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Raleway SemiBold"/>
      <p:regular r:id="rId25"/>
      <p:bold r:id="rId26"/>
      <p:italic r:id="rId27"/>
      <p:boldItalic r:id="rId28"/>
    </p:embeddedFont>
    <p:embeddedFont>
      <p:font typeface="Lato"/>
      <p:regular r:id="rId29"/>
      <p:bold r:id="rId30"/>
      <p:italic r:id="rId31"/>
      <p:boldItalic r:id="rId32"/>
    </p:embeddedFont>
    <p:embeddedFont>
      <p:font typeface="Montserrat"/>
      <p:regular r:id="rId33"/>
      <p:bold r:id="rId34"/>
      <p:italic r:id="rId35"/>
      <p:boldItalic r:id="rId36"/>
    </p:embeddedFont>
    <p:embeddedFont>
      <p:font typeface="Raleway Medium"/>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Medium-boldItalic.fntdata"/><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SemiBold-bold.fntdata"/><Relationship Id="rId25" Type="http://schemas.openxmlformats.org/officeDocument/2006/relationships/font" Target="fonts/RalewaySemiBold-regular.fntdata"/><Relationship Id="rId28" Type="http://schemas.openxmlformats.org/officeDocument/2006/relationships/font" Target="fonts/RalewaySemiBold-boldItalic.fntdata"/><Relationship Id="rId27" Type="http://schemas.openxmlformats.org/officeDocument/2006/relationships/font" Target="fonts/RalewaySemi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schemas.openxmlformats.org/officeDocument/2006/relationships/font" Target="fonts/Montserrat-regular.fnt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35" Type="http://schemas.openxmlformats.org/officeDocument/2006/relationships/font" Target="fonts/Montserrat-italic.fntdata"/><Relationship Id="rId12" Type="http://schemas.openxmlformats.org/officeDocument/2006/relationships/slide" Target="slides/slide7.xml"/><Relationship Id="rId34" Type="http://schemas.openxmlformats.org/officeDocument/2006/relationships/font" Target="fonts/Montserrat-bold.fntdata"/><Relationship Id="rId15" Type="http://schemas.openxmlformats.org/officeDocument/2006/relationships/slide" Target="slides/slide10.xml"/><Relationship Id="rId37" Type="http://schemas.openxmlformats.org/officeDocument/2006/relationships/font" Target="fonts/RalewayMedium-regular.fntdata"/><Relationship Id="rId14" Type="http://schemas.openxmlformats.org/officeDocument/2006/relationships/slide" Target="slides/slide9.xml"/><Relationship Id="rId36" Type="http://schemas.openxmlformats.org/officeDocument/2006/relationships/font" Target="fonts/Montserrat-boldItalic.fntdata"/><Relationship Id="rId17" Type="http://schemas.openxmlformats.org/officeDocument/2006/relationships/slide" Target="slides/slide12.xml"/><Relationship Id="rId39" Type="http://schemas.openxmlformats.org/officeDocument/2006/relationships/font" Target="fonts/RalewayMedium-italic.fntdata"/><Relationship Id="rId16" Type="http://schemas.openxmlformats.org/officeDocument/2006/relationships/slide" Target="slides/slide11.xml"/><Relationship Id="rId38" Type="http://schemas.openxmlformats.org/officeDocument/2006/relationships/font" Target="fonts/RalewayMedium-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48b7bda2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48b7bda2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48b7bda29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48b7bda29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48b7bda29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48b7bda29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8466b6c40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8466b6c40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8466b6c40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8466b6c40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85086ca09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85086ca09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7f44c6b46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7f44c6b46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7f44c6b46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7f44c6b46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80e53ebd1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80e53ebd1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8431db26d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8431db26d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80e53ebd1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80e53ebd1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8431db26d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8431db26d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0e53ebd1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80e53ebd1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80e53ebd1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80e53ebd1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ww.youtube.com/watch?v=fWC5tP9hDms" TargetMode="Externa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ACTIVIDAD 1.3 </a:t>
            </a:r>
            <a:endParaRPr/>
          </a:p>
          <a:p>
            <a:pPr indent="0" lvl="0" marL="0" rtl="0" algn="l">
              <a:spcBef>
                <a:spcPts val="0"/>
              </a:spcBef>
              <a:spcAft>
                <a:spcPts val="0"/>
              </a:spcAft>
              <a:buNone/>
            </a:pPr>
            <a:r>
              <a:rPr b="0" lang="es"/>
              <a:t>BASE DE DATOS</a:t>
            </a:r>
            <a:endParaRPr b="0"/>
          </a:p>
          <a:p>
            <a:pPr indent="0" lvl="0" marL="0" rtl="0" algn="l">
              <a:spcBef>
                <a:spcPts val="0"/>
              </a:spcBef>
              <a:spcAft>
                <a:spcPts val="0"/>
              </a:spcAft>
              <a:buNone/>
            </a:pPr>
            <a:r>
              <a:t/>
            </a:r>
            <a:endParaRPr/>
          </a:p>
          <a:p>
            <a:pPr indent="0" lvl="0" marL="0" rtl="0" algn="l">
              <a:spcBef>
                <a:spcPts val="0"/>
              </a:spcBef>
              <a:spcAft>
                <a:spcPts val="0"/>
              </a:spcAft>
              <a:buNone/>
            </a:pPr>
            <a:r>
              <a:rPr lang="es">
                <a:solidFill>
                  <a:srgbClr val="CC0000"/>
                </a:solidFill>
              </a:rPr>
              <a:t>CONCEPTO BASE DE DATOS</a:t>
            </a:r>
            <a:endParaRPr>
              <a:solidFill>
                <a:srgbClr val="CC0000"/>
              </a:solidFill>
            </a:endParaRPr>
          </a:p>
        </p:txBody>
      </p:sp>
      <p:sp>
        <p:nvSpPr>
          <p:cNvPr id="87" name="Google Shape;87;p13"/>
          <p:cNvSpPr txBox="1"/>
          <p:nvPr>
            <p:ph idx="1" type="subTitle"/>
          </p:nvPr>
        </p:nvSpPr>
        <p:spPr>
          <a:xfrm>
            <a:off x="727952" y="4203625"/>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HIRAHI MEJÍAS DELGADO 1ºDAM-A</a:t>
            </a:r>
            <a:endParaRPr/>
          </a:p>
        </p:txBody>
      </p:sp>
      <p:pic>
        <p:nvPicPr>
          <p:cNvPr id="88" name="Google Shape;88;p13"/>
          <p:cNvPicPr preferRelativeResize="0"/>
          <p:nvPr/>
        </p:nvPicPr>
        <p:blipFill>
          <a:blip r:embed="rId3">
            <a:alphaModFix/>
          </a:blip>
          <a:stretch>
            <a:fillRect/>
          </a:stretch>
        </p:blipFill>
        <p:spPr>
          <a:xfrm>
            <a:off x="6410950" y="4137300"/>
            <a:ext cx="2471975" cy="766300"/>
          </a:xfrm>
          <a:prstGeom prst="rect">
            <a:avLst/>
          </a:prstGeom>
          <a:noFill/>
          <a:ln>
            <a:noFill/>
          </a:ln>
        </p:spPr>
      </p:pic>
      <p:pic>
        <p:nvPicPr>
          <p:cNvPr id="89" name="Google Shape;89;p13"/>
          <p:cNvPicPr preferRelativeResize="0"/>
          <p:nvPr/>
        </p:nvPicPr>
        <p:blipFill>
          <a:blip r:embed="rId4">
            <a:alphaModFix/>
          </a:blip>
          <a:stretch>
            <a:fillRect/>
          </a:stretch>
        </p:blipFill>
        <p:spPr>
          <a:xfrm>
            <a:off x="5246675" y="934950"/>
            <a:ext cx="3263599" cy="1835775"/>
          </a:xfrm>
          <a:prstGeom prst="rect">
            <a:avLst/>
          </a:prstGeom>
          <a:noFill/>
          <a:ln cap="flat" cmpd="sng" w="76200">
            <a:solidFill>
              <a:schemeClr val="dk2"/>
            </a:solidFill>
            <a:prstDash val="solid"/>
            <a:round/>
            <a:headEnd len="sm" w="sm" type="none"/>
            <a:tailEnd len="sm" w="sm"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727650" y="597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1733">
                <a:solidFill>
                  <a:srgbClr val="000000"/>
                </a:solidFill>
              </a:rPr>
              <a:t>Bases de datos más utilizadas. Incluir el ranking de 2021 y compararlo con el de años anteriores. </a:t>
            </a:r>
            <a:endParaRPr sz="1733">
              <a:solidFill>
                <a:srgbClr val="000000"/>
              </a:solidFill>
            </a:endParaRPr>
          </a:p>
          <a:p>
            <a:pPr indent="0" lvl="0" marL="0" rtl="0" algn="l">
              <a:spcBef>
                <a:spcPts val="0"/>
              </a:spcBef>
              <a:spcAft>
                <a:spcPts val="0"/>
              </a:spcAft>
              <a:buNone/>
            </a:pPr>
            <a:r>
              <a:t/>
            </a:r>
            <a:endParaRPr b="0" sz="1400">
              <a:solidFill>
                <a:srgbClr val="000000"/>
              </a:solidFill>
            </a:endParaRPr>
          </a:p>
          <a:p>
            <a:pPr indent="0" lvl="0" marL="0" rtl="0" algn="l">
              <a:spcBef>
                <a:spcPts val="0"/>
              </a:spcBef>
              <a:spcAft>
                <a:spcPts val="0"/>
              </a:spcAft>
              <a:buNone/>
            </a:pPr>
            <a:r>
              <a:t/>
            </a:r>
            <a:endParaRPr b="0" sz="1400">
              <a:solidFill>
                <a:srgbClr val="000000"/>
              </a:solidFill>
            </a:endParaRPr>
          </a:p>
        </p:txBody>
      </p:sp>
      <p:sp>
        <p:nvSpPr>
          <p:cNvPr id="149" name="Google Shape;149;p22"/>
          <p:cNvSpPr txBox="1"/>
          <p:nvPr>
            <p:ph idx="1" type="body"/>
          </p:nvPr>
        </p:nvSpPr>
        <p:spPr>
          <a:xfrm>
            <a:off x="867175" y="1352775"/>
            <a:ext cx="71061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solidFill>
                  <a:schemeClr val="dk2"/>
                </a:solidFill>
                <a:latin typeface="Raleway Medium"/>
                <a:ea typeface="Raleway Medium"/>
                <a:cs typeface="Raleway Medium"/>
                <a:sym typeface="Raleway Medium"/>
              </a:rPr>
              <a:t>A continuación inserto un video en el que se muestra el ranking de las bases de datos más </a:t>
            </a:r>
            <a:r>
              <a:rPr lang="es">
                <a:solidFill>
                  <a:schemeClr val="dk2"/>
                </a:solidFill>
                <a:latin typeface="Raleway Medium"/>
                <a:ea typeface="Raleway Medium"/>
                <a:cs typeface="Raleway Medium"/>
                <a:sym typeface="Raleway Medium"/>
              </a:rPr>
              <a:t>utilizadas</a:t>
            </a:r>
            <a:r>
              <a:rPr lang="es">
                <a:solidFill>
                  <a:schemeClr val="dk2"/>
                </a:solidFill>
                <a:latin typeface="Raleway Medium"/>
                <a:ea typeface="Raleway Medium"/>
                <a:cs typeface="Raleway Medium"/>
                <a:sym typeface="Raleway Medium"/>
              </a:rPr>
              <a:t> desde 2006 hasta el 2021.En este video se aprecia que la base de datos más utilizada es Oracle seguida de MySQL y SQL Server.Estas no se mueven de sus respectivos puestos y entre </a:t>
            </a:r>
            <a:r>
              <a:rPr lang="es">
                <a:solidFill>
                  <a:schemeClr val="dk2"/>
                </a:solidFill>
                <a:latin typeface="Raleway Medium"/>
                <a:ea typeface="Raleway Medium"/>
                <a:cs typeface="Raleway Medium"/>
                <a:sym typeface="Raleway Medium"/>
              </a:rPr>
              <a:t>estas</a:t>
            </a:r>
            <a:r>
              <a:rPr lang="es">
                <a:solidFill>
                  <a:schemeClr val="dk2"/>
                </a:solidFill>
                <a:latin typeface="Raleway Medium"/>
                <a:ea typeface="Raleway Medium"/>
                <a:cs typeface="Raleway Medium"/>
                <a:sym typeface="Raleway Medium"/>
              </a:rPr>
              <a:t> tres nombradas anteriormente ya </a:t>
            </a:r>
            <a:r>
              <a:rPr lang="es">
                <a:solidFill>
                  <a:schemeClr val="dk2"/>
                </a:solidFill>
                <a:latin typeface="Raleway Medium"/>
                <a:ea typeface="Raleway Medium"/>
                <a:cs typeface="Raleway Medium"/>
                <a:sym typeface="Raleway Medium"/>
              </a:rPr>
              <a:t>engloba</a:t>
            </a:r>
            <a:r>
              <a:rPr lang="es">
                <a:solidFill>
                  <a:schemeClr val="dk2"/>
                </a:solidFill>
                <a:latin typeface="Raleway Medium"/>
                <a:ea typeface="Raleway Medium"/>
                <a:cs typeface="Raleway Medium"/>
                <a:sym typeface="Raleway Medium"/>
              </a:rPr>
              <a:t> aproximadamente el 60% de usuarios</a:t>
            </a:r>
            <a:endParaRPr>
              <a:solidFill>
                <a:schemeClr val="dk2"/>
              </a:solidFill>
              <a:latin typeface="Raleway Medium"/>
              <a:ea typeface="Raleway Medium"/>
              <a:cs typeface="Raleway Medium"/>
              <a:sym typeface="Raleway Medium"/>
            </a:endParaRPr>
          </a:p>
        </p:txBody>
      </p:sp>
      <p:pic>
        <p:nvPicPr>
          <p:cNvPr descr="In this video The Most Popular Databases. The data are updated to October 2020 and start from May 2006. In October 2020 the most used and popular databases are: Oracle, 28.4%, MySql 16.6% and SQL Server with 12.9%.&#10;&#10;The graph was created using the data present on TOPDB Top Database index and refer to the percentage of searches of individual databases on Google - the most used search platform in the world -. &#10;&#10;🔴 Read more: https://statisticsanddata.org/data/the-most-popular-databases-2006-2021/&#10;&#10;Site: http://statisticsanddata.org/&#10;Facebook: https://facebook.com/statisticsanddata&#10;Twitter: https://twitter.com/StatisticsD&#10;&#10;👌  Support the channel: https://ko-fi.com/statisticsanddata&#10;&#10;👌 Follow our channel for more videos: https://youtube.com/c/statisticsanddata&#10;👌 Visit the website for further information and articles: https://www.statisticsanddata.org/" id="150" name="Google Shape;150;p22" title="The Most Popular Databases - 2006/2020">
            <a:hlinkClick r:id="rId3"/>
          </p:cNvPr>
          <p:cNvPicPr preferRelativeResize="0"/>
          <p:nvPr/>
        </p:nvPicPr>
        <p:blipFill>
          <a:blip r:embed="rId4">
            <a:alphaModFix/>
          </a:blip>
          <a:stretch>
            <a:fillRect/>
          </a:stretch>
        </p:blipFill>
        <p:spPr>
          <a:xfrm>
            <a:off x="2726350" y="2753775"/>
            <a:ext cx="3501700" cy="1969700"/>
          </a:xfrm>
          <a:prstGeom prst="rect">
            <a:avLst/>
          </a:prstGeom>
          <a:noFill/>
          <a:ln cap="flat" cmpd="sng" w="38100">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727650" y="655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t>
            </a:r>
            <a:r>
              <a:rPr lang="es"/>
              <a:t>Qué es un Sistema Gestor de Bases de Datos?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6" name="Google Shape;156;p23"/>
          <p:cNvSpPr txBox="1"/>
          <p:nvPr>
            <p:ph idx="1" type="body"/>
          </p:nvPr>
        </p:nvSpPr>
        <p:spPr>
          <a:xfrm>
            <a:off x="764100" y="1441200"/>
            <a:ext cx="7688700" cy="146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200">
                <a:solidFill>
                  <a:schemeClr val="dk2"/>
                </a:solidFill>
                <a:latin typeface="Raleway"/>
                <a:ea typeface="Raleway"/>
                <a:cs typeface="Raleway"/>
                <a:sym typeface="Raleway"/>
              </a:rPr>
              <a:t>Un Sistema Gestor de Bases de Datos (DBMS, por sus siglas en inglés, Database Management System) es un software que se utiliza para administrar y gestionar bases de datos. Su función principal es permitir la creación, manipulación, consulta y mantenimiento de datos almacenados en una base de datos de manera eficiente y segura. Los DBMS desempeñan un papel fundamental en la gestión de la información en aplicaciones y sistemas de software.</a:t>
            </a:r>
            <a:endParaRPr>
              <a:solidFill>
                <a:schemeClr val="dk2"/>
              </a:solidFill>
              <a:latin typeface="Raleway SemiBold"/>
              <a:ea typeface="Raleway SemiBold"/>
              <a:cs typeface="Raleway SemiBold"/>
              <a:sym typeface="Raleway SemiBold"/>
            </a:endParaRPr>
          </a:p>
        </p:txBody>
      </p:sp>
      <p:pic>
        <p:nvPicPr>
          <p:cNvPr id="157" name="Google Shape;157;p23"/>
          <p:cNvPicPr preferRelativeResize="0"/>
          <p:nvPr/>
        </p:nvPicPr>
        <p:blipFill>
          <a:blip r:embed="rId3">
            <a:alphaModFix/>
          </a:blip>
          <a:stretch>
            <a:fillRect/>
          </a:stretch>
        </p:blipFill>
        <p:spPr>
          <a:xfrm>
            <a:off x="5370350" y="2768450"/>
            <a:ext cx="3000576" cy="2032626"/>
          </a:xfrm>
          <a:prstGeom prst="rect">
            <a:avLst/>
          </a:prstGeom>
          <a:noFill/>
          <a:ln>
            <a:noFill/>
          </a:ln>
        </p:spPr>
      </p:pic>
      <p:sp>
        <p:nvSpPr>
          <p:cNvPr id="158" name="Google Shape;158;p23"/>
          <p:cNvSpPr txBox="1"/>
          <p:nvPr/>
        </p:nvSpPr>
        <p:spPr>
          <a:xfrm>
            <a:off x="1005400" y="2695600"/>
            <a:ext cx="3453300" cy="16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200">
                <a:latin typeface="Raleway"/>
                <a:ea typeface="Raleway"/>
                <a:cs typeface="Raleway"/>
                <a:sym typeface="Raleway"/>
              </a:rPr>
              <a:t>Estas son alguna de las principales funciones y características:</a:t>
            </a:r>
            <a:endParaRPr b="1" sz="1200">
              <a:latin typeface="Raleway"/>
              <a:ea typeface="Raleway"/>
              <a:cs typeface="Raleway"/>
              <a:sym typeface="Raleway"/>
            </a:endParaRPr>
          </a:p>
          <a:p>
            <a:pPr indent="0" lvl="0" marL="0" rtl="0" algn="l">
              <a:spcBef>
                <a:spcPts val="0"/>
              </a:spcBef>
              <a:spcAft>
                <a:spcPts val="0"/>
              </a:spcAft>
              <a:buNone/>
            </a:pPr>
            <a:r>
              <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s" sz="1200">
                <a:latin typeface="Raleway"/>
                <a:ea typeface="Raleway"/>
                <a:cs typeface="Raleway"/>
                <a:sym typeface="Raleway"/>
              </a:rPr>
              <a:t>Almacenamiento de datos</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s" sz="1200">
                <a:latin typeface="Raleway"/>
                <a:ea typeface="Raleway"/>
                <a:cs typeface="Raleway"/>
                <a:sym typeface="Raleway"/>
              </a:rPr>
              <a:t>manipulación de datos</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s" sz="1200">
                <a:latin typeface="Raleway"/>
                <a:ea typeface="Raleway"/>
                <a:cs typeface="Raleway"/>
                <a:sym typeface="Raleway"/>
              </a:rPr>
              <a:t>Gestión de Esquema</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s" sz="1200">
                <a:latin typeface="Raleway"/>
                <a:ea typeface="Raleway"/>
                <a:cs typeface="Raleway"/>
                <a:sym typeface="Raleway"/>
              </a:rPr>
              <a:t>Control de acceso</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s" sz="1200">
                <a:latin typeface="Raleway"/>
                <a:ea typeface="Raleway"/>
                <a:cs typeface="Raleway"/>
                <a:sym typeface="Raleway"/>
              </a:rPr>
              <a:t>Integridad de datos</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s" sz="1200">
                <a:latin typeface="Raleway"/>
                <a:ea typeface="Raleway"/>
                <a:cs typeface="Raleway"/>
                <a:sym typeface="Raleway"/>
              </a:rPr>
              <a:t>Seguridad</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s" sz="1200">
                <a:latin typeface="Raleway"/>
                <a:ea typeface="Raleway"/>
                <a:cs typeface="Raleway"/>
                <a:sym typeface="Raleway"/>
              </a:rPr>
              <a:t>Optimización de consulta</a:t>
            </a:r>
            <a:endParaRPr sz="1200">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400500" y="677550"/>
            <a:ext cx="8743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Funciones y ejemplos de S</a:t>
            </a:r>
            <a:r>
              <a:rPr lang="es"/>
              <a:t>istema</a:t>
            </a:r>
            <a:r>
              <a:rPr lang="es"/>
              <a:t> Gestor de Bases de Datos.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4" name="Google Shape;164;p24"/>
          <p:cNvSpPr txBox="1"/>
          <p:nvPr>
            <p:ph idx="1" type="body"/>
          </p:nvPr>
        </p:nvSpPr>
        <p:spPr>
          <a:xfrm>
            <a:off x="662075" y="1595500"/>
            <a:ext cx="3855000" cy="28632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b="1" lang="es" sz="1200">
                <a:solidFill>
                  <a:srgbClr val="000000"/>
                </a:solidFill>
                <a:latin typeface="Raleway"/>
                <a:ea typeface="Raleway"/>
                <a:cs typeface="Raleway"/>
                <a:sym typeface="Raleway"/>
              </a:rPr>
              <a:t>Estas son alguna de las principales funciones y características:</a:t>
            </a:r>
            <a:endParaRPr b="1" sz="1200">
              <a:solidFill>
                <a:srgbClr val="000000"/>
              </a:solidFill>
              <a:latin typeface="Raleway"/>
              <a:ea typeface="Raleway"/>
              <a:cs typeface="Raleway"/>
              <a:sym typeface="Raleway"/>
            </a:endParaRPr>
          </a:p>
          <a:p>
            <a:pPr indent="0" lvl="0" marL="0" rtl="0" algn="l">
              <a:lnSpc>
                <a:spcPct val="100000"/>
              </a:lnSpc>
              <a:spcBef>
                <a:spcPts val="0"/>
              </a:spcBef>
              <a:spcAft>
                <a:spcPts val="0"/>
              </a:spcAft>
              <a:buNone/>
            </a:pPr>
            <a:r>
              <a:t/>
            </a:r>
            <a:endParaRPr sz="1200">
              <a:solidFill>
                <a:srgbClr val="000000"/>
              </a:solidFill>
              <a:latin typeface="Raleway"/>
              <a:ea typeface="Raleway"/>
              <a:cs typeface="Raleway"/>
              <a:sym typeface="Raleway"/>
            </a:endParaRPr>
          </a:p>
          <a:p>
            <a:pPr indent="-304800" lvl="0" marL="457200" rtl="0" algn="l">
              <a:lnSpc>
                <a:spcPct val="100000"/>
              </a:lnSpc>
              <a:spcBef>
                <a:spcPts val="0"/>
              </a:spcBef>
              <a:spcAft>
                <a:spcPts val="0"/>
              </a:spcAft>
              <a:buClr>
                <a:srgbClr val="000000"/>
              </a:buClr>
              <a:buSzPts val="1200"/>
              <a:buFont typeface="Raleway"/>
              <a:buChar char="●"/>
            </a:pPr>
            <a:r>
              <a:rPr lang="es" sz="1200">
                <a:solidFill>
                  <a:srgbClr val="000000"/>
                </a:solidFill>
                <a:latin typeface="Raleway"/>
                <a:ea typeface="Raleway"/>
                <a:cs typeface="Raleway"/>
                <a:sym typeface="Raleway"/>
              </a:rPr>
              <a:t>Almacenamiento de datos</a:t>
            </a:r>
            <a:endParaRPr sz="1200">
              <a:solidFill>
                <a:srgbClr val="000000"/>
              </a:solidFill>
              <a:latin typeface="Raleway"/>
              <a:ea typeface="Raleway"/>
              <a:cs typeface="Raleway"/>
              <a:sym typeface="Raleway"/>
            </a:endParaRPr>
          </a:p>
          <a:p>
            <a:pPr indent="-304800" lvl="0" marL="457200" rtl="0" algn="l">
              <a:lnSpc>
                <a:spcPct val="100000"/>
              </a:lnSpc>
              <a:spcBef>
                <a:spcPts val="0"/>
              </a:spcBef>
              <a:spcAft>
                <a:spcPts val="0"/>
              </a:spcAft>
              <a:buClr>
                <a:srgbClr val="000000"/>
              </a:buClr>
              <a:buSzPts val="1200"/>
              <a:buFont typeface="Raleway"/>
              <a:buChar char="●"/>
            </a:pPr>
            <a:r>
              <a:rPr lang="es" sz="1200">
                <a:solidFill>
                  <a:srgbClr val="000000"/>
                </a:solidFill>
                <a:latin typeface="Raleway"/>
                <a:ea typeface="Raleway"/>
                <a:cs typeface="Raleway"/>
                <a:sym typeface="Raleway"/>
              </a:rPr>
              <a:t>manipulación de datos</a:t>
            </a:r>
            <a:endParaRPr sz="1200">
              <a:solidFill>
                <a:srgbClr val="000000"/>
              </a:solidFill>
              <a:latin typeface="Raleway"/>
              <a:ea typeface="Raleway"/>
              <a:cs typeface="Raleway"/>
              <a:sym typeface="Raleway"/>
            </a:endParaRPr>
          </a:p>
          <a:p>
            <a:pPr indent="-304800" lvl="0" marL="457200" rtl="0" algn="l">
              <a:lnSpc>
                <a:spcPct val="100000"/>
              </a:lnSpc>
              <a:spcBef>
                <a:spcPts val="0"/>
              </a:spcBef>
              <a:spcAft>
                <a:spcPts val="0"/>
              </a:spcAft>
              <a:buClr>
                <a:srgbClr val="000000"/>
              </a:buClr>
              <a:buSzPts val="1200"/>
              <a:buFont typeface="Raleway"/>
              <a:buChar char="●"/>
            </a:pPr>
            <a:r>
              <a:rPr lang="es" sz="1200">
                <a:solidFill>
                  <a:srgbClr val="000000"/>
                </a:solidFill>
                <a:latin typeface="Raleway"/>
                <a:ea typeface="Raleway"/>
                <a:cs typeface="Raleway"/>
                <a:sym typeface="Raleway"/>
              </a:rPr>
              <a:t>Gestión de Esquema</a:t>
            </a:r>
            <a:endParaRPr sz="1200">
              <a:solidFill>
                <a:srgbClr val="000000"/>
              </a:solidFill>
              <a:latin typeface="Raleway"/>
              <a:ea typeface="Raleway"/>
              <a:cs typeface="Raleway"/>
              <a:sym typeface="Raleway"/>
            </a:endParaRPr>
          </a:p>
          <a:p>
            <a:pPr indent="-304800" lvl="0" marL="457200" rtl="0" algn="l">
              <a:lnSpc>
                <a:spcPct val="100000"/>
              </a:lnSpc>
              <a:spcBef>
                <a:spcPts val="0"/>
              </a:spcBef>
              <a:spcAft>
                <a:spcPts val="0"/>
              </a:spcAft>
              <a:buClr>
                <a:srgbClr val="000000"/>
              </a:buClr>
              <a:buSzPts val="1200"/>
              <a:buFont typeface="Raleway"/>
              <a:buChar char="●"/>
            </a:pPr>
            <a:r>
              <a:rPr lang="es" sz="1200">
                <a:solidFill>
                  <a:srgbClr val="000000"/>
                </a:solidFill>
                <a:latin typeface="Raleway"/>
                <a:ea typeface="Raleway"/>
                <a:cs typeface="Raleway"/>
                <a:sym typeface="Raleway"/>
              </a:rPr>
              <a:t>Control de acceso</a:t>
            </a:r>
            <a:endParaRPr sz="1200">
              <a:solidFill>
                <a:srgbClr val="000000"/>
              </a:solidFill>
              <a:latin typeface="Raleway"/>
              <a:ea typeface="Raleway"/>
              <a:cs typeface="Raleway"/>
              <a:sym typeface="Raleway"/>
            </a:endParaRPr>
          </a:p>
          <a:p>
            <a:pPr indent="-304800" lvl="0" marL="457200" rtl="0" algn="l">
              <a:lnSpc>
                <a:spcPct val="100000"/>
              </a:lnSpc>
              <a:spcBef>
                <a:spcPts val="0"/>
              </a:spcBef>
              <a:spcAft>
                <a:spcPts val="0"/>
              </a:spcAft>
              <a:buClr>
                <a:srgbClr val="000000"/>
              </a:buClr>
              <a:buSzPts val="1200"/>
              <a:buFont typeface="Raleway"/>
              <a:buChar char="●"/>
            </a:pPr>
            <a:r>
              <a:rPr lang="es" sz="1200">
                <a:solidFill>
                  <a:srgbClr val="000000"/>
                </a:solidFill>
                <a:latin typeface="Raleway"/>
                <a:ea typeface="Raleway"/>
                <a:cs typeface="Raleway"/>
                <a:sym typeface="Raleway"/>
              </a:rPr>
              <a:t>Integridad de datos</a:t>
            </a:r>
            <a:endParaRPr sz="1200">
              <a:solidFill>
                <a:srgbClr val="000000"/>
              </a:solidFill>
              <a:latin typeface="Raleway"/>
              <a:ea typeface="Raleway"/>
              <a:cs typeface="Raleway"/>
              <a:sym typeface="Raleway"/>
            </a:endParaRPr>
          </a:p>
          <a:p>
            <a:pPr indent="-304800" lvl="0" marL="457200" rtl="0" algn="l">
              <a:lnSpc>
                <a:spcPct val="100000"/>
              </a:lnSpc>
              <a:spcBef>
                <a:spcPts val="0"/>
              </a:spcBef>
              <a:spcAft>
                <a:spcPts val="0"/>
              </a:spcAft>
              <a:buClr>
                <a:srgbClr val="000000"/>
              </a:buClr>
              <a:buSzPts val="1200"/>
              <a:buFont typeface="Raleway"/>
              <a:buChar char="●"/>
            </a:pPr>
            <a:r>
              <a:rPr lang="es" sz="1200">
                <a:solidFill>
                  <a:srgbClr val="000000"/>
                </a:solidFill>
                <a:latin typeface="Raleway"/>
                <a:ea typeface="Raleway"/>
                <a:cs typeface="Raleway"/>
                <a:sym typeface="Raleway"/>
              </a:rPr>
              <a:t>Seguridad</a:t>
            </a:r>
            <a:endParaRPr sz="1200">
              <a:solidFill>
                <a:srgbClr val="000000"/>
              </a:solidFill>
              <a:latin typeface="Raleway"/>
              <a:ea typeface="Raleway"/>
              <a:cs typeface="Raleway"/>
              <a:sym typeface="Raleway"/>
            </a:endParaRPr>
          </a:p>
          <a:p>
            <a:pPr indent="-304800" lvl="0" marL="457200" rtl="0" algn="l">
              <a:lnSpc>
                <a:spcPct val="100000"/>
              </a:lnSpc>
              <a:spcBef>
                <a:spcPts val="0"/>
              </a:spcBef>
              <a:spcAft>
                <a:spcPts val="0"/>
              </a:spcAft>
              <a:buClr>
                <a:srgbClr val="000000"/>
              </a:buClr>
              <a:buSzPts val="1200"/>
              <a:buFont typeface="Raleway"/>
              <a:buChar char="●"/>
            </a:pPr>
            <a:r>
              <a:rPr lang="es" sz="1200">
                <a:solidFill>
                  <a:srgbClr val="000000"/>
                </a:solidFill>
                <a:latin typeface="Raleway"/>
                <a:ea typeface="Raleway"/>
                <a:cs typeface="Raleway"/>
                <a:sym typeface="Raleway"/>
              </a:rPr>
              <a:t>Optimización de consulta</a:t>
            </a:r>
            <a:endParaRPr sz="1200">
              <a:solidFill>
                <a:srgbClr val="000000"/>
              </a:solidFill>
              <a:latin typeface="Raleway"/>
              <a:ea typeface="Raleway"/>
              <a:cs typeface="Raleway"/>
              <a:sym typeface="Raleway"/>
            </a:endParaRPr>
          </a:p>
          <a:p>
            <a:pPr indent="-304800" lvl="0" marL="457200" rtl="0" algn="l">
              <a:lnSpc>
                <a:spcPct val="100000"/>
              </a:lnSpc>
              <a:spcBef>
                <a:spcPts val="0"/>
              </a:spcBef>
              <a:spcAft>
                <a:spcPts val="0"/>
              </a:spcAft>
              <a:buClr>
                <a:srgbClr val="000000"/>
              </a:buClr>
              <a:buSzPts val="1200"/>
              <a:buFont typeface="Raleway"/>
              <a:buChar char="●"/>
            </a:pPr>
            <a:r>
              <a:rPr lang="es" sz="1200">
                <a:solidFill>
                  <a:srgbClr val="000000"/>
                </a:solidFill>
                <a:latin typeface="Raleway"/>
                <a:ea typeface="Raleway"/>
                <a:cs typeface="Raleway"/>
                <a:sym typeface="Raleway"/>
              </a:rPr>
              <a:t>Respaldo y Recuperación </a:t>
            </a:r>
            <a:endParaRPr sz="1200">
              <a:solidFill>
                <a:srgbClr val="000000"/>
              </a:solidFill>
              <a:latin typeface="Raleway"/>
              <a:ea typeface="Raleway"/>
              <a:cs typeface="Raleway"/>
              <a:sym typeface="Raleway"/>
            </a:endParaRPr>
          </a:p>
          <a:p>
            <a:pPr indent="-304800" lvl="0" marL="457200" rtl="0" algn="l">
              <a:lnSpc>
                <a:spcPct val="100000"/>
              </a:lnSpc>
              <a:spcBef>
                <a:spcPts val="0"/>
              </a:spcBef>
              <a:spcAft>
                <a:spcPts val="0"/>
              </a:spcAft>
              <a:buClr>
                <a:srgbClr val="000000"/>
              </a:buClr>
              <a:buSzPts val="1200"/>
              <a:buFont typeface="Raleway"/>
              <a:buChar char="●"/>
            </a:pPr>
            <a:r>
              <a:rPr lang="es" sz="1200">
                <a:solidFill>
                  <a:srgbClr val="000000"/>
                </a:solidFill>
                <a:latin typeface="Raleway"/>
                <a:ea typeface="Raleway"/>
                <a:cs typeface="Raleway"/>
                <a:sym typeface="Raleway"/>
              </a:rPr>
              <a:t>Concurrencia</a:t>
            </a:r>
            <a:endParaRPr sz="1200">
              <a:solidFill>
                <a:srgbClr val="000000"/>
              </a:solidFill>
              <a:latin typeface="Raleway"/>
              <a:ea typeface="Raleway"/>
              <a:cs typeface="Raleway"/>
              <a:sym typeface="Raleway"/>
            </a:endParaRPr>
          </a:p>
          <a:p>
            <a:pPr indent="-304800" lvl="0" marL="457200" rtl="0" algn="l">
              <a:lnSpc>
                <a:spcPct val="100000"/>
              </a:lnSpc>
              <a:spcBef>
                <a:spcPts val="0"/>
              </a:spcBef>
              <a:spcAft>
                <a:spcPts val="0"/>
              </a:spcAft>
              <a:buClr>
                <a:srgbClr val="000000"/>
              </a:buClr>
              <a:buSzPts val="1200"/>
              <a:buFont typeface="Raleway"/>
              <a:buChar char="●"/>
            </a:pPr>
            <a:r>
              <a:rPr lang="es" sz="1200">
                <a:solidFill>
                  <a:srgbClr val="000000"/>
                </a:solidFill>
                <a:latin typeface="Raleway"/>
                <a:ea typeface="Raleway"/>
                <a:cs typeface="Raleway"/>
                <a:sym typeface="Raleway"/>
              </a:rPr>
              <a:t>Escabilidad</a:t>
            </a:r>
            <a:endParaRPr sz="1200">
              <a:solidFill>
                <a:srgbClr val="000000"/>
              </a:solidFill>
              <a:latin typeface="Raleway"/>
              <a:ea typeface="Raleway"/>
              <a:cs typeface="Raleway"/>
              <a:sym typeface="Raleway"/>
            </a:endParaRPr>
          </a:p>
          <a:p>
            <a:pPr indent="-304800" lvl="0" marL="457200" rtl="0" algn="l">
              <a:lnSpc>
                <a:spcPct val="100000"/>
              </a:lnSpc>
              <a:spcBef>
                <a:spcPts val="0"/>
              </a:spcBef>
              <a:spcAft>
                <a:spcPts val="0"/>
              </a:spcAft>
              <a:buClr>
                <a:srgbClr val="000000"/>
              </a:buClr>
              <a:buSzPts val="1200"/>
              <a:buFont typeface="Raleway"/>
              <a:buChar char="●"/>
            </a:pPr>
            <a:r>
              <a:rPr lang="es" sz="1200">
                <a:solidFill>
                  <a:srgbClr val="000000"/>
                </a:solidFill>
                <a:latin typeface="Raleway"/>
                <a:ea typeface="Raleway"/>
                <a:cs typeface="Raleway"/>
                <a:sym typeface="Raleway"/>
              </a:rPr>
              <a:t>Redundancia y Tolerancia a fallos</a:t>
            </a:r>
            <a:endParaRPr sz="1200">
              <a:solidFill>
                <a:srgbClr val="000000"/>
              </a:solidFill>
              <a:latin typeface="Raleway"/>
              <a:ea typeface="Raleway"/>
              <a:cs typeface="Raleway"/>
              <a:sym typeface="Raleway"/>
            </a:endParaRPr>
          </a:p>
          <a:p>
            <a:pPr indent="0" lvl="0" marL="0" rtl="0" algn="l">
              <a:spcBef>
                <a:spcPts val="0"/>
              </a:spcBef>
              <a:spcAft>
                <a:spcPts val="1200"/>
              </a:spcAft>
              <a:buNone/>
            </a:pPr>
            <a:r>
              <a:t/>
            </a:r>
            <a:endParaRPr b="1" i="1" u="sng">
              <a:solidFill>
                <a:schemeClr val="dk2"/>
              </a:solidFill>
              <a:latin typeface="Raleway"/>
              <a:ea typeface="Raleway"/>
              <a:cs typeface="Raleway"/>
              <a:sym typeface="Raleway"/>
            </a:endParaRPr>
          </a:p>
        </p:txBody>
      </p:sp>
      <p:sp>
        <p:nvSpPr>
          <p:cNvPr id="165" name="Google Shape;165;p24"/>
          <p:cNvSpPr txBox="1"/>
          <p:nvPr/>
        </p:nvSpPr>
        <p:spPr>
          <a:xfrm>
            <a:off x="4652125" y="1595500"/>
            <a:ext cx="5391300" cy="286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u="sng">
                <a:latin typeface="Raleway"/>
                <a:ea typeface="Raleway"/>
                <a:cs typeface="Raleway"/>
                <a:sym typeface="Raleway"/>
              </a:rPr>
              <a:t>Ejemplos:</a:t>
            </a:r>
            <a:endParaRPr b="1" u="sng">
              <a:latin typeface="Raleway"/>
              <a:ea typeface="Raleway"/>
              <a:cs typeface="Raleway"/>
              <a:sym typeface="Raleway"/>
            </a:endParaRPr>
          </a:p>
          <a:p>
            <a:pPr indent="-317500" lvl="0" marL="457200" rtl="0" algn="l">
              <a:spcBef>
                <a:spcPts val="0"/>
              </a:spcBef>
              <a:spcAft>
                <a:spcPts val="0"/>
              </a:spcAft>
              <a:buSzPts val="1400"/>
              <a:buFont typeface="Raleway"/>
              <a:buChar char="●"/>
            </a:pPr>
            <a:r>
              <a:rPr b="1" lang="es">
                <a:latin typeface="Raleway"/>
                <a:ea typeface="Raleway"/>
                <a:cs typeface="Raleway"/>
                <a:sym typeface="Raleway"/>
              </a:rPr>
              <a:t>Relacionales:</a:t>
            </a:r>
            <a:endParaRPr b="1">
              <a:latin typeface="Raleway"/>
              <a:ea typeface="Raleway"/>
              <a:cs typeface="Raleway"/>
              <a:sym typeface="Raleway"/>
            </a:endParaRPr>
          </a:p>
          <a:p>
            <a:pPr indent="0" lvl="0" marL="457200" rtl="0" algn="l">
              <a:spcBef>
                <a:spcPts val="0"/>
              </a:spcBef>
              <a:spcAft>
                <a:spcPts val="0"/>
              </a:spcAft>
              <a:buNone/>
            </a:pPr>
            <a:r>
              <a:rPr lang="es">
                <a:latin typeface="Raleway"/>
                <a:ea typeface="Raleway"/>
                <a:cs typeface="Raleway"/>
                <a:sym typeface="Raleway"/>
              </a:rPr>
              <a:t>Mysql,Postgre,Oracle Database</a:t>
            </a:r>
            <a:endParaRPr>
              <a:latin typeface="Raleway"/>
              <a:ea typeface="Raleway"/>
              <a:cs typeface="Raleway"/>
              <a:sym typeface="Raleway"/>
            </a:endParaRPr>
          </a:p>
          <a:p>
            <a:pPr indent="0" lvl="0" marL="457200" rtl="0" algn="l">
              <a:spcBef>
                <a:spcPts val="0"/>
              </a:spcBef>
              <a:spcAft>
                <a:spcPts val="0"/>
              </a:spcAft>
              <a:buNone/>
            </a:pPr>
            <a:r>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b="1" lang="es">
                <a:latin typeface="Raleway"/>
                <a:ea typeface="Raleway"/>
                <a:cs typeface="Raleway"/>
                <a:sym typeface="Raleway"/>
              </a:rPr>
              <a:t>NoSQL:</a:t>
            </a:r>
            <a:endParaRPr b="1">
              <a:latin typeface="Raleway"/>
              <a:ea typeface="Raleway"/>
              <a:cs typeface="Raleway"/>
              <a:sym typeface="Raleway"/>
            </a:endParaRPr>
          </a:p>
          <a:p>
            <a:pPr indent="0" lvl="0" marL="457200" rtl="0" algn="l">
              <a:spcBef>
                <a:spcPts val="0"/>
              </a:spcBef>
              <a:spcAft>
                <a:spcPts val="0"/>
              </a:spcAft>
              <a:buNone/>
            </a:pPr>
            <a:r>
              <a:rPr lang="es">
                <a:latin typeface="Raleway"/>
                <a:ea typeface="Raleway"/>
                <a:cs typeface="Raleway"/>
                <a:sym typeface="Raleway"/>
              </a:rPr>
              <a:t>MongoDB,Cassandra,Redis</a:t>
            </a:r>
            <a:endParaRPr>
              <a:latin typeface="Raleway"/>
              <a:ea typeface="Raleway"/>
              <a:cs typeface="Raleway"/>
              <a:sym typeface="Raleway"/>
            </a:endParaRPr>
          </a:p>
          <a:p>
            <a:pPr indent="0" lvl="0" marL="457200" rtl="0" algn="l">
              <a:spcBef>
                <a:spcPts val="0"/>
              </a:spcBef>
              <a:spcAft>
                <a:spcPts val="0"/>
              </a:spcAft>
              <a:buNone/>
            </a:pPr>
            <a:r>
              <a:t/>
            </a:r>
            <a:endParaRPr b="1">
              <a:latin typeface="Raleway"/>
              <a:ea typeface="Raleway"/>
              <a:cs typeface="Raleway"/>
              <a:sym typeface="Raleway"/>
            </a:endParaRPr>
          </a:p>
          <a:p>
            <a:pPr indent="-317500" lvl="0" marL="457200" rtl="0" algn="l">
              <a:spcBef>
                <a:spcPts val="0"/>
              </a:spcBef>
              <a:spcAft>
                <a:spcPts val="0"/>
              </a:spcAft>
              <a:buSzPts val="1400"/>
              <a:buFont typeface="Raleway"/>
              <a:buChar char="●"/>
            </a:pPr>
            <a:r>
              <a:rPr b="1" lang="es">
                <a:latin typeface="Raleway"/>
                <a:ea typeface="Raleway"/>
                <a:cs typeface="Raleway"/>
                <a:sym typeface="Raleway"/>
              </a:rPr>
              <a:t>De Grafos:</a:t>
            </a:r>
            <a:endParaRPr b="1">
              <a:latin typeface="Raleway"/>
              <a:ea typeface="Raleway"/>
              <a:cs typeface="Raleway"/>
              <a:sym typeface="Raleway"/>
            </a:endParaRPr>
          </a:p>
          <a:p>
            <a:pPr indent="0" lvl="0" marL="457200" rtl="0" algn="l">
              <a:spcBef>
                <a:spcPts val="0"/>
              </a:spcBef>
              <a:spcAft>
                <a:spcPts val="0"/>
              </a:spcAft>
              <a:buNone/>
            </a:pPr>
            <a:r>
              <a:rPr lang="es">
                <a:latin typeface="Raleway"/>
                <a:ea typeface="Raleway"/>
                <a:cs typeface="Raleway"/>
                <a:sym typeface="Raleway"/>
              </a:rPr>
              <a:t>Neo4j,Amazon Neptune</a:t>
            </a:r>
            <a:endParaRPr>
              <a:latin typeface="Raleway"/>
              <a:ea typeface="Raleway"/>
              <a:cs typeface="Raleway"/>
              <a:sym typeface="Raleway"/>
            </a:endParaRPr>
          </a:p>
          <a:p>
            <a:pPr indent="0" lvl="0" marL="457200" rtl="0" algn="l">
              <a:spcBef>
                <a:spcPts val="0"/>
              </a:spcBef>
              <a:spcAft>
                <a:spcPts val="0"/>
              </a:spcAft>
              <a:buNone/>
            </a:pPr>
            <a:r>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b="1" lang="es">
                <a:latin typeface="Raleway"/>
                <a:ea typeface="Raleway"/>
                <a:cs typeface="Raleway"/>
                <a:sym typeface="Raleway"/>
              </a:rPr>
              <a:t>En la nube:</a:t>
            </a:r>
            <a:endParaRPr b="1">
              <a:latin typeface="Raleway"/>
              <a:ea typeface="Raleway"/>
              <a:cs typeface="Raleway"/>
              <a:sym typeface="Raleway"/>
            </a:endParaRPr>
          </a:p>
          <a:p>
            <a:pPr indent="0" lvl="0" marL="457200" rtl="0" algn="l">
              <a:spcBef>
                <a:spcPts val="0"/>
              </a:spcBef>
              <a:spcAft>
                <a:spcPts val="0"/>
              </a:spcAft>
              <a:buNone/>
            </a:pPr>
            <a:r>
              <a:rPr lang="es">
                <a:latin typeface="Raleway"/>
                <a:ea typeface="Raleway"/>
                <a:cs typeface="Raleway"/>
                <a:sym typeface="Raleway"/>
              </a:rPr>
              <a:t>Amazon aurora,Google Cloud Spanner</a:t>
            </a:r>
            <a:endParaRPr>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729450" y="633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t>
            </a:r>
            <a:r>
              <a:rPr lang="es"/>
              <a:t>Qué es una base de datos NoSQL?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1" name="Google Shape;171;p25"/>
          <p:cNvSpPr txBox="1"/>
          <p:nvPr>
            <p:ph idx="1" type="body"/>
          </p:nvPr>
        </p:nvSpPr>
        <p:spPr>
          <a:xfrm>
            <a:off x="677850" y="1597588"/>
            <a:ext cx="4546800" cy="29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chemeClr val="dk2"/>
                </a:solidFill>
                <a:latin typeface="Raleway Medium"/>
                <a:ea typeface="Raleway Medium"/>
                <a:cs typeface="Raleway Medium"/>
                <a:sym typeface="Raleway Medium"/>
              </a:rPr>
              <a:t>Las bases de datos NoSQL están diseñadas específicamente para modelos de datos específicos y tienen esquemas flexibles para crear aplicaciones modernas. Las bases de datos NoSQL son ampliamente reconocidas porque son fáciles de desarrollar, por su funcionalidad y el rendimiento a escala.</a:t>
            </a:r>
            <a:endParaRPr sz="1200">
              <a:solidFill>
                <a:schemeClr val="dk2"/>
              </a:solidFill>
              <a:latin typeface="Raleway Medium"/>
              <a:ea typeface="Raleway Medium"/>
              <a:cs typeface="Raleway Medium"/>
              <a:sym typeface="Raleway Medium"/>
            </a:endParaRPr>
          </a:p>
          <a:p>
            <a:pPr indent="0" lvl="0" marL="0" rtl="0" algn="l">
              <a:lnSpc>
                <a:spcPct val="100000"/>
              </a:lnSpc>
              <a:spcBef>
                <a:spcPts val="1200"/>
              </a:spcBef>
              <a:spcAft>
                <a:spcPts val="0"/>
              </a:spcAft>
              <a:buNone/>
            </a:pPr>
            <a:r>
              <a:rPr lang="es" sz="1200">
                <a:solidFill>
                  <a:schemeClr val="dk2"/>
                </a:solidFill>
                <a:latin typeface="Raleway Medium"/>
                <a:ea typeface="Raleway Medium"/>
                <a:cs typeface="Raleway Medium"/>
                <a:sym typeface="Raleway Medium"/>
              </a:rPr>
              <a:t>Estas se han vuelto populares debido a la necesidad de manejar grandes volúmenes de datos no tabulares y semi-estructurados que surgen en aplicaciones web modernas, redes sociales, aplicaciones móviles, sensores, análisis de big data y otros escenarios donde la escalabilidad y la flexibilidad son fundamentales.</a:t>
            </a:r>
            <a:endParaRPr sz="1200">
              <a:latin typeface="Raleway Medium"/>
              <a:ea typeface="Raleway Medium"/>
              <a:cs typeface="Raleway Medium"/>
              <a:sym typeface="Raleway Medium"/>
            </a:endParaRPr>
          </a:p>
        </p:txBody>
      </p:sp>
      <p:pic>
        <p:nvPicPr>
          <p:cNvPr id="172" name="Google Shape;172;p25"/>
          <p:cNvPicPr preferRelativeResize="0"/>
          <p:nvPr/>
        </p:nvPicPr>
        <p:blipFill>
          <a:blip r:embed="rId3">
            <a:alphaModFix/>
          </a:blip>
          <a:stretch>
            <a:fillRect/>
          </a:stretch>
        </p:blipFill>
        <p:spPr>
          <a:xfrm>
            <a:off x="5436025" y="2003326"/>
            <a:ext cx="3229824" cy="1896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648400" y="684925"/>
            <a:ext cx="85629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2377"/>
              <a:t>¿Cuándo usar bases de datos relacionales y cuándo BD noSQL?</a:t>
            </a:r>
            <a:endParaRPr sz="2377"/>
          </a:p>
          <a:p>
            <a:pPr indent="0" lvl="0" marL="0" rtl="0" algn="l">
              <a:spcBef>
                <a:spcPts val="0"/>
              </a:spcBef>
              <a:spcAft>
                <a:spcPts val="0"/>
              </a:spcAft>
              <a:buNone/>
            </a:pPr>
            <a:r>
              <a:t/>
            </a:r>
            <a:endParaRPr/>
          </a:p>
        </p:txBody>
      </p:sp>
      <p:sp>
        <p:nvSpPr>
          <p:cNvPr id="178" name="Google Shape;178;p26"/>
          <p:cNvSpPr txBox="1"/>
          <p:nvPr/>
        </p:nvSpPr>
        <p:spPr>
          <a:xfrm>
            <a:off x="442125" y="1495900"/>
            <a:ext cx="84006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Raleway"/>
                <a:ea typeface="Raleway"/>
                <a:cs typeface="Raleway"/>
                <a:sym typeface="Raleway"/>
              </a:rPr>
              <a:t>Puedes considerar el uso de bases de datos NoSQL en diversas situaciones:</a:t>
            </a:r>
            <a:endParaRPr sz="1200">
              <a:latin typeface="Raleway"/>
              <a:ea typeface="Raleway"/>
              <a:cs typeface="Raleway"/>
              <a:sym typeface="Raleway"/>
            </a:endParaRPr>
          </a:p>
          <a:p>
            <a:pPr indent="0" lvl="0" marL="0" rtl="0" algn="l">
              <a:spcBef>
                <a:spcPts val="0"/>
              </a:spcBef>
              <a:spcAft>
                <a:spcPts val="0"/>
              </a:spcAft>
              <a:buNone/>
            </a:pPr>
            <a:r>
              <a:t/>
            </a:r>
            <a:endParaRPr sz="1200">
              <a:latin typeface="Raleway"/>
              <a:ea typeface="Raleway"/>
              <a:cs typeface="Raleway"/>
              <a:sym typeface="Raleway"/>
            </a:endParaRPr>
          </a:p>
          <a:p>
            <a:pPr indent="-304800" lvl="0" marL="457200" rtl="0" algn="l">
              <a:spcBef>
                <a:spcPts val="0"/>
              </a:spcBef>
              <a:spcAft>
                <a:spcPts val="0"/>
              </a:spcAft>
              <a:buSzPts val="1200"/>
              <a:buChar char="●"/>
            </a:pPr>
            <a:r>
              <a:rPr b="1" lang="es" sz="1200">
                <a:latin typeface="Raleway"/>
                <a:ea typeface="Raleway"/>
                <a:cs typeface="Raleway"/>
                <a:sym typeface="Raleway"/>
              </a:rPr>
              <a:t>Datos desordenados o poco estructurados: </a:t>
            </a:r>
            <a:r>
              <a:rPr lang="es" sz="1200">
                <a:latin typeface="Raleway"/>
                <a:ea typeface="Raleway"/>
                <a:cs typeface="Raleway"/>
                <a:sym typeface="Raleway"/>
              </a:rPr>
              <a:t>Cuando trabajas con datos que no se ajustan bien a las tablas y columnas tradicionales de las bases de datos relacionales. Por ejemplo, si tienes documentos JSON, registros de sensores o cualquier tipo de datos que no siga una estructura rígida, las bases de datos NoSQL son ideales debido a su flexibilidad.</a:t>
            </a:r>
            <a:endParaRPr sz="1200">
              <a:latin typeface="Raleway"/>
              <a:ea typeface="Raleway"/>
              <a:cs typeface="Raleway"/>
              <a:sym typeface="Raleway"/>
            </a:endParaRPr>
          </a:p>
          <a:p>
            <a:pPr indent="0" lvl="0" marL="457200" rtl="0" algn="l">
              <a:spcBef>
                <a:spcPts val="0"/>
              </a:spcBef>
              <a:spcAft>
                <a:spcPts val="0"/>
              </a:spcAft>
              <a:buNone/>
            </a:pPr>
            <a:r>
              <a:t/>
            </a:r>
            <a:endParaRPr sz="1200">
              <a:latin typeface="Raleway"/>
              <a:ea typeface="Raleway"/>
              <a:cs typeface="Raleway"/>
              <a:sym typeface="Raleway"/>
            </a:endParaRPr>
          </a:p>
          <a:p>
            <a:pPr indent="-304800" lvl="0" marL="457200" rtl="0" algn="l">
              <a:spcBef>
                <a:spcPts val="0"/>
              </a:spcBef>
              <a:spcAft>
                <a:spcPts val="0"/>
              </a:spcAft>
              <a:buSzPts val="1200"/>
              <a:buChar char="●"/>
            </a:pPr>
            <a:r>
              <a:rPr b="1" lang="es" sz="1200">
                <a:latin typeface="Raleway"/>
                <a:ea typeface="Raleway"/>
                <a:cs typeface="Raleway"/>
                <a:sym typeface="Raleway"/>
              </a:rPr>
              <a:t>Necesidad de crecer de manera horizontal:</a:t>
            </a:r>
            <a:r>
              <a:rPr lang="es" sz="1200">
                <a:latin typeface="Raleway"/>
                <a:ea typeface="Raleway"/>
                <a:cs typeface="Raleway"/>
                <a:sym typeface="Raleway"/>
              </a:rPr>
              <a:t> Si anticipas que tu aplicación deberá manejar un aumento en la carga de trabajo distribuida con el tiempo, las bases de datos NoSQL son una buena elección. Puedes agregar más servidores o nodos fácilmente para aumentar la capacidad de tu base de datos.</a:t>
            </a:r>
            <a:endParaRPr sz="1200">
              <a:latin typeface="Raleway"/>
              <a:ea typeface="Raleway"/>
              <a:cs typeface="Raleway"/>
              <a:sym typeface="Raleway"/>
            </a:endParaRPr>
          </a:p>
          <a:p>
            <a:pPr indent="0" lvl="0" marL="457200" rtl="0" algn="l">
              <a:spcBef>
                <a:spcPts val="0"/>
              </a:spcBef>
              <a:spcAft>
                <a:spcPts val="0"/>
              </a:spcAft>
              <a:buNone/>
            </a:pPr>
            <a:r>
              <a:t/>
            </a:r>
            <a:endParaRPr sz="1200">
              <a:latin typeface="Raleway"/>
              <a:ea typeface="Raleway"/>
              <a:cs typeface="Raleway"/>
              <a:sym typeface="Raleway"/>
            </a:endParaRPr>
          </a:p>
          <a:p>
            <a:pPr indent="-304800" lvl="0" marL="457200" rtl="0" algn="l">
              <a:spcBef>
                <a:spcPts val="0"/>
              </a:spcBef>
              <a:spcAft>
                <a:spcPts val="0"/>
              </a:spcAft>
              <a:buSzPts val="1200"/>
              <a:buChar char="●"/>
            </a:pPr>
            <a:r>
              <a:rPr b="1" lang="es" sz="1200">
                <a:latin typeface="Raleway"/>
                <a:ea typeface="Raleway"/>
                <a:cs typeface="Raleway"/>
                <a:sym typeface="Raleway"/>
              </a:rPr>
              <a:t>Rendimiento rápido</a:t>
            </a:r>
            <a:r>
              <a:rPr lang="es" sz="1200">
                <a:latin typeface="Raleway"/>
                <a:ea typeface="Raleway"/>
                <a:cs typeface="Raleway"/>
                <a:sym typeface="Raleway"/>
              </a:rPr>
              <a:t>: Si tu aplicación necesita respuestas rápidas a las consultas y actualizaciones de datos, las bases de datos NoSQL, como las de claves-valor o documentos, pueden proporcionar un rendimiento excelente. Son ideales para aplicaciones en tiempo real y de alto rendimiento.</a:t>
            </a:r>
            <a:endParaRPr sz="1200">
              <a:latin typeface="Raleway"/>
              <a:ea typeface="Raleway"/>
              <a:cs typeface="Raleway"/>
              <a:sym typeface="Raleway"/>
            </a:endParaRPr>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648400" y="684925"/>
            <a:ext cx="85629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2377"/>
              <a:t>¿Cuándo usar bases de datos relacionales y cuándo BD noSQL?</a:t>
            </a:r>
            <a:endParaRPr sz="2377"/>
          </a:p>
          <a:p>
            <a:pPr indent="0" lvl="0" marL="0" rtl="0" algn="l">
              <a:spcBef>
                <a:spcPts val="0"/>
              </a:spcBef>
              <a:spcAft>
                <a:spcPts val="0"/>
              </a:spcAft>
              <a:buNone/>
            </a:pPr>
            <a:r>
              <a:t/>
            </a:r>
            <a:endParaRPr/>
          </a:p>
        </p:txBody>
      </p:sp>
      <p:sp>
        <p:nvSpPr>
          <p:cNvPr id="184" name="Google Shape;184;p27"/>
          <p:cNvSpPr txBox="1"/>
          <p:nvPr/>
        </p:nvSpPr>
        <p:spPr>
          <a:xfrm>
            <a:off x="361100" y="1301175"/>
            <a:ext cx="8717400" cy="23859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Raleway"/>
              <a:buChar char="●"/>
            </a:pPr>
            <a:r>
              <a:rPr b="1" lang="es" sz="1100">
                <a:latin typeface="Raleway"/>
                <a:ea typeface="Raleway"/>
                <a:cs typeface="Raleway"/>
                <a:sym typeface="Raleway"/>
              </a:rPr>
              <a:t>Esquema flexible:</a:t>
            </a:r>
            <a:r>
              <a:rPr lang="es" sz="1100">
                <a:latin typeface="Raleway"/>
                <a:ea typeface="Raleway"/>
                <a:cs typeface="Raleway"/>
                <a:sym typeface="Raleway"/>
              </a:rPr>
              <a:t> Si estás desarrollando una aplicación en constante evolución en la que el esquema de datos cambia frecuentemente, las bases de datos NoSQL te permiten adaptarte a esos cambios sin tener que rehacer una estructura de tabla rígida.</a:t>
            </a:r>
            <a:endParaRPr sz="1100">
              <a:latin typeface="Raleway"/>
              <a:ea typeface="Raleway"/>
              <a:cs typeface="Raleway"/>
              <a:sym typeface="Raleway"/>
            </a:endParaRPr>
          </a:p>
          <a:p>
            <a:pPr indent="0" lvl="0" marL="457200" rtl="0" algn="l">
              <a:spcBef>
                <a:spcPts val="0"/>
              </a:spcBef>
              <a:spcAft>
                <a:spcPts val="0"/>
              </a:spcAft>
              <a:buNone/>
            </a:pPr>
            <a:r>
              <a:t/>
            </a:r>
            <a:endParaRPr sz="1100">
              <a:latin typeface="Raleway"/>
              <a:ea typeface="Raleway"/>
              <a:cs typeface="Raleway"/>
              <a:sym typeface="Raleway"/>
            </a:endParaRPr>
          </a:p>
          <a:p>
            <a:pPr indent="-298450" lvl="0" marL="457200" rtl="0" algn="l">
              <a:spcBef>
                <a:spcPts val="0"/>
              </a:spcBef>
              <a:spcAft>
                <a:spcPts val="0"/>
              </a:spcAft>
              <a:buSzPts val="1100"/>
              <a:buFont typeface="Raleway"/>
              <a:buChar char="●"/>
            </a:pPr>
            <a:r>
              <a:rPr b="1" lang="es" sz="1100">
                <a:latin typeface="Raleway"/>
                <a:ea typeface="Raleway"/>
                <a:cs typeface="Raleway"/>
                <a:sym typeface="Raleway"/>
              </a:rPr>
              <a:t>Manejo de grandes volúmenes de datos: </a:t>
            </a:r>
            <a:r>
              <a:rPr lang="es" sz="1100">
                <a:latin typeface="Raleway"/>
                <a:ea typeface="Raleway"/>
                <a:cs typeface="Raleway"/>
                <a:sym typeface="Raleway"/>
              </a:rPr>
              <a:t>Cuando trabajas con cantidades masivas de datos, como en aplicaciones de análisis de datos o Internet de las cosas (IoT), las bases de datos NoSQL pueden gestionar esta escala de datos de manera más efectiva que las bases de datos relacionales.</a:t>
            </a:r>
            <a:endParaRPr sz="1100">
              <a:latin typeface="Raleway"/>
              <a:ea typeface="Raleway"/>
              <a:cs typeface="Raleway"/>
              <a:sym typeface="Raleway"/>
            </a:endParaRPr>
          </a:p>
          <a:p>
            <a:pPr indent="-298450" lvl="0" marL="457200" rtl="0" algn="l">
              <a:spcBef>
                <a:spcPts val="0"/>
              </a:spcBef>
              <a:spcAft>
                <a:spcPts val="0"/>
              </a:spcAft>
              <a:buSzPts val="1100"/>
              <a:buFont typeface="Raleway"/>
              <a:buChar char="●"/>
            </a:pPr>
            <a:r>
              <a:rPr b="1" lang="es" sz="1100">
                <a:latin typeface="Raleway"/>
                <a:ea typeface="Raleway"/>
                <a:cs typeface="Raleway"/>
                <a:sym typeface="Raleway"/>
              </a:rPr>
              <a:t>Aplicaciones web y móviles:</a:t>
            </a:r>
            <a:r>
              <a:rPr lang="es" sz="1100">
                <a:latin typeface="Raleway"/>
                <a:ea typeface="Raleway"/>
                <a:cs typeface="Raleway"/>
                <a:sym typeface="Raleway"/>
              </a:rPr>
              <a:t> Para aplicaciones web y móviles donde la escalabilidad, la velocidad y la flexibilidad son esenciales, las bases de datos NoSQL, especialmente las de documentos, son muy populares.</a:t>
            </a:r>
            <a:endParaRPr sz="1100">
              <a:latin typeface="Raleway"/>
              <a:ea typeface="Raleway"/>
              <a:cs typeface="Raleway"/>
              <a:sym typeface="Raleway"/>
            </a:endParaRPr>
          </a:p>
          <a:p>
            <a:pPr indent="0" lvl="0" marL="457200" rtl="0" algn="l">
              <a:spcBef>
                <a:spcPts val="0"/>
              </a:spcBef>
              <a:spcAft>
                <a:spcPts val="0"/>
              </a:spcAft>
              <a:buNone/>
            </a:pPr>
            <a:r>
              <a:t/>
            </a:r>
            <a:endParaRPr sz="1100">
              <a:latin typeface="Raleway"/>
              <a:ea typeface="Raleway"/>
              <a:cs typeface="Raleway"/>
              <a:sym typeface="Raleway"/>
            </a:endParaRPr>
          </a:p>
          <a:p>
            <a:pPr indent="-298450" lvl="0" marL="457200" rtl="0" algn="l">
              <a:spcBef>
                <a:spcPts val="0"/>
              </a:spcBef>
              <a:spcAft>
                <a:spcPts val="0"/>
              </a:spcAft>
              <a:buSzPts val="1100"/>
              <a:buFont typeface="Raleway"/>
              <a:buChar char="●"/>
            </a:pPr>
            <a:r>
              <a:rPr b="1" lang="es" sz="1100">
                <a:latin typeface="Raleway"/>
                <a:ea typeface="Raleway"/>
                <a:cs typeface="Raleway"/>
                <a:sym typeface="Raleway"/>
              </a:rPr>
              <a:t>Modelos de datos específicos:</a:t>
            </a:r>
            <a:r>
              <a:rPr lang="es" sz="1100">
                <a:latin typeface="Raleway"/>
                <a:ea typeface="Raleway"/>
                <a:cs typeface="Raleway"/>
                <a:sym typeface="Raleway"/>
              </a:rPr>
              <a:t> Si tu aplicación requiere un modelo de datos particular, como una base de datos de grafos para manejar relaciones complejas o una base de datos de columnas para análisis analíticos, las bases de datos NoSQL pueden ser la elección adecuada según el caso.</a:t>
            </a:r>
            <a:endParaRPr sz="1100">
              <a:latin typeface="Raleway"/>
              <a:ea typeface="Raleway"/>
              <a:cs typeface="Raleway"/>
              <a:sym typeface="Raleway"/>
            </a:endParaRPr>
          </a:p>
        </p:txBody>
      </p:sp>
      <p:pic>
        <p:nvPicPr>
          <p:cNvPr id="185" name="Google Shape;185;p27"/>
          <p:cNvPicPr preferRelativeResize="0"/>
          <p:nvPr/>
        </p:nvPicPr>
        <p:blipFill>
          <a:blip r:embed="rId3">
            <a:alphaModFix/>
          </a:blip>
          <a:stretch>
            <a:fillRect/>
          </a:stretch>
        </p:blipFill>
        <p:spPr>
          <a:xfrm>
            <a:off x="4306700" y="3546250"/>
            <a:ext cx="4285425" cy="1451775"/>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7650" y="11477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Elaborar un trabajo que cubra todos los puntos indicados a continuación. </a:t>
            </a:r>
            <a:endParaRPr/>
          </a:p>
        </p:txBody>
      </p:sp>
      <p:sp>
        <p:nvSpPr>
          <p:cNvPr id="95" name="Google Shape;95;p14"/>
          <p:cNvSpPr txBox="1"/>
          <p:nvPr/>
        </p:nvSpPr>
        <p:spPr>
          <a:xfrm>
            <a:off x="641150" y="1682925"/>
            <a:ext cx="94782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Font typeface="Raleway"/>
              <a:buChar char="●"/>
            </a:pPr>
            <a:r>
              <a:rPr lang="es">
                <a:latin typeface="Raleway"/>
                <a:ea typeface="Raleway"/>
                <a:cs typeface="Raleway"/>
                <a:sym typeface="Raleway"/>
              </a:rPr>
              <a:t>1. Un poco de historia de las Bases de Datos.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s">
                <a:latin typeface="Raleway"/>
                <a:ea typeface="Raleway"/>
                <a:cs typeface="Raleway"/>
                <a:sym typeface="Raleway"/>
              </a:rPr>
              <a:t>2. Qué es una Base de Datos.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s">
                <a:latin typeface="Raleway"/>
                <a:ea typeface="Raleway"/>
                <a:cs typeface="Raleway"/>
                <a:sym typeface="Raleway"/>
              </a:rPr>
              <a:t>3. Qué son los datos abiertos y el Big Data.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s">
                <a:latin typeface="Raleway"/>
                <a:ea typeface="Raleway"/>
                <a:cs typeface="Raleway"/>
                <a:sym typeface="Raleway"/>
              </a:rPr>
              <a:t>4. Modelos de Bases de Datos.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s">
                <a:latin typeface="Raleway"/>
                <a:ea typeface="Raleway"/>
                <a:cs typeface="Raleway"/>
                <a:sym typeface="Raleway"/>
              </a:rPr>
              <a:t>5. Bases de datos más utilizadas. Incluir el ranking de 2021 y compararlo con el de años anteriores.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s">
                <a:latin typeface="Raleway"/>
                <a:ea typeface="Raleway"/>
                <a:cs typeface="Raleway"/>
                <a:sym typeface="Raleway"/>
              </a:rPr>
              <a:t>6. Qué es un Sistema Gestor de Bases de Datos.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s">
                <a:latin typeface="Raleway"/>
                <a:ea typeface="Raleway"/>
                <a:cs typeface="Raleway"/>
                <a:sym typeface="Raleway"/>
              </a:rPr>
              <a:t>7. Funciones del Sistema Gestor de Bases de Datos.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s">
                <a:latin typeface="Raleway"/>
                <a:ea typeface="Raleway"/>
                <a:cs typeface="Raleway"/>
                <a:sym typeface="Raleway"/>
              </a:rPr>
              <a:t>8. Dar ejemplo de Sistemas Gestores de Bases de Datos.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s">
                <a:latin typeface="Raleway"/>
                <a:ea typeface="Raleway"/>
                <a:cs typeface="Raleway"/>
                <a:sym typeface="Raleway"/>
              </a:rPr>
              <a:t>9. Qué es una base de datos NoSQL.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s">
                <a:latin typeface="Raleway"/>
                <a:ea typeface="Raleway"/>
                <a:cs typeface="Raleway"/>
                <a:sym typeface="Raleway"/>
              </a:rPr>
              <a:t>10. Cuándo usar bases de datos relacionales y cuándo BD noSQL.</a:t>
            </a:r>
            <a:endParaRPr>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79700" y="1230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Un poco de historia de las Bases de Datos.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1" name="Google Shape;101;p15"/>
          <p:cNvSpPr txBox="1"/>
          <p:nvPr>
            <p:ph idx="1" type="body"/>
          </p:nvPr>
        </p:nvSpPr>
        <p:spPr>
          <a:xfrm>
            <a:off x="779700" y="1867425"/>
            <a:ext cx="6870000" cy="32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solidFill>
                  <a:schemeClr val="dk2"/>
                </a:solidFill>
                <a:latin typeface="Raleway"/>
                <a:ea typeface="Raleway"/>
                <a:cs typeface="Raleway"/>
                <a:sym typeface="Raleway"/>
              </a:rPr>
              <a:t>Las bases de datos surgieron como una respuesta a la necesidad de almacenar y gestionar información de manera eficiente. Comenzaron con sistemas de fichas y evolucionaron con el modelo de datos relacional en la década de 1970. </a:t>
            </a:r>
            <a:endParaRPr>
              <a:solidFill>
                <a:schemeClr val="dk2"/>
              </a:solidFill>
              <a:latin typeface="Raleway"/>
              <a:ea typeface="Raleway"/>
              <a:cs typeface="Raleway"/>
              <a:sym typeface="Raleway"/>
            </a:endParaRPr>
          </a:p>
          <a:p>
            <a:pPr indent="0" lvl="0" marL="0" rtl="0" algn="l">
              <a:spcBef>
                <a:spcPts val="1200"/>
              </a:spcBef>
              <a:spcAft>
                <a:spcPts val="0"/>
              </a:spcAft>
              <a:buNone/>
            </a:pPr>
            <a:r>
              <a:rPr lang="es">
                <a:solidFill>
                  <a:schemeClr val="dk2"/>
                </a:solidFill>
                <a:latin typeface="Raleway"/>
                <a:ea typeface="Raleway"/>
                <a:cs typeface="Raleway"/>
                <a:sym typeface="Raleway"/>
              </a:rPr>
              <a:t>Las bases de datos comerciales basadas en este modelo se volvieron comunes en la década de 1980. Con la expansión de la informática y la web en la década de 1990, la gestión de bases de datos se volvió aún más crucial. </a:t>
            </a:r>
            <a:endParaRPr>
              <a:solidFill>
                <a:schemeClr val="dk2"/>
              </a:solidFill>
              <a:latin typeface="Raleway"/>
              <a:ea typeface="Raleway"/>
              <a:cs typeface="Raleway"/>
              <a:sym typeface="Raleway"/>
            </a:endParaRPr>
          </a:p>
          <a:p>
            <a:pPr indent="0" lvl="0" marL="0" rtl="0" algn="l">
              <a:spcBef>
                <a:spcPts val="1200"/>
              </a:spcBef>
              <a:spcAft>
                <a:spcPts val="0"/>
              </a:spcAft>
              <a:buNone/>
            </a:pPr>
            <a:r>
              <a:rPr lang="es">
                <a:solidFill>
                  <a:schemeClr val="dk2"/>
                </a:solidFill>
                <a:latin typeface="Raleway"/>
                <a:ea typeface="Raleway"/>
                <a:cs typeface="Raleway"/>
                <a:sym typeface="Raleway"/>
              </a:rPr>
              <a:t>A lo largo de los años, las bases de datos han evolucionado para adaptarse a las necesidades cambiantes, incluyendo bases de datos NoSQL, en memoria, distribuidas y tecnologías de Big Data. La informática cuántica también está comenzando a influir en este campo.</a:t>
            </a:r>
            <a:endParaRPr>
              <a:solidFill>
                <a:schemeClr val="dk2"/>
              </a:solidFill>
              <a:latin typeface="Raleway"/>
              <a:ea typeface="Raleway"/>
              <a:cs typeface="Raleway"/>
              <a:sym typeface="Raleway"/>
            </a:endParaRPr>
          </a:p>
          <a:p>
            <a:pPr indent="0" lvl="0" marL="0" rtl="0" algn="l">
              <a:spcBef>
                <a:spcPts val="1200"/>
              </a:spcBef>
              <a:spcAft>
                <a:spcPts val="12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300">
                <a:solidFill>
                  <a:srgbClr val="000000"/>
                </a:solidFill>
              </a:rPr>
              <a:t>2. ¿Qué es una Base de Datos?.</a:t>
            </a:r>
            <a:endParaRPr sz="2300"/>
          </a:p>
        </p:txBody>
      </p:sp>
      <p:sp>
        <p:nvSpPr>
          <p:cNvPr id="107" name="Google Shape;107;p16"/>
          <p:cNvSpPr txBox="1"/>
          <p:nvPr>
            <p:ph idx="1" type="body"/>
          </p:nvPr>
        </p:nvSpPr>
        <p:spPr>
          <a:xfrm>
            <a:off x="729450" y="1883350"/>
            <a:ext cx="4747500" cy="26043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05"/>
              <a:buNone/>
            </a:pPr>
            <a:r>
              <a:rPr lang="es" sz="1232">
                <a:solidFill>
                  <a:schemeClr val="dk2"/>
                </a:solidFill>
                <a:highlight>
                  <a:srgbClr val="FFFFFF"/>
                </a:highlight>
                <a:latin typeface="Montserrat"/>
                <a:ea typeface="Montserrat"/>
                <a:cs typeface="Montserrat"/>
                <a:sym typeface="Montserrat"/>
              </a:rPr>
              <a:t>Una base de datos (DB), en el sentido más general, es una colección organizada de datos. Más específicamente, una base de datos es un sistema electrónico que permite que los datos sean fácilmente accesibles, manipulados y actualizados.</a:t>
            </a:r>
            <a:endParaRPr sz="1232">
              <a:solidFill>
                <a:schemeClr val="dk2"/>
              </a:solidFill>
              <a:highlight>
                <a:srgbClr val="FFFFFF"/>
              </a:highlight>
              <a:latin typeface="Montserrat"/>
              <a:ea typeface="Montserrat"/>
              <a:cs typeface="Montserrat"/>
              <a:sym typeface="Montserrat"/>
            </a:endParaRPr>
          </a:p>
          <a:p>
            <a:pPr indent="0" lvl="0" marL="0" rtl="0" algn="l">
              <a:lnSpc>
                <a:spcPct val="105000"/>
              </a:lnSpc>
              <a:spcBef>
                <a:spcPts val="1200"/>
              </a:spcBef>
              <a:spcAft>
                <a:spcPts val="0"/>
              </a:spcAft>
              <a:buSzPts val="605"/>
              <a:buNone/>
            </a:pPr>
            <a:r>
              <a:rPr lang="es" sz="1232">
                <a:solidFill>
                  <a:schemeClr val="dk2"/>
                </a:solidFill>
                <a:highlight>
                  <a:srgbClr val="FFFFFF"/>
                </a:highlight>
                <a:latin typeface="Montserrat"/>
                <a:ea typeface="Montserrat"/>
                <a:cs typeface="Montserrat"/>
                <a:sym typeface="Montserrat"/>
              </a:rPr>
              <a:t>En otras palabras, una base de datos es utilizada por una organización como un método de almacenar, administrar y recuperar información. Las bases de datos modernas se gestionan mediante un sistema de gestión de bases de datos (DBMS). </a:t>
            </a:r>
            <a:endParaRPr sz="1232">
              <a:solidFill>
                <a:schemeClr val="dk2"/>
              </a:solidFill>
              <a:highlight>
                <a:srgbClr val="FFFFFF"/>
              </a:highlight>
              <a:latin typeface="Montserrat"/>
              <a:ea typeface="Montserrat"/>
              <a:cs typeface="Montserrat"/>
              <a:sym typeface="Montserrat"/>
            </a:endParaRPr>
          </a:p>
          <a:p>
            <a:pPr indent="0" lvl="0" marL="0" rtl="0" algn="l">
              <a:lnSpc>
                <a:spcPct val="105000"/>
              </a:lnSpc>
              <a:spcBef>
                <a:spcPts val="1200"/>
              </a:spcBef>
              <a:spcAft>
                <a:spcPts val="0"/>
              </a:spcAft>
              <a:buSzPts val="605"/>
              <a:buNone/>
            </a:pPr>
            <a:r>
              <a:t/>
            </a:r>
            <a:endParaRPr sz="832">
              <a:solidFill>
                <a:schemeClr val="dk2"/>
              </a:solidFill>
              <a:highlight>
                <a:srgbClr val="FFFFFF"/>
              </a:highlight>
              <a:latin typeface="Montserrat"/>
              <a:ea typeface="Montserrat"/>
              <a:cs typeface="Montserrat"/>
              <a:sym typeface="Montserrat"/>
            </a:endParaRPr>
          </a:p>
          <a:p>
            <a:pPr indent="0" lvl="0" marL="0" rtl="0" algn="l">
              <a:lnSpc>
                <a:spcPct val="105000"/>
              </a:lnSpc>
              <a:spcBef>
                <a:spcPts val="1200"/>
              </a:spcBef>
              <a:spcAft>
                <a:spcPts val="1200"/>
              </a:spcAft>
              <a:buSzPts val="605"/>
              <a:buNone/>
            </a:pPr>
            <a:r>
              <a:t/>
            </a:r>
            <a:endParaRPr sz="632">
              <a:solidFill>
                <a:schemeClr val="dk2"/>
              </a:solidFill>
              <a:highlight>
                <a:srgbClr val="FFFFFF"/>
              </a:highlight>
              <a:latin typeface="Montserrat"/>
              <a:ea typeface="Montserrat"/>
              <a:cs typeface="Montserrat"/>
              <a:sym typeface="Montserrat"/>
            </a:endParaRPr>
          </a:p>
        </p:txBody>
      </p:sp>
      <p:pic>
        <p:nvPicPr>
          <p:cNvPr id="108" name="Google Shape;108;p16"/>
          <p:cNvPicPr preferRelativeResize="0"/>
          <p:nvPr/>
        </p:nvPicPr>
        <p:blipFill>
          <a:blip r:embed="rId3">
            <a:alphaModFix/>
          </a:blip>
          <a:stretch>
            <a:fillRect/>
          </a:stretch>
        </p:blipFill>
        <p:spPr>
          <a:xfrm>
            <a:off x="5540900" y="2079950"/>
            <a:ext cx="3362252" cy="175931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300">
                <a:solidFill>
                  <a:srgbClr val="000000"/>
                </a:solidFill>
              </a:rPr>
              <a:t>2. Qué es una Base de Datos.</a:t>
            </a:r>
            <a:endParaRPr sz="2300"/>
          </a:p>
        </p:txBody>
      </p:sp>
      <p:sp>
        <p:nvSpPr>
          <p:cNvPr id="114" name="Google Shape;114;p17"/>
          <p:cNvSpPr txBox="1"/>
          <p:nvPr>
            <p:ph idx="1" type="body"/>
          </p:nvPr>
        </p:nvSpPr>
        <p:spPr>
          <a:xfrm>
            <a:off x="729450" y="1993850"/>
            <a:ext cx="4679400" cy="2331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05"/>
              <a:buNone/>
            </a:pPr>
            <a:r>
              <a:rPr lang="es" sz="1432">
                <a:solidFill>
                  <a:schemeClr val="dk2"/>
                </a:solidFill>
                <a:highlight>
                  <a:srgbClr val="FFFFFF"/>
                </a:highlight>
                <a:latin typeface="Montserrat"/>
                <a:ea typeface="Montserrat"/>
                <a:cs typeface="Montserrat"/>
                <a:sym typeface="Montserrat"/>
              </a:rPr>
              <a:t>Las bases de datos tradicionales están organizadas por campos, registros y archivos. Un campo es una sola pieza de información; Un registro es un conjunto completo de campos; Y un archivo es una colección de registros.</a:t>
            </a:r>
            <a:endParaRPr sz="1432">
              <a:solidFill>
                <a:schemeClr val="dk2"/>
              </a:solidFill>
              <a:highlight>
                <a:srgbClr val="FFFFFF"/>
              </a:highlight>
              <a:latin typeface="Montserrat"/>
              <a:ea typeface="Montserrat"/>
              <a:cs typeface="Montserrat"/>
              <a:sym typeface="Montserrat"/>
            </a:endParaRPr>
          </a:p>
          <a:p>
            <a:pPr indent="0" lvl="0" marL="0" rtl="0" algn="l">
              <a:lnSpc>
                <a:spcPct val="105000"/>
              </a:lnSpc>
              <a:spcBef>
                <a:spcPts val="1200"/>
              </a:spcBef>
              <a:spcAft>
                <a:spcPts val="0"/>
              </a:spcAft>
              <a:buSzPts val="605"/>
              <a:buNone/>
            </a:pPr>
            <a:r>
              <a:rPr lang="es" sz="1432">
                <a:solidFill>
                  <a:schemeClr val="dk2"/>
                </a:solidFill>
                <a:highlight>
                  <a:srgbClr val="FFFFFF"/>
                </a:highlight>
                <a:latin typeface="Montserrat"/>
                <a:ea typeface="Montserrat"/>
                <a:cs typeface="Montserrat"/>
                <a:sym typeface="Montserrat"/>
              </a:rPr>
              <a:t> Por ejemplo, una guía telefónica es análoga a un archivo. Contiene una lista de registros, cada uno de los cuales consta de tres campos: nombre, dirección y número de teléfono.</a:t>
            </a:r>
            <a:endParaRPr sz="1432">
              <a:solidFill>
                <a:schemeClr val="dk2"/>
              </a:solidFill>
              <a:highlight>
                <a:srgbClr val="FFFFFF"/>
              </a:highlight>
              <a:latin typeface="Montserrat"/>
              <a:ea typeface="Montserrat"/>
              <a:cs typeface="Montserrat"/>
              <a:sym typeface="Montserrat"/>
            </a:endParaRPr>
          </a:p>
          <a:p>
            <a:pPr indent="0" lvl="0" marL="0" rtl="0" algn="l">
              <a:lnSpc>
                <a:spcPct val="105000"/>
              </a:lnSpc>
              <a:spcBef>
                <a:spcPts val="1200"/>
              </a:spcBef>
              <a:spcAft>
                <a:spcPts val="1200"/>
              </a:spcAft>
              <a:buSzPts val="605"/>
              <a:buNone/>
            </a:pPr>
            <a:r>
              <a:t/>
            </a:r>
            <a:endParaRPr sz="632">
              <a:solidFill>
                <a:schemeClr val="dk2"/>
              </a:solidFill>
              <a:highlight>
                <a:srgbClr val="FFFFFF"/>
              </a:highlight>
              <a:latin typeface="Montserrat"/>
              <a:ea typeface="Montserrat"/>
              <a:cs typeface="Montserrat"/>
              <a:sym typeface="Montserrat"/>
            </a:endParaRPr>
          </a:p>
        </p:txBody>
      </p:sp>
      <p:pic>
        <p:nvPicPr>
          <p:cNvPr id="115" name="Google Shape;115;p17"/>
          <p:cNvPicPr preferRelativeResize="0"/>
          <p:nvPr/>
        </p:nvPicPr>
        <p:blipFill>
          <a:blip r:embed="rId3">
            <a:alphaModFix/>
          </a:blip>
          <a:stretch>
            <a:fillRect/>
          </a:stretch>
        </p:blipFill>
        <p:spPr>
          <a:xfrm>
            <a:off x="5408850" y="1696875"/>
            <a:ext cx="3551750" cy="2569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670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2622">
                <a:solidFill>
                  <a:srgbClr val="000000"/>
                </a:solidFill>
              </a:rPr>
              <a:t>3. ¿Qué son los datos abiertos y el Big Data? </a:t>
            </a:r>
            <a:endParaRPr sz="2622">
              <a:solidFill>
                <a:srgbClr val="000000"/>
              </a:solidFill>
            </a:endParaRPr>
          </a:p>
          <a:p>
            <a:pPr indent="0" lvl="0" marL="0" rtl="0" algn="l">
              <a:spcBef>
                <a:spcPts val="0"/>
              </a:spcBef>
              <a:spcAft>
                <a:spcPts val="0"/>
              </a:spcAft>
              <a:buNone/>
            </a:pPr>
            <a:r>
              <a:t/>
            </a:r>
            <a:endParaRPr/>
          </a:p>
        </p:txBody>
      </p:sp>
      <p:sp>
        <p:nvSpPr>
          <p:cNvPr id="121" name="Google Shape;121;p18"/>
          <p:cNvSpPr txBox="1"/>
          <p:nvPr/>
        </p:nvSpPr>
        <p:spPr>
          <a:xfrm>
            <a:off x="530550" y="1378000"/>
            <a:ext cx="3898200" cy="3360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300" u="sng">
                <a:solidFill>
                  <a:schemeClr val="dk2"/>
                </a:solidFill>
                <a:latin typeface="Raleway"/>
                <a:ea typeface="Raleway"/>
                <a:cs typeface="Raleway"/>
                <a:sym typeface="Raleway"/>
              </a:rPr>
              <a:t>Datos Abiertos (Open Data):</a:t>
            </a:r>
            <a:endParaRPr b="1" sz="1300" u="sng">
              <a:solidFill>
                <a:schemeClr val="dk2"/>
              </a:solidFill>
              <a:latin typeface="Raleway"/>
              <a:ea typeface="Raleway"/>
              <a:cs typeface="Raleway"/>
              <a:sym typeface="Raleway"/>
            </a:endParaRPr>
          </a:p>
          <a:p>
            <a:pPr indent="0" lvl="0" marL="457200" rtl="0" algn="l">
              <a:lnSpc>
                <a:spcPct val="115000"/>
              </a:lnSpc>
              <a:spcBef>
                <a:spcPts val="0"/>
              </a:spcBef>
              <a:spcAft>
                <a:spcPts val="0"/>
              </a:spcAft>
              <a:buNone/>
            </a:pPr>
            <a:r>
              <a:t/>
            </a:r>
            <a:endParaRPr b="1" sz="1200">
              <a:solidFill>
                <a:schemeClr val="dk2"/>
              </a:solidFill>
              <a:latin typeface="Raleway"/>
              <a:ea typeface="Raleway"/>
              <a:cs typeface="Raleway"/>
              <a:sym typeface="Raleway"/>
            </a:endParaRPr>
          </a:p>
          <a:p>
            <a:pPr indent="-304800" lvl="0" marL="457200" rtl="0" algn="l">
              <a:lnSpc>
                <a:spcPct val="115000"/>
              </a:lnSpc>
              <a:spcBef>
                <a:spcPts val="0"/>
              </a:spcBef>
              <a:spcAft>
                <a:spcPts val="0"/>
              </a:spcAft>
              <a:buClr>
                <a:schemeClr val="dk2"/>
              </a:buClr>
              <a:buSzPts val="1200"/>
              <a:buFont typeface="Roboto"/>
              <a:buChar char="●"/>
            </a:pPr>
            <a:r>
              <a:rPr b="1" lang="es" sz="1200">
                <a:solidFill>
                  <a:schemeClr val="dk2"/>
                </a:solidFill>
                <a:latin typeface="Raleway"/>
                <a:ea typeface="Raleway"/>
                <a:cs typeface="Raleway"/>
                <a:sym typeface="Raleway"/>
              </a:rPr>
              <a:t>Definición</a:t>
            </a:r>
            <a:r>
              <a:rPr lang="es" sz="1200">
                <a:solidFill>
                  <a:schemeClr val="dk2"/>
                </a:solidFill>
                <a:latin typeface="Raleway"/>
                <a:ea typeface="Raleway"/>
                <a:cs typeface="Raleway"/>
                <a:sym typeface="Raleway"/>
              </a:rPr>
              <a:t>: Los datos abiertos se refieren a la información digital que está disponible para el público en general y se proporciona de manera gratuita o accesible de manera económica. Estos datos deben ser accesibles en formatos que permitan su reutilización y redistribución sin restricciones técnicas o legales significativas.</a:t>
            </a:r>
            <a:endParaRPr sz="1200">
              <a:solidFill>
                <a:schemeClr val="dk2"/>
              </a:solidFill>
              <a:latin typeface="Raleway"/>
              <a:ea typeface="Raleway"/>
              <a:cs typeface="Raleway"/>
              <a:sym typeface="Raleway"/>
            </a:endParaRPr>
          </a:p>
          <a:p>
            <a:pPr indent="-304800" lvl="0" marL="457200" rtl="0" algn="l">
              <a:lnSpc>
                <a:spcPct val="115000"/>
              </a:lnSpc>
              <a:spcBef>
                <a:spcPts val="0"/>
              </a:spcBef>
              <a:spcAft>
                <a:spcPts val="0"/>
              </a:spcAft>
              <a:buClr>
                <a:schemeClr val="dk2"/>
              </a:buClr>
              <a:buSzPts val="1200"/>
              <a:buFont typeface="Raleway"/>
              <a:buChar char="●"/>
            </a:pPr>
            <a:r>
              <a:rPr b="1" lang="es" sz="1200">
                <a:solidFill>
                  <a:schemeClr val="dk2"/>
                </a:solidFill>
                <a:latin typeface="Raleway"/>
                <a:ea typeface="Raleway"/>
                <a:cs typeface="Raleway"/>
                <a:sym typeface="Raleway"/>
              </a:rPr>
              <a:t>Características:</a:t>
            </a:r>
            <a:endParaRPr b="1" sz="1200">
              <a:solidFill>
                <a:schemeClr val="dk2"/>
              </a:solidFill>
              <a:latin typeface="Raleway"/>
              <a:ea typeface="Raleway"/>
              <a:cs typeface="Raleway"/>
              <a:sym typeface="Raleway"/>
            </a:endParaRPr>
          </a:p>
          <a:p>
            <a:pPr indent="-304800" lvl="1" marL="914400" rtl="0" algn="l">
              <a:lnSpc>
                <a:spcPct val="115000"/>
              </a:lnSpc>
              <a:spcBef>
                <a:spcPts val="0"/>
              </a:spcBef>
              <a:spcAft>
                <a:spcPts val="0"/>
              </a:spcAft>
              <a:buClr>
                <a:schemeClr val="dk2"/>
              </a:buClr>
              <a:buSzPts val="1200"/>
              <a:buFont typeface="Raleway"/>
              <a:buChar char="●"/>
            </a:pPr>
            <a:r>
              <a:rPr lang="es" sz="1200">
                <a:solidFill>
                  <a:schemeClr val="dk2"/>
                </a:solidFill>
                <a:latin typeface="Raleway"/>
                <a:ea typeface="Raleway"/>
                <a:cs typeface="Raleway"/>
                <a:sym typeface="Raleway"/>
              </a:rPr>
              <a:t>Disponibilidad pública.</a:t>
            </a:r>
            <a:endParaRPr sz="1200">
              <a:solidFill>
                <a:schemeClr val="dk2"/>
              </a:solidFill>
              <a:latin typeface="Raleway"/>
              <a:ea typeface="Raleway"/>
              <a:cs typeface="Raleway"/>
              <a:sym typeface="Raleway"/>
            </a:endParaRPr>
          </a:p>
          <a:p>
            <a:pPr indent="-304800" lvl="1" marL="914400" rtl="0" algn="l">
              <a:lnSpc>
                <a:spcPct val="115000"/>
              </a:lnSpc>
              <a:spcBef>
                <a:spcPts val="0"/>
              </a:spcBef>
              <a:spcAft>
                <a:spcPts val="0"/>
              </a:spcAft>
              <a:buClr>
                <a:schemeClr val="dk2"/>
              </a:buClr>
              <a:buSzPts val="1200"/>
              <a:buFont typeface="Raleway"/>
              <a:buChar char="●"/>
            </a:pPr>
            <a:r>
              <a:rPr lang="es" sz="1200">
                <a:solidFill>
                  <a:schemeClr val="dk2"/>
                </a:solidFill>
                <a:latin typeface="Raleway"/>
                <a:ea typeface="Raleway"/>
                <a:cs typeface="Raleway"/>
                <a:sym typeface="Raleway"/>
              </a:rPr>
              <a:t>Formatos abiertos y estándares.</a:t>
            </a:r>
            <a:endParaRPr sz="1200">
              <a:solidFill>
                <a:schemeClr val="dk2"/>
              </a:solidFill>
              <a:latin typeface="Raleway"/>
              <a:ea typeface="Raleway"/>
              <a:cs typeface="Raleway"/>
              <a:sym typeface="Raleway"/>
            </a:endParaRPr>
          </a:p>
          <a:p>
            <a:pPr indent="-304800" lvl="1" marL="914400" rtl="0" algn="l">
              <a:lnSpc>
                <a:spcPct val="115000"/>
              </a:lnSpc>
              <a:spcBef>
                <a:spcPts val="0"/>
              </a:spcBef>
              <a:spcAft>
                <a:spcPts val="0"/>
              </a:spcAft>
              <a:buClr>
                <a:schemeClr val="dk2"/>
              </a:buClr>
              <a:buSzPts val="1200"/>
              <a:buFont typeface="Raleway"/>
              <a:buChar char="●"/>
            </a:pPr>
            <a:r>
              <a:rPr lang="es" sz="1200">
                <a:solidFill>
                  <a:schemeClr val="dk2"/>
                </a:solidFill>
                <a:latin typeface="Raleway"/>
                <a:ea typeface="Raleway"/>
                <a:cs typeface="Raleway"/>
                <a:sym typeface="Raleway"/>
              </a:rPr>
              <a:t>Licencias que permiten la reutilización.</a:t>
            </a:r>
            <a:endParaRPr sz="1200">
              <a:solidFill>
                <a:schemeClr val="dk2"/>
              </a:solidFill>
              <a:latin typeface="Raleway"/>
              <a:ea typeface="Raleway"/>
              <a:cs typeface="Raleway"/>
              <a:sym typeface="Raleway"/>
            </a:endParaRPr>
          </a:p>
          <a:p>
            <a:pPr indent="-304800" lvl="1" marL="914400" rtl="0" algn="l">
              <a:lnSpc>
                <a:spcPct val="115000"/>
              </a:lnSpc>
              <a:spcBef>
                <a:spcPts val="0"/>
              </a:spcBef>
              <a:spcAft>
                <a:spcPts val="0"/>
              </a:spcAft>
              <a:buClr>
                <a:schemeClr val="dk2"/>
              </a:buClr>
              <a:buSzPts val="1200"/>
              <a:buFont typeface="Raleway"/>
              <a:buChar char="●"/>
            </a:pPr>
            <a:r>
              <a:rPr lang="es" sz="1200">
                <a:solidFill>
                  <a:schemeClr val="dk2"/>
                </a:solidFill>
                <a:latin typeface="Raleway"/>
                <a:ea typeface="Raleway"/>
                <a:cs typeface="Raleway"/>
                <a:sym typeface="Raleway"/>
              </a:rPr>
              <a:t>Datos actualizados y accesibles.</a:t>
            </a:r>
            <a:endParaRPr sz="1200">
              <a:solidFill>
                <a:schemeClr val="dk2"/>
              </a:solidFill>
              <a:latin typeface="Raleway"/>
              <a:ea typeface="Raleway"/>
              <a:cs typeface="Raleway"/>
              <a:sym typeface="Raleway"/>
            </a:endParaRPr>
          </a:p>
        </p:txBody>
      </p:sp>
      <p:pic>
        <p:nvPicPr>
          <p:cNvPr id="122" name="Google Shape;122;p18"/>
          <p:cNvPicPr preferRelativeResize="0"/>
          <p:nvPr/>
        </p:nvPicPr>
        <p:blipFill>
          <a:blip r:embed="rId3">
            <a:alphaModFix/>
          </a:blip>
          <a:stretch>
            <a:fillRect/>
          </a:stretch>
        </p:blipFill>
        <p:spPr>
          <a:xfrm>
            <a:off x="4483575" y="1589775"/>
            <a:ext cx="4410450" cy="29373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670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2622">
                <a:solidFill>
                  <a:srgbClr val="000000"/>
                </a:solidFill>
              </a:rPr>
              <a:t>3. ¿Qué son los datos abiertos y el Big Data? </a:t>
            </a:r>
            <a:endParaRPr sz="2622">
              <a:solidFill>
                <a:srgbClr val="000000"/>
              </a:solidFill>
            </a:endParaRPr>
          </a:p>
          <a:p>
            <a:pPr indent="0" lvl="0" marL="0" rtl="0" algn="l">
              <a:spcBef>
                <a:spcPts val="0"/>
              </a:spcBef>
              <a:spcAft>
                <a:spcPts val="0"/>
              </a:spcAft>
              <a:buNone/>
            </a:pPr>
            <a:r>
              <a:t/>
            </a:r>
            <a:endParaRPr/>
          </a:p>
        </p:txBody>
      </p:sp>
      <p:sp>
        <p:nvSpPr>
          <p:cNvPr id="128" name="Google Shape;128;p19"/>
          <p:cNvSpPr txBox="1"/>
          <p:nvPr/>
        </p:nvSpPr>
        <p:spPr>
          <a:xfrm>
            <a:off x="545300" y="1355900"/>
            <a:ext cx="7914300" cy="3057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es" sz="1900">
                <a:solidFill>
                  <a:schemeClr val="dk2"/>
                </a:solidFill>
                <a:latin typeface="Raleway"/>
                <a:ea typeface="Raleway"/>
                <a:cs typeface="Raleway"/>
                <a:sym typeface="Raleway"/>
              </a:rPr>
              <a:t>Big Data:</a:t>
            </a:r>
            <a:endParaRPr b="1" i="1" sz="1900">
              <a:solidFill>
                <a:schemeClr val="dk2"/>
              </a:solidFill>
              <a:latin typeface="Raleway"/>
              <a:ea typeface="Raleway"/>
              <a:cs typeface="Raleway"/>
              <a:sym typeface="Raleway"/>
            </a:endParaRPr>
          </a:p>
          <a:p>
            <a:pPr indent="0" lvl="0" marL="0" rtl="0" algn="l">
              <a:lnSpc>
                <a:spcPct val="115000"/>
              </a:lnSpc>
              <a:spcBef>
                <a:spcPts val="0"/>
              </a:spcBef>
              <a:spcAft>
                <a:spcPts val="0"/>
              </a:spcAft>
              <a:buNone/>
            </a:pPr>
            <a:r>
              <a:rPr b="1" lang="es" sz="1200" u="sng">
                <a:solidFill>
                  <a:schemeClr val="dk2"/>
                </a:solidFill>
                <a:latin typeface="Raleway"/>
                <a:ea typeface="Raleway"/>
                <a:cs typeface="Raleway"/>
                <a:sym typeface="Raleway"/>
              </a:rPr>
              <a:t>Definición</a:t>
            </a:r>
            <a:r>
              <a:rPr lang="es" sz="1200">
                <a:solidFill>
                  <a:schemeClr val="dk2"/>
                </a:solidFill>
                <a:latin typeface="Raleway"/>
                <a:ea typeface="Raleway"/>
                <a:cs typeface="Raleway"/>
                <a:sym typeface="Raleway"/>
              </a:rPr>
              <a:t>: El Big Data se refiere al proceso de recopilación, almacenamiento y análisis de grandes volúmenes de datos, a menudo de múltiples fuentes y en tiempo real. Estos datos son generalmente demasiado grandes y complejos para ser gestionados y analizados mediante herramientas tradicionales de bases de datos.</a:t>
            </a:r>
            <a:endParaRPr sz="1200">
              <a:solidFill>
                <a:schemeClr val="dk2"/>
              </a:solidFill>
              <a:latin typeface="Raleway"/>
              <a:ea typeface="Raleway"/>
              <a:cs typeface="Raleway"/>
              <a:sym typeface="Raleway"/>
            </a:endParaRPr>
          </a:p>
          <a:p>
            <a:pPr indent="0" lvl="0" marL="0" rtl="0" algn="l">
              <a:lnSpc>
                <a:spcPct val="115000"/>
              </a:lnSpc>
              <a:spcBef>
                <a:spcPts val="0"/>
              </a:spcBef>
              <a:spcAft>
                <a:spcPts val="0"/>
              </a:spcAft>
              <a:buNone/>
            </a:pPr>
            <a:r>
              <a:t/>
            </a:r>
            <a:endParaRPr b="1" sz="1200" u="sng">
              <a:solidFill>
                <a:schemeClr val="dk2"/>
              </a:solidFill>
              <a:latin typeface="Raleway"/>
              <a:ea typeface="Raleway"/>
              <a:cs typeface="Raleway"/>
              <a:sym typeface="Raleway"/>
            </a:endParaRPr>
          </a:p>
          <a:p>
            <a:pPr indent="0" lvl="0" marL="0" rtl="0" algn="l">
              <a:lnSpc>
                <a:spcPct val="115000"/>
              </a:lnSpc>
              <a:spcBef>
                <a:spcPts val="0"/>
              </a:spcBef>
              <a:spcAft>
                <a:spcPts val="0"/>
              </a:spcAft>
              <a:buNone/>
            </a:pPr>
            <a:r>
              <a:rPr b="1" lang="es" sz="1200" u="sng">
                <a:solidFill>
                  <a:schemeClr val="dk2"/>
                </a:solidFill>
                <a:latin typeface="Raleway"/>
                <a:ea typeface="Raleway"/>
                <a:cs typeface="Raleway"/>
                <a:sym typeface="Raleway"/>
              </a:rPr>
              <a:t>Características:</a:t>
            </a:r>
            <a:endParaRPr b="1" sz="1200" u="sng">
              <a:solidFill>
                <a:schemeClr val="dk2"/>
              </a:solidFill>
              <a:latin typeface="Raleway"/>
              <a:ea typeface="Raleway"/>
              <a:cs typeface="Raleway"/>
              <a:sym typeface="Raleway"/>
            </a:endParaRPr>
          </a:p>
          <a:p>
            <a:pPr indent="-304800" lvl="1" marL="914400" rtl="0" algn="l">
              <a:lnSpc>
                <a:spcPct val="115000"/>
              </a:lnSpc>
              <a:spcBef>
                <a:spcPts val="0"/>
              </a:spcBef>
              <a:spcAft>
                <a:spcPts val="0"/>
              </a:spcAft>
              <a:buClr>
                <a:schemeClr val="dk2"/>
              </a:buClr>
              <a:buSzPts val="1200"/>
              <a:buFont typeface="Raleway"/>
              <a:buChar char="●"/>
            </a:pPr>
            <a:r>
              <a:rPr lang="es" sz="1200">
                <a:solidFill>
                  <a:schemeClr val="dk2"/>
                </a:solidFill>
                <a:latin typeface="Raleway"/>
                <a:ea typeface="Raleway"/>
                <a:cs typeface="Raleway"/>
                <a:sym typeface="Raleway"/>
              </a:rPr>
              <a:t>Volumen: Grandes cantidades de datos.</a:t>
            </a:r>
            <a:endParaRPr sz="1200">
              <a:solidFill>
                <a:schemeClr val="dk2"/>
              </a:solidFill>
              <a:latin typeface="Raleway"/>
              <a:ea typeface="Raleway"/>
              <a:cs typeface="Raleway"/>
              <a:sym typeface="Raleway"/>
            </a:endParaRPr>
          </a:p>
          <a:p>
            <a:pPr indent="-304800" lvl="1" marL="914400" rtl="0" algn="l">
              <a:lnSpc>
                <a:spcPct val="115000"/>
              </a:lnSpc>
              <a:spcBef>
                <a:spcPts val="0"/>
              </a:spcBef>
              <a:spcAft>
                <a:spcPts val="0"/>
              </a:spcAft>
              <a:buClr>
                <a:schemeClr val="dk2"/>
              </a:buClr>
              <a:buSzPts val="1200"/>
              <a:buFont typeface="Raleway"/>
              <a:buChar char="●"/>
            </a:pPr>
            <a:r>
              <a:rPr lang="es" sz="1200">
                <a:solidFill>
                  <a:schemeClr val="dk2"/>
                </a:solidFill>
                <a:latin typeface="Raleway"/>
                <a:ea typeface="Raleway"/>
                <a:cs typeface="Raleway"/>
                <a:sym typeface="Raleway"/>
              </a:rPr>
              <a:t>Variedad: Datos de diversas fuentes y formatos.</a:t>
            </a:r>
            <a:endParaRPr sz="1200">
              <a:solidFill>
                <a:schemeClr val="dk2"/>
              </a:solidFill>
              <a:latin typeface="Raleway"/>
              <a:ea typeface="Raleway"/>
              <a:cs typeface="Raleway"/>
              <a:sym typeface="Raleway"/>
            </a:endParaRPr>
          </a:p>
          <a:p>
            <a:pPr indent="-304800" lvl="1" marL="914400" rtl="0" algn="l">
              <a:lnSpc>
                <a:spcPct val="115000"/>
              </a:lnSpc>
              <a:spcBef>
                <a:spcPts val="0"/>
              </a:spcBef>
              <a:spcAft>
                <a:spcPts val="0"/>
              </a:spcAft>
              <a:buClr>
                <a:schemeClr val="dk2"/>
              </a:buClr>
              <a:buSzPts val="1200"/>
              <a:buFont typeface="Raleway"/>
              <a:buChar char="●"/>
            </a:pPr>
            <a:r>
              <a:rPr lang="es" sz="1200">
                <a:solidFill>
                  <a:schemeClr val="dk2"/>
                </a:solidFill>
                <a:latin typeface="Raleway"/>
                <a:ea typeface="Raleway"/>
                <a:cs typeface="Raleway"/>
                <a:sym typeface="Raleway"/>
              </a:rPr>
              <a:t>Velocidad: Datos que fluyen rápidamente.</a:t>
            </a:r>
            <a:endParaRPr sz="1200">
              <a:solidFill>
                <a:schemeClr val="dk2"/>
              </a:solidFill>
              <a:latin typeface="Raleway"/>
              <a:ea typeface="Raleway"/>
              <a:cs typeface="Raleway"/>
              <a:sym typeface="Raleway"/>
            </a:endParaRPr>
          </a:p>
          <a:p>
            <a:pPr indent="-304800" lvl="1" marL="914400" rtl="0" algn="l">
              <a:lnSpc>
                <a:spcPct val="115000"/>
              </a:lnSpc>
              <a:spcBef>
                <a:spcPts val="0"/>
              </a:spcBef>
              <a:spcAft>
                <a:spcPts val="0"/>
              </a:spcAft>
              <a:buClr>
                <a:schemeClr val="dk2"/>
              </a:buClr>
              <a:buSzPts val="1200"/>
              <a:buFont typeface="Raleway"/>
              <a:buChar char="●"/>
            </a:pPr>
            <a:r>
              <a:rPr lang="es" sz="1200">
                <a:solidFill>
                  <a:schemeClr val="dk2"/>
                </a:solidFill>
                <a:latin typeface="Raleway"/>
                <a:ea typeface="Raleway"/>
                <a:cs typeface="Raleway"/>
                <a:sym typeface="Raleway"/>
              </a:rPr>
              <a:t>Veracidad: Datos precisos y confiables.</a:t>
            </a:r>
            <a:endParaRPr sz="1200">
              <a:solidFill>
                <a:schemeClr val="dk2"/>
              </a:solidFill>
              <a:latin typeface="Raleway"/>
              <a:ea typeface="Raleway"/>
              <a:cs typeface="Raleway"/>
              <a:sym typeface="Raleway"/>
            </a:endParaRPr>
          </a:p>
          <a:p>
            <a:pPr indent="-304800" lvl="1" marL="914400" rtl="0" algn="l">
              <a:lnSpc>
                <a:spcPct val="115000"/>
              </a:lnSpc>
              <a:spcBef>
                <a:spcPts val="0"/>
              </a:spcBef>
              <a:spcAft>
                <a:spcPts val="0"/>
              </a:spcAft>
              <a:buClr>
                <a:schemeClr val="dk2"/>
              </a:buClr>
              <a:buSzPts val="1200"/>
              <a:buFont typeface="Raleway"/>
              <a:buChar char="●"/>
            </a:pPr>
            <a:r>
              <a:rPr lang="es" sz="1200">
                <a:solidFill>
                  <a:schemeClr val="dk2"/>
                </a:solidFill>
                <a:latin typeface="Raleway"/>
                <a:ea typeface="Raleway"/>
                <a:cs typeface="Raleway"/>
                <a:sym typeface="Raleway"/>
              </a:rPr>
              <a:t>Valor: Extracción de información útil.</a:t>
            </a:r>
            <a:endParaRPr sz="1200">
              <a:solidFill>
                <a:schemeClr val="dk2"/>
              </a:solidFill>
              <a:latin typeface="Raleway"/>
              <a:ea typeface="Raleway"/>
              <a:cs typeface="Raleway"/>
              <a:sym typeface="Raleway"/>
            </a:endParaRPr>
          </a:p>
          <a:p>
            <a:pPr indent="0" lvl="0" marL="914400" rtl="0" algn="l">
              <a:lnSpc>
                <a:spcPct val="115000"/>
              </a:lnSpc>
              <a:spcBef>
                <a:spcPts val="0"/>
              </a:spcBef>
              <a:spcAft>
                <a:spcPts val="0"/>
              </a:spcAft>
              <a:buNone/>
            </a:pPr>
            <a:r>
              <a:t/>
            </a:r>
            <a:endParaRPr b="1" sz="1300" u="sng">
              <a:solidFill>
                <a:schemeClr val="dk2"/>
              </a:solidFill>
              <a:latin typeface="Raleway"/>
              <a:ea typeface="Raleway"/>
              <a:cs typeface="Raleway"/>
              <a:sym typeface="Raleway"/>
            </a:endParaRPr>
          </a:p>
        </p:txBody>
      </p:sp>
      <p:pic>
        <p:nvPicPr>
          <p:cNvPr id="129" name="Google Shape;129;p19"/>
          <p:cNvPicPr preferRelativeResize="0"/>
          <p:nvPr/>
        </p:nvPicPr>
        <p:blipFill>
          <a:blip r:embed="rId3">
            <a:alphaModFix/>
          </a:blip>
          <a:stretch>
            <a:fillRect/>
          </a:stretch>
        </p:blipFill>
        <p:spPr>
          <a:xfrm>
            <a:off x="5261393" y="2817825"/>
            <a:ext cx="2935100" cy="1802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27650" y="743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MODELOS DE BASES DE DATOS</a:t>
            </a:r>
            <a:endParaRPr/>
          </a:p>
        </p:txBody>
      </p:sp>
      <p:sp>
        <p:nvSpPr>
          <p:cNvPr id="135" name="Google Shape;135;p20"/>
          <p:cNvSpPr txBox="1"/>
          <p:nvPr/>
        </p:nvSpPr>
        <p:spPr>
          <a:xfrm>
            <a:off x="552675" y="1463300"/>
            <a:ext cx="8363700" cy="121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1500"/>
              </a:spcAft>
              <a:buNone/>
            </a:pPr>
            <a:r>
              <a:rPr b="1" lang="es" sz="1200" u="sng">
                <a:solidFill>
                  <a:schemeClr val="dk2"/>
                </a:solidFill>
                <a:latin typeface="Raleway"/>
                <a:ea typeface="Raleway"/>
                <a:cs typeface="Raleway"/>
                <a:sym typeface="Raleway"/>
              </a:rPr>
              <a:t>Modelo de Datos Jerárquico:</a:t>
            </a:r>
            <a:br>
              <a:rPr b="1" lang="es" sz="1200">
                <a:solidFill>
                  <a:schemeClr val="dk2"/>
                </a:solidFill>
                <a:latin typeface="Raleway"/>
                <a:ea typeface="Raleway"/>
                <a:cs typeface="Raleway"/>
                <a:sym typeface="Raleway"/>
              </a:rPr>
            </a:br>
            <a:r>
              <a:rPr lang="es" sz="1200">
                <a:solidFill>
                  <a:schemeClr val="dk2"/>
                </a:solidFill>
                <a:latin typeface="Raleway"/>
                <a:ea typeface="Raleway"/>
                <a:cs typeface="Raleway"/>
                <a:sym typeface="Raleway"/>
              </a:rPr>
              <a:t>Organiza los datos en una estructura de árbol jerárquica.Cada registro tiene un único registro padre, lo que crea una estructura de arborescencia.Fue uno de los primeros modelos de bases de datos utilizado en sistemas como IMS (Information Management System) de IBM.Adecuado cuando los datos tienen una estructura de tipo árbol o jerárquica inherente, como en sistemas de archivos.</a:t>
            </a:r>
            <a:endParaRPr sz="1200">
              <a:solidFill>
                <a:schemeClr val="dk2"/>
              </a:solidFill>
              <a:latin typeface="Raleway"/>
              <a:ea typeface="Raleway"/>
              <a:cs typeface="Raleway"/>
              <a:sym typeface="Raleway"/>
            </a:endParaRPr>
          </a:p>
        </p:txBody>
      </p:sp>
      <p:sp>
        <p:nvSpPr>
          <p:cNvPr id="136" name="Google Shape;136;p20"/>
          <p:cNvSpPr txBox="1"/>
          <p:nvPr/>
        </p:nvSpPr>
        <p:spPr>
          <a:xfrm>
            <a:off x="552675" y="2682200"/>
            <a:ext cx="8508600" cy="100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1500"/>
              </a:spcAft>
              <a:buNone/>
            </a:pPr>
            <a:r>
              <a:rPr b="1" lang="es" sz="1200" u="sng">
                <a:solidFill>
                  <a:schemeClr val="dk2"/>
                </a:solidFill>
                <a:latin typeface="Raleway"/>
                <a:ea typeface="Raleway"/>
                <a:cs typeface="Raleway"/>
                <a:sym typeface="Raleway"/>
              </a:rPr>
              <a:t>Modelo de Datos en red:</a:t>
            </a:r>
            <a:br>
              <a:rPr lang="es" sz="1200">
                <a:solidFill>
                  <a:schemeClr val="dk2"/>
                </a:solidFill>
                <a:latin typeface="Raleway"/>
                <a:ea typeface="Raleway"/>
                <a:cs typeface="Raleway"/>
                <a:sym typeface="Raleway"/>
              </a:rPr>
            </a:br>
            <a:r>
              <a:rPr lang="es" sz="1200">
                <a:solidFill>
                  <a:schemeClr val="dk2"/>
                </a:solidFill>
                <a:latin typeface="Raleway"/>
                <a:ea typeface="Raleway"/>
                <a:cs typeface="Raleway"/>
                <a:sym typeface="Raleway"/>
              </a:rPr>
              <a:t>Similar al modelo jerárquico pero más flexible.Utiliza registros y conjuntos de registros en lugar de jerarquías estrictas.</a:t>
            </a:r>
            <a:br>
              <a:rPr lang="es" sz="1200">
                <a:solidFill>
                  <a:schemeClr val="dk2"/>
                </a:solidFill>
                <a:latin typeface="Raleway"/>
                <a:ea typeface="Raleway"/>
                <a:cs typeface="Raleway"/>
                <a:sym typeface="Raleway"/>
              </a:rPr>
            </a:br>
            <a:r>
              <a:rPr lang="es" sz="1200">
                <a:solidFill>
                  <a:schemeClr val="dk2"/>
                </a:solidFill>
                <a:latin typeface="Raleway"/>
                <a:ea typeface="Raleway"/>
                <a:cs typeface="Raleway"/>
                <a:sym typeface="Raleway"/>
              </a:rPr>
              <a:t>Permite relaciones muchos a muchos, lo que lo hace más adecuado para representar datos complejos.Adecuado cuando los datos tienen una estructura de tipo árbol o jerárquica inherente, como en sistemas de archivos.</a:t>
            </a:r>
            <a:endParaRPr sz="1200">
              <a:latin typeface="Raleway"/>
              <a:ea typeface="Raleway"/>
              <a:cs typeface="Raleway"/>
              <a:sym typeface="Raleway"/>
            </a:endParaRPr>
          </a:p>
        </p:txBody>
      </p:sp>
      <p:sp>
        <p:nvSpPr>
          <p:cNvPr id="137" name="Google Shape;137;p20"/>
          <p:cNvSpPr txBox="1"/>
          <p:nvPr/>
        </p:nvSpPr>
        <p:spPr>
          <a:xfrm>
            <a:off x="552675" y="3688700"/>
            <a:ext cx="8363700" cy="112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200" u="sng">
                <a:latin typeface="Raleway"/>
                <a:ea typeface="Raleway"/>
                <a:cs typeface="Raleway"/>
                <a:sym typeface="Raleway"/>
              </a:rPr>
              <a:t>Modelo de datos relacional</a:t>
            </a:r>
            <a:r>
              <a:rPr lang="es" sz="1200">
                <a:latin typeface="Raleway"/>
                <a:ea typeface="Raleway"/>
                <a:cs typeface="Raleway"/>
                <a:sym typeface="Raleway"/>
              </a:rPr>
              <a:t>:</a:t>
            </a:r>
            <a:r>
              <a:rPr lang="es" sz="1200">
                <a:solidFill>
                  <a:schemeClr val="dk2"/>
                </a:solidFill>
                <a:latin typeface="Raleway"/>
                <a:ea typeface="Raleway"/>
                <a:cs typeface="Raleway"/>
                <a:sym typeface="Raleway"/>
              </a:rPr>
              <a:t>Organiza los datos en tablas relacionadas mediante claves (claves primarias y claves foráneas).Utiliza SQL (Structured Query Language) para consultas y manipulación de datos.Proporciona integridad referencial y estructura de datos flexible.Ampliamente utilizado en una variedad de aplicaciones empresariales y científicas debido a su simplicidad y eficiencia.</a:t>
            </a:r>
            <a:endParaRPr sz="1200">
              <a:solidFill>
                <a:schemeClr val="dk2"/>
              </a:solidFill>
              <a:latin typeface="Raleway"/>
              <a:ea typeface="Raleway"/>
              <a:cs typeface="Raleway"/>
              <a:sym typeface="Raleway"/>
            </a:endParaRPr>
          </a:p>
          <a:p>
            <a:pPr indent="0" lvl="0" marL="0" rtl="0" algn="l">
              <a:spcBef>
                <a:spcPts val="0"/>
              </a:spcBef>
              <a:spcAft>
                <a:spcPts val="0"/>
              </a:spcAft>
              <a:buNone/>
            </a:pPr>
            <a:r>
              <a:rPr lang="es" sz="1200">
                <a:solidFill>
                  <a:schemeClr val="dk2"/>
                </a:solidFill>
                <a:latin typeface="Raleway"/>
                <a:ea typeface="Raleway"/>
                <a:cs typeface="Raleway"/>
                <a:sym typeface="Raleway"/>
              </a:rPr>
              <a:t>Adecuado cuando la estructura de los datos es bien conocida y no cambia con frecuencia.</a:t>
            </a:r>
            <a:endParaRPr sz="1200">
              <a:solidFill>
                <a:schemeClr val="dk2"/>
              </a:solidFill>
              <a:latin typeface="Raleway"/>
              <a:ea typeface="Raleway"/>
              <a:cs typeface="Raleway"/>
              <a:sym typeface="Raleway"/>
            </a:endParaRPr>
          </a:p>
          <a:p>
            <a:pPr indent="0" lvl="0" marL="0" rtl="0" algn="l">
              <a:spcBef>
                <a:spcPts val="0"/>
              </a:spcBef>
              <a:spcAft>
                <a:spcPts val="0"/>
              </a:spcAft>
              <a:buNone/>
            </a:pPr>
            <a:r>
              <a:t/>
            </a:r>
            <a:endParaRPr>
              <a:solidFill>
                <a:schemeClr val="dk2"/>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771375" y="626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MODELOS DE BASES DE DATOS</a:t>
            </a:r>
            <a:endParaRPr/>
          </a:p>
          <a:p>
            <a:pPr indent="0" lvl="0" marL="0" rtl="0" algn="l">
              <a:spcBef>
                <a:spcPts val="0"/>
              </a:spcBef>
              <a:spcAft>
                <a:spcPts val="0"/>
              </a:spcAft>
              <a:buNone/>
            </a:pPr>
            <a:r>
              <a:t/>
            </a:r>
            <a:endParaRPr b="0"/>
          </a:p>
        </p:txBody>
      </p:sp>
      <p:sp>
        <p:nvSpPr>
          <p:cNvPr id="143" name="Google Shape;143;p21"/>
          <p:cNvSpPr txBox="1"/>
          <p:nvPr>
            <p:ph idx="1" type="body"/>
          </p:nvPr>
        </p:nvSpPr>
        <p:spPr>
          <a:xfrm>
            <a:off x="749925" y="1289575"/>
            <a:ext cx="7982100" cy="3809700"/>
          </a:xfrm>
          <a:prstGeom prst="rect">
            <a:avLst/>
          </a:prstGeom>
        </p:spPr>
        <p:txBody>
          <a:bodyPr anchorCtr="0" anchor="t" bIns="91425" lIns="91425" spcFirstLastPara="1" rIns="91425" wrap="square" tIns="91425">
            <a:normAutofit fontScale="32500" lnSpcReduction="20000"/>
          </a:bodyPr>
          <a:lstStyle/>
          <a:p>
            <a:pPr indent="0" lvl="0" marL="0" rtl="0" algn="l">
              <a:spcBef>
                <a:spcPts val="1500"/>
              </a:spcBef>
              <a:spcAft>
                <a:spcPts val="0"/>
              </a:spcAft>
              <a:buNone/>
            </a:pPr>
            <a:r>
              <a:rPr b="1" lang="es" sz="4000" u="sng">
                <a:solidFill>
                  <a:schemeClr val="dk2"/>
                </a:solidFill>
                <a:latin typeface="Raleway"/>
                <a:ea typeface="Raleway"/>
                <a:cs typeface="Raleway"/>
                <a:sym typeface="Raleway"/>
              </a:rPr>
              <a:t>Bases de Datos NoSQ</a:t>
            </a:r>
            <a:r>
              <a:rPr b="1" lang="es" sz="4000" u="sng">
                <a:solidFill>
                  <a:schemeClr val="dk2"/>
                </a:solidFill>
                <a:latin typeface="Raleway"/>
                <a:ea typeface="Raleway"/>
                <a:cs typeface="Raleway"/>
                <a:sym typeface="Raleway"/>
              </a:rPr>
              <a:t>L</a:t>
            </a:r>
            <a:r>
              <a:rPr lang="es" sz="4000">
                <a:solidFill>
                  <a:schemeClr val="dk2"/>
                </a:solidFill>
                <a:latin typeface="Raleway"/>
                <a:ea typeface="Raleway"/>
                <a:cs typeface="Raleway"/>
                <a:sym typeface="Raleway"/>
              </a:rPr>
              <a:t>:</a:t>
            </a:r>
            <a:r>
              <a:rPr lang="es" sz="4000">
                <a:solidFill>
                  <a:schemeClr val="dk2"/>
                </a:solidFill>
                <a:latin typeface="Raleway"/>
                <a:ea typeface="Raleway"/>
                <a:cs typeface="Raleway"/>
                <a:sym typeface="Raleway"/>
              </a:rPr>
              <a:t>MongoDB, Cassandra, Redis, Couchbase.Populares en aplicaciones web, Big Data, sistemas de alto rendimiento y proyectos donde la escalabilidad y la flexibilidad de datos son esenciales.</a:t>
            </a:r>
            <a:br>
              <a:rPr lang="es" sz="4000">
                <a:solidFill>
                  <a:schemeClr val="dk2"/>
                </a:solidFill>
                <a:latin typeface="Raleway"/>
                <a:ea typeface="Raleway"/>
                <a:cs typeface="Raleway"/>
                <a:sym typeface="Raleway"/>
              </a:rPr>
            </a:br>
            <a:br>
              <a:rPr lang="es" sz="4000">
                <a:solidFill>
                  <a:schemeClr val="dk2"/>
                </a:solidFill>
                <a:latin typeface="Raleway"/>
                <a:ea typeface="Raleway"/>
                <a:cs typeface="Raleway"/>
                <a:sym typeface="Raleway"/>
              </a:rPr>
            </a:br>
            <a:r>
              <a:rPr b="1" lang="es" sz="4000" u="sng">
                <a:solidFill>
                  <a:schemeClr val="dk2"/>
                </a:solidFill>
                <a:latin typeface="Raleway"/>
                <a:ea typeface="Raleway"/>
                <a:cs typeface="Raleway"/>
                <a:sym typeface="Raleway"/>
              </a:rPr>
              <a:t>Bases de Datos en la Nube</a:t>
            </a:r>
            <a:r>
              <a:rPr b="1" lang="es" sz="4000">
                <a:solidFill>
                  <a:schemeClr val="dk2"/>
                </a:solidFill>
                <a:latin typeface="Raleway"/>
                <a:ea typeface="Raleway"/>
                <a:cs typeface="Raleway"/>
                <a:sym typeface="Raleway"/>
              </a:rPr>
              <a:t>:</a:t>
            </a:r>
            <a:r>
              <a:rPr lang="es" sz="4000">
                <a:solidFill>
                  <a:schemeClr val="dk2"/>
                </a:solidFill>
                <a:latin typeface="Raleway"/>
                <a:ea typeface="Raleway"/>
                <a:cs typeface="Raleway"/>
                <a:sym typeface="Raleway"/>
              </a:rPr>
              <a:t>Amazon Aurora, Google Cloud Spanner, Microsoft Azure Cosmos DB.Ofrecen la ventaja de la escalabilidad automática y la disponibilidad global en la nube, lo que las hace populares para aplicaciones modernas.</a:t>
            </a:r>
            <a:br>
              <a:rPr lang="es" sz="4000">
                <a:solidFill>
                  <a:schemeClr val="dk2"/>
                </a:solidFill>
                <a:latin typeface="Raleway"/>
                <a:ea typeface="Raleway"/>
                <a:cs typeface="Raleway"/>
                <a:sym typeface="Raleway"/>
              </a:rPr>
            </a:br>
            <a:br>
              <a:rPr lang="es" sz="4000">
                <a:solidFill>
                  <a:schemeClr val="dk2"/>
                </a:solidFill>
                <a:latin typeface="Raleway"/>
                <a:ea typeface="Raleway"/>
                <a:cs typeface="Raleway"/>
                <a:sym typeface="Raleway"/>
              </a:rPr>
            </a:br>
            <a:r>
              <a:rPr b="1" lang="es" sz="4000" u="sng">
                <a:solidFill>
                  <a:schemeClr val="dk2"/>
                </a:solidFill>
                <a:latin typeface="Raleway"/>
                <a:ea typeface="Raleway"/>
                <a:cs typeface="Raleway"/>
                <a:sym typeface="Raleway"/>
              </a:rPr>
              <a:t>Bases de Datos de Grafos</a:t>
            </a:r>
            <a:r>
              <a:rPr b="1" lang="es" sz="4000">
                <a:solidFill>
                  <a:schemeClr val="dk2"/>
                </a:solidFill>
                <a:latin typeface="Raleway"/>
                <a:ea typeface="Raleway"/>
                <a:cs typeface="Raleway"/>
                <a:sym typeface="Raleway"/>
              </a:rPr>
              <a:t>:</a:t>
            </a:r>
            <a:r>
              <a:rPr lang="es" sz="4000">
                <a:solidFill>
                  <a:schemeClr val="dk2"/>
                </a:solidFill>
                <a:latin typeface="Raleway"/>
                <a:ea typeface="Raleway"/>
                <a:cs typeface="Raleway"/>
                <a:sym typeface="Raleway"/>
              </a:rPr>
              <a:t>Neo4j, Amazon Neptune, OrientDB.Utilizados en aplicaciones que requieren modelado y consulta de datos relacionales complejos, como redes sociales y sistemas de recomendación.</a:t>
            </a:r>
            <a:br>
              <a:rPr lang="es" sz="4000">
                <a:solidFill>
                  <a:schemeClr val="dk2"/>
                </a:solidFill>
                <a:latin typeface="Raleway"/>
                <a:ea typeface="Raleway"/>
                <a:cs typeface="Raleway"/>
                <a:sym typeface="Raleway"/>
              </a:rPr>
            </a:br>
            <a:br>
              <a:rPr lang="es" sz="4000">
                <a:solidFill>
                  <a:schemeClr val="dk2"/>
                </a:solidFill>
                <a:latin typeface="Raleway"/>
                <a:ea typeface="Raleway"/>
                <a:cs typeface="Raleway"/>
                <a:sym typeface="Raleway"/>
              </a:rPr>
            </a:br>
            <a:r>
              <a:rPr b="1" lang="es" sz="4000" u="sng">
                <a:solidFill>
                  <a:schemeClr val="dk2"/>
                </a:solidFill>
                <a:latin typeface="Raleway"/>
                <a:ea typeface="Raleway"/>
                <a:cs typeface="Raleway"/>
                <a:sym typeface="Raleway"/>
              </a:rPr>
              <a:t>Bases de Datos de Documentos</a:t>
            </a:r>
            <a:r>
              <a:rPr b="1" lang="es" sz="4000">
                <a:solidFill>
                  <a:schemeClr val="dk2"/>
                </a:solidFill>
                <a:latin typeface="Raleway"/>
                <a:ea typeface="Raleway"/>
                <a:cs typeface="Raleway"/>
                <a:sym typeface="Raleway"/>
              </a:rPr>
              <a:t>:</a:t>
            </a:r>
            <a:r>
              <a:rPr lang="es" sz="4000">
                <a:solidFill>
                  <a:schemeClr val="dk2"/>
                </a:solidFill>
                <a:latin typeface="Raleway"/>
                <a:ea typeface="Raleway"/>
                <a:cs typeface="Raleway"/>
                <a:sym typeface="Raleway"/>
              </a:rPr>
              <a:t>MongoDB, CouchDB, Elasticsearch.Ampliamente utilizados en aplicaciones web y móviles que manejan datos semiestructurados o cambiantes.</a:t>
            </a:r>
            <a:br>
              <a:rPr lang="es" sz="4000">
                <a:solidFill>
                  <a:schemeClr val="dk2"/>
                </a:solidFill>
                <a:latin typeface="Raleway"/>
                <a:ea typeface="Raleway"/>
                <a:cs typeface="Raleway"/>
                <a:sym typeface="Raleway"/>
              </a:rPr>
            </a:br>
            <a:br>
              <a:rPr lang="es" sz="4000">
                <a:solidFill>
                  <a:schemeClr val="dk2"/>
                </a:solidFill>
                <a:latin typeface="Raleway"/>
                <a:ea typeface="Raleway"/>
                <a:cs typeface="Raleway"/>
                <a:sym typeface="Raleway"/>
              </a:rPr>
            </a:br>
            <a:r>
              <a:rPr b="1" lang="es" sz="4000" u="sng">
                <a:solidFill>
                  <a:schemeClr val="dk2"/>
                </a:solidFill>
                <a:latin typeface="Raleway"/>
                <a:ea typeface="Raleway"/>
                <a:cs typeface="Raleway"/>
                <a:sym typeface="Raleway"/>
              </a:rPr>
              <a:t>Bases de Datos en Memoria</a:t>
            </a:r>
            <a:r>
              <a:rPr lang="es" sz="4000">
                <a:solidFill>
                  <a:schemeClr val="dk2"/>
                </a:solidFill>
                <a:latin typeface="Raleway"/>
                <a:ea typeface="Raleway"/>
                <a:cs typeface="Raleway"/>
                <a:sym typeface="Raleway"/>
              </a:rPr>
              <a:t> Redis, Memcached.Utilizados para cachés, colas de mensajes y aplicaciones que requieren acceso ultrarrápido a los datos almacenados en la memoria.</a:t>
            </a:r>
            <a:endParaRPr sz="4000">
              <a:solidFill>
                <a:schemeClr val="dk2"/>
              </a:solidFill>
              <a:latin typeface="Raleway"/>
              <a:ea typeface="Raleway"/>
              <a:cs typeface="Raleway"/>
              <a:sym typeface="Raleway"/>
            </a:endParaRPr>
          </a:p>
          <a:p>
            <a:pPr indent="0" lvl="0" marL="0" rtl="0" algn="l">
              <a:spcBef>
                <a:spcPts val="1500"/>
              </a:spcBef>
              <a:spcAft>
                <a:spcPts val="1200"/>
              </a:spcAft>
              <a:buNone/>
            </a:pPr>
            <a:r>
              <a:t/>
            </a:r>
            <a:endParaRPr>
              <a:solidFill>
                <a:schemeClr val="dk2"/>
              </a:solidFill>
              <a:latin typeface="Raleway SemiBold"/>
              <a:ea typeface="Raleway SemiBold"/>
              <a:cs typeface="Raleway SemiBold"/>
              <a:sym typeface="Raleway SemiBold"/>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