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4" r:id="rId3"/>
    <p:sldId id="285" r:id="rId4"/>
    <p:sldId id="281" r:id="rId5"/>
    <p:sldId id="278" r:id="rId6"/>
    <p:sldId id="280" r:id="rId7"/>
    <p:sldId id="282" r:id="rId8"/>
    <p:sldId id="28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5FF"/>
    <a:srgbClr val="1C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B5F4DA-80A8-43E4-A1E3-EC0AF5D62860}" type="datetimeFigureOut">
              <a:rPr lang="ja-JP" altLang="en-US" smtClean="0"/>
              <a:pPr/>
              <a:t>2024/7/6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78B9EFE-14EC-4437-BBD9-3F3D6F5442C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88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502b12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502b12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4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8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6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列（タイトルあり） 1">
  <p:cSld name="2 列（タイトルあり）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28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Arial" panose="020B060402020202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6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4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17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4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7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B9B-264F-452D-94A7-869A4E3541CC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2D40-A332-4287-9821-FBB8B49B5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2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2DEB9B-264F-452D-94A7-869A4E3541CC}" type="datetimeFigureOut">
              <a:rPr lang="ja-JP" altLang="en-US" smtClean="0"/>
              <a:pPr/>
              <a:t>2024/7/6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22D40-A332-4287-9821-FBB8B49B54A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eilly-japan/deep-learning-from-scratch-5" TargetMode="External"/><Relationship Id="rId2" Type="http://schemas.openxmlformats.org/officeDocument/2006/relationships/hyperlink" Target="https://www.oreilly.co.jp/books/978481440059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discord.gg/aCVbUFVbE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2065000" y="4153067"/>
            <a:ext cx="8062000" cy="18400"/>
          </a:xfrm>
          <a:prstGeom prst="rect">
            <a:avLst/>
          </a:prstGeom>
          <a:solidFill>
            <a:schemeClr val="lt1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ja" altLang="en-US" sz="4907"/>
              <a:t>　</a:t>
            </a:r>
            <a:endParaRPr sz="4907"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8253876" y="5976667"/>
            <a:ext cx="3903425" cy="620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891"/>
            </a:pPr>
            <a:r>
              <a:rPr lang="en-US" altLang="ja" sz="2203" dirty="0">
                <a:solidFill>
                  <a:schemeClr val="lt1"/>
                </a:solidFill>
              </a:rPr>
              <a:t>https://www.academix.jp/</a:t>
            </a:r>
            <a:endParaRPr sz="2203" dirty="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3332" y="203200"/>
            <a:ext cx="2663155" cy="104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" sz="3467" b="1" dirty="0" err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AcademiX</a:t>
            </a:r>
            <a:endParaRPr sz="133" dirty="0">
              <a:solidFill>
                <a:schemeClr val="lt1"/>
              </a:solidFill>
              <a:latin typeface="Meiryo UI" panose="020B0604030504040204" pitchFamily="50" charset="-128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8716800" y="283367"/>
            <a:ext cx="3475200" cy="1109200"/>
          </a:xfrm>
          <a:prstGeom prst="homePlate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Meiryo UI" panose="020B0604030504040204" pitchFamily="50" charset="-128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 idx="4294967295"/>
          </p:nvPr>
        </p:nvSpPr>
        <p:spPr>
          <a:xfrm>
            <a:off x="9144000" y="527967"/>
            <a:ext cx="2952000" cy="620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891"/>
            </a:pPr>
            <a:r>
              <a:rPr lang="ja-JP" altLang="en-US" sz="2400" b="1" dirty="0" smtClean="0">
                <a:solidFill>
                  <a:schemeClr val="lt1"/>
                </a:solidFill>
              </a:rPr>
              <a:t>拡散モデル</a:t>
            </a:r>
            <a:r>
              <a:rPr lang="ja" altLang="en-US" sz="2400" b="1" dirty="0" smtClean="0">
                <a:solidFill>
                  <a:schemeClr val="lt1"/>
                </a:solidFill>
              </a:rPr>
              <a:t>勉強会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0" y="2108100"/>
            <a:ext cx="12192000" cy="1545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  <a:buSzPts val="891"/>
            </a:pPr>
            <a:r>
              <a:rPr lang="ja-JP" altLang="en-US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第</a:t>
            </a:r>
            <a:r>
              <a:rPr lang="en-US" altLang="ja-JP" sz="4603" b="1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8</a:t>
            </a:r>
            <a:r>
              <a:rPr lang="ja-JP" altLang="en-US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回 拡散モデル</a:t>
            </a:r>
            <a:r>
              <a:rPr lang="ja" altLang="en-US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勉強会</a:t>
            </a:r>
            <a:r>
              <a:rPr lang="en-US" altLang="ja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en-US" altLang="ja" sz="4603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ja-JP" altLang="en-US" sz="3200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拡散モデルの理論</a:t>
            </a:r>
            <a:endParaRPr sz="3200" b="1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294967295"/>
          </p:nvPr>
        </p:nvSpPr>
        <p:spPr>
          <a:xfrm>
            <a:off x="3121400" y="4368833"/>
            <a:ext cx="5949200" cy="16968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buSzPts val="891"/>
            </a:pP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山口</a:t>
            </a:r>
            <a:r>
              <a:rPr lang="ja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大学</a:t>
            </a: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大学院</a:t>
            </a:r>
            <a:r>
              <a:rPr lang="en-US" altLang="ja-JP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en-US" altLang="ja-JP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創成科学研究</a:t>
            </a:r>
            <a:r>
              <a:rPr lang="ja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科</a:t>
            </a:r>
            <a:r>
              <a:rPr lang="ja-JP" altLang="en-US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　平井元基</a:t>
            </a:r>
            <a:endParaRPr sz="3136" b="1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algn="ctr">
              <a:spcBef>
                <a:spcPts val="0"/>
              </a:spcBef>
              <a:buSzPts val="891"/>
            </a:pPr>
            <a:r>
              <a:rPr lang="en-US" altLang="ja" sz="3136" b="1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2024/08/26</a:t>
            </a:r>
            <a:endParaRPr sz="3136" b="1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886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>
                <a:solidFill>
                  <a:srgbClr val="0445FF"/>
                </a:solidFill>
              </a:rPr>
              <a:t>今回のゴール</a:t>
            </a:r>
            <a:endParaRPr kumimoji="1" lang="ja-JP" altLang="en-US" sz="4000" dirty="0">
              <a:solidFill>
                <a:srgbClr val="0445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915-49B0-4950-9A5E-74F052AD9B4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6980" y="6356350"/>
            <a:ext cx="1109529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8199" y="1690688"/>
            <a:ext cx="102640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ja-JP" altLang="en-US" sz="2400" b="1" dirty="0" smtClean="0">
                <a:solidFill>
                  <a:srgbClr val="0445FF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今回の目標</a:t>
            </a:r>
            <a:endParaRPr lang="en-US" altLang="ja-JP" sz="2400" b="1" dirty="0" smtClean="0">
              <a:solidFill>
                <a:srgbClr val="0445FF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algn="ctr">
              <a:buClr>
                <a:srgbClr val="FF0000"/>
              </a:buClr>
            </a:pPr>
            <a:endParaRPr kumimoji="1" lang="en-US" altLang="ja-JP" sz="2000" b="1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拡散モデルを定量的に理解をすることで、拡散モデルの学習手法や、その推論手法について</a:t>
            </a:r>
            <a:r>
              <a:rPr lang="en-US" altLang="ja-JP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</a:b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理解する。</a:t>
            </a:r>
            <a:endParaRPr lang="en-US" altLang="ja-JP" sz="2000" b="1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今回は、以下の図 </a:t>
            </a:r>
            <a:r>
              <a:rPr lang="en-US" altLang="ja-JP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1</a:t>
            </a: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に示すような</a:t>
            </a: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50" charset="-128"/>
              </a:rPr>
              <a:t> 4</a:t>
            </a: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ステップで、目的（損失）関数の導出を行います。</a:t>
            </a:r>
            <a:endParaRPr lang="en-US" altLang="ja-JP" sz="2000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91852"/>
              </p:ext>
            </p:extLst>
          </p:nvPr>
        </p:nvGraphicFramePr>
        <p:xfrm>
          <a:off x="838199" y="4684901"/>
          <a:ext cx="10515600" cy="1078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5083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23137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2728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8472797"/>
                    </a:ext>
                  </a:extLst>
                </a:gridCol>
              </a:tblGrid>
              <a:tr h="10786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ELBO</a:t>
                      </a:r>
                      <a:r>
                        <a:rPr kumimoji="1" lang="ja-JP" altLang="en-US" b="1" dirty="0" smtClean="0"/>
                        <a:t>を </a:t>
                      </a:r>
                      <a:r>
                        <a:rPr kumimoji="1" lang="en-US" altLang="ja-JP" b="1" dirty="0" smtClean="0"/>
                        <a:t>T </a:t>
                      </a:r>
                      <a:r>
                        <a:rPr kumimoji="1" lang="ja-JP" altLang="en-US" b="1" dirty="0" smtClean="0"/>
                        <a:t>個の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サンプルで求める</a:t>
                      </a:r>
                      <a:endParaRPr kumimoji="1" lang="ja-JP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ELBO</a:t>
                      </a:r>
                      <a:r>
                        <a:rPr lang="ja-JP" altLang="en-US" b="1" dirty="0" smtClean="0"/>
                        <a:t>を </a:t>
                      </a:r>
                      <a:r>
                        <a:rPr lang="en-US" altLang="ja-JP" b="1" dirty="0" smtClean="0"/>
                        <a:t>2 </a:t>
                      </a:r>
                      <a:r>
                        <a:rPr lang="ja-JP" altLang="en-US" b="1" dirty="0" smtClean="0"/>
                        <a:t>個の</a:t>
                      </a:r>
                      <a:endParaRPr lang="en-US" altLang="ja-JP" b="1" dirty="0" smtClean="0"/>
                    </a:p>
                    <a:p>
                      <a:pPr algn="ctr"/>
                      <a:r>
                        <a:rPr lang="ja-JP" altLang="en-US" b="1" dirty="0" smtClean="0"/>
                        <a:t>サンプルで近似する</a:t>
                      </a:r>
                      <a:endParaRPr lang="ja-JP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/>
                        <a:t>ELBO</a:t>
                      </a:r>
                      <a:r>
                        <a:rPr lang="ja-JP" altLang="en-US" b="1" dirty="0" smtClean="0"/>
                        <a:t>を </a:t>
                      </a:r>
                      <a:r>
                        <a:rPr lang="en-US" altLang="ja-JP" b="1" dirty="0" smtClean="0"/>
                        <a:t>1 </a:t>
                      </a:r>
                      <a:r>
                        <a:rPr lang="ja-JP" altLang="en-US" b="1" dirty="0" smtClean="0"/>
                        <a:t>個の</a:t>
                      </a:r>
                      <a:endParaRPr lang="en-US" altLang="ja-JP" b="1" dirty="0" smtClean="0"/>
                    </a:p>
                    <a:p>
                      <a:pPr algn="ctr"/>
                      <a:r>
                        <a:rPr lang="ja-JP" altLang="en-US" b="1" dirty="0" smtClean="0"/>
                        <a:t>サンプルで近似する</a:t>
                      </a:r>
                      <a:endParaRPr lang="ja-JP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</a:rPr>
                        <a:t>Appendix</a:t>
                      </a:r>
                      <a:r>
                        <a:rPr lang="en-US" altLang="ja-JP" sz="1800" b="1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ja-JP" sz="18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ja-JP" altLang="en-US" sz="1800" b="1" baseline="0" dirty="0" smtClean="0">
                          <a:solidFill>
                            <a:schemeClr val="tx1"/>
                          </a:solidFill>
                        </a:rPr>
                        <a:t>（追加説明）</a:t>
                      </a:r>
                      <a:endParaRPr lang="ja-JP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418629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3873344" y="5729789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図</a:t>
            </a:r>
            <a:r>
              <a:rPr kumimoji="1"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第 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8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回勉強会における全体のフロー図</a:t>
            </a:r>
            <a:endParaRPr kumimoji="1" lang="ja-JP" altLang="en-US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26061" y="4184462"/>
            <a:ext cx="9936137" cy="424086"/>
            <a:chOff x="1126063" y="3727262"/>
            <a:chExt cx="9936137" cy="424086"/>
          </a:xfrm>
        </p:grpSpPr>
        <p:sp>
          <p:nvSpPr>
            <p:cNvPr id="3" name="山形 2"/>
            <p:cNvSpPr/>
            <p:nvPr/>
          </p:nvSpPr>
          <p:spPr>
            <a:xfrm>
              <a:off x="1126063" y="3727262"/>
              <a:ext cx="2160000" cy="424086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>STEP 1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山形 8"/>
            <p:cNvSpPr/>
            <p:nvPr/>
          </p:nvSpPr>
          <p:spPr>
            <a:xfrm>
              <a:off x="3718109" y="3727262"/>
              <a:ext cx="2160000" cy="424086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 smtClean="0">
                  <a:solidFill>
                    <a:schemeClr val="tx1"/>
                  </a:solidFill>
                </a:rPr>
                <a:t>STEP 2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山形 9"/>
            <p:cNvSpPr/>
            <p:nvPr/>
          </p:nvSpPr>
          <p:spPr>
            <a:xfrm>
              <a:off x="6310155" y="3727262"/>
              <a:ext cx="2160000" cy="424086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 smtClean="0">
                  <a:solidFill>
                    <a:schemeClr val="tx1"/>
                  </a:solidFill>
                </a:rPr>
                <a:t>STEP 3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8902200" y="3727262"/>
              <a:ext cx="2160000" cy="424086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 smtClean="0">
                  <a:solidFill>
                    <a:schemeClr val="tx1"/>
                  </a:solidFill>
                </a:rPr>
                <a:t>STEP 4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32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>
                <a:solidFill>
                  <a:srgbClr val="0445FF"/>
                </a:solidFill>
              </a:rPr>
              <a:t>参考書</a:t>
            </a:r>
            <a:endParaRPr kumimoji="1" lang="ja-JP" altLang="en-US" sz="4000" dirty="0">
              <a:solidFill>
                <a:srgbClr val="0445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915-49B0-4950-9A5E-74F052AD9B4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6980" y="6356350"/>
            <a:ext cx="1109529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8200" y="1690688"/>
            <a:ext cx="50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今回使用するテキスト</a:t>
            </a:r>
            <a:endParaRPr lang="en-US" altLang="ja-JP" sz="2000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algn="ctr">
              <a:buClr>
                <a:srgbClr val="FF0000"/>
              </a:buClr>
            </a:pPr>
            <a:endParaRPr kumimoji="1" lang="en-US" altLang="ja-JP" b="1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Arial" panose="020B0604020202020204" pitchFamily="34" charset="0"/>
                <a:ea typeface="Meiryo UI" panose="020B0604030504040204" pitchFamily="50" charset="-128"/>
              </a:rPr>
              <a:t>斎藤 康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毅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, “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ゼロから作る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Deep Learning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❺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,” </a:t>
            </a:r>
          </a:p>
          <a:p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オライリー・ジャパン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, 2024, </a:t>
            </a:r>
            <a:r>
              <a:rPr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4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月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,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第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1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版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.</a:t>
            </a:r>
          </a:p>
          <a:p>
            <a:r>
              <a:rPr lang="en-US" altLang="ja-JP" b="1" dirty="0">
                <a:latin typeface="Arial" panose="020B0604020202020204" pitchFamily="34" charset="0"/>
                <a:ea typeface="Meiryo UI" panose="020B0604030504040204" pitchFamily="50" charset="-128"/>
                <a:hlinkClick r:id="rId2"/>
              </a:rPr>
              <a:t>https://www.oreilly.co.jp/books/9784814400591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  <a:hlinkClick r:id="rId2"/>
              </a:rPr>
              <a:t>/</a:t>
            </a:r>
            <a:endParaRPr lang="en-US" altLang="ja-JP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endParaRPr lang="en-US" altLang="ja-JP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200" y="3229571"/>
            <a:ext cx="504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endParaRPr lang="en-US" altLang="ja-JP" sz="2000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algn="ctr">
              <a:buClr>
                <a:srgbClr val="FF0000"/>
              </a:buClr>
            </a:pPr>
            <a:r>
              <a:rPr lang="ja-JP" altLang="en-US" sz="2000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各種リンク</a:t>
            </a:r>
            <a:endParaRPr lang="en-US" altLang="ja-JP" sz="2000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algn="ctr">
              <a:buClr>
                <a:srgbClr val="FF0000"/>
              </a:buClr>
            </a:pPr>
            <a:endParaRPr kumimoji="1" lang="en-US" altLang="ja-JP" b="1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GitHub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リポジトリ 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: </a:t>
            </a:r>
          </a:p>
          <a:p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  <a:hlinkClick r:id="rId3"/>
              </a:rPr>
              <a:t>https</a:t>
            </a:r>
            <a:r>
              <a:rPr lang="en-US" altLang="ja-JP" b="1" dirty="0">
                <a:latin typeface="Arial" panose="020B0604020202020204" pitchFamily="34" charset="0"/>
                <a:ea typeface="Meiryo UI" panose="020B0604030504040204" pitchFamily="50" charset="-128"/>
                <a:hlinkClick r:id="rId3"/>
              </a:rPr>
              <a:t>://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  <a:hlinkClick r:id="rId3"/>
              </a:rPr>
              <a:t>github.com/oreilly-japan/deep-learning-from-scratch-5</a:t>
            </a:r>
            <a:endParaRPr lang="en-US" altLang="ja-JP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endParaRPr lang="en-US" altLang="ja-JP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Discord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リンク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 : </a:t>
            </a:r>
          </a:p>
          <a:p>
            <a:r>
              <a:rPr lang="en-US" altLang="ja-JP" b="1" dirty="0">
                <a:latin typeface="Arial" panose="020B0604020202020204" pitchFamily="34" charset="0"/>
                <a:ea typeface="Meiryo UI" panose="020B0604030504040204" pitchFamily="50" charset="-128"/>
                <a:hlinkClick r:id="rId4"/>
              </a:rPr>
              <a:t>https://discord.gg/aCVbUFVbEP</a:t>
            </a:r>
            <a:endParaRPr lang="en-US" altLang="ja-JP" b="1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endParaRPr lang="en-US" altLang="ja-JP" b="1" dirty="0" smtClean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pic>
        <p:nvPicPr>
          <p:cNvPr id="1026" name="Picture 2" descr="ゼロから作るDeep Learning ❺ ―生成モデル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690688"/>
            <a:ext cx="3277658" cy="465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445FF"/>
                </a:solidFill>
              </a:rPr>
              <a:t>これまで</a:t>
            </a:r>
            <a:r>
              <a:rPr lang="ja-JP" altLang="en-US" b="1" dirty="0" smtClean="0">
                <a:solidFill>
                  <a:srgbClr val="0445FF"/>
                </a:solidFill>
              </a:rPr>
              <a:t>の簡単なおさらい</a:t>
            </a:r>
            <a:endParaRPr kumimoji="1" lang="ja-JP" altLang="en-US" b="1" dirty="0">
              <a:solidFill>
                <a:srgbClr val="044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6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445FF"/>
                </a:solidFill>
              </a:rPr>
              <a:t>これまで</a:t>
            </a:r>
            <a:r>
              <a:rPr lang="ja-JP" altLang="en-US" sz="3600" b="1" dirty="0" smtClean="0">
                <a:solidFill>
                  <a:srgbClr val="0445FF"/>
                </a:solidFill>
              </a:rPr>
              <a:t>の復習（識別モデルと生成モデルの違い）</a:t>
            </a:r>
            <a:endParaRPr kumimoji="1" lang="ja-JP" altLang="en-US" sz="3600" dirty="0">
              <a:solidFill>
                <a:srgbClr val="0445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915-49B0-4950-9A5E-74F052AD9B46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6980" y="6356350"/>
            <a:ext cx="1109529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8268180"/>
                  </p:ext>
                </p:extLst>
              </p:nvPr>
            </p:nvGraphicFramePr>
            <p:xfrm>
              <a:off x="838200" y="2478088"/>
              <a:ext cx="10515601" cy="3527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7333">
                      <a:extLst>
                        <a:ext uri="{9D8B030D-6E8A-4147-A177-3AD203B41FA5}">
                          <a16:colId xmlns:a16="http://schemas.microsoft.com/office/drawing/2014/main" val="2452786932"/>
                        </a:ext>
                      </a:extLst>
                    </a:gridCol>
                    <a:gridCol w="4284134">
                      <a:extLst>
                        <a:ext uri="{9D8B030D-6E8A-4147-A177-3AD203B41FA5}">
                          <a16:colId xmlns:a16="http://schemas.microsoft.com/office/drawing/2014/main" val="4290164731"/>
                        </a:ext>
                      </a:extLst>
                    </a:gridCol>
                    <a:gridCol w="4284134">
                      <a:extLst>
                        <a:ext uri="{9D8B030D-6E8A-4147-A177-3AD203B41FA5}">
                          <a16:colId xmlns:a16="http://schemas.microsoft.com/office/drawing/2014/main" val="4228306007"/>
                        </a:ext>
                      </a:extLst>
                    </a:gridCol>
                  </a:tblGrid>
                  <a:tr h="521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モデルの違い</a:t>
                          </a:r>
                          <a:endParaRPr kumimoji="1" lang="ja-JP" altLang="en-US" sz="2000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識別モデル</a:t>
                          </a:r>
                          <a:endParaRPr kumimoji="1" lang="ja-JP" altLang="en-US" sz="2000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生成モデル</a:t>
                          </a:r>
                          <a:endParaRPr kumimoji="1" lang="ja-JP" altLang="en-US" sz="2000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9560855"/>
                      </a:ext>
                    </a:extLst>
                  </a:tr>
                  <a:tr h="100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目的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データの識別、分類、回帰</a:t>
                          </a:r>
                          <a:endParaRPr kumimoji="1" lang="en-US" altLang="ja-JP" dirty="0" smtClean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データ集合そのもののモデリング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604025"/>
                      </a:ext>
                    </a:extLst>
                  </a:tr>
                  <a:tr h="100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学習手法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を直接データ集合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𝒙</m:t>
                              </m:r>
                            </m:oMath>
                          </a14:m>
                          <a:r>
                            <a:rPr kumimoji="1" lang="en-US" altLang="ja-JP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</a:t>
                          </a:r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から学習。</a:t>
                          </a:r>
                          <a:endParaRPr kumimoji="1" lang="en-US" altLang="ja-JP" dirty="0" smtClean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同時分布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をデータ集合から学習。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0336395"/>
                      </a:ext>
                    </a:extLst>
                  </a:tr>
                  <a:tr h="100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具体的な応用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データの分類、認識、検出など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データの生成、異常検知、表現学習など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472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8268180"/>
                  </p:ext>
                </p:extLst>
              </p:nvPr>
            </p:nvGraphicFramePr>
            <p:xfrm>
              <a:off x="838200" y="2478088"/>
              <a:ext cx="10515601" cy="3527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7333">
                      <a:extLst>
                        <a:ext uri="{9D8B030D-6E8A-4147-A177-3AD203B41FA5}">
                          <a16:colId xmlns:a16="http://schemas.microsoft.com/office/drawing/2014/main" val="2452786932"/>
                        </a:ext>
                      </a:extLst>
                    </a:gridCol>
                    <a:gridCol w="4284134">
                      <a:extLst>
                        <a:ext uri="{9D8B030D-6E8A-4147-A177-3AD203B41FA5}">
                          <a16:colId xmlns:a16="http://schemas.microsoft.com/office/drawing/2014/main" val="4290164731"/>
                        </a:ext>
                      </a:extLst>
                    </a:gridCol>
                    <a:gridCol w="4284134">
                      <a:extLst>
                        <a:ext uri="{9D8B030D-6E8A-4147-A177-3AD203B41FA5}">
                          <a16:colId xmlns:a16="http://schemas.microsoft.com/office/drawing/2014/main" val="4228306007"/>
                        </a:ext>
                      </a:extLst>
                    </a:gridCol>
                  </a:tblGrid>
                  <a:tr h="521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モデルの違い</a:t>
                          </a:r>
                          <a:endParaRPr kumimoji="1" lang="ja-JP" altLang="en-US" sz="2000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識別モデル</a:t>
                          </a:r>
                          <a:endParaRPr kumimoji="1" lang="ja-JP" altLang="en-US" sz="2000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生成モデル</a:t>
                          </a:r>
                          <a:endParaRPr kumimoji="1" lang="ja-JP" altLang="en-US" sz="2000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9560855"/>
                      </a:ext>
                    </a:extLst>
                  </a:tr>
                  <a:tr h="100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目的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データの識別、分類、回帰</a:t>
                          </a:r>
                          <a:endParaRPr kumimoji="1" lang="en-US" altLang="ja-JP" dirty="0" smtClean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データ集合そのもののモデリング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604025"/>
                      </a:ext>
                    </a:extLst>
                  </a:tr>
                  <a:tr h="100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学習手法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661" t="-152121" r="-100569" b="-1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661" t="-152121" r="-569" b="-1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336395"/>
                      </a:ext>
                    </a:extLst>
                  </a:tr>
                  <a:tr h="100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具体的な応用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データの分類、認識、検出など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データの生成、異常検知、表現学習など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4727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363795" y="1933223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表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1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識別モデルと生成モデルの違い</a:t>
            </a:r>
            <a:endParaRPr kumimoji="1" lang="ja-JP" altLang="en-US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0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445FF"/>
                </a:solidFill>
              </a:rPr>
              <a:t>これまで</a:t>
            </a:r>
            <a:r>
              <a:rPr lang="ja-JP" altLang="en-US" sz="3600" b="1" dirty="0" smtClean="0">
                <a:solidFill>
                  <a:srgbClr val="0445FF"/>
                </a:solidFill>
              </a:rPr>
              <a:t>の復習（</a:t>
            </a:r>
            <a:r>
              <a:rPr lang="en-US" altLang="ja-JP" sz="3600" b="1" dirty="0" smtClean="0">
                <a:solidFill>
                  <a:srgbClr val="0445FF"/>
                </a:solidFill>
              </a:rPr>
              <a:t>VAE</a:t>
            </a:r>
            <a:r>
              <a:rPr lang="ja-JP" altLang="en-US" sz="3600" b="1" dirty="0" smtClean="0">
                <a:solidFill>
                  <a:srgbClr val="0445FF"/>
                </a:solidFill>
              </a:rPr>
              <a:t>についての簡単なおさらい）</a:t>
            </a:r>
            <a:endParaRPr kumimoji="1" lang="ja-JP" altLang="en-US" sz="3600" dirty="0">
              <a:solidFill>
                <a:srgbClr val="0445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915-49B0-4950-9A5E-74F052AD9B46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0" y="6251045"/>
            <a:ext cx="1109529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897909"/>
                  </p:ext>
                </p:extLst>
              </p:nvPr>
            </p:nvGraphicFramePr>
            <p:xfrm>
              <a:off x="838200" y="2224881"/>
              <a:ext cx="10515600" cy="397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8867">
                      <a:extLst>
                        <a:ext uri="{9D8B030D-6E8A-4147-A177-3AD203B41FA5}">
                          <a16:colId xmlns:a16="http://schemas.microsoft.com/office/drawing/2014/main" val="2452786932"/>
                        </a:ext>
                      </a:extLst>
                    </a:gridCol>
                    <a:gridCol w="8576733">
                      <a:extLst>
                        <a:ext uri="{9D8B030D-6E8A-4147-A177-3AD203B41FA5}">
                          <a16:colId xmlns:a16="http://schemas.microsoft.com/office/drawing/2014/main" val="4290164731"/>
                        </a:ext>
                      </a:extLst>
                    </a:gridCol>
                  </a:tblGrid>
                  <a:tr h="586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項目</a:t>
                          </a:r>
                          <a:endParaRPr kumimoji="1" lang="ja-JP" altLang="en-US" sz="2000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説明</a:t>
                          </a:r>
                          <a:endParaRPr kumimoji="1" lang="ja-JP" altLang="en-US" sz="2000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9560855"/>
                      </a:ext>
                    </a:extLst>
                  </a:tr>
                  <a:tr h="1127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変分推論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事後分布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を解析的に計算することが困難な場合において、</a:t>
                          </a:r>
                          <a:r>
                            <a:rPr kumimoji="1" lang="en-US" altLang="ja-JP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/>
                          </a:r>
                          <a:br>
                            <a:rPr kumimoji="1" lang="en-US" altLang="ja-JP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</a:br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近似分布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を定義することで、近似的に事後分布を推論する方法のこと。</a:t>
                          </a:r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604025"/>
                      </a:ext>
                    </a:extLst>
                  </a:tr>
                  <a:tr h="1127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EM</a:t>
                          </a:r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アルゴリズム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潜在変数</m:t>
                              </m:r>
                            </m:oMath>
                          </a14:m>
                          <a:r>
                            <a:rPr kumimoji="1" lang="ja-JP" altLang="en-US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とパラメータ分布を分割して推論する手法。以下</a:t>
                          </a:r>
                          <a:r>
                            <a:rPr kumimoji="1" lang="en-US" altLang="ja-JP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1, 2 </a:t>
                          </a:r>
                          <a:r>
                            <a:rPr kumimoji="1" lang="ja-JP" altLang="en-US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を繰り返す。</a:t>
                          </a:r>
                          <a:endParaRPr kumimoji="1" lang="en-US" altLang="ja-JP" dirty="0" smtClean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:r>
                            <a:rPr kumimoji="1" lang="ja-JP" altLang="en-US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潜在変数</a:t>
                          </a:r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</a:t>
                          </a:r>
                          <a:r>
                            <a:rPr kumimoji="1" lang="en-US" altLang="ja-JP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z </a:t>
                          </a:r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における平均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1600" i="1" baseline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や分散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baseline="0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1600" i="1" baseline="0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sz="1600" b="0" i="1" baseline="0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などから、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1600" b="1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を求める。（</a:t>
                          </a:r>
                          <a:r>
                            <a:rPr kumimoji="1" lang="en-US" altLang="ja-JP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</a:t>
                          </a:r>
                          <a:r>
                            <a:rPr kumimoji="1" lang="ja-JP" altLang="en-US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ステップ）</a:t>
                          </a:r>
                          <a:endParaRPr kumimoji="1" lang="en-US" altLang="ja-JP" sz="1600" dirty="0" smtClean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1600" b="1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から、潜在変数</a:t>
                          </a:r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</a:t>
                          </a:r>
                          <a:r>
                            <a:rPr kumimoji="1" lang="en-US" altLang="ja-JP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z </a:t>
                          </a:r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における平均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1600" i="1" baseline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や分散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baseline="0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1600" i="1" baseline="0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sz="1600" b="0" i="1" baseline="0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など</a:t>
                          </a:r>
                          <a:r>
                            <a:rPr kumimoji="1" lang="ja-JP" altLang="en-US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を求める。（</a:t>
                          </a:r>
                          <a:r>
                            <a:rPr kumimoji="1" lang="en-US" altLang="ja-JP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M</a:t>
                          </a:r>
                          <a:r>
                            <a:rPr kumimoji="1" lang="ja-JP" altLang="en-US" sz="16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ステップ）</a:t>
                          </a:r>
                          <a:endParaRPr kumimoji="1" lang="en-US" altLang="ja-JP" sz="1600" dirty="0" smtClean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0336395"/>
                      </a:ext>
                    </a:extLst>
                  </a:tr>
                  <a:tr h="113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ELBO</a:t>
                          </a:r>
                          <a:br>
                            <a:rPr kumimoji="1" lang="en-US" altLang="ja-JP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</a:br>
                          <a:r>
                            <a:rPr kumimoji="1" lang="en-US" altLang="ja-JP" sz="1600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(Evidence</a:t>
                          </a:r>
                          <a:r>
                            <a:rPr kumimoji="1" lang="en-US" altLang="ja-JP" sz="1600" b="1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Lower </a:t>
                          </a:r>
                          <a:r>
                            <a:rPr kumimoji="1" lang="en-US" altLang="ja-JP" sz="1600" b="1" baseline="0" dirty="0" err="1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BOund</a:t>
                          </a:r>
                          <a:r>
                            <a:rPr kumimoji="1" lang="en-US" altLang="ja-JP" sz="1600" b="1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)</a:t>
                          </a:r>
                          <a:endParaRPr kumimoji="1" lang="ja-JP" altLang="en-US" sz="1600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b="0" i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損失関数。</a:t>
                          </a:r>
                          <a:r>
                            <a:rPr kumimoji="1" lang="en-US" altLang="ja-JP" sz="1600" b="0" i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EM</a:t>
                          </a:r>
                          <a:r>
                            <a:rPr kumimoji="1" lang="ja-JP" altLang="en-US" sz="1600" b="0" i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アルゴリズムで求められる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ja-JP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ja-JP" alt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ja-JP" alt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kumimoji="1" lang="ja-JP" alt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kumimoji="1" lang="ja-JP" altLang="en-US" sz="1600" b="0" i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。</a:t>
                          </a:r>
                          <a:r>
                            <a:rPr kumimoji="1" lang="en-US" altLang="ja-JP" sz="1600" b="0" i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/>
                          </a:r>
                          <a:br>
                            <a:rPr kumimoji="1" lang="en-US" altLang="ja-JP" sz="1600" b="0" i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𝐸𝐿𝐵𝑂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/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kumimoji="1" lang="en-US" altLang="ja-JP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ja-JP" altLang="en-US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kumimoji="1" lang="en-US" altLang="ja-JP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func>
                                  </m:e>
                                </m:nary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ja-JP" alt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ja-JP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𝐾𝐿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ja-JP" alt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ja-JP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472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897909"/>
                  </p:ext>
                </p:extLst>
              </p:nvPr>
            </p:nvGraphicFramePr>
            <p:xfrm>
              <a:off x="838200" y="2224881"/>
              <a:ext cx="10515600" cy="397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8867">
                      <a:extLst>
                        <a:ext uri="{9D8B030D-6E8A-4147-A177-3AD203B41FA5}">
                          <a16:colId xmlns:a16="http://schemas.microsoft.com/office/drawing/2014/main" val="2452786932"/>
                        </a:ext>
                      </a:extLst>
                    </a:gridCol>
                    <a:gridCol w="8576733">
                      <a:extLst>
                        <a:ext uri="{9D8B030D-6E8A-4147-A177-3AD203B41FA5}">
                          <a16:colId xmlns:a16="http://schemas.microsoft.com/office/drawing/2014/main" val="4290164731"/>
                        </a:ext>
                      </a:extLst>
                    </a:gridCol>
                  </a:tblGrid>
                  <a:tr h="586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項目</a:t>
                          </a:r>
                          <a:endParaRPr kumimoji="1" lang="ja-JP" altLang="en-US" sz="2000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説明</a:t>
                          </a:r>
                          <a:endParaRPr kumimoji="1" lang="ja-JP" altLang="en-US" sz="2000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9560855"/>
                      </a:ext>
                    </a:extLst>
                  </a:tr>
                  <a:tr h="1127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変分推論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56" t="-52151" r="-284" b="-200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604025"/>
                      </a:ext>
                    </a:extLst>
                  </a:tr>
                  <a:tr h="1127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EM</a:t>
                          </a:r>
                          <a:r>
                            <a:rPr kumimoji="1" lang="ja-JP" altLang="en-US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アルゴリズム</a:t>
                          </a:r>
                          <a:endParaRPr kumimoji="1" lang="ja-JP" altLang="en-US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56" t="-152973" r="-284" b="-10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336395"/>
                      </a:ext>
                    </a:extLst>
                  </a:tr>
                  <a:tr h="113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ELBO</a:t>
                          </a:r>
                          <a:br>
                            <a:rPr kumimoji="1" lang="en-US" altLang="ja-JP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</a:br>
                          <a:r>
                            <a:rPr kumimoji="1" lang="en-US" altLang="ja-JP" sz="1600" b="1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(Evidence</a:t>
                          </a:r>
                          <a:r>
                            <a:rPr kumimoji="1" lang="en-US" altLang="ja-JP" sz="1600" b="1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 Lower </a:t>
                          </a:r>
                          <a:r>
                            <a:rPr kumimoji="1" lang="en-US" altLang="ja-JP" sz="1600" b="1" baseline="0" dirty="0" err="1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BOund</a:t>
                          </a:r>
                          <a:r>
                            <a:rPr kumimoji="1" lang="en-US" altLang="ja-JP" sz="1600" b="1" baseline="0" dirty="0" smtClean="0"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)</a:t>
                          </a:r>
                          <a:endParaRPr kumimoji="1" lang="ja-JP" altLang="en-US" sz="1600" b="1" dirty="0"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56" t="-251613" r="-284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4727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226755" y="1690688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表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2 VAE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の概要</a:t>
            </a:r>
            <a:endParaRPr kumimoji="1" lang="ja-JP" altLang="en-US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1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445FF"/>
                </a:solidFill>
              </a:rPr>
              <a:t>拡散モデルの概要</a:t>
            </a:r>
            <a:endParaRPr kumimoji="1" lang="ja-JP" altLang="en-US" b="1" dirty="0">
              <a:solidFill>
                <a:srgbClr val="044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1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>
                <a:solidFill>
                  <a:srgbClr val="0445FF"/>
                </a:solidFill>
              </a:rPr>
              <a:t>拡散モデルの大雑把な結論</a:t>
            </a:r>
            <a:endParaRPr kumimoji="1" lang="ja-JP" altLang="en-US" sz="4000" dirty="0">
              <a:solidFill>
                <a:srgbClr val="0445F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7915-49B0-4950-9A5E-74F052AD9B46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6980" y="6356350"/>
            <a:ext cx="1109529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 smtClean="0">
                <a:latin typeface="Arial" panose="020B0604020202020204" pitchFamily="34" charset="0"/>
                <a:ea typeface="Meiryo UI" panose="020B0604030504040204" pitchFamily="50" charset="-128"/>
              </a:rPr>
              <a:t>[1] Ho et. al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50" charset="-128"/>
              </a:rPr>
              <a:t>. “</a:t>
            </a:r>
            <a:r>
              <a:rPr lang="en-US" altLang="ja-JP" sz="1200" dirty="0" err="1">
                <a:latin typeface="Arial" panose="020B0604020202020204" pitchFamily="34" charset="0"/>
                <a:ea typeface="Meiryo UI" panose="020B0604030504040204" pitchFamily="50" charset="-128"/>
              </a:rPr>
              <a:t>Denoising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50" charset="-128"/>
              </a:rPr>
              <a:t> Diffusion Probabilistic </a:t>
            </a:r>
            <a:r>
              <a:rPr lang="en-US" altLang="ja-JP" sz="1200" dirty="0" smtClean="0">
                <a:latin typeface="Arial" panose="020B0604020202020204" pitchFamily="34" charset="0"/>
                <a:ea typeface="Meiryo UI" panose="020B0604030504040204" pitchFamily="50" charset="-128"/>
              </a:rPr>
              <a:t>Models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50" charset="-128"/>
              </a:rPr>
              <a:t>,” </a:t>
            </a:r>
            <a:r>
              <a:rPr lang="en-US" altLang="ja-JP" sz="1200" i="1" dirty="0">
                <a:latin typeface="Arial" panose="020B0604020202020204" pitchFamily="34" charset="0"/>
                <a:ea typeface="Meiryo UI" panose="020B0604030504040204" pitchFamily="50" charset="-128"/>
              </a:rPr>
              <a:t>Advances in neural information processing systems 33 (</a:t>
            </a:r>
            <a:r>
              <a:rPr lang="en-US" altLang="ja-JP" sz="1200" i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2020)</a:t>
            </a:r>
            <a:r>
              <a:rPr lang="en-US" altLang="ja-JP" sz="1200" dirty="0" smtClean="0">
                <a:latin typeface="Arial" panose="020B0604020202020204" pitchFamily="34" charset="0"/>
                <a:ea typeface="Meiryo UI" panose="020B0604030504040204" pitchFamily="50" charset="-128"/>
              </a:rPr>
              <a:t>, pp. 6840-6851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拡散モデルとは、近年の多くの生成タスクで使用されているモデルで、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画像や動画、音声の生成などに応用されている。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拡散モデルは、</a:t>
            </a:r>
            <a:r>
              <a:rPr kumimoji="1" lang="en-US" altLang="ja-JP" sz="2400" dirty="0" smtClean="0"/>
              <a:t>VAE</a:t>
            </a:r>
            <a:r>
              <a:rPr lang="ja-JP" altLang="en-US" sz="2400" dirty="0" smtClean="0"/>
              <a:t>で呼ぶところの</a:t>
            </a:r>
            <a:r>
              <a:rPr kumimoji="1" lang="ja-JP" altLang="en-US" sz="2400" dirty="0" smtClean="0"/>
              <a:t>エンコーダ部分を</a:t>
            </a:r>
            <a:r>
              <a:rPr kumimoji="1" lang="ja-JP" altLang="en-US" sz="2400" b="1" dirty="0" smtClean="0"/>
              <a:t>拡散過程</a:t>
            </a:r>
            <a:r>
              <a:rPr kumimoji="1" lang="ja-JP" altLang="en-US" sz="2400" dirty="0" smtClean="0"/>
              <a:t>、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デコーダ部分を</a:t>
            </a:r>
            <a:r>
              <a:rPr kumimoji="1" lang="ja-JP" altLang="en-US" sz="2400" b="1" dirty="0" smtClean="0"/>
              <a:t>逆過程</a:t>
            </a:r>
            <a:r>
              <a:rPr kumimoji="1" lang="ja-JP" altLang="en-US" sz="2400" dirty="0" smtClean="0"/>
              <a:t>と呼ぶ。</a:t>
            </a:r>
            <a:endParaRPr lang="en-US" altLang="ja-JP" sz="2400" dirty="0"/>
          </a:p>
          <a:p>
            <a:r>
              <a:rPr kumimoji="1" lang="ja-JP" altLang="en-US" sz="2400" dirty="0" smtClean="0"/>
              <a:t>誤解を恐れずに言えば、ノイズを徐々に画像に加え、それを除去する過程を学習する（下図参照）ことで、比較的頑健に生成可能なモデル。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3" y="4371084"/>
            <a:ext cx="7067913" cy="126371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23343" y="5742911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図</a:t>
            </a:r>
            <a:r>
              <a:rPr kumimoji="1"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2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拡散過程と逆過程（</a:t>
            </a:r>
            <a:r>
              <a:rPr lang="en-US" altLang="ja-JP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[1]</a:t>
            </a:r>
            <a:r>
              <a:rPr lang="ja-JP" altLang="en-US" b="1" dirty="0" smtClean="0">
                <a:latin typeface="Arial" panose="020B0604020202020204" pitchFamily="34" charset="0"/>
                <a:ea typeface="Meiryo UI" panose="020B0604030504040204" pitchFamily="50" charset="-128"/>
              </a:rPr>
              <a:t>より引用）</a:t>
            </a:r>
            <a:endParaRPr kumimoji="1" lang="ja-JP" altLang="en-US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3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350</Words>
  <Application>Microsoft Office PowerPoint</Application>
  <PresentationFormat>ワイド画面</PresentationFormat>
  <Paragraphs>78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Anton</vt:lpstr>
      <vt:lpstr>Josefin Slab</vt:lpstr>
      <vt:lpstr>Meiryo UI</vt:lpstr>
      <vt:lpstr>Rajdhani</vt:lpstr>
      <vt:lpstr>Arial</vt:lpstr>
      <vt:lpstr>Cambria Math</vt:lpstr>
      <vt:lpstr>Impact</vt:lpstr>
      <vt:lpstr>Wingdings</vt:lpstr>
      <vt:lpstr>Office テーマ</vt:lpstr>
      <vt:lpstr>　</vt:lpstr>
      <vt:lpstr>今回のゴール</vt:lpstr>
      <vt:lpstr>参考書</vt:lpstr>
      <vt:lpstr>これまでの簡単なおさらい</vt:lpstr>
      <vt:lpstr>これまでの復習（識別モデルと生成モデルの違い）</vt:lpstr>
      <vt:lpstr>これまでの復習（VAEについての簡単なおさらい）</vt:lpstr>
      <vt:lpstr>拡散モデルの概要</vt:lpstr>
      <vt:lpstr>拡散モデルの大雑把な結論</vt:lpstr>
    </vt:vector>
  </TitlesOfParts>
  <Company>山口大学（生協）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i066fe</dc:creator>
  <cp:lastModifiedBy>i066fe</cp:lastModifiedBy>
  <cp:revision>166</cp:revision>
  <dcterms:created xsi:type="dcterms:W3CDTF">2024-03-24T12:55:51Z</dcterms:created>
  <dcterms:modified xsi:type="dcterms:W3CDTF">2024-07-06T09:30:57Z</dcterms:modified>
</cp:coreProperties>
</file>