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79" r:id="rId3"/>
    <p:sldId id="281" r:id="rId4"/>
    <p:sldId id="280" r:id="rId5"/>
    <p:sldId id="283" r:id="rId6"/>
    <p:sldId id="294" r:id="rId7"/>
    <p:sldId id="295" r:id="rId8"/>
    <p:sldId id="284" r:id="rId9"/>
    <p:sldId id="282" r:id="rId10"/>
    <p:sldId id="298" r:id="rId11"/>
    <p:sldId id="290" r:id="rId12"/>
    <p:sldId id="300" r:id="rId13"/>
    <p:sldId id="301" r:id="rId14"/>
    <p:sldId id="292"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C31"/>
    <a:srgbClr val="CDBE8A"/>
    <a:srgbClr val="202C8F"/>
    <a:srgbClr val="FDFBF6"/>
    <a:srgbClr val="AAC4E9"/>
    <a:srgbClr val="F5CDCE"/>
    <a:srgbClr val="DF8C8C"/>
    <a:srgbClr val="D4D593"/>
    <a:srgbClr val="E6F0FE"/>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58673C-AA74-4F3A-B33A-51DC3D91A3C9}" v="23" dt="2023-05-10T17:07:03.416"/>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Anuraag\Desktop\Queries\query%20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query2!$B$1</c:f>
              <c:strCache>
                <c:ptCount val="1"/>
                <c:pt idx="0">
                  <c:v>Average Transaction Value</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query2!$A$2:$A$6</c:f>
              <c:strCache>
                <c:ptCount val="5"/>
                <c:pt idx="0">
                  <c:v>COMMON STOCK</c:v>
                </c:pt>
                <c:pt idx="1">
                  <c:v>CLASS A CONVERTIBLE DEBENTURES DUE 2019</c:v>
                </c:pt>
                <c:pt idx="2">
                  <c:v>SERIES A-2 CONVERTIBLE PREFERRED STOCK</c:v>
                </c:pt>
                <c:pt idx="3">
                  <c:v>8% CONVERTIBLE PROMISSORY NOTE</c:v>
                </c:pt>
                <c:pt idx="4">
                  <c:v>SUBORDINATED UNITS REPRESENTING LIMITED PARTNER INTERESTS</c:v>
                </c:pt>
              </c:strCache>
            </c:strRef>
          </c:cat>
          <c:val>
            <c:numRef>
              <c:f>query2!$B$2:$B$6</c:f>
              <c:numCache>
                <c:formatCode>0.00E+00</c:formatCode>
                <c:ptCount val="5"/>
                <c:pt idx="0">
                  <c:v>681821370.33454502</c:v>
                </c:pt>
                <c:pt idx="1">
                  <c:v>147634500</c:v>
                </c:pt>
                <c:pt idx="2">
                  <c:v>122098108</c:v>
                </c:pt>
                <c:pt idx="3">
                  <c:v>60674363.349285699</c:v>
                </c:pt>
                <c:pt idx="4">
                  <c:v>48019646.904761903</c:v>
                </c:pt>
              </c:numCache>
            </c:numRef>
          </c:val>
          <c:extLst>
            <c:ext xmlns:c16="http://schemas.microsoft.com/office/drawing/2014/chart" uri="{C3380CC4-5D6E-409C-BE32-E72D297353CC}">
              <c16:uniqueId val="{00000000-A501-47FE-A00A-BCD7E1DA8F47}"/>
            </c:ext>
          </c:extLst>
        </c:ser>
        <c:dLbls>
          <c:showLegendKey val="0"/>
          <c:showVal val="0"/>
          <c:showCatName val="0"/>
          <c:showSerName val="0"/>
          <c:showPercent val="0"/>
          <c:showBubbleSize val="0"/>
        </c:dLbls>
        <c:gapWidth val="315"/>
        <c:overlap val="-40"/>
        <c:axId val="485457744"/>
        <c:axId val="485458096"/>
      </c:barChart>
      <c:catAx>
        <c:axId val="48545774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85458096"/>
        <c:crosses val="autoZero"/>
        <c:auto val="1"/>
        <c:lblAlgn val="ctr"/>
        <c:lblOffset val="100"/>
        <c:noMultiLvlLbl val="0"/>
      </c:catAx>
      <c:valAx>
        <c:axId val="48545809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85457744"/>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[query4 + query5.xlsx]Sheet2!PivotTable1</c:name>
    <c:fmtId val="-1"/>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Sheet2!$B$3:$B$4</c:f>
              <c:strCache>
                <c:ptCount val="1"/>
                <c:pt idx="0">
                  <c:v>derivativeTransaction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Sheet2!$A$5:$A$42</c:f>
              <c:strCache>
                <c:ptCount val="37"/>
                <c:pt idx="0">
                  <c:v>1980</c:v>
                </c:pt>
                <c:pt idx="1">
                  <c:v>1986</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pt idx="31">
                  <c:v>2017</c:v>
                </c:pt>
                <c:pt idx="32">
                  <c:v>2018</c:v>
                </c:pt>
                <c:pt idx="33">
                  <c:v>2019</c:v>
                </c:pt>
                <c:pt idx="34">
                  <c:v>2020</c:v>
                </c:pt>
                <c:pt idx="35">
                  <c:v>2021</c:v>
                </c:pt>
                <c:pt idx="36">
                  <c:v>2022</c:v>
                </c:pt>
              </c:strCache>
            </c:strRef>
          </c:cat>
          <c:val>
            <c:numRef>
              <c:f>Sheet2!$B$5:$B$42</c:f>
              <c:numCache>
                <c:formatCode>General</c:formatCode>
                <c:ptCount val="37"/>
                <c:pt idx="1">
                  <c:v>10</c:v>
                </c:pt>
                <c:pt idx="2">
                  <c:v>2724</c:v>
                </c:pt>
                <c:pt idx="4">
                  <c:v>2</c:v>
                </c:pt>
                <c:pt idx="5">
                  <c:v>2</c:v>
                </c:pt>
                <c:pt idx="6">
                  <c:v>16</c:v>
                </c:pt>
                <c:pt idx="7">
                  <c:v>14</c:v>
                </c:pt>
                <c:pt idx="8">
                  <c:v>62</c:v>
                </c:pt>
                <c:pt idx="9">
                  <c:v>32</c:v>
                </c:pt>
                <c:pt idx="10">
                  <c:v>146</c:v>
                </c:pt>
                <c:pt idx="11">
                  <c:v>364</c:v>
                </c:pt>
                <c:pt idx="12">
                  <c:v>288</c:v>
                </c:pt>
                <c:pt idx="13">
                  <c:v>1062</c:v>
                </c:pt>
                <c:pt idx="14">
                  <c:v>1621</c:v>
                </c:pt>
                <c:pt idx="15">
                  <c:v>846</c:v>
                </c:pt>
                <c:pt idx="16">
                  <c:v>2789</c:v>
                </c:pt>
                <c:pt idx="17">
                  <c:v>42144</c:v>
                </c:pt>
                <c:pt idx="18">
                  <c:v>66946</c:v>
                </c:pt>
                <c:pt idx="19">
                  <c:v>70168</c:v>
                </c:pt>
                <c:pt idx="20">
                  <c:v>79442</c:v>
                </c:pt>
                <c:pt idx="21">
                  <c:v>82098</c:v>
                </c:pt>
                <c:pt idx="22">
                  <c:v>62157</c:v>
                </c:pt>
                <c:pt idx="23">
                  <c:v>46115</c:v>
                </c:pt>
                <c:pt idx="24">
                  <c:v>41712</c:v>
                </c:pt>
                <c:pt idx="25">
                  <c:v>48322</c:v>
                </c:pt>
                <c:pt idx="26">
                  <c:v>46677</c:v>
                </c:pt>
                <c:pt idx="27">
                  <c:v>56908</c:v>
                </c:pt>
                <c:pt idx="28">
                  <c:v>60701</c:v>
                </c:pt>
                <c:pt idx="29">
                  <c:v>72573</c:v>
                </c:pt>
                <c:pt idx="30">
                  <c:v>51622</c:v>
                </c:pt>
                <c:pt idx="31">
                  <c:v>41571</c:v>
                </c:pt>
                <c:pt idx="32">
                  <c:v>38027</c:v>
                </c:pt>
                <c:pt idx="33">
                  <c:v>32556</c:v>
                </c:pt>
                <c:pt idx="34">
                  <c:v>40029</c:v>
                </c:pt>
                <c:pt idx="35">
                  <c:v>59953</c:v>
                </c:pt>
                <c:pt idx="36">
                  <c:v>48868</c:v>
                </c:pt>
              </c:numCache>
            </c:numRef>
          </c:val>
          <c:smooth val="0"/>
          <c:extLst>
            <c:ext xmlns:c16="http://schemas.microsoft.com/office/drawing/2014/chart" uri="{C3380CC4-5D6E-409C-BE32-E72D297353CC}">
              <c16:uniqueId val="{00000000-5054-49E8-B241-1C029653C306}"/>
            </c:ext>
          </c:extLst>
        </c:ser>
        <c:ser>
          <c:idx val="1"/>
          <c:order val="1"/>
          <c:tx>
            <c:strRef>
              <c:f>Sheet2!$C$3:$C$4</c:f>
              <c:strCache>
                <c:ptCount val="1"/>
                <c:pt idx="0">
                  <c:v>nonDerivativeTransaction</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Sheet2!$A$5:$A$42</c:f>
              <c:strCache>
                <c:ptCount val="37"/>
                <c:pt idx="0">
                  <c:v>1980</c:v>
                </c:pt>
                <c:pt idx="1">
                  <c:v>1986</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pt idx="31">
                  <c:v>2017</c:v>
                </c:pt>
                <c:pt idx="32">
                  <c:v>2018</c:v>
                </c:pt>
                <c:pt idx="33">
                  <c:v>2019</c:v>
                </c:pt>
                <c:pt idx="34">
                  <c:v>2020</c:v>
                </c:pt>
                <c:pt idx="35">
                  <c:v>2021</c:v>
                </c:pt>
                <c:pt idx="36">
                  <c:v>2022</c:v>
                </c:pt>
              </c:strCache>
            </c:strRef>
          </c:cat>
          <c:val>
            <c:numRef>
              <c:f>Sheet2!$C$5:$C$42</c:f>
              <c:numCache>
                <c:formatCode>General</c:formatCode>
                <c:ptCount val="37"/>
                <c:pt idx="0">
                  <c:v>2</c:v>
                </c:pt>
                <c:pt idx="3">
                  <c:v>2</c:v>
                </c:pt>
                <c:pt idx="4">
                  <c:v>241208</c:v>
                </c:pt>
                <c:pt idx="5">
                  <c:v>776184</c:v>
                </c:pt>
                <c:pt idx="6">
                  <c:v>231047</c:v>
                </c:pt>
              </c:numCache>
            </c:numRef>
          </c:val>
          <c:smooth val="0"/>
          <c:extLst>
            <c:ext xmlns:c16="http://schemas.microsoft.com/office/drawing/2014/chart" uri="{C3380CC4-5D6E-409C-BE32-E72D297353CC}">
              <c16:uniqueId val="{00000001-5054-49E8-B241-1C029653C306}"/>
            </c:ext>
          </c:extLst>
        </c:ser>
        <c:dLbls>
          <c:showLegendKey val="0"/>
          <c:showVal val="0"/>
          <c:showCatName val="0"/>
          <c:showSerName val="0"/>
          <c:showPercent val="0"/>
          <c:showBubbleSize val="0"/>
        </c:dLbls>
        <c:marker val="1"/>
        <c:smooth val="0"/>
        <c:axId val="538401328"/>
        <c:axId val="538402384"/>
      </c:lineChart>
      <c:catAx>
        <c:axId val="53840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8402384"/>
        <c:crosses val="autoZero"/>
        <c:auto val="1"/>
        <c:lblAlgn val="ctr"/>
        <c:lblOffset val="100"/>
        <c:noMultiLvlLbl val="0"/>
      </c:catAx>
      <c:valAx>
        <c:axId val="538402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8401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entityId">
        <cx:lvl ptCount="300">
          <cx:pt idx="0">23161</cx:pt>
          <cx:pt idx="1">23161</cx:pt>
          <cx:pt idx="2">5057864695344529409</cx:pt>
          <cx:pt idx="3">20543</cx:pt>
          <cx:pt idx="4">5057864695344529409</cx:pt>
          <cx:pt idx="5">5057868818278252546</cx:pt>
          <cx:pt idx="6">23161</cx:pt>
          <cx:pt idx="7">23161</cx:pt>
          <cx:pt idx="8">23161</cx:pt>
          <cx:pt idx="9">23161</cx:pt>
          <cx:pt idx="10">23161</cx:pt>
          <cx:pt idx="11">5599</cx:pt>
          <cx:pt idx="12">23161</cx:pt>
          <cx:pt idx="13">5494968749301694465</cx:pt>
          <cx:pt idx="14">20487</cx:pt>
          <cx:pt idx="15">5487418842080608257</cx:pt>
          <cx:pt idx="16">5599</cx:pt>
          <cx:pt idx="17">21512</cx:pt>
          <cx:pt idx="18">23161</cx:pt>
          <cx:pt idx="19">7798</cx:pt>
          <cx:pt idx="20">33145</cx:pt>
          <cx:pt idx="21">5599</cx:pt>
          <cx:pt idx="22">23161</cx:pt>
          <cx:pt idx="23">23161</cx:pt>
          <cx:pt idx="24">5057864695344529409</cx:pt>
          <cx:pt idx="25">5599</cx:pt>
          <cx:pt idx="26">23161</cx:pt>
          <cx:pt idx="27">5057864695344529409</cx:pt>
          <cx:pt idx="28">5488162429013590018</cx:pt>
          <cx:pt idx="29">23161</cx:pt>
          <cx:pt idx="30">23161</cx:pt>
          <cx:pt idx="31">23161</cx:pt>
          <cx:pt idx="32">5480341834716676097</cx:pt>
          <cx:pt idx="33">5487315560901378050</cx:pt>
          <cx:pt idx="34">5599</cx:pt>
          <cx:pt idx="35">5107863898514522114</cx:pt>
          <cx:pt idx="36">5488162429013590018</cx:pt>
          <cx:pt idx="37">23161</cx:pt>
          <cx:pt idx="38">5599</cx:pt>
          <cx:pt idx="39">11032</cx:pt>
          <cx:pt idx="40">5599</cx:pt>
          <cx:pt idx="41">23161</cx:pt>
          <cx:pt idx="42">5599</cx:pt>
          <cx:pt idx="43">14808</cx:pt>
          <cx:pt idx="44">5599</cx:pt>
          <cx:pt idx="45">5057984371638665217</cx:pt>
          <cx:pt idx="46">23161</cx:pt>
          <cx:pt idx="47">23161</cx:pt>
          <cx:pt idx="48">7798</cx:pt>
          <cx:pt idx="49">23161</cx:pt>
          <cx:pt idx="50">14987</cx:pt>
          <cx:pt idx="51">23161</cx:pt>
          <cx:pt idx="52">23161</cx:pt>
          <cx:pt idx="53">31410</cx:pt>
          <cx:pt idx="54">23161</cx:pt>
          <cx:pt idx="55">5488162429013590018</cx:pt>
          <cx:pt idx="56">5057984371638665217</cx:pt>
          <cx:pt idx="57">20543</cx:pt>
          <cx:pt idx="58">23161</cx:pt>
          <cx:pt idx="59">1951</cx:pt>
          <cx:pt idx="60">11032</cx:pt>
          <cx:pt idx="61">11032</cx:pt>
          <cx:pt idx="62">5599</cx:pt>
          <cx:pt idx="63">5488162429013590018</cx:pt>
          <cx:pt idx="64">23161</cx:pt>
          <cx:pt idx="65">23161</cx:pt>
          <cx:pt idx="66">5488162429013590018</cx:pt>
          <cx:pt idx="67">23161</cx:pt>
          <cx:pt idx="68">7636</cx:pt>
          <cx:pt idx="69">14808</cx:pt>
          <cx:pt idx="70">21512</cx:pt>
          <cx:pt idx="71">5477686925982695427</cx:pt>
          <cx:pt idx="72">23161</cx:pt>
          <cx:pt idx="73">5053066229753839617</cx:pt>
          <cx:pt idx="74">33145</cx:pt>
          <cx:pt idx="75">14808</cx:pt>
          <cx:pt idx="76">5494968749301694465</cx:pt>
          <cx:pt idx="77">23161</cx:pt>
          <cx:pt idx="78">23161</cx:pt>
          <cx:pt idx="79">23117</cx:pt>
          <cx:pt idx="80">7798</cx:pt>
          <cx:pt idx="81">20487</cx:pt>
          <cx:pt idx="82">24293</cx:pt>
          <cx:pt idx="83">23161</cx:pt>
          <cx:pt idx="84">23161</cx:pt>
          <cx:pt idx="85">23161</cx:pt>
          <cx:pt idx="86">21412</cx:pt>
          <cx:pt idx="87">7798</cx:pt>
          <cx:pt idx="88">5488162429013590018</cx:pt>
          <cx:pt idx="89">23161</cx:pt>
          <cx:pt idx="90">20487</cx:pt>
          <cx:pt idx="91">23161</cx:pt>
          <cx:pt idx="92">5488162429013590018</cx:pt>
          <cx:pt idx="93">20543</cx:pt>
          <cx:pt idx="94">23161</cx:pt>
          <cx:pt idx="95">23161</cx:pt>
          <cx:pt idx="96">7798</cx:pt>
          <cx:pt idx="97">23161</cx:pt>
          <cx:pt idx="98">20543</cx:pt>
          <cx:pt idx="99">23161</cx:pt>
          <cx:pt idx="100">5488162429013590018</cx:pt>
          <cx:pt idx="101">7636</cx:pt>
          <cx:pt idx="102">5057864695344529409</cx:pt>
          <cx:pt idx="103">21412</cx:pt>
          <cx:pt idx="104">5502203670684499969</cx:pt>
          <cx:pt idx="105">23161</cx:pt>
          <cx:pt idx="106">33145</cx:pt>
          <cx:pt idx="107">23161</cx:pt>
          <cx:pt idx="108">5599</cx:pt>
          <cx:pt idx="109">11032</cx:pt>
          <cx:pt idx="110">14808</cx:pt>
          <cx:pt idx="111">5599</cx:pt>
          <cx:pt idx="112">5059788015119892481</cx:pt>
          <cx:pt idx="113">5095456758587981825</cx:pt>
          <cx:pt idx="114">14808</cx:pt>
          <cx:pt idx="115">5502110112036159489</cx:pt>
          <cx:pt idx="116">33145</cx:pt>
          <cx:pt idx="117">5599</cx:pt>
          <cx:pt idx="118">9130</cx:pt>
          <cx:pt idx="119">35364</cx:pt>
          <cx:pt idx="120">25623</cx:pt>
          <cx:pt idx="121">5599</cx:pt>
          <cx:pt idx="122">5487341744364191745</cx:pt>
          <cx:pt idx="123">35841</cx:pt>
          <cx:pt idx="124">14808</cx:pt>
          <cx:pt idx="125">23161</cx:pt>
          <cx:pt idx="126">23161</cx:pt>
          <cx:pt idx="127">23161</cx:pt>
          <cx:pt idx="128">5057984371638665217</cx:pt>
          <cx:pt idx="129">5494968749301694465</cx:pt>
          <cx:pt idx="130">23161</cx:pt>
          <cx:pt idx="131">23161</cx:pt>
          <cx:pt idx="132">35841</cx:pt>
          <cx:pt idx="133">5599</cx:pt>
          <cx:pt idx="134">5081478942645288961</cx:pt>
          <cx:pt idx="135">5599</cx:pt>
          <cx:pt idx="136">23161</cx:pt>
          <cx:pt idx="137">20543</cx:pt>
          <cx:pt idx="138">23161</cx:pt>
          <cx:pt idx="139">5599</cx:pt>
          <cx:pt idx="140">23117</cx:pt>
          <cx:pt idx="141">1945</cx:pt>
          <cx:pt idx="142">11032</cx:pt>
          <cx:pt idx="143">25623</cx:pt>
          <cx:pt idx="144">23161</cx:pt>
          <cx:pt idx="145">5481153379088465921</cx:pt>
          <cx:pt idx="146">23161</cx:pt>
          <cx:pt idx="147">5599</cx:pt>
          <cx:pt idx="148">31410</cx:pt>
          <cx:pt idx="149">5495142157364756481</cx:pt>
          <cx:pt idx="150">5488162429013590018</cx:pt>
          <cx:pt idx="151">5599</cx:pt>
          <cx:pt idx="152">33145</cx:pt>
          <cx:pt idx="153">23161</cx:pt>
          <cx:pt idx="154">20543</cx:pt>
          <cx:pt idx="155">23161</cx:pt>
          <cx:pt idx="156">5057984371638665217</cx:pt>
          <cx:pt idx="157">5057984371638665217</cx:pt>
          <cx:pt idx="158">21412</cx:pt>
          <cx:pt idx="159">19283</cx:pt>
          <cx:pt idx="160">20543</cx:pt>
          <cx:pt idx="161">12004</cx:pt>
          <cx:pt idx="162">4860903791655911425</cx:pt>
          <cx:pt idx="163">5057985849308741634</cx:pt>
          <cx:pt idx="164">5480341559452893185</cx:pt>
          <cx:pt idx="165">5488162429013590018</cx:pt>
          <cx:pt idx="166">35364</cx:pt>
          <cx:pt idx="167">5487341327551037441</cx:pt>
          <cx:pt idx="168">33025</cx:pt>
          <cx:pt idx="169">5487036553383378945</cx:pt>
          <cx:pt idx="170">5477686925982695427</cx:pt>
          <cx:pt idx="171">5481636274055938050</cx:pt>
          <cx:pt idx="172">7798</cx:pt>
          <cx:pt idx="173">23117</cx:pt>
          <cx:pt idx="174">5057864695344529409</cx:pt>
          <cx:pt idx="175">23161</cx:pt>
          <cx:pt idx="176">5479812725901099009</cx:pt>
          <cx:pt idx="177">4860655131336638465</cx:pt>
          <cx:pt idx="178">5494968749301694465</cx:pt>
          <cx:pt idx="179">5057864695344529409</cx:pt>
          <cx:pt idx="180">23161</cx:pt>
          <cx:pt idx="181">23161</cx:pt>
          <cx:pt idx="182">20543</cx:pt>
          <cx:pt idx="183">5599</cx:pt>
          <cx:pt idx="184">23161</cx:pt>
          <cx:pt idx="185">23161</cx:pt>
          <cx:pt idx="186">5599</cx:pt>
          <cx:pt idx="187">5494968749301694465</cx:pt>
          <cx:pt idx="188">5487338961292492801</cx:pt>
          <cx:pt idx="189">25623</cx:pt>
          <cx:pt idx="190">5059788015119892481</cx:pt>
          <cx:pt idx="191">5480406194902269953</cx:pt>
          <cx:pt idx="192">23161</cx:pt>
          <cx:pt idx="193">7798</cx:pt>
          <cx:pt idx="194">23161</cx:pt>
          <cx:pt idx="195">5057864695344529409</cx:pt>
          <cx:pt idx="196">21196</cx:pt>
          <cx:pt idx="197">5481636274055938050</cx:pt>
          <cx:pt idx="198">23161</cx:pt>
          <cx:pt idx="199">5599</cx:pt>
          <cx:pt idx="200">33145</cx:pt>
          <cx:pt idx="201">5478461750934241282</cx:pt>
          <cx:pt idx="202">5057982585049710593</cx:pt>
          <cx:pt idx="203">35841</cx:pt>
          <cx:pt idx="204">8831</cx:pt>
          <cx:pt idx="205">23161</cx:pt>
          <cx:pt idx="206">33145</cx:pt>
          <cx:pt idx="207">5488162429013590018</cx:pt>
          <cx:pt idx="208">36684</cx:pt>
          <cx:pt idx="209">23161</cx:pt>
          <cx:pt idx="210">5599</cx:pt>
          <cx:pt idx="211">23161</cx:pt>
          <cx:pt idx="212">5057868646446006273</cx:pt>
          <cx:pt idx="213">14808</cx:pt>
          <cx:pt idx="214">5599</cx:pt>
          <cx:pt idx="215">4860910142754914306</cx:pt>
          <cx:pt idx="216">24230</cx:pt>
          <cx:pt idx="217">23161</cx:pt>
          <cx:pt idx="218">11032</cx:pt>
          <cx:pt idx="219">31410</cx:pt>
          <cx:pt idx="220">20543</cx:pt>
          <cx:pt idx="221">35364</cx:pt>
          <cx:pt idx="222">5599</cx:pt>
          <cx:pt idx="223">5599</cx:pt>
          <cx:pt idx="224">21412</cx:pt>
          <cx:pt idx="225">5599</cx:pt>
          <cx:pt idx="226">7798</cx:pt>
          <cx:pt idx="227">24230</cx:pt>
          <cx:pt idx="228">23161</cx:pt>
          <cx:pt idx="229">23161</cx:pt>
          <cx:pt idx="230">24230</cx:pt>
          <cx:pt idx="231">23161</cx:pt>
          <cx:pt idx="232">23161</cx:pt>
          <cx:pt idx="233">33145</cx:pt>
          <cx:pt idx="234">14808</cx:pt>
          <cx:pt idx="235">7798</cx:pt>
          <cx:pt idx="236">35364</cx:pt>
          <cx:pt idx="237">23161</cx:pt>
          <cx:pt idx="238">5599</cx:pt>
          <cx:pt idx="239">22869</cx:pt>
          <cx:pt idx="240">23035</cx:pt>
          <cx:pt idx="241">5490064267963006978</cx:pt>
          <cx:pt idx="242">21412</cx:pt>
          <cx:pt idx="243">20543</cx:pt>
          <cx:pt idx="244">33145</cx:pt>
          <cx:pt idx="245">33145</cx:pt>
          <cx:pt idx="246">33145</cx:pt>
          <cx:pt idx="247">21502</cx:pt>
          <cx:pt idx="248">5599</cx:pt>
          <cx:pt idx="249">23117</cx:pt>
          <cx:pt idx="250">23161</cx:pt>
          <cx:pt idx="251">23161</cx:pt>
          <cx:pt idx="252">23161</cx:pt>
          <cx:pt idx="253">20487</cx:pt>
          <cx:pt idx="254">5494968749301694465</cx:pt>
          <cx:pt idx="255">11032</cx:pt>
          <cx:pt idx="256">23161</cx:pt>
          <cx:pt idx="257">1003</cx:pt>
          <cx:pt idx="258">25623</cx:pt>
          <cx:pt idx="259">23161</cx:pt>
          <cx:pt idx="260">5599</cx:pt>
          <cx:pt idx="261">14808</cx:pt>
          <cx:pt idx="262">5599</cx:pt>
          <cx:pt idx="263">21412</cx:pt>
          <cx:pt idx="264">23161</cx:pt>
          <cx:pt idx="265">5599</cx:pt>
          <cx:pt idx="266">21412</cx:pt>
          <cx:pt idx="267">33145</cx:pt>
          <cx:pt idx="268">14808</cx:pt>
          <cx:pt idx="269">5599</cx:pt>
          <cx:pt idx="270">5488162429013590018</cx:pt>
          <cx:pt idx="271">23161</cx:pt>
          <cx:pt idx="272">20543</cx:pt>
          <cx:pt idx="273">33025</cx:pt>
          <cx:pt idx="274">25623</cx:pt>
          <cx:pt idx="275">5599</cx:pt>
          <cx:pt idx="276">20543</cx:pt>
          <cx:pt idx="277">25623</cx:pt>
          <cx:pt idx="278">35364</cx:pt>
          <cx:pt idx="279">5599</cx:pt>
          <cx:pt idx="280">25623</cx:pt>
          <cx:pt idx="281">5599</cx:pt>
          <cx:pt idx="282">23161</cx:pt>
          <cx:pt idx="283">4860910142754914306</cx:pt>
          <cx:pt idx="284">5599</cx:pt>
          <cx:pt idx="285">23161</cx:pt>
          <cx:pt idx="286">5599</cx:pt>
          <cx:pt idx="287">23161</cx:pt>
          <cx:pt idx="288">23117</cx:pt>
          <cx:pt idx="289">21196</cx:pt>
          <cx:pt idx="290">16480</cx:pt>
          <cx:pt idx="291">14808</cx:pt>
          <cx:pt idx="292">5599</cx:pt>
          <cx:pt idx="293">25623</cx:pt>
          <cx:pt idx="294">5095456758587981825</cx:pt>
          <cx:pt idx="295">23161</cx:pt>
          <cx:pt idx="296">5599</cx:pt>
          <cx:pt idx="297">5599</cx:pt>
          <cx:pt idx="298">21196</cx:pt>
          <cx:pt idx="299">21412</cx:pt>
        </cx:lvl>
      </cx:strDim>
      <cx:strDim type="cat">
        <cx:f>query6!$A$2:$A$301</cx:f>
        <cx:nf>query6!$A$1</cx:nf>
        <cx:lvl ptCount="300" name="Address">
          <cx:pt idx="0">New York</cx:pt>
          <cx:pt idx="1">New York</cx:pt>
          <cx:pt idx="2">San Francisco</cx:pt>
          <cx:pt idx="3">Massachusetts</cx:pt>
          <cx:pt idx="4">San Francisco</cx:pt>
          <cx:pt idx="5">Mill Valley</cx:pt>
          <cx:pt idx="6">New York</cx:pt>
          <cx:pt idx="7">New York</cx:pt>
          <cx:pt idx="8">New York</cx:pt>
          <cx:pt idx="9">New York</cx:pt>
          <cx:pt idx="10">New York</cx:pt>
          <cx:pt idx="11">California</cx:pt>
          <cx:pt idx="12">New York</cx:pt>
          <cx:pt idx="13">Birmingham</cx:pt>
          <cx:pt idx="14">Maryland</cx:pt>
          <cx:pt idx="15">Princeton</cx:pt>
          <cx:pt idx="16">California</cx:pt>
          <cx:pt idx="17">Missouri</cx:pt>
          <cx:pt idx="18">New York</cx:pt>
          <cx:pt idx="19">Connecticut</cx:pt>
          <cx:pt idx="20">Texas</cx:pt>
          <cx:pt idx="21">California</cx:pt>
          <cx:pt idx="22">New York</cx:pt>
          <cx:pt idx="23">New York</cx:pt>
          <cx:pt idx="24">San Francisco</cx:pt>
          <cx:pt idx="25">California</cx:pt>
          <cx:pt idx="26">New York</cx:pt>
          <cx:pt idx="27">San Francisco</cx:pt>
          <cx:pt idx="28">Boston</cx:pt>
          <cx:pt idx="29">New York</cx:pt>
          <cx:pt idx="30">New York</cx:pt>
          <cx:pt idx="31">New York</cx:pt>
          <cx:pt idx="32">Mayfield Heights</cx:pt>
          <cx:pt idx="33">Saddle Brook</cx:pt>
          <cx:pt idx="34">California</cx:pt>
          <cx:pt idx="35">Dallas</cx:pt>
          <cx:pt idx="36">Boston</cx:pt>
          <cx:pt idx="37">New York</cx:pt>
          <cx:pt idx="38">California</cx:pt>
          <cx:pt idx="39">Florida</cx:pt>
          <cx:pt idx="40">California</cx:pt>
          <cx:pt idx="41">New York</cx:pt>
          <cx:pt idx="42">California</cx:pt>
          <cx:pt idx="43">Illinois</cx:pt>
          <cx:pt idx="44">California</cx:pt>
          <cx:pt idx="45">Menlo Park</cx:pt>
          <cx:pt idx="46">New York</cx:pt>
          <cx:pt idx="47">New York</cx:pt>
          <cx:pt idx="48">Connecticut</cx:pt>
          <cx:pt idx="49">New York</cx:pt>
          <cx:pt idx="50">Iowa</cx:pt>
          <cx:pt idx="51">New York</cx:pt>
          <cx:pt idx="52">New York</cx:pt>
          <cx:pt idx="53">South Carolina</cx:pt>
          <cx:pt idx="54">New York</cx:pt>
          <cx:pt idx="55">Boston</cx:pt>
          <cx:pt idx="56">Menlo Park</cx:pt>
          <cx:pt idx="57">Massachusetts</cx:pt>
          <cx:pt idx="58">New York</cx:pt>
          <cx:pt idx="59">Arkansas</cx:pt>
          <cx:pt idx="60">Florida</cx:pt>
          <cx:pt idx="61">Florida</cx:pt>
          <cx:pt idx="62">California</cx:pt>
          <cx:pt idx="63">Boston</cx:pt>
          <cx:pt idx="64">New York</cx:pt>
          <cx:pt idx="65">New York</cx:pt>
          <cx:pt idx="66">Boston</cx:pt>
          <cx:pt idx="67">New York</cx:pt>
          <cx:pt idx="68">Colorado</cx:pt>
          <cx:pt idx="69">Illinois</cx:pt>
          <cx:pt idx="70">Missouri</cx:pt>
          <cx:pt idx="71">Chicago</cx:pt>
          <cx:pt idx="72">New York</cx:pt>
          <cx:pt idx="73">Corvallis</cx:pt>
          <cx:pt idx="74">Texas</cx:pt>
          <cx:pt idx="75">Illinois</cx:pt>
          <cx:pt idx="76">Birmingham</cx:pt>
          <cx:pt idx="77">New York</cx:pt>
          <cx:pt idx="78">New York</cx:pt>
          <cx:pt idx="79">New Jersey</cx:pt>
          <cx:pt idx="80">Connecticut</cx:pt>
          <cx:pt idx="81">Maryland</cx:pt>
          <cx:pt idx="82">Oklahoma</cx:pt>
          <cx:pt idx="83">New York</cx:pt>
          <cx:pt idx="84">New York</cx:pt>
          <cx:pt idx="85">New York</cx:pt>
          <cx:pt idx="86">Minnesota</cx:pt>
          <cx:pt idx="87">Connecticut</cx:pt>
          <cx:pt idx="88">Boston</cx:pt>
          <cx:pt idx="89">New York</cx:pt>
          <cx:pt idx="90">Maryland</cx:pt>
          <cx:pt idx="91">New York</cx:pt>
          <cx:pt idx="92">Boston</cx:pt>
          <cx:pt idx="93">Massachusetts</cx:pt>
          <cx:pt idx="94">New York</cx:pt>
          <cx:pt idx="95">New York</cx:pt>
          <cx:pt idx="96">Connecticut</cx:pt>
          <cx:pt idx="97">New York</cx:pt>
          <cx:pt idx="98">Massachusetts</cx:pt>
          <cx:pt idx="99">New York</cx:pt>
          <cx:pt idx="100">Boston</cx:pt>
          <cx:pt idx="101">Colorado</cx:pt>
          <cx:pt idx="102">San Francisco</cx:pt>
          <cx:pt idx="103">Minnesota</cx:pt>
          <cx:pt idx="104">Bay Harbor Islands</cx:pt>
          <cx:pt idx="105">New York</cx:pt>
          <cx:pt idx="106">Texas</cx:pt>
          <cx:pt idx="107">New York</cx:pt>
          <cx:pt idx="108">California</cx:pt>
          <cx:pt idx="109">Florida</cx:pt>
          <cx:pt idx="110">Illinois</cx:pt>
          <cx:pt idx="111">California</cx:pt>
          <cx:pt idx="112">Los Angeles</cx:pt>
          <cx:pt idx="113">Tulsa</cx:pt>
          <cx:pt idx="114">Illinois</cx:pt>
          <cx:pt idx="115">Miami</cx:pt>
          <cx:pt idx="116">Texas</cx:pt>
          <cx:pt idx="117">California</cx:pt>
          <cx:pt idx="118">Washington, D.C.</cx:pt>
          <cx:pt idx="119">Virginia</cx:pt>
          <cx:pt idx="120">Pennsylvania</cx:pt>
          <cx:pt idx="121">California</cx:pt>
          <cx:pt idx="122">Larchmont</cx:pt>
          <cx:pt idx="123">Washington</cx:pt>
          <cx:pt idx="124">Illinois</cx:pt>
          <cx:pt idx="125">New York</cx:pt>
          <cx:pt idx="126">New York</cx:pt>
          <cx:pt idx="127">New York</cx:pt>
          <cx:pt idx="128">Menlo Park</cx:pt>
          <cx:pt idx="129">Birmingham</cx:pt>
          <cx:pt idx="130">New York</cx:pt>
          <cx:pt idx="131">New York</cx:pt>
          <cx:pt idx="132">Washington</cx:pt>
          <cx:pt idx="133">California</cx:pt>
          <cx:pt idx="134">Salt Lake City</cx:pt>
          <cx:pt idx="135">California</cx:pt>
          <cx:pt idx="136">New York</cx:pt>
          <cx:pt idx="137">Massachusetts</cx:pt>
          <cx:pt idx="138">New York</cx:pt>
          <cx:pt idx="139">California</cx:pt>
          <cx:pt idx="140">New Jersey</cx:pt>
          <cx:pt idx="141">Arizona</cx:pt>
          <cx:pt idx="142">Florida</cx:pt>
          <cx:pt idx="143">Pennsylvania</cx:pt>
          <cx:pt idx="144">New York</cx:pt>
          <cx:pt idx="145">Evansville</cx:pt>
          <cx:pt idx="146">New York</cx:pt>
          <cx:pt idx="147">California</cx:pt>
          <cx:pt idx="148">South Carolina</cx:pt>
          <cx:pt idx="149">Atlanta</cx:pt>
          <cx:pt idx="150">Boston</cx:pt>
          <cx:pt idx="151">California</cx:pt>
          <cx:pt idx="152">Texas</cx:pt>
          <cx:pt idx="153">New York</cx:pt>
          <cx:pt idx="154">Massachusetts</cx:pt>
          <cx:pt idx="155">New York</cx:pt>
          <cx:pt idx="156">Menlo Park</cx:pt>
          <cx:pt idx="157">Menlo Park</cx:pt>
          <cx:pt idx="158">Minnesota</cx:pt>
          <cx:pt idx="159">Louisiana</cx:pt>
          <cx:pt idx="160">Massachusetts</cx:pt>
          <cx:pt idx="161">Georgia</cx:pt>
          <cx:pt idx="162">Beaverton</cx:pt>
          <cx:pt idx="163">Palo Alto</cx:pt>
          <cx:pt idx="164">Mayfield</cx:pt>
          <cx:pt idx="165">Boston</cx:pt>
          <cx:pt idx="166">Virginia</cx:pt>
          <cx:pt idx="167">Greenwich</cx:pt>
          <cx:pt idx="168">Tennessee</cx:pt>
          <cx:pt idx="169">Sparks</cx:pt>
          <cx:pt idx="170">Chicago</cx:pt>
          <cx:pt idx="171">Cincinnati</cx:pt>
          <cx:pt idx="172">Connecticut</cx:pt>
          <cx:pt idx="173">New Jersey</cx:pt>
          <cx:pt idx="174">San Francisco</cx:pt>
          <cx:pt idx="175">New York</cx:pt>
          <cx:pt idx="176">Toledo</cx:pt>
          <cx:pt idx="177">Seattle</cx:pt>
          <cx:pt idx="178">Birmingham</cx:pt>
          <cx:pt idx="179">San Francisco</cx:pt>
          <cx:pt idx="180">New York</cx:pt>
          <cx:pt idx="181">New York</cx:pt>
          <cx:pt idx="182">Massachusetts</cx:pt>
          <cx:pt idx="183">California</cx:pt>
          <cx:pt idx="184">New York</cx:pt>
          <cx:pt idx="185">New York</cx:pt>
          <cx:pt idx="186">California</cx:pt>
          <cx:pt idx="187">Birmingham</cx:pt>
          <cx:pt idx="188">Rye</cx:pt>
          <cx:pt idx="189">Pennsylvania</cx:pt>
          <cx:pt idx="190">Los Angeles</cx:pt>
          <cx:pt idx="191">Akron</cx:pt>
          <cx:pt idx="192">New York</cx:pt>
          <cx:pt idx="193">Connecticut</cx:pt>
          <cx:pt idx="194">New York</cx:pt>
          <cx:pt idx="195">San Francisco</cx:pt>
          <cx:pt idx="196">Michigan</cx:pt>
          <cx:pt idx="197">Cincinnati</cx:pt>
          <cx:pt idx="198">New York</cx:pt>
          <cx:pt idx="199">California</cx:pt>
          <cx:pt idx="200">Texas</cx:pt>
          <cx:pt idx="201">Indianapolis</cx:pt>
          <cx:pt idx="202">San Mateo</cx:pt>
          <cx:pt idx="203">Washington</cx:pt>
          <cx:pt idx="204">Delaware</cx:pt>
          <cx:pt idx="205">New York</cx:pt>
          <cx:pt idx="206">Texas</cx:pt>
          <cx:pt idx="207">Boston</cx:pt>
          <cx:pt idx="208">Wisconsin</cx:pt>
          <cx:pt idx="209">New York</cx:pt>
          <cx:pt idx="210">California</cx:pt>
          <cx:pt idx="211">New York</cx:pt>
          <cx:pt idx="212">Larkspur</cx:pt>
          <cx:pt idx="213">Illinois</cx:pt>
          <cx:pt idx="214">California</cx:pt>
          <cx:pt idx="215">Portland</cx:pt>
          <cx:pt idx="216">Ohio</cx:pt>
          <cx:pt idx="217">New York</cx:pt>
          <cx:pt idx="218">Florida</cx:pt>
          <cx:pt idx="219">South Carolina</cx:pt>
          <cx:pt idx="220">Massachusetts</cx:pt>
          <cx:pt idx="221">Virginia</cx:pt>
          <cx:pt idx="222">California</cx:pt>
          <cx:pt idx="223">California</cx:pt>
          <cx:pt idx="224">Minnesota</cx:pt>
          <cx:pt idx="225">California</cx:pt>
          <cx:pt idx="226">Connecticut</cx:pt>
          <cx:pt idx="227">Ohio</cx:pt>
          <cx:pt idx="228">New York</cx:pt>
          <cx:pt idx="229">New York</cx:pt>
          <cx:pt idx="230">Ohio</cx:pt>
          <cx:pt idx="231">New York</cx:pt>
          <cx:pt idx="232">New York</cx:pt>
          <cx:pt idx="233">Texas</cx:pt>
          <cx:pt idx="234">Illinois</cx:pt>
          <cx:pt idx="235">Connecticut</cx:pt>
          <cx:pt idx="236">Virginia</cx:pt>
          <cx:pt idx="237">New York</cx:pt>
          <cx:pt idx="238">California</cx:pt>
          <cx:pt idx="239">Nebraska</cx:pt>
          <cx:pt idx="240">Nevada</cx:pt>
          <cx:pt idx="241">Baltimore</cx:pt>
          <cx:pt idx="242">Minnesota</cx:pt>
          <cx:pt idx="243">Massachusetts</cx:pt>
          <cx:pt idx="244">Texas</cx:pt>
          <cx:pt idx="245">Texas</cx:pt>
          <cx:pt idx="246">Texas</cx:pt>
          <cx:pt idx="247">Mississippi</cx:pt>
          <cx:pt idx="248">California</cx:pt>
          <cx:pt idx="249">New Jersey</cx:pt>
          <cx:pt idx="250">New York</cx:pt>
          <cx:pt idx="251">New York</cx:pt>
          <cx:pt idx="252">New York</cx:pt>
          <cx:pt idx="253">Maryland</cx:pt>
          <cx:pt idx="254">Birmingham</cx:pt>
          <cx:pt idx="255">Florida</cx:pt>
          <cx:pt idx="256">New York</cx:pt>
          <cx:pt idx="257">Alabama</cx:pt>
          <cx:pt idx="258">Pennsylvania</cx:pt>
          <cx:pt idx="259">New York</cx:pt>
          <cx:pt idx="260">California</cx:pt>
          <cx:pt idx="261">Illinois</cx:pt>
          <cx:pt idx="262">California</cx:pt>
          <cx:pt idx="263">Minnesota</cx:pt>
          <cx:pt idx="264">New York</cx:pt>
          <cx:pt idx="265">California</cx:pt>
          <cx:pt idx="266">Minnesota</cx:pt>
          <cx:pt idx="267">Texas</cx:pt>
          <cx:pt idx="268">Illinois</cx:pt>
          <cx:pt idx="269">California</cx:pt>
          <cx:pt idx="270">Boston</cx:pt>
          <cx:pt idx="271">New York</cx:pt>
          <cx:pt idx="272">Massachusetts</cx:pt>
          <cx:pt idx="273">Tennessee</cx:pt>
          <cx:pt idx="274">Pennsylvania</cx:pt>
          <cx:pt idx="275">California</cx:pt>
          <cx:pt idx="276">Massachusetts</cx:pt>
          <cx:pt idx="277">Pennsylvania</cx:pt>
          <cx:pt idx="278">Virginia</cx:pt>
          <cx:pt idx="279">California</cx:pt>
          <cx:pt idx="280">Pennsylvania</cx:pt>
          <cx:pt idx="281">California</cx:pt>
          <cx:pt idx="282">New York</cx:pt>
          <cx:pt idx="283">Portland</cx:pt>
          <cx:pt idx="284">California</cx:pt>
          <cx:pt idx="285">New York</cx:pt>
          <cx:pt idx="286">California</cx:pt>
          <cx:pt idx="287">New York</cx:pt>
          <cx:pt idx="288">New Jersey</cx:pt>
          <cx:pt idx="289">Michigan</cx:pt>
          <cx:pt idx="290">Kentucky</cx:pt>
          <cx:pt idx="291">Illinois</cx:pt>
          <cx:pt idx="292">California</cx:pt>
          <cx:pt idx="293">Pennsylvania</cx:pt>
          <cx:pt idx="294">Tulsa</cx:pt>
          <cx:pt idx="295">New York</cx:pt>
          <cx:pt idx="296">California</cx:pt>
          <cx:pt idx="297">California</cx:pt>
          <cx:pt idx="298">Michigan</cx:pt>
          <cx:pt idx="299">Minnesota</cx:pt>
        </cx:lvl>
      </cx:strDim>
      <cx:numDim type="colorVal">
        <cx:f>query6!$B$2:$B$301</cx:f>
        <cx:nf>query6!$B$1</cx:nf>
        <cx:lvl ptCount="300" formatCode="General" name="Number of Reports">
          <cx:pt idx="0">33769</cx:pt>
          <cx:pt idx="1">29275</cx:pt>
          <cx:pt idx="2">18980</cx:pt>
          <cx:pt idx="3">18571</cx:pt>
          <cx:pt idx="4">16620</cx:pt>
          <cx:pt idx="5">16586</cx:pt>
          <cx:pt idx="6">16308</cx:pt>
          <cx:pt idx="7">14355</cx:pt>
          <cx:pt idx="8">14278</cx:pt>
          <cx:pt idx="9">13834</cx:pt>
          <cx:pt idx="10">12690</cx:pt>
          <cx:pt idx="11">12438</cx:pt>
          <cx:pt idx="12">11628</cx:pt>
          <cx:pt idx="13">10754</cx:pt>
          <cx:pt idx="14">10505</cx:pt>
          <cx:pt idx="15">10503</cx:pt>
          <cx:pt idx="16">10470</cx:pt>
          <cx:pt idx="17">10468</cx:pt>
          <cx:pt idx="18">10459</cx:pt>
          <cx:pt idx="19">10276</cx:pt>
          <cx:pt idx="20">10043</cx:pt>
          <cx:pt idx="21">9950</cx:pt>
          <cx:pt idx="22">9838</cx:pt>
          <cx:pt idx="23">9479</cx:pt>
          <cx:pt idx="24">9336</cx:pt>
          <cx:pt idx="25">9110</cx:pt>
          <cx:pt idx="26">9009</cx:pt>
          <cx:pt idx="27">8933</cx:pt>
          <cx:pt idx="28">8701</cx:pt>
          <cx:pt idx="29">8465</cx:pt>
          <cx:pt idx="30">8377</cx:pt>
          <cx:pt idx="31">8239</cx:pt>
          <cx:pt idx="32">8206</cx:pt>
          <cx:pt idx="33">8205</cx:pt>
          <cx:pt idx="34">8103</cx:pt>
          <cx:pt idx="35">8073</cx:pt>
          <cx:pt idx="36">8056</cx:pt>
          <cx:pt idx="37">7880</cx:pt>
          <cx:pt idx="38">7841</cx:pt>
          <cx:pt idx="39">7792</cx:pt>
          <cx:pt idx="40">7709</cx:pt>
          <cx:pt idx="41">7708</cx:pt>
          <cx:pt idx="42">7596</cx:pt>
          <cx:pt idx="43">7188</cx:pt>
          <cx:pt idx="44">7064</cx:pt>
          <cx:pt idx="45">6905</cx:pt>
          <cx:pt idx="46">6879</cx:pt>
          <cx:pt idx="47">6854</cx:pt>
          <cx:pt idx="48">6542</cx:pt>
          <cx:pt idx="49">6504</cx:pt>
          <cx:pt idx="50">6338</cx:pt>
          <cx:pt idx="51">6240</cx:pt>
          <cx:pt idx="52">6156</cx:pt>
          <cx:pt idx="53">6052</cx:pt>
          <cx:pt idx="54">6044</cx:pt>
          <cx:pt idx="55">5945</cx:pt>
          <cx:pt idx="56">5891</cx:pt>
          <cx:pt idx="57">5759</cx:pt>
          <cx:pt idx="58">5744</cx:pt>
          <cx:pt idx="59">5690</cx:pt>
          <cx:pt idx="60">5617</cx:pt>
          <cx:pt idx="61">5524</cx:pt>
          <cx:pt idx="62">5485</cx:pt>
          <cx:pt idx="63">5454</cx:pt>
          <cx:pt idx="64">5417</cx:pt>
          <cx:pt idx="65">5360</cx:pt>
          <cx:pt idx="66">5241</cx:pt>
          <cx:pt idx="67">5232</cx:pt>
          <cx:pt idx="68">5104</cx:pt>
          <cx:pt idx="69">5042</cx:pt>
          <cx:pt idx="70">5032</cx:pt>
          <cx:pt idx="71">5017</cx:pt>
          <cx:pt idx="72">5011</cx:pt>
          <cx:pt idx="73">4992</cx:pt>
          <cx:pt idx="74">4990</cx:pt>
          <cx:pt idx="75">4982</cx:pt>
          <cx:pt idx="76">4952</cx:pt>
          <cx:pt idx="77">4932</cx:pt>
          <cx:pt idx="78">4921</cx:pt>
          <cx:pt idx="79">4899</cx:pt>
          <cx:pt idx="80">4894</cx:pt>
          <cx:pt idx="81">4872</cx:pt>
          <cx:pt idx="82">4854</cx:pt>
          <cx:pt idx="83">4842</cx:pt>
          <cx:pt idx="84">4819</cx:pt>
          <cx:pt idx="85">4772</cx:pt>
          <cx:pt idx="86">4745</cx:pt>
          <cx:pt idx="87">4738</cx:pt>
          <cx:pt idx="88">4728</cx:pt>
          <cx:pt idx="89">4726</cx:pt>
          <cx:pt idx="90">4714</cx:pt>
          <cx:pt idx="91">4671</cx:pt>
          <cx:pt idx="92">4652</cx:pt>
          <cx:pt idx="93">4638</cx:pt>
          <cx:pt idx="94">4600</cx:pt>
          <cx:pt idx="95">4596</cx:pt>
          <cx:pt idx="96">4594</cx:pt>
          <cx:pt idx="97">4586</cx:pt>
          <cx:pt idx="98">4499</cx:pt>
          <cx:pt idx="99">4499</cx:pt>
          <cx:pt idx="100">4476</cx:pt>
          <cx:pt idx="101">4436</cx:pt>
          <cx:pt idx="102">4426</cx:pt>
          <cx:pt idx="103">4421</cx:pt>
          <cx:pt idx="104">4418</cx:pt>
          <cx:pt idx="105">4417</cx:pt>
          <cx:pt idx="106">4407</cx:pt>
          <cx:pt idx="107">4405</cx:pt>
          <cx:pt idx="108">4402</cx:pt>
          <cx:pt idx="109">4393</cx:pt>
          <cx:pt idx="110">4360</cx:pt>
          <cx:pt idx="111">4358</cx:pt>
          <cx:pt idx="112">4354</cx:pt>
          <cx:pt idx="113">4350</cx:pt>
          <cx:pt idx="114">4348</cx:pt>
          <cx:pt idx="115">4340</cx:pt>
          <cx:pt idx="116">4340</cx:pt>
          <cx:pt idx="117">4335</cx:pt>
          <cx:pt idx="118">4332</cx:pt>
          <cx:pt idx="119">4312</cx:pt>
          <cx:pt idx="120">4310</cx:pt>
          <cx:pt idx="121">4306</cx:pt>
          <cx:pt idx="122">4290</cx:pt>
          <cx:pt idx="123">4284</cx:pt>
          <cx:pt idx="124">4256</cx:pt>
          <cx:pt idx="125">4248</cx:pt>
          <cx:pt idx="126">4245</cx:pt>
          <cx:pt idx="127">4233</cx:pt>
          <cx:pt idx="128">4215</cx:pt>
          <cx:pt idx="129">4199</cx:pt>
          <cx:pt idx="130">4194</cx:pt>
          <cx:pt idx="131">4192</cx:pt>
          <cx:pt idx="132">4188</cx:pt>
          <cx:pt idx="133">4182</cx:pt>
          <cx:pt idx="134">4180</cx:pt>
          <cx:pt idx="135">4156</cx:pt>
          <cx:pt idx="136">4155</cx:pt>
          <cx:pt idx="137">4151</cx:pt>
          <cx:pt idx="138">4150</cx:pt>
          <cx:pt idx="139">4116</cx:pt>
          <cx:pt idx="140">4070</cx:pt>
          <cx:pt idx="141">4056</cx:pt>
          <cx:pt idx="142">4050</cx:pt>
          <cx:pt idx="143">4028</cx:pt>
          <cx:pt idx="144">4018</cx:pt>
          <cx:pt idx="145">4001</cx:pt>
          <cx:pt idx="146">3996</cx:pt>
          <cx:pt idx="147">3972</cx:pt>
          <cx:pt idx="148">3944</cx:pt>
          <cx:pt idx="149">3906</cx:pt>
          <cx:pt idx="150">3902</cx:pt>
          <cx:pt idx="151">3889</cx:pt>
          <cx:pt idx="152">3881</cx:pt>
          <cx:pt idx="153">3876</cx:pt>
          <cx:pt idx="154">3865</cx:pt>
          <cx:pt idx="155">3852</cx:pt>
          <cx:pt idx="156">3828</cx:pt>
          <cx:pt idx="157">3812</cx:pt>
          <cx:pt idx="158">3808</cx:pt>
          <cx:pt idx="159">3794</cx:pt>
          <cx:pt idx="160">3792</cx:pt>
          <cx:pt idx="161">3786</cx:pt>
          <cx:pt idx="162">3782</cx:pt>
          <cx:pt idx="163">3778</cx:pt>
          <cx:pt idx="164">3771</cx:pt>
          <cx:pt idx="165">3736</cx:pt>
          <cx:pt idx="166">3728</cx:pt>
          <cx:pt idx="167">3722</cx:pt>
          <cx:pt idx="168">3717</cx:pt>
          <cx:pt idx="169">3708</cx:pt>
          <cx:pt idx="170">3706</cx:pt>
          <cx:pt idx="171">3702</cx:pt>
          <cx:pt idx="172">3686</cx:pt>
          <cx:pt idx="173">3658</cx:pt>
          <cx:pt idx="174">3644</cx:pt>
          <cx:pt idx="175">3635</cx:pt>
          <cx:pt idx="176">3618</cx:pt>
          <cx:pt idx="177">3616</cx:pt>
          <cx:pt idx="178">3612</cx:pt>
          <cx:pt idx="179">3608</cx:pt>
          <cx:pt idx="180">3601</cx:pt>
          <cx:pt idx="181">3574</cx:pt>
          <cx:pt idx="182">3548</cx:pt>
          <cx:pt idx="183">3539</cx:pt>
          <cx:pt idx="184">3538</cx:pt>
          <cx:pt idx="185">3521</cx:pt>
          <cx:pt idx="186">3508</cx:pt>
          <cx:pt idx="187">3480</cx:pt>
          <cx:pt idx="188">3478</cx:pt>
          <cx:pt idx="189">3478</cx:pt>
          <cx:pt idx="190">3464</cx:pt>
          <cx:pt idx="191">3463</cx:pt>
          <cx:pt idx="192">3460</cx:pt>
          <cx:pt idx="193">3460</cx:pt>
          <cx:pt idx="194">3458</cx:pt>
          <cx:pt idx="195">3449</cx:pt>
          <cx:pt idx="196">3447</cx:pt>
          <cx:pt idx="197">3430</cx:pt>
          <cx:pt idx="198">3430</cx:pt>
          <cx:pt idx="199">3427</cx:pt>
          <cx:pt idx="200">3426</cx:pt>
          <cx:pt idx="201">3420</cx:pt>
          <cx:pt idx="202">3415</cx:pt>
          <cx:pt idx="203">3412</cx:pt>
          <cx:pt idx="204">3410</cx:pt>
          <cx:pt idx="205">3394</cx:pt>
          <cx:pt idx="206">3390</cx:pt>
          <cx:pt idx="207">3378</cx:pt>
          <cx:pt idx="208">3364</cx:pt>
          <cx:pt idx="209">3364</cx:pt>
          <cx:pt idx="210">3358</cx:pt>
          <cx:pt idx="211">3354</cx:pt>
          <cx:pt idx="212">3347</cx:pt>
          <cx:pt idx="213">3344</cx:pt>
          <cx:pt idx="214">3327</cx:pt>
          <cx:pt idx="215">3284</cx:pt>
          <cx:pt idx="216">3274</cx:pt>
          <cx:pt idx="217">3270</cx:pt>
          <cx:pt idx="218">3266</cx:pt>
          <cx:pt idx="219">3262</cx:pt>
          <cx:pt idx="220">3250</cx:pt>
          <cx:pt idx="221">3248</cx:pt>
          <cx:pt idx="222">3224</cx:pt>
          <cx:pt idx="223">3206</cx:pt>
          <cx:pt idx="224">3203</cx:pt>
          <cx:pt idx="225">3192</cx:pt>
          <cx:pt idx="226">3180</cx:pt>
          <cx:pt idx="227">3170</cx:pt>
          <cx:pt idx="228">3156</cx:pt>
          <cx:pt idx="229">3156</cx:pt>
          <cx:pt idx="230">3144</cx:pt>
          <cx:pt idx="231">3144</cx:pt>
          <cx:pt idx="232">3141</cx:pt>
          <cx:pt idx="233">3140</cx:pt>
          <cx:pt idx="234">3120</cx:pt>
          <cx:pt idx="235">3118</cx:pt>
          <cx:pt idx="236">3117</cx:pt>
          <cx:pt idx="237">3116</cx:pt>
          <cx:pt idx="238">3108</cx:pt>
          <cx:pt idx="239">3095</cx:pt>
          <cx:pt idx="240">3085</cx:pt>
          <cx:pt idx="241">3076</cx:pt>
          <cx:pt idx="242">3074</cx:pt>
          <cx:pt idx="243">3070</cx:pt>
          <cx:pt idx="244">3068</cx:pt>
          <cx:pt idx="245">3066</cx:pt>
          <cx:pt idx="246">3048</cx:pt>
          <cx:pt idx="247">3030</cx:pt>
          <cx:pt idx="248">3026</cx:pt>
          <cx:pt idx="249">3025</cx:pt>
          <cx:pt idx="250">3024</cx:pt>
          <cx:pt idx="251">3016</cx:pt>
          <cx:pt idx="252">3013</cx:pt>
          <cx:pt idx="253">2996</cx:pt>
          <cx:pt idx="254">2990</cx:pt>
          <cx:pt idx="255">2979</cx:pt>
          <cx:pt idx="256">2978</cx:pt>
          <cx:pt idx="257">2963</cx:pt>
          <cx:pt idx="258">2962</cx:pt>
          <cx:pt idx="259">2962</cx:pt>
          <cx:pt idx="260">2961</cx:pt>
          <cx:pt idx="261">2954</cx:pt>
          <cx:pt idx="262">2942</cx:pt>
          <cx:pt idx="263">2942</cx:pt>
          <cx:pt idx="264">2938</cx:pt>
          <cx:pt idx="265">2936</cx:pt>
          <cx:pt idx="266">2934</cx:pt>
          <cx:pt idx="267">2934</cx:pt>
          <cx:pt idx="268">2934</cx:pt>
          <cx:pt idx="269">2929</cx:pt>
          <cx:pt idx="270">2915</cx:pt>
          <cx:pt idx="271">2908</cx:pt>
          <cx:pt idx="272">2902</cx:pt>
          <cx:pt idx="273">2900</cx:pt>
          <cx:pt idx="274">2898</cx:pt>
          <cx:pt idx="275">2898</cx:pt>
          <cx:pt idx="276">2896</cx:pt>
          <cx:pt idx="277">2892</cx:pt>
          <cx:pt idx="278">2891</cx:pt>
          <cx:pt idx="279">2874</cx:pt>
          <cx:pt idx="280">2870</cx:pt>
          <cx:pt idx="281">2862</cx:pt>
          <cx:pt idx="282">2862</cx:pt>
          <cx:pt idx="283">2857</cx:pt>
          <cx:pt idx="284">2856</cx:pt>
          <cx:pt idx="285">2856</cx:pt>
          <cx:pt idx="286">2854</cx:pt>
          <cx:pt idx="287">2852</cx:pt>
          <cx:pt idx="288">2838</cx:pt>
          <cx:pt idx="289">2832</cx:pt>
          <cx:pt idx="290">2824</cx:pt>
          <cx:pt idx="291">2823</cx:pt>
          <cx:pt idx="292">2792</cx:pt>
          <cx:pt idx="293">2788</cx:pt>
          <cx:pt idx="294">2772</cx:pt>
          <cx:pt idx="295">2772</cx:pt>
          <cx:pt idx="296">2764</cx:pt>
          <cx:pt idx="297">2756</cx:pt>
          <cx:pt idx="298">2754</cx:pt>
          <cx:pt idx="299">2746</cx:pt>
        </cx:lvl>
      </cx:numDim>
    </cx:data>
  </cx:chartData>
  <cx:chart>
    <cx:title pos="t" align="ctr" overlay="0">
      <cx:tx>
        <cx:txData>
          <cx:v>Number of Reports By State</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Number of Reports By State</a:t>
          </a:r>
        </a:p>
      </cx:txPr>
    </cx:title>
    <cx:plotArea>
      <cx:plotAreaRegion>
        <cx:series layoutId="regionMap" uniqueId="{7F73ED29-E355-416B-827A-AD68662EB00E}">
          <cx:tx>
            <cx:txData>
              <cx:f>query6!$B$1</cx:f>
              <cx:v>Number of Reports</cx:v>
            </cx:txData>
          </cx:tx>
          <cx:spPr>
            <a:solidFill>
              <a:srgbClr val="0070C0"/>
            </a:solidFill>
            <a:ln>
              <a:solidFill>
                <a:srgbClr val="C00000"/>
              </a:solidFill>
            </a:ln>
          </cx:spPr>
          <cx:dataId val="0"/>
          <cx:layoutPr>
            <cx:geography cultureLanguage="en-US" cultureRegion="IN" attribution="Powered by Bing">
              <cx:geoCache provider="{E9337A44-BEBE-4D9F-B70C-5C5E7DAFC167}">
                <cx:binary>7DvZlqQ2sr/i088XG4HEMmd8HyQgM8mtspau6nrh1GYQm1jE+vU3UJY7q8s9npn36/aJik0SCCkU
EYr858v4j5f87an5ZSzysv3Hy/j7l0TK6h+//da+JG/FU/trwV8a0Yo/5K8vovhN/PEHf3n77bV5
GngZ/2boCP/2kjw18m388r//hN7iN+E9ySe/lFxOp+6tma7f2i6X7d9K/4XwlzfVze1Uvf3+5em1
4KXHW9nwF/nlXbR5/f2LYSLT+PLLbx87eRcfngpoeXgbftm/jfxF/KTZ21Mrf/+iId38VdexRUzX
1C0L69aXX4a3d5H7q05MG7u6g7FtWCAqRSOT37+Y9tJIxza0sl3HMZwvv7SiUyL0q2m4yHJM5Nq6
gbDzfYKuRD7Fovw+Je/0L2VXXAleyvb3L47rfvmlOust70h019UxIg7BhCDLJVgH+cvTNXwFUEf/
U6c4n4e4THdtzVlcW5GgZtXNqywfd6lj9Tl1Nb0JE8OtdWa5rUkTGzFNKyKa8Lb264S84CLRfJPs
xNCMYZtYwxmYmI9hZDjY14rpsUBGHZqVVoduWbc5jAJo6bg98hXaRWVzlisys6OaaZkb0baPRSiM
UYSVWV/VRTcEqWOWoQKobbWMKrRy7XLDi1dH9GXoouId2N8xxesKM/YnpCU04lERzoQUYTmgIhTI
sTOqUDnjipaFPXlSq8uwm2YALS/DC6kwFw0siaZ5zUkmwngBZu6UHwDpcLLqMNlmsSHCsZXvgC/k
oBEtmHm7U/wqIiObYoezup/ynPZlAtDS+gxwIa5z1DZB1JtlTnGPq/CM2p0xbLLxmlRNBXPaTnVY
4+odKDLlaekjrv3RaE43bGNYKHRu7d6biJaOW9sRXp5EDiVR5M1V/yqL6UrrzMGz5rKkrVvsZdId
m1SPg6ntV05ZVtTWspI2HZerfOxvoyRdoajR18gpbrsEJbRKmsOAMrKa7NrXqzS+SphVy2Y7l1mz
xQvWFbFY9Qg9RVnm26bG/WbAfWBmmUa1bC58Mcw5Nw2a5q3YxCl8K/VtUqu+y2dZR/O+NPBX9f3i
eeZB1mKnkVdYDJaHLOlkdOjSiEZ4wkzo1puEneNbEe9CWM9dqDD3O3bhmdWAc3qhlc6FvLRTPN2N
zJzWee83U1etL3r/ppvPYtVtbCQEPvnyjGd5tm3mtPnwrEQ93KdnUOR/z2sql7CsnKPziKqDotHf
p+bSqeL1eTqvNOIGwg4+DXWegk/T9Ikcy3SgetdKTzVOBlStmjYK82W78GV/KVB+J7M2iWA3fqeV
uCnTbGaqjZKclS4tMZ9Xk7QTlhiypj/r9hPvMnw1TTDeJ7EiLzqXpyllLalmjNJTKkrwM71Lf1rc
uUGTubsL69L0wru824WXtcaxsawJVvgyJ4Zl34mmjIOkskSoCQBVKxrd7xCYyMbQupl9Rg2HV6E2
xce0QygwrLrVfR3FiFlaHDPVx6W3T6TqK7OzFDbFMpgLmy2nSn2KUryWUX4e72ftFO/cWPWjHuTc
w4VWmNL8xBPFaGyyRhebYUj6sIoesT8UZRVKq69C7uajfqZ5bo0zU6IPKJkiAStsMaOfRVW3Lky+
kotR5/ZiLKZycBnnJabtYvP7RdKoI+GDUqxUlUxfDo6LqiI7C6Ngysgh7fI6zBfgEKc6gxZxsNBI
a7pgntqTEig9hZF2FDm90Krxhbx0M/DuvddEJy51S4OweZmdoqz7UGEKEOH2rHbmkn0QyJZ4PJsE
7VAmQ7DQH8HPeDIDu9vEtFvmZFTn4IIZy75UvGxe9o2SxGhcV7hHq1Fmbk65hbtwchwnQCU/fFY+
t1NcTS1rOTtBauTJOi3Af1Cg6yN4+irumUzsOrSWw00BbixGcSGVAGVandNK3OvN2G90LWlDBQxb
H3JapobjEzd+GJepMts5YVVramGs14M/Oi2nGJkTtQcwTqQD8zdgOB4uQPESQZ71ckQ+5sYcjnY0
h/0CSgLvW/btpo0rGWatJUOFpTKiPRbVZuocEg4LQKOcVlZnhYleDDqLeqMJYjxfN5HAdEqFxtQ3
V993Wj5yHs2wYBSzU2uHLIdgvp3zmEN702jAelsVi+TQ5FTNhJqYCDtrjEp7Fc06Dt3OxaHCEtK8
Y5PVCT/rBKdFUU4zM10wD8aMwdMAD1CE+tgAnQidDlhPPWeq27Uxth4Z8TzcwESJkJgaoU1l24yQ
xpx9t0ljnxdaSbNEl/6odYK2M3fDvOg0nzvawEbH1qhRztQZtcFvFq8OK+8tW7w5RcsLU9FKokA5
u+DnVUZuMFOMET3TF/kHJdWJovNcswLDkPvzODN4hp4bpS2dNfPGQUMRjJqcZ6bbYE5McGzOYOQ1
i6rBXKNibaGYbIxFroC5eF4Ka820AIdroVXLi47UdJB8Ur/oNFaNqTHrEbN4JUIF5o6DTVUorLIE
FvPi7v5UPlmxToVwUu+TjtL+D3hK5TyKahLx4TV248a/DKewy6v240AongqXqZdSs3V53U+ketFM
W5H5JJcD6QLQcghdyHg5vqLlREEyCsxmtGDBLkcLRI1wml0UFTbaOZxrlzYX8blbnpvl+hPTbpdZ
/TSs0vmXPAt8eGbmZmDpsaBGAytdARk30NVnVNGlht6VPotbQuBT/mv5h04/q36gz+iHvkdjhF2n
dda567/IlerMhdi06PXDGD9Hfz7S5aGzCd1ObpUGH55AoReVD10oyWdaMT80P8s/PI6Zr3ALIViq
ZcYHkH8nC5H6uNamtdK48C8NbKxHfjXnjxdWhKURGiQvTKZQJelyB52HEBNEiAVfTeCqhgqMk9uE
8wKyFHc5VahiKnEuK4iGL5oKS/IEeVNe1jS9iK1uCZaV/EN3Rlm0oTFUlc4UquTnkRSdNvPtXLl5
0Hadi/xLc4V96PPySKp3JYbPfa2hUgaoGDW/b4yvaq9cdoQicWyhcn3eF1afVrp/0dKLyvYiDl4I
HKdlOPQNhMOJ8oCGxde5AKeUCXPLTmf2WGM4ilwkw1TId6D1swGuzEIXc0Z0plD3rekID0d3iWfz
Zc/gxT0bF3fuQhZjkKYhcZxyNWldG7ZO8gi+D2QQJlPznbZ7mzr8GsFBnot6NWYi9gi6iQvRhKLr
H+yEFlveTiiQCD8mE3Z9FVtn0I1wt640C79Z3k6F7xegIvyZN4mPYzhmtK5Mt3pneE0Wg4ObZGZo
mXCYW9JmWZ02EB12qwFbdzm8CyHjtsUy0HVwwmDtoKbIfcfq2KwRL22y4yV2VakIFcUWIxn82sIx
dYcehSoL9ds5DfZDludFVFPD4+Q9D/ad/N9bUcD//1zaXJhLIu1C7f/MwP2t1upNLNmu9rPSDz1D
yun96ZYk3Q/EXzJ2H9Np/6nwh4RdLl6ecsgCfky6EZ3YjuU4yDFsxyAGwZBM+9eZuz3P81++PuX5
27/v5c9EnmH8SpDpwn+m41rYwZdE3iKybd0EqUUcQzc/JvJcw8XEsZCDluwfJBT/TOTZvzqOBek9
AyMXmyZx/5tEHjIM8imTp2bANZBJbGzZFoGhPmbyMjMnPDIS/TgaNB5pGu9ah7Vd5DklQ24wCZaW
Qev6fNzD9gp67vGwzln71sE/8zm7dmra5uDM136bX0l9YHDi5xviXmd90AhW6F5ZSJrUNH7FD7H0
5TVES3rKgNmu8TVKvfa+DBGY8K18c2xaaFVQ6Q/zVdWxzk97mtxGJ555pT5R3dry4xx0kjonbzOu
rVUJ8PoBzK52Vd4lt0ngnETnWQnjDp0fxEoPa3iGmg3wCLcxPDnVDpBGVOS4Tm7Ttwo8pkDmKyPe
WoeyE6zM/a6nUUdlTK2UFnf9ffSt2YLLLxIP+ZoI9GygjaBT4cdfretm3MzZCldeexMfOsScu0YQ
qsNLDr5BvOD5GDzvg+egucUzazbIWZMiyIQ/3xoykC6nJKtXkxlAhqxwe1pV1HG2AK2nPDlQmXsR
CbSOxc3uNnsUmc/bkiZiY2nUuXJtWhtB9VyVm+oZM/kqCKQ/r4eKVutSDyYZdGXgVtNmKhnhvhZs
9UPRJNTmvjHT1vLiPl3+VCmdb5LYTzb6aQgr7Kfma9vQgjYPwymj7ehVmA143xM2VrQbdgCna+hC
P1SeeSs3Vs3G3aPcPD5q9HE/gDskqflcVsizskNB06vJL79pz/JGv2uOcZiF7n13io7yfhjW5JlP
2XqsvGHcmGuyttd5ta4SepQ1rAvf7gpKs2btQrjd0RZWRBr5eQqHAkSk9krfoBlSmHQut40FyWY6
QYJo9jIthm/gybVVMmczPqfeyAPBxBs55C3L7vpnWa71G1v4acLMfa3R9GglnkwnVsZy+xKvnA3y
ktd+k0GnMbO1q+WAIgXlHSR4mUxZX9CMRZ5d0GvLg/g8JCfymD7b/nS8n0/ERzOLoqCzhi3JaF+x
ErqePOHEFP7IQjA07WuT2vqdc2t5pXVKM8gDaKzDEOJwOm9GybLtnNDZCQFe0Z7dj23vtbob9jp1
BrrRDokX02mkdajfpY0fr6en2RveGkk343W22Vl0VXOva45Dwb5pJ23Vr9KQH/EBH7r1qWSxN20l
E9480jGj+br/2vsS/BWv9I11udJSLw37uzysQn2X3Ra7e3OfPsereNWH6NS+OAm1kq1+lbTM2uib
bBcdcXA3rpJtcYvC8qu7t44lnYJ6I7wsiIOUedNK5sy8acMC9lu6j4+Ttc9XmtevTL/wWm/w3H0m
aBX5tRfv+3W/7dfztc3aAN+0D85NOrPyKbu1w/xgJJ4dFkFxHO41D1JbProzvAL+pm82Crq17XXM
pI0nPTATwTBRYyXWsOCRScdvZFMgVjxXe2udbLude4Jwvrme9yJI1nZ4PbJiV/nxynY9y4Mcz67e
4QB2RKBdDYhFMTWex31/kCwPh/vkrhNeueKeTkPDyw9axTJO9U28kuvoqjpOkJT0avD2PNObDgnr
3jYmYjbepEHBXH+4goW4b/7IYETL46vIqzLW1tSFUb7xlZNSfjddkb1VbyDR9FKuyfX4HPvdW72K
/Wzl3AJNHS/205sRZovvX67tvbav/PS+Fx6YZOJ3L+lXiPdnpp1GX3TwHnVJjfsbfiS9X+3xdly5
Yb0jK/1hbOhEHrut2eUbBP0+Ow86bEUaihstFDsEq6U8Wdvq2oHX+2o7bP5D248n4yrRqX0wvkW3
0S7uqX3KD+1ts9KDdD3edQnNH0vi6WgxxZB+oJ2n6X42MA6ZqFX3je/ciSaH9GAzRzxJfcP1gM9g
JwuajwWddpDjlulLhTFN9LV7ml1IDdcbK7m2HuaZ2n90nOZfR52WfpgTCkvQ3hUJxQlNQvINH/J9
M9OBOhHjEyVe1NI8X019UEGyKILAyI8NHyEPH9rnZmTli5F7GLoZmNOCOq/9DpbgTDXJxoI5j7YH
55ftGYYP1hiMYf7Yt7SovMKh4xXawEVRre24pF5H6MDkw+KzefWx5KybvbJjo0unsH+YtietpoU3
7/m3cSUCWFenLWxNam66bepr4QzBBiUnWE3ZBow6Ndajxf5I96eOfj05Pj4kfsxMf7Hfnd/ErHUg
L+9bKNQnL7Uo5H8H2FHDLqJPiNW33Qb53UYPYLIaBtt7E9/EN2CcWPK1Z/bdfA8WNj+tJgSTDu+U
YgqZqk6nqN+CgwvXPdzLnuagtVl32gu6N+l8ZdJqVxQeP+hM/2P0bLqPn6Q3PmwfWtuDyyd2cjeZ
p2+bfXR/kwX5ql6DLQkcmJzKS0/gO6DjdBINxfvppK8Gx5tO9jfNc7bRFhba/VfibcFlMCEgOzWd
h8WhzFPW3pTtxPZ7m3p4P9/E9/U6v9P7YGqYZdOhBctmx2EcRNfpKvJtz31N2RkOMLdU+O3gmUdy
M50scF4aP82Z8TjCQmnX9sb1IDut01ZSbNNkX74ku/HK8jvm3g4pG6h59Yqvnclr11ttZ7ZH+ND1
Ft3AVy/+wI/2br6qt3AWiXWxrbza3zuPJAu0tcOGmDpMwsqdvIYw/pwyyMs05iGW1A3JzFjT0vYW
sXY3PFTrTqMvJX3SND8/jMvuiG/NBLZOAu+jrbOvURY+JIlf++QWN6zYRmzLvXQdt97BtSi5k4M/
radtjmnO8rsBVqbxWFDz2Hi5S5NhC6dz/YzLtXh2K9r0fvEMO8ET/sAm9mCEBdVZ/RVNQXKrt0yM
XwEmFpP9t3wPh9i2fCEbJL3hZI/BHOSb+FAdGp2NGh3uu4JFYGvzoIk5dWIf9p11hE+NV7I7fnMT
hl75bflQry28z2uaWyw/wSt4/Vex5dPWSplRr3hD55TWyBeupx9kt+5YKr2O2rDU+ZXEnnOYRTBs
o4jBy1RBQvu7Kvdl7xWI3vRvlWBTuUnjN20Mk2HzPwlqXS1qc/1obHKbRoFomENuAQ4H1HrH/MoM
xp6agW4zWPF97ImJDXChDRvICHSDGoF8clcRRSzDzHlgKVVI/lhg9v/R2IfyiRfRlXKpxoi5KD+G
ZAaGCOlfh2B3JZdvr7/cyCf51v6l3XvQZVm/QpGD6douhsDGsSHkORdPINv4FbvYdi2bGBBhWVDW
8F47YUOBBIHKCcs0HLQESe/xFnJ+dU2DINdFhg21E4b938RbJoK3+VA4gZdg09BdC2pEbAtCwqVE
42O4laO0KdGQkbfaFHtS6ubdWOeGVyWzu0K9ZdwNuAYfZm7clZLqjobOUqMpzbM0z7N36c/aqq6U
8s/aIveJxxDHxH1VbxVw8ryu6IV2x6ne2gv4xEvjGaKSM1Nrd1YpxzVcRTS7C8gr9yPJcaFtRbZ2
a9e8j6u82JmWCzeHC1lPJVzDDYm9MiC1fW/Y8jUr5XCMx5kiMGrCbtIgm4fpkVQ1KyVy7/t4DIib
Srgl0e0Ze3DVEW2nqY62CrMqFw6MKLYaeqGzCJlhDz5fNumxj+1oorIx09hzhhltxxzZdQDVMmir
6MTqjpqI9Ocq4+l6SnG5S+dE7PIFJBFkUHMdAqFPAkUqYPFG7LIq01pIywNard14yHZKlo+QYouT
MfXjGPyO0ZydQ9o2fRBXkXNIFmwex5E2LhFehVaiNduvrl5rVzIX2SrTEgGORi8O/QIiLQNg1+DL
VOVApRzirqK4sAqvqmN3ZUp5QLGcD3Gl4RskeOsbfRQHzdgQCPSqYR9X7V1dFJGnw5Vgf51laRuO
CYMUQXvd6bm8hvfo1yXn/MxTgmWvUJen8UaR1mzE13/XSHWUk35tNpBZHkZT1OBDdNN2cLKPQPEq
wx4/CBQPbkru3r+5Yx6mtIdLqiE/NiZPbqJII6sWW4g12EpuRsjg0X6AWDU1BrmqM2luETK6sLKH
fu2gmh/ImFp+6czi2hgdE7y+LLnPcrukA2QYt1VZ6x6UDOUsHdr0q8Ly71g7aPzMu2C2aRjrNE8s
H+UNZ8guycpNog6Ot4Ueyp6s4sKN1z2aOq+fIQuitUNyY49ZuZ6bvl7Ho+5cV23f0F4r0tdkHHxZ
J8WjjCaIPrHG90Qa4E+bGfYiOcGRBXVB4GhGMaKmrhMKi14EVW6IQzIl4qDbjThMC6htuH8Z3QaO
xUXQOFOCYN+AREskoU5dvdjduK+j/NFIiwHuN91aCxeyLPs+YcKetdDsxCNsT3ih72RT4ubUzhtk
zsV2JtKsKc4w2qZlnsWezIT0zWEGb25hnuVpi56tqoC4qoAkhEg0i3W9ljoror1oshj3ULZlHorR
ZU5q5/PXPocbWL3msVOC7wDhKCLVRKFSarpyZzKeQYk9aME/cuLRoaJu5lWEQXXMRzZiY1rldsxP
IhJwfk9N8cKHeD2m3XhP2uZgl/UqW+yIAmD1oi1Z7IgiC2VMLjR8wGM0l5zaDUp3skfFPmmw7cFx
Mz/Ekb6zWsN6Tfh8g2fC7wvHHXydROlOzE2x5677rtqX8y7Fhbj/cBT+pCwPIUgZ/nC6uDrkBV1i
Ydey4MDSl9PnQ1keZIp5l1iJ85ZZPN9wdym/MJZrWm25NpOZsZRjqAKQT/Rn1Q/0X9DPfbXTnDFN
jtjH5qzfdXV8XZNpPBacp3diYFHRLs7gBEmb5TMrgKwZgw0rsl2ZyzO/MERiUiV1lhaj1kS+0rs0
+97iwifGHJtUtfj3Y9Rls6/LobyZnAayWr0YTtxoml1kJalHLFk9xVkfxqMZfy1cjW+wExVB3DjV
U7+VPM6e2kK0geTCWVt51n6FgsZNkULN2CxvxngurzRLkusi6fbxZHcPE1zlrWeo7/SRLbuHsq8L
WjRtcixIG6+bGEoiUYMK6jZT8thHEM8Uuj7u+tKZboqsvrIXfuuMia8Xc7SpOSnv5+UCZeF3bmpD
gi81VlGRJY9IHodptB+iqdTWfddgX7HjHm9kWvG72HXkVuI586Ih5o+mkXr/ZvU5S6r4UhSKLde2
TbB42HRM8HBgKf64+ubUdFpLt/hrijIzg4pE7SrVs/kR67PFhskAn6GKzOtuduAoF9OjnrsW02LZ
7uZ2Mq+TWLufYMMGaBAp3I5F2a4x9WxXVM07pniaU1xB/Vm8/sRXumNnjS1VehcxFP9dNWYDM/6T
7hRPb9NVlXQnm2Dhjx3kN3VZkF3WOKlfiDl+kFZ6tJfNTSJyBTcw+r1SNRL8rgq3Vx9UhZ3br0Iz
r9KqQPdWNAkfVSjxmkTGkJHQsDZX5RUUVm5gSwZDitOYLpie4yymcZe8Yz9KP+tpkNGEyyxo8aOe
cFoEF9AdhCilq++0af4I3AptUtNqNp/4F90sqvSdIi0idnIsojWU/0Bm4KJyaat4RJRHY8jHtWqq
hIr/uVnh6tdwPTt4o8iCaM6nWzg8Uwa3IM2DNUlOuXSGZyiK2c9ZnMQ0zSTlXINsRcErKonbXCNe
NEwj5R1Kx/QIFxfG3XdqdmPzjvP6zuiL9IgWapEpyoCT6qL5H7WblxG+93IZL4YRFPVddhlvkV2o
709GytzeZBXvaIp4sneqGLORGMIrbBzvFU9hF5ApQZxjZkFBxFnvZ8rJGEXrv9/JBG69Pm7k5U5q
CZPgskg3XMe0P23kqpuEDavXedXiHBGNElQbvgopBFrlnaHdKiLL1gOptNuKW+KGT099YW+jNo33
ltWAP/GdrCId/Il0iM5Sl9vNyY0nTwdLReba2Jk4j9dtpRs7smDmwlOY4l2kooq01UVPYQMfrlE5
891gQ1bBxsYYyLppj9kcvwMlEJ07QjjxJ0+pQBUw+DWLoCL5CIVJSzu0MFU3Slsputnk0r+fY9v+
6xyb2IEY0ELYXQLLH43lmHDNSBpTe+WpfiPnxjk5dpru2yzqmbKa4Ha9dKXpnMC95Pv6O98Bfvud
3898YKI2psVNexlt7n7QV3wztl/y6Ik37rUr87mDNF6BdtF3y3DGFp4+Q2V+ChV41E1aHRQXw6HE
CqgdrTClCB4IppaJoUfFPHfuIKi+q+dE9zQBgUedZ1AT37vltl4Cj0KY+irRTe4pUi+dHOp90jMl
Fg0ziivKxwKyQORxhpsCJ5rINq9lexygCoJJnhUvNXyiNLLGxwJCEUgt/alhkdeIhG3vWBvbNDMq
kQUL70JX5r/xuKy/fkUbgkPsqNtaA2L6H79iTHqu6WNivpJSQvKVc7SDoqx3YLUcZlHRUmLwDqvY
NyVvwwurLmF75bw3/ZkTfNB4hg8Z3E+mZtLuMVQtHIwFKD6HH1347oQw+yRQ0tGF/HhjcF92riY3
YuZ2ftBFn3rcKB7qkaMNEaQ9tmPXHs0FW/gCW9P6rAs1JdkRd9m2x71xNxvCvbJtvm2Gyrwzs8m5
WmS17nyQtQuF8XArRD75wtDqTTtU6VZh6TC9Y/l37CK9YPFgp9vMaJvV3+8wpK6uYSD4McvyI5Xl
tzEI7txdS4fLbYuAW/zjx7GhrrDuy756rCLcs2Jqra3e87KhJkcAz7gVEbLt7aW8JrEwXJIuorOC
Ep1BQ6pVOkAxF3hv9aov4I5YmcBqIR2Z5L7K1kBhWrUSWpv7Kpdj9VBuoqRpX4iTC5ZGBWCXSK1r
u7vG7vjmwr/EcsOfQqWvgrqLmqsPd+ncXgujhKvPjN9l6ejbfTE/GCgvNglUVXpm3EwP7gB3ey4s
0kPmDmc1bbb7PVT8GEztXAhx9SAiCBK1i1VQPAXOp/yP5uKirOzIxUZ8Ii89O0vPnzo1xn4nzdQ5
uqM8KMeq4MMJadlwjxtS+zjN5Q5qN92dFk+Jr2np/1H2ZUuS4kyzT4QZCITgNvc9s7K6tr7BpnpB
LEJiFzz97yj766yumTNj50ZNhEJ0LYkIRbh7idfarU5JjfcMgE74hKNLG18jt0f7QDXl2aNCP/bE
3pHpm3ZrKjb1UOG1NZkmjKAWc1BOV8xkNJR4LrW4dCmyySEriks8oNGvtA3oq2TBzPWV3riClDMT
YoZmCua+fGp7ae/u/nusuWeiI9zAovJ2v1QOCTpHHH2JMc+ueJScha5puASRIr2agYjk6yi8YW+s
qHeCS5S9GsOs4SwiW7cJa5z2seaf7qOLzF7++wME/MundxRBNTQEHhxVEjfwcaz88wHKdFaLiEv1
teFE7LKh4MfcC+MjKi1inqkwXNCaFvXCOP9p2kw0ir7Vtaf24Gp1j014bv24uxojq6p6QaIAbKdp
ztKtc7QjfZVURGihZvaPUrL40FUB3QwOTeaRBgRqkYZtvHBLJRd9NfibMm1fkkKgr5lwVCDGMTxT
r3fYrB3dl6Dw0p3x+Y4Mz+lg4UUXlWtjjYOHflc0ojjTd6q+DlLW3qyIQu8h4OPSfFGCAEJhZz5f
jqndPUay5Q/IxOe+jPtHE1F5OfKIIpdbY5bMD3Z9iY+OMR0X/ZcyS/p17o3FQXl60bjBcPJBHjmN
ZaMI6p2AisQteos8aAt/YaZqy/4aqsDbDGEMDGsc840cim4Ra+1cOQMOYLRz5xpnQ7fQ01U6+WQU
kKNVamfYs8wJd8RLcBbI+YVygn1/GuopzTF+JBwXY42JvUQiHu4DP2OX0erezNZRy3hcdcoSa6fq
433bpP6WF9FDk+v6aGpuDSmyLQ8rsIHclj+aASS/hyxj9dFY9whTszOrft/DRCQxelsunvjZfV80
mx1xan5sou+f3MZkHeHHuLvN3bdMsz+auaj9ft8szVUJ+EodVP5per5VkGYHwKz4LoRz46e0P9qO
xGk/yPVDx3iCHypNn1vudTPRlPKvUjSXMPein37z3hWDj2Oco5YSJdDvdeN8LfyweIszIEUKn7s7
RdJ0QSyXHQeSsmPKGnZMKDhphZM9BFnhjgs++cxEETz6XCTnzrYC9G91nM6LjsTraCDYcGxeXHSR
r0DNOOJT8BDE3Pv2+yKP05sn/d/FNNU47GzxLkMXMg+O4Da0aH5X/ThrqVUBpgxn6KAEvSibSK2K
niUPSUrpTtk6mfG2sYHw8miMFn0WrkypF7tP9ZAO59wK1iWqcIf7/sfw00CvHnvCbevr6mvDA2vJ
HNSJ+yTLvyD+1Ym89r1NfIGWcpxdqRfWO2Yrd1lWRfmViXpmIiRYC4umqrKjaFt28iMPG0HJyNYK
JF66QUj3ShT+vpoGY96HqkT72M359u5q/axfu0BDjs9OVbdrytAF8Gx+IkinLhpp4iWw0Ch39MjW
HfOsaAaUfLfiJfq3ZtqbAhPN04Ntx8jEynQdJOifup0brtO8GnegihaHPGsAOXEqfHg8z5vXNGIv
JaPf9EiLHyoDzCdEHXI2xsPGKiv9nlk4DJK2jhaD7aGA1cnqUaKBHBLiP+R1UD7KtE2WdpuhVT5N
uknDzpEVrsykccVOYc0aX6mtMS07B9Qopjgt91mj5mOfP+Wpmx/HUhULRdFQWIHDJcC4QOmW56XY
g4Psy5m5NE4zZNP07comFFCcIvgVbpzGxHbrrwNPW7ss4oTNtFclO56kr1rq8ByVIjx301VJEmtu
Z2pYmok+k3oTVbE1c8QIWGyUYFsJ9PBKyKoMNXtRHYn2sVY1oFL1rBReOj6PhW3jg0vSqxli66mN
yuhidUl2bWih985Qfb3Pu5UXLHulCbAXWEPs+q9A6hSJAkOFbJ0PyWzoY/VXQwWQPT6Rh6S32clx
hn6OT4r49g8RKradVa+8V9cb5DUO+cqdKg/GSmn8wZrmkGkgZ54ipWMt79Y0N/h+9kPg/bbPZZte
WhT9bs9bmdfFWjOAlM3zZjonRd3tIw8Vx0iJ09A41jMN6nlVjaDPWnV3tZ1im+fSevYKqg+lmztA
NiIqVT1bpyVXSzObp7xe8FqhPaJwkjW3JjLPL07TfmjudH0n11WU/voK0tgV6ybOABAEL+agR3Jt
BRtz/GaSfNn5o146fVBfzRAG9UkrSZdNVJ+pORVWta3B9m7IMpzSypszHygIvKREGTJO8QrzLQAa
SVZclNsVqOVb/TnlW+O5u++h3KHiYiZy4egp1GZWuO4UmrubRNpkicNYPUN5PP9RozrmyOgHE0Ey
A7e3eaJ5iJ6j046ALzrOHsQi3c6RJFqL20k5T3ahP3ZPdsyqXRcHH/yedtOjHOW7iIV7xctnbudu
+MXRZfhFAtwQJr26GiuN2KvTRdHRWMTR8bxrS/BVptAubsKFssZ8bczE9Zt1mjCyMHfzh2rYMWKx
GQ2ietU5IDAQEqaLMarowfYGeq6Y48/6qOHvePYeOieLnzwXLzBFBGALiSyPQ4R6uGyKdV1ZyXeW
u0AsZnn7GI2xtW75ADpE4nfXfAwAppxC0qxboMhmf817C7+RjqP6RkT3H8cx7x+SSWYz5gSuhw+w
63w6jbkoTMdOqPKvSZLN/K5sL45r1desIRmoqFk5Q0mguRqfYjUQFmXero1pJkaXfV6lLWczyLCx
Hqnfgds1D3QoADFp7xeQWBAPrg1sV9dZAyjoblPvzRAJWq4ktf8aLaveFzEDiIswUu/taTAhxvSK
BuvM5X3xhzXmPnqo3v49+XaMhIL8eHpleA8BvoBGDkrrf/t51ZVd8164/RvpCmAcYyeduVM+4UyD
uVIc7KZZYjfXKmHp1vhAS2XHvqSYCNqwXjPLBXpwcrZZEhwFcdkh6xiOQDLGYdR3zp+uOpDlbj79
++r/P64HTbGh8bi2J9QCRUdjxj0/3ZtjsTFjL8325gxtzMzT6QfTzN6D72sb2QWzT8F3M64r/Ee5
Fc1t7bBDIKU8B8AWi1LzRzPEqnSBUHfdNS1D/piPYXH2mTv3iF2+V9lgzdBkaR7QaCYbleEQyQMv
w7nAdWep7vzvGZQl8Nv+7mcAZ4lcpzvlYEv2VQ3Yts6L1xgqEUuLa2dtzEKzL5ZkxUNBxvKK0tcJ
4h3iNcllveFWi16pMVNAGP0+Go592g3PbvEjFWPx2udFsUcVcfpk49ZolSaAD9s1iK6YHTxrHvKi
QsXb1jhO4CswN7NFEq/MV3AzvWmH6oqHFgoa17qjJxFzuqQ0TbYt6ruLSjO6F7mKLkk6FfmzMnnH
w/GWBNJ9dO3U3fqJw1c1TauvAXu3QJV//7Qwap3/qKwFf6tBUwK6BAUHgvooRE+aKh9bmY2f2CkO
5tE3nCsXjsOQprQjMpbRRnKCwo/YG7OkkTOjVTou5Iie5sxMfwpMAw7G6S3cBOnpHibyHm5uaUxz
y0DRc05csUrSZjglnotjGjjr7UntjWfs3eGUGTdTabSKe7zschRQyew+DxQSwGosz9ajkwyn2/Sv
uzhARcyqStCljJeqCsBp6Ky2OjipLAGDmy7NUFt5tBfx0hg2CMaHD8H3sGGa4XYQ7q18mSiF2xnX
7TJCYWLVMDdaAf0mj3VRDCu8hbAfAktyND4zIDtO9MxcBj07KHuogLBt+C/fPZCHza87GF+oaHij
I/3BRvqoMeO4f/sEuAHYOdihAzsEmuuzxgxnPMrTwa6+Z00x1t6SKWgh8ME65kF5URZI28a6uZgT
jbOqaIdFDCLOPL/ZU7SZT7Nk2PWsAg8isI6u4LQDhU9+uI2ZMLGJT8AbkIApR6pKwUMbrTdKiqtU
lRPPgG+CWAT+jd2LJji59JGK53lT2I82R0pUSCs6lspOtyQpym2Aw+AxQ88LuVKKJF4U6Xyoefx1
uiPPmD3d0YtwIApcXq09S7mzpi/FN8+216Xuh9ekE9FytFi/c3I/upiIvPL7U56m6awx1eYG1WXt
tfYBJD2UnPsSryzqxjmYMv+buQdK0uYoDXbFvOjd+iHUcpZP+6M3bYikB4EtQTa3Mr7fEY1Gyubo
6FpO8A868mJFoihZ1JNpfEnOACoP0bplBjAS/7YLAC0eTKDxWSGOxqOT1g9m4n4vYXAn0GeZObXV
7LwS0NYmKE5trAFnma4YEfKkaEH3Tgn8+59+E2Emp5Um9L6ITiuraeXv25oI4zdhJNG32xrXp+V/
3rYO5X+03BzvE3SDocyGc55Bb+AD6gafFJXicExpqBrrPauzZQPkiTuzqqBcOLLVC1Phv3cCgi7U
p+CrcSSFQqjpCAzCLRfZOP6KNz6zckxGfeq+4YM03XXqMdzu9ef9b/9pkrKfDFtepkX9IKahY3hv
eeXl1rebmncAUNw9cSCyi0oPXkvmGrvQQ9bk9DG0gJ6tPemt4yikj8WIl78/1cTMrHY0fZwWeODV
3xYAL4cFqFDkNc5BJjGwwqxd4A0hN8aMRdkuSO7IjUkqoGrya9bkCfdZU4k3s6iK/W2tk9nFkxS9
2I5K/7xXWEyZxUJFaVSZszWWmWyDvNumpPopnLq45DYZFzokLr4TIYt2lbrxAudQ8S3t6mw+EKTo
5WC3e1ZTtaR1FH+tmTWvIu6CpRAt4riU60i3fIG9hT92pcsfnUwvw7ixzsalEy3RIlN80dMUW1zb
4/zUoATJraSb06mGWXphcGbTlaJxjKPNCL7d7wmdhR7oTOPchN395iZtU0DfY1pvJoD0AnfKttAq
SiJv3HdVCWxKho5qquTFtvxvzcD069DJYsUcCiUKpVBNb+XZb4P+mnH+H88BAwL3j9YzME028l6P
OgygW/dzybnto6Cyy1G/4zAAaMas0BCH8D1NjzjYPdzqwqzxfrodD/emIAvQXb3JmOjnxjRDp774
BfItY5AEnxuPsWhlTO4U9Bin9MFYpkTbJdHPLC/bPeksdQIyDnSRCao0DNZS9r21N9YNaZQHOMTz
Ls/m9zjXYJDCFpSlkC6sfGdaaCJEtzpTub0wXTP5pxkOoVg0TK0AWqZHN5ePBpppBpWJS9xV6mSs
CL+CZe4yH7TrCcuZVv49XjqDO+/QXtx5qXYX5kr4OvhSDtWhn1A2xu8NGUQ9mij40gTqs9/tbbwN
0wQweMeOo/84+EEW7m+/Ux/cUgjZhYHnen9rIwQlqZuh9uV7PYDcUURRtW1Ee0r1kA0zXXB9jGWl
j+ZKZkW99av6hE5xTXcmeDJFH6XDLHSvuZ2zYygTsUH/gYOS3YsjS0d/yVCSekQeFc6qJBF/MaH3
WatqvF/zYMa6jHxnw5DOCpueCBBdR0AwC+CTgmHpoQ6+KEd7qr3mQ3EpQGEPGUhJIiIz3pEs+UGA
S18UAxcoqiHRug8+5OwOwTTcfR2YnDbO/TMGSb5liLd7c5Wdvy2iaiOIdl/clMvFoDy6pbnlvjR+
cIhIqK5tPvRXiMDssQVmz4qdGRuzA76U7GCuzBCMFSpjadfsZZ07G+OrUMRGpSC217eGPGDDX3JV
R+t/b8+Zdt/v2HvLz7fUMqJds61VPOzvw4jyEU4KYiNEQzaui8PU7D57sxnHR9SPxi1Ne+88+v2i
LUR5dCfLuBq8dfZ2o4/Gwh7zy99JO1kNKdhqd58JQcfxq9MO9boHQq96T127WPaN9rduAQ5srob4
TbiFOwfybNhP+gwvTpXe/DKK5HbgKXQggCd6cyVolcJ3wrOH6vGD4zVP/uSngF6sslBH68JiBSDA
Ax/7WWS6KJAx8R8LVyZPjVwZ2BBEJ4xh0D8eD/g0Y4x8Cou7D2FxsirTkP9HZ861PxdTnGlvRIMb
tHVkDr4/PXIfgJ7a7QsVFqP7LjieF+bZwcEMVjCmq3LIwU377fN4M3Qz9EF/xRR5bh/w5NHfESb2
k2niqT0Us1zgW2Jl88itcdilXQhY2zQMEGnwPGQid5ef1PZsKEmxKYn0bmHc9TN0HMAqNz40bJ0F
zt7lyg4DPVe6FltTCyt98AF9VwGPP1XK1OhVm6wJQLmezHQogOaWqkGlHiakkRy0S7xbkS3jo/wS
09tCMy/8bhOlKbvEYfIttUWxFz4gg60HESADYB6m/POTz5582Z9xd59FwTu4IaU/rWvRztvTnmRQ
CIrf2kxkzzXKTUuHcLxShjg6+qPdLXKa2W/2GG9tp/W//xmaMbx9vCmUlh3KcVr366DiDLjZjp+g
QMRPpQ0wHuQi5jwBL9ynpbBnZtbYfaBPyPW9rVWR3EbZFTFhR/mpsrJm7vKhWH5YV1qErfMALI6S
8/zsjs3XkYX2c+ojTfMEYDfGrFTvrVnGi6Uxa5InSzfoo/UtOI/4nOQd9BmntbFVvjIK0Uc/rpxn
ntXzwKU/2qgFFJy6INrRMjkq33k1bzHjArJ6j+NNcmYyZIc4866omQOlbvJxNAjsmXKA57on6ves
3MwStAxWn9J1K4Lwm3aSAJJzEXafph3SXZl4W65t8NAJOIxqqPfuNMRC1YB742qUGYRvVLi4u8yV
CTMRxjSD3bAalDOnXoMzkUAxoQ3WJGLuUsokefWlHGZoho3HrI+j53A4c9Ylr3ZEo/0YFcXcmCQU
3oL5NoAa0yzKtfuucMBVrNK3qPb/ypyBLWI/0ruQS/EEgMm+yrvhq/Enk5949j/6GfoSu8RyR8ir
Acyu/RAF9sk0iHaDZTcTd9D73deOzUaN9taqbfcY2Vyu8PKzQVmAeR/C32Zkgw5PSy9Zm9kYR9/h
Fl2VJD2OyTZCue2Yhmm5jLVXLN3RDY4ap7BZ3PflG86N4zzhfrTvgA58UlCdcCCj9eZllreGrFuz
qkdbvZXEOyZ4sz8GHg9vy8cp7NNySIaBxg4/UiVvSZP0kJSB9aG/4UrQZFPB3J3psCATcM716OD3
AMrLULBmTkdkiUEbZ2fWPt2amQYcwgEVh36AVS1N19P4qO8Af8qebniRe1hBX7MeJx+IHVrhgzdc
R0CzwPUPC2uRETdZ0alTbodlNE2WE3Ml6vzzv5ePiT+dFz+Wj/FN+oShdkaJTbzAVFc+vCFGF00H
K/TFs6/RtXv2nMBb1TwFITjOF23XRnvLd6M978oHHsfe2ljGj9yMQaxmmjU22DTYuwED2/S9J7aD
D1ZwwT0p5oy0zgyCdvXW7ai+lqWvLhIaNnGVD1fjKqTuVp1VNAtjmgmPhI9+1QL2OS1iIOccaj4+
GcsMOnIUyF0AJXWA/C5TAt4Sg/jsWrbRuNQpYHzo0fJ5ZTf5geI4+6ITnGsDMTwBSRdvy5Slc951
tJnqKeOceCxYmBr4rWJuKuFJI9eeV+3jFrxOiq7OOg3H+uwhbboNKvPIzMtp/mGCTyFmBZtWmOBC
+e+OG/ngzyjw47q4RXoTZuW++X1VmRlj46gQBPMgYN+0CgH4ngItDXKr7V8+wWiMefeBtj6iDHYw
HoluzvGOuGlIXCJPi8CNDwq+AwPEeoaA0FcPrROoWsBqm3PuyeBJkEg82IyfkbhYz6Tlem/bXjKv
aGs9g6SUrH08rHUP5OQVBJziilZH+lDjF8Izmz5aKYaS93IGca9yb3xChWsJ/d91lKpub0VWu7fk
0O3DnARqdrfN1T0mmKKNCdTEiWObIh20IG8YCA7sz45H6skcxM3R21x5vC1nWoZAmg8K+XqMzege
RyUYYLUFzVlHO97ZSSid+xUakO5kmsFuYnouPPUwoU13Q0UTNmu6LDpWXTT7FJaWDSRnDDvOHiNv
n9UVP5uh0FV2CoaLMQCmm+RyPP4sWzJui7EX3szMsGRKXzwHD/60NMSHaR806REF+/SqazbLZZ9f
jKX8TOANmEzF/PRqBpEjSRrBr0J37n8+T0FkoVXBXGQdeOnV8L2OOvcp81VgLJWk7lNqjR8sZG03
qxaEPGVZ9GGuAylqgXqJWMTKh34JT+2duWp6Pd6ujA88TBdyNjkA+pM8KZvkSV3pREjYWAtp6du1
44GnKNK8mDGcmrZBOQxbLdr8QIIIfDxriE5tL8alhWT5KoVKFl7Bm6eCluBi93jz6S75kQKO8Y0W
Dj7OGgI80KGGcHWCnn1dVTOWxQJyJ3l7EKUVvPu8/hlBtPm1CGU485QjniRYYosoABnp3zfUvzF3
Axc1OWAvsKliM8X0pwJd5ke86MuaPfEmsiHqN7FxVVvO8z7Nd6bmpC0wVZVt5ztTkTKzIql/zdpO
/mv2vtbMEqq3LZHq4Z/Wm9uZBZwAYUyrigz7opx0LhpezD4xAvwWcHBgSToyu2HAgjTsDx5J6jng
Jv2TqqJqHod+/+QB89KiWm5Z5Ox5iXoZg2SSKJVTTg8TQDt7GcTugE0Sph8zwLzLpjyOjSNfKJXz
cijzdUubcBk33N+A+1OuaUf8p3akV4OjGBqo1gQAPD+mkIHb1NBOXcdNyp6szr0moEptYsq9jash
XlPL4o1agI1DYt45em5B9jwkdBlKv3sWtf9sQKK/Q0Vd/AplXeTcQoNQv8heWQswJtnRC0BLXjg5
uFOpbPdNyNESbaGUfiRI4o9u0wfvRIxXHw/lu+2WPxjX/purRDsLRTS+gLUGSqTvd08QkfTQMiTt
Y55CuKdsgfGxraZbBiX3zkVhdSt0FvgpqpS91q3XHPzeYxti6XAXBkzsXEvqLet7ex+UpdwMPsiA
YSKTdasVO6kU4iN+MIwXgr4Cksi+vRapzBdpEjRf6ooACkOK/hkblztrhXZeE2blOHf31lc2jq/4
TqpvSACObCzZDwp5Uq+VfBcD87wpe3w7nVfk50EO5UOhynedus6bE3v2oo6dEuKzIEI6ObQhJr/Q
DVtXqI6udMzsNx7TDc8D/qVvzxoP93YMh3SjQJUGU6pO5kiLsm9e2ULdK4PGXglRiNZv1VMS5fGK
UMvdN2URQyuCimVul/FL1vvPfTi2P6wsXbUt9Va+TMlmACRgLt2svQoZuSu3tbs9Q/cPG2KsVm3F
1WMtUmyX3BXvtBxXjqqafSaTfM4yFexxdGS3wZg+8jnkIJQvzITDnL6amUtbpLg0QbfLcFruNtCO
ypIPtzHBQdL0c2bLfEussF7o3q5OkZ2QXesXZBWj7v0FJXOI3Vte8cPlb/3Ix28FXsxzXRX2AynH
YmOlk6yuFZOLxQM8eiUr3+u4mps1RRD8bIktn5TwslWLj96eQsH9CEVGhpYn10BzQtOUdCk0o5V+
TEz2MQ3ulKUYf9VC++S36+5HXvtorD4ioLbkSX27x//TZ25i/gfd5a/CxUHTTwK6AFko/tJ2ZX1q
RHAhVsq/GJdPIVqM48jZnlxBWAkQKBN7bSZTGggUJIGlNWZIBsDZ/LXH7LSe17pbgl53ciHIf/Yb
q3lseLKP8wwoMKfLN6VD3WU3gcJAnU5nHQnrc+m67SNp4w9h7YBavQhf3IwNGwWUmwh7dD1JGVQH
TVH9NIMxRTbg90dpsQD6yr1EjowvabIDNRdwP+OyevrVtcPml2/08aDjIFkuzSyyDLX/9/cJYDp/
JugB5P0C9AnATMDD6Tj2pxJO6RZilGlBnkAQAJZ5hb1W7foxWPuArT2U04t8DMM1aJu/rGnubk1z
JrKZXuv6j8i/rzOR9XTP3//D73VJZlXrvoLEctRFaHNHbQ90cniw6w5V98AfTsZjhgHlNoiC5ZAi
+HOi9nOcAgzOMgig+RdWxY5nFK3QCbGOB1yeaBVtjGUGKJzRNTaKau5Q3meoYQftvAuDYc0LZz6i
8gUOYBue2ZBEu8RNH5IiDc/GZa6sBGjnNh4tvDH+NwFwWLUqRDyc0rBeemIkl3jKWgdRKujQWSUK
FwV95E5q75E/QE9OkPcKMMkviRP8GBvCnyqn61dDETk7J4Iku+e5HD2nuN4q2YdLFHXBLGrolSmh
HjNVrDPhyxe/6NMDbQGtM6ZGxRu7Fm1WlS7UyzCSZG45O1+q9mTlhVgA0kWAV5A+HvOeyhNklEen
RtOhtqwtUolm2QmQYNfDOP5FiexnQ9Y1SwA7g6dWkasLrsI30QGBrCV6yigu+ZvcBRHlHyIADpSL
JnLIGkQeZzWqBphgIsQREBK1FMoWz3iXfUenOfpByFvbtPUlB7PY20QMclLEUxTgp5xe+lxCAhdA
oyW6tvTVVtaKayq+ORbUtkwEvnobf/VEsiXzWX2slQe5IJEhBZ+aRkCktvO8AtSEKJRJ0LVIrADS
PabIGvE2xt840Adtx2UMhE0ya6wafNA6pVDu6MnP2PFOQGlm7xV4wbMOzZSXQJXFHElp9mXoEmcR
4Zu55EnYrAo0H4+Ui2GjGxRDhqTj+0hTuZGBDI5A6+WrFLJED/iNQZTBBR9jiIVfr5CDj0e3HIAl
IdLdxrY1vGZQAGNKh4CcRtVRA68xM34vqseFyzXCpo1Ll/pDmJ2VdNZMO5g1FLhbQ3+FZRko3ln4
E6/27MXDjxAiCtVbDLmDZe4H/NCkZXXKnSyax6BZvjtQHolt/1ti23I+Qh8ftbWQ7KY/SoQvlpQv
UEc7CT/zvwmIlhZWX31hZan+K/Wln3rT2KpCx/WIAzSaTb3pjwf9UW1udOawvJXDE+o94bXyngO3
xcYLuYwd7UL0nPOsfBNJCs1KC/JOXV+6D5o4kNaAPxuzZTf0Cw7cytxVOtuag4gxk5p+NM2sL5t9
maiHcAzyQ+Qk/YpXWl3zKqvmGtWON1eMD4np7ITBVlFW/qx99Zc75MGLBfrhXPSO2AI7/bNpantv
2TWwz60avnJWXGsoBj1Wkx9aUMUi9tzha3co00ieexvIVXOil9lor/pRxnNz3jd1AeDD9TEhim79
nHnNmkq7mJXUTdcs75BZgjgOqH9QVL+wqKx3Fui3dQeWFjESJFv3B2NHsewPsaYtQL06/TxhQnzl
Y4kJbMJKL0WgnxrPv5hatKleg+WeHyaXhbbzA1csh8RE0C9AobWPAWvKJbOnw5BtK0iAJPp7k4BV
SWL6kwXlNY0C6xWCAvg7LmnlXEaQ1bH/O4Cy/V6eRKg6muX4yd2W+zT2flZJdx1d/EmQ1ov6DUt0
ca7RmJ7J2C9eqyppVgHzxdqq6uKVM/+tjbz+kpRj8hiC0mncQ1gEG4gnQOJnWlQMOP15pIoOHv4E
wEsiN54biddQKn8PkkU1N6a2hkfglc7pJAhUVNGJpbT8EvdNvu8dt1sYf1zEZ5Rlyy9uA/3KcHRm
dq5WXtMgBUcmf0D78eNw99kMSmmerNyZCblPGBO9hh4CexFbFH09LDQR+UNYFpBtbBsbL8qkWyep
KA9xOchthrRwJ9BV3rt4QDdu2rbQCBHOyo47NN1T/ImiQfwfbVe25KquZL+ICEYhvRrPs2vctV+I
PYIQ8yTE1/dCrlOu9hnuudHRLwRSpoTLZUDKXGtlMjykKQuDkubNs2iLcDZYVvfFjBsxyxLlfLPD
iUJRFr/qsoEkaBhCA9RbUQ/ZjJmjoJ0oIg550wIY5tBvf3QRf3T6MU9+97WL5eoEPx8awGrDTlzM
qVVQvg3xfLtoGwDRV5szkeI/bBrS/udxTNTxvJe5fc0/M5cTpCVYvNYxfHBjnW1RxgCzTfzdNvKN
pSvTEskS/CK7R2ZGGyzjo9+AOm3isOBviIVYeFAM4piy1NmakLZZZontP9IaJBAOaZZfCQlw9/s/
a6syZ6OdGw/UGotVi8XAdogglxRVWG9WdqreiiraoaZLe2hM4ax8RPJmCHxGv5G0yHLX+W2U7VsB
bsar3wlo8dFuPDl+qdajY5cbJ+zcpTDSeAelFL5M48baObXFD2ZbpQtwJsWrI9MX6AB0v0ASW3bC
jb8pAd2Okqj4jNQ6njRVHq+juncufixibItt77svv2LJjIR1mjvywHWimwyl3E3wfjllvLUBhLr3
M9eChmvrFRDUVR4597J9q0s2fOmpUks/dxFrnHiMreXOzc5gTyqVEOukBQ/M1uVfuiIB2xM/j7Vu
srE+dE0kUSWkbS+yEI/25MUKJ11nrYIozdRE8A6RTyP+kXuyOwKOi6+iBJzlxjEcufJB1OCAwn5w
FVXXzw1ITp10l5/7fF2n8QpQW2eXigEp+8hnUENu8GQwU2PeWF33JMhAZmbdy69tVF4S/DqiWWks
hBBFjFIr5U45ffS9HS2QziPuPpvj8bowMMQPPKhfwtZ1XsvWGtddlscL3WSs71BRDnfa1Yo/S+YR
Of7zOp386d1HHKCy8H+hvsXMPzG8LTmCIk0q40my3AI1EDKUqhr7kykzsW1kHS4BLy2ewgLLEtfO
/J8laLVRi5v45quAA90occSyAO68zJ/KairXUTjk5p6ZUKTSU6dAyG2vvtPU3oRHaMLWDq5E7Xzs
kJRN012LiC+Ufq3t0BXia9v0bsDbJD+7orbXBfYd66iwknMElC1KNhXR1wyM7AiLcj2ol75AFBQ0
pxG0I3t6EpRexp/8KJnpPHcMwasnIcGdmJ4g2vbRUmK8t03jQBLz/4OsDBin9xslYBYcKFGYYKOa
kFa5Y6EifBO6YOP6Tw6YEXPRKVG+pl44A0NTrMCzbHbUlMCy6tO6A5q/nQ5XS+4qFuhOmTZARY6K
BlHmgYhNxoOmiWk2mT67o5TdNaX0FJQNWuKuAbeBNlDX91iA9/TRtyDkndO+21lG5e9bQfpFA9mH
Z0iVRLNpF/QrK/eQ1PB+6kGZwTHIT7ql6WDPrwc1IsJtGVPn2U8hO+ylJ9su45+dlAtqN7hLqqgI
iAKXDPiwb35Lxi+on9AEQEN4DyaqRy0KwcmhTVxjDQQbpJhNER88sG2WqL5jII3ovsSogLBIO6ve
I0SHugZTEMbIRvmUg22Ld6VUv0IkyFoXPxDQWUGX6pNnKZi34Kx+H4RAOL8Owra1+hikNNGmhlRX
ndr8OiiZrjRtm65XCm1DPpkhQYqE8nTVuyxb5OBF85exjb4BVWTtpSOS7VgmDItdRBmbEGvZZhii
tTvFICvHLJBtVOwag4S81Gzab0Lx05tLE/Rnw7DIl7L/3UyZ0rZrh2WNeMqaeok/dVdOUpwjV3zJ
/CyEPBqwzU1jv0LGMDzqLn3QTZalSwTek/1dv9vYdtBlsl7k6kF0jtrFkwAiMiAAX09nt4PuE1Ff
rkW+xxOK9ti3mY+5mPj6aejtrSmC7BPQ0W2ak73dE/tZW1VnevuaPUb10GzsTDivYmRLJOnIozn4
8aWO5WM6wYgKt2GoNiTI3BhtZ2F0k8J5Wedrifj7XN+1FlX5minaXZvampFyE1pq5ZXtb2/amg1I
9S4RxiHoQtNIrEMF+vRDWPx0lG/sG6b8g17gxtaS+2Z1uK55bUraEdF5u58jOI3ljIC6mzQTqKc1
McQJsFTDLhMK400c78skzh69MfncP2LXN+Re9jj5e13G3lx7nyrkiLMWKE3RobKG/kQ8KzdY+kOH
1enNNRk9/AOyeJxlbUsPrYiLZ6ONFnqfqfKu3GSIDwdS2N2jGuJyVVInWepEYSgyZ5YJl+0FvrLX
PDmXpqVeQN58unLIQJV05qNjmEusjSEuHnbGgfYttpdJW33xWnGOplgnqqBsSZZ7b1IMEPXGuuxU
oTLohhlNs+IRcx/SPLVnFCD7n629dEXzO0e2/C1HvZUCu/bZx4lh3Pd8NuUg/ySzzz551fpvJuBh
OuUA6tiUI/IRbp1+TnmDlJHNrWiprT2AdlWhvqOqQq6wVw/x7wyQjG6PKffFvvMKDu21xn/rshrV
G1rrR1ZA9phZYrykWCSBR0voMuWSPWdt/6Q96oxjw8rT57ZMq1VHc76x0q566Kbgm/bwgVwvvV4d
SjzT5u2kN1JPB2kCjmHGmTWnVqywrycJOn3ioISZnzxnAz86dlqd9cunQAsDyrP+GU+2W6t1ok+t
j3FhiB/iP7/9men/+f0/sdWQ+bGQqPuzTo/jGY0RmYN6Gtm2NizZbXgGSh9jbj/vi4TstK6IPou6
EBsgFyiZedKEUEFue8j/55CkAbwBSG7EJnaVO1Bkz80n4Qu2IHhUrZTbJqiOmSMqXIGZrzn6yaRU
1BbQzqkAeeIQ3NkRPFlfUBb4JafCPumWiYIdTp48CY6ojUXycIvndj2Pct97A2b3pw+e6aVkjXEU
Yz/MMmCUjooZFWIQwyVu+wbwse6nB6XatxqRNVB/evWaOB0PeJ2ehYrksUiAY+aUFsea+eE6sWSz
qbE7zbCHXKiu6h8H2xz3Ke++WqPdP6oqtyHS3EdLwpBVKPGu+8lIM3Pw3a2FlRjrKmy/qxo6cJmb
lfg+ImcuLVZ/s3C353bpv6L0argCoDRfkarsLjEpDymg2G8oyTTXeSWzhbqUkkV89pPqIo042QwD
J7swh5SLPuD1CYJvUUFubUKaTMic/reEhDPkh4AQYV/iIoTQpmPWO+qr9oSUGF6lHVeoRzxUqLgZ
uqcaT6dAhhVdUglEwQy4XygKdcJ/oKF5csAi/WZFqJFRlEU+C/2yxIZHLQuTvsZe3n+nlBezStbN
Ihm7ZEVqKN/jCSBfGSEQX3fj/kcEQHUdVTKedc5Tn7vst9cbF2yK1y2y83PlQ/BDCTtoW6udySym
K+G2bFcMzbAm1EB9vgI1ehVw0GnTz0yIE7yOeTegRotDlkXYYQeetye7BP21AWf3eyfkmSLZ+gsp
J8RsfBZEYUyXEFNpt6nZQAkBeDE4/AEsQ5G/Hqof6X6I4uSiD1VlWjtDgAE7dQnDqAOeUW9ReoV1
kL6CfIcsvwy0PFckL5/AW3+yapaeIKJkPheG9VJEFmoEJGVzUF59ho4GFDGyJMEW7ldidvne5NED
AzJ4E/kZdwHlLdy9gQA0W4wxyd4kQdS47Mx6qZuGIidaYntI7F4eO9IOs8jI8zfXSPi8Nrt4Z7Pu
AJYzhXwAFK40xDVmOKug2STKOFplSr73a6NAEBPhmslFt6GE9dXwi3zeh+oZmZH8VKXJM1YnzVEN
Ce6kUVpbKZv+xaR4UkNZIVshSPIT7115yWjvHIbBX3upG/MAsmgI6LlQcJiMpgrlpR98f1uO4jty
jPCQwNhvGIdm1rXNoYg7U8DdzcIhR50GRJZfsIzpFlCuwGttahKHsMBkVgdBnLFcclZCsrxtDNDl
iJPvrqe+22GbhBUXFOinXhSoekipbQSxPJYyZlto6Z8rlXgnmrUr7D4XLnN+FtLCCi9pv0vX689j
m5WBXdB6WfO3sQZPPsFOR3VJ81u6j5L68rkRMdujxjLQp6htPB9EBw2WBI90SPiFa1PybFbidj5n
Rlee8+nMd61zhof+TndpY1802UpKJwp0E+Cm7GhY9XeBlHDR+N5TLcx+IxtSB7rp82hE5E18S4yc
PEFbWD5kqOKTTq2yAOaPR323GMzB2I/TAWTM97NUOP2qj8m3W9fN7ebLgElFagNX/xjpk2YHEvzv
KizpdqiaZEO7kAFUOGRr7lrRQXLerOLaEUekEtXSQQ3y00hrf8EykEOkjM4Mb+Z1kRXZDnrE7TbG
7b/ueEH3DpRSl7Yyx9NQtcUiBPjjoRsFpKddaT6VkMmvPaAO6JhdoGudrHu3rqFxz9oT6n9yxL3S
+s0O84NZ4U5HPfZNZ+XN16TuHBRGcLKzg7TrGkAqc92XnQiqwoZaFaKoG4tgNukZ0ytDVgH1Hesb
wcbCNmvyi5bZo4U1RNAgKniWKKsGekr524UmU4xn4VvU4xPKWBRnL+fdulbtkeJWWgmbytXgAStj
+hSxBRLbr6bXfLdJlvzOyQEkZ0D0cTOfCXLPb37slKhkbjUPIAx1yyptiz0d6h1LkBMMI6M5Q6Cn
C/IGmYCqGIK4qNNfZoxtFsuxJiHUzZdQ5yp24+h4Bxs4knnMpPXFleqAGAhFopJZeGQvG5NU33js
jQtJzWqLMKX/kDfyF6RJ8KBE1h474oZcsqZLdg6PoDKX9eqYsWn74nnfE6uMoGrSqrUVt92KRFgi
geJ56UBy/8EAk5tZeaYeVOZKCDTU5rLO++4V4QkkSODBp4UzrYrsYsumAA6gWZt+lG78kRGUM0qK
Pf6XYqXMlpyYW7E5lxPfbUjYWtlc7fMSahYDZ+GT57rN2a+HrQC2UTooTVEh3RsNbXrgkFFcIYPc
LjS4K8J3OSeSo4aMBoRB2BxIEdqCFQfoV9PRWQdN0yfT7PMHEzX2nLL1dl7do1iP28tN11nRYqRW
/sZS/xeyLsO5YlBGKZz4J5+euZ5gs7JH5RtuIw6L8oJk0/NerYZe5A+RLRnilV3zgzAU0eGd9ctA
yqIyuf9cme64sCzxRlVdzovcYedsOgCiLWd2gh9qSAzbQFXBxpqPtV8u4rBmZ+2I0mruiiYuyll8
9IEaCnkYDw+WaRbtlnoDOdPr3NfJUmKtIqAaeomaJ0YUL2hR5gcjQgAQdCqsn3sn3bOEffWFww7c
wf46bh5Hx+GBPdoQrGXASdfh1mfUOpTQdwlG6GsDegJRfJY29ibvU3VC6Ud14utcZfkSm2O+LrFT
mLuks18hd/rNqYfhN/JzI4j+WKhgt10baYayIww1OBD7xuMyjcatkeJB7RreZcBzZG0qFGVKK2I9
kyTy16EwckhtosiVb6VfgJlJ5yNtsOAyS7UfQ6BHMpR+WybEGcAoE8WSmsrfF1WHGmdIyT16hZ+t
dd/tYDX0D5eG2oir+YB/YTUCRcKmeaWNbGa57/KXHqLu8z7znLNgMbaowEJADmGVOCMUNqDnAXwP
5DylXcnZyNuDrB1sARGhesyQZ5oB1jtsdJ+VOWTWjy00+Qx6Thzu/0IuClUQgjaM6EPkYJXMbfOb
aRhqC+TpuHUNCLXMQmgnczWFJipDYiEovhgNT9+kGUPvAXCgifdPEQCPtxB16EEYd0ggBjoVrRUz
L+ZISEYZ35vlkG/4mON+KE1jXvmjjdQeCx+ULx8iEh0gLRjFoJcZCLCIbhVadXFBPA2KfqgKCRmo
FsBjglUTFOnqZ1Ko5DAgroFQSFs/i7KgRybcJ/x+yNOoIIYD3tEfGGN/4htpTLE+VNjFzaseCWCN
J9Z9SdWEx7b8oRskjs1F4Usx9/16PAuQK2eO1Q4Q9nDG87UPfJGVnVJgLyYXbcBuASwbAywi9JQy
EYHp5VgATyzzgfnVvuvS97PUKcUCspEeiKISBXC0z/UUTyL8rlIU2YFkPojVHiQnDRPKiJnFwoM+
4GfANh2EihywUw5eTfACyJJLW6E+plngsYgVrH+xxgH0GnwzG6/2/Ivuaynq4YpmXBcJtUFRhDBS
lxJk4Qew580crJxKHZF1cs6mUqjIHcbRJcanXilfpWsDW8vKjkaIOakphHACgnXee6aL1zSQm6y0
IWWTuG89NLEOcf9TOQUSrZ0ql4wicFty4W+bsMFabDqzBAhY107d1ofWPyLLq5Z9x1GpmphIUZQQ
EpNG+haKWHxFMYGJU2O0L3jeW6gPF0aPwKLwhZvU4YmY+FFw8Q2bKyTguxraF52HV8vU1AfJbKBq
PYboAGShYEK9XrLN5dyQqX12mgfuNtAFMwnIOyG+YIDqoZxssjrdhMSWkD+xDB6UI+IBrvDSOUe1
6os+VDEUtbDa6pZWZL731W3XIWFjV5shrd2rn7SsIxJ6ZC8Kjy3LZMKJ+5a7bTkiLQwa1k9WTJoH
2aB8EQRan1y/XzBhGpdpoR52jfXqALG6R4AgvDa9MsuCREkUObNL1D/Ne1TAKCH/vwKJL0UutvhB
w6RA5QApt7jXOHbM7nDxwMVAGdx0XHkspDtRGy9xUogHCYExt6ubp0ipGmVMKTSDWutYRkb9xBzp
BT00qvGERRNVWMKV1SM0E7bh0SsAqgJ1LTzmCflpjWPyGmVJveFmjIwQi8QrgdjMwpUNX2srBEVA
/o/dEugVWFFmAlrFwng0qWs+4P0BGAu6B7+H7FdcoMoWNpo735hqxPceKhg6TToHD4VAcEg0oPwB
PQYZRfKcIZSA+hXUnCOuD6syrVVZ4PVuCN9DiCWGAABgogs91mZ9tCqtsltcx3YAneFtjzjf5IwV
XrMsRiDjtVX0iP25aqyuTcC08MJSg7nUzrlMkd8cXMg/TNc1I5Ev6g6BsevYYUARQyS0V9rZ6VuU
sI1peLWmpOnAkMiq9XUsl0i89UgJ6T9BjLERIMMqVijGs/Z81p96SN8vMz6Weyp2QJ/wJ6MJesuU
T4bl909ZPbxAhIgdCjcf1lXvArnvDPLUtSAx855Besfg5NrXWt+qEYzca1cP6tjRRbI5NEvo3CbY
MQNoHm+ppPKk58hRbhusmRwl83LU7/NziSUe9+eAT6e7KBqsh8wafuQITn0ry9ieAeXhnbLQS9Z8
oNu2HbNz54nnzhTRK+T87C1KWECNmQ3Ray3adolYu1pqK8ADTYAcIdtqa+HWj1lT9OeIU+el+9ZU
WbS248Kcl9KrwTkh9byB7NuqSZDkRE0LEOlYieogi8Tz/zhNp1PXyio7+OTw6dTNrHIpFMIHkfcQ
QsPsheDPe2QuYLwDi14c/NouYVpsdcvwpHtKIvWgW8mYQ0Mhlz90q8YfDfVDXiHdWsUvYw32GR2Q
o9OzJu3oLEMgU+YJMZyTCs33g2tsfENGp1s3FvwoxBxGz9rp1p+6nbWIFTLFd4YiSsxZFYItcHPW
LohHYK8DJqz8uFzYY8Po1Zb1DDnJJZeteqMjCedjC1CzsnLzYNoIdwE7PadgC81iVaPu61TsRB+q
qSiKPksdD6XykHcFrQ31T3Sf9XGWFhkKPvcglNwZtLO2ys6IPlmhlYPyK0SiLO4Ue73O2qD0XtqM
AO6hcixBgEWN+RaE0/dDgqUCSlbjoM9uhpvfzXDn9y9cbtOPAMSLmZ7/Nk43bz63K/0Ll7upbmP/
9lP+7dVun+Dmcjd9E03AvDvz3ZVu09w+zN00N5f/7vv422n++Up6mP6UVq+qZRfzh9ufoPtvzb+9
xN+63Ax3X8R/P9Xtz7ib6vaF/VdXu/sE/9XYf/5e/naqf/6kUEetsTp0igD6ulja8ek21Id/aH8y
IRWFUXlK30dd250riuss1/Z1wKdhf3kF3amn+jzq7z/R7ao3HxN553Fxs3ye6f96fWxmsPWWboLV
+e2K11mv17ld93Pv//W61yt+/kv01VtwILxK9svbVW+f6q7v1rz/oH87RBs+ffTbFNqSTv/yuz5t
+Bd9/8Llv58KmPpurlDhZ+Ymqjl2Q+wvaiDiA92M+0lx080bIHdgBUbLC8yKhnODNoW9ShsU9Wtq
hhXlZNaOg4qAiQN4ZQ+Nx3prF6jZNNfmqF+4bsoOwPyCQae7+pGlu4phFVjapb2ylePPXSSVAvD+
AqQZAL2cyrVdi7npum66pBs4exCF0KfeMKKY9a3Qm+2/D7x13UrBhaGTQCenSb+FvDE2LkSDgjzL
UNxYTPEoMysegMpcu1XeHqFVnj8YiL7sPdaetU17Vbhzl4zUwxyqivmDdrMFSonFCLZstYsdmlgi
5ViaYlbtkJYFMFxuArDgdBFt+JdXt2l/9j07RBD1L67MFITL7fB7lDuIwOVUHkYgsdSMQKfkoNso
NhkHQ8rezTeD++FCXAMuxQCXQr4P02P1Qfuxj1m8SsTLwgV51yrBaHHqBFkAfaoPiBJC5uLW/uQk
KD0AfalWn8YAefqH+6de0PNTGgyOKUH0hggYqryRY29x/6jPUtSu6Pu8O9z1Y0HE51if4jd0N2Bo
430vIoid/jGH9tCHEttbiKiTfnXr02dx6vdr0CB/3fXrScqG7upyJFtt1F1+KpeZqeSmAt4emEnk
CVHIycNX5Ac5qdm1Xxt1vz67HQCvIzvdHHX9CH1KkUwJ6+R9rB7WuDycc6duUfMsG5aAAPQBT0ab
zVCeojmjki2CJChqZOBXCwg1wnZkWCasaM8yMttzbZX+1u/pk+669UO9/snLWoq9Blz1IQMceUnc
qA/UNFL3Xa+hZ7p16utQP1LX62iDWY5fsqJuVpqmq8+gqX555+veUXdRw4KVs6vteq45u5q9C2ER
oB3aOYOyQ4wc7tZsHQfVfLMqa7ZGZRCch4ZZ/6/z1nJQJFi7h23dD7vWssksanoUf0+cd+60MDpG
Ed0AO/p2cMoGcg+I5uuuTy73zGttjxIKOvYnV8cIpR6uidgQu5tx6CKicBpi1q4DonSTUrKLJ1AE
KkSaX7MC4tqTFN/NIyaWBdkZmQX25g70IzKAz5e605+qhYL/6iEAMi8+sEGQBN/lJELmaIoA4k55
4MiiQvoAVSX0AZJeGerKtf215kSpFYkmvxbZsKsfoBZyAdHgBpUXyuYyCXwueVsn8xhiYXEApGAO
OEiWzGXI6kspVX3RfdbU14HUjXI4iNEudVub7+YZzOTUdGG06Ukj973p9XsmkSGe6XYCHbMdtY9F
Vwz5/GpA8Al4gMHvvscoboPEvd1DwScq57cZujx5n+uuL57mC+3jXTcxubEy7OHSfVQJ/fReea8i
WodjgBgC6sl/OOmzf3gjXV8yMuRmEAH0FIDhB4UVAxnTLOWvErywVT4Vm9OH9ONM6aJyt7Y291Jc
R9z16yZ20P0KyP8vjezoOEPgE6wpBhJz5nLjcDvkYfPedFEBvANMZK+Nuv86tgcbJ4jGelzchiGq
Hs77srKCq16KC8IhaFAStTRch3OAgK1qYfjNm6O6LNq2uS/3eZJjY8qbapOMabURTkrNB+khdmAO
NA+0Tz05Ck1VUAzI6A5ZN8Qhj7qLxnYRYDEqoa7bWGYWMBuV08fBH9d4zVknkFntkz7LUAfUHnl3
uPXbKN22z2wP0t9wZSZAtRDyKb2Vj48Nih86bweE9fCXAPU95wZkkK5m7jJUevm4mvZupksOhYGU
DK52+wBxnTf7vnGvV/vUn6cV0DGoiydHezOmvFohTm0+si5DnRcjJD9tyJ/GXSa/0zaXQQ1S/zn8
8OWOP975Sv9LjcukFRR5IgspgK5BbYGUNQgn5dHagdy5vJorwhGRBNLhva8AsaoYKkh0TiOug/U8
Mp6CelVMZ81kqVEGwEK9dsxIhnitXe6HTHODWsuhG4YR2lp41Ty1fX8gJ2DW8wVtIFWDfx35SWLw
RCxRfYtJAl0Pr0lPVS1Q+xfFDJceeC5P2lerHf9vX7MfPaRpAH0w7NqY+RZeSZoz0EA3D2QYgeYE
IzYdlCXQVs020FafAuigrXps0SEPaTLHZXUQYp7ARZ58Vk/1pBCvRwS+An7q1tTWaqpEpa1ZARXe
2gWgqbGgE8O6mRumzQlCJWDwTGc3w60vnqxAcFgrkoCtoP30QULP52oAd+PniAzfKCWSqLcB+hJ3
M+lLKKidQFMIE2vn27XT6UMBfdUcKsCaHN8tF0QBjsfJkLyBBwX5XPMtwheAZCGHWI3srLfKswCy
KtWjKiT4eYZIkQmPrDc/N30kP83wEKWjiQKI+MFOw/WseZvXmwHx3n83azjY0MYwDOghY/G48ST1
VlbYg5kNfNYM8vv9nts8eo3LcRNViPa3NBmfiqoIhqmuAPhzxdHuoDsbTV4gLWLtTKBSqq1M2BX+
FEyprXpKsPLkXlu5a36aMlc5EsWYg7bFT6QUUmQYWAEEvd89mJCs2nQ0Jkuo5ZIXY+RH/R6+eaQA
fm5K7nvLuPEg2+NC3F3O6tGrVnqdPCbc2bl+HtytlUGqxAp8NE1n5yXv1vc+beFN/cmiBrxZZtel
OhI+a8jHPYqpfKOTplDRcZtta0pDHj+aSIpGB30Yc38DcnR5IAaqEmKiYt1YlD/oAwPAoxTA4ukW
tC3sQ+W2O6d3ISGaqWxYZZ3s8ZDFgBH3/4OfpW0wCfiuClRygMxoa27LtvMP2kXZoTwSOq5uA2wy
ijWeoGDV6wGgMntBCwGuq8/1uqM4lUURXydxLEAPY4XEp/4UPmD4KNseejPtqw9ATadzYJvk0p2m
Hw1aBgN09R6NdG4mKI1UdI18VFFtB1yi8K3uG4C43QMV9ZNN5ZJ0V1W4kArKzIM/dUmg05eiJlhF
Ts0Sm74Hx/uibdrdTcAjZRkoO60ZuluVhW/QDpE7FkVyp8IBKHR9qg94vBsGlBE/HO69qg+L9tHN
sGijaqbbqBTAF7Y39tc5bz5ZkagwuI3W83q1ev8c1yl0u8z8J1PW0erOhTQm3qgRe469GlqcHXO3
tDc4sIOjiVN9uLW1XXtqsw+l+XdP3SY3z6tJuyIhoQIrgs6IdtJz6LPbJaFuZzjBX15Ne2KPGkM9
DshE026Gk4/6HPNksMRCN3sWo693hlNPR38moUGxvDOEMv0ZI9+yue8vhm1cZtauzuuUQJATkwz0
0ValPEZ21AKclPlLhp3lBbJo9SysR7nRTX0QHX0w3T7Z61aVJNal84Z5DgnaUzG1mBtFFxAzb0Mq
qHAcus5bh6oZecC6FioDLPtmgf7NA2i8jLhFbNTK0MOnCw9uLJcNz4BTquoA8B55qX0zfgQRALjK
8FEfnIS0QBB54Tad+mgDoOo4GpAHnZrI1nenPLK3ENl9H2D3gDB4UCLXXaCiZQt/7FF1afIH9jbf
94X/++YPaiDgXQTy2JND1VcqiPpYrXVzbMsOYDTCA900aOo85OVLJtL3q0EVqUL4kvgbJ20FUDeF
g6ANnXTeUYonwV+WRHNUKCwOuo8XHkDEt7a7cUCUg9obHMJpkPbSTX1wOEmAoymi+Z3h1oT6p7uM
PQKM4ItjUSitKieC2CZFsmmAEpoH4OO8lc24RBYe4meUxxeT01miyuxPVj3Whair9k0dGj3q8SD3
34/XHjFqO109blf4uL423uYAKBjClAChM4jFLb0YGl6iRsmBGQF550CNdgFmRgQhAU/+qNsk2iYT
xnqmvTvC/UDFznDWh9ap3UMZQoS1btU5JyB5ZEmYrfRnQoU2iPp59f7aokijNYY3zIT+Oj6s+tNl
f2FNERL7NLabxsrpq8tN4a2Rq47AcEpBvRFlvQVcENpSAMA+DHGQ8inhP/UUZsKwgMx/a9PVqQ67
RVpRvriNiWSRzlQfvc+jDagF9v84z+3aw3/+PF0/moHjQaGsSj1nXzT2qk9sb9OGDtZbad87e1Vh
Giy9UmefEifZDqAAQ1fe2esuqa1XH+1egZSzsFoGLsk0RHvquXXTGKA/OK8iCD61olIL3anN1ytq
9wEkpAXIV/WMUy7en9KlAs5nVrqOWkNVcQH9dO4GCGq4W15lHqDbeOa3EV55EClEm+nnu7YjlqPo
oqzadv2+rgkHvkGUzzjiBolOtEvpcihaB6XC/ugzJwMU1MHMqe1rfw7lHRTynVxQwfxLb3vlRo/X
XXqAhZ/PHL8UyKJM47VB9hndE1sZyyQbwOeQ5R5YiWo/Wl65/6umNmgXhaJwpB5Brf3PvnqmlEff
fAJFtJo8loZjBPrMBWjlepZPfWVqQD7+w/rPfigoYQAVjGAmTRd32li6aQPGa+QcgNlpHae79KGO
++hTGe4U0II0dCDblkUHy49APkN+2XUzYJwH1wGAOXl0pu4w68RWYS8d6KZXgXoPjSQDAOaxeLUt
BOERBUK9nskZK/rrHCPWNOfEjx8jkJVecRC4bV2sYyBnSjIohq+K0n9oQoLqG7cmyCGbPoKgycpo
2NUaQazskhDX26PC3nAeIZPiKafbQQRNnUMXh4YbKCJXcXvu9yUeXkNCxH6k7wP0KH2gTnodqlt6
/OCJZOEDSjMvaZUi1tmpVWFx51KCaLXoSsTJXO9/WHuz5raRJlj0FyECaOyvJMGdoijJkq0XhO3x
oLFvjaXx6092QSPIGs9374k4Lwh0VXWDlkkAXZWVaYOUXdlCzRLrqnTaOYQcEguswMxWHCsmf3WR
bRyRGjZvoO8/6gnXL0YnvHhdvkj0it2EcslOaBfDGffCdP0YIs+5PKYa+3uOtNCsBXS6Va7pmsuH
ySJI5SWAxVTAsJ/InglfrGso5O7mpZYPQ276gImbzR9kWa58MfzUPRQJi0CYgI2dqfaTXqz1e0D9
0belYUu/WoyGnIC7pf0ihQPzjUhoPs4xyxKLY7Ety4AvNllN+J1C6358RgrtBQ2V2pMopb0rO6va
i7zJnsDk94MB+Pjz94Axhl5sEyEtQ1RAUkefjAkiLyID1Lljbpw6/zi01JCCyUvBy5C8n+aWDuDp
Ahjr9dDZ5iVPgQcaQ+8r8K1GeIwMqA2iiQcsX02lSaRpEuuC3K55oeh2FJu0MYdTKf7OSts6clA8
ndBJiv+qWoPSATpDywYkYrBCjX48ISVEXqlC6IwOTYsmqdnzeezEwjw6/U+QYjvoi1ZxtByNkUTq
0ApdHxMZQSIoSvscbdA4mJPBtf1YI2E/4Tmy7u268P7OMis/AQ1cIfUZ5/mpBSJqnbqhsaZJrZf5
Qdx16IoDClazLhB7Qdf6INEBqHTu1RCsUfLq87CDlLz/5rX1vrlNUNa8oAHvBbvO8muXJ9PKKOPw
pesARzL6Ur6EdWyvfNEWL6EL4vqyjHyIkLbaSrPRs9uZ6GhC2cA/GlDzmfu0rSQJ56FBVA9gq/kw
XLzUV/f/d26WRfHaHbAlF6r70+wAjzGb2MC7gu9eHMV2gvIZUOwSNcPTENUB2UZALqfN7FZT8r40
gkatYKGhK/AN1gReo1V70Kd4QYq23W8sTZ5btBjc9L5m1yGvsxXZi7y3NrkOGLmvQL1of8armfE1
nGpxxB+ghdBvnn5Dd1u7aiM/vAMWcHqoNHEje8TyepuFlo3EGC4St2LbWYATCfBsvsSvJk/Gv4Yp
gtonbmu3vhLTHuLB9V638ugB20Fg6J3C+St+ZQL8JxQJejN5cxLQwry9WYNvEp1PUAXYgMIiQw9U
hqxRo3r4yIhWgyyQ0s0uQOO516LWtLUW2XiavZ9FBVKlZIvfzxbvfJaM5aUrQI4VR86N4+31gO+i
eUcHNLFbd3YSgvcf3POrTw4ayiS8VVXuHSh2iYBMIjJhNjCnfRY9gNyveDSaLAlCHbD/skXjWKJV
1dru3eynGJP1ZMnxNQI/dTA16ceIVpVI/mcE8URlSbzOYw49ikhDw0cBqs0d2G1y/Io0nV9D0qXi
vruxdXCCzaJTnDYnHzSqIvQ3aLF98sEZ2m18tT8hr595+NFkzUVqVYOmELWn+TBNrY0a8Hhqm4tQ
Yi2sR8LXrP3qQQKYeBg8jW3HqdKekcGaI0w0/axyCeIhJ0FLVIH6sKHkCiEj9B2lZ+MEZl3xAB5F
eQfpwL1Z4GOv9VKWW1uyYUOxdDD17Dso7IwTjeountBT2e8hh9jeY3O57qcGZckQdOAktSJa5OFK
E9mRqRXyi8uKDbVAgx4V22GoEW+oy9ljrrHyHEe/oEFxnXGj1x7jUMoAopWlg04Z0OLSgTu6ftRs
dQDWPMddBKfA1loMLQXdjxz3RlQKlIfCVU/7f50WEWQEGrTDou+1luMtVvdrkH3ZqOFkNrb1aFwo
fk2hKLaLKMQE3C344WuwzUt3T/bPuhEUUiTmeMokt1YTWDg2FEiOZSk6i9J2l7wv9Sks9a6ab+Rt
vAPlCks2Irc3QjjFvV1l2GhaabJrmMg2LYux09QzNM53OpQqrObHUOX+lvX6BCVPKByR+hHZhN9P
61Eb2xs5/tOmq7no8ENr6hJDU7KmHdadHI0NFR4Xgui5bPmhjskh/r0Nh+ELVS1n98wd/e/zubxp
mSA1nzmnu7Jztn3ZffHiDcgvVzYbs8sg+54HqYZWT7f41zBVXcbFgAxd1osdjd5DhbqP0c3s3U4r
0ojsFPEeT3ZL6Yu/x9MlKdR/dWoQMFWKtZoOZRU6Qds302qx0Zniz7yw0geNLcXYHngJ0a//Nk94
A5qCKHJIayjRD6kblHX6MWZZUYB4bYdq1F+QG3WOdW3fzX8PGoL1Cm3R+AMs/yJU2eYwMnmFi/v5
+9R5SJ5PNmR8v4dRU68MNuhBK3BnI3aBqjX/AqC+v0aAFgPDCqFCRVbeRnV+tizwhFIUTXKjHuwL
yvvvSaJNL2+lEiM2oBVlFWh3q1IJCXYI/KzSyhkvNI6gLr3tJUqJZNNUzMdAdF0HuFu582xyIyds
oLKI/Buw1yaIh5JfFipvB62Q5j0dJtG7G3doo2CxNWivQwkR4nV5oVvYFkPsa5gm/0oHZKvBt9og
512MIRgclTQVd1ITckavFPDB3PXGFnS2+ZpsyxrIyQH31LruvAY5nMLwLyzCq6a6VPd+PaCAsu00
WcNnB945fqL02h+WxWsfP4PK6vDl89keDEqghFGyHyRFZ7ISfdaudW2Lf1TtVACZKIAOifvRRKFq
IsDK9jzx97WW5X9fS5biqx8nxtFjfOU6kCCgQ2KU0Ewzwu5NFlqUIEVik28dOj0TD32f+/d9zlWO
ClLMQwSFjlBH9DxG4gq1+MJ4i3bRjnNfYivzOXq5Hs3Q1fpkk9bo349Yn0ZdZbzEOX8Z09i9jQNe
9+rU5AcaUuuOP7kndKG1F+rhyRM/uiXGiQYUxMFMj15G6ylWfT9kR3S4S3ugphobzWDrzgNY2mjx
y6EZFIMO5LdLLUupS7lI4kK4CR/GECW/hQ36/NQaOjqvzgMuk/uqsqWHxTbSOUAWwOnf87y/a6ZM
nshEhwqsTjvIKjGQOSIMmUdwySeI0+1OnlLNrY/1aCUutGgg3LSnrURKjzg6pQM4HMONMAxjRdsU
stG2hM4W2zLjk40WsFD1W+le2QUcDaCADIEv7ANpGJpF3UOjZ1BiUHRiaHd9IwwrZRPYNgNFZs9Z
vtXQP7ltVIF0Sqt8izaDdFuraurilRH7ORpA0KCkF6/Rp+QGn2DyNCRvhZLj7F1g8gSnR5WWz3M/
OeallDed8E32fTzsfHQRQRL8earA1BVCeA8FD8N+Djv2Cj3z4krOTrAVSPLYU503/oNkfEdmnnvs
Yg7owx1Z7DyPpd4eCr1KN+S1o1YLIh+6qzQMoZ4zX2BecnQ/XQDFxA8XiL3W24LKFKhXtLmIs83T
NYZIu9AQAnhgcTPYOkv7Iwg8vXMXSihd2nH8o0Yjx8TAf9rZmrUdWOmA1KJMv4waFC5VAACULsgu
IvO6zJzQaPSjNrAJ9kPrazbl9hbayPha2WCtz8Yc/DAxvna9wrEsB7IV0OUEvW2xW+x+3AzbGkBJ
5LliNN/8PpWGGoEp1Vz06UJu/X1h+ZDE+DLZXdRUq07pU9DBKTskqui0SQDBEuqwuMkmp4hvpgGJ
IHJ8XmJep2pQKEYWemOyxjkvh6Hr22NfAbr0bo+ARjqbI4j2Nv+couWwn9oPMaWIx10q/B99BAVQ
cCWzS6NtaQBqaAgFOUrVk+x1viM7WehMqDlD2rIL3m0Wc2SYGTjtUGT9bdEP6y323xaNoCffF23s
uWuGzim1p6ANiB16zm4c01cyLYdP+w80Cn/tnQl4WjUT+DIGaeER2WI1XGJdtVrN49cPsrvzfqav
hw0ATt4pMfMaKZ2ieWwzNPDp2oRmlLx2wSNcu0/SQWc6CGv+TkXlfTFw/0QOzwjPU9I0J2YCCAn5
b/MRf/NhxTWh/6WJ66jYu9Qcu2Zvc0JDC89tFEPcKS1lYAxyLfMSu2JktF8F7s+rHiQu16btQeeh
R9h98XyC1iW4H8AXKddZCy5Hd5DlBhWV5Aro8XhwPKntmNuWN8/wa+x80Idl+qBbVpeX8XA/9i37
+mmSIRoNbKtWeRMNeA88ydyDNfgyh+oEXiDRH9S429QuzOe0Ge8y6WU/UzNFJyXe3h7Ar9mgxxQR
XNPN52booXyK/NmfIt7X+M8INLF56wJdwBuvS7+AlwIqjQrC0AU6qlvPtmwbNIDxJwJUlFx3jiM4
tmaYQ16ZgHpCDWNrjmCv6sC3u6tMiHGWpQW9JrVMUsTzojRfbGhRCbQkLUoYCjR2uvOinSG7IIFo
CaDFeFfR3eE+0uviDG0D7EAmr5uHJHNGvLEGTMidgGFFve6QXZmaRC/OtMT7OmRKbPAeJ5qBPzPo
+0lrL8TXz43Ok8PSa2tD9LzjvPjZQRyaC99/lZMebjJstOYIW+j9igOkA1k9feu0CRqo3vOpoANo
r2WVGXC4GpSqFd5mMdrgwV71hoatC81G0aZeMXA+qAdy5GzKcUJ6Teb5Na/AJUrKWF2djABU/dvR
OBr2EsoRIaM2z0h7H99i5YiSyjozEzzElxGpqrxs9fbxLb8zmFA0HlGgPo+VAQawXurfRfqSREn+
E5k+fR37crozgG86o4F9CSj6OGgyDXg+LfF2UnRbWxfuyZGh7ULitk63BYgUgTKCShm5Y8ixnWL8
e0A/lKbbDK13h4yhiZ3+ZYBZBybQ/y/dCKaPxQ5unMDKUv7yh3hH2Vnsl0A2tuAiK0HvkaUNfqUq
J0lj3YuaFcrG9l49E9Z+ZYwry8nFRYS1+dKi8tIIJCGRHLjjTVetiGUTPCugtNLAd0hDC8qs/3NS
bVgA5xUSYo+gWJ4PGngqAS+EfoaY/rEpb8ItB4owA2BPuhNIsBtXhlefk1bKG1eHYrSDtirB7q5G
dADg34pbvHQqi593+rVDrZhGoHQEHweQfRc9jE6LKRmb/DT0+jcy0cHp/PLg6UzMM9u44YeisX9B
oqeDarEGGaNuTPuTHZXdGkToNmpMQ4V8uzKShyLpbA6nsRXlv4pM14GXSccztkxGUE/9sCKspTGg
+wbv5fDQmGLojA5gSQNvQXpezKDvTbpV1XVvE5q2Qv/spF9T5kLKSBO+i3uyxvCX65owkHXkbZLU
lE9tz5FHtf0b04Hl4mMF9lDH0E7knAZdR0NlWe/I64H+aZ+HPFyT18Oj5uJI9zs6i+WTDS7oR8gB
lE3TdOuy0a71AG4xiixtdGfXstAPtA5r8NNp7UEG5GVtB/ly9LuCDROfCDiO5D5h1ZGWpQggIUHY
p9UPNIoLEFFiy1mfaTXkrDqQ2NfQH26c8hxbBVT8jB7bsImzLyGaWVHwiEETFQ/6fsAX+WCCRveC
rmzcmpuoeqpBjrHShzr+UeKPFiLhE0EuqN3oUTLuu6hQgvHIqWI7bazjmNdgxcMwZyU3V0AzpBc8
lMDXAl1g9EpZ7iYRibHOwvy3QO5CBCCs861e1PGKqxKcpkpwoSrNZcgB+f0o7shETqcFgY3uW8OW
IsjhdCByovlkWxYx7A4YXajmkl1vtQGSNNDMQr++cW66uthXPLyFk2aB+osoraKcgcjKAEfqFCY/
czzLQa6iPLz1cQotGMhyNgWAT8oI7maE0+kcCurKIug6lKX8Jtz4/gsvhbwuKQCpWWgLCGNtT4kD
csStBaVi3jYb3GDNe3JkrEXNuzReQJCRHd2yLHDj89nOyjv/rhLQNcjtGIIK4TSt9cZNXsTglSt3
ysPvtVffDQMS8qtxeq2w4cNftRToIOnrX6mVP9tDWrx2Gv5r0b8sv2A/kG94kbW3ri+REIDG9MXj
47SXkdsda90fTjEKZJ+vXI4QIVyubKsra7y6q2SJPEuZvaJo//HKfZc+J1Wur5PC6q9TXGxBYgY2
7snSdlYpte/mgO+536UMZNiNF4Di3z+j578/oo5u7Mwh0e9TEJqt3bauvtpt96JA25j/N6iNUOmc
0u+aoekvUe+mG4Yf/X2UQUga/dvJMU6T9jKKZApsH5KnLg9BGM0t4weENN4+hoGPoYVR9KMzkQT8
9DHk5P/rY8SWV/72MRq82FxMvCevuxG/53qAfAWKEPkTqGDLmylwW1Ejy9dxAJavcGUBMWeY8LbV
bvzW7HY0pOl8AlaJhsIc5+no63bbtZqKxgD0mIMU2Z2seNOb3H4MSyO/YScFYIKwH6EnYD/2kUrC
QATpRLYmihTqV3FdgeT4EQij/OaEb9MhCYZ6Ymwjm2B1+rkT1tuhVWcp4O+OBmFjsjtxPyG3kplI
nCoPyHmg2mPoB6isQhFN6TpYBrILKIFMZ7DBQlNP/0nmFtKDR4oinRqKKiYpz1Wt3/DeEq7jqgIf
plRi0b1iWaEDE32P92OQQcegfzwsDkgjIFp/j5ZjE5Qi3IsSO2cT+bMDFe+yFNxXYJjwQIYKnDV5
wXntH6jwl7OpW0OCYIUe+TCYgQPTwPkqDAdvV8ZGY27Q51PeGcoITQVvp7toh5fqQGfkZWBxWwnl
rQWwM90gykMBkrDrxM0nRiy1aiQd/YkobMmnRotPRervkb/Pg4z7HFmZjYlGMsDCwsGWQSrAoUSv
gPPbIBnHuIJOiHpZpFI5HeZoS5jo8kVpfjn4UpOBrPD2O3Bnn1iaCZBCLF8B7NpUmZ++yLip0OoH
O3HTprEPJos6m+2eVAxjXgiNVdiXeINZv/D6NuAehtwLaZTTQaQM3SJDFyPdBhb3xRupuNwVE8AO
tFssspzfRQYeXEIM6LSAnPtX3w+jzWjm7EjVHbe8nybZvnyKGtxE1RaPGXbwNw3/aZ3poHDhxa61
8QqOAmet9vhmO95qif9SKmv0DHs2Kq+NpubeMks3H8GyE2h43kAzxe7OWob9GinVsMzA6xzjaCJS
OjaQfSkATeftibwis48StBUPUcQtWoPMPaRFzzzHGrSkiTwY8Ehpvsp5mULBCuqmlaxr0O8AqFSb
MX8sQdwPshZvPUuh1mYPTcMwdLekfkreFNtqmkqmP81XEeR00WAX2NCkQe9A44pK/VPamcDcLa36
jH9KO3OW6zZvzuSdVGWcvKiOI5jr7MvipV8TDbnLPs79UzD91nBXS8/DqYjdEQ2EvvakRfJfZ3Jk
b7bh/exTnJZE2mpsm3EHxXfzxEcPpDvqSwscxIOsRvlo98I8VZ3MoGqIL2cDum8Tu5cPdvoyh//E
Dwm4QKe+HBw9qBwXCSKQmJymlrOTZMLZ5FZirsi2OP40RC6B1Suat7jNYnI2gkfmZ4eh1s/wxN0I
z4TEl2bwKx3yMntC/6oLxOM/JjoDr5u/Bqd8FpSkl0nGKmlBm+J4oED7PTrmALtnzo/FbMooXq6Q
u+XbFVwb2C3FGuevWcSzgGYswY6WP0ZDftA0sGyieylZ1fmYbAVUPqEl57GDmPT6TleVXo3n/knv
ADFQlV48aduHFjknyCzU0G1VEeTIW+tgoIdsnoT24m7TQtxMGlN4BzlSsdIyv/omKpQjbZbzUx72
1Qv0yGZ7I6FSBEEiK6jTpv5W4V3VMMrywSxCsBXlEkhjZe/VdHRARcv0GpKrj5HTPUPkotxAey99
HHSkW+iMbIOySWWjs/83cVqJ9EKhg2t6HLmx9s0JdPvqjmbvpl6Krxbj8iR1YJbJmma5sR4H3FEq
bkK/IugmkGD7EOHRQJC3bdrE2JHQxeSad7ZR6g9pPqb3ccv+IjNFebGn7wrLkl9VlO67OzMHHqbU
rEe8axYnw8ZNAPV4+5FsJeebEU2ON9OG7HhigwrWBep6RxE0wZJIdyoB2EeyqQm9A/bWOQ/gsSgG
iC8NwNrNXwCXbg5h37CAq9SXC7st7I/2EtuiVxX/J/swZVCfrcMVH3l3lxaDt01ZXwZlwfMvoCw0
99Cl9Nc8FPmXgTdoWnYjd6X5GCZTiKREBXpMCjZM8Pn0+XBHzrRKpocUJGQRXp0G6Gxt8qhkT6wb
4tvgimHfp46nIw3niGOFh2W2GowoPFjmzrDbtv+LHFoJuqtTzkZxnMMh2we9GYhQAT1Vg4VlqsY7
Ky67F7FxRmt40bVWQHBqzFY0jKpOMUxqkIFVXqiSVhBXQCsLDfMRCmaRPTyiMu3fvM65kBl/XTAU
RQC5V2mDJT2ooOUQgtmT1zXka2hJsU0z7O+Wxy2yIxl01ZEhgRbAh8cwPW2Xh284Bqqp90MA+Tgp
sMA5QeZlflbTRIYcdAwypLMFdnfsIY1h26sqW96N4iGewq3oeHQlU6d70DvmzV/kI9MyabH9PkmM
U30yuuEviv+/nRR3QIuB7QEfrWs95End8eonEaAeVTuY9Q/ZRCctwdvmYxGK8qlIw78N9dZVu028
8vAyeQGdoDkPnd+H5F2CkbFqL8twSNFxZmRRvfG1Q2ipzuLR9KZ7jCLqM+7/ODLdolgNmVM/ABLC
1nbO2c1jhtxCVro5gwiuPw4txHJ812uvyC+bGw2AiS9TDSENWdbND6/mh9YA3nZVAs4NfgIIhebm
Dyjv8K8Oc9k6RbltXrLXFO2jW7wtOUwALHWD/bYkWsrPEb67sWiHr1rJelAz4kyiB28FnYPha9Hi
mnQ2KNsf40pzAk2sD8LS9ShyviVtsBBplYvjguKiBnFyQMOmayAUDkVOUgojzbAqZ+7l3U7SYg4S
GHgYpwneBS9eAdngFU6sEM+fFaQ65pOPrv8RowPwc+yn2NxGndltOGTrD7Hvy68u5Ky7oayeW6NM
LhkYolcjdD2+Ulgcp9oBHMHQ2bTcVcV6f5+kLNxxNCtu0JhsBfFQ4f+6yqZuY5YZdD9oLIXVgVbE
soIRokLQBXWmwNTdHbBMf4W2jA7EWw/QlbjS2bt9MZF9so05nijuyWQrwMgIO56q0YHsZCLn/6f9
0/r4jn/4PL+vT5/TJ0TH+9oDs7c+utq2huZY+EL+c+hBZCtZd+2KFLzv9eChdFEkPxrTDdMA2Hbk
f5oOJCNqwhxjTgmEXhIXqjAJ7tL/XmqxvC83T09A6euMORTClRqCVdrqW9RWa9/wsi3ZSDuhA/Pp
3ZDpK7Nn4MXGo9S0IuOA0qg+48YGL7NWdut1Fxcs81/i2nx7ACfVW9gMI1Nhvii7C1hDnC/pP2GT
GP+12u9hNL0MI/wXO/j2mxM2xlBguorKhia9Wbu3uI2tG9CeA/qH8UUv9XMmwGxBka1lir3jmB64
Ehk2JSq+mWJQHfIGXLcUIzXbWTUt0HQMNZY5Rl0B7Mv2hyvomzk8G8LpDNqIe4qmZUcf9y1zLg7p
7XgcXaBWrFDL9xl0MJ/1CiWJ0A2jCw1B9bdrchE/alCke8yluZGqxzXNTIaup7Zc0XCaDHMPMmZ9
9mYjBxBmLIo9eWlJDsGNCw3VkjIDJx8tWYBeJ+sicbGjELQomo9kBV8zypuoQ9vkgIlDDu5MuZQu
qiZo4sXRloZGyocT06FZ1Ne8eIpQN3q0sjmVQgFNDcrnZXrb1vrad7vAECZUCqPEv401WtWYUgut
hh60E64A0Ljrwf7w74jBE6dmxKP+UwSQU0iLq5LHH9ZwsX/fjLEJfXi8s+QsABIHKRXHtHCcFO1+
n2hbItKfbbMfpPog2a8bsMDahWbs7NpCVYKB1RR1sPrs0hAlk3lICBvC1PDBnk0LpuZ9Uq3KYBT1
bqIRhb5PZGhHOPMIrdQJK69dlp4gP+g+AhrsPrqMPaONq7mAJNaFZHntBchvjwE5hav5F4mUlVBO
MhVFdle6GQMrLWansZ0EaKlvtjTd01sDO9HmxzxbTYKUxg7w/vieTLrX46UKxM87+gRj73UnDj3g
FXlpDYYaXKGz/kamodLQQTS46Z4+AtS166PNHB0AkH8+EUh/oPqlPZBF6DlUn6YfYRL3B0rAtSDI
3U11V80JvCE2xR0etDdy0pcM1ViIvif8Rl8wngq0ffw+vc2rasMdBvrmIvUOMZ4DwO56B+HX+ZPN
kuIpx3uSOabjNapNfMdtZq1txts9OYGQnvYmiBLWNOF9Ou5XOUhcpRt4TpncmeYjgSYYHkIbQHon
sO+A7z6tUVRuhjH+ARrc704HfR8QjfiHnEON0c0y4xUTyU8TZaV5GzsBaKbYaHrCDraC4BtaLfco
ixsKetHeUBe2V2HVZFsPrAUDZJC+dmlsgu00QwUjU0pSSspF2YGsZR/sv8ejZnhhfsO7A1qXR0BY
UyAVVObvUw6wcuNqbcYoaCyOD8nChjKB7gBWzSLGPbzvS3BpDOENKl7hzTFQZcHrsb/rIWN7A0cA
cv4OWr8Gzz9TBAsT437svk/StpN15nNH0Yf/Ct3BSda2Ygdu1JIUS2vQknbdQLNPXaHuGZK3HdS7
wx5Nb2pnh/uSAxm/SBxo2DB9w8EK+yXGzgOvLf8Oo0dFb0NB28/FH8NqtRoBmd/D1D5mXo3sdFGt
s9rlorRa14NRuU8HACcgTLYTU5qeoAuWnXJDs3YSKIQrH0rA2EvDe+xCpK5rZpffWMy/xXyoftUJ
9O5Sd+QrcwQEuuHlr86vv0mNF9/yukggjZO6j5Lhx1xpPLtCoOLtKrUxfryKY8VJgDpYA/rj19rU
31hjoDQ9nIDZIo6YD2ZoQ860Mn+y0SRFweFFBiQ2fC/IkHt7hEhMebRRnYEwj209ki1qv4rB6h8G
A48D34bscDOBC2uJh/QVII2tjrfUxmhu8+GlFxNES0vr3pajczTVy6oD7MbWSGWCMvbUXlFsH4F2
/d04i8eT0VSRSWAdx9bz/ipT/ayDk2Q5cR1jtvj/nPwWUya+fI5F/UrvyPS2TC/KsofYfBvqB7IP
vnflpgfsQzZ96yLIDizpXUoDK7vFIHZuOdGWOg/k8FxFUKqAVISxiVFnhORcMt2ZYauvKcD2n1NR
W2teoFm9aaNs3U56tJ1i27rTgLidD4bP+NlvraDPQ6S3yEEhA+SW1gV+ZFuy9ej/2+h2HEGYrmuv
/QC6EGGn47YsWvz96lJDArKVR7w0yq9gz3UhUWlrx04NGdvW/ui+VCCvOdke1Pu4qjEY+eSuuxYU
/pOrFWDCqn5V0tRe1YmXVm8nBvhx0xaCILaB6mJhZMZz7Qmx4V1rXQcD2gJpE+dHFAzA6BBOflAx
qCIkRlisswrkO5GSpyvUWecB7Q0gD8a6gaJfMupG8N8xFEiHJAHbCVfRy2J0xvPvRSF8bLfMM205
+5JP90ybziRDliZM3isf7TDJ1zB8W9Tm9N33v+aBDwUs96P12kCWYQXiI/7IzdDbSg8YmwE0hheW
+HHQ1a3xXGrd97wcoWYegwcPb3U/QfdsrkY1SWP/TAL4drygoScBs6amP0/jOE+CrOo8qSmR0ALc
RAv79BTXtrbOpiFZI+eUnqJwBEk7eUSYyLdTck2pjgSKnU9Hc0QBrVBtlaWGRvDYgPA6tMDisx+C
QUPL2+ZBs5JqXVYtf5X5cHVt9Hqt+uF733riF1qm/uae7T27mQkeZm+0rqmrp9B9avkRf9nqkkqT
Ba3luY8saV/iMNpNqn5Eh6GUPrA1HH3jNM5MlItTezwaVIH6EPPu5h6XRxoJHYrzQvrTjiBB5Qid
8r5BRm9GCCn4EChZ/mxrHTBQkCg1BVPc+D6XUEe0HsX953p2g3d0LxVn8G+gPUV3tc2SYekt/Qks
6cDcqCRNYQEUWNoOqMoUOlodaFIIbadgsU2Jf2dorzW23cfY8yvsknVtxN8w2szDccidqxzyBJ27
sY90AYiTYnUgB5jswpVpF3z3IRpvy5tGZv1lCbZdReydVo8fwiDkHgejnTfgAn8BQYx/acvKNlcC
+YCDb4YvFWPhnWyxb9kAfr91TDCQzSHouZpWSRxquLvIfAM8EUQNlvvTyLIKZNYB3ZgE2S3ZWXdF
JvLNoILJE2aowK30FgDBpJ2DP938aPWcmQbIFtGWrtgOHUWPGLECfZl0qhPx4eIi42AkFlB9wGao
KaSB9yGO90bJNxRoxwbag8zKNQ/MGmbbvIIpq30DmTaLr/Iqh9yEYVj3cTrVezsW2aEwbXmdIAQJ
jbik/jZC7tHVIu2XN9R7p2Tuq3DzcU2Tciep90NmgHnE7+TVxJLzpFx3LnRHsAqxR47ImSeFwLXd
+4kMGBT6VrnqVHBUpwIdqrFeI2nlX0xrMICrUVt7cG1w0F+h9QCEjG9x2DWBuaStauDNkfJZvU/W
y3jYQR8N8sYo51yBGR6veTrUF+ZAob5luQPxHVCg6HEjj6Wv32jkKBOdgbck23eOak9QU2kRchRa
lG71CvA7N2yKt1X8LBMb1iGTGhteGAeFhY3mmDIQEi6XQm0JnwYImj2tNspkHyZJe9eCVCHwvCEO
6BdVqp+VHhePUHJjZxo1oS8uRd2B9w8+Ovi1PgQOEBdBUvpvNnSu3sJS8+bfIrpqi0s1mVeKp58i
yOPbIOJDHSwLDWF7b0K2+ELrIDkM+g3pJkgygVKlUvxXRhr/3Q6Je2/3EO9uQ7DWk711bHdtNAY7
NVExfmEJ3wnpGd+ywYCSddHIHYWlKKFnBjb2zdSz438tOzGtWjkDaLho2TwciqNJsMBG68w9ugbD
ILcnsSUWMhomyK1/GHI1JMoyvanDYPGGA5ISevF3hMfClx6aQsc2xb+ShhZHtrx0PDQiKG9iK45I
XgGXqIZ6Auxhq2j6aYiSQXxJK5HOw0gO+iWqtF/zSqh43CVR8Z1GUWvbd73Qn91pmr6IohVXDTpi
5OOGye+bzL8j3wjk4n0jTXAG4Ipg1KhveMHahyBY+RJrkwZMkdySL++Z8eCAMJDmdXbXPEoRr8lX
TVH85OR/V/jm7YYEWPcuLPrHIS9S0HJl/clR5E6ADZv7hFkVtHTAFzWHoJumNm37RqOkyBgwgLGx
pWFvAMNdpP4djWhSgRf0FRIE/YmGtKTrdTc3TZ6koj3J+iZ90FTWtqi4tcMLRg+5G14dRvTu31EI
ijL8DhoUh2WCyFt9h0YAICjUInTo8ridF4nyuj/8H9a+bDluWMnyV27c52EMN4DkxPQ81L6rtFt+
YViWzR1cwe3r5yApi7Kvu290RL8wiEQCLJWKJJB58hwL0OUFGCY8pLILvohLD2jmwra1hamxECJb
tbey5ehfizT3r6iWTHcR5I0WOvmUJsrsRCEv1EsHch4Owgv4dXJKKjxcKvwGpnkTD0xJOkuC3Txo
vpZQlzFiUNh6iWArFFwBQ+IFunlk+HI+1gJZFwGtTe1Pb/8+GtK1dBAELxp9G8u03XFUC90HIXsL
4zH7LnQPmQMnf8xAl/Y3h6RyHr0hLyYHvHjbXTFg06VmSLFZunPAI7OIODTthREUZyfVrGez3ox+
Fj0XZV9e+igATluZpejCbQLg+AbJKOt5HvTexGo9RiRrHPPj9GbsTQ/3SBTmKO+DPNKng/QBeAvb
ASq/6KjUu5XOIPPuXLDhiazeW5HFM02sc5I83/qpgBoesz3Iuqb1mtVm/FhnWApGTdC85YhVaaZt
/6yRxiqcIX5hDYIaKfDZ2GlLbA+x/D4YRYViOzXch9jNNHx09eoRKY92HadY7VcKC8EVPqKubLwu
HXmhlqODTWFsknppDAbwHapXut17bxCgXL5kORBTaujHeM/txUb3wGAagcIasQAUwreqBCW1QKuC
G+QeeXsXXFHYC7SOqX+V3QP1++B2W5mWNx5pYKoGNmpgOfYPZRoNB0eVVZSNKy5MnVEz4D7uU789
GSO0tsHCAX7GMu9O5EYeoxbk20aCLHYP8JFcuiwrkfEctKk2wE/jfBEZenc1Wre4APuiAc2K1Cnv
ihy/z0KJk/4aYQWJdwtCQHCYp/Z3p3brI72cZBV5F8igbZsQb/plZQbtBkx61Wpe6qkBvEubI5k6
0PRtdNcCSBrh0Trm/Vc/LfYg3tF+GMw4Qbh0fKnBLLB0UO9/A94sbcek3u5QXgrUphrkMNQtxnq5
H/swvxl9WyySQYTnVFWlJhHg0R0kgabWh53VTNSrrMsOwgKX4kwyA1godH006YBdVRcH6kjx81rn
qY0cv+lDyVXqw7kEQ9qz/Fl0hnwOzD4ARy5Y0bzSs55r8H9tYqPrN+QE1tb3MSYv7Wfjux2ku64U
0a0srfDezCwA41Md9FVVHN2ndV6d8MR5oc4xDIszKKrPoufpyRqSdAVlXAgsqqYn8QZc0CkdfC3G
I0z1DH2CHgfCnUqoh6/J2LJXQOLSW3twyksK/OiiaT39S1j12iovTbGnZoKMBdQxu8fEUFsw4GwX
IZhhvvhx2QNbobt7J3TjI6pO+RLLoYVM6vppzILwrGuDBwJdwAAgJNustNwNDrlqKrdauelBGZ4R
r4QmWlAhGQYU1gpUNuGBmh9uhpoNYDFwoxGoYKxeUdkBhq0i/+ZxxNRVxDzWqw5IK+leek/kJ1TE
8dWHB1ISKAGIu27JlYffgFKePKBJlH8Lyvc5yEOD4hy4iMCRjAeSftcgmbYeS9SA9Hlp3KGU3rhL
a29TIUp5Qx5ZFFtAHHj9AtEp8Ow6MR8XeNoMe3K2LRRm10MFzBWG0ohKzYlwZLW2827MlgXXNn3L
Xkxoau0T0DEtGsUMw0a/OFITIjXWI5P1ezPoh2gToVR51Zc13xUCgmG0V+f4q3d13kUr2shTLzVp
tz47203nHxHUiReU1WrsBlTBsWg3UeVqACln8lDblnvUgdqasmOJD0quHhlWGkB2Sp1VQx9tB2CA
ppnmAX/OiUgRVAlXSYhlj5kC6BZmbXL1ErzR+tG5LX0BEzAEx950v86mNuaQRLCzbhk0qYyXTpjV
q1hrks3ULoJRcZZH1n5qGz5evmUuLjRFnvHkOvQS+0M1GHi7af4UJbYgqesPaXTMgi45YbXzfhjd
GGCfP9thXrTHrDqSnUY0vmeBRlUnqhnr4iiw+dj6EAx2UEtp+Zq5IBtTHfj350sBUNR6pgGhM4TR
kUYF0i6MsvuRDeyhrwGTGaIbWWvsgSyWNu5BHyGvtTK1ll4u4kI6R/IQyEisqhpKaJVWcayoUCpZ
l+CQoqEhpGQPKMbyFtRESaxx+TdXcqxSXiNAXCpk4T2ZMlRKj2V2bNQh6i205RBmwAyN2ZHOqDu3
ZQ9yYqsHb+PHmIDcqZ88i7EAn8+fp9SvVW25hpRWtLXTIFmRbvg+U9VhBX4nK7PSu7MEAP/M0jRZ
pbppHXue/6j9RJ6MTr4fgtiWJ7JxF/x6zE6P1DkqDwm2BsTRPlyop0cFHSidwauWabdzmmpsnfCo
D+VL/VFZbiPNQCZKU9FBa0BRqbyoRa40cAybaeCU0fo11zz973OR/eOK81zmryvSzKYQ1hG12Hh8
4mFUJma4JQSv+9HEdsd8jBs8VuZeLCc+N6kXCfEwNauzzbTu3Ju1v8er7dCYMRA7ZJtOXQBU9rFh
HMhGB8EL1DOrA8oMQFL6HDbYQYC3q3aGRw3wezfWnoumzF+F5T67+CG8ggp6OgGedDr5rUv3e+cJ
UhkH1S3UyH8zxf+4DyTAUOUF/u41k4ydyp7bCyJ6yMI03FTQqZ3YISwHyi5FobNLgz/5yXQfotG0
nv82yHfNamKH+NdBfVxYz4FlR6dOoPhSZlp/pUMTOSm0MpezZUQg7sojtSBPQiX6qis2S1EYWyPC
HpV3xvBpaCqXml/m/jRla4CrQ+9VUEJdQcX0rqUfGtvEBxEs2WxkKBdV4whQg4pi3aKmfu87dfo0
aONWlCZArcquW4k327sgf7c7YGzbl8DXPbEce8gP++z/uz0vUb9G2asp8aWyV6C8hCbzMCXLStDW
nqRXPcz5s7Q1y23L3H455886pDARhY3czZwUk3bwkgZ2fyTTZA+XuY+KMsq5jZqfnEKreJgvLfHA
2ZZlOCznaSq//Tw1dQxGOk1NE+mgcr5Kbi5HAxWCNR8RGEwBSbmkBedLraoz1AH0/mXqwRNq2KOu
5TFTNvKrTB8KikCQbGmGaSxN8DFLB3YfFDSpST8OWJ5OM82mec4ySrZ43zhH6gQO7C5mqTy1KONf
9ZmDFbdayEwrD7z4isFGalaZXPBM7/J0AFWXatJyhYkAubbOT45k4y4IDgAKv6HOyU3Ny5EK38w2
Yf6cp9UG9/O0NMjTEMyKuzrBPgrLIJq2BaM1ddKh+ZjWr7FVGAqsqvpGY/uiwcqO1jNuABwENWk9
Q03uth3KgZCamJvUi1o23C/JyQ2w62lRQbz1+/Gb12BLFDh6ewKhONZ41HaUkc7oEPkCErFJtaWh
PljW8dpQQ6g9z+DnIPi32uruD/s086eLDKkXLRxXdBuEONp97wT3pt3qXx0IsXo+i75nMm6XVR+7
Fwj+NifQeKCccMi9b0Z5JgcGVeJl7oBTvuyL4iygI7KiDg4JoAwF91VernjZRWcvDLJLOAJ7gNRW
9J2bD21hjN8sFKWvoGMr1LLZ3yJFjNhDDeFOvHOHr5lu14sosYKrENy+UAe2AKitUB0aSuymjkID
/7Jvoo6iLw+OEYJakSkIVF93d2TrGgaU3dAOdyUigxsr0LobPw3NG6PSb2u1qI2RSqJW12jhRgNj
PhSBUdASOI55QFRlT0Utc6ELNaHuzA4gP586yZ/sdBiQWjqwiO/+tKtpwQ6tHXKj2X3y/6ifSUYt
PKIgZ+r8Yziqd5E/1rvp4831NuQGSKQ4jkW6nac1gak/x263LLW6P3OOhE4PTP5N6+N1jUKz6K5O
PMB+cyg29JUnloZtFM9OXaGMr6vSr64LFEDXie9eAvIkweVPaYtVkmQO9EPvkAyKsUtJ62XhWf5P
pM4A406T1z56Q41e+WhLOaxDPBpPpS7yo4Hs6mZ0bSwqQT6wCDK3+W6ZwVIb0+wnOLifJBvsZ0/r
EdxH5P3CNV3f5zZK9x3syW5j4bbLrtGNr4Pd7jtupD91ZzzIwSu/ArQJgS6wHzqyXoRdO97rpoi3
vl0mh9KpkxvbDYOV4bXdVyDpt0ORpD/0Ifwi03h4art+wO7TECfPkPYJd3a+dlonf3YkwoHK1WrG
feS44bGsIrYsgliCApvVx8g1xvumNu7B08G+QqMZak6+3ZygH1bcgabtlez4YxCVacvuLEBbd1vV
IYDUkbvSPBTXgQAzuGiZiM6lEWKzb1nta8XWPI7Ed4BrIJOlHMyaD1vUUIbr2EzEFcUv4pr7KPBC
wKFAvJ5lVwPaa+6iyPCJx/SGTKjh0pCZ7jwrXPRavgu0Jt50CvSBf7V2a7pptEDYuDtY6r03dfio
Fhj9/EqtkPv5OTPD8zwozfHWH8IIJJ4fEwkkjFe4meKNRhARLKjfJyYfJzTqReZW34nsbVR8nEUi
h2OTLQRTlG8T8dt0JB86fGoXfTAea2BdpeEeIGGzYBwsHnlqXSbMwghpDAQH4g1hHAJh1mcUaDxR
J5l4aJxNq333r4FwR5osYEetctmS6CjsvPqSR7ZxZyJodvqLvS3FZ3tsNl9YWr/7lwAALYm9Ar+b
L54fm3d9gGqqKZIl/LZ+53dFEuTkcHCDEiaBStUy8C80VQPuCd++4ovJH1tIMu0alHBvmsEyvox4
8AbSCV/xCgN9Sp1op0Gy8QYq1S6IMlCQrEYip5s/9mpknSMwFPBiGkkOzEcRGI20gKi4kTFEx51f
I+maugOIIo1koat/qQE+Iges9FB7EayzoLLvgBCPN/hneKcuicA3DPHqnVVbBfICoQW1cKlDj9oC
vaplJt8hXbQZCmcMUJMYrsHRZXyPbVQWAjEbP7FR71ae2Zk3eRdo23ZsmwMvm+GEPDvEx528vCvx
mEd5XitesIx48BOAexfh3SgrMIYVTqFUReyXWtPF8m+fbZTWv3y2oNA/fbZI0yCyq2q/qHQr7Ots
WVthc5iKs1QTqPnmQGVftandoY6k3hddknQLRFZBIUfhOrdyyrUVgTFgMnKkbdduH2oLpLEFdq2N
s+khZrYMex/fOhnrPMI7OmCnUal49eogpO5s6gBi507Rb63eEQcNkJBzx2V/pjM6yDgHQ5nP+Wru
KEv/Nap1f5FVTr+x4sDau04R3rmDKmlTVCVAnpxQ4lk8k8dgWybym9Yjqn+6JfTYg0OPR4k1p/U/
xfinU3Ia4UQpACeO2KbrQ2z7wUY3ILjLHBc1KH66LhWsuLbqZmE0QAa2gAU9cAaItJ2MX8jN10Fz
yooCEbgWe40oappLo9zaALV8avjf3Hrc+VsBKCJkrBz5WGXZFqXcyOvhztuYLBy3mWp2abGMoRvy
nIhSPyQmh+y4NuovOut/DLHnXpFo7m/Apo2KdeVvGR5f1tJB5kpNm0mxJf8hdt6nzRE33o0ZKttB
rQ2G3Y0LzNgS2cVoT1tbahZ6HO+nja/qRcVG9KmJWGa0j0sdmegS1aUuAVeDiLULw2jZ2hOefmKE
dsVLouUblGdc368IdZpj0CBOk45mc0KRCeglMhBVnyDQ6ZuboEBRee703Yb66aA50beYF+a2F6ZE
DQsOkQjac16XOUr5UwYGGZf3CzJGef3uY3Epl0VdI/urvKlDOkEP/ksoLSQFkrfQWpdn2fkAE0Jf
atnkkGjsEqD5kbrHKVZezQaMb83CRWiyX5CxUj105gIps89L52a2F4YJ6o+pV1orowDQsMfKgOE1
fqzpRsMtFJ6bxMY9R6ehe19YaQyFM8TN6YAcVdohpPur3YAERoDXnyyfRlJ7TCIDmuVLmmseAyEh
hOLVwcwca233KU8voAdrNjq4wC+F4VtnXT4aCu5FBzLT2Rh21pLHg1hHWKk42IP47mkMsiW5JGQb
PFFBvye01/MMVaQ/YncSgqbPlWKhQZXs4KkDnQUJawSYFDiM2M95a7I2Y2UDvqu8mGND6bweduRD
Jpvlv0bTlHObfKiZ5xmzl3MPN5x8ZXAISlYdEkadiN4PMaKRFerl0U57twThUPBjsqXUQ+6scvJN
m2k/KQL5KUiZRBFUfkKQpzdAs5+wd/wczfwjuEmDXRY8apH2BBS0dTY18AN2VjhAKX6Iz+WQCnAv
Se0WRWjmsmxCEzGeNFiAMVK89UGyBkhRAPsRQbiG+eEPGZevecCbL9WAvL3GQ/0OCx4X3JO1jv9j
nuzx0mrBglOhmt9J1hwvV9wPTOC7iLvhNJ1qltQORoU1lUhKVBKpHjrwDsisAbR4PXaDTWSiaA90
GC8AXt5CrLO6d8fCO6FYsFqSXZMgX8yrsLxJfGu8eqzH+kUNCMEVgIxRzo426osf3Bxyup0uHoN8
rBY9GPlOdBg6LTvp6jDbqCk7WS9Zam7yEYDwTtTnmgf5owcU7F3t+kvdrELgWlYVF+kj65v8EZFX
wBsLeUeOQZ5egJJyb6hVxdVbL8phmgR6daBVTUPch2rOXG1o8SDq9tRMRzaugAWyt9Rs3ALpQQS4
N9QcIr/GbqxyV5a6KLhCoz2yG9aSepGJ1w5lDnoL6nV5G52bBitU6tV7s7pByOCWOrF0jRYFG/Rd
pmnWCLblpEJBRnVosDhAKClL/DN+W/6ZzrSu+AK+7G5nGjkbF2bptwjAD2CCNzJsDDMoM6szOgRQ
BTj4EQ5z829+8zAaQS40bG7+96eaL/nHVH98gvkaf/hRh1N3ct8a934IkWUNKiH5gk7nA4g/2Cq3
in4BoYT0OHc4ESjpyzz7NYTac7erZpybdPbnBdIGGUnDAcvhfz1NWH58MLoKfZLJOF+VjLwq7XzB
beN2lBH2bupDzEOoObnQKQ0pivgZypvlXrOi/NpAGpIhFXQSirGTDsXAgALR/GI5mNa7raOzONlo
EDU6D+oOADZa1ptKJqiV+BhLI/IYaLneMc+zfdRRuz2meBLRVeeOAfQ6He+Si3BDrMxl2PJ1UkTe
crrix8SIUqFwGxzeHV07lQK75NKIV9NUNDiUL6nThTfTVKk0inUYaeXk4mnexQIJ0RYME/LApS4P
05mTtu9nf7GRS+/aToobG+PoID7OZhtX08yzUsdsK8ESuoxt3PGgd/PuitYBN1UIJnVq+izx7qQJ
Ce0uMW9C5VFCXm0XNqxdUmdpu95djnhLVnb6eRrUSSgFoogHkS9ARIWsxY1rWRfQpJRvxcguGteL
N1s6l9DBiYDF9eP65EQpuJk83d87Vf9IgHSCoQcKi45IwGSfTeRB9qwcb1BlvtAHbAhSFl9BoGff
xlHsXPBAWlOLDtoINufUat7aIUiQ6WuAyCu8sl663AeLgZMFxyq11X6+5C/Nx1kSG+82OmtTm7+E
4ZAu9DxzXqbeYKsb3n0iZXLLGEtuwXvNT3UzHskEcYjktgEQ/8bHswyqeX2wJLe2vQ1BxnQlLzo0
Vb1LrLw7U6uP4uS2Evlz7ggwaaiZydTX4KzgmhnsZ1ubW9XSjfVkSy7UkcoMRRc5injIRnOGJeRE
g8ZOVvNVA0da26QHA/U8X2Cl5t4xeuC1DBcfOM5H92jz5paG0Z8EXEQJpdLi0+xGCRreePoI85+Q
YEfZgf3rMpuEX117zwlP8yeTjh8tDNAkoiYVXxj51rzyF5rGnU9/VWn6gJGaoKsiFzp4IzhAaqM2
pr+KJnVaD6J7WSaX82X1Rrg7rQRuff5L26rVDrrbfZm/OARIwfsv0/386XrBvJs8eKG5pv+h1xcq
6jrcTM2xsA9g2OhUMU23d0yIJGh51n+L6+bBTLPkIYZk48HRdSB0lR16dpaWN5cR63CAP91604DK
aO9mhf0oQXRHTjo3jWXD9eocWUxbaSzPFhICfPdtbzx1zSDOnWrxwhs3wIqAObn0jPuK99XVBelV
4ybGPZlaA9ReQRZER7L1bVDssijXl9MAZgb3vbHxpTTAxAmIHtbVbbynycGJmxwQFTEW1KQBHn4s
Gjf6WzK1I0KJad9WW5oc1SbZKbbED+qkj6tFxhEp3OBmunpjdUCbRXxNk7lO0l10u7iQPx28OP6W
J45xolaP5eHWd8wWdCL4g0atD26BVFlRJ5lySGQu7MrvD9RMxsLaORGCdeRCH6FDZZw+3pNBc6Dx
4pWjvqMPAFoP/RDIHltJ7Km66FmPrPZ2tB15Lcbuze887wuk3Yc1FAGHXdCjGUptBdItYDRjzzsV
VQYFPlRQfwFPoQ1K3Kw5Fm0E6Jp5O5lbKPDJsgRfCGI0y/cdNyjUdhNOb8bmJ0h9HFtRLD4B9ay4
hpi4Yd1p+NhF4D9T/jrQxausZf5QIMm2kzUkfhCl9R6UA6W2sQZ8teuvGoKcrzEDADLp7J+Jld40
6WC+yLgZoAdqiltuRe3WLc3+4Jc8QZwi0cEaaPcPyQBlXAGBzu9qODRK7Z8RhjsZgsH4ifob30rx
00h1lCSoOvLI1cBsYSQoPkvD/gkaFeByhn1261T1eeo5SCMioDa5cdTekxuqI95nG5TbPFsUf/eJ
6ACSxwNovlHeoS2y4S1zQqBLPfMZssMlQIlGtqv7JnkqW/vkFEb4inqedFkAHn2Rjqmfc2NAas0a
otePkV0KMQoamfMAsG3L0ldaHCNBFIj0ic5EwJPprPuL7W9+gW7oeG4W6ac8m8at4QhmsN2nrN6U
Y2PDvcZGvqf02tTrIEu2ZlqJMpOPHB050yxpWe/I3sfpQoxI7F6Ktii2HPQDz2ZWTHxWPHWNdWK5
1R4oJIjzpvnEZ4W1NOxxAwJt09OelL+LOBmq1ABTYEMOHmWz6My1ws4vQ+6BB7sMk/+k3S1jufAj
6R+9BLIjgMok+SUbGRIuRreiDuQJ80sEDUFrFY/9Chgq/zi7+QMLN0OQOsveRjVnB6DGUWZt+xB2
pliDpazfTM0RRGw2r/CRTKd9kJ0xgsA1PVEnHToHhGEo6rqlFs3WJ8b7bLbRvc8WWFqwaaVoEPFy
zWRBnFmQHzp1rlFdqFXrab2LvaxaUpMOCPKCmDOoL3bpAbCpPGoQiC1tJSVCtr/MMXmoAb/P8ber
WCW0X4sW3JPhYBf3WmIciZvBhzrpLkGt1bpXNwU0+iIVi+5uSoh239vdeNQh/rrGw9E5hnUQLht3
tE91kltPOujSJ9o6KfIDWCiLVQDU3Bdy89PSPhl6sHXNvEVRPX+lO6auIVxRImZx2+h6c2yC1l3p
QRK9yuycl5b3tU1Auzo2Y3TQs1Tcq4HUXyU5NHRMwIWsKOH7JMU8vDb5W4CATxg23Suypd2ytb3w
mriGATHXESyjVj5CRDl592VQZJGQYxQrA8nTFgy94P6w9VVPZxa2qp2QLsIFOJt61ZkVfmNNDxV3
F2VC6gBSTBlsawB6t6yxkZSVeBI1WEaA398Ztx6eM7elg9S64kub/hlhM6xqjqAr/S/TsI1voSyn
NLiuzNPZ1xRcuxBT7L6aY68vZRJ30NILul3DW22nI9N506EkfIm83PhS9v2JOLQ9AfbOKO++6mUK
OUjUX2hdDF5ElN6jdBtnQVVANhSP5Actlu+2uZfOhK7X605UYAay8aBEiUZ2oI/s8zQ98bL6Nn1i
9afwAmRf5JGFcgfFgvjRy4pTnmveQwzCpwOeKOou7Iavyp7qeFuYYWgfuAOqlN/tIxIZi9yoyx0e
f/0ZC/7+PDLeQR/azreJWUSLUu8hQkA9ThiNi6Zk4TbvBuiaadBBcD0V1FLN2eYk6bADtq26bdWh
BrE+shewUZM6ZlteO/Wm9M12SSg3wrthD3zr2NzfE75ttmtOPG51YIcXKdG0zspWnlXdIrdWr4XE
0yPQDPNGJExbR+os4MP7Gdn+1gtgKehzgJXcxvj1HFykDjb16BSPVSXeLEQZ36Ky3iAQ1301Mj9Z
AT81XKTrIrJn5PVGpA5fmmLUFr6bGSeXGBEoUExthogc1jnBgUx0cFQUmc6QpoCWazFCiBbg1U3s
SFQrq4I7AnGRDQQA0L+x+BmBnPziqcevkOaLOTb6LrYZHsmF1id7W9fwligTaKC3dWBDTMeI33zc
Fa7J2bfCC+OVwVh28RLdPYZjXq97KSRqvVEvDjXPN7vOfg552zy4YdRsfT/P9kHGoJSmJiOP0YLi
elSzbwjtxyvfGcXK0d1hBwpBwqjTwROiXPsOM9fU7FC8d8ffHWyLbXmWAS4+NPej8FHan0TZHjkN
FBhC4eEWyiDvttI5a368FyFf/02zwrfwqlWdo0rFOyLUV4Asdto9omv4FrooKFZU+58gdbVDrtfE
KwwqTyBSrG5DBGMmGzWpA+j2ZmctNQcECK3dmo8oA28PtlkobmoX4cMK0hBzk4NAEd+rdY6tAAhp
l3vLRDGMQ6r1iddVcO+wJj21Q+IvidGb/7LL3EpPuaXkmRCBX4PLN4UoYbHAbWu8gm9DAvNvpldH
8gFcL/hHpCxq73W3AuGQetQO4btvG4LR2DJleBcaIK+WPhJZ2BuOX20dyjy9HJ4hF/NuJyAGODIn
O/mPIvbXgTaixqBpkp3dReEGSQ7k9dwRz0XkysFug6KQJE13RpI1X8gjbCJ7G0Ocb4HFVracqOcb
Te+3f20T8TzyZaiSYa63Mzmo4UJeQ/2MvlJZfW5SLyL+3Z6+/zLq/qX3j7Gzc6umKl1NbsdgPHQD
kq6QQi+PPSIAG1EZ1r0AJAwyx2J8y/2bou/8H9ZY/rSY6z7K1MDOMuj9E1Dg1TRGZoW2FgMqleh+
0we72sZamCP2pNZAUi14OnVIvdFa6vq3uWZ6rqsuQCaxz0qI+9iovO54VkOgeJDvldizHzQZsDZv
s0dbr3X8TrsK3DSZtUkZwMVRUhZnFMGLNWBP5VPlGN+ptFHj3/HYSt7mMXo0hivNZy+S459JVWtA
GJebuenVfbmBPHK4SZ0gOLEBpVesfyb0e563kKYL/eHi2m53MiU2MlHpG9/qZHKw+nu9NxbIFpRA
iOCWyLHCRFjYLk4kQ5OpJlNN6rVa1HZSL/aK5iP1/m1swkNkLjIBAlVNXLBMwLoSArRm2bvHUupY
aip7V3EQBgzNSynd3PopE8e9gx7tCgy3QXYbBqqAQUYnzXaY/V2ghngFWg37Riug+jdoTvIYpHm1
hpLUeEbJV3rgRcK3Y5FbVysu2LJlPHxpTXGXpbn9E4X9wDd68i0sfw13Qgn4RpuYIPLHuwL8CB5C
MV52Yk3rAz3QP9HtT3bTFnzrFNWkPuQNZnZFbfdRCAgjzYJEWRE2WyZDkOGOECSaO4zChuCHdgWD
DZioCqD2EVxZlCzqjtRshvy9SaWHeDt87h1+b1JvrKM87D8dm4/A6JQiW4Ha9sRqR+w9tcACGhGK
bG6ZhWdq00G5+Pko9nHiRCcDi0/iM4hl98NneXjlXW/f6WNyITIES3TWFrDReENeQzb+QJVecMXa
dvIiszlY8OpTeKmV68dc4K+YvERd8I10a2uNCCUAwn2lP0cWuOFwX/u3IqzBx42H/xk1MshB+W2I
oEtnnUdAxSGOWFt3TV43y9wQ/ZfYs761npP8MMsGw1UeiqUltkp68sY9CK32AdMhyBbgng5qcKN0
A9IkrRGdfUP7lmq+PS0o28TITnkcfqNlGm0QXFS5LlyrTQ60WPNs/AZRDF+sic2LeL1k76dnrcKr
QjF/kb3pJUo7lN3u3OXsSnbIdKZ4MXjlAoS94xZFM9mzA3lxYbjha+ajDNoBF9slTsPu4qKAGlCD
JnyNIQ3AdHBvmE7kb38fmRjReBWZ9SywsjmDgkmcseoVZ+xA4h3rtSfXiqKjFUebwMzK+zSN2ytP
HABaOiiD9oi5LCtf13fUq7WsOQWB+3Xq1Qf+VqP444jFEXYt3NYgeYkIGfnSAcR1G9YJ7YZaUenx
1T//8b//3//93v+f4Ed+BYw0yMU/hMyueSSa+j/+yfV//qOYzPu3//in7bmWy5gNDgvmgX2Ecxf9
37/dIQkOb+N/hQ34xqBGZN7bdV7fN+YKAgTZWyz8ALVpQYnQrWfvLE+xKqCS/q5JBpThSum8IXWO
9Ln43mqraR8bdGFyRMXKNqEVVsdYuwPUjKUXPobZ1iVeOcil2otwKKPtpDKYRM1vbdQRX0IAYeZl
RpyweIVsTAaBEDAT0SFI/M82ci6zdKXjN36APDHQs+rARNafLXXo46ba5HjogZHpV29ayS+gtM92
rNWxYmcZr4BHctvJhcaSM00ANQV98V9/9bb5r1895zbHL4sx5KC5/ftXD3q8XOtqh983XTTskAQO
gJoyxnVma+VLlSBpopYT3Yg66NK1qyt5cNQ8oVRbB0zs716V8LVDFrqf5ul0RbNh9RJixdqBsTp8
SaPKXMVW0p0dSGIeywI8GQNyU08jSJ/x9fI35Qr+aWC8lavuQ2kkSIcT3WZGNdzIMLYOtm3imYuS
Buff/C49688vx9YR9cW3YwMawhlnv385nZuULqDz4n5apPOCoS4/t5+QochvoSjb3qJU/5Eeh1Et
tA098qipvADXErdDAa1iM/S+IQYs15xlAqxpeDCFooZYA2PNF1NWZ0etEfFSvBOxnj8zrYBkUNHB
dcjtY+1cQy2vrgDab5CwZ/e5YtP//4yd15LbRteurwhVjQycMpNDcrJGoxOUZFvIOePq/weNsTmW
vf1tlwuFjoA4JNC91htKtG2RO4i9O1mHZFi8bwr0H2WrHFCFw86cdfmJmuFaW4UGvD09XROcio6T
naHa72VQHgcPzQy9j6t17cEiDJpnvOvN51/6GupDbWlHB+eOX5b20mFOa033NDdK+7mp82En9QQ9
WP6Ks2qEf1S9m74084FIYVGZEQJgFNLQ6lYd1MNT6hbZi9aq1U5Rp3wrW+Xovk+W0TnivfdLvNEo
NLHVjCb+JC7fNfb8VFabnWwoNRH8j2+E4f7tG2EK4aj8b+KYbUNDtvX55/TpScWTRRuRkvGfTV5R
2MeJ4dqryCtLnmFYflHdWvsuF2GG0g1n3/SGqxK4LNGUCivIKL5IV9nFJVaaxy72sPK0couiWDWz
21sICBDvnTLCXCYu7+Qg2SCL/8+6ZTJfxN6+rh1QNqPuJAe7n9Q7YTjqnTwzhlgvV1k4grYiUSQO
hhMdb83/6LNUGFW7/x/Pnr8/9ucPEwEoyxCW42oI0bnW3z/MOKiEmqTCe7KHeiQVm7orFf7CgxYq
LqDvVN12iZu958LcyrWu7FFVASy93uhRuEV4ljRi4cA97opDTZ5hfs5W89P10wGS0aVrMW+jg6zG
44OgkxoQTvOnbF3FKvKumkgfVTcOVzLYIhtEqnw0kJ0JiRIg664YbbaOigItG89NHi1wLv/9qbj2
P75iumEL01Y1JHeFof/yqbCiMvysSawngV3uRZ8NM5A2iYGwzS63UhPVt6JoMxSPoTUlm0/SyzmG
BlIuWdahnwcx1kFKXkore/YIDm6wmk1dRQpa3Gm9llDA3ESeAytk/86cEYORv7fbwn679aot0Gm2
wLqxn0NDhRchihEq/kEW27mud2AoBaP+jzrZr5hDTUvnuZ+sG2uHpbahvFezvPfK9ifjmccwviKa
H6HUZZVH2RKWeGx5FTZcsvVTb9eoawxyDfcctNr8FRi/8XUqdpFWT4fMBKgy14t8sHhGEFRENYUd
P4L9DmB801l1tTs8azOBpICITOqWndJcmtv6EQelpCEsh0VY4GfIO/eqd8Tcu7i2TYjM/NR4d05q
f02ytnmSVTmvrk1CDmMni7JBTaBQCfX7f39HNPMfPx0Xvw1XxVzANQ124XP7p+fQ6Aped6NePgWB
Okeds7eorsIfWQ/o0Bss8UDmJwSeBwAYfb3gR4EiBvl9770grbTDNxWVDNsKX/4+0q06wQZmPLup
EsJxRYvF6qOKmBRytbLohNM2KNrpuQtsVEX8bBfOjnhFruQXZGKBms5FdhjNwbFnlZu5mFaIj5aO
ORxkEaLRx5SyiBXyNgRqtnV0vuWSERR6Wr0NJ6v5RL2GLc7KqKoW4hCBqumYGFDdFuq1mSIkgROY
ulCvcZvL7z3d/ES9Lvyh3rZ92i6XkNcZIeaA+9Zi+13T7PbR0lz/Pu7gvw6QeN71VsMpXIj0DELB
flH98ugFhfqOqkiz45nq7WW3KEL/vCDX1TcOeKeOHYSst4zm+21a3Z+IAM/D5bRFm/uE4otz3RoT
uFGsG8eyC17QXDfA5xCtq+z6ONZkBKAV2GvUL8LfWT5lq3Qqvde4m7SNpwzJfQY29NDmnXaUM5kN
GcDbTL1I/Se3GCAn45PVecNawzSO4DTcZGc+yHqzasZtbertWrWmjzrZIPsNjNKF0Jc5nHCPiVV9
7/hEUDKjTb8hAH+SzpBN1NyZw+S+A2K01pE9BvAnsE+1m0o9DCEBe1XTde7ASb85YX2qvewVMkN8
L3gcPo5sjPC8wODazLsX8lw+dnZ+/pKnU41NQNHtZdEqk/ZYdwDHZRETZv2hrsUuavX8kQi7uslF
Yj9pZZ7ci9Leq+NgP8mqIfSajad5006f6zSjrHHuWLp7fZJdtSI7ymAtpkGoGybWUQaMApkhm+ua
wQYb3QkI4SyWHKTb3pVMfQwrk6BeXh91ryp/dlr8XY8mB85r7a3ZphsPparXeyOpFfBAE3INsDh3
RdjmT/82TxIfh7Qo9wQsum3ZYYmXhcVTMbNRgEHikjwTUTIlx7SxTjJ+UtTJg4lxgOxrTTylnLAk
Jz+MX50830xjPr5GMQQNp7RUci3s2FndGhA0cl6ks7ihmRQbiEXDqa+aigxc3/XxpY7ycl2rwn1E
nzTY604R4jiTj+dYIzoPJNF+tjQSBVYeOD/gVG2T1Dd++q171zVkZORw4ADuo+EH4R5A07T77yeh
/uvbklWDIXTBi8FSVZVnyt8fhIShykYblA7DeJUQa++RXpKUAeSmHtygVQ9IhRERkXUd3lFB071M
jVVieINKvmUX6mPUZawH+jL9LedbCbjMeLv1AMPvk6j2woM9S6xInZUWkVX2P527laIq7WxgK8+w
cMQYd+3XdbqsI3TQx+vWGONrGzTag2wQZEAe/vtjUH9dl84fgylYN8z/WZbcYX96H9jDAM7bEe31
A9NuuzOTlJ+8wPkYES/CALo2oZd5+9Envr4xBr389WEgRxQJIH/56w8K9OzIlEXr/75lQ/1lnWOr
juo4/OUcHh7GP3aeME1VjAbD6Los6CfPrlBC98NvxISTOSiP2k68L11P7P+slu/4SgVK9c9qH93G
pVrobfgNq41b7zpq7I0ZlhkaTVsZ5kxtN3zVTLRc8mQ7BjXCwaQ8NlmsBk+KX36cYYRgbPoWmkfm
q8ZmnM9u/TIs8v7HdlzuH26REJN3Ottgg42FbrmGoPz3r3M/TkNYTWZ8GD2oXuZax5Slm7Datllo
EkCyn/qpx1B3Jpz0bfwA6K36cuvhKcZEfkgbVr3v4dqoQWUIhyHJ1wEC0wnvHFigefBsirQ89XOr
LMqDTyJ4tAb/HBgCr6q/xme9GcMTVtUfor/77++ANkcX/v7P5cfr2KiEGJptw8n6+z8XqkU6ksny
DwuHSy/WS0SG2L570fyMxCUaKtV8iCe/Rgec+m7M4LQhUL2KLVQc/bZDmE/YhK19Td+PaDkH7Beg
7n4q39olJ8yp/se3mT+SPkcDPv1jTKHxL3FdXSPCYzjOr1EsgatvbodBvU/a2Di12IWvQQqBYOtN
/2uYukjgATx37AqmpDGEK1kPAsjeocVIAjrMgq+uyBPMjkzrqpJzeE3Ji8puWW5md35A2EUWcxNZ
6jrqBaKOIavloSlOZMx+ALaKfqbFlUUjb6TM18lIec77LDW8JjLYPhle0uxSUZbnJunsE0nkft9U
xvQAN9vf8CjX3uZ5usYLf07TxzyagtKjRTKxKK6qH/ACQUGyuwK0vzh+nJ80ft3qHB5qUaDy28uk
vFboblxlL1kti2NbTgfYz99lvaySjfIwdqW3UVn2r5cryMp6nrJWh27VZpm/l3WfLubYzb4do/ru
U13aZem5EeXG7Ev8JuUQeSkT8tdeS6r0c53so5hVPnugdQQs/nnXWFGzJ3SEu2elVR59gQpiAnMM
F0cVfqaTZBvYfpp5jgqNcH2sesjktUp3J8u5k/vrxldDVrfjNvFqK1+XUzyuEVDmjWI16bPdBvZl
Mrx7ywgozVVt4qmruhEmXiFmSv7GN+4UI/1569Gb4ici2DaPdiNmvchIEnH2sbGxWZZzuPNECKcj
WtCaF9nDSMr4QGycAPTcKOv02NgSugoeliul7rhLx3HaLHOErHijKbq3q31YxyjFzeO02sm2qqva
22WG3Csfdfwtb5Pa6hRuIHoWezmrMRXeNUz8k2MKM19DB8SRovDGQyKW6zS+Z5yxbnmT3eU8A2n9
VYOQ5kkWvcAxZtYOuM75FuSh9NHTSCztLEf5jq8cqoK/ibwrWadr0BHIdV9l/9AIEefw1GAjP5tx
8L7peR2eHbTheMZ0Oy0wjCeEHo0nfUIKCz8Jd9tYZpCtByVe4diSPsouYAx0KGy4kYaalm+1yGj2
boeacJ18T/ok2Q2TER4NRSu+JJPHAsROvoOArDdWk2t3uI4OT0rX/VBLL/4OLoqlRNaoV8d343tW
p9ZKNmTW8LMrbeUx9PL4PNVNspEXIDJ+58xwxrwbr0j1IWM/8KeQF0m8l7xwddRXh2SfFL27rw2l
+Ir19noUlbfTkhpqqUsaR2nu+qgk99ASDFzzdImOamwLONZ8ZEQexaoYQlGuPR5inupnj7JVtcJu
Y7Hz38tioLjgmTBeXaaq+A6XxGiujtuKZwwxwp2nEciTxTKrxD2UxsPStxngZ2MVkO+8Wv9NzmYX
trLHZNdcswtXnzVlMJ5S/U62LTUZTIgUxNtyq47SZCf2LFitzHeuJ+yvEBGBNlTz0iQe+3HPc0w0
Ilm3l/fR5sI460b2cc+95dwDJ86We56/Dju0DfKtvGpigmCfbJtM+nyB+SDvm3hzv9zXf92zHDTU
yj/u2Y8rBPvJu9032bDrldjct5V7LMjNwUFrC4AdSsfSQp6OSVsBWyUnUoS2eXBli6PksBWzBFu3
pWcDqSMyHR/XthkXMs/Rg6jeeaHzFusBRtKyTiAvGpzl6VJbdJpYAbXzMiXeBCEvAD1+juoSPkeF
yhtLkOQZ3mXyXKY4Uvbuo+wAaEDfCqhUW1ksRKw9MVh2lENwAHM2fdBnO1lXOySL23CNFep4zLtk
/TGMeeugAZfTluhua13yLHyzuR9Va3/rkZZjyz+zzQ9yrnZq3AufSNaty6K4k/3k0MofsGMTQ32U
ddkg+vNoRO9TObVHRy+TDZHdaG80g3kScZZe/KFipT5svKw4OnGOvZXI0lUSFOMfwbRLMrv+OSbT
b+ygtS9OTnIhqrwMTDjCd1NtsLHUGv9x8NCRyTot/aapDrliBgGYZafTaN8jU0eIv5nSJ3nlYczN
UxQN1hFpwH3hWMgLaZN910TBH3qvlaRJFcQtLce8hLw1dkbhq7DpsMwe49JdCw/Mg1JvSwNhjgSU
xXfHF1cktOf0J1EbZ+BDjgAKBKGW/660/m8lzq5frUHEa6MfvecafcoNNgwC2sf0cW1Y/MXpl+uG
re88woeANhcE/RdQwhCcVRAFf7seFt3w+fK62LljgYI56ue7Cg2QjZdgoZN1KgvusVO/Q8xbeZ1W
v7s1VPsA1biDIJbxxTWsU5nOs1auunYmjI70oVPvszAmlyNHEov0gnJ89ly1ONmYSW/lgDTbT1rk
fINakmCQ09dHYPrOy+RaD7J9siJiumrZX4OC8DzsRvzO5yulro/Ql2G/8LNrjoMI4l2pVd43r9ot
A3Wn22rtlJ9UQYQLk7+vy42Aml0pGR9czIbgopG/WefzhACXTnnYZl8mJxgPGlTwXdq07XtcjCvZ
QdHh5+Hdl94hvlQ+uQ7mU/JStQl5u2bV8OCDgThbKGBuZINi1juXp+Zb6+jG3kGqdB/Eg/KWG/zl
52sicVdupsBJSOGC+MEjuVw+rhxj9RV4F//JUnCo8WYTYTmiikD8EEh6bybL3w9TUR1wIRm/TDk+
K/MHHafoKiCAmV6sSXGB4EXaauKV9Eqy6rUccfAIwRMccj/GNmxJfJP9NtFOIJ5lkbqchWBkg+rb
z8qAOef8Nq2UyHwq5oOTsLYr9UjZytdn6HY0OL8F1lAvL9QiDad9ju7PWg6SvTrQuyPLyYssWUPr
4rrR8xrOc23PMlc9waBa2aBiXhNDUR5jv7hTvc5/G+ycDwey5xKLrCoVmJNIh61stVI/2Sik7o4y
+AiS9GdSOOIqS/OMGiiK12yeEXk6hNWJX5ol1/2TLJ4E+E1CCjmDPXXOrdmxOu3KQTv0dnuvzQ1w
3SCRfWpWhuLAQ986TkWEhx24LOfsmdqfp2Ng4bIzDb/76rfe8BH7bruUIJirx+vADpq1wztyX+rC
iNfYMe61ztGvNXyTp6kSwUVPxf1H50wh4Te06WYpa8QLYWiWDU4382R1hg+piB6T0E2eSI0T8A/c
P1oroU1rnXSrNTVfM3mh2sh/a4tG3YJEF1vwzjpKXFb0lviKtU0VN8fYhmLZI8nuBXFxlsVB1w5g
0FhF5Z75nE3FNh+z+M0PKjIZs6kXC+n4DbcEZ18J76M1SoZ4g2LTeJStnbC/G3lQ3cuhir+ddAFj
ISmLB4Ivr/I6aWaUJ3lT6Tw/lPF/vynZmhJ9lDeloPDJYiEu9944ibNEeS54z7mYkQBfeexkFrEA
2WWREfiEDPUVjwD73MmWYgK3iZZOcs5w7mSm6bQpG3/Lln4NLCl6Bgcyveqg3eMGdrAsiT5niYYa
uyw5qn7UJxEvpaQYz7qf9w+yzWvce/S6nHtZ0nzxXCItuZRAVb61g61eZVvmpz/UwAwX1XCBwzy5
EaO/LJcQVbLit+GdpTY4AqvVKnNHACHzzXltjmaBmjh3sjXjPb9SU4M8jWzF/53fVALStvXFq2W7
yToVl8aq4iOpsfxlsuxoHytC3ciin4jm4lTeV1tYId9ifEr9EbUx2SgaLpXrtXvKaiV/GeIu32UR
IXrZ2nt6eq5HnmjL2AadFCfBtp6uaYZUOYF6Fu7zRYO277Y4PiRk32l1UWA4gf5Pqr6+JjrWAkmc
qhvy6/XVLPH5BZTDaRSAsRhxbNgtlWXg0lTW6kOUdsaR0MOIJdw8hwAIkurp16oPjsMERh1xxOxZ
dfv0WobBVSiqkgMWndiwqTp2QnOrGdbNnTeCOPPSMn+WdRhdfTNTDSDWXBW6Pabx80ZolBOMKqwF
La95+jJ+UIFOeQHmjrIoR2jFLog78SRr1IC13mgm8U62BWPcPxAGWbrLHv2A4XVbEEmSRYewJ8L9
3dNkD9+QymnOsrpRgDXyBe1OsujXpQHTCLqALMpDX2kvepMkF3kld4JeEfL2grLEjcqDMDd4b2z4
oiQPvTGIrS7absuTptxlTW5v5MAuV5Wn/o/lX1uX7rQZIZsDy2OWKdK1+ziJ9lowZs+yu5mRmNXE
pH3cvuMb7IHMNzfGb2oNXxQ+vr/G2Qllb1vXH2J7RmYrzulWJc/iwd6B5BsusrRUYbhB2nAY9hBq
P4aj868DHR+7NUoHx6AY7G1iwHMYQcE+dJGTLgevdmbDBe/ktjkyM2mN3N0wZB/9dLftd62NsZ8b
FOGmj331Qj67uYAETDfxkAS/eUcZZr61C6P7z3Y5nldzyuYvyXdkuexNSYrorm3g5kt39FtRiujc
ilCHkJ+ZO0NTpDPL79dbqxxbA8vcVK4Yjg4ZrPtaV3/KlLDlBEi0VZW1lylhVm2XESOCp4ZVqOzl
Rfbr2KNX7Ke9u1s8lDT1tWvD5tE13PIx0ZMvEglTRL6zs4vC3bW8OknJrkYLWiUk43x/09lKlCo9
B2xb4jgMClBAf3aRGlvxEJQbpHCG7djn8biy3ewB3cPoKAFSS52ESVlDU28Wczc8vwGIFAMK6JZw
+NAQUg4mA8huBnEG3T/9VbZiMYbBMb4OSdz7u8EnTlcoPWqaqpaLSxC7W5Xs2IM+H0bULx78tPgx
alV8kiVZ77Tax1BZJw/CUobNyKbt3tTROg4Rp74b7bp7MeO23jZlUO/6uWgoqn20Ij9cy9bciNz7
sjJOslFWFV23cXWhPsoSfjnI845pfocH++fZhLoL/cp6xCm7eVLiS6tl/aM625/3KSl012vESrbJ
OstXsLEKewJCc39Z58aXpmq1cxel19tAaxzEShZ/GahnJmlxBsEH6wlTTB9XkgOiNPMOueY4yTVj
nYDogkoIy7cPipJpd5nXW/84Y4W/U20P9FdD9IhIGlGKmYUAPKAvO/MsS+2gmHcYY3yXJXkA8j+u
I5zO93raI9TdOf5TRzx1Hiyn8cJGmX/d4aarY1S35xmbwDTPfa8ET1YASCrJ8ICcvmjynxQha70x
AstBApWPTx6iqrpLdF25yNLYw6MdevWLLFV2352r3Jn2CZmzc+gHOErOh/ivMzN0230Tl++yR6KW
Hz1kcUyStWkUEbaERoMELSSgCcvalYta9rUvE/dezA3p3JAbgFkRhIWmn/fuPWTjjxGwXX9OhQZd
x0yO3QxR0NXJeDRQv5y0+imdYQo2j/ZDXRBGkR1kXT+LASlgYZdBda4Yj7a7y+yLZQ5rK9ZCwNKZ
cZWH3h2wYcNDd9dhqMSGnobAmYHO49xiwF8cdEJqsp9sBVz40uHKdpDKWplrYYliOXdSWMtV0dhf
yQZZnlsVz/8NzCf8+wAvoczttefbma+MwaaY6xSfViN2P7fe+g25ecbs5kfQ9+U7wVnSIfz5r+Rd
taeSbKSsr/CgJ2xWFwcxhOV7wDYpHQrrS9ey4EGCky33XH8bnuFSc1cBzX5oNBRrJnyc3thIIIA+
n1VznTyTdbJV9uu7Kvi11XH7j7F55VVrtw+0vTLpkOSaAJEklPhPAFC2supWL89yq/EvrWPUe9eM
pxcj8S4KJh2/zydAJnt5gin8UmNXOPkuVuQef4k2aoOTUqkPicceIpR/OXlauxNmPc7YEyDhb2rN
B9mgT1pwcv8c4fAvvS5UIBvjFjAe+rTR8qHZ906pvvCnVPZ94mcbWUxqkMYmYZuVLNZDzDaNlYJf
hVq71hVt1/dRBHaIoS4Ix1XJL+9OaXT1RU5cRSWB1bkYWEzsZsTaPSK86ASPzgMCY9si0IarO5OD
4gGLUGH6mw7WE6lsrzH0NxTDkDSM02KtuonxplgZ0VolK+G5lfpbVdTvo6knDz7xz5d/GaSoo9hk
uWZdMmy1FSWKWSttfB/UJb+YTShP+mnDG8s6WLpl7lJFy/YjGG/i47x8ZVGvDXZW88tXFhv8VNdT
GpSP45gYJy1xlTUyUONXgWjSumvN9EzIpXsDk5YZeCbIXkFhKNDN3OGr6yDai+BTetY7RfaSg/+t
l67ABclUKyAaEndvhnKRMxRN+3FZWfzlsvSqkz7flUqvbsgfptfbIdLRgyvE5VaTqrzHV2Cy1lVl
FmfZgLtIdoX83p4Fwr5fs5TfMu+ZV1zCrEM6luYuJvP5tavqTTJjliIbEwO/aJxzhBLs/dBheb6A
mRjpVVH8mpTNx0jVS5eRskPy18hSS/VlpEQ7YTH5OObNIcSr4nud7QcEq35WOFGuyqKzXk1UOrZ5
14eXqlTiu0oZtJ1rWvkzkRZyW3Zn/NZO7UqOivPxvQ2m8K0hGL8BVRZcA4PUqmoSv4MEGz9FtRes
/TQpf4S9g8oDmbPY442qFPXXKXRLNFvq4B65yO7oVPk7i/50Uw4GsSiMl9B7Gp1vLDjB1Lbhz9no
JIb19p6lqr32cjN8UBtPOzhObB1yXSVJBP4em95+eDesHBsb3q2q4r23vBBa1XSvXqnmLx0UgnWB
R8hBdfP8RZCqgu7pTuvCCIqXfuzFfYNbIr+7/EX2MAfn4E9j8iCrrMqt15HjBEfZf/I7c1+marKR
rQTxmyvyaI/yUrLKCYYNVjvtoyw1ge7CN8LHRM4dhpWys/BURhqWm7F8PQcEW3yTfYc8ra5paML4
DhUdM50wfSF0de2SLP+mh2CkDSR9TpXjgK2dIHXUav5t9EbUPFuDLwVeHl8L8UN2V1SwSYPDwl4W
0WWw86Z/z/W2POCsV+9kNT6mm8aIUrgUqXbMtaDcykk7xTzl/BhfrKyBkqcbRzBk8VOcG/j2GIC7
a7vDnyrvPF6FJe9qoslPRQPKKBg7SF5ZH68tv2oPqHgpJEjn8v/n4GWq+Wr/OoHq4wIaNTnqK7Ni
QwOzHz2L10hFjKxVC3Ml6zN1mDaF3+tLtyobPnVrnORzN4vF0lGwTr6MobQEJ4n4exg37qq2VfwS
msl4EzjvZuhBfxHCDe4tqwxW0/wQZX3Q7V24GVtZtEqTPDyBgrMsevpr51vNl0CvjOuQ+jFpTCbr
LBMycYvEYdStLHL+v8Fm3wgtIzgBsOkuUl33m6HjJod1onhCrKXbDXGj3Hlu2d5B7nZ2elgoj9GI
4FsAx/ub2bVXTY6fYmSg+rD6vciwqBjspkehFe/hwnOzq12M7REZ6/EQeXVzn44KqsJYkXwhQfRH
GnXBT18cTE3nPkpVe3USZ8CNht+eMpPMoqhU9zAD2lMTTLi1dpm5DdH+fBHzg4Ld+/BDsWq0rImJ
4RfZHWJdeIdRqfxNU2v6axY2zqEoCULI4gik7BArcbQUMTnVD5pbx0ux9/mVplifbUQeGa+JGMiW
61nG+5ViY0YDRStfOtukqw8lRopLq1X5zcEmIrSMDXKbdV4SYDU4jy0ssif1qGL/ON8V9J4U2zil
W1pTEyJp6whUKOdW1y3Cg68q49KauJ6y9ztVLK1TEnl7UuyQMeaZK5tECJbg+tJqqjg9mxqC43Kq
IBT6XjToqMoi7zZ1P7U1sgXz2Gzop71mepimzNdVO23YY98GVWusj7VTNAdvzF7xHhqGFSzL+iIP
/Hk/ziL93q6n4fxrD9ktgPK6IpGX7GWxLjAZzgIT06TZPjI1NOfiTg04o8K75+Wr24ijWOGu9BE/
lZWynzz4efTDDkGWypJstBT0J9u030Xz+FvXKCEWlUTkwm518qzRxIuWYWl6m7vGmfXOCcxTHXq8
8WQ3L4JzW6KVs5ETqykPn1UIezyFZX13u5iXYz9SKvlDzIb80/WhcNSIHGXRVva9XczW4qPp1MX5
Vt/6SnpCu/qLvPJt7jDTnDWBMXWZw372bBWq6Gy3Ig9KiNNK4OKSPc6ssj+rkyQwm5Usa1hl/HVq
kkpDvwXJAV1JNwKAxXk5lV2bIlFWQYMfn2z5j+maJNxrnk9qYb7kOM9j+S27Ilk2RsVBYsTVtmrk
sDZDB9ftVfdY+nzLZdEyY5t9U5BfhOn6Xyo83GS9Ojj6sawEy1jAV1/VGiqYVQN3BuVsvKZEA2R9
nLrDcQoGyIFycmx5yJGAKyQGwoJWJRUgD0UTuedqPshi05jlTngQxWVdX5YkqcnxFyuhCYPIVGRf
IruxL3FSb1pXn+54CRvExuYGy7O7LYEv3itxxjpbdpQtaoht49w7mMfe6uWZ66kfw2RxGVv55snI
0Vz9USb1fhw15QykIXGM9CIPoxEiWDUf5JmsC0kYbcBBV+tfGpAah4A4j5WdI6Xbj6LIT7/Uyx5y
KGlyb1exXF6u+G8Xk2PVyv1BAHGOzBH6TXpv3InZHnGcD+C6Pg6FNFBMoJUcLV9sK1m89el1X6yF
q/R7rbajlamaIYbSlX+0izTZ94GffAm9+FFSSqbai/haNJ97uIDR/7uHp5TNZpwa5GFdFETdtiF4
1fjZWRP21tDx2r1V2UmEOMKtfBtRaXF70PPyAj0mPcv6pbM9CnvTpTjamW3bPKA1D7PFwLFjIHbi
ku6r7AO2VPmqHM3mYakssnoPoG8WcqUunw91lYRb9thiI6dZGlQb/5gYNe1JzDZOs7fToIxinSRe
u77VRU5g20s5l95NtyZVRU51JUfKyk/tslzXaGH8Mt2/dhzmO5At8iBntFTno+5W5FfHi132cbIS
R5hdDAFt45JxGVaFPxaXATdGMjt5Ke5KuClCDyjKltartXbjNxXcSv7KO1lpVdZsCjLq0Sau0D7V
+/qpDAXPEi20j44bEy7pq/hRc77KNlkD4jQ62EQe17c6y8THI8xg06mxWT0FYAWe8ifZXR4S3WXZ
Lhx7uYasMwIRIRoS1Actd/qDmgowMGmaXAjGJZea2MchQAWi9HK157vrcJQtsg9YzgY8doeO89xb
NsCdVHd5pyMZlibaKTfjrn7xUgx/zRIrPNfxn1MzHN7VFMx6ZaYNeegSU7rEByCR1eNpLCHVs3D0
HxDSxKBRgYEZs3Ve9akx/g7Rfg0JpfdXSduDNdJdMEsGggJJ2L4oHkm8Tq+Q7rCR3hZJHB2Ved0F
dynf6sM4vBQ1YPLQQllfdeLjMhNGpwRXPAQfW35+SZpdvSlFRLUp7nRTI49rj0lBdujPsjyThzqs
84NR64g9+f7F+utAaA3u+8BjLQ0dbS+c+l023up/6TsNZTBj2/51jtvQIHa6E558Wzn3rV6e3eqm
wgnPIbLZ8x38cqVbnbyZeEJ62cGF8K+uTmaE+9LKENryzfqCMCxG9bav7wYnrbdVNIHfTx9dGyKn
kjfOS5FpDwX2S/eCROpL3arTarKb5K7rU/dl8tp6Q9zF5jOg1ah7a6ez/N9qc9GdvXQnBQiOnCnq
KhXfmOC7bDSRCnry+Lmw5j5XsVlgw+bzU8d7naM3y9mSgQLLIMvyFJn0/gSideZ9DO5r6uHznQz9
VZagcj6nmejvl1JgENhyhoelZNmHdMrFoyy5MRESC92ATLffwJ9DG+6b6V4eNICw28zTBRAF6rLS
+GioQFRiueI420aYrQXDf25BVGXl84Q63GYo0Qm4j/xgnyUhZvR/zQw53t1mOuhLFxNO6E6psUV7
zHpoAN08GLkdHUbDhlnWFUBL5oNOVOSSYj2veexGWJVS1+r+Xq+mgeUpJdk3Cg1tVVkhdHXsfR5a
TJMiZTiLcOw3KZGtH6jwlKr1o0JpbyPiVDvrSmFfx460mmwoYZvj2yneu/+j7Dx2W1fWLPxEBJjD
lFSkbMl523tC7Mhizqmevj/S57YPLnrSE0JVpGRZEiusf4XJQsMp+z8Istzj0vVVWBDWgAng18MU
enZIWbeTQRrrVdhrNtldsxKdiXQAc0ZQaVtt/SJGaODM8O0ZcK9+KVjgHFuisHfb2QJx4X07FW+A
0XkfDJP03SHpnuq1qIrLjPQthxTHMfYIBUAhRazIUKphp0Xy85CV07+bPxVpFxj9KvEFVAhdyvoo
kpX4V3M78V99+Xpd7ZZE0G5P0WS/Z2yxTi10oFkIKh5LIfaOUFtUsUn6qFktSpima352o/3izarx
kg2zecocMzrk9Rh9U5ARzFBpiM3FcrQcl/6aqoVxP1PtDJp2Lm9zItTuGMco0UpYXvhhTNFZ6zKy
Ijs9etDXA7um5jqtQrYUuH8PB5ZFejeRGsPJ7TKm6D/A12m4vcZ2EHYCCTw+IEuFlyZMSbY5Voam
sXw36hqnTQrppEIN6TEZYYRHoyWuKT4O16oReL52kQ0SQfPrhFibhdlDfTIIYfo6odhWc69A3HSa
EufcsnPejTjCa1m0zsVGWPxtGn7aa3dEBtR5WMFBqgSND4M5PmloXXHAmhTSUW3lDvGwuZ/igsLP
emLr285aGttczNq5BjpsE+BB6CuFdG5eD0Pcdczkp7rkT13TKC811K5TJ039kDel8l5aSrBdsJCw
vRuazLzbnhmVUHW26BViRp4KTaW++08URG/lzHaZcUttS7+BSE6HuFBIEPnfvu1Rm4omWOGMw+It
IxpCdkbjMrv8MHnudrDaXL961cvWMCoGCL+A9HeeK+e30y5Dtmfdne9NFHy7r2c16/Njox79bomc
43ZieysR3AcifGJM5tdUbAcpvjJ04m0h8/021lrsU9AHcG7lcnSaztlvl7kRJQLb9Jh317P/72dZ
Y9K8DoQvKYY+PmBOND6gRsDqwyAnmUrS3Vf/kJQUiqV02Q5y2XYiy1X1Doj1vD1p6+f/xfShn1aI
yzFuVLtB2CfX/qZa6vtmqpN6R3wHnD9K3GHfr7n1m9Mp9m704NcZsejPHYlRJ5hZxs2qu3+ezSf6
Dnv4rxEPf3i5+P7T529zAHRWaxphkeKURAR6flkDbif6cb6Veabu9FyDDNy594uGq9rmSJWO+jFW
E/d+a239a9d2lSdFdPws/OplBeHPtMVzvejRo1I8QRJG8rIeJJFMu7SZk8PWhC66xig3y7FJJcaW
7nDXaf1ys2SBkSVV9wBJlTxvJxNnXg6kMJf77Sx5t/OlKMnh2c62BY5eCzyu7eTWhdICqq253LaW
FYExRN1dxPam1Hdr3nS+xmmMEEp3OYT0YGt+5VV/Bt1s7Xm9pmuUPtgyrVXHndFGa8uz62LbqSsE
mbLklc8Kqh42E/Prsra2LlXX37CJze+36zt+skdi4pl11itcaESPozAB8HkxDzEFJhswxXRidPTk
SjwWS8CZ0afOHxfVZvVoJvfUpdQdb2h6xNZOZ2HrM24+zu1YQ67Us2ApFvL2lJGUgOE97i3vIQtt
BptHB213vixUW/PCOZqg6wfX8eyDWeXvdVorkPRtJRCUJ0+UY88YASePXsTgrqFR/O4CdJs9Ds2a
bhp4XJjzdXukWNCNmhoDR93ma02VqSC+vV5Nj70A/IlZGigW5IwpeVIj0o67yNy5lQ6Km61M8pMz
Py7euiLysPaN+ftYYCxVaOitDF71BJU39hkh9//sQ2P7VWGx91SrRnyO3eLDG+MfIo29Y5Ro3imL
FLAttsPMkgm/IvlqJUt+tFc2g9vN57St+V/xz3ETYopNy1+wk3qoUSIeBLYHWQT7vNFeBkP77mm6
66swwnbmEIF2Ko7fGhSI1AXizxQPwThx94ASlGRO9cR24RmiPnieiv05dUJflwIBEIWIPaRnB+Fp
PXc7Kh37aRqYl9U8vczQFn1R9fcDcHwMYv87s0osZhuj38eV1hzqXin8yYRgqudjgK8kRKfkQ7MH
+aNvhiP5hedOWjejbtWL18FtZXIa917Slr6WLH+j4Udb4r7M3vcPVth8Ft0HLoPH1Cu/jQVkEr0e
kOJWTzpsNX9qCZfXlW9xmQVW2zCtND3xY8L8kZfv+H4dDD6Z0iM0b3a6PyrLhJ1lvqEGaEIox+xO
CHvxzXQEMlCUKdBlmUOwsr7riS4hfLOm9JJKBFzwgZh0X5dMsEtB2FRTZ9fEhlktY+p2VkZGwVwN
R9iiP5SpLF+G6G+Dhe4REdqrAjrKOkFe6xkAqUhWw6k5Z/KQzk7V9Ct8TP4T2eDKBLwARXL6k6dx
e9UWgzC0/GUYR+3VcMIRBmWgROJFQxeyq3A22M2MASCe5pl48asp57ASKklcWXGdejKfNCQye5nx
ZVDoHY8JfNIwic9e0+8dnfDEqGqJyDGnx0FLWhaffXNMbEwHx3F4gPqxM9tlgoVshlrlKr6aJAVM
u+HZkRUFy6WSuyEq21Ck07kd4OZitURpFvq6MqinaUJjVpklxFd4XdjWU+1PHCJUaspE/UBa3Egq
QxLZV9eB5kxqjhga+9gPCd6ZiRrYMCAF1gsnKdExmEQA+VpUaiHbcjeYBoWle9SewbB9s+kXWBxq
mHoCfXjTJPq+WZouHDKM02/bwwbdW+7/65zUVTrKyh6PnTqcqxqgC3Ykz9peRdtOf75ATEZQGul+
McvpiNijRO1stj5R7zM+GrILhZfoB2tQb6peNyFEcskdlrjEpbA/3nULJJNBX/4wV9nIZKT32InV
TZ6Vgc/sF4e2jrlCGQdR7ZBBlbu/n8hz+khdNnCL0yR+qf/UbedZRIOvU9M7x2hV9046/qo7vh7h
yYfatDHwrfFupgJflatJ9ujd2jxL8A8meNUWL2Uim30+QERuhz+Fg2cJRF0H29S63kslcW9jG50L
6SrPEQa/0ZJcNGN4La2+OuBc8tGXubJ3oo4vD2NH3H/Ge9UWIyV8CtVaVz13yfg9bs0eJ8PEPmY2
BZV6Gg7R2JYB7ze7FMV89BI+kKLGs0UvrPG+qfiwtFy8FBN1fb1h6xKJY5YWBwmgfLJFd1cUFdY+
WfU61Wog1mwYciqJiSIzjYpmduir6K6tcZXIuBlVbXyoI+090R2gmq69qOw3gkGO4x7lohUquiLA
7DPznAtMLtq++Su0qvLJpDbU9i8uPak/mynR5F1OYGr82JeGdsKht40Ha4cDcuV0z2ou3hpTTXzP
mNn6usU1cez40BoT/sIx3NTWK866xiIhc7P3vvWkP2TuEjjdXd3nvmsvti+8ksD3onYPFeWe6wBl
sY27/lpaA2gudiSYqaHD6oWKJ2U3vILpp74YrXejilFkATndhOqdphzPE7cLK2X54zn4X1nehzUV
xH8a07mk8uQngnIxk/McLBZ0vkr33AAYej6x88qpruFmkxfNJZ16xmB3Ng+EZ+j+sCZ9Grn2hqB7
hrva3pmL6+3SeiQ7I0OcKqb0sh1GYaUXqqOXvGhtpMN2AY13fHYzBBYgS35hK/7Qt39Tw3qzpuVX
q/fUwBLzDjL2pUaF6CzgiKbtNjt8EL51hI3unTJ/wVbcus5M937f5u2pjrvioVjg4SnJ8CgG6ZtD
ke8LFnU7HWEWplgpCV/aBJe2sINBI1m50YWBIZCbndrCje+IpYlw+zGSi/QK6xyxUgtFkmlhOhko
NJNSXqo0m04lJsh3UMONoybEcj8mRcxiFlkr9JjmME4EI1Jr0vZ1mjkPRR8n+7i9bwZkPaawKaYS
AIl3BkvisiHnMMH8N1hZkEGfqdTNTSjxlhDWi214xAVK0bx23WlUbPIGytR97SnaB61jDbjtJ3gM
D9CAjIVIJizy1W+yYeekNWP1rjTURL2sn8+1ZVo7JK+d3zNcvs8WSp8EXcs7suIecjLcB3iqpP4N
wnhnAiNZEanW+2wPAxm+QiVb0yI/A1zkPcYQxWdYn97B09mwZc34rnnR6BewpN49CyskS7rte1wx
ROBj2LwjIZsx1cbiLVaMkMBB/Yr/pAcg4US7rZkKqV9LBRXRnLzLPqsDdEkmnO64PzTmzCRrmmFi
syeOYnO89pi4Xjv+18vstgcIZ+yVmYB2tVcgtcwd6561NoiS96DIVnnpMz6yyQxGm3eJxVCGlfc8
4ZGMKcwQGysKipsP1ChovzEJevZsaoENZfygqkpHcEr3wx1zSsx4g6Dxr56p6SyHET+RHUwhOyAN
y/BHzchvjTU5/iIyY58BAfuGNR71KvPIJE+ng6yvY9Ysp6FLo6vkf1FS+w7O4mueROIBIHXw8aRi
ymoV9YYVOo5+pXywzYUJu2qXACABdh3O3RSm2MmqYzoEiBn6g7GGoA5lGqCIz272NFRnT5K0irUj
GSy1/F4NFTkjlTw2pPLtl9p7gxy8G9opRfjC/R9JGL9L4wr+FRtuCIHDvYSt7dj7KEtiP8oBWrsW
HxzBw0OaIhkSER5f2pQ/2Ep21dehO84BruxiaHcD3qEKPmxM3ALhA4AAXqyRFQxe4fhqUVGIZHro
08h+mmoPUN0qDt1g1P5UAWpUXuzuMgLg/I7K8r5Lanu3uO0YYtRh36dCS/nRSXgLHXCZZjKgliyh
b06V3pVGA0nXuFuwptuP1pJe0HY0Rxb+Fu/shm9ac9JwzBBKF116blXMoepfpiMHgtiEdRqxokmS
FAh5cbR930fVsYpFHpjpa2drzUO8zLoPovad0ZsK8ySWsLT8cRlrP+li5WbX3XCd7VnxS8r1952Y
RIBnM/+46oUJ0RtlBcyT9e0DaDfkhgHiT9XiQFlaBGg7moYzPZ6XPqa0rqplV+SNB34S87XvqDYS
o+iFceSSmFq49xi5H8dYyf3RVW8mgM7esJfF13ol7L3qVQjbuSt75U8780XNlmbcm3VT7rsl+90Z
8HdaTMVJznmohja9y8dp9pV0cfyZlIGeeR9XCKYV1S5Cgryj/RKRHiRGlNJDFBG6hnWHcJQ/5mxO
FzOCvjXXSZAMsxV0gt/JUOtFqIgRCagBMLrM1dldRpJB3Kq5w3PsqrZsqQyoIgaRiDqRG5BlWZGJ
wr60s0eiy8ziSWvH7ojIdp/MCpK1RshTYeUd1Mr6pe+qR0WF8IbBdnd0uu5DE7keGK1mcofl3Hye
eZPDjEpOxmc3JrVoxUSHMcn22EGzgo+1Zaey+6i9RIRolFSqV/J71xlw5VgW7Lgp0FCQsx7IeSZ9
aPA+8qg0/d4ZwTqwaZpzvKE7+0apdL7OkAzxLOoOuRu/OZjV7GdPJ81U5Hs5xzab4ZEPaBzFwY4j
dS+c/I1AoHnXAJntsVxV93kCm7BSYoxW9PqunPHD6iKmqMI2Dd/BEu6gpKMT9EXaByJKjmBweZhh
vWurun1hjX9H2GWPjXn6YGiacqy5kfxoecghcExFKh479rOxRaHZcKmbCHQlfdOxY1VbnZU+O7va
iOdjUdvaLoVg4wsXO9n0FovZYnnTjUEBQ3JnOdlj4omLbbntvscil7p1oR5G5Hgn6ageil9MThjD
kdKMWXEYMH6Xg11h55WSxYCf+iFa1H3nuK2PXDk/RJ7FSBKJeI/L04eG786+GbrpWSuAhQrUN42u
E/XleWSWGhh/NVE67wh/fOarcsFY3B/An/lBKCRdLMbOyeHIxIBysPWdlkSTFkM7PSqg+cziLQGf
QecaKHADIbX3bTCypDg0Fg7mDU4QsMOr/qnJkXAZFAI9av7tDIM+n83FV1lJmwPRYIw/P7FZmC4i
zR+VqJHBqGrRveiMD9ukDi/HOkyHTJzLheHaVKBzVVQzaufisMtEenohe3enkUIXNI2GI1IVIZ2L
4CllXdjrJSSvOcfTMW78CIPVo6qwZxkbq/08WBIWhFkVRCPZ1mPkZfKARpMwjAxB6iAVdupzkUIE
8JozkZdDOE9iDLdHX4fYNoewSKFOoalhpnaA2+G3H5cyd498uXVo5God2uBdh15W1wWz3xBLJBmm
BZs2D11SsL2a21MMGPL52FBgxIbmAnrh+kD9V6F5bZg15VvrFgAopTm1J5kUbJE9VM1uvmBLPCzh
ZAx4mTsdWbi2VhS+ZeHOopfmeVTWQLz6OC+yDJlFSjZBc7S3hurNTmAF9GNc8fpALR05u4VZBUpS
Jeyl3CjcDixfWYcm2dUCdj9EitqGcmjxy5qsY8twGLZqBncxYVnqN231kmb9r64vh8/Panu0fUyJ
tPA+XyLp4vwyiGO0plFu+4ztkbs212g+vu9dW5czb5qDPUdTaMeviJpqBrq9htU/uwuqsp6Tvhll
XGpBpzbZue8lBXe506bsUVO8lDR7/jGKbxY2lDhBsILvuigKGKTWN9Dcxqq7ZgrDBRa6QZItUeEn
ahQdZd6cpq7BWKEkFTFNzlOPLlFhsQYNdjbC7R1g5kFd2JGvlO1q8ioMVwbbw05Lara/keEnPSRK
rEKQf79UpcfWajLBawikCiE66KFAYx7UDjq25qcr85/gLi6fbISH3KhbLrtj2mRgEYOaiPP2XdX6
XIXtetia28HEzIOf+fpV/l+nI4Lo/3X15HjdYZkE4GJ51OopIGz5g83JEHQmrnB7WzExGCmz09gU
HkUdLohr8r8rN8UsffFbr4WfKZwGyh2HEcbfYfktyJSgAjhrSn8X5UNyzpUCO/fbQEzgYUjGxzKq
7zLGgRCXbBLS6uIHdnIxQHmHTGsgY1bqtw5veOBwxd07Wav4EKMpJ8SpfIqaomTslsVBm+JHh6pY
VDyTu/7aqq5xHFeYQLWsIpxjbCLbVr8sGtE2R4QIzvPQcg97owtfsqhevE0GSfxAGSOkHKezUtkZ
t467XMWCIZvlKB2rJnBGD/OGZszDSBX4cvcKyyrEWBc+mjNeMIrlS6rOvjJD0nIN3c+82HzG8ais
6yz0KvmbL5t8GkirZ3MqydbU036XUCLTp967TkIaR0DlGtVYkLKF2FltV93UAlHjyDYqEHmd+kMe
VzcrpeKMkRWm/eURob3cUYXxuArDZ2PG2ZaMG92V2Tus//YSlakZEIlc7jpFNncZxhmGVilvNcPs
wZlb95yTS/RIdiY1aUv2v+ZMHB3Zkz3fm8+OI6ojt0B5isDR36oywjEhVX4MkVkH2NOOMEZFflVU
9j2dN+7rPBE/4jp5BUkKSOA2P8ZYPGKI6vwpBHga84JeKvYtj1i+lHHa+K1KbJvZ2T9B5l2wAMYo
R+2HE2DJE6VBNC5Dg9AKtGRXxV121nGc3zmFKU+4mMqjpHSwg6Vp7KTSd3uWj7uqntKj2qx4hwci
VYK09mKwrxD9iSsU41OJnsRIq+QjUmobJTjFBP05q9VqFa8ke9Ww5VM3qR99p72XU9/gTo5gkmo/
dRiyWlI39fABmsodnsvZo0izAnFrtjBI7fulyC9NUU8Xa0XvFqi+k9E2J29slVeir/fCM4BUUezt
oiHfz3Eav8IU/CkImro3W115MVRLIT5DnfbuUMBstKrkkLez+9GCX7eeC7e+i5YLwGe8y03slEYq
yCcc+XcuTu4/Om8yAidztBs7AOPc1kl37NCePSdmj+qdSvifFvtgy0t/twQSs57WjEevyus1e8Q8
ecYoHo0mAtpQRPkrr/9gK5BQI01qX7a29wzbODrEiYNguJFkbMlM3oAYfi96f5aL6J+nrncfB4wt
khI+M0HT7REncIajrf6d82bDreadUUvL/a/25+ntyq1za2+H7fKvZ3/1/Z8vsZ22ZbSN85iVKecY
5BP1xxpq/Pmwmog73trbo22+GROVi7b2vx5+nf+6fOvbDv/Vt73O1rdofbkz1Hr22dvleL+VZc2k
uj5UHZYwwKn/6TVGkwXBej5XoOzuyWP7p/351M+jWCgDKpZyiDPRhNuhXqfZyawwH9vaZrf8p417
NavIMb2rFj1+sjSV28EtjAASUfy09dWFzeiemtNx69sOKtp0NZmiu8+uws4eYoaxryf1JDeeTdz8
P/u2E2UnW+o7q9fx+uKffanS+Zo2quevPnacAWb2xq0yc22fuHV8tGqsxiulsa5qbarXqPASpr65
/9G62lsBEflZV5U5lJEo9jYBRI/VItk+xYuPxVv1kcC4OKYEQJ4ojKBaRp1IyN5O071xN7Y5WEpU
3tvV2N2ZaX50mWMvJHmyRJJZfkY5dszY8l9KLFuPmLu8lm3uXJEfqnuFbRfDSmzfT/2cssJX77O5
DzFDKS6k9woidSByw6KSe8PTbEJPCvzjKvlDONhO8kF7zwD692Xfqh/4rZU7MdnlXpXaA+XmgS3m
gE1jlc1Bh7vh0WwrKj0qhkyajlCOpfcuG0f1tXEmCKN9tqopQJJy8qGIoIqN97T+bXRDx04ZQuMQ
W29yMutdgXbuKU8wKajn6idY/nLZutpYH65eXpy31nZAKBwfOqTfu+36ra8f9FfPGtu7rTUmlaTC
NN/3/eLBU+vFriqy6akUUYkMNpn2SjxNT1tfUrHYhRx13VoeqZyXpCn+YEPzzwVyxqoaVBIOyvoa
26HQ/yaTJR63l/FqmZxVogv9rwvGgbgHU2nz89bXcN/e9Up09Tpq+Eu1wy8xftBkoRLimS0Hx41X
eIJhe+uLreSxKKmgbl1WNcK6zatf27i+dSWTXAK11vTj1kyXrnpaQMU/X6EkAluHqLRxXjeSK3TQ
h7ROnVPaMb5i2fIf0u3nJZ1kfa5F3776//s6IP4SOqShH7bX+7pw1JLnmWocO5tiCnBwqu6xDDTP
xrz65zTJ7G9922Gs1Oq+Xw9xqkDn1Be5ej4hzfnfE18Xa5l0TrWuPnx1bY+WPKruv/rctPijei2r
nzbxfLft0vtKp2QsCOv9fPTVZys9JILWC7crFCpMn5eVcZOfFB0yTK/jOp7WJmEoatG/xgBB+4g1
w2FraqIqSEMY0F07Vvcqomgl+axY4XpxMonilAoBqXptTmKoSQyGZ4JVE3svYb8aXg6/rTJBmNem
SVH9pHcw9/tpsF/nsp1OQmHFtp3N5y479W297GITrfzY204YtSxK7Ax0TlU0gUlabr84Y8kWzBNv
W8sqtOx5rRNsrcSN7BfDtHBJ6ovHrasaYlYTRS3vtiaMKTMgw/Gjwedhp8+N92Ilo4IlWKLsLc9z
XzSWRie1ZFG3NSusXvBfY5GzXWwwXDygYLhsJyMYHS/fdH7WYzAtBvdVXT+o64tmPcvd3vPKu+1C
YolZ0y0DyUgEF/pb38TMsxcdLlQe+3svqUdENEx58zaxbXOTqzsRcOdaxulH5CKBYevy5OTdQThj
DvczTo4lbiEv8fRY121x8BSCofNp9b2c7GdAAovirzbsK1hZr0o2gk7l6rchzpjdl7J4tbR5YZ3P
KEdoTM5a3HAuMkHujI9o/joqM8UWL3rDDpoIjhnzZ28wj1urqaf2xTHOjI7J3ibL0oEVFDq67iHf
yrCiLiPx2s0gWXlDSQoZjX7SytgJBDWBFeVzghGmyz7JzeEAjLViYy7L+eJ5GYwyMPUiPnn6DvNR
98Fe82C2g56fDFO5GWX7bdAVonjcZrnxprHhqGbw6py9i2Igi0wpHgexXSM11PEQxDWr+tGX40MU
NeoLSYYb48ZvTS96LsC1soa1uqo0fD6LBrtoPWyPxLrGsCvzPi7j/LNLm6MkVIzxKe3yX7XtGqeO
GIursPCHW1jiXoqmeGft3f1yTXEd50L7Q8zGIfM6i83SrVukz4K8pIbd99AlrMz3MFf+Fq/8a1G2
fkw2xquZducEIu8vrcAYTnnIiTF50u3qgjNveag0cNpSScu9O6U1Re/kG4u+5ji6CBlE7wn86bP+
wRyrFiDATn614ocaS/voddrKzi/d3aKCEZapqAjOdgFtVZixttQfZTqVL9OQrurCXIRbM2/wG4U0
cYfy3n6IhoU61DA1aDWM+SFpzVVflnYHWMHpqWvwCLGU8kTcEyEOud2eAP3avbnKytmZG08s/fnz
khokBYodJKh9qlDop6iV+6neJ4A3tm/qj6QOPsWSEchgqD3EkV6R9l3C+lK0+lV3ejxri/LRYrf2
OkpXe+w7/bCdw/rUuwxkaPuz/XtgcH41heM9FzX2/ERkvI6WsZCiTQjzem7GCA6smVTTtaXit/jU
jCD3a2ukWPxUksS7tfADrp86LzuIqLZe+6ohbLcsjtu5wbPURydqT5+t2mwe+0meTTVTsbXQT1mT
y2uxHnp1usi014FraNVDNx5GV7HxMtLt66xrDnvepfBBdPAM2DqN9UxqMccsS3Ep9Na+qpPG2Wjp
5d5MkhHD2rW9ndoOFDCJeRqvW+PzpYqmsyiqVsCoxSRO01gAS3aCwDTXagWCIZzDtma1/gGKADbP
XmnPVC2gE9Gce52rpavK8yCWl8/mdkZr6zFMrOxa5OO7WaXVuQDxuo5j888BB0xnT65cE/zXiUn1
5nudt/J1bW84muF3s9b4EMixFllfJekBg2Y9xTDAjOKbkbnzQYyIKbVcjW/cSYgE7FEud2uG0da3
XecSDXTbmm5jPqC4A2VYn//VL5sO+6LWVvBljFuWcpG2E0skUJxyKNO+hGCMxHLKa4rIa19iMnpi
BBRD57D7l8IqX+uoEdet5XlLtFIrSSRfT059qhyVyU7ZSJfDi2qX+r1N7geMkR7SC1c00FLZHD9v
DdFSY8KvXt5tTa2HyoEYLz9uzXop03M0eTCH12di41nc5JR8/uGty7aWIGnz+GlrWcUExDrhibI1
E7Lf97a5AtHr04Vt1SFaDNvfmrnuWA8tEtyttb2/PtZPuV20D9t7L1ae12ylCnma6/teiUWLrtX7
rVkTLs9PsyTtZntvdoENUooR1NraXi2Jxoe8BuKlsExpzdJKNVCarg1tigUAyUvDWG1W3Um1qQzF
hH++OnO1+GkcOz8gEF9aHpFJx/3UWfIvuMXbAhL6UQ/IRSjKi2dyvpnqWRr6ZHTWVxgc+amu7Cjs
DSkuUaQkJ+qQ5anCxPOmF+lbjj3b735xnsyFvHbHrX+XRWUTuZzNoVYTauymsG/AfpLfZwrxHQg+
GwMtdtNrPpcpTJw4vlAiPaazfLFlafjYcULfqHP7vpdDJf2i0fh5c6eOeXHbDopt5zfQUCyyox8O
Do/BmKFAd6eGelrcjBCuoJ6joVPx2BxQsXj9fIEsL89t1/wkNlM5W1qxvFhDw89uftDIg38jd+1X
Kd2AAj3O3XV0ELb40wxFdkvSBN/a3FEOyPTVt9pKNRat/UFzdftV2EdKYvk3Q8rpYChJuneV/BIr
3i+W62potskfM6l+DrMwKe80zkmDMUqVzSU4C6OxuU1zHJgQP3jCyL5PFInyxXKhIjUUKx1u7KyZ
vZ0uKC81EAGequoIIp9S8iP0vC9Twl9wJ6ZKoH1rZOydLI/KJ8T3fN8I7DFNB7LSBBe+68bozvru
ovq+TqX2ZKhdiBC98alCxQe1AhGzsLsEeJnBe1XW5q1j3Ob5u07iifFY9bZ7WooB+8MZgnIbgDMq
J02hroamqTmgndexB4mM8BdUD/Wag4Dt8Feyd6Vdrjmy8sz0iMWmHX80hds+S51Jmy795lC4h9zt
CBBTDoo5i7vZS38tJaGL84R3LlGLfyUymLrXPdIA4y6wRtE/UrzVjlZjiTC2SlD5pHZ3cakabzA/
f05WWv81ccGkFvQnGYYG8bcArK9qzCGmfvBVTOrOJPdNT2qlJQ8NLJWttR0aq9cOCOcBx9YrtkNU
6zBdZu8SIVZ5wkZFg/aXnuBG7FOyGG6jZqrPC6XVvadT696aFkaK1yLFC349OcIufJ4MxNizPd5t
XQbqg6OT2M2uczPt2RuNHpYnBKK1tXVphoXhW59n4faEdfY5G8zMrF2SU6VFq9tnPTwvEZRWM6kf
txaZVPE+dyMidNaTMzsb6tV9uLU8XRueEyWHIeBgSb/16WSEnEevtFHR8ITtwKLkwK1BvOj6hNhV
ln3WZCpsBK5gVZ0+DDrVh/Wksh7mCeBPQTRw3q4A6p7CqMIF6uslYzcPMV/NPt9zkUxVkHjL85IC
dyyWpj93EdFoZSvCvBDMdFWf/rV7G19p1k5PjrCf8ul3TSbuC5hm8D+Mnddypby6rq+IKnI4HTnb
w6m7fUJ1JOfM1a8H0XPi5f3/u9YJhYRg2CCE9H1vGDSjx5ok1V7yPv/pRwhNiGOEaOU14pTOAcSo
/mIq+BlKrdNtRdtUU71TgU3NWhztZDI92K8be1d/5HufA4Yph+Tk+MwgoKIFT2KDOEq2LSI320b/
rVOHIFl5hYN4t6kGT4PXg/JyHbS/9X3sB9qznTXaczRKDPpgWo6iGEpOc1RG4CGiidKZ2jMfsMFK
grl9WpFG7lFpPZjT6YVX7oC7uwiiw20rpMZ6EpsorBjtqq4/Wl5oPdVoo9/6UIJmrgJAy3QPdjSO
NHvRmIigf0dLjjWNW6drUL/VlhvUbwE2/71e2fzJEsndwuwHGIVtyhNcOhWLu6qZi6Ku1stNqfA9
EyVMTLP9WACwm4uqy1ljsncBbjyIql4bSec1oYytR+E9i7phdE9KyoshSmUttYfaKDNa8KNi05rD
Qw445DpXwYLE0apzVpqVBo+WzWteo51lDqq+IrdLpljrvCexcWR/L2faeBOl3rWrW1Da+0yNg2g9
VlMUuCyslTiaBXzlY0MldFZF4W6p05zotyPLfPTavLorAayy3xbeon0lP4kN/QgFj5Zs9VLn6t1r
Gcj9BUUf+an13PBSKubXpUHEOgXljaraL3U2dmV1P1+0ajsEK5ARWhu9OVzUIHyseye58Q1MbqTQ
Ty0kiJMoYZRpyiux68T+k1Lr9fFDnTjNqLIfZe16GyUvEkA+qXUXG7skSmhBCIChTl0uS4B0ycWU
3SaCo/pchm7+7EY54TUnDPaiLglSYpUhEHM/zfL1ULjyir7vHkVjXcOjNUOlWNOB/+Qydlgxw+zW
a4LyuRzzp5pA4RW91/I5ixC51X3JXcvQQfF66M5Wo7fcAA76wKc2JFJBSilm+SwPZfhQhfZRHBRV
+IwpBO8r56gMXX4b9P5sln7L8+y010rv8pPTlw2ooMFLrqWXb9N8K8ldvqkqq9wohjcCPHKrnS5p
1rWNoGiErRtN9mNbfNy+VJqbwYdvL27eXo3WQ7HdJycFL+GH24Q7w0fwIDJY6WTMAJxcKQ59YP4a
7RQEW3mUWw/mhOSD6ZZbdVMzB1lXzD5SB38hNVmNoITXfSBBJHX5motsH/gY2PU6GHRZ6k4gJl6V
0gr2Hh8EAtwykHRAym2rnuURrblakTSSC7CTbGkf9+ob6y4GG9ALm1yTb0kTHzGjli5Fk0OPbTv7
mLQQ4DTtNay6kOWfzToZtGfS+vbzmBjKaSCjTbyjJpioZaskHWo4Uyu5x0kXdWLStwNuAE7eRqt6
5BvJYvgqt3fFr5zHSYRvgMRgDoUO79HTLnoVyjsJY5RVFryN4/hCRmgT1Eq+y8zaPrcJbjAEAthd
NkOHArypFWdEy76AsOhxoavbXW75+Liqqntr019cxj8ht6Kt0H3u1paukbnNJOWSMFdNjF6+azFX
7opkPBsIzno+IJFEwnIxUuHkDdGhUrryVDZuucU+sttUluVdYrscN3KtfvF6/ANATDVbb4SiIY/5
3QD+cS9U/VUKg+KQoNZ4QSYRXAnflG1cWfUlzzKiJGoHf2t0114xtBeABIemRJCxLqN1WuZ7J+md
Y6oNxSZm3sDSSvdXGm5a67JtDkYxIQK9RtnqnRntAAj/QKrp+2QmetDJkq+5W+0aOFyzRp2NCB79
xqwk4HpRXZ8VtugkANdCS4IVe6PxtddM2DbyjyJSB3h1ennuABocpSngoVV3MaNWpmk1UxS6UUMe
JPYRZkkjJCOCrpZf1eR7a0q3OIbnizjKOg7voJf/jLZWnMi/yXwJoxLNNfk0ZIXypMPw0On2pHvN
sovA31jFWkv94NKkhXfyemYYicL7O/j48sRNjtxeN/XePCFkZbVoUljBK0a9TDAjYqhmUZZ73xx+
2LpsX3o7qteEAmufUOgMdsBbjdySaR291scRwoNMo6SYlmXlFCn5AhEgXXdh8KtKclyyA/3At7yN
QKwgb1XuuKF/yhiLmJ4wPNkHTDnqwngkMKKuQtBlGzesnh27gmNmV7i/yVp29EvGwVDS12PXVuu8
ISZQpo9omsqXNgiUSz1tLB3DSgsSZpyufNVzt3oDUs9XVFYoktUw9hrV1osiew0oaxdk3i+JzANK
DAGKQoQyfrZGl7/VyJrz0T40KTZ2lg2nSfXIgcg99FSH6fHVqwDyjHdWJPWavGeR6zdszZMVbgCv
cSj7/LxlTBDqzQC5+KF3CLCXajOQFfaeEFbh81kXIJRcuQGHr4eXHuTlCtssZhUsCptIhsOj1wSv
x9jbmc6kPlu0vzzbTRAo04A32moMiEFPAR66e3/EqlGFML9qFKhM9e8O0mAA7HdbOcD5StMi6myt
9LSW1whNZ1s5a0AoNxIGLIosIR+JXoznuSQWcvt5KIan3jerC6HGZD02A6JoSf0Ae/mJSHO1MtCT
PzqDCgpUdY2jZdonyW2dkxS59smYcDpF2HyvbOeSBwyzeiUxjMVFcRhRWMJC9b0DiLovmuYd7wMN
TrDpbaU8Gq4dXkUXi+BxNhGIvVh9ji37DP5hYJbdu9zB7r1n1U50wwO+FIZbVWvcVZVBokjCgkBF
7elk3XLjUNhFtjIis94DXc8AxTkGoBs+BjvIzCcrJSmlZmhuIR37nBuNTZQnUzZRGO7zodb3bVk4
X2PnBS5TI9fuz9EsN3De+ZY6E0RG+hlo7To1Eu+k9h7+iIVcbVipO4cW4NneAAcK7oSUlOSyeGsg
3FtGRtBD1jfMGa9Ob3SPcYdGkUUJMZloW+veS5pI5nnZFF1mzUWTmf/RLKGIYfN1M1zmjk5ngGO0
E4CehePsXM911r6D+prC0LdmybxSZY9X0dW181iGpE2ZffyKU3WbetFwkkfkmxCKuiuh99uYHKKg
6lzQLRadkdUZH+JpM4nn6GmvXGS9rO9dWw+3OpxGbkpO7tX3MmCqW5TxPvcs2V/HFo8RTNhRqll/
NG3MzMMI3qJYRedQzx4NrTd3fRqw/p42rn0dnQYeWq2E26q5x1YVnXyWB6fYtYKNlkEAgI0dnA1T
v6ueBnvD6elR2D12IK6I74XbTirvIwaVBPZYnDWTwJmSHAQGzJwy0lCFgSXqxuR1BQLzvxupIV/U
om2aOdhlaD6SWm4OUqNPnJowC34NFrLnUyJAGtWt6mLriuEWHAnMQB041l4LGmvwuoEVp8u5hEYu
CEof6ajZudKHR9kfe6gdrrnpUaVZD1MRmYJh3eo8LD22AZpZfgyvpEF6clRAFzl6dgaRcegGGCnA
lW6N3tylGv+nVA+jjYqJ5rgWmDl/IvAb4M+2VjekcApG+9bHisJUsEkeHFJzp7Aq3kbgRq94bYA2
zL77XRC/yikuMU79y85cOreIElhTqKAcVVY6MR3KcmzlKjYDnzAAVo60cUVrNMCxV8vFVgLs6YIU
GMpUP4nL4Fr5EpReekzCnCG7b6wNht3AQ0gpAILLxnWGYlpgZSbvhbnWGfKunQKltwQogP9at4sq
fg/JEfcaEmA9RKP/5iMFh/jobsBabmNZPQT3CW8EQHsTKTxd9H9jaR235R/WNfW57pJ92Zd8JkEF
RhaW1nIESaiGx1mWR8v/lqW59gUJeRQ5+yc18oxD3ElPI0GAid4q7wt9Mh4I3+VGO4RO75Ot3zjh
6Bz9wLiFpNLWsYqsUi2nCP9pIMbNs62rw0WJw5deZpXqFx4yij6U4cmkqXDRtYkqfg8o0NusAOEl
ZbMzSXiD5crNWTgiHv40naU8A9u1kcaWBhYCOuO0MuHq07itNllsOo+wAKwHeXgZQfA9aoARzNSr
dkUYfcmZGCBfGQCtzEmmiuIYqwlzvjwBoClJ+6ixfeZPWgz8xdikXqOtizxrD7AjspdGL6tDD1tk
LYpqZFXgjUsDv1CpujJd5v+pG3Oj5t6vwZSGfRbG4xnhj8d2BOyt22b04CHl8uBVSklmGClMq7Xi
rVGaxT6HBq55sDOkCIm5hD9vYmrYHVLBlk+SMfNW1tgnW1bRDxpxDkbxTZI8ND5gse+p+YJpWX1M
JsxMPuHqfBAWR916CCbcaKkN8hFghD8hScVmUIM3SdLcbfjfKlEvmifTa1eeco/76tTQ6VZJFrMV
QM9KBTmtlIW3cXcDjpAHw38JK5AC7nNfefHOg85r1hrcoq5/RqgcdUM872ZdDYERErihRGfBYIcW
St6T4IY40LgxJMn+x2BX3glcljFumazyl4hd8UYbBVyyg9iNRiJIsLD497oyA+1r1yoKQrm0HyZI
IXPZ5JS1wK29Cq8HdxVJyhRHoNYDi7Ulq/LNktJNJHs45P7S2w4U83TjqumKYm/BJ5pKJI9bAVUU
lf2YDMlBtAysmjuDLKL39/x6uohopfjysDKtJN6IvzJCa5oELMJnk6vf3qvkvVAYsZw1JPfuCIbz
ZzM9v14PrEOKGrXIAYtNJO6/2A1ZIpPSwvhOFJOk2Pu5pOI/M/1NKbhPD++Mg/hJ8WfgvOwHRYc4
SVtsnTz/Jc6Lew+O+fQY5ycsKgVeKnXJuhgTaXSp63O12SO1gicToI8Z+yt6A7RbMtT9EPdbWS2/
Czyw2HTAqJsSfh3xVCRHkqIzMSMqrJgx3q62Iuk947x82XtvYS5uncrniZpIiO7qqHoWz96M7IeO
uM9uLDWGdaML0Ntj6k56KzvFFsu/2kezbXloYIdVINSVtxGPSzwNsZfj8RmtxK7oBYavuuSVm5WT
tekJX0cH9JnYnTYQEegb0r7A652xpYtGgAjAnLEaxgj0w64428KRAiSyraWneXeMW9BQZnAQv9dX
FTHqahPW0ZexV0/izs13CWrpKjPiYSPutbgrUZ2x/q8VxFcmDIB4JuIMsSfq5u4gymKjxTiGVI0P
RBPRx655Eg9+7pri1iy9QRwpiXyuCjDsG3ErxB+ptiX3p/YydU0EnVmuUfyoJ9sQ5C7n+6unVjsC
vNJ2CbMBet2zUqQ1TFt/l44QnWt1eFKnoUN8tpPQtPajN4IExo5vJUPnRAm3Qk/IiNLs//nhD3+D
2MX2CrK76qtzy/npoSaDQ2mrqRsxBIjve4Pc+MEEkNU/xXB555s7wyk+vDUfQBWf76BGGi8LYE2O
1U7zU2Xchrb/LjWJvF3uMIPgSbVsKN3L4CK3jwkmljvxt7Ru8RCbo7xDo7Ed11XiX+pOlYB5TOPQ
9FqLM8Xev9Y5TT4iHOBHG9ET2jDeMYVh6TJ1BLVH2kmHY710n6mBWYw00NV1hwTbQfTgvjG6w5Aa
LEuKbWp1GB/ZE7jyX3/XzOKj64MVdlINuMIESFn63hhebXUCMGqZWU7yNgxv07AsepIoLnUZ0Z9p
RDLU0dq6VtGBWYkfLU9ijBTtxWZ5Wz900XlXHB8Lpzs4lb4WPWE+BVuBvfRWVyQIxFjIgr3ao9B9
XN7wpS+LOlH0pl4ot+2uAqS3961gJ47porOLFsv5n7ugKIunJvbmc0R53v10XBQ/1c3dNi9M8+/Q
g60cCf5YP3pw5VYx8JgsBuTWmiCcpw+H6kA09VQWqoO6w4eCPD3zAvHEO1PFGNR6SMf6bjE3YH14
UYlYjHKGx3Z0TwGldGVzNias6tjn97Szm52uj0wlKlXeyF5G7KZFYGZFgncneAdDOtlF6mNXbrwg
f7AwL14evPhVUZxfp6UsKpdu8umUrIvrQ4v9oOiMYlNOw7XYUyPoS3oI50ncfXGRDDzjAGaFbte6
0OrX4i2B1U6t2P1Q29na19RAREmsWwZcg7eQ6r6Zgkvhc8OaUIqPxMGhhoQTvqGP1NegBe6OjMlW
3GOxEY89nKYnCOWyRh7iH+mgnpxQS3by2J8jPUegzGkOYpBRGLVrOLs56rkbP/PmL4BW/4KUnxzF
BcWTF3uM9PXEhjGD7tfYOY+YxdkzZtmNzGcXz7NdKnrEMhjIimwdOW/5+9S6VzbtAPF+uYt5YjGS
RtNnJrETY+Ma0IUEqQRewFdwyRozcQf5UdGE3BqUEw1dlF4xtrOOmZhsgdct9oNtHQeAOeRz99Aj
0SgOzHWCY9g8u5pXUYHiZeTcVGUehOFS30ot0nbi+uLvcs2gP9bqw6il9U7Wtbt4qsujFXtp0/wM
tSFY9VmG0j8U8r8LtGXgkMS3X5TniR3L0xxHGpYPYPy3SmKmsPPrtLsiyK4fgKYVJ8Ha6YKmONEX
/uR+kszPVzyJZYxZHgwf6N8x9Ex9cMqNAUEaWQxLw+Ek4yWwGcE3KARuc26ZeDKiW3sysUcDeLCb
4Rvy38FcNFhG9OVJzh16Gu+Xm7AcFXuiyf//UszVethL12WoF3+MKM5z8aUs9ubKMcD2gwktwgxi
ois15kHGY1E0ET87T7nELg6bvGrzLnntv7D6+UMp/s4Ps4z53Dy118ACLiQEscfgQy/mryRHCF2L
12TMkINZe4P+jtYK8WS/jQ5Z5fvyVjSfd93pCxoABmm8eJ7HiZ4qZnTLZqkbxoSUg4JSpAJMbJqE
iX9n2cwoSVH+MJed//p87GHiXPsMXbeW/Qp4+s4kSzWu0evNSEL9sMUfopcn1Vblo5iWiUmd2BOb
+dLTtFAUSQShee1BAFkaiyZLUewtm+UxLnXLb3w6N0hfG4Q6GMMYM8XA2QAESA+iLN487njEMn46
Pv/xY65kq0Dq5A/TSPEI5543fvcg2h9Fdw1Q0gU0PT0Dv2mQ3BA95Z93xdnzUAUopzrYebz5TAXx
YIosS7hPnBBB8BBHlwPLGlAcEJulnSh27s9OKdPj/NdPPXkmeyzvzDyfmTuzqHXUtCF/8t/3TuzN
rcTu57I4ab7qh1aff+DzWZJCYqM2X5QRqVkxriyzB3HuP9UtTcTReZ4tdpeNeB5LUeyJ8/71qh+W
M6K1aPjpp/6p7tNVP/2SNw34GM2VjQ+jb3rF8XAmV1GM81pVvPBiQygFciY0IhbvU5ht2Sx1Y4In
KPQ72hS1xu7cSAy34uJL0w9HxK6reyCESMHPPVq8LOI9WV6W5aX617rlNPHeiXb/VPd/vZQ7phO5
PwtB+/UbG4c2prXTXFh8uJbNvJJdyh9iFf/U/FPdvJ6YLjv/grjOpzbzL3SRc1Gk7o/cOP5aDA1i
DSr2lm+0GEOWothbJmRL4091n4qindsiGND+VEokEaLMhMjHy0nunemt6MLzrqgV5ZFQNsvqpEh2
qpM9L8M7YCpo40tZGicauSiLkZ+5kEdEyUgMew4duZ5Rj2sxPBD9R5K1Qhn4L11tHjRMmRiCGF2y
fISEifjb5p+G26UrWGLRv7RZusFS96m7iKI42ntVTMjChunVyaO+aSw1Htdi/RsBMCBcFPUvXt0F
u/mNFzdl2czD6lIWt+tfi+LA8uqKokcg5e/wLcqfriDqxiQCO6FEvEbLYD9PrOfj4vksZ1Z4lbB4
S44GgRFtipB8WDkuzcS5YiMmBktR7H1qJwbRpe7DPy6OfDqlcwppO2pXUIGPJVQKXANECyLlmgKS
Y/pw5Tji1c9i6HKTKEkO4s7kUZsmh1G2VlViGQfxsi9PdH73PwQzP0wVlqZiTzzeIGuJ6M2N5iBX
aiF6ooUBMikqWtnd6OSkY1BzUYabeEXnOKXoAf2ohtVX8SL/jWqVsrfFOpvUSUVyME2TY4REMCxx
SGtiU1ZkK1dL2TU8Cf0z31jlk+6wNRoYkDEgL5EPQ1W8va66Z8HZNkgABDLaNeKuiudSJlCZ1CJ7
yUN4JoJPrk4PeKwR3anneOan2y9u6odHNC9d57su1ixid37NA5KTo6MPW3GXxc8uG/EHLEVxYz/V
zas6ceQzmXNpKQ4v/5Lq++raxFpvhY0hVnFe6r41WdjvNYQAtyqMWYpQzxAgzY74THLUUMmdaRYy
PdNRxwHmqUYR3k2l9xwoyV6ZriFHZXLNvbJeiVZjk/QHacz1jdwmgPS6LltVAa+62DiJra9NB4Cn
AqboEkf2Tg58I90iGYThMiv7LVFJUMODdaxUr3qAk0WuGdFYiOeJhXtRKF9it3+ZEO1PHjKwT/Bv
yg2qcT2qHBRFXYLgURKRnih7VCBCs4ifQsdCWVBvrkOIFoIFbGGnktvfO4Y7PsZF9RO+46HVlfyt
T3VctWL3Pc2Zkpf4wJ9cTwYpnlQvrTMa3x2i9WR2XY+Eg1KjjtN1K68qyy/lCKaXJXn+qsqxuUZR
B3hVgGyXnE22ADqh5DE1CvSbZHlTIBGMMlQOjhsjxuLWT0cIJWEm0OEo4EfKvsrM/DYOUXETe2KT
ZJmF7lmaIixMEN7IQm+TF8gPuUP3TSd5tq/lScovkQsNOxKUODZTAHhlu6zcwixE9VqG8Km5GInK
KBhu6iQDE+TUHevhKrNPIDVIrzkE22tUv4Z2CB67aQPRJXh05egdWU3pKKryBJNudBdR5coQPtMM
sjWW91ihhv0okwl9jCVFWQ9977GC4EBoOkCrYpN7mWIpiofsaui65qZEjfMwTpsyAbZn0rdgV9Ni
OeCrSbxWcgtXtI7sjD5gNtf3Krow7u8hCsbbXALNgfKvRZ9bzi8Cw3lAZSZYF369QvdU21qKoW+G
oUrReANMn2mKfjItoM7AWpWNaqpRvcIKHhkMHMBzx88vBVS7SzVtliL9cx9lxFA7pI1MuGm5ekpH
PdbWiq4pJ7HJBu8/lVlbSOvBgeXu+DHBZkQNXloXwKht9u23qEu/aqTSwYVD9+fd0uEzg0wErZAV
qMS042/SnV/8NFK/DVUEWgFBnBevT4Bdo4P1MCrkko0hMs6FnbYntQ3rQxyH2Y1HoED5r+Wnqpfo
XEmsX2WtfSlRDbraQfTQmUUF9VUqn8KWxJGF2ONWFMUBUqGvyK+n27JftRh3rIapeajEmPKFYLmm
88hgU2VJ0G4ZMzYfTjbSdyse9bO4VFnpys1y/APkMJw6E2TRdnxwis3yF9Re9Mf3x2i+bqmN9UPV
1NtURtZm7WKx3HrJM0aFI0H7rGKtbOpniBbVE9zz9kbo+ChKGO3WT5jWQYZKesSaphaiztLyzydF
9otso8eFayBAbWg/RCymXQkG3QX9tPZSdoSV8xi1E3HAQsniiAxmBJqNW6HqUr1HbFNZi6K4PUks
T58qC0zYdH/MvgfoUkwTvXBv9n/mfyeOUndvZiWcs+n+oToNIi8ZHPzp6TN9p6OcInbFpvBGGO5L
WfS2vkZC8kOlOCyONJA7Nt0DwBkQeF63AteFpUJeMCip5dey9PxDa3YeGu9+8Z7nO3E87PxyF6uo
NhWjZBGwlmzcwokHHisv8C7NtOkidE9szd1/ONC2MXYyb55rhlsoDOE57xM8DKeN2BN1OqtsLBtM
FNVCJajwG/yXhuKUufVydtNjDvh/OSW2O/AVsrL/fJm6yRC5vfe3XCYauP7014nW4keGLFerS1xP
PArSjrpRw4BFkfIaTJsUgYmrKA6ui2Jh4HaQ1+WQ4Pp0OJdRLl8tjcQeDnpnPnwNeWRODm2iKn5e
OHhiDJJ0st4MoPgoS4mjn04VRfHDNaqjBwsh8PlU8WsfzkhUfdvkADQ+H5j+qiEPITvex8z8GmNP
CnJptONzPRTx2e4DACcKyptNQp5RJluxjTJfeZZzv7vYavkj9RX5uTMz+Vn1y1vDAHsjNw3TBdFB
vn6thv6XVdbq2QRa8mYnXIpkTn6NUTN4CwrpC3xk70Ec1HPv6mah+SiOgRTexhDqntKpZV++RZ2i
vyhukL0q0VE04ZuTPMtVBf3y5pfxcGk9Jb720wZxP7Vb6VHJrlmNK8Zs0HhTUbSBaEoix7V/y1GH
e6lN7BLmUvyWOCU62opWr0VRa6vuoOGausl1A0X8lWk07RM2VkgXGb26DSBUvlUttggyfL39xK98
AwqWb8zE1Q89lpmPudm/AKFpvhn599Gu7C+GZNenJA+QTjLV5ls1AqSQLSN9REQHLV2//eNZZv0N
yJa6GUNcxM3KfVEAn6FhW3fgPdkL/Xo7Yg0LX/g/VdAi/x78VKcaFqjYZLzknVNu8WvLUZizspdE
MsxTFTcDmttt9qLCmH7C+n0lDkrA2F5AYHyByStfRZXpVuQX7C7fi2KPmsRRcYZoLYplaOuPI1k6
URJXbDr5KqP1psKIPnvDCC4hM3ztXKIVAy26dFFhM9MrQfew2YDFQ9YTadlt4XbWSRxpa9fZ6kpn
0O9wOxldRh4EY4K3Vi7aNRyf4CSKViCbwBSC9iyKJkZE+ECq7kUUR2n4bvPNv4nS0CaPjNfpoxaC
73F77+AHnXSPk1q+Bi40Yt/FrqpLi0eAPltkJ9p77tSvUVjLZ8AK3V1Va16VEFX5IrIvooGoRxdx
l0tlchNVYqOjchSYEBjKRsVwNcM9NjG9u2geQkd7TPV7VWU7u7ELDAvLLTLm+dkcrOwcNJDlJrHg
/CzJbKqmsJGZlYdN6LSIjptB9eArFlbgg/GCQlj8TTYKZ4tuZn4QRTg6QOrV7C3XeyQptRYswdRM
aQd3haYfqJq0x11ZrgGKF/E3UNTJHjq+tVPJfXwzDe2c2pLxrPuJdc0jA4DF1Kwe5N8DaMkjnzbl
yrROwY2IPXvajErsrongVeB3/1O3NBF7hlT/LlpV2f/T+WoNAKYxw4eyH6tbLxXApTMb6TtQXTpf
ot+p7L7qfWe+VVaPPlCqZpfE10yUjYsYRFw3fmkL+y6a9lp8KQPN+VpWqbyxy9C4xrmDAUtZopaC
LuwrdKSfEuJX2zBb28CGLnLOS2X34fdGASBmaHb14OiNd5JMK9oHsS8/o6pSrsTlrfGrnDvVz4a8
ETAiPUSHcdAOxGxzVHdz4+6YaI7zulsIWyrpKkrKDGVcNKouOWPqxcz9Teuq4alEnPzvgbmNOJwv
tfBIAD8j47+RR08ON+K4D+7xIq4WWjaVZgGdsLD041wUh1VHifodr3Ywt/QU9W7okbGXzQ7u9nIJ
w9LPJvDyk+Ub0jZWMhVbqs46GOB9j3jdVBdF062dGSXD44CPy6at5eqVt1EG+mNb78yd72jzSH8q
58XuIqakfWbs7s9mnek/4SQiFqkzztP7eGmTyIKk4o3bsijKW6jW5UHXiu4U2LWBu6+bY0vQWOhj
AVZl4IOZqebIYrmt+y30+tco0KXfEkjL+YeSVEEqLjN+DXH33Zck66tiVglqx8r47JtogzNF8R6g
UNv7ZBIVlyU3PrdxaOwJB8QPNlQgMM6VQfyMgcx0R/8bA/A75EPpl+rhgww6iRk2k/DIs/XfCcrI
atO+eFhzVPVT24BZRqe4enFq1oRNWygP4DYa4Dk4LMG7sjYE11z3oKoaHlS9NUkayDFucUqTnMWe
ZZWkAJFAuDYRsi741zwpVue8pLHzVRlC6aq3jsM9QL639OPyJIqNhvJcaoXNUQ1bhKkU5mXHJgfq
llW28+pBSF8VnS9f2yJ3X4Ny/KYannoTpXFCgFuq8SCaOop1DhTDfRQlv/X2dZzHT3qmuq/uSC4x
M6rnXLOsV3ffu4n1LeRTua97ud5bdee9Z+q+7ErzPQeRhWVOUR46r8u+YnO3bo3AfmIdecHkIbuV
roR4vgd5o2l9ZTXXTQeCjIwzzroTk6XfI3Y08BIhvKYF2m9hd2ggpuZbXvO6NKi0UtsUZmPsOiwF
b820oWMMmwpv5I0oigMkbLNbNeK2hWX1GbATv+w1BegGDEdXxO6ymzZtTKR4z7akXVOrGJ+IAnxt
8mB4H4IJ6FHD50AHCsm9WP0ajt3w3peBse6n+mCq/9/tbSSXlvau7XId4GnryrMRfPvP9Zf6f7v+
/24vflctOpjbjr7VUyNcdyzY73k3lHfV0tW9OdUhl1HexYGUxe9cJ5ogFFnd86nu07l8OZGzkpx9
qPJNFBtjYls6RSXv6BnJ3zoZ+2gn1XdLM3GwDx1nVZbwDbz8QUpqA8IknK9eKTtva/Gub1p0bDZJ
r2QPYtPrPK+sfVNXSlVsVT+SL14BEY9BShRQaJcv9bQRRVOTIN3P5aTYtCzX0Hr8z1FRvxTFGaIO
bbtzGgBoW6rmKy3lmEFv7O2HnNv1vcX+A0Uy51sEn4lOladHx4VLqvbW02C2zncNATqihU73YNg2
hqMReitZLAdkX2ETQzw+Vrm001Rn/IIiQ7dvuKoQPH2DlnUUv+EnwPnaojauOGE7N7dRSHRN18a8
4kHlrr2CGzFwHdC0nVrV/UktfTS7J8Md4agzm+sYfgY5l8WXOCA2LVrdWxuQFUz01jrqsZ4jrlO7
98SKpDsC0c1GPTjYiEXjiKaLhnYMIuSWvmIKAi8m7Mu9VCTtnsUfsvjan0Kv35EY6b4EIU7wUVO3
D0HVKgc5rJOj28f6zfdUPDGkfHyL/fgPoMPkDyf72MGfJF1HHQvr3zt+Mnutb7xbkVXVPZs2msz0
0M+QS5waaOpERaqAbBh1flNiePFIJsvbzsmam2gvmmHwtMU0csAADXGaaPJkBzKPl2wb3T3EOvBV
q+JHRIcwiDAwRtMaud/hg1beDK+J9gXUmmuUQKrQen28WDbIYtjx5tlKuuCYIWV8dvTAOBL2yE7O
MHanpOj7oyQH+TnRMox93Da4RJWLxFNn2ZcoH/B6LQmSBE3k7sK6lnFgkMud7WQ9RFdElxGAah/J
T+TbOLSau4vaE7rBYAcZcUADFW37PDZY/WDu3L8EBvLIjb5qG5+glJfJrxU56LXfy9pbb9toeaN7
+gXvmXZVBEN/dfGhQoI6jTfF4AcoYaEfx7cJwocbjz+iyt66+JF9JXtdoWsTTFz7MXgGS/onMOXx
hxRpPwj8Qi83PALlnq3ukpqPs9vp+3a6gh3i3wEOLMfioWdBZQ6IdAIx+ZGBS1Qb/bsD1oAlYNKd
0UbtH0uM1Cc1/hHRtfLqGEODFDJvACuj/JBUCkIyiPf1txC1Fibl/SHVpeDFlRzrZimwaYURvK+3
UO4Mtzu0cTd81U3WTorivfwPY+exXCu0bNkvIgKzcF1geyNvO4SOdIT3nq+vAbp1derFa1SHwG3H
xuTKzDmmVXClKFNegA2Qx9eIBsBNUA79fn2VGieHWhuUY24qg0cusTiiCIoZqi6dwbqNIYffOj+r
xAQQcd1lnftnpbFsWVf+zy2/u4/ZyifkA37fZ11XVRY6NAp4boZj4FUvW6wcW6l77jCwPI6+nIGv
4JBk8LbJWw4oPZZFiHb2ZmoLfC6XRVVMiJaEXhzWRT+tFQd1Yuxg8oBIzjAZFCwTNQ/xeyrFVJ5G
O6lwsGBunfzus86t63AaZ+9GpUVpyOnG+v943QwwqkSg/v+897r4z0eb+AgciIScf9b9vmT9/DEq
52OWvjZTGD5yz/WdIjb1g+qjrehz7UG2TX+nDaHkzjl/s2kX8a1RFft1aX2R0OyHtsvsi65Le9BF
89XuGiSFbd6+9KNZOdpgBh9tID0iKLK/hKJsc4vbARxwN1ByNWIHoLxdFn+TzLiBDhL/qaI65rHT
tK+L3b2b6F15Ic99koG4XxAKVJdcqcItONPZSYRcXX43rFsJsP6zn8CSp2hNV+6eaZHBuXl5h/Ul
646/i70xmo451NQs//sh/+OtpTFBL6T6zyk9qgAzlw/5fYN1MR3kPcWv+OhZg2SeuzHAgAjrUBxf
pD5EQqKatwKS421qLHdfpaDDQITWzzqUvlgqpdbeJFVwMWWMS2IZ1P/P4rIOp+7hEi2TdR0tmMoG
XzSqIMvW3w3rfuu6qpazrRhwBVgXW0PLNxFYGK+LJ9L7Vf0nQrhgF3L9pgQT8re+nJ7NkkF7PTX+
Qz7nvUerWH+ndjE0THPMbiwNqEoMxO0y6f2wL+iqheAY0bOPbdVBT22YIMtdfDDl6JqncrXNGOve
yrB2yRiQvU71WiKxXmRPfLvQJedtvSQGBBR9FuIdT9FXv0mNz1L3jzKJzAASDrqmpE4IpZ+KsjXA
95FkoKDRfY+TffbzvPjUmvhDEmSpuVvSQE/XkK73uGEJUAs6SM9szoYnvx4amOYMINatoxmWpzBD
CrhuzbHwPPv93Djr1jgNMzwvYcqtW6fWSK+1JN6T5Z2oeOQ3aV09rNtiYZFzArRETB7dlK0sXWOc
hJgP9Dm6WefWiZwFb7MqV4ffVescbqihF+Pj8/Oq362ymZm7mEKUs64zmxDcpNWgOwUO6v7u9/s5
8pBdGlEYR39W2XeOcaVCifQwJnZJicineKKkysm2OuUko6NCsx4pu3QGFbNuWCejBTXIlZZ9akma
qu3vaxRf+iznErLdf9/mn110M0ZDtr7577v12HS4vTmV3s/7rpv9NOYj/tlzNiTJxQ5LeJphIwRb
3l4aaiSCKFj/eeG64ecj1y8YZrK/tYV4/lmnrd/g98MnO+EU9M1OPjRh6/2vv+l37/+8r/KVBXAb
fr7DchTWuX++7PLlfr7TuuXnQ7syu4kBuyIV3+mtJZ+KZbd1B1/UpHnW2XXLOpnWw7/OCqsD3TD8
sakIXaRu2BJtYKc2NpcmiSq3xsAiiJCaBU3+oRfNBEOPnsZePhihP+9Mu/tLW+7kpYAV5eizVxOs
I4WBH4UNH8weukOYtl915ttbYqaTBcI0qtTIU4xpQdnan4aERXbcOVLNjRzQrACHb9nkGBvcraw6
eWacuUeE9ySa3nZ6Lju4HtNj7Vc0F3dPSjDyZsj8IGIn115uzmaM/rKi64mEziYlu1UI9SMshrNE
1XMqsEScQDCUS8GvkCg6JOh99+iIGabaySmSlLu6TaRbOWbIW+JndFv5J0Esgr3csmoYe2RSaXL5
Wadg4uLMxZAdfl8VkMnzshrkEr6p0u26AQ3aRzujuKraHinn/NBUD00qhtuBQKg1a1joOUPyYaZl
BHhZzBcJnqQSkxUccrA9qDoTskM7OiNSU2HTb6in114ZcQBbJlPq39UDOv6sOJnBoNP1z6QgW+yi
MRu3agFrbF2XQ2DYzbiskTD9v+u6mUACpKm6q3DRKyzdv8mWCTgKuzSr29YA15S2cHFGYpjbeZlE
qVburcmcnHWRO4h2G0OjQDDU/Kz6Xd8Y4iXSW+24rrKkSoVLNs7YhTbFZl23TjTVVykTwWxcd/ln
A8Q8bWp+PnhdrasF9d2pyA/rB6/r/HBwDLvVvHaqqVgvX3LdGCVyftINAITLKp20+tU0JW8Iwviu
KDcFguDbVlGiO2rm32NU+YdB0S6AyNPziFnV7TqxZlj/YK307e+6dOpzTNwg8yeyFEtIGn0Nz+vu
mOiJfkuyX/95bRcZm7nwcT8K2wYXLYtBm5/iMTTrpbX7WcYhqdrWRSpc+nzZHpa6elqC57ixbmab
6KCfK2pFVSdubTuRbvToFCwLWhT/ZzLq9VtH1vI4iXQZFqL3wf2Pxozf/cYEylE6c+td38iUCwPv
iugWw7vuWhaT93NGzWUU0GvcOlCRm5uizoI7QZLsTo2Lh9IPxtO62zohJFMdbIHK/bq47qtAWff0
is7x9VXrOhQVKZKE5MIYbnRtObBv01yzb+Fyz0dN694Dv4YSsqxXzazHSSp2/NhC+b/uBgHzQOU+
vKx7EPndypGinaKZ86+YonYvBbZxi1jUvMVBrNoooYWXwTibt+sGpQXuKZcUZ9bFdQPAFHGtUgJG
nDckyLFhSylZ09w+4v6b9Pr5d9+Q3ClmZo25S9Uq3loTHRPgLMO7EjWEhz1LstFMyGiu2Vb+VrM1
yOHwW+5APUd3om3QhmoJ+YORfKilpZgKLV4m64TYZcYtCzdPdR6JNsoAOzwJsxB/IfX5gIf/M7cs
wtd7yVu8/PDWsOm/W6xVfMyhj+scds0Z9etju6iEuqWFcZ1bJ8PaKLlMGNTSOLmuBF3b7WyVivcY
A3wppsfwp/Fq6fOWCbvrV1mdSbO0jGIX4cPvhBgZqcO6nK2qh15kL2IRHnWLkqZevgLeRCiPjFV/
pFeA3aBBkhSAu3tcJ2rVjjMGR/XC3/jvrJran1GiwsBocrCP6+a+n1GIrrMx2BmQ/0lMmQNwPkU7
KHs/R8yasCBJ4IzElkEJcT2KP5uBvZyWrMwO9gl2ByjMkC+IjTRpEhK77u/UiS8fWkRaVLsR+y9P
Vx4CfB2PRde/mhzWU4Qd2LZVxHs4CXszLl21CW9T2CfuONlm/b2/R3udW/8BaljhRgQcKwmXtJPc
qV6dBGLfYtR2NLSiPBgMEpIqrh1J7naDMJ5SfrWujyj0EXXI/MOcAkpNTG4BpJ8l3YtrRMyLKC1f
Oq7N5c9a5zKgDZsKLAjP3V45NpAtgsqg0KWVkPiSdDz/c2CQKHPcDLsBoWgqriRlPvl+Em5VqH+K
LJQ2mn4uhno8NqEx/Ew0EY1HX12OXDa9Z4paHZH8Vkc7r4COr7O5ZffKZp1drVfXuXWSmH5Ft5MN
DWPpnS8WO5ZSqxDoEHT8rydWaZv5IcoAASwa0eVnrpP1B/8udpkGWUbBN9NfNEzz0qO4Ho5i1Zyu
s+1MwivPzMn7/WfW8/R3cZ2zlQF7KwS83LwLOIFMtKXt73eidyLcdUI/JUvv/XoerJNoWRwocWzn
qDmvq0pfx9whsIhGVluDfnU0MKSe/7cvivtUaWrcR7UcDdiiGvuZNTt1OCRAvhDJc0wXPkQlsDFY
J+tiHEEhViLpuyakHE4YQ7bO3Jg9rihSPJ5Mq/A0bLraYpycIMNaN8Sf2pOtilGMKvs7cj9fdjo+
KuUC1iUewTe2wHAOKf1E6XyjZj260eSSFVXowCijUDqX4dmgF+YS+J1Lvb1xhim7ZgqPiNyudM+G
snqSq9blllFSQiezWFbdAdzAMrSd5TvU9+p+HnAQMiw8ac2Xtm7zraAIQxd71+PF0gTbqMWIUuSO
1GfUR2gT9HjgctOIb4SqGO6kTNLGl1psYXp1C/sfPN38pIn0kJcl+TssiaJGvFVDhWfhlG7BL0Ub
HaFf0XbnMKhlh4cjyuSwKLwGQUbYnQG/0k8SU9KVZEqvQUxSBS2VC5Qt2g7V4hHdanThkqKgOO3O
pTrgb2w1XgmiorHINfbjd2NyYKzexiqF18+9fQ6mJHYjDLb8PJbhmmJRGimkq3sZ8K0WQ8fHNLPq
v2MfRbZMJ5U7zrq182HdSGW7b9WQgwCHLhIGR1qEaMWbQdAXMzzb1pK6xAiSeKz5Mnl0L/cWRYEd
YxqHPNlp0oQQWKLfvxukHRHF7FJ/fCd4DjfWhH6/lIwENhFtOtZM7CnQ5ljg0Wjf5IcHuT3tE+tu
BIG0p+Ipn2mmxT3DwoFBzvmjS1S6aOa7AGCwFVgyXludgDmF6imUvlsfb5l6vCxnkBob7SUN5786
G9284UFZMciWTP9aqN1nlUFHUrlEXWXoMWuaBuqNoYljjhwLj4TouUgaHHANdGIouL2UdIImEIXP
iZy6RrsgRWAtO6Pavvg8Lzworw6+zPiDZpRwLD7LqOwIJsTcu3TlTBC99EtXSdssaPy7CeL6XFl/
yhRXvUAOPqZe2rYWA8FB6b0lAOwNLTzRK7fV7fBLgsPqFCPexMo4v9oVCQsSkIr018QiEa6RFh00
hUyeHct3EBcsV5tSzw/7x0mxthjh0j4S0oolCZlqKyMkKflMKqXbztXYeVOYllvJeg6lPHf0OPM3
dZqTn+nzrW5IxXkOecOhJTMYKcpNMMYtaMrp0MkfjPxD157MftPVD02CVWuNXxf5/I1hl29K24Nn
AZBkaZget/0zHbkasKM4dHHxzByiQcWd4a86NoapTjuNmROb4V4Xkuz0ILuMWDwDEqsETZJgvlLi
o0r28hj3FQtiqKx0e0ULdLZNL4Hdf/hBVQN1Kr7i+XVWE+BrafhJc27mNeoTFopPPf2SVF2gpQ4n
G2TqUttox87yyLWNU2eSMqMJ2PDVb9I3IEyMt3jQr8VI0T61z0Jlt0wZLppM9M89Pd70uA63ZXP2
5w4D2XzaYc9r4C6bh/vpD87Z5Ksfk7x7VzoM5eV2uhUxkX83L7jegkQg1ugU+gR36BzIZEfPMGDD
gHPCrYsOIFj80XOQnLrEFFjSpEM5EmSFQqncdsexl73UJOGPpcBJK7d1pvt3eBu2G0o7sTtW5pMx
Zp6Wd9wIJDC0afqKx33qKTYF76ZuI6dpshf6RRE5toyhxyTCL4nuTaPGSHjxiaUzetw0UvoMzP8O
dJrlNC+9AYGuihJ098PBitSvQkq+skj9bCoNs8AaMr/MGIoM9y4fumlrZRQLIoVediuljyicgleF
LOiYAfsbpuJBjqtrtSSq8mkpxP7VGhPrhYEvHNIq2/TCgXtXb0bJWOTO5U0fxk5UGGRLlkbdKhgP
hcJDIaNHyADeB+uFu6YRuLFyqLPoxqQRwynT4polxXemmYeqMj6aiIHXKG5DK808Iad7GlXIB/kt
fi2Dj67eGo4tbmYBqGqvogN902kxRJ6hTzxDwo1eldrJkfR89HxN+rQgG4V+TyN6pG0EplJqaxq7
aawfsXmjDJ2JHVmAnT6TyQzzp3yUtwJX760VGvQP07MS6ZxmUvFqy0V87N0gtBaG2H2vhdDG0+dp
blMP/sxjWM+fxWi8qMV01xuumhnV1gjGywyaMzEgzzX4TyqGcSnAWFtFA2ewUKmoieaQ+D5t2sZu
iCTPivC6f5ui8t0O0kej7M6jQU+jPDyHbbpv6MFJRs6JuG22INlA0/TnEHAgDW2A0epU95KSEbhU
e1rN9QlVXk/3VVMMJHEnmHHwoYEG4F0R6O9TO77jTZ05Zio9NRYgmzZS35os+RzA6WnV+Ia+7C9t
u/TFaru5jw6dyB4nZORuKhf3ZQe8PILD1Cd0VHM8HgQmYruCMgA9fxq5o2beUYAEptYcgq67w9MI
D0GL/PjQmn8b0YCm4AmLxzZW77kA+QtA2ZHEgOWlnINtSs9qm98loHkcZR70jbDt3WjYh7esAdAH
behQjHoLbz+hWX6iPSLERxM39hOmGMUV3TAtfCbYdJUrsvTJ7JAVbvVPOWvPiTy8dnwphn4vEU0Y
kD7TZ7uWTtz5HmguK52uMzn0wVXBmb7Q1V0bD/ux8LfNvhnybcNh4SbByJ/a4ehQ24uI/wdQwGZ5
jchS7Vv81OQGY7HRPicFrM9OS6in5Nsh4uodLP9vmmKhnNCflo/1i9G1Z9VubzsrdfFzuCvb4F3P
GDciIcO6YUjfTDT18EmL3qU0g8uDwPpz5tygIgA2PidsqJWBiGbcWJpMg3G3E4wzDjaj5SK7Yj1a
EwdEMrkqLpfuxWhJKs+pNTpweG7SeGycyoQIKAsajrQseCyM9G/ZjrWTtengVXaHYySiwzqUD71s
35saQeQUQs7Og/6kNUTZZee/dy3X3dypWwOYt9n0F43sHeSUxANxZ0gp1dDKByVK7xTI3RcYhDQ6
BaTQNHKHda9xkE0OI5YnMzd0JfM61bQR/FuW08dD5mUPTQYjqk8keatqMBuaOrrHAL71YdvzgCOS
vLO/5LHrzgogMkZj+t7y20dJTGA37e5dtJDGJymi76V7rxt7G/QgRZsIj2I7sb2UFEFNgSOlMd7L
ZYmLhyCsErFbBWQEOlnOyFgn+2zurQMmky9mBLyHJ3jXl19KS2w8DVyeBXydODoLqcBhboChGHO6
VNG9wu3HQ51EVxP+PXNUnYOo+MZkNHSE0lFW0p78xsKoJP+jQK6z5hqVhIIjmB9Z+HPmly6oTgbB
YtDm196maIi/CKirCwKiZ2LtZ4uihasHi1eEOn5OOiOAxOrHq2XzqDEmL7G6xWGQp7mBgVTcwFGt
XhK14uoYXKOe5Ru9z0aC8TRxhEUMZqT0bQTRd08+uz3pxULI0kd4b+PwpBfDRlH1kcAK04zIhO1g
dLfSMJaHSEputYCAHE/aXNXznUZmqqrmgYA27HeItLXGyDwSQk9GGPyBbwU7NaFnL1QqrgBOGumb
pN9HVCQH39BGnIFbqpXXrARjBuJeOCndtvtZD2qvgYhpD7Ebz/ql7mx6U7u/unTEavkcYcyak4QG
+EjvXVJukDLexr0QWzmv3oAsHLt8hvhcLIjm90pgXD3aCmL9InwqhUkkRA+URZLAqeSAuLOIwEzS
gp5bO5qWdKwhzcGNDcQ9xoQqRP+IOxCQ/TDh2W6oW6FNj6psnKuYKzDkCCcCUwmqkn910++9tIU4
nG1CxdhFxvg+j0c6Z55SOlIdfEGqTaZwnLASv6LEoG1kZrxuoFVqpyUFr79IkPmW3jYXesir2pwk
ZWtgeOTYuvQgCrHtAdwuN6nCgYOKFGqigXq30OVw/0i4sUnaCXTgWx9qf1RDmra+2gNLRkIK0ZDh
aZqCtyMi1G3O/kJCO0Bggm1iiH6FGL+NQhhJifatGW3uGCPpfh1qEvdNUog6eEFVvossWYUqZ3oJ
LqeOZHOWmLr6QcLlLx7K5alPqFqrFO4nrIoSVbkH2Jd5tMogoNQUT04KfXnBJiJH7KkqhX0r2Qkd
Lq0yjntT6S3igLh0Qc010FPa11ipwFG3JynibCtq4TRp+RSnOXIk4wgY05sL4uehtXH1JUnhGGm4
G3Ach9o5Xw1a2EvxNSn2Z5nNsUcjW8lp2t2Z+fBmNsMnJNH9PE2uoSrvxRjp0JIHEL2IL/yx1uGT
DLlLHUQuxUOfmHddYyHLiLNLb3UUUCqZQrb9FustjvaZ9ui3952QQXXDEMVBDMcd2fS9McwvqS7O
QjG4dIMWPyfqGLVs3pSMOvoiH7wwkm8xHHlSe1wx7S7fBuF0H/p6Ty+geUdBBQOX2IfZPL9a9r1l
SDSJqAuLL2tHt21jAmwCTPB1gRerhTdBscXm3OnrjnpDuJPK/JKnT2DzbIqd/p5z0q3LUNuMscJI
rFfYVY3yjaQammsdmwBgJ0k/ehfwBrc7ek5yczNU8quUppRaOnXnjzD3Rh8zvBQMWmV2btC3n2FF
672uHYgvmjwlwBhMRyeqZPQ13MjJgUhahzqc4lIV2a5S9AYfgx9CakuuT29uXmmKa1nx12SGryF1
ymnqMlfqYQPGtjodzOmlEFG68dVdKihI5+hQ0aAGGwMfmEJ0r0keLBlqRv5+zL9mG7XLA4FaSa2Q
acWvTtrFiEgnI3kaR57eOq7e23Ig5OiNljJhQ3k4xCTaNm0Yyl+lj0dGEpbXNgi3GkYiW3saT2Wi
/kklBLthDPl94Q1V7ScdSU8UxIutRI+KU3HFb2zJZGxocykNQ3PNp60NBXiaSLfTz1V5fhJAZyuQ
BVYoEVKqWnGD9i/1yYVE0Vfhp2fZlICaxyXOQr5O6Slq9iGADYemJdOpC/Vr0MBOpU+KYea7oFDe
TUXam/NI/sSmm0crv4oC1Cm87i94Mx9E1MO2UsPrDHIYsm+SuLjBQiGYb+oQC9fbkacplyKCw/yD
lhhav/tv/C2vvo3FcsQ9SsHoPOvNZ1sZT1MNjATOHF7yWn3T1+Ij588CiXIXJba6kxbL5bCczqku
Q32P8m4bRYzTZGL/shyeuUZpA6GpfrkdGps6mHa8jip4FwC+DQ/YCj0liip5OGDtnhGS+s5Q+XQP
fdnjS2VpL+S2H82sI9qkMVWf6TjDuhrpxClNbIap3KJ8jYCXa5MmW3K9VU17zZtsqO+VQi9VRs8E
Cdv7goPn5IN2J6UJKUOhvfbULZVg6D3cfxaeih2cQ108BrOxV1ICdBFgysfdiQgA0h5jWEuF3Vp1
Go3GkIRJWN3aYXBX/uXG61P5GVBWjmF/lwpGakaNniYesEUR8mtYY9QwqQV+UMMjANJ0Sw/XbWz2
Z8oKCP2k9CrSoPUYBJ6Hhdw6aQ/KR5BbH2bXPDcyJ2aiP+N98aAauScCfAqxAIYCjpHsdGxqrhZk
XXSI7xtNfu1a/Y9k9uSV6XRrNLzrYplkTMzz35wjDcVEf6i6a1LBAecGQBvcAm9W3vxl8GpJwXmG
VAhS+5yoxkzirvksq3FbmdJziiWxY4ba4A4Fgbes083gc7YQxXR5YSMVF7Kji/RY+O2fXCChCLsZ
KCXtT3X3YKbipGVG46pSR0yV034vA6geY0nyxOLP29nKBik4VvRx8Rlm4R5wxbGOwq2c6F+hVZOn
qqkC4qSKlWK0U6fymhgYitZVeih7LFM7udzQFf6RKA3toioO3Xq0iRMKz3FL/5ufAw7WN3yFUxfe
mFFOk/BwziUFvpOhhA6iR3/Q7v0WCYXvf8+59KhiJTQaRfgoJe8wE3N9Vl0pkOnGGtTrBHvM01rl
0+zag2pHD8VAZR0F4FfrLwc7TN8npX9JcnTVuC1Avyr4zdFwnZLhUsS05/nBByHEB8aqoWMW/VYv
p/euXHR5Mg9yKbPpCJwL2OMq3XbE5kumctxRxQs9bSI1K0cqBvAq2YTw3dZxpEia/Jyl2CkV+n1m
DYIKuvQ2B8NZrkBI2/lF5RYuTGvXFoXlZgOQu7zdREP0GqW1cL8rvfzUtfSPX5b0WqrFXQatsTUz
bi5GjduS3oLHO835sPHxj6fLCa22Up7QGT2oUk9zOspfVBb7aQBLGOINGscySb0u7zkb6TmfhebJ
1FRhcAVoQfLBld12HmOcEqNkOwfmCQXlhyGq93Seb3o4X5TVjAtXyIuRQGuTOs/OC3owrWCn1rFr
Dh0NxxJuUfF8Rbx0hFo77ypd2+jgDXj+KPhRpq6lcnX1s9zv8XSAok8b+Gh1QNb5UaVm348myRuT
fIqjEdFxFucXLX3uROJhoHpbh+1r2FMCX07BecJiisYSeRsYnCjoJ65z6u/IiL/6Znslc3vjA8pn
lIAOLa2UDS5Ep1RkD22ovmWjIRjohYS16KksG8qTaHkw5tHD2ioQyCRlSB6Xe0ZjD5hqv5Zt/Mno
9xEVaHsAm4+n8ux76F5e9fJcl/4b4QH9GCEhik+i/ixRyKkVzFa6SU82Vqbu6TIirRdPGiFDFeAP
KZ0Ls5SujDVfxozc7tyZW/yyc6/QjYEx/WhvsxkUzSzSZJ/Xl7yQKBDwBhsrkT4Z9zoTWggR+dZ+
nCV0kxnISkyygtEKjn00MGiEnEBtX3LLWMe2eNJ3U5MpRymlglWhRKASYTJQs0IZeYaymya7OiCP
i5x6woNpVLTsXpoaoPFm0uzWxZ91YOhjrssm9T0TCQcg/lLlWdViNm5mBV4Gi/vT+GqJCBg3BhaG
OU5uZU+HwkSSjsjp3SCPrAj6T02tk/b8nu2sEKh2wifTB8Seoc3znNbNridCrweeYX1NAjJqH/AX
/ujadFF28fSZpeEglN7emf63iWenO6XKB31kPGsa2t1iWQT4HKdvUgdQtdAI7Y1B+evnFhcNEXbm
+3+0WHQuKSLLAxsgbA2Is5zzmwxuS1Z1jIYlZAulU2jSw+ebn6GtfvYN7dsTN2G/8w+QmAGkk7Fq
bfXFToB+69tyki7V8nHRUoHRDNqnBsj3tvUMPw/sYY6zxJy7/RSfZ9m4z8qbMha9E6fDQx5QfU4t
61CXgpSmeZOoqMlN66sedSD+QXU76eldvJQObCkjbTjWJyEHg9vUGleEjQs8qrIj/hi5VwXVSA2/
9QiuBy5r7ZD3AkMdndHbXgtCAWyCzg7ZgEigmCVM1EQzITQG9SbWy5s67l/HbDFaHON+52vZ9xDN
zaWFtBGQ3pZ1RspaYPOAnTTqA5q2sUP5NZrMix18q41GTbbGD81iwFlGVs7tMX7Ihmdfi6ALWYzR
wkALHCTWztjCchiL0bXsmLGzqQ8ONdVdHMnKS2Jzt4Ydy+iWFMuY4Q+lRCfRkX0xenFljP1oyNlL
k1npRqpFRKNF8ApjBAm7pe5QM8kujR7cBpemQxPbITKHJKk6d0l7bnoVsbrKf6wu1dZZwhhST5Id
Rqa8Sj1p1MK2smV8zCj5s4FUpd9TXAGhgsSdivvQjozhJHyXrDy13MQwFBRN/aOSAgSUNZAvfVHS
VkXCSi+/kriC/ZIP+3Qiz6ykun1QxaHN2s6ZAgpTzUzyyTSTj44kH0+bQnJymh6atAgPQdwvAbT6
piNxcchWBuBOxvpWzjIKK6r+p1hKT/57RYbFVRKJ2LU9N+QsaZOtjwHSwI5g5M43OCvzgmRnJ6M7
6a89+jqXHpVyY+c6lPSJsoexONZ0FRm/aO4G6mWcMJARkl0dQqkgvHPGOunuKjzTvQZ7owXIfyIv
fwn0yk078jYjRA1lIK1JLFUe4r6C+METIayE71ZdJF/aQd5mxJTOZKKcjmYcy4V8Y5dC2wm5q7YQ
Ig9zFZuOkeSbUMWwZQ54OASBaE4D+fbEosE9TsZnI6fJVG6fqJrx/+czrT9kZP2oiY9pQVqdcSuc
2tjAeqXfwmKAIlHl0bk1qZ9WNUn7UhslRLHwIFM728ytxsN4aF5B9GxyfYk/C6Rxc3/QE+6kaVQ8
58as7U21oJtZFNNRNEtNqKadBvsNevjMpCauTfETR7uxESGnhTQIBNgNiUAuNIZZhv6cpXXmmkru
uyBXcno5Ub2WsYtlWw4Aarkkb9KRj0gmLmEtrXVXCLH4KVRnXcQvrcGx9ZXW2MdRQgMTlz0yn+fa
4BdXOh+JnohMTGBwW6MkY1j9i27rNBYn2RnU53gKijuZFApnVO74/CubMGnAfTc1wz0+WymnLUYj
PVVnoiyTWs/GsMrCjYN+Lxi4Yy+cYbHaiXxHsViDEbO1+0sRYt6CVvZDNkR7n6n+po+nF21Addmb
/VPjo/WkDaje5RjRcItub8ZoZifpW+ASRFon+FNqRueZVncMqKGSOLRVwCjBRNrcKL/gN3OIpvi2
lzsJ82kLBUxvYbuRI0yoSvppVTJ0KmYjHQ6bOWey7oNb40JC9V9exNRyuxlz9QCopJgJK3TOOVEq
X2Ogf8jqdz/OX6BnMLcAFK5Xt3NjyJBxfPLQ/gfwLV4tVGMrpygoKBlCr2kQmZD3kIb+OlBjNnDx
icN+04TSm10La9MpNYZrUVJcqPyZm3S2cMcT1HQoe7myQqTDOAdxLxEr49odYB/hwsRIPB7bh1jz
p6Phy9Q2GPqInJYcMyjGrQQLnj7kh1ZK5W1t3cK4IDCUp+d+VPZzI5MVHuuntqciYgytqwZ5446D
rRAopjPfPriETfuWGpTItG+1j24tRvsMgnkq9v1IqxHDgW6kAB3aEjH7vkY3fhPgRyIVmFlj7uQN
jfRVF/2bFuDrlfqXpKO3UnRfg0VCv4xJwdNd+diSFMDvzYb7mxskP7Sn3md4GENv2CDQ+ZAW9Vpo
TqfRxLogi+M7SZTQ8/WJU24uC6egFcVTesZ85sLEb8r8r6wNf9peJmIxhr3CvWe3QLeHIv1D7wbu
ldBPqfcyMlbN+p5fFHNWhTHpFz3dhSBwaTb0EineZzKGzrWv3VaNHR+LhnP7/zB2XktuK9mafpWO
fT04B95MnN0X9Cx6ltcNopzgTcIDTz8fUNqqLXVPz0RICKRBkkWCicy1fqOJhceHPOtzB3ggSXBF
OMbSr9r2mNtLDfTswu503Dbql77PTjxhQ1bB2kzPoc8VWQoOJF/14UjYrdh3YNoGQH7I30NIVmwV
wltVdty5Lwi9+pkRcEbgJPay+pSaMHOlN2Lt7TfJ25B9lZF20o9NSZpt6NI3yxq1WXS2RkUJsK7h
W1HkYe05Q3kKxoNB9C0BSXszVZmxwMqIyEMemfy15WhB43abBPgjmFyVuRRjdVtyUPEvmn6RC+Zh
N1fuwjoIuQ/kxxJ5iYWiqtbc0za2aRoLfXAevcDXYbkR087KpF0WLhuZpIUHEc6KLhNb0ZV3jZUP
azXUgmVTxMcOyBi5Y7JzWhGLNT8ejI3tOkJHuCNXSyaOJRxzLCx9ZCqIDi+1oqyPTW5f45QPNB3i
WZIrxbFyqhwP75XNQ9/O0WSpSG+gOnYq3J4gP2HGyu9e21pBRdwiLR/WyoNmgizMy2+5QMkFRhdL
oWTpFNYpISO2yAe9nLNoXbpQBxtSrGjmjEYb7UdY9AvXbCrsC2+iou5WCH+DXHSPzuAdPJO9Ctuy
VaTm/ryVIuIxSnuj4D/AIqf7YMpFPMqyz4pWXEQdEYYxvYe4J/+p81zyUJAupP57h39w6GrKMTC0
ZlGlibeSYpwRhGJ/twwwmkn10FWNO9ORQZ5bvTy3yp75WRve9c7eFBo22eF3y+QGHZL4TXRwa2Wr
Yu0nYWKU9t6u1fL7IgJMUXFzqeUdPI6dU4Dw8Vx/6QYFKh61OrMc/W1knLAQR52kdFRt7qrWXgV5
HZN/WTaeuXWA/NxAVLxXRptxL5fItmd8AJb+XsaQLeERZQRfV51rI2oTxneOSZ5atfAoQgvkxsz6
U6ORPTB099k/g0BhVpm77bCsVaD7TXHo6yheA8vY9o17wi4E6guxiEjpgOpYjOn1/WOSGh/F0B10
vT6xSkW22N9FLj24OyUAQeUq0mvu7nF1Rh7lZIa+znK2TIicaBthVFulwwc96W6lflAONVggFRzw
Kgs2ScESt3K0DzXS6llqlo9SVg3EuSIeBnxuKsxMAeipsP1dRS6NmNuLqlfVXsEsNvTtfiVVlbMo
h2zu6D53S3CJUWaYe8z1WbFGVmkLZpJHeSSr8Pvzb7GJnZjbaThOSx+eUb9EevRaFf7A3a+uW8H3
ogeYF+K3vjKH8punEYQMw5FOH5JB0/B4UjPbm+tIlBFhIGNr8DE3RbMC+MQMexNW4T3f/9V6LfLC
WXjECwjTEvQvHXkmtWyrDO+jK7trqVofeVw92n15SxbCnauhhE6+hXGWg6KUcNkO6MqI3iGPKuEa
bOpAsrE8sGd1Mgi2/DJZZ8vVdgilvSpua89FCk5szGalFfR8dmrxAtudbdOZiD/c9Fq/tvgFpV62
Tpi4XVN60urgO+JmKZFn0a0zGVgb9He/+Eit8hGfKaLRaXYS+kpxeXIyp6Ou7GwSvUH9OH1VIxts
eres7QBInazn+DLAO81H+xmpB2DnKu+W+kFC0176g3PogKQtUgVpBKDXgZDB9Dr+TWcMyiwM/EOe
SbhWasnehK0WpSJZV70hL4HNGawu2nmdmmul7TzUxnKBBYu4qgyMwho//0i/KdiUejA6cXf0IV47
omKGX/d5+OFnYhSdqrZaKvF348qpm0RxWN6yCRs90Pr2QRl8Z0dkY96VeI/bRqAsOyu98/PirNUY
QSBTzdsIFm0C1tUmWg7f2ziYEVshQbp8HvQyxlVatEdT7wL8G9G/Lidj1ZHE6DB3Ajm1FpWUL9v8
VA2yskuTZtWmkrcQEYuyvNxkqcK6lZhwkAZ8e126tP3hECRMQK4v0qWcVzeejXG7J2O7AOJIcaRy
6cQSdOXmKe6KZdGULAEq7ywpLPrbNHv3SOiJEDNKx5OChdSrL2YlTrpcbRIn7peVwno3riKTeJAG
WShGkcVtz5Wnveb6ztOYNfEJtEiHfXfAOGS6Ac29cT7wSHkh+KUL+4EMyrrDBg5Oy05jU+p7LCM6
Tz1BWDn5rXwK2hq0h7LNvThZKYQHzMQ8d6ozQnlYjuYCI8UerGteqI9lF9yBsGQ5ig6VUTUQNVLz
mA7arauFV505ZWVb9ToqhrWTKzcuT3LIovM6I0GGNeUyDIlG4tgZBsVMFZ22AEZJyfZY7OTgYsqE
qDlc7iDz132jrKyqYlVCsNHBs2CWS/Fe74p3N2zeo5JcRTjMFHGNRV3zo4Hy52ZPqm++B53xUTcZ
ev3qQpPjfI34PfmyHmEFwa7d9F8JyZKwz9OC4Jl00rLhzjesh9DqNrKqbYXPUlWq1D3yO9A9dDA6
NQ9Eo7Tr2f67oktLIec8MJCGaBx9ZQiesHL7WqTIBkavuqbjwxZtCepeTItIXFxlj4PrLIp+0Nd+
pdw7+LAK4Tz79YiID/y91AKkAGiHC0TS7Y0E39NMJcCd2PcyKm61m50QPGpAXjW3oiEWU3mQYTPL
PEAcw9DOza8JRIaZM/T7tHYWwWDgokQXMiZ7DZ0U0qz2yrCLq2YkL0WJV5kkW2jtA0iTmztHJ7ys
OdAKDPu2rRQWbMaCKZcMNBoJwHD1+wiDTugmyIsZWvGSyvVCAqUqcA3tAvVkKhaeoegGhsTc69zd
jI888gKPQxoZM91P4aZD9XGFcRFaeTSKzp6Ta2TbjWndTBLaOa7NcpmC6WltkI9dtVNrssEe6ZRC
ekPJAatHYquztkBBElyqavHVtuTL41hhX2ptCcEzNwZKznNtWNdK/ZDIhMBQRRoZ6WsJYnfpmCxK
WCi2sFXGNCB6UgGyE7LXExxg9euW34StrOpC39eWhR5KjjNkxJyNoIWVEdCsq0Ob69VByYL6QABi
IK3XShvgI+2slPJum5R6fg11KbqyrR7Pp4qshP+IThGPTdNFC9L1PWVeGHK5/tFMR6lrltgaitNU
BRyAPIShP38NErZeyDxud0tjKPMrcRhxBS52m8uId0xVGvauR+HIm88OY68YA9MV79ZffA1EIB2W
fqtK26kfYOvu0gns68dRpwPcko0PoZK0Ne9sqivNspqDsDOQcfmrLg7suYKoz2nqgXZXD9olJKBt
RO1J75ofB/Z2F1tP25vf6nXWBkjptCS0/uqvCBMVC31PnlQ9flXHWKsdPRBG06BTfZz1WE/5xpm9
yCpXhXsO8fS8Ey7AqSxvq5upaDpZNHrADcugC+s7p/DinSqIJaZeW/PkqOwLHgjzGPpNNU+t7tDK
TL7TpX3hlHMPsN52KoaxE64hNuiLz4E9t93jVUjQbHzZIkZ1LlI+u04vZTv5I1kX/TC9Uhtg2Ti4
tkdAgu5tLZIN22lpPhUDmKeH1lHvEyHxPmT5pAmlvJ3GUbiSUEYh9tNARgqoT6SOu5paq9CY92B6
YdXE2WU6GLEoVlHBTwupLN+f12aG1kWblPOpGURzduEFg02BBzOz+NgnCQYf1BVJra9xorLv2A+k
a4IU6qqqtOBEiN1fZW0Xn0nBj8iBPL8gUWctMi9orhGSmosSVYXbvhDm3IV9c8faq5h7rRk/VETf
+N0Z7aM/oGdnxYb1lHZGOoulOvumF/kHprLQJYv00W7C5K3LU2iDofaeDgDZYzv7XnWsKBJyKmQ4
snkj50wcg3x2O1Y0s2JPtApIboIKjW6GwA+wJma509B7yNY+uZAPEhE7rRrEe1xYFwuE/2vQhs92
6hcvMnsCVm+l86ySu51FYdyvgtzDGsVRxAUzeXQ1Y4spaDRcnuq8KIdSOUgsfhohLlOD4ikWk4Sb
L6fi1FAEBIdCL5ZY7jDUZ7/c65YmELPFVKzGATJLtZdNZ6Oo9/M18HrOgE+TRzNakfnzobDklaQp
qBCPfabxHXKC604YzedbnRrS0q3XaUlOa+oyjd9JMjj/xiffnwnwbDDSN0MTYRdJCvSEW1CyqYUR
Ygma+wd+ZtKykrrwFhGDYF4oRvUtiaWjauStR474Mtiu/10kxgsAb+exNVUbC+QK2mxrxURVHLGT
0kzbWWprr9i8Nvz+E5W8uNY8tW7zZGRIufjGEvYAX9AQDZfUys3nzlSzuee1w9VRgmzlmAlyO0nZ
3IDut9e4NrsnbE3LhSYi+QFEYYhgkn8WcnRNB1U9anmC0IJmtqQmyAXWkS+O3DgkirwsOkZsndYa
WguHKNLjdS1QSYlTElxJ1PaHyNCqtZaCKkh1kv+1riQHpe7VNco23kFxVHPND8XaRxFEgIwJl1/Z
TQroZJ1D7d9oRuhfWI2wpFMs882Lb9CVMN8r9uGzsvL669Q1MAaJqMxfXbum/K2rBs35KuPxvW4q
g9m3jm5BT4V7vM/WrYu2KWrLhDOmOgKe60bkrb9ssQtd5IVM1s9tL4la4qwcusNSDYb2Mh2wl7Xm
GnISq6mojP2UBiaup+XGOmdqw7g7JJaNqo+3VQPRfV7nhwSVbdUtbkiCvw+4+SFURaQfrP+5yh1k
b+ApsRu0NxkuKmAsW8jA8BIuGqrCC0A73XKqazPbvbC6B6OP4iY5IfpNdVarLdoeeaap1PpuckSi
bDOVpoHgpzmbEPc84MyMMR0M3XAxbuY39FUHnrMglWuq2/pnP/IfCxVpu9NUlTt2iqRbsckKLNS7
OK4WstqCriCAUq2kUOe7ww7SX8JGhI8pDRGxLLU8WTwWAAKMlcQmo/lnuRQFAnzEcT97TkWE8wk1
jYevIaaGzPCqk0lKHc1pGxmYtjwpbi9vpsB9KsW8CW7M/0ulZ5jyRlII8U8XTh2nw9QAD5V08Hjx
MOTAxyPH3HrjBlT4hXZsiP+cvEQAa0E18BtRw5Ikj5Gd1RyhCmOAj5PVJBw1K/1I1cy5BB7EG0cQ
T5/qE8u5Re5DvnXG5a4Q0GIkv6Z/mu2yHFUoo8dt2u1TsZzqa58dUVvnj2RxLMSJOuxVQ1KXiYHl
rOK30q60uJtm02nV41yadg1S5oa0m6qKMKJ1Kn+eTrVf7Y0DcS1OpO+/1U/F3+oM1Va2iYiWrU0M
Fd+rfuer/Y+DLJeXoOZvHXTw4olvGU9KCPlAzqP8G0m7d0PPzRfJSh8qRam2uqnpa1sJ/aWTaKh+
oAH/oGcK6TMYHqlqM596CrpMRRw84niJqTETJqgMaVlq/c5GZcvtQ20BKpz5L+2OvRDJR58j6lmX
6pNnlDII0sxmx95KN+3jRlUaZEVlUvczudW8jZukbK0rqF22mrzkjvKMP7l0RTA726UqMoOBNQBI
6OqVSPL4sZFJovVSrKwkKFzfTHfOAMmyfmwKL79RRBGvZAhi26z2kge777cEI9MXpdUyWE+uu0v8
Jry6uvd9erlBtfkGRZedrCxpjq5HlqEbLxjfBwhKcloh2MDU9PQ1cpKvIZKkh+mgpV19EHoNvNaw
kTiQ2KULAJIHTQ30bjb1gcs5ngLThgOn734Ufw4xdU/y/DFJ4mzzNXSsAQvWpaZa1gJqQNcNW3Rb
nONUSiMIaFaD7P1UDAtQLMBTt61dHi0SgtW2JAICOkwO5pmQise+Ia8aprp4tgby1kEXly9ZnDwC
82jfsGg+1KxHP8rGhJKVejjYZ8Mss6EJzCQ28mM42vHgtyQdCBnb00e6fQJPvIKnPIrLZZZAYU5V
8lmAtfR6Kn41RLGU4IMMzrIh3H0KHqQGG3ENQeq9bfrCWZU5EN+2M8utr9U3U2k6TF2Msd9UFCO7
SG894mWVdQk6WdqmNryuBJY6u/QGEQUV8tUiGJunPoXkyvM4JiZaGAZ9eKy+saWXbj4vUZV4Xqie
cfrszPd0VHCWMArDukAYYpCfr/F5fesmBXcWr1ECKdh1edWu5hU47KsXJenVHbccgVyA1flZZ5d1
tYgIgQHdQRIO5op6LmTb3gs1LPZwWR7ZExt3MrQq9MbMc15aSMqG4MktbsT91Gigar8AB5Jv5Byc
YNVo+Tq1wLvGlebdB25mLfMGcQQ17OBRQe/EPKeB6tYl5t0Qg7JxMk/6WJFfcz/ShiWpVlTGXcJY
SwCy0b4zNH+RhzEEIpACt0Qzlx1jnTVDM26HwiVwaqnsMCHZsTdH1F3Tq3A2tVoamc6+stw96XkE
RoMgPualWRwtEGuk0IvgVVjJTZGGxkOh5RacCg85kCEJHnOJAMLYwfr1SnKpJUF1238FL/J5pcmM
Nc/7Uj2TWyLibon4ro1hKCHgGVxC10U3SqkyUiSxtW57U92FPCOAwyQ1Ge0w2zO/Ves+ka2jzuez
tKJIu2Qx9neBLFl33ShZhB7vTAjdXpe1O/SzZPRgqK1eOZDqjAlcoro1VqUg+A/5ePjsVxV6hreF
9OOKqaXqexySW93FghByOznuJYjE+mpqtX+bm2hWBAi9LafidKCDbpn1lZX9yAJCeOirw1RHB0Un
HEgEpN26Tq3jTNt4OzONi0Prt8kySuLqQQ3Ct+mrVrTvgdH67yH3KsH0HqOL8RobqaKdPl4TW8QU
ilAvHwZtTB+07oeefl6TOrEyU+3kxzXCBJcSxekOSpWzU6re2ZHyJL/VqiQkRJh6q4hnQ4EbNk3p
1PT7KYtgbSHVwSruRFJjUqDD48NVd1by16PyjI967yHCMDNkm2M6VnwdqjjAABjU690AkXZZdziu
l0Gn7bNUjZaBEUqPkORPLXfhuxE0Z71stUd4Cylp8fJfurpJfZqWrrrfnXMn+NH1t1H1QcZjPRMR
YcQXtUi1e9kt8juv+VshaF6UxlQ/WxTnby2/X5M7ebsuCxcQyiAanMVLueMZC+OfhKisL6fTSEEQ
IBgPuROiMGmfZHS7dkU07tem0xQNWglP1V9rpzLK8MXNoBGydnrpJjW8HZQRfR2TKr4hKy/dTPUQ
3wmeTpVK0tnoIo+9Sfo56WzqVZtKbWymDuVUO51OB2Eb5MqsOpzlKGf86D+19Ir3rXYKf9czz589
fhqbuCMwpyQiPbupkp6nM1ahDxXJ1Juv+s71lI2tkbifLv21L2jTH30rtHtnaBzUyA7b3mE6GAh9
ch8l+tISCdolVQ33ezr96lP2pDt+7zM1m7KBWEuDsUwAzNC7kxB/36VpJROfHk9VCcTXdDYdSo9n
F/Akf/ZV16h2Lw5f5cgcolWYoGM2XQzFEaWm38YhXEmSpixNpiubHNnfxmDhZM3TvpPB1+RwtZDr
a5zgjJBBevZkPz2LuLfgiLvawunV5O8Nm6pBwO+rNtc0a0GmVVtMF04HpJXTc7kpxp5TRdmCDzNZ
cqzhaSQ4zTwOpBsPmCGI2VSEypStSw2lpamo6lBGJbia+6kYmMGCB6R6lzuqeo4S/W6qbgO0Wysd
D7mwT/vHUiHVyxbC2k6tkiGfcNIcLhhl67dlOnwO7cR6vWvDOkdPiYvIePRLdIXYj45vS4lRE8wM
STu2+Co9qi7OJP/6bvXx3bIM81dkkrrHr3c7DRnxbpMSgWYBS389KaEnPC5WVeaBix7F0j/V0Uc9
9a+iKH2YaA4Qmql1ahi6mJl9Ksdy+hwrcbqZSn0idkyVUHxiZemErHWhBQbBGW23blESz152pdUD
ZfKTuYtQwTFjKYR1kmuQfiiQz5p6f15oaT7YaWGPvh7B2ZDK4AzezGNr0V4i/C/2CMjvaqmzH2WV
l++dDtaR45xFE92XY3XqwLMpItLpVR3Zj12lhXMC8cF+aq3MEE+MPnrwFNDTlY7FTtdK9mMBaWyV
FmG3mq5S1ZZwZB2GR0eKnYch3E8vaUuNvEfplQzg+FJuGJLILVJpPRX7qH8e8J1Fw6rM70rPXU4v
6VTkxpQB5+u6idUHHdZYFNiHKtbIeMgy5GKMrA44ZVuHVhjkXkLFdMGF6rd9H+vIDf1s7iQwDF+X
DMPQM4kisW/waNUMWCd+c+v5dXOL0RKhwxhwqOtRRPIGA5m2f/nqodTufRtq8WHqj+tJudYaiJZT
sRgHHLO441jTNW2RGHM0RZy1oxnrqu6LU5fCt2cBANS+kPi1yohk1prpvfuX2m+ydzycEnCC3ug1
oMO2HSobon8b3htm+epoUvoeuSrwF1M8aaohlhXKhHuikeYhHxSBB5JjfQslsZi6Cps8n9rK9nWI
8Ybr5YAniVG01yF3mtn0eiYkxbgxxYubA1WURMdiTIqMXQmpcpkFpv0IcOAwda1C9bmxZTiIqqnw
pojoTH9D5rZibrGP+utviNhDff4NWcKaavobClhD90EqXoHvNitXRPoqlqNhAzggWagIe9xPxaaI
0oXqy+q9XpU/WgfH0/5WlCNVbEgaJSvYzuRJNCl8kPFJX8i9XBwBw7dboUTlBtlkdESlIF5Y6OY9
9X3zCARa/26XuzKWho9KME0gQh5CKOfqwXGLY0k8M6sRXGi19KVNhL9GLytB/i5u8z2ROSyjxrPf
ijUiz9gM69WcfQC9hWh72BHYQLtVYh5jRVu6nRTsSRvZ85i463KqF7YKFgiic7rXjGyZVS2WEV7N
FZoTYPzidPbnAO1Ws3RctZTRXs+y5L2ugwUdSyL0QPFkRf/Z2BS+siyKBkWCsWHqMrU6jZrtSCCg
oh+SoEIJbBUXnnHQiW8ezPEwFf24NXcD5pJTaaqfeigJ+SOSPhbK1GkI9X28ts3wOPKNZOXjejOf
BNhhut7nCP3fBh6AyVIBZzEJoVtDeW86dnRLOt3/rM9ja14ravkNtQ3Y5s07auM8w4C/XLxcdzce
0kFr24/T26glyVFJcvOutfIcAej6RUa1aYGMo3JEOhUHtDoOVp2QyodCVu69ImqR1MEoq0+dRyPE
QyVUrGhf56LFA0TrUe3vvTN7DMjYqXeBVt7uNbUyL8Z40FVwi0Z26cPAHBXF6gMQzB38P7CWhR4V
W3VgWfHVvy7LYCVXbNmmuumyxgeF3wd1sp6KU4McFB/I1hs3X90skFRWmSUnyJvmJRZuebIbaf7V
AWUZlmZh//Y1TKlZYl0NkPqmi6aGug66RRT7LpQLBprqlCrtMLsOku1UbDLXXKVBDhpCxhvH8YxH
my3drnUAAUzFsu/9JUo18mYqWlF2X5HuOkOmcm9hqK/KqjYe896DwOZclS7UD6QukOD35O/AsOR1
WORsaaa66RAEabmHcwVtmb7ykGkrdyjybdWkz2CBoZ47rrpQZDu8tn1qnHX1tSa2AHEGu4otMmZQ
XsfGrMiiq6wH8kImO7Sc6j4b3PxZ61VlN5WQUjTOTvo6dZ9qAkORtyxa/z5OGGcyqIhKWhZW00Ak
rcpnDw7V5xhsLoBri+EZ8os9Lxwy0yGpf2WcgAL0Xm+/Sq77WZrmqg6Vi6+25pfSz+umSe5nz+k6
ck7trdqSqx4nwJ89P19vbBsFd/7NdU7ngX702q3X9tEBZmN0MCL3Wid9s0GOJTp81U9nn3WiI2HW
gmyg+1d1WjDTz6ZyOTRvsQcwH3+Gg5sY2WE6mw6l6NFUUeMaA7G/GlxFDrq/lXUr2GSyl9yELT6U
n8N8jdCUUr9UwlG7bxx/OkxjsShoZn/847//+T9v3f/2PrJzFvdelv4DtuI5Q0+r/PMPU/njH/ln
9fb9zz8s0I2O6ei2qskyJFJDMWl/e7kGqUdv5X+lcuW7YZc7b3KoGua3zu3gK4xbr2ZRiEq+N8B1
3/cQ0DifNmvExZzupJoRTHGgF8/uuGT2x2V0Mi6ooZndOYT+bqJprZ2qTcMDBnjt1GU62Imw52kB
3lfMpKB1WKhgEhCvvDDSj8VgaJ+HZFCOOlPrDblhPmvUkvQjqPx8LSlePfvqNzWQc8NAMwuQTM4D
gqJGuhGp3R6MNOkO05n282zsgXJKyjIO3KnP1uTgqsq2CurskgdAaV29/1vJSeWt4Tv96j9/8obz
+ydv6Zpp6rZjaLalarb96ycfGD04Pi+w3gtsXA+mmmTHtpbjI+4W4zns7ZL8xlgjlkaPMxmwjQ7p
kPHwozosHGQDRekeJJKbi0SXDQRvuvLiBFaBhAJ1nWsawEnlxofV91c5r4s3ERc17jP+gwCufwrI
hj/I6kMcVfW9BmnqGoHlnmrtugoPigvFcCrGCkmVTpMQzx+vMeAeLL24LCDv18YDWIt4PlhpvJta
0yz62/hd/rfxJU3etnUB0dJVcD113QqxjrI5EH3+zx+0o/3LB20qMve5pdsKlC9d//WDru3UZsHq
pR9ERFr0Yvj8pk/YSxw+VAMpC4h9qOVNn/FXc5shi1qm6c1nP7+sYQqjI3rj60OxJ6wDHzbihkvM
vsY0c6xs7BE/PJ26rj6eWuqPXrlhfjSCdZfwcmeLZpW2bOxqeKmqWV8SDx8wiFnJiVpv60S37wxX
OU/tCbscIuZqDpPTNY8F8sbzsrGHF7eM7jpizHfMAb8NGAM/uMqOBtBw3sXolg5Gd24sy9/XbX6Y
SogE9ucf9c0Zn2cU+Jo8dWeNhvIjMBdt4epfXbi00tPPS1VJLxYD65NNFoLy8JEOQcI+6K6yK+76
TlEweGuIJdnV+Ld40pNlLfvakJ9l1P83gIXMz6LZB8cUDuutZmMSFGRGgmEqV/+7UcfLCw0thOnW
+O9fpr9ymg7fsrwvAs+vfiv+c/2RHV+Sj/J/xqt+9vr1mn/eZQn//mOXQ/BWZCVIgt97/TIur/7j
3S1eqpdfCsu0Cqr+Un8U/fWjrOPqr2l87Pn/2/iPj2mUuz7/+POPOHt7wZS5/+NH7TjjG1DHZNNU
Vcdi3tHI8Ft/+zmNL/Wj8/ih/PkH8OLmJY6D8v85xsdLWf35h6So2n/xMLENWVUc7m6DB0r78bNJ
00zVkDXZUCzDYsZLUUbz//xD1//LhK9u8IZUTdMcm99oCYnns8lQHJtfr8ktaxl//PWx/Hi6fX6f
//5pZ1u/Tro//njYOLxDTTcw9/p1LshbKyN9AzxVINiDMLyxdDZoo6VJShoGIHWHnE2fEKYjgY6l
Cxh5hM3mVaKfUPCHWcFPANE7aeG4LvGC73Wosp/Ol0nirCHeR9Kt4l8b596u97jTzYT9JJqtGpOA
0tkLXOrx1x62yArmsyS5VbJZgYsV+nUISDBXXJXqUrVHu3tOnH2YwZKozkJ7rANQa+53rX/1gBkA
ClKXsnRVhmhWEwQB72xBKvEQ65nl5Nqe6mf3XYZZBvkA2eYxUYDWHpZsc4TToDCxhkma5eAsfDhb
9srStkGK6lXz3DUPg79UzYU6IAixSc2tH6xRtZLF2RrY3F4xp07UQ+jgSgtue/wvxFnXnzX0DOMU
d4lr3DxlHYJYwUtcbTsP4SH0mhznvs8+PPOpUOaGtrGrlUMysWU9hM9NOAZCrIVsghlwl1p7M5ho
IwGYHKWfZEj4B3cA/3GD2qypvuEIpvGNQOzzupVZvMo1QnhSM0eaFCw0QyE5FQMleItVMOPfCnRR
9TxBTp2Nob6pEQrLliiTzZBN6QU7bwVBnR1ym+AUsqsG2XimWUv7SLhpZ7x7j3ELvNLeGC78zte6
uebAh4BGyP4l5RG4MJ7kDuBjddcf23PvvgGKldhyRjMPInzizfLtOKgbb5tZgxIhpP9nlzWjN2t2
LgvJ8dJZea/z3P6m7MR9dt8BJX+uXjVSrgtUkgCml9/LpPqGU5lbt/cpJAaSSaa8FTYAecjMiJlC
zE742rlZkR+RHpBcy1ZgYxCOxZgZjp+jEeVY5qg/j+w1QLkgGq9hciNClO8XKDQiJBI8xmhPK3PU
/2xlZ2+dpXF0V2i4o/uY4C0sz0jaWDCkboZlzttfW8ZCtm40gQr4AOp4rvjzwHzrvhvqXezcKtrN
W1OR2H2CWGIX8gx5krQLbkWX72E5YIjTd/6uK26KwV5h9SaSeJ3w5akIh4zUa1dh4xlfqvQmh1pc
Ax6v+7WtlWs3uy6NtWTManhrd9neunj21rooN9m23Gd3+kqbv8CzD26R7gTauWjdt0E75Lk5kyAr
hOrGCm6MwkXVfOklbFuwjglNaWYlxyJemO0TYJUd2ooB7/bY4zfi5/a+Q09NPWGxIR9teyOTB8Uy
sTDnG6VD7FWbMQvCLlvhegeOGpvsdSKvRb+Vrduo1BdF562jHv+sOmaDDwp7p8beHF5POMdGA2Mp
GRDsNkt2Vu9DWQzAfa9d51tO+BEV54WNGh56tisLODrOLKhEblEVnUnh94ac+bItn7vs1kG/232y
FGDkqyTYAyuVgo3L3hP6Ywg1DB/y8rnlh1/PyrcwPOFpDDBfP2nshWB7OtEhD4a5AvSjW+mW9JZ8
k6oLNPy8IXn1WtUCAXkIkcM6w3DbvE/rjZ4c5dtWVbdyBDhOelLEThkjHitdPHX9RkIQU6LjpUL3
/wOjoowfQ4EwIJ8Dmx0XzbmC9NQCGBG4yaf0Demj0vo/zJ3ZcuJIl8dfZR6gmdCKpFvtIBaBMWDf
EDbGYtPCIrE8/fxSYJftqumKL+ZmortI5546mUplnuV/HpqPIGmq4OCXy+5mjwjt3NNPm852mpQ+
XBIXDYukGVKGN+o0uASVESBzXFcPFjqRrJmqUHnJQO9QfRQxnbWn5adWdn3aVBdYMsifG1sOHqA6
NO2Zhb4aHOIuYv19v4HFC0pxkp0B7rJzmt10BxLK83Ge7339AR2ffageEGt71WHtNfNxc+timrHp
jnmMYh6GsKa8meobZ3aI5uPm4uAeCJVCTHnxMplJuPQ8YNDdsTSs6+AYSe9gru09LY2B8Nh3iqUU
XZ4B/+sfH/CTslBZBekFDcj+hbGr7n6o79ucmc4N0AZxCFI5vHiKA1zQCuvqnWzTkLL1jHOsPZZn
b2f4aymQsCntbCoYARg+qwEquzul37c6ONxgyiujly9j0A6UrtLYs4u72WL9Ig92eAXM5odL67r3
9Ar/TLwYVltdPiN8stNGB53O5nkZ4CdMwLqx/2xCBbXKXZSCcrG25uvNSyZztAGI6BhraVt/264x
2Qb3x+P/ctXdKJPrsHxC9UHuXV6q0dKpWk2HT69S4M+euWsUK7Rag2sLPvV+1HxPexVvo2LnvM/M
LNc+zUOvDWv650ZpSw6SVOAk0SzaKqAl6VP2s+Nh85wuz04TLGF0FO39LuJrmzfHFShikqbDNH09
H/1U8jOcfJu4J0doDwSIrLlXpQscJm6UNwuUsnGsUEwxfk770iqLpHX3n4yDBfbzq2SQc0wQny6c
1doHC1P1Bi8nzmtX3j/qNcGyq7FOBgKZBZNsjH6qQMF4Vw3MseVjLKm6pdrdK73GIcDbwD59Q+0d
G8cVbzi+bPPuwZZHDQXQ4QGQSrPilYZo5TRsaq+MVV/7FxRHJf8seWm4bASF+Y5HF8na2UZn5jRc
KVwtMV3ETOMB8Tr0BFVjSkWlDGGjFquA1TQDX3uOwsnOMYGRrozn00bt7CwtTLDi1tZgSpgg8NjA
p9j6HpbrMsZy3DmetxHyHgzkeY3AeJ75OlpGlYMHN7d0Zwdw5ybF1v1nu5KspX4qk4FyHFdVtPMw
Alw5aSNobiNYvsn2YdsC0sJJLP9UtTmAocTUBNywclOMPjlljdunfPDPYdYo17ONlAwSKcizsXYI
ylOAMfo/19NlXUoyOdqpv077KpY7gbkznCNb3g776miJ2Dz3LNUv8TL7j4pPP2yBDsnAwPMrWIaW
e0aD+ThgV0S3mHUpYzniVAEv1OVBB1HpHwxC1d1hjZsSpQXujIIYzk+t6NzHtRs+ggCaU1t5tDHt
ow4x2+/rgTYBenz3UPYPMbBML9W4OZWVNqBhx5c0/kfVFEWbmbS3io7bp2K0ksNz4+2idXJ9fNi5
yujLQf0PrB1F+nbv/TjrotjSNDntGrI4C39h7SiXSjodZpx10boEx8ytXqtzZ1eFgFZomYOC72WN
Qb+d2V6CHmfSTq6uge6eDJa185ehfL+C/zaUeqhfhsLJXpJRKU4G1z6HDNxTzWIwXU4DEyc5+EdB
Zmabq56TOeKssfaua/s8vDpShG4qyDmH2V/GI278v5hevw9HMMV+Dad+tv/oDvl/uR5+u3X+b5fR
/3d3SMNsaljAqhqAhpYmsbQ+uY6/3SEfXrL/8rHqma8O8/zHPfL3dj7vkcp/q3oTeDrVwFi/Xr1f
7pHwpSVF0y0DTDOLS9z9Hqka/w2IqALOjSEZXBt1FuL9HkkW1kwSzE7dlCTDlJX/5CYpbsnfl5DB
XdUSd1wVYGTJ/PFynUxN2iO0xA4OqcSxo7Fax1kZIebVVMzw2/gNKRrhbII7NPCQrD7uewvtL8xb
wSH8toy/j8ESG8CvZfyPcSiw+dQVDKjY6/TW+TIEN5DNrPkMotiXGfvDZiJ/5xPzyvzo6/sr888V
nBEN9pTSR4k2k/3V+65p60hEpEccMGTjU8PBSOTf+/zb4ynfH29VqOYGiyClj7/7RuLhRHmdhZc9
noDsNL9xgr4xgr7yweXfNktWogrmmGXJqiqbmtjBvtDSOi2bW8PCGA1I8TX2i24DIysM7IFTAN28
b53+Mnfqb3uQWPo6KhxNHaMLFtH3DrVqXWDnqst9eX7Y95BT4kV0V0zAxtspbU1tby0/t8b7WbQF
akIHRobz+SBHrpm0ldEGJ4VF/3LpqCCqgnaJXaeBlHeIAp+mdBDXgnqZvoKsovxtK+c1+W3RfRv3
Dw7KFSUv8NBUua8brSTHcAp8Z+/UdJbvl920krrnM8chu8r+shj+8L5961Ysli/zMzsoSwXVcrkv
Sa1CAAK7MAN2/kH6y7z8YdF96+fHe31pyIjrl/STAtQxNl92ibMqncx0UYT+9+X9p1fqa1c/P4pF
Ul5h5tGVCsPjCkPF5RSzBl5weBW3TC6b3knx/r3TplhWP/aMrzt3Pb1f6AjeQPN0WTJ9p3UXFpS5
wyGIxy8ThhIPAD1YLs5w6HRemBtcXLscUFNAODe22dIW1SuWNcllVBiDHJ+il1DfcMb2d0kokOlb
5WOl9hXrcV9EOv5+FB9lyKt94QZ99LSDW53QLbQPxhCCHsu3wyzY41/oFDRQnVf7y32Y4jFTeRVM
lufsGmEpv8RmffW0l7x8197KAFP5B1grILj+O1H+8CoasiFpAohBRyLz491H/U5rYnhw7Z/OM2wU
QNMqtL/sn2LZ/CA7nzDDEicd9P2VH29N0TBVvHqur33OgBx1Nl7zIgE92y7BMD+WiK62G/yopX9Z
zHJ9xvvZr6IokqwgYlIk6cejITdQAXmVLn0tBb7fmTViwwiWYHJlmOWAbF+G1QjlQxaeDIv/2ttg
s9GcHtMc/uE8f+Qqj+VkWz28NAGsyCLl4l8ljP26+2Y0u8Rrub09xgXajntzIJ8WV9U1kg7w5Rew
u4O8YXmGMC7Zh8D9g+udSl3p/GhKfTiJJxXDLPDLwia+zEFxwEjOaqjdrTXIzycXL6Qy6EHubqyC
F1c6ePrmOqfjH487STpI38FLuCStGboRCH5P5/f84OE86NrDaSRmvVfFm4VlfzPPMOpecQI/ubOs
OVrlyVvSfNf3b0pRYb8dAZQ+2iagdJezUQMjxkS4AXQNpb3d+8AANExQz55XsxHo6iCde7N91s5f
K1JX7vYaXwE3gX/qytljiVH1IQ/l3C/+tvH9aZswOGapCOEVRbfUHx+Kq2Xs0VU7cHJ+yD3j6lYc
2Jeox5iOgDUCPvffX4Y/bfDf+vuxVBO0cXfXC/1p4zRHrd+WwDN/T98uuIbgg9iVn3bRv3f5hz3p
W48/9nY05GdKNttf+7Bmk5OHa4pAuf7lsf6wr3/r48e+bubZRbESnqocb6LiASYf6qSAhQ7//VH+
0o3240gG4rFZrdZ0A/KbGm5AagNO2p5Ui790g/uIP+woGjI89ia9qSIa+f5B1PbHi1qi2tTPzj7b
NpDqOaz053zrguaUBkstBqrEz9I+rCkMdhvX6ARHyoIzSulkcn3LZuFm2YeBI6PbrI4AwJRdmG0A
e8ETwqGJ0seLUNPy0qWzlcF45l6OmUqgypMEDjqSBkx/RVvLwPQOod6aBTI2Ih0583dh05N617dG
pMAWxBGN2ggO8BAx8ecSbzqXADYnychR1HxwrSKkYusHelBHzXUXAO7J+RTkYeHKrQvsUHxPgjS5
s/NQNLIvc3dlxSUqZB4PrfP9msChLZZjLJel0X7O6Pi/EQJ+iccnw1G6++0wXU/1ZSTBdoFzs/f3
/uraVeWHRjiWgqPvnpx8HZbnzC0Mb8eOPN92VhtjxKZ8fZB6RgeM/S28MbiqRwcW/uZZ3zwrJ7fa
+gru1NbB6hXzLnz1wJTCJ1VetK8J+oMOFrL7uQ/+qys5h5eitW09l14KpK99ZirwBzVYjXP7dQSO
dEcLZt3rfDUupof2MrBc42kAChdQNYa9XJg4R5DsN94K9e0KvxGKneMrQiQw+mNlaHXkhzzCw1tU
TgwXDp3biNatXXQaoEQC6/s0uMZynE/MntFCU++1UzrK0BwuA+m52cU5Bq5FnoyOhrKmg+YY6J3J
5BIkr4DQoIxuucozSukan4KLvZ8vO9UcP9IuE++cFsAGDipEBs34gjPKVx1nK+H1NQ3MlhLzX+s8
2E2bdk942ADr0LbaHRhYDuJuZ9M5vq9azYfleNXKO2C/24a3CqpoeAbexs6da7QLcBMYpSFQHU7i
LZbuLpjxTw3Lx0U8hJvubN1VG2iSuIrgoFXRMaSBMO+e7Xlmx6Y7a6GCbRf9wj84VXwd4atL9/ct
M+B76yJF8I6dfeviqT4+nZzGtDG/jM8dk4cEBNJrTK1p5S5HRr/BF8bDji4wg+TgCx3lOQzzomPM
zUD1z641vYxnwQoVOxse2bb1ytjy3u5lPcL/TdzoHzvnThJq3mjNiJAAYQYfsFQ8mKpmLFUePnqQ
PtiXqlUV3gXT5SGFzBZw/jbALnBe8Zrmr/00OIfn8Boa3j48R5sgCVZdiNS1eupQHmZh0jkP1q+z
p92ifJTD9cM1EiZ5k6UebB6tnhY3lj7ijw6KYfbZOduFD6hyz2w3TccMkKbxdBzIuDeANudpDvxN
P+tjn+luukbP8vBh1zpGaXfWarYaHliDTPHsqeE1nwC8h8sbn+3ES7z95DjZBHjGYjI2QRoAJC4e
ZTJkodj76GrjHeTROHeWPprSmNxzlfOeAeZoTy376m9bx2kjVLqmM/MAvvfQyncxCe9h1BsNNvay
VToIrALsxXljN/Y7bi1cKWq44zfcQbggvgXbAFsq9xBlAQZXAhdy8H4MUv9h7Q10+609ONnrdoZb
KWfd3XbLyPQst+Eyo+66e5gkPjYN9pvpjEVjCMOcQ6TGG7twD+08avZmWWiB2Oo2vaa3bIHc39qO
0hd8SB48rmxtVhbs/ZiDDKK/jJf90sbiziu9k6c411ERZ3ExOo3BVR9cp9pAG7Bhb8HGBOTVOXPu
tM/9vW+FwNy0rr6qT574djhFcArN3uG1fE0epAnQn9tB1S3a2/DS2vnH4PQAhOu+XfUa7V7hsPP5
SDO2YFG6lzDrGnGzt3aAK31cP86GWbdwLHfGAyT+0tu4jdiKcZvnY2cb5b4SQsnWuqu3TI+9pa+j
T+qCn+buXUHvZFy2gTxuNUKEIu6ys/ebTNFpAvvU0e2dtwzWAd7RKJt7+N1spxHOxWJzaMRJXwrz
h2wgRafJbLh+1IbNntJDIOqwt4rtmS+G1VGfTlkr3z8ohbdeWE+XiTTJ89B6yl9B8oMr7psBSnEu
NvotcJUccLFbu9c2AjxAyTL2N0cG2BnYR54Lxd2TBxTSCZsO5u5aeUuUpJAWXPRnhJy4AbmVA/kL
tEleEc3NZu7W5xODYznqeQWyWlfSSMP70gm5wMvZTXakmWtv4yHEP7kCYR5G/tUtke2OI/Bj7cIK
TFOesg1YWnO6UxI3xfnR8jxNhsdO81pOT57kgRjnrf0z/gEUTljt3Ea31rbs8cZGjNpo67sVPHwV
1jjIwvifUhzNWbu5s8AoOIGDr3K2xkjh4pcJAh7A1pJGZCBkcHDxx2BwshJowc4rXA6pjbeVJQfJ
cHbupO/YcXbAkdCrVYR1BL4Dl90jLjUOo8SaAvG7HB+eD4lmK9jSKg9yL+NVPTCu9MUcXNqKgYdW
hQM7SgOIAjcg1pY4uvVmvtkByag3Qnne4WHGsy6WENX+7GOJbQ3TLcK4VgVE4tNujo7C9j2zr47K
qt7zuvJqj8+vCFOjWScLj+3zQGrNOrhfB5qjkJAGh/xxRCbffEoWxgYj/mMffysYrDvJKDntbM/q
zS4FsC5BJiDv7UZPv6ACwdXFM2PVB9wBbR3EQu1l/zSV3y1lcDqEQJYjMXcMVJWyQJ8m0erRGEj+
bL43ppsuahjHqAmVi9bBmL5ebT4liJ7kLohday8HG3vZr5N4N3GEi+ijYw0Onb3HzdRPgmZrwyaN
pw2WiN4zO9xnbByDOCBW+qDbe1fn5Bee+M5tgqa7chr4KrTPfOCurWwXgBjCwgP9JAdkCHCzBj5G
gu0Gr8EOTa5fYfssXWBvUrAUubLsAfZwU0UIww2w9m0+wBb3up13YtoUu3o9Xv1zCe4pml0O7g6N
1/LKZ7CxduQR/ei9AryRk1taDmY4hRnKF3+Z+luuNhnjwIbfVWR/hmjmSRLHIwYAlggHnMN4lnuA
awmQBtnH29Ilta2q1ZCjQ6gNtaE4L22nXOqtpd1/PrAbAArHgQaPNC7X/M6hbXX6gDY7SnBpJz2l
XY7P/tkv3JK3mmHaSU8bGA/HORiHPov5vZqzN8oPCP/YCCzb6Ot9ds+uSpxeNhfgCpxlS2ojc2XN
5g74LvawuQuLC4ohzokF5Ooeus29pHNsZ8zFFm6avR4Dq//YWFzeQBGxmiPd00bNkfRUvK4eN4/V
K/oZq+fNwJjok8MiwTn61s2MVhTNEtMvB9jpo8SabvY+klDE9rq92IegZrXxoxKkZkuyCzaJs4N9
Cd/aVGeLPPgajnXPgGKFzG6pAwiGaDOUVDwJ+tIu3M48i5HimU+zM5nDycw5StceTIHGWHOXMAh9
6aEBAvp1M83MJ2UVlXjbxBvpwT7ymU3BE3YB691jGIvLYiSJG9x4bGdh7q34Mk73Lo4UQjR5O4iF
g3WHE/yyg98Ax7ARaIU4rrLFP/zxOgBRO1tnPEU1gmnCgAroQa85iEgNShuffDZcR34rH0lSUPm5
l7UbyIQBtQONAtjOtLiE68s2Ss9C0MjJ3Z518VJl80KZruWhr6LPOkiyTTw1VT4++cBqxisYGoDI
5VR4RIkzWvG99zlYtvZhFs187QFeBDyoMzsNn/Wjv25ll1jaLth53d1E56N8amcds6t1D97Zv3jA
9vqpdwiQ5ULB8GAb7JLXISdWo+Gi0+A0WCYH54J7BgFpH+j2q9R6rR6y1nKKno1bxPvRZczRjzPh
JpztXwyvAszGTt41b3YoXDxGtllrcxP7E5xEDQH0sy9sJOyJ567kZe7WTdrsFRq4KAj3pIur60Iq
b0xUZMajbYTBk3M6lGDju+dBdu6vitI5xUi5nUMXQyysq8EpQrroH7vZVH5EtUOeoc85OKLpQZ29
Gu6q52tw7cKmtnycX+CD6HDCKMJutjgTRFawekSLAn3trhBNB+KQIk83L90dX5yzHePhhnlfV/Zr
Ygeppw1ehScd9rv5hmVy6qG6xWVoiL7pdoQL+8NLGUgvnHE4CUHbykGzdYvo98F62MIHOQS45XYs
2cbHrwGbhx4fhestUJFVK2gctcB4bti7IYxu8CGgPeizMSb0cq8JKNYUATzG7l5nqL5qL7hM5NTr
NO0dcynGipm0H1c2Lmtbq2j8Grzi7oeBohTuHwaXR2MSyww5t/UI0CUPVbSOYfdX59AUkMnch/As
0QNDAywfbaiiYLfEEY3DCdKYVO5oyOdwg8MXUBflZ3OcuZk4n/tioWJ549oquidVAA+Em8vSOWDS
skqD2VOyDNP2aTORwdlXmtN1Q8AAQeTsYeQ2H3FaZYmTECcRHNluVae5eAW00h0j+3e2HgFf+CBC
m8HJ/TEOLVyCgk2wDu4x2KTBVONjXieKkiln8+81vscKtII+WruXPHEbzP17T2j11H0Qrfu4lyl8
JPT+eD2d5/7OLfwYs3uHAN8+Isi8OsD55y3Gug0m9yJYgn8pkvtfYyiKkRdk0JHg3pjogeq3Nsmr
K+S+KEK3OD0OSPzsXXXj3IWV4jIIwxnh7/LAka4m4CeRGLl4nCr4pA7IuR9krQJ0LuoYVhmUGd/o
Aa3r2D1P807I/j/rWx9Eqit+r/8Z23lVEH3W/+ify7lf96iFTJ2o/70MRK4fpaYLKhEesSOzQvCF
dB90uVPiNit3ukw+SQf/VlD3Piti4upYTUHR2K+8TyLT333iRFD3fp+jOvb7pKZekLvgg1GPeVjZ
HCSA4PDrZVYvTEGrmhB8IsIxqJDuThBAxGA8sPigOfBgjojekutC9bzs3VshzhNiYu4zUlcRDdWJ
ALnemq1jP5q9l6m7Fp38rYy5YE3vXCOcoOlBEJ9ZoqeAtVnHmuGK2K8iIu+3InViFXCOE63UsWZo
OMRwrUAQN0ONFR6LHtKPHkisS946Cr53i5910dFtSLRyX/33V6Lgwg7VG6z7eh8Q6+5jTSMjvK1C
QcmvdM3an8S/U/KT9qWjhRD7Rkmxfmnuk9p3Sn6lq8jTQvgwdeJnM/cidcf3PFHy26zXZZqC5nei
iVef5/wkmh4Sqx/3nijo81mElV7HPimycvSwnqvPIjSt2XUr7NWi6c8J/FVE0LWuJ7r9mDKR+KvI
927FWNADxHGvLQU1XY9+0R7vuAATS0OJ+dvYRihSObBywvqI19l5vfQNLsp13Y/St+SU5Fvpe9Oi
FEcqGmmGt0brWiIq2v6X0szavY1b08rGjvdtHE+346J98Ovge0wkzou6yNyM7nl4J4m29i31o6IZ
4masHZusZCOK70XviTxznUd98or2vSQkExXusXv3nyXvYwKw2nCev4z61zM0wm/PLR6JzPrtT2vi
fNBfJGZt8sSxcyroeSfz10DksWTvm8dnBYpcW98r1HvP52TVFQQhxZNY4tHrR/h8SpE4ERQwokDQ
muCTLHXsywTc86iADrkgmWjla4U7db7nsZN8afpOx4Nfd1vPmOhvBMY1vKX+GEmcf+5+BFbEQbfP
PhtJwT3TjMi8BJQRmVeO4bdwrMPCIVMEdaaoMQVmizKIfLqsadEsitcRAhOR+VnzlioKfVb9bCFa
6XZ87cIm7c5FUPXRwuyindiNy74I6tRjnzLXgNjhllj2NfeeWAcHvw6+1PuoIBq9l6z6kxmL8GuF
a3CPHQaTa5dbn+hoFjZO/qxK3Oi5HBwu4QC2rovMeRdWD0NzvXZBa177YEMPcPzgR7mN1mzVH2qn
pqe09hHMzBCX32e/e5ya2FzA+Tu31qq3nO9V91nvw0EHxl1cb0xQ2RN7Ie1Qx7VwsuvPniVxRycL
Nw+txW52hfHQPpXwe7l2PaNuebYXGgA+6kRT4AxUW/dSuovTAsuJxe7C7WXFUVbvX96TtdSCGzAr
HmE3HhvR5eJdw7OfdxGMJk75jgUHzFCwfLYIaNHVh3W5wYzy7OCvTHASTn6iu1kHmwI92JWueUKt
pCvjwKiN7cNsIhmurjrSNcw6z89I9Be6tPOwPwGKKM6dYwujCpolKrXyrtlW15XflymW4Myt0T23
j+3N6YkT+AId7UHpLd3Se07sM96Hjp3cwyrG1eGrDzieOs0AO/bBPgIj1Z3Z79ccno3X7Atz/I09
DM6OmJtUn1wPXtFCZVZ28yBpg50Jezpr6eihd3enMEg1tLLX/S0BGqhW6QQ4ug5w3MW6krWW9C7J
l6APmMRiddK8LO0muex1+8BzNttw1Q8qgGnujqtpgcdhvBBfyzgom/twuZ8015Ur7kgYyAwnuQQq
YfYCmI/b54lgWvnx02oFo0TrGwDnj4aoWO9a3HTAFtXS4eoN7zlt7t/BCpYgIL1ykD9saL+yF+rV
aXjizmTvV07HGAqXnNxtcFyq2Ztg65rvw90odYrR4h5sh5WdDhcpd59tvCh6Ihb/DIbnzrDopU7e
W1w6i12PyNBsL6w2hm/xobUw20P+PncC/t63FpqP27D24oCVx0F3ufvlIXrkblS13tbhuGqN1+Fb
1Yrqv0khfXxq3dIHdS5/i5IbDhF/SBfl17xiv37v5b+mbMJbX7df+qJH0W8S3Vr+kU4Lg4/xjOWO
5SRRsA4Xq3Bh+vOqFTS5HLZi018Y/rBO51ek1On3krfy6zD4mr4JP3Nv6eJ3HQ4/2rm3cGv/t/RY
9UQvX3q8j4QU0j/GQ5kAXEzHdEdLVBRsbdBNnPbg41lLvADdiQ9JTf9OZEhk+nfi/yfp0a2F+pe/
aSHa1pNl+m8f7Yj0DYcN5u9r0se8/sygkJgQubNBXR+Sx5uQRw/45RE/CCbS+bvp39OZnJpg93RI
9YXYEPgP6R8EowUI+bUdUfc2CXU6k3abos8exTTeSF73e2tBEN6m0c+Ol1FpG+61bSqR0rvYij0Q
VID8K0F4SHInOStR8Z5v1LstyF/zYvii6AepvqXXS5Rags40Uf+KpWv6gsy3lFvdOuW+yH+f8c+6
DKt+0X6OISvsxTKK5U68jNBj6cSnVnzozZdRUPZiqUPGLfteiNy66C29spPoV/YqCk6t+aFHS4sv
hRZ1GdLndWXW76LuIKaDuueF1AkoL3WG/NpU/pFdF8KmMQrooS4lhmdIdH7lnxB5HXuCOE3/9u5H
STReRuNrJ+KXv0+tN7nzVv+K9CRyo6b/KHKIfeR8zb+VGksd2DidARUPvVs2v1SjWQzz6tp167x/
Yp3fOqFzBPctAk41nXFdsy7QaFPgnlXajTYNwZaMorKHakFvoXTm/B57kOX2Gx/Zowu266qHy8B4
sePPz0CkiiiFROa97D2YK53KVjvxmhmFyLd26oCYwqtXxHWR7/XqvHuFRT03Yj0wpbwNTDJ2GRxI
BLk1cXWPprKLrgGeGXtREZe20hkXiDer3htsvo/AfTm1BpFIOMTj3bAkvQ52lPyMAvcZj3PK7GhG
lP0Vvh1HH9F7XVH4VvdXONbGcNCHi3LEGG/BPl7sh2wxo3gXo0A6mu/iOZFiePsV5Uji23krRy1R
nIAShyGVbr92fKtaJ4n8D1ru4iTQYBLKbnnytCDtT8vudD0YVyPwasQj8O9XOD6OxiGkiCAFj8hj
inK7+E0Zv90eVrXLkUqtCDqJZ/6oeyfbrYogwUeValTHdkMkF5/9Resn+bjIj+7L/n02spyRWThK
ESTH9x0qKVwMrW3YQLvM5MZuIjQ6LxGgWYCvMKdH+1y+xDiknqboZ3blx+j8oLxi0YFnxQBTlOll
gRSRw+SFf/kSzn1BzoC/EFai0THYCrEldbGa3dhTMgXAUk8NaGBCqTMCDntC1lY0eftDpJDVFNW+
/fFZRhNZT5RBjEGt9GfhzmzGkVid4A31Fb8fE0Qxz7B7+SdCdYL9XB3X73EkxV/iotyt3s9yF0eZ
jNVXJdAv7bSjTibKBF2nyWT7XAfHx4k6yew62GLwc3bKxwn+5acZN5v1ILU3aAhs+DvrsypEwKD6
dNIHgIdrk4hvn6fpMx1gTpwHQ4WDqbeE9xFheeW9IBkV4eNW8SYSpjROEiDLmxT7o2dtMHqx9ePK
aUnzVQMl20ECUdc+kpezoweSzLrMgr2tWHYc474JezXn4l9E8iV8MftZpO8ma+QGrc0ISUJpYCU7
F36ycbnpH19zG1NvyYeJ/fz2VEb6wHzSYGhiT00Dg8pDK3xUZpJrHs1gierFHH866x6edSS/miSB
aTcwsVwYWsjd4uw0HmWEkUdvj7+qDKjVPhpIZ5xDVguMDs3D0rZWiI0epX7qVId4baMpdniAP+7t
telyrncvKNxIwQj5JDZrhqOxBc38pQOe+gIJutvHgZl37myTwj57DY0jamX4ZoFaEHj82xAXcNfH
Gdus5ilGL4Jhvzjnc7xSD47BsQ3YNHDQtrZA8LG0j6qdhKZb4lENOdsJWSUSY7vxegD90FUeQPn1
Tm5zqWOcpq/xbWrvnVRHSwVPfCzRpD3JupMEJ53OygdMDo17bh6W37uYLYSqGXhzQFa2trov3C4J
ad51cBDy20eoCc7fK/6LrtCwYc9QKUGghFGvjRb/GrWJld/JgmniTutG8TiFC3I+TNjpc6nDGyim
dxn8py2XaPSsmwvQnaPqTXnJ3iRkTlwLEGOrGJDu4fsdPHmaj9GfxW1jNW8+F1MM8ry3k720H3HX
h6oKnnAQZyAr8YW+gMzdZcUdrIWcW4lnneswUB6sRxStUMFFhe9l/XLc2k+SbwQ7RGAIV8A86DSC
xvvu7ThUnY0rdx8rmMfrbaAPqnAlTRHAph4SfJxdwgp4wK2feRqv7R0uHc8G7ovw4dfSEP5wBTOv
JwcwhGZYRTp/Iuu7BtkqXG0xwmzpz9LOraJUqmwkyh2UU/IltzE0ubYB7vScp7X3tkdc/sSrW7qT
lR0ocPblhhMACNDBnnhrJwC+dUDK7iIT9lad7GUgT5vdB5wGja/MNh5O1w9oBbuYJqM0pYfR0h6/
rjsbN1oi2Nw7Y9TWeMSUZynvoYjfkz8KNevM6RLBZ12lrnl8iFP4kzUvXARoBsB833jxFt595t+D
SQq/fCPY5kf7nlfXYF/04tSND06QuvPM7cAlcFC1Z/P1IlgA9l06VAcnB9Q+NNzQdPEQaokAmRGW
RR/BtMnQ6qL3xL17q4Hw1oukx2AL7xTxQA53I/M7gof/OcKPgYrRZ/5EjP4+wnuR1JuI0dd5BC7D
Znt3Eb30R7I7RvySeifEWB8jRGgmuiW1dOox7RHRsGXeUm8Bj4iA3/sYNx60PQYKpru39abVw68x
GR8UPQSMno+IXw8GUt5iBGhcCSlRPcJPMouSdRGeZct1wyufl844ZaZ50xgsZkqMR4Qb1hSj3Xg1
BW+D3jA7t1xRSpBSjJCHYd0LuV0qCv9KlR7rpZD5860nOkZwBphDAC3rSb8N8f5M93HXTwH34L5Y
bhMjlhDQ3lSVwz46fs4GCS+WtVuGgIxK9Mk4+fII4o4hmJBbHRFWiwn4CPcBRaE8yrAiWeHYcBsu
yUdfSA3LZ8Q+O1cN4Z4z2W2kd1js3ljxpRDGVWgr10XqRFHyVwxD1/Cjwq1k3QolhbyOkoLrroad
DErQwy2o8+4c+bqHL3lUv7cpqtcVKHkM4ibvYepHYiYIMqYu9aci4A25Pfjnk93K3J9bpAqyfOSy
rEQLNQF/pdZzuPXQ56tpeCu8D2i5cOsAq3D/PtE15X7FgCeOsY1u5W3kB8C9tOMMDnstdyg8gntM
gzVb56EDLEqySbQRINQxLRQxWrlXQCYRTe6JWRt3eEJwtHPrepWIVUEdsJE6uehvcn4ouzdpeMb3
FSGOjsTrKARnQiQkRLugnIrHEQGZR19jJaDkhZ4gqXVwIibKlkEjzH0KiYamt8w6VkvQ0IkOIgxz
wm9Fy7aIGhEw+s5rqaAJ+fbMPn4GY2z48nZsDV9O1Uhbeqh5riynGHAOQB0Yf2UofaDV1RafoKo9
Q9UrN1qHS6waYHw6SUcerDj9YEx/dDiGAHZvizPE2YknWfiKuUreZqssvMKfC+LVK0XEWGGB2OD8
uZBR+gdkPPUqrbey+y4tNj3eSbY5IUeug8/dTmx67NWFpyRspahBfuwLGcuD7eEWcA2CvHVUBKJQ
xTIR2wPqL7yIqGF44o37FeKUJByX6MWIZEF+UTxty+4Q/ixKegsZdTHJizXewXtM98njMOAtmv5E
9/mVA92PlyHqRCJLDq6dYTb8H+bOa8d1ZEvarzIP8LNBb25p5G2p/A1RbtN7z6efj7W7G937nP80
5mYwKIAqUSJFk8xcGStWhHFsTuvi8lGdvooLneDyRuWOyJKN7oQ9CC50Mmr6aa7vDMbuFz2kbdqn
G+lAN/QuoX2dvYOy5MNeD+VqDEgZR5DxUjt06OMZlOhxuWYundQysH2/++5OK5dvMMwvny0vjXPB
vZCXdeusefNzXIN1hmkkvKBw6bLcBjLm4/ISes8pT+TPte2fryLXpyHr+/PaNx7iKXayk7215KGP
4XzJbreS3O93uvP9IrmXP1d+X8M/3yGJgcbKbl7fv4dUIAVbZFI29/P6/MfyzEfC5s/lO+tFLpt+
JO7Y7UJCiujgqMeH7ze0Uj7BcnCzUwk0Hrhymd2ug0NNPqM6N6vpeNH3H2RqoOLaPJ4jaYnhyMuS
hf9oeXR/7xfp+5ZeUtscMvdAc02JGriiLfeAPH3qsY6RhNF19fs6nvvvrjmDErCi4V/4tvRFn8hQ
towBjATlalnmEDa8Zf33/99DxM/GRttbev3v3u/7ZekaWUmwtaKzeORNsVtSYqQbyez0x8fpKHIi
CSdC2L10BzTvHZOQ3eN3d7C8Y5PH7y5Hs0miLV/ko+WFd9ORtNme/Nx3mnTgoVA3dB/LxsZ+WYef
6b7wyu9dKn/ZXqMBLD+kbdg3WxBPsObnu59bLlns5af+/LDYDc59rq7ylYG4MT7Fq/YxhWfuLVj8
ZVgIl3vok0eSbdBUlrtEnvd4yHeX7070+2ZBoF7ycPrmiWx9/n0DeXMhg5/vPpYE/v6DL+v7n5ss
6/m02HGJ/tjJ93bfNQt7tqGHWrb8/gGdaS9p0e/fY+XPDZ5+/+3vzfjezw+WbWhHzXlZjsen72Vq
f79wJheMXJc35XXJaj31nNp0fNLJ1X5/g8bHRr8vf9+UPasb1ebby7bV9TCyUXVlF8tKXpjfnfnB
318u9bLu43t5qa5s1Dts29xIsd3I+P3+OTuv2IQnP/Ze7r47hyf0ozaw2bJzuuKhalbUirDEJnB1
rtx39fWsvJ7V1/fmg/9ZRnby4155zVcU+ZzDH906+PGuvEaUk5yrjwYi4rt4ZlC7vk9n/DZ+8JX3
6Af7aHgiz8pxWOsLud2U7JtIwQ8dxbSLH5g8k3M7Zr4LvxC+7AHuOLQz1Z12ibJ5xXUpeqRklMmx
uUoi+6tx071iHSfbep1i55xdzaPZMGXDqrFfYXKaLdw1GY2wn/8Zt3Sttz9Bk26TnR+bdXycSucc
TrYE9/SsvfpQ/aMfSz9CSQT9zfkickFyc20ELhpLtX1DwTuzn/3Y1s7UEC7/gCjwD+xS4n7+ySCY
O11rIzrEPq2XY/EAsEQBjE15yIBE+kKefAm3wfm5OD4GgBDhmZfCHveP1qWwMxK7vPiXyHkeoZxK
V2XTfoDvrCJ7CJ2Yfq1ZQfwkXHkYdg/f/z/Mayqffi7pMW/RZJ/9zXnYnfsd5dw73tA9srz//p8p
4+E+OPDTxq3y6M0pAmDuvaO6IVx6yG5Hd/nHG2tza3e3bveQbx6kG4pl77GDC32HxTMbz0QmjPWu
sqpuz82VSGV+IEa4Kbebvn9ub2Pp7ILtvbKaV81S3ZV68m0nvGT2/BQeJnCO+Ibd7cvz/ASVFfQI
LRWbGIIYPXqdz/0H3Lqtvh6Cq3VXQjSsnAZ+tnkuFGeotujwB9to26gfk/Ihdl5Dnfx8NzAIX4cR
iX63OPCpRfPQ7+ungoQNxnaHZqWshVdpXW581Ng3nbDCmTjoN3HhDsyNY3dq114D5/SuZ7JOOIMV
gT1Irhq4/YRHntOXMB5v5oij9a7FRU446NIB/T1LXGOSg8uG3nlK+TT5eMiJe9AEKkkXWb54dgtK
F97Ne+nOwJT3KztmCWI/8EmRpeMoHA1dwGPyBVmeSoHUeg+LA4HMHZLnPlnrzlUgWZpoxlP44CQx
E7rwCZNDXCcbf6OGpyj2sEKPviagBxsqbkljP7aJI4ku8ASq9vFZONV0rG4Qu+qt30mMTA2lLBMl
8XaEYCJ+8NFaGDfVzVyFVBffYCnP0Np1cv7jGhNBt96F+7J2ik9zo7zFHpbCm4lyk+xFe0APDU+s
kIQY1P57K9nWFMHgUyMdh/sOByVbeexfk9LGi7O+w2WzR17J9p/zU3cQ3egT41gUbh3Fs9YTP2Pt
wpN6hopvl87saLvJDTdLpYGx49LYXKEv6DyZ/VTbB/Hgv3wkLrjmADE82pp29BLb0SoDQ+7vLAqz
BG+cvQnX2MYdIEXrK4y3uvgOV2YrXw9kaE8RA7zpkAbGpg3/eml24g7hQttan6iJPjVb/RmGwKl+
Uz+WrDlUdjrQUyS7UGqd7NCAicHpNw/TR3yHW0hUb1Hsyx66HOJuug8+KdWcYGZ55vkU3PuWrX8s
VQRm6uSPEpCfdtXthOs9MnETVzD1obSDyTauch2IKkGogDNN8AOQOnsJfHX7RLULhaiAui8knVmh
2hdibOXVcr6wSCJQ1O1LdE1Xd5FXMsjcfckeWQcu3amEhKty3KIXAqACos2PuEEAXn31ztu81u0D
LOdmNTqSc1AX3Oal9l6U48Qs76LxMfxGu6b2A/rWcYlIUZYk4oFkQSY8oJbMYtIsePOeAjXnY/k6
zoJMUilqhYZF6R2lZ43LunXrARDNHpnrdefCCt/mZ3krU0+DppXzZEG6nt2cajoKl7yncNVuE49K
QDpFCgdjLn3PT0XHao2x3BodQ/A9eUU1nC1T+JVyRoZTHBAacR++3gsHJgLZ2tFJaUfUSJxPX713
EpyPbvUScIyHy12yVmltT/iBeNiQl5uXnuOF488liJz1E/JObN5tdx/vgZdv3iQCZp0zIXXkNivA
OJWTSm93Tzx329qznA/gcnZla1zvZYkk3XRpaSrKukgJ0tWtv0Kr3gVU1e+FU3QUt8E2WGvcpwYD
BIebc1I8YR2yj8E9vMyetsNF/SM4MPS5wyXZkjVgf5/ZJbmvDtZR+hF9yhthTbXkA6ZCP6rtsNLd
r2RLvXzqMFs5CMd0P2eUwZMX61b9j/Yx+BwOKA874Zv1kKyVa7rHdSC5Vz+Y6SkcaXVpbvJ9/j4j
mzWsZo9uci89AKYCj+q9Zx3VTX4a9iaFqfdxakf3+Z18CAlu1T2W2/FeWdfvqOqgfrhMWfitLbZ2
t/QOaLfbAlaOj4hC6ues5S5LsJanF7Tr77VdwvlrrknZ0q3mto32/ArKiRVYSWpnxYnDHIpcsOBJ
xNDSEahb0ddZvOpKnAEd1MLwKBso5NG9pqbE6wHZPKVdjeG2FD3tIRpXfbWaANvDrS+45eiJkTfp
nqA/RVSfIpWv7vLoFomf2oyOsfJeGEfgyhwTOLePUOyz896lNG0vE/XFm8SdjyJg5FIHRf+0ax3+
1j1RaOw9IEO4o/CYQEXfTBvRfqlulMw6sZ3zLcpzdtVZ8apt6yAkuFwB3yZ4ZF5n8piJtrhZANTB
zV87walfBXT6XjRrAetW9Tp1pk0HC+fKL+dOuENl82jul066vUuelS8gcvM9vha0JPzaTdzJyHn0
X9VNBmwG23LMjWxPyd20NffjERdhwIZV/+q/d4QZoR3CoyxtZMvLO1hqtkxl5dIthSeef9JWbzsf
lN8H50V+zH6biOZcFE92t9YpmYaVzu0W2lRo2m8R1+bHskaGFajul1w9scaCeJfOW3mlF4/Y98RX
f8js+sdSXkVlGGdF4Zj9xtjhMIK5OD7xMxCSfTtZie4L6qDKcg1XJSV2VMs4iG44MvucyL4gvOKU
1L1sKibsDBau5tRfJDXst8x929H9Og81P0gPzUlpb/WdRSS+rXfpLiBBuGJILCllADKhMGClMyEq
r9JDe+T4n7ieylf9yhV28ENiT6fLaZGbZK+foZ285B5T4dVDaN/yte/1x/ZYO/7e57fipXb6rV2P
Bc9yxnHX8MuZ5AMhy8zseSyR+slcqtKdyU1PgBsPS0GnSHDOTvexV1+jFVbOR9B8QKLlKmWuaIcb
3K459+EQ0OUpC9jsLoN1cR75ZsHskdJhZxnEM6CQ2P6kTZDk6R/GY/RcXstdzB9SSnaoRC9oP+mg
uK8SsjEUjF77OwAOegEF586RLAbSiHZJeRAZMEBA3claRwaWQOyWBCZ5oxHXHHsk8y577ELr3Dr5
JOkz2mWwlFvMlGVSQkWT55aWXqJ47QM7HR9ht8nITrE3HFCZml9Re8zozrHg/kBZtJKkvQg9mMrK
OtrrY/QZRNsKh0MQQPGVmrGMZqWgTk7xwODfqg45Pw8pQroL9AvqgTw5pS5KvcWPcR89iXeoY36r
OPyvScf9H1OFUw0LVTUDjRJREi0LP4nvy/FTg+tfVOHui/Tr8+9ycP9uB7/LwZnKb6qmKpbEd1Rk
1xa3hN/l4PgIUTdZ0Q1NQ+VQtJD3+UNWXPrNUGSTzJPM+kU8/L/+UBWXftNMxH4sHQW5Ra7c+p+o
wf3i5aD9PHDVRFFdRmNOVX7RTGmqtqjjLLa2KvlC6ii79dytdRHH8VXHBKJd18IOQWqxOLEmGQ5j
v0b6Zi7O/nxWiDNVFAaXjFj9Io7upDszhjjNpi3WcrMtcSKu77V8rTZbBZCv+sqNu0LahuGp4xkt
H5v8nOfrXt6NOd4yj1X22rQbtpKli0wVfruJIVDLl5aMtOJm2cqE6UkB1rj7y+37NxJxyi8Sav9y
EX6RcbEGRahNrA23proyzC3liAok7dGF8ahn65n0ROj6jxT49gSBTIQfdarVTGecHZPcJikEHCFR
ZUbahsI07NkpZOPpl45MAKgN+88HK4nKIpDyF2mkn4eLRqChyihkmuIvAip+NeCPC1K9DRSZWuvJ
K+eVWH7F/XOsf2bTW0F/o6FHaemNbZafRqkQYJAppUqxGSgrL84Kna7GgKM/J9XFhD4R1BeFiz6+
oZolh7dhREnqZDXU6r7pAyWpRHJd4IQxRfP0mAMRUaTsSgWJrK9e+WxClIkV5BfSrz4+lP6xGFS3
62AvGO/y/IqXlEP3hPREJ790zO+7w2Q8d7hbuCK6h3Y0oTxA4SDGWLZAXYjUdq5UDfYoLR1fgD4M
2isP8w1VEH84t8WV39Xv+2GNm0t90MzjjIgyeB4iKK6GYFP6HJU3NGB7+TRc6UhnxdOBBy2613jH
f6iKSjeEETz2a230dF13m31jrJBxsYNwRQ+shCfxtWsfHocJPnmm2Xv/C3GRkMLbZm1EHvIqbb4K
B8LmYjFuQWyIMGInoHrtNtA8TgkMPZtiVDQzHPx9yTYn47gda4sYY3AV8RCVa0W85f1+Tg3KcxUK
o4GRZsS1UZd/naHfCoWGyuo172+ziaUkUsKloyur3NplqTvqW6V70g6Q4I21XL6P2p1SUCsl2+ky
pg8PVvQwJJvOrIlsw9SNldZRm5poUXH8xM0xHKSSVwl2+Aq4CnqyMBam9gGJ5watnGATYuVXwxxO
gb30ljD/lHMHrWCd9usUWY8upmAo/6jQiUZcNmpBfAhCczcsX7B/AhjXroFFoX6zGXvJlmKwEupu
4QOkK4Mpf4MYU4qrtN390I/I+CKfpBIZRQ6qxPFL/SI/lIgdnITngLLot963cYFTH2UmEjn6zja1
9Hrm1rL7qj4pyNIXd+hcHUQDhRxLRbcNcnh6qdAnUJ33fI+ItbGfyRqwBxgvp8Zykp21kp3ojj7v
Fh11t5StWxvE6Puv9fHVCL1OpKp1L7Q7OXMx7MXqumpdPVqHWEpjQFCt0xwmzS4bXqJgI78MgwPB
mg8HyOHCNvGJGMB7tZtFHTxBBkr5o9OIjlmfBuWocNGQ5ZsdndZdphieFY6IIHJ5Vi5daXqafBtl
4m701K1prUyk0YIjU5Sllr7hDot34eJnbVy6IHhW0JqwADWi6xDv3Lly62LyKnOf1ZexOkuuon9Z
+JoF0fM8V06ofek+sVPp87gsN1SDfMLMTGCSz1XNRaSJ/NukQWHvpBNy3Bgf1iivAQPyiX7xk1Oi
7ikf6DsPnXk93SoI4FYQwfWKVJl2rEBjhrdius3iRpJ2c+m104ZYCLftgOp+kepjD0HCMYJlZdGp
HAbjQ/WPgfJoNe9Ju2vRudFtsXMaPGywPUAU3ATi9IbQDQUPQvwQuO286Wvk/r5rFTrPMFAwB5JE
ko/ITEZOgSds0YK2C+OG4zW4avlYGk9E9zGwjeAlRGWFsVkUMqXL3HzMUJyZ02g3TKqM6lIzPS0n
BAqYusMbMqrRNRHqjtNNZXxMwlsgVNg+tF6jH+L8qmqnkWRZ67YJlhnvFSNf2dh++YOBDns8N8rd
ZLZfzUGxhYK5nFtE6nqqPxscRNG4NGbg7uxclw5CyjxKi55ET/00BAv+x/jQjaDZNC/Cl7jFa+qM
dy796swDVwUuj/YTSfcXfJkpd5hPpQ9qSOW2r/XgQ9NQ20zC1ySocfDCoSBArsF8Unl0q/4mfJXI
/GdFR2bPRG+qlTSnQP5iGG8fHApmnm4atw8flR+heEw9mXBVqF7ffVzWHGzHvIglG4Rm+yQWx7LP
NxmR76GNBmSzjBNK7votyOMjgl4rywKoSr900qXS61SmnyNaBOtopAQi2ny00xY/QEd4lIwWuNYa
6CDqyl43q4vhiEb4MN41erFJEpKRPQ8DI2z0niGOTecmQmBMnbXw1VHKgFAH8yHSsEpuS/e+5qr3
ccS0B+vQ+kANqPFDrXcRh464VMgEtd7FBPOZfO6nC86aEsLs6HItvoPDdpgoHzEcK9xKompn5XGY
fwQpGcT008RKI2C3lL8X17o0dosNFVJkMSwG8UssKjcyHvM+BiUzpadedJb7Yg7PySxsrHZFzhOo
CweVysFEvTc8XXpTTcFWLnmACYShbIrwtBxhGXpWlG18le5EDeYHub3IuJFm+bmb51ViRJe2PnRE
Gr0rPMbxDRlFp6fFEC4hch9mykpUvDFA6kBwxhOzCw2sJCWlva+6fdxcuvRtVk2eyIHnydMqSuCr
h7pGqXwr0WQQbOi+B7Z2EbYfN6K+9XPVS5/V8AmxNonTQASnfZIqQGF8sFbm/GhFZDA+pmRlDO/C
/IJPiU8Jv6UDwRkn5iyVFKEL1rlWLdodwu2ZeN9z5bCJd7FT44KB7ornJnzFDBgJFSSqan9b1hjJ
puNB6vZNsfctJLncSaApxacEcX3xGLc7/RiSu3hQbu+VGiMCOgInNNZK2Nf4OXwIvnI31bsEitp8
j80Gy9x8KhiOWzQ19O7WgZ+cc2bBGaDQAcxE7rvbQA9VS9ZFGj6wPt/kYbmukWVvYjBzPT7ofkGc
+BIH8D0NRDqWiAWNme7eUCCuAnw8JXR6x6TfqpfgoX6qnyZgUYM6mpWUHlv8R2JHtnj60vfIxF/E
0YbHroCT92K9pcijyR0ssQktEqaqjsJtTIR1ptyV4v14pwYPiTw4kkrZmpPux/ahMd58+UME/fLh
cQroB3Tij0Qwjvq9hHaSFa/kNr4G7X0sev0A+sI3+k7e1VAYI9wRkm0vYd9rkIYEo2QSSntGSKrM
HkalQapjjfEW0dFrQYFYDjFulxUhChBAtPnohij6T6RMVHaTg30g0Tm1XhuD9M/XBAQjPOXGzQwP
Yot3zSewhrVJ/FfGBVb4vm19IWKJtaBOFFgSTTVrNXESRrVcQ9S+4BovWHtI0+WuB+U1UBkKSTiI
wi6wNmV4vzjOhZK0jvSHmL7RwKUXynJxDfHdmJqrDkYtyOFW10qXVqgFpo1aXX4KSvQg7EbdNbk7
hXj7rKMKpmPWYRlCfCgpl+DJz12jPfbdds5XkXo05W0lPCvdtehWevEkim8DBmKMRZEr+8+t4u8t
WTuYFX4s27rbIgtoZYda2Dbx1TpM07vf5ys5UV/E5NjIiD6BIIjoqnUEPotLRndshgReCpiRhvmH
5AmHGcZzPK6VqNhrHSFGxyztpekf9elullZTfJ8ri8DX/zPTqjX0qLK2OvSVAg70VOHt9CzjhDMd
c3LzKh4Im1nTV63qAyWajP+ORcjVBN2u5S2KM5WAdCH2ejgPpE0Yo11sWts0G1cCGL+4kwXJ7vub
nt2PmFJoBI0isBqeDf8wy/lFjfL3KY6mSmili4ZkyEyBPt7+NHeUCjEJ1IkpTl9t5i72iDPpFzUS
VCV1s/k/aGjLy+7+ZUaFjLaiiqImMx3++8/VGJyHfsIEEG2ZBHEhYLTZU1oP3aHxU33UPBKlJGL9
W/mjfgNuzV7E1pZpovAj6iXf8Q9zvOX3/tPx/KKcKpTFgHU0x6OpdwWT8ckLW0+gp2JC+cbPJZjT
bwz/1KGjlq2k4/fP/6+hO//HjQHePjOCrghLo+ij/auqv4yWOerw/38/gNPX8F8vRZ38m41+R3sM
6TdTk2TTMFUJzWRzAW5+R3sM6zdDF1VRVy1V4kXmoz/QHu03UdJwnhMBdRRTX5r7H3CP+BsKqoqG
uPuC9fwPbeSkX8TwadloOOOfp6CLb5nI//+9oeOPWvWiGBTbSQzScy+m7Z0vk5ymFxq6bHZniUrf
ycKSPfB/aHoSbPAhNv/hcZPAtf7WvJejMC2cEAyTa/ENif316e4bUZgrU8q3eWpVq1Lzb72VHed+
kk7arGSrKavRaSYKDpnoBRL2dVr7YxrLcB1qOGyocl3/Q38j/6LSvlwYVVRl2RBBVSz09P9+YWpB
kY3SFPOtPJW9naS4hIrdLEHvNj6zNhYv6UikXDT42CnBu6oZzIE1HSDBZNakCXd+jllklw/dWtE0
QPs0I5SzZqb+ImlsQ0QtvFQqiVlLS56uJDYtDKJfdN0GWfJ3QjA+/KVlXn52Fn/zBfhFm3g5I000
aG0mDcqU1F9ArUoQm7Fo6nwrWrO4V4xR8sywqCEcINNXUsEt+3UEo3+UN1KprpMMhRrUfoq2PJhj
juS0gY6ubD75smh5/3BsNPVfGwBOhhgZ6vg4YnnxS/feNm1cD6aRbdtguPORJBsUMd0Woo54K2a/
OBOFBbmoivxP1+5STQZTgQeR6tgjKX4ynzPhHIjTPx7XvzRMXeIh5KiwCBG5Ub/0u4QUYyk3tbVR
k23V5sj3iN0iKzyROZHyQ6vhghi2ljdLebyWg+GxzIbCLfKKpJ0G4JdBP/jPl0r7dSSkCxEV3QSb
triXQMJ/b5hTQ2l/4I+4PscS6fPYF/Z6nXmibApHK43qW+rjTqXgC4lK+32OQ9KkUWo1qzq8gLon
DvbL8ZSriKEVvYCo8Ziqu0kJtnkxi0/1QDq/9+vjrCB4n5pIlWkJcnL4mR70XtypHYQ1Ka6P0niO
TQ2rDmApey7l2Y1GCATmiBusD7+lyxFFE6xx1RTFQW2Iquqy2WpK8RK2rUyKUoEwHkvMaBsMgmtg
vsXSnpHcnKYfUVzhDBkCk1CT0buGirF5242Ydlk1pk3WjBpVPiDwJpv3//nyyqr0L88JdisS63nu
kbiXfzXZzTPLDOKs7RBY7OyfBsaBv69yy9rLMUmUuGJWllRmf8Fi+jTm6ryfkzy/xGF+EToIq3or
gKhJQrC3+vqrzgzqnyou0NR9DmHBuU8VVUH+7O9D3/goK2ZTUTRZXF/ZpVeizscQyhcf/koYMhFP
R4LtwpeN3SCrl8SU760p7LdhY4gnoWbx/V9iBcGu1btLv0yulJCMbiNI4fl7kYbWSfLNYjsUkk9i
GCHFJr/jNnantB1H1Kg16b5X8+ka+qhCGt0lbzMJsGeW7ueG8KKpQ+yOShhekyh4NJ55EXvTZZL5
WpvF61LUakeSSHNpuJKuQry88baIt6o6J8fWKpOjrL1PnYz4xCgFRzkNxdU8d+mWAQ7spMMITKki
R5TrZBNOjXrQgXUodZGK9sAcwDq1VRodpQiSmxwE1yx+moSm2zC0QbmT5mmf1z1Sn5EtC9N00g3x
YmqVgJFebbqSnFsHEHKIKVph7FJxZHJWkFVgYIdKJGY9lWFTsZdMUEc9jJpDB+k7budpJ4TqeGjS
cpVmHRrojf+W9/2DWRaIDS/3SE9DTOfwoHCNoWlXiiK+4K8NqaqCRTEOmnaI22KrZAITizb3DCE1
DoyqW6syoqvRAsq1mXIIpSS6+kIfXcWY2V0hVielLqq1IFRoReaGT89sIjcxqitJ1qGVl5xjZeaY
dQq0FlmdRrtLp4NsxAYlamp1tfQo3hZKLa67sn2N2iA/NKPElMbqqBUyIAIl2ghKYZK2mBjlYwy1
PbNXESQc0/igLotmEpWNP4SnZDb8lSW1SFMWEt2sOd7FA2bSgiZF5xE76lXcq1CVOkgPuV5jEhoq
86XII/Hi61SDRdi2VVP3NtbVdOkyYbz0bfZoJcl+7lplM0ujcqeKlYBLPcZ1yzui8vt8HrnIEn5D
E0G+XjbWTktx0wss4/y90II62lpmCiNvWTdbufnzg0TjPNp+MLGGZV0YRwOT55IEsFzMh+8vK5YY
oeMBeGFlkbnKDBGoPMBSrV4WaTZTNqdT9/n9dqroTGslHI9qra+/V6liHgbOIO0avDAckVzFWpaT
4JbkobEOElV06GAwtl0WYqztwnSaT+LyjdAUu01qYhihlEejUfTL96KVuaCTOn18v8tqcz5xelAx
JPrmpi/tPgrT2/di7P0XE1/y1USnjf9rO6JHHjMfMVrSv2mW7eaxKi9WOqCQMlotmJvhMcDOB6GE
sNEp1qMUifDthma4kSNwpSJ4LPPM2ISaAadCi6Fs6g2qnV0Z26LVCKeuYerdzTKpar8qX8yKOh/9
c4iS6KGdaMRiD7s11R4lDSjdLDJjK6khIH6FH24ljx9p0VmX2rRTQ341M6W/kBnyu+mx09u9qndr
I8QyRYdCk+fQEadWqvG1RMi6s6Dk+PF25LnwhAY4uRtw20s1uJtDC+Et0w5dDacMj/h6naip5AUG
lXqTWYMxVcNEaiKZV8EgwtCKE2krltEPma5tZZWDSs/VmW460E/UsqkjbzIXTKlCBSpjPfrXMM1e
W6ULVyqd7yYjS5HXnXkqhEU81h/sRuyztVjGqiNMMiiDPoEhNtVFD/NrJA73/ijooNMWeUEt9HeW
hDFimlqh55vBMQ2j7ufVTNVZAEqobUmTlW2ZqAMpwyet69qL2AJAVfjUfvdPc2oq9xNtuW6eTVEo
r4xUp0yZ0aqOLBRuzPFm6EO07rT9SBCxnlPWErrDAFDGcjcM46vaqPNKjZpTJw9o7Qx0EuQTXXW2
LKcpoQOq8bwJTbPaSAqOluzgJUjnmx4E6iEKGmhpOeXCCei+OA6WJ1qRsKtIIkhkkqxQyvbcv4sZ
RMO+DYyLUc6jnYg+RMEpQUsmNDZailK4IJlORyi8zv2c2m0TG1NODT+WzKzcMULEEuea0akF6V0U
8pp4tfPKOM6cIe+KfQw+yLfa8DAq0r4NzeGgBp4i5fNJ6vp9XsTC0zxvJiuDPSeD6ppRmmyUqDzN
ZBhXTMjStVHl0UoVwt1MfiZM+qeoIKlijv69iEtLkIhIhgeTq3YLb62VhMegC0xArWJtIZLtTlow
X8zqWmvYxvhNFKyMciz5eXkGvzIZWPt5b451sg0n2JLjIKVnMTP1nZXOxwgULfABlJMq03almRGB
B4ysU1lYh3CJAzJhNbZYpeqBqu3mBuhfBDcvPkSzSFxxKOON0pXHKpWLk2h9hYNCKZKvPBPUaNtE
q7+iuBCcCvOerdBaZ6lTjJ02YYSa60vJcBoPWM8q452uztI+N1SGY7NFJUhOsKFtx/pSdz5M5lxX
34rGLF8ig2KnZNDwziGjPahl5HZpRhIL+7Gt2gX1rvN3tV6Xa7Mhu21GfbIVK/1U9Z5RRhReNwgj
YVu8yRP9IsVZsRYstyzLYltZ5WS3RmFS6RqDjht+vf0+eKENmmvZWcciKIWdWMEw1KYC94kuEoHP
kvUcQP8Nrfu+r2q6AWp2lRaNbaLlcKNF8UsVTgIEYOSIOLNJqNuzGofgWmqU7cdwRBE17nzSyGQ+
ul7ZWEp1TuseNwKY/42A3XVf9pt+/Kq1vDgOhYlyul//KGe4xUPAAB5rSAPP1VaKKwqIgwIrt0JR
dgxq1Axy85CPheWnB5RLh4lhuE1DV9j545OMt68TTpxCEmUZCG4hbOWY1rTso/Upv85zqVrTgsjn
KngazzE2ojI17IqPItWQaAuAz9gTWBiOpvohQybb90vhkPZt6s61lrhdY3g0E9ltIYjF+leqRvMF
vEiODGOLLLq5rmPISupk7rqyA0aNTHw/wCpgMWNRafXpfUf5sVCZXlBiOjsMrlGEyn3dSQiDoTo9
dsWTPw/U2kX/zd55dDmq5Gn/u8yePhBAQCxmIylTXlnpVGbDyTKJ94H99O8PVffc21U9957ZvxuO
UCoFgiDM83+MehEdDunxHOBFUcN1LSj40W/gyCb95LWbzPfGDWEDTF7y1HQ5JzfZb31vzOvZyqt7
y4CeFxk9XDndQ9aNOU7m8ujqjtBfSycX2XrMTe082RnRiMB82e26Jf9TcMdl7x8jzRjVUzJ47vJ8
n5LV1NeDPPtFNBwrSXk4m2RwZpoKZ1mk+ScrCj4YQ9L/sD0U+y269aaCgOUoApryQh5BON2jasmy
MhcqCsu42zvxMMijL6go1bOdIimPK2wOls9Wt//qqmPTKzDv3IvWWREPp6YL8QI3sZEucj0cpTdB
B4lYJjmNYNcIvkP3ye6HoTLvYzf/0rAgO/ZhHJ5ur24bL+qX6DKPbIKwhLxam45xVAnlPtET1LD8
Rxunh7HWxnac1bunBSa/5nQx3ARfd0OKn5si4+7VPZWSuPdm3Oyh/LXgyBvXLLMHf44/m3UyQam/
WCzpHp36w5hJ+cEgaH0og+rJzIS7q0FwyACeqqfbe52La0PY9P62rWyDqbRh3c1T1DyVabTGqbj+
cNsL4DQRzkH967ZLnkwRwkcNNbpkmVNr8F3MCIvGfkylsB+nFAeCNMNYLJpBnhvQln1tkyo+Smu8
mIM+dWZYP4ccg2HjybP88FBOdb5zHE6naSg/+Sp9tYLBO1nah8MDpcExKzIxwsiC+m5RL5dkw7ac
YKAVdJLBZAUmQpLj/WEluuXx8Ys7opx3LDfKk0//u3YVRgauYTxYrTIP02yah2Eu53x12/cqzEs8
p6J6U8pVwgLpaEy+vxZ5NlHhCOaDY4RPNvyL7WyP/rGKxuHQM7HrhnE+3DZ48sN3+WM/mlCb+CH8
fcF1Zsic5I/YaifKgzvp1RHYvPuYVV1/8HiIjszL+9UM7STPK0W5tkmOXhQ227GtLyKYw3sRu58M
E/e2zMMEkHnDfiwkedaxn911YX4SHdbqpfwaNGZ4NDKsAlWCOQpu3X0JRXiewkdzSC4QjS5Nw3JE
ixdmeLvE6i5jzKlOlsN35xZdpJ2dNKOA7w7GKpnGL3UW4V8jko8GpVNrNu11ksQvsmDp1dh7mzla
H0iSWnSJhjNX39zZefNmbzf4/atRRBSm5s+5KeeNLGLMvl+iKiDqWSflthjheER+SCsl7tJqh13i
6EcmJx+jZYTJnGFLDk1rCtSM9U5YyT7M9qKJPqSFDLYaFZMp8KSxipBK3QC7NYN/aTikqXvtpq37
g9mab2X3xDw/wAF+gkMyMquxGs/COTEQa7cfd73jYHrXG9YukzxT1DSPsVnC4PW7H47hURdy07cx
JeWINNePopSaothqDJih+2FG1ELerSdM/BIwpYO3dJe3TY4VfEPBykrUj3bmdyYdCl5b7i1fY7jn
IJ2IRyqWTboWpUVBq6hIwHHM+6H3kZ/ahFJVidgl0ngy7Ki9L2tqy2OZfR1VxyR+gXdy/PBT/2oK
tCKBhLxWt/BW5EQ4ndtga1LGJMMzdK7jnuVQmVvvAZe6GqiBzQbjNhmTZDuk9Vv62U6q/ENl5iQc
1SNBLCDIRTXr73QcD3RD1PFsoR58g+poMaB4tPPyfXBHh8wdF+3CqNxrKO2Lqt19GWsFAiqtQ5FF
DuuryH6VqvrUdHFGuZ4lsKOCfB2pITmJuj22NTGOqbfMvgpS7oqy+sgtORtZcG1qYtfjpn6THeTX
TNbzth1cVCR9hldKlEKVpg9h0Z4eHQ8aCAbnAGYefC8jUxsdi+ai08y7b7Vx7el+iphVezKRnFdV
DF9+UJFGYMEuCZog2unMUNvZfFLzpavikki7qnqMYxDDBt5vR1qWI5GBd5UUpIZBKS+D/NRnFXKg
7tW0tHkyB7va0IQJVChqLqJojk6tG5RHTrZxMygClmH2e+XqLwXA0Wrw4a2JMbqn36P/cs0HO7O8
DxEAdWHID36y753JfKvMAT1T6DnHJFMkGpjFl5q51Dbt/UdzlhDmBCpp13JxqYws3PCVC7mz13fZ
ywCoDCsDJ0lQ6vqhrONnz0mxkwn8E3etXycueFJgKu/OpzzpJ2W+8boZ7WrK07/3xpRctt7Tm9u4
ERriVU2uvWeicCrTcNikLWefOcmjL4fgtUzwrK+mK2HKEP9DMazMqasBqhtytOKk2FhD+mgZin5r
DMvDErVgVfM6FkO2btsA+xja9MoOEYCW7SU1cgQRCX9PJ+a0sRkELIvq3dDWYh0UAbKAeD9owu2M
ch42YTXaB6srGTdzDzWCN7/6ro9HLtA11M7lZWvFFXJ1yFexrr74XYZkwXwpC5gF6eAsrDffOlR5
Jg5RxZqy8ojeqb/6c/Y1AYw4zMwBi1UvXP9w2y8EMpAophAdV+WhEmN5aJbNbfe2caw5pgT/v/05
qOSfPz14CkX3ED37otha1QCxR372Ukr7rZMJ0p4M5z6finTX17naNcsHQKYOc+lDaHPJC1NNttER
1q63TZ9MFJS/R6zBbXM9Mlk7BVkX7zNjSR186CqqNV3cPxZBdUpV4h+K3EbeU+VvUz6GK8NufZp9
ZxxmjJVyoi9Z6/p3XtoYK0tGOLmGyfwU1Dn5DAGsWmsg1H7bkPT+HHv9a0MW/LZv4+Jgum5+GOGL
jU0jjpM1b+xtpQYPmgZlFdX7H80xL19UMJUvMy4+RTiu4n7YG6VMD4PtT5doiuEwQQjcpGW1ClVm
cWmyQ2BG5i7UBnSptgPJmIr97AQGiLYmeMYYjfzg24JcjNB5Hum4qgqmYDl/52Z7dNmGu3cGmJG+
SPQmrqZPYtDqMkQobjIlKxaK6yRGIOk2bckKcHI2fekD62YgKx3hRQ9uQkJGWRYQcAiWoSVvDLNQ
fIqUHnuMrLXZ3gmfmBSZ56QLFYANQQw3oaVedkqz4mJbpXGtlD9AeWv8fabD/lEZal7KD/rbmEKC
mZHjzNp59ryo3PIIFLsgioprWQTHokiMty4AvXN8q4e3FmUXhmgWSgqrLSbjb2EFxtPFRKeMzuc+
jB5lEHs/8ghdmkZwQh/zkMH0PcFUQvVrTrvaaeXXvLBxttIu99UESM+66EmNFHT6DpCXBTUC1bAl
LdUY7I2XO/OuCxQ2WAVdx2RnZFEZugWagxtXDZAt63ELxNFCymhJZok6eQnrMAMPLK2NITvj5GHw
tZlahSlXnL3bdbtjQSn3soZKFHrFQ2r11gtg2yEEUGCOoiZifdHK2GX03Oigu1v2vJpyXJdr76Ip
DEPdgZ3VOJ2+c6biJWKNgDCSVXDY5PE68fty68BVkcGUbDpm5o9jeJ4S1zsnTck4ZMhvjd9O2EQV
I5EdHUmy42isYtcUx8qGwOEhENgPyWjcN1XvnYcmP/tJQTJKRpqiZ45HqpPlnj7z3FtJ9yhy+ZY6
TImdLN+UIL4fErM11iJikLJGn6yl7qlrGYzb0PQ3oz9/b+u83zkBrEcDcBUGZVTcS1gUu6bBTqpB
ju2NcXsmmRwq49CxSsAXeUhJJe+66XMUaaboQ2NdbrAU8fQ4No/yyTLfatup7ouyZAjT/idZpeSS
VBEx3/EMOafCv0cI2thIAl8aztd4qoudmIZn7ta0lwX03Djt5/tCdPgL+NNAkmcntmmIY7VFA6OL
gNeQqPWcgg63JZ+P7Oaj0l4GCxLvxMnsjn2mT8Cc7mm0Pntd/gCdvXmMZmjVhQz12cihZDgMac3Q
jrjofZ7UcFGFMk9hqu9cLu9hiotP2Yx7dC/lMRGJvBTTgIWaUX7o6uDkRR1P4CDTNQEwdACTfFAV
zN0UOmk6h0QBA22HHhUbZ+hiCKk1wrO4e5plCpLufq/t8Q4CbbIZQoPJduJggW0Xy0pdg0waPvNj
3JoG29tKCcFwHPQ3kzTr42y48abtx3JH/GOj421ejqTe1L1ASwCSZszngZRnSMBwbs0KRuANOWjz
XG4CDc9fhcWu8Uig69O+W8d+TZ5MyuVwHOcS5773uXmd6JTdQD9Mom8OU58+h6OIL8lUiWOqrY2s
HfNunBTMl6gqzwHGz4pVpBJC7gwnvo8mFp4RgN7QdeZ2bln+AxVXH+ntmYWbCfT6pPii5/0Ux4fO
duKLNKg1M0lqIfI2AUzqkJmQR+XpQ9TSHdqNNk4JupIoFeGHwQUMGJv57DuBtevaLr23WITchVQl
1nLm+jGxlceo9MkILdXrMKp6W4uG3KWmsF89Z9rQ8fBPlYbzGHQKYx8zEccxSH70dibvqywxDkX3
FI9+96mfzE+dZoT1irnYRha32MkcNPLNjFNBF03riPr8lFMasxKJetVDBD+YZn+R5F1XCMKDRDun
Oay8vRrLq2Ml0cltRb2eCqHusipAWZG3SFsnAx0zXwF/d5yRayXB1iTndA7Rr3i7mPX/sdURnEw1
yWPJnDHQAEdpL/SWFW59dg2zO4wRqKlbkuIWyauZO92OvupKqWLha5cEc43L1MJqKPgKvwVfErQ+
AWlvraYB5yI9xHeMDvCiuzAFOAmsbc/Qe3BiMR8qJyUdKJ5OFtONk71sYujuUxN2x2BgRliZxKt3
lKUOsaTYXMXWy5BnehskxEgb9REkNT+GdmEhKzHeswBT8rYLqhfb8fsHA99z1/9supP70hoNgUmA
/npIP8dmr89eZqHc6IilHSzs2eckOHBFZnC6+EVPlXup65l6nq/TTQBwdswzJz9GIdHRRRM669qq
i+NoCBaI+Xg2EqZ8EeKmTebKjoDXMP4hEwzlu8h1DtLM/L3S1zwsqRxYSbCWXopIQzKwA7cKXjZZ
OB/itKruAiALCJB0GJzgeChaqgLYbJAW14eAfl4yOUj3wn6fgAs1Qx00u6qDLh30CAZLuBQrN2Z8
mUWACMjR1XCJUHPdJxmF+L7Qr8KOh10xBAlyqIISU1bYwznEzUHRJaet99DUTfugl82t28l4guGh
pDtvfKBoyVy91n5x8UReXpzRas8uGpjQjXZ+Qg+fFJB6pslKH6LllRcbP9KSRXehB7kbyEK2hOo3
OFHyXlCcZdm3JwevRJ9pLETZ0UVJlGb7KMlZKUQRVVbkLrWyX4smY5iEPIftJXKIuQjledBjshty
85yO+qDaIj+qIY32tZn1O/o9+HPKkoCxebvNyvkt8uyQFXKunjsrPhe6MT8H9oxiZCBT3ZytD13L
wj/PO1QuXMglNxnhWFMah8rMvgyWiDbpoI5VgfUEVXPvqooMp5Hq4Jl2+NJo6xgP43QM3U4gxPC6
FSSfb1Pk4LgSlMOdEYljRN3o82iGm1lqCbNXRherCoOzM8Ivrd3+zgFAOfRM9SyvtL6mA9IhErO8
mklo4YP+5Z3RUNsUIDvb3hbQvetWvSSF2qpIrwfmrqcxA0/ocwLLrKZ+qM3yAYj+Lk1F9Tb25g83
7L65ZVHuAtVOLxXwNNDCS1zZMdF6gEu39nBrGYFZbR2mHHeVzsqNyPNgn4WS5zyMafFt+uo0NYIS
4IxtWzjNY8HKdIpEsDLtCfYuUBl1qC99pK21xbiB12nRnMLEeqEAbpKUSD2nZ+12D7LFso9y57qL
26c+zZ19XYJUJOOMfVFTjtdCuT+MlgCGJMtw/pi1eJ07Zq3FLEgsWDphu6SqFPvM6dxRfxugpZzz
pjW3U1+Xm6mgstkkAg634bnnufWuUVnqlwI95DmyxTWtHyX1/2eZuvGLaiwQ6iK2kNrAWZ4UJH1n
qCoTWICXt30bWtPPV/OkmsNtN5ocaFYxRNTc1QwJC3nSdpRHXHOX1YfbpiiGj1aTop6CguGouDp0
XkXl3szMf71MKWtD/T8DNpeH28ZdlmJqWXbdXpldzOhRagBwHnk40r5dHHwXMBm4xEMt9fN1ERPS
HjY2kgBhZPsgDvJDMVj/3Cg/9tBV1UdL1+a+tbvvqc4xaZuxUoFyMRcHbdTF4fbKSkvE+kp+TDw3
wv8C0Ozw8+W4vIxDwYl69EZR6yKFLorqYDFoHeZlc9v9Y+N6EWq1lFpt7KbEfy9fcPvCn1/1P+81
jtrMXlii6GgakoFTEh7dkTzB5R/S23u3L0jNklO6ncIvX5hWkLMgM15rMNJDKQduhJFE9eHn/vJm
GBlkf0DKIPsRhrmfLWHpPYt8anfl4fbqj90gMpiowoH/5f3b5f/lvT92//h/mzIPspD/+eYsdDOw
gwJjz+UGRn/cxdu+YVTcibgNDzR+k8Jl7BwCp3EO2RBJhPhuDiFDpdthgB3NuvT2AcP5qkRb7Udv
rNqjsvJ/fq83F7SO2yGCsi+oDPOX2ysr8ts7M9Hf/njr9r6/fOz2qlV+u528cv/H193e//md5Qjw
51Tw53JBJwyCpw9JK//56rZ7+0MXswLP0g4v9epZUfzc6yoCwe1ldqcMHqusztsD86KVCO1sf7vN
0a25/XFbkTz2y0N1e5LGuKsPt02/vHLkhPZ8jqM7IxzGQ10V40EAzwPqsfvH5vZeHs2sDHHaSVId
4MCLnPDu9kPChIfktpm8hkjutBmhi/jFq0p6qE7wBTKXAjI8F6wE4DWhW7OJMfUkWkFCggEGzOnO
z72trVwYW/6L4Xc4zwRym+RoFAI8e/K6hhwcvVpF8WSnQLAIXSdK+QgGQrI0Q+j27bRlgiaOvssS
30qt9cQKb0Xp8DWLxUMukKOJKf3uI0yBitS+ypID5nqpLPJMGwVZ9RPRwUXrrIsgCretbZ8dmtsK
Ftg5DWvYR+54FbX7oEUSnlAy4CS0gM1xcApSGR08ThDDCG9qv4LFUSunMEqiyz6tAu4MXwgnY9W2
eiJnFfR/qh3QTX0XZRn2Psy094G0z4GDntLuzuNSG+5QRLQyeTA9dXSmNliD1vUao7WkmzZu2310
suYDiNm2C14tM7Q20eR/q9yPWuZE+mpY8WH6jd56QxGQ3xPG28Tw4WvV07d5pnrv5NxuCrP+pPxV
WLmvYvDeDMSDbU4+uKe/4d5NSrzyiMG0qBcEbYrQdaKCEwkWCwzjsYORo4uHUNylzsoIzLsODOgc
BvGXOq6Jwu0yVKSkF5WQLRIqN33O2jLAO8ynnhgSiBwVSBq8yluCwu3M6bCi9wBkfF/cDwCojibm
FT7KzNINfW+f+c9ZRsCxzZVrWYkdAmKxjRBzbOoK0X0VZdTPlfW5lFskOtHKzpniVw2pnX3wGOtL
UU72XZmna0chhfOZ12w0hlmsabPWTzZMvygESoqDNg4+kG1WY113VKxAJYWIz6qxnyct1DqQulvD
jXgCojrz29tVNcUwimPWVV7M1Wuwqkhc1L+VLK48ne8WSsMZnDRpKXAzwd87IY3LssQumB1qGHa0
nfsYkWVnfmUB0fLICqvZ0LaTDfPDcgMuv0LnpzHu0ujkqjL+GldkMMGJ3sCQDO5m16v5wdbT5Lnf
AxmQ1nyoUgPB2yIb6RrcLgKBBYVV5MG2GZ2dA8lrbcLcuTeNGmV0pMdXkXWCiGVjwo+iFvjyY+Le
1CXuY+FIwlSknZeRCOx8MAnsVhFsgDx3X+bCah+pqt/Py7Lh9lZI4HjTDdaTWUwGo5CLh1I9fxaB
cM/5rL29l+CAnjjABXMovH3ojt6L0UU1FfTAvKeuWF5sN3gZYRfvFYvEVVkXPKB27AEeuBZ0H0ds
An5B61TIOWUxP0cRiYVNgjH6FDDjMWk2Co4fvBb4SjZlNJCJtn8Zxym59FXyykDRv9w2ejyMY2s+
JziyBXxTUtvfa99WrLGC4cVzGtB+E4uWZP6RxXF3EPEQf4htA+1Nfm9XgaCvytTO8+blMTHipzDy
DpFjn0oKs37v9sd6dqkRaBSZufdka9t7Gq34fsrm/oPZiee6aL5FZq740wRWPdnFg3Q0tjqmNex9
a/EgCRrINqU1bqy8wfVXNdvSae2LxcquLwt9hPj9xnwnvU+AEcH9xiVY2xlOXnLNq8Rn9o/bUNCS
kCyGF4geKGH6YVhZvmLqhEXPnJnnWvrO2RWTcy4EdMURXsO9NPCHGLoEI51KZsD+KDLDyDo5lvNY
9z3VJRmOhGnRrkvjoz328mxr/zTCu9qhXY5xgIjGDUoJTI9jvbDVcwSSnf4xZeIZZkX0rIHno0Dn
r3I4TnOrnl2MCSI3xTxuGk6BmqpzYlhPN9ZNvdjmxSUxYnOz6yWH/2tmsfWrqYTvw7rybBc1hyVN
8avUYu5FomLPrnap5ae7oaforfPAIFrCe/UhLT6PeYs5+4yMaiF3jFLHf3MK4je1B+dAh2parmVS
CLR/obOrINJdAqF/lxvQnQLiDryQHsAYIsRqif85E8zPIQRU96rscaFb5GAix2KqwkugrW0syAEO
jwvZ1Oyt/KH3wxdNcXnPctW8LCzQGxr11xdOLIz2P4ufOGnfQ4clJTx8B9b7vzPeUTNkdlKOXDil
5V3mWv4+7IOLZc/Q3svM2bq9X27wFdj3coq2LJvSz7O9s5z0azxMp6B11Nt4V1l+9FUK81oC5gD+
IHz3ExeTt4YpMGjMh7Yk/jyP4/lv3EQWHc9v568EKgJfSX7GjXD+J+3a1CZoZiwEy0lYMHV3DDSS
uuVHuA1Ftsncw8rAECts8e7MvE+9jOkeHESsSt+VonTu4PafBv+rmybNbpb+J0TA+bFOqs88eR+S
saq2IwKxdZtH7lYnzsXR2T8VaP9fAvYyVT/++7/+dwmYiVfPn9rrb+Y/57e2ffsWde0Prdt/04H9
/M9/6sCk+ocS0kfa5HjSvWm9/iUDs//BrE2y9vFs4Yib+OlfMjDxj6Xpe1ClJORPx0YL8i8ZmPUP
gWRKQRiwJaUCU/5fXH9+Ezv5lkeB1qbAS6HHVL/Ib5Q9SSOtjAoF/HApHXMTNGDzUWXfG34ZrGLf
HP5GxvKfjihQ1tgokmwK5L8ckfED3cRoVbsBC0+cYma/ehXyNDiAv0MA8POne/Lhd/HTb5oOfiAH
UjgaeSwqftVzUuEL5oZKxQ6XEScri7XhTVewrTcIAdf/86F8zJMc0+WAJkf7996qB8lUZTNXu6lN
39MsfQ+M+D22KY6HX//6SL/3KxZHchdlIW3gt7umZTS3kUu/GBiAN8pf4NZIZuuUhdjfXD+LNv9L
H2b50lKO7ykX8divfVgIscMpI34VKyyx7m3z6tfNhhL3cTS7BbowgdlxSmo0uMdUo6L2LlThAT6L
n2LUn95a/+FWYr31+5kIoQR305LOr/onr899aK1DtVPKuDfT4Cy76WkKx6tlTNexwhrC8X4Ecfh3
V+A/NCEEwYxBni+kUr9KwQzLLfHsKmlCRrpPTL0XFKOScniq9Qiz0UD8EOL/MV8Tvw6YsMRvjdPc
V9PA8+NgTDH68iWR6ctft4Hf1Ur0KdKxXVt5niPlr4+ubMoONU1R7bTTEpGWuXDDOJq2B7zhfP29
M89dAydTJzgB4FKy1mUGxQ6PZphjzz41/2nu7gcZvv31if3H2+R6gu6JsZvu5d8fAzTa3RSXebUz
uhpMvBfY8HUotiZmhoPDE+HptSf050qU9d/0Lb+LWpdr8qdjL9OgPw24uJc4KNuyaje69gMVKYrt
YYqVEwVY0YzX0aTEaibjbpDyaxwDZuM4+te//j82lj+dwS/d25DmEZANZzBHgpAob7zKMXm76QsS
uoS/Ppgwrd+vtvIddJ1KYSqHaHU5nz/9YmhErp+XSOFLEweD2jsyXX8fTBDbiYnavVPn25qYhyx+
7XQA9BAZGvLk8OQ29k4r3AY7czpCL3+fsumoAtqObagDNLr7qjWvVRivVdpfQrN7cuzuqUzuR7f8
ONLBqTh5k1ZrE76EjWF2r4ryVIXkz+b5ei75nuXz3QIH9fZaDOWWdfLzNAXrqhTzuvVPYTEfawr1
qzTlQ0gyTGCKSzHj9+K5Fm0FF5qgX1YAMYD58OQ4ct8LieaAmAkrxkTc7olyUsUZLDNfG45FHM30
Rt33QwwSYoQ2wBk4geIcCxM/urTAP26EVxQVWC6i60Lzle7zOtxNweLlMV/BYHdO+z3tEmw3zGNq
L9bXCq+HFPvfob8TKnnP3ey9FMn70p6EoglbC/E5Lh5tt/2GgKImWix5M9MBkzCM8iqcFLxRfDPQ
Vq7MPnpHZ7YVHikYkJZWA7/LGqnIjP1Lphc2QrtBqXm9dR5ajseogcZuNBW2LVP+RiHq6jRcIMRu
12HBnYZperJin5vdvQ0GP86fMQRGyNP1GmNzj3YAMUWvWeRhLOlxW8qxoKpZQt2nA1suf+Am70Oa
3onSeHF1yJUs8/cmJ667id61h0jA9rBomqAYJJF5DPrqGzUODD74qaiWqVvO5rWP+wtkxdHHCc71
h2s0ME6IeVhpRb9YqUMdWQ9V2Q2rAGeQVeDPj6Pt02AxivExrFbzjlX/Ukfk/xV6k8e0LRldqvAN
xtvigEUEVPy97hd6RPa2HKKYh6doWBpajA8Gx4Nv8KWlfqOM7M1G6OwuV4rJz2Ws5MXD8cUgkohJ
+Htapm/IEd56z8WYbrzWNVwE9Lp+GT7aJYjK1FhPid/AHda0qdDFmSTsHtO85MvtFm9cRft0YCvd
ZeWpLzC6RgiGoCmj/Mf0YuaM1kWk7+sqhpdRJ29JGhlrRscHGfY//JjDCZub1Uhcver0Uv7IKZN/
cD0drHUhUb+1p9vZeym/b7T6p2XcTeqWuIA3gX36XNdvQ84zMjmnGz9itLJi7QgY+JF5XZrysAzO
WOpdjA5R1Rzk0HW5NzEd6Napw7UI+qvdJNV925Qk8iXTqxVTFnJGzq3LIlRfGdL19F0GDf64ZjDS
PoCLQvKqb82xdsP3ZHlwZ5DUVWNkn2wBh0sX0Os8Dn3rShZOziDHq8p4Vsod3e0qbIerHTFOQeXL
1nVQs9hn4RuWEHKlit50zzzCSUseTlD1aXpuZ+aEt26rX4b6qBPrYaQJVRR/R5jqyAemq7XcKLzR
zG8BjuyxB7UR+U3ndU/rLo3evRKZTWbS9WngZK9KX70mfTPgMNex/uLGh37iGehpLlaYvvkGVAPT
HLeyY8hifQsrwbdg+NWGvb19AHO4sKYy1nn91V/6TG1wWqzbueQ2h7I4SsA4tMFM4NL6NRKo6ThO
+lTNqxIOfuM5zv3cjEeziY1NqoKziZoNyYfRbQdz58LBGhtPbAob/6Eho982VBjfwyU9+25HIW0U
V5ktT5dkxb70mICH09qteNLHBke/xkJnWGkLq3BNtEQdELZ5nt3QPaUGF6by/f5OY5hfOgB6osXK
OBoOtl3vPU0v2lbLMFku8kKTw0rTeOHZAuuVxv1kGHDbdXuu0eGu/KiAlV05zxFrV1hz1UJ8SF7H
sCcCpXDyO+h2lDIt8y4xeK6yiGslh+lqLlYStwZ5m7wgA35fhgMzz94hQe8MWFAmXZzWyGgmbX6v
A4C0CA9g03ocAnWc0A1nQ19uoC7r9c9bNOmPncq3Yx4ebo2/WwT55Lx3QGpGTIMqkuLNstIJ68ES
JifWVFM9QO+nWUdjT+lh6n50Qa/u3FKCnimo4NAfLWXj9pNDkcqmSpJWGrT3dti81jDatmEb3/t1
ftLK8AA1ra+yI5A8mGEXWyqlRqUBiyEgCNRbtHk7NMjTLPF9Hjv8YoSBCVTOQ1nNYg3HCtkpPoze
wOOD0QA9DIkgfZiRpZHMoLUljkXTvEtQytI8WzyhoYOvKCntY9R5q0hjT7coUHiQxbqR5bmoqBL7
PdN2f/pR+/oiOvqtiTETZ8kf0syLu7zmIvWIPCsKv5TBxuredjlYT2deJzbZJHF/56Y1xvvLvStx
w4CSr98L59o23QOabrLrcgA0W4m3lGrBJjVjY9XjPigarP6jjNvuedYb/3gRThtvC2/YOc5SY1k0
lw4iUZW4LJJUorDykiuVYlBZZZh7lG6EeWLE+gKlG7n0mvrFMpcNOuwVux+jiZPi4K/Lgh+F7uLp
/7F3HsuNY9uafpee4wS8GfQEjlakRHlNELLw3uPp+wOrbp+qrNsn4857kAzKpEjC7L3Wv35TdPpT
ge7VgftzD0ByJ69ruaafFhHeN9MN2QkxQTIKXCyvS5DWQ2ZNMP9DVcC9jA0ke1vVak+TYX5nE7ct
SPijMRqiuxTMb5WF4XMZw3zOEO7wZhYosyZ6JNoDX63yPY1m5ypqKDvwm/2u74+hKWsuKuyHTq9i
zwjwM9UThH8q+6K7zEBDC8724Ibc4RQGPfeyi4cE6taC2U9xL3fmcF/UOgeqbG/kBSJDPt5J6Lc/
ktB0ohRmYzjrbyFjkitXfXxISvU4DKCNNN84k4/xi9kO4iG3kvEomNohjbNgo5TYuNfENAVVfANt
X3RRjldOJ4eqq2aQn5So/IytGXVgncA8Ejwxlp4s/A/0GY28PGWPMVupK8bQT5HDzfUqvEVgKdZL
7XFBE2I6FZiK5GZp140guthRzdg2zF7JYKqJlBuxle+LEe2Z8XbtyVUu+7FIva430BMGkh8yc3Yy
5cgEnSVTk2+1CZcIqYRIAUK60QT82YHnrXkomHlFuRfPJgrnudx1MBPrtFsc/LtuRWnglxlkYOMY
HtS8PtRqD3tZl2BXdxixFdg+2EndfQmjfuqLBHmu3PmxEluga/lBs9SamyLFK52rKH8y0QHa1Voy
NBM7arqyMauA2VXEeD4PgI8lyjzN+Owmtg+RgYUP2YlUl/LcKNIxwNPCiQVY7YxhRJN6a5jUF1Vg
BD6HrORCCMEuCWlMajB9u9e5/9Hyboc8Ne2phNar8IKIJSyk7RpEP2jN/iCTLTrGeAUkBtfl7GlW
03J9ofgzZmwOxbjHvTMV3b4rR3o+DaZTImrbaGr80ZhrnAhQE8zQvcRm8vFJw9vZas4IAVJ8HbDA
LMD/pS41vNaYNerY4bWNudOWZUT5A42ImVHmFmacbiwooIZZiS6s4wawO2GqhgSoHZnHoWzfjL22
LQX4+g07DIzzYHb1CnGQgJ/YVWksCcHH0KZcThxUR11fHd/ZTafVsafp0Y/SGHvuwYzgYHY6ZMk0
mfBjO72VnGAK1d3SoDAOwQlYzixmbsVFrlUykfJoH5uhsu0tHOLYFTYT3GEYkNGNhUmzEoSPENeg
wQztR1YLgT+HecQ4PX0rM4xelOyl1gvotPLgp1JLUdTFhHGTL2x2+oNppLFP96b7QTzc6HP7aKGH
gAA4oAONo9I1gskVZWqDpTe35hRSIBaU6VKPI7PERbCsJaUpySQm9tZBo32w8U16KuQ0sE2MCGyB
MlmLFdbvKkPTkvyJLnVE0SOai6l/kpLLh3tdxbvyedDk/VzKISU05yk1UH9Ji3AoBXD+VqbOghFs
D2ZhiyN2ZkkcIV9Zy9Y0UtB+Ek8htc9ZN7PD0s0kQ0feZD7eThhJOwyPN4KE/fegcIJGwU6p8Zzr
MVkUE0lEecua9Fya4ela6nYJbaYpEyXRxsmTbFK8pWF3IX+qlL+7mc/diPW7VW3WShnF/VOREW8h
YymiFyK5nGJD7IrwygyJGpSmaQrCwlsUbbv+s2Q+dNokPwviZYp4wjLCLDgLWYSnXcG3KkS8bl73
vkxp1xQUGjlKWak2463gKmbTHCMTojemlVXcMD2EQDmo8PYUqguzp79jUuMFUc6Ni8JLkEgJEDiN
ydps9SvW0q9HAZY4aUWx8Ri0ycdSik8atFa8ytN31KUQwhb8SzCcsAXdSvY1Z6xLMlRJdCQbueDg
ltmtMUynxdDukYufLJDDSkX/n3TeYNanMlhvMY3MGvZpp0LRUCZV6yCQudfWNmSc0odKLOqtgP+I
L5ktgjkMMpWhOAqGioddbTKki4vXWT1pMv2lwaA4RUm1rryhSWsKdYpyD6MT+4+SqivujIR1rlhl
1LWIYgm2gLWOm9e2VO+sN3zZIQVzTlXEwesVGuIWgY5kOTC4XCVDEwpOzvX6tnsT0nQpwXiV6BYw
G9vKinjWR6V0MYWC3RuTaCLrxn3MyDNFmuxI+XBRcmu080jahsp4Ucb5EDcUx73Bgaeyp0HzGdr8
CJY1eUk/XNKauifPwn2YlzAaezrTFldtWX66noM+zgNPKbA56Nf3sK6rRbn2Fmt/LEbzM9yV9z7v
yVprYugjAfN2A7Y1DHs+HKZI28kQTqJGqaWLgNUL96EEfcC9vgm5LV1rbW3R2t+sxRTHieVpbVar
ZDn02qORWDgglPO+kOUj5mukcmrzXS0UR8OYD1nanWVgCCQue2Hmf6YFv7H+6RX/0MLhYywfVb1x
qn5GL8g1UijRrQWkp8DOLnvzrRqYYlUS5qgLxe5sxO/K2qJjp4MTw/MVfru+eTjF0ENUrlc5B6hI
2KSkWP7pME0fS/6nkObgvBaGlZa49rs4Fbdc8Gmsn4IcLEWaDmYu3TFrZqKqTDdKwo4paGe4ji5H
/nFdMPqieslEJxVZbbAbw9hdabhIOTxCTaNjZi10Fywu+Yhqb1JZ1fdXNLkOOdSN9iaYOuAZ7Bo7
VefDui/LHYFFS/HdDNzTa1M/lJTsvcS0wsA+AU0kOwBONV2A50Admh4lBplMdMJcwfyPUIm9PNxI
IuzG9a5dVnQMhupX1SHav17zplIfqj9uNN+E8du3b+lEAxKsN+NzEQ9fTT1c1qVkPavR0m/1Unuf
MsLIpc+kwD6iRTWQZQXLjHCeFflGtMrZXWI+9gpBDC13TzhNF814wOzzs5b8pQBVaXQ5ZFffBT1L
xrIeE5glaE1f1o+pCyumzKJYdfpJMwEzDYFzvwKXfYsTPFUrGwk8mxkwDaBiRJHqTczHITIwG1A6
7IODDsdfjCLIL5KWp1pof6Yqu9RW6S8jvroRt/9EoY6na7GbamhC6wAjkdCsN628T0RAr6F4mXW4
1WpG37ECPloY/cwqqIaOhZcTtcKOUc9Gokg01kv7+hA3Kzhlx1hLo17HXVScI0z29dM0cQm2NQMm
BhaePk63hp7NJDSBc0W4AEAHCWCxO/XIhRdiqQKMlLdOxQUuzX4pw9RcK4G+lyQqM3D2FNQjz5o/
EA/Fyt8xbDkNmewPYCe6tvbWXJXylG9aQd/ELeDcdIXPsD+wyGyIzAAWM7qgllUducclkfmYfMSp
GT8AD726Gb1sdcfo4Q/YuZS/dIN0c70fukDlFOIsXcY0VLOAn3uuE6HU0QvVMC/oA/1wckPNfFZ0
eWt2EDoYEHD7tcaDEiAkubbaAUGQk5LtJTDGoaRnw0Akc/AzCtb2nv1+qMMfPWThxg0JAQltkW4S
ODf2l2ycNmg4iM0C/F/V2OQzwDKv1opaA4W9dlrhCpVl0xrUgI6x6/Cdh/QYcJdZ9hUjzQV23RjQ
rdCOo0C3mkSsBnpI9VZgAznAj3a6iBOiZVyS9SKzkILc5URJRnG1pT0VnEAaS5DBaIO5Bj2o1Vmo
duL7Vq+tTbIbFZRIsG4FV6JBFpXVlJdqsugGrI7bk4yQTIORg2PPYxeWLQxXlphMy76uHl/X3rNY
dC9OzMjNWg5RZ+SPTTcfx2Rklwp6wclwL3MYuL4bEvl88ilUGIpP+c8VpREEPnSTxW4N64RF3DQ3
WiwSSMHWVgBNXjc7SkVC1euVGEtrbGloORJMM4TZ+DIgaXI6OY55oHLRJOa3mdLyNjmpfAihnCuS
XcHlxo+cY5dapGNm1Mh2Yd2WSW7461Iyr31vZTFDiqTiWZ30n35SARAtuIWgCLES/STVbT6zhUC7
YaUqX6BcnyuB1jsoU5ootA02ZEvghBk5pRIfrj0z+gEg53VvS3UA1M7Qv+tWGO0VrIbmznqqcWMW
SkrkZHkGZbAZViN+aAkrClGxthQksobZjtrn781A6h4OORAnb673civI9KjVcr5Wc9cPSuk1u5Wm
sjbT5IHM5tZ60hU4hroqbIZQju9Cqb5gJfNhMWDcZPWNNEP2R5ph4xsIqJq9GXFlukqkQKJOpD8w
AV2luh7rXYlywVmv+im91PirUAJn3JWIAdpifhUCapXKiE+LdTcaocQJCLqDktGHdrpc7LFPZi9l
KW3kbVzk+4SPtlennWhWNAXN/BUoxrOgFniZhMUGNj6LmzVjc27lL1Xd7cOKSOOGj4XyZdaKzM/x
jInqT7RgRAdo52BApCfCxAhNBKEGvW7QtcdWDatdkRprMhvCaW3ODqMcyzdQl/r7Wcwf83RAq6BN
W7zqtUqw4LdNl8qKBM8AvnNi7J3sHtkLjvpC89TCUpy0fRmQEVAuSn2UlCw5B6V6yMEe+kkmQHqo
T0OajbaQkWSWyoPp672pYC3Ua05dZ62fSZQNST+d25i4ETjgcEgjcmJMJnNVEAzbMBkfmh57gRyb
vZFym/bovRgVaJ7mo6amvpa3RHZUwltXEp0iId7dLpVpeZUIoapO1c3Ya+kR3w15o2rFbTGaoYRq
WrzodU9I88pIzlcycro+aItW7xI8QUJ5MvbXh0DiWf8KtVbacy3ofz6spn1dMlP+i5YA0FEoho8F
yV1WZzpEZR70rNf3GnfOCJtp166sZy0rzlmsI90i1jKFzY0b+Ah+EIEX6xErjVSHHQghq12QWuiG
ShHrnyz7xIpW3ve5+FpUDBSyJJa8PCIZo1zJ+teHOMWQvYHOLiu1tp/M6K8P1+8lFZVHVEM/wlBi
zqBXczTVfZeP6v767JcvlahXsFMnigAq4kFV+9XosgJJLRJx/++HagwzAMWK+LM6AMKp0W/uEpzD
8GfxNGHAD1FIS+7+eqyxPGcVUOJjGir3+RiZ/mj1/qRMxP1F8THvZnl/feijVNk37XpfAfh7//5B
EvBCWQqiIQmKtL8+APcjZFm/7NMUU/tlfWqMKzYpyip3a1zfwh9nuFeJl3Y1WinrJPRTdENI8QjL
LArjmMrxo6I39VHtOnLbBBINhEwM95ylC2a4Tj6J1b2oN0d+PJ10CcNVJc2SnZUNPUBkgXmDibOZ
uRrGaJIg38WRWHl6gpTBsooCPazW+ioVAYvObKEY7s2OC2r9EqC9vh15jetX06hJHgi/QNQAScd9
z9sJR8xtFiWvLrOqGkDj4BTX7xm0YZ3V67eqcJ7QOdwt9QlQbPYNrHNUEQ8d7PpoDXWMdaLVYWdR
U5WNiOPc9oIO/L0+1YroS5pC2dMx+qMFkJT99dmwnoW/fE/UW38I1RdzXCInHYMeKzPjVRANRLlW
Wh/UwggPxBBNVjzth/Xh+mwa4Dz2vHhbsYMbq2wt1LOfhEE7ISfo167fuj6IqfXnl1UDVd7IKuis
Vo45CnMGGUxyr0VvvMG7dOAqlyENsuOrp/nO6oKBaRMPOLV+sh2ptm4sZMTIG0zK77U1c4XIma2p
KiRHcRcb693ZIdTZ9GpyRFgQcvkFnikUnQ/iftRmie/I6OO4n0Svm05G36QHTQEOVzAkcGKWGhcJ
LHVi46EeD/8QNrSriEHvKtUZY1HaqfFdHif9fkh1U8QmlNUmWxeaMkD1nvbWRlFr8gfCNIjcSoYH
KtJTbjBXPUVm4jFKhDBNwruRmn6gtNDrJJ2CbrDsdP1TOvRzP8mxmEy66JBmxOTGy1SCggsiRQTJ
RzWvPW/UHpXmoDb9vlzfTCin1BjXpxAySRYww8QDipjQAiAhMRaRsM312b8VJddnsVbJPka07Jz9
bjYqnAwLzGgiXeVFxujPZ9fvaeHjGELBBD0m4QrTQaeP4oXEFAxIbIxD8f0SoDm2UvuGEPCgxQZb
9DzcVlH8kkV16yhTg4C7mbdSiB4xNTjzBADNs+ilXMwAD2N4DGJzL/fK5OhINI6VpQHS6eFOpeUp
siR140r8CEx1kxiHNhG3UTm9WXX1tGjdczpRMUqzsh2pS+l85WQ/y5Tw4aw8asnIfC5ucIYSorNY
gGG0ggDuob5hBQtOMLSwpYObrsn6TRaSiv6jVKjoJY17djQ1/PUwtZAMaGRS6kIUhaadoke2jPYl
0fKPVjc/aEzwCMEnVuvDj6kO3me1QYTQXgpkkna5aMxDSLQWSEPlA4jyuKEuM7klpoi4oZRaL5kp
bnsTzwaYFw8d3geALE41hH7MgtwkxF0EteVIhNxkuKGmjf4WZ8prs/BHkBH/mBPbHCpx/GaAGiUt
fw4rTA61yHyQrfBDMboPNLPgXndxqqNKCKngMLyQyc5rXkYhPS7KfqkJRhZl5r163vjaUtDMIhg4
5mX8wip0k4pRsxOQzmZGXW3kvr+Va1S/5tTPOLaTadMIqqcMAaFcMRvcgtESszjsl+6mQhs9qtnm
CLUUGNPIfxJ5mP5AeVQMootSPKwfI1obASylB6NBZMRMGUH2dV4XWJ3sJIjDguZOQlvRG7RPV0Qv
scKfFQqarg2VCMJi5jBdZfzNERY6CQEnjSUWtiZWmBsBQ3QBDaTiEGvxIwv0LWpCilNroEapR0/R
0/fYEu9RbZlgh/TMZo7DnUEC5wAuoF0hJKgEPbBQFmfvcm0K9latrd8QetV/EJJJhLxSkrE9wApC
/YVf1C5LqPYt8JVCJFsx06tUkhh50kL0LjMSo8o/qPRIiK0ztjN0/le4y2Kg1mNcjrhB81qqbgCK
WLLztTO4HsoQmJH4nUwZdxjfBPAPihUWbk9TojNl1mgu+4B+u9JgjMw/usJF0CfUhBj0xKWGhwlo
T5nokt/WrziIv09aQmwcomQmdv7Cck3Jn7iIVrFXHn5n4f4Pevt6UOCQSoaqrfzHX3iPRiiHM5zz
bNvk0lMPnahJaVnXt4TQ/kYicW3chhbx4ROuq78jQEFv+htDfM3p1GVelBBESLG/WNu36qDlQP3Z
tlon3nkAYsQLSdGTBswgyNqplOeLDlsEG/Mn05B31jju1y6MseglsEKk26qINZ/ISJnE2szaTSqQ
z39+l/o/SGHruzSIWTBJ8FQYGv6dpFU0U5Gqespls/r/Rh0Notm2o80yTDM5r/BaIRFUrqPvCi14
VVDG6jH9WckcccxZzAumI31m+iUdMVyDd2Xt5cwMhMcoi/ekyd8RkfxwTfiqTFEWJsTzEBWtl7dX
CmIorn37Cgd2tXqqX5LZQIgU0hReeRq0CT8MgnXXwFQZo0rsRdKs2iRsuOEyHdL1XZpKJKPKZBQ3
NRlqMnU7zignc224zHn0HRfj+dXSs8vasIHzvOvNeMmadnDU6VleQcZYr3daQX0bvZcLo8dGme+z
Kdr+52MtKf8gx3KwCd5Y5RaGqP+DsFpNcSmYQB/bGBmxY4mqB0eV7nflmzTrSqa2Kysqr3ZgNAQ8
FDP5wJkun6RB9fVJLNkOQJRNI6YyztBvFgSZbdtB2GTrfj2P4DlLnhn5PgrBTxpruKgBA+BKKo8o
TXIf7dcPFjKEE8JK8fV69q9gcxiBWCghmb2Y67SEPOH5xsiZU7cOFIsYkCwZWfsbehQRjgrCK6ou
ecWeE3lbGaBvwAxlA9yms4V6SXc7rgkEqTSiXiizFwNHDva6/D2XK4hCS+9UMytPExhvWWdQFa4/
jzIervPWXvjGEbbywRwEqau8pOg+c4L4gOvzXKZSULxsJOdQLN57GbgxV8SNGXWMvMTcw+5XdBLF
WEcjuOCOhfhIoQdeBeKjAs2lxHEKgFxwGPjUmtVdrlh7JWBWYOCOWwnfpczlg++z5JaB9ioNlHuB
ujAYSWmwRHhlLSl1DeNefGTHjZDLul3jiewzLsHZJql21busJPN+hDaFa6T2pPFDJgT7sBw/1JE0
dL3wA7W/UXDoqFaSgB4zamgsfas0wluID9n1rda7sIy+BbKb+rQczrOembbUi5AB+ulJIZ5jnpBZ
pmOHOLZsH39zuf43Owo+OrpE4IuOkeSaCfxX/mbYwzFREfFvlfUjr7uBwfeo4awvocOkl8D5KAJd
YvhsB+U6vFsHZuXKpFNXGlXdZb/h7/6T8W0p1jVmQuQuYm395S11sz5CVpDibaaFr1We3FI+71bo
O0MbKDTzDn8SoirH4WmlXuVm9h6I9bNiar85NvI/NxbFgm8tI5FQoUT+Sj3v4x5zyKKMt1004ZrY
c1cRE5a0uKpW8Jlhin82tGrDon3q+Gy5IZTzdsU39JU/Bp/CaVHQu3lgPiDWf5DVaPZAwrD/q6bf
MHGtf9DkLVVkzYEhb6GzUn/l4VJgq4zBx2g7pUngCkzRYVa44tCSnLbm6lh8aS+ZbhDP3SiHQjzg
0DBiWaE2nsx/BKA+4n86en1s5phvxATqrWhUnGcsvSqSt2gm47CFmFf21hNGdBAexDGneSxIiqsG
q92N6fSYz0npivjf38gotoA4VNcSNOvJoheSxYvc3As4rHpXTDwU4jVYfNnKqeKC9OEDMQKsZc+V
1qXbrC5w3+7jyOe2cDqYlY96Lvs63uN6NC831rDYMYaJOwHDvlCt9H3ScNsoaL4dWZIWP7aE56Zq
M/JBBsBVS3yZM8i6grJdMccrVbRYs0Is4SFigCuyR0RydIuUK4dvU9xb5BZCOMxnN1eEnSVqt0Uf
/milSDQrAQUJRqXYVANol1Pi1xhmYhJUH7GWri7ZTGignrJa5XM3bZs4/sYAp/yj+vj/0qg/pFFZ
+UnV0M1/1TahEjIUlVEOQeXkUcNTpAT+f8dkbZrv72KMP6Pf/o3/Ss0iCF20NIsieK3pVnXT/03N
4kdEGCGf5FFEU8e69F9yKelfhLXJgMgsF5JkrCz5f8ulRJEGzJBEzZAwZZb+J3Ipidf6teLk84ua
KFtobySd+uLvC/ZYQ1KMetS/3SeeAsOMHtiDO0gc0CZq3ciZbwzMOWunXJzV0pitbMtsStlrBBRu
28WLAVq8ZodV3OIbkYstHor3+EC0YIANrFs/SmCwqRffKZ29zqlNu3CL26XdWmdkysd2b57Ejxp+
4S64I9i42tV0E77QbLBq3Uc+5EfV1U4YrctsWtjKO+qxfCEHAs7bJfKXA0SEN6o8FYPfxWEIMT+m
3yCs06HQNpiAI8w1sd7WnPgm8LG+3LGcjsq90N+Cx1inUgeU8iCM+MQHfnbCm35XHiAHTFCW7OCl
PlfkBbsizkqmnw03hF1/wBmtNtoDe1XOEk1Q5pkp/X7BsOyZPFspuMP38ybd6PzMIWx0zSKGdF3b
O6BUAfsy8GZqR7jntgztIsGHdE335dfyi/woHbAlbyfbOtB1ZX7wes5Gp/Sy5IOiIOrcrewnT+q9
+VlimiagvnTSM2zBmxLom9jr9oQ1b+ezajEKPen4cu3Cp3HezemrVOZeWu7gU+FB32F9emz2gd/f
W4Gvbqc7RgOG5rIsVbbsKneJza6Mqyi0JVlluoOXh09gEk5qL8pDQ86sa36L2T4/Wc1NuCdDx5v8
5jaHCX+HNkZVaYJhknnpnbLNuTIeBkZZhBSvFMDxO4BADaa7bZ+Uo/5OOmMQOjR+F1x/CBBN3OJO
2HSQAcl1coNL/ixi8rAlAQLujju63YUd2yle6oP1Gipei6Fa49WgOrBqRFd4NYMDlCY5cIPANWXv
Xj7Clqwml63mhGkY/rXG6CDth4h8vtM99Y3LcJc1LvZMUIwWO7qVzoPLVG18VJ6xEZifyqf8R97L
G7CTD2ETeC+CZZsbSXYh/VZwH6PtiGOT4WONN0iuddaAeG5JyjSPIg5YNyFG/bb53UMvIIn3OLMB
3sinDGqNo9zOd80RDch9aXo14vXUMfziaEIHL5yghsvmjAYTcjv/iJ/0fYTn2kU6Gwd03VsMgHXd
6XUnnJzsDNF6fSHf+MLlJH/wIbJw/xiedWpvaKBEfPYd6ZlZb3iH2AGQgVEbHOD0zvrEQilxcerf
Ks/x20vnvmh+zZRtoxsvZEVwT1tK5bU4dAMC4cSEyf2+rJ3RwyCjUB3JNxnJ+NNO+USeNH1hrJHd
N+d52iofsO1ivKx5XwBxSUxt7SyNG+Tu1O3qOy6RfrFVwYvmQ/qOdU+Ae+cGkrU52fIl2dTPd5RH
s51uzSPgt3TBa9BOnpFqPBSHz0C5rZj8wU9tv3nsDF9sSE47EEMMPgUuRnisKm3x1bQIQ9jg39VA
7/SGh2JgSmpjMT4tz1LwCP2+OrBkyY71sir2z1i1NF/q4r3ht7YEdgtWcRnOmN2q38ahvMvhHcFL
QWmBd7DEXeulW9lTH/tLW0Iq3Wq44b3DEigfSwdD1XKDu9fjsl2eoZhvjH1O4ruj7E1rUz/I8yHK
t/OxIokkRsTiq+EJ4io0T+moeXV/d0uzRB+xULyPTtOetK1ZOvDEoIJBSs08bDja6DYOtohy8qOG
sXzPShI7YXKBDNruwtYdj80TJZojvow+fdpbCXbxJu+ki3SxHN2WVwIzvCJb3E2Yh4c2q+xgMFN3
CNjYYBoCo265ZIf5Vt1xmG6rD+2iAh++kvF9scr1dxisa3tD2Xzyh4jWhTH8iW17yC5i2a2/VE66
Q/2NqHJn1l59pkcHA2qSr4LhxbyHZbiN7lJflhz5QysPCIhDOlr1iGrmpDyRVRO43Qf+Fl51KA6B
LzzJvT2ta5gZXoTHYnaeMb5ofsZ7i7A1e0jd5bG8be6IMH3lqDAIwVoUN23QAshq9iMEBuRbbnPB
dcIgdbs7J1B+cZos3eWd3xS0ewkRCZ0t0diCmxMFfT+8x1/Ne3Oqb80t7fAmEO2uZRBuWzc9J5rG
GDIbxBlGWPgtO/KxrXCm25qYfTSUtzYQffUkfy6n6IMSVvgWbrR9fqvAp4AB6tANYb1n/MS302xr
G/7UZmZO7Bzlyk3d5g1f4PQWP4jwyzykn6avOEc89IvWrs9FSTflMnQcNvKrdhr2CjnhJhMWu/wC
kDOwfcVok8Tw+k4hdoFg7oh63MFIXN2z0jJ6krf6hQi0cYtEIzqF2BzdRPJetzH/nbVPM9h7m1cS
we3oO3TzZ5YjzKPG/fRinMunNCY8j1i3MXfEo0qI9t7a1Zhg7quC6Kjjespbd76PXyA1CWfyvZqj
dcuwk1U0c+6jN0C1ajNDnnWSt/w8b6tNtYne5m2LG4n9otnwGbd4lHx9yTSNno75C2wjF5qwbI9e
wEotPr0FuA0qdxGkG1ax+afGeMcOPnSyH5z8C06K6pNhLtsQgt+VjbVngnyLGQzwv9qtlyHOT3em
/Zq8T2QblPb09KpyvaceFsYQk46pyQuPh/y5+yQe2Qvv1QNnDT3HuOuXI8o0E8uk6ageSDbwl5Nl
4c/nhJvmmbumm+1l2eA1n7HXb0xCgOzx0N83GwzIbsHMq3N8in+iB90j6UDYVftBczH8thI3cLKb
3B13hekWzqS6cJgdS8MDxhXuQ8Ml+11knLfjl43XEOP9x9Lj7Eq+/j5/Ky7rcusNIbRz28RZ4kiq
iuWHGCEXm5K8jmRn7jvaN2NT9KyIdnif35P2XWgudmVdtI9wz8pYf4vd0LxRA9SJU26vJfP/bzN+
48CgEXT5n5oLh+7kp2yKGIDjGxCum3df//t//fG//mwnJEn9FxbtEtjrKpXWVNwI/nRfkGT1X2sh
D2ysS6pM5/7vdkImhNeknSBzGpcFWaTZ/7OdUOR/aQC4qoGRk6kY/8N2Qv6lmRB5WxKeMMynFFFR
ZXXFMv+i3oUKhjKt76cTbAvLI+var7oJ+YZYTZuwiobHUp2KXa/GJo2ChlSu0YgL6+Jqg7fo/RCU
+UMuZp/QLo/DZEXML4tTzBJXR26iycU5hziBXd38Fgsmi0WTDbsJLUFrVY+jaU7ngoyOs9WZuv+X
E/HfSPW1X2Ct9YOp+BIYSNNFlZ7tly6JQMkqteCHnUJZyTejRb59p34uaoPmYA0lLFEH4DrUJ5ui
AQrtewTBzThJpypSvzvsBg7WNJxLvZpuZKSN5F4JnW/KGAE1aQXu0fS3RkxChKWO6Za5OvMsM8hu
AjP4GtIx3opTcSmNXnowcuI4JLkdvCCphgMSiW6ji8VPV0bjoQEGYzMhULuoGb0MRXJQyEbDDJno
SyaFBgLENPT0SQoOSjTeBojf3DYYlMd+wuDMMtToEHlaIZChOpvCPSbFyrZQSRQLkTr85pjqvzhn
XI+pbkBxkHFigJ3zyxRBJY7LRDDancJl7vyBYa9vDVDVQ0S6D0MIka1akyuxsT8osUChUiUQdsYv
Uw1baI61jM0wgZZBKp6HgVTLrkRxXOgDy32Ce1ej3Sd6ll4kOioONGkNGEvYTaC9hFk37IdMRyRb
DcUhnEQ8mU0mzWOyUD6J40NaslFHenIPG7aAs5fiDJdFFVvqn/a0MAK1gCaItppJsEngtBa4IiJl
KmnJoLqWR+lBARwrLCKxIj1/mkPNHYyc/kWrohvyQM/z0O+NKl5r5KXbRrJ2SWMTPVxEqKTcnWqt
r4+Kkt3HuT7u//1wJUnMcxL/Run/q/Se82GsLiZc5Tr3MBYuf795jRk7Q6HK2lOhfeB3Xh7MlCZX
HhLKiNVEPCFa4zComn4zDWq8SSkm9KDwahnD8LpJaMA0YttV8RiTEKpEwsbqXKuuxaf/fC+CmPx1
RCYaGKBIoDb4Zojrw3pZ/WWN0cQJcK4NC2IohXafpNrNNQ5Oi0bi3Gbd+s3LXeHhv4zkrq9nibJo
qKtvCIDo31+v4vpfagYtJ/eaQCtI33WXAhwzjfOkRmKm0ZGVFiuLdV9zQyFWaV3dIt/PEjs0BKp4
wc1stsKnThHznQhp1K2Nj6TuIdLEwhM+o1gWN0FFMq5YeK01GzeEMWG4Ia/0FzHQf2M7cl2r/v6B
uNdWPErBZmPdTf7+gQxDiaOwyOMThkFvTMgi4pW4+NEENyxXIbE3Oq27YWAb3DI7OyqsRMzNcb1L
9Pqyxku5A0PiTvo/fJ3HjuTIlkS/iAC12IbWqeWGyKyqppbudIqvn0Nm43XPw2A2REhmBDPodL/X
7BhvskZGQ1Eb98sms4M/Rgm5zko4BZErZhvQDSz/plKuRdzuzK5lZIfOxpR7wrjVUSgIm/7U+G2x
Jv3OOC1CLB3gAUZuL7/pXojUe0q9t6CoyG2NT6MRAjdOO88AsOl3GxrnUTAJhoBa7KK6p5pAgNoV
JwrVl0DflsAV4cYSVkfO7l9S6ATitOQdhFxQcbgkBuv0ELXlmE0HJEbiHFYl1V1blrf//3f733nX
/JB8b748grgxbS4k88XzXz9cwoGdkgR17Tr6qKAHEzma0z/4DtKIWGPgVSlr0ZaEPjMef4NWS/+A
KgR+UPVfTeYZFAds9y4mIfWY9ZraS9MLH9MR+mMyv5bk0sHSxt9dl93szDoOppt+ppU/rgp/jO/w
so73DSmi2BFyRqI5FNE2Qg91+KPd+M6G3maAxnCiTk+6bUr892WCGbwBAKwdo9J46s3M3tG/sw/x
5Kv11OjlQXP0ZlfakBKTGQimlf1hmEA0whrMb3AGZrnqh8qG+i636vbV9h5aUwxvvnDkVTe2//8B
NgNv/un+r582aClGBOghkKS4qsxdjX8dYrf1cVfF0iIjL0zWjZEb58DvjLMuBn1W3iOTQhtyWJ5Y
NoMfhigL5te0IB2b3T/vMULtVz3V7b8e+tdLHC81QGPMb/xnb2rGgipvrOkGzPtdng5zks1/bv68
cnI1bU1Ymb3hl0LHa/6UWt8WR40IvX+9cXni508uHzAudOKLbfv15zFr+QT//PExwJ5C1A+YZ0Gl
8P/8Tv+8+u/9Gr+LyB9PP5/hP1/mv77Wz2daXvPzR7u6uEthrmNe2TvS18/V/B2WF8AS9snsnO8v
zywbbAgc/uWmzSmbNbeYa/zeUMYEbhGsuBWeE8MMDs4mqURHUAhDnwpIYE/BFe+k6rp1zzz2VTnT
X4iAcLrLl1HrMRbYxrHLrEtqT3/pAymzagSzn8Vf+SCnTZwN33WhzwG8KqWSRkTDMJy7QK9fws67
pQKkDdK6aD+15ZsJMnFXOdO17PRt0hqUNiC/c8FHwGzkapciiLGwNMFhrFjQS4rMUcM0IQvNmwkQ
BoPDAxpQbDOowBLsJ6DpUTtSLVpPEjpiNkda+3ZOaRJNt68PT3SZWY8r9pH4XrXW0z/MzqZ1o03W
tkhOSCPXODvcN+EDk01+N6lCGe2lV6iaR/5tcpe57b2hzDktetxmKaVCXZbkeWIDJrlK2xPKHW6w
A0NosarH2KI6FLmw+Xz1aecEGFP0wJtCsrXywQYIe9/YMeEwNo6dKiBSAKUYO/PXtQaYOMtqcq4a
0tgxV64C23gnQE6jmXfK0ItFkYjPGhnkK1TC5IYE3QETyVaULfVXbFA8nL1nVE5iQVXQyIffqVM/
megLN5VLtS9qrwEBAJspKB4RJXGARQ2gX8TE0aEcDp/DoA5xtxLgo/fbslO/vGHYtHmZ7SV8T9Lg
GuvOsj8zXC9hVVt7Oc7mG4sgNCJ9CTAu937kGueKQpdJiz4fk2ML06lxz23sorwOunMGBH/TxXmy
m2EpTmZwHDz+e+nwC1TvY+GV2hyguR0r20LAgNaOCDNEjY3YaCjjKPe1PWEXFzx3xLco5zjEUb1C
A5C0kST8DrWIiOnoOePeHVV47BoSdNus5EjLCerskJorU8RQ/LuU2U3BUJx5L0aTY1kzKcJAsS5y
POSaSai1N1Woei38X60yj62nmaui18b1ZA5/wcU5gSixnfQ3vsFdNbRAD+wUoWDVXnzHO1V6NtLx
bvxd03dbVHJo9+JLrqFggMwquc5TSTOoHWRPimID3sxNYpcZTQGKKXYOp43AYiQKA+Dzux7hah3T
PKqFum9pXFJHUC+TXj3FVm0i/HddSvQ1OZ5mt63SRIEfN/qrh0lDNXZ0CkJjq9Ly2VL1XveTaCMq
Egk6UoOA3VMuGhH2raTN0Aqg4Pdk00Iya9lvB/zaNcjZuqRz0ZD6ROQRQruebBxrwvSo4d4fMZmZ
ertzvWAFNtPE7kLIZo/rqky9b6VFdwxY+ckX2evYaWDPCfI9lKZ1GsOxBBShn4rIdNa2l89Nm+iB
BO2BUyvdxuFX4WpUn5lsYIeiLOc48qSPJOmhZrmpZy/N76w+3uqzamTsS9jUE3V94Xf9Frz+rRM2
faPObimfiudGsR40JgN7awWexeNUHkChTcwvAcdUL0y2dmlKRowbpbsSSo+hi+IIjeOD3xDOmdL3
AdrBQnMK5N1NPxlcoJ0PHCa4sNBWbcn7MgECk8ZVdNiRh+ziu1W79Yi5XFWd/WQyQ6WJVpYHpRM3
ZGqEiaeB/6fH1oa8kaQuLfHOLIe+HWjc1XykE8edtravvWqJxejnRm/Ks/csxYY1cYnB2iY0IUmv
Q+P3axV5+uwAw9Qds1AaR/vslIyT4MM3U2qnD7mfbJU5inuhQ3Nu7WPX0jBwMquly1FnGDsQUZJx
isEEhtYgMaN3MvvMFK14DqRwZ6uifIsJ4xqyzp+RNJgkhqzdwNGllnlfNZp5HEKBCrZ2xbaH2biJ
3QeI0/7WGlk0yiI4t2NNvEaAAUYnd2DIdWtvGx3uv4Y427te+eiIyNcKpPOUAIeIGA/XcZtFa/DX
ROG0Bbx85DahBNPNuugQ5iHpdc5nFyhSSamdZqX17ABB9ch0XU0yPvoq9tdjGGQbkUxPZuNRhcTe
OOdgDjtlfXGCqT1JdS8ZA+d6xMCIjLvZx8yqpyxBvNvbxmbIon1Be2ZAgkrKDdzudrZjt1792mT6
IyTs6aMMQNhkFXC/APG4ZrnvbTPcYobOupjgo2O98TwoAJUNNwUIGyJCwPg9kn1cdNp+SEmTgSU9
3lfUHGh0kA6AoHTTWdaTgTudAk7FCGBq8WYkAqPTLI2ZjdZsCq3xdhjnzuitnT2FiXsvHZ7IFT9U
VXxFXPqnK7M/RifilUECqTNNxdowMIuWBoXrGMtuYuOGS+rYWaVDd21kBMiqp6w+W5wISHpz25pB
ehYQQpHezM5FYJLNEYu7CFp6KgRtWvavPgkOuOKNdxODyRYZHYFZUaDdCPWmvTK/YtksdzNiYO50
Nx7OoTOp7fK2+f0GB+aXH/G31TRpj3LoBoCAuUe5O0qfE6n/texDELOhVap7a7ie7uxCN089iPi7
UQNqNc37KP0HRd7Qt5tmyaZyjPg2yEpc8g7fmBW02oeCqbLsy5vgkXtcwx9MbaCFEubFfiYBncEH
6avJy788rW5/m4VxdhMh38HGlVvf1KoLZZf+qumApQO9Kz5BUO+Wl3LokapnEeWRWI2s3nr0a9PU
PhDMSUl52Zu6pqPIf5me1q9zXddRtPvy5BNvvTMotbyEdfDuzK+EynVVoRe/jx0BfyTQxJe+k/Dt
My4ZNQa0zynKtzCDm9+D11QrHP7dE1OemR6VbUfoRAelDONBJ7tvtbwM1gOxbPb3KLDfWDC87kBi
GidHSNqh2F5eITW+Lq8kW/eWFrH5RqT9sMUNgItME9GNhhs+uI0RKO2zpEdfNU7724+SdqW7VvoU
oDjcm+NoHjzpag92YxrgifguNqz2Vi/F91DhD20nP77r8GKfXLJLEEG2khW8/7wcICNv7rlcNW+5
I6wt50F/brKmvTlen24qFP9fVTWsl5fWbtKt7KpyHusszLFY2+pQdknzmMMx/zncZLlAnvLDLyLT
grVvaPYtQCJ+1rRco7NdOa9hED8te4u66LFP57JBo+MJr+mYFfzubq2FiLxwO/tL5sHfB9LHLEkW
mHoktFkc/CiG+NlL/ZGYDfXzh3uFc77zA6iS7MMRRK/hB64vQkdVK0eaIrFeVL96+02bcvNLhbG+
aVSrX6q8An9EdfDnBaV2bi2bZFDg5RtNa8OL0rT4BmfBX4eA2n+hgMjb3vguXAA3tt1X19Hurauq
jHiz/IliPSh+cOhf002Opfga4iG69p1bbDAFeN8+Wqrlo0DFYOD3gqsv2+Rq1J3YFLhQNp4gqhnv
3/IqpnyzfT6ub9WgWVgLeAEZ0P7XqD0un8cNhb4ux0S/ZbktL4FwaJxMk/hSirrf/IfI8lDrqgrC
21gb6UVvPGKBpON/ArD/eQV1iHbt+0Vzx+AJ6m80062sRvkpBvHzrZ2A1hiLTuOOINH+LAOv3saM
eB8xv8rlr4gWICUHKL6PfGLTinlomhf3H25S8VI+B7brYGUGobjH/0bsak5GwQjR6KMcu93yXUKU
iiuimA8J4WWsDZrppJIy2PJjGt/TwUbxyn6k5pCw5bnZgzO2RNRwzd25rpa+q6g8Lvshzh23TNoO
D4IcsNPoT83OSTm9mB6clldAOelWCacElrHaPpqFPuxSFDSd6VWvMw3DweX/lfhZAHp9TM6NU5mP
TqP/wvoxfHHy6NQD3PDOj5nt6zElDVhLw5du5hfqks5LblohbUQWNmFs9p+GOC9vxMQ70M7qshPX
83xr6SRAu4SnLE/WlY9QCJLZrXcggg21U/zsNc2mxx5w2nPaCveIgcGG1JSMX27P5AZIrBzaYtfp
MQE0ud68mBT4lo8PWbanMV1Y1zIKhzsjTxyAl3xMpYZP6XjZUycsC4MjXqvl8TKuWUTK/qMeK2Yn
UHDAXzrm6+QhKZ+/eGWNEemJo3FJZWLdY8OXP3t0Mx8hgpf7D0nqmmc1MlYvu3RD5E5kjb77gzT2
pdZOez1ws3c9sTfLLtUQjxui7ikckEP4IMcyWQUuizTNF8E94mC0VqIx7mssspdJ9sAa5+8+1Kgg
BATLqnRYn+FS3aUEGHzge0UiPE73tDmwUdshyIW6NU9JahdPna99/Hwqkx9amFT9nZ449EM1+gLL
EyKebhnppC+KLMmjDDLWuEOXfUliOOcD0E09cgaR4HLKQU5WZkiN2Kwef46OIByFQB/BWB56N8zr
8c9eW6N76SmMPnlGn59ACfQ//8BcQ9/jqE8/glxhYR2hOVK5L36bsDzlS2qGhll3/ol1UR/eLT+7
Ecnpp0kAqxn/GnC6PUZGNpwA0LZkaRjvMvTRGtV5t5LAdo9t6n5qRkq4gOU01yomf84oLbV37cq7
1pnr7HxvnBgJFVfV7hEl56yrQt/WkxB3wmUD9JA+dBt0JDEFyr9L5fQ4yta+AibYLobtkhUsl5hv
d8y0ezNBbkJEp7NWArVbMLiY4n3t0/PxkpPTjLWm99GTkMiUpP2ALaSxToPyD23JGjDxpHf1LFbV
kQ1ohnxZ/DumetJy+5MyxiFPfee1M+NobZpKHTpXmrvY4xwVTj1sY4XDD1t+cw4br/7ZRGQBrTzq
SfM/jRz3JdNruTng5jp1yjy3QxPv/Tn765/H//t1y4uXjTXnQv3c7ex4v5By5z0vO1gen1SLon+5
+c+DDOMBeb14/vBbEnIl4GieMgiCK5uEDaVhGJqIpr3yESpolRoWv6x8LT0EKoQfGAiVJB14X74m
8XtBh4sJMSSf1iU+THR2fWrmTdbpzHVrxZy/zPqTEYr+1MuEg4u+zvEnB09Wi3/a/fKkPh61wMCJ
2WJEm0B5bVVHQAGdx3RLMKRnd+7PC9SY4Q6vJD7xebPcys46xamDNRDpgajPIeXmJPU/labxhSBO
VKdlM+JIn5wATQDuuV3Qk3/UFeM2adQ7OSzVGTVmZoaoezzRb22nuSs86+JFLWF58+HhLCNoOevB
DWZgQlyNBUPaqJfly1EdrU8Fqhe9nkuOpERK+zuDTXHWWKnsSi95MdScCi7ks54SnCcy3iD7lmOF
4n9ap9K4JAQ175bHlmdLwRTdJes97kYCz8BNxR7KDvzRGyYKUU140PLBYgsgYlWziqvygm88pVrE
P23PdOxZZDwMBu4+hje3rUx1s1MU4h1LS+LTt8TxIBP1O3GqRwuuG84TKIm6AnPThacwi7MN1Svn
5/fxs3enJc9t+btFYgTrdHC6VWzLoxGmB0HL8DAZHWQthipaLDoBO3StN65DySFNcmyWk4crRaVi
rWT70Nllh5SSRmra5cPeFN6FxBe8g0nm4UAhY3OjahjuU9u/JuTKelXjHyqiT04sFm0JjzXW0xYS
CnlkrRooQioEoI4/EIA09/bq2eNsgGjZGjE2Y20If/VC/E69EF/V7CCWjXWzVVnv24qU6qmJNubQ
v/4TKC7mTD18vSjX6EFQ4tf6cidjGyhq5k5waq3XKQnca5hfXL/z7rU55HcyUemXae0fO956Fb2C
A0ny9K5tNNbpJIpsU4KaNjgnun3otQfRuT2iWJDVpsrGvWOAFrWU0d20ZEqP0aRepdNNZ5la+ZmQ
MNznY4OhdiRR03Era5fOYLGR5NI1TUjYIVVonVRngLUeiBIGIbpKhpClMZcGQl5h06ImKO/8ztlB
pA7PUcbMugZkoo/Pkd2H91kVpGDs8mrr6Pn0qJVUGfk79antqNlmcZqcjJEOR+o004rcEuNQL3H2
dnAdZe3t3ClkOFnC4LqmyvfCys4pS2TQGmyKwboPhG6wnDUv4HKJvJtT3P7ZZBoCqr5CRqx72q8o
S170AHgrEzBMoVX36sLAENlAs4GCiKc34qRrnPKe+gR7RBj9YN7HltngZCectPDTQ2yx0CHBxc04
r9Fo9bOVXplGu4cr9i/QwUI2qCAvr6bWRNVWVN+YJwLoX8j2Ytf/+fz9nGg4qJloUCuM4rOJe9lQ
cupOifdKMM7wg5iQMr1LytzZ5SYG8YU6sTAullsqSNFheM7rpHEC5iRD5avI4DRM5o05WqA0veE9
yox4T7XmvjASnTMxqjfwhSCu5WIOml1+594ckCxPGoRL5OOEDUYTuUogZ85OMVyyFMGgjjMLAhaX
0SYPup/NchfTuZejUOAZnfK5W/XVsZ+/ybLBUAGmtsQBNThxeJrmTR2pfFuUcJ8NHZZNOVW3SunE
cDLKQ2nEeT5vfN37+1b4n1vsDJZaQy8/S2VPQJ/Rn5Zb9oDF5Z+7yy299jZF6taHCBLuadlYQcJ1
pSleIttMd7FBkueyKeYswpAZ28/d5TE/0+iszzAPrSH7M7QUF4O0EKvY92p4ZO5LF+FRDCdrXPnz
WzOToSS2JoSgBYphzfaG46RYSZKFejYCP8dZVETFhq4bpVFSjM6m3lOGpgWKRq2vXm01Uaix9YdQ
4vctwro69wYKejkyXkRzD1aT4Ejzdm6UcqyWjctsnfTphCDm+ZB0RYZNPA+oUs6/iuWbZC3nUMhy
XdcOpeXD6EiyL71z0rOjIkj2Rn/o5nFqGbZA3lL4oGZIIyS8p7zWreh65NsoJlbRsW2IDkUV0g3o
iUWcAv2UpkV0zIRYs0Ri0C48TjWz1Iu/7wdIVaOww4vQpyUYUhWv7cJaF7hnTl1bEgMbci2OTXmS
nQnYIveicgdX9xkvfnUa53NlGQ6WW//1WOTyQwxkQ8eV3wXEUbSoqA2u6VTAFYnx6QBgL2Fh14Gg
yExsYOyDNNejYe8VuqS7y2KM9KPnrMyanT6k/t3gmjtgHtMXPRiiqALbmbFaE/+NsD/2jXaBFWBc
O2hilIAjHreiA2yK7GKh4jmFxGMnQ9x8BoV5TWixPhcO8G2fUPBN9hQ7wfBYiim4lWgMKktTpxTA
PVAieks2LXEYWAbRm0k03vVNPUJCIFo79F0c3cigmq0we9o0uYqpxZrOhbiQfUF8431BGASCZrOQ
m7iIKCnDC/AGz7mheAFOTIV3C1xI36i87x/w27CMMvTwELvjzpy08r5o0fCTH3Qf+g2WqoDWTQsU
2KP48k5gC9b+Zh6t0wGDZabg76ATg49m4Tk18+wCt2SiO+ObG1VEwXOu0t+tHtbX5R61eKaAFYNK
ngbZWgSO/TagTh81z/jsbM3d4gJCfWEWydtgN2DNeNyrFV0EMzaOLmEwr21BXlyVomvuq492jMwN
HCpqSo10D3jXQItNznOtO+0bdjnjiKUQZFFUirfKmJzNAM7nsDzrZ/q6cRBRWnVQ7kQRjTbI8Fg7
6tXsWlVj++a54YnpfPDd2JAOXGvaAuPP9rouY0o54Llxb8pb5qaEZc8bCwYG4okhOIIRQClRV8aX
1FrEA4XzjGu3Y2HAxEM4+Xjf0W5n7fHaSM1/tUaRkMqdXWmkdFuS5Mz7aL41JkSOxclQHVq75NTB
IHcSsAkfiIfELe2443qcoKWi/ZIcatGshzwdIZnpyNzqKQT4wQiUd2N71GPHPIgy/1Ngl1tBSqxf
yeGgt5EIim02YeemhejM9221Y94Aip5r5beKngjiOEQ1QQCDn5zEkMXr1I2aZw8Y87Ec0L2j4KKe
rN9IuHX4EMi1QZnAc8DwjOxvkFeSQQEMkeELzQG4ySqQ4qFtiu4Mxjv8YxE9vBUCKdHWEN2xb+F4
tDQ4ugjGjT2liL4G6+YG5SOdKfM5iS35DPU99xCdJ6PEIzp04q7kW7gekZ7SkuVlOdMT17fOSbnz
RlpdI+/hv8alrnzMyxx7rtlel3uGh2hPAyC9Sz08PrNV2gqn+O4Ast5+84Z8305V8d0H1NlClUYA
/oaPZqjHC21Rat+O5R093zEfnHkzqenipNTRC92GnMyqb202/MiCNJf3aJ/WHdKKldG2/SYJ3fEB
33N9VDHdttAiar5CLALgoTibIXPPUJXWu0mxchUP+tqrjfjbx3WkQRyhr919oLtygQAJ5wRToHoO
AsoWbuN/RnMpgVJlfaFB1K29AkBwnTmwTlsQOn7ubv0pnj6CAIR1AsJ6E/lWt6n1Suw0e5RPssDR
0JGn+2uIEpiqMN20tBmynab6aM/0zD9VNYhYiwIXAshoV/hxceo7PXjoRtgqzvBmBJH10jh6QgOR
C4EZ6+aLEzZ/312epcNJkxS+MgL0sHlyBwbnYbTfbUtMEMIjJCvz3aYd3lVroLgz+7+Eo083BaA9
UgFJ84gBzn4aMMG1qQA7bpEhYK+KtdtG9EqTkboJ5V3d/RUsrtQ8jZ/tkEYAXZLxEOm+9zgZoEDa
FHeXbU39M0g2J7L/0qX6rmgmv5XlSIaQNhR3ecQsKQlAMRdtQh9nzNL3Pml3aBPTFzsZPvSsSvGE
Zf6XKfyHxjebP71b0ZoJScmdqgPFnxC7Dxw8p3YYlqucEqkDZzkbI3EaPdd9Jt422qbMCPaaN5mb
yNOMLTGU/V2SGx95Ek1HexLyak/exnDT+hW7lFek9osivvyp4JwvLVveJVpE3tjoG6CVEpv/hl9t
Wz0r8J118jTarnOulXyqmvzZAPa9Ta3pMzer2IKWzLpGyORRaMLYtJ3SDtFUqzfe85619rCSDSdG
S6t43YBggmFLfWsMapZoZKC9TaQor2yxzoTlvlt0+IsZ7Kkbd1YjoOnE+q6xw46CaYwVPqoPlJlA
m7u9fShJM5mvrxUsyczZxnimIWPn4o6uMAtGZeIEyEL8KaXpPbWjjWWlKoGxEZWzthdeW9ZFR6pH
097KnWsKneYjjlIohrn2HRsaPboUHOpMLtyMjMi/xPDbHnp6sL1VXy3NxgTUKuMm0u510ExQsVXh
XFJQrG1rtE95VNcnAmsYxfzW+fI/horMISEd47k3zBwzU2E8llw8IeeKnJlvab1Mk/eV1viaYkya
ruua2yk0o6NhuqSMp2m6FxOFOb9q5FHBN1mlbcDqTPr5nrYIFzE9Gi9IZagrJAQ80/2qrnYXTCvH
1q4pIu0t/eL6sW6tdudLIGx//welmW+syHx2CzFsSAgXX9Cvd6iRtb3Tx/nRr+ajoltPTZZYRx3e
xgyftY+GITaWcobHeBq0myHVfrnnuDMFK0/FVZQSCciEAZLm1sbxEut3NlW/W8ewdwX//S2hFLCE
hPfVI4mdoFDKZu2VcXOTkkZG00wvYkB4YfiJ/RGolzJOR7Aw/oigUmhXS7eL8ziKWUqknwXBF39v
2mrvad0fOhn3fRoiLNQsphawsM5AjS95bJB+CyXzrCGfW8VlGtyNwLfuOCtHxN8GPE80W38GBy5w
GtvTgTZV+pQXx7YV/qkdXWw5uvZEqDS/QiGokLrmdKvK7Fo6LMXEUGKGCyVu9C6fdmbcQA2bF9Oi
6OQ5zM1j3xPzmhtgOlSS3HcFsofBxRTFEOVV/i3vWVbV8zdE/6RdCd68J/xim/YvhT52V4oX/k0A
FGVdoZzXNo73RYBnZggNSBO9XW8m4ne2Scl7QdEHJ3b3kun9G3yV7tUcIoKU+nI7hE39MXcev5KY
3C077d3tKEZmaAUNBL5NfiWlXYEyToKT1o9y79TlLyq8d5JQ8Yc+i/xdRnlsU0PT2oNGhm7UY8uV
rjiVdiNeXZ1aOmD6dTGfJkqUGE6TZnjIRudbrwt3XsL3D0jsi7PN1H4dxkaCs1bspaLAm1nhSwQW
mot2Hv8K5xmlNhxczBDbKrHXlf9ACIy3apVS3z4XFoA0MX6bLEceZCT3k5r79yG+QHPqXrQw3Rai
SrjUhVSUpgqDGuPfLi6z9OII68n26LK4iTbdmVpCwjoibEBAQwiRMlrTwhdfRU8TqGuLv6jR0FUz
vIK4U2ZLpou71QegkNvgpRxf9YD+GbAn18GlWFQ4S63Ig7+ZVwfhGwbHvkMuNmk9TAJzsLA12Zva
q/I3p9QpsVCvL2XGNR9w+bfOxUKPo+Kp9tK7FibexlZucJeYltzXXqzOY5VE58KI3L1R0U81O3pZ
rvooqiaieVvk58ED2hVIrmFJ9O5EXs8HDlF9a5vKqMU1SUGnYEf3Vw0E9nszJaaBj0D/iUCemq/N
h7JeIjlhqCqjhzrNjC0fPScfhOGraFL9kRO4HfAG0hm1bRZ+dntZpOJFGbdbLRHZxp3wzvpBHO7j
Gko+1w9kUZ3Znq1Gtuc64SpfweqIEODvmXGEKyMw861e5u0645lz6w/tmbXyTXPRZIWyf5m5Pk3W
WUfmJnjObbhjUxpbZ6ZZXN3EBwEz6f3QOc1Zz7RrTr7dzc9yyRXOjjG9c1XOcj2+ZHmOKVWKs5HA
9NIL7T6MJgMDKadyTjXsDeNUk5bdqwSjlifFTfpWftOayThKB3fm/FAB1OYyAcMx63y81Wb2DAXa
e1a6BNptBG8qad2HpHlTw36gdPKYJhjHNJd4cTVUONBhYJNpN549A3ZIxQlTTxtltfjsNKY6hbM3
aVd8Wi4d37RyPh23ax7TmtFeFIX7rTfG2qqi6CkbwWtbEhtNlHymHVFwjeOWBxnJ4U2iS0qJmwHz
ZedHTbPFU+bwg6X9cfCDSLjk10SU/gqw23ZYPnE0KEq1MARRwsDA+5bdvNy1PocIG2k6hLhSJ8iM
SZJdRsU8p2oByzKXab8ksmKlZyUSO888d/FACLniSKRjN7xhPJlWKXoKGkzeMEP3EFKG7WNnWyAA
ouyBNQRk97INtm7ltvhtgQNRO4iuyyYZIKQ6paE2QSTXrS2952WTUdodTdLCk2J46wvEUPA8oWWT
EhRFLv72XtNPxLXmVxFyObZLFDDGMGNDZKyfMlCwhHSL+pNK1b20wnfN0eDnC8XUiqEg7Vi++p2f
38pPUsFRMHURJkvXr3aCdg6ClFxDtqXy/UhuDf/ZMXuWE42agJWAarQVVynjFtYAkVzNZq2eFM9a
kFVnnWptGiHdlixogkzDMNuJfu3XbX02NVinSaSjIe9t6ygR7ZXSMK6jYJlZgc9jbqKle0S2Dr9J
1m1Dnz90ZKZfUxVcIneIWVISAzqRof2hIWrxPLTZsm6Kk07hOxCcaJmyTnaWMLv26VFRxAwefUFC
VR59CssLXrvKq0850xE0olX4Cty33L2yyC9xtwCuRWCyVZ7ZX2JI9VV0F8GSfXHI6FaG3l8bc+4G
FsK4ayPbOzZ++W605OqhY5khVc3R6tzyxSuNUzk0KQ2ZJiITZ6gpVqTJ9zCeZLrvfTN8bvqxfzah
YJlt9ps+lrxqTiQeWAEX9PeCcDOEIBaKoqow+6TN1etpvOqiJ/7M6WhB6NLDUOslh6wiH4HBIz9I
GbRMMNi4AoOmtABKJDoma7I5DsyBjPMwAB8vKof2cK87z7GUd1FpF1+B6VuIvxCktNFTbU14ebus
gsIb0cDxnD8WbXa3DPCrWg6zeCcg0NJPT4VTGTj1Q/1a0Gq5IseD6ttqF4mBs6Qs9eEphLWNjJNz
FYVvkprwgQ4e5T6W79Sc75MWG1NjFc+hNLsHS/NXTlHSpWceWuit/kVCzJzQQc+4M3DVD3RNjzNp
EDl2Yb3qvpXsklGj/J85JEy4yAWG0cuf+sKgVO+L3//D3nkst65mWfpVOmrODnjTETWBJwl6I4oT
hqQjEQBhCG+evj6ezMGtk9l1o+edcVNxZEm43+y91rfiKT3pT2Q6XRtPbF9fUGtKGx51vUqUbmEt
dsYh05+r6JG5FK2ACRcUyUZ4nLHKSGdR9GD1RnIBZu9R3gwdqNy6qd9I9lA2v78URbXh5kX3DNRn
Qc2QWTONhZvLtPqwm2dPVROZZQh180uhpGUX7Qxe8zQsbm3ZQ4a7D1tRfd49EwsgnZsWERHd5EQ1
XnhUIT2z41tjVSqdKoanRj9GtxqElwHdd0zE6V0LE6nc6EggGkO6r3rsWvuGegaOxtlJB/081aoC
zhYYhjyTdQJ7AZ1U0hMkPw9TThy6NCO4QTJTmiIjxcmcompgiJHp422UnFlanKQp5eGbsm2JM8VV
FJMx1hBPGly84H5/sGAQC7QM4zOgK4YYsYpvbnGb7qtUMf/5ITYrc/HIJ4CM8L4/smymLX9/mNUk
RsT4Aim5mGRDNvjexaI8IPYXd3pbPAIhJmvgeU/B+FbsQxFAgEyaBkPZjQm9g6rZJa8PUJfLmYIC
SS81p6Gr6ojikkxKMCI50sZxFDtXGydxQfq7SKlbTlBxzhI0N+3dkrMkD+hFi25qlKpdDU9pE1dy
auP2a4JuRtlw7Ge9X4+D7lZUUjHw5MYif7Gdxbg8tJpuLClpG0vzHiUO6Y+lO9MKIM1kaIbxLJ8O
dXJUXuPunaxQv8v66og0hI183Uj2rKmBUCAzUcZocp798IShjVhDM+osQKW+MJ8vFUz+QdDMfTV2
v8WgY7vpYx7Mm3CSu7ZZ3aD6u49SmoEive/Haaavh6LVjmPD8x5jFPvHvroDHGXTkaZGjQauqWDF
dtP7oLEHVW9y4v3+FIFIqGGynw2UCCyhyKOFNIjK5imPJfLSSbFz9XmR60be9v2vvhdb8Dh3rAwF
aqCWEuyKvSQZTXqBnWp8ocLN0jFQl6hKdHtLlIEAp14Q5lLcbnnQ6ORLQufcWvSiGrA8H8y1vooK
wC54IhZ9V9burXs1sOHTLYffH4Y1VZ8SY/g9AleAnCdAb7vQHpKwzvq4cao+P2cSFCCExvI7UeNQ
XWRtV2oYB4piXhSy9ku539EVt8mw7/UyZHVgBuCMkdsWj+REO9Bcxy85uSFXC7VibW0oprLPbyZK
bWp6DzlaQDoAnHWz9FuCFlJ+tn4+DvT4pfxXTATKOo3rNYg/wgXuUTcXKags9LazZEUy9+imE1t8
RErw+1PEXh3okua+nQwxHJ45mrWuItHA4FmRZ8IKNXPhUinV7G5MhVUhdMIq7SVG9OSVjC3f68PQ
vmczKd5Lel0fCpbIs7v0nmuCcIo1TsV9BiTw979+f23WGeSSZrKvNzPkk5iuDnJqriijdO/TSInr
OXYIm8TKzgeYfQBMGTJENEiYUVtaiPfxSmH0IPfVcIiJF6OM/sAAoCFYbvus2qi1BKYonWR7qjv1
pBiINcdCay4cEo2xOCk+2sY4Vff7LuZR9yN1or4oNNt2wn5Cm4Vte3PTJuIhBuPz5ZKVEh2FdnRP
56mA5knIEe9QjbsdwW8gZo4AXkfpsJYFzGZRXL+cA0U6x2RbLSRBvC0eXiorfZikXe4YTXv7aNQE
bfxTu3SJqntFo/3qdSq/YpuifJEQYJVklu4pIT9tYcof7wgXAQh30TKf+BM9u/G51iBPKMzZfcf4
idz+gY0vRW5EjZJWQVoO0eH3h9kIkP4+mfpC6rPSmXTiB/unHoe/P8QtDY4ykj9+V3AjdJbiDPL2
s22/JYbIeXnfNoxeAeGhbZBQf6Wf3hnuTaPNLM9mbkGnDXk1MZ96DADhOYnkcDb4vcpbRlO3azr6
WY8ZGzyFwnajN76QzKg/KTOYU/S+ApWyr/2oaOOVkckWiM5kYIDSLc0dATbERadG5tMOqF2GNNku
VArKorxUX+XhUoHf8dsZ9/+JC/8D2A2kmSgKoigJsiaqxHH8j+yFVfyRxf8du/Bvfv+fFAZDAMJg
MguZqipgCJbAHPyTwsC3ZEzCKv+D4GtKL5P1P6Fukvq/DVWFBmeYrIwN42U0rou2if7zP/iWLiA5
NwH/GirIfu3/Cer22wL9Fxvkn4du/hHaPhR0Nx9RW/v9NG+fRGc4LxPD4GUmjiiHYeWxevRX4/H9
EI5C+q0ljhoSCmvt96oLn2xHyzwLGHzmRZz7mX0E5rZkpeUCbEHPYXXCmXxXBzOPdZ1Zx8KOfWWO
FcBLl/s9PUpCZQCY2rWXucg+Cht/hriOIApVthbW9hcYnq+Hje8d1A1RZ8FjC0jNJpTUlS7F8aQF
lQ8dyzYDhgILbqrFcG1NTmEROmlL4I1hi10SKzSGrXmSr9LRKAN5J8zFPf62ubbR/d6Rbd2/WevG
v2sLToFGnQdk0GCxzOk3w2SD0KkZk3ucAE4pz//GifqHD/X3BZAFTTN1WVOxov5hsWaBDUqhaihO
1045kbSELtnBJmLeSFK1b2fhVJMlGbkshR71DgVL2XvUt3XqvDSJ7mSm/4O58jX8n/t3sf3Htf9f
eZvhvsib+j//4/cr/nlL/PUd/XFL6De1JW+Ad8Rr8AK6EaC0Gjm5gt0AUcOcI+ETs8ZTPXOlG/lz
ARmUJYyk2jYpzz/gOJO6ad1h/TS2+sG0XQ9+9TEe2Ce8gjxXz++ydJ/UeIZ12dnP0m6/prsn/+2B
vBAi/3IgPNhwp2UeNPEPaoROc5Zlcs29bSfdjF4wZgznqSWYMy61feyI3ZtrWRS+EYzmEHHvSU7h
ZA71FNJ/b8t62871n3yt0+lKrdxK9oqXBtCbbWHJdnpc4o/MkvdXV/seEvHpJH+HWRD+wMD+4+YQ
4TmbMh+NP9GqD8KV+yihc0EVyVihH9RWhQs6FYghFpbSKdljTRtq8rawb96fQNPkQ3q5f2LZk3/h
wmneWWJuGm9cYG4CdzTtMhhxN+8MMy4iqxgdTgq9x8ZER7MTCUC0VRy6Z3kA5G92Hl7QZYxisBYD
VBNfuntztrWDV/O9BfKEJ+gNrHht5UsGAZhe/VbaKCS6zFjJIbO30mWMYT+BGMafyJf6SdM3Nybj
+T0cvQbxgx3tdb9aKCHBdU9n5pRs/ebQiGwoin9j+RbVPyAi/ziZ9O4NVVQ1Btc/bofKvBtmr6e1
X22bjrq8Y671PQAOAfCVrT0+s1lgbLune5tTj3FhNyO3IdrhAfIudcgG1ZfdtrZnn+03fP5y1Z9I
8wJY6be+eNTO+INzx/y8p84RWperut93i7Xv7rm5nbt5s52OCFKCcv3JIm2VXW/bmQuB2+bsDHtM
VnbYuMDoTsavKhBUm2jReJV+GiFeNwHbyKpHpmZXnzGhnMSqli5Pj62uslDaSBt1Be7XqZbQxfb4
Oy2XrRQrcXXB8EXCi1sH2XJH7MNGWeo3ykyRFeZ8jsN2+TAWAHWcdKXtE/fmtrbk43NGdmvRUK1t
bdxX3ZzflwN5m86CeHJEYh2GMOpWqnGuPx+TM8Rf9Niw90b5fhj8+ummf/Mc/IbE/8uD/Jcr98cY
WUQwtREf1H4CKZhdJjOUZO/yr4VwrRzuz8i6VIw5C/WrCfPj5GBoUwXniTILc+3mRdTLfGMrvOs2
bdpI8aSDUS2yh1d+TZ2TXRSV69kdehaH6y2KSbqGCbf/qgchOYb9BtDXo3TkE8AcSz5FJI5km3oM
qOaEdb0+p2GLInifXwS/My1thTsTGKGPh8wnbSRgY93+DVVf/beTxl9OyB9DNL2dsukzTgiZKZZe
rOj6MRpko93gyhVhpeJ0iLZgJNMtmwLJfbjcuG8mUeabxLBm+xRExHK6v4iBeQwM/n14/MhXeddD
2bd0hLZWOZ+ACyaWEkpW/FX5yQ6IEkZORyczE94nKbFW9XeYn39/WLrGcowqpvIbrfQXJsMz7rII
CV/tPx1xA3rsIgHArH71hV+upeeyewq06QE+2yQcKrZEc3GBwbA7Mrh42Y4sHN9cy3sOqhy8QT88
4S9rAblY5CMRUI4awXqL1oI3OsRHMdAT/Ws9ek8ffd1wHxvacA0w16uKvBdULO5coj92BvVKu/0k
KTn8n2d+8Tcv919ua1Q70HkFhVLfnwOSPqsr4ioY3Y2cjUaz0FEg3Paq4ss6eXTgMBFKjjeyKCNU
mZ9FR/pz9tje4u1+Mt772S9Qt4xXCvYjPzQuuPmQq+XlmokKikZtvz3XA24Buzw+OWuY+37IQOMe
bpRD0wfxIbnb4/LucAbjX4OnrPVt/rrGKLeyw0Pz81P0nfjP1d0ZrRtMFuunjzeKQnGllgMssfK7
2NvtMr455i95zmeD/1x/xF3n4Cf3VGJi3wnrkFHeqlisbj9g3BMbo/Ev/WnVgbbX9owe8ntheMa6
X/bL2JnsDM7oLxZhMtJ1NPjlP7DV/9e1jcRo/+8WBZqBMNAwFVPX/kAX1RHl+7GnK2ignhcQDjKr
ouVn9UpEmEENo4NZtMwL+jdWORxZ8XzWqavWH1X2i7mtCJN19Vn6sgM396LoJA4KnhEF+qeMwcaq
3vsOEjIJCIIQmHv6XdtsKc6hLdjeZ3q4W0NgzKFJGXMFoN43OqXO2oYzH6qtuz8eN9zerPMsNpj2
7Fi+EfmFcValGOujh7aT+WzThRkdGie1vuKeJcyeYr2VH6EfWxnoRUZ1V9J3sYO/0KVCAav0jFrI
G22KJ0fB1eznr2auFpxdncw7+KuD91wJLA8MW3dMJ/ag9bC+HuAaiq0vdbz12eU3adnCLH5f3LYi
pF1wkHTifYPoNEulmJGudFY/jdcybcTODm6nbx50CyEHy/Iz5JL2ue6WCC7t9f3789u4qKj3zHnB
Av0XOWaT4pAhzsnM1uQirEfRNesjcbqDSwPJNgga79gD7DuRzyCtegpk3Zfbn3o22coI/Fh8YSBa
qpbm6g4r6G22JqksfCyfHvBEFy4tk23OD/OI2BMPhqvN2bv7yPCgORcflDgd3dHfM+uKCqd3UUGb
XJ/98NnMYdfG8CIpHno3u7cdbDSDc9yLoxVqFn51XmZPG3zRu0JlncFt2gfJ6j5+dR+Hs+g1zpBx
5eT5efXKaLImTuOXvuDy3RzYzy4PZuNmFsz+d0TrjuR9RFbP1cke85pEk9kPpozbjNiKQLvZ2RwM
rN8G7RvZYO5rwTn6ZVC6uiVfIMLVVny9k8rN1uuiW58pL8Bobl0Vu1yn284xkuVgD2+s+2LvvpfG
L84vbZ7sUEO7VhzFerSO1B/ve03ZpHbp34MhcouP5CjYrduEDlfXubma2zkbZlubO/7auxdjQfmM
aQ8ehpWeALM5lE+cS30u7W55vFIG4rC5ajA983mf+6hbHPWif1Vzirvu7Gu1uQcIbI1A+bmaS3gb
e/PCnWlaxs60rkzw3Ju7PEzmh8TdaTZreP6ch7DH2nCEFh0wMNZRuGPZaHpyzpmZAUg2dspO/DI3
4kVZ4Lfetx/GgklEQfbN9SXYRbMuSQuMeiw4M7InOjmbu2XBU0OEac24GhyfDJb2bZf6mm/4GYZ3
VoIDu8xmPqMDdrhDzWZXxJAL0uAHPSo3vfMs7PtahkZhjZwK0eHJyj4m75Mvk6uKjWWpWz9gvB6b
xDe37ItXPZcPFExXrpAtQ9zDAjRvWXhzP3KA6dMBiY7EvwEC5cmeYkc2X3XuLiRti9hQT//KLA6+
XcjzgjvJTHyMqJ8qubIuAAEHNntYuq1bherlthjXgn2BPXrlMYGgLdB44Q7JQy11bpxusm63j2DD
m3XJFfCpMNmsdXUA6oH6JjMg2vGuXlGdY1OMct9CQuYJrsFzNHnp/AwIdX44sU9fF6GwlNknRdYB
0nTGpWud9Dp5xeHpH+IprHxWLCBvSrfyH97j8NqhWaXbeeUZ6cHF3HCdvKblamvjBhZHIfoF38kr
R3gwCToyF8Swzc3gtb2DoxESgYaOm23MXPEVnsXERjLhlB+R01SrkeG0mefeVX+oVuR8KxaKxJ94
/iVPc+Gl47K6n/xcOy3f0Cmcu5Pho3W8u6ylpBcDlZclet4CLqGk9jtieZsiofVruRvTQ5d6XJ5D
lvv1+Whu4LB6D8bciTuTheq4j/xZZyc9hTxHPSRhSoDcRioCXWE8Jz+wjF7gX6bGmkzHRT/6uSOH
mwutlpVg/RBOdrO5iKQhXwv3ikzR7qyvb7Ydazl8btH/BtBKHJxegn2HYH3cH7v5JnFmdnMwX2Ua
vz6JFg+yMzgiKwFg5Bfac8wkJI8zUpDcZl1K68gZtNmHY5+7blRvchSbJA/7+VbwshapHIM3C3Tu
I8G++dwU3IWLyFoP5zDkSbWjt23jTj9QEZ3FT4+20AoqG3ay98GIFjwA9kYLDsO6DKzWM+7jm6/i
SLY2rEo5TYl9zZ3W57sVmz+VQ2HauQBy8S6PNQJkd9O68Vr86jw4k/6tDqldO8kcevnl/DhrqrVi
iCP+8EPz9c355rKaHy3Fz84JwCJMP5ao0FvoSdy0X9x1x/Cjo0RtX91rzb4KcXVL06aqdr1bUux6
la7mUJlfo/noCzdo7+t4h4dC9ckVYmbIpWUjhzUVW2P3kN5HMnkopF8zHBavQ+MeDBkUyLFXfKjQ
lBy4GyrGL5lYxQczCPA//xaQBHfDlNpfhl+zEC0lgCMPidED5HdrtzxgmY3lfiT5BzgJiHg17DbN
ptw1EeUUS33TwKpfalwVxIMcpK3mqWsQ5LMwCZDUVVvFjtVdFS3x+cQs/vt1jDginMKc10eDxbYX
8ul92fdW9YsR17oxmTdbXVyjb3Drdbse5vdls7ktlA/N9lpfUQgrMFTngTwnZ5CxEbhC73Y7Wq4Y
/ZZ3Dmm8qmF6UcOBraIv7Z5SqB8S84MJdUGTMHkrMFxLC2CdnknJ/1RxYy7TTUV1z9UBo0sfuAIc
44eBba+44/WGEhrtDuoWi3N976gNRKzMvf7cIxceZss7ejrlmLJqJLzBgSBnXR+YH7I9YvFF6VP3
8dXcOuPRorVpXeoKODvv7pB+sUjT2f7Q5LMKVr7kJThp+TnstcgqnS89QIBWfgGltrdg05mzMx+h
7are9WvRmcRfZbIw76eTbH1qqZ9fCutTSn2RZQIdJgDUg1Uz3AoL1iPX6AJfIraqz33zNhDBkDnX
XPk8R/YXhyctoosejOnM5pht/o7iDr+ELJBjxtTXX3tK66fn8+KoH0q72aDKewTPrXhkhyvHPKUY
ShhWEq/ZtFfpWw+6jeh8Ptz2VJ6+9xo8tDulG3kP+WT+rbCT/RBDJGZ2um0pjkrxTnEN2Zvx8EM+
fSz12uHVlXIJcovo49u8p63hERP9tGbd9V13C5ZhqpuNc+pEypJl7KnXHNm5oI2l1ygebtK1RDMu
y4Bq8Tq1nvhU2HkkDoiwZgvSJHqQ1Hl3EoqbVJJHJyce27l/xyQqTPaAbQbtPTqxjamdp/sJp2g5
ZxtfjFkoepSGWVo/3EJI7NgMy4c/vbWGC0M32cif1aY5lIvHUg6r7XNb7LN9fzYv5QfT44d4aX+6
S3e5n9vFS8obrRItOBM6ztoWwH/OnAfUwf8kXEL7RhtTX6cdEjZ58/Qy+xuW2wumr3wDsRTiRb96
esU1gVblT8F3YX8W1oqsju96NZ7gjVWs31ZYNt8I1AL7D4WgQctFnfsGcwZcBq+QYDDFxFTb+SYH
kEAd9BVcbLPoo4vlABGQHUMMYISksxOhGQLJBzoTT9CI2/hbMGlDOsBqs+TwjD6q24dJWtv9drPJ
x7Yz5ZgQJaAImwmkmQAS0uU/livUrjvFFaaNAVq/3te7TNK5Uzmhg/WkULjo9Q/lVIIyYjXEri3y
51R0Rcq1h4lAR/zD9jQ3WdgeyZ8dQOcsKKVM61m2FfV1gRiJxtvXE+3pUli19oSYY1sKx/zSsHtk
PdTNy3V7vjyGDUXlp2OG0oqUtKWeeSqyXohHmA/UjoTY0X5PLdWllQDNh7QVxZVeSz5naQYJHUgr
4gE8IFCupN4eNnzGm1EksEjJUmqIXF0pxqrGTTusgfIjC5rei6dKDWAk+OnmxeIvdYD1RI6E/fhK
gGFE4bDSsd4vpnHFz9xCDd0OslnrU3ZYLMpLnH2Qzu1mSWlbtHPNj0gUSbCtBYZ0EKtlES+FQ8xy
jEyQbGNeywqu5YrSgzi9i6U3+BktlVex1osy8n29Wbmvo+uDF2xOdemkSy18aMGdeXAE1mn1HRY7
q/jalt6DGOQXRFC3s6DoDpXOpjxoS8e0ea+1RX+kdLRA5lTb4xw/oBpoQphmy6JAkrjAyOaWZdDY
aCujuYQk1K43pB74ucaOH4XbQCsFol1HiYxap2FMyM95xK4tkAXSre3BePvH61ERA/BWVXtOQ5Tg
OQ7ijoWyj4O91H1eYzaQSRuovAraVLaPZrx4uoU3ZFvOaK1vSP5BCkMGxYz32+hr1C0TPidS/ZJs
WSnLRlmCAh6y9ZSt0QanVch/Rbfs+MotfHTLCUH6V3d7fTkd0aFC2yfGZjUeOaudb9IsIZo9hltz
ypNFi8k8Kj974czncvTGPzgU/n3r8fnrB4SoKQeqyhcezSrUTyaIUoIwBhgjEqs+/n+rfW4mmhn1
e/ElXs0PLon5MW5eFkPNpr974s+JWEZnOw54NN9farznbAeF8nVfzqj8zZjC9fyopu8mLztwPkcf
EWrODwr+sEkI+JtxynvZNct9VO1Bw038wWKnkrcTH7hLHrxvfS3//jeHueMCYoNv8yPRE1yGRD/A
sKwYxmfndLRfNw1MIsSPrXUbthNbuxt7z/1TVO1iGCyhpeJ1efLjxG1gi7K5eSJxdCZ0Euk31DxD
AF3ht18Gu7jzywpE54zgkx+mV+2rDuswJzOpd9pwAkl7lhfFXF/Mds9zVdpC5WA5HXAnsoafl3I4
kFARH6efdK19KZfuLEiWvpDJI6is+/G2uW+Lo/xTndN1HULidXWq/3MVYXP4OOoLwdE8XvwNC01+
v7Ro3h5hdVu3WK3M3kmFoEkXCtFxQ2qNdTAy8CYn/Duq/2RqHC1CMXYsway3lLakZr+x/viirhN8
GJbBN6e1dOCwrNv8+yu1bgE6ZB46nsOIJmSSzWlZWPvUei0mVLd/V92bJ83r91tgfkgbQkKschFb
fmd/FX5x0uam3eBb5i8/kUpRVdDCWDWtr87OLloozGO7CWL7FrDR9MS1sBH9kdNrxSGbQaNyUSwk
Z3PVXqaF6r/q/50bjuxHRq//WsRzX6PrSVwQVhOeNrZCG64LNLQS4qTfe92P8BVxC3kcFQXA1qt+
OMH96LXe/SjTgo2Jc7bhocr+bMVs5t+PSbM3IA7e3iZsPOP6MccCJgEN6pcYfd3WU/23UPji7D8p
7ee1My1wZBB1nRqUPhQXUIM8aVZXM6B3a4KaMNDm2WLdK2GVH6TOUjrWvVAwrIdsWTHrA/jWzCaD
Py0e88k2V768k0lwX6TnaWGuVD8Ls9ia7aI1Hs4dyXi7h535+PV9ca/Mb94X1dkFyiYn2s8eQfcx
mwJx3LxYdeVx6E9i0ThCtSLDYyZc8/EjbubDh/pj+qb/3jvmTly8pefoTFZ5OAw0UQizLMjoogGG
SlgZVxOJ9sXuWV6MbDsl1JiGTTZsBuZtS0uR/GxeThjBf+RrMG0a01PavbX6QYveMuF4x0gdUXXa
Tdqp0k6xsEvQ8bMcOtTUq0g0Na1Z0Ol+KobtyLImVFI/6UrbZAypP/pqL1z1GzdAHCI1JFprKHbV
10S/vHNm95NQehLD4rgShMVzWKvFivciXPlaUX7y9/LL8ysv5xUVmQ+F9HrhykwrznaysULTRRbI
jWGAOtJMcBoGRLoDYxwHQCY67VToB928shobjbuf8GuS/Yjn9UAk1esHmSBODxoZcL59fTqOTCdX
iGoPXoreQbwYXqNxhlis3+gytp7d85WulG2e4yqFmUIOVWM/NSdiHWO6zLH3h8cvlvqG2a/dKJz8
dDM8vpVpye8ygvMbTYT+PD8yJzEhl+1rthwYLJ8MnO4IKOFSixZTNmKaXt/gy3p8YcxbVjkhvKXD
XPqUV8wNZbHih0bhXKFVaDg8k12bCCMwPgzCuc7P+vcNKAqeL0eHQEUoFivtgKkLNVPKmpYJSWxO
WZm77bAWry8vOsJrJhqmICl/LRt4OxwQE3lMulOxG/UNH2csGFEVGFvOGJML72K4hUxr/IMJuaY7
Ey/4mUr7m2K2/Ory/Pf+gSTokqILoqZK6H4QkPwVYX3XtadpVrPKrxwqDvdVEp5finHqx+X39DlR
qWJ9tzUBd8uBxmbiOyVdZ3t3Tu+UHAsLYAXE0IPqHx5/15/6d513RZDQqWj03hXljyI7oZpqDVqD
IvtJu5Y/wNSJ7BrdcdAoyZiX2aVe9+vbuTr0J/kN1ts3RNH7t/FL3M/O5cW8Nj/CBYCoHxwWCmM5
k4/1/nuC+NC8wgl+JHqrp+dVWBIE9E2DhDKJ+Wt6j9/+rkXzr6dYRJIhSwh3VPQ2yqub8JeOVK4/
SgOSWO3fy8/xZSC2sOYOLTV27jO35gbNPUYL3RH8igBhRoPW5vGftixVZbyqwbQV5+BeDtODGqWE
C5uS4vUeIFGFLxRRQ488pu4tEzAw15tXfDFZeGj15/wLjYEWKCRJ4FB9aVbWBJYNO9ZU43v0yRLn
6eqnp7lsWSKaZAkldNRd7f35djsiOJudY59c9c9n6beK0y1xUnW2iYhmcIHYaJvJvlmUseYQcW6Z
NZvfN+2bsZYTSIt26s+2mmseyXHDbGPpLIWh5AJjIY90+XenWPh3IgeFPEnOr4Su93fH5i/nGBmg
XPbGrfJvK1DY4lcEtDOyKX5KmBQW0wVQce2yWjtyEwlIKw9Eyw0ewe5N5bxqsDzyfh5S3aLey62M
oMGht28llEFelYdzvI7CC797p9bTu7MkjLYUtWabZ9jwqPRU56WfKrwkR8MfHGq+4pex4jvniXrN
Rx7S6VIPxuphqY4+N+zZckdtnMb9YUfhrDtcRSqf8UedOZLdGT5+9HC5o5HysCNrd15uPilF2LIz
SBbec8PHD3XfM17DGok/lr/uDv6Jn8v1yqZtU3zwIwMgAw/Lk/tYsy2jo9IGFP13d+fi0c7cpYfj
pgHnwlhs58chovptcL1M3ptO4f28vB7nkZP5R24bdhAW7lbDr1TqCflctjSqkefLdU7OBOWFo3Cm
P7w2DFv4oZFF1ylZnVcbLjgTBlWPT+Gc7Ys9EoG58FFQw2roEqX2ZTNYhS9aFEYonLnZnk32haw+
mjDsqROnow4ZBzN69Gyvb4tsry0M/74eqLLT/3AUF0UBJR92difNrsGZUsoeXZBbTk2dqOalXzXF
O6VlNQrvQTqvnOtRd9mJp8546qnqxBDtPqKexvYQypTlj9RtqEKyU8sPORCBU+ln7CDRRdtvhoU9
d+a085RGeOQgrWAt27BcZfVUz5kG7NGKgtdSNKJ/QhX02Hx058oKZl67qEImYy9jltdt4v5WUVgH
6Dzm4he8kl1FziSYaARkw4LuuU8uWpAdFQ8D96+aFDJEW2601Lw6ZPHWVg6K9NUQdLa6g0zjjWF+
foT31WNFXQUD27x3BE9ekKr2oSJX2MRzwhcDMrZqi/Iul1twW8mHgil7uKjq2ObarCH4EDMXEq4q
zAhRAs3n3+mGb6dQp8hGoSHfxIuEgiOU703kxaxcqWiFkjd6lUs6hG04wH7ZlAyIvIPSl4hf5Sdb
nwqSPZ5av3qnwr+aPbEJeL3JhsmVTPv5Dg5GZCsEYNqRXMhup3xDsS3IFkyWq8J/boYg8xtkQa+C
WPc5LWO25Ba9hPGbyZABckkVkRU9NYyHXXDpNMf8kNc6Z7L2GAyZqK7dTzZnfzmfXLKJbJEe1WU4
AyR0UrcOlYvpE1i4ztfRnhbZS7slu905J2XUQmgctPN8LV0GdDGc0p1CF+bYh4/tA9mA8Xk/9hdp
M25Qf6CFPygbcxXzfJ61A6Z/B6D8B2WntbEkDTVcUyJelJuZ8so4ZU9EffqGoGzH6jZaklwQUKWw
t8lSCLMvlj9GMB6IuyW6UbNeuiLFkVeuvgI17bI9I3/GniUO8hoCb5QlDXiAge3bsC42tIudYlkv
7x5onDWcI3twyf+43K2UirOL3f3VPQpMmwXPvJiX8/rI/sWp6RewnFoS7/cOrDtewBNe346vqaB5
e1zr3zel7E5u5xrLxuXtrB8L0duTB7Xo2Ip83G2srBuBM6442Som6BVMqpOsWG1a9L88Vl/baF3O
sTc4ize/mHdnNGcBnQIH29tCt4s5y9MFwCC2JNEydY39LJTYOUhbKg4huJFNsiocw6N3ToBcdUp3
1CrI/jtpXue+ETN5TQ+3+ZtIvuGr74yJOcgX6VV6oxPDqIDmxOtWMgM1F8PwtOVz0fPbrFze7l/N
Sfh8EEobWWNAMHD7+ZO41Xdv/fqhB3v4kfGL0HCS/ou581qOHOm287voHiOYhIs4OhflLVn03bxB
0MIDCST80+tDTWvckfTrRCgUuumY5rDJqgKQmXvvtb7FcsMCgerjhpHTxl3eM4U9dEeDsVbG8wG7
eRXsMQmu7jHjbx8DNmbuVm91324u9+lTed5mxy/wTKzGapcsq/WPdvnj1aBl6G6qg4GMYHnPA7Yy
CaWgV3x/ebkvl4+3j/PAEEEsL+zc7dN7c82A8WCcCI1E8EVjibg9dzPwhN+Hx5hbid7m1l0XO7pg
gmxd1s8NuPoNpcy6O75oW+/laV1wHChPfNT0XWkabV7rn7yEl/ycLx8jbudpW+zMi3UT7JggR2tq
eTppKN72zoHcXQamxguT9T1z4uDiXHSwRApmPabGZfiUyHXyPt2LT2yZ4pMmbXCybyiAH/GJkjO7
G/hJO3o/Z+OYHnjq6YVmDAuLTXLbHZN374J07hw/lU8VX9fIDQVxuZ225t66Cc8mOwK+C2QCL9ED
Nv1hhwIOGwhhNC+hSUAF6cvYHQ+2OtbByiEF4xzSmuNCLw4oFJcM5Nv3pD8TjfiCS7XfVVTu485q
SGq06yWaIkbP1TOZkYQ/8Jmebrw622Txp2q4hfpj8dQeGdLu4lu+EN5SRIBMXHL2IeZ0M74QoUbA
xHiEkwJRmo78U0Qtx4pOZypmmCVvIp9HwflB/4O1fCDbYlGeSnPhPRApwcu0aSeFqBxrdxFF4ZyE
GYasrWF/QBTnbr2dt7GfWDUcYrN/NNWnPj68GfotTpA3Z0exs/YH/V+cww1vPmj/vUSYz69/nq3+
USJUWYotwiEErbPwwC3zrxAJJ4Tk4T3a5OfwNR3ZHXLWtp8driMOpVRMNIrK5bTpBP3IfXKTh8v0
gGnr3dNY05FinSNuPm+lPZHNSrxwzM69y7/q7C71TtmtOtMZFQgniw0YAuOFjr/mLgKxCi7sMcaO
oLR3bx8jRCB34MXi6h+15Ve5TW4nWqz3xYKGh0UrABYMC+xTdHc3JYv26P/U9iMNn2WCHZc/ucxH
CAQRijT4cUzpokNx1929BT8QbGeEk9Nk+Io2RGRq5BatoX4Watm8a8yGIJbG53Br39fvSJe4Wpv6
pSFzgRrCX17mAWvAVDN6dk7G/YQHZWujC1sP2wj5Q7ugD7eOX5ybu+Fn+YIrkFenPRoNsd1IdKxL
yo+0FiFOV05KlCXOvXuRS2Bkgg4KKXQLt1vLL06H7Xv7UrtbPb8MeOAU5MlecHPLw784X5v/sYT5
e5X4jxIGq1XVyjpSW7oTnCAOjP9DFrJb9wNrPnPt6DKsNq/oYJhiNkz6JUBfwj/BxazMn/WulYh3
FtM+3b0P+PWQrzAHZwFLVrD+Vu69SaozWqByQ1SADRas2E085aiMy4N7E59HArLe9fanKjcNcY7U
ExeWGh7tpxG6cs+JC/NofAvsIQwP9e6ejtkiPKNl0Rh3EDK12HrM42dLcrIMauOsN8GxA6xJquJS
6OSdEzJzAEcmk1mZ6n9W64ZVDjLx0yyEcffhRturg8Nt8ZBjN4Pau+hp5HFLDe+pjuxmp5S7K9W3
oW8M9VPYd+HvReT/M0fN/Is+SjnWcRg16t//7dcvXr01b3/7y/qaA3rXftXj/Zdqs+bf/+13Xdz8
nf+n//NXmui/iCc1WVO4zf7rX3/Dr39585Z//bf/co6L4kuVzdtffTK//tX/cMb4vwnPsvC/CMTt
jtAJ7/vljPHd30zL88F3g/SYxdr8rl/OGOH/RgSpZbvCxpdqApL4wxkjrN8EdCk8FJbu2Rhn7P+M
M4Zf8/elU/cNkk4JQXVNXh8On3+oM60o9fNGFPqx0IGhIRiRLrbAI1B+Qc9fedyIjmysr2CIJqAl
2KM9JLFBG7mPVWLm4bdrWL39qUdOqT2JwKnIIpAYPb5xQmfl2wSHWfsEvYJgIJlUfZisiQDxQXbY
bCsP32jFbNrltFhKJ1MPte2O5kq3lXqOzYKYlkSRpLMbqqZKdyCsjXID0bELPuyoBeeYOWZoHslR
zW5TzYO5G/Ra5G4witKwFno7RKfW96vyWBUE2y10LxrlbdhWgbV1Mgr1rdl2KDR4J9C39DYrXkmF
1ThwgNJi7JCBaV36GFpQzBShiPVtpjXGF0CDlNGC0kbWdzgjLOEVUVvLLhAtanKABA6h9m3akZcA
ZWPQ1j0hBDg0zDYZdbWPQrtgE0oyOzbe3DkuZQ8qk7B4XWWstVWfpsme6X9PsyAS96Kn5QY6irSI
EtdlA4zdlNqmLoP03VQ9jRFN+Fl0bsIuj+nTu4GJul4IgjHyKWIqMjsvgp8wgxXh4oGaEKbaFjDI
MTbGg98PmJU7PwdaJhwg1/gjI5eOVe9VNHlty5efTjRET6Hfk0dAxBVg5bQCUJLUNRC+xhY2P8q2
mlcnSlvkWH4f3OR+U4LXDqzHwiBsPTbsIlxX+CtBtBR6iaipH8xDKkwEF07GXMXQq7JaSngswArB
Hj61WOv7TdGRl3vntyZabpL+kmRlmqNuHOqatxoyiEtR8xnKFLNAuHEkIyFlU6s449zKrBQd2tEy
W4wuKinHTdRGkxoXsQa1xc8qzfsmoMJSC82f+lRSHqb0rfPS51zsxrUbomuJw1g75qFj0RUyHdKV
hJSTJ+kfd27DSFWRW9OZrvC2iddX9kJmpEatAx3M4U0oW1I1kljl5sYxHaXfSNkZD4mQoNf71O45
QTaKnqY2hIP7XNiab+7GCq8cc07CKMUSfktL/DaYaq5KT0qJ6m+cvh3W5ljh4Da7+JBOIdpVkY8P
nWtZ90atUHQFDKrBF/YX3R3DE08Apk2c2reG1POI98mBMRNQV7Ra0WoozGhrm338XnVkv4HlsoHq
eZINQwRr30P0ZUoaGK7GxzwRk8ROqRf1mqwc6yhqozrHYaUvp6KwbrUUvqGPc/wxqx1z28cegRxu
5Z6GSE+3fgCyIDRcB2SngAxlh/2DU4XBqm4QgueJAT+otcy9HoT2sz5W8NwiP7Zv1GR9ibwf31qV
1TdC68Rd2fbBXd9N5rIwjOJOFkR8OyZ0gz7q1J1Xhu17l4F2wtBvPUSpzkE2bd2IAcPAN2aVs1VD
b/zAXhDvrCpJ987Io0LGQLoBV1vuUm+GzuYeOH0Vh+lO8+txXROUcArLIKbTXxrJfcYKeVtPSfFa
DCJZV60fXhyHA0+LbXvt2m6ziQk2XON3BhcNj3AnWlnc+RarC8DC+kyOb7cF3I7ad0rtSycC7c0E
6cGPKuVzF8vm4rUJQ69CGzeAGLvbKcGf7CSELQWRg/PMjsVFtxvGpXYk8hvMzwWh64n+netJ8TC3
p2+MwcPO4RjsTotWz809vEjtRZeTOjcdRoQl4CY653qUSgjMmXvnA0Gi9TiA1bZyGm6W363zTjLn
KE16pFpn0arUkSqZCY95azTD/eQQPuAElrF0+mDUmfOTGxaEpreEqu1vAaVaa0+h1zQgHnI0bV0m
KPZUfLSGmXCH6Cy3ehs9dGXt3OAXUDcguct1wPXZmbG090GeDntTNhqd6ETbyIjMiSo2hh3seHvl
5SYRpwmEOEeOJNs1Ycu/9d1VEdiIcHsBvGCq4pNuJeMmr6W2dk1LAkspKX+ITl7iSqsppRoTYaSM
ngLFCD5qvXFtmsAtQGog2wHosPbL3DrYHiGrSc4z5gjHXGU8Sts2Eu45y0fv2VOkXg9eYh+baKjO
TdrpW3Pqh7sA7MgNn4HLklzApUv7soS1oscreDHOrh8nc+0HnrklkMSHKzvRlMrBAhc1qUlaaGCf
MMtxZThBc0OmJiLCbGwP0EVgrmd2v2lYN9dDSCNbLztjN0GUO7dGiC7ewknEhkDrlyd6I8Ip2FYS
EW8g9PTcjLX5mYV9fYNLAwWoi6mhAMu3ZVgeL2WaCGqmSSGe6Ie9lsZg0MnjW7aJVa0tIrjxT43d
PtJ6e1fkbUEEhUVsm+7qe+K//RfXzTmm1p55qwUuw88oxI4KpHOTNw05KlpK0teEFaRrRvTuEKKW
wIRHAIaW9x0JPQQzpTNjmLT63vNQCuo2II2kV2JldEa1CgEvrNLJC5c5mB2YNj7iiGlCOtm1/S0o
ALnW2ry7MVg5tlOQpOsM7spyGjpmCQLCchG7xTrXJ+bCWpQglbNitB+hhVyiCJNDpwB+ST8Dv2+A
7oxiKBuDH+CMKCGm+m1XI2LN+ukYlsjk2HD1NdE4wyp3OjjshoPhOOnRk08GgMyGUYPrJ4z1DZ6M
nBR1pvHosIfC5x6O63rTJDDdHAC1S5no7Tbq83kD6cvjyH63MkJcc4M0uEtzRprZEEBwSCYfNrrd
JOsE2AUuRz07xWPb3mtaolGtTBQrRunsmzFuNpo9cNkrkJJhzTKjLB/JK3E/a9vHiEBoLXqv1EF8
LkY4ZmUtq1Wid2JblAPdqGxo6RFrlYzuOodgkMzzmGkGnqpfZFtOCD0neSNAUmSbVAgTu0TYE9qg
sKcG5yEWjbHS4zBrN5GBeQV7zdBPsOQdmEBDNTnN4yAmSaUatDWdw1r2Zzb1rISbHHGIc8SIciuv
zDbeJMI3IATCkhwBXi3qsIWPgEXNE++A94U5Fb/PIf9vFzjbr3IuDtS1gPmjoPm9hPnjr/+f1De6
8HCP/m/qm7d6zN6Kz7+VN7//o1/ljWv/ppPcjLFbF7puUcz8Ud64VD4EvVh/QQL8qm4s/zcWV4PC
AzcYkzCBQe6X799yf/PAD3MAoPZxWSKs/0x1Y/zDC8vvp7rSdQ8XLOgB558D2kJvkzqP4ODICQF9
202coMRMgNWX6aiR2jiYs3YxoLdW+fayG/oA0imaSK+iNzg6nz6ZeaJorIXlJv/KqfsPG+D84lyL
4ss2eZse6DMqs78MBKkIokabnHFHDPeBA6SYcZfF0m7627Ex0cPk9fMoXFB73dbI3WghHU6qf7me
/xMX/Axm+GvnbH4Rns/VwIboUO2a/yj/GlvpXQUAZTc2VbwljwX3g+zRHEk+FDd4lDZo+ZA+a+18
vSdlIdd2x/bN6SHlJWYBWZO+AQuGqVPSIE/3YgLU9Ow1a14FScVLX82n68j7V2ZZBtP/8aUbDsN3
ULOeyfv4J9OhbUcv7ka32YGFXgV++8JRRq5Ni253EKI7H4gP8vL46EaJvgr12l7pTDId5uf6fD7R
sks/9CRIzp/1xB69IJIErzzeUn7fDoSit7L6/Akw2yNIdPzePqwYssr4kKxdkjdHt+DXgB+7a/yu
38kOje2AXDfUKTfy1mTgWnnxjnBI0mp3hlsj1RxaE6NzQouvTCxKhXTaePLeFJbJVmykJHDQQYyS
fj26GtI8bNaWPlXLCXsYcMUhRrqp5zTKA0T+RjduCEImMJfUwBUl5Z6z5UMYaheqCc7pJd+T5Q5X
plDrLLWxvsXYFGrefBbA4x8yCfAda9FgVyu3Q/ydM3FrJhvUp98fnDbCDWzPn+T83TWALCe5SB9r
fTO18TbRQlRlklw5jhSYONPwKGewuKZjvFGOh0vzR0iADrM94PYZqbKUSeE39Gxq27zLF7BPo60Z
tK9hL36U3mQuqvkGD0yPGysmy1Hz2YN9MI59XPLZIdx25EemIx62Ei+FFR36i8i+5Z8z2yQgBMZc
1QOyHJdErrOJWnLaxMmzaMOKw7a2C3ySOkRpndzEJDtpkpfK4VysKbIevATbjU8OJKnKyVIRtUY8
gIcPlNDOSo3bppc6wjxSoaWRge2kMlTS/HJczeNWgmIlPAN5bq///pRqnf6tgf9VHr+Ex4Ewu8dK
IFD23P5FObhvi+hGFrSX/fS11rulVVkuXXr/sbWMmZFjcwzDzlELEiJDnZqQSzPWOBk6ZwNGnrmC
lbwMdvp6/T+gTPFR9P1msMXDWHHN/TZftlNGTzblUJkid+yiDl2io6Ea7NWTAPYHAkE8a+QWVE6A
u6fodqkomGGlxbKp+OxcyWMNhvqboIHTkGRPsFqgMXJAi9oStZnnZ4ATYnC2aKRNkwFuc5v12oij
lcWjjjWGD0CJA9JQl0XvLXrDqVaNCIkkKPS9BVtz0ZcGy7L0OFvxDsKYkXxZjA+iHzoYaNypSU1b
Qu/iSzpfdzb2797pdqLuT1bSP/ZTPjvBsV6EXLqS4cqkcHTSOCDxR6X3QKki4okHekL7ou/bVeDU
m8JqSXC25EVVg7l2XWbDdnCGc8wn7GFjEClGsnK+MTq8Uf4EjJtGALK5usSE0E8/k25u6upmQfOH
eiz2PbwqfH+4JjGO4bJry02AoAZz5XhLtijWDIPRYW+9I8CJce2M6SbMy6e6dnCp9F9hW4OkyTRr
n/T9czHaCnakTb9jQlumk6mVBCS9EJqHmMIvZiNY/tTkqCrjjH+YFyNc2iZbgaLkknoVRLV5GS9p
okE7NdONDmVt2fTlyYf4RrQ5txKX2Y1CBkvz4lcRPwMFwrwNtWehex+tLXgChXeq4ZZENYLhJtuQ
X/7cGqxsHmlGi+u1kS33R+lnr+PEZELztqWVbCtlIhIlH37Rx2gDSQ7BJOSA/zYkbW1DvM+NG+wc
o7n2eHbaUdYs1TzODNdcJHVJw/YrUh7t6xVpGxbmHjAMrOwvmIL39cAaMRYs7SQxzBkMhD8AFJSQ
cELeXREg8DapTIeMnx716TYn8T0iLpZ6Kvku5fU2dbiPGz4UWTIUchlzlU9TH31y5F3QB3o1rEqu
r7+IUwpPNAEsNCWQvNWkwOjxs/KqWythe7neJuwN5jrsw/vJRK5Aqg5zGWWjkXtL+ugAUvjH9RaZ
elazTA+/Fd2vPENTGYOD8YyOZLn4Pup5ha4sXv2sJmTYSL9NumRAotk8IMgNC8Mk5qIzslvbxojZ
xfZahSlDhfkCWk7O610R/3QbpIRW0XIsiTRb+fNeoeWYhgzzI7R04nFjDFvzvW8FOQsBHVreAx+o
pzOVm5oWkbB4UZmBC2BgejrfmMHI5k0D5Fubw061qFiPFvC2clLvTczJ2zeBU3Ttw/UusmiHrSgv
3+gr4zXzAB6zS+gml7Oab3CVEqguphxipQHfoMKH78B69tqJG7bm3q4T1gHYhq9m5lMTIKqsO+dn
waXzTRaVfF6iy3paQfGlnTsWh6KCS3v9fzInYyisPooInVg1xz0bsQoOmC+9/Mqnj5e6z2eqNfMP
6lDJFvEz3TWdzVgyRklvc6t4lWyrhHJiuu6Cxw52FdBQDUGttBiYoSin/GQ3lPPG4aPfbLKJKXvI
vpNUzGYgYRsQKEFOJp8i4HuIxAXGrlMiWfXSbVMJtYS/NmZ4Ktn6nEiuapHiIR2ovGP6Fdcd2xAs
dpC5vxKSPZXNVYTfD1Ugxxkb2E8d737Vefnr9RygDdz3g842yTUBuGey3uMuD8t2Gbg9hxgQthWb
SpJaPPAq/U5l+1MK95LbVIdlcxpLnJsGq8uUpN/F8GiWdGKHKnjVBm6u0ZXz0fnUlQNQHsHK4ju4
PYaAgRkLmTnl+0IflxGnFkru4NHSwzfozbvrG9EkzEhtXGYauxDsPWtR1d4HwTSxj31mXjmnns80
Ns0tGXmINxUf7u9HEIMBQVflKypj3OOK26Lx6hW5pv4aqre0gi2M0k2EDZrhc/XQNdOzz/CfBzoN
xY2VkrchceEI3eUgS44i/N5qJ5xopVTjreqaG6kNcMeDyw7s9FxbpPNqnxQlqNpJeOZ/Nuk2I9+c
0GaeQcH4Pqt5Iudl1YjYYlPJp1OX8tUPWe0q+mFLEzYuyXVWNLGe8VmoVieoPUdSU5Kzx4S4R0HM
+cqyeQnJcIgGl8y++ZE1SRUPExv3W8qzrIX8MOGOn6Gnz/GjLKQNpciSgxiMCVv78kUKjJuwbZpa
3ooMWdbDpU6y9MI0SIAJBXnIffbtznmZts/9U8ZazmHjm3pjY0s/WtVswWNhgujcueOEXcMN7xRh
8UtOyiOoDhbpQQAsa7JHqcHjt0beZFGGO1IN98pkVdZs11mlOhNPkK5+zueZRiygRDpCu07D29KB
CWPm3DCFyj8U/QizguFRxTzm9KOOMrFfAMQS0oRbgdHpvLAniXGkY4weYmjHbds/QyvHG9p9BxmP
ziTgb1lDe+QRzJZkV91C2S8WQRZ9e/PvzzsE3SkOdb3v1xBdL22dvdJPuUjtPRtiMuQD/7ZMrvto
eWmIydi5HreIk75mbeatipJ9SKvJxUoilCvEVq/zVtB5AdMtBn0Tzg5bZSGUUyVHxLR8vd5+fgdK
W2GCLWHATtVbPtGAH7yzOy+q1/NciUnoegyKzZ/k7tF7mRfjxPAer2eQ6yKeKDZXIyGFzCImtoW1
uNDT+tUMod1yKdtW4ZKjI10YPCJQRx9lHl+GQr0mkqoGLro73DClsQjCCCeOGX7I7pzruMYDlX5c
z76u05jrAJG2ZzHS6DiDS1HR6ZaMvr04+9Ylr2o+cGcq/elT3iyMjiOkowdAtuPv2Ehfo6BmvXTy
O5hcy544yFIQSFBfYPpvynZk//OotBOmdoshbcRiPqJO8/I/pekurEjkYD/itAFNA8b+T+LOKS2A
u0XKfk1zNlIxOg+Zn94VCZ91F2evrhKoSTBaY+QWyljqvffYxv7jUJDi0zbOsRnt1+vuOEHYp4Br
Z0LroeIITkEBICqxcXFmr7HiVFO60ycHlBUBPxxx8uDRDHnL83sf+ujkh92lm88Nfi44fyoeqjL5
5pRIGcK+Zwu41yNvyJi3AGDkJ3teXNrqVCuHYAgO/2Fsv5nFVxuzSEylcywyE5eH1NKv673vOn28
JZsGjcL8HfQUBWflZddyiila9ZBX9dkt5v0FZkxUwFXivMBk+ZGhK8LmmHuGMMQVQTRs2f10jjUT
k/TQvZfNa1qxYV4v8xTdpS2NUj8Jp00NcT80vJ0mslMfsfZULUR2xWutmUHFlnS3KvbLjVQfc4QA
I0EW6+R7LpGws84L2kM/sdpd7+N5H66E2OkjLytvOban+aXrPRDNd6OOptdLOCKNZvvFUfNVOE67
UR3mCTv7biziTTro52M917l9pFZx2EVEfRGcqKFZiFKx75sT86n4LCWkZcmFEGBzKmfSdppW/bRi
+6nRkcT6IM2y8pI5PF+lofpF5mSfhe1224Q7d3Ob6iwxVfcYk77MotR30BjJWORgPFcpcYlzJIBo
ginIRtQ0d09NtwCiC47N99PV9VA59wAIyUKSaA/tUhjh70VnGW5g6fkc8zgQGjJ+Tu3gh0s8SmtJ
LPcaRwuSIp4cNkiyGTWUmSmb5ITIvczLeEtTe1lW5rglK+3USr9F04PRozI0n+m2dVtk/ncXuCN2
LRj6qY14690kuGYbdDw1bRhsgITHSPOLE5v1KUS1v1ETIX8h0SR+PfGwM7JexMQ58cmMb3rNRZrv
c9fFm9olEHpwU4A6aB54GMuDPQczNi4zSw7MUILKUmMKXeSok4bJJfvVo+Hqu2RMplZSH/pLkUWl
vu5yDxma5tw4c0rvn39IDp4HnchbTv8mMD8ZloRazamies/gNHftHbjGaCOq7umaCXl9EYHJYWVX
z//2+kXS48G4uUa8NgeCdkl7ua260NmQ4tIdOg5iB9dGwhMye6DxPwac3eYYxesfOgjxOINU9OeX
fv8WL+99cPiZ9+sbNRXxD3UzpgLGo56SufWXH3P9139+858/rBsngpvnP65fu/71+l9/fs2//uQ/
v/jn9/wvv/aPnxrn5HZ2dGp+vb38+iY7e458/vP3XF+ect1g1TQpfL0/XlmgZ6SyjojXc8a7x+sP
Txtf5H/9UPzP0o+HvVVW44EkgjlYU0PUoJNiszZqCxtk3YVckK4PFPw8qyCol7/jxrlrpVfBbSYA
1g8UI14SgKumaA969NqC/oXvMPQA6ENsIyrATRZB6G5dAZ+YJHvnwOu2D9cvXv+oqgyRZ5iQMRxa
2oEuGPLCIJ3WSg0kBhHWfbj+F8spYDCpA0RrjJ1tqEsDe39TjqFJIqcEMkBD5kCC6Z05+jA0UACs
VV19pBx9ZUDBsQ87f6mGlurLzdcOc8i1kWEQ6vVky3PLG9QpRXKtzxcBGSCl3+0CYkXhF8OziIVE
kuqLp0xz/M92XCejhQhhZP6UeGoZBt3SMGW+tp3cQVYWn7uSUn7v25O+JNAz3Vb4BscgmM8gmtwg
nhNk5NkKlmVUaEQLKZOUXs/ioQfMOymqzs5+TFIMsV3pLgxV3Ggek1pSPm4CvVy78VNIWkCfNRoZ
ekzjgt7LV8qYAixa2mbUonPq9KdYxdgaXaytQXqRlnCI4zQQxHUTJQ3wSzMlwKy1J87hQXg76PGd
1UII16Rakdi7m1rzofXS9NgTicZG583DPQ/9i/jwSBVnEKQRO97nn75qO+xhzUeVE9DSoSOsZheW
Lbdl3FzshBQnicu+JNU2jEbKFYeFt7J7CNTC2zMmOBcNgG9VUpRa/bDq28/MGLt7pRRYSIbiS5m7
64osRpqQ4PAyxGyBARrF7knNRWFfZ1Z5OyA0YKnmBDiG7o7wOGPRSCPd5Ym/bRxVAPFyoUaULnL+
OrofgOJzaEnFUbcB/YwZJk0o/WALFDO43nsgAxLjQz7+MCMgJUVnSeYEKAM9HFGTj+S/RxOEIxiv
aa4ZOzcZFawfAmzaJCFYlPg5L/xZVZ2/Fqo7ksFQLsvOGvddhglE9siREGkScPtqiBoSGl3c3n8w
Y9rQPedjs+8IDEj7E/IrqCXS0xcG1GxpeWiHHIpMGTSfvALqFSNgwm7Jo417sWAwt6hikiVoaeBk
HLdCjw6pr3voheuGl4ESPsanGsbNY+Kb5U06uaeuYVIuOeGn5Rv9OBK8yBkjo8Le+7CCrA7laKvk
B6XhLpTmq2BrZHztPRYV8Iw2SCVlDD3EpOZXVXA9Egf5bEhEAnqqm2swELo/whiZT1ZVvDH1bmc7
E5jFEoaeatC52sarZ2dIr0Nxq/dkrysNIa3CW9FY/bPTRBfaCE9O4G1bi8XCiapL6fhkg7iPQUBL
ZE5HpOK/VYRuPWpKf6dwpaXiJMdWK18MlD9L320vUg30skD6ZUJ2yzLuvH3hV+9ZDy+3Bx47jRY4
o8q5cRvwL2kPir6pERiEw55K5Z3W0DtCuHNnAMJDcsxWe+PciGiWaITMSYw+ZjOWW08FJ8ItWGfQ
gBeDdqfy9M1o5SySDbltYU84xk0xkFndOLSrQodgq0LHS8y5fFdX7gtZENktfsjN3J0rnEntEUh9
5X4Oto2T0WSOJ7KlTmWOCT7wY0T401CvpsC51Jasd1VrbUYzemxkfvaTAXRMO/cefeOWWPPzmPTt
YWLhtuIUOKY/8aDiyrITb+8hH5oCDGJtP8XrVuIYh0I50VvYR7baBqmunwriHc9mP+6TQcPAA62x
b1LJ2mmA+nKi+nhndcJ+0GKqswR+cBAFF73Bp9qGGfrx0XlGNPY0wNcLqF5K1TGil8vG7J9H9Gec
5FZ+xyw/tu0RJcJ2itVbMJ3tPHmsSqh43Hdx3y+7id5fGby4DPeWrm2+NPiOowoOhmMd/K48oAlZ
Ij/0FzYHkrQkLz20qgeZI9ZlFBSMuyYuNzmjgoSsOJkz64tiKCayexSeQ8qCe9EJXlimbGKePdwR
3P1hEQlNksPNiIrKa0cUe4usGvJlRfRtagCI9rJtX3FWEe1HQq7AIqxIDGxy/9RW9ruYexkaHUZa
60xKtFWTrpmS3UzKPMtSPjaO8Vrk5i2zLSKSmn3Q5e8+E0J7vqWNMNmcOk+LTk1prTUVrPowYJfO
T40s2S1/GkG2Rkp5iWV9i7r0HFXp46ixbPiYe5NuJTrzPTI5BpvQOwrdeO5D8851qk1IHIJNYiNt
LZt0ToNjuYrim0FVxzQJmQPAvu6aw/yZ53UJHtf8YQzwebIQokl/azr0D2yXRvtUmoeStKY4y+9c
VAh1yFkNsBhERCIiq8VkEK2bIsFbiAQWUObeW9Rci47nMpuGRRxhH6rrZ023UASFd4UQz/OlmX9U
7GKFYGXz6IyZ9TnxfghShanY5SKuu5+kNX8MlfuoVsJvWZMH9ynjcrSD/DnyDPXTtCZTxg6id1s5
O9/D5Z3ZTLxgoBsZ+unJOUC3OPgGasIUS6aDSp0e/EIIhN+0wNsBHN7wOoxdubJonRLkQmxeuBJD
+EY/5X68H8OMmlFHLEPHUwQCRxMKk2giiSNnQsGy1GyzrKJUPU4ktqx6PvgxY2WL3Tvl5W/FFMJg
Q+017DJV7+2ketUS0h2tSHtTrGQNsSFMmXIBmgkNOJP7s0W6Qn1uBvPUz8lXdaKTal6l94M9ftET
e+GoskLm81HHRw/lFqAJEOb0D/ZjaaRrUiCHPN8N2UBfVB2nqQo2jgENw0+9u5EGh9vbERV2v2tr
tMBk/lXLzHAvYiwgJVJK0hTNT4FLHoQu7KNDe20OdieiReuhnSQeHp/shnM1bBxHTSs7Dl6rofqS
eGGcRvnLmgC+lW6sq1yzj8Oo7xJZsBoUzTxlkqvGG94Rmr47CHdoVXMT6ikjVpumsjzlxrA26HIj
6F1FJepC1X9Hncy3ZAgtlU2uaFCAyUjtEIIs91o/GQxWOR4Mfr/uNTzvuWdPSH6beokqkOhKB/OX
mzxZI/VRlZvbfBCUF1EBsHugpMrr7Fn0lntEsUzClHZPh/vO0SxrmWRs9M5Aj9ZM/zt157Fct5al
6VfpF0AFvJn04HhHihSdxAlCEkV4bHj39PUt6GZ35q2o7OiInvTgxqVocHAOgL3XWr/jys/jxUiN
rzNFkkxesh38BwbKtIMxkqa5H08pWRpkpNpHVr9fhhG+OpGWHLtq+N6XFg7xhS7mPf27AkCNJy5p
8qDU8l2fSoj9JXs6wSk3eyyO5IQDPOK/ptTbYHKPjGnx1gcMTjNc+A9lMiYbl3Ebm+udOWNyT4ji
9zlG4KWj//Eg2G0XiA+YI2svUW7zmeT1izZgApHELwS17zwTqtq8NFjDj/01NfHjcMmxns0vWcjc
xNOjCggv2YOW4WG0DJ9BwFxlB5UUNys/fq6d4GEs/BebmZyV/bQX6mtqPddjKjUX9MJZkTymU30c
Q/tkm9X3of8Cv5l4qp/1AvLKfzO8COr1bT9i39CMB9cZnnTQ941fjQejc7CGTJiK1SXDLgeaNiQl
HStJ+TOfvdv862cJGeo25X2DexS7HOBzsW25QXRewuXwcjSJGKwr4zjgNzWgr/3rT824YjWCLCK/
EoBdTdi88XLKQVXBIXqCWkke3s4eJn4cjkpe/mkSu2clhNM+yHEjvPoI/l1/OeQ1+thHLmRkrISc
FRF9r0vWb5Ps2Ve7Btl8xeyMPHjinwiWQKJV8bUF/XD9Wn7GfxUi0IA7x4IJuH6fItWo8cBMGVjo
P0khU+ToWfH6f/ixJ7oK6DhHEkH5O9EBNcyvtU1leASENRt5HANeKy2Du2ZoT+TM2+3VtL+wDhEm
C37f6Z9yYoR4QU/jCBDTCLckQdEaDh1/YaTXgH8ORcAIp+TBOVY2jGi+Ja9XxdUlVuVOztVp63y/
FOG7lQQnefGq6feVvAGAawumJ1jyRL6qHE7OS15Wk7cDcX597xyjdo4R3Zb8dewjMQPJNrA7lx83
Y7iVj0fennyE/3irBCjvzIlqjrlZvdBMWFRwAGtqsves30QgcrfxvRYEbPaw+uFr+R0F3q+7P3Xa
FlsxzeBX2+zPr5M3eNQTRIQcLsP+zBeDLuZYTChqpAjyrYgfq5aACX6l6jCA7ulQkO3bBoR6DqWT
V1QYnA1D97lpfo6qfJBDyu8E6j5fvshvyDmV6nd8/4+TivimnHCknLO8FC9xNw4pKzVa4tZYX04O
B1/8xGEsiIq0KF+DhaAN7Gt6+OOlJFZ+0xUgll+WD5PJYLGJlktHZvsOiirW8oTDDSZIR2QlaD28
Z4unKh2xDF00F7P0SNfY7ueHFcCvuvST7fZZm7hdC6c+LHHxHKVmcNUL/dSDmJujCRyc6txLzKL1
klvRj8lfDMPpCB3hswra0wQ9nVJCTw4lmd3u6NQnpzGgh6S3OvqRMtBjszExmch/FsNUALh7X1Ya
hF1zo2KnxSbJsExAEbt+tlU7AUNg+te0M8ksdluey+UUm0V8tqLySQ0lkZU+bJ3OoG8aR8YN+aVV
w6P8VwQEF1ZCExMqWAtpyEwhaw8Hw2tBsNhE4JvHn3o4qEPi/dIkirlxZpR2zQBSw4iaPLnstFCx
ORZ0A6vxXqwl/W6Vnr9162ab0zCMMTtE9T473VMWUQ8tDkN21wRtsmb2DBuFoaafval0zrNsWE2K
XWRUMzR2K2pPP9Kf13E3AWL8pko8MiaaorhpglcagsAwsMu3ZAtghmidyDRMTkGjMPCuWP0shsJz
QaBmT3p8mqs7+Jkz7ndAZqRg1du2zH7ZTdLuVUT3aI6cf/lb+Qqw1sq/w59AlN9RMQHu4/9jnPQC
AMmEs7slqLDuqreyMsrbCGt7F+Iu21j2YTEAWjq/x26w1zGwZ6YNmPYeKvwilhqTCAEpCHVMTrXE
Nq7gJLXzqfSYHZQxg24TXt+mQ8ZDYjRILMZjZNNbm3mcj5arygPxVVe9yu0zbNhrQ6goP0qs7Shg
pmOq2zrCz8+F4jRX5pWCKrbRqxH+33BIJixH9ZBZtiEw9GjAe8vVUxRSpK43uu/F064v3X1jBCQE
TXicFnQyszckx7IF9CuLqqXCAnfu5ZavNM+lH8fC0qlvLmKZ80w82qYnLW7MqBs13z+VzjzeEQ+2
A1ZxvujeJVDa6xJOvxJ/MfZJQLa4kGTqCf6Fm2nJfjJJzB7sqDxjFQn/q95CZ4BEMlnq/oNWUPpK
Dx4jDys0N6GDleVduiTjro38a5FwX4y6+5pPPsJj0tX3fe4choC6ZUm+hEoR7ECs4dZLnS2pIzyJ
ffxsCTNjZI1OUf5MmrEyGY6lUz8XJaPmmMyyjTmHF8smHX0cznnPtU3enFChmGC64U7NciiNuDyO
0y8qTrWfxR4YTsO1QxcWTuY33QCciMf8Rh+IbcWEp0w/lg9WrH6Bd8cbmDcSb1Fd+rB+6Nv4Zrjp
p5/fBQGlUZ039nbWmDrLsxD23NtaMb3AdUHZ5rIGGJm7MQeaCEPvboFxNiLmhFMMe6vAkMEVSt8f
OFUAxZUlVSjOhyJv2y7Juztadwb1vpdDEelGyqMupRpsuZUY28RBjLO/oMe2OwJ1DRR6eXLp/ZQ8
P4W3HKBBk4PLUX68Z5JoEAqrQf6l2+rBWZyvBQxCwB6AGx7gHmfUrrdenZQGrtSOhAW/Z4O6DS7u
lsZ00FMXzGfssZ7yQARUX246dcjQIOu9JDoNu2WBF1daVGXyIiNIdBkab3ml3tvcecpieEDC8mLr
oHoELFs6uPAJD3Dhcpvlfn5AtPBb8LOVmLMMrMO8KBaP8CaYFd9FcwhOS49mxxkM9hu9B1Mk6XOn
iPmbNfhXxDXvplE8WMRMAufH30n7we0IUBs9nHfISathqLuPu17fOSEbPkHA/a3t6ED16S2OCKaW
MZAzwORJYqfZ+MKRgYTybCzMiEreYTNVpBvFVkbyfMSWHUGsDKLkA4IYFh6pIdahAXGFLg9CDyfC
bcbT2JMXb9eEjxaaf6gc82Znw9cF6JvRITeIO/AmErlIpDuLbqXZq5rsaV9ZT1Ub4MLaz7tE9RPK
GpgeKnXyc4CnvEXeNPmpv6q+/amnYMjWQg1Q6lhMDFyCwKa/iNAOY1gl+1RdYDKNYg9S3TDu4PR0
2yhrsKbxhacld0zf0D3YvX/AJetUAM41UfuaTcGRUEFWdQ9M2+s+y9TH+E7IU2P7o6w+tfExUWfC
Sa/kdcOLFcgvT9y7xTQuutA6W2F6ZrGHi7vB3ARhGtOMBtJIVL4LYucKyD4B3uznOfkUUND1q9fW
HJ8yZNyd9BvDzN3LIJhIn8p95L75WjbaRicoFZUx2FkPS6RSwbdmXL6NEwuQSsE+6yBmETYIYRvy
9PjvCc0WhPO/EZoN13BpTCx2HssXAe8/s6obkwcNDmx3Cis4FHO/gqIgv76Pix876BMCRi5wyxjR
xncZ7cR25S6kPR9SqYG6Cz1K71j4JjZ24SrVCXeDatSDJkxGL6IsCgOy6eVfTohBYwkHjs+kvsQk
yptx597NFh2OXl3SvKd/G4AjAwHwaiJFaUC/LhGf279/438Py4EB/edtowg2eO+BfDD/RCeHxqWK
Kq3J7jWdU87CMS3GXeBBHiX/nWqtucuqTyXxoSZBoZvaN6wNR5I40pQHgk4OVgDliuIWmoXmE8ME
2IMsfVKE/KhbKcCW4KdfDxBO/EPviGu1AOEM2LYZhIIhZ1sz4+JpaLAZ4YBQDZJPKZtiuU8zoSJP
pPD+xbUXgkNZMgoK6/mBKuv72LBiywpXuCYtEYGmvl6TQB1fSVJLsC7Xcvv/8KGt3nH/ZByxfmi8
UdNCbRIA7v7tQ/M9P/MGzWpPWmJBgKvC5wWM0pOSaMVyp+apM4HFVjLlSo8AdTkrm3GcbC00LDdP
BS5rkPYylNp9VCN2EXLMSmtaFhYPz50VbVx+zYgG3g0uN02sx4+MSb//YbPZ1stgguMutEhCbojG
5LRkzWM3TGyq8blRhyhmKC1P4L+/Z7z/KkFAYw5rV94+AoO/SxAQQmdmkETtSddb84CwSQvRUXkx
20ShYVTQDGSnCJleN1Nmgj5J20LS0ywuZVIICVzY5OEcfnGq5WbVxEooB90ZS12B/VUFxXItGKZ6
fpxgGijZVCK7eCfSnm0pCJ7LHOMNz2DcAgeC9Ue7hsUIRhSQtyqFq5PGUOZoK/IKf8dibPcjlgtT
hLlHlE4wPPLp5OnlKV3mlYeUjnaNt0p1dn1smFzZ2+zYCI6oJM9KiFh+NFRbIwcGshgfJbTg5EDB
/sze9RDuUTS/ZFATFq9FaCa7K3BVRUGOZ/1aKJtpsIPHzQDMPtcwsf6IjP775B59Dbv711vSs0xE
K8j7A8v19L/JQpxes6p8HptTqhB8DRSrx84nFtG04eyUqH8XlyiQzmMrrUkkdmuTcMT4kz2ZNFfM
jDrxnKDur4RnVdblNQ6KO9+J3K2m+CMtKd8ajAWDEvzqz6LUGmfbxfNnQFGsGfjTj8uHl0TvcM8O
Y5s8k9796WcsHIX2xOCDDbUxwVBglWWNq29b5d2ldv++FFVFgGLI9XC/18LjtENmQ9oQE00z4/rr
aS9hF2MzXyHMC7xp3y3dVas7/ZAN5s5vSudaGqNzdaC7ZplVnBpgkphD34aCRPNgaPhOaZzD0dwl
Rf2lZVZ3sqY8o/BqjZAiBq/HHu7srhoZN+Y6aZtsipOp3oWD79Uuw04WPGGGrXQ2q4OB7lgfsuI3
OTWSFGluk3/mQXTofNYmx6YKXJlU689NCjmr0R71Ifosi3yjpdamNNuPtaDEB+DB1UAwm5LM71Vn
IcStxnOel7C5SV8cVck3L23OgQpfWCnfpTWli0Y+L7Mh5NTfxoD8Er3aZQ7xUA0Z6ZslIDskLm/1
QsUVaNQIixo20aK+CzGIih/ft5gyzck+7WEiqLy4mnrs0iTCoU8sqvAl+JjL6DVqcvLUYap28Q9R
R2umHCumhwhsTJyRRDhFMdFuYliUcacsMYgdhsp7DfHmLqnLW+N6eC7C4BVWl1Scbd6aQgbJt5DK
b34en/0I4zBCOixq4F76jnLgodMLfKIB408JHFKfIYIXM+oQAp0dAztl5GjaJadrtsVyAHuCe29X
z70Bn79uh60vrTCV7L6FGHloe+vRD9W3UFYhb+HF9a5+TWqiUuUBj5sq3jnl9BinAwyAKkIAU5sP
VTqFF9XQ47cMHiIQvcRv3vxofHAsjcWGvmfjjJiv05P7WkMpV1D+GQFtkeHpX6dafa0S9YB9Ax8g
UDJiesRNbP56mI+7xA6fNYbnu9Awto2FendtuzuNwclgMApYKO8NoT8qjT9MsRJPxlsf/WDSr2nr
bRvjs2Y07B5gRrnlXysXhn/aWcm14UNGFglJoiy/jcWyr32EbNkIcA0y/tJnyrj20NMcTW3HMUse
UhMXsdkfT8rEmslHf7sZlyE8IEhjZNFnX1U5sJ/ogXO0l/jBobdE10s4ThXqAID+eEOK/NPJZvMJ
b8XMyoabFqMFWxCxdN6Lj9sFGEyBi3jHxCmB76kTVdF4Vcd4q2Qg2+GEXsatuR1Na9jToZMVibCi
7wkZ6jSckd2eANJgkilpR6dqA9x1QuyBpFmePNSoKzGoQ9YzkxnDldhPThxeYJVdrKzCpVcrL8uS
oBmfdGszacudydT8GA/kM1pleS662bwswXIXl3aG8tt80HoDmw67IkZjIVLBXnQIXd+qua7ZvOvo
MDrt52TyXUdjxqBMw7pASbMuntf+9RWwoZGFxUUz9cfFcM0D9LVTpVvmLnatZzdQeD13ryPJEMyX
oKKMc41T0Poljll53yVHIh4n+Iq1djW95grlYTrV4aJdEy/1Ls3yuf6jle+sX6GoAwRtbGi25Zzu
2ccdCID+3QJ5/WTbXnAN+yU9+qX1ltRBdsNEIt5YS7ELjMIBmpr1a4Qxb0//c1Ljch95XnrKU6w0
kryHbp7XxTXXSm2rMBrYMkZ0rvFgPkCiw6dbznI9C8sjYrW02k8VwmEJVdlAfiAic/RnAw95ZM1q
tPC49oejGc3x2c0xXsWu5ZaHabB1El5OJz6g1PXuVOUMzg3Aw71lwONtYQhe/eK1JmfVMp3onHkN
1ndShISGgk83kamL2OzRjrruNDr+0TMYqWTUnQAtEz7A+mHBJnMyzQ9rRNqd9mZzteuuuU6x8auG
nH4oJtVf42rCEckvooNyZyyvB8Lq7BIwhynhdTRtb5tGwIasxU9h5L9myZAgstOhs4SIjgoX0xJ6
SMtKr+P86HTzfdnyuJBk/oDfm48R2AJ/UGvT0/QUlYtx8ZPLwgn0S0RkYxoaR0hOw7E18kvUz4Sj
Fy5dcl0v7QU3gJZJhoXjOSAKWUnGQwnD6QLBPj2nOE3wyOYJM0Ij6y60hRkik4vPSs3Gk3q79RgR
VF7cA6xpa3o4wOZJTMCA4KSiUaEZI/uD0qxs8TEUBnDWokRRisyEWCtJAYsYq3vxaZVwqa5jApwN
n5ELXwfC2m1dtUop+6BXf+Sx+2IXuBJLdVEMMy5qk30cTeC8qGu/DRFsR0T6wuTO331ssbJlwn5L
9AyOYtCe2h1Tnv1Kjc6nKUHgvoDQqsPYZD/nKLqu9OzSzN2tRyENXEeIpYlobXS1e/hRh/UsV8K0
jIiWEGMx/ADd6mLExr1h15BMqNeXPgD+ap/XOqmZ2T7GqDjGKXSrPAyarUZ0qZCdDQbeW6dcHmX7
XDnkiF9g9Tes/byLlCnF1yVk+lu02fso1GAd2jllevO81MW78GGFfe5aMNARNgElTrsWSUCCCDJU
ZOrJ1HyM5h27PqW0y5GqEWqOym9tSHXZIUK0MnC4ikykOifuIJ42fc/rdFCfsxrSGRELtFZ8ZxXJ
LFGlk94n3H4ymrrESw5ezoygyMaj0Y/PS5cM57LI8JO04rsmH9VBbw+rZmslCE8NMoJGpxcd4Nnv
MWaRyb73aVURnJKWOWdh0d/W0+JvEre4GB3K11SJBhVrmkmr7xs9eI7IUu1L84HuFm2IOz47MHeL
PPlc6pxnFQiq156ziYmD66IdaOb3wYeh0un1Ht+ah9qzMX90EZo4p7WB9oRt3JOhAVviy1i01mFo
YXF1XnPO12ma6AED7dyEzYOeM78pIgIEOnyqe3Vpg2q35NZTLgPNStQ1Wso8Rq+D6xj3FC3WzTHh
TdHpDy3KF/6fjMwqZ4/cToDQbarX2aEOmaKZONyGGFrrGpKMKPw9xCN1sdwRS2wxi6SM3KRmdU8R
PW7WYcsU0p94Q/7mBR25vc03pGnnCHwFXXGG1W06oiTipFu8MKCr2BPVUxlRF7kIBix8KpDoFu+t
ph3aXHtbXyByQgg9rA9WiZVg6rTPItqxWR9Ybes3qT3X+UFoU4nUDh4t1Odt3TxlQNeIZKh9C4Y2
eCUxj9Vw4200QmFHD7Ma677WurvEgwUdNjCd2yZ41iMsUivwW1ecGQO9QjiT3jumS44Ep6b3zvPo
kBsRTW+6wUzH9Pg4upHLEznYyTYzv2gwfcY22/tguAWffxQRGC5KXCH3tz8Eaj+4RBl1IkVNRIoU
6hanZoPTrS2ixiECseYZog8tulNozplWv+hW+FlpC2668CcV8p3d5JEcigTzYSw513DGrcOPcWGy
B/UlB29l9UHqgn19okU/jZLPUKpUNuy9O3vvy1i/nxQ5JnpRfBomYgF5bjsjfnT94jR01e8szM6G
DEAKJr/oerEOnpuPgcmpJec4Uf9WHu5+abB0nGIAc6ik+ygWFV6WpjoXWE1tO1zgaDROOJERHxTa
zk7Txl0s1pRpX9vE+8DWtab0c52I+DAdIi0k6p5B4M4GdF+/rcXzJhyMJz/zf/hTcM8MCufMcBsP
/V4f/FC4VnwCIh1S0Xvp2CgkMRxjqHfNpGH/s5ZFXOhRpe/BlP3wo/h3Gbs10+gKJXVf7kIvLA+T
cZhjOnlI4iyHLbqJGTQUS1nEWsdK9TQ4orlr8d7aDrWH/6FPEcjJ05I4M+01NRkvksXbGv7MrGZa
BdHXp9aPJJsRDIrCY+2PqphdO4oxH1NdjkFk8LwKp1YFhiE3VT1rL6UJNQk59TqAW+fWplTNXoso
pRtR32CoAK80QvJL4VfInNkesQyzeFAzBpGnfjKQ2WdYd8qtuOpzdHSOmxD2l+ENUGml6yCneJuQ
saafG9eh7qWyHwzNRvv86Ab3/dIdC4WBmAH35Jy0BmQs1wfFSfJLMsclW8tLb7tcDOea2tHZsE1n
a7Vefkhdl34M4j8iXe1+WNyvXVWSCSiqMq0bmHpbv2ZZZTN60LFriLJrIJ7Tr6Enc4mrZ5RhT5gb
QWnVE9fb29bO7LiKqyJWT2Z2ojLYI6edcqPdGiWNfjHS7a2nYKesuGNYf7djHX06D7c22V9azPtH
WfbTgmaxtlHtewxo9ZbiICPupA7nB2M2IGCguuiXAAf1Chc6NSMkQqxxWQWiY3SynZ7WqNsh9dTK
LyvAuTa55oBuz/JuvZaBszN9bwr13cKnKVLLfTvyoK6q29ADr3TqiTTAn30wPQdaO+06G4FaMpX2
OdVHKhP3QyGDOHSFd6tKCLSzxyC/mnVCP8OftoqZPejkukXhabXpmHttvjPt1zxyCEYcB4QlMvFx
IhvNX+uXN2bTFy9AezCxhDbz+KkyDf6nl/HQYYmW5w9pAkvIp2pSIjFcNcur8iRe6jMr2nNg199X
yG2e2ev8bv6+BMYt1ZfHoVgI5vWpONogE5YC0apB+n0dW6EUZV+N+59euHyZxGFLec9dPb3aebn3
Mvd5DIe7RjlHX/rXnlEFrDE0W+LrEEYaCaei8hK42a0Ry3Lyaz+p6fg1jBqB5bHKGPkkOAy59QbF
QfBn50ur5qHtQY9BMw+iQFyfrsyaD3bdXv3ShLqUvdgRb0Wl9Tno4dCF5KVLeVd3LM/rI1cIIrOC
GgIU9cNPzyUOWUHePebza27Tu3fcXFb6kDj6R9nzXGpafBhcVs6gwO1AJse+B9dVJ/Fi3ZL9LPqp
pVjzCoT5B5I2GrzFCS8STVS/aLdQIzhUZKjrNYRqAVafMnRuAEmaisxMD2yi9Z4BmthZpEZSOitT
7yOXg399niYCEgWM13Tt92AP37pwfGQcBuCQRfi4nhKXx6NigLHeDVqTVPv1uVhnCBoAC5APB2Q+
eZx176vUzJA2s92KXKwAVuf8CP3uadUSBUibNxqkRmdJMXDyo5lB4vIaTxqUhjA+lNTDzB45V5uh
IQGdzhaokcNnjKDqHEcLPcbCeR1idlQF61B1WshM4oasenpnqaV7Cz8FetCz1uBY6Iu2l4XXyFl8
W2qmJNJgPMD2phCaTpbseD6UT6Tc+YPUY5aadgXWNaIXxBtCZl9SaRmUnuunnMb220jd6U8MfFaJ
l/HiLYRoRBlGUz32tDALNxHVjhH219mOPgXrS2L4KUt9Xw3pcT2WI6juUoGkpk39TOP/WWoMmibN
u/hc+e0qLC5kHWfVZ2x3zNvkuM6AJlgn67x5igwIp2ASgrrAP3O3OtUeCG6Fv3/yWY/dchAIE6oZ
mJfPZSmaB+TN31qa26UOXpA+AFwwy4BRb95lefxtfYZqw8ALfWoQrHhqHylcdjsUJuJRI5I4d1Lc
/n70sAppfRHgi5rX0z5yhhSomIIj2hLKDHky/SF/Z3CkL/TB60rRA2gbuGhlFEpTigec4b6uEMdS
YEpQuU9z/NL/dmblbiabvSf07tHlvJe01JuA0QX+DMBLZf5peeV7UowPSTAjt4yIAaK5sbFdt+Ae
r/pJzWdTNSt2zqItb7OYCRReVh6q6WiLobVN3yA365xQ23cynZKyBYws2c1td1hVhVLPJWKFYBXI
X0WBuNJGHKs45HbKyLgG1IY+hVpTO1keZvuogvBHCxkbp9y18mAB+1ycyX40I/AynYz5A8aFu7Gy
T1akPlfCABR7MNOy241W1O3em0YzYJQXD8nSU6BEROWYWI1wLqx03/RgPkg7k4i21m6Lh9ijOhbw
W1a9tOr3sP1LmqPI2oxT/iEzyLGnhlwV3OwfrxFeOjg5cF/7GdJgHa2P1OkVo98enegSOufR9ZPt
+hbiYWLsXZIapGIXXvjTimCUcm9Ofvi8+lpkyKzZI2H/dtFJ4QmQVXq/zRzzPZhpl3Keq0QxT/ej
5eukAZzVuBfxc7wFaEMqE71q1GouZGA0LTZqc1qIehMZ9dc5d4mb5tK2PZclqNDH9g4AGkJibou1
WEEJ9VCWpJ748ad8ovJqsdXQkYmiozWBRGQmXdjmDvSs2jhOdiuZIC9OmR/WMb9OY0rOd1N89Hly
J5XTklGiUdse8jRBVVxy7wCrvOoGY5gQjWhhEJBrLm91jwDXY9DhSiHhmLaBfwcZFrJmtKJLT1MI
TRn6yQ06lmvYTAfG4ntOl0YPMP2PLJ7KZuo9WmefWa6Bw1LjMiZV00J8n73HqX2g240K3PvSDWMi
4B1ROBRN91sH8NCwMdmaAwtJ8Ql1lOFu6J17gyBJ6cBsEdw6BGTBJUvRgGQLbIzhl4uZotzu65qY
pQkv16eHFQ9xdVT/uQekRAm2lpl67EPld375CglEX9xSm8RHH5/PC5jmdqw1dycz8NWywE+cA33U
/WpVYIgoPp6Z8ioHsVRBDbk+P7HlIeBgzEvYUUE24hLdpPayPfDQKlrupzELt23SwOLzXmY8aaFx
v6zDhHWOobUzRraD+bSaYzT5DNs2a2F7ogcaMpZRP4jpoS3vEufq0Yq5cxY2G9f0o0P7vNhs3VmG
MqvwMT6vPmecYLeZhvS0dpynGAR8UxIoN3XcA2XJxq4Hg3FQ2akXm5fCI7irxwcdmPKHP/5eVeph
nUEvCfjMSVnc+zSpTpXcYpS6vj+wFSzouoLRJDoFYkBHR8QYvtrmAw8RnsQ4vbIOWWHNdp10gAqX
2CAOKCZED/Rd95g+DpS701i9dizJMlkpFPMYozrVdEZeAOkP8vDn2kB3S/tkWf3rME5kmnB9sixP
jqsTWghcooHajj25QyMZgEwsN+1Ig+G52e+sUuc51ykBiXayPaH6yqAedtl3nBR/mDFLBI7yw3Zc
dNY6KFumBzlDQ6ST1Hu7gshFpMA1CfUZSp39WAjjIx+H+7oxF/Ca5N724WA1Czy4QshTVUTx7vBU
MpzdD2wt0eximLgwfauZku70gBgToVx0rk+N40Q3lyJlWwesx+Hy26OwhZuD6qX0yhKHLuokfSm+
FTVqDKfBBajxON6Uks9klBC7Mne/kodiFy7dHNGetiGLkp3n3yaHuCQwrdYYfqRdu+0TTtlr3i0T
QNaBkruVnVwwsdV5J3EBQGqHg2q29qnZOulRFJRc6pqq5G01V0my+k5Tw5PsmzUcdAb3/RWHKmTk
0sKnoEOewWPeRvkv1b+tS+i6npXpe+LSFFgVXEr7LQ+SY5gwHyBnkOC2prnzwF4PtPnvWuzsjaJ6
jOvfg9//qGpwdT/lmuUmJVsCq247eQgwrezW4tu5wnirVQjFeEW4z5b567t0d2UUnPxk3AwQdazS
ZcgTHWtCnIZY7AFa5jXwlw82mWKaFh4LI/u5mnIUGitcIaNpNASbRkgfUeg/Bx0VWGhRgfks5zL9
8jAFWDkd4xJfRj/5BuOQ4d60WcecFVDPFj3hMRi85LQaQ61Mr7HeWBH7wEocEPAvcyHR+lH2G8oT
lVHYhxu7zn6vxkKOy44SKGvHDvzWp/bvtM1fxMBItk1dpYg0VPPhq/YOEuXHCtfB9jvObfW2+NRB
uO5UeLuIbwNTTuEMDR1syxZkN5aHr+nUMxLN8woAGx6IHQOaDcbzJLpNX0LofqS+cgpOBOe9C5+k
fZomynuFIROQJMO8wRMHK6rDQih+vV3cuVlgYgKt/V6Hw6YrcuJpYDzVb0FIILI6XHejhQlfNmRG
0BxAHiEiVAefQ1TUHwbIb9v1JgUYJUBqcLdFS9wTQPzXPoY9K58+Nze8HgDIoqtujAlvwlVCvXBa
a7+1d1PafVKEOFWDaeYuSdPoPtF/kQLaQsy2MGiCopscJzvD09d9M0yWZNimP2Oh1MZGsw9aE4iU
OsRq/K8+Pe0lGaq3zvDrnQR/B253D9cMIrxYiUmXNoklEno/4oWS7zLzHYoc6wCN4aeM11X73Npw
rtf2phOnsRVG7Xvzw7HLctc7H7kzoSgUOwnpbGQ6mrADYk5tbK2J/A3pPnN+7Il8VqggNtSQdPC/
zL1+F6sFqoBFf2Y79QW3TpbR0vshD0RaiJMwuhqpolcCXNZSaWHE/r3+kjY0FIW80VgqgK7/op3c
pij34eTjEmK0j6t/Fw7jBXApKT0R0W8zORSskebehRreKivmWQ61QzkjnDaBrLZVj3DTdJ9lOr4o
76PUmh/iaCU9I8DHC5qWU53XD+IpohLntjD0YIhMzTjZoKfBE7al31ARosNkJWe5Y115KBb9efU+
zOX0A+026RpOu3io71pxo8NJhEhVC5pue2WI+WOdshgTK0fcLjSizYtizo/wNIEGmFg7+QjnJas4
5eGrL2QepTDTNT1IMLRaVl6+5vqKqq8USmk81yd3EXc96cHW2RMziotF9ZLbxS9L5qfyKfvVcldU
/sWrgOsW91cx1shkoOjqxecsnkee/WEm06NcHqz5iUwE3mS5BwxwuQ+5GhpDJjCb2qM+5Jra9Vck
fGzowHjyY5MSjTgVGluprORjXitiGaev/fXk8dCvbkXy2zPucLDFKZnXDrDDXgHlcXadZaGQHRzN
UUbgAVkhKSQJCQ2ZNdFtMtm2tL1T0A/TNbyjS/7utCy8WuNScONTwyexSKnty/ger8sv7oReTVie
Sw/juqkJyZKdZIDlg92RTikPvp9WVCLcot9dDAuLpbjYBNLLmxj6u6zsv8tas+79TrjcWxCP9vBE
7fkgVmw9dJwNWQ2fIT4YG0dPrkaFt2FSVt869TRbzvPqICVFr2sthL8GVxR4Yj9oJZslit66e72N
CbK2PqpHG49i5eyaigsqVcW62Wg+atB5PkCJ9EMpVQVQMO9bzBLI/R3OaTmekUl9gaL/2o6EZ6Ou
fy7Hr3EBkowk4rk2TQsgkZB6Cpu1vtVKW9vi0Z20zotq6vHPNM4wGAY4DspGM7L+sCD/X3sV3yW/
GtWqz+7vZsX/nMXyP/8/cjS2XFP4Uv+9o/Hb77b7H69JE+G6/y+pLX/95T9sjT0cih3LIJ1Fojrx
xf9ftsa++R+uY9kGSAbW7hLf8r9TW/T/cC3d0AlTCVzLh4T6z77GRuC7ECxc0mJNqIb/N77GpvNf
nI2h7HnkYDmeR/KVJMv8K9uTcJUxL9MoPo8aogLfVL9xtGuR1yCAJ1fgOlo4mzO9gyHX9z86Jico
Dm7ZaPT/yd6ZLEeOXNv2V67VHDLA0Tgw0CQC0SD6YJ+cwEgmC33f4+vfQkr2SipdU9mbP7MSxUpW
MjrA/fg5e699AQcfGpY3dJy/8mAXISHAGECik2lkSwEdbEtLfkSxf+1GNcfPjYiXjApEnlXp73B+
T+A2/XPEoH6aiddQD0KfcHMGjrJm/J5s/GF+HT4sw4TY1VXS7ea9vQwKZVDuB7UX67pIqq0KyK1v
dSpy8p3tsfAMA0RZP7FYiXz4kAHCUcMeaKnnqKX98dgH6Xwa5mk1y4Rwp7C6Zj12O3S32FJp9QNn
GlKheU7YhLvcz6lXwcMbcW9tNDAWYRa5etLhtjL6c6rq8w1bp7IBGk8LvOkLdEEo+LUpIfixJeqA
Pk5NrnKY7Qy7qFiX2W7SKMFqJ8bHpMNUbEYo71BcTHkVrUX3gSV32f/b6Ro7MP1TIQOX1XTqxoH5
U3muB0QIEhKta1WMzzQFV36QtiBEYETwORHfFnFsDUNSnkQZbENSI7Bb2Q8ZhJGmSIkgNNsMaBFV
H3p4bZ+V4qls++GkhoRzCYKk2ubFCoe7adRgOSzQScRX1ku9VUGAe12wYHSYNpWqHIfSuVrFfO47
51mV5YfBMLQvyW1PdCD0jL3gJNre8lM9JeStDZn3ARsb4iVtOg+CxdNOZIRmXNqIRi7t2mZbpsVR
H0cOeBodQyXU9gm8lyGgaTUh7kFgkh5ttT8jkH2LCkq3eRLIkUdCfWg0seGphKIKxYd2iJTISQyN
KPFF+GSboFs1iwkrSLqihxqZIQ6A3bfgi82MOrOS5rFD0PI26+u6zY+tBOspg6BgX2KmVmrzAB4Y
o98kAmZdAXmx41ebBU+qyMqtZhCKNwTJGSwI4m5Vfyg1cUp88w6G8lpg9F5Xw7sRpBLDT/wG/r6+
1uRQjtE87BWdfZRokZUZjfamy+oGc76zjWrGRqOSEKZq9nQGIiKQc42gdQEwMq8OTV9yMB2cnT7h
I6gSK9wEujLsgDxtsq57FWmaeYFfxJtuiQo2JbfZWK7pIdCoq/2Tjw6xFwu6uaqvoT6c/abeaQ2a
vsJAJwRuapNmmLO0KHyk5FPX0+zQGWwwuZXy0hpZdZZRv8WHNzyHT5hvH6L6gRgNZVcYOGFIB/kZ
txllSEGRaoPx9aetk5N/Q6Mu23VpjRS+x3mKPXjYFHYbvg3mzU+tdu+MkeL2M+SW1pf7kOooSt7i
+KEy0wiqROn2UkQbXTMvso6rLWCQdT295tr4jSlKIuIyLxQ2NH2QmUr24cK0p+2cMIIIx/42TQSb
dxRzNDiRYqA0cIFZ7DFqVTvLD+51G24d1b83/dUXJMbWTshvSC8yZ68nd4Uar2QMIg3M4P1sjgyC
9GztmPRJwkjdq82HM83mWms+xhGVGpB6TtfqhzovH1DAEB7NyJbT2g4BBktZ3AR7xc45rQT1VyfU
FDQpluy0nr1KOOJEy4DWg+6jIHT85zBLD1X6mJFmsGmj/GMiNcSlhA4OTW7xYorwuyzVjeYM+jUa
GmRjurzq0IUOYzi8SEenmWK8+BbBgEvpB3rNixL6Wb2OZHaxz44LFMN26sAFtI1pLeRQPZSIM2zz
G5tUpOD3QiOyyiaiWc1EfA94hoYM8MhEigeTVfVJZhkq6+aLKnm46Kh21sWiweizYqsLSyNL8NPO
rSVug7w6KDjbsNXXELlr1y5Zmapi3o1FTzmJo/xu7TTZwShQJrjwADl3YR1Rp5uTa7U1gD+FvEuj
Uk+JJHMk0Y9j2SFCQwhVh8ZzVqpMykMiKJrYm5BBHXxsFXbB0UpX2vIQaMoqi4i0C+nQq+DAzlUW
PFfqfgH0Dv2wG8uSKOs4X3TU8davfUETAvb/AnOq4IAcCGPpXY3wC9N0G8KXQJRDzxywOJgJnYAq
gfWI3cS1J6J00hqQqRPEBGQ475Yj+332u0MTKoZJscYQdm+mcvS0PZ6ZfGUn0zVVycKwLFY4lpe2
JDzEwEZXg/NhRl4z5A7qnW6VcD2dKsRFGxwr01dR1RC0Y+pcO9ELe0EFWofoJEkAzKUPda+v2daG
rEI41Ni3QjPWGeW6Zcj8Df8uScwh5slZRl7XAi9IOeqfIqs8N/scxNfVQIsYh1Z/kUa3dHTUo6E6
j1Gj6IeiV5KbArL0pqRD5imxtQ/LZm/GsEra7nGW1fMiOU4oj5kPvWLlRhJhD69E1SEUGklwLWGD
FrLipGLpMGIVRIK641VROe/7xmNdBXmhwPubq6tNTBNRmscSpjrGgfriDJNYFSRrIVjlv6tnZzv1
zn1mAHb3u6o+GNMMeAttQDRW+E+E+l7Ww0PXTkQfBlz/TkUXueTCpOYY9pGPDxuYzyEUGO+7Fply
cTWZ3hQFw98OG5pbDCWt2PK7MI1uW43FdwV2BVMuEgaNHLW6N+ptZA40SwcYZAmw4Z6zQzbqTzVQ
rG1vGA8BBUiU0o7pHKfbhD6wvA68M25nz59a2sAZbna2IzQ4k9vTwWJT6M+yf4tEhD970dTTDoEW
uDdhcVxViMkgaIL3ipHfNtKUZK/2DJiLOXzuCzxDUyZAcNKaXMRMHCkdJMivVk0TXVTZE+SrV7Mb
t/zitXXAtggMrNRC/BO52FtO222RjzX7QtP67Rh9mMo8vNVq8FWEWr6r7WSHUeZoVUPDDcQ7pio6
Bj7h4GzpXBnZ1klYhsBXN2iuJXFoBKZ4yVLqLlReNBpVJmnE7skqIJmoIspZUfqHbGpfUpI3XGgT
gVu0hGkyWZ8Cpz0FI9jBWfbPlYPFfo5ZuRrGjWeiEfgttJTP2PLxSmKpLz9Vv9IvOj48qLOtO0Zj
fJin1sui8B5ppXlMSvODpm290er5HkFsjsxgbc3BG6IoVsTq3aqRpNGegOvv02kLRIHbVGn2E8Kj
xgDEEKbzPY3MDoZEbN59W/s9y0ISgknGonywvZryaV0PMvbKJXF48WQAH0qWCxWU5lbyOXtUK+jg
kcSaOWtdNPj1NmuqYNM2AxPxwMR/nhDbUE0j11d9DgC7b2f5GSfQwMYhJZCKvmYiPmnfo9AT5bBG
vPTZBBC3BAk+jRJdU3bRo0Yv1c3mknbiNVdZonOCdzbKlD/4VXXFm16szC5+iOcLc667Dy1401oR
JSXUKwQ9TMO0uYYyUWRPcgBv0Bj3Ka8JXkTiwfRM39aN+lCMfX5pqX1kSInu2OxjQ0kzWiyLe2xU
u3k5NXQPpjpo67Go71I3T6Alz9D7DCZEY7eHlsf24lfxylBIhwWHR69+7BVm8Uz2SIKsf2RG9UrJ
S23XQBbQ+0Jb52Vz6/KJzGK4mGA7Qq809OopaRml5X3cnbUUzUmDNZy7m/dbLuEo/J3AIaXL6Lvn
UWrQ9hCtwmob/e3cZtOxV0jSMnR9lYx64LUzwBYar90hVX5njSGxteoYIPWerLSDz8ShRjepxJIi
1RCXPrD1tcFrRkhfCFj2tTf1ek8QFA7gxkTHQ+LYSmoOtZky29tmsjHpKDK5xr46U1h31XtVjiYd
wxKsno9yRFeCcGNllYHfeHgxIrmbZX6eJOrLArr/m1/GXz1Z0SRWjdcm7L87vcHlbliBW2XmTeWw
cTI7VpQodscM9abuW5pHJ/umLpJs32g8a4g+Gx0jvM01mnADuGEKAio9KZnJQ0EK2IZD9TqBCxJg
g5qFH0TFmtMJEqfmbIAXwkB0zjXmQ0VD4JYZw5Bo6E9KNfwMEuhEVCLvGSYGG0rVON/qODo0Hd23
xLlb/fQyKDViSmhHQhzpmry3CwUpyLUK+L3zkAFIMhdSUojSfyEnAbDGKvFgYbA2ASvZYJoQAG9q
PL+pUCGjBB++0nlOTQgvYCY0ytRxw1ksxCYfdNMC/SpSGz6H9KKF7SR6a4c2zrUaa28Bf3K05xEU
1MzprR/LH2VDiK/lwKeBXdsgsHOe/Mn5ovr8IXvWEIPGuFL+EBgpmQbU4KdithaMuZwN8tvcsvxJ
/zYTQZozT41AH5XKsJrt5mYsXKsWwJUJfChdiFfqwr4KFwoWE2gbKFYDHGv5VTGwrBJoVg+1DH4J
MZM+HVahjFfTCk/lUN/iWbzlgLdiAFwmIK7cZ4VWCEszi6OaBxca68ieRwE/OqMjFYLzsqFLjeC9
CjBfOrivFNYIm7b5mfQIk4vzvHDBIgBhjqGfUQ1dJ6ncGA9tGutHB05MwQkV2D4qKsUta2Mzl0wA
3+ooj7earj6FOTiPmFUZN1YhQBvExnWsjfcKiBlWwnNQ+Zcu2QgQZzaos2BM3s1Fq9cDQesy50T9
C85n4aNpgNJGgGkTJU6CPLtcQGoVVAt68rYFpYXSzorzixQdo8Lwy1lAbIgi4Klz7BPyZtok+JXA
fsG8IKHMfn00OVA3HGok/e2dkMM73g1FVI/xwoDTBjgoo8R9bg/rEtHiWIhD6+j7EL4jmbCv9sKT
Q3r/insc1Alr8GA/1YDnnCB88stzP5QfUqUnik3V75nYFQDr5sm5gXp4WeyFJUA7ZyHbTaTQGOYz
ZcUL3YuUMorTM1aaGwlr2yCGjmf0hvn4UC7MPMzH3WZcOHodQL1kIevpIPaKhbWnLNQ9BBs7UC2N
1wLk6wHz9QuhD9sv6ex8TKlqLYhTGrdNyUFZqdY6loxfZNZAR/UbqFfihxZGM32HBiygNSiPwJC3
SgiuX/GNW942NSGnXPhFShZ4MvnHPBhP85KIlQMerIvqu7B4AlBW1zr30LwwCptKvjoLtbDgFBEu
HMOxa1ouCaejITpf0hiHl+LvRQf9UFUXuJJzj5gj+wsfUdXskw4wkc4VZRwERTOEpSgvln2uK8qC
OBQc5sMzteOnBMCoDF6z8BjjhcxoLYxGrp7LtFAbR45o6CJxz5bFZ7mQHTPmuDCdoT1q2bANneZW
BojtW4CQNKCP40KI9Bv1s16YkSqY4YUh6Sw0Sb81n4wAhntY3Qi8ApOiyp2clCerV64dQErR0IIp
FkalWjpbJRJXudArCcFjBlkx69NDAw/hxN3W7bkut2JhX5YZgjj0qudo4WJGADITYMdkQIVMkqPw
oCwQzYWmWVRwNVG6P5kLaTMEuamD3uxBcBoLi3OswTQVqenpqtzEQiciHHBnsRA8h9ZNZ3liFldc
0Ha3TzmwTx/oZ7jQP9OFA2oCBA3mnTqEiPx75uN4nBamSIB+pcSDCSphDJhNp9rwM4uBnaZSyVbh
TIQpaFD8O469wXBw0hdC6bigSs2F1zI+xmHvUm75sDTad22hm7YUNgO408FQJg/Pf7EOzPY4hTTY
GES8BRicqlqJoKCo25yIZHeudW2PNPBSRBqGHMR162guAK9av2c9N2gnK06SZv9mLXDWYngkbpfk
oLpmCgBdAC0mp5IhlfoRNZ61FaVy71KRQ1oUySYUHPwyU+5GvU32xBNzuptNUiECiQgMQUMPgvZK
KQ47nc12IPjGS0xzP43WoV7gsxUUWmPB0bYLmDZbELVj97PQh9EdFnhtwYhYt/Vz1YG1JawR378B
OEd01AWwb9uSRmVaNpchRrw2QmimFbvC3DBuKmWbaNWX6dMKjK3454zYfJ1woCP0QfsiUOk7Y+6/
HVJfWXW2jI99qT7W0JLUBdZLxtWtVYO7jurYt3uuakfiNpgqSrwBkVAHw1yzVYtsjPgGFucrapzY
teP+hJLpPGv+NhH1covqi48Pol9RFgocCsXLBXSkfDP3kl+MkHWc0kuq0r7M4/aeFvpTpxQ0Bybl
PVeEjthQPbS91DmNWXgGVOWMtUn3QR5HqoWHOqJuU/VkZ2Y99sFd7bcvCG/pxwbWpnTibAODg/wa
HdJxRmc0B+7cNZsQNsBPRRXPkCYXdVKQrDOzn3c0VPcwMve+5NyhgKFayXrMD0hpd2UQFxRkQJ5z
aM/tgn0O4T/Pwqv8E9rpVQsbulYMAhG4lJcj091htHmQy5dgQUmH5HNvLa256QtwOoq1tZLAHlYX
DjX4+n9+Vwf1vBkGshIQ7yoHbhROhJx1XNOm9/nrS7YAsCdDWAfML1yAv/6wdSKQU5gZ1w1r5qEL
IoTRNKy8WBcVLjHtQkPG3BZV1hzKXA1dWjNAlhbeurF80YMAOUO7MLmnX8B1PcDDQReGw0as7fFN
TjvaydWhnPv9kGVwkfK8POg94Jxf3w0tRY09eekydEyt0OuKe6ZVUbxpkvroD6R9r349Ovb5+lAa
vgstzEldevI2AGke99eT+fUdLfGCj/3f/owq1B3jUuwbkw+R0T7KZTSz7lDPqEdC+j60ocUht8Q/
v4Q5x1YmK6/6ghYHP0WvCxMJaW7LtwgZJYnxTZRjrsOFGbXsP7kwoXOo/KAxzGNPRs6OO688tFEI
jKMkcUCLOgOZPG/iry8dd81mEOrHH38kTJsQobyE0N3RUvvjB+WE4OmPf42nTHOnlqX9jx8MBQMM
vaKYK0qWt6BudhwlsST93y9OjeiDZ8cfRlG7QTxUrGOHu8BunHaViU7ZyU455A1KyTZYNIxZ9ShT
PzsXAfVwjzIHG1VLye8DISSzxTYw+Kn9vNE6DVFRn+luDRIs7TLcPolHKDXlAyn0Rc5hJXbIsi+z
BHJQEN2znI1/QC/wkPr1JUKlsY7ZS1fYXgX76RARjBdgz59p8iL58zdIRb5nAUsFeKDHmcA8kfCx
q1s72+BX85XxUQRVi6EWGkSCnDIw7KeB25AcJLqKyKyep5h4cZCYK8lFiVdC/4oEG8to0oFIpvgJ
ZG15UkpccZoMgY2IwxSMyyaALMQEnLUhJOlmpOBJ1TncaMVUb8s83852hUaMCLx9S2toXcrgMOsO
Ls0Rkcvcd1C7O3VcZ4kK55aI5MLvf2BPeVZHrNQx/SCrOHRDduecqK9Ds5Re6nccl2oJrN3SmQft
YB7ypaCIE8EnZ9/0VipaRMJ1StAbkv0c91Wdlz9JZL6S6x4YAlYZR5VF3Czpe2bmCyifHg6A/p0p
1mPNoRpm1DFNp9TTp4LWp+Gj1orPui6e8eZhPzcJObQ9y+hqhifIVoJ+fGomeYiTp16gWQ304ep3
xoOD1Whw4gt+ELesihea8Zz382nkKJk/TwYrLrxmYkX69zBzbsvDljY6mhaipbRKlRDj+GdeRGh4
eiKmrenNr9RN5ushEt/s0TTkq6EwwSGQbUVQ2VvesbIWc/1zqPW3llcIlSNAgo9FrRPQmSZ62IV4
rNtT0UXWikalxJ7bvC6vDiGwY8Oit+YdpqkP2Qc3Bz2vWaBRo7V7QGjK23SJA5uTG/BFlRG+T/0z
c3uk2IV3cHyeq3bc9QLPVRh1P5uhpbzinEsHnL1SeKUKGqNpnwQW/42pZlizUqDy5JlGgqTlkEEN
LgospFH2nYCyYmICxTfHmBcVYJcCVOacKnCZ1agXtOkJ/sCXhcXx2JT0oHBVIj9GQ31VJmsgA7Ki
7mtNTvdhTcdhZ3a06e1FuaMndr+vwsi65XQxC3NJVWKWkRZ5vkHe2hEawkvImewtbx2DIv2jSqZN
ryvvFwTcoUsYprOSnfmmWJCgWutRW4LErcI4C0Zwcd8q8MLoeSPSJPWoOtcWqobl86hJ1djWYe0g
VWzO2mS/9rX6wVqpk2mk/yBTHb+0z2uu6h4s8fSFcQfJXLoJRB3s2iElxtWvnywjoYEwWRQ2+jXI
y3I7DFW9pV+DnTQ2TxrNur0lC/WQtvHnhEoZ6dQ9sprfsekoq3mx6hGCRF9QGdYRtrE1ICsXDB8k
1JFUh1B/n0ubj8ex8SE5p9mpHvxO/zlkRFM2Pj3XArICCAHIa3yz/CiKJOEcCYgNpIaFbYBL5ib1
o57bsXippXZFPDxszaQfNrWh7NLqhUOWs2beb69RhSGIHOrYc5CYEEINojwzn5ioY9YOaP46g+Tk
pit0G4kyj1GfRk1P6RxFbvUDhFrlmpnPrhrxkdj10ZTFq6qYFwwwACqBbIbzK9QUD8X3tdUClHIW
jyxsY51EnUceurbvrfApDiFh2uiqKFMZ3tmKsQuCidoYrTPv61K7c9pyiH1vMPNEAiGgvaeb/aaE
SHN8m838mEjtVNdI5ynBGjNHC4990y/tB1SSn7ZkcsNlgxztWxTzvaxuUoDtMmgDjj7X4vKD2EwY
BFf+23LB1+G8QRy/UXCv6YZyGJuC5kRn3JNEusoUfzR9sHesAp1wO+PwpRfnDOoN3Bc1Lnpw15yA
6hVLdmOiPGRJeir7T4JUYLP1rTebZItBJl1bNap9Q2N4CLVZX4CZZhdsIIdh9pM4pHVln1jThT7V
3ZIWoqv2nncKMmUk2Kl+/fW4E5npYKEwGFrEUNayeAgb8koEqgRtpuQ2AGxiVZYgzFUUNYyut52R
PmOkdpi6Bkv87fQNl3NX2CJk51nOiCZNNjzB4AIeGsm91KuYHQDQnJ3cf7AQeOsAeHaZ8eHQx0Wr
a36VrFsAHQ5ATJ5J+ts1dXg0AT7pTn+IQlbF0bnZdJP0dpGNtiErmKF/NOl0UHCetrYNofBTRR0N
ZxW9ENqHJo5dNZcawkSm7rW6Z3ElthR6yWpU9/NQv9PG5bBoxxwj2x2YmR9KXn3A1XlATHGtyatO
S2Pet72fun0m5w01yCkkFER1jCdTNV5LCJ9WxgugtvQirAsu/oV3snaq1UTnvURKUTKGWSm0T6nJ
N0xfD7FpbRgHfqgdLeMuLZ/jfjz00YNqtl9qQI0jEqJEGww8/YmNdpe2/VVlM9BCRjbG5JUFbWIN
KypEZW3B4jNtrxdS8MRMDBDwrlZnWsyFONtRtJlU461C/sf0yj8WPhkUqBM6OYFdMpmlYEFCj/Yj
7vrXJmlJfomiqw7fBeZidB/a/Kdt00FKjO7NTgEits1nNRnvWZW/5CllQRc9V1b/w5C44XuAMNQa
+Zbzo2QDiMilGZKPsNW3DtOJFe1S2Mz1p8nn6dsjkFoG+mOhbeyUABF7egxipb0TCXcqYZ+oFdr3
ctSvKSEka3YazLRVj0yeWwnRbiT5RMtuHDf5AFijMGsCoaPyjYa+izBJZeDVMpfUkg+CGel6sVEw
FtO3UDPOKlAFNk/VQE4Ac6sfmN+K4Ad+kq06VTBDqHwMm50SCcmRzuvNVNRwJdGCjsYHDkiDt/oJ
MscHTTMyosm+Uhw0DXqWfy33t18EkHhaC4xoVq4z0c7E/FlP+Co8AoJZfYjNWQ36dILnj7CvXlKf
hZxYSrt9IFvz2nQJB1ChfJFKZa1N5QUuPNyuipjCjLrFrNF4AxoycqveqJijvJCW8a9yX7Y/hUV/
qg3AOTgKMtsxvIIHolCpWDKJVAJx8aXAgqHFrH02Nb4xjNOzk3H55BsLIQ/YV9NB1qF5CX9vrxwq
LXpORN7hNU0Wme9Nxf1x7JiU6PBhwRozkSkYkBb+kxNZb2rIXCDwx/OU+C+t2h+txgYajTXS70KY
FXn5PS1obyFmAujmnYQNjUcrORYch+gqMAppEcZKHfJGJz/0JgKPI1Hkj7FGIwmgcjLu80zbGEz4
19piEgppg6yYHgy7QjFfK+irXtWgyY015pMyeoVRcu0oIne+ja3GEcmdEgiNwiTfEN7s67mGoRKH
hFSqE69IZ8ZN+pCm5tUm7S4TzdW+q0aWDOt9pF1B7DfrCh8uAB4lfCCuhpQjv/DRn26tglDGsHkT
c6xthlGfXQVhUgM2V9gy2Gk6sAmmJwcH2MqB6c2aYMifDIOOZcOpomjMi+b3cqfb4zOXAkz+6ibM
YfCQ/dwXdP6gpgCGFbbaKGcjq/x2E49D4SIPq1yKNVIUcl45S5SXox3ywbSuYS1zq3CvkLmSUORJ
8scmywE8Fi9ZN4E3z0DsAw6EaqUznh8Yl2qtMdAnsG7OhDCkMKNzSt9qx8xZ3fVa8mCW+mcZJPFJ
NT0nudQcsu+dNoOECTDkLBgKssaDNqOyYcPK4h7yVWDPHnCgJRkEpHwZo5Wim1d2GXVkiMnBGZ9b
2kKDyB/aYjhVvbDWzPBf2qbIXN18c8ovq4UxrTR4MUkVe8ii+SHXadPVzCynJhge/ORuF8Fxpici
FdpiBd17q0uHbTorv9fzzEgpGiyW5dFZF6L3TLP7HX6T5aY+GT6x+mwo72lifavGvB5ykR/1HOWM
3kenWQvmjRMIk/Jd30RDfhGkThsml3XulEww0BPMDYkHaU4uVmhtuzLYD0176bVRdY1J0BxsW1Ja
iFyjH41fP6kwm+kwELopdyEqgU5SUQDqsdd00zIPxG2T+qTCODtrNOx9kcudPb7QnqFHaClya7f9
JxQXAezNfxxG+aaJ8YV2xDPYEDa4yql3SmZdxryjFz391Go6smlHSVMztQkQ7a8z8L4sE95cqkQN
2UQTa0OA+bJgI1HS5hZbBOeF8AhdCbG5BbtROfTqAzv+IPccyXD2NqTIn0jZxR69zduauXzpk1xm
D2cG4mdQmMRPVIF1ZzYr9fzbysEx41wh6qgbY3fg+BnM2b6Z5dWObDRn0G/XE1v23prFFZM5hRat
TpMUWuys/YDboBy1z2HKWwKuNSAl8Z69L9gV2nNH/NqaMTHikzQjRQuOsZ1mt9gMQ6qz/u7k4rGX
P5sYeJNjhws677Nsuzd0xH5ZZ+fUjKlt+B9qdKQOMk13vg9yUe045ooGa5cwDoy790lkbVpnppfe
qHtOfQp9v83AQaweN1aRPUcR+VaZPq9Ko9ZJiJ4x4QMW6fLfK7KfNk4XaGB8rU/wSmQnZrG16SPt
IQRM4Y0DsXTNZL11n3Yhwn1SMU2ixdjhXVqB/aXd03LkysstPNtnjH7PtlmdQ2EhrbatVTvnk2tW
zxEUkx3M1UdLKMkh4v6l4EvjTStKw+1GEo/rFM4IKpmdaFsma/le09thzXzrEfCJ4GZFfU1nXfOj
D8sWkdeL/tooJtP5sevdFB/4OozGyZ0Nc+fkvXxQTGy1lnqKFX3YhLRXkFOSe1ZAu43wlUVaumeY
Q9DqNJBLpexF2Xf3BL7J4g5Aodczw4Vnqqvjz1/q4/8v1H6ayu+//5YWXx8pgtff/uc7b/l/7+ff
f0MiZMAEkaiWIdY6hmGZv96zfzAy3Y/245//8eUj41fANyOBKQg/sr/8Jf8Ub9vW30xpa4a0bVuz
ddMx/hBvy79pAnSbphvSMi3BI+cw/8K//6brf4NOYNmqga9RaLbkRw2yoH/8iJY9wm0HtbeG7lr8
P2m3f0mz/w3wycsXhuCmcGyehyn/XbptaAz+ewDBXkef8qRdhXObc0q2MyaFGyBB1xG3an5K6ks/
3rrKhwESwfTm7DpaZNigpNHvXL328GYBSuwYTgeMOEPYLDqMATV4chowLfkaCPKuVrYkWxToaGHL
KAE1r7GxOpABtHpGOol2jUEz2JTiVGk/muZBqi9jjCcSxtuPIXoA2BXBakZnR7sxchssjIv5BveJ
+RazYDKbNfhNM5VV9dRSZfQzYFU2VzzF/FUWaBE96zY9t29Jmx7o5IQwChpFwdEptPChZK5aN8eR
VgLKkCV/DXX5hLi2hixQvendsz1W69hipjq9dzO7NaayFBKkyYuhoywJ/DlU0xY/Hx2VFFjLZOIv
hPIweUPwUpefSnrprQsub4wpADbKn9rSqbDQ7lYvtXbWqluifTN5WknEqan6ZESkNRAVfWitp8Kv
n2PY+A8D3JR+R61ceTPHpINsH9BURlSqvHQu3XExbL6XcFog77mqvEyPZC3AIWrv2nmM9uNOSzcl
CR3uELnYPEt6RZj56ZKlO+WoHLv2ma2cGdrSTSU21XoKh5Plex1V51jtGakSxIWlc8fpLGlw2bsT
DLk9vuFeg0FBewosNSFxez2ii+ZCJOjW405R8Zh/Oic4X2gr4tZtkN6mDzZBxwhzdpxBJ/uc9o9s
KDVvMGEexEWlblPt2/XwmE37/h6v/uXevf3jKv+fvMtuNJza5u+/LfDaP1/7pirh27IEOKqj//u1
ryCFr1ikQczYZ+SFBN2onnkKOefm6V+gdLlh/+tDsQr8Kw971Mtc4RjIbda7Wee1kov/8N9fzf/6
EJoEcs1rYeH4kwmDfvqQgKXKPRnuwhwKbbSPuYT/+4OIZT34j/fMsE1NWKydprZAnP8F7N1oSVTM
S8pDPNBCW1XRXVU3SFqDb4folXDLJVCqW7TdXH7DA3NQi6ij0jVQO4EUtQsa8a6Yb+rwMlzlt+IG
j3/xBP/Xt+FfnuB/INfHtrWWJ1haxT4PaaiBLDwPyq65z/GWo3Aj1+2jbNaEheIOR0jDtR55otkx
tevrDQTaINiEzhHZp1me/vuz+6sn96crzp7mctBh87DsbGl8qYiF67/4hDR9eYV//oiInLGFbpoW
l/afHiRoMMu2mpN5xZgyqfDPUz2c1S48A5Ys/YM6rZt6W8SemDYLkCUDF7mqznjXsTnoEZILvN7V
kT/vyhVVWRiQ7gxuaqYeQ9y7mraBB8aA9GbRYanY9eWundYs6i+4BkXojhyhVQ/oo5f7GxYJ1FII
ahB5Bzv7i/GkNq+Dn0SxRStO8hZ+E/9qEXJvkmR4JRBO0mzbZp48XMT20nh8PZSry69/gvEpfOQL
gNIVrRRAmByEXSRPPPXJODl01WXEKWGet2p98I/aAVTF2D5k4zGjUbQOj4SKw6GlS3PTh3320mOT
Z4jDvML4qGasRj8Dkt7wtX+zIqKlW2p6hAXZBQm42riArrqrOIYg6s5mtTqYT+ZfLBPa8tn852dH
LeCYgogY/U/bsUacjNb4SuZZs4fIG0Hd72a0Gazn/8PZee44bqXr+ooIUMz8yyhRWVWlUtUfoiJz
DiJ59fuRD3Dg6T2wcQ5sD7rdnlIguda33hhKpy59RQJDReBPff7n23L1WH7+6WX/iPkOxbbJl/nR
3UKf5RGxRzmvjyGeInc5AOYHui1Htvryz69q/suLPv78b0tJWxjNqMAlbFISmweXbYDL+iOxqcju
vXX/+cUeq98/fEJF/M8Xoyl6zuvHk9cFD6N3ANzx88+v8NfS9+dLMEeJInUyKpvKH9dOG/MSaaNS
bHI8+Buql31snFUwUu/XmUHa/d6/q+j/54b5+4v+ceVmUatnWmYw55QJ9pAdkVU2slk8aavnbtgs
7zXHyt5mWWan/ecPLP2vwH5mx7+/9h8XsEaxIccGr819Ynq109S29jF9s3LwL3TSHy0yTCxRkHnM
c6dfVx6wLAlYCrcVOuzsX1a+/3Y//X2S/+PtDCMhgTJx6puMFmHkOMauRyMtPoEg4Nyo/+3lVo9b
5o/rjXWZXVBn15UU9bHY/+3+LXE0VKK4Yq2qjJ3Re71AOyf7CLOLSM2EMRF8gtLm36aW/7YF/8fr
/rHRa5g+s/soF5uyrLxccvrWHeQTyS4a6SgvirtSmfZkh7C5IfwS1fNKPUPRQBJBNugf8aVFnSZL
9LnR87V8rKDJsK6L7b/cmf/lgfuPd/nH0zBxgI8qPPKbSdvQgpkIVnQHzPt/H3p0UTJVxXgclFBY
/uc1IH6jJKEFYKyP3ITiVejw4fAvt/njZ/yv64yzgIxGTTVl84/rTBq+ls/pWGy66aVr4WrmVyOf
Lytto/Sr49A3H/VETaTyObVuUj6CN2BQakRHE/MEea66La1Oi4Ee8pQ9gOHpkiar00p+S7rINn/Y
Vf75Df+X54CnUsUorKw0BrU/9v9+bJMYQ2NBoB6RSRsNGV7fXQr5pkQE/qwstZ7sf35FgzqI//Il
PS4CZ2hDk1gB//NCVEl+l40uZ5Z2CIl8Rs+jPMNelE5GFtJE4e5k3+XT60dahOv5UZmFsDvUXDOz
hMgDdhuBM9mHtTmGq3W06JjGotNJnARMziAZ6pBaF77A/QgnmvAg/RQqwnCAI6QKBGRwzOE0aou/
c7Ulw6ulIfHuogwhyhbpbNLTUOqMsTuIyMb7QG03ckfEhB8d9JqVSUndNOrccpJt8UUVibb4MOrP
+0V2Ht1g6H4n0dPb48i+2IYupY/kZnv34yjv4YxLMcBL9goevsLMuqb9bPjEEXmnPVhb0/5pQWQ9
Tlc1ipWllj+y+of62+9Wl48T/+D3wRegovHsrUe/XUw56mK1/W1FL5NI+A5BHxYif7fIXySealu3
0eJoolM5tFg0jlwSSn2/f1RjuoEIKoBj82/DJzEpIr3uBPGcxh86mul3Rs1c2Eg7sKMqofDcz4D3
9M9hOd5VtnrQ8urEwBxNF27ebB2fSiIoBbcSB2vYLghmvlHxEXnbjx7E/YImBsiQHMBasuY+9ZT+
ajC8gUoHEL36WjWtVv3K5V2sf5ZkgJAgCtZnCy0B3EFtrjO6nIUgcp9V7V3Aj7LAbcpWmLjkPjJ5
LuYXXZzqTgZbJDbdS6Hcx+U3IuVuOhLUdAaH7urLQP+ALUQgxatPXM8iQooB+VR0LNXv4yredoVD
flQUB41CISaaHKeZA4mr0gScUGTflYyXhHdHYpmFZALvKDew7CMUghrZNETNMTlKkCJ0yntoQoIo
D/1GZBzMrJh8rtphnGgmLx6fdBbUcnAVTfYk8sGFkBa2vaBeVYyQ4SepQ4JB5YVnttRXnDoKcBvU
Kduk+I5FTB9uagY5pJLycr+ak/to7Tr3Kh5Dz4R5u6Mnqqs9lYVA3T7qx+j7rqjwKAoJaJf42KIY
aPD02BHEn1y8MMcvOMxDHA1Esu7u0TESt0S1LFu98KIt2UCPWuxtlb32KewdER5Kvwul57i5qfW1
AAuRr9P9o2a5M+ZXmWyeUrNG9W2lBJQ6IaxVjsu9fmnx50cc+sLPlqT9V7MnYpgjO6pWJK7vSnYa
meXpNxRPunrSb/TWpPdz13xLd84YChpLwng4PJiduX/cIqrJUvq6ii+1otDa4UnNpg/yxc4203xU
ux0VLVaIh5Sgvofax17dAKcBZrWtsfLy+Uke15hk1eoNMZguRxYCrnQz4mgPFPU4ZVtodKmqSZir
g1L6pTIlJsJ1ZDzhIgvbpeF2diDIssE1ti/JjRk/oqEjtpTPu7Ie8ehwXmgiQnswrK+L8CxXwD+B
IG2VT6zXA/mSg4enyySEL5pt+W0W6IM99p4CFQlkH3LBxg/5q1e++aUIWEPAT8rQVJ06Aj4Me3ZN
C9heAIopKVahgvJpldno8AqVmhz6gQ7VB/u46YnveBmQC8n6S2kGAjAYR7oC2acI0VigNZGCFu3W
odx3UmBUB2l8CfdA4KJKzVXeXgkh0D+1JnEI7HxEB4VpUNTQcNBFqbBB5G1J70ayjgglIRJXRcrT
qnbxamR7Zb0QGwILbGdpIBanVbHTyIS2ZNMfQE8yAuAru+Tjsdq8hK9l6iiXTgsW4VuPSKMuL0O6
AdsynyROjKzdTfkLO+HWm3qTvnWiO5Nv6EuuWikkAF3pe2lLr9E4xUPGgJ0peFG3XAkfkfbgZrdZ
diWiJllsXAkZLZMuQ06DNnWgckx0OUyY0VEvnSTZ5Q0c+nmONvPU+yZdAWH+qFThOthFINYeWkgC
jae7N0HesIZB9hr0+Ij9RU6kb2lpLGnfyqRUjByLRSBFRH/jB+5PGxVtDfAo8aDDy1vJwxRkWpCs
zXUUmEP9dlLX4bv+NRXqhhVW/ioHXzguNykhWFSzEWMtWHL1dTejQy2Dbah3a0a5uJrtZt6YyaeZ
Di69XdlPZ3CQVmyzPdB6Z/RX837LwKvk+ICFIUOWfSp2h2ZTX5tnJCJ9wAIWnorwYzYtM9kQva7v
ASiFl/591J76MPVTMunM33QXEqujbaeW95mErwacJoNrm21LHoLacLWzGCw389jucG8fojUp9usM
rITaCGt6jYKQlMl6R4tyP0rWZc/GSzX1enKOK+84Oe+z+z45Y/M8ObQ7ePVb9/5MWg9/df5IdX0A
44pVFvOK8YsqUNOdTmWcDni6IzhIwAcVzbeVbRV3enoen4oLeudH053Pt9nuyk1+6jdwuaf42Tiv
buOuOXQHyY5Pmh/ucW9aW3LXn/LxeRWv72CbFBM7jGxww8uFJNXFW5EmcETytPJpStG2Umtd0TBa
mDL3on1TvcUxLe0MeOUuO3Y4t3daR36M9td4I/mdm2/Y7fJNuM93k3dbPCQK9en+K38tN1lx+TMB
w7aXfdS7dLRWty5HzWFB5hu2jh59r/ktRHgWELYoL35000JfX85pc4vRTJUDHVMvqCbu2tpg15EM
j+kAoukuv6HKb4RdzRJqVD93WmywUr4R+4dcBXyZHiu5c1XC2Mm+hPleIWTxNFTtxFl8TxjAkVzl
B5pG5ptSWele2zaYfHy+7xVOiIlOp6+cskjSy6woukHgYjxIFruP2aCfxJVPo0SrMoPswiegn/iS
PeupTTtssRyqdj0Q6dBSVRr0gquBDTaOcTb2/Y7QR+Go42lwRWKUYiAlpgFcgfomkveSmsKxUglr
U5hm/AwqRciVRTTxRI3fymCbonEleYS+9Fg599qq90rgcI55Pz0eatOVZ8EZwNczKDlpReQJML3S
7eZV7XU8bSlSm7tMTUQuPOZMAZ3jX2JnGs7OuRo7abR6aWIoyIj4CHE/RtRpC68GoZbFE+HZBvmq
q2Jkr9kpiEFPk7qHwG5xNwoMhOIRCZ28PNULIGh+uae510G5P4Yv/JTJGRNccYo4p1KzYJOToE7b
vN3D+i/1C9FgBnMlVmZLvZP+ggTyuBrMsw7VksTtW5KrX5X8kF068+o1RZYjEXxvSd6w6z8+VvbH
7DxAMpfNsU6/syEI097L0DlqUBTcbOQbO8mIrzihCXyL8+8w+kOyiSb0XOQ+rgISNCjJLZKNBu3w
Xv9Vgpph/Vth0fOKW6PbJboJDhAecI3CZnYdT63uiRVbDDZ0StRR/FGuUxA277bYwgibsNQO32G6
WP0biHCUEJtAUfxw7oI+PuVa7sp9vJYNupOTTyl5EnM6wLcyK+LjsbmQbD7Udqq68fMMhyQ2G/3W
j2/AhMSwE2SZxa58RpZugGeS4kGewSn8jYljEV+HpkdVJtiMH3J3K/Fjoi+mHA5dLOYHkilGnAjH
waD+wO7xA4d0N2jYTHytdIBKcLli7bEbNDD6RAtr+4bsXPtgbl1w/uOxtZfOV37oBFJJJKQAiuPD
e7H4KjF00aaQtzkckF9TkL3i6uknmWzTZDw2Pl0Enq4eEe0aStBzYFlED39c49YiJm1kjXSSY4BC
gvbIJ30t2rNwmXQn6dZ4ZlfrdHFhssTwOApuPIBcu8Jb+aKflMCctvVoaYTi9qCFQXKYKZHl+8ED
12AmWougbAn9oOTPWYS+q+hWfnlgMS8hzYL44SNbGFODCn3YBW/rYHgpSuSV29dbklevMlGnnhxv
+K70n/lbWHztRViCR57osr9LBzn/htHGqOLrq9kehTOEDdd/fsqra2b8iFhQVg3ldZ1iTxdjZjZh
wJFdcQg9xVB89m01WfcoKTvyOw253UzjtmCJfvxDp4UeXePio1ODWQ1ovF90l7zHCfoqpG5HZbLW
cyR8uwJ6DjWbJeov8rk/y6a7ILHKJq/ljLZr+6Cm0AUFqnFuYRtBkAXaENJr7cBhJKndckGUvbA1
Xlryosf60OdPL1jnLUpn+Jg6+DJWUk7zLO/Nhhut/jnHs8PLmO2v+RHm5S/xim13akUgcN0qsA2S
Aj/5BUGsH3i2u6giw80Gm9J72sSRwgr1bzI+tcF4JoQmYRNtqPvACyN7q2KdDM+hSiJI46HO6lTu
4to8kI5ArP0Kz3i9me9+mV/UXakA9+Ul3Ea8lUChqADYFz5Wq0n0ld7fKF/xYdhRPzOFh56A2ZLA
XIfz3uyphOfcEZRtB89s2AbXAwP3RaEFjeb4yo/pcXxBPt3e1yUsLCleK/FZ3us0i5nDujh0iHJl
fY06q85UN6wOHK7iZXSS4AE6IEBFMnq3qMeMQ86enjDvsLYnn4W+TmLaONdLwJZ/aPcta+N4psh7
Ub3kGYV6jpRNcwWDFZqCLYtR8yvblFpwGm44EHUG5ZC2xDVqrLl6u+tg/scVlpPEflsu/XYQIF3d
ZW32hxDpTHbNr/h1MIqm+5W2lQOhcjKcm8ZuMFx+3IDfOr6voyP7FnRtS0OXjNF+DbYm/TZ6UJXY
Yg4i20F2YP/uGH5T0+ewnbd+jIQYqaiUbpTf9KR+ifcX/EWYVOCtq/Pjdvios80oUi100DlJC9nK
M1WSHx2ITuE6yET2WUmdoxH8unOaJzhdm9yF77LZNjUyJmJ43xHZeaRmbcsaUdXIIdYl1JhBdPuY
Oh8mf3YO8YxDreIEqOy7QOcgKe/IKHbJluQvMqOIIQIStIWChLTlHK0QlS925VYYsniFqr2I7APQ
UrgW5aOxH9xkOBrxD+cYNX+nPl5rdyouCFJirGT4VJprVzwR/Wr3lKWVzwLZxRRirUXwprT+YjJd
HoRv9a6FN8WUHD3eFqZTs12ZhleRSZv1xqGjSUcycS4qzAxsuguPWhK+P575lImGrSQcQ56kT042
zqXOztKm3ELLRBUTSD9vTR7uNOrPEvLaXgrwKiqeZvpz7OJoEW/6+S+enV5ROgbwse/LAoMKK16/
uF10oPuTdiHD5CGx1V82KfLgWYe6lBXdwfwFDTYQsuSIv5ph0/I0ft9NVyT1h1AMVrFHq+M+iUk+
kQxXNKgeu4OvYF/DSG03xk9ixAGFx7bYHnsDVDBObelxcuhWXiL4nFto9VygGUuQV1pXiJSSXtKs
WkdQt4YKYwoolq+AaOX9NJg2gSPHlINQ1DCm8iMFAH16vPvoqs3CGrdfwHloFZK5QFo+9i11Lu3V
d0+iSE4HkRPdhQfqNct+oz8lyvDTkycwgkmU5R3cyzPXQyAODSp9w0GtcS+vaKIbtn6RvoIS4/Yq
sWOktoQ1xXxj3H1coYgYg+KggosUW1qLh+aKyn3S/VC3aWEzXpOCuZvHpPsQYnZnWz0kpwbbGTgc
z23r5FSMMQqnK19e+aa4TznAFbv6cTNvuzK4XzyUTqv+WWQPI8zHjxSBk/DoEKyxWe4idwcR318P
vh5Xc4RIriXlu1yLm5FVN5464vRqX1dWYDa2Lplfonh91Ng7Yk78acLSLyu4kCz9HQdcj4Us8gfj
RWNS/OpqQk75evEL9N4KeVtPdZkpE1xuaDbJCfKuWJteExMvoO/y4bmOdylS6yz+Mds3Ejc0HCRA
HGR78HDiXHUF04mrdXi37xpmeYcuUJqG4VvLdNPnaIXvZDwjoOsTR+PNpRq/4y26M6QjbmPJHgnZ
e+aao1hu4DSP+k46qByJbcPN1NtI5nVQ4AeIJ49sRO/BcAoOi1OzG5cAMTyBsiKPPx1CvT2b6fN4
ng4j7VAPtoh1G7zUqmixeZUP8oFxYIcWdhgEVwcvEjQLGDnt0uPDyPJQpoRrAw/75ItPAwsK1BaN
NRYwXbu8sab1e4kA+ulwL7jDkPNHthRd0Z0oW12vmO1/yLt53L0yEnA+iehWnJY/HrCbccI/H+Lp
qX/DgKwk0FCUpCy4zTVy7whhDMTuJFJIz2i75m/FvR8S3UKHUKxpfXkrBsNK+4O4qBhTXcqyeAC5
lyq6PRrhIs042LzVApxFlpFCCtyG5XapvTI/hcu3kCBBmtb9jPnXXcjjU+mZx3CjfOppifXK7oLa
qcn5t5TBV4NE9XNwe5pzCWbaRfZ41qafhPAxYoaKwYkK2ipMfPFHdSeKLKV5b5sx4wQqQJa7fNz2
Qx0IBWqeoPGi40B03Go5NgKtyKrVPvDujUKuyXwCgVEQIpIYQRq9fS+uyceEjIGsIGL3hnXSbAz0
PHfZVTq/cl4C0Ia1oZFNDgcxA8T3zzUrfWs3w1PhLT+4lP+6mWoQktmXKG8ClB7l0Elnx1i/DCem
lUPrRa/Dx4CI10ouOgjdcEtP5g3csl48ozU8XFlHWb3E0spprvHzVGDmIyVSJ6itJa8s4FoX06Wp
Xs1T+twwIKEB4KzcF7uHhveCH5Q2z9JWAkn1FNVr67ee9jAOJmxFo2e86dI5GhzBTRKafc644Svd
w+8Fpd85LBBUfuzkxFUz+1l+jc74+snywHWbbWocSuRjuqvyGRHS+MbKEH4srBgZnodFPyjcmbPP
zB3FR6BlBS6ymp0MgpZtrupfpPemvQfCtrAoPtt65h2MIMeNGRO9ebeRN6Me94ubSrBQ5GHZYTRz
7rZsaXtabzep0n7p3nHc4PB+ChXrYcUTttOJQ5Ovmqiz8w9U7Co5IF9sYuaP2T9Hnc7lQkwhX1Sm
qVh3pWL4EeId4BvHrLony7xZG7vEHruPGel3zlUBA6ixQAHIJqecQ99bs8HKskLZnBE3Akpb4Uze
8JsgFJyMCjBJsnsxeOHskVG48NfqaAgsHVi2wy1/koi/fsq5na8XcoFJ3Fa53CC9Mj5Oh2cIGK3I
L/l06UDVCN+2xXhLBKd5TZiLPx7nu4/yoAbdTjhLtxoYYjffIgDPjDmSA9aveY5O1ab9yL4VzLBM
lgf5Oj9nX6nLjvyORyPo/e4ou7yy+ZtfTJ/VuNvlh/IDbiOiondhwmlJC5lbW3thPmJfBLh80tqL
JgZMECqfMHIKuBP6gdIAiQ8ID39TwTZ/z/1e4Cy8BUPsiGtgPmcOTG/xKySR+GGaa64xEZxgaBmp
3vcLgwqoW1W9Jsl5JiVmtDPr0TzDPZRBNNJtwbFYfTF7iYDYPeK6+KA2Wyk+dMOa9Qzd0wmtDEuN
9Dy0wfwUEom7FuobQ5mL0g3uwjwpwP9yCu2yMdze3Oimz6G0FI78uqi3pB9BNXKEIRAKsE8IVsIe
eJha5XyrRNeTUf2GteIeMfdIbCrHqJ3XQD6jyjl0q8T7mWMbASSfn+lwBvPAJxqynV14BsXG5hxB
0Fi5vBrDBUtw/TxkGzF/vFB2CVViQd3FmSRnIakOzz1XJFnDkSWraY2bw83NoPyiegPoiIBvE6cP
hreq8SfdTaItSKlDd5GleQZ2Kw8nfKDkbqytE8Jsb2DzABHkzmXA20V3t5VDJjMApycty9fzikWQ
lI2EQiQlIQThp2D3jndqCE1CIHguHdiP8Ziip0dX1raudv8oDlCcHiC9T7asTauzywBNsddkpdP0
Q5trxE+LGCxALGhz+u5RbMfR11jsqrxZj9W5pHG6f8bzY62A3cOf99k39XXZY4/CYB88zH3Td+lU
LwoQrZJey8HcjjVx7LKwK9Jbr/uc1WptPfBN3PoHS6M/6fXVWG4k83UOtjE0rVCNBXhwQFCmuKwr
4RTeJ4tTZ29XOr7PeFcomOFR/rCBuSz5UfOZYs6rQZsJpJkphQ09NtKu2LJ/49oiVgbfiGQpwLSF
a87xL1U8djdLe32CK4nmXUSlNqtOnO2NGhtOcjFnPJ7xycy0yFLl5TLYZn8WK1fEDcvrzvCK0pfA
oIFXttifw8grsl8dR5EYtvscL6EZa5dW4VFjA2F65Xi6Cm8zHgFLPqt7Os5A1wxOide5F1+k58z8
fiR6oTUNmYvN6oeCN0jL7DYqW0MEc95iMHQonfDMjJRRzraZuotCBaKpelLxEDXLLQRjHYzXmEAv
1qWHcxTTjrBu830ofD9Ke4rVx0pyjGgdVv2xG/VXbQ8ypHHwxkRp7ACRQ8VcxxX9NV6c0PW+qcRH
gRgRr2lwL45pIbhdpQZ1dgDbBRPJvehQzGglrIJLyFhhL0+rE2RiQJ7bGyBpQ8qLN29Dm1E5WN3u
gb4j3AvPJomnT6Vt7sgAljccTI/1fjkyrc3LJpft8dZdHyGpUN7euIO5UiZH+R1oW1pdyekiCYqY
HNuURN/sbg2PCSTTyM5EnrMAKKxXZBaQzFPeTXR3/p3jKdkL3yNkjgEY8DhpKzByatCi5+OObbJx
W2fym1BvEL5u78byiDqyZlKKfbYfwOuot793GfF37JyTk763xJTsNekLoJfEB7qjQnX1VAvj9gF2
9D0FiFDxC6NMBFP9AB61xHlT3RZJsP61tE4pOQ8zFBFqN52vQ5QCDW7n2nxIy7tWHwbAUhrYIl+X
bXPFkFhSWN5hrfC0bhcz4WEl4VtqITMjKxFcGVqatFsMOyJ1om42Ek+KTTruNkq2rk0/Nj4fyLQB
wEtiMMNuzqgDawZAtlK+OYVrN3B9DuW64SvVt9F6C4xL/CEmodvVp5W+XjpqgaH9jQ2ukKa4+6l2
Yekr1yXE3kOObSbdRsWxp4JIYElejhlAnBENVtl5Uuca5dsS7QdjYy1AiyUqgeY8x3jhKghoylU1
XHNwQXmBAReGNdO+cnG90rFPHWZiXGf2HnTp4/AJ0tHRK5i9t6o3upHwge2HtDadORC8TN0qCkcF
f9RUTyb7caBKNEfd6BSmX4iHLPnID9EJOK/gq1G+p98h8meJ6QIYHRX7r5D9TOvwSdI2ZHSqNhgO
p3x0uaXXQfsXzr30qV+jjMAq18ILihXCmwCN76T4WY/Wh2P7BMrZgbjshEv8NL5m5FpIXvPS4ERJ
QmpkRgPq9r7RqXo1HQJmPaRHq7g+xlO2m4eO6Ynm6Mqnr2azlMNaDsOzRl87k7VCokyTAcss2Ue1
xcP92TL+SXROlxwmVV9buIUYZmpRDFimF1FGOkYUjRG9qCEVWtdZv0qJT5BoFF6icQOq2I3n/NME
kyWOAu/0BnzzdRhRvJxWxMQQfEAMUefyHZHg3kXbOeT59FRSkI21yhF0k/uRs6Q0O7vMPhEJgfPX
TOfFhANMUQ+F1bi9J71T2wfIqG8opEokbt74mQpQQ6LkAe3HgWiL4k4SZX8ojGctMrcELlHyZo2N
gqvfkhQ/Iwd8LXCAohyUf2/w5X8psg9qWposzIMJkLlni5MVaB3e536eNwY13VQ/cObplpcFaCyz
CJQ0IKG0hwcCiiVx6tFvn5MIBJHnt3A0beLoY700wnPXv3bEMLGh39e0Ux7m8AjoQuHeOmrfjeUI
kKhBGAmNtBGqt1b5oZeesg7WDQQLBeu+nYMaWGTEuzUbkwy4OUqb3hxfMsIqzdSLao7Sute3x2R4
xLdwnGHPE72FpSP+hXl/eEFdzHLV3UdG0z3k1jY0c+UYnWOIADRU6HrqSxcAKuRb9PdSQsA2GJ9M
ZhN8C5mNNmaDaDpyxHfxLCzyjf+TAEkciYcQuvjx7StmSfYKjtPUmcuvSbvbOXjnPcax9iM/ZFka
T5jFkXSnXrn2zgcORRzcBSPs9A21MWMWFKVDfA9EXtc4RfSamrbAgQpzAPGm1nCObwjJOQg0W6Rc
97zgKIKgnYqr3gNzS5Cj/EgbE4qlfhIe/DPypv/zv/yCvzUk3zF7q/e1YhDMvE4MimLL2HpnX4SF
AItBUCE23v/9BRCgCkNSPv7lEFnHe+PJKKVqtIXhcl6JE8qEFGUCIecMeuKOb2xGcol8AIE39GmW
2GR9naaneGUBvDUBs8NJZqrgA6k7odSO883IsKBkQcZSIJfD8ywvdrj6VLqnVkBcpKyNeJsYpYte
3cCFImmQEMAbvFsoAif9mHTR3jHoaDf4PFC2pXATNkRayTb1dn6TD48ZUWM9v1RAfNDxsT1kFmji
hNEaBqGIfcC7nLnTmI9Y62Uz4/lA4AVC2WGZoeDy412hEQ5P3KbKgiW8aquXetwjXBITgsLWfeUo
b5HhDhqn5oco0gBCpTcOPuO+ye5rDq/sUma07TjyQtc07vIJU51jCh6wMqG8stpT37sImypCXiM7
/opvzTvKctAw83GgsnrmHmZ7FAlvIWoNNmlS6BBKKPGzCQSXtdmx4z4qmcsYvsIriVrm4lXJPvtA
qQMT1aSbqXxmu4q5XKmj5icUkk6EvUecSqeVT1rIkfPuF+F72nyq3QcPIAKmaOUr6LpIwoDNrDYQ
9V11iLQt7DWrR0qpIzn2XBAey9KK2jUu3yyDpAas9HuH5Rr01ufhljSHpak6aBreE0v/YXTVPtBd
16qNiI0dnaZYGjEJNlAt44VWc0iqS+nzX6TEEC9Aa4lPZIFmf33l1+42Bhwb0LuuOe2DLY1ioO3C
zO68/Bd+w/h67KJ/yfl5zoF8JKBdMbenE0Q2JxbzSn2N3a38StyXO+o6H7T0ziTr1hYuMM0lN0Nv
nsfqkAA7/HY3dY9HoOTHW9Xk6feS0fEnBN4C6ZPfIwZsaEgUAMbg1N0v4gP4yrp/re/egIqIeYr4
wOd02412eYkxf0h69gSwoDB40pOHSFjZTL8ViPPM0bzpr5m8jx9orSf5+HL5iTQht9zRR6M+qPKu
NqgMRRZ3gWMx2NN289NwJ4iIWG2SP3Zj+Uy0G6cVcDUgMSBgVfYjzDj8fiQyzFzrNIAS6TN+SQ04
Ld1dB1kYYF8tTNtwqy2FDI72w50AfEgqm5oQAW1N76Quw5YWnESr2F/w3HsaVbeUsFNjzJhJdEYu
f6XAMukT4IPot/LOkXy5qhFRbB7xp8Q6EPm1IVeFkqDeMRP4DxZqG2KhLnwWYt4hRght1zzQ7DQQ
BBFQlLaVHD+cC/vX3B/2ZodwIml1uJNuRwwt2VRS/Y6Lt+TG56ngdKcSGD24LYcvbSeY69YzSidf
PU0zceN2s7DG+STtsvmmL/rbLNmG4AHa0Z0rumq+zog3EF3yQhL3BWUPTGT3psH0c8GyDXxJ/Bk+
Fz/AFeR5E61tE+sMqY4RBVNKHFnxKx+HGLKKm1t/asmtJvMHjGgBvc56RyRadt1u25DhYFW9J4AX
iS83a259bXx/uJGFrVJ+hT/s+tHdDu8BZaXNxSAcEhHgD4CYvXpGRTLVFsmAJnXLaPS2D3Z8X2zV
O4v5ac62OUt0/pwFrDJaIHtGHgC5rFgbyk35Gm3D7+kC3MH9g427JrqVFrYHzkW60l58p7ouvEq/
2JnN2kHsRM4N7QnulLgTgSW9r/6Iz1cZwPmSB2q2bbbTNV1H+8YjjZNmBHL91dZO1mZnVacoddlL
oWqth5ZoDeharuNko2oHyQe2JvwBUCjdL41H9gxm5TL3ryXndCt/79HKPYH5JqFFFAq3hriZLst7
x0ftPQoLoLRBQnYx6akfjCHGx+Puodc42VXfSNIRwt+ZOlDGvyVf8zfB9o/riENTPYNqP+hUoiYr
GNWccpuoN1l07xzEU4VsKtZqSykOOVjoo18Vt6ZHzLWGJq2gc2DXhe8h3Dr75oADDX5A4CMjbqQ4
GmEwZsIiDdJiy6E5oR99yyph1E8r8j4v1UH1Yrtbt/4EkJtt9LNx5LlbznfnjigGBxO4VksO5sq+
bxOPTXvyCfAxD0nsGsfRbXb34dh/qgf6ZlDnAr8OdiueyH8dcVrphZ0f8x2Zl/NecT9j3uIVvOJu
2lpmbblXfKSt0sYYLbQTkKfsLvBk1FB2LyElPWnQvnFekzYtuDCQxcpblGv2m5XfjABS/Kz136ze
LFh19yYCEcM+AQUg0XjojHmRJWSvgE60s8OSezUHDy5Dixx2pofGnsyvhwqRndk8dVtCq9ziBaAI
uMQeOYd4ki175SM+82Fm7S/iE3Ah17aYHfFn2He/GF+dli3eKng0X0RK7qHid/OFCIoFhIDcJEMC
aAMIaKmGJf860F2SnCJ/wnuQr8nXAF5egbecWhvQ348vMkWiTLVgLBS5Rce4cOdxT/yWPNul1b42
5SXZSzmd0gd1OhnSZjr9D0nntdu2loXhFxIB9nIrkVTvtmX5hpBL2Hvn08/HM0BwJpO4xBLJvdZf
R0Ol/Ze+RofLoTX0tZx0jsiLIKYcFDOu2hUbmZjrHlEQnNp8IWD5Ab5VU1yHiHwFUDDtqpreRqeC
askDhEjl8/CtKH/U0vwN9DEcLZxXJG3xzjzadRgu+zXacoILGOKPWb2TvySwU1gBoVbd6ABb1swT
+a14Tvl1QPJXGB++XqF3pWo2WnU53W9sXlnqGu+ycRYZmnoPSwakmq7UXLWQYIwOQvHNyzUK2oZD
IW+p6xtWQfkBY0xVxJIm4hTl0F4MvrglQWXhB+uXTLk42Scuoc/DK1h3yjLfSAfx1nBh7RT12XZr
/MKhfFERnpXsW6+ZB/ZcEQIipmwBQlMAjiUukeCbf5QAtdUj+FIB2kNHgZtxBv3txc4v2Mp79aFu
UgJjtshPCumo/+jyITjJqbIMxJcerP3g27gMPUJR+SaSAvnZfBpngBQgquGtTe48aMZbCSUmXqbx
TVNHO4IQZgAsu0vywrcjL6MPlrcDmk1p/J5PN/PIs5rZQvvXIzYD/qz2zcPbhjvu/AbC0xYdE2kH
l4t5o6npXO5wP/PmQb0ztG5HYn30Z8Vz7w91zfSlzqen/m4mTyW8WvJ0iKhelR6dttGh378pj4iu
OBqPw1pnOiHOFbhQ9T07/bPai8ijU0d63x2t5DjstRRrUaGspTbc9Bkb+1xabwEaEjQpOk9phXkR
jk9Dv4RY0FzpKVcZIn1qdZYxH6+2xb0FAirTeG2xy9Hp7hK+a09egCbL1vfqcOa5hagXOO9SHL3g
RsEOYoJa+Y2+uxoq4Z/QHwQG3eiW/7V/YIqRfOt7x+jooPlG/qQTAX+2sq2Wbyz+jCcbUlFGkvqU
PYrvTj1WxqdPikY7Hjv1o1YfHsgFgIf3Y1wMQXpjM20+CsAX6nRChrjUEFZGcTJA3lhNhSOCQv+k
wmpG35bI9Wy+EKiYdU0MrsGkUONU6A41NE4pcYTD5Zd0jLTTeA9y3j6G3jISyIQT7ehdJKSJrpD+
lOlz0ka2MqZXI2/7MxSocjG4GYGBdH3rca5rafjyK9+tWkbPOmNaBhNmnWkcsso8610GMA+nXUPu
W0RrPdj5Z0NgQEZRS4XbIksRY+464KqcpyoGfHH67rEeEI/AULZs9HzdDDkcNRs4iag5d7AZ+yu0
Ff/ZU2Q13RiKC9VVVQfYLjjDiC3ho4cGsJyWzg9UMokjg7uW8OTSkT8tudv5m3ka0fGhPAaLdPyB
gcRtThA8+jfRVs5wa/hLn8QrmlKUdbbnnKjpBz0P/EY7cHBalqO/MRTWtBX8IGtSEBN5EAuNS98N
t+iOnRY9s6O8a+/ensT3/6x2mP2XxUpihOR/GPH4RdQNHObKz4kKCCHXR55HP7kWOUO1wkbmcY5r
ByCQ+cO8DTcCvxJ5k2JogTGO9wiBphMe0Uhc+yLXRFut8y0lKgXwXRH1CMBouLHVtKPHZKfs2nY9
EMcpQFDbtJZP+j7L9xWBQ9U2unFjxyx/WIaTndhgT3b9+FDOcgWE3e60LYJvcv5R3anTOp3KjVI9
JWtDosxSvkrAYzsyXRVXvJDcjvoStlO8M0eeOmMVddVa52DyaH0Xuxcn49QWm6K+9NZOVFEk7dV6
V6scQSeC+EjTehDAWPvf/LNZoBD90TDMHlFjEmD82oeodP9pIm+u7aGS3govg82w4BAOhupDSt7M
DO/FgE48Kw6+3l1Nb2atzjGyVGK0QCjjG0mL81VxaHsZ6dZF//aAt8kFXsVsJpMjVteM4BiWTXDZ
F2wzSYBKa3ctos9VPdmEtI45diP2W8tG/nLUw9w1UnKMVQ5v3r82JnSnBbtjLM5tLcz3Kg+1FjI9
Hg65aLrcgBHYO3wifrx429+bL3Hc9GjoJJQJ2l36lRHh35B8hx/EjMOzkepKryGTf+i2KIODY5Zs
kCYML2s3A+KcvMh91pm8s64euGi7Nn3AVNBD2M/oMZL9wLHpX80fFQaiLnZmvS/+/HvxipSnSafq
LjpJxUoeXBHCP0L9wuU+VAc6yeieGwGGw72lrAZy54Vdqm77iqDx947JKkaWBavyS6Ua30VL2VNd
nZktgUxm7uu+VPXK9ajndzUej2Lk9uk7rTrQzPXfxD6GvedCXTXhTm/gxtM/CHoQXuUXzpNWMg7X
U5KtmkvEFRvcB4JCiVL1nlM14lBqyk0SuGwrw4el02tVMIOsfGOjNseAoDRqXpQDKwxowciTRHTA
RvlvxeRm4D4hmIvH5TAW2/noN+jjUgwkaTUrc+s0z4o3Mq0hg6Q79UrLICBAaVQ3RJhtk6T5srTN
0HVHAvRWuUipLydAFsQnXP5UwiMmRg01wHlPjNLCgENF8U6dKGy9L14kvT4TdJ9U8slCZFnSIJtz
jzWEQZ11ghpyZnIJcYY3C4ks3osM7Z5aiW9Dku1GWXGM1KIPrj6IsGN585kbnPvvkey/p+HaKgm7
mydtlEsz7eaBKExGa5upeioL5Qv6ZxLZaLixBe6MOhGfpfhRgonG2PrAHtoqeXppN+ubJuBlWRvc
DA1S2dRulOKe4emXXkiV0enNNMy9r7aIcQvk74R0cZBU4G6yjP7sSkplmh+p9tkhuJbggMnMglK2
jMe41kFjJRxVQQOQQv+UQW5Jxoju63YGnoiJTMaF5nlbnqdSTgyWuqOWjQfBku4zQNgu3rQDCyap
J9+tsE/0i1fvIyoIto3CXlyRzPXTto63RwQ6bnH+ZIPGVZXZwlnIbhKbQb8Z/8nZv87OjnB8Niq/
cQ0z5YS83TSD04LJI+RnoqT3jIoyPvjr4lt+kxBAVRHCuYG8y6FgdwKB4cLKmyXOMRjvCSdOaAM0
gC+q+F7YaWxVPjbgPZN/aj0mDuVUfqrGVvnKNtUDy4YX/QVIsSTpKwe5Hm9IZMhZTvYatXPVThJJ
eMEcBVIX7gZrNtwMpzYQ5wATvQPsxJmXEMLlveD2ejb70JHu8pqAE7KrhAOaBh9X238LpY9KUT+I
2Kea4TTlDbVXX9yCrD7gloX3A9OL+V8QD2l2nTuHGqKvkT6FxAJjkUX9MAOrEGAq3FKRrWVjRrk8
dffBIYpJBqgt58JF+f3lZ6tE3o5gPl2evGTtMAC334waGUI1x/riSGB4Te2kJKTmaEbUfRzl6MDv
yypcl8o/i8maXO7kDwKIw7swYs75fpV9S9zn0SN55OxPzoQpSxCvWX1Xc7gS6CnlMQDKWd0HhleS
KUpp3/yeBVfprmN7A7xGaEJW8HhDhJV8oguUXw1yrv/kbnxHYhactrR54NAXOQO0nrKGZ2bGRXzM
uSYywdY7cIA4I+lvnWUr4Cfmtx3DEwVPul3O+En8SY4lVOpSdB8tD/QtouYYthMbMq15hgvJi8SD
82o14RlfxT9d5o7rNjry5V/YPuHbslnjVZzDYKYs4IOFc/TbnjBx8rFLkSonrOVYrWbNhPiLZrO7
EEK7RLYK3lbdut8xPWH11qyV+EtT4plD9EMT7OFSo8TafADUoOZO8EZvQBpKp/osHc1Ov0XIBLc4
6OvZYLLsDvoOE6+VuOgTgidMv/wXDytrcEOCYl1SPgHwGNuG9cQiw6P9KxZRU5Uow1KosCT3nTLF
LOa01/6raIl2cxOGJ2VTeHYe7cuBbCGUHjBs3YnI4TD/lgfyirbp4Mw2ftCBWr9nBmxbu+tocZ/b
4PPh00ibU9I3t5zulfdChLCpTizyOQ/1fnbYyINvV+lWTM9G6SZZehh5MpvG4I4wfbyqFaIGSWQI
nJ+QK/Yj1vSfjhkFScfo5dxfGwQWFoTK7HNpVpJxR+ozC5LjZkWeFbH7PCpHl+TiVv6IMfzDPJaG
fzeovpjYFLmDjvWh4uBV/sUk34BJJMUltt4zGECv+3gyyUcvD5Af4zT1gEct/dDIkZpPCfJZkShk
wC6uavzj/ZsQR0lfVqsceTJfmqzB3Ojdw/aqfQQFic9PBSS8Q7jVgMEVmeIQ1TeAZXNwrRoPJQoU
UYXJW4g7zQ7SrSL2E3J97GKJAm4cqXs6Iio2nmY/BY+KAw3kbeOF0p+sTf9KhDpRm/4MFhIsK7jk
bPreRPRU0WAZD9NlQgoMwCMhpMUagGIyeAR2rtBhdUg39A1B40Gs6trVT9cV1Ldm9/Q5fPfD5tx5
Lhr6uZqRF+apo1g/l5xUj66/cDX/4eOY25+CXXod1TtZ5c03y5NkuWaw6VqUbBSX3RXrqmuIm+a8
K7W/YcIkMbc1LnoUARgrq1DZy+NbSaCWRuBrse54Mg8XtF9VTaDOJTTBzM8tJAm+VS+Da1uqhH6T
/keKh9hm7hDoH6ygI8VZscVa4t2SVe/tJ2/jV3uWtKKEqLvymw78+6kBgYgwUHisydQCZUNaAc4K
GcR/VfUYsSh1ofA2ih5GJeoWqVAbVMQUqmzXAad/F7gKvLJmkvwFpAz3Gbga7R+ag0UNoUVc3ziM
GTbacYlVVc+c+IYpyjgHuFI/pG7vDU76gXefmwqbt9auqVniv+S5e8ROGltLuE7Up0m2LxC0+5oQ
0A42DvCs/yzUlfoPkr+V1maB/uRRIY/If1XUSiGn6cjmnNyxstHCFYurkHFFmC2x5ody4FlRG5/V
dEezqREoyZnrf4FyVF5/l2iLss0RqSypRPN5rzgxKUEzamAKo78yP6lisMSNb23EYG0NtjRszW+z
+UyAmDnjLSZPNMu1+Vc/m9St43RfqYzIyVc9UeV4bmu3KM6I4DveUjV5UIHaCNi8+H8mTH6gcpbO
xWlLsLRAWus8rnlz1zWXbHeRuy/QZoXbRQ/2HbOXRazAuM2ad+Jg7yGxxEXoVr24naUbcrXLg8uI
ITXQ6SUoVlz5uCfKndQ3K1VCGmd62wIJ+SwqNYaLGPGN8/lh0+o7kQFqVI6COv3omDDybLCF4RWr
Byl+SMPcbMnuZ6BLrj8rXGfRS6MSeWrvHvO3PrJizxqwZfOvRkI9a0rPKCDgjsCiKMaYVgk44zKH
75E/kP5o5oDj+r0zoBH1UxDvdfmdii5oxzmH6dkuk4Gw+SekEXM+DYZ05aTvxESTDE3YQ4evjpTA
NLh0uYX9WT7oqNEtpmLo4BxyM8aenXJrKxXpAoxxfvlprFqudxpESLAN4BAqBZVm0cMxwYvWMFzi
XwrvAinRQBGrCeJFMztg9n+CQLfEtDOgvgomCMxo0LRVrB/97J3LZl+S6ricte0Od1moUeg9ZEcw
kPiTh2PNDNsLtTtMPT6Jaymf5hw7FNXI0lg4W9415YXigr0GyUBDxCA5Vwo2t5XKUJxLgC4WWWOy
H7+mVsJgzhjb9NMZdXBFfOiEdpoSgxpXRHagXBTaH4WvGJEOzVcXRU9fDfVTDjJUCBwViYr2gapC
3m6pRGHjf5uio0q8C5LRbIMwW2dgF1VTOMOgYQCgciiGSOyLa8Wr2UQfJgdbdCqyQyPu+/DRI8qv
ChSEA/bzg2whO7VQogl0wwJ2C4BAMZSM1pP6hVmkpoThM+glRmMuBTxaWvZWKxjJqYqVeNBm4jkT
7owrpo6XkuftQW9xDh4sb5OHb0Zw8uubZz6mHpv02sAwEF9n2+UQn3T1jJXeH7KzXmy7niTcb5Nr
EOtYu8IROJLuOBdy8ahJiquhfcuRjn9SPfe0d4OJOobGgHci1mrVNn8Jz70GRLeoz3Ea3gri3cn2
xyhkIdYvNxZQiCyDRbTFo4bKVvJ3j+fWMDAeSZT8WvaMKjHnjfc0US4twoXWVf1nrP/6z0ZeG6ht
aOBuVqX3bpBejSijYh3X9s195Hn6UenvnJpw+YxKI6bnDQpfzq05aqKl7m4NHZduJR1YJfY2qqPa
PExgTN+IAfuZ3mbZg+jQb9Z32+oRacfuok/vOnNBAYtX0KWqBeGjlT9JFENL4eTfigS0TTlH+GY6
MrqC3ryzOJR5fRq6e4KDGZNNEhJ1ApeArkZv/xXRHhlazeYoVgfWubkKjGxmlEjJemyYj1AC7+vB
1RGBHQOVyRJzZ2HxFVjoeTDCXLeMrvgFppe3LM/1nQkCgseb/qkgfA6rbTt8s+0gdalrhkwkHUxA
4DAECFP6BpLvSFsNtbw3k2opdmNg7VXRuu2wp+Kvu4HuN5QgjqXqsh0M1T+xtGPjT4G9gySkJqy9
jueqvhgRwiH5Zk27TvyTi89dvx3kayYTAbFMqluJC9nHx8AHtRiK6JgKvD0ZBLoClnmNP1vhGvWH
0PoFV/NE5PG9TUgyPwy/MEb8RSeGcJEAEzSEew9GjdY/Od3CpKHwZm73vXzdPnFQKO6oMLmb5YEo
cLsYXAI2dQWJ33rCV1fIqyE8piyaIHgAs0l7VPrgzledpvZA16J89LnkjVUYbvMmufQySLJ46tE3
NuN90H4r6yPqjq2ySbWjPx6y7sivoH8jqkUNz/V3U6Iraj5L8S3ZpE/zgW2tUfchOxz2zJRnjVtl
u6C+1C0hKDNINMv30aQSfI58mfJNskzAeTpgReS33S3aCyRHIf1ueTCSqlCdcnn+RbYWAQ1Yi7Vl
ssm3rYmv/ToXXfI1WKLZ5fgJ+RDLXynSXk9oHkJoNUV7/0FSWv5lCKiianB1sBFyANJ3iVUjLbAT
C5StuHw30ThHsLijd+UON7BYNdZd2FrYBWi5bzHuYtCMduYK+ZSUPOPorlXFahcAbC+zEQPZUSV8
Pn8OeJwpumVSXmnV3CqHhC63qZKMmqWQHhvln8R+OYyHkTbGGSsPw1v5rXt73KuRSdwEuYMYvPrp
ZFR3vw8cTV2b4SXqQ/LwiXHgjHyKHSEwwqW3NZGuvDnQKFpp/d/YVFt4Q9SAA0ttt6PLOOFqzM1/
U0zRLI5J0CdwnOYwpQD6aJxQW0XCmupdk8imWIBinq48QTCtz9vBSjvA4w2lQ63oUFPWtVRslEoA
APoK6AVlGZvcbE4eHKLa/1p8QAAGmEQZfuz//wKO4YZqkf//mHvhgzfec8EfzHCO+F0PN+8nvAiE
Es1yQhF1ecsjHg8xpRLmsB/+pup9sriR3zj5DFz1EjY4o2zWsXyqgAwzaZug/ptQw0DIquhLuuhk
Za8UTmcevsF8gdC1q0Z5VHnzUStU4l/VkiywKcRXOZzYLVlW5YD8E9JNZsd5whpQX2hBz0MiVlSH
TqIt2Xf29FY7jf5TDYGdnngcopduaICo1vRSTNHHfGoKN+qSoYrn4HXq4p78nwRZRcaRZuV4UI6+
m3cuAjsrO/zmBILeQabnlLRlndmjgwGOoONxJ2PgVNyy2aeF8GOg7/jna0ce8wjcJVQp4cEUQP3s
xOknds1jj/5Kfrb/9L8aBw6opmKPL62yscRNDQEwvd1F9OhsEt/BDqBDYg17I4GJBcNQPmRjQvNu
J/UGbR1JMRzxm8ktaPcisQqOE7GTeYAbd8zQRtaBDAPGejluGvPg4xDKtzPI0IEWIAd41+jbVWxS
dSLAnSW5cPPGmiGLjKNfKZ4917CpnJo68qQGnWkv1yrS9XCbxt6aR0CF7ECT0p3MZMIdrCbobAhA
IsDT3BRwKiMwMEbyuhpPUtTta+C4noEVcwkupAokpmYe8yPvnHzm3EKEMZLyrt05RcybH927yDrX
s68jlz6akcmjX7UerpFqhZQxe6OXUeT+V/lHUB6DZoqtZzF2kjfVZpGR90cWRLpBklc9xVlKjJwZ
jHdRd4IUjD2RuB1kOx7KZFa4LJRUbdTJzImIlTcoYjBJcN6EYPv5Uc8dTNiUEStfck5Btgc7Vm74
OUschtZy0ZMTptIqPgf5Ck45KCC0G4taGeujxvJjhsQcUIUsrHmUdreMCqjP8Qp8Jt4Xoyx6Ebbp
jO522/pRc1v5tyC/zuv6oc62qbY6G1hQaTojNB/PiELBCDT2Bp9qi9D0kx85zY26CvM5RhgE3yDk
a0WSRPFDumIyrMYUydROjTFecEz71k2QvxYalF4iVHyKn7OmrhX1oY0Ip5eLmOj5uqYbb4uSEGje
S1/Y7UgO+8hnKajwm6Ny8/hxlhb+k1tOS2DxjjB6EQbekBB6TuyKZXcXZEX9eeHFdUSzAX8I5E70
28ty68SudsFhOGhsmDtRIg0ADmvhJV2cVQG0ZHuDEW5RhK0WBdcjswufHvyUJ8h2HiFXtsylskLm
s2gtVn0z5HPCPd1L3h50YdEEYlH5Jp+DM3HAdcVZqb0vikRuK5+skO3YOsRSD061W0RN3HWNOn+s
i3eldBF+LlRfSKhX5asGdBLygDn099q40xLDvHSoXErzuCcdqJUKOaWDYmOhqdwtQsmnwFIQRoSp
AaPwZjriklmo3VSn4fxDENTW/ZeCjKVfXOOvWLSTaXn9/FPzbK5caxv/QDHsF1PUknA3/zlSkGTv
76stBzz6Vj4G4eZtodaaljfzd0QYqX1zBEyzkothiVA0+O1F7ll+nI18QH9S7ohs96ot3xd5mIqm
NPDH6aZd8Qwe1iXHx2rRtLFsASfxU+Pm8rZcrHPhF4nNlhOm27TdSEc6a1So74U56EkbGXwREvCA
alGLxHuEXXy5asclPkRHds/FmFtc2CIfhiQJLNZmG1m0UR4JpSrkxCQew4gxIwX24WzCnVwi0PAS
d5COE6r4eAsOYSJoD+2FTlFMGw28hokuLBvVxx6FgjDbGR4pbjZKKdk6UpNw9KXJDhgpzYsw0Ut+
UR71VxOcSEdTUB+kO8HksIY3zrtm2aCXAggLjmzOjOANFzxNxgi3253C6RrRwgcTIUGcRDIKuHX0
RphY7wjRO7/wLsSCQ1ZehD2BRxq2PLR4ArwExKVsW/+GV0skXHyjmHCzkPJMMb1JQOU1jji2+QcX
VM3S+Rvl2jHB0OfHQ79cyIVVl3JILkfxqL5TBEzQEPHKRaHLDdTqLkE7Ocv3mGJRZdPYYr/aZ/Jq
Cl3hM/tlytkH1lZufqZ2g7aupoioPhJnEXunUDt73hqoRyH2vbbW/m9QXeL6Lb5QV9TJlFxstB4X
3VoADH+HUgxuk7IxL+Es3bPm7YVJKtktSl/GcjCRmcs4gGO6lK5FGdk+j3tqggYd5b7ZEHX4ZlRb
o1rz8gzEiZl4LJHVsLJ3zbvB0s3R1nzi4Yn3RvvgGAehkNmgkxskcz/xzBxlW1eCY1QeazAfL9tL
w0PepdUezewYHGaznV0GjxS0jOAvgh4IFH2rLrm4n33c5Wk2sVVf7YGK5Ov4QmwhULLa/6q7LhpW
ylY9cnfOfByTNNQ1iXsMG8N6QEPtM5mElF9eFFCZ4WYQ9zW+03eEPjYV38WJm+EDdeXo8RCGyVeh
pFZVdhG7R3tqu4OZci/Ia3gIDQa9KG4SQTuc/40hc5QfalSpy/AHTSD1B8Gyf2gtkMkyZq+Dcx+s
D6Zhqmv2vHBfofqZxS7YeLvj/KhwHgez6jt7J2CwjFc+VMFsswNIXab6P0ZgYViJQJP+KnZ5WinE
GqJPS1HFZPW/MXmFsGo678Rwqg2nGnnVyZQslp5yibyV8Ep/TIa9eQR2PO0a25lqG7yM5pp5Jv/W
EaCcUoqbaHEkHgw9fPDhMw77KeS+vvIOgbQyDAQrG3TdBakvL5ka4N/4ip5XKmjMPKa4rMqjh7Ta
yTw3u8Okj18TGNeuYa/ATkWNsrFRNhj3otlLW1rLctu80sCmZIa4RmYkiqqx/8E63ajO5POlN+6L
mAwRlBjKsgRKXnbFip0CCxf7iJMAqbiab2uoHgg2HDcsW8nn9EVCTTi6MfI82hn4K5Tx6ZrdBz/U
QNTmoe+WwrpE9pI4F13FnrjmZat/EMEppPlQ6O0g9Zp9dsoq684e7HG2AtlBGEokdv3hKVs2MP/E
tt7kG9lAw+uO464snDn8ObF5knOaTp9YwQzFsdtX85/GGjx6nbEkCKseIheqFDbKVosVX5WDnPXn
rPjb2D8iRPS9N8+nFIG4h+FLaOAKZx99dGQt9+p6HREv2p/zixmQorDxJJdoxyDothIxOqsnxjs6
mQhRIncJJLFzmm/zSSu35HqkfQWxo0ykhVUb3HSIPdZ+IzulpZwXtE/S6xtz76uI1VHUx3Zgckwb
VaP5ccB58IgIAz0Ht9Fe5IYiCLQkITSab8WNIv3j6SVaJ1F5K7YlvV4IUHPo6AGhA7qSZtcQP5Pt
J/MUH4rKXQQFD/te4MvKWMt6yzVydyp+F5E26GZJIwsjylt0GGYoA6r6uaj9QcsrnGZbxI2sSRYZ
XFz+yoHNKRoYJTeLMBH83qe5c4vfQJQeDfnpRwWC2XIa/617X0RdoaRjHjEZWST2fOT59SfM3hdt
aaWpKcYZGRMHBa0E+rrkCVlXjhv9vZLOVPK2oo2RU79i1SNBsMDNQ9wCGd/ZGgkBd3YFF7OI8qah
HotvIEPNQoobgu1JJGqJe+D16pMgBb8Dm9SOBSv3sGvpLRoIgWWm1K8ROja6/vzivDAVI6ijhh+W
eHh63ByKwm/sEj6P7nJg4gnU0vcMj38xzi6m7upCLTCyunEVMKIg8I1sKiftAGyV6/qo/Ac1mw9L
QQFdFQzEhIXkecznB9k7NQ4ZMD1CBfmLHXLRF/7U6cBj2wvKa7+6pCMequuiNvuE9inGb00VX8lT
JwnUIJvDJPI8dUxSFsE+iSS0C8tVX0NzpfAeAPHJosfljU74AAif0LvwT0V/Tm2V3uy1tyj5Rls/
waooyj2L19OzH25zDIou/s4DiT+gt5FEviuPqxzxiYYSn/vVQLV+n+Ifxdo0P1rszMjWnilkjp2e
58vWElqhTPk8PKQl/vR0U2qUmY0XdmALSQeByUBYKN3wE2krac5Xe/M20zr5iODTFrJgTlOWk288
BvFSLfdCSNxItzanqwZ8JpPvmNGE4cbb0Q02Qnivy0+Ungslaksli6t5BXnCSIbBG788cy+l505f
0uHXEEa46t906G6KKa4a6AY6cSI5cUNn9oKWSrKqU15+MzgZ6oFZYvjk7pI+USzBtigJMB6s4DL7
BC0SuELNTYAYYEIK+jO0+DlJ4lghK0XHlRKEQFZAZzfI7xZWlSRZaKXM4eT2ZtK7icbvJkd38eqH
BjmPirnNmJZytEGDsU9SmK3yk6m7zQQ0HAz6GWFmBLhhIZ4tD0jUiX03X9a0R19rts2tyN+RuNfA
+4M9RsStHf0JA5LoSsZ76d3TbC1RVXKe6F0mUkA++48CQBRWbS9ymuPqmpZMrDCjSuDbBoLFEtvm
S2Mtjj4FJkkECwAPOlx/hQRkFtCcPRjihPMSxpc4FSVfmuf6Qo3ZCMl0LfCbgzNBSraNQ7+fnPdO
GeLSqE/SyccA8Ot9DzohWWhXmhliRL5HosRiDApTj3p+ZJN/O1Fh/AxnSi3xMSzSPh7T0sh4FeVT
TUpQt066q9AeFqhGmmEIeOdaBgFxHz7Dbus/Q0yW47G+Bo+znjwtfT7jxGJLafVPZyARwedUuTWc
andl5kACBmwu+Qw0wEZQCDqtEPkVTbQAT0Qx/ZkpoR6+DR0En0j3g6bsGCJkx/NsUiRFDMweWm7f
Nbrbwm+t2BQGboL2BnWJm2Fcj1/+GsHT+EVM5YG5o78Od8Fze4o7SIiinfqDB4jyZnrrim9OujxI
DierwkTxQmmovs3TvDv3ASF6f2jKJ7jNIhYKVUtUvhHrGm4iawVa+mk62rv8huxwkedW0Ws1fz8v
Soh1NnMuzY0wwgWV2LSc9fwVSdBwZEgbABAXOUWxkjWwd5fkQBei2xLBfFKIfMTa/0aTYP2MP7En
6y8GbRqFV+UTi3kKgPs+yKvyJyltqsEfmP8AM1BFmEDO6Y/KDDj8Eg4xfZUMATGr1RgQyACf+dHf
ZMOZKTMDGYbCasD6nwPTueKMMekkcBE0TWgZSyaoGeA2/0XegBitwl+xD9S1Sgr6fwYPvA1bugIp
gLjx+cIelQzT1yPblG7P70NnUWEzBipjF2eVlQmkNclF3k/fkf0A2hsa13DSHi3aVANDHQmC5iEs
nxqF6B6mo9E7DBxIX0r2Jh9D8VWgIrHQwmgCwQUEWDUY88FHge+5RvE3LGQVMKluB6CTP13aVzVK
YWOZ5a/oTys/IDoWeTTqQVpxyaPe/xVePEORsM2RJMivEA+Mq+mLK9JwEmeh91NRxPRqb+fp4V9w
jc/iN+WAi0qNokGnh5OGBCf6JBdbUhwKVRaUdkZSFpdE1MOOeU5qZCvq+GBuayRhdOrh7Mrqz5FE
VAYf7wmSYO4woGytwO4ptrUc9LMKYnUz/SVNFbVB4DHJTsI2tReaREyBZqDEwP4upielln+ABAVO
gt5NI1d4ds+OkXG6k7YIbe6V62zgoFiJm3dlJ6uOtY6O7T59UZpIPPuH8hn90lzu5utib0K4b7zi
YL56YpEoVVWdcM7lAP9BBbfENvoAKmGIVrHPxKfQHsavpCamsHjTifetN6Ao+ZYga++eKORavXQm
wIkY3R5eTVh2bFY4FD5IW+x27Xahe4UUVDS0AsPNbiIZ965Inok9khZq7MmVLTPCvtwKeBj/PnAs
UTr5P9PcDg5jQO0a0xlzxcKT8to0m57+0LcK+A0wA5ANI8VHT777f68E98VSQad+xyESHaK/zv+z
+hWA98IMoiQIFD5ZMV1yeYD6KMJtvtlhgmLHn8kMnGf2gQx1zWssLqK/+eX5GfW7XjnEbyZ6qoei
ktMrdn+ogPe5tZ8NiNhaCcGIeFghFd8xpi/8acz9pB5Shs4TX7CCD17jMJp9woG9QH2e0Qo5YQAi
DrQ6Ry0/7+eiTwcjzwc+KwBVoH7E2gcVscDHYloPX/PlHkVK04MW8RPI+SF1ekS9Kg0DorlS2Kl4
liUObae/EoaARRNPRa/qvObir+WOp+yHu/S8oNeF4Uyb/3haagfEUTxIOFYXKOGaQpxf22lbReE6
BC6qSRQCaSzBaBsSx9ikE6El8ISmlObuv5A5YDlv937NmFrhxJDTucClOBDgEgRr8g2KcR9oqy5+
14VHT9DueAJ8GdN1gJMPyY2484CWCYyo/8feeTU3j2VZ9r/0cyIH3kR0zwMIEvRGImX4gpAoCd57
/PpZ+LKqJ6umuibqveJTyqREEoS7956z99p4rVDtOr68nOcvESuffgGEO8RWgK75yaSdYGPchoKo
4npNyWFamN/VqbQwsxzzJ/pLa3QgEetWT1lb5LLdCLPddjtgGCVkw5Rbt5pAl+d5N+MV2Xd9Sil8
mty62LNxQRV7gymDRh5X8s9vvZ4lsieQiYKZ1FENIDHNwq++yv4rZIFWW5+/WaGYt56qEJMTurBO
uBXie/0tC9MoEnUj3YzNKWR4HfZG+/Tb2A5WMaQedwoYgQfvHZq1lpMy1uMjbrltNTQVFnGzVBD8
KySg19GsI/fo4/wGrnAwG4OnFLWzKZzpDxQ54P41na7fQM//5ZeJfgvja57cf8sJnw6k+QG4Pbp6
6enbHubV/ycsQ/pHuTFYs/47KuPv8jn0Rh6SRuKuWL37vXmW4Ntka8KWYCcoJGcR7df/kQjy72DP
fxbsSRSQZJqqLJqiLpqyRqzL//rf//k/BHueqzB7fDd59re5nv/gOf6S62mov+uSQXqgpaiaISoS
gSf9d938138I/Mog19PQNIvgT1VTyE36S7CnKv6usDwhqMZkHkPWJDEqdf4r2HP+laiaBrFtJKgo
sin9K8Ge6vwif5NaM2+6pesENKkKEg1r/v2f0olyRVV7a+j7tbwVpgLQd4e+AQU293eg4Cb2iAat
AVGab21/6xEI5rus3Q7UASTta/LBpnB9l19EzNGounFDNbRHKQsumq/56UjzbMmtHfEZrCj4DJBI
+59B/dJ78qbkd214tupglZifA3WL2juaaI0SHfurtSnbZEGjiOXbUTEe1eaOEB3809JjJBUL587P
GnN0C7HN3HYkgqKk9R1OywDQ8aGQmSdcexOwsvAaJ8/YeFRtF2Sn+EemWxNzk9wDDFOeLMxCGFcR
pzEJPqF0Ei6U1hAuUJ6kUnyTwr2efovpUmeGepjQXCApGsizXzSbk7xY3T9JwGSOx/DUDJdwxHw8
/9pU31FuoGnC+4TCWnKaK1SnJa7L9QyIqCCiXu/FuUV9gyqtc8EJgFwuRVzb6qvk1Dhsyuy5ZLGF
ExXjS50ujWckeY9OPDYtI9IKxBXV0twNd+KLh+b3KNjyh5i7kwbATFpXSAlX/Qc4jCNrbVvdmq7y
ltsQLibMaj/3rFkK3klZQf3Ebgy4AMIevZdbi8MPCe94yXoc3MB/t/WtHbd84BRT8nWjYYFCIz2t
nyitG6VL/V3I1uo7eucD/f9djL6ahpZSXi1E40UIeaughKz56TEm6oZQaCQmPSAyVOn1MlBA+Nf7
sX/t8NvrtowoV1m4AQEVysVFK4MRddWvpukg11uJ9rQu3DUCpstqjcYHV07HH3vpym0qe6+5hitc
Zr7ddVjGG2nbLANUiei2s3MO82tc0F5C9isOx5gD3Ijvou8E1Qr1oz3gkdJvcS27uuHCgo2YACCO
NhbuObBax3bhPPLX8oCC3JUudXEY/aUs3AXGPACnhuu2wW1EBY9ML2TsZebItUM3GpLm1gdPyeuG
43GIcBahm4LWdO+haoqurq+F5sNEwUCNlrnH6Ajf1BITxID21HMBQcF4NMWCjxYaYrN4FD8joo10
OjN7xjM7uXan2W7sQ615rsjiyG2q1ZJLs52+1DxC45L1k3xrReuVq6aHmnztqqXdAWaIBQAg0Ojd
0I5lfBLaU+dvfPERbGV8RFbob2cmrYkrUNl1zV0xgbPIazHfjDMYxMT83SHTVuIChFlyGZggwCoJ
bO+zRbZyy+55SMWrQkKAAqs6aPChpTeRCnkKzbTGSE4LmskKorZl1zPhQliN9ImKKYofR14npiBS
Fw13vgTJUJDhOOdjTq7MqSeet27o3uulrT6kBRbK2Bl3v+7t/x4P/9l4aJjqrxGLAUtWUWMwYP3P
4+Em+wo/sg9GlLD+2yHxHzzNX6Outd8txVAMw5LnSG1i0v4yIJKBPY9nfw64tn63ZEOxTN2UdFUk
7/K/x0HF+p3RT+JJdFGmdibq/9I4+Hej4Ly1ChHflmaQ3mYqf5fdlo/1IGhK7m+DTbb++dMeOf+R
APfn+OD/J/BxfnJVlEydOG6DJeXfDbFhJ9HdVHnyQr8pleU03bNPo2eim2DgBTC4RG8NJdnw8c9f
WFGYDPzt6M5LG7JqSJIh65LMjOJvR/fC8GlCe6MP8W0mBakaFZFtyHCHUZGAKi4g2HlRuMdh46VH
/N4CUs0kWeAgke+Wf9NhnVIjiGWCvMi8xX/FAsOgJypXxKsgQueGTi/prckvKsWG9YhbiSLKhnog
Sj0UsSXmBCRd8oNi0PRMLDSRl2hRO/pOnjWixl2icr3XW1pGjiA/qJqTDeNDhlqARjogToR+J20T
vXsULFfEC0/sC/FB5KXHSf3guYVdsKcsFEU1GmD3pd5iM6cEsxRAuZXZS9ft8hwOTG8sXoQCFF7y
ZqbHQQIzYa5VYBRbGeArbyhZvpkTbi0XY38zEVU2Q6bQU2KmaGCmUNOQ0U5nw4CWP8JTcYHtc95V
qCTocic7cAeW+mlmD/R782/6C0z/LS21TQ7p6g1k0qJNd8uGUu4ITFo96ImLNGOSvkoGhhEzXaiu
OrSROICQUM9FTA4CXryKR2xTgO3oHOf/VY+b4YR6rMD4aRxLyHpeuEb7t/W+qfFZBiLxpQrA4FAx
WB1EBIUP6iKfPLJFAsKTVyvRXUnmIWcZLK1kcoRghKHdxiGAAMOHivVElx9KZnqiDRstdfaGdU7F
Sy4CJYV+zx4lNHiGteAZTQgxLzfsPQQUDYBsBSYN1pRYW0Qs3WPRFQjMdkmQU5Yj0vgVu4dNoTZO
aWbk8dCqEOpq+Z3GhYuUxuFNdchmDePEtoxP9DpF/gxiDH0VTgCF37VoTOnEX3miSHnwF156LmiF
3lVemdbyLepeZUDS/i3EflMJ/doUAAbteHpOXyCw5o0MRvTHSNhP9XZ02bMcvz/Oe7yD6CBEN6FY
oqISysQW5Brz43tYfnKFNHgns15f4qulYQfZXk1YvrKbfl1b8+ljxZaHJmxR1pwAqFIHMBSeusuz
9rsu+z2xNdlL6avPCDdlGBwUV3lQWT0JAUpc0WSn+22OzNAWwFF0GpcKIyw9uZ33PctxZxaI+URL
FCTM4LRHfNnZSgaqUZ21HU4gqUXKIBv1+s10cQh+jMeSE25Fm7TW34ev4asSLoOhvSARmbdzT6/I
8XC3rlNQOqfV6RTaBKEtPyGBYaAgva76gl1W0luGyWBiHYFXHQPhQ1APAA11W3O+9vfVRN+lZ39B
WGGODGeX1QNdrBhjc/fgryw6NysCXHIKpH1LMVu7ULsgwZHPgr2iJFgtqvBTMX7A24R0sDxpreFu
UbfxbhTbDQge3LRa/5ZzOkjkRrNzkY81yhlfTXA22Fe0fxvoCjT6zP6EpaWvKDktyGM4t5xt8biu
+/B5uoYzeZ+NnDYQiHDtl+ICvkPvvdX6la2XFWafQA/PBnXZUzQntOSXyPhQMFSieuYB1Kp1tFZU
OoN4xSM4HArdYIV8V0rRbOySJ57YEjZIVN5QjeUsl6B2TTsgsfR7QVEvW0t1cxXLfX1WDg2VIDWV
HoqI5W4kYmvT6+mrIT+RwTDiBEPtj1IfeESw15HIEjxpoNtw5GW9zWjbjez3YE53SL4xudQfHn/a
0vWRaW1xh+Yu+fLCobCZc20FthTCDxoIVyCRAjz6UwBJrLeLbjdtIk6wdE3tKuHMHmdox1Kry+Mn
dgQdCb2yr8eD3J84LzpOf9M8xyP1CSaTPn69x6wgp8+sxc1q5F6KadjxiZRgv2olzip1xvWDIYLT
yJ1iqrYVKRMVLfGxu3sCLRcKpZ8z6Y7z1aczv7TYX/hVxdBc94NwULliCakY9c+QCzAh5kCwql2P
KUai866RlUMxXwJxW3Jh1CiOaplOsYLQwwQ9cigBdA9MTrPoLQkssiNg5KP0w76pOM0hGTYCUYJy
zk3bYXdi9iDmBRAZZxBNK+Q/Aoa8Z1oDiIXX6Lg6nqriXKzqfMlMXyItxfxCwSkBf+WQDQwcEedp
VpNvDIXab0iFyG3rwyBVSHVK53W6YO046TaT9uWreNLuRAkhay3sADlTOlnbJoNfx4LaRqCiEdiF
OCv/imieo5hoAUdFmmkTjNKi8ZrohJZgeDSsUtiJ5oQEjEyWg9ya/8sQktGk4kREx2gUb+ib2NMe
lVguVbxjEGW05gWtTahg6AKatmhxmngA39nH3CoFTWQ0k9ZDJsyNBXo7mG+zjv5v9Dw+fYJbEmHB
zqovOoY1iSggTsK3ATAIWgcfq+SxTNdK/GEwhhOFFmyA0eBasYEhb8at6hJJ2jsJP9Q/yfDKihj/
6LxKXnUnpvhOsEdSxckLSHEh88fzdzQ2XIzGq2Aqd228hlhnTyv6dHxFiFtf7veJEDmCTLiBfQZY
WTPnE1o4N5xNChNCWbcuzHIwdSfOOoe2H+Aeyak2UA0odc9PwySC//pli19FNRfSijXVKj5WJLuF
R9I0qDqcin14hKz2698c+DavtMdlsx95lm4vL9qCHvPQ80R0ARi5R4uGM+gvxuDKPlCgh9YAUtTp
KlZq/SuYhk1rwRblgAUJXF7c1SWBaLixOtByff2VwXVQrE2GORM3nqNW+KN8er0pcyqkySpVleiH
Aj3NPDZi3hiG2V//NZs4ppYekv7UuyTw2PETwESsQPDCmDiYHkl4cIiX0qraTHKxBIa5QESeopNJ
bj+C8yw4gtP17z/jLjv8/DAz6+32s1339hcYtvlTcPj6avlWKWy+vlCNZ2bxEttf9RbRA/ecwmnE
F4UEt1HS1xb3oZqpBTO6MqchzPlqrCRncsBvIFT+6zHoiReYKWPzPi72hCXxPctHvjLr2s83NfEC
Qd4u5v4vii/suSjBer10A2nfCZd5ghRGz963eMfHRz3jXj2yt5C+Pd/whZ/Sd6SDYA9JNwQG1ZN2
WNMn1vBAhebAiUHYKuNFuAY1uGHKxBw2DfYwNbv5XhmYW12BctZylwMphBYgdJMSuZq/Um+xtfP0
kKYqtR2GgHTdMx1LPvz6BzIcnQB8ecvQ/sQWCki7+zJfsncQA80VPWKLfSPlgHCUAnDtD2POvX/2
J2bdtAUyp+FOo2yLiutZZgJTMEJ3rz1qBzoQdioDDRPwP+xK76WVkamZZ4/ekIrHzUAZZZTnOHRm
n2xav3UT1+u07EGOaNM2kpY+8wZwrgyQ48vIFWiQeeKtgA1WEY58zGky9vHBIn+k+C7FozUSvYSm
/KsG5NXtfKCexwAsgw4Us6YFx60D2aUPmnZaVBAoScKMvHnpU9gi4nAVzFe07LBvyJDFtRiY0iqe
4o2PhNDAV2pXI48BkOBTJFNfJDQA5bVRXQ+HlIB1GXynYt6ZiXAfZBTKF5a1YTDyalit2WznDOvR
SfemjN8UlXT6LBNE5FThCekdDUCiPZXX+HXCGa3hfEH7huhfZWpDnBpzRKncp6TS6GD3+5Q4uo9+
+IjYVk3nVpR/G0W3SEQ6C9JJ8aYVYZNT8R5o38UmMH5oYbgmHh929sQJ/pMU7y3XLi77UF8zfMJT
i2/qe/EKdRmCkt2hLSS0hNxq319qQF4sm4ysuL1MR3qyiKiz6kkNdioDr2QcAUkCrOIzvxDSZCG1
gj1JCOBS84VbuIrkYYA4jGpEwT+J9zS/t2A15CtGssf0ZOA8Q+AoQWWzhQ86wNPTdMSxAv6ZKOr4
21Q/M/GKELs2PjCaTtM7Kh/CC8TkvWUKPqk7NrKKf5CX6dWWzxn3ZPF7UGvKaC+wwuhUUFOENzf2
hita4VlUnFY5U+GCQMBz4VWFFEHsSknwRfhZcjHxTmj784Pw3eOmZa7QPUvahWavQnv9rnARoY6a
aKHC/mVLIcv3wgUV6YB4G+m+cWLfEl/B9+yn+bV9SVjxDCQt8N6mI3zrDBURzzLLT3ntgakXLpNb
mTwhIXORvcDe7c8D+tsSE2p/Lhikimet3Gmz29n84dWLEpI0+hG2AuV8tmZTvVXCnJKZnIreEGiP
y8PkHCXjG+1qHsUm8G4q45k3ojrzkZIJ6QhQD80IM7Ah1qJaP3AlXuftEpi9UXfnLdDpNtLjLAAP
Xd0xHeWJv3G4so0FM5uNYC3ybKEz8R6gUWIRZjtJ/3Do9YcsvpgA9ea3XqKKwvhEDgeEk6KnkMkn
3gfttAgVz4YpFZIMdjz+eo59YzxzsEnwKFn15ggM64952xn9wyFfzS80T5O4YZoH5kGt4aI350CS
5M5kkx919VOcANkaNKefUX00aIuWvfitwrXkCNWcPPM8SNf2PJz3KLzQCS1BILB7ON1IxpiYzRZo
rTkOT8ZtzgNMKXy2NPwD7oDda/oWC/PpxgfzJU5U1emoMXyYtTsKnC0i3Ui40qVPNuLsiWADOUE4
idlAcLk4wPecr1gW2QMcbvPXacP37AigWanMQqKEaIFZ4ClbDxfOFuaAKBvmHZIxnPDEdDg5ygDn
eBiQTEjUULgezPoe5EoBkISyGIwYGuiqLhpiJcZuF4EWSXfj6eE3rpIqq2ZUzzKl3rq41+x230R/
Pm5mUQrGrFjaK8OSE5453dwJaNezi5LTYX5hFoQGb2V44vXr2Rf54QbiRc+us3IZ6Gbr3bnKs1WI
UUB4KSeqLBaTdzicoNSMJWrf6b10uE5myRu9XOtsa2y6iL2HF1LQ5kDx9KZdjgM0YqpaE481S8G4
ehrmu3Jw15huKyyp0CiB9uLQc0BKazuTP4lFx7TDu4ZjyExAOS71xFyUKL+ORCOGz/5w9Hmh9kQc
CW8b/TdOQaB7dNeBqSVrBTsSLhB5kVrbAPqGiZpGR76KJ5z5GmQUjzQWG+oF3ZLhU7shXIkfmMce
CWv/ivyHaGS29Z1z04mJcJI75tatAzvVPt6a46x3BrIyL0FJTFeh0/jKk8p5wzyfoYDD9iySR8cS
3CwkshQorofrM8/FrdeTHzhNVRRBszFu3oxgnvKfGQ3a4D5j23Dm00SAS6mFz7n0ZVJsgSAMTL1a
NpfB27encr70gNVx+fD/58CxJnhlNo2cjLSLLUrH5RbBQBD/QGdlO2kQ9Cdw8Ejgsyvzi7HahsZH
RCdKU5khwgHGkhz9EJZRc3lN6Rl8wwmeQ5RfxP4ED4oC+8LFBcSQYa/4YALC1Gq3Oqy09hXyCitU
gnBYD7DA84jRHpvn7s07GM/oA+YZ93PxBhB2SR1snsmhLd99xfbasi5DAEueNKi/fnijw7wrf51z
zcMzbMIY8Tc5oMN2S2xvjVUwi55lWk8jjLyAMQ50khxfU6zAPoAa2gOWPxLgshLktc+AsMTQG9m3
LcGO28WSKAGY5qL6mSz0o/qkP+lH7QyhqHHMY3CDQnjWztEtOhjogqB62dF31l/UFCc7HQVEe+eo
eQkwCzFZ0FBFKt7qBGmIe7A634epbmbidrhr04UEYk3hnJQfhiRyNpRk8njWHQqAH684pumDEzUE
3YIQhfOVPxe9FYeJMwMPK2wZgEMBBSLjmZNErl0k1zrZoFAQHU5l67sD+ZI4tXCxpBSK4JWLCB0r
F8Ya4x4oebvYqnt1X55hJ+ExIbapvqbcV6/FU/MkQ86QlDccmVtOjghNLoBBcmXgn7jbPrgveC22
lBdHQxnrN25a25FSwonQKKv4XJg74BHhGyRCrDdrwICszw3cNLyl0nBZ5l7H52rbwEp4D7Aj4Z85
xm+5Ix3MNY5QLhr+kNnj/Cf8qK+xU88CuYzb3Lzx8yRmUTEBKEkUnN4L9sGac7t6ItXMZziz8Uwn
75hNsIKmSGAsTust7iQfL/cvJwhpKJAQmN6kbUStz2fEekbEhUtPoVTWnaxvLnBSsah3UncJNt5O
wLu87C4MdlCmUt/hGHA13zoiIyzErimXe8pdZiJErqEUB4fDWm1lNpNOtfAlwY5cWC+ktuJpd0C2
UDmAwbruOU1/pQ6ILzORySG+SDVO3KowrC8nNT+npGUx92cncimKYFXbmgZayglbF7Z2027l+7yl
1C8Rsong0LcB0Ui4J9P+tQ5gJVHKZFL+mMGPXNXNHaqyD8EHLXXEkgiJKpb6cq32b6wQjBPnFzuG
cChasxeOBJKaasvOvCKqwgIgB7Mjn9uG9T0+c65x/vFHYffMN5jXyin2PVnYmKO4kIoqt9EQ7ooe
TAuoeCb05AuAfTCspYdDJBGuevmRmDiP7XhrfI7fiOvoNd77bxEzLDAr23htcIHDWWxV0rq5JQgr
2TwZ0VZhkkr3kTpZJT/MZNdUSGtdEbOVAbZrWhgQ5igFNYzQ4HOITCAhivMRg73H1dRQcKJPkGcv
LNy4AQscqgxfynbM0kuIbxx1r11B6xl5hyB5X0fkqHG0ybuz1L3PMW0NZJW7lSNMXypMhPQNp8iv
uOD5IuAWyXkzw/wYfarm1puHgUGP0wZlEVcn5Ax99m9bpL4c25xGwxk+dQuQs0GhqMVhbpS6sMFX
DRUVwixRsx8KZfbiwow4LQD0Yv9LT6y8oaOBzV4VygsaClW75uKyLT4ZWhZzBly/+OO7fvvXakaP
DHlNxYYJlUXOOHXYNaRkcSSThwpGiMi4uxbYUBrjogAr76GB2bWG9hPIPG7pBenMEHdrAKPojsGa
OMmjJ6AE4nD55iF7SDh+QkgKJE+V92tiAdnZ50wGKH8Vvf08veFdzvxQluFS03wyH6OiTG14BBqX
c3Gr0weBCrUdqzuTW5ClvwTktcVPp4zrC6RDc6iJmbtROEW0RK63C9IQZdaSgDo6GTJghDj9Yuk/
nTjknfSlGKcQsAunJTCUYl0RNERBQGbAtilDLjJ3pOhAlfuM3BOvsrARSKzgZHP47WH+FzryTsng
RdZffT04uA7oZGduisq9FlhXC18UT9fiTYkXQJIDXO5Mm9x0ic2Imo948ChQpnir9OhkVog8Pgop
wkki/swJSMKx/ixk0gPZyWYVLPp1JfyIyUFX2fsICyKIMg7CdsJ67l3+0QbvnWA4vXYIrWIlD/06
UXobhUIsxWDf2WbfSRY/1ga/VjpufVFapeKPX4Ke1yFHnfV37ch91NHalfFEsuNy/ud/d+v4IA9b
I1rs6XrzgZaCadkfn816OfzwLWqBrTYuaw5oYvONkc7f40ThQ1cRrc/fCB7CB1tzKWJWTvNDz/06
xQQlNz+mD2XMqX4g93jGRnxUP8n84/iwDs0yy8+R4Vh3BBn94xUlQfEjXbhO+0f2o5jH7AeZP0y0
WckQ7/laFocOz6BNM7HaW9V+GNdMYVPLrmA9NRB2YO3YEwThcD1ExUrycNzhoq1BzkI5UXejchT9
B7PueYkjb+bPNLJQ/qLsJsg9J178LsI7z0FvcJtn7FQkhjus4SQ9sAxkLSoFr0zmZQrKOoNIkulu
MJwyxJNRNpoZVdVtjZi9I2umk14FZh70F6zqMGHknqZvDMOB4Q7WRbom4guNBuiXWUI0NDrLXcdg
tLAWj8bGL404G8hjnO0jwA4JWnEcpwZ+A4pmpbHpmFLkU7NMeli1A/JRN5w30VM/Sbfpire3t4OI
bOgelJvZpJuxtsmYBuANYVZI4xI0RSiDfzzmeASNCM7WJa32VSc8tV373JgxqpONeK7hgZkv1O1H
AhXmcjrYDsZ645gbzwP2++QxFzYDZJX2ieaifZVsny8g3BwsevaTb3/zubPThb6JEbl8nyNE6UYK
vh4zPewqIE/kriymbev0bzoZLGTivqGTYd7Jp1ky04ww4Wy+ssrByY3aZXqaPwNFXySv1Xo+dt/W
kuXtsng9x8wAr0SRoFRmuvVScB9whuf+Cb4ZYwPzaUN0vnQQwQOja0k8WQ4zKiQTCiM21nA6DqBU
YxqBffsKPaJXrQPcZkI97mh/RartEus+cDlzX45WXUu+CZmu/gulv5G0exDheCUJYC7Y4blMjMM2
5YbXUf+dwXBUH+ErJW6cfDOVD5hAeEQ1yLo7h9OyjsquWbuR8Rlx4xLaV0I5GQ6wsE86g6070e1I
AARvdX6maGNqa8P5ucz3MQgjTM3a0/xP+9Z39XMBO7x+hinwacVLdU3ba8GqhEXEvK65EfrO0kjG
a/oR02zOfHNFuYil4K8VIi0PY6BoTD0aLN9Rlx8gnHmx78I4U23e0LiEazJYwzbFjObHt9+QBoR1
kAvCXAwoxGmx8e3rdXU6QMWJcLPX4xuF+ym7Sv7N/Ji7aqxR6BTUC1Lj50xw7pnheGFdSQmBkkIZ
IupCo2SeEYnnMxIhGcAFH1Ii/TiNIYzOlc65sJvqLkmZHDD68QXBNYwVc4DVm0ZFwpteWMswfkJO
trGSMo3EDZUgVZLJ0mX53Z/nOte8xOmIXixkm7Qagm7EPRMndvhIzYbpFoeKqQ9zRCbCv/Vh2Gup
avrblk4PVSbM+/ShO3AQJlzsPUQvhm2mJKpzHs8PeYPA6pPLo+XlJIDWLOc0XpOu/Ageg9489C5Z
eaPRftiR9fq2PW63GV01Zm8KMLKp4M5Lh0GfC8SwAqa1WTxMdSWFOBg1wkSMtRCT8Ro7zYyiKvSt
r4GDn3cQRVeTVnm5WMtkCV9/6zgnh1Q0fHiW5WfYwVecaOuqlKNamd6GwSpujGMWQ8liQk/Zb/UQ
qLq2zZjOgQ1MXwBuWckiLRclSbvRFQ7ITA+pkO77T2G4CJ+Sa2RtRKoXAiuketmt5pSyblUu//ov
X6JdcGizL0l6aX7iT8AhNlJLXNXKRl++5LvC+Rros78UFKNuDTMxYk47aCHLYjWjV+ZThcXcfKuZ
+IJpip/57xQvPzMH7zmLDAr8p09jBXaMdgv6MqL6rrN88iTYJ06z+ZF85AB0nwbuTGgnisVgszR1
0H3YjNG/np8TGC/bkkeU9ueJZiX0SYFu1E1EoVH6u6QeKc818k6Kp52VwTM3F4LkRpKwCJQrko3d
MEaf7wynPuLRQMCrQWV0pgv7JWisN4pCFLIoas14WfcIQuPIQiOwF1yrLBdtMNZbFkBMzufrVt6z
JFpINzVLNr81VaL1qsk52AdUNDzV+dY35+9vl/CpsMdoCQnIUa9z1uw31amK5eLQ0D+kQ6Bfh/BT
NcflzOsaRYOBm9ma9DpndHpMjZrepYHcJC2ta5rnUG98CrgWtrZGuHRnIl7x1Vn+A50E976i3Qxc
cNSekF9oVBVXBDP5LH2GY5iCYmfVoZxXvf4+h13Qnpk1LwQhsCBIdyLlHYxTMpzocrGsbNBNHwy5
8Rtby/pzftPcbRNCXmkB0X0N0q+KIX0Ma9cnTbuhXSsTDVYQCUixT3zZn1/POvUJSraTW0OqtK2J
fOp39vbEfb5rbt6q7rlZkMnDWwKuSpmLgxAuXPfpHMhkjVDpPcWGuiQO+E1nVYkskkOBEnEH59BZ
ozza+fSngGvzHxdfq56a7oBPiR5gvZMCQJZJ5f7SV/1bHviHPPDjC8c0PJumCh/Nn8V9sqRJ/1QV
eAhr1OpV+A8e9FcNoPW7aGkW4jRd+6Xq+4sE0NJ+/5Mu8P+q4XVJktD5GaYi/6Gh5/mb4L/+Q9F/
F0W0+wZ/IJoIBdV/RQUoo2T/W8GcaBmGLKmippnYpRVNRHj/Zzl8JelR2ZY+8tcGIZHqXwopA1bl
IwtIArnZjnGiuRqwo18//fqEF4SRX4zIPIjhD6IsC4t8++sTFUAooL++FSvsPOKspQ9TkNTQesIm
4Uw2kbWIDFeWn1V7aYKBq6TfOoF0PkskxmhSlTqSKsfUGhYVTWMeTp8S2aA/kCutt9LJS+laDroP
Pg6HWFb1rKAsMktHyaOM2U7P3SihYZmmXdv2rAtinbWIIFI8pxwBuxyGAhC2Wpc0vOnQfSt0bqc4
BmdsbMvKml7FYZuVI9eUlezzmAdn3mdd6Lrj595+ssDIhkSw1FzW+jSH0oYxoaYmy3O0njqeyKEn
wd3jJu4V3XIQmAc0PpTlgE4YJA0CePSFWfYrWaBErxD7HNbYwhIrnp2sBAPL3okJ9ocUomtG5Z8R
qCV+K/LVqqVxFY0ZIhgBxmOtU+5AKUoXzGypSmB2Z5UOc6fooDATRQRtuFqa8rhqGcqUInYjP/rR
I+MpLsHBN7HvhB3up0YxzgnsXZNybiNFgyPqxdYnm3ShltxJZJJyCA2szSmgLhMywolGLpMwlu/K
LCzAc/UQvTy9XgQyPoKonCNSDGBvDQtpC+txRUwkMdk42rqYLTYm9kfsxdcpi8A3ST2LKCqyaf4U
Se30UctkdvTfgxV6m9TjZinpjdOPFTXERIRmkSfPWm85hYmIKc9qdCVNiwrQZy4ZW/mwnAwM4mYV
eau0qTq8EP0AxSjZTsNlXhKtkyJhvm6oVwsX59ZrhI3aMZerCgFAvrEzylza+Zry3U0p93qvIZFI
4vAKmnAOOzZTg9w5IjUXeXcYxbu1UdX6ymqNDrZ/F609FayCX4g1oGiKj31OZTeupMs0oazPI7Kq
TMEANJCB6i7p6JYJUM20aYSTKLMz49jfaGL3PrSA9BVRNxcJeoFMgizcU3Dua6ba6pxnKCS525VD
sM1qJMvJZQxgG/ixOJ6mXiWKTdBu0GLZelnbzuBb4CCI+engbwRZWjSKQkS8HykctBJLLdeZWfXs
cU0bnwqdiqipfiWelN6JFq5Lbdeq6RZzLP6ALt6r0sSk3bz6U/YuZe2spgvVdRDSEK7zJ78Yw1Wu
1mtLITSrFFqIjQBEZGV0oyBMIXLGipuy0jZ7jl7AgqoRUXZYQY6wbJRXUtACZcbhEibFMZ/VqGXF
FGSsgYflC7Dg7eSflUFfyZq+0lWyMNOONUuTqVzhtBndJsVyYMgDtU2gA4VYLjO87YjjfDpeRHq1
KsQP+tJaQgw41deTPBQ5E7QwVHpSrm9NLUyuVlTUqxnXU8F/VvjzQwQzVRTNd6MjT7cHSi8Jxj5P
1TPCJ4AuqUW2tKx9ioAiwgnxoV5zjPdhQcUq5Hs6GCKN+vAW9jVqprgKVn5aXzypZbo858kGtJiI
AKAqDUklaQUwJikIh1Q7j91EZnZdvwlE5ERqjHFIJWt3qsucSF6TMj3UOS3/rCLWZiIYuimBCIJr
dOlnemsLlvjhoywWkDWkODUIJvKXdZP+BAluWqv4YrKFGMacuDd1+E+0GHlMNRhkto9T4MgiPRNv
VGH3V41q18xf2qwEn03/qSlMeO1Gf2iEcK1NpAqpibSbJv2khF7h5npRLOO2/lRTIaeiYX2HpfrW
llG1kbOQLBa5INBKCQmKmWD4yGLhKj0zfBW4SsatDU+tjnu1FUDHjB+jOhLlWABD7xB7imkO3TsM
Doqv7HoQAIxERLkQs4uPqAdTEEPlq7p1nRDyVcnLSvHWkYFdqGh8mgyjv5ILH6ko8+bpxRiwmXi1
KC3NyfzqoarmMkOE5LWE+JVnYPLlOsqTr7ILH1FmRjuvC5D7COQyB+Or0cQmMCGT7FKTxvzYoAjV
po8qRCYoVRRFa0mnpiKIUGBktJRVmPTrWOx/xiGn/BGrh76G6x82aKWioVx02SQss6EqNwwtF1F9
LvNc+zL6Fz0kO8yI4+c+tDQCQxg11d6niSb2342Vdpcs6p48jTqqaVECy6C01JMsAMMW72G17834
EGXeVsQCxSScY5xONE+lrQT0vSlQ4vwf9s5kuXEk27b/UnOYuaPHoCbsCZES1TcTmKRQoG8d/de/
BWZaZVq9evXszq9ZJoKUIkQKBLw5Z++1syAEmCUNgI8VZ6nt++/ceg3zMHyk+XcolWJUyW8nj9Kn
mMneGT0ETuq+M5qMpGVqGrHX0YQKqdF4X5JwZulNS0b9QHpJbDyKMk9x2kcMzHV6aKuR7AWJ2mwM
FbdfjRSnrD+0aZq3Robd3/MGggz6Kl1nQUlnwR6f7Wh+i026A3Ycb+TAjpXr46PEPbgtRfve2i7A
YTtETCSdYd1myU5JooAMsiiB6Sx8sxloRETsAqt3miEyfjMcHfqjrf2y3DZlAy3UtkkMQkJcdimW
V9e38aSB36FhcR68bGsBGwZ1aFxKOWBPLvhYlw18V8AqoUCTbuwKQhL9a9+CcsNWJ6F0Wlk2HiC8
fmTQr0Il8CLI5M6qI9+tGgQPooxoAmfsf6kej6FHfItD3Si21KFuIDWnHTZYpxQvnejfjFgwhSiC
hw1CfcY0sldlanxHuBHsxrrVVIUeS6f+VElU/DbjeVU4R6fTHmy3vwxcRugCbkSjuI1jpX0jbTLM
QXvyRHIXGn14nlV7K9pN1s6t78XxtI3ixa44zW9pxc1r6r13COk8o8RWb8w6qDCnhj2ry2SGOXQA
WjojVQbU0RkSQbtww7sypHtbsbVzEMVqzUgjqZR+0WZ0ZjTC43tg1s2oPgKC49fN5MR+Y8mfuGWd
EczFAWZewr4OJpZRyvWkXHHEYTdvrbwkgNQtSkwEUl6koIimWdnzKCHEoUmmKwtg8rYZiJFqPWwF
jjPjl0s0EjFZK6yjN40tHu8SaaJHVzaWWviirIbisrc3Q8fYL3pIu0F4UjkiAnhngdT1iDaJyXpe
WeV8hOQQQOoRBOLmOSOYa5zMnO6Wm8bMglWorbs4ZUU66Ol9WenIhXFxCtvbpTm18VmGrENte49B
sVPSOqjekAe2JLeJF+s3YgxQhljmr8b1yoOt2s1ssWLprCeuT+ztgyAa0RYpeifgfj2EjHzogMwG
tHNH+sW1jhDXBUDJ0owyDuIDz8D8nncUERtN/wnpX21zaX+YrVmjfV1iW9PhWIfjJix6ij+DOe2q
tNwx50SQ7EKL9nyutjHnc4Iy0oXL0Jk5MKCFujMq82PUuVZis7mZvTzZ5Kn1UbgESk+O6p9agVxH
75ger0/rnmyhPuFubGsCqy3PuyQdi9PJso4tN8emSyheJln5KBqz2OVOPAOSXcbvzHPXlUmyu2M3
9FqH8qFG29bqaUbJtK9f0Lz6o11ZW6tuJxbHKiFZojgnLQt2y4oUtOxNXd9rYqg28JpQAacInmK2
Kcqukxu7cC6SPQYBj028JUHMzxNG7ryKAy7C8qWvc/s8B/Gdkc+vlWYqJmHNvJEDyIFN7ary4A46
iYM2HAsnSfcq6FgNl0FyIiHna0xmwl2jhGboOJC54+mI3Fr7xELkzotw2Esvpx/gwVrrsp0bdzWB
ZrAFVX0KR7vGRkpND3fXyibbgz2Hep0zih9pnt1MHpLaRpSP5WggE48MVDZDcdPK0j4N6TxuVUqw
isMPpxWLGe5h1Lt3FYNMjAgcLmH84j4x1l2J67XUw3UyMIyOErCblxi7viI+xYiBD47nRpvTWyH5
RVzg41ZIB8BVajuHH1EF6a2hWBSwg2Hj8Na4JhpTnWlVb/s9Q+N33OTmfSYxyOQg9FkvIW0gyKKp
Cts3reqAMU05wT4K+2+Iqu5ZMrGvA6oayWQGj1rS/8rgRO5GK243sfbQhw16B8vO93H0S2lAObu6
GU8zMO1M04kc8WdzpOLV0TfNyRGIKKJ58dmph3WJ12XF2pWiUNMj3AFJx6f2OSXA9Ma0+I15Fpo4
nzlMXyE70rzmu6qF9d9FLk2MXgepNM6IS71dN2y5lKyjIxBAkyUWHhuU4pULMIIPHL946H7rNv6J
QdNhT9iMjHWvnsNKJQer2ixs1m1UYJjTJ66j2Xtwou5UhLD4k3pmHnDcY2nKaW+66kETZF55o2d+
5olFmiwxWYlW/NIhUdu95Nau6poVbrHmw+FOZg+8JdfudoQfEYbxXdPq2VNrwynsLH7/SmrEKY19
ttb0hXxqWGSyEZ7NOhwRJHc3CWULri+T5T6FJismdVfZw2MXR0yRcRXuheiJOR+Ng8qZVmmk3o3D
/G5U+WWE33PqzV7fxXrLelaZ6wxrEAsrVawDjCMWc/I2FDG+WzXd671BqpTIXnIHa6/N5n40dZuA
SnoaZA8dx74CAmpaBBDk4bC1bf21NWIgasEwHLVMp5Yvv6G6ZNyn+e8krXcR+JGz7Ps7nc02q8xU
W3WJro49fWYvlTb5JS3M1JQ5fiQmIGRdANyRXlSWo0YzDFCGfRmeq0r9VLZmb8uoJYzbeYw7TnZi
aNk2dSUiqooKgFdU9blG+jYOzUvjkAfoMQ4QLLNAfkSPsgS9WysI5a69ct0WGimAVPk8E7Syil8b
u4nXs4ZVWxP6Y9Tirla940+aM+CvId4kwfQSOxrNEd4bH1v/o2L5rMbQBGuNFy28EYEZs5hjCyO2
+LDQ8mY9gwlcD2vf6emDOZk3cI6At8RY7KlBtAgqJxxGI9mTIlW+M3W4uVPB5ryU9VpLJ2a+lrRu
q3jWyxg3PT8uNya2x4DysjH7YuX7qetWQsWhJfmTa7soudtE7klC8qCLeehuGY4O9uQsDN8KlyRy
b+HwKxSkAgAKFK829YGoClnco3ew6uZOc5/iISUwKXCJtZDdpbB13a+FpvuMU05OB57nc1ca/vXR
9YAONejgNbg28kHEkXVDDJmnRdK/HmpaMX65HK5PGbwlgLUhw/uX6YCgOETZYDIdNdGtbdvJXjcj
i1Wbd7GDNDheX00tb+F6qIxa+Qg//3oToqWma2U6/WonIGdhOVwf/aenaiC/vNDU0VneoMgt5I3O
ZylgxF+fXL886mg50775EQ3cO5YgbL2nmYXT8mavjwBZ3mUs83HeBQZdxeW7Gi1GLvsQWjAnKQ87
/Y+TZCQFEFhdks7UJSj52w7dC+7lxO+iS9uiOnda3dxMmmgPXVNsawYev1wO10ce9bk/HjV8TNe/
0bIA0Ld6Q0y3PZg4gZq29amZtL6hyMTpBeBFretDuZ6TAa7w8u/GUbEB5WMyA5KGGrxgJYGG/jxE
fx7GNiVn6K8v9swoXCWSHikXgtakZM8Lp2cZySNCqYc/Hl2/VrBaPxS0ye2RiPrWln8eMq1vdqkb
P432Um5z5ENY25if9LH0+yWnpepIowJ3UPl/HWQmYDkth9oDzukKrDRDacdHSevPa7W0OkxMz37W
ZbXvsEbngq5gAzVazSdEHB0LL2KblqdaKuQGWwxOvKVCmOQ2dCfuxKO037uQwFwhw2JfR/FpNEq0
q8vh+nW3hHRAHbTXyEWYrXXZFssKeOp6n4SQ3q8zD6eHBuwnnfN3mZwHs+n8dLQWRH6cdDjgXFLI
BwhhKqxa/69Dpo+tn9oTwrixuL9+nddPfGBriZgHAV/XUP6sdcqvCkFGrRyM1TRJgtNLxzcsogKS
KsI9quzW/+tQLC+qzNZAyLx852IsP0HWYevHyw+sl3fRTRnugevzRiOntMicZh005VOJ1GSbmB78
gzHGEsEw6SAHMQTbpKIQ+L9CdNlR++INFct1L2VMl+ZHP9bENKUDdZHZ/tZrqrNOYhyHVDsHvTq6
De1uLZgINEuhfFhaOq+HsgYOZQXvrkMudtSgb+6tHbk2yNa91ykvhi2gDYiW0b6sk0s8oeI0Zd2e
o9Yk5N22fyXao0lDajtCKl/blvsyWeHJgJu961itA70bvF0+0XcYQexzH+c9VbpEz24zzbR2yAHF
EpENZ5hNwyEBLb4hyUrT82RbGtlL6GLoMFFgpFlOiBVQDpWHJKI12WNZuYBOc9qW89gdO4tVqZa+
xKlZ0wJjvCRYJYOla1pcgvZSLqczAN4s6Hee63R3ScmPdTWXxmNYno1RIzexHtJd0hTAN4eeiAME
EJ3xq0Xak7Ue+wnbwxuta++m4LooJ9vh1iIUMRgDTFLI/G3P/tSyF5U7M2IhW1t5GRsuHclWZ4Mn
Rp98VF5i+W7SyFWaNfbZKcC5JP2LV/Rk2xMjURMlvTb5zVaZqruL6kgc1IznGqhf2bFYzgfttQTm
p3XlvAfbxi6TBAqp0aI28QiSXrUt33svx5nqOLvMz4sGmX/WwSGwqW1o+tGREksKs6pjQzEk9Es/
hsNLgsX5iUrWytZpynk0nL1sWLadAD5CAuQVOcuWw/xWe3LcOrJ76y2X5V5NAaq1P2nYZF92370X
zihwqkRf7eygGZg17GUDH4YWoh7UhuKLE/6qZ8nWzZyd1+pwAo1yH/b6rz7vH+MhxN8DfDsMLnNA
/NjYUff0pLVvPQoglCXQb42ELZPOldL1ZwTvmIMTUpQpv98VEGbEaG+sPhB7o3QITzcHGCRhE5GL
Gv4YqQ0VlQU5vYWlutbfz5gQDlKnsV937OwE6kBZZqfJTGC/Ke+ZHQJIzpEtZssaIVYf1Ao+hjEx
oeCSjDhQYaQVwlQSxeVlKrCQpZUSBwO+MsLd574BEaQc1FAe9VVQ9dFNLi/Nw6zzi6fucGYJ/j4b
ND/tapJsSOGv2vXGHsvhbBgp5iwdt1Nz5tbi6rLM22TKsd1a1ruZx/mh6B7KHOTiaIwvQubmLgTX
Emgdkk1LYGxwuMxUElG5SFj4oNmMouI95INhH26Bf4zQC7bI7jt2jMolfr6oY4yuM8aiemlC5cHT
PPFOAyQ0O7mEr0orOnNzrZZWRuaASqV3nYHPRpZtZBWOmJxwapS8DyYumjjboOxHD8npphZjEDjn
foZuKU5B2QPxD6y7Sq/QpiakcHeU+ibUNTd18jGZruYHlVWtJGa9EE9uHGXyXgbizU7SDwrbBYJv
JCdDdaxcGd4wtqJda/cs4rZR09pbbWRrF9kVYqiKTBPm3r3Vxtgi9eYporHC1uSXtqjBgsiYSKLS
MI0sHFBh2DvUXd+WCcbJ6cXvhqT6YR7lC6F58y7SvRRLc/5kD0NEV62nUhCkaAYAjOzyYMQIDrmX
ebFlzKKW7FHoRnKeV3ejhjZt8qvIfh7SVr+Ig6q3quTKC6raOpalAmajgShV5XMB3yd12hYir5Hv
QreGR2wiGEtxosdTcehmBnY9C5MtQqGtETKdxgMjeBf1O7edTrph3TJg0bCP2dzoBNWDOQDpMBKB
k71YPbYfu4HlOSeBrxnoQbwQW6aM55ehRyvVBjqVtdk6Nrp9W04GJVodZWszHTK4WGbsvaRVTFQO
fDUgvThLNHI0pyk+wwSXbLrQjpJ57UTTV6ipmbTHEYhibz+x8HwVkaFRxiLMDf4Y0YUkobT4F7M8
PMdxo7bCe+2CiVikNpPcM8PLAu+kEOaLwWAzUnly70wYFUyJUVHsTZ0UrYR+DBs+q2KrXH6WWf9a
0zkAF4Do1uk/43LQ2dfKBzXOCCB0bZXXAeExZTicerHIw7MfioEmvpBomgu/N6mL0bdEcFsG8TFZ
vnb9xvUQa3WBzMot/CTMXqhrwjKaWaVcD9h2KxZAkDvyiLLYVISH2DZvB7BJwmsecjCPUPTXDUzL
rG+6vV2yMrgeAsFy5fpoCtpArCMZI48IJMlgWxcCflzptFY6DfpiYIZ7l8aEK+djh2B+8TqihglM
jN11SOQyLb/QLGffMdV4yIL0nGdMPJ5X3UUj07iXSFdiPG5GvyIdMBViYoUfj8Q4D4s8FohaBp3c
Z5JUrFBYxC5CLT1R5fH69XrOdLKnGjb17n1N+X47d7Qn4/RhCFqb8BRMPIbtsbDGrtRasV/pHZXC
HEuSRyvr6LgshGwFVyJrrWFbaEu6nhDVdhJZfmPMiMhnCTbFDAcqImyvwikm63qwWw8XVmkhRaY3
Y+sq2Zohy057OVwfXQ9DkrGluj4surD0AUJGIr0pYgpDY2pI+sPyp+rMyp9c7u3MZAE3yZjcklD9
CkWC0UGza98qVYNul6ds9XCNae2hmUg1vH5GThD/+Wk5PdmEZkIk/ejg2dY9kK1NQgKp40wU7ON0
7bH5W8fLS5mERA60/FczpyMJh3uRxxqhOzahtGBq84ll4V8Ho2CpqPSYUu714fU7S+ZrANHvkKZR
fhO1cD77Ir4touo9Xa7JSYz1vE7j5qwVg7P729daW517OSfcqOz87Bns8whfYliubrn80+sj+tHt
sStehsQ2fEZOw8/7kDsBZf6ibzC9GKvKcpDLFmGeTTz9EUAJz8ipzSy7CK9iP3F9dD1Yyaiv5FDC
PxlUfKP32j4pqFPHSQPfhHqer6l9EajQjz2sr7Yx4nKsapdq87KsN1t8PbrTcI0tS/3rwYk7b6eH
zm2+bOvQHf2UE1VSpvUjKeNxZ0Qsw1nCFTHXTrksw51QOWxbRsoGi6aDhh1OzlG1pd9VjrOW9gSC
rijY8/zr4LkiO0hwJmMRZSSt8I+3c6z9NnsuHC2J2MosB+9fj4zas9aGwzVqtZG7G+PuNjWC9g8B
id3V2yy1q8NmimYH6ySyl0OL4rVf9oj5slv0LIP9TEgd9/pBYJNDfDJPqDlU42ADpX1N5aMdaOKz
JK/KkRm1KaybmqCQlhYQBcp81JAvWjnguZl6qlcBe0c5vArRZO27yTx0Cip4XgUPgecVu+vrDHke
cm9Zy5CnANbsAmO4b92Zdo7TsVYPiDi1zJY325sHFwjicN0IaZaz7dPyTfXcYcZyaYjYYt3qOfM6
IdDeXyZ4v16+e31qFg0GSK89tssmr18i7wMDvvIwmwyUxrIXJBSQ6GYTKXCvZjpDEY0nt6cobHRf
tj49JHOCs2/ZhTqWW/lZGpaMSsvzMSS+I25izkVfdqSk1fGxoqxwleCMxRghk1/eYrlcn40ymgPd
g831rUf122RnMCaXd1pmFIfXht6eHQKldn2qg9rTrtdztqE56+1CXqQUk3GMbHR3/Mipi7mUrg+v
B5ECZVpem1ZV7V8Puhp5o38973tDkeA3w4FPP6IQ+8QQEazVT1xm+nJ1cYVIErtn7RAQIbu/XnGk
C9dIhE3kD8tvbDodRojreUg09TYDO90k6IbF8s3oVCDG8Z2MyNeWwO1ySI0/7s3rW+wn8u/sqaZP
t2zLm9z9CqbyOVvKI6qewr29lFKWZ8EU/+rHvN86cOJ9rPeACKNAkT3ec6ssb/V6v1yfXg/z8o2h
i7pN71Fzv77zcdIwsBr6yVPWbWhi4a75dBPHWj4VfCWVsUtjNoH90B37PE8BK3DL5x398Gp6YwaD
aGDn2b5Km3ttiYesHo3ONQ5e2t3KQrJ9IISMrAkCxqm1rFqk/X0sLqwgKEYyculZS9RYn5G2U+M1
NGzK17WMuAc1Xy85q3oFZoy6Jn7Z/MGt9Lektd+xr97WlfQIYUnNvVeRuOhYFkpishMqqGN081qC
fcob5VTvVmfQ77DEg2bBFMsdVDlThMZA5R+hp8/rrtfzbVbF6yLCXhNTWewNN93XsfncTTdGHZzL
jO2kbg2bWO9ukyH7KFXGOGueuwHGh5OW35Tj1UNPrbLPRnrW0fSQBeLQsh5zw5oM4gmOeq21G8cV
wabJ7DNl+oub4PFx7qVDAndloiYd7fhuzFgZx1WLkWAyt4bOxphFKguVdjhiFPvmjpyJ72FRpsdY
E3WhRvYQOnJqhfyBbkFxM9UWSZcGeRdF3X2V4mI5gfkdBXBb2Z8wy5esUXuccO4gXkITcyqFi20i
0/RoD+1v6bGur6P+fqyVASdWIw5uuf8oOnew6BOabw0GY6z511HEa3R8ZNeH6RjqR5giyBAY16ZW
3sls1nZeBExjzB1x/F+tJ1tQxOVT9fPPf2Tl92fGs78rNtHfWKZlM3RYrgOiGDby9Zz9P9DIT12m
Pv+///5P/Sc6T5COCEDdPyHGf2GRPSSdjmm6lkMjS7j8nX9hkVF7GgYcNc8RJhUF2Mh/4SCBStou
37Fd2+E9O+7/SAhq/7sM1DK5pxyQyPCPSfD+N27i1MRWZEV54LNF08Hq2wKnNsHbBkumJRCDQZ/u
O2iwxsvlqn03uo7atUddY7rN0xytI9UcWBuj5ohVOI83ud4i6B/ELWCCOadSpCJnK4PT3874f0BN
uv/hfVsSvoFuSDriUgCz/rt8VZ9ce5Buv1jxN1E+7k08SPBwqCZG3xLUO7mVzXcFtxbWUU6c6Ico
dhorEtPRvm1acm2KR5LE7WVckIa5iwL3WRj0PtBl+zAHZvY3mw7/cN9Wm8j5bDZWteSV4jZUEb1H
aIzwGIPkxjPn3wnLdMxCSKOQzsgMRYNJAl9+bz6BRAJ85v5kLKNq8JSwtXoCllkJ3Mhji41nrg2f
ysfv9FFZ8+9O/Mw97B4zLx4kDLIImX9PwRmvq1Fr7noszF9jVvjiaJ/65W1ILJSej+UHA/FQobcc
h7sO4e+SOij4PKeAvepANHYFuTlW1u6/fwyW939fPkikUZI4QnKpOsv3vz8f4iJU//yHJEwzyD0r
qYAemQQcHOlYLnIVYFkdkx1AKpBrdFYx0sTGQxGTWpVCbH5tg+amGE72Jmhn3zP9AUYmozaW1D7v
nuFVNChl0Z+geth3uFh7hFUCs46Nn6ZDsi84TfYpy4xdUBN4v3hp2O7HFnY6amXEk5KzLX7wQTVM
tTUJuclar3feeLGdW4uwa3wfD4WcfEPsZtva/Pdz4iyX3h9w1OOvf/7jj8FEB/dK98Qybd38N5y9
zt1bKY+9YBOabOfrFZDDfV+SE0CAi3yy8HWRjLTO2neOCmMcgAcHr/I9R2etvfA/xWrxlBRA69KP
hJTWwSUjs/mK3A8sq5yfCRucQk67AFQg3oCHSd4I0yrtDecDjk7GshDqC13g1M2/4sAaFxRM0uX7
sgOLiOCX2R+x4VaeE0zYPrnipXXoG+8phsnB+bF7cbzuZUar/koTCjHgKwNQ3NP7JLj2cwwRvTXx
ibCAw1BBMgXSovbjv59KuZyqfzuVtokiYaHnMlIayyjwt8trNMsm6GqTU7mwNJvdU7J7IhiIxJ2N
n278//5q7K//0+s5Olp9G9wun9y/jSpkFBDyNtXuwonAr1npDyaZdpF3s7yk7aBVq0gcYT+KD2eJ
KZAwIlGiud6SUwKjAHIRl7JBYjQUN7UJxvaQexjPaSBhd5n5qxD46vLVQepCgT60qpX7PN1Gizn1
PT2AV7Twn/LiITBq1h5cvmglDxpZwT2rPiKxWnHQbuYuOhCl52B2gSeadfchKfZoJItqWs8DeV4g
lzRxKubyt+nw1kdyi4NQ22EgwkbZZ93vcjb2QR+SSo6FlospdMN9meKhxXijQciARSih7fS8Yzzb
ndbsmtpdFSBt5NThKkbjBL5kuoU9MVVHageESN+YegALfGHSQCWU0Yfdf1B0Oi/njFbrTY1pi2s2
AT7X7q0SPHBC7LWeUqY5DO3wqDLIsT07ed796OH6whKnVTHWQroconD8niXxMiyP/PppV38rIqhg
o9DggOBqiB6yCyM8XmyXq5fBdleTA8UvqAKMdTGI/uSgeLWJ/13Mz1lIWyWDSpp+NvYzgUziqaHJ
2rXPDW9TBwI/CMBMsNcXM9Cmojs141jlC0n/yAdsC9+9tZw7EsaAfILbiYkcwk1HyKKxNfi8GIOV
Lz6a7sAAdWav6Rur8QIYCVaIVUxPdvdabsXHyKcfexfFJiaovibGJRC8yQ0UhgAKIcH0HoEEvaSY
jLHJ7O50sz0BzUUeLvOTfsaO3zM2JvSf+RLYS/tlMs7cLvMAfwRXMvW5cNNRu6sBEhcr6MjD/cwo
iCCLbwOVxSI1nWufd6zBrSUfebdQizWdfCpsziR9HVsYWzJ8idAfYGA4L3/O5cfU0x/Ll0cAHQ5f
2PNmyFfBN1Qq4FOrnhgCkbK93VTb7sHYYIrqSsp44yXsJjo3TrGt1EVhoU8lyNWlNHLfJ4TgMo6j
6wZ1UQBHRdooPiinM08vYF/xAepuIeqNd0P23mn3Rn4BwdH46/G+4Kq4x0Ja9f1ZwsGF8kKu9oo/
CMGBdUF0JP1bUM3XZQ3Y5gGROaevw4IGm7WRlIABa8DXym/5CCAYenxSxLOWgC/DJIXNx0QriNwU
mwFgVfs0s2+ulSIyqd0vlxcmZDQmBMXD8KRIBO8Y+B0oU4cP0gT92bG+6B9BU2pB84w2fAcLFD0p
ocywKain8X64UEHFDg+jscXizM3/JYhPvzRjfZ9zScasb0T8lYwPsCboXQtoSlEHE0unDcklJn7z
RSYJOb8jnaQegDQl/eE4PlDQ2elPLMuiaFeRpwbjjL3HiGm0thIy3NxEwx+3scLmzj1ZfXGIWTq9
LaqZ7IbXQ2qKcSTdTcXTQivJbwHbI6lHOIS9BW98ArgAYFd204v1xbj1foBS5N/eD2YIWDLPAEL6
e1KmYkgXeC+LnTxr3Jst4r7h5DDWsIgYrfxabzEhYtjjBd6QwnTHfAdJFLLPGnAWPLXxgVYYv0kT
rqpqL478uRCiuADGh3hNJZ5pL0KFmclHTrYOjxKwmUPcJBmhhTHvaSGxac4YXVruteXPEpI2Vvpg
x8kJ3TuTE4lLZnnoYMBlZcIf8EO3lG/HX8uipmEz94QskOWGDof4iRF7/CWfevWOY9HYN+/uZ7RG
76WY5umwknL1XXQHElUJy4tQxo/7lhFvKxarNj6eAMMja1dDPtkzO93Ez9rfIn+Q+BCdp65xV2h8
NTjKOa1VTOErsuqME6GeT52AO0Dq7wI/4oVMmHbxduCyR+ewXGEjnehsFbyg+mnaM3nwEINT9u+E
jtJ4RZO8WB0eCvcnp+LqkU2cRRdWKLSqHoMXzTtAdfXy55C+IjhoGrrOLXnBwd6OAmz43Nq2CQhx
zV3fdOIOVe2pla80JvCVqk16w4k2aNovvtVWZyyXv8zibNdfpncRTDVJHW0hB65E4mthubOMb/4L
nmFNxKe5oxH1WNM5un4PsdZp8I1IP6LM2yvrXo8KflXtropPBmC2bgLqddRB5Dg16xnCM/UBBKix
wzA9MIfxB5fhxKXARckYhxDZZbb5SiWBG8cBriaO3bDHegJ3E7gTcOJjwe/XdFuQMAe1+opvvsAz
hCuQxGx3yjO3lj3pl4ThQ0W3pn1oWRe1CE0K99ZLyPDAEDAI7YyKLwdlNL1G7CN6sUd8ynC4HJPf
gYdlbiLgKD6m7ufyL1rgI8zhWXYXQ3fhE2W65oMjF+PhblF3XQrvsBClcSRnG8BC0K/UeklRrVfD
hwRHw/wb7PBoDw+GONWbcll6J8xYzjxeLgmLCp2Cc19PJpTmtwU4JyXTurqlZoFpt/IuCQ183UJD
JfqekRgy9XaoKNRQTQWWVzIom9BJ8rs4egGF5iJh61hBt4wWCKYb1L24doP2KWqnG82oLmkUwd1a
9ALokpAKcpcprhacLGl8Ut15il9SfhIVuy771IZhH3gOIcT6zmPX04AW8R50JjfFbE9WNab8YH5K
aQ/pVJZG5jcJSbP3I9YlIV9thIaSvNzh8nWW/Su/W5blLy4NxvCRRF8uEAITRQAFqIxhyZYfhTpP
TQMfw8t+gql6UazLDmYQf6VUjgBNGMZ4O1wCmZw00FoL2yv8rmDFeDRz9iZTQaQughgW7qgSrIcO
OJIVuah/lQd6XsSrvkhZ/qQutygua2Y1O9qG4XeL8bln7h/tr66qj/g1EMVnxVNKKEBl53BUP+rI
/aGcHMIphhOZoskHrI8WHe4c8vas2eRo/ZsJI0hMsiuN5JXBshQGIFOBt2qZsUBEkyZZJW+zfpQo
zHaMf9OvuiNc6AEa46De4RwsE8ECzfPYvukHOSBgxWxH83KJXmRVgc842uleB+4kPs6x5ORIktw3
w5Og770aH4OpP5SYqYnh1QtrbenfraT9unNYMzIxLUKaDAcz83lza3lIetYyRoGwg1EULWKRxniF
74vJKsT1ARBZmYDnTzpp7M76wgup97JNdhRSt2ktvyAXLlDC4qVgH+3G29m1PqEX8Z/GWC5Zb0f8
IK5MhlaQl8tVx7lc4NXwEUa4jNjBBkChEK1zfP1oLsEn7lx64qCryuzTjLd8bkn5ajb434dTDn+i
rXLonagJDevGPMnzqH7K4BualSz0ZNWUwQNCawqf1Sof58vAEsvEu7qiR5jb6i7qv3sxPuQQyNyM
RPdZWzMVivAlnuZLykJKWJ1vAYynKo34c5vTZICN9rk4JmOSf15ZuFOaJu6Rt6CxGN7ToqtikiMh
n2IZCr8VBEnrGeSZ81iwX/DsEmvjRjKdqvrGzte0LG/nY1+7D43wmef6iN4ju4IYpN6Y7Eb7qIf3
TrTtkZjmNSgZxHY2Qd0KqlX55CgsbJPefmXOncjlwRWvRXWv741HjaV42hnPGRaBuNhODKXwHAzE
j/uRLaRma4da86Pyp0fCU6dPJhpqbhMd/dG995LPNzkd5OiOXS9z9iKm1LJjKwhqxV+1N+3jyMIq
YocEzmar5yfE8puWpXINd63T72o4jQm+GpX+Zm2MycdYG3cWqdWYAb7tcYveqmuPnnoJC4g0azKL
AZ1PgOvlY9NiLgI4DUO6dAlmYMHkslyIgN2zWx+Qs0fboHmKzVOpSK84GepllEf1lHfIK48uadf1
kRUId2JzZW2BvnsayDeokbI20eLapH5dgPYh6zK6RG9qvge3FLHXk3d5fF9+u/JXn/7OQfFHl2kR
9irAVVz8y4DsPIMOmspzpi6QKa16N1H08AAOcE8uy7n8rpLzCT4oDNnCaHyTcTplUyeX3CR9HRyq
e1bFzmc/fzrzPVcRaLzRumftprFUhO4AUB7jkopu0m/xf9g7r+XGsS3b/kp/QCED3jxeAvROhpQo
vSCklATvPb6+x1ZVnc6qru6Ivs8nok4eOZIgCGyz1pxjMkMKGAv0yX4N648xdwTQymKWPrCFQQaZ
LhHsjFVioYz1oLr46Yo+xdpWqy0sleIr3sexO1qIY5htkmuRrTLnPaSxQEDDDWP3ImJWZTfJ+nos
jgkLL1IkLJCoN3++sjCXH0vWoOA5JX+rmUsL7Jo/08ck0xtpkMgtg2eqEOXR7GDW7Lv8gpFEQPjg
mSFgaNUtp6B75lLG6dnCbIVjx+hSIw0jPgDFseBGfs7ZBsocFBWe07xyfoDWoVuA7ktumU/abb5U
QIDNrwZu0TPXMim8BCCYG3szMGEW5GJTsYvJK1Ffs2jNEjitHwJ2XLAhxjVDQcRixVoDApRb9zuJ
+TEjqYEcXXRKawY8mHXg+mY2JZzQoNqGE4UBeoVAR8Zwb7dPRJZMs8dOk94zmC8DNTODIkM81UCz
+Zzy7qmtuz3xI9FkHhrqY0liXVI0jxgt2BXAEEJbxP4WaWF8FJUG9n0mO0YjfGU7OHCeGHnYKLyL
bAZs/WIfH4Na/xas+gXpWLha2wFPoH4qEvcRkk9hfGoX2czY9NXr6jHCkN0ZrVf70jJecjkmxb0G
eK5apPfOcDTGIwNbq63bq6F2HoE/QOe16CEZydfqCixIL5r01fleeYXoZ+0U+RbVa/N9NDyT/QwW
5E1teDOOVnvJL1LTlfuVEe8D6HjlqmBQQ7iAMBN/XrXkU7aFWNHVYAQ9Vues2tHrHZ6llwRZ2uug
XkIzWYfCg+OCDnlo6GX51CXcTAe9yYKbKplXSlwdi9LY8m2FkQBGz0ib2q0IEWDCeG2omu2GMjvB
KibCXN7Sl8sUtyc4F7jTdQD7DSzlmDFTXNn8qO+m4kqQrsgmnj1+JaybgtGJCDc7I/hoPzmxwO2J
5hHZOPT42C66UITfeT6M48Nz9MiinauyZCem81iVfiHGhhAHb7fxNY2xmxsxahlmPnLpgSdo+lUa
PA7tYiIknqXe8rcgmBMbewzjP53kLj6GkHNtFvSCk3pvQ/TT15Yineym81gy9NT2Ijy3SPerVS5G
IoN9kAgpNW9KLa2dSFuFid95v7W6TRNy8J1dz9i0SrPt0HtEi1z9AN4DSDDtldYrIT0C300KBIkY
YJtlCrQ6s43GwsgmHUfBOdZ7fXGvEnoUuB2d1cR7mihAMKB3xBKV7j6o9wTzlMWK6JG3/lYwFfor
tuDjmUpG+ZOjK4twKQKLuLTZ7ZDJw8g5h6+UOLrdvu73ooLD6NG1xJGgxmQo8PdcLcMHvMkZyA2g
Mp/FNw4ZOz8K3Mtdx1pRW5nSCxnPsGOoQSc2cO1FdkgC1M5Q0Lg+kokKHlRCVE6sDsmlSKndEuCX
K/e9tY/3Gcsw9gc9c5Aby+COsgaNKBLaXS1/SvDpwrTx+myDm9FMpoMh3/8mSbqfhp3BklX+mczH
kk8gLYFfok4t1r8xX2ayKfNrRX1Qyu3wGpk+oz1ZHv6ifUwHJJ+vWvoyp29j+pI0X8rYePGr9uk8
kVc5kINibLNHbhoVmf5BIjMeQqlzbLyOUUY0oimTeMPINKHoC+PYkewHHPn2m61kiu60XEUGoxcW
k6C4DurzHKK1IgMobE6FAlxhK5yycG65ZvJhPcsrKko5haUhB1AYBxuFhZ8kP7Xq58hSJ4CGSTWA
WxRfWdbXzzOFRFqmDeqO33yT8EQqvg7wJ7cDad5O4VMVDSslv7yyBaXcApwAS8N9r9NHUcaNTafP
8xutwwHKrs1BOaYWjzUrt55pncHzXMUUQ+ULVsgLCpqTkRLpQbfA0LqzXqTbJ8nSNigiD5rCWKWj
PL0yAXk5bEclFVvc+qHjetHI8yI04XvLqhFw7LTFEGb4qWmNI/IrN1ITr4rmM43tc4MaVmwkOS89
/FOZ8zV0zbb0f84YS+rTxBuzyvoUjqeOEOJUD69ZAGWfVSNvgepxQc0rGd8lcW9QRDPYolNCRuQj
ZkLWtqz/jGE/dNM6FM01Fc8M21qzLoHPbezYoSzgUbnqovZKRUWwRf2OkEpq9ShdFjMkEHFvTGRv
mJlO/gVyKLZTtE+YD/mPsgsTVdF8tfwV05DG9EcCBDNULn+l2N1l9AXYZ0E6OMhGSByG/ZtWvgtF
mEb5KrSilc2ObeIFlaPer+seiDdq1HrJf9x9zJQzuswcWudGt75qFDOUec7R6muT+5uETg9hiQht
KQyh+I4B8ssrWV7S1xpjAYKjeMSOxNbGHT23QD+E/QO7e4lV5KAus/RoBy+2fpZwvAWOy54w8Tdc
x5gb8RL5Nf2YDyMHO5vKW6b5rb2Z2C2VfAK+nm3EIeE8oOM0mNOiJBXHQprrod+nULyOJLZWVPe2
KlVMxwaRwf4lVTexrC3K8aFzjkF4tdWfLEJSttszENiWYCxqL/QRpxM1h0LUjzTjIAr53aZQod9t
HAyAvCjSXbYLGGPUAFAypdE+9rfourYUlqFqp8nXwBUBT9iCNJ6r6kXwSfEE3mt2vybQG9+1k0q0
Au+caBWwD6607oPCLvALzCTzRpSzRZzdzDYFGaQYHGntzo8w9GJpVYVupm0b+5mf0eWxKaOPohqY
nRU+S24JFioqJ6mQ3zCpraYSFJpOkUV/n6g8sb53Rx7CR6tI5dfISrbgblcYSRC4nTvz2sIS7FmS
/e8Nm3/qPpq/tmv+xjCycZZwu9SoLstrtvbbc65v1fgUmq8BmU/6xvBJD3FbBcHjuYl+DvVrH75I
xjHxuZqJJJjzcyYhF5X9JZkZ3H7yorYWVeuvO43iYqp6KnYIB5HXoCwT/Qz629ePo0Fl2Rst2pAu
p5EtMglm8OL6pUnF6Bh8pOOtVx6R2i4SXBsWSmk/ZD13144oj0+6ho0+OAzD0/fZ+Dek63fhxv8I
6XKgUvxy3Xhv7dt/fH4rPk5vGYqPP8Fe/1F8/YdbpB39zr+oN35//B9yDcv8QTQ0Qt0/1Rr/Fdpp
WT8UxbKRZCDNcEBn0Yz8g9ul2T8ckalpO5pI2LZMftX8we2yfyDWIHCaaE+Dth6/+jNz+w+ZQ/O3
739N2BRClF8borojy4asa4qh6oZmauKd/9oQnZQ8UcJppAmI0r2k4hB8wbjGLbaS8dIroItkECqx
bXu+8mlQ5Wj6x445WJ4/VMZV8BOkNDGZQ8oZhruh3MjRua1uCvahNrr75TT/cfB/OVj7n45WM01F
0zg9qqP87f4sDOw3EAI52lEmfskGnpiVd7KlIrbSbxOsi6ZPlgFUAgOEZCY/WCicyvk02T2lg/Zd
ZevR6+pmzrC0DiBEU/8YFfZqIP9o0vXFgD40YpnTsVx3zpZGxAQRPSOiUf/M01Q5JGcfLXVe3omn
myiG+OJn/EVSD4QeFj/F3/SJvWjLGKw/+1aDZqTjU2JFUMBLtVgZS42OIq0nfiT+RDwlOrm1OAKm
upV4qsEod43dLeXyp86z/3lQFS5ncUziAL8PGPpXAc3KtDJX/I1wjgSQq/2BBWrJ3xY0AxwKzBFl
Zb6u+LoZfNeHv6NSL2gCSJO2fBZ/E2bmsjbwDQoZBUk+REsE7Bsq8acBP4tVd6pAk7WEW45bVeQR
ke1TUdIWj8bRAEnHfzWbKl2K54hAS1dhufNhvVY8ttLBe0/riqMaMucong5aStc3G124J/g2iYb7
ir8u2ilxxcsOrfyl4qYKmGs1/QxpRKc0xCOSnCfgNb6PixevFAtg1O9vVbwexv2FhcuhBRuVQ+7h
V7oWfv//uDHk9yamgVpRixdvgOfRS4rMUkQSB/FHvLB48e+fS/GyyiFjitfiFPria37X0KV0Ci9O
Lt/LAMqHuixK4dQp1FS3OF8ySO0AbQm3hjqiyA4IGbuL1YtvZoS4cDngYIQTbhoi285nsuSglXFR
NCwgYGjJVEoqEFN63GMjzNyuQzDIz/2ZzUDve/H8GvEa4nmbpF9FkMxFdKZ4CpWvndaitx654qhM
FUn0Hw+1VZqVsb5IBvpzEeQAvha/q8TTMgPzzni2RGdDGCnto5wCO+Xh4gjEw4Z0ZToviiYtE9Pf
UPVHS4SoM4blTcYdhULNRdSAAZB6cXlQA7ZxWui9IX8lvip5GCX/4gQSjBqtfE3wjKcKk+GkEbCV
PiE2iskw0ha5bayRmu+byTpWNWbfoCMIJnGtUD12KMK93KbqMlWEp4DuVm37kuQ3taEgLkU+u6rY
pqYpw9rWAy8LWQCbcMToFYV3qaIt0UhynXVLbWjv0fm6pdksMQFyBrUzg1jg/nsO/UX8+D/OoRay
x18G9/82h9JYyD9/ttHP7i98zN8f9ufUqfxgdpQVVmTMTCLe+l9515b2w1INC70NMc0kWZvIxP5E
Xqo/ZDgPmmWSwm1Z2i9KR13+wYxqGrZmGJai2o7yf5k6v/O2/zJ32hbzkCqruq2AIpK/iZi/iIkM
dcKqWkT9pk7lTYjJwu1ASeqRhex6zilNt+2tlb6SWnuwZXYtpWCb5x0V0SQGIAXLRgcrSLWtt/Pn
stDPcmtf7N5Odkww/r6vvsYuPfQ2emhLMk8R0vqFTGQSkCMcyb3jTp1OQzagomf1UCLTQl/nk41E
2mRjks9XEFrszJT5pITSfelQpCg1660ZkytqJaAp0LnkYDiSL8UW7E5eGv7QesDMqL2ywwoUDrLO
MlaWaDiUt1ih1DgViSePV98GcKRG+r0zPeBEvtQ4ISVI2PUcfoW1eTKN+L0bxN4xPA61fxgJwkrk
+pQoM3WYFltg15kE1Pf1bQ7LS+gXD71fvTSQZnGJLBu57bzMt54Yte86i4p8zcGbRnlLi+iL7hDr
44LTjPn2HjTPHr7TQc05T0nAMQdWfdOLZRmFKy1T177fLOMhP6FqX8oKGGEcoL1Dkmnvr6HZMe/M
jQyi6EOr4mVd29tI5rT5jagx8RBcReA0kQ0EbSYa94TmmSS5Jkwxpsmnqicw+BlSQ9RIMr0EsYHX
qJmmG5nJOqDaNoamvSxle6uP5qtvtT8xl9Et6WesxLGEtSDbR3lmoDGg/W9+XykSRRtzflVM6n6A
L1ZJCJ4L4fbWrMzI7RP9frZSOMGauhFPjOHbFsA0cdjSh14+BxPnoUy1dlmN9jMkJHbr8WjDHU1x
52PMqsbezQRPkCTDpMyNrTFU3tCj99FZ90XNcOoEWl+bc5oToJw0oQWV5+CaNERX+VZni+yIr0ab
nWUaA3SLglNkcenwv3VrN5TKrAY8ZGE9163d7500+OmnlOBbNIGxVYPPDY6BBtUnHRna8R83MoX/
kCbaSm9tyv/WdAeZ+qda/1QSwDxq41NDcULEj6XsMa1Ujgkry9/ps5ysaoveFuj2wRaOqIZjHQzy
BHxrG/Y5NVtuFuw6I23DnpA0RXdn+avEmeoBDbzPeu6ZWnYu1Rg8YxUDNMvnq3CCZOO+j2oWKkpw
X7V5tIJvmBI33FCozXmbJcpUHUmRX7IgSn+Ove8ig4SdlqsP1LpYuTzIQ0exwLFOapEN0FqRD6XO
p99iJ84eSmBzSj6tU13+QkSMTE4VN16VbNOQVTUQTWR4CRvgRKMPwVmp1eLZIIuRCFtfJ+oqkJ8V
rGJcoyM1PLII9fqgD1wiVl+ULihJnk2QzpFu3RQWF15bYCiEvUFXpqlvONQUQkKywCYENeUWk7jp
QMWzSssIseVyiLSL5dQQVcpkEyjzbk7eEyIuUYGygOJcdxwFuIkvvVa8jhXwHF2ieVwpiXJnhyHR
OxY3Td1jHw4zDD3En1c6VW8E4ntwsckyDfm9acfvmmJRyB0d4hsq/5bXNDQ6PkJLty5qrUkQhUnK
q4ArlQ6w2wiikpdiwFtqOQncIC8pMxMS4VjNzUp4XdNC/8VYu4YEdLAZPROTyv1Q3uUlI1DW2Mqq
wn65KJPsXWIgc+F5bbOSgSW3MqrMoQt6xViWAcx3VdRj5NBc1anyQMUaMV1QdZusiclcKtEaDzVA
KkcV9yzd98UUWacxZrAs6vpNLZwvdUwTVyJLHlzwiLYCjFhS+mRySnubpeq6DTSEDfOuDjV1iZWF
TIjwqWkYjhIIue40aLD7Yf8hl2y8CpoBwBB9BZUF+7ec0LnCvW5k9jGgJh1RL6TE/ijp7XJsqXza
M2t5JQEnHidfWpH5IF1z4ec0ToPEJ4iqDitVYEJYyXN0axO69c7YFLZCZBYg1KOc1cMCbAK99Kxr
PMcqGN4yKsEW8VPgcvM1llXdHZN+2Ss5pZ0EGsSAJkfR1JWunaWMj0Ly84NK0TJRgTgqCqSNMv7A
f/WoDXxaiXFDvoTyzxJ5JWXtrKupfC8T4qPzxrj0TL6uqZEEpaes7iRoYprO5SLGkqBR76c6IZrD
aR+sNITv1n2M3XitTexKdgsKUzODOyv5+L7KR2dDEh/FXPy9rbke9IFKVTPRrreKc6RRa8wGhttc
x86mIX/8nrAM1F90kzlQylC+2zcVznlHIyHcIHa9x5c+tW+4yb5CPVvHc/dSVFwGipJ+yBL3YqaJ
yqKarTNdNShq6VsAofjyHIkgXjB6VexU+7GBvDGy/WK0n/yONE2Eqr5qnubBOg6QMnwiJ4hM69lJ
hWjYIuh50FjYEcifstk+2TNUxDCd7mcto0GaVy9RN9MJD5iMJCVhKB/h+Fkm9/KMvI7JKQXv6PC+
crbRVpy9ITt5rkv21Ri8o5F5ErhgiTLe0Omm2v74iqWdfEWdXpMZvOm6TkW6PBjDS9iiHa5rQkt9
pUK6PYpcS5PBxknMrdPxaGz46POafBOAjfUEDUBKAwapQIFUWDL4DJZ0afqZocIONEpb6n1P9F7V
jVTLxQBpjgRc9g0zsaxhKEn7fTX6GJmpl/s9b2LoKEXG4RCwibYQ6p00i88VIvIqs1KNfSfTITcP
GnZWHKlYfcVRuRiJNugjBkQpkGA0tLeR+NzdWCBCzBHJ1YZ+L0N3jGg6AGZmpgy1o9EWYv3GskEy
ykcURuCqnaMG4ZXRLUUBW8n5oRH8USk8iaULpnOskI1ERJlymmb59n3lOFpRcAVgCJOmXZgDA7NG
CUo3U9xKhzIMgQeEUi0156H3nyNo3KlOYzQ4OZaWcCHRZDNGq/XG0L9T5yFE+wwpJJR9GhlluGQL
jQw7/7QHpdrhYyhXley/tZ1hLHtSkUNaBQtLJIg8ZQVLpURimWUmqNv8hYU8ZmECG161iv7AKc83
FKHafauOf/xTAWXb10MPA3VCw1zXS3PEOKOhF7PbUtmwAn8JK5NZgp5d02Tfi+NhV9eOgpYwfU7l
0UPxK57twcAKE0BEocZf0p3w61nZBQ3//P693MwIR/oYa3E5+2g/0nMc66PXafKjLSzw5YTfW8kz
2FLWqrWhOUQdHoZBhwRgdDLEFuFd/v72+59O/MJfTUGD95xcIWEdtiQ8+mbVFi4IcpyGEbFwCSFh
ukmWTdJAF3DsGt1zrJi0Y5u9o9b2SoI2Yg+UkuikjI1+UrJQWcuRSRk88YkX10WrKE46Z52pKAx1
wTD6xhnlnEd8dunVgBm/wubCL6qES66NaomVN4b1uVUCXLHLqOrF5xnQwE/8eRs1BLF2dbIP8xNE
AcitagBNbVKCg2W2hxLPqFunSPfqrAkOfpsepEJFahlqJupEjKyOLtC3+rjBiL+o8/zRJ1ZnzP3H
ZobO0zj9z6Ko+0NogeCb79PQPJUVwYVaahs7XgVk7mtpB+ZOo/IeBX26TduYYk/NBWM3sO7b3pcU
LI58mVgqSxwz/fr+DvQAvdjOguI70x8QwKpYAZ3w/ZXwquT0RTCnlfsYPCOeeusll+jcV1ysMNHM
myWbgDFVRdsRDqLtTFlzUFX+63sVSyMtoPAjaycVF/VooTz6/lJPdHeyEtaOsAcXUl2qOzA/1NVT
TBgZbnos1D1S8NGekZ6rhwqK476OseUGRu5+f6cOkejzCNHhaPclkb+ptP/+pxF//Pu3Q/kEqNpf
mUVrLdmooAHO2mHfOq2yVAfIC7Jl9vtM7tkbWiwCkjzCr+SjntJUgyJMHZyyWTb2JDFhR89y8/ev
fL22PL1FBPD9s+8/6SofVvu8I3BBRxjAgzTxIDMnrsWqy9HtGvmoaMbRH+L+s+Rgy1HGDVL7FO8M
2TwNAsvRO12/H6rBPE6SdIhnVuGzPjxGMMtPbWZgp6JuVWnCZmF1ykVqcmiShRmsv781aD6S5Q6g
ZGBthjtPvaRRrByaGUv90COFnQQ1NwWT67XQ0F/LOVhbo5XcJwa0ljoZX7LOyp7KzkEdmLNASHI8
RbJJCl/H2Q4t8/JLfeEfisfK3/IpYNgCgQAZJKxlJoV1qgm/VrpTR1IJoMQ70QI2ILpwKfaqUTKR
DZ3biKJZ1Wgy25J+AhseMXv9/7w+HnJZ+LUsTf5bpd2ZwKw4LW26xhqvxlydaovFJBtBmJMfLPbV
pkFPZIY7X5l/j1v53U76D+9dlMV/cT39/tYJ+jBVXaEbYf/tpVn8S3o0IxhPJ/aJYsPYdM5lTIEl
BToOH13eyNgU/137+r0N9L8Yf3XHUHRVMSzN1C3DpDL0y1Xy36pg/69N3/L2L80j45+e4Y+CmK3/
oGhlGJS8ZFOnX8OT/5H+wq8oesk49E3TcVSaRv8qiGnaD9s2gaZQElNVmW7Tf/WStB8cJlZh2RIv
S57Z/6UgJl7+L5eZeO+aojCLWLomW/bfzG6mAyQ8SCdnY7qwKNmPgovVLRHPFAviUPZaX0LlFEcI
iT3sFz2KpTBoVgiK5W2MayLyROK2vccmxgZKp3WC54iaRkvOG7EJ2WDfUfnYF5tfzvk/3B0KaTd/
P3KT86lzkmSDSBxDFzfQr5W8bhr6tinZG9jQ90RaM5G301bE5gUxvdeCXkyxNKAdB7jT2jsUFZh9
PZYDSbdYnc03882hm68UaMgCpA/COWobcMvvYkx9vnHRvPYO44JxmCAvl+mDnJFwRgHtkaS8sN/P
shcj+bA/OzZrdfDk6C6tfTYdY3hKhgM1JVbtGJ4gtCAoJ84qQ9ukyJkX4VDJzbOOCGTV3tUvmgcm
cDPpGC71XRTfGjp2OIYwcQjTAXoDF0TsyjfvhSdO0wiDRIlDMqtlPmXNncMPiCjzh7M13JpACKD8
+Y1gQLVRVtAcBdPfj93SsN0cGcq+KUwIvNKC3Vz4mJvPZcjCBln9rWXXqlSE7QxsEYiVkW9dhCeN
98TWch8P4RI06TrdEn+HyhbsBGyHymnYT6EkQ1Ra7PBpsGSWOeLWe3DiSxBjTVRZod3RohlaZwlJ
aF/u9a1wz/iIYhyovhXrG2eGO4hNdT/cI//sMPoMKFHJi7TfMuLWhk+khAb7vSDFU4kMkxhgqyKD
DXr4HcmaEsQGUiqEzKhUiEt4rtOHOL+igeGU4BQjjw4DWUPE3RHRqVBBsgVRhTpoIlfQsTovoO1R
Bj6R0bb60Bvp2hIqdO2OwVYF7EWaDpFF+gppjDyyN10U4bxivUbCnxc8F/Gtwnn7YS+TCLxntsEj
ZpPI2zTQMlt6U08pKeGr4Fk8wqYEcYrHm+bA/kWfy72D8cwI92nGdbbQw1Wo7PFsI4JDflaVMGFA
2apbSRfVCBeyWsdlfpUsCkJfPfLm6HMKv2SgKJTZdKJV2OIfwrV+SqZkQ1TmY8CWwVlm2QkfRFtt
wGojF7NWK98FDei8IT4J1RP6SFBMpFLvIaLhE4H+gsFEPSmnUntlWFDvJG3TN/u+XCoPmNnzbKt3
m1qxFq381muvY/tR83YbFQdYROdqNchEa6AXmbCR+dsYCTAZxXZ7aRyZqlCzRKztBUukmNOwKbEF
PFOwM7ghSNLk1T7xJBDds7Dt5qBOCuTnM4X64WHFwnKrXKazNr9M2kNePBmlS8toJpnzFcXcC6Y2
3iO7Z0xaACEpWW0Z/9zwObCe7E+hRRHuOhUHaeCIDODO/kQ3VFN+qXiXiHy6ZwMFWBjdMFSP0bKt
zrBrFzi6iJuYF1m+TE6rjoVibB/GD0KALQBhCTZaHCG19ZjKl3zaNCv20tMHFS/zQLIbumwLnHTL
3S9T9XdCGDjbQXrIjjUp3OhSS5WL7Jmv6ojl9xcOEu05NXdDAHSQFdq7TFBtTPXmgPthP590tqtU
vlHO8zFFws1jvCje69nnQ3smm5BrlUgBmGlehJ0pvKjBSukB2B/BxoR7SjlPxiYZH/zgbElQ41V7
78T45rzRi++ceaFJuyLfzRfohIJojufTae8xvAW4axRPxBt1F50KDu1C4ZyoyNiznyPnITl29/FP
61Cv9Gu5lO9aEqbnHcGULnazjiHNVo+mdQdJEVcKe3yKr+ZjF97r12yj6ST2ylhapv41lj+5ZFWW
mFjr/CrYBROhPUsGwTfQl+fX4QRpdEHxl4qmGK6lRb9NNlD5JkL0Evf93LJQpo5AYYqAD+oNBEky
+M7bZN8z2Pqo+NXlYL4MoAjWOL2oSwHGOnPOooU/upCOgCocePLOXOhvZ3ygT6uV4r0rXvuBPpkI
VjGRMORwau03nY9EjN8RLtjufoKIT411XKyG9YXAGIW58krpEhRiauhLXo05hMIdC1bPKT1j7+Bp
8RLH49ZjQKfvmasn1LeHOnoXmdTZFZIzHxHhlbuc3sqhbyuX0GMA4psY3Gm9UYhmZL47JMjQSzLG
rTNJo/2ib99nHEc3lU8Y/1BuMOl8ivAFrjIFwwjJhs2wpobTIUqdNqDHBsRTLuzu7DW6V/bUHwB/
HBHAv8cgjdbNAK5u83OWl/J24vanoC2ymeOTsUtPzZYWeniCo0Xx5GDtmkN26Hf+5ue6XewKL6Oy
fKRMbWMNJ51ioSNhy/eWS0CXJ2NCOrampxn3gb+h6MSEbJtLqlL6pTUvgdAMyk8TpAfL5XXF6sPx
b/6ICcZHfSdmRulBIRc+fX8wMjT6mF8RTu9a/cw4Bm/+GWEBJXpdIwAZ+/2TP26mO5Nuy4IuvIyo
mnIZWvL27CBdfox206oqXtTpkOmbpITi8yHr23Jat9W17LyiZB+6cZS9bS0cFKwg8TbhrpMfsvBB
hRVPrA+0kEWkv/nVY5s89TdaR9f50d9nL3gHmn6fg/RCF82QkIDR4u5aE6pER6xySUBp35T30b4f
97Sg/BWXBBdLsmcFovEp8te4Y5T4hRin8OBcAXQl2wNGLfVGIQk6cyZqiyg+F9pOOkpHZIVbDC53
i3oTEpLL6JaMJ2CjlNNk/+foEvJFXOyYbDt8cD9DPm5zuGGRxYxdFs8QRRS0gnl8K/fBscnOOG4b
RKiK0Eojtg/ZAs+ubW90MSLgC44x1+o73PYy9cvYPGY834sRLPLn8Fn3eqNYz7Q4GbCGhoo+YjiW
iOJFsTxzyyzCB4Bzho/nxhOU5Rwdsef/pCDQYYT6kk6GjkABjYmn4Z00is+cyCx/E7nqRWcqN6nC
utd4U31IXxBWdNxwC7NYcFW2T0HmNlkPhUykxrmHLHrgJ+VCrY6KfNSScN0467ojwIFCaPiG+bKi
wicIS7fEhh3mDd6yfYKtmgFLzHlSrHsc/y1CQakbgMdTLo8t6JWCAcFfQAA/KLbLJ8KrZAjH5wED
aYTeYgw3zuS7EhO1/gwkRwXQ50V0iBYDNvg+uDhj5Mpe1m4CZjOrSxZ0DGuPADXK3uPTSJxt+ir+
LXDcNB/Gk/U0bLXlyWEOeOltz3S2nWf344rAsZZLM06Ux1xxdYySzkPRVYtD2kdMy9Qr5do+hrJ5
rN8ScuChSy4tm4Kdepk0cz+Tt33OzQltKttc4tW7cJdWtEyKA2+ujXvKeMipkblMavyQFP7XwOnV
b/EpN+60UlkyIfi2eacn+V2QdjdRlis8G9MdUzNyjw3meWvrm15N05rpwyuw97BYyEoiAcLn3n+1
O389IsgaQfdoL4Z2UcpPGqm+BCfCmq+mv1XSbVcc9RyDlpUfSEpFiZmBAItlPngHC6be7xMKeEan
3BDL2tO4F7pZFgcUczHb3GdbP6LcDb9CcylTmvG1rPdt90Td2CIdvtIptu07NC/5g68sIVekn83e
uAuY8ayEZTSGIrRSMLgJlVphVYsQvBukdzEtb2hgBwMK6nbTp2/m1WRR42NANKSHMPhiTNHLzKuB
IdOKb/c0drp98qhvujvWoj77GEgJ9NnfZ26P4E0shlnOcC/jrLBoK/g0t8i1X87XdBfgvZsP0fjk
+6cGBKP+pSg5huXXzGcstjFY6Hd0SSmGutKFRT36IA2gMbntlA2Rud7k9praIBXadFz7n6xNkVT7
wJNktxU7kOTFyB8RfslE9sA7Va1wF/DOqwy9s1KQUffFpeZMVFWTz8E6I+6bZM9+1iW3mr4K5aGl
fFghOgSd8TPJMD1i2zSq/UBcLmXS0XwRxanmSbWP0hUyKuPKXUdwD0bVhSxSCTco7nvrAzZpQrEP
o4Y6ejifX8vIE/cUq/iObVF3n+Ebrpki2Z2Wbwo0mp+6joeaDuCDL63mkBAfFieUrQpquQvrPTXP
zdSsNP+QQkthZSWAfBmDCaGRXIjso/TdiAWTdZ80E9WL0wPeIXLxkRhwx1XZvbAZrFQiThTXIWvw
s6bPQXKNH+ieLBZtHJ0OtAeXPjXWfNV3Kx7d68cePoNDT6NcFDfrOOZ7v9kl9VaGRFJt7emuQ9q3
hMOewt5FnBgvdjoqkWoxRzhQAnwC0a6mj58dgdNgMO4x3Z9wdJCeSXMM52V6M8F2BM0A99Yje6YO
rkU97MZzs2O5aFcIG7HfEgZJYypwJWqA7PgAnBDZjRljY0VEbx/UB+mSFBvMS9UhVo6t7s2IImMX
NHKNUEZynfId3AbeK9O4Ds6wUa4RrlZ06DtDXRXSLiXj+as3n62rXhzL43y10qd02XV7ys7SXt3j
3pGsOw43YCqYX8e1bCJ6H1DiszhhBd1v2XwemnalcBKi9qm/1NOW8OiZVTr0EIWufHhiNYyMRr8y
xLMXZuO9pCk+1m7wqW6jq/QU5nca4vPBw/xMH++o0tmGSmFl0955o6hMZ7V1x5OZO0sB7msbzARP
TPRQXdk3AQTPnFcNaGHU3TdiwAUJLu8D8DMpEsLJHrHyLJ1wS1qUW2h3bOYKwCl2aXPbZAtbp5V2
qe1P3b/RaRBeR+sMkaVgnmy9nt45Z+tBPZXCiMwRWE/Vx/iWfLTNtOcOg7FOpZ1tp/wUzMqygHyc
0YfPvzJmewWvEgPeGkYgUXKDfGfego/yxK4JI75BNjULpkcTEaK1ogP8n+ydx3LkTJplX2hQ5tDA
NrSOIIMyNzCqhNZwh3j6PmD1dLXVYtp6Pxv+JPPPpIgIF/e791wwW+Y+dxepeBaXNNq4/db+5hY7
MhoJUEdiXvXUjWgreWdQOp2do/Fn0um44JVpLKOQxyF6Ghkzxww1TMaooXppgnqj9duIuByK/BvO
d3mYfPHam7BC43irrM/QMkHDbUkeFK440hHsWegRstjl5WucDSczXsE8AbDSV+H+V6x5NXl8Gigw
Qcjw8JXrG/yTwInpT8AysJNESPV37ikL9HnP58/1mdnSY56yOKfYyP56MK29YRdnrABYVmg0Yu4M
94HTKudCEiXc1XN9rTt09sUrKQAO72wDFwI0mUItSEEumAf0/O3ms2upFVnL4qaMETvng3UJcves
P6kb9w7BxLPgtWd12a4j6kXlDos/PW3LVGxD+cylziQE4pLhf+qR0kyyEm37rrNaeCRCOqIr7KyD
vpqYiZ6i/ZDtY5sw51qQCrtow6oU1T61qPzhL4Z/i577+9HfgSlLjd0AP+CPGT63B55J/gmr1br/
NlYjzo8cusqqJ7CjteOG3NoaNA6vUr+5WCcPxSjxqX18mfk+1Kobl8i42j8+QN2Dgyy26KwD6lIe
gMPZaH+r+jNJdsCHxvpNoqSN/B8Nu2z/EFd3BtcQ5feUry4SDujjfJ9AYpja9+k+P2+Lr5xUIQJg
mG40SDDb7qHcjMmmviOX6dkXusvMhbU7KrYMjF/lcnhOOGDRzb4x7Gf7p/JeK2523EqfKZ0TFArU
1zHAXfQW3rwr7E79o7Dfnb2z3xLD5YbjequYtNG9hBnBTaMHJDMTg9oP45xBiFg8vOz07yMsOqP9
IMc0XDndPHjM+nB+HYfrEVT8mRA5trkhTS4vcuCWCwvWPblKW1v5DdQTDxuZYY6a7uXlWK6jsjnB
QhCIKQsuckhC/cOKFxOZdBcAAu/9H5yEo1Xonb+ztL0JDUl81Px2nPAFTI3kQB6j2NR4yvhPYd4q
Qz/27rYccb7D9jP2Mg13ig3J756M+VfM31Acdk2cQSPXVzgyIyE3c/pI8n+OPf5/iOR/CJGYpm79
v6GfP8NH+9+hn//5N/5T6/fNf9jCA+NJeTgkTch//6X1I/7/Az+s4Qossb7nGf9N63f+QUeCBXJU
YG8Xuv2v3Ihh/2P2vYINFcKbfbX/q9wIONN/U/t1nbkk4wiXmZKYvbb/RmoUnaYp6mTFHnC7Aqyo
7lTQcVEOuc6UrnN2fDNYGEH1mIfz+HQaTwUXp3jCgTDyvxhZdTJp6KQX1dvYHgFfO/9oWoLLmnB3
WGU3kVBPPs4lXJjRA5ozoWT91JR0rUeTvfztzS0m65m+h5Ll0mhPttl8FEKuNMInNa2MQ2xcHXRF
MyaEnpQAK6tg13jZxpX0HFIEgURanNJqdtHU9kNtthe7GTy8yyQkJJco6AbmjcE5tRhUMPQeBgk8
EIbsQkr1qMXSvhLfn5O3BmHBBtJPhPyG83jVc/LPKCVcT+6+ieELuLFerb102kqdg6mIF5POxd30
i62mxSiZ7OK9i8FeJtzzatLXfTwYW4FeVcl84wXtnxrHmmysk3RdmleMaO+4/D4QCiiv0ptDqdzx
EMNfOpZ0Aq6oVEGFViFrUT6Ko5vQcTl/RHehcf59T28cE/eYOIPc0S8TRfdIMbEPtC80+Sms9iRs
fTi2mumsxmFCond87VrYZXgLTHqzy1rbFmU/nabRxDabdcPKt2txCyebzTNngf/9UJZBfYMOlIrY
35i0uaxjO7aeXNUaODYU210OrEWVwWsInO4qfEL+MozV0tW8AFWRN403wmUiiKvMTwyN7i6YqBZb
eLjeLnkIq7zA5FtZOZ8TDbi+gEc5ibXEWprzTXBK2xJRqDRDgDSolhTYUv7M03tJ6ZZ36gsXoZF7
M/3h1dFWg3vy+7JZZfw7qzhT0W1o3PgSU+2WjzJD+I4kNgthDKzXxc13hHYmei3vmMii7Qh+eSVd
u7sXs3tIFziN95GlN8/clnkj/oTmFNx/PzBs9M2+VLeZbKpjxXxWubdICi1+E5mbHU0xswudFt5O
JarVKGxnnbTm21C24xNQvRcFzvkz6VEzhsmyHpQTUElXFwMNhgKSPe6XI+6Yi4u76ad2KD33huqi
cL/i9eTAJkRYHPxC2k+GA17NSbqLI/o5bG/c8SKN315NKXFfSa6JWAt0zYneSyDXdNhtm9TKGUAM
zmPUp8kfPdC1Rc/46z4mdkUFIzWobe9gVykUGImkC3c1j/PDFBRqGUMT+INdbV+pNPhURFICbbj6
Q9c/t2457aJo0DZea7Zv6VSus8DhdBEMEomtMbd0zAQrf+zDlzT1rE2FfYmjmh++5KnprZUdis3v
n1KWuNUxpy4TBqDob5JybU6wY6qVt9Yyyc02bbr3AqKYdtuq7/xD02H6YwU3cXnUjFCUf2mZZs02
eJ/eo9g7RbpBpKZo8as7cmtTfbXOWl1b18mknrygwUSkjGffsM5WlYUfuYYo1YTWdCt1MZ6jNOqW
Rs5c0+PFxuHcdA+4TgBOZv5wL5lR3InhYnr1SQu39IEn8+cpsqP8KmZw8ft/uG3j7xoMiIAbKNXk
DvKQNu7wYFtdfy7i+PCvT/FYpttQxMfYccCoD0X1Kioz305eqa1/PxxH5OUqCviu8nA2dGWvtp5e
gzJtH+xJps9jyRE27f84tTed+zoqntoiu8TAr66/Hw1hH66MKAvhJMoljaDeEysQDpd8DE9jnIrX
XMAvb2z7aRx6eWts/8UWKP/CyR5L3cgeurLYFj1c0tlrRT9qlp+tZsjOWkpxuikZiYYG81g6NOJj
gEJnmPTdxJ67Kd3AvleW0yxGHE8/kb+VdaLAWLo0n2kU501ZWpDNb5srjx+ADZxEW3cMip3wyxmn
3t61gtZYyXaJGh5XG7eq4l3lEAPCpPPtgdbxSFp8DRvJOT9zw/FVswr7ICG6UlTPh6tSRdaqkTXy
QWu5bxnPqizS01eCnf7RnWy15LLlvfX+1C4FTy/6hSoT7SUs3zh6m6QUqMYLjllc10u96v4qjdeT
4ehXUM/qxdFMAKuxnu8bks7wy7CHWKEWPBS6TSFca5ak+FwqOVRt3Ro6vJdK8BKuC49pi58XRKwb
ijKtqHpxSx6U3O3i4xAXl6Cs/Gs/kd+LQjdE89eTZ9emsx336JtBlm+jW2F8z0XJwRbFIrZEdK97
Mg42SIWdXVLtZSTdKUU5QJurwGF4iXxtbG2TEPo7OJqMn4eWMg2InJAK6jh+Nhp4KLHgJ/r901k8
STVOBPm0D0MhuVG5zXSzHfmgh5M8/vNz84d4/0hy5OIlqKbu7M1vft/rC76fXtnRusN4fBxcmn1+
30upKCPRUYGajCD2mxiUF0PB8iQahDYvRv+IDaMiu8dYJ/fzmlhYv3Nn0IUQ+tZXsiLdTTABmD7b
oJMd4oKLpO7lAEH4JfD88XZmiEecJz5wrPqdNoR+n8Yhrnwh93kZbyh5Z2Of74sGHWuninGaXnTJ
hWLQtLkhL+YPGqssjdepvtGcH30O0VtsCttcTAROcZIfVVpldKWJex/ECWJ9oO8AADCGxoq4wT5O
qU/9Hvr5Vqf2bT2otN/ZfYOhsZwIx2n+NRy5kTilfK3dNDkra/iwavokZQXdwmZ/kDjil9V4j1XW
bAzFzdPsOr4sspBrWZRuul/umDxNCaBr8pg9zaK0qAwPuj2FvFP/DWKSgbIRq9oRNF91+k3rqGA1
DfVtDuM+a4a5x0GPN51mI7hTBocY4lpL+h3eKPQmIiNhpIrM2LhgsjYArwJIosmq8quvsJ3Vk6B4
0ToblZGxvm1CDQtzAI/+i1kbX3qunTtXXDTBpE1a714VbQG4P8iSiEWS9T+upKexrnMYt7HzHMr2
JXXtbUvMYlvLlOzR+JNWLTF9Lv2yG17toPpSczrCn8IjRw3X7PWVQIfsgJn0UfQQTiWC70b0Qq0D
xOXS5xpVfMvY4cncUfXXVC2XdgYjoiF6aoA16GEq2Bn+ehWHX0aK95o6VpJYTM+zL9p7KB2BUJQp
YlsNFO+YqzcQlBpEECNn/bXsxD1wUzR3H1sHEyoXGiulEf34EoBGqowUEq+9CwztEKruGkwaEzga
lvOK8uxwOanbQLrMa6g9NCK6rU3tI+3bBxGKfQuuKNGc3eiWu5SVmJHq8ES7HBNMrWLAI8ELRfOo
1ZlQxPDBq+yxcHuuj1O+msgGrEzK/Xj1E0DznC+nR6v2mPn1TQLnm6GbOQ+C+5xXtumc6nQG3dfP
pUuJuM9ebx7iqr7WIW2LhGZPnJ9SCM4LNwro19CHi1H0PiyTvmX6TC7KNqi5D+pt5LvX1mfg1sC9
covgOGdQlvOxOxYsMCi+tgyKS+ardzevj+VUfBWdqLatNj4JXo8oCX3Cr9Hc5Qb971UdwEPhhUgK
cclFzF0W/njTx567cDLjv7yAKzkPTxPJ+5jm+DeZOReeYEJsVmQAGn3DU528uOdQZx6KF8HEIBWI
VYMPtBsM7js8fpeQEz93OxMJ42Q9+cbAQU7RcGm+t/O/o+v2e9hkF6yP/XL0YNiM0U89F5eaWv2l
KgSJVqJw4hFAS6R04TPxvtkBbkEzX9urmJgGhovW++vl46flGCeja0kdFXlDpaK8pa2NpIGYGmsj
FgvKRXXrRzn9D3rLyap+2nZuIS3RQQvwWy0PuQ0VOALU0/Vpig8LMbx0yhNtdGxfDE8Fe5GKqz9O
wnOZfQC5cNihHJ85ML/pvXoNpf3YOs7Fq/yHzBhvZWnmizEf3oUnz5SlHqxaO3I0MpCRo+9IN2GU
8ATMLbSZrGSAKRO8X5VzbVLnKKcRiCJSHKF9NwOxBy2qSHlRNsj+2WRLUHJ8pPU3TU9uYHr+2CK+
hey/jkZOvhwm4i6tPIWttasVMlcbI71BNWjyG2HqaktQgpgx4zTSjleSMCxZ0aaZIY+aZJhfM4Or
IOXPTcL1NP1IesigOdXH1rloNKxGCQF+Dg3egsLYdGf28bXNjG7r6Ih8DInKrPkT+HJfam6ysZRe
Y0xpN8UQn2WtGBN2ur514nAFNEHsqIVZtxoNfIUj95Y7oIEJzb5w399YYdVw3sBbZTncj3WP34GP
4fZsJVTi+C2AuCZ4isvmbzoym5UKcIyZASu0vK/wMbl70rw7fhGjyZuvQcDWHrYVFrCAMim7zTec
stq97fOUKujj2E1GcbXq7lWPrOzUNwZjgnhMN2m/HhgmcpXb+Vp/JqVEZ0/2FJseRii7slaZGcFb
UldufhR8jqwmoWLeUfvxwRojf6M7HrwDhddLG9D6peW8RF2MvQ412k0R97AmtyRd3GPKo3bU+Enb
LtqPpgpJUWZXTesNmoK8a9977S4U+cZJfNRAC9Z0JShgp5d2lkqHP07jyj33xL0dEZmZPC+HCJe+
x0lpHJqcW3zRim+9gzWNS9pb9TTrsddQ+Gzk4ybT4Vi0ebPpGm89cvG/pzlg+ylwPgyTZvmwZO37
Y2sGEavImrAOcm92ePBxTcPTLWP3IRqDDddaD0iC9+jk/FHYmC8YhNkuG9JJWuMswg7Gk108jAEL
vJuJcys1tS7oKj/62rFne/Vyvzt4DdM1cPzacxvgUCLzsmr8+M3OsoxG+/7cQ1OKRqJpsouLHak2
HFE1Y6IS2l0rsbM3DrVSSTb3sP3r499Pmr7zmhpA5n4/T1cSMm47F2n92//3+2Ei4gO3sXr7+1cb
4LwlcQn8xP/3S/zz8/MXEwEnQmsQp99/8vfzfa1WQ00MYPLYaAMzLI7CxaqW5CXLcr9tTXvfNyUF
rQhJRf8T5RxmASG/IXic432rCRxdWrcvWyAUXbPHbI32SctSQUbAjtVnWk0/bjL+1CZwLTkGq9Y3
92bf/0yEMhZlGT2xiR1zOkT8DuNCzlkBMgqFxpbxM44gEHENNJV+Lse4XKpvSluo/83YBRQJ4xrq
mxVTs1ASP1m6Hfar1qtAAM5Fj+n8RhHL+Od7U4bTmjpjivikC68f19bvH/6+ibou30y9/Vyng7ZW
RvyRR7i0BFMA1VuQJysyTGTYKFvufBRuH/+GFRJWnXMu9W8R5G/45ffj3wQMtvK0yx5KPMLbNslr
BKsS3B9q0uhHEc3cWbE2bU5nk5G/ZtYUAa0zIWURrgKvlvyZvKhbKDM0jkLRhff7xviv9xz0P45S
IS/iIcdGoox0P87WPQNqaF4T4jUvmmt/Gw4anLh3RviS9SHAzhzzP65Iu/mK2uDZjYddBBrZGGgd
XOFmOPWmWIOROVj0iSFIn01KDnGuGqdQo1kH3d6QAtsoLNGh5j6zyiIuPTw3uKQsfb7ZoCyo06jg
dFlc9V1w/5Wp5uRM57jrzsfIp4fsDG5xiQf/uxrJdre4Hjki2DbH2SZYuX72IHX7SOnQoatpaZbn
qqjh+YUbP0b0EBqxt36F9scRv17beDPoOP6jTzg+avgT7RQSaJcBakoDos8SN4/c9Cp6LFIj2Jmy
v/gDPbuaxUEq20ytdaRd1oHUkmrVyRLJNh8a5mw17kXPuBpBck3DAZJ0gmWsgYCnuFADtoCI187Q
p6LOnkqJcFlmND5gOsieRmqWAfQHr7qmtoGWcL8YDr5xtVwwMiLrPgMPO1VDRHhFDOdmJHtTQFS2
zAoLwUhBtXbwRq89Gh2JKQdFwCu4/MDculQs/IuBUwvFxXujGMZFVqlq39r5evAq6i/kqc6D57Jy
xEpY6TWpmb+UFVOVwts21vsYBHctA6zO1nQok5u0sUhhs3aXNERR5uzph0l227yAUZ8yz+nL/DWQ
3nogvLLM4giFNYqfKmsrc+w7quYWwIFjdnKC0GnuFJN4C8/vDCxohAZba3yOcFwuLUWFk1a/R8gO
HrxobkyLvGm/LJrmOyut10mcfCVljtEl5cSajkx2gSCkeGIC2RzMlidnETZrq69obIzw/1UAL8sg
+h5HU15ii9Mj7ocBevgyY4CYpPjUaWJ4SmLFVUZOaET9W53FZIqzH4KQr7o1bpN0+up8yChSS2HT
G1RmGkG/z6d7ZjQGhD0JuXMYl7bQnj0XH58V4YIeJa27WKZFvKVX4JF2tmuoDVDHxwcFnIfyiTfL
anda9yrdGJ59te5lvReZhWkZlLdw9UuvA4KhzbEFcGr/bTTzrOnBmhr6a0kQmRP6OQuoUZjM0URD
ubSZ+qFg6T1MbqZev8KUqFZFleecJh0Thw8rmg1dWvU4x1QQvsuq/NKddG+22mmgTCQIXzxeiKbi
FOKZNbDo4EH3B38VchRxdNiqrXi1wLDaA4ZiI1+1Wc8ejRu1hvCI8TVPmr3VlR9pPeJyjQN9UZo4
HbpUvkeWH22ryfoMEswtrjdO8NLKpyhK7/lU/Y1YKIyp/ltBNxXBzHdhzXH1E9FapvTF5xQPnwGL
gq7nf4GDUNtEfa3r/hmT6o+EY8A6tWotelUpBo2JL8AeJh+4JJOMmTheGO+NNSQ7f5qeiI/fcTJZ
gbXm1fVciv4h87w/FT02yzZWDNOlr/MNTmdvGDBrPcu88zbhiPdjPqpCZvrbad1WGJLZc2A+N2wB
MtSvlj/hqYKNro/FppxcSO1cBZMJ35wm8AKFQDsogLe/DLawKgCWmBrvpn6RnN6csbiUU7/vhvAh
UdOjY3Eom1CK5ZxFAMTYpzer7HGHUnMwdPmhtRnwUo9IvHXO+bv3OnGoeR/3ttmvUHyhlfb6ey/8
R4L8dFfExtrlbChCaFt9jT0bFgZ2iWzit50m6CEjJ2hIjCEHnqkcHuZfscyrJz/zyeOzIqT4towu
+sJrhIuePtV1wY8QvSfYBDK/LVYdXTVwKvxnY9DPvcMHhT6R02pYPfMJRkWWMzX/Igc8nq1fo5St
vWVx9m7G3ny1wpY5pS9NiKGxf+6LkglpHl9/X0hdxlMflGDtPuexO6Nf6TvoBHc071Y7NTPX0Udt
15hy00zG/aPRoAgNr67DD0UNEUUP+OVRpNgmgaoa1DAijZ4Yj/FvUb1t8oxhR8fdxrRrG0nxGUTV
Sk+jW9zrn5nrscj79Y3AM6/7tl+PJYUDmcEvkLDh2puv2yVmW1GG+smpMC3pqX/h0d8TysfvGiKH
wDzDSmUhG6X8gKFn70b2DkgHTrMKmHXXzh/KtVB39OcgQuBQ/V/OuC8yu9tSlZuYpBtYsLlwiR+J
hlp4hU7EvhJ7eDaGKOQcOR6CBv80l76/NvW667rH8zWMj2HF188k7qNKEkvuDeMz96j9bMlxUqZ0
tqV87gF5QKetL3S84mZoKU1vBXzpCXqlw0Xb77FG0dOD5Mq5tEV8Et4iUjpDt2k5xXW5iTKD0WGB
7Sk29PdJ/8j75GVkBLPIU/A2/rxC1u27NqgPh+7PhUeOxMmVfvIyzqGZlxsAVvn2htLuWEcJRwfs
rWoo0N0NC47yZI/sP5C6XfwTrrVxpB6T8oasQIUVdsOI04SeABWuOsK8cRTeXC1yAGTjNrTC1DvM
pcR95uokE6LnRs6s6IYmq85/ncS4NfvuS9YeBk1rGnnNhbS9+A+tgUramfeuHl4r07+okFlGVmtv
KLa2KCR2Tpo+cw2J0oli9lk2tDgeP2MIGPFUp0uueX8nh1A+1JhVwpxvSZV8vOhcNoLeT9bo6z4m
xE9ke5eX0ISY3i0L03hvZzWFbeN78ATWA5cHLkrT9VQtCSK4jwun7dQmMsqXCLZG2fENUPLtYn5D
VZ58udZpdz9ptreSPk9xvZynmyqE6ppjnbWUTUDc/+J484zNFGfepOHnp/PYy8a/Q9R95Q3NCzHE
auHHGDl1hwskNuLCLC86BkkKTHFkt1c6oXl4j26InjSW/VUrI0qfFINgQorAj4EVTZAIMG8kW2ld
MDgPNAJh+MzCUj9F1MFTAx5EL6IyAM31ob9mwgaerf2wJixVoaK6OlDnYiB3YXkTv7gIoN7Ublie
x5Xdc09nBnXwWqgi2gDQrTq7IWueT7GAlkbj3vWrD8tgnBSF+y4fELHUj1eJLXOVV1yvxqLX8+eh
T8dNTPYfSm+yIXCPe1JM61IfLyMk30KrbbqZzI2Fzq9XL3rHXNqJXcS8GH8+9Idc0RIptlq1jezk
6uSpwcmEQFjrof8z1yuQqzVtXgFyixF0v+Zbg41f4+ZSKnfIz0IPr8KYQ7n/6gz8xptQfRSSqBOw
GV+fg0emnItXxLpt3QcutGCX+g8jxYE+dh4gFa8DmGe+N7k7wj6V4VINzZ82Q9+i2T1ZRYOVrnU5
c1j1q82g0A4AqEUeK5+ppWea1TZqiLD985xMmaasjYAtnSN7ReQVH3TVUOwSZ96umlrO6PYAml5r
N47z3VviUElXLHRpUnIHEmwFmEZfqTb5rhmZ4WxLntyMa7OBErBsCkxZDiIgXxksADY4xlwreNB/
7CCKF4PJwVjgMfRdLFZ6M72EkLJZewx8ul4PR6rwxpUUwxfFlmJp58bNmyEVOPFCJi8rhDE+Ozx2
Nm0jbhRRsVUeld/u4JKAm3C8bqnrDT4pU1tUhqaWSO6PI8VSK1Bb4MTrolsbHpy/PhazqYDDpP0a
uOaDNYTZErfwi/Comvbd4r0EguHLF5nIYhWV/riDSaUfzWarF6CPLUNytn1yK8NdKRaYAymdC8vD
Jmas71yCjFcykydzl7iQROhzEnC6FA0MA5tM5TQj+4/+E3P5W0YDG61vb5qyZMkmEJVn+3QcT1Hf
9rs8A6CcWc4eTuWC1bDZc5Z+KCXDHqJ6Z81k2oDVbh+nJGlox96HmT7taEr5MohVUmEwUa8HvoQu
7pVNp82maDkiWM2wgXJZssHg30ocLuRTq72VjUsgJEg3FW32dXkUIYl1ESKomI2nr60xMQ4qU2Td
Uuz/qvTbzdiNnwbmiTNdiiumZ9mKLqs4HKZlrbnnQKYDQ1peGKFYl2WSniAC3QPZc/CgJQN5FtWO
UlwMjBqO6nSTMJ0kUyofucdupBD+Wk+Y1KrCzQ6qmNMFh9YobnbBYKHinr3QvOyxV6H/ShM9Gk6J
oYy8llxPAGQyhe91ZJux/PYaGJ5aaYmKt3y9j0hVrJoE1zoX8tNggZ83VfEpkmhVgjJfTREkX12D
0TWiiFghCZjCOLCFPlaus1duka/sDtYPCHPA8A7nzcCxHPABErHN/cL/U+xsmaes6om31tmjnLI1
1qURMHRAjumZR4au/llQnnWUlXat0+YYue6zN2JYDYIsvWrJ0m6yTcWPtAvLMNpzLTlqVmYxP0AO
wRqxT2t8f45FI73Ib6OcqMeKMzqrhoXo2lvepIw6cGjqhktyUtUzeaoDhEchE4/0tJ7S6G56hUnE
qpDbLK7Eg4e5eWFr5nPtQ32LOsm1g4oYpcxnAI6bySI/YTF03FNBUi4bfIUTmv/Mo+0oMJxumXax
tK7Y8rwjdaHhZC9wfgzNxZgUugR3OMw7MYyzSfuoo+TZe0PQP2baS2+Ne7PkuteHtrM0fLYe8WP2
UK66NntJCyo20YKYOMgPweXLqXAIYW94ULC0Fv5c3DiZ2PlGD1Cq5ZB+YBr9qgyP8Vthbsapglht
T7tkrB7UCJkjgsyHv7wbFmbpeOhI3iXyLbVpBac9o6DoocmoDkjdY5jYmKDMFGlNvse4h7Zj5Q08
zQOEirPQonfUQW4iXQN7B2CdIT34Fh4FbQ1R2jq1Lhk82V6CfvCcnZvnpKMYLmOfdxSFgAZKNtvt
UTGkW1at+nRATy1sC5qrqd5Y22mfK/RvvfXqZeImIPRN4VEEJ8/51gvUqm+iXaDNOYqU828q1dbP
yprT4XqUMVcqRPnaLAzIT3j8udP5Sz+1grWesmLbElldIXzbDjGqOgjGi1ngmk7C/DhUOrRRSdU7
VhPg7e3fUE+QudK/gBq8VcUj4inHXDt1fJBYYtgHNm4EIzzur75N9byerAPoHkT41HNXJveEbgQe
MpLKU/888tMYqvszxh+dTeghw4eyjoSxihy3ALJTZOtyFDzVVT8/TMljZ+bONsf/o1P7Di5uVfCo
cd3P76k1dIS7omyrSjeEapd+GxFTHuGUTwE5MGwT75LxO/hUFiK/bj+mJNpxkhbu5O4yDKBgdcq/
DKpeJrVhKefro9rS5SFfXH04t6MXbIIRua5XuVgWJcTXmMjHiDE5cQyIM+I7cKjvHTj7c771nhS1
Ssp0NmXS32gmu/g+YHEcSDuMNQB5EXFxNBsAeVIyDzpBAMbBJpZ4t36QtXWMaRte5x00W1ejdkA3
7h0hE6YqDAoF1X9R8MpginQwMUiv7ogDl0ayStuqWeZsnhaKxjIe8j/07Hbrct6WvGhg3fcPCfs4
3WvJtspVu9bYMe2B+2TlOOD/8/aHURzsOhPjVUhGUaHTFaNPAgW0izMw2e5n962JI8RRPOH4p1kZ
ktbaNkeQbigdln+n5tHGfNF+Y+3iEpVh5jecsduOptni5iFBYRvatow5bOr6yyS07yYcrENblXso
f+mjd/Ke9CEqjm0Iba5MHPTO8O6YP06WtLcymR5CWXdzqCoYqFUYJqz7842rTRv8dnQ5jg65KlGf
gylX57Jrm61nVmJJmwK8YaeDG9OSavSEeHNa+7Ex7c/STt/CXA+2VkKimVVNuY82AuvW9NPkiDUK
b+7EgbMsOvvs5CyQqeUBDmPgI0D5Uezr7YfqNYWvsg8qiH/Crj/LVtWHnJ4qObPgK7NjYeCIWUoE
n6rRGsLIFXF0ext1WCTHlvbyurYWhZZdglFL97oax6vuJqcs7JpDEDe0gE/iinCAhp1MWzLFSc1i
LCKSQ52l01YcY6vvUOiXbQpmOOxbDth9e6LNLPiOckZsQ12tE8ffag4t0wHzpZUwtLWsB0J4abwd
bAJFWsieZfI0gH5yGUfnrpeB+WhlJQVxjbUdQv0eM4vaDYKSrbELDnC/9W2RFwfFYP8AIuesuUZA
fl5/1lEIbUtNmzQQ2jIt6BsyTO8jqZAdx8bKNiNhxtBOKRvVFbeWblrrlux4vVNXjb8rPfoiftGn
NloFXvfRZpa/jVhpCkfLiTagkFF4vk3NAUJAZuFZSzMFrshv9zNnhaXkT4algixqoW2YvZMbihkD
8d7IHiZubZ2n3LqhGFNHqOxav+qSgoz8MxB2+pIF2UOcmZ925qwphSMPk6kSVZpmOtJIUf+Y8VTA
Uds1pIXm2y/FjK7z3TXdq1ZLfx07VJG55DSy0oAcx74squbbCYlVVT7l0lZXXfvOYKdUh76s/oO9
89iNnNm67Ks0ek40vQEa/yB9plLea0LIFT0ZQQaD5un/RRX61u3C17gv0BNBSqVl0pw4Z++1562W
yZHzFKupOn0eiI7fFfATqdixyS0rzq8sVPWVm2WvouG6XNGuzgySRMquOFXs1AeHwBQTZdLRkdTW
QzP2m3YbOIv7MpnfHBbDI0ElvsiLrdkwxcjUS2y32TYq1CuOfsDjtPDWVMjfQyvKfdERTgIos9uA
z5DcToHcD1OByWVXGeyv89B3iG7xPJstb9aGqptkGXygOmcMEVwITjZBg81NS/PZpLrfBFo/mEmL
IWBpE7tNJsiKUg9VRiCh6vyJnpPnbLwUc23AyYmoifg0eWAL8y59JLYI53JDRrewwfuRcFXvzJQz
H1oSuU2c6b1V1S9VjAKhVHDTtKa796PZ25XMHdYIV56KjBJwmOun/ie3z+nnTRk0V4jv6fHaUJYA
vD+YWs8HiYVkM5UOt8i484o1I6pjGiUjH9RNL6JqrDjKver08xv9FMSa//k2m9V7sfpzx2l5hj9P
IyiF1r5MVX1h5bVc/9zx5z5C+gjtfv6mjx9OGPf+zyvGBfBXaiT+zqaUf/084N9+/fP8v//jcbKx
w+P/8138fpO/X5HrXTdv//2WxCXHJpBuX174rcP+sXzqn1f//UZ+Xs1O/aY6/HlhYRSUED93lYU/
k/e0POr3k//8+udZfn4zg7HleGAnPUb6LcGAcgqrrjnW1WgflTU2nGYyzN/LbzHah9+//bktnGcy
0v78nSOyoqv2r3v+/JYsZ+o/t3X4ekaQ64ef238/w89/fz/4z2v9edxfT+MZi6zHSqy15dNHX1h3
FnVDcv3njUjbYALx81z/9iuB07jM/jxb3dbJzh69x6IaWJrrwpx2IZG7HIV8ycuPfJpr5g/8+Ou2
P3/+/FYrrC3w+Hd/3f7z+J/bfp7kz58zVShrnxoD7L9e58/9/rrt58+SRhYd+OXefz3Xz23/9JBI
SQCcnQcgg2CjPy/+++P++Wx1L/IZUsD/9al/3+mfnvbn5Ys5OkVdL/Z+46tTV1OWWS4Qh58/gzhj
jLb8+OtPc1xAf3/9ezB3+Rzu8mjpuAAu/f2gn0f+/PjrNrNZrHOjSyrqv17hr5f589i/Xuqf7mdF
Me/pz3OhL5SnFgfecvPPA1wxMAP860n/7f9/vcjPn3//24gqcZhysiz+aRP80/v6x6f5ueOf9/pz
n5/bUhRkRJs7330GRRGdLzJCixHaqh7AQZA75rTqJlFDtvt9uhicJ8Pryni+TG3x+HM2aGjhndJ8
yQR0igAK79J9qLZ2UZB/MbBk8x1juYgVWw64d4XrYM/0t72YkCERqclvdOtalyW2L7baKrw9n/nK
LmidmWH1YMateYjSfF+M+kGSpLX3DVqaQV0zRuxQ//XAMkWsrzurufRmLrhxT83cVdPNJPSXG8eb
IkVP4OSKtQdzWHqABAWW07QxQ2xftW3G+8oyv6JyxOIeFbtUIoqoSIxVqvVAwMfZ1q6okhLcyw1O
6jYzsTDPIj37qKAAB9MeanC5DlN1VVloARhie5vIrxEEUAozRRfgklR8K4j7Hc0pgEMzm7eE3kDA
HHhnPsvVMXimNGFpowoLCTuFjh12yS5TSyXGDFxXLPXZppuGtQorvWtIaj6gwMnYxoZilks/BlML
Qv/50XHLYy3EJSpdsc4691UO8tQ0U7mjgMq2Htd2KpRzmjCRylPabqzYG3LfjlPan+lKsMbIaQMa
JsTkJLdWpsMUAEwx3ALJtvOUc4gBVD8kzBBnYQ/EhYaEaLEw78LputDjry5gw4Q6emWmznhUR+dk
KqCKlDxPnYPJFWLcMzs72xpkRukA2Zja9FnqX3lMAWmaVATj7IV7bPKBIdRBkTGO5CfcZ67PlnZp
p4tuIAR+HJ6oJcddJ0288Kr7CrKbKmFojy6Qx/q0kveOMU13tpGgahkMKnPg70FMoqSO0i3j++og
DBoEIEDbXThbw95V5S5Eo7G1XT54gq7xUMADIT7rEHa86XFG85lgBTiZEF1orzgphmhmkEvAekig
ZLkQSW1W9qnxCwzOvGnHy2UPsnNfXZbp/M0ImzK5Yzwg3TdlBPFVY/efsrLHtc3ht0YGqFfjhFQu
TQPQSmbusp4Kzowphk2LN8TtunFTIt9yXPKV5wKur68mhiIVs0WUL89xViDm98FR1QivpgpaYchr
+SjJNrWChdOPejq1PSmD0thVSRffTtDDZhl+iBJORmIm75M2dirEnz5Y1GWWg3HeSQGoLqzb9MtY
lK/NmNLXHueXSE4m6pODZXwHUY34JHOyo2OZ5Knk5u2s4nDtTOUmTvXDBCgmNaNzH1J9Nwad10IT
o2IUn4RK97tZUhjTeBQ7I3wCt13TVq0gTpZ1v3F1TS/EaM4zh/Qa7DVNccu6Tka6ExXT19589yRQ
+WgKNBF3910hHxHTl+uITiWMvVdL6StmaNU6xKFfKv3UmDHBK11OZzw2yYkuNOsNazRhljZkOk6M
O/IgPXguWbhaWndwQ5/AwEgX21pZskbqKklIYS5OTmglQFT6g+UguCzL6TmJ9HucSDzTWfOVzy+z
XQzI1NJPM0uZ3duPoUwfNe6DizpT1m64iKyd6evoXY1EBNCuGifEeHlDQe7H9q8aQrIy/dd88K7Q
ZT6THXF2be5WWcOlY6K/UzPQLI2kRYnuHKMPoTWFlz5N/RUIy/Qwffh6r+Pyoaj7N4scJNz3042b
G5uhxzPo00nEJMG522UQJgEWWXVPg7UdNgn7BO7iHnVc/q7ZSKtWIITBZnEUIxYsbFpyrVgjwjYq
gwC/T9dcOGLXVl58ixpFbYkqJZuYEbI/VlBDe04EcNTQ4L0MSV9uLEIOEPbRjui6Ctux5aw9hed8
LMgALIZ547cmDRlMxCYq+21nlE9+bt/qcWlOP2ufqa/MCqyUCCIy+6sxYJZn9mcnHbocLSp3EwoO
1FQcMz3lWhUX68xCSBOWTLXSKXmxUCmMFbrOYWruzVxeyW5aV/UEGphGZ0fDyh54w6kNKgrrnans
djsaWPJnU1wvSbBZ47sbJ0hYtybjsbG4KED3KMBHoxehPar8ZJ1bx5apegDGFNlkc1UVNLac4Cil
/95lYtuM7k0altXGNctDasGcSGJF0O9A0jPE5JNisg5L191Irrrb3iFz1h10sfENZjeI++C7ezWU
fMf4DCUDvliPeydzmAwMaJQCf8/U+8GFkRqoyt03rr335uGSMNXHejR3rgXDKkyRh5Dg+poRoNAY
zUtkNvlJY9APV56Qd2iAHyqvfJpmBVK+7R7Sdv5sRv/ZbtDV0BqufLnzk/FyDjdBQcPV6pCygt68
bAQymqZjktowlPHd7kh4l7XKIMlnBu4SlGqvTO3foqR88EV/Hn3y/MwBgWt56FzyVOEdejmICLun
NnBgLc+IiCZ8bmZLU6sQ9k1mtBunXXBqyGnLA6tu1Icls75s8JHYN9OaY/NtUuNb0jETDEokoSFk
RZUx8a2KzyHIHh05vmo5f+cMaXXi7GedHXu3emC+ykTObO4ErtI+M5iOFyBG2B737owgpZkzvS0s
h/AVDK9ulLx3YXdMemw5dDe3dUhwy6CC784lgllxhV31CglD7TJ+MpFbGGQMyxqKbrx4hFR9WyQm
qySEEVtMUfvRj46vxCYsDbLw2IyM6TGpgQ+ZXBBLGddmw76QZc96OUbQ7gb2YdFRSxGD1gqKC+V9
mhXGI3N46XlTR1M8ZwK0vTmVT1FrEEOt77M2Fgtqmk2fXFnkejWevVf5cBibeNcdOlrIHZuFkwRS
iQzL1WpgTPiWTgwG+0BcZeGiXlAdCIUJ+kh0LprmvuzBYDMUwqTC0TuE8XdZjqemGLx1PbbPqELO
dqSI/C3XQT/cCpW8eRVigj6iDZUDTwiiCP0BZs91N9PUclx6wzP7RkEq4BLm9ixbCziDGrehY545
JPduP83HCGdyU13hDUBtgxkIzwyHS//sK9pyc0k+QZc012VOgwSXD1vTRc/pVMlD45ffYjGuVKoc
kF73jxmN+EObMlVB0BPgWsBjgO68TvQF0q10hYbxDRvMhlOuvfMruQs6fem0INUaUWzIY/WNMsPz
xWjdMdAVYKGuCtSpYRIYkAM8mvxAy8aAzRgEOAgqVFab3g6iVYeHnT4Lk9XqHj016LUCMRMa6pXX
tdmd0lsV++qBCxyV5G30ZY59f7Ymte5U4x3CWD0Y7sRqLurf0PzCwTQy7LL9W9sBwtQhUw2SEqwI
yVxJk6ZlKlI2jdwgm+fgoQiTaAJlwviMWR+C1KoASKPDYziXzxBVIsEVvNcCHTi18TRweDaai2EG
n6bZ64SY2Chnd5HZncXpZ9P1C5k1LhgTynOSNb+CLqM9bjEuL5zHuAuvEJx8WCOqlLmF2mlhEoqz
cMe495J4qAufYjGhyaaj5IoSBCKXd2lnxRO19lPoO6TvErOCTHf8pCvFsAUO11UYcamBo1WE/Xuy
ECMD/9ZIctrjvkS6TRqFGEjspXfr6Yppkw8uyQ2pwfzS3eVJ9kvvIlddeI3Vrpi7A6odh0evGbaW
TW7MVBlcWwPWwX5/gw2VYa9R3Dj0xpm5ftASq/eM2a4lcF4K2lTv0eU6HfNtK6xBwicfrJTl2itg
waQWE/+Ancb4Zcf2e9YU4LmYDmapuhDuVSVMl2gTxMRlRSE6ewmCuyJcR5hy8tm7bKFSV0b/zWjH
iVx4VPEWyftmwilNzJLYKp3Az3BdRCTydWzzU1/Pd7NDc0aLN+mCXRkjRGNmkz4KF8noKOLHcEBA
K82EuhNTPlpZDOAhWg4ThADiFMYr80ETzpvV3nveE72tBzgtib9El0wPtol5KecITNnC5OIlK88z
vj0EJZuSjD3WiKnlowQZ3+bxxNznsQw4SqtqkNvKYju5g3uVjFCWsDIviyQIl1N32RXeswFjwMVG
hlxVv9jdhWHtfHNkDOAZ927j7rTLcoyTFDByM8QHOj2Fi3d3ANtVFJzYDOfCSbtXnToftm9Mu9jW
9+YUbydl5espKYnKbakIvYi9vzGmaEthknCEFBRUDhcLJH1N4fxyGFdANey/GWr/nDeJ1gFlM9nm
bYa6fpXKAKgks3sjYi8JPPvdC8PvjPkSVsHm6NjDQZN4zOTBupNehHTKihAVO1jnCnBsPICgQY9U
Mds9jGHBYBwMjoUoMrB0SB1AhI4VIeFB3PGSW/LYxurCQKAoG0R/XSmAE9YLYe6kW7mZG+pn4L/M
4C0bKmC5WP7yzarp5itaAS/C/ZqQJIkKzBQDK3xiXX8b1MNr0A2fGTy8maG2b1tv6Du9jXAGAGwz
+eNji61vHhgIsPMI914XwW3PMHQ15dWlxrFkMKNcNXn0mnvoT9A/PcTqrndNBqEs3VeEhSyA/5g0
jvoSOufZtZh8kn4BtnTEqGEG14JVhwYssUmZCkTu8Ghr49GM+hqs6nSHww2K5xjcVnHEIJykZpZa
L2F0F9JrR2RSBWByF8OCyimwKTD9AF9SbsOPGrwTsrGVbvu9ClL0Q7iey0eJA/Rk5vGBfXLditTZ
jrnFSkwjeMNvUG8Nm7DG8NQlmC6tH0p0Nm+jHu9pHWwHab4YZXkK2574tHHaN2O8a3SJ6UUGPZIq
9ZnKbjN5zpH6Ak84BcYAeZiqktXXcG0WRypp72gsyhOdAdpqtM/L+FvqfQPfR/QC8h8NXph/TUH6
kqp0O00Ykg3dQ9GLbERX03PjZuU2tgnHssNVrYkj7XC1+DmjPbd/KWom7MTQJRCp+dYiH0h4F5Gw
1RLcFQUH7pYv4iu/eBxHrt5eg6BVDJQc2gfmGoLiYghQIxKKTm7zJWKwRgRHXSnIdU7hZZhexwtR
2B+AIA5xmvcs2tAjS/WZDdNjgYptZzRRRErnchExAtaGEYcSeTBX9bSLStyqU5ag9VSSyRdISqMB
lCZjEF5wk3JMdpsypheSZV9NXJ7NAE0TSzCPZb0HJSzrDunYKJK7u2DVNvbX4GDqKB9JS6z3CN/e
AtQswTzSP4mqY+GIr4YZ0C6AFJuXWH0HPewkcLM5Qagq+bHulvm9OV+3aXQIbkauphyKVziV3zM7
3tme/gWS5SqO8HllnKOsoN1WOniKrPFiag2UHJJVfOO017p10ZUx/QuYXhWRvTeWVngqpnPpmQoQ
ad3vMgSMPsPmlRDDE8coahBLIHIZXDJmk2nP41bV3CebIk9hMJqPeFCNTcb078m10Y6Q9HWr0q9o
fJah84x+5iGoeqpNqCseOot1F8fZClEHiiS0lAGrBQpejk00u40kQ8nfOa+mb+P/cJ7GqocCl7V3
DRuPpqBza5TFtFGu86LhfljJoDczWi2+mSg5YyF4SGYfZikFupukHaXwigrAZ8/i67DRnMneqejD
4XrU9k2UJrfimxNvnCDmk855TPUtWT1QxwhrW+WDREJgvqRtB0jKbq68cngY0SnspjS7yQN9diJ0
ZCEzWYKV1IZF4HnA5j1Ozr31jpT6PcC53JnsmIX3FKT+vQ18DH/+ZRrN+0JhQSmnU9dytED1QzRy
6Bxo68r7MAIkIXyuI6aqHW5cmjFkroC9hBRq2voo+6tC+qAUkea6GQmtynqNl8VraCTnGX6etJpz
YRMtZujuU8hx0Qo8lb1Ey5Ai1xoA6hAujVgkZm+hiunrJjrMJm4qjwlyE6uP2tW3Iu1n+ABgrdr+
PijdC0QW3ZohBTUVUvuQiSVvzDA2bpV/UwBYDGVstXLz5jOt0kPuFacWb7FZeF9pSDYWM0bAl6WV
7MZsb0+CYLdiXLcSeKoe8ZOYYisbDxxpd2ptJrERtNu8wH+bK+cjjevbNvNgBKKISq8DaAjdPJxr
ArJWhY90IwN/MTh3sTJwZ8S/5tp4sBfPGo6dB6N4g4laezPRT4kpqLlstJ2V2DjK+gx6dbSj7B4i
TnJsagB88bKx0/JtsvRzUWNVqR2cxt0S+5QN5PcMl02e3WOheKeEeCdqF3R5o3eemN56QdR7aHIh
N6qoIEy0IbDQDpA39z+dynE/csrcOBOtWTOzT6jW6SakbxGWoGWmeq7K5AIV9F0VDu4qMI3XORnO
poxOaVRf2pzCgaLsVdMgMSDIakCwmA3ZS1a27vqX9MSn55QfsRAxBXxzWxlkeQcVJxcfd0yM+cOX
F3M9bGNsrz4dvbKwxIVTVveIIVc1VFO7Rv0yDViYUit+znNUsV4P+YUos4tsdh3G1IjpjSbZ+7Ie
1kBC55E8qiArdnMSXJRN/e678g3p+LWu4nCbsZ9yhDzjdgi2Rr+J6uYy68Nkb7dkiw19sg2Meu3k
8xUxc6e61PNees7W6yH9cMkztl65Dm2OLlSU+uBpFOaLnnoMsdgtH0o40d0Y0LwB08SqnIqOvbgm
V+8JgsyGsMWbNlUvqUb7uuyC8wSYtqY82iU+Owq9/Cvsfns64i+ke17Rub2OuxjMbGwPnJ2srZeL
i9Kt7lVqv1ajT7KFSilrB7EPo3mbuooLY53do15AxWjSlKF5LA6sxu7VVL0IlX+y+n0YQqWOAX4Q
p57jDQSBF0+cWxG/Uh70x5TgMUTWIMeN0N226KjWiO0LUEz2oTVc2no5TL/clsm5moxzEwjjirXm
81jR2517EI8iqzcoLQbW9AhxMNTQGXfL4lC3l3VjMCDgCWBYGZ+se1dTrx/cLA4P42xcCVblx6Qq
aGKGyUlnA4tGo905UwcXNEd0LyZvP3WVBeMYLbOcQaInRcBCLQQoXcVEn0+RPHpGiBx/isI1DrDq
zpg6NDWQOfY/f/6+LSZbgOOS8c0mKDOShGphc61SHsv4qtmXKRmn9fgCJPKSwU+/8wM8VTKajk0A
ydgMgzefPrKFgXoVOD0I4QKuKzGHQe/GdPqsas3S5mku226vqdDbgWuYbmlAZupejM17r0BAZT5X
n9kYjq6lo30Q/woCAiCnktGQpG88d5JoQBybSF/LV6OHNN44lPb+YH3jBuagocKu4vjDyV2wOcSl
Lbg/N8Iin5pIsFqf01IIN31YSrbUQLQZErYQfKaRjfmFwO2Jk3Dcx0dnzs6mS8dKRfZzVFz1SBHw
CF/K5eWyZQLj+BYc2vRtiMKn0IWIEdYHF//NWk/5eTb9u0pcixwMA8qa+zrB4Y6R6dgKl5ZmcI2H
cdUG4Vc7egEXQ0heXnmbL6ODyKhoG47thUuCMC4IhyMiqqdtb6pTTyr4RiaSOPMJyRpCNw5r51hr
9zsyPVZv8FPQicsipRPqxz00RtGxZzkQ9CeMdyCkrttcv4xVRzk05tganerXkM3dpSrUPqG9bXqs
lJ2EZA12SuYDDt7A1HzJyAyPkl+ooPILs128CCw4RRbWnB7z+2p4ih1sKTpkjZYmyGMJ6FyNqkEl
3KDMiHLWzgGyPBgy+zwzreci4mxdEAznFbRYoEF5eyu7cHu6L752r1hjP/hm9dxVITzaFoOBtkBQ
JAassNDeZ4sULkeRyZcIMzMwDy6dQ5pU6DRpe2L8Bdtp8x3bwpCnmZDS0SuKPcogHmVfOMzCdmbo
v88YEquBViXhjyPeDR7VLYw3RapHYzgQluoyXBe+b23jWT9Y5RIP4UicxZB+Vg4NK098Fbm8aaMa
/vS0uItKPCO2e1QVMMopYTDVzTSfgqB472nycbVpDMymdMzKJgWrqpcC2n71fPyvdCuTPfdub8wK
zdJgI29bRk/xm6TDgnHJoHZVZ4wDmAYxVCYlND2KkVsCbiWQOZqdvWlEe32ljQVBU/ViG9VeS83P
2MPXQ3gk4owMyrkfmJexw0ROUsDgaDeI54DftUV/KyuGQJ3X8dUMzQV9+cvEg6vQ07cZS+TIA21N
ailxzDUWGlZT+1S6YAf6zLxUjN1xlHISC+wAj012Wbsm1H7X2btmL3ckgB1nmWPQKOptai/o9YSL
Q5K43cVAv518U5Txxfjk1/hATfXI1IzvvyZ5ZqYjG2ddfiob2uqsWyuMr/5F62iYnU67HmSdnVXA
/FS2NO2FM5I2x14MAwxYoFo4tEP3EkX1tvaW+rNR3sWsj17BmbTMmqfan50DnjPI0G4zndxumQm1
prHqLVI/hwDMu3JLb9X0tNXclN3CGFz7gnljpTjQWGb53lNVYhsLrJqMGoIubSgR3iDwzXKIdiJc
DsnrcuQliolD2ClbeOCu66Cik2f8tc/KZ9vGlvKh7BVoaDjsN9X41Pp8YunxknaBwWxMfE5rjGT8
UD97REchBa/OIU3Ji6S5NWmhsEcx6OZb2aZFB+URJMI25rUtMe0cySnUWqqsgFnP1g9RgueJPrgs
3FemURlbu3cJnoVDnnqkWyDDTFNyeXr5TnSWuqvId9P59AyO4Sx0oKEm5A16SqwV9cSIaAYgMGYw
0LXxy60MtoCXfAjH7zfgw0+kgcw0DiM7agFY0Db3xZetSjbRlN/oxakbxuFTmerwgE9JbxMpxEqh
Qd3YUh76+qKt2ZO9GNcUBxJkFnHpTsClm7G2jwFk65mywmOfc4X1NSbeu2n/0uNMHq68jUS+9Tx5
M3e+eeoyjOVd/I52j0e7to+h+yGGLEWgD6fMkorHNwZNoh/JBfincuKtu9R4jVo3RKrQmmvOd0gK
XCPYlnP4mRYuMx3GXmuUsdQaM7UIkZcJ69q93XCurIib3nDZPuZOPJ18rDirjKWPW/cUs0kz7gxh
7EuR3SujNHdteGO7BoWhOT3pEUBVZ9IVHttHRarq3h/w3SV1BwYoAq8zljPvPrlMO/UK/r/rnF+2
zm5CVvssgrkqaj0+uzbLgR6/2iqNyKjMD23jpddJgyuhcRgbUKsMJJy3jX4FHoGmO74seuDVbv81
hDT0RU4LXpPmqmgKNHYZkY5Q+zQ/nEcdszzMS1UR5D68Gyzd2zSYIIdlLlEs+a3hCiA0HnSbYIbv
3kT0ry3Nmg9qHM1/UX+bzvChyCLegxg/WJx79gUwdhJNP3CUxzwWc4kRsjK2g/aOTwQO3sNX1Aqv
3KcOGM9ZbgojP1QmbKE2dm6I4c5PDbrktUMMDxt5NYnogv0IBLXEa5OqYbgSWLNcQlbCEXRW2r9P
U3PNFTanCnZWmEoymKiQ9ckin/KmO+Mso+sf5eLGnMVX3qEFUWl+b5sRwc+S1mvaeBD6JI0TDHQ9
+QzrrDI+6bUPb0ZyYPqKjN1wr3THmG0e688ggA8auCyN2u5KLs6c3DLnfQLV7jpbfnh03yojCk4/
N+FT+dQenQdR+HzaLnwAXDAeKgTiqwIJBA2iYhca0QLH1kRDkMKNH9p6yPssZz8wnzuRDhvLtsmJ
dg6hj2fMnaPnJEuByrT0tJuuGrZtzEKmGkhLy8kbbuRRjt2DDsS8tzEgbTUwpbFwAZLXTOdggcg9
Bw8u4hCLkgrx/lpM4ijhOMf6qOxZeRXN1mm7/kqL8K6s2aBLwkglrPZKRUqsigwkJY9HAG8oxhty
yK/bmGjxmTYjjsIPEohhkgaM5fPeenJ8SfZy9yZkHe/TEYN1A7qsDa4rJmIbLOzIiVHOx8LYaUas
VgnDvAFalmPain2NNbwB59+Pu6qSwMPiK6Bkl4nPWoVlGTpYAS/WIEaksdBDR0JQ5IzfnHKBsQXh
jeW0t7IvaMNAiC4n5p8u16WkJDPNwJsZa2LpcI1nnqM3qq4S0Nrg36QV/go8jfdQPY1EueLgotwI
JhS23cT52Zm/3DE8tA501vxX4LODzlX5KUdIGmagqP0MVP/1lFwMjnhsC8QUip3L7h7GgtDcFoUP
Ps0tOvNHq4BrEETup6tbfPIOLOsush2CAQgNSARhGaQE6sQ/Rkh+TiIfH60ZC18i4LOXDRsgcL/g
Buz71CBkHaLvGIf5ZsjLBwgRzE0DnPzIyJHTTdfaYXrgufFreoMChbPKOh7mbW+rjaHbS8Bj5R5Z
xnHS8bXoGBAH9CIKa0SqE/Cc2KCeq9r7bufx0gVvQJW6SWOCSGLuwd5pIAjqdoWLT6tYqjPmKNd+
nmLpLjoMm9o5SE8dLYhJfTXeG9NsXfZogWyxBBxkB7gUHsW7820XTk/wQ/dsNIrQjrngYsB2s8lo
koie2jC9UMzS6Lm9265SZ/SfnO3DaWcoFW06OMoReW9Vld2WDVy+hHN90+471zr6mlyKAkDytrTE
W+mT3RGP2JVs4zvx+vfCLT4URGX2fns/SL4XNxtIbzKLnT934GppQuZ5tTWMnAmag5/PbkCCuLjY
6DAwsfXYzBrNMsInzrCw5PNHvv+74KPFL7lJ6BfQpqXpT1wbvkOWVV7yPXbjXWcH36JUz+HU3TOF
gEKaE7BkBIq5M+4yGbMccK1FvcMc1cBz7bvgjcw0Io6kmiVLfpOpcxA7F0JaH1Y8gFmq0Ykt06xa
EaDDSg1YWC2OevQvdHuaHGIEOIJq1HsVJ+7YN16cPvvV2jixYVmP+wZQ8xDjnm+/66B7jkRCN7pu
rqW7s2KunJzTS/h1h8rVlyNACbyzA8OTbR9mSOpMV+wSClUpgnLrLTYXTj5fgf3NQDPcpnN0OSJJ
29SW+1lWyS1m4fQEQ+g0evOPofxSAAijcK/OS0h7UctqrybP3CKb86guIDbW/t4axoRACyGJvJB3
+MC2ptdw+BfuqWVRmihpYJQHPVBFUnGGx0iWf6cQ1zAtqKNTG3xucIquTxeH8pZFmJ9sjWnAAkEg
Mp2N9diR7Rh6mbUdg/ohFe2N0zubEagDbyPbDPhoNyHd8nVLz88HmLuSjMvX2QRDL3CKc+7L2wTW
7coeBROrkSHGWOU0q8q9VAaAEnGtZtOC2qx3uCbAqxUUZaI7NDWoj56ecFZD3lFjTYTTfJnBryam
StZbU6hTQpxGnJgI1VEcWQAYt/BriEfXL+WI30V3lAAqgQNH0Q8A4ithoCdzwApRYmQbY7LffSWv
XVMdqqictsqi3i0V7hDqajKqygbW9nCjEudDuBeJw1lzzAbywuxfERqHxvUgVuroO5jUO80vV4ZP
TFCIGEqYlZDexqI0TSgjiKO+DvLxOh2QVA89ag/rKJKy2lm0B/zKvxltzHC0p9q9kOYJrgxos9Z+
7kZ4N5KGqVeBWVFLKE7tX9Wzcx87+Z3LOWUXBv2+aOd9JKxTzJXcDfN13zAg80Em5TndSCxwORYJ
W47OBhklf4UJxY5AF9PBMzZVdcwaUNXa2gVKUZXQbIzqEQmAUZKE0n7Fuf4i6UfGRARY8q6Ufc9B
M2GFachg8r+y0fvudbONIZ07Zin2pjEyL5sAGUpW7X76QUuWgT0GMppnxrXTzA+pFzzlwXgwbeeI
KVNuDGWfs8FY8LJodHouiF6H1/b8Cy31VpqCC0ZHRixJmZ7kCmsOH0jWb8riw3UWwEFxpKl7iyXM
5vtrnuc42rSgD7A6WY9R06JGil7THmk7k86zASaBtA9AgUk1nr0qvMdrRYO7Ch/NVp/7uLn+n//j
f/3X//7/qQf/IfXA9nybeGE21e9s6s27+m/2zqO5dS3Nsn+losaNDHgzqAkcQStRXneCkLmC9x6/
vhf4supmZnd1R8878iVFQhQvSQAH53zf3mt//Nvvsk/65fJR/P6Pf7//XZYdyI6PMvmn2OO//+Hf
ww8M9W+6xXzMMlUJpyk96v8KPzDFv2kSBkx+DXBeUyRivEvUg/F//Lsq/41NhGtzDEmWomgkEnQs
dPmVYv3NIEdBNyRTAmdHCML/S9CxJItblPE/J2qz4lUMSZRVg8xlXu/f/jEwOC+UDsqquARzXj9O
KROKsEgfVebmjFVYbHWkKYJ0h9wRxaxITRU2aucXpkgbLtfoyhr5Qy3bmxaKMKJJ3Vlr33p6Qp22
0KPBNmYyAvR8nCnUdtfJkjsPbHBNg5mZBLhBJz4Vo27iFWOIKgb+r0QRBqX5YZ7myrekV6DFqUta
mMCoBQMCSQjnvyJc5DzuDyoTeS28rz6Jbkj2qKXxtFFXXCcrxiIfYW/OSSTISjXFo78FjWWDuVsM
lQ55Fr1aSg6wR9CGDYZNxXbS0+PQ9c9p/ADTtt4t1sh5mI5BJBvvMX7sncQFYumin6nTYfyBn4q5
0OQsdk5qJXGtk9GkbA3nfI0JrNOnZFeMYLYbXel8xsTVFssQHWFSyoRs0WAKB2nBQ5LpDkNPxpK6
/VSW5AdBLSFwivCsG2PjrVvPC/4FHfXcpKEOrDvR5bMR5nS8Ui4kidqdM+U8gUtAiBXtS3rVjlLS
RA7p27sDTZI9U7DYMSygWqsssu6wsuSyxFBKSX44VPp4TiKUNZL+2cVddlJI5lIExTjrBql2c9oN
XlvX1K5ypAaijgdsnI3MV7DpqzqgYGPr4Cw1kXTWNtiPomraQMaFnZImrIU1y45nhFAVbBQ7qelF
VisogdXonvQVAUY7rYFVm0FMKKGJL1UU+q9Qqj4o1yIEXfW7wTKKO41FNV8qYGBBHEZ8Xf15zXNh
n1cEUleVERgJsb1MvzEWq++GVEASjurTjJ3tiGbftSxDCgSRSKZpNXcKYhKYUshHuhnVTjZZx2Wl
Ojxl7T6PWJ9Rl36erQkwUWXAlFTjwsPlZvtlD6EEoMqEWRftthmhIMh0dQwolc7BgGYLJs+EjTH+
bnOCjxJ0fMBdxp1kFL5WEmGQcZHIZpixLUuEIoqUB6Ba8SQYewD8biunwwk0PXIrNEyIkHOIjZmK
x43ruxPmfHGG0A+INqN78DKrN83ysF/rkbLiaPzqoYgF4lxvkDumRF0DxWDtIU9aCbwcWTYddW7O
otF8T2XIn8zdo6VXdBu68FchTKdCLB/XWOKIK5OzakagkDfVRpbpnijDmJdG5Q0dzWO3ks0kYztw
h65F7sKErM0BR1cL6tKPZEWKNM6sLRb5cUlI7YzK6WoJKIAkKku6LLvdUkSAFMKnaBJ+mwkxwCiK
G1vRlj0wmp3RZI+LjhCu6MXOqSWivtqMepfR00cMFY4XOlOi4aP0bk8adk9aWgiVy45xaym7I29W
ufItfyYpqP2StUTJgOTlsvHZGNWuYl55p1jWUyu1p66ll6cbWurqVtEf++zZylra1+JOrVeD1d9a
XLNf0sx0YmIFuc4YbxfdhElMxXKq+8Zj/J7tdGCisa5r+hY2kubgdXYqJ8ad4g8lEseRJkShq8fQ
xByLCoZwtiybiJNSP1G6rQepiYHpjs2OKBQOvxDngyZbT6W+SU+NRPPLTDJ8kWWNN4PGR6eGxkkS
yTeNaJDnoy9W2rVVovFSz3ERIIlDIKcau2lNgg6vDHIFgpGt8jmXOzIzi2ZHkQZqwS5mmSKIjA+a
tVNNshtaeXWTkMVSYTZvmgm9esqVZlehvGhE5bXKawn9F3jhYYSeOylw5TRJa4NhJuCVWDRqW8x8
9TKdvLHbL01pOHOvdS8r2A9x6p96TV+Qk5pRIK0MF2uBpqiR6Ccpxd0iq1cDA81UoV+rI7y3Vbo8
1znl/8TozYe3NVdMOwth2qwmq90+swtDc2aRnEoE6gCtRaz+4kFJc/FEzJmmKoeJbA+iYQg8Y1pe
nTM90V00uM02XFssCqwFd7NVGF+CpQVySeKXADmXfhmLza4Hmthk9GV1ok310F0BhKqF9EDplySe
MBW81pCwdwC8b6rkk+I3+o6kfO2Ju4C8lBIGK2ISchVYOwhEzX0YGIP4CWe58XoFpRNFFLeuJcAl
ILescNgLMUFDWroywpDuGik/jV6+ZPTrMeaA41NaMqbBpABOpig0aLBkYyvHxJ89oKrmUOjRsYWt
8qjICSVThK5L0wyBUHIeMxHZjVSW7aSE8EN7iZbp4mtQABalcKuGClFNf5FqheIRwkD15Nq0oa8W
LOAVi4Oo1ndUFN+bOEdy3y0Ee8bE1groMJjaLodYlnpP01GQ5OYjSureKcCb+FqPPnkWxz3sYtlX
amOTPtAzDF2T+w5hsBRF9GrXZEw89DC6ttK6L+WY0n99peC6r1IOuaUc0GGFya9R1LRzBEY7HTI+
Cj15BwIJeBwcIpGlXAqrDIQuWx0KMlTHLJS9Vs8S15qmL3NsKGWa1NfCj2gxni36tLbStLQFivkg
Im8E2PiVCWbk9kqUsHumnWSpbh8hSSemdWDZ4zTaKxi6Ly3G+jy0L51JKE3W30vq9BqN0LjSpoNJ
c2JQCKmPWcdeT+8wU8ECTnG/o8NTwbsJunJG0aTDJOIiC24GggRBvQN4VK5tLOpCFgzMNqhTh/uE
5kkLdTMSAOdTavicbbNgtS4AIzzIrXmScF/TgiejW05pjffKXTWOL9lCEm0ym2fwzKrdK8oZ/me0
S2csJGIq76Oqem0HPIYtoxsOdAMnWPdsWS3+zAU4yNyY/iwod3U5Pq8pMWspKCbHQgg5EVVxjPpl
x8HNAjfCYFiTUkSOMUkLuVvncPaBy5UNCcSj7mcFXggr1Km3UoLPzSfV0qA2FgZ+0cXTYZ3QAeHo
U7PWTzBkMLeqkcjYhYbpaNA3T3I6HkSUuri6JkxvEa76m93xdjP1GurnvKi8DHdfbU8UTwawXSyy
p/nQ1uU/3ty26TO48NsvOACYcuq0BtMhbw75f92YmglvWuSUFSJ/obJ8QMVTHWCOgGK6PebkzPcj
WiP4Zd0hFERMp6NOsmcdx/TPqmVPCHSRbXbOBLtIKc8YbSPW/7ebrNt8t9vD2y+0etJphvJBWFOC
BQwlSBFWhfUHMHtxWPpyTx2s2922YwctD7d7t5vbM+gafWkpU+w/m273bq/x12v+eTlSgrhK1gtM
rLQhW1dXDtX4GCWiRSKXnO0wol/iqNSIJQgT9XB7grEu4OLMcG9oKktSYXtv5lpy969/YnscAgFD
C4AJDmxqeWiJH4FRjscPYT13bxv/3PzLttsr/ss22pBI15Q2+Jftfx6aYYI7ISWdpqoYyFEaELWh
1liAtxtqOM2h1icDDO/2WDW0l7xGSDxte/TPbk0juTrgKWHf3nYzhZh2ZbbPk3ScjUWWo+K+bRPp
IOGCsWgw/ecxcbv3Ly8Id5/1ihEnIOlgkf+5gYRSH+BM/X1bAojYbQ1COm9v4fZSRHzwPm4v+Nfd
KMTVk1W0gDYr+7AZvW/3snXr6tAN2i4mwzceAo4ZonBQAoKgTvVywyxu7AS9yveR1GEBMOgs2H/t
tiiCYPb3+7fvPtUZzcFOAiWhksKAte2zWgYecLunJ8T+3m6m/pzVhbiXaQGiGZ5bPtHtbtTACsjR
NGm4CPlYFEa30+h2Yxgpe6HezqhSw1FGio1FeYWgZsJS0WRtWHAUNJtzm4e3e+L2UB1T2Eq3xxag
C1aitBxKQw+UunoXLHM4VslIFBZblqyj0EcnqhPq9omabtkylMj98qtrwl22rPOD1J3UpQWfgwpC
a8O3NmzzgyFMMFSZSvtZ37R+bYSpl4BJK9X6qaxQHmZmcaVNDkQa3s8urhYul7hptvGSxZyeLOCD
tpmHjN9VxUpH6ggTtMbM06Bb9S9ZktJgBGGrAJzBSWQoBy0VL82QSzBDFBPpiZVSX2cWEWXCHuYH
BF69y47ToAC9GsPiIssVV0h9Ze5isLSmy5sdQvgssxbVdyIYQl0T5SNe0vdRLhNfpSjt4ivuvDQn
8RfqeXbQp/KHM/xJ5UK/R1Jo2cT2xQFyh9wvhgGPH8LuEh5a30FoDHU92i+Yms4WbU3CoOCVgIC6
yAozQqltEwQ5G70ik3sCmVOWmvV2+BVoFg7Tdswt4wbxuN39s/FfnnP7LYjyv//J7XlVp7+3rQkV
ULHOt9/lf1E9tqfheRn8apbvbxSIdaNb3KgRt4d/3bAsAUGDybndcP4py5nVAe+r71Fp6fWcMUkg
whGmWH0QRuseNTEwq+2Fuonj+HavzcSazhWYIn2+//O7sCwBuAsIx27bmm2JLy768faHw/bXf17i
z0PcxQuSoASjaSJzKYPhnwcLWuosN8tDTRWdbdvdPze5mXa7iQjoNN+sE1pJ6Xo7FTjYOUdyStss
QaW/tv35xe3e7UaHNwewrKSqOxDR/OcXUbZ8yF0qMpDwcrebuqtVGrVc8+vt+7p9L2ltJLs0VI91
IrIPVV095QJmYWPbBbddopto2uzb/ooKmI9IMNnv8nZdEhXtVVKgyqLoIKFiu1mGSjnI6IecsV1N
6qG4DIYNud9qkXyY0lqG+AXGdBtgmJdXh9s9awOP/Ms2zPZIMybZoimihm4k8THoMRBPTPI2HxmS
QYPHDKLaeiUvLNkL6FnqhEnktJzlbSSWRz7l7d5YFMsuF6aArEiuDDpp19ooByxcI6/l1EAemKAJ
v72D9TYgVtt7u73BdgJhXJXYoG7/+kzwm1/VygXPY0NAhdDtzREk9zQccLnu6lrEgrBdIGU9IS/R
NK/K9lm72/UxxWNxvD1G9IOMq0MI5KVzRE8OGzmdfMi0BxXv7N7Mfvfb4H+7SXsaogEGO77yQmg7
+HtLtbPE/DBt2243XQ9prTX4uqXtCLv93e0Xg5YyVOW360d6ux0yurZxwbH1D8/aXujPv3j7t25/
/t9uM2+Ukz+vcLt3+7s/2/48/PMyf97en21pw8kaRtTMOiN9Cf+88u3JSJ+Yevz13v/8DWKhOFgl
2fuz6a+nCAiGGSP7nvxU0hVWpJ8HIkR1v26zOznnfK8WPBDDFmOJIpCxYTv6KF7FVaBSPTncNlbr
/Dz15OqoaarDjIgcYw2rQxWBWVNbhRby7ZC5Hbm34+TPzWyYF5pbst+uaS160zVV0vZgGvl4SIAN
29NqVO4KHyxHXYZxFtpf6NapwcWExmt9uL0JCv2PE9p53zRJE0qUItAFozsYZU2Enomq1iwkok0I
CWkJ8lCKJtnHapsaCKhCIty3GSgpjPdSjv3I4ZJt9xJZH7fX4CqOVmBatX7XEt9VIwzaJX3xQ9W6
sf9/Y+HWHvirsZBXXx85zYJ/zEXWOKclXVZlQrio6RPCR97xf99hwOzVV+X/9QX+s9Mg/o3CJutQ
09RkTdlSkf9t+t31//HvdJT/tjUaNFXFnItOVKed8KfTQBeBjbKp6arK4v+/Og1bE0I2zO1tMrab
qmL+v3QatubJP/cZTEmzFJGXNBTL1BRSoP+xzzBUcz/IZd4Ek+BJrXVBj2IX3rSjVaoF1QEgc3cO
qSc+mailxizYjHrjPqJX3QxPAwG6k1vw3J7O+j98qfd/tTr+DRfPfZUwb6GDYvDN/G/emiFatFyw
8RniP781WV00KWzjJoiyA6H3DS4Pw+mic/IIQ6JWwNP46q57HuJgZrqEvklL6FzoyDf3BbCElXnS
/KuMMJYlewPZgQxIVvhNbV6pPcxsWxtTNJ26XYNadstE+TJRSAKrrfRjOm2qR1/mB1xj/A8k0GAP
/cHKItYEv/RB9TCZoNqzPXqCIKTA4BUwTcw98DVFdcmg1vrJqbWXhTA5uIOiARFOd3NC/PCO5XjX
PnTrAVnUXOxxCeOVnpwk3W2OwstoV4KdpYSI7Sx5Xxd7nmZ4lAdwsN8pmMdo90p+f085C5t0Cp3R
8EeaAe/Y5wC4U5ibJDu0Mz+HcxEixo5howBIlh+huFRBDazFRoNP3RWfF4E7q2OWaOKQjBLLB3J1
yoNEIZ84epmVZzWMKB3giKChQOkjJVbMyu8LufZI7MghjciEV+fTV6kueEhfUqS4ZXdBnv0+mEE6
/p5UV9MMZ+z8waRjTgwKwt1KorEjXwjPDC/qbLmFeDHfSBXRH2hK9c6hd56Rfeq2sGOC8KLb78X+
5HT7/KH90A64+t4k592THF6gAY/AZIqe/3u2+iOJGdYzt+XFRA9zwh2oUff28fwRBfSWud0jTvNH
eLqAA0ioMXFabaqrAkPrdMo+sfg1AeWAJgABPe8KzVb2WLsD9aK5pnNtAjd1AneweeDw4/sFJDLx
h0D+3jN4318zhmcqwCaIGKpfooufBhBx/ANzgNLRmWgzN3MfWSbh+0MR6bFKkbJdlvr6ZwRR/2qe
5H1+VbJjRVG4Yjq74z9kBYqt2JBC7O/Kuyo2ph2f+5l9DF5e0H88xTsU7vc6h4ije9YJ+LQKR9QO
Mps3OdgvpsMz+fmN+5L/DY5myw+mo/FpBN94Skr7GtcnfiDViycvUYMlwDm1BFR2/Z+fa+lcryEe
E/saHPGbOI/HbUvpBD8wUXpbcKXoq8bTVB7+z0OArFr/SxuUkVlh3NSJTJRo1G4Z8V8fDxRBGTKk
/yGGY2NNSPGDt3Nj/3oDc2vCQnx6074WJ97Heyz+j4QVQaBykod+tONvgmztKMA2eYnfFR8c/Qu8
FoJRQ80u9/qh3CP22OUU7x8Ivnpi/ntAfl7sJjhuDityB/ykY9n9qfkgP/xFs4uX8pTvt+3WF7Ep
/shYsWcn65o9uuEOfrydHIuAlhZgeq85LJdPglq/5UPHFZtvejlMhwlNn78SZWsLgVo7vSs6b29M
rj1UoLbs/LoDee8qbmcbHJl3tCqC+TOy1wUSb2AKWN7If/QgFHQscle3eiZY1/29HwNk/KK9D90C
1buvMmMw7ZqsyN/dWXst0Ns9r9ad8iUMsKDzs0oSrv4WwqyKhHscjViWCkM/FS+YtNbog8+TfHTp
vjyZ15Sxnr+ieh4Pu7I/GHfctRA0pPMj7Q5tvY+R4zjzYyTuxPFXt5yb9R3zKRZI1SP+QpnvjWDV
9zPnKmq5cbgI8jOQIme294ikab5E12oKql10mO3Yj/3ZjshfoBJtFx/ytH3BlORlO8XMj6/1CyG7
/JM/GbbytpBpYkvsOhg4nnL3pt1JbFsgUHIkiDvtMWMs3WGkne85sbtA28fPDHYBJnXCaKrXsvLF
B8wUbe4Qi8KssP2a7/ALcL4gLj+uKc819jgaAstF0zGJoAXwEdrQwAEaEXN91PY8MdBcMtp9LEi2
uFMetUeuP8NEJIc9/Aj1E++SQ+YsPNIpOeXwGC7iId+7Pfv7RT70J5DVHJkckOmTuXvbfuDcIzzA
o2vYnpqX6oWnpnvxkLxEL1rkuhBGXCaJxIFtf1kWHO0KFJoz7KqUIGv6Dhvz3bfCM9ZrKiAcpWys
9/HolE+MSr78A0zA/0VR1IXvIF+Vu+PL9qFfKg/dFePBRIb95HBMfK7vxIdg8Rt8RN980m/xYfuU
HMicBKjDd9gJSmDOqIV92ePw97JDt/MpVFyb3QJ6wY1IEVa3d8Vle/YzrNpfyh19m+Mietqwr3sW
hx6hddZphbHywIiLbyBYjgioTiaAk2B8pxcgwuZFw1S51WsWOlhRiC5l1m93E93A+znzW8s+atMx
Yd9w7I5u9sNeFWsn+6HB/jw5GNlsTmD7pfcJA95NxJDRwrFjBTHrdnArySlRd+M7G9AfffX+XPot
84oTqm7N/j5ijmFcGBb7bfUhwK9v29ncvnGEue2bwjzISR16/iUizs+k2DfMFWzpcUJSZbdvBJ/s
KTNyZDore7jck+KLY+4Dfb/Lktx2hYBAF94hr9BUxHP5OBTlB+gWjPDPQFgCZGmKciEjof6Em3zM
ZKf7xsTxLP3WMVZE9iO4JW3wptiZowPNZFTqykvZPIsFl3FnGp9b2tpmMA3Pa3kH0uAFU1jeeTWz
pTq8C3uYTyF9ocgul0dL23fMIQqWKep4h+Sjn96sQbIbAW2k4Zi6G03U8RvOkuUuJnVHv4rRe22+
6CjEFsQD8uZdHk1XnD669TkZyShD9YxMOFl/CTBWS2hYoBxMJO9Ykhaoc3hSouOoBnJElsJXWvoo
vJ0KUdz8FDMfQbRcDi85jo0QfH9Jx/EJ/1JCCbt+K8djru3z9VsZfyxsrbruNe0YGN2uy91MOVjr
CbGLnTNnib9VBhmKzRItY2/GgvYum4+RSV4BWeo2qUKXRPdlCmjg7HZNdNdb17oK9x3eGVs9ip9m
oImBdEj0IHsmhwTQVr4/D+xkpw/y12jH3I0aXdx+l5chsS1kC8byRasTLZuvCw+KcOzb3RTt4/4V
k8zygCD6Xt8Dzj+nrceHVF8ypJOWTW4R5QfmHbV4LPVTyFCXnSOCnVV3wN6HtMc2sQBw6uEWT5zs
CbBeQj/rGEIl8vJd5HKyWE/yAxnEDPEsIcudFrsCZ1bvU3yAmQ9AX+uZdDyX7dNQX5jucjGi/63/
Mq9wwOv1nsphATkxiL+g+NgxSPrcbaUncnqz564jwcLWr01N3doWt/64o53IW1ZgqmzdpkB+Arfy
e7bX/Rroo2c8oPjpT/MTs2ajgz9FugE5yj8cn4JrdXDLE7rps+osobMU9jeCfPS0a3+oUDEp5oD5
2uZS+cA4oP/Sr+0p9q1XYExFEO641FswnaUvrX8tdlbylGHiT3RaXE7/uTzzXV7nx+JjVr1kdfCa
cjFMd4blyu+pzhiCUedRnA8lLZ2GZODyEykwAP9SCejyl6M//IYA1BwQa5tw6C0PpDp6C6J+V9Eb
NGdC+PQufSZJIPPt6Qy+F133VeHCt919yNK5K71kRsnKx/TiLmB1QH4YlwiL2KjBLhZvKnaoxyNi
ImXLluU9/83CPmyPw7Ef9/pD/Jy9qum1k8nQG48xuX96FDvC1mPGQfFQVZdahaN3wAUULkQUBOrn
hP4e7bBN6k0QAU3THSyucQJ86Y6zLhcBgVwlTIb5Hax2KE7D7MlcIsJdFMzEiECYjDjtW75UeNYX
C/qH8g2mgLFwHjx2ehi/rsYHI7GU7Ez13Oku7Hc0XIZtKZxqPp56UJgThmiu+Myg3gyUYdFJPVoR
RDN7BvJDjtupv6qBtu4wdLMyatWX6vJLL73qQ1xsEtz2oie8LS8cWoRZ0tVUvlau9eEZRDqG7pEF
HkWznJkUUylvS1m7RpNXx6SwCjRRmB5NJbGPKt/L9MTQxfRIxHuh7Ixfgysw5f3VfeknwWN3Z6kL
yoC3GmypH8Pr5vvjguWl1WuFpKnG6ulM9yK26/GXYt4b/fP83Q5+I+9Vy+kqwdWIdgUpvtAbNSRw
Qs5sAKZyVO2hVEkBOUARmkik0kE9PsN0yGIAH+VVmShkPgnf8jmOZJ8QLd67LRcX8bymUqATWDVs
pxksmpFJ2sdWYBOdKEuYwESsv7OdPD5llFTDY59jb5Y/MrAlUvPYvsrKa7RXS8HDBoBGNQGFJjBf
ri2IXONLsRWeIvI3V3uZE2+j9KnRNxAJLZ/vY0Jn8qG7E7m6Au6/60iKkV1UAaYVn/v+EjJ45x2k
dsT3zL5YsaXWfSQddf49f/dF7HePK9DvWsza504+jfKB3YC4XKBYWpJ+onMeyA6FBibojfCIHD6y
cxQzKA7uAIqqCJrRt79R1IPcmfpJeQcXISsQo9tw/PLML1UPbUTzA9zF0kDq4SFDo7g2gaz6Zr6P
JWxHmwbiEIa/5Px7IGH5o8w+pczL6i/ETul0JJ50ZNnVF6jIRVdo+VqVM7Y6zfBn+BI0+RFK3c0j
S7qPTHxqpq9B9CwAtxeJJThpYJKjfpjNMY894TMWr9ODgj6Mi09xlzE5G3ZaQtoR/t7HGoOC7lQZ
2Q86gmJEexjCAXQhp4QOYKFyByHWCR+IIaL2RaBpAp9yZbbyYF2BxHSnFvtW+JZLHtfbSnqZDBSU
ML1toTzmD5LoLcp3GLmG9sblM9QvUX3exJzWd9zsRE6aatiP6LARnTlRF8wccq1B5Dbipo7hX35U
lRM1iqm7lhvF/KgsAlDJ9y57ULWg56qNksGFwJOOv8ilytTfaotNdkbTDHdPYYLUmMxUINtsOqEq
vo/LxY432sHwURrvffVCS9TpZnR2IIokRlfCGE3FpWhrDwozK6Q6Qvw6JPei8iDScxtlwhFNAQEl
diPUdVn4FoOt7kbWE/ezvhebh5DUb4IK1r0p3RkbxuVhDH3YwvQtEAOBSSFdDpOyvyF7dONuYLI4
a1iIf5N2A2RXTai0q4GBDzK7RB0DTkE+UIXohuXLox499NV9JpzlyS8BqqaQRJXnPr/vcxKpThOB
mMiG7LlhsDDQ5GuMocZbyhyy5Yqgy99YPsTiIwP6INVgGplonBf0AwKpK0c1gSt+1/efm/AvbDDS
zJsXzN5IkXXyupZHa/PaklQyy3cWMvrC/IlNJ+LAzPoJweT3YHIZNt7DEEyB/lTJvzfnyYuWEQvn
tvXl8lFfPlbvHZJteqH6ZfQPIJ4safe+EKCRMH05RCrAOtzlgjexyjit/Rf2s4/ywQSu8DFzp5j9
mAD5JwNRJaaejKXhXD1oeX3qo8gOYiYOpGFI4hs9XBtT94fmZO+SFJjq16ten7nqr1yEyAeSbeX3
uu4SDkct8tPlybgXCExysaSSwow07X7anGS/mChbrUcWEzqwKXcL4cScWfzFGCV9Cxwq7EnWacld
d0zPJlkkJaDCIz7FpXPSmuyJyoHMQFxoeY5q902x7lgUooQFPeXK0Kqc0TVokqJfyoxngYCX4q16
jv0KYi9FDwKNHLIWguaiizuZEyV7Wc4MLEQTuWvw9LRfbR/iUs8IRXiCBbpxz8fusd27QGkO8k65
m7/kXaQcy7vCY4T1UfAQPUWSFcs+CohNFliMV9WFZZ+TzseaJmN8OgJOZnLvliNSGwigtDltLkOr
A4usxLnyGV1SjPPpk75rXpj6yPkjZ6xU3ZWxpxmBBnxOgSiQfUhDA16b7ytiQRS+UvyYWQrnWPV2
/Jcyf9LpaVIGda3cWS6FdsSkHz5jVy+OsfZghl4+7MgBjj5w20Ye+YIEu4iLSy2IuUl1mamtvICl
tKkPVcxIuL4AmwkUfmwk+m8FqU/lvmguBSWmZnShuCQj5JIeK9ZhnxqZ0u8rcjVhXxEFaVPbq7wa
Fgd2teR1fj++UM8iZRdjE8WqOHWLo+4xNdY9aZ9OTnWk2y3gNLJQfnrRp+Z+TNsBx8fXnA/Fu0QO
JVYn3ay7tsN/kXM5PMtua+t+iZ3E032uupKneD0XVpezouAHf8dp1O4eY+8xPay6kx5EHqYeq0XK
hhRLKdL9yAEDcbvD2HsD9Yiv6NygGtv9Dtgyyk73/X3x559C/2pit9gLV8brHWaXp/ql2gsaAU53
pR09FXuG3VjwsNOQ6RMgwHdwjFGSZeF5QTl2ytGbnz4y7SR9cDq+qP5MuROnjb++CD+SV7lmUNyl
vxLXwVkfFO5r54LNsF9BnHmsVMjAbZ38QHDbc/eY2s76vNhOfiYG+356FZiO3F+N/c8z0wMHh79/
AuC8n4adeUceR3MybcT42ZOmH62d9JPcX7o9se28L88JbYeyKuP0xbQdNjT7d+3H2FX7gp4+aZJ2
+XDRnMtzHHiHg+RtIvWAXXA56P4FTScRg0fzTjhseK0n1qNM+1+mE2TtYtzhEGjuMz98aO6pNZ++
8AIcSx9XwM/spcf8t8x8gTCF9pIvQf+R3fN1I8F2uehZw4nbj+LeuVT38Ft4G9V98t70DF66/4wE
X/Uj2VWNfQ+cMDkNvnIoVCe9VC7rNsSQaVAHMKUt54uCuseEnQU3aTtlFu+6kSFlr2antnCFq+g3
miczC26YjHsG3sP2qlVHOdrxrXgQReHm0qTsBY8In8Qhg0i4H7ZJM5cC7nYnlJrDia9vHR4I56Yg
TRiZrb91YCqEs6IRYi6cF0D+AmJau8wDaPTAiJmOSZgI6/gcIbNWZ8K4rvjFhNEtNJQcMvL85im8
iyzBXzgLkD7R0bDbH0SRb4A0HKJeQsE3p6NgoPCfWAD/NtLX4gRt0x6dPfKbIGJZB+T+V/zYf8Y+
QVkAjWChaPfcxq75HiOytVPhyIU93O6G7kPoPtVY+f1B+E1S9IHf6Km7pPclCwKTzEnmUVzVEcgm
vlF7EUOVPgbmvcVsjmXA3D/g1rxjkcdpQUvppH4NdOWVNTCIsGnaT9EU/AkONeuQpikIfaSfTupT
aym7KP+lK8ym3cpfnzlNOQFbWDleS70UxDV1gbNJviromXfzQqoudb0VJ6KDjJRRgYI7stfvKyFj
lFW0rVy+8TkDXCAsJCsaIIx20WcVCL71BDckQD8cjOdQv/ZcEupAEAKZExj1tnBG1cUxjh2EX43C
FdPtVsuT31nbbfTD5jMTvEx+Uik6LBzux2q4NyR/zegFuebo8zpLsxtND7YGXDnjR2AlD6Nw0J7X
wS0hrZheq4M8PCxBet1Gobvxd6ZjaXSe4yP+h26fPiT31g4g0FPNnpd2lBhA3TL1AqroWS/JW+F3
zHtptl9z6q+UKkEQPMPVFp4iEU35kTlEC4PU6ZC1sBCier8E8uc2cGiNzYT3So1zf5Uf1ndNvUip
jLydBdyFCfrjZP9Y+x+mfvcsLR/T350IT8iNtrJo5IuvheW/rHdhs9PSnWW9NPVBo+5eP8vxO3SB
d+k9G++jR63yqe88NAmn/ncXfBvfrjKeN8WvnZ+37KJzdNcsp27mki25TF5N6X2oX1ojmBaP+wDj
8ObBW5F/CqaT+RmHD/Mu9ii+f8YFGl5r8jU8Hgd9Z37+T/bOa7l1LcuyX4QKwgOv8PRGotwLQtSR
4D1hv74HVdlxb2VmZEW/d+Q9SolyFLix91pzTdMcUwI8t5R6CpAJTKka5z048N+NF97S5rJgBV17
9Z3Izdrrniq8Gvfd02a63qeg/ajPwE01/SmPMwPB6Fje0k/WZ8zB6/Pm8/DYIPlnOP61yo8RbYxY
3XJCcgABjn14Fip7Qk6QUQ4/l0kAHRBZxrJh6iQ+HsVmBJIx+3sVACbnPmuVN9/msE65Y5FkbXiL
2lIGUBasHNyashc7bX9UkHxTDbN38epU9pDf+EppvB/0Yd2/LpXXLA6Dut8fGXlB5HV3K3L+8Co6
5x/KFuZ9EDE5EYLcDv7zkMaQ/82MxmCGLK50RUOy9phV/31GozTxkmcVMxrmZUCpukgNTrL0DzCU
6cniJarRWYEmPIr8j/GE2yH5yw2d5y2DU75eDvo5/lREq9rhcQmnlEY3eWstakgA1lfjpNS7OH6H
5v46nGhLoRL1aGVirj3JsW6sB3L0aezB1QQyCNlPAOSrcxjuAH97956iU6ENsfsb4muuuHHA7RZ6
tu5uhNRBe2KvWGHMB8EcZ8QNID6csYrHyAbAP0BuJTpgQCmcsJ+a/cV/KtKj7iiE4l61S1OesLEE
tet0S3imXWWPMfHeIowOjGzD2DcGVc0VO8GUqCh9AecN/di9jC/U438YfhA5wdgIWTqzD0Rv31jy
WqBcG1BNcysH8uhF1u1CdUpfaH2b28RFMm+VhBHb+dNRtKhOnQ/6n1W0YQsVGaXgIwSCo69Vzelr
riySYZMM5457Ds8QF19pP+bskDczI86W249K9K1HL6tsjSfdx1D5C5/exJo04lkcck6mwtV2oBrI
7NfRlf6w8FVQP+c7tnv6ZsvUH/0sTVyYON/1q29iHuwqUZCFL3XxllSX/CnZUmy3pDzj6g3X3jI6
cmEfnZ70p3zoF9HJaCM/AASmm9VvFGzKaez3KukkZZDt8q1xSr3w3cA16WkApwO8wLU25Zt86Znb
BgWdj5eeRyvF/Bfz/N5OSY+j8uCnZ1eV2HLMZ8/5Nn5pdvllyPG+C34tEC18BJ9MXs/qWIBQDu67
jAUbT9PGXSLcLi5VTFS/r94afFhYNQ7GtczF12gcRuIM9ilj9FjxFMyQysuM7HFP5b/p+4tyLc6Q
ImbgW58pngPMABqlnZKepWE/0q4bv5UDvpGepJv9+Sr3uI6R0nMs6pNR/kjlj9nsaSTEu4MXYjIc
ABSop42r/MQNEOp2bFqgb8sX17R9Imm3PErcW3ST1HeHeE2WMcBDtc3pxkUb35xb9EOFL77FDJ1u
tNYl8rdtM14a5VlPLkjdaUagQj5MDWBCNLBZgekAiC4cIgSh9ngH1E+h2z2HlVttmSiAXsMiHXeM
MFCY6qcuOSbocIb1wECi8tQRfwXGAm4pbsdX/TShjyzXpOiMFBumpT9NydU8JheFiEtrdUGg0Dra
ZnGaDUnIG8Zd2+JVPpK5UVvSS3WWi3UMQhMF8yH1su/B8BT7pY6c4b16nX08NJ15D5fjhpMuNaE9
uzj7CjQ6IiVODkocuaJkf4vP42XBrPZx63Xn9l15QdMj+e1F3A/7VUDxoDoM9naKPTk4N/uAmNyc
ymbaEUZ7hlKNJFJ9mr6o7RXcGqV1+A2k2+ggWE4kb8QOwwB6K7cHrmVio5FEs0vCLS6UjJ6wcqZ9
laiquNKwF0jcXr3N3JTpm7EKpHqr/TwiW8SghxYgBCGgBg5sioOMRVzZgkr8jEWVK0UOqBn6fFG3
89ol7DXyOYzSyqkJVkLDCMn5WWI8J3pYTLsvWAI4uu3LB2m0CjtgD/XYevnc8IDrk2+Qle0aCrP/
0EIg2rLuQbYPueelFuETUoJ6toV5P6TqJ+5Hd/rrUtk1zYfhECxP2MLqBFF+Sp+64r2sTmX79Qh/
6NxdGB3aDFP+UbqKFG8a6P+pUpWfkvlPqNzA8hN8YbNpK3S7xeigh5Skzl/ATDrdFzKSxQ9NEmDQ
nnVBiwQ5gtltq5WbwuSRjl18quVPneBa/Fn77GLWr5H6QOiprBf4LuwvnKKiDqRKrqi/aoK7eIQ6
n3VOvFgksT5KTyvEnJK40hpto69Ju1m7Suqum+GVPMaBq2ez4c2KWJ9kgyzH0F/UnFjmNXR5KcSG
AW0J9RJ5SZReiIWqBJAod9h8ogWAzusidiQ/YTcnmB0zIiIKKqshdocWFR6RZqUd5jceduI1iELi
PfRG5S5uXwDPUZSF/TeN0x2zfN2ng46x4huIjZmf0Ah2eMZAT+8nTriWAduiuNX0NRSLO9eADxsQ
Bjg9tqYjggXdrayVgjNNTyVt9/Ee6THklFM+uCGmdD/6c9jZoE/3BQMUJzZ1lwEjsk1nmJ9wnppG
m8lFg4P8NWU+kKyu4YP8fDBVxJUMQ4rNsQma4CgxV4MlUG4QSEndqe6c1QtIVpt57EBY4FKpM4T/
ZDDSQWhFFBptc67Tm6Z6Ebmw55aafLRU1i9mapzL9OwTk7TQX0ijcCUJtzFbWAVdW3kz8m1pd78+
LtTwvNWmr25LwgOb1q7Uy32tnngFaiopXgE9/E64RCELLh/2cE2sisQzA2MarWEUIfwv1DVJf5Q8
/0O9b4iGhlqCBB7V0KXVg3X3N9pKfm+TIpSGOpA+oIqEZ3kn2ZhpJUGzUYPUu0Wb6kMz7SZna6QX
Q9vkdedJ8zGuvaYeUYebef+t2ePEsU/gtZsBNa2uDEVi60IbCa+FdA8GI4OlH+kRh+M8AV4VYDl2
6qlBs+/s3Lstr8fmu3T4xAZtpcuPcdPjuI89CFKxdazs2x0vfDngPf5D53hOzhVhUW781KBIzc4M
uYJT4q6E7+wqi+4YBXd1Hw9QTcCHUYS74XrGQLP27yQCoXj08heODNai4CYnJJA1Pltn5anArt4S
oRa6xhqjySgwUtd4tJmEK8xUphykxfDMSarJVvtKFN1VeqA94AQ03BtuGxY0Vlu6M28JwD4J5xIN
2ugIvuGVZ0wWqW4jB0ZaqGK0vungwj/DGkhUvFVSn4X0BBS5EffqTwJ078fEM1ENXwUnteLNdYuc
5LgZrcz5cxXWrV1eOQQE65BTXHLqsR0CTHaIc/6Eh3RLjAyHN5wuIFu7/BbI57Xjq3jia7sbzqfN
K0+U8aX+nryaHPHUi4RFmy9MyFNjV2cufU9rk5Z+/XmozO0flCl48lbH6w/pN/5n7afNNZJs7Vb6
QPYc5jyXRvXLfePhrrhj6gdtZRIhYCAMt+VfHt/wHQKb/eeyXn8YTPzLEhYxtTAlaKjyr0HF35fw
TOQ8OUR1wPANcqGHp2jbvXUYHc7HMQ2S8rRCMd149/JIzpx0Hnas5E3UAEDDeuhdoiGoIKhahfXQ
U87F3MrVpthT+ZgX9X7C2JRQeJylYNy8GyRLM9l+wfczPJKLvHr+WT5Y4vszuG5p/VyxfcJvMOBq
84ryOzA3dGhCb9UxcXjxtEACMSv9zCn9/3wdJBkW7r9eCGmFg6SEYyJi8/95Lw9LQsCwMmOXbOtW
/gfTSeDbahX0IlPJgEmlBKOH83e83tszUuAOp8SN+MboGZ24+fS7NhjchkQefcTeso6fKcJgNCls
tcMuIYVw8SbzKk/bifm8hGml1QETdmux90M6jre82Uf8wS1mQs5ynFtbf24Hl+shnEAPVJCtZzov
uE9HoNz0tDxDDAouapC5w5/iwuYf+rUnwrZqF0dlmEXGj7vwkqDEzIwfcXLN1QYjpbL+wpLr3nrL
QoIfthIHspWtjqAg84gJfHcq99QXMhK3vZ4/hQ8QaXVK0uvCYCYK97r5iqgrgm7wBmXfYvagUr/a
yRtNqKeelI/wHKOAtrIgOaw+BmGNg1D5lalbnO3vlOvYvhL1fSAEMXRIs2HZVwIoBn4mB2wLqW7N
2KtVPz1mWwKyH0TcTbEtr/MrB9U8OP1rutHgtcY+xP3X+EOnDB4t2gza4g7BM5QYcBobA2FxE5dO
8SzRcsSO8taiWaGouqVv0TmGDtu/D8wO6ICGdfw0nNgG7YX0nwPeErScX1Dz2Le20XO7adSHwa0A
4iIQzeLMcpDD1eO8ZxcjyOZIWcitUENuI7HoQ3gJn+/jn8Kna3KTF1A0qSIyBY8gS/2jp+4jvFP+
jDIyEb3+9T8vYln9dz06FPcVdjYkIq2Uf1rESyiuGC70xKQOjlgcZYKrf9kWhe4wgsbd8hplECkF
HC2ocH9IHuB/pmyPHVXiwj/IZTAp4mkbw9NDlVueanNz58CFI/RykzbH8eWGir3woIG4i8MExJqe
pReUOixnalCd16xzwo1iayyKQPRuMVYHB8MnjGxxRO+4sovL27Rj2OAMFN/p6Sh6qjdTqN93II2+
Yr+Vp+4zCXTrRgll1c/NYdg9qvP7Oj3d6BK4PSFHHvaZtJ/WyqazhK/7uoXwJntv/Wd84vnd16O7
egk32s+YBVAeKtz57cfPKC4LvNEK7sA6hYd2OeIJoGxwhLkwZsYWxdjAKLVwK0N4cRhnbnIiaGyJ
X1mvjU20rd+j1o4CYhvw4OpdmeKI7etNDjfGGeKc7sAAiP8MeN/Bm4HWorgc3+rX8cFVTU/mcXmD
0Kj5zJtWySsE7s0g2ywe+a05SFCu0WC/YuSDb3ZgXujzHyemn97u256Dy8csmTZZW+N2iUdPYS+X
fKuskRxDtrbrn/mrrLbKm8BMPt3OTneiiFo571gzuIpXPpB/GNPXZk3vW0Cm7jw24MkVRR85WEbc
hOiH5VGjMQKleYNkdn8Y5EJBhxnkDz8zN1VrtUELX8VSz5SYB30NRhVe9PX8yvlwqD8pU2EYaF9a
uBFCt+BOZM7JQIDRWwFXOz8MrpZ/KLGza7iAaNV35Lwo3uwwFBFR1XshQVRg8BKJ6QwZAhTtlrlR
P0lxcklZMnHstmcH027T37wCCmKt6Eveu+BjAtrv7t1XRzAtLGl6Ovn8TrRiw3zmwi9q2y8dqGxa
7XMNqJTH6a2oyfwsdlZ6gEFr8z5vjQNsxP98R4rSvz9W/rojH+qHv52vRakhYVPGOtD2tL0EQEFD
P3QvEJu6l8e6Iohrcctn2D34vUNhhn0F5+lNeoH2QdbDQqIjkFELX8AUD3N70psjRIhqOYvcK+xy
8InZkJ6gAYGgKqqdws0cNzNGKPKMKSV7FkJDxJhOrDspeFrkYEojGT7QSQ6FFM+fAEvqwhOvZ3DD
a30t9/q7XtMvEWiJyxAlCdpTZIOYGSceXt/MGaDg4ex4647VO9OXap2+YGdui3b6XVde6odb8/qO
BMyVX3gapdtTsCNMUC79tuutd0gPpob/hT2ZNr8eb1XTFVTnbDLu9KMj48Ps9UE18mGV9NAG0v+l
bBcf1l7/etTL+G6ZomIqWLD8z9ek07RGMB41Dz6OR+7Uh1XOMYRdd9SDyq7O3IfDjoJ+hGA6upoP
ZzALsZ32piNtsa36+IqkB8QGDilrIEIHMyjXGEe4DQpfchoRsTDvGWzoya0JK9Ep36iunqMAltaW
QJ/Jek6fou/kOqaHeXARhFRDgMflCBXxqWLXgxNHmcTti53+Ng3M87ARudm1ds3sDGNsmANCcTAB
N9QN85n4M730z0LnjY+z7zDCtbRaLwuyS7sD4ThTSOEQjSuhzQj3njoA+D0zH5cWrHdqf1N/m6f/
vO5/L+G/lJWyruuqKEHsF//pIFJSVVViHXtzPdlVVlI8hYWv+HdtR+cL+2icsAWBJudWD4bPk1gH
6uvIUHgM7pva8BafwqW7prdSf05Dd6zO0RnuplI6+LT34R4ZPRyXdZV6sblLWhf0BK144WiJh4ss
wCi5QITBvZfFLR72//lPE+V/WzJjsMB/pqTI6j/9bXI7CWPW1VSK2ab4HEs//0OP+jKcis0UwNLd
lk9VxljaTs7D63QbAm4l3WI0AIYKYbTIXBjwgbyFGkKhBHgoYl9hHYs9jOqP5IwV7S2a7OK7+U6p
OR4DO/t+A1y1UAy8HuPjbdoCaBT2cQoemBfDCOsYO8ck5iyMJbfwsbHd8pPjp8i9FVf8O75JybDg
lVjdFU6QB6QHH8PnN2PRbLokFB5VbWVrht+1RFxS8FmjCb63l4jeIkwUkGZ1LGU/z9YR0fKeshX+
ZDfjMB37wtWbNVKppd/394M8+eq7PICxbBkbiTSOqEBX7vJNiHKaIsvyxQgXZpAa7/dF+f8+if+L
T6KoGKv/qGJc58RkVUn3dx3jP77pH8pFQ/8vxXwMdNAaahJr+R+yRVP8L3WlqRoPGxob5YqT6y/Z
Ip/icUXUdJ7B4+7/vwaJ2n+Zmq4bfIsm/f7E/xfZooqr4j/v1aKEYlFdrUx8QWT9Vzn0t/Mzwcow
zcUu3lC7duSkQTOCNzl3MIDfZqWFOF0ohHsT2AE42zLTWSFUMxqGP0qW/NGm+mfBLTZQ47YB22Sv
iEIEGIl5miHCb4y8M/2eYf/AoHeuFYIFJCYoRYI1P7T1WkzVl5U9GeJXJI8A2Y26W6DI2ZOqL5ex
43SuCkAPSVyFJ7XnnJ2k2C+aHFPcJoWM1s7kZCz3Aac+pj7EO1d1sx6nmYGlRL5EBojZ5tAf01ds
kCRyOSMsIHJyUjF4gbu0yj+FlpAUMU4iEvlUEMs0fzHmaNmuwCbLUmIOFIx3CVBBm6O3UdsIj1yt
uSzbk1SUMLhlc6fry7oIAff1MY/tVCbELppQK+U9wNqqk093smQOZPtZSziQgzEPKAYTKk4zbV/R
JDNjnUBDSxn3Brmm4O1V8sxj4q8WGhqjC5vD75u7BnDaNLObraBozY+qA6rd3ItVkBWmZg9CKrtF
KgPoYApiK4lweZgQHVR+H6fx4qviuK3blsSOeXQbkVQFUwMG1muqIsUsIfv1JNHUbFpzuYhBpszf
7TivV6Y8unkHr8nIK1+rpqMy3R8CIsQJejad2pxWLx0FexqY+DaDINtdqhAUD5qDob/JKKILEwwH
8Oh0iUN4LkYdTHkqt0o50tW1KcR/DQqbPFYh1ihHQ8TxqZSvOPD1blHliauohFhUWD01d6KeMUXE
NyktXrHApFojT6KKQNAF/W0Vitts7JQz0QuQZBUAtaHCwF+TwkfilfERqjHsRCyEpT6vt4mJHr6p
kJwWSdpDPgYp1DTI+tIsdPuMMdhd1hCqYaF2nyhK9P7OgHPS8v9+w59G+Af8siTfZTV0RgBVB0u3
I1kGD6KhQxwj/buE5FYwZsZpIcPdxkgCI2HiKsd0jKXUV6dqoBfQuxXTLQzROliWGOeBVqzECz7Y
tkSkOX7mmSU+DM+yTAYOB0aUehlKsDA+N/oMUb2BSJVlpOzJlXHLwLW0Mt0VtdZd5g7oPzbJZExo
U2Fe40WXfmvInvC9vinkDCAOAaITymE4Ni1IS4MyrConrDtXPYrLVW3avcZIajUdolEzNyX25SKY
PEodjenHXUTzG0H9gWNN/lu4r6Y8ILihdXRClRzZZDqxKLuFrDMsjHAStckYH5DkAioicckIVEFa
qqTUVMSe7AwE+1ZBQhQ2ZADUUQb/qrBHc9iMQ+Iui/SlttkzhrJQT4hhYty1YjxTG6/pAODSVMSt
xwq5wSnjCaVZXqsUmr5SQq+c6+q0GkGGS3IcporAy4rZhohdNOaBuu5HRb2Z0GLNAK5J4T3mqBrW
cJYO1SjWFlg683glHZRWoq1zW+j4E3G7wBSHIleSa7gX402SEac9HAQLuFWA/Th7KRXUBmEC45ya
7hAJ7UEuzlMD9wybBEXFrnXMtBF7PRrf2Li18Tscgcn71gqw+pHhrlAA+s+WcrqDE+bTI+O2a5h4
LambG3R3+ZJVXqIwZgyrGOpEVype3BNQUsbLaVXmP000PjUaPn8KyHHzqIGJJjPCaZPI/bSFSZSu
8eG55ROtbqxkN5IY1lGNoEG6jz/wc5NHTOzXPSeRpG5DOH/ttOnZNR3sfTUaXwV4BwEZPqZEtRbp
KapCRhoPPnkUPmH/8jMMMt+FFt1JRC2mFWtPJRRXYWxOufkcG0Ccsbq8mgoYX01o2NxKQcN6m4l6
0OrumuTNRzklJwLF4B1pJGBoAuYY9dJByjT6jyKcEwII4ISTlmnLA23AoCGXMaQQr384PRMmjUq8
rCCObu4L0jEw1r6t/5Tf8YhfdUxOuDSvDtqdgXo+ydu0MEjgm9ZxgXGkMst+GsOaMHLkXVK9QrC0
iplDE3ophflHnoeAU9H8BzcZtOvz+1zLNU778ltEVLx1b2BsrsRDHPd0cm/1asxQWsG265Q5touE
EU2TwC1Xte41qdIt1qx0RhEgGAbbwBfd8rSUww8QbhOCxclheFbFlYItIVMz6adaAAruJIcFRNBV
R7OLdICAZSOOMSMaAyBRw6tPh4PMvW56U1wRxRUT/2rC5rwbtiYlwxFKhTvU7Z/FUCa7TFNwUn6X
dQdlk7IBfzfjM0mS/SAWQIIk8TrsLVc8WZ4kXI/Jdr1/K2q7NdpUOMi6ABQbHSN1E6KLd2ss5FGa
quEW57JgLFvGDJIRevmw2i4CrXrK/VFnxbDOZp5k8oNj2KfSG/A6EuXaSHcJWBtjZXOQ1l0xtLb5
RmrbZY4aZd/HSKcIgtqQNv7E1kPfGTmd1mQQXBKgY7oFE2KnXkkUD7NLVvzRHI1PVRhetBXW6LKC
NytaCSnP3FElLwH72USa35tRFpw6m1tHkMR1rmEcgiHyB2VEte5TRFIpr1nLqVYS6O4QUAXoM9QH
nh5UXXl2TJ2DQ1eznS6vpnUi0kLdH3s4XjlXMhlEZ0TOGRUYmpULakriok2FFDxe4rkASCUr1Tfb
sQymjhFML2xVEwKuMZTfI458ZgPy0CcDMhNt9daFKgKAxG6jWvlqpnPYyJqzaLis9AWkv4QqKurU
eNvrMAgXTd/VPUlCagvN5YgV+4OWtwo5N9i6UvG7LzhKa40xlIm9ZOzWSczGg3gxboobpkTHuyrv
Vy2hCnf1I+pepiHcSgkB9YiuVYUl2xvPYRbcY/U65DMsPRNGhaajf4Zqvrp7GfUHCVN7vS036dh+
LnA4u2Y6mblyEZtoLxnVHwkrq46pvnQXEZvim6/Wr+JsyK7GEls1woygMmA1evVqif1hJQ/+Qp2O
hNW4lf3PPQZurzoJYsbIvDvCzWQKN3P2JfeQdkgFQ2mvv3VluO8i9Q9ugJIzhfp3kh/qcRD29wWv
tSoFoCZ87T015BD3fK5YTHgaGUHBqCKJmo3yNBMtbguh/pGQsl3+hlL1d6j0ZGkbGemIXKXK1k3p
GMtYHlH6sWAB326LmXuLtpz1NrqR0XwlKnljPOrKVSNvyj+KHJ1UUmcIBiy8BrOKCbouf1PrRToH
aSphZsU4qGIHrwTAZiH2kuJNqLPTsvS7gqmeYAQVKKZIEnGIAnMal63a5U96ylCEsK7rXZwnvCnZ
WqZi9dzP2PAb2jobU5Krp9elaHE4MAmlNiYUZ7ouBVMswarWVKI17tCdzRQ+kEkOd5MRe5rQCaAl
YOq4MLITSzgaYSy+5i3ZcUie3Ib8GML0/LsifZjZfZ9Gwk2PjYsqLmDBIp7PY8EQb1GdXFbWQ53D
sqqMYMmepExACaSpz2Jb1qC1KMyGbo+7F8SFnJd/0NqgVEpkPWx0SkKeM4ZSqE44B4sac95uhe15
isMoSyaxQtJGiHrDkqgXNFSJzYgLy++7qoFdmjIVzMsfnzYiAfj+9zO/HycNPHWjxxz797G/PiFx
7REjP37aX29+v+WvD3VoKqE4J8E/Pf63X//7xb9P7J++JsvSrYxEyM/68i66v1/HCdv94132fXTs
f/2qRkVLIo8xxXq4UaseIUFWe78/+PeN+HAd/OvD3/c0hpN/e6xv5XiDF6EK5ZqYceOz+P0dv18F
IfnvX/rfj+HzQJ1Km4z3VqfgHkoSa7VZCkTPVIyxo4YrXLh+H/z9mt83aouv5KSRbtchxYmhk/7T
9//14ZCJs92TmM6U/2Ej99dnxEojw4UrVD1M+aaHH1/8sNMSSXxFxM9j+jAxFs7vMtyYhIjEGXKA
nDXMXx7OZHHxMID8fbcXolN5h1TS+81IDMW+w6oE1pq6p59I06vhIiSnKA1dTmo43JjEjGf5qQLW
rEiYsoctlQsDsivjv9CuX5dXKlIJisYXswK3ZLdwlk3yLDapRbqssdPIPNc2Ol2Qja7pOz2aB0LI
ltd+P9X6OX82TvK0WF8y8rvKa2eywoCjyMJaWUPt1CO6Wu5fepWeCCWMID7au51skasIpCR+kq+z
ggle+JpPkCsGCLyLVAmt0YxkFrsGpxo+8O3FRDTmaHHkG9ZE+EnanS+/spVAJPDy3iIOzoJ5+Jxt
AcyZ8YzFQxAt5Y7wxBC+50jb575x98RnRdnEItmvkwNnzxgORWSf8qNxWtgtIGP79/5hik4kEtO5
IxyKS3T3qgu6sTbfPdRjuzIm6G+JUe++PfRvMFaNGZnVnrfQjgxkdbDUOLkwmeHHDNP6IYXckD3g
MyHthMC0maLi/MORXLbZ5hGdgoO2EMiQKSvKup45Kqe6rTxj5a88T5d0dRU+T13l4T8GDQ0CwDZ/
Kj7YoPMTimVA6vypfGqYtAqW6pElRGsWMTGTKHItHXMN03vTzSPWHfhlovS0hBDqSYG9j7a5k4XL
LDOTvJgSFOcNPXnwldJPhM9By1hXOdbuF41ptDNJuHTmNxJ7hA/4VLuIqfX5dbKlY26RPkkE6aZ2
DXoX2aE9tPAEOjXwHmBBnjKbyc4jVu7xtkodCNGn8I+xJknVuQfKe/hsrNXI8iFK7rW19qe88f8j
a6191db5LbmKjR/+QTN5Z97ksFTDU+SCf0KbfVwAOTA71lUMOWvDpFtzvlen8pWogBOnYgVRYC0A
ssKGyZzkI3z/Mq/GyTitBpdI1MKdFGyJcfZ1ENchjgBEIkRSh3+I/MZXMERh0u1W1+Y7+7gLNpHh
DFk+qsMxumANMTEQy+2tDtXl+DA3qBpHRdALJQy2kYX4wZAYUU02PH5fvMyQR69Q7A7f8uWCh7Rg
fyNAb281cYCVkx4TF4WuDm35+pw6veqIW6xzaWm58c5T7OfvrUwmpsVRBprTwQFwMyQYDZFb5/KI
RfWuRjmOkUx2HUdr2CbsOP6yTSauVAWeDOUu8dbVFYf86EOEAvePRwE0vGhTGC6Y9Fxeekj0cAih
/Xdc3mizQM688nPTY+M334DTrGV8EBLVLkdnsusXeHyzLZkvCrxLjrDZXhCTTV/7dDd5rYMkApeZ
Q79vj/enu8wWMh+N/aSwxl+SYFo36E2+FYac6F5z86Eq1rEoeKyU78z2TTunR8VewWlfv6DcBaRk
PoP5cH7DTe5SnkphGwQAKE62Fw6hozxI1SweZJCMkDqbVbaFSBBtHhez+17j82+NVyTCCCZLnLT3
YbTWwTg2UbFdbdQvIPbJztbLuUYRQzYCd3IwNevkEJ9gI5m4VewnK/oAJMEq/zWBxc086ONhh0Ks
abKhz6nOFExcucqvkW0UZw+Bj35LqVJcBN/rON7iNua1EvO/j6o+Sef+BxsirkorePjFNwFaRq0g
FISrVsEX++wOyQXyZM/d64zth0TugbUSX6h0gbLgFWKLTk/tiEh3uJHxhJ+WnYAvuPI5/FE7p7zv
m7unYPhtfSzOCucvXGePUPNvkHc0Qtkc4aA2XnYNnem16fEB5hHIi2q5Jm4BJIrhwZHxBOkJBIB9
QykhL0+05dv4XaoEmLj96LKFJS7D3T2LpfK5Ki6yc1bTNX7rz2gD9SNXZ9k2uADhEd/eDEfHQAu0
iIB1w8tp41HG4tIy7xSYvXuRlwjVJ4Nnp0TSa9GNFxvuwsiuYMwvO+4RGGrlRQ46v7/CTSw3irG7
S65wgVE2ih4S4emO9t0mK6xyGYBYpCA6lFePE+NJvnFYcgQSS7ZlzMLmgFdH9dGyD6t8yDVofHhx
HPTedJupVFfOVDNa4TWFnMdrD1RTfWJ+y+QGy7zVH9mhWVo0WHZDoDzWXt3ZQv9S+EP4eNkTSrxU
ugBc5s8fCBSrz+icPy3cURee4uq7feIPfvzRxMhYE/byccD9tk4NyPfM8SJnOWC9A0H38S8a18uN
MdE2cpmKTSsneVAgwFkPZJfb4bk8VdfqGkUgI0E4WlwJZj4jzl5MmiAbfK363jK+F6Y8FLt+6vEM
MoK/7hgKEJyBJpQjacBkiml6x8tQfHMysI28IkAVCV4feT42DseIKuDRwpZYuSt0tSyr9I/xo3Wk
ZNBqckZ5LKGOe4WkCq7jg434uPWKs3grvU7hqog36bvY6GznufmlQzdDhwQ+l49W+nQ3vUU9Jpu1
wkHkeXBD1Q4/XmujNb6DtgOKD4wr/ZBGjJQiyJbLOoGSDVOsq91KP9R6bg2rl/jZvLNZ+sshe6bx
vt1fV1du1G8sUtjVN/K2+UgdiJFQKS2wwRj69E3fjouVRZYXbftPbVPj4rO8RZ/hh7AlZGxLrCWE
ZBzgBo8jlpzVU9PRj1v5SfqMtkj3CDfuIOpDyWBjch7/Jt2DiJq/nOC2WgB0DSxAczjw4nRXQ/S5
hPDWHy+izJHBbMx5fixTRGSgRla9NeCQpg9XgM6bYGnP6/yTbOSFvQ6eqNf55Ely5xsncnX4lTQN
gghYQTm0VB8Mryl4eEvmy1yclAGSCOeXkEEXd7RwNxCmK3tiEej9k26gz32KgX6TGCXOCj2cu9LS
taps08QTL5mt29++odlCsHVgnsFMFJ5MkxgMD+nA3cQnDapqJ3sRJM6P9hh7GEYw83X90APNckIP
jb3NKr/IiPmtyh3P0zEcj1Fzy3W7+GqE5xY92/RHppuEsrcXtnW5grhlCwiE9Ogk9ri+ohsUYBJU
B81mLReB8RmlkCLIVheCu/6Zwx6m3sMPRySyZ3nGd9tdreEtc1wBU036ExCnGu5KDOTcDKO98kt6
bmcbVvZDNkI+tAFjfQz3YWAOH4oDksAIecO2Iwa5Vx7/D3vnseM6mqbpWyn0njP0pjHdC9FIlA2F
wm+IsPTe8+rnYWRWV6KmgULvB0ickzqhkMifv/nMa2CeqTvlg72N84RAWjJgpYEXW7OGTYIoOe5Z
lke4Uj+i21FPFMZ8AlUW3oWdJwKrtu+/YeQ+4sYH67Zi4wAcaxNQVwObB+o5jnZfIwXEvq1hLkkE
6X4uB3xTkUIxVRQpHUnbDsD9KSXLj8hBElmnQL+JuLviKoeExs1tQT/KQ8PhW6h2ra1/j1vFJIx4
rS6sc+OZfrQvgi3xqZjIpg0Gj6I/1RUQURLI4tGOOncV5UCcFlQM+OxVCAEEGNgI9gp7hYWxi7Hi
4Qna+g2oPfGOPB4Q6ZCpBIHVL3yZ1SpP+0m9UFJZslMTe8J9kJzDyaZZ8Wa8BDAc1POExScl4C9B
cv4YD/Y+JJz61FW55i1nQlX6jHaGg8fFOqBVV90IXSg/iqNfq6tsSjXYyvosXZZ/nz6l+yTxWM8z
6tPcS715UMedFuJKRESsn+Y93pe9Wy3HMr2bDhiAI0JieV29z2EKid+CesQlNi+ctxjyheSKhEWy
i90uuCXEqdD1SnK7Pzd382M5oq2Az889tmB1usUEGKdv8bGNdwJkIq4ADs7oK/pJaW8zUMDp1YwR
u1g3F8xT87dO3BARPndUmAnBAQS3NpxMHMSh0BmWl2E2hrHJNuxxztovh3xbMue1C4VGY99zCoiE
GOC8SepOwTp6TKXyMbsJ6QNNnf2M3+boax/oB0bjXYYcFP0D5g8qHmiiONIOpHqTXzEsmaqdEjxk
CWZapHA2PDOabptSYTeTUZ8uKHB8wNFF8upgkG0pd710IZzhfOwwTQCY9m1+j5OD/tHqejV7lrHF
2zQFrpOVD7hWsCN5lYbzIzptCIpu+gtN2nDYJgZ7mw3DSmlwU0LffWdATQodfD2n/oc8YWSfxa9q
gx8NpUYZoy/UxVBi0ih+rwpsYgUKwQuQahLw6CKSd1vDKcLtZZ1+O+uChEUBaxu2Se5on1V0j9Ih
AC9Pl/ZVcgSStwZhnCNwsexyvoa1l0VHytGFRd56TNEaD1oEXud7/JVR+kPUo7Z1cQBu84vEyK4d
zcxHHsDyQTQIH1zfpynncp3e5el27h3ExgaBdskhYh9ESMa4a0QPa06ObGhJFfpNbyq1rY8KhRty
mW9OJXSqvmWEF0p37ndwbFyd5tcRZh27F6Jm1Z7K9/zNZiP2q2rOqHgc07SOxWyrxruZeFl41Lwu
BwyzA2xdPDeSm0dfAYjyb44kKAOlH08PXDR7TobZTrUPqYVwFBEwsdct2XUSnOGB44HzadNdWDfm
XqGF7V0wdyd+ramHe8Qd3S3fUb+y8VU4h+/pe3d8q/xy81Z9Kbvp+RNtG/0VDmP3Vans4EA8gTwB
5cRR/MRDeDaIaZiiT5QFoLLdkcvu4lN+TVC8ocZOZZb07l24JaEz3ZBIst4BoF0m3U0+CbuQm+QY
M44PEHsFtILYUMFJfgzP7KWFU19j5h48SfQwoPuTGtFNootMlMqfCHic0j03tOlu2m4tHmybEXoD
IZptfSSCx3ZDpof+8KWoduP99NUjEdtQaB8Aw+yQ9IOhSFC0uqG1bxOzEhYC7ogydQ/TnSDlMjOR
oXykf7i+GkF++rF5TOnn3kVOPZ7Wg2S6sbb4JjL3bf3INlZe+y0LLuX6asSz2LOOxY3Fy4rMPHrl
1AvY0yf2INRYKBEALmpogvsSchrrLJu/Y7f6yjn/HaIPFObzPeI1JLJ2/SM+SleWO9+SkzTcdU6f
foG9z7/ja341DuXWcAnv9NPv9YTDJfkEp3O0MHYgRSTIr6pddgmwdU9eF2Pfyh43tVJ+4BI6JqIL
lBAIi9eGaf8Izde2npMXcnLDg5WIh9c3BSbhI8XN8tOonP4qowG8bpDIprNnUlad7pha3YVMVXom
vNTt7lURHZUkEIywzxM3ts2FWgnuKFSeYq+oXZGIlsGJaUiB0KZwFLctsSjFajr6WUDiEm1ILUqV
jjCEWf21xfiNBh/7H0LLJ4ImzXr4NgYPAOTjNHok7YPi4nlvvpbbFXtslD5phpiinXdp9Euc/0iQ
dPnybvQsZjTHMdIv4SHpXEiXUeiKD4JXwgLhqNaO3V0InPN+PGeRB12wgXoT71Xlrgx24qtO7UO/
wwKr/WYC+cGWe4A2iLrEhRNGXoAvp++g9WQAzxqeZJ9BBVID5VbQhG7oWXcDTRzVDqi8oIB9RH7+
GeDvdjyOD9EheG6QxKcnA8JjM0LwMjfR1UZq+NYYz6XoSKX9Pu0TbJ84dXLPKUHcEkI4KIegVNx4
dYPcTPAz3ErrWDK9qh1lrjS+jekGRjcrsdQfYstBAbscjtXwMiKCRP0tfIMhTCzUvT5XP3lH84N6
EzmbKvxULU1VO33Lbg+lrYTH9ko00r+hobf6fsuHjsIr+Hp0/Zm34LWJY6kOtN8zCDabNTtqwM82
4rdy2Fr3xOYHBHjILzvMDqlhyq/o+3k8yFXm6TyPfi9jQ35I6eguR6AiskcywfFc3IgF8jd53j4Y
dMOYqVCr1oSOIGzdp7HCpA6yFju+kwbUHPTu04yjDKaP8kFgDk2+QEOjPYmwiqG6HNsUDcddbjxW
gBLVu5JazTM13wokNBsPcajZHvIns7tMzT1P/QTar+oP6cCtXixc48rso+QgqKnBJSHSObzbOIrz
CxW6QodFfgwKVHc/+I+KjAUEZ/3rrASHXAEzWT1axnVqD/oah+rxHTqgu6rcPaBHZEZfGWqwwoHv
6Kn4b4MfWMLC5pPaiKVCTG4ReTPcJnDY0I7k+Gt9ZFXyCLwYAUEncPig9t4IDqbG89oEkLRfqdMR
whfUPIh4yZYoWOLJENg+A40gWv0Ib1UL7O65e+avteIGitOCK3+PdAE6bLb+2gs7Eq8z874jWNkO
GMq73fPA9rNUUIdYXcmFTMMs3sURFveERDk34Ey46SUOX0P5mqxtZb+zqxP+xl4Drw5z6lhzrPGJ
D/sguYRMAYSnv4Tk6xR05YOW2KAsST6fhTPHUOmwqeogTmj8EERVgL+xXieUktNzjEfS4E27dUDe
uKJ2ZCOlEYbd2ZpFcyKCDoupYQBmXHfA/MR2eyNXx1eMrEZPztMHozU8E2uxrUXrdhWts49Nj7g0
eO0fo09SF+JiarlskLHHtmTsZIC9znL4zio0JmP1RoiZUPSjJ9TSf/xgd5tecoD3vEeHR3QYaTqd
0BZLbhQ1WFpnovbMRyZ/nqnG4OPoR88S2OwPiSa2jfQ9/STJS7c+qT2Kh2BFtiJ0vmdxZKVdgVQY
8AofRNqUqSugwAXN6MwgxyhTUSuEDkwP5zQ+qu68B2xKXI2vnad8dDewZEcKHjXVGgJQ85XoHlUu
/pfqP6kQIYVEzYoYQecZPEHagfvCOQCMRUGc5YJKLZWdTfuTWRAQNuDWKbmrOES6WkANhrAEZAQI
6oGq0veoPaNjDdIqhCb+ItyoibJlgNrfU1LisnhAKkTX75Byzo/KoVjPIKc9DFwIq0YoZFR7kUIn
RUK62G6C13k8Kc/FZYV682TGnZg8B8RZ5N8mFRqsyyq8bT+mjfkav6Whz9bA1eSP0wefxLaCKjd1
KU74sb/Anp8eEDvAbRaz9/KofKgyerl2j/oOYrMAeKk4PgUJSYIbnJL0YmhbPiyDpZSeZUaG3OKG
EOktf6KTrM1HtHyfIiYh769COISAftPQtm7TgYVMsRok2Nk8McGpNOH355YVFUWcSHfsXTkhVuqS
qK/pCNiN0cVUMbFoKW3F9ElrnlFupdVGM5T8NX3gvRR2aoKL1JU1VG23PI0By1ycTSkJkVbXYLHu
IiK+GmVFb+xhl047UM1kEiPD1Gz5KKvwQ4qj2jPdGQzFrNdS+OlAx6ClQ4Up3lNrn/S3wkLTdFep
PpFzqxxy7Vlg6+eahcApEOEKd1mznSC6MnniNfNgyya1BvwCRIJZWdD7hWmEtobYXfCJ4ooiwRE4
CZgqNwITNYQu7AEy5Oq5Vj6Z/1Ek5jP1dJ5uTYG0XseG++2UR76QnYzxqNhSpgd+mjd2qzkFUGXA
041NylU+ihMKLg8JCnkYC9NYL1ne0Vc1fTGo/fjKr/M9a7riMNAd6TkqMgeGlTvivirCnYEn4sC6
5ZIk+vW0wPjxArxm7ecYwx1nISPOeKnCjjFKkBJCP4z8asPFGNg39xR7yIsrniIlyjdmJ5+pT5iz
eoGwK8UX7jqj2FinT5T9ecHlU1nv1nBE40cydWt2Sk4+Umqp4sBdb5MUBTUWxCnoyzU22SC8ByJH
HirnPKMqc9EUNFCgZcXT8QbaUnk89W6wuSvmVkPIHGC3anONPCJ2BaZSoLHDXYX2ljm0KN+sHDHe
5DPywCcM5U4UflTK9qfVb5Ya2uBRJ6FUuYrdM2lNV5demCu8pOQqa+tn//HNfIPV+VwCtrXUNFQI
3vTHHdKTCu4dExWxKIqxMbm/TSLLp06Vz/Dz9Rz8xW1e9gwrv09nfH2giL7VLveeIKhsedwOk16B
Ab9jEfET3sLjGLcTAg7IehEFMN8nm0vLWoehYwi4xljDI9ZZMFANbe6cX+J6mQTrQ6qAbToFyLbN
+gDJQTcCAnLTRpzbI0oXMv07zh6iJAottonY3Gl844uHG10CWJCxx/dyO/y3tDc+UKfMo515PNSF
U7JmVb0Z2oVVoalIlXq5cuiQqacroIm4XLjcLPg3HiIfti6M2Gah1kjY1zTrHoyDSv5jejxYFgjf
wRt57Nwht4lOW+UMSBJeQxltLKpDLp7LNTDJtX8ADJTo1xnWpWxL1g6Z1AXdBLq6liM96NmB4omA
emt3Y87z5QGoZwEopzsbd0lnZ6JTGnfcz8hUIh7cGcuRx8B7LYS+mIu9AyyP4WHUVugrFXfCHeYq
sM7H8VtbpSpX/WWugvfxGCRzz2NYKCkYUKNOEYhJ5ZFfiMTjaB3p1zE/eJTTYEM7qaUt30TPPcoI
uPeJwFKnCWgdxnX1GaR9XBWXvRxpbLAsUpwb+gOTrLvr72mQwvhb1yKK0w8YRVH1qDo3QoEqBqWz
pcVmUsz2QiRTo3exQLEaoxBbi1wixwkSS+KKll2tYrSFf79YDtuJ1V+H7jUBJtYi4pr5uXoC0ibK
nqlvWhkhXjdavLnYlqJPa9xSXBBjqYR+jCdqzzxjLnMIHlh7BrKAiM2l4F59zMXBcBCXB9LOGDYN
bh0D85Y21zqw4Srjwv5A8gTCcan83+FHkYgKDoIFzEmzflQnLH/XEWYvFbodmErGJy0ccuG0sdHs
MJ8mH6wbdzYjiEY1WHQYH63dsuCKtetkN3fqEzU8RqNd4PbsJAT76GvnNwOJRpyHwm0BJS/3eHQM
FF1rJXLB6uDZTlFz3YF43WjumkgVbsV1J8DE7XR1ObUl5E3ldXKwINsNchMeNbkv7o/nyrQM6NvB
JyUByg7WR30NuCcSJyZjvGdgSfO4JO5/BQQZgIvsSHcDivk4sKy5KfjIWN03+eOyHPj6dRIMlDLt
gec52VTPtWALKR/1FVqTQCwLd7K2RkNJDQrxDF+mtrfsnnYNv08GC3Qf6y8sRusQfYJSze/X+Yq6
E0kqptm6lxRvZA9MMhJccmCVrK0cH1ILc/ijOAVuLTyLYDx/l52pInW5jrTCCCjwp2mpcGYSWigt
UDgcymiM+ZhptjWICncdcN1R6UhZtvYUkTuwlwPvosMIesqZWRTzYVCuQPrrB+psIDks8yBhsI3W
QZBcDbSwWQbr+lHt2gRf6EDDzu6afl/2R/6BR13Xh6YmqcBRGPCxPZ6DJ0ZUlE8guxIq9zDcI1T8
qFej375D9kNB2cX8WOe1cuVZUmgVaYjS9qxjCLBUCgnZMhTb3L71AFxSyWUHKiiTAudC0p5xm2cT
6SsKURa7Pyl+fUabhaqihdc2PfIBAc8tEt9p6LI9l+qeachdDHgtDy5MRn3VNHYTkpI30t068a3o
3CGujJiYyOJxu2QLlYKVBiLTTPxyfBc+Qaywjanf9V6wdpN5j7txy5gS3lgvRnOtWgcM4jqTeh9k
OTahGkEKErNOy/AsByU809kL68MQHebC0YaXoXtYu16UEiJ3taVlhTZ79iqZkhO8QqDJCoU99Kcp
I6Adq2yresfE5FEwZUH8U5Iq4u18ZgVq1PoIsowNS6QIHzmMzNJmttPEG80DP2JrX2MORG2vwgev
zcjno8LoAUESrfJ5apzkhchpvxfSe9im+bzeBe8sEcHmJcLvPbvrtogOEWBrlI8siIX2uu5h3Dav
VET4egO2N9IDSKrTobf7jOPULmVmI03/ed1A1jM7o5Lms5MAUF5ipygwMIFEcmVZAk4P2qeajb71
qgFvRjo4+La7bffJhKcHEihXlm4Xs9k5TKgouZ+4IcAOrAqhdZCvQt1X6hB5A9438MDAwPQHRaNp
uhNmT6R0jtG6cOXpjKj+DQd12VHIYbiF4hoQcbGx/G5GLNbqLntlzrCkuDJ2omVYHzZvYjKzGbFz
8IhWL5zM56Gx8+SAVhCWYyFzk7HTvgMIYYPivBM0n7f325G8mXgZvxUwa+gGSRe2sT4+NSY4Y2Jz
J0SfvGLurLEPZx/FMl4yhgRnrBZxIke9o4OjWZTt1yYDj5XfykOIOWDGT5bEYQclJ5kQWFGfBLBk
2sca7/FRhCDpli0kW+DImwCEk5TqMLJpgO1tsUeIG7FIdpT3ezABtGSIxLh745NN/o7aKMk6+ep6
fIM8ofwJsgjFqxVm0LWg/nyQFhSTOZwbKkxofaPF1K0OpeZk5cBJVRVteJHNQ1utG8MaqSKl7iYG
c30tNAXdokFD7zAr2GDremn3fVPLoIQTIiR9PC9Y98IU6oy9plJsUpB8zFOQnPMoxttKV69xNSHE
1eNratUSMLIEEFWh5j6Etbekg0aRd7O8T9G/CMQ69cUxotEtQGqJdazEhCYd9wFW0PuwD0KEbWSZ
lTQqoj2IbOKTReGs0SW41LhTVrEueNLCE2lHFdX3MbPDAAckU57YuTpVcYfooVZNEqkQF2tzdaQ0
Fu2rycP3MeCQqRRO52jJt73hJsQ1YWgWfgpoejN2VuamhnSbTAUrkfU3f38d89/ZC1Lz8vtPTark
BDni7fdneZ7Ou4nKTbHSgn7Ny/NW7/ZjDZfY7JEbkYGJpv/1hxwuADF/X3eRARhUrkwMZ1m4v47c
YRr9adMdKu1W00qOknFGEEsT7//xhkRPPs1ZR/Wg+LubdjPMuOv94/Xv/w0olWJCiyjq6s79F7P2
P7y9hbJKtkWxHIQauKaQYnk6qRMiIYbBGonB+ztdoP55tebq6N7UKcIkv//7ewt//OL62yA7+ck/
/rFKA39oyMG6llpPY4CE/L2I3z9+zb3/MPP+h8+3VtXPkHKpXWGXuwlzEX8nlZOuWgf2949xfflP
//b7g99/k7ElVBI93irGeMyNTPKKIayButQVwoEkclGIKltaPzWi3G6SGhZ+R39DDnE3EgdNs2Ud
lLl17BNTd7XMKLf4ZsMLf8ASGe6tuZa3EyoDxfTTZmJD5hd8hAhnERHU+zKAQT3WGo2RBUxbQgkt
MQYABEMR4qwAUEaBbCtVK5Euaql5VigyzUYLs8kAx1+LjN3cmxthHu+qjgN5EFE9KjLcCfWZlCg7
N9PKJkRBy2kHc9lZk/mRt7dGoyCoNVLxINIKiUnXxThHwdLEfEWTKxohFEnURr/OsnRXi7jSKCrA
13pE0X4iPJnBHOL8raPDAUGLlID6HPZ9SoSTYaxypJVDf9+Cq6yoWpn4vp+qvPe1wRdjCaHfDNeM
YOrpGmIFEFnasGuzkToUokkW5D6MMRjpcPbaouucpi8A7BnHNJQaMvL6a+oFDuiQMEin2hZWNNPx
4aVbzyEE99BAmrSNHCkhKxToyixZhTYKQsTVMJjOOFAftUTFq0YQIblEhpGX8VMpdj54+lgfadAm
5M+lYcS+tIBBQoQ7NikQ6mMa0Cbq34aSQWvqUaXy+qRY5A7FRLQpookAWdEZchht0xv8QDwkjQHE
v4KOavRSz4g/Rz1CDEZfqtusTD4sKkCalGpYPwgcXhnBY1TQgOkpVukB/aiF2o4YLyOYNsRWl7Iv
Tnkt3+Q164IK4ZuUEIF6waA1QB5Zl8mCg98MgrEVo/G17LliQcBApRXMY99N2lnk7DL6aF9MiK6p
MWDPKkpfjY5oVNQ+rMTSjmHPAZdrEE2rOHyWdDJDcMy9L8jzoY8GxBbFAjMEZYAosQpxGlrpZNIa
3ktl4IYjDnbQwcZyHI5tMyinQq6uy9iDkKLRCwVlOUiG9lLLClCCQdhWfVyygEynNreZHIbXsbi0
im49I0c+YM9pjYp5yCes1+Ky8/tKQ4y0Kg+a0JwMQxt3ad296aEmeeNYg1Vh8dq1YFx7Kebci+fY
yUIzXicReU5sYMVXGV9FtYybZYTblqgqPieEc2GueJ1OPCIM2N+txtyumreF38fiIUJ8yx9B0uKC
nINUGiHvJf1rGgt0gZYu9RKJ83dWv4zQGHdjA7EP2sdZGVJ5r6TLPiwzov85eNcUHTpHOp7aIQy3
80NeG96gStaxqeojfJruAG/lkAXSjzK3EGgqCmccAfQaACR12kHT0D4UEtRpRJhHOcZH4nLf6ZBn
27bBygVwBDQ/XLMNUGzyTJJUJZndZHq7hyGFammAR1xe5tu81LeBlHESNO3j2BRvIw6cytAjJaNk
53Wmw9S18IATMvloRPOHmVaxIyPLZkZQ3kYoKrXUbifib9XaCYq0G+MKSrO+yqVbYD2aZYwPCeeI
1eEFtASQvUey4hW0CAzEqGHA1prhCz3xliaXoieHxj6vBg4WAx25tI9qG9KwL4kCruNKMV/VKNol
lYbIe5h/ZIF8MgvA6105PUo5eVwPzU0f6ayNLWXDCLnQdtqpZicclhiYhrASJKtpCT3FbB9nMZt8
RVSONY+GkiPo7zCy7LlXvrWR/AbG1UhNgKhIkubzRH93DJHssmJtuWiq8txYEp5WyxL7DfbRlBYp
RDW4dyUFJCy9SsGbNcPklxL+DmVEF1nwIMIqTqlA0xFr/TbDf93PoTpu48CK7Fkuiv1CIKNn5bGP
K+Xa18lDICFpyWac+nLyqIeleO6C6miFi3KQ6WfpaSw/dPNAUwcoVtsIaLcab9jRf00I1uzyMf6Z
I7xqZCV6LJ0Qyqlfmm9CvAxHqypPQT2jQg3pGPaA+J6tEAkxoJ9lVs1RrKr4mErRU6EP5Hl0MuZM
OknCwrZpDqMnpEbkSnn1xCy1q1qoTnrekZ4PI3Eztj9u3Ap0AUPtpgqNmy2a7kIp/U6m4Ji0aHJG
UZ7ZS0XYWY5xd8zIdrOUtkut0gYyU0k/9MHw0CVy64cwdGg8rCUSuMNhk8SnOK091ch/WkOCHyB9
BpDUIYGOo98qcepquvzc5bhNRao2bceh0r0c9e1amzlqVVlH7Zb0yGhULxezJ2nATDFs56tghDTF
lGFxc1y4rLJExVO2uqM8KcS2bC29OsjeKMr9Ua7yu3FcXqeyuzR5S40gnZTdgkicGlfhtosjnB71
8aZSNbzgG87glVtBRkgp7xCIM3StoNQ5A3ERFJjRcuDL07DaggjNvtMgJLU6RYW6k7MH6D+XcZ6O
wpCehUS3XGPJYUEQ0NdVXXOigp2XEDGNEqH4KpLSzRLNJX5X3wMR7jOTHZMriVK5YfoxEfouD4F1
6FF/FGbrXoKGHBbo1giiWQDgdoSyxYRhaB8tXWJrF6gqSjrJ1hKan/FCtFmaPVAZnTpVI4e+LlLS
TAtD8zs0dy0vnUgOpQGoSReBNC07anNmzZoRJdTpjBKUeTKcYD1OafEDcX/TMxbv1fKCKaBph3GA
fefA/eswXpbFik9zdDG1HGxD/zqrE2DWmWxAPsxLcujqZjo2wiSCG/4KNZ3APGy6p0i4HzXw6KnV
IiWfDF/xrAY3i86SWOJJiJqqeQrD4TNsDSSDfUWr8BKgdSt3E2WApfTrnJA+lXBgaXL1qqXtp9QN
20Ym3KhNiuCNubzEAUCMGpZwNc8s4zejbdG9XDpXkwbazVLAEbSkZ2k6zUocHXt8zwQzUbxRsmgQ
GiQ5pOFdqZHwphEOCiXOz1JkvDax5Y9y/8qBc6+bcropV0UJrIpYp24VBNqxsrLDJC0IRRVrjUks
b5MVo98EDm7OJm5ShuCrUaBXLJX2YKvAf9Zrt6mPWiwvFyPu6xPCBJT1ZwIWKgRmNLR4IVcXRULb
J7VovU4QcdIIO9gxWTD8kxGKKYPk2AQ96KAk3eq6Rsl10lB4GMVyh2ZahFBxUGoHaULCyJilZ0VP
L0s/6icpa56grXNOmqA3EwjpssyWM80U9+bCukt1HiVCEaCaZGTg54g+pzhWji5dqZh1WY4GT1fn
yAQUp0Jt0fWsO2p1eqW5Wdjuk2Gon1pgi15Ffx11h3tdbyhfqBWPLCOgG0S69LVUUBpusECLs/LW
JT3psAbhDkaXH/c4+iETdNfWYrzrE8SrCL6pnBnt8EBqWm1baNjAgXmZm1nnZqn2NlvA3SK1OYyQ
jClaSm+NWl/yEtOsflk6e108ejq7JI8MrqbjAKgnhKRC7hX6NHtq12jwsQkjBHamDPXUsaQOEiTq
W0ns6yq5+J03eCdM4pgDCWmiQ1zvDItFWskh25jCBEcpcJONveQHQ27aSol2kc42WYwwLRS0bt2g
fVDEzDzVA5XdUsZRI15pCAA+C0mTDlOwnEVxkHYy4hA78mllXNaoAOh6GorepC7AGQGEkVDvpbRJ
r31sIZLa01xPV1pkWRoIGumzchQD7LHzQadqFgfYvk2+PkI/Mo2epA81hH2WDRHnFbpheYAat7Qo
hCdbU8lmqN9z+GRqA3jTtIA7Vkov4UtmQMFPCOod3VjSY2tRTqnHgjNPFoPzbKQrX4D2SaBlj6JI
XURXJemuMiHDqoQ2GzVEXHlqTZjyCloQqoHymUBqUwVLsYu68gCP8buejRgD0jKmctK+9XrlL0LR
UnLIRm/B+DxoQG5bRlvsG8poRcjNimZ46RQebotXRS0uJIaaSL3aFIGRzWAzhARh+LJoXwQhnjl6
B4uYJWn8ZgaOThZBySkG9d/hnYkTCkktfstDeDLF5CKro/Cwekpwdn4uTYtDensY9JiKjUmvsRfu
y8Lwg4JEwejpaooBx3fW0UUvjDPJkFOkyueYRmiFpvFqoJAXtB0W8FvdyxBMT5QdUGlMTXY5rd2V
RlNDoLCqY9ArIw0JTLHEMtobVcPeUiNERacf671gm9YoCWYZjxNK81ZYctzBRm3NQsVhP7cKwMmQ
nmFP6FygijhKCuwTacx9I++UO3Uc/IHyyBAG8SnCZhAZmLo+Mz/ZThNlcRJNZO80O8JtHbNFmAUH
U4pfpphjVYxYjcwWFjQhLPSh1fZXKr0W2GsrsY3OeojvfKiavKF5LZURL6m5eRNHJIm1OGaJVui7
RcuLhBB2lNAqXAba8qY1BsD/afUH87zQoK7foriWXGVCqVcHa95WwP8j3MGkKBpIu/L0PMXKTTDG
YStaaHWL5rIxP8YQ+PUcVUA1BB13IaXB7ym6Zsv8tCwzFDKLAnBf5ueibR+XqNgJWRjeMu25HYbP
KcGdGUEecVNR5nC4XJS4qd3Krbhvpxx2CAgSqZzAK5j7wUxPUXPE2uOtWZBkyBXrYKA2sLE0ZG7z
ZLhvrXy4puL4rYzQSEwNVsgQW3gwGyl6oXH2oo9PVVlqX4t6K+L0mk9N7ffFQhsomdamM52g1qLc
mqqniQPJpRr1M9TWsOssenno1uBVUCzWFgUllNMlEI3ot7wLC50FSR/dYYZ7JoDhc6X0mQ0La9Yk
AClZsL9XQ/wZl9lXZYQ1VV2MpaSgPxZgKQdOVWMxv6xWlFx9lQaJu+XpvTel6Sz22DflDBK6FUje
KwE4ANzAY/lOatAvTHNymrHzCnZwu5em4zCECuKGCgF/dFrycqCWYNC6qFCCRV3DnuYZ2kGPcESs
+7m81lxWYuLYUMTAG5SCON4a0bgQTMnVBY4vrYuatRvV6kthWd9KLqCN2Lcfhc4Tl+Og2s6LflEy
iYp0YnitQFRkkNtVJlQaFc+SvsfHixR5TiYVJRAL3hZPneWDgGY7GWA9UvSppwFZZoXluRHSOTgP
VvUV06bsuvxHC0b8CXQ4qA0AZnaawBLfhRw4kRRi5Ddn9JFjmnGCqtOlaT4KCRZUYHpzW5d+o5Zs
ryqpXDDg4ti2L9OwLJdMu7NymMZpL2RbND8wBFkQVRIEIuaWWrrFZwhZe+3SJvKiEb3H/y/0VnRx
N/8h9JaVn+8Zr/4q16aJGmezqhiSrphER7KE3Nr//s//8zn9e/hdOu/d+9++fz/i/J5//8e/nb6L
rPzb3XuT/ssP+VMBTpLl/yXJ+PqYqrX+bSF4+KcI3PojOmooxpnI5au6iLzpnyJwioE+nEEcaPJz
kTAElc2/i8AhKSfppmlB2NcNxZTN/4kI3Hp7f5Xr/L19zZIMU0aMjr/+yXgolxNdEdt6uAAC2Het
KxwsZIdRcftZPsnTaDRS4f+JaYqzdXX+Xwbv7g/Jyr8VfX5XxkXX/se/rWKOfxGy/H++fNUS/Yv+
nJ4G9CjMarigwaQ9gwFXh3+hEYvG+H/zHYasGaamM2qS8k83WBhDUFvpOFyIAAF5bEfCNgoGFVxE
rASRFijudPUB3m/fHVXsdSavgu3SqjQEyIybTR64hfy1aMuueSnUz8hHd7g1cBZ9Aj03eWX5laVY
gyX4CpYbitWUFTzq4yJms2BoV3IP8D5yX9V6CkFc3TcrozN/BJ5HUjsC9gN+Ak8g8K0cbyJkPAsf
TKX62ik7/RVw2mJcFXjwG20Pv2nVFRCuofo9Nqu88M+0ucc7Z3Em5Os7J/4WFB9+de2bCCFsj/kd
peS6PAK45LgR6yt/knrAOEJB/mDAt5vYvLX1r/i0lE53IE3ep8YB6eVedegEoRRgOk2kbXoZYZ+b
TMfRnidPNE/tq5WiyibDLGbL02Bk+PUbxB0wpvnoNyJWjRJJO/hOi4NKbU07RzrnsezgNMm3THyA
mzx17VG1XiULdTSAHOqH2h3K2D03lp3+yPr/Ze/MlhzF0qz7Kv0CKmMebsUoQPPgww0m+QBIIDEI
EDz9v8iqsj+zrLra+r4tzTwywzM83CU4nLO/vde2iQHedrILG6C00gWs8SXMV7sP0McZgDrqvvuS
gpo+G3Swo57OlTRxsV/fzd1rQwS2nl9DDmmExN3y6Dw2Q+GWO3YH+LJLLKilM35og11czG/zeyRs
J7oiUqXhUhQer/7zhQ7R8V/qLP641nWZm1xW0bAl+V/Apn1umsmDowpPJffZ+COQmnglrmvR1pZE
kZ/iDrMLc+QashSji0xd2gsKZjAS2ySHsTFc8USSlJ3ClPj/sm2tecPyuRmc8jBgLMUAMOw7jKkQ
mBlF+6PN3kB+e7Ef/xGWuI6o6iFuglWcXllsb3yhkuYHTiVP6z7Zje5sgbdQ5OPPPGomDZDY3kTY
BhQTix7+jljy+pP8zi5Xu8JztF5NUD9JutLD6rS6bfB63+6kFifOjGu+M9d9RdIp/VDO1/dhCrqT
DP2gCIUDhwB+7lsQ/UJaVsSc4Hp388cwF1bFBdiGgrXrAJRFfbk6YWR6P/FbHGbvKgMBThsSIU2M
go607TgM0sTuqJLFv/YDMwaflFHzy1W80tkxfSZvKrTeYp4uslNxwujgDA7siQ3T9BXlAZl/6UDo
ziCnEwY4CFYdUSRAWJSMDll1SuDn+VeRuBgkkzwYjaPakOywrsNbQuFM4wu/j9Py9Q5o0DWWqWjH
x5cJHs2Gpysq38kJ2334am3pct+0l0YPeYtSggYzhyGo4tyxn8Yf6pvus1ktMQDcHfKfV16+bxap
fJkuU7osd2xEpiv+dp7EZUotf7EvYOgRI7JWNyVoT1wI3sCq9jPbXH/60U49jW+qi64b9Dmbi2O2
XypbJjhg0IkZQpWzQjKI14XRnpCJ4SmT7BPd5wFU3rjg+zpk5zx6dvsRO84i/7l+tgKVjVMNAH3z
jbbljSEFS4n1KtmxrIr7NnWLcBZRSVxG9YImdkclmhsMP4fKO1TbA0NzzMER3HxXCgD5LDsXYgdu
EqrmYketF30+H1T3ZbNCB+hWKzQrarwW4M1uC9Zm8Vvc9GHB7PPntk72Bp6c1a2mqzwSv7Ni8aTW
g/O9Pm8uVw+YoblAYJvZoB2lnY53EafgvH7XCVxuxa+CjZ9z/S4/zAt+0OvmCuEkh3XhEDZAKP3E
v0zRnp3Rz6UekNZ1V3IuyOYbjDZmKGxMQJT9/IMzhKPXlk65C+/yAkW+3lDe1iweLDihCFn7vkEf
xTXTAFeyrnc/Di4q7ptTfWj5Fu/BjwcybUFU9DqGOu2D3NhQIR6ft+PwcG/HkdSr/bieiuupUlZF
F1vEBUTRYdJlG5uZg3u+C7Erd6GAR5rhHpfUzEm/NU90B4czgUH/qukpzdfLgIZiywfcClwR2Lwq
TH7+c3TNid5fvex8U1wMyR8/eixu0kL+vile08ZcXdh86G+Hmv9wcEWn0UMi3wWJgWFM/tEqY5RD
Dk05xbrKkTVlgb3llRyxZNBNeBsWGEPASTX6Ciup8ckb8Hx/vtPnmnDlwHSgnZKRIFqLCT6AyNav
SNhjUbAh5+IUEyxtjonk8Vhl5krg2L9Ezn4NW6kXwrq90IW1NhEY7+mxLbyMWE0+uJ3ERZrRIUEa
isvo1PmPYxeqzs3wBtgr95O6lD10Kn35ctrWuyUemkF9Khb1ruAYxZrVk6a2y19g3xS0OlJulaBz
uI1AuwnxMU6/HyYW58/hSDasAfE5+7oDlQdcWnjCwKvbCs6tjibIRHGuRMHW8oYAystGF2IGhuOe
dQnEDI93y/B+xPkUJA0ArljKYk1LrPUF1cnW3OR7JGprle4Cd/hcX+1ITtn3Q/h+mm4+QuaAMurv
W/CmL7lAuKRN/u4GAMGdLojGoaB6ed2SBXRIr28Y1Hijj/luLttr3n1ybETdPyvPXBGuIHdDXxJP
GmR+i2qNY2qtdffQ+TwpImgmlM10k/QwZwHu8MtOPiOMcvh5uGuhghiTpZeUOoIthi28XPW+hACl
8Nx4bwlwvggpdmMUb/TV4334Ss84idguca1tsLk8HVlF850r534JQIGcwkEMiRBr5U4qI/K94o2F
XToaAQtVyZvMdgpQ7dr45In2ON+bvfYNsGOPLjq/cQ5jzEP6lHvQvBOLXDTjuzEDitPe1zgS4R1a
+nNFBmOUF8Ry8NXQsQQSIDnEhzuQNYxJVxtPYJTSj3jEy8uUxUiw7cNXskpep526vGuhfqfV1H2O
6zqni8KtKSxiWcBsBqCHocSaHw5j0R0DBSNzHqCRvLrTIV6AX7Lw7jQ1jnEbjqQKFUnaK9Rr8QQA
OXObD3Q/Z8BzLJprCT0RTcmJPiNhENZbae/jqv4guc3G8p3ojzmHAkBiQb0U7EijHtnkbj33MuR6
uj0E94oMgaPOe/7ebi5D4jJfpP2O9JXKI1Xv6TxY8ONDRtO4mHyVKRW+iDn5fZSvBNsoIbl3vXCM
jrAbc0A4pNIZE47PLyNeQmU7pIOtja74PD/Zwpff5ggDGhfvaSLo9boSJSj7uDPsJgdQbysQIbQD
2GHV6TGXM5JO17ByKVKgDFMJsnI99jupOWia14YUw70oyiSSAloJ0Nq8pPyqeLxxxL9mh2ajm+QY
nlc4gM6w6MjW7riTv9BO6N6QVCe71Fmot3QU93UoPj9UIaRDUBdCnTjwomFny4v4ijIFmePT9Bpg
ICRCNvqm5MYRwvu2WypvdxykRFPZMe6gRIu/BpZzoNaJd1uS+8LznlNN56iUmUSV6T25fTKLItHU
psaaUcu5WqS8sdVGAIbEcOcWvU5UdNEOpxxouupLh2Fbj32Z1hd6Oyi9dhrpj18UiADyEq6DfMAF
2xGC+kguveQnF8rhBMGqiDx/88qV1IeyAovh0P7E2QFcYjmVOVPd1kG85Bdt6pRYzL6NHecRarZm
BG25N/nj5M9WLc5raV/Pps5VrVjcLh2ZLHmV0CVJfigOufAqAotW6kk7IXXFzfjxx4OCbjFFifhI
swibvipGCtolE0ib+0+vLLWNBJ51hfWjLX6eMTDJM0mpq2V8314BN4fxDGT6mPDW6e/AP707W49n
CMaLOfvDHtvf8qJf6JGZgEOUq9MHYY1nat/tiv4R4fOBX1fN7JJwVBulLxrDQSyp2gjHxyUpGcMh
IQ2X+xrjRyM1P2Fd7R4ZLyJwHCx2+TtJLcwmuvHBx4S0fcCxKdZtjc3uU7LZkz45yfELi/jIB2Bs
yU/VgWDDgvddyzycCBjLYSxbdKDcFu0tqkdshUv+vUGIE2ZEnp0XDgEUwC8CfNzyEae3WZAjUZJn
6PwWgoKlBhTqqiT9nrbYz/l3IVvT46lcLeF64GPzhnWWqRG5wfuZj/f7TtLnmolP+L6juYJJr51t
upOqut3pedJa73miEpOX2pF/n3kQfwEEvJOwrk70sxL9z9pg+kiDpJPuoJJyNVL4xmoEtQ/DPylz
thzZImM62FVAxR3s4l99Xc7rcyn49ZkvJyTc2alTHODgFgd5/FRiBkq8GefC8LV3FXMwXxOg0S84
KyenmYbvKF92vHrPRxRTthmxDRLOxiPgKpyXc9wcXHt4IK34sX5O9XAEqJAco57m2zUFWpI0b/Io
P4uBbtfxDws05pnXKxBiq1jBHEg35E2XdEuRv00BjAFq27MfVD5PjeApn7ltXnKblIDZfnybd6vT
oSIhyndL7o1GC/hY6cQxlgZELzYjOto+ZY/R4+mIcBAfm6ktvopa+6NYvBWVnQ+LWlxoKvLfpRZM
v9cuGQfmcslHviXsRvTSb9qbtc9JR18EiEvpzjTPJg1nj8q75dtGXbZ+ovxdTfm/nob/IN9RkCAr
oiErCHiazun6P8t35+E3+8m//8v/AcP3/Etxg/rvvtQ/axzEvymyJOiqKgioddKkkv1DxDP4lK7o
mknHn0RXpfqnJgdKHmRZEUxRNFAWZQXp7x8injL1PwiGioKnK6bA5/5XIp44FR39SUj7l29dFIS/
CmmN2D+F6mUOxF0eG0zUJDVSAX5j7GFX3ZX9BkLJdUOBAZgYjBHSKovrz5kq7u86TYiAY2vYRg9l
3UgrScpO5i1lHYxBOLDY9O/ak97l1uU0UzYwrMbfNFvcr+8yBn0lBr50p5SO88F1b5CH00B2pjik
2IrBvJvLK/lz+k8EJDPz4/aNeLb8/P4q4GEduqqjCBAmT7x56on30r0HyaFkxL1gm9n7Qzg9cMPo
vwKYCoqvYa/MZzC8I+UTdD9A2CagO3m82fm1dG93Gq6Ubt6yn/ls1/pPAEnfI7oSMuUAQZVzMzLP
Kq4wvpazl+iQEqJ1QFsIlAU883NHbZZppEBgWdpN6oBi51bREUYrsmLa92LdVfcf03gF/6e5/0+a
+6SGI7eb3C6KKkmiyI3x32vu9jnPz3+9Vf/dF/jHrWpqf1M0WZf44oY8Kfs0uPyzdIX6FCR19P7/
/6l/6u3y37gJddM0aFZR/rgf/3mrytLfNHGqXEEb/6PQSvxf3aoK+vxf7tU/vneWC02VaW/SDG36
/J9E7ziLc3m4Cn1g/JYfrdf+gPx5LOu38m3mXG2IXvRb6i4lYsOapkoP18UKS6QZyYdrxHnoBCCD
UMXIQQvcAA5kHo4nI7iFN9JEX89IdeEoTJPzkcjzAyqaPZyaFZmf5jf+nI767TJziLH5+eZ+qL9p
OHHu3x3nPXRnuD3px2t21BXLCKYW3d4rpsZJ0JYlANxmLa+IGvvJEXSePwILNH4JHQXinok6zi20
V3wonHI/TZKzJw3NuXY1nMEMKdexl+xme9lFxvTY2zqksQGXJIy7aQ5/cZCfTv1IPRQDomgFw+kZ
FSdx3bnoS2igip269I9Y5YLb2GH8RSNYsroj17EVDCe+4CVdyIfRHcESElBnoEdWhcP50pxfKouc
furKoRzRubhABrRYr5amDQp//bJNNxMonB/fGZJLQbzNdqhb0RDw52khxcTkpMImTnk9h5XqMoub
Qzkk+v4pHF3MniH2EUiI8HSt2k9gwfJ32feSmnVCRRUhHgs6AUI4Yd1CtYHIsOBAnuLATebljaSq
6QrOi58otzmDoNn2x2EpHuiBeGcfHAfUasMFa5EgaK6efow3/dIfYeyAQxOf86R0yY6PYb25rRqH
kPO+2A4r2FQZLTSck1MXp5cNrnULVcF5He42J541aT7QjKYzksya69sHaNnwtky2+uUWPI7Qk9gY
0weDaVL4wP8dZRGdhk7BCV1xxKj3ZL/1monCRh55YrqqnAMXILUCkiuAKTofr78Npm7DsMO5uhMy
YOZrhOnoaiSBq5PVtwjl8Ttgb6i2CPKwDu/7urRfF75i8gMZM+CLT1QjgrNGAFUohIEjHJXSLdBO
JmJdgQ/pzuPDVsPbZ7knJYXmLfw8Pmf48fmPx15WIuQNgsKk2wg8Ged2BaGIpLAsOTzy1tfZB/LF
7VMULSQOuCX4t4of2lO9HAtrFd44jSHou8SQGEbjNYjEPAI7n5VeMlgq0I4FnzxCPQj64+zttdfx
CU8hp5sMb+n6/sQ+a0me4OEvD5TKo2hVWeXcxyiunL2DLiLQuZIXydvtTVn2gbnGuOLdVjV6+Ap7
qXGWjuZlgjNnn3L4CKDz0nrWHgkr8T4tpzqyGyyJ0Rf6hQkmFG3HFu0c0fKxLXwkYm71FJSWcmyX
V1cMiyBLqMu8rUauY1x26J+vfbfuV+k7J7DXXjmRvEJkpmRybn5dN2Ik+1iZYdGSN87nj1P8Sx2n
x1ozjJb8rgSabktB4itOtZTZiHN+ulOLsm2tDtzt+FWE8jfafgJ0lbfpSWNe5cgLZGKPFcJpneFE
LnDT7DiOgbmNP2lD7SnFYHjGQOHIS84XlN/pbjTXaXTlnzIiDeCWruwyHKC+mKbFBT9Sl9rlYZpe
FYbd7BpK4k73CE0uqAJYWOIqA3KDIBg8N6R4034uRtpAk2m2UulLfW5AU61JdHgSZ73HipVxcY0o
MWJteSGC9Y7klVEXJSGyPdYxaEbtWTpX2+f3awHhA3YyAjFRgRD1jftYg7khu7cwcy68ZkJQu/mC
4ynvFNyGsGMFJkxBC6UYLwQHvu4eVFOQrxUH/GKg/FLxA0MLd51fRxKV4rzrdsaVV6/zNcn/TfpR
kaAzveFMJldYyryAQNtFRLZnxGfiAMciC8wzYsBJI+oDWZskp+KUvHhkZTik/L5wTH+lh+uCsQDj
j/1UAls4+dRwzB3+8rVFAsmKAGmgu/0SNlT9sQY1nNxl0IizY4lDmgO2TFzUvBcuTU9ZE3EnByl5
QuZrc+GtvYx7aatxv8+LcJLYuXt4imyM8yRqjIaJL8gu7CHK/cLtQ21XX+mdLr3CVkKNf0ymJrTe
bsptRSyQh8NoP2dzHXYntgzUu1O1uH5qRJkvcOzqFzmQeQ1Kk32v4TxAeYJdYwNKtQDpEMSzTx3r
mYTWOo8TO67woJJ/sa5EaVj9PmUeX/uCRbxy685WGrsgZlvYnHKJcuFPqehW5s+ntj4A6aADmkTT
AVWngIp8MFwEPeHpDBTJD9hCmd6R+nDERyiKvHSoP1a561YtJrXezslijBabZsmYV3txrzndsjo8
DsZRPuBCp9ToPv++FI8fhHRsU4JPlsnrZmvzi2SpRt+yqaO8ODVFMImYWSUvr3H1MUYavv5uFEwT
rNf7TWyd2Qh6iNhPgaYgfYzwCjVqh0mI22MalhleqZCRrL8u5U3e+gOVTgfFrqV1Tl7QDBn2yx2P
UFgh/ATqeNuaEkJhkp8QodgfhwQBZlHqiQsstIG6z07xsmDAVpyvh/aUbm67V5RQYkyIzmU9JB7M
QyfxaUIrVtPdcT0kKyq5a/vh3HnyMAyirZcCt9WjO7eO4fH8B0vS7Hi2u/o7lzXtlCW6GxsDsjFT
ZlexPvFhWcCZRVtgRRLdV1Rly4qbl5Aho6/hRH6BpmT+cgAEFZYGEb0YDKaRcFAP8T8ycxpB25+0
X6ze1+/O7vGXTy3ttrBtaRqLkbKUpFw+tjRz1OuX1Lyn/ap9Lb/yFP8ZT9ZmKzANGkuCSQjTGRyQ
GiVH6HfonKz/zyuW+S79pm9AUI3FiGJcdicTDtl1WJsqUfiLCg+2vMyQ++/IpM7sForJOr0HGR5A
9TbDq84S1J+b4a0QN/Vsr+GqHCAimwGOvwF4B7Mxdle5x10ZE/o0s0Wb7BrVV6mLS88VXMlO2uY0
ys1Wrxmv+W+9qjRniN103L7yoFBPJlUpT4ALVwO80/1TPBv37cPVKWkdDmUBvYwvsTOTbQ3DriWf
sJkxh3vCs8q9WKZ6flXDpCmRTK7Y5DC49RBc6P1+nOR4I5UHkZ65eatRiVfSSqutKmYc1Arx07Q7
fqBEeEuH8wtz+CJV98DU0LkzGQ+XUz9dg5QJMNXJmRa8dNhvNPmBxMwRxu9no325r5nTiTxJBBM/
lOxk8XGm4RUgQiwa0FW5TBjqta2TwlGnsVwxW2hWc/MXxwEMWxQcdwY0oE2t+MMs3mHYlWS9mOo9
qeMBnAF0qmvClkVnRoPBehDgPQ3LQtrUP7KyV8V3as4I7n6JsK0mmkeAID8C5mShAzcmXAr1fB8N
iHnBowsNv8ihrOS2TNp7jqaFG2DClIqgbdcKsEgW9aa2oJ8hMmMOYjVxmSKmtJIN06IBxQCgpoMZ
IzMp+PgZFP8aSG+6l2O8t8Ru8bqGfbm/UQX3+OzvQfGwW2IDoB9zialtxiJxz5yHED3zk4x7M7u/
l73pXEV2IV3jaxDP7/ukJpZxfJqBpH4SH2bpzIkq9AfsxWNrq8cRU+e8IR6xickkMhdEoyzezTF4
Gg6pCtopuDbwtTD9dZXozj6c5xgJEjsdtmRA0Xu3vjW8lZhNb9Ngg0Q2sDM24L3L4F9O/PY7sboe
9AElVlbN0jkSvgvANnFKKpjcO41901jdHMmmt6i/MuK0Z8uEZnRLu+SEAoAsAZiYxxf5Z9grUbXB
ZU6AKG5ZyCOK4fhUNK6IBzm9a26foBGgyrA7b1iEawbGB8jHAM1qrzxCT9YpmIAIry4Go5nLCXBQ
+3WqgT90L+xBdx+/ujlD/2bDrFoPgd6CfmfM7CdTTFurtb8b9P5uNvs3filN+Beh54/Do0ktKadn
vGpYp/96eGzzXhyknLsJY22Km7zCx0M6SgjbJJDEqYXi9RYbjgxeBLYG/lNA/4Aq2xXU2/YFzziD
ggKd51jj9dC3Mwkj0rJsN4MemQ//eV+CgBaq1UBwNg06Zq/K4t554hDea0eWaaag9qn2xHZZDPzs
4ev5zl4guW4f3Ukudi8YxB3HmttamEah/P8SbuxEuEjjhatT753ydpKU6Q8rw5r8m5khtLhG5dKq
1zKNfDEk2txiIJ3+9RYOSdTn69oE7rOZUXnJzh04r7eAHkf6YfqLLFj9zoPtzp2x58QfBK5j36yf
DY4aePLhM2q35nRcWu2g31hn9KjzzGujeA2EzeJCoAFB2xTL637qeeJQDGzLvofJsnyTPmarMcw5
4HHFTXDge7WXVyP2ItxZTBIeTEUnK3zq3hQAGG75mEoTgPrJwpzThE5CgEFN6QJ/gzGEAaLYPmln
Y3rKYbXZVDqwg0Dp17MuYDbG9j2Twp4RJhjDNv41iORqh6RdloBHsY0x9s94eEd3cpo4mYmQQU+w
iF7K+XuibXQmyvU8qe/kpTg0ACy6ADFdqsyiqKf3u8BUYT1mR55UTDILeJVgmPCW/DDCAlJq9HOF
IRMsviXtIVemfA4MOMBe8Odg17OEgVfhKQq8mTtFWiff6o/IOv1NKgjrK4v+wN6rtMkdNrmjdWvR
4JsBnjV1bRQ/4hun0X7XQcn1xEO1k048whfNmZM4Z3oTZ5ga6L/J9/OcfXSr8cQqSm6K7ZrCwUU9
KV/luT5XEUXIocZANUWT5+888HGk6f3MWRpLBDP9eH3dCe9joAZEcoLmm2dSzNDubP4Oh3pL/BNk
kN/7WvjYyDQtX4PKNdx2w5L12Df7ak0jVfbVrQTVxx82k9mvzc1vnXESwwkgDpmbaEtAbDwuQWIl
cAydZC/hk59D6kJSGCx9Pyk2nC9t/C5zc5OyE/Z5u+YrVumzLHqMWRyBTS8vNuUTjT24L6DI6yxK
lvXlduxKp6OipfBAndujpXtykK9S/7WCc8l444eom/nNKK9ADuqD2b75lb+yMxIMFhfBv7PS3tZM
ZuwzbUAWuTYHDmOkfVXR8P5ik2VjePTu/JBrc8N+2Vg9QsVr6Ru4Q+fkjXAqm+m0zdOH3et85GzF
4G5xm6o6Vk1ANvDYvOV02IPIsNPw5Twter0syIUWlhcbbjD79/KTZ/j1k05q0gjKW7Uvg44nruS1
G6Au2/Fl0YN6VNAz2LD/1D/ZPt7pC3Wh1NYs4sd0Ayxlp2bz8jRfuzwB8i1nm/QTXqpoxSvsR5wC
Yt2lQZSxjbHKf4iE8SPFjNjgQy8ZJSkrcROfqzB2MvdKsd683PI1FsCyfjg+VG+Y4ZO94LOqOX00
24rBbSF61DItpIXOCwYR1iI1vQ3u1rYPgDW5XDg+bEyL3z9AuPxs1o/1AFP1TXgrfzIw/tTO8vCc
kUe3J8X7g7DXuBlwmu+1Y8EWDw6RpZWBdPmTDPrvngYSBuE/y/5/fxrwOECflERZUv/laTC0CS10
Xd8HrEd2b4mL3nrnlG0bOLywdQbA4J0n2S3BBdbnnDAXcJG2fOplj+TurTTCUqENhDwm999sj+Vq
UzJSBYldcmjzcnEDIsiQiFPOFSydL57AeYyU13sscYRxqmNRAbBlpmfLK3jvHDVFL6YBZPRxzeAg
MM/CN4uOrKxvSDaQ5o4IMBvtF78HX3P2IvY1F1ILiUDdy1+xRwInBDz5uiROfqHEhB4WFqf+o1q2
O2PgCGk1otefOSkkkNn7N4Ni3kRWmDSjAXQKVafs3q9vryp1m4H9XZWB9nemXpMb5klbDH++KLRg
M1jBQlmSMU2tiPPaWMDJs2eM7r40ohH4HtpYsZRhNbzPVGqIrzxloqKhKZZx6nWhAZPR5GQv3lFd
j1V56JUvtt1CelRVyLNsNjs2cky7bViQiHvCMV7K4X2DjgGYcK5uZ5/mJMy8V5mPlBYiqWzr98Hj
avMFpE+VqPbHVbABbQVwIFeqX23RLVjt0s3r0J9up/r99ttvjWMZfb78q21+rXGoYezzuvVwxL+2
b7kBnScUW7v3FCLKeI0UB3ZeTDOQuZr0VIpybYoq5tpWYilR15S50boD2CUwzmKEu0+hF4zZCgzV
BaKjX/10F5q3hB6nDc6WNbcax/xnWKcMYo9XnmIH+QHaVve7nOZQeV5Ka3lYs40rxN0IKtr0ZYzO
9ZKSuTb5ELNQ4RwKslgZjwUDl4N24DzRZqus2/I8y0h0VF6vE+Dxq24xsLlRN4/yKKqfhujKqBTU
9noKHXnKmsQFNiSsCTPYg9hqbsf0rSLLbpv2MP/G9gmbm/8iwbXY4ppwrssm5Kqino2rxzqWFlW2
4LrzBeWx81k0w8zIgInzuLZ7XK3b2/ihLNmySjszwkk47MwDG2NDdLI1gsUefjalIRa7Yf2jYYWG
osE7WYS1m0b1+7SImptXfOr9xI2tkBKzOUIR/TfLfoD/BPMYFNuOSBjSVb3gROXhjPHvezC2dPau
MEFn/uiq8xPOalvxpbDYo3fIyYJH0ONmCX5pBcfvpxvuz6N13pubuwc6gifSL8MsrCt4ZOagMwjm
1bS/vVUhxz+WAM0pkPRXVyhJCGmpB5fXZmHfS7QmsCPgcxeQq+GTB/umKG3BZ1fBwW8Ie795Mzez
hRCy045H++aSBXQHW/foYrk+wke1VCG/snRrV/Zos2ZXI6mRzfmFmspILneoNOS8hOKHif39hgxh
9BCOXnglM8sgEjV7OVcqZqdnxdVvqbNDrudi5nl0tR5vscPzep1wt/I1cotFwc6dp1etyy1WT5ta
AZ5zA5/jm50n63iHIEQFwRyoFG9F7vVhtuYF/AVQO0eHmd+tu1cvn8enB1eQK6bnC8Jv/MDtOvg3
DAUP9xjPB7pLib7yxD4THtiWPGvRcttwtri5Kv5PImoOEVg/D5p14Uo+r/vV6RHDnPaAE6ZeDYuK
vUa5O0/fFjY1vhe8FP49yH3AY9Yvh3ou1t/UU/4H77mmSP/m1KBr06CZDIQOwkP+66khB34xVvmz
D9hyA9TQZtt+cOAyeVB/n7viqc/JObUDFs8p9QlKDGG8WpI+VkX7Loj2FV2bIy0w2Y9yrE9Ct0vy
5IVczsuF0us2Dp98cPJWit/s/HLlhwZQQgrzcrYdjSpqjjQ3AxVD46+2s4c/2SAhxDIjEVROa6zM
qu4DqKb2JdleKdt4PcmB2vIbVMVsJVVf6F1Q4WkAcCgnZ0LE6UH86urFgMk/3vKTzUUKNGQXliki
DKUcBRCJ27oYtrQwFVs5P2gMCnokOhiQWXLowz40F+YCCWNlLtrw6rG1umLKUNDncXNP3AErri2c
TxXgqhln9TlVftI4xxafm5j97C4hlc+RhCghaCObA9+Jo8wTmylGVOnx3alfhLz4DHFRiRjJU3YU
chXaCHK3t/WEA4z7QI6aIRngWj1NXSjUDD2nV5nGAav55Q82UCqQw/SvJ9V3wYvdGXlrVxlYzQda
Y2gzI13GSyHD0hfJua4FtkSLcuKCEZ3oHUjDb2QyvNuOB+5sTcf6G9HUoN5R7frYaP7whlu6eJM3
1DrRSME7KL+3J3gs+NAl6rQ1gGnM82gEImUKIOPeQIEOr+LiZvgcy5PCTWTCJ3ZeRVVpD8LOUD8B
SMAZduqfomS2Tj3rXFdXmOhEsO93NANfYuOua/6NK4/HPebeklY7fLC4PHk138d6QdhoPUtBENc4
wJyUH7aDBmjHAtxInK3IBHePRWTGHVTQE2jlGptwykTEsy74PXYk5MJaXGY5vT+L18N75TgG/QTi
sjkZvGarrloV3wa9GnDq8p/X5GOYS5GElnd+0uSeGbuB7eRsAh98QA+VOXbi2kmmsDhluvKetd7k
8QHdN9OiV8JaQ69MQ+tI/YlQTWJd9ZJ1D2KSqGVpiRoi7KjzmLLVSlvFLTmd2aZFzajKn2e/TTky
4PjS5/JGvDriR/EmDLawe31ojAV5EYHLbeR3+lUy9GC058cc6R61Agstfyvj35YSyb0QSB7h427A
Yq94tZ1GA3ZfCJqsmlwVXhNWdIddZgd1Ia3079sl5bdidtD4zKomBBRFsjWr8FCieVyJBfu3s6Cn
uWvWvvTH1mtQb27z+MFxRWexkj/9G9cDUYs8yFPBV9rrYnwWPkQFBLUn9lfwJ7ythu63pHurVSUI
oZIMdopmyvVXv+wYZE98e0OLLQSC6TwHmy/pVxCPXYEjkd9+4V59odVT3dUh3eXbGN6k4dLfk1VH
7uh76nSPDxOnPMUDr8w2UzPKUAJmIAh4TQvcjRlnydwWBHBFFITfXyuATo7Rk4iHWaWVKRUnEGyK
xu0BrOxG+kZRmDWcpqVjkk6G8uhRnGUGNyq6Em6wx0daXB5InrcnLJLufiHUaVTcog2NSfFKwbB8
H1+udvdaXJv3FxUjQge6fWp5UvZA9h9fuT5XGw7dHs2TyveMurJpsrFAbm7x94lunS9vM2ai+Iav
zGF5c/le2k3xo2O4ZGQlo8CXK87A4ydG5kp0vUQhLcvN8ds9K7pDRooQGY3h5at4hHKaJnBkxtSG
KnRd/+rxjttoWiFEOuGcixgJJHMav2XLXt29LA+uMjUGPQTCC+tyAvKzkCpntr7dpHkar0sdV0x3
Jq6nsY0hnpOtODQY6bRoCICsiX17ImhwbMocSd9kllJpeYXiyBTUnyIiYtSwA6kdpQNY5ZnMuFDm
EyjBBlc64yliub+avK9TFn+dH7ZJGQUNYCpRKFBC0gnVIbmZxGjUFFaQqXMWbLaW1AjcZ1Mnw1qh
7EmUmcnGbDOotKIXk/4a5i/qDfj2c9de12nrypPzp9nQdvZkmZ/XwkHAR0zVNPBJmhXLMtD6Le8Y
zJIuXedTdhB628CEWD/l1KfXzi2LlBLHbGDk1k3zR8zgqNHoWscU5jqdBsrTKmDTkTUl8PcC70D8
pxieFg01slu/OnrR0qdiDziveCSSQiDs/JqLn5l24+LfVMOm7WkeF7adbql3u/9Wazy/u+Eg6PBt
MEUplPwqXmJ+Iy9DDAkllVgM4GuUV74t1JdhozVeWYRjPAvUihvwlKSEfDIb8dJFdZ0gzy4m96Hz
k8cZjMf/4+i8ltzEoij6RVSREa8iKmeppRdKHUwWIoO+fhZT4/G07XFLgsu95+yzg3lsbhw083xN
W7yAaNlR7lenXtuzxFSeD0puoqcS20ikefXNBB9ouT4qkzO4GXnv92wumpYU7ivTj+VHcInMIxsp
QKTIWa/CCTBx/mY4zmz2Z6YTGqlsskQgw0uYq3VAiNQ2kk59RvAdAKSIa6Vi07uEMxaBFF6pYfXz
qB2SBpqqr+rOZ4EnHMBat4pAjTnGexw+LE3+qe7BFUoAmHovOv2xCQgiZyAo/ilJ6wzHXbeXcZE0
tA1OVGli+sgE4nFJskC4LC/0T+1f7Rm3Dt8ssloUNtOJ8QCgh1nM5n2KnfhBriAG67iAkh43+A0g
AS7jCevjMtxaHnrW5P/rqbXyS7QbfH49q9i1ZAPuOKnCDrZMTpxuZzzmJE+QYZPYBB6Q8u5XmNlH
zFPqh7B9CysSNeBJDKzz8s/EfGKRMgp8smkx4sCQCJ7x60TsIosWw+AU0a7VMQH9btotUbtEtJzF
XSivGSqmK2PKlC2/COvWT6gBo1PLES8Oit99Xu74+EwDRgLreCCaF31GsG6DnyR1Fc6nj7JB44Bm
woD6J22xpWIsdk4/FwO8h8wMxitC9Iz202xdWOIok4eHAZPg9Vv+XUnjPlDeCPXA9fKVWRzETUVd
/RS4vtCVWhvqxeuULs1Vu33vUe6w/R1IyGNDrdGrfBZ4HO2MUVgk8jbLYAxgAlbMQk8p8WJ1XhyK
mCMTRr7WGdbjalPhxJ/MtWitrCWkL8IRWokpLMmfHs7Rd42peodDJs6+p7g6Vr0XmcvPKTRDT8ME
p9qRRJlFe/yN2DBsXV1lWkeIwAVfRgrBNl+pSPRP3V6NPyRP0DXEfn1Iov1n2Kf1HiA0YcJb34OU
pw7jJZxuVuywKywy3h2bmI4VIAHPtf9SWjJI9pjsmlJ+LZ7g5nHtRi0OHywULw9uAc8WzdQrfEaR
PS75L/WftuMsxrEOzaH4aMHD6l053THlKgy3ksvXrD8pD+K//GnMRajf/zjCFfYpZvrFyhhOEn7z
HZOCaS4/kEOULMBWqD+xAcH1YWcw7VGWyrIO9WX2FwzaKWG0EAyrEJVdjOdLkg0RphiiXUeKI/4T
tKPU3ZXy0ffBgnZY/NY/I4lOHqfA20tdpp2YmWL2QBw2nsGququgfkFeYht3dJOsmUJcId8KteZ7
qnkCz/yqrx83v1Il+4kFA9OjLaXos98W9uBbnMOIWAqBunQn5vx3poZUAwgCBsUZyWPuVy8127AZ
bq+yjbmg6wf6ytbdj/qQTvKRDHTavNTFywT5QH5Wv0Z0PzLNX+RkHjgeRgy5/IQ1h+HuZ3bN3xjI
m8h96nSTNdK9kP03+gUM1NwhMI+QVjVKJXNOJVF8Hnwtvn+D6URVzlhYpX5jv+J1X1nJQOyQRESb
a/oatAmj9kT9/g5/qHlbXGe70p8N85LxP7Wclm16OcPUuqSAEDjjEQjGylX7QJO5dZ+7iT3myKAW
Z+sxZU6IO1KEIC9E2joWmxouVgixri428WtbSCVBybtKaWAFkHDjp/iMEGB4iLu/MNsU2gaBgXpU
FuNR3oINyFtxiwxX8dPakgAYDYJMxfnhs1fOo7oaQCPEA33Q0K36OHQ5r7QzeySMAOh1r7OkCXMM
cook9fE02epBjnXQQKuMWaZW0cEhrzhHfmNNPfvbG4VVQ71P4yYdSw7sv+ivu1MfvH7qpbSPJefa
3fuDuh39Wjwahdve1Kk+vpCN6fV+4pDJ7La/4sdNy136W+yrY3McPHVVTLhxqS6Ue28w3V6AHsvH
sHW1/WvDM+0X++CLkxfAz9BQ1pcLcZ1+vZfFrrskB0w1fW2RCXCAsfQoZr9ad8wM0wkgNCJ4yO8x
HDMylRrmCo3wFZp299vMAEwG84GLrS2HBAtwVk7BW2760Q4RN6OkMku0GuIFE5qWnfpcQOQoI660
OX9BStGfJVMHBYJSSujEdgQ3GQ4VSso624zJOWloGEMiQkntAo+REHgHNJmzr8CTwyUniQZSGOu3
YjiFoVu1rukwrbT0OURQmw6Hqo2UKvm3x2YTN9i/iOCfYoncjqor5+m0sM6Pj+lT+Xqd82P9zPHU
4CDjFawveWn+NIt0Yxx03gTsoZ38IzHoq+wSJOXHPPTxvCUwxMUGJYLs8k9z3qv8wmlEYNaTU4Fv
3/4Dqp0xRqYB8qLsD09L8vi2jGP32VYwbvIXHt+rfqMN+/HR8ObwMEUGtH+PdtiQI0kX2b3RzL4q
uJLQe3ueK+E3FbjG1dx0OjZ5dn5xFZboewz6L1Sk85KyBU291EPmWxYGXeclkxx+i6sQLKAnQlRs
+ym7G1YrWCmN3Tde7FyKaqF7PQdDBvNWhw0Vo79tvoN9Ag0zXjKp2ZApre+lW0sIogJ7FucvwlP+
2k1HGjqB1qYzRdASmsWfxAfFJxHJozi2OEA9kt89ME5PvGg3ol2A5UXoKpji3HgnU5AX4cl/Q7cn
hIu4l2NHOjaKbrhvkGedlEnKPIWhcCP5qHhEP9PsEpWqctThlHhK5DbfLAfUuMDfUPe/4z/eQu7R
+cBQZWbH/4B1Ppmq8/fq9U24LJXfKrvJex2NDBE/A+6PuF0sas52uDzETUIxI3Cl5IV6AsPBhtwP
eX1W4gaLzO0pFm61B2J9z30FMaHqAKHD15Hmk2aUFQbK3f1PHZVWcGEJ9pFu7FfwgpKztuvukUkE
MqEajKWmY3z8p5kenn0t+QooVHM3+eVwjpU7hUG5pXTIztpPci62EVDzOTuH+nwz/hsdpFA76jze
7IIVh6UHw4WAFwZKclKPrYCOmTHrT4wn+l1dMETHciNq9zyoAMtT1iNxUEs0+VueOcXPTiRYEdtF
YvdlvDDYfEt4vGMhgJp0O9iUz/Y0T8GoY8FHdY0dkxV4R4BCW0CiNWYH+CHwEffvc3P+nEtYoPRj
jCzB9zF3ZmxBNChgPCAY0238q9z4N/0lfWGO7b8/s/9AgR6YkTLmhjNHYByTBQdP93WxUDxx9/Lf
PtEXMMdz4DfYhOZcv7CSrRSCbmJD0ybmMuLXBuSnxsVfbRW7xh3rMqizLr63TI7A+gH9JMTrhEg3
bol0GfKgG3/ob7ACdPpnte9OPJIrWm4ixleSL6DgZFroYHfNURZbOHMx7adURnuGjlp0p1AACw31
jMB26vY3nDcr+yds9BPelIwYme9wzUAVbXDQBYMiavaaAT6y1P9H+NOfE50DR/W9xrzhhuPKtCyq
H5Qp5T9KfKR/EyLCiJdwbYBxHhwyeL9VzEaMNUMCYipJifCbk27s8d5rN8UGfXO4VHyCHF5ESlOw
+7EXrrPrizcP9/zfB5huwTlA3u4i8iMfE89lsEPR91W7mCDzCu1RfE4p5tlCBmHpbHJcSbuZSAJQ
Dp3p/X7ceCv9kITkzJy3XTrJovsaeYfVXJiE8LZxen2l0GAoV4ktXYvcGfiuDjmqEFwIYM5HwE+I
QFM/qxfr6H3vqlN3A1qyYsLrdQjGAxx44nlN0Us561O64D/ENmnsyYSuuLqwNF8/L9EJmg2UcibO
Otm+VvmD7eKqvRhwjn5Iw66U8SJIiPVyZuPZKjCWAPCkUgB+0kRRMBaI2KIQfSntKM5ceflU35of
h0z2S7iMdY2AedQ1kpqwof0ZoETQJIwisR1hYJPSmTDaMGfl17v4NVTNaugJlfK7ucEEVzsYs5E0
N15gvmMLeMegi4IHbga4i+CHIIhFcTR41ykdebIjmTsknlqGhnAb5GXy0pxaj6y0GHDIiK2+OAwy
qUmwRs0tnog+abxGTHTaPe5UIgZoPTuCjGbz4i/YY1CdPQ28Lz7K9CEjw8DmR1h2nG0R6TsO6WMC
+bKs9Ej5ICrGpMaqu9OLiCbQmNoc/Kxvtq1UHNVh2a0EzZzy3wivrXnaAgvnUzmoifrjxkR+r8It
Yvf8I/fEjs3v6im7ac6lgkgPy6EXsHaVk4Pe2GpxiTcEVprNnl8J0uWVcDThM8l4izCawReOwEez
bhP2m25cG9jOz6pHxIBlRFHRLV5wPpD5BjyJ9xau40IjuvSPyBV1kwCvTLBL6hIjjekGQz/YMqFK
yDWjVi1t3LHa0Yd8d6DAAH5zifSWms5mQNbF/oD+OMbIsdsPFfTZv89OmbB5rbx8RG4xkIcJb57r
+A0TqcGvgXhlh8kpZNVM3goNHCtOUk5iAYX87M986vQY9eyv6n4+R5AWv6t2b/O1KnTUCdGMILxk
gkFKk0RSEPijiIydWBAGmbAmonPgfsZNxbyQMU98MBtXCoh+ieefY0C5i6ngjAZWLB5t6b91Gxxd
3vYi+bA4GawkhKZnUoqmtjbav/xJdN7OiajRJgEbturlDzbVLO689JAxW+ICvt58m/7mEXGHw5wL
ssT2zcAJQHXx2lP1RTZaPXRGa9wBU0ITNNGzJfU/vO8hKR/r7Jmh2TaPoqJH1FtwInD79BDcD8Nx
1mzkhaaA+2M7yQW9e/C95qHwwymHzeJCxhPPokmFzNUedRxEpjCUYQFBv6gw8JhDtcdVNvdzjFBf
rrgwgGLNX5AdAJWIZsfwND6dUG1nxs6weAqifMF69Md9hu/nKuvXAJE5pz8ekZRspOFUS71aipyQ
f+Li5aezf01xE95kgP77bHEIa2+yxhYx+4OLDIgjnXV1qXLCgwBUcPYBHqnJ9iKB579TTBPVbRBN
hu2ncDiC2EBSp82Oh2MdSvN0ZTJOzS9VfY9lIp8aN+dIJMuYarTeJ0rsdbpT3cnZmn0cpeOAcjD5
wU+P2QZFLFApJgLDPjF/X9DCgNg+RGI8PxNY9Dm9fmI45p8PCJuy77vBelSufBWAFq8qp9SVmSrz
KLw28+P4TO7dWVtj946DKM8cP7Mge6yc+UoPd7gYa+vW6ygpuj0qK2iUd45+aYE/kMQwgfPu5WAL
9BkxYZnrwhyt+GwSGc8x98+r9fgcH3pUz9tLi2hmwJ6XYADtqxUeZXiUy8VH/ZqxlIbXdYAmGu3F
niD3u/AUlM1e2RqW4Yx3+ktdRJuUHyME7PEuB/vH3GV2H9kgOqwjxmQbBP8ilTlkQIx6bY3JPv3T
k5XebfLNsKqBx0fGk+xYVGFEExPYWeIqIj2BV5GaYCVJGFhK/Jf4lOHuAs3jB2FoXFljmBeUztG1
ogqrPyThjPYM1RMunLBT37PwFrBlsOrKmQLXcIIaBVbJBExxrfR1pdMwaEfMlD3UEySL4c+bd3Au
QS+CKcIt9lJrLxyBzcJNL/zINCLB+h1w/pABz/+rcvkzhP8Kc21MVtzhw9D2TbIPicikUXphS5To
HB9cjlePWN8LsCjZAgomYlDldOBZngRxIXORQUhSbQKEeViYzeqYZ6BvaCl6sD9zFFyWtuNeXkga
SfS3NyWO9OCojFTS/uwGz4UImarbAlCKhjdshQFsDeIhVIDZseZSkdr36He6D32Gw5uutMIEQvkT
RlycjyBJourjW1sQ59rF6LW2BRejCK5vNp6ZeKMFPTFYw1qrLR0D7yg+BzRdfiNATDIS+eCFykPB
QSNacWaq+T5MTgFlbuwFpgWZFzJFmTtqsMY03oTnwQYsnnmDyhnjUUths6bCzsxfvXvw7VKc7xhh
jovP7sVUmBE6TL8C/RVEnO6kzbG6GfDnsGv8x6aRNXqC8IePZTptJRzFllzUFWO2z0kgW+AO7+MJ
sQigjejtc5vDH4HfRr4by6c6YBj7PrQw5GGLQS10s8NoLFXWII3hzAElYtJi4FjRn2vqCJ2aUehI
fvFahrA0IgkpTHhezCuUbmDReJxeSgh79ak9zVYzki+2PTBwznXPWwQLdvA9NL9x/B1CfYot5n+S
shzqP5V12ivfcfhQ+VszjjaIda3TNb8zNJQsDMKMxsWb8qve14x2v7gWZMwwzHVQNsocXw2gpbHl
4im8ZHROh6O8KRyDyfKhP+RIxeTMyfFNO3DH6uWwE4lWjmw+NIyEEm/oBYGAzrB5PWa35lECPbW4
yDtMxn39FuGTQGAnrjM+VbRb7A0o/j+CNxWiEn8t/BpgrBV7OGteb892cBFeV26x7DJkXND2X3Qm
APAS3GwD/3ATeaQQ9agmGIFZA2lx/zpHpvsIsCGBusGhIsH9UHAC1GEOwUaSASnllDhHeo1qcrKy
03XImFqadd5nq2yMC5sR9+tWC0BGJ54vsbEKpioDYyuInjYr5KXfTPKDYS4RnTllSVtMnd7GSZ2B
VGza2abpjzysAEP6itSCzcfY8jXLwwzBkpfAiVH9jG6fY9nnm4Y7nU23Vl11S8nL1yN2N6c3hEl5
/cJXeC088rWxideBy7ePQwjKX9OYhQc6pD8FfyJOZgDrhvg5p3RGVXDm5EOayzjnjOd5y4hwmtEM
2w5jxGkrdk2K0SvrLwo3LerP3SvFRB3ekjV+dQAdTP4JG6cXGSTtr88GvxdCX2/AGCu/+VdBHK8B
xgw+to9R1it3us8Gp1j0Gvj60L7NvNe4e0mYbQCUEJ0jLWv9mzlkVU+Ys/tmulva5WRpvq9hrIie
ggHZqyA3cx0utBw0sUS0ph7leK0Xr1XX7mlztK9atFJKIKYjBfCH8e+NWyP8lMYF6DG82mWSlMeP
lytchAvOO3vchRLn0zuXAHacBrYD8N9smvn4y1efx4x/k+nqFIP7A97VLFUWpscGKuuL4se80MuZ
uJ9RXnFlB4qz3V4O8AKai/Ny9zrAq2FBi7+vXHf/byminkBchg+Buk5FV6/P7euRGxLI2WfPTqXV
7xWPIJ5Q5sMQvc8xUmCZY8v04pFnrGmcNCxGOWzg/T8DKrJCgJG5abpmOhVwgRPWOZe+QPVXeCos
pLbd1ANEPCJ6dI6TLFDdTrsY0g/G7N5oahjPoNQasOohuEP3InQdM+BHRZMcse8sclxlBVqS4Muw
eFEPm7fJFO7l8pbCgyqC2wLD0BiNRMQdIXTV1xxIoKF8xoNh3lKFxxCsKaNHLPqyCCUMzbvMPtD+
VJj4abK4VodsQVREMS7SFaKtpjokLfvKQhRC+8XRFhd0tl2K6Po9eQhDIcGoD9f8BKk3M/+hZk4P
LUHnMB8SfMjhVzQNfD0wMPqK3Cbal3yufeAin14PC6bQaCgG2g4U5STzhHjSYQ++nYXLguh4g+RW
KzHdfLaGTa+xCTCwd0hzlUiilqaEzub0srMfYtd1mzxCcgcDYEQ0xyU5x9JcpABWPCINuMmEu5RL
ElOHcimRU8s0hjApVgJDpu1VfJSv5ftOHUg1WOoqo1+ehKvo5HTP8TJcLrfpvruanukVC9R24IzS
x6c7xy60wYVxAPCdN1b/AdPbMcuN3frzoyzY93FwV8i2Y4yUL81q/+p3RfQYE1cgdnu2z4Y7lLOE
6nhn9Oe3eiq03YucabYdiaTFpQhXeMRhHwoUhkwOblrJ6i4tkC51hwxU+xp3IPe2yGyAUvOpXZpj
jLfOXP8GrYYDnpbOG9c25vSGM3T+DLE6MoEPjk/0PFvtnN6KbwwdcfE8aDjiVQASjJ5wN2pWPWmG
fyX4p2gLsMxP8MuTxygyxrZfWC/Kt+JUTuLE2Srx+4WxVP7h4NNiBYm08ImFdBlc3qzkq/5FJAU/
EAkErOX48EbLXi/jLLQHeEShjgw4ihjFEdo6pb52pDy9sONw08xjGQcwR3P4ATri6/THNM9KVvp6
9Jh12cIU8BWIG9wpHdoY44Kh+JzlHPToYk0VwIV4XcRHqUyYE3w5ONgBewE5ZGQHYKEhczVvOkM3
OjgABnL2gMF/kn/vas4uGcOWjSxF6Cx5R3RPJnmUk3z8jQptW1jr5kZim1ToOHbJy/uImwL31Jcn
BQSAQs0dTxlsj5dHlhpHYsLfzhhiLfneQukKwzxqkAkp+7J5O2nrJ77pCRsCZ+Y1Glm8SPHYQkPZ
fRj3FhszJqKT8t3P3oRaq4lT4pSCXoSxjPGMerowyDebVEfyCprVHopJ1xCdZxzD9NyJIHvRS2R8
i8dW4DPIyVcwxio2WIFGO4wX8iNBuDmMHe2ABDcXJ9eCzFAD3zGxvrWxN/4KdLDtHQwMQHtYCIjW
sDplby/wwp9PnXRU+iOS/rN5N+4yWubLm0lyVF7Ck5EOC2YLHsFU25Iwprl2V6DRYBs8zCE1RxeS
dEpbPcwOMGtg4H04YUKsAg0gZdGClEWDVAJpzjzZm5DCz51LUVnaWTkX5CpEdG/z8PZSrDhw8twJ
gL/IWSFQxY+Zuqu2YVwheHE4ArMLoCoQqCbOPQZbFDXphuhGsgmAW3DZZbz0mvjq8kY88B5KGOAA
pt9vbLPAIgHFRtBJbNUB0MrE//yG3+k3vLwwdjthDovl0+GgagVAIv6s8JGXEeXTN5a6rpxy0TzY
DlBwvDdwuFEUPXTo97cXSZdztHQRDsm3xuQoWeY6Uc0r6dIM83RHzEHyV39rC9I84GSjFFjB3B/9
N/yvW3AU1iggdiNMaVhWxAzOmzvCV/iPMYNIyckX9VpGnYcQ04f3uxCXyf6znsShhLGi0KidGdRT
ajNnkh+RK01VWFGr8UaZw0AgXbU3SLqvvxijnk3+LbigMshaJ3W8Od+g1rcwJ0TUwwc1/tKvwPQr
3S5PTCxd0yNoZ5suUgohxuGRC1f6rfjwpqOpp4q+jYvAOv2hmuHJ+sGTMEeP/a+7diIx8X6Lfd8V
FBduUXXMtDkXr8MB7705QAGSkq0QommQEibcO+Gc34b7eFTrp3IWjxSM0zS4ttgO2lu4i3fyTf5G
RTO7DZtqqcHmOULaQF3Na6o/A1HqtD9wBAyLJ14F6yjgqCBUPc9+q28gM0NfMqKAnr4ghMNLAbjJ
zzmOa3V9QSK2rNlvb3pDugG8mnmO+gvxhWpD+YFeyA3viGBnognp4iA9waJjKEetF+PnhvyZmhGa
8xMpETpLLHH/wdf1W1Q/xe71WQbf/akGXzpmHzSZXjOzM/jGFMG9x+qRiXxPeSStd+TPPjavI/uN
1z2Mv/yHWRQFtmp6z4gIQ3lOfO/SuNJssRiWNRWMB71i9PtbeOIGJ38qZNu/DHE0Pgy4JY02LLE6
X0yS7VUpXhihGr/yyyddR8ShuljzuWh9Xm/iNb7U75KAdSQrVOr0CONrrlwCiG3/gq9sm2wJQ5jn
52l5tQvoQPCyZ5IVQYyrHkSOoUL50rvfHlSKv6VvjNFLDfZviwMFFryOfZLefAHkG8txnfiZr8RL
fRW0205e1e+l1t4/8jYtflVxIwaOGXt9yeTaw1IyMNki50Q5Jp+FlPtpdG24mUUJ93NZVoeQPHe0
t3jMtb+0P153gKJkYU5Hucj8wLpw9wq3n1+rTedpVnpCRwRHZy5wGFk4vaaQA6br/z6c2r26ZuNW
LlFlyevgKz1zM/9hBfAcmHBKFpYjB23Tu4Ro29E/upXVcAwRjtEEzf/2nRVbhHqtwdfWPCzwn8IF
ofNut0yekxBocuaDX0ibRbvnTqctQya+ZhnQ1XfeVNXCFN/gf0nWEO9P9MXVG6GS6pNsVKnzilpj
sPpfjAddHQUV3yveTzNRW+TqMtk5k/j8hKrkKLxsfObFNsi4eYLLtf4FtXUuu8ISmvzx4yTHar4u
FyjD2cM4KLH0ezI34J9nwO16e5cLUlvqeOStj6GwWtmho8YYDwozNCEVIllnDbsBA2dzp51mzFYd
LiLdJ4OVc/m+U1qFsu2IX+X5pCzfW5xe7Pos2qys/bigFfJISV7Kduclq2HT7j6X6hLa4Gqo61jX
/Hg5EcEsqHh4NxJNLspr0y5OOEzTQXdQcHmz4xmOj124r6NGVjJvPN/Xi3qBL9cXV2faCAVv4CvT
g2RMYdNz5SE9uyKvT0j5nCGhY9hDj5DYN8TFmMxBhqjca3CZwin3M9f4a08fAAHo5g+WFWXmN5pi
KJSBDZtTAVWwPoNXMFzidClc6Y52rKCtfaHyMH1p1+P1gx8O9bQ8/xo/D5mXY7bD0G6reh3c00NI
7SBD/cdCw7AzonoM/4NRwLU8K8/Mfy9NVOsouiexgMNahgvVryZNW+mzBS9mjxlOFxQlzDqZYPzA
wl/DrFgnXohwJN9xMFl4vv5mRzOABSzb7Vm7wkNxkV68LslfedMWpKfU/zhlOTfZP0iTNziKT9Fh
EtgNF6Cv/ixdi/1wBQtAOKgP78l1lnYVVPGfcEClLqGpaw5s7MAvvR9sjQVauhCfk8HTzvLb60Lc
JHprRf4iniurYiWsIHcwpprYYtxImEGUC8pVXuoe7v9L3fkl4WQR2rCcl91FXb0c4CxK5Y5y1c35
h+zNQ8yAYF+uSr9YwUBU5hnuCA8sKA/yIXgkeM8upa/eActjvtxjWwVrEVocdMItg+IrUqCnARbk
07RxrmrIcSbGcnTAcVS9ff7SCKhrTeNKyuxh/Bbu1K7UHpQb8Q1Uipf4/KBqqE0mctwAPom+Ca+T
/k3dILUiRhFmLRoO6EEAg9SkJxTKwx84Bglrr7+Wij3zog0LiKKGqy9uobUjqePCZBRJsLBOqDA5
7w2bENKVYEeHxMndgtC1RebIN95mSzFh1TfSr6ONHp8Hpg0e1U6wCbcRijvMlWFRH9trvp3UnFxu
+UFR4RfOL9IDNJ+y5LQ4mQL2n1DLZ4fZ95vvzLapiljD/lMgL5Eab0+w2F+2IaXK0fYl9raY4yGw
D6XzEDq80Rqbb8aR1FdgtjC/N8kl6ZkiouDi2xYnHA8s5anJHrvUmTjO6pGBRfM9cVPhHn6oqp+V
uh1CCnGCrpYls8iC1MO1KnnpNeCGTbReOLaLWe1DWJZwsqd/hbE0o08rSltSvlq3BIvAZQfICOIt
3Y28m+lP8+NRfChAnHjaWOHCeKa7rCSRds8ejyUOgRAzE/GHLQrQxiiMsuEbA4lusPNggn91bRHE
d/LIAm5iSTo0hvGbMvhmrPldYHiClSfo8Cw5Y5U6fB50Dvl5MFbYry6r6+f9m+o/7NDKB+QQBmNn
2CRXGrw/DbBYGoiOwPbU+EoCSJoEVgUd0UbTQbnkN/Uvjnw2pRnb1poiIFOXpoqrhtNV4VqgEomh
v7EcmW4rXkB+9Ir6AjG+r1DcY8cO0t7vugFM1e1B4PrNkO7f/SYVQyTcG5wFOp/6eW/awkKwZ0cN
b2J9C5XfEg6zn+paXcO9Jnk0H5jTDMVf0+AN7MHNoSPOZOtFN1fJhqthid85sAyHn8bc78NFjLK2
corMCjqrRW/BbA/ITHOEbJpstaYKq9DTDuIXEUnCgTYz15wiYtT/+fDTmGNG4XzSRbwHNsm2r+37
NZ1z0t4QmGEDlVOEbRvTGs+1Mrk7CijqlU3F6AofkPosYK9a7pP3Sh9PRY5aeFWHXt162Ex/sGU/
wA37HN4MkrR5Uk2IPZOJ2W+P6Tixq6xq5L507CqsAmt21/fML8JN0eMmZPUmfi5A2HaqHcNmWZro
f1xUng3SPQlRDpv3KF+z3O66ZyltZyvlzySUAphr2gmtD14Y8mIkfXPeYIDCMoVH5FebFt9aj2kB
rO0SQxjqgmrbczMrqyX3YBLiEb9t/tFMUijjNDE1kUDFsdVsu+kxcut9fB87jz8N0uNnUzacR/ia
zAP1SYDdIfOjHHbnfFxrGKyds2d81rze3I2cgUi2edrF1bhCyOawvU0WSeqqn5ZcVc9jxv+/0y3I
tjRMT4rQkpnWm2S/eeDIbwdPjwhKlOzyhLZvmxanYARFQBwY9YjGl0g4BiSoO9aTbhElH3uLXf7y
PDbD5N1LYMV71ZoLsZtDuOyOgXFE70NWohWgf7gHK8xa4AjXs/nrEdx4YoknGZBgfmGTQezWCMPR
dKZ0XwIALPwxXGCO2SoFh8+O2+4g2+OpR+vkByWoePPClWkhuzVC23Mc2SpGVjdGp6DXqCQkFIuw
xp17CoOhv2Myvvz/vDA6UjysjHVihhtScJGZ0iUwsq7ga0dbjdudGS78iCSHzcbYaDaBWdTAybch
QkZKVzLHJHW7ZOUwR/svRlg5Y0hG3aWCIzgZIOqUDLoOqn8NbOed+hyrbgFK8IGRZ3Wzm8KYhBxE
JqHhqkjdWeAyE05Gzm/xbJbQUIdtMlDh2u8w+X4lp7GZPXTA7L28ljYsE25if9bYBT4rNXA1dcnI
pkOLlt1HBfdoRmaQJ5aKYpc5zVPu9RXKDbDY9K6NhBOYq5+XufIY/vIfBtOj3e8STvKBmayE1JMR
cLpSuR1zhouYEgHAFFM9E7h0SUTlMWDtLAWgEbwAXZ1PwCmnDuf+pQ3sqocUpfhiDFCh/MHsJK6x
J52NnAxkEC3v/cSAOsgWGmZjto78whMTxg+BBdPuHoBpO01pN+CZdfUDimFCq4pu0mg4ZNsB1s1H
5grQAVQ23NEbT3HdzXUDvaoGFSf2VBSsmd1TC8qPhs/GpEKE0jJHZoyNT006Aj4wGLt8JeImxOXj
S6z8rrdFHp2KnGtnC99R4UEEUSherorvIY7eDeaWjuy/3tOwMKgIfbCBDlBSUSwqHiTCwVu+HJrB
alnYTIiwBeN+vk9r81HbcwEi8xVuyDO5jqbuIgFZYDhBDT/ysOJbQ3cPlcapz83R4P1emgYXXk4u
ZkT6wrgwPxRQE+h8PmQXgJpK8AUapueXNPy5Es9aJeDhmIWMfpz/giJV9mdf/TBiSvCh+NMvAmcq
hniKg/pbtGf6NTL3nweXKBHPn4fSXMdTYq64dgrWTZMojlG7eNUYOr9Yi0P615WuES0sqD1EEouN
P7mI0eoGHoMhTI8KJoU4+RtopaW7IS21dCtST7lQpMxbgsivAvpX5gXFcKcrHHns17FJugQMxlA8
S+9n9EjgV8gruvRWh8DBN2dyD8TyOmj1pWj33EMdo0oFQZbDw6/qXiMtYiQfsj37IsKp1ZYiusZa
o+F36xZmKoOsZaFu9JZbx2aLXhObro9MI8gGCGBgOEib2Ro3eHpXuPb3t6a3RFwzODrtZIlA29II
4BGYB/FjMfrUwQB+854X8VCGn2DWYvGQhdSzTTIuaT5jRBZIBF4nNrRm+8ZMBvKF0ROII+leV18L
E70HGI4U2JHoqNV9nB3lahLzkmTc6MdS8oxdW0IWNIfmpFEdnkTIKj0c6/A5C/ZCgIQQQ37l2Mkz
BzTHHT04RFD0qDB5NHN45bJQWbNonQ3AxFDCml0Ro9W6gX38G2CcK73bvjDmh1/YYfBH2fyuEThZ
EFiF4JzO9she0uKm6NcWqjN2iSQMZR4WfnVn609SmWgm7++9ing73swI314rsZMbJ4W89heHpfn5
V90jwfv8v4YqOxPxP22P6Whn0uk/ys5suXFky7L/Us8XtwG4Y3Czqn6QOIuUqCE0vcAUoQjHPM9f
3wuMmxWRaVm3uy0zlZwJgqDD/Zy9157lV0KLBjKMN6hQvP5aZ/sof24p5+dM99Chfe9oj1BhLRiW
gV0hzBFU77wrNBYIopnqD8u6YDGBUSTPJKuq61TNWGnEUTEEMOnLscdhPzEPOWJEVM39sPURCQUf
yBaf2nMabTkgKbuycOQ3VeQrdCllviGAhfdV8w0XRmtE/cZQcZN2e9pk0j/H38wvFvN3CreID+Py
JS6tr56+mx/HkAPJ/Jzf8uJLnBAfwWw8BrTSW6uwux4ciJUtgy3MQzwwd8VEYVKeomfaRCdcxWwg
bsGEnyMfkq5501IHT0m6pAtv29VK0ZHQqIv2SbBuDgzpY78KJH0oKNf0fBZ/uG3jIrwX/Xt9mDFs
ssiUx5mGqL3zPnLCvpiLVW9gFbLsjldjqNLVXmTnGl/0SAVb4HepqXxXjKU4vcFpB/k3PsJA+TrY
sHEabq54CMqvE0Wy1tsCO4geyU+Cdz1tcfTad+W09+YPM7ztXJTmdHARivbvPW883k91enSyaoBd
xomSSI8OhtANc/WCfkOrEArzZP083gXzPbfy2bP4wEhlmMbGzc6x+WMu7KM/39MyJ/6MM1CqiMGI
du2ijHzkq+RCzY4qdxEUg3EzuHxL9yZry+Uj9UShryYa7eZ7zxJCrDxmNWPx7te3ihodFsLrjPMb
Q6VqtoBXbpDm2D/a7prld9EQPu97+yy/nejmo6pbcWBXgMv7x3hEQFduTYoo5Fgzr8FdHe2K+kFX
xZYv2V07x7iPb3sPWMUil6FD7qE4NdkpMxinwIQ4TizeI3E7d/X3VNDsDJzXDCfgLOi7BANBUg5t
9PTIZLJpzdVc0aB38ZMa1jPhy1/tHgVs1W1yp2C5NCT3Wf2Az4hD5R91H8zU7szxUCNz4pQx3w5n
6z3WlCPEuYxfbXJDVszxFt76SF21ODl8emah4bY+2+ULLfPtK8X1DpLbgDR9L4r3qPqa8qOZVy64
JrTLwRZVVGihN7iymDk19v6ue2AHi/DGZcjqWUbcGuBNUZEgP9sGTEACNKzD5MLnestGjHqPabpa
ztDeZpkZmk/0Rxr/haZIu3SNmT0biu4kJNBgFxBUNYYvnFnv0uwmeqW+RDxbMu+j5BBScg+WunZs
v4I2HFY0c+Wd94UGzjXqHp+6Xs4Mi7yGLb8ZWjO0TgwEfXAjgj0aN4pexM7uEAvSyO6ZoixrHQY1
ah4mEfXVBpI8s6p+XP6KsCI3+qnnt2BnG4ch5B+FnM0p6We08M1Vf1c/koB04yZrRE30N9rntrwu
35gGolJTGyP7goAOT1wkHpJdWa1MBLrD+dc/48P4MN+OD3/cUu78o6YbVGlkhsK5X1R7YKDPnOiO
lOQ5nTI5thCEUyxPnvRTzsIKep+/wi+oqBYNFD8E8idyJG1wNKwgYsBhwCfJogn2/T4wvmv52JaH
VN+M5i2EylwBowpuSdPBC7A1rr7GG73O65fFjJh9gf9AXZQi9EJn9WcKiZv+s/Q4HaPKh9o8XFne
HaMsfeoAEV/5OHm3cXaX4W97Ag2KQcJCd5FRm/reedeMBRWJXzZo7eZArWGFLVSLU+CvuvzFqd9s
fhdTDe8kpURiv/sFo/c+UStvPGOCoVneg+p7xPrpHrV1DF+amXNHgEaAZnBDVAeMVN4rN3AbUGJC
wNHtUnYmU52B/hymu5Eodl6uWQXzFrlh356C6HW4Z+ti8ov87wh0rimtrFwfLkPf7FMWtSh6sogW
elLsexwv3iOTpcR65IBuR7K/gEHxi+nfHbEJjHwVNSzTxLpQByZL80fur5qzvTp4hLkhv66pV1R3
EXhV5kjP8XDMvjGBLWaD9+RZLW1BTTMyRqKwU4LzvSuoa2G7IbQggzC9EfM6RVmJojBay3bdwa90
LGQk33pG2uQKfiayJNyHyBOyXW0emAuKdeA/ZIisWtR56c03ZvQVEk+mUib1U3M3scayVx5SbWJS
qu9Jf+1U12RQRaSH61tq1LG/QupAAkyZYihbLrAWiqm8UoR9kjYMQT5CLfnGbvO1CcymWS+IW7z6
9YjJor7vG//QS0mH4oxAuwnJzntCd6TyHziDfEk+kPykYFJR/iL5ITx13tGpHocOMTCp1O0mXDLr
ETZfZ6/mnobUzE9OUt/u6MAhmTq2+ZYfRHC0CZldT+bmwtD6X39CKjaXPN9vRTnVl9iPP1/9309F
xr//uTznvx/zl4ecom910RQ/2n/7qO33YokJbv76oD+9Mhvzr61b0oX/dGV9CU64777X08P3pkvb
33OI/1/v/Fde8c/MlI9Pjl4Oy7aOvrW/RxbblmOStvs/py6coqZZ/i3L6G+e96+wBd//p2UiSv6Z
v+IpF0DZH2EL1j9dKZeMA4JO/0hZcP5pmqbwPJcgFVvZS1jLH6nG5j8tT3mWUrZUtus5/1+pxrZt
/SVlQSrHUUvwinCFUNJ0/hItHHkRYeglMMS0L6KdGsgEke6tyihMyXwEuEWGgjL6eZuNsEziCMzW
OMHjbyFZ1LYN/apkfuxN5wTDJL6C+U4FbbF3jfIjHcEuaav7PmaBYiI7F4ckQ+s66OFHX9g5dIPy
LvWIoPR0Qus3jwGgIcbRrHC9Ghit0d+K+NVcUh5tsBvz2Pgrs/ZAE4WciFvxo7ZTYkgdfSOHLL1h
6UKa/dosm3dkRpzmO8TKU9yhdAZ33X3TIfq01pePbj7213UkkfVpIssCqM+DGcy7rG+3Iy7vrTIZ
fwufzrBrFcgpEqTRM9qETRwyNBpBepsYTnIenYZFzNxjYxipTsypScZDpr8ZtUWZA5LNU9sKpm1V
8BaKOLpVRR/eeoFGJGuZEQN6QAPRQ0ZT94Q+ZYzaMhMyWudNSUx8jOSxUQgslKdNTKhNt6ojj42r
GrxSgg5r0MGWhGx3spPsNKm2uXaS/jQ1aY05gPJMEOEVDOdH3/Wwc8ZJ8ojfeOwZwsO8/17H1Gaa
4G2QTD8yBUXKINN+O8WVtaqWcNyIbnrR0Lge/WyVuKB3Ah9+hjWxekUTpBoANCHo38pgSVIES+Kh
A753GMbz7PGFlgLaS7GcMuaKHsBspEdFOa+oeWHhG2CIi/pDhMX15dFTSxWqmNXNSJZYkN74gawO
RgmzwOQF4wybom8qahDMi7BS0AIQpaEQFCaHQNn11hd8SFNYhyl1wxvPx9Q5tGAqmSrdtMsfMxz+
9acJo+S3q5d7L4+7POTvrl7uCCT+itGRx8s1w3Wd66yno1jHHYyav7zH5fXKyz2Xi3Mm1abSLvC7
P22GjP2W+XH3UokmO/zail+b4nBUo0upBKoqnvo/bt7luZd7ZSLwB5k0JC7P+HXH5aqONU27y8Xf
tu/nI4352XGxSWrNvPW3B/528fLAy9vMDULDwEHBZmMkCn2QyZc/jWW3ANx98o+HidqhTno8Nxmu
3ylpD47CkS/0+JRnRzfpk9/+GJNMjp6dcpuBeVJTNFmp5bZxkLg5g61XDW+X51xu7XwK4QS/zzB4
5MEZmpfaTOl12rauAUxS4p36Y2hUp2gsaMEqDiXLzIxj0A7G8XJJhDBj54AWUWuD0sJ4fRjUMO/r
2B4oyCEnSFgDkb/sZjOrbd8XR2P5o5zIPuKk0zYQJE5QL45niu3lfru13R3x1cfAM6ABGxQdTNfW
m74cJDJhVx4vl9qU7kgzgcgjE7VB+REYHFizHTtHnSPxCkz24a/bvLBbiw7l77g8YqqDb7Wip5Im
yFeGwSUwk6zNcEDza4VJsZHLfp/HUGAJLv36GALYUcwHY9ygZePg0099pJXLoy5/TDe1fl4Sfhhv
yyF5tV1RMHimH0NQZRTJFJVPNeWHmaRIG+jyTWPz32Qi3mJ50FqamZ/MvyVBQH+qirMNPLQSoxbx
7yXS0Rqh8qapqAhMRWYzQTIpfM7ESsJjG49TDLtKZcVTlk/jsVj+jDFeldKq1dpZHmHX+FNmAd9j
yA6DE8JajQbproyASbjZF85+jIp9OOWkXyx/+jEGyoB23xwRq6aCvlAjgEN4vGAfwdpyo6Q4ifzd
FSZBJQHrA/QAdeOAf82NmeaGNR/NoJ6PTZxRuiReJpy56XL7PGjEJtJHNLk8LF6O/MulrxWBFsov
jlO6HwzEjRFrY3YHX0GuBviCCaWDXJr9vmwzNBt+vbEiJD59T8kgUGyJno141wPbc9rHnl57wrhx
nMbZop807GTRuojtVSLWeQneTRja2ZbCeb4cWLWAE+qGEMhqP0hPlSyy09ygoWvkRLFsuSqNptlM
Eitob04ox1VdrAaPzoOBJ8xtqG1HsUbISa2Eade68HyilZOeVbNGfC5iRCxdMhHUYyC77gpt3XkO
YTYQr18iI0cKE8R3thsikk/9/DA6MYKq0EkKkAtzDgqLG6cghhpXD/1mHkgkrVqh0T8tjxmatjhc
Lv288df1yxNjs6Ahcrn/Lw+/XLX5ejZKdHeXt/bsFs9sxILnL0/47aV/Xsyz9EsT2AhRf23J5f0u
bz9nGZtHeR/2pRuRaP5rI357fJ036Dr0wjo2LTRcRtXUh8sf3+BH++tqYsf14S+3Xe7tegnREOfF
0jA3LFYNgelucu3dig6k1JSOEMBifnCLkFZ/bQPNMjqroId479ZY99gTaGUnfQS2bn51JBU99us+
HfGhOBiMEF459mqM5VbaVr+rg8RblfBMkt4mAbylBjXOEcyelNDGrLReDIWh32bVulC+Zkx0dmiB
wPZI6HDzXZhPD62FkT0Yej6zEd5B3rI6AN+Jg6C+LFiNiZ50eu0Oa1cTKSl9YLKtBQshSx00skG7
Q3/aeEGxQrWq4mZgkuZXQCSilSn7pSrIyxcu3SyvwmGk7dchj4uVEdIvy7x1VmfmybMryH5t82TR
5syDl7BHa855ud25haC/I6txncz+bVwA9EtC2FcZVoiSEkIXOfTQyfuuQsS4jUPPu2hIa/b7qDt2
GadaBkL0ZK5eWQXeutjcG7XPErNv1L7gL/kiOHicItgnLYZZcwCGE1TjPowQV9tRmK7syoUKrWNK
uj5IaAdbhDTNcW1VQAYKMJNXfoMaplJjxcJkeEmtheOZOtAdBcD5JTwzauJd4KFAzRKNJM6B1ziE
ITthSD9KFubJ5Gw7jWcuEZ+RU4SbzHx0Lcp0GknwZGCLsLPm1dVNsHIDCZ5/ohgxKVblaVbvyzpJ
KQ1htzD65KnEwEYvjIDAdnbf9dzrm9CsqdNweDIXc8+Ts7iVkvo9f/Y6QIJzWm4HA7lQZnavjRsQ
PjzSWvLMGmoVuU4stbalS4dDUaDwhxzB0kDLWMM58kxwDH5TvttmDBrz5PnDufQIdAg6RQIQcR3z
kNCgSpApxQ69jPZlnoPvYad2XtEgXSBO1ow6d69muAMONs461yPtX2vuUyhV4V0bAT0aBsWiIQUv
XyCgTJ3yIAuz/hKCDVKwNdrihydroBdBR+OYgJMh/yjyxdBjok11+utwytqjit2jWXbhKTeRf9fs
QeGO121OnUFFgAsEFlsR9Xtpk6pbWeJ9nKfp3gWeUIdJfYroApq+G+w8Re3IaTlA/dK8q43+MesO
Xh/R9+AEB0yETpcTgJBz5TImqy8qNLp1JUdIMDHOp0AgiyWrSwgeSErKgnHKEDky6KwSPR6TwcMu
7apt6PB/5W8sW3+xKu9ZxjU/qUBjHzbFrhtArnYu3IbCAJTmnfREG0KRvWS36bqwCshRbKPT75rc
oVDvS7nJdNyBJhx2FhFaImCWnUqqIaDB42B6Vk77xRXQTF2EsWOaYGJwbbFNu9tKUNUwWoYVJ0qY
gfgAjVw3NQgCd7y1aSg4peI5ThqwcWVKKlddJVsaVS6qIjXnIIDsYevkQgBuYQ3YaC1v4gRDVwLv
Nwz968jMSb3IjetREjNQR+BPlH4NutTcD834OlQFGiRM6GHk+cduLN+IQ7lzTN9ct2lLGN3QolQc
lfExhjWQAZRLAUgxsiDY7rhESu9UVJgyNVxncYi9VSfPTop6ww7JDbTLENa/Yv90ExoBEaPNS+Ga
mWa4gDG1vc6DBrskdBBcVq6T0lLyUkS5beMeIlz5hYaHOZrTTPyIcZqdVYRdqE6Mng4EDKN20A8B
CcY3BfFyZUrnKDRc/7qfHBO+Lpk9ufbPBjP5fPSQK374Gu28a/hoCRhDjBjrU5HT47dMpvK5XR5K
6tHoZX7YAcHekZfVq0lr9EUJqt+8i++svk1ZhLNrbYsIBaqPk1fS2uPbiJ3FGBmVn5oSPxVSQVaW
HN0EpMz4zooVh2xvwX+dGav8EK8bU7tgN5fUm2WAKzYW9BtpldoxgVG4dHjVxhQni2K7pdx+3ypy
I4ZkeAhn7y3va2w9xMuip2HEa3pdHNoqfrXyul2nQXrwmT/NmrirXEtQxLLNGNhR6ShfrJ3ah9Jn
yE/dHfw5CB4bdvqVPmduHhDGpP2rScsfISWMK7uNUBjFNKxC98BIhUtFvYm63tdpyDLdkO/0FXGZ
WmsWyEjR0uqtzjkpybb9UUaQhTJ2NOIUeorhshwN7eEUGmHPkBM91R5BL0wezqIfaJKaGZYqzoBK
EHpR57APnQzdbN5jdSP3InbutTIg8RL/lA41GFcyddTi+JmIqsgaxDxWbt5yFByFn92ZcFfzgRRC
80EP3clcjSnuGoNWta7bmzxlODHlm7bT58Hha3AtRB9AP+NUQ8TqXbReQ7/t84eSlWflUKLNHVI5
SgTqOvE3YBDk9eAFyF9y911mHe7FXu1iiz6WCr/ZMY6dTiIFUFUED6PCbt+oCCEoFAqByd89Nw2C
KUPAMI99D62EVW7OpV8IHKzuY+6b6BL5+Rkh6CMAHZ9prndDBDayHZ1v7hyaD9L47mdEfzfIWsYK
udnMasgdHRh2xLc5/WsdM7Hwp/Nga2b+mf7IOw4vI6moCYeaKfJMPRzxN/gBdjsB6zYW47mMvg+V
fHNb6iYMIqghywADF3FGHCk3aUFdK9U2X6JBH8E30B32Cc3SnmG3dIqPNvNH2PxwdoqY0MnI+RA5
0nk6DcXBFvlTmFO00V/KbP4M5zJZJ3LqNp3rv85uSWBcaOwCe74rwFhhm1zEigX0dmd8b3P4Npk/
xTvURW04PkRInyydf3NzYPX4VEBhfSmN3WTm722Fgs9pDcbEntzHuL7tfXLIm7CfoeSgea3kBIMg
oCdrJgQ3UqPJzeRhGnJijMsYBwr44X6qt+1UI27S+osfZ9P1ZcplJz6d2JoTtBWzOk2Xte/sqAp+
sn/wKr2Vlr/JB+ckVG9u08oA0OYQneC61UZhOVEJPvXcpKhfJFhjm/mlyGmW9FTPxYg4Im1L1Fo+
lqLUETe9l+wiQdqBHOhCVzX6xrEP1Kqpg7NKx7tp+OGItt6MGTLeoU3kxp8rZKNZ+NJ1cFxlLR/z
jlZ7WIutT4+3jbuTlRbiRouDIwiKeU8SXCXKRUcR1aBVpH9jjwNSd9vJriZZvSqPk2rmeN+Ntviu
bYbNwEXkVIYRdoCmiNdhZhebNLgtlBxwfVHqMBTgsUKy+gz9aC/9vSx9f+drmtqBH9NyciEK4lFs
ZnMVRTERk34xn7tZ3rYVwl2v8hF5l7N7U5Xhl52Av1G6az2nYm8M8TmSGmdlpsbrrF6W7J6zLSh1
YDVJIVI2bcD8GsesJ4EmI3RKyp5eYe0+Rp38YWeoz8ZIk2fRTkCScpx4KjabI/O6IrG+hkyaugDr
dOnVDpEBnn+VsijdXEVynE+dpo3Ar/8QkeoXGHz0CcXz0HkvSaCYXdtEiHZzw3waSiQ+osx3AITN
9bjOabvufUuccGR+yQvEYM7so9oBdrLy3OzNcKbHtm8izrSVCU23fqMYjqGouY7bjUzsbx2VmZVj
z9G+FfbzMFU39TyplVXTb3HMu5R0p6sJoawdolOJO06KBlpFXd72TU+UjIGwRjqFXIuyOtq+s+ti
lO96JtJgJPpkKOgvO0nMcVidezt8MBVscD9GaZyP7ZOpj66V95jsCbFtsH9ntsXet5HAeAqLvM6w
dcrRZ59gkaZU+tLQ2bHaYfkqWOEEjnvrNVQChzK+c7OF/QkzItHO2ZHqxsnakxWyOUyqTuwnYs2C
OzuUSPdb/2UaG2cF7/i5VMNDUsrnSnTMeFsFacpIHlKro9NYks6Rrq1oCLAvpENIS8pL+1VC5kPh
IgxK6Y2Nw0MUB+gSjPBk+hXRqotZ/aqU6AoaoOAJNgHR5PvOs4eNsFjHuDWqe4tmfdchimzGcb2M
FmU5sZoTARw0qvwhHW37VWnA7sGQEfEo7NsxN0dciIlgKk13VRn2J65i74ZFEF5Giv9lzSx5drAx
l/t65OU8lJFGQusgC0qa/I567qldv7gh7ddR+DPYsquc0vqnSB+7Cs2M0NrHV5Q8RHZJI6v2fCT6
qUQVCCi9G46V7mBrYCSMS3ymHppbv4SzEdRptB6snN7fSNRmkUe7EYqM4ZLsSTWREla786mTr1n1
0AVlTiwhZlxVrqKBOBa7oKG44DJ0BBV8hz60QfsGd9qTpyT2+w1HMvrpcXiy4/5c+41/HUxGjBDH
ePKUblauWbCYbvYF6iKFRlqO7X6Is90cThAU8Jf1MoDMZtnHOXVxJjQSOV5Tg3wbbAhhkhKp9mdv
y7JyL1v9IzD7dBfhxGIkR3WdA1ExPaYbclaHqptrkDqMwT3nQojX8EgqhdCvK9qnuGls9GAserLY
JscW+D+9BtoUJngI7ZHWBIWxmpB5uwLldAX+0QMJoEnHQZzuUouzEMayrb3no14MOL133qHv6MF7
EW1FJ/c1TLGNaYly59lECmnlTPDd5QLnQuJcl3F1PRG61SsoMx1nyypNTVJAnO+eaUdkzGt4kDu/
hQPUhpI86A4IWVowfqQ9SwxCASPP+5h0CRQNb2Q7eMOuq6dbRb0Zi2QsQXbi/5C0gNljLG0Qj0zz
sOtH96kOcrzYnYfeszXtjcPQX5rZm9YjU5Xcf9ZB3bGPUUbbCg6+6Fg8m7l9SLpySRsL70sLPF2K
4HE0gX3P1bugZG01z3VaQavrIITOkYHrpwVOBrpa18bXmiKFBRcYw1VVrVmReJAr/azyHowUUQfV
90Ob47IXFWmSSSK/q1k/T6ieVlk4Yhs34GraYvgoyibbkFX3DAJexy1JV2FenKM0qTYzc3PkCM85
7DjOJxRyIJxvWlltnBSlhh7hmSYZLepqNoNtP2RPQuP5HdvFKGHmL42gBjyPUNeS+ZOl4OzYhFnR
NCqn9D7kG6PGHXOeP4uBKXRrUoMYR7JklXsvq/hHMsq7PuufaoOYGc+l5WG1JQz8FCK+0pi0Pppg
RCRRQfVxIxak6Hno8U/RU8rKbG9J9dDN9iH3xm3k26faRI9B/69kJs9aNXqmaJRtaE4+UxUlQEm2
D+3yI6UeCTkthUKHYWBodXSzsEm/zn29HGro561hok0nAmIR0/Q67lC4dKHcjsa88wWO6dYgGlK1
HJmKlurW9IbNEMvnwUVnOzkNq7Jw/jEPAjWhIfnh+1jtwcv2eEMHOu0AcfT46czduA0n41ADaQtG
3YFQxgwYCkX9KlA/sg5ca1k577NIiSqawE83Kdx2uix3HBbtOpswOvkCFFOU6fAatVp95U/G2aQx
e6WQGDX6WPvlk+gx10dBA4GgRFMPcNY05RPwDA6vhijJOfVeKjuhCSnzCf7r2jM1a+D5qyULaz1W
9U1Yq8UzsogMa2lfBWa+TqUbH6ewQ445stIZiruSQ4TftUJFOGgw5CJ9rYUo12FpIVO1ZHNl2VRt
qbGQEZgrtcu6kliGLED2hGyl9pham6tYy0/H8EDioU4yiMAokhGdByRPa/Kh+gHpAaZ/ojy5MnRD
5mf22Ddf4ypEzCjEe9bm63Kk92pFizXAbIg1GD+ZY8aPnku30en6m9kv9l1PAg27m0X5sO5DTFmO
w6ItWrw+VMHwy/Yg+iLv+0x4mudK59YGuSCqpqHykp9tReM5lAZIrxptlcWIXfq9f6tEYe2cmI+f
muIz0R3Iijr9bBNa4GGFnttzXJqMHV4UyfTyymPwvBoNtBgpAxpqDIO6pMa4Nxf4t2Z9Mt2p3gMF
ooU6+NsS2jY/oCsrHrqDSqNo8adv/EjCEk4jDo1q+jK1DfGNtoXjtvb3+EDjg+yhf2awp4YC1E/Y
scWFMwOWyy3w+capiXu6KnV2J+PmOOUUD2svgX1K6fggeqovjXgpgsFZj7lD/8GtbyOmrw4iJ9kZ
JAkaw9mILAJowGwQTEVWcRdzzhzqet0NbbdqMmNTxRjDpFDttrDUuU3NN9cx+2srLDZ9X6ijcL+k
EeyOtFmWRzEE5tzESWf128zMP1hZnWYQUrPh3w2Vuh0nYhnVaLy3JbWwnkrBdvIzcS3S5mS4ICRG
BTF0clzg1SHyQCe/7fPPaCJ8xBmQS3HebDA7ef2ijFbyW+SS1RCSVp+eh24CkxYYzGcD3a5LA8O8
gSzxunJgtRpUGQzjAUn+0KAtqi30e06SwW9b5Gfm2adaus0NlXNADUzqU3GKpPvkefXW8VuSqyfC
Zcp+hi8QpYhtQmoD49ENKHf2HaBdUVr3uT/hfE+B9Y5ev4/S8WT7FfHLxAutnKi4Nk14AgZop2aM
CBrN7+fE/qA3ZV95e7sA/pvVSypxElGFHvCAR+bXOlT6gbH5hxcGFFEUjf44tntQZiJZ14i/Yfad
o6w4FhbGx1bnx5w80yYw8EXPCfEjoj/T+cfwEkPbimOLWUMAhWFKKVT3VcJvMVcnc+xfwoqdNrcJ
OzjpfNhOWIirNnxmJiJWqPwS2zSvw4pA5BmccjsZ74HXbIJG9q/e5G4Nsx/OUQO3VLqtAc6ymK7H
xRoZ1F63LfwQ/p+hKSP0uttyFqf82YwfHkcCDYlda4Y9xwdubinJjnXtoyPgoOmp+NItfaLWAH7S
NRGOz2yg8fjr+uVSvdz967bLU3xt+Ajel+dcrl8u/eUxEV3s69lBXnW5I7ehi11nc5xuDN9+/O1l
fr7r376knwrMgFMDXe+yaZf34WxIE/rXm/98phfnN20xxMzSYAeGAaSLxNdMeJeP+Gv7fr5O3qJY
V8Qz//aydd0RHWZG4L3++Fi/bdPPB14+SeM7UDeIfLm8dEjpiV3x3+/y660uO+5yNcyQ9Hp5QMrh
8tq/9qjpWCSbCOsmqgnK7h2KDYpaZRSX76ld49w03QJd5lBTvCPvok8NVi49Z8zRhiMgycBubcsC
XMeimDnz/a0rXOwXo632MaAy15QWeGoqYdPcfUkZ4eLWXklLf2PJD6SjiIE7M8Ffx+7EMI8ZdVC0
723yTIIuXo1Tw2w+z78oqJWTQM/ixA9p/7VPcxOBSdZeOx0+DHNpmUweOAHDI3pZH618wkwXf1ta
GPVkLHOF8lSK+SNpQD10lXMcbLklM5sGC94dZ2Pkxq3IRsb7GemmiBe+W4/BjgIF0KDgbAoG1NhD
ISCciKOerHd/LoFoEns4K3CIDJE5STxwQW+qWB3qKgRDLmR7HaExpRe/QGNPYzQDHHczGt0ZobZt
9nWu2b0FLS5RemttYodSoiHAh2AsndCu8ThoAQiPe05sO6MEk9XChw3d6UNQy5sG4xWdDphjewSo
TCA1Ndur3jcRp0cLX6EZ1mEoNk4zvSHLYeXQbgK/0Qi84o0cG5JAh5qWuSyfs9T9LAYxwnCYPgcv
a1kgSgZuUeDo05wDra5dqF34UOynIl0gUoxkOAZLTLbomamCjhi/yAeybaBHtRE5uyHpgnVuxcDB
ahrocTSX6I58CEfAu6zkJggiUF8TlQEpQO11LaNpn7Lc6DzL2reDxLdodK/VYBNZKJMnQmt2xJhD
P1Tm2wznmEKaRzuq/goCvUu/TpzU1gYSj01LMpkVucPRI5Mpks5jRYmzGmtyqj268tmc3zKMrdWI
eMFpDRBPGd4iF7SqOQf3ZRPgPO8hH46N+zxAkxr9HM+5kYKmmzbcS5tJYdxUXXHXzqSyzmAgkvYj
G6PzPNG1lGH3Zo4dCnmLaPOghbd+0Ty5JSa939SHfxN2ai+CvSKddJHvP//rP6gqOK7tCCF9KZgq
oevj/m8fD0y7m//6D+sfIVaJNOooTk0TTZesN9TBS+gsRFZ6Tk3UHZEMnpyywm+Q5WA42hAsnKYq
nHUFPm+xb2rszV0KJELrDhSsoe4lSBJMHxm88EUU0DwyFOj/y4Zb5t9suGtyOAjfES51/z9v+Bzl
tTtRo93TCE72husg16Cch1qfzlkHzn/VxFDFIxKFnDiMDpMAxfPvd571NzuP+ocrrEUK6TPL+/M2
RFUUu2OYRXvEGtNdmdr7hMz6PTM/61rNhJwX6UCsFqsDo2LKgOXGvZtJknj799sh0H7+9UsUkiBC
admmb7nuotr87UtMimmSdeLpfVcG0yb0a7nvWtrz5v9h7zy23Ea2Lv0uPce/EEAACEyT3qRTOkkT
rJRJeA8EzNP3B+reLlVKLa2e96BYJCWRhAtEnLP3txkEhzb5qOcQz0WGHFyF9bVKxUgkD4HwlTxU
QWtca7+rz0zor5pCDaCQ0X87ecYdXUTDRoYM0yhCxXXghadAOkfVDe11ZbQWxoQFTmXQky6yAAdI
LF5dpfV+LOtd6pfe+fIQL8+6bP74583+zbnrWb4thecJsts9bzk8P212b3Yq6nQE+VygQR/aCoqZ
n04bEXrbyoEALufmrGuoHZOe945VHfKxoL+fzUzbx3ORh3qfm4PcCydH5i9hoOsQU0dTBYT0zviD
emt46IPS/v/y6O8XkfVf5NFCmDYH6f8uj95mZRN/e/1ZGv2ff/NfabT5P4gyFVheRywj1/8RRivv
f1zbchd1siVM3/Z+0kcL9NG28pVrma7pyEVO/R99tCX/x7Fs2qLKdD3Xcn3nf/1XHP6fwfOHyJ0g
sd8NpvL9dejajuSEdBzbRwl2GS9+OiHDYTRnVZX93klBctR5A9spKdHhVPVtN+J3c+kV7uLcSM8x
/ibgMugWSybaCX7BaiZmrO9vjC4lxa5qwGM4TXF2OouSGOgVvy/aQyf0devUCp9CAd810mr90/7+
zTawL34eShCQS2VRf2cgYTyzrHdDSV1TCseo0+3QRjartifLx8AtxHwKuJlFmXPGjtD73jcUAdlf
vvv9mP7jy33lmKYnJYfk3Zc3dqKFyJ0O/V+0Vbrc1RnWs2YCD2ix0OzJ8qlcaBspZcaAZf3qz9v+
2+/nsPk2ca7Kle9vhrMY02qioLTLVXtny4GCwyAAjeDayL3QoN1+qGOM0HEOeMxh2viX7393/ly2
32brJae3ZTvq3faPmlYjApVu5yCYXyUNgbANvH97cgQCQoRDtt2Fa09hq9BE4w0M+1g8iYWirWLD
vqga4y+75Pe/iJvLcnEJJgv/HmK7kYWIXXXdzihROYhkZMYqZH3+y4a/u4Gx4SxTheUpnCuWzVT/
319Dapvd6ho5OdJFXD2KZlozuslzFQwEAHbh0QyL4GZugVNYWiBLoTjhNQ2RNl5tnSsbNRzaNfeU
IATY/fm3Lfv8pwnS5acJxgcLzwWnpFz20E/XtFNry44Ei/y2/oYYH46yEX2l5EFMRvAYo9Faubhd
/3Im/LrbHQtAguVIRb+KUevfXxpEaTIgmyBqxMTjWAQ+FWrTLzd/3rTf7XVLWr6vPNpYzmVa8dOm
maq1EpGmbBraNmIi2YymdDE82aL+y3n0u73481e9O8CuNMM6dDJW91OMFJSWVNgn36okpdDtUUSc
7GgdR9P1nzfQxvnyy8FTnnIdW7n4X94PyFOUuhgMuKAtz4Q+bHTF3s/NU4eeZTtXlrzS/m2U0G2r
quGx80BTTjWYUZe1AyWilPWEAxIArY4xuICoMo88kt7aapdxV/WUfKcxPdfOaJI55QMaM+K3JrTn
nRFY18GEbaRowrdWuPN+SukDUfYIU7yYaNbiMw3VsLsXEOslmoX9X7Z82aHvTlvblJ4pXCam1i+n
Lcs01yo7LtzM6tKtGMlI6gikiUK2CtXJfYeKvR40uHvtP7YZBplEIpAoIPWMI20it3jIWrB/6K7E
sqICSV+CTZkIAwxjms2ak8VafChtM9erzCmJQ5ihOoJ7qs21mC377FgyuR7br3GO5ipUg7kPPrJc
A1ya9GfDSl7+vMlC/HrvolHPvWsZrBz+e3epJn7mEgeWUYyswd70/Xwa6uT7WJJH0g5Pc4K/aO6V
geXcGffFxO4wnLfJb29MMiYr+KLnsPxWpPzfND9ZMWvrphKfomAmkt5Gw+U7ggguupV2Bz/OzrxH
vw/2vvklQbz9lI84owfEjldGTQHSYjTrNGIJGQAaNLv8lPsINnqDP5NJfj9qde+X1VPXn0UKqqOY
EDna3rXVmeJQID8gzX4OwQhGHqWSoT7i7bsPq+FJ6VM6EsZV5qyrS/lABu+TcrKHJnGcvY+TauUW
Pdh5hcmTGPSU0k0jjWUJWdmAbGnc9TJ+ZpGtAE2qDuKDCp/wG931HtZcF9pYDM1KTcPXqbIoUWPe
YUZd01HorzIvPVrqDuKPC8ZZV/0jCyO4wUZ3Gw7xKW0lQQLVUx0v4QkyA2ihs6M0a0CmVA+vJqeB
R62ND6L0sHj5X6OGOG+vofv96JYtkEwaI5ZwHyXxDR7SHPzN4yFnxXMVePTtOtqAV43un9wQWFji
oBktcyxPjFe0hZvuNoumv5xVvw5cSBOYtTIUS9/9ZY0xtqHTOwPXUS+7bZWPO6UJyBbx+BiMDVC1
yETqhZTuz+fyb7/V4a7rmI633Aj+Pf77DWeHP6fcds3n1h7u+zJ76xv3ZpyNp0amL6nvfvzzN/5m
7qMcjzuB8HELutJ6d8tBO6UpUfTMvaQGI4vxbhqTh8bo2k3zSpNoJhnpZHb0DSpnvvvzl/964RK3
bC3Tc5KFbdt9d+GGvaOTQZdsrld+rBogkZNlHOScGtuqs47gVDzjG93E/C+7Wdi/jJJ8sXQV81wb
Kez7FWRuUgvvBvaz7L0bLBc0J/NcI+uaRjBu8SvaVDJvddddYYy7aRk8aa5nr65+Tpxe/O3X/HrX
59coIZTleMJjSvTvo57GxizcCszCODILwvN5ZYYIwxAMUKBUE1fm0Iqb1kO5E8ryFvPMGgMAIqdo
eCxdqyCn3Fz/+chYvzs0zIeFQ8fdRsr37rSoa7z7sSZN07ItWLtAoSsXd5WO9XMVTm+6HUDK1GVw
JbAtcd/LXnK7/DB5gXluM/EpHVFM71vZHSOFnDvt0d57FOGuOK5kf4SPIrGgNRH/wFRE7wBSBl0A
Tn2OiF0hKQOjR/CX3fy+WsKMTjm+5y0rQttnrfZuLhLS6jGCyCaFWM7+roCj1N8IqBcbSrDclAUI
NJ1g3qABRVckG9P93MoaRfhy4ees1lrTfbVmpi6uLlDvtOuhqhAc+q2PhhOAxpARU+oUJkrrwD70
Uj2aFumIIf3j9SjRkjb+GfV7t3dKNjiUh9Dmtjpm2T5kH5UxrtE/H0UpfnOeL75d2/ZsyXC2/PlP
M70AY1Q+qaElb6dddRHhF8hcvciAtVKLM+nmKwAKEm4exe6+gD1WRm9JjM4qYsKve2nsmZ5PrALx
gLAAHAB8S6BkhDgDIi8/5mNN5sOymO0id9tlXww1PDVRpo5ZIVrahcv8xwW7VdEdtRxN2dSqbHhu
6VGFJD9RhCK5LJ5e5zZ3UBLKZpUFYO4ss30YSvfbn/fG+7LdjxPgp73x7jobugz3Vjm1u7AHxD9l
E9TbWTSkaeUkeyBr3DAuQHGjvOuielr5FqUuz3OedNLd/vm3YMB+P0/jZPQVN2lGIUHP+d9HRk0a
S53Tt/jZPL0bJF1CaaUvfQATvhbTOXY0/I+4J8A7xNVhZuI2xyh96/nVwZfZfuaHn4PSZJdWCwuE
1oXnE4XWzAapf8scJ4E3OMr0i2PxIXGNMJVezMHH9HEV1HBB2RmPfOwjhhVogB7R7pEGMiVUSvCL
it+yoptWgWfddpkDSC13P+YVpgLldzjK5mDcLeC5yTYPkcUQpVAcrxHN+6RjoNeOCeCRwSsC9Cdi
o7m3V/7G6+qXHvexXUfxOa5B0DfhNyWS7PiXffvrrnVNU0jJHNhFYPTuMDuWopKdMJwqmb6G2MzX
xhKthnfC/stC6jeDJKVoiukslPlUcznIP11ebZa6RVMKYszD4i2p6lXuVXuGzjs1ACGMKpCfuQTN
XcjHP2/ib6a81MIwUC7OAdcz3y+c6yDsKy+ATWMR3tdrYL+9GiUuo/arZXvoOnHkeRZNC7fABuGE
ZozAhJV8wLx+lWbIuD31TTow8mf8XSvUsQlV3G3g0sf680/9zYlOuw4GAc0Giyrcu32EHqe2AgSm
uyKCXjnUp7JNXrWZ3Y2IJ/M4fmu98m/FrMuk5d+rIHaPY/lgByjNue/vqL426KbHXF1C9zemba4Z
+wHqx+vZ9c6hCsgOcZckEN8mbib8YAUKGUGhMdSQAGGX8m60m24dUWXeNgETzTmeHom7PXXG36ZA
v67Xll/KrdPjuEjz/fQr7jvtRJoxaVAlNN/KA7CaenSVTMJCnSh5+/PR+O0ZyxJJ+YJy2y+dC9dP
0jDvx3ZnF9f4Wq4lXtG1Vbg3DM7whDl/aWCMZIn+7YT9dUWuXEGVlNOVA0Lb6d+XStKKsBSyanf5
3L0Mk7wXHqvDIMKUEhEPz3IFLTvrz3TEL+NewC4OTGqN/38Iwnyl8tYldEtvTZUeZ6Tyf7lVil+L
IvxAj8WjycVMa+ndqDFMvTNHbcoVZchXRhXcABJiFzKJa9aN36OY2bGWautarNe86aGScBnlXG1o
Fs5UyLI3e+mk/flwyd8dL2bIHKmlTSffn8hdqAM8AyZejz5MtmY+0WUqCNFusSOME5PXtvP9VRKH
JtQoM1wzcTxUFkXEPlH53ZTvCsuJH+xx/N4nqNV6Ed5HQdvehMXJN+z5VKvoZmakOdd+TeBK4NDW
Z6J5U3Bf8BOAmkqQM+ZH/vVccZsoNFO42JzcTeT6+qWtrwvkL5t4pMJzaLsOmIfzce6z8mDYifds
1eG3uSYnWIsI5ms0XmeC25rdzNW5xBJfMwf48w77zf5SvksnjDGRubR4N8eLDBVPTuHWO414z57j
ZNND3tgMRY+TqncAofb3rtG8JcNfi9i/mWv53HU83/SEqdT7IjYqfsr9jVfv3DHz9onZSzIjAmLE
A5tsmtIVh6FpjlrnwzELqG/adu0cI7Bj/897gLUU1l2oMDa/5d0eqIpq7iol6cPF020jcbGS+mrS
si8AqETilaa0gNpWnBNp/a2r/LvFJF9ONZdFjEct/91Vbs1BmJQ9X955QHExne4sVX5JqjA852FN
ZDRaqlU4z4dEh9sqAt39543/zSjj45P0pStcIdGc/HuUYaZUdH7k1PgK5xyY64EU6kS1i9Ipp2Fp
/nWLWQr9Zi3JnNJEG+p7dEPfryVVKss+nAXfCbziS2nhMBpgGdyNFG22cdc8ZAWZ1GKs/UfDQTta
9sE324uAj4wBauIx8O8S4xWqTbTpc/Iqhjgmi3eww7ve6ha1sCTYowct5kUx8F3beFIByayLMYd5
cno20tF7bikxtWZQPVhR9tJi3Vl5bZO8dqO/tSG93OPTg6Rglw53QJNlbzHGT0VXDZu4ysN9bo32
SwoOXLsRgWbWWHClEy8XiuWDpAheU8/YJQj80HuRPdoYj5K09MAbnOfYJ2CW8lcAHgxefVlK4w4t
YHM/WwGimcG+p7FRP3VvdomjIB61+6Ls534WyXdNXb8ZrKumjx89VhD35eAY10MDSBtSBWtuFRHV
mXioZMJwOkU9Ool5Es8tSkcyFG3/Y9CSYWR7JSUiS8rbws+emcn0kDlCSHGWeXKqXhy7zv/MIii9
rnA9Q0xEZ84dEpY/+nazCXtUo7O/9UU3fYqYt+VTN77K0skYO6x03c1GDIMvG1bT1JcPSex9taJq
/mqmi7gv+9TlsbEtLBlfT14fX/dj962aUA2jzASVrnLo6nkV4/mRmT7G5WI0pCferOMUS0oi8tHd
xICDvMxuj3NZMavvs5fOSPqdWF5d3vIi4JVzgCXFJgfqhjt7fNOVZXecKJNc3hKqQkCuLOhy0JWT
5QF3n/7x7PJekI6ok5oAChHuvdR2zpQe3fPl2T8PA83xTTVQk1NOhSQwhh2K+T++DgawpqFE7DSE
U70Jg7Q8RaNJyBFxVuSgew2ivZLVyxx0xxjD4fHyDHMjyS0ZWpxUh/OtUTbzLb46qwwIHFveofM3
3WJZJnpoTuFEuiDKAufun4caF0fMXOXGy8Gh4fUcSf1jcd5Oxcgct5JPYwrmqPNgOXc98TFDsGAn
WVIdfV0/oyQtt8Qpk4AunOABwsBWTAXogqiElY443zaYJptVZXzoKmF8QMJwrzOvuy6TwrgTDbVj
P+52wWjYayd0gkdYUPUxasHCXl7mTPGvp5nQ33Y8NNrIDaQo6XDHNKEZpoyQjCTu79p07ZnJCa1q
cF9nvnPVGiTW6aomOaN2S3DDbnIvS53cU2DSm3GK5/U8uZTfXR2dbDPWp2BGw9TZnv+cAVzZVSXa
LyRfwbObtIjf8bcyt1K71h3n50mSzYy0fL4maHt+xtByNKTw71E9Nc/552x5U2JlOYw9SdeoyHY1
y5enEHbLg0tWd+OJ+qmeoIe2aVhQI7eTjVv2tOhYEt+6bWzfXp4xdSVvSV15qo23GKWZIyUTLgKv
nr2tV6ef7Uw5R0917jGPMpfzW2KMDcobjRsTmUmHkFYAHWRbnpYaJYmZWEEjJ9QEntviwcwJrTT0
XY/rYeOjwSSFJfCfAFO5a3NUIFdTvhgaQ7YexUDA2WTNBLq329Y6iWbAbkel/r7Tuv8cjvKj7gfM
/0Vx6w6WfVO2nCelpca10eDAagdMBW4VfYvcnGxKGRJHUZpEh4YOEjak9ayou/xhzvv7SY3uJ4wU
cK11RawYnJOPzvjsOF7+bMeLx8ygcFwkehfktfrUR8famtzP9H/H7djM3b41wvSjg/uhXd53bWa5
WdXNcJ0ZVm1Vtk+uNCZSCq0JVXF8VTVz8lxM8WcGkuwzYbD89RSqZ9ncKSyqz1ECKynOn8d+6O9t
FV9H03Mla/GoGr8k5Xd8CvsmeHLiOb1JOiKxl1eZjONrHNykHAUE3QG04WhQe73nJgOZ3A0e/OVh
6oi+KKMZ5i8t0HWVWM0ep1G3nikuAbkV05MfuBIfY2XTbysnPtgh4NEDIjaM+aouk/ahHyNx7cv4
QwNp5qFbHsRI/WAslbUCI7WYhx3KzlgNj8OiY6yXl0nfJQ9xUa3dwfzs543e1Wr09oPrfxztImW9
5nItWinniPT2IkzjL+13DjQuH2MggWJQ8i5wPdbjzrrJWueGthzQfxB1uGU72hRDU28Y8FyyAhT4
kA5OPt7I6TZU9XR7eaYjJjJlijQS5M52Gm36eWOb3o15Fd262bNfQxDLtUOwjR1aJ1Mjiq0sKjZe
7UGENVzr6AruvX7tz3t/yj0wEAaWTKzjk1eeQpFWJ1nl5qZtE383TASNpw4ugNZqCe82Yc+N0jvV
lqpOuSs5S70ZbsVysyslfxolWAwpus4A43hw6BuI1CdCtCUzQ/qADUJhHWQQvM5xd8JOB4e0/l4a
+qsbCO451NnYgJMPJqTPombLiprMIW/cxNjLTsIMQ1LtMYYXZX60pnnfsIy4coDPGdon1a36Fqfp
hzQNbHq70zac4+8GruEGSbtjDHJTtJJfwbxPw1QGE7SfLcDKOkjObdS+YNcnfLb5luiz5D7OAmY1
dvKTjt0PJiwbrOb9PdP5dTEiSUFxxj1fO0tuJ8r9XJ5V371YU3c3g9SlHAIjEIICNrGvAJRRknhg
19MXZQV7OTtfLQtwDgkiIymOGo1garwVOr6ZLPVt7jBhFOg1jTBg0gpmZNWgaxxN8LS0QrFdhaXe
eNjpVsZUH1kMJUdRzs/95N7VLo5qkVWHtJkPNjYpDSqhZ8mUVcMBjg7K5REmWTHv2tjYTNqCE0oC
dEbL0Zu+s+K8r2z6q4AMJV5ILEgs8aA2tUxZHTarKpgrm+lJd3o4u9VTinV95SbOh0SaSMRbgh2F
DpgVONRrg5zEqVh9VSKriYHMCZrJuvvCDz4gmKzXxjiJXQtCZ2WY+VJkXDL+Wi5PdZsliPvnGbN+
4eeHri2Oue1iaimM23gcX+MZmnk5i7XZTGyQLT4XlXlDqYSwA7TFZCx5M2tPCC7fooEs11Jbh05z
fnFP0qvaIBGlaRq1nYCsWamZrFGEgAGo7DuzwWnYOmSrasAQmfXR6tXN1CL80Q6nappnRCukSbup
o/pm8MhDNMcl31dqDQpNp+sQkKpjsI4omorwUm2B3nYZEuTi1tbVGqjOm1HY5FQ4aETT2b8BR3xv
tj4rZOFgfnLJQ7YMEoGLLtynAaEKFP5JUML5cKVj2CqTR9PCna89sEHHMYri1WyHJOWUZ0vET908
d/hRnCOVwLeCUnKIo6Lt8+8qSd7sdgm0nDE/YtUygF/AF8o5xhLgvavtz7WoEBg0EF0+yNsYBMo2
xNTrQkZcjyYhUzEabQUHBgGDQ1heAjhTbcu0rdbm0GfXOgih9ruvqDjA1MDn3OIxJMi119x2hbvG
VwT/eurOdiKzdWKOHx1hwHgehtumIq40pvMJxHk49SX3pUrD87bQfwdo3e3QnA9t3X8tuAEm1RTf
AwK41UmG2y+OvHVRV+MpHabxdHnWxua6Cf3+gIH7mnKO3JEoW52q0S5PsccylzqjI6rqlClpIAWJ
Tn4B8aw2vYbkO79YlyY1Y0Wsnc7D5qT6sEFl0IZwLxxK8Jc3+8SuT1UXnu0R7xS9m/okDNDZQ2Xi
1fFTIjpZ3xABP1TWrjf7a2/5QjgH1Ql4HKOnGB2uUkVQcUNhvJRqdfntEdrQre0lX2kNxKdksYC6
rN1J9ISkqRsga+xnE1p/2p4IMZLI+xbZR4MJXMfqpkxTsgcbGJxB/kWHOFuhlNYIqvvy1C87IU1o
LvgFJmIjMPpT5HjTvoTIFNFsz0drOOQqpJbDPfPKYBF4VI1LDqHbgqLzCcKukI0MQwDr17Pa0+WB
vuDWay1/3xiYuFpkyE0HvOtQ55Cls4j+f92o4hQ7xktjBKT3La8ub7EEP+MWJqy6ARVe1sVpzqPi
pAhyUg6TJbtHWEYhqtr00BquymDGLpAsexmrHAiuai5O/LziMAdc811uHxJQn3FkZqcubDKiaHgm
hoj4ioggrqL/qHRQbnkVHC8P5ezh5i/EcwE8juHEwQi//GECup4UgOXpsKSa2iC662IKTxNArtPl
mR/NewNQ2xwMcttKQWR1pXdeU+OO0k39ElUtmQyXl0bkZydOKezMNogPO2KVB1IOaFhyujxMhhOf
xvIlw4f9423VSVJ33ARe81xlBaZZm/CHNkAA2PeYOuv0i2BhuqGZoY52rzPGcbCzqT8eI6+9ruOd
KhpFD80c6HhyXxMep0/W2QYiYw/zVx6ne8EKbmMN0sOkaQD/MdV1RsXqGl8E8BzfrLa1UVlc5Jir
IKqSUBp9n5UIThT5GiISIWI3RMy5Nf7qACtYb6sjOejzakjB4Eh6D0bNWjVLza9Db5A22i2h1ab/
bbK67agisAxQXIaBLFgsoNG8aheLlLo4lC5P51iW7YmLuDi6l3f9i19KLyahy7v98g+cWiQbG0rO
FTTDzQzJaH95344Koqwuf890e2UjOLk4tJaHy8dfXpqDjSfGT9WPP/3xPT8eL/+0NAQsm56sjh9v
Xv5Rdfm5/3xc1ZCWbg1JRnzAf3/bePnxl7/z45eQ5/MCMML78ZP++YtREBE8PMqX8mLtunwroN59
64zcpsOqOxZgPo+XZ9ny7J+Xl2eX9979PaQc2RZKwtPl/cvDEMIdRjv734/ywtbZ1mN0e3lrjrN5
0+Tll7YrWCorvJa5T/rq5eU/D/PiDQUDx9G+PL14RaU/OmssZkf8fQ2S9pYUlqEmXqisz9o05DUa
SoLiZ6fdpl2S78acWJVqBOVhLr3AMZmw3MnubUwIsRhDAUcpJ7atYdA1GZx3aRORgwFVxgt7+66b
RAvdpBivXcVKvKLJnQPsvGpaX+xkBcdwQGBlpcP3zByJm4/A1Lhqhga1Nnq6vbH5RbF0uY0odbDO
fsi9T8zYonXDQH5V55gn25yEGFMy9rhp9r0du5vGse4RrCD7HONsHUTBS0nFHkzDbEB29z77HlFt
5rYc6y94rck+nep+41ng2ruge8oSlnQ98cqJduMdkXeHqJndnek7DxihwqtirvcsrTDd2EBrIO61
ITELA8UTW3TnrMm6lerNicA4+GUu7t5Ujlf2QBM4Lv11o2GOaS9vVnlWf4kfBl3fY5axrioQZIUf
3tnleAf+6K2TDhwaHDDcP79rLYJd1LHwUDYgs1YeE+B+K9zF62BEYcHCbuHfTeizhoYZUsei1NAb
UZbqnNvVp7G/7c3iQ5CS0deESq0pRvp3ni6/6CKJNqkiZyzsH42unjZQU6tVXIynMIlec/CjeeNx
ZBdZYg+ZuYmaTV4TEVcScRU2aBNi5kaiGAx8D98hYOFP108R8q0PoWA6U8XBGQOVfxLTYdIlaiTb
PPv+kgDuJwRu9SXkuDov1n1MoI5NPlf1rZQhsaYsgbfCCUOyDQiUm2OMptok+MMPmxZaoXm1GJZW
oiUAuG1SyloivTGMJty3wQwGgleerMqjbBSEihE3oKOHexvhWZxXL0ZWtSdP9iO9jp7ZjqzL6yyu
9o6WBJum8Z7S07PBTzg5lD6u8HbQBgzUuJllBoDfIzujtapXVrd6TQ+n3IWepW9jvLBAooCN0Jav
+i6E/+KRX0p7E0F6TUcx91gQlqzdKYHBCaE6wB/Ejyxopl1Mm+gqoS97CvQ9OiafmQlzA6QGJ7dx
n7SloDBOGA4BdQJoS/rcOMwI6lfxWMgD9LHqXMQVd6K8Yh5MBgmUFZJFqCSiigImlbjc4WfYmXbS
NOeO+lCrUGbJXDWryglRpw/q4yiq7Ki+pGXf3NbBLgkaCN6OddOHVBja0cBebpY3EEiRujiEnbZR
BONq0vnWdVqfeADHX0ep/DxkWLpbia8zipnvE44E95Xpr4hf7BFxaVz0DpGmLJyikklqE+LGy6DE
GUZGLCXbsfbKAWDnBAW8rPo7x8oajIXUZKhzHfq+hXQJ0LOPMwVDDPNWpqybbGHqpCbQ9XAhZwcl
A3Nmvi4asMogggs347Kuo6KfzW8FrWSjJK6yrN76YZTHXswGnvUQm5qLXCufqy0smZzLiH9PcpS1
MUT0NYqD7Vg4AFO7mHTR2PeuI4iZ6J/JWa4L5JxOQ0+aut8ZnZNaAxZwuHUSJwf2ato3ZTnvki4G
CW8N3+K4JEWnTBHC6H4J3Bn7Ywx3ZzsNEGKamVR0aLpXAsX3KWftHrp1eRLAKajqWc/SyAN4nL59
AIZKatu8sMp1cKr7ZCDtMYkeutH+FjjXZXXTJvRxDO3YSyWYPHSs99dRaeNNxlkoGvIpL1fRYNfD
oR5h7oYNizhf5/QovZ1rT8gymShf18vDsEoiLF1e0XnHzvMlWI6G2L0qvf7xYDE2djZR2HW02M9r
uTH9gdYf5Gg+zKsjsIHIVJw4WeH0BuxC03iy4Ms5+DdPLcL5EwvKcY3ZHa8CQBXoXgURJjkj1TKb
tHZOEx58MDtwUHP0CEahyAccNoXn7d2pMLZNTPZ80BMgV7xKkYhVZVcxbfLIWj+3unC3GSIsSlsB
NA8YymHZhMhcGa2NCfeb6w97afY46Wci6gPNZ+XkePlQmXwBdHGOAALF1abqrXClINOtTK/LTjjo
gR5E8daNw/brkOuvFpiTOGWyU5gx69iFoVK40/fSsg+TC1UpnVxqoepqbIzqjMp5p5nB3oHVJCIx
bK56pJtXVm+jrmnmj7EVkngZFy9zl1xHAU2NcMiTHb0cg9MNowfuyn1I1WuL8qqZHtuAUTaLOmdD
u/kTxUYcppGPdseCWTRCeJldvzkV0P5xYxadxRjVc2X6fKbN8Hhbs/um6JZp6rCtepM8YM9NVnkq
vG2bAIv7gPnIJ/bMvvVn5aOs9TAPW3EGnGa4GcIS7A0ii82QL2sslU1gKgxYWv14F7WnbvJXpdWp
25QZYJgZzX1jV1/j1OekkzolfrX9mNYJMAeKL1v4lFuHqhmAGkXWUIkwrpkqta1TcR1JViElXICh
HNKTRzN9kzFor0F5Ei7QaID3UGkmKvUrB/Xzbetzc7H1BzHDVBrBhXCLZfagq5is8U9YOvIPmgbS
OkmLJaQQ2lNJyWtbSgRsqtueRzTiBx2m3wYRVitbuPKKa4IGT2Z/yTLf2skB8pNNrWsvmjnYdB7O
bRpqB+oy08Hpm/TUNqRDdVVwMPIZzpIavxiOb5/qLvHPo++HWxgpjIkQCXdyxIHqofu7oRRgntOs
Xok+SO5qyRo2mKxb4ZejujL6Mrm7N2MSiVLaq/vQSWB+z4KgPMcdrT3OrebODj7oxs4fqixcZ0lo
3aFRKB7QxpOUWXTdWvSfmj6oHp0EzN0YxZ+43OrHTvVM650In3jwZukk/xj3uj6ZFVnj5vISZVy+
7lwrhRBSgifOqDHUSzjlOIg3I85Oquo2jb/4vB2PLC6CexABUiXBOG9P5XiryCzB3kDAp0EpyQmS
ZG9ZxEN4YphvoTaQhpnI/JAVTCEnPmjnQyaa6uizM+pDBjrrvgL0QSJyddONVf4YA4OgBCWQo2Vv
ndORqdnjw5a5+ZZ2twki/nM9fKEg0QLewqbVZUgro8I/Jnkvsffb1iaJx4MJjZKrC5RNiDn3lCxZ
mChgyLyoSAyKmXZONQndvh5okrB4KcIg3tsVyNKAaYrDiXs0ra+x6jfOpG1UeID3ZBywwA26z5Zd
3rhkGtxg1xbAZ7vx4LQzPK9iO8aYldJp3hpV5N7pxNnJ/03ZeS1HjqRZ+lXG+h49EA41Nr0XoQMh
KJJMMnkDS8GEVg6HQzz9fBFd29XdF2uzZmUwRopKMoAAfnHOd2bHO7K0PWg1PrvCVdc5lyZPEEvv
2ma2V0nF0zV2/SPavXTvmGZ4Ljtq2LF+l3ZKHjrDS1SVgHZa+4evTOcY5s5lchgjOJOz9cZB7s15
0FHJvol4w5QmPhDnako+sdYxEPVJ4y7yxduW9QjQpvGOKs3qXVIqAASDNxCvAv0wjoHSSzWJA2B/
X8eQYeWYP0A6A8JjuU9Z5rrQQip/VbW52Nk1ExGDFRhCk3nrZZj/zbEfDoss4yNSnuOSljZ0wxJZ
FXeKUXo7h1HVxm1MyG+FO6884MBpZ7knB8fCqrKRMqdTFe7qQMK97YlEtcpq23uMlBvULcCiCXFl
UZVBFKu4bzEeX9ldP298Fm+W2R+5I01IP4DF9FKnzwFgFxNZde+Gn5aI9VE7TIZ7x12pOaPoG/N2
Y9Nlr1sBgjgJeIyalYDeK+BEFsa8qwb4Dbf+87TQySJ3jVkSuNmHzYgVtGP4kcDUuEh3a6V5+pgQ
JLArMdavWbRDocl8Jiot3R0drTyYiLWdqavP4xwhnKbxy2HX+qkr906W7RFhojj3pmNcSNyfPVyq
sb6FmRSPOSjGq+yIHrTM6RVMJikNxps1sZXxAUnOXbwznOknvIzxXDc0ngzXzkEeL9sCOQ5ufofw
U/EGZjfeGllsfHjjL6Dh3puV/2znKt6G7jSfRaCDo6wX9nBJzEO9SC/QxbK1JerXqp76S6wK61mP
Ly3kF4qzwbikeVBcK8WdhFH+vkBw8lSlA+OhMvMuury6Ab1cEqCaDqqkp7Lt1VNMBfMbdo5/NbKZ
CbaLeNVzUI0GxN+WLeMF7RI+4N/iNNzboReJ2sGU8leUjeE1NJ9Ye52r2TwksikOclle2lTlZ1YU
87MUy9pYDHqNIWf95Ir3DprW0/3A2O6QF/Zn2zgs70wYuEL62ZraHTNQMr8scT5deB7oZ6HNKLXT
j5ExMVNrzYYmJW7MN0hPW4a4oi8w5AY1EG+rUz81TgEWwR9GRsOkv7KmcwjRRvsctGNwpGJomcrF
ZAjCcXYBotrhVtTOvPU9k4jNtMrPTtpvVREsp5pB8TazTZgGJjNP09Csc1zWzZ2b7q05Hp8KdCMj
S8oun4Iz3tEpChPE21k7fmbdSBjetIht19ZT5NKwNhlRODolfrGrCDocUnJGrICxonUqSjLiahf4
HmopTEskUuD/cOp0J902XtmZS/0ek8KtjDg5Z0H9WKQO8CsWDExA57XntO8s37mLiDrbTXlebbwM
JILTEO/NfiTf2SWEObjREk46yyDL/YEW1SCTFyrJZGURegN5uh8MOZI3CgJm2zZZ9QTLe+shvHnR
fOKjXIMVLgZTR3MWfKvj5NPAvPlYOuCD6ZqOiKkAm8TOSMlYtwDsKjLaRgc+srTZHHdecqxUMq0l
kU97f4EL47bk1Mcek7t5hp1mpLcdP8hd192pPO73aqQ67DKwvP1yKYcG2bszyhMYxJalSP2OMVZx
SYQZAVTWj1mY1L9zOUaKnnifW0G3yQHb2Msgr5XOSPGMm9M8E5M1V467q7kL7YEzmxvt5SvUQ+nb
3BvAnFTZbx1oG2s4sZRCOaCZlonEg5t8D+3fna+dt7AZ0fV55bcGIhUS7yn/xly9XRM+0RF2cqSx
9rh7Y/gbU6dDMuDIXVqNL5WVy0tDSeFWwII8RZYc99EjFhimA/tC6eyAx/6lTiGTk5UEpNkfqT0U
WbZZoYZjDgJ8pUKzIwnYrPzPYLARb3axu7Hd+UV41Y0+MZCW3iNWICdgVdU1Z1Qp+o4AncCA4A2p
jXJXmeElrGuXX55AhduwHKd7bIEQ9jO8UoMc4FYjfMcMopKmJZCGqKql85Gs0xUVqkCUgwiPudZi
c/bjbuXIgbhzKBQdYbA3KAROj4MAJLwvW2LO47A5tGJuEBqQPNuiM92XBHnpum03U4vovWg3Y5Cw
/Wz3nmjE79E84h9ZFUz6AV87j4ZlkcvdAfYwy21RMriyJ+Y/XjxcZGV8m6rpZ2IzC6kGgN/1Ali3
XYR1bIz5YdF+CDSjkGerUcEGNVXFQpMlamdZu9qxyfHiGuajW6+LqZI7Z3rPiQQccz/qbukvvug2
0us6HvV+shJh3h4cyqlsJgd1rKeDcnDIe7GN5JKRDLUE+jryylXDNrdqQKEUefreDQaTWmb8NKno
edqZVm4KriUI3ag1i30Rz/4pcXeWBVdwMfoahBDDL9sN1cEIM5g5Te2QVBpXbENKFTWu+sU83NwH
QPTAUoILGVmywYL+zprM28/k2qOYwVpDFbRNbJKFMs88VW5RryZniJ87hkvzxL52wL1wMjRg2KlW
z10B92woEuQQsOi+qPq7b4syQgarV6qaSRxLW9C9t77eYLCmVeYcZuy9pJbiWnAZheO5zRmjd1SO
lf+WGmHAeLGt952ZTpuuXUBox5O/42544mRN+BokvYnZOQ/w88gQDuDjCVKHuM9yGeIoWmGEEus0
7Z0zqMrlWI3VI4HKzbmucyY/vZRX36fm9NREJhPFO3SgkJhP5iAZs7Us79zV1KsXKijJxeoglkn7
I3lU+Ubg5Wf5CVZVyVu8ZIWcguCHroGGWHXyOvjLi8Wm7DaR8iPLLquNGJqZnpo3bmxn2n8Pvp6K
rZeuWFTEHS4Ss1dguhm/D6NtkQlBfkPvMN5Lt4B3063dUb4lDZznEoy/EvWvnqZ9P7V1vDaaz7ro
0zMSu2Dnu/mv0b2NuuykPORY7t1gbDY2LsKdCOIftl0/xLC6mNsyyJ5t9mR9ivl34KoODdM7WnXq
Au5j/1I1sI4T1Rqn3s0pZLEWrpekFtxnq0/2vDRZFeULoQo8tzXDosDIGSy008VRH8wwIGhlxZs/
Hmcl/aiwlLW23JyzE3RsRdOq22Lgjwj5+E54gLnLzLSIptYj4xvgpZ3p4djV+UCDzq2EOvKpjn9b
vmyeTAGRNid1aVsTTrj3Ej6ZPvhmZo4hDTUC1RDbSOLcHqxVeCzK8ZsiuuGUqPmprX3omV17LnEW
rHMP1mUJjppJAjKskWyNBJj2GtrfEM2FgOrPiEYUZK8uo3to/JF4WncqV4UOoZAHxo8SI7GJp3XH
yJHngZ6D0+Tw48GUBn1ed2pTxcScJawcH8I5PTg+ki4mtMlGdLGz91m2FOQTJBWJH+NsNcfA8G4Z
Py6mdfHNnI3g1E0qxMAKhtsX14YhC+TOYjKMp8RyYUoAwVwbNuivsZRvjh+PEca+Zg8H1Fs3rJ8m
4bHQd7oWFUnLfV+o8HQ/lKP7q2W2xuwv63YML7IjO5nHOGjFOZXOD2pK82cpxZMbE4Sdzh2hI2l2
8Uk84PmqLeKEISfXMf0PjjNOcB+X9JregXlL9paHzXUZh2lVMgTL29t6TCUvCjkrBVOZR3ZdHbui
L6PETOSxntwn5waQtTtuWkvRsd5b88hIkxujTU0/FeXaIIO3uIT0n45OsZ8KUcAXMybqAOc192tI
pv13m4jrl5aR0J51GQoP7XTXapAvFFXzcTIrpAR1SWZZzHhFOUcdSvhgUFxjn+Task177kijWOuC
gSks+0fWM/MqVXYaSZOn6DDF9IYdmWNZX9AKLLgwrCSPOoAGZyRzu5uQfVtPSfDUp41eG1Nr7uY5
/PARrq1NL8E4PuE9wLo1rMtGHToboj0gbXcFGnSvcsZvBVgEBg2jtZMOPc3SmJdwIReBPeG+StjF
zAW4UkZj/sULi33fhLQ6+Ms5x/HzlQQNb5eHg70VHZ/yvrWZ0KR1fKnM6WBOIoxKaumjLnGZe22P
3skurymgv8OU7Pg+6MuN/Hlu/Bq9zZxeQyyDaY5/wk4saPrsKVlBTT2RaYJW2bjkzS1IxRT5xrGW
9qhqNe5IlbE2gRnfcn41I03vveSz8lhZs6RUSI81CqqHqjWu1Sz1cfCK/homCeiDNi0vI5/L1Jms
yK0axCZTDAgBLVxaXFMFVbsv3excxC2nRyt7L+uSu1Vt5uv7jT/QdJO+QVBeo2z7yLPjms2UimbX
PjZJ/uDYDH0XoTelkesTJxOgHNflNmlb89AWw4WpfLeWnfS+xB7LiVTaX5qaGoUkLAIOCzZDOrN+
1HlbP2Z+v9VNJ74FDFrWWIH4lvB3bOuucr6a+qD0p2qVeOkcUz0GuXqpe/RT9MM2EVBJ+dUt08/G
8/Rn0zDfc2fwdxI9rGvQCmfLfNaGB63NnopLYIv9EhJww2OwRoNoA8r1mjQaHMl0fCCOOi3QlMRJ
U4HpHDaJ1ZVHg1V6nNkvfRY+p9XCRWTSnc+N064xSM9IFivnqiTPjzhX7oNugRWmgAgaRnkP3e0w
m8SuFL2cHsVE0LE5muJ1QTW+Ssev+OTCW48LVmMsH+fWmQ791P6u2qJbB5ATPZp+BEVinh7H0Equ
0jSJcWme65jOl9GNf3KZcwLqB2RcOinZMWZN2Esy+Btaa/fY9TLDBIC3bWmp+yVa2pyiFh0cAEWh
aOqIm8LHmxQflms94E429tg2050tEblxu//wrcWlIm/UMWvGZKNIBdwuduHhoEr7g8Dr9KWolt8t
13cW6PpFhINz6OijidsKzoupzYdx4vaT+wWa1WXE/3jLFKzkTdgigoHV6hKfKqDAabZkZwyNxdW2
zolkuU12XIWAJHxSZdI8jF4jo0Jz1eEY6k/ERZkXLer+avfl0ezg3boG42ecOcdASgoa5a5tn4rL
ChPndZrDZ4b9KtJBuhFYBIhYTGKiuVECj8FIDkhXnAgjK0n45gPfOIS1+E7GhIxp3oXkGoZ/Ngbd
KbWrMztaeqwWjFpozTuoe/ZTM91Nwe6mI/brTKZCfx1Mk1yDGo700Njb8vYUMUpGt16SobxD2zSy
wHLLpWEuOKjnxGjMpzCNem+P2ar8WTCeWnuT2T/2+rFRZXkuMRfQeBbWO8JEDNyWVHjBlvGNflGP
l7gVwTcnVw3bHx6KFuMfqkOSAUgwAqOfDN/rCZQxu0wRVVb/QUdgnmzJMyHMnK2JHdwf5+ak0JNz
Vrg5FaVOH8fJeWkCaj1hpUxIboeABRXIjeEp5/n9iA3iyXIgjsIIiYAuoyLKreykZ+DZqsNv1LtE
EcTJyFXLIVH028Yyjgco0XutC+vYhQBKY4Rxntltfe6L68rRy8ljgHGYvWRkJEOcpYEtsA2d5Csk
a7JXqz4+c9ZrHIwdA2hR1B9lTCECrCN7qurB3vdsR7+y20am98RkzxPFg10huKtU1AY+9M7h1j1D
F5AaSuiiLiIxX2MWmr8bp+MR6LuPkJT9le5N/q9x4FzZCj0VI8VQoGLSrKBEbZqhujaLzqifaNHB
CpsXk1k/INLhi0KgzPtaZ4CEGe90AX6xkZBJYc0OHa21dilCQcZDWS0gKVeoMtlDhdyEczd+lJVH
XJXX7FNPf7GN5EGmCG6Hop72sUcCVRHzz0hRPrlzEJzY0zdsgsecOUkZH+oS8I8GAPg04i4Z8R28
e5LBZ1FkTySTIHEfbG/FZxKXR3zE/bfzetv7NeBT8OJt0TCbuh9y1/KvIhHmBRrTJtkY7IPeSwFG
3Su54K2iNt+VhOGqqzQ4OSPyvqFP/X1paLj5GbESresOrykXN8Pe4itiqnzP+JCWakn8Y9snRLuN
YftjZkU0ZxbhuDnog5bs1Mh2SBtRjYe+s2dV71TOzwCp0GvPCIdqgOh534cSb7bj9DzPXnMyVPw5
MQ56zuKcYOUaoUJ4n1fVaEzrNgW3fnvpyb46B/Nv3zemaeM4KDuBylhrCHfDvlM310GWO6/uMoL0
tTUJqbF2XjuLeKv7S6/leQctbt7JUg8Hs0EWXtZTdZzHGbNAlXzMg5O9lu1z2IbNV23HyfNIMJxN
lvRTOKbGA+CDPazjF6Y68xl2d4o8L/QJfIrTr9Z9FwGCO9Ix0RP4Pl/Scjmr0PUZpxTzS3EDkGIy
O0nyCSlcLQfiP5aoJJTd+xKzwsJcQIrfgj5MSmYOIWo2wAJDuCsGWmgXEXZ9k5cTpjft+2oM8JeU
9dWd8UHWDpvcGan5VgMW3LHdRVHp9s3VbqrfjBrg0NomCgZ7dCBHSj4SFBurqWLBT9QHtxkq3bWp
pmU3hPSy1NbzxaPgX7fNqKnvDOsQWkI96IWWty0S++vM7kENwfDMN/Z7ljLcEBUutgNJlIcaGdpK
qiI+I/tWW7aaLFhj6T0UKIqDYq30EJ90QsFb9cNvTicDwqTvuZAGZ0de1O1RbDmPdLrikbZywPLj
nirDnbZqaoqteJvdqnjpEkO+UL8lK8I10r3bUh+NZDLtxkWhKZ8YlKnZfxscc3hFYkuL61fzE6sd
67qQzDkUfn7BwuGygZw/pKesy/1gaItlDx5I5hf8Gmuyg+xCvQ+y5cS5KiPUetZz7EbZMBQ3fK5z
iquJe5pFW+P5zstifVHkXrxZP8t+uAZTmHxNDTt5gCjyNnlhuyldv8Hflo4Pg+zHhypYzjhg4zAC
eZOL1cLcYFfPlKgLxlfWxLW56zvZ34kGJ7NYeCo7BNa6bWY/DqL8nodoL6e8dd7QSaWI7IgkoiPJ
PSvZNY6Wl7SvH3yhjQcaBkRAqWbGs+TyZCVG1LeceaApb95iDQehfRCKvv5GZ0Eq70B5zsguOUyT
RYjFhGdGlku9JYhRMzgphDfRqqb+1k7ibtPgncNtJr+mTMXXLLu/l8JOX5fh0VMQojH+j9ulHz51
q57n1go2k2jGC6SKSDeOCzwueU3CzjwNlRIrdzaWDc+JYA+9Wv/dcPmfP6f/+pN9+XcW5s+G9VSW
pOrfXv6f/Wdz/V599v99+1v/+FN3nuafry6wCZse0dP/80+9NBX//fsf+Zf/L//6H9/d5rv6/i8v
tncW6dPwKefnT/K01f9let7+5P/2N//j839FNBXYkf7Jm3r7F/74m7f34m9/OTbjv+JM//4X/sCZ
huZfkX36iD7EnVg6fvbqb38xQu+vEJjwrtrgmKC33RA1LE5V+re/COevrulZgS/g13j8Pay1fTPc
f8v8K+DKEO8oIOcbO8r7/4GZWog7cMn+Ez3BDB38w45nO2QQ2Aibbo7Xf8JakGeqdO1nQdQ5xdtE
craS2EJ7/PpDF5JYEOdfA3uGZGf05z5b+hNDOY0MxP5u5A71VTeX+7htLkm+6HMbfKTdPB6dDauu
7DVbKtTw5W+8lNmBjvbX5H8oaVgnwS5mmLVxoIO2Xxxz2U5t4JxaU54zPSM/Gl9jaRZHHGFyhyDq
BSuq80T25BnWQzQzP8V1SLft1ca4ZygcRsUYfCF3bVlL5ZOCVu3RaQcU1v4qlppdLXffnTMYLXdU
GF+JdLYGMqF1a/nZsS78HsiS94bZw3xobFCopVNu25uvFIgTs/0YZFErnKeu9j59j5ShPtWfGQUN
4mr3nIVsg0XQv3bTkuzw2bCSjXFkiMYxTkLg6hrVtzFzjGs2oC4b7XTtjjHae2t6pXFG6yIuthiq
HwBnIWZkh6RZ5qcprs2jNahj4NBe+lWxbHBu5ft4DiJL6RsDgMRPVNVHwgBLmtMYvU77MNJMZoTw
ECIMez24g0Wzk2wxKAUjQH4++MtJEhIvSmZsyWbqQJpMQOWQNm+dLN2GBej1IJ1/EN5qn+chNKlS
b6SMqb4KPTCJ91hEyPpDyP4VxuFATSX2fZlWeyt2f3V1dWu4vT6K2/w2app9Vu74Neex8I5N8ah6
aUeD54xba3keKquLepDOHltx+FT5vsxwTTG7tDEIoWQJtr7SqCqF+O049cmJR9IsDXnOJyM8x4C3
va+FqpNbq4u02riprdMfYuz0RtpmhDLFZqDsXoVLKgu7L5jYzafBtwfJ3Cx2DOGNvZkP32of8RoN
NOY/NW4sTKlHglhAC5r1sfeTcps7pG5iYsMJxz55lyFX09r/VTc3BbsAlsSj6JflZeMBl6JYF0mQ
saOYM/qWTK3hTD65NbnYegSTh5XU2gWe/qiZNRxKoS5FsjSw7l2mmKM6VkZzdP0kPGH42M4z8U4N
mljY40mfPHn5wWGsYKWyiQousH1niY3bBu/uDfFAcMxGG3aMu6N9klI7F00pcs6t36jZSmIswe27
NTw7zAKsyWtiBnxBeWuN9YlP3LRBp3CqRDsc21DSdKnsbcAmuRaFx1zcr7yz2fw0pl7ukZp9S2Y1
YgctF3SmDr1cSISW715NOz4jkCJbLEOojM71G7ygYF8qMLuYWx7GSmA/qdWK+ftMii6uCHMzaPGF
UKf6UlkMBwPPoyAKvR3tG+6ouS7WIlD+zkridQjNdK3m3j24qttNfvmj9rSAAkBuCLVdsod7gsgF
qL6vr8nkUpd8MF0Mdz3+UnRXz3LkxmVRRK8Wtv12kJ0Q/xurjpi3TV5/MAPIDiPmkFUK6Kuy7XJr
Nv1TaS+/wTxugqI6JRnBGiE81cw1PwP2jR7SRWiQRNugTj5MefWT7xtyYEHV37D2rplNbANATRQx
zWm5ZZFiqKGf6tO9yr5NHn4lIO3bnpSMjV6C7WQCm+SmvfJmtGxu2YwrsjIzdhDtvH6WjehWSzwQ
xeFNyGifk07t0D5lR7stH0Q/6t3gej91iu6/tPJky+6z3rlD6zIIHGzoHc2yViUmOy9/lL1HYlxZ
tFsxJpR1Xrep3GA9ekZwyMUDojO1zgsrXesmMddDXABQNdJd2C3xWlXv7SKLHQ8qgEiI3VYkyaxE
t5x7m3jvslmWrTH/chNUNlMRkxl/c1CKOQAuKT+8ietHTPyUnQJG0y/+W/U5hSOGixqLnSQPrTAJ
PER1eaZrv8lH65/NFJ5NRq/XYgCkpixlbMybdCUejhmT1EOj0W8RmB0e68om/NR2291gfC6gY3fZ
lOJ0mUy5ccbPwmcHPU9hv8LinBBaTSjELZ1BMgwxGTds8nk+53nKPamufgjPeDXMGMdLz/TWXQh7
ApStDP2GCHRrmOFaWnnMoNTyt3Von5BVJV/CSj93unZ3C4yhLdS2AtBa5+ymVPvIyPwvc2z2u6Ah
h8/vTfuBsFn9dXaCOGLMglaexepmnMF19q0174naqa6Mqeu1Y7fuVvQ93jW/xmwplkdUJIr0ju5s
xT2XD3w4TAT+/FhYVcPFLvls5DRWVBmrOPGpmgUCzUIWajW1LhQ2gqrXfmcw9g87e5/aCidle2iy
4WjMN/tOGFBYghRAMDnQafY5wyWG5Z52l6vjEaGkPagbbTOcsnjkmUDzym6ofA1mFl+G7l5Nk5Ve
QKDe1tdTt+oh524GEzyvZ9/2Wgvvm1xQKLu6Ka+imbn5xmpHZBWZCu258kj6dnAWEmTSI73kY+JO
Tf4wQoIlovG6EJgZ2Ua/6dOsOCE+TSixD5oGceUZiiy0EKcbT/YuIu51L9pJ8kRvjF1gjYgKRwCQ
9D/EuKZPcAoJORSsmI2uO2F8OoTdLfwvG/JtIP1wb2FwM7AWrUMo2cgyWoXCgQcwylZ2YIILgYBx
op+Dy9AK+yC/GBlJvSkG2tWcJS+xz8qdJzzsmLjVJE2TNCkH5nxpAX7Qs84uAYskuefuRbRacOp3
Hdq9cwX4cVVq9zgUjYsETOrbd1k99BllQFhgwEAogjLzS5CRlkBsApGSrN5X3rCU5wG9+oz5Fzcq
GVnd1JEHPVpVlOZxFQUlntAvCsurn7RoERfGoGtd4lWExOFu4pbgszglTFKKtovYqPyySX9iQnhM
irSL7r96/4pJYxdBIlv75kTOXK+/TH68RMHAjpyOdOQqM7yotT37RrtiE8NlFnmt85EXTPnzWuO8
aJG1chM7mEzqXHOYo/thKQdrC5vte1GN/Zad/k9jiTvuYbckcHapnO3SzFaoupqoIp7vECOy9RDH
k7NCpLqfhROlaFGfcszVe9UHN9GUUGQnFiiasSxoxnQY083EAISr1A9k0uxOCzaq929yqsebf9/D
uh5nIpoGN2VqjqmBKB5GV4zRezOis36NUSzs8qHsaEuDNrLC/pw3c7K/v0ra4Gwv2tjlDhcifXsX
3b8iOuWPr+4v74cKXgEa6PAwsHtH686h/8dXs+0YRyI6pY6zUxpMTdSEzw5DxVMXx8VRcz+pB2Ru
LqDjdZ17ybZx2WORnuPtAHM93r/dEXrmPi2SA+yOJiLl+o+DMyrG0X++9lB+ggDx3qab/UqUuOt0
m5T1Ib597KdMMpijl+HZymIml7Xc3w1gQhNFB/riZggTvL1QVSa2QlxvpvVmaasjIbjif6Ut4Af3
L0sXfVy3dMHmfloLAhJ5F4eEgMv78f4LlmgeUduVa5xV3xJwGtSZHO5f/XlgoN1G0uaNEQjzPHtp
VoyOgSz4ukX2KgjjuR3uL+VcfJpt323//KWiJfaJ4T51Vk0m5f29ABDM23J/r3rbBXyNscB+AUi8
REj6yIpcBCKbBV/rkNnp6X7ob1/1we8OZwobENb5DJPbVZHQozR1p9EgTLh+Pe8Qmz6ik38c0MqP
ERuPZleEy2tltEbUpqkRlaiIVk7G57Mz8IoYAxiZ24EdFsNXr8eWtYzmehm7ZZ/2Ph7BXkaxYf5x
CP78qhZDuTIXW2wnQ31Tqd9F94NvkTu2DcjvpnDk3jf0HXf1EItXx0/qZcM1ljLZT2LBxRv38jlk
jk52NL+pbx92B9cbk3AWViIhJw6jxwRxpSEr+n6f8G63CHn71+5fkQzJ3u3+WqvkaxaMt/wlztH9
XNxPFKw6zCq1/4VNBeFfcc4tp/NComctb38/M/92/fYjc+G2z6f1n7/ho02ibD7aQ0ca6/1Cnrhr
4KbB5kPOhtwE9zeE5/g/v1/sz3RJau6QHmkn/v4W3H/K+88rMnuJ/vzJuW3DcsBOV82Y+TXGrpQk
yaYM9CqdanHwlfVk0RH74kbPtCW1N6npnAPxrWdnQeiBt1W4AWYy74yakFyYI0BSlmVahYH6NDkr
AeaSqRznd1kggSkDIIt1XUIskqGzkbMqLn8ewIcDfWA30SO8hSI6QOshOE82B9NvJowY7rPGS7EZ
wgsSmiuzqEfp0bsZAGxRq0cJe42VYXtH0YvnRjVfOoHgyBjoxVBi+QXFu1UVuyWsL5O+5HX90/Kt
ryYYqVVp4PQYx+ytMr/mKR6oMmjfE12/k8SJwsPhI2BV+ZUw2/LQiOmJfHi36XIU6NUZmhCOamT9
lBbO29DTeUqq9xXVzm7wseybC+b3BMn4GM83zoR+yVu7xdumLsoZg0NSpoyvZ2KSKVTxFllr6Ir+
kYF2sUpMdRwCv95bDuN89oxhFbzkTmVCnMhOAbJ+UMwz0px5CMZndwiovgId9UJcSvlzsp+C5RlP
JOzM1KjxMxbn1J1+0JBU68wwrsaQQDsiYhv+E916gC4QbWKHYgt5/c03XgbyS564DzXrz6D4FaMx
ws2QcgMtk+89GcX4WbCgmENxDtwpWE++Prh5+xzIY3hr9WyG5ISaNLxd6rHwCbNOJ8JTBNileKwu
QwOid8k1cY5fYx/9O+aoy0yRoSS2MErIbNXLTUrNvPHb9jUoedY5AHDNnLoqKIjZUk21mdbY5L73
rn7pveADNNhmSUk6HkaTC9Fzv8gSom9lPnelQowHwQJgzc/CpqfWOSPrfOyfROyvcs8jZRODxSop
s6/D5Gwmbb/OSCMRc7PRqdxPFpdyg1LwONipv5r74bFq9ZZc0QUwPtrKPR/4330GoyiE9LZp8dPZ
k3vusIz0EPqbIRUQlTJ/i5eFN9Lsn6sWKfB8sKHqrxn9/WB5+5yHs7OeCu9SzgLFYlGf/XiCajNH
qMxOhRh2hcYPr8X0sx6sa1rJ10X6Xwor/Mbaj0RWPkcLQNmjefMLtR1K1BZNpllexwLQPjXpXnrD
e9NUz3yXKJxDEGZWDiwjpfESWGjh1yybGW0Dk5JhhUQhKnyYTwanIRkfp1JQOBZb82Bp8vEc7fk7
QvdWjsB1gXsAhmIVPmZT/77MceS7JDRCdXyXSYqPtS+OigXxugowWywy8VdsNPXJzhAw1IvxTdb4
EmMscQfjOND0+HjNCfjzaG47/d20B25+gC+QKE/U4NwOvMHqV36pHoc+INGceMdClkRKUCsbZXby
auulD2q2jB1UxRQNcG7jhXeklvzzPlGNjOVkpQFNYJ/ZBIA22F2l6OwUgtzR7GDrk4mU179LAjHW
2mvfAQy261aH28ayPvEZQQJt9LWlxFqRS0xSSYnyFekgIizdbUaRzusie56L/2HuzHYbZ9It+yr9
AixwCDLIW0nUZFmS5TlvCDttMzjP49OfRZ9C16kDdKO7rxr4IaT9ZzqVEhX8hr3XVhMz7x5rAFGT
CVSMMlPeXofNsWLXdYyHiogHMzwpRAKrcNDja4k+ce3V1q6x5c1TWA6Al+AHtYyVSNEJxpPzQ2UR
+nj+qzWfUYl+5ThmL8g0HuiL55MholPhsSXVnO7H6ryKtHQGErX1MZIrvptr/T2P4gK8irjr5KLJ
qzAquKrhKv8SaOB9dG8jnB5kSkmJnBd4jOXeA19DSZjxQZ4dcysIvPRifnapk1Eog/w5iqYrS8EC
M5eFPrwVxpEClm0vGvsuYBCIQ6aBwnbQJCS4Tr958fxJvFZ+b9o2mQ5Sc85tal8wRUMM0KDcRCC4
67YnfrRHLK0YCwB4WAWB+xMDQ/dpQ2yAAVG3QY6XrjO0S8ou3xom1ieOtU008m7aYf3D2IPF4Fhu
LJGUez0IHivOoGPuVT8KiF5rgQXMsvpbMUUhiuTHjRHmavmJ/MnWB5L3ECnALknvkMWb6ae27i6i
Sr+4xZygnvbbjPIekflb17vf3NJxBo2TIqNDHI1MP8TxV2I7kz8sRghn4N4YU5N1+FLMxm2YXm3j
htCTlFsaH6TG8cEnMvCCapQU+Li8XguPGVttzNWwg6ONrXHKUNVGK0tHvAImIqIe1T5lV9ubcnIX
NVbHeRDdcLNkZydfpH3ID4i0HzAXcENM5RXSVrZuXdTGmhisTS/8ursvghFfhfhTjxLpKmgyMi3s
vT5/1y4fefahW69YoI0GMg6Xp1a0ONVR9CyJd92xKtQ7stV8PbcbD/W+6of8Ys3N9BDYUCvCLJp9
awx1f0bouxLWRXQzMXcV8ceJmaGqIVK6N51bE5cS63sS7yt7j4p+wOrtfirPJnmZ3BBHZOUKfHWe
zBFdQyIZlnKghV1/ZSe87upyP7BsXpvZeJ7CXtxbXNXRPOygFSCWsAaU9ZPZbdUxydjwjw0WS06J
teYgqIdT1K/mInyNMMq3jSCAOluHZceK1riFXPop6KRUbm05/E2s5Kno7pscRW7PJmGTdtgS+s6k
Z/K6NVJwJnCOucrddoe9JbpOpAoYs35kTJbjOvfKNZFK3iaqHTxM5lVlE3wO8Zow3141S8v4+yB7
Ao5ZQ++NvHwCVPI0bAZJjoxsTSZei0GhCwufWTAaf3AgU5Rw8w9/cKGWd4BJdCw8RK82nbMchuNe
s1KAkNY6UZ13jojZgi6UP8b9JzCuAC2u31ISrWRJcmhgWc816zpZwgBrZfLhIWgAIxLV+ynt38ko
+6Ru8o0w/aNjDB+S1H0ICA21euqWOnqwUp5PI4evUYkDk8qTlrnCz+RMfSw+bHsqj21eOjTKhxm6
1jpq02/klreiytFWN+3GtuLP0hSfMxOPTdkiqkblt+86rjrX1e4R0sZ+C7ZxPXYFZhTJZwsdRcaA
gOpd60gJS5VYaRj6EaC6K0amN6uqYlRwmW9nlt8a3gF9yoAlBHc0sh1GSUP2Uhtm4XeyKRlmWgf2
nRkjj+5uGnPnqBxxkYaC0ebGqMAyzwFwVZTsb5OtntR4D3vRrmSPMHqsk+qE9GmV6Bn2BTTW28j+
yPs+J1Djb1W2JIzzPkJtM7edY4x+qXsfA7ieOGbBn62ZOkGK0QcwRMvAvMPbLEFOzQwtvLp4ynBZ
0V9NHdBCOJ3tlGIbLBdWyO/XCHFbRk10XS9p47TMP5Y5QhbF3fH36389RCUOBNPmpNdyeQTJVe6U
MeCQYPC/mZafoOn8BdFvz+ZyvakoPmKOgEIy5g/sREZCt0GK/H7rXw/9MMzA+t14XSx/aTzaabPv
Rd0d9fg+njPEhUnrl6nXHV0JhxR2dH/M2xwpRe7ONgTpnvtKARycAjEckAQWgPiWB57AaTbCHOQS
39ed99gU0wFgyAAHZxyY5FAIzpNtbPAL18exajoWbmxGfr+UDqJjrSidZVhWHaNlyKH0Kiv3JeVM
SJDqgXUXbv58xiy6jEfs5YHJzX99SFsddDtZDSttaezF0smPgXUDcEOlFqVP9mDWuIsRLf8+/Fqf
Zuz3ceRo+2BpnOO4hcyzPPz+6l/fK/ThSmgwazNpMJRfOvAwmPqj5xge+Jbl6399M6/VBjCssdcX
LguKYr9OHLA7Ns3RPJaKu3vAsqi20Zuz122P6TLOqnIX0lgVx4zaYttEIFT4WsyfczTZHMtqbo6/
vxLLl7+/Wn5HZbrt3vpPJoyoV626upaMj3bb9Vz4C4dIN4mxiB1kBxRs5pHQGhM3B7/q4yo8SDaf
feMaxyBBlYQv39PgIyWX3+8RzsxvW/4vFkITg4HDgDPvvg3LGn3QCFQTmjKO+CWNQ1J9/n7x+22B
MvcAkW3V6rl+/H0gkvKfv/pvX1LwNn5SWuHq9/lpxWhx3W6Mhn+wjiLiPx9+vz21LX7R4qFrcCeh
pFPJrkzjsyEUX6bLk/19xglFwhqrIG7N5TmKaTaOzvLw++Xvg4MFe1PVt6TkTpylvE2I5X7//v/y
JJYXyUEkgtlteR6//2fiQogCSmY1JLYfuE+IvC7QYUqEI2VIz7UqKv0VlAFzI4mGO1K1A92PxmsC
2q+PGCxdEFp1Kc4zskhqekbaGprJFS7+k2HaMYHQ8Ucypp/UQOvUwoQzmRnkkiL6tu38GanxKkim
HH0rOXxzgoDNmRCkzQkv15gXd5T59BIay8M+aoBaMKhA/SLuWjqaFqDFLun5cTVqrB99M9JvYlMW
EcVJeMfQt+Y7hzoynguj/0aezOCqB0cSxhqvAhYwNqVcub08hq2DJ7XXHzUN8mPl1NH/g2gEmQf/
/Xelx78JSP7PJCP/K/XJ/4eiEWvJdPzfiUYeF0HH/1h/1EUa5f8mH/nnH/2nfES6/7D5UdJxkAP/
exyu9Q/irFwHWQnhtgS6EmPwTwWJZf+D/A0W5nDwUJnwu/6ngsQy/6GTu4qdZ6niWSGK/xsFCQlQ
/w3DL1jp6oj1GVvpfBgxq/+7goRBJ9u6OGKLUbQhGoBeEvjSPWUC0pEcX+uhb259UyGRH/t+o4Rh
n+Lprp8z+mECc3YXmXnF4jPKzrJ6CCQaMm/2ZryBxtEqwpERfhD4wXSe6rLeU939pUehBZsTNLQQ
bpAyUtHje61WgzMWm/DsZmn86CW6r9e5xcghdTfZaGlbAy/vZnRaDP6JtWv1sIDyTJebQqnYihpT
YkML7uuSDbSN5WtvFqm3LeGqyzy07zDyrhwWr4lpGL7BE6WFUgUlQ5kfWAsc3RGFZa0PFe1wSOhU
SRjCJLxt0IbYGgbnzBx82zRl+iiNtF5lveXs8XKRHNAXmyoyyrtleUpZ7h4yUKg7SADP7KsJlknj
+qTZu25kV40XgAwXb2je8YCPDHSsXRjH3tKdi3OAzWoVcL0cnSH/qjlgoLm206YvTHigSUeFboxU
mg53JhE1b2kRnaZeUy8t8/w4pjwGi2PtANiif7AltEhpMHS2PusmItigqfKDwd0GOMCTVyFcLOC2
5GYt0B+q7ATfft8FZng0BFqHwOdUJO6pb4BaPduejapVw6UVB8PN0uN8P6fY9Wm43XuJhBgN3cZz
shtYTqBAWiMuJIdkh8ZjSpsQYb9mbQnjvdMwu0zpUSVtdI57FOaU+889tNut1U3VZo6UfUqhLKwU
icJdH5wYUk+rAQmPi3VxW+cCXH1hvJKdUJ30Wr6MhWzXlp10G7ax8jYk7Yb4wmIdVN3EYt8Z1h6h
O/40QB512gK0VWC/BOxRW9IeDhy4N7yC1raCv4cSR/lVll/1wAnuLAzH69GEHTQpB21GMpersbUf
amklN17QDRqxPSYBHPaLubfx9BbNvJrZ8sVEcOElXyVJgWYCjyTjwy+Df+7KBHB5FfgEUO2/l5lR
fkxrKz6lQZ8/aL1Cua43/bpmmPyqIhsdw2TvIbiC3ZTpBe3SROpKyR4wBBcE+Pg+U1K7Nv2TE+ol
jPfs5uYgfLv2EZTvfJxq0DkqVHel4Zw8VJvHSMPUVklLPgRlsy/NLMT9F+47bqAn+LH0sOAUD2o2
DnEKp60ldReyQ4vB34ZLQqbOQ1X0pK15QDznr1gr5qOMWILnWfaIHuBsptH0gFnhK+sYk5tS13lf
wQWh6M9xcnoBqB0nWhkRoVcV/RTTIwBwZT7sNUM37kw29NofOXlPVVRDnQ82GabMHW+UGphkTrF7
QhWNndZotBWkFJRjdfIMBAJliudhic8v+rLyca3uMppjegFVjOcTXZYzxtj0XG1N/oruixgRk+F6
vqc1PRndxD/YzPWCsey4MwNpa0azRow1rj1EKh7+kafafMkxODKpGze5bkTnMJTUkJ65Hg1NXoPC
eeIIktdh6H5woJYrmSN0jgr290DKUd7kIWdGabHlZzmgdOHs4ora200KpsJOBVAlkqei9YJd6kKE
nADtr7oWvxXOEyajFeVw5KhFkLMU7B0SuLiyNlPpRbw+5h+DjA98fYm301X31TjLlD00d1qYJvsY
UfqqFfW37KbUH4fE2LS6pojNJXlmM/WJezfUGjC+wNyCVWrhGwOKyx1WCCSz4sEJtetMCK8/I33w
leX+CC94QTS0SPCQxWASF7vilZ4Is4gLRC5mkcnzHi+8tJhlpuxW5d9Z2nbPdWcg4RCbWHhMUETc
wVbIVgYj+BGYcxvG/YE2M/OJ5wXIa6Np6vt0XA3cBJTbgjyavoMyj3ZNhWu9BvWxbZvqFel/so76
GtsOv8fLAbEk9RL+Q4tbifE5lzpA/LGVEIyDkzIw9Ax6/nd2WYgXC8AvH/5mBtlFZsKKoY57X044
lIo09YkRAYCXGjuDrQbG+IUAV+FTNwDogKHYoq7kQ6n0l3IamzVsiX4Fun0xo5rVlqe+Hz11qNxE
noTQRhjwSgM0fBhrRz92suD2MHNwWLWNbxNSBMf8KNazyCa/0V5FFD5P5GP5Nm6SA8PVNX7wT9hM
bMcsFzSP02QHa67ezXD+dFUaPNT1wRlhYjQT2vjEfnB1EV3DyDA2XtuDcYNIvZkWjF0joodaMe6l
v8y3dWaFm27W/DxhMBSMTG5y6W2NBOhSTQ2vwU89pgZDDyQSjT+nGQlY+r2LfuTSypikmDLX924e
f84z3O/BsLUVYAuNk25X6HiWZDUdoWrm50wIQAcZ49IQV7b/2wnJnG2mnce2P6kJTcFc4c5Eeekt
hs/ZwuTaOmpvthFW8TxiEDDkH5g51yNbhsM8JwBinHlhG6DpUlxgaWVywMrGOxTl1XHi8Bml4J4I
RH9W4bxvZvFFGa3u5xi3e2rZHD7tz5S5EBUaPBLZmyGH8pb14WtRzX9h+If+3HLNZCgC7cJuLtWq
TDWQutHOCzTtaHT1u+sk1b5KmQ17tDObAKwTwS7S2Xlyzh4Nk1YsYOkbcX5vKzswr2gyqDRc44GQ
JD/OtehtSg7x2NCbmGbiozvW4e+OwdEmY+sVMxnSkPGhyQ311jObpsWDYxl39pMbaM8cS8sqqn2V
RvilRN+snQSPpUSy6ntUMJi6C32fsHAHytCljyLCIe6mJKdVOmcepvoMylwTvI3O9MekxTsbUS42
Hu7F0BSEwIUs0+QQ3LWOcXarSL9TaiBZ2mnlh63cN7RzH4pByEEXGSPIriReJkwlruJZPLHdfu0F
SLPWQOXPXi282UDfWByrbD9PqeG3kSbWpRyTY2ePN8A0/T0a/hzaj0brHSJqCdQ3e85hZTt1/JgE
hFj1rmEcgs6yL/HA62GLwtnCVsNwXalDSSP9g/2TozE9oWL9Vq5+kkqWeFMRkdm6sZ2rMtwN7DfZ
RwD8rCcjP2qApeTUtScnvyUZSCcgBkdv8uonr+UiBhvW/x0LZ1061S1yEXBVKMBgRRHyUBSPvFQ6
5rWoBK5h4VIK5uzErC+8c6v4Iwoly9PKxbkW2bBOjAoJVKSekPAtdVafzQuAxdlJRbK0l1XP3Hu3
Th0mB1kxye90+9aVzRUKdVDU7h83EODYjdl7nGVjsXWb8/uIcpWzGnRkCgcB+NW3yc1/LdpCA09v
sbJaLhzA2phJi1BbaZJdiJ1bP3Ez2CwWhbPPcv3qKqqk5lUMdv3FluQ9MMvoTVeBi+O15AYHRooM
72FrscpxwuKFVrnZ5GiP1jqwZkSQjDpHePnvwTW3SKORw/gdlkTQCDW/T431qEn7s/FyrKFWf2Cr
d895xAmCUnqHXYtVgBtdDC7LFRkZ6MOGN3tgSpnZVKXF2iv9Yjbq76DlfZRN5FzcXtyBstV8Xfux
gk6RlJaz+tDjgtn1OMDddkAJykRAtQcrl5oLPH8OoitJGFkYaS9uJ47UcQqwSImCPNDUwRiSr9KF
XtIMBhDwYHytigZOD9NYb5q99wSHSVDx9GMpUTrVI0Mz8cJypUU9Zf4MEMZW1D2sCDu9O2Ijzbe0
CV8W6J/EMbu7HHMObjBEfKYZvfxyjWk9ZqQWPeqC5c/8/sFhGQsqwW6hyPi9VOiP5YBMbi4SvMO7
Ik7nu0ZXL7lesMHoxy/XRtEdm8DVU9xhbAvInNE1IOjoJ47d77hweeB8Pii9fNBaU98U6RwfVXRw
JVecGTtnpg7Ed0T1/Wh27ECJXV+JZX74+zB40XiM+uHdKFgMigi3jqWTqWF7wLKn2u+ZGx+T0PEQ
Q0J3mcMZR+UUzhukjwwyfsUiwYDOJikRi1Vl/GpMc7Lt2uqsNTLaGfbIWCUJBQY2xCUsUO5C2TVI
zpASd3blbPA2TUeT9TdTzy73LTAflM3OJ7IVzc+6GMNbuixQgvapIjdq07gRPR3a/tBMGStPst+0
k3qobElWQti5B8oTkDW3ogdMrD4d9smn9kv13iIMji+Z3dnrNmKhEBjNXTGm4SFgingaARzl0ULj
cbxDWAp1b5BZvEWztZ+Rwl9cqbNOV7EfZjFyUVd69/2cvhSqYM2aiOiWoJQ1wIT1nUeBrJL4ZmRy
x2TsG5gFI52Y8dUQa+Sz5OziyUmd0Lj379qgISmeMUghU3/L2RWzbxrEDsVbN/CRJDdCHWO2pu1g
tY9z7DHVDd13xl97vPdqr+fpW5fKdxE7O2KUTnJQn8omqCPJxKuGcQqCctV6NKKV0a/NmJtWH5AE
ReRWm3jbWYc0iU6b9oOYJVJnyAfmZFM6MhW9P9CY3CV5jNDsnEb2KsjImwIrJ2x92g10xbXq+32O
ShiSALbXCbFswD1rBRmVcpcecFUnsbPvqhI+vqNtw1G/CGeUx8A+9dkgmGRXH32M27JDAqM1Q8xf
W+pwDLPkLlIvOEk+nNG68tm9QrR5DUAEHr02Y3iqn4UjO8Tul98fVMyjsa/KZF8F9RG4ETeO0jL8
QCfkQc6vZpiZd0HB51jVLm1h3wYwL8Fp/CoaO5SMdEGMDxaAfeB55gEBPp/SDKVmZu2Z2TlHKFlo
oRPt0g+oMmywwaTK4BrOAGCFJv+mpkf4YKRssSOPjSdMwEcOngccgdQ4GUVkFpjYQGraEd8aZgQD
2SUSSQ0tGoTWpRxjA1uqpR27JRmmtkMYl+0XCx5iUTzZwTgCiI9PEUPe5EKGkiNIKwRdv//+TDM6
uh73ic4KMzTEJzjXs330VGftIEHflXi0kYFBHNGNZfC4nGleNzwKdhSp017MjvFmNwzTBlepxTjV
fTKqItvnaMq28P+QKqvwL9VQTV0fogFS9o6I3ueBfcCG7S0e63VsdDcDQJyfkPG+wmgC+ig965gZ
fdhI8Zrb64vuMEvVHHUfyvQrc1NjhXlfbDV9p+nUymaSdvQHCkAGW+xj0o07AYhspevBsxyICWJB
9D3k7001Zo8m1OzZe8kIDNoSYLUaesJDks4iNH5aEtnUJZsGdrcOA9YRI0eXLuLZ0Vh4lJ9GZexz
Rck0m3LXmu41Do0/nbFM4+2D6PT3lhngsXDxiEwzUo4OTzjK/zloQrQWEM4s48NjIrGyqxYV62T7
IYAqkNTViC76u8RPfX/uJs/7YzIpcwl86bJuOzAZC13mwg2aLW+hAVRkBBRYYFdqCsUmRMfTJdZw
aYk8AeEem7ghIbZFgOpMSn3kQ03o6yms474pj4VgxcebMSHnZxX0NYyYLlOgXNuayQjXpXMXaAhR
IkiffmEZ1WXgd8V28ayXLXEUyNkrNLqbZixs0gxQQKYY5HxNhOoiG8xXrjUkG7a9HRKuCHFbAfcY
dmCz8uiAKy7rfY1GoZzTa5KD+h2L74pedzWqcB/J3l0D3L6Uz2rhuYy4ElT94mksVVKVXhsP5FoD
z1GRZafbKYSoOdlhEn5WLQdawShkNs98rhGDlMdszL7LlsvBBM0nggo5Tj1gokGnnAUYGswJ++6E
iLDMP3QU9lXlPFY6rqfFJ0ROEuYSgWiKhRFo4nHfW9zlPAuGA/eSVUYbh20CLjV5M9LmvlBQs6Dm
Kug/IvHlxuqLuaGn4seRGF8/sSzeoPotcZL3wVlMhgdR884ZVbkVstuREvGgQv7BdZ9+FCRw9WPb
kn/FSiVYqDjaQbbBntDML7euWL8sCu3WPgaAlfVY5b6gUkZ45/TrvtUPBLeBJ+/SOz3WriUmdaY9
FzgVT1FfProKiQQnPMmCvAqNc+Mz0obAlqL+2zGRvzWG8xr247lA1yEYUdRo2BgwHQm5+YwCy2Hb
j5gwiY867H1KAK4ahEIBhA6jyrYcahrqJ+tatyibvJETtxeKqvV19uq/8yC+47l5zoTjz4DnY3d4
Ibtj7+Xj3whkPnTs6V6LrE9trB7nIUOVFn31unGTbB11rz/AQ3nv0yUzr2B+BKVs03Xpx6iBNfeG
8csgBiXA/tC7vA80KmdhMjalTTh4kVNg3jKeLcc+TGVyCCOU9w1gsLJ9Lyr7aaALGIp4i+jtkIKq
bHqxtkKMGErbEaOwUbJg6mrvyScnBA6WIhc3AEwymqwvV3kbpqOEGsgI8mUL68UpeI5Bc5N0IXpf
8b9crQIH3WxQzX4yBr6qg8i+ispawRu9t2q29LqORg2lMx8qMd0XbfXZmuIusCc8rOQFxWP+Mtph
QSOF7yWhLmt15p5F+j2JA/GBXOHp0t24SCAFmgr3qw6Gd9ETSYEcFClJ7vpOmV+qubzTLLQufqtV
Lzn/9iJprx7XVOiusyraBPjcKvhXaOhJSyBTXoR4ydmFcdz2HUxWIByOxLkwCnKG8Gljfe+orZWt
PeZq4Y3G4iWxCMFyj57N/KPgj8/MoNtcMxiGjj8lnrR1mXjPtSamFXbwd+USgGsHFuFcsY5liWkL
AIKfJodZY8uJj6eH+rPzzZZ0Y0CW+n1VfE/MwYBK+pGlrB2ieW3vdLdqhm+IYF4x44BCDdZODMs7
0t2gUQO+J+nmgNbvPgChRleebtM5yEGtRpcMjgEfNp3XBMJspHH0wppx4KEPu7oH5GuoRSkXjJ84
Jv4QSoS6lXRYhWaILjxdG9mwRpRwZGfXkaBECbPHdNHveh3pJ0nwmziDDazVjKVEyadO60wwOGyg
Z487ntvQY9aqK0AGdoyqAoxT+EIxRyCqj7KKmewi7JKlOAgksKAMOgrPrFnSiD5gMg/grqqFkIUb
gkt/ZY/EY7kS1RhyYUAvyc5CYDSb4JYsG45sJo9Z5FIDddGq6+3n0OBVHs6ObXzk6d9qIUm4ig1B
jSXWXOwJzWQgppT2cIhJz9qmISteLa23RoezCPIQNYbBXNISvsqptPI+traNGd3mmDxKzRPtIawY
foISo1MPNZ94F0SmdrlHf9id7cvc/dVLMmeGuSAOi/NZ2MrYmhqqs6HvnyZT93DF3OYSVia+Tpee
AlAeZptVkiMnMcErJgQFAYEjeZT7otibY6dtRJs0G8/Go2YF+cvEFK4Ow6fSS22MOtFr0iKRtAdx
6Tm0PAP/VOR4V70STwBkUAS7INCcGkJEFEKKbXv7hpatPkxK0LYk/WetoJw5eNhEE3LuhMxVCxM9
f9M8umlLeE7ryQ1ETHxBNJOHdsqRizMBWhG2DD6EQf22nvl0uh76W4iG1CKW8q7ggra2QbU2hRVX
SqCfao987LA193hmqVFc9yePPei2nFWADHK/r5w9tMTJj+LXetLKqwiR+qDvTPHY+l0aNb6etb6C
vhJ5+gsFLp6hUiZHk5kIFUj6tys0PMbmM87H6pB4NGFEMlgXPZz/NHbmcF0D0u4XXGVaPWeBbLaW
HRCNAk11lQ9o5rLgo8SxxAAQd2K/CORLHOZmyo9FJkgiV//CtL/bDN133EzH0cq+hhYrlEn82qw5
78LJL3MYkmBa7qreItKqn99y3OgreBqPo+RJ6Q8uLkzAFg4V70A9/MeUw6ObM8LwjEH3S5uBAvmS
qHbmaktXUYHAzcrRgcg48FKHUFzrCWOiHm1J/Uv3xtjsDblQSTVtJcjQgU67burHgJFONHJwy5gG
Tkcdkg3BgxYsXobgQlnA6H/2fMaYiwbbItsRBgqQKnrNmGVYwkCBPcRtqknI8JDyk/qcfmCcIqMG
GRq2yqm+lzrxXEbJ2s+KyhuEUQPdtB2KXTbF5zKr/9RDyxWbvtuUu844nnCHrZn/4kkuJ4ZhEt6H
1V+TpTewSHSa0vs2e3VGNocqcai59Op7TjGIqowuhXGXtUOs8GCOwyvbRT9rMB6Y8qh53c/MS9Lb
4tsdUf/pJT9lIG6aay+yPqygIdwv+8oMxAreQzE5CCLR/UpvOJm6w/Y1aP2sdx5QWrZzk6y9MPGl
E5K21fxpZOIDnHihyhPbiNTAbpRIFjEY13StEL/Tp75r30o7OC4/q7aT+7wQd1Ssu9Z6q+DcsbGg
2RqPBvfWSAy7IMrvwuxSyfzNM6froDs3nC6bNtg5c/9mmvLEO4kRdWNO+c6OoVqRXiYiTh+L+BJj
Z3JErkYqkxovXsohVbdLf6Iv0s2ZVqec7q2SozLKjEd3mp+iJn8bGXS0FvFvssfOWMIPKp5T8cSr
tuFTeoj02ocNzZbcu9hDd1ner05joJvFF/7Ks56s4bg/BG3zZyiZaiGPRX3a0WuPA/oTMZM5tw8g
TVkTIC8zJeCpxmm7Im0T78sSgzdVD07avQLB5OVuuAOYN9MhiwBIb+zMVwLR/BoQPOvs99i2mlUR
Vw+N95AbzrmacMC409ZR6S6nLF4Nlf0SdebWsfVj0OX3Vd1ZIG60pxFHFK/cQxwzqdIk2hjgtFho
0/hl1MYvtorrFCw4qODwanXJTXch+pdpvx/bGi4Ee4NGE4jOA7HC/Xip4Fdjv8FGw8JVVQTCjNEL
s2fFSYjxTJqtuXZwzjrngBAbrblLyd2EucvQuo/3uoeheTCBcM4U+puB41F01xD+Sss1ohnTfSSM
XRSrA/EPT2ZM4a1Z27mddklT7oNA29pJDUyLrUsJ27Ac2SoZGDuCcNEtPgYMgVuNntaDqioK9jae
fiI/28+i/HG58En2/ihIDU+4p6FpBzi2Bi65qS35lpJ1V2veOUV/1LTuM4v2tyEpiOUY7+iwOa4q
/dUYXAD80w8k2ZCbdfMw8ZFfGdC3VtictfVg5HeUHqeqFwdTrwEDYaAVwZPJ9KGkfiky84wg/wx7
8IP19XszunsjbtmNm9kOoW2OzTVn7SmgxtQULhonqttqn7PRfHWZAO/gPjeKuTvDiC8U8E9Tgoha
Mw9OW72wx/wzUyt2wR/dDkhAan6SSj3nOVwFG8YP6IQhm9fJxKJ14S3n8UXvd1pRPTmq27CkIo8r
/TR19sCO9ZiHkR/Z3V/GMHtkzlOXfNSafqvT5j3jU6+RltSp+M0sh/ehhfMQCrTVSJQx2FxnVrBW
we47RBlYJdyAsOK6mXdUMkYe2hyw6D+blgHOEV66637xXFGjk3UEyKDInnU2aQ73z8rIrvH4xH7p
G8rGuQrNc5Mmf0BMrkIZ71MFFn0ez66D5kTL72dL3JGC8h0t2T+YLmyte7P4UDmIQp0JwGzEzjTR
H9ImeseLjjecJJeYBrfjMOED9mpr+Agj3OYMG0tZYXQvz0p6e2S+iFTbAY03QA+zPrazddYyg/Ez
90s3hNGVAN8dnhguPdbcUwAZhLfCSFfhNKPb5dLm9CQ0bTUByw0y89qV9E+33B6IKF+HxP2tnY6I
YLwC9GfEDR71WV7siRzz3kb84uWo7JeLJTAzzKJXI4AqXrrAcZlfcc4sLNEG/0SQM7TCWB1k1oR6
Arx3jVA3vIg+3Xtt/gQTx++taS0L2wIrXfmtTnRvS2qZfLTi4WBPFuIEJvyh+QbkwdplIyMgOT1K
Z5nGDCTa2DVUbXEfT+bV06pPa1TEAKCjzeZTwBa1medzljR/SIq5oULzFKYYS8rXyf1DvvlhtMe/
hVaySTHMc9sktwB5/fg8GNXH0G37ujkNWGmUmN4lBuMs8V6Uy0cuF6tUNO1f8Cb3gik4a5FdqS8o
MuS4zKmKw9iam0gjRVZCkQlbNhvoYgAq3Q2kukYZy2i4j7Gad0FCjcSJ4TsWb9OA00OODpg9TaEN
NfJtRZlFoPsjLtj/IO9MluNWou36Kw7P8YxEAglgYA+qb1jsSVGaIEhRQt8m+q/3AnXtK/HZ94bH
jlAw2KmIqgKQec7Ze+1w07viienWxS9wTYXuiRrnENvZM06ghplvyKPPxE5jYpD6UIiG04/Gk2Pf
suf9MfHzQHhb3592JEKpGlFe1uxDeTcCqtJD86Dg3ftsI5gO0C6P1uWCM0sWvDb45tbxt0rYP5e/
S87RnSlh/tZkQgj6wo2FVGf5g7ktHtzciQkCJfsm7PDRYNLVnClR/GTl1q7ty2cXFsJ8cQTxX6A7
qUMiGOyOdybOSOMesHZjXn/p3JByL/5hEbVA+oN6LK3qrot2brSG9JCVJN0gKcHJgIfOf7P0Qn6X
zr05z6zkcNMo4FZBmdAZHiE4qPkZgN4+IQaxMvRex95a2TRFDGJ4mcqTt76yaDADHbzgey9X5LVs
hnE4NG5/Q6I5bUL7GAz6ZjLcC0DzI2gsiMryuOTI08SeHvs5xus8HfBZ3djx13BpZQ7lj2Tw3ui2
HlXBDDQyoUK4b7X/xIjmEAbZj8D2LiQaksyp8Dub+nUO1H2QJ9sBS6lX0MHpMFYIRjlAaTbTzC2y
ytM9LTz4SO63gmnaxmFCnmXlSaQDL2Xa2dg8bKydhWtsXMaq6wRCCPcgrAhDVID0pQMw5tbX5ZYZ
6vFF5ThHmP6otaFvlNfKNZijGnjMwYdLHqCauDhQplv2EycMRx+axr+oXLe/SFKfIGGfvvwf/z/K
P4VveaC0/tvvVLI/mGH4sGIdv/6p/Pzrf/2l/PS8//CEsnzflr9QX+g7l77eAg+zFxGnxT8fVdMv
Vej/kn7K/zAtj0JWeaDFfIg7/1v6afGAPjJNcGOWb3IBi/8X6SfylD/ZYUIIaSMgFWhJhe061sIW
+40dFk/NQB6kAMXt9Jo7gvb3XjM91kzj0olUHGUp9CARiqJpYcqP+eIH8Uiu6DdmVM+XKAVt6UZA
MRWGV+FM+4Log7ZDIhfkTyJZhDgDvErbMwDUtIujiwzyoKLhRarCMRcp7cV2X3dld1JW85XZL91D
tG9riBv1pmuwMzdfvBsd1SnpwZorJG9XVfmSqXjeFYlcQjIRqvWGvx6dbmBlc69mn5WBTJW1R2Nk
k9aoxmhSEvlb0rxtOIg6f60zuzsou3lsat2uiOiM16WJ+aG3vQp0rEW8PS1DYpjhBxjdjxaB9bEL
K3YQQBtcdsoZc+BdkmPRxQP9WuU8QFNRzdZTTlIWTr9prMezAPiJBaLyveGmmRCWiBIxHU7gLePT
Q6LGd+19jURTUR2Co2QeB2e3tOQuXeToOFIUO0RkOWEfobpRFN2id9cFgt0VWb/zoYN+yuxNr0h2
/obWRx5+O6P/uvb/S9Hlt2VctPq//9dFgPw7XI4TxLaVZTucJZxzEljdHydIMnlNX/ZVdayk/whT
p2dXw4fM08XaUdiAwqnzQXZ1Nyb5InSFEcDHRPR8vJj/fCyfVMofh+JLU9oMcj2ULwiifz9XLdSB
Y4jp8jgYDXozahxESXZzwNF+G1r5k+EXP1hq/+0V+ITXW/6sKy3hesJzyBqUn14BsrbErEHZHnFT
QrvEC8+JHeBOjqi22tZq9pNBrQ+nGgNrQ5Y0A8liHwwt7htP0facn//5dbDEf35PXNsnUBWNL/cC
0/nzhUhMuP95AUXajnghkA3ZKE9xI0zUlCOjFkLdmgSdc6a2ilSaocig12P5jpaR6Shht4SD/6Mf
K/aQNI32fpntPx5KBel2lJa1Bln+8M8HLZeD+o1S+PEyooJXni08Zqzep3cv5AqIizzhoP1m3sV6
Yrnypm3bG+6qSZSgj8eeRA71VyXMfl2HXIdxYDJo8M1y21jvtaKQl35rkM1V3im051FcP2WB3IKq
mKhRF2AvioM6eWvLKkHjoVOYtDWRg8b0Rm/gmlhmXggrfqeMbXeBw1zOiaigvbqlM+Y//sszXk6M
T88YYT3P1JWmb7NR/vNtGlM4BoT7QCds4Ska4MyaOs734fAUebN1JUlq9AubSA7LTtBbzyYxOCIg
+ABxbDXAGwCvvmp6gl5dhczCbBw6JxLnLqw6a/QfafVBmAiu4Xn1tPS5CfhVV22KLHj1K0GHvqvT
k5MiISuc7rUuydJqDNqcpVls68BFBWtv7T74t+uFxenT03ZM03Ndm8YrH91P10smyEHLO5kcSUl5
LBkW85LPN02QvYGuA1j8s6CVW1jCQJQzaThKqB6bravDeedr/EajOrc6RGUrHPv6X96S/9OxCSwT
BMHA3rStT0aHpvYz2TYqOdbTwWxS9zRn5UvpNSwJWj3C+GPSYzjbj+XA6k1npSp7VYQ00SRC9PXQ
L7M+LvPOoqMVvdnzlG4hNNxxWmIQ72tvXbYYh8Tc/HRsk2Bg63H2ASAVZ2qS2zoUzcGw6E+WCXkW
Xpbf6qQnkI8ozUpU+Qn+9DeyqdXln5+2+M+3MAf3iSAqVSnfVeanVT4NkyEOVYVOUsEMxNV2a+vZ
xwrdgqWcccYjIrYLhq2tPPtImggBbhBo19F9ktsM8wFn/dpU/sGh/ad1BWUvh+Gz9WErQxmLheWP
m7mNCF30xHEdo8DnWjXnGzNCQNzkxbHIXPsYtV56CHvzTKAp/US3uY5d2iU6F/92JMtl+Ntl+nEk
jrA4HVDjYFX+dL4meavI7uYybeMABeG7jkbjmGNi28XJMKyhTVFqROFpBvoZVkilyqg6tDSTT9MA
MUO27hNJyME26ma0REQPl8r6l2OUy3n5n45RKlCyrHzcTZZV+rdtWqcy3ahy5FainWufyR8W3nRj
Q+s2yKj+RkNqDs387EJrPFTRm9vjU8BkaV47cX7NhvIdCyBC+wqzvc8wWqi1ibCxX6TflkE2KXMb
dHW+XWy9OSd40zKeuo55AEmXGignuz0PGI7hVv/66n9aFpZXX/gea7pQEHTNz1dkP4k0rh1CaEyb
LlNNJipUi+kc02/atJrGhKRMKyxi61s4IaixYbgFcspPji5J6nXRsRUwaBPjX64Z59NuYzkwi1VW
KelJ9uLepxO0R8RUQiePCQj19247MRJPSrJ/jenRMcETjQkJtHE633uBpKEIJmoV8ZG+7A7JXM4m
FAFF4xYOKomABD2QhGUl3aNtTQLfjN7NhVgjMcloqeX1Dic7zYPYY2BtqAO4nO5RjqZYdXNivJI0
dHQkgt5sat/RjcF5BFq9BkVyNWAHHUonv+tADJDzAeeO7pGxri1kYH45NFdI5t8DpKXntOuuCysV
N0XP+9gienKq9hXeFRq/Ey/1tmwjmj4ZxCcf85PBbHnTlmpmqgfyi7wn4+6f70vuctp+Oq0dTmbf
d6mQfHp0f57WbFeDAbSFcbDZfhwGEGNZDXV3nnniGc6yW0k8ZeCDZ/Awx+zq2st2c45aQgn85QJr
Ay0sRsTp6BxduokOwYxgeUzsDGV1bMriRynteqfskAQhXx+4nr2FO49MnG3mavAHFI+tjdEpDfwd
KugboE/21yp4dJkXUDld4R7OmMz5L0kYKdCqFmCJIgiOxMuWp1nbbDugSmVIQtk7LfeH8QzfC+zA
8HPQLi79wWlBCbk2WRG+Sc+dDFau5ddIEzUHBmpNSz7fSaboITapA23mmgY2qnAiuBcVc3sQHuaL
Shn9Zsj8b05oWHcFJFmOmPF8A2jHKFHazePJqxz/l/Pz/36X/rRechF4Jue/SeXGXhX74p9vkOkX
bakzXiVcrBBbC40dB41/NXb+ahITzZp2Ww4GzDePHCxcr48qS3GjeuVd5DAGzlyLYKEyW8sU5Wah
dbv951Po4+785ymEe4HL03VJDeMG/mmTFRsWJ5Gh41974XroH/KA2WFpsrZjXKLlBoErjklmDcp5
BxGRDmtdfiNLVq7caRmRYBa2Z3dauTMF2L8cHf2CTye4ZxLqYFE6OL7ne59ev8nTjibwkbOM9ts+
jmGMht3wLUvcdIekOlxX4zCdDQaO5yKPSVRKDvmcWKtfi14EWP+fD0j+qug/vWBSmi6gGEopDu3T
C8ZQybB6MFSHUaLJdCQd1XxcbN7EnvaF8cKPdm0UF1fQuaN9Xv3wM6t6leVXkSD2L6VsvncYwmg4
5ocB3NDZLn+wnenOaLyLTRyobBfFpKzkUHKGiPQwh9siOmCuil7MEirlc9hBK+wJSOiB/twS6EpJ
xVV95K28YH54L6syuaikrA66BYtqlVznYQ84iVdyF4X0y2a/l3uczm9NEkVX42KDIP6DEWfCLtjx
1Ukm7m3HDuMUMfU89M2GNFPvO+1DCzc+PlG0jqN/qIvw3GU8FLFlDNptGviJGd77avaOZcTinwO4
QfaQx6cKz+NaohclAUD/5O1GmZf0EuuP946JHCVWBs65z4GBeGAsi2juDyZRAVbuIQzDfLNxIzt5
tLyvvNjRBTEJCTJ2sEN5OyPfS1NmYB0pIwghCYsiQT7ARgICLNtBYUI0WjSbJbPFIkyoas4sqN/w
f893kmmb7dKScPBQrPMhckAd0rkIJ3wpgsGVK4zxTDw307aFGETZVJzoxn/NCxs7bADiGmECUz91
mUePuZWHC4cYVQ9soGLFgv2Hfo0E7bIJ1MtskRhM+lbUI2HIrZ+Itq37Lkte3Xka6ANNxt7TDCzh
i7OGYAxWA1lmSPed61wY/oWcmKMe2uA6m7101Rb9vE7GgXeSRDnLT6wD0PVq00QMkivGytuxRQyH
qi26xaXI3MeGWGkx7qO6sRBfclXPRUdotU0otEQdAXbKfQ6FqbDEFdd6GI1drCQkdRNblumor147
Z+skLMoPDM0Gl8H3yM6qHfDw9IoeEC60evH1JmPzSNkMtZC0DP4no3RhlN4ugNZJRkfZHlUzvA9u
3+1DQwmkHFXDDpr+v4Z3QvPiYjsIPskKO8sxhcE4DU/2vCDYlmtazd2mr0WLyA4bcm+5ziar1BlT
FW2hQcME0O7espsLQsTokhL3trISdCaw8jdCtOk6dBR1cZWPByK87yzZL+jokX1qN04QepC7JCOK
vIyQPuBX9e3cLX9CuVduVpp3Zi3OUU/Z2FrbX5vupgiW8DiogWIRb6LqQkyD29iNrGMJKm0TNGIb
GjOdt8Zhj+iSM4cFdgSfk6L3sbMvgSjcrWaotSYjMb7N0CWuZs3yJb3nsq+xmSGMR6IKIigozf5C
DpV4Bne6zDGfCAsany0NX8rWeMIsNkwbI0JsM/ahtSuVJvA0DK46g5FqRcpLJmvq2vGhLyZ1YQ+E
dCI4+IYzo46wbwDUhhcz/96bA3hwm7zbERULAk0OOtb+DYQnb2E2kBzqImVSVMm7VM7AsSNmi35E
NG817mtJvr01fVfIHaa6Fpe0n1GGJGStNTa6KiMpHPyc6PsqwkoIkO4f7dw6RGWSXPUj6ifTYClH
xH9oNeKbQplXvRgvgRrarQW+/c5AeiCWJ14y/tuLnlxLnJDjs1e16ZY8oKdUWFfsH+EO50Vz41kc
XBrGwRcwvs/GjAqKcCBiWrwaBAai+w591z4fZvm84LGAuET9uZdUuayGcQTNkctqV+G+u1J42+Hp
pvaXwgqxUsikOE9WSAC2oc2vNekKqyRVCG1ne0/pzuvk0Z8Qtj7EyEm2QiBvEaP3vRxkj+eHjC8j
ac01TZ/7JhT+gzJsWh1TYp3J/fxWZSAF2Km1bCWvJzfestGg9K/nFxt9+qaGm5xlgtZE8AM7fUId
4L9bZa0xyMnuKLXR38Tzol/K/bs+hQDmuSPqy9ahwllcy/4oNsWEnzAqDo4bPebD2NyYJQmNdiyZ
mrSy2qfDxQ1ueCszTD3NG6mhDg1KUR1JfkdxbvTymjbJi2AjkzutPg1RHF3yIjtnsbWfs/rOibgG
y0YaG+mTxpMBRkYRqzXG+rFbx90e5eYrgpXnFkvpJQVniWLfrXeVDUSH6LyKzvj1x6OO2k3WZsw0
MR0HBGI42snX+maPDfeqwcH2kpl7awIt2hdmdZm1RVg2IfctWj9QnvmpsjBh2pzQDBH1ygP7v6ui
85wkzV09ESfqaXmaRSD2gGeYLJPpnYVI5XK/UbtJJCO+IXVPdIy4iWiHu6gp4Zba2WkJDwJl15BY
4WMTDEOcooY5bI0hY/utiBvNVHaeYvgqDk3XoLQZcBXYz4eyecrQ1QWQ7V6y7rXNad5QsUCBJmp+
JFxwlTBMPMQwOofcYYbVLHJBbrmwJQlhblEVlI1zVWDSvBpgN7JdG6xdIG0eJo1Y1VgE67yUD9FP
tpHibPjTFk1Tc8R6vh2K3LvS2EmEdA92jcyZM/YIx+dlRm91FWH6Bed1WoxHW6aG8076rNHkXBH+
KbsWzXF6rjymzlQPPr7T3NCwBGOWW9NUqGoSjyiQdnS3fdVba0mo6NlU5NzFsECDyBL4mip5ENoI
YXy5hOnO3lM6+u8u8UUX345Oc06Tq0sqzCqoEtHSTmeAAc3eAEhgAhqjCncUdUy3LlU43pCf4O99
Ygfz/qduQR6ms3Gf2Zj4dc4MBWYi+mH8ipXbp6dGw7PIxxmXaTIf7cwv9y4znBXTlGjn5ejphDlU
Rz9pnr14QFzzZcwVnMVY0SJG5+kFzkO6DDy4jx+5ClA7+ewMnSZ4IpO6EXiiXfegceSsrdAWV3iy
PS9+IACq2nDJaRbdxR0e5stYZ97LgTzutH014/I0shKPU35j0P9eUfnRdmp2ePzq3YRciC40AxKt
nkNknttaA1QTc3Dn1pj5c6iRqkWfGhDNvCJ1mkF3dS1d1EMNe6ddI+x1YjsPbKk3VqyGq46RZxjn
3m7q5442TPY2bYOie6vIjln3NGPwG34NXZwkY5AdSN57bGiNrIBmvnQDbklG9uKIuRyAKHhttsQF
zugJ3boRsG2z0nODSW+Tz+4+JZZybc7QHZsJsemYksXBVAASn2XGa1dszREWYG8CD/4y9FXKeprG
mypjaY5D63GYX6yuzbdpCKnQlqiNRGoDNnURZA719F4NEq4AOh0A38/J0BAygxV4i1ZjZ3hsJ4Ku
3U1pCYPW/BpH8CpSMAhZo/dJjEGHDmu1GvBtRhapXP5orOfBeMH4yds9vVLbCyofcOGacjsbGV1b
UI3TNNt04D8gjuiniAKObQWocLbtPQCNTRhVb0LJs6tQGIO67WnARJe+oGWHcyyRdrvWNRFXTeJD
jESMSfhtjN0PlbpB6NnWnyt3bZDmgMYCfrhb87J3KdGteXA7BP6q7duE4XeGu2EWEQJ1E0FYEt1I
8NTk/kxNuhopnLrIvcqWZpBfWa9kCVyQXGTrNi0JKcm+W8V09sOrScHiJGN2OekLdgpdet2GBF80
dmOuo+AN3PG9cvOHSjUH1VdPLf0GfDk0OchzbFd2cd2kmA2LnHzJkBsf8Sj1Ksi4XIY6+Z6iFslB
E84z6YBtGa/oJYqNDEjiDQ3/qNJQbL7pMi/ucs8/RNwKNiotufUt3UATSOm+qaKHqsHGNAVOc2EE
yCWBWxHJQPNtcQ0SseCkGxX5TwprNZLzAvHggl5fPny4Q70CdX+cF2xVdPzXDz5+5ePLXx8WwHvs
0jxd9R+fDkG/bT3n9eP3FLIhfrD8Z5/x4V+/8/H1VJsAFSjjPr769YvCN6FajubVry9/+1PLQw+p
FwIxh+xzEEbPPWdI9lWd81b8+chWW1moUpc/+tfDTtra0IiH87h88+M4Pz779T9//dJvjxL61kMx
J9mutPp4Xn8chunE+APChDye5Vg+/vun4/vtIT/9zscr+vdvf3z266/+9jjLwwIsefI1zagpvIQO
5brdmvnR0bq/YSp8wJbyWgzu+OrDsmav2u1HA7l05UXzyWgw9Ew9nf3ZLPFkcEfbJaBM16Hoh1vp
scFP8uElj4BtpvFrnxbwqWmD6sox13m7QzCMLLeNnod2VJzqnbc1W6I+YtCFWzH2X8Ko8C9unmHe
HwLiYKKCpc1W6FXrfFWklV4JRMHmnBLjFxj5sQmik0YDebWYTRQ5XMpDdyf946i8dIs8sd9RgCys
mECslGX+1JEf3ifmWzNgHbFSTAJFA3cv8O1x5x1nLB4rY5xfQXvfpWO0DYd+jWF7XKl44W34JjI9
7qawaC+Zg1AsEwB9wAefk0beNdMyhwhKvfbGqxYDQBVn5qHsCaokjYxSymu7vXKbfWSrx4Bz5WLi
hyHkvtxCYIqInL/FXIY6M0L9KHsswhVpq748hA7egHDbULGtw9IOgEC6LtMuXjQCgphudoRn2Nlt
Zj7EtLo3zex+9zCqIev113LRManhqDgN0KW+Z+zZ0ByyGkEdEk5VbxOXhCKYgdjsG9I5LSPej0WH
SZozocU4silz4q3H2r8xvGOdDxf6Gq+m6OFfkM+cIr/LNXVQNDgTjNKnRAbeVeTnuxjE1lr609dK
+LcO06R9k2BkaHNj1w9tt2Gr2GyDjjTcskWXKXEFky7lHsZgurXRn/KUwnNklbteNddD4WTHIhiY
Y8kvVm8s5Dg2IrWblhwt7XSZ6KuGivrGA+8Z1tcI0OMre5LOChs2iYqlV++D3B6BdWAOmyeCzl1o
UtxAd3E1Bms5mU9Qacl8mI34MOflLsIrc2R+053SbFoJeg8Bwtd9QUzyrKbm6HW0PCImmZNfbFzi
LFbYUuMFoAnCyESL+LFfVIbq4c8KotysMtg4cxgfKhG/pyNY/hyHVUDW1H6cBnEQrfKuI5muoX1R
m+OBBzQUE+/eVbc8NX3JmSbANFPXRmLS0HB/6AyBixEMnMsx4amJ43QH5KjbbNgW+C82gUFqvazr
o4jHc4EmbgOjInlwETyb2iSbmxZKO+bpJu/K7VSqb31fD+fGfUvmh2aes0M9k/sUS32ZvHXVxw3W
NrDntjW/OjY7ySIebrIieMTV/s4UyW7cmTiu6Zg6xgkMCAeZk4Pbu+CJIhsvZBVC+/MDR8IpgHfA
YvcydgWnvkQY1xYqWEyfNzIhq4XOEUFXaXoFJXwbNUwEYMexEDdIt6e6OVv2wuwCDrNIzQqBWx4R
QwPzbUc+xRdLa7SOi2ybMd2j1undMh6YumFk1VbxTsb6MdXhleO8mRJtJl2e22ZG1xLlgCVcWcAZ
mJBbmiYp03HY3yD4ndaZBdreMyvs1bXzrehcbho2VCDhwCwFSULQ2IAlUlbti0BH3bpi3HdyfjeT
ccWW+QGV8D7+2QWkDo+jOuGP17jNxE9OwGGNX5U9BPYyGC27gH3+PmhtknwNdwLUZHVw0KcDQCRO
QKQoUUbUiKTBT5mMUW1CPllYWb7N3thjjKj+z2Vmn2aVAYZqfdyQ1C/IkO+ROyPD66bnzCG/Io2f
fROBvAVaSpOpiOZcXEqiXPvZOlm2TxfV7pHDxo9GTNgoM8Vw49YBymnDzvfNuxMPOFogviJTmjcF
fIa1kUt32+X9Y0LbQtbJz9zw7rzW5EQL7HE9A8+J73Ve17us1lwjU3aXp/llcixzy7BAuuK9ldJC
fN5eoVX/grMcs0yIGqAb8scK9Dr4/cTbGAM9cAgwajsuKbGuke1cMks3OdDbxqaZINqtEvyZdNLl
LYq18GKY17iIn6tKM52Qw2uAbAJHAoSlqZsYXc/hc5LaP6x6CghlY387zwrgAFsKnVnuvWxRgcLa
HgcyWUCNXWmugKgx3nTC/WFwX4ymoGBprPLStzhgHefZFcBv62+TaQJqsAIgx/l0DLWBCSuu954w
T3Ma0Jqb3RpyLrOzKGi6vVF4z1hm43Nt5l8VG726Na2dRQ4DGhbaZcOoHomNOYjFsqq5QtO5RvVC
ZGMZl+Th+QP1bM6ctEzGg5n0G5W1wJ06SDY2WtBUQljvspIAK+cbWQXJzod/AH8TXljw0os2Pqc+
dvKR3yWdm5ABisQ4IF2ySmCCLsBiL+bMBNA9bT2rwEooZHVAP6sK6g0vnszd0OliB8ezJX0EW2FE
Qm+7q6GPr9I4na6GAHiGGEogHHWL24OeRm1nj7rbGYpwcMndk1I17mixN8csIfKwiZYST2vr1JYt
Fjfqeq9LRwD8Tr+Vqjf3sc2On6XqZGKGXCUx+UlGg087KdyNYaL8dtrwZ+DOR4Qq7p6tCLflgcn2
rBuKiJa8YZNu4mrpUA12QEBuycJpQvMnNu9Qhv2xAlJt4zHhxolfRW2KFCGek8ZPAY3MNbk/Hukl
4y1o4seCbOejlvGwK026edy+BwzMRo0i3w3lydAInPslYEv5UB9z21mlfbTpl4vU9ANiHfG5Bkm+
Z94a028DA+Kh6U6inBcW30wnYJx5qMC3Jplv29yhA0KzomEMsyoY013V4Y8izuwN0Qce1BSIj/SE
7hPALftOVNPGHR/mUhbv9MWzmthFZBbVaWZA+yVMwy/doi1PEtTThajPxsgYvaiOwUy2Rd1kOLp9
lL9ER9dwgvHUW+9OGXrMRVIJOARjeS2ta2PIo20Qwt4ee+slFPHOO4XYVw9UOzTqdPUt1yN5w2W1
MMmT69pVxyYJweUywNxpECNHRSKdlxzaqk9OGwo3tSHewz2jDr5MUe4fJnO6H4M96jkCCptmj1Go
p5yJWCS+WTHug3wbV7AIctFVOJsZCbWI4BvZQeCo7OfaH+4n3Fs1XKJNHakvHQjLnTHfdHYgF1fc
BTRQSYhJe7Ft/2yG8tbQALibAVh9G90oLn+Q/+o6cXrQxs6SKbn0O7X+EnQEWZRkvdgjimjuJOYG
k6/DOSLgZYzz1tGI1og06k8ivCrH9pE5AZhGw8839P3vZ3HbNkDvbYHiCUM7wYFTsOkXbkpXuYeZ
oFH0gfa2HwGju/68bMXr68CsoouTD/cIt+l9lvQjmbwL42Zs/Ydc4/4gBKI70bqlKV3EpG8lFd2U
X9/sesbrDeIgyy0ZLGWLecswKpbYSj6FFjOqLsR7pnUCLQw0BqtRiUPdLksKWIr5gyKNq5x98/Tx
wQ2NEfkdW6cFd/3xAWpUidUcksDfGCDskSd3NuWBYN8CwsASV4IfoSpc6zRkBpvFtgLpN+j4PKin
No6YExgZsCU3wqfeuQeR4p4jNQ8Fmiyv/k6U+jswieVKUTpA/Pj4Hth6Z6yTU2olza9kqXj5DGI2
Q1QxhO2+BCFkL3FQH9lxULl5hn9/LTsM81MIsSLMXdkB/kwCIESo1yfSKyG8MQUsYuqHlRxagrla
L/wCyCPY0hKakgp/dkTIVCEjMqg+Pv348zHdN50H/gGI5HCiZY1v0i9mQoZn4+GDTqS/MmhuTtHy
849fGkcUb6NloCyQATfoVhtI7lOQQQrOFuGoiznIrLaZaBijF7gSGptuRNNP0wpfBV7cuFgXNcyr
IuZkLMy+XU8F2wrOAIKuzOVDqvPsNF97y5Mi+I2nAxkGkWoQH/3AhXvTV4dfP1zqd95IBoXj2+zJ
ihmYk5anupVgUtucZ8Kw++5XwNVShCYsFZuRttXqI2RuWsDsOXBy1L7XicrRoMLk2LCLEytyEUC6
Lx+gryKZYVzeHppk3uTtZJ0wlPerwfCsr6kzt0cvTg9ouZ2Tm4avtaqNrQS1G7ZtvuumtD19fKCf
vRGdy1Z5IHBwygCGJCWg9I8ffnyWLV82XsUkBT89amyGnpExsYgvvTW3H591VjHKAWAilg6OFRGi
2D2VClMRjJevrHHgjPLvBdxR5SGi6bFkM+1HLpCCCO7Nn2HJt+d+uMu8cxqYz5AnmGYGPV1e83mm
rl0hWb21RvlFWOKZHEC9boMefho+DVzmE8BKWufdkT3xD7Ckm/Bb6HQvdc44VGY8NJzgG9cY7lBg
PuuenEhYeqNiB+ISr9P7/G1Rg4es36BrviK+vIPbSLFZmeMazRLRt8XZoMm/9gZa5pYl87Nsl2BR
ueQ6aUZ9OVtG7kpE/LnTVRrNFHXLt/7+oOlHMXTAUFJMC5mHH2ZuXe+NhJp9+dmnX40BoXClLQ/5
8WOza91tM9pfPv1e7/fo6z+++fF7syYh1aztS5mSt4gctziEk8zWjBp+1s5wIemIVrsfvwQM8bAT
Tuu8mownlx0A/h6fvNCG9FzjnCeBd246A9lpZl7IvVFr5oJ3hvZuAijriCysla5luxpC3pB8IK2m
D+5tuUzCHHhOqU8Na3J3k/xIe4w2+rhmbNxW7gOXnDB/dn3ZwjZaxwXwNqdsLoKbx5VyT/YQZxsv
JXwBd+i9zEu83RObGwzwyekD8KrJNnEiLisQMzTcMxKSjap9q5F57kskn7WVQ4cvrcPiY6Tsd9nT
1XvHAV3htObOQqO8wf05b1UnHkRSjwe7C9l0B6zFHnuMieV6L9W1bPwDnnl9O87ZvtYm2RKBdWyc
yN04nt/sE288RJQsbBVRXEeIzPd0Iqn1W/HTdUeuUXva6JRJUiKTl2osadHYoAdZ86fhiylILSPh
4VXEWbuzlPquF8qy0ncQ1G5VG77bTmGezcjYhOFVxVL+NKTW3ky1c0yIuRlMNr+T3reO1x8pZ5/y
xrOYDTOoE/jOS+0915YMd/UyCNCle83V8RT7EXoDEbarXHo7r43eEj28cLfnKZZHW1rUElH0aPvj
resgcmLeP2fjvM5TrrN2qHZ9SSJN5GLjQvL1w3inzhquEk89YngdtohQgSB08hHHSXtyiANYGy3k
IRxXP6uSPHU9XxaYjc+k7cQcM/cNdMFNgIV3frCXhA4HBrbIv0hlfycrOeTSZfbBXG3aLlrolmns
6HI8MogXLVUVrzuGSBCkq33cYDJNNuxyKc5JJx8M69Dp7qoY53LnGKDSDLtf22Z8a0jxzZXR7RD2
twliACejoBxs4C5BEOLh82ta1ylJQybAo6XS3NapOk+Vupklw6sUJYmFo5YG0vgYCobApFC8k+xt
0V0wzsRII0zqLuBbv9qEn6wiOdympXvXKHoVLe64of/yP9k7k+XIle3K/subQ+boHQMNKvqebbKb
wEhmJvoeDgfw9VrgezKZJKtBzWtwaTfTgsxgAHA/fs7ea8f58FbG8dV3x0NKz95N62CVTsWH9NGf
zUO9sg0eC0dXl6osP7n6RHc6Ed7w+Jtai6ikMj5aU3ZhoRfMlX57XXWBCPZnNJ0/ipE8C/TnmCNo
61zN7ETdz2XRrs0eVzf2gItfTF8FoZc1QvMaIUHQtoKn07y3u99oYL4G0/uwnnvVpbR3WCjnpvqe
hMenH/8ZSaFjnuTqdTSmRLHZ79m8tAIsZhYd0ciBNXImShELyIhHFLRFY/srBO7v3JfJNiW7l9vU
Jp5IvPQS2HGKTpg+vNiBdMF8SyuMoj5KmQxlZ5s0PlPieuiYJtI6AYoXdqQ8hnqRAfrUekTQC6yY
DNlR1lvzxfZthvS88azDtS8c/Zw2fU3QWsmovznHiiTNXJSM/l8T+HGEfxANYRY0+4YwOLeEYmbY
8nvDvYtHu9mbpUUbFGf+iIbcLHWw0eZ4swePLhjGTDzQ+6EFZzky2OBwfRdHFmEud/ViG3KaXy1N
Xi9yL/1E78pf1izLJeMhjI+CcB6PmRStNedbE7yKBKSBGmTGGytS1L5CPcsufdQdgFI6r6SZrCCs
MAExaP3i5GG14gZMTQpYfrGD0coDT+miEz6munsAYvwZBvKRT3iiEmFvH+4nMiynot4ak7dRcXgy
VH+nsvBURe6hsuh8aWtLxtULDSbbF38RP5cqYELgZ49VNT0RJv1aL/bYwMxPQ1Jc2pwBiMHlASmx
8UwaWGbyjTAky+0HO8Oi4vfBl+kKENmDwsqtIcUAU4wMd1jDd+72pV2hcu2QknxGaOmI+wo/Zi2G
rcn7WIhvsXFP1vIqEzOCGuaVyv6iNUE6OxYlJ6y/+358dejrpHXnccr4UytkaK0HYjX13b3Rdy9x
4v1iakETTdFBTnL9B5Mze6YpH0QS7VXzHgqSvzhl3URhXFNz/pZJ8ALPayuZFCKI24Y9WeIjVBmj
Zbetgvo7ilNagXXIxtMCgJahueto7MP853jqdG8MkwDcpLI+YFXA5jUM6NosQfUwTlD7h99hz/kl
U/N964kFoVeIDbIZmuXlX0FblM11eIjakIcSNcFEPhPH5Oe5+zYSbEcqA0Vq9f3ZHEAwMLmnf1Q8
FcSaU8QiaqviXGFloAQuhs8p8pNrErSvUUlqoNeJ4C6im7pilvxlMhQ44H7C1l9UBUR4WucGgwiE
CcUGNhfsNIPPMw1hXk0mLdDZsi8VaQEb4cPxH2JxCxYZvajDUyRdCISe89RMT/aQodSrkFeYqPFc
Eg+YU3hbfkt0P0t7Sfned0hRc25moOXEXBtbFRJSpqIGQGMFViQj5yC3IxOoGfL1yuN8KYQwGT+D
MDD1IQ+QPSWQBdAXWfXGR8u4mlukVXjh+lPSS2c3yrpZu2bwHMq8furTjBaKA4aAcjNZAO00oHsi
RUt3emiY511AF/kXL2lA60mqRrNxq4tZBCSBm9Y1sPKvCJLjJcRHcRyZienAby5q+SKrpN+OJpcX
7553shbfyTTm4OJokYt6Ls+JzQExy5bOEmrJU5urYLfYMKe8MA/0z+68FPXczxepoIRYxaZo3GCf
wcQ6JZ2NJoi2fuQB65oUm6jpKPgeWUd/jK3k9vPFnFDuGQFKc6LmJYN7D/fz4kpE9Lky++AS5iFa
EW/EWZgW8WFA9Ws1FYxTNsN1HWLkd4AUEyfWiSdq1eHJP9bgnp8k/DUMHK519lRFJE7P9GsodPvc
m2OxwxVBlZim1l6m3HJR7xoPdvUrUmDyf/7gQZwCHsWbqAD6DY6rHR4DJAWOhaI767r5Fs8x+6pH
NVMT4EmSKB+PZ5XOJR7KP53TJ3vbar1LPuOsMtvk4DGhW3tNN69FjPjHD+1bAFca6W1obL0MW0RO
J3jt+Bojtrb6vWVx3OvTGVju0DqUliBEmqLnpw0MhueKKf8k6Ln0wW2Ue23X0xM/ZWOl/WFiU7/L
0sbcOINZIcMDhuhpj58JoSYxL9HEFtdZGWJGy6i5yKOBM09xZIjn40xe0AHE1pEYiW4VU07kqZme
FRkiVesdSJB8hBsB9zUxd/His8RExxBjNq5j6yry5qndPYXyDnkMLPaax30hBBpjOnOTNhOC0W3f
sDMlHd9siwj6y1Dua49GvFHTV+y6Hqb3gPoC8QAmSucUJggqO7ujViRaKHfuqyE9mjT+qKCMDvfS
C5lOrHKLoVfVsNVE1MHq4uS3gHj3Nhvo1gEubTrRAqxrr/AM/Wucjvl+7tu7enYuc1eUu9FvASgb
vwNHO2hJiXaPFnkLSTs4fPkg0OtwdA2zc078KYPpEDbWyAozqy9nmm7zUD5V5ZAx8xzDVdXBAYup
4UCI4NfC1JL4xtZtAZLIYoL0Mjh/s1C3h55uHhKn8ean4Xn5b3bZfVNfExUSNK8xIjHGmnGr87MM
red6SqY7qcHYD6z/9oKumeJ3I68eK7InoAGFCFkyFF4QJNlcoX8xO9skCUu1UznWBgHU2piIq3Z6
5WzAgn3laYeg1ibaLiFU4Zom33npBkfO+TRQvY5A8Haq98QhQBoLsRQbnnvNgPOt/BZLdhTQBGuz
E41XKPJ22i+9ZpMVVDAj815xyaT3faTfmpDyI1bqUEYc2GadXoKUBKqhcAjqU4tlOhgxHOuVByrx
EGV2RDXTxwd75GSdFmQRqAI2aqPDk+3BSx7I+nyEi3JInd9hFsTU4CiuSaCip5nG98odjGPITLqP
SMJipo9PKTbPXQqKv5Jw7rJ8gPJPj3C5x8VW2bSG5yU+ZOrNXVOyYUyjPMaqbo8C81VK0ufWG+aH
3Mzv46bwwMl2ZHXBz7qUbm2sstG/Yz/8Jcb6nUdIHGMDrSepm8Fx4Qgj7jTuLKt6sZhC7T3Vf5Vp
SkiemzyiKl7cJuNlSp2rpxLJKZj6oiv1C2kRqxkwK5nUxW70aM56Uc3P6oe1lzIhmeePBkQdbUX3
0gnsA07NicpSPN9MkUOslOmJ+yuhl1ffu+28HhuF+cevcZ+D/VUzUprooayJE/WVe5a1sXYRLTOV
cF9zFBG2O0gcJgOG7tL5MmfTgCMt6aEzkdgmBLSGQf/1Y43/+cSKsh+2WXIHZaULQXgl86+aNI0l
bLKWPpi+Hl1kW3WbyqFEzE1o/BmVFQpz3J8oROgD06SQTnrpAvdhUBMV02In/jH7Cd27Z2/BXYXu
qFY+AIuDi6L/VjuPP68iMhCFZoCnFUwBYu+SGmSIOxRQcRNw0UPIgz1CBEsCKfKAjs0lVUEqb6bd
VSSgOqvGKVPQZ8xNGg/hSCbNdYA47loFnc33ghcgdeXHmiki4yuaimfO+szM5vjA7OWcmRnFJm6a
KvuKdUTyskczuJvNbeYmX6WDiBVJS/xPr705ODsNr4OlAQlTyBNQJ6irvLkv90QMMR1fFwtKAAM4
Jk1keoZDsnH+Ydcamzey0W0FBJA6sOfaYJ6L/PecZtyaE+Zz6vAjc5uI7qgJj7Dxug26qFOB0WrV
4YBVHppZMg+dZuSfzrAa0zOBCDncK5uKK+/49jhELRm29bYLQuJUl1f6GQfanyU1c8m7jJzwPR3C
56ifWOmYISFf47RLlAtILJD3wxAA7STec5iZ0GQYqFusIeis1jMSI6OxfrOeLha27N6s6cVZmsgW
csgRZTWk3MdIIbRVbZJ0uCSu/embrEeZaG9VTEUtamy6Fut8zPwYOSPPgntnaIeLZLmPDTfJxLuS
HeiwHE95nUIJV5zFvJqpj5FwsR3o3PGUUhgZqMy6brN8MgwjgTZKirtuyQAbUXi0RrP3ERfaBVkv
yoy/fvaTufGPeVQep/R+sNzvuOboUAdLbNjSvmttNEG8dKSWHMvhLZ65dmZlGDg1S+zQiFASLt/N
Su8c0y73Xj0W5zRIzUOLgaBT/bgryFnihEo5L3Nt/PLifjxp0zk0QtzmzuuubaP6a8XMvWBmevSz
cjwuNbCX6+Y+t1k0iV14V5F27gfKSEFwEIa/HAqmBZevXyY8sO+JO9hoPaaHUnnvXdTm558vxqA+
4pgcYzBCkOiI8zIiJcI1nblhY3IIOZez/xprA/ksfKfrNIrkEM44wVlHHxm2D/vZEo+123s71hL3
bCsiOoqBemjsNjVH/EMjm48gN61105kPsEXBcEzGVntskstNJRaiQ6ycN8NnmJj2y+dHe+1EMLTt
O+FpdmiC8ltexuDIsCfYL2f+nyQdBE7i2MsDAYvBnia/t0KLwOCuEZtcC/iYGY6nH9kteFB7bVrQ
ERRXj8JgWAWUCXo5qVmtFW0Jt8S5yOiPBzE6ViJ5SweUoJmPm4H68YEM1ps/RljKAJ3h7ukKH7Vp
m3AvaeNWUckgcaBoyr3syQG0jgwH6qGWG89GgG1yWl/5aId4b/W0rtpm22jvpa9lyzGIcilC3VN2
zUtLZbxuRtagn4WI9koFXMEOVjURAuswN1we9q+5XE6jyufsDzG2b3j6feYSzO4pbptVM8LvQxlx
LHym/nTWBoDvd4UAWaLDqTkIKBFUiuhFgDLtmQJT7wWsxqobXsGsH8qQssyBC0Opz8i4r9d93p5w
vaC2HdhUfz4nz3szNNo0x8Qzb+EY+nnD9TySqkO1JXT0a6YQ3FC6stfDQDELUjAZou/iBS/rWOaf
aYrHDc8k2GIHN5ZCLCF1SNE60sjEVUdHgWc1ES72xDKlZ8CCZZksNRlyn74fFFUPQ4e4ZmbqH6uM
MR6BuafWj78W83/f5V9Fyd2EkBaxt2nAYlxs53J4isz+BSQXlUQFSeVft6BoGXqneL4jRz2bsOFY
saA8Ua+Q+dbcsmBif5THhPQbXPTkjWiMaFAhKEt4UdX7YPddjr5hG6zprf0RGNjploGIbVnyw1sx
T6zJnr7SuoZoBg5mnaD8hHNvkudMBb60vdcSq4tZPHKOvxkRBkHfRDC3rFdDtxsQRaDZZ33uJg58
GS93Wko+DCK0Kq30Czb79aeljo3EBjGOHiNzKlpwBDcYjkdI8bLkLuyasF4oF1lxX/vqmrDIrIzi
qzcVDLmQ3wb233YuHWb986EIu3jj0j6Hxsh1/OeaqDRJNZneBTr9yhlarRsbs0xubhJrsM95ioDC
1cE6H3na5XTHmSS+NUyhwKCq6XUY4ga3SBXtcj+aXgs8h0LLpZ2h/iQ0dA7N6Ip7WYk/4/gUBZX1
QaMCxXM5z5fE8dKDa88tcS2+vTFoUFVC5KeqqY6Ja6mrPQ7HYuDwF5iOdR2ocYp8RmddTSFpVaRM
yBBCSol8E20/t3MN8mDV+Dk/EF5n0nYN893yyy1NAB45z+Nyh7Sm+u6D6ZdllVeYAjddgQMJ2yFF
EhkeRQvtOes45Ciw4DSUN3q5e1zR+KxU9btYVoIxyNhmWVRsgpt4pHjinEh+zESJ+Dk+Z8/JXpf1
kOcE1YG/JUv5K/ZDwNjNQzk7bySG/M5z+Lq6ZFVLXQWTn6DDiRZ+5vlPDeW1rekQ2snS2c8pd53l
IWpG/qGOyKjV7C5WyKK+i+p4jdWX25tMFiAsNHnmieabYEUO8jbZ5P7hZ8MOOdsK64xpLgUn5+ab
lIGHSs/D2WrlVy3kMXMC3IHWMTYT7Fl9/R12knuWm0so93mUzMkdUr9DKJEFgckNS/SECHgu2Xzl
wK3tMEhh80u/PMzUq2gODsuza6XdvCt4O6Mhn8ee5a4VYGsNo78pQa2olnKCEN2d0+BWltVdSAjd
mlyRXdvR6gZfe6vQ4QE043Xw7OHUeNNdI40nNTgG43jsb1QR9RzcrMUbPM1sBGD/SComtmuArO+M
/q3JuP1/QFQ/j0tEZiIGiauBdpreItc3woSgFDFbbs2yFCKOx7Dx4i1/zfMwrobWJsOOXaXCX0uQ
IDgeM1hPk3MzGqIDZsdvWcBE+Ddx5nK//L2YkFpRuspNPiAVQjLUhg1XEnC1nK6ODtXm599aXtux
wIFHIuaK4KOf407tC2jeNk+SSq44opYuPZtODL6YUASYoBbtkNJgWgK2lwkKN4XE05R7IFeplpaD
F0DNwj61mcQ+tnCy0qQ85D4dxTBaBHYev/YckMM3FWdXwqeKl7N9YczXrHK/3ZqTSliwP8e0oP24
Dva5Ibwtlc/LEIRbo+Vwx92/ynMsAz/WXNkTUVCSe+wt8PcwAxXacRQvckoEXwYbH/gRwx0MGYa2
nxoLlDjyNo9dnECGlMaJBGnZLNsmN0eFJ33eY9EwtnOD+yzDtVE2H6RwBdsU0nuHscZMjIekA6CU
FAFTU0dxZIS8FbaO2JtEjG9CqNmOVi/9csrKW//cD/aEg4JtWgrG5bG+T/F2b0j4+dIWD31LkKIK
Zk5sGWVtg4sDA1J7iJD4o7GckZTMAS3j5X7UP3ykCqy/Yfz9Wbvx0tFoMFGwj9VhgKpN3cglG20b
fGGd3vzJ+ZMXX2DMxjfGoGLyL7joEOLnaHpxMh/tLJlOjdlmuJ+dYOP6ab1G1pDdpfQe1jmE7y1X
G3RRETADr+QT45x1qWPwk0w1MAojD8J9Z/IEHZ003+pg/JWpKd4EbYYIZ+oY8Ys+WdM8JFjOYgMi
peBqzKxYlj89SxtNFA8/bo2B0UoTzIeh6+5N3iOJJQjZJrc9wtttdu1019HxmtEtyTR8CaBBHmts
OehwvP0Q4RoksfSkYUaYCZGn8GTaXW8r9tiIAghzA0jWuJx3Y9Pfgz3C1DJl+aNpo7ypWL4x0gyI
+iyVXjtO8OQmFJvSEOX9yGnxcUbAqdCT/BPp8//phM9T/eff//H5m1Ez7bm+ZTLyj3/hB4+/AbUF
Lliw/zuc8P+02WfZfXb/+3v+E00Y/JvnYGn3LdAbAAp8yCz/hSb0TA/0iQUS0OXQC/vkP9GE3r+5
0CAcaQagOgN7+a6uUn387/+woRaagA7gHJBOvKRZ/7+gCS20Gf8dnmCCRTSFjVQZYpPruN7/ILAg
+7Sc2lLO0c1JeMYEGWyiojtzVnvJ8bwvjteIQ4zzbc87n4avbXpHL2jf/bGhx4SG/xB505P0incy
Y2Jc1xLR4+J+wHb7KzDtK7OshORMhbbOTjziz1AWRFe2NyJJrGLYpHgdVlTFr7jpydk00i35Y5sa
Hf+pj2x69f58JZE0HXcGyl16LJO7Q/+RbQlIIdfC/JIjIRiiwyecsBAVtJTIyXSZJ9oE+FT+32yw
vacuQdBsORuem/gud8ND3vXs1irHhxxMDhNPgbGXMSOXhd4yXrotwaREAywRJWLbZsXHEW/Rr7qe
vbNs5LRRjcY+Oju3AnbIfYpQmT46q2D3EHu6vxgyxZK3JGRXRMgdqhwzfJYekypN7mcXEbQO6nVl
peOdW90F8Ed2fQp1B22lubYcL0Dnx0SMDv6f0vX/hL6N/KGt3oLJKpAkluVZk5RMihQm61KgFB3C
1c0cOn2E8VgHoXWO2+7aDQ0uk9Te++n0ogvrqTA8tuoifg3mJsX5v0T1FQZOS4Bdu1n/xYl117fh
fZ6SCNyITJDwRJVAmA3ik6I4ZCpxzp5GVNIww/IDFqAZPKFWFkh7x3wNqyzZ9qUA5csRKIySHRP3
BgrcsCsag/TyAGFspV2gt0gfmggmhDwNlY2JN86ZbBOMCzZ4jPbm0pQTFFKU1cxOIzd4rt3SZeND
WLlEakZeTfybLj8qwWC0a4+LhLOVHN6aIphvIW3TFdbOeUMWTrIEut7wdp8CDgpsq3HOaLf8aIxD
0NTRry7d+yXehqj8Zk69VvH4uEQCySk9qLLIVrDGP2LKdMy5Ju5aJyH/x7zTKjpOHtp7XBJvcOMU
4BNmbn1g/jaa5BcrcRjUz20ukRTmDMZt0/8EU/LuyClhoMDVZbj16Q+kD0eadJ1QUsMnhuEfisi6
FnRT6J2FIclCm6yGGWhlZAH4vcKt1zjvuCX/zBaAMzjqhKHX9N4MRubOusjzepPO/cBgHAW2LqLP
wYpc4lfujZQcIArUt9S2Dlbh7Ser30CoJ9qgi4JHvxgOtvGHQEnx2I3u94Bid59h/07L7jcBIvgH
czbMObAeOi2f8niwty8VA9ZdybteKabcK44ADK+8e2buhLitzQ6Jk+FTKjQZ9bRDIKSdVhVJX9+Z
SdgJuDDWj7qHpGR/OKmbbodQO0CyvJ1Zk5lhQnpvqecpN4joKx/J9BqW6AF2UpW8xOTTlJ5DicwD
HVv5Sy2c9yr313Hbn6MEPneNOUSQEqKv/E6Vzq5mIh9TnjgAqSDFrVvY+oQAuAPSwwDLwjiQHZbr
dm+hGTCkcRxy/8Exgq0T6fXUEDM2Og1xmegVrBl6WwwCwRqIxpuweTV+L7dTnjxHRjzQy9PXiAHs
qihNXAANGnBz6VvpUv9FqAL0P2/eUZ5SD2AWMdr0JA3ngwNNfHPIFg7fGyI1Y8Qe3glkAQS0RB2S
kQ6p2bt/Q0WkmpWP4Tl6lHXIYCRsEGZaJ9/yf+dlKneIFzE2FFjhXLDHVeTEWxGRWbNEBxZhfrLI
H9iOQfSWSbvEWgGvPHWk5FTQurhL/XddomYeyebiodTHOkIVokP7mnJo5Ldh3GVzg9rDeI1oi6yX
dOy1xRDv4DMYwECwmEMHMpssJ8GPlYwfegKmJlxOP4b/5STXltDTzKX1i16aMVhN8noHC6TF7r3n
qo3BnO/ImLyzsybHkJuWHDi7dlOEqXGQ1M8mU/RjWi4SVDxvGmoDzmXgoWiFFkxUeMiWHJj8dzX6
DCX1cn6QjKyIpppzQbMms+S6yXHw1ArgoBfIs9LRo9UT4Qr9etgR0Q2TZDPUxhVh97yxkwTPwpiA
nzK9k1+Quod9Od+PiHCmarzQP7jGMrK2M/PQJfE32Y12auz7aSJrxHG4oWNjbcYVh1MdRztOPy8h
6jI2MzTYcZds4XThUx6gjhjgiTYMtFdT3OaI5SzjcyS98DCWADg9IXGm9OUdbNH3JPHlJdD9bWzA
xo9grA2Vi+Oo3gxAUmtMzNWmKnE7CQZkaHAlw/gM/2J2B7LCObMYsCiXtr1OLI2Qvm3XnceKx+mw
JcUondpgO7RjvyG7+UVW0csisd8yoQF+AgB/Q/3L2SmsiHCapIeY4pZ7lr3XeUY0tYcpzoqyzzrR
v9KqnV9meeicgJ6znUSkCYK81wzPUnVYuIG7viR4yxsOcsIj5owNBLU537rBif5QA/fFv3qVwY7o
JadQ2oe25AuzgYNONMhxM3gZvBhxndxFLuBaxiHCse2VrIdLmya8VfTiG1q31QoAL74qll1m1jmy
mZB/1UJpxxQfh/hLI9levDAIN/XMC+uZFIUhA4kYWqcyYyhdWnceaXcAOfhhmUyMQwJfcjD69uo1
/SpnwPIwFd4Ho4qZe1If58QMzi6B1WNFU6AVE8cwHuRKEEtaY9oLU++SkPrIkQdFq6gOdQkzSCfN
JzINukbn8ie5s3b+BjYTJkb5VRzjJG9oV5JRhm6J1Asd4GkhWGOjjPiOA3B+ZThYcjqnW2dfwxl+
QqK8IyA9Ggl8oLjDDmIO/wQ9jSnXYZRRYbvX2SFGOx6OeXGk8cVZ1p/u3Ts1ceNlZvPhiazBpsIG
rQ2OvixmdAtrEssK8nZVluwtbjiO7y1ri/OFCCjbcIJ7wy3RIWyml6wQxM1vvug/psopLiKU9xXV
2zln5LHToxOd3Sz4QBFKeLflUwHp7Dk1AE8TdYCLPgoXPrwITikfoB869HyjLmSU0b3Nhi2wstZX
XG4pr3xu8LDsRIF/KqPJSiRqNXTA6/NPJyuqTYdMCfVzJFiPWKy6pEsPvpiP0gkewILD4c6pBGky
vU4J6Ee/WxCJM6ol0TCWxlZCOErZTTh1rGPaGtweygzXYSyzjRUz0wua8ThrYprTPpaoOkJif2fY
ivNMzYTn+0gVCJdCHkebq076B7eozaRlKJbMzgTgTgdKv3fJx2gBgG8i1PgIwehCMAZbmXb8STSK
XkPkIlVN3tiXxq1fkS8R+V7PHckNihPydWk5zOoZZwaH/06LKy23ME793YDxbuMsgRI067cl1jEp
GZv/1FyZgW1USz5qpKn0rrHHA3+qK4yFmLAL6V1q20+PmsnAaoJ0tJ6xh21bNP0mqhjqJZuwDpU5
mxCdWxjfBZpEabufeEuNeJzz+tCH7SMEMyKWZhKnaYNtGi5CS1ijMu1X5kXT0UzrepeWuI+E7VFK
aGxTQ0PPUQXDAfTR3g1ca0M7sVgXoxdsJ6T9R4/Jdza/5dQu+yFN+401tsPVn/0PpulfOB1JlSmj
LxwGW2sIEQulstyPWcnulo/nSUVL38r114U1/DW7yKcl31VbZi6EW2ifFk9DD9itHMpNSk0MhO8D
hJ4bIEK7/pzo4TSVfS0skq+SXKarWNlvhGQfVNY7GyftTzXZYCxuckeJKE8NzXGQ0l1LuESHu/po
Qc7hMKTEBmLZo9+M4yYv2nRhF57cbnzOhhqfct0QZtHDEW1Huah36KC1GMownGePXcXy7hopaeWD
y5iJEJugpwQvLJLRhbgrKVaW3TDKfBrzOdOP0WvEujz6v6UfbcncxeFgkFei200m9WItG85V8XuO
A2PlDjUqUinPnFzF80QwSUJ6UlW2u6TqvqmVPqj0ypGmGt0dtQVOhh9NoJpHMLXtR4x/FmqyyiKN
rfcqaEKG660sryHLeqh23NZhQe9ccGxBTDYh60FGaSrvSgMIRLsOv5EOVDsCUFbKL+1tifFk3XU7
st9gdoVoKEC6x4O/kybBMFMcU3zl/Z3j4H1kQsESR28wq4xzxgN4bG3rLlauu47S/lXGcYHnLcUF
hsY1NeqrPS9GyAaztOuWBKcpfaY1GzyoKb0S0KGOo99ze0j9LpRmStpCV6rtv7mdPw0NS6lnXmWc
c0QMBuLoq2CbZ+Iu6nYCWcDeCTtQPDXHmNaWW215R5JLLiBAj2j9kr1s7BdYKgTAKl3tvRzeO3so
kmQPu8TZs+4YB7EVCutklyOT8lYk26kHceca33a1Z9SI+7ZDA9FlKE0rbuSdE4ablsSPLDG+Um0S
NO56xI5U7HCuTU3CYcckbiaOd5aITs4WyTjzy/gk88pZdU2DORHTCIMpCCcxhdg6izKm0agPmpKG
v1NgumU7/Quo+xZ3/o6eZYATAHdBPQXveCFfTRH2TwD4HwF6ceyH8u8EQGaiX37JlcuSEJs8R/Zy
4mzSPDo1p/lgBl7noyTdRDVUQVF/mhmAYC/J0KZ1VFnpDPzAUc6aGNHnwB8uASrLQ6WcZyOIG0Bq
025CMKTEc5oyXxrHko8UnmdsxmehEkhUBV6jQDYvExaN1TT19TZK3C+jc3/VKU7VznoL3ILhfdqy
71FGgaF1Y9QdWoOjN+tqAhDjbQZCqLMsajeqm2zCOZ2djUByPVTvPSgCbLAC9h5soCSuzhVLQVJK
uU9j60mO4zoXTg3XbD8IDJQJrFxKhHvRSX8zzD17HngARJKYkTuiaNLvMopfU9m4FyCZ19mY5Ir9
cjT/Bkb7gfiOYCqxc9oZO+/iCYFiv6XVbZGpri64A6e14fIMxwgATd7jSllYZGd8jrQgQqzA92X2
ofspvzD7gyugac0K/VuVfy1Nmkyl0bMJhV7YzYa1q8EfjIswGyrMZg41yufe35VoWrZFxHCsq260
U8OHEOdc/OPGsOx2xRiPAbW8imTccnqjC74MYNF7PuZhGx5Ul8Dm4FQpG8HxFI/8YcLdWuX9pXcQ
ATNDDzYdJA5fimcLx9RR2vNr4QM+ykIkJiwuVQhKriC/safiQVeEUJgs9w3E8XCFi+oWLnVJFHJu
svPyarqGs+/lZLKeihdGHL9amyfN61+8RsKy8qxvZnj8BUgrgEwXjdF3pYCBoG0at64VXYu6eB4E
S1SC9lgMimezgAAdN9hfY9oy6zSPnnJsZpzFpmvf0Brq60lzOwnrsZyTN4SO3aMZo9BLS/05u3vd
pfXRt+03zx7X1z7on5IZ8TEYWa4oC1gCQK/HiXbqFNf6n//78+e0+A3GpFpYsumhMeZt3WId+/li
LqxInrn9z5/yCK9jgwRlL53w3hK47QpfHEOIJycrxz4VKnHHKBbUD+mnHYFGx9As+BVILJm5m/hf
cE77nt7bnrEYK1mmDj+HSdk6ATy00V7HXjc8xLpBJaQJZ+syBmheu42s+L7zrRe1kOhrOZQH6Hic
jgdcnKzI39q492JXfem8PqJ58EDYAHfv+D/GbV5LiwNsgo10j3eGipMhE59n1H57/nj0jJmGhauW
EbO75ZMut2aBY960srvlcV0BmZu2xpPwETEKASUmJCNRozrhPKs2SVQfRa9oAiGDK0JxsLt+egyN
ipCAbvsj0TPc5puliPwuGyu1LE6Zzj88rW9VZOhNhYKkzaAa+uc2cX5pW2b7OSE/rGJSWWCWKWq5
WNUtdLPiIzFZ2gs1oO8m7IMYMusxD6QFir1+Z3s4mxieGpzPK9QT8x4g6iWsoUB4RgbFHYzJxs/l
Leu996C23uqgeGxqjAkUiN9qDBrmMOekKhZqoEnmUxNNq27ANWYjdtvMNWpPb5Nx04p7FWD+Qmey
8snXoz8L4K0061XddExmsMO6efk0G1tKsofBNbI9dkQS0vzhrUC27Nvk/OmiyJhqqGOepAy3SHpk
Wp75LsZy2cy4ovPsTDvhhr/pMk0GeaGDgx0vwL82KnLufvyd1mLy/Plil9jz7OUlP39khgYpzB6Z
ai/eTz0Ww9aSxndd5P/B3nktOY5sWfZX5gMG16DF40CRBBkMmaFeYBGRmQBIAoQW/PpZ7lFVrFvd
PWP93paZSCiCIISL42evraNxzW7RomYruZQ25Q8obp/FSNSk6bCVv5yg48mXwy7qc4JlgE4hAxUH
0XxyLo5GgovIDK628iaiMoxhG3PzapxUzu/iMU5NGxJ14OnCeLNpU1KJ04LKAzvjQt/v4miIocS6
HldQ9KBT7q6KzFhl4/Edv8l7tKF8meXWiZyUxwwF73VZ40apBzvfyFOUkwXbHmSq4v2G12oSTt+c
6RnhiglAO8NIdGaDd0T/Os62E7dpe5N1+uESFCKYQ28Tu3f3Rb6MIN1CEqTatSl+uzyklmV/Hl18
NyNrBEgztxy2DV9yUqpyJX+x5QwCDS+ug1yucoaqHH15gBn56Y36FmIYdg0dd9ca2lWaY7xBXTtP
CbZANKfoj4GG5ozojGVTYnr9ZiqOPdaGIycpzlSWInIRMdqFcS/6Ta341fLUW+P02lBbUcUMXeLB
YBns0Vwz3tKTvHOGUUnxmw8TzUZ9uO+7FLmBdQAvOZclKl8p7lU8D6R55T0wUiEoWOY6r8/j6hve
VXpevc7J3lEtq0yWclZWJKi0EOcPiP4YZ9xqLfmM45wDKmuPU6Jmfen3rWOHZLnAzUO2DIRP6Icv
GbhPnE80Cg5kvY7idIlF/gPSaX0NqxOJFMHFpV6LFoYsf485Prde1e37Rd5CxGem0ORLlTcJv3/o
veWifOLUQvl9Uecy+kMVnRFgJk18/f2qyPdFTHQb0ATtdOdbAD7ULtrvgyjsPT7su1kHiljo7s+F
kQZVh63oAapGgh7DPJ439dLk9DCsX2U26El5QlBCpCBWkTUncmI47Tmyel55xzmNiVHDiycNC3HT
wWuJG6VdRryb0qa/oJqgqU7n6hwMp3R1BOC0nanYQq2n1yNfRjmpxfMs53KoLus+QwjcVsh84PnX
Sdbg7SQnF/FofA32QC2rDWcjyerZSAb7h1od0IOI+4DWuvrjjhDNcXXlC+AbXUG7+Gwmb8Gau7rs
OrMHYJ0dMP1TLz9m3UJMWpR42rkgsMSkKfJ4UHQSF7v8mcQs42Z2lz+2aa2CVNB2N858tnanFMDf
BZWiW9NhKolIgPwi0nUq7JXcoZrmbqvbiD3FNq2coLSkvyezp8xoFMSq04KeFAWEPmWjiYi/Hcnv
91of3HW5H01jPQqofkc0VBtbzHQUcmtuGosYBEnDXjSRsLWbz3VI9OqR2AIR3JZGki5OWm0Z46oV
Ep1KGho3+Uy3VBlZVMzLp7cMVI/GsOsdczt21RoF4c3gnQhfVFp1ky6/zyR87my9I4ZEwM2/5Mtx
U7SHtZvZanzo6T1P0wKImkdcIx2pIQupHZwQW5jCN4+nXX5sLuuhUY6BPp7ini6WUA++NeQNdQN0
KnJrEQBU4FQHsj/CerbuVY+8EBQt7/VCtMdST69DcyG9o+ZhgHX1JQSm5REwIOlAB3RjtLHVXeHW
lyi3ix2eNPV28MCk6EtthbbWgS1oRD6tgdVKoOqoxq8TZ9bxm3cvZHCnO51x/zh3vXsCtyq5+Etz
2pa4tJ8HRPwNtO9gKKjqXBIASA/VsXJUdJpCzJkHPVI03SYr/IQo/eKevieOS5DTEynqg/Nrhskb
5hYAEO8MDX9BoKiZhpbIuUYsyrnrhryr0TCmFUpIRkwDuQG1Iq2/2irD637yKHJnUyueO+LrcaMq
oJxMHRHU+YCyS86Cb1LWi5mH5FZOCQgfufY6aaez8/2hqrUJTVqloH4ZNNFmJ6l6yFlAaqhJiJMn
Waq6yazqx3gC44iAPTzRIkR4OQFxxAR3bPtPgismBwBlBHfZm9J8Wy+8MV5twLBLuC8Uj5kBG4eK
c1NTqk6ChoAm5URQfrKh0hynrYbiwzxMc4jaXKRuTOQ9UK71yhE1MaWAb1jal5WrvN7dS9GffhFd
IQuwfyU9lNfL7WOycJ+KI33co+u9TEcXvi5Z3VzHNeFWjDpScs1IjEPhh0LamIAGZW2kd6UtY5iJ
cTy9a9PNYZmIYxBJG21SgRTs22e1aSKDSwYY9MtzGPN2+8ibjaeD92ouBMYLy4Q9YS4/qLJ1kCjY
L0NUEy/no+My8OXaByInPf3s0sF/2Fw1efGUq6dLQDDDCoQAcD6XSBYOMHp1Io8GJp0DJZ6VI6To
AH72FuG26nDndnmSnjC0bI7501i+F+XoUq7dGotCJola3p51RQ3rMv2R9uJlP0eqeYooB+uNVkEy
96Cx9YC5tQPJJaCw671LWFtrIcak6ZjAZum3IiwrWv2GUf92gLCQErO2m8OdsZi4fDg0ry+n/pOa
YYpd/fakzAnj+HfzeV5Nh/y1WRhj805PPQOnPFi8MdALpuqpdaBKpMUxg+jEE0BJufK82fbpOgC2
SA+3Fw42El3EppprhAKtq89EjE+ko0dqZ24dCsXM8rEDQs1cLxjcwtWF2tQXbTga+t2FApA3OI1a
OriB3gDrUC/qTZOmb+SAkvPVROem3IDk5/oUH/iiA2DI4zNpsKczoznKnaLXSco4ie2d7uHp9MOJ
/Om02tuaRzaQs8ln7+foVPsmPTCkMBYfJG5E84Boyxip0e5TF3HSsTMi71zhQ6EZcJVb1EqZX8KQ
nQbI3MQM3HGlEfI7H8jHg0JnmfqOQOCZrqp6A4JjNUw0Pw01YhRiR/jc1Of96beij+ui465a7ddc
X27c6hQep2zb6dlza2uPmr1LHetna+yPZUMgTKdDOhFcYwB508zeYbso9hxatmH6l9HQ0LEykXNy
MpDoul1cytIyhy9+0SqAXDTZyBXEAUcvX3TIkqQbnoC+4CbMyHrul6IIYMyh4R0fsILsyGZu1p5L
621evDZRK157u8UvnsYZy11HmnlxptU9kfCO4GiYgwMRRoDBDX04St4J2dQborzRxw1ZpyvEOJzo
ZxKrkGZFU5u0hEwTPZ8IS9UL9kk6mVxF5uwHsuwLQ2+SIQPVopFuy6AQkJdJNBPkxIEAAwq/jWtJ
hSlEY26RrJhu/rQFPOb0jZGhxzEKsoxAzOQCNrNAnTlJ/owjuiPzLcIvwDSi96KJySy5NaUKwqYU
MJtSYG10+DaQrhl0yHHSawT8xhEYnKMGEEexQeNYApJDlgOokAsEJ2yWweVbk04cDG7YJAA7heDt
ZGJSCvyO+m6I9nYPlccVeJ5KknrkTmjxQeSSL58LnlAnKD901qD8yNlZoH9wf8caFN2lYAJJOlAp
SUGW/FECHzRwaQJTIIWUk6ALzQI0pAvkENSUJjE6sESjJBJdlyt4ReTF9ytPMoyuXw9Sqk0Y2GOk
m7JF5QEoj2CQbAFE8hQV6JFYJ+fkRNEhL/Dq0z4CqkRTBRQnnKUU3pJhdpCXpurZGrViS11AIrvA
M50FqKkSyKZqGF7VriAkPIrBQpq/9qAOCaHAIckE9GkpLAaBbI3aSEyyCy+sgEQBglQTOQEyErkC
JdXLX9gJwNSJJg+RAKBTfaYQxoLCGRcQqU6STQXgEYycA7CqFuiqbgBihb3okND3IowiEFedpF3J
lacOBNbUe48yBe1/kvX+P8l6jm3gKvdfJ+tBzT63Hz/Pf0/W+/7MH8l6GPf+izFh1/Msw9bgrJAr
90eynqZ6/yLnS3UMl9rEwEXrr2Q9UyMjj/EfPom5lKur2BP9maxn/wvzPWyEbDL8EE6q3n8nWY/T
+PdcPdUVNpcM8WEoZFgE6v7hKqSWea2mCJO3pzYn2zyDUTV1J2w6/pr7XgfmRmAxCkDbk5yXe/2H
bXPKkEG7LMSJxFGux5OLcnLWKECJEBOan7w7AMmwc7rpdM8gSx9Xoq917HI6wl3XzUGJt0sgVxai
jJWTehH95O+d2upwJEQhtsm9TuLz113/drjrPtfNcm5WgG+2w/Q2QpUlM/bPr/nHt05ElSnu/9os
5/6xz/eZdYpDAM6bMWr/67xgNLxAqfQi5dRvaocOGZTLljKBikY1bWAME75gFKRirZxADPq3ZZLE
/9hCLhWZkFa2kZ+WO59GrUy0Jzl/3fF6sOue37uLr/3bF/xnm/+xDusdN+6ONklPmT9Qs2yuR5Jz
8JhQhTb0eERQCHU1zWU5KycHsfK6qM8pm8Ez/bES9hiWL16Ht6m4ZNe7+I+bKhcref9Ji7mEhDlI
ULNryDmtSTBsEQ8dOUe5T4oOw+S5CIvJh/BcotxotZpIqthRrpNz35+Tj7ROdCXWem0vn9NFrpOb
S03bNkZ+hKjJZ+lLuHTd4Ef+7bNyVkdHaA+gbeXS9eGXi98HFScIGGDWlP1ktlQehY7nkpyVk2LS
sIQ5fUhi4ZK1UGAk1hADFdiG+kyHRsyZjktwXcGMoUCYC2/qlLdrOdsDIjtnTbYh9F+FvVuRRCHi
YnJC12ugvUpYQUuHYu3g4yvXy8iZnFOP6Yo8LnUlA4JpTZzkOyp4XTZa2Cknu3qTETw5sUUkUs7J
0B4R6D8WCXC+XJbahbnCHi7CodqrzPV3TA2UIa+UW+TjymudtYyYyZhaRtbbH7j771mjuJ8tem7d
MmOmcz6xNT/gbVjKWVcOHCC+3VjlnZ15VtxY6o38OVS6fIWcda2BCN6pLAGpeOkBUKUDSVtx4O0c
DjAbzMVTo+vpO3ReQr1BI32NJ8lQp1yUExn+lHM0h2/oNOGZJqJLRNqJ2eoXAhZY6xHnLUuzjy9L
dy+vwmHgGZBz8ttUNG2kABLrEo22xStol1xAZOXVQvbV5PwZAM0KEQu1GLbD9ou01dNRdxIXiS2a
aKT1ywHPNYYxec9MyC8nLhBP6BktYiBPSt4TE8DxkBI+lKvkDbveqzS+1ERRT+mFQv54Kp9r2t3x
9+JJnPNyIFmqTcXgrYp9SZFmm0w8ffQJnr25yeLJvGwODbHQi4iuym1yztT0CKua01rCKxXRJJNz
3lwz/qs0tDqbXMGhyBh+urKFJ7GRxpFhGL8VzUy5DDMMaNSx/o7zK6NBKFmGMWVoU865XVnwMGU7
ORSlieDlsc8gi0lopQz0Yy1xBhZPoNsiVVFV8g4BLxM5d110BbybjslvuWoYsjeXwHiUnwceCRmL
dcnAjY3scnMNz+Zk7qzIB1zPR/elxtcluv5Y4ACgaK/LqIGRPM6wRa6/8Ptnyia1LdrBda/pG7Xc
XQO48ldeA7i1WTeJOY5Acdp0VZDJHqjmiAxY/HL5cx1FoAQtOZUrzg2JBM4EE0IEcIfZoTwH7hv9
7XmVT8cZVR7BGXKijE5U/t9vsHiNvUFZlbmhMXgkXmoxMc1y3wBLjiXqklxgiuG/JhmhSzwA6OzL
u3J2m4mIEpA20TuaRJ/AFNW2XDyoUI5wo2fZAkXiQyUig102CKTdg5yoblnz2DRjTOoLic+j4YW1
3oMLEs+8Pad0ZYDmB3CScMOpqzmR69JqeXfO/SHWB+uwlRNcLxnnw1KK5BjMmowLstJB9P4kjFPO
wQ7kIa2O7bxpnUdtYnDcqVwsjmAcJXVZzjwO5G8RCmcyzuTNiaB4lKka9fdR9E/kA/69bDY9AXIv
5/XGd8SuW141eftbcSPl5LK4rGzIlfJRbhK8l4NB1xGsXlEZP0JN6OFmQo3H5ZMPt5y7LvZ02HHT
nIbIJXPDWS5aIidoZl9AbY4CeV0lqig65QQIf5lc18nF86XySIkTW+Q+cvN1Ua4zMFjF98reyiWT
GprIjTj096xc+7fjfM/ifhVgrLGs7WVUEB42O13042UPXidPfKN292fdHpEI4sBqamROjwqQs7Ml
vFjJnw/1WmkSlPEUDbLJpFVkAZtiZSdn5XYKlVv8LDE4PbUAcsVwzSSGZVrpdCJn5Uo5qcVmOafQ
aqbSEPYt18/IxfHeAEbyfRC5Sa6VB1psUWcdyZJEcW5jsySXC3GQ65Hy9ADCobBgptJAAfYtNp9l
e0bO5rJ5KVYexJxcPEKLJpH6r2W543XxezPYBb5H7ik/dJJvzPWYcv/r4vfmf3zb4foZiyTzVT/U
32cgP/e3s/ze8fsYTtOmcO9cnRFqKv3zLCq9bqLSk8u4PpK2njI2ItfJySC2XhcvLlWm3FnOXT8r
F4dLkyeAZeWCmTlUrHJWtezLJZA7K6aobuXs99rrca5fRY2oBtmJkKzcKr9PfuQ/2/lvR7xu/scp
yg//7fjiV8h1c0FJ4RZrXRTBMnQjJ9dIzj8W8cTGkG0GASY36GLUtxGjV9eJaUELTq3lp1xFkhHV
uyeaZtdd/rEoN/yX63BCR/M4HPGuEF9kyPbCP471/S3/6faB/OagscGDfJ/xXz9Unrtc18lCSs5e
95GbW+NA8fW9UvzU6z4WnPfNSHAPOy0ysJtAXkE5kRdvUnpuuaNNZawc7ce6BhA7nrAhhMZNIw8Y
302ekbPTiSE9SzSEHNnkk8vXyffKttJQzzaNTsUk2oXX7Yb45Pch5UHkstz8vVIuq9DDI626MBbt
KH7uKlNQQ26lI9t6SX8CE6UqWCw3LdEitz1kkWkxGh01YgzVNKD5jLLam83L9KhB+wC7161HE13O
oIHsVEUD2hRtyUG2JS+iFalDe2FAuxUJspp6xlbGMxPvosL+EnN5U1rfc2Yx4nOADOYaJ/uOmx3I
Dwzw2WjJm87wYVK2Gm4fSSlbfLPgU+fViSaXjHFmov6WK22lU4JR7zDNdrQHXQzZn9RsVoMid8ly
6JfVOLhWMosJtPR6U6BMbrO6Tw6iryLnSvKkyZfTVq1aqUkvJpOTXpKuNcA2nK1PGUUbRZfoOpHr
bFoIoaEhJJ5c7H2USzNF545xHr1jiOEEaCvQmsPrpXXdqJTVsStqYjkhN3/cnM8vKkUw91i0JC3R
rpIXRs7Jidxwqgno92NaIW8mFvo90U8546T4x8qysZclsxyml9Heg5yVa1EK7heTXIoFom/iEcyn
r1Hwe7N2Wf9zZ02U1vJjcoucg25QG9yMc0tu1XVS/vui3CDXFQ0EDgVDzLCqmjFJvYVg48GsuL+k
cMt11w1ybhaXyps9ouKiNS/vr5y7TsgR/+Oey3VykcRP0R8QH5HL33OX4T6Hghcfv3sLYqvcIB8Y
uZ8ImPe2qcWgbcqEDLwqgRJEWsNfi4qsInPZ2evE9ga1q0iD+3NX3KxNorqLF/xtp5NRYMjdR/lI
V9VDHtStZ5FJ4IrUAY+RIxpHoJLgDoKYoYMB4M5xzgze1MNOTlBZCs0b8BvchakUUEvTV2EykKhL
I8IE76IO9XcB3sj8m2sZVmrqHNUoxUBnuUuCo204GecpkTFzTQTOr4uDTFm5Lss5uY/cWy7WKekW
/xOsrfqiX76Dtafz18eJpb/HXC3VIoLpqpqFtt31dGTO/6+w7e7c/a//U2W/Tr/+TWb9nx7lz0Cu
5v4LNbPu2YZu2S4S6msgl022LdLTyXgwTc3ku/9UXZv/MgATa6rjIYq2bP3fVNcOIgMarJZja47m
/rdU10JS/TdzeJXPqwYBC5X+vOeaImBcf308FFXWITn/3+SqZESksuP+0k8/baX5ufh/u0B334f6
XzBU785F1YvPqIbBT/yPX4JynKAz4WlLdf79S4qDMU3m8XDck8Wb/tBu0S1kz8Xz4JdLpKaRbm2L
5+OzvgRAUAA+vT4rNvjihvbfy8X+hHeIn1EwDB9ZQfQAcZreYevj9yHoMPSVhJefL4mYwiZixNav
fp93d3OAVIp0ojNuIbFzClsGpCYxvWhPJHiQHj0LCw2gvsfYRkS5owf8YtzP2JUcTAtbnkhtX/mo
2iUcVqkDDau+OH+2x221Xqp4eCNDEXQFmX5rAB1wqPcL0suDPx0iQAkIecd1/3lcIQgJcH3J1vYh
oj4YSSMm1el8uCM1ya2C0XpnQ5MlKaJl5ONJCuLKd0gw8fHBRTQXLHzosB/B0QIB1xnTnH6et+RR
R4xg+r2xRr/h7Ms1ylMMd1Zzs5pPr3SKfIPOcfwW5dYK2jZKncADOd77yh7s/XGlbzixGwVVIWd3
+DRIkwQOma7bNT+hDOotg34Y8ZEvoZKZE2b+3ex/jVpQJGgD18cob9ZC6276ILIJKDKQGC43c3jc
julqXnNdzM1y0z1c1tjk4qppKIF+fjw/6B90c/Bs8mGoI+zrN85AzpQ/797NYAzHEJ/VO+uVTEhE
G8kIcbNFjhqjLyINhERxtAt++qGjqvLzp2pjJlifrHJ0pL7zSW5rHns/ph8klToNuiLQHo+u8Djq
YeTRk6UzoMVoXqGxhGQJaoy5oycNaoe8A5zmuQB3JQh9mpJZUDo33XSXX1bczM/513wkyds3X8z1
sH0khTXholz8ixk4MQl70WVnlUH1Ew51TuKa+XZhQIR7SMLr7RliJ0jQu8svBuOhkaftCrnC4Au8
N9mmK+xf/EPCSpINkcjAIzCDZZP3iI3C4fLYES33hzv1ifFtMIjJ5UNJuqd8W3zhVRlX0Q8lrIKJ
wG24xMqDd0NbIHCDIj5Elhbzl4FcjwcOJj0EGDfYbj+L7cZ9G7fKLc6s994Ok1Pj7HveDxXAs4fo
Iba2DXdIu3VXZWLbgW6F1rq8B7Wnk3j4qaBFtz7Yzazj7LLiUrpDmPbvXnkPb5ftMPTeWYWW1u3f
Fbl2+dXm/rASJ0R4kMbzBkdBElicu2OWxzi+DkiL2vcZHlwZnlZdJIZLbkmPBl80O5smUoPXwtf8
8z1MnRNMu/cqPilPPQmMNSZsa5tcoG35PMc33meZnN/F43oOUEG+g5APGaw++unhp7VtqxvrZZoD
YztES0A6EGfY3YxrWm7gF7rggPcWAlnr8JSbIElXPa4/NF2Pz9q6Ovj+4fHdvIFlQNhnp1vvqlX6
hbk5X0LrzZqQskK43ZluzHOaDM/vJ/S+t0U032vvabi5bFoSxN9LfusNF4NsAKijq4tvvPDiBbjn
hhf/mJBWtz2+3+R3p6dTLP4U94fwqbX8DfoXWJahiqdKtDGjYYq0NQc7Jpt6rTw07+W9vqyMreYk
x4SNurWvcbEmo2JVlM8wZbRDXMV8a9IE6Fp/wV/3AX/+YAiMQX+kN++3Vdj5v8Amx3EXteGteKyx
JfVhu28fjjfFaoXTtP3BKMD0glb/h3CVCPGHvkQ3N8g4oKsG9ir9na7e59Ak3WltoKAr48PPLL/H
X8b8zcDeM6Szn9d/fy6bvz/567xetxB3+l5gEONdfESuwDTkdHfek+4wfRwfGr/AgStoX5aZCCzc
rd8qrbOO0ft9hbQXGOsaSxpSHXBcsDa1FuNpvgBwCBn4cdstUxhweubfZ+GzfZPeT0APoBr5Tqw+
8xtC56sNe27msHdi/GN4oGCHj3fFWn1u9t3eRfuqG4lFAnu8EbcTUOlDtipW9gYJBmUqgm1wGLFJ
8QR3TYt/4bDmX46vx3FtrSr0gP75M4u1yImU6BeAv7VNLlh8+0ky6O74wzz/oCsIQuTB+e1ilhI5
KmOsJGlFjFWQ6nI3bsySW/Q5Pdu/89gMN4f9En64EJoUOE2nh3q/xKJOKgM3/KVEd2m4IvcfF4GP
hMSiVfXphmk4+1Zc2vH0YZePamTd2P6uj9R4ROaBOCAzQ6oNXlsXDF4ZtMMreWOR+easJvIjQ0u7
Ke9SvMB8L/mo/cgN7Q0JuhPX6ZTG5xVkdyc4d5GbhcNXydp4OQf1I71uP+et2TjuB8XxCqg0ibru
KrXXNuODn/CKDs9ZB63vJnui2zZHdLdXVH2/i5/2K8QMOsPh3elyQxJLUHRflOxkkub6ajF2WtBt
pnDl7lBk7B/KX1jQ+8ZuebYT5FcbqCOy0vH8Wxrv2+aBURFo7+HDuOaPj6Y4SDfUTtTi1JC/iggy
XUTAgtrcvbPv3A20Du7Om/2ARDoNnM1zH7++ThSrR5Bz94CrNqgpvNsxNN+dR3RN70uiQb/3h8i+
H6LXIWnWXAu//eqi+sv9QSVm34yxOt8uydmMQV2tqKg3WYj3jh2VfvtKbRccojdYrLvjhoIVRdq5
AdNKpJjqxV4RMI11PrQEz9mjflOnt1qfwNkgFS0EBb1Ka9ySNgi47PJZLR4ZYX8Ql6DxR9B5/vhI
wVltGAKIoZ3E7v2CpOsZzScaGSR7IE6/Jxl16Gdl9HvjBb+9lGe9rUWpyhCi36womLe32vrp+M61
fnk63X5S7PndD8SN7yAg3NXZv1F4cfP5EVkvfWQloG82EFut65277JaYzMHjtmxXlo9sJ0I5TaCu
R6gRt1QG1Ht9sz+Y93Z2QhdFoD1q9xqmOQxNkM1Kspr5VDMkmn12HoesHkOPT706fs8Zrpf1caPG
c7TX9HjZYucM42p14Pzc28l577qXaZ195glB1cqnVF4pOz2Py8/D6rCnIbdGmW0Td83HaH4jTY6M
Ao0nwvphWevl9PPAWMK88xCsrWrrJ7Qw5JzYDxmANFboa1Bson6lIOoakJW+s7GSnOIf4B5ZeO2N
lXy0N91nsXcpYnNCVgw68CZlgfaG+MPyh7WxGfx6Za2wnGGghZfA2xuv2Xue3aOF/hp2CnnZ6eOZ
ZHNQujBKNgzA7tVdttEfdy/eEHaPh6gMqUVD8X+uv/50HxTyGwOqXq41ma4Nas+HZbVUYRNRr808
d9vH4oVzpjT+GJ4L483ZDLv06/CQuWvvTZ/Cyoo847nVQ9MJ7YRxv6AraK8awbjrj7sK/TOjrWxO
2bXbeFv78nQ632uUPLWKpEhZp+HRi6zttD+uP+/tPY24aPoNzYZnELXPAKQtbOMxPeO3JniihArr
hjw7fnKHXam7MDBaAUk/xn03PHXn4nc6zvHFfSxtF12EC0sh6S0EmdGyhvYSpq/lE+Ldu3oPlIY8
/5hwSbUDxxM5/mHj+OPr8Rlpbv06vsGyfyNHgQTV7BHNM72CS0Ki4dfhueki796ucfn9bdN0Q+lS
RXacmbv+2Un2yupDC/Z7J/nQ47/+/nB9CkU2JA6jsv7xSY1bvKWRJMDbDj6w8Qt4Jqi3cA/32df1
myf0oE9yFiqCj+DJR7KxWUId89WbbiHXLNSt1/wJDOjWuGvPAWbeTaCS356H+RrXtadL6w8GKny6
NRm9gWzjgB+hQ2SfAib8ATKvc/BjmL/qH81ei6lE+i6o9v1zg9uHX/4kG7c6oqPfqaRPWri8/nCW
t/J4S6un8R/5R4aEeFe0ZQXN5ss77ovH8pmkSf8Yw8mGY1QgOrxL36ubOkR2EGMUfwkdH4lYvB6C
9yGLKXaVqNqWq1l9wauIQjAkSbhc53G6O+KgvjPiGxJrFJ/Xj6sdHJLlM4+K2+NtcVveHhINjtRn
vs5R1VGtmLhUqDk4wtDIwrlfDdD25hgUTDSFtOmRrd6ABuaaYJmsxo9wruJpDegGHLC1Zf+Ra7PL
Yi9P3kA4fi0OJoQBVRK0cGrCX+OPSwPSJ6zfc7o1Pa3GUI/7FZrle6sPLrdKuM5IQa7DMfLeiaaR
5R2UCQgMXtraf7uYfqH5J0pqOh5cpASwuxo6+bp+n8wfeIYuCn3BmFB+kEYTOOAH43YJ3JtpCRYk
LkFTRpP2NAWe/94FTUDT8bI80xSkLb5wJuegvWUYEqtwKK258nSkN+HmazL1Cz+e1/gg+F9N2Hlc
B35PsdLWJqK1wH5uwe4aOPX4znrCGtrEv9bvOHH8EGb0+OIZbyOcyiu/+FHvYAdHvFpVE5WJMv12
y098f5x7983ao4UH9N29UmDRbF9oMc7xs5rQGC/lUkdF1of0RpEq+93v5wUdu1igIb95dm6fmcJa
KH14DqWffYh/mPQd3insp+gEEnZJirD6Bcc0UN6oFg40Su86Ywd+LaJDfUfXkjYaBsEAWt0pPG2G
yPIfMaevb2mc65xzfAhEjVr0v47YgvM0AijwEcp8zM9THmnNc3T5fdinj9oNzSK/i+/U+K2Ksltl
SyE+h9O9u0Jmt8vvFKjs7+We8q3cn0Hqf7TLI4zbXca75hcdeeWXQZg2K8cnGP4YyvCLxGTCAY3q
ekDo2UUdd1l5pLvwOESn3YWo5Xxy4h6EZwhuEyLOSYvb6LgQpkjy5ztS1HbOPQ4XPmRupPhh/uzd
e3aoP9lPh5dcC9CbwYTzszr2PrGLwtOrWB8fxl2aOK+MIPwGKOxQHqR+Y/v4zGyWqN5Q6jAK49dP
GezVzSWcw08a1UYMeeFpDmG5gsr0ndduv0TvWvypxe+it56umo+eyzf67+k9PYpXh5z4DeT+43v5
Gx0vyUkDxY0dvs4OGnVUP+S6I9ccXhm7jMdmNmLkpFpwGj5sxXoBKxnhkLSCXb5X++bTwur+omMA
ZM8/GgBXWkfnZFRUJ0SFjLhtfXnNnCyjX/ZBKdRgQdJBFbGOgvuL0Yav9FtF9XtrMx1aUhl84gDh
01A/5CQjDC1JgTzSi7JueYFrc122GLLaxUYTEFbj1UpvdFS6Y2h9FXs9Se+twvh1pIidfufK/JiW
OG7vjHn+pfIgKqfat7oIsJwPq+hACy/5dXuyb843w2DSqrGDo/UiTAERCRZ1MK36W4qA8BCfb3if
gLmNn5fzenPOyPPT4zxdVf0aVxdqFRzUDjeIeEebt+Xy0pqzPxwJSENUEP9Iedwi9C+XkDxP9LAl
Dc/DBsSR16wesJd6GIjKnMlirL4K3mdr534Ap0anO5hbM3ou12mMbuSkhppf3y6/Lj7d6YbetDFf
CDpheRXYs2D0+e3+kmKvFAZL80ZRBXYVoO+nDZqNhvJpu3RamPMlLXj6w/YC26x/P9J3B3KsI5hj
QNev7ut7gg4ww2xiFWkZDHow/XQAbADWJRTVBCb1Yb6OqOTwBHR5SC9f82nEgOjWpC3k6EjKLkH2
1pkBPOOCLiWEjlu647gKWgvdjuxAIjOXNEu64IvhNBHTi3Cpgy2zPYQvJnjeOcb8aJrTxy6nTUzP
WR+W351C9fOr+r3UCKq+7uzU4LPVmni/b7qvzfipPl72Zv5uCIPEveNFq5E4Ypv0vpG/YBq9MkMr
coL53oqmO59MHxbN8M//v3BKuiOxilW4eMV4F4KjoQNDFKfNn+gsVmHrBEQx7fW52azsItLeS23n
a/f5c2M8QE1VlXvPeEW1Ddtn3SFJtxgR4yH1MaehJ0scjJtbBF7+cjYeNOQKeG6m7yq9Uga1aIOW
IaM58YkgV0MBjtCs3M1r0cl3iELa6xUZcUt7a+9KxmHqR/6606u6cfun4TT43o8SAoN6d3eELvaA
mfY4RFV+l+rv6XM/YFkdCMCHf6Cq1tbEbs5ryFWqWcF1Ij407lQioUdvq040NLeUCFH/s7jBqXtj
7Obxmdc3nPa99iJYSloIl6SxQ/rX8LAxvrg5DPdHfiHBxfZWBBZpA8HOAmvi3WF8obgPhb7mZE7D
BiNRTgxCYV6BNgwP3s8MkmN3Z+Rb/tpmspyjqljNxadmR71xNz0cGvpxBK2qUAsvBqLy29wKzuOX
DTee+mBAkh94MbTKea+nu2bZXNrblq5tzeUw8ne8aNJggXRxq+OibaZhh6CcF++M2VT70Bp36TPB
lvT/8nReS66iQRJ+IiIAYW/xyJtWuxtC7UB44QQ8/X6c2d2YPppuCTn4TVVWVmY4YQsXX/nM48ot
grbZJnCmonmzcjjdZVCAYhPttb55m6jv0sQLf4qZOoretJfvJym+pvpXfItvCJ/ZUeROGLLP2Kdv
pSZIV96KZBMFB2zMHdqnL6gAE8hg0PW+em4SXIxQ70H4pYLt6Jr1jmp5Ee/ENZGRQgvJ6als+Lxz
iDJG+oSJR2fxOh0R2XcOgnyGh0XmTdNxYh3aItDs+gMFiElyxG9SLfafzzv4PFdnClo6nWkDFIkF
9g0zEBbij2YcOQjJYe6WcU4p9tHj/IVuh6tu0cXR2TZd48aDq2RbNFtV3KbmWsN0S1/OfjWj1+5j
3h3yYqxbsw+gfQ+mT3rhLAJBts/UvGXyYhpl0t7mMVaisbLRHLU6GoWL4RulZ0ZJU3qiepJRyyCi
kUN+0TXwr28uifQyv5R06zRgXHOyr0uPocNtA4Is+NlG2GibAr7IASOIfUka3PjLLZy/9cNrHwF8
JtxCsAywV2FthsIbBtsvVCFkw+2kn+nSS8zpoPGkJt+i8B1WOHc0nlC/F9nfWO1MFGud+YUz35+H
g7plZFbyQVyR4V5WaD+RrESWcYs3qofe3oK0GM9T/Fn1juIWzRkgPMaBgTejkWZ1rppzGX3Sbmjp
yhdUt0AK2+e28TAlXiGqyjiR7nZjng06/6k2uIK6JYZ1NMggyBm2iHS+VG7/Kf8qD+sgvGn0XaWe
h26WobI7oDXWXSRrLryISCiYB5/uEgQs5B3BY0sjMK1A/qf8KqRnKQXR9xU7JuR4oFZ6IjxqI+Pw
kBeMsT4Up/ySX5IL1+PRS/tGWlDM9hfFB5xGafjXyxfiT63zotdlHXCkz+xJHcLDYJBfet1fbnt0
mdyIK4v1nonkQOnBTkMIZERr4gb4nRwn0csEP8LmRPfyjaSeeBqKhc2Bo74b3ZsOd/ubTFqliSZE
klD0sB+MPBMnB+EVAfDhfrpG3iM5sth3K3Wzfv4U8j6++wNJEdjI4lHvILadlUiHvWrdy3dDmyjA
DlpHWAagky2/RDGgPTSL/UMOsw1LEAsN2mPcftKhVdqTQpsf68HKyU1nOBuHZqmcAJw+SDrNIGI/
7HGaPiSsCBoqElaCNN9++evwTHcKp5/7DJw/92qVhyx36qj6zF5+Ig1ktD3m0mUuX1jc8uIgJTjX
7VhWe0ReWHRuz/N/qyjrDLPnKbopw6Du2WMk6kpgcIAlJeFjwszB0k7YDEm82CKjGW/htW6PBzpH
7elsZJ0tRu/tCb3kOxdMdITsYyJpTPKPjHBHoj5yxaLzwWUbBhTjqRT9KpQK4usz/9Hn39n85FCe
JMlnWj0JnpHtyA8q6jP5h7k43Fcn41VG5tSbHt58YT5mf512bYGdKldpb89TRTzkT5IBYOiMB6J7
eHoOkxdZirBWQF4zrGZNaH9Ogb0cPfmsS5qTmCSuyMFEv8QuXjEFZm6wNF308Rg9mfbSC8LsOl1S
+mlMXf2+6SuH68VPChYKYqVH4QHPSKzYa424JEjW1/xEfpieJtmtURTd0Ftf2/lJwiUrAO15PkiK
jGgLpjCv3B7hlS91u3KmaMukLjbTXv/RnYQOWbAnTpOt/0hH/MasxC/e4DM5Kqk/+CK+9fIZCrEv
nhlCNv2IFHk0l6l6NOyKuR+5D1dzQX/21Ubc3996O7WlUPDu2I7Mlcru+lmquOq4uCNpW5ZKOfcV
t1yl1ooPJ5+ZDz1nkE2iR+g2KAKGK6Ol7a4M6pb6jKv3b+zGtfjK3Tq6jo3tIanSnL0eIwqiV3va
Iy/I3YdZC9kbWScxJGboGoTrAasepqAv4qkcLkgXy8UehwMmAWL3use4FqMtT104Twj+pBm74Vi+
8BnEfDlNBiIumm38Mk+ow7C7TJ8SqwF2i5dSu+b6raEyhGY9Jkn3C19FrsgTnxaIQkN6qB8eurd8
ZQTTPCIHXmIOTXHLcouUTSCYlc1GwOao2ZyJxlP1Axs3/jggT6vNjIYvC2dxD592jvIq/rxsAyz4
UrEtHY59jsvCHN3QiuPXJ334TNvVMrqS/bSyxbdyC+75YHzQJoUiJoN1PGjD53zJqe36RYUqgkMP
IqKB46E9H5b12MJbsvLx/UyQ3/rpW6v+oUM7ypefhLm8NMg4xp8sflZnWCcb2R7o+Lb6D+Y4WXe9
hapDWow1IIDxPjs3Yf1S7cftvBVfOReu4pqeZOkbqtj+9NmeH2eyuvRjfBmOfe4TbTbrofVryt49
aJWVzYHsY+cSvd43dyYh+y+joJ8/tOxXdiWnPeto7kVONYL2l7FbE6WqQeuz5rP+AQoNBECjFjIQ
Ms5yOgB8++r3BACmIBXHHrItbnOe4jbmg3tMVkoaiu622fuz6gqWUSJHy1Ll4hhso81QSqFcfZbu
TIk1OT67Hcoja0L8CCqA8MqS3JYeodZ4bsXXFbonGhWVR/hgtKNLYCWE1uqWBTemHsF4IBAkdqP6
P0sk1BL4YhcorjQdJRNwvaWbfodlM9UN9ANxlCYSQhx5y6pxMUDvWV5kn9YsuHycIEyYxHX81dsd
voaQHArKSDX51ACQkO1JIVfbRnUp4CQv2R1l6J0670dh3W1rJHZRzrqf4/PodLIVn2FkILtauSOV
O4ddesTfhEbR6aBELrKN9cvkQp5oPUI9y/zqMzT0nAnPWyrtzE+QnS+NEmjC0mr6zf1MEjJ7U7sF
jZjWNZWGC6jXrfTIz2P7xQu988vLOYwtfs5n0Cv/98w/1ZV8TDTl3P4+xr/qud6gQLiPr+ZeBbL5
aoLFmo7Kz2DpZxOLTbt70z6Uo3KcPrSXMoiCcT2vk/2geubpsY1ftINyyKV1781r9CbCR9iGSLBp
f1oHxDLihfb6MG8GqiWOjvN3jU1K76bP92TRifQV0fpGJtLOmw21n0c4yT9NTqLzBx7yaEDQ34Rn
j9/VUgJd7QQkYmaKfG6thPEzUKtFwfw9O0dTQVP/cWx3GYLdWNKcWFZWzjIQWMWogKf2lxC09kBe
iHrmRIVkRCzrab0U0d7s/DQkGg+x0tkAfTjxW+2ol+yv+IMKinDWS4zoww2BfRQL9SYA+FEA8SYX
If0+iGzgFOIjbS151CP9QkHu1Ro3yYHLNz1RVCbh+skCwWq+sM/JftuRM0oG2VwQcH7sE4zVrSkP
cIWBGPFRX3ASugfPp3aEd7yESGn9DCRYaFL7i+SDK+tfK/MIxJT/xcDCQMHy8Nax/t0XfSC62qDT
Tm4szB5WhoInM4W6IrJSddPBdflO/joVlzIrkZBCiy3lpe9PSGrC7/Hy/rhoOVVjiIVfTWrVT66u
HHSakTriLjKWQHn5HSLeVMAVxGpThx/TxePALj6QaLyTgCzRkF/uceKy8AsASN9/7G3JFnzKtO/q
n77ubmiMqOcuMF0ZGsc12iPIAfCz1bItqHV/qGKn6646lxB3JHDy+Sk62njs0UUQ7fVUvoifLLJm
shVbX01CswWQK8CLocOUj94jWyb/VSKvRicwIJgc6Jm5yC8q1syssh5S73XnkQhgnmAGmgm2uYih
qoGMCqjsot80sgM1CMqFbfUyaCjJW8nk3uuTmv8qfOQYa9JMeq2F7XxSzPV9BDehUkHhvJsCrsXA
xgFjA87AMW9fu32z71c31BD6fm/I5PVVEMnbAXu3fzeuRDbnqf72/iKvUkeFf5T1hyh1isyNTyPB
ReaOwYxURXrI1D0/93Wpr1Uy7B5fpY1cnQdtN2o7GDygGW/3tUFV09iuil1kbGMTDXrxpbxgigPr
Aoms0QBlCYts2kTTujzMyFxmpDXqRagZpyihFKDW/TWuzpJolcq8Kdb5IfL0+dq/z5WbFCFBuPzS
WSj0erU3lwjcUEh0JE5kPg0ODR+uhr5LCQlrRVd/Aig7EoCiOo1LG3Wkm1FaDPx48vuxtZEuGiIn
ruBv5Aii4mDkLHbRqo3JuY74fQAgEwqn+HiHviS4aDua1Bs3S+tZzx5c3ARCqR8QS/fBJC2FTXTs
RCsCwntQlYOWQpGi36W0yK4O9+ZdGd8GV0uLb4NqIaPPmrZiYXc39a8t+ASW8U4pR7n73/lb+pbz
33+3mvPdTF/1JmbWHSA+gbxUfnUljUMJ3I7qBBcnqDFUglevgNGiAD6LihZR5cPujOWnfmVqFpz3
7dQ4/BQ9KpcN7mk0e7qm4rUrm0laSMd48EvZr0u04jcrxSubFQ39qFE6iuE/ewwx98Z8dM1yg04Q
IjUSOlUwCDZD7qC492ZcIgqWofgN/POd3MRvhIzy12JbDJCzAHL1bD15+EcRGuXfDUVKpCHpHAIw
VJJAQnAGiyoqtcN+JiBAKkIa/5C7dDMw5SFcBQc6uWGrVA+r9Tt6bVDkp+8JBPa1HQ5m+f7ANDRx
0digpAEkheNDpL3O0btBWyWmaKzIWbqWP5vvp31NaLJ8rhkto/itlF8p3KwYOyWE+BcMqL4UJ/ho
6q0dPwRUbBuSx/I0aZMrd7w8qhfFvsb/A/FvmLowknGzsaVOszVS1Bgtl0q35KsUf4rtdaAcxzNG
6q/ogcYYt2TpdX29lt1xGvrN9KEmIKd1DPniuERud/OIxQTAOYSCAEUmbbBRr+JamkiIWsl3J8IX
/KQ5zMJnl6jwAUJBH6puPaKK+MpfHqnSdwJHDU8g6qjxK3qa9YX8qnae2oswU7R2ohtoVE5Ay8Gu
YeM9/3yXUIUEWbqujD7Iv9OU2IPeJ9rR8T2j9kTqddTNoKgBwZjNRM1EAhL2lKX/hM8A6dLIHYXA
FG/EXPNbsd325RffahR/pZWwVei5k5HofPAleVvnbuAEvvS0mv1bb6C3InrErHziQl40yyFfAqfq
cMhKuuSWf5l5LL8XAfiIytDS2/YApEge7yYCxGpH9CAZu5hPqnY4VHQfJMnqluo5kbiE2M9qi5/N
AwPxYstWXjQYOH6QIADG/TQpcN7qjoGP/2XS9n8GOQNB+5Efm9xcH0gCwJP0ZEvYmiVE/KDTaREO
x+7pt8mSG/eii4MJ+coEPo9VBPpCHbR3fBO9sc7duQUeHLITmFk5ZUjLS2xw8IEB/ToI5PEzWcCQ
kmhdknZSCbWJAC/qqaHNV5ShjnXb/JnV6lrHSfiMKios/FfdG1pM2G5SPI9X0knBmTEV/qYST5Px
q0mn3TygMCzKbrR4Z/p3wcL3nmzSu8vzSaMjI5rv2FlHvtDsCXCHVPpllZyX8iI7rhjJfkK7QBkA
Ei/iHnybrkB890VO9ouC3USEmi4N3XV/iVvRn8seTWeiPOxLTi1SP630k5jHe3/SKR/1J5Td0/Gs
JJsJ1XExorPGl6Y2lGtrit2x8E3cbUvDQz6Q2556ctpY8Vais4VKXLgQ8wz24BHggIXiS/4ov6C9
Ds1P3L4Y/S5ONxkyWVTj/4T3eHPfxIydoDnWx1Y5UU3rQhEnuL3evRLez/t5r4K0YjouW8Fk3TTr
W0DJrygOiAw9RtCdiwqUoz427DPyeagae56CtBodXYy9ZHhN2EmxXovvQOQtmnoDk2HP4aW5mRfc
A3DxEaluQyWgpc9P++ifftqHuglHr9Is9jENSXaBHD5a1EQBmNo/2UiPspZhOEQglz38CK34PqjT
93h856X2z22sn4dbKlLQhNchueTghw4isbQb98RZcuKryFMkNuFD8tdOx1VzrhBk0YICyzhqoeby
I4LB+SyhmrKygQKvCRRNPsnwlxQ7NX9hCby71L10dCivWbONS8tkAcrPPWXAWJOCZ/20ETnS0nAm
FZ0vhyS/xWhse5r9Nb+YEd4maM3D3NvOe3NEvDRDS76WffCilnmrFx4wikDK9NOww37Fvqr9buAV
EpcjaWDdcK1ctxBJ/eYHwdXqJqanITTWhLj1WO5k0+0fHjSrzScJ6uE+Od1BI4MzA0C/on7tEWTe
5s81XAF8UChoQXhjhwPDgwqNOgMU0nEijaLjXqWqYLHC9A/OLvZUsXJJxMw5Lx6eOA1a4PoAwq9j
g3DmsT+JOsY8oCYU2BD9V7ufdgZFlEEoKNr/EB5eSyLVCBm8pxIg14XTiHFAEb4ktCTkYKJoDRVE
1P6L1bcReQVHT2hdgdhQY5Ep+LC+EnfQpe2Om8eOjSim+ARl2Cf1BETPNrVGiLLMzQxBRyndiWOP
GnOIUPCB2ZmVcIg0p6Z896TsEoHn6Y8NYzJCgUIAYENQiSBm2PwDQosRnflODGKRv81bD8YNsKkm
TkR4N+FTxE72JuP/aYSx3F9U8sdiZqxh3lg+7FZUPIS9YtOHRehPXnSgGIRLuL1oa/5B3j08to+t
eYJN5cCZ+JgBbG8zj3cP9uHMyD+STNhDLcs5V9nsFtQ9kwc4kHiWZNTgaFbWVsgRysm3nhwiPXUJ
/9E4Tv4eUIpqOBRx/56J2BAKrwMy7QkG6z1KgGBbum6V+vFOYPEc/5D9HMmD7sK1/eph3fwW2iHu
3mBHDFekKbriC+XT+kF77QcMlHVMPTWx3o6UxAkr8frkmqmBICOTZFCZt1vpFzWpNEGOHWaF5BF1
9QndgfM+FScw09EdF2MkMiE2aqV1V1wcPwVpaxXKI4WlJPoCP5mEA8jw4shwEMHvpMelwfIe2xct
HsOngFsEWnftN22EBhpauM7PtQbGGE65eMCD0pqBEJhNNVAHoDQkr7bwjQhyWfw1Z85Kf8vUoB6D
CpYSdNTMBmbuSKJOLKg59RbAnDWExFkk7yZMvWR1MCMU+dgr29geaE2Gpq9Tb82w5wb0S5+2jDs7
6sg6acuNAtYoXZFKx0LEktE5xmKrgY3aoAm8m+CjCNaWzHHQrfytpDOTtgfRJgRnyikd+uKQv7/M
64oSTfS0Jnk6ms+YzXEjFHg5Z54yespFQph98fvyCEGVzm8ma1XgM2TldLD1fo1/kuQTSAySP0/W
gKMLkAW6Odlqq08upFUjzIfYJb7VKA2sBz93K+9evwdaELOk6f0nCpOoJrv1FD4Pj9IbfdB3fb6l
6XuTYsZ0IY98/jSmeZJgxw2XEeaqnOG1oh9KF9NYN85tYX7BJIunk3Kq/F+G60ds9y3qe8Izdtep
dSKGtUAbndbt5KevrY4Tl21Fpgj5bmVCesdbgCkPmDqDWhZhk2X28BWnbscxae+N5mbgrhKGYAei
MI5gUbJfVZOL406oNqyiVBFJMtuPamTnpD3NWS2Fsm3EFU3T9TYzjL1elR7dqYb2o5ORIxjMKft5
Em0hrwocyxKi77EWdAvIWh0NmGociD+zPz6z04NwezIlW8rpcCT1pTaUcY1YTxgQ+j7S//S+g0Fm
enQ/+12ueZTzyHKL7/rBx+kLwGB0QUn8iKSwqSJLl+nlKN+QpDQSn6433ASkXbRBowgCwalAVh3u
e3+7hw3cp8f7w6lEGmwFL6yQVRZsaMOGM3UIZnrp/CVUhtsOLxQ/USDAVTwyflhxY4h+Moz+FCvg
K2wdgG5ICvTWZr/myhuVDe2Ujx0ZPO29Ewi1OSavTbnuH6deDjbPxn0emrlZcH6BINBXWTonP8+8
GkERzP7sJwCLyf+HKLfxpWORRy6+fi9rvypfG3aFdLhI7WdF7Xchhvxe6DjoD8jz3wNsehwpGMHC
kuB+aKxIosdC4sMX3zBAh0/ZKd2udcF3BuUsV68i5YfbCgpjPzp9sqrt3h0jiFz4T1O1+W3hA5xZ
91bwFy7yCSszzBZmX8/8iE5DeSFU7JphQ0aRUqIawXgzJj8zuHj09jyKLCNuBKwv0/Y6QfKA6d6P
VC+HYKmKjlvhjgTlPezv416UZWLh58FQ8OzpP8z7JtHHoEFPLpUQbry/PjXp2JjIY6ApsZqBIIzY
pGa+nlOXchQ+ClKpCXBssKwqps2cDL8q5Lq6BepTVyjKwj+i5aOKy6vQPb0kZ/zWf0bsP7f66qPG
uI0e7828isNWM84r0Lcn9jOF9pOhqtCZewkgu3FSDaIlvg1/VfeHm6Rsj91HAx+7VO5glgCCPbQu
jbmR6yCF5bjLG/k1BWJ+VKfaeBuTYNZHnLtVCzeON7i9LAXLeAzTIZyPpCbleyzZpxpy/terAYn/
azw8Y0sqt8lIFTqzOG8aoVnnMIzprSoemHT5T93qI1vCqzib2fCxYjoMMLZenBqlHCLLFS7HoMWW
jDivg+AvGdCNFCs63W+PvyTMWU/tWjkn4fBd/FHZjF8j3cYpnGXnhCIrSdvkY2qnPlGkpLzpyWf9
pYddcCMQ0tQTd2ZffDAqGBGYWzZutclBx48Pan7gkWIunymDQjRQiqQGCMHehqEMMWB5kHz8/loZ
LzSLwU//qHBqaZfv8fgStthJU2ai4eGxlLUU4wM9WQzB1pXk8pJqaRfqLnpcxsHlvTkdfIiOkkcB
XB/iQTZyzijEc6ZUAidL+Igv5o/wwtk1t49Ns+06h+ehC8MLoC8APpXTgaLr2x+BCiLtYBHaMVB/
rCfvl9rpNaXJUlWP0of6EmE2INpUsz5yPzmJm+E0hZ3Ph/fSK89AGN+UvESnwJHvUIt2RIr3lL/y
H6wpn7dKCsc2iPfRSZ/32Z4hdhLX9z2RikJ3Q/WnSP5ohPCsCWihdYIxQU+nL5lWI1zL32kSIV7l
voVIisMaDDcg/b9ysJ5/A3AEugHWHEyvj18iXGUtd6zZr3flhNl9iZb1CiKluM03pqe8Ig6fkBqx
2kJ5nXQ6ARkdmNXjFf8ut3dbrXea/1T9XvUNbaO2Bhkfq24k+fcHRY/cIMjB6++na07JBxy6WXbG
INvDa1+lxxw21WZV3fJdhFMPLqY7Rnta2aoQCCGHmLD6ko9H9tISwyuOUJ6FoxqvuU97vqbQdg75
jt0Cv45V+soB/16PG8F8lZR9CZgruPkKpxWnqhaaG9Fw+FS9Jrm1igIgnbyYx7ZwEGu6fxm4d4Hy
qN5DQnI5ULH42mzS7fCd3q3d8P5O5SjeQ8T8zq+K+JXKRAqKbx4/Of3bVNn3ynOXwSCXr832YZzM
5Md82ggJrUD5BOeRHrT5vBpqO47YCNJNzNdtq4A+N8imGh6EY627Mg0MzLdUhvYS5v0n4jpzchFe
hOI8GR8Ersma3rfkqh7VUFBNWLj2X+mDCMAK/2OfvhBJ6oiz3XO3yRk3XnpKTum6/MzXDQjFSGhP
cXuCywbvg2uNVZhgzPvYDJEImOLcQa7NkQpU0MZLip0h8uy9XVIWeHoobgqQm4mL53i0UghwFE5E
5H27tXG/GoeqgthUryFlr2asFATwfQACC7XsVPU6dwmlvwW34bXgavOADhhFn0zhr1CHxQMBcWhK
S7gDCx7hVSP5HJM+7Gp7Jz/cdW75Cv0i98osCKl+5BeRqtz2X7gPmuLB9LCTmaMXdW600+qXBBW4
yaqFIyOOBYUuoB6fx+/nDNT3/YRhQrkbnoFX25wZwUnc2k9GO3HR4JjeIok/6XCcgvo3Qz8W/Zqg
/BXpA3SedIk4woeJGebdgxUJi5eHaPGo4bPCL7o+2XWpi+7+hFD5wuRt8LhnCgR6FlLK9+mR7YtW
FEcMAMl9sPU1nq6bR+StseeFCBzXlnRTdvm2NTdgkUs1e2WNitN+PbAVujtcZr7XMyz9P4Lr9LT8
rX2yoPeH6X22LwGfguFJm8gbwhYbc/gYdlPxfj9MfJryl8MF/BxoWfHuBiuUNQUguwrbTUmc0FFI
XH6Ej2n5X5zwMGIeyWf5y3f9d3T5y5daXipzjS8h5LP4jLr2/sE5eL6la+jtxqmrPeEjhbOt4b7m
1ZMvD96gXMod5QXByXiB2ueNrfuF398y737h3f4E7UgW6fFyPX5+3K3JbkzI7tcn8W24dv61/NQh
0vmiQCMF6DhOI1voLN05rVzbbbfDHEiQQeVvRtTS6mBs/pGV6f+hyIoe5FvxmiSOcUrD8T0P28nK
bvfb+G5QfLwZp9X3STnlBGblAbpZ/3Sew3UhXusWmXoWkLjQyvgtrhfiln4QVMp3e/ZpuGrLEQNl
SeAjqxiacJDdMsxuvYs4kuxxJyopVnyvdtFlbmZqBAQKNUmsCowYAzpXp+6Qf0+fRSBe6SuBpM1R
fOruXL0+lskCf63V3issmRBKrzvaqBUN/IetLBwhxzf2SktIMJJ1SXgHDXIVNhMBMjViOTlwBFrz
6JLQjsSJx2ea7hja9f7dsmznOF+xQTZvbMYPX9HWWs0dYWVYrXyNztFZ0QnW6ivy3PGFdDE+MH/K
XXn9ExjM5Q5AgvkxvTHawE0vNAEvGkVedqf1wNGoWlG9rZYyOtlq6jxszseTfo1DrTusKuS4XLbY
CEsruow2DabM5bE6ssGtafdxljtIDmGBdYi62FW0o22dxUWhCDEpLs9tcMi8mbuJC95QOD6hJ/zR
7VVqk0lIkyydnGCFtuLr/98f839XbemX+e93Ome/i1dN+jA/smK3Xj+tn95JTlX9ykX/M8uzPrjJ
45rs2jcKWM9NDWZKp/xBwO/hgxpuelK+JrpIlbe7V8KfoYQGkuxRup4zt/ykiaQK5c2yzvzvsF9G
+fzcCUcpO94vor7m4Et3FcL8Uzguzy8u/DuU1zswsyGeH3DOWMqhMo+xve4oJ8Y2sgGXNYVPRGoh
O3n0FtzVsPzEIBAP1B3BI0ez+NS+yD6zRB5M6s8LBJ9lWjeZo0Ams5bHwByGX8LNK27eyWf+WZKf
Nj456gUhWtYKoIk/WOwTJzyQ+Z58i2UlumAQV+9YA4LaXzCzFF50dUlPEFTAQ7orLzv+0qFwqA7x
92RtEOMfaBgkX/Xp8Cax+2IJ3fWmd8lJ9j1TRgafuqPLqWNd+vcuM0WA670O2vxl+EUcvEi97hd4
Y65sSjr/raDihgEB5CPZBZZ3CMBPvi6TZv3rRuIQW34TAw7495p8m8ZeVhnexGBjQH80Ds3sKG54
1YRvBVOHTTfodhHASEXvT0y/FTUVdO5xtwV8n3w6NngDrdgZkq284eusPwO6M1jL+Qc3rncKjUiY
XNHGqAyOnCV+/S3nLGJw8Cacx4BFjG/Pl1xD9Ndw+7JN2eOae0wtGvqWh4plEcRy3Z82TFsbPgE9
desO3pc71U7nz9fq0u2ST1h1G2NPG5yDK8JhzdCU7fkn7RkHbXMuZnyOjsMBxnCWvpsob0bL7VKS
qkEAV4B/ovSG8QlCfdvlf3n6Dtn4rlEEcAtXj7FUoNT7cNAa7WKa+W1S6FYlPVmZO7pt5g1ow5Jn
38t5o5PyinQ3Tk/ULc8awfNIrlp+l/jFFjKF1SUyrL+eZruNR9zCQGtgZ86nyYeQtDDASHyIfQYa
TMgvV++CZP0oKx+vVewLw9FXGsUxiD3v5V5ISD6Q3pgvC3kLk2nyhM7WbkQvpqNtoVrCgISzo18h
okaeduOAGLAifS40awgRcKqgU0OHmPbRHQ6UCjl/S6UlwwXqqLjwqOdw6HZQtKmywDGGUsNzQROo
w4A1m94BHgW1HKgHIOwwuvQF5jSDg/TwIDRiOIydUUGKcjHnW/EOMyzflNWbgDG1JRUBH5Cj4LPS
QL1XqM2zekXfAjnLTL6FSRM5DqD2uB1pHfs0YV7Qyzs6cuHQS/OvFVHWCfYJyZ2n7ph4irGZ0JVD
KUPm2wiL5EDyXqlVWA/7It2y4BsWxg6SSJOSKO444eMBIkEPtTl38/elVWq1jTfpx1IQgHnWWpCO
qcQvNDUIc1+c5rj4aa3Fn7bYFAhR7OBaryAaPByYdy099crVICWHcb+pFHogEitfSmOudo1+IVm4
OWz18LmiiZJaGlcdBrDe+pDKdBbPwYl+e5uqaLuG2JhxxZt89BuqMStSZuqm8Nek5FNZvVOtEyjY
2ZlIk+y8ENUK/ZaNe3uYdmuz2VPtAVdbj+kOlDO2r0AjsnW7LKgJjMjuQ6PD+5eEB64yXFAKZAPM
oiMYOc9q8E5+eMAMc/6hUKpbuZPPGyykXlOilW0ht5mb55lTExch40GmYA+zYjMYtJVnf9BKMdHS
bbp2bcTFRDjPMn1HGHjbCy+zWavFPgGTS0IqU2114vMB2/ALf+bNuRdO//2ezDrtrf/gLtiexI1M
15kPIbNWVMSEdTczUfB+WOYPHvRT8rZBBI0+0w5F3HIpl/GsJ9UGuNqcMB4vR6/pgwki+Z3i23pk
hTiJ7a0RX3mc0UCzN7vZoygcarrL14HsC1keyi2ThTnlQYXkLm6pFjHhwM1A4xwofguDjVnwBUKY
PenPYY4wxZbS5o0qJs+meGDceE8VtkHQfIwFygq7/2Yhf4neyoHI2lLgxEl5chYK7BOLoDi9PFHC
0egj2jBIxE8gtFX5XQM85DdQtAnSA/zlaYfHeKwFVP4o9XEeOaf5FMBu5jKOPg+qVy0KQQs5tQyT
stjwI0Lgoo2o2HMPVbfVb2WuOT7rw6T44adT6CA1XZ7yD4/rjyCy6PRueBc+BtCBz3ss6GTppiR8
LDQrELIZgLB/W80wfIq9WH1KVPu0qxwvt//9wqtx1Wphtc3en9XuySLExUoggPOhAEw7rBGoyKyc
BEDhcV86cnO7RK4t7Vbh8q81dsC8KiP0TvHa6jzlbs27tSjbdKz0K3f85F5FPqdTGGm30uUvsCse
y6mNg9RRnf73o6kBXGJc5PXfBwTCgbO0VuTUWmffgz/6F4mGZsgUSg/8O+3MkyjQ5P0i7JQDYqmn
mhp8MTr+txTP3rc5w/ql+W8NB4pTBwWEUTG/RK+UJRVlTWETKlsxftXS27ckh0sVNr4OjY2x5UO7
6vZVOc402XTdz3RHsWJDdZI6JrI+dBjNsMSTDe0mFDDZtyBUcAvBlluKxRGFO7otsvecSjzXMUK6
Jcj7yVdpVhAphMaPUIcdhYUR3Q6wojiAid8029WV+QZ2DssKYU9GDQtdTk/Fe7TJ3jub6/w/jJ1X
k+rseqb/ypSPP3kkoThl+0CZnENzoqJpWhLKIITQr59La2+PvV2Taq3uphMN4g3Pe6eHFaF4rgx1
j+ZKtgDoSGQQuVXo21F6U465eOieF7X6Dj2sGJe/3WbYdcDKKXPUvIXyhm/wF/TqG5ySdjNHRiwA
eYp7uj/bw3cYT6B0ziSJHBrpvrZ6zSvlpk960nitOXuxYvtPJ7Nejf8k18dtzvjPQPKw7XY36hFA
w86qJnfKHBlkCxxsznUwxBkzBFcWi1tuTqR5O5DgFU87XzzEyUA7MB5U0007Urpp4LliBhXDYdiR
MldizqAFqIdvJakH4s59h9P2sy6S+WrP6sVInfJUWEDNW1KPC06OH5ID2Mzy2RuOAqkUoLK8y1z1
pqT2qBvTiTy68pHnZ2h+9VnckXrANiYcIyPJ6vZVGa2HVoFDT/OA+tPG9EVhTSm4v1tbcPTY2ovW
ZLKfbAtX5hsT2Wrs/b50GnvEF/jnsEVb+GB5w8+FL3747KJijYUftkd85LpxEoMW2qOF+3xsukml
xfn1nOsE1iBSXQA/oy6ZIrKk5sZPathGcP/Y24XKjpaeHgbI0B0XFA0WSl9BoP4RtiNYT66uICYO
c1s1GY5IAZuWrsJrVnSx2Om/JFI1nl6SXANOahPuNh5EeyyjiDi0HXsHhi/nTn2yQ+I5ZnAjFKgw
P3QblAvyyFHep5zurI08plmZnM+EwyA6sgS/HneX5OsP9W4EsBgOCyNFvbB6T9/T/m3TdBdIbgxA
9HufbLmYWsCx2EtpQr6eGFxoHJD01l41GzRB/Asmky01qhxwMqdSrWxq0iFz4E1qh2KZ8vnuUbHQ
n8p9G745B2K7z2wCoUYaAxv1jdPpDyoHC8KPxY16Lg9j1FVUs6C0njj7zNJVtBLW+VhfFz1RFrpv
cpqREccCVFa+0F9qFNTUTAb1FD0TR23imOGiO3z0qxazCuvVscJBPwC8goVLvwHFfdNbjOMQ5nm2
DgvYbeglDrWQ2Qdz/Cj3/YroMwS3cXIQvLfFvmn9ceH7b4sqih8bPv7t7Tn9eU6pi6jDIeF4oqRW
YFBy+Nrwo2Dp1TVMiNjAj2T/mDNlTgxKcXp4b/QJ38oCEejUHE/rnvszm+XHgnWv1pPPTDldIo/4
nXgn0oLeYRWw0G4SUT6Bk/SRxlqaCwQeqXQ/BJyCzmO0Mnf25u+QmjBkxiwaPyLWopo1Dvxv8Nvt
9ZTXJiPQKTiIa2NeXUfWfW46Qb96HickSs8xWkxjV/j6czJhDp4u73HYYm4VnN/3AEM6axKrF1Nc
Nl4akB3h8ISmhU1cBBpCAoKnmBoBz3igGqYBsMAB7kCJhyjrwKuL9Awqi0thOgXFOZpfsBCP9Aml
B5V/D+h4dtNXKlcjdNdZyUUMXToDC0ENfWC9YA8CfTxADoLVzt/fPwYdR538qK6IrTCdWrLp9/VF
32lksuGflwnZsTmm43TEJXweeX5/e+l+0penO/xVyq8f/m6PqS2B5wSs/kbMa4P0HyJHItGG17W/
O8MfDnnUMWNAWkkrGv4ivGBsTDO/TrwBoFYAaVVCZ+ojDuw/f2X4iB35+AwRi1pTmA1au5qgIHSU
o/oPeqw0iKyHZyt4OEhG4/o4POq+8wnSQvW2gJNId4T0xe7vAP4NM2z49zjHbspUK+a8ey4f4Ggf
zWWxlG6iBWMIyYbBGwd64rXzP2d5pnhs1cvYAv/tAMey/UC5uIwLUrBqkI10wf4Y240nY+dxZL9F
v2d11w5kZqwAdSW/2oKOtFvuwYmWJ2IOoKbm0okzIIz6aTjovddvPN7jg7Bl0L3GZmCsk4W+VPoA
NodLHPQIhSYvV5w83fJX9OGO/MbR5vBFfWl9k6lLrAAghNvg0ScfgZUD2ts7iwDCxMzkPeJyWF0X
BsaqDzSDJ8IsHvPbNbhb2Do4F7Ay1ZyzWHxD+4eWk0QlMMC0WStgAuRFBPyChgk34nN6f7ugLSJI
v/3DeBb6cpMIgFuvrzyb66ptbMwfw3QSkbnfhj/629d3yqIMmIXF9S8hHKm1or7SxYeyGbGYTp4w
a1ImB4PKLJe2VXvtnivi/nWPQwDkiEu7UIc1/IlW38vbiHMQyvB8RflG8ZDdflGaTmGpZHh2ZiQB
w+OaxR5eniTIBXa4VlijkVQHmxyF+UhYOyVanHiHJ+uuj6FNO5/NNhH9+DX/24GBEpc1ld2GGxSn
CTK1vxS50ppCjzO65n3sYkodjvNSM+1l0TU2/rkltweJ2FJvdl6DeHbww3UL495NHs2eTp+Hv/r8
Q85nS0fUjMJLRb83On+wICdTBVvh5n5UF4Q5ip0fg0y2YEM6s9MKf2l2/pSpT6QsQB39WqHQfxz1
jZpbLQrwaHIhYAIJOb6QN5Lj6Afoe6PTgzLDq82p90P3UGIjyC3J/Tj5oyq+AwA101HrPTX4ITdy
y1vRrh4sBHxWk1iWuqr/hbKYGAm61pH14oojW81dGlUbS339VDc5yud7S5/M6XCrAiYvg0ixcuU4
fNVYQdhoG004Kq/cI2dL1de5fYud3G49TtEU28a+OpEylx4Lzt0Wcu62m46e45Aoi9il5udUF9vM
mGomTvigWyc5dwdX8pXjE55/FIVzWrg9xXODvudzeLxOJokD1/upRVhB1cNpeQNDh7ZUP8U/r8v7
QKAF15oJU/xUK0xpzjSeffxpSEc02VnSi+kVBcIinWcMesnWmasw/7FH4ESI+IlEDDqg2sVGSzbN
IVKI/WOz4234qBDAyYy+pDQd9+hGTMITV8Vqj+UDckOVkK16Gvvod1YGpUBwZ4e7Y5qSTInBQv01
tA0rGcmJo9/7hcocPd4+gkOVfvtf5Vod5Ovj93N9nljT9y/SvZDkpC1izZFoPWtWeN5Sybnfg1j8
IjdQX1K4fUb4tSuKSp0G70NBGIczbaoV42z/fKI5+NT+iFBG+C8LpO+IUkcvxq/7iKRw8rzsD/RL
1eCnskr9u6iv4f2s+uWsqQ6iedGlr/777dHddyzMa+lOjdEHJTrRSQOW2mGZK+5fcoEFDVcvb301
F4fUpBeehDRFHvc5i+XPq7gJo5+/3WC/NiO3cd6Yk1D8t4UXEX7J49SXevHVOJjrzK0gUCgHwmeB
bSRDLTAf3An9OJRIGgpqeDV5Fk/gQTTVj11NGSfLmHEifd/Pbeqy1TfpNabF8iMw9UvJcTrGRoFm
gKSAQXVx76ZCOKlhWsAJs+zuqSUuvwtGbinefOqrai7j2CUYLSn8aAFRZqIkX0RUEnnlpePP09XC
SaqRzEbk9JUqCTXYg7H/sYGOGieGIX66LV9A2yHhzp9zz3Hkv6J5oT6t04OIzM/nZZ0Mnv9cGiRg
szzbzuPya66Fx7BJeIxxBgLBxue8pg09lYgRITvw0oa0OqY3q5NcctXTzaW+NNq9bG6VkkgK++5V
YIFsgN0RwJOsV5xoa5GMN2wc6/c0G2tgg1v5+R258CtjLX1xSCGQoZmhldOmMUac+0wIyvZSH4hv
kSAjUDY1Y16C6uFQe1GAKEissQ5mnCbT2Rv8KVEsvV/xBMQ+yMa1OKdlt1FMH/W81YNQWhvsKwyI
33vqv6N5WoMjZcTwhOJXJH2lrwv/6+78knYJ4CrCq1aGuTwXdHIMV8MeJkTOs1xF4vzBS4TH//nN
pw3XWYU14lEc6CdfkmqlpmNDOSi40KPpAokUPZ07jcRKhEZde0mG9KxFXe90ToCNsBrhYfZrChN2
4l+y/YJqwzkouOgdKoMYx67NccwRKlxF0tMkCcLSrr3bLlSgReYKvS0VO98JXHPkAUHpcCgeBG/H
F6BrhwFDmwn2DZ1OfEPUoywp2KnJ0N/q73WmcO2JrpNm0lYPvei3XUpDgAJJDX4lcP9ciEGLQKMn
YClAhjCdcYthQUrN7sW/B/p29pyeEmspsvlTu23zxg6Z5ef7aEoMbTkGgh9iaj1tj0lEmTzKc4MP
Kw0einBERRXyzVFR/aBrr0Dmu10tfr/Vea8K3vdgHCRbaWysw/V9V1+qXbEC0PXwJn7JnHRJcBqy
CKOAqAzQ4EICI1yJvrRFLnFJT9EpKufpVb+oF3COLMouGBgXzaZdv7bh0Tgq3/nWCMFYl0/Dkghs
kQCbyBFTPsSfdPbkBL3o3sf54YQmrj5gryP3N18I19cl3zS7T0tW1gLttQExeekov4k4AkL/RdWa
sCDL+HOIh5llMckkLhlB76Hju92jjKRGKjjQ8qtD1NTzt78SHW2c2yuVQnUy9v0WF0ZyTI4mL2wo
upRJQzHa2uGN0qnA0m3s41nJEfhE8qxxfozs05vTMc8bLba844KhK/1V/GKGVjm5j+lH2p+Y/WyD
FCLWCAXmjglFbMg42RDZNfJk+3V4H6oxl3NDrCx3Uc0oGhGGcseonZv1e9uz3nKNJIvGPaTnwNeQ
bNHSph59Zw350VhwYyyA5rBerPW3bbbB+kU0NC8s8P7ATEPEFOxEyEdRM2O8wZezzPkLIV4KYLrg
gehHvBGS0PVf7+dX+DoO0mQg9gL0j5GoDCA/zwJwY4BMG81J8Iy7gLJAl5m77zo3z0a2jBmCO1mO
d4k+MCUvlwgEUPsPogGy/361cFjukVUp31VxGJA+KrEU/SDgUAOfYaDE49kgavD5RY7Idor8Tl0P
Fgnsi8O3kKz/kU1z0h8+BcNC3z/cSoo9PiEeNi2/ScK0uo2Jl2O00vMF9aZwyKbCAReRIQw4dTU1
goQHrHPsBTlCw9xm8HAodJv8Jz99lkdzz75OgBOZepyT89vrqg1qVlSM179io3pFL6PJySuHSz3L
JPXqdLvexmyKBGA+908C6kp50hjjFsJuOcx9R/mA8N3K9w3pDV8ou59S4+SIBaG+Jm6CnsQrGDJt
7v5lvtrIeKhRsehBioqJJNmjTcqwSZXgKXtJbc6blsTHFNWtwiFZ9vpjWV1o+6USJFj2Vqw9bLXH
+DdVzZ1I6lQd32LZBEaAsuD5wH9FhLRolwgMnVqt3tHby9UIxwMXhpBT3zuEfJG8ASIDB3+Gi+au
0zBKsV+IiZHYsDWWj8yWHuO5ntnihwbgSK4yzOtk1lAPgDKUhwYyxAVSm3SoDSBQKf1htHFVNTE2
vtSO40AGgZMfx4HBpI3lEhmGQDFzkUNHV5/wXMxBLLJl8PnuRfS24RBOQsrKTquF9YtLkI+TEgUJ
sqmXLQYzrlG8yI2xBEhV3PD3dfW1ZtNtdOcv0ucNSf8MOPX5ebsTK3X3dC0Lxo985NSJ4UBCT4gi
oYdofEu6rfxuF/duS3/3561MnZdG5JGVbYlH+hDMeSs4qlK5qTvJXFIT0VT6CXjYLvIPUfCCjRkt
4kSOgRGgvnJGdPr2IZBeo5+mWXXqedS4ffRtTLTJ6LuwrtS5/bRWhkewzCdq0KF5nahTjXbp5xgA
cy/iN7iNKlCJ91r2MaF0SWffGbQk11Y+6uMPCU/Eg7IPEaYGP8MACQhLgG271+NB3oqLCR/IVJsj
avUJ7WYLhc6fUXr1JB+SbZZbUzNgfycKrCZX8Pachwd8VwybEbNYo/DaKjALf9INBjMMqtvhA8kz
eNbIwJgUPt7UaImYrNjf3/NoS80xN6h4IS/hPvNtNxfQNpFDSrfsvPQf7A8fVs+SDuokiFpD/zQi
dZEqk/oBO8+6/7ZR3kUbVHdyNU1QjcdWtG5Chzx1mV/WLJrtpNNyQk7bhyvhyYczfpSGXz/LHJZ9
0cXKjjJ6Y0xkO0V6YH2TWrL6LDhnRvESrSW5qHm3+Xywe7d2Kf1U0CXxUKSCcrD3Gkh6ETMlVApo
9XTrfBg2p2xczTTaMFuG35OHfcDMCTWdyGjI7AGMggGmhDDI8IQcakjsAmNDxGWdON7wfsgyZIEY
buCldfSraGPSt861Nf+ef3vfXtVdBYVNrb77pFKpdbp8Y132UI9ABzHa7NMQW7JmwzEXCnlUFQc/
girROD1c4k51Gs/PangtYq5YXbHSobcdglNHhp8BlxHIE7uiTGCNExdOD46Zyb6YznCaFvvC+tpv
k+s72k9eJfxvswNrB6TOzKn/6JfNWZWRDRLnu8NoNljn+i+4vIlOKgn/wG/sQYacWqcMBdgY3N5I
noN38aNM76aVgTU8F9CkRnoTSvZh49gOMRi19xouPOc/Rj45LSP875o/upIFjJl4NVDSIxd8gGle
e9/a7yjaY+8aDt+hGnCGf9ccrHKf0TQcOwctyNNWBohNw1pBxCWKuEMorlvpV1m3p+6UXkanFxJP
WBVQbh6dLV1b1K9EY5FowX0g/tQ+5wcmmpH3WmpTwIPXY1a65o2ensACByGemRJBC0g0ZLbGEnqV
zFO3iq76+wRVOLwnYzUZF9IWgC9zRo8JX+M/7k019J4QLzAczZzZQ1gIJK4kHXmR4jCozEkroRlq
aRv+cGf7LXL3C0Q3/e1f4x5HIhFxyM2vQNrvlV9SXfba1wOcE4iFKqBABRwdQL3/y/9uNAevIELS
7xfsryGQAbeNCyx71B77+EiX2pTIVjTuG9WF62+N4atds2f3ZlWby9GeZAVtjMo/njUYylAZ8Mc/
L7TPVLBwUMop3WFcKNzhXdDPSwfzo8cnT1xM6Ll/FBAxouHneBzCbdQvxF4YJ5zOIK0BzLYacRzd
Mr1vs3b70rf30eZudfER5lGGWcvwX80A8dnrobB4Cs2TXgoztTkUxaGUFzV8Oheo8uVd7pUGSN+8
n3T2HxvcPZC69SueRaA+plNKW+Ice1scf1a4WRKBCiKaPwJtnPrNsQ0660a+xXizGq82q5Xvb/R+
DxlqsTDyc8pKhGdNiG3fQiwQ2OEK0ZI6BSOMvJQW5Ipq6IdsuM++Qmma/5i3/ccnQGwv5wEjAbPC
4PvbEgnC+PiM5sAiL20nlevaRW/gIIHANXeQA7jmujjwnv8Q9RDMgmIZATfRZrhEta0ded79LPF6
qctTc0Opw/5crPNtEY3D6X29Te5QSYCG1HhxaSMO0j+T9j1Xkq+oCtgdDE49vbltimyFOVneKrPR
PI33n0UDB5WT84SjO9vgF2H4caEGq6qPQW0oDynsMNu1MBLYzlgdIoaCMphzoRrpuM2rwisE/YLl
DaUG/3GaeFSKumn3C25SKXIZobe4zc9wzfjhTnSHMlR04SVxwfFFxiEuOcK7MAt/CbfnyLribcaC
g/43aGxDcjrCG3sE8Q4C1QVGojtZg5yVuEvFTc79Sd71C26y435zJKdosjWi7OhGsQbtis545obH
gmoDQmS4xYb6AtNhntHQ1EOIPDMPyUnaQ5ibtIJ0OMGw4m0JeX+Sv+Q8qKGpsmvXoL/atxy52Jf+
EjtBeSq5NOTBug9tz6sKUftXKqnNK/vci8XjuepT8uCoXmnZRXdccXddpQNRIO2g+lXRyV2ZsuOs
B/VaGXy/jPugn83jx2sw/uqc/TFQstBO6lXu5B5BCEv8OazBHBbb6cMbFTsVFrFbaUCpBYGEyegM
6jNama/n+C+jNEeR9jTzhaE49XtepDZ6FlKNQhABtGNC0B7zfX98EuN+RiBofBlfFblJJLtj0cT1
0pvOZnHMrA39a93sjrM8GTXTvHHMjfz0XiMSqxbtGB0vVoZL2O3k9euNy/ZgNBdt361aFXa5p0Ed
QkwiWEKGP61QOFvBkBYrCCkTOZcW7jI5WoXJrMU6vpERLydz41jVM5Ww82j+RLi/ijUv01kBKReH
fAQw3aofixgEyCcSgkS+jexC8xSA0HzL66IrZdMW5aKcJ8rdeWB5SykpBxftnSXhfaO3gJPwpmFM
IDGD8IzyRnyuAE2R0vgjMNqv2LB8AK95vc/fAfEN85hTODklQlBRMBEF+9Z0F1sA1eMv1QeQDWHo
BObHuzbzdNKMkF0taLuSeEO+rOxmpi+E85T8mG5LMExahBYZQG0TQ3Mic9NRvbwcYdlGtFmb4jzg
R4aDMXKAAdgq5vjzFI6ouhtJqqu9iXtD04jI/p7OuOtiLCw1+j7fmRcZb+8uJ9TIpbhCBYcWk3AE
1MJz9PNT2C+pBXYc9yXo6Xx0Z2XDqhGZZKHkuOrIKq+ejvkiP9kksKtYGiPCMJzXZ2aQOwUDZgJU
40i+7waD6F3EKUSaQKkmpJuGbsbntar7HSmnhf3kNWwD3df90QT7qO6Hy2QXLsVui9c05HCAMQuz
u7wvDujcJwsK2QWhHXlLOD8v/askJ+YAuID6/RkQHwSkNQjSH+mxDi98t9dOhXDMY+Cl6Z+WVf/9
2v0PDmB/71n1/Ld/4fNrWX0eSRQ3/+XTf5sn10f5LH+bfxl+7X/92D/+0r/t8GWW+f/1R/6Pd/QP
98uf//vDcy7N5R8+AcKnadn6dXt8NrfnK2v+PAaeyPCT/7/f/G+3/1cjNEXXNUMz8f8ZsmaqikyT
rv/+n//U3+9icclv//pPVMTXS1T+Qyu1/9093C7P5l//STD0f1ZlRdJMU6YTH73M3rd//7qpiJLI
n5VNWqTRy+zfO6Ap8j+LeNlGpqmONGkkGzRHe5avJv7Xf1Kkf9YURTZ0fpGuYv/074/yH17Z/3il
/3N3Mp4gf+I/NyfjUdNOzTBNzRwpCo9vaF52/Y8OaPXrU8nt/dNOXhNogXhW07eBsWtJBPHZ2QlM
p4TSF3Ww6d8EWo4OlhY88Bov5uTULYftPtIBM5p36cUO6jMraQk7KOft8wu/fchi3A8oXoR6jNzi
vJ/ee871HCMoAU3tEJMNoUlLlGCq0M04DvTSg85ThL7gXUWR2j5cGW6tg8FkT3uJ4Eyz/MOBgxi3
7yEdktQ24xC9Z2Baeuk2+V6k5k9cEvteWb6VjNBKOOlospd3u7e2ENhqKH6L0exZTKUP+a8L47GR
7ye/RJ26YGtWCdOSPOFJchLQ0GhiECqYbXO4lAepF/T3cTWDg3Bkr7KlseppCoYr229enihR2mMA
jznjlpuImLgNB8JHRpoegtECprvvSQWUTyDjHcu3QSUqzHkv6bhZrOethcXQXp7B3bTdGG+5NqEc
8Qk4fwqBaQ8gPE4hkKtHOkkssTEoHIKRTEJkN5HR26dvKhdlF1K07MgvFvfCBemgx4GyD1REm1Oe
xrmkne+KJAaOWdm22NbrGCpJ9cjWEwEJguGEggVMx9hneidAeAJ2EYiHH2I/wgl9Kl6OqSE+s1lW
rJQAb1gOwiAJE6hQplw4zwQP93NSlpV7bSgDZ4A5b+dzKgxbOOM7m2HdUdfHzpaXNEylzLa6SeUa
kNYjx9IRjYb2Ch7oQbYaMcycX0bUJMP78k5EvLIKyTBijXSaQPkKd8ZYjSxfWyVzbaz9FN98BEC7
PY7aOPtO9hLRFD/Cy2uO7IUygPoqcimmLAYpF2AUmIT+nzEchRMJ2M65iavimNvaii2kxFM4Jt/A
Au1FZX0Ov67m3lgZK7F11dTO3Y5dPZqYhAuhJ1JXj6etUxh6Meyd5ZOQwEyAkdxjnDs3gu2R1zAk
oS6W0eYEcCM54EtTHUZtCZ+XlbgqA60b/E5DrhLHPNmRbCyyJGBIG5i5ZB/O1MVttNkk7RjwnePY
45uChQ6dNHRxGa06GWv7HY1wcRJOe6sC7CPGeo0nL/t6kMDc0QDcprZ9gqC6KdtgLdyidbH8uOTv
LSkQkNjs32iep0nq134/BQ/iiD1H/TsFvBuX+waO9SzBy//9q5kXe9EkN9wWeKLYvEpmgEfOIAJN
UI1Jj/Nyz/3el7Vf33L4XJ8EqYCTA50IyU07PGc9ehbzoBB7yIGfCMIrg+06v88QoDqtBxmeLGgY
tmy2ZM8MTdGMeacwxg9J0I0JRPduyvgxoKEceRLINU7kw0i5pbZv2tk3E0P/OI/jlbSOAL3lTkTp
Rd+vhkA2HkpOAzTIAyedk+/gKHTbIw6I5n9MZ15MRtmUXkLRZLiYz9sY4Rmh+imIHW74ZVXMQ/qL
BEYyiZCITtQruG9nwx+uiSkPA5r69VrQ1Rgv41WE8xLr/LyzonNvDQ2KjonLSuqBMrjppEaOOgEA
K9eZR2gG1HZlWG2+9t549L7vCNpdcU4SdjyFxhoU3fniXFYrCs7fgqr0s3wI5NP2dQANq+Xuw+Sq
leQNX56LZEMkNwmHofN+nOUfzgaidIhxN+rgwm7iC3iwHQnam4lcaX7XzwQkM8ql/QGeLJp5jWi0
Q3FxxnXa28ZvIi5hVr8lK6IzHi5LcmS8dE8nrWP9Qm7PV4iQVQsktBbOMc5QS2rJ0mZO5LcBEKNN
nD36ft8KddzLQxs3ljDAYShQBguSNzj8aKIymvbxiZBevyW99A90CJNL1f6gbZdO+DkLNEF8hpc1
NvfPSI/RTLVf5RwSYY8jmC5j6GyG/nLI3CbMQqJwATf7GXMkccViMyKe87WHASwmikETQFfYsLwT
kzFUuhwCoZZ8Tm4dL/37NpwJ7l5iFdvRd6/OzYgQsG6akbfPiIjG5ZneIClZiC7XoPajdYKq2Ou+
P+mqBwAhtJckaEC24bXvAXsv+YSY9ABSTPwh5gsPiTaPvTYA6Sa5DQvo65D7Lbhw6iYSDJ28IVMs
252JcC0vEXnStMtbkpZji7fHlic8POk5S08XjpOYWH1rfDfoivH0CKvoF00AhfTnLXqP+2/0HtPI
9Z77TnQgMfDpuunCAeMO18WKnLZ9hLdFCWDRuRKk49DlinSXTvOzq/h6WcatV5aq5NY+lOrgEUdo
SygI4mdAcrYkEB0U3Jzv3vv8xs7AMnJ8ceQTOCbxeOxqyThne4Oftmiw5xLfQB39Y/xqT09FOYs9
beoxhJ7Mldpng/LYSXmCiGrW0nfhPRWuivQt3/KJznKemVedZnOIA+jpNaSUbBvCzdVlMhkrbESe
h8dbfU54P8Gv5uSc7wgNszR9QVRbQyETrvtxclMBv+/kC5T6ooINasUDbt+GxRIgKYWHab+bo7hn
oqL8oJ9nNBlNa7os4k9bflgz0L7JtvqtT9+oAiLLi6a0+JhUY6bBKbqEZyzH43oKROCUXEGUI2yx
E+Kq66cHyJut5AshUBxbQBYoYdw/CxMKEwN9JP5jOzusaAc29C6qYffMdsGL89wbks8lJCZ9eBGJ
h+X50itxGKa13waaYMEBwfYh0SDWyetQWX7G2QWjS89aR5Cw9/QNtINo5lbVVGAtjKxYkDwAQ1Bx
0mXRgnD+QlObB2QKKW1G6OjIEcjFwPsbztqGJAYy9Yjbnzf1XG23mC4K6HV9XyNEBzbF3kPwkqpM
kdN0f8Jwo/d5aEHa8/KOvIheTefHkrRO0J5Mt/NrLeweOBG6n5EOHYZlSJhWdDuP6XwDwqpHK+lV
TXqQe+Fw78uFZjMk84DI+PsTlQryp6DRLxmOK8KrMD2BXYb9TiHSTBzX0JX49kHb9a3EkAhnMAqK
C+oiFFd594AooDkUzeRqQoQ0meijOaFf7VlxqIiB5CesHlKAVGIJBKMEo2+WKLaFaX+U9NxihWIW
w0Ld8zU6lIfpUXXU+5RdFHAuGo+OMfNnyQIS48ScvG40Hdnj2CFZrWL+O1SSgBIVvtdgQ/qOuqn/
QC+FOiFxJGrdKywZSgBiSBRaljiS6rfEGoCPyfvRcNyFjNGYKk5TrOXIftqPbV8FlafclJuAH87W
bm9/BLeaflVLpiuZO4jsxMHBLsWubNhEABBNuGSnyDcSZ9m3HTcuRvhHM0kkGjx4JuUqrq7I0T5M
eTIXvITFiIkLI2tr2xfwL5kB76kKm4hGt3TvxVhm0sndpFOWJvtdNn8kNGgN74uos4mePeunEAmo
suhaj8vX/gh0fPlzPVjCMnaG1FV4zD5Le1WOudoZ/smlOX3ex9WWCkQHinqPazq54cXBYDK8li6z
+JUe0sn97jEt0UxBhbOF7hTib6OZalDYavMPvWshbqt+Vqarblrad1LaTI+MxjybxuJNUGZ04skL
55ygSSTriOqGWLpBcgbyyDZ7umNOWzxWn335dvHsisSKojZL/Rd4DtbB/RN9N2JSHgHU2ns80uaj
55bgx7D7ooMeIX/DIQqj7bnBZni3jo02gFpIM8mykDf9EkaIZgmmh4aNOgFTESGnFFM0DMP/n6nL
zop1mpxyqqJSQLSDzm0OY8QenjrlPtvSf6laRhP4IuM9Vr/JiozfK5KCSuCeoeUNJFRbEe3SVsEj
X0PBdVUwAogaggvpUmwX6D+GKmTEogTJ1NAUqvx+EK4hZlP97WUjAmaXVCVsc001Yc1634wbcajP
wm1xK388U/drxUuR02blLkYVEuPUVwdNLpEEOElftLgh+sS/6yxRpBoMlt0inaTkBecoEp387nSv
X8r9N8vl9kM0RTggkDJJizBAJMmpE/nj4F8WMZOmXmi6H2FWPCnIXcQ5ReQvh+EXmMuCjBrThwAm
7EK9VvGG8GK6VniaNKnusw96a2optgPVwd75WUe1lwGg6y4EQ/WepQhVwieE8meTY355ca4QkL2K
rU2px/97tm5KSmZeAOJ9ANktQZukKdtrna5yOrm9HOi8VrDf6TSucK5dDH31EIlSmLDz0nClUr7f
ZwVhw3clkNbPsYXNRVbtmxwGo5JQ1EAEfNdumjFTIrZkatGuItbX/dxYbMSX87h7bzQWiIHYS0m0
T4IPZa+wJ0Yh92IieyurOJLXlcc/IUKAGzsLpGo5TsiNKYc1B+UTSQy0EGJh2VP3sNb12boTnHbH
Ks82YzVL5o0xGXla7dFTgej4GIEwnlnRabaYG3D80epgEV3SSzM7V+PSOlc/NOU+Xknmoj2FYDc/
FVpFjlucLZMLzhLvM+dFOOqUJgzRw4tBaT1WHEmDZJ6vwfORn+LlJf49ugjbO13ttqDu5mXktMuO
kOcr1RNuVHYjfbYjWRdRO8KPvTF+fAPp4pJz6nXC2ENTAnnrk7f6cbFnfP4Um7wvlvk8nfCErGar
4gAiofXx9ob9kx4433cBZN/iwJaS+VtUwXvT/eBPozJJ5NaKxAARjooCgVFNO7jnuWNUkkxU4kmG
vkKA3hOTSIuP4YIS2stnyCWR8Bmz9Byqq3jAooeNBAKezG+O8lsOR3uWsXL9opmojAd8SYSZwZo1
K7ZMXmZk5t1HLsd+1vSONciSqYLe5K0+kGeOJXyjwyj73BK3+qHxIZSe7urklk5q6BDaFNS/4l5a
M935Kwh7sJE4r/SHloD5LVnna31a+jpWM0ub/3k8Ubu8X0WX3OJdSmaLn4w2bUP30NzyCenTCMVE
iowjPwH5FdaklRF16auoZ6UQ6SvNKWrX7zbx9+Dq6SErsSHcAQWg2YH9XV8cXxXkNcbs9fVeUZwg
cb2IA6P0/Hp98Uf4KYhXfvkBH61MuMGv/+1Gv+H4OqKlCx31IKJVUruRPvxP4s5rt3VtWdOv0g+w
ucEkhluRFJWDFSzrhrBlT4qSSIo5PH1/Q5prrnX2aTRw0BcN2BRzHKNGhb/+GnEQ80whEGTavslE
WN7EeQ1STtACCApCDNqN/ZRMZxg1wfdAB3sj+Eb06jnDszTrDjotMTG1I6EgVfOYN+YpaiKmQA+5
JxFcdtR30gFDSo1IXs4hGCEd75vpYJ9qIrKefUzV4bTekDsm7wb7iF5EmuvhmejDwmBP1o9NdGjS
TcAH3GAeIwN4lH0T0aECMmwFczCv2+YbP3+3tUYDUoSAShGfWeAeVxZWQbymP7Xx+HasAZ2FgH/I
1RCZS1q/5xTVmpNwARJp2qUSzOMzAUYWSNC6wudCrJtcps5pLEBsZJp1DkNjQoVdQkK8vHC+Tsbd
dy3jkwmA7oiv2FM4CfAS2jy2M+TktNXnW32tfL30Oywv4tOk8wn0qJ+k5UFkD09DLw7l1ARUOTt/
rGHKykcsNlGkgDjWTnys+vKswaWV36wvarGVP05/hybytYDXiYAcxxP3sZ9tgw+lu+0bzad9e+3d
4JB/HvY6hONpSBzCzJ81/7EPzYhXwG6AWYjYLTk7V6JxEPeDVbVZcyDt9cFIIaZ8fCJj6+K6rEOe
TOMLekbpom5rJmjFzc3XP8w3yCihvCKlnaQMXIIBgXby1Idv5K29FvJ3axIP1gJioniJMU2KWVF7
KcqsPh8BAFzRlweITuDTbvNmfMKLa3zS5fGi1rhzYmQxBPgESVGFbw+sAQhAJ2yM8Y2gy33F4xXo
lh2dQd1xy5B7EjUHhEr5gVad1LyU9B0NmKAQAJaFcqf0oQ4F2rDDw/oR6SbRwnkwfHySQbX88Cjz
+pF/degbyVt4XTOzriG6h3fx6v7Yyp5HA6V/gfiAIKz4EXQdYPJ8LPznRLc8PFOYyvwNvtKTfKPA
dEdJoq9RAi3Fz4N2+HUDXXSD7srZ4dBq1rpBjyRqui7wBwcjIAAYJZamotFMa0jrMYigK6HEZQew
hyydDAJgApwCDcd3ohDSUp4klOQTjMC4SUAs/fUNoXkl7Ko1oH2ISVZj6UC2HfgAOrJcjx77SIY4
k3EbUrzbGVYfGPCII21uKrinX5cT+SPJnjV1iAJJKWEA7RAxNCSnoBKDTKckEcDp4a9MXudYOkpo
wz3nF2BrmthLexIRPTQpSEiG94O9uG4VuL623B8AQFjJm+GZeZr2wINsERY7XiyeKAmayy1TGmaS
vzFDCmZoD5WFRu+JHA7j8c7dN/1ujRSlp/Qi0Ite8h4yYFrCh95WM4GnIHBFSSDkqiP6NG425wwv
o1hmgVW4QOjiomAbnMrbO7ojJcPgai9kpwmOzAQHuLWDw6p5e3ACjEUn/1B2BdJe/Em0xeDwXKKd
4phniXEIs1PsGRyoNqFTDg3ObpSX59nuEWfj7HnxgU13gBlpw+4VdZYop2SLOny2LWApYtgfzCkl
1i05VzQDMsNaLmJ/8vVwsp3j4wgOI0fRhZwBgvlnBjHGIitZIzp08vcmpM1LqoXR/LWJNcFIW7Dw
WqWTm489iIbwWZvkT6MUoznE75erTyZmQNIM9Yns9WAPZk/k8+Lj3g/2QJgHOPeOxixmkMSjc56S
k3mfwbW6QISAVxGvuJz2PPOYJHUJHtxP8s0R5w8ym0b1Bqt1NhCVc+UKwlqP/CW2Ad9lnQUrpEjV
bVZUor8OpyTTMhAeE88aKyRCk24uUl/lXU79Niq4VeRUtj531PopqbiCHHRarVOwLJr3TGLmUUn7
ItvHJ9M4A/jMROxHNHOwj89AwEG7uAGe3WACtBbSP8yrwGfc+YQ23lZOTLO1TXxkXny3kCZ9d7uY
yn67EoPWK9YpnMa4pVOvLmi/ThgemJZvVH4B+bgu1uz9wR2ThEcuCietlw1M30t1LlPicGbNU2lI
SqtPUNfRv3Fv4u55JztGA1yGttWQlbC0KYsAZGkWXV1MZ/+1PtSWbGX3SFuy5jXDlJUsBnAW834/
rsm4+YDJ9B1dElkzv6ZoakNOqLwFJKe+qxP+v9WJvNa/LezH2Q1iXaeRJgNIDONq2F0O8NVTmMtR
3sKIglp+f1kR/yBQ/lYMnNLktgucwdpKeUtui+76FZALqU4yvvDcVieS5hvuIPUUg+oWLsGHByge
cLXKSANwU5dryu+8QaTmA3EGo4F+D1x2WC5oyCOYhSDmo/0JSlwF5kw6BZKbyP26msTf6Tof9p+K
B2jUqZfdziZv3GvJ360XEODcT9t6kUK80+5BtI3B5IvAgVsDquVKM+UHpwtvwUP7xbk+ggg/3n2k
sSPychWc306RU7FnqoEYN8de8tn/gg7uurwVk5B7gIZJHUqbK0VOaSiWk3w+0hmFTdfRTs8nxhBj
ZKdbE9u/retPjRCUSFSu75N9TX0+CrjnjjH5Cb4jn/JJlI4r90zxQ6oUJSLXJB2+veVUBQCfrwAw
hE9VRHeWGjT2VC91ygFhpAI5OT4nfC8SukI0XSSlo05w4CxxVvJmugVCMn+Qdb2/3cH9COS1PMiR
gV2eDv2Eans9zKsyRfJwpZbboriNisvWzv2MMj76vsR49wqfyAAUz8TKAgeJpgISJagxMsJJBzyf
TXhvHQa14DG/9fBDfhAPupP9AqzMmmKVG/leZqi+SmR4Vx8RMOWlQvEBfm4zvRwh5KgLltw/8bm0
QO6IF/oJWFUJYFCTzK+AobDzMBEfGMrV5OfenJU37U3UIsJqiWbX8qcv1nnn1vicSSkDwHLEb2pL
+NNxheEVuLybwCEVzTMOVfMWl6sA1H9GG6WijFoKsROR94/eVnkwmVDpD6uICnsxRStxeKHRQ8Lw
k57xrZnp9Bb5hGRIX8TXXgMCuWPh3oNROtWjZXbHK6YtzXHEoHR5z2cUTOMh1t0Kd2u7YfTRQEvy
jSEtnumXE4481WynA3ZFd5JvpGBelkQhgM3wNCoQd8paop5jaKQmVcN6Ep64F7ClAkXF0Tkxl550
AoeakHN96KlhN4uru1tYKNaP6p0civljOFQ/1AkVm31MeUAdd0j0nA6uSapyBqO6/9VTwffury7O
Sgyqabwy91R4GjEwUzsH3CQBxKISNCNt8cM0Ir3fICvb9Hl5JUFgF6uDWyzAEpN0AGD5BizV67am
NoqOGqhzZ7B/wFNHnHtUAPAdtWSA5CrEiMaW+HmybLO1VlFkAOqt9y6cWRDw4EiewNZcw2BxkSiJ
E43NH0YCW7y9oV74WA13f6rJ2QmEEFw/0Jao1HfotpnynUGulRJ+OgtdnsIohrtn54z8A4ggwEIS
PEG3pXgmBpKn47ULcfc6IGp1J20+VdzPYIvZDuQPah5JnleOUZ+UZLAi5VYf4AHGRHuvbLerDpbX
KSUcO/eY1jDA6PH6OxXDHMtaq81tJA921xxIDD4QK5nacxtPskeKcphOKwJVpGSjo820tbG8+oGD
o35TzLJ3SHYGHzCBegK6yvuEliLnWQt8kADD4lFuHeJ3ksYvLQbjUPvWweWiYEjnXJq01KeBtND8
KNG+VzqRnlV83RgZeR4UM2w9GY5ryhzS6WN7HUAqV26IsDwGcNDHqEwjsGvU8RQ4A95p4Vb1ub5/
tmtK7I1JPNZ8YhE3ct9dhTxkatI0NRYNb8IcyaisbeRHePSJM/qwfuAPo6SChNzF1KaibbNiWlEe
SP6BLomSRJS0jPHGwLKzVDOVwDPEuwByO1hqQsqTMQu5EgZD69gBju/HOfOqKfg4EuyJ3i20XUmZ
s10HBTlZ52KXFiAaNYV5VIHQbPGTtKugFRvHlDJAyFA0IZ4d8OqSpJ7DFHZxKgdZk3kgBN3DZX5g
4arMcQsf8tEBvQbgc96KiihxR22gjwFAtRHUYxuiDiNV8Mf9Gj9Q9/lzmvEVnR87mO//Y1MCESTk
XEW6OdQE+kIQSWOFdH24TSGkcNJfZBoluUsGBrlHYYbABtVP1JzgOfwSDpyhDiYLqH5qvAhiWCjQ
noRp8Qqzi4q29LCJ6uaoDCO4Jly5mhY4XmnFKKkkzg9QFNGXEHKSs23wg5KoIaEdEXxHFd+1vVeq
/vJB5uw5OKujYPiZL+OPK+lr1an5rnaqu4Qi8/IWnMmYrQjfDdGOccQNO1eDxcoQwyXxfI481r2X
UlAC9Jk6Db8hgKbGDWAN+wkQUz61z3ZZnyjGSClNAyr8criViQVOKhlqA8C14zBZ5wQ3LiGhoGhi
EpX4pRMM0jQPai4r8E0oe8wcegVlCWmDnHvwssHHxOsb374VqL78tBx/kk847In+O72nDmjmKEXu
Zwj6vBhCM4+9ZsHkcT+FcDXK7v1ktpt4Fa8ojq6/99BlfrE2TSg4OFQGrvVVGCSdTwvpY6vbm3Y/
AFfJ8EOpjtUD0CpwcTol+RjcHx5TxMmbUnsZSIVJ9Z78wDQJVZNocGd9YeyBQ1/ga21HoOalWS//
0Ad7nDHgotvVA5w43dICPk3j0nC9AKUEoQ4g4V0+kXRdz+DTUsF/UlpJ0JXRkU4x9a+OoT4y9on8
KxPag0Njp5WySEO7RHOmlcOEPbkaZ7jhhZmKSrD4YZ570NJp5rI+e61pcnEMawQ6nveNF/B5Fray
D2ycc/ungtQmIlWFvCHVybGwLiem7CqNuTZPVzmvQ4FWEaoXnYtzcoZK8BU8l18Xg5/juf0BiFRc
k1g/lbHE8a/tuUv3ZRcQu897ekAMQ8bZMP+z/Nf52F6tuBtuhemFzP8HImBK+sAK+Y8CZfrcLjOJ
RytKR2I40mfMwnAUuvk0OvaCGyuCxpkfRg5qz2Uuv/wFM2gV6EDjfeuTiYc5qsIXAydUvbFmXQmR
Wb+IobMQp9Mvc0imuIW2Fu+EPy7LoGeM2XGqYKwtEkj5ptzew3Ra2Mo0xhxmUzCoJJhQMcS5SMPZ
nYpYNqn30iznW5MCb+wPg51DaVHTh0iOaOP+fiT51GAPPqwkGkcDSOPCmHaZ43CeCrmVufdjcpZm
NBhpVkxhCKRYDAXVOYXgs4C88MTIpp4qp9kIKNzvLQlb70fjzkVeADlj/3tB7PrnSk+BK3MuciGS
o0o0k1tWFwW5PFwnOZNmEf5C3M1ovRQjNVe0DL4zt6lBrUbJYahwFyS4HEnQgGSA0r/kELSry/x5
/O+7/nPzkC1W03ZFfkW7glxjU0xJ2tsmt1GzgYaV7KgFJE58s2bb+nw0XnXiVSu79/kq5AIR8tzi
doRB9/JO85jyNV4NpYRQRNtDc7Wxf/horOSjcQAfrfb51HSZI9+c8ptwEzNPE0GVFEtCnxFL4qve
aBeDfXuKjtnouRAdB1A1Mduio0THfJqTlYbX1M9GNBBhuUKi6T6m2NOQ2wzbkyMaEm3jLBQcsOmY
uBp8Tnt8PxTxGvcnouMVSh96j3Br0hqDGSau8IKK26pF7kjtcxUUq8SjUrkboc0jxjCgOIqGKRo+
5TKwk6Fj6nKIsJQFxjuqGH80Z/JB2dE+zJ6PxD1x5ym1ObJszHM8uwl1SxF1oqHz2pjyPuHrgleM
V9ogfHh4WLLu0Ip229zhKCoobHgnMH7wNNBTONvplAIgbrXd51PCey5OYNLa5kTWarfe8IR8AMP+
/Rm42CWeQSE5o7+KLp7PX4IB4fSSKK8ZIXr+EldIqZcwYQ0z7PZnE6B6l+MZWXJKP46DH7arJ1pU
5xOJ3BJpExEQFfqSbsw4X5t+j7LYp4uZki5gCPbtcedD6tN6yOb/uBEu+7qjf868ro8Afc2w6Z9H
gf7PG8CBKyQ359TI1+AUmXdIPW04hfGr22q2p72EkvgUtJTEw3UhQ7UAdFIUnHKab7RCBmpYztBp
y02R88ZvR1moxnyjfQOsWr3MW3+KZLFmKEYkXxiDvSIOFp8ET4rEJDrfTA6h4VvVlqnRFiONfpmh
L1z4UJkbK99Mq3xq1dCPwJSJbCWPg8zLYSV8LLD+EaZ0pdQxkgV5Oohf/sh14ZTQXfg1wFZ+VPyG
g5iSxvyi1xALUIfanrgsjpRrL2IiGor53SNsEdXvjPKYv7r2tq4E1GeoY/gr70wDWmmxSnOvPuHH
4eLZqFlR6QQusR/gGZhY9I2OWk9OSZcrHfuH4jgi3Z4w2fYGI1RcwzKxLVzKKBVU3XqXJYjH4PEB
lWG/36cmkegpkqC6nOgw1ZxmWVxOUL6Q4GBiKNIvb8fHVHWhtRzilkrEk5LySLVtwHWm8+g/mP6Z
4fALCdMjsUIUx3Rwyr78cCL/hkjp05PHSmyp1zzRhtd6dnvtr+4IKj3duaJq0DPEwB4c83L6sdL+
JJ/sGR0IRphwbOVg/jgpPj1mghHx+TMzeIHtT477jxO8rpi5OGd1t1mTUhV68vbpb8B+JSnkgWOV
w143zc0wz3U5jJnX6Vjk/H/u8+V1ZIfXPTNSQGZEMVaY3txuxZ6vw5nhcJ6FRelAitvz1rpvKr6J
qlpcT1DxtG9w51zF+f/cN/Ovo5jhWq8b++/znJa/8/PZX/ubDo/jejUwPghpO+gC3IGn7oAqwEZb
YBNQXprGyIXEHy+DBd+YX37hSBHhEuHLxn4mWA+g1DH3uFQokQTnlNS/QWqUuQz54IzxO0guZZ8g
PRjAAT8dAFbATAbwher5UkRSnJcBMYQR3Y72U25oY7JoQ/2igBCKtNfQrWlX1LpEZThJlIw4NtuQ
kY+hLjqaPRpLs63pANsMSztqR9r+dtZAkDIcoc/8/hHDEEtiYEKmoAwh6qstN2iGgi6TkRILDT/p
T48YyQhSTxmPh/cpZWz0GbxFX8gKbknGa8xARytPXZjLGVaj4/2IELXH6KKAuWpR9xzZFl3x0Nve
33OM1X+vE5LvtVXHW4dThiTKl0qcekjBcgSZ6wX/QOezDepTlFZKXk11PHgMtxRCnWK3Sfg+OCvn
KTnd/Yj+gTKUwsb3/tR90A7ZxliBCfm6mNiPOSx5VJsKqkIcD9T9QwvB8GMGTUkxJurJ2HOZHL3r
DMcH43I2EbexSc7FtALIYu15xmbDPtwaQwU6EX9cE/2X4QU1f8CJOf/DJTPw4bYZZDhECaIxtuSj
XWKMdj6KrDTmFOj7VAJ6acycjkVWMlD8c54dIJwWK0s+HMKFZgHx6il1aTlav2F6D+ZI8vCIQyZR
V7ErSDanjLHigCkZwozGe5WGVTr73Kl99A0YJKHWQWvAYvdhWLs/KOT1jYO824p0tysAUKoUQnyQ
YD0+NdMB2rhLQ1QWPB4CD4zzNG9RWtAoHt2CMRwgATEqkcIm1A/UXIb031pyNuJE4lL2D958rm/Q
Qgc/hG0tkhixr6lnzXcaP4gIkUWL0u7STEkSRrmowv0VKliGCRi4N2gtqB28glI7MuUWG1L6Mtw+
A020Tp8d8O+P+YFr7iRRP4uugO6Guo2qh+JEOOWAgJ2nHxG83XhpPzCceMPS7GmjoKkmZ/mUg5cb
ySdcAoZ2FOo04341Zbi2x3yu10jPzEvB4KOxhkV1gR7bk5rOB65ItP69+r/P4JfBTb3KhUGYjx6u
fBJqCPZcvxWayV+KzOs6CJIFTUnQLcqn2cNNzlC/PvuMaHaEvp+dhRxr5lkvUR3tTMQSIADF1+wp
hzEjtP7K0YYHHCJZ/oaGTp/rtxdlbvKCH7xyUOq0T8FSXUCa+8NNo/rLJx6Lxsd+fxQY7jD8lZyh
/MM85bU8VbNmA3G1OC45g/rNPdo5+3U+fWIAY/BT4ULY/XA64ZZiINnTzwnwz2jgaCkr7rFd8XTY
DOQQC9M4U+UhiZBBsySmSAa6pAwri3rWwxgSWt7bX0Mtza5suMvzTaib9Ybm1Kxqv+PdWlT82Q5o
9TgHRTMTZpc4Dg2fBovBha63gSb4qe3Tnl6222sYhhRmLv0w7pVQkTK6vIZb/JKMR1MbF/iY+fhI
3umTK06YCb/Dci9AACMF6bIMwK8xiSGDPwaq6MjNI0SFQfE0PduTGozoD3uWRFv9589zpUWubDXC
u3puYBs3xjL8xqTyaGSwCOAJ4xGF4Al3ZybJc6g8m5hEvROX5YKMb8zwRNwI0VZmuAXicyhZr8fk
HIxr7MMfO/OU7MAmHoKZ4gOI8GUnztUgd8lTcPCuMwXjVaIg4QIwnZps1Tmz+u5SjS7vCqRmwNo4
B5HG10U4K9cn9X3H8P66KzZwVkZYXi0Xes2/3vHrSNawnkEfjYX528tAR1GFVWHPwPjSs5ALF+57
whRqXnrfgiGSor8l5GzO7SwF+NPI4VxBRpxuUH7xjN6d6Nie7J878XgUuRSu378cAHwF4GCDMRIF
CddAsUsjKTc0D9dThTlk/6BMJ/0HImymET7iOzZb9kloWz6j/mD5GJPbHIt4BpDxnKR3wCBA3dZP
BQRdTICNuxUB3WYdZnApmCsUD+g/eETezQsbwgfO4CaQJ7wesq4riNH1kQ9TF4CWBDcOHiGIKvhk
LfHgez4cI1T7RagJS9T8CSq8T0C8ka1tVAjLAtcOzy28MfiglC1WO6nd3QRnUG5+RvlzFMJWgeRz
KmQeYoDBih4M+4QYtc72OLpucdAwLsG2gXBjBg50xj1s8KchTrdmAEU+0umZj6HEH/bbh8s8UseY
cBPJUb/7wlvQbxFAnESIq9egzK0puNl4l6338vNggR0waPiDzPvReoCeNyE4Ibz/rKOGGQ2gIntu
YY+RwTDmzwvP3sIILnxg3DbEKQhEdfGUQaCVLu8v1aSdxB6IuxDcwq47QTYiL0h5I6uiaL3B/AIV
iFiZ4/Y9cnswJOGOY/x/iTlOxnO8/HGcpDKXTOG2Cx2TurdiNAe+wa6xl037CXnqR0MbXY/PPTIx
HPDakHbUTd6xgP5Mpp9wCqMoAIX9RfkHbwZm2JslRxzWUC5kkwZ4eJFSYSKHQWTJIBRipzIkoWux
wMegQsDrxFyal81tvMak5HyHkPqMRXnA9QqAhsbwt4hB7oml9vSUNQhABv1c9iLqGuIbDoaof7bC
YMbHy0dIcwQ2IU6aN1W7nh8YFexvzUX47ni015Y7Qd/P8L0G8CUh6lEPISproKcnk+EnlDf8ojYR
ktMIvEGsK21m/OAHBCSMnsXFDv1W+C55O/YYTevOZ8DhjhEOOTDP7NPQbP2L4undhrP3q5s+V4qz
Xe1ulDl0g1+9W9wgbRTuSF7Na2Rm5mWMv1o1UxD453Z1oL0zYOFog/1DhI4Z9ZEeSMmR9YWRh65F
FuCBTo+7gkql/QcND2UEhR2JwzQ+sxRdHYpN8hjNZkYTln3Lu/rUzOEBcI5hJy64vrpgJH59oldL
Efc053XQdqf8FFM28vt6x2zklTLPDC/21XL+ebTYGUfw61QssB8Hsx8zLPJ1/nySP/Ovk74+3D/n
eSaGIMwJJBmDE2l/8gE6lKcLE6/S08nL6IgniXXsg+hBkv0R3H9ML6QSEhyh9RJmzL+Gn2TMcJOM
Izg7pENGTQkZYCf5DiMaZp2cGZivU4RnPgUkkk/bc5qeozyc3MpPvGsSVa/q2TWmboQ9fbjElr5y
vOqqETtBEo4esBhmtzGkipCQD3uy3X2Y/G7lw82kuWXubo+cegrfLXohGUvg8fn0xKSYPNxAaOjf
nJJcBXIkFAozeopy6orFo4Vr/vpZ7GQczxQOGMmE+n1ghMvHcKmPPsEgwARTiLIDH9Rr1Uf0ld4D
BTPM3iGArsl4HQeUGQWa/PBzYgXwATR+JWwFemyD0v9DaM/+6U8UUCC0B0wln2L94XEAX8k78GGX
ZQCEq6XcW7Op0JIMmKRmsrlEZSK0gL8TLabx0TiFbocNBi3LD+IaIZyckYL88Y1pHzHALeyhElyr
oOglmArhLhUKiGviWqWmCOS7AujUD13ObrdrOhg70n0aw7UqDIXQc9ktlnfInBbyBYjzbIDZG3ah
xEHmIdg1TKUjC5yhuEEBSPjjxB2Ibsuzl/AEUWLl5RIWrFMkW22RC08BHVNb9CW5KJ2DfoSp0y2I
MgY/mVAowSBxcl6ceJqL8LUxDykS0/AX4aLHuV/JhgtuH/RQuVOFpKGULAPg/QhnsEjz7reVE2on
CFtENXhCuY/LOg10+NQ2hUrJ4Peaz3sBr6UzTjjaGpJtL/z1cAHJTL7bNSVF2pXbOG7/QcD19vUv
rbhA8tM3zfR6vJv+9RhgZ/QGwWYfNah+6kUoSPn9g6mS7PKKKrbXKXP0nz+u5lfEgu6ERxYrixlN
WC1YOxAHAuiagp9q716Gb2GOzyQedNRZ2f1LC+IgVMsCMph1+12vgmir7O6U6eH+LTgViIMKLJq8
Jw8K0B/ABIpJDFypn7cUdOWbByJN6e6uktEXFCL0VmiBImyItltQy8ccPz4s6NnhwHFuM4F8o+I5
zeOyfpYo4SKNtmCAjMfwg0BaDsK3HFHbAqUNdYepdDhLP/wCGQer1r5BIDYXKh/IMKQBoEVU9+QQ
ZcdO/mmUb2AqonDwmV/AcGZOIdO7n38IWB3LwaHORf48V6Iricxl0VagL7sTwoaWCowXbkPh2aaC
CVgee0yoA51ghtTVxej/DCwJc0wMT4R86TaoLr93Y9VzmEByg24C30ysll5OIOW2aKjWAsjhigo0
7FYiE3DUA5KmphJedmDEAy8Bxr6iCgw0YUq1bt6eKEAaZF5nDj8Q1Qure1c63vJ9TS8X2hkAuGZj
7MNftHIRAAEUVaL7pKsmXUituiYU3k4kAXR9nNGBHuf7MbyO78fNuPBm1r5dMdQKT3HnY/v1IB3u
wgIUTZcfdb4HrUHci9AEPEXCiXnDFIdlS0TvrFGBvGAYf+Jkeiix+L7B4YlO/A15/KLWEw9C61G9
5o2e9oqE85oYPHk//KFq4Wrx6dosMM6QEQ5J3ID3yO6s4gimHCF0zmekkRkxHj2jiEc6bbdl9GgJ
oSH7UNhwpxK+2HS4nkeANz5wFJufv5duR/twBZU9rvCaAa7bcDhOGvQlZmDaYno/luI1MZKzgAgU
sS1jD9Ww+Jg3Ql+8XxqnS6ak0LeKKRmLiETimdw0VbPAq0TijxlaAdEqZhCW/CH1enxrJDqLjZyG
h4KwDcn4VIiEY4dCyLijxHg61hf80JhoWgjVQwEwUeAVsxFHBT+o3fw+8HwQ7gDOA6yt3BCXxlmH
D4RqV3di9tHW3Awsah7kPjaFU62oOCIjD7Hq0HRxAQPuZITFKHrBPbXi03QgYMLAiI8XyMrEyLLW
V5TC5juRfaTRQStKH+FJIfNeVAwsKgeecMKq1wmzGZ2jfWem0oyhIVNfnKKl2SY17amefNCbMKRw
NtKXIbDtJsI8+SAt7dnLuYv/mBGbn4YJM9wS0z9r6D2n1zYOS8ZXhPbT641xTZrB+emPxj4EQvRa
Hx+NYMTR7QbrpxEOY6QUssR6Zz2gtrRdvpuOjz1qoDMIYQOSlVOjdvCOmHldmZl/3ePKDBQpQFrm
TvpwYN6gwXTlHu0DqYHqIjWrfxlXyW4au+qmAmn8EYCBJS8ipgh2oYxaY4flnNnfTMn+n0GkSMUQ
8pYBMEF5FFajcEBk7aOBSuHpwhbEG269pgHCrEYzEo31TMj2MbJ+FNc6UEPUz4VKr7kBCwCWezzj
JHRSkO4AnGdxpoITowdxj1CZ5zl9rJnjF55SkWQAzSowVstowQGCIRdUIaSxLpVdPBaOFRw/U5tK
paF7gc5JQIpJOgUqD/0ysJLdw/Ck+livkKAM0TauBP+eoPM55tZwTseGDpKJoVs+Pb1Nz58H/jBa
u3y6C/xBciy8weoxFS5nTPHLEE5W4VmmxtSAzPTbqMIDgOzNydJCKoAxoi/VbxR96XYpI8s4/dA+
nz/phyGW6mVGYZd5SDkYksvHJtVmRhb0nvwQY8TSVucAb68zgKZvYgeS1O7j/zkr0P8L389/oRHy
f1JBpFP8J3XQ/z9SoM/vmIJRUVHmhPj+yesDCY/yf+UCWv40/2v6kxc/3f/hsN8EQKb2b1tWDdPW
dU0bPFl7/uIAMgf/HgxYb6n6b3KgJM1/0/zA/GOaljqwVdOEnecPA5Bm/dvmbLLMFllXZMX4n5AA
KarJqf4LCZAtD2RzYCm2ZbFRsWS2n/8mAVKzPIm1agBalnhGfumkRV/CGhba7QXIVU6TDzEhkhxa
1yy+7KTcCFwpimPQVCKZLMh2oV2+VSHmw7WElispGhAmTQmzXX4no8WCZPx6T6+jon0AwamMkx63
wSyI5GWetoOR0vXaNBhAvSgXt0lmGw9fO5Irkc/sguLMaYyvLI2ryFUgEB7plR27mkryrB1pjIef
gXL9yq30uil0Euj0wqR0W99AZX07qCmFIBrJJo2oqOEuLuyHc7/CwH9pJN2v7o+1lZTl0qrvO+vR
L7pBXfh5G4JehiRIkiEtGqgSJGI2sbW2+xUBRoNbvMqAJ6oPCqwakj6lAhxDaRUUftjGqzqyg12V
6GepuZ4yzQaGLVtIuiu5JFmZTso7ND/4afuqu03NG2qhrGIcL3Liq6mqXRfXXEKIyjnsewVkx7cW
3FiXhtIk15PdtVfMUabfYnyboPB1igfZ4TVGzjf7rsrjcQIfXdAkvtoIhdPARghFy++ijjyfFHNI
gsH80eN4zO1dbqgo9eYOSjOqiDbRPL4Uz9oBUnIBc/3IR9TewH8ZKTZE6n3pXetgN1BMsjaa7OEl
1cC5KihWUi6DP4feuLZtVvMS3bzWI4bspHazQj3pkVC3NVDD3RVPtM5MVgKKLMvKse6k34JrLk0K
jZsPTn4PbrO7ZnyUdpX4mgbgtEzfUpky1FJcw22f1yWpN3iTY7kbkouIvm2YkncNiFVYV4UcqSvr
4jaFDH8A93aJuFZ5Hbn9AIXfSpFT65Bj5AdZavkolwmuQExELbXc1tapANsfkguVoQc9zseriZuu
M/NtKXLjo2Ch9KYxtygr0DQKCJOOVPluEGCBKTWM3jcYom+tJ7Vmgt3J663jPfjlNzvPqTLWoThH
t2ln2VQyBxnt9Q1d40GjixRtXhcRVayC8a3PLLcaTNNLf1BbmlqO9UgbbiGMUClhM5TL3ppCKV5C
kZVNNMo7X1sbknUbEoMeyv4ElgOd+ICrpgWUKaixRqNJqy5C3+pXqW6Zs3sGYtQs70ttAO5vUJg4
FhW0LZt0y6yJaPN182UYx8dVqbeV9D5QqITER+2neiXxUQ3Jv+ZXa96WvKRbfzlWxVWaag0qUd6F
eDO19OrFaupfriq1qc3byAzBC7ZRI/DSfAIjgwUmVfJtSFOYW4GM4lHCRxxc840aULwnV2rfiMtN
mleqH6igGlu9IGAQlz1oppsFDbjs5rlEIlIuDW3I9ZUI0oU0SDXfzgynedB4Yk+v6xaePYXyz/Fj
LgUEauoLPIpaSygvziOvFJHI1B5rPTBbSz0p5WCTawiSKL9vu6YP59wKfp51F0t4h62k2Foa8YQO
WKli1ncvqLp0ZPFJyfutfow0oD6bBb9XM2C3Um2ocC0Zth+Y1Dpqmx01AyASbmusjvsFlrHIRiwW
6MVKnfgP/bFpTZLi26QhnyOGxaq+GLgDr99peCPbMcx2twKyrmAA+00v83mveUPcsr9XrlnchOHY
ksOsObWkVGP9V2il0Sho+M6W3Y+7Vpn2Zg75TGTf511ZoP+aF4LEZk1gWsG9p4F2rXNdc++pdZCM
hiZqKf3mlnhNI/3c5Ns+7DvLVaR6osU1gNSikL0EAGGW/lhpMn4EyYDq3pJnXaIvqY2Jjl7u4/L2
UCdGoaSkQdy+8kLyoiYcNTXwU9kk4VsulZpkYzpQrlIFusyAxl5gaqvbGJRuZVGJCsqdHAZnQ+zU
hiBK2yQZh32sQSgDDSTVaUhNhRly0FxxK49FltFJ1VQKMl8qtL4uw5cRxjurSnCAad3c1mgKCfSs
kySwUawjndxEM6sWNwVKuBjNtGlI5dbTB3CRxIQRIWogBE6Lwm2i8OcKt0ZVCaEafYeXehE+IA+R
JAE3VFKvsDrIPCV8BY1B+Yei1f2y1iXvFlaILYmygkkaLm8yaB4jGeCXiyBXMiV1bqRq7feJ8VE8
ZGOeKZDf32PSTFstkJctkHFNjwsvjzX84QZFNihITMxCg3gzVstsrXaRUyR34ML5Y3Mz9cfKrKVo
ntxD/1LEGo6DApW3NzdtJdeTho1zK4T7Qslvm7x4mMMro4qUSlR3D6VgQ+L30tauOJJMqjsmkfXd
Sto0lFRqpZf4ebJKJTHiOpgHMQ+RqPBaqFFWLLIiAfd5QzSVdM9EJbQ9iCIiNlY1K9L2Qw7tbnSj
HAfNYBxfcIK2Vwz6GpZWXYxblZVQVq1Y6l1belLAfl2GrDOnkgTh0yU1lhcDp5vWQvgfXL4Y7Wvn
Kk7XxvW2zT9rGTxKfSOvwarJ0O/lDJ07h8PUTKlM0Ze3aVgtqi7MqV6p88DRZV9k+WUUl1DfhrKE
/0N0xr7CFfkoAZA3ASUALq07sMAo3yhnptfUJfnf5J1Hc9zKumX/S89xAwmTAAY9KZYvepGUmSBE
SYS3iYTJX98LpdNH957o6Hivpz1QBcqwVA5pvm/vtfPZIAUTX4G4RgdZRvdBPMO/6N8cZRFqGNlq
s+CQanqGGpun5VdM4zeb73VNnIyQ8Y/Q84jxXkIMPxOkwnoiYUx4wTHi89xUQW4fCTV8HqwQV4H+
FKBv9WRJW3HKaFVG/nfjhC9MQ2wqBheqYjhBK9VsCEOPNIKhoNlXdBYqtHpydqESH0zMnhBrpOZi
7XupyXsWx0XhvMqGAWVj1X913YEfBqNtgVdJiWLZeyEZ04YAoiouPjdAJG/Bsl6nMjeth7MDKM5q
WSD5E+FFM7N5IFCbBrZzqF2yhEQKFXsaqLAtNKXCzELo8lVlhJPX+Sz2g4a2hDnDXbJ0P0W0Cjw+
3JsiXuAlNtayLVvCzS0sFNNKVM9C3z/N4UNvBpJxhL9fUudsUztXDHKsTWAtMjBghnM0ko2TcLbS
6xFMLPaFuTC7yWVCLmMrm1trkXyhGoCOLTt354URSJmMukDZZM1Dr5wYZNgSPS/h8CM03ifZxuOj
8PN9r/IQFMGnZqCaLp1MXQqRTZeppduh/duGublibnyujYvSrhiiY2+XK7YApixF4SoLssfW6/Q5
KQwjKgpAj/2rI+MJFr0b3Rad+zOPa1o8ze0yK/uTns8Efo4v14upzV+Xecnvp0CNL95cSwoPyXiM
11aptB2zT0xsH9o+BzwGec2XPNPgtTWdICb6BvhKI33BGJjxQXS1e4pbnHJLYzNp+/ELUyJxSzGu
x2RMu13qz8GLnTjBqfACpEt5UdHcHYKTGzs+7CfzVc6IVES9WJQYJ/HMWnkTVZX/YvuL/xJfCzRC
Pf2+KQJWUU92fVkWxHLp4L0UCSeH6pqRkIkakPrUOYfFspadW2qHjfIwvwqL01eUMVFWFW8hnb0f
/oI1OwW4LJ0B1lX3Q7WRv3VmB9Cv3cabpJXZfVQ5Z/SR+RiY20KdMzMVnK4F3TvMdzpBbDB29FxR
LgSN2Vl8b5vbLkzDZyHwm3tyRMcEerlxAUS5LUUOx3taguIh0BMmP2OdsSVg/0pEclS+BF84DS9u
BMS4U+pNzvjb+uIkayDEk4YaaHQLBaDO3sqE7C4P59Omsrr0yBSHd3xagSWN+DzZVATTqTuUDjuA
WDdfZBGXcIqZSlJCLzCk9Aa1VNLPkK6ApIFMrrrDzKx1ElH9igGd+rvEPdWmR8hmh0ryCQmWC8e6
d/Q9G46nmnpMJQImvWgEO85ktxnwXnqQrvMWO1Kahd4+9+jvDGPwUs11uZ8yKqVmaLqDXyX7PouW
c+eI95KBYlt59IMrV8GxlN5Fc94MNcXPpDYteGfLI/GzE6gBjcm/ZJoeSt9omkztypPMbLiLEgjV
rIdtPsGFtefxZ/5NSVM9sRYBJMiPOSz6W999kX6kLkFAVNmwrlBGizQh3F51FXUPnakPfuq/szgf
dp6JbL5qfS6i6V0VrfvEcENoF4TEwqHmJ8OBCrlI+lt2U7OQNusexz2OFhW2SrKvDIqPKp0AuEhO
AdkVn+zcOTj+cgpZm1BHpmiVuOEvX3Ju2OwmKzU7ePvaY2iFe6uanubMBsTgcOrOlCdT7LHel8TH
jpVk6jBKiVxH9SeRLADWWcVt/RrcfCq+hC3fSFUUBLxWgBjCBGL5SLSaIQoqHstPcTPeWn38LZRs
VrJZfRprvERqGX4mzLtmCsKboUJYNgbOl7Bjg1q0kiLt3C4blabFMRuDb0s7soud8YkOY2J2vpc8
SmuA61riIA2HgigYyS7CLsmGdlhI8O4SjNNOrm8zgATJZAWEi+/LJHGfO9YmTIOYB6aQtWySfbRJ
A5PIoOXPyIHsSnT86c8gmPzDUDbAbEJnPubSg43NK0ZPyNQdFynttwFUBs0ctmleyva2CYLdFE3V
TaRjtCwhTaOiP83GD9hBTdGln3PuSltWlNbyMpoQhD55RmEUiGMMT31qo/YSJSSZCNysU+N9DR3q
3lnq3HtNE6B1SR6WsrROSg13sb1iWCQgc8jL1KCjoHqYjIQ+yaYvEs13lgdowB3UlewfojVDvjHH
wLQ0G9VLUmTTDUu4HqWdhXe0QCma+Gv2nWe9+bVvHSZOLiBqDBeZg2C8rgg083oiCfJOwOoXVLEV
6Y1WoghRbwGwiqLSGMGAV+XBENwZB+uIyYpbv3+XgR4wxuo7twvPWa5ZNjgyva8dPe1YHXakzDI+
6M6EJz3peUtpiSTemCV12BF/57DKK4Y7aXV3KfMRcdtZzC+U0AsrgKlE70ALlBC1wNm2WC3nqI5e
hefSS/GtX3XevhtrJicw5XficMaSCMgqbBoywr7ysaSaCfem+xH23uos1SAOsMNK49P1anlxdk22
kpL9YaTuLtnIeMbiZDI2QYsiOs9RAyx5cp19kTKVJ5pVoxd77qX21GPiaHHT0TIkpaFdgN5ZfdPs
JZ358HnRSh49GwR02YcIclI4aXaKSKKBsDIaBdTJY51tEhrH467tyJ9Z1KUsGMpZhQn7ZWkThJn9
NhunYdutlsJSRQcTUZyuc/jyjRLk+5Xi6V4tMBRE/8bM9TEuvIWoiJ46VxIlaqOKUZzccUL6ijtR
p5rD+qgII0CEW0GUs71PVb+qYTyW5MZOsfrNn8vUtg96mA9CUEHrBxDKtvnlObXFmQh6mAV4bYEy
YznyfRzgxPkuE/tT3sTf/LHAS1ondPhKNhO+Chk1jPdjZB+uc5oiroQpaqfvnoBB4YQzmYsWS7Sw
oW3qqmxvBpaGbP1wJybVftQPfqA/DX1zkeVMqAhLIZRqathVwn8088DZXniotLv8LVPsZTRLA+hs
RXz2iwrBVfDNBHb/tXioPRuVS0PCTCn1sDfWjxQF4kFBEHZ5goh1/qG2EJZNbbKLXPMY1GO4HeH8
mpHdq3Qkm4MkJ4qvq9mWUM7a9Uu0q2cfR1/KOxCGRZOrIJLMlrVLyvzdpGyZHZtSzNLkl1oOeBY0
Rgrqa5TR2vhl8Y13s2TV5+suLu809En3PmYyO5gEXps/EJDN53zdSoQq5llZMabd69Db836m6bOb
kvmcmqfJoWxjNdq6UUDUFhJrKwWsPMk7NGVB0x88iJLtuu5vc8OvqMORMXRQtgdO39XivtbQbEOH
o6JUUwWQxhobNVzC1L8jC1VsZCXHkxq899wa2d4jZPBS9si10yC8IRId0J/wv/QLsSd2wJa47kjL
koD11lLlMvbpzWwnydFU8lM0FNa2mMbVn9SJY+J1L0sYgCnNq8d4AY5ZpkjAG1XBuWnjh5KN093Y
LMSDxsmPqdSkdKnyk6eX8uLk+dMgp1s9ps5trxJ6ZWy8d1RJDJ1Fii5RkcLLc7PPuht5l2w1StVe
VDaHl0ZqgnCabtproc9x3K7+JZhyXjt/yky4m/iNqDyqb5MFZ0oo/P+HXIP/LzsYnhO5/7c0g4ei
/J421ff/6F/8/qO/+heR9y9v7YP4dEOitYNBA+GvDANhu/+ybSkDP3BsR3ghd/3VwXCD9Z5ABDIU
YegFUv7pYLj/ksL3fWiqHp0MPwj/Ox0MR9hrTEFTLklTn37+z//hc4MbEKEQCV6GcPnv/rOD0Y9F
WM9SdGcro7bZLLiZlvYcBHQZyzh9m3qDrhM+R1uwUNPWpyIkR7PR4PzTlShRDdNliWyoHRaR0/NS
DOcOeoudex5MLcuCz63VGfpU3Se9u9POKZ3q7KLdQ2v7xY07xh5ZVsP73K24OAW/pcoMzCWz9RZx
jNKI9FQZhWfjVtFZhQny35TChNPI4NxK/631sUP3KsJWYYORHNUcnK9Hfy6gisxstc+LnW39ILKY
I3ikkwgaNdfDbmqCc1Elat9YxVtULs65XZK/LhLVOue4j6tt4VPQvl4tKtSyhNSgivz7wdc7rhfZ
+hfXo+uzXI+WWgEP8eudmBNQYP1HqibQLiHYRWOXFbZtLmyhq0tvYhwGOWb2xXEID8T1/vtoQOZT
BAwEBhd6wibkFGtD8caUl5ClA9FyEdmHXRbsGywboRFb8BaU9d2kBhf6vy8oSlNBlgUbhyLOUWJn
o78dI0Aiju8AAJLZbRdjuVf3lfSnG1oQ+aEuGkDefQVzIvwhWwC1Y2cmtszll9KAWEiz9lsYUmeI
luApnkAN2KnEsJ+T96sa0rD7hOzf0PqqQ0CZa8lt7AAii2gmsk5Wt264Ngh6zRpy7py7ZHDE3Twt
LDSKAZ1blEj4Ln1+tNOlOFkh6ENHJTNAFYEtevlwa1HfjVEJF8ZUd5OqjzrwLn0O9CNeiHUenPdk
YrGczWxQatt27jqLq6In3sH1G/eu7QFTWuMEUh3p69JgrCmi5ZZtECJiHw5OYvnpnTP2/DopF++n
MlLHyXORAxHm7qURK9uqHw/ulED/EQXFXb+floPXWYfZG+C/22ATHKRodRATpCWhhE2zuoRz498y
eclDENI4We+L2BlvbcveVTFa3OsDZC7Dk9NbB8Fbv1vCxb0T66seVPrGvmthT5nur/eZ9QEyqx4W
xw+IHibAL8n7w+ANlNOK2tz2VInIIMr4PAh4ixzrR2CGBNFDJ84TbYqDv+g7qXvOeeUheM1zN9gr
qf7jtqn/2qfFfTYk5qYsMNJaTmQfFwtXS50M5z5qhrPiPwfCsh5eb/xzUafBzqp8Ns22HG78KGtB
AfE/55Ayr9ecuW/PhV0vm9kEVO+AzlBmjNGsPxk/eZ0zapP8NpwrBDFpEO/NnCwsIh/LRGxdG5lF
1pZUDJPx3i2i+ax9Q1+Lfe/W6TK44bL2xCmEOZI6Azjb0NmNIVkWeVydJ2ehmhIxGQ8OFJBmEtX5
92EbeNtekMtlM/uamx9lWI70c2Z6VuvFVH73fL65MHIhkzrzcK6U5LMg0EUV5Xy83hT1dIiE8CB3
uAIsQ834o61JbrJ2TCl300Swm4Qcgq6gqEAtpD8XTt6fS5n/KOh67FLX6c75erFk+q+j621zCBS4
KP2DEhb9yTj0kW/JYzVIsLFjZHZeS6M1iGHB9lG5V0k7nK8vyVTJd5FBup2vn6SevE3DShfiEx9s
7RGk6M4TcNwAdq2PhJVpDIF8zcpn5od905UA3O2hQdaYNKi3rZGxgUUVdOO6bs+D3aGnitGxOuas
bJjkQ+6iJMmmve0Dta2p1eiI4rEll/2YD6+uWeS5C0PadU39ImM+dCpNaP0sKgp2LKYba7FroPma
r3Fw4cNkst84i4u2T8H5TupbNXbp3s+sn7U7RiekgULXSNSgptAjrM+ympgqrofa6moQHFxcjyYI
Hi41VnrJlp0eomqGoL/+ABbf/+tINc3zYOt2H4uqPmehy/NRnTc3UTPWZypOTF4lMJUozmmiBgN5
Yfkwna2e1qZXe5qdRj9vk8FdCKl3fqBdwGijY2/vGvUUlCMN5Em5NEfYYH311a9EuChmqgQit7GY
RbG4+JypNUUWgBype5OG8iML8558Lx5ZNpR25jai+rs+upDlso3jBlRbrndBlVNjmZzs6Ls4vJZT
R/H8lFUT3jiGw124rCZr4312yuepm8fTP9779eqY2asZyCR3i0rD3x+DyokHtGNDpjsfyvXCWj8O
f5a3pbO8T7VAI5tL9+yNoF381sFaQpXp7FDO3eQd1k6bX0ex/kALH5bKQumqdyJyKDsINak1Rmfw
VoHbAOcXezXU+hzW/e3kNwWlPmv1Q7Ij01EutmixCEuRnl7dREEWcI6Ifj6DB2spR5wXWD9ne0w/
2QMDhK7W/VOOaLGdA5DRCIy6zvCBrxdm7hnAmtr2NoFPZHhEhlDUntJxobIHXqmiGJcXWXwsJXNB
y4aqdebmLLP23y+utymjn+ykJ/hwHeyuF+7fR9er9jrkVZmlN0kSACdpEuZW3R6vZ39iC0aD6+H1
ghIau7M4QN3oDbd5koeb1hY0C+d4Ol8vEIxC30COcB2DKsOQng7oF0kmJhJ6fLBaCZ7HQ4e1/r/X
8fbPy/hzlVo4qDRJVLwfsiCkZRsP4SmmLMYJ1C3exoTlZ+XToRrXTdb1Qlmk2KuKTwT6L86JoAPV
NPgfFeuv3Zxa6cXBg2nqdj6iNrZiSbBhvf4yU4+wEWfkXLqem5FKkc97sl+jZujY2Os5OMWddcJM
mI+p2DtT8rXsil3OH2YhWyMVOAzMnVtcdKOKw7yY+uyUYLEqs/Bc10NvvX6958/dRDEord3Tn/uu
D70+II+99hSM39zS5hOYcv84wcu6XgvXDyXXZXf+c/X3kSuL08pH1Z1MBMV4/rQpkoYRa/2T1pcN
hoOuASAS+AeXd1w79Xz28hL19Fpw93V0GlsLUUJQLbTS619ZNYqzsFyBR7QxsDCip0UNzblMnOZ8
PcrXozrrIa9fD683/nnM/+m2QM0066wEO9f6XH8uqjroj6KD5fH37f/4++sd0sR//ZWeO4sGrktK
9XrqtW2VweJaD7te1gRlzHgt2X0TFc+ArmeM6bFdHme3YVj8ewr9c/V6NBpqmZvr3dfr12n2z9WK
qlo1muU8zD35EMIGdLFOOc46+fQj5UncnVyf1vPIJyxjrNRUblIR4YRYL0Kb/hA/Lh0ex25Cztrq
2+vFHJAMRaGXcUnij2pFS9qzEyBhjxiiz8uix3NsmlhRES7iw5KoHfhcD+LdWbYJfc3r4RytU2FJ
R/v8z7v+7VHU9Ceb1isv9Poo0DJ20xICxOizq9fJR62T1vXoeqErW/11T1tI01+ut7Jr6Vb9Eo83
64kiUtmAF1wPF3fmdP3zLI7y8UMF81hekoZOUNOxF9iIsWdc//3k/37Ln6eMM5ZH12e83jYrhxpp
gPOcm//xqHRJQ7gH6z2/D6//++8Xcn3o9XrWBTzqev33//jnqeycwEZC/4aalsXCAPH3G/vHq/j9
sv/c/efZ/wu3NRUYwM7uxz0boZOJl0WxH80SD8fClmCe1jVHe1pe5hqGn8nomM2iu/dy22wpxzHo
mfotz0K4AFH7RqMEFUZkaOX3tncQcfCoirn9wlb4gyX69yGgG2JSh+wbirZ71GrsPxqqeZXjk5ul
0tfZp4enc8qBEnYqRWpkZbEPclLJZVdmsJyHhiZZkzHThGiLKcdC3BzHFzOF01Z39mfZeGYzCFr1
Y3BJ6pxk6tVL49Roq9a36c3sAiat8Ccx8clgP9A0giqGdHce8p5zYYAXq8iDHfu2PLT18CuWKbXv
mUpvao9fnWHOdlJ+CXOgrEGbF7sFg4bXQ1yaxTfXKvFb7cdm1iy0qf4ZMptPgZbnitPlWKjinFp8
bqXCWNEMmqEv+5rSTrpP05/T8l5G8SF3STgdqdvtkzr9PIwI1AM3PXkdG9KaqL4EULo7tA+iTfDF
JR1GqET/pBa+be3IhwFDRSKXNRk57Nx0P3y2AvnTx/0i1wJGtTC38qcbXSzPxQxwotj7Pc1y1VYE
5JWAiEv3nZ7hE6rP4m2s3ult7DRLrodFl98rrKx2B5PPzezHbglQV2YuBjYUbjflVLPj8HQLt+2b
iYDmUA1Vp6YgFsguveSUu4QasMs+zH3HNyutapvQFO5LOHYRybe2Uel27pM3NUf5pbCK+obCybBt
2T7uavRcllfIzVz5uxlJ2z5rSfcRbvg955d+zpmp196/2dtp9mJm8RoHTsyKBDWqZAFasTCrfSkO
8xAzIlKST9vZPU4g8MOpJy+mbE5p1XnPKHk+hW15P9G4YSIhnGcQyQP6NAwh87Q1CDojyhnkyMa4
yVFmXcWMSaVv6ywnL3BUt/zr6N7S61ZTT4BZxgCnPKHgYDNMZqytNh2F8SYHL+KVZ9/YD1HW26ci
GSA3kYFrj8vyEC1Wcaqs8p52w2ZW/F6FiBuC2+VhpCkimlLtvAnJTqiNS3uZjqyOpkcn99B5ed0Z
eeS7sy6yQjuYT1P7mV4qw+pIF81tyVqhs0o3FmFuPfh3oQG1W9Ky3zhRkV88Z3QP3Rg8E5mQr1D0
UsSH2sf/7/rvvvKfvdC2v7Sq+dwyRFExLmyEVHotp5v+4JhpvLPtu0x58BZndpGe02ASR5BGq3QT
x/1839Rbj9L+zVSIJ9loCM71hw1LoFmUvDCy0slNGftegtvOjornniSfLpk9CljWTyPEW53B10/T
I6JMzGo57cMqkcOhKAf4iYXKbupR/YzT0t/GHr7loFPHjpq18qDA0yTqZIfTQM/wSC1UrtKLOd18
VEfIkoOIcrLVkrIDGobGGvqTWP9ikYubfnZJEGZwaqpR7YYyP2Q6QG2oonMVpit+ML/vYpSZMim+
NYXNHIC0XqUl2WQNI1/QsQgdqPs4bd3TpIo/V/EIiVKSTkqPPZ3sT22wJmUOxT4NUEYMHWArO+ie
rNkD6ScAngaF+jkN8ORixiiS02j1ZQN7XG9mFz0o0ObTYzK6ck/7fmpQ+OiCqpSsCRlw7J+ZdC7+
gkPHmbLvZsIgHab2TezQvlL8vvYIDu5ip39zezibi72QQD3yQTtv41h+tJkieDTqg2MDgITOpO+1
3ylT8J5G4hE9UXyN4vloZPMiUvw4qil+6gYITmPS8oAmAMWfR9J0JcN9FEXbUODrKoNb5VbyoJry
eVwEcRIeEeRTMmAkaTOyURZ32+YtEmFh2l02f9dkgc1hdxOZ6XVIyjP1K7x1NBmibHy10FgQd0bs
nEoJG5nJ8ZHvY70fSoaaLMjP0SiRktVrt2lCsWt/TGlrb1FBfYQC2iX9SIpywbivDT+/jHYnpUxz
L9YPqA4ROyID3KRzRN+s8MDHigrkctHW29YlMShifUT+UPbeTruQXM5drsfDREeXlXCv8JZjhWKq
KgEc67vStcOdS9d7g8WWjnktfi712hHPvnheBzi9IVayUeO7VoO4sWlIKwdADt1WLOsjfctvY9Bh
+m6LACkjEuvxRknt3Scq28U24QL2stBeCm7k0NMzq2SBGTz96vl3porv5zakfD3RDPVi/dVzi3PD
bnjfT/5FSynvRZ3e9Xaz6vi9cV+U4T31ZnDh1YA4I4lqgq1p3mVL+0Rb88gs3BFRj/AjoOfq5OZz
k+Y08PMBLYKEd5uyaNxMI7j2bCqeZIYYS1Fjd9P5u+d4KP/5RpQq3/rUzKwZnV9O85j4lKG8ZiHw
01sYCt9k4VzU9zbNX+n7fh+irDvPMfpkYUbCM+f+folrh2VB+oA8Goy9QNXRPlS1eAxNP5DnlIPF
tzD2RANBtkMiTovHYJzGMKNHSGkdKbuIhvSBAsKzZ7mvQcwAWWSt/dQmtcZnnLuUeaxnrxFmV2mo
4SPxtnqoaPQ1HhrjfIZgGNkHHBCPBSIbJ8jWH4S5RdHxODdrYCFfWRUEpyVZGB280tth47hYdZKe
mgZIsNeX+xhxQlyiFVrwyidB8NoW/UXjEA3QR16a0Xv3iIMTbX9uvCy7IQKbaIkYrGCahzupaaXG
wsYOPsQ/RDq/aMPnaOVdB0YbKjnzGJi+SFXbqGMFO0Jn8V3oWfm9IR/TsfBp2GkApl6RnyTydOuN
9XvZENHsd7g50hx0VaRo0PmkMORjRhGVJaAbqQd7QTk5t8iHXUy7CIISv0l+seegiu+hBPjcW/Vz
1CbjRnggTkK7fbSz81Q3h6kOyrOTZyyfbJuEWfIBWz09s8tlouas6wX58Z4PE2tJOdm9BN6JWF7Y
7H1qHFXcTpnYTbRAKwvpooQ0l67bEFM9++w6cdtDpQ5pTC5u+yQyW1ysASJ9DbkzHwjB6FtNHxR9
hjFd+xSNPbXmUOxM4k43JgFH23fNhZJ42sUIWfuAnaL1xQqowCn2XoSLXvPRwj3VpvoxyaIAsfx+
HproG8NRt3FZzO/bAX5jqWdxP/bYfm37HEXM4JlIUMKO4E10mdGBmXbB4runxlmeWwSsj4FrVzvb
Ev2WGnh2o7PWoxnQIAGTRNUh0kZjs0vqqrksqvgIfNKXNXMSsOL6R5N7P4kdg8kbaGufsLTaTKU9
P0zztCuml5ol4cFpcKzJktTDycakW6N0dxkaGBAj+2ka5tu06JwHE/onlJDbsJwww1bsdZEOwKNa
lfa+ui+8tGfvNU+bZqRAGQWAly1bZYdxyLZ5Bqx/En1+cCXk5aFss0Mwb2XpejeDk8l9Q+eGueNd
y6rdm5JROXNQpvtqDVKAOiPj9CNTd3kt9hXzK8vI+OhX7bMrPwWREC9xL7ZTMql9FCKSd4ut33Vf
1UjhXA/OG6YeMBGB+1Ql/ufWVZD47ScRyop9Xz2QyW0ICVNRvLUb89w41gg61rWIugUWnVp4h+ME
Mi326HK+jLqAMBDYFJPnZy0nJBnNVG0BzAcajo5XOY8DjU4YP/MPvw6X7Yim9gYpIg+MMR3bvXkL
g3VfEOP/des1nY5swMlS33RCZ060ZtgGLep/UH1hRhyIxkNVL8w201C+YDjAdQFYwK0DQYhPINmP
kekkMmvFSDqU7X45aQU+24/n7VDoc7ZEx6Yno64PKPkWadMeRdwBqAvadldGRCS0JdllOt/TW7wr
Jf9z2fgYvFXO3OA+2JpJa/aKXZth4CgyGu55pr8hXU9uXJ2ZAzqer/2Qawa8kCAzgn9ET4DpPLwU
Onry0CfNnaHGIJAUxGbXK7BT7jJ/X+qKd+dEn8cqJ4w8QGbdkrOmDTCJPF0qftkTiSbeJQhdzJ1I
njaKAlAVRqeit9Z3iR7Bzx/i9hCMMGthTp6by5hl736Gs3HsXQjqztuUTx+9YVby8YnJZPzlLea+
KtYvULYnvjO2bdiJyqpfUA83r8hFEKNV0efCiEMbjL90NUORJac38Q4s678jNltOScRiuY7ks63q
u9SaXwr057K0hvPg60Pd+AQMEiRQ2HhwQ07IZsbYOrrzXZNM5yaOSQAOvjsGcUk7JdHOtA7cp4RG
c1LheqVOJm61jZBMwpS/DN49rSHiM02B19WQUL/Swk2OgdatwPGXywN7FypBvnUZWJMyCkeUa+xB
v5nabe7ZpTgFgmxl+MjaJSbMqYemkQ4/6Nt+pNqsd60pxw4/bem9Mkr87Gie4Up2D2JMgME1KUjd
iFE7xj3N/JzcjtbIJJpgH6GzvkkGWguRP+4iq3uTCRlI29xKwmfOnsmH3e5NmCWWkIZemf20DTiP
oPK/NsuNWpDU1AXBi1H2HvQ+RT9+kyqwwDTQrt6gN6Q+AiffEhQTVd98pKYrSFVdjmm2vIt6AEs9
5qcYkf8mssf6KFLICeBAEK5/0ckMrDgI7lkjAMNxP/XO+OjW1lMoMoJF+ZaqPKGUWk2YxM2hG5if
2Mh3GjNQlqWvCb5mglCivZsUIXUcLGfSStkhp8lj5DSCcMiUdV9aswIotdiNEX6VbIBYohjVFsgU
M7n1bhktBDayetczGZl8FJT07GE7NT4+44TeTbrA9beXhlRMtGS3BRWGzLdw0wfTd7dTX0OEQpWB
hJS1Cj/+lL8t4nvqiK9JlWNzVz5JjQuz8+ChSRbqXoSoz7AQOLO8c9zAv7QkGs4eUj/kFOhn7QvV
JxwgXVQeS2V39yOhGp7WrxlOtLt+Opch+Ya4z94bjb+h0KPeW2zjOZqelzbYi8EmB7UoPqKe/rRF
JmUcAIpRLmq3NCCGN3KnhXeEK74aBJVElJGlhdhO+8+4t1719BGlVL2leJ18PPJlGH6zAGsFklnO
HSvWfMExLtkt0ieCls8IECT8/32Zo06y61PaBvd+a3c3psG/XYOGCTQr1Q7vTuEg0Z4b6PhCMYLY
AxDJUD2mFk3BrvAYHvLHCP1bou13kcQg/3kJN61YHVfLJnXDZtfRMxcsR/sIdhV7VISIMRpoQX6n
5C3N9vxZa0xjGPr3uQXBKEl8lt/YADZt+JgNdrazpnKrkY9iPI9eC9V/DFXzsWpK/Cp7GOtGbNip
xHzHqsve0ikKt04WwpKA3ONbX9xs5Wkon6zL7IdXVo9+ZfxTZ3oPwRcGK4Mg2OncO1tZr2oRdIll
XcMxhUj9VsX6ZmYrwGBsahyv6Q9rTLI9AJ+Z3T3y3vaFSfMOcfRTkPDzrHbu+j2J/8XemS23jmRZ
9lfS8h3RgGM2q+wHkgBHzdT4ApN0JcyDYwa+vhd4I/JGRWV1db+nmQxGkSJIkYDD/Zy9104Tdz30
Ov9jxgfYS0G4TcjRoiI4VexYeCFi2V517/VBI+wrc30X+QvgsSqxiMnQAfBTgCZl+Co1kRhkAc3B
EAiMgRjeHNJb26R9isxCNsPZmpJz3M/34xjfhfG0j9vqum0I3aivzVS8lvwLyJbXtvxchJjhoNw2
5szhpZzGGBRBMROFwcJ07kh/dWcmtKF2o6fhuwj0xxmVJxrGbtsl8juJbPTwrBL6HHOgqTw67rSr
TBWolwuELMZFVwb8u6bEUzz3d4JvSw8Mb2Q6GBkPzjyfpbEIGV9pKugZE0RWpWs7wUbc5hwxeGrL
tWOSYTQDZVVr5Iv2m5VLSghgPLX8u2vcN73rPoriY2gCotdocORq8Egb6U4SCJtbxbfgzWZz9R1G
6UNmluei12ci6l28PIX94XI8b5u0ey2YYGP/YUhK5ASKqi3fs6Te17X9UMS0iIyMQsG4N6Zik4nq
wTSTY92oz7bWPAw2iU8jreLSCe6cEXU2Oo7v1Env3PBpMDpyXZRT1CbkRWSflUpXqbaVY6Z0PpIR
e62GwPHqXuYYPV2sJpp8VvCgzPFr2jZfeXitNzVSpgpzdtg6V6UAvttFN4GGYEHRr+ze/Da1HCud
sRSrhH7d98QZ0UOjisRMO6oARsSHoH3WjQaS5gsOamWft9OdAkUss1UUaPH9HG//jSQo6ANOaI2/
/vH3/xZJoOuqMP9vgr7zV1F8Nc3X158Vfb8/63dFn6P9Zpl05lHLGbppIj77p6LPVX/TWS7alnA0
W3fY/lL0Wb+h5VMtx/jJHTD/pOgzfnMd3aI84tI01F10gP/7P4A+hF/l7U+hXvOX3/9WdPltGRdt
84+/Ix38i6LPcFDzWZprqJpuqS5kgv+s6MNeqyvRYHKp0GxlTWkAic2yQbHU7lv1qZMmi2ddVCra
MwdNhUTA0Sx3Xh65bDBgokhvteH3O0clAlH8z7+5PHC5r+h6xAhdFqxsG9nT0v+mPlMekNCyWL38
/vOmo3O8Z25LSxmBWwaX4NKksRfVwOXWZdNdFAZdRxq2IvWbZNFYaE3D1eJycwhK1CyXm3J5ldRI
8plCOKGUpYkCyZJxdwBQsJcGeCVBWhHutPTJzAo4AzlTQxMeZjsfB50iWV53B02lqUdEPLRtLFCa
Z1vFMZ41iSpZIt8AIZdg26NaiU5mxPoyjdVjreEYbFP7U7nRDfU1n/AQTCIBGIR/GItjsIsUo0JB
bTR+VWU3rQr3yIgI8WGmsp60AH2Hgly+wzDXhag4+lClW5FsVREizzCIDQnH+NiS0OvifyIuKXqp
av04IR3EUqhrK6Ocr+wwi4+K3t3hG9zGRgt2eMt6Y6Yz/kglD1UNcyM8egReDxVJe8azamXnZqCf
YOGpimPckHlBILSW57ST43Td2Lh8sGGYkK8fnFDr/YQrynrWHLzvzJ9RZXtmkDDvVt3TRK0C16Oj
7Ji9JV7cgMYqubL4Q038KiFiXttuE4o+j0p0P7TJazYWXhGjdjYyWgCBqm1SClW+O3fDBvwHcfIz
iE5n4fDaA+4Z8yG3NWOn0sMSTnyTBp3hY49EjBcjNtcy4qoc0E9J5FwZDXoCw9C+lUKxNkUs3IOE
T6GntbwT6cGku+lNLFHWE8HeoWoTxpcj+wgnYWwKyrDrCri67TZQZZrCUyYi4uLMPYYt0VW0l/MV
s+JXEVPtQgiJm01z5KYIrI9h2Ys1XaXJ+FIEst1Vy1UV7epbHIjYB+K2vpwo80OTlflmEtDeCnLm
YjMkmDTGTmVExmfYWmRL6zbyRWzHpItX+yIu8PLlZHAv+VytsNDIpds6z5DOq8O9q1JdG2XQ+IiW
mACHk5dDYxuj1oUL7qQ7SuCe04IvUvuYFheR99awrmprPMVITjfBHVfWvUnhqnB63Du1+SDi/iPr
oPdNc3nXtirdJWqRSic4fzTkM7WY9pE+bzQS07WAdEJdETHr8ea+qIduM40EAIxguBTTZP3TcCK2
u8IqgBR2OCTQOXLNk5SewvRcQ7PwYkU74uSVBlUa0TEZSHNzZ5UqIS0hqx0DDvgYI7Zx9PKDo4NK
bEeopRpbOsbgMtoUEoiJQi6MPrkrjmJSSeqX3uzC4wJ8wKR60Mi9CNKCIEYV6lI7DUzdmR6VJRM1
c+5QXRBxgsrPa5RwG8/uLsNBoZRNvUXXSjBfVsFPmFg1Ti8NdhTmO7rwpuWNyaI0cI4Tpj1H8E5y
45xr1ltqB5Wv+bFJQV3mb1ZDGG+hYc9yA7AlEHmvdN3+6ky73VmOxZy5DmgDCaPc1GnznHGY7Wy9
Z6Yw0MWdKa8phXoM3MXVQCBw5V5phsrXA2G8pwqNlHiboBUABk5YoCLGZOvWFBttoHeADcO8fsEx
j/qt0tHNFtE2Mzg1IiQVMipurOVFSplv5x4SXYTxbxOoTNqITNbH2rztVIMYbcZU7I5dPN6Ofdxe
Txkdrb4Gndm4D8HI9KmxTUjMU0zXQyv2NccY6kuLMhYW1UggxZricNr2iQ2zGx87Zh8C3dRPkfJb
robvobKuY5rgOEs3AQtXJ8/6TRDdT2GgbEXEyNkjLK+w0G9oiCw6as9YDIESvoFrWE+42DkPYlxQ
YxjSxXboQoQ1rPeQRDGlsEPfLrA1zYPcWwg6SSWkShrLITiyqO+LgTLJAJ8e4e+XMTK89NaUIXbk
PKc+Ql/vLbOKfRVwpXLq/MU0vpVcUhRTTHjdWbwPypjuTvUNvEEcKDPslJqaZIiZesyXgrRS10in
+wzifWTdmosjraB7kSrIDSjpqt2PSobo5mb9CeE0GUWpRlJxMxQkhbkCww6dGJYiYWVo+GmmvW3f
Jw7oLoU1At0jcp5NyiLCUYZ9MbWk0mt5f5px81TU8FK9NY/U0nOLVkkv33T00BQau2bDGh9SIiYx
YC/Fx+gO71jv0ezk646WUd5XHSpaMq4iyu26e6Pa9IKnIiVhVwSvdakOewcStxgibR/k0dY0BU3X
tgBiCwdkp2QT0bZZtBtMg4BZMBO3CmImgkHxY6oi8HK7bMj1sToYYvXBHY+wLUaABICR6mjJEERP
2DzVeR/6CnMQSNyUq8FObEd3HEEdwWlsTJgjyUL9ket01uubgubhqkyjs8y5Fs2CdN1MZdadFgwa
Q/pthn1ByKcOgbmhJ4TZTOyb596odm4/XVUdHk/0j1trzp4d1TDXlezwM6GMNOPim2KXsnbNuvaK
CLpMwUUlbKabKZ2hADWtn1rJRFGIeDiNLgM0GuM+1GIvUWbzmEbzkXH6Okb0A1pEPgHSsbaTal0r
id832bhVGvUmTqgQtmjqPR1aERgKqseWYd0rC2/TXJzWpfCX6QsJa8HGClGuaOq1XZgPnDkvqpNh
Ka6qcVun0eEiUrpsUiYSKYZ7zxb3FcUrFARyY0Y4pIx+CTKIgPzQkFnl2B/2+aLIvMgy9Ui85VzS
N6rjXI3wOwhmYVCf0+wuqugVOJH71kd5Ds2h3I2hqW8pEgOIKAwEtPHiXu9ReUTB9Aq8KfEGg2QH
J0LwXak5K2mHIFuslweqK92hTxUACm2e36tpghCnIawbzMA+phckyeybbYjzgfsjmBrpmRpegNgl
X3AcHGfFfGI3KMoHYz7Vb0XehG1v+qFk6ActhQ9ucPEsWwbXLIp9q1o66AemhMMUyryIp21iNndF
nBI4DhiYoFEEoPNaXcbvZKBVVy96TlGQf4IQ+/6i2BwQYFLW6dH3BzGWz0FnVp3q91ZiEvFg4Q6p
jUrCVAjCfcFrXiTPeUuZHGwVmkwMFTcxlmVbp2uYLlNbPJ1nPdEIBarjq2GRp9q66LdjkxxCKzL9
YYxuLvI3BO+0+qZW0oLKxK6Ew9tG6FsNFIiwjZz7ommJtY8fiFMO6ySmB4LY4fJ2LBgtHCfR3nbz
2EdlTC6KpP05BukhQdNSgLI60MeO17lC3S53ReYrbXVOEEMQlMJM2u9GlCRuau7zTgyMe6jEF00W
RvmIUleeelqifUlTab00t6K9tIq1tGWysaQGCiJw4QOj496oMdXOKOgAMy769Yt0PQ/ejCZ4TGYm
y41B5AYniapDiWj1ejdE6pMurMYniR7fXHkYmiyg+dqR120b7S7ROm/uWxDANbKksFEPTWEPpPvR
jqyzcD6UuAw8G3l/HtfNds6Kw08hNfOoNueQCos32T/kifM1xIwXkVoiIdCUbSmygyv1x5GWdCrT
cywVse4ReR26BoCMnljvbqwQmWxGwYHWCyiyiWyeeCAdiWYh9vTsaXY7GB3oycLcfWEeGPmuSE7Y
YWI/LUnGFv0XAkLFQ6cahOlAcS/6bsfsqHWlfqjUc0W5YH8RixvLIsIoQa9ZDaxbp4LfWQLQYTeE
A7glwW+EJBgdflt1QaFWwJiLMb1TpLlQB3rPdFSAoiqyxwADJ2ztnpzAAkh/7t7X0+KkWjZD+Jkh
ykMLN+cklBRPuq7pWLlmzaXXgV5f0TEOhxFSMWk2W52FmzFEhMdn1SszCjLQcwYbJJ5tS+lUVoTV
1/nsbMKxeJQMtr6lb6Jq6o9xLB/6AVVE2dn9UXFGPE0O/WiAv8TbHpq4fWf28JTJkuq31eALIaK1
Swyf5AN1iFDPW3TNUpeY1y4yjUM3mduYdORdY3YjSCUAN1WeiYOSlvbeLp9jBaBlxlj+86Q2hvxO
SFGs3RGY2MVPgb1GHiwDRfmYIewKaEP46H7tRHK40wxY56pC8nqXnbKxZeiwFJdhBXVMmI+c3U5S
KKwIw13QCiZ8U+zsajfc5F1O/SpOr+JgQH0OqzIjErFld7YenktgX36btNGxo8K9x1jElC+hnmwl
ue9G9lNo69o6smcGvEXMbMojQJLkgFGW+Adeu6Md2oKFIy8c3UfZuE/g5pgvLF6Ay2FOwlqxYuBJ
Pdd6pY75FqVVue6n6pQI7Wjpeufp9XzMaASYgwlFo5rRRs2zeahVptS2CdKlGk4SFds+Mt5yJG2L
jhedvPOdd51yuGxUFV0f7RH9bshnjtFl7WqE5e+brOqe+rKBnauYv98lLZpDetRX3mUTWBQq4SwR
hqaKyyTdm3XtjgspfF0Ztgc9pcGgtPLd1GcIKXFsrUcFqoM6m+0mL2R/uIiNs3kJdkqtcjdQkrBg
a/hRJsd1psjeb59jBiOEu6pxiGVu/ryVDhYMWslozXUIjLBJ/ENYUNwslKW+imB904ZDt2uksURB
saw05K2LXGGrWpJ8a0nSk3TdA+TjP28u92UJGuRQGSvPXf5EljnSzgS2jYb0cpzK9KDHd8JA4h0W
wfRpUFxZT51jHpIy5QJaWu61VELoU5bKldm1g00rBQXgum0PRu04BFaVL4OG33IyUGcNqHnBuJF9
DEhMf606agV56kQILmvk8rbj3F3U6hfd+mUTLFdJLWK2m8h2Plw2atLPu6IT2MMtSBKQIUkGDebD
ZaPMd1JXrP3lsvbrbsgflbl4knJTPajLBl7LuWgNpAxOR3pSbLwHTUoKdiCG46JtXiUzg+/MMboL
83I/z+mA6bzPaZIADCCRI4PEZ2W+W/T7UFFQaLk+Y4DK1SUiUjrKjdvLJldUJJrlg9naDeQJ7VG6
OmwgK0A176KES+JjWYNP6EUL97gRh5FJ6bZJsq2tyPkq4shbG1oIoD7VjJO6oA+z5Cmd9PB1LO4V
zIJdizoa4Ngmggn4bvSdumoysznSFbmLEEM8VLTiXRXGf0RnvykC8zYAIrHPo+xHi2UvcHtIE1VH
PrAxlxtrTCbPStOSXgTS3S7Sj6YdBqvUYGEwijI81uJtVvO9k7pUvbHWICpYlVWiPzdVIpAS0ucY
SfGl3I1sp0C8PyTNsO5Qs+9Nw/xqu+wcqTlh2p06+SNKlGhgeRZE5UgVOd7PRfEe5Ln2iYXrQFHg
eRK5fl9nkCDMhGgBEYroMDgI3OxwvK5i+UN1seICAMIM0wK0pLDTH4fS3ZutsK96tUWjlk/kZjmD
e4qrD23I9GN1M2a5cc8KBABYmQ8L9WaDTZKc+Wmu9olg5RtWBNTOIQLbMGQ+MVmFQH9ld8gmxk0t
C7lLgxqXT0B0XWgk9+bwPo1R+iYM8FwqyqpkBGvjWu/OM74/95qrIoG7ramdI/qheeuK/VghMqBF
OZ1avLr+rCARtqfGPUVlSuN/EZbVdJHdkESjPhoPVQUJr6/SaWvr33VUzHvLTAZYEzrSG91RvKwJ
zuWM3ihUmWAktjHCa2smT2+tfhM5w0emxM2NWTTPUekY64vPIFBUSqguBliqlswDl4uwslj7QErm
pKI3fqDD5gjcRTuyDP9pb80Hp4b8UCrJ+XIXc6HpQHCCi6Ni2Vw8CMmgy1UmZlTjS5W2X2qzgBLY
O3wbtzE5+dzG13ELr0uNAzDT1BI0UfiYLiN33bvDLtQjmpt4tS7+tUnUt6zqh593iUvRtRLWYzvK
0L/4Ki4bdXFY0CT14fmgKlyuODK6beJy2l8e17nSHxqWZxlYf+YKuTrSzRcNk+uLZeRiWrlsxNhs
poDDV1X7ZtVZEd1hkwrC4TLpCRr+6cutTEsyPy20p8tKp2RZY+cRYuYRzeLIgWJp2g8N/NSWXu8+
7y13p1iVexQhdNSSsIzQpawSaAjxaBAluyrky+tHMsYVMKk7/j2KIvTMaKutkNswfii3o5Yi5Apa
jaB6CdFqtL56RO7HyXCODqBUyn8zmNMBUlp5H4UJnpIBb0iRQDEJ0rM1k5Y021SPY0HQhh5oIGxL
eYMMjdFIGrRApQmUJQy8PrCgkkxDcMXRCot7KhkiS7GJPCWNibKYoxun9aqh6LelLo8hysq1Q5Gd
8tGwccklzenId7p9m/RIVTrCVjIpxN5O7Ps0TL4paqVbvu90HP0qIvY0m4H8Y295TBMsI4YMvcmB
RkJbQ1nVfAWrWsEVEE/FBXuHuTh5zGL9q5sI1FDjFD1wGL2zjr9BYbBN3ZRKTxNgKHSTtaC4yPDY
+6PkEo2/iM7xgtfSd66CQpbqYu/pqHN+unpcTTCWO7TsoPYwI5olYqIGBFqrx52vE68zOKfUIHyj
m+2PInX3LeDNXE7I0jhXa3d+Ngf7gAtBijG9oaFPjQ50wgahgMRIi00i5xNSVCY3qcWzu2UMm+dj
N2np1u7mh1HDF8bkNfESdK7rBuZoJvXqJFIkjbaSaDflhNRIKBygTnzS+XAsDTOItMTg085YQQyR
Vxa10kxJvkaVmu7gytNIP2Ct1/lbPLjmTuQBcgCofnOLkrZRjpOOgV22ygOF/gdPBvRfKu2lbyj7
LtPYYnhXWV3j21Cb+3yOX0JmRfdNxb/dSEyHRptTcGY6GGfhAwuBBCP4lMMqjqOHZq7wAQRc8XDq
rIsqP+OevrKZE/dNG12NyxeNcU+ebKxYZWhhsBOftnRm326fCjezVlluP9L6eTKNRvOizjC2dptd
DTalENcKUiZ+1bUM4S12Aw4GM9GQSgX2vok0sSsCsrITrmaFkgYEsvhOjVggie29glrRcTJfsyZ3
UzFmcVWrT5KO+Dh1wy7Vx5Zivlb5GPqJKU9wVZrWvRA0BOLeDTw1HDz8zFcWpTigqbRN8qrG3Yic
B7/tXRpcAWXEEiMwMiN68NVgwL1mGcCb6TNbw2B6ipn2a5yU2ANo9eQuDWGhfylu+0MX0bUogPeH
SpkxMX6lcx91YYBItV9RNcSUzfQA5N5AAQuElrMA63jtk5ajJF+EFjb8Z1JkZsmHhV0Aj4Wj1G9m
bXyPnwVdQuipxRXGZfOUh9FzkXyyUiXNyWxTrwWnN7fgby3Bkq26nWLAh7NL1cpQ/DFvqnMDgkqx
STUzVYf1EjD70CiOXfxWdi1n2mAFGG1eEMcPlAd0v20mpPJpWG+6zDrgEduoVYm5eqAksGiCuXTp
+GQpsxAB55g5ZGLxUiYJWI1UfzRa8RHrReXJQcUsN5dPAEI7LNRIZtC/HeuuRmqzgNlSqonFpJ0J
e5HoxxBwSXgMxhkkUL0L7P6Ul+kZQ4yxdhO0GFbP5Cd3HT9KIGyJuHgPtQVkZ1pUpKAN6HRO1pq8
tymMDMx6GqCcPoKTEm3YY2rQHoqr3VyU/caxlXtVDdqHyBDP5eS+FikaVd6cu20Z0pvIuhZB/B0m
RrKehhDGLQI6FmgJPaOCq1HEDCoJG9SrTo50Bs80Wuzo0GT0FDyRKpC/qBu7U6J5Fm4rRI4mkUGa
C6W6h8uVxcpHozRbM8BfozWhn8SoCe1RMzy4XfHKJjDdVD452TdRjRgGmqhFWUGwuI6UtS1u9PzY
a5xpMnmUrM9WFu4OOOc0K5pQe7KxcGxZM+9npzphytgb8H8o4KXlxijJPIHAuh0yQsOmG3wiXp3V
1lrVo4bdXM2s7vgg0gdZ6d+inqFxI8BU7OF1AIQG7dXt9rnMrqLz4uvphqNlwu4upMXH4LKLPqok
KLNhhYn3TcXBA3ahfaaJYOKqFTfQmNR9UipHaWIzQTGCvMtgBpK1N2OEdpwLfL5O89L2Z68ySbar
DCKKOevrOrLWrV2QKwmgVpGy9PvM/WyDkk9mrqwrWFX7fjmhGmpEgVJDayDkBasrmin0ESnXCchg
ko4Ng4spQoLlR9agcMtYA6m251hIdosA0gdoNvSSKNLsN6qbn7LEaGLEMICHvY2m9xyXNu0gyJT6
MkkM9c94agm/KtU9Y81mHvM9vmsNo2foOT/srVYAHssK214pCf5npafGPmBJV9WbTCTvdNgIRoaR
js+AscxQkoe6xKVl2ilmDg4xdaRhV3BKo5GZCi+rEFalRdptrGY8GzYu8rxOfGCD42aM6EBGmDHy
pkV2hnhn39gOqvMJVZ2znukbHcIlDdRGTmhMFHJUputyzHfMfknOMDk0BdojifY/psE5ZMW78ZmY
mX4tqv5V6XDJ1pgq9iaGe2CHlockwVpFRUPU4uigPnWab8YYkPUqJMRi7I9tSHdhXHwEWk/lNZo7
D87MB/izoz0vqWpDTbXHwfOjWvBHKB0izi8zZwuvOdoGyxz318ZepsHJQrP4y32/flXmxejOcixc
y6LRCDSFQAKdNwSxu9yM0WJSIjFjuaaFQ7Z9nvMQV7YSCza+7j/9fR0I+t959lhdnn75mz/d/Lm7
ZZ/lUkywBKeHtuzC0bsbbdZmunjLCy6by3N//frzTfx6vT/t+i9//vP1pqFSoTPMDNVBMiCI5FWG
pZoTLjsfzARlw+WlNSvSdvkMBi8PxaM66wjFQ7XwjbD9pCg27bq2SreydMpdwezaQ3r2aU3pru+f
YwmsA3IYgbNReW3bEENk8ZrMw/QWYTkrIts+OaKDgiEQjLFYou0CH5LqxF9uFjIHf+CwwGm77i1Y
lirMn37fJI6FIuTyO6oDV0PwykORcCVtnuVmg3vvQBxLFvTGHnftXx+/7M8Gg/H7XrLl1S5/dNlY
IvljTz/vNMC2YGRm5sw1+Nff/XpbP/f16/d/9Tf/6j5DgWNgN1u5FNDNZpKHgVLjyjYwW11+xafL
v/PPRy+3LvddHr38etlcdvDr13/13H+1qxxQCPM2vot6aY7QaKOuRN8g5L/lAF9+/5d36mAm/vx4
uTwp/vWky++XZxJgJ8LO2Q+Lxb7uOKTpV3MzKG2iJi43Lw9dNmaMQBWywq+n/3oLv+7T1UFf/VuF
9icVWlZ+vmdo0v4sJTNNVQhVJ4EGJZiBzW9Rj/2vP+Rdm/f2/W9fl10sIT//+Pvqffrb7r3+KOu/
7ZvsvfjR/I87+0Olpv6mCQfMk21qWAZ5sX+q1Bwe0pngYmSzsapeBGy/c+eE+ZvjGoatom1zDOTR
/8TOLY84KpNVx7QNoTk89Me7/n8QqbF6RIP2J+rcz48BgwryNctyTIOgoD/n5lghfU1laOGUbOvN
S/pUvke3QQj5k9rrrbx2qXU96SfnfSQ5CjMtMZ5gn5C3uy5JoicFgBazx92UMnNm/PZb2uWALKZD
D7b7uWGZc7fIuElgvepUonJvgR4whwdToa56FOX8AXlab1L44ZuC4cxG3b7CUN+g46/X6u3SorqR
L1hqBr96uifUTHFu650zbCGFRR/Fc/ZhaRsWCHbt0/QSeN12NQrjDArQGv216uyGU/DS4Ga3MNwa
a13dDbNf3tb3FB+Gs42A4YmZBrZEXDWJ12/TDaEffvFGyA7IvB0I6uoRzTSeerU5MpeFS60lXsds
f6xWP4xraHn8bIK38bP5LlEynJ16/UO/RZQbY2d1VqCZ6y9KFsH1XPp57yu2J0v63fvcubNZje+a
HUuM23+f0v/TKY0AiuNbtynzOoZFsBSqz//+lPb696Lp4yz7TxJTCCT/dSd/nMr2bwwVhmaDBuOE
djTx61S2f7M4S01VR0yhUmhGVfoHQtL5TcWNhbLUcSz7csL+DS7Wko8FXdLFn4j7Q3NM1XRM9//r
XBb/VXCKpsFWdV6Pt2C7Nu/izydzhte9j5saWUt/NOwHEGaYISwVSBJetRsjynbBtG9jsQ9pNxO3
SxmO2erJgteDX7LJPeFcl+VTVN3p9fJUmtt6dG3k8QvthlUXhJv2VV9lKAYRqpo0eUxCq7sOzZLX
JHesjUS1lTn9dnOlnevX3D2asaedSduMx3scfAU+X3nM1Rq6MJC6zfyDOEloZksqLUnYC/ICSkFM
ziStY55wnb0wPVhi9G7HGwXFjH5LuZ0CPyKCFdULENPYATz1zRpwShw4j8l6devr5lDitiCMtACy
/Rouuc1QglcArwqTls8JA3m2oUdKyRSeNyAWsK/iM3J95ya6Ce9KALW4skg8VQg9JZ832w+3AaxH
gP3pGs4TPzMEQPL8tJxSZbIdZwcfooFMZUPobVY8OqDtTVK1ea8hwRDac60+kUqqM505hPIDYkvx
qSO3S0lzzFKf+xc9MOC18BE7g/Uo9BfBfypfSPYl4ZkgP7vRWSPuK3r5fqRtOjgZXuc8T8aRxRpZ
7/NtutpZj8z7pu1b1z6NLJcr1Z+Sq2alOdAeg73JTjbmibSblg+u7bz2dkREel2G4Kj2JJ9QB7dX
ZPmsqP6sEfqfHZiE53T8CLJ9vkSgJsDw2zvDHtf9bQ8vMvYGMgmZLg73zhO9hfSotWfDuwGXQmQ6
e65P0cuc3RSWXJv067kGRO4PMmXIFQF19S1av7Ibmj9LvNe6PxOduLijVjeGNwlgLtbqQ8/s9/EH
3wjtbKCcITz2++Y1CD6B9ayi4bMW+ZpmCWr//dh/JvhATcAxXgqlwgn2pXWq47PtqbcJZuFWf+RK
A6VQJ3ICDfL4FX3iF8DOoKOLGd6w3eOfodemNFwpKIW/kkhprz9vMY8sM98NfOq6w7AUyps2MFfM
AzfmjoQdUpa99Gu+zshNgvdfk/aIotWj5NyorH8eneCjEBUL201v8WX/iO0fw4kYs/49v51Oi0ey
2WfDYxVeaSTHkwYpdoZ1oqDBxdbaTzDzMMUvDbTdkvVIZu64shX48KsA6RC+X8wniO2esuSFNGEn
nQBzeABm8ut6r7wUt7avn5YvhKRU4jGTYsM3FlD016kBBXm8wUu4YgG/BFny/IZsFBUFEK58cvQe
+BS74BMQntOeWUStHc4nRAA0aZ2dSVApATM5Oj092lCtRYcBixnXCILVKbqKrB/uC7ja0XdXxOJ1
hQeV/Ed0BcgZt2IJkFPbDuKVhNYnirRboxdHtDdEy1cbpBHMAj7plVEnl17nlau3oNzKeo0uz3la
DmLqCQ+8mZFvm0NvR3rSYfB6nu8Yh5kPsp5NFAQ38cyHJxZanq8TDn6r1Nkp+LLtbyVUN9a6u1fj
uyG+QyEKDGi6hpC2bl5VfTufxx/F7vZ2uLUi+E6nBGmQujfS05gGXnEtzotOiQI122La8GcKn0rg
I+Ty26/qEXvfPruagJpdhw+B3EZvxlWfnpvVudhwBFIaJv3uy0KNVGxqdf1VN6iqNuKD+UKLx+pB
K9fWs93fsMRcU172EHhhe9NLj4AHut3w82le+ETE+R3VnK8I5Y3ynuR7951TNQCDeaf02zhcUQU9
TNjQGfMgw9bkqnNwyWPq4r9HxCqPwy2HNfQ1LMoJMdwWxTIj2ogMMGZBzXXj+nNyZT4qTwyB9ZFX
uN0y+knzoP/oSEAlaDwhQztCcY098Y5KrnMiDWyTn6QOFmZF/E5CX3byxmyZ7WGyNR4R8NPXL+tN
CXAW38BBpXuevjEuL10sKiTatp13SgJZ5TMmq/q7edHu5rvoe97yn/Imq/6T7yg/2cbB4QgkO5YD
tOtW4kG+ZKvT8JK8q9Az1i6adnG3XgefrJkJ1ekir9LPmrjr4hWSOxltehqCBO/JtXLFN3sI9wQF
Xc9iL858Lsim8z0ahk2IJJ6EtP3U4yXeDsm237n3JMP54y5903dcTTzX1wjO4eNGB/1BTgO1jJ5u
K6Os2Dn1TaOvRHtlnJ1zveNCpCor9tX2eJnNrYIixpAPLh97b8d+aZ2Ja7WpSS8mjQcbo7y7Sr7h
VkrjnkTDCn+4+mmt7K1+qG2ml4A08k1UeMFN8YSpwR3fqmHDJ26XTzT5y1O3jV6yT/Svfrj6Sre0
TJ8rkJQ+UqXVLfmOq5aRFnuwgQX2QA9TRCdrYo4+CJphIVld8WbqnpPa3Rs9H1LmqXqAf3SzdPcb
ZGkMv3jPGq6ilkVsLxoxiSx+ld8k2fH/sHdm3Y0q6bb9RdSgD3hV39qyne7yheHs6Nsg6H79neCq
cp4a59xxz/t92GwsIVJCCCK+b625uD9xsRH7vj/X1qWyTmhTM/27x4XCPHJ0qYRuyOclzwh5wL2R
wM1N7zjctBCqQ4fq6cbX8QhFGwTDOnrl7CRLWWxx7nU/GjrKMA6sA4cSQYGrQUeGxmdfi+asfRgY
VQ3CdmmEkG38lmzdc3Jq9skDFkZcI5TJN0lIhW09AQuWPtLbjUJ2I8mFv/gPPcaQMTpPR5/KtPmN
M6zjfxjWaZyfTMYHbzpxPpQrXl154gS1GQJ9R1FkEjeMGlu+uU94nW1itH+G4tBuBQXdEKrGQXDN
0Lgak2h4CQ7THoPbDnDY5YN2yjY/DuvV60+iHg5EgR3CbT6sJu43qzxB2ESVnrQ0yuYHuhMdB0Fs
K/WuJ9wytizRADjvWsFF+CZfnVv0LFBPqndRrKPfLgOVEqLlWh2YwfjoAn9oBYk0K/vxQftG7LZP
Q3Vn92/GfHPHW/DclltvNx4r834ARfKtdbg8X4P3UYu27aDfOXIlqWPT1WsBaPfZYyhID3sp32N1
CLgl8yvIkd3se2sLRvs3GCFywPun4Czv7XO0xWZZmvUGHBu9nWMGjXw8pG8lWs6n0P+VocHSkUAm
mAxeFIOV2Vrc31fFCRMKyZ2PE5fn+KF79OM3rbmRQmJfAv5JwG/EfUcXNNWGCu/qao+3eBXl1ELD
nwQUV9mRHOy1x39YodcVw6h5fdz/a21+dH7c4ZnP59WaijJG5XUDQpkw9PvJNlcOFe/sqeEUuauz
J+dnpfaCxoNFsd0DNnagiVHr1ypeDXdecBuOpGRfLPAy6/bmvXu3R3QaazBjq/m/fE2+2nqPcWbL
72fN0HedHuaIhA8Cf0YGHoFxsMN7wBj5i/dANZt6VQU4hChTa1iBMsjrm33qnO13+0RulHuSH8Mm
+xXsrWibMEtNNgXHIAXeGQNPpY2rubyvgZk0X6E/1MeEblzFdVkjBtXJ3il4WtyrwEWQZkucvUtC
eH+JLBzs3DeIbYrey/5XNtuVDwNBkTXtA5U45ODcTJh3IIpGPVh5rSQkzUIfSeCZOrreIyJ5tA8M
oIqnlFs3k3OQawatysfR2XralfBB2wDocMS1mxeHoNwSgzo6Jxtxv9e+uL+Fvpme+ogcXt4oAUIY
ZEzNhgbv33j3wlrJgyymjYlAt+mTtfcIIGhl4tDpbIdwTY5Dgtc5IGORAgEm7pQeLZkPDp9op/QT
AiPP5z1tULd7cY9pf+tv+FXxY0L3X+Z4Y3J3/WsgJ4dLpe8VWK7fJaOG/z9z/2vm/j9aQk2LyfP/
bcJ+97v7+PVfEx4+X/LP6Tmz8n/oFiU9ev/CxnD5VWmjuvXv+bhtEukw2zxtSD06PRSqBP+ajzs8
5bg8ijvU9Jz/ZSj1Z/Hsr+KaPodfY0IlvIIqnylmr+nf83HC4YauaCoLEBD33K5xtqJBkMJwu1uR
6YlqR+vJZc911FEfCp4GWSSRc2lqHDE00Z8D6DCrzgmHnauBvmvNZkvrsyIzaNe6Bqa2hozPkpQ1
ZO3DhxF1uyjowaAqujY95zaxXOWx07iBKAPY5SCeG1QQsJZB5vhGcQtk6ewN79Skobx2o4uoFF79
1FQL8CLBsQgQ2ooQ0SbtkwVe9tI4jGCs0CA3E7GJ0ejhWu+5DSVmd9RbTT8ZlVPCTRnkSxs23xxL
vTSZXr5afr+ziuHO9wJ59BU3V6ubYws17teeXd9HeFr4sTcZUnDjp9D8cBsEZIzGvaByZtqnTMeK
i2duJbBybXxTeRDCEPHoSfaAoYIbet5sClN/VULsEmM6+6DsyiCs3ktqAbE+XidE8tieauDpRX/y
aAis4gZo7KBPD2n/7gSknHJKyC2RCsQxT8YjtJF+tbzChdO18gCCrk2viBHkMvAlwidHXMM1pR1c
CJIJDr4gvQE/qvZtScSptTP6eG8ggN6Vtc3Brv4oZZxw7qh11EockDH8AEibO9/+5WpcEKUXrLPI
cs996gd3MRMA4zyBQ73v9TansHpv1y2DwGIcNrbf/xGyfx+cHEV5EG5DBB4bv+ixsyIZTpI42jT4
nVZxkUmU5PaMgqmZ4WHvIlOEnCVIbcQP2uvMVv66RK6BpGVXoFE2W687dSqHK0jA2cpq9QgxsqVI
qzNuVdOnV2tsEtrs/hXW1ExmSK1tRiGZktIpuIWJFl+zlIC2+diUU6J9I9+hygymPCVwpaznXoW8
Xe0Z1KUV4/Msu1U1HjunbC/iyTPRb4eyzNeu+uM0XXCtjfJHEWO8RPCKEyvx0cd4EV2USn8Nbemv
Qq+3OTwB6R1+CUQKlKgGM63rOgsuAP6sPGzOFqTicuqt17TydjFjsrhx0vOAxTgTvnVOrIRYyGC2
qdhkHnDXefbdviP4z+K0bXVgm7l+Z0aDJIfWzLeBMXTXhm+xjxWy/Ji7TqelIKVqKzsQ43Z0e4do
V9l4eE27AzEy/Ob7zNmOc+53lhavZZzIi1eWzLitb1YWqfdaFU9oVJ51nXzqssucA7NhSdngPHQ9
mlRDQ5sU0X0mxBsXndFPLy5+y5UTNtqHZsVXo5eA/XRfbiuDa4iHF87QNHIvLWLqY9Xvg0kTO4/8
KFPk5TU3PeRZJTM3IZiGEDNjkRvsXZB05If5csWdMqcUGIaT9q5nxrXVPfW7VlV5EXpwmbwSKF/C
uC4ygugsdY7BaEblRtfa8ooITd9HQfluOlVwDskl3faDDNeOTOtT4LUk2SEN2hDFlt0HfioProgD
HEd2drUINSOSC2VD2Mhu47SQfhwpEeN1pdqSgWjONkWx1bpZfW44xh4ZZbABogOwIwhe8D0k31Re
rsvac9edGdsIIlwPF4pGfJecbnzOdiRSwzNH+vrdLIRK8gugTvdzkSXJtXACWv82Pze+cs01KKP1
bXvvW8NvWNDOUxrGNvAeQn1nK4Uqho3jtNWp1t3vhM7Zew97GNf+cp3YQbPWDF/boGNASj8vrHmh
yJ6h0f7vv5c1AmeZqgYewQGfz48j7d/l7+X5rz8/t1weFM3cRl6e+mt1eWpAJrWTg3FbdrFssjz+
H3tUFm1wKzWfvQ9c3hW1VFxX/jTBHIlmF+/nqlayuvy9rC0bLYuv16RidistT3sSc/vq66mv13w9
trx6eUJkUMAC5QTrUWQE6iwP/vfvQFve17LB5z+37OWv1c+XLf/K56oFzJefe7b/evN/7frrjf23
n/Vzy//4nMtrhoYy4yCaZv2136/tZNM9jVib8Nb/+zguL/v8gF8f/esly9p/br48+NenW/bx1zv9
evnnK//a/XIIiK0n++brHVZVZ9JgR9TVmBpHenn9srAh0urkyP77C19etDy1PLisVb59rDKn2XMJ
fA+dzvx8wedWg+0Su9wh/IaB56ZtwYDfDJxrAtVvXYa4sEhVV7t6qB5wuZUnMfPakyqT0wyq4nRZ
Hv16qm3MbO8GWFzmrb8eX9ac+cXLHr6e/dyLDGcE/197nHVxSYWTZahTSl70InW0BXEHZXm1rIIo
pIm//D3GGmc9WeGbvx4sgrQ7pniYlk2WJ5bXBdEIiUDv72H4+FwHNBcBQe6XxrYYJy79sN0zzz9T
+KogNhJTsKw1NhEElrIkjt0s2Zj5KS2nuxhw7f7rJ1otl4LKvDNb0+QXWZ4R23K7SvnOGAMXR48I
Pym730L+5ko+U5TH70DFUdOCRcFiNy/GWVe+LFwFqOO/+/Nru+VlfBuY7bpiXQniOIahOg9SiiP5
y6tYH34UxCyhJZPoyv2J7BPb6t8DMvrKgNt87EraDv9O4FgiOpY/6wHJJ5jmw9gzvbTck5dBJNd9
AsB8kSALHwjTVCFsumUh5zWPuIZ8leNAPthlyIGB+L84avV5bfmzaidj33nlUSPn9rws+jL11+HI
3RwOJCky3IFJv8po/zJ08zZLvMSyEBMluT4Qh27WAS3WrmWhYu1PZTj9tiorKM1+wIzYHdxb08sY
1fBkrkH6gs8DUOlmgXbIyFHXnKk40j0U1II1qipq1st0E4PN1iKGi6Bhiyg3aZ20UGtm8Zq+WVyX
+D5zRtBUPd2ufjcQ4TWMSLid8VUlw2NuwJyNqiijYJwyi4XmEKz7yA2OurV1xslAtxMRSQGi0KYb
MLcfN8ksaFqCIpa1fgYvWoS2RPPjg0nFcXYgbBe3aR4qkzsW0WbLmu9GDLJK57o4LJfvgDMbgkSo
sBgwABjp0JO9gAy5O/UtVkGaMd6cP6HPZoTP2KEgsw46hK39V1hFKhwUY/2sEBvnRTYVDA0Y5i2B
P+asxXLqwMsP6KAoqcdWuG7nvAV/zv75WoRLoIGV23e9BodTOLbPkZ/Pb4f8eTzDc2pUQoEAqSHm
43mxnIDL2n88NuLQwXobTuhSuRr6Yu76zPi42S+xWCcWE8Vff7siimmcgcr8zPf4yt34clIsH9mv
0CbmUx+gqubEWj7ecsJ9BqB8fg/zM3RW7EjoR90hIGL5wMva12J5rE01OJ2e9bZE+izxWMwfi5OG
JpqSxYztWR6ELISdopX1ZvnQyym0rH0tlmOw/MndhOFqYh/ownEhmheLY3tZfP05Zvp7PyMdilG/
tXEPYm6xrH2uWjZVpA5RCYmk2IgX7+bi4vyycn79WUpso1YYQLDHG7NYZb4WFBUZ7hiUnkPTq/FJ
1CevtwZchL35u4Xouy2sgKiseRFFsgI0zPcl65qSlE3Kp1R/MC9Qgp1TpJbj183nz7K2PPb1Z4v3
WJoNzASQUnvluLsOKehKmyxzM/aiObvKNeEHJ9Um6U1SRYlBpgfNPW/5fNBEmToBv+5nr0wBVZ1m
V2hmG1MbgdcbpBxRlMLfQz61bt57c3SW2QkXCip1QzxLapNGenYerOQSxsm3ntjhmaiR0Yy2GyS/
cwxW6oHSnt3dqNbdw/IpPn8FtCC7gsYYNirgjXVIAqoYVk04ap+pT62FM3eIsm+Lqf3zm57t7V8n
A9Gtycl+KgZsJKT40g+b50Z29jEYpXXym8I5i3mhMRnU6hYifIl+tF3uasjhT1lFXDw2SnTA3iHW
o10XqRdV+aB9MXpv6ozOQN3NDiLTcC6xgqxAqG1ybm3Q1UJWD3WKgdeeAGIxONRWgL1gM9aICBpd
zwDOgljsREm22GSmh0iPD0Ylj1ZCWV0VhOPCAC9O7ZyJZxO2gIx3/ptIAip8Kbda31XBqSj0uZY4
09k9htH6PMAe5lG0MC1mqkp7sVDhF2Z3hzuu2wrp38ju4rfUNN96lzwMYPGfe0frPc/VAm+z/Dv9
VFroci8k85AagXA/h4xrtDRq5jj0XCIEaub7PIkLFU4kjOJxa1wolILcXh5bnp0Izlw3sv0WKa41
0xQ+B0EW7JI2LM/S/kHiNsZqROhnyt8iZndDQW5ZXHfPjiZNnM5kc6gMEKieTnK7vLHCS+Repeal
9Mv7hrrAVp8Eo3DSLdlpVHdvSOTHrde32yDszV3ngd8asEWF80VyWRSaFiLG13/bkt+i19AGkzrN
3zo+IBguMbtm82JZUyNuV5xyLVZt5R5pUgpvwL0TReB8uJZsiyYDzbBswK/3mLofomsUJuueIrwe
bEAyeyT4yf7zs0XVTPiDJrFCBM/hmxfdHMbTUWTZwKvGRArMfWxeQq2F9wsYbD0Jg8Pjpi9t5NKq
TANSIkQ8XpO28DZWJagZc3dYjk4+zsFTdmwSlaWVhHbNzAQmm/lpWfO8WIDr//eD/vyMJsczttZo
vzxuzlfZZe1rsWzmfr12+XvZaxrD+akMvsB5n39tt6wixEu3juv++Xzt8lie9McYZsC6cH5C7KXZ
nWU1dNY2xCpHUJd0kqcihx3uT0b6ODakvCX9Iw05bWuZ0IIbMZfQtHFnBfQsQ2g8zugTLpm/TBUq
4oVnrYaOQOcJHx6AceQPboWnoNjnMMYpWdjbJsKV1BQhXVHCYOH3DOc+z5qfCAXoAFT+d4zT3qoc
qSkFXY1mQ6oe1CY1SU1Ph1PfTdrjZCKoQA7jWfZ3aXl0ssM+uBdR2FwDlOlgduPxQzTxZRrKWeRS
0A4La7UzOqf7nmrn5XnwMD3B8X126oh7faoN9ewOE4j+CLdOTOIazqdK3hVSFUvJBQxt+VjgyL2E
GVKWSsYOJn68RnM95oPehzGo9INk2mynJojLSSiKZxD/d8teOWqc6rFjX/247O8d6sKr5YmWnNQo
sfOnHujWybGDdJuPlVphjJxupY4RZ/Cn99oYxK4oHHWopT+99FV0XD7E2PbaupQxLU9ZGzdmP/wg
GK/fPLfhMj/iiA30JniAKmCcAWyD6Z7f7URNAVB++pZrzQShvDX2BvHVbw6NluVdqTECGZIQoNGL
zHtwUi/+fLt2SHRs3MbWrQtHeLTWGH7uchT2oRsc8wVXZHsoR1jCqWz79xyW6rJLPLJA4qRlnSSO
iSfVDd+XxwlEdRDBB8O9OebWdU6wWdvzF2GgbvcynVBxPSqPcmggZWtu+EFM7fLZ7ZrTCc6He+yI
/foWp9PjssO+cvJ153jtXTRWLkozIErLp3a84tnUI8m0MM22Uqn0ZDgJbrn5kCC79COz/z65Howf
0woOpi4cGKsZwbC8mwlL+Ho5xRSUdvrsnHbLC+1a/0k12ny09TE+R1i5N8vbLwyGlya98ZjOlYEt
djfWlX2MROk/JCEFVsI+ip+Fsk92EpmvgzfV6Ee08IRXa3gIQR58bqHC4ui4WvKmxTY8wLGpTxUX
pAepOYiK9Lz8GQ/2PnDi8U3FBch6q54YqlEdNUr34BO2+7mffFS7wc6id0Zb5jYJLe9k+IG8ja1H
aXPeDy4eXB5a9545VMI04eSMH0higAEWr5ctwrzcwLwO3iXc+21a5f2ZiYFxT5k4Xy+fpyH3SJZj
+x3aHl93YHKj9/L6Xg/wBi/7cMXEtN3xvk+1oAtWGcmlKKlDZ9GE9m1+H6qjtT9N8sOTJGIlmd1e
8jGmFxwQ4bb8KwPXAD/xPjLSSzfFoKE7cqPqTsiGNtu8C787uNIC3zFvoFdgsESLrgbGon/lFoEh
bt5K9KsqGcWPDhw/93Qhr6nXTpyC+Bx7cE0/s3++odKghWr31tWy+xJ2PFDltOmNH9Q1P99PDRNA
aVp0h58puMRxq1AR2tmPXDsv/xJxLhYYj7K9q7pGv6gg0jfBlJkfnf26bCDHgd6vXtt3rQGww5a5
C4ui1e9KxdfToX2idN/8YkhOKbJv9Uc6oBX3tkniIim6x8mj8d8Zbv1LZv4qIxvlo7aIuUKxrtOg
dspzwXvcdkmsvWht+Pi5Nz96qrzSeQm0TJsdQulZGJp9x8nkc657wYfHl7VsCl+MHCsV14+4igjN
JTbrYJWl81i6NDSWTUjsWhcUZz9s0SebKq2bO9Ow+zOYDWJSuqp+1bP6tmzKr+eb0pv2hdJKumv5
SZzqyYvuIQ3YjHwK+cOKyNiZP7HFpJbwV1d7MMZxlriAWZhcK3kSISXpglH+r5yzUvc77XuiofDD
Ea3J8C4Sg42nyRu2cc7Py57su+XwAHN96fQmfrFlW++GcDBO+BOb+0Fq5GzY1Twyel22nIhqXanO
MB6GoPMP/TgbOLvmPKhaPfUCTcay2Rhm29L2R4TlFYkLqnWuPRjhy6B0emSBQJmo0uvyWQhwetM7
ZT0LYk53U+G1p1THXQa3tV/HlG1+Gt11OUA1M7lVOE3NA065FG1aN+4BzjhPsKRJlpwPTOCGO492
FcYdrtWe6fdXYWrlJbCxfTqxbN+MHOrLvCmVuo84KrhP5n15FuDG94Y2lEe38L0Hd0JKG1WW/VPl
zdb0G+09VVaw6dtSXgrHiO4ckk83DCLbH2jJgTE5PwcN5VDnC4ioOWbHqrajXVB26rXpx+uyr6jV
/2iklX6jvyD2clDDQUEA4bRFkcW7dn52sX8YxsB4850Jwr4bDWeso+F9LkudKiLvZ1ksf6rQ1+7w
NvRnY740LS+bX79sYYWn/98b/3/pjVuO5dLN/p/F7C90KuMi/i/d8X++6J/dceH8w0QUb7kmEnfs
I3+L161/uNCgBNUpZxahW3CK/yVe9/9hMwNjgoJXxjUNHZfMv5rl7j/YGzdT4QrPNHGP/G/E67TE
ZxryX81yfC4EoAjBPmchPS34/9os9zBolOUYGod2wjTi05ez0yLZigs2V8lAEvWMz3h1TrLNJnFm
MJLanbF3c8emajxXBsakV6ce9zUAjLuScCrDHPrDglwuqwaLXmpu0c13p7yCWd/EtOK058lQNNCY
f/oIIjOLFAKlj5sMkAjl7UeBfxYDFzUy+eSaz5OHilgWgHUFdxvDVVsR3aV/uBy8VsHwFggU15Zv
0IoJh+89feeXxpFA3sHtxAy8hVl9R2L5Y5jLJTmFqhD+eGy6F09K1KtkgnXacfyDhH9jC/K6Qwnu
kd5cNx4E2pQ4NYGDzaFaITnuq6Bw78tCmCdZ2tbBE1QWnMDNyKwckD/ZeJdtivF01SLQldPIDXHa
EPz4RyDagjjs3teNzx0C4AnqvvojGWBHd2nyiFQ9839Zjv/NirtrEvvPAz4mglJIU8/mNHW+vseY
4LddOEegx/MC2XmuYUXXnSFHL0hOYKlCRUdZ89ZlNGkrk4Q2LuNz+UzTA3szUEKwBT3qprDfEq1H
aJ7EiD4DWnUx75+ZurttOO2fqdy/leix7Kw4j0L+GRjhXKrYPWc1H3shX5H1R1HGjm+mQuDsBAUp
LA4gAhQR4a7wkcuNYXyf6+2vqu8QQw4JrvA48F9GezReKKMeKwATZg1T1uxzgxp1kGzRC+cov1zj
4CUPVirQ9SJiAG9i33fMwI40KyR4CfgwqX8b+wgkncbka7Ime1MVz5Dc2pMfMurCUMpbsUOSYQYU
UrXfr5qB2mkzaLyug77GwDQiP4KT/7sivXwVzEHluTRfQKVFO5dq6ikeGv84uAdqEwjbMx2omUdJ
PMl+O73/DQbovg/LXww2fkTUY3e9SYiTHhC91tjbJGOSLzHqFmiIC6+4NHOlzTSKchdH3skjFTie
pLMhl5MzoEgfS8OwdmnIfFHLYXdYjKH03i6PA4LItLGxqDcZ3Rw3f6qmRO5KY/xBVEqPCoSeiq+6
S+h2oD3mn5rD6IxSS9ISXUClZlk0OdGkk+YBMZujgTVGpAhsoZt2M0WrnRe2gh3Uk/PszzPvIXtH
avpuI/gNGgzjxGXZefsz9chmblMaOw3BgtKm+E04EVW5hmwd08n+5DPgcjllYxleuLwgcY3KX5nI
XxsSEHYBMFtVIwGpsW0nJaXYHlW/qwkJupIFo69jPE6YzWZz6mIwXSqFEfFMxMsLzXXAZWtAXjtv
QKssMHhwYKDTXpO8gewCGbEZqJwz0tomM08oWMByeVhue2okBJeGRKnp8qFRbronnP3OI2Fr16bO
XV0Tbej62YYQyJuoqUNJJ0LKgOe/nZsji2XUtONtBlTp2DKra0O9PcJzvY8SnzQRk3pjVw3I8fpc
32aYxBuplQehqL+5kqy/biZ/Jp1n7ZpOv69rqtYxSdlrYqQOn+8zZlgTRv2Orjt9Dd0GxVZ2OMoH
bRv10YcXSbVjtv1kzNX/Jk/HQ48pfPqlpz5l0HkR0GPx+seUzvm6V7qFIHddzLnuFob1KhQcWhiV
Kd3345BhQRrEeFhs2LVmIKoO5LhSqsIm3YSwwkxcD8VHn1v5DnjMLexBCiguBeuGgekoQH1XGGs3
UpmUmYz6AVKpvSF6FnBCnIqToMe9Ns1kfCTs5eKqKdo4uTbtW5KV3OZmmx7yB5B4WSamMyY/l5N3
5w1ErU1V+K2JhoLIRKRbQOoFVwSCh/qRKHDgLC6d/JPppL9MUBdb1wVlBtG4PLcyize1q++iMT0u
NyJSY68ypLg8hlgKhiF9QrcS7OGy4Z9CFDvQm3lsfH8fGk3zMjYl1y3id5a/wkgmO0FS+cZqX/vC
NK6mIUlmcmJS0DLo2aWRGgdFAw0hS8hRJzYYb4eubcyZq2bU1NK76JQ3ZfOQepfetvHcMK/6QLNx
FzUghPLc0lccbLkJQLi9cmhXngLNMOrVcCly+KVm2l5VFFuI6ynJQtGtqEZbMXl3AWVwWEEo6akP
bzCvV3sPFtIqTVvOugHzWGFr/U7PtOAwZ22SmwPrkhMfaqwESyTJ0bmF0Q87gNeLYCrbjU0F/GZQ
t2aaPC75dcxph2DD4Tc1y8x/VAHOAntIQdcY3tFxSnEy544iackXLN3eXjR9yTQ0fZWtrV8cysQ7
zS2sS9nCNlGTTDdYCWFblpq9pQYL3yIkvsqUyQsE6nCVWHLY9E6gTtzTSbeKMg8aKSJ0Jy8uodJa
VKwBttOqdxkxe+aJaGhvNXR++0Swkx1k8j4oqvvIL8ujwoq8T1sTWmhE+TIwaLnk2a/C4i7S+nyn
deqd+9hWR9I8v8U96tqeERnXCQWJyjOcQzZzL4wizK5ElbmQNniCQ1hsBfLjyeIXuYrTG0qkWzKp
7qnA5LQvZfiotIDKUNKOd65fFNcKe20c68ljpvR4h2v/WxhaR2LjX4I2Db5Lx2TK06XVtTEQdCXp
E1EwJ0PY3YnUFrUxBsq+ngAN2ozAnXvtFE04By2AsISregTZ5JnaD2Md7PSGun9no8rvKnd47C0J
Olu7QfUllY2OFoGtdXOmvGPh4lEdto5BWJISFd/qpBqGcQazO2xHpafybZcD7PDG7ENTBABpbn6f
uvBXna6+hJ4YL0V1gYZgwagIaJaL4SraDtJ649s7gtPuJ6riuzi9V4MVHj27w9bQsdHkMi6rgv5d
TV54M9piX5i1v3VgfRSA7Iqgs574ik5T5F4YnbaP2lhNO9fQ3ro4z2GPFvkzAcYAl8hHS5PmEvQp
aHBqpme9eYqmRltTvMruyNjTgcbTwzel/eToiPDjvNHuIx2blAbxdOV9J3g1vDGI0NdpSoKtgt6R
JAnoe9LYUH0K9dzZMx28QTRpyFg9Kw+zmxx6c01JFyQVv7bRK+vn3GBqazQg0Pl6aCPlaMYoOjkO
7umRr8OEmLfJgOceEmd6amHHXdoUPlmrl+ZrbO7Bb7hnv50IHxCDc6na+Kz5Jjdf1eaXJJmuQdFp
p0oSD9dF/kRZNeW+X/MWCDyp9pVN2bPvIucAnf6iz0Auy5m9d5xfa993xm1EtbBhMgJxuy9weoOZ
TsIS27fVF+QFx+Uxs5nSDl1DRtr40E1+A+HIHLa1sNQ1FRTjol3SaNmZMlGyM6sEaatlEmAIHqiK
2+d4aElMA9KfUxa/MQrLt0TG0bCJ4uwi6vxnAkFnbWkVTs5EOW8EkKfhdzMtuvuIIeJ2lLPevrHb
jcEdkthx69EffWfLBR/ZWUkyYeVE7o5YlRZSLQlemhRg9qfQPoUDmWq0z5qDEeIYndI555iErKeS
DPFNWsjgYSjb11bC6tFDUT3r5uyVgdXyywEHHHeV99xM5Afm6VpDW/QMCBle0jBwVa+n6h1AWbEq
DC08g7GFGo0AeRN0pDPkTXcKR6vD6IHNtZD1M1Z8rzKiH0nf3DsEX2BoKe/s0sRGMlbZxogVHkdc
y9w9qmk1tEx0Ele9RIQTHgOryFC0VSTGT/re5WrHZQobXaDL6Rqr39TBdMBOgsET/SKrTRkQdy5n
B8eVepu/K3IGyUHzSiWhudhhyFROUVzpNNc6OvloH7R23JhJ5M6qlnRDW4uITCW8tygPznHmOg8j
Yd1rywO3VOKjT/w826eiJrbbTz7YS0DlzPVQs5bOR+eHIJ0i8rBjvw/3zPu2UzAYby1zw3oKH8Mh
RH4KEB1nRST5ELo8GgbHPQntbdWK8ZYVRQ/3F4Eiqpac0qQ1R04LY+9k7R/Q39FTmpLUbYn+tWi6
fkM+Z3bUAzhg/PyPE444z4jaHentnMaOv5rQaN46qGiQkR1+OdqforKSowvYihjxMFH+lo5Oc0AP
Me040bp13MK2zsPePnjjDI+V2pWm8iXh9kkWgboXSUAus0eroCAv/BzFeb2RHNFYd7Uro6/7MI2Y
GZkwNRtPHrlJwC9RZXwsHOdHhKB5JxNXrHQfyROsdrGPu5lLhU7yCoTxIVb4O/0qPTDy9bZDV/nM
gsNLVaNzQX9UsueJn0ToH+TEnmkk/3ECOKG1iZ+bZJDknssN4w1oXI9NAhxhjKIOC0/rb7lK4mgK
ElqzlkDxG+YdWaQ1LY0gxLrmqbvgnRJED0paNoecIgZkKdTKRW5bx3YUD7HUWpRIBTGPHV454VZ4
N7o0u5jZdXIwDHJnMmkclNExiMTbaNG3a0T2XAT6vUZydJFHyDsnOk15ne7tCXaUz7eWVAmfzQFi
VfYFFPJ05hA21M2gshKRgq6dDD3v1OfpxZ/s6KzSiYMczBiqVD1oghMTPBmNO+Q5Vft7UvgqOxMK
hSzcjyZMc1T4uLNF0eonbSJ4vPd6/2gQth4mARBskrIf0qF6NyJzXBNJGzLqs8yVUc7ZKQmwvW7s
okOOwDaB83YYYTtvkKsMBxh0+BfH/Eb90UOnRCyBQXvkVE3ez3b0y7MDh2+tChNRNW3Stk77iwj6
e5uw2V5M/oOfJeragYbTSCe2VPTkemF8BYh50zVw7VVXPuIy8HHEhNIFRWlfBzItiEnFs2SLSxm5
/n3kUGlFkO3ndbwfW9s+a+KXXrbjGQV3u4LZzXeJ4E0vn3po7QBVeYqQ961ys5AkbZI7PLNn2m2G
ZxlqpFVKK/hmYxmNhF9uh6n63sKCzxPjBuE3eu/MFVUcSsOReSc78JVG2WDDLfHoWDo9KN9JCQee
77hkZrpcMfPh0I56uQZp/TAIFIaz7uoQegCCbWCfEbzrddUoEvHs/8PemS05jqRX+lXGdD3oARxw
LLKRLkiC+xJk7HkDiy2x7zuefj5EVbVVZ0sl6X6szbKrKiMyGSQAdz//OecThy63m0MU6kSnNTaI
dv0wOsQK/QaghAlqeqV2gXCFSqNBFmNjb7B51xa5zEZGP1iqhZtq2bg3oSipgd/ugtrAhZ9WO80w
H/0A9wP9ZvAaRZZidcBxZT4mynIYcnYuZZKsB4f0WAz6aYmR4QlIMduahPtJ8H5TQgAE9L2P/eE6
TAzRpq77xH/+EADH3ESx3Op9ibM8NL5K1fmSySA2QEg+pBlXu2Bq1g4tVScOw+ApoTTSFGiKJ52R
l+Y4j8LJ3uLes7eTM7F51QBk2O1eTGZ5ajLKNY20pudQI23f1W3xFmj1Pe/EC4OQfke5OFvB4JpN
W2wi7BCFmrwEzZlS9/HZ8wFGcs9RMVAa6S3VbbKU/rhTrOjYde0TTa24XgyH5SDIL5Jb/KAQOV1U
FTo5KF/7mis0qFAg7Mu6+eCX1VTQ01IWcB4jfYUJba30xF4tq+KK7/p6WQnGQWyXLmGIW9zoIGD7
yE4mRYGxwTs69siGnlm9mhbVnkFswArVjYVvRdMtU8L7oWPrOQJ22bQvYx3hJsO10FdaseK/AYXN
jRqeTbFWlXVihv3ajyX6YFPwdGvCiaZYbHaiI6CNuEJeYJpzNKCk+ZhSBu4Ifp32Vk5p7t4Ja3ju
sCourCFnKWxFhQyvLvnIx3Pb28Ydj355l6QmmPKEhdJsiytxHftgqla7FIrNjkwOq7IqwlcRdDsO
VAm4EN81rJncFZbBiXLNkJ16DVCM5uDlVAZwMSqUGET/+qKp6C82PxZBFu8Tb2CynCoT7Gk1oqQq
abTrouaa2ZN+Vys6thebotFBR/YgXtBup4gf2gwxJA1yrNnWaMG24pKjAm0B2Iue5gIqI6d+DXiv
ZuDip3w9uAPA3lOcWBFvbYC3qU4oTzD0aG4cW8ttbPGWUC1PrOmUZFiHRhZ0HOFYc6jhMEWan8EI
H0MSRYfIzja13qYPDCm4/4E5tK1xH/Y2NT+NOJB2cDtHPuTl5K3S/QAbzyyDWzf/EpjQJqwmvcqU
C5RTn+nPsRQcqnbnsDbW2gWzvtXuCbBA4i4pjoWLuexG/yRoEkpH0gnkr6ggz3UKMWJuUtNJl1WF
6yRXuMIgv74rXb+UTvmstca5bMe3gdr/ym83lUfscqiyS9UTqSkmnlhOswqSTn/kXaY6om8xIRSv
g2dsY7LmSRpeJ9ZB9jl4BjJbP8lpJO0Yv9OBytr5WJF/LOyAitleX8ymGyxrZv3TCIl55nng2qrP
EZ0dDz2hZHlNsYyF3LR9e0C2rhY2V+IigwXMffzoMyXKkvIxSAw6wkPlMUs6mhPLlq5Q6j0XU0BR
dd++6qOOu0CChmXTlIfUria6KdedQz/pEKXPvWBj7Rf583cqm/2G7NNNOXbHNgts/Bh8V5FPoNzu
goCdQpG8cE3+MJjFoz/q/row69cmMMKN0Lwnx4s+4iE2NrGiHoqRolrWeBjGAyhhjaqOmE22GAlp
R9qNAud9ikaxMM2hx7RloRjxtgL9u8bMuLSy4KXo1gHx7ckf8QQnQVagEBj4z1KxMcZiThNFjwZs
JHJJ9Sxoz5APZVpR4cVEQRncFpPeMkezzCs+PjWLXlv0wUVsmKCHOn3Z9PywTTr9TBSKk30SqQPr
pDa4VImalM7EdB7Q59ZurTqpCK5RB2MP75ZSIBsjH8QFj9pxVLdVqsiDprm15oM3aPB6l6jJ1VB+
mSHpV7OeVtVAz3SenNuISDyM9AN7BgaFexqvt5ohD8JIIcJP8bH14cbKMVOXqWbd5TEqTVcZzBua
njItGaymvP7hxTRSafEMdOD0rjn1YWQcolnx1mAM3HexmyOzcJimNCvKxRI7dFUUxNvZyFFqv67K
Ljtp1sHpp3c1SbEt+Y2zVqP2IPvw3Tf6ehfbPWks/S5SR21HV7hF2wP9KS3PKNvSjya/pZuaD3wM
p11c1F9eCatnIoacav4HcbXuhZ0K1jcrOwFZ3/Re/2Sx5waX6AcI3uzscp23tioG0uZFW/6IPfAn
LRm1SzPOhc8KbSA2P9vCIdLXSBTv0eEO4IPrqC+qdsMEV11GNKr2vq0vVUOcfdyyx4x5B32LTzb0
CrPbWSUDXlUH1JcqzFMFIKWJKy6Z1QVJOr9XZvYPHdE8qAbaecjd0U6qdQvZtY+BMwybsqjvHMtC
tMHJ0uiKjVMYD0HesTNLGi4Exhvlg2RLO2gKK0fGaTbne4wu15Zx3bX0i3H6pDr8mSNZ9RqZBefW
ocMKKicKFBWCb4NX8s4heZEYH9qtEk/Gwkmbk63Lo5MVV3Z31BDeKRP2IqH05UazUGFqNaVN2LHH
hRmUdErPJQldds6KER9Pw2RAgIXg7Emw3LiaPRHUPH1QJzyfNAtjSEmMuZmHnn6hoLCXuXIHAp42
hlsgCmgpbX4BY3Cb1KbA1RLTqHROq5RsotBp7jZtkmQRNUylD+Gim354Qn1vRdFz5XNI4hzzzuNG
o7V2o6gJnS01PjctwYd6Cgktsqh349ryZU4yoqeuoaZZvfT0ao25nXk311+U+MkxU5MMWlvIXofq
B6N/DqDSr5LadztyuDvY4eGyySou94zeh8r7SfHCzzE2jKtUGec40XCNyWehuLEozKqVYZI6tEKe
AepEI6yslAer/DEULAxy8l8C6aO601hTDvgl7NKthXgzK18e0lC5Az+/a4Y8IuaqNSsDiI3mlTrt
e8U7V0RK9qzzigKvwkQvgKrFp8xhR8FgyQdE3Tz29JwtxnZqjnpS7PoGvB/uNfrvymmV5tVT5DQ3
c87p2yVDubSBXiJ1dugmVYdJHCxQ5p/GnKD/QGJh1YYjDlFwREerAK3YWI91qWqkevKGMrG83lah
OOhqtGGtyza64rw7sCVeKPXIKYFZ6+gB27HMCPmMiradpi7g0VR723LXQiZMin4tYutZL9MHC83Z
9Zx6eO4J7A8TI04v3Eyp+NHnnlwWU/CodSUVKZoSbyvyE+swFP4PrbJdc0jTi5X6W8aSCz4IezVW
wTYLXzq2laeIFvxRQYOdzITsB6KZh4wwpeoOV5O9pK5/kYJ7cMGotBzKPP4GcVN4RnI+pK/MozEQ
aMXe98z9GJQaM92B2hX86KXB31QAV1wWQ/6VSaOlreWzL6iNTgvqW/JYyZFI2fqX6aUtecdw5+i+
YH43si1klrRtc0EIcqZ7d5A9U69QmN60t0aoP0Ze3NrrcO7i1PmE4AVEIlXHq9lY2E14bpVDuTYq
ySJmtvMwpK/OiYbVdTyogWivo8iRqkgLRnxdFe9MRq9bI7N3SOrTyuzFxmf2tuz9dNzJulgXQMT3
Wt8+OxWVZoZ4Ikw0Eme2HropfxRNe29GlhsW9daPTRAxfbrzOzW+K/DXUail6HupOvd+0akH20CX
C8zuLHms5rqpXJh9mcUprZr82DUssqoV7rDXoJIJjtL4EbKXDF5RofHwjmv7bqDHgq02ttdA39mK
r52VWI03YcFalYZPsdTFMUU1qaRHm1fiswGmvmdioVnWBr1zI52tujnMB/qReuqKKvsibfHpo5XL
4mxn/aWfOHWzsI7FsDOT8trpWG4Ho3xpP8JU7bbZZP6Qjgw3mZqCZmyT+1FI3rdQxYsAQEjpOnvV
IkPaORKFRnp1mFzYRXMJtsPpZ0op0Iqou5GjuFZauI6y0F85XcyUIu02tsLHQ87Vc2hkH9qTM/e6
VBT09/TpW1UCziNWNLfVWRMihy50i7F/VK6SgvFIGRiPvhMuWdR4ZsQEljHJ5ep4nBQmomWUM021
BkgUVrJpNB51gZwPHU5cncZ1ymP92jTzsz0Mpo06lGDkRLXSRsHTiSkA4wP28FyYQfMeYV2mmGUu
DOhpa9J4QhN46M+9894VBOajaXwwcy4UX++xtnGoNGLxlYxsY+OJ8WSgmE8y+tlG+lc/VUc8kcDs
E1zhNpXS/DCIenZYcYiNhkXZa9bV8i1K/jFxTCi0TvmEvkYeRm+erELr9oOUl5BTKbOWVL84KXDG
3vuMLdEsjExCmFYgAA59/Namce6W8qZpPEfr3nu0J/s2eLBjR18Vx8IedsLsDU7G0Cy1Kv+Y2oij
w0QOqaMmglrzZlP0AGI9tru1owYuUfq3TjNXWkc3UEEPndWitydvjjZuB7t0Fn1A17qVqwP2Mr1c
tiFVyVar6UtdD+UKbsy5S4OlI+qJacPFVr0r7+AafMKdDES56eJm2wGWrnraCT1fy5Zcv+QFx+ZO
8efJlbRHNtXFsnViwTis32mTfh7H3NpYBLGV+LmEGpVZdrGuTP08xUPotjPeyAqZuehXtN8XraTQ
zeJwidfPhtG6Ai/B3yrvMLkFL8NU4bXusDU3ScWgmlP9xs5odUjlsG7C4hwN06dCZdxCHftPfiBJ
I1gLqra65Wp2c67EF/pHBl5rejWKk9nIs2SEOMagWW2DAy39/Lc4tWzEztydR3s0J5WIPnG54fI5
mWV1YVpL3XwT3LTQP9kl3UiaDqpGp2m9CXDCpFHkitChuiesn70ZuNUZ/SZs+YAm9iRMWp1N0yFg
B1m5Z7hGmNubNqkJPsCGKQ7S1efgP5h0efF0zZPaxY1pu2hAi8gybdSxqt8q/cSmW5SXLg9eGPmZ
bgjaIXYUbDbWJfHktdTEUVH1W1vGbDJJqdPLwThMoAW1qf/gDB/0oIcUnQl8GdCitYQToKl2zYpy
EOAqGvdbxnKkgL1s9OIlDkZ5mL1N7F2J4rZ137l55xFDG6t1yxWxIREDApa4/SoAJ4yrnlCFSfhv
ZVk9ZYaBCUugy9eIJjbByzA+kkV9qe3mlGd9cijTdj/4NLknjUnEQwPSyLHLGAYsKEl+0Ewaetqw
ouhGM85t6jA3YP60HCInX1JH/6MNODwFM3A5YbjimbuBMoNVPLKy2DSt9QPVVkX2Nv9u2A8no7Iu
peIcOHi5SHt0mj9FvHKTjqLCRJHozbVhYM4J+uvQ1E8qo80pUB7ypuuPSSEe1G1Nz1MbVCdNZ1QB
gCbbtQRDo9q8OWE6PHg4YbUgjlaYnyjeKoO1b0OO8P28XBU+1XZmR3ul0mgKRT+8QGssTlPLIGDe
Agvre5YXrjiajxdiJQzF/LeSw/VSH9sAJWOVtNJeN0MHjoZNku8Yqmvgi11o4NqpkZJgP+PIcQsD
SxMUtWox4oDkY1MNl54P2rpaigVgPZ8sGEFrLwwo8xP3EtsHDQEsa7mXnTwiDMyLhLYL2XalGi2m
WDUyohOLPs5B/OJRHzje934yHYU3HGI+E5pW+7Xto2DrQGn6kbGzNBBjahun6Jx9RfuG4W67tNAU
a0MpxVKHyFRTorBCViJSBZXbmQrXf/ViSDBeErt6ZIBzIyIDdHxP9YTJKnfwM/sUjM7A6SrwNvNd
uzSsBkvQoGZuFHmXJpPY8fkYZDinSDg0jCVidiXXOdwcep86GqPcOK7as6kd4W6ku9CuiJbRz8R5
PXFjI64OQvUvbYSya3vJlzFOeOfV4TMouK85qulR52wgIUJyKbr2airbApPUNhej50Zaso0YwnR5
1dJ2li1DK/HocdJ71zKJfwCEYTJp3VQDgA87rlXQhhFfXXQr1YZXO8mGpJIId5BJ2Hzb46qBWUwc
mT1JeS/0WboJsq3eNIdWtzd1wlChG8glcP4wgEEnZJzmxkLsvPEeee8+8upyY5aP7UQDpDpaC1be
CKG3Pqn1+Oik8jESyIVj1GwwFFDuh2iUdGO5qK03JxfBtntvRvNlZPqwCA3sO32o3ZI0Mgn3oos4
ofke2PTtAuqk0DMvf2ImGpR5eJvR3EpdxbQgHoMZMX2sBxbZ6ASMpLQ1ZnV+rW5bZ9oloelmjJfZ
aWWTfIujYXQJ/RMRZuLlBs1gIH9lpzQLOF5yP3kAGF9iCCZFFn1mBFOr3rcOusnUyWETOLBc1eig
LmfiXc528WksT3U1dj9kQP5DjVVsljv2Yg7/TDPmQEVwqcZHA00ehfkeSupVb0V9FOSAvYofAERl
DJ9a5/DpDDWHZMve5i2XE9uuaqGPRf5WKWG5yCsBIWPQdkrobFr9Z2RHxkH9IILpr9RWkTtZYNw0
UzGHhJKWhwBerlhMaz+Q1NBCb5407Wc4eOE8+HzQVA/5wLReWqPdhKmp3WlKS0uGxK/Z+QjDOmNh
RnsEMRnJbdDXK3foEywwnXxRw26u/lNVnyM3/MGV0cvXVAt7eCTXwTmHTSaeWSf4uSNzWIS6T7nR
RM7JsYHWwbzC5Jj3rtGQ5lfHTQzLgwo2tFitpqHSh1K3wHc2QUHUn5ruB6RePCBqlWzGob1yFaXQ
+aghqr1jolRsTq1ZrGXQVBd3+NBhilRNtyg53y3iKnymPV0Ds/tYDemlQSdeZ723zlhm3IBx3tI3
GzekJ5iPoLzHGXU3eiPRySRgd0o5m2mfOjAWjWUnS5NS9lgKHCvxkLlmyZZYmIyjRhyxTTGTlmGs
eAWGK2Ja8cqqPoA8Mp0e6XVW97KWkgcDoZ9xUq7dELOFLByG3QQ3h1xfS1zwlAQk4VLk88nAqBO4
7QQe8nRwa4/MGZ6wpGTKw1bIWRYeiRAYiluV8Ax3XsmFrfLcG+V2tNJpB2KIzSrtMwyeeaZ2GA6X
JBreOxb8/TSTqxUnXLQR8q4hsmeCE7TYO94FNwp0NZVCQlSDuoLsEpTZ9jvuHRM1LE3wSVEW7bQc
74vTXNSae0KfshZGs2S05qVrnFfvadCVG/JK1qKC5T7ng4C8IjcJDuqkF6mzLgIzwEAcWWeHDZQ9
1SXiX4E1zC4QWAJuQWLHpwwgWW45kpZ7qu5DqZzqMv3yQEVRHCkG9ZUoG9M5uoWr6ibbsTtUVtXs
FAhOVd6xv08n2q11PmOdnm/fsY1tgjFmjodF0KBy2WkrSVVqZ0byHDT0oeroaCypHOAybHlcdotk
4LJMm8RlBMRprGHnMjE3gxF/g+rEuQtytKjftJne++0HTpKxWEwzZrqegdOBwWZlLOjFLCxw1MXs
+cvmal8jaWmu1L6mGV7t67NVOSJ9OaJTlaPZ75Sikbu0CqhZZECIgZtumUqtHhIHOHaiaIJoDtfL
90Ctw0DozzBtFap2POO1GcoC2k7KYCdhb5cGmA6cUbCTS8S5IXgywntL0yYm8t5NnwHe3xbPjNrz
xKvFVtpzzQMJx+W32ZKV4AI8VK4dO96bMx4cvXvYc4edkJ4RV5rioZ6LG7qx0Ygu19gn+gt1dfXG
8xDAF3XTq/sKktA0g8m/Xw7kUzRJ/nUVR/d9RdiXGQ61QtbYLH5zf0/k+uklaW6I3eVambt4FAGa
ibAXYfBuonxTR9PDjDDBhVNke229YtzQG67PkPVyxq2rM3i9TvlUzRG8uKk5SOLfmf9MyLUNsx1m
NT5eNfwgdbTte24OE8APZWRhwwa6Ll3H+exq+oZHCstNzQQOBsh8oCV6moHxNeT4lnUYhvxsKqXZ
qt0rVvYGT0u43jd1vqNZcZpB9D5E+tmJwZjGeoCzY+M6xM251Cofyp3Mty3YPeLfyg8NBYLxSnZt
NE+u+pbGJ27bEz50GlMC8SODhEWXxPxLCes7pNC3ADe1Mnz2MI6YtIVnxGy8JEUd4kYw23bJ5TMS
o73i+5cyDvbccETU7WTc93H4YlLsFGrq2WziQw8kj86UYR+FNLxISgIsPCc+/8nF8Hip7OBxst50
2+9wdeAWThxjo8uIkK0hd7EmfvpK57DMzoBwx9MobI/4mKFWooHBMSYkSUEq5/MFUasG+iMkaUNi
2wZR/qQLTd+UPOQcq8ugfVHS5xFD3xPiWInMUha2rkFNpSEeL20wmu+JELOFkcKuYOSSaHxzWIqm
eOOI+2wPGmTv1DqxAIb09rbjPp+h7HYOyrtsyhvW6Z40lnVzOA6QUGJQ3mxS8IJAt1A1xzE5oDyX
2J24+xSONvf1kD9NgZEv+1x5MetBcPb18Bsnb9/OYRqH4GfPXucREXVjRM6VgwObp/FNxnM4oJni
TW60F8Vx/P1EVTNtrbi1qYWemnIZsRemcwxorEc9L4Nmg0w/aFY+N2yna1VyJ7Qs0Yy3tJXiIGUW
UlJKoyf333cVfQA0+ImAGjSVVhjDu9P5s93vy/Lb9fz9y1TlTPa9iz8Qg2iUq1WSM0ERh/JclIDX
7fEp0ZxuzabjubcoLmfp8dfjTJpXBA48r1U3fZ1q+zmOxsDmyGMbY/L8aqsc90o5Xymqp0ZwFvyA
KlG08cHs59VhfA00uoiU0uePkEReirn6yJqbVHqvvMiJ40qZey+ZrpzAkIdbnWeS2aW3hHzCWvMn
amCTQOHn6/wvSv9Y56qIPQYGZ1yj6bozEdUioWybcr66I2Mf+7xkdbbbN4FvbMXIYd9k+NMbCYIZ
tRzlZOC81OkPZz+FMEc5o9eCZfCalbP9RmpV7fCJQM66T0+8P9Owv29AX+eRoIieSaaCWB1S8eR3
80NOkCXWIJsri6SOz60m2yVhSoxhoX/rKGtYOh2NEWAOIJTiOi5qbjcjx3tlxZxR/xSH+h18878y
KiDzMGvqf/uXOd70D+kih3ZRm+iNjiqnkXuZ00cfb7cw8+ev/t++07cczIcKh3r0NZHmpieH+pTM
ZJg0BhIMccf1S/jb2GM8EUgoTM1G881Bxtv89Wvhm/7pxRi6ZksB2YejiJDzi/3Ti0kIDZqSbs6t
qmKfpsemWidjiuUoVk+iKO85kYDzrKaFgvsKKQjgqdbo2arW7Anfcu4/5fl9zK11tMI4O85OaKTm
WxHE8dlEKcs6sADGGKA+DZ7bB3a2skSgXAy2k5EFHoBpnb5vkrRZESyoSSZamCgbJp1a2FTLxo7G
vZ2xcerjdBNqRnxrGpoinelceDAdmdy/qx1oHU0UAb5crEYsOS03PPNYlXqKZaO0xuMoAZ+PlPfG
oXql3pKne9/JXUIp2Ebm7O0Nyf7HT1g2faMC7Rxpay5H5RXYpNTLXT6rKH2pnMXAsDANhhDzkxo+
Tw5bSzOBJeDoJFQCfxeZdrdrjWbnqYV5oeXmRVR9evQDJT+EOgeb0QMjXlT2HhmCWEHVaefM5jov
Ksr+hRxqt9PnFXOy9Ys6zxczaNdOpPhPiCiJz8ycU7e+tmV07i0LFaZmKoHlVt8kiYehLY9sWnxo
f+eadDaCR6mL8NNsMD9o61xRXxI5pTdF2jey8dMpR4xeNYUh3DIsOq5p2juwZ81adPVOk4V/GHD7
kpGgQlsTiXJEOfxkqdD28cjLjCNExF5L7YPh6ZR09sMRqiMoprEZTjgF4SoZ8kJxU/4OqZvi0iur
RPaG0SAEnxpsmVrKNwfTI+HU4in0hvioMKXE1WZw3Xsx/Y8TCz3SYp4K8SAUck7JFL0SO9laRWK7
uNoaHILG9EzRWQUSNPmpF0Js1JSLiTzKiH86rp4cq/mhJVqP9okU1hNvPxlmle4ML71r53+LzK5H
7Jj/kcoW9aSLJlkDVaY30y4TMK541VAEmfarQ0sgz7fEsPr+zu/v4VGAYjRStvH9haqlWCuzG8et
Z6JKYD+L90ZDCXdLlo2+dcGWVIZw6bHR7QI49jeqC6qtoWFzG2okH/vJiPAPZAyiA9syqKuzQK6P
yT2lCeUpd0x1pcYRhacFWurETgoXCGhG7snsvu4PeIfSOzW1/G1hUnwd2ePRge9H5hvzWNCAddHK
ai2U6qtUAsHKXrMCzPWfpL0oqs4r48Z+E1e1d0lKLv22pTeSiLSx9nOPOBRv7KXpPWrX+tg+qVUW
sRM3oHYgFt7wnwPFtJ1o5xn0dbQeqb0ug4tLkdEllj9Lv+vBkGAC0BrfrWNUOpyZ8hBG6jrxCL7E
dkOcO8Hha5kRWiDpe9vPQW2Jbu5Wb+9rxS9OdIgwx9SGdVgAhm2KithiOyHl5RU1/hYPMhpUGeUi
5Ch4KogSTa43mAtGHRRHZvo5MtV+Tz7dTeK8pXS1+taYGs6IKcUleWAsm6HvD0CeqhXD6WqNYRQC
ozm9I/ECL6Hvd6OO+dZO7HAlfWSZv344azPw7M8xVAKg0jQMG8CaoRKL/WWhiCtNeGat5lscBXQa
kCckth3tVfjhR9nTUuxH8VfFdUxiJsEyYIcAOKaB6iGphkfRKRet5KCUZYRImLX8RE38L16imJOw
//QSHdMgxWvYuvh1LbMrE5EPD9R20CLdpeqQtmebAR5eL3FQEygabZpGXx6PciOmt7xJBLtTqSt3
XdSvNPWaZEjvAfLhspvsZtNVg3UyMauFuQ20qNc1hG7mVWiGMFjY0CN15uK/WAU1osO//BS2qtuQ
92xDhYInfynHLhSs9Oo45NjGsvJk+PKOAN4CSLS9kprMTnW6p5oW+C6BrNAsN+GQGUw0MeTx9Onx
txePRhXSxD68MU7CNZeXCn7dlEzYX18Sxi+MPAOgGDYP1YYoBljrn95vYoiKl3sVTvgIorgofcKG
hWpuhd2vMr8kIVP3H4NfXcvGrl4a84PeN5qMzbraNBnBDttLD6aeZSvqCpRNnjrPWWkdUmqcj1Tx
lm4Vs9TLqnTYYAu6x7yUA0tWyH1nkCGTDEAXRWrpm66vaKpL043gTPHsmcNXN12U0R6uReHjgU6M
rR86JmlZrP5qg7wTWxgjUPZD1KRtBUv4t23V//kY/tX/yu9+u+jqb8DgR16MFWm/5pd//fcHzB15
+n/n7/n71/zjd/z7Kfyo8jr/2fzlV22+8pm2WP/6Rf/wJ/O3//7qZkjjP/yL+x2lv7Zf1Xj7qtuk
+QOMOH/lf/c3f8c+PowF2Mf/kBxJjFQ3yDsZZPI1h3/4y9Z6sB0fQZpnzT8AI/+jP+OPoL7+N8CO
f3TYk4X/O2TO4nfYFvJ4wp7jfP/O7zF9QwUkh+LAQ4uqaseQXMG/x/Tn39II6JLtJy1lif9ZTF9a
v94Lv/zwv25dideVsdck3dYSy+iYUj3tBoFLdtdM9tbLPAh304O3lP3iqXWVlyJdMoJT7r2Tei1W
+g508dfw0HDIWI2Ik/Uaqnn8xrw5EgtulezFOGtMs9lh3cybcrA33kk5jhvhtpv0lIL2IVK6LQ7G
XfVcPZt3IRVEi/xUn8yn8mbs65/BA1Rb7SU9Zzu43W/Ofb0fb86xe+V/2iI4KutqYx6mE0OPrb1G
zjj4F+VIg/o2fcIhfZ5egrvURdBxvVP3QCzq2O/rvXxoD+VB3w13+j1RryO9P/z/+LPatU/+W/My
fWgf/rlYlxsbzIdymV78c/QQ3vonbRvvOhe59k7f5A9yHx/VC+4o71M/tE+sxs69fa3u+sf0NG2z
S3jFUMiyLl5HTPvPZJEe0Ei9x+rD3oeH/GbMDsWF+jN68M/h2diHt/Lc7CiRnzE55ooIzkV59I/o
z4/Bvf7c0SuyjUnzXZ1n572/1Tfzieb3+TN5KMSi/xmmq/QcfZL7eFI+kofgodqR4crub8bde7MW
57RZKFCPljROLZmq5jBQYBtdLl140Hb54t1fKEvStL2yyD+8bURc/hK9G3e1hbK9sj+jFQ3DR7zJ
a7EPdu2235pn5RgpiyhczNI+7xmW1umlJDN48/bkddcETnEQVA/hoX0cDoyCCZkysKDhO613ANdl
z35j+WovumVyX1+7h7pcEjfMz9Fr8BJd7AhEGqA45irRGhnYVTc2ZVOcgBcFxLInrkVUhfwG1eeZ
Hd2GGUT45SMLMQGkb+Kx+CyfkLUu/rt9c3bNRr4ZUEIv6jZ5hNvQvSqHaoX6jEcmpZ96Id7yc/dC
KOWWBqemuFQ75HQwAOKHx4hGbjPW5FV4sp4D+HvPAr9zxNuijTgDCHEvrEdaVO8oZFeIuLNh1Zbq
K50zYEePWFSRNdtV/eKtic6jZrS0+rh9k++idQiYITrnzSUAxg5pJsH8heIl60PnGtqwIERRLBDD
mJNMSwkAitSWA8ucIT7QMD5UhCfmB9u2fBhhEydrSzyk5kfujNyD72LrWafA5QRRnUo6y8eHXDYL
HP/NFSqKvTUsaErThVKkAWIV+biFOGcfJXZL2mGHNQ8EkzPnT7G8DFKsqV8D9CZW9UP6iSI6ufRl
7BpXfRFruYSQt8qDRXAlMoJzDwqP+IHR/21MNxWXnXFDFvRX9lJsCOTf6kO4ji/JdUlh/juD2XHx
eA/z6l0u6U4IXzHmroY9gZCFQdvysrzDp0S9InmKHYfUx/5yvbdRzLTLcLF2/hqK0aYZsCQsmnP9
WTbL+o6Ilptccx4L2U1dA2Xfwg5yTbbZ992jMiwBC65fwYg9Z0w8lqBs0nWy75clc8aNv8a34UZu
f8iom/j/NNff6Mq/LbP/KRMGycb4S4jr81sdIOEw6v3z8vr7t/2dC2POS6A0TWmDW5Uz4rj/qpt/
+xfGA8bf5sKZuQ6HdfaP1dQBAyNYojXaVaG92hwB/lhN5d+kIWk70TUysghJ2v+k9AaezJ+3wIYt
2fyyhTBUwgJkuX89a0w56Rilbs1rTKxolVXxuKsbf0eRQ7/025TbQ5dLwxYM1xwt3ph0RGWqmq9z
Dv8Uetjl2qmcbfT/CDuvJbeRbIt+UUYACf9K700ZlaQXRMnBe5v4+rtAdYzUmrndoQiKZJFVJEwi
85y918bIfRZp8uOfp73y75f6x6fzPOYMGlE6NhvojypVYAGlc8iwudtc3qup4MrH1X+BstTaR6l+
L0z/yQJlx6ARdyvMTemSZgcAgqAxl07mRuskQLnqT/UipHJy8qcOyYhC8WzoQ3jt/GiTIZgrJuK7
jML/8i8f/+88ob8+voFtcM7dtdn/bPzfimw1ZJChLnTzPnlY7OqpiC/VhJYwcUo6a5MJc0QPvVuo
UR8YPiERa2+tLo/ohsKTgffgJIP0wIw+vzh4Y1wBY4wl8quHRjwqhLvKMxp9kazqfd83T9KRzREJ
F9qjLF4Zpeac6Mnc/+U7zZv818pv/k4O2A6d6RwLJ0P/8ztJIwpyL06NOwd6vq0bzUHGj85JG4J9
J+lAOqFu4Uoc9E1Jp4EQrUocIIWp02j6aKbc6tXFmn90MmPjxZV+Md0XGUUYiuLEfGL1j5sp1yHD
Bu36nz/6fNL890fn3GHqrHNWGX8cTXmZ+x3dXnnXS2gytogZ3LdDVpF6l0U+uWE9IZt4lGh8J+ce
bvDnknYtyhcLsNiOFoy3Luo22o7BNG6MjoC0ISFeB+7OsuIrHNHgn0WPAEvB80WxnYdXVxjrthi0
Y2ji30M+rJZxlHgHv2BZxLFBJ8sMUZy4pDUaOgKKNpMeJTlymJIBp0tlE4EqBizQjnG1AuhnqVkE
u8mfwjuF0FXlt/BHhAcGXTEhwxN5ftygUXJ6O9tS3uwo7mhnNVbRHs0MiUlUOUAL448KCvXZK+wW
PEr01ouiOwPJI1mR4sq2wVe8cGN9Vsa06Abne0PS3wDKJGtMB82TgSH3olUE3Ore1q1YFg6DvRjs
5MWeTPLPxkRfCx0rsorrij4d1ZRBlN+UPXr7LGo+wo8aFtPomvdQL3dWhu32n/e3/F+H6gPlBXFM
1wyTBK7fTz93ACIwOqG8C9mdeoc2XwoiENAJ0/4uNfeuIy+DAaWqUM1rSMF3nWQuk8ygwKomff0c
FuW28wSqq3o6EWB1H8QqSIhzM2aQ1UT6kGfl3tu/fOz5Y/15htkeA7PjMiTz/98/ti00Jx6tmrRR
QuoZuMMnpM9Xw0kyTF7oBytYRuz4gJqh4+ZnmLSHSCTPjfeueZrEnRf9eJTNsPAZ+yYjZc8MoWNU
BNMp1Ej/VkT5H1uZToLhIm/yGBb+HKN7z8uTinbJHTZvddMUoipyVKMhPYVdQbghWXfEDsJ4yuG/
THly0oP4NaLWt//n7Wb8vSb1GJkMndoZLig+jfU4/X8bbX3ltFya2EvE9jxXCbiZ+i0NY6AZkbEI
NdF9yPpPSZFj0ZuScyBHD5+UlNfHplRNu4kUlAw4TvBvVbcMlkKL5b6s8ELVjW6tolic2DnkzOLh
78fM2cuop41kFpe8onfr694m8HX8UQ6AbiGw4oo4/RgnofhZ8/hbyeP3VtKcHffnIWIYmsmUQncs
479GMmnCkK7o692bMfpqdsDNB1eD7V4bziqNrSfVJD/swr0LZAZrsHDp59g2CHZGCCgjY0J133Zb
hVEZ5Kw8yhblOVxq2nReLlaVgOz2z/vG/u8LOQnz5nzN4B91gHnf/bZvKAFrkTB6JOlN665kFvVb
Bunt5HRfS9U6VyqhiBBSxBedk1hrSDXFMatjc9/AxO8S66ZDrFmbxfjVcnv3hAgzWVlu8dnUdIJo
Z9++4RrJPpQxCnvafdLuUfCbbzaUz50WEm6eFGG5yPkLu9kIHlLbXGVlE25qzagWve5kpy5T2Ukr
ObkBllPmp10vXagkPWmvca3vIGFkYLbADrn9paLdw1XBvaJObnHgyRvcBgsbFvjxqNTvonMORtwF
B+z5zzrastdsFPTQZGEiQoJilWcjfVWDVJmQSL35S8ka3sM/b3dzHiv+GEscySmh6VRkPAaUv293
PAp+5ypPv3sgF6alM/VPKpxQchEYtLMFSBzh0RiJmF+clJrwvQ+KCqfywABmeOc10990DVnWrr7F
E3TpOqNdWiZNglhDdBBjfwjcQh3L4LXriVCh2oog4CG6Jd6Y8q+3y5X5HOS2t+nj+JqI3H5xMQal
gAEmVHhntyg1hDb+cIYasZmGZIf+I33u6WwtvZbAhrDLNyPXQZpzcIUzK/H2NCq6fzlCdSbb/7Wl
DIrupkbN3bS0P7aUGGXX2/BR77hu3syKYqYL9DqZfb7Qs03QiII6yFBXSz/KMugGLEhptOO5HMsj
bcIGqQ/OVYOW1j/vw0ct/fd9aGsWYxoLB2LE0Ij++cmyNpCxhqDzPhDldcSuhmnPov/tJa9+hb+z
dsQJRWZOUyjCT0FbEj4aKnfXBlHxOHxLI+lZL9YE5UphnGsXMWbU9dpJ+d55Qum2xGaUbk1Zio0J
hgc6NziUtgsVoRe7oDO1J0LrBpvrIiJ1fTGVNs5gp30XeYohwF/kYoq2QCIqaLeohce03KoKF3VY
sf41GzT4zXzwG4iuNIJdMNOUVKJDNA+RF250hw5ebgISCgPkwwYeXJBXxMzrurokyXucqI4ch3WZ
MjQz9yiYq8sPSabrG9BxNWinEvRCMBCB5ZnBsglQB8JixKURFQHoiyj9t/HXM//eOjBdlksaJ5TB
qCYBYbp/DGgTKG/EGiq4i2QoLiDcemTPqbO0clqFhThZVvWNtma7cSYKHGS9Hjxw2S/tJOo9MbTp
MqS5NdbJxVKdiXHYmbD3lvg5mHqDqELZA2dP4WkI8PvHiGsaIlAcFAJr5Q2QnxvM5m2S3DT9U9tW
+hO0pldgU9q5K26xl1y1XtBbTltCbuL6a9TZ22wx4m12LSt8GnppP2etOCQGOnMZyx59Lt3UaNxg
9mFxVETdOVd8pd7UmauSUd15Aa3HWUnSxWiIxhQuaZquppBZUm97Oyyxy9hFJ1ZCOV/Yrsq3Wl1q
qwzx2rLJneEEQXo8/bwnu/uYmQfHH411EPn+SY+aNQT/5GpVwzor4CkaosZhkmJaAI8IzQb5N+4Z
HReYfPIItrmrpWF3p9wm46at4jd9cOpdjMBkrAF3TAl6mHpSHGnklGzDuYFTOdE1CF1vUcVlvyXw
CSumBQ4waOJmRVOTxRjwlEViEVesFQikRya9iP4+qlrX9x2ajzmOgtLSKA99BRXHK3VAo826AWm2
q/1hvPsuDWs97uILDKyYLopnr40xw+UDlzCvQ76nZV5wep+ExadJl1kX1FckhxVKZfCrvYF/fnTw
ygIKBT+iu5hg+u8x9K6jNjSXrE/hILlU9upOLe1JdHdz4Ohh96Zb+jPf9BhuRB0qcZ6GCuOL1l/Q
ssPjb2PCEKZ3yJtAqxJQO4qASa4ZOup9+2bW/sc6DqcbiuCNWZC1TkMMaKcpUPuhEakQnW5IYflm
ovHajw61zLp3tReMdQiwtenIbgPj4xLf5yl9BxY4WM6Cm0hgTovLuTacpOUxVfat5FTZYUltz+WK
9Y+/9fKQBMruu6sXLrWEJgZqqyYu4EZDlGzTXHwVNZe0RrqXdfXe1d3sKD21ppxB3dXneutVVA2n
ZsjOftmcu4gWnmbSkXJg26xKKfAt87XsqFVXN5VwrtywxMU5u8usAu3LkNUUDvEfIL/hcJj2DvbW
y5D+KFJOsJFozp2uVbNA9uwz5SqCZjwrA71kR3zPKpLUdLCQEwSDkI68NrJTW7vvtkM9SwCTur6G
U9BczRSDFQk/bNY5fAerHeIxy8RYgwlodLXxg8m76HpqpJ5BJn0bBd+/n3aIktoFrmnthiVbu6lJ
Dbd4b+VEs0QtG+kB4+oyoD2ZVyJqDSP6AL0PCNC0Tllov3fEwq0tZ9pFpMRe8QRBdCiafOFbAiK+
OyHrcoxyLWvvq6L5DQbi8+i7YtvHDX5kkFyzLIxMPkiR08EASbvxwva708ZzKCk3TqmhpHQpCrG2
c45+6Cfbfky/ocgOblM7IASW/q1AyidQeL0UeXNGhBycI9vAlOPV/U4P6w9QkeSzHchjKBQxdNrW
ofaAgwxogOCw/RJN0zflC2dbTBnhcq3Xn6ZSx3vMSKnrJIWU1isxZc0hQcuN+kRfmN7k3B5zmSCO
rs0ooovv1Jcg9MNdUGY+sDwnX1DKYH7X499nILDXYdMjgHNQrdq+c+uK8XMFRDetxvDZJN3Jt0jn
hUb40QpxIWWkFJDyXiWrisCgl8G8QoFbMHzpMJrgwHRlvGukRZk9bPyNk/Qrw86yZWvbvK1HCRb2
4nvY6jSlagSCaAkXjYdsSdflqwgn7BSuj/YxstA/k5xXH367y+qdx9tRAqdlNVsd+pnozLKo/PlQ
oo98rHPJsYohJbnJtHkIbi2AKtr6oen9+VgLcXFFzexJRtlbgYr4eQPDGV9542xGwWbtcB/8dlN7
By0qrb2TmxwfI6PsGlvLN1iO9cE0mBeh4sGMaTnqEM03TjAp0nJxR5FCu6twwjxkkpDu+q2UGYko
grad6t9/Pg09M7Rlsi3bvDvU880Dr91FmaRiYsVo8ElUytDQOSzpd9E40ssDOEWvbb75KW3U0De2
afjVzoZ6Y6f0KDB6q7XEsroZ8vQVi8VrbXf11iV/awFGkeq5S1RVqijtG2HorYxej45OzskyAagl
ukY9I+nUV5nMCIpCp9ON1r6f8+Qe8sTHzR8PpyHOIQ3TnHC8huK8CcOkb/IPsA5yJgfILR83k9OT
Xvefh7US5g5DE5SLEITafMO1GArtf+4FA3Q8IAD8JB6LDcG8SKQcmC6j/kwsRrAXLZdkJ3XEdmCw
R62sFnUovVVnJ9OWeM0X8htDfCbkX/SJumkRIYECAFUNLWHt6N/RsZ3xxMcLQ7PA2zo9yAfXHhZt
NVVLM6jIljNtbd1Wg7ZKh2HpDnFxSb2XljCNTYCGay1k+j54zRYOnYVfDBdK1yeA/4ZyA1pcECzg
L0HToQtXhbnAI58vhgqMt0O94oAS/YfwxLsnk1UkkEIFISvcpE33dYycqw12Y5OYOBIwXjHFObmJ
oicKqsKtuPanKNV3Uf4OUWkzuHm3aiGEMo0IUHOj6JBj+lirzxZJ8WxbUYLYEU1gHZQwqHWnXyqj
OVIa2uUzMjrNBoKcEDBwqs03XL72XlA328dT8RyY9njd497juV+v/fne//fHv36DFVIcbHsRkgXy
97+ZNQypi19/pqy0aOup8fjb704er5FVn2713DmUj7ypX7+8nGdFYMy/ExctJ7w2fIuC4QkXEO5Q
H5P07udfefzk1/seH+XxMAlKyZwf/kygxMqq426BA2wTx5whaHbwrwkWSG7RfsOmtxXjTPHFGbCS
hFeSSkG0+eFxM0nMDF2sGUsrbhnwiS4lMxEk8xyWNnrYKVwrYXlpOdpRsyEcJx5tc2rlFMNK+TWM
I3tP6Jt1yPuKZvZg0VPMLU/biDZ8xjXAmfz48eOmYx2Ezt5LkMyUqEdzgxzmx0+4ClrQ+onkBSa6
fbzu8dTj5vEws3KoWJa1auZf8njeSt2/7pVkDy16LQZQOP+ixxuYyaeox+k8ZKVyd5afgUoU7T5L
2ulg1Vw8faE1cplOYulmE7zRj0RTPUOAcoF9Mob4gUVI7uNunglgcc1Dk/144nEz2FpJbOysoy7A
ni+6yvDICOAK8Lh5ZDL+eviIZETZy6H760n3P6/+9dzjfY9X//FrxqBJ117jMsYMGkz5zpEUER5p
kuR5u9M8Z38J2iHaSHoATIAA3v0Wlgkb0/79STWHTP56zR8PHz9o/565+TNu85/fwnSA8HAdl0XY
UetYPl5N7Iv3193JGPkUv/5YEyV01bnkWGbHKC/9ne/O6WuP9/162a8/KuYwtl8P/9frHt2wX+/9
7Ys/fvLHWwYPmRi0Ts8ob3C2KTj+/ONj5xg6jPx5M+Esa9pnbb7rZ0mW7R5bpiQTN9tNmoOVxrF2
j332a48+HnrtnMmZFSm3P+8/nv710se9x46OCKiYKLLMb+h7HVd4jmltSzLhrtck8/5h8so1SMtV
xUK8m4e5WhHAuX4cAeMk4+bjI1/Ueww+ds3qSJ8Z7oT1Lqwc51YyZzXkuGV+3tSNK2le/+exbwWQ
WpvQAsFh45GbLFYYjH2PXxrOYbEoigLqEv4xFRnKYVGDGoWf89iqj/1SM/HdyKp4QWTa7/H9FUT2
sIOn9pV4o/VjA/6x+R/P/baLysdh+nOr/7rrJyWHTdR1n90u+OqIiC4WIVhHVYBMmToXa2zl5Pdu
9I+jL+D2TNb4VCQJYueSFZcGKkXAS4ni0iE82u/wXdDDNJMhWTtoUtclLAzcWwTIFUwlF7Gc6jMt
iPNYyerNugnbN05ufvd1K9gnntoHgHrhlUMX7kL9yzRT16tCe7EA7+xle+kSrT56mXmv3FruKLR8
iTZRY6mL6ZBnZjIEc82jS9RU9bqQFUKjLnwBVOkwRTBf4qGKMRG7XwoGK5IdURhHA9AcEXGtHyPv
c1XnOnFTg4M+3CD6V4kjqnNKY7b22QtdfHEynnbE8X4CYjytFXykThIxVQRoUpI5vYzozKWv+SPO
Txb0wlTv0TR+zgGKIwCmAqVpLJ7oMEnmBp69qZuEFT6IjQXg23Hv6eNXxO6kSmTC2/pBE9xIUArx
9uVmTWSa+mDZBQiP3PmW+5naYIj0gFABB3E076nKg+gJ+ma1Lfv4tc/Mdk1zGAKHgq9tqAL1TTZY
77KnYGboU7Btgmg/cDJcg4JqVRSCeayi4uzF2pulcHbruQ8oKBsxU2n1JVcIgqI6/ypyLSe4eIy5
NMY76qA3BqTqaE52iAk6vcSozfcp+WzoPbMXoswMpkXml1Eq7UOd7vCPgFMXjrPxhFagjFfbzgb3
0k49mmo3AP2ccCmMK+/QGNQM2B9fJ8e4gOdARQ1XJkdHv6E79APiEl1mDcK91hB6blWgTUguN0Pw
NW7+wQWCLYyXkVzq9zTASB/ITu70IkjJtlmW7didEptBwdKb6iYb1SHs0QEQ6N6pKhAUtWJknu1P
gLV6kki6aufoo3qKwnpndYjTHSyAeDkooRiKHmXmJsdgpkw4acxCjwudcJ3LZOJAxCGNDSYn8iFM
t117b7s4WXW96Z7SvvwA/lbfm+CDq94nOVFRQ9QsWMC1D9fW7bGAjoP43O3SxLyrMfFOaZiRjojt
9RjpXwRUiqXoaScokkcX5gRqwLcraw8ncOvdegT50hUMF+XFo4i99iGufsu8ILrEnv6B/g0zWFbo
Gx37AGd3cRkrDiyiLJZGVudHvYYBWs5EoPeJlvOH1vsiwZOpKPfvemR+NipzBPvtW4dCqTMtvOxi
OcjOmKv0+7oYQVcXzYd6rK1nWSXnVNbxqdHGrxC/AAB2oX0GgTmsuoE+kgcccaK5/uKKdD1o5BI+
wM15U3wYDLfcsz7dI4rQtpExnh6SXSfq9yV9E0Dc9bHXJ2/9SJ1QbOBF7ZtEhqvplZj1+iUZF7Ev
x1tibAI7aO4uQIq6sA8islJKxXRFdcIoth2gb7A747aGErClaTMumWwGoHYCbGehXWyLlP5Blavg
CDSAGFGwG5Lrap201gozIYlrk/c29qDmsAdg9pUd6MKJGqHSpnRl+CaCxGoiJy6T8U6vDDhDDiEF
ebe0shhAAZ+c1T55vXX7URSDs5Cwrc94PL9jQ/oYls6Gl+QbQ/oc3VpXHqux656QHjzLWlJP4CG5
eqVBt0XAmnS+eOmECad0L10I/Ew54pOG0/UCSzXCkCWXpWFHhySdMqCA7lepFRBWmpc2UO4mKJ1d
YU1krJQfC1FfbKsetxoSN+GNn7Q20SEzJmode7UPxJLMEeO7Fu8HwsXf9Y/Sz6ezCMW6rvclrJ6X
SH2OHMPYF735eZCdvcMy+dQCMLLA+e9gKmCfKKjmZuGqZy37QqIukHlH1ftMPblRpa370bbxrefT
89BTYTRydoBhY+lh1ZrasXjVpbZzHGDVsXwJDXdGptYnq0LbSOfBWWZE7wLuh6KlAm1fhPUG/9zb
ZJJMA2+pvVg9OVhFQSyB5zwTxFMjim8p9JMuN0Kn3woCSTAoOcE2ph61sEccYNEwI+7E2epWZtuV
z7JxKWkZhFF0Q7ZyI707ZdOXYlD13aVc18nhmamcvR7oHoxAaD8aTXI2CGokAT189gI73IK2qA5V
U5ck7AzhqzD8/u5ApoomD/nPZEMmUF8jiYVJNDZMlgqpZZtw0FKNJK48Bu3rOHOYYo+PKCiT8k5I
KvCylGiibm70cULMFNx735rgFOdnfINwamPMv0NeSXe22S0zOHXwq/KTa1piNzXMoeQUhavG54Qp
ixheGH/HjPvyHMQj8F5r4LwADUVpOIlfVQvNGpvJUrlZfG39jqTCKaPj4dXcjPl1BKp/qKO0XnNM
LBtyVruGCwPEcfz6rfpmW+1FkY+0CFT0LrQaKWE+D9sZtWiVm5zfTCqZetXeJm1B9ncK0UPX7ibm
UDfHbrcHQyus/eiK2SKG7FDTTPGcJgStmOaPHLrph9KKSR+E3kqASPTU4JyB2hVstSKebqGXvBuh
QvLckxoIbUE7tIDIaQLaFanjDPRb2i4s5U0HIloOXZ0chVVLVVTa+76wh1dKKxy+xCgvastYFgaJ
Ba5tz3Ol4Z3ivLZNY5bwLt7jM7ZdxEOTXHhjMl7q4R6QPmAY035gK2yUjljarrG+aqAKEoHnkJo/
BBaTkqnPloEg4ry2EPGWmrBqXHeA04GJveH48+noQZMPB9lsaltRmgMWsin9EIkqIb8TM9WPppm+
9rPzV5J34PlVu1LRYDMfGF8SK5eIy8xkMwzBdaypfuLMKJexMJxl5Ka7wVDulrIwxRV8R5r9TvNO
v2jQ6tmQBplWn4y80TGyBt+Dms5cQZ/pPo6CaWUbnhzvNgJbwGiN9SvgUO4jt8d8yfDPFIajQk1X
QFzxwWOtPLROc510Ap7sYPwAiz+hgjxFL77dnQOsZsvKUtN2Uh64G3NnxN63qBrxMPWcri0ConXs
NJDu2no1KmMdN6bzppk/mNWlO08Oziq3cg6XDpryaD5ZndS+GSKikOzZb1y9yHpVzko30VWVgJjC
KZvewwAIZUdkI8cHzIwR/NyRHLN6UcpKbD1HDxcCZta+IUSjNLQPWpV/ccpy7UWEGPkRulZlToIy
m9+dpiD0TiVZK7rtMK9HPbKO0i6C1cRKAyJjd2IpDp3MuYtmnnkRPkqCWbIlj+c+VXmNAZlyiUas
Mb21sphhDOUGFtcKE3JHWZgY8jAbEEDECQtl/DWfvCD97EIAWFipXZ0GvV8NwxgctVaFRAkN2g5g
rgfC0Li5eeberHzY+g4VjHSIjrQEd5SyqauYJDN7OGorBoOGdsxK7yjDFQb8HbRtaM074ylGM7OE
odPuKtEwW7aTdE+zinePNOxSJvthamCD9uQJUQL1YnPUFvFr6UCEbzU8Xq2jIUTy3Fs5euqQSO3T
mKXlKtW5oDg0VaGmEprEnL7hwrcrnfFbZSE/VptysBmrM8dHqOzdUIFepU6xRa/yfTI5yRLs/SrK
LOcG1u9TqSfHqCvFVtNlsxCTA62S7tu2Gfg4TKtiNBFtvw/17ClWot97bgdORbg/mPAYR1FDrCYD
Z4IiO+xtrm1XaXv7uhqYVfSzMdgd3+2GBowpuujV0pJrZjaHcfSZNoEY3kR1layT1qG6ZFic9GaL
n8y+5KEBijT5bJXK+U6mybtZfIoMbXyyY+2adsanAmnp1fHKN7BB+qGVZraWZaOYbw4+XUDL2gm9
OxYJjNYQwiTIMT0DB8cKmAsLcss+u6DFOoTz78ysNl3KpV15+kuflhhYfRTi4eRiZrdofWnuU8L4
myrQiET51pgSZsVcVmVbrezlVjdHF4vi9IPa+FMY5mysAtq4A2TILm21mwL9UzHg+JAk/ZC2u8VM
P120CLVBPd765ERixafKHPSbDL1yoVdVubKKYrqO7IlFadT+2hXU8Y1uUWDU3vqqvZHe3O0JZDwU
5rMN6+Gst621HAO9OMNrv6dwIhIies+en6pliWpqk+rlIfDA4ziuG24f8swgSuXaFGG6YXxdUi9p
aHLMIKLRKhfQVuHSz5PxRIyXLz2YUfrDweIhL8lCYgI1zbkMqvmqwwAhYcQ+9e6wg/sO8YSwzSVb
QdECJubHAFb2OMaRya6SIAMiGw0/kCFuQ73ivYlJt59mzWKUtKujkTmlhsq+S79jhptWyHBgkdA6
PtioR20/058AuXwIXXGiS1NcCMMUJUJNlyLkDUE0DLeKq/vjJkHseq4y9TYkTrdj5pfBabV2mVux
PgNKBccAJVLqtsvQVBnhJNZLA+O9TT42tYlU0oOB69ulD10O0u8wsAZ5tJ0K2R/iwTfOsV99+Ks0
kApjHxAzX/Akpmde128UctPJKr1TznpkEbNwXiVcbHaJh4Gl92Gw25h/muReJYl+DGLb3PixOiqD
hB5fg8ZDxDaMqIpQHX0UT+agvrO+bnbg+7/IkQydWOThbggLUOWChbtlfaTB5+7dJPQQ5Grfigm2
sTPlYgMroDl2XQiZ1yMAhngOOmJ4YOiq+CtNtqh0TXgKuUldqKAGb9ZQtswBslVKBgcRXkruwXkk
1PahehmFInXEwfNdmIAxm7zolyAhBuJPuBZknFxLyjbpMcdTu1bZdLNnZPcstCF6qznkIMcWELkQ
I61z1Ffrpu9g8PbGm1V8A/a8dlQxwK0m4YJ5+BvHTHNsjKeWqsY9SbwL0Uolw6QGESPUxpuSIJra
0F5ymAIHDGaQsieIMWdyY8Y5xGsi5YLM2NkaCESWhOFmKj2mCD4UU0nl9SBjOAN92jCfR9a1wRc6
Zz5Gbw01xbNVQx2wghZ/kgSCSXCPtw0VdFd0mMNW4A9flqh+j/wyRRTX0lGV2tmNjdqtxtMr5gJJ
2jbfyqj3z2MZ3GSA+2qOCB1bHYlyrulHrrvtIi6JTYhYLWoIAw+5qTMlBeSyw69nrA0nRSdndaRL
J9UlS4tq2yZGvCQzLFsLIx5XBUxt0conU8Xfi4EeK5CfcZv4VnfyssTbWTTKlnmr/xCNZpydObaq
q6vrMAzNyo6iw8RRuhwBMO5ym/Y5GaXNNfRTWLnZLmmK8FTS8kIISYoh/aHxADhquIVTfLCpz4gQ
BG5jv5alONsG7GvTgTbdedoecYc6t7FnYmyaCYZBehVVTXDGvCAJSMe8ZFP3NnXhxoHB9G3oHaA9
HrYis5OvhAZR7LSjl77GQm72zqVqZPXZy/pNbaZfpfQC1uPyubJEtIOypW1JB44WGeEN985mRtKS
0uqL0l8X3tQwMy9BfqX5DfmlQYAUZ0MKZoLJWLOIW5sYKWoPS9Q68Qot5bxkGMBY0vJsJAI6p4cP
VCGKKuTa8W1/V5dEyhqMaSi+84kjUrFanycl8cyJDUrWCLQv6bSX9a4KEV9OEWJH3O0vBhRferOt
QcPAl+sxxovRwv2bgYDSd1em7Ii8A3FCBwMLQ9OaEf077d1jBmVVNds4KT/2SSIOnSXjJ92gGQIE
l4CN5cOS4LosXmCXYTQqCYzsg+AL/J+eNuNTwHBxCUX+I5sBvQZLcjeBsdOA4yS0GMFl0+WM+1Oq
EX0ZgUaPY7Hp0+gQxMR9OPkQn1yFNZhwFDKVCbAJ9WnrNq8izr114kZiTwveQM00OeQyyRYUED37
JjOdQ9IqpmlJJzdtEek0nMwNZzQBSjUnak0vzxdXCR0m6UmWDWKtO2qJC1YCdVN6C9ox3JfzMDso
Eyu/E5bboq+eCWJwEYGfDVr4O3TeGQ1fc/OzvqY1T7HHjLouPXVVE8sFEEMxxHz/TZU11ErpBgsz
LZurMdy4GkUnstY+PkowqTOYEEUlLstPRpHq9HARBBXLltNtMkeaiL22aoKk2wJdiGoLeGI0mLec
9BwrI+Eu9Yd1E2so9dPBWhJ192w1uVhWGN72osKDaRfevYf2u09KGLGBMZK+npQ/+Np3o4peszzA
2UbJFFgtURpYtpkc9VRRiNOBketrn1s9xvIXJBqy2xa3pTFy7IRkL8tOO0TK3ADgjbYlIm4iFPJp
I0K/2kmnoPxHfNfCMMr0Serpq9tHT95IZFUQRJjWeiYgoGWzjeYVxBtm1mVsnI5wjGWuEfDmq4NV
Gt87JBYnPbNWcAKg+HioJ0Aqcrh5NhT8TIyLAEwayhSXON6IEISq05MlXh0mGD0ax6a0zuD0s2Oc
+Nch1zbuHLU2lGc5hRhdM+pIWYz7xIqnb4mogQZrQOHaeoL0HkXADLvi+0MM74/ul5xMj7cFtSqy
tyzX32p8yTXhgc3VHmD4ylcwS8OPySiWUPSYTRtmv+v1L0y4oms7Sep+9ZieDbe49XZEsbFIjU1c
IE9NOJshbg9Aq7r6XAzuyQr0/Im6LfSLyHZWzKZe25iMKtrNqAciyz0hOPpklmV9rAI8Ep1DjG6d
+nIRNykkrqpB8eCOtD5q+2T79lIBNrnQYT/6fafR2fbo7XtB+KJoSSDVRR+Sk8kQV7a1QlXc7RpN
P01paZ59ZNEjThVTPas0LAk6qjEKxjWUhbn0GAfYbUV7k8lIlV6oBAFo/LFiMXyKbfGhJ1J166L5
PAZJeW2i/2PvPJYjx7Js+yttb4580GLQgwe4O1w7hZNBcgILioDWGl//FsDKIitKdc3bMg0BuoBr
3HvP2XvtWbxoEeaq0PTMesnf99ZdYUTGYdkkgsp3roYRZXjgPGL1I2CNinAY9Zzdk5s7Rmdmyfkx
A/7xIw4NdKfBmtwe7A1QFq+Fat0n/BAOfm2t9dqaf9UxxbghocQVB80FJVx9IdjFtTwx4Ry/FuHH
UuhV1oaV/CqtTiSJdGIgq4uTEqfigSZLsxsnoouDPCA2HM2/FOO2TtqEgMYovq1eZfipWZjHD4zO
0jGbmSpV6aqCHN2LKOvXqTTSspHU8WQRgihMce0OdYL9t67I7Z1rC1J1xxJF2Ip9EbpTiMIwoP8h
mlW4Fd+HQAgOZcfZPlaE+6zhL7nVVvD5rNOYxjshDw0k91W5xwD3EpatuZZIfdzkJtDg3iSej8hu
u2dSa6jZsMXjQA0rkIkmIQKDgk24HaM05xQkeVsUIjMqDd73mJqm0xG0tWIxoq9IursXa2VweynY
NIFi3GXG6CowApXclM5pFr8006yg6Yr6LouJI+v7HNlpGx0K2HW7KKNQKIV5c4Ab4+aDLF6CLH/k
LQCZOzEFHxXpRgl4+RkdSgdxe0pMeaQ7APNI3mRG7KLRhXtHhSWA+WGVunwcE+FV6DudPHDyTA2S
1DZF+Nj4ZKYFHlCeJoPljzaDqE/yTP2ka46JSZCQN7TpuYpfrTxbhaac/ow4mwLtJXmtN/1TETf9
OpMV3NdSxNlID/OVNmDiEHpJedI6isNx84OwKQ9Eu3BViqY41z7nLUOVYJCBkwkGa7qtYNfceMOv
jKb8ugtYXVDyGW9IqoouA/ht4l+eKrGo9zmWMaR5OIu7cILy62XEE2cF2F6N9YNM1hDIqROmI+2k
W/Fb6pfJLicD9UKz/x4oDQw9y6rOA8ZmkfQeikH3jDkWJM/UONRQAOogsQVcmtvOuqPuHd8Lwi/4
7LlLz7BzIBlJd30RH6G8oJ0kj8QhR49vG3TEox4rl0jN8wsQifSc1A+ff8gd3wsk2Y4QItjT1cw4
CAqCVSHr1XWoqrzJLM6uodzzJZH87qg0+K+7FnpRTy7odjFcyD0zKLlmRUmrKHdNEXkjFKxj2dGy
kn0hP/Zj9KPtqeSJkniT07CqoTyvk6EkHq+QKipR8nZZKfISUP1GAnFEDZ8vkRAHU2sQ2OoGJKup
dQwR9HIQUrwbouFG81lx+t5tFUjDhWfADB1IfdLL0J29fFij+XVzPiyHOY20Qh06o2XKn1MKJnJo
kXCUvgQKvIqf/fl8Yhhe5pTQ9/waZpPYjcMWHaOwYhppbCElUwJuP3k19A0EkIgEmpdz2xFOkrSF
rlRbKqmYpCJfUCq2WyQxeP1bBgeKXeacd2vZWRMzLa3zgwhDlJivlJZ6jSaL6GQAzodSI1WiLpDN
dR1+M14TmsSGuIaWgpw/SI9dzrKs7N8oYMbbEa7axutT05GKyrDVEDm/IjfKseilQyFO0YV1csFS
INQcwJf0IrICkn/qU3BtNOlKQb+j0k2NdasZ/XhVIzW6JcmcgjKMWtEY7/ta4xZiaKIrI4K5mKdn
obT2JvlIcQGjUUSE75iP5sqrYH0VWGhGEiSvkETRSUenVJWx1yiUeXuz+NCVWN0JzIvPWV84FOJW
sRDqLwoeRQNGpNEqDSem1jxI88kzNcR2K/K5zRTxqhh1Jn9SvKqisNrKuUH9Lj10qPlw0QYaGunZ
PhlSIqSJtc/9MrrpqGc4+kCpt24iAimRW9DT1M+FCbB4YsF1rHQZds3L4OvNIx8W8Hizp19RQZ5U
WtQFOmlZkhiom0CVHzolf1Xlsj97piunJFIlGgugwrOYf+jpHQR5+pyVm2lt8SwbwrpPw/tUJlNY
aPXmZsqBjZWRk2tB4iyduTjhp15IvbltJHDdqhz6DDiydJbV6GCM11ZFgD7TqzlBJuMlDwYEWnr/
PLMFj5HlreRc2QqslI6J+iogx3X91l/RlCgZNltjRQfTd8ZEDw5NLnLmkGLvMQ2atRngHsmIl7bJ
8IW1WYVUQ3wUzMlE0lo9KoWbpZRgm/4Awbe/ufqIlQ7ajGuIHpk6lSvEzBEDciWuW33amp5Cq2SO
0pUJoEYqPRwsdegPI52iodYUQHdxeaoQrLiWOb0aip8dRFlJD8terhXZoY+lR7+sio2n5NPeV9ks
e8NEUu4gjNSSkvoEp3itk4DiNho6gUryRkeWkY2ZoY9yus3veuxDdJIXjH2ALDGyILIY2YxKm6Tr
WPlk0xvY2CvfVO0hC4ZTRft+sZdltFfvp+gNIdalVD39uWa9EljSc0HQxp1CZMjB6EvM7z0RcboA
hTyeTQUhxcA6n04yGKhbJXpBlqjdNyq5roSwIDBrCTmbeaWEM+QytLzmVx6mTwEzf5f2A1Vd1OsM
ypOxYW67p2XG/CsN96E/PKliymkOMtbKMhUWkWn0c9FHDP5IeboPiU1RybtCKY26vM8oZJomMfdB
dw2sSD4KhEitKUP9bHkiEVo9GzXFL6nRIKJp/IwrUZ/1Ks2hU9XHVBrukOdZK3DTb1E4pa7kCSsC
Z6S9Nmkn1TPzVd3g3rUAqUXhyMLQhO1Mu+gAYvpYtIRL9wU2XjVn1q00LXYNK9/TM37w8b3vmSbp
q4YuN9VTRofGmOxPiWwln8NiVDbhLFzOBLOgHQjXPGlB8hf46Nbou81NnVI9CXtFcADs0UsuIOuY
5Zr0VE6osNMdVAGhE2XEGsXkX9j1QMG8siTKin3jYUuPyctM247WXq7dhqGeoE/VdtEJDaT3oNSE
9mqc7R1LR5ECx5/aaDb+RBpebkVt7wuCfqKUxbRfFtZhLcoPZmJ8pCW6KMZNN6XzkrYgacGTE90Q
UdOdNGJywdVuEVbBNUWCkAUUnsuOcFRR3ArpK0aX3O3y8BJQkLVxltTbutbXtd67cRsZb/22zqt1
P/XtXS5XFzPoob1oQgJ6mPonYAmduK8ONGdsScy0ZelSds0pUrEtp/lTSknNxk5kcH6BmyYXRkOU
DKs8A9HEaJEvvLWSBt+LbgybAUQxir40OQ1Z+zZEEnVJL94po/FQSrRISiMW7EGNcIsDRV83hUZB
lXYlM2nYpKYlnVig3FZEa+8LrXr2FZEg3Dq9aUCuKGHvn2pTuiHYYqJQm3ik+6XjPvAx1IuZSD+M
/hPrv1nz2J8F1RB31VTfLX6CRpWuCDzzXUPa91lVo/sIivh2yvRHWIMJS2tjxKUivGs9I0UaxOVa
GC0Lu02PTY+uk6Mn5OdmTfPTr8rmEHbjLCDVPo3P/wse+zdEFBOu8zcH40w2+wux7Aw67b//z+oD
VffP6uM7DuXzPn/ixbQ/RLioYHBBiSkWHve/0lAM7Q8DI7lm6guS5BsRRbH+oOsha8DFVOoOwE/+
SkRRzD/goOCN5HgyMEJR+U+IKKoBjOWbExQ9LHp2ScIIKs1uZVH/zQkKTDyIEMyU247uyMpElz9J
XbkxdWK4Z/IybbF67asj8SB4TMJiL8yihRBAv9T1w4p2wwxOZ/WmSSmmuLl6Hqk0eKlFrEbS4w9a
hGViIwI2WRfAVg5dRm6kmXc28k551edyc6jTyiEW79jWOR4s/wUvJyY1rdHRA9AMCE3GeDroIg27
ANu/TlKIoZ97UhB2YSE7IR4JgltWWQDnQZuQjoVj/hHnqDvVWos2Ji+R8hmF9ax+UgftnAN4TyXC
edvkRRVQ4lFWdYdh7nhzenOswHgcFeSdceCdsVwKxAQhj0JWY6y9irb35ImQjDXXSzXtPo+wq/nM
poSWalTnBdOBKq6bTapbGAxglaRhY0TlZKbDzmzFaWuIDalydUzN23/RKSbfm2FLFrV59Miv3pNi
DJiKqVFO4qpgzFELQUVpypydCJFBg7lkZjL54vMkkiic5Rb8Bu2+7+ViPahxfA+29TkkoYrqTaXT
WWrqYF2pMP8xJjrYis8SgTigNi1nGPFDyOko2lUdvrT5OvQFeR3FVBByhktnDBsiCDEpWk0BOyYF
F9ls+A79wgaKL7XQBrtC1174hWLreDL4nOXmMQXkspoGgvsIYjwEaHU603/XyO1Fs0fSJXPn26qT
b7W4rR2L9G3O9wFEqS63N5cgllnu9oR6+/GvUcX7YuynTiTQQ8pT/G5kC6n61fMYIw1ULw5RKAet
CKcZr/Iu5YxJWkmHPtb1As19ehPwQGQiIfE0mlOTs0htZfk2mwVAinGkvnSSPCuzgyG778ImJBBR
hFpFjvLQQzBLYtIoR3/OUfVvZTM95mN61MTXqkhvijLeD8iEbd/D/hEBBLfj0X+xdG83FkzABQSs
8S5RFFDs8UupkZhkgJFu4xTzUJY8Ugp0ENemaMsKRCIrD3XlKjWEbStCsA9DnHGw0tvyQgj02jPm
/qXHK+8YvpGDUJwmc6mYbcFpB8ketxlsFPJRmA1vFV/APE4Bu2rzwukaFC0pv/E5lHSb97260UsS
yrBJOJbQDzsiBld+ikhHQkvl4rQpHAMNrF2I4y6M/KsuAStmhCkBS6TkwDByBYe6Z3ZC0/mCvm7f
+Dhc2spAxmfet1XdX/QqPaai7hpTcU+Pq7kjmnRjdaWdSVXwSJl1PfThL0kmtTvNdpSDEaZPqC21
przUWGwjKnjYUlhAS81ajc1rG5yMRK/g2HpOPlDEbUi2JNC6IHgUVKzuxSTyKjGKgRRToVGW0M1r
jDYxp5q4QjdcvFaJRhDcWUkojlmKcDY46WyK+dyG9BemnudHGAx+kF2Wb3yxu0tDFsaymdidEc3g
Y8obzb7OFCJ6q4plSl7QxIcF3+vlbUl071GZBqoEDXqcsiEaPFCyag0ggQi8WSMkjZyduuTOLC11
m4YiNtix3ngxudxG22BYC8SL1U3WBmVdX7Y53fDgnkrCRHsN4HETIJxu0l/ohSS3mfxsMwbSmxHu
hXSS9v29V0cs4BVbzFQbpiOd7RujJMDFGvtzN95SIzo0mZRR46YrSDtiZXoi8+AuRHmiPSK4vA99
MAYdDnBHaz39s1QSDZ20y/Rx3ZmpjxJwwAkzQBLGWEOHhyeglE2FXkKuDnIfwWwSpvcuBmDojRtl
HFhxamRboAWzO810FTqG27ENb42hHlwmrx0xXbOZ2qj0g4x5cMc0e2Wkj9V84pelgW6HNBTrPMlq
bMIiuq48PKjQsJzYiyyHb0t8pIdH6vmI6tjsXAQOhG2b/cBJh/PoaIXTitoZ6hBP7uiB1b9kunwE
HUzCoR5L4RASNeb6nXwjZJp2yLpw1lbRlAgw3R0CUF/gv3k4QTeibdZP54ZYt61Q5SdlGInhnMv9
vBWr3qdQEpQW2oVM+WGRaesqqmEdRloHWwLpTnkkLvPliBCg2Unb4IRdnkU1P5Vlr5x+BZSXZzuE
cEibftjyRft8llnAijNukZuRKZlOBa5syvYEAC+7JTYhs3nUrHlhqSvXXAQkIrTBdpR0maYgGUkK
vhnSe7sgVuhNAgVZ9jKZLpkqjLXdRJq4yqfuV4p+eoMjvMQq/9QlXDrTEpKSEJ1KpvQjjuqND79g
bmbRRR7lvQ9qdyclaO9ag6KrMJ3KAav5Mq363wno5wT0H5Jv4V+ohmmpMhMYWLOW/i+novc/k+a/
jj/jj/9ycHd/n5DOII2/O9BfaX0SSD4LxoNuqYqiWbAd/qT1SfIfkgg8DJG2ZuiSwSz0T2Sf+Iep
yZZhGBp4Zo2l2F8nqABwdYupJNUsJpYz6u8/maBav81PeebLK2eaPAc40Kj+W6bL1NRzEaIkTzb+
ILrFKHde/lhER8E6taMdqfGRLAAUp30E8wHdTov5lfNgT9AQazca1IdYO3TDBu8DYiif0is67Hwb
kBY6PHrmRuh9d6AJbGQOerr4FaPArDUlhNGx8LJIgHeF20jFHI2rd5vFj7E0FzdfRnxD/CMSwTFP
4IZhxxxIMH75R6gG0h0DVZau0JDtioO8U7GeI/SJ9OZdJ2maTM7hkuawPpELlefSuh+M4b5n9pGf
8tPwGmyGg3mPHGTmlj34p9jVzh0cXhCee+sudpm29etee4uHsj/8+rZ8ufkkrXynLf0G0Zm/Kn/7
hv/G+kiw/KCc4g0XTRzvbmmsVKIPuxWspJoqXewy4R/IEqnv054oE84qzFTqzAvQ+hODY9kGaYMG
kTbZu2ZcZJGeoFsEW+OZOvGYINaMXJH+YeHkaCgY52z1kfaH5K8ZzS0FXaJhWx31YISpzuILIQLv
37DSpL8FNH2+RgQiMwvdACwpzl+6b4AmfLKUf6SgOJPYiNyAeX/pkAD2Psi7ijRldB6X6LY2Pk9h
/xRkxZLvbwlFn79Di7wyjVRjtMLaDFr59sAYfv2yQBdx1h9i4BYPoxvQ+6CQ9kCfxDwKDRO9s0C0
VbLma9eHK/6fPpqH6tR8jD+I4U4P0/10sbbUNXLNnnbiycJq7yARdpv7bBW8Ncyvbabc2aU+0dWO
Nleys8N999xaq+wW7O4PryGh7xKJB0nc0PJOWqYF9qV0rq7h3IQe/Q7mJNiH2x2VxSsCIfp3p+Ge
eC+K8efiWVmFHCqyvZr49l9sI4DqdrRWD3VgVw+0OB2PNRdwmNX4Di2GbDDLJu8FFOy1tul7Mcl2
bniTPeb80RoG1atyrO3hPTQ2aC1fK//Np2+X4YoidJV+M2DArCKBe92cDNT1h9bRHxQb61u8yvcN
vGL8/r8sOv7JGp0i5WnAhQyMJ7ZUcaBhsWXIT8QDM3r2sfazJTEhSS9soe4coLaJJ/ODuGSSvowN
qTDJGtv7fKzBHVztIRlXJEjeyKf58YjcBIJBUGuHztfuL9ka8XV/GdxsTVtZezBqFy8N6xO3ZLKz
QY/EuyGfmQyi5MV685GvWblJV0F14oP5GDjFs+70d7AQ+7t065PxtYvDXQx9QyOF4iYeThpta8Wl
I8WOskJ6dCCCmc8ZKgNcDZvdS7a6MFfpb8E/H6N+T0FU2EB8YFoAKqhznWqPb97WN8UbFqPwV/Cs
6LuUIFONoNmLbLeXyDYPGaROenyP6HsiGJw5opuYVcX8fs2l3mBT1zdz+pLnX3r3tbt2x/Tcnwtl
xSawkUGwbe+szevwzodZ7Ib33qU49a6QgwUI81Iig38c3ceIxbUdU1KQkRsbjoJNxUJ7x8IE34u6
VtfdjUoRzh7SI1sUjI7V/qgoRhtBzGxdPFaJ6UItPCAZDY7jO5TOTZU9DgjwHg1Mh6Z2l/LSUBcZ
/Qo9wQvhnbS99CvbrDvU6qGrHOtnLbtlsq2sHQngqbi3rJcoxnPZrsNt0yOtah4Mk69FTazlrr4b
oovXi7ZBNNiwU/1Npdzx1dMc75GPLAJsjNRPQHWokv6IpK5embBWpFXFh0ue8RYV+6qFMxnnEFXI
0NV6grxHD8VHM1cDVqIk3RJMQhcp3TIhU7ujsZmuPreSrTsruxWna/SkVtUG2tFV9kRXbN6hXuzG
5t3INCQw1YuMFSkannSAE2J4P3jExL60/rRJrHZLovWPVLS2iop3RTuIGqgixXgg+HGlVmdc533T
vIq1dskQeCLVrvkJWqxJ/E3dAssFP2/SM0/abavdmkz/JBq1GWk+lVj/qOdREMMSaOoMFT8CHE4h
eO45IYT5jxy72ZB1bis+Wo106TQ8LHjd7oJZc/Bspo7e7GUB1XbAgrhTV4Zv4Tihj62RESO8Ydgh
KiPvD6l3YoZeTjdW+ab4qKXfUsIsaXPRI3JUYkR7jRa7haAN2H37rAZvZUIUUUevQrQJf3CSkWUR
tQnMnqva3DUdobYAhRTrhy6/q2Bzq3HNpDaEsMN1NMVA2w+jzek1+EHhAOmtrZYvqDczzrIqAstQ
IJ8tO5j+itNgEDgoolTcC6MdojelZNGKZxLKJPGSpyL2UhneDtEh+LE0PiHIZb7yOPUP+bgZ8hsf
NYxS4E2yWLXPJElY2sz1xfq5qwjBiIgb6u3IuCbdgwlFQue5l6DB8AZRX8s1fjZ0KXP5vpFvU+F0
xpZyVeqbSPhBrc4OPBqcqLRXrfo4sMznxVGI8RTJoXIy+U8jjKXj0P7K6adnG9HbUsn3qrUv6k7w
k1wL2Buc4jnpgR7MV3K0LslhHG/yeju5P0qq1KMT+xT2t8x7Ys7PZGmbWEYdzi80LfIZRrBWwC8F
19nVLEUGLlXrLpn6J6BpJy0q3pScngmUH0PpV342gO9a0/iIyO9AB3zXFnbK71exb6D1K6DPPIeA
uVUx2scaovlNYR2snwaMffRJhKZvoGfhAz3oSIyoH9zM/8bkq7E451SSHJKkOQ/5q4kzUj2b0hql
L6Oc8FMmPStVqKrYKbB0heJgtDEQR2J/RTIR9hXW2fdcA9KDyJSUETvHsCMijhwRDDTxqhsy8kIq
+62BehDopC4pk40rjHyuaMMIFY2aK0I790dYRf6GsqclPAQOechCcx19CVA/Pczmmrx3PmtqtK0T
b6GLoBs3y346TxDpb0z/UeRM6LdXqquoBJDgHwx1X6V0hiGE8OXDLBjesq0GmvIbs6GmOv8/vJv+
RQEX7WCVoz9oq6uo7k/dbdp593hCbqupdcsxPzMGKtMBSwiuZNH1o/v5yQbKXe5pmGdTVtadO5EY
Ss4YnnG6qLwFhtTZ4tXHe4KS4jyjGtJsw2xwzF+MKN+myU/AdLz+myTYwFXlLEYTaPRuhsdiTU7v
ZPvVqmEeiDseQQ/zQGZ/5E2TZQcxhd9zgNnJVl70HfJ4E9ao5+DB43ePXRf9doUaDHgvxgmV5HO7
y/o1xmyB+52n1+GHtEGCTw2DH/S0bQmXJKRaWpfdIeKXpazwkA8EAMs2b1I0XHDalHzjvTT7QE7p
ZRhNpwP/T6TEeK/k0619TGEh36R6232YHbTtFWrNPm/W8sm/t26g1sKNhNNtSielyHeySE7iRkeD
5+0oK+xl6UdfUkviA5//DbMHcSfuWiZjHSN4c8r6oxjWR5PyJqIPynbJz7Iof9Rhe55hLH0anfSj
P9y1qfBEgq+VPCnpiUK4YNjRTxIbwmSjQij8wBBOaGOLwPm1zBxsjpRa1cyBCtalqExuRkqWIUNg
6prpOuFkS/4BGUyvNSMzA1BwZsv8Q+aT3l/aU1/cTdMxaJyJZJFyLeIU1Y4FJ8pIdC3c/vdxBLrf
u4R6tY1NwjEIHxWrGlELRZ43trPWvWLgBWBkFwX29Le4/4X4ahX0JzT7FLmNYpPTDT/j+MkV0qoe
SLyQUdiJd1If2JH5XJsfcqswsl505Y0z7vjeP4vP5tXAB2ObCDQpmm9jqsTN9Fa2K4gOgx0/ZK8W
JBHxNgCrwGlN4fmC9hiJCoPP6odMKsXoKaitSycKrvBYWvuheRADY62czWPTibtB5nMqOD31ENMq
pdmQZd7bkjmumccSuYBuQBSZ/cL7SZnLNN4GFyY2A7KLKb8opFM9svre5FSzN+Vz3zjmpptsc/PU
rJ6s+1jfROqWfrJZ8fzXWuRaz22/6a2VAd2JlWrgZiXeVYxK+lMjrSV1O2LfsiYbZTRoYeGGCr6Y
MO477bHcmUy/vU14zMkZPmXr+Clbs86FWroiTmPDBFZ0G0d54CvqNM5sXcOyYJkrCqbDRTMe09cI
ex8mPaAndj8Za5MpiBXeWzmkI+UOhZKbQazyPoS2O4bFfQazMTcBv3Uk/Q6dsB6K5KLlLi1Mm39o
3fxEKM5ixbwRYH8EjIAdZf1IQsMfAR6WTpykXU67g1u2W1YNsfXONrVIYFWc7lYGypqfEkKg+Cdk
fhaybog3AQILrCcj1AEwbtK1GU8Ty4OemybOY43iIKS34R3zZKWpryUphMyTK9Tc847CSD+EyAeN
7J4gwI8891Y+q+0Ym09RROvJcIn3RsDAvAgrtN1smKJGMgNsQhKiK7Q/eLf5XnTiBws4/QFzDkcN
yqchGVz+mY+fPAUSK9yJ5LdYvOoPNGrmnSq5UzOyP3p7ELCfn3HKl/EvtO5KcB4u8zLmVDNkMePm
lnBnEacx9Fd3/e2krPvbeflQrIA+Gq6Jo8cD0FzvxfSQwtvwtYPWHUgp8KdTIx3DX3C49OqodIdU
vErKyggOsGHcA4untVkexHzd0Ejq98p7TyftNY+cKjzQRmDHXLc4AlcCKdm2sEHSI0h0upzWt/1X
ZiX1vtWvTMMDfZs8sRYVX1iyTfdl4SpXU3/2X6PwoK0qgc96XL0TKHKebgSiWjkkFHJrxeNgRT6U
1SHOtkr2oND0EVypOQnTgTc0jfZ0AwmRP/JOjVvxZRI/zMKwseA72ZuuPA2EiowQ4/inol7M7J1h
gkopaLkjn7D8MpQQrDmH0chaz/8Jh6vgYHQJEatPd1bwHMMZ2FoonpGMrNlCHF8pOp2GeXXR1zdZ
D9nthAIOVoR47vsjL10ECRPZrD8PQY+PmMOaTG2pciCYp6miBKLNqh4BH60Tgpl2rBKRT1QYpmEe
YgK+sqyanxCH6hjhdHB5FxNv5x5uAHr0PrZZdrJqVDiRz2vIA09NEFYt5x2+z/NrSeclbMbL52L5
1N/yUfAg87dCPc0/bu+D5a73wW984rdCuYyD5S9q4na9mzxxEBawz3xTuS31sH1dHZOnubeTXtjy
Lli479De1pRolqcw4kTfjPfdbTes2dwiOe4vnOwaWCerKNp76GNYWf7l+v7CzdDUEBZMpgEnGdie
g2tu46dk+5Yc3irtVj+SefpROdoqeeK7wOJZZtpAJO1AP26drcd77pqvQif4YUBg4IEkdT/e8kWW
TgStMszmK+8wvVgf+P1JxmWIJDaQqUWDe025YSsEO55YG/8y9F0Dnu8KTDPSdz6/7AgQ4UYe1uZD
yKfFl1hdE2sAC/Z9Dsl1WcqRf5Ss22wvWg6L6fkH8ozXqHku52Gp3PR8MPM6n4c0t8qaeES+fOT/
CKvhzHqFU2pHiUVKKBjwrkwvOSdwF6c8kC6XsOY72ZbtBrcWC/HowHiF69R6503qbvtLxROqb/iq
MPZlzSr8YQSsgtbF24SY2Va0eSFs/mzKrfnzoq6v/dkg7/yorpmmqWvaYTKzCVxkVCU2GKN4K4cX
HTnuA8/hJ5IhifUl6Lmb6RGva72TyiOPj3DwTgufkmw/8WUiY7tc843aN86el4JBgPXEOez/t5L/
sSTh/RspiWSpYLj/7/eQvL+Rkvy/Kpzy7Of3wv3nXf6s1IsWUhIRTi25nmgH1e+VevUPSvw6ZXqq
t58ik79U6hWDcB2iFfDkqgSBGHOB/S/hOor0B+V5UwTsbFLjl8z/pFAvkfDyt1ISkbImyC7LNGVK
FaqqzMXPb8VNpCB1PcR6fzSVhBIKtZ79sllQqlIoT3t5Qg6fFX7HukfkRFXWbGaI5ufe/Gc4JT+y
Rvc3fRNbiMbIG9l7FmK8ZY9RMa3TYN/MeK525vote8umn/9cLjPSmWC4XEh6XutacrATBxYIZIBc
g08O2EyGEyl1VE+iPB3lgCnbgsP82kh1DeZ2+ZvmObudmv5QZSZE7cxtq+anEBgN5CDdF2Z+UMkv
2ZcEebXoZJaNXDbD5HziR7925cR6C2MZXU2dxSxJ4LDsuw5+4OctI5IqJwQxLNejDmCGLkc4bpZ3
jBJMuY2Z1Eem3rEon9/Fz6spLR9qYGIiNmxCx7UR1iZk3mL/9WeSBFBBMyGI0IRThmoAlU2xRoNz
3vX7CVzZsrtsiFlBBz2UKsX6jJPhlHeBA4l7Luv8uZH0+eX7kgn5ZmFFahMIdCktjFUrQVYNCghl
RgflYm3WIWtbzdfpni4XLzf4ulVfyY8a6kds4y2si7K8G0e+GJgr6v2yJ/11L2wVRp3frhbDwZPW
ihKlG2GQrp4JGDVuCt6k5YbL33I3v5Hfrvo6+rdjgpKZ79XQASUkXEITxPP4enQ4OX8edLlwOcbn
Iy27X7dc7piyzhn5rsVCTM82MYmUnvcEtZH3ipakirPsLhcum3KCx6CK3vrromUvne+27GnwuLdk
QH3e4uvyrzsAsEqBJrqpIMEIz+ase1Jr2X7uLxd/bYz5u/J5/XLhP/z726GW3ZCO2ybWlOvXXZa9
z+P8fohvj/t3uxA6wATku98f4duREn2kb9bJaJ+WF/MvHul/9shfT/rb6/527K/rl71l8+3qb7vL
VaFOGLSKB8IA4+fIJjK5r6/3svdPL/v8Xfx+dZgo2fa3CwUwtp+/qNFI6Mb/9ggFWlqKjKBQCCGo
IGrInNK+7vN1698Ou1yhT7dAIbSdOTN5kxm5uexJGaeSrz9/u4w8sgjY6XyXv9tdbrpctewtm+VA
yyG//iRVhDPg8jd8Yw637Gp9w+6/fvTlhstmeRik+1ehJVtxuUiOcQg/LbtdFDBrjepJcsXecJVE
LPZoMov9OFk4CVEnlvvlwmUDM52a2+dVy62WS5sQECTMgLK2kTr2EJ6EqDssV01ipE/3y66oIaK6
fDuMrPuiPcATWaVgcRL781iCQjPsUFWht4nDnOZaIp0soQqR3A+vYaU+g+1q7BQXPDQGGfN5+xon
KmuzZmASDmm8R2+fEwILNRV3fUHoeG+GhyLJC9RSBHxSCWnTvWL4b8rUkeDCEER2l5Q6XlUCQfp6
lp8vY1TNAOx2FawX6GU3D6PdfIpf/vynl9XLEPzXzXKP5b6f95gP8Nufn+DM3w79PziMYmqtS5gJ
/guGXGsZbJdDf+4uly6HMZdx/18/k1QM90E05u73ZwM9fFPI412xjGSiBofUmumuy97CIv267Pfb
fF39dZuvyz5xm19//6PDfuJkl3t/HeI/e5jlsF+P8nWY5TIrip/TGNToSMo7vFHGM1wsQGfmveWy
5U9G8BspAhf+dXkX1D1j4Xy3z93lqmgZV5f7/HbE5c90GSGXqz9vudwJItNfHvvz+q+/P48ZqJgx
BA3lqNTEKCWFsyZDepTEl2AQUGIBpiNarmN2MfoYYfo5tQ2pBcpraxNjL8tNTN8T7jVC49B+RkHx
Cl9tWplIwPCkFAhZA9ZqPpE6bpWmx9qy8m3XSK5ViJ0Tx+aLouLwKMJ9XL/ogrmT4iLdIXKUndyT
A0c17sZMGW1fFOA51eVbNNGr6phhrEPKhLo/3YAJd+tiMPdxlUiEqJdX0RBUN8jrpyQU3qK0Dt1R
wvyWT9r5/7N3HsuNM1u2fiJ0wGQmgCm9ESXKSzVBqGTgTcIDT98f9Hef0z24EffO70QRRVIqiQQy
d+691rfCAaEppsZ1KF8bv/D3fuz7W8k0VKbRXiD/6zLAA32GAlW107bR0SeGv4CSWB2cxqB9h5s+
gsmVVyOYfiByO/ynhyrV18CIf9KF+8OJA0GkUjccEZj3DL5CEJl+TDhLVhJ6NG1tBm3kOZ4y23zN
HbBjpNXckGu2LandN5NyH/uhJIGB6MuodrDqQ8XLfQNPfDul636IH5QFvEqFWbr6IHsiB0xc0nc3
TAvbQpzcxMP8Vmbxh9vSv7Lo1jaP5BJe9aKJ0QcGY/m2cpd1TkZ7Ir3QtE491WSMJhXbOrLLIGGU
jsffvRcwurTquHphHK4dUkrXHbFY5bDYSVvounnJfHWKHMSOXxlRIKc8iPrnzAWmlEbTQ96qGzAr
71ISKtJ5dD6n+zAPT4ldnZNq/EFNCzdP18FKgjPls6gIEGzhOWURIR1IjuNjO/FsOtUExqSnoWVR
1aZTML9F8NL5zdbLbfo/2v9MLPIN7IZMrcnJN77S4QZ5XnyMXPu9j+6Dus7X1ZIEqQUC9KpqcSOZ
exFKms5YOoBnJRIRdxfzZ6l5OI6D914siV99V8333Zv3aI4dyS7EuK0wt34b0SEgvG2XReYLWI9y
XwdgVMIIbc7sXB38RiXzGEkTbfThfbRyZEzNALSvsBSKoi6W7EfUuXSpI8gfR50gPI+x1W60V7ub
SPc0VDFvBwHQH4lpyPHbd0gPPxWTVcYBtJzylP55CzBjYoosrTNEpD71A+QB8PC8MKDhzjBwrL4M
FQZ0t7NdlmPcAezLLLOzTvjYfwotrohPidOsuByQSoYNQ7C42vspcK4eHUVt43ds0JPiMVzgpBWT
piCONw2ESt44TjZC5dbKC3tuntl6ANBCH9CCxSDAsq+S4b2dx3vVMqlsSJ5EDt6dfr9jqhBhRyax
ViXtvyCs3j2ZHcCznVsgtTn3R5PmyH7pwzVJct9R7a8qTF9nZUXDJoCxkZpdfvVtcdLlZJ1t0PBr
/p5wK0Lrc5R1tsWzk0HNmarrWKjjBMXsAFLI3FSesx7HrLuvuKvWXZz37PbosRkT59cp5pMQSPhg
MXrPMywYpipmCMMKJQ/2QmuvpXiyu1HfaMT4tRN5h3nGRhAnsAJrBpfI4jmQUULrNGwupkcKWyT3
o5Ndx4HjH6F+zDFKEkXA8uwIEkI+l5bHUcy4oBsLUResL/ykuznpP0TNyHlcZAoNNz7hT3W5I6o7
b+16K8nj6WTI1DEtaGp11TPxFAwoW0fcBBq7sY8Qg2KEtJuC9bQiVWIxgqiaHxD3tdyGYQ/0RO8s
75xyNR5lPa862W8myZIg64q2YJe9kmixdgYcExW/2cYRzUUPkHRU3+qVGdExnxeZM7rht7Zl0CWT
4VDx4aI1ib7nPvguyugSkzWjElRNhb42QSX3oBXAbmt3V1mG3rQGsXpj2T6VNkPEKEBKZBpZtG8d
57F3CEjDu3ssYq/YshRO1yFBX+TEpMikLLpRlKW7FtD9qipFtFYMtWC+dGBD5j0sxq3W423gqLfc
TyxQXyVoHp9Rcjm/b6bCftBu9cLdB1i8Zuw9+Cb2df7V+sg5BsF5NEVwF+KsSGy9H2soPOZU9Osx
D5/JVkJm4XxYpTXSQBn12gIHtqLxhBjET0lJjbz11EbHPgEwZxnqhsTgJwt6Ej++vzHlHxAtxb6y
owNpdJCWAtAPVp0/OkG+TGhTItFAp6zJ9Nkrv5WPOAUwwINBu1MaLfXADcad5uw1/snVglrVU9Uh
vvLPxB7YKwlpbRuqe5At1iYGULIdggYFgzYIWpJXr2tv9ZjWG+1y7Q1p52EtSo8ADJCDg5ZyGeGz
3LVt+ocDAuCSvgGE5PsMzTquD1WlNMmdet9in8byK441+e+dPTVXEDxbfEnJfRpKRqB08edpEue4
XBy0Y7bpQpfJqwa2LuLk4uCon+End303rjtX7Kc+eJnVBJht9F8m25y3IlsoYIxW2yn4qDskpjb4
iSEFTgHu4zuvM4PO8BSvuVOKQ8BJYBVW9mMxxhY2jhgbg3u2FQMDoVH7t6NvQaoA/EfABLxwZb9r
r0P0VGP0dGHerurK9A5Ae5FEFeU7HbX8OPdURJ2Kd4ZUz2M/7ZSVPxczJDIylA/My5YOPpJvmC83
2hMtp/XmqehEvUKVYK99h2R4rxy20J3SFRk1wbrxCo95ULh1iuSufjBbe7z12nJHQmt7Krk33DQY
diwk7abtP/qOQXggxk2siPNxoSNzwAPZlJonnbZo4uhXDGk8HeIOr3CTxC8kNWcn3PS3bif+CkS5
UJLCk+lFy5WBRtA26908qdsSINFexITTqukmWN7pyupvy8LlsFSx8jE/taqFe+HVHr6o+Kuy4gTO
GIVCE5Nm05qi3NRlVa88QlXWdk+wbVI8eTSIOtbjkwr9HcE2DJ2xP5AMZXdbMRSAkU2FhYRB+mSW
jw2Vg9YKVULbXn1H16uwd9ZZa1d3Utkvdm2eCfQCVkdGj8M01k0wrcEDh4eJx8e64UV8bM79KK1s
PefhTWz3f6uB/8pMvF2B92PtSvdU94G+sezoQYxZzzWKhzWJvtLxhXHQabLHn2wgqkC7hr0CHH5s
CpwNjkiZ9Iu82+aqqdfjjzOxgJg6K/ENi2cPA9vaMaPboCd7EiigtdIwvFYFrnEEMgb6y7QIjqAd
9mZd3lTVzCDFFM0BYB3cqHLlwpPqsD6sOtwM/I/ruauTdWxlzUZoxzxqDLVzKZzDEuaRW35wUUXy
4In+s3NjLgAU0rHHGxdl8S7pjJrKB6QfRjD6vOqMH6LIpvjoO+ZmcVZJOA6tPxfU82ScJUgDbDAz
Piz6PceHtQ0lGtvWXWMtS2dWEMs+4jvs+s/CROWhojXvOI7b0HvixFZxrNuXTbWfMPtzcMkfRlGQ
U1ZUFzy7D/aQdzh0i0fZdV8QMBAFEchZudFblkBV88bIvjEE2obY7g5RPqLnBCdURkl0Nl15i058
GnEKecJ6q8EwrFgMFX656oZ9kHIL82DkVYxJSxy6MYVCJbALCqcRe/xIa6C1qAX0UDJr/tO30x9D
9ozUu3ZlOeVD7nvxPmsx5hQyPHTZPG1Mu65Y82Z3hfGNAJLevktUfc1CNuPIMY4Ap5JLlfS3Mv6q
PWaog61encJdQyarDOrtkXyC9Zx8Twvnqe0XzY8vI+SRM9cofjvDFXRMMjRwrTLAV0Dqg4TWbTTq
R2CZq96IUyqTe8teCDmBDWVwEUi3mMPCgCT6BCLCqk+CbUvS2g4M2uJBA5/aduHereftEE4XLJMm
kqfsNeoIGyjqGUUp5x+bfgW04jPwjHTN7UV1YIEKygbaHSOMyyaNPropfjJDfKlFMPzYjLRd4nGO
JPv+qPCZdjw84mb6GfLReZGR7jDuwKUcfIIWBwv7fVI23UVtEsv2D6EIzkYT3lTwwrY+Rrm9Z1xy
f/jrEx98oXO0I49CnKyxuTRprNf1HB5RhhAI2hQfpAFO6CNniUDnCBRn3rt+9w1wcdpkoFrM+LO3
mcNqAeix8GNUDkOH0qf9qvPA3+kROf/EEJDcdBJL2RQq1/9URr4pyRUyav8iGRMKQGEehvVVE4T3
Xp2+lIS1DJb3LBrg/T2HZGbU01MdaD7V7tkKR35Y0CNXNtPb3mxuWKXJGSNZx6uTbWaXL6WwPyKY
kUbpIsPqM4SRDKbTeL4tDdh+aWtFB9xe9r72+cgM675uU+NqJpjkqllnVx2cheG7xur3oWEE5D9m
6eWfxywXbs5cIhz493eFdhCBnR4x1S0/6feJfnY+2tkdN7qFOh3Nj41+bDIxXAcLybpbI8wDbo7O
hFybQRFRFBvhs1H1obEKqGIT3bnbvm8RBKIoENxVtAhQq47hfbt8mTLIOItoEfawGw7y+vuFduSM
2Izgehgq//UYHja9h6jILf+vx7rZQ7IqFg0ULFKCnYK7fPnScTFWrr5yU5BgRMbXbsxt+zovX2jN
VgdvcklhXP6JLc+5JjUBl0PX/PPQvx9vlHiNKX9Pvw95MF6uWTXOm3xoUHD860cC8UdfHMqQ/YqX
/I8nSKV3KF/+/Yi0mVhjby6Ov//x7xNBRACd3zro5+qK4Mj//q3i1CzOUk2Pvw/JvIpvXQyNQxgl
9/QKSxcFZ2tZ8f2gx58xJtweZtTFnJLsBt6tuP5+wXXcraFqyd2/H8umntTdxoFKYxqJsapou9w4
RndKZSqvQC/kP9/bxYpxDubYKSJPtCi8iA81g2MC/9Xb//PvGhrzri4zAb18eT6qpE1lNF6Txrub
fdaQfkZ1CipMXPEKA5KKz+HyD4fjzT9fOFq9dwR6niaR8ROycG42Y+GwOfzrdTh8/EM2o7D7/UEE
bqtzmMfXvMrR1JXT5p8raq7iBfPfrvwsb+5Kqq97YXg4f5PysQrCkWwJrrnfL0qXwCq9okJCwmO/
r7U8Bvekg5oghPmu38fsyc42RknkRTcC3zBD/5oVjn8NU35hx+n+hEHtX38ft928B86HsyLxTP6O
5WVBNx0r144uv6/gFHg1Y8uhbcP1V2LPPhihr666Kt1rVUQaVbYHgmIkC/L3CatNmqNZSVSly+t+
nwCOSJpOhng4SVuDwj9qd00OfL+PJyq3Xt78+7WR1thx0sbdkyWKk34iDXc2gui+KiSxCgJYnANQ
Cjxfq4Od49N9a7SO77vli1hwdPSUFnf1aP5/FcH/nYrANk0G//9nGcH+u6zD+H/LCP75nv/SEXh4
95AR+GBGbFLqUfH9y/Hnyf9QJn5DE/Oeo1zL46n/1hEw7f9v3YD5H450hfIlSgTsu/b/i27Adm1+
6P9GULhYovhppkI1YEu16Ar+h27At8uC5E9SBJq8+i4TjDVEq5iz/vGlwmFvA4wk/TvO9Q0YgP0U
RTGgr747EWhyYfMGEEjlHHooV/IxNfFaAFFEoxBCrkkQ1AcLtcG3V1bjR+tmsO69zrj1BrjGYemY
a3ovP/VkImkV7vesNLQWw0d62sf00paRdyJuDaZUsI97us+jxWbgGvRJIn3rpAkOdRj0tMRofM3N
FG2dzrvN7bfBSmiyZcmaXhG9iVJeK4Ms7y4lzpP+x8WgmbOrjZmZeEu7RyYJY5zAOWZ9ziII87cY
JRKr2aEQOlBhwJyFjFCU4o9VTwU/cLZ4Vu2mxPxg2bsGGXaqBgUAvQQYkByR0gS6YlV6dz2Lb5wq
wq8slKATumnXldYe9J3eJFH02Of9vQ5oV3p+yZEl9j79HBmiHAF19EG+aRv8E72mvSYT+ZCkml+3
eu7afriZ0zNEwPkoBmSVDUf5OUfGBYkzh8ExIPsPO6Zlc3RvqOlbZMZNEmJ9ls4+xUxuF/M+Hi0O
PMS5R8hlj05HpCB+lym7T5V5lIBNdW6xX07e1SznFw/q0ymY9El1MzqysOy3dQvYaDA5KGhc2l0d
0ShWZLzmC9iUiRkEde8r72OgEsaP3ZOfbZwAcO8dO9qDffr0qbKyongtQpoNRJ2EHb5Kioi1QZbX
xJ8VzPUVe/5rkIubykeS3hKGrAi8RRrC4UuTrVDG3f1sADVOcu9haMW7gV6CRhkO8Bu77b7AhVJt
da+0sm8mexarwvWAYUM3cHx7mzfiBoyA2GrCUoOp3htT/N1mE/TXSHAppA+2U30Fvc8MLN72GuOG
M82HssxP7RKAQv8iBGNlh+eBpGjPs/xNmyH29vrm2OswPKuseZQBrSZz+nTk99SR/j1Gpr91CIyB
NwxtNOBdz4CP7lw0mE0lquNExAUDAzJevDLZQV6GM1EAO2okcb5eOT0kEVKLuAmiS0fYjyC1/pHz
odemSz6Wl1NUnOkftOc2Hp/GPswOBnzK37nFFMrgKP3gbW6xRlAZo/9tdpkGoOclhjh79njpexBm
MSWyTBq2HDfJtiSnIEiLsQTQMAAt2AWQyoyTDiIYTx1TFbPj8p2C5qnxuugYRXraQDz7AwQgCJFB
t5p5ix5ZLlRJjW8Sxxb6x2mynpORbObYVTi6kMYMiNwh/t2UJI5hslPz3urn96gHBR31NaQlMe2a
YFwrYyDCVIi7MvXqtTsg3/SxqgZBbGwDVqld5zb3vRebB+sLILl/bJfmk2WPitOc7jlVBlt/StUZ
TCp/dDVevSIZdpxuYHjF+hDmOjgYwG5kBrl+sCxjY3YEF9vREHLI1hUpos785ES8NX70NzaYQVSj
fhwnL71TpjnR+SFax5XVPeYMqICjg1czSc9DKwHvlwGWBPctRedzK6tuQ3ASG3gML1CGn02b9vug
tPEOxgpkCG9sxJ6OBaqjpzz0AJgF7A4PCMgud7DO5iSldT2FWku42Ga0q/esc+VOGKI7E9Ex1qWN
uOlTzHn8JMeUIR+HFDX0WCyt1jyIUemt9CwXlod7MxiIIQl85+8J0xaC6RkWHRyFfJfPX4Fb11tt
KZCNvX9J2t7lu+2laMogk5tYKnszYrFc+FkOgEAWml7bmEjsdDdC0nkoaaOEqT/iPOUU5A+KOC4F
fFQX9KOrSIMusQ5NiCgZQ9puwgXugEg8l1NzFFH8hw00ZyQRPMRDTsaKO96bDMqimWBtOL/1zSBo
eaPCUESHFPlLWxQfrjleklEMdxYoorXnB595wgTNrNONV9TRxYr+Agpv1j25JWTkQCv2LOvZbpKX
vDacXVPE546Ln3kFA0TfHPCmmtWdx2Vgq744DjQJfEdaBwn8axP1ZPU00vN39tSdvTHEEx8wKTA0
Tts4ejc8zgdT4p3A9YuFyNKtsPPDVWzG98jtyltOdi/91AI7xkIE2W7aVAmx49IC/NbaxoOcifGo
Q/PO8vVDRMsXpFwzvAm7mW9F7T700EjxT/CrWlGwCKuHaGN59Xx0mLfgNzSvns7H84hFZBOOmE+I
HeAkPEebNu5Hos2sCxtac7BrJz4xKinKOdtOqbAOhoYeqjreETvC1jEHDWHWBUB+LDZgc1lJme0W
AcHMifxgrhMfyT3cAtys3+VAgyEqLHOz9Mq2xbQIupvoLginWzus5m0re9wvsvzLXqNeZ9pok/2U
tT25w3VcgNj1H4FA0WDz6td0zj57J/BPBBa4G66lw+zNOzVsfHtGS+Hncl+b7heCHByeSr0lJFGv
rCpB+Y74ZDgpWNn7yMFmOAkjvQkJ0S2raT5XhE0MRv9Q9HTBEAlCxKs4NPsjhhBL5yfGoZss79Jb
LxGXKMemwlIN3yOabs0CBwetNuPJ5IZGHNe+g4qCb61Ngp7LtN2Y3uTwxoYh+7GUGz9zTTxSEXRa
WuarDvToFkolwzRVRyeOU0uD4Dgl0r6M9bBXpcGJDzhyPbMH9kYW30IlPei+Pmri9qqS7cQGdnYe
l2hG9Y5AhXZMWb2bftbd2suXydQfXjLvLMwxFegcWibVVnLTVjktVyUWl+PiGDAB2SyhBJhsypx3
xrdHHEc5DBIL9qQBZXxW5bIvZYxovA6Wje9yDEmj+sSkGwv4zGppmuaevyF6DeuXLvpp2j+T35Yb
02/6fe3qp9DFVJu0Zz9ysHjXbr4vSwoJOwJEQHhxg28haw+VCtM7ke8Zg3vHoggp5EYH4zqliGk2
t12f9AzlRmIV8/JiiQpEitviaShdQqGSbm1Fy2ecZqTzJY9xnZ0DDl/0udV4tMPF429WhGJV2Tfl
kH9qQy2geDKXTmvejDmx2DRn+7W2i37bOrLdOIbR7dqWW0XYm7oGAgWo8FiVMVJW3f/YogApQZJ6
Eb2JfLT2KqcXVTEF3Q1LNy8IeoPqC5E+dSUcekGdbS8B5Z1d1Zu0aD5Ru4YHuF7Vwe4kSlKa90QP
6k4Ol2zAKammsxnk3v1yyVRpJu/H/mHQRr7VM2MbQ7X2llg+IMJYwX0utrWgB3DybaxdU589dI5q
txHV7a4Ow8voUurbY7AfKpUhZyO8fVqmYZHHFG4qimtdJJvUa+5Nt22uuV2Xd4vcdKZNeMhnjCZO
95SqBSg7kWc0kxK0Fkg8DlbmMHT0cQ+UGWhhGDogHvjd9kphGCR6yeUSqP5CxUrPo8K5NsS8TMLa
24oo3SKosu989QeMLOPuys4Obr7Y55rxjYDUmym336XDStAODNeTnr5V2pINYYYeuSNs0n2HydcL
CrGtKraC0cxP8LOwAMNo7Sf3Tw94zaryFAtlche2Gb2HZTRWdw4uWZLHoqORYzGOIX0U/YcqmyMh
BfSUsYobVfFt5uKg9Yu2/L9ujRu9IA7Dto/p4P0NhvI7olUm43dCqe4mZi8zViv1UvuyX5cffSyP
Rtjux9A5xtK/UJveGaY4BiD3+6C9IxDgQLN2E7qQ1engXRyKiMXC6jn5uoZVNUX07GJvTX7X3pjx
khntvlXzixwJyioTe2M6S6Kc72+seT4IRz44TaBXnuv+leRfemF7MzbVIy804APTJrQrLFAKozI9
lzj+7im8Ed02rzSXCNHFahh1wTnVA2JGz+UdhyZbdDhBNpXUL8uL7CrFDu0fxgm5czI8gLW98XL8
6iTFPJYW9CQbu0ps+Uv7lZ3WYco7qXtgzieu7J9O4qEKIUen1aI4gPTVRuve7Mg5iVd6Fjuvrh7b
Mnwd6vvQr4jVzInEvMqEBHaLiCumsNoR30pcyenDn8N/qJ0GNCLnDn8+jzwPdBW3h8hetEgPy//L
gXqFYOkyuOzxxhRuCKyqJ4NJqlXgMInsrTcqd2UO2JBdoLiGF2zzQUGw0uZygwBWz5mFwjWY4rMb
x8cSAqAXhQVaQPj4LfrzujyGzgiFzCQmYRb+HpbiarZjUNVN+1kKxjOeZHjhv/SjvYUK9k6I9dtQ
N3jAd6OlP5q6fzbWXZM+uIFlw7KrdpMcPw2imWfvD5TJ1yCKAhyRDBRjGPrNn0aMtwbVdZxjEa2r
vRijA5LUv85kXnvbvij4ruRFrDwV0XKFul2M3pNCUYWZxn5zw/SiJueQWN0x7x9z9E4dJQ4F/dYr
pbMiX3BdWe5WFtmT7LNDdFfVbK5zUO2M3Jk2Rl3Q4iqOnMiydWiAX0jKiilUha1JMlML6is+Uib9
XClMt4EWYCZqXalXzejf5QTWk69UMr3jpHdGruGv1bqUg7EyHhDIcEPaV93ZJ0WcXcgS0dHPQxK0
rayMsVv40OSM/UkSfsy96clDqeY28UmloD9amD2dvB2K9iTm6s7U011Nn2+dlcah9WD/uHoFCHxF
1tBGGfKG1sBrL91lBAy7SBZcOaiYmvi9AweSFCt3svKNCzAhkeJBGd1bk+JiZo7V98236Qg69sXF
V4CC5/GWv/RGsEsjrUIOkf+ZiE82Ju9WCv1Nln1t5VdNcFHTwPCan1uz2dcDhd6MXsbzvqpQb1DX
XX1mLYbbHGM3wdzun8gAYfIOJGnUOzgRvAPsqVmeX+vRO4SOwL6feqRSTuickt8ls8jErsma98Yw
H5QHwrPFSJ0fEtl9lmG8NZXzmIN8n4byr7lk3hndpu6bJ8/eR2l250OTMAHDiIbjVp4fPRHfl0W6
HBif+V1/4Gveqy74Q3PX98Y/dCJfQha4OVVb+tb4LdVX+6sKsb3nPhfPptV8+a3xN2ynU+GWeJMB
n/nQxq0SD94nBndgvVjRl4sllMl7mVQfrUfxFonbvHVgA0RvMngizxKbtFnv614cRx1eRFmdq34w
IEf6NS1ubvspb+5LB+ufNf3YA7ecq83XYqQ/lcqlAibm1rVQqXjPOcHNjeHfjhQTxNq8DY7esKat
w6on7dwBYP/eGclHwWeCkOMRid0W8PfNJNDPwK/cd4TLLJK7XHaPLBioDYheMapx61dI2minq7Re
53m0J6LyYLbTnuhOdDu4W/3gMUnwzAlrH9rTpZNc2mrcyu46wsUsZn7FmeE2RyLbWJbFg9vrLRhi
eghGczbEH/eWRuOdZ1ON0Bzr2X2Y50zxS6wrFDAZ0820i75qO9zpXtzFKfgYDrwbmY0SlwULZtYf
6JyrlejSB83qmuekHEifMbwxfuVZ8lJFdbIPgTCv0gQ0RDDcT0XN6pYaTzXbJk796jLV9gkp3q60
3Je54qomAoykE3NXAwYsLXXb+vdVou+xLCDiror3xlmEDeAq1HydoYDY5K8Mk/kAQP+oHb3Dxf7q
j+W9dkgXlwk6ulxAIMiAI0CMJD5iIKDIwIeBVAVRCpKGkUEZLcKxGtq90TZ/rFLdk++DGum2iLM7
8oiOitRqq4UY1Bt3uUS9bTVbK+VohF9Vps9iKJ8LVZ0nt7/pSAyYLNCITfFGXNNTkluPAnHpSk+X
al7QWYFdrxyUNthlORKVcjuR+ZwvhZ5mQllyDBTq0LKYqASOvir3tHM2IX5s273RefsWOUBva85g
4kE6w7Um4yPK74y4OCeCHZfTn+kTfT6kh9qv153zZmUdZTKcJ64Rx1Q7TdpiEuGg6pOnCm+m2Ies
Ef3oXmg93mJE4LaHh95SntdxA9Y3vFAAU2kN6bqRm6JX97IOWvz4CkHEdBPRpSgmQhLa2Lgn3y93
y6867LaJ83vhu0N4oHDiU8nqzSDFt8mJNgy6n8Z2T0XjbFL4GLY/vabWcN/z13VsFFZxHolQ9Ez9
TSo5dGIbbZicX2tdXEYHtOaMDNTpr0q5vG8GRBE15qiHGWmM483yeUHifO9V/+Lb7Z+8yW5bLfdV
RoA7ptu4erCrhGBOk56a+pWFfmUi/InRJ7Zm9hG4gI/mWqQbRiMPQcpRWMxJDC7GZmhJEoeVgDcv
eDWWgy15y1T0DtRXw31EvsvYHQtWkiD2GJfgIuixbf04E7zXAvnODIONFGqAPTZ4worsYMW7hk42
Xh8sALIb5l1R0Z6skcTwQLhM2mioMCSW3SWwGFP5xUCypDs8JuJPI4c7Tq4UTMhIPHe6z+aj6xeP
JePwVdrPb3VPdqCLq8gMw61UxR3pHu+tDWRsZLSLyvUrbabT2H2HulgW8JesV2LjZChX9JTtB8fn
3kDpwnGCBHQj0ec6oK/QeaT91JzqF+7PRij7thOgFdq+vJZNfym5lk+Z5IAO7W5N0Lt3EhLYMvzU
C11nqjoyNQetDu5Md7ssqbES6iPH836ytqAH1tqHxp97zA2BSbwuPmuLykgWzU44kX+FDUTfzmep
a+Y4X2mO8Lu0CoOVL4HGdEQ6s6pNR04AK2/Tt77LyblFFNc0j2OJ5pEQnmgrGwQbCgReE4VPnAj+
zosuWzdJfex6WuZhBrmqRubkeFF8sSPCDSwtnhLFgM/S9n4QzlUN4q5hEAoEbyFQZGiZwvBpNsar
CIqXQLrwjNu0YbjXGZuo1eKQVCmUiYx0dHjO1M0F0/EkWVmuH22VBYAnHZqXLs38jTm5rzba6F1c
jMeafasW6k0aBJk0HPViajmwGKGxFfpBEiZPEAn5ZXbXo3nK610emtm6bjhPeXYBSXiRgPSej6QF
7WEXTzva7O3tKkDVsPEjfayD3nkus0+GDB/1cCsWr5Jwn+sKuiyayUPh8hHmwda0DQNFnccJee/E
Ut34rqQSWmY4oc9hHCUFSixNvl4UDsewTD6iKucOzrujBDxJ/VaJY5pZcp2QxulkGpaHYW7boJxu
kqkjEQUpOhwub6A5GPyRjLlXYYyI1GhquY+A63cjlxJ5LTZil15QQ+FjlGOIUlTlZ1mmjyj8vhOk
olXmNzufeCau1JZNTV2jevwhdort7jUvS04AJZZNh8A/8VJGUA9jaTw2y5Vc14xFWi9mT7SIrslK
z952HgzFUNHcKADQ1e4uSrnY6nmQMJlgrnQR0cnraMyJh6+vSeIApSxfogkQ+7WeSemoijvG5dsU
fTCpDox3m2B4nyzvC+q48vKDyiK9Kg3CQ2ZxnMvsuzPp8C5qZ8vnHZQAodOxeKkGNAeGBJtgi3PV
6r9scRdzAJVlmZxwRY10OmwIebNw6jufeCVscZ296m9uo3VDrLChscxlESZEajYPnK9zTlDZCzIw
WocVVB8/Im/DQo1fMQ/LiL1dVeSXEUURy0PmVUAy3Y0ZGQjfHZhbSJy5gQm6PI4MHYRh7IfRfepF
/x4gsI0AdsxVehRKHlVoPQexoh9nWEe2bEmSeHw7IJoEGNMe7LakTBi/OFYxuuqyD5XCFSlJ/Rky
C6lcWrxbfo/dbdgMpvUwJPGXORCzNOnHMHH+2vVEYi0ZgUExfv4ne+e53SqWrusbavYgh78kCWXJ
smzrD8MREAKR09XvB6/a3XV69D7jXMApq1hIckAwmfMLbxAHDTmb/qIkJCWG4VEdehZ7Vh+r+hQe
L0qnxgEuXW7d6LUDLfpASZq2OgU7n9EY4xvLh0UrhuyiTG8rjVXxBvzXvsnChxGJq/pWnLBTdSiC
2HEH4jJGj4xq4awc8h3H1TGh6tebJ3oobimGvjhzxXB5e4qG+1nO2r0UhkQe8fHR3tdaExabvhED
KswdWSLQUerVuSdHjVMI+mp8DLRC9CqgOP2lN7PdbrQiS3KNJLcrq0dqRJe3ZXd/j4jv8dvSjn3a
LwYsASIRfoAoBYPef9/19E0Lm1dR1PaNULVenN2fIng2+u1rzL+jGwWNnLhRRc1bN7S1kUlbwdI9
GVg1hvYQeMZ2V0mg5Ebg5vdqeJdUcUCfwBBxXmvdQkR+UO/MpzqZmTfFuzKQalnYf8uU6+nHDPPg
3EZ9N2JtU68t0N4LyATfQgKjiZ5iNcn4MsbHpDHerM56njWMJw2OSvZI0DDuCUYAtUMsOpgCiNis
amZvHpbjblE+R9mwvxkdTgBVvNQnSNPt8Pi+52UgDfmhy0cvkRq6sirg3EaqOcM1NN40Saj2olUV
igac9XljVSkO7/98KsxP/+21f3v6bz/2+xN/fkFSo5el0HrCCavO9Cd8ciRfnDiFVdkZTjgT2i2M
ClY5vQJazNMpv4VoQ9zhfcnz5nfvX5v/h9cGmifoYFEWMfokRS8veqzGeMImwuBq/IvJ+cuz/H2K
KnATGNNzJbZds77NRNK7+OAXmIMBASbOAKuHBdpLiamQl8yHqw6ZiVTXvFvg0I7+yrw7IRQYqubg
h2bCpPzLb/vdCEn4FzlPgJjzwC1yqdzRqRULhI+0luP9Pcw/u+n8V36fzwptFOxCFKYqZJRKNEAH
POah6fZ/bX5f+336+4YBgYTr/s+3gQtXKwTj7w7rBcpjqvkQqVnyYpFf1KFr6GhC+6WDVqwaVWZh
m9lpoHzKFe3UcvW796/N72uZUAqB1X6YRQdlq/+6w00N9OoB4cBMN2ZEOc5Qko+J9s0OfZqRAAAX
DdxmkGzEL3skFaX4dheZ4ky0M025/05h8ZClsjFnQfQan6xCGkfXsgRvnJgmFS0P3WyoKihvUhhE
Zr5H8nxcVeq4lCqRyXXsdmmF5jro5AFrZOMN73NsaVkEyZbtx6C94Bp3X3UkAbdJe+yMbLxh4taN
YL2sdBHpgXBPf0QDWu1gqiur7cedOUwn8waiWVbDBmIQqO+x/KhuMb4jeYjXJ930Ggh2XRbtrlFL
ixlVX9NleMCCMJA47QKjnP0Saok/I2M+gZsElz/LEHWgc0lMarBUmUK9w6HB1RGJoPIhixixiUel
l+pdp1Vb5Obb1fTQA8TrHwFxuP2M/cZ9K0I7ifJG2XWyouzGJuLuV4ZVKOj7SSl+jCxNPH6k3WUa
VN5c3VbYKy0Y2IekGczAkJRwk+JqHSKEGgrDVbIoo5iF/F3LTQadiPh9ovnSoptj8O/NHEKqBSNn
FYkLt4srZmqrfu8HeAm98sj3Qj3l+yn5ebT4WXQVRosm1cUbPg1eo3NVtDokxBWbyUvTLN/FBn6H
onCmuzQgFQspJi7utFQot+UTTJBOqnqb/NzY4uprbKmRAm3NT3IEHZgS27jRl5Yp/iiUCCZabLZe
IsScy1OErF0xkwChSVN0nNwU2BiNVOr9UkG6GWfjToJvMObWuEnmI6H3JNCdI7yRsIy0Q8PEWEWP
uCrt0ICpzCpWIusOkFp+Zb0Tl5TpzgQgKPNxEekogTShoZLRk+O74pyRBcJa8X5f+/P27ztaZsQu
bmicmPWULPNCudtZn70omMhj17Z5ZDNeH9QeTHhKaNUujPXVTQifweDVwvCul8q32N7OY4a6djaC
qCjX/SCdEww5bSyZLg8lhYdhFVdDxn9MmqjKltOpn7p2nd0VV0UkSmuIFCW93zxowCwFuC7lfVUo
yabOifNuiCDFM4VOARhuRBCcxE5zHkb3oj5kzHYa1JNFGcf2sPasOIbzFxKnGoJ1KqP74DySWHVy
s6ODInVni7VKGEwEoVEmH/vxgJ8i6Ft5RXprK8ODEKzRLn3Yb80xfeuRWat0Ek9Rrw9SBnRGqlb3
Ja1twhL85UOtBHB7wxxDU4p9Zmwb2qjYbHWWTC8lTZ4KvITvLWWrzigbW8lTLH6s4rMvCcKMTLy2
iPdlRoZc8UOBFiitTaikwHWVH43cDi6JmvnQwE74V0AeHh5U+rDC0okdJP0QdpHhWBq0FfkxYIo3
4a+eda+trpzUCYNBhg2sv0MryPfNzQKzcR9CR5bB0nePNRRE+AHCTsQ1hYkQ5PiEHmTZCS9hQecV
p2d6u+ljWWnTexhyO6VddUI5x+tvJw3O7aM6Ww0ytTcjfx4rBNpHZVOWUua1mn40pTgomtunKh1Q
iB0pktOzeJjNNQfxgTvS6I/IvRALfOfFw/qDexaG2HCLlpaaKMtrCS6cHhXLKQphr5LngQG57adJ
xB+y5zTcx8WgyRvw1JjHy8D3ZX/IJQhSDY4f+FaizApEWyHJURKJQfmYgGaIk4OX3vYRrQ2iODep
0cW848fmUaCABZuV30akfuDrqdktvUoRdZRFdbOexjoZ0LlHxbrKYWPiktfFkvzS4vCqaPUqM4wo
SNpBgVAmvEgCMvQ6fVwQKGpVft3Lmb/ZISIS/0gS8z6QWQLE+8EiOOtw0mjHCKyYAJ3JCLEPepBA
C2Cr7xUrcFxPqzmUrBVxPUIzpkyRPDy9gtGEMAW3wli/30xcBaMCnmCIzlRk0SGPvsxaz9dGDoHB
IPmxsbJ47AfKCbY8mksDW9Ml2W5+quriGcTUR6fevm/tl6Jqmt/JY+jqU7Rk3lUPGScr0yjq5TJw
PTJ++gHDs1kkAPZxSKV21jT+u6jlrV9SXm50dfLGcnYyb4a9FA+th5jPzS1DcIFpiviW9h4LyuRr
ZJRc7n0RSdpbqEnfZTzt9SSTsUhBnf02AHOmQ29XMYKTUy9ybzfUCnWZsJmiRzwiwpiCP4QvGapu
rOB8+4jVluOp4bRMjC49Ko93Uk9PkCuW35D+TGUgSyzUnxjZLiLhPp2F6RYwI8UrfLd32gNTkEiU
nmKNmFnOsIoH29M5Rlsu40Ylfrvn34OQ9rBWR9JhZjZKuvr2pgHReYQww9UdHrgg36w7lbG6Uumd
gf3SYtMz5OrajqK10IvqSFkW9WhT2ic0pSotPuHEgysYnQoEYKMTPesllSFzFxmYK9VNIQZw8CfI
0m22tAoCFxNrP1qyj8ypB0QHlfZHL6dL1ucdv1tfQZjatOF4u9zbfazWX9HQnUuwBwRqldv1KOJU
MKTbW3igyoLEalRSfYYuy2yDTiOxMark0kclDD3iGXO2UOrfDyrANkFp7w1y4w+i9SU2YDK7VuiJ
f8TPsEQ0WTGKpZqrpp00YByzO+WJkJQ60UsR5fkg5ZNBx7XQjjQlSCTRd14bwOvMVHFpjMnrhHXX
Twf6TWksmNsYKa4tds+u1OOkI07hrDKXpEvEu9CSbhSssw28MqPZ8rqBw4T1BLUa3KQJYbYywKTV
Lep2VF+QkWvB6Yh9FXplmX7c21ZYqXUIhx9KkduhtZT7mY4VtNFw9NjM3oAeRNmqf7wMAjj5P6/M
L0/VnAXEZwxAJizr0ZcOAYet9apkqYqKevDbqnz58xTMyaJSpX45Qlf2SbJpLs7B3xjRsUjj9e+e
ThF52Wk3b/w1ibtbQDh/d6eKgnN2jzJXyaVLPmHK+Pv678boQqRF8/aVZ81S7GMwGuJ9XUdAI+J5
LzFJXZpMCUbqqdyCeSDCTlsXdY0mIEwZDMQmUvsG3T8mFb3w5HZUbVR3yMSG6YoZeM60VeZrJvd1
nBs3jwu0Kfj062relAIExlgTXn5fSmMzxAlpVoZvNDUN+jpLglLQPL2GMWRGtQ+auV7/bjqsJeGu
o7MN9Wcp6zX8zgrBrzC/iav+juUddt3Img4ypaoOkUakniOuOHhAARhWzjfcbhl2E1NUrO9d+1iD
LSltpBBgSobZB0pkAktXumwTc9dWA83FDNA8broYCIsphshhJLotvml2ljB8NBEkXgIJaK1EWCLJ
Brau2cB4AEW67klPnHygcXGDIXmXBgom0JDXeF0V0NWLYt2ILYiOQl5IioKE7WSl5borRGwQ5rNc
R225lpEcWDyaaNPciI6wHK3WuVbLjlSj32a0EY2Q3xcNhLgZUhTBEwtJbtGoPDPHvMQYY1jcKrWd
3z+IvqJRaqvHgDFvN5+EaKBh0NbJtoysNqgSETNBjv1G+Wn9u9ckrK2Y4lJWHas91nHJseq406Tq
U47EKbDo+d7lpFo8OiPA/nfAzqJfxyosobIgnhGmdt9kHEAiDq8yLfhZymBT5DUkV7HT52X7WupU
wOpSQ5IxIpwbZf2dE+1jSXrf0tbGqtX0H+CEIkEDKWVSTdKHCN5VVNtaj/9hRB8+qcTEV4/qKeyJ
9UarXCQxhs9dfbllAKEFsUaiA8hlN+WM2pqCuXG7/bFt+f/2SP+7PZJqArUUcXGRdOxUJEmdDTT/
d16E/f3efaOakP9dYPE//o7/0VuU5f8yVAVSgmTpOB0pf9Nb5C1EURQNSiA3DuSFf/IkVO2/cE4w
cfrURJmoZX7rL94EbwHt0n51EqU/v/B/xCD/Muap/+353416ZNyX/kab+OvIdYAaGC1ZzLf/5oyk
yDUISbG/HRGghT/YgglGqARgO2NwG1FxPNb3U45WAN4EoFlBuphLLOAc1MJtwM9t8Lez+R+Mg/5P
o6Y/h4OMBiZViqjAlZhZHn9jcSDJMoxpE92OA2Ek6iVoXIFke1ju//3PaKL6nz64iuuUKFqSaFrW
v/FFwFm0t8YSkqOwNsjl3XhTwQuHuGq/GrR3zCdMoTOWWsq1GCMWqodsSeez5MNk8redX4724OeV
W2BIKLlx5uQBFgpIYNiTv8WzBBhgeWnhImfOoGy0V/5NEifT7ZCYlAK/rbSLdA4uq8/oZKBicp7U
b5DokvU8hHvsehv1BzpV09HpOtEQL9/ZyPAoQIoljowoOBr/r4qvPk8yHOX6REEa9nxFxX0ojjg9
M1Pl4Yqdtn0eqNlo+bCQr8bjOE103xaSZDfFsREBJqPYntNRE/OvCeMlsXGQ/xIfha/Jk0vxH/Jv
Mjk0534eOL+BVA3KcIdQdGUttLfIWMOkaKgDkLyPF5Kl5s0snQeqxjR4CmPR3wPaCyKd+Tuqkpi+
5OAwPSuDiE43HSmctXqCQIas/yLaz5W7wa2CRu7tYVjQPXcjWNmu5qwEmlNRAy/vazQVr41i1/It
T61RDvaJ6b0sTV30ddrTVNmdSHxA0GRTwHqPewDns7EIDyXxZDoXKClTE8qI11zzG6VcXsO7he/i
MXw1OCj0dn8y32+v4448L1925hYyPC1/dJU2d6n1qurUDjvUg1nU7mm0nGUpxSB+UUEyXiRhW7/r
QBYmepWEVa9k4QiAmKs6cbpxzS43GRLBOUUVhHJOCBfzixrnY+53QPihdXRfmEGHmSUVLViktvmT
o9TROePlAVnnosnueKFRVYzr6naKSNxXCR/Ls2zRgdsYmBCeoe60wbAY8QwoXxJ1/9WSLToo/S7D
y/A0fOHj8G2+cw688NKVy+kwPCmudIapJ7RHtv0VRgQngJZ8um0QJnGxib3wLbaxlGxUKq65i88N
VTkMKOjXNcbPEOBa88HZVTbSGbuam73vvqaARtL7niezO1FzwHgosz8QI95zsg1/fgkx/DfD5+f2
IW3llQVH5MLF4yRNwGol+wHsDkCdRA+GuwdCwvwKO0h5oNIOOCvG9wsFK5ghwFfQn1fv3qWuTggs
G/2rckZuHTXm/jjsm7f7KyiWpWhP20nkalwzyf6kzf08kWMEwEYj3zgoixeEDhRwQ/YtXgpEFB6q
Te4SlYxGp5TiaOJrug+fxWXsjYtG3tHroFwQvYyL0LpyYOIVOZ6e2sKvAdJ84L8PJLM59+YW6Z+7
q25Hw5EUTztD91QJBOI1QtH4UIgJJljdArQXNPsbtFjOffORHIQf6xJ+yC+PpwEwJP3DwSanRQfr
IF2yc+j1bnq2piWspfu7BkTOsvVPktlhMRuRIMz0E+90O3JJE9mKgKYNr7i8dRgFBMjbRDiTMM6C
Ccu0wKJeE5KF24NtncbdqDml+9mtrXVnT0fIQnvZEy6nHM6J/QFiznI7t5K8ZNZgXJM4iVxlLrL2
dttqVGq4H2xuXplaYgef2tGexyf20tfxiVHawHqxnDgLrHcOFMcvI3dRrMEKaP05foUAKhdMJEhn
++hOIEag5Eh3z31tLLQWqoiV1qJW9waUNxup9/N9QXNtKexNtBvQXnCWQ7RcWoEKDGXknDy19GNU
b1S5p0WOknYg/WhKY4E54Lm3VLJdpgc3yVcCjBeUQD1Wqmc8Yaum2a/34FC7L/1OSlzVA3PgTE+4
XD3cFEOKV0y2bP3KuuB1frp0Daqxp/6ELcjbuPsIL5hMaC4+DApdy3MRX6uDmL9UwvGB1bxJ89dL
tY90Pe2iiol6npDkLXSwPVIKy6/L5WLoDmLt6ZoJiJ6epHuG10BSZBihWeV88COqN0vKW+FC24y5
85l0HgSNwrYupBecZuZl58AJFkgFMdo6WO8rBOF3KxpPN9TQWS5cTrPqMvk0Z30DXX9wiyY40GKc
kPqglOhK6DQtuDrzt9h6vJYDehNIjIHwiDfMWNKZ1ZDlk8x4J6wp5YjSufNnB2XmjAYJHAekNktB
4Yw4dQtB3m4HIK/aSmNOEJ0GqZD+pGaRN8U7C9U5/M22j09GBA4dNIF5CN+lb5skqZ/CJaYBSnU2
2bBYb4YjZlAgk2j02Nh9ZJsbsJSUXnrm1fWCXh1WLmbriDLFPTBaTuuKdz8KeecYYgbTrxA9s1UQ
JMukowXj5gVsqHkbntUnxMPaiIqzWwo+STQMoFrwE8XJqAJ/YxNmKFjHUEP8kOiSfwy+9Jl45aL2
6h+UA6bF7bOoWDhFX+KsflD1kDbo6fSrcWFsMDtMJrr75bGj6Q0IBYmFA2yImSAVP5GZFNHWvC0M
DX0OmyEFAFs+p0AVmJ9nhwVuEmnHxz999ids/2JKN9NxnM3SEHe6ORozdcvsLJDKOKApI4e/gr8P
Wx3T6FO6Br8/v8aSN5wKP/rhvOfLdJwXKOCeDH0Q357lw3ASXBI0TJcwtVtMe/ye8cLwbj+KTqrt
962tbHuuhDw7OM3PSv/+SQexWIaKS+eB3iLWWjLOMACJuHtSjTKgC+VQkp32u3XkK35Piq8BjuMf
nNY/OMBs+euCwF4eJLsYsgJMw9cRRsJ4hVBkysEYv0C6Q5bl5qBqc7q4pXeBWhFhwmkw5YS31zL7
AoqZyz9g1AinDLTqGtNRH+v4TX5HAsO9A8egZWZjifxECAc6qf+4xx6iTrbymePmoziTssHaEWFt
w5ZXcM3cbXsZ3McODZTHLg6f0SJQc0ggIJSY6WcjCWvNBIHPx+wNgQcdNIwgXfuc6Nr+MJ4X8pkZ
Dj0I+tTTYkw2Ee4BmBpm3rLygtvo/Qz4usDtSvr1C2DpwnwqZmEkC9aNW0Jqc6o31kcenJrwki1x
PFF5KwqXRnN5Ujf9PmQ1vi2tbwVA61K6znW7bG+xZB5+3Z8sf9pVb5aPUtunybc19SFJuBjYAdjy
1+yedwMM4EbcWKkjVQ6qMPcL0ggHbgkKx5ochLhccJJR0H6j//CgAAYVGoKD4WFUGuCbInpEG1+N
UzHTGrYatOHJ/LoZx7rzONvVCwA01UloljcUGFEFpLnr6dfxSigjgHFjKXFTGh6mmyOw+aILJ2A6
JvOZ5TJrk26zEFMnuJ84qcNX/IIWHLU7SgchSps1zogrS1w8WpCAdv06Uc+2GZXYgYW5b5FXqPtU
3d3bA9FohjXW4Fob+EJrnE0a99WwfWNGNLodq5Izf12hizqXy+3m4WSCPIEIZvKTxlitQVWkheWg
YoGGUP/TBLC+n6Y1yMzyyDDGigleAHMYtVTpzLHC+rLVcwYMajhx/zIjfyZOvmRyq98G6wGFCveq
46fqymfD6b7ErWT/+UKFzQZbSASnv3c4cj6utdMu9He408DpT9CedK8FcUtYTxD/QRpQU4J55crn
LT+Y2ufU2+vP0HSq36mBG7tw2GcUXYrZls6+jDu2erkmNjsFwSlYnGy2QeAHvu/v/e3vf+4rX+Z7
tJDce5DCN7Ap4QgXPsAcZNCeOxmnjCl7volVMFVBf5Bc1jMaOfhJsdAgSP9wrUvduExkyhYQ0QJJ
cWf+H2YUHp/zFyfpn1/45fE1b+m+/7Vt7NCfn81fqRMtPvDemCNMqnBitcdmg5UUfTHMicaF7Crv
mvMZbb9BqTkgGjT7UL7WdwdB1St9ll60f6Bj2V7D4H+Vhyc9Zl5FP3CLIwhEdMJIaJmy4mpevixV
Z3JkHw+q4iJchbsHtvIp2yRMBRAyzsjdoWZqn8KnycbuazV/pStpSWSxrBfaMhCo0eFx9kz7ar+/
XmfDqxc1ci+t/dXb2H4sm0WKeim+p4Yd26vVDlzofdnWDpWkxX3BKEfozn4C6AMzfV24eCSe9HIR
0mkH/6nD41yi8h9EMxZvDbiWnHy7UrxV9Bj8OuecVWAYAPMROov2vew8lTTrm7tKVXa80j1cHG4Y
g6HzbUJT3yJtpwe4rCsoeOymNdIw+wx5HXWHTsJ2ICPAb3U6EyucLSZGpWNE+xUBgdtBkQYi4M7i
OCfBA5K6MTVnkDxA6TaBZYxo1TeVsFzbjl3wEJc6l44mfRB+iv59JxLboly7LSCuuYo8r2EPw9eS
Y8EN5DfyHvmGNS2eagV1IbGAuy+sS0/RAOFGurhMBcD+zhckzkymGNh9q+jFoAEv2GRBosRVCrAi
nlzCVWx4cPvBxUZzYRbQVaVpFzIFX6r11HHLyfUJpUvgPnYEpskTRveEpSyQrsaVlCCFojgpAXy9
qtpia5jdPwp6vO+gnLOfBzYqexYC7qv+hGcZglgtEqf9fN/j1phfOvTEX2e/KZuVqFxYFdF7uZBh
PvqCV3wgOc61wKGF1eGAMyQYgBalPg/Z1fDdvNyHHYI0sMqcBr9W1fO3e8tnLRk8peB6YbNDFwmW
J4p93o30goSTQEBhsp3CZTSecKjU3OgrV47hHjQqVpNwVeQlbqMvJiaGqhAUH+YXXgtMvEWyv3EW
YLO0yeVbD+Yhc3gYG5Qrbdy42t7pQDofSAb0g6VuTxMFfG0EPrDlMZTkwWQ8yWWiF2+SWDS7iGwX
b8ffmR40HfJq0nPmWAh73e6MJbvvthZGTegAcsbQSX9OL0Da0WU+CIr7QJZPHpLt/K/1FeWB8TXK
7q1YJ1K7LLMriouvqv2seM+U5ferlXiGnXW47dqN6rMmHX/EF8uNt0iGBGC67q8lmbidg7HkkEOy
9fbT1IOKwUdzHgA43QGmlyI5E4LJQE0H19SIaUhOnsDu3CmP8A8m3zvC6RByrHxFLT6FS8Jz67tC
9RinM9yZCIDXjoV77wxr+M4/w+/5a/53/h/tEV4fF1g5pzYOVc/zm/1RnM2RtOfss3GyT+JX9Kcb
5+GqSOVAaTY8IN8Mv5W322wWmwMLCO7L+3Qz0dVjHYbi7FaL2MMa1jrOsFCwqrBy+3mlYcuDpzwY
kczhhPPtG3+g9NPX6Yq10HQlN75OVzyaVmRu2jNmRdgmgWP27s7m7dlcKgd6Gi2wlJJ2GX5gzWEt
KfTW7a+x+3pI3r0LbsPq2LGEji4dmOHmaT9dd+5vlddIPgImcuiI5YvUBQndTylhfprnPJbY+4Ic
BV2HHQSGu1vLn2xle7rK2iZ9xRiKNbW5kEByrIiBvEpbcKLQIsjqrDVbfo3SAaywdfpcFKSkHfB+
FbJtv5ga/46Jh+qY6bvJMuWZLyyLogud9TmSsPF1V5nrrKg7aWTM40lzC/lFSNwMz9ZcAgn/eOEF
TcU+CkPcam1xziJ1wd5gnVQRm0zrlKTbsW/cXN/w93Xzi79c+UW2vysnEUwYEDNY2RA3+IRYPl/R
dtQc4mTNg5pIIdIWz9Ie6N3tCZPeBSwpG1+b+3zMw6JaWfquwk6Fj+98DifQyN/WO6aDXMVptyLU
Ln3yIMozT9ZSf7a+x6fuOD7x4zg6Mde9camJBkPCQH2jefIZidFTeOlP0ll9ls79aV5H53mE8U/G
V1iqXfvDKULxwSBQIfVkKWfLEKxtFnpiPwYS7+GKumae++Q4xi/+CJ99wzvyOfStdx1Cp820/NUf
+gMNc2p3KNOAPEfopF5VIIxo7CLTQg1jSb5D9aReTTCebf2ZwghJE+EZt4X3WJGKYPGJaOAXFSvY
nMSJ79SPSHmkM+Wj5Ye2US2Hl9N1d6jt187xuCH5MAlJwZqjuOUVNF9Q26jPefrmvkZSE00QPgGf
kce93/AKhQndmi3IqV3wgefwEUtGWDtUjo7T1XinCKE9dydhPT71X63oK8dkk+3Dl4dPrWZtvKev
5pIqBYy77+naHGdjbCRmDsVuF37edNtaLENnKT/c20ILQsdwy7UEo41ZnrOMHjhOrAKkPu/Peec8
87qy5QU+AUeFm1AuLzGgzvapvkzhvbDX9W4FkHMtbQ2067HOUxxZ/WC48Vlp5jNOgU+VPvNI9tk/
hevmrT+CJ6j8cQHh9ddV/CpeaVlZ6Ga41WoMYqpYdv/VnVqH75i+mMcoXk7qUUBWDTlqdNI4MdAJ
5jXf6RyY+3Y/O5Li52o5/eFmf5qbz6JhdvF06rv7cYGHHOnlPOdFP+zw4JURwr3HwGNLUFqbL39e
pmLHT3AsK8bH17G3l9jDFUG9Yu0d5+ofRSFKgoSYrPMUSdjifyZeB+6gzi1cctvW3m7XW+ZWRhXf
rW5W5hL9d4YCN9KFzze3YNcReTXkQPzYCBwpmbSt93A5a8wkDSd0uqav8xW1KEIg5cCNds0+p2v/
NfvIWdgpMlVhb73kvT+z1EwZfu33843X7yE1AlNWvMbg1/d7rqV8NteRg4emx+hdsiixT33CJqRk
j32XYr+TMeHN/0N/8U0fAeL4ZZE4i4ZMDk1NbnzGy2v1xk2APMWmdn5jbU7fFHBCuEMAw1Py7U9i
QNCHoO+aG5b7QPyy3ilyQxty+KdCQBLqqcJzrL97wHOu+gyNlJQjXBK4165wmaUbOALOByXv9JW0
kfM230mUIg7AcZgN8CUcUbK3YRMKvYuOAY9QmR96O+/DRKBkAkFd9RnRTAsd1t5A0KjmYQc9X4SH
K22f01eCuhyVOxdxZeq0BAT5J9kp/IXcH0+MFIRdqK6G/V5Yy1u8D1kuuRPrN5GrOAb4yT7jsreP
kkDejk/zDTss0s85es/5NIZzABmEfzNqGi4paBD6WB9T4hKDeR5EtGkeuI6+6RENeUkM5hAK//f3
edIK18M1NE/ZJ0c9ZhtWIgpa9w3llCUOnBODnlJw4bBuDzZBK8t9jPzmEa32Rf7Q9hkFKD3eZHfz
NJATNhZc92B2RG1hPAFosuNAPqKUO/SLG1wUHfdPppYF0QNEF/kk75hpGXdfVMOZEOsVrlmxY4R+
OB25KQs3f0XBGIvOJPahb8AcRtgT3GgjcoKXSCz+I1VvOjqyVnKs3x7Nlx7vRvNLeJ+nG8ya7Q8u
C2z5FyKb+EU+P/ADPHdJybmJXxIHhWxun7O2ofREVXmpcraoBVLZN3WSMLk9Krv2jcH1Ub/d5SWT
sVB8hD4Qz+SDwtBhnE0KWVPaN97iKkj1+2EOV++fFIEYspQ+qYDa+DGk+fOAu6NHrAyhdV5jNK+x
x/3vdaLiv2b2qh/bZq4pDYsVuDkmGo0yC27Q6xxwFFdsCmp7YYHfCzgihH1wSiSRWz3mWVUOaTE4
fAzhMk/rFOE3XeWpnuxF0kYMUNbdhOuQQu92w5qqKAtx/pZ5lrvMyyVAR6Y145mFLuLblXoBH8A3
llV6nfspLDvccc59I0ws1N1RCqZ99oK57hxYuPlK93Gp3eO7mjDQsR6g7RH57TGEZo0rxnL4wn4U
GuIaJ0kq7qSpEBhQ1EUJhSYfVpEw1mmLhD7gVGqpGvwSiH+Osp/ZK68JjtWAdbFTwBHOj1gMpJ8G
28aN4rwDtCq/5sm8Xq2ZBocD9QiKY7FIOLQYjCBmCc8dhRL8cJDOt3apO+laXL3mw0tlfCAcEau2
uDKmQwoKnwEOVInQ5LrvjxOZdn5meaPWMddgqSH2Ns6afBfxDdOwuU5euyMLYbHi5Ml8+7O1XMku
rpyVT3RHPf9OWeDZfUBhjYPsldtx3+pcCuYbW742g98/ETBxQyEJ7a5VbmDBZx1rv/LZarPwCZ7n
SRDsCWBS0WWHrWzssFtXfWlO4qkKEADxIHAiT3P5h5mHs0F5mBhAdZ9l+F/2s+hKIH6+WCnHg564
jNv+8E1Aky8LqtS8aF3mmnOHopqLgcLoppTVbc3nt66GQH8HL36pOFDErp1Gvk67ePkPWTdlJbrh
+NCfBlQCJW/RLE/fkR3Z5z1VvBHU0YJiEi6/I0kyN+OR4faPVHuUnVTyYwyqcRenqyv8x+YAa7Q5
YOXJXZP0q/YE57E57DNvP1vokqLMdRAmdbM5hxcV0C8DPR+Xmpe+HsLlp0EIprsTxDHtTVKd8T0s
naGjyfg49bgtf5aXiSbysGabtZdIWyPutHws0d37rUBcobWq1PiO+WZ6QSUreg+35/L6OJ6zK8BT
Cg0sIexUmv2pdCyLzdzEnBXXVsysypKaTYAvi4AdE+X5a7tAtrUB2EdV1LCrc0sKrJ1EBjeMHwS7
F8rngHhs5kqvTEVZhcw8y7gpHQvS2KcMLasly/a0zT6N9zlTsb6zrnH7RfVWvZnv85Zzp9AtnndD
ilysczxAn7sfnCN2uVhMfsgjV8fcfNZBK0Njui36pVouqkUW5LNUyCf3ny0FjPnmGT1ffDXSibl+
UVAXAF1lltNattZ6FjTiuoHn3Tm4EIfr1ew0W5Zu+srAQ6sHSY89KwRxirx9LlHwf11Z3zf7wPpF
9IL4gOiyoHWEZPY8YOdE77/ZO7Pm1LFsz3+Vino+ZGgebkQ9tGbmyYDxi8IYG6F5QkJ8+v4pO6ui
Ovt23aj3ijxpOPYxxqC991rrPx2qM18tHCK/tweSgmmN8zdsE0hByQPlGoFSXdsf+TUVvlqo/IsY
HlL18KPVTXKKhcz14N96mosdbQjXPJrIIvU08DJuJorXS4vU3FcYDZxeMx/f/phtnpsJP4FdhBup
r2yNk2WTLDYjvWCwAUO4w69IniUJQ5TShxI/DI4lY8/HbkaWib58ofryXttfDxUe761MCE6wXyuq
fuGDOlwLfiWPui+EvIy3Oj4etxEMwbLGmhvbpVIqM5K3z8tmJTNkds5kBXk60ZJAiDkXCxUA0UDG
0VLnGlkm4fMNt+35Oj7DSgXO2JREHCVT8w0pFujOy9s28lqWHOQZBS0olIDCOU7CAL2oVM8VMKhp
d46y3Qh8FxMblgGfGzi1JHVmuNA/Y5++9PVY8jEyfHPWc9yghWeFXOVjMlYY4el5aNnKtg1JQWpC
0oClXdqPdgf8lBoOLnEP5Ba2/kNBLlmw5dxEWeCoUgOvPcgvyd8eldOls193OSc6oOblwhYjehEq
RNozcFpL2TmWoy5JpwojAdAV2kNnzET+FQ19mJdkPG8vEA8XmFGA8r1WOvsV9+nq07n0Bg7zvI4b
ArXBfETj63P8Pu7xWAc43cb45Hjjb/AqvLEXzIO2pEdRZtowKx1Yu5bJNSc13uhgekfETQHf13Ru
BJUQTTz2Zi+cElhjJf+HRzgAn88ri4+NiqOFj92GW2e+rWOHwUCpOOL5xhQy9pkJZJfsAmyjTrHN
viYXaUfZZ8/n8+MxODpHZ7znAOFwGvQ2tNvfPyIv3mY/0HVCzTE+GhR4PyYHhe28z//4k1jzJd/q
0DkeEyvgozGmkmO+4GC3+IKLktvcCYnX3plvQL6G8McfzFnTcPfKF1W7yVcmUxWOxfE0o6xXDyV6
vYmXgU+xlqEEYl9HWphEHcm2nWDRvOxZFYnHXltMxRSgAoE0ewdkIOiGFnrIcFauyRGVHyc2cUVG
DbeupcxWatbl/cL0gXMyxz/oVy5IRX1/pvE2gu3No4syA0z6WEKyWNBsfjuyRzQMOZKv5yncJAe/
ZmoHWWgT6sCAh9sHxot1BSznmIzSXrll4pRy3T8TyM6Att2mT1b327L5UdeTfI1pXiHNshpYGBas
9zon3VU2OVqxfck98gLuz0Xk59joTOveruaqJ3uGr1udky+iad4Al1NvMuy+SCCK8bdW2Oo8m72E
LU8zTX+o6M5o0+mxQ8CD3vx54UJR5pa38948L8lm39mOdKBsBwv/Z1JYsvdcyN4tuM3TcwOfR3Rg
ieQc7wmtDeMDwcapcKcV7oWykjaRSm6cFzPIpdxiwDseWqA/BA7g2mT6xWdBfvdSCOflfcO11gTN
LFRnj5DrgsuQLBZMcmMnxviXrCnEYo8z+kOsXlGAbuXWGT8J68ZywmxaXLreZhAD3TjyEN8WcjC5
4sdI3FHpM2d/FXh00WFw4j3HrgtweThOcHtp5/cNWaXW8bidQ5I4R5RQwM8GucS2kGyhBs/rCX4f
7KRA7Wd9Vk2t3YYUNhMnmpku+hlGEcVZVjzEAapfAUIYmGxxFbKUi2uc7jnTnitxpm/FN1ANGrDL
5os5LuUqBFWYH3Nm2DC/GLuSv5TR/KHbx+ulOHZEb30Nsi3+vH7YsDBHSIUPtQVbuO9+SRikFEXP
tZjyImT2Fr4RKNMo77ExTvj1ROlW3dDGjJNGE/zP16ZghHB+T7ib8ONGK6gB0TKyqATHk7tb9PtX
HGxu01a1fg1kVb4Mjvdt213DQJPZZ97a0A4XKcHoq/w0Zp6cOst08bjTVyVuXWQc1+hJgSvvcxTB
Tewi+rXwUh4hCX7vzEFVR73KHdmkyP0iHiQiORoe2uLF93MQ3Uglyis/2UGtA+fN6iP/hoG1RGSx
LwHzO4NbvvVHDP7rZmpecedkQcu4y61UIEWreDi04qJ9c8mZs7bzbei+T18W/C2o2b2r6Q4GFUK7
kGb5fdc5sAA1ojGnKbyznQB3hvw5cqUyecYP1N8ZkFexk63g9w03WIO8wx75U/jj3936ykgf4j4W
Ba/d8LjckFL3tjRBZeANbrLzvCUPvUh28QaGNS4Is49qNWiedEwCCP9EHFoqdZ4f0ViE36wPikU+
IlRhSuhGvn4NV83ngNfL6vdFcsNbqWSnQaqXXV4fHD5PhiD89zV+pAmrGKYj6h9z/K79FoWG94Tu
NY7c4AeKlNZzAyIbTxOuYALreRVi6qaiL4GsJt2Y3BeXElsV4CgSKHJb22ELgbzRnTyWJGR3PS2k
MCfHRNDZuFRfp5GCmNoS9pTNJbgCdXbSIgLUQrJx2E/m0oYxEm1dvNTd53aWeDC9xGW9UyJfgrt0
5DlkrSVhb3AUr0Fqb+/0hV1A207XcrkXZ/IrcvrQJ8aExcqg/RxoYpknabYszpiF0NsHyNFCcdFC
M4ynz3g66BfVoFzqrtX0vqk/HwtdCO4SjVQyHRxm4nywwbbfwaV+qV2sD0XIFf5aZehImJAS3WxT
E5ndjB8CNWLkzzkclsCq4TGZjyczXRmf1UbclrvjgIaOA6XonXFnMpegII4D0HUSNIGA4Cldhra4
KU460xTqBnHJKc0bJgXMp3ABwJ9wHJeMU5cbvaPdMs+oR5RlHBKO9F6GTambulRO+4K9zKI74+j7
XWBl8Vfu8y/j5id5L7xfL0luSJRqqXsm1ASdmzzOgmRgHXbh3qT00+7a6+79FuA6MezE9qevMxg0
FtdlKM+i2wbhoYS5T2863JP1QBCmOo1rBCMHA22e7d0OCReaMLA2zMNLvUF+IoJhPvZcCC1VT3Ip
lETHbJnwotjBTmTb5MCoFAvv6eQ7Wjzbdfap3df1onLbw32/n+AiaIUwd7hCSfqZG257fswSfJPv
RyEPWbUhkpaeR4ipIN0nMPKlCm3GjHycwCLEJ+BSNfP7aWhWWelm4ITjEQHlDU5s6oduc3mc9PMI
2d48BFd//J/79/0wz5ehCrYVqECTmfNYyPzC/ackrCQy90Tmz9gP129M+9KPl3xzfhWZWaKo4iWu
g+9VAS3bidbPwAQ/8+/Frs7eXw+WRLvCCLkOoC993J4zEzNIvFy5gh04Z0K+0BjPlnOX18HKd67r
u/6CFv1SF85mYtcBtzsjXBEVxp9HfdSOBqY1ewRlgaeBMMrOOCwc+6jhOjmOYzRqT9Xl5rUKPcAk
SuBxMxiHp1gK80s48IxFvisLjDu02XFkiQm/h3E5YKQ9MvqKB/cnM9RE5sycpasX8ljPNDCTXWI6
nYlzUEWNc1No8ffVpi+JJvhDV4P4S/uE6aZ9MiCsI3zLlTnAQSte+Qgc955/saZ0Yyc1EEc9Stdh
J7PBXKODflan6nXwa6/fhsvss9wg3ZyJl/KEHbGFRwCcBDpqZqW0Gs0mC7CMM71uX+qu4YYvUuOc
jNbWeHhUB4gzSJg6DDhR9+0ql2Q2cky7qR1mmuKLPdGk7uQscILH62HOMUDhWQTg/L1MDV95rChW
nS0f21W5g2bEMIrry1J/6NZ5G86f/Oq0Gycs7d12JZ7NN/oERojxLtlgQTp9ubiAUwLgX3SOAxGA
88nYZPJ0wnftBnv1NUtSr50nPihu7cCljp+OC1PhlFqnX68YC2e4CPG2ZPi6MRGG28IZKe9VnTJE
pCy+5JzhBHxU9q+hqZTIiPnH9Zzz+L4kRw9iiXiYMKabPZo1kihbA05OFh/ZSiZMFL8hG5Qd2RF0
CG6kyCXJB6ma+2sQ8UySO4E9kNLAHLuYitHMxNrAJbUTW92puzqQmMMeHjvgivyToN4AGyBcobLb
c6oPjqosb5+kIjapVXP+uBgedQvwcLjxvOUrErkB1Ctb+sGyHQGWWQf6u5RaH9lnDwsUiLfCw+OI
awynCZqqh4u1pBstxGkNEBKZO/Xu5sThXdlwsV8gb1X4AYYqnx6yUgvS3tMn51Ifx0lltBmRhHbL
//awZ3rKOjhEwIB2NKefV5jqMUywHuvYOvDeYj6JTbVlfg5X4TpcAcYadukRrhn/AwkCCxj27LIw
QnGrHIl4JaOCfjvOAnL3MEyFj9eeWcR8vR6XYwGYPOLCwMQfZtCvZ0wbvFj3DoZ3ePps1RDxAtIy
K49ObT1iG48rbfC24pLa/i6q+I966P+vHlKRW5qGaiimLBg6whX5X6aqbD7T4i//K22Lf1YP/beP
8U/qIcHQZFmRJEMVEa/+9S/9d9P+7a8TEfWQJEgIhyQZ3Y4h8qW/p6zovyEoEjUdkZqpIqzmS39P
XdF/44FkVdD5iiaoiv7vxK4YyJDKIh1uJENd//bX//PMNQJg8GFQeJJ/lutodfYa0nLyANNepJLz
8rDIf3nz2pm3Xz19z1cXmCtmGxZwgXSGCWS6dAVOsgydyeqkWfdp+UPtDMUtC+hhF8OZBjmInLtf
2BmzJej87AKGgwERClJhU9LfRjkY8sgXUywe/hU8GXE4yJKcLrgfWsFq51+MayzsD4yQHY9x1ayA
3ELsphLUy30Ggtu/DW9ZjUfMkkjWWHWgHfy+FL6e/3X7LqBMja/AP8uqeOP/h1dmfOW+Pnf3/Nb8
7a/irzbX7kYVRd365Ygn4LHb8nYoDv1BnqOBIbxrwjzPz2SvsjlU5q21oTy1dsnsQl3CQR07clBA
foo9+DP2G78zum+b0+2UeiRI0A5gYBREXjZji5llbntqtmTwTdnoVru7O7jporfR/FiVVXr8+Kix
2V2RbVrYR0wTP3QMB++6r2hHW3BYnCa+5p2hIFmQxs4Mq6z7G6ofUBpQYBe0w3k4ZN3zwisbk659
o9t0v9P087XV1gvVfyzoeK3HVALeyLfZnmr/rRr/xnvoU8raOjaZQCLfnArxcggwejABQUg8IOVu
SqSaAqw1DhyyH3kvTumClftbRBcuOjk2gdcWrBCGN6/KVdzcTv/6zZJ0gVX65+vYFCRl1OJJqqTL
f3q3Xq9ikIxH81gL8HfENS6jabvsyuSjVfONFMa+AZuu0Q1f6T4ibPjCunsXeuIL9cp9ob9pasiG
0y5ayXBcwy+pXjXtlaF8iY0i2Yp3ZZaPPoDIN8U22o+3mYoteKzM+9TwZcVw2sdALBD0Rlo7ySM5
AZ91qjl4LRODDDzi2p50xRFGKM1qSM3Ls0xdLEIwCdD3VTRtoreG/CJTVBdix6iOALf4FKbTUuwo
vU2mdndMRChrO+dWXxStoGUQrAmO6khzb7dp5A3deTAZqUStZaRPR2nhVpG60y6fUAy7dwA2iiIT
1nvw0fupV/jdqbxomzqA2ZFYJ2OhXDsEX8SqWYyQvWkyK2hoROe5UH5qBXzPzjfZqjkKPOhssOM3
mNZVhiRCHCkqH/o+BIbXHXktfkHIrS344O4DX/uVYeNEg5hlVZ2KE8pEi/BkqLxnI4ftHb31Lm17
tXqsCqiW4lwMvBEEzNx6n8zg4QZtgMPVy3QMYW5MI4dnPrtMoCpqPmkG/mQuvwl+yskPTtq337Vz
LPk07Wbt3FdLYfbyyuktqDeajWtfZBXhLs9ZguHuJgb3gUFUG3TKQhPWMiq3zJhPzKmoHHEB7avv
SObXEHRbkrcVZYwjEtGjzx/pqmILkHhBtGWnG7jDp1vc6Nz4rGhefK6K8HLRPi/C5D4Xm7cEGY4Y
TuwB38Hy8Go+ntpGqkQb68gWZuEtQXx1SMnVtJMLDd+09oSYmRSvj15i1sf4NdSYF+xZgTeYrbbw
Q8gEJU8+D9lOFFddI2w0lrSy/RytRq901nECccgW9am6xjLmBeD6ItsSew7ooQCA/SvIwGrMFXcw
ToMxjUybJeD37dxI1hEu+LnD/Ke5HRQBSgv1/FXYDbvrZP5UmRq5ye2o936Yz2QusmalsT2Dh2BG
pN9xcQsU2E6A/hK4BkQ1glw3uKsC1irZiDzroU8uHm6rvuzwiw7OZOEp9lLalc4WqNG+ZNuHD1kU
61LLcSj7EVQYTrHRicEx7FvjcG3hf2Ngn3+ttYORrcqNdMydxqo+4nVzg7grv5xqmWHSNMPWwUES
kUCgwJ6O9wPTYXTkWP3Z8tuRaRCm2wZ5GE660Pim5zcOfs5gFQlIxqKNAul+Fp/bV88Q7D3ZR7Pk
tohmozsR8x4kO6GTMEz2uqlHO3zQWyv7mN6/BXpY6LE2TS2frzf6Kl6bc0wAYb979xlnQaE6LSxE
DHKt+KtbFx/J9+MLxjyeMFan+sVM9LqFWZxDf+CzIGdv5X7K+Ldbr9s3jtIAo33EHehCgy86N/Vj
pbv1CYPixK7XTJB9hYaXcf/q/tEvX2/93UbPuL2dwtV9/zjNDDbrfbiMNgxmcJSxX2/jsMpNJ7Py
gZ+nfdcsR37PMSYu5vgsqBDYWk9bhh/9z22XX6tVfu2Premb74wvUt+kk4+at55W8Et/B6RBPZmt
RA/HTx5Mj/DitF4OY7DqiJc3I+NjzNyb2sC00sipji0mXWg6bX5gnIHK2epahvETlnZxzPGYOYIX
0QKnm2QlgWIia1ACufiMjAUs6Thx82knH0VYvB7XsWzXi7xepm9du26HU/zNxrHcEWxj5Z3fYf2L
K/bLa5sgbzB5QC7azJMDKJBd4O3PgJ2hFv3qT96PGGpTf4ig9KFPWQRamVnhVphFm/jtcQQ9ue8A
oN8QqsF5ZFQHzMMMl9+L/u3n9d6hVhF0YVXlGjbHS/2eMLib35yAedzqCglzOo4W4m/8bxz9fHM+
encJ2dl/Z25x1G9+fyyR0fIJAgNkrmFu7qsbrVJF9gWKmiZQU2/8hbgZhoERjFV1DIYklu8NO495
A8RhOMJjwSi0agAlWKsWnuxPE37QlCUYvV9KUs3PeId7nbWs2+DW4TWeTulJAIvgEEwhYt3Rcm+k
5WSOyguyzpGFm5/1l2cktHatd++DNnQUmAj4/jBMfSpT7L6gaE6xky385+kGc+W9QjbwJS8kZKer
ZzfjyVlPdGHCOP8RHU3zlM9qJ3c+ezACK67uF4NI7oWUR+/4SkIEwqD3sUxmcEHWbQC1IwTzer4/
7AfjcH7eCqe5iHGEGgwH6RuvOvYe4loMadsYXFd41dQ8+Y6yihXFEQYMHVaXXrUmgbbE5uJGy3st
euedYbQre/2scTNM5d2K4RUzdn1mPGeJgvW4w4C3nWfqSnLF0OqmuJpBcZgTNT9DNe5UcGiZLw5r
9avuKopX0Y5aHmxQvWZViUtSBi69j0Ryd2M4oNhazraUBe2+KRfRa0Ec1+RUESaFoyzHVYRqq3Sy
2746xPjGUfWd776+a09sFE8kkYz6ztC+Mbwzma6Xl0G1OSpbdCuMU+Vprs6i0k0v9TxTHIzz7gdE
QcbofGnD5TeAgAxPgT52Us7PgFzcU+Vz1HzziIDNvY2ll8OTeAX35cR++emnwJEPY2rajmIJjrBN
8pXCsUPy6D+8ej6JQQqkKWSmHyx3Mf+Q1tAUVmQvr86hZXjDYmyy++B+KuY9evEhaJc42NsonKZb
qJVWMWUGY/7gALhIiZm3maPbb7kzrApq1nSuOLHXH1QD7J9SdoZOd4PhWgpqjVcwpRlKBp8UDVf2
MenyqmkUwPpTrAy9IFMJjM54/9hx55Elujw7DWLwzWGtRMfTyz6LwPvk4/XoJ0Q7wzAlwRnUAiKD
kAVECT/+nQgZRfHUcXhqZW8cYk50rDBl0zC4duQPZYoACy51t6XfuX0QB4+7WgaR5ySicoHAcrPN
8C1ibA+FFzogLPSXG4e+jFhJIjzBlhLoylzscOK/bkECyktQyPtt98RTFN0roE7tVJ+cWdnEZcPL
Vje2B9CDCrEIEkk8HixgLvaT4iDdfJPw5XTGJQB3v7ZqzRIW9dJkPAmwnVnm5hE8Hl74CRmtQNQL
JekrEX31K33Lp+m0wyzSKj4n769FEnDtIZd1J97j9HQeLskFr4e9XCL7WvPURkRjdXlAQf4ktoEf
I/kQROzXoox8YbJCRI/H7ieX+pF53gPaVIrqftYyKkIXxBUMnSO2fdFX1ulRbXcTPwoWX5DIsRu0
JssezcsXRGdf4eWWZ5ARoSe2bu+RAWHlK3F7Ip9gN1kuNHRrvaf7T3tjrr5GzauxRkedLZi1zmHd
8k2Nc1+W63ET2UReG7xO6th7TnaEiPQgWru7X7u0TVTTYEEAHwq6Kj+ZpesJ5EIwKhX91/fzVHx3
FNkOY7hzg3x18/BIPmANVHDLVHcson9vcI8ADRqs2reLPkd/NNVtw3kGCH9ZsHZB30jHjATsNccH
35t8hOvuZ5Txsj9ZvfOadTa1zvQuOAQ/RLhAoeUuWRRYJtj43zwkV1UoPV3OQB1q3DXBDZ9dmFiX
EFUAo/Zzf8ggDOAfP/yYl2iN4su/+bvhoNnt21pchMcHy3qySpbCGbcmZUPlzxudfDQal6kj9C4F
Dc7wyJ/myaxZ4owdIA4lM/22uW/SFf6NMnPuKSB6sTAEAFLw8qQ27FZ7l/Gs1oOGA4qD6R1ZfrYo
FlCMH0grz1C5UjQXvE40t/APCYDjUiveM+Eb6k1EPCpzrm7ZMI+byp+DRC8r84Lk81HydT88cYgd
xQ+TdoOMMR6RCeSEve6Hgbz0ZdGX3g0rXsHZ9u3nMV99Qp7YjUIUChz35SOAPI/uFFBtQ6fxvxld
ZDgwWzr8XcjY+ez20VSQoCy1dJmODnj1Qrs9wWqUWeaPg1JjVeHhF3pbglnpD/oy8qli/8Xo+Ely
shtzubHY03XsvYLxIwUVhwOeGjY0rXnMFRHvqfedUWE2XgZ4AyIWfs5bsqLIaL1/Cefo7kUgXyWp
j75G4wPAN7qWY+3nPpkasthXo4TjQnTPp+CEqR19amv2wskh/vnqkAjtcuiKblLY4ZShe+K3l04f
qb6U9Uj6pGulLRiDN+bSdKN9upa+c+aewG/StWb2agThF3Zvg9c7zeJcTNkbx7+g3sVrgJaDqYDm
YC/pZosng4Qniyaed0skt/tyuy/9/fM7nSmGhVXVYuKLM1qg2zKfk/X03OqqddsMC/wamD8QHqVt
katRiEUSYksHBua3MRXGLWH/nA3v8Y6w2kCAd7h7ut0PW/aTmcbjKPs8CbaEEGkRiSZeOrjK2tW3
FVYI9vjy6LP0eF/cfUY1yfdtm3zzZpHj6GVvTTcDS8StoXEU6MNXgpiwZBPeGaozr1d346xqiTYO
buUVfhR+DCElLN3iSHlSTua5n2d7Tu3SkmC1An2k+2SYd5d6JV+Gh9PO2dX2ZXnlCMwp3VVL2oud
kyxq5vZH9/ZmfE3oR1KY2KcMvRQciO7QGzgD2iEEv6+fpw+9qJl+ij+dK89orba801zQsAgOmlfA
vly0KPTPgzM40N732l70T6oL1ejUnAk0aBYFTDJsqOU4uJE+xz4zML9xXyvuSuuHwyjZLyWPXDa4
8q9juotx7ZAshAe8Hx1O7Ydxn9Ps/CJi22+JxNj8DBG5ikuDPfPTkBe6jirG0o+ljRPs8/v+XpzF
4+MNCIgd7vh0AU15twa8AgrGMU54cwFe88wnt7dK7Uqfvkq7PhZvUuc3rSs9fOhvoJlgpyJdp/Oc
Pd6jiu2bM6tnOO5l/MKJU+RbqAeYanh4ABgWEcBupLq4Qdzg8DLYqEuPm9HLTn2eRFF0Hu2iSU69
2/90jmCL72DBQ2crEALl1RNHJOEAYYjXoAQVnoxKgVtqf94vBM/JU/lqsPriyyiTQmLIpVyumKKx
Av0HeAfnf/UDJ0H7oXGZIBpQj82qnT6YBsyMZNot2kW4NXxhRmopvRqHY7kZgDuCbPdqg23kXxVa
I5ODkgJTgq6wKmhyVzRCmI1OVpPxUI39K4MzGDqPz3ijmv7vnInbAR9eFG35hlv9jFFpSLoXY7j+
eTCTReibCmtpvSt8g+JFIemNk4D9Uc4o84ik5fj/wBIICG9E9IPmSKwlLRz8I/9x4pjvXbiTQo/0
gdP1G0Drxdo+PC5kVLhXglRPIXE2wKrfLa5/2AvJQd9aYNrDjFt1stMxdc6IU4I1O8y2d+/H3Mso
rO3kGBM3xFVXWaQc2Jp00MyzGm/EyROO/THGEraEkYedJOIQt5/roLZcl3EfhJxN2Nyv0wO1C//i
ZmDyQg3Djx5ltbCTVO/pZvUy1ufjXXpJeQFWL+FwFC0n6AwLzoo/PvOPO3xJ8u4bvtYjtYPRNQO1
fSyahQLquvjHt5gYsTxs1BA8DqJWjl0noZv9/dEFJJuEpHzlvJi77jNBXIPrsJU2ybJQ1rEBG7DB
HUiIBRtaYNt4qCjy6jqMxABhU5VnUhJRX6OfUh6+WK4WoINng7X+Ge5+9J5393Hq5xJsdgyUNhJF
CZCy4GaUG8RFEJO4q61+oUMj22nv1V54K6m9ME4ikAaGW/t9T2ANRDy65Lhjwdo4guOqmB9bMm6O
8xqetWNumDY1gjUE4zQU2i/CvfsY+ms9D4kjnbodEKV6IBAhnNUQa1l83YEoXjhSL6BlYdEM4rnL
qY82dA05gVu01wFuvK/gdfdEqsNEgxdFYUKTmCcbM0+I6D4ME91PyVvt2WBFtBEPAu7Mhlr4pBez
8OndE3JYbxOEBpQmw0xcMe0R3G8F5RtWB32F6ibctG783d15HcRNRFf/wECjFdihoE/rZXlUhnlb
8SMMFPfExIfsgK7wxeQBK5c1G9RMrr0JM/md0boIrUPeX5bECMGmhQuzN6Ga8dTm2CAn3fZvUmR1
UBq3CkHI3gtOFmGIglttRg4onqJw7hwui/RlzeSDcRGX7aqId5MfvMIHqkvAbzawR1BcIcE/fZHM
38YmAJnJ7TNoJhAS6Dpc6ZSgeqqePyAfAmKYVcOa6F08WFGLk86skF77tBDdiIf72kCEOAG/DHqy
URIXsyPmOsVjFfUBY+HoOZXQdBAnP+0gZFPcIKkVTyUSdeyHaG8GCiDJkxUmKH76cV9DbMCY90BN
Fn+gg3mocNTc/gTDUsF++DBoM3Trz3ge2tgpvQY/mnHct9qGWZnOdtVAiR4L0QYHHeS/ncK4Vy4W
PUiJ6NFHyfKe8In6tVVgZK+zfbeU+4CTlxEovvOC5MbYYAIbXLY19emymVABRrOKH1HY9TcsKkjo
H+ZtJtO67u5skqAsfaCJaBGsslzk3zIz+WEhdxjubs1ewOpLWqcQUjAKm9BupTZT7qLEfp09Y58b
1kvYUbd9xA6AiG9QuWvaFHHAmRZopPxxfp4ibHWd9lTTvC0Z60SevCtkiDHEaXli73BmFvcdTcog
wYsMYnl26yAICyv8MISVeb/IkpfAS1bMRZqumgmzCnWqoyKNXTEKbvny0bKwmScGkj/BYAriq3lf
lPq0q/BZsWpY79cbJERkbQuc7VoRZEVzqzwoqr3YnssJKQF2JbqYQHN2iZqtx/NbusX9GJfpR+zN
9hPNm5QLwqmz/R2DhcO9QEwzjUyckg7lLdCGKWkWUKb1bnrzmnJW4+H2XMCqIaH8ioTQZtf9hrBQ
vek/r2OT2QJVBSZUkA1uHjYtL2+yLTmoUcZB6vsWMTFZcS6ojrITPMGLZk3EUwsm20o5hszub94d
7fttSZWU+yL0ByiE0xLyh8eG+wlNwiarO3mLK5syiWKflsbLFsYe+Ggc/dpqSX/L09vilMQYWIGc
y+j2HWida8/pJ/MH7ztI1jnccTmZcD1YIxdOp0O4U2ng7Ks8zeZmZzNnj3weNfJrfSpl85fIG0p8
jk0somqncKtRQl/1EpgHpqlt3sC2hAsLJG8+zKnKGzUlADK7e+bUiG3HhEvxHSfAZQ6CfEYOoend
dL/zW6I4Sypw77kUrIgyA41oLs7/g9vn7b0d/gVurxiCrIiqairo9U1ZNP6l6+fyc/i5f6fX/wu2
/+8e4g/Y3hB/U4idkXV8b3XDFP4Jth+/BFyP97WgYfH5u7PnH7C9Iv6m6oKoCIZsaJIsKJhj/t30
ky/JTHsFzZBVHlf9d1B7UfwTOP3HM5cwEZVFVTHEP8GdtV52vV4TzcYxaaXd/lm7KiY2RclKABjJ
4ve0oqH4SSe0e8yHHp7a6p4kv4PDNSQvGgnbrijBldNXtxAM0dAw357nA8jlA5fCVdb8kLo97dTO
IZ+AjbWbKZNtwuxUE6aPo0ZRNbYKWB42NXsHztBhX72pEkaSsz5fS9oCdj3pRE7+YEyNnVTxgdtP
1MC3MnYmc5ExwVF6QZBGXciQZiIcdNh7ETW0skTmgKqvvLdu3iM/f8lLgz1z1KbzaQF5aA3UoyHJ
warTF6a99GJyGCqAhMByK0wvrQFSuQZhuVIX9euQ5GSIu022SMFoq/690UajEfH+rskRXsrrdAhq
fArQ1Udsu81Zuj9taGSTelXTH0jJ4GQ88efuEemMRKrK+s/y/Z+XL4wLTdIVgSUsG4Iq/BPk73y2
n3/5/v0hVp/Z99/+at/RB+f5Z3v/0wL+fx/k7wtY+U3WDB1DYAgBePbK+ND+wbsxlN90URLJVxZk
UWLb+DvpxvxNkgQdH19dGRk2ovaP1SubvwmqaPB4kHZYxbL47yxf9orRBfefaDesWH77kcAjCkSB
6fqf1m/Z4Dx9f1TidKgh9ZnkyL2lPQeYDqIBwU1AH/eoSi8kqOcdftxk8Ah7p5aWfkqJ6Adc7D41
Hcf0zIFDzVdBvXR1J8dc6i5jZPPh942XG/ij+lQdQFW95Mcb0CllFsZTqN1SMRcMW37vXfEdRM7c
d+/k4HBG84MNRkG3CuIP1aTExEy0hxvGGenp8di1GHTkGV50KsVo83CNj+fXy7SMbauUQdvtBTjj
Yu/GOg3B/Qn5to4cLBAbML4wZlkbNlK06rMtz6SR4c8ASl86oN7yKZEhBmy65/B5HyBw58+3B/5f
Mcxx5GYUAiCDN8Urv8p3eS8QL5JQuYqvLdRm8aOICbIDMtE8PZpLcFOaHNNVv/5U/zd757UcOXZu
6RcSNPDmNg2A9J7uBkEmSXjv8fTnQ+tIp6VQaGZu5moiqluqLpJFZgLYe69/rW+9swcwJJtXgNpK
ej52U0BB9MJ/ze4m1kt2LgCcPpt2Y/z0J0M+5u8NgzXRcvFvhvlHHhxjdDajBxw85EsMfXD5FEx7
kjtab4C2Xslyf5V3XXH4Kso8lPaNe479kocwaVDQff0yH674y8nsZuiy+lorcfhCd5LP8S1uDqZ/
ntpnvX1hjgUBf13OhzDFKYPTyDjj3KM1YBC/ijRlkkFQyW93E3MA+tmnKd5FNkf8YYeB4EYZMQXQ
6m2MsAmTxIboSMgROw8jd7tnjFNN2PjTR2FeE+M3lT9UJsR+dBiai1n9VPm0Uzg/DqSHrDXjY+PI
tndi62hiYJqRdQjGW30LulixdrHEELKnxSvm3fOCD1RF4QVcPSWrdw8TWESxIU4kJklgbnp2iz2B
AmRYjocMx8H0k1qtWZjKgrl98xSH+5hjZKrZ53qHghGAd0Z1kjr9DkX+RrPWU3+a07GsXfbcnsGl
SUxoelPQfgYPr4IVrBpG+oFwC7VgOdCErgMzbOPqgndpCk+5cah1zqARlNT+0z8kxoV+A7L+/m9n
6JQiHas7LiCSLYD1zZqTVLWAPcpUNSqLRaTs9Wgzt1Jij42ntRLJl7BDDFspjAJfM4Zfyq3g7hrX
WrDCKNMzAUY3wJomr7CuMr6OEBqtJV/fejI8KaoVLQRgmfk/PdTf/laiq6Yrfkuf92Q+hnotQd1P
bnxYH23iT798GRgJ6wSiFlpDxFzZB/llflVruEzkUfydCOgz3hcMsuNNgpGPNkjcLfiXruOn+mv+
NnyOFCATuZawDJ7WjoiCiE/oc6B727fVYSW+DAzlT/l12ABJs3t6cyl74Kcm0Zata8RrmMbM5ayF
BS3Po6hA7Oii5H1gHTWCrxJYVdIcEc29addK30b0llk7n6ubdTcSsEkxHn+v6HNfE2YJvb2V3qlE
6bwv8Pg9UbOlFji9dh8NGWJNsCx0LOLgAmmepyiEW6ggaWPtMPKSBAtRR1itTV7OAO8/wzccVNxC
sbQUL3QaLOI3ZuMDQvJZ/Mziq/kiJGRooWlDIu2W1BjMv/g9PbwBOaWBTPTEU6KcB8eEBBOQIYTe
sGIF6PR6sfqBK4A131RWUv5qdZQhMkBwdMlNCCAHxym+Wog55tWwkQ/JLLfu/Pb0ynIAeyY+BmtV
8VBCHlI285uGr8HH7kKCELu+qtOeecLBLjEv8UzODwAFlHP4yPEtMGBYZ0yK4PV9jy/NRsLwzvzY
qW2Ppx2UGfloerDz2OtZrZ0hkk2Ev7qS8doyNM4iDxs5XLffIzSaeJYiuQOxtks2kXkMZsFJZBA4
ac447TB50iDTHDQU+uy1b2dAbFEfp2Nbi06V0eXWf5XU8fk6YeWNZ4lbbQYjTsdmuDI8ab6T1mas
nftPEAqMhnuqegJbkLkQeRC0a3I+ww3otCqQmGaghVgkQ6mjmY3tHjqpIBDT0TYhKdxb/UhW1/5R
3ZrbeOyPtJLJ/p2cTCJONtdTnEKtOUf6FR9WEb9HBDDBjfJ4SOSNznjwonl2bNxVHpseIWjkW8lV
OwfczHHcDy/BR9mC75zOMnJ/I8jc7uT5ArscMJYb2+JHflVfi48Jv3arWHR3MjCdVbPfjtIrWXSF
NcnbHw/TGUoCXtZmgYsi8K8J41Z+yGoZRodW3crWUiBsWwKUOUA50AYgrgw1PZTiqxJfU/BP3yF7
Vd+uyGvoC6W3HEb3eV67sAwM24ok3nfKA0+1U/rLimduGi5G782LSJs3m7k5SchWQ548ai6G5iLw
CZ7/MoHPfRmYz2OZMH/xqAXBXYRnuEJ3X4IqTaJDEsX06jKRxuZ2YL0idgCjVELWMvlelXODdl0c
fKLGgpPVqzp4GZTx6kfrrPnp6mORrKATZPQANQefuDwxETAIAoHxuJiR88GSGpPlZNhCY3dAJ/I1
jSF/XPN+NqOZavkIgrQlZN3wppUt63SouFEdwh5l+YjDp+nph9FEvSkBDjvmPD5Q/Kc3CGehPASI
qP4V60sJXmQ6FvFeIHg0kRDKP9MErycNasHk1FeuGEycwGvS9h6TUhUFyrf89RzLYNozKAfWLo0I
auk6AR16MnM/fLjZr5liKOOVvbUMr+oYGjtoFWuOxFjTDAbFdwAixSOW98I8V2u+rZT19p1X8ShK
41HnodxsyEcmDGmaF027QzJTg3NLLgO+y5JpO9lQb+8fxvdAPQThXeD51d7l7zSXTx1GDwGm6Lgw
Zi0t2hQtWqW1NmLIm3p74jXVx+yI4w7cBnOsKXuFF8Z6nkzIV7hFK6oMSZlZ2xGbWr6PfYcDIEPY
eM9fyqWVR2tyY9vaDjfD0seuPE9bGsnJXfEqX9VrcAge0aPUnIGLuPEnp7kWmrKOgxedfLTciI48
BbusgJCAX8T/0SHKkAl8lzd9co1B5pzHs89zzEKr7NVHoXmrSrND0i8gDsanTypHhAgUvKaDT5L+
Kmf3qj4H+UrkS2cB8GlYtmG4K3j8E3//A1N9slrZBrgOMp7qwix4hNa5Kz202yZ7WHZSMTtlkyam
wlLynz09PdT0NOHas96MClrOi1//xPUP59BJZMydPSQOvzhJKbhjudPfKRxe6Y8RzOM2T69cHAWY
I+Dp7YaPgoRTuCV1x6AuspWVksnkZe+/MoVWe2CWbIhE61sNn9TdWkBRHU23P2uJvJh6zlibIdrg
GimWNZdORAp6P57J1LEDgrm6ALaqpG6qYWLZJMFkg1r4MEOInqtI2xY8oBImPJmrk/breNYQMo8G
6u4Y5/RYANRzODjqJtmZoSNp215wg2J7N6MVTYkLgZEv6xBafDV7RyiZ5gvLiAG+06qBPV2Hfi81
ng2qQoYN9iEGu/mLA9+EFK2lR0aBx8jYqBSIhIACm0saHNtb7r+k/kuM10ARAARBtK+OnVRQX2rY
idC6fskyBkkY1jvFOwJ2NSt6FMObsWVsyMrUM0VhZPrJCfuqcDMc43O5qV7SAOj3Ns9Jaj8MPD57
eIObVny1oEqAp2Uvo691Is3eQkc5/rXgLV019FfzOYrn8J5BOFaYRjA1rZESEReLZONJ4bZlXUGn
YHMZ2bqYOX1fuG23LUP9rqtbBdoIYE4qhVkkfVam+UlKm1FP+KaYFrxAOWJmvRpxXuG8/E6yVzP4
4oygB1+y/1KwGHE+KqpvSXNCmk+3szffXP1YcGY7R2ZTxC63FBx+ERGXKjtBCRFEkvM4kptvCOYg
59FUKKOdjy1MlssN1Q+QayrZDR2VjQ/AtnOnECZslz1U+fxVYLdYWpGdPnNcVVply1xNHIjm7fhr
dS2xObUszhYMy/sUTBiC5sC/0dKWZDfvsKms2glwfMQQrcUDkw4hPLTDW7GerLMvWwtRbFYW3pw6
/Eq9J9+QBLVuEX5PJhB7c+MFmLLYeenNSzlcybNSrrllr8WMygKWsQ4igtlvBdQL2hx8W/quefaj
y9QqEWko0RL4Ue0YjXeubxSbKVwZiVOHTopkw9X1xBwAnix8i9x0OPfsodjzVaETiZwny0XnrXlo
85YxFF2z1zBZ2fHJ9geZIQrerYobudBMImvOZ2MZdvbsuPeGt7K4mdMFkqyZ9cwPlnMf+SHt35jn
ys1PfWtBt/BDySBackfet/KzkIktvwcMtpqXWgq4Cj4775nxcE+RfOf+Nv2hKk4qApLCXYcXhEOb
SKMGlxdZGcB/IWTcWzgXCT4gWZW+XUJaBM6f2SwDHVMZiEQ8w/BG+IsTGy6NDSIqXuBIaGy+EpGM
WxkaMto9BsHT2vk64imPNM5FOOdv7ZERCZMAE6cnIVUOwjSt4fNUNXzCatjwgatkzDm+Xis2fhan
ZJ6Mk5wxTaYhiONCL1TA8EiCcEl2AwHPVH5tiSHkFLeMKkCapH8mOMxV7+Yr+JZCV6Pk9pNR6Epx
mIRR2s5Dwk3faHt1alJyidhtte5rfsZy3kh6ZdMZy4Dpqkjz90JgmcQ/mvZrDWiBvjZsGkR9Y/5l
HSJyK4D1q1NacLgUTmrNtdY4U6wv6Gbk9WICKB3lTYH4PwqbjtQuFRaMW/P9UDr+o8rclgH3o+Yy
/cPDsVNxOY1OTF+Yfp6oXmdaTA0C7pzoXVRx+XA/rQgqSV84n0LvJecgnWVvKl3E/UHaTTscK3x9
TXoUr+EjfqjRS1W9WvpWz5kRf7bMmQLsiP6yfGB3ZdaOCt39NmVi99m1FK5qdGR+9CrhcdPYmxuX
JLrX0QrrJvN4mSwCnaoPFs84oYMXq3UDH8Eg5K3ggxCoEfbon3vqrAOoQNK1fY9kWPEX2MAmxwtF
XuOoMVJU4E3YIPtoVEMcPXEngE+szEWQPYxeuLZWcsKiapFSatgclpJb83QenXB4eLJdsedvyJiH
QAG71vW68qDpp+amF/YgXcvhgDn9Uv9Et6o7cx7Ffpaz80EqBS3ImcSz2d+2uItBMHxPTHMtrYdj
L0ODgkW/U4uDKKhriJAqqY/uXIR2DtbU4bUH9uVNDBeX1g5rTizYXrlRBxuDrQJRlqSLj8rBiXup
dhu1czk8ySBBpg3zPPb9eJHyH3/HiRKNDO8JF062rX+Mqylcxvcr2gXOtdQ4kp/NFjEpXSwQA8M8
jiEsZsdYcOHiFExcVfC0BuWnH5F0b/tdPR5BIA3wrK79jhlSdoho7pyCny5+qYp9QnNSEfcw/nCN
xqugpKJH0Q70Ui6rMXpomGllSiR6fFMq7HHoIg0XZohP1zc+aH9bWyEI8pBRmHoUxcCJsNZNqSNR
sqA041pmktpxJPSZyellaNPdRzcO9a6M3qKKUa3Go3kkhcvkkn2ToEUXIjapBn2Zh43X42VisJ1Z
h8w3V3QL1fG5Lhv84DBBFBJ5OZ6Tcyiz4whhmEXnkUgC9z44AMCM0rqmbjHiHiQVuDCNDGMco05j
vdr5tDX1OrBumB/oLTtOyqwhrb7K4a/RZcwTS7Cajay/Kw2AnPdR4/3rP/iMRI4d3TwKzE0ry1zr
3UOx8DFvu4bnOFvb50gXM3tZtwJeIrS2yLC8ygDCwEvsP1gYpZ9WfBeMblUxWcvzF89i8Xv38+Ng
OnW/ijaaYDM8Netrhx0HTWXOECOgFWw6RuHcNdsI4SadlnGyLYV1HmBW6wfcGAxyrU3ZKTwEgJ6u
OuSVQdgm+jOvchTUhUnEeCBQHtAWgOCJaFpGrofd2ZcXVXdTsdlGg9PRasFhIHSA0aD1MlK9jlgG
EwDEaqisqpogBsqeG2XXMdWXnUdiQcFtm1yVOwNe8VqP9RqMz2MIojM1gmtzLmpRn3G8NW6TVLmB
dTL0BDUAiRNh9k3M2/u4tAZcHrjicPBUe1BVrLoSVzLSn0ARlwZ1LHGTGKtQ4oqQJ2LZaSedoStB
h3lq3wunbti1Q7eTuaeRWyP1Z6BCp95zNF1EhMzUcT1nhZpryStNkMXDKZ1hCRpRNTlyjF9dqizH
WsZRRSQJHki+hqQwRADgASpglYtmRwarkmJkzjjGfEH0MSJQsY6/gixOln6FWOhUpi4helR8huk+
pV/18NKyQw1Penyv61fTumeoUf1skYFOX39kyXMYZm/2QrYw6oBv7M/mIBP54VrA0KLsRnEv48mo
n9XwaVpOyNmBp5+WEFLlJKfqL/yEaMd1VEAoP3cwlJJyV0k8jkdGxuXeUydo1mtZc5uLOGOyZGi8
lHf1p7xa50Zrx0gAreZWIDg8Tz2m7cwaoX0nPhvCFY9EC37uNqivaXSKcqiauatyV4rla8NqAUJS
uITwe9KYgiN8OqRDeiBP75gZzPgusSJp3XsS7UYSVL20Dpg8/0VpTMVTR13asG/wQMiSDNOiQ82C
XlNEoTPMqjZDy4JvlmuTd2tO4ePVwTDNqJCEITtnTTh497RzJQhe2CvV5n30IIDOB7SBty+RDN5j
lEzzN4JG1LOqBZGHterFiFJ2XBHhCbjFE4HE13Sbym9ac5P95cgeb2jfcv21S/dii5XxOXsogQ1h
hWGQ2F6FZyF8pj17b9rQuT5l0hE9f6nsn6LqZIkWLsr3St8I+ASZ55dw+h0gw4BtClUACJ8uO3Rr
07+nmG1SVxBf0U1ajhuoGdEhyuwyJ0AxCJcWqSFcdYKTeksf2pBnq+DHO7pjQFcE5+Zbje69/06M
DCYYoLLJAw7MFp9jT38f+kNl7qWtRXyT5nFO2JDvvYNvY0dgKeleGp41tf8ui+sX0m9Tf/U5R/hN
/NCyd3OHsYcaV8fT3+k1x4BaEtGfxks9vhlOYS7F0U6w/2EtnSVBYFNv+ltrcT3ykrsZvqSuWunF
aZAddIoQ5bsTOd/OZNhkFZ8zPEy0GCKytOa1aF7Q9FFwjG5Pnw6NBOEKidoycXUm4nrWcXjy4yuu
TgOIdFde/YVFJEyKLsIsrS1jYszeXTzH4k7+luRTJX627YZfMHs+x7MsH0tUyPxVhGDb2gHKHb83
kRYlcHLjqdtWNNvEuEqzIxhB7JpzPgYlkr2EscvZNstkeLaKpdNatomFTczfSojkm/9V2+ewCXeV
jdyxxwu59i7YNUeTxjuZ9WlJB8Azlx1z2x7jbXkI1ylVTYu5eGNy/Qt7q/QnP0hueTFe24u2/2qP
0p6FSmTqY8fZCt2xmvF07TFF8RbeijOEHZ4dL3m2YtkK2VgHTnGW9tK9OXGEFxfhJf3RI+z/92EX
XjK7P4QWRA7uy2V3az++emYYULHf4Oy+sKUuzRUrCSdA7FQeJTIO5r2B8RG3P9gP+uZO0Z7hdbWu
ibJAq1gxUUv5ScgU0YPclRfGec1TqQh9S2gQlE2Mc1D2jLIJ6aoa2cGQrjSfurjuyPStADdxbgmN
O3yzgrsZRRooamM4snYZGOowwULOqo9ycZq0xmHTxd2BURoR7jFo7Gx5d2LaxTDYMqKQJus0iJGT
6a5CcLJlYQcDFJPLa34CpybmAlIPt1Fv8LxcTy1K/HfI9lwPzqYI433V4R0QrXFvIn23jfuXNuez
0wG5NeiDC3RpQVTtJN6L8vZw0GPXQhW2COI6lekmFJqAsJiQsfnRZzL4D0vdeKoK1G98fs7jOIjk
d5P3uN92wb276GTO8o+/UKANu6HL5Y2s5nsRElLTryR0D07KWtc+Ze8go8DTzRV8FYgbQYN+a+xN
AJAoG+Q+C/+louap1UeciG9icxnCN9HboJz1g7UomzcN0948isIi+P/H+v+bsf5c/0oLr6Rgm9F1
xST0/J/G+refz6ZJfv480/+3X+FPLA0Z04CqyqKk6/zzj5n+zNKgo9fSTEb6lmnKDNz/bsox/sr8
XwKkAWNDl/jXP8b6KpgNS8OAoFuywudA4PiX5t3/1MSLh2Ae2//PWP9v3zvfmImfQeGbsP6li3cU
jShvu7S+NGl5oGSwQV5RR59W+K+x/kk8CrAGjuMIQzU0Yt39w2jJJF3UNjKiJU5REoW6zNV6j9tp
beTynjanmWGz6lHrFW2vEeeAMZZ/4IzppHDJ7RKDr2bihNPlfdrw54btVb/j8ZS6SkU2v5sd/BSC
tSzOwTHFdmN0jkHBUyaBoXaY5xrlSdM/e1Zz37+zPhD3UdeV7uhAC7xP7xPNmT2djJIxwp2pCO1y
KuFJFDHVEPZgn0dH2vxm3gcE9brtIJ8LMwgWpdIL3Yzj1VccIzC2mHPY+42+i3PDzpmOFvGliQ+s
LaP1XTMerDAukS8iYd8x8ki7T44a84xPCoCB8fCMA3UVzpVB8tX3AjdUhmUF87BvLM4WaGmouMSH
Az6ZLQaPuuKODN5/guqz9CsOCLaJGJg4Po2F3ZtrtlrThK7BlnTVkDEw8EVJxAwDcffHHkX46OVu
p8ZnIQA+UsBmD/dZZBzlsSY+4oGsq6lBBOzQbLWKdlljhGwHlM0TmKWFOod3GpYt9hHBj9mRkeo3
SW+LsWOoIcFv9EzMFYqUOi3UhpizzVLlJRKmUxMcQvHYB259mCyb6YejGVtZ5jKRA6hI3rCz8Nxi
r1hJQIp9/O4ZIr/ePqPILm6SaxhIcdAetA373pRtg0R6ucGrXKMTxCxFzN8DPgPS+ApBaiCIUHbN
WcK8m7dXqz9Gb/wIS4n/HrrSvSqraw9I0guf4UDb0Wf9ovChMS3uUyeQq6g6OEfEYEPs0dL0Cw9P
/9Rki8lySoS7m64lRga4SrgTOumLza4+l41yMIJOb8CUEDYp48gP9SU5K6+c0eXWReZQGFBthZ/5
2M9Ak9RvuGFdSpJ72b6N7NYKiY0GL54BMGYfEd4f8ZEqubKuafZRlHncRjrLR7zbKbYFrHVSdq15
1vW3EbpB3TI4VNo1KBDF2HD0kU6s5uaR9wnhzuQSweEGZRHeF0yzwk65TTDSrLRHqi5ladn8pMVq
dI0XvBZuclO+opvwQCM8RzvAo+ZcT8Xoxq7g23SuQEcRuEPUtzsXZz1nT10z307f0E37EN1jbWrN
oq6pEoyCldr9mvrWzAFF4jxpO5urrJJe29SVCzYZKamiSXOtE+cpTVYP2bdFvLTWnEJl35Tt5Etf
MeYa4o+E3UMp+1uCyN6nwM8kkkIB9rOxqM4MiYp3vnRXt5hplvSbn/qydBS/O40ao0YIuDlmk5yZ
Y0s6uyRamxrnvjkk0zZq5UXRUWYf26JBtjK+T9Zdqi8tgVE9cuJ0V3PR+TziSok98TnGm97oywlr
kNY2y0n03VTnDvNB2lrqow0uZbceZW2Ryf2u4fQ2OX0Km8usV0J/FOMfqXgLcokJMXSzrfKlkDdB
yd0LL9qaaVPn+g6yMnwTRise1sIYTL7FE2/+x+eIVNTnsYWp3HtPo+dkgsJfFQ4/y/yHqQQ+M7gj
PLfJJ1CM5NMo2c5v5o/yqpGyRJQME22Qj1UAtETFDYxKxaaBqY++subO25bN2JI+Ar4qnYBwYea/
ef4CKvs4vpzV2EwJFYXzwUsSkYZ0tOblb/9lCl6N6dH26Aj3gviXHlFNXYzIuQGKJ90zPmaL6SHV
0AK68SnDRCMR2OOLivCgDzk3QANvKZXsmDZAARFT7gwelsqHaX2ZVrnR8Qo1e2VAImGLycg4XVsy
/gK8yD0gCl2s1oJQdctyal0TU3Y33YOhOyaomXqd76ugXrP9I/MoEQzvsUxfhfKXW9DklBLSs2eW
MDLD0Nj5NUN7YCX1my5/0yVex0yUnbJe6uQO0dHQGzVHLHgUowR1OHDOnUE+W57WFrpnTnYmZwGI
pjdBeLYDtTOJumhk62ahxmuXafjyK8AEJRjV76CDbsxbwt3FwUWBqNyAnuKnE9EkCEwEqtviDS0r
t0Mm1iD5SqDsRw8dJhpPjR8gSGSbqBN+eQgIgGgHJ9EE2oIRzuB++0wE4X6EIaVSIjRCnnAobt0p
C384oec5lee+gykcRbCTo5Vo3i2BuIfvZglXdRuKzy5rFzKoK4UubgZHVPM0jwIjhJk5hv6Q9EfB
aIcEyUcT7nN19tEzppo76sEKRoWtql9+MvL80W5S8OF1CO/8tmshczYcfR/C8Brje+tb77XHIBfi
h5i/tlsNFFuAYUErXRMViqEN57aqbAxeYAajPEtYJc4yD1fvqkprlQmTN35x4pYrAJIRWo621HmS
E2RWKSC9mM0L4lyivsqDtzB4/KMtCZHDKxZBFmqHGcCF8FNSK0RvaLbnuFDWZAie6WwiyO8FDcCy
4o71rocAopo2iqYFp3m+QX2FWB107Bid4ULqOVxZw9YjbgBdkhvzQ/pAoexfi0pCAP0dAHOjM0PO
yTsmtpAcGT1O/WH+HTyQWvvKxq1MzEq4MHl6+P6aWxhumJo9+WAaVFsi/OZOA6oCsmIAkf6OtyG3
HEVwICOumetJTPyy0K3MdjUaOSM9ZIQye49GZmvMwsLiXBSuUNsm9hSCoN4W9/VYbaJqPj485eZN
ZvMRslyNg10ATU03IuYQNmsZZcmZAvWSYu4o/DQqwxWQjPR2fY7aZ9Xz84gfyN8ZJyTR2uo4AxSA
g9mPyUvDMVzpvA3byWD41cG1ANtV7nr1VuELsPIJu/b8bULpZ8BLCWKqv6ntQQ4v/Hv2EJmzAyRE
MC2EXXAyhkMHE8Ybz9KMo82yo6DgcWogGvfsj5QQ98xIj00DzEc8dwIp6aGysxo2uCdtC0N3zZtl
9nM/0uh5XyX1jqKSOv1YbtUS4oH+SA5DOBICX4ehtB8wiHZsgKaaEaYUcFuB1m4IoXYhQRb1Mxjv
ZTPZFcmzwHwVcn1fkmMZ42VhRD8RBvMy8to5U+TTr9sPAbMeWGsgiHRR2ep67ODK7qxh51XTqoCB
pWupk3vKQ4qPpdUiS8x8FBMUCYE5Q3KEzGdFa8+SsseIhy/WJEG64EivootIk11ayyjdp1eMgZn+
1DR8IWjE2ncw3gptDTO/+s6zLYXKiAxaCt6ABHuDhL6xcdH01r7LLtGbOfsGShc0OxazRcG3n5zC
uRPtILMgUmUVYEdyleQ0MBPJpBt7ap1FiVa07gP6P+q/S5FlRSUmFguKjfhPkcfEZTbR8simhZlN
HTPBQLniqQeS7jOhSj4hTZivM9sysb7jRcimGeLl0BwgO+N4kg+1fOI/KPdM3MUBxTlLPkLDvg9u
XWEN5PGWUV3wzY5+OknmYZjNtNOWgqbkKRbKuodNmh5k/UAHMZI/3wZ/ZMnlNrpJwJBiDgwhm6QD
tcQ0w7yi+ecJRe8Hg2VbwKa8CMGpKmuBzx3x8vs0OuAFmWCTIRXmozvOG+4LAgM/Vvb8I9Twxvc9
6mQGV7G1YzQzT5m7MwAZZg1qfrMqcaHgmdnLR8Z7MoRa17iLV9VoV5pxaoHJ2jo/gzlTcOTuhNEx
Z3syWi/GuPexvACKfXirYryytTSOguCviC+2U+B2bidzv9JM15x5B/3xnCarzNoG1raoS+BrI6tK
u2M6wiufcWH3Ch4BLBr8+hkhO7xbHH2E/MHc0zTbhR6fenY+RfjT9ZzAbkxUx2olkRNrMcFU5g+j
bRyHpdtfyrx9qbeUprFxS1BnckguNipz7T1zhS/hCNuOQDXGLDqoJCAnxDUUNgdQRzPsXiUqRtsc
JHXbRUSpsEvwkrfFTfCeMeMkrBgpnaHFDpyp1Z3wTgd7nFUcPHbx6/Q+o7xjGDtaD+JuBSYX45QO
5w6DRHf25n2TGq57Xk1vF/T7mL8rslZMdPXmnj63GD0aRN28d0J2WSkkDijVYIvAAwyTEzjDWTnh
e2ymdcC+gSHZ/NnpExLE7DpR5im3qV2iYVh0yF60bXF07N7/3woyM0f1mRdjFfpBgzLw31zVOa3w
T7/BAEd26dL+QMP+qduk+buoMH/k/+kf/nf+4W8JqM/vNMzw9TdV+Gz+LJcA7rRQQf7Xn/+Gf0pO
HMJnEPqf2b/5pL8nJVBO0EwMFBL9b5mIf6gqlvhXskySpaGSzKhRHb3j76qK+VeJXNQcf1J42v45
LEEKCiFGJDelSoY1hzD+r1SV+S/5k6hCumtWkwhJsN1lgCYq/Lx/BnGWgzAwT6+lHROCW1OV+cGb
Om2bK5qd93AUpaHiDJPjQE4aES5RiAmwHLGQTdLxj9+1Um5u08S6jEml4l9K38p86nd//E4bEgYy
UpDaUuE/VQgkmVwjZgrqPsig/UwSPsc488KtTGSoHYN058fQ9+oyhxeTtgr7y5R26DIrr8PQvRdJ
rO8MvbvWVe2f5CpTHl40MR0dKDSXDXPY5H164rU+140wXDNDD21d91CXLXG26LcphY7R4GqBXJ9U
uQG4L+I39f2LpKGKsG9ledZq4DhTD/KjKTHIdL2tBKAzxkHKbmXMGWD0THkdDpm6adApFhYCGahm
Tn+Gp587TxZuaaR9KlotXoZOrXahJvBNl0899/ubkarUq0ZJS+SCjXkpjx++yATUaiGYGZHWLdRU
R8SXAZbIARzTBFfWGIndLfULnF+mtTdbFuskiNON1wmMkEuMaA1Ju6M54rWSPM7+qhQFe1PtTgVZ
gyprRh4OQnfMW3ZPqp/9jFJr7Nu+trDsAMmRZXiVHY+xOo7EUy57+opIAxuujtOlH9bdXm/0my4G
oNrUlBoRdOZTlifL2Eh18PGjm9ehue/rYZsFirZstQ4Nig/H3MbMyK+Yiv9msNtpyYtUbSULSr3k
p9uIpq+f9Ym3JdD8i9mL8SE1uuvkicZV6xuHiqHmqJb+sBYU4BdCz2HFSiSn06LoEDTCRzJO0bpp
rHLnjZzBk/LFT5t8J3VwFQKxuPalBejVyIked7G5G2KDeoXBkDed6deuKUtrMyLIrY6idK6tge6c
LqKtJfPYKSmnVsIa/6cHxPnfoG//JVwomyr3GeqlIZoy6al/veHMuu0TtlTVjom/sO68XF+lXrdX
GoYdUhsearENNpoSgq/0pU0W1u+qB9AvUFmhJbbN6//8/ciSPN/i/6Or8gjgvoeCrGpkHXWLJ8E/
PwKEMFEKoc39neUHqGhxGtmaVtDyVPTXNianKHazka3kzGm2+kcqiQJQGYYpswJiKdVrHpX67HxZ
N0lqnsmnM2ZLPf+jVwkYUheQqmn/bvC+LWol8u/Ws7DA7quChUmxJXkkQZBeqFKsO1lkesAU4G82
HRF1NnR1ngcHPdFXZW6NdtPyib5egGm1LLYPcs1SXICyVA2O4I3WTidjjA4dck4xjgYGBOCWWXGS
ElXfBZ1CFkNqGOFX/nBUxU2jeOmX0E00m+OtdHQhOFTqFN190CajFBg7wzMoRBK7uTiMMnMI14dY
kPwDyTPS/wVkILpJmkNaZTd5RNG0aA03K9oQK/ElliN1n/8XYWe6Gzeude0rEkCKEiX+dc2D7fKQ
yX+EpJNonmdd/fvIB/i+PslBggaMtDttq6okcnPvtZ6l2rPmFHxbmuAQBZK0sWT098YMYOQq+1Vs
opIwTyeZxEmGI+F3dnKMOkwFYZKhpYEzIC2PzJDxZx6o7lAn/QfZUKD4sWw3tVq994aYykLwGHui
REuSYKdJzE7lX/K8C3fxWLg7J8Op1eXyq/GpMcpi0eQ/9J88PTUoDdP0lGDoqXKTnawOqZxXkdQV
ddHWytsFDkl+cVogFH5YEoSQquGp8FaJeXHikspjNDO695mhJujL79x6nK7TAkCLeCXMOH1Nw9Gj
PyKH754ZS6T7JIh1ES4KycHDzj06C5Z3jdykJBs5O/peS+pECoB5cNOTdLlB+q754vkSHq3G4JSF
Wh+ciDiwrlusjWulpKn2/NBkfUYa1zou6LO2bTB/GiKqoWFO9t3gEOvezaa81I7B3NCSqj1jCclM
ZXZdSzXrRI5zsZf5ldf0uHjBi6MHg7UIL1Ir9UNGfOk26yf5kDkxl1TChzG+OHZRB0fFODE53Ygo
pf1xqOEEdjwdTKYD/CoNDoQGaKBdIhKLBCwLn9LNpQUQadwaycixzM/oydWBAbrpEsQhDXJ4H4U4
90BmQKOhUPjqGjSyIaHvdGdRMI5wRNPgxerJFsgiryYTjjlEbtJn+gWRRotVGM7gZhpIPlUNGfT9
Olx06l1Zta9tJ6dnn9OfZ7EDBK0138+r+8CZipPlrCCoyn1Rk3Qel35fyUWdWmX/Y9V2RcnJ60zj
4BXi+cfSpRFsqeLQWFSwdYJWkAIcedBGtvV0yxxAHHNaPFQJw97AFmYXFPFHWxZqM2hC8diKU1RR
MxmlEZqMdkYyVIEaKjsJO6vNid4d4oIWJLWAj0Op84OUdFKOWS27VD017gutq+ZYWzAtyuyJmqTl
5Cccmgo1ZJx5gn3eooob5m8OOv+jo8Jb0jCf7moRH2KqzCkuYnoy2ZuxoEe8rzz10rxFgi7xEBFm
6LrNx6EwH9qVTC0rFGVTQZtmXN+HsnEvIsGXkJbFMckW+4BT0Os/N2ZghirxeViGEghJYtgz/50Q
m+AxwLKm7SP6RjpUkQtbKmOqMVbOP1WMdE39ky9YSD0UV3097h1X/hxjdJwJBAW3jb7HLb0gsz6M
RQDwXTdHWTANV8MYH/oYwdC6xlUparnGochoPXWtpqG7oCk+ZlNtbXLp0lMYm7dypMVl5fSlkAc3
onurELHBewe8s9RQPJLBPqRzYm3M7KpTsj655AqdZ1svu2pM0BiOxd7Nn12acfte0MpYJvehGwtv
//5E5sjPozkqHzyv4YBHQdW03to4hEe9lNXT0KAmcZbmWs103+turndsHGhza0YAto/WCYai9HqL
Vmb1EDTSvxkRmhtxXoz1Q/Qezkhrb1D9FTZYvWYeBQtRUbrWb/GMxMoP0LPo2UIqSaMsCylhyzg6
dQYXjZfDGa4tDqRSm9cgU/pYVPleZYt3Jf+wrmN76yU0wIqwsO+DOUHWtIAMHSMruqQ+nkJ/EZci
HcEy9t5PZO+A5Dtm/o4fi8tQqB+a1fiYTsiGHDlhWTEhZrWRv0FVAuk9cItzFoIKVX34PTVp8VSn
McJPJPoicJJzo/qn0ku7S8Fi8tBkrn2J+2V1S3Tk8No0rZ3JJVATk27bmV0RdtXeGgmnKh5SESen
Fr2CyrNzm9nBbnRW3LADYFOr7Ku19PPe0Qo91eKFNy8093MsKMgy3V6Z0YyrDJLN6LGIphnjvo3s
RdQ8Jr3jkhFerDjhudyVcJVGEdX3vu/jOQ3Hr30HD6nueAiHrgOiGMIJiv3uqlnT9j6RVWiy8MeJ
YR73bdC15MVEbBDOhHpYoc+0LB5Gx6pBuTTN2hBF0V0E03C1kvHJKoFxv//bmFrQbLxqJdD1nI7Z
Yl8yOzq6yyKOtTvEBzjkdwN5KHfcY+lWDKzlknQUxivB08o6EeLAlDn4lFc9MpmhzvfdJB6FECOo
fSi/i+t/zTww8sMcMjWYOZYMLTw62lwf5uatCgyY1nWBjdeltg+TaqcXrE5kEcUn2c+fVb7QP/GD
Ye9Ucj+2ts2e3qagwHq2+CaaN1H03HX+jzRj305tS8LOk+feUDVllLTULZgeMLXgnJeksspXLic5
Fmn8YwpFdxu0e1Ipgv1+0gCYw/pDW0mNI6YDwjah6x7rFlH3+rHHox0/oMv8mI49Hoa7UMTjLsxd
89DVFoPn+tFR6c9YqOoYRfNBcK865PA9TVH0MLS4HaZF/hPq7OKmPmOsyN5ZPGQ8hFsudNrN65s7
Mx/NvMJ6Zuty9CwfikbcBMvu0VmYYucTsukmyqCmm/yLl9XNBYPI0xLVxXPVwHL18ULtypwRTIaj
LHYN6e3CxqmbsFioDEFXauFLQU65t02oPgAg2plm3Mam7G751CDr0glcx7IuyGXkS1+I72WS8Net
iANYE84XyEFhOuSXpDcIR/kJRJcNp76rG6YpDsq+iFdynOrJPXRtQQK5dsvrfw6QTewtz6Dt4xj+
VdqzL1cxwup6WfptTDW4JReLUXujnF0Q5QyNFtrwZAiFxyHoHrMmKvbVSN/Hq1LIhtWUbPJZQ9PK
sx9BoFcfIxLFIUgZIoSRc4o9mrETUmIT99WX97syD+mWDWN0TYX7aKq6ukV1mG/aya32tjt9izgh
bZKuITeqEfZ+NFTelcMwvvLqTzanO8RsCcCS1iVkOoZqN+C0+MqVcXkdE4eQmh7CWpofkmG20RnP
GJjUePbWpb/zW6KC+opRk52eSjMCuORWiqYxYN9S5aUswMJ7RdUdggh6cQjGyVj5t0CY9oEBVe9p
VjD/NIt3nBKleTvoZ2WtUyAru4SWIcXYFmeniX84cfmNI65zmdraO0qbc8Pg+8wGV8lwk2TbMR31
3kQqfRuhRWczQWEhYAk2OR5lvq8PTTeXWx30EmaaBTLahYsbYvkcBnkdevubZEJlhY7ZIBJDEFLh
XYiLEZF9bBhlxAFsuQjApiWorVw/Ynqm9XhXDna2qyP/KXA8JLOjyemRD8HVffNZ2R7GQj4rGhGW
9OlWBkW4F6V/ylxk1W4J9CQoBKzHxlOP0/Rmd7Rwn8pOk2eU98uhnOwHQ1qUm+NMtFbziMxJGG4o
P9gr1PkfT07iIRuQijum1gAiWdvtHsG+oLgOdPilzn1CHTr7pfPnQ9/X2TWcR++qeLN2HPDtrZ3Q
lw2TomFwn2AmcZyffCqgU6tUbvMSl3nYnJxFjqhJaNHabVue3Ii8gDr5GMSlxm/VAcvS61Ng9EKT
gQXA5PW3IG3V1e0Z6rcEOMg0QeV/HIrCv89GFBxlZNRRNFZ7la59X/ZBeuHCvgbT4mEjthmyLgyw
ctsV94Kae5/W1Nahc+vK1NBsbyKgDjzeKo+dj1S5L+u0zrOR5BLpRg2QXn0XI3XcPs5SRfvITeeb
oJEjvTrD3kebKSqw7XJvcv7PcN011WV0DfkFDDfc2nHvZeq2/6nmCjvATJOAMAg8sXc1JweroXnQ
UbvvcqHwqM2tuYrU2oyJL6EH8GUhedJx0scgAqLHoG/Z4TUB/12Koy441Cb2iECTJ2kcKBhR2t1N
bmQ9j0UPp7tpgXSubbe4Whtfi6GzuzZvDJoXDhTyZJXzcGlK2B6BD3DWmnR0IeyEfL/1TzUJecEQ
Z0hrO72tygqGo1/WVyo0HyUi/mHcEc/0J4tHt885obEQkJPIBI6ZTcFstv+qgiS98azA5hMREcI9
h8fKTvdeaBPBm47BNbA7CcBUTtSiVpSRveqkl8Jns2v8BM6dWKAXZohjR7trfUr05J9FJ0xerSJ/
pgEqj3LGSGF3a8o8uWV17u2dIvgS9F2OeHh9sgpIBE6foE51OUYMXj1tnMa2Xse0+ESl22P9mwMS
RGooATSmMlMGCEfi+VHmSEJDtFCrkDm/pPQeQjWlz1YJdTtTDIqEaeD5G3nxIzt/HNemlzWph2GC
+dsXOjzEfRi/hhM096LjWqxYoBZIq+U6l+H36+jEJPbWnvcS1bh+LFnoUwRUadN4nX1gG0+eSoZq
sa2GiygzTioNa+OMz8aVpL4vilG66w70zIbyYMW5fev94GXgxI6qzCQ4+MEMzlOJmBfr3/uLTlS6
L0NDqmVj3yu/QZe53iudlCdOw08jtTDjUliI703Iysb+utDK2DqB/T3QuLaok7NjHZCuFOxmNBY3
Tl+MwdP2LBPmyvHoz9TLXrKlGUgZjEcxqj8sXrMw5kcz1lj6OQAYhVxcMg2y0H/WxrnW9133I1mi
8hqPLEvQhzqaezYbL3ynQ0PphYIXrULpBoCdzal3TXg/KHFHlzC9ejbG19RP18jgqdqGfmdTwfOS
ZMxcAs0VkX1++1pQUDBqTzsGdbDtPTDVURaM9/nCKNax6/jBahcYg4Ua75VISKNpIYEWy5g7qEja
zTIEz3lPMzJ1nOaYsaCz24rpEC3yR0FQ5KUdM+Z7McckFDzWIWB2XSQmv2QTPl3HnnFUZ51H8BBf
nNLGHjeOL+5gexdsSAyu8on44bUA8a3mvIQNGT3tJHHGdvzyhaAc2w2xBQpSrzVaFKoUlZPTtCzj
j8oUzxOKlbGwyEiKy6+hakuqhyrED9GTK94BQ03DY0vTA3WL8k+WS+9HJKuFZhli1AbgbYIEXkTa
fjRZ/aGpxH0vR/OhWOeHoIZcmYTIEKW8d614LyZs+2wZK+OIFbROW/+2dBlT9MFH0W+WrfGgmhiw
Pa4fq0vdVI9N5JaXqW4/qwqvp29GrKlexlg1dE6us5wdt3wNVkT3epAs25xzY4870aeh07Ycbq0c
+ZXTIVFKefntTCe11OXXuF1+lJHf7E37ycI7vGjtgRWOmaOLej/7lDt5BqQ5QWx2WEpLb+asj44L
sUVha5Cd8dvUNJwqCy5saQ1PXRHFkDSKz1EM3STzzFd3PeLhf8zWUnoqBuAZaNgQeCK3DLYBu/wZ
yLk70lNIOKs7tU2/KeCmzUPQEw7t7J5RzZ6Fpt1nLOOMVTs8cLGbgX+y6wPnOHvvVxknQFDnPZXy
hwSTUSIR6uhSidfQhbfeVkVLh6bET7F+/pRu8zawFpg5TvXJGhAB+TbCQz8bkj0uVOpm9XEmVupx
zrOHgS7o1Xg+p/vQhpvLeGGeY8DlWavu58Lfy350DpYpHA4VHPKblAlvKwm3sByxSdkrH6MZPwPK
ft5HdaISnG7gmraVhXwqaDTMRj3/HG1d37esTG3vl3tJp/MwhAxpEUS453w1P/l5cqSXBE19ZCFs
eo+lUoEtbYpma7kFngN/WP1WNCqrGMnEyHFmqrxim1g4K8LegzHpY2TFJMwxAd9xAzfATZOGVCgu
bkZpKYj0bYOCdyGki0mlE58RbIrwNA7qs5+K5aFx9HORpw39vPCjG63oSBvNoLLo7nUlkiCnDb6n
+JI4D7Nnibw5TjEJtMbFCRUUtLnuaLbj1klwkNGy4JBBZ/inV8j6amWh9dIz3NHlTOre2kzpg/oz
Y4/nakrBnA7ZcMxxSid5Y29mXSTn/CNhys4p5F26Uw2lFTlh31UTn5kUQ7BSnC4Ky/LObt0BJo8q
NPqC04BXCEg/AWEbpbzNNTAlnfuU/wzts6ld7jxN20Y79Hfov/e7vCa2vq/WuB/9lo6tOrcl686I
mPNpGGvoBe6ZygszAMivnRhQd75ffSKdAiJMHBArEXXD+GY693U13y0Fg6gkwA+BhEIs4bb3FWq7
tIab2snqi2+PDq1MlHhFhqp6GEKKKfu1qyS2AqfD/dND7A/GRYO7iD6j67dQqqLlpDGruK89xCkP
qoufW81B2yz5rew45poShWcUBzD0jf+AtZGzQ4C6YGhWkGjZwnFaj6a9Yg33EqotP1mYXGdjcxyZ
f4XhpyRu9dFb88p9Z6LjvYALILiR0bWjgrMZKPxYvuhx6eilCKV/p2rigMMA66ZWffTSzphpx3GV
uMmqunjrFzf27jMRdof3ogUeyZNXttbeZF4IByyAAusvKFUDFMuhbBOu268vCdnia08AN4rR6cnl
Xy1j51ezfim09VGXiJG6JsJTCxv3oawNmjGW6q6TT6lMo22rfvpWp46FN7ypEC+URXmEv9XDfNSh
H87a0LvQJkUK4OA/Sqv62trgpucqPC+JfhNWWB/KsoI6URM50Y7xJ/b/b2XdmZeUlYt5Se2h5sAN
ly4kWNC1yV71UqNIJLd2SYq1fWQwQDE3vasUF9p4g/oULd0/acvhm6pInu0EBIbT5NNhSvuRSAQs
qn6P/7qTLfu4zndOMyNMRxf5ugiiFW2frBprJfxMPfPfgBFrWpXuB0qg4+ABVx4HYAJLJgIU2Q39
GTs+85PRZhh/eW19iv7EMDYw3nAcXc+/dUn+BhRyH/nCfq2d760v9NYLPXFbkvpqxhggjR3nqDGx
2zojXTC1dB+0WwQwoSqaHXJUF2mXHwQMgp1RCxPNPgBoPi0gOzVWUPezKlPNlopIxwtydyfHCUP4
TIFiMLPlDAPPAilQQl9T2WKry45xJFPa62IAOmje6iwT06exDn4G6cJxkK4bpp1pL1hKPxcV4vmE
3k1aVBFOWDYWPiLrEFdxexvIjqN9gHkylfierR4Ne5fuo4KqdokRs2S9DTo+8p/RpRISMoAcWFK/
2icTauQkiT5bqzbSG2rkNFmGkKtVaFYyojXeV0nTUWFqbKT7KQB/XvWZfzEBzs33/8qeyVxUbGhj
EnZtlfCyGT5uqoVTBCaG0VfzY59zSEv68lC78y3oI9ijVmTfDxm2WoCfN57D+MCjvmEsJjZwHvsP
QfS1tmaSrSX+i8CnacKZiERCOqz3jjvTpzbU8n0R4akL2uSTW36fcV0yaytpggfOyBpRR2DMopq9
P4dxB5OvtGr/ieMbTVhGgEuzCozzBTW2xnQ3Bsl81ycWT6MnQDo2+XWeZcrIBkJPvCQUJHXTPo55
rrA0/bQNEsJ1rJ0mVPgm7V+DLm5e/PGT0PZN96CnWpYR+CP+P0OG+7aJF6SBjepeJl2bC82cmzUv
38e+6J5DtaOBb+DI1eNdtyA6H2Tyc2Kh2ja1+lrY4lWH2tyBlk3328kJofYYq8aWgeutmxTIhXjf
4YE4xAkOTbd/cezhlHD4gFEC1M5wm2ttfQ/C1tlGlkTy33OUqF3O5FZ733G25b1s99I6CqFxIrQ8
PpGQF843WPZhhOuSmBhoTrhWAJUHw5OXJjjbCmym85B/l0ISP0m5wyhFy4VE94KcJJmLt86iNGf4
7m+mZOahjwfGB1aW0xNHgc2BBJfjm1XF5HIxI987xEdV+OUhAV5FnhJ3F2lz//6nMLSuaTuaU6cn
oB8qU8MRfcfnMfQ/jCFdAlcFjMTqKGS0z5f3P71/sZZWnAfbOhZTEz6ERR4RXxt9r5VCbdtmdfRQ
BeOpLQcya9+/16/fG9uhO3QO+wTTVjIPyf7djaVXIWGjAnt4/yJshV4TPc5/vhcss9w3HRMSz5mS
BxH6CcaTaDmFYX5LpyJ5+P/ff/+TFKVejaTQcECQxBbtlL7yk7MLqQJAKSe0sv7BRs4SW3tINCl7
N51VYLEdJvA2oe/BgSJXAgNVsK0DNdBjScXZGOfNniFKSZkCoBTZcbDShPILoJu9QMmXhuJXxPOy
s/xS7oQdjC8prcnrgIBXCvOs9YJP2ImTo82KEHT0++jF33Le2Y3FItj62QPOR2ikgX4bOXnhpgZ8
J6qfxRh/VPhgOPmf6Sd3DCVmDs81rZxuVodGEd9tNc5FToxWcmwBftkBGssZT4/fi+KL1sNXyfCv
Dxt5HOuDLRGYZ96nbAX1oGzfN6G+mplmMWc7qjaNLDcqwueWOWrqEiEamjrZLHTOyKhjdGTu+lKj
07AA/UVwJssUsuBEqm701stvHvMiTlLOuRwnb1fUgqnNAHjBJOmDsgsfjoUWd0WfWXd2gn7UJDbW
g+HoOOX06DToKB39ZZHZefZ88hklcQ2RDzAELBFbcQMlZ8DZtekHVIOC3poT5IyjjXUKgiqiWKUT
Hbn9U0BLfON3gKKirH+wjlM2RZ+UW3noVqgPEopGq3Po43XZ1Yv4gWgYvqw6RsgLLctuvWPT2NA6
dmEq8DNFtp4KWyhwM0aj8ls2oBBMXGiqw1IQAAYEBNM/14HrRqa4y+bbZL6lk8nvwjJaC+mShGIJ
qH80KW2bPVMr6uHcA4kHN8RmnschR31fxuADdR4JNYP7YipvGy/x90neaW99LhoRAWoEWu1U3j9L
XCPkzUiejPzxOavgH+TBE7NjAuM7W0Alneq9boKLrSBJ9iGHM8fHrLwqAOraffUZExkPBpYTyZF8
SveHSb+nvcfUtMVvEbfor+kdx1u31Mc8VPNWBcVBVwWBVGNb7kTfnfnbL+OAvcHq4bMmM1ztYsXV
Z84LpmlgLboVuwq/O3s0xje3+WSXKeQ5ojjZO364njhStu/tVORE3KQnVnia8dHeLgo+gUIWu3yp
n+3Grff54u79gEGSsrwn48EWiUMAAEMEO2YIqx3nzO9yUre+ofvo4JlTRdTtBJjQro5/eM4Kx4j7
LcNKf+9NybY3ROx0gQBw6TWYiYvHlgaP0pNmSp/7+y4Vbwwlv/C+xtUj1hFucM1NVXY+5XzHgL63
dkyt2WNK2ihV6yB4gMlVWnw+AZII0jwwINlpe0JHeeTMWTBlg/M9VDTt08G+W4rxWFolkJw5ubV6
PZOmYHmq2pgtHTQ2HLtEcara5kXblM1kShQJwtkhLpkbOu22aPuShGSESRnb4RiCB040CtmJrSL0
6mvYxOmuJpA6tWk2iYzICi23aOp2uIr6XeJXG2mlT6UPlzVwMzA0K1wvZqwz95bDQlgwKyvobxmp
HhiHQhSWUAhGjdN7NOJbB38C5BulfdpkDIRFsbGq73MC5SSvaNov2hAhGHwojX3McnopjWxI/ByS
l17WAE72een8k4cZ0xWs6n1JdkwH68+FiRMhqMnaRu/HQLzVMy0fOhh39aQ+9iM8HO8172W3X+BA
2D5hch4JvDmj2kDTiHPmfFOA3HXXetMZ3e4Ua4gLC0W88Mf0MFRvDZKXzdiRKFIv7cs8omFXBUrK
MscoFvOh4vDdO2164mD3KUnSb/AiyFNiMS5wQ5l4JNIPKMc8XWoVfLFZibYQbiayDJ1nQbs+ItGw
B1l2dOL0c7nU0S6s4GgBjOt56hKDzStJJwr1cnnLTf7DG9rqUJWXYPBPYdV8yXUfIggeGDUs17JR
tE4jm2ZEQ+5gjuVpsIabbHMi1Kwgvhd8FjkoTHA6zM2rpLzSL/2OOuAtLIfxpDt4nYv5EbhsuHVm
gUEmNOXP8rTVdfyLOM3zFP9I4+ExNv7K+v5XUHxd5spPsio492m6jWf/U6UraJEF0qtoDNXBVvis
+gbTVdEH0LRWW7oFlXPot71HZ95J4dRmPGGHkOroLxdH4sBvF4fD2bc1Il/PMfZ/X5wTLJEXMUs4
J62vTs3a/tIm7vZeBDk5iennZ0TAqT5eO1rZZvAjvJrxJtcMZi1JXTYuAUeUXF67HiWqPT//5QLl
/7hA7XF5BqWhLd6D3f/17g1RqfvWEC7kcMyDHNtQTRTRPl3I9am58E3UjtPdFDBxFNmIvklvlK3K
hz9fxm8aY8fzPCEkn6NUvnF++Qyl07dWiPTwjJqGIcWSgjkDbpS7b6Wm6MzWD7OKEJOUWfYXeeP6
o/9b2+gLA8MAnbOQiKV/lTeHxqtQB+uzWkfSLePCJI79nTvCWF7WVxzqcUQhU/rbP79me/3sf/nN
0mX95M4V2nF9EPz/vnGlDza9yHKXEVRcYw8R524kECpo5bEL48M8EnAk2+m1WPyfpUeWg+/c5vdq
L19jzqz4J/QHPOtmoP9WQP9D6EAqPeY+1wXCqini0Tr8TZ6qQAj8etlK+ML3bOVwy/wqT51zWj6G
yvis+ob+irWcx7VNUzJ02AKFH24KkBDSjCMCPWdR4H/tJbsiwAVLXQ/zHlViMtrlNUyZuVtdh+i6
nY+pDSu8qzoSZKpd36Df8/CGMTdGRI5Rd/RXpH7CwIHRxF2O4OJa2RFaOU9vaEUnqCcSG25Nfk/h
LV///En9fnf6ruZA5gvPsxky/vJBlYVTC95pfe7pG8PAxOsuVL2rh/5zq6gE44YGMPbtT41Oxf7P
v/v31Y3f7UkYCZrZJ5Lg/75JssAeUb+3+izxehTL1O4RaQJy9gIMdbRN//zbfl+ufNczhLm4mnQE
99e1VHfKrlFL6nNsWz/GsvqAxvvuvbufyvznVAXAJP6fGeL2u9bZXpXDvzwDRMgooXykxVgWfnlr
0zqv6XyU7jkN4JXGBBhTEh9ki0em7NdmxzoiiEva/qH1XFXwBQNbsduCLyAwjZEXRFXnpMLq+V00
mlcmwTzEqWokVrZ0nX3KgrV0ofsYtvWZGtr8Zfmwf19Afe2yfPGGQcDgVfz3B1TEQzCPGS6dKFnz
P0va90nb3GTvh+fJM9NRSuuzYhCmDZeLoKq/M0B3YUYiRxx9FCJVcWgD0JWZMxvGGfret6qPdlyF
r0vxIXDr5fDnN/1/3M4GNoaUvO3s97++58YeY7FUrn2m1UCD32Xa4fqkWqEAPEnCDLfFanSgFR7m
4j9JSRhzwh/l//i8IXr89nlzJ3ta0YD2HLgf//1ueTRv+d25fZ5W90BdLPOd9FHuDE16kYppfgDN
4F52PmSypGPWtWpqm0kAD1vts39+I+R6d/1y92GQcXwig1ytXfXL1QwiLlRkNPmoGrPyu3poWTU/
N+6/6LBUHziV88BRH1qeVf7lyfZ+f7QNLh0XQR2RJ8zCf7n311mXL4pInCshCNrrKpQjav7s+odc
Zc9LzAhauTkt0GAd4YgkRIscMiSJ9JsX4yHOLPmtkd5x6Uv3cVBnOvcrvApv84KaIdTJsI8ZXD5O
jrwtESVGFTjn0PQgD4d6OLugTnt7EIcOBtpdF624XjS1D2Ec7hR9ljsMI+4+rxt2v1mTGl1ivE+c
/HlQ3bGvTXFhKLEO/tzZJlCRFezoVKhm5Qw7TEc20q+WMt00kr1MFm+JCGHF++0+MQwKRxkcyaPz
uVG2sUfoWZjYGgIgLK2wsnDXDfPbNKqjlaBKsvL0ubEo3Chqr+0wLszFDMPOlhNV0osFb/PgXwsv
e+nC9Na3keR0Bl/lz7fL/9iwjcAIZUOrsTlAvC9m/6qVipjT42wFJFWOjn9ZUveA0gBwaes/DR0h
wSEyjHRGM5BIDjIthuMiKV77KXBPYmkYLjOoCmt0xXZP4qcc6ROgZWRYUjWnvnY/uEthgWhY7L9c
uPv7E2+ExypLeWzIxnq/E/914WE2IFuhBjy/y0RdNCaLNf/sw9D9lufNm2/N5yxzvft0WQKsTxkz
6aK/dSuAmNODfEVCk1N/sWbF4hpk8YbuM+zZupk2DDsVUJOSvmLyMWRatRuY8h2cAF92VzFrgLaa
S/NZJSPyemnlQEIyJvkamfpZTtXtvbLqOPdf8xuOKRZGM9m7zMYTHTBbvji5eposZiFZA0cD0fN2
ygAWuiyZx5oOXjPOQFrefFVhSslBPqLD4vVR3Sve4cc8mAhexQ12LDt0Xq49fvnzXfFrFphN7SjY
o1lFpOIhtn95jEXdRsvgs4Vl/tHQ7Hlova7eIWfDX2TIpgi7fKYRx0gQXnd5zmpPbqYIUURqqvDQ
pH9Z3eVvW6qG7sZjg4WItc359XrquGVw2czLmY93PHmkXPqet5tK0TxAqEb2/5TCoSShE93jJKp9
tKBULzwGb3FUttc+ltFfKt3fV30uCVeTElobdstfVzp/sdFk0zw821GskJkCcKNfEYzMG9JI0p6x
kdd5Wsz39Pvnk4a0lovBvihJsNJfPq7f6v31WtAaSwGEhg37lzU/x51TtYGYz24o8QXiTji1HYhY
xoAQHfjQAhv4bcjcc9tpS269nmuzxuoxTLMCgmZ+Y64f8P/0zrbmtMthMk4uy7S8/eVCf9+dNAXF
eijB3MQB4dejWaaieNKVN56tBiI43klxykNxRR1LWjtjxyMNWHIP0fw/BoE5WuZQlzzaJs6jqxU/
qwUTyui5H6KwaU4NeVd3TeMTwjaP93jWEfo+V/WUb1juAMV11QsrBNmMxsZwNFaEQrMMl2kLZseB
J7CU5ktA8oRYkH+Ws4I7LLocnVVVmG1UIAh3E4fm4iqsjuog3w++i7JQtweFUt9pPffk1gqg35x7
u84mv7nCLPR/zJ1XbyNr2l3/iuH7GlQOFzZgViKLWVRo9U1B6m5Vzrl+vRfZE86cMebDAAZsNECI
kppiqDc9z95r77WY0jbKNE8dTMMfuvyuIjNA9N6nlYFdqrdWJbG+6bqcGdOYdNcpoDYaIm8UTLtS
tXI/wx7FNsFN3S+EXSyV6j8OIBUNPdSvCtnDuCVxh5T6eV2QIIxk+Bryi7SwnU+z6KWQ6/e844gL
kcYV1F7a4eD8akX0IKOymoROtccohuqqD4N1fkyiKUVDIrzG29IM72K14o2AiofS6pBIwlMn9xhx
ZrQUhhodo/qNhn+K58C68yWW7eMknYAJm0sU7Kk18m6wEtjlGkknKU9Y44pw26na/F/sOf714tck
Tvr4jS2NOMQ/H3aTEocMaq4uSDKF0xr0yvseuoZ6iwcY1BUNhGn5z0e/JjHsVUOlSWEQNvfPe74+
EuV+nOOWXO6s94RKPebDaO1TocyBwABBWcEF9z2x13dVVoGZ57deQRt08/DvB5X8pwOOyjbdMGVW
QsxgmvgvY6rE+iE1rabSmhaeG8MsDwwilmCNgi2yXx/7hrrT4/AoqMPi3P0aq8GVqFWG9ZoCCYnh
NLalCakyKT/ZiFA4hhxXI3SchYK9k0Urf42vCu0/gAfJYK9V62lZB+wMuui/fzGSKf3Ly2GOv5P+
eC2ywhn1T8A7NadTqSLaDuK5SYgsiaVgLTQxKLqUuvbjPpZFKXh8lZVg6+sl2U1GCEWqxwkNSYIv
zRDJ0yY3i9xbFAHmTLYGj5uEXTwSd2Cteas5j29pIGfoPlXsDGCHBPKc0VDo+62CEI4mSKM4WYaB
4jwsu7ZZaaakuhIkWioUxK/Of/9SRJkiRBSecY4rQRqbRHfp3VdhLUKQVCsQ3q4b7LboQIMUM8hk
JRyRLeXEdKhatk2Fmr52qkKBQa4dmjUvezaJsrl/uWAWoiERlPebx1dWl3CgFEuRW9zJbFYV8Vpq
PWaZNr31oYpbOmwiwOB1vp111ZfvMd/NHN+agUWLWQzFXPNcAG/SGuLraFmtvhG/xEWk+UaDnY1e
AnpxQU9g+cTPD2fmb/sVekEsdxGInhk/0LDQlqlztbkIyYfUt0GoFM1pVWM24G0yewo2rY3YVRC6
wiy3Z7QkMs2Np1QapecyHpwOLQuRaxmtgpwGq7So7d7CE+TnzNL2UpgmeeQACifwu7UqeY/t2TLV
FzWNIHFFmenlah9ve4xij2dJD/xY0nvfDUmb2KJRarc+gwlhZVwNHF/ozCMRIsqE4HZBqYZDiviJ
w0WN5F6G1Nz21Jr6EkRF2IjPaSRafoR2uFWt8Ibn384axpAoNArrUldDczUeaj+VzKIoPzcpgtkq
Q4GlT8Q/P+w6LFtECEy0ruBiIaboS+ztC3Z53FpbrkE48mWMeFURSj+eW84LHcdpS4sqr+t+4J3d
9sokPU8qZOmsiQQ8oJTkl0orDqhc7monMI4ZyrMIH4XfI3L1cW4Beu05P1lNR+8x1J8RjBGJjbrG
r4jbrrLhng2QCPR/oldqRGesVpShJHVr5rG0kwt1G3HYR6O+ym4ftsGSTDatj6xspG9lob2qZfHN
7CKEpQP5VAuu+J18zxQaDW2rRBJWvqja6SIW/zrG1deO8hvCWfbOZQ57p1XB3sbuxB9Nh3a+8DQ3
vY49/neFUsyQHZrtU0VAzoSR7OlhTF3usty5sZ5l9F00Yahlamz9DuU8nCtpHexSIKvenJBXjXny
hhK28UeTy+jhLg5R2F7UkQ6TkOjJjzb+EKNV961Ogn8Wo+9bxBxQSxqTHc2o2+Ay4Hpd5euKMuZ5
QiMO/DaPESdxN2+GI0YeidlW1NGNUF0whglRS6zMl6Rl16+MaQflz0y3XSMeLE0ot8qI7znNMS/O
GP5cFdI5LuwQ8E6u3BnL7W2RCcYQNdFNhQyzl26Sa8vKa5vkVVjVDmJ3fYPMEJHz1ww0T9QcPRod
1jK/64+w3jo9I1/EcoqAIN+qEcGF6kSoVHenhlq9iASyjQ8US+KdmjILdSIDolQGwWuVrIMvmorO
SAPrqMsdxRyD/dNksuAbdKitSkGhh7NgP/lL9qvOkIqi7asPYpLclSkYTnKElQervHJS6Q+UenOX
AqRlN0aqeGYFjTsXqmhnjhCPMz1qntnX2pVZqld2TFhWrO5Y9oN0shQhxRPxhHGHiMV2YI4BZpg7
Yw9yJ1Tnac/rjwO9lO1ENOdLqpXLBQUVEWFYrkgybjxNjc2LEHXSuWYwgaMkAwExZpDgg78XcKEC
N8IhNfETRzTJBvFbVUPxQT/wnMlWyEq5LE5fR2cExOYty36wMNBh7RQz6AtOPZwkm0jGtomYV/V7
TBZjOCKEuliz1D1Tlpc8sVkU6KFlHsx5tC/mYMkSA2tJ/5EvZQtsUgGQWmcg1ZElgbo2nzoRFlVj
fcRDtLPwyQSZhQhuQfzuJbS1YaDDFNLasXgpspehI5EIt9U+QU2+HceasHg+G0FjiWstLcQDUqNr
NFS2lTVTypOQEbEOgsuQKutc9aJBGoTY+mGWXtWSUl9fM/CrulQdQcSTNqAw3yVFKe6ipXhhyWei
QqPKuy1S6LO6AUMS+jabPbGFBQnsPogh4t4HMj+janp0U9MaFZFqdvsa6XSyGSxfaGpGs6idrFT5
yiLdWRTI8OgCcElrs+YmqKbKiH43wtlqvxRsl5vQ0Uv1e9gs8gYaguz1JsDNJM/OqO75GNJaBNim
qXSAJ5xfgh/lGAVwi5HvuXYU2sTVciTcxF6MbdnFFVP44drglbCkbN+KR3kQFTLWTLRq8GnOU0sO
SoisFW2SrLgmNXt/7lunMmTzgIBucCutij2kW6LP+7od+3zxKgiXO01p8JzfH5qmMIFXd1oL0h2T
wTHfJmYh12AKNZmDbnA0ofBGw4x44qKSHnxrmCoLoysv61KRKDX2k722+p2GmmHxCQfTbkJRcnkn
U1czNLyUS3e3jCSHPplQ5a1z+iFar3p2UpPBeNfhbXRaQwpSB9ounafxhkrNfmh/qyyhzRJrH4Wh
oypM83hnCb3bhIJ6LEp1cduxvXCk/EmW4dYcrXUngWxkK8XBaP6JnAP3IVBiw5C6jVhJ2lYdCEbJ
opNMjfssd8v7otYh6X/5Qe7ItZLbgoggBalthD3RHqJJ8tmiuUOy6tsO8wQIYTGhFsepI1YTW18o
M/TdGHNq1ndF1khO1ai3R1tm6JUMmGar87zL74qIgqMf9UNfNpB1EVvPEbodqOFVqrY7OSNSpA8j
jNZjryLMI6xU4a9IRT3t9bLykyiWDtqo71cTWFmfWqcQWZBCgcfv1/bSzErGywgXuwrXIUik0IlX
Us2t+oS+DEmxCv2UzjOQF7ElG4u3IwHSQCkIgsCSPlWWGR817BPSIpmHptUdc1U0pw2nj4ezHO4T
wEtSytq1OzRmb8JQgyBj9b39aIb0tQKCa8ycppEkZ0ba6s4JNaKKQrRLPx9NqzjtsrSOCauUrjXV
kXT4IWpegxhBbUMLtOBI4ktYw+ESMdyrJdZ7vcb6Pt0tjDhE8Qm3Co26GLqnMW/rXrmgaCWNK4Wl
HupDGHDIQyePNdqWGrM9hNgz/UTWPpJQUY7a2t2NSulOFvNv4TypHv1QoHQF5gUDr08ilv2+NfSb
ldfkh6ZCEBaQ/fSKE2hWT7dS6cT9oEYOTdTF7he1pFjcbSVsvzJb8ydqe8/FIov7fEWvMoVE0SYg
kXNsq+5iAKBGTuJNK/ZmACXGQRp6jCfTSEQbTh4XU0YeUBYsODBrF11IXpnG22CieHReWYwV5K07
xYyZQPrsNKyadaZ0oicIKBM6gggsafs13fid6l991a8PwEmUGfPlsQ9FNO3llhIf2O8TzVIh6Raa
HgAqI98R2pUoVoPUxHbg4lxVR1X7YYfIo3MixRyvgjXtxDkSj/0gdCjhNShDGhDCMjbOqai2PslW
mGZWhHcwCxCqdMmnMWbrbp4GHKsWkYJSxoJWCDcxUms/VTqL6T5FfKJNmMGTcGfNTf1UroASJEG/
r5zRNqz5W/OYvY1Kd2uK+VWXppAcCYq3aZ3J5xGTNeUhADNL2iHmy8ge64BlQziysObdUzI6YjHl
AfBAW0zC9wX2IE6kQReMr3vcd4u26oPzsOC0cn9ICFFMG5h4dZ9JuzYr2d+oXBv53VSFA6yrMR2N
ejcdFPyhW70xP6EDyDjH9k1Pl2wNlyLIqqYmQtpSMG5Ad/otAu6AEyAepZ2KuWijN4TkwPF5aTTZ
ja26vKLGrnZJbM60AoarqRTGx8QAs1ZsQUPelUGEOPKp1tHcMJsQEWtiP56HFIN6eF8zOGrNRRyk
6je9EdgPlh2S5LqrJadHshZ0dZPs4mK5RM0KFFVdw296jNpm1jfQdMdLNKqMubRTTsbKqtwi/V6S
WL6Einq2tBkPyKTkhwUvtZXk1rOp4HFE3nccGpX6xdJeta7uruOIInKsCbW6nx8e1+2EJtyeWhgu
3YDydzCU+WmeWumUDor1yupjudqCHh6jj7fUAAlG9LFOawytY03LbhU453HCflWtSd0LhYjBUiS9
jU/mbW5LjR4ds22YinZtoQ4t2yK63pEydYs4fslmFUCTMt+KHmjBlI1bPcfYTdnQvOXme7hqAFAk
6zaBX/nNFWFYt3a3Jizr93bBIGN74mrDvFiFtBGJP487tXbTMms3FM7QXJHPU4jE5pmtCqJmHGdw
ACP8VfYDeUNqkZlnq2/lE3SDvFIPLDULfAgZAVJdflHKIG08yWTyGYvBFuR52YkSrohw1hQvRaR3
hOntIebJ9gXNpl1v9Ad5jptgpsliau2Fh0P8my5ImLOs9nsLqcYs9oLfLksPDlS8lfQA9gsF6Ud5
a+3iH+VID9fC+bophjA9YLFmapb1Z1rwz1O5nFoBV5fKDm4puxTHo4ZRtIvbbdXi9QQkmoud3d9Z
Rl2qvSYJHpymy8kzubuasOp357oZO7+MLHxWkrlnIhl9/NUmGFJUncnQfcj9oIAkG1e6CSh3QHHf
57ByEV5E5MsRDOleX0QnJ0WNZtn8nmtYUBavyMmnkufZ1UMSx9SIYEnsGN1p6vssIMYzKPq82pNc
9Rn1jeDn0YyjQ6ULVin0wx6IpB79rIts6x6tBqafEhSJL5VXal17VVI2kmHafi6xtbDVRpdlJiP8
SRjtmUzfRU/m3AGQ0hNX2CtBkWgUzCptILPTTA5asa/DNTrOTTx5mACsTUurBAk4mBOdJqsW8x6W
qKgI/UDZo8/TbjBafZuE8ylCcLmdZfnLaBftWIgEpJr4IjoVT0qzpBNpkEQMiwI53yiOXZ0TBYem
cbVH3r+t0b5OJlODrLCsD9P09ABBsTcSGfj3oB3zN2YCqbl0CokCGZu4PQra8NygWrQBLxZubeoh
B3ayGuGi50dKyOFUzYdJmwOTM0RQgwAbUNa5KH4zqFp6uzdS+SxNZvfE+ZzL826QLZLTaBaBmVnq
GV8uKHGCpwBlRWRtciJKrcY1okh0euOeeyDEzaFt6oFErOYskST6RkggzJdajNpzhxBdxbVmjGt3
MgZtH42El+ngIbxQq75PLb/4sB5qE8Eq81CeM6xCcExRXza4KjYZAOdmUJ5HbMjYjBZgJ6ptpCGY
MBhENjP/ZyHEeNByuTlO/M2dNWmvQmV9Z6+yaVQz97HVss2lqOHnbYmBhtzoBpzr45TZluSQ3W1p
ea0ru9KQvE6i9bpqrF3ivWppjfmpkWM2vEN+C5VfpNwRWj03C9sqbSs2lfxmQqYvhs9oxjOjGlPo
xjLhlrnEsX8ms8PFZik5YddHHs62bYQ7JluVzlWJRO5iKz7iHPypDmzkDAoDG11qiF/ocQQhmMat
Jj9nCiUxSRr0n6utl9+FVYmOFeGla2FKz1aub7qIzLpRG89yku9a0cgJ/SueopaDl6qocF/C+Tot
qoACS8jcPoMn3CW1uUt6ed8N0eJ2k6J9EMWhucKi7fSsVM6cRQ9c8pXezTv0ALIjJHiMHzu4itlV
SuheJKiOeUkWgjYgjMZYoinpI38Vja9Yoh6FKxOj94AsYFoYqx2K1djg/FpNTDtWp3zruNY3cbT0
O2UdZ5xVAgxYcXGZJhIv6ae9vNACHaXm9BsEeReQAX+anTQUCaNUqErMqXoPF6XyHi5cm+OAzris
sLNkFCuL9Gbpd3tlh3AQta9vNqrgoH+rbTJ/YVknBJkb5ILhGps2UbiSKDpgEVrX+ZehA+dbxdSi
IjjHd6/gfULvftZp0hKYzaMycj8FHy4Pjh/rNMnDFOiTPNmzQkLCA98FVQB20oxsP5L7OphkirUP
0SSN4izQKV5uMg2gixYRfmy0VGE51pll3fnqxLbbyjlOsQTpI3reEmP5ph8zV44gOI999jH0enJk
K0+Qia6wdrFv2sVVf516S9kpHYFp2SI+iqZU8u7fE9vlIBUSuGStHL1oGt8nte29qc9LO8t0ap+G
0brAsTnozXeLSj8htIk7cftY8YcekkRVjV7LaatR8IVxTWJDBWo350TQ6p28S1Rcz4Z4wkQranO9
K2daZgvAIaArNnDT+YLE09gYLZ1SsP3zICu7kEl2MPVuv4ridTUz6TS1AEKGVsCxPU2MHQ6iUOyp
9fThZztBTTDbgau5AbJhah0Rf9aUBiroL3s1dT+/NxNFvHkcoybk9FXj0z9RdjX2oM0KMWMbrhir
pLD5zs8wv8iDCz5cOnRTc5KnmRy3BQM4tfSLFVRnG2KLTrWopjqF02WXZuDwO6kmm1fvbnUuk8/e
puquUHtKiUJxaU/6pKlXLYsOrVn9EM3cdOtRbXwTcQKFCnPwqPhKzw1L1a6k60FY4yUn7ArYHG6+
kAUBg/kOSfPylOTgLTLyxSahIHHlKW9M0OFDTs7cmF4MfQEXMBFwIadM0Wu86Ad2ouNypobsKC0M
jxTa6RXNKk26RocUrk8dozFbzgouN4zDNVkTdaNcBZPJVpU7cxsCmbHrAUcjZ2WNVsT9ym2gwmD1
HXzgpwC6tDKiEd6pdsWSiw97it1ilokwkwbWNUGmXG0l+vu0/DRj3FlCHXLElOf8JLbFR2iV3weN
osmSP3eFLL/I44rbFP0jWI96L2vjT878sYNpqqBnsRLPYXWOqsvloQNU4im4tkmvxC+OjPKp1TQC
nzso5ExGS2ySY7MsXjyrn3WzJK/oDch5qF0wv+0vjXpnlL2YpakchkGMjyoTsoSm7CAPtA9Myi1b
rVx/TUkVY22AHo2KW30Nw3dORM8FFaOnKsoUJ4mzcz8QVac1kOLXOMZgOiXZlg39YSoppwtpuNza
WmT49IuGx7u55yxOhOqt1KRiPequeLxeZbZAR6U+CDKkdKkEjBsscTbQDWpeM23onCZrm3fzbkUI
p3o+N00lXiep/Iafrr4QkfxVDtDI5CnN/WwSjLd1ke+EulU4VQvej2xaVU/m6LXtBotkHEXoSIa4
DFCQKt/IQ7IDU0TBlNhsCCTMVfodVKD1TXZoUU8HIYFzer7IwYpFBj8PMtkdSk4KXVZOaLBc3qZ0
fgsrYfZiELqHUJr2yr00oi/jyG6bw1xRtcsJHd1ykpnKHGGeqeoOy0s2ROplXHjgjcpTa5qJ3W7e
04QemvEWY9nc6qPI4LjfXepwuInWTtVz8ZxXsV8BZX+J4sk1ZLF4b+mu+DmYCq+tpP7FaIodG39n
1HG7b8jgDVF9iRBqQEUKH1K9vE9AT15jCxu4SZ7rWDha3mfk8CEjswptZ/TQpzjFm3q/r+IB+DB/
GwcIeZ20pFP8DuDrBt31n/j369dl3BBZahOAZLNeu2gtfbhVe+0kX8zn/E3/STVYJr1y2kwKBn9I
LrSNnJ4dBBmh99QIjfgQb4IOsGzBG7eHyTwn0w0dO8kraeugmvVVx3VP7un9hLNs82FuyEDezO7s
yp4WNLvkklzGV/Ob8gX2hl1vrQMWpJxj4xHlbvpEfu5A0IzmZoVnfs60q7biLt8vl+kiP3fv8P5p
RmZ4ogzYT/c877BzcIIJvTdMhPJtca+iBMFBIp7ipSD6tY6f46H2OoBouKVoVA61WW8BIY5+mA4q
VvyWJAKFfGtzKk/Y7qqTOcTvU1XMDFTdpW+tfGZsBDZsZwXQoJmxjcrqkGfj9FHVwACGWaiOC5K7
yzCJr2tUet005m98kaJMqsgJL5L8jUqyrbVIEDItbvCWq+qbMupUzFK2m2m5VzB8lDyJ21vr6qT1
OIt3IX0PR2ZAqgRIp9vFuOKrbOpJd7SOEIjHTaPWTdCA+/x914hT6og1rp9UTtvAgNoWhE3XBo+7
j6+yjktjKIqDRDstoPN1gOtfULn1GnmuAqvWK/rlfPWnuy3dke2qjU5qKmVQFQYkjzhquJXolxGL
YD49frKGOmFTWkuFWCrKIEyVg0GD0Hv8MKzGMmjGqAruz2CaZOEP369LgyIcHpxykorgcROlYcHg
5uYf33t8BdbmPu2zZue4lqX73+xK1utwDZvVfjx1Lak5V9LTtSOpxoYz1EHYRZW/9Hnb7cVaHvwK
vNuqaX999K4j1frx6H/6Hhmt/I02b8llyF/Wsom91pAxMnVx0jssaBChhKYMOPkQi42tMy/T1UfH
KDP1yDEOIRrVci7+8ebxvchoSU2l1ijc3/XHDf1YaqeJlXE76zO4GwGJhCIy649aAmWr7asgu/+h
ifb+b+3gX9n5f5Xs/o7Z+yNb/4+o/f/5jF2/Kh68/b//zoN4/497cO7bqqu++n/7W/6v6vRR/Or+
/Ev/78j+efXjIyct4I98fjTchoILRZeQPt2NISKa77+r2u8hAv+E+H9afv23Z4pm/+VD/BX4byh/
0TUNYrX1L8B/fmQoqP1xGVB0kEQLbd/fgP/SX5BwiqjMDR2mAXaif8Qoin+xEKSia5FlHUPJf8T7
Z/r/Z1H048VbMv0bHAU6odX3n/9BLCqOIPdxAI/b0qqvlS464ZT6HYR8Y5JxzpKVrXJW8fJbF9PL
OWbfaSvizCxLb94Zq2dF+7KeNkn6JRjfBfnT+sxrzdfrrza8Z73U1i57SnQPaN1GtnsUYWH9NTvl
vNiFxu5ep71PsQZ43mw/N7/We3MCbc1+WK7JVZt/9sm7mP1Q1J0x/RoxGFq0/lGewKxzS9LVzYzg
su/K/NMUv5FLNL3nK92S7BnpHhF/iJSfdGAW6fylaWfpLSQuy05cmnL7xr//W7eNL71V0Q2If+aT
O0ftPZvc3ORBS3VbGwEeMzhaeKuJ2nN4YJ5J5UsSnVo7dVIvuvIFf6y0aK2hsro/e5kNlEzIeys+
Gdi+wgmwJU+CR5qWQKTZoveE+/R7cS48Gk1wAHPZLaHEZM9WSmSt+JTnJN5M6ys0622hOXEBVv14
f8j0lnpUmKl6rQBtdDp7crYw/YbvMxN+3HvWl7ptrG1yjt3+2P6q502O29ujyKVgfzv3V9odc2Q3
5/p7HEwHIYjO6vbg2tltApnE2r/hPLo8Fz8AOES2un3Jt9ora8cGOt9b4UF92IDZPdJhx535Jjqx
Wx4Tj1swkDYMvMSjKNO4iUfGzLa0S//r9vIxObD6bHAiXmvfJNvcuOo5fa1IjdM276K32sHLS20H
9YZ6dvBOtYwtw+hqV/CAMLlONKF3SkBrL5D36p7iWgvIdfikYVn+It/IRlr6YqLp+jK/cRyBBJQ/
0QodDifFxo185tlvux0VKVIARDbjJ6Qg5j56T34C8/Cw11b3rB3iJaOzpL5ZF0gKWfGtXvzI6/bC
s/i0XDm2W5EbvZKRO3i4B+OUUmVrWwfpoi9OhvjeY/s/0Hgi6vwujSCrZiPvza0YXcK9uJ3erikI
FReKQrgPgZrSy9ss26/IQYEWdPvI6W7C+/CmPg1bfS+SLkN3A973C2Wh+viTOBsqBMWtufHDLSSw
OFBeiBVEphWgnOVtkFK/aAJYzMU+ISXsEAfj6mu/OO5QDKMw/tnPfsdTP8VBHZA2Z9mUmfkoAz7t
1IX5y9XRwCfIHI1Mdnq2L3iluVS4N16JKiKLDP0PdxZfTDxwPcZk35+gbpNvSnFCYUCZAXxMmCaW
PRQHWbXNfetbo9seGQ7TjuzP6xxEl+Ji7seXRN1mZ2Wy89lVU8h2L515xIGQ8EK/kfiZ0nbTtia8
f2Jw9rkLctfP3fYKpIYLabUHJ9uZm/cPzigeFS59U/KW8tHaKb+Keten9lptFHaTH0bhTs7shufV
fqM8Y482CTk2ZDg72jwDU3VBhjuGTYeSJDs2lomd7DoH0cdG9qrL+kGg5VPxnHab7CK5ugf73sEP
/ix+mzyuSt+4it/Mzeoq9rRrNx/o3L+Nr82ufqUqTr1I/RGeZxci4/h6Gl95S0kgP5tnrkGHIcXb
TjppyqBj2qRGsHf4SIe3yKPJPxxUj/+Zb+zg5MIPGQ5uvXmXPcs3guIZaEVQ7Xiozb3z8rS6DF0+
hpANpnYP1KTS2+PyISXukl8jkH2dPbzBcoYATwUmo697CJHK3gLpKK5vzc/5I4n9MDxXdwvicZB5
l+M9U5PTMejH45jgsN7QGpW9+8hUAiizRuuZOW8T5j+byPsNIEfv/hkBrzwTe8a/nLLCPqNuRIgV
vHqMfyRHxRuVNE+yTvCu3Eh9c6bN689XOP7bITDt15/b6227DQLpdeENWJzVvb+3MbHqU7xfdul+
uCAF8ypmksJhjG3UrcgoEDdf+fGLkQFYJP5l7OTanUuiPnwSJFmcyh/JF7XO1toI++Jz2hT1K+q4
9WYcRIi2hPc55rZiJhnONjFm5EkkXnVjRpAu8hPnHm9b272f/sI4BYFxA77QGf1009uzP+0a72X0
o2/gWnxcv1udAQzD2w2CF3JhNvFm+8JVEW5Ihty8l5u3HwSLO/3mx9sb9+rN6YXjHo+UutVN3uLk
RBbRbQptWwu1uzJwxk34QwvazpsLp3pOn7SvxeHqTrjmsp+rKzXoNTfy8IpVYyPV38vhWLwJB+XS
bdv0yDgyVTv1gdib+OIcgNX31MMNQrnXHvje5gaLvzjFF1bmwzr7Imj1anCvtTxtQjd0uz2oWy+r
QZZ5kE41Ef5hEPEcJ+b22ZN+pNn3+pBux1Pm8BnwrGRszBzeZ9jGjDFG6+SrFEQPplm//GHT9X+w
lsnqn4yp940LCmPcklgx6F4/Ukz+sHFJowq3ycDGBUZADISNTX/u92eKYi9jkbokV3rWHkwgnpbP
Oy5n0yleMbvk2k9ngMDyE1DVyicJCAyJJHabdTrJ81b8ZRY/wB/GjaMcdMQI79byZdXO2fCksbfV
X7GzuIUFL8MniHJxOE6LNhOvjRaruF9Q7AFGr96OVVCjXbVVKs3W0zz/qIcYSsXAvFPYI4KL54Xd
SKb4aXaEnvFtpbtQRB+z3VGuaMi973ZVeuhQLrSOVjj8R8sHQmcbfvJs+CITgeWvLJWN13isCFxF
1S2/dlhpdBvsQFA4BJIJARyTzqPQMpacer41O5lZxQqWQ80UsxMPUb2xAsGvnkEmbGSHduGOEFGv
cMogdcU34xIhqyAa1lMu622VuHIoC2yog9pcIYyF0k4cEC2tL25rX/+sbUAnzaY7S8l2AaNJnvSz
9tqd8+/GBXGjhVtBumnvlOXuaSDVtqUauNf3+pbgtB3IAJ4euMGd/E39gfTSl9zxqr34H/pot0d5
P9AFhN/GnPMSQaumytMpW55nQ4GLlPr0lP/EnctEM0/HEuUqIcITi1391Kg+B7aK2dFJcMFJeLfq
Gy2A5FNHatfNKnvRxJ4ZmAbNTqTOfQyRhV4rTLAvoTqIxEnozW859/+Fk9b/d8cjhPO6ZOF74sBx
dxL8YaT+y/Hof2Vt9eez0b/+/7+FoUl/UUXVQsBlKIi4GMx/D0MziTXjSCSRQvTIQrt7k/9xNsJE
LwIQwNmDwv/+hLpq6OP/8d9VzkZ/OzGJ/+HRCOPNn/X2JKCJKDBVFVWOZQAr+Oez0ShP4oDcEbKF
UFLaT8lbek2Hayuf5qH11VreNIu6LQaKSygdzxKbUXlXbRPy/YSD9ROdq1wF1Vv1KRyuikVlN2QS
Aa6iI8zrQDh27wlQ+Fj5bpIBbf4aO6aIFo3QDMHIJgn0B49IxipdPgGhyFS5IOoJhr4RwaY41v4T
YT4Q7321EG6CqB0JH7mFenHRX+LDTLKXQfyZ4McGKr9l5aQB/HkXlbovgWJe42fVOE/6c5TDL9p2
l7yICak5wGsR1r3yoaLz2i73mGBSfJ1aOVJzI0iy0Dbah0ZCTguP6YgAbrpSlwUJ0hPTMuwGhuWl
MW61FUS0PChO9o1DdipC0x8DJK8TEVHyUdt8qzbC5rPYj7FBaIKjUdHXM8hR0qawKD7Obu0Qlogm
jujPFyMhkly24TfzA2iw6os4u807Mvh4sHDiv4l0DyywPMDDN5UV0Ks3iZ4VHWM8GLyC9KhJ8btZ
7JeTYG27Dq1J9wuBYd2KPkKckqoisXM1/3kqVV9ZaTTPlKdIijB/wvBMtGAMv1FinP43e+fR5DiW
Zem/0lbrRBq0WNSGBECt6XIDcwmtNX79fIisrsqI7q60GZvV2FhFeXqERzjpJPDeu/ee853nRj6S
Fl3m5r1ii8sexYa+e+00kpuNG/kyYjYoX/C0Npkr7Ao0yIW8kgxQTcNRDJ5M40BuZq8ibcwPln4z
WFBPzYd0qmioNuQWh+kGQQ6/FB3826JCn6rtu+St3kZ7Y/FaWZ9MMHWme0K8fA/h6nzJ1zq7ocXF
aUPSOxrUDskGUMELHjwKYZhaIjDAAaITAl/dluddUiJyaqXDRWMBfdKv+ZtMrl4X3aPilB4jsD+y
glDhXmhLgzNeaosgYhIO6zwv2mcL8apSl7QNTbpw0xAFg0yd6BLFHttHkV0AoDeTRKfGMFDatTpx
83BYwqTVcZyf5LWRP0GpAMLJjEH+DIf36Zb03ZLIVKDYxhxqc2zqlwiZEeUFFT/RE5nt1+dwYUwU
BjjaLNvLT2LFOGlVzFLc5Npz4uHRRLapYy6sst1UiYRuAwoFNR4dmGKRQB7iiOBl2iDWQkjThRvt
NUgd4SFuFnmBaJSkvSPSE5iazfic0wTA5If8pe8pWakZF3116TV0YkHuDPXKomAmAPZdwyIL8PIs
O/pjeYnRHfWNPcHq5M72xPvo+NbSRJWmnPujL8SPSkQxPvZEXl/avF8XcbnKul1BqnPEMbh59M0M
MIK8isZm3SssI+iAiJi2dtx/Rc/G/Y3gPzfeVrGgrZtxbRBFpkEcf1ECp+PSUzAdhLO8/Dnj5Iu3
qkOneBerM+HuQ+jMzRoNQmcYw1cuDikaeuK+iGpNOKjPwvhnU4CPKb82Mk1iXjpQkJVmfEgkZma5
hhOx24iYgVsHB/Yu1kjnKAHYlM8joub5Xf7QppYcwDbcwEBfgqBqbo3IC7LsTuMhURyx5wicYdtN
XvT23gsb2ctdAV+5HBhLzV+AgorSyZZlLFqsJd5w7ot3KWOOD2Jr4bOWyQyvG9n2rHxlPvqT6c7/
R5WTiPQBtiAMO3J5Gwhbjxqr1q4/Sm4HtWoVCUx9uCTTPatoLi6/rQ3Xv79IDskhuDAmOwyrcRNC
MK5z7fDerzwyz7QlV6WcnsXpjUBFEFjZur+mtGHNTT0cgs9AJVZiL/susx9m194+tIwNk3sYlTtM
Q4mTi9nK19Njr/RO5wLL1aZHPFX9J3wkoh6Sr4hNQdVdYFPDDSNxeuxODLmr9EQEVs1iQ2p3Td3k
sRAnHxN9GSCDdPsjeI1Qsb5r1LfoFDyHy7sNliVqL0Z5pzpZjPLFuwg3lid3vJpL/WhsPCc5WOfw
FNrjgupuOhjlBn5WC9+U0CHMlMIlATfe45kqVtK55vg+zpvP0WMpaRAh68x38+i5qk6TeUBg6qDY
XcwbDMQAmtN2XSNvaS9DLBGO8VExDeEYmpjWMmOV59pb87SHRFnLESnb/bxGt2jZuPe99KglLyy6
NmC51fhYHhOigCxSnZd8S6Z+pPd6Esfqg5dsmIR29aae2IPS5lUOXpXpMs1rBd0CpC/iHm0o47ic
aTLWJBigNZRkZsH6Ud+PPenRyUutP1jEVVnhDa77NjQPOSrM3N1+5Fq/k7RLfwJkjiauTK5RdfXe
yszV9+kp5jB9BOAo34ereKuWEMLyW1md/PaSrAUub48tywy4v8geYF5G+vZ0hXo4LLQDOqvaEU+a
w0TARePqeLhliU8j2WXrF1zb4buJBo0sZf2hN6/IoZCQpWti+ciDXKbCvagWzZyEiL44WAiIkMxu
O7AJ6YvyCIv5O3JZS1xKFExPuKYWJwKDsPOAY4tdsAzLRoPP/9TjXU+/Km01onNWQrsnTPNqSRQO
r1CJU+E6BNy+7A6uRxcub0hZf1TggU2M50g50VWWNupgL8IrwHuCWCLuwzVVEGwTaUQLQSWavn6J
RGj35xABRfvEZE4z0HgwxUoeJ6ygSwSSjmJs82GBgKR8F/vXoLBz00mqFZkk9GCLeEmCoUxf8YSD
J/jgLHLgLiJwtApWBqFcIJSpxWlZmXF9k3P15JeEAVWJq4ypo7zEpB9sM5Zrw18bwoYEpY2kfDBT
XjfUX8p+ck06sdv4Ojr0utXHjKWNbQqU8rAZaTiMWw40c/g3asij/p2Spbpgr8nSpZhykrIDwoAa
dC8bEtUhH3njAv1GeG1AEZ6J4N5WpT2JJKBtO/Z2MqXHTcqNjCuYCHCTHiZvyjeRZN/yoV2KV4l1
++w5maetZUVxUrwWd1gpkM6WxSMZivWwAyFe4/Aol4GMIcvBLFL36zg+F9VVmd3Ow6GtcAQMBDXI
LEka3dXHUcScFiyVe2jOGWA6a8ezZa29R9UJrlSFsrkWWC8qiAmuV5sAQV47GZdo1+01ekaCV7mJ
MjHkPet+tm8q62lqLjDnThzHlyO0wgmw3KJ5VJ/lZ/E5yFYL03obn6NH/SZd1Fs8VA4Bs1O0bcM9
8WDQCrHvzR3BZ1F/b+tnpaZK7+aOTgcOvdhSzKnralUdqkPxAC6YoJ8qv6bSe3ChYdR8aa0t0aPM
lyS01qfwg9aiSbYTkrmPksJ4cOOP4qJwoyOoWqen6iE3F+P7dzAs4ANF48oYCIr4ylqbLibrgQi9
JL9C3ycI6aUXr10OXnHhrwQU7UWM1ttWg6M66wHmxOB6evBck9sbGxSX38lyffiC4hbbVFqfpyx1
k/pblJ5kliteGhzFi5LQeSHQl6LprRWbjQRxVABEddpxUOzpVyJGEJ5Lbp2BldY/GZWxbnnNKke2
taVoC1uiWij4MxwDnxXG+LrCE1eig0XSzTHVN7c9nUYRBCThNM1jtq5R1hIYoeZM7E8zUfCjr3dK
t4mHa39qz8MxOiqADKJ+EeRL66Wd7NhcoMchJ5H2QUO/FVnogDCcoDJ07g6dXQMYfJXCXFl4w4JV
DbSxbM0BTmS6fs6y5BSGCJvODVvMk88BkHMms12bUFFoHrxRDZ2RKUGxk26S7BHkqKbYcH7YCN90
nZ3DZHMTJVJ2CDfGbBy7KudVjhDZyYh+JLBXtnhX+Vthv63NL9Vzh1Uef1NitLRI6epVvEZ0s1SF
3EL0PPU0bBBbrsQa6fBOZQ6FxoCyv8T/e6mVc+kmIwappXRMn4PANVi/Fv4eePzg5km7MMLnNjgm
O2XcsAxKK3TSmEISd9bjFsq2qFqcz114K4w3o3/mQC+xE8pLxuDMmJ61DxzAJjYlvODtkgRVqjD2
//dw0Ai4jRyJ/kLddQuDYQ1aBhb8MDijtQulm/GVfqSDxOh8KSUO3c62dKrgiXA4qUdsI9La2Mg2
eai0fEgIDZ8zJPZaYqu2mA8uCTQLXSSje1FbW0/bt8lGRPXkN/hbWUDgIMv+w4z+JECzXFDFZGOD
5hiDAulEB0ESFzItdP/ElZnbvMCu99QJ3358x76y0Dj0yW9cVexsOeZS8z4MvLiKo7YdWQgrIfis
UF1dpNLFEKevx0vJ6c0WYPKeynSllUw6MrwihLBVrsHulQXqohS5ipiV+yRJpYy5xQpoarNR6+mu
5o4sgpZxlBrFiQmxniZ/jcyWNxItle2pJHkK1XIKoMgbrt7cR7DP+St7NrD6zvaazeA98+LiYgny
J9TPD/zcQfdhTruAn3tqPgfuT2l64MfFONGejS+ybvvKCeD2yxvjbQKISr65x46XEUmOTiZ0Qq7W
tmLm3uu0+5EvzHVnMzx37T0W75Bg9WybiuBZJXPB+m+h2GQPsJq7oD/SQ5eKna4s0T+Lsq34zyC+
TXmhu6INwnahX/pupB6bbg8Vz7nfQ8YdjjBjPUSC2Ms0yp5dn+5V5JUpA4+R7jLK3SU/Vf2Ni0br
DXdm2LdEOcBWI37IUSusHMEZ/3Eib8FSS8ozQVK42fcK+iApjA9C9c3eumfCxT531+7MtjgBzrml
wnr0bClfVizDgbemajfoXyCsXSAp2sJjnf2bePVQWtkDop1av+OEaNhbq8oWJtKNezvK0YiZeKN9
EimCYqniurQMRA3nRN93tXWvs94NTXNhZDkzNTJp8SWdGqnFeARENzki4TGaz6l7jqBXZEfuWt5I
mWpySI8chuPWkdiScSGEAcX4RU3XRtAuDpC/HZGSsZQ2xjppWN8uZCiuU0FdmEvq/WF6JG+ou1XA
iXRF247icqe+1sOph86UVRjCMGcEPR2Fe81eTIvDyrAY2iXtXWGh5NumSB1RsQvhUuoPo/UdEKCW
ou8M9gY9okL7qsXeJjjMGftlqGyJSGWwRZwEnUWEJu/Je0DF6b3/kEorCzbkvCS00+1ZAI0yd6xy
P5nnJP5CKeNb14bp44GJjvwk75pVwZylw6jGvjkt0w+OiHvkwVSLeOxstqI5/CrNQVm+oNNrzScK
dsM/adPFmC4mBTGkeUMBmsflxSWae5gfuxsNG0taE0tCTGvQoVljxKBdJuWshxd6NiHHpuAkKoee
o/jIQdLS9r8NUhRLihyiAnCb8L2Kv+fz+MWgE+RvIX7JXFPAj2zxqpE3QEHRVc5vPhoE05Mxg8p3
nYN4mj30vflWtxtjRxIhJ0/WFCba5pvSLTEeNw53qpGsxM96dnxXm6Zyo+A80aqpV0mCCkckiW5t
eZuhdXzlVSDnKKAQqreW/Epgj9neWm3tdXCGd7/pfov8r+HB2aUtd0Qw2L2SQD+6v/U58TuFgrcm
VzGy+wvJVVyk3uKSGkEkUVxnmjEt6Vz5z7nHxF46NsFqVOfNUDSl5W+BmqMjb4x+41nyxlJXZIst
y45WPudkMV5X+WSDChyj1QjpKheuOQ8/KTcZ/rNMdtCj6N1e2W6juY+NY4qRMAOFSTZ27e6xQkAV
PkYDMud7pQUr8lJRmi+HdXrIH4KaTcXbw/XnrWYnD/SzSuoHw1OfDAOyn1WJJtB7I5z59Zs3inJg
mdawmUSMQDcqYVW0KRPKl98w0MZhMPG1IHwf7nQGwNDe+R3lDts+8T7EmRwa/f6bVGieCdR42Oh7
NpyJO5CjpaPXL2PmSlc0EtzxdJwO3l79nP/ClZCrlO4g9Gjjho+hNJ/Ubh/RYKF6lOy+3IaiPXyx
LPk9ykiigmjRLcfTb4nQDmXj8Zz6KxFzNuo5p1yh6EJBn1mLXb9st6UjNxsDHsDDb/GkA/AB8Lph
1SOn1qrPBMIM1wnd8wJBVs/r015UFcxrezHCtVnTnNz91kkqN0WC49C6CgGcrFWi4lD4GEIcce1F
7B/yjhEL4Ma1sOfkXZIWdFPomv3olP9fGAn8pM/6f0p8JWqEokOl1JgD0NTHpfjvpgu3t+w/Dm/M
Jn9SX/133+MfEwZJln+fQcymjmIKUraJxKr/qpu//02Yv6RomsgEkS8yRaC7/48Jg2L8rkH9Y9bB
c9INjBf/nDDMX+Jfqsi5ZEvig/y3H9q4fwEx/1DX/ev3/5G1JByFWVP//W9IzGZmz5+glD+euzKj
0kSmmbryA2H0pzGm3JmdaJhKfxJO6duMEDmaK+V5dCTXWgRna6FqC2IxViIuc2uRxtaqd/RwnW1a
Ki9J3escqaybTC9VoXQOuO4naOWMnEfy/l7EyZ7Uo4hVV3tSolXyABqu2GblBgmpahyNaoseNnxq
LdvYdy+0uLPFIwEsKGppw+zktxp1Fl1gWjHwdTY1veAOlZX9XH8nAOgX1QYhDOrd8ekVyJviTt1C
dMxvMDbmd3ms7ub3tB9YnpRjS5iWnbQIhqLYiTmjmLN9wPYJNOE/yYPCefOqM0pw9ctYLQqITEzb
QxyBBLhRlyJhIEaehjx6HawT0DubuaIglwDv/fy5fqmQ81/iR9qQIbGSkEXSR2pWWzA2/hvsC5Uo
8VA8gN/nuxXR/N1GRixJh13MvVj22lyJNIZY+cXlYQD5uzRoYrO1MzPnl0ivqN9yeM/LG5AWiAY3
bAGPqmxgmltVd3FyXqklmWHQyYksigEFC/7aHy5XYhmcCdWAf6NfAunDeA7XsLiQso3RDoz+9DQ9
zSzzy2Zae+duR3Yz6yCN0g0xW/UX2rEJ5CLzkvhqQBBUOAmuDO1qYm7+DC1SC5caQqfcqcu9CRim
foAew6ECtpna2r4T+rNajZav/yVKrorFqNnxcNHNDL500iTo0JK8XbqyZtOYkQzmo2SR7Xtqb2YE
n/KGafUHh17sTaZFk2ohfF2z9/yL5jdPTR3omNDrs+nFuxpwZH9uhADTZhd+DqyF+CqQNiPvM/BO
mHCWdGJV9gab8HNcVF/BR4+BNXaMzpVzV99UOWgnXMiL5MlUnKC349FtnEJziwCNSB4hcDdWwtPg
dsFV4eYgT4EPwwf4gu65/K4pR3XEJVd1fCFbqhPdkNO+ZHOUsDwk4Y5BrECnOzGH/76kWYiUir/A
/ALR+zUvVjQRpw0lekqXlzjz7kw1P6UEHCwo5UkOW/C16U7igLYTN/KA/S864OcnhRRPK8qwcrPi
/eetVXaAhfYcug2bCGfEblqxLD/aj+iHIiu4DM4sGyzs9MFfSVcIdXazSleIpO3+rL2m+3RTrGLb
20Snat1s+2eaNG/1xnhEgLNEeeJ49lmZVU8u6nvnQ98QUI36LrUVGMrL+h2h8pKmJ3KB8Zy8g6i5
AJB29M0HdtqjhabecIKjvqlX9BPs8Ca+q+stUb7HdpPvNdow0cE/ZU67G9/FnX8jbMd4EXcoSg5B
tITQeg7e1U/zPp9jI3taCO8ldyLX/pd/mbbxvnjMmTogejGbVVWvZCJY2gNDysS+1tOLN9iz18x3
E4KmpgvnHMh1NseGs2/sY+UaCc8evEEVz/HSerUqF9dD9sjJz/Ao+qCsrs2tmX2118aWONscR8ih
S6LlOMbsmt1EoxDGBe10f+CSZ9JiHeElVdyVCBVE2AruZFy6J3/kjPigdw4cgOrGkTnTXxNEbWF7
An1KuOM7p/eWDELDY5oIY/2Qrzphx5/anas7EZejxJJBwva5rBfmxeL1jzaBv0qRFOj4cRfmV/JS
3BiObNKXqUQ7ppsbaVr35C3RfXfG6NDdffM5eiEKHAqK8W7wcoJ2c8kEyE/5YFunYFOvaTdoMcKt
OWjMbln5fWOBhxbYi6N+0YqWmE88jl+kJhduSrmyMChbUZfg1ZicaF0dae0y6dsgaKBPn7/UFfgW
W4L0hamNGafF6I1RNCnlC2kli+6wi7c454Un/c0HSjFj6lf5lvM44N3gA4JSdPI3+CvoCCy7FWnv
kVOLzEwImlx7T+W5/SSK8GgcCFqNnnT0w+fJZLiLHmWpGd844Ev5FM994kXMq97y7gcL89U6GUCP
GDXvWidGhXdMzvoy5xqOx9v43FITroguzNA2UnMzBPTDI662m946g+TwTitPlKfkK6DES5Yqg+5F
Gj6kikz7mT5EsRSQKRn1ErwS0K691z9l30ezOFTxjZ+bxnoiXfxqnUp2lTn7TrrAfuNXtC4/cU3j
JOL+Xwg2us4fH3AS8Gkiu0LGUoUsL1ops1TadNu9tKVhO/u6jsqq3EjbOXmEE2OLZIfCDp934Ehb
JAM/viRUrrYakOCQ74d9hr10Fe+B3WMkXhWp7d//+B3pR4G4yR6nbbvnzxi7qI5/Z0i9ty666vAH
/j3dW6sMSfRiv4dqeqrNTfvc8ynqQX6xWO+NrUjqHQ3CtXVJ9+GZiD74/AS9851ANiAqm2U0G6om
8skW1l0keO2dkF0KEXr5xV1OlroAtQuo0N40Nlq64oXNikermL8qkrsxLIFcLplllvL8p/wNv9lq
rQwsazXwMg0i8Fe3+ZKGu8wiTwzbkuEFsidpC65r2UlbFnB0f6KNntCuVtO4rb4Qt3KFFFuGYK2x
VdSb3zzFbuSMa99Fprb8/IxIlaGOPo3IdhbxWxmv47cxiXn6qBVqio6SCWpUPQrxLnzL9gwbi73y
wY2l55Rv7hysPDW2uCuYBFp2vy6fhDswGWUD6m1HwE5DY6XpHVhKC/4DXKf1Xvj4xm60ze8Fs+Hk
qGwJiQsOtO5p8uj5Cx8NZJHC/CfoPuOYQf78Sa7MnzBnq13hwlrC1M6evpNkO31jaq45OeSbgsAf
tprgwMfSegAWX0mync7/UE5cVK2X1n6RMImlrsBLfi2OwTRrBTFYB9cANZW4yy0X40+8L7ul9UUG
zkQv0yw2lTkuK9UeAe8fBAYc8Rp7t8mtGByKbpHRdkZHogIALD41NdsYHx7VloghU9pK1uMYr4NF
deB9oAse7zl2ZXDvUu1bbziigAthjWGDM9vjvM1pts45iv8AJUh6WlLClpwpLE21dg0DhtzfHhxO
4dhZ7bUHqM2PlkfYl9+1VNpJLQrNQN5Bp2FqMhx7ZN7pUwm3R11dSm1Vk/taHXTxyvCMtnWQIX/9
KouVxggBQIm5K+JbBQGisc3ANkbHHG5C6vCJorltxkvFecbe+ku8Vctz67JnLxdwzlFTS5sOmCVi
A6d7kqPVJrjBVtOHI42hUZHcoQWswp48PFWkn82uhgSsoD+rS2kZ3qdNw/+8FWyX4+TCtxVemHs4
pmMu/SdhN5ZHAcpdSA8+VN2cQl58zzQgTOcKoR0chPDhKpgkEtpS96XlPHPAOTZ6dkTE+ZffowB8
0S6ANFBrD/e5u85lke/Jwly1+2AtOeY6tWF9uQojBM4LW2VLsXowUR3TPlA//I70xEXHceZDe2Xl
Mx7al2QX0v3miIHzT8+D5+yBhlFhOD1mWvFdJgcD/vvKYFhuHuGjbdq9wdAIuetv2mTW6hgZ/Un0
9QdRpMbWmIlCpBQsZjeGxAFCOwwtyBwuwRRlY/IKjVJ+kqDPzu6Pd2/4LDmyCHDBGHY6/XtfMyF5
IloMc5Wcv2AKl7WrgbkrF7Zac4Vx/P9r7gww1ngfi6+//+3tM0WYEULUCD+aPxfNYGTnWvh/9jk9
hfVHnmF4+2/+1X/K9/Tf8SbJ6PYo4A2TWJt/FteW/LuJLBfwsKqYYHhnZd9/yveM30VToYJGVEd5
hIr3n8W1Kv+uWoohWpoOyPxHtf6/U1z/XFrPJTqkN0WUVYVvR23Nc/iztQl5IQ5lLdB31ozNMLyG
4L/mqiEmWWvlAL6Ars5R48hfSERjZz6IwwykQ2gotE7V/vCnl++/USxLP8dP/PF0DFnH5gW/19Ql
fu4/P52YF6WQi1TbKZps2mMREOQqf3SjUZzE7M0qPDZMM20AEBSn3uqT7b9//J+NXv94eJUuiEVu
lmnKv3CZLfK/a4teya4avJecPKybNmCXbeps14te4vQ6I+auaPb1DPX+948tzS/1v7ocPx58trHJ
hGPpoiGqv/zsVdAHfhtL6i5Oe+0t98Z4pY8KSFWijaIqlO9C5O+o/GKSj7ZCFH3qaQLYKkp3EUya
lVKH7KUBZXza19P6L57cz0ryP56cpOPQM/H+zR2fn9+Yvoy7UZyTLROPw3FUly9a8sMM5kluWiM+
bGvYVT4Yth9J50KYrpIWmRXZerckFxilMZrq4Q39++f1I0vmlxeNu0GyZE2XTB2I/c/Pa8iTOjWG
UN0FnaeucNoOdt1g+so861uMAZmrIudOmfz5aFLZVmfwVlKSMJVXOHzjNQwwmf2dciUpR5BMRDAK
otdCifejk8iRy2LCjZL1puRoJ0b8iAvdD6Vdrw+felDpCNRe9LI21lasrsOJqOcg9PNXvbEehEhW
QWYWZ26y+GBJmY0UUrroIogQXy62rTVeWt/7rjO1uuC6zxG0AzYJIuNF0OUnkFrWX7C+pVmM+/Or
pYvcVjr9dgNTgDzD0P/USIskKJDACNVdmOei63sE5uqaxPiTl5HcNYagE3DIZZgj+TKz6iP3SBj+
P30ikM9pKHKnc0P9cqP5kSImwchwQDObfjuzG1IRjO3UDqtCbm7jFK+0YqyZTKsbJmabxhSG+7+/
dH4Gv89XtC6SCKFqBFuS+KP9knoQNkUl6Hmr7jov+BbktWpkE4KoEbGXdSYb1uU9+qvl7b+utjwm
mu0fj82W8MvVKsLnNho5IfAD89ZQ5Zot1PIt981zDtCKGBgR2YNGrG6DrSmejIOocggrJeWxqrS/
uHV+mD9+vRjopUqyrqAul35NtjI9RQItISm7PG6INeiVvWI1B5NDBfHx1lU0xw+wHiG8ZSNcJmAg
6V1mB2nIJ2RlCC2UoMAIxYgD5Y6mbXtzTBxLT64g2bRNPkZoO6rYo7+R79OqJt83Z/GWunTJ7db+
MRb4H1OUflhwf/1hiHORxXnxVOVfr2xPlmTP02N118/kkWwqvFNVAa/VhoAM1WgeMlnmvpgTpkot
UTdJDYXVG/VXJS9KOi7UBoWIerSNM9ecyNhQ+oq074I475Z89E6TBdR2vuOJAfLiVGK62ZLdKow+
rV9DYQwH14UGFnqxyKqrv1h+fxbZ/3GtqqpizT4AbY4F/Pm+jRNLH9K44LpBTboehAKJlcjT/SPv
q3tu/SH/ixSvXxJK/nhMOPqmJhEMoMi/3h9DYVZ5ZZTKLtSs4Zr6/nguQlK8CtgxllZZrpWawSoA
PL378cGUGS99xmWW/sWmLP2897DRqyqpmQYeA5nn8l/u1CJo8qQswds3HnkDoSTe1MQikUenjRcM
4bCCmCK6hWly5vcF5SDX9Dj9ulLWply3gP582/crWstSV/3Fpq39vKLOz43BgyFyVGQ5UZX5DPfn
FbWIJ1XWodHAOEVZIySGI2lNtISIprFRzOanNiIoyDQPuCjqnYSvr0g98zTvK36Pq1kuDbywnSLs
ei1Ezz2Ea63z4VRa5Q5oprWqci7jLNOM9dCbjsWp7A/EGoAeis5RUxfy6O0GqdX2Q5n4hx9ESzPU
y/XYmJY9qN6FKO1F4ZvEWNbatqkKbLuRKa6GAHXXDyxdHKAKSePBLSt0txyPgPtOIQ7MKHckAf4D
XD/x3K9DKc//Iv+Mt3Beaf9175IUx/hIMbhxCf9SmDP9cnUTph6pQ6qQxAXlbllrlElTMBGeTidF
z1Lyfr2eTZtY9Eho6DXz3Je5jjqfE1qQko8W99soYh8hkxBhuInUSszLcZsqY7yJ8L4mDdAbAGSR
y7HrNVXTzRTFzHAG5kM/IhjGiEgGTDOXoRcJDohjmMACDXsJtEQcy8Y2M+tohaTlWPqo7FK/k3mz
jXobqD7NAgtX6TSpMZORGRcSpRmh4KoVFsQ58fshSpBiWgaKu0phkykM03Q9lADKVAQbIQFE+4PE
FgYz9yuscGcMJIz34zEj18tL2nQn9362bGS9cTkecAnBnmxACy+n0VyzboQXcgppkCkg5sPsifzp
DpB8ds1N7cq6FqznY1GVdK9jODhjEtTIadDBdwGud6ukP1LouneKNQNMXqqeG9bQUy80BGqXU+Do
YtFvOP+vSoK99mltEtig+cY8o0LuOtbWvvGrAlcJTM5ak4etSqwsbKQEtN8AD1JMhWyr1BIYV/nZ
EBnAhz7iNaUb3mo24VuSvEZZ9Kxo62SSQgQryDmMDktkreLjmHrxKe98f9NKGpC0NnGKOiKwWaDx
kxPOt6qNBNagge6kScl8c/OsVKDthepG645hq+iHmt7jNOTdLsMilDSWcev9icQg3XNBJjcrCxzL
dpzGh4heDdM4BXKwGGzEVP/KBrNz4fqVTmKAJlPykJA1qY1sI2j8c9dhRRXbcK2QlfMaZ+OJFHqC
KsLuSlYoY0BAfHnTQljoYlLCiEbyNS+jSZbQyc1xF8WlcQkkr1qaPgcPksfIe9PJSDZLHApZ8l3r
tX+FtvbtkWKPGyROnS5gtjU0P3pEyXTI/Me4sLCps9aEbRYcGw8VqTyZ5nNfoJ6LsgNSRmNHXG2x
4qBKgKBn9NimO8X2x7G6t13rWHg/WsFbKmaNDD4NVuDJh6OgkWwLUNOZCrGwdS5r5qtM5RpDoIlS
HOVyyhwx0aY115pi51XLeUbivSFuinYTAfPcSknPZKllkvmDFp2htk09rlSLz6TS+7bA++6Iqf+0
fPZgy5ryc2/mR1Yy2S4QWqx8JYqXWi0yimgBL9b1u8Ct8eApL1HWX604lPcTsZxL8CXqqghUsgWy
jskoSd7lWN5qxV/5au+dGx0IzYiYdoroYFv6V5iZjaOlVeXW5MEsrbjLCZOadnVigE6LosDVp8i/
jFH5pioDZuHaKtbEVbx5dcRUUreOnUpqCT9gTrxdhXFA9t7I+BiRIeffgtr1B79l8oopwVyKvKsL
tWrDOwlk+yELt7UUjo+qd6vkkKuibY3PZq9NjOxyuQZpgD5+ieAC5GYW25OepttEZGStl99WLwmH
RKvf6qQpTypDlLSd3n0x67dZO9aOFkObj8PqOYQJhbroqc6r15k7jmMjOOk5s2IQWvQ3TSs+eOjO
+t5QACPxgENupJjRWAKnkgZA3CbHVsWSLgq8W2KKotUSA3GZGUK0z0vhsaIcXqGqo1+eIEWprfwj
5UixgPS/SCWpOBexX286ExhXHnoHOcCNIU/ZTRwCz9VBGHbC9BpoyCujcmSoisVlU3aqTSjua8UQ
pU3xEGX1nCGK7JLpVL/kJSVPCsvSWHuHyBpqTINu5jHU1ZuuRT+Hh7bu89qp6sYk71QmJAYWVWP4
91ZSOhz66UOlRsNekGKPbHr1yxcHVHrTGFNG80y6rFUuSVEwA9F7aMhWnB8VjxUpMpLOJpsShzg5
K+sQze9QERMAePBp4ISG0oDpSNW2A4FN1j0YCRcv626lDJJ6QuHsDGpq2uXAKHhmAd79/SB2nK5V
EY6MLx7D3IpfO79c9lLku5JKTZ3+L/bOY7lxbsvST4QIeDMlLL2R1wQhl/De4+n7ozr6v3mrbw1q
XhOmxMyUaMBz9tl7rW/N2rbrGmE79tKlCcn9bNQBLAEoCGE9tqM5gS3hlFhyMqaNe587tW0Mh8VM
Kh9mOFNIgoapFx/WTq4286w2W4vVCUQWbrMSZXABf3DJ1kvZIw0gsGf0iiJpXTHtHmmOGfuoMCu3
yaz3sNBRma+MAdI+RV4xkQBdyrPyMqoSXu4UepnA4qSAtTxA1vtZly5yyglZdRnSQ0V0pm0mjcgR
kPkTZwYnjlVsBXo2c5HI10jAo6NrnCUsOYz56Gaaa+hMrOsyfzSEOT8oiBvGVgisqhmcTQf9cT8g
qqJbNF860NitWmNFIhyJFGThiYhNdRMKI+huMv/8eag5xmckVcWtIbj5wJqit2jFBKHYzaKhnOUJ
905GtKncTNZr0y2vBMC0wVyog4+U+01omvE1Woj3CaVCd8UoY+DaiCFxjiBz6vvhwlSn7ntJZVT4
RiLuM6LmNyRdEqygln+KTsGnLmjKAQ7Ztdeb4mx2kgBQsJ49wqsP49i3V+rwlV8HScUKNS+v23if
dypxABJDf4EJvzGXOyHm/KIsriauikczWmDEoMSdZyqM3+NM307LzOlS6R3VEkY/WSUGlhnjvRlL
n9zP82Fs09Tt0xSI2jRo1EF36b5K/+YXz9+YtJHnud4nI9Osdh2nHeuwWHIktowF3nU/To5ekXAv
kXXRVk0DGzBliqHG/XYBQ7CXoeyCDPhuZGV5T6J7ASbjSVmE49ypqNfT4dSFpJyFEl7AdrROaaPQ
6FtrYjJKBtNmT8uLgERyiic59Xoy4RA5sCxGIxl/IdQ5KH8VEW2djJLWUgG5KUXoFUqSHpdfeHXT
CBrCcH5j2sSMCXWGnZn2lkfSdEhDCxULFxeOu1Q7xCuKInZe+aDmO6XoVbsvwebGBPq44aBnx5kd
3Ff0DrFxa2KWwpTGzkgs3Gr9GL35JwYFvu1M9X0s9e+6TjnuqiI+FQy/xJx/ZkKYcCQpYmcSxstY
9BqqdswxsYzuvVWYNLfrQVTGU6ljIiVJ/E0WsMzMe2Hh+i6k+kfVpHdii/l0AbvCYZD60pywd6jA
yLC5qGPxOlRZHIxZwjINKKqT9NtczLMXktLpNGX8ruvoWaKnOVZwBlUz0imNpL0V2Y5cfJrYj7Qu
2xqi7unJbDkkhEUUcZq3TmhV2rV7mPnIup1BIN9Uv0P+zXxU+JBeGNxFzdxvcysKvRbPYrsMhR3G
0lFt2hDOSncUZBNkROmVg9R75uM4ITtoZ+XZ5M9F4m2b+uVdmzMdAPG8NTV0KLnWwz0Zqw+xWD4G
KQ2GRfrSXMjBuDzE/GHEoObUZorttUa0zNBySGQcXGC8E43xdqt9yzloly5rczclLwFcf7aZeTMq
lRGuaeGZqmoAiPWsnZYRm8fUkDXMOBSJWN3BiwFiGBLWZk8kJ9pxVF5HEesSaESEWr0bKqRggj/O
RLjdRAujhk4yZPHNoZnNGYkxiqVuilqnzDHcYoisuqFyclEliyqpTgSL9G4/IvK/i+Dn/mGo17sQ
WB63jmUloYMOULI7CbGqOuWXqB9zb1znQNIZcq0jflE90twYhKWb9F2wyBmbLFBRYWQOWwsxl3PE
KHCtO3UjpbjQmxmhOiGMLoe+iqwXatmcsAYrYbq7npvsJCjZ25CJ70VcmJ6qz7pNooQNV/gsGK0/
hCIee4sFnZOaQ43IOLhLBsApEn6v5IcTb0A6dO+2KgL/sVXJyFAu1KLf6qrjYUYCk0ZG7VB3To4q
GFdTSBJf7lRPabXGK9fmlpcSZreybNwMnAoV+gYR8raoFJhRM6ucATxDaH4W4oZtpcp8ls0XMlAY
M9JK0pSCsjICG1lF8gMz9tYpCuDuq0G6eFrAb1GyB04V+F67yjVq0Gw8UGD4ysI6pgfWAFyVnAXS
CQjdxZtpEO+TfZvwsKdZY88gN9Lr7rrk2XhMSBFyswaTeJiGblHExOtG0UGUFBwnPWZKxIoNppbw
WtTZKTGnW00RzPoB0UMVrK9RYKkcW9r0jH1I1Lqbe4SvudEBUGsPyoT3R5zCJyKEvhUSm/bKQOO8
MGDcN8noNMBJrAwHpQ5UqKqoHAla2HQ9PnVp+FTw1OR3J5clQPo13EjQbUDs9Hc1pXKKUZs2VfWZ
CwuG5jLqgkz+BtBJmkc1EoiyguDFRyiRMHCoTDRqvfQ2ygwr9T4/RBSCdpaDwDNQeKnMPllp5/hl
9fumOxGXiJhpspDRqd1VlvmZQohEiAey1UKeRSeCHRnHECOdra+jl6l1i1M457RuXMsRNSUug2Ij
SvlO09+0FquNplbzeRmDMJVhAKRaYadjLBDPyGvMpWvy+mcneYwKt5U4jqs0q1y1UHcmpwmWis/k
vQI0jPhuBncYs9VbVMqmzO4yoIrTAPR11Plakdpii9TNRIeflNFN1VHd1JkC4XeJZRcY+yFt2V0L
SfOz3HhRJDjwpMJFrRTI2EwMffxotddc7r8FC9VI1e/uWxipEQgLO9TvCjYqTjmKX60SYSYDGcgi
CUHCkO3UKQ6gHj+XYv1Hilieh7mmyLU4DmukTGLvIAbLDWWoE5mlX4R+qUHVZvZKezogTRk0jGjd
wEyTK16OB1qg00NkVZLL2WJ1ZYtILGUl/kODoc7ukyEzFfMAfG/W2MpiQd1R3+l4irs2VEaPcQHh
RCNuI4mQd1pYCKcGoRScfMHA2jTG4hlTIqMubX40y5SOOoaZkWV4JyUU2o5leOLYgloSKx3xzZye
+Dnp6ferfC7TE+zoi7IQCfKv+7tehSm/LogugXFzohLNjSTzufj99veGQ0l9j0Jmx60VLFqACfDH
dGPvj3kTn2pFQXrXV+Oya6CQ9Pf72t/7lh7rOdEFQTW3EUB3IYjETtwZTRydfm+0f77SlRA2cYTe
FZ73kzLpr2oOJ2vQZ5pOeTdZiNaEAzMfvjWm5pDVGpdQZteWxJygwUhUJ3n9jjijHlBJCnkRlMk4
cUxczE1pAF8fhCzEIy++cyqeHUPCgk/EjE1qJdxJBKhF/U1wAAGlWdrbXThezSmwSs4/BtkrXo3o
rrLwVWaxKO2Xjv1b1I0dT2ksO2/QMlQ9QndsYTjFY586OcNDFs5CdQxd+Na0lvQiiGlZRH9MY5uB
Rv2QptF5yGPRx5ZBrpl0pikT2cnKaQ5Rd77ZMKXNvCSVccGMy2PXKB9LgpeD48kfAtmRE6sNH6B7
jzFWqP6b2Ck0utQ2LdF72IvRbiFbxDdTGg8kA8QXfD+ZlMRH4kF8XAPmUen08XBfKaeFnLtEwxGj
lKmyFyKk2mbUiVst4zRYrV2B4MEy93M99AeTNMTNSrQEkTDrqY7yymeTmn0yZWrwbolw0wYpUOVJ
RtbSyNtOnLV9Xqzfi1LFD0wvcCL2MbitRgjaWqAuWELrrCOlvueNiJlhBS2lBZJWyXiQNDaTMJJG
R4gzDB5ace40jc06yvHpF0uBvXhBwTtBDzRKsAhLzUc0bqKdmCATmwEqCQIpHV0PLwt2TQJUa6wu
EO6TzWwQOV5YcLbT1TXk6aWIEXzcUT+Hriwf9KY5a0mKQBbbYNcYOnkYmLhMmYdcRrLps29Ovt5c
SrFDqRqa0lWLb0BvG1TjSfQydhiyayn+rGqvN1ExkllpOHWDs1SQ+5GstumtEvI8KPIegd5MpJIB
4SKojKffkJtlmtcjvyvPpMprZ/aBiEDUhzzd5rJ6j6muvtp7sIyaV0mwjiZ0a9TAhqzN79ZoPK8y
juumlYo9Tz1GqCePSCmjXTUpOwrVzG9NFYG9per7GVCqweE2U63oOC0XeVUIzowQgTKStDbAlgc7
6aTQZiKIdRMi/K2mvO+jodlXUfUiV4VoEwOjBYaRCQezKR+sJfMsoWo8U2f/7/scBVBB/yQaOfjM
VvTS1sR8mOifdVITl0ltCdjUn6RcQ1ZF9jppUGm+q1fCb5a4ukmKsuW4bRIiJ6n27+FTrppoCxz9
SKcougwdWseixEieKVHjF/QPj7U4isdcTaVjJ+bEzWDBII5VRN74e+fvv5lKbTya5AFRval6d41V
MYYzmnVewgyYhhUlAMFNVCZlAZmUkMstWyEKuTmvGgTteB7xWuHA03H6W4WKamtES3RQhonuSBn5
hvko1UJL2iRtjBU8UFVWi9tw/AkmwEZWqFhB0xaLY0DIwG62+vXUWBtTZgbOQ2euJU/itk45Puch
OehaZtyv41u8Sq/i/JpO4eAoOdEtqpIdOlEceQ9iHA/1LNhCFMaOgiEpYcESOYe6uC2VhE8jj5ZF
Tka8SfRHUGMQnlICK4oq/k6Uik11cWS1PDLOxwKbaKVXqBZq2LPFgQzy0YJYt8niL0WPJXcVhAUx
LoLDWLdwKwnyTpUHfStGz/U4LLvfGz5Ht1VNv4iyZCU1Z3IkRFotq0mPfpjo0f9+Vc33Hn6dyp1b
0jdADU0eu8ih37EUjN0zAQ3U5RqvSk42kBuvFSGgGAeoxnar1CX7cbwP5Tj3TwiScdI5I0l22oQ1
VI/QdcL1hmtU0z8hsUAv+WyILM1iBHDfIjmzUO7OWivPt13LIURe9Idl0r+6yEB2rv+ur+BTmlnz
ARJfp3aB1Mly7c4a1Ko0oic1EtTX8TITHbupBlRPkcr61SloM4WBSGylo8ZT+s6Nh5+iUfElqgBc
14lZFaU6c01tm2V0o5uo+qO1mbBn9Ufwx4NRBnUJMtMnRRSnoA60sBxamPq19VSvRnJNYI+YWvQz
qI2+qxYe8axh5R57VkeOZGTtttFR0sthg98blIqQUmWVQGKLKlQCTrFRbiCaZeXc1Em47OJmVjlW
5UcaTZkr9gXFIa2IjZhZz8ooyPspF2B8ifcOyMYQIt21DJr7ZtRHzMmss5jRoLLy9n3kLLkl5MWf
pJwlauTiThfcjoMKd0FrNmsnZljpQbDIqWgvUwYtsKENtoC34Ni5Qbu3XhRy6yaARnT5Maqrt5qR
lg3Ep3EFOJ0rSchanxDzROgebRA99guBOYZWq0TbENG3CDjpDfL7QkF5SyQZiFHe4sFtcfvPksPw
NvSJ7vAZKaDSL2rdlecvWnNQBzk6tTplKP1FggBx567Nt0iTqMgNWrjNveUzF70b1x9GJseneL4S
G6IGayZeJIApPsqZjjGxeUoKVcGBgUd3wDYkVNNgVxUZU6KUurXcRi7NENStCczQlTyfEdW4MKAL
ZWzFflPrP40KxM2wsqvCOZuDT4plpnrR2RjInuHUQ/BzqIVvhSWiApasyaY5AMgxW6GGsC7Zaw1a
idzsebmz51WizJQMHpVWV9cxw8wg1Z8dzfBAt6agirGiFPotUkdQL3L43erCjxYpUG5DPJcUfu8J
ep6NQPKdreaM0hpyfzZJjHy7qaGi0uWNpeJBlE2gxHr4NhX66qSjCZG7pUswdegaMpZ9vy2Z0/QF
JmhRca1SeQ6j6M1qAe/WyoJyWzcjZ1kSAu2shFWB02qcVOyJIcNUqNcQ7TExlMQUr5zbu06RT8aS
PvexwsQja29pO3ytMzkY1p8poVpoGDvJyVTvw7I2WCk8M6UpQsDXKr6uLfAGEqcbfjzs1doki8Qa
E1eodMeIimzPAZ6Asi+rvrc4mEg7BHrbKcJtn0xkynTgC/CxmAiz4+UzpG6JgCBaFB4ysidtxqM/
dfmzprc1vDYcN4VG0WyRQrhJCr1xsly/roL6voijznpgyjsce+6iAxrACNgSIoGtbQkx2+nK/fIW
oMkuotO2Te7qi6r5NKdpeUj7Rg0VgP0La/zSfDdNyMfD7L7FsJOduZ+nTZ9CspEHiYAZmkAT53HL
oABfRxoZaM2baX0SiupqraZvCSLgvX4Sd009Nm6tLvNlxGZzLyRpfgH3JOzOC+lqM4ibWyRgUvow
c4TfgwZS0M6BXBOynWKl1KS6hSRYylOHZVUDityoOy1puYKa9c2I+v4pTWLtrMfjeRit6Cp3YWBp
U/YI/Y/Bahu2+mHKWRNCoU5x7DBPnkSK+EJdxv1EbScbJK4PwDklvT50gIYs7ak0zQ89r+rAXIyg
yXoDbx3wKfr03pq0qSfmHCyIzXEsqcvPyYq3bbinIzIy3ORl/7hGQriP1dI8qANUNT71k2KF/jqo
ll8bFEp10aW0nBTOwTKno6KWuRbJZ+90xvkL/kDmBlx/g/SUh7ABO6Icy6zeCaMaPWhr8jMIkK05
NJfHoppP2mCSzS0rsCnq4qtcR44YadcFimB+INmSIcUq4rMcraHdQzqQy6wLauzaQ2Y2DNznS0nB
tYtLOi+q9VLdhx2hHIGfr14KIiY3DNeigKr0S654NtUIG8MsCkZGKzGwfWqAqe6hClW6dBGjWvRL
A9wVFWAfJLWAj8fN4yzxSgt3vxkBJS1ry7ZoNdlhUomMgpkSjfyiRy0qvytj+FIbMfP7UDpqlW4e
FFC4GWoSNP41lAAFOkRcKb4s5fjKNXZoZkim08W1QTVRRwQVctYoMxOK8xBhmxHNjp7VIPnoYj6Z
R/c248GryVrsK2aegvmAyCh2LfrDEuxhqi+nIhcsOyOcw23pXiZazYRrViFOF76ucBItGqxExMJo
CasbhtVis4QF1ZbayGDxmp6iV/KHxLoNrSbuwki5m7ZM3UWYandNcSy1KfKXJduh1YncUTBwdJQD
Y0nm4VJcyBjt2HTDeLnzieU34qjI9UYckcsz2vU524qsnLaZMBSloZtpfb5dyQSE5herM2AxcCUU
6sgH0i4IGwEzoFvlbOfMM1NSFZ+hCwIBoRSpmNzYIrpUd1wz+gXGiIFJ0JUt6VKSJ4stxsYVeZS1
6vXeitN9ZvRbMkZfW6Mo/fE+G1TFybS1MP2zJAv8lUn5nDUy0wdz3ak5CIq5iSKn7xa/iZr80GbA
Q81ZBZ+VxNFWEDLhASuGSapBmxhMDFW0I7phAHf8MXAURHOtHqp+xkdn4IotBfSfuiYHNVGTvEtn
ARavpIDOKlDP2CrBkMKA/30myhaXpeUuTNb6roMuBeNmU8U9ZWGHm0MUevQVElqzhuN1p8MxqsyB
YDEOVPfY10hmJC6gU7LpjXNAMGLS8AoOnxHuWbnNrJ1Jw/iCiOpRRJWGEVI+5ZMK+q6ngkvlJiTz
ELL6qzwX4H6pVQ4q83VhTt84ZZvsrpboha32pzFLCeAlkkHYwkVSYLiIk/u20aGkxpnLBnoa895X
OZaetW5kPip1B7ltWzvXIyS0Q30Y9fY4NqQSK9WyV8eKuMQVA3K3SgadA+KderTkYMoByOjjjJEu
6mI2r4VYt7F5MhY+KqaQP9UiTrs4BIEoiSTBdbHsVOgyHG3U1tPAK4eept8RkkdUQofVYrXMFUBY
xFAtGYgPrINI7gPFamROuAI2Hko5Rg+cXdMWFqWhJjhgI2RXULZ6wChMUBZIyalUAIBNjeUyaSJF
J8Au1xxwfmRt75bqehH0snMVTmG2LNcIG4we+mOnFqe2lhZ/XHQ47bIxO33acwRVzHCXjc8YsDpR
PhuVkDpzKHaeMaMgiUcDNE+jeLJK232ZmeTUIzMTsxhvEVLBh8KS91nL69ZIabgLRcuuIXB0wviS
8PLZYgRnuV5brLhQa2brSVvTT2mIA+pC0kuT9O+b3/vGf/+L3/sIfm3YERQcRWImuGrNMLoj/CaJ
5GqXGho4k98vf+/8vWkMiGldp+PcbMsWSlRIZN//Cz8SVgnH0u/3/7rzNyCJyDj+5vfLVCY1qQu5
zuKeIXthGJy/J1aLTZi1C9N7floB2Sqs2CYzseIx/P7m+Pfh/H4pFmVBJDx4+rIktOKfm2Zccgxc
/3xvLNShiZ5+CSkBu785Tqsm3tppaTxVqzRfkCFY3f/uX/9AbEKdY2tNLOY98un30UrRCu3x98vf
m/j+FIxhPIxNgue/0/tdIc/c3F/2iY9/XmRwQ9ew2jFWfWgypfC0+3dWhnZP12mF3r/7vWsyceZ3
kfqgFmnBCnp3pmcZydF0WHua8GvhV8qSBOOdkNYAMNdX7fv3v2f3N6lWzdaX4OioCt2TmeJYsJA8
/Iqd/xeb8fhr4fmPmUVgI0zd1FVdVVG967KBGvu/9/IcPtqsq4f2bysP4Iv//0f8Rc3Q7uxtQ1Ik
BQ0jys+/qBkaGaVAMyTV4JdjM/kXNcOC36FYkiohPTdEHtN9iYLLDTXDkvlJeF+IkZVNBLn/A2MP
fbV/V1X+34duSqbM06cb/18dG7OGI6Fse/GMElUzjzMJYOCPSgY7/AGMzaDqLlnBln2Y+7UKS1t5
oPi46m7y2X9ZD+VB9ol4JhU3+8kWdnEa87bJzHOD/6YLqv20Sxq7+qMexVsTDBDqI1vYfdBFClL6
raRd0O/1rgNcfXtM9vmT9lX9aSUHdZr+zvxX/zMDh3QS00mk4z38h3G7gMNiP8iBaDgc5zDYgtWP
L3r4Iu8y067XC/QtrT9yaxzWoDmun1m0XT/vs0hOf+3TIz8cWgZlS/UC1BchKLgnbsFvaySo1PZI
8uTsjNKhpeQFkbijj4+M0lIgJG8GBN+Vfes/E0BbxsY85O2eVYDR3HJaMaOf4BFBaoDYNcjPHMg5
jgA57M/iEdxRAx2CFnspbebGfZSACxkw8ULPcMM3Wd4vPzATLv3dqrcZVtKhXzXEbMtmTTa6vGNm
/LF+cf4WvvRdeam94QiE7SHz88852txyPMogJ8Gw4aJ/hKpcFQE4nwxeMJg8gBx4SKXX9QG7ySV9
B16ta7QgOSxtzBtFxft0TdtgpJNKcNECaNDGxFqVLip3o3M7EzQxVPOt0PBO+HQqoZaNX1WgbRUK
fGzxATzboAnQ6e3vpv70unwapNawgRggOY2DtG293iHy4YTigMSPghSd9cJ/eFEuwqP0Vk9QyzcE
NrVf5pP6nv0pX+Nt+CR41kF5LA/Mq8On3qtcVE2B7OPP363B+JI+ZDuAxA+Vn3qxgwFzwiziFbSq
K9r8u8ZP9AvIDyCtPLfFzpqn8VPbFzcy2h+p5s8WBxceXvpkMVN7mqGSveXH5YVuRi7v0+FcDSfm
kjyj3C/9+BdlOnhqB3xz3wsU/RChHOG7nP0G39u4LWo3ClBDaBGfFwbFrV+sHyVjkCxuPUuEClnd
MAJgF0aWqt5yylJirz4FGzrZS8Sg+vYT+T/FeG0wRCFOmstLKsG0Ne0DH2Jan5k3z9/zeouhrZVP
8ncYoQpNnhHm2YtKvu9syz1anXMy70cmticNEzghUtYj1ZLNEAV/KuS3b/GsPgze4MnbsjnACVVu
Y/gR3fNaCd1wVi5R4VlK7ag6vEG3OEPiA2lwd8jqd8fyfEciw9XESyptIFN7C+88cBL84ZHz+Vk6
Hq7mPzmf9T88FrhfzgL3gAgP5ZN3WZv81T4Jy4YIoFo5IYPPD5whpsvMlOWIfXmZDgn4FqiCLdhM
8ANenu076UkajlG9oXN4NYutJR67+i0UL+RT3MCdBG1AQNGpfe4guzyH5UEQkaVuZLoRdFsbOrZ8
TP1JeYl+oh+lDGij4AWnGeeM/amIghThsQKwGb6ys0Jt296JfFyPn31QvshveRw7enLJLiFDEAJk
qsfkcpd1PMuvSIMwVsO6Ut1E/aGhUJL6guN//pJQasO4BWB75MQPJI4j1ohbCfXDYf4Euu9Fu1nd
QpQRbiRnbVdjA4S0QJ6RXYUdmWTyRvvDonPIoFV+tEGXvTPhPwNPlDNnhgVeO60WAGvMNiHcOwZM
trA4RfxlfQxv62kttozIarJowHZJt/xFsRyVazQ7aYBytBdKJTJ5nWU84ySwWAkESHyIIjbTa7sG
AhOhEuIHBY7lXiBaGuAIePPO9a7w8B9fS0yepJYIDhGipyj3BIG3kaWN5HqnLj/vMSwPLC6tfuHW
erO25eSm7/luhPq2E1VXOA7adoKrgcb6TNAa9vYzQ4uP9ka5T7xWuOds/G66mjOZnnkL6qfszOCw
Ppbg7L94PxiMbsyCpQTVYJJhy3ancXbm+do+6YpxkyQWqVkipOtFY0bnIyYHgoFQHd0NietOAZ76
o1BVt/nGHyBRogqta+4XxnMmlFBCvabeJs8IXqo87pI6tJPMK/Qr292jLj79VUb8B0+rdbeA/GVv
uG/EhsjQmj0fSIsk/hfTV6yXwrxMtXhuIFQ8opOTMLHbnQuKxzUekOOyoMnXh8x5gNCQihduja8o
21YfqBFA45ysHDb/GyMUphaC2yk+Grp4u1avdb1lvxGmCxPGyf+94bJ06325Vy8A5WzDNbdkt/kI
nX3DBp6p6HsUrZtxdWvRhaFKOlWxxRNiSy4ywvWDj7LMmgo+RHJEjtgna9e65Hg54d7aSearxbwM
wQpU6DSYHkXxIJOkKp+GM0lfT8uenv3/1q1/Wc//U92qmhSMpLrg+9bQeWFq44L67+vWC0bV/KP8
/rtu/Y8/4q+6VUUjQ4mJ30aVLbxmf9WtJlWrhlRek+/eyH/qVlUjoZOHhVVSkX8zNf+pW/krVbmD
4JhfYuIxNet/UrfeU0X/7fPy+9j5LTqPQ6IKlrR7YfuXSbVf+i6SrTy5TreOzeM2nfIhwAxk1w/F
s4kvIt1GKfHv9/QTHThMXllulq5OtRw19Ke7Xj2ZEMfeyiP9IeMtcZozgKYzrpX0mFcf+RN4NVKv
YVUQXN4MNikk5g8ibEYOanNva7wXdya++bOiWEihpyfihxZ9Ocpm8VcE4viyMVFsjgmfpx4twHqZ
zwSVI55Ad1x8G93PMBAMjRD/kKc3hYq12A6YDx6jYHHfVXXXvYnblMrAdKhgfqqnxM3P9Xl4N6BM
moozyJGvfbLyP2bvld08VTxQ/VMlUvwrAjGkFv6ER4v4GE+5I+j8mKKtps6sCIsuHMLRrb1Oliio
FUgUtK1ErxsC5ckMDPhP2nrDvi8pNpwKondUrz6wKXmzQ0GcbT61zjdRUOsOACCAM9BxXoXjdEoI
IGh5qqNwbWmfQZ7tbuOjCswDWje9edCq+lNYv45XNdmO3ZvceMvV8rSOIYtdxC9x/VCKj31/5PUj
P5wp1tX8oN9y6cc9EkmeeKax8200CYLcRibjMeM4AmD/KoNxIhB+s5f2MW6/2umiLUaFT4RwVrIn
jQ2HUP41E35HNod5iC84JnjFrTOD/qTYt+Y2k+5jtNiWaWMlRIfYdRvkRyIfu4q3t2JKYDB11TEJ
CEw2AOgY0jct7lRCj+CJvnzkm0akDeXOicJc0BbL52EJegbAxhmk+UagxIJtPR8tZt49XdsUDeKL
ET3Tr+bdtDXejEDYc5EwCiUJm2tHbbyz4iAq3Hi9vu1bcIOBaLnsfo7ifBLc7i5XynaUZmcUm67B
5HF80DF+PfehwpV7HxZs5jPc2Ux8JPxmuVFMYaAY3PwVwEv+SlLK+CC+S4r79CSUL1V+g1lDNFEJ
zkk6DEXAO5Rhu2AgAhJmfO/WD+NQBWl79ij0wvozVAhejQhNm991LSBmg/QYuh/pRpBdAneshFPM
Zt7WbxzFQmr3cj6Fp4YMxUB7I4xz7tkmTvHkK6orfSH7jJZbCK26+NBqtHbAjCdl24V2Oz6W0Wc3
+2F8bBAXdtcKSc8XsFomao3X7cLpDKGOJLTpDJ+9zW9NsSfjYACYDl2d1/kXeuBxm7sKkUtcW3cS
M2w/1eXgVxMUWsyeimHGjsNtEoiNB0sYsv0+SW3J0Y/xsKVOYMoofSOZ+hTGgOYgv62rErrp16V7
BhJsCo5BRE3nEFvAmNxypyvZSOUrfVL+tRB5wvMqvSjkqEKbBpAtQB9bORpC0LvGOn2kq9k/JrTy
tyFUpmcWLsyAvI2zH5NXwUHZfMqC6f6C8l+sAC/fQZteeR6c6XjAP0VxJkcLr9to6TaPSj6KEHTj
gwjRUHeIDlGrwUlCe5AZr2/U4j1un42w9KY7qtz66dpbHLlAZM3iko6CG5UseTdykkoa2TxVyile
IflEySCiwr3KuSt4iz+fBa/r5bPOuSLrbcJK1LvGFj698sorj2qDCK5qNVwYyqK6l5Fy4yjQaQo4
qJ3d6mwrlm1ID006+OubVNr3tM3SphXffaZ4id5I2lxe6qclMFfVJvx1qraCeZD7p1FkaQi/1Lt6
HazU+tYx4ZmWY6M/cptgdGFtKzGYcNljU7qOhC5L2jYaMFRoB5GhOFk43ds9E0Y0TqbV7mmw8dIS
trA+ZOiqlxtvAAoXjm24mugN0AqZz+bMaA8W/Ds6DDW5lvAQ9PWq9s/F2DtVsecNFo9cLSR8VA/J
UuHxZG0mS7c9m4nb0+9dN8do99of1F19kL6Eye7DXUQaYLMdQtOpKfW3TQ2XjoWOLmx6yGNKfao/
81jHWEQf8i3w95HL57iMHjjQVvCTZhuyEcHgFWLyYO4RHDqhXEiyW9oCak0Lxx3fK7KM2aqGu762
Ifai2/FgDXEB/36Q10c4X4REsVhrB5bZHg7+eAFgEXmrcvw/vJ3XjuxoemVfZR6gKdCbW4ZheJdh
84aINIfeez69FkvdmJIgCXM16MbpU5WdLoL8+Zm9124n/ONoG3B+44t7T3TBhmPNlUEQWAvqDfiL
Fix0ThzS1eLwGYXPxGIl6S+6iwv7mWkrkMB+Du0jfI6obubxMdq6G2Xb77SHJyoOkPQcARr4aG79
B5eiYIBw4Z4i2KSBpO57c6sECmaeqguDfbNHfk6mCEZCfaulgER2B7+aTdpCsX7G9VcH+m+6yYnt
iFbBKSc/RNN4I4i5tzthYS3VhRKwBUX3f5dnF3OuVV/qrUTudoI2FaXw6hunMGeGjZaeFp5cgme8
C68mg4+ncOySuSAssa2w64FSnpfzGj7cOcYbR+vvk569CkXbOgx7bhw2G8kUlZvzCJxl53jZ4MBU
l7gr1VaE5rzSbvGzj1+1uT/2hWkH6KfKzIaEF4dIvQVlNoWelMopjy8JBNWEkXB78nnGCiHGTPli
wtUOPoRH8omrTv0tX+VL3vc/5PssmdmQ00Yk7ZEqg8cuT5t+gf8Uq3Bu37mBf3g6PdLviozuPziG
p+Oozfhk/JLd6WjdkMMqq2Dra95Kjx1W5NwBvN3swUabYRcXKaFjdvWt7FxvOXwSCkDUUd6yRbe7
i45gQ5wRv+ex8U5OLMpthxz0Wf/J7qRakrf3JooJW046E/fE2+Tkp3Acc7MosQPlnESLeRfuS9jo
G5I/iOpZRcWaMB/DyaAo8HrukqdOHBdMeHeFMG0z/TRc7y9uQE9PZ4g73XErJie+w/Cjk0KFymT9
1V2GnxjgZXmIBUefmQ1tj7brplMtW3wAL1jyqo0Iht6c6RWZRQCvpwSrRj4gEa8xsnJAdAesAhlR
DmgBc+4+SinKw1m2iFYCOFx/SX6GvmC1yxFU4kEHAew62WraPLxCkkdmPYAM6LnccCoHP5vCOc+o
oZ2bd/0mc6CyZvW36O548XhSBYzTHBkYonzsg6+RjUmSO3LsELTzmZvuNH3lngo97dKehGjGyzVX
2WGxysJHYV9N8JsD/ThINpVIprxnC/6iIIAdSLp6vEaAInh3rsOT301Rcexu5vLeuusxFy+wBOaa
4NDduc5CT5i7CEkWsrtz70R7wZHMV7wF6JCRNrH/q9O1T3BSKV4NLolkhaiF6rD/wUlaWRcSDbeK
T0JVWVZOR1yIaHSTcL7cjqH2YVWauk6bP20vPD2hcLlNELE3g6jO5bIBp4bQHCsRo9i+p9Afuxsq
Nb6Vdio7GakJOPOwGLdj81MTuIPx6KPuamFe5uO8o64YxXydiWz2I1yIrjXRd2MTTbdYEPVIFkyD
AcevScQKLoilCOiT1OWOrGvMZkJ5imnMo+AztFx8P+J3n9agBlt8MlNIhCBhSepMH+wppGNPJaxd
HamHgJlsS037KojNEZPspDIy8SMJkeL4tApIje3Kqt5xyc7SFG0f/XDY5Di9EaCBguixKmK3Bt8n
nTwsGq3V7lVzXQpdgh+DR0oOvHGoMVtrPDzMuZKNtf24KHV7LTF2utIwxaCM5rBwtwQfQb2F4cBB
HTK2+q7fwbpZvhQujEPsyN08QzJhJ/4iejrfjymW+lVuBQ4OO6mOunk1rIMRkyOxU7uZiOV6YYTk
aXLL2+YLKKwYOgFjhsHul9QSV/N1IS5Ym2DJ7cp8ad+cl8rKwkOorDwLA/ncKB56dxYuKUyK7NTn
dz/5wNQT/JTjokCU5M/baF1FODuXDLi7U2OlNC7+Wsp0IovAE5DrMfhbvJ0ZwGq5ri69/uosyIHL
UPrg/nv1gJZ2HFXTIZHEN65SotMSUnM/jHbGv1e4VTmCuMuADhMZI3Lwknw27i3z1FDJsDk9mtvo
iTJK5fIOBKdV9oLRU5C9bwbKLyDZpKOEJPXgMrSxsDDu4HArufW6pxXXGKasWZHeW6As2X4MvlRu
2SM7h7/i3kaCK3w2jFSUv1IPMJwCvonCrRl9t0h6YWrzX+K1hW5jsBTxHHUpzyc9lE0+U2dwBGBf
paD9KI15XNzrbl1wcmSgzNOtIWAEOiIzDbsdOTlS9zFlCwrCOlLuWvbGW6tTDHYS2ckHNZdmHfUB
xZtqHKPkR1AOzPV/vLvG0Dmz056w+nP3iKO5pHH32zgtjDftnBlwv4jEelOJyBJkSJ7f/nIA1ktq
CqFqJY6GSeqaKwz0fHyDm3Qj/Xq8TI/i2Cj0aymCMbs+o+31OVTdADPLd4pS2ToRH5McIGqpX2m5
04jbaMTuXEbggcGNZG6EvXkrZp8x4W9KcqqYnoLHpC/g5xmnBMFLvvruaSVHkUZxqvIGh5LFI6vo
7S7TBfdCEjuD/nI9tl1rz8TdO85FJDrKXfBpNtuVztHA9Rr9dtTZhBYC/jX21cjzDtBiILG/gj3V
U1EQrAxflTOO/JKPYv/ASJEvf70NQWzaxkRlMM/3Jrx2L0Ea5u8KEqCr32+uk3oKq1WVZcn/TtE9
d8JLSZMgcqyRjxU7Fuqe7hhqtNNzI/olvIU5chbPFSJbvGDtqmy8aRhFgiNmIIxz786iHcusRR+P
5gRtNAD1DTOLjmHurMLlUR5Z7vF3KoQjvUM0bb5oeei3MVs5ob6KKdVJhxkVjigiUTm9aVc1WGV/
qA4gU3hzlf9oxNRDi106g4cGfdGGK9WiP7alPZHV/YFGNuYLcHfwEADUbp3i5/jDc5QfT78TrxK6
K/o1JDdEDDrxIl5Ux+yobkkBO4orGLI3HzsCvv0bxjR2fLxt02XEn9YJS9wp/MWpRhkeFuui3EWH
GtM0aaQPgXIGZ+BjPzYH3872sW7YIfJZbns7/og/0qOyzY/aFsMvmOcvysM5wTyGv5WyPd0W1YqH
6pjyhdezTg88eltcYuwMCy6PagTKA7rgT2Q8VQ4OHqIcrg6v/jT5GCtwHiJG5z31t3yla4z6Lxq/
8Vq+KiqfYIsWcifKs56aIT8Qx82UlM47ZZ5RJzvm/+V2EGwUoySS4IctVwGMBPJFJSYLs/inLS+Y
jB86sWx1sQ/MxXTiqnP/GC5V45Z8gn9ftev8Gl3Ca0pCwLV6mxv+RU4DRN02HIphzWWt32gGE3Jd
fzXI3t5iQ6xhAbqdtwBnlRdNI3oNFmpQL1RyXgeTZgOFOsUyaG7C7OyIgVgu7IAagGqF0D1Pj+Tq
bfOttxvZx63NekYr5sNlJX/4BcYhXcq/EKEKJ/qM8DKC9B+/kl8eg9j52LlgLy9YZjJqIk6ZecIj
eaZ/YsmxPqHkVy/1BzE9/09B85bYpyHPcWage7SZ3FFip0+MUjYDK5R2bXFNWnLVGECxexVIopoU
VdKDgv5pZCFNd2JrvnBkIlPQaFTAxstl0RzSb9I72QLUs3jqoghRi9/UTJHqzozYeMfU3J24bIec
OCxu84d6cYmdOVlX89J8cYEFLoo3dc0Tq0FuQsIAUe0CraBl58ZU0caU7yc4ID8ZkVx2/ET9aDVL
orW4l2qGCBYSsoU+kaWV9CrkT/KldX9XxW+zIp/WwUshfvkbRFTanDvW3UXIGBsbXTMC+62IJhB1
M3BfT8KbzAl/FrYlTVlmbWi+fVJ0eCrVhkMZQAQ26k+OI1y9R+UMxj5d5SwCrIvPqaVtsWGnkPML
8bfCnZJmD9W79xvy0f4YN3mtGMvAUU+n2H68clv4E/DNscda8xEyvTvTyaXiL9VsjBYhY7B0tlGJ
WmJRwIwotD8IRpjdt8gD7J+fu7WrViyQlvnshuEDyj3t5mbT3vJfb4mzSmLrvgjzD0Vx9MphKFLS
ABKRZ/UwsOb9T3lUmWMhkl95KZ0j3RoXJYMuzd9S+Qc++RoQmYG99w6dBKgYuyjm7WJY9pv+Ur0K
JpkcCrM4W/csxj2Fwn1H3/aF+UE+pnf4K8FM3A07ZSZ+ICSe8wqqnAjCHTcGX5PfjTQc9lfsDaFm
k5RVl+OVU910ga9TDlBFSVxd4o9EEyYaNpmvwbNzv/meYQErnzw04yCT+1PQl2gzZFH47GG3jUdO
u+YRfWTHyvvkQKzt0v9lpqYxMGNywWiECubc/1JrSL/tPgTszZlovPwbx9MqebAvp6ag12OWUvbM
CmNn57/zYdGxfbO9cMflOb7a15SxPVlCVkW4qv3r+MNaW5mn+JvUi9q8Re5eVoeneJ/vWcahkT1n
62LNTpVY5mCW9NsG+6Bxyr7IMtjUDirXOayQDQR08SySXBfSo8uLPvsI9+qqJsYbMj7R7nYmrzLx
ni0abtNPUiBwzCXiVfbu2YiTZGWkHKGo27NVy5Zx2XwmNKtoruYDZKwHB+UQ7+XJWCgthiP1P8aM
nkZ1fzRus3rDss6tZwyXmASB5OeISLjcnqW46Q/FkoeozPNr+AC/tXW37mcMDv/GxlabQXY3xlW/
4XgiRPPMIFR+Kx/mZ9s4NWJEAAyLauuqlMmbcS/vO0z5xtwHI2InW9g8tXJP2Z1rwgx9XR44zEmQ
8UGqsbhmunP6kX5kVNHMVhCdMAsdP4wVDRQxeLP2JLrPadrQL6eRrPWbAkafi5/InaddwguGC9Nk
m3yrmTn1lmG4ibXpbkbAD0/Ls0Ez8VpaS+ykN5+MybW2BuvmlEsJ7DrdpraJhj1HfMTIZACIFuZ7
sdw1ZJLLNGnAIxbVCij1hlm1Upu2sju79/b6xcpcqZ0eGjeGT2UTrgmBqdZfQ3d2MTHT5sx8AfT5
rNUW8Um7aJcSmXDjZK1NM2GEa3JVZdv9FhnzcShZqM9PxnfGdnKRf0sRzDbsfsjDkdjuCwEe4qoh
NtzY6Tf9MyNb2uHWhkqPn57DIWEmNfcdYpLzZbCxDvVKv0JhYWb7YdzIz3742t7xHPmj3zCpZcVI
iZkv9Fcy7Tu9AR81ky7S02Y8vBt5M7zSaF//yNUpPklzX+P33vjUKbXdv7x1vwnf5UHfZpT99cH9
luFm1xcXMsA7P/uIRvJZvC+23sWJnH4bbIItrwvkveQtHFVxb3yrf7yttNOIf8DxNhsW41J21L25
GFbx+hkcCNS9qTdjJTxC6w+6JwQmq2DJ+9Nv+Y1gBhA+wP3OnIWn3lo7CakjLaxX9QUwcyusavEU
nkgbXOflk6EnjhM2xaShzUuKPIZfyrx8BTPtXYurYq1d0q+0oBi2/WBhLI3HuKK2mLUrgsYwIatL
wWHSNh3E8abUl4QrZtlSXBoHtrvhPSrnOwxWd0pw8ILhFjKsDUn4YXtrYil24tHx6PsJqp7zysKh
nzQWezoDdhYJa+PfaIbufvZd2w7/CQhcoU1fMLdboOkirwDlEaPFp2f+qQwntk7pFtMg4qkFx5W2
GJiD8ZiuVXzdjCOYyJHxmB9oXJWRO3sdYBOdF9Omw/xN89mACP6T6Y2kr3+UmcyNjmXJsdZsAOkR
KDhmrwn0f7jxodWAFK3nKPlK5iYvAQX33FureOCdbp4QNnQn+wmFziE7cFwPnf19oYJcBIyA2GQt
TJoIqhR9RW3bH2NpxbRA3FV07+0ssE55x5T33lU7FXVwPIWKp0/2Jtuys4NHf5SNGTMcXSN/goB4
ZjkNY+ir1Z8899ONfkcGSIX9HGaaLR3rZXTvu23xxzgi6z+jrYPA1C4ZC6IQPwbxLulmmTbrAMu/
eBw45Nf48/pPYm2M7lHEr2FN9q63C7cF15O7VmoCEfdQ5vtPXlAeTMIgLTLyfHhHomyV5w4sOIt1
Rbp0aXXJ/talR9WVyOnuXefQTynaeYpmdK8SxS9pMC1MZHAr5ZSG6ol/UjQH9Hgzf5WMj9Z7Rs09
IHLA3CcKEniuzoD1SvDoaFOKNWCHxPuWSSQd90UwBYbSWCsI0tuzbgBHoDqmlkHopJ6yZp8Ia2oc
ns4PKzrEG97oPWl7JJCMH/mFtjGbNjnZImc3RnxQZx8/UbIc0+/uzPLDNTeM8u86c0reI47N/NVD
wDr57QLRUToDjak43BIOv0Bq3xj+cEnTYgFRWYD74tVD/lJuYmtu6rPT6fRLOqGt7OlZd/zufApJ
sP2xBLT93fCbmI8UK5LAd763h8z/1K81naG4JroWSc/thpTxyRzn3J4Z0HMTlAukU4vi+SDP4iay
CZhPVdcl4DJmQ8ziZkeZvLhrDkogW3OUczos1CPlJnM6VpfLVGdYdOiZrDBMD9dVcY3/0HSX+Wmo
CRUeFjJVTP+BWWgyQ3AsFygmMUnbADSLipyu+CXNmdzwQwlbg3TkTe9YAJmw09gsIgrk2m/Uxu0J
lagRLvNvumyZks76JVukJ/sLnUxbP3m8wlQsltKNe5GYCgxFv3SyjDQtZpWFsWRXRGrosbhO/TIr
dcamLNEGB8Ucn8jQlQxcvPi0bxVboI5ie6/8Vkx3xPk0h5kqAIxvVv3TyQentLaB9cOarZJQddKe
zNn2ZwtWzG+WcSxG62mwTuFIIQ3VMS5PNec46LIjczyGN4TiUkiFGzZr2pwXuUzvLnOlYukQSHWl
aqpwylKe87CdSvFNtuiPmPs3rAQtDT/8r/DDu1jM//oimX5rjXm2LFCra+aJdZl3l7xjO+zpD5NT
C0qMYFA6+FhxCA8yY8faQT/kMTrsPfGdhE8xBP56MBWXYNvY/tEre8tkmn6by7pdd+5Tkh4Z6c8N
CnBBleZ9WpFNhxl2UxNRSdgjss1w/0WjB02IIzlk94o2cHrtBtqBgX3vXGV5xni7mrZ1iyLvCNb8
Zk9L5cH7UqPQ4X0cCLThwRNX1QxvxCe1dOM+G5Zl3NXctwJO4FlHopjJTKFYJRRk7tbE3QU/na11
YHlzoDXV/Mh9RsvJrdaeJMI8zDdy0Jn5bk+Yl8qXSwFYLvGcpBIbaH6gcMub5VorjdOFYb9vnVgu
Z6Js64y/4GGfBpQHZO70f9w3swqPtTPmbtagRrBxx/c/lAHkwSgHwRnzjH8Nm9WAby8k4dunzPSO
RXyWaTE2o7rleUNH9g/D96OiDuXgbMpOPq2ZSv1GYI/vtOWMjE1GgXI9+4fRsSBzjdQ/gwrWVA4o
3N3JFq0qvJjU/cQ+pPFoGRL7H+KgjE0imCwFufvMd5hMq5dgG3W7yGJ3wfw7bbdGe6Uka1SHL8G5
RVJgBIqTZBP3hLOFeouhSdlT/YW2hArFHkTOZ9g2JObYkWEHA5f6ilZP8+f9WQYfs5HO/5AUVyvg
8gdnsXrRM4r37o03XVuS7rSfRuWbYuvvlZO1a2YuUep2/i1Wzj883+ATI3961QhD5LlNUGu0RBIJ
9yLTTjKiXPVBYi9T6GFXCH9a8cs1dibUE4U3N1shhWbx4MJ4kqUt2y3/W+PBUfEY1wknxQTLicGk
KSNiiI1hU9+4RxOevvVN8W6jIC1z+eialy7bc/aPn9QBDE9p1BCXuCo3JmNB3Fz0sbwnUJemspwz
eSXtLQ8l9eEvTdT/N//D9I2+s3woA8+vSa/85zeev+v3f/oHuADkipyb33K4/FZNXP9Lwj/9P/9f
P/h/fv8mEfsf00lkbAKQkv9nZdgRJ/LfVWH//IR/BZOIhHTiDBNlEaHVf0R7/lMHZqr/Rj6AzEcJ
fEAphhPhX/4FVfo3RF4oxxQCBPgf7W/+BfPfFAuho4kaTJeMiSf/r1/+nyrJ/y31U+UL/V01qRqW
hXcB2jkRKBJJKP9FNel2gseQXNPWqQ8N2FSHIwm3LCu0Clifp30pBNyG5pfZSpfcynjOWRhb28p8
FhYub01VKQY6z4VJ1q4LbwBIw8ctJRxpltpTnCWoH7ve3WQGzWFqYk2zynMuIW/MsYnbEp7cGRnK
0VxJioUX+BbM6ENWyxGxuhSqmviKItFfGPh77eoK1TIeRmojCfwjsM2NVDXy4m/v3n8jJJX/m5dE
FnnNeVVk9HHT2/J3YZzVmKUrdZa6HgWDcawcwDOJwdLnweBkArvOFFmxX7Ez6kflIHqkCI3RpyDp
DGcISisHftM6R/LDpoXfxttZuchGFbOnHGX60myRgHqW/hwMPV//7z+7xNv3X95QU1E0IADE3IiY
aoi8+c8/vevLca43k5rBc58J1f0sV5Jz0uuTocTKnGGUjmn3SAOMKUNeYK8wio7K3XxkodA5Ukmf
0nsxRLNuyoDLZOCV03ETYYpnc4fXbS5XrPyT4qvNCdFSZCo3OGazzGPaXGnxVolpOpJwdCR5PAdS
gVtDKH8TLaoAeNbbIiYONM/67dB6D1Ue91GnAtTozSeUsZuRQ4bMAmktAu22W30tRWGwRbLg+SSo
4SxqloEV3cZd3LpIrFt5nQiuhb1l1GcClT14UrjIGD14toij+lX6YEJ8vf0e0k1T0P4nfB6ol6Mp
II6vPMIsJR3Phk4z69PBxjwkzdAd1l7swe9gXBar+qPoWEpIFfLtjIeKLtzzokYhJAvfdRMhIzFq
7egjnzRkA+Faa9F0uawbvUbcFR1XCy5G5C+isR5U/ZrK9chcKUFxwxeBKQDysFHPapJ+Q3Jh7N21
jhFSElqD9I6Ga99Gqh316tukuDIV5jNFfQo0c6uK6MLHsmGcnFTE2ZhLLw5f47Rzd2NK+VLlQaJi
RQmSal+oo8IWjOmTNspAlNL3GA0mFhaWCeMI5AaLcK6h1sy6gHxQNsOLIpOZKJjzGj5qYo2EvNd4
d7VQnyJVTeUIvKaYkQanuNLOG4rmjDPYVMxoFZfwzkOTwbs02SH6TWLUXy7LWc2HPl2P6tIP0reg
Jz1fssOEJLYp7eJ49kwMIUM+vJL2Bg2LiT1bv3xQP8u6+jLiYhGqzdMwe9Nu6/SnCgOEiyDRpSA4
4leFTtS0D73IXyPYAZXarga1NBuFccFiaq6p7jYfGQT1ovo0AigZmbwvRGq8LJSdYADtGJUCYBQJ
nk8ukf0wNhHdPHKVQh3Wok9wps8iq27h5TWOL9c7PyudWsDX3YMmjcpvQ4aT3BI5k9wAKTErFvu3
IGmLomk2kRIuxpK3xez4Y2TBiwWz97LCBlnwiXE8Bn7VEGWYMpNi+qaK6sOMjGscBRtVGHdh7osL
vw8hh4SeiGceFE8yHNsgu4R69YZn/fLj1lExEsAeYxrmN5+1uVJSSonM0Ds7NVeVJLGgs1wJRQxs
dcvlYNWvI3tA24i/KpO6jp+ljIdNqipvofJzKjgOdAMgXNVbp6DVniHvpxT6x8ilLitCpy6LG7AR
RifeCeHyt6vxC6Qqu9GudAwJTXvqXkxGZiGkKOy4wGgEDeNOuahxcuJ2A+fluTpKvqR1Ek/6Tbnz
WIBSx7VqfCP+Y6mLjCtDHWmIJrLPkUcmAqQVEOQjshw3MrqSeClFEV+jpmxvdWrJPFaOWQoTFLEa
X/k8GOYp6KPzBAuwFGGVG9Zcyk2MOFrjMWdEmAJvJeuqwxBECmtiiKRKRi/l4jEvffoB90vWkp2Q
+mCvmFfoQ3/LY+hRo8s82+3E03983wjbtUu0a916K28M33EE8ZD7e5iEsCW3Upmwc4zdhRLCZh9Q
hajeqy0yTGpt/xsnXoEEEfGDANuklk5uLp2nD4SW8YzQLuq99SXX7sVDVMJggb2eS59hmp9mr+w8
c+sCmK2o7YB7P8f1QOVtg4lhWYZuJh77RQCV1y8aVGaCyEQh151MBuph6GUyC3w4oY3uX91Ok1Yh
FnESYACz1kgTK2miZROvZ5XrtEaFqS3UkODCyDAOupE9PIvRVaA965gjDKFhMdffIiRb0gX73RhM
cierXMB3mPkhXGojRWKUNwwXm9q4ViWrJE2axIdjuO7IUJ8ZPN7YoaG2zJW7EvirOJa6RY81aKmo
yhFoM81mf9KN1ph5qXGX4BaHUfXjBwYNbgPWkx1fVqNWS/lL6QYJxAos8NOHBqu45CpAb8vkGWjW
qDWUT7n3YLmScRAizfUtMJ2CirKwT5jHEpSEZpkVjT62f3qlOeuBBTot+dLFnsF4GZLZoes7cHM8
2oO+XGZKmy/lQTt6tcoAJEnWWdxce3hADHkGzheePYPE7xxJ30mBKE9xUXJEU/auor2injVo6Mrv
XHAfpd/sFbchN1XJ4Op4ImJfHS+fuE8M2gNZ1gSkbgO5hXT3ljWo+1zGpzWYH6HWzwXTeCbmwNA2
YZ39GebBe0hGxt2a8tYoRMLaX5aA6myX+C0yS+t0EZXGASwN7i2YE0Ve66fR5BcUFU+fWTknS0f2
ZlCXpDcR8inWcMQCl1lrrtRHXxZTSCNWvtdT4NxYDH5GU7wWfcugooHCOl3wQoXhwJAYu4uEnmoW
wBw9+w3EHHWxlIlkW1aLBA6sJwFo9grenlqhu9OutRd4u5bNT09WepkYJ1HteLPV7mcMlJpJ4ODI
g3zzyyp1VAFBqCQXuCeNa6fzBPXMjVy3B/Ajqp9jsGFL5Ar8tJxb7li/Y10fHY1LYr/U4nAPce0x
mtgLsyzRkWPvulr9iJk/GXVUv6aXrp5UmdP70Wna0yuan1HgJk588dkZ7GWFtAPvYzxAkHwkhk5S
ac2eIJOeRinjI1ADBrMspNMWOwLVdh1ooONJo7Fi4dQ17afKAxEEKcphN73p6dDP2hhhTVFkd9ND
iKXEB19H8DroF0FG3pCXIyauK+XnRmj6q+sHGJJBBdnuaK0ly674LHbD2u2v347H44z4ESaUQ7ye
vi3BhUs5sj7MUP+twp5rvjfuOcixlt9QnwIxSV4z3YM+FEfBKvnByXlj+WS4rInr0gwQyljxqWm/
xpb1qBc1jAPIFRB1ZaHnjLu0CmxoMoHNewJp2y45K5mebTjqpUFeFGl+g1BNOrXRgIqT4IGo/Yzk
E4bNGhLgtAsQepTBBrIkkQ0BIcqCTuVjlajMdbVEexGAZUhq4ma7U2zIMkAnEMBFKlfzXFY2EpCO
RclIUmvafBep8VWqyRwhPK6dRarybdYhcXNJb8PNwl8ZJDdZaKgVhCCe+6p5DSNft1NkKwjKkFtG
IqjjWZqCbnK10GkyALaW1BEhkDYQRa3fwCvdRTqKHlAjXng4acFukEd5HlWMsbkPkVChnYRfK17S
tOdB6AXnImFVHVnsF3OYOBxYTTXL0fnH1br3KkAi5D9UbqlgYMF/18ugZERkk0ncievCELaxquEQ
Ju4B1TaZc7Gb7I2k+PB9I5qjZKvnre9vm1hmH65xewhFghx41PF2uH68qgMZ5isMBQJeK43qqYPY
105/iBPA7//+419/kwZ9W+pdQPA4HwR7i/gRsvT8rw/+xycop7gceyoj8e9f4q+PDSJ4YqMVTkWj
5tAqRQvMGvZeBvu+N+prmDDSiKEd5ISfT3hPmQQgEF3w+ac/5Ol7/vWF/vrHvJdPaRi2zGKDdNO3
pYFUYvprJLr0F24+80zz1Wtaskl9BoTQfLCVhLKwzmWAgCXjHOwpeJ37VF0bJYthGji2I3X6YTDw
bUDZXYEx87JMX376Mn/97a9v4Ukm3+2vfxmTLbsB1w3Gx+Vg8oSItOdBh4UuJSLvV4EvF8zguiUZ
BkIFIplQSsl8F8Wta03ebd8cD6E1dUyKljuKgCc8UMctl4x/RFfmY9H0paUwYKUpiipdxDkudE+q
gP66XrzoO0D9uWdhB2CoD8BRmPVuLV8MD9F4GTb+kgqGai4u2oXXDYhb9SyfS4KqnTGqBRs5icDk
gUSaDUaLeSLB2BLI2FAzCP+ZaxbU7d3Eew/FY+SDSWtRBvZWtlY9K9gFuCHqROipElE4EUU+SEmx
F2sFHkxC8WAmKSzHAV2wlGvLSOL7V1rv7bpWezFf+B7LERZ5QpVale6mEZZxFefrINHYsgm5evGl
cGMNmL40eFo7veJ8wFhRLeokpwr0tfhz5IFkhgoZ2HlbbovpnFXNlu2DV57xqZZbWYJeLXXlhyrJ
/b4baaZg31fLuoGnpjPq8PWSDXsf0KuTrkePr66r1g3PtVUDAeeWodRIv1q2QJFA4LbKA6wSknSb
SlRiYeFVN28A9+4LFtWlAcXA9dv4aRjeGf6iwQAg7Ancar0rvPA/SsH53YFLkPqyXludq2yGtnsV
UdI7DE3HPZeIOTdl4Dld56Edlwk20A2TVEzB2DJat7TwMtQ5w5M4fTKFod3LLcKR9PYURaHlRI33
pWWAGfNM/Yp7FFqR20aLXieIPK+DEAl9HUCl7wjx8Ppy3pCwPIzFcBV0AV9WChVQi+WLZlnmleiQ
dC20xA5kWFfp6vVTP5QY3KIc+3YbUrGmoSnv8umPVlRPQ4fY27ekaKGNtXwLDFx4eZesgqbfV4OQ
nyzLPaD+iFcmqMyt13c3ePnZhrrcHUfjZAL3asJLKSnWLsAK72Ndh1Q5XIYBW2FYatKmy9VnoMPC
FpOoXXYYLlnHe4jmdU9eQIWDVVc8XaqROQ8xjFBaaK3jNoNfXuYHEL0xHh5oyHrcg0VWTl4HBUuo
GnAWiE5XcSVDQb1KBPpQo+t7MkC8oywbsAtiOXP61tsEKkxdP3F/6jbKLxKO8jDFJTH4rGJGoMZr
QUIoUvbYJ2pH6MVs3aTRVmkhP2pcuWWlE4Oq3JKg3fi+pqyNrgd75KcPFxoU3plmTmhVte1yWlAx
YT9jcEG0o8IgOPG2HlMZA9oEios6dbuD1jMvMfX+HAyStcy0sQIAGUEWGenjJQ1xc13JsCYEX0CI
sa1bBM0NMXUQh5vfMK79Y9ObLzdR7q1FJdOPJZTaoWRsb9gQQ5ON5GHtb0bC6P1qmbd+g+aX5SO1
BIEJZfCpBFl7AR62EGpAaUnqnSHrHlwlaRdBWqc0IBCmiTBX0skMCjRQUhJC0sf7KMYEHZJ85QTw
gJmWMnqpjZ6BAuT9od5igWy2ELvS8qwFySmgpJFmrvnv7J3HruzYll3/RW0xQW8aqgZNGIY73nWI
Y+m959drMDJf3qyLVwKqI6ghIC+T4Q8jaPZea84x1Wmrz7hHQM1XW9Ty4iES5gvj6WRTNoW5JwGL
sHkopWI1cK3OsGQZ8zmgy+E3mQrqNJetbdxZ+lnTR84yTTFvRTHw1V4vHjVhfOkGSTw1z3UjxA/9
1CP5rPubIFq58wwYc1G7E0N0QkuYqXhdJa8GxpwajM47Qh0ZZI+pmystGh7o/G47mV9hns/bZYSo
PGWLa2gIG6qOEAFGIiQHUlrT1cfZyrvdoCGN7Nd2TYawoxL7wWm6AhjbI/jBkzEEADe7MfBn/HJd
dciJ1/SXrD3IZSveUrOkScnOaVfzqDArqC362eviuhbHx6rmkizUAj3dZl2dmiNT4ICrYyT40Jt3
4zzQCLMQPQXwCMkTmCwNEmlBe0fpKdsI5ERmUf1TCNLstSI0YOTbnBdEC5BUClsPl2Sp+H+uxtWk
UFGoMz+v92ZBxvNFzgjrQ1G/RmNwrPUdkMcpBUBnMYHvVsJTphmzHxGdG639cmYYpnO967qYW+tp
Ivh4A2YQEb8ay4s/GDLIietqWtbxfu2Wizk0v3ldXNdkbVqYB66cy+vtbs5i1MpZDpXTLHy1Ael1
XSuYhzPCV9PS16dQYb4DK2F9Sh+HYFqmRLebdeBS6wNcLVLKXHHlh1/vC65Dl18P61z7vRD0BKd5
3DMpqRu/Hry+wXXx232/bopikme0exO0CyFz0F8vqQ3Gs2EhLr+/oWSKvOT6xD9XpYqSrUYygPvr
1f940vVOU0BOy+GUOb9vwfXhX3/Q9SYspIopcNQ41weiP2lgE4yL9Sv5d6/4d/f9elNp4siNOwJG
19EiJ8LQVlWAr0EZK7C6CK3CSRyhSFkfrlWTr3202MikuYtDQ9yTMNIxqWNhBHHvUzyFM3a9ba53
Tm1A6S7I0DfMcIJtot5WD3rPVXQmGrEwH3QLBri87gEcV58WJR9PK+eSiCFBKn3aGjwQNkzwg2Yq
UX5l91a3+HlASoWg5NFMhFRDUYDGAiWACiqcKr6R/bNvhhE8RjnSbXP0MDj1Mvp9kkZsBhZcIGcN
Za0B54S9CDkq43RteFRT1A5NWt3HsUHwUXUhj9QNFeumlOCalbBvpAEISaL/NL3bDjEenV60p34l
z+vxnmn3ywBCGkOWSfNc+dBbYVoLPp0tNgJRP2z/YqC8BwAo1NNnuqJBAQcTlyT0pEmGJp/ezSel
FH4CnQGwJd0Xo0ovdXwAalmhqzdvrh0EvJtUeLPxU0FSGkLgcnSZyBj125yo5GrmcMlhlcsowEUq
QGIzJiQydd9qIRD3gh8iSg+5gOxMCt/kdZtRw63YXVkyD4aWBAwQIz4NywXjv6SfNlOPWCcMi3sh
JSt+gvyGRoV0R1IF1IusIZahGBZRTMfIMcxo6krcfKWqbrtY+GpNVVxZkhe5nu5NaXlMy4G4HzJ1
7MYqj2SzkX6zalSQ2qVB6lddENKfB4Mf6sOZdEijBMCY1mm8NvIBiLaYGHTlVENMdmMd5R8nNeSD
QQMUkyCCUWI2YGWPAA7pta8U4kPDYMupUsIcLOoQVr3AhuKcBAOe4T9WrbuufpwhJv/ITE1ppKWm
8jYL44Zoob3UY/3WyKsYrFNXoKjplHV4fhbN5EElAgvvmHUPVDHBwKupBK8Mp9rUdno8u1b3Noxk
gpWj8DlaBGsMUrotQ/WpSp4qOXmeAkQ4YdArW7NKDkLf5p41jqhyo/jOlOUA0U71USoo3q3W8gZO
JFslUQxIm0q8GWudCKsKNdgo1xJvQ0RmQDNpbXkhkaMJkRMJYauVNhGKwlFomuSQlAzkw3Uio5cl
7fH8CzfW5CzENjhgcDPVYhBNiGuetrgIVy1wNSJct2bmgszU8ShaznxnCbEIr8z8MvqMjEa1c+QJ
b1tQg7wvg1u5CRDuF2noUFJ8gMkxe4YWPMalsS3E9olJ2Z65hG7nA7+dKlqr40y7iRU2uJo0RFrN
cgCr+F0iLozQE2fWjzmKtTeUFYRCBOnk8HE+sOS3VlRQ47WTu6QVZkAqqlgPC2cxsPolIiw0g/q9
DCCgoSiZGxSCMmhqWksehjjhweKUku7SCp4b/adJ7QkSXurDaPC9WWH6Mlt4XJFTUyhC389XUBVE
D03FW8ZFDhUnx1ql50xa/EqTzuu/IJlJE2foSoFT8dKO66ugNQ/s8Jxp9Ihdq+nQn4HhbUpKdnVG
laFZuDiWoIzVZiLJR1QiJ05w20Y4CvKsdAFq93Rv9MlpZIi6tAq4mhmQ18TwiJhh1i1CaGfIBVnI
lTsbCwrFry3lnkNLbtpmMZG1Ao+G/pS2Fu3b0WtMlMWURzwlb5C4NvV9kGFdb1Ssze1CuUl4ySeD
BtXIcaUbFOz0N7m0SL1dv0gpGeh/afmZ2QpdreB+UOe3VrM+G+oh/BrSm7kNmwmqQY7qcpm+O/qQ
TZrexRawB2jtTqCHj2tDmm5XjUYk6rYm/p1mREyn5zXE+xTi7lgj+w0ChvRSuky2sWYZzWOyV8wo
RhGbw2bq1s3v0H2ZQN3qRtGo5CHIJEtyE6nMBydF5wMxbWAJuME+NnqDXn/KddRuE3kOvVrctzTS
mgxceyir9PzUH/I893mtHbRBwNFMwb5bj8ii3xcZhia5h9RCEAYKKOFTjpJjCgSnWevp8pCQlEip
8HAySYrSBoArFSTxrUEE19RVBKjOnzVHUEPZmcDIpyGmdNPN8Wsw/UwCNPaUlFnSTM+jRHtXoPSd
stOJlE5F/SelZLCpKloHVGTgnxe7SFuKHTMnJD9MZiZInsRfLBFyaZUaLLQz7TWW6Bon6aeSIS/V
MugkeoK8zQrH26UxP1POoZWgPRqpdMgXjgZZki9Cjrysl9T3rgWYxvFNIG7L30QMilsISuwEhX5J
0hx6SUFmoDl1Lkc7375uYjtAnl5ffwr1gcZaRQRTk3OimtkhArHZ5JZwZ3JY4v3rJKeD7lcWAXG/
ConcnbDLhO8mA7deh3R2eo3gZolgdjuf6qc0uwDCWcjtHiF6hY6iVPIJPi2xFRVRzf1ZFElXq/oZ
bn1/skQwWGrCIKleGBzIWfhnYv3/NcHNP/U2/7H9Ls/v+Xd7ld38LcP5U3jz983/R1Q5sqmjfPiv
VTnn74/mvU3f/5My588X/aXMsbQ/FElVVehPaCU0dX2/fxGaRPUPUTM0IGcodFZK6C9ljvKHKCqy
SdnaAs5/1Vf8RRZVxf+OEkeSjd+kGyI4KBGx0CrvUXSkM79pcTKlF2jXRcOxGNRuAgFQB82pGKXc
DwCb+9e1X4v//n2kwOQ+CjfKlf/nt2nUSNgQ+dM36nWKvrl+VlnrwMOvrxxU1HSDEatzle+bILsN
iGc+ZNbSO4Y8wnxoaJOPzUM0PpUmTdRiGQ1vUHg5JKrXXJD3vBe8SC3r/aJonnMY1cYmQVVhq+99
L2C8gtKiUc5T9H7YiihLFmVYtqNVPQRm9FKRLEsDaHY6QXns+sjJWybmGlgnu1m1KGNTzn5AQHWW
DE9m0eyzrNFPVoLEs7MSzacfsZeVRoCdLdCGZJAvNQE8jhkXa5g/GZb+Po41itqASEeKAU41kwOm
iSO+UFl4zUk4WNU00n4V8TEI+pIoD+aMCQs+x+4VmZPfRG9JDMuTJYBATUtcSIFp9BexDIZNFy8i
Q3Ca/PPqdJJaSqEbIzHhCaXU/buqeJKTcNfqGmYMYfgZ1Uh1w7G4T8UES3tv9W6QZrCSKTUy0ub8
nj2Fay3FMH0cd2BHldHcTcWA1XgnxHalkWpbjMWZkh58UrQdBUFO22L+CkCubwaToY+aqNlm0cKj
oZlPVphjgdYJuRqah0LXv7qQvrEqit1pjsUJw3p200R1tO27zZLDJWwU63nAL04zAbO6WpERkN8u
lfk6lOCKVJSlThFC5m/6YaJpY1BSGGhqpMKJgu1eqVNUm5byOcQ1NquJ/SCWVBgBKfKBkRFVpj+J
I/znsgBooYpISXqDbK+IbK8EAqVg4IYuGPU0uAiyyXQTlaFMWlmLg4gkXft0pHjWovU+6BIbX0Xy
JqD71TDEdyXxsxwG+r7au2BQ2MrEnOQO7Exzk9YoNakOqByQXP0Zc5Bwyq/HjIx8HczMZiKwS0c1
8Gz1skyF7udafzAUZiU0Lfc9QyZ7GAl3DvXyqSBib8f0jx77gN64yoS9nise8QKeWteJIy/a3TTj
i0LrxLUCJ5KizRwCU+NXNe153Rhb9rYSlEMZ1E6ui4knouEkTn3GwSKQXJrghlK7yJVq4yNr8g86
/W4Jbg0phXGXdNm3KApUuTXqkMTf6NpMFUh9Lwxk0UZLBP0gz3SxqXzPy1cyTIgUult1QJgsJKVL
/LZ5KzFYkMPsjQGxJ0rTx5INr9FUNzstxfBRdcW7Wc2oRcjhFBRwaFWgOT3NL8YLteYl3UGwPiap
ul/PryhfVIsfjSnnUJwsVFa7rgclEsiMTEZQbMUUVIcuiH/0FOJsL4AoC5Nt2YelFyOnFnS9Q8sl
g7ny1F55kIvqoUmLYCeImsPUif7PdWEwDsnV53jNKUli+Yasn9u0Eyx67MSxay2xYFJvir4ub5NA
iG9oxG9H1ZKRhomHJbZ6Ci8qnUeOCSOZmKIXJhyc/pQoKb6E/jPh6EKis+EEoGjSnYC9XKFQnqP9
PNQC4ZDxMzXwFZLQLnQJxowySwa8OWvc2A+pzm405s+gH8b5mNB9ZFu+lnBYpdLTeYoJjpBl2M+1
6oTddFNneHoJBDAItWQcZKSPVNPpuBqV4saWdgoN88OoxfHYEE9N0OEOPj8Gbt28K2MzQyO20gRq
cgZ6qMiachFj9FTJoKOSSqkICxr+S3Vp51uiFYtLUAN06NxKxGWpy8mrir4pR1LohALKMjGHgtHh
voxUwLS5GWxak5mvtHxXOVPPAR5NO5E2IqtEYIJvbvtTM3sJQ2S3UlMwpzPEgSjX0BLYPc0ZJ24I
oJPpf0P4ZWSvNPGdpPcOIzdaDX1D5sQifPQqBYqlwswjqzTXsiCOXXnoqY+beKACMhIEsAHlAvSL
ygywFnQHwqyjngLKPPTUXiJgZ0vUgQAAMTIn8KM5tKalH4+ZxiwxTb5kJoeBpvrNQt2GRC30QaXw
XY/DCyck7qXZSNjLkXiVr6ocL1wMjk2InCiJOOlGanZriVnnwf+1khmPx/gTr57LIm++Ix1pYBeM
XCq7nzmYex+A1kPStdVuWBm3QPQ3nd79JIT4OAJpeJ1pqEciTV4KTfJSA89yJzB7RLrKXp5kEyGw
5s/SUcMp8KaP6RDu224gN1Gzc4HYIWTJfLuZdhENQT8rtC+deYrKU6RKH+Mk3zXzfOzCsYcJMRfo
KzaEssFplLMnqVMlv0iVYdsVFqfaeL4xUSPUYoHHnkalowEYYwZNry/AZa9TcprH4NQxdSK9mgN5
dJVUmwibmZgm5t9WXMAqrBGsoIte9ZkHK+VYJqvztWMKsaW1/R7UKBN63js0+p/KyumaqTGBIvpy
JNfkdgZOKYeSzwXIUJECGGIWeums/2g0uAhnlxAWy4NLQYOvSTPueMttjYiMko2Y3MQixR7Ew8d0
rIXj0EcHsYJJVgMY2akpNcdS3vJkgGRMHw5mdzdWjDLKtnGHyjJgSFmAHjie7LqnIEm749zPMIcq
SQLvBzFChaMx6hXCWw23XlL8WANmB2oG244hnbOQhcpsMdwNbTtj0RzGw0yqj9igWVIbFPqp3FCx
E6hHt1LGbLLFwsWJLczjQxyWArDAJls5AvJKRFHS4YZxJCrpiZmoVUQzBYls8Np43BFF+R50pOmZ
JQaiQRkBaVDHNHZtgZOiXIRXOUni7dQa/YGxAv7bTK242FP7qiQy7etJRRWQ1h/EuTHEM+FgCLjr
BTE/lK15mckrBL0H264PRc9Y24X9Gh6oWgswC/oXypRv5w5zVsuPZZM4BdRDrSgPJBVQCzoofH8Y
ac0aiicnDEUp0YTFTBM5lyGimaWIWhd9rqFmaqUqAjpDIy9PXYTaU4Ia3+siO9CUoBFW8m9jJhZx
invORTtxjMGJU3Bb5JnxVT7ujTkGYJlZZBJPwXwcjUbZmBrtRE2QOYwoWMz1jHFx4cpahQb+4JSi
Jp9rjQDzCkriG2Z1MnI7CDaIFu2SDKNboVVoGdVRt2l0qdkOSXRXVE161AR43mXLgEHV+xP7AGOQ
bF8vYsp8EuVlVQxfRpt+LYn40TbGPSq2zKnWWI+0799IvMbm2pua3yRFh3VFjjxNmx+FCp+5XuTT
iRDhB2sZESNQjUQdYmvB8KVOFk23KEfdgkRlyFg0+HC4ho2eHpcHJqOfchdqF8uIvdzClqxXwgPN
9upWS/AUanuzlmieFE2xCZFA1WVcuonEhXwJq8FVzIIijBL2x9aYNsSf1U7dGg24nBjRyUzWcjbi
4inEcasZ0KHnMcqdZmFMT8NieBAm7VI2zTnNonBHNkO5E9cCHymNshiUmygCLHJtRSelrhK4LWtE
+kSSr1MEYC4vcfCWK5sgYmRDGKXiJGselaTH1VFMwmEzpPU3Kbo1XiWlPlzXeiRRiiZKe1mgWl8a
I6p2Y5wZLVCFIe75WZhzYTum81HVeu0cGRzYWtxhup/7/chl007MrNgmIhxHBulnqHi0Z8112G5A
aGDmWO3I1lqplMFplnrKrgOqhpGqYaLOwY4LxbFpje5ARnC8a4Pldk6GYDelgQEHw/AnA+RQSgyJ
3w3GHci+wrViNd0HSS0+5aYCtR5WowSUKpXDyJMTw5slFEGzqBz6akpOdYAnlBNJL5XHtlzEG1Ki
HEWao2Ov6K+oyaDGq0GwS6fyoW4X85BX9b1GKxwFtEFF/q4VzeVmEZFN1UsOu6bIA8+ySlqwsq47
iRgYm9FcEr/XhXsxJxA+YGaxKQbqh5koPUNgHRi52Q05YOdRLkpcBccwGEFXmAxOSSFinLAuFsTv
fy5+u89Ms0+6aWuH0Rj8yhy4LIZ9EIIpadKRJB/uFXEY5CXns6oqJlpxweiLWZEi7/379pCvqA95
nT/IIqGF+Vx7RRH+JOLCdG2hmO1fF2UezqibBvkQkrEcd8paOVLJoxDqtvEtK19XUbfSFl1vd/V7
WCmLpxOu50upAP6CROxpF+Maa9bAm+sD10Ws1K4whFiI1SkCT98M2k7Dr2hM+bg42Zo+k6sB0qrr
6pCHJoWtFsc9LSX12nf8ezGuoULX+2ZBuK1VUh/7lsy+PixCEt3Jwrm+x3UhcmJnAkKdcf2EX4uh
oTcgEeKO42yhqbm+eSCIZAxfV3/daanxrpTFeTussiZxlTUx1gpwMKyrjRUu+1A65uXqiYiutYNO
/tdqIOWFTydk2szAYNA6g1NUO5T2XTvp24n6Qbqm/Vg9je8mQpBWKfTSHakOCW6nY0l3Mqw6vwy0
nuJe1LuRxFd/XQjr5ujHtNYi2UsXRoyBaG3SNUoIaRQW4XVtyhWCbjHMK1y1/Uam7qhYaMKua5Wo
DfRUJuOl5wzuKRn1QDxY6Myqfil3s7k4dCnEHdcF5GWKXPtpQb3Pvt6WG6Fee8kLYXwKHc6y8bta
4xPXNbVJ+522AsZQEfnturiuQZ5TvU6eEHLzVIiLXZdHfiwpf+1817XYjNnuYSrAySXky1/3tpCx
juRdN5wfad0R8b0khpLS2mE7u3VX6y1tqnZjTnRpIunbMEUVd11o+F38ijQqf2wDfxTDYnu9C/1M
SaQoZo90FTIMK4liDXsy1z1IWteuNwu1giag9F+aKXYbVO23dafQ907WPTO5Jkr9ubrenqOEME8r
l+x+lblZocC+0K6r19vXxfXmItAA04AIFhCQmYbH6xwML8WRSVywue44AlMGLwrylyjSiblr1i24
btB1W6a7vpRSv1bWvveMMY2oKvRoPicE6rqkVm31Xvfreml9QzBav4mJLduZKgitALWSOtLf7Oe0
8xNCDpkHsEg5UOh0YGAq1n39uuCY/mttpndHlfvv29eHxeud1pCOHqLq91+v08VUXLzr7a6X8+bl
t3eDYQUOQfyeqoltu7aq/1xVayvjLE6n73pnMgCDyJuY8/yvZw5tVtOsZnFduz5xmLgOU72ZnVBk
l5ABllaaDlJsvSVa7DTXNUtpXmrU9LhOuL9JKbV5YojfZVxWrqGAFj8pB2ivDGf/fAXd0cb/7aYu
FVtL56wymkxS7V9vrygt0F61At+8frfXr9Uy+fqvN6+LcX3g183fnhKVi7YbCGR1tfVYpMzEblhK
8KqFsIHeTMGTabaaX2jzp1z78OaLYYiVu13PLgY2jb9W61k+xUaib0A+lLM27E0Sn32EjvyI1npe
Mq+rlHEJDqm5JnTlrXD9Nfv1x//H6rKe6MyGmXQcDWsIKidJLuEsS6tQd6lKtgoiHF/RB5N0D/GZ
S1/l//rzrzfj9RnXtesiqupXFD6KJ6/nI6FCrTpwymIf/vt2MM7ArntUuOuWYZxBBr0uCs6f00A4
L2XixpU1QAbX+68LrW0mu6IG5Y7hzAwP6Uy0nl84gMhQvK5OglI61LRhcP0dtZasa9ebU9gwA71G
rxF1EI3SsL9G3V0XhFbqnJtUMvFGSTgj+vx9J1z3ST3sMfqs4guN+hs4RPXmH/v3dRXjrm6no26i
PeN5lRIRryStabXc+nNHv+7ZYiedJU1QNv/Y+a/P+fUZtVSJTpFXq26CzyV9kuOpmBjBxiqYousf
eH1Jq1f6gvTCAJwojiQQtxGOpmS9+sXrQR2ta7/dvD6gpOX/j4D7Tz7pfxelQQdFFHVVZuSrK6xZ
Bv2S/7o1Y79nXZyXzfc/ezP/9j3+6tQY+h+abKnEuFn4jTRJ+5UBx0MG2RU0aRTFohtjkGLxrww4
6w8Fmb9o6CplOl6Ej/dfGXDWH5JFOAd6D9o/kijp/53OjcJ7/ma6XbdfU0ntWDM9LFNbOzuf73dx
Ebb/639I/3OeUTK0iLd37VntvUK0GeIJQENfRCJau5tUfk7by3wTXeot8b0+Mbp+9oo0nKBuz/q0
wBy7Iyc3Hay8g9wZm8eX8YXZmr24eOi3qd99lFteRW1iT8Z5u68G7yK0F8tmClBPnH0QJ9vNPr4T
Y6c+N7Eb9Ay77HZVhtr1Y3ySyYv4mWkM77KDfIOHamve9y8pZdm35H18kV/Gz+KpPGonKETH8rhs
xS/hiednB+0t+YmeoLx/zl/1Zwk576zgLBuOywvj6epG3Q6fyydRA4DxEIMxPbx6ewiBP5bhbXzu
fSHYRD5+VgNB3rJHpDHW7iNKsYcbXE7wMKbNAlijOpq32j1pd2fS2U7Lp/hTvUgX+VwTIzEfklv8
IYf6oG5BWW9N4E3JnkDqk3pS75R9eC9/GPv+II1oRYBgLeRtqPC9p3vKPdpz/z1ujWfloBxCgFIS
HorvNT391IZI3cg72rRvUeDVt6SNk9EheuKjvsp2LZtUrYj+zL6M99gsKAbuyzPZugje4ZIn/UZ4
V3bSQ7zLoidr5Qw/WEO2g5yRHaIPHAM30k4h8+uc7NHYb+oGsGqyhb700byO78ON6Qsf5I9wBaA/
EdkZbMjYaaDIZoYP0sj6FD6jB/kMMIQKyueUO3RykleDnNQnhuVPyz3iEgg3F+vcPAsf5XN5zqlK
UNuE4dnfxee1UvER3sVvJukEhDxIjJbvERbc8KWAnQCyzKejwJmelXP+mDxLd+F39RF/UzZ+CH6a
m+pBOM7P8VNw238gssyfI+YBWMLgcLc2Pi2ogWSgo8FIX6h2aJAuOrt4jEGeXtKbGH0S40P2QdPG
gj2ckUfGn+KzeTe9k7EbucbTQouAPUzYITIxEg/0raARNb3P0dfC9rs3YQwjMTHfCdSbKDAxcAg9
bKHybCM9NiSXgBYRpnDmkjYbBx7+T1UkERm7qw32pWf76dDTijqot9olaFCzbODLv6BUMm7m+24i
n40ULPmEa/EBaQtoNZQAwmeVPvJDYA+iUeKwj8jf2IKiF5nOCT23viu3xB4DN5CdQnAlHc7uiP2t
eSxBGBRV7EYbRaj2WcQEma7Ua89BCEIc0QqcToiZ8LQeCcztyy8RGyt4TtNLUy/AfIJb+4yer98a
8Kg/Z7qBNMOMHczrZi//MBjGb/7QLOfInduPuGo96pJF+4YiZ0/ErBK+WwYpzADq5AXKuWccCmFD
1tVngayhuSexvVafGQ5F2nbQthqVRspnyiiTzk0116XchNusAFV1zps346UuN9NHdI/9BBZb94Bw
+qF6Mt4wQP50z90HufJd7qwBfHO5QSFkPS636l7LTBvlPqFilPEVyZlhASTW6ITffaQ9xs2bEgZP
QFEyAxrAR4okeIEQ65fSU30cpUOpaZfuIbkEm/BGTrz8QcqXpwiJBrWpdH63Hjv8ssiS6LSi+qdK
h9NJODegeUkeU3Gzex0dlmif1t780cFOW8ciGxgTjXwY3k3jthZtRdwraNFjV8WzZni0J03or61D
HgqICmhPjxJVwXv5geajNGxA8pcztUwXn3dpIWDatOR9Ab4e3azdoGZqwQSDGgPl37km6RuooMGr
zS7PaTuX7mQdAnJxTGkLXaPOdmXuy08qNZhP+SEEcv+hwacJma66SLYU2U2+BskGI9MRMCERBIeG
6TbJ72drj1KIGjGbCk9CJeMSmik6/HBjhHv+jojfk0BC2nokAAp87aTkIopBq2J46ONnYgnMrWKu
r6ROT379nCIjcoWS96XeYxeo50gGpaNE4+sT7hBYJEX0cJ4mSMloo4KAMFZgbp+COUKdwG8uHBAf
E58dareNRhVmY/EiNX0KwBPxpY1oytww3DP5CkwSexw+Cd0jv6z+hd2qU3YQqQ3LoR0/quuXajzO
gHBCd8k9+kTS7NL7zfE0cSR/1PMGNvIMsQs6+LJnLpWiuOG/ETmWw/GlFTuNrPm1CfFYTg64XDai
/OYRnkLbcu0jEx1kYsEnSHprAT9LXO0jCLxcuAs4guTvhmuD4DHRpaAuL+s3gSs2/6knAD5HS/Dj
hcR6uMacPJAhusiZ0D0VJmKfDWeVythD/U/aUwIgvN1K6aEMnExyyxDhqqMuri4QG+JV0W5eUJyf
MOsBTYL/ynMQIe95o7rCMHZH2dHJjVth3sDL7HK4A278hBm5A3cJq6t1QURY39TakAKKFTLa9Y/l
qeU021Cg+KQu3qkM0DUXymcX7FC2deUGw7FB46by2MHH2M3hEVsoDlxmz6O2aeZNxQ9LFgzZoBQM
kHKupGrmxV75xP8FwPbIAr+ar4UY8m+SF/hBo3J9opjupuaNRxOzOqzf7ugAF2aF3ZDkjiF0GRwQ
90kbRr6+p4w/0pbIZe8jH5trGilE9vj6Mu/5Q4os3Q+CPynR55x7UyJ8GvgUU4rymPmIw551wsWm
Z4Qju6hojxVuGPIsxZqUAsYfW64dMYp9KOpd+lEFOEi26FNda77n0tFuSq7QNw1f/EV6HQDBUdhU
jrhUXvBSul/JNtoaLgbuXfjcveJKZ7Yhn4jSHD7l2/VsOnq0AwG/McERc9d4EX+sC2RPOhrhuX+y
PjFXmxAwwEVCXwrWBL8H66JvW28Kd+palPHMc7zGME75Rx+//kTM1z/I2/Lk7bBZNkbG2dglIB60
Lr/LA788nqynAd6jdIN8dWPs5pPEoGaXQVHfokhANVtsZoTKOJ62ghe3+8J6TcqdrG3Q7c4brikl
5CfSFyAaSOp+LDzphpz2+DG5WWjU66pdPWvVN0EzxUe5f2YXJe7Ha0kxy9xqr/tEzLjxriECRTpx
IbcHx3vFjn/XvJcPwraoDsAPa856+OST90j3SboVGzAmg2JHX5BkbDH7iBfquFPtYpriVylso7kt
JdUdrcaOUV5m0UVRdkLvYJGO5nEPWqJKhr1cPaoC4xZ28gC9Mgr+8IarVJrADdtYXvAFn0u5ICNR
9mNPf94tHZqUxNjOBIq0GzTmyeg2H8A3wJ/pvhid+LD40XAU+KffXOok572ydftzsI+faOJthirO
86Ds7/ab2ha9+K60304n4oqOi/BC/Ofdzc2xstFT11+mfT5uj9/IKs9kpXa7u2OLf+74fLS339Hm
++Zm0SpHDb3qh6n/jec59wy60L+A/QtsmLdQ7/z313kjX3jhTETUgYPdZe+Q779D+2HdxdgIb6Ya
aNmny+bu7njkhc2peb/r7M86sH2/t28Pu/Nz9ZyJ9t1sfAbCXkkfK1zzBwTDaoptnJ37FbSoz5U9
K/ZAN9UbwbnZshXpzevxOWe3YFzphY8g8GzMOG61aw5NvR3su/0HoLCt6gsXaWPZl4/Lng8Wuke9
3t10Nn9kvx3fVumE/X0jkHxxT8fTZgzjRJ8MoR2ynfwQTTN9A5dTib0G8XEkHjIIJBxDHy16nK3I
gUG4j0P84OkD4AfnXVKKn2YHqADbrwMi5kMj4agPB2Xy4Ak5aypO7iAZdyBM7kQPZ7snbnv/5Q2J
7AXHt02qxgqFk8UH9e3p5fIROfu7z2TtcxEVfXcX24gSbvMd7B2bLD/+NW64nLR6Fx01+3R6+Iht
+5MJgVVvYmGj2tvtnjze+Q1LuU1H0p028RN4iPSJM/YeNKRjHGpfnGzlQKByf5bqLRdJfJJc5Xp2
UlVD4eVeJLQRfA3T+tev2zB46PAfuMBsZftd3ACLBD+aZN+y+G0EZAx3u/Skcjra1I6eP3WkmWo7
GaC6+RxDxLNsqfMHFyUHIQRPh90OiAoc561/22x0IHynNx2uFp94eTk1nM+QqPvTpfS+yuf8GePv
toTQeggTQqfRzCqeBBGPr8CunB9RPX0dTm995kHt5udsyRXgWz2dnqxdwzQC9vgPLVp37QuWTFj8
xPNhGFLOJuf5iXmCfcHaDN6IP7gwTyod4f/N3nksOY5l2fZfeo4yaDHowSMBENSka/cJLFwEtNb4
+rfAyCyPys6ysp63WRiDTgmSAO695+y99jG3IbKaa/mtcLLVk7df33f3BSaxqkIfv9rdD3R13SE6
x/qPaPX+Rn5IshI3OEhWT5/3WCtA0YYrD9/8JgM2PayfXpCTr0Yij8Fr0YSneos1rVrz+4MMn2uY
L4k9TF/T9GQRQ3kF10fukhOdI3ftye7JwfS4BkNFAG8IJbkl4+zFfFxCAPFUsIaV6ePL8+uQP0nb
T6Cs8epEbmv72K8Pz0B1Ae9ePj6+NgAEV+wswg/A/Rvz0K4Or8zPwJiy0F6DB2WLJw7zw0fpYCPQ
lwcoa0epTmnr6q2DLmZVXqnQEkpL5X5Yofuae8AwfJukzIGvZuJcrf1jvOVb46yMMsJwdYirL8vx
MTgve23Vv3KyBQmuLRmIq2P5KTruUQHkuvf8fbd62qE+zl53++t+j20IC6itro9P12tg76/E38gr
8xroq+Pb9mFcbc9nDluGmZX9sr9+6ulLvrb3x4IffwsZoX4L7Yf389uLxsu/9KF9tJ+eWNfDT+WL
/OS3f+82ksfQz8/6sD2/HbPV/sW+/kxkh/divGcD35jmECfxcK5Wb+lWla7a6uVpzy9kjN7as+1k
paxe3LM0/2TnfeODCh660WnTrdgi5lhrcdX2b6a3sz91MCHsCsf3eTvKH8DBUQNANdgz8LB/ghx/
5Ef4VFa0hdbptBFs73H3A5jrvD459+x9+drbZyt9oyjr437Pt01uGsknL4PXFBxkTBmr50hzxZ3F
/k/oyLCiAYHef+seF/UOX/fs6jv1q3mL9vWlu2O+tyvvUa6svixGUUfazBumrLlX7AKDKAQXcxLg
Hbo469J9x4MItHshmUIxNtLNTPYfr9hscNlqOorK1XRXEQgPANlRj+Ids6W3aV0fdE7ibnzyYcyz
Ez+Gq5/XzxfYZ/5JnU+ALg2Q98YquM+PPNJAlgMkqfMQUcGeaZ34a6qetNfRZjEkTTsFLDOTOhLh
oXUBf02HB1W4mCceQdazK9i0u7YxuyED7s4g4Zg2KIhNe3VwnJ3iAMm+u7/3riIzQb50ZZ2Qv8Oa
63lBmbLpGwhnEaVgKhHOtBMUOEP7Hk6u8prHBEV5RretLsIuay+wOQ3NKfYIPIrkBfHb+nM5leyb
H9IlXj1eveuTj3AtPoI+shGegZjaS486zlcTI0G8BjyXqGuVSkHmsLJWIa4vWOH8yJtsfQcJHwIF
csLRrtYVxNUFK2Du5w02uLyWOWhBNK6rdq3a0Qe1mHXhRflJe1TaRzALjsKKk5J+x1On7ha4ompE
lFVsK/WuMFzwvetHui6cHzkiwo1mk+jusUY76Q6GLBHKdlh8GOque5W3kExA5G8Al0MDZh+az3r4
zHVizFBHMfChBRQPg/uxRMRs/D3DA6ofxw/fih5L4EFG6ciqemV4HfRY4BsYe48s6h3+/5Ie602+
4Qc/TXfmo3LPwUNAB+vnI4sAJuDxISaxIz4s+FgKIHbb252dBba5F4WbczjRPVZi/RscoDXbNeyX
rJiF9zvmTzPQ8XTfc5TlSxCGsqaO8HOJte62xK6tIvteXL1yfKE6M44UO1T7FZsEhzSZieGKg5z7
xdVjzDEuXgnx3MPR8qwNwSAoKRJH9kgEXlf3OhQ3p+eXWQ/qmUpT+JVxTkmxVBMkjzgreJXbx0q4
LywbskzzmX2gB5/wkC/UPJ0zP/pSel5Q26w5w/1GgBICqRZhZe1M2q5nMlGp7pMo7gZ/PMgWSGUR
69XJgvUlQ4Zl7EdbyASQ+Anm2iNUANt8i+pV8dRxZKN5hli4WAFDOxMPhfpOxPp1Wivw4vKL5b9J
DCfC/KW4bN1Inm/wITW+y1Ed515TnkJywChavimfZRTeJynyxGZA6Hyqj6anHubgWkWHXqeSVu59
1L+DWh7plJIOhxSpgpZ4hkIchyeDlk3Vun7q5fCkOLFMmOrEGgEQ9RiUPElHxU++m7vnYtpGfLkD
E9DXEe1j+0mVksTXgrOyvH6PX/SvPLzwqsQREuLX2yVCRJr4mDanUy0yL0DdED7wGnF3reZV+krX
DQPgKNgV2cdvYhUdi+Yyk+pHX4pHYn6rcKVZYLfamaCLYw/N058fVCesz0XBfMMhqTOznJnaC4Uj
/V7lLJh4ZeeY5p66sHJBQz1vAQm6w4lQzuyBoCtKbv1FZnciTQTVlEw1EvxfSeeQT68ciwrq+kZs
voz82oPDY1byxDn37Lezg6As7bb+CEqoRW++EMmXGiu7FclDAUIrg6Alm89rCgCZkLJVoxNke0DM
RJeQEihqnMiDD76lCW1BhCWMzV6iAzEuGvRUkRbdlSQYNV29EeQ7H10qWRZZ+xS1TyiThhxQMxEk
7UMEmxtVxoxV4ZXiCZDjxOW34p86PxIeQgWhar6G7KKT86Pu2O6YHbiIvKGR3LE+55R4+9pR9Af4
A6uBEJywOcHBVJEokNeAU1LJ6Am06066Vx8+Mt+b+vsmZkZEvXXo9yK/pjSlhArkT6NyDFGYIJSD
1wnSc6scE82y83k+WdlpItWD4xIJe4n6apJRFiqcMPHNIqkqiTr9UYWX8W5oj4OxESi2pRRGcWdx
DHs1mTjLcoIwhRlus0m3b0gpchGSlF/k0biodgFKtXnNOQ/HAdrhqbF1u11dmmqrVugXq82YoCNi
uxQw1fgDZPEJ/ehagyDpM8Hv3ww+0NT0j50BSad4zuu7UvVtSlbUFgfazB0n3UE2Ha05NdKXlCNB
bI+xCfBEJmRkM31OF5IvF3bFSQ2ejLxe04S18SGv0uxzTAmUe21mgdytu6C1pfpQsqlw/hx8GmgB
17WPtxI35hL9zR4E2H9m1U6aJmlcVyTa6U/h0fcoWZZrTdkMl3yymQwkyFv79jGTGKnmV799qBb+
YdwwKfCatnRS5nWqgIIY0zPZHpgPYcxrbjm+m9abSeZNkR2k+jK/jZvC5phixCJBOf45v+XmBYtM
060eZf4dUOxJ6A5FN64PJkf9uMUsYYTXKXybOtSkdssOrtxxgG8B9Cccdz79jtOceUZ6wlkFbK7F
ODF3FkaSj4SICHYCauBbXbBxyZA/oILmOy635tMRaMewIo3Jx7lKlJzl0OU5Q1FV7kz9yeJ1rC8y
2Egxm/gILZLZtg4ONR+QTBnGEn3eS9J5GZyxGlR3gD2rBQiI6BStI0RrZyGq40Skmsyni1fANHE8
OEN9JkGC4US2/T35zYQDMPWeK5c3qnfMrpk5tERFeEO7NmbmWZTxnKyn5S6tDdiV0ccMIHcOzoR/
SKQEsAv6S4WN3oX+SiaIzJllCT6SZcTnzwlnSGKyHf6hXKDAiC3fjvsjIA5IVR9CfmhAhKNgWH0C
3y+ZjQ6FnfmJ06iBC6csySoCAk/x3JOOgPAGHJ7VMbjhgvQJ8OBsQnAz5clPWFgKVFJpQe5SNGAR
DR9t66/3jJir66dn2Drs5DTYETijaetIwmjszMLKMENqcnic2C+n8UAFXkcz9yGzrvLBjRF3IxHa
sU7XDTDXT854mnISEctE6YugQ+4iVilEMgzOjFkz2nICzuD7HJv2ZE8yWIgBcWYzHQ3U+WGwS4ZP
y/8yu68UeZHeRy+TLO+xU12xTdppcRCjM/04XdlGsz2D7aylfR54AikVVkBgTECRTf4xVfcB9nVO
9cJKlR5hDcRHmWIgPU5jYCemVaCS7GqqpqthzOTza68sAqnivyqvzNdPw2rPSoaGAiumhgfod5xm
CdK6K5F9VhvJv2v2xXP1rERPrC8V3OETD6S0vo83nz+v4H05y575GZa1oLWlYOKjzvrgkrgpgjlK
NyQ4h8XiYyy76WPkxiz5XGL0mvjM5It5xyjvxfdrfoTgmB+H/YJO3g97yG0C0SlMoOERPQdna2v6
yx0rYhGoibv0sEbKWnZSbMNrvpkIsCmZntpBu/cLShPY8KHm0ECKKkeLn5Crw5x4zB+RN1D3NcAt
/QzqjSfY1856IDgyFInsrZ/pVlaPtAxYpG6s+GLCp+O/9BHDU/qoWq9sE9arLU/NvwZPEFaDN3j5
xsuPgTuIvL/1GjDOdnYuIzZfewEzOjSy42csvnTTgW1mS22Exz9/Cvbk3S9zcdzk5URyx5bndM/0
U7p9QVIMM6ffZAJ/Q+ZWF9/lv9DKlz67ybzCFJmNW5a8oLt/67MzWZtNuUKap2YAgggLyr+k6ppa
vSPUXqWvNPlgysQqx/SSie0MjmH1IGrQgic3pDblHyXtg2+uHu/D0JEap07oX05uYXIep5i+Kz+V
foX3gZgkJfqBLaQgxA9EJKMno+6wyR+UM+wkxu7kJ0b6/BJ/NlTpgi+oPsS50A+nCM+Up2Be8iw8
0ayCvIkAPJQ31biv5V3eki22zeJDIx9maVfOx2FpfMLGXAHcgx6uH1TwpIxI8NzWyKwNGpLv6hdK
z3417JmD+Mf0c952j8p79saI7rKvRHqyQbIU0I1LnqP4EQsi3o8dYxJDd8JAy2IVpBwrDVY4kgtg
S+jcfLbLyAXpicgSaTqt+Tx2aX/KGYHAKzoKFWX5Ex+HWVH6wjHFBHkiXxCC6kmjffSefFGaTPZ9
xmClOCP0dgwDEcJ6YGVLKux8LRpHr19idhASxA7BiFBv28YedKFMcEU6l6vxB3VMesEVWESK02SD
8eCUiYVkrMMn1sqFADqPqeyKak8t2MC2WPj8UH5SJmyP+nt71dbmGf8e7NpD8JgvhdD2OcIAeifu
5GtyFx35Yow3SrDic3TuT8ND9RD+bD64gR+HiFS85WQ04QJT3gJWKmgROQM9N8TEETjH2lhd5ffq
rgnXoUsgY7oE1+ln+loBnjNcXgDS+LJO856vZDpkl/pJ3tKffZfvq5fgy/pBTbpjQJoOSbCdI1fI
vXFPYB51WH43xUArfp45E/XuFNu6tsbfU4or7U66y9/b90X//0qmykv0Od0zB5qef/0MqNKkYc2+
YDElpWpBKBD27VXPfvuEj2rqVxZUij0muvaHxqkZrxQhG86wzR+FV+Oh3Eg/oFWICVv+VJqczhgQ
iJtg2rYsszKKzvcyUbbvnN40RgsIq19DuJFlm4arMNjqB9E9xsRCmKgPe2atCUSSGONpbaZrolLH
O3ZgvKX8chu+C2kNswo1RkJdAxnxWpfI8UGjQMdRW1bcdkfd617+zMVtbuwjkDh8lfftI01jzjYm
rXyaexfhk6GhemZA0Zi4v5fHzB62Ckm0itdQuCCpz9evNm2gjjZm2G+Viz7Z1f5avAN+46kMC3Rn
nfD4ee32n5rhQAlb8Z83X3TD1R4QuFb40/hv5D2qvS+M7OT9A7GVhMHt47bfFBAk6XURPXI7rf2f
h/9hKr/++7/+bbKGhJH+twFgie74Q2q2UAj++7/+X/rj/Uf2Lw7+X0/5M1qD/Aw0X+jNTDI3oGyi
/frDwG+a/1ANSVaIx/gzJOOfsjANA7+hGZYpwklGsoaW609ZmPgPWcZ+Dw9A1zVRsaT/jSxMkv46
WGms4pfNEGUkYyC4/3WwiqUSd6KikjeHVdyVTeQmysxKNhoICoOHmZUUA6oAsVjDUndMjYjiL82S
376zvxk0/3YzDEtBm2cqDJu3MfW3MXOWmpoVay94VclJYkplE0dt92404qeVt3ZQxTId5VJwusSk
MLWA4UOZJKz/sBn8GP86dGu6JUmKQpyKhSRP+8vQDRU1JuZd8T0Rtbftp+oihQYEIPhrpaf9PxQv
ie5fAGu/pBP1+7AgAkvKWJzlOUJZpefkHYHW+A+bpaqIB/+yYQZWYwkvkGpKiiEuP+Nv38+YNFol
GTUBxrgfV5nYFRs1rs5SEZqHzNAQgY1IM4oQMB5eUChLE1qkEW5wCWKWxkPf6ySn6aq+8btg15eF
dZDGtD4YxiYZfZORPp89zcqorsjqYfrnRQrM0Q41EIHlhAkmH2D1dFZIoHQVTehWp2cwRuV+BDdG
vUMojsHEWKYX4pdQmVSdr1pwR9uVvMuRwo+Ozk+YB2Z2EqZDfylPKGhIKj92mrbxjCo9+lLKgCxC
9enrpD1i3f3sUVNpeMnWfOz8KMbzvVnUPoDZDz9oqVXHSIBaxwh2fj/AxgHPCQKx3wcJQRQOHFPC
X3Cwu5VQnYz405qSixoP4Z4FgbWxKqQ4SpVOeybxD37Qx67ZdbrTWBQas3Usy/khFVXdlayY2Y/h
mbo5HIqIbPKaQHMdlTB6ARMqNbFgfrqFfOulMZuVZD8naJhbpNUVMzXrq11+kDwE6Bo9Z5o+bca2
y2wM1HTp48BOZpB20K9AX2BsjFpzM/SSv6mm6CsHPoYvjD6CRUJgPl8KK7hUtAPiBWk59tU1vscZ
8j4YGcl5PRWCmJJjXXQtfKIJC3LEore37CbQiBtUSlaZdX8IMnXTANlc6R3GfEFVXaWWL7NfE81K
6hZ23HuJ4JmNLMVbLKiAzvuaMm442Vo2PJpQnVcCoElHIIdlV47Vuy6Jrm9cpNl4C4xZcEtNYSQO
/WdrhE5dShS1BEW8tmN7MpL0S1InAMYZS+Q6mymPKuOwEgfaNbnxKsGUk5CzWfnEqlB8D/qSoj1U
c5M+QYgeMINov1GS4QsiFVrUFllqY5FxnEENics0dQ2zg1ydj8dukhrXDDrlQnTJjFhhiSfBdDjW
1OTiTP+YAgzKU0wkdAHRjKgEdZ1I5BGkHaU+SdfBu3VVtpHSoHUVIH5QG0rtmPv1QYPZbEdVo3EK
kGvPSpVd0Smsw3QVOanGhSoYTG1uV7HNd7vvi6xlwVbFERHNyx2CVr1PUTo7GcxOvk1qr0GD2GVx
H91u6m+y+NvftwtYwI8S5uffHnK7PVmef3vG93Nvt33/ebtWa+O8iQXNu5kNcrlHMzSM6jPZLrpz
u61b5Oi3a8TfGNgL02c5zGF5t4tYfYjUomH5iFPh9kBpYLJa1AbFseXu20VhSaSc3q6yywAj4StF
hyQwDbo98deNvy5vjyIzB20DFK1fT8Li9Mcr3e6d9c5UkG8u7/nblkyiGHo+AZdtwzRIrSQimpcn
fm+beTMB/Xqf263TbeNvL2/cNux2tbptLqcQVqc+eDGdaboWW1+dgpoHNCHk8AArejIBp1U5eAKt
pdEVVPs2DIhOj/0LHrjNADfUmQK62WM97MKxf4hUSv/dufen+EnXqRZkOpScvL8a1fykKt3Pdhx2
JSFU5A3CfPTLkP7V1GWeMgNi4LgQtwIndtDrgXlK69qDZHanCrrsaBEpFr0R38XEWse6cgb4bnlT
1V7lwLQ2fd69panl4FwjKqQBkxNadD3xFOsbkrtOYT75hzx/k0TzOJbkZLdAAFacv6lIW+UXlk+M
DHrt5Uo0rH25XvjDMW0jUbq3chGBcV+eBKB8uzmkRdpP84OsFBtfaD4ag/ZlpMpOnSP8ybSCxPqg
uuYzdaPRB0BXhiqx5kqJNBzSjS0ak7CKJkLjJsC7BrRzkM8s5gYR9WhoiQ5MXhrNi8Q0mkzHiDKZ
0+98FjQc7Ry/r1VHc6oD/iYoYAk+E4MKpx7ppV3rOQK4kJDmrl0GLfgAna7OMN0C12zIaaqQo2Er
A6BIxYfwLEod4+MEfwUvmly7vQCsjAGuGUPtYsyBN8iTb8uqRuRe91kPpNvP83sv1hjY6vxO6I3K
kwXLsxKGumCIynMOqWWlAMJYi11c7NWfzPcs0qvRwbWgZvqQKneV9D+acWmd1J3Eiisi31JnHBUR
hIYJWGSL/I6GI6zWEuqyLFH6WWIkxeaW6cANKmACrM7tJr2YIvodWUL7W5bhT7z/u6yS9lpdfUpm
OSDBwiJUnasxfImoXNiygQ7VqDrCjzrgb5HyrHc/sM/Ke8lktRhhMPeEQiBGQME9rmYbRYJ3lEv6
u5xVX/o4ysRxVOhYZ5XEcoDUdlHuJX08pqaK2K+YT7OghPDv8P/LyF2GsaY3juTMEtkD5EpBp6ps
pVjzQIyCh5s2TDFgQYuqzY591uVwcsWA+aaqB4uX2ZUo31XgeZxgCg27aRPhUjCb2RI+My9lycQH
TBH7s0u98y0qRET7QToh+7+mUfbBIb7tNf0aJUbmGKV2mGsoBkb+6Lc0VQhKetC1E3hoIFgOsLa7
zGdhLNTyD6JfPCVkfSqUZohZMHxRCKDSRRN6b05gjVWe45kWWdUXe8BKUNjQc1qVue4FOT1EdXAR
QzDG2nzX68rdlPVkxKNyJSVq3Ic+2MM+IGtVvzDz2yZagD95LGAiUWbQg/GultTM1auOIXdWflom
2rRA3o/ktzBa0p7qy3JjZpBcqwYpo1V+qHlCQc+AUJR11KSriFEsie4HS6bG3feK3W1y46gr5XmM
GwTuC/Ghw50vBTTjxq2YtWD2zYtpVJdGR18zCngJpuQVa/NRVI0nSlLzChTtCgVkZSJAnIfpMkYB
X/RkXqGBO5rUPxQm3VGahyqnSejlpmDdGT4VeD8MlXUYdBhLNAbhmqaKhjakNPpnNKUUSwL86Upd
c3Ag+k4qt81VMkUUePp6tjPQaVLI9UKiKvUWhoImiIccUPM497Rq5zuYKTIKtQEhnl++lUpSobKX
nuI2QIikKg/GvDcjiV/RD4+imD5MhImYo/iD8JJE8B8F1IGJWp80prRhXNwHVkY8SUx90TI/8yF7
LgBZrcTIs/ZgjuDzZtShlMBKT0aaqrT8pzE7pRXKiijHEnm753bbr7ulVGcuteBbivKhYpDx0l5+
uT3KL7MaKh9dsYnh/yQwidlg8wE7IJsoN31JALea5ac5t6aDPIKVDLPpJBOi3coCLOqKKkgCIZhK
Nj3XCG6UXchzYAPVppNd4YdQkxoiufjT8CBeTQclgLADNfquVv1tVjbGUWllg9R7ZnrFLI2u0SF9
LGlo6jNDmi+W41ESaA4afMJlS1SRpqXe+BlnVYOvr6dIZylUe2q6TGWnIRGIfgbtnJ9HcoHOIyFE
K7Xvfwxh3a9lAPb88FMJWZyqZwcf49jze8/8XyzuCLnNjlYpf8nWEK4FYXwTgAel5LuyRPIPcTua
20wsLk0U6Zs8V4+5llCkm7uTmSWRIyrlT0HQz3CLx93cBudBVhQGvVY5SSjaiYRJj+/ikr5CVNdW
LPStXPTdbtDqI+bchkhw8UqwgLg1siY7lBORZqbQ8FzKlOHyI5ZZFgMqwh8ryjhVpgbIuFn1ZEHh
9pzIcACIQkIWZNEOU+22rcrulIDnOI30XHI/ORFaW3nSVL1HRbBTVGIHrXhIdtY43/ndMJ3UkfRd
CWt1kCU/Q51ttJKN0vS8DclD62TWitOgJUepn5YpuPZc5Zz3tUb0JEylRWu8mhq/SlqPdGD0qT/J
tbjtiQ9gXIJ9aubnNJH8bc5ceK1qIImI2NMY+wWnkqbJzpqCoJ8pBJBqDojBuIDU8TWYjepmIju6
Pj+l1kRWnxcPAYuhlpmLCo2UjoHfknEcvVsEJniRbyYHo6bLhC8VsOf8aRbjRbPe9chmtxjQUHPR
LxdCYVC1v11tOmmW1re7QHqYDFKs6LCU38zXt2vxzZb9/fftRsziJT6z5ZF/tW3/7Y0NTfREAQqW
d1Sg28XIfsMl3K7dzO3/9s/bQ26Uhdu17+d+e+L/7rmmOnGuSqEP3e69vQDnb01olywAfNI3x/3t
2vfFv73NvNEh/u55FSf+CAw3CbszLeHllW8Xhgy9Y/39d1Zlza97fr3W91tFsvXnI1XCFf2eKHJl
1YpG/Ovxv93/CxBwe9HE1Humsf98v9vrdVBjapMIJaZKrbgulvf8xU64XU3B7MGGeExn3MSyH5/B
KqMXUZT0mexHXAGBdB6ExkKWPQEtZom3jYOmXecJzYDcMBHakr/rJEF2IXfwGo30b2syEyFndARr
Ises1SI7TksTXm2zxq1MPz2aWUM4ddggHF3+7AMpPUYClV0h1EZ3KAf1IDXKUyxq6mZWWEqnmi87
ajoQsqPrHdqrWtqatIKIJcDxI9b3FJyHUI29rq/TQxxG6aEM63AtKoxhUojYdWiQpNTiOTastmVa
NNWHic0jb00O3cnyjHYuDlO/e2QhPh96vNaH2zWzlpkkFBYj7XIHgRvzIVdMav7+EgQf/fGwYJbm
AwTpmuQaiXRFZVOVbMkM3TbT82McFUR+IEFymmSRyyho71sIFWIbrGtFl3d96geHdrmQqF00cYCs
rgKXHQ6qbqcnVRCOMiuVXZBXyl4OLikDG98RL8hynuFlLhAqLRdakD1UsgbCenlEHQhkYwsY0KaE
0JMm1akDGWXGMj2lwjBGT4Zcl8fZhPwW+6hqLTX/CC0N/mGHF81qKs8MVbC7okbDEcpTxQJvThGN
FeRxbPQxAsiF3KONo5fa0iM6i4V4EFNTJGyQa7cLBT/7wdLEeYFes17SIpfaj6DwE/RzIhf27VHl
ZCEp6LCWSKal7ass1/eaIqFdMg06isaHxXIe+mRd73KEisLyV7fsKawvqFOqpBN83xYalFYIKm56
ZDc5s954ztTDbce6XTP7IXBjTUb6KMkTE8f20A2d7mnZrEA4RBSQxPHzvAC70DKMiSYdkEoqh9v9
hIEoB5BXdQiQO5T5KNEwgFUo5q1WsqKcCjCGkKxRLAoGUy3TP8hiJhxu11KipliALY3XrDxG2cFo
o4bUG02obIVUOCdNq+e5k3eEZ82OXA3EkSd9ctDlNDkoRvtaKxtLHSX3diuUvdrWFaIJhMKMD5AJ
/3jk7eG3C8Pcx3r3AOY2cbuFwKD0cLnUiZE4Wn6iMMNyay7fYbvs9LcLqYuQGktEOExNyUKQnPc5
HP64EKKAJunt719XBYEmHqt28JcCYS3LA3Hzxfsi7rp/eeDtrtur3e6//WmIEcLQRIF5vjzn+47v
d73d9v0n7B3FVjumvN+3fb9pqTTZbuqeldhsaeWGUfLbpkPqZwmgWu5v2/f9jt+bV922nGjagr4R
jbfbPQM7nKXG4ub7cd9v+70pf9na20P+shm3B98e17fRR9pVxxp+ziZQU5FxFy+EVib3SUcO/AD6
Jqvb1lazKL+Ahtc8pVReilQVTnEtIzWl8uMwS8f4YIbYs8MEUWFDf7iw9oo4foi1UK7nxOJoqDXa
9lq6sPFk+UDx8RLA5vOY1YdTO58D+pqGuEmpWThynXzIzHMdMMsWJylWumqBAEjh6FQD6rGlqIjL
2jJ8MyFCFaiSzBmj6jCMZLREsrjJWlTVuoypsSMzKJ/Eo96lLyHrmg3VDZajCrx6/pS3bASiZMJ6
V5oVm6R/XeCVBsfZz98ycTKf+/BHSQplWY8SAiGIKH3tCXV/zXvOs2igaDOyeAIrheotyZNXMirQ
4g/zcCBRRqQNq3x0avMBqEPdLpUO1FDoinD3nlq1f21885JpIkFL0DPDhGar9Mw6DR/KlDozv5HD
+Ry7bUFUsWBCMa7MYS10oXXva6KM/gwippBhXQFyavtTsGfej6dML93Zb1g6WYg/SwR6ADcxXmnJ
nVwkGhV0AGjEhSQEIBbAV4bmPNbclBct3nvqPRLgys3c6clabsT3oWreWlEjFgEPaTGrihuVL3Os
BfdZk2xMS9ZddpLjMDD8F2p86Ss5co16PAu9f+onCjocyuou9eZRTViC4Yhr9foqWi0Sh6h0up7O
M5mzKAgIYEYHI7Q66HmijgpL1Q+jiR+xKGjEa1lXntq32NdNVKBT+dBa0a6lfLkt+pis1pxgA4pf
mhsKuLKkstDPasdyqcjQWqvN7PZ9Sfs6Dty8hgPSF/pxEAbp6Iv+Ji4zZZeSdWiTNmjuq2j4kvOA
yM48UBzm2ZM3tkPnUDujZU/c9MbPZGFF/u4SRx/gqOyJ7vJDASbUMDliBlwwNgQJwn6/gNFm4YoQ
9NSZgCwB5VHlWMDNWlfKXjHFP9XQTM6iioPXZI+i0oZ4PRqIkw861xLA8YapoDldOryz6lvFIzjU
xNQAVWfmNpH09ldb7v+avv+p6Qs0XfytR/c/ur77r7ztPpLpdziI9OtJf/Z9pX9YhiXJGn1EqB6/
dX2tf2gkrNPLU+i30WKklfcNA5FU2aJ/LNJZkSURQsefXV/9H5QXLMXSpD9AIf+brq8CVeRf2okI
kyQdSokFkESnZMaH/b2dqOhKWIPZCnbD6BDijngwqUrgBfoobIvSP/rkSmrGXO9SQ33IypSpqpmH
nkhqm5DuYkJQWBTWSDgYMVzR8NtVahWjM7YWfNUBpoeqsG+3JbHtC+g6TOL7RGg1oNlkQcGs4uDC
7zFYkb8dquGrRsYldTNd9n8CW/6mqSyr4v/8nCBVNNEUZfo2kvjXtvJIQKiWANzfMl+WMDK07hgl
GfNHkFLw2uod2C+03xZtHbhKAKcWvltQYNI3qsbuk5lFiCQ+5b6ymzWx3JQ1RdE5iaN9XFssLHyn
tpRuBxztUW8NqB1dcZ8L4rvKdOZyu0izUF/p5Og4vuW7VDHtUR62kZC5qVFWa8qOuZPpfVa4xDcP
ewHdDScJ1hbgDp3JYPom+vKwt5oEe3ak/kgURO91MkHSFOsH8xeAEgollnagLbDmxVzc3S6aJUBs
gh205aTzfTP0BbQ+Ga7puCVBw1oQcksw2e0ijFgJ+JJFt23hRd0u+oU/p/j+dYwKyfW1FsGhpFP6
ICzyFZGAIX/1RYhiUQ2YjzNL2AVT9VKIkYX6X253Ycd3lluGT9kOL0MpBMEm160Ta5Gc6NqFIqp0
FYFJZG58UOicHEhYaTImC4/RdKMsvdOX1LeyyAi9o2bpAHqjM7H8Obei9dvF7TYBUXWjToZXZnmI
iae5jMujGna/Jhg6T4b7Z8cprY4iBWyRyFPtGBIPxiYDsmoxlBACre6qtNd2t2vTjAqueQa9BhRf
IlhO1/zWDbBxgJtCJTGb2L0XgCShQv2u4XCw/z9757HcONZu2XfpOW7Am0FP6L0kKqVU5gSRFu4A
ODAH7ul7HVbdm3/X7eg/et6DYogglSWJJPCZvfcajWngHA7+xEVOwbi/+WYXik5LRwumOhFrdqwX
s+fQYtq7UpBaGvl0p3Y6yO3jRvqPxUGdnQfDy86q7qZdIdW7k3DocZMkEw+W7Fojz3lZTJpmdmwK
5p2+keFvq4YfJqoISyfJ1oUYjvV48T3eVI05AXxfFg9w7dJu3NGzVkXioZxbzpkDHm+gwWvr9iLI
elz7mf019L+YqoPLmWIFnHVgJVDI7iQzC8OJY7zXBn2bHP382EtWJiKjq5Fc2irSOdvhDDO9wl+2
ZOt6CC3izKN3AtzKXVzl5qlbULqVAHW7vE/P1Zz4O3ISPyU56E7hCbWenlUJ+rXNiqtQZbZvIsrF
qQkPdoQhkc/GIchJezbENAJMjPhfZz7J6cXUI3nsBSt8No+E/zlro8W5XcVflUs0yBKHKCG9odgT
1k7IHHvA02QyJrYaitp6IpFNJ6NJvTZLDX/a+vVnvj9gVkFrRKIJy2tPTdu0IXOTtMA9W133BJCw
2ZRDaq1Mhqwnm9hSlbs7NwLQ43fngtjajS379zbrv8EVJENAHZCMsvRCEFGpYDirMSVFMUN1LBEy
eMSQE6G4M8bqrSmXcCMllgyy61tiXl1qcswDyRitfCG/OGPq7GzS5YLG6/axJt+lOm8t4U/Euzja
2w44S36/6r1CFbEjLZ+UpORHrdERjb4R0Z0Tx8wWYpGYJepu/ThRcsEksgFGJlHrzX6ZyhdCmbHL
mwUTFdqgbVl9agU6U7oKBDo1SKIilOBwpkkrBgdj50hBGpQzn+oQ7XSUvKUauDiBSPP74jcAKRIy
WNsWMbWTPfzKa3M3Lgl6DBshqjWmO0NEH2lA1rFlWSyFxDsTQ3TJyEeXOW42YRhgRvTS+ERpuRDf
4X/rO2bRSjqASxsDU0dTfBoTHHWN81bZhLrMobHvVXOrFXpgcuF/zcGrm1Rf456Tr95G6rf5LKqT
yKCE+2H5tUL7u21EspySCItTWwXjhpR73sKtjzx94afEgZIHbs/7QUFx7ARsDsL/Tx2yVNvvdkln
v8cZSmDOE/fAee+sNtkMwuh2Uc3kkjfEfWANbtuBdyYcGmNtX25lZaYM+WkpDFOzmNUhTwswccTP
Eh5INLBFyK+LXQO0K7TfWWwmXhxmw94hk2hklae2wnCAMUULMTOzfWiCtj+6irdX5dyFFg9Vvnkt
U+eLiyQbrWeXyV8+paobEpuddLnPRrs5RlblXX1CA+ZSNSTHKD28p7IlCGHnAJe6WY6hZcksAiGY
MmppiWSoWeM6tiV34RQEmKbthjiR6PuEcCcziviF3QKOsASdeeQNTzJI6BmLY8N+YJf7sJh0HigD
XYRodnUgAGTs5XyA5IlTOIqfRAyPsM6azzZyA7o3lkcO2s42o3xJh/Z70KaohBKwXsZkSFJUcmIl
xLAcC8M/5GwVUyZDW/amKcn0yjrU8XJldx+tYei1G5CGyLoIY5Adzn78Q8JbcDtC11gl7IvXAiDE
OlLubliAVoOgfmN7i+imIhkXpjaP5/6tLu2TLRc2YGJj+Mj2IV1zZiG3ycY86fN8q5fYYIdsRgRF
J1RMTGA8Gwk9+S+KKdl6bKovGZzweLxPfJiRWDkNnWv8PPo2VkQpri4b3J59/7oN3XbbOgYhYUm5
c/r6abL98g3reWcXn2mlqfb8kbmLjYF3aLHp1DPrguKULgNT/YKuV+ZYFi2UsZN6Mc0W86+S9VkN
X73ee8+Es3BBKQIy3nlbWm6B16a3yLTBBVMn7arL1EiaPi8/eeCswXqfPTtxXq6JmaSZu+LSULF9
FvWTl97jvh8RwYdfmoqgqG4p1XYmZRwUJel4HyJCruRWBqZKVIpYXUjFDcLgI7ejZMuShNFk6ZM5
0gn7uUyBUtTxR5qV4V5KVNRjnm+cwf0tkAXVc9ZdihCnUURFRk2jNnPto5a2PELug8o/0volm+63
UfTuWVUorPt434eedUQ9RFhz2azQNNTf6s5pV2M/gHv1od5ONf4mr4ibfSK6AuYsJbCKGTskSX8J
ooZLyCfXLu0D3AE0d801tPnDZHmj4XLHcLQO1oSKGPHK+JX5hEui6XtYl8dwUoT1KgMJQ8f71Fs2
gy+DcwC004rET00uKGGCfLgeq3+JHcx3SZ4XFlpwINjIL0IgZ4Uzb6Mg9b8FEHSJiUHAgLTvVNnM
vNuimcBFzBcZkFtC+UdsDxKDEo3HypBteSXDrenVR92WuLqIzQmp3fPuJy/6K5vnl8JDlBKJ8tnF
QyREWe06OzfXQ+SWCKLeukedl+QHQW7QNCN4Zlf0fWHUCqMm3VceijxcZn7ivgSL/bRUgXUoK/Ly
iwLlQzFFT0mMJx0M26CmnIYBZ0pQDeGaoF5Sa7eENPsvy0QSkKrsK0ORa+gXuHV6EsP6FClrrL5O
IqSWgkwoJPPm/Jvf44hLXYfgnn7X8yNvCt/F2FZ2z1aNi4WdMaagEK23KU2FlOVYqRiFSGZnFA7I
+QOhiKNq6889vjzA34QP4WBuIrQRlU0ismreGFi9T4Q6VzJ+rW2SC6J++N7DQt8FS4lKbHqXVbAP
Jjc8ODN5aqmBp4G4poKEoaA99opPcOZUmi9XbpyO6TELbMYhLg4Rqn1MZn2/82bSqUaN8p7wPQ0y
OSS8ygRtC/y0S4deNtqq2MXT53VncAvvTSNvgeNu48RmJwu8Y+sO2cWttK2+squzhVojjcJftfo2
dvYb15u9E5X+BrbTb2kPkAHAmC7Z6K9wZbVHas7fAWOIXQJW3hlLtFF+dI3q5GwULwtl9r2jHKud
FvpQttwtO7vnLXxD38SkmHo/luqLVD0mjpgyaLB93ofksnvyrkP2DWG+YUgzV2SCH01wdLwa+ecG
H2ntD3i1knA5VvmAl5oI57Qv8YYCD9dpDnOa8Npay5nrvnxhw2ohi0+K/OJL5/toFffWdxgKCodO
zsuuMZJWBtj+s927I1PDhvNwg2gxpX4il53NcHKc8qo5LD4G1jEgB3BpiomdCml5hQdAJ7ZyosHY
a/RpdrSLBhyTaDT0m7B1x7QQJCXD1h8ibb8hD2giFn6VhPlbI+oXxxvHY2s9jwX1eMvv7LVOsHer
4Ba1bs4Jnl2HtH8uzbBG50pX5bGdniSpI36W7oOOnX5Cyz05y8ZZcjwZafcR1AmKDt77dbxqSoqY
NuWXnkp3Z9acC3sizbeRiL66DkBA4tyWZSRSQaMChXiqIAfaGiE4aJhgm3icyTVgsDR+KeMwa+yg
1ABCpXduEiQhGp6Jzs64pzG4wkmDCw2NMFw0zLBt3U9Fo/+kegQL7rDT4EPYjptAoxALDUU0oCPW
hpPBD6cmVpATQ41QnFSbrezM/pZUCH0cOIuVBi6GkBcbCIzCd64mRMYYMmOgEY2+hjW6GttYFD9y
K/A2AzxHT4MdtVqUwopQavSnp4p61yRhUcMgFVTIxCH0ToKJFBoYSW+GxM8dbpwcl4TKMbHCTZj1
NwFqctbMSWP6rUBQjjp0I7Gt96hlBjITLp2OPxChyqMxHyLHzfbQqWLCXpL1lpVUfY5HXZRYQGaL
UfxQXXqJyoiUUlYOihax1qzMWh3VOObryGjA2nD6sy2H8AlSOevfo+jmT4ZBzWHa1obwLCfpqbhL
v923ZOF6sTduC39+NhBOMwHwcI3hBEs91o7W4rMfW7xVyPl9Vjb4oXgh8U5lUBGg1G2yPDs6dkY0
hjmQIRVZJPB7+EZDTRUNNF/U8VBTFEux71nw74dpIvIoagmrxsvkkJuRAyrtAJbKSv6ChPfLphdx
yxbH1s4N5q/D1BEdmAd86MevQoWvWUtSqFHc7HzgZ9CMVEfTUg3/a0AFb2qKKvnJJjmkxFkBWO0A
rRoC4qoLepV/mLJJ01g7sKwmeFZZwGmFWj5tzJAir9cU117zXOv+S6b5riAVTpYmvvIxrmh1qaET
Yt6DYFtpOizsl5uil1vnmhwLtxR1IskEee6v4Vik7Kp7Ijs5uzN/5SoryJs1oNwh5yPqM5KY0XyS
A2u41pjXJV4cLGo+/qQUVRs5fIoaMF5u+r/yKKIsQmhVEFFaSRht3hcmiLxd2UJgh8UbSUEyqwXn
UfpRG4ifIgNiYYi9GtWZkCz6Os3gpYwgEazzAd1qQq8sYfUCUyWiB3xveBnkwh9DU30dzLqe5vya
mvjrobzsGT2uDGDA7oMKrPnAowYFjxCDJehgkRavWO4kSUAGs4BmwsmUa9ZwCnTY0/ThakBm57Oz
wYVnHqnt3/M62IcgiyPNLp6AGFeaZuxAOkVSF78YgI4dTTz2aIuwKIunBhgyCDPAF3c40WuVWydA
d5QbI/RkU3OUK01UzjRb2dUQFoA5tmYua/py5vzILARtNc6alYt2kf7fppfnOpFM03SIfZ0UOpp8
2OpwHXeYZMfZnZm7schGwYQY/sGCVlChXc2HHjUpOgYZDTAMdrQvv0eaJm2k2T3Wn0gk+pCmQU6n
Mexp2JeMT2wuSFCpE/ddaEr1BK5aamw1Cv5t3H/N0mWTyeBQ98O1BXNdEC7lMOs3Xj20nIiiyk9z
8iR9dzuVPU5gYNkt0GwbeHYLRHsBph0XofOVcE+HwD3N2qa0SI3m7mkGd4h6G340XO6YoMpGk7o7
zeyOzi0A71mTvKny3yarOnWa8R1yoeSq5yIS5rVrExyBPSdRdkPdKqMTEJoWDhGXsNr4N3XVcENh
dm80WVxoxngJcKkBOq7a7tABIbc1jVxoLnkEoNwBVE6SxFMfQi6HG/ZLgjL3NdN81HBzIOcusPOc
WCHQ5zUI9M4EP6ndRNQUwSTOaIZee4dPy0DVn5b2nTBNEDQgt8o42sRJcI7QmbZwtiv2c7aIv8R0
N4YCNwWe3QPTnoFrR7RG16IJ7pANVK0OkdE/mfqz5tS/mrb6DNiQ1K2Jjmvofyy1gYPeskldQXbZ
KxbMQ0RubWW/xdar4ePGcwHLd/18DTVpPjOUS4ol9HmhOfQQm38UgOkDTagfcKdbIOsnza4PkIrz
yXC+U7CtEVqVKNaTjwbg/awg37eT0tFQ2XNHfGvu/7aH4hbUBbMyK/mWOtFzTMeZgW4E+4J8rXyt
9e9sjCTa1fmmVJzIQzNbWTi6yGNFbRBAxORvgjOQGDM7WllTOu6gnPy03Oko+CvepHmdksw+Ork8
FpSpRAmBwAN9gcvWnBJEj/5OYBIht4PBGfN9OhAxQQ6bEfF1c8YIMQ+X00wlCRWQwAPS5DICeVLo
hMfEiF4zegWnMblK5+9GbC0HFGdoh5Eot00MGwyi4XFqMcfKTu4SwBRPSSXXQ1D6q5i0Sa8HxRNm
83oC1oxIkrCvgqyNqcQiHKse1uVifalnExeTLJp9IatTHZTpIbMLpulmd459Av4osRlhLuOPEggb
CVvFNqzJ9JAjvblfhi0jgpzqlRVffxtdGMk7S5KVY/WWvTMz9z30qGiMwfQBXYgbqM9qDVb6u5CT
QXYG+TjZULk6k4QxBoLXLCObJ1qKz13ehhujuzcxElS/TMXrZJ44Eflb0SHn19OnQ1PXX+u+fIva
GpDUXGMTZYRivAg/vVqSfOO5Ig097YfpEqbtTwwFxDxkrrWvQeCtGqcIrjFFPrXW8m0qowkAk3AJ
0uKN0ITkgyzuco5GfPylnV8l8AtyK4iZmLmGaDp9Hz6lKbnTheoJMHPMYF9LP9sKJ0HXv1gzOSii
xJaTLUTRLhYhUAojR9ibZPG4V1sVmHHFbyetdUpR5ZJSxqCyp7Tk93YY2gKNVJr2FKNr3kQL8Slj
/ck28fsvrsA6ZWBzKYf8eTYidtjJ9GlEZgdCMPPYEy0g9/xhyzkuXDUV3yfHcZNUREEs/iDxsEXT
pgy91wiaHIEgCIfz/CT7aj5TJXP6mhU+pqD9npXTT8lY5hRU3imQAm0SRmQ8hXInY9PbB74/buM8
+N56zbZDDfNehc4tSNT3idnPuakXopF8pyMiF89yh8k6htbI6R6HUth2+bWhRvJtgo6YxBOHg0Vo
sCe1pnFcLl1Y/spnT2xjRDArO6QjcGNM5oYUL51huVe/YD7H+HpX5Dqxg3dvPwl5H1s+3JNOnxia
8WYa6XtcGdkplNM31A7NBYYndW8i5cadPIJce8QPhmk+pSN5KJMeVrpqbVorZLvdFgkZwQ0tVZyT
D95qnp2nrAmqfWWTwgWdYDqooKHcT6OtO9rkdufufJ9r1vMpgaSmVC9ZRSZmax+5TDQbDwN05XrH
qv390G/x4v0cm5yIwnphmRHB+bOMS2AO2TkIPxx2IvuuoMQPjGa5qs57Q29bP0XyVhEX7dI476Jy
b5qsE8qkGLZjzaopTDt4GwNpkOVTE4r+xPqf87fnXxjNdjsnRLnTmc3PQM33ZM7v7M6v/eJ/mFw9
Chc0ANC2fTPyimLkodOeQMZlv5q+dF+krd5ol+MT2MkBbYeYkAZ4mBUogJvVZBbjKTEUuTgZ4XPG
ou5unTwzOhr32i+n1Ziv1QAUwFvCTzHYwjUa3/GlG7NfWVEdenokwnq5xI9FTWZHysCLj6QVdd8g
UYZ7vS3cZOPkbTMz+kCG+cnqq/4pnmRHhD6XP2dOPpKYjsMs3BekAnBLs3RgCWa7K0ihnyVbgl0y
f06W4oxEI8bGF3xRlnNHNIyPxyEzS8zxdlSec6WCUCG1YVJhb8d++pI75kgPVOrrxHCwUZwehxGJ
F3NMAThmLcPRXaVxdwqKIt22OkAmsNLrNM4Hz8MhEsquWWf1UmwFgv0N8eYHrReRfZNsWjFCUlv4
TDY372S4EXH/cUNGfE/PaQfBRV4L1hL3jni/KGAE7utuMi0mvI7SXaNIDtdl2v1yDX7ONJc7NBvx
xifPs7WYhg7h8gPh8apQYXpwYqCAUfPhjk64GpHPqdLf1UbhcU7s0oOr/GdvnGuWS4RJY1T0WeRZ
BmHRVOUpoQOhjs0hsi4gsaE049/oZ7B9sLOzlDszrytu8VL+oLlK93lGQrkffZukdsVICJturTZ5
kuXHoP0lxgF+c0Y+jGlDaHQMN7h58XNbOu4F5uy9KGjwcIbx8cyHpzBSXxOM1EM3m+vZCD835fCt
TsdUAz3HTZSz7USAs3P4aw1Y/Nl7SIY7PXnazJaeCtrmbdPF+zD1zY2DuXFw+vkovRq/BdHEvHjT
p8ADbrzcshIeNus3dbI88mm4lNhF1ZCeMdvEonv+ISlZSzsdOcNTMh77BYSfkPWrMrJ3qcZDpF2Y
DBbFBk/wOi8Zz+RKz+0XMEWiS91dEbOu96eq2HypGVV/TgeX7+4UGeuwRDNVJrfSlOO5791N3lbI
bUefK/3YbOOivpTWSNZiVnfHFB3pxs7G+1gk/rH41Iti2eb4TvzRKc8xb5Jdb6Z4bPFbgyGMtv4c
vRXC7Q5T1tqbxiSNwZhrEh5MNjdm9oOygQTxEImgHTgvJFZ1m4xx8yqzqEDkUNPCBeUd1SnFvQep
dVyIUmMthouqLn4mbmURsmbce9EH/F2C5BlX6ki8u8WwMSfmULwg1vSflkyCUFiCO6qj/RxlxHDR
EHLSVkAlggAmvP2jGinUpymsN7FtJ5+L/qlVv2Nq85fFrqJbBzGpcuKeHxt/XWHif7QVb7eXOphe
nWEmSCxmLDcmTkfGj/W9nFF9ZYXx1KmBuNRcXQyLy/Mg+vTayOLgN9XGdMfmvQUoZIFK3o+VhdGs
2Ld2cBF4KDIV/SrSb2NQHEuTT5N0Sc9NJKFjtXtIRmpABRZpP9vEjXGmpfjPy2BvoTNLXcirfZ2H
G9cF/xyaFmk5+SJ/Vy05TkNP8nfrfIm8uvrpYMbxyq2a2/qap0GOmg4oxKKThbELpQiPzzjUNtKY
UpDtAU1RTOmNkpS/FCm7nC5KFDRrYzH9zVCHTKSRhIlxvNcxp59+QsDmYflD+8nJyEm+BzPErX6w
bPL2l2thdIzh56jYZfNw8fwkJfSovChy/wlIZdbIQLvdzEiyhFTD2SqWvVJecVHTR1t1HWYKo8Jn
mm0nPzUvRQlWtSyZ60nA3UTrhf15HIyUljTglZqNr4yM3dNYLi8+FtDNMC7fqTaMVdt+EwqYRT/q
rRBo9cQkNJ6+e9ygXNwD5+LiN1vli6PrG588F7Nrs60c8+DmMy6PZy54+eCIpyleAmYM/b4hQ5V4
S3ZrP/K2r7dBi4otjw1GYrQfVrwka8ImTkFHTLrLJpj/PYCFStyzDlbmUAxPymBI4Qa8nHmzfGdd
eQ08kWOQM4/0eFzMku2c8ltQ4HT3GRqnKcEDe17wPcckzsWkOPpmndzwMHPtWybdMlrbvHB24Mqy
K1eNFbu2/sn3W14+i490gXgUgZ9rc66A2blhSADX2Vb1s50yOgkwZuJPCrPDEMsDW3eWxjZTbdDp
2F755GIK/hLl1ZNXo9Xv7JblS34Rk1W8BuZpySY07PoGjW958QIAtUyNNym+a7ZzhHGTH8FWsgCz
EjEhqLJcndqaZh6jaMbmKKzPS0DQmAiGXSB9fIEBu9t0cZ4jk9DRnL0iqgE2EV1jnvvJ+0j66hyJ
dNjkafJUeXn5uRS81j3L98onZTXpPXQketNpsa+yB99+05Lm+allRYiFn4JrxqbHmRm4EUOT6qx8
n5zJ5pOjAF10MjI2TOpKFZ0MDJA09GQveb6zHgcSJbLRWKM+IbAxKCa4TMvamfAae/VEJKeo90Vn
7JbIAQ5EGUgR92uqFvaWzDFHpUhmjtge+JKEqND36q20lljn1W+B2yJ/tEakl9myjyqkvvaQ33BH
3wuzZGpN/gZlcsTgrncZfvk96p4J0SFSxM4ma7iTxbxVvn2Muri5PW7wgmyzzNsOnpMdXUkSU+2k
5h4zEi3x1LrowvL2c0pFhf+o2psxU5wGO7KqwvimzM55ngSB9CkW6MJh5OoMxNRWMTm7YbAcF8+J
Lk5JKwBG4TkZCGyd/FPtUztNPRsQgAJhRZ6XhZ5gTpZzn4v3pPG8i51myZ5Nu2aoi2+h5zbAIiQM
iTCZ0cdG9sYe8881i81ZFOa2GezLNHFiqmVzNN5zF+2GBOtL/lSDf6nj4m47MR+yZUjhxGFp7mT8
jEGMyPhxICYgGpa7g0OKSCnnkqgieMWF9yMkOc9236VDWSsNjKLQ52dflVjXwpPyeX2cItpnflmi
Vg6eE3qE1g4bHHRk8BkNzCGImr+dIgNDYoa7xiTAiDwOAqoz3MqgrPkILLXcL7ybatv7LsoIoU2J
MBpl6bNpBJeuRYpSJcExLPwvVZYxXeqjK8DL5DVn8ZhrBE5O9rkSbw3prjfEX3Zeb20veWITQkdX
hUd6f64ynPhZw27bJUHtLfWwsCaSLLCndVfmB2nzond0CysxsFDLWr5F4Yq3Jx+TRfJM3Kge380d
ISkN8sCqZMHRVLd29MnSUt05WfB6MCxcKZMIiDZlhiJ7HOuMu4UT2ntjDsTOVhM/qcv0rZwJdiXC
s6I8MNjsElx4TzJcv1GWuQezUqBK5uqLH35yLFZDJn6EWnjsayqmG8zVo/zoOVX5tRQ23TYzoKif
77T8MdFfbGOsCIFDG+Ntjtv2TtAbvVJ3ZNqSkNo28jezvdNIvAF+c++NHhmpbmHOT/jgwdAIIsUq
OqUpPaXI+bBJOEy4Mf6wBaXp9dH7EWe1+Fa4FjlYFUv0X/wiNOApUj+ozHhqPJL7Yo/z7lIyNjND
f1u7Mv00+CT1hpIg2qnLto4To8KsB2TUXkfpRmpPqbL4oEfekwSbnvUuaSf09iKqDsNYk49B/Cpi
tfmUV9Z7Ad51RwM/nyJ98/jKNdV86v20ReVokkyCWZ+YtKnbYNtBg6FvHmoMpAnkywpzYgmdojFq
nRxNvq1Br3QcLHwysnxlSj+FOqzqiTZhGs1eiIcejz9uuqlJdr0RvvGjs/LNNYE1mipGn1b3nOp7
j0MJ4+hmiEZCfVG1ZS7CIRHUO1csLKk4ZzCIL/odVed2IfaEk7Km2XKDphABSO6Z9GEOHd+s4DeL
SP118y56fulQq88qI/8UtKrf5YO//HUoisgue6hR/7+W+t9pqU33/yqlJkCLnNb/TUj9+I6/ddSW
HSGkRqILpdUxXYIV/zM/ywrs/3BdE5W0DXjRjnzU0n8LqQPrPxyXICk3cENk1pZHnNLfQmqPh1hT
8KjjBAiGHff/SUgdaKV0jd6+ro4//+f/0D+PZdNaWXxc+bFDRwc3/UswUxgMM2Wj6f5auv53O83J
hSDc7DYoITZRay3f9NSxsPr8Z1Mpe+Wj/Xxp8461XhCQ1tbWa+a1JPGmw7JVqiRJwPPqV/aK3YvK
oLCEQr4+bhLVs04SpbdPk1m+Jo10r8oLn4PAyiVlMW0ppj40qPo7uKbPJ0DfLDIXIhpDydSSdHit
7AGLJ+rrn5uAVukapn3KejBD39SNrGv+PPz46vGcx1fDEBgXjOR/Dld2/N4Gpdq5mPzAjDXWhwis
m9e06pdVTGdQwurL3E4VWy7Pv4mkEKfCdCg+UBK/uuawrJoAzVywAEtDvNZeSzturm6vC8U6fvtz
6HH8cfPnGEOjbdd4EZk3fJOR+d1lVC8oHn2YVo2czpW+QSBKoqH+ineaOLCj/m/HQ7b3ehOGhf7x
7MfNX/drdgjN6vEPZSEre4GIOHg83/vru3CLHNGzwAhvO+rKuutekjEhR3qmgSiFW2JaVB65gsVQ
ntEY+//9yzgry7MrDXGMyP8oCE5B0IJBZLo+vlpGtMmrsOvys3708UDf1AipvT7cmTkKnLZomy/Z
EhMyzJDg5EZJ+CGLdVJG8ksUy2SPUAk5mZpu6VRiU50D+cWysohtgNudw1y575ZN9vIIGRi9WHUI
nJa0Vf20MTNf6tp17kHuj//y7U0CAMFwknQvA+UFG6J9mF2GzfNfd+OscG9+DH+gjP1h71emYa/c
kK7Bxg+kILMMU0M0O8aHp8CqoydP3+BXOCPDc89/jqu0ik+Bnbw8Dj1umFFET64ohg0Tu7//jRQW
/KpOpnLXVfl4UfpmMD0YoOUgtsbE++sfDzye8udYp0eBTtpRMwd5gIjETfdW13x+3FOLS/P2+PKf
97nM8xAG5OCMDirASu4i2dX/xOOmakttWhrsv+8/DmY9HHC0KSu8d/39cWOKft/CCr+VlervSlr9
ua3ImCYiB9hed5sRM3xzEFyzCUY+O3clyCtKsCebhTVLfosxCjvsc5Al096rI3VOTGmMb2mv4hbo
eGnc0g7xttHM1mHCkPX8142oCvIzLOaw/3VIf2WEjKm8Iom2fx7Ihih7/mlPE5Hq//VsapRYu0hA
idlE9Td9E25zK/o08AvdHzf0ekQM+6mL/fs/j1GtXaLccK403f29ZUB8MUPjr2+Kszw5kvKD0Fwn
0UVqqejQ9487Wb7QgP3Ll+nckVgXSdB9LcG4j0dG/W25baTDyiUsejs7Fgq4zkxv4ZzQFzbuNVec
9zA5pDeCo9Kbl1gcj0P2fli73P1fz1NL/PfjJUmETmmd5gENBKMA886KYL4Hm8fXf92MtqTpQFLQ
NIV1fxyj7SQsJW4vtT40IZe69EHx8eeb+hQ9wz/+USCc+tl1MjyRbuTwMqbVM9NxbRVQ13jh3l+H
CtXt8jFgbKyfIayuembwV/557p/j3lx1u9IwhjVq1+BULhVyBXeIifa1IzJMvfIH4yvDEMt3sydm
21BlcQ1nwRO8v68K//4JHjoI6SX/JlEZ/9M/LrKRGaEP9gmVA2Ds2P+8yNZk0NR9t3i/oDqrA5NG
8zI5rXXBfTX40Og8f9+U/ZuBpUqtSujv2z5b6r3Uf0UVEgFNwf6UKF40a/DI+pjZ5LX6wcexNLFY
25LNh+Ek865WmR9Lty1CRGb5d7F4ZI+Y7V4uyTesRMYnMTQTJj6Edvre42YcjoK+7u87MruY6ZI9
9+lofPJ6OmEzitTl8UwkpuOaZrY9Pu4yO151Pna/INdpHMIzTs4yGygxTHzfonlO0jL/aZnZR4F7
5K32M2dXEV60my1yH9PBXzNIMsHYugFKICc7xd1gXd1ykVs/NomIqxCVpN1U0OciFMmVXZzskcje
dBjcu6G4CUILAUAZxCyUcn13EDf6w8vj3uNpISowhsb8r+eOwf5fTzsqi2l4ajvlM6M7d096lbGP
+ix4g5D95LfJ8D1OClbsdsRQqkFKoqKEuIFyqr/HtzGw1NYqO9TrQlL+9IV/+zfmL1vjrP+1MosC
podISryQwUkYWf+ozAIYKWXdtcnPkVCljSBO8k7Cw/LiJNsiZ+2+pqmgw+qbZz+cy90cQwh0GCF+
MmWJcrdCZ4Fsa2LpLXgHLC5ZxcQlnqlF8fOUiOKbeojPfx54fPU49nje4+4/jv353n888H968p9j
VJj2apiwnWSAKWXmeleJ6PpoeWG8LwZ3eC5J20TYargfc6BeGQ25v1vyj2TnJD9UWloMfhLHu4xp
4Zy8oHNOY2uGpCHp+yklAqAuffSvLx9H/R7/CGMUpm366fqJjxsSYNA+ZkpcxtzPD41twvmOS/kU
5ahKysKJPsK6f5pZi/5Cv7O3hkYey8gv1xYao5uw1bId8wFg21ByF9cPOgb95SSap1z6Bepmnvc4
NMc6tLTMucz9L8LOa7lxZNu2X4QIeHMfRdGTIimvekGUa3jv8fV3ZLJ3sUq79+mICgTSAFJJFJC5
1lxjwuvi1WB9G0nMH1qDv7W5yMJlU/QGSV01uRA8SS5q2ar0sSqozSK5GKjMLi5leOskcqqF7JPz
yD0pm8ztgSqJy+RhcCtl18XT+63LHHuUDbOxNfiRI/sd9A3TYyiYifGSADLLRhtvJ3EwkUYs/VTs
dsV7/zYgz2QfqniQVv803NUJHE+dsrRP17V6QJDbboyvczrgqeUFP02Cog+j21mvDkJhBIzRszYH
wxOqgmUWW8pjqSrFofRQNmptqH0jFbfxA1d/Q31MQXQfpNshCFFwB/13OUGHxVkiE37yrAhTk8lU
V6ViKG91567NctC+eT7GVQYMphNRivLA2wemmhhI10EOL3vWqRg3qS0hER4ckykPj5OtFzC9Qn2L
mJgwstGFT5XfnqMiVI+VaYdPWgEkL3b6ECApg/LQK/V5qjX1KFu3GYC/uFxc9esecoae5/71HliA
4BqDyH5ZoYrCyCXxXUjZ4jQuNBzMDffP0/FMypVgZwdDv7I65dXvUWyxjQNsAOXpVTWI2ZgubwM5
aiMuhMalPIVJrjwOJIIsMasnPLj+t8fWn08thwA620kP8DNKMJt97Z/7SZ9EKTUxaf4z0b3+XOhI
TYbYb76VSbjvk3qCj/WgRRkxtD7oCSQ6+gtJcnPXxsohTN0ZxryBLNwHKLmSbzc3gUtKhjPdIWAp
qKhph4lIjHDDSPLhX0jFEhf920OXb98wLNP0bEtzeeiKKurft8NTmlUeWkr/hzKgmPDy4hXpP9tW
13hvjLLb5lR63NuGYb7H1P2TzkT2IDbMzxUlD7Nfmu8G3KhNVBjuUjZ9HMhTo6nPhktFjQNs4Ho1
IvqV2YYhAUHuDdfx0lA8EXWgNb9E49zAzCqbPWKGqUTfz+m1TZHu9SyxKvgzVomqqS06zIOnvIcu
UJC+DT3i3RZFInFn8U2Y3ZYa+x6ofp+4+yh14L+LQzw2A3Q0cTrEbnU/l1gk9Bn+6/LtZ/qBkOq7
76YWIirRi3FLgVf9xN/QDzmh5q/7zlGJvs9zivtbUSerZvSajxThmAkL9WvTwNFIRh5xwCn0l9lT
1VXelMZSFQmHW9MEF4dIU3nKHDM44ocZHuWZPIRUMKIZc7vVp4FoDrIrJP77+P+Cn8U/VFzb5n99
eg32vCjbLdcgUyDHf4uGaEYwUeMT2z/6xq3tByvq7oLero9jpp7AtE2Phgi0ggGHRRpBPLJEUw6k
Cq5/uj1dpwXN4G/DAHiTjeKMivktNSlQ8C6xqBdL6tDbq132StbQv5jz4F8mrUzWVkA6sU8LClfU
fKCG2SYKKq+QE+cgeONZbe3lFbKfnIy4q+zIAxN3Oe4qW/IKeddMCykdFF9X9oUTRamxVUVrOS8S
TP4AqYpRWTstaXGIuJ6KtjyTh8ENCRnbrP/v5GkXz/dqbcDfTZJ89X8/Q5BF/NevgcCXSZk2yWcX
kvmnh4gekQsuI0v/kZYNcne/Sk5ZnT56bpQijQqSkzz0k5ac4ghz86J0SxJjDMi58qxuHWM5kNlY
fBoYq6Hdgi19/9Q/jXXyUA5Pn7qpjEpOVD8cqAlFwCVacoY8NAoJez1FzXnru54ZPY5EHT7tnwYa
FG0bwID86fz6j8izvAmSY8D+5tZ/+2KKBiAz1xTKp/7zn4zggMHAIwWU5VUvas05tAnFcdf251M5
wbepvQLrImq9b6e/XRYaBfUf/3UzcUGrlMq9XVKW3NUj8E3wVEd55mQLHT7JkUT/UzQGT5gOuYeq
oJYWSkixssIWswxdkN7liE0Y8iCbE/GpVTtgF53EyDU8JRxeGl0DGNUEj0SgRpSlDix4Muwf5IbA
E/SJhnGfmz/DdNzLfjbTMQWVbrnJCNZ/6PYjFmr1Oyk2e1siar2Xs/7hrlpezf/iAoAw/r8+uJ6G
DQF5SZ13CM+zP18fcVFoydDr2Q+CHvyGbax07rpOd4/JUK9av072slXE5JvuQz1Ll0RcMZETU34b
GeLN6KfVtaud1Ei9x8aHKgEPw7Lb5HEOSIaJa8lsZocJQFeLxnutDjy3KNdfR0J2oc0DPj1g30+2
4yw8J/cusitv82aHwSZZ79x1L7o4lLNdr7JYye5ln5yXtLDIVXhx1PYwBYO5fcb7GAxcbu1zbbD2
8ux2kH12GOYrHtHIfcQ8R8dY8nr6T9f9NgyVfNooHpvZyDc/3/9/frnbV6/I0u0n6rb+4TuDWUeB
OD+j/ayOyqFwcuUgz6Koee0TS1l/6h/FtFufUbMC9gpTLE2II9+u/zRvMAMKiAbbQt77xw2KAkEx
qSk6myDv7l2+28VvnfKONiEyxN/OA+QJc+8nA+Q4Iu57EmRBk9RIoVr65aA7JmiAMyOyrvNuVxB9
u/i+Oq1vXbfL5D1Dcx35T0R31YPL97JUlXZ4bXXrwxCh72QEhU6c4avdx/2CIEK19olcnqHlLymH
qr64lLLeYyLBDqOrnEPYULakmL794RGokdt+6hgoWySB/QQyJKEwOG43Oeq/Ia38k+4jcnKd8lVp
GioJyCFmflG9xkFSHrqqR+8mml0UOtssqclkyrlZp6/rbo6XiRgd6i05YiClVBLn3XA2xrjeTqo9
r0tLiZ6GgpB27qTOD9X7iF2kONS2kZJQqOhzKeHY9rHbEXc2xBu9mx9L5FB4GdTKRvZZMXKUKXKv
F8gugv14OoWU3gZBDORU3MkPjItXFuFRzoB1xn+QENcSceSwsL2YKPFUA5+9PvFGaxToVqJAk1ax
ledJKQ9y9PZkvA0kvFssnbj0rQtVJje5PVBvX+nWJ2drv27vb7StfG8HM8iMofUgMMv3+rUtXu6T
Bqgy0Pzjrev2+tf+YTUg590WB59ud7uWHwFVg7KNeCP8l8WCIZxD/lixW4ZNEbNlOJrqsHb/9MhV
tEBxIKcZ3wND2dt1kSLei5J+k2RIj69tLwpDHC9N8sExmpBrJ0VJ5XGcYae0E7wCkM7heVZn+36a
iI3IS1rososaUhiyxiE+VeAj7rExnu4NxY5Psk8e7NSz102klggrGbDEwan1YI0Y1J+GfwknfoIf
mY5qsbmyxT8ISGQWP1neGGAqai9Omu9mHWx1OyoPaeljClfFP8fam9WVVTXl4XoaeG9tqTg73g3q
90DxnwveW69aiH+nP1revvGc5siS3rzP6kIHzFOFFO1p1EY1dn+cR8N7phZsFYWq+55rOXl4x7SB
MYbee2t2X0u/sc9U/6WXwAs+COtf/u+loMiBfvrtuprlmY7LclDV7M+RUw1HBX3U1fy7HY9guCGG
PfoJYuIktM+ypeLGs86JXCxS7DzwX7SLC3WPJSxA5maDDQNKFwBsz0ELWlHEmvizvx+nyt/Ls9IY
Tr06E4gS/WQ8bar3xak8WMIwdZ6wMA7Qh1uk5XaV0tf7NmlVJCFtewqjkUUGUYhnN6yCRedBj+lq
9NZh4yp8XSsKDoHNgUiqspdnsm829XjbOT4sbQY/TZNzu6RHAyWHlVrcK4r6h2CKKmrTY2vlYDu4
muMKB7xJcKpM9NCyaRram6J41km2VLSn49y+gnAyzl01o+fP43/zHfqcRuYz6fGBZEGksprXtc/B
Sl/R0FLUlvINRUm57nLli5H2+UUefAvlW57GZ75Nj7BOlKnHSKWCdbLzC5YM+aXuguyUWEjplMoP
FtRt2WcKM/sIoARZ5a/WoPgneS9N3NU1O1IJIM5vX8OK+J26LDHl/WS/EtUv+PTctwjQLl0JgQ6N
rbfvfEuDqdnOq9S39cc0zkIEa/3wdWgp4E8L8y83HdZ5artf9QGngwAix9MUz+2q13J/ryZOK6AT
6Evt4uGWDjLnim/V0DD5u6WIavsRHyzjIFNEgFm7Y6pV/3hR1LVquoi4wBEXyHso7tgdxVdpw1TQ
KSahXvv1FSylOkeUYC9Q2gP6z6oOBWP9ECVq+yi7+KOYlmjVEgwTmKH1HoyuMA1wy6smBwtEv/6Z
J2VxHozIu4yG+zTwV/Ve2wAGu5H3fe539nsVdse+9+KnkdKgUz1giVqK/j4bo6U5uSkwomnCoTON
7oncYRAxpSu7HZTj7RCq9t/Nuh1f/KQnxv4U6r2xJ47990H3TWOfdgid7/wAZSjYpHvZJ6dMGO3s
wybU1olKrKCOi+5N/147vfGmttV0zCqVxLVoKko5rmpjsld2HRlvNUuCu6HPg4e/rymCynzUgtBe
o2evgHxjsEs9UPq9sY8z1IQvEQUwg630h74GhmZPhDfUOP9STWA2rEgxd87QTi+IHzYZOZcvBtmX
pWIk2bbooug9RoYg52eh5vDXWUJeFpd7FrARxfzIDZ6hBHK7qzrnf0YuNAzPPr8J+atzLPkORD7r
XrNQvwUvYCiVddbVxTe3YQ9nlK590sShmrH4azM1BmFEc+jKmmSiqm9ql/fEbV6IwcaeApZDNRgt
IksAz50zautg6ry3PhiWca/PX2MvayhTdIMDrJIJzWhODZ1en3PL5oUEhsQJo+Ysu1ozxsXFajSc
Lv/TJwesGbGTmvZHH1uWc1VTg1FnwNlggbIZzAxkF6QLhr0WuqLaER2JbAZBCULVhmC1v57KXttu
dNyexfzfekuEg2kcjxhrMNCKw3W2uJq695mqj8Te9ybMMVPxyydzDKNNAwxoQwhYfQxqu8VU1GnR
rzvTKm6K8CAPPhMPU5lXwGFwEb/1yTNXjP7PPhyfEqr9nm+z5FRyZNg6Uo6AIrhRSUF2DjjUSo0p
HnYwf8A9e2uJvZcvNm922a4aX0OiIrrQFVIBhWWCIVqyCwutdEdiAgsFUORn3Rl47bMRNYpm+qjq
NNiYAZX1XWlPH2EUwsH2q2cgRJSChAYenWIavxjrLneT6AHSv/HY1+aj7EcNMyxr7KW3sonQ2YUE
/WHF7h0CpjsvLpJ9bFGW209h+NyKQ68tR9Q9T9eeUBSfpmO5C+3aOiU53jSh1e6pRKv5FXBQTH43
aTjEu1mz66cmDNRdHcOokaMgflA3qBOoAhYO9xMFLtinUtrbgGBYt3nSYZ+hends0X2Ar2iRW9P/
advVGynp+m1oBtx6xEVVqDTAW+x4lQZRBzqlTtgaylMnZ5d4PSjk4aG20DbwBFiXMZ4axLAhJ+uW
6ZKF8jaB2SYIhgOMVl0l28jcTt6TcaQqe1rLxI+a5cMWAczORZXzxiIC7/LZwysudOcnQrgPuQhd
gIsBk9sq4705u/GOEmnnHJotRneWspUtvAWdszyj4g96RWE/uGlEVsKFrKdOPuxK8eClFLXftHr0
IZ+7+CIIqKUYkO2M2vp5KnWoZf95SMv+yDIeh25E9Y6rF++oDNG1R8WYU8SgxWs9egGRKQD2Wfhh
FvYPJ1HL72Mx7Xo386nXHi5Kguc2/DPgTi3EXHlwKxu5sG8vVQeJ9XUAvrj/UOTaezQbJLPlgNJ5
+kNZ9ci6PfXgTzMHN9MOsum26Yz2VbTrxm42lVOer/NE13VUtvnzAJEuDnIeH7GzvNXYpKcI0sS9
Fsa4a8dq/yQP8MY8ZF+PdkEGyo+r9H6AwbOWY0ERFsdS619kq/Pz/qmq429WCqlMMwh6liADTvLg
VXFzD7qGN+2vvs6m/mXwPQgzjX249TuJI3at/U++knLS1Yo9J8/ybDGNkIllp5ys5j0WfXH+kDhF
u0UIkr5DMNm0Vkbui6Dyuevib7I7jsxknWRthxUAs3o+6HcxDzMqsH33Ga4mJAD6W9cpYMFF8H80
N31PRjxjp4SqaVcL2OjahfalUEqPWCoPgnycvHMpkFFEUOuvfkIaHvlOcEH7hGzBGHy+X5T15tTj
geErLQ6KHBLdNkpEt/9pj8qM2nqg6q4XfZkcDuKy2ye23u610km3Xarj1xEr+dnxcCxsaiX60YIS
Gluw26TbF6Yfdacibmwyqx3vsCR1XsdsvMiZQLJf48FzXywcPyDs+enOA/D4570C10wIppdnZ5i1
/ZBqDhVm4tQcE5S18nSEelKWXbBVMbDc2/33zuE303h2v3UCu3qpMqxt7XSgAoRN44vqR+1y4A2y
YtlavxSTyw8ybLSlHPUyipNmH+muHHXcOtk2FMTjAcjkJuORZmqjAoOHZtir+aHrWafIJjVd9w48
l8dgprjMzPvwp+ehzvIHCHyqT7AGUCDsaOAskebmT3PTKEvL13w+832xU9wQky9tQX2slibOQzWV
4XLwCv3ZzFtM651y+tq06r6rDeVLoptbUmLBs92E7nkGtsXuE8U2JYofoB6zo67E4TMo1H5pdWaw
KHIzh7aI22Rh8YaZsoM8aOT7rmey2WlOdhjE4TZF8aFPahb+2jjZTCstj5fAd0hwiQOR73ZvhjGp
rtaFMNlmcA2V2uw2BgGDkzwUXhZt+7z9euuSZ7NSA/SG7LpRsgzjSdOYvmS6d0KIQ42eE1V72R+I
/lhVTkoyPY19bewHJDv3dZD4i3AKgQykevEgz1SsXh7Sfvp7dBJN2SdHoQ91hwEc77vZhOVCn1Tr
wbDH5liT8qJeuqm+9bWymEs7+5iCrl41etZjaFDpT6URfNVnVsDIRTeh19YPILPrB3mmE+/DXd6l
el9nIwIknWE54tox6bzAqnkc03cbkBdPjQUlxZnytRyQfdc7WHr05LBEW5t6c/B4jaHQxYxyKMlZ
VxSWyubUBFgTiaZPqP7OVsrDAMBjV8z1tG8pgiQi5CTnuexxpNZVvnW2y3d2N3bnpnXi+0TUwAtI
3kvuWhUxyYzCwz+bSm2jiJ8I62VffbfgQ1xlxrNKPc5Hb5iUouQois2WOvuxAlxXpGqz96AUrXG/
KC/INaiBragjNaOwWPOXm54gtL3mlHpvDdGSXVEepKcU2tDC7uJ6lVukwvmxMJyFSbV0NfGDrWHX
lXb4qA39vG5tRwXqh7Y3zFLkZHg7aFFP9a+aUpCZVf1H61AyBRVnPEa6PT+1unn0Mrf70KH0rkY8
cjbycsk16/P4UinxWibuCVC4O5m3lwcnzL1rUw4UMq1/m2PCacdQoFpqEDqedBN/+LRv36hSVPYZ
cquFb4btW2wM5WoIFYwaxSi/Su2uobbvIEfVvFnkRuY+m23ln/MKXV8Mi69QMaYlke6fScvGx8Im
fy1askse8vxjonwfvPzsnyn9ArCRemc1yaN7ilSKLaDp5lXPLOF0Wjt72Ux1ivunwXqQrdzXN6pa
xY+y5SrLwBm7JzWzI3ClQMRK2z4002AfRI6uh57IqWzLAxXmgL7qJl3eJsqBT83OKShCasrf7ne7
yae5/3TPtiIHqg5dyDoktU6dHkQbA34tlT6uQpU46+ZFZMbZUk3eqHCyf7Q9f1Ymfql3BNNOVZQq
H41n1YvZMILHQXxaeyCz+yktibwXg7bS4Hts/JE4N9SabG+VpONrniJfAis+wR8on2V/FIIjkf25
lp4s1kmPev+1zaLwXI2E3cpyrL+1lnD6HYNXy29YrOfswRpQb6818Qc5QbFT8fQ3x1OE8+vBnsGY
mlHQfMstKszQpn3JIMAs6xiGohamwyOk3/h6bzeOfwR6Vj6NQYNne0dZUsNn/GMu+oW8t1FjFj1S
aE0ykirx0kBUnYvvakjNTVhQCUdqE4RUjBZcCsLlQeq/pVRcnt0GPs371JSTqwj6tmuPIJGFwPx2
g0/3u30NnQU9yrwZRIGtJisLzMimqab2wwWgCDrlS2MD23RTfk2x5iZfCPIset+ZiIUasPcG6tPl
tKxoDx5BlGeYS9EuB01xF7VTvR8Hp95HKj4Wt2Yv+ihzwtBHDsv2deKvS259ZQGnqUhq//6fJodt
HW1qK0JURk18lBh8CuDqP3dN/D0srfwoKPvP9QSBIxmsedMqviHscTysKOGwOAsZUOLHY0Ffjfzf
Qk4uRO0qssNrkMn1iLzFTfR2jSDdLri2YyXYN2KyOpfqPX/S4Q6AzIIMX0cNHGWb1zPRp5hx9Zdp
lAtEEJQ04vh+IBrhHWTzdsDnyty32s9bz6dZMxyQxdxSqC62i2VdNLAH0MZNaImQ87XdTja1VgE4
PVHK7Q15/mzXbo7uSvmIB8L7FURy6A6pdlQ0IMK4SuUfaUWtFKX+P6CKvBp2MLzmgW0tzbrR95SG
q8cuqlT8RSdEkWWm7HQnQ6HtYw2ZG7Zyss3+78NomqAa2LWsbS0NznKgBV90UruVbEy4Vjt3zlSL
utJ213gxZfhAYw3AQD81zI9DL/2rj8KfkeqS3VISdgXhPB9hDE54mw9Aad2hfESaGC5mXtDf0jFl
BhexRjq3pQcdpDFjqpyt6URpNDttHGS0qF6Fvtfch8rcfoPjLhXPUYWZ/JhVEaXYqPo0ynKmYi4u
ppIOmPzm+rd2Vk5hm/gvWhuZa0s1Wb8mWv1iuj6IS7v8MjrWy6xmxaOT9Pmj6mAdwPY2XcumHFDq
ZoN3Wo/rNTMUJyN7TyKwNd7YLaN70MofWtK8gcek2MVpcJnGNQ/+ZDKf2BqCpYvG/LtZ7N05qX5k
fUWSGkjfJfWVasu33qw9EubPIaBB3G+Y0kz22mi14YNSDvs+qBz/MHs6Tim87u47UCgfVp9t5Ncl
IM4HlTXqY2nVmJ7n/vCAp8jfhwJ51z4LQEH/6vfcMSaYFKPwr9g2LW6Tb3OmgXQBLDFqORPrEvlq
vI7HKnxlqafeY22dba5Nt6EAMuQ/IZszxagUuafzTjatxFCBZ6venmBa+Gq16BsqLamPcjRq/XcC
0s4Dj9LolW3wQzk63fl6IxLtAYSZR3khFuaw4Nrs0uHueX1vZ6SwhgRYlHxpy75uiMma1vbx1iX7
EckNFdHk1sYXYAzj9tGsu3CNXPOr1vbIRytwn9sC3wKEw/OGeubsVFT8oVTQmV+7CQBRAp3wx0SS
WZ8KRCtwSx46IslfotwCIQi7+9H3xUYQ2tzB9gfKzglerEstby9E1dWFiuD0Pp1xuLP9CS1Phda6
9Kz4UR68Lt2qaJYeri0qlR9qW9kCEQfHKGa5ijWvYZJ0CwcfKkGtV6xkPMqDr7c448rTyXvv53gF
udV/LXwn3A8NRWVmMnuvkT4B082dcKWLpjf4wLBbzdvK0dpIf5S56T7IS60UEpRKuIzAR0lBtHWd
ZLulfiiNZMZ/lFsUgY2tRpYHS3znlhDAMNcYzPowFBNIMpg61XLk6QRKpXE1doVwm9UYm8B7OVR4
hXYn5xvyV5BNGJcEaaYvqCxuTlrn9rvYAE8vWoUVtKc/+1UdKh1rP0b1NB3kXCPUm+s0NKu/3UP2
y64xmoYDoaqXQs2WcjNEFgs3w44cuqNn0dsIWVX2Y02vL+2iqLcQq6K3P+fL/h4K2HMdsOWwDX/f
9R0qcnEGFUrZQ7erlxBu4BVOCtidCljn9XMrVp4WaM7DPFR72eU6rneWH9nap2qXYG1VgukjvTK8
/c/lnRzQW+tn2Wgh66I/1pO3pWCXDBqxZ4jzjf1O0GT4IALeb3wc0WEt0aSm/0R8lIVQGuvHoCHV
I/spaeeDXc+821Q7f+5Z59fsNwLdwFk3iyhyM6kuyVTlI9GVL7XfWxcDy9iHyKth4Ih+22Uhx9a8
JKDl9UtcWe3doHr+jo8ege5fdRuN5kAjSaZ2I4WurDeUs69XfMop9JC1H2UMlxbE7Xgv+/AtAwIa
d81Sq8Ak1LV+xqXdeoqxYgHlWVdrfrzWE0FzdV/ZAgBbKuaTnPLrghE5J1vlGImmp2bPI9ytWXei
iy5aSc0zscjiZxxycGhonB0VxYTtcmAmD5mT+ZQZZefRoowancMuT9N23wf2HeuH9jgJOZ486GLj
lVjOuz/0zVZ2xWKDFoqDTVBrgeIzIUFDCk+ZAYPMSjB593nRaRi1jMdrU8YPzQR3vxJnR9mqZ50H
qutW1ID5axZB/pM8IOl8M0a7oqzA85/mRJuXLN6dZS2aHbyEg1kqX8ykdWqK/8sVq6vpLOcWkect
4rlTrnczIhF3dsDnkGZVngy915/m7+OgClDIVKhAyqN+h4OWtfIwatya8WuOPucv1adWxbPa9yDE
dsHJ7R921FD9H2dsr6OkJYlh2g+qFjeXmiL2i4YhnezK8579uJgB+8t5kINymuhyfW1HbUe5YQeI
hI5yYPfg2EVY3wMQfVJrtdiwoJnRggihhxy+zqy0ecaa1mgWv10pJ1lB8CMZOmUxElZ7rBvjkpnm
9D6rbPUJH/Ur2aRe4EvKwwtr4vk6C/rX2XFbZOcRG0VxYE3Dh3HuEQ7/6suDPNySIa0oY2xN5U5N
IRmqaHtHHIeqoYn2PrQalMfCgEgc5kL4+CB5vatwQS+uE7VUCQUMh/EEDY69kKfyynZFfrPctI1d
bcCbNI9BhWdCZTr9D6RRnOj9NzUFws72uTm1APaxROL15A820sJe+UJqov+hx/rOT7QLfr7qLguy
LoAJbZFCj8j2u3kdUrlqsqDqMfczBnVY6nVuvPRUMGSppZ6tXDVeRlqJaMmxgYobOaaKmWKsrBPt
Ovbf18kxTWigf11nenhU9QJyCIMO4NUILySf/G6LynxY8xooYdbjg1MIOZMNGNokJgjmbombjPlt
QBcFHDnTz8pcgxPDogUrdAJ8FWuzcja+dYH4lavEMvo+SkCm9Dq+cgxoAIJtjR1TPfBHUzehsYus
lg9oBWFG3juNh9MYKNFrqBE20Qet2GhtAjjPx5TACExrF1eZtWuE25A8G+1i4ysD9LMiE8IfMeU2
Ks9ul4VmqVJP5oNxsa27sTLs98DRp3WZwCkfvdR/HzM8EnIz+8prql3qWpbsbB7Pz/yYzjYPvrsg
9NO7Kp77Zx8r0WWddOrKm5T+WYmTkch5ky/kaK821CMSjjByHI4IejWLoTOSR4vy2mfq5AkEq3Ao
b3fCx1FdFeLGzIenZdT72k+6Q+bhLxX0gkMnm43DL18cetc2cKwXp9eJ4ixR4leNT9Ja9t8O1Rxc
UNtRal/Wrzz2m79qEXOgsuEHS97+ro+89Lm0oTdZYVcemjFS92YErh0e1QMmT+MFAOl0GVMMly2E
ArJLHqyxWuhh051kiwj2eLmOygvCmhVCr7aL2z1qj8d3Wo272z0i0532Xli/yq6MR8mDVg6IhEQp
MAJ1Zw/Ny9kL+Nj+1syU4C1SW/xrZUWxHEDXr7YrU1QPy7Y8NILK28VQssQNPt/1tzZYu8dKN10K
0q1soyEivtccRX01dWQYdqv1eAS12muvVRXSm9HaVbOWAokiuB7oKJXCPCpWaR5mLyFuh2tQVxqI
3zx9AYuvbwGFwOca1PSlt5LwYOcGODHZDKlS0r3iRbYqBfWuV9XQd72k2texUe3l2e2gRC4pEtmO
yWW515lN0FX7uIVvGJU4ZdmKwFHhJgambniJmrjZ1aOL54ZoxraV7rEygA2oZuNLEYJi8HEmuk52
RgUu9pimd6ltDS9D5FrAcu3vuWjlhDse4nh6lWPQSoyTF5Vnedsk8I3zFIR7OZaakXWpHGUlx4qy
dNAvQhoQd/Fy3nht/lMOjWaYvGg8jYIYsG2cbHInM5/lvHzq7mLIbU/yazsD2LxYeOSBIF4ZnZ2/
+FCdcBcACJTlxcsctm8YvzcPcsyNkQHr8Zgc5CB/5tki8+oYCzWuVPCeuTdZUW9ks+iJE+TjCIc9
1sj7l+4+98voWP55wOq9VwftILuB5EEpss3572mxRv0UCIf7DoQwkDBxqRorzJkxeNmken35uykv
lOPy6riLVZA+QAmJyHi70h7UHcsBYk68spH0WKlxMDpAsgrJ9PvWx3QM7xE6h6r20Z3KSW6Eklqd
CS6CnDzeDvMYqEcd8vHOtfStJlpyUPZjjtdN1IF79XqYoRHJzlyjYB3YNbe5XlxE0bKpQQKyyPur
L1G3kfJFqYtNxH0x2ulBHsIAYXh/1T7Ko4ttxXUog/sIh0nwOH7NkacSUubwwy6caTwlDhx9PQrK
XWXGzStEVlg0nhUQj6FZ69XjnKjxWbawK7+fjX56YvXCVqM4JAEGCkNdCbAgCfJoVgzxxDIvYZVM
K9ClwX3sQdFcsNTJQYWDF05MPnOLzCHTHqjkza5trfZOYebOB6BR5kXexy15gefGeRb3K2J8DqzJ
R3LOl5BdFFwBfU7av2TXtX9OYZaEZrOQ34Ts692Cst4+wBO114qV5g0mqyaekckcNKcAiFFi+jBK
xYarFgfZr4CgCDXVOMqpZjUM1h0/qWvfbZq86tdc2Z+5U3XQdD73XRlNX3xsWxStUN/HyGk3Y+eB
8aG2T/YHgKHf3XpuN5ZaYaBqwg9joRJiyRsPi7aqzHWX9f3jBDz2MdQ2oduaF9nDCkXfEOdUsMzx
/HSBqxb0Sddqtkrg9I8mIr6zxv7/OoogiOKjKIRkL24XZsnPHinxvY3R9WuHa9aYZ/rF6NKEwkKb
whUeFFoWuS/hV9nZRG73VANnlRfkI+GKwm73csxmvX/ylOlNjgWEa4+63uBx3Ub6o9tbr8Fc/8Dv
o3+OAbc/lfaqUVqcfrndC8Re5WiKMTttIEclRbuRU3vXmNfAShoeFoxms+8dft1Hnxp5nzhhvTpE
lA43OHAYYmdUid1SmRtPULCMo2wFakssqB2HpVKwWcLRs34Q8+VgIearjfV5PvFbcHRi0Dfm+sGZ
zBNAb0RLgv47u6O7s0tLuAmW5iMvKfMRXAF2t5NXbMFOW4+5pgenqYw2clBOCzXA7k1AOP52lTXg
wPP/OTuPJcd1ZV0/ESPoQDOVt6VS+eoJoy2993z6+xHq1Vq77z5ncCYMIgFQUpVEApm/MdSrnKMX
qFOiMi2W90mDVj05KJ6d5RwP83Kkl3lhc37Nv15YNv0oOsVV+GpZnXapRFWv1Djw3pBL+eVWxvQz
MF7wM8GJoIB5rOH09NmEuEIPkwH4iMfMpqzEdIxzj8SawiYoByF5De2xWfa2I968It3heYL8w5A+
1/Oh8pH8Qh1L3WZ5kj67DgsJPRQn2ZIj7LJGaNc1m72c5XZpdKpwV7NNW+RcFt0+UMktSC2738MG
xlgoDuKHzhn0fWp3FxAReAhU8hji+3rW1E854haCeolTxzyjpMoEMk49anNIxq2JzUkWlbhN5G13
Qe2QLUgSl59TbVRItmrjoa4N773HqTTVi8+pV71d3zUtCnZxSQ4ygRSDXxG3UEVdlm5RPOXzwfQa
dRFMQbGXMQPf6CfIklHr+E8Q8fInjyQs6I68w1WFPjmqQOgBYkZ5Fn1nXIz5IDLRLXvRRBsZq7XY
uCAmYVzswL6ycdEP91BptOZDqF31mnUBem1ML4CK84NPl/yiodT8mKxYnORBcVxSXfI075BqXOQm
woIpuyNUy/8ZVA/t7+HUewUr0H+agY8ePpXZvelF37lv/BwQ6yHvOU0nzQtCfsF59wzh16acr3pf
MwtpVt1QfonO3Si+Wn4bLctYpE0qnpHxdLGls61TZNQa6mhqN8Oq/SuSCwesucFpCcw3avszSFJn
gyXJsEXPzf5UKN6hkiTeHcOz9xEu5us8psie47O3SCbP2AkMA99dP3uFYige9SGLXiaqqzJcx0F0
VIJsWMqmb+DTkHap+b9OMooYN5KpAr1FcrrQgm9WIBBzbRqDXwN+GD6mazSKD/aVn6YKqqYzhXjC
Juwkw5UGL2Gsqnrdhkn5kcUWKoFDb1FgHsI3KjG32YOOHQj39PYxcdLDQDHmk1QMCh7ghDZJMfqf
xhg8ej2YPIXb6IU0fomkDnHUbrQVP4w5uekHn+W06SNRfASZZrHQmKJVkA8eWxdTW4O3PKkeCZSO
HeO502aHsLm6XfWkgMbOiM4gZ+MXngdHWeauUPfeTE4jtrI4Dr8Nc4hwfGtAvR/HAg9IOQztzhre
W5VdTJQ8ruMoPuRlyzxGuVr3gTLNr9KuHYzJPusEPSrbaqK1rKx3k/dJZRuVcsrO3FGnEkV9KvRT
oYQrATpgX4/fRKdGmDIZ43MUB8auoDaZbwMdte0MztNpEtQR4rZxt2oTmNAamq55aDooDEPUH0mu
ahrfPBnLw3PjY/U+t4TZdRvWw/FesUblWBU5Olp96r6E5ahchJucZCs2zOll1jyZu5yub495njZz
2gI2ERS9U15Rpw9xzHjyNFPl25UHH6njfi/QW//hYWRDsSIMMPnJN05fjd/RGcHNMOzFG9ox4Qww
KoHmDsjLh0P1PCnDiJRWieTE3OxgJqP4GqxGDb9FnHlBa2YQFtYB9sYPhe50zz7QKm7kT+HQ0+jT
chUbiBzIPiUohnNglpA06QzqmBGx9iN2x/iEJGu04XUpasVGsyw69hdTmZqXokUkVILA9KH8lalj
in4ARTWs7LqVjGvdsMnY9L9rVV3sDFOAeRsM67PKSbnWWA0IbL6SADo5t9ZfuheM8GJw7EbLocLA
GcujLIqxCNEG+yAP0DcAZMpTBnJ6N3f9u/9fQ+/zjabtfs+XQTn91l1hEOGXmX51WvJGQxF3X20V
WIg9u2fGD06JtgRA7eASukrwVfczbNk6032pShjfIGHUC+lxbevCmEWBraqPSlRjgqVayaFKhXdF
cqrbBi5C+PrQeFcZ61sMXvguG5suwzgGBgPfwwT9nayYym0L5PljrKyvTl7GjxUUhucsNTDPTUp2
q+20jCcLJDL3PWvdDiSJQDG0J0+ve+c8FsAY3KBfiZECJDKV3lMDSGKnBnq+A3eDsVnPb6hg3fRq
xBo6r0adUlvzqvcJJxiMn0R8Roa8eldcBSeOPHxF8geIaWc/yXCTDe4+LtJg5bFWeOcZ7wHKxxBE
9jqu+AUt132QnTIkm03eH00Y/6/D0E87t48d/Bpa7ZOM2LntPPGsZxqKzkH9Eg+OjbtqF80gB14c
CfxNmw/uWp+bYOyqXeWh3C57ISYoB8WjEo7AVfhqhIWPbSx5fUV8ZnnwruKV/lLXyOmCFcPRiz/A
i+HNSFocVNGyV8SLQ3HiwSyi16THwk1v+mGjVMapFXb73M0IzwyBGgC+UXwcZ5AoalL+fkrUGPQA
vXJc1IRLHFmrq2z1o44eRArk0indKyDh4gDOznoMgALwva2H71qLtW+HVqtnRsGatT3LG91RH9pC
6Es5okBVTsmj7w1Zq2XtUI/38MM72ZWtryYX2aa6tRe9Mj1YZXjyqjr7sCMNEwU1bg/C8NKP3sSp
h8fQK7Yn3UNfBNQQ+EN8dInw1qxE9a1RjVgN+uRHEP3yF5MGxCXvAiSt+ZqHOjQ32zSUhwhk52Eo
eMzw+xcvuq8hBV4WxdVMgmiXGopydnvt90FNyieBJsf+Hsel/TExh2Y/Zj36/XzHPpUpv7RgnH95
2MtWlpp8z0IyelYF2AnWZbzpWvaJ6qD2R2vihVU9tZ6aQseLAeGWb3ahbyJdjL8M3zuMZGO+oORc
LdXRd09CRBjexbP3LvTqN0wnowPSPCNmYTSrwLK2YFao0s1NHVeLdZB6YgM+rXqjcJuvbM12duPc
iy+KsrDMkuTO3MtiCN4yOrIPCsmJtwnMa45w/VVeqWjhIOR1/wJMZ3wZjXxGvPEChp7tvCK3Lu0w
fAXQhYK+szfVpv5JMRizqFgrXi3oNOt6NLNzqpHcFzg1bkfyvFcVuORyDET+NXaqHRy95ldain1P
ouVLFPjVMkOT+BrrIaRuJW0OWRGMZ1ONcwQ+Wv3VmEu1DmTVn8j6s/5rfnEL+JHi2vKGpa4NmMDN
+cbBiU8g324HlBsehQsCWI/sjcCObobxdwclewE0qoX70m6qI2o19exNbUeUSMy4OsqD7Lo3LT0E
VOWgW/avOVkCq0IrXWXH4yN/qOZDDeZkpVV9t0KpMn8gvwSETXZrOOH9qydkT8eKnTGyF1bLq8tO
ohn2ucOz+HYQmJ2weGg2ODqBV507+tIDmJHV+ieCWd6+lc0qihxUCAGszkNUMZnIY3odxRctPFIR
r/KFPB19bT6dsnqbe93DrafsvPDYdV4ZIODL6b/GB85lJMFydc16g7uq/z6pRnampgikbG6GjV/v
DIObg+Z1/rva4spB0mTC9IlentSY8eZtf5a9FNVR7lLUZzGW5fN8yaHRlDd5ybDF+0U25SV7ql8r
2fRZ3twuKZuoQ2yRCbd3/AbVQ92QrfKhYyFShsnSPSbPetubDqKvMLmS7ftBzrs35dk9xoIF+7Tm
TIXHREzgtSlSCOFG5zy2vu08OnC5EiufTve4OQwY9iRgJuQI9rfOYzKjEhsysVSo/pmqV/xp9Nkd
VY4bDqZBUZb7c7ztg9Y5V/OZ5kS/z2SMrdLv3r/G/bdeQAnO7Xo5bgIeaq5xrNsHTIxYKnRQiA+O
a5rmUp6a5sSqQ57eBsixFPOwVnU6xKTnqfJQyfny9F+TKJfYh0ITzWoM7BSiAG7pYQdQN00q/3HC
ohTOhsaysgKmU2JAiqXrPx1jbPsP0OeXctg97uIpv+Z+AdyeVLWzkN2NqZ9BFffH+zgl0sNDHY4f
gxD4gniuurFrdTjosTscOmFmSKXNbSmjHaq5Z67v/WaBTTT7a4bK4G38ra2bvg4uEBAoqk+LCLc0
J5u++rlVrXGFbQ5BGPbPutZ8yLhXFQsxjkOtQ81nmZfovn9Na015zBwU1PiyN6uqthSWHYFR7yg9
qqjVDYjOTmVjHUFZ3kbLKSwu3UtcvMgGtT9m9ULZuJS4zjImD0YCthgIL3cVNcDcyqnn5OnMkl30
SLuT5IldflmZcuj6GGqqP77idtVcC1Uvr4jrv5lFMX6gmYA64aYMCvW1ea08u3utvc7gXI+77lVi
nX+fWwbCk6k/XaBp4yJq5fqmNzBb8TuEooAs/ayM1j7pYTK8hJiP8MBm9xRG3vDCUtfftazAV7JX
qfPkXE/uN9mZlIbGEukILiFpl+FUYQ/gX4yxA9Folu5ZHtKWIvdCeCOGpoobLW7te788s8t2p+Ir
e8BUBDtozEI8HHDJrrpR0R1FR65i4XlKi5w8bXs+yLO/Yk6iQ6UnM8lCzEBCRDfB+zhGeMKPyb+0
Tv/7IGzkgodoKjd/dUAYQOeqdGbjwH9mkN/zL6mZRWe+L8u/4vKayOk/j2h17GVrsPSeqhqJ5Jkb
JDk+k9bne2HOjmn/0H5kXLBJg4p2JxIxZm8w7h66nTmwh+6XkzF5zT9jZeivq+uBf9Ssst6ZwxQr
sJkR6xAebo1xihkUCl4jZbo+z/cdDrSc0pZnGUqp+KqEeDvgYRTbnvGAhJf5YOp49YKuWmmdUjxY
o4cQsRZm2ipSItxeZa/J+qHvXLyr+aKAVebTVWP4Pup8jTKzw91zbmYeAvyIt5R7cMPRu6FFP/UZ
2iQ7Y/HEr8R+ZYz3SIHxscTW7h0so3uwOuQM5SB/KCtuV6UOuoEL8rPGNcF06qMcPATeuaIcfXUs
i3oa3wkZrlOB7/Fohbc3pZvs5ZQvN+hDkX2WsRU/SkgDa5T6SgQGT/J4RzqAQf8rkmufUdzFj4CF
6xte4n++zu11avFxv0Y/QBaDrnxosxFMAYnm4Fip3mgtAdADDZsPMBubVTYl3CeyooWuqLTRKYWw
epJnjQxOk8XmXG8Cdm7zINkf1nrze/xtlJwQp1TUkToDmvvXRWT3bVJkB/j3HHJ2RMfYbett17ov
JHiVY2AOojrL07DPfBhWBEd+kNw0IDWA9sP5xVQgOvI9CD2yIfjpHEOyI4s8exjcH43jRas5jVjg
qknRUVYi/3tRUnYBCCjh3XBQjGDT9FV2MN0BgRQIqqU+o0kr9uc3GbZb+093rfZK//CnOYToVONE
imibhv5RvUriYdmXIj4OWtT427uSW2OMtxeIBFWWhz/N2xVQMBqQy0l7SJ1Tf9U+LSGMqzxUlt6e
MTUBbh9w9+qCWtmHNh4PXdYa16xOTOyzfBgjiqcu7zGXe/Cqjm0Kr/OlZEduY0U36lQY7zFVtT7c
eGqO8koyzn11VYMfh0bETEPLo0fFrm6vJ0OVY2aUZ9snOSeyIdx2jb4P2WNB3i+Gk9Fwv+o8t2OF
WkaLDMGOlhfuI45qJSh2zQNGD9PLIhoO/jyxkIPkqedTeNQip17fV2PVvLK7N/9anN077gu2/31I
HdfNAkBXuxk6Nj4T+Aa/9auLB5wZteH5YPWP/igGLCOtSgBMI1bm9hsZWHMvW3ZcVZfM0MqL7ZY/
BoHj/D0kR4y6gYsoir67USBFHHeFckZlFdOjoBvfkwk65dB6zdPQp1iOFop3dptO25lanRx0BJzx
ppz8rZE31aNiin4VpWH6Ok0lm+ZOOG9JO3RHpVXBR1EgcYBpcvDTIT0V5VHLQvekez6dbWf+7pQj
dH2MTrMptsrGWMVU8DGfC4tRiK2Vg52nbMmDwl3gkBjNj27042hpNyEOi25Zw1jwrFVtJeah9iGb
+2GgbM0Rt8VOqdi0ZvqxEWAKKWk/uuGDLUSM/COHmKfxtUG6N3Xs5iJbt7jvHtgLKicKEFhk5Vn9
xbNCcZAj1CRJrg7iywtK12Jn2r7qLyFoAEmoq2B7v7qaIgTaZxTO77G8TpT1ZCTpSl5GXrAt23FL
WZ1PNL8pMR8wyWtwPQnyxe0tuKrB2sDSXsx6Gv2lhTLFOWi67f09t5aRPeakT//z0/V4Eel1Cmh+
fttyODrst093D/35hPd3EJkOJZHIt3a3l8zYbgBUYflwf83ItlHgyajA3V+1CxVvDRXu9yeUF6zC
7PcnvP21wsBB6nf+dLdrYxLEeodPJ0fL68tPWCOcdn+T/fwJ0+b2/7v9WfoCEng8/P50crZqi4Pi
O6Ci5j+EnJ2n2ZdIr/BynUO3t0/ZcTFUSrQChlc+gzua+a5qcS6s1nmiVPZc67b7CfkGjb3MA2Cp
eeV7rmXLwlLSh1x3zbU7YSXQ2PmFG5N4znQycsHkcZcJY6qeianjtWd8lZ3yUALGMIQ73sZXHaT5
hgToRtZD+yhoT04R/7iPdzXyhzzzWXA66qo1cPI2y1mmPcW7rY4c7Snwc/0J5auTMzTKOZpbY2n3
WNXwp5WdcpjlIVnPajtAB5MhXhMgR+EgeTxfQx70phjWaWcX/4p5cb1xLbu+3F5lxLaoHj19IV9G
zmrMEFcQq0gPsjloY/0AuPnWkrOGBjmj0iqRI/3zfgO9nw2dnUcZihB82CEmkS/v7xfN8F+5msBG
nSclTRScbb2+vVMZQtudPOgQB1T7+EAyZnzGftfe/iSA/YutGqXA+I0vg3s2vCzDOlGDwDr64UWe
iQTjKNBExU42cbVDyb3EShDiahNhgv4fo91YHfYVbMf7BeQIeeAVvGz8/Qr3sBUXEWT8f17h3pGU
+BnLV8khoaAfz3pI7dBIVoN0DZSZ1DaLjo0uFANKvR/vWc4jZj25w3H2NqbcXuGZhmnaelCD5mqA
LlhRz7FelMDBQtzIhg9R9wGuacb4Lcqbc+V03i93olaTBQNrQpw/kUpHlTxxdNYnavDdNrWfje0r
H0HqOiiEtdmrDq9nha2ieYW6xNbUMNQH3q62tYLOPtpK5+zdzKn22CS1JyO3pQ0LKy/N+86PazwB
1SraRS2PGkv+xujSvewZDHdmHGXUkjF6SsfTLWob7mLgQbAGUZHxL2j4L2fLsMYNVFO0ZNNqLE+W
ZTaXs7VrFtfmU4n+0Dasi31YaSE5U9e/qC54EPDFCgKUXbKM9bQ5T7WlPkVq/Srjjh8bq2iqmgN3
dw1OpbHKClv5BM+qbVzdsygkM33oz7neIrrbm8Gen4a2lmF2iEccudSX6ComrKVwHZ1deF0XnuWG
ZSJJSCq+ybEfzORY10UDR3k+nXRUKxyhHXrNz8kvBqvQ6Yr1NGaYeVuUz9oBcwTHtpLXAouyg5WD
75DNroVyFeXqL9masBNGId09y5lovognVNKXaCPzLJ4PTrYDWdK8yEaP4TbK7c1Vzk2j6dX0Q/VB
tvgkKBF7QXSSQ5MeEGBLqn5P+kB5Sdl/7vmSFurCLOqQXD0HY9DCpWpnxnoKsYCTsSmFz4XCdQ1Q
WJD2k8Fo0P/pngda7VQcPOx1/xXHhJZEQ6fG3Eintxi3FWDVZfLeKaOO/D9Pftk0CnKeRmT6Bx+Q
1jtrgDdVlNEjdPXprRUrOUjL3ORiFB3fY67g6BF8JktjJTBPSRwMlj3FAyUw944aN8fenpyz7J2o
f4ND8l9H0FVXYTQPVZOk76bmgIluQnxe50l5N+UbC4zFRk4ShaqA8g3ZPOCwckS939v4M2NSHiLp
y+OG+PAks2WPDBpgCcmOIgUz+VX1HJHWGuNWv7axUaG2HMbrnL/wRnb2o+NdqDPeWjJUtb2/zJKR
n9A83aWkfdQaQcVrKChAIoT6qrR+xDaBK5EIdvcR5AIQzL80UX9D2QHYTzjTxE27eIzNUmwtb5o5
cwOyhwqPbLe16udGN90F0t7F19qGPqXNZXStxSwK6NJ3yyuLBe6m6msRWJRaTF0nkW26ux6FqL2r
TDOepAjXaMnmr3XC1owvZf+d/NrqdqUyi/dF35lfYxOmggUx/LltyHo1SZieDTWnchcP/i5Ube8S
2Ea+crQ4fQ8t5Udq2+JnMlxv18H06qpgtfLZ4m4H+KpTri6qDytvmnBpGpLXCVurlxA/iJeuxgkq
trMnGYpqc1rA2gBZPXeWbVpuctLpa9nLvTE+dWYPRHTuLdBTfmmO92tRj5uzWnFzkv22m+JYi/u8
r3xmbtu9jF26KhFwfsdLSwN+ERoL2TQKYW+soC2R7m7qd3ZiWDnFA/SJebCRehsKH92z5qUYBDb4
x8/hwcKjPstndPTcTHJ+c9BHhu2otuLYK1g5m0Lpz7M+xUqtg35pWtNwljF5AIownJP5MEWNtcLS
iSHzjB7p3hHsKj2yratItN67ZUz2IgcHeiqzjmqdRMu2n7yH2vLtc4PX8HI0JucrKbiDj9nsWzFh
4DB77W7hZIYfvjnhLZE4XxUIzatMn8xTiBnyY0b5Blqvbn/NovFdw3zCp7KBfXjWg2vsw8f7AX/6
c81C5wiZsXQWsePG+0mxMKWexyWh/XuwH6K6bKoZTuGwmhYWqbpFKZqa379ss7vYlCl/nlBk42ON
oNlh6oHySHZANybfqwllJckcaGgB6QlQc4JVgD/zd9VqwwfJDpj7mnnk/2GevIophr2jVeFFnaAK
KDWFeE/E7lMgevfJqYGPONZVRkaVpA8yOc1K9smY5TSbwW2mi2wlIo53dY9yWYAJHHbvXv2ITO9w
juaL5Z7ubCZcpEJdWE8BHitIaKZsTIzGetLzybkmNjAX+mSkxlR97cFnXyV5jWpjFEdrAwLIWQOV
7VQVfsFRXL1pefb7TMagWbXPI56NYCjCL27/y7Dy6gND3GxvQ3Bby7Dnh0fXbk2KvdytsI5ByiDt
wy/RpH6Hst9dg7jNH0YDB1I5vs4MpCJyu39wDTW9err5U8aFW3isA0oL2Rp+Z65TnmSce2uDdmba
7iOR+h+RSXF+fjtKryTbBAm2rWzy7sSfd9f3zrDO53eBwsyxbO3f765jKbXsdW9TI6USlX3+s7S1
CxnZ/GOKcrGy4kE9e41bHsscsce+D+PXqQOiQJ4m/wkbfBk3g3lpDT1dtabhIXXpYwIyn90PKW7K
WwsHUddq/x2XY03VfPNNJ3jtOvOoJZb+4Q0lOmRZHJxLrYUer3r4qaae/T7oycULHe1HZORPoOLS
d8PnY/VVrhwjY+rPqFPAHDWD+hOs/N5nGf1D84ovWHOZr2qlZBunIPluhI360PtTOItmel9ixV/L
ocgh4ejkFvVLDvt705mtf1Chsl9QjxqWujbyIx7NDvHx0QPVNpn23ojcHRuMWIoFvU9Z1Sz6aUy+
iCL8VqS1941MwkOOQMfPUp/WKrf9YOF2Z0RP8mjRWsjfwBhZQP3YmHla/XQD9REztfab0YU/ccoV
O8Vy+42K88izB3gvL56Ri8ifu6pkAzp62kbGusmsLhDHdlne57cRyBXicZ2YpDFwmBvz8CnIIvdS
hAIU83wGE79etUkerhsHOZF1gMIY/wH3iAE62yYDaOlBlPHTrbfx4CVFThOuYxvxIsrdLdf5Z8ot
xl/1NkVeP9By/K6HsNkkDgarkZIoF8/p9WMyApSL/bz62kVv4I/tb0nVekvExrUz/zDrbCK0vKzm
jnb8nsJD/hpZfbT2K/YB1ghEpVB75NXiyP42mQWMjDb4KPq424ROpO6VQqhPThRgGTWPGDrrxYCD
+Rpmpr9DH9QBvGdVr22qPcsBSBKlC0T9gJzVdbXVlVDnT0C9CCgm8Lr6wwaTvVOStNhUGMHYbRy8
ofiv7xOMstfOoIov1tiuQjsb371qMHeOjm+IjFfqt2YIk88WO7dtC/xoq7mh9SVJU/HFcMgoDIlq
b8u2Tz7H5Jvsi+E4b9hWGzssW6b30ahXMq4JNqpRnerkvIbgjYTyTr4E+R0bC91wa1iJsqxEgNUZ
e4mjPCvm5j0mO8yg+v+G9KZrwqdozdVfcweQ9gd07HG0ROJPHqoInHIZFsa/Ylna5xfeRLSljoAX
0Z/BydyBP4GDzrb48Vdcb6DcBn5z/ivuYRx6bkH8d7E1LmtYy8u+798zUVfXcmYuOmj4HP+EYL3X
V8xpbiGqbBVJJFixCtvaANv4VYGj3tXPhbFuzAHBk851N4VhFmeXnd4OVuxwVBv+n5TFPQyK3eKY
5kG3q1H5PAsPRZ0mLqhgKLj4xWghPwZRjSaAV/nPqdahEBuxGI109QEYQH6pLEPdWFrnLbJMeGys
b38LddyhkcDO1LKyi4zJMy9xxQFm0INsGW6EczxQp/JcU5AKcSG+3GJRlWIhmKrJKhhH9RkyuH9o
pgoAq2eOJXu9YAkAur/KXpE05coOsQeVTSN2+lMx5t/yKlWfa7NqHxBbPCW+p7w1ehRS0RXxTjZN
U+sXWRF5t96wn7amG3tPVE/9l0ZvV3KUM7F+qUzW8SpsRYBfaM2MYqJO2HvRKajM5i00q2U8Gsgx
22QKJ7Nr17LZNvEPuPHjo5N28TVj7ymaBJAo/s7rwiobdC+ZlOJWlVMx2al4zOOmLuqnyiELbCbh
uZ2VbeNGhOeOh7/skwe/b6p1qwfV2rK0KQEI3T6awlK3PgiSfRZ66UUeNLOMV2ppYWhn5NktFjZT
ClvJD3ABtYAzzoNlTJ7B4Kx2akuB8x7zlMBbofaiLUAeFtO6SwZqI7MGT+q26SGC1LRNaD8yDzm7
rm25QbmvLg7ov8IEt+TA+RmV3i+9HdS3tFImYEl1cGny2tmhCB+itWiZD70Gf7cwivJNi4qQ+kbZ
/QTLKwzD/WVU0Uv0klWqyRNqtG6HJrVRqOvSaxnnWJr+Z7ybO/+KkdvAcaVdJCL4VQq/1h9c8MxQ
MtRpbQIsOOeToYGNjH4icD6i6jKOR3l2P9hCS7da3MKixt7NnQ8B6xBYj/NpZFQvnU6F+G70JuP6
bAMnY7fBf8bJ3vvgodLKdaKaHhblgDYxWx1BG1nhu64pCtqBqthHtR++B3H6NbRc1AoQGXk35yp4
Ur/5nj2QGk6f5ZSprPUDJcN+KQcl7GBBfsH2IAvLM2XksTH1MIvEYBuvVmRqqzQe60ui6clOU8sU
/IJhncooSTZBNWhPNiSxZQ+d5LOf7CeS7DOQn+UXRauFB5M99FiGBKaBtbdeN09mzRMkLTX1pKFV
e8gcxd9NpTpdiiAbVyNGpm99zy65+OCek55MUVACiOp+QYJLjVfAW5OTP9Ok3BYq5EK25QFIXgTC
oZ3waIz/6ZHXkMPlmNsc2dYVFFv77nOszfQazNLX2tDnpyErLzIUzSEQCOIc9c1WhuShN/X2Qq5g
Iefc4/JMnzWxbzFG3Ib+uT7SYNvbBdWUPF0a1xcnyPKTHK9OobLBqL0GiGW4W0Fi6ziVUXlo8t4l
Bd8GZ6c2jA34tvgRXXxnxcZlfM5H0VAwNsr5mVtgzmT4K6eFd2bGpnZEsQURg3RWC9GqJt7IYKRl
Tnk7dXwUmj2yaeNRHXUgaBr76dxv6+euT0CCmx7J6lRNt2rbI4w4FOZ+TKtyn82ZyQhFxs3kVslj
ochUtu6/mGqeLi21Lj/wEQ7QCSW12CFMCpszY6k8br15E7UAWLju+hKpMS+3t7YzLsQM+OhKJTyw
AcfvbW7aQest4EsopyhJu7c/w1obdKEzwJjJA+P3MK+2PEzLGOZyNRmXV7PmYeBa/j2MVYgFTmBK
TnHTVFslcSjux6P+HFpWdQ24g1tNIMqlp0MK6FAkOFRuoj/bVqbvcl/A5J8HO5jbPGdQe+ahZpHm
Sw2s204O1dQmObQKcG3ZNO0Gw0u31He9TUkI2SD1OQ1Q1hSuiN8Kn11PO+nWRxOxGObfr32NJ6Qk
gkb7oWQda64EoW1yFQuHNFe08Kst2wxMV8HTrOs4La+KUpvLuoVqXkUdGk1tSuqQIsBXSOTnPGjJ
W0TOzq9y5xf1uVdviMrPIhXF0lZK88kAB7dp0FE9W1Fs7NsxNXZYMHQP8opI/WSIcnmoZndD8LXK
WZ3y7Jpzx7crlinonfmKZucWy3EWKTSBRe3lHue/7YL+ilERKw9BSmp7ErsAkmKUm0OGw86YrlP0
h1DpVowivYZNkb+Wbfma94b+MHpd9sq7zAE3CjIyc+ek5EjdOUZ1kL12W0fod4puJ3upepSoO3kW
/pzMJQ0rNjW57qFuH8DQlODfjeTTCdWTmF1XLJvtie+5H5lpzXKjYfvgRjXAzE7z2J43EMLislvU
ht38nDaerxQ/qyQZFqaBJJZa9J9QO9yTp1S/D01bj+skT4zFXx1/Na2qZrcFOVLGpzBHO8TFQjCd
TPcUNKShEV9n0xoJdvhlOPxgRYYg89D/QvnwDUPx4MNN0QmGV9RfomQQuxpeDlwXp7ikFIRXyGxb
W8sc3SWPN/7s86GFYHC0NAcducHAXlwGc1xRMZYeYyrTwuP5NYWL0PTNU1/X3ovn9/MPRW8wZqSZ
dm61rlqB5cU8GJcAazsZJnIbczNoXXScMUO+Xcou3PYhUNpXOXViV/yE4NHSnodaTdsvWfqEm4T9
BLxIf4pXRcLGMzeUwXhvU24/9Yp9wxAsgCQPOD+EiA6IVRGP/U+10J4zqoxfvc6qF7ptuW84mI1L
PHfTZ7VVwzXC00c3tdEJDEY0W6Mp3w8gcVA+0ZR82VTdgaXG/2PtvJrc1pUt/ItYxRxeleNIk22/
sGzvMXPO/PX3I2Sbs6e2T6hzX1BAowFqNJJIdK9eywbPzqxi6fFWMux4lUVu+phMzUBmgUzDvbDI
rndyrHEvM3X2fdM5q0pmjOh2Uz4tm26yAiLUySsxXw5EhLMWvuKqcc8hcflloff2IvXlp8ii+sqE
kmE7kH7amG5aLgWzkCAOCqcC2DrLJ+l4YK3yWKGvEqsvls6fZ0fqRYxkQuggr5/QVK2uCpzDhzJL
y5WXWsbnoc3+shIjuc+dSrqDHpqkt9HxPULnYYpG3pNNrr4lfvOXwXv2mZtLg/YlsIBQa4IljM1X
1Oa7u4wipnVg2yCJHQvJTKWr9qVHubUL3+SAWhACQ/J44tvyRRn5gUQHBMW7uvU2pgPCEr634C+H
f4xWSsouUkJpRwDw21BCbJ7oEJAX8KH/rGWBITJVc+sVHVF3i9RJujWLvLn3zfwcu4OKDJnG0b9M
vss1zC4Enf2rFRb3neSH+74PzCMk3jBCTo0RX7z8a1b4tbfwOupFs6D90akbWZO3fVA4n/zM7da1
JpdHmwPExeMlLsOGhywNBocNqtv6pRwbb9kRi6RaqAhhinb8aFE3kUXZp3zRlGb8qkwSq5CnpAvX
ynM+UcMmk+1XH67db7YdwKzSUXDGDSXcmiXMKK5sdK+OCVyr1P32u2cM29IrSNw12lOb6g5VetK9
Z6a7WodsYbAgHRkidVnXiEx3iW9vIzjJj1lf9TvTlg7umKVrZXCOY1y1C5mgB4GYpt+0gWZuMrf5
5FtpjcK7HSyqdAi+wct0tY3Cesv58kDljAYsNOgbR6rrA9SvB4f65jscJjFzKhTu0gFcegQMpPf8
8F40EJQpRymClX4yRZIErVhiG2tyO8q5swblLHf5p97Or4WZEo3PyifKx+MLxM7ycyYpEHgp1p0a
5tV5MMprFwLlyZMwPAbOWyg36UmGdMIJ+2HvWbCrAO/P9JN05zZUKvpm8rkDlbEFmw410zSUBvMy
RbYeTLXt7hqzpnBdAtSmS2GwKuXGP6pOc1bqxoazfkIcTsBE36HHI8JfUe6DkRqgLxB20VCMBZ5e
uIix41dfeOhPYdEennvUlC5FHD7XSlbdEWjlmzR2ZPi6qn2R7TRcUGSRbMug/csmE3KPTLB27nuL
0kbdD5Y8bWQnevdiEtL47h5dBODKY/SNsD4enWIMeyeI8sVtHKhWvxgqNQZUl7brvLeLl0ILmzUy
mPlWDE3N5PbjKPDLeiP1b04+LLuaMlCibFp6vHUtTq1HV6fSbzmBKo6Rpz+QCpaWfofsou8c0mq4
FkNoXOwEVGtXr3VH+4tzXbGQw/pbpxvtdawT0k4ZNJ9l8Hks+R6GkrocmrD60emPnW3B8hP5zqkg
zbSAhapd9RHFM02IFHkgNe4OaTwCTnydrwlMntd06pGGviZqXFDEiUlMthmFUl3Hb6UYyqqe3ElK
+S0C1ZOhdPZURnLLPQhaKDG0Am88DzbBMu5zT2A+u4ekyZaUQZhPeSYniwCYAIlzdN/GqZmV4+JI
467rm19n0+w2+zrcHvbawNV/a9ZZMGUPQfyjcHP70BdwP9oN+jZU3SS7QKfCivpMKpNLuMk4cg8b
LdeKy2iXFsWWckMMx7s6dZHtMh7Vj6lNXs7n67/jHkJyLoNKAcLD8QIpc7Z2g0B+aMbIQmWok5/y
+L4seQCd5Hrv2zYMd62OInzoOfVlCKbkixOXn1U3PcsF3/Qo7lFbB85ElEtbmhaS61pj6LvGHeUd
WGmUzDM1XiuGVewVk90Ad0+3jK4gM81zKQXJa1UuzTc7Tx6VAZmgKpNlZGukdWeE+Q9OeXc+v4Wf
vZZX2PlRBkVT0OzKob6z+SptI9Xutr1hD1fZsr0VHNDqq0yCUjWT8EdqnslkAR3ny3w1+9r6bPnw
nBatUj2QYGo2RVxnYF1KsNGEsXjmqq5ZpTfLtLKib0XWL/2sjN9kv0QEIQ3iZxNo4KaF+uQ4jhos
LQZYXt/pFHL6w1mtdfvJdhyFn+wNUa7ia+AblHfacnFw9c4CT9i9KV7ED6VtAcU3KhMgfBMeoSIO
10RuhrvEMfNFaxjfQiX3nihFHHYKxKlbSE+dZ87oUEWm3ndoLAAQpsnwMCR6R9lPKW/KtG1e4UU9
CI/ArEeq1ojPqV2VbZu+2smWF+/hhDD3CvmHE//LiNRfbV6gnnBWAUT+66Yn6D6owXBKCfsu+sBx
nwxdJxxU9ocJe9JpMAQXPWjBvo7PAUA9KmrKel0ayFR7vJcrE8XPPTcX6aUJR39htzbp72m2amwU
Zwz9SZZhGiXxwENRzY20BFKh6W23bxqi16OtpJ+d2HrrQJpeCyfUr5nm/4VYe0oBtLPIwVEvqeOD
YcGRzT0iUsO2b6P0wVOnyHXWVN9NyLOSoFHeOOW8FXJgPRdQP60VJfpsD2W+Iu/pXJOpAbMMkyq5
o51rSqoEv0elrMYSzJLvls5VODqOCTQ/JIk923KpN4n+8sMy7SLcYuJKV/u2922z2ERcp7n0bUew
WfL8tZ3l6VnyKgQIxhjip1aLT6AuvlgAJs+BZqwzv3qEgjpYqqN6GivnqCfEcS3HVs45ou7LcfCV
lVHX/c6JK3WPDslwyacm2KUDIRdQBsEu95xgpZuN+moO8OmXff+DYrjR7zixQ2v1XBJvX1S1k607
CJL4uYy98UAGYenrkoFQVK7t5AEQW1yYCrEaz9q5kZQu+cjzfVXiT76jQgNjIwKjyflwGilWXSYa
6ejQ1PpVZ0RE6OXBoqSuadpFVDePkAUlO2GbG6rCfrlUttqtO6vTFjyNnHVSBa921RGGsfTgZWKj
XLWJoV0jx3c2PsXZbmJsyUiNJwqM0p1noHjTqQWMP0F97koteYRRgedqVPbAXun9XtiUBOgL7LLA
QSX7ylHAelNUwlDjJEdmP3gaT8moTXyVJWk4+Ho2HsBj8+64ZDACivpPDdgjHgSjT1JF2qGjCHfd
QsC8S4revpcRNJUtteXQg9I8da/ESgPOOH7QLGMvCU5ghtN9MBKwsIF5rAprVFea77iQu3QPHtFw
xzBJ4Y+hZJ5rEIou9Wr3UuZl9zxLT9XOyEaMJk9NHujdZxMhAMQNfR7y4rp8RuWLIHqkP/H5McHo
LGF4T692MykpN88WxchXIp/JrSnIS68KGMLWw+QlJsKicu/q/LsYIO0qr0mYRivLKscrDFPOQlPq
niyLNl5vNtkwt2ps6+BfcRETnBb0iwFEcrLkXRgtZQMB91pqylPvWMWpaeKfvRiqBRi6oWGE9BqQ
svC5dfkl4nMVy+0m5k54Lg30jCXZyLeJ4rhUVdLwMXD2TW0Rv0/Hs1Ga3ACS8L4upIivPz+LPMFa
aODC0I2wCSUkpWHdC1ttZwQaK2hLQ1vlmFS5JOmI6oL6245ymq6yYrhroAO6yjAbLDXX9+59XvWW
0FxMtrCDNd8brzZgohNfuqpTVvAK6tymXf3o5GqyrUP9c+u30dlv/yIIXt7FzZBvHNuFLSZAgahy
Id0UPTiVockR3bmprbu+6AdCp8iP9KZsIjRhwVctxZ9dOE6+GMhbLAxdql/4vVeWdeh6j4VdotQW
lu7FlPlQBBGkPUF0NBvUiNXG4NYyDUXTQepBFaST9dlCTKk9ceu0W0ldrF616iEQ5EyyGSPPwxt8
426SCcftqQojfTFSVMKpV51CfQi4CYIl0RS+wmOBbzYbxZO1G4FTWTfIr/Yq/EIThZPw69C1gi/a
PEUZPAJ56MWrxlL0Qx1Qr+8A5npSfLN64Di9kPske4L5cQ1MUrqfHtTdplJetdgpTmUSuLehkSfJ
Mhy6cAOBCxoradtLa+RapW0MTPeh0rPvlE6AEUu77sB3LVh0ZKrujSwCL+fE49ZwXABXpfTio231
0A3JUm/K6skbhvIpS+xrDpnwXe5J5ZOjdcayHYaGX1iGtq24W1IU4cqt3Tsjy7tzmw/uXYq8PPyc
4auXhOU+kP2cwg0vejUjYpPEIYOdmI2oowYjT6pMzLoSwlVpJD3Kti4/cP/YCXNvtekp9jOQTRw0
AUiOPuQNZDANrYpX1EOYz0YcQeCtwh1ORZX5nFTEvgGaySt7GhqDrGzzjNu7FFnGc0KVEpBQJV6L
tarTelsYvpv1bW0Dcpi7vQbDL8484VWbbHQ9eNLYKmr7ANJ26r/EUEWkcg0zv7wRzmkHJl2HdvQ2
K3tRSujGz7e3tX3vriD8kbfCWaOYYlX6tnubjc2qWVmU2e+Esxx0gJ7aKQ0rrjv60lKv62gLbnRn
WE57ab3B2iTBmJ/s6JgRoXtC7atV5O5pqqR5Ssr+hfycc85gFtjB8AC7vtZ3l6aO95S0O0dLk2Bj
EbZa+VqMVGbdTK3WRXc6SAVXztUA6tJUP5IdOdid3V2Ef1oG8Yrzc4BgO+omVtrxiBeQJ5bDGIE6
cheJ0n9Pc6P9mue+io6vZlyoSw93AbxRNemwa2NEz42MVJjppOqBmHq7DJ3eey0JHW80eA42Ylap
kP2oixh1kWk204H0VVl79QJbe2m+VkXi7VQ/g7S8I2wXJma5qqSi3IJc5r5le+NwcJCpMNahYf3q
xlNXV5JCXb5zeNfVEyXfRFO1l2c8IG7rvZj8eRQtDysJGqAXjU/bvRsjRDSNJKPTL6E3PIhROKbZ
XQE6T4zAWBknDYWeRTDRq48lJE9238N3Pu2KQKe2mdi1VqEpaZfBlX82urS3pM67zGYe+PND7AKm
nJxme6zDuegPgbn8MJF5obwo3GTYzs7ChXgEZx0Trvnfl3NbDoxGqSjPCBNsqO8ePtuj6a7G2ulO
g5LKZ1kl3NWoAAdDzsj+ANlEMCkKiaaYZIVEL9aMiQcDYdjRQlFI2JTfvTibkswt8rQfJoSzmIW1
F9GPaWexDM1fDx4FiCzWIyDq264VsWVgTySlmgVI5lU0jOkhq4KfDbWB6YHId3oQvXli9psnPvj9
By7z9sDNILwX+8/rxHD2ma/0H7h82Gpe+8dX+cerza9gdvmwfeVJv17+H680bzO7fNhmdvnv3o8/
bvOvrySWifdDaQf0Hf3gQZjmlzEP/3iJP7rMEx/e8v9+q/nP+LDVP73SDy7/dLUPtv/HV/rHrf71
K7U9v+TpUMsQ7R14tAumr6Fo/sX43VRU+axKyRHeVt3GjR5l78e3Be+W/eMVhFFsddvl3/nPV51f
tdyhQrOeZ97v9O/2+3fX5zDD0bvTQ57O5yvedv34Pry3/q/XvV3x/V8irl4P49UounYz/7Xzq/pg
m4cfX+gfl4iJdy993kLMxNO//INNTPwHtv/A5b/fynZKqHNL7esgGcGxkdqJIRGw2TH+3YiZaBiK
g6pdhVlYRK8SC2Zf0y3Do5guSSDtnRhZNq3zHjKt0ZdeZVBbVRvSfRbEEKjV/ROnYIhsp1GcU0nY
gm+Z5sWaMdDNA9n3H2Je2F1oozZjCSOWsImm6mHLMHVAYDVk+yfooi+QesSXwpbifWc7CD531Pna
ZnRrYKiMz3kKA+nkpUURSnJiNrAk4GyefLrZxLQa6W/I0REQsRqoZcRWud9T55yr8vrm6MIquaqM
wIYn2aC+JBuR2OFkDw4TMdWNH6HlasN3Y1A/3xUXnaABefuQ6p5pOARWcSmUuLgoSqNtPb0Aui5W
t1o17NwCZMO71VbvAExOm8+QC7KjWFiZObJERn0/7yW29jutIqjpHW/7BUnRnMI0hpb31yWFW9p3
/VnlweLmpo8c0Sx158hlTxEzekHeJGB/E6uHHpkS9XfC9Y1M/dU4dFuD/9sRUK538qtJy14I3guj
WD5PF+BEHMnRD0nXgKqw84Ki0xSmj8za54Xl3waOEjigYSZ7DhwXgiuCV7cVwjgvk6wxWpL0qNfv
1tw8q6Fcd3GSHj8uHJXB3zehdP9hLzE0MvNMpNvYK5WBVn2M0Nood95d0CTenegB9vLQbS29rQtk
lrw2s/OE8OucMTqPVJZOrvPK20Za+2DbUUzcNNAPohkJnR1QRtYPoodg2rBPpGQhJpPfbmLo6rqX
UnDCioziaMRmpUXryMDLUBvzIR5rCvWulSTlTlhbxOTWYGq1pZi4zU7uoteNMiFv1TsJ39mDjJO5
kXIoPcBr/PSdZyPFf0RkSCVg+7dJbcz0na7aX2e7CZ5QhU8rzcjyuPJWzMwXc9AwBFXXQWEyverf
r+s2TCnVo9TQXosXYVieyjtSJjBs2e5BNEaWoVh/a2drF5lYM2pCiBZOvgnIFoSvB5TvxriT3m2g
FzkBg7iLpduGt0XvNix7uF4lGBpWKszoR31qwjBvjmIoenPzwUadHrSxHMSW88R/tcG87HYNtXc2
GdR2KQefsj8lHBFRQFaTqy/76TU0Uk5XIYISYoJ4W4QGNSK1GRzp8NLaB0oBxnQhxmBPfxotw39C
aEHeCDvoMecwr5h9SyFsKbYRa2efD8Pc66nGcOr9KEefpSYlk5EbMLnpYfQYAFDb2xZBA5lP2GvR
ajvhQQGXw5nb8a/WBGNPM6rrcjMugVRZUPhPcJJ2gpM0A6CefMxNUo9TVxjraUb0Zh+xpOo3Vo98
0+wqzP80DAREZd4plsc7t62H+9ExrnqddE8FB+5Drqvleijj9KunG6SUAFgROhsgeZtSUHLkfioM
gKtRAf1aWNfuQqqHvQAbCxSyaOrKdpeG4STr2SZgyylVdesE/NZSTNzgya7jhlvN5qP/DvTs1W20
h3nx282xoYq7CmDMReDKPTiF4xw4uerpQnRFAxe7AYSgQtP+Zi2pgu4L1dhosydkpy4ynJMPeSNk
YqdGLLeLOgBgSVggN6sextAUQnV59Gpkc4LqrszhfRY90eRDQrVtqoPqcKufE9HvXuwBcoDJWd8K
Z1nTkIOOfDhRa6u69Gn8ErqOBflwDORUilHD+m0LSWVdxIQ/9f5kT/r0Jf69R9Q+EbbMT7WTR2e4
/6NzU1qryiH0CanXT5OYHItuBE9SKfkeEtqTPNpDtxA+VQeCmrwnyvCpE1EfOO2VtHUVbEU3bow3
O1Cz7TubuFT4I4cX/CT6EiHTvtcSiO5055BMTW8qMFLOY9FDJxhdErPafbRLrXP4J1tv+O5BQvQJ
TffJ57arsIqxWCOadqD0ZClmimKQd2SVW8NUrrru5y818WZfBshuxr7+TNSjNpv8xfNSGQX1Dly/
nL0oSMhfjM58FCvC3I7PZc5DY64TrTUbfmh0Sq6Pfuq7R9FLuvzL4NnmRoy6oXCPXgUkmZv7L5fw
d2+2dcBMUcNxUZ+YZueJ22Kxj9jxw+VqqnVWaZ1MnPh/Wzc7/1wbyKhQWMFG9oNsW4y6dy/JJSz0
hRN/Inr32eh15Qfi2o6hk/q1vfAxtqL6s9NGpHTC1n/wQ5vfTCOUjmZtxscP+zSQfh39roTvhg/x
SZEra99JOfEnaAcWNeI5pwB5ieHcwAq4aUOgl2ARzPI1jCRnHcPWtbAIlJMwTaI1vGPNqZkaknXv
m9kmXBRZWUelLe1nu1gwD4WbsKW5Zu7GyEGr7W9bGvn4/grzei0kHVEnydU1DAqhYsQdLFjJt2IY
y3ly5yTxHQDbKF82KWoWno/alq/V8Hz1KHApWtAvINXqSJz/rcnQ60Xv1YDbeyGmwk6Bx1p0cy9B
BbYgrPbO6BaZuda6EJSbUzWbQImUqeTAfxRNo0Mggdb9vRh5BQQ4s0c3uXV4BNb4y4OnJvCPCvLe
SpFWK9KO3rkUJElFHfPY7mb9WhihzvTPgyBEiicnYfyzz7xm9qkm2iUxEYaat5PB6sEglGvPcIVE
rpI/txVKdL8Gv2YKqZA2KdVRFMNMv3ual61DqByW4mdw/lXMBphx/Wlitt1+R6cJfXAJpE8/q6KZ
t5on5mXzVrNzhmAT8dok5Xe9Hh+p9e8XNhn3wxihF6MmlkeulZKi2HKbYlnBVeI36kM/TUKMYS8b
BWS28O0l0zgG1aR3m2ltQVolONqlGlzEbJDzH0kTaMzF0CIzf6d7/SQkJD+Ww7qlPqYCSQdkYZI7
tzNt5Tamv08RujglFixcnInyaCW6EIsP1cLOQHZShlpu6iHtq0WhyT9db/PzUtHrgomDYeCsIoZE
2alm6gHhRVL2YFNtfOfWmvI0kPRcapGl70FNKU9+admw3XsuitM5VGGy3i3NKftqIPm6N7TiezHK
NsfVyQam0QME1pT7ccrDikb3FH0f1PV3MWqmnK3wDSjd+Uffac95ueiJfZVMKvewdMXHPuoK6td5
nlJ4Hy56CWBG2FqFas3acZ3tWGTSXU6d7nqoW9Tmei9f9lWiHEbRxBUAp2ySE1wIw7upaT6D6+Pg
Je3PnnB5561Fwac0k8sd6J3yoMoQS/5WGxSSg2KYBdmRtIh/FKZaqBJWCakzU04nCv5f+oTCuTSp
nJN6FegxkoXvVvRKfjRMyzveNhAz8y5jCt316vfLGNqKRPnoxUsjyN9IpeaPZKCKR0mKv5Drb0/6
NFJko98BmUTKavLIC7V4zIJmBfX5eBX+SjEiRNxTIiUmJcOs7tWa0P20XCxy3VgBcITW9+0Cdpyc
k9Sgtl/L82VHqGRhRk52FM6gCMa9OlApJK6PQoS8H2zSkhBXW6322lSldrYk4LFiaHmQKo81VTli
WDhWtZD1yDqnniS//lzTtop2lhJ4xt3C0V7nNTzEhldVRe3Ph9MysOJvCRicSzY1pDCVi68mxrqf
1Etnm5hI9AydhAiVHzEUjXDx9eCxB514mE2iR81obxKcmfchd2gf3BTK39+Xu3mq1Jq7vQPWdXoJ
ouktHQb11N92rlQfDc6eOWwDan1U+3Jndt6ws5W6hp4WU6yaGlUrYiy6wnpbI5abFUlEoLhFtfZH
8M9Nnf3Dgkym5jMKpJ3ScIQQTdx6LqiraVzJknozUu7yc3p2/GAbpxWN2Tg/F4tpXYvVrQIu/+PW
RuzYCdqef9s2p/Rlpw3wN8ILEq8iFGc+KY3TcafVEek0veyTYj9Dimy9QHRWnqsQyUCrj9NPqTvk
a9ujvJwjNkTPpbywMllZORMyHyno9GhMyE3RE7YRIDqw4mlGNNnvnhhCk8a0Y8TQ8nTTjTfr9jLP
zCd4qZur4iftVVUMd9V1KN7MNlMuvHOVu1th6ii6hGV2onTVBrvfC6NoQoghtiaAjonnurnOjfkY
1m52BZ1pcVQ0KOLMqtIBcM8Fi9CUz4kBmo0S01UIveYuJ1v90lS8Q1VoIDk8KTFT/0t1tdvUR30a
djUIViqE3ZOYNW3/azc4w51YCgL2kpRqcRVztp5vG92MH8RcINULEDjxk+IoznOH/DAML44pPQUw
5V0BbFbHzAWROo0SqA1uvcaJESFQ2movJnrDK69OaTc7mLR4Hpmc54nGl/ayojcIXuAmfMGxeZvG
A5gy+4rdEZErIt+/rb7N+SVwDElT1pLnuRun8+EhiL3sIhrZQBpqrBHQFUMEjX9OVHkFNY0se5vZ
OZ1mkZzoVn6UQz33e5eoV7KL56vOumtyBIJ+T4gVRkfULpQsyJh0aWNCr73nOuY+VVCNmXgp5Ulq
D1kutIIFreU8nqcRLoTwUoyHui52lU7xsh+N24z8PyxPXnt1NZXP29TTonOIBuCFnPJPS+hm3RT1
4R8kHKaJNq9LKhgAkxItXrtSTJ1+6MATCAHtvnNq6zpMDVW5qACXRMdiJbCufmJYV0NxrW3dR9Zi
tumKpJyocDoKk1gqfKGxWdSp6oNRZDcxqXhecLvMbJsv47RUHLdw0xwd32r3FGZTnB7n46vJI/cq
0RvikdPQho2Ksn39vm+l6jHSra0nqyNYk9Y7xiBMl4EY6la0jhuv2onZoOi/hu6Uqged81zw6RVe
cKtAfM+BENEKti4qJd1AyxFsxXAMC1CUiu+cxVApQXxK6Wuq+c0dd6r4tgh9FpiHYWpYC69cM6RF
WYLnF8PUgrBTRXBbL/jYmnmG0gJ0QPsqt9ItP7raI8kGfskhEvgrMKHfhhD/GxyB/dJC6vvywVeH
JwAtFnzTGJV3Hh9XFO86q1oetWM7NaInmgApqqNV+G4BBzozEnCrRatFNYSbDKOyetCcOnztotoJ
n/K0qV9zuXlTmmBjW0Vxn3ey+kRZOvDIsuJJMfC1px60x8ozOncrZgOd8/4A3hkABs4Dyt/HyAUm
FU3OJTHEKyXgBzEp1ofF99jmNCQsfh5+9koJhuvJW8oh9h+hjpcNQ17FfNUeREPxlWz4D53R5g8U
c47EkmTILkc3ipd2zHE11XWIUX/712221XzDuFMt9c1NECTrOyW+dBm/lDxOwo4PGvHSTI2Y6NPU
3Ht98lybxS/TtCBN7fxcmuHy5t+Y3iH0x3MjKEon8nnRm5v6H2xDYvw7v3lZGPL5z6S6X+mxF4GV
dmHcGXQqhqeaU7XyVRiDaESvzcmTLMT4wzRY0GDnB+5J2G87iCUf/GbbO58cro4N34c3RS5UHjK4
8LsrzUtE7+OrSXViQz2PdYs/Oood572Fn+ZLxrrgVwWmbjQClp0NqzSf2ijfGBO3tBhDbRIAHgbQ
ONu6XkPD6N14WtgIo1gzN6VthYc876R7gIPGY1ul36XM6E5iRMhV3XA2M1Ytn5tHhEN2QZT1p7Sx
FVRyqNQYzFBF3zRVL8ImmjY1ILm01Wwthrk0gt0t2nFPzJbPf1P6L6ChAyrUlAatwCzd6M7QnKOo
cqhTCbyDNDG/simBawBC/lh6YNA9/yJ6hsrdJlMa2JH/PoHKGNFj13gVdnNMQmgoJhcl/lF1JJLE
Hklm+5BD9Co/c5KJgiy1obeNhW85kDBwv8cIkxyTOs6OVh/eB7qRbMPfJmEvzNLPFx+7PRXtWHmj
b6vF/Dun37sJ25+3zF3n1+517m0BOdlrpXPScxUHLUQLVBrk1JgsArP131JgnhQR/eA/80mDG+t1
VLJ65Sp2fMkymAQh91N3g1koF5NntJXZNvmS0n2H5EM9nnwdePam9CklsiqrX70ziq5oNA+Aeltr
LnAtMNtgu9XxNE8PUNw3i8blbUI3+es8EUAPixIbmpdykj1wt+XnGDpSMaJSQj9W2fhZjETT5fr0
oenKtVoN2YOwyQFEMOVo8+XG5CKaTao2WIs5fTJBf6JuR0lrlrMtSWp7MbSA1eeN+uibq6BdftuV
crADZXLhQuwhbKkDt6wb9+FG2Hg4CpaFGtQ7eEYuWT4g8YHM0kPrmP0Z3sxzOI0oky8eBlj4N5Cm
jSsxFA0x/DeA8iHRSdziynAuLhlvsUiYaqqttzAbtMsSYmjqhPsBJJmLNGOfq5cYdLyej8FdPY2E
XfVN/cizw0GMbHnUQSmqQ7G1kNxaCOOtqWT14qpIhWkNTHPC5neydqcP4aJKynBtOlJxF+QG2Vmo
eXexpWh3/N02gGdLeW5NEihyq/t/DbmyTCBDoZi71Q+pHmRf/YLCVRtWKsiOJGkdjYV10mEoOTiV
rG8tgiLXlnrIFRQs8quRBd/IcJU/rHCLooa34Xem3FpUz10bRzWXWeFhM5vGWWQ8m5+a2jmIWVOK
YLyPBz7iaI2aOxks5D5G4malqaV5omz+DUoFnwIKBUnvyTQ3s82Eo32XyQ315ngIu9QPeQuX9a9l
1G7+L9v901WFbXqFnLvUtQdSvpzSl/XUNFPmVTQUG61CAL+n2SQ8PHVQNo0q8w+dfIVNrBdDCkEf
wLsbezGa96VKJoULZJtRLnVogJVPMsvJU9HGFItaX6Cydy4VGbahSotdpsrBXdrVVP8amnlPNAjl
KceFXAkd0gWyGMaX3mgeu4hPsNRXS6Mjx8kp/3jjV31HtSq6g5Oo67LQKZWZmFVVzaARvakRLuPE
ztpMUetgTH6Maj5c+EWD5rr3228UqxwKyipfPciNttSXt7sicENkbORvBp+xXWpb0O9kVvbSU4C0
dexxWIth1dftGqGmdCuG7tiFK9nQwr0YOupEfoXQxXHgp/LFg8mKciOotwpZls7oP4NrTqFfK2Rb
fe6V9OewnOKtYuhEjgsVWftzVgyTa66vB09+a8fRgfnVlFEdinWwvnUagY7uOMGYCool/DGrRGrl
sxiJJvGTichCfQs7LU3WvbVXTQL9hA00ymFk7dabHtYpjCk6kkAUmokJXU312yxfNZ0Spck7Lg11
nasd3LO/p53C0PKV2PG2LZW1iyF1pXWNVMyyjdvsYEQJOoHIxa5G8OffZAMSBtX5Io2dsR4VPzg0
pZ0+apH2DRHPZJt7HjidxsvOorHdvj519kUMhqoomtU8qUmesjRKJJb6puh2EBq+uGlBMaFTqgtH
taS7ehIMIRvgXdIYtiVD0d7Z8yL19EVnQz4Z1A1xA9zEKhho2/3YonRJ+iL83KhwVJqG/bXuPG50
UQ5PfEtdRtPVLZwRmfMVmqCvSt6Wj7o2RAcelZQ1FM/d14jH41hzvupE6sjU5jJYWFV50Ef7Tazj
HMDtm7KT+56KR/IRjc59NzBulGRy/6grpvKFilK0O4GI7MXRUTQJRyHfyrlNTadJ0QQFZZ9yXSAQ
nlo2TMP5aJ1zx1yJQ6gdTnJtqbdU3Fq+VFEoX7LK/VwGnrIXI9GIyTByFx21cefZrqmqfmpybSyQ
qpQr58UctfFsusGwaGVEBUdI5taO2ttbMUwk47n9P8LOa7uNZOnSr3LWuZ5aU978a85cACAcQdBT
pG5qiTLlbVZlmaefrxJqUeq/Z6YvsisjDSCASBOxY2+zWqPGiibGQltjG2nMp2bGJ/WUzXEhVuox
ivxMrD6adL/j0tIaIMMZ8lvHn4/I/q3szg1gc5zHU7oUEV6YctNaw6tXuf1ONaC+FSJ9klSfXLsk
47BuY8F3PYAeUo/xQruTLqIWy4ZzuhQLk8+lfunUE3Iz0PqCEGvBTCtUtIDPzeD6GXtojMJLreEq
Rs91Nvfdot0jgMuzq6fWvitM81mX4c9WqO/S4zSgDMc5wV+RSxe9z162a1Pb/gHD/kGkPU4+SBq4
PoYHV3jVnXLk52Yzr/SojK9VNTLi+KrRoSbzM+9ZjDP6SNn82Q39ept3I87HwGtfF3vVmNNnUmah
ZeVPmPDOugEhdaz0MXm1/Qwy40A89RMskEUivyuzXwzxrrbGlVPsXe5oR5i7YWpenuw/q5M2Dot8
Ic2Xx0v3GLgV0uGQ5/4a87d5Lr0N5AXK1cecUeDde+RB7NrSG05aVA0I3iNl5QzGbY+WuY2YLzbV
munjcFJF1ZZP2hh5u0ykbnijbFCDgKEx63alRgAySXBPL7M25ZztDeI/NeKvaH2Tk1Tnwzb7lczF
F+jNK9XqJOlbJfR+P3eGSVbDMiKJOyJBtZuQpfero8oCg9LHPTndF66xWQa1peRAU3MIaTuCGDut
zdxtDZ8ZbNemoW+iqPtR17jytbxBJ5C8FzIr/hJ759+K7Hs//GxQAvAX28KQ8bcGv/RIfv2YRvVW
KvEX4fg/5/+naT5sF/n4XyNKB2YVfru8m2R5N8kiD616f7xXJzYfIru0VoYmmg0+huoOhbHyzlue
wBeQwOTeKosq5hgVuXZwvd+6Bnk3cR/aX4b8mmFspoJlLOyv1Eg1te3r8jzhy1Imu5AxiheOjRs5
idPtnDpRsDLYV29qf7gyVFWNK+q8Ipyp21s9Im2cND/ZnxIQoR/vTL06+b4eC/4sdx8NQdfLa4HT
8fI2bH0RAdM2CDl79wVupz7AUWo6jX+fi8C+AfdyVG36YqoGD6IOa+J0tFRVQ1f3w1VrBMHGTDmH
r7nBhStB+6IG7V368KXeupD3nNQsrAr9PWo2H+1g/7oDrC43np/t/aR3zp1T5eyvBSFQQ+hAdGA2
OKez7ZzVkx+11iHqusdLPzUkGvJvZVjO+4L/LBzfjPD4Sew7YSUrd5lV9fuYasGFTl5dHS8vacCV
kZCVtRmWaOMg+4gUvLreqypa5wgBO6QiqapfQPXR9o8IBvjX6Et4l+JvVdWgbDJIk209xSnMg2D/
rHTIV+jbtPdozLX3SUrMy65NMr6GqeVjpiDP5Heb6swu2G3yAbYOVVX91Ngu5exh42C+jP3bfELE
3a4W5GIbqJ5f25X8WQS9dz1waCAFHqYlkqn+algkyxuEEKDjdFJRtVu4y+GcgGawMZpoo2b47VFN
q3qrlhAGEX5oSCPNOuJRiG8iiVkXaMJ3aXAiZRon2+Cgll4Phb651MlC9U+XXlMQwWDhxu+/tThq
ULWMh/Wc6zd5ghzDc84rdhtq1zNZhZyvKJys1pBhJuoHoY9pHLOxTk4Jea6wz1vHtMi3ET7OfeqR
VjXXjXMkZuvuI3t40KyBLGtYkVfWLLstF6jpc4YXgfzT6dWM4ETgL6Tbtrm82Eu3nS/2oTB/s6v+
M3CSS38777UbVBWhZBmhTxqa5twu6rp5xvW4q6fkOC/au4OHtICBgN5WLGK7FheXPb+oeKNaI6hZ
T6GbsUEtY5tycu90Ldn3S1+kD/yjH4UvUJjO98KV1kq0sPbABbeCsdv6Yhk98hiRTKAzt0lxNYW5
ytMgO8ukzh9RXLptYBN/A2ZVbt1IaBCsBfVbQCYz/qOaZD802gn4o5pY3JCi2d5AXY2AUIMI0OC3
F1PkxhAUEclvb4xWw5dWAM9WnVUf1aCqqqg98tjDCEWeKF44Xz46qidtoXSuhq8f0yuzmuTDNsTJ
5957y8dq3raWiIxtM7skLWpc1zYIkTZr1lHBMWppctKsOY29xSpeBGm+xYFUrP7bKLBU6dEKrM1l
EjXfpZOdyU+GZrX71EqT80fhVqCoh2n9YYEeKTnDY4lWwpw4T7gko4OyfXRRT6L253VoGNrmo8GY
fIbhNY12jizIO1xe7GJUj1ULsgP2po2V27+/C8vDFdfX/Re/zYZjFE7yGOjez0LZVFU1fFR/65I2
Wr76rf5rGm0O7XWIrNZatX4M/r/O5S0vrHV1vEez+QC1x7xLRi9etQuFVgezP1QAfr2ptcC6LuMA
6i1FtZVBGnWTEd9ZT06CszdsJx2VS8boFV/KNJvXqgv0AwnMSggwRVHt7Mfc8zg9ttrbMBgHMudg
49bjkeDXwl2+2Ju5+W5lMHUkaWye684+irjfDpo8psKp3uPCF+ySlvacpHazGYU23Lm6k+w8uDWu
faQn1n0+1UjbmZDfd92XQnjps1Vr3l1FInEJ3dtzSDzmqYqOqkkVUD8AadYFuoH05lxxL4S9QnP3
a4NW8FNmmeyflrZWNQcxoydv5EfmZ/1m4qy98ayVqyXZYxT38jEbi3TjF2G3ywtXPupVld6wAr6o
RlWMUfjZ57R4UjXoOLydsMndTHXcQmsm85fJAi/+Odks8n6HI/hm6jsCfnPFGWYh8ZEwZIM5Waow
n1x5nblrctiAkkQb2IT/UuJRwjhGLiB2dsCXfjQ0ov6CzIsHxTJeAK2IiTKN2Z1CWoEyvG26IrtT
IKylTSw11Ral6a3Qc301dZw6PKerCRdm+gqsfv3gVXb1wFmaZIlyLneqqhqsijzhNPXOyiQc2Z7M
znu69F8GRdoilxpx6cknmebrwe7e0yDqr1UXIhn+bTe7648Bht6tdRbJkzDsVeZxCM7qRDpQBefh
ISi027SNNC5LAD/PSJbJczEI4v96TtJKCJXnzvLIWUCjqN2FoWHxIYZi3TgxIbJlM83NDG7jFNmf
paYK1VgtPT66/b9tk0SFbxQk92baVeX6sBNyp/ahG7ma0sK/Hse4uUWjpFmj0lp8/f/3KJhj/HOO
3mjQJLGqaN9kefcoJu015D2eqqXWln28n4fRWGuaLR6tauwes/zVtPPsQVkcNEZQMnSGrWpLpsA7
2yM8SZHo7vPUBNbc2GfupihzF1K+D2zZsaOlr50XWFsRWMmhynT33LMYuIMfXrdscy3pujyOc6Bd
+TUASFTffegwZ8SW5s58nqBeulRN6ZrPvQy936ofrarzP40t8f3t4bwtZrM7qSLQYT5g062gcvzL
pp70HsYLXMEhUZByAXhOBbK6OsySm4uxX9Ckae/tC9eaj3MNO7YiZe9RQGJP8p6kMWv7SfZA9Usz
edMbaw3pZ/wOcBI4WOI/m16KRGINBieTELtaydkZNPOcwSBDchM/k1MR1VeXRjftvIMb6Z9iUhoI
9YQvlWCJCNy530kEbDZVMFtPTWyLa8IfcqWqJuTgd4nIEOlptX5tWZ8Ms+4fVVsLwUKmNfFZ1Yx6
qtf+eU5Yyu/gwPGvp0zL1gAAkBeZ3OlGNrO1Rm4pfvcsb8tJyfkkuxpWEROGLHfS4pd6EQRbOqiR
2SJM0o4wOqmRHK2T97lxtuXkOZ+GYah3MruKI6i/ZxDD7bekQedw6gztxZXDe+u02a2q6eaL6Dv9
GUhdf09w7SbPK5S/+5BIpplHa1U1y6HYAQV2r8DpvRbkxx+a1i1nUPbavK9BXZs5riF9KZx4hHPq
19NYwJTBZWDYqgZVGHXuXvp5EH5cQxq2/hifC4IoyB/1AgaIMN56JSpao99zM26n7Bz0usmKmRsP
MDUP66wWPh/6HK2E19rQcVnjuvaj6trtm8a/PBZhXV0bvoML2qthZNS+9hbs3DjcKqSGRmDgE7tU
ZQ3I4vTd8GiGi2Z4Yadf8zBc43rsfxSpvLMho3qbJ34wttXUd12Q1Xs5uPgIjcI8W2mjb2KDgD2c
3V/UoMk/1LAQffecoVjFetk+lxKh9dYL5aqNUAAnPihhFOU3Jya73XeZ2z/hk1i0xsC2q9a2iiOC
PPZX1ehVUfDIB6OaVIHc+Qv63cGNqlmu8NeWP4A4W6aGuvgf51KNjTb7f86VIHhiW0ZwYy+D1Vyp
+RTlhb1Rbjfp9DnqRkn301/3W12Omr8uehiHxHK27ky4P2b4YPZwRThPuZF620aW2VW3nLVl2kJ9
q7ECy6Wqj9Z8xmtN3JeaZtTm45jdq4FqMs+pDyh4DOx5tCMQ1JCtVQTXai7dGv/5laLnOkrYeqwo
vBSR2TlAR+Ms2fZS9CvVEsjmZ7OqXvrohTAO4DwOH4PTmptFBH/QypgsltEWjNu16aJtBoyVWGDO
+rqYwoX2XI+NKUGWicdL7yIBXKsZ6XGGIk/3jTdHj4EZd324HaJq+mzNcE/9Ze4bmHaVWff+0fxH
bzVJufj0/uitzHGafgsquI1H3Zd7bk7OLoON/smeoq/SbaevkIQ8aBAQvdhm6pBc5ehkbrZcf/p5
Xqke0CxuBxmQzRnGNYD2/pOVGuPaIgJ/w2kS5lVd66obVe/BjQ8LL1QwfOVojWxXZf8oo/qMroz/
NpgtakcNXm0Pf+quhWfn6IleO0kZmFdzNYgniM0HeOXE+LVqrWXhsX/gGNrBOrzqy2B+kgBb4CfR
wXgtn5rTAvf4BzsaajedXetPkQ8X7OA4P/snCEV99P+wL/3l0j/06K/mVx/on/0/Xjdinr/1V+/n
z/7/ML96/+3y/r2puhoJoDxZgfM9tvrhaw8L9Jzl6MP4KzLpEgj/nXKPy8D8in76tzG1vSMkt5ID
p+PsYQ9Kt6EfTp/ha4OKrdU+eSacx81iR7x4+gwjz9r+ZS9JtLvYl/6zb8s93pNuVSC4ci3srG1X
eaG5181geQh4SHOjWlShGj6q6qkVFkP+1lyl/bGPx3H/YZ+MwcFTFuuPyDrDy1Rk5lstxbNPVPUH
fLuF5sE31s/DfkSjZj1Cw7LN66CF2o8CPa32pKrqSRXaQLg8sjsBEwpbkkaKVj13N6rI6qC7SZZC
VUNndNZQvHSbD1tr9/ixVT3S5nRr2dG8UuPUENUw1bDKktPZQu/v6W9ytpB6a6PnyneSkxw842Kf
UihOxtxFTlNHkYS7gX2WA/QvWV4cG69HRT0HzbULSoS74W7XTjh6yZvzSEWerYX/rpwfx4TrTVBx
3fKmR9RB5kcf7QJSSiXii4uNtJsJYVcOHIlLmp9r3pHcNj12YwAFLrAMmI+DtllHo09GQW6eVaub
LHlWoMSuDCueH3uIuJbbMIfJbm3pVvCaxtMnA17CH3l258FkGK1cF3zEvOQJQqt/1eecW8wK2IHU
+88mGW7DDuW5+AwF1HLFtAakfGHiGve6F4MMMCB205v6qGojrpFb9dTcCtmMl2eNPXbjmDmf2QgQ
iBx+soaKiNTzhszEm7asx2rXyokjM4R6a4KT441D2lYJFxRMP5Z8D0W1HuvJhu+21q4ivUiOmTHM
D8JJoZyFWG4/6k5w5Xex2PojirGGFo0vXbYQPnZlfDDTfnyZ/NRYcQEs0WGgdW4ydhQE8OwiGVEp
adgxfhWIQP6scj9Kj1rQwEcPF9CZNCj5LLx+zVmEqElqsGxkEZo4S5U8e0jvZLlJR4t/kuUt7JoV
WGJc8FduLczXWls0xEUW3BJwa69t0CVoQ2mSfMk43jJ5t2o6siNK3zfvVcHh/tbSDagMI7jLLnZo
B2ytvhMgt++rnMSUxJyh3f5riJ00A37D+PXDNEPSudctHNof0xAnRdiGnfEyVEBMuc7nvtwYIULI
LWCcm2w2rU9Q8TeR3n2qHDM6+5B5rpRZz0wUNGz31YDVkni/v0WCHdxUhkNxo5kLXFkvD23WBtqm
T1vuSFVpb2dpFLd+FpWXokDqBGFoKLBdoCjnCmTlTrfQYXNEP90WkXTJvjG8z1A0b2s7qr5XQ/da
tcb4Ynv6cKWZqTih8Dacqq5qNoPZd0+yKcINIfJkL4xkfsG/AIwmakm+GIzpJfb7zxpYE9IEqemR
w/mmGB7tsrOfdLBTfL3zS4kyz108Bw+qU7P8yZDzYKy8BKZls+x3mj5m28aGv4/cl/HZksFJY9/9
4vrwYFoj4JwkQXWSlEx46cah+9JMpNBVXu7fjzCLXQ8GOIAJpPaXBuebFXj1J5j3833kRclOdE73
toSMVAdUeuHAnUp5bKVpPppJ89Ljd91F+AL27UL82gWG8bQgjrZZ6yVHZHxJgoTMao3Yl/k+aj8a
U5u+AShl9SNf/CEOvGRv1Ym190Wo33cR3N4Qj83fwA9BoKV9bSM/B3cjzLvIQ7ZaSA/JWaAOZSXS
62BhkFZFOM36CexPsZ0WaMWH7fLkQzLtd/xBXVqcpWNs8BF7lo3R+zUPn42LECryak1djsdo9nAt
/v1R1VVh2vZ41Ekj+e+d9E7TCTtHw3h00oZZADDGYISgStABmVmJIc9Rmzj3dTvKuzT4ktoWsup5
EZenaAofVJsXdM59XEt935ZgUgdSCtJ15sT2laxcgxjWUo9gmV2zNFfQvtE9sOF4rP1d0cDyN9Wm
sZ9bQtIks3ucgw0iPmIG/42ApezvhEiA/evDWdUgvO3vatfHw1xm5pWyqWLhU0CrwDgjZMJUytaF
5mthaN3x0sN5NYvoiIdihktUkrtVgbVAO2bBPzamd0/0Pr3N9QCRmdi/L6zGuy8LpzuiqZ2sVDXy
RvMWNUVceNKfvwhjOI4mSBctyOZ9p9n2lkOH/gYAEfpT7SBG7R7Pk7wfvSY7+o4ZrKIw+mHX2XLk
WzSsnUe34WzSETdbjTAoP5tZmm9E2AheP0cIAJTgjSc4sHgeKet60frXfawLIraVvA0XuQIoYqfH
vgclONla8RpFyDZ7HkR1rgu7AHne93UosndU/KKVLGyEPQYo1TJfmIhBpEAzPFk8QReLFlafevc9
jr+raQR+SNq4se0aQTYGwIO9W5rWteTQe4gkH6OvL2uE7nZ7ex6yG9K/WYrcMbtFapFtkVvA/bSI
mTRRPT8ib6bjHkGQbfR8B+6V0XhFPyEj45AftQeRbRd7zTdbnw51uZDwhw4Zw/2MxEERTytXGt7z
7CKPm/Qtl+qoJUPazDaBiNpXEEgoQ1gV5MOW177W+Yq7UPQ66W51gkokX6teuUfOt5X7yI4sg6B8
2fh5CS2qKeTZEWHLb9ptkUJttBc/DkiKDPBOVKZ8dCJtrU+n2DnLvE7QrBnLo4mE0lerLr85upO+
6QbwxST10ZU1XOKueT4DlHWhuiii9qzkekxI+z3Xb2prpQ9C3vpLGpnKpFUZt2AxJXT48sFf0nGV
acgi2FlyaR4DP68fZ3IXj4hMy1XTZnI/gonbIo+k32ZdksBfYZxVDaQswJSlgLmw22XwE7NDRnZ6
1ViDudLqwn2AjsVcTaMbfpZ9c4sKhB+t2GrdhdCWV71JyozMkaZMtqVVsVMOVqYBjsrRdDVTj8SM
zrvBTWXNm4iEK86J/elSbWRobjsHQiafsDRfQ5pu/czQ9aOeCXS2oBld5WbY3KiiWII3LZ/8eDFm
5R72GvukGvXChn0EH9lV4yDmkfugQjo7Ss+5VWxdDer7CRwYP+PKvktlYN3FlWzOJBjC6vqXSSxP
HQyT4Th51x/2MdPstStkvTWSLIInGsHO/WU6VkSwO5NzmUpNjORofxLt8MMQM9z6Y1x9L85i8Lvv
Wub0K9tvpke/nQP+pfZw5GYbbIaueucE4KKiQQhZ6mVMJIwUO1X9aLhUCV5lgShv/mYf7V7fpPBq
b1S3j6KqcGHY5Z2y2H5R+5txMvq1aQfl1RgedTOSD6qIfT7a0JT6QVVhKjdg/IWJZxTyQeOv8AGa
y3IX+T7q8ssoZYNNk+x1Iw2Oqt/QkfiSzeH2MmDpVplxuRVzOG3UqKG15UPb6i9IklYnZRp9tGal
SM9qENi9CrWReF8ToTgbA464yUC50moHnLHQ8rN6mm9aVERb27WiI25l48GYoXdVPUZPvOPd0h+F
7reH1hHDNuzQCtar9CCq2rEQeTHDc9OR798HzglWEihc0RLYOPZCUoU04QYa2PaA39J/ddlcktqz
X+LESE8DGLR1Hbr+qxULlkK9TbllV86LEyJ/UvjxuqtAzBuGnx1EYRkn8GnJLk3T4bbquvoKtlH9
AW+9u7aFSF+aJjHglyngpXenzxqCEF+FTA91Zlnsbf60S8I5JK+Eoo9ZnINyMrnd4I13Q4j18+kt
dHJ/3c3BfN1k0ntOcvcqrmfs8K/sjBneVKe0xrfSxCstoXUN8USgQm4RAlmGTxWwsLge69u+ntv7
MB6+qOG1b7qbwoGW3SR6nSXFDc5m6xAEQM37epRny/PKqxi13SenMRxSWMvki3BRj1ZXnnY4JHJw
f0By8Oy4WfWWVFWz1oVhPpTjFG3VjANXj8uMHrytZ60YEJ8a3eqpGUcHaL+RfHFieWNmJpcoZixB
VXwziHhNXxftGcuM/Tc3sfg+Btc6WUVsP8YDMIwh994GCyiLBvvAwYZF+lGPcm6REBTMtV4i6FVe
UHRRaffXrBz9WqHoQLX266l8D/0mQYAq9Net0Zr7KKA6yByypGFANRl/DRjqzt4lGhLhqnXMuKHF
QLLXqtVqSGr3SC1E28+51gLT38BZHL3n8RWbv/He9EaHaFehn5xE5LeTZpdLqtr4tCDM6so8tMKd
nrnr18fITOMrBSz7054sdgVE+9Nec174J7vqr411S0SycPZ6nkbbIjBiJOit9DmWlrbrM/gPvDDN
ngdTq4+uifilaq2MXOPeMbEjLa1BYKKmPuY3s7EEcTrxruAetibz4zBAU/CB/lA24p2E43+hP7TR
zo/KpgAiqkE4xAUE4FDPgug4QKHtxp8twshaar41Piu7MF0kT+q3DsXrl3Yh0McJCMPZ0jX/7mTb
vgLVqDwF9tTbZ/VkLk8Q+t+O2pwflenDXpVutxt+jVINBMR/Dg0757dRZjx/a2dh703DSG/7IvM2
Fek+G6eGZV3ZVBGR2rA36wBVK5J4bkUrew645P6R52Wv5ZxJ/oW/hqAOtgua3r++9FNzhSFJk92S
uPKbUdNDd+PN4B16RyTaRtpVu28hul3lgYgR3FxeIeMV1Nxqnsvo5RXsWnqbIjTwO1l9cO/OBpl2
xth+C6zvdZWO705dWms+huKW0LJzjBEI25rI7d7GRuagkSa8K60IuFkasnxxdUl2TmP2+3Gplk4L
9XLmt0fVCpmDBMoUD6dJT8oXpy8+B+ngnsnpLl/slKs8v6pjF/Nno+e8qpj1+g0MH/RGsZ2eUy0o
HskculV2x68qEBokDc8oKr15Q72ZArd8Qfbdvq6H5OfwsIBiLIFF/Wy5+T8OjwC1vLlzdRkOCbt9
HXmBufYKCzSGlYTrLMDbk1kTdwG/Tz+J/jWA1Oi5a4V2F+UE0gs//dRbsX/ExdOhaVNnn0ZurVvd
E6Cl+E5WgeaKnTmFKMxZbXweO9TZR/ih92JCIkmLJrnp4tp5mRP3R52jTtHk96Qmc8RekjDI11il
bnX2LXs8KaVdpce7mPh7R47D+Uui95epbdAsHIo0BMLa9oc2bx5S2Kn1HTkB3W9VtGP6A1JRD02v
V+c4a8kwDINiY9k2DIhLURT95xy6lMMkG4QDpy4tbg0Yx9ep5/VbVVX99KWhmEyCiK1VXiZox3YT
WDkoPGlNT2OIFyG1xCsKhA0R8snZgEZaHAoQbsPJnd+MbGovTpevMifrXm3L1Y/h6GtrNSqKzH5d
OMhEq1b9dYLe7xVHS3IqcpTUyPHuOL2nxWYSYX0Uie5ucGvGW5mzg8MxIF3yGLmBefblsYKoWwDI
PYEfwksiif5nsSgO1kKTs+Hs7a+6oWV/h6Nsjfcxffa7DGQWWqnfCwFSL3S/pcAQcBt786NVIkM7
jnZ0bTvks0EVkVxpHjn3TluhVzTjbiaaDj+i8z6wChMajKC2RDZhN4a1dyB32z2LJGg2wZSbr63p
3KoXspN4n5ELiTQcG2mtz0ANqjC9VU+uaL5pWuwRCPzD3rRdgIA96uIFrs/9qHHhlLojT9IVw0k9
9WX688kbHO1aT4CK0+HD/LeuqKMPl9ZeLrwqbo1jMiNslvVxsQ+QsrqEzQa+oJvGTF9VY73ARapk
NeV+/qSCX55mf+GoVN6oJvQDyo2JvsVONXIEyS9zNUmgHYuRcHKcmdEdInbOBqEmoE0J2ezKFi5P
+N2vNN0kXIxK4cXehKbYS6K3K9XjY0CeQC0VeGMDSvOvSZKCt+InkPwsL6PsalQmfXsTZMiRq4bf
ZucF7dsk1et7rhL9syj9m2SSIEGWmm8Uz5qeBGdV80T1LSwWTo6pkM8eiu5oTdbzyVmqNXjmVWP7
A9AJRuqQ1qzNKJDHXszyOZPxtC7QyTuosXi8kZZM7Xmvxo46C/Y0xPbu8h4MGEZCiWqCGusT5Nr2
lp5vVeuQhQ7Qx0Vfr0GCsy1cJBTlUL+EbrqfddP77Nqau8kBP5A8FNdP5A/eXeywcmwy7vMnfSy7
B982vyi7mieZBOycQTffuSW517Kb/c9jbxustl17GydZcHZNx8UNYcAh2BXjRozISjZ+PNyRhTnc
aUt6fss2OesBkLNfdsd04g2BS4cTGj1UQ+QYiFWUMLAspqjWtQBi1+m2RKzkWtkKO0tXrJjOpjl0
KeBvg1P8VROY0yEjsPk0VPN91w7oBHX4AidPyCfXIxkRhYDTsNQuphg2kxbOWVVLyVdDyzwfrlV1
CtPyKsrjaRtmYBD9vne3pcrc0eOwX9XLI+LxW7uV8XKEwdYv2T0GuN5606UxIJwFh2vM2a4I5mNZ
e9pbx5LqFJzIuVrvIRnlrwtE5FtXBHtE1KpnNglxDUPsorCLHY6grxOqN7rx6AxlFW+mu7hpjOuE
Y/a1RZ6M3+MhN1m0V84wtg+lVgb7eErH3Zjm01Nhjl9x/btfU5d1BL6ET1Vt51sf5MURZ3pyBwUu
dDJu5n71ywdXH/v3zkTi1wvd/BwYgAKEAPWqeYV9DTeCWIWce1jmqKoizAb7enHMAPdfjL89Bspq
9U2xJT4M5+PS3jlGtg6WqybH+zWCBOEJ/7XtbwZPTzaJpnmbvui8MwrePXeelF9LXDd7aVke+Boa
IkcAGJXOSJIii/VeGYlo+ZdmJ45JNglcuRph6tr0BnwnuuXOD2jnOrtFWAoJr6krWI3H74i7tMg0
pPNDFHDhhGTlrGpqANFDfTMuV1Vdq/uCg22/bnLR3qkuIXvYYa4Md2XBBvzgLEVkQr4RlVlwUFVL
Rvk51vdkPN+Rco9bv31xYF+IViTOP+i85bc4yjLkkpLqUSd35UovkBioYWU5eOEcH7gtRec8SNBD
wvfyGEeNtuKH332WTf5zRpMYyF8zCnizdsFc6ldIhZp728jgtGjb8BUi5u+ta7V3MZkEyD0GL8o8
WTrulWIOdv7Sq/asnWMmxhO37RnRd9Phu8Yu4cfdjGC5jyhTidey2Kj/J/lpGF2LKy/pdF5Vk4ud
j79XUbfUVgSh3HUxzQgtDXZ7SjUSTrfT8igXKSBVCKPx0A6hTw0BSrdSxo8+Fsy9O6cu9HVS4nZU
ysCGOe3LjkBVym9y5YDRfJ683CQONJMHHFXR1dB2/kvnLn9B1SeExYJzNCQ/LjVAm3vBaW8T2331
aWqKjqU1LA9RqCUbPwzlVmvAXZsBSl2FZKcKB7njT7Z6LSE96RfHrU0KzCarM+Q/IaK9dyIvWyFt
Nn/pQZKygxX5vZllOeHTiGzFX1SN6kkRLl5YGS8tXLQ55Ybbj34yHYp14hbWukSbb+jL4W5airzx
8aNH9fe+gANE1ZTdihKySJuJsyj8y5duQd42t7Xzqnp9mLuJA45jVsX+o6GpcWClHgBGNZt6PaFL
A7yrVWZf6iG6slkazrkY0bnqp+ShBMuzNl1QqFMLgGGIq+azYXQviF4m30uLaKjZs+oGxq7sjZor
oB0dTV8gKqU5360ptl6DZorx4BTjkzlk46asG/tOQgGzNUUqbnqTjBJzsJeEzkFuPvDyMh77tV8H
pOgRMCPCMsTiRjUL8kFRhhm+Cy6IuwZ3MFQ8VYZMXHU/9y46OgYwrlKr8b1nJuJvCE3ybSfdsQeP
90pmnuqe4mc5ZFLE61YM1Z5VCtpFkdqbeFlwVdF1aR1f6pnTlu3KEmSS//tf//N//6+v439F36s7
XClRVf6r7Iu7Kik78Z9/u/6//1VfzIdv//m37RmcNokPB5YemJ5j2DrtX788JIAO//Nv43/4nIyH
EEXb99zgdDOWrE+qcHyoFU1NHKL/w9l5LcmJbGv4iYjAk9yW99Xe6IaQtjR473n685GlPS317NBE
HF0QaSl1UUDmWr/Jq+GsWIbZr7RcG85aHl1qN2v2H2Nlu1roz/xQid0Lj+tilSrEs8F5whMl2ZFA
Tlay2mqWfqww3+Erpxdkgnc1vOgka33tOU/Q3sEb3XoNVpZIXl5lR64PUKvKHF0zgVCX2SXrtjGK
N1+EYi+mpFnJKlqD2bISaXQazKJ4a1cgqtO32CAZlExaspSD1LjrVi6h0L2Zhc+ZyC5TM1R3mukV
O9fPu4Vm5NDHZWNWCuhqgXeSNUKq1V2lKeM6q914Jcq0usud7uufr4v83j9fF4HMpxCmpgvH0X+/
LmOBGgqh2eZbg3IOmLr8vhir7r5X8mdpCm9kYIqyybI30mI+6tQXOYrdRMJmmh2Br2U/ipkzIw9W
p7V4+sQ/gOZV91xy2qO4Pfw9ypojJX83qb5tosqrtsvCj4aXBN2KySNdIGtggyGjhC9Bk7QP2SQg
8zLGV7z6ElkmUZG7P38ZtvOPH6mjCV13DaHpmjDU+Uf8y49UB/Q4dWwVv01V3Ww0s003JmvDPWHM
5Dnq86swI/VrJlISLK0VEs8OomvgJspCdhTCfEZb13uEbhwdutQd1/FQYrNXNY+Yj2JZOSXBQ9dE
yf5WDebUgcwfqARkt60SYTwTJC0czL97ZI5hRM897rEq+8g4yJKuGM75Y66c9XHSXwYzX36uHPHR
7g3AWZEO5PcOlONYZKN/dGCa57d6YGBjybe1lb32PORjHAJ5wW2GK2d8dCdRmtlLTOf9f3mK6Pr8
mPj95+oajmZYujNvnoVh/36FalWr0TOH3N0pYbnpU9XFPQj9H+FCqCTMwL4Ua7RL5FXdqWhcSPpd
3rw5tR4ejaTL7kMryu61BPfPpHfNvWy7HTqYH35QYEg6j5NtiNumxC66diur7Whn932hC4KoSbMZ
5Yd7XkFSNy+7NZQQDxkMaMqxaWTNYqgUdJmNmGIJop4QqaiXsaMVJzcp4MH8UmwQHN5Fk3fnqTVo
9yjjG+8Ta8e9aZ+moYy3Q2+E1zxK9DWw0f4+4o5YYcQYP/kdISp26d6LUvRQzIZJeU+C4JuiAj5X
dHFCb3p6gov1UJlas5sARhHmbOM7nVjnnSzBlfnOCVBm/LspbxA5jJr0xXSnQdwmFKUPMzMFF/ox
v+mgFXqE4UKFuzGfBd8mOy/jr4RVICY7iCz5auksTavH51e3oP3OpdiZkGqXxXoK3VujrAI0Nw/N
X1ZM7tdfgtWO53BgsnabAAizPPjxzhSjsie5GaNgrdTGUhMBFgCQ6E9I4HunRGm6I/FmCPDUZLvt
V6yhfykCal6jxj4dPsbkLou2lazbuv0tMv166+XNPlSL4DlQ22JlEXs/5ZMpLi754aUxB7vbdDaU
TKw3XjH5huyhuceQm/yo15KvrOzxBtOXyPzB87HoE1A5ZyD/2LnEWWvgRrIT8G107Sv4/pY3FUuz
SsfFqEbYX82DjcYlzZqFX8B4N6fJ7dULaMmfhyzDgIa9rrNlnzrpi7pL1UukActDtn0jx9naD3Vs
gqvTxOI8ZlizD54dfHF7WB/xaLHd6GrrzhnQcXNzI/xSdTnEI08k4GNM5ZE008XsPO+ZmEy3cKMD
OaLxoniV6q87vCNJawIjc8viaijwBpCkxTo7ncqjbMvAcqJ1qRVXIhXPfYF2RMUO1F+zxSOwA7Zz
NyJS7K8Li0WbkoGLkPPkFFlygwgiTcJf83GuSSAIn3CzrJMg4YuNwJatzckLVg7L5bXW6Ly5UY2/
wHLIj5ZX2dfa0e3rGIGm+/ObwzQ+P5cMQ1c109VUw9RgcJu/P5eGyksbv3esr4PnrY3ZR0GbD0Te
Wrb9lCzE7Tywaf9tLMUQrCrS47+0ydEt6LBjnCsmaiPzbFmXpWBAVl6dUpJPk4G0YNNuiH4nbCHt
+FIFPPbkoRuyCL8MWUZWQVUR4mGUrPuVC6vI745yjmy/DQFC9IyelY+iTq2pi9zK4LMZGF3/+XuS
y4nfnt+G7RiusGzharop5DLxlzesVUa4Gyt28VUxo2zpEBXa5mWBtyhApvfOQsEOXbuXXIj2SDwZ
/YK5XUQoJaqFNV2TSfHufMv83hf2iE8t+xeWE/XB0gf1NSqLhWwPPCPcEQ0tNrKqZViEguB4Impn
nMxgqG6nLbWCBXmjppfJCtJNoms9xgtJuNGFL3j2xs5rj7xRPINiP7Wn/tIs2vyLP8Zi3WMMtE/Q
XXwN1fwGMI7QKr2142bevibEkyXQ99P4jHYJGHZDJULH4RhWIn+c85KrIgvNjawqY5NfYaXuYuJd
BcLLOgzvoMv3UZsXjxhkk2Fp6h/jqGjrP18t8Y/1EO9ah0SYxfWydNIYv/+qq7I2BFnM4GsXtDhB
a/nrZNfefZSWzqXPq37RWG3/PrQB+AHftWErC+0ZjZwNltj9u9UNyVa0eri1zLRZ1wFIFwN8yVGb
D4LM2lFWZUm2BZZOrsZxDpEeZ3esd5B0UbltSryQ7xALxC524OHSl2px8rSxPxWYZTw3o3UNqmi6
IkqUP7u69YN8R3OWtWAOUjZFUB9lNW3Dflm5Tr+v5pmlz1bNnwxnK3tDcONrI63qje/q6SGYIWdg
INtTN/OJ7Fk7vl02dV+fQO0BtZQtsu9jVNnryIgLdgtZjdJUG/Xfeejbc34v1W3yY8Q2H3iPFbs4
qgmmJCohjFhlqBF389C68XeOBzmzdkfn7CDlNi0sM3fOeWVeqtwa9+XcIXtlu9bYzr9ceHlhf71N
dWKUlqY6hmqyWdM+L4R7pKi73vWNL6PuV6vcLkDUWkp/O8T84FEjcV/yKrI3bCmis10K+z6dEN51
EFiUNfLgydXqTOCgbIFnU6lunXtmuMhqcDVjj5SZPKAVlV2Ew7Pfb0yFxSie4wLVKUItw6VjSbz/
84/6H49q3TJUfs6GChPWMAzt0xIyNq1SGFqkfXE077WG1HxueMr8chh61PngO2os5CZnkSIufQY1
0q/MzHPvylTPNzHbe4yU0CC1stw7lCK0DyoQml2XTNPZ64ZqU2DNfAf9rF/0xtgci1AjFm8W9Q7Q
NSihZFoLL/X2Jvi9gywVatTdStnfpf/V+9H2MY7EWvwvr7R/3Py65dq60ExhWO68ef/0SmMBN7Fn
H6svUZr+yLIr4XnvPESRfQlnLI/E51h6Gq9QPLJWH22yFLdCP2kYbN0mlGjULGQxmmYQsVGOG3kC
OVh2oGQzRz+840jSevwJ9e5QGCiDMUBrRfTnG/xbFtWhnqWaxmTdEwMFdwBhVAfQAzdMr6+O1DGZ
25yw1c63IaC+blVjHuKjubJAa3ZEBrbO7qo6fdKFZR6k2RBOxNmdr1rNzkJEFwIWVXmQY/M0vo1N
wfuLhVUG7c5Xhk0f6TV0X9Fqi3YozyDlxZdATbCnF4DxiJA4bGKtN7Px3S927zRLmAuoi2i9uKsS
xFj1uQOxIcLBeZBdQdb412LyEN2cO7KRNV7jjZiBW0F+bgd1Dg/REU3Fqwkg8s+3iSPvg9+eATZr
Ghdgq+MIQIjG58gAkpWJhpbtF3sAOV7WIcEv3AXWkdI7L6Xp9Surru1dMFeVHgy3ajTZWfby6sa9
l6jwWFjWU8YSUzaPNtgpXm7fUAN1XloN/IfITXUpO10dGxaPW4XD3Cvy+6Dvn3AnKi9WaTlnyw/1
ZYuy8jdg7jCqjPFtqgtQf7im7LPQL54qpXqVAzolqxd2Ozb3yD3Gx8CfknXiDcrXJlzIAbmeuavC
DcajV2QuPvEer/751PjpPbEPsJ9YxRi7wVBwI5PES5HahP38nuuLzNFW1aL6fpwP0H9+tlWZWd3L
A1Ipv7bJwR9zlairb+M+2vQIpSTWFL+d6/P5SwdUENtJnez5o+OolwBOyHtiYC8Ul0O2z2vFeesj
dONr571r4NAlnVqh1uTZ706JHTiURRbwHbgSDEYQOaMdeiXUhDqz77psQPM6gRrquuW+K0j8IRSS
cJsYPnbR0P0j6HPV2B9ZePTBi5s3j0IH+6Ln9YsLQeA8mY14BM5mrHsXcbcQN+LH0a86bO7wPYqQ
rliycAFhPrRXOXaYcPBKKsWDtcpYXyMZVuVTspC9t0PeLE03mu4TNo4na9CMrf63UIrUO/kkf/Ih
soKR9rTFivnuo0lO+DT/U/XT6VoYfavS0u2FnCtlVj7Ol2I5dlALLI1yp1l3fW7cWYXWkODgY425
NMxtslctXP1W+vO4HM3wjauSY/NmjLst4e6y6Ofes9Ha5q2D2LR2ciVCXvaKebQsFYMPOIVxMTmi
yYAEMbEWA0WtRvfykHsNYgZemC5nNM2trbHMae9kM1x4HtfOB7Vp4bfE+vVjauS0ykWf2mUfjfoa
daNnU7jjvaNO9VLru3orq/IwZFq76DuR7rummO5lm5YCD1YgPcmabC9Gd5+LYjx/NLVWhH5+G91l
htXcWdkPTyNVXCc4GhFqHd+w9fpBvtG/cxXNfBi04NKMzvBmlbYBmgb1JhxSfh3VxzxpoFZexrQA
lw9jcBmNRlouE//iIW324KrK8Fj7EdEGUoZbv5uGR70cjdPMPxRul5XEJ/GAAucCUpCxXa4IyCi8
nLT4UecdgS7/eM92uXhUh7Rd21qvr2V1dOPwPhvLpazdRoyltjR9XdnCWCbE6BNLQNjLqTaGZxrH
UO9Y/fXZDptIZ2eZdl/vZYc8JD2wz41rGbOWVV8t5GjZ0zjqOUiK8kFzEc8uG6s/x47QLl4LIAkQ
afktQYAsRdbxNU/TbJuhp7iz1Lx4xvrrXg74Euq+cwicWglRo4PX4TbmeRBiIPY0DlcosOkFMsDi
NkJjJXNUYvP0MUIO84sMFzW7AZlsqoLFciWIIgRYkw/WMH9nSXXUfETkg5RqYjfePst6Y41aQ4my
JgEdZ/DSbwYCOmVsD98xKgJYjKXmQzf5yOOkjb3zInXk2Suc25CEe861nf/YJJUlu+Iuy9Jxz/s4
RbHitYXphUnfgABgnf88uHP1o61ITS7jTLTcgHBzFwG53Des+pZSOSCtHHT3VICYUZk710DltSwV
A6YxeXDSUj8VPd/yVPQoPqPa+GUSM2VJU4ZLqhLSMzET0U02qSC/l0WjlV/gDYE+CtwcLk3bvkPN
tZOs/DIB8t969VRsZTXRD8XgAQ8bxnI3jWa9kZORhFzm8Nxee0VB3smLx7VsD+pw10Sa9VxMandI
etNaydNolXNRE8KFXtYjHdCiO5lYtglb0BveTWyMF6UjDYqm8R4j9y+yXfPBboPvlsYGw1s8HIN5
uN4o6s7FsG8tRxWqdTVrm5QvCOizYRcKip398D5aDRIA5SLGb23Zx8J6ttXWWQxNPb01fh3j9hSO
X63Ih7de6d+NKNuRJvEBYSp/5XAjIwI615Ide7Agzb3p87T6EfvpvTJ0xv3khxmMaWu4y4DNLyFM
eJs41mdtX6X1dqPe5Kz1hqBee1GyqNBPvLqWknkLQ4MhWPGVbuLMRyU/etcD1WWHVVbK2es15Tw4
6IDFenmUTR/tsqT2Xs8fxYLzU4cZGMp64sO21WDj0DXFV5GEyPaYivc8ZkYCotlV7ty88O/Z4YiF
AYWDTCxttt9nF0sP7klRniLV6I/GoJlXtfGtK34h8SzLtpZN8pACtMGmZWgPpCKJYLcsGVxVC577
GMAt0JcYFEkbPqPU4VzjruR5RaftxcOjb/zIyzB8LlS9WokxxfPIHZrzMB8KPULeIat2qpc1Z1U4
HOaS7JTDStMolhYkvrVs+zSuTAZsL+0nSDvaqdLV6di7aYmBTh09TQNpcB/wxY8Q34zG9H50VhAu
PKSnyLf609oHMXabBIGv3ESJtrCASh8dHeFYDUZah2Cl0e0Us7m7VVGVN09jjTrMwlmb8O2emwwD
g6rgNomstHouIQquMQYLtsK3y+fMQM6Sp7qDWwxVvTQxEhU5opdzNXQcZxegJb2UVdF25YEFZnSr
oqjoHuElgj+aB6eTrZ71wv+e6E9ePKlfgYL/JwKi+T7UpbfwK8t5Siq9XuXCDu5h/+WbqB/U86CU
A0H+UT0kIxcpsQskVvDzWdqq3t7BsI13Kv/2tjY2F0h51sqvRo1Ndvdd04L+L24NpUqSvyJWdosY
a4SXMhyDdVUAEf5LZHq6iu2EO0CNbPfUl/oOm0VugMK0X7IyMw6FN453c61sCr4pP8ieQQEnC0Uz
JkRM1fTZ8U0g0b5SHWSvq2VoLqJrDySeXr0belTu3Gkjq2SNo21PQG89jVn6jB6VuUhbJT65eR1c
dV37i4dh9xoGab4r4NmsbYQpX/3c1Qj7FSqqLPS6XXDSgyZ/aDKeIJaPsM3c7JRmdYTNLB+o3WuD
3u26GGp1K3v5saByn1QJ+CxO2ferCpjSi4mM3tXpzV8+F1JgupZzjHbY6Ngz2mpXP+A4lgNNLrHs
iu3w4iO1uBJVWr8il/4KM4nfZ9QvyXi738TkAdSaJ1lwT7ZDYGEVPk8KBEgtA1vj1ylIbpNs0S9F
VYhvfp8iUOFE9YM/f1KqB79+EiC4+jWr/Fdb8ZUfadn98kmweneTYi94llqgROdkvEzRy0OVNpt/
2eTNsY5cJutvWXnSaLqp2gTOACD9M87TZl4RKCp8CicKDIQ/2/ioV5n+kurR++RH9RXhP/0lMGIQ
rHX1NJQsffrRW8lBcLGxNQZqfZsSNOMhMkEVyeoMmNyiQmdw4TiFGJR+hTaJsZNnRCISlEURk6Sb
e8cwusZY0Nxp7MoPRH/CS5572S5I8FlgtYbwhzWFJ99N8kUQsaXMwwF2aTrgjJXYT3KEP7yi+dY9
yv4A2xE+u7nIWqjxKkpHNTmMbvAiatdGMMVgN67aW68ylBlIKE5wS6EHzdVayaJdHEcReCOqblIO
yGu6zk5WzcaGGVo0+jEQ4yMP4hdd2NmDE3fZQ8yWAyQmmYyu4F5Y+hE3b5ilR9kLYqQ9//kKasbn
zMOcCXVd1SJWY8MSsj6FsyKHp0lZi54d3jBuCRBOBtnbiQejlyKO1WCmHZ1bSzWPdpXxo+JvhWjn
kWi2R+vOy77pqogeiiqPH0pMrPcithrSiBHEchctURVh4m2thsp6zIvuTe14Mbep0Vz9WqC2Ukz7
RNG7t6nrp91kAeMMEId7Kw2UNyZCYBfbxCEHfPhtOvSQZi9qbp1+PlvRwpB1hV2ee+xJXkbg2XJ6
XUz5oSCLjgEXw8oZTpGZaXVKQZ++ip+f6bp1fBRuZi7lKN9C0E/j6XiU50ATiaTmuFJENCwHIoF3
OgpzdwXmCz6Pt8tHk2uBiTEGRNtkmzx4WPFsTNR1b1ORc9ZOZmm/qpjonnz8FXe5kaL3Npc+2v5X
6c/jnMj9eT7379Kns8Sha22BTpNrVe/rTvG2URCGSzZo07xLm+61NEg2Vtvlq482X2unVddqxlpO
kx2dqZdLM3W67UebYwkE00a93Fj99B0cOPKYtWZx5/nq3jIIY01Wj1J1HYoH9N/zpZ0F7bveWU/g
xwJAOMqaBghMqigvRtnVX/78+/5Hwt8w2COQVrNhoRO2lf2/JIwym01OqDfBO0I1YXywnV1tZE8Q
vJoftmi31lhrX1RfWMtAd4xriab+vgomewvZPz/lqN8vcoCDCxBW/Mjng4Ks/8qOQYLKql43lz//
l43PWRPDcS3HILhpG8IUpvUpcGZrqh8GZKW+TOOwitypBiLCwUwKPJ8dp9mxTY4Xver9bFMHB4tv
/OwWemp2705WH6H2ATfXoFiRRoA8lab9uw9ef5FaqXru0Qx7VMb0aqdq/15UXCAdS5ldGqygTRd+
pp/HpiK0OZj4a+cJL3nbFRq2ifTIkjzIgSAVenyrwvxfoBqG+PRg4g8Xjo2Isu2YZEXJM/6ePIJF
DxIjm+0HbB6YVlLmJ/Iz/mzkTdGZD6nu5yevgHNOAHv/qV1W5YiPsbItsXK0WhMTr7/5JJ/GfVQ/
5uYuxB1YTRGasGb/YCBufgws9x3iADGQ2hwxaHB8ayPMmt55CEzQ5QBz/k42gdYa9jxJJ7Rp6ZQn
6VVsnGoRmjvk6IYHtSh7xDTurCjnlErHb9OvWlRb5gnyJIpXBgvgE/5RngSG2XiJsY6TnVbdxmuv
6E2ZKDkmxAhZcgJjiOeDLDW1mS+QWW7XnzqyFK32hRxoc6ssdQ0h2aotHOT04mkZGGH35CT2eOEL
eWjTDnWv+VAO7zCm4sdbv01olEVyfZJ9gFj0LGtOeYLnjV02aLn6gYZng6GeEq38WZJt8hDPvZ8G
yzbZWzems7d81Gn6yS+OqtsSfBiTe0srCuLi/z3IzkkgeL/JzbE4yvpHtxohaUzSYCBJ6+K3q0zK
xpjfvNp8UMGvRFqbXsT8HgZGE5+nJrv2t9cwIPkNZq0tOIW5d3bzQYIzI5MIqkKepCtT9d5qN7JP
jgrTqdqjujqyUJnf5f/rU7Vu3Iee+fNTo3RQl2KwgGyk04SCLgaNCZJ77zWIH1hphXuFuCmustrr
o/Ku90TxDQQYTt2gZ9c0a77iL2xcUJU3L7JkeyY7QFwy7LIw2SZOgHBkR8Q+HxuJulzL6sdBzqjQ
df1oUkk+LFotRial6ZUzQCDE2PRMbALVVs6y7eMQ2H6w9IswORA9jo9oeOEAOJfkoVa8MV/IIlmr
ZIM26jVqg+QU+RkKWKLI1oLLsKqiolqnyGygKoEeNEGuAeJb+5df5uhn9F32WDfErftRV9e3at22
9y62QbphevnSyipCL2XR4UfH4MDt20sWTSeCP8nZJ4eH7KklFl5jGq/DoNvr1qqnrazmmAMuzGmM
r2VQ+y8VKxbNTczXZBo7CMu/zbK7uxSSDMvNJiIuoNffuJsPI+C+V8/Oq23es/3J86BA0TJ8kANQ
ehsXTuDZd0PodkeryJEQHtziG2jQ+QSiUMQqAzh1RFhIv2tHc1rIDqBi90RKmufO8wvUZRCUjTPQ
66HQD3KAVaJJrRB06QR+qsUyTj2ze+pdNq0eGm3snKvNTML5OqwQTgRkFUNgY8ls7LxQN1/MGmjW
3B2JGDS3zX4l7St7LQJrOMzgYnhfSM8pgXIspeLcoK4yB/EsSczwi3gf1EUKL9dtjkPu/yRs6EP3
nXxCcY8H2nipypL0FBDM99qc1lrYKFf0FsaH0SWuVIAh3cWZPjzoqCzet+ZJ9smWSnMK0EmBvZRV
Yhf3pmnaBzwVg30dGsYmVrX8bczqjfwu7KHtlkEz1Zc0KUnhjZZ1+3oRYl5lWZ69awY3Na486n4I
hvLRwvBJzsy0GAm0woKTUANUUkzfXbvDGHyBq3G7ELqHyF4v0Og08Oq4qkmZLe0KYQSlQ/IyM9E2
rUt4cpBbS/dWGGUBJ6Fb4e+uUf3/jPnnR3CerG6reVnw8RGKr1v/8lrW//lWxpnKUAG5mo5hu5/f
ypblN25qt8OzaU7iGiftFfuO8l1r8cfs0GjZymqGbIdd6QTMKjKDy74lBDn2Ky/3lS7m63GKZYYg
HiRBJQIS/9+SYjouq4wx2srSrbe0/yU1iUzJ79vWeWVFWtJ2MMgFQmR83vOwd6jLAgz1k1n1CG+i
uqtWhrZzTMQ4Zemjzf0fbXKcm19xDV2MSkpWCs2YZB8SnD50U0nkMXG9Q6cX+zGbImOrDZ6zGVve
PLc67jQb9IzRRBmS965tkpVRV86hdBEUterHyFESVmV2tg+DMOXxTDUau++4L2p3UJkMSH/hdzmK
CEC6NgROZrJaeU8OkJbXAljlpqtFZV+SISvRmguLV71l/VEHDf6PczUs8pVveNWTn07mPfcfa74Z
oDM6OC/lLo6bATs9EXvJNkDJ6dqT5T053rCRtTFu3assVa1QURnDTy92kJ9eyEbFTt9R0PL2H4Pl
fKJUG3Weehsr5yYtb2PZ2A24joe+AUvW0LytH6ola5W+eCUE7IAEKJKD/Esi130gc2kSvA27567J
iPDyF9n4FSzhlA8obmWO9V6k4dcgmtL/hFP0bla5ybJ/8PiBChCgmEM+zQNC3hPPoVXyqOtdIHPz
culWlGsofYy5strY1kvT4D/xsbCqtLbwlh9LKRRK8VyAHbedWjPdiHAq96zHxRNp4nvDCI2vheXF
KCb6xsUwguLilzUvobmjDaZLwY317KqZv3fCqtuUPQ+cOvqP7Cf1HKynBEt6s1FnbwavXxss/y9J
wrqi19ziq+5Gr7C8OmT9dOtAIldZyXa+9WWEPfDbrKW67Vun3jqFq7wFiNfIAQn+UWu9N6oD+urR
UxYSoJlPqPpmtRTjJM6wh41rXXSkZOaO1iPhi5KVcq97tXec0rRc2anl3kU9DBd0SV/qKq+RLyv8
Z4u9QeFr42vnOMVprEz0k8ZsfIXmEW6a0MhA5NMbFgirKlg/XWRvBefJMbNXVJaGS4VtAlsSRsXh
NG1HX0EMqQ2n1yZq46WK/c1RTnJcf90i3fak1L1y52Q4ycoPhveyd9ygW8lJmC4mq8YT9h5Js/pc
RWizTOMEsKOed01hZDx/VPGJ+lktC686Elr6tSp7w4qQg5zbzO5KYekT0k3JPbomiX8r8A6h31k/
i7z6utmfuvQOGjRuZf2PPjlD8ay1EdsqmJB9nHme9VYOdYVkB4JzAFUJ2cckaDrd3if5LE3nFSq+
Uk50LEbPeown8XBrT1ybqBtIYtEM3j2r6R+yvWZJskxrBAEgLSV3aVM0i2CGmigjdi1pIMyrPZX9
BZwsfhARsrpdC7AGcd61kzXO4VbEr8Y5yLpHMmaL7SYaObxkEcMxz9mIjGVdYtVzaytL+xyqk3L4
BVwzt/na/Qik3eNhwfIVlFsXhd+q3n9wIi/80fXlFqfiPFgU6bcUg/BoUbRXdsZWsMjjCEULf/pR
j97VrkT/Dfed71OVa+/6ZA6ogiFwNxD2XqASj8yu5zhICibsICCwubyHVA89zU4Q5JqLcpAs1UaD
V5QQ6VK2KRWUmYUScI5UnoMMQrhFv/Mv2f0xT/RYjwXBlK87Lx0WLjLncE1jf63YpXlhj6vCZtW0
feZG7RncFjJxVlA/KgFrZTFV3ReU4q6eD1pxoaz8rOtu7KZwJjVJZpNkMfl+qh2DCeTPzH9qRqwp
bCPNF101OADQOBDsgyZS4Fnn+hELEcisOqe/Q0GtO/hB/abN/mzy4M5M4tZPzxjEK0fZJIfaAaKQ
Hjqnq4+xToDzoGYFuySqrJWuj/5VT5sJ9yp7xJkuMc9NpHZr3c2zJ3yxdLi3hv/NGIDA1KyhF11c
rGJkff6TD/GswKeZz26I+KE8U+VrP8+Uzwathq3oW1uprDOhrdwKg7OYKwnL0HPaTwnCbn0ZbmpH
mX0R6HESM4KHiD/nEiQkUZOo2VFIT8NcirQyPflF1exyHAhvpeDvtk+9uV/3axUqP+gA9eASG4V9
MxcDW1UPisVBVuXBMkRmr2+DUDa0dIw2GCpiW1vmWhHedUhvJsJIXoH86AdhtvVKt6E6o5eBMlhA
dAC6WnonEgMf1rkDPbRi1butOJR+4L5USbtMbHPAIwWKRNZ340ZWwX3tcZKznvD2iUgXQwBLUN9u
8XPlq2b1nYe19wXT9nCZ5rNAmWJUmywJsxOyvGCZkd3dlpPf3WvuNC6DAPa6mpB8MOYIkz/Hmpo+
NPciq14/mmRJlL25Cmc3QxXDHy1OxQlHcsGmH94cSnPWUp+rsk0epoKVywLOIRaRAnE+FIPuKwJg
S418GEK6BVIKsj7N9aH2QTHJOm/x/9b9tHo11QzNr0x9U8EPp5Wa/cUGEdHOzGK/BNAgiE37Aayw
vQlEER5tJ/XPrZgTTkpTPbd5hvoFyr4/2m9JEud/ZToY0qrSxbPCYw/gQNKc/b7SD7mTxtukbMsH
dp1IfKRl8q3DcFPO0rri6o88rQDueUserds/R/5063d6EllC03V0lbCwa1mGys/p95gXMcqgE2rh
/cfKZ/mDyfCPKbE+ODB/6bVff0vjaf1mtchcRxisL+PwPOpY42k1tGLF0sJrqw97nJCw/Cs9gxVZ
fgmjqt637spwinCbFnnwEGQPSdxcc8M3D6piGQeiBRi65EWyDLsWBIwJKYNdk7nK1RHVryFReXRw
Ohi0aHxu2lfNVMxVM6LfRtyu2UI/IZxsVFBqmgBbC+1gz+AbR4U9haD0m64hrpUZb9EPkLPG3ZQ/
Y0bngvRBwVgnv4lzlMhOquZp27RqnxV3wqjIJ4EJ197akU1NlxArlaMTPRL0QNVb7+urNeLE5XXQ
kUJUpI+K6pByRyF1keHTuklBpq56D38qESRLz9L+j70zW24b27bsr9zId2Rho0fEPfcBYAuS6i03
LwhbloGNvu++vgboPJm28pSz6r0iMxikKFkUCWysvdacY5Y7rG7qbgwzfbeYL72hFceBVsvWpj/u
m4BMd3TAJ99uKmpvsz+Gi8wOeHHRyizohlKz9ED0YugkQ02RvOS2ZMaTmjCc89qbVLk8jkCjE4X0
xjnmmo+9F6aIltpbdEzKFuFdtZt1R/PSeGR0n3b1RgXIRvIDLBll1D6nJci+wSrqbRGFhacodb7J
I616SFADIinQLkCstUuHFywVsieRIfYh3EwBgmP3RIIh4PMWIxkzw/gxxTTpZ5NGy5FcN0SIdXOE
w7eBh8kwP+mOCxx7YA2VZ010DJKlf8nVWj8jn/kSxfrejqmZrLpMCi8c5jqgGx51UX7OdeN5Siw9
iDrV3qQm+F6qlshPhNuRHWm1zFie2NXlZ8z8+blmkZ5joK89jowmCavH2KieTLPLA1Myqg6NE+3r
W7BY1gfW3mPsEO5O7rgTF5dSt5L3jZLthT2OhFrJ1i8ZR94biOmGxvCy2Eb9UMUEwJGgh1M28YZh
6C69FSzIILYrzXNHqO+lz5zlEpcIVBSbqTgWtnMVkjKr4lzb2ZNhBlWdPJd5OF7CmaZsCjPDEU14
6Gft3mE/6rEkO0ewpUChtelRJE1/c73RbMiJU10QwRc3iK5qVT/pc4tUTrfPFdPY2xElyma2YvD9
NjG0iG39MVy8Tr1EtWM+Y9P0nDg+1XSxAyVXpuPsDh9z/OMXQ5vQRut8jDoCV1/TCRZmR4+4Ef3k
ZmgAJISLo+0nKtlNrtm+VPQXday3mtS4vMzTdFGL/K7Du0g6PfpaTPLgMWa926RFTxB6Hm9pWLj7
LLLLDRDljTVFny1NH/5hWRM/b7dZ1Uxh2ia2WLoGRMC8VQJDIitst3GLr8iOtPfljJ6K7Bh7UDDk
dLbCpgvTMgypbRUmWOsHs/pGboa9j7mikZOSEp+epkHKlL2Xw4xrmHP71yvvG7EyLxHAr4F116Y1
4IIEeiNW79XQ1TTVDr9ajYz5pIfCS23F3aVMR3dClT0N8WG4sSxzuDEiQfZYEp3KDHsif9huMobH
YQ1DwlXxlCNz/4dX93PT5foGoqMWJmp6PB5/c63SmnTLFEPf1xw+WQBC0TohwNkQC5+QsZSBtyJ7
JfQKbL4e3deQIPOMhHLNwXBpOv6vX40rfuqeXF8NMesQb11XMDt+a8Wf0OxrA+vDV5dNBRiTviGP
u3wdnHj1IM3dZjHc1LMSwCvO5HzTlfSl77rp3I/uciwNZ1+rNlsQuoAHSr0pCJUY/Vgn7Z2IazDx
C3DIfog/IOlSb9olvklbW6DVGOQl77Vs3xOsYW6v3QySJ98rpQw9rUqeZF8/clFyt1E15gSUZea+
UfX3MiO3MTGAsBlWCgRunRckvdvzdsEU6mtL3YpoOOZ5q/mxqQ7+HImG6C0bV9D6sLGsbNuO9inC
yUWMQ+7lE+GOcDe/uZ2M96bsPmrFAimxKh9Kx3ADLRLBKJVHUF/Jc8pJ6AnH/ZKXsP/0uVdPyGyM
QxFxPSiVLNmbodacOPCbVabc99/M2bjl9MbU1mTbeQQH24Rpf9bUrkMi65LBoFanru67S5aTrmxF
Ze+DH069VHUkbR9xRxaCwjhGEjzazsu3X3/+4m9FCkciEzmTE9nQbNt5U6SUgE/t2oyKr4WtTndD
41akZYXG6DOmeWxjjV1ORZNcW4/Oqi7je5NT+9evQfvbMbiOcpGccCDqTEjfjnWFYrcTLt7lqyiz
F0LaujNijAxYXB4hOgX8cp01a2lzQbexZ0MVHeNZTFs61KiZx9LZSVP7Qs5Af5nIvoX0MiunDERA
MhfqZhwH7byMpHz++mWLN53H7+uMis/T0YS7jjbfqC1Eyu4QmZL9VTYcfGpqfnb7UduQIwjzI4zq
Y2FbKF6W7tmMt/Tij7DQ9U+lMx25EuPRJVaQmqIab5Sh8mimukFrz5mXOEQNkE3gCz4zKltHPMla
qNs5Lg/gntRN10Yn4YCSCEkktNp8QxyKdZyipd3QCHX2o0PrbuwysCk58Z9kLa3U7ux9qEzFzh6B
K8eMnk81atBtHYaAVSI5nG1rZjzDVBgHMgmjfZm0Xp3MXwqDUWWMwdFPlbnfztFk70rTidlWlsOm
TYYac+Ps7qJe38Wl2dzrY5eDDMjs7UQM1y40jIQCw6X4NKORZt3SYV/T601jRJ0fVtShbvIZn1/c
1l8UwzAvdUa5qCik8QqHHNAad75nJ3KmtRU+4Xxzj6Mhv/WUcazO11J4mo8QdatD1XaIg2mi7CkA
RAASV8IAflF1UnrhfejNQExW2cVHax2dGeyeCbOUBEbGxrEdo2k7QiTzXcssHl0g6wd36F9NyIg5
NYomDgJ/213VUnjeoidiu6Yigw3C+exqVXqI61F482DIheZH4Zt15s8kmd/ptkJKbA2aclTduPAY
RCj3svhQGOgRCJYQ+Yn4TEq9Qmyi8Rvs8PyxLQ3rYAzt4nd0lFVT3MGrX1OLMAeWS9f+w2VA+1n7
dT2UaaDj8BEaw3vbeGPuFKqWNXldJa8TYYqkYBDTO6rlPZ9EScz7PB40m+CxitGJX9Fu3WWi9fQR
cfKVvF8tgKySmRwOPdvpwmp3aBTo9Mkuvy/Vwt2qS6ztlnV7UqSj5A3O9K2Rm8TmlfH7jpP616fm
31cUm+GC6SI4EJZm/w0wo2vjsqTTmL6Osr9FNiwehYvcvUFh7Ics9Ju5b7K7DhoaOonBF9qMI004
wu9MShhFJ9W7bUX5aXJ6FLSprSOCTIZHe3xyS+fLHM3VU8TM/5/EIu7bizFvvK4xidF1xzU4VX/e
MVpCtnlLZMGrEgG+WUAqjqX9rssSrnTgS3fWpE1erITlEc8O4yFksY/Qhu/szA0KYZnH62ZqUPWL
0k7o9YqjNpKWVfbsdwT5FF6EutLuxvaii+qY0DjcCydagSUYayCmuUEzLqqnh+2eaKCXGaXYRz11
EK50zSXJw2ZPbzh9yoeGthnLVddP73/9yb1RsF0PRMdg8+aopobW1X2jl1nyHnLClCavTq61Wze1
Ii5AIbbv1rnXZZWerElYW7xSr7NCUFQ/Bcrcmqd8ara4lwAQj/FFn9TmbOZxBd9afLAJrr/THeVI
YuGgdMYzZl/SIDFrbFAvSq9us8GnqQL7JInqm6UIP/VqzyoYsqnC5/ouxNdzanpY5L/+Wzl+/vZ5
o//hmqs5HKSWsN4Uqs2Ym60TFcVrZprqBiXteIMb2CVoe4jso6RKus1lukEnU1zcJXo0uvhbWC+a
n6qaucsMN7pcb0qX1i7kHmAPJspK7FZJ36f3rG3hsXLaj0QwT2eFdq/T5VupNDcEKk+AKmiP4m68
MXhtdwbAIcmxdXCNiEz7TDHuJsZ9N2nxUdpHKu6MNEtyHKAaFK7umZWD3VXV39VWvw2Z0eupIU6E
kqPl7wYV0i4pYT26mQJ7fGVz8aHvdQijJPZ7QkO8NirW4QdbrOXBzAtvNiyFUJMcVAoGnVuwD8W5
W6lHUe7WRNgDBEdLwwsze+VZmbN6w4jiFv1ieaNNT123yANbzog+vYWpOy8qUoaHzEcIrvmL/o6K
BolnO772Vn9y64YsH5Z3YOAeQ8X0NqMK9BYErduExBMvXzn8ltkQVVwXN5Sc7smxSnliiFV6XWqY
BxGHUzA787dJ9hpTh0IE4ZroGmrFa9zXoC7oY3qEBkznipSOsCaXsoPtN7Hd2JnUNVjkaHiowH3W
Vqhhrh24YbA9omdO09AAFUuyZ8toyLRcE3g1h54bmiG8MeLUxnN7MYZvDOi724xywwMjcoT1Nu6N
sEmfEfoHYUOPuJy/OJkSnVnB690UQfVukNZ5yQw7gt64ejLXGxzSHgmt1TkKqy8wil4bfOAHUZo3
gJ2NB6Pvp4MNTXWES3urSSSVk5m/FH1zMSyo9J0T3Y3kbN0BS/VbkT+QHFF+syMuntYNvX37fSEW
y5sZPZwKVbuZTKE9ziLez06V3o1skWCezd2BZYn+9hiPRAjFOGnR6x0sSesfPClX7yp3twnX/hOK
9/kS9bSqFsdt7yLyz/6hILX/VhTbljB1k4uh7Qr0hm/W4YFkSo46o3+1iI/x03imTsrxZTluzxpK
jXHrODUHZLvTyHKvvCQCeGKJaBMTzLi35PKST9LcZynA+cQEPP6Jroftgclyj2mydqgo/NljnkmI
xAwCCo8lLrrgzfBSqxhJfwktT9OxSUfj7GxENIPvz8f5rLaf0qw46Ig+H0AElAQIFv0FBom5S0rx
7UrNwTWyJ7tEP5oTMyDwZenHvB2yDdYxriJ9zMac3zXm0tzhidH2mAfwhkayPI1AtdI177Nom/6x
TzThL8NTzuQL7tqUbNUChFK8FK+Tg9LImoZuH4UMlNL1EA4beTMkw3yRlnnXLVXzfVf/v36ixrVX
itxLCVYMMVj35uH/PJU5///3+jN/fs/PP/E/F/nCRLL81v3yu/av5c3n/LV9+00//cv89j9e3eZz
9/mnB9uik918378288Nr22fdv+l363f+3z75X6/Xf+Vprl7/9dvnr7ksNrLtGvnS/fbHU6suX+jW
Kmn4k6+3/oY/nl7/hH/9dvg8fpbyP/zI6+e2+9dvijCN39mdgLjTubCav/0XlMDr1y31d82wKDNQ
p5q2qnN1Ksqmi//1m6b9znaMgtBUWdgRk1OotGSW8pRwfndpaHPNgpkAJI6Gwr//9j/If98/tP9M
AhT6eon7wXTgOggaDJDIXOyhzhkOr+9HyhpS32xJzEh7VKtEOWRz1h8UdIZeUggw76nyPiNn2qvG
4iS63njnIAvwNLeZgzSv3D3Rvc/QUASY74LxgFTFRmVkGMBx2XRpDQla7Uu6KKLZD24b+lOHEajq
uuPY6znNZZMKy1GKs562TxLnrtpJhCOdEsx0sQI1zMaNwgCoc5UKCyTZP72g0cG63W6jsT2wCbU+
OS62Z8QS6AlcricOyXsHuY72cb6huizCYutSyN8tU1N4qlV2mzIm8St1+vs6GhJ/4bq96+GYeV2b
OJeuj7ZLa72ri3ijue1jXU4Hwwqr7aJ0Jm0Lczv10QElygIz0G69wvZguxJMywVjx7HU+CrxC5gV
8CiG9qAyUhoNAvTGl7apUHdXBp3dqmd6QMjmqFhfOnN+7+BWvyGm8F4zmup26LArZoxSxjrN7/Hu
Zcj0bWKTE9fwoIGZD2OVbIza7t63TvitrhDqWamb7ybGfZ6KtnkrmWHUudikq2ROc/t5C6yNDJuE
Ju6Aes80yAmYwgGpS73BtmHQk56+lYyzb8de+aBI9a4lXuchN9lx9GkbPRay2XW2NflxbVSXgTkj
fSIG6PSVvsGOHk8yVl+SzrVuGjuLNyEKk01El+VQLwvyVpsqpIvRKJR2fUcbUv7DDspaC9M3B7Jl
OTYnh6qin77Wej9o09HdGAkwQuuxqIn4UsP+YOq9uV2VvVsCjMKjKapuy++N8yz5pJproALTXoc6
4fsofXDLaqOgAthYY7kf00Hc22zdN+0yIBLCoeFGT6KsAGbMThTY1XAvU3XYQx1kojXBFhUQ4Mde
3GQirY7s0qDV0ZmfZsLFxtoGhLuwC6htudEJqTwPLrtVENCq0rY3JKPs45nyh1mP9K0ue7Gr9LM9
YE5qmZEzNHkest58iCuxHZbxk5YX0Yb024iANAvYml7eJmJ+aA2Hll+PTNiORu2pycoaHbEKKQBC
zOMPi9wfS8mPEFFN/XnPStvFgNnCIuQ4JLQZ5tvdUoUaLArVqni0wYFv4hk9A6XBdhxi/aJHbOND
830RxdFtdmZQPZySWbmbquFTpyKoSWU1bTB1R+gQmhezx1wFXodLq8BZMq9FXapdpJDkoDoa4RPr
TbRKMrkYL9u2GkWQTCMyxLD3lR4ZF4GFR3JrnEBOX6LCSIOsGt63qeIckkwi8oJlpko7hv+RPwM5
8Og2yHdaVYoT71JxVjQdPBJ+64x8Wz2qpzvTCZ8jY9L2pB/IwAINglpyHHxbLsJb7AriVXvOsqrY
5/2i7A2Qa9UC7Zclflu7E9GQTvVRqq1zZ41GgHguP6iL/rWw+jPDUQRyLG4zeQ77fBA16ZkJnpto
PMON3uArsLcd09aNjn+I0Wu1A7lGKFGCKAszhXuaaZP0I7lTMi7RIJNHA6ZJkEqMSE1dpCdmek56
Z+5jbTzm0vYFgXeIOQcmMon7wTb7lxITVxrr4bky3uVtKRFtDse0a1U/a9mmR3q6jxlwdg6R0CRu
kFQ/JnQS+kg95G6/T4xi03YFGa9q22ySTLkZMDzDRF7MU2WJd4Sg3vYGWdwqyqMNxC+Nubocdy5T
qYOULfqu2M45mueTujSar0Gk3lRVfaiz1LjpoYSvdAsldriSDJzSC93wUy3ZHVdaGdhWtXHGqD8a
ZDWELvN2MnOmXW0rTlAgLvciUfVsRgzz0YGDWA39HMxzdBkGM99zon/trFTzGm1QvF5zJTyA9KWI
W3IYcIsG9PiyjqkSxxWEEfBH2pKea9olMaT+U89iolVLcYGuUexmIXYh6Qu7usVnPM33epwbd2Ev
IZCH5p46dNn2s4mFHKwbhg9uADvQy+3rgC1JvUK9qwNBEoXnmt3FyLBJLaPzSddktIMmCjKwsg6c
BOmBdjl5Dma7J7zJ8IpRw8Kq6i5z4SgN9JZYCS0ihGVZ8ygXmmdRGp3jcYWCONVdZ7UvfROP/6D/
pOf508LLWN1B+UkLWxdQWBhK6T9XEIRuhcz/bOUhyRpwYGBQPK2gOncZS2+wCh4XFxRLWjvBPI3M
Weze9UFWxIotj5wsWNtSdz5NcjHZr3F65cXwHDVt5Qsu78chmr4Sc2o+yjyAdYA7n9ASrHAZ3k8H
eN1eaSpzm1dVFyjYHfMYn2HtVB8m10g39TL1x9HkSMb0Jv2xm7UzqkK5tZiHYeq27S1ILUbxGoYJ
2SfsKNpum2sCbr5evFqh3sOr6R2PPnznlVU4nBYNkzBi3NmPinON1nkH4X/yjDjk359ksjVVjeaz
T27RlynXowOy+/zUtIzbyik7MC8L1Mwm1IJE4O2oDNJnIzSfgWTDGu8UbTtzYp2hlbh+p9IdSVC0
cu3JjH0H437TT4Ac4JgmBAYr5qme1echjz8NlfyCg9Xda0OEAd1C6SBAnjP3R4pPLFRrg6bvrGVH
iqmztRkC+K4sxqChwZlU7KAWTuCTxdjOiwZ92MmwG9EldsZlLPTKc2a4mhB0qcvMNDrJiI+3mxJa
HVOWsACkezYsmL4kETRulV465DKbpswKv4zG9OxE6deSBsy+nh+k4sY79rfEFupK+6Alan/OautJ
L3z62flZgFtdIYTnfrGju+vNYRr6b7++eFnrQflXtbAetPpKWFYdywKuBmr554N2rEWrREsTPrTh
5G7cIXJPoVW5pJUBxFYN7blq8gN9+OlhMF+SxQWIYhJEjEyEMX/9WQ31vVJk6VZRM6pgGD8bqZXa
jniP6UzrtUPe/0BjLAmmzlL2RMDcKyYRaE5BkJvjQp2rcrvwpavKvQFWS9ZtvjUdbfCxabq+6zQD
gDOik2sSbz3gqstukRP4zwh5Um6N4Z6X8cWSoyD0ABnL1C7bjgSNYbovQts5gxNtcQeCeKDhRghc
mDUU0XxoFlF4LjPNxV7EATBO51MJWmdz3JKU1N1hmsk3ZZjZe5tgw1r2yu7Xb7yx7ifevPHGureh
L6zqNvi3n9/4AqRlI+LIfsisBSBPIqabumL1/GD0IHeLyV32qoFmjJTu3dh1ZB3Fp7KV/bkyBd5S
Q0ke8vIGcZSyrbts3uFDtDZ9Wj2roWqehpo8TCL/3JsVlc91RfdKR5g3RaMyGY8zQKBGekQ5n9Hz
qHBnla19KDUo4qUJ8ZFkovRJwNDIUucj9O8yWIY49gstLEiRdDyAqe1jF4UtKSOkglElHxWjDYNf
v0e0vv/Dm0QHnb4BDRDNePsmjXkjG6xq5gM1IlfMBOiPFPckVfVBEw/qnt/5wdKS1LcG0BNqv0xs
V5LBh7NgHHOiGkgtBBqatn1H7TuNPllRlLVGHW0qu6q3xEgIIkTECVDkclHdoqfnnDes24V1RPI1
BAR3Xuw6eV/2qnEo23OcD2fVrspdW8XiOJKxBX+h33VW7u7d1v4yx4iLWBWXJ5scj2bS3WOlE/6H
vZjMwnwjKmf2GjVZdlC1COlxSHARTjLfZAaLXCrX4BUJe5dYcq90SyOou8I5gxOREJDGHu3/PHpO
epPg5vzAlhscs3x/DXOQvYEdIAVITDzjpp9j40kVzEr0dEHN3NLDoZBgIQkihmx+wjzqFh3RAFIG
HYw27QxFJVuxFYrvVgkZTbX5wRo5LUf2OttpLEwGgAhOjLKNDmNOaHBSWOJUHtGdEcHgWspBoWi6
E8ZIQpPbNBuly/LL2Mw+OC65aUvrXPZZ/yAXdad0IYicrrZuFqImNolU47Nryg+93rJstBPBfOkX
bZq6z06q+bJbs4DN0Dnk1IRIlu07VNNfCZSdyYPzOkaKmyI3TE/0jbG/XoEM2HirWP5MjPuNJG08
G4Vz29RKs0O6VW4NbbMUWUta8XisVcUKVgJECTk5yCK/xIBJ9retBGSXH1WoCM96CuHTmuV8D6I5
aCyG/3JW35NPLd6NE820rGk3xaTM7DoVMmM11K7DgG2oU5zilDj2XVe9yzVsaXXNLgfr8A7SIWnW
LStPlO+vvKSW3i/khf7EVBHjQza+2qK3N2pJd7OSDR4cRBJPugxiqcTn2onKXdVmEjUyDx0E03aO
tr/MCRWbqOI4pdj2amTFOW7NMcPbbkA0oVrK6G0Db9ZnwqsJ5fBsiH2EpkaYeMHP/8N0gcXs7Vns
6gbbUUEs7rVhs04fftiROoXI+5Ze8INpURxMuZtsKrO3g5aOyg0XpYfFYumHK2Hc2qnyqMUrXbAG
E5CNU72f6Tb7Al7A1mR3N+lmc9ITA79peKfkBbqtpHgy8Qho3XJPZFV8kPoMKIl0+neu0xq+dCwk
veS77kutegIgae7Vluv2dZ3VG0bEMls1YiHBHsQyj2S4h18RcT+ome4+RVGxK/mYb4Y0RFeIPosM
RFi9XDOdLS67ytcGZ9pT4TIOd5UeG5LIdtBYCS1WrPAQEszhT7G1sICHHXx3e9cos3NSFsehrV1G
hz4Hxl/hKP8eHm/2+omY5jVkaSUAFVH/0YZnkCTpgvd6JbpHarwlQdj0i+p+KDpotEoZv9OXuj6k
kt+bKVPylIePFv7iLZsg6EEAvo6u0WbHXpIqXIesbqod3UOjUS8hVDcgUjCkQothq9PQ+TD1960F
3iCetfRskRh8HGIj30SQv7dub7/kjOcfaH1boPMkcH5dybyqPDCPGU844ECMJBi9sxmUeDVM9Sqe
UB46wRCZHsK+Be3jSdCtW1n0GA/Y0E1ioZqXSr3LsmFfUOx5uZ2HN1pdup4CK8SPSRLZO3GTe12n
FDftlNLXGJVnOZSEuK+Tdrg0rHFWzzaDoqMsNfNUaE+qGiPhLAeCdsJ+8UOCxLe9FW+kjj1kyUdU
f71LsCW6lhw8WMOhU9fd1ql6mtFuVHhxlLyPk4hgdoiTm6xnAFTQZvfKzGUP2yL5T6z5nvcB8mT6
MuIxfCytNQIWKWwgq6K9tbLMAzGR+N1Y5y9QlLjihp+x882bsOOMjMSYHdNS6jQUwxPG3fRGOjLA
MZq9Q4HwhYaNQIvAo652T260PNR1pgewsrSnrOjSbSTINLfkc94qUPHQOtyFMWGzVZMSQtWqiC3V
3OEjdNMHBoAT+T5sv430W9iMX65Y3ORZ05UI4cO47CZYXXp5L5WvsouJuW0IM48zok0iu9D382Ay
B1BL552xZPmeLmK9VZKs3KcAUdCtWc+4A6wN9Jz2nEa6tQlRvugx19+pzWfkO7l8ymat8rupSI6R
WbwDYdfve9Kagkp9GvSGkoep/0dnyA91c+kWzPgLFI1dV3ZfhZ44pznXVsfpDMsjlbtIxPJGpcF9
P0bd0VQGaxcZSsHyWs3PachhR3EU49n8AImEgwer9SY3ReHPrOJEHBbYtoqP1ZSTB2ABXNIS8zwY
FbPsqVw8BVr0XWU0jz3TpV3m1gqSE5cU1h7vvhvSnhzkRE2mtHMQkWJZYJTaAlYd/N5x831e4Jws
oiH2TE3EH3Jh1z4yIPsuMSt6Ds1X+hTaDQEfIM2kxNyZxssO7T+kiMFo/Y7AIRl1ztOhoDZ6WEOv
lGIRZ8eI3yVhp2yrCO9E1xzqGXImqPz8ZFUzZSD7J69XjPCQK067Ew24ZD0Rw4OodoDfyq3atYTB
kfG4eHkT3k0mjVNjKLJjHg0EyRh6GBhp3vBGESlmC0Kei1ZqrDrEBHX1+BiVWXbRnHna60gnc2Td
3rVsns3PXVY1Rzbvj4DXUn+eXayYCkgeKTeZO++rPnnJSAve4Q1Qz1qtegtYgs1oh7FfluS2WHN4
VsZ6uRmHNPLcanX2GgbFrCqcwyJ0SBQ20vT2oy0W7aDm83R0BUVC2iW4eKU9oqEFWEezmEiyXPUG
B26Cpru8ae4dJ0sTJGo/3mSQm+g16d+yGtRXOmEFM+biNmpizTMIlTjZ6L8f0sbaue6zIPr7g0Pv
nNR4U/WmuG8PFrX79yvl/58s/cNkCZ2Jxr7z/zxZek8iNplMP46W/viZf4+WVON31VzpJuaa5GSv
051/T5eE4Cmb+Q4the9zpz+GS4b5u8ocyHL5j74te/o/h0uG+rvrQgVft8cqwgih/b8Ml9Yp7Y9b
PSQkqPN0l3kyemBXfzNa4jhtiULF/abXH+LOp+fosY4UEwT1OzX/p3Lr5260uQpWfvpt6/M/VFvk
oagVXqbxJrygCmAg8kxEX5l54T2dNSY/5vsyPUUXfV8yafKMD8xIXqO9PBq7VdVQ+o4fn8dncZ42
9pFjvfTHmHN025Xb8vTDh/gfOufCUn8WGvFiaZrzuWk6FSI9yLfWlFm0AhCMIS52i0mtqpc2KNYb
d9SpUg0EmcGAsJGRiQadsHiy2wUrSj4PmdfThww6MTbB9V4SueD8poYMMc0EjmsUi6f1EnTYesN8
LkEAqH5CvYZSJxqnQCe83s+TqvSvXytCSgFhzdWmxglMW76lGVrXw44+OQIRpQYksd44bQymqliG
ZMtEM/L0zCnokxKQREmTkky0Ph7ariQxhYeVOtwVGJx2aUS31jLlcnVxEcqm1MFfN1ClmmC2IddH
S3mDXqUOrjeszmKPi/fw15caIcHhLrZAd6XTsxFTU9FKU6ugtysqjb6v0m3HnMmT66807VE7FDU5
JUtYBmSDE5hnXW+vX1CLogoWg/YbXO3Zp/yjpTIMu5JFMOAiVAVKEv9xz13vXR+2zbnshHY0W0wc
uR638HnxxAbXmzUVLhCTgulMlbgWFbUJQiJpcXYaffbD49LIXCZG4fs6qw9IcDTGqGkX5E3XBYup
XlTZhbvrl7qF/pLnoFgDX0ttoNYtSs70mzMkzP/XR9cvXW/+eijq5IM5gtpU6pW8uf795nqTdNG0
+Ne//PqpOE10ttucDtT6917/yus9Npk4vK531dVBki8JSmT+uOtfqKVK/cefbZORmXmq3n8FXIfN
sW6bgFkFB+lff/z1njAyWp+C5qbSt4Gi6m1wvSdBX+wHUMfOVEcUAObz9bmMAepx3bkPWmvwqbWK
j8ynDuIi41e7ENh3Tl8+f3+InLII5r22Hglsqqrgeu96dGAZ0w4jBcX169cv8YlT27kc85Gb8hbV
2lQGdUjKly/iDiVeO1CVR2i1Orc2SUXq0o0S1xLIXD+NRM7b3I0gCG/lgqd3cuUUSNFMwYifPS2L
BaUOr+F62A7ra/5+b+nvc5PA6h+O1wpYXAbbjaO4LZFQt2Fzub4aEu94SX/emLAFAhfN3Pevha3O
GVcu6FdmDprQYanIS46c68PrzbQ+8dfDN9+SGVXqNe2sbGhpNIE6c4RGeUqXGcoLViq33NOwQt+/
Prus9948LMIZy6Lbyo2RDIxHyVPxdD3El3b9EUss9rbK+g9//fPXe10ri0OfDd+/q4mhE4x4SunW
8X6NLWf+vN5c712/NlcTy3fRkDVPfjHwi/UbF2JxPLN20fJfn/7hOzv1VRkU4A3rcpXOsMCv9yYj
qZoP17tzhBIKZD7PX2/wDH2OuWRs20hx0M39+cT1p2kl/vuLf/1r1+9ZYd9eVjjJ5vrOp3++/fD1
BKed9tCjRT6iGVfZ+o18wpG5LlEir93DiEF+vL52O+L4uP691xu8QunejdTT92cNa2G9i+d11fv+
fKw5WzzyeH7+N3vnteO4tmXZL2KDTpT4Si/vQuFehLD0FL37+hpk3rp5cFGFRr83Dg5BSSGlRLP3
XnNN02e2Fim7+7C0F9OH/Pnb+a/mxw9J/tcnzw/nF+bn/nzcP96TERDlDh3AaCkvXUUUHJJ9ucn+
p4/5+xwWB9j7yWX9jXAvtxQdCvt0ma46gGQpWX7Mj7BhfWzE6XpNMIGz5uc6iYt73vu7+c/n0p5J
RVsoIV0bcZsKgs8RmN6XjcHvMP34//G989v+vvKY3/f38bz3n//U9A3/Puc3Kv7DHIYBIL4U5V+k
AjnMcSZcJZDsZZ8nnoBsFsgSv+Vpmps33TTrFWSLLBMUODntAJFLFG+1eHwIgzmGWPeLNUK2Ti0b
Bgo2KwxxlCjFY3yah/5uxGX7z4fzC1lY/FRhntvD9O+I+SMCPsNGMZqmuayrac3UnQyC6zel1UzX
8LyRpwn578N/PDfNemVc9IxXyXSFL++inakcZMKhJRDUQjarxehFVO0OzjVk7zaErJT1pJxo14Ik
7iItSNxQo6TOmFtEmI4CZp/qUUXD+effbLnbN8v5DirUR2z1cYo2r9cfNlIREbVwbCOgXILihrUt
14Vv3Kf5sk0rdCLzboBx+mbeQJnCCkHzR2ySH04PaZh+7td8bBZkQjy8B9G560o+JNMRmY+SNs13
8bI64vgXuX5V0SLsFr/0c4ttEyJt6VcfRRX4TjfxJONq8PSMPOeHv1H9WxBx81bTCquflif6siEf
mAiGS/hoJxonz02XA+KQBANVijqjEkY0EWCMElNIhZrVYrF01iT9uWatS9+ZHLlu+yilmCVSqrmI
VtZwn+QNYnLpz2ZUG1yxtdhr68FTyYk95GDsgQx3JiU0OBrSTdvll1BigQNHpbRgRuOlnS3PRDqD
xtU91KvFIt3Mm2mw3eg0c/48/PMCwfKgq1lMkt+dQKVp8+cKmHdDLWYRHENwCAPaLvJSOCwDyLti
RQ5fGag73LZ1czlB5xhBrakv/WPd4+KEVzLr5Qld1ZoldhdJ72JD3jKhptJv1YupLU+T3LyR5lla
D//1MFNayR21lZs91O+8l05ZotB7WAntZt4r6EcZOAnTeEfYskn5BQl3FWfmH491kcEu+vN0rAfV
n9dWDB3tokzcv0/Nb/zzGWnTsiTD/kuHCP1Y4DrI3FJMmwSPgdGcdxs1aox7CDKwVBtWRCIm2rxp
+qs8ZrUx/9G8108z17z394X57/68ZezD7ySCTj8/tyyKKRUb5CrPGAmmjThmKodv2uVilwxppNPP
mq2GdsJzS1Q5AI3lrh2kxXp+an4x8LtmWtrVm4cQIw8v+HpJUwJd4CJUdvfVOmsWJ3qBqsOVwpQu
B0Sj3Tu307B0gDozPVeXP/7KL205Z2U+P7VIJQE1tR6RcMNf/H3h78PuCNMOMpqU2G1vtJ29Eiwu
AAkvNhdl1CFx/Yg29RafkwWZbC/Zz0qiKYJXCLOjizj2Cb9oQ7oINlLRwLDa9AJIFfRuHeETbsh3
xFEsz62hvFTdDmbrVCVFVuRvhva5kT9aqLcB3gIrO5ax+H1Wo6MUuSTBpsL2ER2XkQunD0uBpbQF
vzAmVn22I4mvQDjZ78bIQKWd3rc1ogTd1BZnH+cw3fLDdZyu4wFT+t6587scbZPtViaecUTN1F+j
bxV2+gsuX9ZuE5hL4b18GAt+/7XGUzGKTHE4DqWRxi8ywc0QlizM3n2j+JQEQ4UQJD9B/w1SgzSr
xujp4ctmLTh48qhoxEVHS9dNbvvo40kpVY8As9GtjE6V+JnsRSc3dmirP1ZGdOgNfGZ0MzTHjbJZ
mNH7sKus6HdwlA9U1UR7WcJpwUiUGf277vbmai1/S2f4Buv4VbTy5wK9a++BswdHxWu92siM8LS0
IQ9qpwk/NXAettK95OWfIYVlfZB8ctvsGJl46NwFpFqGtlNaK8fxjhU23VPBuFufSJKO2XrhgNiP
pmrHZ+Hg/wzfwXP+iy3BDtM7+Fp2+kpPTaPMxiXeWhzkp+pVtX5IQ92um/f7mm8VuqML0evMPYf9
0mmjwH93cwI4VRszhceDKQudvIGLB0bmxWsdeWFwIUdcRtNWOlrh3R26MrCiXGQp8FBM7TrCv65N
8VslyCgwhzd6SIJoa4o1DlafGnqJrZrXU9ZGeAxjWGezrq99I6qgPtk55A+xfC+3u+VZ52dla83M
rlq/WbW2bodrCZbq/QVC6MN3sbdghBy5OG6NM+KG4+lnCCF73+nfa92svsG9IyOtrFj3/NCCBDdc
k9jSdKcGgdaR8q3R/T20C/6i2YeCQefovNWpFclnINv8ccDz6ysHAh1tO2Amnf7Hp2H4XH4vM65E
unjbGKq7uL2zFIbKdpR0I34uBnOLcTfaqq3k5NbjZfEdMA+SBYc3tL67X3zRIqYIePhuJu96bWE1
wIvqVlW99n140vOdjLnqjrXXOXknvpTe+coQP/XMTDbtB92zqCDvwGT142axRQqCv05Yo2hm0Jvo
GkOJStmQXzLsji0f15pn7bM9Y9fyWqz7PXhl3hk5ipMIFT1CIau7tpqBxW7z7Zvlj87tI9nEGN8f
GBFhaeCoqss35OMTmAu9Ke2VjUKwi9n3tp56eDSEP3T1PoSv5KTaD5Mi7Ul+9b/jpwLBEZS6xtQM
xI+H+KV4eWzFM+iA7wR2g4OkgWrCo704viZr9fA8XBZXwVNO0U9WGLBYFdo6lvgLmVzb9M4DFgJ6
Dre81W57lj0cGHCTMcpnObDaD6rjeI13kqHawusUjeHcrdporOYp7DBLMiSTqiAaDNQBBQ35AOXx
moueeOj3dF3Sj9f5iQYxfeLOtxhTX1Rpg4HJ9UGqoWZitYJHgyFT/XaGbMgOOZln/S229GeIpNbo
xe+pu7CFnF7gUSESDD2XyaBp+ZusMiHvkClrPHbcbpEDSIfNDyAZ1yFGkYZkAH1tUjKMfVrC7nhA
N7TqHfhs56+75++oPL3MG7lRk9hcnWpPXHeTdZKDK9nICKiYom7IVnHlmK5xsMQR14I8k3Gl+h6I
v99aiWhF3NYn/bUQ6WgjfSVa0kF4AeUxo1t3wOJ9YaK6J/gXeMf17dgs3OitQ716o/aKBLz6zUx3
Fi9SC4hu5sS37laWvy52dyfdaM8EKKxcwZC8PjaPy9REcps7uacwp5gqs7rpA0fezSayf4YjWQkf
6im++XvfDT4zAu0OfZJiFfHveXGVIVWb1lys/xg20japPcCjjaguSxci5UFasbCpp0rl/qBeV6fa
qOk6xQgrRFo4CLxibc/aGj45rk5KnjeWAgK2aae3zHv+VJDMe/Qia9iw08sdLCHRjhL8h9UqcsPp
b5K5uvnf363EBauYSqYoqReR9YAOHtcPgj6Xv8EjW1JQBXqzQQn2r01Uwi0RlISg6WlvfqGq8nfh
gThJKFawNTvCoP1xhOMUy+sK5GrV0fIfZ7r/vNuLYI/VIi+spaZWKhmjLDi7Am2av2r7TYAKDbl/
hrGBpoBBQGjlMRR5/FBxqhriePDoQ7KcRuQPFLoCKpr3avpzwD7/flwCOiKVQ/rfqhglJSX9NSkl
+mvaLEOWtfPe3+ckvSVgpGxI9G6tUOLi1xCMmZQnVLpFJuXWEEmCe/ePvibiOTU7VWmZtI6CsnKb
aS09b+p4cSgGQXK6CV34u/GnUvDvQzRUHKVWPM4oWz9VbfNeid09A8JUpMxPqhp8WQwKCUycqkBN
bkwR8qY3w8H1BAnOe9qEBmMRB+02wOpJk66JqNwdjGEZZ/uWZlPONHFv8mJLs0hyVIXxuHnuaY6t
Owi3wqKHo/NvAElcZY05xNp0M4YNLICiHjcpPl+mUpeM6nAmkkBm5dm0oUWHDHbx9FDsYM+sWCrp
Lb6YPtZc5EV1rNlG6SkvV4VDD6Df0AfoN7rUK/DTVp6PlBZzD3XxMoUz2m1Ca9GMJrxOjRWyYnDK
tlaPlkplOnN/N3+fa1txIAl9l3VSupFaNBXwF6C3D2rxJMKbX1L1KMu75rUTEDdDdFMXxFy0LaPe
BCer1YQi/QGP/4LJsty+LzA4MkThMTnM9somG+ottW/AyFp8kgmjc4+gyHEelfKC+6dE5cZGTCMj
E7vGrkpNsmdYdT6X8+bvQxwEQn4khaHImnw+vdJU2gsD7TtTKvSFmQ/dyhjQ4HEJTqDzn80Esy7y
kid9X7JSHVd/pajvpjBKIHQzwhrJUbn583gl9qk9Nyf+fzPu/9KMk6DbwUX835tx6++P4PHPVty/
3vHfrbip34ZrKYnjKoJNZF3/aMUtkXMp6MAmi9wlbbD/7sTp/4cMIZ1GG04+NOKkvzIvVaITR+Yr
LdqJPYQ67P+lE4cw7D/JSNNHiHwvGoIIzpT/9BmJJSSwC+6UgzRELb7QU38r9NeNPGKChL/4jNJx
n883O8YB1D5+cJnHngRZvExxwDA0b6JKQT8cTSZ5EzQ2b0aBwrufNvPDxwyLZEngJJ0cYn3/312f
ueETKlTs/3hOyFKEjOU2i2mwG/NdOt+7854838BqucqnCJHCnBHzf4Dn90LG0axF/qViuFtohPQI
ZWoXfplsweI97RGc7ipya70uDr3eoaYJUh2ZGIB9NXeO1AmPQN3TOfUq3QeoYLO+j7EpTyNHqRuE
4ZnGAlVfrqshZsWrVXAIihYbQ7XZDN0Uotky7hZydRIWPFXW1Oz08Eh68Iv8MvgQqoUl38mPVjeM
69fk3jPsio+1Io+SEVcLODRT14CUMEaLebcqq2ngmOASBTeTGNG4N39PYRrI570wfCzX9BSKxB83
80Yai8BloD72LX5qYTl4/gzylMTy9T42iPfQ60l+TnKtdSSYnvVHRJMwoGCBGbFE1NAhhO3yte9D
tlSX/Vr11WuahoUVo2Sa+4DzRCh1imoKsPn/tAHn3t+8mWfCvw+HaZ60si469/jQ/+kFzvPf3ybU
3J6an5NXsuZBBzXmiWD+5vNm+e/JQUDGLPepqhlIy5t/NSejqHX82JURL15Rc0vYYzKzE84QmcVZ
2Uk4b64MQsYWV3yS+u9StLA0HXTzUTuZ6EDAawVHslo4as7dxTvOTEmLHT4m4ZpwLQi3apoLeyhe
dMVMn/GyGmWr0pxBPNYtedIVS1b49dtYgqtkZK/xr2ThMf/y2AchILGtKGYVQ0KyHj246nhU+qua
fz/It4i9crKXQTs1DEYeWFK9CQh5NRGgdyZJ6UzORFZ4Q7seP8VbkBs0qZhTwosYGxipwtjKROhi
xGhRcpgilA3ZEkoLqcpSJaqExJmNSqPgJzrB/L4XcAuZaSCsEPtnZNfsqhDN+aw1Fp4WHLYC1l1s
jpgP9laoElfoRpBM4WgHulf0Bsv8emV0vVEszdI/5Ppn/o16h8N3bJ/CM/wnFB++TfFwbSEiw/yy
/MoYG1ctWFMA0+yHFQx/I9w+znlsVheez996AuM+4jXWRlvhkPamqhr5W/OwKQESDPhaIGNLRoyq
mqJNeoZPW3JTaUbfukOIEYw5hZdjKWB05VfE+l5HHI4Scv0gq+xLXLHkvdC05uhOzgzUk7opfiAL
omNe4EJ16AO3JBQbzYO8mcKIL0q/zU7yTXnBhlxaMIYQcIW43KrOisiEbObX+2ZctyVKbIzCWcrh
CGLFF6wY8gf4FIxKA+FrJ9rJVdtR69Qv2efylj3T7j1GYCadvcT9oHzTWfd5wEwCZxFv8LsL5QrG
64oRqf0Cc9XjG2YQ+2QwxdNQWGltkZC8elJ2wqsWmPwYLlv1Q/3pn0L08Fttk6/rNR2ZFgqybLWy
lXyjjfe5Hcgn+sJRUaQGoVu1lxVGCk99JkkCk2iyhs/x49ruiuf+JL8jUCtfS7iQusnF1u5W+YGT
2vxqyUYdka4bekW6n71IHHk0gU+L5RaS/UozfaARYBBRs0llDQ0iV+ihrvCXo+NlS3Z9VpHd/eqb
xASLo0ytbHqlG+1X/wqe8Pn7Ub9BsT7Cb/3MuDNUtnb17TyHO2ak4+2eoP8w5A4+8DY/VYrbY9z1
crfIo9M3i8HuUlOD1XrMPNiaR5wCKANp7w6UIh/yRwp9I/FWXA8pXGI7+C5wD0IZY323+0axSEOm
VH5RMS1GLuu0e93SbML7KkyjLaqk+yt2aJGd7MH/NKjb29oqnwrYedsQbRPrTFzZfrPRGZ7FEVm6
rdSvlfLG2HEfUJYavfYNfTRZXvCfYqfcidFa/hjgQqBSNKj9Ez6uf/Bl7fJNQtrmRd+172qmBCfe
e1ykwOKYVx/jU+RIn48fLPSwNF55g+Z0Pf8+TEEzeh1ui51PyAa3AUWyuu4cUi8pvRa38G2EeOc8
XEbL7r2NnHGdn7DxlfBvvrucy6Cy7vcDOYf5Ez7adzejoj0JX0Uxnd9OQI5KipyZPfWBxT+IBS7/
DhDqM/kufWmJQHKdpQvOit/xACIzqI+Ffrsgdi6GFYtXuHGHWv4UcVGWli/YPsR2I9ANiWiyh6HU
rki2293Wztze53QffQaRqX/5l/q+WRyXKgOI8oPyDVYjKbd3o399tLeo2MeSq1+FwuoFHK+Me06I
qjkIO/DYasjoqbNo35Vf0rV+ve/x21gOpxiQxbf8505008czfRbgdO9REt0IzdmtpWcUA6J4rvrj
UvwNGn6+hZk0gweZAdhqYlqXJj9p5FFAKgifz/1rHuI1afKzl9fxem/f5eoHmxGDu7cYLHnpIJvC
VSyBNhsh99PSE59B+gWWVTZmvAwWS9RsQMQ1SlQjog+hc2bQ0b8H7YvaWmm0AYF+/CZr/muNCY+2
+WGM/6I74dLBlz+YkvGEUu3sJ6+xupcPeJqFtTnuu7V5f6VdEhghU99WhF2Mtwvqb/+r1XaEKYFy
Z7WFD2PGoU09lAnyw5aC0wPr19CW6j31Ml+vzEy4umG6xoQKTHE88mUl4ByrMOjCIzlZ98RpMoxZ
anVexrRq8m38poNJRxdtSxvroBzH4/222nBF49u3FV4J5i4YYmJpNEQzf+UrVFSI1VEIrUByMuWQ
432cRLZ099rwkMlXWbfUxQbe6v2S2N3TwyHo0dGZHtZkZIS5nYXPYX3AXqdT99SwwzazY+cZ3gtn
cPEtBV9q4NxlrxfgKBiPhzUZ8WM1FEL/B/QfcTdGZANAs72LZvFZg80KmSkQECR4/YIOqUewZoHl
LjBY4XbEpxJzsthLrdcSU5nsNUqzDIzI9hPwWRvnnhjOJlfXhYHoNn1UZ6THoDRWrG4NfZ0T+mqV
N+GkFq4EesnUqwHPEQ9oRD9hfJYjk92AxurgwnDO5S1CBmxIFw0ZMgR5WHFhF4UdKVs9fl5iCyYT
PYzY1Qi/1Jd8r7+lKyM78+yAN9g22PbCYcVKw1y9FLnFV7rI23Y0hl3vrj7Vl4dFgtSFzvQwDaf1
r7C0yoOvr1EKu3Vjta5s6a5iZ+/1WQDeJBv2hB9xs66O3VZ5K7wzzY3sp3zvD/Vor445n0Hi4hY/
RhjSVtDgEbQnCfVV9ML7Exw7UTJXW45RAQxIYBiSLLK7zYoIS5arOrXCOgMmiJ/R29dG6ZuNjFTJ
6uDvuUDNb+JLU73QbCpvLdng59QBOK+uAwFt07dwWbMvBrfRXCwqyEvagxdHZ3WbnIeX7qW8cfz5
x8Jmm58J9cRuITXb3jYf6+qpe9Iygys2t8YcHN4ckwNI0rN0G3+C3lZCL832463cUAZ0OcYWhijb
/ldzyj/orFVMrcgwuIYsEdU6shKs6C7N2r8KT8tvLpzSlW5i/YLKePEsKa7Us9o2KSI0kfTEK00B
kW/yIdE+eyb0GnJiUXtle+kCuPTuAsAZoYGDHjSOcSwydogwML5rGeGNe/YenWsVZYNTNXbiNSIB
LOhpLyERTK2rtUaVOh2CUY3OUELjGAvTD5tc78c38zQIB0oY5RmcOXAf36MtuPWhqdetbsr3G1VV
caxv4mdqjforFo8iKc0O7Ltlb1bVPqdjPzppx+r21F7KSynvpdBsL1OYa7yO3wC4m4CrvjgNstno
TnGNv/jxhWJ3R/6BQeOOQYO6KU5wLererjRb4P3LgyxaQrhBc1sdRyLAWajj4Sh52UWt18nSzBKM
tiwueJpe1QTgH+8vfKNm6LiZTQKE2ocL1T3CaLa39N8Fy3Nhw2/J1XPcuWV4Xebocr3mu0Dg0r2i
i4wVC30Z/PPNQjp2a445xEfa3aOCtKlWWHMGmLcbJUFxFmXZarNootVG6aAA5s0a25/VZt4sg0zf
YNZMaVm+3ycotZ3g1bFp/rU3PzdvfJVXdXBjyH20a5MJmc2BaJX6HlnlhNr2M4CrTvDvTFyZ92am
yrz3hxQzE2ySCROOAYf7GSaeX+5n8Ph/fbc6Ic/4dLGOXHhLIOkiFl6L0idzAEcx0p5nIwzqzGYC
puUJ1Q6Bt2M9rNwUwJus+toj0wtnZrBwfYbF511lwsqHGTU/oT7CaqV+vOBU8xPKW9gF4p4SrWJ4
JJcGgYW7wM8O2RmY7NLAUrnHfoM7OZuqlO6HTsi29EgibJc0yY3sU5OMFVpj7M0M4SBSSaiG+LZg
pjDl5Q7tbRXhCGCAte5b0cB8XIgcXXP5UJVo5z1woylftauyHyTnEW2FlbMgAF005KWd/mQvw4mG
B2tRHVsa1vp2/kKsAO07E4+7N/mNAmnc8usPEY5thmDWnmbo5yGwGkd9a/bFO1WnTxucbulo0d9I
VzbrsZyO3EsRWdqbvxFP0rt2rT+FwfJ/ELZyoNW3h7vsHDm2OPcDuOvClmND/mm/oxNFap5cMOS3
FmdAvpZuTnBZ4IVm9J+Zk61ZeCBUynf1DsUR8arVr0Az+TX2hp/Akd4j1n1vy7NqaRw6cMZD9M2i
mEqvo4n2Vv083gvfFCozgrlFy37LwStIdDcwQX+jD0RDhbWb/Fxe2/vUHw1oGTK67hRcXp3mXLmc
Ecy2i31KaByr2MDhdNOTHk4D+Ki3ONcbLK46QzkMNP4iG5McGlAZMsFvenMI7fE0Vo80bnscdXA3
Zsiz4AZhp8Cb+CikPlb1endIBsCLtSaToMa1PTHplXWOv+OqzGFBfUbBVFO1LxBWxI5DLdhfxMsy
joU7QGr64/FaW4+iEe/vTjnYlRNuyDyGKkVV79afMqfgm08tFJPohsyrt3pl6vR+DOFaB3bK+z2e
uAgXcsfivZqjxGZ+v1A/K1twFAmfeGrC6OirRkvDaLQenY2GVH2rUGRdxA7Y1ljS7v/OveSlvFPh
T0x0/iKWnYSJ/Ab4LFm0VbaqTRT93cKvpXOLC5YNeehwGZHIy1MabVxXKeE9m/peXOOE0nvNLTou
HtbyBc7xFiVecny8Y1Rf0D2zhu+lqZzvrb3EUvsGeuyjAOaY2+0n6g8sV4KXoaO01EJb/sYmL6ei
EkwqfH4HQjNcce5XeV16/Qtno3B1Jyedy1i9yaoR33CgSfdUL820CPTCdzV3dAqBmDF4igVYSxcW
52cixivfmryRHlaC4mRh3lHpgW2h9fFUCbwLtyWnJ0lRvTTAT0ycqQlgJkhnerP36yOw8aTdUw6k
q99eNRVhvyjX6Az1LxZ/lKeam68nsAz+EfT9wF5QoRQzYgBGEJoUZL8r3H131JEkJ3Tv4+7efsAi
DVBGMk9UfAlXK8wHy1Km0sppPhafqUeTELerEXQycpayfcf2KHlavDjic7/OjyEwU88ixusx5MXY
2DczHAW5x8HBXrI3JTD80W3oyojWWNj9J40laYugecJbKrN6n66i99UPKALuHVcujDg2uA0n85yA
UhxUQHil+F58cpEEryNWjIJZvCujtfishnOaEKDtENwTvTY/DHHBG502DXfKhLXatj1VB9RPS8Fq
X3LZi0oGSb4X4MRaO3eaBcoVnbp35L5AGRpkIZZgixfY3djNEpIg/iSlXb0PudNw0Lo9SQUj07dv
aqG5+q3AvxKHdkn6jn1FYKqpKwD7+OGm2+sU00ur+rzj3sWlvlcaI30mQcaFhkNrHBOWl/RdvwyL
QxrbHVbfU9P7nMRPd0YmIujNIDYnP9NuX/UTzMIQqsFwuTP3Ag75u7vgyFdxYZIEh7gRapQhAjqA
ExRgqLvxpT3RQPXu1wGFFl1gYzwDa2E0BjPELL/jMzeJr1yXi43a7EfFU1ZOOrhpsNFDhxFasaob
qUznJUiaV1TGcEvPuAAW+7x7BvViJrovToHOUsFmyik/l/YSi1BQLGi4YGlok/f5UTsNJ/SaWmDo
jEq7isUCpmcbxYFeQjnKx53D/MJ5hFc43KaRIjKDK2eeW054aUjjOYfkYjLCTibfn8wa1eBGuHIo
SKobRt7t4xbvu9PyHRcR3Ux8S/zpVa/hlou3wmezsGLFEQNvCDZp7qxAQkMHFsuDZYR+wqyA25Cx
CxzxIfzMx5sTA5Xm3DIIrN4sUTSD2k0NmCPU2Xc3J6DMWUhm2JP5CX0GESecOi+FFiXbEsUn/jIF
be/BBcJa/TDVYr8TDoRK0N/eMkMxinJhhd1+KVFqGvVTd5F/ak7zldtN08yUxLXWAbuLBKx1nDvR
RZ3NP6iqFsbZEIAEbhR5IkYEh8capk+gGRW+0sjxPmBP5XQCXmmdpq/De7fnTmPAnow8Gz4Vosk+
iW5YQSRErKxJUbHyAUIclxMxP4xaGFsrN1YL3dIePe5aAV9qVxUuqOr1i0J9y3fneKvXqkM+YmuP
XVKDTirvi57ILivBvm4k0gCmhlv0zio9NlyN36FNeews8OqBpQApSXrSBntZemR4KZWNN4rYWYwg
1+k3M7LAIuPc7VH3YyfMA2/xmbBOUacTfm/3Qe75y1Mc4g/EpUBVybSN9oYUEzLyHibm8IlshwSS
8Soh7VA2kjOW1BV8r6bbM22UyBOok+9YgDj6geHX6GztGTkm3MKVvE0wC6f/8yNVVx3hQUt1eRBv
TIqAgvgtE454rvz1A1pIuDhxUpQX9eaf/Zv6vWD5f2ixAAXa7I0K5zHD9/SJYqT7lvQVnfwtLgbt
Y03wD/eoygSbGw8XXAReh3h7cGPi5MQl8dL9sPYq0E/SHDLRCOsXFabPUfocWhtgcvzsORQs5871
E+bJq+fBDjsLAt79TAhpPMHRMdXiY43LnNNdqpu2ST/iC5Su9wJv2Smb2ECyDqDfdGvpBS+RX72k
IW1KDkFE0K7XQv+FdLtyfW/1wfCrclnemCRH1RGvHNh7M9271Q9rcTwCoYJBsk3zvfDBlB5vCDDc
rPb5qyQZ/q+2pNpGL3WrMc2JcIwSXRCbmHNo3jcxQBhPqROwKgJZNmA66YGa/325pLPOak9urBL1
VWN1t872n1PuABZ4aLQYqTJPWpgpem5D+yVXnjUZxCRxYYCRslKD25ZB/+l38i+jroguZDSFo7/l
Kquv2beKPhz9hNVzJRgkBp7rpX3/CfiAwNQwEwcHijYjzY/uBz/mTXQqLr7H1frFl7wXTlXvAEvz
/MhJxs92rbJ0c0lylinb31fPxUG1+23oJg7uIRXJODKXJ6BO88u0rCdm8iTfWHrBRhNt2gk76bgY
oUKbvCqaisXi/MIYVSqeDKGLBhnMrsW0zLhLW3+1C3LqHqeWTPGxo7RrP/VPbs7JB56sQlP+lqHv
LA2j2nfP90125O6tbv3LEFncUBaH7/s9eRp35bW6MShG4CfgN08hywRbXqtv46f+gvB+uMGaTd+Z
lxbqMWkOwfDFRMPy/75T3u+FFWjb1RerEwELmMwto3VwSVk+PJGZDKBzjWW+spFwue3kJ5gJyUvr
NT8Jdc8mOcb7/iy+LkrjsSZkLd1lWxU//ju9E3yUDXr5dUm/xZDXua3v/ROctMDrbfX4yFiBoy54
lh3F5t7Zhbbi6U520re911+6V8ld7Qh1zCmWDsSDcOnWRyBxGhWBw9kojbvMQspmdYGJr/SJ+LG9
MkZW07hhJJ+kcQytx/LdxylywpxXBRRoXO4NidVkbpeFyxWu4k20W7i6O1kjPImhRTEtomVfWcqK
WHvkVyZslUe/HbB1sGPdRWf/QHR/bUgC2cLZ0jLIVUasEEyD/tmSj6O58vC+GJRbzsAag0WBNmwa
lsgyJCqbBWJud1/SptzU791TWzkYacuvvalZnHRWzBiCI0HOjlR9LEwvD8WU3he2tn7cqPi2NATW
FBbLGwYX+j455BCdIThrExeNUqN6E0FaGfR9D9cErh3h4+51r/2vyM+DkrwvXoXaab7q5zvSps5L
zkSnNKTWIGB/Xm3FT4CrBcqlF2FTSm5w6Z+70l7UDtDF4ztihcS3As3XKMhEr1Y2GG0RDyuHNAAA
Nznhdq4Bh5ClYlS08fBT7U15V4um2gCnvC8CU9yB+wzXYdwpNlaRVzJGQZRoQbEYXw52ChgDTHJR
4/eWXxSuu9eww7DP0QeTBPAAbH4Hkv5FLiKYV33htBV3A088gDejuRtk/AxA5AwjOJcawjdq3F/l
maYHTqWp7y5osUleeFLGvZRYFZeF6TdmsbpVjUvcwsiVTxmcYEfiwUxZDkzQFo6HHuGXYoYSCvKW
CaL4lcNo9F9xUhVVE+2sijM3iWJTyoDRX6QBVQQrDYO7gBp+vAzH5FBjfc0Nc1p9daXHH1MXJJDI
EzveM2pDe6ab4X8PjspNTW/xVByQqMMFt2Un36TcPCyVmUj8/cImAOajeV581ruoNVJcOz5EoORy
Gn7j38dgpL/12wrWum/R69PcalNtgz09Vv9XeYpc/anaYCJIwT+8q7iKc/ZQ7ky9UaaQwMOIgTsN
f8TLXTiNlP04NqJGvW9K8TSOBz4xaDb96z3b9lgQQG3ntIH8N1j1bVbxBt7TQt1B4qdJR7QDhvfS
6NDYDKc56yZ9ohPLVp6kuzQtFd/FG4jQHWHljnCj43Ux0nQz/4uu89ptHNrS9BMRYA63IqlsBcuW
ww3hUMWcNjOfvj/qzEw1Gj1AwbCCVRJF7r3W+hMwkViN3aYIN0vg3oKJ2u7YuZjA1M9QHRcjIDC6
dxQUoKZ5uEb/3Eg+20Izeshd3DI4mZgwYTmzQ8now9EGwQL65gL4KT4wgiB5i9WycK6GsYmzu7EV
xDasJ5sCZpX8RMVq2bK8dJt/tUzPxQoGZwoanJ0BOAbcwTXQzy2NS+3jGWOdEvwmV0RzfaqsY1T3
vgpBfMu3RwWcYp7qzcryDmZ7lV9Vn4OjqKsIE9uj6ndP0Tkxnpp+Z/mCDdFyiTYMNyzZJz4ulXHy
TrWcV8diBCOCrguJ+ct6hXZa3NPf0PQ51fNj6jq+/cEkwCJZmtaLMVN+HY/hCfi0fcEvy7Y8B/u2
F3p4AEXnQ+D4wMAkeauxImEIVfIJfOnP8GN/sMmphrdsSP3Wodj4nPEgRCFO32Bi8kRtO5z0P/m1
psTZWT+luar9NFpP6o64U2QmiH7eNY9zomCH5UpKYQiuxmkdF34rvGLClhcBJiDVBugwevFqsQZN
Bi+zCFlatT9soJqb/E6vpe1Du6RMK0mw8+T74I9nieVIBZmCdo52aeVoiBwJBvVK+jCuNM5raRW9
xuvmlkLaVvwUImixjT6zyq0v1WtZbi1srEghTH0lYWa3dvqdklym4e4kPpxr2EJBSLHBW1l33ylz
no3JeMcDFuRch+n5ND1B/F9JW0ZHnAtUdpXXvzKXJdu9omC6WReCZo2zumd71O/aWqybNw0fJwlz
Mbd/VRVXJMxtjzFD45SxVE+622q+hff5hrtNp33GOKHwBoEhgLK2NnPy3LcIzSADWMKGnbdm7sJo
PQt/KJBnfZon02/2KUcKiel7DNkgea2X9xp/jWQYugH/tO2kb/rpAmAOYDR0a9PyGFlSbuiAvvoR
8HS+M7nwgbHeO2DKV+Ui7fJz/ZI9s6k7AsxA8pKN9gtglNCPIvrYATgQaLNNb7J+TvbD2Wxx4HGz
P8Gb/DbR+1J47+qPYpPs8eLymeoQWY3t2Cfz/wodj9sprnoQn4Uf+NKufY1vfBydTCMflEPbRQTq
EJux4nNHT+F5fCo2KhY9DJUWhC6OXE4aarvsRbxwaY4vnGQseGq9Nm7aOxZs0nnsVsoOwaamHvvy
Q2aEcTcZxrSbAbuzYo16S05cq/WAu6s/hXZAqWczEwIrY4vm2FPu5FsEcxH9VQvmsp4C32B5GTwr
XZfpPrF3VvW0ePFbqFk2keV3+mYewTLWsMjyALkLZz+6qgV/wF3XJlkRh+70LasoZSwiQk7KExsL
FuNAXxw9fBKXwwvpPiRGDjx6pX2IP/Et/x6xWP0DIHzl5TljlmchxV/hdVnSKL01B/FHyJwibOkr
65i8VvrKfrbl5dNpmCeBLDHaqldAgEvaIVO/F74dPiMZuzNl2Jt66DzryTxDE3Llg/0MdkjMifVr
JL5H7KBM7B5Aob4ykoN56L+mnxQ2Ko3oX3COXXsS46olzDLZDMM9JONQ85EERbj7X8N3fF9LJrvW
k7WRwUZkalsdoJO4cyjhHuVGDmaHWxSBRt/xG01FkG9E5MGEaABPfGRfXKdQer7tQ0UmwLV6hWkb
r9EzYUm51pKNKI9OuZ6HLeFRis9lUHtYyqgv+iX8ozzjFNb82MRzuNAiXsm7YXpbMpbw1Df+v37N
Z2dm9dS8yVvtFUhR8sqb9GE+jx9hslV2qrGBKfzTUKL8dh47BYO4Vyncta6zAVt8tSYUfW5zQ6eH
9uEtvLEomPI+ZX/X/QrD5nN4sp+GLThDRbjyYjDm1uv4omyGn/TSAr5Jl05eccZXr9qHDsgT3zLd
q17J/mlXBsOfQ/cCeDLXy/EUGzteTS+8RnsVV/lbP6RnElJU4TYAnA8+ynifP8VGCxeotWHQwFz0
BshsrIxgkeuo76qX36JPTrvwJjNsdu0zkE8Fyf/49UVbnTJh2I6blBrsjzWs2teaoZAb8R/xHuOb
zoJ3S17nG9yAgqqWFRwNQ7eTyL/j6vx2+Bvn+DfjgDpHdBxuyMIJdwFs9JYjdkleAG7hTfnZn+lm
rqNrc1gq5JGNFyLACgrJKwPLQ3vKz+ZJ8vhKk8+KC+sQr8VzdXV2xgWz28u40b81AEOEoW5yULfG
xXb89j1+49KN9rFXXLPT4IEuTuNBxgT3TWcsT9l59UiZ28DvJnQHSoe1hYfHmIXB/DOWiphW8SG6
t/azP5l8WuDb32VkG/JVg1LOXnSQjNXEcaZdj1bFq77Nns3QPxoo5Q5cXwRplczqdnzPv8xiInK8
YdVjrgDkA+GQFmzdM3UARLT281VTd+aZEjOtX5w98m+WT7ae+sh5iTrztYw968v85r5OWWl/WCI4
UZSPBDoNlf2beFI9hYotpiLyavUytH4CUjPhXAKfzmXJ5hPq4Uajs61dxs5DtJwi8ou4wvuUINjR
UedMy7+o3ivtBRlrP/uKutHo3Y2V/FMfeSXIsjYKl84V9+FmwnzhQigWJNg+6Icg8oyv7iV/SQ6c
n4DXJe54TLZR297aJ2mfvnQ7WFTmA+Wna3xWj9HkDTsq9Yqlj7fIjkmDGG3tNyDsOnWLJ+WDue4f
FIPWMbwXx4UiFnr2+BlMO+dcf0U7Lq2Zeeo7nBBwm8olFSQ7Smz30Of8yjkHMGLhw93FO74L+eAh
nGDdHt9JxcWLmUjiO4wO6WhemQpgoxx8stO9IOa2rxDLrtBcr+1H/SZ7aC3ybF19sWJLCIPcnkTa
q3ZmB2GnMfewhvQaGhqDcJdCU6kJZnXJ8chX1gWblRGzK8pjcZ1emptxGQ4C+dAOgweLyvYuNiww
Z+w8pYPzkpHGfpIhkLAzM/6YfySi4j1IMQek76x80hrOI2MWqt4pcjV7M20cj5XgXVjeeAfrFvfk
7rzSlLY2E/+V8xrSBlF++ZiE7t+z4Il8B4u6lokx9zor6hOg3ukvFpTOe/JCw0D8shFuMpomv76I
U0LNQVtTu0HjlyqVsp//tl90qnG/SU7OZ3BD7sWSKIsder1I3iI1o54MhkNByrK8NX/Mn5RIPQ4V
B/FoWZ6BoA+7mnd6KuwyJuAQ3wS4ks8WxS65N5fhVyZp/ZZsi5PGhdm51pd0YafLtXMeftRwWDRO
Lp1+atjKE3lNyFyf4+xKAkYQYUgOPcnt/9Tgf2/UEDH76ycavZxpE7OV1/BnTH01YMzhcvmwUiOn
zcvtUPm14o7pphNvKQnQtHq6VzNOU2DLbjnLBCJ8C9yV4RVYU7hiCKY+lYd2g3KQ15ooq7ifpaX3
TXNvfeQoKDfDd1zsmoYpgHkwHqpAGmpMn/V8WZBnaalowtzHbtSJlg04vE3b9s+4UQ+oG8t+wRaM
l+YthaIabqPyaAeuwfSDWG1tW2ZP+MJDo2LlwwKvhMRn0bS5ys+0j44Vs4x5KWHpbphbhi7ZORF7
FdEIV2wzKXLH9mztbGDTfqtp0FCP7NPA0uuQBQfT1+kZ6wFt3NeQIMy92q2pSHjDefauBFBGCfWQ
KET7HUHCCpsKYAS1tboc/lr103OFAb90wJmZ7Lc4Pav5U44GrYTIjketN5OmhU4Ht6Rpb4N2gUGi
bkRa2D9p2fdk7nUbsth9shnXILgrFhoitRBFAr42gmEIJTtlN/Fj8Zq1kq9jTuDqHR30TJDqcKGd
yEvxTPw3GB6+68/OBXpS18KNxZoEzz5crlcURgR2KeVXSAzjeDRGOBx3FubY3PWv5nd/eQD73YL2
/8P5HzfxhIf8sgjG/z0QLXJyA135467xoTXH0GkgFzTaPe6bFkm61VqXnoy3HfkSfr7I1pOGK6Fa
pOz4N7T7eJG3P36zFhX8sIjfa3G0H2r4x12PB9VFLN8ssvnHfWjnaSWdh25++eGgtLdrJPftItzP
E2T4Mnp85SHmf9z38JCpH4r+5cfDhuZx898Dj+f950/shxeAtNgC9ItBwONJ+cM14PHr46ntYioQ
Jyp+D0YmziTijih9G50slakLtthH4LkV2xsxNOU6CNvNBAdITdrWHQdz8szCj1/TbnoS4XQdg6b1
QvxJV2WuGWeziM9ZFn05Wv6s6dKXKvftWs903XWAN+J02sVS4guu1y44ExulkeKgJEx73wMJa2Yr
yUbSIws3DftxMxNlus6TkiaPCYJTADVm0GIngibwcVVoaWyLNrmDJ5ppyUmK0/e8L4ddH1Ofojhh
6yP/1DW7GOCqIacsN0G24+GrlEv1oAfQorBNnmzd51shKoZdgRTgdYNnLucgo9HhkreqcnAM0AcU
ExhDgsXb2rpCzDyljWeL6RNVSLPKZgqOrjdRDEJJk0IKoywGsozhdxqwLRqsv/2pg9bYDGyEKYE/
0yCPu6yM3vtE3ZewUxclGN6zYGhVtZUNHP3jpFtzQAgLxdkVyncN8dKpceKPIXnNegKZru+fQlP9
08jQmbE9oX9X1vMMXl5Fg+yqs/Wb5MZX4TDPyGIjQH+deoYFM2G04b4Ixjc4ULq6BbTXa4rikS3A
gifJlY2z1VDQsZ7zCLIdhMCp+LXHIvGHBuwtfsZioW1gi4meNiCZQm/U58Ez6uXPIycjcOeOtUzx
HBB17yWReiXrMHIfcQIWIk/U8TOTuCbL943xPU7EBUr7WWINnMok9jjkfoPt1kqJs9kn2u89kKNq
V+V/5QTmQyAgrFtjNuA2auwdsIAe0UOsMHMQbZycEpIMu3ZZa7LiK65RWyinpKohKZDavESk0pGn
1mdkWe1GDcxvJ5qfJjVjKGUrMI9lY43ZLzAfnyjUmW2qkTmecqOG1VIGW2OJ/ci41HaW1vllP6KN
n2bY3JHDPBhMUTPLe82Z6CuDwhyy3qGIghyZspgldvZXDJE4YDl+nmdmInY8sUAXXB/BEMnwNLCN
lTNqV+uTJbD6q+fhb2IKRmsZe1u6WKyonLItMzS1lvrjbE97a9a4ShKqAT1pPiSbvaBigla3AESC
7ERf7UwWAzX7MuqcUZdI3q1YpZAL4Dpb1U1OaQl6qWCu3IOqyswNw4StLdGcW6eHjP2q1PAES1lS
5cZZoftXh0vAieQFi+eeGtoeRvmwczPY38XfQSLFmqAhnMlVzXMWX1Y5xsvNxEVt31HSJEE4boK5
RDQN6bZUdXiGmEGPbSZv8APGtYdtFSX9ZJgk4IW/fc30MO84zfqZKXhIptMW19xDO4vk2MUUKnlD
1VdUKY6zX3Ez7hWclSEi2gxC9JBcYRt7fmCIOB1+86wHIo3D9wg7YmIlM2VVqumGuJvOjUU6b9RO
L9aNPXGZwFQNe7wpfsSs4/zQpW9inu96ehkroKkWDHFMJ8jPHWdwJOxVJjHEKgE+Y0fy8nSSr5ZO
DmOp0sKk449syR/jyHeNYe3kS1PqQ8v+bkp6ewJEVL7aSTvbOiNHSb9j5c5e/aAATQAuiQzZNi/g
4Briecwl/SNl3KhqYJXENqlh1K8zXdoPFBHqaLLhNHa7T/v4M+tI5UZEd9AwyoMVSeiJgTFKM4bI
EgJYIvFUXx2lXdldkh1KDZg4qakcWkWTvb4uxRqz2LPaTr5qWqGX2nhmB0K7YX68WPoyM8SWlxAf
UlLW3SyQ31jRuVBC9SSr3btQu9dScJ10c4kbgkwbbzGfiMImOuUVDagBaI+z4EqXU4btdHPWUFW8
LuubKgXPUhCCU9RSuoeLWJNyFhGd5SUOIDnWECyRpf0up4wpgzwBwEehoCRTu23GwZfM7NUZF7mC
2X22NkmFskU5PJjfmZn/mVrT2ZA/0LumzAw+9yPTUr00gFqiqnnkIX9Tzl0J1dxRMImydfqlbmCk
pYbmZg47aBNN5DuRc9dLOWPSzJyCywymXEPQm27PXshZDtPPbUL0PSDOQ5GYu8xe9yF8Q5KJsKeI
h7vcPU9Dc29K0ozIlSMplJMqIphDm4KVkmiYJEzZPXa0aB0VhrIni2jxDJ0GYBw4HorDZMRuuRRJ
xmvXTkcxXQB89KbUQYGWSd2cJHeOQmwbe+OcBlSjlqGXviPmXadElW822TXP8wm/K8ajNpb1ujp7
MrZoQKdDBlwxBRDtM2aM1mSs8xTFN7AG628PW84jE+tchJzyVtL0mOLQVjQU4nrMd+rILcFSPdwV
qVJWpmC4XM297UoTsy81kAEhWuMtkxka5PZxbqXZ12vYE+XQtDCX5m1V9cm+HKt9YISZXxaUkE6O
tC8JmfJXRtCt+gAT6IAuLJXiGASNFgbiyQBlIbSZGmoTIUWWuGoKviQR5qcUyzT2ic7UA+MDMFt2
WHwoGX5ZzoQCMQPDlOBiwxypp75f1WZTESsPhc8yjdM0MjPG8hDLbbfowPdjS3dVlv51JBDKpBiI
e6FlYPoC0K6MGWE1EORFpL4pxLsj5p5yv2WgViYTTjqx9Opkje0Fdg7IORiMP/T8phbJXarDrTKy
IIddMzCHpxmRC9XrQkQvRZOgW2IzyYVFiJih3nP9NGnCYCOvtlLHAHOSUxRbbfnLEadlt5030zaG
96mzf4Isv4348p+wmWoOQ7jTRvAA1cQDzFBDmOYOTX2fM4USjn10ivzLCPCB7nHS5F1fxsi2cJjo
XpfQC05Wyhqqu2ogIg4VaDMtniGBbLk5tRc8rhntDfhTburveQ6QRUyQi6cbjW/MDEuTsww2mvKr
pca9FNiMjJXsY6J2jANInz39i2f0ZJxXio5zC9SFqHmerSX9mGDAGFKDqtQbGzs7N8dm1tNC81Nr
hpruq/WzeGSIhS19ZRDkK2YEY4AHVa6uHUmRzh3v32uNUJzKSZwCKfrAdy3amgPTGCwXcv2qt/I2
nJgm5SrBL7XV+72A/yM3INu6nG3GsUl2QTwj4x8udVbGm0KLNlHM9EqJYPGXSY0MKe4QKy4tkCQy
P6IWaHq26dg5hYMy7ayO6YtISi8lMnstV4D0JAp7hf5kSnnimiHwqmEiZJSVv8bQ/pDjzNPCCzTo
6UB9xwGrXoN8tvEVwcFfv82qie5WWVXEkxxmipPNfI+SWF+jACcUUtlXMWCOHnDWKrNxHCIDMKXG
h8SCK2SpYhcbTOnHRq3pcy5VmCO4nZCSYiRv2e0EtzaP8NWw4F0NT6PDLjGA/TS1qbjOBBty6O6a
piW7LMsvEBFGVSC4hFBfK3zVcTtqZAoKv0Dtu+qt2tpNVn3QRz18rpLUC9XIbQRURRuL6LVet5+W
Uw3H3CFTzqFdcQwsfMbPwnhSq/jYIBX2JcsGApoINIutt0gxbm02kj7He+UwJbAJ8yClgExfptD+
jo3e2GqT5qybon1W2j485jpLWTGlH0Yq/UlbDijWyISd9bvIqD4EMQvUdM17rsbgGnJ5ioMagyga
7oEr18tNsZralqMQGxJNSYakSbvJOT5WcX/GQn5aKZs6tOW1Xfau01I51cV8HIzo1xpwEJLC7yBl
shOkk+FTjK2LtppOmqWc8kjC+wGbRm2tKxWU44qhWkfXy+Lv1FfZAVFp47LBiBhmb1J3O8eqMZ3R
4H8h2DTmfnSNkNqzQSFSG9NdH3PEinaMIXPSKL5j1Idazv2ysT/I4CBmISMKSmF2VBYpTKGG4dtE
JqJAWvAiA5oNcfORj0njRtoAb3JIrY0BMZ/M9V6V3VztD6bG/tFGKiKTIue3Ce6cHGrCs2L4aYYm
/DiGqiFinQXmR57nxJXagk96bWs00AOSskiZQt80EIcOfQxNccKpLQho9WYtvQWRiV99B1bLt1G6
nZHi2oFvkJKDGNFFM8+3yRyk7dhpknlRrJp5V7NO5WkvwZsYc+AhTCIpzwvGp3FOUiMENRr5HVey
89xUR5GRvdItEze4glw8cJwqUu2iYaeV6iYKBLDyFLVXZgqvUqag28hxXwr4AiVFMAMZu8+0w8OQ
2Gqfal7Cv0rGCBW0VjZyWJCMGyfI0oZ5NemG9opxHWQAsWS6J2GH1SOev1ZEVEkekrZpcLFjqpoM
b4Yi6W4UKNBqnUUv29wRd48HEk7j1VkvCpLoy5loQh3jqNiINpo5XvteofMWFDOBhvdbX9snzWT2
Gkrh0xwsxbLCyUldCiGneeI8zz2biLZgcr5tgVfn1CYHReovGHk+8cFnzIdp2CRMOLF1wv5ITj5T
LSVbjaBSr8tZ/DC69HQrfcZssfZ7rYVaMnF85eV7J4PQ1ZTgoAZO9iabZMlEUntI2kWnmPcgkFO2
xOxIm4xUyGGUwV1GIrQ7vkqddAjXSEX2NC5zvqaSTiL67kZjLzBCORAnw9lh68A6IkTlA6XVpq0I
Jw3QekZtO2jWLkqeS0JXQDban0iGUyEYDtQtTY8Drj5ityRbaPuLgaNbMZdZEzmDwWAM4C2VNBdm
jWoLc1exZRdAAC00eLrwEc3aHJ6i0lpXjjEsoww03iqkuFgNOt8kFgcZklrsOgG/rtPngm5bdwcN
NrkcVDYufXidLjkUpW4iqhJ/J5Zew4mmY95lmNGQhgGJEfbR4BiBpwfBcGrSaNv389Msq+mhsOH9
jXN1cLq28SoRwB0MYt9IgishCYxGZ/WgLfCOobMw6XlzNzMLCE72zOFtDsPFTci497oGmatvrBVv
ylzxfUZbXSIOlqgn8EDyK7SiQyjVwp2eiKsdcmmtGegapruWmUhR5RkvtQpmFfF6q5CzfphLeT0W
JLnRBb9Bzahkof7M+G2pMU61rPoWXygCU7eJT2ocow3W4msJsaNSYRhWU71t0sV1TApuskAhQlIi
mKyfKdlbZmrrft5pDdoKSYsPlIVXJiYzZIthQ4L8XxbK34jcHdcq6O6KblC4AnIvaHRpJVoNeE3N
XKOwS9+MHRpa23kpSMDEDY4T1QIsHOjhzyqLDeIs62eOYzghEN+7RqbbMYcPFFQtX6IgCdbgw0Yw
qmsM7NdSnYBzSG10ncxvO3xG4lAxk8LLu3N8DN8/5RYwZVjQo+ndGuhcMrP5VGXaugqDbf09KNGW
IsHayy08j6yLvlqZoVCCZ0BSJmT4DZRVCSBlU9fvXHIMmAIFvYisfwitww1Ng3gqm4UKzV3+1szh
NgswjdY8paKECtDY0PkUCGRD+htZcXGZoeqr2AJO5dLHGrRwCjVcNYRHCeGEPTACGTPlGMyxfTME
gMgAeDUx/Aq1WDlZpeKVBjKqpoeqmVZjcZs1+duulOib3ubXCLikFfOlcAymmlrzy/72kZvMXow2
pMo6l3UntrggGWM4rsM6/tDJ6UIi3g1sqLGOmLfpGKuxNBxzGC5TgW6/VQkJymtMailiLLwahDas
2bqAJnSCV4fMdgul/w7UBNtZmOJlQHUyBSJAdd1vIz1T1qPN8lZMylcWOK/FnKBfyR6LFeBTMJ5I
MvywlWbA+jVvjvWo2+BdkuKZ5AlAyKm/+kHfLG2GWwrSUydTnw+OQ7ZMQt1SzqJY90rwxEKXHMgm
1VdhVTDcsDGicmp6w3yUoHoiijO6dzav+JqO7eQatnOzrdDxg5k0taZuXu0CD7+p1r2xrJGlltpN
x41/VSi68LKw2liSLG3gqKoV8ieipHL2OWY8I2tfMcoC1xFCd3Jc0URZmFsL5oGWWd0mkChCbZSc
WlCwCuUyegSqJDku0cnT6vURK4rd6kQHkvUshRWxwomz1agt9mGp/8S55JzjpLrMMqLOQdXGtZPT
7c02ipe8oJDXTey/DVJn5XU/tWCWTtGetO8B4knOwu/SEdZwe1MvtxpQB6wpi8K3Zw2Sfg+eESVf
ghjui804mq5hWpm9dXcg3+VI/dC86JNvVNJfUgswirVNOjfpbHXiF5d4ihkBV2KotHnjwMSYK4b1
dUDZvUztSzkv16GlkdAQhdZ2CKaTPY4aHm9gpEYwUcjVFAcWIQB4PMNBmFRWDFIyPGLFVKiso+Ra
XfcRhtI9KS3Dy0y65Kgq3tVpzreqkR6CgHziaUB+qHULybJtvZwQWXZNFtJSYdisNRch2VgxhDlz
jjAy1s1nJ3VEsBLbo84Dog5T4FfQdKTuEFvg9QpaHqzrGs8gEhVzY8YRIzucmyhOtk1U2fJrlaMq
jfKPSQa31uTGhyPBsbKT6jMxxy+5lU6qMI/stZeBb/ZeBcae1CyCxIoGxkrDNZhn+jop3ke64m0g
8JGRYDMUx3RAyJ9Afc8HFv8WWRYbCT6pZs/+bNY/WVhQkCo29GJSMEnc+F9/jSZxJSwTQdXiAD06
Bh64j6eHtWVPANVLE9EPk0fjX+z/86Tlmf9u5rWJJ8Lj9n9+ffz5//r4vz+fe8H7+nfbskEYh40i
DX/5Lxc3S6ze4uXH47fHD2nxexM9utZ/Nx+/Pe57PPrvyf/jvv9x8/G8ALcZ3MAVEfhTilT4YXod
pBWfZlo+4n9+fdz7uD1rIw9J+cPbvLzRn5T7xw/OLiwT/92W5uD/3tYXx0V0NPG7lRO8kM5kRUpy
o7o6o8x9lmKgF9tSu9ODfJVVk70NRg23HBv0NO9rYx/JkbGfo8D2CKqGsrLcbOv5/zyQLk/BMRHk
QdK2//7g8bTHTYmh0MYcosPjrtjQ9f2oEkoJ9SElHEHDt+fxvMcjjx9lLvjPaTqfk1hDuG0WCLoI
Dzf2j4db1TB2pfoz6aoBYdjpUbeSb+rFuIgdKBxw2VrciqwaMJ/oWPIxK9BfPWlvbQJA04tJuCZp
b/vHD3VsIUREpZjhN84wRHCdIfftd5TgWhS2wfQzUeJDygauCxCzqGmACyUJM/JI3RJ+RxzDYhRF
1hany3Lz8SPPB6jbnSXEVoRYDCs98obHI/0jxyGoij/ZwFT+399lj5CaqTP3AUlFm/TxCo/XrsIl
zCGS+gMfB8PT//f//ed/ebzsf57zeGhsQVKUAUPZfy9O7sl/f3uPB/7ba/9/H/73CpWdNBuna3b/
nvvf/s8Sx8Q4FYdMoQDGM4vlz84xUjDIjYxC5zboEBdVBZ2dNbXHlNEzdlK4Z/QYOnq5FDO6/Ep1
pd5adbDklUY7K52wKo4ScZS6AVQpBcdvw20f9X7SZjvSFbBZLbHywmLFCxzpqxfyX1OPsJqvAeJF
RqkvqFzoOA26bJwKJNNkJgZmqQZ0nk6hjTjA4EHUO5i0gn0Q/ci8vRUM3pwXCrDylA4saU5NSqQi
yz7hNYFXhX2NWAmwvi8ExE/C4Fx9xNSgwcOjyP/0YSz5ooIDRS1Ati/prYzoPOTysIvM8oXodmZF
Ec4gCkyKnimZR9EN3t2iV4wzHQPYUbmpVnGmvG3cMZMhIsTJNmML3vamIlYtQbWuQl9GwjZ0Khs9
V9ldMvz/3ToOutOoACx1IJiKBkzXLWzwLHT2fTkSXZgi2kokuMTGXM1cWpjiWHCV8f2YIEralSQu
JdhikJyjYM7cfHag0CjtrxGmtj8nteWpDgGyEYbTk44fcEyAcGgjAJEt5y2FVtmCg3ik1aIg6mD0
kKZqztJX15FqKIrmW7bWaZa1AI0GiH6aXpqaZptkPTjUEXrdADaoCrh20I1Py9C+1LRDPNswTNMn
ZWuYcMejEmJAee5T6IZWVr+hMsAD28bnRLRhuKrJ8fCUNMZZXCFYuk9ZHyS9HHe1Re8QgsESDywO
1iCdwAlE377UMnWxQmfaFniYTGRIAQafhlQ5DpptwB/DY7e1yyep1er1YARnSdW/i3qZ2/J2SMJD
e5apuFMnHZaBBcKYNCj+Wll8yIIB4XhYS09RwQyN7QxPoVjimGTqKcRlRJN74Qqc9f0aCsxUhapb
pMq73Gp/zFTaFiHiCv70iXEAF0w0X3LJvPWmGC/MHtWQYi01YICZZKltLfxoaoYhe0mXJ1RTabpT
bLqgwpEOVnBL9d64klz511BR8cfZa0iBgqK+gLerf/QNye9OO79FWylUaBNmNSHJYeH1mu0PYODS
+A2Sb9f0em2JiE/rMr9KWNW0XJkBV6hZtQJIGwpsU1iyB4yl+mVq/YS9iO4l460gcCovGuJ1PWDc
FjDXXQd5sJfTeMcw81Wt9WBXc4QkR5MYdZbGq1K2xyx34MDZLKJ6PiCr041tr0X2tq2CJwI8xV7X
C9aRMt8zEniSEWGNTf9RZ+JTrngHeQUJNg+uValcmmik9eN495LfG5SCWjf9KqkpPYkYnYDaMMKT
SIi2I3hYaQwNPDGC9yiGVD0XMp46UU7RiQa4jYKnciYfVub6IONZ+qFdg1Eh7woHgW/YHXQYdgPC
nkZgqcRyvtYG3PgqKQ/h1Ob1d24yNmhwSPQ0E/M9HX6bwmgP8kvarC3is295K2AZJhBlOLYQmNtI
OlHTY+CnQLqdikNrxeHF6tiTQ2AhXY/D9agpn3biyLBhCviXavo66XG3aVLacCWyjBNRRD8tI7RO
MbDEUKF3jR3vq+6SS9xW2AfOGurZoOPqHvseWsy0cnomU0YIaaofgrUxj6pfkZ310pUDsOXwUjeN
DLc0+qNqnUb2hKatWwPO76ioeMBavCgoMRyXblEiDo7jCjTTWZO3+J0kKo7pZ96i6qlN0MIYZfSh
j029KfCoBMaHCTtO5aEIhxbrPNikEDk2syQZ/pAgqsANKE9hGpukaO5UDWMhQ4rOxPwN/8XeeSy5
jqXb+VUUPb7ogDc3oieEo2eSTD9hpDkJ7z2eXh94Wl2lUktXmmtQWcnMkzTAxsbe/7/Wt+xwXEgI
dO+8W2y2mzYQT9WMLoxm1VM3p5ia+vPQNAQBmdQ+plLCXigG6nYwu68YUiqFtvx7jEESDnWYs0oT
ifeqGo56jQdJg5RZtdNO1EyMbZ3h9XFHCb9QKPAoxoIBBdEsVuN1bGX04GpEtVhwZrmcdy3iGpJZ
s8MiMmPkGkUf7ZNyztw6y/bUSU+CeBegR7Dfwfmy7YDQ3ZG7DcBwTrZTzYm2ZmKwgwg4TdnfKCOM
b0aCBiQdx1NC3X47lDRWMhK45TFWMA0X1kYck7cBwasxjm+pTjNd1ONDNwvooyesFrqMhUmsFTvQ
kMJP/bTv6jjdVt40ZOe0lJhTc+uDZFyK+S0WX71+TkwxQjNTXnWaWvlM7mmlc2fOBONbXy5VXaaF
k2T7euACombHam8eP29idRzEqQSaw6ePcbxLIpZsM8OCXIWPxHZqElJdq9qgy8kqhAgwsXm6bDvo
wO1oM2ODWn52/8VswsarDPWxaNpgZ4Xaa5RCNoz/xQG/o8KlIcFMEeRPoRCGsJ9razup42soAKpo
cmXaSqz2kJfwpRa0wNUy5AQxOqhdAmF7U1mzIy/Vw1sj++OyBxAN9gUV+0izKST/Tuz+C7b7/vD3
W1z+oIkiGnPu/Qc9uYjsPJZ3bg7So5CkQH6MQXRMvOXoIl+ysd2V+ZT7LB9nCk5LJJopm3xLI70g
XyFXHMkSAJDUlp/DRMzqNyVA+y9Z6DzvS/r7F9VkKMjLl/vDUDCpoLNhI02CGKfk9h6o3Tj/flNK
Q46wS9DTOVxGeKJyP2jJr16RzQyMbNlEVDLokj8C3v7yMwLLuW/qGIxqOf4nKVsQSmpEgdKhvgQ/
HnQdG7o7DvuPL82ycO4iLbBFOs62WtHsXEtL/tMd2Rok5Cgy+/p3SHW/8MhjQ0PKdH8cLTzyuaIa
Y6XKWr9HJM4Lq/pOZs3qS0/Y+0Y3IBYBRu+385KXKLRVag/isJCqgMVuuxLXWV1oh9AomCB0mVCC
rlC29+9qUZC35aAXFDMoxQYLLb1SlGUtprHl4NH9Pdy/09nfEkyAhCuM9qVWSdt2wW6jY+9D/bbR
Fha2nCD6DcoQE3wqqdMmVC60RcjCkszKD2MTKFvzNg+s89jrZTZtg4pTWIjOLRCw7BiNsi1lSdk2
SkxgFvfQVaujPjBkpsoFnQzr0jJyaAEQb9IbNAViivWSbt3UqLKt9Oxl6GM+lLdb5EuZwXCy2PK6
bST8/AGB75YdhjTcENPPCoUhTsb9i0HgtlOnFEQImM53eS9hXyK5PIPqVVoIceMIhTNfqK9uinaW
/JH+6HZevtyP//2hQkkxzSjmcLgDAHrLOWDl9s8v1ghDxUQrYM+WgAI3ZUMkhwqi0sEvOhQvFQte
awEJ/zEA7w+nGE95Mc03p2vMq6IMb2WJp66fFy5xPMeNF4rjp4I9nnnf2AxjufuPTO2bUG2FkSQX
wSUHi+IO8M2AOy81a+CTiV8kbuIauMPE9/k7ZAMRUyZ0kVfDc3Stx+pTeCx2tKbEJSRu8bQPKczl
mAUxWVS2sQ+f5jfwYt/jiY7F7Sl8zNB6+MYE4dTOfoAoLhcl2UE0KAHp4kuiFTCtFNWlCQLdOgYc
STf8NV+AYyBIPCb1+QpPuh4AvXqd6EN1DPu1eJlP7VfBwwnZ4EpFDAHiiB7gm8zlKzkIc9pXXkqn
F4f8i5ScC2Y0moQZbnCEN/o++pTYxWBPtfijGTkDfmNhh3eKXBNWzvXo4wiRVS/UvhDDgLctAY0+
Sm9nAFZu9NDRjlthM0Zo8UhwHOQTbOfxApoy99NX8CDvUacBLnDxx0IkSGm9fpfczlJbv+rfROlc
hXdle7tSj2et12DHUmDvrm7hnjUD04r8Fr9Mp9v3iDf8ZYCB3frBXiICFwN/ZxOgo+lsJD21csgM
CZCT74HPzoD0sX29Mg5wwBNvc6NrtE938SeOy9LOb66kegRtq3CUUvQWGHsBPHTCqopoYdnI4wBF
DQ+sxJg3kMRb5z1qC3/8DAhSufyyWo/AsyraT/i8zYqb4Vqt1pZxFVL/T7j2h9/Bw/8t77KHIsrb
5h9/k0147qwLp6DIN9//+BvCE5GkXc3UDBNpqqRpf4kILquRVFRFwqhJ6LqAZMVNfsiLWief3Ta4
QDlN0S144u0hMpwp8ykrGnvzMH8xQljXotFLF7YLQeMSeVosmzZCunBSYwJDzM0tf4DZOZQwVB1F
8IUl18pk3eDLSP5eIZqgDHyef6D7eZmXvUHhOOABXZfP/Tm+ZI/lM/EvWP+c+le8hVj7mn6oGFx8
srS23PvRYYoMWIz1a8Wf6Ej4xpnJDK3BGtkMdmrk0/j2iS8KyEIl3sTh6rDBvKEsnVXcUe2zcQDD
PFLN3uvEFnXer7r/1h+zPTje8AdjAoYG4wcHlDbb+o5dmgMw7S3+RAwpflO3Rv46XGksPJKpm2O1
gVXMb7iq4TUIyPqRkhEB49322pkh29J+vCA2q16QWJjHwjtilMCrS2045fhtkUS9GRGL7HX6iVbf
E87KMxRMz3KDX/OnjrFb8aPHdOE0yq+m4kb7biOuQ1894gtV35vSxj7lYr1vz2AAETxnL+Qizrhe
UDa5yJ0xR3KdGrgBPmPXjjZkTlGd5AqbTgsC4FER7V+AySLDZXXgtHbkrIFZAvukgx1iINx1i/Fi
F442OHVXutCslEJWOntK5NDFF3oDwxYZ33FyWGU4QrWGyLDhIwae8iB9Z9mmWo8fbMF5q9zAfW1b
vU076419pc/KzWNtvhZwDDkLaOH4pr2jJFyyu7axb/7OdPga/xN23r8b+eK/G/i6LEqqbuiWJRMT
/udsbED2DYoueTjKZLPhWQqdZY5heD0Z1itJRWAlI2hd79hmUDZhNHrCkdQsxO9Fq/xfXIYEIfwv
V6FEEIhhiirZB3+9CrW4HfWaRJZjJFMr5L9W3IS5O3GIQLThsOH+4eCzi6Fj0Ac7le0poIGLzfIJ
/0h0ur+d/5938V/mXZgmGRH/h7yL/Dv6yD/+58SL+9/8M/HCVP9OaoWisS6yOJW6Sf77P8PnTfPv
S6yFqooI+bXfv/ofmRfS3w3NMkiXNzSGo2oyFpuCIJV//E0x/m7wC8vSiay3ZKbp/5fMC8VSl2H9
p/metbkimTwdUnZZN2V5Caj/+rhESCX/8TfpPzqZ4sZMU2mD1Y18TZ/GNvNVHGWn2xTibrREOw07
49jEI27ImKw4dTK5riW2a/SwkTGqvprmA2YuOtQIaXSAJamfdTpt9fqjbTJqCYn8qRuUHdRcOte6
rG77JPqojDD0BhI27EI1211RdOR3ZR2Fw4wa46CH4r6BtDwXEIKrvGk27fjaorbZi5Q2y07pd9MQ
0FSQYWdkkDwyg+6skuHpTXN0kFNPFKSVeGLBei01xQNJIrD/ZXQxVRV/IiSobIEigN2MSC5uDe73
trsI3LRqC9elEfU65SYNVzC1olZRIPPLrJhC5ASTZrwXwgi5IJMIaiNEo0IlxT+p/CIYSOQF7dD1
AKElOAb1wmFU6UPr2lucgn3PxBJOf/nTv1ii5GkIxHddETPHqYnlyKHmWnFm+JOAXEYXMAvQbOQQ
j8CM6Pauh1pyU2tQWLcBpSjKbCPC7OusX9RGVpVs7LM0ARIgncQglf0K+T1VnupZq3KnLBNkfW14
uElje8SXs6+J+MT4Fz7QoU1duVA/AzVsT6GKV9FICAksAvEqXLNQCryoAXijIKi6R3eYoQQ/IreO
1m0Uz1X3E7cnC0nyy4Clw8nYCJM5JH91qmGwoe4A9C6ZClY0H9Ws87PZuExRCYGZoIpTlZ4TDOhG
D1dBTwira2YjeGhS8iKzVrgICkWOqki+9QpZRD93NS5Tq7JjYQj8yMguRV/gmJWkeR1GMYF3FW0o
yVDOjYk8K6Wv7PRl+nUrLEDtRunrOYtCaRhIqDCEBoWs8BSxQrPyWiH3EAp812cwJwjC3vU6bzoH
LdI8F8hTN3I6XVo2N46CMnhzMwjOkPVyL+F4t5obJQ4FX8zYwGrTpmE3iUNwzBE4ud1t6tDb6tch
KcoXjL5Tg5I7xaBTpoXq3UTufn1AgEDepq0z0/yeDdjcNJ+xiXTDuhWi56Qsrgiac+c2IhWTm8YT
UqOxZVHT17oFQFhKcvzhIRov/IK5InRUINTUi8P5qHOLpTXy2PXolm+A9+ZAnggBx6LbCaIzyYLf
INLD2VidDFPt7TFfavoZ6HzZMMgsTDyK4zTNs3QguiEL95HYfESzDmx6EuF3Q0Owunc57k/xBEjL
XFB9SVteBDPQ9ml1ps1hHpM4xEsag77RevT3vQFMNYo3Q9ZTpe1lX1LBcQht8CmQiUPecOhbc/Yl
JMkxVATc8uieZM43LhISn5a+maKxYgbwEoGtTpKSJAyUIwi8Yt0dJ5Vi00BRT+tAD+aQ/wq1oAmD
DsUbIntoDfQ8VfsaT9Uu7lDcpg08dHP+yrHUgH3XD+w1IeIhbAWJ1J47rfuViAHtHblV2T1NjqEJ
I3E7aLdb1WDFZqiX6qBwuFTkBLRtOmQ4Ch2bdi/LzTGQRCcPpmNbwdjPEw2zJrha4r2I7Z3Z+ZVM
QKoWmK6E3Lxv44OgoEJV9DJ08YlsaQwR+yHBvhAytnzdsJcYHRu8a+s4QL4mBPrgxHl1DnNjsnuE
GAtBduw05aCmTO3o9gV2WAQuSspFLI03qq/wabJsNwgvqdxhjMRUIqjgS7UoxJI/oHOZE/UsWNif
WmUKXhM4RNZYkpHY5swRNJlC0XoNh1Fz0bqABZd70x/r6iOo5GMfhUBnk+LZnEpj3fSUJcMkX6PK
/yUVxXC2rBwaz2w+Zr1w81ShNa8F3vggygafjfvDbe4uI9pIOiki2P26HbYW87jU5eTsIBAg5wWc
jfkTSNGNYlH3VLZIpbXol9mOrU9dkLBMDQa8MGp+rHavM0KHZtZfrTI+YJO4IFS4tGL1rZosd6M+
az1jMPe3lFteNHXtdhpP1As9U8LsGJQjXhah7F3THGFDErM4i4kXo8koxeNA7vipk4gwCaX5gGQH
1HAZYpsAYCKqFCokYa8k7JmSYv4Yq7j0Zyn8pczFuI+NH2kO8GJYG6wtBM7qyoYSsZvHUncm76+w
K7JwbvF8wSW45EXc3I5COkchntb1jCEb8UHhR4NGhjcYRc2gaImWnT5CzY6l0cg7R4w5jsY1GMiI
Q3IHagVD9KhBVUg7FuOdQBVJnKt9Y84fNzVfFFTJs26Iw9EqtU1QZgBpy7G8ZGO0ThIz9VWiyj2d
JAAzCjQUm/l5wJdmZw17LDQUONFr+kWNWP4qrVzc1wkQNAUlItr+7kOv9Xo7gfY0Mzk+VDeoxjdT
7nytY4+YIuOI2xttK03Bo3+zip0iDp+zoh1F2vTPil67nWp99kYwum1lar4Ry/QRMAmQsZ4/CJq+
lQLut5E1fyd99xljCvAbvGiILPNpx6S0jQMwIdhqEC1q1ym2RlJp6Y6gMkLJOxNSO7XVo5iwxBEy
toCaMrulRPN2JHTOkXOSxstEwNSXPpQZ90JhwvAnF+IN2vpjSCMI9TnTWVuO8aGGoBTrgk4KCIbA
MA4nu0yWtTu2QBJaf+SxLtGx6wdjEfh3hu5MYHzCGdVZQmn2yA5/lqZ1okAmzks4xLoiGj5OFcqD
YRJClgHAIWAXlabXpg4yh57vKo6ChEZmiCSc8MfJwEE3AdOS555dYZ+i9O/lDyLyEJManXEIehSl
aiNIPuV49GFq+y0F2rivsoG8rZR0DI1PgtO/skr0DvX3aEAwLqTiSVer95aK5jppuI0EqqK7LeXu
ok2vUVtDcVIvpjSYDr2olzCqsDL3gK6mtITplIP7pU+wQqyHJ1CYP6MmxOsd50fKo2h6NBBSUqQ+
y60ke0jsWb95vVU/lw/iTfALk9JWROClI+HH8MyWxihZV24XLLyZYv4Kh5ikV1Z6cAe7HQbjwCkN
1KRpSSBlmVR+iS+F2ByAEQhWWcTVTGwJWkCkZ2zx5YAS2ARVhyC1G3jiWaInUlDtKbpePKUjSSGF
YsL40LtNr0UDAFGZmVaEkiawBinm+NlUKvEUk5MmWNcoIUFbISzO0aUJWxFOprnZZbE5b9sp6p15
xk87QlawpueZiX4E5TlaxYAQDouWJAFQFmLZq4uYDJmCVaAxAs6pK3nT3hD9ZuWRIvr7HYA/scrH
6ItKNFb1aIKyoVX+KACVMfKrbMCSGvMlXlOpKW8b0w0DkSzidEFr3LhjFn5nglRsdQyeMNNuj5Ea
PkY3xGhTX0MopERO9UmtqeIVcN7MW4TzfPmiLSoXoqIp9t8f37+wxpYgblyUu4f8Ty7xgmxTrEl0
tIuIFHkNxYaLQ4qOesJcm0et6GkdXbROLbfcRQh9XL77dw//3c/GnqKLlaA8uP9tiu/ILmke2f/b
Z7n/u1slkdekj/D7WBFhFfnXa2pJRtrwH49b1vAO0sUlCexfv/nTt3+8qUCHc1SZ6Oj++GtBoIEf
BAWqCpPF1O/n/b/9lFIArZL2OKnGZvY+VYRr/vFqvz/B/amSEvJZpgjW7xe+/6yocx2NYUK0rkoz
wdLYU7VgIbT7UKiXBIf7L4plBNy/a1KsF8GN29kfv6hrphuqJwAI0XHRSsaMr0szQyq8uwbqpXVz
/3KL813BYt6Xlni+Zar705f7zywFMlqQU1TDTDr7bZeu5aUD0C0SoiQdwVDQEmeNLqNBF/MKzUOW
PsnLCaWzVtjt0tC5a9bERcN2/+4vP1NVcy3GfedPBuuWnVxpuY8OdKtOqEAHrZx+S9n0pTHyW9pG
Z9IgMk6GBQTKuY8A+aBMRmufjf98iT9UcsXSLPzjF4VOOIsxa/5tyeK7i/SCGaL4bUj2d33fHz/v
+xFkYIEMe4ke7IySHXfGa97/yAr1SyjlhWdpKtquIKjobd1/oxiAr+S+Xt/fcLkc6/t3f3koTxOp
6uqOEb3XLIBAyztIGxRdQtXU2+Qejbp8Z3LJ/n4YlpjBTPxZjt4Q2VEvCav1Erh6f/j7Z4w7B5+j
n2weJm/eUmFePcQAF7IWJYj3IlorPx1YZIUX8HJessfNeHgZt1SnNpNHUoGjgZFzGySvHbgx72He
vgyejz+Oej5QF6gWU7y3qJTPm9vV75NttkdF7UOMcbUzpVVvT93fRv5gt9PKn7dkw6xq9215sT2T
M9qgh6R2Xkjq2I9kGrzkhvNiCp5+mr74QefwghicrsCs5uKbzDUhgVu/8rP9yw2zFuUD4EydHZo2
QsUNq+Az703yWQKcfZ4bd9wP3ecVfr/tTC44tlAoUQQW1k5pXYEI2CHHYlJsPh3c0eqg5icOy5z5
QBYK7YvDMyWiO88bS3sFvTG+j9MptwZ3jlpAKKhM3fbmFpMnCh59hj5zrQklwYNOfGXgjvNGlHUW
OUde+3ZI28BNWakPD4PHKcHNNSCJiPdpsu7rVf+T4zK3AIQixoDET+LHC+8j2Xemz9ugkVFPC4l1
8HRuCpt44GMhbKbjjuXIDFy+4aGlekC8iXyARwQaCJKBegrp5g87cKoAVzkJLAl062CyYf7CYiLT
iQFHq6+ld7QC/BQzQznQT3Tq5Dq05CpiesCyC6E5P7L4X15sPIJS5SwUryClcR0lnc2rFw2WaQe1
TgCQlbagI55m7muHLnChujIsUL7YORygivkJH1njmlfzVMFIOaX0JQgB438EN7myz3wnL7n1WuXc
sHi2fvI8TXb0rJzgcIJIh3i4Ui/5QYayeQi3WHdXwGRWwyM7TIl4EPNT/BK7NYXVwfTxEzwA0eSA
9b8qcMfvHJ1ser5dmBVXlkzuyEfnkmr9SFgLidOf6+ZR9NyRmXVfbKL60Aoob38R9iADSLSVC/qU
z5xAtwGFfPKM664ORpBeB/FChIMTOfiWf9DRZI7G+ZrtY3kIZfhm+VNa7oXNj8qFUw1v/WaEbC6v
DULaNhozBnkgUA0Z0T3I2wq5S6YoDkscLd0qP+OPwjunORV/LP0KjVaOsVFRVsVud+2P2XeJF+hZ
isk99elmlWD0wCQ86+XZAmSQlI8SMbTVucnf+HMK/BB4OR7qiQg3+lucdXzPDN5xfBewy04nxiOn
rLNf5q345S+m6FdqJe9Acnu7Z/MOX7txGUjpvM5/rNQhV6q5SGDE8xOvHU8MSCf94fSX6PcWZA2+
irNaHhhc8OFC3MUMNM6sec3nQ/jMh+MpuSBCTqzRXIAFVBhVoNtivxA8Bv48H3IVDBfeQWw5tdcM
O1XwmAwm+Ufo2ct3H4zkpt4gK7KEPUxfBmVqOEppgxLmh92EZWhxGW3T+1HKE1TaT1X5aJVfnfId
VrZvARKrN0W9EUEXU9iqPZ4yivdC/YmOUeUJNDrHtZeBl2Rx3+ODyCVfGqa11H0ot4ceWxiXfFad
kwmk2vhe5W8ieVhp8SCXB/M6S6iCkB1xRgaasFzfErExcbzp2YuHks9ThMX3Cw7N4rlp3KBmIQYK
iYmLz1xzTSYeiFPQk7StbfXLBKDoJfWmmx+sd/PEGUakw3Ht7Q+wzad2dYyI1fGnL65gnaiapWTI
hgi2+rql6rrOrNOguh/KmabNikYrU3myR2gk+XzH6TD8fotpmTmYOfaNocRr+NK2+2JeHdkUTS5/
NG/zH40HLm9lnz9TZ5o8HFL4xfikAZKgkGgi4RcSdkYPpy1aTV+iV4L/xjmgJqzJjxCQr2DxDghe
GScI0gCHMtErWwYh72TcTq8taQkcA+puVDH8WX3tcNQE7u00eQM8j0dmzmjPiYNbwNEyuifeAkxF
dtY2tFUGrzl6kwd9efpi9mEqHbnWiJ0zuS3e1tIWbAt3DhU+iBvZ+AloYD8zWXYOm3sId+zPQu5a
twVfHe31k5lwJ2XUC09q6+c/wnvBzV3w+i0nizKOfNJJvoE+jamWdSmagPc39Socfo03V/zi0HUO
72ICT8yCDPMnTx+/UElh2tWizXzjyrf5LVP1/eUVEkkMu9jTbfsw3l2OvvBknNvV8Aqe5N04c/vj
PBo+Byj8GL74xgc8Uy93EVrWKGvBXXIf5sYucqKXO+EStUF/VXhCJAeqh2ZZ/lDKjMhTbDjczObz
zBllaPFe81VkZ3s29gwHtACcDoXDxVKS/CE+si1+fTDyuF2QCLBqt9We+5d54ixZGOvsmTsxkG2b
3N5zxvNxP/BfjHe2YXtMWnZIJxb9QUkGkHgSDsITiZpMmtPqJX4e7S8Ogn4dbc4Lh0k7cMT5ls/P
x2LwL/SG7XKdarvSRfKDd/PM7YVGv1Y8p8/yldNY7Lk9367GoQUWbSvMUXh7mLI4VsaBu5925irL
9jxt/BHmBBJu6QwDcZzWvOLscyszMRTyppEULMsTPic+9wNTJXVWj1m0eX3jj1mjEJ4BW2LHVBls
8nkd7TnxTD7pM9OgtOXKo1+y55MxB7xyc9cOb3wKhUQHimcr7qEcWVC1biN4vJTx/lY3+4gb6jtf
qHhONhNq8MiwzzYINI0ziM2Jy4jzkqMG8cKPXNs13Cc3rUvIDGsFCIiIhEpOG0c4A25wZv7nr8Zl
kOqjxzBLf3hb3Px5Cbbi8xo/XXl7aL64rG/Ys5mz5w23bLwnvDFe2joAooXP7rTCnr+cdAzh12WU
qoiVwN5A/lNEAjE2FI1HFguqNzykP9TiTVZ7wQU/zexP83ilfhBSeO2euG+2zKnVOzIm8OjDA4eA
VICHeLLRbHW9nW0ImwjcfHfrEPuv4MytWosGL2dy8X9mBpKF7iBcCPCN1iOHGMBJaTV7ih89tRLc
GPy7mhyzXie8JVrPClv4TYvjFr8QIZ34qUjo0B9L2gfp4paGhX/4MK9s0sGDrJgaxmWSk7H028N4
DIwnMotfiXRfgpjeB068SDUAV7QCP4QARlI123YDoGa/HHwpvy/RPHD2L2lGZdFj2VTCg7PNfkf8
p7TXsxNTlEFZYvgat4hIrGgpApQ2HZE3bqcDTzNEMa7TflVzVxvBj8MAPJTkvB50a1tyEmmISP7t
hp7mSBK82i/DADl6iVGBV3oKsFzP5jGsvWl6YGUuDr5MfjfDlRWxulMdUSFGmM02nGL0LdDmiajO
dmH2C02B8Myt1XiK2VEygANX4ToNHFo/rGmWAbavmEdY638xZrmds85m7Gbr0XJQxahe89Yj9WHl
j0AG+obmVTBENuLmhpmL7PF1rHqj6nEPzPNdaB5bHpKmfpREAlDwXTi64vq+zyTX1hfhqa49Rlrx
ynzFCBiBXVHTHr3OOiDs4W1F5QFzAUIQHwH6zCzAtDLZaHwkeUNTkB0Gq5XRFr/NyFdEjMyPQ7/j
DbPjYGzhv8Y5yb51Q1YC6eRE3zxCS6LuyCKdO0bTraUjNBTWBqBsQhbCAzcoWzlAH5MDJ9s3X2Pz
kwExFM5099BkzJdW28qP0nvlcFEaPlDJBNtcvQPLYLI0ZkJW4V/PxDAJTiqODxUV6famro1Pq5bY
8IdvlayTFbaYVdnKRNY1jbda+5yA2NkGbFG9KLvM9Y5DYW6y97LYjMZW1ZyYBGKsSFBNsIzsZgjD
Z8FlbelqDK41C9vaZQC2ID2zaC+yIFEOzRshdIxrbqSsWtuLjriLHpzdCTag4iNk4S8uuSJ2uYhj
AzAPz62hz12gkxhcidF08nyBE6G+faHeNFGPx7NPdeir/eE2ZewsYPDc6w5MJpzcUCUC9oAtOUCD
CBH6MBwoPtLsbM4i4QTZO83dakunhe5J6IkUEFm6ZICI0OWgItNdsgxqV6clNlCu1Tcw8LEwCzCs
adQeTeVBfMNRwRAauZTR/3ffJuzNBxABoeplAuXYbzPEJQGF53mg061tY+E1YdiAwVYOQrXjJxM7
7+cC+/uR7D58tSozP5zU8XXUZBvlE7adzm2sX7rOLPTWabZU+nGxXbxLdI9iQjY8EdVld27DkyV+
0FDno+iRX+brgNWz7hiYyDGw2ebjBXGsFx7vCxPgvGyO3q0jF45xsTQ/+xU8TQ/c8KDHmNFOFXcx
lV0S79G+9hQCuOtikSJ6Yx8rLEN8zDrfAUX6Swc1bpdzG1zlL0KH03Z1e0SYg0W387qQML0CHJAY
GxX9/4Fmz1m74HLGSRVXPrns8JXhVFfvJO1RNO7hN7QBO6fQYXmPuseqbe1yA2axUr4JpMqeb++q
wJSBZBPA0jU4UN/VLhbs3RJXN421TUnKMM3IKzlnSu8wjUnvt711aUGyFq1JtJPbE0k8cFfkNKv9
JvJNeX9rmV/GLfMPQ8HAg7TkHaDmrYy9BoecRnu9m/ozaU7B8DhDAe3dIpz8MHxTeANUdMEzrzK1
gtuB6GAvQRY9pV8zwajn/G14r1K28g53YGbJHfpHJEsT+OCVtW1Ik0alQ4zDqv7k/+EpPclP7QON
mIbA2mxFMVrvT1Z/RPZwQzU9LAFQQewKhwybOWHQVNoQHnwwYzTo2FA0DljSbKQLuew2trYnvs6f
SA2w0Rqvbu8z8RDaPmR2c9t9IDET9qBdl5wE/xCs50eUpoBULPREAUek3zSGswCLTOjnZGIZ23Vc
slZmvweu66MRzAfR4JoqN6pdvFue5DFncjN3q2dwewiJnyiyuDKlYfGgauwwtmQvti8tjgjCqum0
U7ijjwouCPwl+6s1DFnWKDdHB4QAlBaxm5fsAhb01knY7aZsQxtDPwe7yg+e5G5NNGjiJ7GjUZg7
MZvCmzsQn74EwRNKpKwVJ7tYgCvDfch0Bl12Jey0k+RQ8WZWSPhn474g5Cn4wGMpMnyIOsg3Oc0f
5/ZW+SKZeRjpsQlsS19FQYcXqXq43o6aE+6Nk0BJYWWcCrfYEeA4XqN1B7+LVai8z35GtnenanTG
R6AQnj7YwfxKjOl799TiliZTyameoP4x+xw4WfG8F9EjYBSFu3coX6QLgUvFYUqOmOhIrKibKyca
+i+zxwo8FVhh4vcwkgvrukCJwWLLLw74cJY5sbAt5vxj2aIoNNzmNX5hFhXf6JAFPjHirbKJYuZv
QtrQYayq3u2q9zJ6hFzDVSxdKvVhKoEtwe/Ed/ezwMZIDOKmVG/QC+asujMUuVRDxdUbWyduf6wQ
hH7ZxGQFoo8aoBwt4eX/i49PYFHkxHvTzbfkX2d2s8FuljBnog0kAWQr8F6CTaYrbOdx0YLU7/bD
q4EEgTWt+ZLtIz8DjdgRkFe/oFEoAqJOYH0tGbPCjmYWuypaOrTaTIRBRFGuurNqOtNBtmzYABjz
VKLTgMG3m7xby+BADR+BL43BJ5ab7NCnV4KoFl1utypdw3qYpTOlfnxUy54dJYkb8SKgHQmAHBzh
MHkfjALCulj2Zj5tmyl+J+gM7LcbHsM17EYIda9MC4lB32QVPBHOpV4NlwBrHT6gtYqeMevANVQP
5IS+LbM3GaO0hlaKN74mP9ELCSFUYSi/O9KXRvXEsdbJBLbVhlYuNvtkem9+0pJ0QxQTzOPWQeDj
wMI6E6WGIBLPLyW6Vb6XKoxDKxpQcgOIij7fOg9d+A4b2kzogygfoABihcAsj6KjBL/xWl5xRjX+
QAdjbW5Y5BN9tW3s7BIxMuAclR/FuSYhokSMs0P/RHHIOoYnFbJHvk5fTO5Vg41h0TJWt+84Jyll
k5ndvlE04AkEi3XOuI3eOnhVfqAsu5fwuZf8TnYQzcYXcsJ6ts9W9VY+U1L9auMzKy3Bz9SHDoSv
erSKrQSncCxpM81rpo5ka5HiDb+w3wxH6cV8QzftVz7b+z2XJBiWa/uiv4XMorTEvSLQkMp22rgO
4oekQ71GYAQ7918cAXaB5MrJxS8NYmWr7hXS1XbWkwG+oj8kHzL73sCdGSJEaHrQ4nCGuTQJCtrL
L0ROfhZf1gHeDzt76hon5AKoBZTqmnJBkzNJVI3LUuVXbC31kSF6sI7KjtERrQkmMn3tNJZn9NHR
tt1CUSPw5jN6Kl9Kd1mVnW6PubIOUHGSAkgA+Zg4+u1XBRhqsf/hexgeyavM5ScTcNYvonXR8a6D
HaUBA5WxC66EyW3FCoAJeB35/SeJNquey4dnDcttSy5aS44w25LlOK6ZSYIzy9uDdQQG8gif5JgY
rzNlNE9UyfTryULsrxfgcO/0q0KDvuqbeKXG9vxBA0hfZtvn8IUlFEnPGF1to2CmMx/ITATbSjIh
037/YhyJFaUuflKYyROSdVk3xMSBuY2fHbSX8RvbQfGuXIqn26YD2/gSbcdHRuKvKn7oc7Kj4mc1
+O/sndlypMiWRb+IMnDmV8UcmpUpZaZeMCmlZAbHmRy+vheoqlRVffu2XevXLrOMikkxEOC4n7P3
2mf/4atDmN7Fz2aTPkITvcF5OaNmvsnPxk3PGZldIborth3JoQdAkPUmfi6RLF7cLogisRPm9/nS
23hnJmdUN3Jx343E7I6nDvN1bVx1RnwXLw2guNSs/deroJHAGihMSkg0yYEc8QiYHenV49JpmnoD
e7I70PoYF7vY2n1q0kuJjoeQcVpYyeJrQSJBQUaAkWPkHyeM/H88Agh76XD9cdOJB3QP5tfOBIXS
Ld259e/Xi/WpnZPxSlNOfK+tceL84+9zoawTtpbUzBRmJq/5uIiXm+t9kRyZoieB+xKiGdp5LIf9
PvnLU//xl+truDUdos9Xq1VU74u8/eK6wRnjarKjUXuMGrpF60XcLO+xXnVp2Fu79SpIDhhvvolF
o9XJ5efThz8/5ud9YWw0v7/Eeuf6nLJQ6ZFTDSCXP95qvf/z5se1BPPq5h+P5E6CuL7l1PT5QGDj
yrpYb9cYHS4siXFpfYm/vP36tVGEEpBgTBxWbcwEkmO6lOGwQxlF8Wup4aYkUg0S27BqylM2NEfX
9RNI4SA3hd1cx+VCS8moXc34V3KD+ej4pbXCYy9Z/uWkthtD55JxwjrKcxfwJiSvJHhIY+M1yLvr
1hHPIWToqUJH2cGpVwYZgr39LbEVsCBaFiEWZlZA1H8mA5gdWl7wnGE2U2sODkNpLUlKgwNv1Tqa
CllBHuHftl1ksglRQiMhEThaT92k0OCZX7ExofXJB3xCjn60oc2SlZZ9wcx5WUZMz0xCZIdpSwie
yMIdtLKruMnvsvI7Nvy9Q5VjZPEGQehktJqpIm6tZCzUPgQ6JpP0NmlLEII+Y5cd380vZuCc/R6v
i5sZZ6dUjzI1XkxvvsfYDu39dRxwgIIbjdEIeCHZiIp0AjQqQFtrV+y8vrv2e4sC6ExRJ/KfNXJR
kEHVHVIzKDtKuiyOUEeyAqD7ylnEDWHmINaTDgWdehwwy5P0EvkAeDW8XSneUJJcm7H/Pc6RsIp+
Jrjpp2Wd47H4WY0KNGE1MwlIyPsr+19JFbzSRq4ue9MeDrU5L8jNdAnrmhukia7LcroTyHS76ps/
Qf7urLMiERgxCYQi+ixzdKVT8dCqgcRPslFGhTqqOk85HSFFtrXZ7UvygNXoMRdjuI8UqkZHPPbh
YQi+gnsiDJn47d6dD5YHmomaZ+c+s5leW0R/YHluLZG9Osy2ioX0PINTFlDfJFWPkm1mZ9a7zPrX
Njaxfs0Osz3O8QqRC1ts8vyrzsccaCgXosqM66SzcMggnYX6aHtbqe+bWDo/ZwJGVOQ+lN30vZSK
OmjYU021C3RG1bsVY71NeuMSgv9WO3V1zBv/oEvKYC78SNDl9KmZWGaZgUOxyd5qbNkCU39cjo8y
4Ow6dS6g+qHVJ+BeVxo90LZ1l8g+JYnbKuRN2po/ZgmaoxEB8S8268lSPOneqk9tOT/n3syQIiy0
Mi0wQV8bW7SBP1jr032KN1aB8jJV5Kzazjt70s6yiLccg5du8m4jutKzj1RjNvWj1sPlgJ1beQ3K
3aEkydfEWh1/wb99Li1yVxvINNfY7x8IaSkp6BThIACmtTspOrGJU+fR7gPASq54aX6adviryUuy
Ems2lwZMnviAVF0r2o8NLx5OEyevIbrs3JRs1Qb7LFwacK43sxntUfhGN4hfL8Ose7fGUGwjFg9g
SB9RkyuEmKhvpwbA4uC+eBXyBV0zj6YjNgPu3xnKpGsxEcoJBHiK7P42N+sA0/QN4udbq8GRZKkp
3Dtx9Cuyx+xq7L+7FsNcY+qzW3jezrLpbieTFaBGJ/CuKH8pP9p04chZPAjuFdDcJTvdrIZfTjt/
Qe2comNgWYgbFL9jTRSY135Le1YXpRgBfqPopWNNs6MImnwnnwqrJD3LnW+kYTwlHJtsXSzXXkgA
h0FFJjVPQTzRqwQs0vfZ8zRa32AO4EOHzXEwDVbMaeJiTgBz2eVk30Qt7MzWu3YD69JLBR6ryYT4
WTBTHeO7+n1Q8i3q6PO4NCDLs53M5rZxUn+T+PHGF9GmxxJLfCB4SN8Vy5SQjgtEzXMY9M/1TPfT
NSh7Gow9R1VEVMx0epcUzbMr28emGm/Y5jfwu6BjRlvdZ3RNDfNbHFD0AgIDm/munOeDIeVd6sBv
A4EP596HExSV6S9Hf7FrDcINoCZZPMmdcOwcaXBBRd7MQRNZgJNRmG4Md0DR5REo7JBcYg7FT6MO
cC7N3S/Ho7zVFM0pdvLXnMF709kJiE1iS5EGa8gdLPkZv4sGq66EnoYonJSr7kvbp7+6VEx3Vsfe
P8eo1Z1wpATBWRDZQ70vgyGlPAi8JGub77mWI8796ta+s6mEGARkxeW7WwqxefMc2gVN8qPoXr1k
5lA3MT7Wk0moBBBUhPpnUd4bkbqJddPeoK5eVKUU1K16YmUTqWM0wsiPuvLJSPpXV9gSP/LS6lpq
dfDohrLAcF1X2Cqn8TH1oJUZ9CaRfQqitROWsDn1egTs4CAKeTa07x/M2qENnBtEMlAxlx1FkABt
r5b1nV3R+0KKW4EpHr+ZGk5p6gQnVUcL246IlDR0v5nKZMZuVuy1fUchROVfYZr8rIdkV7f9GcCX
jinWSpL9CCQJCIfMURBMnnuFsXo/daw+Eypiu5qAkc0QFcOpcmprM7Yb2z4b/ZVvR7SbTNoMcRSi
NdHF0crd6Dqm5BiWiD59e/qJKb25MFtKRmVJiXagoJ8HgLVrcouGPuTT0iepKg2Yp7EotMvqoW/J
rR4cIuG9lhJAIM5mNDMgplpv08i48BR5KCnisF3by5/AS47/bymrurSb/jdLmQeP5N9Zyi5fqval
/Zuj7ONPfneUhc5vzKEwhpkBDLNQWOGfjjLLFL8x9AvTA+uPe9DF2/uHo8z8zVz+8z0M+iGP8Bn+
cJR5v4WhGViBKWwvsDzH+k8cZYvv4O+OMpM3QIgc2BYy7UB43mK0/IujDMVJUGSx9i6tKDrZWWFe
jU5vXgFz0Wc4GpvYTL1DNUnqKn0zXKY97E2nXXJnfDeQyOEWb9EMdrn1UuYRy3358pz12pD2zV9u
1qKkrqrc4/pgFT2nkSNPK2FgZTus11amgOp7+8Qc/fPuz8fW+4p5Qmj3+XBXt/lB2vmlWhWISdBg
yaYZ71LppUz+YyhrQtlDwP+NQZIFC8Oc/AeGZVVugpWx1i8KxUosSDZG7d3sNfKoQpPQbWbbVUxe
i+UYW/jMyWUhUr3zPO/X0PXNwbeGxLlSZYsKQ7EeL13zvF600RL5ExTfrBI7yLRi+ky290nStVq3
UVTt8VIYMP8XxeWiveT9JKriv93UktI4Mz+cVvrWLzCpuAmy8mLur4sWMa+FTIWJYntYiLLn9aJw
HQqSATmXDjP/Ilr65diwNtkiJ1wvjNmiMbNedc1eHkkVYliLW5yzzGE+P8b6WeblA63X1gs+R7dv
zZFWP8SFlQDyebHe19XNVo9Fd6zwdx2bjurVsmrP6DJ5Nee1YOO5RbJzDBsnXrBATDzDp0G9XJj2
uGUpMxx1h7KtKyVVHmCq+3lIvuBJ0yQ7uOl5NonuURpNJepH9MnTmAxnZiyK4plE9zPbBUI8loEO
a/9DQHfYzAjfSuEWjWirj/o2Bp5/Dhtm5niQCE/tKb3aNdnAJslLF7mJshDdmFWiTq7m0Dw7kjkR
0vpqV0UpTCDL7TeysV7DOrjKFiRktDBd1gvRl+bRDDBEL3eldR2QL59cZ3VBLTBeZKTrRbQQa9Zr
9QQ73ioeotlh/TEx7+WowukZUNhkvXCyF9sJmIckSo+Vz54ZZv0ujEiRyryCzgX8UcTyIYtGqLxb
A3DuOQloCHYi/BU2CEtwGizgNjQJ8uPZsow5T6/PdNp33f6AVsH03D4OmROxdSnZ9hEBAPhbCYAT
P40WIo4olN7W1hIymOHxQdMMKKWcJ8yKFVN5SbRFGSn6fMvm8KaAY6lZcJTrZnBzS+5NKR/+8d1X
6ktMgsmhi5RBa4+Gw0p5QR7wO+9lPTYXqTyV1OUwpXVKR7Zyjz1wY3sIT05qvKkB1bFRXnktQdai
C+jdtyGY5SQMafHS/4yYvOzmyIJTBpKcMzn9F69PXISy8qunMxQwgw9cRA2PsIFRNkH8BEHYHPI8
paiv91pEBAV3o3keafYjvT+0JgtEUVXyvAJmPlgzYlGMB4SuLTu5oJvP/C2okHxEMIUpajPVSrNE
bZvBHY++WW6VNSpYXYLeKyaki265KUuNZ7OMX0pglGcVy+4sVFjsDR2/kq3QEHUUMg3rvPQ4gFkk
sofQboocoOdaZuOEHlsLJcZeLlJb/H5tvQ++0LDLveznevQHi7i4aXJGg7kmr3DwLCQUcmAm6ppY
N1rWBo1N5BNefDxVig7Mx0dC9X1syIxbx6D1Lj9kZeUYFpO74sXq9Xi2lwt8SDQsoQdlJZ5J2ZLN
3bjUlyt+znVf+LjqNMidVlbQIsm2ctpXVWrvcpvgvDxk2R2LUy9m6pCatQspHBCEmUhrXELDTSIZ
IYTZT+c8tqA9B3ehJcVu3ZQOdk24oJdjuiyW3fjRE/dzSRcBZiDjCwFcZoHWcB1/1/GtwoyjHS/7
GJcDqPPg1nCz+iqtjiaZMAf8J/cGFfgRm9yFI+V1Cql3I9Pe2ZQRclKmBNPGVjB4zBkOgdJ+s3UX
aqXwxsPquPg0YLC2R2ZldMeyB2rrLJU8ixYZjFXG6vUmVua3xqx79AeS6NrlrbrFa+H69vuU29au
JmjncqSofklxuOeAc2NOvDorqJ6tV9cLf7nz45oAFBF5DJsqhjymPeLcEyy+6FvsaBMXTn2yBXKQ
2SzKy8nqy8t+9OSuNmr4r5077ryKtVBF+NVZg4k7RSUCgHgZULooyc5obGa7JOvWZISN2Yv2Tl4+
VC3Cug66acOqkxINnjg8z2XddWc7a+uT71OuWIFW630TgKJtSMoPhVvG+TaAGGuZ7smvloVtM4QQ
9zjiD/ADb6tiXOJdiusBp9JxBImGMYGy+JQ1nPFBUmYtAJ/IhuIV5KD8cJ3MkRMfGp51mUliKEIU
IY3e5azOLS2J9I5rw9ysv1SpzL9aZUiboJnhI6gKN2U3j3hxMT/S5Mo8TFvQ/499A3CU/HGg7CEp
gzBazutFFUhY+7J66peycbqUnYulrrxeYGStzuSkZCe3Ytm6lqM/HgipCVWbrizelR5vgeeNV8JK
Gb/I7MoFvqlWWQ9ZjSJS+8OLoA6jliqlLIZvaVy/TC2TN3tU1MONHh31BDXLsXbB5H+hQroIWQns
aif/nEZyF+nxqXBpRuNgzJDjfJvyot25fXSlcFRSGURDEi6HtMH4gs/3qFx4KIP3NY/0AqNtgZ8l
06tbwAOhfTxyMKJiS6+7yC0OIqGzEzjiUFBz3rhp+FRaKUyeeTp6AALlZP9qhUeyzuye+kjs9EBl
r7PS+UmFMeIIZ9jbcxYxQDdP3oDqKi2e/E6XNyVzPBt9QAXmjQoldWQs66QemFfwUYd9GifP0Hsb
ckTDnc38accajq5fVR4zHz+Xp1nUMmMEK2+XuEIgcNe62NZtvZwHXmTdxuS1N9ReSXzbdM3OOuq8
E3dN4j2WhJzyzn5SytsoBezpdsvZJ+TUMg94APDbbwIn9MiUz3tkNEO79aEoXGin/JqKMN/KdEQB
MGvrqeWcFAwLrhYjbVgYPzvT9vZD0WyVgj8TzR566IjZn/berIH/p2H31bKKBhU0mRP4XqHA4nbP
ZiYZoZ69XTmnu7oGiTS0HHRWfKnlKcqojRaxh8DTRG/T2t8n6jH3AyX5DZWbXiO18GDDAgR7btw6
ocylTuGEcS708Vy7vn8rqPSenHFi84bRS1C7Zwev8oXvwzepy7TY2nceeNSHPC3bC2FjIuxL/2QH
SOq0a3Y7jY/Uc+lvotfTC78xYuKwN1yKh1OHiqAh+YudoNi0FRXnLkApjZwVHbjYgKW394V2tsns
p4c0qX4MNWLtNOOUlyW7ylcW3WQ0aTQYkI0aw3PQoy8LE/NpdBHSZN4DTqKS+O7gRw7DlUWMg72B
wnx77QnwCtRqUDtpYop6xLpVP2x9OVkXpk00kDWHP4pgvDZCPunwtacp56WXidfV5BAi6lWJEpSq
kkcngNglW5NwW2Ks0rS+62zwqXVOUcIZebrGE00lpH32+TdmsltkTa6k/T5n/iMZsKTIz9lV5xZM
SVuZ4MvMNvZo41cUw/0UE/bkT4g3FU1Q7YZvbawYCB2M/U7t5wdviMyDYWpvW5NgE3m3Q1aHHMVo
pYrSoSafo9n1GzRJPXSfPsxxTrqHYiLr3Iz8CTZzhKwG2OEYX4zl8KUu3TeofQdp8cXNNtjbZE7E
IWGgunqNEyAgM4RM7M9GiNPbx8DqJ6+1r4l7G/oflukUr1bnvQwIG0aWy/i08RWEiCw9H3NxV2X7
CcDklip4MiGiI08oQ1SLh0s2C8N9pZwPOsv2DqcNllguoDp0Tf/d5PV5X7X+5afpa32Nz4fXa//5
fSW+kBA+pKZI2dnMjtYGpL2ccS0d0YX86E0uS5107VL+efHRpFwf9pgz7kXoX6slfZi4UHVer3We
SWyWSRsr966NkjXDevd6US7P+nzq533rNeqzzN7+x4c/Xyar3d/fbPoCArn8eOP1xU3DxfoFU3Z9
9ucT//IGn68z5NEyXXS8nNXxn1+gZuZ8iIruNGdDuJtl822Fia8k8p6e1DZXNC4+iObrnevF53M+
76unZXX/efsfz/EHdIGV0YEsJez882n/eL2/wNI/n7M2aj9fr+olXMqPZ/7LT9aHdgr2v0IGvq4/
1j8FUNPt8zG7lw5JV7t6JAs+iMd9ZTHRHvBi/uXCW2Zd633NNJEGGdH7Tte51iCXMsrn4x+3//Vj
zp+vsj4/VwndZ12zlnVoJzScq0sqyelgUo5cl8JFleXj7Xp1dnwWFbpBJ7mQMt0ZK/F67fNixVV+
3jRJDS4YTI+fd63XKoMunUdKJlnLMDY/H13//l/dxxGD3/Tz5T+fAzXpXtKFx0NnW8BPBi5U9W54
JS4maQQfrLz/p2L9byVMVALU9P5nKtb1S1q9/62C+fEXv1cwPQqOtgfxyhauF9huSAHxdyaWb/2G
75lapEWhEhvxUqb8o4Lp/0Y6ri8CPyRuzBYmxc3fK5iOTdlzqYj6JssYh4HuP6pgLoTDvxGxfFaV
oLmcMLDpOXlLffMv9cvOz0yj0wY2Btq45HAtkk5BNBdW4J/0cJ/7r8YJwT41sxNns79sqH9BobP4
gv94c0qwaCisEP6XBf3r729eV27dQCWej8SDEoezmbvLYrwhMsbrDhDYdbMJPFp+/9e3df/+tr0D
TUqBzTiq732D9/m2Nw47FHI0gaL20pV71Ln//psuXLG/b+W/f9F/cCZzL1RRQMHhSBZWP98jRcQ9
EkcXEwrF7OnfvxecoP/2dqB/Asf3hQC5Zln/pPu1Be3PeGgUGqsxOhOxi1bUvtUdYm67CprrlESz
nV0HLcQzuKATk7brEIwVfVmElczSr/2ymuHJEC3BnktPZaIGNsJcR+pdQq0OUOrZrUlH2ze/Rf5g
IXKHoD4xYe0z521gNaj54dGA+BXA/RxLpl3is0G6R1oCRoBsvI2MRmzLbLx2PGSs6Uz2qKtbApga
SBD8t22hAHa1eXJq8cAUAZaIqclHw8ijZtJFba+8iVjHUx2jc+Wob3nY0pRMUXMEckCx6X/RfhF9
ue5TNJKANVjYzuYu8jE9xDC0rKS1jp56IQWIPc9+4cyGRKuaHllwb8aq7zZO4QJIH4josttrf6w3
hKScq6Q/jaL7Cf77RkTIu8m8oOXXX6eyecaw/kivcIuD5tpwWf4J4sPoBeARySz4mB7SDEthgoCg
xnkgRkA80At87dMWezElblY9iK6Dfnwk5xRLsYS4j/DkIhGEF6e4lyYkhWXtI57RgYbMdWyQbVTi
3Tb4u9HmlxA5xnYyoi5EnMtNQMqtVc33UEwOciwmcPBjBJmYSIJm+k7+O6Bj0nE7nB89no+SnmOV
WhpVYLoDfvPsx8QepQgH+ukd0vhj4tlbwPV0y/QjQR+AWSLiQSt6tbk/v9t2+RjLt6psX+i5Fdsp
CJoL+NnGYomY8qzc+aN8jjRlNp9JXBU4e9sbHllSvJsjwNsOU8TyOqWtH83JvZ3qO68BdA9JBism
YS/SRYXd4bnzkofYZbiSVFTnyuApdQ0nt72a04ig+QXdBe2H4ofHwrqwUc6XLVstoCgyeiYLZb7j
CXoburbaeSfQFCJXl26cEmVlbtxFAkWtn6W/2pxvUJIUx+qcjBUbl01pI7GklPs9s52lRd2+hTWF
ZiPx9a7PsfLnPNuY7XezSImUo/EQCYQpxFteWFaNeT/ggzSOF23misawOcAMNTNxXYT+sUFxsUka
PrPfVuSDqwdnZjcpLOuqzsIY0VdY7GyTeU9hJCeS23eVAAszNuw/1CApHdO0p8tMW5PpdZI3i4GJ
Pxiaw/pDhwGDTsOqMwzueC20Qx1jPIi8i1GogyTlgnfvtlYyXsdS3E9++rH7VoJMhqipf4IbG7Y6
KO7jCd3FELcz2tLgIVd0bnXBt4sMSxLJlqM6cMH++l5+WvYbPVVfmQHeTAIlCtlvz0iD4k1r4Duo
5RKiHJL1EVJGHATsZY1rs4JBVhhLBl1iHoe+3C/aLF/42ak3ISlLGDxDru7SSluHtm+vA9k9GhWq
nKxn8617ngmYj3GXfOVYPgvBYVikTXnIMhBhCtKAuxxxNYo9/H4m1e9wAQTpiWO2cYjqGFCR9QJL
Z4xqNehmjs48Zp1qmO+l1X0RY0bcgwVykCPVWi4QBSMHp8vdO9iuQm98HHy2cesqVqoVmaxhf6+m
hSobEupbxajbjQSA2VM0qEXcNEKOpmGziUnAo/iNNyYuiAHpy9OyOwU1mvRJMJjFXcq6On0s7CfV
QI82A5QHbundu6zmM48DMsndi6menjopRzr2HOIIRvZzxZC/DkcsPKaWNfVUdtfA3ugLwL28KCO+
VNiA3eZNsth571oGqmHiFykCBn8NPUFED4FkU2T8qM4s3lUxMhaHIS5BUB42sVR8sE5zZxXW96mT
3qthPPSqejREjuuf+TlRA2r9ez13e9evv4VifGyG6VGFqAiN6Nb02J3NVPsYQ/RjX8b72E+/AGbf
MajmmC+dd1HzOftxGWNU+axSF+HJbojxuoTKfifp+1G47I2MZYQ02PejU9xbZnmPJOhXSILzgMI+
Fstx7PCLkmHhXrRGjuMRhZIZkEjiIkzCzzkdHIPIsLm97k02BWtmSejgVZuwWfUyuGuQYpI4ZDYr
FAU3z0gqGT3sM5x/ENXqa1VgcZzDmMaaEu+pD0YvzQAZd7egWpq5e5ryox4YP4nLpZ5PINSFRiBG
6+V52SRTwylGOOSqxBxNZV6grR3m9QtaRuHC1MF5sezwruyemzY7VyHUR1obLe+JH5rzaFrDDmu7
H5yRSZUTyU5l/OAh3ZSd2Zb3vtPis5DPiR1/Vzm1S9LVD54/57C+qUegBLKIhjiECIa3i8avV8Xr
bHmEdy6jmhuZS8sJTYmlZqT4M5iEdCQ0cBw39Tjm98GopmMtAfUSLpNtRr+9z6Zq2NQhutlAedRB
3SslKw4h0tyJ2CrvSQDCDq7HOyKrblj5XjcVDatFclssZ76kK67trLt3DEr6lNi+cI6+5CekTD0A
5MlBWgUo6rSPBNMV80We1dR/dfiri6tDqTgDJFBJid7ApxXwFSDvQHh25c6YUZQbHLHngOImTKzp
MST1KyOFcscoaxwQjYptkCb0n6doP7WXCvMUPR/Tz287wiyIJ2xm4o6D76rxbcaORbEKLKQhxry0
BjogBI1surgtdiYqoS0n1beWPEuJHwDdDi3LTl/l/Ks7tIdT1B2prYtvNM23gYt9lmQ7I8r6yzHr
QH15RK437n6oICvMhkfzoUc5naZEtI3uD89nV27qkbfS4nmk09guMZWJbNGLzsC8vIaFdxyiNdX3
yZwYjLHOi45QTuVkDG6GsSUiuKCYjhuMzEW64Xun8Mp9FuZfhxnpu6DQhtC7eDXqvOeMPHOuoFu5
aCBNBm3yGxsHu3FdkjeDlOrcikX+N3anrKls5LygnWIs2V70CqIoxwNsPBudWMrgE1tjGo4o0uq4
Ia8LVDWkMvFALNRJhV2wzSjcBS0q3MrQex9YL/taTPNUjRONzTk4Go66EnNza5PFdEmI8lNsMPgM
Whg7auA76VBKHcxjEFrl3gN7BnCj2WgfjZ7X0sltaFtfENVOczAYf84+LLUMvkIwuBYhRwBnuuFr
0KHjD4RBMNcAoCkxA2SswXmyOacrh1inuX1jtBsvvUFfxfZs7TqIW/Ar+q8QDxfbc/RSN5yAPj7E
0iwfJvfoTLdA4siVT5+tMkwxXI8xZdVi5PjAypLUNWqpFPZeTWTNoqsDwAusnPgYz9aUTGVHqIFJ
IANZwBci6xQIOT5anjhfJzt9sBMfGRWhhpCrnGqrOsva2WFUIRlg+iMHWx00ZmKnsJkH2sCRzCMS
BIguWSJ3rn/Stf8aBdhlCyBOB4mjZ9Zvg89BFSUWfbysODEAMynoog5aHQKCJJbmsRP1Q1XApoHK
9LPl0NzV8i0t2SGSIfnpCNqA0+yD9UC/QfcGEw4zXiyTcAi0RM6s32ZzsHa6KhCIJjXjNjIysHhY
ZY0QVorNh1/3KAaK1A9SjpeIpqKXbUO9jyis0exgKjZdWaNEP9hXFW0FUR3ZEmRxeKUFUpf6ehZH
6ZU2sFi4b3HBj916uHfpKF27+VzsSHYhxwx5qq7ddDcFUbOz0/Q1hzWIMyplBZJhzgo90DdkwSN2
QOnuBFSLo6qzL+bGU3s/bjnTWy0qA2E+pnBK+1jku4LV1yYsEAzno/tSLpDYpj7NAXrpMp0YBlyc
w3F0iDiF77MWV5Q9dr+04kRMutUrq6IBw3ZlX8jGYS5cqoNho4WTMuaMTrQdu3G27WiesfRxMSqK
J1eQX9KhANqqOEjBHd74KYl1dmKxrSDUbmSSP0jop+AGo68odwHUWgB/Vc+0RbRNTTwT4xFq3zDB
bhaUQ7atXfvKSfPXpBorzm2n3kex1BcCTa7j3Hi1+9azYN34TREelCu6XcBySzn+WxmLX5VDEBPC
fVpvNS6wRvC7ek4bHrTXnDwX+HxrQok28/5b4Q0PvsRWbNU+2yVKTnGA8L4QUYeZawK2S1xf4mc3
Rtz/chUAEZSpLGyn7NE2we0aYhxPzFFv3KqAu+IBkQ/gBVpiaC5bphadBeCPFpTWdDOYU9I9kmDv
MyLstrPNLu3BK2alsPemtD3EfrS3lR4I4Aq+d7mFmNUxvqTSfxCSHlZulO2hsGeipvx47yT0PmIL
SKfC3ionSUxidgxBKwLWiL6Au6pcDMV5DfgtyjGYDecsc1CP0meO8oG/zWjDLFG47txVJ269+sSY
bS0D0m84OPQVumabTKTr6eFgO98IGO1edBF+8eypOzGzwhOvvYj03QR3f4iUmT3uiolweRg0x3U4
AriZl/YYJYOkH2FDtqoCKRQE+84UX13h3JJ59OoohDO+RVpWEd9kYzieKkyQUUGDvpT6NXCRS3UJ
x5nVwrQdo4q1O0qxLVuX3b0bd3WWYeZ24vDUjbgRYS22xO4g3nbaDvH7crhlajx6vYcmbCBMAsXu
stpk9wS/h9JUUb11jcMwLnta4ZhbyzXBRYgd770fE1aMygpbFsVoXWfWGGZq2OdeD6fZYK6fNMG0
56dK6nhLBeJYkRWy8XxqDy31BiSuxlAz1mQ+DRZzPoZBflmP8roroJGEHpEaEXO+VMI6dWaF/3Uv
tSbjvbJ/VJbcKQumGxLdV99I6FDt8vSnQhHlMKsBkdG81A6+jVZb59xy6PdHV70od3OwxME0OA3z
8h5M7Xs+TSdw89UmVBXk2sycGP/Zf6kXHj2oVCatLHp61mmq5X2NpUTGhMowz0ZMZDacThyCOSzO
aUxzEBhiGk9ooN5aNeocW6k3c8SQXUnihUVlkVmRNvs5R2pR9zrc1PVD77KSjQBgbkSdv2Z2DDqi
wrE9OXIGDQ1Tjsx6kqSmYxTthgCUtIc65yryg0tFutTgPiE7rgj1dhP80ZgRA0pgKezfhP7HrqxS
d2c0iFbSGUtN/1628mEoky9+FT1VWQwRvsCwFyTAHOOCQdU3QORCfSgTR51St/4mO2TvBQmg+yjY
CepRIMIWtqiPkyQP5ks500iM+QRsXdgi9n2bOtdoFouNMuvskElr3xe2Pjnw4MvCC46O61yFs0uf
MIZJHVFJIfRsZlZr30mj4FPGNKsdbI4KD9LBYYWy9XPCW4rm0aQVAj6ObqzGk5S3gwMsv7xDcMzI
TDVpN0mWd91QhdueiT2acgbBSBo7rxnob4JgaD0G8d70aM6PdEsrkgMV+Hff6b1LOzBP6Z2BJu44
JZ0GjtSDiKHFmh38qqZAJ9lcoo2ZI/l9sC1mrMd0GQ8sjoANNVZ0LiKNfCAidAAytVfXEHsC/1FO
KXBG1ne526jd1HwTVDA2XpYQVM3wlmXBITKncOMkfING3vQ+h2MyFclVkTH9mRzjXJvioRjb736F
D9yZZtwQ5YTDUmHd0T3QGQSwk5+DinMhKFlWha6sRXOXMoShxyPr3Gm3doINPtfDte60ZtWWoCCk
JHicymncT2QPHw0bEr7NrbqQ9rc+86/6Zhz3s6HAXDpzfVnnNESzObxAQG7Aqs0e/NgoT7Vw723C
xS4rJkHRMtTnpo/+u0YKlrUcc7TAEj+CHDJR+bVjDN2NEbtH29Ttdprt16RVX8dW3tKUBYxGfCLU
44lM3hHQmU9nSLrh9VjOEMXG4jQIcYurwL3UswC71IwHWXJ2LeHGqyGh4NRcMuCwsF/O1V4fIuFn
mZYlrJrCkBM2MGOmujjXKKeZyXb8L8LOo7l1rIuu/8VzVCGHKQkCYA4iRUkTlCJyzvj1Xnh2OXx2
2YNWvVa/lkgCuPeec/Zee66eBTjDrFM5a4as7ONMCS8RZbAm4IKTnOFfLJgU2dAAkxB5kEo5PdRg
mIpxns7jMDz9GCe2LouAXKYQzo/AYdlQ6m01/FsX40e/vHiLZDIAmHRda5LEBr9v172MMKRWabVW
2tMvZmUjj/4apvVPmQnvacJ91iRjuiPw4q6lmsVwmg9w0TtIDccKiQlsacF2SCbVHqyIVD0jrteL
ylAKfULYc+vV1BoB/wafaZ7AbtNAhGVmbcejCtGq3utadg0FuoaNxY45jAUnlsSO6bTxyeTOoBs8
PiQYSVOSU1A2OM9FQV+HSBGnnoBgdbm/cB1ErqiaQKQy1MwDd04qEBc7Nd+6r9Ku0+RXK6B/m5K0
GuDpTuqA0gi6gDQcAsjh0wjoHcJdJoEtQn6AnBVp6CSlf7mOvTQJ487RNI7lfteCopK457m5F/+x
8aN1qKK6lFdWC+oxVQS0BLWjj+Mhz6VsPY9yclFL4StPbFjWOG3F8tOqRbRXQZ16bEU48j504U+e
SwsDDAtw0Exw3YrQcrU4gCLSM1QwVpRA6IKmKTxKdeYVhEEwS+fv0O29Rkp+EFQKCAjb2rqykh8s
EhYWpCp280cxjxtEUf6613A6VwasjWrkxJaQ8DDiLCdhoIezYmTgVWHNUf3gyBf0k2ZUpE/IuXA3
8p48DwVISSuGKL99sDtGnZEUrdMJsgipFatgoEurIhHjJ4uteW/MCSFLxccrJ9/DMNpoO7JrNH3i
LooBYJRHXcDaEkoWq0n6FQlWtrZyWDXNjKOv0yw0EksTcKY3XgzVeZDR3VDs4UUaisfQ4qIOasYB
vsQuIXXL2RqgQi3p50GgAU3AUGoVZKRnd+FH8/39PGOozNLZWE+hdq2myGlLZVgumqP1oVOV5bZT
q09ETFOdBPRIKckbzf9C4bZkoZ44XDmWWpN2pyGKifCdBLr5VEZlr8M77A3kc3krHQSdNjZelKzh
eUdRQ0pc/ZnUBIPFFsspvVGoJ5uCHC6UfMx9pfSkAz/XyCG1A0R4m+I26gdFXxTOMjjxVgMsky98
6bb2nVJvDkHpF9DzpLtQErVmNsD5liIjFCRb1MJrkIdbrS4kOgNAyMVEefoJSJCq+jRlKKpjJ1w5
oX4uUu2pm55xYB6YE1wbIITyIOzKCJHhLNefYzLB2SoL6Ly8tXosPmkMPqNRuc+Ceh/QGxHwexSY
OeL9tXCaL9pm7vjPRp9fVCF/V2u+kQi4+pqOTA4NuaFglRtdKG8pQY6QzAwUGZqwmUYJeY/01lbk
fJWRdci4F1aFUnwrZLryvlnPaoUvE3I4qFGTyceiYnoiGoFZyBJuU7CSI7MmCSeFDlEb63/7Th1R
A6fGkm7hiYQBuGoVN9QxA4iLMTz2C52XsjZlPmRnKc44Tb0Vumq9IKhFuEIRKLC65H4lEoJiJm5d
cubWGLPoca3j05Aju95OPJJry/d7VxQB/AxmZkBhjYdrgTvDMMYPOQYXEynnhv7SJiYcaV3q44VC
EuWS5uU+9shI1o9JU8zHqTGes6a/iaj3bDnj6BSGxbBR81PYDrAtQ9LgevLsVmLQLbIoxBEJ20yI
FhGhKktCGtBFUOFLtGLshEL0VSfTeGo0lv1IiBiFoO2LVWq/eaoauzWMEkhH8SL1innVltz2KRhj
O9encivLZUUwQmtdh8wVs9+ht75yCFKA6MGXALwYe1aLFucq/l2hHvl9cU3UsDUxSg5APXEwQlIq
wlYbIu56JSbN4V9h2yqe5iOyk3isyOYjNDi7mmnLJYxZIMcQVtQSsW6RVITBzLj3UnCrK0RUQk+M
2QQBejmwVBUtImno070mAHAl11OojMsY58VhYOJw1cVtr4ivQA1Iq61FfaeN0TPuqmAnSGnjJJPi
CIUY7gtmdaBhMJtWg+ql6oW2QOTWvu7vM84uYKNXVVXKHqkHt97oq5NudltyAWoXy0nsqpIL+37h
dyn3cBp/GqFiNkTTf89hr95r8BKEMQMDJjCC8anmyY5lN2kKNl2A2mvZX5wLfGamUVg0AOt7rT0w
5ARbhfwUT3hWGH2lllZBbe78kv5VtZxT/+2FgcAPiOUbCgB2g1E/BRpbttklJ+JyuNg0VTepdqwU
07cFLSeasDTumgqxrB5B3muW5UTIjtikGCOKXLx/Cz2KBSSzg39tNTy2VRh9/bt1EdhR4ospqKKk
Wk6gIW2/QQC2o3IQUqyDmIFWkohCzJL+hJLcqbKmZRzodyu97D/U0Tih3qShsDzn1Ct/Ss11x9Rd
RxJ95ar864JwY/r8WKsJ43VcFopNapf7727oU+tuLa+xWI5bVTLbrUnroiqWExF9xComxa/IC2Zi
E43QlvTLcnHNaKo3RgU/smQ3C+OysWNldjoy3teRpMk7ObY+rYExKVYrqN3m5MUJJ4CYhIWViLCb
hSgmpEil35H2/rVTXxQaizujmGnQESRPLbvBLrp4dZfYeXNjzezKcwMghmYlJbvwF/cDRvkp6mDB
keKDDHQTKwQ3T/CydJl6Q56BIrUCgFsykz1qL06OIqnxo/gXEQqxsULL2PXGTmr1n7kJrZ2C2WmF
KkABGdyOp39/6hqkrdyoAK30MXIsH51pZ0IZwC+/jkS2iDboB09VVPLrOR2vS0BgtjCVD61dQu8T
zxivssAzG7cZtM6wwapOjPhuMlmtA+kpR/6eeWW6k3qBJzmkTSET+XUuRSXYQiAgZ8LAoRkHVD3s
j14tjBfNFA0aFll0bsX0N1XZZUa97mgpmBBh5PStihW3Fi1XSdX3IgnH66xNlJK4jenMEPYa/+Si
wZhUhvBL9huMWv9D6wUQN7z8dUluwACKsx9STo3GMQ/Jn+islaC38QmbIOaguQc3E1XPHEXexqSY
EnZi1DR2KMVvE6+cZ7KL91pNbVcGYKpJQYCiWhwKjc6CXCkQPqsyco1C/x4YwGtyyjNbAqzSzABC
eJy+G0V1GZYNbdbOSlmLbHgxBhEFyxRjMOir0fTXtcjosShzBw6XnjoCu1fzTly7S+v/xy+jI1Fz
+MUV1PxyCM4ns5hrRAHcPSPwn0ErCB9G7xhKa1MBkV/Sw+o1ml+LubwtIItW6feWrQFdk8i4FVxM
DsiMVm01jnSnNbQPOZJhVhPaw4ui3M9pnUtRdSjzkCFS1jdbkmBOWVnJbi4TFawlDVGyDLAkv/8U
hpykVIh1HC1Tl77WA79jsR1IUkcITftegUctkjjGIVHcQRpB4Fr2JyOZYk9Tggk3CM0hdPH9QS3V
cNMNm7xU/YdMeVb2OJYFnwhztfZtNj6TY+Ckbn3+IeXhxHR85+uIPgcjxiuRm8dJQkVUZtJn2nZ0
8NJUcgfuRjvl5nX8JEBuaPS1mwkMP9U8Ia1o+pMZiNhdPxHsTW/JVZP8LQ8ZdlrySHOIKb8Tjk7v
6wOpCta2CQrf1bWW05Esu8TZc/PNUHpirHlMbCF6xUInojYBQVoGi3ZC2miqsaTl5MNLKU6FrWts
oRxsrDXMla1pzNXNUMFPVrrbFdZlgGkAymqkCDd1LxeUxGlJG0vUAf/ZnJlrOq6bfPZpplAPBZVm
wkg1zqURSJQdVtjs/n0p2MV3ipSH8galwf/4oyxyg0mNiqm6LFXdIW7w9N/+V+aH/Kd/f7dq61l5
+/cTIvEe+zKBRfNSWWAfa9U+WtVcR/rx/Ng4ayNHif2HGBCiNOfHO4nW4AIHJWDIFigulQ10qV62
UKDMAI55AtZKCeVvJETIkywnEQhDGuPgbIW18HnTZ4J2m8byTxMqa3hfX3lLfBrCbUHaRm2a4XXw
zyUw8yS05gvvIdqJZcd9rW0MkxSLUuytsyhj9rFA/E+BHF3ziOlx2oUJAphfEirhTImqgbAtYb7P
73uR2NBnU3iBuKQkqXUQBhUcaVs4cVm+J2HS0kkY3uMM7Obo90dRD3t3MNUMdQAxdKmlHINabZ0p
5Roq0fwADdA5zPWJEeyiZJ9lo2tFfCJZmVG8ZFp/rIqYfOpy9MqCWk/myJTFuQOgYF9HfsLJOrll
WVGDay8eo4wwYzE+zui+WJux40lZ9yR77aAn5cuUCIxp5faCJR/EtT6gOWnqPT2pHL1ZD8077bUd
cSwsMVKibhV0f2tNHJcKCwQCBrvEKP5oLXJI19KnVWTQyw1n0PySy4t9rqNTWq0KKd6L2fKkq8jz
LGWMbrlSnPrBMIhyAg8nBY21Y4q/rUSmy4NcOG2NbSCH+RtnGSN3UUfSN7ELW0jBhmgwHcNQmlM3
c4IKmvakiHLmzjO+Q9poltswVqP7oHUPVDqAyebJCSO53NIAhLEjWt4ApY6KdFcI0++Um8kTQcXK
zKVdHwbjNl/Md7gciLjJp3E9afTy8r7tNzB2OifJudn/8Y3SrNp3Tcjoq4SbrPs6Rg6B5z8py585
VAAfQyoqy4HORMkUF+DCRY0XGVIfavFeHTXSWmp9N8l6BhZ6+JPjYd0VJN5YzO6MufiLFe1VG6bv
LoRoZUTqQQO/zezNpjFEM1JSqqWz9ESWF26CLr9zE2sndZLwGdRp7bXhrL7oF1OIumsH1jGWAxqW
IgmSijhDfy183cZLamzzTGeAnWUbYv3kXY0elUelN46+pQ6EXqU0zSjIvbrNzH1Mu2gbNoK163vf
2lZKE4L34m1w+2fbgEzWfSEWDTWIJR/0zl8IQbJyjP3SdBKl106Fz4Q9Do9NBaAFPZS8qeVYvBiS
j8W3UnJvZtqDwqU2bezlwU2iD2lrktbf6MB29iBowk0ZzIVXBXk/yMaXVmW0XgttdK9UQV0LdSXe
O6sCFa0a2QPJTr2ujIIDcKgz5GRQvpV8CiqVJ4xcKr9+HShj1lmc1K8Wpp815LvyNVhoeiN219e2
YohUjnr6KplmQqeAubBYl+ma9mX82iw/VJ7q8JVeKKI5KQle/Yn5Ussh9TGSubZOY8skchgKjNWU
xgN5FUFevVpf/MTaRFMh0+FGHmXWKBL//StxlPJJ8wtxM0ZvHTQZgvqYrfuWwGixEi5hrGkY75rh
5GPPOrVtNJyGvFQOXcgcc/l+Ww3tprSynjmVoR0bqd3XseFJnW6+tkQxtAO6yHz+SkcyzLpkGS8I
UrLJzOA9nlsNNlzN+DiAeqqPqsSnFI9OMUQ1pIuM3nrPhRDGgij7OPpmXkkUaF1DVO91FWQ+s9Fa
lABPci6hMZLgJm2zT2GC7SlKxSXW48Gdy9MwKIWbVolxmXnFQqwf8iDeWXGV3jKN5ZgJMNw832I9
6wmhoLb1/KQ29slAUJ7UMBFUS5QSag57GpFjuy7Cmga4sKmjUEcXYPRHTe2Zngy+uUO0o9h53d3a
IIbGXMxu1QxMa7TkUkcAS+sh3sGAzTm5scj3PfPkUUkPfgFptJ3htxn6hsY+JzuOU2wC7UdOjBoE
XbXZZFP9Y/oxDbfkREokoNa0hA6SdbXd5Rn1UY1pzl/qWqYk6wE5KIs7i0jeN4eqZmvQw4qpn+7O
2B9JtlHAYcsyXZ5QsYgmT3QM8iDirLQXuavM+aBoun6MOWxSNOHrUaZuL6mAhXJawGejiAmWgExe
1zNUFrNwSjOStywIo8ftp/HCzgI4JUSsszOAHTiOxrTYSkFjqsbMKS0NsXiDMIrVMbfFiXNIOPdU
DjGDRWihjS5VJOaNuK5oirFsz65SQO2iFJKD6JWsNsjmtBEORoW2JVdE/9iEAzmd9RJoI1o7JHHr
vFCwUIQpS0lQr5OuMuxppCfAm5y3adjOF2OWZDp1R1OUklNj4uUbOvWQRj3nPMMwd2qvw2GO8Hym
4uT2AeZLXZPPTAURqirKU4jL3ymtHyFCZu6s6ayXDMtHTVKOwsyKGzZ9T6BPknppgC1uLOjVdnV8
EP2GpkA8GYvh+YzQYjRYji1Rz3bs/f5m0kMIclP/LEbmI5NI1E/U5UQ+jyoxKT6lh2ycW7WDcB4y
sOlKOdsJIZzWPuwOI/KyrTn1IIrNojpwMjsFs987Hfcbo3WIRWJY3CnrJNRG+r4erXHXjioZHXXf
uKXaEULQdg6VSbrTDAHU/4QSrwjeBdFC9k7L2J266jKNGVtDLakee+ibLFMGhYq5NH+82qhPlozL
lkzl2Mkr0ir9RKnAGiCuavVg15lQbauyvjYKFXC/MMGybqCHmoeKPUPJsWVfPHCyIRnM6A+G0TrD
mEJya/Tzv8KRT3JVZ7Cxw2r2jDQjh0lDQdDDGB0D/SrotUx2nEYYIe/HSWXjqBnIcdO81zeJSB1d
iTLKcCE4zZlcHpqZ8kJQ4HBlOgRPw8eOjwrfWA8ZuvE+jl+VwE+xaeVbXZT1vaW3hynWWk+N44tW
THRJMF4Srqx2WyMaqIXaIJX2QdFJe8yiAvRSNv9/3/v3pV/+qz9byNK0eqJZnZFVnOmG4tV64+GY
E/fI2ExhrcNEU32whso4ifto+Q///iTnjPlzS1s64q0P/dmsHfXaty4k8zmwF/PRLgLNwfD62r8N
yN3vBG1sI1u65G/mR/9tHSTGheFTInOHxi+AEFt9pVxQrwC4JXUzXM3p6H8qIKSHa1O5+NdZb5a2
ClEOxFNAL3oPegdAuid6qZtv9G++cS5edP5XZPQS9QYc31f5GjWn+d0An4wXkX3vklsrOBL1wzhE
znwUREfwXsG+F6Q/cMA/g9iz7owIxS9jK59iZa28JISWO2phz1gUXaKUEjv/Ke8Q76zqaJRneAb6
NXhVAThUX315ZEGALKiwjzDKzPdkf+NeV2S7C5yUPPAjyugsWNG25jazTDcitbcmnpnQWRcpjHyr
vgpx1XlZejSNuyB889YR5znKA6oM0h56TMNPtUVY0jKK/MQtN55UZFrkG0KurpJ79sKpW823k7QR
kSuydlzxkHTb/DV+FT6QEtBKwvawKdxO2yiv6lcq72Uw2hDPwt/2qDysXcyt6nWQuQwvYJi4ItaA
aAkHQ3D80X9m/YqEbNu88OYmcoNGd3iW465/C+/dq+TUyhqp7VGgJz2vphd2NSRELhWnBDVv1Z8I
SS7XdYoKY5U/RIixcKPvsbAa8R8TD9Tafnuazw0xxgcL/iEaShwJ+Eu1NS5UwotecJ4yGgeaxRK2
Ybq1N8IV12ba5YfsVTpr93xYq/q1kz0ScP2jClwEYP9uZA7xIl6NuzzZMjeOsBW5ryv7rdvhDZjp
Dcdr4ZDtzSONYwrJe7xNx+UOCKg4Ji94MrDrnfy3PlbvwnXcpSj03Ww7b9T9A+HkJjxmvJkn/nkE
NXSTvxuOvJ8ELp3Ek/Qz0u5faeRw2cm5Zo/7wA7xZAHOlG1RbqTIHVQXJUbLpnqytvh1mZoZ2wmY
t7KNH6a47qhkx51Bk5lH1e7ulZOfqMPREkxroj3D14WxqdtcESh0QW03B+Byu+BlfJBOcNLcaGs8
6vxCIBAhNMTOPKWrfPG3nE2TCq5xS4jEb73P1iyDDc0SeqtOoLLvrJr3xi7e6r1PG/BJ9Ikt3MDb
5+jYFoh76KAmCU/jZ7qrj8aldD9JhGoOREBtUOVCUbPHZ0L4gPxiXNG4FG8kmdOLBuydYJ/fgEJr
/+I/4tQQTzRAgzfKSVQurSftafoMHyxlyhdzvkVQjwLcpfudIss7KXwwKDW9/MX60pJ19VE8hDUj
E9jt93ZvDsgdPOmr+RCTDYNWC4Z+RQoX/uSVtR7X5hugoBfyjIZvIl3t2u3O2cvi6EGKC+PYS17S
wRPu9IrilktKO0i8E/r13bzFn9D6qw1pNtfZWNXPknCiF+rE+U8CUZF62UF8Ua7WNYy3tMF8wpds
4cQnRLFOpDKxF18CgBGX40a+YUyk78JdcdbfBscguqDeB27ulX9EN/jr+AseykQCXLYHKM7BE/WX
uupAARYec7p9Z9zSK/GjkdMLq/RB3/5NJN/svPi/OTThtPEyFiDMM6iB/gKg/Oh1saEz9flBx0n8
nWmeBqQ1CsiPVX3Hs1Cx13DTyMjBVqWFNM/WOHuS8qBs+eRX5Wv4SXDULK6bbypWspenFepEhrFQ
hTeNJ11C1MduDLN63x2imovNzZRL62VrWrQP5EGVVxHOY2H7bFnRXhhcQ1sjgEZep2+anf8gqkad
1mJ9QxA5zheBZML1dIsf6LkFWsG4zAly3kjHycN4p3rMTOHof/Xfwck8lmTJ2+KmPQgv48U6zGeB
ISonhqN1IKHa/x3MNdlrDlUiPgzlzo4ocXZ70+7GxXgPXtgS3oEJ/AiHxuP5iynqaRhk+NHWoVe/
1jvEQBFK0bV4tjaYGdbhu/4X7JGJB0t8hfwOKQ84OhOJnhkp4S4WyFmXQa61AxxMdA4CYFGxLYuY
who0z59ILtQu/hC5pDdpKxF1+xkfsqfPrc0ZHL3ysGrXVG3IZAqbfynac8pSNoG9Yj0UB1fdEjAD
T39y4j+rfRWI87C1gS1TPZIcwaCX6NdAW4IkVNS1dveebZuSiGlK59XC8t4KYL5WqKwnW0EswwDE
mwmOd0V5RSaE3Q7rcGMgzb4q00p22lcCNkj82mOC1IwVicIH3bV4TKQzUSeb1uPoLl+i3wAalW3+
iP1WZ029wDhAu9DZBoFFHJpGW/3OvRY2CuMOojQexGFMw5o8jHGPzBdU2Cl/t944o0uHCvyFsWYM
KHzS50eO6/9op2RYyZdExU0ORV9ctV9kx/C9UMT1zrJgC1f9JeivOpC5fWo3brMmGaBy4TCv+q/8
Kd8h1DJG+aL1E+7MfX7KCAZ8D1+Jn2u+eeRgFLV75Uu48ek60s4nnJa59QAeDZnqOmrs6A5RHIsx
wSKdtJUZo0FyFLhKPNMr5SlGO93cjFstOUir3pPcGZHGW+thzrYgU4Qr/cfHUj/aDQD1vS/apH/9
tTC06X3J9ILc/LVBMLjuH8L7zCcN2YBi7GzuI/I4x00+3dJ9CuvYI/IA2cAh9NQv1bp2Z4SJxTit
J6f59reKsLYip7vFmicMTvMAxo5/sQXBg2eLD2+PQXHayPBYS284a91BD13cGPLB+AO+C6dVg+t2
ZCavXTu2e4FYRBshsfZaX4GJFF85mssNKOvxIjgBkhqUtQbKZCBDGx7M3CXR3MtaQDxn7rDmkpVb
wqtCcc3ACvlDt09b28SKlO/kG3/fgLCC2wCo9g2+rpE4i7YyIZB8xRxJDx0ld0xtR80e6VdOCvES
O34EptKYdwpJoTtyYCt/61trvbSx53MM/YihPVxZoJA/ydGDpmB+a87ROcdTuRuqTfDSPUkATxi8
aKxRGIdsA3ac4JTfIrRXNv1X7Twq+FQcqmKUAboXFKcqgeNHtCHIu1V0IkjlQz6ySKS/8bX/MOjd
ef1G+SgO1Tbcdfv2Xb2VqTsxEUZTCrs1BEu/wgMVzl6YEdxVGR5RVJlLwk+f7YHLT/mZ8CgsgMTo
+edgfil+yo8yxLmxovQDxhVov4G2we6R/+HtytRfvGXTG95FbFgpgRgoQDUsjGvOjK1jnKGGiDva
pPfcjbp988K0038KEPCP819x0F+KN0KsfM+8Bxy/dvkrHtS10q5HvHnHUrNLLhbWEX1d8bBylbjZ
rmTr1ChQ1umDc1ybfwbhqqA1ehzp6z15nZhDMQ+wfe0SdN3JyrwxcfPLp9ZfhUv2glMGgi3HcabX
MVLRL8Se8y8bW4UxYg/Thx6lvxef6FZeGqqOnaDg31n5J9NrEEzTVyTG4qod0dHHr5Pjc0b94sYX
dj1IpF2M4cemYZ5/RLBtfrsD2fA8MmxPqOoQ5L/mLNU7nwwEYj6uyV6pbc0pdqljbqOjeSCzjPPI
TLT6MTxzcgg+eGbSfV/sSiwwJEwRXfWizztgS4vfNkHBvqnB9mKN4W7TdtrJyFYjaQwTfQrV83Hw
lU7CEyGvyxfGv8GHxILFiSq2MZbke+Ii01dfsgkifhc+yvFDLK49MeFvdJ0DgVQzTlCRi0QBITXH
s7G+j2rlmrcOnFLAsb7Nl4BZPjnrh4vBrppwjKeg2ZJYcszuIykRqx52vA3tK1zRZf+ZIHPfMbQw
nZQASl5qRn5O9RQ9LqN/I3aEqj1q9iEHP9mhEWzKXvjgAS1QjjvqLrsGLiJbk/Vzl27TQ/HZm6tg
n96DE1kZBUHjzw7Bzi+NgJv6xXyGQpQDq7nBJmMdUCyDOUYsvosu+Y2XLV3ED/Gq3Glm8GtxR1Ej
vOP16VEkI2ffFzYXl0yZD3p3FArpb+PvEZAsU/Z78MNqnIGMJ0vwZD4x7H7Ff7UXM9Lblhv12z+Y
mDV9aj7OyMTrWDe8jPT1ysOwywhLspsNOfcxMyzqIa8l6m96A2C5YY/ifuneaBWwX3dvtD7aal1j
bLFlOzirN+E9cwgDJiwxWDU8qpeE9RDhJx95+xnTX/qu/9i1BkLaZiKM7WEb9jb8929/3zyDeh8j
5t3KB8E2dhk2txBY36ozt6JTvcPWhgbiP/mw/5DQCxqpUfhADLQStj86GhGY9bV9IOZ8mpNd4H9E
+MmziiLUmQ7hJ6fq+I/Vj1RAAn7Sr4kGX7D67UtUlg7HJvTZ7PLts7uGyiH90d64O2/Rp+9mngWO
OrKtvXEiJVD8YbaA6MKaX0MamBvgw2tW4w/hIHoVRnkyqVeRzeqv7xmd2OGR22psNvEWNiQW+Iv0
siw2i0iMGs7YSpdyKWJNJgwu/bzgND2kt7eKlNTWpu3D0BbPORtj9ZGiZV+PDuAkVh4OWFeCg36x
v5o34m2jv/jef7MJCC8ESr3n9ylzC/aJq++OW+OFNYqHwvhh6nZQDtMOZJQBiYkYwfX8wg8b39sA
eOd2YfYpnNLW4ZYTsf+LcpxyHe1t/KtSYnAyUlFOrsIj9irxxiofrEbsFscYD8y9OBWfyNGtw9Lf
FJj6bPxb8BLyPK38Z/rLPdy/cYSedugxxWt0ZjmSWXKwnK0YdzXP5qm9N0+Wx/BG6toqulQOodyw
+Y5E+DjGfptcxY3xBubQqRCUFg6LJ4ul9s7Z+tF/DB7TmGf5QKAm2BM60l3PUdqZ3ijYAdc0hxKd
JJmDjsjIj2Hfq7XjbvqqrxBaoDoniMJye7ibb9O4t+z+5H8P4zNuYFu6muiSEUXKIKp+zzjBqqb0
Wxw+FHEDNsYl+YUHaDxVw7788x1N9sjqzjgBdI5YeYHLXyxcbT+dyjOrIJpDazfxYmu3vmm70eUT
EA/KpmEg+MBjHK5A9dOSILexoC/ERslw67Qcn/ESfuUcy8LNuBF/KhJ1G7Lhw6fAQr4IF1alZxzL
z+YNO4VM4SldhQfEtkBrex6lTnUNRNCDlfo7gdHM7t+fklHvcaAS8dHMZNUYNY804n0MTR9B4nPx
lGSYaTREUrTHK7vgDqN/3yedZZ0lbcWtYiX7RuqJ9KzZx/E8+XYUY5hSiIgTUqVxjFbjfeuNAEJb
y/ljYCY7HIdM/GLcJRFnL1TKKESH7pKIJOKlOa8nLHuszhMPw7B8iZHdrDsmG3i8ZwUZXHNQpZHj
0lj89y+jWR87tdTdRA/T3TgAiWxVDpRpDRvI+rV+i8bqD5bQEbiEnIsmLPqETVYKVCr/vujzIzWE
wGW4QBMTgTEBSzVgXqjkT0SWtReWHMzRPWJBpPGs4j1FyUGLdpp/RC2+C8kloGMxlIGJaEDC+lyf
BlX+kROR+OqYYk43rz7vF8gt478q6+wCUD/JTdTfFu7uKph+ldI/+q1PHgL4Icxjb7EuNzwqIv5j
LkSnyh565WwlDDPb43g1mi5xZ6wWdGYYnPnlq9o8JxX16vLnyBwJdYqaH4EgQystX+qxubXCnLBG
kkAypp8wJmmhTs+pFEgCUEWPzrojTcYlmQKvFOSTQuFp9f4tl9QXw6c4MmQSifWJiqVWPDn1rz7D
nc3Qmq9lN2tOEqAG8sf5MczymcvBAaZQffpE5Y8p9CDr+s6G9f9typqws/wQR1/o+Up9aPKxATZK
YWyoabqtDY6uBmRJcQpPtYDpBDPGROZt5/ZiAFBfXaaYjXE0U2vc9zmHTKunGVhltIOEWXUtS/6e
aBpvQE/6kAfJeg8kH//oc+60P3VA+Cj4PHWgsx0t5bjQwZzEwH6Kq5BqWDLX/+V/In7+b+SaBev9
vwFdTMRLhqZbKu5Mful/AF30MZXzXjBrb1DhQxQWmIKe/UL2I5I4yAnPKrdW410JORZExfT4f//6
/5Pvsvx2S1JEU2dCpP4HN8cYtbHVwIV5YjL8+eD8wOHTOojpYgiLQIn0FLpdIl7p//fvlcAO/R9v
W5IVwzI1hluqvLyw/4UWJDZ6OcqjVDNpyfxVjVOs1t3IGC6Tjhd+FlHTZ/URGx4xu+g5GSdT2RbK
lhCF3f/npSzv8T+vgCQbsgIX3uIV/ccVIBdAnJCHkpMggkWIwZJ3ovAbFiaqyHN4DkrmkwsQhtt3
ZHrWP7QFMGdxEu6D6f9zOxj/l9ciS2hRFVPVZOs/X4sW+ZIsFBGz8ooMmDxmg1+wAulUfob/lbQz
W25bSbvsq1Sce1QDSAyJjr/+C86kRkqUJfsGIVsy5nnG0/cCXV3Hpthid3TEOQrJpAQCSOTw5d5r
40VzFWlcuBPiXAPUsXjYWExUsiRO7kTEjt2Y5woJ6inlPrtLnmxhopNkptWMxENPl9/W6m957gKM
IZEKJ2rRM7VHDoDLJN6J2IXcTRFNxUo7i3Tm+obJLxEbge0Wx1VZfpFoQMA3AsZMuL15wxZ4ATmC
BRHisGUg6/3nN/XcPdWFsLHIyol6ddKuB8/IGZU8SPAJA6EFHmZmFd2Fh+fYSE9bDvhdIgVU+Fu2
rf/ZiHuczkPt6OWmLc0DbJp9m9hXnU3xu+aJySnB2l26H3MyzzyHbzq57UPzBv9Hj3093hPnQc5j
ld93165BLp6GD1oa7049MUvyb3FR3owDAI3cInCzcu/Vxv+ZlUm5+vxi6R/oWfRBQrdMXXWk5mjG
SfSAYxq95umC5YDD1NSzM2gFFhontloGwkpmYxkkm8QW2x7akzqVleUqLeMvntYhcIwgjFj9u+fo
7zIqn6qJuSA8aAUjGTFuIssLz8jZvkMYbNwxeNm6dXz9t75DVI6V2QEfl5Y1bzSoNhiuyJ+BeqEl
7VPElvrk6f/Wm1ehoHbpIYCjJjObYIGXPsu5p4dML6kaKOoRhp40AQ9hiabIodxEJrsndhENi4k2
MvjUhAqdBD+T56mGSWp5bGN0fvL2+b07+/gKx9QNFc6bRUP8sw06+E1+tcEeQdGi1HSKzCTLVOPw
JJswBPtKIsT05OHLigCCTDen1R9DSV1pwsn02OSwsffv7gREGRH7z2syrmo7ouDq3eRxDrsnZpXt
1Nj7hwN5Qd/hRFxho6RgGsITh7JUTxiqz09MO39lpWUzGuuG/NAvoUGlAanlpsquzIYSuwUe2UC1
tupBzdQhWuJRc7YxhfMQ8svnRz83LtLCJuKZCnBPnIwJRu8ajZEwJgwTp0ehNNGN7Ka2HShyz34K
zZQCSVdfOOdzvZahQkwy4PtAsjvByUV9Q1Jc3JWbsedeIrj5Zsns2+dndukYJ2cWmLWOT5QGi8jv
ZrTKtSGTC53v2TbJw6AJh+eCTe7TNumEsFr0moei0FaC/HZ1oBdxehqYmaX7/ogJMoKlWTQ3+GX2
mJrYjEc/HMdEZBRXQdnetCr+UKlri26I2aWyqRj4g/8tyL1VXaEAbgUtuVGGJz9nbB4mYJRnP+SB
+30CjkkXlcbnF06bHuU/e3uhqqYUkr7HQbJ/MqYYZt4IBVjQxkOcPqsZxmdGnCx1RFDzMOExs6v4
CXc3Ww7gbkhlZNckZ+qbO+ni849CVs3HT2JLh8mqqWv2aadTWLYqh1wUmyL9qXhstvskFpB5qLGP
O+z7snavBMAKX1x9ftyPsxNUkxJhnW1JXcjjFfqt43U8jSCQKC424+iTIcUzWXGx51ne4kej0y3d
S/OhqcWfXHPOT5o2xnlTGKezY6cKgnEYJO4wg9jgEGU2U9mXvAy/fH5mZ49j6Crc+mkabkxn/tuZ
WazhhFPa2YbMQ4j0+lrpMDMU7oW5pvw47RWa/dtxTiZbiogtF+FItgFJUSsOUe8425bk9io9sgAt
M9hXfIiDbJtVYU+/nX81wq1dhAdOn1pD27QrAtPQXIlkKdBjacJXVyEzodnoJ3zidJC8BvmgQ8FW
GABuGo+akeH02O9zNV3DD1WWwL9R9EL3aRxyzhzXe/QSfGC6yzI/FFuzqDwSOFZZ4ieEELFDp7U2
ydmegQA+I8s5G3/gM1e2HQtKPJMd8kj28vPmRytV5AWRT3x8gV8MoMhrZy9YnrLV5vU1ejX5ldAS
kn5Ek2Nu6gC8b5EhaQd8jDvp+V876LkIV6HrmL2x93L/pwoTbxG57GDbpqSGOWr2qjTNF3Wlh+M9
i2aCbKmwZg4b4K2F3SaMEA/I3v8SjOPBC+4+bynamYGJCaVt0hmoKMPM09lSHI+KYJmWbcIEIIDu
d4/k2+2JMHyUpfOdagSpPUO0x87z7CThfeX4BpCmDqv/dRaYuyE1HjGvv5ga/Ho/fxqV+JtmCaLa
RF3OMpIYxsGnsFNYi0D1vpQthPjRd5s5psR176pvJSlDlh3tsbWxS2X4XwggoWgGEFQ43+OuezRr
53asm0c9ouTauisjTNkQSZzbsiDpZyJmG/xCGAdz0TcLv8PLGe4T3bjGS7LX6/YRy5xXknOYboXQ
3gZPW7uKfQsPhtzmUn9tUm2d92w9Blx212UXKwjIakuWRTkirsCzMJ8+p2500aKym0ff0t6Ov9da
11VWEXSI3KKFUKEj56tjZ9cLd2OyLdiU6mtF3pDb06dpxovQ0y0+ix15oTejr997pnHnRbAh/PJJ
GbMb3C4wd3z/ye+ir6Wfj9e1D5PH9ZSHOq1ujMZ+c0yLar4snzPsiPdR6+DdSu+xxmUPrEFpUy6G
qwst5MxAoTvQUik+magy7ZPOxE2glurlgDoaDFnmlcOuhlw6txzqkElproLEeQsQsCPJKJGzqNz2
qOrZBCU2cnPhs0zD+UkHKnSbUDPDgeXhnC5RqLK0bZcn2QYcCEGG5EUowWRUS5YSvVxjae0O4b1K
rEL32tv1Dy1TH6sSZY3vS2OZtTm7iVLxtl3dXxjEtI+rDsEKTbUsXZNQMU/79pLwHAIJrZTAWZt6
sJJLpLJsvCAu967cvvzqEpuwYAUQbyobzpavdNumUd0Lg9oERz69RPBtGc+kNPn/dK1YD5Hs3KEB
LyufIAIka/x/hNIcuSGYOmZ92A9XaYw4UWTbcqJp1JPn3ACtDlI7xNFo/TCTqxg7AWX5/h7e33iT
uQryJ4wlOgnDuoNy1i3rxWgp96KNOZeg1iHOwdYyAG+7DcHtCRXzCzf/4xRasD4SIBlMahu6fjIP
q6I6jyM8VRBam9tad9h6L19hUM3auDwUXXqImwHpjyBCs81ePz/4xxm0MY2mmg0SmkQz82SeGbU5
7iYtxI4i2W7Cr7Toh+FAtW4VWMV1pycPo4J46PODnmlTzNrBXdvEiTITsE7OOK+yrPHaJt5kEZJP
tIR5VL2OVgP0I7wzXXTSKR65/jUJ7T0q6rfPD3+cAv75tBmq4LR1zdAscvymnuG3aYQXxHlqkPWz
Gc2aPDW1pXVYOtI7dU5p9S6MLfI94OuZpLBAnANt0VGdKFpj1qvyuWzEoZlelkF0N1R4+fNeUjEh
OmZ4EM0NGL8deQA8IeWlu/Wxm+CDs+hg0m6afPyTD16Y1K2tJuGDY7r3BW7gUb6FmPBBUF5YHZxr
GIKin8VlYiZknhzKRyrsytqJNlEE18DG4eHZ68Rsbmx03ljGWFHWzvPnN+bjhJnTg5gugJxPnc3p
tMvIAWsqMkIJxJ938tds0A4gGRZqrj0dL3nkJktDty+0x4/TSkNlSS7UabLOgU8eArOiiFG7drRR
mmY3xO3GMKK7wFKvPz897dw1NVXKXUJCFtRPy7hMu/og4G9vvNTcWy1r+IwHjYIbQ2X2tVDEdWTo
q1A1VyQfgcWily0FTqtm2AaIAoFUmXDgRvtZcS+1rDPTJa6BpjJ/l0RssiL885noFb1PwxDbb4kP
aAz8R2H29AHuNbGgV037VXOJrCE+4qHRLjU1cxppT5/HqeuzTSBhjDQnx2YAqR0oR9HGMYFLGBj9
qIDAWlDtjH4967Y1TLcZBk1wDZBIUuExSktUxYl352OCn3WtO86BD94cgbdSwwgoeaiFhve4TyKI
NYwEHkntqUHBTNPLBc44RCF5k67cKn2IDUzk/USQOULH6tzAQI+bBJ9YPDnaDkeWgVLIpdkBLzq+
HSCeAzsJ6BMmckqt4OC67ltdmbuyBckwZupkivdWvhTFHPYxSI7gO3U9lG89cD8lazeAuJy5rhWv
AJ5X+bQMuNDgpof0w4WVzlSa0aRjnDa4MYTh6ht0dEOnfHND9HK+ubSGXVKiRisAorhms8tSSCSY
pt5w5yxFXt1//iHOPlxEDrB94ej2h9VoYhRMHrws3uDpRFLFaauRdpB2fWHRdqbeSAt2LNa9dOoW
tb4/WzBuN5HmRRpvOsGmE9pE2YDsoJ+uinbHFOoA8wA9OPemFubeb/Tr0m2vOzle+iAfZypThV5j
m0hS/OTq//lBxlDFRgyadaNVcC8aviz6ktiz1ygZXszJyllV8feyMG8nI3wiv/+/X3CugsGAbkhV
Pa3I8RhYbeTTmw2R+zZd7xJ9WVK6Fzpr/eMimSIYPSP7DJTvCd7+8zT7Kkq1MaPHsCK2GBw4/7M4
j1Fn2fuIDLyZRZ8VinoTkNg862paOeT5WYvGRC+hiEcYHlg5bEaHKe+0fRcYznMCM0cntH3WIw+s
NAROl7vhc70N6QwGK3wChj+UZaRVShB+bYSys9kpXb0jmPyVSzlPdf16UC/2+mevky5g3YG9kB92
bmIukm1R/doM/Z2iERPXRflrQ9kUJKREWRMH35v4uwH4pVPAVXXMSC0yKFMEMJ83DHu6I6fdATeK
TV5DE4STnIxzTqMDePKKaIPJGJcOoH8J+AECZQG1MkD7hUkqq6t7n9kEU4K9I6u1Kr/a0jgkaGuy
997DuhIk7aZiuhQyQIKa9oly4EvraCjbe/PGdNybodYPsqeYkdMYVJG/GnX0hbBLEvSyV6dXr3NA
9bMK5aRRfi2luSw8BXUt8yVK1ZQgncOoFQ8CWlPuBBN4+D3I2Gz3ZSKWmW5d4zF+aMnKhMRdXvmN
AG+hrtjhX7i2DfDUek4Dlrk0exXFaa+CtdSvfZrDLDIDWDvfjt/bVrI8XuW8oKLiZ99D9dKoapy9
9zYVVvo/vH2nU/vSraaSQsLIVpS7FNiSjNpdxybnYnogyinZrvCHjak1JQuY7xZXmsD7Q1imr6FX
/mj8ajuqxkEJmGXWHR12URaPsDjuR6PsmJY6c5KNfoTfNQfkSOMjSrCGexxeG0Jn36KJM2XHFspo
xXpraVwyN6t5S7J8MvXFwuYlFQI+eKkct06LkyDzHuqK/SxbuTAMnJtgaKrBMhKDtzMt4/7sLmK7
6UOCwFji1tpM69MHr3d3arjUvOIpK4dXNUer48Z7JxsurHH0M0OQRmc4TZrZrBWn831d46k2sG9v
CLN9A9f2Auz/i635S8KJH8P8W6OJjdgM79ZkLDMR7vgvamZfZ654lW39SBQthbGcXb98qlStqx4B
hU4WNfUeLFVO/eiX8fbzZ/Vc70pNS7OY7zMf+7DsbqGt9oSNZpsuRNFmp9uiob6TdI9llG7HPNqp
nb0SPg4tVJpDyodDRzLr1OYxrlFH2D7WGf8utscfYW+8JFJ9G2HBhfJJS4bXqFIvrKnO3l5NY1uS
vRjWdKejr6E4YVBKsmqx090WVlciGvri1fmVqgZ7j8lWGvfLIfTWgzQv5gqdmVhz7KnyrGumQ1/9
Z9uiy+vqyihoW4SnzHVas9Yb1zw1azNbmEr4iLN+54/qWx6rb9SpVxDb1mnn3pp684g1fxbVEhkz
8Gmhpjef38lzi10+HMsZwRyMldtJr0vAswFwnjs51tkLuLEVeZ0voUl36fn2jPXptZpSW/JM89by
nJ3Re18ufIIz6yrujOoIabHAkqfTwNw2gjpJqS4VQ/s43Z/OcjZeBcS8fjGc9lFVoy9ZYl33kbwN
8JOh88hC8RJW41tte3slNV5SIPsKQdd4ii88nWeGY02gqnGEwZj0YXe+hW+ZjtShUUI3rKuzd9Ms
DnFFAwq8Yi+b9NJm8LnGIojZ0k1N11nunTQWWoab6dWYkk+Prc9DDQ/PZAZ5dZFb/mPoD/xjf+Fx
nu7xycjLfr1qCsEOtKE7Uw/1W8UhH7u+VF2KVziWnwkLR2ZtkSBx42XppcK3fe5u/36sk/bmKGEU
GsZUKHPgY1WBi8FUg9TFCkcLXos+A8AmkTUaYu2rxe2YZzYmHHklB4eH1lpgWT9MRN/EsFce+3ll
PmzVzHgGVJ+wk086CbileCTdsgnA8KjbSskPWGJ9EPqiplgLReLKvsqb8nAkHyPRTNh+hM2Xvxup
thkE80KzBbsSjtvK17ZFai/TrL0bgjdPt5dOlaKks3cSDzYlF73PNnU2rNXCucrL9tZJgL4ow7oc
q1ulKw4RAB/ye1k2swJrb5J22IoGl1rR/CR0/dBWfEovve1TCCaJOz6aMTslukOkUYZJex7YIGzi
fpzl3+XWj1ieZQZRyYmrvhBl8zWqrE0JskwZxDAHpO30i1YlJEdApFkV+NGOhEuHU1kZqCRx4xk7
C02QHXrFKulRSqvJa440i8piRQ5WfTV6QwwLNWUcsQqSfDJaIHiBtSFGHSiSF+x4gnGCstWyDr0O
4WbdwaYDFEU8MwERTfTQJEwShUM4JPj8mD8xUfeRJcJKMG/9nmR4yEJIxqlgzwhheHELdNahI9Yp
sUBSyfdg9PDo0OpHme5BnS9EznzMVvttlTIUmlDjIvzCLdlBTvTuYA8iePUgXXllyvK9DbK9V6Z7
parRUrhongws7dmPSmrPeoxvMY2yL2FPyjXKGgvcLRsHzzZwJDfH5A2k2PE3vsnfitwblVCrBnCA
8M1VrWynJtFbxd4Z7CtpDZhIp0BY+gEg6Wv0rWsRwT10/esuaF4y2+uJnB3Wn3eXZ58fzbY1OgeB
bGVaVP/2rFpFVdSDRYekV+6itOiR/e5+yEm8QCVkDNayGZ0rTvFCP3hukkL9g9UrYgq0SieHNf0B
hoo34CJj+0dTnds0Sqjnpxd6orPDkckMkx1OSs6Ab/48PQNxEPB6J910g7NpugZPFCT4BLcu1ZQM
OR3QTX/vlPpNQCxOoV2eKZzr8RlUbYtrTBX2dOHo5EmR5J3JjgIejrhAcdqgf+8U65p/JpkeM5ol
Z643PtD5L/0AxStIxGu1BJAsKT42BPLUdXkf6URqSevKTXR2sExgyS5BNB3kzFmikQkeVu7Gi9O3
zKsfGt/bwRW/coYWmAJpU61Z4lBIqeZ7BIV4GIiTrlkMmXUQDRi4iO6yGaY9wliZ6yW0Un+YnE7q
8CrScZOOBO749lxz7FuikxHyv+lVhDCnxYBPrtfMFsFDke9LmaFhNzANqPX4Ot3NDDIY/q8+WsjQ
+sJSiiBSoA0D+KxwX8JbgtzLTOSbq3QIF6YdO59+Q8DRW2heQKGmDW8kk1SyCkJwClShqsSuF3rY
elQZwDhqIIRjN1gT+UEKAQL1Os7fMVIBJlVhc/ctWH6EEZ1nEGlQG4e874rVgObfzglIL+g6oWzC
oWDv0W6tXaViooxLb9b0eGzb8MsY5dA3kkkkjuczcDnAhBX8/Bk8N15agiW6g96Npjo9o789g4Fa
mUkatSn0Q/aY9KfEiq+GTl1HGnE1/1+HOl2itTm84Qzk48a3ISmm8IVTauxgEuddrVw4rbOzZIt1
FboU5Ggs5/48L7XQ86wwSs4r2lQ+aXpeuvSnWFrm7aE2fNU84sVwsoMbvnCa52Y9VGkoSTHVYh12
MuuxSmQFaUz30rPtCwE9SbC81PWt7TtXWs795efPL+z5I5pU8qdg0w/VBuDUqFvgGG7KsMQAVh6g
yrxq7vCcxeV7zRgC1Wn5+SGPXcfpPGvSx1LrRK1sn4p/xiqH6k+CwibsY39uEHLYonHEbOkQNKqW
s7G2HivYTGTBdfGjlIciguJYDswRym7a6svwmNd7hYGqwuyKzzSpmZEG49oZkDaYSgZ1guQROzGv
IkRvFLpcTHHj1sptaz6W49pzSSe3Jc9bhyuNrAFq21ctHN0Fz8pVEMCXYvO2mmvuYxljjKthwiWO
2GSJ/tQ7xX2qpMPMpRKLoHnh1z40YUeJFjr5CdRmO1zHk/u8qIAmIQAkJCybs/pM53D8v4YS6oQJ
HO/zq3q21dJmBVtBbE2jQf2z1Xa9S1aa7ySbrsjf4+GLA20kcsct+Lpb3VjWzSLE7zheKmSea0Dw
gChkUtA1PqwMqlYZ/Fy3SJ/38/dw5PY5Y/U6xPVrMmkw+jLfw/05fH6y50Z/dp5QvKvTl+Ps+ree
R3XKCEEy5MOIISQDVzN30GlNQ3+ZmbtQandxVhym+cnnxz3X4/123NP1czgacZuZaoKxuV/LmDYW
yuq207XnMmtvPz+Wc6ZCTQqxhUiMZSm9wknptu4kgR6EMm1EGj70fdstAmTrHtVYvYxrYlzynyZh
buw+jetB9fGyS5gZ1A01brTrVvbMrDbCe4sz6EeW1d+FntjDquwTF8CpiBH5KdqbZ+HFqgxgea75
NUQjudR1ZHk9sXsVjEE/BJxjjk91A9JkjB7pG2H3Qp5a+emWOS22aNwmFW5tktuej+YSS4YqsU/Y
7pzbKMONVBB/PdPAX89YeVEwzpjrK+mBmI0KSwh1Z1dbe61Jxl1dkaZHMCRSqmVqdl/b0egIgWPZ
o9XmGrnXrUtSOOBa4JdkmjAE1zAmormnwxCORL83Yn83zZuLUjxLZsR9RdsgUmHp+f2z4Y3EYNWH
MGtuiXvIl3akXPWRuezAzwaK/1MZy2Fp+vWOjNn61ix90qIwv5LQe2GIOffQOFMANRsPPK2nos44
zit0lzl19ZzVVSaeW3AUtWo8m7l5xYbvc01E2YWeXj/XeB00GbghbLaKT9sT60uP3EI6CCu2b3WA
98huXX2hVfMCEm4wpUNp0xZcFTgbyw2JNEzc2z4Iw40XJo9lw7ZmrrPtm5DaoYc/Uzd/QW9PuFU7
TmiJ6AoWL7yEBqA62Kxl3GIB1kxoEJ8/F2ecAgYeC3QeOt0NtcqT58JThhhNZQzzyE1W6KdwuKtU
vPtSuzUSzor8rXwWYOpTBvjrkeITtuc4CLOHjAq5hxFRcep129AL1+kjqXrot7A6rUktwIkLv51I
j/hLK1auJYDH5xAva4UAilidoqFVcl+D1t98flLH+tLJmMhs39SmyZSk/DO1mN96NMcaZFLrIt70
ergsKKqDUpOHOiPKotT7lea4+SJLQIcnunbw4Suwhk+x93pkg9RptA4ilgFQK6UvL/RD54QYiLbZ
OppmCfaHwqzXm2PutnS2ufSvmyB+VeJi72cYo00DI3JNxkkJx7sy+wPwxzu/r29Mtr5mrcvKs67s
L90q8dP3OuJGQalH5pa8D6QV2B1/oknlFaE1qH0M5eeFa6qe6UHRRiAVQODGxs6pEkMNXc+ibJSg
zy4JUorw+zUD3Yar7kh+RiPC1e3HLNh2/s7pQA9kYTTeOCrshs5/U4dCv2MDjd3tGGKQcKd8zqZA
9aYNr97I4zLE38mHTJddWt9BR4V7QrKik1PjSC2eFjNolUUIV5XcTh62Aeq4KYMHOisAlWlmb+LI
MUjbTVlLSbHLdBJyhE9deNr5gpvi7wCoAemLKVC07cQ1dd/xKT48V4Xw0Ro6ylItcpSniniQZvCc
IkOaicbQZl3OXEkq8jpyftgdXbAVNm+eqS5ck9lM2m4Qsi0K6xvE0nfP9Xa9B/vJC82FJ7L9NJ60
9hMxmN+mSWEdi+eqLA9a07zp7PWxb/7cBrrG7j9/WKj1wWfO33Xt1slrNsj9K6j17cILup83ripu
HUYDzwijNdVCLOllQWSKY++JQ2b5CBGQLraF+ZXXmzGeuKOD+i3Nhh8X2sK5poAgTaiIVljUnu6q
DWwmxFUtkk0fZjFYSDED7/uQeFW/Zj3H9QmcfWsohHhO/Rc+myjRLihLzkxaMAhKdObmNKKfFniJ
uy6KZJqgORm3r4vzL5YNYrh1Cq4NctKNMxTLER/pLIC1fOkpPtP7UyphT4cyLjPE0+p7yh570yVB
uokaQiTzNNwYGQwzG9D9QhTYqzLMSNfSfDR5BlaJ6wMPrTZunpH77NdyrafhrdsU+lYMUwRg6wAh
JJdLNbdt07s30DIXBCYdAklwKHOLNbMa5oRl+WsU+x8/+v/pvWf3v7rE6r//i59/ZDnBq55fn/z4
3zfEsmVV9rP+r+nX/vO2P3/pvw9Zwn+fvmX9nt2+Ju/V6Zv++LMc/d+fbvFav/7xwzJFVzPsm/dy
eHivmrg+fgTOY3rn/+2L/3g//pXDkL//66/XN24BNGJszz/qv/790vbtX3+xBy5pUP/j9yP8++Xp
FP71102W1q8p5axff+6333l/rep//aWwr/dPlY6clRfbP5S4qfh0779e0qx/oitCXygom+rUrf76
R5qVtf+vvwznn2izHRUJgcRbigPwr39UWXN8yfinsAx2ctj7QpNIJ/vX//50f9zHv+/rP9Imuc+C
tK44IUpbjHG/jYGqaaFsmop51C51HGAn6+58zCLdJTzizhqqvavxjMK+p0JeYDlLFBWIeWavSFK5
ShoZMr8IvslK1jvRM/skh2BuFv5Vo6btSiMpETbsTwRaqB1q86su6wcDp8Pcbo1qPrSmjoM5ntu1
k25go36p6BaTzoR0DjIhynZSPTAT+j4Sd5jZ4QgjjxJ7VIqvftT/SHWk/0YCESsa1L3vKIu0MgiU
jJh+u/QepjVutNjoqQlD+OhybSGi+2Icvyhm8iwGJVhnP72O9MUBQIEcKAY1RrryywhobszCH9zm
2uPXZsgIyU0PvJd42vUN7OGtN4iy4+rNZWl4mxECigpnlPrvsPPa1x6r756l8LJxKBVUI7RV1J1X
eMKNTYMRY4ZE1VuMHdySwAneigYEVRujkGJFM2sXml6pKAmyddY7lNydZpkYoJl5R7/Wcxfid2Tt
WGcEa9+hwMOYuwDybUBmbZprskFzz7RWlhIHrIoTzBLwf3UT4F6os9sdr9haNO9w4i70PDIXteHJ
eSCcRyUI0OSX6n3dkl7cKOwkjRHkRSt/rGgDS4XVB8bd+EUrq35Z6PGr1rAjLsh7hlMKQMnPrXHu
koMpwuqrE8b6zBpxbaSNutOdrLvOp2gz9NcEf1E/iQFbBFbZrD2uQAzhtlv29jctBn89GnD24G/P
UwIFgTDrJBxhzplncrgrOr+8CmT8M0T0jb5YGoTqbf3aMTZkmnXLEbg1ecSsXmxyY/xYfyXRtadI
3y770G+3ceTD+o0zdxNTFeTG9rcKve48HNHywpWfiRRBYdpLDeN2suJJuUlG57vmhc3aiuxvKbGi
AJg9k9x3VtXqrV8QLdgh2qA6GC4o4CwVtQpvC424T0JUrFUvrrGp7hQv7whfD6lJxAVZQ/pPR/VB
tSfNixrE47Ik7msmTUF4Lis9nAWQFS3vqrawCv6IlDrZhalOCqCfEcUkTAq8KuHbga8jAYjAapVt
+sAutus78ZVREMdaB2bH5/EXJMSxQKtwSxYQ7YDS90BNLJ/ZrfHDLNapT0VCLe9sgipWnpYjztXm
Pujy2IZHbuNCici89Usj2rIX/OwISl+5GUHAN6GTOESzKYb9imLqraYDm6ujBoRx0FcBATKEQwUz
YzDf7bS/YbOYvx3il0uKhj29oKOpt0TTtRXklTwIm5WGX6J18hxtd0Z1mWCslLgdTeymwJHClDBe
cgGxqGMq2BCWU7YFEMkEAlPgMJv0MyLGUmATaKW5a2BCettjK6yEuCHVb0GAM8cmSlmKFT0w+fXm
G1cceiG+N3Db9zVJQaUmubcQf1eKpwLjMkglNJaltxET9x4Ytn4VBd1rjKQnq5p+YzYYRkYLMBXi
BKgVQRKxsYYKM9T9l9zxb9WMyD5f2u2cikUxC6Icx2fciIUkz8bJ4M/EYbYcauxJqpH2a2jmc6Vx
uxUr9wrrzMukOJ93aS/WRePeFQh7mC40ZTUQkUGKpWHMNbWtV7qhvEqRAE30kcNDOUuEeafY4Lg6
F5gnxI192Aw3/lMQLIn9gBwTsmjvVZLjvHpdsBGwUq2A+YXPwmxo3E0JhLHLSUhptlCMyzs/1KNd
bdXOLG1QoxOAPQB9jMeu3CFsAo3okKzRmWW8djw4wf/5p+M74GCqerH79Tu/Xpt+8befdd8nrGnM
aaPQM+AcZx0FJL7TOnFPgPubiNx16AttrZOCvdMoaO2Y3+W744/HL1GJSMn0jJ91O3YEmtlMKofK
uWOzGW9jBFK36lkPNbLz7qqx2lp6RGSwiy6o8I3rkY4aaTFJJPg6lFufQo46soQIghyfmJakO1nr
AOuO3x6/VDklj5HLMB/ZFtodv6SdluyqKQfk73/T6l5bpH6Xk2Y12nuNYZSw4ylGh54wHMsHEYAX
S+Bjezr5NJgCRZTJ2ylpFcs1elSjuVMVoe2OX3LT03eG52+bKrHWaalFu8KEVYPKxTete8vznms3
2Ve9V4MB6SEUeTeyls4W30oXs0HtJZuShJRam+4cjq1VWYOItbIUdsH0b1Ux3c1y6NhQe0ri3tuR
dSSjCgRAEmwsPfVWhKC/1mSG16EoqBWbP7NhIK1WWqA/7erOHN1s11d1totYZO1U+zZNKbAYQkmz
jc73O1v/4bSWu7EH+EaWN0IAxlzvaU65O35xFLXcNUnFBz5+q9V0jyh8iFkVg71RYAcXtQUYqXcY
wCM22XMjo8f1EMTT2U0xLEqR7kQURTtjb5v9o6Em7S7Jdr5lw/AEnLN2NfXai6yWhJn2G1tv2Sqp
rW3QFcC9Ym2TpK1OCkJFDIXhQQ8GdLP81QKE2vT4zXCkExD+7yMdD3f8cvJvOjydRdXpzSzp6kRd
BtMVSXBCztESEL0wXaUyAC6XBMX78dr8/WW0W9r3dL1++xLCSrBN9aE1SqjF0xfc8ixrMRjTmIj6
mBuFB46y1LgmndXn68TpZu10nMBkTnX8IlwggWzqvqRklB6bw6jw+HqGAEmo6j/1Aazq4DWumrrr
Tg6B/x1x9A+l9yX1jen69lOTp0qf7P7+kfCylJXd9EpvU/5ZHl9KCguY1tiWNiiOIcr+/Y7ja/gV
VkZbkVhWDcbm77/E2jhZWPqEpZ/+mpgev+N3v/7Mr0McjzN9+e0wx1eapHmSXUE7/c9bjt8d/8yv
j/P3of5+z/HfMtfET6hIJNGhDW5hOpf/HOP/+OO5t/z6qL8Od3z91z8cr9lvp/Hbt8d3ubIZmYH0
UX8dl0r263L+/XF/e/vZMzn/+tm3nvvQdgI0zJYwnmMm5oWo/KveCEn6A7dAKp2KrK4cy83xBXfQ
csCQ03sSkpyg/03fHn+GEMFDwiPvm49YyAvSyPp6J2MJvPb8t1XOFE8pQn2eai4QQCdmPdzXeEiJ
D0N2TMAH9Yvprxx/Pn7RCK9BcKIteq2Fa0ACXb3Iqx7wWXGVdtNJGJQg80pXFyrDKPY2FvlAMpOV
RaeOaxXF/8xgIPpf1J1HluRKkmW30htAHnAyBTNuzukExz0iHJxzrL4vEFnpvyJ/V1f1rCd2YNwM
RFVU5Mm7ZElWy7L6uFGEynUMN9dTbrs7xSJn7vf97UFhPfO3rT/eUo4ZNriAp+hZKI7bTTOE5e8t
OcWlDRBTjaXzBC9h/ZAyLzEY3DaHIKLbfPt62EY8um3+5dHRVF4LjYBEb+f6OCMT8+ArvOnSwmAM
YsLuEyE7dEOVLMiVyUsBpXkiS/oRwrXzhvW63W66dSshGKZry0o8mQRaMctASRTGvmU6QW6U7dbq
UZ4wYkiTfOzA3FZm1bkAmj1o5Yyt3U+UNflh+0AWpvnvjw5AY9KLftDj8ecyWnQOgsrd/keQ6g9B
PabQGNYBYXts2w2MvcaB933/PnmdMYeZAuP3Xqxyg/g8NZXimJu5Rgotp/0YwdORSOl1kETFqxaq
f79foq4HuFGy12qSNE9ssnZxSPwxGQk0V88mvuqBcj81yY6QYMLXVoeMk037aV4wpO3rYgFxiPtj
hojS3X4lRJ1rA6zN337C9rsCPZ4OnXyzKEVH9Kbc/X7hvw7tdrfo+x+JMsf05qA5ndfUprN9S7/O
UGDVOEvaiL+23QcXz6ZEkrdMcXCCJSmiNdEL7GC6YrzADIKz2ePzRl6nOiLsqY+cC18VJerfx3c7
EoA0/3mkvw8Mqc1fGSoxFeUabPHU4ioxFAcdNxcB6iW488ylFbtsOzLbaR2KgwIUFiJ9qf4+Zbfn
tpt5PeTfd7f/+vuEXi+fv7u7vXh7yfbs93v/+KiuGCZij8t2yW3n2vZjtrt5mTHDf9/ftn4/uJB7
xzbbyH4fr1Do9b24aL9fvH0ta02u5G1z2i6135vb9b39GiK//7gA0+2Lvn9yWGE9OBEnClb/qK7z
frJeG5EQCIu3XSakTcrFCWf1HfZehW6LromyjSLR217+ezNY9xoWvFpPTIHqpDxuZ+q29X3z/di8
5CqId9mrJDBQ/xqTtr+93XSDxJS/bVpbfLpt/v71lC1vtOQyQVz1B7bbcl58fQJl49RZWx509dPc
fojaHNFCiIdtZ8OkLo7b1ve+/37MKHtW5qEmUC1kFNie2L7y++73e7et78P4/cT35/3x3rh46sG1
MYaxa7aBszciJCDb/e3KY4+n3Wm7//vHLxWYj1gYRfiZjKfbMf0+t6zlIxQEUBjbjscEAXvsdTPq
e0KZ7UT8+83tI34PVVM547qFz3+2Bm+ADZk71rFku7ttbY99390e09co+H/0uu3FI46cUoP26V+X
0bCdoN/XTIDz2Oq+td5uj1qwWCA3/usN29bvV22bf97f3vT7U//yqj+/4M93CVIDL15/lPDPdLZx
ZZtGtq3tvX/32PdLtmflLQrcNr9vtuPxfXfb2t73f/zUigJZan+/ZXvhH1/1d4/98al/fFO4DviT
6DVrb8h2zXZkEpShXnbbtf59s5hKRT17PQe+H9y2vh9b8pxLfLtfdwqbv1+5Dbfbh3+/9C/PbJuB
igQNrSVD8npG60th/XPM266gv9z/vfnno9v97a1/vTwtw5lQyPXpIpHSIziuf4itRxuOeouiAEZe
2PkahqS7rib5Zo1P6VRgc9T24hPDCWZbU2XckRfGFGjp6ye60A9qjZBgkfT5rVCLvV4rwpMsBdbt
IJc1/KThIU2q2F+lw54IVusQI6sWde2+mCBMSArme2WbVedlJhlvhF1yyNX8vBgA2ATyJE40tyG9
qdhFjgbZumHSfWEb4/78w7+HkwUxUL8uqpYcAVE+stO26XWbWL9vrO/Z9i9T7rb5dy//47Ft6t4e
+/0Nf/e+398wptZZpyeMniFA2mC11htzu3a/71trCDiROicttl2/6/1xHaB+P/i3z//xdmirs4uA
FBv8bh3UtrfnplEkN9srh7RufXmq77Yn5u0S/PvNOMwguWflDynGZBuByOrXM9Kr2yHqjtXQScbo
h1Gce6HiQJfPYwIeKC5e0xwSTtziXle0xnEUlcxhHXUczE59bqv4Vmr0szlZV6UYPmKTJiJTUDy5
zbU3rdfug0n8UclYqMcMz15M6L8fJbPE781YfViKcYOuur0Uia4QCq1btz1iCS1Hk5mAEKrJMyIN
6E94i+HR58shkWEtmB1fAZFcDPfB2KVYX2N2Gy8wA0bcfvyYsppFy5kjaSkQI+rqTPGvqS4vblwa
misIwbPe928oVmgyzHIZEorsTuTZyPJRditIhNu1uWbgA1qccBfkwpgmIPPBfAWwSZZCV9BHinm5
knWdKiBpMYPQdDQqf2o4In9bW17VNsi8Qi1/CpJ1A9hRZ6nc7fRK+MLmcfZyQY69KuKXZ9pzpqv4
d5OYq+lDuB2i5COah3BvAHAhQ+CBunzpEYSbmJqbSVw7ODNpFA5iR/7E3qe79jOG5FYt+oj1fANO
u5flBT0+1UETBsru0TT5LJJ7b06L27oUaW2ZpR+GFQF+Lg1zb1AxX2Ty19KYqYdsiCoHHz080Cu/
RmDfLnri0+sFNdqE+WDRRMeyjcw55rN1Wej7rFGPNC3qiP1FkDRlSvhJEcFCReJLFXzV0QAXaApA
j0lbSGrjKh0ZT6FQHsayRgQ/16prFAW41fbJWgIFK5XQwhDYekimDqWM2MZ3ida/RlGyS/NJeMTb
rEa4Lz0KZWE56PVUmwEqOfVScCmWpvD7UCehrawEx1g8FQ0olGKQNKcf1Z1p1R9zTldUtaSyW02q
ac963p4NqR13ulC89eYVoOAMyblrbUoSJMol4ymfpQ9Wn6wq1Qyb8nbYT0ET8HeBSQQFaaYezEYu
DZ/6iLe0pWLhnaHnrpXRV4wKpACjf6Ssox75JneCrImBbjdnxbnpw12kSv0Blymc2A5UFwVPqOI3
+qAmPyXBWuPenN+oXQgtS6dWYUnN26K0P3NLw0Nb0h9VRGdLW/w0Kin6nBXxM6mm4qEZ0uRYaCXU
p1JyOeWkazeTK6feQtfpeLKW2HwYM+kM7RPXWLUCkxmep6Zo96PGvEJ/jN3LJQ1r/a/QiIvbdEx/
mtK4j1uzWv2yKc51+hV+qCPr44Pci5+LXsgXRgroBWAibaaht3QCdgQgvPGaun7NEk31YhzMHKGJ
WRwmB23mZEv76ANlKqo2Bd5DmSVeE6ivpS+XUElSvX3X0Q7g0voa4lqKhhU86yi/C2ZveaUQEzEN
ntjez9WPotaiu0TE7r2qiskPW1SSWiTQ8tk0Z8NsOkfSxzeaDTlJyBHPcRxyShs/pCDSAS7l6Y2O
40msg3kzSizz6Wp9xKQ1R8kll14ZTJkjzHCtW0YMWeScTUTEOGstMUPUD13a+pmTasuncVcFUEOz
CNfAOoV8G06eYRxSnbWmBG84ZjYc4PY2nH5CIzxAg3XJlO5Lmbzn2uuhKumdbAL/aOIr05+upfQm
1cYh5Dh6c/1Qio38IyxQiJUvYxEFrmpisTZmgdNm7EhBytBbDJPT8HVuOD/L2vBijbngI0v2JpnB
nwDzNscQaJwYSBV8qjCewM3aVPHClWqu2l5VFH609jxopXisg5cF124tMzwlb59V4h26iAxQbIt8
MvG4JgkS3OEH7ZVNkPhm36FIWapTk61JclFgJ5TSxexjlAvVdFUxuHBjFZfeeGZeykO8iikAzGfi
Gbsemi+1VPV9jed2F8VY3VXmblCgaseSSp4WYmLXIBGlZYHGUJUVIYq2noImV3lYShacixnVHwd1
rsfxgiQZq1WKzH5F0Sa2qmYf9xNIi54OHUZ+rsB+pJ5NYtdvShBRi6FSlJ1UcDbWW9VRM5UbSkGh
GGJk2P0IAYU6nXI3jApoqRJFmdrI/qSmqRNN+CFrUQjKRH7SRFgrxZymJ3RER2X+qNtKuGbYzGVV
lF1GAQsyNU+GA0U5u9QGHSa4CliWwZKhAZH1EDjDQFtZ17QnM6RPsyff/8L4eNKtPHRCkRMVOrzd
KwxWsiRUnmKk92SXXex44p3IHnNxDExoG4reE6m8wu6UcB4YUz6SNhFy+RdZGG6XLjlZawdgH+if
rJh3bU2y1oqhi5G90xKkZZT1KIQG4QX9YOX0tXnFh5o+sGahK2SQqFbp050Wa9GuylT+FohZpSis
01GqqAVPXI4nUXjKJPZuSJretgJddZT4RWxH08s+goCqvrBgZw4WnUsw7Pfx/DyIkM4G4a7O0viI
Hu1umpUdhTms+xSf5JFim/J8tkYu8dq0vHZeqzdT/051mws04INKFXJokEmOlktPKSYrd2GAckYu
5Z0ZYdSVsYcKBpfGmpITwGbIKYHXgBNB3nofxuF4aEDbxfniyTpG4wbtI2OOJC+wxn0izseUinIG
PSgJNTzB44FhXEldZqijnFudM2bE44OWeoUcl07V5ZMXgCPADj9+6OUZSECuE03XAjXMAj91SWhD
TxZ0grS6fgokWLIZbCy8XIx3xVowxldQdHVyTUcM2ChRn9bEj6ZRi0rgsMbzetoKa9GyP2kDDPUq
PanC6zzSYBcqNDvJmYAlQNy+LRhMoNVaHqdZuI3bmt1QANziJJHRoQm7QgbKMJra24xSY8qrE+YM
kpdNMNGUCQcmaLbPZhvtJaOoD13STA5mfwuT3CEw4FKUZtQfkF66mhUSMMd0+k7gn3sAg8RNlRW6
WB4v9wlSUEhLEb68SyheDSGYrgH9OFZK8UlOCPfpjCfTFtiDFv2siuU8KUbgUa9lT8SSHx1ogls4
QMPNkotupTygkoDHF2uCO3VMqJlOZ3GKOq6uliOzEpXgvuYSjGkyyNvXAfUFMLXqzdQQ2fWGZIut
ieI2+srn9A2liUjj0hCem6K7l2fF8iNt0PZTaH5Gefqo5UHqIYgB/2OYnd9mE2GSpD1ExkvO+ody
NPSeJqswwKzic65dDOHdCKMabBNrh1mAlLeM53GtVc2C7rclcUsI50liNC2LNLqPh/ZklItxMAJw
SGnUAd1mUK7lOnNnyaDqiwwXqxEA5rfI05LDOPbP5mx+NbUuYXWoK+APAH1G82VABpAihXN0s6N5
lH6zaEG+kGJwGQu3tCHVzqwzF5tyc5ANVKNR0gt2OOkHubW0M4sL1gwwQrXgOHGo9plZqr7wWowy
gXpprTwuiuk5PaRosx9iRgfDPDCiP+WL6eqkqU4iHWuTaIGOH38svfoVFMFgx0iA4gT5UA76K4sS
FxvyfSIMll/Dm9NpbGVgtObDGARXsR1kO6wP0IMzL6beucT9uCuSunHFSMDBPRZjL1fWEYjBT2nH
236ajhZxEFFVtlvauXPZkZz31kgQnoo7YVoxaGDapiRX7/LFRfRCIRS9oBC9FXNzbbWwuXbFjJQk
aoSbLKRjuip8Paqqa8cCGhee4op1iK9269JkrJ1kNt/zHIclAM2dU+kmnuix+RTptTsTAUxBdZ8Y
866U1J06dJnbK1NFMhaPnEwfz1mxeCFlSfBc8jPokJ/GEmZupSUsFowg8ytNyZ0sT3YsG17rkubQ
Hs1BJuotEEws682R6VNa6r1VNLupR0lgGd7E76c1tn8aES0ci+S2F3GYsUwdHlmRfxS5cTZiEkAa
cknHmlFZ9EDrT+ThAbuGh6znLBzlbrlaWf4w9eYPzdTG19K0XmrY3HarZD/jRNDdoJdQ2xjVflI4
vzL12qSa/Jw1xkuLsocCqeR1oZ4dlwKwaqEUjtC1oy9O6JKCOtxLRfJcdWr+QFstMNQMnfaC2CmJ
hacimWO/hTEZlNCURZMsOt47Lxhs1p44ZXhMcSx1LeHMQdAbNjA9gqmPfPrQUK5AMjMRpjkluTsp
cgdBuY4K3R31KqaEDzCsfCYDb0EI5xn9EoY173XwWH02FXaD35wdqwQ68gQNDaWvCWkmEbwhvJOZ
b3wBsbU3ZEy5KZovScMu04gQqwCfXeTQLzW6p+OwC+ypbsFqtehBe9yJvJFsaMbsf2zGeY8lTsel
vzrZQzjxMuTFIkymmMbQl5zlUhJSyi9RpTla02Q0EvPpQ40IRuxoYomhkK3K/KkZ0Y8m7eCivlVt
4uAbQF2wO1h8MJJlaUuf8qz5UZ4FLBNn2nuXEQBitCCkxv3WHcx2l8eMmnk+7+cWu1VMgL3Img5c
1CUt3JjQJJ1xUwR54JsTOEJ6CByDtvS7JC8ZGxBv4S1D5aRBnSZaWuKyOueC4wz0JWDjyH806Rhh
gusHc/YsJgrDPJPWGEHdtoyI6ogZBcemvMfsDBzDfaR2z0kHh6EP09JJTX8oEv3A0WhC7IgD2L5r
JzuOGIuLOSkCqx60bGfgt1pukn3rmX7ayKPufSfJoU5vAuJyg543TYJo2mNNweUiSTeSnCOnCwhm
pAZg4wjtzYi+MvalUwuztavi9Fc86p/U73frTzwkev+ukeWyAz17aqaRbNjc7bUu3OGmCykpwPx7
7F/loPUHwzrHcHc1pYdc2mmnr7oW0mOAhN5miriXWYLYSphUvhoCGApC4HgLh7TSBp91hR2GbXTt
S/A12jQAXusXNHhNzzTQPy1y/5pDRbiW7L2bbmmueOytFYGS5lytaD0IMQWOFsoDXkfUYHWDPtpu
zUHMN32ND1KLP6WLPTE4akUKPaNPsrUl6P9BW/zfUA3/9+TH/z9pi1dV/H+lLb7+Gv/X/iPnHIyb
X/9JYfz7nf9UGBviP3Q8VHDtwguHzvl/qosN+R8IovQVrIDufu00/VYXa//AWBQ3GETEEt2gq5/s
f6iL5X/oFksKnIBQ7FMEUv4n6mJN+c/a4pVuwSfRVorZGqK7PztrVaLVsDaNZb9GemmsX9AT0hjt
CU/1OduvbaGyXxvHQPbIIPeP3Yf6I3zsnpHKkvXh0gpmf1oYf18wy+mDncTyE9KoxUgX2+LeStyc
TAPJckjpDCSHKrjPdkhd/eKD1iSiIXoM4FlGT9LPGvyZcbBWUvJfjsk/FdV/VVD/ewfo+h+ZES1N
U+gY/NM0gGYuCna5uVB9NJ57SbqPeiTFpnKbjOqPvum/BEEY7SqN37RYuv+vv1y11g6lv6i3tz2s
cqQMXLzpL1Nknv9LB1OZB1NNh+GyN5+s8SR+lffNDSpD8b3z86+IBtzA7r+MB/W+JA9wijDFehB8
AMkPJoyimxpw4p3UXCDvHuWP/LqAo0t7t73GjT3e9ZXTevF1/oA9Q84TbUeyWxIXkcqP8jk6K7ew
gU3wpLi4C5AD01/p6Om36hur+5LSN/piW7t0OUtm2wZH27/XT/nTQDiCQfuq2fUMywXrSTJFov0Y
/BiWLGf82n3xJ3QZZd8Ztlm78FEp85tu81BfpdSRTu3OPCpuDgCctSIOX4/8HX96Kb4wAb5fYj++
gOUi8JXt4SM09+O5v0kIDPzk17yHo+6CwWXRQIPRl3zCCqSjm39Fw6Pd/iTs7Q1bcPNP+jhhSQmH
5n0w3Vz2mid8YTIsV2QP57DwEbGC9RS0uyy5m2/xoQ4vMK8b87G8S3+FmOFCn7qUj9puuUfgV7zk
46MIzzlh8W2HZ9iVH7o/pg4IP+0rqR3jouuHQUJAh2mzE4b7wfRHIgrcEUPCJhv6sT6/DjT+KJcF
7jjLrUK8U0WfDJpx17yPJ/2zvA1uuhLs+sjSl7w0dlMhADrHuo93wpUywzU8Dss+vNXhmwK31DOH
HrIKjHttEnbY0V3pKl+JF/pgQEmToU4fP7vESwc/Su1EdwEAv8qtB0wqfuyii3lSqUPArcOv3uu8
4rTsVD/CmtVBY4K6HIThz+CCskS/LK+IVSw3vwmc7D26yBclZNe2lSsUDsFQrpEpspOdcUbjWiS7
+WS+WDCFVVTBMECbO6Lp6SojLr4R3+TB0+7Dg9HYrBsVLGlkZ5Qca0W3w00krjaMc93Z8j756A+N
k9/I9wB0zKfwU7/27akT7PgleDLvFsxTrjMphM5l5acc9Gt+Mx7EjlXC2biDnUk6u9oXn6NfVE6y
r/fZq4WK1rb2Ue8kF+vWel5qu+x3GGYARndyrg64wMOVtHF/khP6XZ36hqr7TZv5ZKEwNiJbY6TH
8RV1oHGHVyoLDBm9rpt53Ye+h99J1cuj6xX/DFbJvnWnHenejS4tSHca7McDmiaCuB+NM69/UPcL
zzgM8DUXdqQtjbsESnpQ7XHRaJzmmoPPPUSXNHHoGYielM6dRXJGXiDimu4OocdyR/qZPUUeZc83
kojZDpDlfrqF/6HvMNnXDslT9z67+3kfPamrw7oNaje8wVMDyaH2GHy0X0J7xJ9PvgzDYX6pjpOn
WjZsakLayRZ2cwMHEQ4tgKMWB58bpX+i4evSvUWAD23jbb4XX0Q3dyMi0nvppvm/dd/+u3GMhKGj
SfcZ6T1F0tb2rL+MjlgxsRzR6axukccW1rIjh7p1KP/Xw/C/DcImX6Nh4WqJTHb/ZvfZNMKMq7tU
Y1Y4Pq5fAXHsgK/Br6WNc/I4EJKXmin+X31GfzPv4Mn1b7OrKWE/bdIfpP62AvjP/04JaxV5R9vu
JWFtcYkDT8OoeF9NIUhbXRHeJdohMyvzISYmIagOyfwolbFwA9aEgyHoB7WaH+EfDPvFlLnUMgpl
PU6wXayI57SfbqaQlFBtNnDRlZl8rBirnjnJpt/IUuUvqLbttG6v3cSQkS1IcUr1RJI/uSkWpT6r
IywPJTGOqe4Hdds+y1WvkQvCthJ/UYtCRyl4irncdzlrBs5yKJXzXlYwiDDLp04z+odQa+WLBf28
TiqWLqkh2PTgVAera8+TgVHUHDKRBWL1Zg3lIdRYhueGn2k/+nB06oKcYaMLGMJQ0CxzkmndUcxT
aaeIy8FgeezrlKxtlQWxoMOnGPHwqixSlyPJOUKN4XbDkXDYO4YD0y6s1q8bSTjStbc2LFsvctUI
LpablYtc4qtvuvQqj1QKYyAEqR6ol3ioQUMvtLyWMu76JXDI1MTVsm7u9BXOKM65P8Ws51QN3IhQ
ml/yY7TiHJMCsCOnXGCHWYdTXyhh6rzyHwGMmv4kFr4go+hTEtG40O57WZupXTTfTHyGejM3MCV1
Qf0c4aZcLbz+Mzmn8dOg83GQBTJXWntIW8mbxuRWKYUf9E8KlISWR40mGn6vXZr5z2YlXGoVrMtp
kW+SobtEdFM59EdTdo315z6mfqZSfoU+EJFPI0gYWHpJDf7Qi64/aEv4IFYNPBNM1kidCLN2K00/
seO6X1YuJx0/L5NePVcAO6ObXoxyr53a+ynCejIIH2UAn8lK+iTH/7ys7E+tfVm31dGTMGojySMk
vpYrbjit9YeVHxqk6h4l91jQSKUtJLmwZHRVmSJnniS0TCchLkraUywvF2Hlk6oWR9qUj2VSCjsh
U4V9Q19JMlBdUqgv4n03PhdV7ojmCPh0RaAK0y/ynq4oZI9TJf8MjBmSa9Ew8GHhK6Y7Ie0hfW1c
1V6/JdUVwh6m6+Q6cARmXDGz1T17uUhz5VawoPrxoYJF2sFDNjFrqvqMJqdoV4i9ux4zMRD8Kftl
ZaFvkDzHDMwdMYVrlszpzHqv3upVwQxq2YOxOAUUYvxjkUP0job9yjgZSMMPPVKeHMZTIL1rg+AY
jYhtA3Bm7VdCdW16WAYN9e3wZLbjmfU3EnnRV6vYWbO2YNgwj2CenGL9lBuNflJCMDpxnt/MkZZQ
+QgM2UOgw6TR9Mo52EC0oXHFniApaSuAIwCtlgWrOxdSfSBXPsOd6fdtSmGRtTaw26Ju7rFXDXZq
GWLVlCaNg3mudMRsRDpWmKBQsjUxOB/kkMYvmkR6UhhpMAWkiwvPlMT4OJexb6wo3u1Gn2UZ5kpD
zCZbXbSrO/M26IbCKQStdROJ4p86I34fQSyieB7To6F/JBsAeHsoNl+QpBdHsvsUy9YXaSsOeNsa
5B9cEQluqIXmGKEkAhlXBy9EfmpjYcDwOa0sYnx1f9WhLPiyPMTeLU1gyBVvlvt2dAgXCQGqvem2
lxIVKch3XKIJGYM3+WnZy29J5bVuc8ku00X6yFK7PdERqFuuRWsM3qFO+jY/cO3X5ylypq9mB0Cd
COGsXM03u7yL6E98E0BY3kQf7RnYHDpSO7iWn/mJkF2Ej23LryYm1K/mqQVlrVJsswGY1+aNUe2M
1makz9c+CHaUI6KfULEacYyreEvOne6kMMX6DY9VEoD2KiY1DtKdiVSDrki7ecPYYjbOEmMCtXsC
REeHZv1p3po/zUP9Kx7eItIxUNg7R+154/BVK572PJ7l3kHQI1g45BH1OGnnZld61p/LRwL58Na0
p2djZ+zEm3hnNA5Ucyrb1p3ylb0vya5wzM/lPQHiu6tbbJCJtDEZImx2Jd1FPriXapYq/pq4PJbh
MRsYQC3HTK4GSXgsTqQTbZMhmItxP9HSSHQ1ekp7klR8jvg7XtOdrMARLzRdMJaSf0Eg28LHBPyJ
0TLZc9UWvFG/1SQSk256hxv+csq9ES6oj10VOSlM7ul7Awk+QetmH1Ze+JJ1u8rVCE6vkNLXvNSB
ztnmVa52CkKC0SlnB/VrBv8c5faNTP/FgZsLJaWypRZla6Zv1rbujq/s45Tra8bNxF7pxewPLEt7
Xx4d0AT54M2C3YG89+K7kr1FdPmLfj6lOTWftH9yeGqapTwRuiLD+I2lHzEsZxWiF/cYDEzWm3Bl
CLOumnbU36gkDntOi1w4sIvX7s7wwbiqPwc6qFLc+eyuQspJcRa7LmJG85F+IDLBydWMT/pP+obu
lucANz27fWsQ7hT3HUwVl+8O3wl9X4tzdRh+siYrWkf9BWvlql/yj750RMzpX8aneML8xrHwurRT
rwN3Njropcunym8eIpZanW2+cQUonzmLtcQdJAqSHDSWm079tDYQuto1fdIIVReXRkA98eBhk+18
GQw7HPcVv//I7xX7i4y7CWE3u9qbOhwg7UdKiOhLjHpXP2FRO4cH/iYfPQy3pfSKWIaWR9M8h5ob
p16SOuxEg4XkNW0c7QwrC2PJo8kK1GRdw5Hy+Yw6pX/fpkk1eO7T53DZ5bqjp7usPwmfauHF96G0
7xfS77uaQOxq3aw5bjz8pst0GM4pLYOhz5kLGk2wwSyf+tQH3H1ML3jiEdlkP2fLSV5F65ydA5qu
8dTFbZhgG8EpLvt2wGrOjohNMLTDx9aGYkgPJ23PDVr8PZnDz/4T2saexsz2HO0LOLqQzF6zXac7
BAMswGjkfSYrnN50ODA7wkhN2W4HW0D5IduC6Ywmpwiu7d54xs1wKNzlQn8SJztDM8ns90Zg4YLr
ihPdsSIvjmn6OOyI8rDYtJz+BV9BBc8nRzlgC/Yq+fJOf8p2JHPecqSITB+H7BL7ylNBXsEzzifa
PpaHMfdgGJFavs3uWM+8dX6yahHVS8owFrqVazFw/4zwQ9rnVxoqX4dX1D/v/Ic7VromdnfHYYeZ
Yljxr7PcXTzrQF13usGBbm4c0fCR9YjX4B7pQOfg+cEScHRZlnf37Y3wVp+0Bzomu1eTbl37PTq0
J6QXHmHCXTB5Vs9i25mGh2T2zd3CoH+wfOtT9vJnptDutiDNfJ788hpemx+LYs+4w16wyLFuBAXX
Nk99qj57V7swwqqPyjV+Sk/hXpWPoXJUZy+Auz3bMzW49Fx1h0q81e/Ui/FQPuew2hVw4W4RugFn
nbZvfrI0iEioNAfp1WiPyw1LuiszDKkQ1ojxJ82fnWxbIbg8uzVcA+c/1clztwqO7Pfcpcx0ovBd
0TH7KikeCL/0xrxqndNIviHshmAfCftJ8jlOQeTzX8r0TpzOpXqQMW0xqNvimOsXF9IqY0mwcGZV
Kf1s60+iCqt2y+6s3kWPgq2YtuSbd/LOeqBGU1P2o6AnOjRIwyKJEfDazSGSXQpX0zlGoOiZ1rW+
NhET0rVG2MhV+TUgLjtw2kFJ/5Fft2FO9cJj/k52ZQQP+J6He8Iiy5tv8x2djHer2az0iXogMe/C
8RK/U3gas9PSHDvUId3JxPU00y8M/j02AOkpGB97iTNd+LJXJ1nDK5Nbxh9rnlmCPabH4WH2oh/S
i2C5rAjGS/ZGBkJ5lW5IgAyKLd1kh8Wv70ivJ8Rzd+E78xKDgaJ8WIPfX4ab8j7G3OZHh3TJyV9o
vjYtlwoLeiGWzQlTGeMjlTLmYZ1i/NNUPYUmUbiTajtrrXkg9fMlRru35L0znPQGz4X5bnoNAswA
yIY53UHhjE0QPqL18JbeDt5DbBnQNEpe9YkR/XsZnNXnKr5Pbs3qZGl7bZ+8rYGn4McfExoh2iZj
+L12ekxoksFlyxtepD2li13vzLkNO67ei7vuwPK0v8Qpbey7Wvb7XybGBJR/8MGpbZHa2pv5IC7X
4KHYG17w1v+iVl8RBTxixpNjzd9gCmWHV9GDSyw6wW15pzrhfXWmzyH9QFlbfyl+/16R3/gC5/Ih
K3c5NGEWdQu7fTiNlLYJwh+Y8+I7hF63g7jD4rQ7xt78rvZu/cSoTim14FPJjV1RJz3QmLkWj/bm
M7VwCjHWDQmlD8UXf3FH0nZjSPWWUq2rTjtQ4kmN+M4JHpF0FyftnvqdFvlRdpf/UhaiWC//pSHl
Su8wy00lX/DMAingFXfZ4XbQDwHTInY8KumWTP0cFpHFiYiE9HXRc7dJmaDA2rV+yaUXs7AdVUa6
UXZSNDoZIVAdNyzUPQMHgjYJSKth1aVeZhborwW6g0ujfLXNjyZym1v+EzoTdE//m7vzWG5cWbf0
q/QL5I2ET0xJkKCV9xNEWXib8E9/P+rsvnH6jLqnPdiMrSqpJJEg8jdrfSs6xn+oYar7jiLhEZN8
BG+LKuHk9buu2/n5tvnMBmrcjf2HWAzsRqCMey79V+RCXMfJy3gZf3u/pq8IIhzAw5/tH7pGXwc1
VOy/GjACBw0rcHViluy8x/OGM0tWWyP0Tut1CcpLGZLNSFauu5nucsqMrkEmG9Zib4xBgwFk096l
u1VuFmNv/5ZHSsQ07NBUnO0rKbL9httLu4vvis/qmIXJvNU/B1BzjDVf2nOtEShsOCnuVdjeKXWW
4fxn/KPuuCoFCO6X9Zpcq1/+S3zfX0tEuj/9Y/rWXVBvMT9v3+Zlv1R/jfWBbPGq2NJ6LdmxwobS
7edfnmJRvCewE7M5dI2lRLI8p6W1HVVsbu15kefVtHme59aJTytdbAIp7jzFhXFGX8xfGLK/jmUv
QolKadcXnLb4hYzz98P3533/3/eXeVPMjTzPNTdlIhn8OTXgd9w+myVgc4qWhyLuD1OZJY9aGuhX
ZisgkWCTJtxn+lbbgUIeuPNMnq/GiucQWi2Sghm1W6K2npPdo4DmjV2y3SxxIQUOOZ2pn5xd8Na7
3u+Z3NqlRBHJCbISnbeJKlS6PYb0jTkieRocxBeDC+/DzKiohNezzpU7jcQSkQlI7sh3+JWjJN71
Wf9p5C5ZE4Oeng1QE2lZFfvWZMIOOy5CR+d6QRvhoizM7llrSwV1pH6Yic3BJRrEi0iCAfCy1i/M
AMlhB7q0Y2huwqiD50uAarp3WqQOIvOMPat2BE5W1O1b5yYlrDgKa5QSTy3VkYIO5RP7vOnmmGZt
RnqN/uxsD5zrTb4ySFHTOcmKRxGhRxwliuJEW58u0DD27c0pG3A8VAuTTFtkTw08A9V4Z4/DKUra
88gm1VjhR7ZQozntoscijb5QcupTb5JmWM+0z3DRabdhQuZ7FACYtLya8NAz/fVD38giMO2VkbhZ
5rslRW7jLxQVgEiO8eS/JiWAkCwd9smoTtqLL1Ezf7h5ZR7HSbAn692HKPtRDF13inzjj90UtGWj
Qp6wZFkoo5TzV4TZYBefJJlTABA0ul1Vgzhj7TFoRPPTGj+WVeV8ADHRgsDNWfafLJwZL8PIzKKX
1vmLzLBjXV28jUnBudrmkII7/y8U+7Oh526Dyp7JScXPgGp6h4pyN5lK0Pqu76JX46GfLULnZfJ3
jRzGSHRDCo1LMkH+i5jltcP62rLQP2B8xRIgwJXEyH1prqb35fbNTJPu1ECh7UclE+jCQfvg79yk
39uGL7ZpZiJbT8yDbBhPw8EJ19xGOgAVBW/peVjfp1a8j1VyR4jWbvQtpo2IaHu8mP/62jJz/kp1
zA0IfA3YNM08LfWQgsyFui9ceePlyheQkh/VnB+GdgctWdiU90hNKa59aDXE2gwq5ie4SYv1e+1M
J/RiWdBUlKhW3b9WLVbsysYM703+z24ODBLBbZfSOB0HJF8UzE3JBgHtoW9/+oXxgTpT04KywOoR
v+XTcqnHYR83tAyg46is2hSjRVGERlfGx6fEYakEwuGmGmtRG6U0M1puzNa7seXfwOnTNnkd9bT8
zJvpZzZz0ijIAADvaT36o5P2p84ckJtno7Oxs9fWhd6SWdxSCkm3nOgCPm+67vrSWnbtYvYHlZKj
5FepexoNDgAvfhmgKoWeFY70pVk/YswQEg3nsNcacaRIXyL8DoQ1VUyfkMSovj+ahZWj3Wo4F8my
2VojcwsRW9VRt0z0UjaI3CJ31oJSk1yCAEJLFsRDc6/86jGdulejXW5jMoCtizY2idE/+ZPG1SGn
19LuAcCZyKNzD3QgTCbUGz0GmJp1svTiQ4NcMXbFHvfho8VTy9UJErYDQ/HodLZGAzu8w7ijHinY
xXAPLy9++2YB0qDvzz5hXrG+yvCK2Pglsli9jFN2gSQTRMSr7lVFwA9yxc08JqCWhViCLF/M+4Y9
oJD1uHf91N0UGHhzfyWaOp/RbMDIMAr/R1vQudZJ+ToPnEgjrxWRS91mmTF/2Hl71zBm6PvoT+La
gTUO71imvvkL4PeKLNs1C4s1ac8nPZ6UNr+IEnwZmv5Tumf4QHfsNQ6N13IB9PqPP7O4L8lt0C0F
fnWtF4vZTBlft0+1co5l2z5LX93NTReOk8umrZfTkWAMsmVO/iJ/xHHJcUrW00aliKiExjayeMVn
LvY6Z/vbOcm1qFHysUug4KHFWT5/uHC2gIxR2Ouk3Vbk+W4sYV76gakI8Hl6VTU9paqi8MjSR9nd
LE0OyqeWte9cD9u19p/jLiv3cLg4WPPmoPV67N3xFGWdPNcd9oxMFk/z2H9ipSdjuATZEpsxzTI1
EWCQx1qIH0Qg7pbEuo/H6ox04n6CAs+rMejNmtFKGgiuhDfvC524W9vhQxel3yFCSYiiC00aSh3q
qMILar98BePJHzWM1bppPBOF+Cq9OdA14FTtGGE7FQWr1Ynp72iGmrvZxlU5447RujNWdHPj4oap
nQ+btTg5TrX+WJ30bMSrOOI6eCwVNWjRN6/TXNBEu/3zjKJ2G03e48B1ul1sbvCmH1qAxgI1FPRN
7Fpj+6bp85xQRw3mEiuI0uZgWSJMGwZ9VkHyR2qQp10051Glz4Lf/y1leJ7X+UdOYjonMSLUjoPM
qNA5V/4kj/ZITLuP6Ni0SkbImcV9qrPTfdLQ2Hu6o8GMELamYqiPWUbfsSKNlXGW7qNqHO9z7P5j
przAnTDJxCaMr3Uy9hZ7ne1Ni2inJq2hu/ywcx9qEtrjbd3kxILBc6nV0c76YaeEIYgJRX9f1bge
1zmYUGxgCsM/tJp6qyWvvxutBEbRlyHadEmQFw+L3ZdHp4Hy1Sn8OAO2rhacVJhN5t+pHRnjFno7
vYxCOjvlwsVYMloHPVwJvU3Z7Ca7FY/kovpnXSrmmn13hFJ3KAgLYf7uPE4lR26zDscUo1zOU7Ql
LuDSuJEImpjDhqVVUaTP7aJ5x2jn3ZxJtJZ5+ZlH8nXqkiWE9sqizn/3QDzvzXHeO9YU4WDQQBpi
9wPZG1OHTASOYeUsaSpvY5Baw8s97WvD/EC6jDXCZSagbjNrxyyIMxZnIsiJ0WIDwY0dQw7IDyoA
e3ohxwD/hDJ+Q1vprnamQ+b4KIHtpt2DnH2K9bEuvJ+umcpAV+4pLpe/WR0ne+XCy4t4hmrb3g0z
8zVDULGldmJuYRls25l3tdf+8hC+8VpySRDqUAb9rN0g3xtlTmjVWBkkEBqvkRziyzjQKNioI+po
INYmS5/zEpU+C5qbcBVVUMsqOx+RQNxcf5EfzGw0lom5Rtx7V9OiMuDGdiXRBf+oj8X1FvYEci5M
q/Ee/rBQJnv5ZLBCDGP2SZeTffr+v//4cC5qWHQ1jWub/0zZDO0Mq3VOk0r+/eH7z1S3+DsYxl/x
zeD7/dCOvAO4YRm7sqFqiwzzUw61ddJu9QtPjUbm7qO2lwKVeRv3JycZmfAlMU2pQSObKasK5lEg
d3eZaRZ0bnHTn8Y4ro82UyenGG5D3OKfh2FpHkVpeXuQGeRWZEtXbUyn9k5mYrn/eqgQqJ76T9+Y
vZP4n4cUeQEemvaYabAsxe2hNKGyOO3Qf3OJykkxFbOc6kFGk4mG0skvBckB4fe2+x/E5z/r7v8g
jv7Hh/83aNH/D0WCaPv+TRhwQ5z+HwDSuxsw9H9tf3R1kf4HhxSmJ1/6v1WCzn/ZKAEpjl2HrHj3
JoX4RymoIIqaN/mgNFASKBKY/0cpaLn/5ShFZJ0DHdvky/iqf5SClvVffCqxbSYSQ2n4qBP+Hzik
lmHelGr/rmTzETNYFkHHsPfBt3g3tcO/aTW8fG5LwC3ZISULPoRk9eqoJQplNu6qxhweM8tLHuNs
OlWlUYSyjyF8NtJ6gn5K1Vauw8nhjCEs3n1qROvvVm1WcAlFdZkWaoZptZ0HUptUzJTFHeJ9HFfZ
cy2w2RXpVF700DTvVnf10ZjlqVy/iCRjWOpP7Z3ZV805XxEaxpleuOka3mPrr8yOnAjZD4K5HKrZ
lrwLiNCmWPY98eRnh4SEszv2gA5bNwrMpHX2zcx0AbzE/Kv3xTVRHE1k3MBwrFyCy+eItCFjmT5k
1wWRTufPVOHXQxa8azqquKx0a4LoTTzQiTdyEoNdK+PhdV44zxOxNNehX/tXDpxhQzqUE4DwQb0t
jeS1oo0qnSIsyrUkvqO+W9bHJUrs46jaH77nV9SbeWi0COZBPapL5q5J2A1iP02sCHrjzsKP5TcJ
VkWXEexajhe/vIwqX84amn3Ek/UmewZQjWsdMx+unUseqXAYu7qu/Udg5Kprvp2ExBfka4ukrYBD
3o64kxoWC+v0NNBxMpd4nmDypbFd7itp6L2wdR2K+pLpwX+T5+wR5Xj1EA8MLifyAksE7DTBGZ6f
bqgPfphTKez1pFkOGgS6zKPxYM/jU9WNxl05ZDNlWZGEzGBX070Ijj6a+5Y9Ekq0viNiYukRA2gv
9fE4dtkbZ3Zgp2v1IBTzZLs16kNj/+Z91B5yfCEQ7Vw2kj5dbVRbLzoXEfZQUlRUou+VWZpMVCLU
Ks0N3Oxgh2nMnoOaF2dPvEFoy+VW2svuWMwYo2I8xfhklgKKZzscYBgmG9E4ydmYxN9ay5+NkGjv
49Z6lAL0bGQdDbPyL87gN8eZf3RLuJG166UbnyzzxiJPMQONVir2Irrx9F1VbTPa2gcLvA3W2FJv
I4sdjCXZFtwevLU/0/mnh6QaiKfMqfUg/EpfWyf8TIwD/acVRtJVpTMiPsspAw2kncM8e87TBiYA
BZuKUP1M2cKkL8oe0psRoFXY8ywm4SC8+FBjKe9KJiP8GMXOlwiX4pb8lsZe5ocMOz+7RY9TaJS8
/CgZRJ16VH5iCAi7ewNdJYKRp3zr0fKFWXR7TTn7syi76bvwYlqLO+49xn9Gkw2bl2muhvPcJT+t
qC+OXYud1XF7lnVZEeCVBeuLq3L1uu6wrE8Tke5t23gPnixJnzFuv/7CPKqy6u4wi3YNeuJSw/52
sTZRn2LGoq9CIMFQZszVOZ3yd5nY3YNfm89unJ/SCM2mGas3SDY19MQkoP0AVeHG9UdZM//sNLIE
7sBX3jvvmASYctLx7o1ifVxnczlKz+HiTrMz0Q/J3hJWskuquggcDJnhwOAtyDI2cYNkYyWXQgVR
kfNGs7lNdHXDdriYzTsrTdtrhv8p66ov227Zrqg6O8l2q+dX4aNAtNPhWpuZgdK3U/jdMtC2Vn9K
VErni7q3miugaUxLPDJ6tnqax5Nc/Q/lQyZeK6/cZE75aURRULs28X9K1J9pxvqKbdnQWs01Lvvq
zvXn+alJDYxKXpNcvAWhUUvww9ZWBkqByqF3EuVw33ud+Wjn8t5s++pe0bisaw5ptqb5VbfslJaW
qFSt95PR0K6tnWPcZG/xFK87VTZqVwX1mGVHimd8sUaeHkfP0wFpYP6O+Jg0TBNattQUuIIa8RMV
y4TgyLyvC2dvJ9ZwdaXL3hRq8Y5zqL64nfVYLcO7xFj3aPyBxUtrztW/S2Qq7/DAIVZVLC1jmsQw
9lemUEMHcHwkFbTTDIFb70ecRv6bFS3Rnd0Zpy638I010XQbZfVsoMr54gJ/2C/S8fc4jLCwyvlh
TVT9lTmTfe8BW1mkdS47d3itvZ02iU7bgC9niZ2Ne9kPf4HpD0wLkJbkuk4uTtVyeMg1PZS5vZxb
xd42NZ7jdBZnFeF1yov8pVt+NWN0PySmes2E+Ci94dw0Hl475rKn3JzwDqNk2ZoOT21JONyGm3d3
ZyaUscvIB9Pytcrqa3H5zJHgrP3QtT5CPPALcbzobZ326cHnig/6yO8efbIWbOt3XCf+Wxu3jJBl
/ADhGdtwrkgYXXK0WwvUYpkDK+74r8rElYTtoCQpMTAafzzbtFiHtK0+osRpSQwH89nkLLFHtZbh
DMqfzWMz7N0uY1vMsI+Rav1Cl2ttK13OiD1q1jcEbUqCDsFieP0W46ZkXMOepmYMGarVnXYeQ8kj
1qopIBLdYK5XxXeT8Fki1yQ4GIxzSYl4nYx6PqWZ8bCmmK47G9oNoT7gPqY9aIXx1EdGtGUk7oSc
1E2AxdYPpvZG3Fx+lENuvC3GWY6V/7YU0xOF0Y+1SiqaSQ3mItev8egnzaaXg76srdg1uSJQEsde
LaaPRlOnW+wAoYNstd/kV9M2zv86SDz2E4lCGrEw997ZbScPHdk3xAP2JjVAbwT4PZtdYuvywS8w
6q3mD7OVzmM+SeNYyNa6mLmV7rOWkzqBMLqxdaUOXT+gLzGS+qW+mTOZiKvdgP19U9ZLdygsXZ87
E6tpXcaAd/PlJKNCHXi7Y0OYfrnFUxGt0bmdoyzsDYa3XZsbIIzjwOtH/2y1NWOjzj9pBy6tx6hl
sOUTOWyzbljzGOkJv159bPIe+kQtzuNM1w7Um62obvSj9qOzzw3olk09bJO8vOU7aPfCOPfktpJh
HkzBDQCTP+3aUhWIKtkO02NbcmU3sZ6fYjk891o4Lx1L2ALeLGxK4CkK35bwWEaX2VcB1vqISfZ3
Jx2MVn5EBuMNoA3l5jpjOd0QEN7w8+QxMSWyHjajKqKQ15n5YFx+Tbar9qZct83EpsjNTXnHWLZh
aNEhOlhmueeVBvIYfyoMM9wa60HvrF7Ex4nkFMbxfjDWargf3YHiMZsuET5QcDeICnXnAEdXSPm7
0UwurlP/Gbo52tfs35l/Q22xbQalk+oeLCHepzrpIIc/956on28rQsqIXNYYcoynrKyMvWyRpkz5
UH2MLW07tzaxPsDO+eVllB22iWvabryroi5kYMHAL1kRsXr+Z+U8icSe7u3IZnybDGGJM0bhs5BG
pjHauRvM195ZFYzz6WAuiA16+tczM62/lmMllz5i8lbFK4eCl2JSTnv8GVWZn3ujCYY0WnYV8Biq
tax/KCm1kO+x6s2GB2pW1og8i0iMCa214fgeEpjAWynIERgtDLpEGL2VJjNfka+SGZGzbk0vdxi7
yv6cOwXbIcK17KJGZ6iWV1sPmIXN6AVbcUr4qExDJ5vuAdBTEHTrsWqGaLv2vOdRb25dU5CPdTIj
1X14bcO/EDRj1t43CHmseHr0zbQ95sCsh6w+yNyOAp/09ZOD+PRWYbcZizgKmTXo8BEzMhnnp9Ju
3hIU9fngNEfQWJydOONv8WvY5pdrnQIxief5oY5xQVqpcdSzbR0Zze18lzQYi54fdUANZ0Dnkg10
9bu6aXsjYaWXvFqAKSw3AVDv2XesXwZOO3cN6bowKQLKp80Q3l4rcvSy24mi8/G97DL7+F0M8fNu
mnpWBC4QGpAOza0LgI4Z3yaNq3/xcnYeQ9GwpjWbZ29mpQzeINsTe/WYl3Z25e9PhauMwAU4hkfZ
BOHhrB3SXvQQFYtRhJIUZZM3zZcsAdYGkx3NXZ/5ZzmVX1mNl6YTFbkyQ9Yexwroigfy5eIQDFzR
E+18b2kYzrXLzie57zDMhLy4I9KsNuZbzYXz3FkYjNya6YzktNw5S7QzAWFNT5a/GHedR/d0+8t0
JBnNmJrNWjZLWEUIwnynfIp9wXuX23Hiyv5Yxz62mhFZCBtL/6ajXykxWoDeq38UFoXvkFJTi866
pQ9joiq5KlthE+xgmQevR9jnd0ihQPcEMN53ePWrXT18kYjAZUcfsHEducvs+a+nGhUQsUb2a5//
wiLAG9JqRmRIrKUArwnWR6hEY43aYFq7NPR9dRNNkA/cihJ0+3g04yXbprpH4tUYiAbqNokOjNW5
BBJUC0WcfWS5gv2qVcERy22Al26ni7fMbVdw6iaSjVV1xx5b+JrEGIDIxDu4HU4T04zvyAytXgwA
W0QGwosfiVSnYAzMmXt9tMzJ2Z7n51K6Y1j3UoVFhObfplzpZxoWWTTeoRzSl1XnyzbNyY4gW4gt
tz/jr35uXD1sycPjLpoPJQc4GAfg4h2qMTHix1rwDrXGXdR7xbbQ0RT4t8uyM2uEZhZQ8Dy/Nkvz
nibIHAuX2a6qrPTcVMunLmG3jPZSn7M6cvdKzxljAzzabZp/DD7KhdF30yAfVoy7yr06pkAIAaqK
V5yMlIIF7smesXqbdns0Wue3oTqSKIAZILBz0SamBXqoGNp/1morWEaIWIDhvxvuVC3YwfryeVly
nvHR+FtTv+zGjOiGJB5/LU7Dy12gMmhtdelpPgm/JabPL1vWoW7qX+TEWy0t8RlNi4j3XesBvcgr
tnwMQwMWRNZ+MZUm3EGxASEFj5VoEqSe9A55gzUhN9xrbqT1VdjWCS9wQ+MbIVK0B1JCtfMrtWaM
Fi1JhVNshkvUdwc39A0NISfnuGfFFO8ju/3hOsuv24KFvvOw6tm/NiPytRrgy7WNxLGZc33o5swK
Bs+anwxzdnkNl+m8NJq2vOcm3BCuUplrdJ2j8YvOlU8oxui0qv4deLt7bEynf+jqhyqdQk7x/j7i
PAptRjmgPHheGFqFRC5Ya+Ff1glpde/yXnQcuKiyA6Ag49knDWj9ozJsA3M7oxhoaMLgM1wKUxgv
buxal1StRZh6TctOZmKpbRC5EXVHyzHJoAFxQW5EnISuAumiSn3syFGvTftiTl5xTKtIM9WuQFQY
HtZ+vax6R0wUtgpdpmEZZXjybGxtOeNl9NYV/oi+2Qsi1Psyid4SQ4eDbPJ9nPlDYFhUO3UFEMlf
LyRdEDvX5Oi9RB8OPskrTRFLXLUrGq6FDC2X5KCtcTsC586UF/hnr27XzxfAAPNIuO66dA/oBpZz
WaBFJ3v9BYZPqS2sc4kPiETOYdZX6qGf5VNTYNbM/LccNvdGuso9DnFUUxOV3FQT+FF+lrfvdbRp
jGjcclxifYV2iz5p4v7SmSMQuexUEodwFKt6NEptPNTqa9SsVORUPzQGKDjdA+tagTwLjoMjQUXb
brDP+FnEYYEOQPieC+6sYUjl2cLnbZweF+M60A6jIps+il7ot1atDAyqn70Q6bNdpB9RNpbnOEq+
vk+srEBoqfFNGEZb7etVvI4MYmBZIhrOub9YnXXNTeRFydCPITc588hthZKdZW9fvCUW6pDFCyYL
W0ndLSjSYgRL6WjeT9JmFQFhM6y5yHviihMgzTUEWd8wXtaFFBdQYFBDuKg5q4mA5LedhSXpmu30
6GdTH1qJ1x7TJfRm6r14MoA+RD0LGLzTGxjpzJqM+K+7eoh7CvcgLYFHhhLQXJ5KZ0CZJepA9Rmz
IyuPYS8UzKbsmkC47G9md/IKBWjnlEm7IeHRPGYGAmAfzlfYa4nSAePKgDSfbYh2WQxHbVgmE+5M
ssXP6QyKI859RIdz612ruhaHVg3PhELz86NFO45ldyDQuQrHhBjKLIfMgnslvRITYQJbuSn1lhny
7mzbPwf2iK19bJxJfxgaIrXBVHPDnfzeLufkUMCQoF32AlUL/yrr32ruw3lul22nexUk0v9MBM+W
Yj6zpdiL0Wuv3YMujSe55qy9B7oZKpvpof1S9kpytNW1QQdB3I6i+lKWwiE0B5SDlu/J2FtfsUD9
CEgytZwTidQRESFefM5UceKXme5djVDVMLvQzlgrFSn3eU5xEeDnZhhTykckUMAEU2+8m4zxmBUT
01w2/s/V0IY+sVncNRsENhHXbH0b1lqTfnLSjmGmIksFg5e3WzO0+rVdcbOQ1ZvOH2d3YbvjuL9M
K5lOo/Cqe9uumUZOL2mce/f2dIyZoV+AKG5NY8KepSELaReZsOfbwP5cTFBjOWe7UqkoZHDOFKvy
+CZZMZxmotO38YRSRsSxOKSC2roinmpf5ZHaNuMUbcyebBqnGRGz3SYW4wqZoyTMMBQppgcG+j14
E1HigwNw0qQ1Hg3e6mvNrNwrk4daLE8E7bGYc+27AYbOGwByMqCj7m6y1S94cT6YWMPH88SEYGY2
oewHtALL1jCEfxs5Z6S2u0cxEPkpVNQ+J04PElJW1ynO3zUZridul/iZmDM8Mh/Z1nMNMWWdS7J7
XKIHEK3WCBMOIKsCwYIAsMsSb8QtyShty1BN5qfJ1BzCm7sjXC59d8HSQIB7a51fI1EytwkHgYhS
/nXZKjOyZPyhYirnZPaPngt2sW5aBEITha2uikdEBs/u2nsh1dd8LBb7jlInPsYyhxUEmRJ9fa0v
yELEtqhZOEetiddbmGzmB+PkIPRiFtyh4B+z7iBGJE9eRX3EWZGZ7CJ0pX+ODZaHqWGPPi7Gw1zC
7Vei+qGEuUnWPA5TENWcOAvlMLdk8zumZPYWAJzIQgvOI/a82zb2cAhjzPJkq09jt50HLBU6Y2yc
F08C8Y6V+/PJuD1gwIcnqsscO6aHuI14qWfJCGXfR9GXACO2s2tukwMobor7lTRgJq6CTxJVJk9q
SA5LqeS2a5FW61He39ax++mWXuJpGxXogK1UIyI7ODeNVM/x5Wks6IS/mGCffCp/d7gfYqpqIkjA
l0J5sux0N1vI6oY4nk4zeCPF08bslswjr0seaCuCrnVEaJX2nYx9Zy8z904PuCmmtX20I5OGt0Cn
JMq43n3/nPnorvy+oDKtoi8wmPD8+/WrN9S4Kdlqzq0bkKc7HyipubnWprM1UvigsPWS7a+em/aN
xt+esmWdQqBgx7Zd9en7IaZcJ4VZHpeW4eA0odcs493Y9NHeGfP3uit+N3WN6E7Hl/K2Va1SWkfL
Kf5CXF93Q4yuhEGzx5yG5Kukx0qSL144QXGeHQ5rFke1yC9Z53+u0cc3/NmETHjAsLlxBGJ+7/YQ
51AY4mRBG3+LlZFC4eMo539w1//i1JtZjzCLQDThL+PJduo8ZK9+yc2sOy0zPqg6AQOQ+B1xRfmz
Rx20pdxDt7Pc9hI262aptnFVTjQNIx2hYfBKV/kTiCxUK2nlBBoykMs6mulgvQf03p3WsrwsMIJC
Sl1rBnZULSyy0QnMJgiJFJL6XlT+z7gtftf2GvaN97JmxR+ognvEUDHLGxYZnJIu18pxuUXZGETZ
781EvsEWG0+mjX9lGZcvB2DupvFJ3xuLUEOZ02S9HRek0RiejVvymTgtEhF1FJOT1i68EG31Ki10
loPE/Zm69nBS8wNXLkdg7VyHW9QC7r9yD8j3XE9YOYysWUPmE1w8cfw22qP5Wq89+rLcOzjcBI5e
693UeHWEEWJ59UkkDb53JKuuu7NV3b7X3cVIF3kHtjT/VGBZQWbBzsDKeGoM5yURs7mXwrNOslre
zGl2dzIFZDBjDWeNEYe5mLhnD7H9sbhmQvdIrFKE2itnys3ECtt/w/qEXsZVW5sYQS4C5PGGM5e7
oY4RTjOnv2VLfAdMLLrp9rSaT/+6Lm/b/oU54wZW8audjtdu8V5K/7fTv3Vp8kQOfbRZh/aH5yMD
7TrsLVXl3qtSOlu0zn9nuQS2D7HaFTgThC8R19nqyFhYbLTuXQivUc9ex7YOTeWZJ8EXJ4ROMXDk
NXar3rsdxtAg6xsJizhZ+MtrtIflFLi/KFN819phgTeCVNgXMMVPTBy335EZwvZ/KLP5kuQB8zOd
x5wC2H2e9cMaz1+2j65XeA0NzjR+iKp5179Uclca7oDY9SJ1FuODujXV5msn9bPtkepH0G+0jE+N
GgJUEIDK0JlHzIIARwfSgIPQlv5r3iW7SIB141NPXmLsJivLD46fYjmLmukwrWJbzndx21pHthvD
qUxMnmK3wj+hBzZCAxXvyoSsbcOkYqLNknnr9pg/1GXqb0l+BppxZ6kfVT4biGNcALEOSMmAhlVu
ynyfrLhopzzJmb7HT7nZMo2ojGFb6vzOBn65coQv6XPM+InyBUmJz7EDAnINEgSCm3r15W2kIU8e
wqAGBvJOD/Pv7BaAUR2aBPJp1zEyEKDRkHEHzWKVx261D0mHTy2mITLcfjpYC/R5BCvA27j3fKcl
yMzGR9HMTNFMcfAwNMVmsXcz8kDHiXO7aXFvcq39LhOhd2a8UjOX5kSTz+iL+cBWkBh8WH3/mv43
e2eyFbmSZut3qblymWRmagY1wXt3wB2nC5hoBQGhvu/19PcTmbfy1MmszLrzO2FFxAEO7kgms/3v
/W3b+cGGmLCwX51xOhXHrnTxdI/a3Ad1IHaRKZtj6k9vTCY4YsRutNJTwL3hi/jEDCUAn41dt1/c
PV5JCdg8idveJ+nOfhINrxNAMQtq3UCOZRXb6tHBYGuP42tmEsiR7vRSLl/mBw0PvIrfTmM8sEPA
mJv6Zxhn5DJ43H1/WNoOKf6I802sXYJplCxZIa/PJ8ZZY6A6gsl7rLRmifXJnuKNow5HBRvWuoqz
isW5MO2PgM7a5aetfN73MFjSQ3l2xrVQrTKfTV/RkYkRfAsvIDPdnct2Tmix5EZPChA+A4nTiDla
u8AOvp/Sy0/+/ach/dlHFJU6zWgBdzZ+MMAkb5lnLyNZkHRl88aWJZ7PiY1vyXYGedb1YZCDv8Fj
XCqqyDLnyvNqIClbXb0iVlsOpfNRC8JRwjQjlDPnzhvNERNg/2o5JDoDmyQnvqyVkbL9zSwLt5kn
P7xld6I3nmR5ljlDNVd5AIB895gUpnv0nT4/1ACalWXKXWcOL1rzzFj4FWACEvR4D/tXDT3vJisr
BS7PhV6YEodMPZ9HV0p/XwhD8pia1u9K6YMCYQveQO6+n9sIWN3BaH5KYTypiFr15UpxpX8KApDD
pro2+HDISDtEz9tkRi1jiuD0ANOadIn+bEdhM5ws7Z2S1cvUxwGXd32ftONJogidlAA4J2t1lTUE
iZh+Vza74y2/yRYjwPAU9MOZne0DpzV37QL022SebazA4v/WJgsEZ+W1JxT5xTl9dbmTqq4EV9pP
d4Mq9+1rIjrrMDeTs8oHsPw2btWNEl/QJ9k9FXgPWen8XdQj5oHNfKw5AtKg1NRnFNHajziyNO7e
t6hU9dJyPA7duEvTilVwEeaks6RNn6oYNnEehsSXhI+siIyhmWy7KNulycpo4gXs6sHfNNhnY/Cn
N4i3NBRnZNYMWH61rPydTpp0H5iRg4NvUivLMLZdpsVBuM02Dxrkgsx9i2j/OQiTTYwznXtGIqc6
clETcNx00XBu6exdsTFJ6+6nH+cfgl8xRtkJu7DZNWv8GxQB99V7blvvRrxKJXw9UWLqF/FHbmJh
KaYWt4BrDIdRJ4tjhPB6zsl6lae0k/XXwhpwNZJUwFkde6LfqkhaG56P+dpL6Fr0J6dfs3N+8QY1
7c3uU5jGvjEt/yBLvDAVPn7P1Jc45s1rnaTemRmQoKCKnxwGtvtm6vZJ75vHQZOqIsEbquCgOUuu
apuoiFf8rgsf7BAZpBJXp9WEyTtBYFAQq5gd5H5QuSJWqb+8srE3cQOzqiX8CYDxFIUxpKB5dAH6
lgfZmBAaPRFQ+olApjTNVC6kTQagxLg8yO/QbEdA7/YLFwEpUwShsCktzkcYA6BQ6WUy73vZORrS
YG+1V9Fj3TGIs09JxAaProhFdRZk4tiwLuOUXzYGRppmc2bbDhGxYNql8CqoS+iQGkVt07g6cINn
B0/bAxMiaBX+NAQoTY81lI4DFqxphZOhue/i/hI4zbYEBJB55ifyvb64nZNxlLprZ7Nd90Fp7MCb
As9tEN3T9GxywNaZba+bINixQMV7t8BAy1Ga+MqhTMWnX4O3DOQY7yKPnBrDr3Ln63znIwyxWrFL
EXBXZ2qpwhvfc/qNM0+ncazZgACaN2q826PCtSUVtjFLFSTd/JxqZmqRIde0YGycr/5u3oww8Slt
h2c7KWWuCjtmWD6vSdszQNv6sXq36ifpSCgdAx6FCMz3Mr/C+YP7A3a9TcAQkasgD0Kc5wFzhbsF
tgHCFZxUlLn7RBk8jhKoBwArPT13K6YyHOM7ho4tbE0LUoOR5Oo0iuW0hkMHAm7spMHJFsUPZ7TX
md15AL4ItuP2ZE8dcuqwSOtKFg3jO4GRZB/eUJOIWn4wTWntTTVNt1buK1z5VbU0E3+66MGVOBkw
iDZBmDylZWWeJlzDsjI43/UkISqDTTKPOQfLDHYwQgpwZvF9d4SSqyunPB7SIgVhQnbEhC6WRt10
UCk+oBpUjQajF2ZDvorm7IFWhXgto/4DM/UjCaV+hcy/Lsv44J9tV4LMl4yN0B1XqdcdRI0RWY31
sWisjT2JZN92uYdTxtrG/sD0EApDqmSzHRPeOxy2VzzK3irk6qA2mzYMYGmVX+5iZVCJiAtejwJc
kQWvJXAIXAeN+YvRr1zZpSPhO2QIMdZ4EXGcrccrJ5z6qCNK+nwr2mLMfq8iyLKFX7WIXsS0irvA
a2rmN+ojHST4lgEASxdxn2dF/4b5h/BsCwkoTr0Tg2Bjl9YZIeeGpc8dr3VOfTnlLdiQlu8y2ELh
VS+R2nA5tbiykYIOsTTKBzvLL3HaekfmN/aaIpPfhQjHvcwBMxKSueEIAbsvadbSglrhJmCcrSA8
JwOkAL9V8AOsxyztb4PcNW+kAh+dc7WWVTmAwykYNDO3WAdg/2qEFAJS2SYwgrfaesjbfH4us93M
FaUGttaDZZHHiwsIgw7PIp0JtF5nEDcjrAJ8Y3LNTHzcZPPCDLB/5OnUrdymw+gyPgaksLZCW6To
m4WglC1XQ+MwhU8B0vs47YZ23ggRP3W2+eoyPiLdg76CTdQ1C+iy8TPo9XmLRYNjOtcHJjLZPMjQ
DU+Mqe4GjIc3WKejrQcgwrX9V6ry/HXXOts4GIFY0J+WZJpIGip+29gYY7qAaj32/7NRr2eTiVE2
LbggFSYbfFmXqkzPvjNC0TK5bFxV+5j7KmNbZdExq4fwvi6nt/geKPMvmXK7TmX+XLYVU97ee4+U
Z21Dr7rJwnTCBkfek2XzlM4cLfK+5Z7ADdbftBzegAAQ6KlOLaP4yOK5TKCxYj8fvfga0AVpHWK9
ATqn0O1xyJc7kc7sZe2D4/JdVVuJrm9Ppf0M2bM9iGXn7iy76+8Pf/2rw8HJJkKy1hGliwa5O0QO
qq++C7Dkoj19f/guxv37X/8X/5Zhjr9pOXjOXgqwzkW49Zdyuh7E1UqMnDMnuwMEUBMPX0CWBXTQ
roY7USeUR8ftcPz+U/hff/r+6z/7t+9P+ftX/LNPUWrksBBpYJjKTFhpKkD+TR2eQzKim4BW55Uo
Wpx5kw99DxZMEs7xJg/rZzWoz6AL6nMUR8PGtxPnRlFmk7sh6ogNt0thR17ZfBadwgRgSDyyV8JD
VB5JHiAIToxduxa1ELb/LVfejiWWComJPUnnheN5IBvShuB5cj1BRrJaJpXIHJpR7Y3qolPAf6fN
gOICEzrFvEds89/fzcT07lT6mzVzXBWCZa5rAOnbVbvTCiSHZf4MYijEk98Ea0qYtGHGrJILHoEz
IeK7eSx8681l6Tj49pqG8ndanC4T+KedwxF+GWIb3fBhldB0fMrXzZYhqO2gC03DxNtzrr1YohnS
ktTT5H5j2bSELDtKMi8vXfZbNF72OJhvrTl9Ia6G61n4zwG9z4jq0042bXkskgQ8AKEu0KKWIvi1
S8pObf2Bk/0wFp/zFN+xd+ExKJoX/NDo0jNLweSm92wXyBBivKSyJ6F1qrtmPmVjxhUXkVzzop6H
2t5xSifMbgqCk1b0q0GguAEvPpLu7rO9VbtPuQGHuh0GCtW7qF1xXj7LOXtzu+FxzNg4CA35csi8
JYikEFuC4ETbgdxF86yPcsmH9J2rj6pwn1LD7NjzcqIbM/gyyEXj2hkn2G51fZ92nXGsPJAbfmcP
DIY/CY/7jNv5hkUjIdCNMULWQ4ACWzltfSrGs8WsmvTypqs3KQ+aNeX0QGoKL9+EY/YwT91j6EHR
EqnVr2toYTTBkPWws6q4caes2jQ6V4eYcUsSIacOXrr7DpAgN+9zoN87b+FjeJ51AHyXnibqQ9sk
G/ZqOeP15K6YH7T+KqjxSngF74UZZNZJOfMrB0WaeTxzE1DHsacZ61iWCZ7vEbbN8vrN+ixtBwll
FPdMy+HRTzYn7+zVSZKLHheSLr638EX5uIBcUQpsCQjLiNLXLma/Q4Hrz+9vRBmBtJf8yoDkDDZ8
26IZ9GFt7/FtwOGY0WJhRdItPrk+neHWLhu9YV+Ffb/vJ72TWkwMrSym6sUpicCCpvdxHlPa2/H/
7dH06eMKwBYbVB1QZcGFw34Yjyun/8Tbssl7I5l17hQQrcylf2Eq2b6lCS330Z2rzdd21PlKeoAz
S/NWxvauTZ23OU9/jBCT9tFY7GlceqMpz2eKHXePvSQJP4vw2IUZpxpGZkoqLM+QQpvO/2FWndg6
MkbcjyayuoRUywQ9qo+NZOPHPr9YEYrHQldfInN2dZjE1w4jw40AixIP6W5IVHTNQyZb3Zy+OK7j
3Rkp+3WOD9T7CJpHtEutXBLvhQHCxShUeBe3tncgEiygmaO6DOq2GD1j30U1E8faQxKqgDw24dmE
h3LQP20LFg0RxXwJUFbOdUTKCZg4lpg6ts0UPqTLKWqgbAxlCt+Cy+SBuWO8ZqD25KboHGkXO6tm
mToUpfcRkz7AzdXlG9NNp6O1XH6tRqr3Gt522IWwLZvuFFol+/sEdUuwI1357DN2ft7ch4HN3KqM
X+OylDfeEOdr0hTVcXZanmLZBEyV4grWP9Negrr4gIEZDEjhm5TwymqmhpkjjQ5Y/nnKhv3w1nvR
eJTdOPz1g1cSbR0sdAOqre5ys+93JpMIV2IKSqtDns7x0W8pqQ5E+dCb+tAuA43vD12JQUUvma/e
9V/oBLdvyB2UN46Ouo3sx8+MXja4L1idicKf2DIVyfIEAZamrOApz9gokpyAzLZoT3YnkJ2WDzM9
RGtNyI01nypo04pe5pLPBfLAU8224NWCdpqz+tOKEioslq/BAcDBalnTbGqrPNelsSZSL6omOM+l
QcxOMvPs6zsXf9NbWTLBKzGa5f74Wi8T7ILA6loMySd2qfDQu6U49w3ud6dTiIGR8YJfMZv96ILJ
uF2Nhho4XSRqOzR2w1MTaj69E/TiuHlHt2QXnmbj94Rez0lCnewmss+A/diAzmb9RekYtWm6D1Zq
MHmqyB9Dx6BYCMxYenCjc6KqW/TzFPRZCoJNdXcZP33t5cXVd/TH2MjHQIXzm1EUJ88Zxq9MRiB+
Bz2HQMqYac+GjpjglLiT3bghCl68WCRI41kP2z5GwZ+IDMwhQ1TPKiMIv96bHHT9OTWvDtybNBeX
oKW1KmoGvVa5/O07mFEJSBrwGd144/cWZ8Mcw5Yki7I2wyBE8/a/kpnAX0CSO5ywAQbFnN9NDhbR
2py9R2exgHtF7b6bw6Etm0sr9NWuIvBQdZAcGhc+XFY9o1ExuEqXtEC2dM1PP3V8UWMUPuW1iYwe
wStjqM+dwcrmVPFPC6TGSfu4KdtWdlt22eVBB5hKkqJ4LPDIlb5o8Bc39E7Y1XXANqo82f9yW3fg
UeLVT5T7HWN2tjc6v9pT19765rypJpMa5cj08Qpg7JqqMiABYxKK4vdoh055CFw0WGv6ouvtNg/i
XZEM6rdVAaSssXxzeLe30cAb5XVSnzvXNA8shd1O4bB4JPPFOZdM05cO9uZslPuZHe6aCqDuFISa
xExnXmqNVXusGSs6tg1ysNhNxVDd9aGcL53dhbvEAuAxIrfdubZ4aLFLY19u8jsynkxXY8TUvhYu
a3pnvjXWAhtPLOfoLGOK7w8ZZ8Jj8jqEbXmXw5a9y+rI3rgl6upf/4qQv2taNa0ke5WJNvqL24Y/
womMFx2ekgXVulLHAI/T6/FTVVG5SY1qiYnAr6DlZ+Ub2mG9GxNgv+BMEt9uD63T/HCcOQE9t7zn
JcqNSkx1WyXGs+4sb4MOkG/a8Lfp2MsjcnphHNRzRp3xQyrc0ppxcOczbmLLCvSsTDC5pvOxCbV/
3+MHkOlwjMIpubiPg51gIdKghNyiwyDhUXxXg4hqBuyYhDfYElsKLakkNFOwGO+NLHc3rg/U4g85
x38CQNbiHwODmjyjRWzQcggPLlTmPwQGu9BPo7KN4r1tNYR45sa661txjKzWe+Dt2nZoU8dESZCA
6DYbW000pRGWpl+UUApbKczs6RSlOFril75x2eBmqXWMksjYY18Bn+3aRI2HUv4tCiVTMstFTeV4
UDZ7e4zi48QWHsdAaj+1qdeQ/YDJIxN8+ESsBUKCmDfoSeGeLqm3NJfDXeNV8cHq5Ln05+Du7x/c
jHLFNOieArNirqXYJ/U44MBp2LB0u6bclMK8dg5UnH/9Nqo/M7LJXbrSZN4FRFryVqr//jZSr2Iy
YwAd1g7OJ1F/862rY0AEEhYOoRsbhaOPfsw/yqnB8+Okco2ML6+4HTV2kLQ4wIyRV+avzdlR8xbP
AgEW8uakwkT4yI1LGKdznsTUGIfEq2/wlwQXGK/2mvceWKdt/0opVz1iDg4fLGKIWC7C97RO8RTR
8vNiRmO+VoVCOFWhQ21S4987Zndwx6mCf4RPzSKnpxqqxpg7sz9rzBdXMT//1+/TUorx53yqJ122
gJZNTNZx/tS0kMvOL0J8AfvO8qnpBKppw/8vh4KXG1sTW0lYoTiO2lMvsLKG/TbmGtgNsosOyMP3
fu6J25AJhTOl9f47wBbrFmZ4oL0NDUjB6lOXWXB24eLM03M2RvejoNrYT/AyGn72ZsRx/2gMimqw
f3MN8P/9py/O5gXa2IVNtfz3P9xL+USKNe9nbO8UfR2wlyKfUmEqo3c6cohABkXFrcQvgumV2sqq
AXtqRAbgUJNnV8EmmC6zvYo15bYuw1bmp1QnQUV/rj09rJ0a4G/CZQXfCA430lVzDqST/uFPiQ7v
HUu291MHAM+wkvYXaCKSWFP+arcwm9wd5p/xSCrXvJ+LJl8HgXDe/DKjRpppXD6KF9HGbxG43Wd2
N90uJQGzV05nXVOM4DDAe4yYw2RjUTdeUX3sR6ISyU0XAzWvOXNQAgXjomJusp9S+2DLNXeOebLC
S+3Sy1gFpvvIQ++ItRxUeJWGt6Vnh/ccZlkQaIwDLj36p6bKX/vG7r96hl2+at+LbprwuGMFtfS1
7fExJM5CwNKteizR8ndlNuZHlwP12jAJkmYVdj6n6+0f1ViczXrWXyyte9RP/2QvpX525Ps3LRCh
p9hX6aYzNVWrAmsYU0A6OhHwgXE0cbjluV1vZ4OIyrBt5rJ5I/aGcbw5cO+S3x289taKSbmonsfR
UJc/cseG3o9JAS+WOsYhGJVW1qAmWqyYfWzBmSlauUnZZoR+Yb79mzvsH1ci7YBOcaRnCeGYf77D
GPBEhiSTS1sMYUuBdVkibd45/WvaWxdKzuA+BLW9QUy0TqlJ6VMYJcEeCz0nfncAPrLMHCNhfWQa
nVcxu9s5gjm5gGbRZ9O0nj3iHcB98nW3uOpnEHZO22SrbEKDbGp3IwsP/d4P3zC2YdpAHaWFc74T
LZ+ZuoPeZ8wq/83L/nN7ANZCLUi92VLRxyPMPy0shq4ot7ScEJxacY4W7I81Ud1hp0Z0H+julOVW
ts+D/KmwPGzyveieONGcjQH8xVQ33aWB69H1jsX0Rwd3ILbsRayU2GTILJc97u8g63EOLkbIefxp
kv67kQYJwCCOn7mJAKIyE0vq5t6W4dEq9B45Otmmo8982qn0wiHX2woyDPOv9cw469+8Bbzgf1h/
IBIo7dnkPVAfzT8VNTi9KEkEV+G+t8r+PKWBe9fVknmZ9cN22vZhDuzwWAXRL0fh3VBR+TpEQHsd
epBtRyDIZV75libntjcf0ynBxZxZ8ilzoAxWOYxqHiInXdU99bpvPjaFSz/0H9UoxN6q6I+LDSVe
ZOyscaRwpzUxeZWpOLfSx77PGDss0pecwdt5jupXal7BjvpUKDdG3T169Bf5efnUoQitq2ws911X
XNJSDGdQN+PtGEzvrmh6bKbZtikn3OHafmmmWJ9bS6kz6+WPVIFNsS0a4vo2aq/4h+QtrIF7q+o0
R8OMeMhg3HWkilZzoPQmoj733DCqWbeTdfftLWHNPjQpR/5ejC72kGq+ltq8ul1ZnLqqvkrZurc0
HuMZ5jBYejOOY/ySO2atJ6MoyZy01Cm4nSZNMbu7DjZlS+fpcR6gqyNLPWizA25vt4JSmQBwm4Eh
lZhiUCoc6E7p3lq6MTAtYX8ZsZZt0T8+nckTG9LUyQ0RsHw1dKl/STPzjOKQ7uI+rTeli5O4yYN6
E3F83wgzq9aj62C+o+kShiDN5CLq9lhOse9FnMv9GbFbmwHcyXCIT3i6QS0ZiOY6dP2NWZnWTtFa
XKcvbK7Y/6UoekZI8Ln50CYdEvU8YeWa+zfhyGY3h5hQSEay9+sIOJY5JIU+5txAd+3vKrUu+Dbv
TCxb5yFDHFUkTF2MOTcVx65LnXbA5RwtNxSlIipOZsJoPccL6OC2mCLxRM68eEjDEfiozVeGvs1e
fXZfcIrdUCZFuY4X27dZNzHgKX3j+V+vLKbl/eNt5ViOsk1Xmcr21J+2yKFpIAz1sHiZpoLiY3Z0
Th3fh1vVLrBnoN0coq95Gft0hjYU3jgqPw6h+d7nMM/GEeHOiOFKFJ43XhrDCg8dgJhVFnpP2nOj
fQ2ygA67wdzTAvbaUkQ4llN2pwvdnNvJwLpX9c2NDGk/8Hxj5Wm34IB3GcMkvCzjvgc2pGQrTAs+
XY7r12c47wor3rk9WLis7fm6ADmFqo+Up5BM7uwC80Ovh249EJW+0ypjbF6YlAh5xU/G5ijVbnHX
hSH1JCbXY6RN595K22ol7ajZhgNQwckkup1N7Ws2WM5lSKKNJG225PS2WXjMjK755UzNIQJ7itHy
YlkfyBf93iiYlhfxdmYTce+ww+VJMtB5DodiM9vxmoLVfjNQoItT0gbWlPn0HNvBpc1jLDccwRjN
TQe4F3r9nYPXzknayHqpX877DMUGnvDgvRCjvUumCjqFeshnPFdsvOUx1B5xwNap9sTnQboHntwo
Ytj0ZuXynMCPmzEm3eLDXJlGyWaDoFed4owZiCad7Dyg0SF2F1Pb4oTAXI3fRT/FJG9QvoCS9z5e
zDihmtlzgcZF+EFmsBUbFRDGwyUZB3H2y0swBnixBfzOt06WQ1bx+4r9/5ifp6n8+s//+PmZAdgm
VldHv9r/3uhnL+eu/+r/+R8wP+ufSdH+/Cdf+DfIjweuxwbH41imkppeINaDv0F+TKH+IpTtesLS
Lv1+gidsXsAO+s//UN5fhBBgRhRKntDCYZX4v3WA+i8YrYDx8GUcDjkZ/L9AfkxHUnD4h0OUoolJ
SYcAEj+hZk2Sf9rr0G+HVWV0rFvKbFJRHr8/YMKXS2k6CC7hWDtrsUoapQ377dvw+fe/f/9jK2Au
9/hE1/SlUttaY6Fd6frYZ8o84F2kLC6tlzVumCjLVN0IZr7ASHTjmDR61Esj7xgaGLZQQr8/DIML
+CWSvXdAlvoeVAY12/h9tDgev/+uLf8kxyrcddAOD3QE3+CmvOb0kZB+zF5SIk3hJK8iSMU+7wEg
mjN2tQirAfquD8gOryRd4kzGSes/N8H8lNHUczsM2cEYLLiAi0V6SsptDBMIzQrra6DchwHqh/JD
PIUzWJOEJ3nlUVQMsaxjX6L2rWlmQHArkkdkkRgEV78kixSjNedSSg4QbnJtquBhEu1rqitnbWl2
EPQzbWAlBCsnI2ZmRBEAVe3fVjkNTADlftvjOqsBbXOehYwWMerPy/YOIgi1MsOdarVBG7t+rbLp
jGvqweSQSEdQuk6H7CEvnXVu+cCMxNXGEwBv7r33NE87ZQG8CAaqC8C0LN+wDZtX9iMYI3EjjWDv
UVzAAw5LECnwJjhEJdkSTYytKnqI6fm1wGOw4twBPhwqWSxvwzaH8827yhSb5nc79XmWzCf6NN9K
130iHf9oVvXFbZxnwmovjetQazHEey+z4Tz5vO+sZU71YBmgabFOJKqnI748DTwl1mFQfVYttptC
5p9kP8cCM1M6045r50gNw69hwDIs6bbJFnN4sgsxeOJYPfqNJqQQbUej3EoR0eLEeS1x7EMtEMYa
k46BPtf+plDVb8vixDUJ6HNhx9wyePAc65y25peGFGml5VPWY1OiZRo/eah/Z0G6wq94iltQwZ2z
iPMDLbAzL5ow0hoYLO+l03Hh1eF7NFSMq5xi2tZWK7cOdNAqdei28j5KDWCyHupznv8YhMTtx6xi
ZXI93ADLeDRfUTVpzTAzeKnK3orev5UjvdtcT6Uo9oVwmTxC08RHQdHDnF6i9JAPxhm5mpkBTmnH
Pls9+A85a44sEe4sdGOGZNPnbI73qc3MMWhjNFwBED4hTtExDujN7KEGAXtTieSlNv1XmXv3bYf/
sRMT7lVDM1qFRWBQu6RacTGIk7S0qkCRIAzsxnstrQSUDHUFI7hntwQhNtifXdGQfs6oo+h93BI1
6HeBUKXZMHvzeJYuem4xUEBqyYgMIb1hlQ1Pp1GX3PGx0aT+vU6rfUb8qPIgAXfJvpYNc6WJA4oV
3dVu+zQktDmmXrZROVeyTSM2DWxsQdsAzWGV2fhC0gJKVVvG+/px6KEFtw7GAJIvw8Q2hqf4ukts
PPo6eGhHeZpTcaJoUPOmihzp3U2I6Kbl9Jv/wVsWqYsRAj1P6uiD7NxB9Bkz0frRt+MP/hyhc9h7
1yB4Nsb8vIcy6pOt9OPbqAo4uq/7bjf0BR7u5fU0mkYBaaHdS8CyK0vhTNUa4soEe4QA8bkxYQkE
1e+4NTgZ3hNTf2prcfUCZr6tyT0N2PPSgW5FGsV91zzYMnoZFImgBjdO1XaHwYDrLorhYuXT1UGa
4SnB5RW/9xIMCEGD343bsqOHZgQyfDzZqXj0Yi5mSvEq6CDDl9D3vkeZR+DSpxh9+eZoknsdrugT
cBTz9sks6H9QE44soncgknBEujOPlLDzH/uw/9XI4irK/n0s+SHlnN8rCytwS+aMV752HXUJvfww
xAjlTpf9NEZ4wYNc95Z6LlIs2mp2V6RwKpNcX5+Kq89DAOPvb9AZT8NQ7fB3/x6D/BSP89awypYM
D0+TlqHPCsM0QDH4qB39FtgfYlADVnHP3pwwhF5is/mz4NtbrkNRqY+/JpEEDjN7A8Z4B23c+2XH
rBUdm2ZX/5onNW7IRfFNIqZUDEE3Ol/2a3Pu3rSzuoc7dArSfEmBvlLL/eX4C2JCIQTNqgP64tz6
Vr/1xuHkTOBp+my+RD6ILEGJ2WLqsnTJ7hWrtkUtG22sIriKZXuYtbdSHsYku6jMJ3LqYMjrSk0B
h0fIHxNva+IWzh/SPv3CS4IVA4ea148/XTmKtTsWl74CIrvcXeNcbUFZLfG68GumRa4fND5mlBeM
trRjw0Cjv9Bu0KCTxkOhx/ISDP06SfJuxX7lHh71rz6fc3boJcV880drBS/jSGGOi5DXxziJwE7t
I+TMm8YRP3K/JUgmAX0b7nQYKwnICoaeVdW3o5FcppDtBPhUjq/k9A26HOxhJ/R8NTmckcHt97j1
sOWOfN9E3YkcFEHcEi2L7X0JkrbSzitDhnC1XO2MAM1d4+IrCSh5CUbrLRgQdOAxfGSyfiDqQLYy
Znz+Iw/F3pnGL2+kYBCHPO6/ZxI/j/mISYE08FuMtWY3u8OxmSV5QSACBeHfKljaOUm/tN7ebFyM
cCNU6sK6qjk8QeSiQoaqWKtKaPe2L0RYMevzSW7+5JEFYbzzUw1Wvlg9X8qZC5GudaxJgAFpxFs7
umS9I2XGeQc8eF4kIOA5X+ea66ZHP6tpUsNXRB+6m1Y/9JBV2F74dwYU5PYhXN2ypVgNheDpxhUi
Vb0L8nRvl+qINfHY2/zAODyfvTE71djW+Y2/RWYfHeLZ/gwToE0Oimo8GB8eI4tVqc86Dr3DkMi7
NsVE1VTpeztoiNklB8UGhHgyuCshIJwMRMZ2ysutU6StddcRCiij/MlGZVhjdPkpVfyUTwt5qK6+
5ITI5VbP9Px5m3gBs+dpestEybrxCdyPQj4XPbdrWLov9ITp0n2Oegyr0vFfE/BYGx3Wb5abnie7
oIugiK925n/leS02BDZ4BMWgXCbEa1ILkQLNKyLWm6G9kdn4IcuSAG8g7kv5MRcmQNv0yfRwJDhv
2T0zOfYCOAdQ1VkRM9U8uUpxbsvEK62FrF89V4KPn7tv+BJRuK9gymw2P86NAMeCqDkccbC1AJ8G
jKY4GZh3P5pu+QvpS3qCMhv3swFei/YxUCPlUvOjmEeG0M6L4plME/awUFwaAlI3Ma4pV+LWtVqb
IT29bkYyWqTPgjNTWaY/h45e0JsxCd4AtOPPCH5WyXwfyvjKaOaexM0dmESK3TJxkg2kiIYaE6jc
2wZ0GYPf8WXKyaRlc/U4u/I9N+xTQdsqcPOUHiX7tjB5jc1I7wggQ1CPl6EIXnUxAgJKQlQ9ybrL
yIDlb23k6gmVQtwYNpq+x6Q+j8YfOgaFnLXlxWdjzUshaTpBRABSyEMoDM6FRlcas51n7XWKYcGE
/4SQTJMoDy13+hWTnhUBUZQaGWKL3wF+vD6xIzdU5qIwFGAapm01+E9oWO3KbcVSeBTdCW8ZNoZa
khB5KCRWlP/D3nk0R86k2/mv3NAeE3AJo5C0KG9YRdMk22wQbJIN7z1+vZ5Mznzsac1cSfvbCwRQ
1SSrYDPf95znJC03uDnKHmQXl+iwkD8gOTG4AF7obj06HoJXrQgszEqQSWBffk0NKZGrX4vWfkg0
VIhZFr1M3vjNjYY3Wuvv5uJI9e3P2Mc1V+nsqyhA5kMLkS41RQCfLCu7Sw7IUqFt5PtZjDfM38+O
SQTcHDY/EP16jDuaXVzuqalXbQIWL3a/mUl+Dur6V9TxiJ2N7MdoetCkPVIaGNAvZnpv9GSxo8d8
jToyhPRivBh6eusbA2b0yPnZZZgGCpcwoVQ+8KY1z/Gyl3bRsZHeyvzoOWiwZr3m8d9/QRT300og
02Fg3nPDBcCGKhHDRKrbjP+R+OJamF654TxYkVj5wf2IHiPFRlAQU01zDg18nKQbN63vkfVgGqRI
d4jwUIvkabKLxzkMefyvA0Coaz+HH5CONHwiqbfREoATJiPlXohVLSZqoygvSsAxS+TejgEkQhxQ
m7lu0eBNTIJaZx17+W4w+5u6HL+YqHhxjJSEtZkbT/dfiTZ9aK2MlK2+vptH41mvPJpVyY2G3oZL
lwvMozCPwXEFVZmTd8zXo0ZaR8w11aUOyhHjPtW8fTORJZYu8U1UcIeq/WfTALRSthQPrRhHje7a
tw052GlnPKdutHU8AYJjIEB9zA+Jm5+n4DEZbehBmRzV2uBhnIQHYEzFVIsvPZrWHWgXkkVLlOAz
9yjfp9kRfA9Gozv25MIYYYSE8FHT4VMVFONXrVTPybzJEQ1LkLtPlh09e/A/ytG9VuzXsOql8Py9
p/9p1MNNYX61zeE9joK3cBm/wS/42UfOc2gz3vY9kNn6HTCxX3Va3QeehwwyrvYTBdE1Mp8V4mvk
K+IVUsLRMKabJr6lAd1t4ZDsvZKOCIQ1w+oPtclgAQQ8lLtxLrexQ/8oLKvHtsa/nlCQSwsmtb6O
Y40u9ksONYqLc9KY8UXfo+YW3h6E84rHvK9BIYvTB3OxYPbP0Xvi2bs+fBQ890xn+9qPRn5CJOIe
MECslPlaLcBYUWZQqwk0HOjqRrxVm3mOl7PiXKehPdPMqaAwBLOU5mInHmQlwg9vo7hGxlPAW/Or
6k39XDaFFNebOtxQsP3H7y7lny/AumyF04Qff0+9Rhxtv0+0CWES1tWT+g2eLHoMg4E8CwUxrhOz
eQnka2oxcqVBqmzB8DqEruX16CCkqCEnzXQ6t1osceV+TEkhgl4+jEgv/TaiD6cs0F3afhnmBUN0
6t1S/ASo8lGMGeMUH1O66mSBhuZrh14ZRXD717ct5PcSAqWxLkR+6uQeUGuVQZIs90Re9PMpp/Ni
wqXipPWlEtxHqZwyLpGrclFqYbFJtX1NnZuH95guRNzy3bJWIynvt1X1v90ZRg5XLbryj1U6CVun
cOKD+ntT29KwJR22S79ivTmpPfexl2KiuEoh1feS3672StrxzG87g6qLfE3tf/UTak299nE6qG21
IEIhY6wfHWocjd3YP6gDH0P+IuFV7prPs0G900xocWg6LchR2RXqQ5pDw/7pQlLvzY5yxyzqn6Dy
t16b0fOVv8Qu3GHBtmPtcj8QnHWUQAoy16xoVywl+FqoMdxg+Y9ykSeOu1/CBWxGzWFFV18csN32
DgzDovw//vBvn0GtogYheN4kfE99xI+jF0cIR4vBMjeTPDkiWUXrSdk4OECvpocsQ5ajdtVEuS8F
k/DXVeMRdz2v1c77cw9adXTFt+RpsLesqEBOlnjRD63P9e3nHuYSOZmuB3vxrxOoxH6BEI3AV/lZ
BtzCmbPou0oXsL7anAt9JKNXfXr1e9RPqrV/+5rfVws9hyjdqDOBjj61BGT66iODs3IPwCZoOf7j
IpP/AWoa/8FmWFyFM50ETt6pFyN8I2mTr7eFS1kq8OSV9m//LiE7R5Dd1dovLKz08tpUf1J92iW5
YIEFb2GVDlYydaWpb6zKnJ9nl3ytdO2tvCMJcyFgz63HXeRmd26ocSKqM08tPq/W307Rj1X1/kIZ
FLKr1NdytX78SBeJvfbctcXu46gWddjuzbA5fl7h6uupH1Gvqc1QnoX6ALi7S9lNbrxT79nqZFf/
4/Pn/zwF1bY6amrt42fU9sfqH++rzT9e+zhtq9ohPFC9VeaMokRGslYFqCozDwYu0LU+OASkyP1p
+qInjgQ27oyBrIVJLFpmQ/KIjzCE6AneFkt375IBG5Q0RklYWTDfdWN6X3jWYWz6sxjs6kSt8R4r
T9lCoIAORuRxiTXyYGmQ22qtP2gz8AW1KFHUnxqjAUqqtt3MMzFl6yHamtIl/c7E3OwVQ0QVtOYd
9f//9Wrhke8yeuYX6N4LUpDH2U6i8ygXQTzyFFDbgekg61SrvQmFMW6klGmCM4FfMzyrN8KQB4Xj
gdrNuUPn8rGkFr48NT83P1+brIldrN7+WFVveeq0//z//8n7n785ntzyYDdmMt2IqVl2nz/+26/7
WHXlx/nt1Y8//dsLnx/w87f8q9c+/7p6d3LEjyJo4G9YLYb1//xLm/Lk+OPXL00RglDqnj5+3efO
+eP//fZRP38NZOEJmTlzKfW/1Z9POLmMTP8eFXiPgYZSt/ptdZKIDzOf/UMPFlv/q/1iTA3WbblQ
r6k11ZdRm+2U7nrIK3u9j+EAYG0vT7V0karFrF4MYQUzQwtJilWPEeXd4sNw8//cTvPKWVOoYhCq
7vuFGsbIBZ1k7nsqFsVvkCyVlnGvOjMiH3ned/LupfOAQ6LDpKZR9za4dYzFXEjA8oL0xjo5TR89
nVoNIQC0hwc79bbMl+kIFW0U6VvV0Anl80gng6qMC+egjG0ZjkP2VwhG6dPopjYRM//I6R1sDYlB
MuVFq9YYSezHaGmoVMbhiu56DB6mZ2beFKSgJ8goN4WEAXmSZlD9tfbHa02jw5RLyHlqazpYnQH3
WC1U/N/Ha4k+7UFcr/XFJlKb/zDYvr2PasaS8nhiSK9Pas1gx3ysqdcQSnMOCNAL85xA/m1aRr9C
4NKfQAgiRpPHX207jfkclGWwVe011W2j9c0OUUf4s/s2V+RfM7umYizHdbVcqDV1pP94DTdlS2Gw
fiUUjcfKRwfuY10d6KGgptZ5/lodTnWIPztyjnoUfWzLB5azMPQq0EqqZlys7IpqdVamw6HtSOyN
63e87hU+bfyKtgbe/Lcjql5MipLaLGPVXtPZA0vUkGLEXV5LQPbZ8tgGA7wLJoNsA0iFVZtnT0Ii
nrKhK8cz0WndcXa+B7rfnIBV/b74V69RgTlocWvsI8NqTzPCgo9FV1AGaF1ymT5fm2XKTxJSXYaq
YG9UnM8S/7RCvzpSgxTbsR2+CWPhGlTHKVSHSK3iRHsKMOpCUmw51z+PhDown0cnagwmqS58BHUI
PheuvDl9bqor0++ccpvO6bs6DOoA/atD1cvjM5ZmdQgpd6mDUjn+zq5yZ6+utI9DpK48LyHxGaAj
LRHpuEFmtAZqNR/SoCA4L5HEKTk6PwoN5Z+Cv8Rp9RrQSdiOct+FBrs9I1AKt6nc/lj1Q3dY6xHz
Z7ULdbkfP/a3XFObhg00BLTp6uPKSEwPNoX3Vd0g1bXjzxO6P7X6cS2VTnx0SupnlUdr2sm9aW1x
9GGe4IiNNMNc6whpmBWZ6WEqCEEvIgrN6t1F3imCAreSs1SkKXIu1TaQl1IuPjfVmnqNuD8aDwwg
1JkWyd2gyd/xX9KKAjHc/H+TVtjC+U8TlG6b97As/klU8fEjfxdVGIbzN9tBHmGBNxWmZSPU+Ieo
wrQRXAiBxNBwyNERv4kqnL8h8nGEb5GbhATM5zP8Q1Rh/A2bJApyxNY24izd//8SVfgOH+A3UYXQ
BWIPZGYm0nSLoCYl7v5NvJ22/ZKOvR/fFQFKQx446jHjZEi+kCohZsZIUvbPEdyV0+Jj5LKb9Mmb
4jf0rS0wapskT3kH+Fx4coKCC/+GMY6xySbrTl3AatFYoNjrEv2eK7CNC3m7nUC07YxJu+BgMLF3
sShdWV/JyRPvymbrD019dAwwJF2E4ivJHGfvTIuHkCkCMZ4O4xbECZGp1nAOLPs1ybTgrgbPuOss
/1lGtdCYXpOj5N45PjfHcb7r6zq+T738CJngakwe4+wW6VmfNkcmnz9jBKMoALVzaNN7rGF37T5G
BoucrqhbmVpTtzfHnJ6rUZLlSufWGopqT4bkNR309KzR1sdQ2L4FU/CqR5ZzIut1xolIXyTOHers
Hq1IZF8OjRHS7I1RnCu5oPFloR55GfOwOddBqG8aG2BKyLfREnAQmOctuVC3a7Wp1qBlPU5pl3LI
OAZF6GiHzqWaJ52/6QL+Z8FrxvSaWpwcO6nvgKzWOSDnozflhcvHI1Xnr4EpqTJaa128DcvscbQS
QOo63t3ZxOhdUvU3m9SVvEYB7868je1mg/J7lxrNdKJkZK50AF2bvI3A5w46Uj5CLyBEaKQ7INE+
xZ1zDAOv3Rc4P4ETyZqI6KlvTqPbnIOFEgDFWPpHIbEHecgczx2Mo+UXHx9b7fo/jsTn0Snj1N4i
sP1l2cVer+bgwO2fhqE3VVCm4KapBfj/ZuuV4l1H6JBR+uMxAXFp38sBlSMvBrX2uZgkLtDMmK+T
cbiz+PMntVBf6I9N9bholgCruWkQTMjTlox5NaxWq5SJ7kYYt4Dtze+2lC0tchit1j431YB6cRv7
4BFQqY50KQfQau1zoU4GtbnMU70xREvEs7ws1cXoLgVDYTWwVi+qswMf6jcrJ/KplYNgtes+F5+v
gRfWj8iVR/msVg/lbJmp9qinteI0qHeyZQw2XoWzWqEg1PhXLSY5vlLXeR43jD9ayRUUbhRv1YC4
sRJGU58D5I9tQqydubu3aTARyqOKFUqL1WQvIZSqUzeU9ibWvAliXbecLA/JlJALtakWJg0cJBIy
g1p8T4z8YOAdrIYiPZB1CERxwjLsm2C6V9OcdidJpZOp3nOxL6aO1mLw1Suxw5d4bd0YP71nWY8z
ITG7URVT1Yeytx3TGggvXGzqBSRVOGTlwvprTW36LWw+n2kwsrfiNMsfMIMWCznebh4Q4J4K45hS
mjs7Oa58ph3hVrPK5QRMbTnpZPqe/HqMd4s9fYtzYk5iZMkne3liz6YGei8Yb6RxDZJ32GMsq7lr
R+Jb1XbhuXHtRy+R2Fe5I2t5tKMcYtPkmABm5A1NvTHESV5/I5S9JvCydoyrMSaP89wtXNG6zF27
x34mxS52te2H9pos08+u0ey1pY109oabOGyQqPGkg38QvMW+kR2XuqK9nXeYcJsvmafHhzDtn3W7
Rig6WgyI/JecljVO+Pwez53fZCcg9DdjHme7ouZ/1HFHSZHKYz8mPr2D7FJ5brH3pun7BHLQmNLv
IYTjIygm0Dm5B7a8WrAcyFNhQp7TpLA+e/17gFZhW+IIWE99fwV5SxckkQW/gmolRDPcd3w7aqMV
rb/ZYQJmIryLihvKHLAfyiG+IXt5tbicTWF+6ekq6LBr6RRrmwkf/HHuzAsJeF/IbjPWo0DYhWle
mr17czv3PN8EKNhajCB4xv5UeSVt5Clqz346P9P6h4WVIPPxouItxe1Bf7R/1fSQ8NDKIJXay+hO
EP21rgeaHFq0xczxRIBZuq+S+VZLPGq0M3VK3G5S2QL23NGiW8tKrLPbivxYpB4wCmsVAn6hlYo4
RAQk3IgqgRNsA5AktkBrfLBNRT2sxdTW+7ZP87XVElKDf9zchONtGZIpIOy6WyP1WU9NDANjIsF9
AFux6a0e6EiCAFGQRLpubMvaWRaxSV6evs/GAhHRnwlSmm+zxhkf0fCY28UCslBaLnA5JGa6bI06
+rDxDbM/mAmFprril85tdtfhGV1x4Ce85ql2nWYScq3wLZozvPGZlm3gK/Vka5BjXXXTNnUTY2eU
9o8S0+0OZuYJc3S9ipwuvJuJpcPNoNNugBGtNdoVyi9uy5F0gz4fMFEIKGJj0rQ79J8z7hd/7Xq9
cfEqUcGno2BnME76mTnkZSwGnyu2SJdnZgvp2bO+oiaI+nPp08ZdCvNYRsNG1+O3NESJSW4vxV8X
M8ZAUsgMLWPgeU5LlAuIpCGZIVFt9GV0NwP8q6NWwD6h8L81EXdd+DBvrk3w+mAaGqDLNaqiN9KS
79w8kNLJS5qxT8Fy/ej89ruHoTmY/MtY5ifb5bqF5NlQ8iWHitn1wcwoNMtLNUq5OgGbuysR9Dfg
K8XT4gbabgbLT26XdnSK6imdk2MvNArxMhDIJksv05OdiZeHKGQA9j0tvNLxXzMz4XGiE67p6UK7
ggol+jjZ08DnmjRyjOijnqF8AH/Tz/0dWWfaFoGnw8hgfA0lwzTNguSwZAJt2BFv6dex1c1Npdnf
J4eZouujNp2eupi2Bqb/X2njivuieWxmaacLyZcMu/TYIDTHP1qYp0KGnxOcfmhJGloFIs2xjBwa
DbqWmfpf+KB3cRz261YbaxlwB1IyPMJUfE9m69tShYQM1/qNpQceHERczqFVbeIINLnB2HJwTPAJ
oMQAtOnEjAUjkNUsPutW/asCYLBqBj3alRm6PKhbxYoUAIa0Zr1tGvcnXNbbRPPr3aTXlziA/lMO
ZH9PqUE2+XRFXRKv+yK9N930odEzvARD92j3Gws0Born5hzBBmkkBiBEzIC8BeR6arQLp0osZKg5
5GSoEKtAeixr7FGrYWq/0uMCc3Ybl4jLoHrTmLdng85KtrfSXgMyYr0I8cOa4+DcBBCkRIQrXueq
BycV86hN70aXoYxuhx0ZETtFF+/TbOcuGtljGCT64lsUxozEFzveZJHF//K/Rh6CzT5umT8QW1RF
Y3/oK1hvU+pufNt3t6lWvxWL3x3ZEWT5JLeVACtdac3dIt3y2jpyExIOnXjNpJjHkRa7QOlqKpjo
OCgbhP5pmGLIDYi5sOWb59mAJYoqDSJvGa6rHg9m3a+NINY2ZmGyY+cFTw1S4FyPoabgAp8zfdiS
GA7fiyl3NMpKjqqyq221Fqa8ozbHlqiDWWNIJqcvasHYFALTX5s8EgtgFMXzZFcMv/MC0XReUDeV
xBDFwlWLUY6N/tgs+4lAwumEbw++NU8TnHjzF8tq4HokRDs1Yxuf3Z7svqqO649+JhVDojAHKJSt
05OmZYdPU5E9WaU+g39t522dMvKqDcqjfRa9hrKgpBi3i6yEqEUy0eFdeQyDDgVHKa9zMODgTTdm
i6RJUYYLIjBPmVwYYsCsFMU3jSxLFPPwkobavLXM/BiPw7BXLzdw9kOXEA+iemgs1fPJCReCPeUi
1kW3ERawEU1WwzzPfJszUk68wkawYMSVOA76qZcVy89FJ0flJsIaOa27OHL6oxaVHA/nhJKufccX
EDIpMltyPN3ZMK5IB2Xbh+a7S3P3lrDiilEiMxr6LqyCTIM2IUflatOQ/dhgZ8uR/Zh2sb425Sr3
rgi1BAPDftxnU7lc8bPT8bCNL8IqnwnNHA48RYAmTnp4CYf6sti5/WiHwTqxvDstLzm5S0O7Tdz4
rSdXbF+POGtmkM0ojel4Bl0yXYnhmK5B1L0vmZPtMuHOwIjoURoN86Ml6n1wWDTj91Gg/4gLhk+G
8wobs9raJEet85isTyFPkYi0if085g4ky/kQgJ2CLea89LifbmqycLIoDhHikloz5Ja5SsGaMG4b
213bmC8TUy53bMsH7OZ59UXDH5BrzVejS0IURhqU0ArmB7NxbWVD9nwagJSdSG5fUSf7NeMhvHQG
/jDs1rCD5XyRbGh7a4uBS9o1mttI0s1GRzD+JONu3yTizJnncV/llunERsFVWaJKih0Rbmwtmi6m
P99PWXuheXDlQPgHkjaTO9t4t9oGJjXx4sUCqzUirtTCLUWCUUbre3HyXd665a71IV7XVTzfJpj+
dkR1rIcU1GxbThPsP0tfmRMUDxB0GMLQkYpR68ASmvW6d5E86GQea2HeHCcSgoLCbq5Yz+CKlhD5
UEbzPAflcGkdogb0sXkXM0UDPwz2BAfVC0YFcrQO02zftbFXnkFhkHWq4SpROG1hAZ0hLAxhNOcy
43v0U/py5q5wbAdPf5xd7GsiI3eFTJi3Gq38LjHT8oCbe6cNkb2FIhRDQkAsDY77bvTdb66HFrmf
jOO8oHUfhSBiIoJfmU4vjR/+0IrZuuvmergW9IKJ9tAu2IuDvd/bb3FHZlFp04KYmWPdW7pELAv8
HIxaYJvU18EosnMhBsZzHrzWrtwCmIBYZo2EiabcqSBUk8UJq/g2X4eOG99SgrsRc29fQXafdUId
D/aUv3b4/bazn5Fu4SXJFRVkuC76bLpP6xCYNw/pkQWz5vnGRUuhM6LYDkXXrpfGMI5N9g0RJtOT
kuOaCfKXot7G0DASJR21qPY6vtEK0A7MKnope2zrPuIUPg0uQYQeS7tvl9la6yn6m7mBRJbSujEp
Ohz6OvlaOkxkl7S7AbgHOfoelf1DTZXmwK8ttnA/ap7yMCW0xt0jbwU+U49bI53SWzNutxH2+hsv
mKztnNsn12jvU30abxpa9EQkssYUBdmZluDYdZpinzGjJhwiqZj3gFcc6a8x67toEZHbc/ZADm34
QR3H365vtBLQAw8jDKdkP9tl3F/8BJCU4bjEgs1Qu8YBNCx6SJwhJ6T4zpc07aMHI5xWX+tU7P2u
fM28TN+nco6jhZgo/NupG/WLbgxP0RToD3rxve+4vkCs7uoh16+DQ3eHu2u6LpqfMEnaNcicbgeQ
wsW+Qc7p2OL0MAf8fNNoZCjsw/zWq6L0mrU/R1xN6wmd/THq3PARfddJy2oSgxp+RZaUb6NxQ0qG
QwgEeI686YZdFjblFUo1Fl9pXJFMjLLrXtzMsG7wESFo7xt7kxiIPHPcj1tqHf1BlNpbX7kwHW3a
ynrhPJP8NhyEnXzpSfq4GpGQrBHjUd1oyRF/CAV1DS0U49VIcqb3c7qfXOzaIM6hc+XzydYzToQ+
QvXiGXd2PIaXXpg7ixCuu8jSrzyNvreB0ZwKb7rHNGdc4pIzsAPg2ZO7vRIA17e0uqUNPtVW6Keq
nev6T9xosqMxm0emwK+VaLLLHMroLri9uwBjx/64+EW9TXBFb8rRPJkwAEG1tkh5dc/lyMZ4qspv
KShYhpjdJUYJi/PfN/ZJOlgbqsYEheWasdOcNN/4mFY3ldncTguiIVlNnQ4SifaKHFfyR7dcUy1K
d9p9YxnLc7hEcP3THnG39/VwIGzXOE3GT4YY44HUR8InETnmSVQcF8eLN0UP2r1IayBc8bQvamLU
M/c9Ydj+ZDO672tmkZGmORdDnKIqr2Uo1wsAYbEOiGGAIDQDSWjrmMeKGTyll9wXxwTh/XVIS3HP
8HpYj02aYFoHD6jpU7n2TP9Xu2BGLZyuY6gbxWvARO461AKUhyUD7N4oHmtULvMya2svwlwjJtPb
dTm63imGY96aDGAXh9G8I8cA9dgQO9KYVzUU0zFZo1dHqoj357mjT7SJmtJAP2Y94dw+2dB/NwIq
DaWGkBR6rBobHmU3QxiHxEdOsP9mijEM1ruOurUIvHLjLOICJlJmA2ibFATxPuyz16mZfYwyw4Pb
mc+ZY3ZnS7PPftLTg8pMmK0LWF83I7xTJMEjXDVSI0bU9+j0x6zm/jRD+9bTOL8dlmpjhOQL+zkM
b2hHjDmjhliJdCF2/VzoZXMx2ms1QIAbnWDYCW+YvwBR2adtMh4oRdkr04dTTRZZLFm40TUTjL1h
8mADYPpa4zGkAYiZqsp/NTqG3pXnjy+iqR5os+VbUacDotygW3lIRgkusyhr0olLUYZcfNel4ADA
hoS3YKu7IN0Whj/rOPaZtZpfmEn9GhZ9unFbknmYMZL8XIKN60zKJqZFfm2x1Wct3oRpjmTSK42t
1VHo6DH4bCswCee+R4bVoGe0DK94anSddr4Fy9l+6ZKk/2r3CU+2hajizsN2l2YRjF6/u2pA4A5+
IcS5aGfsdvZwXzf6DKGxwKFh2JI032gbu2oof7bGA1h8hpe5fxMO0dcZCsxprAUEVvhuKzco63Ou
05odbPTMPGf0y9CnPA+nrNxGZkSyVJ9pULZ0Eg/8tjnkxnio4PLvCnnCWo25AZKzLZwKibDfavu0
qL7ptdfclCPyGpdPPxElvO6d3MQnVxkH/IQvYOWqJ7SJm3ggUVMZvWGZ7ZdKC0klLw5jKzjHCvof
RoL1e2m9ci8wxMR+hws+R4+fMbXd5nooQJfo5EUGDeadlryKdByQG/nFcI6aNJePeW0TdJZ5iaWd
vKVSu0JKx4O0ZDDvWWBa82Sgui6MRysmLcOZ2nHt0axh+lD3BF0/lE7hb3GZ28BTW/MQweEz0rq8
euF1yhpxblJifyApSohQdm9o8biDHK5tXL8TmzGUaMOeVivdNmKg6H4fY0Cu0O6yC4WJ/WhDkhxq
sz1bI1l6dkurd4DCTSvINY50pF9NwaDIGDywv0A4CZSnJJHVRnhgVLSzxpA9srQxGUIepWNzAFxX
eszXygYwc7kMG3eE2hkVWrFXOxoz5pqkiRkzFtEBVqCf3YpxMNOzgSfRUoDrTmoU76idg9ht7g1d
Svigf8WjoNT1g5CZmgie8lHPkgWUkyWd8pgmZ7O7lDlsyGwxuMuGlC4mW1lFifNgrEyBtE2/2ZCe
9iJfrJsgzyH7z/nPjiChlT777sEf9Ix6ZEHnxCpuUMuHsGDxRoExT0geKncfPv+JjuUxxadxpFF4
9svklmcy1NkuyC7osrb4octrp3c7i2+2r6aYiaEIHwJqm5dCZ0+N32KCNG+8FN+IE1j11vY6klFd
n0laqT2IJHHPauE1Q8KvaxIMWHZ+K4C47uwRaYoXMoSsc6/Zx6PrXkyk1xe+ttfH2q2dON+F6P1j
ILc6N/kOcbU5M6kfKOBzLxgBR+SuVlzrXi+viWU+EKPWnJMYsfUcmeCy0mlbmfP4UMjF5LfbrOgf
/IGZajElzW1tP1eu35+JrqrxWDcmpEfSvJa6JIIrS+rzEhtEkvvEwRWZcQfZfPqiL2TvpvOSbGIZ
/WHYBr4KDhyZqpV71PrEw61DhomgYTnIBN3YY+zqc+9a132QgP9ebicYroeynH5imYsPJgf1CsV+
reUzprywB/4bgaXIkv51nIR9n3AakpqofyGcfhVlhD2FpXFlzntcdPL8agfn6rAwOM+Odgk+w4du
umsqV0e71N9SIKzPYxjP1LftFJ4Dw0ZB4Tab/f7iNRtYtDwMmJriEU03RSqaY5VzE84zDes2rrWE
ihOoQU4ia2gkHPYG3Xd9cSkdxmI0N1llPY7CPCM29/ZaEsbAGMFxm3VH86T209t0Hm4J3BlO+Fj3
0G7HlQ1M6ZjnBXWaYV4RBYZ3Dx1Xa8z2igYmvmZunusJ7cQKH1C8NeBbIlkvB+4fPtf14PyKk+ad
mDbiEgvvZzS7p7Ed8mvZwbcdE2J+66Dut6JZro1VRgAprHEdUZxeVfSH9/M0dXs741GfMG3aAWiR
Bbe62iHXJiTSNTaRGfbPuWhues2xjpZLv3mZ3Wo/58ii9GzEPZR1D7rXQwkuOz7rRDhQ5fWPVeB7
NxRwofHxLMkCuHJxbAB76d0jPqAST8HRmYV1ZM7NyQGXXptFv88FtV1jqTGom7nG7NHDy0t5ahSQ
mImNtDcYh2TiIhWl2mjfrXAqz0XtbkMMdAcZEGTpPGTavv1aOOV3fS7hPc7jSw95Z/KmZKu+R++B
YrIWF8pkwQkcE3M+Gv1T5AHYhTWq0Xa7XYJnZ7Lxh2n1wi3QoUDs07l1aTydys5+rNIzELjpmy14
7oyNne800X/0+FS374++3+drYdA/RnVR7KjmUuzNZS2pkt3Yvi23PWDiUxnZ68VDiUrzCUeW32fc
CfDrK0WWUej5OnOlBkFtE1qypmkVHike6qeZ3OiVBe1tY4wRw3csbKek87NtbIM38PTwPux98uKj
JN58ypIYQ40Ho4k2KBSRJuj5S24hSp2IFPCb26RBqhBK5ZDSDJERg2clxLfUOsZ4Com62dRWYKwU
Dl4toiwhPRo8mEap5tTOyI/siZM7p4t1DtKGmbIw77lYZO50/SyW0WTOEmOWZi5DdnRmhGua/vlG
x5vLPdWoqvPMFeJCPT1mVj9RhJaR6lLo4yoR2cKT11z8ZUUd9MlIcBtAW2lXMFWzVVC3NNrJ0Voz
BQlwBfJN1ELpzzJZ5Pt8TbPMZEfo39MffejAYpSUMhsRU4CXVH5ztVZWxfTbpnrDreZk01h0kpge
MgpuoOurNe+vNbWpIPqlaT4uXX2N6txa59WE8jgcsu0sY7NGufCLgim+pYnNAOEG8SILwdPruBCR
5ZHrTKwz872VI1crsjo+FmoTUTMtr6QEe51PN4OXzmfQGTrjAHaG/GwLz4cT9Xwpw0iVSCHl7kxV
naYx3QoGvInVMO/zon1b6d+M2cIDLSunms4iVfVSpcDzXfHc+yDzlOyObDfE1vSYT6lcQ0IrUKYn
t+olGonTMXKfO/lN8Jv9fdFVQ7QhZdBCIU5F+ENp6hBWVM4EsGqVTzJrDUeIohmMKUxLgLtOn4vB
Km9602gkGhfViBhI71EVYZqDBmFYJMhpg0MZkUomSR93tpcau/8SiP0/CcRcRyqq/j175yEq397/
A3jaS/H2TzKxjx/8u0zMNf4GVpN6reX4jvkB2Pm7TIy3PN+2iUhwfcdzYd/9g7xj/o2fgCIpqXe2
juPyd5GYYQvdYEpq8PL/+h+v038P38s7jAao1do/tv+j6AnQiimg/c//htbgn/Vhtsc/Zj4Wn4HP
Zf3JVaybsG9y36fo6LbFCqHoj1nm+6GF6My9HpR3Tat3MpZsoJkJxXf0yWQviwRAtmHQbnCvQCTC
/M6rh0evpGNuim+M+YAIxjdei8lBGGhC0pc8SC9uiQtbsyneXaKcGmh5tUR8Xxfule5/hWl92g90
bXyfYnJdeh7ZEctDPHGlGNV9N9o7yvQpQ/URDGwQHsI8u9LXISHSKymJWVkO7YOMXghWz/1ycRsP
EcnU6+tas0+phUtDSwjj0EGagFb/1RFIVGg/yjSaVlmko8Z0rn4BnIO67opQGm770GdKGVBfmKRl
zxMA6xYTYzbAnpiMO9LNDp3tvg2Efzd+zgS5pUnstPbBt/KLrEGkJkGb2rivm/6xowxCSsjGd/P3
cZ4ftLrZLlH4PsOhZrpL+5Lgxh5uRKx9cf83e2ey3DiWtNlXaes9yjAPi95wHkQGg1IoFLmBScoU
5nnG0/e5l1HJaFVWpvX+X4gGgCRIEcCFX3f/zsdtbuHr/Snxi2NA8hm9v7LK8/4rBdZT1KanIsdx
J4fNT9HarMh0DdMlqp2zEqlHOs5Fgfri+epzqFg7I58uxEoIAjZ1pj3XCqXvpKYvaNqSiTnVbfSh
lXTLKNF3fIKvETGOTnNJlwTr7ND4zdopXBzlRyi2MNaS+FWz5uM08G8mGC9r/TVU/b0e7L2EWVnU
bUw9OdH6ezHj6RiThvLq5DB40aGOFfCB8SnC/Zfe81OpLU06gZy+27QmoWbhULceQLklFGS88wDZ
pHAAFU3NxlGmizrbp3b6rqZIzj0z/KC8hDDALo6AgnAdwVikMndDHqwnYgbk1ypiehcXCT6ZtAf3
zxEj0JZESmu8JD2dRlb6EAxrj+xfGVq7sg0PMUw7TQ8Oap2cxBHW/OG5ayihzMmbmaQfVgD4r8VV
iZ+xVGaM5TmpzflJq7Z1or5PKupxLV2mtOVPuY1bM/2ROda/Scdtfbh6OQCJml7x2cbcL9BJJhge
2bfhMs72rpuiQ2ZQ5rXOxWyd9ZBfsByPWmjugmDCtS39cAPSVljSCg+EjWomJ8Oan8U5OVfWTkXw
a1rRwbfGd7fUT667xiXgyQ6n61CaL1Sl4DXim1gmpxqQu/yMqUvojzKoXgj4ERjurgo+/Ma1F2k+
boMxfXVUiCtms4abeAgdFJU9TFjOv3a69DRrwi14sbr4o8bEeDLaDR52B5U2HsVMaNuKT0x4dn6R
rIqaPpgZK0d0zUCeLhjIn5Kh3VQx56pSPybMpeJxW1f91Uy7p1rJKNkwHLhvYzg/e3N3JTdTBONV
55CA8ntt+h/grg7tMD871fwsjiAgoKOSJiczzF7FDyPORwg0VyfCwLiYwWp2YIQmxM+0GfAv+UAb
R5CWhmNiU8+hIR6+0JEANHrY0kGkYxseGDX7qylkJ4eEWjaYvMUwWC8NukpvtnaR6b6hE59DxgRy
go8d6FRxbifJeBTfDd/jdjFQ3I9AI8azvo3j/BRj2gNCYT7aVreaAZssuqyjmpV+jKa5jqKXoW/W
UEmfdI0sOieTVzWbKkKJ0QYrPXumjrg1eudlLDHnTdSZjqt9o3iPKNI2UOxpJBc6mY5her449XgJ
rRGmmLVq8zU8YdBI07MTD1vcExhliujVhXlMAeLrQzNaZ7NW38O6BGIarGCYRUsD10rDGd89y/+W
WwM2cvEH0Kmj3gFE5mRWgmjdTocisM+4uJTKxR+KB6PoVzbsE3Idu2pORDv+mSLh01yplxLu6igW
LaBM89F4s+Pkq1rEh7Y2UGqnJ+TXm2Lk8phCTgl+aRsJQP1bY9RfOqwtvLJ9ollqM6e4JPjjceZC
EH/QyjYFbfTw+rlpOBsr0I6V1b03/ngZOTdrs3uqSJgsYhM7v3Be016yE4MVUD5Uchpm9m2QCg3P
kxiwyaUIcMcXjztbG8/P1BFe26r6pvs4Eo1PzAsw0jLHdz38o4k8avo2ZY3kJMYE1XPOhMAbcRE1
OteYpkXRsg/cl64rwTvn3Gk886XqrB33xHDRq+3VNrnmGagWSX8J2/i15TPSnNGNSXyIJYFIhnCp
Za8xVqA1KvQ6PIvPynTnLK842FnQXEgEKeZvraKcNfql1ip9Yn1Ea6yNpcsCDt038tTRIih1NFFK
C2lvMnYoyX2Umu13N65eJ6+lsBJr7/ibCJydBTDELx/o9QL/NNiHmCH2IQknJl4T5Xd7xBoe/2Nu
d9/SaJ52cd+sSAg2gCSTF5r0Lh7tKHj9ZcdWa34j2DcXhu+26wTu3cKnBSrnPoujVW6NxPJ09u1T
9Wkcwv6giVY66bItl+S2aY6m7ZABH3DsrzjR6Js5to1DRq3+IJfkg2LWP1fpU+Nrg59gKuS5dEOM
qLYOnhN8781pXPVG++BgFnBQQZDSipL6SxrXIwPn0JmSgHgYpkpDCm22G3+2vmvkVnFL8g++yzS3
SL+Hkd6sg5aZk+uVwT7rk2WXYs07qdGz5mjhfqJM5KIGW3mduqtae6O5ynrO+1U/J+sc8NLQNQvu
AcB7Xtzmw8b9MhmZJSH+jeH5kQxwqtXksKUle0V7DbXlnJRapzTHkiTA7aFjMnLky82AopuzE9bj
hqAIHyT8QUMgxqkSXvLCLNbEX8/uwkut19nydiF3gXUVuq+4NMCW73r3EOXdbxHeoDkilLWGoQ3V
pGjR2SN349Qkc+C0q7LEaTFTMMupLZXWbvp5gpwTe47191RJDiDszq5ZYlzVYwxSu7uinF4wsCFB
zWUe1wweXAIg4K+ZN1+Delpysa0nn0CHpMOPVM3aL+SqySN5Gr4xLsPfqJOEnRIq4Ip9Rvv3pNfT
U2IW8OL8ReW729mKXiOT2jksYFoWfgnqf8bNv8bJkLb/I072HM+Cksu1C1LE+gSnzKF2jcWU5Wgo
iZMh/C+LimaEqOXqpgMXM55EPRZk1JZaCMZHGaPt0JR7GBKPurdMoQP355rBiDrqsTPtc2e6h6Z9
tgqaPrmPiAGm7y9NNl5DJXgAuvOA88QPj7xribhtEaukP6Pvk5u8xnji4DzO8Djk3d6M/E1BeJqj
OqZgso8rblQ94wu/Wa4loqfviqTzTK/BczX37wXcbkVtjpE/wMsmLk+jV8coTmbJJ03uQYEgXTrj
VuMWSIzpK+PVc/ur1mGra42brPhNDKUOHeO1glf33G5KbuGNIRJc/VXEbhQ4nqsQAp/520gpgJ6I
bR5y9SRw4hhy6Gg7k74PNPyH6gbg9PA+4SScTxUSTnFjNV68GHah8DTFPq4rhmfb4j+mDneCqPi1
JJBs3bfEUq6cYe3q7w/0Zyiy6xLvocDxPKzEmX99Oswwopy0HXoKK6RkG4FULx2i74G2IO5gRjte
TPvgl8Hx7z+WytV/nl+uTm7csDRNpxfpk8lCZRoTjTRdvkMm/5xRNTbj9ESdok+79aByMNLs5A8t
zaZcUXG/QggDaRBG9kR4QByON80OqTFeXTpFWwIrouaE4LumCdSpOJ72m83t3ixqcgwYJhDOO+NF
3INpHn7pvWYjZLIi4BiiU6co26a3t5TrHPpJF6ln7fxseg98+xzqBmWGjsEJS/syPVmZ+pwVySHm
pIsBsAX4A9aZRWl43cTZiRz0itzQNTCxhx+PRTW/69i5OTlHMzYfbAQAfZuccoO7Rjxfx3Q6QsgG
5k9kEBjJq/ifjVl9njX1OabmVlGdbZI3xaGubjI48d4kwtnbqdc65lAjLeaBPR2dUT22nPYN4yvc
ya5Kzy3915b/QtQqejfdF3EfDXqVjGG4ag0TOE32IW7abj9+yet1/ntReds+G09IV8g5ftRpvGmH
7GSbAx6K8/xO65bh1+JGtgQCRX2cjliuSrNQL/Qzv870iyGx+hJA9qankuxlWGmLOYVtxaAcJ+lh
ohcndNVTiT34FDvnbkxeu8k5i7mVRlQpYiJ0i+SPzbUIFS2TOQb/NLm/Jz3RLpUSHVTMj+u4u2r8
qBHXxtBbZ/AxF7FOZYSuHBQb6aHuolPOpKcf7VPYYFwTUiqLEiqxPkSYNjV3VZScRPxXOMOT2fZf
6LGUQ+3UPbnT8K4V8eNMCEG3/aNyEAFLx1RO9eMTHLetNsevQA5PWt49+W74app8K8V6UbG1WWRY
SEw+vqwJzlGW9SLiQRxtNjVXb65aL6nJPDGNTmrWX8vwMQZvHVjsK52ezdR8iYNwjbskTTjzex92
VwMPgj4HtdLHBww3oQTVGx3tTeCgEA3w7CXyblOC4AphE54XyaEsp6M84ZmaY0O5pay4Gwd+T0Yv
k3sX2EwMIQhSS+fspZioA7/Ss2Evpl652V7FlKwXHJzgXVWYfYoTTswR4tLknIZN2dB7TSGFiTI3
wcbpn1OYTYtwpq+pYvCfoWxVzI0YjkU0O5f+H38/fGif2MkWaRwPAIpFlR3Is2mon2Du6WTElW7i
ydE4Ezgwfsh52Bv+N6Ixbss0cC+ssQf4nz0QbJNJwJeIC0nMkMSJ1VAAWFDZCxctbaZoQNJrSjuR
GLblDhz9rYqn976OPgoP5pkLUscaz6oePUonb9sNFhB26geilmFNU5Si95DnIlSzio56mntOjpRk
raZ0CY7dtDMqrMaNrrtkTlVuA12FrVHWAqx1youIZCyxjj1zmYx2Vm80vXotay8EmQhyDo/Zp7og
Ym8LInDVKIfFGZdbWp5pwR/1Yks5nfla9xi307OHLKDvP9TaKJcFF7gYX8LZ2BdxTK1WXYpR3Tbb
41pncBJjziNl6DMcqEVRh68qEhK3H57plbuOMUzlEpmVhqFlvRb38BRukY8xtCihVMN8FEMgJY2T
xxkprr/G8R4147Fn9p3G6kXsDdbRKdDH7TBgP/CFJrN1wcxVnBWJY57FTjxmpTWToDztrgqTXtLM
h7YcttS7n7TEphVqep8yvgCzy2yib9vTNru6bK9e0V1VIK7IjbRpAHyINjkv6Y9tPtK2e8L88iIu
aASDw+IfTr//TCJ6uuOhWHXBKljOZ4eOKLZpwRjoXOycBFLXnj6xJ1riGArGM9zLWZmOFVmm0anW
//DJfxGW6QhGVIOxz9Rc+9Nt0zOHLrcnJ9/5gXaZDLpj0YzsU4COzL5IA0XUOUdYSIpnn8Ut8R8+
/pO6Vlx2BrJah2+g0kCjfvp4KtojVLqy2OktoRQzMXHJKJzSnsqoMVxtI3ptin07fo0sgJYmcz7S
fmE8bf/hi3z2iZFfhBHAJqUlRgLExr96NAVG7gFVoCFEhMbiUrfI26TK0XXUL1NJ2oRapuMgssF/
s9O4u3F2iZBLhIhpSjrPw609Nwn9vv/9NxMZ7F8FyLefyMPFxnE0/BQ+20yUMPjmeHLzndcROKv5
0QiNr0oTZUtkMaToLBs/uu5NBv+0xx6jdHonT/UUNJfCil9Vb3w3QqZHMnnmWvMl2Oq28r1M5+eW
ib0Rc+FPJGnIfGGYsBWxjkjQ2N6wTWJrFzI9EDlMtWUekY7XLIwPbsYd2uCy41gMgQtZp1qGYX+N
ccfVuFZRD1WkBnwXzVE3bWsXquo07FIsnRPTJ8OHD3Dvb0QcpQbNuiIMG7MA447pPZnV7xRXaSIG
7Eh9ycVMGBuqj8rr2H38WhfoLsih6abTE8Rz70hVn4wh2fGsGDGcGvon2tHyf7hC/+r0MOk/sTRb
Uy39swpcTyNca3VCsFBvaCxVL52XHrL0TeYdx2etrfd/f9g146+OOxB/UdNwiWrdT3ckb0CMy5Mg
wwjHmjR+jDO80IznuBiuDWmBDXfm12nknjNTulS7/oliwKEys4PBUJz21l6bH8Mm3+fFaSYy8Lxu
Oer5F8MRJ4NKui7tp4sxYGvs6l8aqK4tHZN2PvEjMrEe8oeZ2SJakKPY7+DCW8eBprd3Juk5kTNN
ORO8MDto+nik+WIpZkg9OWd6AtaU+5ZTBmNYW4qAgerHVsTjOa3YUfNGzyFJnKRbeTb+SCMW4LpT
7qIJ/t84uMzBNGSDJtLUgLqwjpyyxoiydv2T7wr7dz9519oOR1OiOGjPGMR/yZPxeXBghEbdsidB
TX7SeNEBi5AuXqeW8aMmWV8wVRMpPXE3wEztnGEgWnfclnWSVXlEQSO8VtxE0d92wb7nNxZhVKJm
p9A1X3TCpqE/ZOYE1Dj+AEO90wNr5QbdZirTVzxADw56fOMylsYunKzdxKjdt+6L3dMYQzKcfM5x
WitcrnRjyixyYe/0bmbYDQ9V/nXUmdLzf4DzPnu2EKIV6IMI9bX+CMXx3XdNvPn+8ebzFzM2vLEw
j9Boj8W/4tMQPDtKUZmKkWPpiTEQCe+Rw649Q2f/Lv5l+u12+T+Mtn816lsqCTnXpaPXEu4cvw62
NRZcDkErg21Curohbc/85x+uHxmx3Qp4+9//z/+WEZ1ja5g8iUeUyp8+JAqrpE1VNd+Zbk8TvoXd
uJ7OT/WIuIRmJLQWC5rPq+s8kzlxmflo6rEJkw+Rg6w9gpHWXkeGt/YsTdShdp6inxOSwr1uvjgM
hOBqcXHjPUW9hOr65tp8TNUzLSPfZQIsEQNxko3PXaA/9zFDdV0nOLPPTDkzBBHg4x2CcY5/5yev
iDiIumnlhlkqJpGOMT+HnnlOCJFHg4Rlk58s5zoP484iDSy+pEXEXdnY0xn2E7wETpl175bfSuov
dPTP0XhJjPjkDd2T5lgvQTYeXTs+5bVxonVnrTTTUQRvIqBSZ2dFV9MDp8dxxiTRZ4bXUE3RMZhk
5oXcti++azhkQd7N1x0a0gWh64fF7UKZyNgy8+lHxMII/oCsHdwUUhahv/g4tWag6ZHS53b3lDXM
9iqHWY26FDMgYW+q8F18H8UrI7iIH+Vp8D+eN/8AZsFlUuOG8d/r7o9F14b/6z89b36+8WfdHc8b
yto4yhGmWZZpi5vQv/EswvOGgNUwSeo5Asdyr7xb/xIVeQzNXRDCoFi49Brxedjh6P8yXYsgFycd
vOgE1OVTtf3vqu9M2z5FzqrHPogd4cjA8MPbTnji/IJn8dQmb32/Uo4xzEbEkwgectftlh3JjOXY
YNRM+gD/keaF3AWYwck/xGPzMmfKJZ18ZxlX9KDFQ70weyoeeg94XdtNsKNSU/ReDpcAMa8TzStf
EKxqV8AGyaNii7NSuMg3RQiXTYvd7eihjerwhy+L7NrY3YsxI5pHrLyou/wcjvm2qtwLDgUFE7vZ
2hs1ditklJap5v1Qa+eRHoJv8TyfB0oibgluOjW7TZdNRzNHFeiPolr8YKHMol2YtnARIKl6ci1a
OFYxhjMz5FsFGIvaXBOLvj29ipx12dEw1lrFso7TdaqP1gNQ1bKJImE3w4Wp5B+wlbaqOR6jYpOX
PSYr3YWWbIQUacM9kPZHv/hAxYyOG0fgRWua3zq6oocueVacwFjkBv+z5Tu0Qzdf5yLASqer7KUX
6O+zZpJ051afVPq1ShkYbOsRMQ0Vj1KkZDtv5dbKby3jWVnlrzii9222wrxvr8V1vdQNMBqYZq2l
XYTKHFEdVu1Md6HV9fHSjnALCeyT4jg4P4zPatyf+oIyPZpAkmr8uwm/QqMwpdHy/lKmCvht3c/B
44e7RN3bcXlt8xGRqu7CQEge5tgal+5AI7GiR6/VFPZYXkcYBLvJ70V6SQJY+UH3aHYgw9nHJhGl
qC6KcFQAgoG6FiRyH+BAQe3IT9B1RNb4VmfJgxJSqaFrO9qQrE+ja2m/q6SRBiw2Di0/wlQW4xWX
nl089cnae3OT6KiUtYoy12cuMl8oOy11H4L4EPV0IuPi646Vs9fwoV4qiD9qjQ6KMA2/dcbg7sK6
PSWlXh5LAqTCpVAbph2u3ZZwkyMjaTUoGTmYNFMlnMqx9j0DQrSyDTIdgZs82CTmN1q9LM3xa0N/
1g7+5tnotZJCr28vwz5/ydzyJaHjbpGrz6aTfC8TgPtJb/YL3YGUnefvU08Rj6xqhgtA4iKuNYGv
o8PqsCPalC1W54N9nTMXAIAJRa8c6AlTV42dwcoO/Itt4c+Ynx1qoystsq64d44US3fWDKjFMuqO
+ciMapaWRERVS0O4190fGjsyV0XOv5i5NIzTPpNzQQ/Ti+c2NCjgquu2f3QJGfLEpU1lTqsIvln2
rSw5RDqtYEjDl9ps/qgwCie/2ZN+ccJ8VSIEBX/0NW17egpUhY4V1fi96jE0QuS78mr6KKw239Tc
4OAP6TOSfCRTcum+DcdxBEig5kEEy4fOBJoolxqxJAbj9Wi6Lz+fjMHOVczFAfCY92VlLq1VRu/R
z+d+2V2G1sQsVcpMJMQP49AioAS/JNfosMRkVotihOG66PoZfXz9qgy/HDQ9HlojCoc0l787qk1r
eEcmZ0df4IYW7BB/1nAJ8JOyV1xgR+GRtzmUXtEegplWPrk0GOVlmuifu2+S22kdP0dj5Gzur4/E
m+TLJu4lqxmLKuTaiJF1F3Fyib1MNuNYVkc6gCq5TRVPyJfIhzzwkYKr2/uW+6uAXvKuiAZBBjft
IN952xMWFDwjN4B0uQZeTza/5uy2+uKx6Sx/k+SR+TRkCignLKjp10E376Q6/IvANX4MWDjMnbbw
qsjdVth4XLTGp6W6Hc1jhri7q9r4iAHQE01K9anTQ31na/nZFuL3DmP0RV3m2HE0SxzOFshe5teR
qXOEtY4+J9GiFMZWmUgPVvF5znzzYZz6pyxSinXeY0PhAxNYoXR1D7WjV0xBim+NqwxMllWqm2W3
buPSWadRvG5D5Njzy6h5pC0m8AL+/FIbQD0t5cdsuCrzxnrejmPcnouk2Se6ih3i3LxWjebsFAoK
u2wq3swRNERr4R4born9FuGRntlOsmsjZjKlAiJMcYMf1dT9kYddc7VFy5veM8Fxe/Lf5M3mvIsO
c5ET5o4KeIq2YIKfrDFAuiKTQ6jb2FRhQjteN1jJ9G2ImDaoXLpFuOE2CJFDlItjTT/P15qzi1Z0
ennRtjYHLaeZdsq7auXDtaD/esFlTDazFz5ypnCUs7GWkyjuWHBJQVJiPCfX3R7hOZ50TDexp5Pc
YfkwR/6XvkctKgnQN4Z220rKktnh49KT2TYbAYJ0HGhbaXywR6GSSQSPde4ie0UVHlCpkNzLB18g
XWOJk7yvT6Wqb0syI+FY6PNSH+FayQeKey6gBM5Q+FoCjTlCLrQFwrAUJAGJWKj/XJLb7qvOXD5j
haegIGMfhoApTpKcOMFQjIgVKL2CVYwEYFE+awroYqRT4M9aYRJo41BW5lO0T4XeXz5YmuGiAfpT
/4+F+3fb7t31JPioFlGBLvGPggY5iweJTdD+XKWWmy19AZHMmB/BkhJAhdtiKJqt5boy0AUeQ6M0
JZfSRhcnuJqckfwM6ANoXkkFynKAadmGwC0Lgbn0YoCX8rjOElQqUeiWQGNWgpEpRtcQaia/cLmT
IP37Ue4E5VYiuOWSfAJjY8TparGWSOw79lyeCPfVGw+86qj5lCNAaHHcJXFcPkj+vdxWZsJR26/t
YJPZ1Td57E0JGJWLGnFDihtX8+Ln8I0dRy33avTWBPRF+wJRmghYqfxF7wwKbKeTdSfwpvdt8vfG
zVjbWvBQfdHxfn+Q8Ij7qlyS22b7R1WAW3XbAXSC/E3l6SaXkqy2FwleEUt5vt0f7ufg/URkHr9X
Beu1l9jXIHXxS4UEe2d9pIL8a0lBgtw4CI5sClBW0j1ux+52jUr0rFykGZehLZlW9wP3maB+P4ZG
5xHBO91OHps+Etz725V7W7bi8t2J6TKRB+Z+iOQR+7TNyb1+WdFzCJSOS1hevTeShjx2cl0+oyuh
T+OH+gwS+t8Xby0owHK9QcHL3ad3sj1h3yKSyGh5ychLKRRcYbl036YF2tZpdHM7Cvhf41O46HIs
sxo6oATnwxTd6fK52wvEtiKgobi3OjgxAsZHrxJQkj+XPm1ThNMFyThzQcoZllvEzGHjCMIyHYL1
0QO6rMuBo2emI5dIiWvrGUizPISwE38iXORqJrHO8ojiAmXvGppT5SUoL8lCIqGDAJ9pzA7cdZdA
jK4lPPo2zp49US6Xy4btgKcQzGl5SdqCQ60JIrU8xLbEVMsXlqCr85h6ljzQObmPn0B/ecneAP91
RbE4we1v6QmInPfJ1OK2Tn8m+cVUJfDMRzCbn1gpGJCxMetbNKZtvFH/HJ6lF7hclUvyQY7bcpuP
Js7HyBz9+L9xKak/lz9BKrdFWCw/ci8I42XSmBvvT6w5/qRFtruxyG8I9dtz4P1hYQgW5Yivcra7
48gleP2+GuiqMwHtVt76sgzDN79NEFELBkyvcSLLpfvDX23LFYUQ8/4aEkb8Cn+1i5G5yppW8g+5
m1S+DwQntWkj2v7ytr9676dtSQjKZMbLBwkY31U+C/z31Rmog8q1YmyXdgP7Uqvb37VB3I5y6pkH
M+AGJB/6hp/7vm2IBZ9dV5WNWuvOdhzSI67T2dawxbGQ7wimiEX5Fvnmv9qNfOKX93iTs7aAtubi
nw9r47sWQjqWr7rt7vbavqSpbeHya2gGECD5vHywxfe9PdsDE1UzThTFLIWD3sDtv9QgqXB3w6Wm
sctp3XdFXu96DfSijbIAkRKdZSCQt5KALHmQNyxyaQhAJKVcupMfP2GQgxBbi0XgZy81wAhcnLgi
JggMMHUGSDcgxv1SR9GTRX7+MCl+feO/Sx71HUpNdyvoGbkee5nGcIFC7I6svRHD5XrZGpxCriBT
uohiB6P7PUMcvpboZlWMHxIVLld/StTyb66DnmBigrcyxcjTq0HOz+bfkM5yE410P+HOQazZtJSk
29azxnLXiGBAMp0jcWukgTCkC59boBRtKdwYmOoJgJIagwjrxhz/E+Dy9HH+iQyXS02LNXnHiSgG
UAvGv0XPCw048JQkJ14uAXVamVHT7Vox9ErSqVyqEUzhp4rfkKS2iqE9kXj4m55IrA9mSlKJ0ogJ
JAUtohgfqPoAWtItcx0E/kvbz8O8hHtaHKS67LakWgE8bLB4xqytpaSNTr76IJcq/rFNPHenuMLH
Z62ffHGfvavV7C7sVrlPV1spgoosV/m/JbC7YC6PpiNU5oXb+dkqbpjGDaGyCckAbud0wDdVolIn
JbhU4NNutFxJRrUkKfUGSW1xhFmYeBvjIr+XaFSVfNa0lItSQYi36kQFML6h5SUHVWJROUbcF+Si
3Kj2obLqaKq/QeWlPlI+ZG6Mg07j0PnCPycfJCq1DfJg2TY+KRITb7VRUb7KvUl5mFy6PwQi9Kd1
9jt2W+5a7uMXSwJMJ/nhTXQ21KhoIzSZjB39Puh2IeaolojB5UMlTzUrXBlxOu5UkGwA0MSzSmGA
YG2rV6kllGeb62VQuuS6JYFdYWt0HFzjVe/1Y54FU7qQyjj5gNqE4lmWBx8k+6o1pQycDixS6XNe
RftKiAi9YBgPKjl/Jvt/rmdBBXEE2aEUEUpxZYEyNFtoQI8yQk+khVEU8eWs/B2hIGpDD/AGvU39
Qa7+x7a4XiregK55eOj1vPgC3mY4d35tLhq6h1KVRBHSOY8S7mbOgDG1tvKI13UMrsx3NqFu42/l
FfnWyTOIOHMmmnjnaF2r7nzRsuuk5kAVPcSDZfVYNrOLnWvxBPMO/mCEcrc17B8wjcKHoQqXdTFT
ZO204iENdqXvngi3Y1QxqnEcNYqHMVICxFbrgVaXdaSZy9Q1LsB+1Gc3MpN90pe0ufXONR4rkYWh
ItirKKATEpVj3Pu72p+/Jj7iiqpxaAEe+ofesP3dAN1LKQZrEwXquJrBSnYO04+piaud7YQQMQeA
WN7YGHuzSc+5D2oSglwO75gz2q7sbt923c4LKM8HlUUrmTM/xPBxSQVP3weEn8vBGSbIUnSmaApA
PR2d2p5mqC9ktqpjHRto6sVSl1R/NEYGiqRq6B4PZZCLDjTBgoy2enh9oE8nFPMIy3KLkhPmH9ZS
8eEpY64TndM0I/HJbBxXx+Wc0vVG82Sxi9MQnENdn+fe+cJwNjwZXeQiM0D8hcIOKXGuDtsADhei
dICU4N1IgwTNyopVPFph8ExG0D3orijhlF2/Mkw9XpZFVKwU1z0ZKHQ2ToVDakhuRrpquuVXq1Se
Us9ot66DUr0lkZoZ3bsVAfzy9GFNqnXbwZ1amB0PfotRJobYa9Pvfy8Ey2fCfWceSiCmxpOV01Do
lyAJYZF9G1U9XFcxNbOxc61DGc7uOu663wraoRddjpSoJrM+xeqb3ZDEzfvfywA5cjmrZPi93TxG
89KwuxP+jzRWGULgZahkgtP4WsE/3GKMReNtY8AEt0b1a2NysxzydDVjGw2ZBrSPy50C62Ighi2u
a/R5gjSAqThWk7W1FH1tKtDAHSvA40wFooHZyPwQTEGHIz1KL4Pm9n0569MyG6GlDtHvPZI4qtbw
JvkaSvyHikEg6hZynKqWO3g7lPTHZcXJMJSYVBMfXFrU5dNJC894ok/Eso5FMrpwV21HMSNyqz9a
S8Sbwp43YYKJMLhYdQmO7LUecDcHX0EGIttGRgtLONe2vuV5K6NI9ZUfQZKpGm81coIu88b9Atni
6NG3TnN1u1PTMtsnSfVWjhRLCs342Uz8P9W7f6rembZOOe2/V+++ta/hr2pZ4/aGn1U7TfX+pVoq
wlRcIwEA/WqqoImqHa1Wlqaanqua1Mt+0ctqjNH0gHkU0ygg/lm1M5x/0RatGqK+Zjnu/6dmlp6C
T83aqmvS9sV4o9JrqXuoev/fql1RFVFYTO50sjWF7miJm5QB0S+L1AqAjPYiz3Rb/PwCEywrCKYO
kGgyZ0gdkS2FFv4nZKS3OKOSpxy8576whg1oR666KqJLXrmENMDgHOo+1LWCw4Bv4mOkzR9joWDy
MM31UpumaNuMSbwpasVeYndIEm4MyGnSuYAzQ3DOgIURMsU/CKJeKP850AmGaFea3AQSZHd61lVI
+Txz6ZlaswVGlZCrB6PcgLaZkcgQ+7mZxz1WLipa4c6PctHMME48umh0V73fNosbFl8+JcPG20/x
y27kU7/8SvfgUrXdbdTM2raLkZHcrHvACdn9i4zC/W5IN6YZPsmISm6SDzJCugfrn7aZQ0v2XG68
RVFy8RbMy3fKdfn2+6rcdv8YAKrsQ67/x+Lff7rc0X2/TBCt/RTV4548Fg5bojwgl3qxKpfuTzQJ
iZr7qlwKLDEBk4v3t9x3I98iVymShks1IhT4qxdT5p6ZvIkP/WWPt63y7RZmbj9rDrB5+7kKb1/2
03e6f57c16ePkquhOCkUkq408f/7/2H4xY9Jroe+qy8p4/poUYQLQS4fI+kjJItHclHWiuyMHBQs
wa3cdHthLrKm95fc9iFffXvRnyUrufrL0wAi+DRZyLotyjd92p1c/e9Py31ilcc1JBcRhWHA6kUF
7WopoAsMmvMDQcnPb1jJaak3KOWqFlaht/VC4Pvli+TL5SrTOvwZrnKr3HDf02y3TGLkeip2L5fu
74TFRb3x/h5XAYffZTpw+lD5YpSk5FqIrJzM98XOz+tDJlIU8vkxz5JVSd/5YlCoKlpaYqz6zqGC
rij9KjG/ZrT07zWhr6NfEnuZqHlwpl7ZOK0y7ejiWZZyziU9CG6LmvBOsPg1cVQUU/rbotwKRfJo
0vC/lWvyQb5Rvu6++ssu5Ub5tHzh/X1ym6/Ta1nEOazLYKaM22fFWz9VIarb+jhDsj+oeWou4AsC
4Urb3yQkWD4YjUiEFHJolxRBLUMUWxQ1dJpuHISgfTyYFJR3+ayukqk6z2b1JI1gbz6sMqlnWw91
1kx76cUpPSDl0v1BbsttUIVUUijYi9/jZpSbVTEDO4kaIGM4rNB0TWW8MrZByGTKFzOq1NaqTTRr
T1E2wp11g0bFpMx/ohn3awMee1misDjAdjIW0VBFK7ma1dXCbPkv9L6Ll9MIQVAIyjIiLa2gBh53
dCaQypLUZadGAhN46POF/bDWPVtG/wo/R0OsHFTH/8veeS03zl1p9IngQg63CMwKlESlG5TULSHn
jKefBcgetTW/7Zn7qe5igRQJgsDBCXt/e32UCpZHUHfJYgvNCAFpdjOi2vRT09HJve6qxdxujeNq
SxBo3WrMWt0ZMnnyNSAb1SHcp4ZQ5oJGWUOzTWmSXFg3v1+MevFGoWrly6v12zx23fp+qCfImEqm
Uq/BjbQ+JEt438B/wzLSiYm9LooHIbipROKjVFuWrlAuWYQpQ+ypBzCHBEwK8rq7xYSBypZ/dvv4
bmTK8ocqrWH39GqKyAbkOR6rW9Q7uPpNMGS02qJg5vv5ulXJqFNsilCnnamkLmZe4yEpjeUKo6m0
8zwEhrk+h9k0HsYKa3viMUvVvdGqXuOTLmQlOtudidWOg/PfePjaJOWAxFreh/O88QcKYAOw6FT6
gucOkHXgPWEdkkIiM7k8VJQOUtp60OGZUXjdUI2oUCgVmQCasWsgDgb8DCgU1UeJG44eWTbAVDUL
hWgnTecm3kz3gK2VcN/cj69AdCguMzFRyx2K3nfCZxFuA8WtMkQ+Nk0x+R0RHbmN+m0ZPHcZ+3Jr
cTd1z94vpbyuSPg3OxlKU+j1o+x4Ro9/TOPBW0CWuwP9Hc3XgXgrgTpXf3f+Ww+YKXNY8CuWI+Ve
Cl/1cQjdmuRhCOEJEiWExoMJOdLc4XCF9iG2XL14Dqd9Nn/IshdTyF6GBwiEGlJZ3REFcmE2KNHe
7DeDetFVFmh7RTn2wZPxoZf7Sbtolld0iFV2dXxV6Fhmbav05IceVkmLzCk55eFVLe5LcYfqqGlB
/oN5284ocDq0DMq24XTKAujsJYWxo+BJgkFtkX92SF4Kn2PZoAhH6tk916OLiTF79MsbIiJZvgFP
LnSnybzL0+3QPWVCQ0Hkbdn+1sGxH8yjkbgVS6N+i9YZRbwxwrPbA//As2KHiKLFqju5MxYJhuOL
10F/0M1dQ2rT3ClvQwAQtdjiu1Mmezk5ZQinKqcQr0NAWHhYc36Vh0h5JACX3U7BFuunxtounrWf
MjDe5/rRFA6juFM+Y6wemK/dSFdZ4wrpztc8PfQiH8vZbTo7/WNMObs33CyqmAtoW1cxqZ12EkpY
yRct9on7UdmW4T6Di11/tAYr/2NQXAEnlqJd4W/0+WTK7/HMlJpusrOb+SRa50JwC31rQsafURXc
Jh2EQBwEuS+QfoKhjpPPInhUm6uAdnQE78X5jmf8q7ZQ1VJKdz+Rq7HspA8TaKYj5mABwA5P5wL2
27k8atQNUZn8G2ZAOLqV7JrtQfos6jNwj5IluLicMM6TQAgQ5hmtUzZ2YJBjwcuoc6ocvQfZ5LSv
Bea+YLdH0AybqXWWMirLyUGidF5uOVTLGuZRbHfS6Iqn8k7DB0R9QKk/izsVC+99Roq0diGTG8Ux
nT3QvzX16wMyMSDAMDsIQaB6n2xvfB0vYW3HlBEiHz+38p4AKVS9k9ZupngzbvmZlPcDH991LQBW
oIG29BG/6pQy9hgvYMwsIgu7G7KToW/EB5l8k/Ai5leRcQPwAwXcvNWp0NeZgTvZi6UcGm6FYJvB
UgE2IEZ384idjlrY3LV1TG64dECGSuoGM2ASPWnmDsNRhjBBzkmyAcSwTTgIoVjXEas/xTW0S4QU
+KVKD51506ZuHe8AUc+Ue/wuM9u6wInTPOWaAgIyygZjs0XQ8EBas1Q3w0sy2PhGx2ga802ZbVkW
Fc/CaKO96BCC6a5YuewFDCtKfyt1OefXNGbjyrpWjtk231F2Lix1zsSYbbAQdsMJU5wR7HuKMxXS
LcpWLyyc4BCXx+5ZU6A57KjSb3fdnfzbV7yk3nFoSPhKOOTwH+tyyzH5zdbMTjICfxBqTnApnxrN
UaOtYh1B6XeE+6nmvs99pxWx8q5tiVjmcNLFTfjeRdez5XbdXnhLF6ZmKxKF3TbRNVZgtWwbaCEu
+VN2RUrhRn0QvHa+C3GUQglZvSrKTei7XUHchqSs5Imx21dbBYboeBLUq9o/BvCIIc0Wm8pE93K0
0nMf2mPiZGeCsRJ1kwCCS4qrdu2t9YTSyfpVPBpH6kbHHZZK95iNlFhin+djotpE+8cnC/fAaSvm
7pCg67Yz7mXBjZ9FBcdWL8plu7d2DRCJ0gFJTG1fMtsI0iruvhPhNg0U8fygzlgXnQcWpc0bfOG2
ZmDAAp6iIS6yw9u1eBPUzjRTdHv/0IUP04zZhGYDjo7iQ5d6hk78Hvbl5zC99CoT82a2o/ApQ0bX
tyCabgDIOiJPxI0CazmlyvtOBBUEEM8/6eOup2eJDqXoRtXbUJ4k4dggvycMz1Bo2hWcXZBtJvgo
SkBtuOxAJFNcIn6bbxzlTfgcqUf2nhxZ0ISKrfR2otvhg+5U2+GuWFhDLiY6eWxjAp6zznYhrBIS
a98lwy62Yb2lxuRBBKPt6AfZwWhmYzjc6r80QpZP5eTqt4lX79WzkmzmDSK+43SLGEl59eEJOHhY
GR4tDQOWwRF/l3QHj8FDHDni/QLc8jhyCd6zHT6NlksQ22rs4KLemr+xa70Krj7qJ7xvtOsYdSqi
L9+BVSfQYnlCzNhpbe2ucUfH32UO59QG6WiHG+3ul/1BwcuvZqO7+xDvhVvlOt/JtxOdAhOAizos
d0z+FD8B8SfMWj9pd73vKBhvqS7mff6DXgLeRvJ5xVsB2Tb9HuVsslUK17/1Da+XwYxszBi4uYOY
SctsDZOc0aHkkylU4UKYB+q0x1ArQ/LVOsVrs8USxxspuMGkCnGxjY157lMvXG8mLzqobu8ge5Cx
1VE3fX6N3hFSveS+W3aFKBl3nE7eSE97gN/Dqw8i9TR5AdgWu7kWfqGfKJgR2c1bwG2QHYqztsvO
4iU4JKD7GRLsTHf8+JqQaHEptjFHtY3O5ovAypAe9ylLPAw45neDo6aQ3I4pEi/2hcNKKzSZtjm8
FtmAPM/UbFOpjFRYe6JqnHbGC+JFepADp7+XH5vr3M03/a12GsHJ3EKBdTBMm+0NcXeVk+ZoJ+XU
XPe39d7fvgpoc07zqbpWNmblBDuBp1boXXF7ZzM3G0/H3q4fIBP1vb2ZmSBM+T3vwLrOZqVz0jbh
S7vXen745JkH//DavI2n7Hp0NciNW2YfJ+yZTqFsz5uG84g3tJe6EP3tzo6vkODZvMUtrtKNtZGd
+Lbd66ZTPiTX5YPwHN2NbvcWP1h2/GDY4mf1iAHoXrPBuZPHfQme9NnWXOsBQLWOr1Xs8phRnuJK
G0aNJ3oymg5nWOW+Itnh0GKJTtOHD7fzXX0yQ6fcJ9fCTnONk/ZQuobrO/nWus0dBCUvAp+FiHql
18780jk4ytmCQw8Fsyyw9RdB2SGsZ3B5yfhV22DLpGSfHmkOj/FDexo+k2tz25+qN4pOYXtQLPL5
nF1Hd7g3fIYv+e9sJ3Im6GO0o3YE1Cs4M0yw+/yeKL7sbLpX8RKd9QJnKi58w00V2Q/iB6XaAv40
znSBKTDaD9Z799rKXNnkWJ0RXrypl/pluqYjpINU3+qX+JfqDNe4S4z3yTE5yhfd6W+rs3pJPNHh
pG7lKx4dqgD4gvcSA6ptukHT6RIr1E7GTnfQGz4vjW4nPI0YDyEVR60Cl+91MeO4imzqYjiS7Czt
8huGxEP1QVstLkiM9xQfbZoL/Ab6mPapSLziitEp+VjbffsU34Shzf+Ru8gdjxnXK3aXem79oPhO
hMxdRIjicD9HHy32DE/8jZsp6lwgbwvTj1OjYvkBSt7RAe4yZrzP7/G9gBtP4vgDCPCNJNrqtAVO
05rcJsK7eEW/jMX8ZtxTbcjdcqsfgt24H7kg0/X4u36B6dDYyob2nj8MTMl/Bbo9OcWjcDNvkAPv
CkakWNqRdxAfB+U52Yr7YB/tR4+xGN7P7CkH4Uq5aovIM+6yj4mpXQNY9zdeXIhmM3QKFhVNT6Zh
I+8Lz9OduDVu5lM3nanXOjKl0MaEe0V8KRzL63f+7Ud0HjjVqBvhR83uwFT5EN9E5/lpXDvAtZfw
F60h6nS7uRQf1FwsOTNbe8d6gf9QBQv6D4bB9+FKpyN4bPe5O+4llmpv7U11sN6pMxAEBzRd4phv
bNUv4bN26m905OpkdE4BVlh3fet0tcN17++NJ/FS34C9T5A3n5f5wav0Xr1yiDGsVc3FZ306zU8M
iP37zGWMbcSfdMZ0bEwRhquGbokiQhs+7nSYvPd+xwyPteadcm26AQWTzKOdwKtv6EsZJl/n7GqY
ts0lvaHLS2+GK85rsiP97wnHDqu+G/kQcocyBXKkV3EPRF8/WZ4JQwoJOS+WHtzvHWZErr61bsSt
eF3swE5oD8FTvSndiXgVtbzcvMHuPXRLT9uiivR341k/9Ta8ZCe+4bjHypPoJEUHAI6dPVWMOO/G
7/mlHRztt/Si3ZiM3fHGus6fyqO+b49YJ1t3cuwNhtfFHkOafMt0kDgMjfYy7hS653o/OLUrHKV7
ZNhbZqjseXsLhRfipT184JlSvQaH/lhskWZ89PQTO+gOTuVIu3gT32NvfMbXYDPcbWrMBp9kmgC6
QbTVF+r4mjP3rP9IbJELqH4oGHlEnvg4vU1v5W39kNxl1+0Jheq18cu6CR+Me+mmBou+9w/6Nrs2
z6IXu/HLe+wKd+Ox53ZWdss/YF8hzL/a0R/lt/RW0Ly4tId0VzU2RHbhWUx3qK0TplDgUOxnM7xi
pBEfG/9kthvmxQf9kHjR1iK8u2e9cKZO45ppJq1Wvljw0Df008WwHx+Cg7q3ZojtG0RKs/EhThHV
TGec/7iKc+saD+0DWb7goNOOINo8FHfWEwfxHmyZ4Mdxv1nFd2AemfHKhsLaiPXRGnb7IYj9eg3s
mgLbgFgBOo1VFLhurZrBdesrGkU1N+K9+MwqhDDuKvX8EuouGo3vp+sWhp3Y1Q2K6qxRqPV4TDE9
dCESgsGQ7pNhBha8WIz4Q7kHY+FIbUNVzMBcsI+OjfDaE8yR5h7QXe9VvRzt0PdSHMldvSjqIgGy
tQF0QRSDG5mY/LZOAxbAywNLF10UMGBezNFWwee61YDQ283K4K6qvy+V5yr4JAD0D+1n0ooRo8BA
d5mCLsBZzJYjkwimeQnMOvPmQCFCkud3xVxpqNAWyPdqejop1W2tEhuMdCIO38i2MJQwbZqSd6nV
ib7A+ohDZtTlGJCgGsdlUg4LIIHnU+pMg5YjJqpFRkCMRcPRkggbRjLm23EurmVwbp5eCYvP264O
6pSOk2NSAqW2teJp7A3DwYYqc1ZtY2ss6ZF1sxt1QhoRplh/mMOtcd012musybqhwuLDD7ItTgPV
YX1YBa6rR9z3a6XQRbs6DDYBVTOEVBY9VbuIrfrlYX26PoiLZ10/sAJb46DrQykIleytm7rvn1ss
STdrXPYrVivPMto/UI/Y9YS4e6PzK23RQKQ9ruK3/96iwhtn9eW19eHH02l53/qxRChJbGT59CqZ
BYHu5iMRmw8Rvhu5VTqApONWFRlnWqk4Sq0sA727TgFWL77JKM8mKu0PlQQtKsYVL/P3QxdgGtgp
9EQqWcByyeKMi4Jx3UpM6zjnQHrjebwtRD1HwFYRZYToaPRICrubrqqlTS/o1WGWKQmoiKoTI9Uf
Ddns9l/P1j9YS01NFBCz/+PF9XNfz9fNfvSs3MDwdSbmqtHhyzVB5DZYjai1xYH+a3t9eX3IyVUe
0uXh++n3Xyt0e2PVp9v1bd+vf+1F6TCRhov3jw/rQ342O6PdFJWhUBAcSU4/idpVZJEFteVmSogy
9Iu5h87pXeTYS3WQoPayZ0njCzZ39baw1P3339atYFHRmfNMDHz9gKJXjeitf1ofKlngoiHfKeyi
7FE5LHtdP0T0up0daU0jLt83Ginv/NrV96tfz9cPrB9dd4o5A8Pwuvm9v693ri9+f/z7M1+7//n2
UQuoIKv7+x8fWb9wMCiMHGpi2t+7+X7fzyP74/lfHtn3V1dakm5lKybzvJy3dZd/HP0fv+5rc/2k
/32O//imr831DV8/0KKmytFTorbfx/wvz8n6zQYFqn+/eH988/fv/PFj1t3+jyP4/or5dW7VC2m6
l9W2PV86/1WkuD78eO3H0796C+F/4lo/diP12JjZ329ft77fs+62WCXr3+/5/vNfvfbza9Zd/Njt
13uABdy15Ns2q+rSXHOxQTwV26oBCrvkNcFJ87CkdH48NdYMJ7UFf//Ll9h3ffsfut+CWBPQvW77
V7tY97g+fO/m61uW7/s6mn/5uR8H9i93s77v+5vW/X2/Ni5ZsP8nB/xviP2KJspAG/+19ujxo86g
UPyT/OjrM3+XHxnS31RDUZD1iOiJFsb+f0MDDOVvKrAR0dDVr+p/vukf8iPtbyKcfsmEfiIqi8To
D2aAAaPK4i+aCX0HzdL/gRmwSIv+wIKgfNLgUwIlgPJmQCn4gQUxJQCiUWFqYHWsX4w+tsKKUBpG
Ow6AQf9xYv6CerqADv78MrwHJIVfitIKGCbn4wfDx++w21KKwN9NtZQwFe8IM/cjts+VEnnV7NTi
76YR9/B2wBBc4dPzXAnjPs1QAEd99poZrOJSykrqoRncoR3cZJxwfU0oajbz6AII/qFMVQ2zagXu
E05mpVwNKKkbYnGJ6YyjwcpRi05FYOJ0Jsqe0E8E3nGO/vc/1FgwC3+c1fWHaroI3JUrhV3dj7Ma
0r2PCpOX3RQQ0cZFzlZiM3G7SCOlQnmklKaOFsm/MI38TCMF6l99K+I3iqcaiLWohGfqZ7tQzD4z
NTulaT+4ZgLXSa81L8Hq2Zn0CG00igIQzwsfU3rCuJNJCBFeKtBkUyEJqeKAGqiyR/r1yoB2msal
gurVkxadgiCLxcYy4sd1dp3OITOjEH2HU2JWCUc/dNNaIoRuWBypymG3vZki1hWJgC2kZSNon6dK
R5EVVLvQlC55NIlQe8MM0XO8i02M7xfWGR/BDiCeoDEMtzAlTDtsFABHtjTNH1Va3SZi8KknMjHC
JLqnCNSVhxGeVdGY7qQmL0VVYEtu9W9MhmMkbOng/odrtTS6n9fKQHYnLbBD7tAfjVKkYlTJWnyC
w1AwUYv7D7GSvGJ9avf5iCNWAjawzjtIpGqMs0wlAmGoB8TQ2q4RiNv6XbuVqAYPEsXENycUdzX+
hf4gy64cDYhwc9wMK/N5bPQUTpcMvLOfWLPEpEv1YFuXJMHrtA025nSWnjBiQ68aQJPB9A82A8Z6
zAZDgsy0+6oXvHoYLG9Wrfc0JFWv1NVzGuYntShMW4gIXppRtxSeHTO5fOyG/DYraHgGy6Jk6k+R
lLw2Wn6LLwOmDYeiH/ZQplxZSq9jX7jpZPx3DScdgWaJDQnGngoS3jDaHVcRKbQGX9Q6i9JAKGai
PDaM4Zlbk2uo6QN0kU9se5ZVCxhmWsx/uE5/cZlMQ8eKzMSkR5d/cJkaVelgmQ7WLmJpS7Kf7LEZ
aNNGIinYyvetmjz/+y9cWSk/GwaaUVCArNk06ydxTOulJislvlEZlWOp69jLI2OH5dyQ9eqeKPO7
VgTMtjC4eE4mWnBUcIWNQl6qUs19HQWfDQT7Ktj13cu/P7a/arOWaJi0FpUuRmHc+BPzIktNnmdC
aiF8OVkN2giDGgekERxEpqF77wrSwzkhoP/z16qiBH3NMAlfoFf9568lLYj58iCYu0zDW0AzH8SS
/sAs4s8GqzovgCWVNObDv/9SKrv+56XXZF42qHxEvftzjIoDSbYGbtydiLDNiYIb1Eo1kSNCPqXY
O0YJfEHtE5RUF78xHpIYs7BqRONSGOKnJFlwCOYe6alF7x8C3I2LYxXTyfhigmUJu4E5s8UGkURS
PBEnEPEELlM0qqme3cLjiqi3jp4gjp5zaM0EU+h/DRyXE70gjpK06EWIaqSqvolL8MK1eKsrCFYN
HVe5JM32ls4AECiLrypeu68B1QW2kQdk8sOxchBx4k5DyZ9u1r9a8ZKUuAeiRr2xfBDlmo9UYK6M
13Yg36VxZEOCOCNhKku3mBCENdXPsdOOEto0d3UyxJPBw7SUSie701k4TEvHk47zSQ0YDES1d8aJ
y1ZWG2EBreJtoEHVnh6Uvrh00vJehlbbwlMGUn+K2w1Q4y6ysKfnxvMtTq5WKc86yYGkWkaHyWhs
Qh25K1sb0QyTXU3sp+g60cYVrrDTOnP+Q4uQF/H1P3fa5gI5oiHKhqlblvaDc+TLforhRT1ihS73
9qBs4ry/YQI8bwW/KZzeOpviOFHYVlIagLcgQsArSsqoDKiC/TSqltt7GEkrdiiSFfdNcSeZBMrS
LMY4I2YgYq6CgdDgDB2xaEHsglMhS5eOynJQvknlpJuODt1tO3znQrW37ByCvi1ov0C5VbD+Zopk
MtJk5hC4WUpuvTCoOJTItypEnpMiCDdhNmF8oYPJi0QXrNR7Ie7rkNh5MaDDWwAzRdNu5UStr4pZ
/Z0IpPZ9f3oYS7wF6LO8gubUJGCa53u8/E6plt+ZFeE8faxhMxQJKS5JfoYgO2zgQ260jIqJtLMS
mBiCqxGWdOaOKVYgZXs4Qj4gz2kj5Hm3CXsBrIFmj3U4oS9QLs1cvPhFR06z0Z5q4Bl4aUf3McpQ
dKZOpWNTHPvGyUyJ5OuNcF3N3X7ERMHtW+PM9zaOb1g7rKH2bWZOdhUO90oMMBBZFsCJiETccFVP
ceeanCEj5VSRWxhSkFVVf5dX2idi9WJLbAcmU93ZUmktWTqO24/Dc4iyGA15SzgK0EpixSWIZPAk
IyTq0ZcZnebR5Vy56VQkKLM0zl40o41QEEsFTL6QKY1jRkvms9QMT29MzXBvJGEE8jddZqfSRpV8
F+h0jxghNF2TCkxgS/1N08DI6Wdkaklcu1WsFPvRgABFfZllo3skGF2r0WaIFaaASkaeIyHEHSTy
sc41tF3L4KygiDDTsPVMtUS3IGXPE4kmKrXCxzlI72MNZWRc7mM9lDGkmgL8LWDPdNUurRSXUOZm
MLRtqNIYplx1RQNVBugm9JME0kUsDHGUJu84WWcr0IlXCv190ICRLqX6knG7Yl6lnMPBEPYAkI5S
I89vWCzqCbthKNG36E0etUq71sUq8RopFOiGlC31k1TfjRW9oBzg7BXi3atNpGsRjeBVE0t94wyF
iMlOWl4wWwBoY6V43Iwos7KO2v5MrndqwlgaJuS0LYFSKnIBQgDzxcxJnQ1TGDr9bNwUUXmcQ+UG
h0+PcOcbXNMzk1aS9IlhR4q8qAhJ3kl+/0KZ3l0gcv2zWqT+uh4PMFT2cs8MVWO2UoDD2OSdcK/4
9MxzTherBjnVdqGTxtEZ11TuJxOcqNBDTMN6ByNJ+TTXC3RE4q5upXg3YcftkCF8UbhtELRk6HEQ
sAkDZMw4povOtlVVvNT4vlPdgDJazyZyij4GTWOqvFnwLMLud0Vvs68H7mNq57YN5sJpVd3nsD7P
m8EKr9B7yrYp5FdU0kM5Re5nhI9J1n9g3gGoSvR39GzXDXpEvXppq+7BauTXRD0kVPdVkwxiwSpi
L5kMHDvqnII3Y3hKNc3tWp9Jd7vVErLuI8G9OTfQcfRkrabF6jTMLnXaL7Az6y0xydhpyXifWjMJ
R0KSupLpaCL6fpPS1ecCnNS2Tmd36qm4DRLk6Qm+yqjxk424GICm6anP/YdByJxhJNzbN/iAl3L6
EuecnRAvXRFBWFZHyAB04NlMbZ8AQyPoj8XkXApWTkZ3EcJIZJoDXdgUrA6SONwJI2A0mCM+60Y7
NiZSMTJJsVTFoYR9XswBQQ5U+7sKxUCscjOXBRWkldpeDCs/C215kygtAhezdzGFISGAuVXVIKxr
ZuOC9yVGuXmm2jgY00fOTWlnUFa3DSFlsw1TbEzU3LbC+M2PHurGap1hotOEQ5wH2CnMSzmbsgWA
hO48RHNQ0ZPGNbkqq9XpFPx2V4I999qEMGxfFa5mqAhROoV8nolyeBgupTVpVJlCvMCqihTAPhoK
hlv0WdHItYJ29y5Er9zluE7FQ+xSovbYNdZ5lBirAyu5NGW9VUeJy082xz6LNQggvUEBt1DwlHAq
3LCsYJrhlSZm4kkEf+cwj8TmrGsoRVGeS0t9MVVbLrOOCR7jZtSjNdTzQ6kEvxQcxdPgV6YqZOwr
bL6YTV3aMqMGNi1j5P0DzvXNkyhYv/ws2unlwDLCFx4THf6fIRUua/2+8gAUY7KlPvdYr2R0L8jB
zJvYINXYGime1JYLRI9GRZLLMj7jmFSPZtYcKPjNwaLMD9SpN+ThdaGEz37wDLQ3BZhti/i4wDOy
tlI5ohiAOLV+dpiiwEVjvmlmy5vGVLMVi6nBIGnUwWuYOCejYwTDU6hj6FULOHP1sUDoAAY19VHz
RejSTTT04S630tQd+Xsu0ue2yafW6zhbpAkJtEl6KrDhcytR8+RKRRqnNniHJhmxCBF/F9M8jrX1
OS5fNpsFt1qQPoZlu5hfBDbuDJdQZrmmxBiwDy+tUIgMnc9UJmrPQn2OI/GOAu3aw3aapLcwLyJP
uvi8zrKXpBC2EmPuMMUxakpz9CjnIWFuSR9hTNqlm97yVr8dBiF2DaIIe6Ecn1sjOLUYFvV5v7Fy
IUTmJVymSVL34+LTOJQ9DHxkRZKKmpthIHUp1rhNyqPc5nt1gbAIrFyBd/ggu7crcoUF4N9zV9qM
xkgtst5tqSFgujojzEX5bS4ptW4WiOuMSHOpz6tgHFJD9u3TtD5dH4Il/ZfFSNfErh/scUHI9Say
YSo+tmvKTVmYM3rF/Lslp7fWIIRVSyFCFsWIMWdpOZfdwWzhX3R4Y1Qa6ioyS4GZIQJI2+uVvZRU
+WNtZtEmX8ocIl9m5BgAvoZGiEYgRoeMl32piVeYULj5IKN0a+WrGGQZnf6FJs6wqyYKKSJ0mh1K
U11DplUJ1LuIcnucEYKDEsNiUEg+ujq6HeYM6zAz/9Ck9MoIMaJh7TFPwa3vj1dMk0bHMsLboWgu
eZPcV0AQs674qAfQlNhASqb8Znb6q4pAkeVnj5Smy4oPOQ1uZbSekgxoqoA27MQAIpllXPWdzrje
XcYu/WAOdeyrZZqCDDgWZ4Y+gmGmWNr1hJwJiC2dacu3zBHOK6WVvbLumw6a2E2HQelyryclYRe6
hHBT07hd5Vzd91gYY42xXYsnvlg10PQ8LLQf1wqQdgFsJFzopNGOQcYtKkRFBN/S9A/rQz6kwkGM
kmvm3f5mpTPNHd1YOmjbFetVi4k1O9hKg/Wsi4c4aX81ix30enXXrbWtRLOGM+PkM8+mNjvc+ktl
xZqXX7fMhVwmVXrmhYsgvbYedLlGJ5HN73KRATfWw31Uiy9BTPQH655HKNvbfAloiAi/KZZ/YMEE
Nq2gmjHXTnIbXPBYiLaTboE8E/HwGxnd8J5G6NiRXp+I7wR4ADlR33YON8E+zpjERQVqwoqpm6Mq
KLfFXPM0ef6tTlRALzHMNjZNu0e8EzSCYxbIcMpI2yBSf2bVxvRIFDBLm690v2A+qG0U+k1vWADj
QLbsuo0/MSSjv9SEj7GPLWDL/ICWcgGtHCU7mDMmN0wxDwbLy9rwl/TsRCJZ/0yWYX0J/a2LRL9E
Gqrj5qmiFSfjK9nrknsmMWlLkT4tWKA90BRcGJevi3zlIlFVYZlQw5cQ3hrmEjLroRLT12pGwhMn
GSnoNMZGL/lUx9kz2nSvj/y+uL4ORQEiQJCOAGuo3Yha8S6WKQPBtSfdG9ON0PcYixaMrnoo5Qio
IhEjcFsoyZUiAJg3XY69eou8SdLRAOvyrd/2EcMzU7g4Kt/M1r/X6oUsqhpOrSQorLu3TEdNGiGO
SAmRn+ToBLDIdDMfSbGJhi7U5WFnEE9tsV5Yas5pMeMc6m61xDH1WfaycNNLRA/qNkPxo42uWqMv
CURTI4zApQQgDV8vF9P9qHGPd0tYcShC9OXDeG6N+revExHAuu5YSgHz9Z5AhR43T75Zbo2JCAeU
lEcJGACaKZ8YRjJg/SD7btoyalOZ4xUKkyZi7rmb1YYME4GD0oX2duz3RXPsAPkD0OTyhPQ0URhB
EPLjV4hIJdX5+aMsMpTFRAYHrbiJLaRVCQwOV/CHu1kd0ZjPJbdHolwLCkoejcBJhKG8jYPMnRBh
mTJSCOW0nBUjJoqR6tFL1EVnwSfWu7a6ZAy9TBKXzDWzk2GE7iGJn4vhkYpUag2EJDVHNysBIiMi
juQfOFbffEhjtaFZ8DdWbRUNag9Meb0AVO+zpF4iMUamneta/ZWWxIYsv0SwJn5EmK7k6n3YFzGm
j9ZmPaVRXA2egokMgUqMj5nn5BHyRw68SN6Y2xZMfPrwZGRLHHfx5dEbERFV33pDm9xjPXgdF0Tn
+4K1XIZRp92JQAGw5gFTmElXaZnscoIN4HgV2Ztp8MAEuK5rcDsnGEdke6AyF8F0QoRH0LPcK5JO
RiKbMV9AQS2PBIaLUqUiqk1bgk4oZ4NM23dAg4H8xa+BShRGEk69RFCijlEeZOqdb1bJhvA9w3Fo
HKtBCr1cAMIe9+bGyqLGbdS83Vk+5gdNtA39mZs2IlhT7/KuyABZFMkmHVgpzBZSvmjaL0ZLAakH
VgXI3XIfAUTyPgRJvwdljAbWnD8z8dIuDVgLCawJVvIaDf6EqJvlcc6XJMTNpFo8D6WxzRSic2JM
WGnWqBJhVdksDY/4hebkyXHNyaQYCBBe4TIP5kOUytfpTMmhT7NlAtWkWesZZcd0B8no2sZmNR/c
MVY2EmoQbt1a9sSuOjcNyoiwgFk/09N29ZVCV0nxSIaoYdKIhknyUZZVwSVgD3BqK8uR5Yx9SqVh
Q1xNoCorwa5IDLl0VtH88n3/aoni+smpraa7kNotMeOmHnXqV1Icpv+Lu2vtbRvHon/FmO8B9H4A
OwViN43zcJo23enMfgkYh5UZy1IsyXacX7+HkqVYsk01lpaBFhgEdeKhdPi4vLw89x53GfM4Grxg
b+lcWPeoh7PGegbCmM6fp8gkYJMrU0XJ5Wfc8Q2fDARI3afV8AQ2BQohryriD7hqm3nLuB+5z/dn
K/Z9ar2QCNVpsMWiyPb6Agf+a3cFBQ8FEUNwd+AlvuCYExvr+3MtOfnqucNZyC7C+TBStDnqO36Z
GqhY8vwcXuCm4Cczkm9KvBqGiEip2hM4mA4D7xvHjnMVuYF9bM4JcooWHsoNr6x/ItXHRYe//rf1
ag/VmU2WzskYJBiGmk4nxkCDBzfXLywVbiF7YghFmfogwvkG+p+QUJlMB2z98h/bXCEtbTm9WOr+
9XSm4lwTICPZ9cHNW1rxzb2rDc1EgypqADYJgzySf6Ov2bdFqLAzf8auX11kft370dCNFO9qHloP
6sL/O/FwWGSOf+YuIeb45GM+2sgHuVeQ6IqiyH+j6JSH4gfzmxPXmJ8jZPt0NXtFnt6Jgr0uWSAb
1p1C/3QNN8VKvjED8cw+WwzXr7P1GQT26P2rNgeP6X7+CnYMXvVeD18v0x+eMl+ghFDxOXIR1oRW
7eVJHDpX0ZyXRjnxvvOyV5CahnSUbcCGLF9OoFTyavZhS+afddgl5EAiWTScoM5Jf21FymX62Z3c
f1VRfRh1+pwZoot6cH2PC9lXSAbirs4+UxAs6EMX1IMKiXJurXwdiTq6eplMpyj4gB1TvXw2PQ31
DvGv9Ack5HBjir37zE/W2mX6436BEoLzeApvbTLVs9+lf3idsGvE/F/OvCfECaPQ+fLk6XfeAoLr
oHvOV/MZVt40BDscYZFhgIryDCFTHI3jiwW2I/NKcfGgELs2WNZPSBkufpjuM+vrxuLlbAKZmiuo
qGaqFv83BVE2QD6ThJylZINvCxqtv9N44SdFYf/BhPmP6Z8Zjd/zhfzWf7eBHk2fxoU/IPhR0APS
L/JaK9mzsy/xz5/IIzf50CWO2Dj5F3/trT+mnz0abv/vG2S7j977Uvkvh4xGJBpP1inc9eY1b8iM
/vnHqU8eyIxs8yiwIlAp5e1N/vyj9J5blwY1DcfTSrv85qpxuxFDmeZyw64BnkbzhqckiEmct8SH
UUWFmvzz3mo5BUFF1BUD4kNRLwpY6a2h8gcRnKZvDbXeMCKPYd4Sf2vIWoBv0rzlIKDjhI0XSd5Y
2jj0NPLPx3fJZ+qTFYlo3hJv2XE4R6fpa+fLqRf+6qFzFrOHcrdDEbaFWfgFvc4eS+Opqgq/EG76
/uc0jLzyK3NZOlBZmrY8RI8zlreTTm89FUxp2vDFI5mUJqBq2GoLJoRXJYZOZHlFomZnC/PvInhk
pGJFUHC4hfG7CFflaYH7bVyTNu3jq13bBEGpFtbLFd5sMZ6u81dM5wUUdVpYJNfhgsU73QwRrBbm
xoiwoGQ9ODOvhXcekWjtk+Bxuzs0xWhjCEckjskY8gMUtfrL7ZtGG13CxhPmkaDUNHgWLewFI4a9
IA6T0szWUJythQUzYjgA4z/ImpTfHHTO/BfHbzS89RBx3bwlPr01KFi20TT4pxUbAqEpx80fdfxL
39CHiFS8J3B8rFaaXpLyvqWhBF4L7tMNXfWGZPYcT1h5W0f7bgsGkLd/SaOYrvP+TYdSVzmBrKl1
5Y2P6Asbl7YxTcf5r53G/wmjad7S5r2tFoz3DQpVTXoDEkE0srybabqltvaAXYE2NM/1Epv2+9cJ
K/e4gdnSQrNTHx5J+VQDiqfbgpH9GlEvLJtYw2xjKG9pEMQIgpDKMUEzLa2F9/4+CR9p7yLe2dts
i9Okmw5kJuS3byJyKb8WhrROKfBwUsFvHdF+oPdpHNOSS6HrkNpt3jc/6Ev5VKmjT1po91D51YZd
IcisaNoyw8mmMr11U29j/v0k2HcCLykvTegVcwpj08n9k8ZJ7699Lw8+dAuHkZ8sHocI0JfMio4a
uC0szJ/rEDEmL+8EvvfoFtg8+S8OOSn7Ik2fSiGpMz4byrGz2i8U0bdbnP0D1MTZaaL+G3lUa08T
m5HmILMgVrH20ycJI1+HOgJBOQThth6Wt5Ju47yoMR6y6a2tb1U7ZqeZ3/5CBRSOIphyImCX9Ncv
OEpvS2EPNLg1RRNbb72NrehBieBMhXtzxZvtGbXrMO6dBh71aXGEOg5eFn6TO3aABxdeBA/Hzzcz
0CVgPOIoAnZHgt6XiARjbusExuc3JubHjJxeM3Ic4IgktJPg+C5ZM3oJ6Q18EpEOjh3ip2J4XwiL
fjHqPzYDB15XZpplWkx1swVlG8weizliBLqcn8lj4dseZ1c28W3JFhNl+2vGDpd6jbe6LMAuGZqp
1thM1KEuggZHjlkWLZcMzOKXZiJzwne5xmOWhetlQ+M+uQjaX4gd0+hhEXmTZsZE/RB8Lo8Wi/Dd
LX79Cv2G01JD+jxiGnLHDgXBa6Zln/gJm4UR7Q1YUoQZj1t5mzsDyRBRXkc8fKj3OaZRs5mJsOjG
S5e4z+EwXAONn9LHE/xoAR8P6EkeOodnwItW3gCJApPQa+iAIQzKI6yywTk1Sw83B6z5Pv5B4DZe
30EP7HoxfgsAHmlOPmTY0jiRaE7eLWYzljQ0Jx8BzVZ4UFoE7cfCj5uvNX7lIHetAVlNCKVPg8Ye
s5ZdesiGVndOHeEwEODip6Hv9VHoakIMu0HuY41JemMlefB0zqEQrbjPxPeb2snN1YpkaBZnKoig
3cGz7F2TacMjuG7kinwSPS/b5lwgETooBHnN9oDNRY3EYcvIeiJUFYrfnqW21SsHYuicBizT/hdx
jIO+SIVe2AlURRDjIKoqU7AjsDjfUDQFKyzFbqBK6Y5CVFsMyU5AytiQIkhVEmUnYGVETBGsHQJn
N3BxcoUI1mk5haAboOpiqqdROX2hC6jegmQHLXuVj9sNWHl4UwBrDxe4E9gyQrFoeY0qPORuwEq5
zGJYFQ50N3ClLGoxrh3+dUeQcRJ3HbJt7ncnYGU0bxGsKju8E7AykrkY1jYzvRug8ouQg3Z+l7Xe
EWCbGxAhsG1SezdgoXK32GRkhPrTGUVGbiX6C4pmgpwjXnO8mMYHjv0os21LvWR5u/g4OGDbVPtO
DFbG1y+6eg+z5WuF5t8NWDUEAlTsTuhj7y4Bl6xCcRyHiyDhiexeyp4ouubALNQQVcumu6Ro4VvY
/PAsLKVPdGLAsvyLorP3zMPbPakbXYC2Sc0QQduf19EJcFnyhgjcTtJHN3ClySNiXFsJJ53AVNxr
HDQc28kunYCU5bWIhqmaUdINWGlGjQjWb91S1vtQkq9ONuk2QmDVNJ1ODFjhih5cWuWru2dkCNLM
x5XkNkC2RbGgh4NsW4yC7hhWTfz2jpIk8St3qX44RpkVTtsrxvCAX8QTW4pLTYkYXTzWVYHUVVWD
JxYWL7rHp+hTsqSo8FXkhGWT7Z0oFSOjFMhEqUKqQrNNw0X1KqWGTXqL/OXtjNQjQUr1ck3FBC5L
01zb1FHd0arj2wzCaAlqw1sdk+NQyuVcAiUkHgwunAVpFc01lBpyiiDB532T1lQ2uUSSJm2GlGM1
DHCEuY6seGlek2gaPy8qLNr3gtxkgskF6aA+se1opmYaNStzxHy/9xem7Vu9hWOmbZHxJhGnC4CO
CdNnQ6ZtQ8A7uPkdSNt672hussOkokRZXBXbJRRBUHZEPGVHNPDDHvbDCnG/CzCRw+1Cs86Ggh1X
thNtmrcEKE/BIy67NO9FuWEZyhtM14bgFYrSoIaRqxl1McqDKbDvxSl7R3FQF8xxuXiWqTkONk7x
aBakuT3pGO+DaucEPWlD6kKcz7JhhhzkBMLo1nh7e8jG70SY85llIVQhgwbj4zomwhGaBo9WPJj7
yJ3vhJgTSGVBNKAgiZpLGjTouIAonFoxRFTlHBOvme3JcwLlYcRxS7VNxdUNyH1pv8lIgyhYM3fW
zHME5QHFOtRsDCZWiusqde7sj9Cnb1U1j3F9LCyOdMJIgwjRREPF8ZKbV1dXnRqjMyLrPUnP71uU
WCAfAdKBfK9qWbDrvLSYyCXIQfaGlHmTt7p7x42ofLCGYkHWyIWGJNfbqzmZnE6jZgGDrDIM+lPe
nFVVU0dcRIG8qGW6vKKlaDjPUB8rXuJs0ij6Y6aldeTCRE1ezTYULE/dUcwaRv2AoVBGEJCENfFk
LUfu/R8UW20c3k0MqIMxhauXWSB5k8nWYf9gFBQVj897Webj4RGhLCuceJBr69KNv69p70e4ahTh
K9JiZYI0UBbRRsAW8UyjLiPrPKI0WIER2GQio1ynVDoFn8jYSoEOxclUSInXMYoREhpPtvXoj9te
NinOEscSSvdQM4ZiOlTTNS7nKjK+t6hNNKYNY9JWnqMuD6Wjolilxo0CvD/INohR9iHv2mwXRWH3
LLomDSJgWThX266l418IJ9RAzAsdNFmURT0FeSgNSDbbPBoEGSkEa2v82z6LeOm7CZk1gVnUW5MH
E0dqlCi2YXsg9FobDjrlNyhvlZmPsTyIB8v14kFKRjkhFWYdZWpxYOFFk0WWJ61h1GQU0aVZgELW
KAIhB2cr2KENFwahBmGfrFE+OXoIo02R1gr3633HMvlwuZaFaAR3NTCyiXpIWuTA3a1kVkCmpCHE
VdHf6ASqvE7ZwVuRQbij/dEFYJmCiGi4qrojXUCVKZYIUW0khPZpnvyPEdbZU9Rz5V8Z+5REn/4L
AAD//w==</cx:binary>
              </cx:geoCache>
            </cx:geography>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31"/>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dk1">
            <a:lumMod val="50000"/>
            <a:lumOff val="50000"/>
          </a:scheme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89BF42BB-0254-4CDF-9104-F19B84916683}"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F540531-A622-43C7-AF04-F78EB3062E20}">
      <dgm:prSet/>
      <dgm:spPr/>
      <dgm:t>
        <a:bodyPr/>
        <a:lstStyle/>
        <a:p>
          <a:r>
            <a:rPr lang="en-IN" dirty="0"/>
            <a:t>Top 5 securities whose derivatives were most frequently traded</a:t>
          </a:r>
          <a:endParaRPr lang="en-US" dirty="0"/>
        </a:p>
      </dgm:t>
    </dgm:pt>
    <dgm:pt modelId="{3FE1CCA1-667C-47B8-B29B-7AD31BEEADFD}" type="parTrans" cxnId="{48307231-D9A1-4DAB-A3F6-0A2A8FC7B748}">
      <dgm:prSet/>
      <dgm:spPr/>
      <dgm:t>
        <a:bodyPr/>
        <a:lstStyle/>
        <a:p>
          <a:endParaRPr lang="en-US"/>
        </a:p>
      </dgm:t>
    </dgm:pt>
    <dgm:pt modelId="{9EBE7AA4-045B-4163-9212-282F5AD87345}" type="sibTrans" cxnId="{48307231-D9A1-4DAB-A3F6-0A2A8FC7B748}">
      <dgm:prSet/>
      <dgm:spPr/>
      <dgm:t>
        <a:bodyPr/>
        <a:lstStyle/>
        <a:p>
          <a:endParaRPr lang="en-US"/>
        </a:p>
      </dgm:t>
    </dgm:pt>
    <dgm:pt modelId="{CE54C0B9-A66B-4D97-968A-054381E3F6CD}">
      <dgm:prSet/>
      <dgm:spPr/>
      <dgm:t>
        <a:bodyPr/>
        <a:lstStyle/>
        <a:p>
          <a:r>
            <a:rPr lang="en-IN" dirty="0"/>
            <a:t>Security whose derivative had the highest average transaction value (Minimum 100 transactions):</a:t>
          </a:r>
          <a:endParaRPr lang="en-US" dirty="0"/>
        </a:p>
      </dgm:t>
    </dgm:pt>
    <dgm:pt modelId="{F08DC818-2392-4DFA-8686-A72CA6417F1C}" type="parTrans" cxnId="{A5EB9CCF-1A88-411D-B6D4-CAC17660120F}">
      <dgm:prSet/>
      <dgm:spPr/>
      <dgm:t>
        <a:bodyPr/>
        <a:lstStyle/>
        <a:p>
          <a:endParaRPr lang="en-US"/>
        </a:p>
      </dgm:t>
    </dgm:pt>
    <dgm:pt modelId="{ABAF613D-F4C1-4DD5-99C7-390A283744CE}" type="sibTrans" cxnId="{A5EB9CCF-1A88-411D-B6D4-CAC17660120F}">
      <dgm:prSet/>
      <dgm:spPr/>
      <dgm:t>
        <a:bodyPr/>
        <a:lstStyle/>
        <a:p>
          <a:endParaRPr lang="en-US"/>
        </a:p>
      </dgm:t>
    </dgm:pt>
    <dgm:pt modelId="{10CD74F5-30E4-463A-81A8-40C3F92F8D07}">
      <dgm:prSet/>
      <dgm:spPr/>
      <dgm:t>
        <a:bodyPr/>
        <a:lstStyle/>
        <a:p>
          <a:r>
            <a:rPr lang="en-IN" dirty="0"/>
            <a:t>Number of transactions by date for Derivatives that were traded</a:t>
          </a:r>
          <a:endParaRPr lang="en-US" dirty="0"/>
        </a:p>
      </dgm:t>
    </dgm:pt>
    <dgm:pt modelId="{61A3F9D7-94B5-4344-A8F4-95ED843C72F7}" type="parTrans" cxnId="{B3251775-E8D0-44F1-A487-B6F715798480}">
      <dgm:prSet/>
      <dgm:spPr/>
      <dgm:t>
        <a:bodyPr/>
        <a:lstStyle/>
        <a:p>
          <a:endParaRPr lang="en-US"/>
        </a:p>
      </dgm:t>
    </dgm:pt>
    <dgm:pt modelId="{3AC3A986-B245-4DBD-9014-55A8D4E1CB4C}" type="sibTrans" cxnId="{B3251775-E8D0-44F1-A487-B6F715798480}">
      <dgm:prSet/>
      <dgm:spPr/>
      <dgm:t>
        <a:bodyPr/>
        <a:lstStyle/>
        <a:p>
          <a:endParaRPr lang="en-US"/>
        </a:p>
      </dgm:t>
    </dgm:pt>
    <dgm:pt modelId="{DBF5B815-5E7E-4C15-96B9-A2FAE1E7DC90}">
      <dgm:prSet/>
      <dgm:spPr/>
      <dgm:t>
        <a:bodyPr/>
        <a:lstStyle/>
        <a:p>
          <a:r>
            <a:rPr lang="en-IN" dirty="0"/>
            <a:t>Number of insider trades reported by area</a:t>
          </a:r>
          <a:endParaRPr lang="en-US" dirty="0"/>
        </a:p>
      </dgm:t>
    </dgm:pt>
    <dgm:pt modelId="{8045BA0F-BBA2-4A46-8D79-1DE2F9F3C330}" type="parTrans" cxnId="{BB8C687E-9943-4EA9-8197-943490014EFF}">
      <dgm:prSet/>
      <dgm:spPr/>
      <dgm:t>
        <a:bodyPr/>
        <a:lstStyle/>
        <a:p>
          <a:endParaRPr lang="en-US"/>
        </a:p>
      </dgm:t>
    </dgm:pt>
    <dgm:pt modelId="{71874596-DC06-47B0-B9F1-2B94B439E410}" type="sibTrans" cxnId="{BB8C687E-9943-4EA9-8197-943490014EFF}">
      <dgm:prSet/>
      <dgm:spPr/>
      <dgm:t>
        <a:bodyPr/>
        <a:lstStyle/>
        <a:p>
          <a:endParaRPr lang="en-US"/>
        </a:p>
      </dgm:t>
    </dgm:pt>
    <dgm:pt modelId="{67B041F2-3CFD-48BD-98A1-75809DEF68A9}" type="pres">
      <dgm:prSet presAssocID="{89BF42BB-0254-4CDF-9104-F19B84916683}" presName="root" presStyleCnt="0">
        <dgm:presLayoutVars>
          <dgm:dir/>
          <dgm:resizeHandles val="exact"/>
        </dgm:presLayoutVars>
      </dgm:prSet>
      <dgm:spPr/>
    </dgm:pt>
    <dgm:pt modelId="{F45D4399-3FCD-45DD-8C1C-7EF51F6DD159}" type="pres">
      <dgm:prSet presAssocID="{89BF42BB-0254-4CDF-9104-F19B84916683}" presName="container" presStyleCnt="0">
        <dgm:presLayoutVars>
          <dgm:dir/>
          <dgm:resizeHandles val="exact"/>
        </dgm:presLayoutVars>
      </dgm:prSet>
      <dgm:spPr/>
    </dgm:pt>
    <dgm:pt modelId="{7DAEFC4E-6629-40C5-9BB8-5D7D8B893F4A}" type="pres">
      <dgm:prSet presAssocID="{9F540531-A622-43C7-AF04-F78EB3062E20}" presName="compNode" presStyleCnt="0"/>
      <dgm:spPr/>
    </dgm:pt>
    <dgm:pt modelId="{2F74477E-965C-4602-8608-4EEF62F99C47}" type="pres">
      <dgm:prSet presAssocID="{9F540531-A622-43C7-AF04-F78EB3062E20}" presName="iconBgRect" presStyleLbl="bgShp" presStyleIdx="0" presStyleCnt="4"/>
      <dgm:spPr/>
    </dgm:pt>
    <dgm:pt modelId="{A9278A0B-F209-4D7F-BF27-DB266ABE714A}" type="pres">
      <dgm:prSet presAssocID="{9F540531-A622-43C7-AF04-F78EB3062E2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AE54829A-4E96-408E-B1FD-48F674BFEB4E}" type="pres">
      <dgm:prSet presAssocID="{9F540531-A622-43C7-AF04-F78EB3062E20}" presName="spaceRect" presStyleCnt="0"/>
      <dgm:spPr/>
    </dgm:pt>
    <dgm:pt modelId="{C1D7B583-A137-4B20-87B5-063C06EA1289}" type="pres">
      <dgm:prSet presAssocID="{9F540531-A622-43C7-AF04-F78EB3062E20}" presName="textRect" presStyleLbl="revTx" presStyleIdx="0" presStyleCnt="4">
        <dgm:presLayoutVars>
          <dgm:chMax val="1"/>
          <dgm:chPref val="1"/>
        </dgm:presLayoutVars>
      </dgm:prSet>
      <dgm:spPr/>
    </dgm:pt>
    <dgm:pt modelId="{97461F26-5B48-40E1-AA8C-B6DA969994D3}" type="pres">
      <dgm:prSet presAssocID="{9EBE7AA4-045B-4163-9212-282F5AD87345}" presName="sibTrans" presStyleLbl="sibTrans2D1" presStyleIdx="0" presStyleCnt="0"/>
      <dgm:spPr/>
    </dgm:pt>
    <dgm:pt modelId="{BB277D4D-DCC7-474B-AFC5-B2A3DFB49106}" type="pres">
      <dgm:prSet presAssocID="{CE54C0B9-A66B-4D97-968A-054381E3F6CD}" presName="compNode" presStyleCnt="0"/>
      <dgm:spPr/>
    </dgm:pt>
    <dgm:pt modelId="{0EFEA5F7-1AD1-432E-88BA-1BBBED00FF3C}" type="pres">
      <dgm:prSet presAssocID="{CE54C0B9-A66B-4D97-968A-054381E3F6CD}" presName="iconBgRect" presStyleLbl="bgShp" presStyleIdx="1" presStyleCnt="4"/>
      <dgm:spPr/>
    </dgm:pt>
    <dgm:pt modelId="{C03B2C48-59F9-48A3-8860-7DEB950FA82A}" type="pres">
      <dgm:prSet presAssocID="{CE54C0B9-A66B-4D97-968A-054381E3F6C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C988B916-4141-4AFF-A4F0-846B4D385F00}" type="pres">
      <dgm:prSet presAssocID="{CE54C0B9-A66B-4D97-968A-054381E3F6CD}" presName="spaceRect" presStyleCnt="0"/>
      <dgm:spPr/>
    </dgm:pt>
    <dgm:pt modelId="{386426A5-B1D0-4EB2-881B-96A531B38F32}" type="pres">
      <dgm:prSet presAssocID="{CE54C0B9-A66B-4D97-968A-054381E3F6CD}" presName="textRect" presStyleLbl="revTx" presStyleIdx="1" presStyleCnt="4">
        <dgm:presLayoutVars>
          <dgm:chMax val="1"/>
          <dgm:chPref val="1"/>
        </dgm:presLayoutVars>
      </dgm:prSet>
      <dgm:spPr/>
    </dgm:pt>
    <dgm:pt modelId="{952183A9-118B-4FC3-AD50-30250616AC57}" type="pres">
      <dgm:prSet presAssocID="{ABAF613D-F4C1-4DD5-99C7-390A283744CE}" presName="sibTrans" presStyleLbl="sibTrans2D1" presStyleIdx="0" presStyleCnt="0"/>
      <dgm:spPr/>
    </dgm:pt>
    <dgm:pt modelId="{326AD2B1-7A07-4EE5-A7CF-92EB3F36A4FD}" type="pres">
      <dgm:prSet presAssocID="{10CD74F5-30E4-463A-81A8-40C3F92F8D07}" presName="compNode" presStyleCnt="0"/>
      <dgm:spPr/>
    </dgm:pt>
    <dgm:pt modelId="{CE69CF2B-769C-4A1E-8E63-1538D93B45A6}" type="pres">
      <dgm:prSet presAssocID="{10CD74F5-30E4-463A-81A8-40C3F92F8D07}" presName="iconBgRect" presStyleLbl="bgShp" presStyleIdx="2" presStyleCnt="4"/>
      <dgm:spPr/>
    </dgm:pt>
    <dgm:pt modelId="{53A3469D-A656-4ECF-9B6A-F073D03450D8}" type="pres">
      <dgm:prSet presAssocID="{10CD74F5-30E4-463A-81A8-40C3F92F8D0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408D2860-E3A7-4660-ADD0-09E91E781DFE}" type="pres">
      <dgm:prSet presAssocID="{10CD74F5-30E4-463A-81A8-40C3F92F8D07}" presName="spaceRect" presStyleCnt="0"/>
      <dgm:spPr/>
    </dgm:pt>
    <dgm:pt modelId="{1C155300-3897-4E0E-BDD4-D4096A70CD47}" type="pres">
      <dgm:prSet presAssocID="{10CD74F5-30E4-463A-81A8-40C3F92F8D07}" presName="textRect" presStyleLbl="revTx" presStyleIdx="2" presStyleCnt="4">
        <dgm:presLayoutVars>
          <dgm:chMax val="1"/>
          <dgm:chPref val="1"/>
        </dgm:presLayoutVars>
      </dgm:prSet>
      <dgm:spPr/>
    </dgm:pt>
    <dgm:pt modelId="{D540CC74-FBF9-47B0-BFF4-F6CCB184889A}" type="pres">
      <dgm:prSet presAssocID="{3AC3A986-B245-4DBD-9014-55A8D4E1CB4C}" presName="sibTrans" presStyleLbl="sibTrans2D1" presStyleIdx="0" presStyleCnt="0"/>
      <dgm:spPr/>
    </dgm:pt>
    <dgm:pt modelId="{DA18019C-491F-4494-A0CD-D3E57C4EEBD0}" type="pres">
      <dgm:prSet presAssocID="{DBF5B815-5E7E-4C15-96B9-A2FAE1E7DC90}" presName="compNode" presStyleCnt="0"/>
      <dgm:spPr/>
    </dgm:pt>
    <dgm:pt modelId="{12B71C07-C694-427F-BBA1-DA828BD3BBF0}" type="pres">
      <dgm:prSet presAssocID="{DBF5B815-5E7E-4C15-96B9-A2FAE1E7DC90}" presName="iconBgRect" presStyleLbl="bgShp" presStyleIdx="3" presStyleCnt="4"/>
      <dgm:spPr/>
    </dgm:pt>
    <dgm:pt modelId="{420921F0-0334-4250-B355-F4B62A835DB7}" type="pres">
      <dgm:prSet presAssocID="{DBF5B815-5E7E-4C15-96B9-A2FAE1E7DC9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affic cone"/>
        </a:ext>
      </dgm:extLst>
    </dgm:pt>
    <dgm:pt modelId="{E7D57C00-B1EA-45D6-A9D8-72C53E2E401A}" type="pres">
      <dgm:prSet presAssocID="{DBF5B815-5E7E-4C15-96B9-A2FAE1E7DC90}" presName="spaceRect" presStyleCnt="0"/>
      <dgm:spPr/>
    </dgm:pt>
    <dgm:pt modelId="{19C46E7D-0823-4DFF-93DD-9EB163FE2DE1}" type="pres">
      <dgm:prSet presAssocID="{DBF5B815-5E7E-4C15-96B9-A2FAE1E7DC90}" presName="textRect" presStyleLbl="revTx" presStyleIdx="3" presStyleCnt="4">
        <dgm:presLayoutVars>
          <dgm:chMax val="1"/>
          <dgm:chPref val="1"/>
        </dgm:presLayoutVars>
      </dgm:prSet>
      <dgm:spPr/>
    </dgm:pt>
  </dgm:ptLst>
  <dgm:cxnLst>
    <dgm:cxn modelId="{8106762D-64DD-46BD-B396-DE6A208C28FC}" type="presOf" srcId="{89BF42BB-0254-4CDF-9104-F19B84916683}" destId="{67B041F2-3CFD-48BD-98A1-75809DEF68A9}" srcOrd="0" destOrd="0" presId="urn:microsoft.com/office/officeart/2018/2/layout/IconCircleList"/>
    <dgm:cxn modelId="{48307231-D9A1-4DAB-A3F6-0A2A8FC7B748}" srcId="{89BF42BB-0254-4CDF-9104-F19B84916683}" destId="{9F540531-A622-43C7-AF04-F78EB3062E20}" srcOrd="0" destOrd="0" parTransId="{3FE1CCA1-667C-47B8-B29B-7AD31BEEADFD}" sibTransId="{9EBE7AA4-045B-4163-9212-282F5AD87345}"/>
    <dgm:cxn modelId="{6F12C734-88D2-4FDE-9E16-FC3C7020F597}" type="presOf" srcId="{CE54C0B9-A66B-4D97-968A-054381E3F6CD}" destId="{386426A5-B1D0-4EB2-881B-96A531B38F32}" srcOrd="0" destOrd="0" presId="urn:microsoft.com/office/officeart/2018/2/layout/IconCircleList"/>
    <dgm:cxn modelId="{AC3EB743-7750-4116-999E-87F2C2550E85}" type="presOf" srcId="{10CD74F5-30E4-463A-81A8-40C3F92F8D07}" destId="{1C155300-3897-4E0E-BDD4-D4096A70CD47}" srcOrd="0" destOrd="0" presId="urn:microsoft.com/office/officeart/2018/2/layout/IconCircleList"/>
    <dgm:cxn modelId="{4B795254-FFB5-42F7-8AD4-439375240DC5}" type="presOf" srcId="{ABAF613D-F4C1-4DD5-99C7-390A283744CE}" destId="{952183A9-118B-4FC3-AD50-30250616AC57}" srcOrd="0" destOrd="0" presId="urn:microsoft.com/office/officeart/2018/2/layout/IconCircleList"/>
    <dgm:cxn modelId="{B3251775-E8D0-44F1-A487-B6F715798480}" srcId="{89BF42BB-0254-4CDF-9104-F19B84916683}" destId="{10CD74F5-30E4-463A-81A8-40C3F92F8D07}" srcOrd="2" destOrd="0" parTransId="{61A3F9D7-94B5-4344-A8F4-95ED843C72F7}" sibTransId="{3AC3A986-B245-4DBD-9014-55A8D4E1CB4C}"/>
    <dgm:cxn modelId="{CB9C1578-268F-4D64-AB60-444494457AEB}" type="presOf" srcId="{3AC3A986-B245-4DBD-9014-55A8D4E1CB4C}" destId="{D540CC74-FBF9-47B0-BFF4-F6CCB184889A}" srcOrd="0" destOrd="0" presId="urn:microsoft.com/office/officeart/2018/2/layout/IconCircleList"/>
    <dgm:cxn modelId="{BB8C687E-9943-4EA9-8197-943490014EFF}" srcId="{89BF42BB-0254-4CDF-9104-F19B84916683}" destId="{DBF5B815-5E7E-4C15-96B9-A2FAE1E7DC90}" srcOrd="3" destOrd="0" parTransId="{8045BA0F-BBA2-4A46-8D79-1DE2F9F3C330}" sibTransId="{71874596-DC06-47B0-B9F1-2B94B439E410}"/>
    <dgm:cxn modelId="{B7C4CCA8-2C51-4DD3-BEE2-A71687401E62}" type="presOf" srcId="{9F540531-A622-43C7-AF04-F78EB3062E20}" destId="{C1D7B583-A137-4B20-87B5-063C06EA1289}" srcOrd="0" destOrd="0" presId="urn:microsoft.com/office/officeart/2018/2/layout/IconCircleList"/>
    <dgm:cxn modelId="{1DCCB6CA-4D7C-4EF1-BB3C-B6BA53139724}" type="presOf" srcId="{9EBE7AA4-045B-4163-9212-282F5AD87345}" destId="{97461F26-5B48-40E1-AA8C-B6DA969994D3}" srcOrd="0" destOrd="0" presId="urn:microsoft.com/office/officeart/2018/2/layout/IconCircleList"/>
    <dgm:cxn modelId="{A5EB9CCF-1A88-411D-B6D4-CAC17660120F}" srcId="{89BF42BB-0254-4CDF-9104-F19B84916683}" destId="{CE54C0B9-A66B-4D97-968A-054381E3F6CD}" srcOrd="1" destOrd="0" parTransId="{F08DC818-2392-4DFA-8686-A72CA6417F1C}" sibTransId="{ABAF613D-F4C1-4DD5-99C7-390A283744CE}"/>
    <dgm:cxn modelId="{5B92B5E5-5507-4ED6-BCCD-C4822BC8F5F3}" type="presOf" srcId="{DBF5B815-5E7E-4C15-96B9-A2FAE1E7DC90}" destId="{19C46E7D-0823-4DFF-93DD-9EB163FE2DE1}" srcOrd="0" destOrd="0" presId="urn:microsoft.com/office/officeart/2018/2/layout/IconCircleList"/>
    <dgm:cxn modelId="{04FAE9AD-72AE-4173-93A0-ED30DBD9958F}" type="presParOf" srcId="{67B041F2-3CFD-48BD-98A1-75809DEF68A9}" destId="{F45D4399-3FCD-45DD-8C1C-7EF51F6DD159}" srcOrd="0" destOrd="0" presId="urn:microsoft.com/office/officeart/2018/2/layout/IconCircleList"/>
    <dgm:cxn modelId="{0D762620-EF09-4BE7-944B-257E2AD95F5D}" type="presParOf" srcId="{F45D4399-3FCD-45DD-8C1C-7EF51F6DD159}" destId="{7DAEFC4E-6629-40C5-9BB8-5D7D8B893F4A}" srcOrd="0" destOrd="0" presId="urn:microsoft.com/office/officeart/2018/2/layout/IconCircleList"/>
    <dgm:cxn modelId="{C344D04C-B7DF-4E71-BDED-2AB63F556FFB}" type="presParOf" srcId="{7DAEFC4E-6629-40C5-9BB8-5D7D8B893F4A}" destId="{2F74477E-965C-4602-8608-4EEF62F99C47}" srcOrd="0" destOrd="0" presId="urn:microsoft.com/office/officeart/2018/2/layout/IconCircleList"/>
    <dgm:cxn modelId="{D39711A0-C48D-4989-BF3F-933AE69A762D}" type="presParOf" srcId="{7DAEFC4E-6629-40C5-9BB8-5D7D8B893F4A}" destId="{A9278A0B-F209-4D7F-BF27-DB266ABE714A}" srcOrd="1" destOrd="0" presId="urn:microsoft.com/office/officeart/2018/2/layout/IconCircleList"/>
    <dgm:cxn modelId="{D7502FC1-C588-449B-9E97-7ECF0E149285}" type="presParOf" srcId="{7DAEFC4E-6629-40C5-9BB8-5D7D8B893F4A}" destId="{AE54829A-4E96-408E-B1FD-48F674BFEB4E}" srcOrd="2" destOrd="0" presId="urn:microsoft.com/office/officeart/2018/2/layout/IconCircleList"/>
    <dgm:cxn modelId="{9B658D8F-A08A-4430-A542-7495FD4A2AB5}" type="presParOf" srcId="{7DAEFC4E-6629-40C5-9BB8-5D7D8B893F4A}" destId="{C1D7B583-A137-4B20-87B5-063C06EA1289}" srcOrd="3" destOrd="0" presId="urn:microsoft.com/office/officeart/2018/2/layout/IconCircleList"/>
    <dgm:cxn modelId="{D2146F7E-9F7F-4D83-A188-2D1DE97B07E7}" type="presParOf" srcId="{F45D4399-3FCD-45DD-8C1C-7EF51F6DD159}" destId="{97461F26-5B48-40E1-AA8C-B6DA969994D3}" srcOrd="1" destOrd="0" presId="urn:microsoft.com/office/officeart/2018/2/layout/IconCircleList"/>
    <dgm:cxn modelId="{014FC11D-8EF4-47F2-B939-947B3E47EF77}" type="presParOf" srcId="{F45D4399-3FCD-45DD-8C1C-7EF51F6DD159}" destId="{BB277D4D-DCC7-474B-AFC5-B2A3DFB49106}" srcOrd="2" destOrd="0" presId="urn:microsoft.com/office/officeart/2018/2/layout/IconCircleList"/>
    <dgm:cxn modelId="{69509D6C-412A-4BD6-9543-1F6270648F57}" type="presParOf" srcId="{BB277D4D-DCC7-474B-AFC5-B2A3DFB49106}" destId="{0EFEA5F7-1AD1-432E-88BA-1BBBED00FF3C}" srcOrd="0" destOrd="0" presId="urn:microsoft.com/office/officeart/2018/2/layout/IconCircleList"/>
    <dgm:cxn modelId="{63C3EFA2-85A9-411C-9874-AA5197102596}" type="presParOf" srcId="{BB277D4D-DCC7-474B-AFC5-B2A3DFB49106}" destId="{C03B2C48-59F9-48A3-8860-7DEB950FA82A}" srcOrd="1" destOrd="0" presId="urn:microsoft.com/office/officeart/2018/2/layout/IconCircleList"/>
    <dgm:cxn modelId="{94B4EA66-86EB-466C-A6FE-1C64BA2D8B3E}" type="presParOf" srcId="{BB277D4D-DCC7-474B-AFC5-B2A3DFB49106}" destId="{C988B916-4141-4AFF-A4F0-846B4D385F00}" srcOrd="2" destOrd="0" presId="urn:microsoft.com/office/officeart/2018/2/layout/IconCircleList"/>
    <dgm:cxn modelId="{63EE9A3F-28E5-4E8E-879D-4DB272C1E233}" type="presParOf" srcId="{BB277D4D-DCC7-474B-AFC5-B2A3DFB49106}" destId="{386426A5-B1D0-4EB2-881B-96A531B38F32}" srcOrd="3" destOrd="0" presId="urn:microsoft.com/office/officeart/2018/2/layout/IconCircleList"/>
    <dgm:cxn modelId="{DE5823B3-53D8-400B-AFA4-DDD33C6D497C}" type="presParOf" srcId="{F45D4399-3FCD-45DD-8C1C-7EF51F6DD159}" destId="{952183A9-118B-4FC3-AD50-30250616AC57}" srcOrd="3" destOrd="0" presId="urn:microsoft.com/office/officeart/2018/2/layout/IconCircleList"/>
    <dgm:cxn modelId="{AA962904-4F92-47B8-9697-492EDE88FB5F}" type="presParOf" srcId="{F45D4399-3FCD-45DD-8C1C-7EF51F6DD159}" destId="{326AD2B1-7A07-4EE5-A7CF-92EB3F36A4FD}" srcOrd="4" destOrd="0" presId="urn:microsoft.com/office/officeart/2018/2/layout/IconCircleList"/>
    <dgm:cxn modelId="{411FECBF-F844-4A28-9AD6-4081FCFFDF35}" type="presParOf" srcId="{326AD2B1-7A07-4EE5-A7CF-92EB3F36A4FD}" destId="{CE69CF2B-769C-4A1E-8E63-1538D93B45A6}" srcOrd="0" destOrd="0" presId="urn:microsoft.com/office/officeart/2018/2/layout/IconCircleList"/>
    <dgm:cxn modelId="{F42D7C3E-1D38-404E-832B-2B0945D94732}" type="presParOf" srcId="{326AD2B1-7A07-4EE5-A7CF-92EB3F36A4FD}" destId="{53A3469D-A656-4ECF-9B6A-F073D03450D8}" srcOrd="1" destOrd="0" presId="urn:microsoft.com/office/officeart/2018/2/layout/IconCircleList"/>
    <dgm:cxn modelId="{0DBEA497-9206-4998-B495-49477CE02266}" type="presParOf" srcId="{326AD2B1-7A07-4EE5-A7CF-92EB3F36A4FD}" destId="{408D2860-E3A7-4660-ADD0-09E91E781DFE}" srcOrd="2" destOrd="0" presId="urn:microsoft.com/office/officeart/2018/2/layout/IconCircleList"/>
    <dgm:cxn modelId="{E79A127F-3386-4B8B-997D-7416BF143494}" type="presParOf" srcId="{326AD2B1-7A07-4EE5-A7CF-92EB3F36A4FD}" destId="{1C155300-3897-4E0E-BDD4-D4096A70CD47}" srcOrd="3" destOrd="0" presId="urn:microsoft.com/office/officeart/2018/2/layout/IconCircleList"/>
    <dgm:cxn modelId="{181E4A08-58E3-4BC8-81D2-CDE9BA464FD6}" type="presParOf" srcId="{F45D4399-3FCD-45DD-8C1C-7EF51F6DD159}" destId="{D540CC74-FBF9-47B0-BFF4-F6CCB184889A}" srcOrd="5" destOrd="0" presId="urn:microsoft.com/office/officeart/2018/2/layout/IconCircleList"/>
    <dgm:cxn modelId="{4A1B2E61-6A9F-4154-A744-DBA580EFCB76}" type="presParOf" srcId="{F45D4399-3FCD-45DD-8C1C-7EF51F6DD159}" destId="{DA18019C-491F-4494-A0CD-D3E57C4EEBD0}" srcOrd="6" destOrd="0" presId="urn:microsoft.com/office/officeart/2018/2/layout/IconCircleList"/>
    <dgm:cxn modelId="{2B9A2914-5789-45DF-A16D-B98492C59AD9}" type="presParOf" srcId="{DA18019C-491F-4494-A0CD-D3E57C4EEBD0}" destId="{12B71C07-C694-427F-BBA1-DA828BD3BBF0}" srcOrd="0" destOrd="0" presId="urn:microsoft.com/office/officeart/2018/2/layout/IconCircleList"/>
    <dgm:cxn modelId="{EBFA00A0-D02A-448B-9E65-8812410C83D2}" type="presParOf" srcId="{DA18019C-491F-4494-A0CD-D3E57C4EEBD0}" destId="{420921F0-0334-4250-B355-F4B62A835DB7}" srcOrd="1" destOrd="0" presId="urn:microsoft.com/office/officeart/2018/2/layout/IconCircleList"/>
    <dgm:cxn modelId="{C7FD942E-2BFB-4957-A5EA-B43D87BFFED2}" type="presParOf" srcId="{DA18019C-491F-4494-A0CD-D3E57C4EEBD0}" destId="{E7D57C00-B1EA-45D6-A9D8-72C53E2E401A}" srcOrd="2" destOrd="0" presId="urn:microsoft.com/office/officeart/2018/2/layout/IconCircleList"/>
    <dgm:cxn modelId="{725CCB88-DBD3-44DF-A0FB-2BFFAA1D4263}" type="presParOf" srcId="{DA18019C-491F-4494-A0CD-D3E57C4EEBD0}" destId="{19C46E7D-0823-4DFF-93DD-9EB163FE2DE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74477E-965C-4602-8608-4EEF62F99C47}">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278A0B-F209-4D7F-BF27-DB266ABE714A}">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7B583-A137-4B20-87B5-063C06EA1289}">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IN" sz="2000" kern="1200" dirty="0"/>
            <a:t>Top 5 securities whose derivatives were most frequently traded</a:t>
          </a:r>
          <a:endParaRPr lang="en-US" sz="2000" kern="1200" dirty="0"/>
        </a:p>
      </dsp:txBody>
      <dsp:txXfrm>
        <a:off x="1948202" y="368029"/>
        <a:ext cx="3233964" cy="1371985"/>
      </dsp:txXfrm>
    </dsp:sp>
    <dsp:sp modelId="{0EFEA5F7-1AD1-432E-88BA-1BBBED00FF3C}">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B2C48-59F9-48A3-8860-7DEB950FA82A}">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6426A5-B1D0-4EB2-881B-96A531B38F32}">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IN" sz="2000" kern="1200" dirty="0"/>
            <a:t>Security whose derivative had the highest average transaction value (Minimum 100 transactions):</a:t>
          </a:r>
          <a:endParaRPr lang="en-US" sz="2000" kern="1200" dirty="0"/>
        </a:p>
      </dsp:txBody>
      <dsp:txXfrm>
        <a:off x="7411643" y="368029"/>
        <a:ext cx="3233964" cy="1371985"/>
      </dsp:txXfrm>
    </dsp:sp>
    <dsp:sp modelId="{CE69CF2B-769C-4A1E-8E63-1538D93B45A6}">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A3469D-A656-4ECF-9B6A-F073D03450D8}">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155300-3897-4E0E-BDD4-D4096A70CD47}">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IN" sz="2000" kern="1200" dirty="0"/>
            <a:t>Number of transactions by date for Derivatives that were traded</a:t>
          </a:r>
          <a:endParaRPr lang="en-US" sz="2000" kern="1200" dirty="0"/>
        </a:p>
      </dsp:txBody>
      <dsp:txXfrm>
        <a:off x="1948202" y="2452790"/>
        <a:ext cx="3233964" cy="1371985"/>
      </dsp:txXfrm>
    </dsp:sp>
    <dsp:sp modelId="{12B71C07-C694-427F-BBA1-DA828BD3BBF0}">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0921F0-0334-4250-B355-F4B62A835DB7}">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C46E7D-0823-4DFF-93DD-9EB163FE2DE1}">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IN" sz="2000" kern="1200" dirty="0"/>
            <a:t>Number of insider trades reported by area</a:t>
          </a:r>
          <a:endParaRPr lang="en-US" sz="2000" kern="1200" dirty="0"/>
        </a:p>
      </dsp:txBody>
      <dsp:txXfrm>
        <a:off x="7411643" y="2452790"/>
        <a:ext cx="3233964" cy="137198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Hiraj151?tab=repositories" TargetMode="External"/><Relationship Id="rId2" Type="http://schemas.openxmlformats.org/officeDocument/2006/relationships/hyperlink" Target="http://www.contoso.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layline/insidertrading?select=lit_nonderiv.csv"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581400" y="965580"/>
            <a:ext cx="5204489" cy="3160593"/>
          </a:xfrm>
        </p:spPr>
        <p:txBody>
          <a:bodyPr>
            <a:normAutofit/>
          </a:bodyPr>
          <a:lstStyle/>
          <a:p>
            <a:r>
              <a:rPr lang="en-US" sz="5400">
                <a:solidFill>
                  <a:schemeClr val="bg1"/>
                </a:solidFill>
              </a:rPr>
              <a:t>System analysis and design </a:t>
            </a:r>
            <a:br>
              <a:rPr lang="en-US" sz="5400">
                <a:solidFill>
                  <a:schemeClr val="bg1"/>
                </a:solidFill>
              </a:rPr>
            </a:br>
            <a:r>
              <a:rPr lang="en-US" sz="5400">
                <a:solidFill>
                  <a:schemeClr val="bg1"/>
                </a:solidFill>
              </a:rPr>
              <a:t>CIS5200</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869269" y="3744879"/>
            <a:ext cx="4508641" cy="1116414"/>
          </a:xfrm>
        </p:spPr>
        <p:txBody>
          <a:bodyPr>
            <a:normAutofit/>
          </a:bodyPr>
          <a:lstStyle/>
          <a:p>
            <a:r>
              <a:rPr lang="en-US" sz="2000" dirty="0">
                <a:solidFill>
                  <a:schemeClr val="bg1"/>
                </a:solidFill>
              </a:rPr>
              <a:t>Thakkar </a:t>
            </a:r>
            <a:r>
              <a:rPr lang="en-US" sz="2000" dirty="0" err="1">
                <a:solidFill>
                  <a:schemeClr val="bg1"/>
                </a:solidFill>
              </a:rPr>
              <a:t>Hiraj</a:t>
            </a:r>
            <a:endParaRPr lang="en-US" sz="2000" dirty="0">
              <a:solidFill>
                <a:schemeClr val="bg1"/>
              </a:solidFill>
            </a:endParaRPr>
          </a:p>
          <a:p>
            <a:r>
              <a:rPr lang="en-US" sz="2000" dirty="0">
                <a:solidFill>
                  <a:schemeClr val="bg1"/>
                </a:solidFill>
              </a:rPr>
              <a:t>Allen Daniel</a:t>
            </a:r>
          </a:p>
          <a:p>
            <a:r>
              <a:rPr lang="en-US" sz="2000" dirty="0">
                <a:solidFill>
                  <a:schemeClr val="bg1"/>
                </a:solidFill>
              </a:rPr>
              <a:t>Jorge Martinez</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630936" y="630936"/>
            <a:ext cx="2926303" cy="1069625"/>
          </a:xfrm>
        </p:spPr>
        <p:txBody>
          <a:bodyPr vert="horz" lIns="91440" tIns="45720" rIns="91440" bIns="45720" rtlCol="0" anchor="ctr">
            <a:normAutofit/>
          </a:bodyPr>
          <a:lstStyle/>
          <a:p>
            <a:pPr>
              <a:lnSpc>
                <a:spcPct val="90000"/>
              </a:lnSpc>
            </a:pPr>
            <a:r>
              <a:rPr lang="en-US" sz="4400" kern="1200" dirty="0">
                <a:solidFill>
                  <a:schemeClr val="tx1"/>
                </a:solidFill>
                <a:latin typeface="+mj-lt"/>
                <a:ea typeface="+mj-ea"/>
                <a:cs typeface="+mj-cs"/>
              </a:rPr>
              <a:t>Query 2</a:t>
            </a:r>
          </a:p>
        </p:txBody>
      </p:sp>
      <p:sp>
        <p:nvSpPr>
          <p:cNvPr id="32"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defTabSz="914400">
              <a:spcAft>
                <a:spcPts val="600"/>
              </a:spcAft>
            </a:pPr>
            <a:fld id="{48F63A3B-78C7-47BE-AE5E-E10140E04643}" type="slidenum">
              <a:rPr lang="en-US" smtClean="0">
                <a:solidFill>
                  <a:schemeClr val="tx1">
                    <a:tint val="75000"/>
                  </a:schemeClr>
                </a:solidFill>
                <a:latin typeface="+mn-lt"/>
                <a:cs typeface="+mn-cs"/>
              </a:rPr>
              <a:pPr algn="r" defTabSz="914400">
                <a:spcAft>
                  <a:spcPts val="600"/>
                </a:spcAft>
              </a:pPr>
              <a:t>10</a:t>
            </a:fld>
            <a:endParaRPr lang="en-US">
              <a:solidFill>
                <a:schemeClr val="tx1">
                  <a:tint val="75000"/>
                </a:schemeClr>
              </a:solidFill>
              <a:latin typeface="+mn-lt"/>
              <a:cs typeface="+mn-cs"/>
            </a:endParaRPr>
          </a:p>
        </p:txBody>
      </p:sp>
      <p:sp>
        <p:nvSpPr>
          <p:cNvPr id="4" name="TextBox 3">
            <a:extLst>
              <a:ext uri="{FF2B5EF4-FFF2-40B4-BE49-F238E27FC236}">
                <a16:creationId xmlns:a16="http://schemas.microsoft.com/office/drawing/2014/main" id="{EA67D781-EB1C-CD74-8EAF-1D2348B1125E}"/>
              </a:ext>
            </a:extLst>
          </p:cNvPr>
          <p:cNvSpPr txBox="1"/>
          <p:nvPr/>
        </p:nvSpPr>
        <p:spPr>
          <a:xfrm>
            <a:off x="4901574" y="585216"/>
            <a:ext cx="6102504" cy="1815882"/>
          </a:xfrm>
          <a:prstGeom prst="rect">
            <a:avLst/>
          </a:prstGeom>
          <a:noFill/>
        </p:spPr>
        <p:txBody>
          <a:bodyPr wrap="square">
            <a:spAutoFit/>
          </a:bodyPr>
          <a:lstStyle/>
          <a:p>
            <a:r>
              <a:rPr lang="en-IN" sz="2800" dirty="0">
                <a:effectLst/>
                <a:latin typeface="Times New Roman" panose="02020603050405020304" pitchFamily="18" charset="0"/>
                <a:ea typeface="Times New Roman" panose="02020603050405020304" pitchFamily="18" charset="0"/>
              </a:rPr>
              <a:t>Security whose derivative had the highest average transaction value (Minimum 100 transactions):</a:t>
            </a:r>
            <a:endParaRPr lang="en-US" sz="2800" dirty="0">
              <a:effectLst/>
              <a:latin typeface="Times New Roman" panose="02020603050405020304" pitchFamily="18" charset="0"/>
              <a:ea typeface="Times New Roman" panose="02020603050405020304" pitchFamily="18" charset="0"/>
            </a:endParaRPr>
          </a:p>
          <a:p>
            <a:pPr lvl="0"/>
            <a:endParaRPr lang="en-US" sz="2800" b="1" dirty="0"/>
          </a:p>
        </p:txBody>
      </p:sp>
      <p:sp>
        <p:nvSpPr>
          <p:cNvPr id="9" name="TextBox 8">
            <a:extLst>
              <a:ext uri="{FF2B5EF4-FFF2-40B4-BE49-F238E27FC236}">
                <a16:creationId xmlns:a16="http://schemas.microsoft.com/office/drawing/2014/main" id="{B7797672-9D48-2C7A-32E2-8425F58753AA}"/>
              </a:ext>
            </a:extLst>
          </p:cNvPr>
          <p:cNvSpPr txBox="1"/>
          <p:nvPr/>
        </p:nvSpPr>
        <p:spPr>
          <a:xfrm>
            <a:off x="6004932" y="2952383"/>
            <a:ext cx="4470020" cy="1631216"/>
          </a:xfrm>
          <a:prstGeom prst="rect">
            <a:avLst/>
          </a:prstGeom>
          <a:noFill/>
        </p:spPr>
        <p:txBody>
          <a:bodyPr wrap="square" rtlCol="0">
            <a:spAutoFit/>
          </a:bodyPr>
          <a:lstStyle/>
          <a:p>
            <a:pPr algn="just"/>
            <a:r>
              <a:rPr lang="en-US" sz="2000" dirty="0"/>
              <a:t>We decided to use the highest average to understand the patterns on transactions this will help see which transactions have bee volatile or safe/risky.</a:t>
            </a:r>
          </a:p>
        </p:txBody>
      </p:sp>
      <p:pic>
        <p:nvPicPr>
          <p:cNvPr id="3" name="Picture 2" descr="Graphical user interface, application, table, Excel&#10;&#10;Description automatically generated">
            <a:extLst>
              <a:ext uri="{FF2B5EF4-FFF2-40B4-BE49-F238E27FC236}">
                <a16:creationId xmlns:a16="http://schemas.microsoft.com/office/drawing/2014/main" id="{7B33F410-A1C1-11E7-0D98-467A60642F0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auto">
          <a:xfrm>
            <a:off x="244159" y="5017681"/>
            <a:ext cx="5100566" cy="79806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graphicFrame>
        <p:nvGraphicFramePr>
          <p:cNvPr id="5" name="Chart 4">
            <a:extLst>
              <a:ext uri="{FF2B5EF4-FFF2-40B4-BE49-F238E27FC236}">
                <a16:creationId xmlns:a16="http://schemas.microsoft.com/office/drawing/2014/main" id="{B5AE906C-7B46-ED70-EABD-6D6D27C8AF99}"/>
              </a:ext>
            </a:extLst>
          </p:cNvPr>
          <p:cNvGraphicFramePr/>
          <p:nvPr>
            <p:extLst>
              <p:ext uri="{D42A27DB-BD31-4B8C-83A1-F6EECF244321}">
                <p14:modId xmlns:p14="http://schemas.microsoft.com/office/powerpoint/2010/main" val="249166925"/>
              </p:ext>
            </p:extLst>
          </p:nvPr>
        </p:nvGraphicFramePr>
        <p:xfrm>
          <a:off x="7175366" y="4309306"/>
          <a:ext cx="4506525" cy="23921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D794CA71-C58F-1075-0DB0-D2EEA0018955}"/>
              </a:ext>
            </a:extLst>
          </p:cNvPr>
          <p:cNvSpPr txBox="1"/>
          <p:nvPr/>
        </p:nvSpPr>
        <p:spPr>
          <a:xfrm>
            <a:off x="408205" y="1848786"/>
            <a:ext cx="3766086" cy="2554545"/>
          </a:xfrm>
          <a:prstGeom prst="rect">
            <a:avLst/>
          </a:prstGeom>
          <a:noFill/>
        </p:spPr>
        <p:txBody>
          <a:bodyPr wrap="square">
            <a:spAutoFit/>
          </a:bodyPr>
          <a:lstStyle/>
          <a:p>
            <a:r>
              <a:rPr lang="en-US" sz="1000" dirty="0">
                <a:solidFill>
                  <a:schemeClr val="bg1"/>
                </a:solidFill>
                <a:highlight>
                  <a:srgbClr val="000000"/>
                </a:highlight>
              </a:rPr>
              <a:t>INSERT OVERWRITE DIRECTORY '/user/hthakka4/</a:t>
            </a:r>
            <a:r>
              <a:rPr lang="en-US" sz="1000" dirty="0" err="1">
                <a:solidFill>
                  <a:schemeClr val="bg1"/>
                </a:solidFill>
                <a:highlight>
                  <a:srgbClr val="000000"/>
                </a:highlight>
              </a:rPr>
              <a:t>tmp</a:t>
            </a:r>
            <a:r>
              <a:rPr lang="en-US" sz="1000" dirty="0">
                <a:solidFill>
                  <a:schemeClr val="bg1"/>
                </a:solidFill>
                <a:highlight>
                  <a:srgbClr val="000000"/>
                </a:highlight>
              </a:rPr>
              <a:t>/'</a:t>
            </a:r>
          </a:p>
          <a:p>
            <a:r>
              <a:rPr lang="en-US" sz="1000" dirty="0">
                <a:solidFill>
                  <a:schemeClr val="bg1"/>
                </a:solidFill>
                <a:highlight>
                  <a:srgbClr val="000000"/>
                </a:highlight>
              </a:rPr>
              <a:t>ROW FORMAT DELIMITED FIELDS TERMINATED BY ',' </a:t>
            </a:r>
          </a:p>
          <a:p>
            <a:r>
              <a:rPr lang="en-US" sz="1000" dirty="0">
                <a:solidFill>
                  <a:schemeClr val="bg1"/>
                </a:solidFill>
                <a:highlight>
                  <a:srgbClr val="000000"/>
                </a:highlight>
              </a:rPr>
              <a:t>SELECT </a:t>
            </a:r>
          </a:p>
          <a:p>
            <a:r>
              <a:rPr lang="en-US" sz="1000" dirty="0">
                <a:solidFill>
                  <a:schemeClr val="bg1"/>
                </a:solidFill>
                <a:highlight>
                  <a:srgbClr val="000000"/>
                </a:highlight>
              </a:rPr>
              <a:t>    </a:t>
            </a:r>
            <a:r>
              <a:rPr lang="en-US" sz="1000" dirty="0" err="1">
                <a:solidFill>
                  <a:schemeClr val="bg1"/>
                </a:solidFill>
                <a:highlight>
                  <a:srgbClr val="000000"/>
                </a:highlight>
              </a:rPr>
              <a:t>securityTitle</a:t>
            </a:r>
            <a:r>
              <a:rPr lang="en-US" sz="1000" dirty="0">
                <a:solidFill>
                  <a:schemeClr val="bg1"/>
                </a:solidFill>
                <a:highlight>
                  <a:srgbClr val="000000"/>
                </a:highlight>
              </a:rPr>
              <a:t> AS </a:t>
            </a:r>
            <a:r>
              <a:rPr lang="en-US" sz="1000" dirty="0" err="1">
                <a:solidFill>
                  <a:schemeClr val="bg1"/>
                </a:solidFill>
                <a:highlight>
                  <a:srgbClr val="000000"/>
                </a:highlight>
              </a:rPr>
              <a:t>securityTitle</a:t>
            </a:r>
            <a:r>
              <a:rPr lang="en-US" sz="1000" dirty="0">
                <a:solidFill>
                  <a:schemeClr val="bg1"/>
                </a:solidFill>
                <a:highlight>
                  <a:srgbClr val="000000"/>
                </a:highlight>
              </a:rPr>
              <a:t>, </a:t>
            </a:r>
          </a:p>
          <a:p>
            <a:r>
              <a:rPr lang="en-US" sz="1000" dirty="0">
                <a:solidFill>
                  <a:schemeClr val="bg1"/>
                </a:solidFill>
                <a:highlight>
                  <a:srgbClr val="000000"/>
                </a:highlight>
              </a:rPr>
              <a:t>    AVG(</a:t>
            </a:r>
            <a:r>
              <a:rPr lang="en-US" sz="1000" dirty="0" err="1">
                <a:solidFill>
                  <a:schemeClr val="bg1"/>
                </a:solidFill>
                <a:highlight>
                  <a:srgbClr val="000000"/>
                </a:highlight>
              </a:rPr>
              <a:t>transactionTotalValue</a:t>
            </a:r>
            <a:r>
              <a:rPr lang="en-US" sz="1000" dirty="0">
                <a:solidFill>
                  <a:schemeClr val="bg1"/>
                </a:solidFill>
                <a:highlight>
                  <a:srgbClr val="000000"/>
                </a:highlight>
              </a:rPr>
              <a:t>) AS </a:t>
            </a:r>
            <a:r>
              <a:rPr lang="en-US" sz="1000" dirty="0" err="1">
                <a:solidFill>
                  <a:schemeClr val="bg1"/>
                </a:solidFill>
                <a:highlight>
                  <a:srgbClr val="000000"/>
                </a:highlight>
              </a:rPr>
              <a:t>average_transaction_value</a:t>
            </a:r>
            <a:r>
              <a:rPr lang="en-US" sz="1000" dirty="0">
                <a:solidFill>
                  <a:schemeClr val="bg1"/>
                </a:solidFill>
                <a:highlight>
                  <a:srgbClr val="000000"/>
                </a:highlight>
              </a:rPr>
              <a:t>,</a:t>
            </a:r>
          </a:p>
          <a:p>
            <a:r>
              <a:rPr lang="en-US" sz="1000" dirty="0">
                <a:solidFill>
                  <a:schemeClr val="bg1"/>
                </a:solidFill>
                <a:highlight>
                  <a:srgbClr val="000000"/>
                </a:highlight>
              </a:rPr>
              <a:t>    COUNT(</a:t>
            </a:r>
            <a:r>
              <a:rPr lang="en-US" sz="1000" dirty="0" err="1">
                <a:solidFill>
                  <a:schemeClr val="bg1"/>
                </a:solidFill>
                <a:highlight>
                  <a:srgbClr val="000000"/>
                </a:highlight>
              </a:rPr>
              <a:t>securityTitle</a:t>
            </a:r>
            <a:r>
              <a:rPr lang="en-US" sz="1000" dirty="0">
                <a:solidFill>
                  <a:schemeClr val="bg1"/>
                </a:solidFill>
                <a:highlight>
                  <a:srgbClr val="000000"/>
                </a:highlight>
              </a:rPr>
              <a:t>) AS </a:t>
            </a:r>
            <a:r>
              <a:rPr lang="en-US" sz="1000" dirty="0" err="1">
                <a:solidFill>
                  <a:schemeClr val="bg1"/>
                </a:solidFill>
                <a:highlight>
                  <a:srgbClr val="000000"/>
                </a:highlight>
              </a:rPr>
              <a:t>number_of_transactions</a:t>
            </a:r>
            <a:endParaRPr lang="en-US" sz="1000" dirty="0">
              <a:solidFill>
                <a:schemeClr val="bg1"/>
              </a:solidFill>
              <a:highlight>
                <a:srgbClr val="000000"/>
              </a:highlight>
            </a:endParaRPr>
          </a:p>
          <a:p>
            <a:r>
              <a:rPr lang="en-US" sz="1000" dirty="0">
                <a:solidFill>
                  <a:schemeClr val="bg1"/>
                </a:solidFill>
                <a:highlight>
                  <a:srgbClr val="000000"/>
                </a:highlight>
              </a:rPr>
              <a:t>FROM </a:t>
            </a:r>
          </a:p>
          <a:p>
            <a:r>
              <a:rPr lang="en-US" sz="1000" dirty="0">
                <a:solidFill>
                  <a:schemeClr val="bg1"/>
                </a:solidFill>
                <a:highlight>
                  <a:srgbClr val="000000"/>
                </a:highlight>
              </a:rPr>
              <a:t>    </a:t>
            </a:r>
            <a:r>
              <a:rPr lang="en-US" sz="1000" dirty="0" err="1">
                <a:solidFill>
                  <a:schemeClr val="bg1"/>
                </a:solidFill>
                <a:highlight>
                  <a:srgbClr val="000000"/>
                </a:highlight>
              </a:rPr>
              <a:t>cleaned_derivatives</a:t>
            </a:r>
            <a:r>
              <a:rPr lang="en-US" sz="1000" dirty="0">
                <a:solidFill>
                  <a:schemeClr val="bg1"/>
                </a:solidFill>
                <a:highlight>
                  <a:srgbClr val="000000"/>
                </a:highlight>
              </a:rPr>
              <a:t> </a:t>
            </a:r>
          </a:p>
          <a:p>
            <a:r>
              <a:rPr lang="en-US" sz="1000" dirty="0">
                <a:solidFill>
                  <a:schemeClr val="bg1"/>
                </a:solidFill>
                <a:highlight>
                  <a:srgbClr val="000000"/>
                </a:highlight>
              </a:rPr>
              <a:t>GROUP BY </a:t>
            </a:r>
          </a:p>
          <a:p>
            <a:r>
              <a:rPr lang="en-US" sz="1000" dirty="0">
                <a:solidFill>
                  <a:schemeClr val="bg1"/>
                </a:solidFill>
                <a:highlight>
                  <a:srgbClr val="000000"/>
                </a:highlight>
              </a:rPr>
              <a:t>    </a:t>
            </a:r>
            <a:r>
              <a:rPr lang="en-US" sz="1000" dirty="0" err="1">
                <a:solidFill>
                  <a:schemeClr val="bg1"/>
                </a:solidFill>
                <a:highlight>
                  <a:srgbClr val="000000"/>
                </a:highlight>
              </a:rPr>
              <a:t>securityTitle</a:t>
            </a:r>
            <a:r>
              <a:rPr lang="en-US" sz="1000" dirty="0">
                <a:solidFill>
                  <a:schemeClr val="bg1"/>
                </a:solidFill>
                <a:highlight>
                  <a:srgbClr val="000000"/>
                </a:highlight>
              </a:rPr>
              <a:t> </a:t>
            </a:r>
          </a:p>
          <a:p>
            <a:r>
              <a:rPr lang="en-US" sz="1000" dirty="0">
                <a:solidFill>
                  <a:schemeClr val="bg1"/>
                </a:solidFill>
                <a:highlight>
                  <a:srgbClr val="000000"/>
                </a:highlight>
              </a:rPr>
              <a:t>HAVING </a:t>
            </a:r>
          </a:p>
          <a:p>
            <a:r>
              <a:rPr lang="en-US" sz="1000" dirty="0">
                <a:solidFill>
                  <a:schemeClr val="bg1"/>
                </a:solidFill>
                <a:highlight>
                  <a:srgbClr val="000000"/>
                </a:highlight>
              </a:rPr>
              <a:t>    </a:t>
            </a:r>
            <a:r>
              <a:rPr lang="en-US" sz="1000" dirty="0" err="1">
                <a:solidFill>
                  <a:schemeClr val="bg1"/>
                </a:solidFill>
                <a:highlight>
                  <a:srgbClr val="000000"/>
                </a:highlight>
              </a:rPr>
              <a:t>number_of_transactions</a:t>
            </a:r>
            <a:r>
              <a:rPr lang="en-US" sz="1000" dirty="0">
                <a:solidFill>
                  <a:schemeClr val="bg1"/>
                </a:solidFill>
                <a:highlight>
                  <a:srgbClr val="000000"/>
                </a:highlight>
              </a:rPr>
              <a:t> &gt; 100</a:t>
            </a:r>
          </a:p>
          <a:p>
            <a:r>
              <a:rPr lang="en-US" sz="1000" dirty="0">
                <a:solidFill>
                  <a:schemeClr val="bg1"/>
                </a:solidFill>
                <a:highlight>
                  <a:srgbClr val="000000"/>
                </a:highlight>
              </a:rPr>
              <a:t>ORDER BY </a:t>
            </a:r>
          </a:p>
          <a:p>
            <a:r>
              <a:rPr lang="en-US" sz="1000" dirty="0">
                <a:solidFill>
                  <a:schemeClr val="bg1"/>
                </a:solidFill>
                <a:highlight>
                  <a:srgbClr val="000000"/>
                </a:highlight>
              </a:rPr>
              <a:t>    </a:t>
            </a:r>
            <a:r>
              <a:rPr lang="en-US" sz="1000" dirty="0" err="1">
                <a:solidFill>
                  <a:schemeClr val="bg1"/>
                </a:solidFill>
                <a:highlight>
                  <a:srgbClr val="000000"/>
                </a:highlight>
              </a:rPr>
              <a:t>average_transaction_value</a:t>
            </a:r>
            <a:r>
              <a:rPr lang="en-US" sz="1000" dirty="0">
                <a:solidFill>
                  <a:schemeClr val="bg1"/>
                </a:solidFill>
                <a:highlight>
                  <a:srgbClr val="000000"/>
                </a:highlight>
              </a:rPr>
              <a:t> DESC </a:t>
            </a:r>
          </a:p>
          <a:p>
            <a:r>
              <a:rPr lang="en-US" sz="1000" dirty="0">
                <a:solidFill>
                  <a:schemeClr val="bg1"/>
                </a:solidFill>
                <a:highlight>
                  <a:srgbClr val="000000"/>
                </a:highlight>
              </a:rPr>
              <a:t>LIMIT 5</a:t>
            </a:r>
          </a:p>
          <a:p>
            <a:r>
              <a:rPr lang="en-US" sz="1000" dirty="0">
                <a:solidFill>
                  <a:schemeClr val="bg1"/>
                </a:solidFill>
                <a:highlight>
                  <a:srgbClr val="000000"/>
                </a:highlight>
              </a:rPr>
              <a:t>;</a:t>
            </a:r>
          </a:p>
        </p:txBody>
      </p:sp>
    </p:spTree>
    <p:extLst>
      <p:ext uri="{BB962C8B-B14F-4D97-AF65-F5344CB8AC3E}">
        <p14:creationId xmlns:p14="http://schemas.microsoft.com/office/powerpoint/2010/main" val="173134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546633" y="296100"/>
            <a:ext cx="8165592" cy="768096"/>
          </a:xfrm>
        </p:spPr>
        <p:txBody>
          <a:bodyPr/>
          <a:lstStyle/>
          <a:p>
            <a:r>
              <a:rPr lang="en-US" dirty="0"/>
              <a:t>Queries 3&amp;4</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5689351" y="229193"/>
            <a:ext cx="4753765" cy="1414747"/>
          </a:xfrm>
        </p:spPr>
        <p:txBody>
          <a:bodyPr/>
          <a:lstStyle/>
          <a:p>
            <a:r>
              <a:rPr lang="en-IN" sz="2000" kern="0" dirty="0">
                <a:effectLst/>
                <a:latin typeface="Times New Roman" panose="02020603050405020304" pitchFamily="18" charset="0"/>
                <a:ea typeface="Times New Roman" panose="02020603050405020304" pitchFamily="18" charset="0"/>
              </a:rPr>
              <a:t>Non-Derivative transactions with highest price per share</a:t>
            </a:r>
          </a:p>
          <a:p>
            <a:endParaRPr lang="en-IN" sz="2000" kern="0" dirty="0">
              <a:latin typeface="Times New Roman" panose="02020603050405020304" pitchFamily="18" charset="0"/>
            </a:endParaRPr>
          </a:p>
          <a:p>
            <a:r>
              <a:rPr lang="en-IN" sz="2000" dirty="0">
                <a:effectLst/>
                <a:latin typeface="Times New Roman" panose="02020603050405020304" pitchFamily="18" charset="0"/>
                <a:ea typeface="Times New Roman" panose="02020603050405020304" pitchFamily="18" charset="0"/>
              </a:rPr>
              <a:t>Number of insider trades reported by area</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8066233" y="1751689"/>
            <a:ext cx="3741928" cy="4918314"/>
          </a:xfrm>
        </p:spPr>
        <p:txBody>
          <a:bodyPr/>
          <a:lstStyle/>
          <a:p>
            <a:pPr algn="just"/>
            <a:r>
              <a:rPr lang="en-US" sz="2000" dirty="0"/>
              <a:t>Using the highest price per share we can see trends threw out the years if the share is at a low it would be good to grab or if it’s too high it might be a risk this helps us asses the situation to either hold or sell.</a:t>
            </a:r>
          </a:p>
          <a:p>
            <a:pPr algn="just"/>
            <a:r>
              <a:rPr lang="en-US" sz="2000" dirty="0"/>
              <a:t>By analyzing the number of insides trades by area helps us stay away from that area reducing the risks</a:t>
            </a:r>
          </a:p>
          <a:p>
            <a:pPr algn="just"/>
            <a:r>
              <a:rPr lang="en-US" sz="2000" dirty="0"/>
              <a:t>This also  it is unfair and discourages ordinary people from participating in markets, making it more difficult for companies to raise capital</a:t>
            </a:r>
          </a:p>
        </p:txBody>
      </p:sp>
      <p:pic>
        <p:nvPicPr>
          <p:cNvPr id="3" name="Picture 2" descr="Graphical user interface, application, table, Excel&#10;&#10;Description automatically generated">
            <a:extLst>
              <a:ext uri="{FF2B5EF4-FFF2-40B4-BE49-F238E27FC236}">
                <a16:creationId xmlns:a16="http://schemas.microsoft.com/office/drawing/2014/main" id="{2094F840-2678-B57C-2CEE-3F8B4A22A2DD}"/>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auto">
          <a:xfrm>
            <a:off x="136984" y="1131103"/>
            <a:ext cx="1974850" cy="272669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8" name="Picture 7" descr="Graphical user interface, application, table, Excel&#10;&#10;Description automatically generated">
            <a:extLst>
              <a:ext uri="{FF2B5EF4-FFF2-40B4-BE49-F238E27FC236}">
                <a16:creationId xmlns:a16="http://schemas.microsoft.com/office/drawing/2014/main" id="{595A2C20-3839-DE50-81A1-04635A8EE752}"/>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bwMode="auto">
          <a:xfrm>
            <a:off x="2379212" y="1095235"/>
            <a:ext cx="3151505" cy="2700655"/>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graphicFrame>
        <p:nvGraphicFramePr>
          <p:cNvPr id="9" name="Chart 8">
            <a:extLst>
              <a:ext uri="{FF2B5EF4-FFF2-40B4-BE49-F238E27FC236}">
                <a16:creationId xmlns:a16="http://schemas.microsoft.com/office/drawing/2014/main" id="{BDA10F9C-67A1-BC24-F4AF-C036F7C494EF}"/>
              </a:ext>
            </a:extLst>
          </p:cNvPr>
          <p:cNvGraphicFramePr/>
          <p:nvPr>
            <p:extLst>
              <p:ext uri="{D42A27DB-BD31-4B8C-83A1-F6EECF244321}">
                <p14:modId xmlns:p14="http://schemas.microsoft.com/office/powerpoint/2010/main" val="1454153187"/>
              </p:ext>
            </p:extLst>
          </p:nvPr>
        </p:nvGraphicFramePr>
        <p:xfrm>
          <a:off x="3670718" y="3998443"/>
          <a:ext cx="5731510" cy="26308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7028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3038-C30D-3996-51F8-C610FAC8FC14}"/>
              </a:ext>
            </a:extLst>
          </p:cNvPr>
          <p:cNvSpPr>
            <a:spLocks noGrp="1"/>
          </p:cNvSpPr>
          <p:nvPr>
            <p:ph type="title"/>
          </p:nvPr>
        </p:nvSpPr>
        <p:spPr>
          <a:xfrm>
            <a:off x="3986784" y="1243584"/>
            <a:ext cx="8165592" cy="768096"/>
          </a:xfrm>
        </p:spPr>
        <p:txBody>
          <a:bodyPr anchor="t">
            <a:normAutofit/>
          </a:bodyPr>
          <a:lstStyle/>
          <a:p>
            <a:r>
              <a:rPr lang="en-US" dirty="0"/>
              <a:t>QUERY 5</a:t>
            </a:r>
          </a:p>
        </p:txBody>
      </p:sp>
      <p:sp>
        <p:nvSpPr>
          <p:cNvPr id="14" name="Text Placeholder 2">
            <a:extLst>
              <a:ext uri="{FF2B5EF4-FFF2-40B4-BE49-F238E27FC236}">
                <a16:creationId xmlns:a16="http://schemas.microsoft.com/office/drawing/2014/main" id="{160740D1-2C82-DD62-C0BE-8183516F67B8}"/>
              </a:ext>
            </a:extLst>
          </p:cNvPr>
          <p:cNvSpPr>
            <a:spLocks noGrp="1"/>
          </p:cNvSpPr>
          <p:nvPr>
            <p:ph type="body" idx="1"/>
          </p:nvPr>
        </p:nvSpPr>
        <p:spPr>
          <a:xfrm>
            <a:off x="3685032" y="2028564"/>
            <a:ext cx="3822192" cy="925591"/>
          </a:xfrm>
        </p:spPr>
        <p:txBody>
          <a:bodyPr/>
          <a:lstStyle/>
          <a:p>
            <a:r>
              <a:rPr lang="en-IN" sz="1800" kern="0" dirty="0">
                <a:effectLst/>
                <a:latin typeface="Times New Roman" panose="02020603050405020304" pitchFamily="18" charset="0"/>
                <a:ea typeface="Times New Roman" panose="02020603050405020304" pitchFamily="18" charset="0"/>
              </a:rPr>
              <a:t>WHAT ARE The number of insider trades reported by area?</a:t>
            </a:r>
            <a:endParaRPr lang="en-US" dirty="0"/>
          </a:p>
        </p:txBody>
      </p:sp>
      <p:pic>
        <p:nvPicPr>
          <p:cNvPr id="6" name="Content Placeholder 5" descr="Graphical user interface, application, table, Excel&#10;&#10;Description automatically generated">
            <a:extLst>
              <a:ext uri="{FF2B5EF4-FFF2-40B4-BE49-F238E27FC236}">
                <a16:creationId xmlns:a16="http://schemas.microsoft.com/office/drawing/2014/main" id="{78F4734F-37E8-205F-80A9-EEAA5A919442}"/>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a:ext>
            </a:extLst>
          </a:blip>
          <a:stretch/>
        </p:blipFill>
        <p:spPr bwMode="auto">
          <a:xfrm>
            <a:off x="3685032" y="3601705"/>
            <a:ext cx="3741928" cy="2235801"/>
          </a:xfrm>
          <a:prstGeom prst="rect">
            <a:avLst/>
          </a:prstGeom>
          <a:noFill/>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13" name="Text Placeholder 4">
            <a:extLst>
              <a:ext uri="{FF2B5EF4-FFF2-40B4-BE49-F238E27FC236}">
                <a16:creationId xmlns:a16="http://schemas.microsoft.com/office/drawing/2014/main" id="{8B6E7610-E1AB-B2E6-44E0-AB3221EC2280}"/>
              </a:ext>
            </a:extLst>
          </p:cNvPr>
          <p:cNvSpPr>
            <a:spLocks noGrp="1"/>
          </p:cNvSpPr>
          <p:nvPr>
            <p:ph type="body" sz="quarter" idx="3"/>
          </p:nvPr>
        </p:nvSpPr>
        <p:spPr>
          <a:xfrm>
            <a:off x="8046720" y="2330704"/>
            <a:ext cx="3822192" cy="411480"/>
          </a:xfrm>
        </p:spPr>
        <p:txBody>
          <a:bodyPr/>
          <a:lstStyle/>
          <a:p>
            <a:r>
              <a:rPr lang="en-US" dirty="0"/>
              <a:t>GEO – SPATIAL VISUALIZATION</a:t>
            </a:r>
          </a:p>
        </p:txBody>
      </p:sp>
      <p:sp>
        <p:nvSpPr>
          <p:cNvPr id="5" name="Slide Number Placeholder 4">
            <a:extLst>
              <a:ext uri="{FF2B5EF4-FFF2-40B4-BE49-F238E27FC236}">
                <a16:creationId xmlns:a16="http://schemas.microsoft.com/office/drawing/2014/main" id="{55F57E8E-024F-809F-8CB6-5370EE52110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12</a:t>
            </a:fld>
            <a:endParaRPr lang="en-US"/>
          </a:p>
        </p:txBody>
      </p:sp>
      <p:sp>
        <p:nvSpPr>
          <p:cNvPr id="4" name="Footer Placeholder 3">
            <a:extLst>
              <a:ext uri="{FF2B5EF4-FFF2-40B4-BE49-F238E27FC236}">
                <a16:creationId xmlns:a16="http://schemas.microsoft.com/office/drawing/2014/main" id="{85170B5D-8C16-0223-8025-95AD766FC8C4}"/>
              </a:ext>
            </a:extLst>
          </p:cNvPr>
          <p:cNvSpPr>
            <a:spLocks noGrp="1"/>
          </p:cNvSpPr>
          <p:nvPr>
            <p:ph type="ftr" sz="quarter" idx="4294967295"/>
          </p:nvPr>
        </p:nvSpPr>
        <p:spPr>
          <a:xfrm>
            <a:off x="4224528" y="457200"/>
            <a:ext cx="3200400" cy="274320"/>
          </a:xfrm>
        </p:spPr>
        <p:txBody>
          <a:bodyPr/>
          <a:lstStyle/>
          <a:p>
            <a:pPr>
              <a:spcAft>
                <a:spcPts val="600"/>
              </a:spcAft>
            </a:pPr>
            <a:r>
              <a:rPr lang="en-US"/>
              <a:t>Presentation title</a:t>
            </a:r>
          </a:p>
        </p:txBody>
      </p:sp>
      <mc:AlternateContent xmlns:mc="http://schemas.openxmlformats.org/markup-compatibility/2006">
        <mc:Choice xmlns:cx6="http://schemas.microsoft.com/office/drawing/2016/5/12/chartex" Requires="cx6">
          <p:graphicFrame>
            <p:nvGraphicFramePr>
              <p:cNvPr id="7" name="Content Placeholder 6">
                <a:extLst>
                  <a:ext uri="{FF2B5EF4-FFF2-40B4-BE49-F238E27FC236}">
                    <a16:creationId xmlns:a16="http://schemas.microsoft.com/office/drawing/2014/main" id="{EF278D90-A046-55AA-F526-1BEDEAF02D2A}"/>
                  </a:ext>
                </a:extLst>
              </p:cNvPr>
              <p:cNvGraphicFramePr>
                <a:graphicFrameLocks noGrp="1"/>
              </p:cNvGraphicFramePr>
              <p:nvPr>
                <p:ph sz="quarter" idx="4"/>
                <p:extLst>
                  <p:ext uri="{D42A27DB-BD31-4B8C-83A1-F6EECF244321}">
                    <p14:modId xmlns:p14="http://schemas.microsoft.com/office/powerpoint/2010/main" val="971052462"/>
                  </p:ext>
                </p:extLst>
              </p:nvPr>
            </p:nvGraphicFramePr>
            <p:xfrm>
              <a:off x="7754747" y="2876550"/>
              <a:ext cx="3741928" cy="3253662"/>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7" name="Content Placeholder 6">
                <a:extLst>
                  <a:ext uri="{FF2B5EF4-FFF2-40B4-BE49-F238E27FC236}">
                    <a16:creationId xmlns:a16="http://schemas.microsoft.com/office/drawing/2014/main" id="{EF278D90-A046-55AA-F526-1BEDEAF02D2A}"/>
                  </a:ext>
                </a:extLst>
              </p:cNvPr>
              <p:cNvPicPr>
                <a:picLocks noGrp="1" noRot="1" noChangeAspect="1" noMove="1" noResize="1" noEditPoints="1" noAdjustHandles="1" noChangeArrowheads="1" noChangeShapeType="1"/>
              </p:cNvPicPr>
              <p:nvPr/>
            </p:nvPicPr>
            <p:blipFill>
              <a:blip r:embed="rId4"/>
              <a:stretch>
                <a:fillRect/>
              </a:stretch>
            </p:blipFill>
            <p:spPr>
              <a:xfrm>
                <a:off x="7754747" y="2876550"/>
                <a:ext cx="3741928" cy="3253662"/>
              </a:xfrm>
              <a:prstGeom prst="rect">
                <a:avLst/>
              </a:prstGeom>
            </p:spPr>
          </p:pic>
        </mc:Fallback>
      </mc:AlternateContent>
    </p:spTree>
    <p:extLst>
      <p:ext uri="{BB962C8B-B14F-4D97-AF65-F5344CB8AC3E}">
        <p14:creationId xmlns:p14="http://schemas.microsoft.com/office/powerpoint/2010/main" val="3124824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E6D6-B488-4DCC-CF0D-16E69CDDC304}"/>
              </a:ext>
            </a:extLst>
          </p:cNvPr>
          <p:cNvSpPr>
            <a:spLocks noGrp="1"/>
          </p:cNvSpPr>
          <p:nvPr>
            <p:ph type="title"/>
          </p:nvPr>
        </p:nvSpPr>
        <p:spPr>
          <a:xfrm>
            <a:off x="4224528" y="934720"/>
            <a:ext cx="6766560" cy="768096"/>
          </a:xfrm>
        </p:spPr>
        <p:txBody>
          <a:bodyPr/>
          <a:lstStyle/>
          <a:p>
            <a:r>
              <a:rPr lang="en-US" sz="2800" dirty="0"/>
              <a:t>Visuals of Geo Maps</a:t>
            </a:r>
          </a:p>
        </p:txBody>
      </p:sp>
      <p:sp>
        <p:nvSpPr>
          <p:cNvPr id="3" name="Content Placeholder 2">
            <a:extLst>
              <a:ext uri="{FF2B5EF4-FFF2-40B4-BE49-F238E27FC236}">
                <a16:creationId xmlns:a16="http://schemas.microsoft.com/office/drawing/2014/main" id="{192397EC-B055-B677-37C7-DD43856E5178}"/>
              </a:ext>
            </a:extLst>
          </p:cNvPr>
          <p:cNvSpPr>
            <a:spLocks noGrp="1"/>
          </p:cNvSpPr>
          <p:nvPr>
            <p:ph idx="1"/>
          </p:nvPr>
        </p:nvSpPr>
        <p:spPr>
          <a:xfrm>
            <a:off x="4224528" y="2373666"/>
            <a:ext cx="6766560" cy="2700528"/>
          </a:xfrm>
        </p:spPr>
        <p:txBody>
          <a:bodyPr/>
          <a:lstStyle/>
          <a:p>
            <a:pPr algn="just"/>
            <a:r>
              <a:rPr lang="en-US" dirty="0"/>
              <a:t>One way to visualize the insider trading data set is through the use of geo-maps. By plotting the location of trades on a map, researchers can identify geographic patterns in insider trading activity. For example, they may be able to identify regions or countries where insider trading is more prevalent. This information can be useful for regulators and law enforcement agencies seeking to crack down on insider trading.</a:t>
            </a:r>
          </a:p>
        </p:txBody>
      </p:sp>
      <p:sp>
        <p:nvSpPr>
          <p:cNvPr id="4" name="Footer Placeholder 3">
            <a:extLst>
              <a:ext uri="{FF2B5EF4-FFF2-40B4-BE49-F238E27FC236}">
                <a16:creationId xmlns:a16="http://schemas.microsoft.com/office/drawing/2014/main" id="{E288EAB7-49A1-8EC1-FB4C-245E5815296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74A1A28-6906-5F45-1ADD-17DC9990B763}"/>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2857212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By understanding the different queries we are able to make sound and conscience decisions for our clients when it comes to trading. But it also helps us understand future trends.</a:t>
            </a:r>
          </a:p>
          <a:p>
            <a:endParaRPr lang="en-US" dirty="0"/>
          </a:p>
          <a:p>
            <a:r>
              <a:rPr lang="en-US" dirty="0"/>
              <a:t>Overall, the insider trading data set provides valuable insights into the patterns and trends associated with this illegal practice. Using geo maps and other visualizations, researchers identify geographic patterns in insider trading activity and take action to prevent illegal trades. While there are challenges associated with the analysis of these data sets, the benefits of using them far outweigh the drawbacks.</a:t>
            </a:r>
          </a:p>
        </p:txBody>
      </p:sp>
    </p:spTree>
    <p:extLst>
      <p:ext uri="{BB962C8B-B14F-4D97-AF65-F5344CB8AC3E}">
        <p14:creationId xmlns:p14="http://schemas.microsoft.com/office/powerpoint/2010/main" val="9481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1"/>
            <a:ext cx="6189742" cy="2714213"/>
          </a:xfrm>
        </p:spPr>
        <p:txBody>
          <a:bodyPr/>
          <a:lstStyle/>
          <a:p>
            <a:r>
              <a:rPr lang="en-US" dirty="0"/>
              <a:t>Mirjam Nilsson​</a:t>
            </a:r>
          </a:p>
          <a:p>
            <a:r>
              <a:rPr lang="en-US" dirty="0"/>
              <a:t>mirjam@contoso.com</a:t>
            </a:r>
          </a:p>
          <a:p>
            <a:r>
              <a:rPr lang="en-US" dirty="0">
                <a:hlinkClick r:id="rId2"/>
              </a:rPr>
              <a:t>www.contoso.com</a:t>
            </a:r>
            <a:endParaRPr lang="en-US" dirty="0"/>
          </a:p>
          <a:p>
            <a:r>
              <a:rPr lang="en-US" dirty="0" err="1"/>
              <a:t>Github</a:t>
            </a:r>
            <a:r>
              <a:rPr lang="en-US" dirty="0"/>
              <a:t> Link: </a:t>
            </a:r>
            <a:r>
              <a:rPr lang="en-US" dirty="0">
                <a:hlinkClick r:id="rId3"/>
              </a:rPr>
              <a:t>https://github.com/Hiraj151?tab</a:t>
            </a:r>
            <a:r>
              <a:rPr lang="en-US">
                <a:hlinkClick r:id="rId3"/>
              </a:rPr>
              <a:t>=repositories</a:t>
            </a:r>
            <a:r>
              <a:rPr lang="en-US"/>
              <a:t> </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342900" indent="-342900">
              <a:buFont typeface="Arial" panose="020B0604020202020204" pitchFamily="34" charset="0"/>
              <a:buChar char="•"/>
            </a:pPr>
            <a:r>
              <a:rPr lang="en-US" sz="2800" dirty="0"/>
              <a:t>Agenda</a:t>
            </a:r>
          </a:p>
          <a:p>
            <a:pPr marL="342900" indent="-342900">
              <a:buFont typeface="Arial" panose="020B0604020202020204" pitchFamily="34" charset="0"/>
              <a:buChar char="•"/>
            </a:pPr>
            <a:r>
              <a:rPr lang="en-US" sz="2800" dirty="0"/>
              <a:t>Data Specification </a:t>
            </a:r>
          </a:p>
          <a:p>
            <a:pPr marL="342900" indent="-342900">
              <a:buFont typeface="Arial" panose="020B0604020202020204" pitchFamily="34" charset="0"/>
              <a:buChar char="•"/>
            </a:pPr>
            <a:r>
              <a:rPr lang="en-US" sz="2800" dirty="0"/>
              <a:t>Introduction </a:t>
            </a:r>
          </a:p>
          <a:p>
            <a:pPr marL="342900" indent="-342900">
              <a:buFont typeface="Arial" panose="020B0604020202020204" pitchFamily="34" charset="0"/>
              <a:buChar char="•"/>
            </a:pPr>
            <a:r>
              <a:rPr lang="en-US" sz="2800" dirty="0"/>
              <a:t>​H/W ​Summary​</a:t>
            </a:r>
          </a:p>
          <a:p>
            <a:pPr marL="342900" indent="-342900">
              <a:buFont typeface="Arial" panose="020B0604020202020204" pitchFamily="34" charset="0"/>
              <a:buChar char="•"/>
            </a:pPr>
            <a:r>
              <a:rPr lang="en-US" sz="2800" dirty="0"/>
              <a:t>Flow Chart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377069" y="859536"/>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specification </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012687" y="2531995"/>
            <a:ext cx="3856465" cy="1794009"/>
          </a:xfrm>
        </p:spPr>
        <p:txBody>
          <a:bodyPr/>
          <a:lstStyle/>
          <a:p>
            <a:pPr marL="0" marR="0" algn="l">
              <a:spcBef>
                <a:spcPts val="0"/>
              </a:spcBef>
              <a:spcAft>
                <a:spcPts val="0"/>
              </a:spcAft>
            </a:pPr>
            <a:r>
              <a:rPr lang="en-IN" sz="2800" dirty="0">
                <a:solidFill>
                  <a:schemeClr val="tx1"/>
                </a:solidFill>
                <a:effectLst/>
                <a:latin typeface="Times New Roman" panose="02020603050405020304" pitchFamily="18" charset="0"/>
                <a:ea typeface="Times New Roman" panose="02020603050405020304" pitchFamily="18" charset="0"/>
              </a:rPr>
              <a:t>Name and Link: </a:t>
            </a:r>
            <a:r>
              <a:rPr lang="en-IN" sz="2800" u="sng" dirty="0" err="1">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InsiderTrading</a:t>
            </a:r>
            <a:r>
              <a:rPr lang="en-IN" sz="2800" u="sng"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Dataset</a:t>
            </a:r>
            <a:endParaRPr lang="en-US" sz="2800" dirty="0">
              <a:solidFill>
                <a:schemeClr val="tx1"/>
              </a:solidFill>
              <a:effectLst/>
              <a:latin typeface="Times New Roman" panose="02020603050405020304" pitchFamily="18" charset="0"/>
              <a:ea typeface="Times New Roman" panose="02020603050405020304" pitchFamily="18" charset="0"/>
            </a:endParaRPr>
          </a:p>
          <a:p>
            <a:pPr marL="0" marR="0" algn="l">
              <a:spcBef>
                <a:spcPts val="0"/>
              </a:spcBef>
              <a:spcAft>
                <a:spcPts val="0"/>
              </a:spcAft>
            </a:pPr>
            <a:r>
              <a:rPr lang="en-IN" sz="2800" dirty="0">
                <a:solidFill>
                  <a:schemeClr val="tx1"/>
                </a:solidFill>
                <a:effectLst/>
                <a:latin typeface="Times New Roman" panose="02020603050405020304" pitchFamily="18" charset="0"/>
                <a:ea typeface="Times New Roman" panose="02020603050405020304" pitchFamily="18" charset="0"/>
              </a:rPr>
              <a:t>Total Size: 32.47 GB</a:t>
            </a:r>
            <a:endParaRPr lang="en-US" sz="2800" dirty="0">
              <a:solidFill>
                <a:schemeClr val="tx1"/>
              </a:solidFill>
              <a:effectLst/>
              <a:latin typeface="Times New Roman" panose="02020603050405020304" pitchFamily="18" charset="0"/>
              <a:ea typeface="Times New Roman" panose="02020603050405020304" pitchFamily="18" charset="0"/>
            </a:endParaRPr>
          </a:p>
          <a:p>
            <a:pPr marL="0" marR="0" algn="l">
              <a:spcBef>
                <a:spcPts val="0"/>
              </a:spcBef>
              <a:spcAft>
                <a:spcPts val="0"/>
              </a:spcAft>
            </a:pPr>
            <a:r>
              <a:rPr lang="en-IN" sz="2800" dirty="0">
                <a:solidFill>
                  <a:schemeClr val="tx1"/>
                </a:solidFill>
                <a:effectLst/>
                <a:latin typeface="Times New Roman" panose="02020603050405020304" pitchFamily="18" charset="0"/>
                <a:ea typeface="Times New Roman" panose="02020603050405020304" pitchFamily="18" charset="0"/>
              </a:rPr>
              <a:t>Total Size of Files Used</a:t>
            </a:r>
            <a:r>
              <a:rPr lang="en-IN" sz="2800" dirty="0">
                <a:solidFill>
                  <a:schemeClr val="tx1"/>
                </a:solidFill>
                <a:latin typeface="Times New Roman" panose="02020603050405020304" pitchFamily="18" charset="0"/>
                <a:ea typeface="Times New Roman" panose="02020603050405020304" pitchFamily="18" charset="0"/>
              </a:rPr>
              <a:t>:</a:t>
            </a:r>
            <a:r>
              <a:rPr lang="en-IN" sz="2800" dirty="0">
                <a:solidFill>
                  <a:schemeClr val="tx1"/>
                </a:solidFill>
                <a:effectLst/>
                <a:latin typeface="Times New Roman" panose="02020603050405020304" pitchFamily="18" charset="0"/>
                <a:ea typeface="Times New Roman" panose="02020603050405020304" pitchFamily="18" charset="0"/>
              </a:rPr>
              <a:t>9.81 GB</a:t>
            </a:r>
            <a:endParaRPr lang="en-US" sz="2800" dirty="0">
              <a:solidFill>
                <a:schemeClr val="tx1"/>
              </a:solidFill>
              <a:effectLst/>
              <a:latin typeface="Times New Roman" panose="02020603050405020304" pitchFamily="18" charset="0"/>
              <a:ea typeface="Times New Roman" panose="02020603050405020304" pitchFamily="18" charset="0"/>
            </a:endParaRPr>
          </a:p>
          <a:p>
            <a:pPr marL="0" marR="0" algn="l">
              <a:spcBef>
                <a:spcPts val="0"/>
              </a:spcBef>
              <a:spcAft>
                <a:spcPts val="0"/>
              </a:spcAft>
            </a:pPr>
            <a:r>
              <a:rPr lang="en-IN" sz="2800" dirty="0">
                <a:solidFill>
                  <a:schemeClr val="tx1"/>
                </a:solidFill>
                <a:effectLst/>
                <a:latin typeface="Times New Roman" panose="02020603050405020304" pitchFamily="18" charset="0"/>
                <a:ea typeface="Times New Roman" panose="02020603050405020304" pitchFamily="18" charset="0"/>
              </a:rPr>
              <a:t>Number of Files Used: 3</a:t>
            </a:r>
            <a:endParaRPr lang="en-US" sz="2800" dirty="0">
              <a:solidFill>
                <a:schemeClr val="tx1"/>
              </a:solidFill>
              <a:effectLst/>
              <a:latin typeface="Times New Roman" panose="02020603050405020304" pitchFamily="18" charset="0"/>
              <a:ea typeface="Times New Roman" panose="02020603050405020304" pitchFamily="18" charset="0"/>
            </a:endParaRPr>
          </a:p>
          <a:p>
            <a:pPr marL="0" marR="0" algn="l">
              <a:spcBef>
                <a:spcPts val="0"/>
              </a:spcBef>
              <a:spcAft>
                <a:spcPts val="0"/>
              </a:spcAft>
            </a:pPr>
            <a:r>
              <a:rPr lang="en-IN" sz="2800" dirty="0">
                <a:solidFill>
                  <a:schemeClr val="tx1"/>
                </a:solidFill>
                <a:effectLst/>
                <a:latin typeface="Times New Roman" panose="02020603050405020304" pitchFamily="18" charset="0"/>
                <a:ea typeface="Times New Roman" panose="02020603050405020304" pitchFamily="18" charset="0"/>
              </a:rPr>
              <a:t>File Format: CSV</a:t>
            </a:r>
            <a:endParaRPr lang="en-US" sz="2800" dirty="0">
              <a:solidFill>
                <a:schemeClr val="tx1"/>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br>
              <a:rPr lang="en-IN" sz="1800" kern="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2276856"/>
            <a:ext cx="5298613" cy="678217"/>
          </a:xfrm>
        </p:spPr>
        <p:txBody>
          <a:bodyPr/>
          <a:lstStyle/>
          <a:p>
            <a:r>
              <a:rPr lang="en-US" sz="3600"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b="0" i="0" dirty="0">
                <a:solidFill>
                  <a:srgbClr val="3C4043"/>
                </a:solidFill>
                <a:effectLst/>
                <a:latin typeface="Inter"/>
              </a:rPr>
              <a:t>This dataset captures insider trading activity at publicly traded companies. The Securities and Exchange Commission has made these insider trading reports available on its web site in a structured format since mid-2003. However, most academic papers use proprietary commercial databases instead of regulatory filings directly, which makes replication challenging because the data manipulation and aggregation steps in commercial databases are opaque and historical records could be altered by the data provider over time. To overcome these limitations, the presented dataset is created from the original regulatory filings; it is updated daily and includes all information reported by insiders without alteration.</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463445" y="649383"/>
            <a:ext cx="10671048" cy="768096"/>
          </a:xfrm>
        </p:spPr>
        <p:txBody>
          <a:bodyPr/>
          <a:lstStyle/>
          <a:p>
            <a:r>
              <a:rPr lang="en-US" sz="3600" b="1" dirty="0" err="1">
                <a:solidFill>
                  <a:schemeClr val="accent6"/>
                </a:solidFill>
                <a:latin typeface="Arial Black" panose="020B0604020202020204" pitchFamily="34" charset="0"/>
                <a:cs typeface="Arial Black" panose="020B0604020202020204" pitchFamily="34" charset="0"/>
              </a:rPr>
              <a:t>Hw</a:t>
            </a:r>
            <a:r>
              <a:rPr lang="en-US" sz="3600" b="1" dirty="0">
                <a:solidFill>
                  <a:schemeClr val="accent6"/>
                </a:solidFill>
                <a:latin typeface="Arial Black" panose="020B0604020202020204" pitchFamily="34" charset="0"/>
                <a:cs typeface="Arial Black" panose="020B0604020202020204" pitchFamily="34" charset="0"/>
              </a:rPr>
              <a:t> </a:t>
            </a:r>
            <a:r>
              <a:rPr lang="en-US" sz="3600" dirty="0">
                <a:latin typeface="Arial Black" panose="020B0604020202020204" pitchFamily="34" charset="0"/>
                <a:cs typeface="Arial Black" panose="020B0604020202020204" pitchFamily="34" charset="0"/>
              </a:rPr>
              <a:t>Experimental </a:t>
            </a:r>
            <a:br>
              <a:rPr lang="en-US" sz="3600" dirty="0">
                <a:latin typeface="Arial Black" panose="020B0604020202020204" pitchFamily="34" charset="0"/>
                <a:cs typeface="Arial Black" panose="020B0604020202020204" pitchFamily="34" charset="0"/>
              </a:rPr>
            </a:br>
            <a:r>
              <a:rPr lang="en-US" sz="3600" dirty="0">
                <a:latin typeface="Arial Black" panose="020B0604020202020204" pitchFamily="34" charset="0"/>
                <a:cs typeface="Arial Black" panose="020B0604020202020204" pitchFamily="34" charset="0"/>
              </a:rPr>
              <a:t>specifications</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8" name="Picture 7">
            <a:extLst>
              <a:ext uri="{FF2B5EF4-FFF2-40B4-BE49-F238E27FC236}">
                <a16:creationId xmlns:a16="http://schemas.microsoft.com/office/drawing/2014/main" id="{D96B149C-70BD-CBEA-CF7C-77A9A609C54F}"/>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auto">
          <a:xfrm>
            <a:off x="463445" y="2180914"/>
            <a:ext cx="5535241" cy="4044855"/>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graphicFrame>
        <p:nvGraphicFramePr>
          <p:cNvPr id="9" name="Table 4">
            <a:extLst>
              <a:ext uri="{FF2B5EF4-FFF2-40B4-BE49-F238E27FC236}">
                <a16:creationId xmlns:a16="http://schemas.microsoft.com/office/drawing/2014/main" id="{49A34D2E-CE36-7696-78BF-85D2722F3F40}"/>
              </a:ext>
            </a:extLst>
          </p:cNvPr>
          <p:cNvGraphicFramePr>
            <a:graphicFrameLocks noGrp="1"/>
          </p:cNvGraphicFramePr>
          <p:nvPr>
            <p:extLst>
              <p:ext uri="{D42A27DB-BD31-4B8C-83A1-F6EECF244321}">
                <p14:modId xmlns:p14="http://schemas.microsoft.com/office/powerpoint/2010/main" val="1993858503"/>
              </p:ext>
            </p:extLst>
          </p:nvPr>
        </p:nvGraphicFramePr>
        <p:xfrm>
          <a:off x="6199053" y="2059629"/>
          <a:ext cx="5240091" cy="4364386"/>
        </p:xfrm>
        <a:graphic>
          <a:graphicData uri="http://schemas.openxmlformats.org/drawingml/2006/table">
            <a:tbl>
              <a:tblPr firstRow="1" bandRow="1">
                <a:solidFill>
                  <a:sysClr val="windowText" lastClr="000000">
                    <a:lumMod val="65000"/>
                    <a:lumOff val="35000"/>
                  </a:sysClr>
                </a:solidFill>
              </a:tblPr>
              <a:tblGrid>
                <a:gridCol w="2641918">
                  <a:extLst>
                    <a:ext uri="{9D8B030D-6E8A-4147-A177-3AD203B41FA5}">
                      <a16:colId xmlns:a16="http://schemas.microsoft.com/office/drawing/2014/main" val="3364474660"/>
                    </a:ext>
                  </a:extLst>
                </a:gridCol>
                <a:gridCol w="2598173">
                  <a:extLst>
                    <a:ext uri="{9D8B030D-6E8A-4147-A177-3AD203B41FA5}">
                      <a16:colId xmlns:a16="http://schemas.microsoft.com/office/drawing/2014/main" val="3893980495"/>
                    </a:ext>
                  </a:extLst>
                </a:gridCol>
              </a:tblGrid>
              <a:tr h="856328">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2000" b="0" cap="all" spc="60" dirty="0">
                          <a:solidFill>
                            <a:schemeClr val="bg1"/>
                          </a:solidFill>
                          <a:latin typeface="Times New Roman"/>
                          <a:cs typeface="Times New Roman"/>
                        </a:rPr>
                        <a:t>Cluster Version</a:t>
                      </a:r>
                    </a:p>
                  </a:txBody>
                  <a:tcPr marL="243743" marR="243743" marT="243743" marB="243743">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2000" b="0" cap="all" spc="60" dirty="0">
                          <a:solidFill>
                            <a:schemeClr val="bg1"/>
                          </a:solidFill>
                          <a:latin typeface="Times New Roman"/>
                          <a:cs typeface="Times New Roman"/>
                        </a:rPr>
                        <a:t>Hadoop 3.1.2</a:t>
                      </a:r>
                    </a:p>
                  </a:txBody>
                  <a:tcPr marL="243743" marR="243743" marT="243743" marB="243743">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3017742"/>
                  </a:ext>
                </a:extLst>
              </a:tr>
              <a:tr h="75190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2000" b="0" i="0" kern="1200" cap="none" spc="0" dirty="0">
                          <a:solidFill>
                            <a:schemeClr val="bg1"/>
                          </a:solidFill>
                          <a:effectLst/>
                          <a:latin typeface="Times New Roman"/>
                          <a:ea typeface="+mn-ea"/>
                          <a:cs typeface="Times New Roman"/>
                        </a:rPr>
                        <a:t>Cluster Number of Nodes</a:t>
                      </a:r>
                      <a:endParaRPr lang="en-US" sz="2000" cap="none" spc="0" dirty="0">
                        <a:solidFill>
                          <a:schemeClr val="bg1"/>
                        </a:solidFill>
                        <a:latin typeface="Times New Roman"/>
                        <a:cs typeface="Times New Roman"/>
                      </a:endParaRPr>
                    </a:p>
                  </a:txBody>
                  <a:tcPr marL="219308" marR="219308" marT="109654" marB="162495">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2000" cap="none" spc="0" dirty="0">
                          <a:solidFill>
                            <a:schemeClr val="bg1"/>
                          </a:solidFill>
                          <a:latin typeface="Times New Roman"/>
                          <a:cs typeface="Times New Roman"/>
                        </a:rPr>
                        <a:t>3 Nodes  </a:t>
                      </a:r>
                      <a:endParaRPr lang="en-US" sz="2000" cap="none" spc="0" dirty="0">
                        <a:solidFill>
                          <a:schemeClr val="bg1"/>
                        </a:solidFill>
                        <a:latin typeface="Times New Roman" panose="02020603050405020304" pitchFamily="18" charset="0"/>
                        <a:cs typeface="Times New Roman" panose="02020603050405020304" pitchFamily="18" charset="0"/>
                      </a:endParaRPr>
                    </a:p>
                  </a:txBody>
                  <a:tcPr marL="219308" marR="219308" marT="109654" marB="162495">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solidFill>
                      <a:sysClr val="windowText" lastClr="000000">
                        <a:lumMod val="65000"/>
                        <a:lumOff val="35000"/>
                      </a:sysClr>
                    </a:solidFill>
                  </a:tcPr>
                </a:tc>
                <a:extLst>
                  <a:ext uri="{0D108BD9-81ED-4DB2-BD59-A6C34878D82A}">
                    <a16:rowId xmlns:a16="http://schemas.microsoft.com/office/drawing/2014/main" val="1448430168"/>
                  </a:ext>
                </a:extLst>
              </a:tr>
              <a:tr h="75190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2000" cap="none" spc="0">
                          <a:solidFill>
                            <a:schemeClr val="bg1"/>
                          </a:solidFill>
                          <a:latin typeface="Times New Roman"/>
                          <a:cs typeface="Times New Roman"/>
                        </a:rPr>
                        <a:t>Memory Size</a:t>
                      </a:r>
                    </a:p>
                  </a:txBody>
                  <a:tcPr marL="219308" marR="219308" marT="109654" marB="16249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de-DE" sz="2000" cap="none" spc="0" dirty="0">
                          <a:solidFill>
                            <a:schemeClr val="bg1"/>
                          </a:solidFill>
                          <a:latin typeface="Times New Roman"/>
                          <a:cs typeface="Times New Roman"/>
                        </a:rPr>
                        <a:t>251.2 GB</a:t>
                      </a:r>
                      <a:endParaRPr lang="en-US" sz="2000" cap="none" spc="0" dirty="0">
                        <a:solidFill>
                          <a:schemeClr val="bg1"/>
                        </a:solidFill>
                        <a:latin typeface="Times New Roman"/>
                        <a:cs typeface="Times New Roman"/>
                      </a:endParaRPr>
                    </a:p>
                  </a:txBody>
                  <a:tcPr marL="219308" marR="219308" marT="109654" marB="16249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131005278"/>
                  </a:ext>
                </a:extLst>
              </a:tr>
              <a:tr h="75190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2000" cap="none" spc="0">
                          <a:solidFill>
                            <a:schemeClr val="bg1"/>
                          </a:solidFill>
                          <a:latin typeface="Times New Roman"/>
                          <a:cs typeface="Times New Roman"/>
                        </a:rPr>
                        <a:t>CPU Speed</a:t>
                      </a:r>
                    </a:p>
                  </a:txBody>
                  <a:tcPr marL="219308" marR="219308" marT="109654" marB="16249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lvl="0">
                        <a:buNone/>
                      </a:pPr>
                      <a:r>
                        <a:rPr lang="it-IT" sz="2000" b="0" i="0" u="none" strike="noStrike" cap="none" spc="0" noProof="0" dirty="0">
                          <a:solidFill>
                            <a:schemeClr val="bg1"/>
                          </a:solidFill>
                          <a:latin typeface="Times New Roman"/>
                        </a:rPr>
                        <a:t>1995.312 MHz</a:t>
                      </a:r>
                      <a:endParaRPr lang="en-US" sz="2000" cap="none" spc="0" dirty="0">
                        <a:solidFill>
                          <a:schemeClr val="bg1"/>
                        </a:solidFill>
                        <a:latin typeface="Times New Roman"/>
                      </a:endParaRPr>
                    </a:p>
                  </a:txBody>
                  <a:tcPr marL="219308" marR="219308" marT="109654" marB="16249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Text" lastClr="000000">
                        <a:lumMod val="65000"/>
                        <a:lumOff val="35000"/>
                      </a:sysClr>
                    </a:solidFill>
                  </a:tcPr>
                </a:tc>
                <a:extLst>
                  <a:ext uri="{0D108BD9-81ED-4DB2-BD59-A6C34878D82A}">
                    <a16:rowId xmlns:a16="http://schemas.microsoft.com/office/drawing/2014/main" val="2092179695"/>
                  </a:ext>
                </a:extLst>
              </a:tr>
              <a:tr h="75190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lvl="0">
                        <a:buNone/>
                      </a:pPr>
                      <a:r>
                        <a:rPr lang="en-US" sz="2000" b="0" i="0" u="none" strike="noStrike" cap="none" spc="0" noProof="0" dirty="0">
                          <a:solidFill>
                            <a:schemeClr val="bg1"/>
                          </a:solidFill>
                          <a:latin typeface="Times New Roman"/>
                        </a:rPr>
                        <a:t>Number</a:t>
                      </a:r>
                      <a:r>
                        <a:rPr lang="en-US" sz="2000" cap="none" spc="0" dirty="0">
                          <a:solidFill>
                            <a:schemeClr val="bg1"/>
                          </a:solidFill>
                          <a:latin typeface="Times New Roman"/>
                          <a:cs typeface="Times New Roman"/>
                        </a:rPr>
                        <a:t> of Core CPU</a:t>
                      </a:r>
                    </a:p>
                  </a:txBody>
                  <a:tcPr marL="219307" marR="219307" marT="109654" marB="16249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lvl="0">
                        <a:buNone/>
                      </a:pPr>
                      <a:r>
                        <a:rPr lang="it-IT" sz="2000" b="0" i="0" u="none" strike="noStrike" cap="none" spc="0" noProof="0" dirty="0">
                          <a:solidFill>
                            <a:schemeClr val="bg1"/>
                          </a:solidFill>
                          <a:latin typeface="Times New Roman"/>
                        </a:rPr>
                        <a:t>3</a:t>
                      </a:r>
                    </a:p>
                  </a:txBody>
                  <a:tcPr marL="219307" marR="219307" marT="109654" marB="16249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735959074"/>
                  </a:ext>
                </a:extLst>
              </a:tr>
            </a:tbl>
          </a:graphicData>
        </a:graphic>
      </p:graphicFrame>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BE58-365D-4D0C-BB49-57BEE6FFFF3D}"/>
              </a:ext>
            </a:extLst>
          </p:cNvPr>
          <p:cNvSpPr>
            <a:spLocks noGrp="1"/>
          </p:cNvSpPr>
          <p:nvPr>
            <p:ph type="title"/>
          </p:nvPr>
        </p:nvSpPr>
        <p:spPr>
          <a:xfrm>
            <a:off x="3910362" y="708674"/>
            <a:ext cx="5880409" cy="1119883"/>
          </a:xfrm>
        </p:spPr>
        <p:txBody>
          <a:bodyPr>
            <a:normAutofit/>
          </a:bodyPr>
          <a:lstStyle/>
          <a:p>
            <a:r>
              <a:rPr lang="en-US" sz="2800" b="1" dirty="0">
                <a:latin typeface="Times New Roman" panose="02020603050405020304" pitchFamily="18" charset="0"/>
                <a:cs typeface="Times New Roman" panose="02020603050405020304" pitchFamily="18" charset="0"/>
              </a:rPr>
              <a:t>FLOWCHART OF DATA ANALYSIS</a:t>
            </a:r>
          </a:p>
        </p:txBody>
      </p:sp>
      <p:sp>
        <p:nvSpPr>
          <p:cNvPr id="4" name="Oval 3">
            <a:extLst>
              <a:ext uri="{FF2B5EF4-FFF2-40B4-BE49-F238E27FC236}">
                <a16:creationId xmlns:a16="http://schemas.microsoft.com/office/drawing/2014/main" id="{D1091574-1F60-4F31-A804-DC4A5A781299}"/>
              </a:ext>
            </a:extLst>
          </p:cNvPr>
          <p:cNvSpPr/>
          <p:nvPr/>
        </p:nvSpPr>
        <p:spPr>
          <a:xfrm>
            <a:off x="932312" y="2767600"/>
            <a:ext cx="2702103" cy="1119883"/>
          </a:xfrm>
          <a:prstGeom prst="ellipse">
            <a:avLst/>
          </a:prstGeom>
          <a:solidFill>
            <a:srgbClr val="FFC000"/>
          </a:solidFill>
          <a:ln w="38100">
            <a:solidFill>
              <a:srgbClr val="0D1C3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accent1">
                  <a:lumMod val="60000"/>
                  <a:lumOff val="40000"/>
                </a:schemeClr>
              </a:solidFill>
              <a:highlight>
                <a:srgbClr val="CDBE8A"/>
              </a:highlight>
            </a:endParaRPr>
          </a:p>
        </p:txBody>
      </p:sp>
      <p:sp>
        <p:nvSpPr>
          <p:cNvPr id="5" name="TextBox 4">
            <a:extLst>
              <a:ext uri="{FF2B5EF4-FFF2-40B4-BE49-F238E27FC236}">
                <a16:creationId xmlns:a16="http://schemas.microsoft.com/office/drawing/2014/main" id="{972DAC4B-D5CF-4251-94C6-F98F10D09673}"/>
              </a:ext>
            </a:extLst>
          </p:cNvPr>
          <p:cNvSpPr txBox="1"/>
          <p:nvPr/>
        </p:nvSpPr>
        <p:spPr>
          <a:xfrm>
            <a:off x="1263722" y="2811267"/>
            <a:ext cx="1941816"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Download Dataset from Kaggle</a:t>
            </a:r>
          </a:p>
        </p:txBody>
      </p:sp>
      <p:sp>
        <p:nvSpPr>
          <p:cNvPr id="6" name="Arrow: Right 5">
            <a:extLst>
              <a:ext uri="{FF2B5EF4-FFF2-40B4-BE49-F238E27FC236}">
                <a16:creationId xmlns:a16="http://schemas.microsoft.com/office/drawing/2014/main" id="{2B5577AE-87D0-4B5A-A67C-18E7AC091E93}"/>
              </a:ext>
            </a:extLst>
          </p:cNvPr>
          <p:cNvSpPr/>
          <p:nvPr/>
        </p:nvSpPr>
        <p:spPr>
          <a:xfrm>
            <a:off x="3752996" y="3226085"/>
            <a:ext cx="1181528" cy="2029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2D9ADC-F87E-4A12-8C36-714D4502C1DE}"/>
              </a:ext>
            </a:extLst>
          </p:cNvPr>
          <p:cNvSpPr/>
          <p:nvPr/>
        </p:nvSpPr>
        <p:spPr>
          <a:xfrm>
            <a:off x="5125092" y="2767600"/>
            <a:ext cx="1941815" cy="1119883"/>
          </a:xfrm>
          <a:prstGeom prst="rect">
            <a:avLst/>
          </a:prstGeom>
          <a:solidFill>
            <a:schemeClr val="accent4">
              <a:lumMod val="40000"/>
              <a:lumOff val="60000"/>
            </a:schemeClr>
          </a:solidFill>
          <a:ln w="38100">
            <a:solidFill>
              <a:srgbClr val="0D1C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D0EC46DD-9E0A-479C-83A2-ED8DA0D7C301}"/>
              </a:ext>
            </a:extLst>
          </p:cNvPr>
          <p:cNvSpPr/>
          <p:nvPr/>
        </p:nvSpPr>
        <p:spPr>
          <a:xfrm>
            <a:off x="7263829" y="3226085"/>
            <a:ext cx="924674" cy="2029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794CFBE-4DF1-4253-89FA-A8289DB0CAB8}"/>
              </a:ext>
            </a:extLst>
          </p:cNvPr>
          <p:cNvSpPr/>
          <p:nvPr/>
        </p:nvSpPr>
        <p:spPr>
          <a:xfrm>
            <a:off x="8393987" y="2811267"/>
            <a:ext cx="2650732" cy="1119883"/>
          </a:xfrm>
          <a:prstGeom prst="rect">
            <a:avLst/>
          </a:prstGeom>
          <a:solidFill>
            <a:schemeClr val="accent5">
              <a:lumMod val="40000"/>
              <a:lumOff val="60000"/>
            </a:schemeClr>
          </a:solidFill>
          <a:ln w="38100">
            <a:solidFill>
              <a:srgbClr val="0D1C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 name="Arrow: Down 19">
            <a:extLst>
              <a:ext uri="{FF2B5EF4-FFF2-40B4-BE49-F238E27FC236}">
                <a16:creationId xmlns:a16="http://schemas.microsoft.com/office/drawing/2014/main" id="{912031E0-335D-47A5-8140-14AFFF02E2FE}"/>
              </a:ext>
            </a:extLst>
          </p:cNvPr>
          <p:cNvSpPr/>
          <p:nvPr/>
        </p:nvSpPr>
        <p:spPr>
          <a:xfrm>
            <a:off x="9536131" y="3987495"/>
            <a:ext cx="183222" cy="69752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7200AF2-694C-4165-A156-653FC9B669A4}"/>
              </a:ext>
            </a:extLst>
          </p:cNvPr>
          <p:cNvSpPr/>
          <p:nvPr/>
        </p:nvSpPr>
        <p:spPr>
          <a:xfrm>
            <a:off x="8414535" y="4685016"/>
            <a:ext cx="2650732" cy="1119883"/>
          </a:xfrm>
          <a:prstGeom prst="rect">
            <a:avLst/>
          </a:prstGeom>
          <a:solidFill>
            <a:schemeClr val="accent6">
              <a:lumMod val="40000"/>
              <a:lumOff val="60000"/>
            </a:schemeClr>
          </a:solidFill>
          <a:ln w="38100">
            <a:solidFill>
              <a:srgbClr val="0D1C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Arrow: Left 23">
            <a:extLst>
              <a:ext uri="{FF2B5EF4-FFF2-40B4-BE49-F238E27FC236}">
                <a16:creationId xmlns:a16="http://schemas.microsoft.com/office/drawing/2014/main" id="{81043E3A-C8A7-4117-BFAB-04C2A42CA723}"/>
              </a:ext>
            </a:extLst>
          </p:cNvPr>
          <p:cNvSpPr/>
          <p:nvPr/>
        </p:nvSpPr>
        <p:spPr>
          <a:xfrm>
            <a:off x="7387119" y="5157627"/>
            <a:ext cx="801384" cy="20291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1D46D5C3-458C-4546-AC74-5784987643D2}"/>
              </a:ext>
            </a:extLst>
          </p:cNvPr>
          <p:cNvSpPr/>
          <p:nvPr/>
        </p:nvSpPr>
        <p:spPr>
          <a:xfrm>
            <a:off x="4992426" y="4756935"/>
            <a:ext cx="2394692" cy="1047964"/>
          </a:xfrm>
          <a:prstGeom prst="roundRect">
            <a:avLst/>
          </a:prstGeom>
          <a:solidFill>
            <a:schemeClr val="accent3">
              <a:lumMod val="75000"/>
            </a:schemeClr>
          </a:solidFill>
          <a:ln w="38100">
            <a:solidFill>
              <a:srgbClr val="0D1C3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D2A8291-E516-41F6-BB33-8497B1967C8F}"/>
              </a:ext>
            </a:extLst>
          </p:cNvPr>
          <p:cNvSpPr txBox="1"/>
          <p:nvPr/>
        </p:nvSpPr>
        <p:spPr>
          <a:xfrm>
            <a:off x="5125092" y="2811267"/>
            <a:ext cx="1823234"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Upload Dataset to HDFS</a:t>
            </a:r>
          </a:p>
        </p:txBody>
      </p:sp>
      <p:sp>
        <p:nvSpPr>
          <p:cNvPr id="28" name="TextBox 27">
            <a:extLst>
              <a:ext uri="{FF2B5EF4-FFF2-40B4-BE49-F238E27FC236}">
                <a16:creationId xmlns:a16="http://schemas.microsoft.com/office/drawing/2014/main" id="{A723A966-C877-4490-B327-BAF12709251C}"/>
              </a:ext>
            </a:extLst>
          </p:cNvPr>
          <p:cNvSpPr txBox="1"/>
          <p:nvPr/>
        </p:nvSpPr>
        <p:spPr>
          <a:xfrm>
            <a:off x="8445785" y="3041151"/>
            <a:ext cx="249276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Created Table in Beeline</a:t>
            </a:r>
          </a:p>
        </p:txBody>
      </p:sp>
      <p:sp>
        <p:nvSpPr>
          <p:cNvPr id="29" name="TextBox 28">
            <a:extLst>
              <a:ext uri="{FF2B5EF4-FFF2-40B4-BE49-F238E27FC236}">
                <a16:creationId xmlns:a16="http://schemas.microsoft.com/office/drawing/2014/main" id="{0A10A3B2-7C27-4802-B44A-79F48417D65F}"/>
              </a:ext>
            </a:extLst>
          </p:cNvPr>
          <p:cNvSpPr txBox="1"/>
          <p:nvPr/>
        </p:nvSpPr>
        <p:spPr>
          <a:xfrm>
            <a:off x="5125092" y="4941870"/>
            <a:ext cx="1840110" cy="40495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Export Results</a:t>
            </a:r>
          </a:p>
        </p:txBody>
      </p:sp>
      <p:sp>
        <p:nvSpPr>
          <p:cNvPr id="7" name="Arrow: Left 6">
            <a:extLst>
              <a:ext uri="{FF2B5EF4-FFF2-40B4-BE49-F238E27FC236}">
                <a16:creationId xmlns:a16="http://schemas.microsoft.com/office/drawing/2014/main" id="{47E1A3AF-FA68-41D3-9629-D7969C01365E}"/>
              </a:ext>
            </a:extLst>
          </p:cNvPr>
          <p:cNvSpPr/>
          <p:nvPr/>
        </p:nvSpPr>
        <p:spPr>
          <a:xfrm>
            <a:off x="3996549" y="5104174"/>
            <a:ext cx="976045" cy="20291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71BE11E-8092-4109-A736-8FBBC5993A7A}"/>
              </a:ext>
            </a:extLst>
          </p:cNvPr>
          <p:cNvSpPr/>
          <p:nvPr/>
        </p:nvSpPr>
        <p:spPr>
          <a:xfrm>
            <a:off x="1001391" y="4685016"/>
            <a:ext cx="2963618" cy="1244146"/>
          </a:xfrm>
          <a:prstGeom prst="roundRect">
            <a:avLst/>
          </a:prstGeom>
          <a:solidFill>
            <a:schemeClr val="accent1">
              <a:lumMod val="40000"/>
              <a:lumOff val="60000"/>
            </a:schemeClr>
          </a:solidFill>
          <a:ln w="28575">
            <a:solidFill>
              <a:srgbClr val="0D1C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B35008-CB24-4699-97C4-EA8AC9C0A1EB}"/>
              </a:ext>
            </a:extLst>
          </p:cNvPr>
          <p:cNvSpPr txBox="1"/>
          <p:nvPr/>
        </p:nvSpPr>
        <p:spPr>
          <a:xfrm>
            <a:off x="1001392" y="4756935"/>
            <a:ext cx="2751604" cy="129266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Analysis of Data </a:t>
            </a:r>
            <a:r>
              <a:rPr lang="en-US" sz="2000" dirty="0">
                <a:latin typeface="Times New Roman"/>
                <a:cs typeface="Times New Roman"/>
              </a:rPr>
              <a:t>using </a:t>
            </a:r>
            <a:r>
              <a:rPr lang="en-US" sz="2000" b="0" i="0" dirty="0">
                <a:effectLst/>
                <a:latin typeface="Times New Roman"/>
                <a:cs typeface="Times New Roman"/>
              </a:rPr>
              <a:t> Visualization,</a:t>
            </a:r>
            <a:r>
              <a:rPr lang="en-US" sz="2000" dirty="0">
                <a:latin typeface="Times New Roman"/>
                <a:cs typeface="Times New Roman"/>
              </a:rPr>
              <a:t> Bar and Pie chart in Tableau</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3DB0CD3F-C927-49C6-926D-C83E26E95623}"/>
              </a:ext>
            </a:extLst>
          </p:cNvPr>
          <p:cNvSpPr txBox="1"/>
          <p:nvPr/>
        </p:nvSpPr>
        <p:spPr>
          <a:xfrm>
            <a:off x="8568647" y="4847088"/>
            <a:ext cx="2213225"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a:t>
            </a:r>
          </a:p>
          <a:p>
            <a:r>
              <a:rPr lang="en-US" sz="2000" dirty="0">
                <a:latin typeface="Times New Roman" panose="02020603050405020304" pitchFamily="18" charset="0"/>
                <a:cs typeface="Times New Roman" panose="02020603050405020304" pitchFamily="18" charset="0"/>
              </a:rPr>
              <a:t>Cleaning</a:t>
            </a:r>
          </a:p>
        </p:txBody>
      </p:sp>
    </p:spTree>
    <p:extLst>
      <p:ext uri="{BB962C8B-B14F-4D97-AF65-F5344CB8AC3E}">
        <p14:creationId xmlns:p14="http://schemas.microsoft.com/office/powerpoint/2010/main" val="6079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BE58-365D-4D0C-BB49-57BEE6FFFF3D}"/>
              </a:ext>
            </a:extLst>
          </p:cNvPr>
          <p:cNvSpPr>
            <a:spLocks noGrp="1"/>
          </p:cNvSpPr>
          <p:nvPr>
            <p:ph type="title"/>
          </p:nvPr>
        </p:nvSpPr>
        <p:spPr>
          <a:xfrm>
            <a:off x="318500" y="123291"/>
            <a:ext cx="10489914" cy="1086491"/>
          </a:xfrm>
        </p:spPr>
        <p:txBody>
          <a:bodyPr>
            <a:normAutofit/>
          </a:bodyPr>
          <a:lstStyle/>
          <a:p>
            <a:r>
              <a:rPr lang="en-US" sz="2800" b="1" dirty="0">
                <a:latin typeface="Times New Roman" panose="02020603050405020304" pitchFamily="18" charset="0"/>
                <a:cs typeface="Times New Roman" panose="02020603050405020304" pitchFamily="18" charset="0"/>
              </a:rPr>
              <a:t>Workflow Chart</a:t>
            </a:r>
          </a:p>
        </p:txBody>
      </p:sp>
      <p:sp>
        <p:nvSpPr>
          <p:cNvPr id="4" name="Oval 3">
            <a:extLst>
              <a:ext uri="{FF2B5EF4-FFF2-40B4-BE49-F238E27FC236}">
                <a16:creationId xmlns:a16="http://schemas.microsoft.com/office/drawing/2014/main" id="{D1091574-1F60-4F31-A804-DC4A5A781299}"/>
              </a:ext>
            </a:extLst>
          </p:cNvPr>
          <p:cNvSpPr/>
          <p:nvPr/>
        </p:nvSpPr>
        <p:spPr>
          <a:xfrm>
            <a:off x="409254" y="1715784"/>
            <a:ext cx="1717498" cy="707887"/>
          </a:xfrm>
          <a:prstGeom prst="ellipse">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2DAC4B-D5CF-4251-94C6-F98F10D09673}"/>
              </a:ext>
            </a:extLst>
          </p:cNvPr>
          <p:cNvSpPr txBox="1"/>
          <p:nvPr/>
        </p:nvSpPr>
        <p:spPr>
          <a:xfrm>
            <a:off x="571499" y="1683709"/>
            <a:ext cx="183650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Customers requirements </a:t>
            </a:r>
          </a:p>
        </p:txBody>
      </p:sp>
      <p:sp>
        <p:nvSpPr>
          <p:cNvPr id="6" name="Arrow: Right 5">
            <a:extLst>
              <a:ext uri="{FF2B5EF4-FFF2-40B4-BE49-F238E27FC236}">
                <a16:creationId xmlns:a16="http://schemas.microsoft.com/office/drawing/2014/main" id="{2B5577AE-87D0-4B5A-A67C-18E7AC091E93}"/>
              </a:ext>
            </a:extLst>
          </p:cNvPr>
          <p:cNvSpPr/>
          <p:nvPr/>
        </p:nvSpPr>
        <p:spPr>
          <a:xfrm>
            <a:off x="2258818" y="1988625"/>
            <a:ext cx="948217" cy="1504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2A2D9ADC-F87E-4A12-8C36-714D4502C1DE}"/>
              </a:ext>
            </a:extLst>
          </p:cNvPr>
          <p:cNvSpPr/>
          <p:nvPr/>
        </p:nvSpPr>
        <p:spPr>
          <a:xfrm>
            <a:off x="3279384" y="1703452"/>
            <a:ext cx="1717498" cy="1030758"/>
          </a:xfrm>
          <a:prstGeom prst="rect">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3" name="Arrow: Right 12">
            <a:extLst>
              <a:ext uri="{FF2B5EF4-FFF2-40B4-BE49-F238E27FC236}">
                <a16:creationId xmlns:a16="http://schemas.microsoft.com/office/drawing/2014/main" id="{D0EC46DD-9E0A-479C-83A2-ED8DA0D7C301}"/>
              </a:ext>
            </a:extLst>
          </p:cNvPr>
          <p:cNvSpPr/>
          <p:nvPr/>
        </p:nvSpPr>
        <p:spPr>
          <a:xfrm>
            <a:off x="5037978" y="1988625"/>
            <a:ext cx="854044" cy="15048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1794CFBE-4DF1-4253-89FA-A8289DB0CAB8}"/>
              </a:ext>
            </a:extLst>
          </p:cNvPr>
          <p:cNvSpPr/>
          <p:nvPr/>
        </p:nvSpPr>
        <p:spPr>
          <a:xfrm>
            <a:off x="5892022" y="1715784"/>
            <a:ext cx="1710854" cy="893112"/>
          </a:xfrm>
          <a:prstGeom prst="rect">
            <a:avLst/>
          </a:prstGeom>
          <a:solidFill>
            <a:schemeClr val="accent4">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D7200AF2-694C-4165-A156-653FC9B669A4}"/>
              </a:ext>
            </a:extLst>
          </p:cNvPr>
          <p:cNvSpPr/>
          <p:nvPr/>
        </p:nvSpPr>
        <p:spPr>
          <a:xfrm>
            <a:off x="8929739" y="3205668"/>
            <a:ext cx="2037923" cy="921955"/>
          </a:xfrm>
          <a:prstGeom prst="rect">
            <a:avLst/>
          </a:prstGeom>
          <a:solidFill>
            <a:schemeClr val="bg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1D46D5C3-458C-4546-AC74-5784987643D2}"/>
              </a:ext>
            </a:extLst>
          </p:cNvPr>
          <p:cNvSpPr/>
          <p:nvPr/>
        </p:nvSpPr>
        <p:spPr>
          <a:xfrm>
            <a:off x="5621835" y="3111743"/>
            <a:ext cx="2274013" cy="1188679"/>
          </a:xfrm>
          <a:prstGeom prst="roundRect">
            <a:avLst/>
          </a:prstGeom>
          <a:solidFill>
            <a:schemeClr val="accent6">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1D2A8291-E516-41F6-BB33-8497B1967C8F}"/>
              </a:ext>
            </a:extLst>
          </p:cNvPr>
          <p:cNvSpPr txBox="1"/>
          <p:nvPr/>
        </p:nvSpPr>
        <p:spPr>
          <a:xfrm>
            <a:off x="3376559" y="1715784"/>
            <a:ext cx="1414841"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Planning data/tables </a:t>
            </a:r>
          </a:p>
        </p:txBody>
      </p:sp>
      <p:sp>
        <p:nvSpPr>
          <p:cNvPr id="28" name="TextBox 27">
            <a:extLst>
              <a:ext uri="{FF2B5EF4-FFF2-40B4-BE49-F238E27FC236}">
                <a16:creationId xmlns:a16="http://schemas.microsoft.com/office/drawing/2014/main" id="{A723A966-C877-4490-B327-BAF12709251C}"/>
              </a:ext>
            </a:extLst>
          </p:cNvPr>
          <p:cNvSpPr txBox="1"/>
          <p:nvPr/>
        </p:nvSpPr>
        <p:spPr>
          <a:xfrm>
            <a:off x="5851291" y="1828471"/>
            <a:ext cx="204455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Clean data prior to upload </a:t>
            </a:r>
          </a:p>
        </p:txBody>
      </p:sp>
      <p:sp>
        <p:nvSpPr>
          <p:cNvPr id="8" name="Arrow: Right 7">
            <a:extLst>
              <a:ext uri="{FF2B5EF4-FFF2-40B4-BE49-F238E27FC236}">
                <a16:creationId xmlns:a16="http://schemas.microsoft.com/office/drawing/2014/main" id="{9A19250F-A9EF-44C4-8431-7ADBD5EBA898}"/>
              </a:ext>
            </a:extLst>
          </p:cNvPr>
          <p:cNvSpPr/>
          <p:nvPr/>
        </p:nvSpPr>
        <p:spPr>
          <a:xfrm>
            <a:off x="7602876" y="2037652"/>
            <a:ext cx="915897" cy="135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91110DCB-3D02-4AA9-A604-9BEEE4FB293D}"/>
              </a:ext>
            </a:extLst>
          </p:cNvPr>
          <p:cNvSpPr/>
          <p:nvPr/>
        </p:nvSpPr>
        <p:spPr>
          <a:xfrm>
            <a:off x="8882009" y="1686940"/>
            <a:ext cx="2085653" cy="921955"/>
          </a:xfrm>
          <a:prstGeom prst="roundRect">
            <a:avLst/>
          </a:prstGeom>
          <a:solidFill>
            <a:schemeClr val="accent6">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4AC76D68-0A08-4232-AA72-177A7DB1BB80}"/>
              </a:ext>
            </a:extLst>
          </p:cNvPr>
          <p:cNvSpPr/>
          <p:nvPr/>
        </p:nvSpPr>
        <p:spPr>
          <a:xfrm>
            <a:off x="3317056" y="3129572"/>
            <a:ext cx="1604265" cy="1188679"/>
          </a:xfrm>
          <a:prstGeom prst="ellipse">
            <a:avLst/>
          </a:prstGeom>
          <a:solidFill>
            <a:schemeClr val="accent4">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0A38F75-FAC4-4B55-8275-752B77573660}"/>
              </a:ext>
            </a:extLst>
          </p:cNvPr>
          <p:cNvSpPr/>
          <p:nvPr/>
        </p:nvSpPr>
        <p:spPr>
          <a:xfrm>
            <a:off x="430231" y="3177928"/>
            <a:ext cx="2099996" cy="1185128"/>
          </a:xfrm>
          <a:prstGeom prst="rect">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35E75FE9-E04B-48F0-BCDD-C6B2A498D588}"/>
              </a:ext>
            </a:extLst>
          </p:cNvPr>
          <p:cNvSpPr/>
          <p:nvPr/>
        </p:nvSpPr>
        <p:spPr>
          <a:xfrm>
            <a:off x="318500" y="5137079"/>
            <a:ext cx="2342507" cy="1438382"/>
          </a:xfrm>
          <a:prstGeom prst="ellipse">
            <a:avLst/>
          </a:prstGeom>
          <a:solidFill>
            <a:schemeClr val="tx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459EF62C-5068-4210-9CED-8C536EEABF60}"/>
              </a:ext>
            </a:extLst>
          </p:cNvPr>
          <p:cNvSpPr/>
          <p:nvPr/>
        </p:nvSpPr>
        <p:spPr>
          <a:xfrm>
            <a:off x="4294597" y="5203491"/>
            <a:ext cx="2845941" cy="1082087"/>
          </a:xfrm>
          <a:prstGeom prst="roundRect">
            <a:avLst/>
          </a:prstGeom>
          <a:solidFill>
            <a:schemeClr val="accent6">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880E134-E771-4CC5-A4F1-C83A7F99AF76}"/>
              </a:ext>
            </a:extLst>
          </p:cNvPr>
          <p:cNvSpPr txBox="1"/>
          <p:nvPr/>
        </p:nvSpPr>
        <p:spPr>
          <a:xfrm>
            <a:off x="9051533" y="1837597"/>
            <a:ext cx="196750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Confirm data looks correct </a:t>
            </a:r>
          </a:p>
        </p:txBody>
      </p:sp>
      <p:sp>
        <p:nvSpPr>
          <p:cNvPr id="21" name="TextBox 20">
            <a:extLst>
              <a:ext uri="{FF2B5EF4-FFF2-40B4-BE49-F238E27FC236}">
                <a16:creationId xmlns:a16="http://schemas.microsoft.com/office/drawing/2014/main" id="{0D3855E4-0555-4CA2-B848-85DAB50B55BF}"/>
              </a:ext>
            </a:extLst>
          </p:cNvPr>
          <p:cNvSpPr txBox="1"/>
          <p:nvPr/>
        </p:nvSpPr>
        <p:spPr>
          <a:xfrm>
            <a:off x="554804" y="3205668"/>
            <a:ext cx="1835437"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Downloaded Dataset to System</a:t>
            </a:r>
          </a:p>
        </p:txBody>
      </p:sp>
      <p:sp>
        <p:nvSpPr>
          <p:cNvPr id="22" name="TextBox 21">
            <a:extLst>
              <a:ext uri="{FF2B5EF4-FFF2-40B4-BE49-F238E27FC236}">
                <a16:creationId xmlns:a16="http://schemas.microsoft.com/office/drawing/2014/main" id="{E95C1E89-06A8-4358-BB40-7DB1EA5F5D2F}"/>
              </a:ext>
            </a:extLst>
          </p:cNvPr>
          <p:cNvSpPr txBox="1"/>
          <p:nvPr/>
        </p:nvSpPr>
        <p:spPr>
          <a:xfrm>
            <a:off x="3464984" y="3212594"/>
            <a:ext cx="145633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 structuring </a:t>
            </a:r>
          </a:p>
        </p:txBody>
      </p:sp>
      <p:sp>
        <p:nvSpPr>
          <p:cNvPr id="27" name="TextBox 26">
            <a:extLst>
              <a:ext uri="{FF2B5EF4-FFF2-40B4-BE49-F238E27FC236}">
                <a16:creationId xmlns:a16="http://schemas.microsoft.com/office/drawing/2014/main" id="{87186177-7586-48DE-842A-5AFDBC2C9110}"/>
              </a:ext>
            </a:extLst>
          </p:cNvPr>
          <p:cNvSpPr txBox="1"/>
          <p:nvPr/>
        </p:nvSpPr>
        <p:spPr>
          <a:xfrm>
            <a:off x="5784350" y="3462489"/>
            <a:ext cx="185619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Creating Tables</a:t>
            </a:r>
          </a:p>
        </p:txBody>
      </p:sp>
      <p:sp>
        <p:nvSpPr>
          <p:cNvPr id="31" name="TextBox 30">
            <a:extLst>
              <a:ext uri="{FF2B5EF4-FFF2-40B4-BE49-F238E27FC236}">
                <a16:creationId xmlns:a16="http://schemas.microsoft.com/office/drawing/2014/main" id="{1FC73106-E4EA-4101-B484-4052C8A8E87D}"/>
              </a:ext>
            </a:extLst>
          </p:cNvPr>
          <p:cNvSpPr txBox="1"/>
          <p:nvPr/>
        </p:nvSpPr>
        <p:spPr>
          <a:xfrm>
            <a:off x="9051533" y="3429000"/>
            <a:ext cx="189044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Writing Queries</a:t>
            </a:r>
          </a:p>
        </p:txBody>
      </p:sp>
      <p:sp>
        <p:nvSpPr>
          <p:cNvPr id="32" name="TextBox 31">
            <a:extLst>
              <a:ext uri="{FF2B5EF4-FFF2-40B4-BE49-F238E27FC236}">
                <a16:creationId xmlns:a16="http://schemas.microsoft.com/office/drawing/2014/main" id="{4ED58A68-F945-4F3E-B80B-00ECE48B41EB}"/>
              </a:ext>
            </a:extLst>
          </p:cNvPr>
          <p:cNvSpPr txBox="1"/>
          <p:nvPr/>
        </p:nvSpPr>
        <p:spPr>
          <a:xfrm>
            <a:off x="672744" y="5347053"/>
            <a:ext cx="1717498"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Saving Files to Local System</a:t>
            </a:r>
          </a:p>
        </p:txBody>
      </p:sp>
      <p:sp>
        <p:nvSpPr>
          <p:cNvPr id="33" name="TextBox 32">
            <a:extLst>
              <a:ext uri="{FF2B5EF4-FFF2-40B4-BE49-F238E27FC236}">
                <a16:creationId xmlns:a16="http://schemas.microsoft.com/office/drawing/2014/main" id="{2675A9C5-FAE1-494C-B25C-30B0FD61E1B9}"/>
              </a:ext>
            </a:extLst>
          </p:cNvPr>
          <p:cNvSpPr txBox="1"/>
          <p:nvPr/>
        </p:nvSpPr>
        <p:spPr>
          <a:xfrm>
            <a:off x="4791400" y="5263411"/>
            <a:ext cx="180461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Performing Visualization</a:t>
            </a:r>
          </a:p>
        </p:txBody>
      </p:sp>
      <p:sp>
        <p:nvSpPr>
          <p:cNvPr id="35" name="Arrow: Down 34">
            <a:extLst>
              <a:ext uri="{FF2B5EF4-FFF2-40B4-BE49-F238E27FC236}">
                <a16:creationId xmlns:a16="http://schemas.microsoft.com/office/drawing/2014/main" id="{D2B49CEB-9CB8-4A3B-BEFA-818EF51D795D}"/>
              </a:ext>
            </a:extLst>
          </p:cNvPr>
          <p:cNvSpPr/>
          <p:nvPr/>
        </p:nvSpPr>
        <p:spPr>
          <a:xfrm>
            <a:off x="9494817" y="2667017"/>
            <a:ext cx="143838" cy="444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6" name="Arrow: Left 35">
            <a:extLst>
              <a:ext uri="{FF2B5EF4-FFF2-40B4-BE49-F238E27FC236}">
                <a16:creationId xmlns:a16="http://schemas.microsoft.com/office/drawing/2014/main" id="{9F5D89F7-EA92-4C59-921C-53A64307DEE9}"/>
              </a:ext>
            </a:extLst>
          </p:cNvPr>
          <p:cNvSpPr/>
          <p:nvPr/>
        </p:nvSpPr>
        <p:spPr>
          <a:xfrm>
            <a:off x="7996288" y="3637219"/>
            <a:ext cx="678152" cy="108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7" name="Arrow: Left 36">
            <a:extLst>
              <a:ext uri="{FF2B5EF4-FFF2-40B4-BE49-F238E27FC236}">
                <a16:creationId xmlns:a16="http://schemas.microsoft.com/office/drawing/2014/main" id="{740C54B0-ABE4-428C-86A6-BF106069D4DE}"/>
              </a:ext>
            </a:extLst>
          </p:cNvPr>
          <p:cNvSpPr/>
          <p:nvPr/>
        </p:nvSpPr>
        <p:spPr>
          <a:xfrm>
            <a:off x="4938604" y="3663539"/>
            <a:ext cx="582791" cy="10237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8" name="Arrow: Left 37">
            <a:extLst>
              <a:ext uri="{FF2B5EF4-FFF2-40B4-BE49-F238E27FC236}">
                <a16:creationId xmlns:a16="http://schemas.microsoft.com/office/drawing/2014/main" id="{B9A46DD5-D4CA-4B70-BB01-4EE6D204F27D}"/>
              </a:ext>
            </a:extLst>
          </p:cNvPr>
          <p:cNvSpPr/>
          <p:nvPr/>
        </p:nvSpPr>
        <p:spPr>
          <a:xfrm flipV="1">
            <a:off x="2595725" y="3663539"/>
            <a:ext cx="689868" cy="102377"/>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 name="Arrow: Down 2">
            <a:extLst>
              <a:ext uri="{FF2B5EF4-FFF2-40B4-BE49-F238E27FC236}">
                <a16:creationId xmlns:a16="http://schemas.microsoft.com/office/drawing/2014/main" id="{B72CB51A-6F62-491A-94F1-ADEA9AE9A934}"/>
              </a:ext>
            </a:extLst>
          </p:cNvPr>
          <p:cNvSpPr/>
          <p:nvPr/>
        </p:nvSpPr>
        <p:spPr>
          <a:xfrm>
            <a:off x="1376737" y="4479533"/>
            <a:ext cx="164387" cy="54453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5" name="Arrow: Right 14">
            <a:extLst>
              <a:ext uri="{FF2B5EF4-FFF2-40B4-BE49-F238E27FC236}">
                <a16:creationId xmlns:a16="http://schemas.microsoft.com/office/drawing/2014/main" id="{D45E9786-CD93-4D40-A081-2FEA1E6A13E9}"/>
              </a:ext>
            </a:extLst>
          </p:cNvPr>
          <p:cNvSpPr/>
          <p:nvPr/>
        </p:nvSpPr>
        <p:spPr>
          <a:xfrm>
            <a:off x="2866490" y="5716384"/>
            <a:ext cx="1022280" cy="12629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4" name="Arrow: Right 23">
            <a:extLst>
              <a:ext uri="{FF2B5EF4-FFF2-40B4-BE49-F238E27FC236}">
                <a16:creationId xmlns:a16="http://schemas.microsoft.com/office/drawing/2014/main" id="{BB6FFF26-6F99-4F87-9896-8AF3195C0786}"/>
              </a:ext>
            </a:extLst>
          </p:cNvPr>
          <p:cNvSpPr/>
          <p:nvPr/>
        </p:nvSpPr>
        <p:spPr>
          <a:xfrm>
            <a:off x="7520683" y="5716384"/>
            <a:ext cx="901982" cy="108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AA8BE651-D3D8-43F3-8597-5E023B216B2F}"/>
              </a:ext>
            </a:extLst>
          </p:cNvPr>
          <p:cNvSpPr/>
          <p:nvPr/>
        </p:nvSpPr>
        <p:spPr>
          <a:xfrm>
            <a:off x="8818220" y="5203491"/>
            <a:ext cx="1974782" cy="1022167"/>
          </a:xfrm>
          <a:prstGeom prst="ellipse">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55775AE6-5E77-484A-A702-AB905ADD25F2}"/>
              </a:ext>
            </a:extLst>
          </p:cNvPr>
          <p:cNvSpPr txBox="1"/>
          <p:nvPr/>
        </p:nvSpPr>
        <p:spPr>
          <a:xfrm>
            <a:off x="9236467" y="5445303"/>
            <a:ext cx="11609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Analysis</a:t>
            </a:r>
          </a:p>
        </p:txBody>
      </p:sp>
    </p:spTree>
    <p:extLst>
      <p:ext uri="{BB962C8B-B14F-4D97-AF65-F5344CB8AC3E}">
        <p14:creationId xmlns:p14="http://schemas.microsoft.com/office/powerpoint/2010/main" val="1676888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371597" y="348865"/>
            <a:ext cx="10044023" cy="877729"/>
          </a:xfrm>
        </p:spPr>
        <p:txBody>
          <a:bodyPr vert="horz" lIns="91440" tIns="45720" rIns="91440" bIns="45720" rtlCol="0" anchor="ctr">
            <a:normAutofit/>
          </a:bodyPr>
          <a:lstStyle/>
          <a:p>
            <a:pPr algn="l">
              <a:lnSpc>
                <a:spcPct val="90000"/>
              </a:lnSpc>
            </a:pPr>
            <a:r>
              <a:rPr lang="en-US" sz="4000" b="1" kern="1200">
                <a:solidFill>
                  <a:srgbClr val="FFFFFF"/>
                </a:solidFill>
                <a:latin typeface="+mj-lt"/>
                <a:ea typeface="+mj-ea"/>
                <a:cs typeface="+mj-cs"/>
              </a:rPr>
              <a:t>Data collection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lgn="r" defTabSz="914400">
              <a:spcAft>
                <a:spcPts val="600"/>
              </a:spcAft>
            </a:pPr>
            <a:fld id="{48F63A3B-78C7-47BE-AE5E-E10140E04643}" type="slidenum">
              <a:rPr lang="en-US" sz="1100">
                <a:solidFill>
                  <a:schemeClr val="tx1">
                    <a:lumMod val="50000"/>
                    <a:lumOff val="50000"/>
                  </a:schemeClr>
                </a:solidFill>
                <a:latin typeface="+mn-lt"/>
                <a:cs typeface="+mn-cs"/>
              </a:rPr>
              <a:pPr algn="r" defTabSz="914400">
                <a:spcAft>
                  <a:spcPts val="600"/>
                </a:spcAft>
              </a:pPr>
              <a:t>8</a:t>
            </a:fld>
            <a:endParaRPr lang="en-US" sz="1100">
              <a:solidFill>
                <a:schemeClr val="tx1">
                  <a:lumMod val="50000"/>
                  <a:lumOff val="50000"/>
                </a:schemeClr>
              </a:solidFill>
              <a:latin typeface="+mn-lt"/>
              <a:cs typeface="+mn-cs"/>
            </a:endParaRPr>
          </a:p>
        </p:txBody>
      </p:sp>
      <p:graphicFrame>
        <p:nvGraphicFramePr>
          <p:cNvPr id="10" name="Content Placeholder 2">
            <a:extLst>
              <a:ext uri="{FF2B5EF4-FFF2-40B4-BE49-F238E27FC236}">
                <a16:creationId xmlns:a16="http://schemas.microsoft.com/office/drawing/2014/main" id="{7D956E93-ED98-7BFB-CBEB-F80B1985DD4A}"/>
              </a:ext>
            </a:extLst>
          </p:cNvPr>
          <p:cNvGraphicFramePr>
            <a:graphicFrameLocks noGrp="1"/>
          </p:cNvGraphicFramePr>
          <p:nvPr>
            <p:ph idx="1"/>
            <p:extLst>
              <p:ext uri="{D42A27DB-BD31-4B8C-83A1-F6EECF244321}">
                <p14:modId xmlns:p14="http://schemas.microsoft.com/office/powerpoint/2010/main" val="361378723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630936" y="630936"/>
            <a:ext cx="2926303" cy="1069625"/>
          </a:xfrm>
        </p:spPr>
        <p:txBody>
          <a:bodyPr vert="horz" lIns="91440" tIns="45720" rIns="91440" bIns="45720" rtlCol="0" anchor="ctr">
            <a:normAutofit/>
          </a:bodyPr>
          <a:lstStyle/>
          <a:p>
            <a:pPr>
              <a:lnSpc>
                <a:spcPct val="90000"/>
              </a:lnSpc>
            </a:pPr>
            <a:r>
              <a:rPr lang="en-US" sz="4400" kern="1200" dirty="0">
                <a:solidFill>
                  <a:schemeClr val="tx1"/>
                </a:solidFill>
                <a:latin typeface="+mj-lt"/>
                <a:ea typeface="+mj-ea"/>
                <a:cs typeface="+mj-cs"/>
              </a:rPr>
              <a:t>Query 1</a:t>
            </a:r>
          </a:p>
        </p:txBody>
      </p:sp>
      <p:sp>
        <p:nvSpPr>
          <p:cNvPr id="32"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defTabSz="914400">
              <a:spcAft>
                <a:spcPts val="600"/>
              </a:spcAft>
            </a:pPr>
            <a:fld id="{48F63A3B-78C7-47BE-AE5E-E10140E04643}" type="slidenum">
              <a:rPr lang="en-US" smtClean="0">
                <a:solidFill>
                  <a:schemeClr val="tx1">
                    <a:tint val="75000"/>
                  </a:schemeClr>
                </a:solidFill>
                <a:latin typeface="+mn-lt"/>
                <a:cs typeface="+mn-cs"/>
              </a:rPr>
              <a:pPr algn="r" defTabSz="914400">
                <a:spcAft>
                  <a:spcPts val="600"/>
                </a:spcAft>
              </a:pPr>
              <a:t>9</a:t>
            </a:fld>
            <a:endParaRPr lang="en-US">
              <a:solidFill>
                <a:schemeClr val="tx1">
                  <a:tint val="75000"/>
                </a:schemeClr>
              </a:solidFill>
              <a:latin typeface="+mn-lt"/>
              <a:cs typeface="+mn-cs"/>
            </a:endParaRPr>
          </a:p>
        </p:txBody>
      </p:sp>
      <p:sp>
        <p:nvSpPr>
          <p:cNvPr id="4" name="TextBox 3">
            <a:extLst>
              <a:ext uri="{FF2B5EF4-FFF2-40B4-BE49-F238E27FC236}">
                <a16:creationId xmlns:a16="http://schemas.microsoft.com/office/drawing/2014/main" id="{EA67D781-EB1C-CD74-8EAF-1D2348B1125E}"/>
              </a:ext>
            </a:extLst>
          </p:cNvPr>
          <p:cNvSpPr txBox="1"/>
          <p:nvPr/>
        </p:nvSpPr>
        <p:spPr>
          <a:xfrm>
            <a:off x="4840242" y="842582"/>
            <a:ext cx="6102504" cy="954107"/>
          </a:xfrm>
          <a:prstGeom prst="rect">
            <a:avLst/>
          </a:prstGeom>
          <a:noFill/>
        </p:spPr>
        <p:txBody>
          <a:bodyPr wrap="square">
            <a:spAutoFit/>
          </a:bodyPr>
          <a:lstStyle/>
          <a:p>
            <a:pPr lvl="0"/>
            <a:r>
              <a:rPr lang="en-IN" sz="2800" b="1" dirty="0"/>
              <a:t>Top 5 securities whose derivatives were most frequently traded</a:t>
            </a:r>
            <a:endParaRPr lang="en-US" sz="2800" b="1" dirty="0"/>
          </a:p>
        </p:txBody>
      </p:sp>
      <p:sp>
        <p:nvSpPr>
          <p:cNvPr id="6" name="TextBox 5">
            <a:extLst>
              <a:ext uri="{FF2B5EF4-FFF2-40B4-BE49-F238E27FC236}">
                <a16:creationId xmlns:a16="http://schemas.microsoft.com/office/drawing/2014/main" id="{9E08CC81-D358-ECE6-93AA-B761B973D070}"/>
              </a:ext>
            </a:extLst>
          </p:cNvPr>
          <p:cNvSpPr txBox="1"/>
          <p:nvPr/>
        </p:nvSpPr>
        <p:spPr>
          <a:xfrm>
            <a:off x="509232" y="1857147"/>
            <a:ext cx="3511240" cy="2235868"/>
          </a:xfrm>
          <a:prstGeom prst="rect">
            <a:avLst/>
          </a:prstGeom>
          <a:noFill/>
        </p:spPr>
        <p:txBody>
          <a:bodyPr wrap="square">
            <a:spAutoFit/>
          </a:bodyPr>
          <a:lstStyle/>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INSERT OVERWRITE DIRECTORY '/user/hthakka4/</a:t>
            </a:r>
            <a:r>
              <a:rPr lang="en-IN" sz="1050" dirty="0" err="1">
                <a:solidFill>
                  <a:srgbClr val="D4D4D4"/>
                </a:solidFill>
                <a:effectLst/>
                <a:highlight>
                  <a:srgbClr val="000000"/>
                </a:highlight>
                <a:latin typeface="Consolas" panose="020B0609020204030204" pitchFamily="49" charset="0"/>
                <a:ea typeface="Times New Roman" panose="02020603050405020304" pitchFamily="18" charset="0"/>
              </a:rPr>
              <a:t>tmp</a:t>
            </a: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ROW FORMAT DELIMITED FIELDS TERMINATED BY ',' </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SELECT</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    </a:t>
            </a:r>
            <a:r>
              <a:rPr lang="en-IN" sz="1050" dirty="0" err="1">
                <a:solidFill>
                  <a:srgbClr val="D4D4D4"/>
                </a:solidFill>
                <a:effectLst/>
                <a:highlight>
                  <a:srgbClr val="000000"/>
                </a:highlight>
                <a:latin typeface="Consolas" panose="020B0609020204030204" pitchFamily="49" charset="0"/>
                <a:ea typeface="Times New Roman" panose="02020603050405020304" pitchFamily="18" charset="0"/>
              </a:rPr>
              <a:t>transactionDate</a:t>
            </a: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    </a:t>
            </a:r>
            <a:r>
              <a:rPr lang="en-IN" sz="1050" dirty="0" err="1">
                <a:solidFill>
                  <a:srgbClr val="D4D4D4"/>
                </a:solidFill>
                <a:effectLst/>
                <a:highlight>
                  <a:srgbClr val="000000"/>
                </a:highlight>
                <a:latin typeface="Consolas" panose="020B0609020204030204" pitchFamily="49" charset="0"/>
                <a:ea typeface="Times New Roman" panose="02020603050405020304" pitchFamily="18" charset="0"/>
              </a:rPr>
              <a:t>transactionType</a:t>
            </a: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    COUNT(*)</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FROM</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    </a:t>
            </a:r>
            <a:r>
              <a:rPr lang="en-IN" sz="1050" dirty="0" err="1">
                <a:solidFill>
                  <a:srgbClr val="D4D4D4"/>
                </a:solidFill>
                <a:effectLst/>
                <a:highlight>
                  <a:srgbClr val="000000"/>
                </a:highlight>
                <a:latin typeface="Consolas" panose="020B0609020204030204" pitchFamily="49" charset="0"/>
                <a:ea typeface="Times New Roman" panose="02020603050405020304" pitchFamily="18" charset="0"/>
              </a:rPr>
              <a:t>cleaned_derivatives</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GROUP BY</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    </a:t>
            </a:r>
            <a:r>
              <a:rPr lang="en-IN" sz="1050" dirty="0" err="1">
                <a:solidFill>
                  <a:srgbClr val="D4D4D4"/>
                </a:solidFill>
                <a:effectLst/>
                <a:highlight>
                  <a:srgbClr val="000000"/>
                </a:highlight>
                <a:latin typeface="Consolas" panose="020B0609020204030204" pitchFamily="49" charset="0"/>
                <a:ea typeface="Times New Roman" panose="02020603050405020304" pitchFamily="18" charset="0"/>
              </a:rPr>
              <a:t>transactionDate</a:t>
            </a: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    </a:t>
            </a:r>
            <a:r>
              <a:rPr lang="en-IN" sz="1050" dirty="0" err="1">
                <a:solidFill>
                  <a:srgbClr val="D4D4D4"/>
                </a:solidFill>
                <a:effectLst/>
                <a:highlight>
                  <a:srgbClr val="000000"/>
                </a:highlight>
                <a:latin typeface="Consolas" panose="020B0609020204030204" pitchFamily="49" charset="0"/>
                <a:ea typeface="Times New Roman" panose="02020603050405020304" pitchFamily="18" charset="0"/>
              </a:rPr>
              <a:t>transactionType</a:t>
            </a:r>
            <a:endParaRPr lang="en-US" sz="1200" dirty="0">
              <a:effectLst/>
              <a:highlight>
                <a:srgbClr val="000000"/>
              </a:highligh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B7797672-9D48-2C7A-32E2-8425F58753AA}"/>
              </a:ext>
            </a:extLst>
          </p:cNvPr>
          <p:cNvSpPr txBox="1"/>
          <p:nvPr/>
        </p:nvSpPr>
        <p:spPr>
          <a:xfrm>
            <a:off x="6004932" y="2952383"/>
            <a:ext cx="4470020" cy="3046988"/>
          </a:xfrm>
          <a:prstGeom prst="rect">
            <a:avLst/>
          </a:prstGeom>
          <a:noFill/>
        </p:spPr>
        <p:txBody>
          <a:bodyPr wrap="square" rtlCol="0">
            <a:spAutoFit/>
          </a:bodyPr>
          <a:lstStyle/>
          <a:p>
            <a:pPr algn="just"/>
            <a:r>
              <a:rPr lang="en-US" sz="2400" dirty="0"/>
              <a:t>We decided to use the top 5 securities to understand the trends that are going on but to also </a:t>
            </a:r>
            <a:r>
              <a:rPr lang="en-US" sz="2400" b="0" i="0" dirty="0">
                <a:solidFill>
                  <a:srgbClr val="4D5156"/>
                </a:solidFill>
                <a:effectLst/>
                <a:latin typeface="Google Sans"/>
              </a:rPr>
              <a:t> </a:t>
            </a:r>
            <a:r>
              <a:rPr lang="en-US" sz="2400" b="0" i="0" dirty="0">
                <a:solidFill>
                  <a:srgbClr val="040C28"/>
                </a:solidFill>
                <a:effectLst/>
                <a:latin typeface="Google Sans"/>
              </a:rPr>
              <a:t>help to calculate the value of various assets and also find out the effect of various market fluctuations on the value of tradable financial instruments</a:t>
            </a:r>
            <a:endParaRPr lang="en-US" sz="2400" dirty="0"/>
          </a:p>
        </p:txBody>
      </p:sp>
      <p:pic>
        <p:nvPicPr>
          <p:cNvPr id="11" name="Picture 10" descr="Graphical user interface, application, table, Excel&#10;&#10;Description automatically generated">
            <a:extLst>
              <a:ext uri="{FF2B5EF4-FFF2-40B4-BE49-F238E27FC236}">
                <a16:creationId xmlns:a16="http://schemas.microsoft.com/office/drawing/2014/main" id="{F6996752-E2C9-614D-20DD-7FC975D57CD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auto">
          <a:xfrm>
            <a:off x="627566" y="4516197"/>
            <a:ext cx="4749800" cy="1920875"/>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{1011D21E-294B-4568-BC83-E0BB72A5EED6}tf78438558_win32</Template>
  <TotalTime>636</TotalTime>
  <Words>870</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Calibri</vt:lpstr>
      <vt:lpstr>Consolas</vt:lpstr>
      <vt:lpstr>Google Sans</vt:lpstr>
      <vt:lpstr>Inter</vt:lpstr>
      <vt:lpstr>Sabon Next LT</vt:lpstr>
      <vt:lpstr>Times New Roman</vt:lpstr>
      <vt:lpstr>Office Theme</vt:lpstr>
      <vt:lpstr>System analysis and design  CIS5200</vt:lpstr>
      <vt:lpstr>Agenda</vt:lpstr>
      <vt:lpstr>Data specification </vt:lpstr>
      <vt:lpstr>Introduction</vt:lpstr>
      <vt:lpstr>Hw Experimental  specifications</vt:lpstr>
      <vt:lpstr>FLOWCHART OF DATA ANALYSIS</vt:lpstr>
      <vt:lpstr>Workflow Chart</vt:lpstr>
      <vt:lpstr>Data collection</vt:lpstr>
      <vt:lpstr>Query 1</vt:lpstr>
      <vt:lpstr>Query 2</vt:lpstr>
      <vt:lpstr>Queries 3&amp;4 </vt:lpstr>
      <vt:lpstr>QUERY 5</vt:lpstr>
      <vt:lpstr>Visuals of Geo Maps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  CIS5200</dc:title>
  <dc:subject/>
  <dc:creator>Martinez, Jorge A.</dc:creator>
  <cp:lastModifiedBy>hiraj thakkar</cp:lastModifiedBy>
  <cp:revision>3</cp:revision>
  <dcterms:created xsi:type="dcterms:W3CDTF">2023-05-02T14:14:16Z</dcterms:created>
  <dcterms:modified xsi:type="dcterms:W3CDTF">2023-05-10T21:22:36Z</dcterms:modified>
</cp:coreProperties>
</file>