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1" r:id="rId4"/>
    <p:sldId id="280" r:id="rId5"/>
    <p:sldId id="283" r:id="rId6"/>
    <p:sldId id="294" r:id="rId7"/>
    <p:sldId id="295" r:id="rId8"/>
    <p:sldId id="305" r:id="rId9"/>
    <p:sldId id="302" r:id="rId10"/>
    <p:sldId id="303" r:id="rId11"/>
    <p:sldId id="304" r:id="rId12"/>
    <p:sldId id="284" r:id="rId13"/>
    <p:sldId id="282" r:id="rId14"/>
    <p:sldId id="298" r:id="rId15"/>
    <p:sldId id="290" r:id="rId16"/>
    <p:sldId id="301" r:id="rId17"/>
    <p:sldId id="300"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C31"/>
    <a:srgbClr val="CDBE8A"/>
    <a:srgbClr val="202C8F"/>
    <a:srgbClr val="FDFBF6"/>
    <a:srgbClr val="AAC4E9"/>
    <a:srgbClr val="F5CDCE"/>
    <a:srgbClr val="DF8C8C"/>
    <a:srgbClr val="D4D593"/>
    <a:srgbClr val="E6F0FE"/>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58673C-AA74-4F3A-B33A-51DC3D91A3C9}" v="23" dt="2023-05-10T17:07:03.416"/>
    <p1510:client id="{F05B69E8-4A14-4065-8DF7-08D7E71AACB0}" v="3" dt="2023-05-11T00:13:17.27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nuraag\Desktop\Queries\query%2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query2!$B$1</c:f>
              <c:strCache>
                <c:ptCount val="1"/>
                <c:pt idx="0">
                  <c:v>Average Transaction Value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query2!$A$2:$A$6</c:f>
              <c:strCache>
                <c:ptCount val="5"/>
                <c:pt idx="0">
                  <c:v>COMMON STOCK</c:v>
                </c:pt>
                <c:pt idx="1">
                  <c:v>CLASS A CONVERTIBLE DEBENTURES DUE 2019</c:v>
                </c:pt>
                <c:pt idx="2">
                  <c:v>SERIES A-2 CONVERTIBLE PREFERRED STOCK</c:v>
                </c:pt>
                <c:pt idx="3">
                  <c:v>8% CONVERTIBLE PROMISSORY NOTE</c:v>
                </c:pt>
                <c:pt idx="4">
                  <c:v>SUBORDINATED UNITS REPRESENTING LIMITED PARTNER INTERESTS</c:v>
                </c:pt>
              </c:strCache>
            </c:strRef>
          </c:cat>
          <c:val>
            <c:numRef>
              <c:f>query2!$B$2:$B$6</c:f>
              <c:numCache>
                <c:formatCode>0.00E+00</c:formatCode>
                <c:ptCount val="5"/>
                <c:pt idx="0">
                  <c:v>681821370.33454502</c:v>
                </c:pt>
                <c:pt idx="1">
                  <c:v>147634500</c:v>
                </c:pt>
                <c:pt idx="2">
                  <c:v>122098108</c:v>
                </c:pt>
                <c:pt idx="3">
                  <c:v>60674363.349285699</c:v>
                </c:pt>
                <c:pt idx="4">
                  <c:v>48019646.904761903</c:v>
                </c:pt>
              </c:numCache>
            </c:numRef>
          </c:val>
          <c:extLst>
            <c:ext xmlns:c16="http://schemas.microsoft.com/office/drawing/2014/chart" uri="{C3380CC4-5D6E-409C-BE32-E72D297353CC}">
              <c16:uniqueId val="{00000000-A501-47FE-A00A-BCD7E1DA8F47}"/>
            </c:ext>
          </c:extLst>
        </c:ser>
        <c:dLbls>
          <c:showLegendKey val="0"/>
          <c:showVal val="0"/>
          <c:showCatName val="0"/>
          <c:showSerName val="0"/>
          <c:showPercent val="0"/>
          <c:showBubbleSize val="0"/>
        </c:dLbls>
        <c:gapWidth val="315"/>
        <c:overlap val="-40"/>
        <c:axId val="485457744"/>
        <c:axId val="485458096"/>
      </c:barChart>
      <c:catAx>
        <c:axId val="4854577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85458096"/>
        <c:crosses val="autoZero"/>
        <c:auto val="1"/>
        <c:lblAlgn val="ctr"/>
        <c:lblOffset val="100"/>
        <c:noMultiLvlLbl val="0"/>
      </c:catAx>
      <c:valAx>
        <c:axId val="4854580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8545774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[query4 + query5.xlsx]Sheet2!PivotTable1</c:name>
    <c:fmtId val="-1"/>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Sheet2!$B$3:$B$4</c:f>
              <c:strCache>
                <c:ptCount val="1"/>
                <c:pt idx="0">
                  <c:v>derivativeTransaction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Sheet2!$A$5:$A$42</c:f>
              <c:strCache>
                <c:ptCount val="37"/>
                <c:pt idx="0">
                  <c:v>1980</c:v>
                </c:pt>
                <c:pt idx="1">
                  <c:v>1986</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pt idx="36">
                  <c:v>2022</c:v>
                </c:pt>
              </c:strCache>
            </c:strRef>
          </c:cat>
          <c:val>
            <c:numRef>
              <c:f>Sheet2!$B$5:$B$42</c:f>
              <c:numCache>
                <c:formatCode>General</c:formatCode>
                <c:ptCount val="37"/>
                <c:pt idx="1">
                  <c:v>10</c:v>
                </c:pt>
                <c:pt idx="2">
                  <c:v>2724</c:v>
                </c:pt>
                <c:pt idx="4">
                  <c:v>2</c:v>
                </c:pt>
                <c:pt idx="5">
                  <c:v>2</c:v>
                </c:pt>
                <c:pt idx="6">
                  <c:v>16</c:v>
                </c:pt>
                <c:pt idx="7">
                  <c:v>14</c:v>
                </c:pt>
                <c:pt idx="8">
                  <c:v>62</c:v>
                </c:pt>
                <c:pt idx="9">
                  <c:v>32</c:v>
                </c:pt>
                <c:pt idx="10">
                  <c:v>146</c:v>
                </c:pt>
                <c:pt idx="11">
                  <c:v>364</c:v>
                </c:pt>
                <c:pt idx="12">
                  <c:v>288</c:v>
                </c:pt>
                <c:pt idx="13">
                  <c:v>1062</c:v>
                </c:pt>
                <c:pt idx="14">
                  <c:v>1621</c:v>
                </c:pt>
                <c:pt idx="15">
                  <c:v>846</c:v>
                </c:pt>
                <c:pt idx="16">
                  <c:v>2789</c:v>
                </c:pt>
                <c:pt idx="17">
                  <c:v>42144</c:v>
                </c:pt>
                <c:pt idx="18">
                  <c:v>66946</c:v>
                </c:pt>
                <c:pt idx="19">
                  <c:v>70168</c:v>
                </c:pt>
                <c:pt idx="20">
                  <c:v>79442</c:v>
                </c:pt>
                <c:pt idx="21">
                  <c:v>82098</c:v>
                </c:pt>
                <c:pt idx="22">
                  <c:v>62157</c:v>
                </c:pt>
                <c:pt idx="23">
                  <c:v>46115</c:v>
                </c:pt>
                <c:pt idx="24">
                  <c:v>41712</c:v>
                </c:pt>
                <c:pt idx="25">
                  <c:v>48322</c:v>
                </c:pt>
                <c:pt idx="26">
                  <c:v>46677</c:v>
                </c:pt>
                <c:pt idx="27">
                  <c:v>56908</c:v>
                </c:pt>
                <c:pt idx="28">
                  <c:v>60701</c:v>
                </c:pt>
                <c:pt idx="29">
                  <c:v>72573</c:v>
                </c:pt>
                <c:pt idx="30">
                  <c:v>51622</c:v>
                </c:pt>
                <c:pt idx="31">
                  <c:v>41571</c:v>
                </c:pt>
                <c:pt idx="32">
                  <c:v>38027</c:v>
                </c:pt>
                <c:pt idx="33">
                  <c:v>32556</c:v>
                </c:pt>
                <c:pt idx="34">
                  <c:v>40029</c:v>
                </c:pt>
                <c:pt idx="35">
                  <c:v>59953</c:v>
                </c:pt>
                <c:pt idx="36">
                  <c:v>48868</c:v>
                </c:pt>
              </c:numCache>
            </c:numRef>
          </c:val>
          <c:smooth val="0"/>
          <c:extLst>
            <c:ext xmlns:c16="http://schemas.microsoft.com/office/drawing/2014/chart" uri="{C3380CC4-5D6E-409C-BE32-E72D297353CC}">
              <c16:uniqueId val="{00000000-5054-49E8-B241-1C029653C306}"/>
            </c:ext>
          </c:extLst>
        </c:ser>
        <c:ser>
          <c:idx val="1"/>
          <c:order val="1"/>
          <c:tx>
            <c:strRef>
              <c:f>Sheet2!$C$3:$C$4</c:f>
              <c:strCache>
                <c:ptCount val="1"/>
                <c:pt idx="0">
                  <c:v>nonDerivativeTransaction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Sheet2!$A$5:$A$42</c:f>
              <c:strCache>
                <c:ptCount val="37"/>
                <c:pt idx="0">
                  <c:v>1980</c:v>
                </c:pt>
                <c:pt idx="1">
                  <c:v>1986</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pt idx="36">
                  <c:v>2022</c:v>
                </c:pt>
              </c:strCache>
            </c:strRef>
          </c:cat>
          <c:val>
            <c:numRef>
              <c:f>Sheet2!$C$5:$C$42</c:f>
              <c:numCache>
                <c:formatCode>General</c:formatCode>
                <c:ptCount val="37"/>
                <c:pt idx="0">
                  <c:v>2</c:v>
                </c:pt>
                <c:pt idx="3">
                  <c:v>2</c:v>
                </c:pt>
                <c:pt idx="4">
                  <c:v>241208</c:v>
                </c:pt>
                <c:pt idx="5">
                  <c:v>776184</c:v>
                </c:pt>
                <c:pt idx="6">
                  <c:v>231047</c:v>
                </c:pt>
              </c:numCache>
            </c:numRef>
          </c:val>
          <c:smooth val="0"/>
          <c:extLst>
            <c:ext xmlns:c16="http://schemas.microsoft.com/office/drawing/2014/chart" uri="{C3380CC4-5D6E-409C-BE32-E72D297353CC}">
              <c16:uniqueId val="{00000001-5054-49E8-B241-1C029653C306}"/>
            </c:ext>
          </c:extLst>
        </c:ser>
        <c:dLbls>
          <c:showLegendKey val="0"/>
          <c:showVal val="0"/>
          <c:showCatName val="0"/>
          <c:showSerName val="0"/>
          <c:showPercent val="0"/>
          <c:showBubbleSize val="0"/>
        </c:dLbls>
        <c:marker val="1"/>
        <c:smooth val="0"/>
        <c:axId val="538401328"/>
        <c:axId val="538402384"/>
      </c:lineChart>
      <c:catAx>
        <c:axId val="53840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02384"/>
        <c:crosses val="autoZero"/>
        <c:auto val="1"/>
        <c:lblAlgn val="ctr"/>
        <c:lblOffset val="100"/>
        <c:noMultiLvlLbl val="0"/>
      </c:catAx>
      <c:valAx>
        <c:axId val="53840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01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entityId">
        <cx:lvl ptCount="300">
          <cx:pt idx="0">23161</cx:pt>
          <cx:pt idx="1">23161</cx:pt>
          <cx:pt idx="2">5057864695344529409</cx:pt>
          <cx:pt idx="3">20543</cx:pt>
          <cx:pt idx="4">5057864695344529409</cx:pt>
          <cx:pt idx="5">5057868818278252546</cx:pt>
          <cx:pt idx="6">23161</cx:pt>
          <cx:pt idx="7">23161</cx:pt>
          <cx:pt idx="8">23161</cx:pt>
          <cx:pt idx="9">23161</cx:pt>
          <cx:pt idx="10">23161</cx:pt>
          <cx:pt idx="11">5599</cx:pt>
          <cx:pt idx="12">23161</cx:pt>
          <cx:pt idx="13">5494968749301694465</cx:pt>
          <cx:pt idx="14">20487</cx:pt>
          <cx:pt idx="15">5487418842080608257</cx:pt>
          <cx:pt idx="16">5599</cx:pt>
          <cx:pt idx="17">21512</cx:pt>
          <cx:pt idx="18">23161</cx:pt>
          <cx:pt idx="19">7798</cx:pt>
          <cx:pt idx="20">33145</cx:pt>
          <cx:pt idx="21">5599</cx:pt>
          <cx:pt idx="22">23161</cx:pt>
          <cx:pt idx="23">23161</cx:pt>
          <cx:pt idx="24">5057864695344529409</cx:pt>
          <cx:pt idx="25">5599</cx:pt>
          <cx:pt idx="26">23161</cx:pt>
          <cx:pt idx="27">5057864695344529409</cx:pt>
          <cx:pt idx="28">5488162429013590018</cx:pt>
          <cx:pt idx="29">23161</cx:pt>
          <cx:pt idx="30">23161</cx:pt>
          <cx:pt idx="31">23161</cx:pt>
          <cx:pt idx="32">5480341834716676097</cx:pt>
          <cx:pt idx="33">5487315560901378050</cx:pt>
          <cx:pt idx="34">5599</cx:pt>
          <cx:pt idx="35">5107863898514522114</cx:pt>
          <cx:pt idx="36">5488162429013590018</cx:pt>
          <cx:pt idx="37">23161</cx:pt>
          <cx:pt idx="38">5599</cx:pt>
          <cx:pt idx="39">11032</cx:pt>
          <cx:pt idx="40">5599</cx:pt>
          <cx:pt idx="41">23161</cx:pt>
          <cx:pt idx="42">5599</cx:pt>
          <cx:pt idx="43">14808</cx:pt>
          <cx:pt idx="44">5599</cx:pt>
          <cx:pt idx="45">5057984371638665217</cx:pt>
          <cx:pt idx="46">23161</cx:pt>
          <cx:pt idx="47">23161</cx:pt>
          <cx:pt idx="48">7798</cx:pt>
          <cx:pt idx="49">23161</cx:pt>
          <cx:pt idx="50">14987</cx:pt>
          <cx:pt idx="51">23161</cx:pt>
          <cx:pt idx="52">23161</cx:pt>
          <cx:pt idx="53">31410</cx:pt>
          <cx:pt idx="54">23161</cx:pt>
          <cx:pt idx="55">5488162429013590018</cx:pt>
          <cx:pt idx="56">5057984371638665217</cx:pt>
          <cx:pt idx="57">20543</cx:pt>
          <cx:pt idx="58">23161</cx:pt>
          <cx:pt idx="59">1951</cx:pt>
          <cx:pt idx="60">11032</cx:pt>
          <cx:pt idx="61">11032</cx:pt>
          <cx:pt idx="62">5599</cx:pt>
          <cx:pt idx="63">5488162429013590018</cx:pt>
          <cx:pt idx="64">23161</cx:pt>
          <cx:pt idx="65">23161</cx:pt>
          <cx:pt idx="66">5488162429013590018</cx:pt>
          <cx:pt idx="67">23161</cx:pt>
          <cx:pt idx="68">7636</cx:pt>
          <cx:pt idx="69">14808</cx:pt>
          <cx:pt idx="70">21512</cx:pt>
          <cx:pt idx="71">5477686925982695427</cx:pt>
          <cx:pt idx="72">23161</cx:pt>
          <cx:pt idx="73">5053066229753839617</cx:pt>
          <cx:pt idx="74">33145</cx:pt>
          <cx:pt idx="75">14808</cx:pt>
          <cx:pt idx="76">5494968749301694465</cx:pt>
          <cx:pt idx="77">23161</cx:pt>
          <cx:pt idx="78">23161</cx:pt>
          <cx:pt idx="79">23117</cx:pt>
          <cx:pt idx="80">7798</cx:pt>
          <cx:pt idx="81">20487</cx:pt>
          <cx:pt idx="82">24293</cx:pt>
          <cx:pt idx="83">23161</cx:pt>
          <cx:pt idx="84">23161</cx:pt>
          <cx:pt idx="85">23161</cx:pt>
          <cx:pt idx="86">21412</cx:pt>
          <cx:pt idx="87">7798</cx:pt>
          <cx:pt idx="88">5488162429013590018</cx:pt>
          <cx:pt idx="89">23161</cx:pt>
          <cx:pt idx="90">20487</cx:pt>
          <cx:pt idx="91">23161</cx:pt>
          <cx:pt idx="92">5488162429013590018</cx:pt>
          <cx:pt idx="93">20543</cx:pt>
          <cx:pt idx="94">23161</cx:pt>
          <cx:pt idx="95">23161</cx:pt>
          <cx:pt idx="96">7798</cx:pt>
          <cx:pt idx="97">23161</cx:pt>
          <cx:pt idx="98">20543</cx:pt>
          <cx:pt idx="99">23161</cx:pt>
          <cx:pt idx="100">5488162429013590018</cx:pt>
          <cx:pt idx="101">7636</cx:pt>
          <cx:pt idx="102">5057864695344529409</cx:pt>
          <cx:pt idx="103">21412</cx:pt>
          <cx:pt idx="104">5502203670684499969</cx:pt>
          <cx:pt idx="105">23161</cx:pt>
          <cx:pt idx="106">33145</cx:pt>
          <cx:pt idx="107">23161</cx:pt>
          <cx:pt idx="108">5599</cx:pt>
          <cx:pt idx="109">11032</cx:pt>
          <cx:pt idx="110">14808</cx:pt>
          <cx:pt idx="111">5599</cx:pt>
          <cx:pt idx="112">5059788015119892481</cx:pt>
          <cx:pt idx="113">5095456758587981825</cx:pt>
          <cx:pt idx="114">14808</cx:pt>
          <cx:pt idx="115">5502110112036159489</cx:pt>
          <cx:pt idx="116">33145</cx:pt>
          <cx:pt idx="117">5599</cx:pt>
          <cx:pt idx="118">9130</cx:pt>
          <cx:pt idx="119">35364</cx:pt>
          <cx:pt idx="120">25623</cx:pt>
          <cx:pt idx="121">5599</cx:pt>
          <cx:pt idx="122">5487341744364191745</cx:pt>
          <cx:pt idx="123">35841</cx:pt>
          <cx:pt idx="124">14808</cx:pt>
          <cx:pt idx="125">23161</cx:pt>
          <cx:pt idx="126">23161</cx:pt>
          <cx:pt idx="127">23161</cx:pt>
          <cx:pt idx="128">5057984371638665217</cx:pt>
          <cx:pt idx="129">5494968749301694465</cx:pt>
          <cx:pt idx="130">23161</cx:pt>
          <cx:pt idx="131">23161</cx:pt>
          <cx:pt idx="132">35841</cx:pt>
          <cx:pt idx="133">5599</cx:pt>
          <cx:pt idx="134">5081478942645288961</cx:pt>
          <cx:pt idx="135">5599</cx:pt>
          <cx:pt idx="136">23161</cx:pt>
          <cx:pt idx="137">20543</cx:pt>
          <cx:pt idx="138">23161</cx:pt>
          <cx:pt idx="139">5599</cx:pt>
          <cx:pt idx="140">23117</cx:pt>
          <cx:pt idx="141">1945</cx:pt>
          <cx:pt idx="142">11032</cx:pt>
          <cx:pt idx="143">25623</cx:pt>
          <cx:pt idx="144">23161</cx:pt>
          <cx:pt idx="145">5481153379088465921</cx:pt>
          <cx:pt idx="146">23161</cx:pt>
          <cx:pt idx="147">5599</cx:pt>
          <cx:pt idx="148">31410</cx:pt>
          <cx:pt idx="149">5495142157364756481</cx:pt>
          <cx:pt idx="150">5488162429013590018</cx:pt>
          <cx:pt idx="151">5599</cx:pt>
          <cx:pt idx="152">33145</cx:pt>
          <cx:pt idx="153">23161</cx:pt>
          <cx:pt idx="154">20543</cx:pt>
          <cx:pt idx="155">23161</cx:pt>
          <cx:pt idx="156">5057984371638665217</cx:pt>
          <cx:pt idx="157">5057984371638665217</cx:pt>
          <cx:pt idx="158">21412</cx:pt>
          <cx:pt idx="159">19283</cx:pt>
          <cx:pt idx="160">20543</cx:pt>
          <cx:pt idx="161">12004</cx:pt>
          <cx:pt idx="162">4860903791655911425</cx:pt>
          <cx:pt idx="163">5057985849308741634</cx:pt>
          <cx:pt idx="164">5480341559452893185</cx:pt>
          <cx:pt idx="165">5488162429013590018</cx:pt>
          <cx:pt idx="166">35364</cx:pt>
          <cx:pt idx="167">5487341327551037441</cx:pt>
          <cx:pt idx="168">33025</cx:pt>
          <cx:pt idx="169">5487036553383378945</cx:pt>
          <cx:pt idx="170">5477686925982695427</cx:pt>
          <cx:pt idx="171">5481636274055938050</cx:pt>
          <cx:pt idx="172">7798</cx:pt>
          <cx:pt idx="173">23117</cx:pt>
          <cx:pt idx="174">5057864695344529409</cx:pt>
          <cx:pt idx="175">23161</cx:pt>
          <cx:pt idx="176">5479812725901099009</cx:pt>
          <cx:pt idx="177">4860655131336638465</cx:pt>
          <cx:pt idx="178">5494968749301694465</cx:pt>
          <cx:pt idx="179">5057864695344529409</cx:pt>
          <cx:pt idx="180">23161</cx:pt>
          <cx:pt idx="181">23161</cx:pt>
          <cx:pt idx="182">20543</cx:pt>
          <cx:pt idx="183">5599</cx:pt>
          <cx:pt idx="184">23161</cx:pt>
          <cx:pt idx="185">23161</cx:pt>
          <cx:pt idx="186">5599</cx:pt>
          <cx:pt idx="187">5494968749301694465</cx:pt>
          <cx:pt idx="188">5487338961292492801</cx:pt>
          <cx:pt idx="189">25623</cx:pt>
          <cx:pt idx="190">5059788015119892481</cx:pt>
          <cx:pt idx="191">5480406194902269953</cx:pt>
          <cx:pt idx="192">23161</cx:pt>
          <cx:pt idx="193">7798</cx:pt>
          <cx:pt idx="194">23161</cx:pt>
          <cx:pt idx="195">5057864695344529409</cx:pt>
          <cx:pt idx="196">21196</cx:pt>
          <cx:pt idx="197">5481636274055938050</cx:pt>
          <cx:pt idx="198">23161</cx:pt>
          <cx:pt idx="199">5599</cx:pt>
          <cx:pt idx="200">33145</cx:pt>
          <cx:pt idx="201">5478461750934241282</cx:pt>
          <cx:pt idx="202">5057982585049710593</cx:pt>
          <cx:pt idx="203">35841</cx:pt>
          <cx:pt idx="204">8831</cx:pt>
          <cx:pt idx="205">23161</cx:pt>
          <cx:pt idx="206">33145</cx:pt>
          <cx:pt idx="207">5488162429013590018</cx:pt>
          <cx:pt idx="208">36684</cx:pt>
          <cx:pt idx="209">23161</cx:pt>
          <cx:pt idx="210">5599</cx:pt>
          <cx:pt idx="211">23161</cx:pt>
          <cx:pt idx="212">5057868646446006273</cx:pt>
          <cx:pt idx="213">14808</cx:pt>
          <cx:pt idx="214">5599</cx:pt>
          <cx:pt idx="215">4860910142754914306</cx:pt>
          <cx:pt idx="216">24230</cx:pt>
          <cx:pt idx="217">23161</cx:pt>
          <cx:pt idx="218">11032</cx:pt>
          <cx:pt idx="219">31410</cx:pt>
          <cx:pt idx="220">20543</cx:pt>
          <cx:pt idx="221">35364</cx:pt>
          <cx:pt idx="222">5599</cx:pt>
          <cx:pt idx="223">5599</cx:pt>
          <cx:pt idx="224">21412</cx:pt>
          <cx:pt idx="225">5599</cx:pt>
          <cx:pt idx="226">7798</cx:pt>
          <cx:pt idx="227">24230</cx:pt>
          <cx:pt idx="228">23161</cx:pt>
          <cx:pt idx="229">23161</cx:pt>
          <cx:pt idx="230">24230</cx:pt>
          <cx:pt idx="231">23161</cx:pt>
          <cx:pt idx="232">23161</cx:pt>
          <cx:pt idx="233">33145</cx:pt>
          <cx:pt idx="234">14808</cx:pt>
          <cx:pt idx="235">7798</cx:pt>
          <cx:pt idx="236">35364</cx:pt>
          <cx:pt idx="237">23161</cx:pt>
          <cx:pt idx="238">5599</cx:pt>
          <cx:pt idx="239">22869</cx:pt>
          <cx:pt idx="240">23035</cx:pt>
          <cx:pt idx="241">5490064267963006978</cx:pt>
          <cx:pt idx="242">21412</cx:pt>
          <cx:pt idx="243">20543</cx:pt>
          <cx:pt idx="244">33145</cx:pt>
          <cx:pt idx="245">33145</cx:pt>
          <cx:pt idx="246">33145</cx:pt>
          <cx:pt idx="247">21502</cx:pt>
          <cx:pt idx="248">5599</cx:pt>
          <cx:pt idx="249">23117</cx:pt>
          <cx:pt idx="250">23161</cx:pt>
          <cx:pt idx="251">23161</cx:pt>
          <cx:pt idx="252">23161</cx:pt>
          <cx:pt idx="253">20487</cx:pt>
          <cx:pt idx="254">5494968749301694465</cx:pt>
          <cx:pt idx="255">11032</cx:pt>
          <cx:pt idx="256">23161</cx:pt>
          <cx:pt idx="257">1003</cx:pt>
          <cx:pt idx="258">25623</cx:pt>
          <cx:pt idx="259">23161</cx:pt>
          <cx:pt idx="260">5599</cx:pt>
          <cx:pt idx="261">14808</cx:pt>
          <cx:pt idx="262">5599</cx:pt>
          <cx:pt idx="263">21412</cx:pt>
          <cx:pt idx="264">23161</cx:pt>
          <cx:pt idx="265">5599</cx:pt>
          <cx:pt idx="266">21412</cx:pt>
          <cx:pt idx="267">33145</cx:pt>
          <cx:pt idx="268">14808</cx:pt>
          <cx:pt idx="269">5599</cx:pt>
          <cx:pt idx="270">5488162429013590018</cx:pt>
          <cx:pt idx="271">23161</cx:pt>
          <cx:pt idx="272">20543</cx:pt>
          <cx:pt idx="273">33025</cx:pt>
          <cx:pt idx="274">25623</cx:pt>
          <cx:pt idx="275">5599</cx:pt>
          <cx:pt idx="276">20543</cx:pt>
          <cx:pt idx="277">25623</cx:pt>
          <cx:pt idx="278">35364</cx:pt>
          <cx:pt idx="279">5599</cx:pt>
          <cx:pt idx="280">25623</cx:pt>
          <cx:pt idx="281">5599</cx:pt>
          <cx:pt idx="282">23161</cx:pt>
          <cx:pt idx="283">4860910142754914306</cx:pt>
          <cx:pt idx="284">5599</cx:pt>
          <cx:pt idx="285">23161</cx:pt>
          <cx:pt idx="286">5599</cx:pt>
          <cx:pt idx="287">23161</cx:pt>
          <cx:pt idx="288">23117</cx:pt>
          <cx:pt idx="289">21196</cx:pt>
          <cx:pt idx="290">16480</cx:pt>
          <cx:pt idx="291">14808</cx:pt>
          <cx:pt idx="292">5599</cx:pt>
          <cx:pt idx="293">25623</cx:pt>
          <cx:pt idx="294">5095456758587981825</cx:pt>
          <cx:pt idx="295">23161</cx:pt>
          <cx:pt idx="296">5599</cx:pt>
          <cx:pt idx="297">5599</cx:pt>
          <cx:pt idx="298">21196</cx:pt>
          <cx:pt idx="299">21412</cx:pt>
        </cx:lvl>
      </cx:strDim>
      <cx:strDim type="cat">
        <cx:f>query6!$A$2:$A$301</cx:f>
        <cx:nf>query6!$A$1</cx:nf>
        <cx:lvl ptCount="300" name="Address">
          <cx:pt idx="0">New York</cx:pt>
          <cx:pt idx="1">New York</cx:pt>
          <cx:pt idx="2">San Francisco</cx:pt>
          <cx:pt idx="3">Massachusetts</cx:pt>
          <cx:pt idx="4">San Francisco</cx:pt>
          <cx:pt idx="5">Mill Valley</cx:pt>
          <cx:pt idx="6">New York</cx:pt>
          <cx:pt idx="7">New York</cx:pt>
          <cx:pt idx="8">New York</cx:pt>
          <cx:pt idx="9">New York</cx:pt>
          <cx:pt idx="10">New York</cx:pt>
          <cx:pt idx="11">California</cx:pt>
          <cx:pt idx="12">New York</cx:pt>
          <cx:pt idx="13">Birmingham</cx:pt>
          <cx:pt idx="14">Maryland</cx:pt>
          <cx:pt idx="15">Princeton</cx:pt>
          <cx:pt idx="16">California</cx:pt>
          <cx:pt idx="17">Missouri</cx:pt>
          <cx:pt idx="18">New York</cx:pt>
          <cx:pt idx="19">Connecticut</cx:pt>
          <cx:pt idx="20">Texas</cx:pt>
          <cx:pt idx="21">California</cx:pt>
          <cx:pt idx="22">New York</cx:pt>
          <cx:pt idx="23">New York</cx:pt>
          <cx:pt idx="24">San Francisco</cx:pt>
          <cx:pt idx="25">California</cx:pt>
          <cx:pt idx="26">New York</cx:pt>
          <cx:pt idx="27">San Francisco</cx:pt>
          <cx:pt idx="28">Boston</cx:pt>
          <cx:pt idx="29">New York</cx:pt>
          <cx:pt idx="30">New York</cx:pt>
          <cx:pt idx="31">New York</cx:pt>
          <cx:pt idx="32">Mayfield Heights</cx:pt>
          <cx:pt idx="33">Saddle Brook</cx:pt>
          <cx:pt idx="34">California</cx:pt>
          <cx:pt idx="35">Dallas</cx:pt>
          <cx:pt idx="36">Boston</cx:pt>
          <cx:pt idx="37">New York</cx:pt>
          <cx:pt idx="38">California</cx:pt>
          <cx:pt idx="39">Florida</cx:pt>
          <cx:pt idx="40">California</cx:pt>
          <cx:pt idx="41">New York</cx:pt>
          <cx:pt idx="42">California</cx:pt>
          <cx:pt idx="43">Illinois</cx:pt>
          <cx:pt idx="44">California</cx:pt>
          <cx:pt idx="45">Menlo Park</cx:pt>
          <cx:pt idx="46">New York</cx:pt>
          <cx:pt idx="47">New York</cx:pt>
          <cx:pt idx="48">Connecticut</cx:pt>
          <cx:pt idx="49">New York</cx:pt>
          <cx:pt idx="50">Iowa</cx:pt>
          <cx:pt idx="51">New York</cx:pt>
          <cx:pt idx="52">New York</cx:pt>
          <cx:pt idx="53">South Carolina</cx:pt>
          <cx:pt idx="54">New York</cx:pt>
          <cx:pt idx="55">Boston</cx:pt>
          <cx:pt idx="56">Menlo Park</cx:pt>
          <cx:pt idx="57">Massachusetts</cx:pt>
          <cx:pt idx="58">New York</cx:pt>
          <cx:pt idx="59">Arkansas</cx:pt>
          <cx:pt idx="60">Florida</cx:pt>
          <cx:pt idx="61">Florida</cx:pt>
          <cx:pt idx="62">California</cx:pt>
          <cx:pt idx="63">Boston</cx:pt>
          <cx:pt idx="64">New York</cx:pt>
          <cx:pt idx="65">New York</cx:pt>
          <cx:pt idx="66">Boston</cx:pt>
          <cx:pt idx="67">New York</cx:pt>
          <cx:pt idx="68">Colorado</cx:pt>
          <cx:pt idx="69">Illinois</cx:pt>
          <cx:pt idx="70">Missouri</cx:pt>
          <cx:pt idx="71">Chicago</cx:pt>
          <cx:pt idx="72">New York</cx:pt>
          <cx:pt idx="73">Corvallis</cx:pt>
          <cx:pt idx="74">Texas</cx:pt>
          <cx:pt idx="75">Illinois</cx:pt>
          <cx:pt idx="76">Birmingham</cx:pt>
          <cx:pt idx="77">New York</cx:pt>
          <cx:pt idx="78">New York</cx:pt>
          <cx:pt idx="79">New Jersey</cx:pt>
          <cx:pt idx="80">Connecticut</cx:pt>
          <cx:pt idx="81">Maryland</cx:pt>
          <cx:pt idx="82">Oklahoma</cx:pt>
          <cx:pt idx="83">New York</cx:pt>
          <cx:pt idx="84">New York</cx:pt>
          <cx:pt idx="85">New York</cx:pt>
          <cx:pt idx="86">Minnesota</cx:pt>
          <cx:pt idx="87">Connecticut</cx:pt>
          <cx:pt idx="88">Boston</cx:pt>
          <cx:pt idx="89">New York</cx:pt>
          <cx:pt idx="90">Maryland</cx:pt>
          <cx:pt idx="91">New York</cx:pt>
          <cx:pt idx="92">Boston</cx:pt>
          <cx:pt idx="93">Massachusetts</cx:pt>
          <cx:pt idx="94">New York</cx:pt>
          <cx:pt idx="95">New York</cx:pt>
          <cx:pt idx="96">Connecticut</cx:pt>
          <cx:pt idx="97">New York</cx:pt>
          <cx:pt idx="98">Massachusetts</cx:pt>
          <cx:pt idx="99">New York</cx:pt>
          <cx:pt idx="100">Boston</cx:pt>
          <cx:pt idx="101">Colorado</cx:pt>
          <cx:pt idx="102">San Francisco</cx:pt>
          <cx:pt idx="103">Minnesota</cx:pt>
          <cx:pt idx="104">Bay Harbor Islands</cx:pt>
          <cx:pt idx="105">New York</cx:pt>
          <cx:pt idx="106">Texas</cx:pt>
          <cx:pt idx="107">New York</cx:pt>
          <cx:pt idx="108">California</cx:pt>
          <cx:pt idx="109">Florida</cx:pt>
          <cx:pt idx="110">Illinois</cx:pt>
          <cx:pt idx="111">California</cx:pt>
          <cx:pt idx="112">Los Angeles</cx:pt>
          <cx:pt idx="113">Tulsa</cx:pt>
          <cx:pt idx="114">Illinois</cx:pt>
          <cx:pt idx="115">Miami</cx:pt>
          <cx:pt idx="116">Texas</cx:pt>
          <cx:pt idx="117">California</cx:pt>
          <cx:pt idx="118">Washington, D.C.</cx:pt>
          <cx:pt idx="119">Virginia</cx:pt>
          <cx:pt idx="120">Pennsylvania</cx:pt>
          <cx:pt idx="121">California</cx:pt>
          <cx:pt idx="122">Larchmont</cx:pt>
          <cx:pt idx="123">Washington</cx:pt>
          <cx:pt idx="124">Illinois</cx:pt>
          <cx:pt idx="125">New York</cx:pt>
          <cx:pt idx="126">New York</cx:pt>
          <cx:pt idx="127">New York</cx:pt>
          <cx:pt idx="128">Menlo Park</cx:pt>
          <cx:pt idx="129">Birmingham</cx:pt>
          <cx:pt idx="130">New York</cx:pt>
          <cx:pt idx="131">New York</cx:pt>
          <cx:pt idx="132">Washington</cx:pt>
          <cx:pt idx="133">California</cx:pt>
          <cx:pt idx="134">Salt Lake City</cx:pt>
          <cx:pt idx="135">California</cx:pt>
          <cx:pt idx="136">New York</cx:pt>
          <cx:pt idx="137">Massachusetts</cx:pt>
          <cx:pt idx="138">New York</cx:pt>
          <cx:pt idx="139">California</cx:pt>
          <cx:pt idx="140">New Jersey</cx:pt>
          <cx:pt idx="141">Arizona</cx:pt>
          <cx:pt idx="142">Florida</cx:pt>
          <cx:pt idx="143">Pennsylvania</cx:pt>
          <cx:pt idx="144">New York</cx:pt>
          <cx:pt idx="145">Evansville</cx:pt>
          <cx:pt idx="146">New York</cx:pt>
          <cx:pt idx="147">California</cx:pt>
          <cx:pt idx="148">South Carolina</cx:pt>
          <cx:pt idx="149">Atlanta</cx:pt>
          <cx:pt idx="150">Boston</cx:pt>
          <cx:pt idx="151">California</cx:pt>
          <cx:pt idx="152">Texas</cx:pt>
          <cx:pt idx="153">New York</cx:pt>
          <cx:pt idx="154">Massachusetts</cx:pt>
          <cx:pt idx="155">New York</cx:pt>
          <cx:pt idx="156">Menlo Park</cx:pt>
          <cx:pt idx="157">Menlo Park</cx:pt>
          <cx:pt idx="158">Minnesota</cx:pt>
          <cx:pt idx="159">Louisiana</cx:pt>
          <cx:pt idx="160">Massachusetts</cx:pt>
          <cx:pt idx="161">Georgia</cx:pt>
          <cx:pt idx="162">Beaverton</cx:pt>
          <cx:pt idx="163">Palo Alto</cx:pt>
          <cx:pt idx="164">Mayfield</cx:pt>
          <cx:pt idx="165">Boston</cx:pt>
          <cx:pt idx="166">Virginia</cx:pt>
          <cx:pt idx="167">Greenwich</cx:pt>
          <cx:pt idx="168">Tennessee</cx:pt>
          <cx:pt idx="169">Sparks</cx:pt>
          <cx:pt idx="170">Chicago</cx:pt>
          <cx:pt idx="171">Cincinnati</cx:pt>
          <cx:pt idx="172">Connecticut</cx:pt>
          <cx:pt idx="173">New Jersey</cx:pt>
          <cx:pt idx="174">San Francisco</cx:pt>
          <cx:pt idx="175">New York</cx:pt>
          <cx:pt idx="176">Toledo</cx:pt>
          <cx:pt idx="177">Seattle</cx:pt>
          <cx:pt idx="178">Birmingham</cx:pt>
          <cx:pt idx="179">San Francisco</cx:pt>
          <cx:pt idx="180">New York</cx:pt>
          <cx:pt idx="181">New York</cx:pt>
          <cx:pt idx="182">Massachusetts</cx:pt>
          <cx:pt idx="183">California</cx:pt>
          <cx:pt idx="184">New York</cx:pt>
          <cx:pt idx="185">New York</cx:pt>
          <cx:pt idx="186">California</cx:pt>
          <cx:pt idx="187">Birmingham</cx:pt>
          <cx:pt idx="188">Rye</cx:pt>
          <cx:pt idx="189">Pennsylvania</cx:pt>
          <cx:pt idx="190">Los Angeles</cx:pt>
          <cx:pt idx="191">Akron</cx:pt>
          <cx:pt idx="192">New York</cx:pt>
          <cx:pt idx="193">Connecticut</cx:pt>
          <cx:pt idx="194">New York</cx:pt>
          <cx:pt idx="195">San Francisco</cx:pt>
          <cx:pt idx="196">Michigan</cx:pt>
          <cx:pt idx="197">Cincinnati</cx:pt>
          <cx:pt idx="198">New York</cx:pt>
          <cx:pt idx="199">California</cx:pt>
          <cx:pt idx="200">Texas</cx:pt>
          <cx:pt idx="201">Indianapolis</cx:pt>
          <cx:pt idx="202">San Mateo</cx:pt>
          <cx:pt idx="203">Washington</cx:pt>
          <cx:pt idx="204">Delaware</cx:pt>
          <cx:pt idx="205">New York</cx:pt>
          <cx:pt idx="206">Texas</cx:pt>
          <cx:pt idx="207">Boston</cx:pt>
          <cx:pt idx="208">Wisconsin</cx:pt>
          <cx:pt idx="209">New York</cx:pt>
          <cx:pt idx="210">California</cx:pt>
          <cx:pt idx="211">New York</cx:pt>
          <cx:pt idx="212">Larkspur</cx:pt>
          <cx:pt idx="213">Illinois</cx:pt>
          <cx:pt idx="214">California</cx:pt>
          <cx:pt idx="215">Portland</cx:pt>
          <cx:pt idx="216">Ohio</cx:pt>
          <cx:pt idx="217">New York</cx:pt>
          <cx:pt idx="218">Florida</cx:pt>
          <cx:pt idx="219">South Carolina</cx:pt>
          <cx:pt idx="220">Massachusetts</cx:pt>
          <cx:pt idx="221">Virginia</cx:pt>
          <cx:pt idx="222">California</cx:pt>
          <cx:pt idx="223">California</cx:pt>
          <cx:pt idx="224">Minnesota</cx:pt>
          <cx:pt idx="225">California</cx:pt>
          <cx:pt idx="226">Connecticut</cx:pt>
          <cx:pt idx="227">Ohio</cx:pt>
          <cx:pt idx="228">New York</cx:pt>
          <cx:pt idx="229">New York</cx:pt>
          <cx:pt idx="230">Ohio</cx:pt>
          <cx:pt idx="231">New York</cx:pt>
          <cx:pt idx="232">New York</cx:pt>
          <cx:pt idx="233">Texas</cx:pt>
          <cx:pt idx="234">Illinois</cx:pt>
          <cx:pt idx="235">Connecticut</cx:pt>
          <cx:pt idx="236">Virginia</cx:pt>
          <cx:pt idx="237">New York</cx:pt>
          <cx:pt idx="238">California</cx:pt>
          <cx:pt idx="239">Nebraska</cx:pt>
          <cx:pt idx="240">Nevada</cx:pt>
          <cx:pt idx="241">Baltimore</cx:pt>
          <cx:pt idx="242">Minnesota</cx:pt>
          <cx:pt idx="243">Massachusetts</cx:pt>
          <cx:pt idx="244">Texas</cx:pt>
          <cx:pt idx="245">Texas</cx:pt>
          <cx:pt idx="246">Texas</cx:pt>
          <cx:pt idx="247">Mississippi</cx:pt>
          <cx:pt idx="248">California</cx:pt>
          <cx:pt idx="249">New Jersey</cx:pt>
          <cx:pt idx="250">New York</cx:pt>
          <cx:pt idx="251">New York</cx:pt>
          <cx:pt idx="252">New York</cx:pt>
          <cx:pt idx="253">Maryland</cx:pt>
          <cx:pt idx="254">Birmingham</cx:pt>
          <cx:pt idx="255">Florida</cx:pt>
          <cx:pt idx="256">New York</cx:pt>
          <cx:pt idx="257">Alabama</cx:pt>
          <cx:pt idx="258">Pennsylvania</cx:pt>
          <cx:pt idx="259">New York</cx:pt>
          <cx:pt idx="260">California</cx:pt>
          <cx:pt idx="261">Illinois</cx:pt>
          <cx:pt idx="262">California</cx:pt>
          <cx:pt idx="263">Minnesota</cx:pt>
          <cx:pt idx="264">New York</cx:pt>
          <cx:pt idx="265">California</cx:pt>
          <cx:pt idx="266">Minnesota</cx:pt>
          <cx:pt idx="267">Texas</cx:pt>
          <cx:pt idx="268">Illinois</cx:pt>
          <cx:pt idx="269">California</cx:pt>
          <cx:pt idx="270">Boston</cx:pt>
          <cx:pt idx="271">New York</cx:pt>
          <cx:pt idx="272">Massachusetts</cx:pt>
          <cx:pt idx="273">Tennessee</cx:pt>
          <cx:pt idx="274">Pennsylvania</cx:pt>
          <cx:pt idx="275">California</cx:pt>
          <cx:pt idx="276">Massachusetts</cx:pt>
          <cx:pt idx="277">Pennsylvania</cx:pt>
          <cx:pt idx="278">Virginia</cx:pt>
          <cx:pt idx="279">California</cx:pt>
          <cx:pt idx="280">Pennsylvania</cx:pt>
          <cx:pt idx="281">California</cx:pt>
          <cx:pt idx="282">New York</cx:pt>
          <cx:pt idx="283">Portland</cx:pt>
          <cx:pt idx="284">California</cx:pt>
          <cx:pt idx="285">New York</cx:pt>
          <cx:pt idx="286">California</cx:pt>
          <cx:pt idx="287">New York</cx:pt>
          <cx:pt idx="288">New Jersey</cx:pt>
          <cx:pt idx="289">Michigan</cx:pt>
          <cx:pt idx="290">Kentucky</cx:pt>
          <cx:pt idx="291">Illinois</cx:pt>
          <cx:pt idx="292">California</cx:pt>
          <cx:pt idx="293">Pennsylvania</cx:pt>
          <cx:pt idx="294">Tulsa</cx:pt>
          <cx:pt idx="295">New York</cx:pt>
          <cx:pt idx="296">California</cx:pt>
          <cx:pt idx="297">California</cx:pt>
          <cx:pt idx="298">Michigan</cx:pt>
          <cx:pt idx="299">Minnesota</cx:pt>
        </cx:lvl>
      </cx:strDim>
      <cx:numDim type="colorVal">
        <cx:f>query6!$B$2:$B$301</cx:f>
        <cx:nf>query6!$B$1</cx:nf>
        <cx:lvl ptCount="300" formatCode="General" name="Number of Reports">
          <cx:pt idx="0">33769</cx:pt>
          <cx:pt idx="1">29275</cx:pt>
          <cx:pt idx="2">18980</cx:pt>
          <cx:pt idx="3">18571</cx:pt>
          <cx:pt idx="4">16620</cx:pt>
          <cx:pt idx="5">16586</cx:pt>
          <cx:pt idx="6">16308</cx:pt>
          <cx:pt idx="7">14355</cx:pt>
          <cx:pt idx="8">14278</cx:pt>
          <cx:pt idx="9">13834</cx:pt>
          <cx:pt idx="10">12690</cx:pt>
          <cx:pt idx="11">12438</cx:pt>
          <cx:pt idx="12">11628</cx:pt>
          <cx:pt idx="13">10754</cx:pt>
          <cx:pt idx="14">10505</cx:pt>
          <cx:pt idx="15">10503</cx:pt>
          <cx:pt idx="16">10470</cx:pt>
          <cx:pt idx="17">10468</cx:pt>
          <cx:pt idx="18">10459</cx:pt>
          <cx:pt idx="19">10276</cx:pt>
          <cx:pt idx="20">10043</cx:pt>
          <cx:pt idx="21">9950</cx:pt>
          <cx:pt idx="22">9838</cx:pt>
          <cx:pt idx="23">9479</cx:pt>
          <cx:pt idx="24">9336</cx:pt>
          <cx:pt idx="25">9110</cx:pt>
          <cx:pt idx="26">9009</cx:pt>
          <cx:pt idx="27">8933</cx:pt>
          <cx:pt idx="28">8701</cx:pt>
          <cx:pt idx="29">8465</cx:pt>
          <cx:pt idx="30">8377</cx:pt>
          <cx:pt idx="31">8239</cx:pt>
          <cx:pt idx="32">8206</cx:pt>
          <cx:pt idx="33">8205</cx:pt>
          <cx:pt idx="34">8103</cx:pt>
          <cx:pt idx="35">8073</cx:pt>
          <cx:pt idx="36">8056</cx:pt>
          <cx:pt idx="37">7880</cx:pt>
          <cx:pt idx="38">7841</cx:pt>
          <cx:pt idx="39">7792</cx:pt>
          <cx:pt idx="40">7709</cx:pt>
          <cx:pt idx="41">7708</cx:pt>
          <cx:pt idx="42">7596</cx:pt>
          <cx:pt idx="43">7188</cx:pt>
          <cx:pt idx="44">7064</cx:pt>
          <cx:pt idx="45">6905</cx:pt>
          <cx:pt idx="46">6879</cx:pt>
          <cx:pt idx="47">6854</cx:pt>
          <cx:pt idx="48">6542</cx:pt>
          <cx:pt idx="49">6504</cx:pt>
          <cx:pt idx="50">6338</cx:pt>
          <cx:pt idx="51">6240</cx:pt>
          <cx:pt idx="52">6156</cx:pt>
          <cx:pt idx="53">6052</cx:pt>
          <cx:pt idx="54">6044</cx:pt>
          <cx:pt idx="55">5945</cx:pt>
          <cx:pt idx="56">5891</cx:pt>
          <cx:pt idx="57">5759</cx:pt>
          <cx:pt idx="58">5744</cx:pt>
          <cx:pt idx="59">5690</cx:pt>
          <cx:pt idx="60">5617</cx:pt>
          <cx:pt idx="61">5524</cx:pt>
          <cx:pt idx="62">5485</cx:pt>
          <cx:pt idx="63">5454</cx:pt>
          <cx:pt idx="64">5417</cx:pt>
          <cx:pt idx="65">5360</cx:pt>
          <cx:pt idx="66">5241</cx:pt>
          <cx:pt idx="67">5232</cx:pt>
          <cx:pt idx="68">5104</cx:pt>
          <cx:pt idx="69">5042</cx:pt>
          <cx:pt idx="70">5032</cx:pt>
          <cx:pt idx="71">5017</cx:pt>
          <cx:pt idx="72">5011</cx:pt>
          <cx:pt idx="73">4992</cx:pt>
          <cx:pt idx="74">4990</cx:pt>
          <cx:pt idx="75">4982</cx:pt>
          <cx:pt idx="76">4952</cx:pt>
          <cx:pt idx="77">4932</cx:pt>
          <cx:pt idx="78">4921</cx:pt>
          <cx:pt idx="79">4899</cx:pt>
          <cx:pt idx="80">4894</cx:pt>
          <cx:pt idx="81">4872</cx:pt>
          <cx:pt idx="82">4854</cx:pt>
          <cx:pt idx="83">4842</cx:pt>
          <cx:pt idx="84">4819</cx:pt>
          <cx:pt idx="85">4772</cx:pt>
          <cx:pt idx="86">4745</cx:pt>
          <cx:pt idx="87">4738</cx:pt>
          <cx:pt idx="88">4728</cx:pt>
          <cx:pt idx="89">4726</cx:pt>
          <cx:pt idx="90">4714</cx:pt>
          <cx:pt idx="91">4671</cx:pt>
          <cx:pt idx="92">4652</cx:pt>
          <cx:pt idx="93">4638</cx:pt>
          <cx:pt idx="94">4600</cx:pt>
          <cx:pt idx="95">4596</cx:pt>
          <cx:pt idx="96">4594</cx:pt>
          <cx:pt idx="97">4586</cx:pt>
          <cx:pt idx="98">4499</cx:pt>
          <cx:pt idx="99">4499</cx:pt>
          <cx:pt idx="100">4476</cx:pt>
          <cx:pt idx="101">4436</cx:pt>
          <cx:pt idx="102">4426</cx:pt>
          <cx:pt idx="103">4421</cx:pt>
          <cx:pt idx="104">4418</cx:pt>
          <cx:pt idx="105">4417</cx:pt>
          <cx:pt idx="106">4407</cx:pt>
          <cx:pt idx="107">4405</cx:pt>
          <cx:pt idx="108">4402</cx:pt>
          <cx:pt idx="109">4393</cx:pt>
          <cx:pt idx="110">4360</cx:pt>
          <cx:pt idx="111">4358</cx:pt>
          <cx:pt idx="112">4354</cx:pt>
          <cx:pt idx="113">4350</cx:pt>
          <cx:pt idx="114">4348</cx:pt>
          <cx:pt idx="115">4340</cx:pt>
          <cx:pt idx="116">4340</cx:pt>
          <cx:pt idx="117">4335</cx:pt>
          <cx:pt idx="118">4332</cx:pt>
          <cx:pt idx="119">4312</cx:pt>
          <cx:pt idx="120">4310</cx:pt>
          <cx:pt idx="121">4306</cx:pt>
          <cx:pt idx="122">4290</cx:pt>
          <cx:pt idx="123">4284</cx:pt>
          <cx:pt idx="124">4256</cx:pt>
          <cx:pt idx="125">4248</cx:pt>
          <cx:pt idx="126">4245</cx:pt>
          <cx:pt idx="127">4233</cx:pt>
          <cx:pt idx="128">4215</cx:pt>
          <cx:pt idx="129">4199</cx:pt>
          <cx:pt idx="130">4194</cx:pt>
          <cx:pt idx="131">4192</cx:pt>
          <cx:pt idx="132">4188</cx:pt>
          <cx:pt idx="133">4182</cx:pt>
          <cx:pt idx="134">4180</cx:pt>
          <cx:pt idx="135">4156</cx:pt>
          <cx:pt idx="136">4155</cx:pt>
          <cx:pt idx="137">4151</cx:pt>
          <cx:pt idx="138">4150</cx:pt>
          <cx:pt idx="139">4116</cx:pt>
          <cx:pt idx="140">4070</cx:pt>
          <cx:pt idx="141">4056</cx:pt>
          <cx:pt idx="142">4050</cx:pt>
          <cx:pt idx="143">4028</cx:pt>
          <cx:pt idx="144">4018</cx:pt>
          <cx:pt idx="145">4001</cx:pt>
          <cx:pt idx="146">3996</cx:pt>
          <cx:pt idx="147">3972</cx:pt>
          <cx:pt idx="148">3944</cx:pt>
          <cx:pt idx="149">3906</cx:pt>
          <cx:pt idx="150">3902</cx:pt>
          <cx:pt idx="151">3889</cx:pt>
          <cx:pt idx="152">3881</cx:pt>
          <cx:pt idx="153">3876</cx:pt>
          <cx:pt idx="154">3865</cx:pt>
          <cx:pt idx="155">3852</cx:pt>
          <cx:pt idx="156">3828</cx:pt>
          <cx:pt idx="157">3812</cx:pt>
          <cx:pt idx="158">3808</cx:pt>
          <cx:pt idx="159">3794</cx:pt>
          <cx:pt idx="160">3792</cx:pt>
          <cx:pt idx="161">3786</cx:pt>
          <cx:pt idx="162">3782</cx:pt>
          <cx:pt idx="163">3778</cx:pt>
          <cx:pt idx="164">3771</cx:pt>
          <cx:pt idx="165">3736</cx:pt>
          <cx:pt idx="166">3728</cx:pt>
          <cx:pt idx="167">3722</cx:pt>
          <cx:pt idx="168">3717</cx:pt>
          <cx:pt idx="169">3708</cx:pt>
          <cx:pt idx="170">3706</cx:pt>
          <cx:pt idx="171">3702</cx:pt>
          <cx:pt idx="172">3686</cx:pt>
          <cx:pt idx="173">3658</cx:pt>
          <cx:pt idx="174">3644</cx:pt>
          <cx:pt idx="175">3635</cx:pt>
          <cx:pt idx="176">3618</cx:pt>
          <cx:pt idx="177">3616</cx:pt>
          <cx:pt idx="178">3612</cx:pt>
          <cx:pt idx="179">3608</cx:pt>
          <cx:pt idx="180">3601</cx:pt>
          <cx:pt idx="181">3574</cx:pt>
          <cx:pt idx="182">3548</cx:pt>
          <cx:pt idx="183">3539</cx:pt>
          <cx:pt idx="184">3538</cx:pt>
          <cx:pt idx="185">3521</cx:pt>
          <cx:pt idx="186">3508</cx:pt>
          <cx:pt idx="187">3480</cx:pt>
          <cx:pt idx="188">3478</cx:pt>
          <cx:pt idx="189">3478</cx:pt>
          <cx:pt idx="190">3464</cx:pt>
          <cx:pt idx="191">3463</cx:pt>
          <cx:pt idx="192">3460</cx:pt>
          <cx:pt idx="193">3460</cx:pt>
          <cx:pt idx="194">3458</cx:pt>
          <cx:pt idx="195">3449</cx:pt>
          <cx:pt idx="196">3447</cx:pt>
          <cx:pt idx="197">3430</cx:pt>
          <cx:pt idx="198">3430</cx:pt>
          <cx:pt idx="199">3427</cx:pt>
          <cx:pt idx="200">3426</cx:pt>
          <cx:pt idx="201">3420</cx:pt>
          <cx:pt idx="202">3415</cx:pt>
          <cx:pt idx="203">3412</cx:pt>
          <cx:pt idx="204">3410</cx:pt>
          <cx:pt idx="205">3394</cx:pt>
          <cx:pt idx="206">3390</cx:pt>
          <cx:pt idx="207">3378</cx:pt>
          <cx:pt idx="208">3364</cx:pt>
          <cx:pt idx="209">3364</cx:pt>
          <cx:pt idx="210">3358</cx:pt>
          <cx:pt idx="211">3354</cx:pt>
          <cx:pt idx="212">3347</cx:pt>
          <cx:pt idx="213">3344</cx:pt>
          <cx:pt idx="214">3327</cx:pt>
          <cx:pt idx="215">3284</cx:pt>
          <cx:pt idx="216">3274</cx:pt>
          <cx:pt idx="217">3270</cx:pt>
          <cx:pt idx="218">3266</cx:pt>
          <cx:pt idx="219">3262</cx:pt>
          <cx:pt idx="220">3250</cx:pt>
          <cx:pt idx="221">3248</cx:pt>
          <cx:pt idx="222">3224</cx:pt>
          <cx:pt idx="223">3206</cx:pt>
          <cx:pt idx="224">3203</cx:pt>
          <cx:pt idx="225">3192</cx:pt>
          <cx:pt idx="226">3180</cx:pt>
          <cx:pt idx="227">3170</cx:pt>
          <cx:pt idx="228">3156</cx:pt>
          <cx:pt idx="229">3156</cx:pt>
          <cx:pt idx="230">3144</cx:pt>
          <cx:pt idx="231">3144</cx:pt>
          <cx:pt idx="232">3141</cx:pt>
          <cx:pt idx="233">3140</cx:pt>
          <cx:pt idx="234">3120</cx:pt>
          <cx:pt idx="235">3118</cx:pt>
          <cx:pt idx="236">3117</cx:pt>
          <cx:pt idx="237">3116</cx:pt>
          <cx:pt idx="238">3108</cx:pt>
          <cx:pt idx="239">3095</cx:pt>
          <cx:pt idx="240">3085</cx:pt>
          <cx:pt idx="241">3076</cx:pt>
          <cx:pt idx="242">3074</cx:pt>
          <cx:pt idx="243">3070</cx:pt>
          <cx:pt idx="244">3068</cx:pt>
          <cx:pt idx="245">3066</cx:pt>
          <cx:pt idx="246">3048</cx:pt>
          <cx:pt idx="247">3030</cx:pt>
          <cx:pt idx="248">3026</cx:pt>
          <cx:pt idx="249">3025</cx:pt>
          <cx:pt idx="250">3024</cx:pt>
          <cx:pt idx="251">3016</cx:pt>
          <cx:pt idx="252">3013</cx:pt>
          <cx:pt idx="253">2996</cx:pt>
          <cx:pt idx="254">2990</cx:pt>
          <cx:pt idx="255">2979</cx:pt>
          <cx:pt idx="256">2978</cx:pt>
          <cx:pt idx="257">2963</cx:pt>
          <cx:pt idx="258">2962</cx:pt>
          <cx:pt idx="259">2962</cx:pt>
          <cx:pt idx="260">2961</cx:pt>
          <cx:pt idx="261">2954</cx:pt>
          <cx:pt idx="262">2942</cx:pt>
          <cx:pt idx="263">2942</cx:pt>
          <cx:pt idx="264">2938</cx:pt>
          <cx:pt idx="265">2936</cx:pt>
          <cx:pt idx="266">2934</cx:pt>
          <cx:pt idx="267">2934</cx:pt>
          <cx:pt idx="268">2934</cx:pt>
          <cx:pt idx="269">2929</cx:pt>
          <cx:pt idx="270">2915</cx:pt>
          <cx:pt idx="271">2908</cx:pt>
          <cx:pt idx="272">2902</cx:pt>
          <cx:pt idx="273">2900</cx:pt>
          <cx:pt idx="274">2898</cx:pt>
          <cx:pt idx="275">2898</cx:pt>
          <cx:pt idx="276">2896</cx:pt>
          <cx:pt idx="277">2892</cx:pt>
          <cx:pt idx="278">2891</cx:pt>
          <cx:pt idx="279">2874</cx:pt>
          <cx:pt idx="280">2870</cx:pt>
          <cx:pt idx="281">2862</cx:pt>
          <cx:pt idx="282">2862</cx:pt>
          <cx:pt idx="283">2857</cx:pt>
          <cx:pt idx="284">2856</cx:pt>
          <cx:pt idx="285">2856</cx:pt>
          <cx:pt idx="286">2854</cx:pt>
          <cx:pt idx="287">2852</cx:pt>
          <cx:pt idx="288">2838</cx:pt>
          <cx:pt idx="289">2832</cx:pt>
          <cx:pt idx="290">2824</cx:pt>
          <cx:pt idx="291">2823</cx:pt>
          <cx:pt idx="292">2792</cx:pt>
          <cx:pt idx="293">2788</cx:pt>
          <cx:pt idx="294">2772</cx:pt>
          <cx:pt idx="295">2772</cx:pt>
          <cx:pt idx="296">2764</cx:pt>
          <cx:pt idx="297">2756</cx:pt>
          <cx:pt idx="298">2754</cx:pt>
          <cx:pt idx="299">2746</cx:pt>
        </cx:lvl>
      </cx:numDim>
    </cx:data>
  </cx:chartData>
  <cx:chart>
    <cx:title pos="t" align="ctr" overlay="0">
      <cx:tx>
        <cx:txData>
          <cx:v>Number of Reports By State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Number of Reports By State</a:t>
          </a:r>
        </a:p>
      </cx:txPr>
    </cx:title>
    <cx:plotArea>
      <cx:plotAreaRegion>
        <cx:series layoutId="regionMap" uniqueId="{7F73ED29-E355-416B-827A-AD68662EB00E}">
          <cx:tx>
            <cx:txData>
              <cx:f>query6!$B$1</cx:f>
              <cx:v>Number of Reports</cx:v>
            </cx:txData>
          </cx:tx>
          <cx:spPr>
            <a:solidFill>
              <a:srgbClr val="0070C0"/>
            </a:solidFill>
            <a:ln>
              <a:solidFill>
                <a:srgbClr val="C00000"/>
              </a:solidFill>
            </a:ln>
          </cx:spPr>
          <cx:dataId val="0"/>
          <cx:layoutPr>
            <cx:geography cultureLanguage="en-US" cultureRegion="IN" attribution="Powered by Bing">
              <cx:geoCache provider="{E9337A44-BEBE-4D9F-B70C-5C5E7DAFC167}">
                <cx:binary>hHpZk+Qosu5faavnSzcgEGjs9H3QEosiMjIrt1peZFlZ1UIrEgK0/PrrGdk2XdNz7swLJgnkgOPr
5/zP6/KP1/bHi/ll6dp++sfr8vsHZe3wj99+m17Vj+5l+rWrXo2e9B/211fd/ab/+KN6/fHbd/My
V335G8WE/faqXoz9sXz4v/8D1MofOn2xL1lvK7t+dD/Mev9jcq2d/mPv/6fzlx9XMo/r8OP3Dy/f
u6pPq8ma6tV++LPr+P33D5xH0YdffvuZxp+9l5cOfkxe2uoPbfrq5d//+vEy2d8/IELYrySQRPAo
ZAHnTHz4Zf7x3kXZrwxzHIkoJIxyIT/80mtj1e8fGP0VE0mjiGAqZEBx8OGXSbu3roD+yoNAMiGx
lIGQEfkne+50u5a6/ydD/nz/pXfdna56O/3+gcJ+hvdh1w1iWBahJJShCHDAKOPQ//pyD0cAo8n/
sVugh9G55dLPQZQRjXeDXdjZ42HZl4PyT5ot/dGxSqZjxWWKDDcxsdWwrwr34AvdPXa4fS07ffZL
pHZF0F+qUKWjSmtO+9sORygv2Pq1QnLYK9P64xKxwxQNT7OUy21fr8ttZGW4++kg/peNcfbvG2M4
okIIhpmkIfnXjbF+HZpIOX8padDt56hOqGWvGzP8oGzZn7UQKiWdq/e9QUXi3CTPZl7IZVDsh1Xb
cIoWf6vDYbmhpO0PgUN2J6kPb0wzZHg27k5UiiURm5sDWUofG1m0N4Usvvtmrg546e+1cORRdNok
hE4+K+rBnyrZ232I+z+sVvPJhJLGK7MZ6sf5WPq+PgVurk+NnVyyiEns17Ups3AhxSlQ812BkEyn
wgdPbolkHAmmTirjPSqP/SrRQ7gNwaFnq0/K0lT/hachyOrfhYWFIpQRjbjAkuK/8bQSSobRai/l
ttqdd6raRZ65rLSifPQlTviwrTnaGCy2QtW+H+qvVs/fJSunfRWN9DTZYdcWDb713gUHq63L+tDT
eKz3ZjH8oQ7b5p6UJgZG06cokmNsCv65bK3PfRvOsR98fyoXnJVMbn0811vcV3h+bLQpYxXWD0ur
+jBum7Lat2ogsaCdvrCFqP3IC5OC0pEYadneel6k2HlbpyMRZbzSmTwGAngZbXdShd3zWvLUi25O
LR/UTUP07epdLoaqSap1swdF+X1Tye1QK9s9U3sZuRvPQdA+VF045381PqqWfF3rKvnPMk7+XXkF
C7AAKQ9BhwP6pgM/Ka9YUTmjoZ0uPf/WlJs+ycYEwLoaHYxyRVwXtDp5xsObxbNq3xiVhUWfjVSd
7GjqnPb84izD58r2WaDQPrJpNI74+T+vM/yb2AgiBJEiiCjYGGjexOqnZXK8lGyYyv6CKZryuuE3
fdjxjKu5St0aRv9lOgp281/E9G2+CFMsmAxJJOTfVH8A+d9Go/QlnRBRt4j8GG2zxghRnhFD2GW1
TZ9VwRY9jKBQMWZTGkZOnyJs49IxfC/ugzUqn22AuyOeAzBn4ls9uri1FXrWqvVxYYphrwvcZ1O0
ihu9dWY3ULHFEy7Cm//Cv7cF/2ykgXsUU05ZwMLwzZv8KwOFCCpV9l114Sz4KlqlTkKB8C+SGDBX
5ZiUYYMzIbjPJj+gcwCW6GQ2R3d1ON5XFS1Tj1VmCfwUrGANp4HcXZuGRT9Ib8UxqEAFV7I16Yy3
8rRsvU0mZXbUGbDsBHYn+m3ezY6BVI1zPkrTJVXnSb6hgOS4GtluMqK9YFGMcbHV4lPUaZUola+k
UBdSO0Fi20qXdjYpo20CEzBMu3KYZVzwZrlBc5sQG+GsJ3TJiRiCBE3uDzthdUEG26QglKWuqshZ
yoLEw9pshzJsp1Oh+zkemO0v/5nv/N8FSYo39xiEEWXgSN707yfBxaHjPecFulllYouFxgTx+aPk
5vOsEBheX9NkNnJOqVq/N0TWP4KOpLTW88vYCJKYhoW3CtX42MzI7y0VxX29oiWu3sb6KVkCtH53
rrmwJjguNKy/1lqucSdXdduodb0b266JDW/BEvUhe2GkEHE03LNR8rQ1U5StfhMJHde7eujm89Zs
LuUsQseyJw8zbdhupSM7qE36ZBtxf0Acj7ueLexQ9WGGUD8flq0aMxb27aXkNvaF+eKbZbhtg8E8
M/HR0Gn5JCdubzDJ/jODaST+TbQDFoBFCCOIdRh4FQh0fmZxaGSFjbLBje2KKhlJS06RdOSEpwWP
cVmRfbuF8nDtuDaLLAqUoLcxBqF13P31DynQ67AN5qdPPw3hoiZjfCX+FzU/dXXixTqk73Sv3UVb
wxQ/jdxChJK+kiwFSQni6+9oNt0R0Xb304/XjvcprwtUHS52EWPP79+C6wr+mnyNGjiMQjh8nJRN
/9c9/TX6T7rke1fKNX9fwxsXrk8/LfaNhe9ruva8T+qG7rYmKTHe7bmV+KTfhl0HFMxI9M75a8+1
Wa/svz4yUNlmvCjw8XviyZYVU3lGQXGqCI0OPK305G48AdPnoyXIajQUO+udS2aIY5893/7YWtvs
Vvu0ovkPrxk5uiY412z7Ay82TP1aPdpGvbSL3VLVLN+GDvO0dr5OZiGbZFlOLsLDU+HEpZ5oE7dT
WO4303+iFYSrmm83vcNZZUi5d313Aoc/xI60flf3KAtoEcSq0GE8WNPH5QhhQlPQC6WzTtbl44zA
nZemjquWxnYOXToXVZVstkBxI1hcStbuaGF0LPHyMPdgRp0HGpUUOsH1D4jOtmREW5B1Vc56kUwz
DT9Nkl7C6vtY+4tvRH1TBegIx2Z3TWjuiKe3rozWrKlnEWPbD0kX2jUVDu07UIO0j2S1p4G+V4ED
hxT6HajvV9Z+lZ3RKV+HIa68THgwsf3I1JDUrIm9jiJY1VADMZkMyJi4aYazbsYwmyoVxREjn7dl
Q7EM8iYQl7Kc1AlZ3MWtXjPJI3cwocmm3tAzH8sRPjefmwLHavJNQtrle82HB8qMS3VI7+vS3ESj
lekWdfdbyYDB07Afo0ntW5+jvngsoqFIy6VKNJ6z3vlXsSypaftmb0lrs0WPwW3AvjZ2SAo9BHu7
DihRwRLLySQLCvu9LENy0hgsI0nBX1ZHMxzQGJ6MCsMcPPapccikTrXVrpYm5Q0BPgg4vXp5rcb2
vhM9uqESrKRmwWEQy64kCB9XMU4pWkDAemnmpLDnzmkX954fF1UOMduSypT2QGoO7l2N55Gv+3D1
xdGNdQ1WvQdO222NyVLTmE6qTDdXQ3TTgSluxBMZWx1vtOxjW8Vdu5gE0cllYtMCmI+XxHh6NALR
uJvRmmx0+UPMTd4uz4zX30PtdnoxPuOsvu9Lbc6Si1zjZk30PMrdOLuspv5bINS5RbxNUHVvwc/H
viHnfmwePI5lPUxpxfomJvNKY9YeCkROtuXPS63G23lgyaCcgSPzd2YMTWoh09uwflDBQBOnwzAr
zXBBnLpM15WPq4nMN6KMdn5kZR4VJPN1/xj4YY9lVaaTHkzsMNOprdoxXpeex5aBaa239vvGvIzp
YOdssck24DIZesEh6vYX19kmZjM+l8EWDwa1e7yGF06x2YUiiolUNI4aWeYzWXd9Lb55VN6CwWpz
OTXPq0MNZHbDeuhpkK/F2me8wXlXUp4w0YKShuVHposFVKvOVPHShcimAQQbu3KRO8jWbY7XYSfD
cr34R1G3t8GsMgwGMV7nvki2TTbxJN2c8aW+uInRpHPMxDWfHkcP+SDZyBkJPceLAFVe+uGwQXwZ
h5F+gmBrV9fR0xyW9a5v9ZngqTtaOn4BGRrjoJfyEDTdGPNuKONx3gg4aP4FSeDfwn2TDUNDd0xX
Rdy5FsdLc5ahNploOxJrxx4oRKgxuO3+4DGtEopGlNaR/DFPo05ghX2KKnGCdOgbb7tEv3G64uGW
MYmeURWA9QvLT16wPaRiSzJsNkrYtudVfbOMck58KTAYyDattYJEaV3ZifdgJ1vIiraa1R9bWWWe
rtPdhOu0NuzoTF3BAQRmH4ZDkw6Fa+LCRtFu81O82FonzjZfG+/nGBg5hWGTtPaTmprj0jgZG8G2
2CyNSSNnLyu/0yOix6WYprgewimbt4WkKvxoNyqzYIWk0XbRyayDi6NIJCtu13hpcbBnxMViHNHJ
385e0lM3JCKy/KHC7b4Ee5go05QJK7otpqZ76IsWIlDLXAJ50aFoi35P+FcX+TN1RRM3ffDIqTyL
Ak54s+oovZLJWkRNOlXbAx2Fhs0tY0I1WXY+eAEF8/vWVU8NGM5kNRONGzruFUTVW1P1yTAzki5N
ue/aOl4i3KercUNsang1YngeG3wfD3r70kddzBtdxX1UkwQF4WczLhcFpnPotr0rqNsJMexGzVTi
Oi7jSrXNbm7mImYV2i/11MUFWlbAhmSf4So6zgGBCDoIHghqFQA4GiwARSpdtX10KEAQ2aAx7dAo
dpGNTrYY+B6AiTtRLw+13w5aqxvsix+ub34QN6mY+OXAt61LCFk+4570MVEY9I7NY1wNisf14m5G
W5qUzU5DbrUllvefQjOAkQYhjz33aWgga1J8PKruPEVmBwamGgL2OlfRYV0L8ply5LMIs/nkywhd
+knj5Dri2lxfm60vb3GollPBN59df3v7nwBjXmUJc/ttQ/d2ccth8K3Yl01ZP1YW/3GlMc3rDdLe
fRrBn+5Yh2k+RwLdrqjtk+2NRi8/+q6138K6qVLNibosVk/n1gVFGkQGffGdya60xNatsQAf/pGi
RR8hFev2rpv1qVY9jjfRvgg0mO+0I6cQMMnPiJE+kxTpM8Au8w3Cakkj7LqvKCx316HA+jZ2TQnw
iPIrZG9zc1TbZj4aBqL7Ts3f1OvUvlKB5qTFGN/iXtpcKuR3BKCWp2KIPvO3ebFrbnwh1OfV4Slb
cKnOs7P8pmzAZQwsWr9uZZvNJBy/L2LU8epG9wAhz2mBrDlbCx8dvCfkI3YFi6/DMPsUsIF9WyeE
k6Dqze1aLiTnkx13MzbVs6Dy+TqSb+xSd4p+cqVcskos7NShqbyotEGsT0nk0de+06keufkuy8rE
OAzqh8gYtKfrSg/ChugjGymJr3thClQG99O3RUcsMZtUt07oKA/Xotl5bCxk8PLxyiDSjnfgrsZP
LZ+CDPRgPo3NaC5czHWqMTUvWi/JdegQVi5mWvP7oSnaQ6iZP/SuGu/bwMLJvjExgmhXKlm8IF5F
iSSIXaIgbE4ItSgbpebPRaQerkNLV97P9RtsMGKZmYHrUwdydzFBhyBUc+zFttGfjJRojvut9/ek
2KaDLNVwILPF94X2/n3i2XfJ4GQUuxJo8KkLU0fW4TzhkV3suqyJwp1+ndkntLX0xRcKp6M3+Kxb
bS8U0MH3AT06mYC13+rKuhQhU5w9QuqywhqTYg3610hDfjmTb12ohpSxWd+sbA5uvCYqvU7RJYsH
gcMhqdNW2u2mCMV0M7uwS8d6Fd/kHL8vxThAV62IbiTg7zdkcFPaaQk+eQrac+EP11EQ8vHEwlwX
vaDgfB2Ao1q+rOj+up6wmHDSrxW+NC2z52jiQTpv2/TiPeB+b3vu1OYTraPisg6kPuNRRGlvufwq
4LCuIwCHMImU3XgLxpOf1ErrzOrVfp2W6X3XPJq7BJJOcttCOn2ykRgyBRbviwKpvNKYTFklwCB1
V0renbo30/SW3H8JKw1DYR2bheOhUTHdNWUg863FNFtZq770q9td91IEksdUh4eqRhXkBuOW+6qP
MhCm9XO9sP2VjkWcxKMIm498NWNegs/dhSGqP/uyP17pqAWgBFWb5eNEUZmvcht3vAb1gvAgv45o
SuviClTi4zYO7Eg7vOxqHSaOCv2sSZnwZVteKtlEKcdrdRq5pvd8xK8zapYXUB4MeEBY3EoF0T5W
AGmItx8wbc+AS/KnlgbFAYeQ2BSKzl/JdLr+SHm9ZBZwjRz8eZsFWE27UPZP185BSwUA6hBeZi7t
ZRl49061brb7ecbusTZTeORjyzLdVOtLOENwE5YvdjHdzmGlj1GLxycKAN91+Ti0cwKwVnDTl8Vy
S9qKx9dler98tVw0D24KgrzSss6u33s1QBJp5y/DqiE66Wt7mBdOnzfBDtcl6mAt07lcybm2VXDH
S2XfKYaNrCDWa+XHqg7pya9gq68kwyJKaevUZ7lYsu+R2fY4CpvPuGLplaRf1JrKrSInhE3x0a59
FUchJGlITtHd0BMbj9NI7oapCs6bnVFy3fsyqCPAPNuz7jnkZ2QRu3qJti8DhtDerdsdlDlcHLKi
yZbB0LyqWffgJPryvioKglZUer7FFWc3EkFd4Noxqe3SlKJ/8ls4HG3UQI67uObF4vi6WrfNPBun
ih9Vq8tY0wIwYqrv37kzuT4x5TCBLS/EhatJvVM1xD3NAIw+CDK3+RK08/sBtuhEwdF/leXodkHQ
g8gsOnySpoL0FA4YEUSSq4i5ci5ur2K3SkgNab3HVL0uHlx3SZoljxg1WQAhgS2kiPXQuti6djia
OvyKSD0cuoCPN1qVEJr0gd+HTIuboQn5Top1A0vowau6+whzfaxFYOMZQ7JKGNnPmKnYRK5NIPKT
t7Xd7ldr2I2OpgzLIdr3kMGCi/kWrg26oxXbsmAOeeKnmaXREq4plF++CjlAeYZUBDI7qZ+0jI5V
PS9xV4xBvnh5MD3kgJWw4kYEkFWXzNEkqqDwtlH/gFr2FWCMQ1tL/uyoKhNKvT+40NKdEqCjEx+W
THnj8s0246kYxfDelB2tYwF40tuh9bmQlWhAnuBx4bzLnacns4xqL6uiy//6/vdx18HXJiDdn/8u
jql92W+n629XAtcRmzcwx/Xxr49gxqNEC85ix2oEuRNrdN74so3ZIBKPJoAL5LTeAC2dLCFqM9/0
z71ggL9UkAEpZLe9lva5Up87qHBBQNy1qQn9kE+ODfn41jQOQ6w7eIj5+2bOSTHN+WwrYC5GKZcb
jyWwaNeGL8Li9YgiYnNtWhtvTA+Zd60DJ7DUmfS3grnwfYBfG5s32tq8e2uuT80JAzh1CBb60LRz
wic15Rb/0AjBhlQ16PzarNEYbzxSMVRj6C6abaZct2bV6D9XU6lPooIEoGjjSUxzxvh424ngLEoz
7a/sAS2bMtrMdawbU8QhgoShHv3TdXOAjg5518UdHsByzHrLLfvWWKCKIFPZ9aJ6In4A2pN9xLVa
kqmBH+xsgFcE4y2pLTlXRKPd9du1t58gRA+DIVVubdJ+AZBemDHue5FCoFAONkiuC1NBHaV6gCxO
tx3seKtRCYe2h3DscWrgczChO9UVPtPUX1hdpZ2D1FJEQUb6bsqldFM+rMGU6xIcr+6xT4rQFXnR
qCYF9Iq/y8c7dW6szq/zdhWJknrhLlbMHklRHyYoGR424vqsBFMFJRbcQrLsXBpygBzqqkUx3wRK
Ql9Pibfmo2O922MFhdTatcueTuIcotV0cdWIIoYqNBREhgjtNjM/V6zaCT3Kgy6jKIdkkVle5QrX
JicRNrnxC4CQvgoTLhcS12+1vWHQYH9rumZEBWGOluJ1nqbvtSi6RDrTQHktuDDfD3ujw9t2G8uU
LvOzf9NI/KaRExr/fDJQOQOIH839zirmM9uE26E3wfNWReFN0Z5D6cQd0qM6bbSF+LAe5NEBkZtp
9j5pp4jtzIggT685y2pR1WlFKrcvhDlMLpzLuKBhQn2z7jnxURZ44i6o2upjuflny912snXQnvqJ
DffbOjZptZbhDQ91sKsD1CarUzyBIqTYFboIcu9IkBeLjaN1gdhiKSA1BteQRCsK9nCboL+Vju/6
EQDisoHIehirGK+PJZuLu0ZHdRa0rc44brd71APKCPMMuXGA2TaqrnKyQoWj5uMWtzMhh6Fraa5Y
dLPaQezCrQBzIriCdGjU7X4KmlMNKXJ+bboluIsmTCCdpWf5ZsBUDebur6ZBpE9mHRnYDnotm+oJ
R9ImEIAVOdLuOVQom5oFig0AiAg8TjlGoPLCf+WyIbt1oXcqoGMuJg4puKwPKoBEJxsh8ge99lU8
qwYYRInZz4E+d3al+V+NDuGOwGboEqNOfytUF8W9XvtEhfJ9/fMEGrD4Nojd4FU6VLXLrw1ATi6v
xHOk/XKcQEFza+vbqm/5rqWLza+f+n8++aiGexiCP28IFLBdlrWNSwJqWL01dA1QhsXyuWygJg5o
zV1HKgyaWA5p64oa4OBJtd27nIskMGANUbT6nKMgseWGj7Ns1hPvlnNT6yjGtIDgSIAbHdvIvTfX
Vwx3WFq4oQA9GODzUM/6OL/t5Np0AeJp0fdvYJcq8u2tGUrfZl3v2phgFST9pi/a48fIgJVXBSzh
2kgs/nwq/vkExIK4H6GW39R2zm1I5vz6xJbi59drBx5E2tXhcCjHUOfXJogq8Ctj91QyWu8UiUx+
bboR7FgBEdv76/WbbBBU1lXJEjROJi8CD86g7qZYSTHEYA6eXBluUAIN1li+/dpQMCUq2HTCu3FJ
EBPLcfOQSZJhOJFItkO8dGWXQtUNoFEJtp3iGWBoKIHS3TbrZ+Y3AGoY/ljYPoBYYtCnmbQqtivY
i/KtBoushesO5q1QCry6NiFE67HGVffOEtc1EYD4EaCUb1Jx3UljQIcKSNcxOvSBdLulal6w4/WJ
+zIdVzIf3JudupotB9qZasAMoRBS3AG85mKoerRZqeYl54wtOVx0KaAaMPex3iKc13VXHptpSiBF
AqPdCVA12uPuz/fI1XFZuPZI57pPMaBqCeuCpBujIXemz9qgAF+sKAi7o0Ebt6Lsd6pwj21Jdb6+
6crVHFyf/vatDEEQIztCxRXkwlkdZQPcNript67OWmVU0uimP0OtMJoAZNYxUlLGGy6Xveiwheou
JGNUs8emb8YdXmp5u4R05yDNfYEaTJd2EeMATNsNTqOYj/OIziPUpG/cUjmAgEv4HpSHUGzNOYBb
PHkxTrtqUePXqKM3FZRYHztulpP0QZs2D4pHy30/bdGlhzsGOkA+ryMoCAYKaksMSuJxWJJpv1bl
ejuPw5qEFvVpIUMKAGEUjtlEZyjTtF4BFkv5mXC975pQ3XVz00mI3jubqq4ESLl+S1cEv8CNl/kj
BYQ3W+SIU9/O80fBOaRRBBcHFa47uqH+rjM9oMRhcFfIsU9oBKUbU6lYAPjymUTMxt34Zq3rhSa8
8c2ZwD2xmKyB3oW0bc5iKDeozkia+q6MHltffze4GG6ub4DFQwiowai0ddQkU8TZp6VnyYoE+eoY
CrOAEbh9Qbvq08LG7PpdDB6qCFSRYxg05tl0Zq91ze+jWX8xa0nTqAkAUxpteKArXIChG38cMDef
GNT5j0NF2tSV/fRJk42nS/n/KDm35kh1bUv/Ik4DAgERHf0A5D3T6Vva5Xoh7FVVQgJJgMRF/Poe
6bPO2Xufju44/UKstMu5MrlIc47xjalgCt1/mzZ+0cftkpMuU1sjmYvyNqi9g6+xNyeTG94TWh1R
zmdffRTgepB100jd7Hzf1pBytlzOy7N9aKgw1+8DMR0HPLFkB9E3ICU6HXxabwA8IONXNlYjGgMU
HiZu3eMIux29x1tvvfSNOMP3am4uMFLGjafr8JHd/8vxVW5qvuj9ECk8OrFtjqaJ3FPdDl4RxtQV
bnW6BPtlcapNXyytcPkkfGBu3VodkxUrUDu64eDXcbg3qv0th9HPR9V1b9nUwNvgBmJbtHplSACd
pWk0bVE32NzHXvk1sZesmfasI/7bkvKjWZq6EJT1r0m4tAe1TEMBggt6sv9gjBfjQyTYRgK6gJEz
K7C/xV7qtl02tGmrvBUNtsLMmqehl+NpCXT1mzRWbowBSrQJzHiYh757G2BwjEy312gVgL4W8kAz
9QxnKnzlNbGvlGNpECrnzorDsIzmqvAtaOLk3hKrzt9POqcpOXG1TRysLoe/wVXDVqeeW9WOFxIO
l+9XQQJoz/N7ODdJn3uE1QWp1vq695Y2ek+WdjesWn7NGXS2ahLsYWqXj37p3Bm2KLTvmCSHJI3D
p/h+WKf1HAvo6NKPGnQsCda/HjdZJlr7CPapGIFW5MEwzCWvqHsi8dodphpuW0WastKARZSDoR1W
qD2rSZEfIcTKvF78IumC+is1KCWqIYevPX6Au6LlYkx8rDKmX7MMsgXt05/sLiVAquzOMIjGIpEZ
3XZN7MP6cO6vtKWbdK3XjyybQES1tSxZSsay87XZepGzL1b2WEH7lf+1MF6mXUJ/e6Jfmq03zWyH
8iw96s5usJDVHwAg2VamtTzOo589jU6gL1reg4yRWx/7HAYiNoKw9sNbXPV/v/z+LRxOmKQxSkVt
qv6FLlicFxf9iIhZd33FgKzcX/bD8mMaAhB34fzHxP76MNUsZ1PWXh1ggFMqMhS4ERTgmMrmCtVS
FnRg8Eq5g24Cedenf2US9j0Qj/o1qmAEwCVxe+anyfMa+HcbRvd5RNb5Ve3imEV/fDt9aZjJ70q5
qQS8I68tQ5XEM+XlcuDwcVwjfsx82IJNFLeILx9+o0WO5yP9DE361Kdh/3umGtZMVdX5qvcQfyqe
mybJ4y7GsqxbSKRxU+WNY+boEkpfq3VmG4GKYOcla1iyxAs2ZJnmK2+Dj5az9RCtxl6iNSkDKrq3
Diu7FNFtonR+kXjmFYnslXtMFZ5LgwNuoghXI9WbwW9kOZrRHl1E41M32Rfdt69BT+xGkPVnG+qa
5GmIvsZY/mw8E5TDOHl7tnbTO/7mRzNES257PBgDrOKiT9aqcBb6lss6tGhRlL6veknzyBSNIfQH
gcMv1WHp/eBKerNrWe1v+6gaIZjWewIpaQ+ZiRcxnaO9mpR/31/1xrNNvKlD6DKkas0VrjAaxilc
iqip7EarMHkZXJTlRit6bBsCTy/WydE2IztAPVp3pI0vovHrj5qJJl9b76sOPHh0YkHvypxXOqzI
f5nlV7TM8GBn0l2IF+lCDVPwYMT4tnhhladaxmcxmp/DEAwvLeu6Y3XXN2k6xJ/px6I7tjM2Dl7n
IGxPmZXBs8LmmWM1bVH5KnJb1+RTdEHp1drmlNJws1YhOwQhVYURQuzMCmEu1b09TDFJczFk6M5s
2u5gi2AT85k7A5WBrsB1soP7pS/RmK15HHkXAUh7A7+4e+4GMmxTq8Pi7ytow7YkLHyl0ixlmjXm
03CxBY3s7eK5bg+pvp8Vn7z0DScHv2m7U1fBxw0CU5IpXp7rdfEeAjvtvl/FdKpgsApzMcoCAVlV
ncPcKuOEk1/Nqn8NcRBtJa7+hhm+oI1IPmcgsWveoBQrElX3D9bCyOj79WYWgBdByqOPbLqpWrgz
nVMHoNJ4F+JH8uScuaNE/snI9T8Og94l3vgbTsbjLCqAhR5BacHX5eRpd27rQNy455KTB3wur5XI
rq4ZsyueSgf4O9AmB7P1e4lbvxB1tO5hU4mXVh6GwaTHwdHkyHzvxRCGu9AYKKQ0XB+0ai4qRitm
FlUXa2XrbTO26zas+zD/bqaNHO2pasPDPJvspQ08ADCcP44S2MNCM/OAJSrR6UM7o63q7t8Q/JN3
6SsUWP28EfNN+m68QLxIH4xNJPqKKX4b6nonM7fmSxV0B5jGXbn2Rm+4wt/auM+OeLtb48/vHE3V
W7gwklez2ixV333cncdPXveqjMRMN844VGgSBgK+TXuJunnKLfSFozc7u4s79RcU3qttefg0Nyzd
NpDHys4IfzemMcvjmYrcUnNUUW/eqA8tncm6kPfHZDJK5yHvl6fGxV9+J+m9hZ+fgNjLU4TSvqjq
gJdMm52dhvs3r26MLKCLwLH+Vd0rSm/ZUwCwG82jQqdPhPRJPkzT9JViY6FjVm+gF7XAgwL+uE53
/77ySj9cx5tXiY00mmOrq6AorZoVBOvftlaNOMeGvEQJXBbKvfUaerwtZ0DYe5Yt1baF9wEL33zK
GSbQOMg/0GjgqgWJPM8pqqWQ8uc+7XjZRkLv43SaC0WwYK80bk+R1C4fCUsOnt/qvUmDAOd+BC62
evOa83Ah+6iOyi7R7XusfEgs0OuVbbDnU5t9+dgs/JrJly4R1yExfhlNNLvykNhdl9TTyWnOTjJg
dBdo+KnhCC+LTh9S9wzmrWxPSxLsTGaxh3H2I2bJjA9cgfr2Sh105sIF2bQ+Eid5Tyb1GIp4LPAR
4D8FaIXwtfGhyI3Z1YJvYE+daIINPnq7gYAVPMte+M94gIclbyyc0ShC4xcN529UXKp62HjcNCVd
pwDrSl3t6s6fdtg/gEWN4XAivR1OHccurwd3YADwd6g4qjzIwnbjq3YoGvzmNKTLcEKv/OBRMFmV
nW/L0F76ZiQH1CaqVFEImU/U5IQyC7ub+ahtLx6XMe5PfuNd2jpsHtKmtdjhovoC5UvmTevX56Zt
d5G05hTw6hD40nus2Brky4RHuYUa9j408CjV+GbZlrdcPtiUtA9evwYHG9eP3z+STQCcVoZF2LXu
oQubV8b95HXybQC8NHuf+ECfeP8+LbsF0smz4BoCMO3D3bRos+miZpNq6CRJsLe1xgPTreVEBrVj
HkodGe9C2BU/CYXjK3T8M6Zj/yw6rPZGSvrl90FBNGMvjUvCgljEaBj/KcYp2/YxVXvL7PJuwSUJ
tWSFlFF78LzIvDQxbljYH/s0Y4bmOmaQ/iTpQbuoF5wNiFLIH51AwuTMfdnx3u6SnwsLGEiNqtrP
a7YcOW/ObkKdo4c0KVDLDJ8WWPHkNwqIXRKexnpZEfzAmRBuXN4RPFlzAZ4CBlOyvKNmAUhZDc9j
RMqwY80TeghVzmrINlTTYR9DwLhrB+zyfeALwfuqYCozZoshssnr96GBtOvCIZ+5XN5nCRiqF0zs
OKmRbaEZIjief6zqsb2YCttxpEDABItt9q2t/WNTzWEppel+Qql6tKT64cXeHr34hNIKS4EY0b6m
Y9o+qJ+hw3InRsaBU6V6a2DnAEhpPWBbU7tzMhO4sq55tSuMmgydwNR7OXap4KHqPAnFPkKvzuWr
lzX65EOtFQzotkVDkzWeO/LRzEXaDd0p9Bo0KswHQz5H5GAB7SkbBBdn0GbqNulRm3hiB8g2xj2J
vm2Z26eRRvYipuzM6FKjpdSAzCQMZw9QS5KAzbZdL48+hO/M4EFrJnKMGo7qOoVHBREze06NLbKW
/TQkyd5GnXTHFuUIGFFdva1LrLZvaPIV0i2tugIw2UxJOJ/rXeBrdmV139zimpdT4M+XPry7gdIE
14FFyaFP1Y9gqIMrOJYTAnf9gYxU3RIVHNXSCxgyPdtwt3QQKwT/WtzRit2chtVrP7v5NVwbtCHN
L/hY9uLFzDyhA5bw97KqXCoP8oLUGmEf0V+SGcarb2YCNmuEBeHbpFAm4ftGuyHH4tHurc0GFBg4
UNNAHCPLCckgeY6bQexRA4GKXhbIZzqGPTz78Wtt7ZWpSH5mYUoAfwFIGdhLR9a2mMZGf6iOwcBJ
4t8ENjtVWYdCNEYVH2e7XqXiKGMdXCBT+RcJq+UCHM8e58E7W9VvFGSpj2QCWNvbmp80q94tNOE9
HDzIfWjfoTk/8gExpp7I18qG4xPx0jyWCi496lDpD/7n6KXg7Tx4xmPgA26Da3qI0wSSUS/Jm58S
vuXOg/zfxOFbSIELLC5pX2YZQKpPzS++trekA6YzjXxF+2q6LUztaAtdbwjC6myCKX2RSXepG7mB
aBUfFw2RzA1uz2OsdDlED1RvPiPbEKrOdZl8hp7AvFOjo+v3j+rapBulp24fdxqaIXbNlvvVBttq
U9huhqoJzPLswvivCJJWoUfvXfbrcqzGfn7kEVseg7hj2wwRQDg3IyAiuMkiTsH9L377ho7vAVGl
vhz42OzhxyS5BXi5h/tOoHwwehZhf02AQNg0ZJcZca1nCz0DiUbvlox2u5o42iKaJrbEI8mFjvwE
wLl7pjEeJuXpMvSiGNJWC1PEQZxUEFX3aVBnO2Qbw9Jr9S1cWzx8q3zskUzZRFGGNTYNbpTzfs9Y
g4Ih0GAZXLeHKwYYceDVRlcru7RR9veBZ0N2bNQqJdap7lNKj56+D56xgCGQC4TkkrUlcGzICLp/
AewfPCWjbvY+b9u8Yy2V+YA+FAAER9W+pNGTE/AOBvsk7ode5r0XgUBKelpauKplEJzq2W8+AgW0
0blg2lC3BkeLagVSNxGgOD0B5mZkOZFC7eFFB5s27eNiWLrwygfSFkj72f3kQTZ0szfvjFuSzQAl
FQEelR7VXKfbgPcvI03SEyTt9JSxWpRGrP3Go1rma2P0mXtqfTHiNbqvuyzg6W6S8/AKNASNvLFh
4VnzS1JgJpGr17Kbl+4Yt4A1aGrkHpT6MevuFIz6NJVkFzd9w6BuvM4cD2bl38g02kvVAL1q+tA7
eAF7dquXPCx6pK/O4nnnCIr9e1891W4t4EhDowYDZ4efWT+tHwtFDxpXRGy/XwIQOVO9ghGHRJD7
WtXHcAmia0dcD7x0jQoVdz+IseRxnn/NczA+roYhyqBBA42QYC/oJbdNkGjEqVyL7jTryxR0SRzV
1buIlmnbzL5/CPn4iAcNTn7oT2U1ghelQ5XsgvutWusuh6ezHuepN5tquhvYvIpOy/dheYDq0x8t
rFWd18B59uBtj7QJ/Qc5c1sOs3qT4dwXAI3JB+3XvVwJfeopggNaH7Qm9FfEGLjiUSzPc9KfUR1k
+5n7wG11I26wA7MHfsfJUzIc4wG1dRpl0bOqMpDa0PQaUh8l5KhBVHlSCbCQpBt3yi3w+EP1i/cM
LQ83D62Yoxz3xXQIIKgck3HKSRRmz+CmRRE0dbT/fgnYayoTRHMf1zQ4L50CszYNpGhSPCvE8y+g
mfUGSiktJtf6F+1P/qWdQ6zoAltiQJh5WcYP6YX8OUyMedEokT0Wfijq+zdOcSqYp/7+r++feVM6
5Ksku8R6wCcRunohbXaBjDJ9rA4SV+cmgE3BUKhlyGjONJaMAAwSwqgjLETmfkIYfSHzsLzw3syQ
0RsEACiA5XGWwzU2Ic9Fu5JiNVN8i1LAmk5T+wNfCcYYF/pztOltYOyJ41Hf1fEKfdG3j+OK+Als
FrTttqJrEddL+nVPyYYiAaFds/bQ+mCefAV4B2pc9RoZsNNhTY9J3S4PxEfYrObmnhzQ7QEh2+GI
vH11bLYtieazaCdVpnasPm0swMZ39Mck4mSrLf01J1B+g7EF+RICwOpb33uGhNwV/qqaD4CL7wzm
5EmteIsZ3fiBWuAJOvPYE9ZP4PYNYnwtcCNolLAK2n6pX74PntOI36xZcgxn2Zdrkq3l3CX8/H3g
IwyOviaf3wpuDc4y8Bgru3H8HWKJPPTs0WL12jfeMu4F9Ff46VO6qShsZuJ5Gw2nDXh1gBQk7wVo
9kDuQGL1eV9JmLqTneBnNR4avAjCtk3szhce9KfIi3cU3tc+huxbNANsvL7O0ALBmdynX8igZU8W
Aldh2lTuYAeYDZY0UugYgnJATvFdHu6jOcy/k3H/49/nGDz+c1D/L905yIT134MM/vPl/3pFdl7L
/3n/m3/88D4J4R+vLv8xQuH/+a92v/V9XoH5r//oX94ZUwP+/nT3KQv/8uL/GLnwzwMR/ru//O9N
XCAxoUgx/99HLrwhecP/y8CFv//o74kLSfxvIYRLQsM4StMwDcL/nLiQkn+jiHEiyAkzK40z8o+J
CyT7tyiO4d34PiSCMPCR9TR/T1ygmLhAwTom2MbCMKT0/2/iwv3/8s9x3gjrZEIQ2qUEH8OHD/6v
mcd0olprx9AZrv0TzXCXRo0Cm3iOLTe5ZRBNslHtkGFA+DE54UlvoinYURlH8FHvvqgTM3x01GSH
MIFHzsoAeAmmEAD70d3Q7OHmAJiHTy4772YGjpiodwNAM+QxqJkMrFJL2qUYfVe2FDtPsDwn/M7n
p8feNy+I3gPTmnKjJMsTfWkDivhS/dD8AXX+3lXLjyrp/C3JgjaHiPZzNo/8bYhNkA/zaeWTh9R9
91MY9gU/tIeLmxWso888pOfUQE5OKdlM3sH9wRpVwpqrtsxAmEI7M7k9Rl4UvAmT4+wzXbBQQa1X
9KpVEh5Rd5J9miCQGFcUUBkI2DyI0sMaIX9GMY8hR5/tSshmpafUH3S3MZRneu1B9iGVE8wlcPZP
scB/mhrxPPhvbfaLxNkr4dgBeHZbApLl8o5SIGVoj7h8z7yahi27cx/8fpBxLj1Bcj9eUDQju7PR
IwMvDu+u0DXidaGvnI8cWM1zz6+icgGPHmHWxDCo6IfwZrZdBd/ZtYqKhuPzh4TQzYDb/lbV/Q8d
l2PUqpNLzJ8F+PG54/TU9vjachy9Y7jOeawj/hiOCMnFldKnKYYVH9QT26qM7UGucqgF9hc0vnFX
LwKZSl5lby5ywRtW0EPnkFDu/TrHMhzs3QwJrVlBH0QNDfapeILIhVxaNm/7tI6usD6rQ8pbAxAE
1XSTPbq5no4Ii5h8JSskLnXrHM5UxsBQ0xrRG6ywp4kjslf02YxAD8yHYfHwd+ildVZGtZtw08Dj
rdDAVndeQZrwLeaq3tI7c8Ox2R4WwNEJLn/a+qyUKds50f6O5+x1rsFqMv1rTaHmAwfaotGYN37l
ECAC/tQCyjMdwMCY7FSqzkMwY+8LlN7yOj0iZZ9zdASlxNfKIQc96yAg24ZNFFAOJj0Q4O/+HOnD
4uoTbA6TT0MbFJpCqluF2erAfS1LCN3lznRk44SmfGp2yf1Ri5doLlUobE7aVB2/D4NcxnIF4puH
SnVHjzlYOX2ANEoA3NDeD9EIG2kW8T77Ri7bDz5kHxH61mqIvRySGpSsv5o03TEgn7AGoL2bKAXB
MiwmV4O/bsK4/SPvsND3LQvk8IzlheNE619tIt+Hewi5Aqgxooxc+ligvktA8VQxlAuwCd+HymsP
GGox72Lj+qOpk/7Y3DWaulhkpcvEA+oqasxKaKZ02WcgaMj9xHiyR+E03MDa7MGht1CLADOKia7H
SgnIM5LpDZSfNoegaRDlhNs70ma3CvqQUkG3sHge+j72dvTe/XTiMekHYKNgigsgnVgLGdhOoiFv
RnzT2nY9AObYWubbg6PjtRZZX3RhFGIuyFIjtCf9TTsPm8F4eo887VBQE/XFBIX8KFDIbofJv/Y9
XFQOpKJIRgS+vj8nRzwMJMt20ogoKQQZc6KnXdUv3qae68+0NuPW4B8FCVDUQTYOlXJfrL/8BoJZ
eD+A98nT+bmZrS1gfxIMySlUv5ojZvg8dFBodxDuwJ0IeVhaEJZL4vbB/UbpPVAJsjJQlMfumM0D
g8sR5omnPmdJQLy74JHNHJlmLAXFgLQLNEG+7XTiSjOGMe6l/ikOsNJ4Ca5SD8TxmJBGAx4W7rlN
0zMd17qMpbfu7EEzJJAjCB4P6T352ybrKUCnhZt3Czk2Oa4dex3qRe1a0GYQtecEK0JaitkFxz6K
drQGbRvGza/QwaCklEG7m50+WdNytP/+tnbN4XsjWoboYpjoSsfUfF6W5kXB/9xVpnmCpDg8LNCX
nocs2zFY4G8Oze1V9ubj+xWrjdhi6sVaEvs+qzDADB4TPawxH4q+9dhOB02wH0fGClUxnPUKI4dY
Bv43bILoHPThbzuhPRn08NSk5zmKeDHd6Z17aADxvw7SEvFznGxTVn1G3nFqoQY6e3IYfHRWGFGx
hI29jDUnW7WGI/CMDrHrlsDYolXAkKmdBTqKLCtTF3a7VEwR8tYWd91SMUjX3rz1W6/aGyJpsWp4
S7jxzRZ8IpxhGBWPrP6KqjU+6R4Bczd0waZexscBkVMs+T3HbedcDkioveiFfXWVSItoaeY9xkwc
4rvPGWYeQtA1Pw9Rlu6SYdZgeZt3c5/nElc63iJBTc7aiikfV8j1wDl46Wkv2oAchsDJLLBjI96o
Q1JWEDQbc4wWEns6IoA1fP2sr98pFKkzw+ijvOMwXZtupvvFpSEaTwt3a8rsS+xKdMnmWqnuWmfo
LcfEpzsYB1PR1GC6qwBsnWx/KYJdxGa4pn2TnmYejYdAZq98Dvz9jIoM6wRGsKD5i/etN2kA/Ky9
+HgvSMf4BU6h2iToMLEozTVA3seah49iHacXRRTdacOeRw8sIhfW3RkRdekGvOK+eG4hmmwrP3tl
jEAoJ2+VbaqfJg7ngk9NdxmCYpoEWl2yYvBINB3TBYJ3sAAcTxNuPwe3ayE3H+vVQJ4EjbwTUQoz
R7bjbnF9tfUHcbJT5HGsQxTtNDGHJPEeBWDTp2hOCUSrfjiZU0aYKMbJMIRIiNlrh6u6jgPKuAC9
d2pfdTrKzSSbEbdV++mN2TPxqARSNBRjPPVnliburLrzmAUEcd4qPI7JcknsRMt6AAmsWXRdwZlv
eXMdFwIjPJrYZpjwj1aKuqyr5o9xTdljYNVOhX22wYyHAkpnqTBUCv2vOa41PaM6tc+e69YtDbwf
E5cS4Twlb5JFlxaGNWvEcK5mAEDYhdaTP7zUKyikOpzbh+ieOXMyAMZoopfYBzHI5eBda9/VFw+J
jDz96RRjjygi/KJpqmV/jxjAB3d51zCdd14y3qaISwAyQh8Dw8fbmDYx1sw5RCYbbHCEp83BML9J
zDQYg2HPZlweHeWyHpJLcJd4YQLjcoRJtJQtEXQv4vXF3ofHwIXDBAJfh+883AF2ofDsV1WA/YnP
neUnLwux+Y5WnoVAqk1N3rEzYVdMdbZux7XBvg8HOyde3e26CGmdearjfbVk8Oh9TAiJLWgX3F9F
lsVuUyO4NKAZuSIHojbZ0MV7wYABGDKr3ay5PrSRTJ+Wabhmwj1Naza8rnW4bPqEjJcmQa6r3gok
40+dcGIbdiK5DST8iaUPtBq3N77YLWAGRARq3HGowuRmXcBVy5q356SXfwmhvYJ4HQBHMcY/mm3c
sJ9ho6ZrjRIR3rB/t3JhYQTYIa9uJM+Zy+INFvwE+JmBERzXdBvzzu5QNw87z4CNcpj4cGRLDO8t
ssM+gA5arg2BXWZc8KIxjKdslKmeFm3frYFE5bOku/khjF85RfUvAAt49DqoH2tCc9kU3pIMNyUg
tsgFGCx2zu7DiE7lCkIAYnZtWKiEhmU16a8EzvOROTIBKlZgzU1/Uw0cFjBRYobuoiUYdiz0kQYT
VbmuLQHEQ5RJaYLdo4OlbtHoCDq+1bLxDxhZB4oB+vW+Wf0dxWqHZWoIoSya9cLH3whZIgk/Jyie
QIMT26AgniA8388rQpPZVkkUydXwjqzycIaohlZuRO528ig5xBJ6sofpHqGoMbgiw4AlJlWLBi9J
fyA8ceItjZ+cQ66TpANoNQP+I5NAPxKEvcHLf+JdqpPqMdQjSXT8OWUsvJJ6MhuegcBC3weaZEEi
Cr1hv7JndgcBoM6ovZa1wZfwDYgOnHfBok1nE/fYKoxL8pRhRbYC+PI7Mm1b0MK7uLV/FqLrl6ZZ
ooIk8ztImLmUSAEc/IqUER7/w7qSC/Rxu5U9HDQTZ/k68+pxaqsnBAViPDneH9URcaDeYez0gYkx
2yjZII1g9brFjTYV3HqgDRlonxSq+TcSEXoOYTsYJFjsr4moYJKkIIqUxp1fcwhGBmeU+9S7oPq6
sgYKLUzZCEP3zAGbRH+EHcYPmNb0VWOUwtYIitEqGZIxI8MQPT4Bt/NGqS9LC9t2tK8YG9HsUf6m
mwVJEHTB7Nz1CG/ZMNR45xWPBMv2ZsU7Jz35E1fJuOsxl6LMQF9esdyg3ugC8zwIsJuurqdCAvWD
PahsbitRHRVJujIBnV14qDBKWrGHRabjQ/UBCWIGE2MGpNVoCE4Mg46UvPuBLnniBu7GsqgEWBtX
cGAwEyUCP30O28t6B+SwM4UbM+r6UNXJD0dAiWDs1k1V/tUDr6kkUvT1iqCd7JsdmMm8znDVRCfw
3eJlKvUMewqsGbjWATF31SNKxCY86jO2fNis52zFTMGxWXGSAfd6ohmfvAQ3pgjAniDLSjr7ex2j
/jSFDT69op8DTJBijqa+TJT1Mf8P6ZA5nbNDgBErTFQqR6BzfIJ2+xHUoSvaDtQcEgmYp6WjducJ
Nm8mN9V72WJiQCPI3lWI96bdfboA5ovkvZOPvIbe12kdbjHN0v5v9s5kuXEk27a/8iznKIMDcDSD
mpAAW1EN1YRCE5gUoUDfOHrg69+CMu+trKxree3N34QmialIigTcj++z9zqnenF/dLNXneWs9du+
NAj+C1wqKhtXVMOdVXbB6Czeg5en4Imq7EkrrtLs40ebYPkFF++9rkXLqR6qq9aQY/i9Y95o1mUq
hpsipdCLLeemijFmxJIgfDnsvEIl+7mzLNosP/Wqm88GCduNkyo+y1ydAKiMfQteZ+ApLF5Bb+fR
sdDy5OgaUMKUEZ3bSLN3c2si2roknByvCqalfuuKlitI3JeNE39H6kXFUbspNm7bIZx4n5ry1qj0
dGvqCNAePU3CpOy4TihsVsxiOnSzjr036h/ocXP1jql+iNyEiJnd0ibCc1A3vbPBU3EeCNid08T0
RSUoEN32aSbfAcSRXIOde62vD7ER4LZLgjIr6l1n5ocWGkuKWowzm+cKUc4nux99TCz9MW4twkdF
cxSW/RzFJK+yudI2tlEWBMo042Q/5xoYJzxapcoBZnlmtclax6aHEL/YTU5Zk3M/GbzfQF4gu33g
QpoepoVk8DIMP8U0PMVkmvegAw8mnjLM0Nan0r1PPNvGvhDFD2lnDUyEbufVqY39pS83CjTKRjW2
8WJax1h43jMG9nfoGO5h8RaKV0Hf0e2RVGx1IVjRcNJuS1qtZb0Z2r5+j0X7yDvxarXFeKySM6Vg
/FBCwWjZfpAS8tcY5qNRzt+wl8gj95zpz8oqroXpHr0qInropDfQVV4E2kcgLI/tIK7oC2gdpAA0
YxyFZUBe3H2otHjTesYxgprwgwd/qbNtpmrnMU5NnwzNThtj6l+n4YofxnbbGLE/US7dJUlr+NYw
J7sI2Yn04D6zeEfnEdkwtJvvtoM+H2fI3rEJzspJl2upJY/Qj6CYQD7d969zmw4c3/vd2Ija52dp
gNDWbrWy3ukaQcpk3EVYdjZRV7O6dckSaFl1iI2h2xaIKz4olZm4zuj6fEyAAWwEv0G8q6WognsD
T8gwkpdzpoqtEIPQoV/0LR/5fNuPrnXP0i/v88IeNmChZt/u64ewrdyzrTs9yW+XikxOvoIZ8t2g
i8SBKn8r5iiw8MRu4DLEl8IzEyr1lhjBpCKigRhYmwYlpl394EJHf3H5s3w7Dn8SF8NV1NjF1mpm
lFStSI9D2j2U7mLet5qJE8DVCn8ykT10ryXOkfJH4yHT/UnOLWWNiGmfFz8U9BQQlKtt9LOIOPWL
SPnCauk0ILDeW1E/7se86dj9zZG9KJEXWLx14My9E9Ctfs8X8q0YuvCgT/uZDb2XrMou5n6CHdWt
kYU3Sa7DDXFLkm598QTZhPvfTnY9+J+EgPFGdQR7kz4YPPlUqSX0i9MaVrRVfB3Wh9gu3zBXFA+k
Do4Lpz76nLt8nLqti2l602Pk8DQ6QKc2zYbtpMJ5E8XZdpiji9ECHpqzEeMfgQd6HhiJM25S2yu2
TUOat9K4wqo6+cAJvpWe+kb641b18/uUGG9N1O8Bt8L9acq7Zlwt5QsrFnxRYirmM+8yaYGxx9Rb
f59C65BNaN1F8rCwD1LnEI6nbXmRCykpM/uQpJYKakXp3ddu/GQbo7nZhKv6HNntLyshAwCaJnB1
UlM5Fc+mnI01sbPNDLnvx/6MbN1gaXamTal3PvfxcwTxpczVc5xbkV8l2jNeH4+ys4+Rbutps8Qx
txy++tkkKypxl1E0VclI2sAkTg7SlfBzWnwbDQrrqK6+SbQRWKyYJYu9moebvoxXP9JKpoTlYyT3
cUylUOevXJNvEGYm9Ecz2kE2+k7uE96bCF+8MP2RTZmF71c/13M/HtjjtyMbgGFBrW0zimyDbIqR
iqucEU7RKDAUT6Of5Q6KEW+rFSOvaFdHqJqXYjq4HfKXaLarDVzcGoXA6v2mMPbWXHvA7fCrV+3R
yPN2FbQ5ZFba4lu8kb7QpqAnprqt0Cyrho9PL9PvPfrgBqplSIlJHHDkj+2K5VeuuTeA8GjKsU+K
KSBuYLuBwI62qay6PzhtTk4hUx+9O32ARUE2Rj7IapbaedYPTaHJsxBBi+PRd7rW2yrUZBLrn3YS
vi12u/i4Bfic8ts+dZ0gAhxDzWAQ03M8dRCWPBsWtDGLvFUfgQiUc6lvC+Hc08lG/mss+g3deHBH
GftL1b6FmfvgiGzY6Aund+G155l2iHCyg+Wd1Ah9q0Jm4TCdbL0UR3WbnJu6/hGtNswlSQjcDuVF
OGdvXD70vNB81BRvp6f9WY7JB1nX9pjB0EK/u0/1WRyFAlegiOZaPWsU+ZYbm6dMW0R+GNNOzOr2
M1RyvFsgbOH7/DEa1vBKpZKyxJQXmTj7MRxfHGruraVFMMogrJIU461t6kluxrpXb7D6lk2vOdld
Bz0BO8ji7lz+NkI2OPIkivfscQfwweE2qZvjtFTGRqaW2owRBijdMm6jzMluSvodmtm/uEqc7OHo
KFhEuqmlgKF+aanRn/qFKy5f1QVpmgAjCAbqXTGzUOGsXUqSMLMjho0c+ufYm6a9qtt7D9z2JoEb
0uFzOhk5PvBqoDLLOy4E2hvqSVLSTkJj5yg5zVb8jjVUggQBzfYk5vSJ+/gbR7LmO9lNzq0TkQRg
T6YvNUKG2J5555C8NlSN/UHLFkwHRXdxTXnjlfUDfkix7e+1ZQV1aKPaCwcVptWLeKM8kKt2rIBw
cvDEJXpb1vPVnjo6A4bazpw9fdLRD2uWuqJnqy8EyQvPTdjDLBKfo6sFBnH8QFXavVndipaF18Dj
2PfV3TLmV3r6NTbvLNumt6QHQb4ZpgXKzI3PbRrfRSqyj+2wvOEC+eiNeuTK55DEOeaD5UZ0YbXH
ZjwSt/+IyH3uhpgIYb9u6sO8cyJZbdt2rIO8xWynQkIAHtnPfcv1l+ZRflPqeQkcPKHWab2dNX6L
8Wf7eRuBQiAFbo5zsu3Khsu9HLDjhb/CZPk1Z5b1IHXaOV6KtbvnJJlkbAqramXZM87DhDUAT4Dl
y0Z7ctTbVLMxyCV6jWWE6k6mFU+4mN01nWi8k8KRcI+0+zJrj91UpadcF51vkaERsDFuPaP+4Ioo
BB2XsK4vlrYUOCAE3nuPioLGUgQZqXseh4SWY790NybYj7Hz/LGDXopiukAVal5Sr7vailCKq2jK
QdPc0AlajWz5e5njCkSZf8GDgQSwKAFMeDZ2A85/ooqdv3TOc0tGBT5ohfGcCNShSYyzqad79rpy
b2reh1cV42uuv1XxMOxM9IDDrMp+p2ZNHJZliFma2vCgjj3Qmrwed+Agv5mqeHLQnIPQw605jul2
Wmhxhskef/HbWIUSv0L8LAYVE5fTskODrXO3UpvfROMG9lQUd04RHWhLbvggXHhx8aFMXgfKyksK
2H7W0GAXOz+jwRfbEBlhKfQjECR369XQhEOzD5RJl3B0SS4L44otJuN8KJ7SMGQ/qstTFNqnOVaC
nu4EyHpCS7D4P9Xgubf1VH2W0oJKiT2kJqhf1FbsVxnmOTFR+qvirle8Y5g2iJvQv5spC+klHfrK
WAlDeGWGZWWg1Brdm/7aGfrbzIvbhQMBccsZMX/FzUkjBfFgd87D0LJuqUntrEayidn92gwZm9tc
OFt3PusxZsnZgMaOrQXnr8L/eLRpvR6s0j0iqS++PRr7iN7bdoyK+SjxPdbpUJzE2H/zmpRgkvHS
tiSwu8l5GhYcfl3/aKcO/Lb2EGX2ISrG4hhheL6vBy27TykLT8xxeMT6op9dC10utodbybKKjUq7
W+2I9QVnNaRsaK6+7iRHJ9ZQyQgvnfEjlK8lgaBasHhnrXs/FeqeUlv5Y2weXS0St1qmZ/ukZq8q
kpdMmgZEUg+nXajfcw9TADNOYWGjAcwBY3Wu8o1p47Pq5BzSI+hYzgvAtTpauaxv3XK8GxdO3Wys
cz0d7Vw9DKZOXWip1/5HUujwzBb7TXoSRL9ezFu9zx+xaPK+QQKwOKcH2jC4fo8M6cJ63QibNjaJ
1xGvgJo9Tj9LQcAp1behnI2HRsBfLcGAkiKlS1EMe1fj42kPUJGeMmvqL7iPycr1+m4MMYs1eX0i
RS+C3mRPIOp8ah3a/qny85r2iIqt58hLtmxqrBmZeU4dSi99vlmwcG9USo6HSs6nCUkoRLDUxXI9
dHhZc5l3Bcv6Q9eta3sSA2Ga1GXxjMYXawJmoQtA+4Aangsz7j5wQQs8ZyW8VQLUi2CFrkQ73o7e
x1BHNDIXsqIVF0pkjowe4FBpZcZnPlPGZgvtyVizX2T6q0/Nz3FpbmrHtoIpT+rAjcqIPwZRz03g
pMOjhfApnAeHyMgMSqVYUGg99YK+Vpw6s3sh0DmsrJ67hFMpvZbCvPOKFTEU/swco9vgbteOSnNM
fxqzd8L8VaDkVQjW0XYMn93FvU5hM9NY142b2p2OBlk6TsYD2mcDk6xPOTosWXQYwOVvS4OcyWjy
aVDuth5M46Sf3gdh+8BkCr923ienR2/P3z0xH4iIA6iLoTw6lT750ATVFkNxvWG6hbk1zUT6lZbe
DkSCPKNd6DbcgQh44B3c2WF4L2Pol0OGj7QPsSUSOQkjOBxcv5mfz9091Bw6V9KdKapr6EsY/edm
PIrFvJ1n8m6O239q2TdVsznDV9o1tnm7ZFMS9Evl4/mg52I+oP2+CrVtQ4fDJYA/d0o038tt/q/y
HhJi/DotzRgAEoIYlTc0qjnV790SGG0hpx3zTG7TafmpVSSJ9Xn8yR8kN7rZa4wsuVZ6eYWgtkTj
Mw2vnbTd+mJ38lbSQpwzSXTP4kArw/CaQTlA7KyCtbUHFUIh+mRqz+VzsVVzR7dW+STIriKJLq7S
SP+aU7014ft2MU6YIk0DI/HyY5+030LXDehzjPsE5lmwUJPQafX23YCAHZf050FAbvAZ7wvbQchg
JgGDCCIO/qQXMDNiAc/bQJABDtCANiljPVDHmvGwJpRgKaq7oYpfafnZQZK8VZmnYbNx7vJQPihh
3Gi6ee1VRpFp5RcZYWMQBlpQX0RP3vSjKKDg1bOBLyOE2p9zArT1gRSEZ5d+LbjfSrYj2MZ9Z9av
kOzlefU2UbtCRu7bEWTQEJKqmJtdzxWxb3S9903VwyRyRrGfXMyudmyHvuOsUbXY3oTxUO0QTVyf
0152E8bza+t2F8j/+Zn8+GmKOhgRnX2C3ndIBccua5qwoOTVWdhdu+uTZtwIYYEc9ugb0H/aTqlX
beOyfetjDk8xtNUmp7kS2kegs42fwZZvXAzd4wTlpC7f12eTcbpYjXOnNO/MwStA2oOt8pLyym3I
1bWNIjHaO8vCnBOPD1PXvui0NpdYe6q6YbzJa+NJxydesJM3F2HSqmgzjwE7gIvS1r56hF2eQpzM
Is5SH/NTulMq3kVuMWyiqFI+jBT0AeC8G60Tml+mvEDw9ZelpxGwlsCG89XLg9VRJ/PdYMc0xaJ3
xeEaRl4fo2T4eS/dXTcNj5OgSIo8Sw8sHeyw0O18n7eScTVZSk7MwtLUZgxjmQnZ8bHpViDwXAeI
Kgtww55UBqJomJAOMYxHie0jQBNXfhWWlxAqHP0iQxwTyq5CQIDGqlEOGKTGrLrTV5zZxPF+jPLl
xginc8ZnAmFp3IG9LG7McnwfZ9rOZFx5i1ySD4NbHdG+/cx0A9P06p2lKbJRojy0ecZ91hw0N3P8
xFvqIPoeZtO3PsyzwEwtjZoIurHdnPK4t9nlzlHpXuLZmzhdEV9b71qA0Xhuh4mBHmlKFrKU73rL
xyATbbOsh4ZZIWY3clcNbbqZ9cE+NkGWNf2tLW7ihjkhidu8TyKDoBdOeZBZWQPHJbrrQcNsycl+
MpQk3Vn69DOuua85qpmEevbglBMaeUP/YGuHGpPUoTLmMEhFfkhpwgxVQ3KvKreJQ0Y808wxcGwg
XdAe6Ew6V92S+4SKC5ZXwiCDiiCB7ooVrtvdYWZM1tw3xbc7+11zV5roYtz5j+QMkW5ihhp13bk3
3X2b01QYJjCNnD9I+5V5GhBLS/DxaRkunuUxDVu1t9Vzv5QzNGhiGCJOEXrbi97Oz14hn1MDuXBO
O0jpOXNzEI3yYVZQz969CrDy8NHN9itYbcjAFvadMRHXHAxPIMkH4Ya2P2I3Fz6hiiroK/ULM9Gk
rc3bcjL9HHA1cGIu9aogO8wmm16gQCtX0KuLWv1AHPqYJ3ZQ0l6m0ioX+Z6l0xxobBKnlI5XEDPW
CvmrvBBg5HjJ/RSaefkKIx8cefqzBMrVjJFzNkH5lR5F4MR21aKDBpyJjxXl4susLm0zD28yhpSi
Zzo2yyO1mMfXw7KdZHVRenZjocmjMD+WXvVg9kZ7Y4CqCRv+AAv69BYYAodPb2o5JDtAx3ouJ8qu
ZmPOdfXeaInaVI0RSFavo5Z4+978lbqpddZ/lCtoXu81eZQ1xk27MIiOYEFgEcDLlRnLLoplc0Ng
i1JG/EqmMFkbn08gXZAPbOe1t/o9U4nEvdB6cY86JzZDhDBs0hamtbdsQ1pye/T1JiB4hgVmkK96
MkCY3uh6xJE7LleQs/wOMWq8y42HiYRAVxrf2Cf4u1N72iQmk5Tk0qOpkOiNHNxUWVKBvetI/Orz
Pqv4XGsISj6AD05LHgsZvjNoX6n50g1vIS3D86I3xO6m/oGrqNgPXQIrNoR131CcOqtYS6Opre8T
4JWB23QkyjnfbbIm+ebUW6F1xXNDerFDJ96VI5A8tpkgpp3HmJyOOFp64SNQjzij7mHGK6JxQCSK
/Drb7mVQ5ffOcfOtDSWMWBWOlWwqA1tREhs27agZR2xHJJQGvumHNYYrGJiZ78ARSHO60/OWMvwk
WylZGGKU1EV7ACBHCVl7NLsB302A1WRXjFvLzsG2V+vJwGrzfQmgict7CiBgOOypfq7o8lAKeds6
XC5kh8RBhyPLnae4sJnl0s7yMDvFcizikGLVkIjLPWvqgOFw2znVx8CGf1pclxCZl2z6FHnXMspv
UI0ztO3wDjdKtRn1eAbCsGub4pATGT/8Tlmz0TNsz6WwT4+iwvvidXd6yz1hLmW/mZWktRYWO5xX
H0U8qH3GlJdNUwysy7zdZoPcBIJn2S6OBlc6tmMMxKlzS9Br5y6tQvyrsYa5NQJLzC04e9YFtN2x
cjzpR4PNSiC1S6uKzzBNhx0n6Un/3sQL3bmFKRLNVfbzcG6cpjtquTg01bAm3BfirmAsEjNf8Ga5
1iHHGAPLdUgHqNKSvLIsl+1gp5J5JgMmRnQ0tlQOcCW2PC67TT5xWRYdYMq25zTWUbks9M1IiF7r
suDc1YbPRvsuGu0PP3CezzXBnNYBB08HNLYoVuZahpvaUXgnVs9fmSTHxMr7QE/F5zIXWRCZq1V5
pdPN6FRqtsejVnfyWIDwwt9mg90x0hy2dfOUe8yYyTVhbBud6+WroQYjbhtNYXbS1eRnAwOXaMom
uzxX8VF63VZZtTrhjKpACSDOTfGLlQBlFQsd+fBq9rnafVk8S1Vv87A1yLcDsJ+Aq26/zJbsBOB2
sJB5bnayTWPYf40w4w67ID0jrnT1UztE1WmYOwHAucU+Md6BWGr3YYgAvmm7UT81ckZGD6Pj18sJ
bQdNkm/hkT2ODZRKejiWXzjwhX53fy+rfT0Zuitit9ppNXA2zWjqDfxlEFXDMi5bE00PM8JC2l+T
/UMf1lANKQLmFGcH3O2t7q23ZsGnas9xsrWFhyS+wt2i0gACq6k7C0PADi7aj9qtDiMzCDc23OVt
Hicr0rBVgef9HNpB7eYBy7iwD8C7ESbbdLtkXIjEs689+3C+6VZTabX6bjWnfK/0wghCN5b5ZrA8
n4Et0IrC+fvqxKBN4zwteu/iOsTNuRWEZ/eOrA59TCCwXbQ3gQJBe6V86EQo/bEvnYDb9oIPPaUt
aryVK1CNfhEPCoxeAnqijqvWt4AZbDyDcHtoZRReDGhkNEum126QWg0tMeB7Xw8qi4FWMtNxcfP5
NGbJq11ieRX6rd1l53FG1+6j6ZQmYkcgmF7dim/kRwGGx7vGjZ9BmJhuNODqwDKce9belCkjXyx5
zITxK9IGj20WiknGbJCtlad8zK6booGpNURkFZSZ2RrUzboA+2C1sSS27U6ML6YhzL1ikfOcoTym
6O7wQUP3RIjDN0pnHVcjmKS1q1cvbTzbH7lhrBbGEg7EzCXRRQCmjK5+54j7zZ3EtJ0L58IGSJpb
7+dTldPlB3Vi7VSnrlinxyApnKvHcUByIinGbs9knnCbl6ia85yfUZ7BaCMzYrraisd2ql6WGCrM
WGmvdgvqrE9C/Mb5+5dz2KH6+N3rPCOi7q3UA4ShKJ7md5mt4YBuyfaV1d9pnhedFn1X9tEtbu0S
UyZUlJRaOIqWBGNeCby1GK1TCTLD43PDdrrTJXdCzxZNewt+jIeUWUvZ7MhmPn7dVSJcqSZGDHFA
j8/QYu5N/m1QGlyWX67nr4dl5S/m4V00EYPotAdHkTNBEddJi6hiZ7jzSw58f0fR8W10rIjYVhbt
5pXJCAYPwm6vM3WgEKeV+U/D5oZlG2Py+mqbCveKWq8UPdTTszVHsa+naOOTPa67w/w9XqmTmor4
JySRl5o0wQZiUHUaQ3UnF44rqgpfV6pJaKfJwWRNsofimpNP2IloaVmTY42/b4g+vXJkn2tSagwM
zrhGi91gI6qlhnbo1Hp1p9YpW/mA+mq374A0woHjsG/T/BmtHMEsCvdqsXBemsXRo55CmJu2egil
xgsZfkjwGZxo008/EcjZ9yWZNfKDfBjce5HJkqAZI51MDbE6AQEZDesiZ2SPvegDBmjkbXbbE1Hf
EpXFGJZE1wF4ydYbIM4aakdcH9dx3XK7WRXeKyfjjPqnONQfwbE/T3Rd403/li7ydJPwGf5PVDlB
7mVNH/1paF3kjT0H86nBoZ5+LtIKGcTKGJuSOTQYlUAzpwPXL2Rw64TxxEBCoWs22+8eMt7+718L
v/QfL8YyhSsNy3Q4ihhyfbF/ejE5OAFb6m110HXs0460ml0+F1iOMv1i1OqRE4kfhwwA0XBfIQXF
63BZeBCtcBd8y1X0UlVAMOC4OQnExtUJjdR8reMsu7VRysqh9VNiw6hPUxiQRy59x4i1O4tyMnUy
ZPEkMU9dDgGRYEF7E1oOJsqOTqdIumbbuel8cgnzBmNW7BNhZdeuMxjqutzWYZj8onP/Qc7UPQgD
zNJQYDViy+m54enH6gUjgjqtt55nuSMSQEA2S/QHrU5Y3cdBHvOMroGsqO0ZwUmxm7NtRutwoTEV
Oy5H7XuFh9dUx2pVUYBI3hoTzcIinlbSmp58Iy0JZiUvA6wjJFTi6Jja7nDsre4Y6rV9ZyX1q9GM
xU0Ua9UZMkbBCgvBrm7cEzIEsYIGRE8JWt2vm4RlUk4tqLZ1x1xc805f+4vlFN54qRa9IKLkET1z
Tt3mzpXp7eg4qDAtXQkst+Y+z0MMbVXqHqGnM62Jg8/eYCkNEH66PeYHsas0/TWXSwGez2VGYb5c
KsRov6stI1AQu5lEk7Z77FmrFt18ZGEZnSfcvmQkymIDPku7QTn8yVZBRH3mZWYpIuIoCvdsheY+
ccbpxilZBBnaMF1wCjJBw5J3+qiqjynOQJM+sEuU7xgNko2MYYsh4717mB5916hfkpAhShpdSlxt
Ftd9mN2AgWKjR1qsCsN4YjzpltIx/U7s5ODUuRvgamNS2WAt3wqPMb5Jnf8ya8PY6wUXE3mUGf80
IErP6d4YqDeifSKFEfnWL5bNfECGDN3363epPYyIHeuXYLB1kINdvnPrSt+A1swV14uzoAjS7den
nkBe5BiT//WbX7+TlHSy+rmMf/8PwRc78IDm+RBCjdpiP8tOVldT4pNlWxnDlKQy6enqSPMYr3RR
eFvNwRLY3KYWycd9sVL8AyWNaKi1YJciZ8Ezmz9WcwU/37N1X89SnbsSLXWhksIFArqEe7J8bBnD
k7rFvV440aG2zS0t+fnG80Zvk9uYx+LOPtpCMTpUaz6VFgO4J44NYBkVg7RXyeSLxrpSb+KqDu9y
xaXf9yG+X1Bvu6gKiUPxxt6BkCEkPWbuBYYaQ+06C1oeYuEV/3nFhEwQaSFYyU0fktobSmMr6rS+
y+QvFQ3js4uTRoougueMSoczU56TVGf0MMGXzO0E2yEOX8dO0QLXYSWMWTu4xmDdhFH/2GpRfZkG
mz4mI50Y6jPuurohttgvSHmg5Ncsf7MLrYVWLkKOhqeCKBGTESd7Q6sDLnxp3qa2Pp7MqgryrOrP
qdl8aUwdZ0RCxlHF6OhuGsczk2wbn+Z0s8Mwmuwde/lA4gWXrqfrNLTqQGw88WWELPP3i7P4yzRn
iwCotMGxuSz1OrHYv2wU2coAsVu9OuAoAN9NnpBJROkJ4irwrBHyHdS8z4brmMRMjmXATSr871Pm
e1JPboxBuxOKg1IJbxNe//ILNfF/eYlfA4z/NPj295fo2RYpXss1jb/uZW5jI/LhgTpMAqJVGzVi
O7o08PB6GWc9b7niiyL9DFnKLWapbbvcoDqVpnY/pKMv9Ie8RHqPkQ+3w+J2+6GZYIBgVmMYCJyL
0WR8m06/Cs2w3rQU9EidlfG/7IJ/HdPMX+HqJmxY27V0z/TkOh/5T5tgrWGl1+eV3CpKdbEiRps5
MGQ5fPhSyPLSFqe6Gm4gpm3QsNQ+gYNLRxNDHqvPiL+9fraaJGHMxDvtJFxzldLw6xZkwv7+krDW
aav//n672Dx0BnwLx/T+4/0mhqgBeW9wwqc2RigVETasdWC6zLgF1k5Cph0BgTaAetzmtbN/TAzC
vnHsttl3cOBcNyzOtlmW4HsGbV8V3rdSOecCKMSNi4k7aDK2etkojwLbMEDbFRxYylpSq5IhkzRA
NzXTEfbD2MDyLYq9wZniW2hPn8NyB8dyeqhrME3QWA8ReHzSslj99Q55J3MwRqDsJ6hJBxCX2e9l
1f8P5D/N9ec/f/tR9WXXzNfPKKnK3/7I6h9//vM3w/rbOP5zmXSfP//PY/fefbb/8Xt/JPJt+x+e
o5ue41lcWK5DkTh+tt0/fxOO8Q+YIY5nO9JguplN6L6sIJD98zdH/MOU1pqRXxP8/MYfYXzh/sMz
DYldVxgOw70N5/8ljM9cr3+74qmO+dd1fJem4TC6F1zAv9+buSBRK8ZMfiqzunxR8SaF36eOF49p
twThR8aN+cXSePuvZ3VXE78/a6xoz69n8zz749n/6Xe//qmv//h/+l3hvSdsBkhetTp/PbjIODXu
///6HtiFOjvrw19+lgJk/a//UGtv7LKbgPjQh/7XQ157f/42sQrtDFPIWyOPUZ3TZ7G9CJGIbxWW
uYBYg7M3bGV9M5zuZ1Z2I2fGhXR5HFROk+6yZZzfZE0jp1sZeNG0k17a0TjRHbLgebiEgDtVeP76
yq49gishgVNMmTzz9X0WCvNE2A7Urb5aeJEku8ZELnCJbTCtUgBBYy8Q56/vYzK+UMr0jzpL0sOc
WuVNusTVTb4+xOHkgBphlulfnvj69uvBTphenqE3t/S9+LI+eNHIaWf9hxiMoEGvZxBMFM3DbqIk
Zr5wM+yiOnRv4/WrZZomkp+yoqdJwNBsXzxdafcdk3GxaJJqmogP3IL9rW5DHNG3oaPIbNY0H7tu
jHomyRaMQ6shS+7ptNwKgIu3Ua1Zj6JKCF8O4JKbCWY2Q2fHCwOVnlXB+F891uVwzbK0PTGbhUxv
e+31vLvyd2DcSJhO/PWzr4f1XqF5kkbHr29tps5e/+6Xvv6hXA4HsyGpOZL2oYRJ+vn8NdThXw9f
P6uxWfzpia+fDVb9/MdnTik1Yxy3GPZ01yBoPjKYW66BA+Qay44fJ6JgG7zqkw+uudurrAOZIvAP
1pyODq5QzLOfaADhvK6uxoQFUeIw/oaVtVx7rsO5LmHTVwYdg3Skxvj6Kv/vr1pGN//+s3995ZiG
cUjz2A5E3iQYOku5B1CJy+Hre9qVch8VYBIGMUM0XGIo3+0YPzpTVh6WZgDoNenulbG4DSp6kf6M
6ap2Ki7euhBuQkzC8yI70GmRmVl08udwRy4BIkSNpwEkIIRiLvpqV4PgvY3XDJqOY/92Xh+UM0rm
fTY1EWmeoCcXC+4bntHijplFqv7h9BNY2PzNSIsx3tae0k7rt2U5MB2hchbtZPbVG7cnf9B/fwtW
onmAry7MpTjT9zNXnIglzimGt8jvmGSEjYQBEl8//P35tBUfdl3EB6cg5FFhYyGUysFoL7UftE8m
coeheVtMjDZMnXx5YT4AGCyVRC5ngLXRDrONjob8v5SdWVfjOBeuf5HX8jzcJmQiCYFQFBQ3Xl1D
e55n//rzSKmPAN2n+pwbLWtr21BFIktb75BM995sjZcGKCB3RO8juOwuigovNKqT0/0IxJYaM1xa
J4geCuTVOCGosx/REGzHGCFJq6nvnJyjBDFbyIZZz2dZwDwiu5mcTK59/oAnfwYs7tQ4/rW9lh3D
2mRr5FjzS4Bnmd3o9s8Qm1YT6vgzm4ZhpVp+fCiAcB4jbGMvqX0+40eeFc9/Xk6hFfHp7eKpno6r
vW16NuoiuirePu9WfhxfRR1HH+6vxI4QWPASivq6KEfL6nYri/yXQreodr/rf0591//H5ednNdMM
n5LjzhU65upTVwVnDKzHUxZF8VMBKyRrQAlSc1il4s8sG83GmtNXoH/l+MvKUCZ1wOWlK+4YcYkE
T0Le9ba3O65xS58hIMo7/vtnVHl9rPIhf5xcIfvQF8NDpNdQi21k5Cybqm6QQPUEavw185RoZ7LA
XAe1W/7V79soSP5qMoTqW1bzWztNmq+Kku0yVK3BlDyOwZzfK+B0zlnYHYPJgehiWeF2tkFpaU7b
veQ9qnlZ3YSnzGqCbR3gb6jVWoaE3xS+9kgyLDNVHQ997k6PWVLdOyIOGAH8dTb7uyqy8ue5Q45f
xDsvdnC5j/WNnyXhq9aehml0XnClVoA+IU4iw0Fv7tq4jEC4wcJqQazf+AParoYe/8fmSXM/VgJN
G0y1wYxnGpQDIWl4n4pvc2y4jQ1f5GesJQZ0dV5dsZrMr6bKORm+4KwZSh+Yz+zyKi9QM0s9e6mg
C3CYm8k4h4HyPPGFXWtDEd9MeHAdamCEhwxu2uVKxhRqAUgbgk/9GJe5Y2eLk25x73U4tqv7Gtn3
7b89TsbUJt5gUP5AwRB6XNcNBwDm1iGpUQXMCkDGrR2f2APaPy3fuq9sU32WqVDIfqf2M7rOb6mF
kzo/8Rq5j8tMe7b9qVhpQMZuavTm0JdXgBuX+T1G3zu+kusBq82AA/UYCQeTqlLQhb+vPo5+zlPG
aD3iN3G59zoKxU671evOXLq5px6UaX7feKW2iw273n2KX3MTv6TkLm61reLQosiyjZJp6uAK/fNx
MmZhwwUXf9zKW+WDZfzzbZmnnpUEauJYJEAj0+kLL09U+VytfrEnEI5R6w7fg7I9gh3klDyGbxJF
SoetPZvP1vJqoGyZsG7In7R4jE/S3OGtNwvnBxAdT3qfxSfp9CDGZE/nTfX0lvn/dB8wyndPuf68
gJ8gex9/guyJsY8/XWZaeerskhKj31iLwqNbUssfLb3gPNIMjjImr65NIgdA/Iui0O+8f0sOhY7y
n98jskBw3Zab7J0MsU3SdUvVPddwPn2RQWEXDp9e9yfGgxoYWE6FIGiK/UeBTmqnK19kJ0m2g1Uq
XxAzKR7x1ewzZ+83cXC07Zr1xFu39GF4sqbyL6MeurfwI4D1MFNZc6UfcAYOtmz89YMlrgwRk1cy
dh0tSl/ZXPPk1RANZy2f0fVzPFavpg66sqpxxZmD340cKDpvZDvxv5hMmZmel3KghNhpQY7jPk0E
5WNktkz0ksn7j9KH87EaJv+PDRM9U8PWTE9sLD++qscwUvSwNpSf1Akf27l2H1wnjo9N4vdLOWuy
7PrRIRX4wPISAvFb3CXevMX7OQJaVemTWKb9GJ3Ie5cv48jG/0j9v5B5OnsIGnGi5GbawX/7Kl+u
REwFJ7GKIxsmS9ioJIqJQw7LRn6j5ZVMZAUCwMkweaIMXh7uan6+xKpDldIvj1WK9k3ee/m+EhuP
rDBU3IYNpHtEF8/wlCPo+NIrRMjw4dRFI0c2kfU6t0jC+kAi0qptToM+lMs2SqBC8ieKqdK8ZmxF
VtcM2/rpW7dN79o7xzASkCs2H7xrvzT+Y8Vl//OvSB2T/aGOARdafc6nUluAC5+ijqHx08rbANoW
eh/dW2M3Ef+Lst8KlRwOkFYGsNTba6gCZ00RrqfqHVnmnRIl5l3CEWRshM3RnGA4Amr5HY9iM115
k0D1fxyQd43wK9taj1Zt5ynoLs0g+O5UOE83kZ69VGOk7azCak6SomqIKxEvINdsL7lJbGJh0yX7
3uzR49ML795x4KENJfzJZHLvxViluu/GGtEzzeFLUXAyUeD4s4MZFO/lVTxMv69g3v6+uo5er4LB
ifeJTknvz7OYJg/7+EFBkYtKEvMXNg7UeGxVMywbdsGnP46TKTm8ub58RZMavYSpsTFYxS9+YUQa
7eXa9i1r3zslEnohZ7uWHLokyKFLAzNkEw/ikL4JQZejqHGZD0vRBe6drmS1xi/sEvJOA/ta1HLs
vvg9Ch2kePCYguQG7LpT65ruqXa6aHeNX/dyw/8GZb7c1F3TPHV4iufmXOj5AqnUCE20ceX02fyi
a3iMoGGh4MZSTy9wBsFs8CG9S7zhkqbMTn/MRkQx5DeXLa66Rs4gurzgZUw2lxXCx+nimiznkesc
8al7fbIrnvzpoaipwszD584b2zu5sMqi4QEy0vAMC6damXhWHTwl8Q5o2IUrRYmzl8ao76KG90wn
P+F50AZn3xgwRi1bcDbo7j8Ounqri3+00VgZeDWAjbIr03RqMQd4D/gFAsPjezlmlO1ZTU5Jnt8j
afPUl6OKyl6Bj4Vhl+PWyPQKRzNSZNOKq9AunrqhUG+v8WuufCZASB6gWMXleUAzomUz40hrz2ly
5qukYZxlgXf2LEBeosFz7hUm8rSXPX/Q3Hs/eZEdeU/o+PrOaKFWXmOfnjPmibr68xeI4/KP20m+
QIaON7VHlcRwbbaVH99RUIOBNqEL/dqGesYJaR5eNMaptGRwSBEjA3iYN3iWIDz+b8NyoC2tbw1E
on0HhPix9U4dzqRn2UlqBNF0YEwb2VXGTjuq/nimzu6XaDWpv6oCjkFfuyAPwUYv/XG0hpvY6wLg
+2VxM0Cm21Zx9xzlIBmLiJPndp69k2VCfwHyYjy7uRnfypitFd4phjl3UH2wxaI3T2YnioUUZ4a+
bM5TUTTmAslp88HlfE3+Upne5WsVe8PVHKv9o1904QNr7aVdBMOjzKhBSWI3nBY72QUdirJJxUdH
djUjBXKXRMMmNWd8xsAYt4aLZFg5TXdz1ZbwnUJ1QC9RaZeh2+UgxsVQo6ivXgmmcPKwZQyCIARF
kvc3AUjdc+jA+4ehpZ2DBJswpOu1cyxihe/qR6UaNaxAEs27RceQvUAaClpMg44PTSOWOTLOguNe
9uYIHUPEDfeunTj3M24PcupoimBe96WSbTSwyvuuje1dmPsPbTo2R1lza/U82YUe4Etbap2IRsn8
hyRxmqMMXTNkzU7e9fYMmREFI0w+vvGL67woJzs0+MJj6//8FJZdp9fDY9Bfxq5Tppwf5Zjf/bxO
lvKqMo9Q/Wr7Tny/SxcIscGS8dYjuAWhORxVrWC376YjQGA4BqNqxV+70OzhdVbFX1XW3nup6f9t
t9+hDNts41BXgNup/2xa7TVHAu4bZD5YQ3Zo3JZ6DJRO6KpPeuwcY6d1jpHVFLtcSx7cJDfQSRUx
OZC7j3aYRadeVQQ+cES0Le8hu/iTzoSjhvn9mKfrwuuPfAoeICyYP94uMIe7RDAruQ61mnNSwj5B
1CJ1jwpykvNigAy16CylXsugp1GCvqlavwS17EQPUWxZt6U6QjPrWgyvG9MKbhQEJ9ey1MvsUz/E
0wnq/aaiCne4zn8O/xvrCKDp8jL19c25DSEpOxp14iFK0i/kv6AY2X3vInwFei1IzpbpNbcOYlCr
qs6rV+x2YOaSUXTYN7V1nRwRoHXubN9kIqgcfae4BS9dl5P1EondfS0a2b02dQXoC2fA3TXU2cmw
MRDEnr9qddNtLIdTAFMN73SWU/eo4hn3rgKyUBtnZ9M7Jpo0BeKK67BChEsOmyIRM9X4ACidFVoV
b4CUeQujN7xNnNZI+KHefQB8o607DWeI3jTNZYOC03PlWD9Qlcl/lYmxcDzqkIs5mLZKVY/fE4XN
oN41/s2kmhSwYF48ClUWT9fth7Rxq8ci7qKV2iXJWg4aUeucfMVby0EZgteGZKtdljvZFaztvSUI
Hhix4oEHF/wJnDtCTlUJTcriQGFdQUEHkEjpNkyrbK+aNlIN8lIGZZOI4csV3gII5OXu73QZlF2m
W3vjmqOC8w12AAvwNZiYR/HLWIzeya8yD74XV5UeKfAVymklB+DijFu/DqBhZ7OzTHx8pzp3nF50
7Ha80Xkuex0k6Fg2SyxNFhUeYvPXOUdio7P0+CybQHnqfOxMlD4CPmXl416b6tfruFFjCTeUo34j
Y7ra/OUWI3x4bFimcZNOEcKtQYkYfWbfeDb6W9GgOneaNuFHKwrE/5JRBioQqtJ8MTg4PgdeuDZC
VX+SvdgK3vXEGCsN1swis9Dg6r/1xBjWN8mvjPfbPi26+L6j6Hf5vlVpk29GR0fJ/u0IJm/6PaiT
NV/S7A7ss/LVAmpf1zOuQkrTn1Ut32Fvrnw1c2s8VEaqLQaRFZcDTpMVzB85ivlkcxM2JccjAN8X
8lBGL9L0XgMGLH+abPqhL1BRiX//BnFgoLaB9CLOka5xGGf93GUObjWQ+8Gr2/MIPcttzrLx3OZu
LAtr1fpYJ8pdYd0gOgLMGWlwsdm8BNMJs+Bex/bdD2JeYbaSrCLUAe9LYRzmYQp2isOdjFzD19RQ
s5DmEvlppo0iFWwS3iklh7vbqEAujM0YWFPbTn81VMeEy6uTIekFKa99slKPM0etm/F7wK4EsC9k
cRaJuJiJHbSRRrceLmNPiAfWt33gvouboxEfi7n4jnO2cebls1RTw/uC0J2HiCbii9FQnmUv9p0X
rff9o+zpGuqCPXz1W9nt0e24KZU53chuZNjtJo4c/UY+zZ7q6RYKFMgj12/WvVbAz9Q9rFMQZz6o
5mTh3qbZML5a1FxHmB5aEjxhWupuSz0z1moEmmryqYcXIAEbyD0/ndTAOzRJu0ccYpRNFwLiYovf
n9MZOTCZEic9NChWG+mg8BfpQ6pvOiCVP68mzX9ZTKJL7WiugcK6BVr042LSoDAdaCjkveL3tbD7
qrvXDKU5I9yaIHiJ1jQlgfYsY6WDeEZSoXYqu3Jghu7x6a4REYSp8FrlEa9I5BqW7uhlycLsrhcI
92cPhhrANuvRFwVnjk2bbPzMqtaFpf41K0qzzwMHVpju6M1eFY1MkV2E3bhPXl5vfnePfM441d/+
/N+lmernxbfDewj4Agc5lNb/8f/V1GoTIugyfNP7PFtnAWpz0lJImrXIqzJMea2DRznXkYOyhlht
RGJRAaWKAbfzAD8qBuLTItglkXvMYM0ckt5hC1QEbEZt7fTpqtdT/RIb367+//MGvV4DfoYQL6qG
Ficai9C0473cFstuYMbJXpYRZRfafvyuK0evydd72wKXy0/J127QgHbFSc0H1qg5Bxdh8pM7JdtM
2ILIJigrTN89w9hYlYdVyOzlJ5giS1BK1fc6mRQQsnmL11Gvb/EtzrahC0h3KhCeiYHo/cQ0t+Gv
/dNOOgEcHOPbUmNKtksUSNwRgl8wMeUr4ahtZDdH8kEpnPwh1+fqTOnrzvCM7CVKUfsIlY6zUtmN
oaTZgz8dhxjin5H/irM5fxkgEu6pIopPNo/mqBSaras2t3J0gmjqQZGj4q2ObCf4DeTD1CwK1vI3
uHRNMUP1+UPn5RASeusug7e3sqw42nXUd5E6ctA9SEsMwvDXW7hJFX3ny/EtcgvjETUSY2dHWrhu
rLh+dZ3vSuuE3z/d6Hfaf1TWXDEdFO+KN6ql26aLUi37TgrRxqf6aGsjpMzG3P8hzPw0zWGZ0s2s
WGaVxQmFn2wvu5XlawurxnagmDnTXMjhT4koezrO8pIuk0bxDJl5TZePlF35SLe0YBwihy7lnSMT
FC46m7h2lQA7EXyeB2O6S2TYKWMMJQZedikFVP0iCC3HQSFBIXVSBOi1aLq7DP9+igYqAtG4zFoV
wQoAddeCAOjqg4YhNC5m4lI2jZL6+wzxHBHBK6A+vEu+pk1iJARpt1dSdEVKHidDl0ufwsS6hWSz
9pu0wFA3n9a8hZgPwZIcZUw2rI7RoZSX7uAcoH3WOztsw9+xayLsvN9PkDGvtLzb/5gAjX98AgzX
cW1maFeFYwAr/OMLI4QqjaO8Wv8E1j43JmLc3roOJ4w43eq+VMZ+J3uXkKNhHYdF1XQTAI1cppe+
yJbjcRJBQ3Lq3ZS7OP5modVvUPN89xg5IHMjWzdv2mJAOKKsQTsXs/LN0vNzASY3WIBvmloW8nVg
3I86O5fBB86dtrn6qIYsiVCQ9Y8VuiI7Pcqrnctm8Jhw5sVaKa4fjQxs8QSx9lU8ERShKp5o+myI
XCOEz6OUiHcPyCibqrqpxmF6ifrMxywVy1Uttf17mZHW9oDRVYwAqaw2t1SXUVpTD44sOQ8VryzL
CNJ19zZyTSz0Thg19/kyH4zmwUNDLRXzoykmRH2A8h6xmlvL2FtGO7Jk00b/XAn4hzUjYqLDWLhp
RFfGIswfWMNzdOtIwEjw1s8BWjzIRBlTPLbGsxY3D3Lg+qxM4k5y3VxoSFbemlWIm6Gb38EUA84i
rhwhVFhaOeptiE99issMOSjulKnXmyxxZy3ufHuszJBxmaZH4+WxMvTp9o+PbbziP47ctE9QWM6D
LI99nkRv8AHF/efjpz3w5tjyylb5njTJqgV5YiyU2kXhsejGG1nhv54EIKY43rmvMhAhpm4s5InA
hPMqQjHwVWW+jMmrGc/qu/4HHyTxVHHGcHnWx+dffmgUO387THDJmDUPKL02FEN4b5nV/eXcThze
AaC4RtCKQLcoPpidvhyZhR6SNrUePQWXoMYszE3ge9Yj+j/x3hY1MTkKbc56FDeYGLldbgAvxw1U
KNKGfZBcGOBv2sH0hDcpu0FWdTd6qkHuEYuK0P/fqFwnXEdlJV6OUhX7x70oJuRPqGplu7kc/75W
WGSZBWXinyihajvZk4NYtva7WK//RiuMXQc+0Djs6Djz4OyJElcs5BrFmVTcIwc66SzRq0nt9g7O
myur8YPXxlGWtR8aL8g63ARBVWx8OL9wuevwsa+M8FFLxhVenspJhsZoxJpNLcObAYWLXd0N7J9a
SpChEvVLS1QtKwwYTo64Ki1k2cHCpLvrwJhAbUaMD1Yuade4fEjX5v27AZBe6EKoCkdFuPzN+76u
wKYknKjGZXGvKjaax874MvVFvnY0a9pQa5heMNI52Z0wH4Hy8udZ3wGB++G1D6ZJZd1rWpoD6Faa
c71HMHXI5dYqhp3f2QwAzYAuBF/dNkfryMbu4VIXdlrzbwN5/L0syAK6a7YJRpzIHlGflU1ffrFz
1luyo0d8bkzHQStQJIRabh2D2HqQPVmi7SP/7yStuj0kA/SsqvI35miacHpD6X8vEUgXpFGKA/U6
xHpvec0zJAbJ6/xVBZtcSYGX9/pT5nFanZSpeiNPzYqPXUTvs5vWKdeAlq2jkRaPEpopmzLJ7oO+
Lu9kz+dPsEoNR6idCCxnXNvXfByC0DblePHWjBGukFcZWkdfqqk+YFw0vcq4icDerdf67pfWLT/H
jQE77SnG62TQVAiLf/6TapbANL9fymma7Zg2SrEw4A2oZ5+OEdxKb9qpsYvvzQQFIff9etdmHQJI
EzoFuNyPR+gw41FeFcj47+y6ueOkuLFuZbLoZhhHTQvPOKdq6hy9Isq2nD+Ety28hCMiw/YKStf4
yDoKkdsoyv5yMjReuhJhrhofRAeC+09nmuCfqdadDqLrCAQzB5/kTis4ehxBz6qovaZTfp/jjuzh
fNhlEBdDZMejXzq49Jt8CtHWEguta4MhSnNwRXON9ciMquz7F47uaSuPt3t7LhBwyX1ku/Fqfzbi
EK/pEjKzlSrGc2u7B1/3ynOXTsM5bv09U2DytXROjuBK8qskB3klG3euqYzFfbsvGpQIZKymiE2l
AM7r5UAe2PCXtGz8zZ+P5+SJ/luuPKKTNyAsu/Ktvt01ZTDtr81M+YidQrbNslbfGgabqcV19NJ3
Qj6i+PjurHjAG8Qebro8q46G6MlQy1tnr8Knkz3mmN/xHpI8ei4qUidvMZnCieOr1k0NfF67rb/H
Bpo5QzvaOyO3OTwvp+BbZuQIitrRtC+mLH/WUDWV8cL3i90UInMFrir8ZhQweBAk8U4m1eMHzWyf
bBHH5BisuTf6mxxuPRDgKcT3zJenKP042I+5UURPbbGWsCGz0WRH4n3MELI6I7KTirSgf5cWROsq
9sL/OJkz1M/FFE3MjZzPoanDysH+TFQacfMovXw20MLg++KYqnuQjeIi+lNNyFldY2bYYoHGOejv
nDxN1QPfPOvtLpn7qSvzLXXKF2nGP8mp2sdQmSdsrTxgbaKZLHVpmqxEriE7apAoQ6N8i3O3eUkL
DTvhxKFxlzLGgS2qGJVXrVXPHRF7bLKdrIVVtqKubKMEjy+KauVs1tukla7kdOMpB81dII0tRzsO
lTkuMS9FNqTJii+BdblRjqPuvUXIw7lH2O9HDHN2n9lABjtz9BcSwIwgJMubjzFVxJL/W0yx4B1c
kNKf7kPRaEKIFx3gWQm+dUmWfG0oN600PeSVMgU+FDD8dlMrUb+pc7BD5tT++TEV941OkNn9o1X1
lOPGcdi4NfRMv+jDO1c0FTRYjiDCJUYr4Z1tVRlkTjEg+4M73rHWN3dKracqZVdyvN4K72olaZdG
OKFIdL2vUnRnk7qwOKowTE/G3L5ikKp+jW2WaRjAoVguunWJPo+TIAQvu42eRivDHfzNJTn14Wyl
fb2X3UCpXhwr7E42tLmvYYIKlWH9wnVP0JEN63HCTeKIYNmLfIvJEMjqPdub6OQUnnMIEvNMzRyU
ulyPc0CgomEJnuu6UL+uyuWozpHB+tNyXfFV7PRwfb71ECCHDNxN8W0VIck/YkAW65iel1OzN0QT
ZGUD3JuruUgKZjsPs5T/heSVTJMZsisbtXWave8jPgJnAsfdoHM3uu8YiCZE6FxgtYnp3zQfkyFA
Yns6hU4fvai+5e8RycyXsqt7mXmDshZADTFKuXbf55p/Rmzgm9/YfyXa5NwEtj/eeiESVABM9nAi
p1cZRwoXEzhT/de4w7nEbaQYSM4KMPtoexTYRVci2iWWXQ5cQe/XGBIR23JWd0qjGkdfDYs1Lz9Y
uaJ7bby3rq9a2cKqUBOXowFb3+mSXVd6fJyjnU+5TWjGVis0tPOVMRvuEcEPa4GjSfWNfeOM1rLt
w/BFVbJE7Ucbo+qbmSiYL+hpu8YQpfxW6eYx4s3+6Jqhd7l9Fmmfbs865UbGWSqZKyuKDxHS+u/O
N4yixIwQvt+tPO5gJaCdmhlFTnHeMuVOi2Inq0S3C5KT0+F0JHAcEhwSAhW/QeKxXslTTxmzbA38
qfN0wYtc03I8jwZ2PouwVHDjms4z0KxiiVOLcoNoUbS2xCG56lW+GKwEc8Xv7dOfF126/bl8zD/S
1iHcooGg6pBZP5XbZ7QjEA20s6/2yKndV1NzTUR4YntaB+lNhzbmXhr9hH31EAbow8iejLM2c+rF
tQ+bhrkbGBjyNWaGD2IMRAKFEvQ59U7Di3tudkZvjeeqssv7wu6WQZ1OZxnKC7zHewUTSdmVA6bu
Pdp1B+xT3ORAzjk04fwke7IZfWwhUh9QUg/kF6EpeEvOjK1O0fnzaoyB8XFGixeY2qYHi+3s8xix
r3Wz6QkkHfo/sYNVfd9brainzEvddJBxFDXwS8VcVsKjttiYZr0POhVVck51NrE3NyeTZdOlKRNs
Hs3USt8NYMnVnOQdCCRnG5mcl/Z3zfDRLfZQvEHhrGN54yXVvn27upj5yT5bBddduq7zYyw9AN8i
URnVu1a17z/BaGT3GosQ/qAMdpARdDjfI25aPahYp6GWgiJFiEufq3xF7unV5OjkJHtde0rNwn3K
dD97QIXwxMJF+ap34bhXVWTna6tTvkJSijY2X9ZmADl5hoCTnznqiB8a/iBholqPSkxThUOBqkhc
7WUsK71NgR77xo/Lfq/4SrdXiqnfe6nulotrX15dc1yRLbugJu5Cpim918btBQOB3oZ6G/rlk9yI
y623vDLDrlqMhQfSfCpZrwdMRtc8q4AB1ijxzOmaZp60yLKWds0BpCG6slHbwDrlZvkg0Ka3U43U
/aLtE/9Y9/7iU1pcITF9Ycep2Ofuk6YOT7LBoD25c6d72QFMx8TF3PS16PR5hy9JhjejyHUisXwx
0c2UXY8P095t4yMF+/g8Ns4iLYb0XvZKO0FWAxif7MkmS1kkzfCrOJ0jXzZmGXIUXrrLLEGWPa+n
n43fG0+JXbqyV0ax8RSjxH/tsWq79JpM15/wv3s31kOKQqJMzTCXwkPVCvFQlVftMM6XKxmDh4kD
8YD4aISY161juSVSA5rPgs3pclTK5LVmwlPMUD9E3bTXd241Tbsx6/CScn34eMrk33UDKsMKi+Vz
kZV4xuZh+5RblYPzJ2++sY9+xcAxfli5xsd5RPA6jmLc9yLO7BssNTCLRw9vSrtDVil41IfN377d
ui9oH3oLs9SypwKW2I3vQkb684T6D+aua1CTA3vBpMpkyvCnAl1i+2E+VI3zFLa+inA9JaihRLMt
HeL0VtacRkRllqWqpreyIiVHs6j5PapidHkZvd4rR1FJ2XV6UT782/3ycfKGUAdhbNWIbeDOhqxP
3oZoYn+kD9gdcHCwJBg6XTBgbuwNB1NHeAq4yfBU1ghfBJ49PKGeiF/AdKMo+slE1+V5dqP5dnQK
saanC9BORVbamJgk6dpIK7IhalG3bjXMRzABqKYq3XQWJmQBgrlbuD/Vxup1G8lO6yxxFFM7hwsX
wPNjPFjWtglUpInb2HlSeuMcQZXaBlZobo0RJ6umyL9ZCrDxiFPio2lgsBV6urXyCrv/mjX2VwkS
fUvFOel3qtP72iXV9cbnYiiVGxiTztF0oSXfaCncqRg9jNYLORLtpgCVMxbxRxRJ3e96Np9tvpTf
VaP65YSj/c1A2BzNN39+hrUGJdK2+6fRgYSReXr3mMaIkVYdGB9VafsV+inmKc8xiuNkIbzz61Ld
jJ3ZHuzBdLa6Mnq3nutkt4ZSjDtnGNByr6piO6HUcvSiItp0Y+nclYggrGx3mu91zhVYRA7dOY+L
9CaO3PZLU6MJmev58JWJy1h02ai9RI6Ssu8elFdnnl/4l9Q/WAAcnblyfqGGtzZxa0OLxey31cA/
pzfz9DQVU/WQl9X3MTa0b1pgqniIaKg6NxAhNdweZDwbW2dTUx1dj4GjfgsDa4sza/gF55yRL/du
9qZ4W0KVhinVREuWRckPs8JWrEq6X1PlBovO7sqnyE+DtW4pxr6tcpSnAytbpWoVPKPo/nXwZiGw
HeMqZJlru4j17QQkYFkYSXfOCt9YG53a7x1O/5gQ8Q/q6rB8bLKY6TI0su9WNa81rFb3SRGlSycp
3T1bR+fSyK7Neo41CN4rckBztKFGM4wcNYu5lEmXS0/cbuDHuU+id4+RyW6Eaq2jFulOV3ApGwe1
vvPVCAtUO9fXAXXvL5TMc144Zv7LCL8Nczj/yHkxLzEhUh/0as63CP+4W/RO9HsldPnqVU71vQnq
pbwnd92/O10tnsrMTNYdH729ZcDMVrTc4cgzHEFz1iqvxTjDZHx8RGqY1YdoDLFKkfG6mx+voWuc
dS3uqmQNvg61JY0Q/RDP+L/G5EPkTxj79AW34nBpR651A1ko+NL1VXPXZu69rsThFxmyrfa2YTty
UkXI9eoMAmWk4k1OPgpgGQVJsLSy6+kTcDZ7YzoqutPN2K+g192hfNSe7FZpH9sw2gdpAgoMAflt
pVnY5whQGNTpeNHrXnOqDKN71LvgXRp6nD9nFD8wkJ+2JSg3TOQ59dQr/ChwzvrdyC5iWfz9LCu/
AX1l3PsafshxdAs1F7ifDCmD9WqoXvs7Ntt80dlIVis5yiqj3P/5fQJM52NV1IUw4nJOADOBL6em
qaJq+o6rWxl5NiP/rj9BHwDLvGauLW+H2d3YwNYeMO8xnmbcqqFt/u6JsWtPjMnMVrzWxw+Z/7xP
ZjbimW8/4e2+KFHqzVDn88LHCwUf0g6nNBt72QYfqtG1pzsZkc1EWQ0DRVTVPw00dsouQOIsXTdT
b7w6vw0Ti6NQAXDnC17c4Qi0lT3ZmNibb5goUEZDuRwPsNbtlj3WOJsw15YzlS84gJ13cqbIv42M
+CHKYwDbIiSvlAi0cxfMCm+M/w0ADqvXeRZMd7HXrMxs1u8DsWqdsgq99ESpKFwgQxlqsbpn/ZCg
vqN/r4FJfok099fc6uFTrfXDesp9DRVCvOJNE/sGPQ2aXVkM2G2OCB8YrXV2yqx8xE8KLW+7eLbz
AQmjDmid7GJgoDNrWe26HvPyeZp1zEDxNirK7k5JcSkE0oXHlXDpvtEGq7gL6tUs/MbTRlF2LCXa
VZ9Bgt0gVPyXpRfDYsLhcQWw033qSv0s7Hd/ZEitsxLmTJnikr1NDYgo/5IBOLC4aX1N30Dk0dZz
ifymrWfZEQhJucpKNfvKu+wnJ83+L13/1rVdc5/CLDa3vlMHbJ1KC/BTat0PaaHdxgCNVpzaotNc
KutwtLIfmoKJpszgt1dvBXUQyXCnOTYlln4Y3rIEF4dGIFK7ZVoDNdFLyiScWkSKO+wvRVY/7IJD
hGrPqOJOBMIGATClgQ/aYIuQTAOKn0jpg9JMvtdwexc9hynPiELmSxalyZepjzRMAUv1Po3Q+805
fDxaYYaVREsxZIr6cO8jl70t3MJFIs5PcThGEoC/GKIMBnyMKcgwS2cNPh+NagJLohfGLlCV6SUZ
eQeUowfk1K+PI3iNhYybPiZhRjiSJiausRrfpalJZS1aMYMpU87TWmTRZFqSQPFOvL95tSfPJv+F
iCjU37AmTFcp9kyHFmk1fGcwcw6gWX7XUB4JVPtHpOK1ObeJR23N02+bto74ZfXqOSmyu8xO7B9Z
mv7KMa354lRIR/95qjKsT7ICTFXIO5r/h7bzam5cV7bwL2IVc3hVlizZchqP54U1kTkHkPz19yPk
PfLxDnefunVfWAS6AdKyRALdq9fSNdBoqmVS7vafj6p2SDQn7YrxmXiP91Cbn1yj48ELXcbB6j1y
zmlSvUIyWi5spe3uelEZ94OuQa1BfzIl634UqxDcytIoh2QvNyKyGTXW+6a02kV7A3nfPZqZ6REx
d7EJ66F8SOFyWg5EO16NbEJSd87seO6+tJzqV2OXX40xdV8Uyg+hWNWyPdjpX8iyqDeK2oB97srx
S+jk8LF6+mM996O2ma8C0xi/9Mcq9os7oYJclTv6IoE3VUwFmi3zy1bGBcCHD6dILy3kbRyz3UKz
CM+uZcRbOG9ZWVI4DtTfhZL1gkVFVmJFvq0/OnEesEBSB3GUbT8oxBEl6w5Q74Ba7n8apItdIgqN
agmOCEMP68wdnlvTPsv4tIxeU+WOshldCmnn+xBlGigm4MyihFY9uU5brR113gzBggkFSDT8aCOq
KvXA+uW41UPsu8pnCAUs+A5r7TxRrM7zXwPK9nt45BN1lMP55C7DbSswf9VR/zAZIzIDpg9lYTTk
dw2J6UUR2Pnnuo4g23bsbKvUTf45dOxXCFzFGbGs6NGbWTjn7tHL3R3kCVD8zIPykd2fiQ7Y0QzV
9iWCHs7ws89eUdo3FFlAtDY3B2V8BK90F8+EQHnt3zqxVT0Fok1vhGb0K9mPCM4dYdnqyUDWM/dg
KVZT6MHbliU4K/kj6cf3h2uf6rRQxhe1sZAuV4NskmsQazBezioXzbga9Cy996rcW7PcgM/Yi/pt
FGeIyiKUtE9YFh4ysso3aC1XOyPuOjhCMm2jBj3Z+HjK1mMWDw9p6vnL0s2b56QtfMRhte6zGjbJ
IotH46vuzyUUZfGzLpvNmPg+nJjW1rXIZsDb7y+6JIiChVqAYfad9nsXRI9GP+XxL6QHWa7OgPOh
AVbrd8m9OrcKNzrAHp/cSxuA6ItNisf/tklI+5/HQaQcrnqRw68/5589M7JJS3jhTsbwqY01oPUN
AbPN9btt4CgbU6QlyRK+kd2jpwZ7lvHBL6BO+9AvoldiIfAhKkNym3qpcVChttlkse48ujVFIBHU
LD9je8mv3/mBaBU6SXquPLjaVGxbFgMor0CXFFSsNyvY2l6LKrhBwqY9NWpiwHJNfIDAZ/CLpEWW
m8YveM5fC2ozXpwuKVcVnIp3EB+Ou8nQy73hd+YmUdLwBqYUCM3DRrsx4KU9qW2VrqmZTF4MkX6C
B6CDSL3bdIkZfh0TeDtK+L7PpNZ50lR5uAvq3rh3wiRkW6xb3xzxhSUzCWvJB4heBuk2eyhhXwTe
L+aMtzRQUPd2ZmrjAL8BPKfqaNnnXrSvdekNn3t3RHMvN4k1zmWNrWbOigze05iK6ggyJlqqrRl9
7oqYak++HjvZ9Kb61DWBeKj9tr1HC/dRn728AmVlKOYhpZmbBO+IfCrh99wS3S1wXD6KEjjLtcZw
ihDegFMGKOzvWsURulAFyqk72eXkTrSr03AL1Na4SZOBlH3geFuzbHgyqClKlVrXPUGKaS9UxN2/
tEF5H/PtQHRKWSdJUoQLaPhvRqMPvrUTihtKEJnP6nR7WRgoyXce1J/81jReylabdh1yGmvZ9DyE
GhWFX9rFyp8l8sC+/eeXn/2nd59tgMri/+I6mqf+qcJbExMl0nalPAkv1ygNRPN0rKYeEtgsOTSi
9jfAS4snaAxBnuuZ86OkrDZo+RFffUdwoPsxuWVZgHtU5k9lFaZQ2hr21T1TYaSSU6OeEB8uvvPU
1oxHaPxWX14KtfMJYbA0TW9aIr4/61Y7DF2RfGmb3lxGbZyfkYLRdwX7jl1QaPE5AGWLUHMRoGIc
3yCsfBnUCychCkqZ00TZkT7TY5RWFj05kPTKPHcI4dVTMktCzk8QafvdGpPpo20eR5GY87/QylBx
+nGjBGbBgIlCpRpVhVrlA3yE8I1vUo3rPBlURqySbkzKlxTBAyo0E9RDQOu7qgDLKk/rDjR/Ox8u
ltwcvaXsFGkDKnIa3WUwS3Cp9oSkyx/VZPLsQ0nZh6YQ1gizQWubO+A2cAN1aIoOwNFROtBZdLp9
d6MplXNsE7tfN9A+PENVEiCbyQeelUcoNawfclCmRAxy4m6jGuz55SB0j/hZhq7x7KToCVnpnQ4F
9I9OiLWrN/xKqqBY2iO1ZODDvjqtPX32tBYRJ7ADDyqqYOsiiexTi/rQDgSbukfhLzxZVNtszEko
pBHNT6FPQC3ttPpIiM67obw63ijZJJ5yqm15V4oR8YtF3Jp8QShnpVyqj59F4lnryKvfBhEIjy6D
2LZWvweNstCmhqqrTvXoMiierzRvmy5X8pFBfVJ9mxSJG6VbVAuydU5ddPRpaoOvoIq0ozCS+DCV
scdilygjwiTluhmGYGfOMcjKUAuyjaN3iUFCL7WY95vPZYqEAfI4VIlr9uey/9XMmdK2a4dNTTxl
B7e0M3dXRlycAzP5nDmZDz0a2Oam0V+gMfRvZZc8yKaXpRsC7/HxQ7+JtugSHvp6nY8PSWeMNxA6
11ANeYCv57PrQfYlQV/u4BHnCeX27NvUxzyZ6/VRPTtqcwTZsSlH193cht/W1p+ldexU61h7j0E9
NHsdQcKXZPI2JOnsR3Vwwvs6FI/pDCNCM93baVlir5RJN9Aegg+oKOt8J4i/r+SvVnPHfOeNLnJq
chkwWzO73PvauLXK9pc1b80GUr0bwjg2XTSVWDvN6oEPfvHDGB3l2CD0dpIL3FDbRI5anS5rXt21
W1SGer1fEZxmOYP+8lqoMexpTQg5AUs1dpnBCrxzeCzjMHu0pvh9/8Sub0AJ6XH2t7rMezX1YzqS
I85aUJrIwK5NeUdRVu5Z+rsrYfQqgjEoBuVZOC2ytnVPbRIWzwrcy3KfOeZduc+IDy9FoneP4xCW
29I1YhhgSRT6SWYsssT0jgkf2Usen0tVQ40gaZ8u63ZKJY3VZCjqhrWxc8j8Tjm5fcv2Ehmgz5Bv
n6Gl7X72cXmws9x6FckQA6b2orvKj/y9hzbwNkLi7AGVdX3hArL/0eobZDh/5WTLX/PigWBwAQzt
jxNF+djz3pRT/INu3TufHHGPVxV4mEw5UDo254gQ5JM5grwhZaRHWrCR1h6gXVWM3xCDzkf26j7/
TuSHivY2jRBe7qwignutcV67rF43aat9z4oOwQAtme5TFknU0druJo2E95y1/ZP0qLOIDWuUPrcl
POKdm0d7Le2qh24OvkkPB+R6afXjqeSZtmpRb7ur54NQgWOoYQaxtYZC3yKxYzodGL3TzomfsyG6
NfS0OsuXT0GLAeVZfm9n27XVGsG71u9xvs8X8Z/f/p7q/Pn9P1erkfnRSNT9mafHQO1ZCdRhfJq8
Q60g6bqPMkr6PM/sV30R2zeSV0SeBZ3PBsgEJbOKG3jFRdv7my6HkgZ4A0huYhM3lTm4ZM/Vp8RJ
vLXNo2o7mm2McmVOVLiiMl/W6MczU1FbwJ1TAXmKINy5sXmyfkKl5FPuJvqdbKnBsDDy+CmJiNpo
du4feG7D7p071iuY3R8Odab3pdcot8nUo4gLRul29NBYz5LhPmz7BvhY98OCqfa1JrJG6U8/vsRG
Fy2jOj2jMCBuixgcc+S6xW3tOT5Kh6LZ1+xOM/aQ67GrEPXT1emYRt0XbdL7x7GCGj1ue7Q4PbIK
Je+6H57dLAw+u12ixcqu8ttvYw0PXGZmJZ9HYKyE5tVfNX7tuV46L+Zo+lsApTn6b2V3H6J1mwLF
fk0zYyXzSmoLu9QoivDsxNW9UMJ4PwyRfePnULnIA69PCnyLCrq1GWkyI3P6XwJ9E+iHQI54n8PC
h2jTUOsbF0Egguo2r1LkmdeGJQV+ffOu5um0RDMEcWABomAB7hdGoS5xHlxfvTOoIv2qBU2NcniR
L3ynLNnwjJtCdV9CK++/udCXI8Jaz6quXby1a1Vb8gQQL55tR4vaDPvvAYDqOqhEuOiMpz43vV9W
r9yzKd61ZOdXowPhx5joy7bV2oXIQnebmK13UwzNsLNd5eBPRb7WRnDQaYO0POQEL2hlDZs+MuxN
4XfswPP2TkcBZdFQs/utS8TZJdn6k5QTMRsHgTI/dDfQBbXIYzcwIYAXw+EPYFk+Tj2sHykyGGF8
Lw9VpWqIaVABO3clioJGQeZa69IqtJNwRug7RPl5cMtzZeflE0XtT1rtpXeQKKnPhaJ9KgLNudXj
sjmNVn2GRwNGDGRI2cL9jNUuP6pImCABPu4DJ4tMoLyFeVQIQHtoWtrZq7CJGpedWm9kUxntO7dk
e2jrvbjt7HZYBEqev5qzRnytduGN7nUnqpxd6AOyN9ar0OOsgrMpKcNgm43irV/iXxOCmIRrZhfZ
hgnri+IU+ar3R3j/0/yuSuNnVifNLRpd/JImoR2EaPpPqsuTGmaFbEuQ5AfvXXGfub1xGgZnZ6Xm
rA5lQwnM2b00qsii3/eD4xzKKflGjhEPAcZ+70VwZl3aEYy4ixHc3cIf8n5dEln+xDIG6RfH47U2
N23DRhDQ07p9Dj/zJvJKJOHaRqFcDmb0m8upY3Zsk1hxuUsx9yYBLyhXVxB9vy1F6B3yZjxXY2zd
uRms9aKdFUB+FEJjhRe334Rp9eepzUrk41zUgKLXqaZOPmanM6Ik+kuYj8J1xHOThN6x8pHcdSoY
/IcEJbMu5pEOhZ+/U0WULVBmK8/ompTnfD5zTO2c8dC/kV3S2BdNthXCCJayCbgpu1U01DtICReN
Yz3VidrvRWOjWTA3nSiYiLwlX2Mlt5/gFhYPWVcs07mF4AXVz0HfrQd1UI7TfKAY8+0sTQyUxkL7
67Xr6nb19cCkktrg6r9HOnZzQxH8r8ov3cNQNfHeRRcCUOGQ7SJTC04iihqkfI3kllTiuDFKo7qb
3NpZexnFIUIEZ483867IiuwGPuIWBQfT23VR4R4NmFI3+qhOd0PVFmsf3MdDNyVQT5tCfSrT+7q2
QB24U3YPr3W868263scBcnlj1EXEvdL6VUcRVa34pScp2AINzdm47oyl7RjZGfVFcweQCjnJskuW
VaHDVkUUda/ZzCYsZX5liGrpOob21WZjoau1/dMts0eNNcSyISp4Foaypjyl/GXCyRTyLHwNeu5Q
hElxtvKo29Vje+vyU9omuiu2gwVWRnVcYgt2qL+oVvNNt7P4V26fKHImkMuP+WyTe351QqNcVr3W
PFAwhM59isa5O9Q3XkxO0A+U5gxBT7fMGzIBVTEsQ9Qxfqoh2ywvZ02CIkK+gZ0LTcfJsE46OJJV
6AntsynGEzEQl0Slp/HI3jSqXX2NQmtaC1etDoQpnYe8ET+hJuFBSdaeHXFj32dNF98YUQDLXNaP
t5k3b18s61uMbDasJu2408K229oBSyRKPO/RTAm+e8DkFlqejQ9jZgoIGmp1U+d990J4ggQJHtG8
cHarIrvXRVOAA2h2qhOke2fybJSo4+LI/zLZjmpr33lm5a0iMde7DbG3G/VoPOYlbBZD5PlPlmk2
Z6ceDgnYRmGIhVGR7g2GNj1F0ChuySC3awnuQg4I/WoRVXsJ/eogNgcp4rZUxQH9alCL6+A0fVLV
Pn9QkcsyyhYV5bpPl4bZi33XacF6crX81Uudn2RdhnPlwYxSGOGPaH7mWom3KHulXEY6cdjRU+19
H/XjduiT/CHQkWtRi675jtAlZJ6d9lMhZVGpkfNcqea01rTk1R3rEi1Ywztn8wGItljoMV9U31Z0
ZUEgSFtNtVOuUXDyztIREQxzi1ypt7j2URoKPYzFg2WeRbql1mCf3cvcl8lSW9sGoBp6Mb2M6ECt
3aLMT0pAAJByKtbPvZGiU+R9cRLDO0UG++uweZxQH1/qkw5hrQdOuvYPjudqpxJ+lyWyNQDbW0jx
vbTR93mfjnflfIh2+ZjlGzbH0a5kp7Ay7U5/ge70q1EPwy/ycxOF/ixU2G2jATerGXrFWhD75nE5
q8kpKQ9qU7HuB54jO3VUYrQ6be3ZjgNn5ydKDtVmzu9VSz+DmUkRA2xYcKklCvY+6JEMve9NbBsD
FWVJsXFR0z0WVdf11OJ1j1bhZDvZdz1ojfuHS+PqxNUc4F+sRmAkbJoXtxHNInfM6FMPqfuqzyzj
nHghW1SwENAhbGNjgmEDPg/wPdB5Cr0SKFa2J1EbbAGJUD1m5JkWwHqHvezTMuSm+qmFk09xz7ER
OT/JRaGCsGz9wH0IDFbJka5+VRVlPIA8nQ4mGqvZwoc7ORrn0ESlCBaCyWelidJXFEbhewAONNf9
uwTAwwOkDj0F44a9TAa3XttQUFhhREIyyKKjWg75Pppyfg+lqqwqZ9JJ7Xn+w+iIh8AOTlALBiHl
ZQoBlqTb+kjc3xNPg9FPqXJooFqAxzarJhjp6me7GOPTQFyDUEhbPydl4d56ifnE98d+QgpGneuO
/sAYO3O9kcQUy0PFLm5V9SSAJZ5Y9sVV49+25XfZsMNQXReOQAHWqSdEsX2IiLR2gNjDmM6XPupF
0DFxwV7MLtLAboEqG4UqInpKESdL1cpZAM815YPnVMeuS9/OUqNMUEsn76pEomnJw+JzOeVJxPcq
VfsNlPkUVltQTioqzIiZ5vkneeBr4O07iIoMqlNOVm3zAsji+7ZSEn7+PBZZwTr32jRQXsMns7dq
y7mXfa1bHPSkmXYofumUKEKM1KU2WfiB6nnk9aBoQYkGWa6zOo7W0vDD4D7krrejM6Y7ha1lpQcT
ZE7jHEK4A8G66i3V5DUNctMrdahsYvO1hxPrFPY/RqMg0dqNJZKjBG7LKHEOjd+wFpvPtIQCrEun
bMtD69yS5R03fRch0WWrpChK8OFCSRH/DpMviAnMNTVK+4nnvbZsYz94BIsSrc249u9slS9FlHxl
c0UCvqvhvugsXi1zUx6Ep4OqtTyiA9BCYdIHxz6gZqaIVD8bzUNkNvCCIZkOJysfMKB6mJNVr073
vq0L6E80JVqWE/EAM7HSVTQpxr08VCGMWqy2EEkO1Le+ukXHvR70aj+ktXnxE5p2S0LPPiaF5W3K
eMaJO5p5aBFbQq1wLJ600G4eRCMWKgStT6bTr71EVe7nhbrfNdqLAWL1SIDAvzStMsuW6H7Fm0wv
4xoeWBQwSuj/txTxpeRii++uHxcoBwhx4LcWsWM2h3uLWozl6KXT1vJ89yaplU9hXCQPAoIxs6ub
p2Ac66cCNFJptNptGSj1k2cIa4lAWccTliYqLP5W6wnN+K1/axWAqihd82/z2P6hTVP8EmRxvY/U
kIyQFyQvNmQza1M00U5aIRSh+D80S9ArWJGZgKs4UR5V11QfeH8AY6F7cHpov8LCXthsNG8cZQIw
2FvGzjKadEUdig3hUNJQ8gd6DBpF+zkjlIB+hauuiOtjHVVtWxa83pXEsQixhBAAABNdy7G61wfb
Uiu79WVsB+iMtz1xvtmZFR6yshPIeGlNemJ/KL5XlyYwLV5Y46BupHMuUvKbgwn9w3xdNUjydd0R
GLuMHQZ/5ZDQ3kpno2/1VR26/sWKxhpqY3ZW7S5jI0HirSclJP+EZAqVJRnWZIsYz85yvP6uh/p+
k0VTeXSTG9An0RMqd72miidFc/qnrB4+QULknQozH3ZVb4LcNwZx17UUMUe9B/WOEiE+OPe12tdq
oiL30tVTOnZrkmxGixCe25gdM0Dz8OAKV9xJ/7yOUqpm8mjrorKZOblgiRc5SDbF6U0QDNpDpg3f
0X/qv5ZliBxEYVh3mW/Fu2hwD207oZ5nJc+dmgQv0PnpB3QtYGP2huClTtp2Q6x93Egr4AEkr6sU
FdrZWpj1Y9YU/TmIXONT97WpsmCnh4W6KoVVU3Ni16sG2rdtE5PkRNOCQjqvRB1kHVvOH6fpfGpq
WaUv3zm8OzUzrdwkI+GDwHrw4TD7ZPPnkZAFxjt4wSeDb9u9nyJjPLcUS5h3cTA+yFY85XAo5OK7
bNX80bAfov0eDVX4aaqpPnMHcnRy1ridjI0PMmUV24pxN/rq28FU9o4igrtrNwv+8pD6wbN0uvan
Zqetw5FM8QdDESDzV/lUC1ydpQvxCPY6VMKK35fzezaMVq1pz9BJbiLRjq/uZPurqQXUPGq5elJ1
wl1gp1cu1UKLcKxRqJ/FTuQBXaW3sxQFU37eOe9wB/0TadV+n6VF5qG5SEHJB4N0llbRIVl3tcKV
g/yKLRqiEsReL7M2DbrnzQRwD81bmwDLOOUHCk7fDjFLhUM6H+TZ1XD1uxo++P0Ll+v0E4D4ZCHn
v46TzavP9Ur/wuXDVNexf3uXf3u16x1cXT5M3wQzMO+D+cOVrtNcb+bDNFeX/+7z+Ntp/vlKcpi8
S60fkVAOo4frnyD7r82/vcTfulwNHz6I/36q65/xYarrB/ZfXe3DHfxXY//5c/nbqf75TmFHrVkd
GsUSEl2Wdujz5Qd5+If2OxOpKEblqfs26tLuTGSa5SyX9mXAu2F/eQXZKad6P0r2/qX/9apXH5W8
87S+Wt7P9H+9PpsZtt7CjFmdX694mfVynet13/f+X697ueL7v0RevaUGwqpEv7le9XpXH/quzY83
+rdDpOHdrV+nkJZ0/pd/6JOGf9H3L1z++6nA1HerEYWfhRmPzW03hM66BhGP/jjNsJ8ZN828AblD
E4yWtVQr118pboOkaNog6tfU3iwRj1k6DmMAJg7wyhGOx/qgF2g2raQ56NemmXonML9U0MmufvLS
m8pjFVjqpb7VR8NZmSSVltT9LUkzAL2c5douYm5S102quVGzBymEPLWGKVHQT03e1N50523gtesq
Bef7RgxPToPMfdQoCBl71jLPsmRLTop4lJoVD6Ayd2aVt7dwlecPCtGXo+W1Z2mTXhW/3I1n18MK
VsX8QbrpCVJiIcGWg3TRfZUlUs7SlFmlQ1oWYLjMGLDgfBFp+JdX193+7Fi6TxD1L67sjRCX6/63
AAHpdZ274jSBxAIHBk/JSbYRmwyXQ+q9ma8G87cLerS4FAMuhXgbJsfKg/Tzfs9iVUm4KUyKd7WS
ihajjskCyFN5IEoIzcW1/c4pcd0T6Mtx+24MyNM/3N/1Up6fusvBUAWF3pCAofJm3/Za5NzKsxTt
ir7Pu9OHfhZE0Yr1Kd+hDwOGNjz2SQDZ6R9zSA95KNneQqJu99trnzwLU6ffUQb580O/nKRs3Ju6
nOyDNMouJxWbTB3FvtKEBWaSPCFCThYfkbPM7dq79Euj7Jdn1wPwOvtGNiepHyFPXZIpfh2/jZXD
GjPyV5FRt2ieZcMGCEC/jOJJ9xbIUzTnRaURJEHUSOFbC4SasJ09bGKvaM8iUNtzrZXOwendJ9l1
7Ye9/snKWpe9Bq7ykAFH3thm0C/HeaTsu1xDznTtlNdxnWC8XEca1HL6nBV1s5VluvIMTvX7t3rd
D6W7aFh4JSrTcy3v5VzW7MrqXYhFQDu0Kw9mh5Ac7kFtDSOFGavKEOCuFJtzX1Hr/zhvNaNWl9Id
HeV+uGk13V4ETZ+tmth4q51OlM5ziW5QHX09GGUD3QPRfNn1zuVj5bW0B7FLOfY7V0PxhRwuC7Eh
u1tE8CIinEbM2jQolG5S174JZ1AECpHql6yAXHum4rt6hLamQTsjsqW+/wD6STLA5xvZ6cxqodS/
WgRAVsVvbBCU4De5HZA5miOA/FIeIrKoF3FzGdyD0itDV67tL5oTpWQkmv1asmEXP6AWYg1pcIPy
QtnczwSfm6it41UIWVi4BCmYAwfJ4pXwvfq+FGN9L/u0ua+jqBs5HGK0G9mW5g/zDGp813R+sO/t
Rhx71eqPniBDvJDtGB6zG1e/LbpiyFcXA8En8ACD030LEbchca/3MPgE5eo6Q5fHb3N96Avn+Xz9
9kO3rUbKVtGH++73y+Pde+VNRbT2pyUxhFmh+483jDz7hzfS5SUj/EhdBoCellT4wbCikDHN0uhF
UBe2zWdROXlIf5+NUlTu2pbmXiSXER/6ZZMddL8F+f+5EZ07LQh8UjXlUcScmZFyuh5yv3lrmkG7
6ICJHKVR9l/G9lTjLIOpntbXYUTV/VVfVtrywpdiUnBIGZRAS8M0oggQsFatFad5NcYuCw5t7ohj
HudsTKOm2sdTWu0TI3XVB2ERO1AHN19Kn3p2TGRFwuiBjO7IuhGHvJVdbqgXSxajAnbdRlOzJXre
MN4MzrTjNafdUcyq38mzDB1QfYq607VfR7rtmOkW1N+4eiqgWoh8SmvrcNuU+NF5PRDW4y8B9b2K
FGiQLubI9FB6+X016d3MlxwKhZQMV7veQFjnzbFvzMvV3vXnaQU6Bl08Men7KY2qLXFq9dHrMnRe
FN/+oUN/GnaZ+Oa2uVjWFPWf/d++keFMH3yF87nmMmkFI0+gkQLoGrQFUq8hnJQHOwO6c3ExV3ZE
RBKkw1tfQWFVMVRQdM4jLoPlPCKcg3pV6C6a2VIjA6Ct5Iz2EO6ky8ch89yU1kbwhjFCWgurWqW6
4wz2HZj1fO02UNXwr7N/2CF1IlpSfQ3tGF4Pq0nvqjpB+xcxw41FncuT9JVsx//pq/aTRZoG6IOi
18rC0XglyZqBBt48imESmjOMWDWQJZBWWW0grY4L0EFa5diiIw+JeL3p1UufeZYmefJFPetJEa8n
Al+Bn7o2pbWalaikNStg4a1NAE2NBk+M1y1MP6VQh2TqnTy7Gq594WwFwaFt7ZhqBeknDwI+n4uB
2o0fExm+SQiSqNcB8hIfZpKXGGE7gVOIiaXz9drpfFOgr5pTBazJcMxybY/A8SJ7iF+pg4I+V30N
+ABIFkaQ1YhOe60sDZBVOT6OhaA+T0lSMuGB9urkqkPyU/VPQTqpCCDyhZ2Hy1nzNq/3A/Hefzer
P+hwYygKfMgsHveWcK2t5vdUZoPPWkC/3x8jPQpewnLaBxXR/taNp6eiKpbDrCtA/Vxxq3fwzgaz
F0WLrJ1tWEql1Uv0ij+FKaVVTklVnjhKa2Sq76bMx5xEMXO4bfGDlEJKhsErQNA73YMKZdW+c0N7
A1uu/UmZolv5Hr56pAA/92XkWJuwsaDtMSF3F4t6sqqtXCdPcWTcmE6+/LBWpqiSFfikqsaNFb9Z
3/qkJWrqd5Zx4M2yuCzVSfjsoI97TGb5RiNNYdExm0OrCkXc/m6SFA1O8jDlzp7i6PJkK6gSMlGx
azQ3epAHD4BHmYDFky24LfRTZbY3Rm9CIZqN2bDNOtHzkGXAxO//wcnSdjkT+G4LlBygGW3VQ9l2
zkm6jLovbm132l4H6PaU7HiCUlUvB1DKbC1bCLguPpfrTsldWRThZRJDA3oYjiQ+5V04wPCRbfet
hfSVB1DT6Qpsk9iY8/ST4pbLAV69RyVdqTHMmkXXiMcxqPVlJBC+lX0DiNsjqKgf3iyXJLuqwoQq
KFNPztwlQKdvktpmFTk3SzZ9D4b1WdqkuxlTR+pllOy0qm8exsx/hTtE3HhBIG5GfwCFLk/lgce7
osCM+Nvho1f12yJ9ZNMv2qBayDZKAdFat6b+MufVJyvi0V9eR8t5rXp8u4/LFLJdZs6TKupg+8HF
blTeqIH3HFo1XJydZx7cXonADk4qp/JwbUu79JRmB6b5N0/Ztq+eF5N0JSExLrUAnhHpJOeQZ9dL
wm6nGMu/vJr0ZI8awh4HMlHVm+HOQZ9jFQ9aspbN3gvp643hrncnZyHgoNh8MPgi/RGSb9l/7C+G
Q1hm2k2d16kNISeTDO6jPpbiNtCDFnBS5mw8dpb30KLVC7+exF425SHp3AfV7OOjbFVxrN131rDK
oaC9K+aWZwbBPYWZ1yEVLBynrrN2/thM0dLrWlgGvOyrRvl3tITjZeInoqOVIYfPFx7MUGyaKAOn
VNVL4D3ivnbU8JFCAHCV/qM8GLHdgiCy/EM697kNQNVpUqAHnZtk67u7PNAPsO++DdB7IAwWTOSy
i1K0bO1MPapLsz/Y2/zYF86vqz+lgcC7bOixZ4eqr8Zl0IfjTjantuwAo9nRUjYVNzUe8vJTlqRv
V4MVqSJ8aTt7I20TUDeFQdDGnXnekeKJ+cviYIVCYXGSfVFhASK+ts29QaEcbG84+PMg6SWb8mBE
dgyOpghWHwzXJuyf5ia0bDCCnwzNhWl1NALINl2STQNMaBbAx1UrmmlDFh7yMzcK79XIXcRjmf3J
KseakLpK39Rwg0c5nuL+j+OlR4i208XjeoXf15fG6xyAgiGmBITuQRa3sUI4vJIayYGFTfHOyVXa
NZUZAUQClvhet3FwiGeM9UJ6d3bkLMfQGM7y0Bq1eSp9SFjrdjznNkUeWexnW3lPKLRB6mfVx0vL
JY3WKNawSOTH8dsq7y77C2tKSOzd2G4eK+aPLlcTa0euOqDCKaX0JinrA3BBuKUAwD4M4TKN5oT/
3FOosXewh/yXNF2car9bp5Ubra9jAlGki7EP3uaRBrTA/h/nuV57+N/vp+sndWlYMJRVqWUci0bf
9rFu7VvfYL2V9r1xHCumYemVGsfUNuLDQAkwvPLGUXYJab34SPeKopy11nrUksxDpKecWzaVAf7B
VRVA+NQm1biWndJ8uaJ0HyhCWlN8VS8iN0rentLlCM5nUZrGuINVcQ1/emQuCWqYh6jKLKDbPPPb
gFceJIW0Pfl8l3ZiOeP/sPZly23zzLZPxCoC4HgriZplWXZiJ75hZfo4zyP49Geh6ZiOv/z/Prtq
37CI7gaoOBJJdK9ey/HKqm33r+81/hgdkOXT7vADCa5OlzrbsWgFpMJ+23TlAIM6OnNqPttzMO9A
yFeFQJb8S8/N8kDzyUQTGL4+G3xTQIui5pNj6DPnbHGpbeNsRD/HUJ6BlajOEzPL89+G5KAQCVE4
q57QWvs/x9JKaRR8sy0wotXWY6kJbU1nBkAr81mubGWqgT7+zfvf4yAooQEVjGSmk3ofuLFoyAHj
1fIIgFn1HkcmOtRhH7yT4U4BLUh9Adq2LLgwO0DzGerLhpEB4zwaAgDm+FEos591yVFiL72moVmh
9R4cSRoAzFPxzBmS8MgC2Rfy4o1+XmPCO819bIePAZqVnnFI8LM18B4DOlMrA2P4rijth8a3oL6x
DNEccugDEJrstMadvQHIym6xZZhnKOyN9xNoUkwpuhNI0OS9b+DQRBpE5KqIb+y+xM1rjK3kPDmv
E2gWHRyRzlNpRPNHM4k9G1CaTelUKXKdndwVLBK3Eo1WXlciT2aYJkjZlc3XjHZdFlYzh5BDYoEV
mNnyY8nlry4w2RGpYXHT6/yox6F+YV3rROviWaJX7NYql+xa7cKscd8K240g8pzJY6Lxf+ZIA81a
QKcbxZquuXyYNIBUXgxYTAkM+4nsaeu26woKubt5qeXDkJs+YGyn8wdZliuemZvYhzzmAQgTsLET
amfpRFq/B9QffVsatvSrxcjkBNwt7RcpHJhvRELzcY5Zllgci21ZBnyx8WrC7xRa9+MTUmjPaKjU
PrWFNHdFZ5T7NqvTT2Dy+84BfPzxZ8AYQS+2DpCWISogqaNPRoDIi8gA9dASG6vK3g8NNaRg8lLw
MiTvh7mFBXh6C4z1euhMcckS4IFG3/kCfCvzjwGD2iCaeMDyVZeaRJomNi7I7YoLRTdju0lqMZyK
9p+0MI1jCIqnEzpJ8V9VaVA6QGdoUYNEDFao0Y8npITIK1UIndGhbtAkNXs+jq2oFUer/wFSbAt9
0SqOlqMxkkgdWqGrYywDSAQFSZ+hDRoHMbFQ248VEvYTniPr3qxy5580NbIT0MAlUp9Rlp0aIKLW
ie2zNU1qnNT1oq5DVxxQsJpxgdgLutYHiQ5ApXOvhmCNklc39DtIybuvXlPv69sEZc0LGvCesess
vnRZPK1YEfnPXQc4EusL+exXkbly2yZ/9m0Q1xdF4EKEtNFWmome3U6gowllA/fIoOYz92kbcezP
Qzb3eIJ3jrw0XLzUV/f/OzdNg2htD9iSt6r7U3SAx4g6YnhXcO2LpdhOUD4Dil2iZngagsoj2wjI
5bSZ3WpK1hfMq9UKBhq6PJfx2nNqrdyDPsXxErTtfuVJ/NSgxeCm9xW/DlmVrsieZ72xyXTAyF0F
6kX7M17N2Bd/qtoj/gANhH6z5Cu625pVE7j+HbCA00OptTeyBzyrtqlvmEiM4SJR0247A3CiFjyb
z9GLCOPx5zAFUPvEbe3Wl+20h3hwtdeNLHjAdhAYeiu3fkYvvAX/CUWC3kzerBi0MK9v1uCbROcT
VAE2oLBI0QOVImtUqx4+MqLVIPWktNML0Hj2Na80ba0FJp5mb2dBjlQp2aK3s8U7n8VjcelykGNF
gXUL8fZ6wHdR3NEBTezGnRn74P0H9/zqg4OGMvZvZZk5B4pdIiCTiEyYCcxpnwYPIPfLH1mdxp6v
A/ZfNGgci7WyXJu9nf5ox3g9GXJ8CcBP7U118j6iUSWS/xpBPFFpHK2zKIQeRaCh4SMH1eYO7DYZ
fkWaHl590qUKXXtj6uAEm0WnQtqcvNOoCtDfoEXmyQVnaLdx1f6EvG7q4EeT1heplTWaQtSe5t00
tTZqwOOpqS+tEmvhPRK+onLLBwlg4mFwNL4dp1J7QgZrjhBo+lllEsRDVoyWqBz1YabkCiEj9A2l
Z3YCs277AB5FeQfpwL3I8bHXeiGLrSn5sKFYOgg9/QYKO3aiUdVFE3oq+z3kEJt7bC7X/VSjLOmD
DpykVtoGebhCIDsyNa38bPN8Qy3QoEfFdhhqxBvqcna4zVaOZekXNCiu05D12mPkS+lBtLKw0CkD
Wlw6hJauHzVTHYA1z3AXwSmwtQZHS0H3PcO9EZUC5aFw1dP+n07zADICNdph0fdayfEWqfs1yL5M
1HBSE9t6NC7kvya/zbeLKMQE3C344SuwzUt7T/aPuhEUksdiPKUyNFYTWDg2FEiOZSk6C5JmF78t
9SEsca6ay7Im2oFyhcebNjM3bWvl92aZYqNpJPGu5m26aXiEnaaeonG+06FUYdTfhzJzt7zXJyh5
QuGI1I/I1rr9tB61sbmR4z/adDUXHX5oTV1iaEpaN8O6kyPbUOFxIYiey5bv6pghxL+3/jB8pqrl
7J65o/99Ppc3DQFS85lzuis6a9sX3Wcn2oD8cmXyMb0Msu9DL9HQ6mnn/xomqss4H5ChS/t2R6O3
0Fbdx+hm9manFWlEdop4iye7ofTF3+LpkhTqvlgVCJhKxVpNh6L0La/p62m12OhM8WdeeOGCxpZi
TAe8hOjXf53XOgOagihySKrgMg6J7RVV8j5mWbEF8doO1aifEA61jlVl3s1/DxqC9Qpt0fgDLP8i
VNnmMDI5uY37+dvUeUieDzZkfL/5QV2tGB90r2lxZyN2gbIRPwGo768BoMXAsEKoUHEQNEGVnQ0D
PKEURZPsoAf7gvL+e1LbJJfXUgmLGLSijBztbmUiIcEOgZ9VUlrjhcYB1KW3vUQpkWyainkfiK5r
D3cre55NbuSEGSqLyL8Bey1APBT/MlB5O2i5FPd0mNre3thDE3iLrUZ7HUqIEK/Lct3AthhiX8M0
uVc6IFsNvtUaOe989MHgqJSqQisRkDN6oYB35q5nW9DZZmuyLWsgJwfcU2Pb8xrksHLmXniAV011
qe7tekABpdtpMoaPDrxz/EDptT8si1cufgal0eHL5/I9GJRACaNkP0iKTvACfda2cW3y36p2KoBM
FECH2H5volA1EWBlc57451rL8n+uJYv2ixvF7OjwcGVbkCCgQ8wKaKYxv3uVhW4LkCLxyTUOnZ62
D32fufd9FqocFaSYhwAKHb6O6HmMxBVq8Tl7jbbRjnNfYCvzMXq5Hs3Q1fpkk8bo3o9Yn0ZdyZ6j
LHwek8i+jQNe96pEhAcaUuuOO9kndKE1F+rhyWI3uMXsRAMKCsFMj15G41Ok+n7Ijmh/l/RATdUm
msHWnQOwNGvwy6EZFIMO5NdLLUupS9lI4kK4CR+GtUV482v0+ak1dHRenQdcJnNVZUv3822ghwBZ
AKd/H2b9XT2l8kQmOpRgddpBVomDzBFhyDyCSz5GnG528pRodnWsRiO2oUUD4aY9bSUSesTRKR3A
4ehvWsbYirYpZKNtCZ0ttmXGBxstYKDqt9KdovNCNIACMiSGmRtsJg1Ds6h9qPX0NNOJod31lTCs
kLVnmhwUmX3Is62G/sltrQqkU1JmW7QZJNtKVVMXrwz4j5EBQYOSXrRGn5LtfYDJ05C8JUqOs3eB
yROcHlXacJ77wTEvpbzJhG+y6+Jh56KLCJLgT1MJpi4fwnsoeDDzye/4C/TM8ys5u5avQJLHP1VZ
7T5IHu7IHGYOv4gBfbgjj6ynsdCbQ66XyYa8ZtBoXuBCd5WGPtRz5gvMS472hwugmPjuApHTOFtQ
mQL1ijaX9myGyRpDpF1oCAE8sLgxvk6T/ggCT+fc+RJKl2YUfa/QyDFx8J92pmZsB15YILUoks+j
BoVLFQAApQ2yi0Bcl5kTGo2+VwybYNc3vqRTZm6hjYyvlQnW+nTMwA8T4WvXKxzLciBbDl1O0Nvm
u8XuRvWwrQCURJ4rQvPNn1NpqBGYUs1Fny7k1t8Wlg9xhC+T2QV1ueqUPgUdrKJDoopO6xgQrFYd
FjfZ5BSEm2lAIogcH5eY1ylrFIqRhd4IXlvn5TB0fXPsS0CX3uwB0EhnMYJob/P7FC2H/dS8iyna
aNwlrfu9D6AACq5kfqm1LQ1ADQ2hIEupepK9ynZkJwudtWrOkDT8gnebxRwwkYLTDkXWPxZ9t95i
/2PRAHryfd5Ejr3m6JxSewragJi+Y+3GMXkh03L4sP9Ao/CX3pqAp1UzgS/jkBYekS1WwyXWVqtV
YfTyTnZ33s/01bABwMk5xSKrkNLJ68cmRQOfrk1oRskqGzzClf1JWuhMB2HNP0lbOp8Z7p/I4TH/
PMV1feICQEjIf4tH/M2HVai1+k+tvY6KvUvNMSv+Osdnmn9uggjiTkkhPTbItcwK7IqR0X5pcX9e
9SBxudZNDzoPPcDuK8wmaF2C+wF8kXKdNuBytAdZbFBRia+AHo8Hy5HajttNcXOYW2Hngz4s4YJu
WV1eRsP92Df8y4dJrK01sK0axa2twXvgSG4fjMGVGVQn8AKJ/qDa3iZmLp6SerxLpZP+SESCTkq8
vT2AX7NGjykiQk0XT/XQQ/kU+bO/Rbyt8R8j0MTmrHN0AW+cLvkMXgqoNCoIQ+fpqG49mbKp0QAW
fiJARRHq1nEEx9YMc8hKAagn1DC2YgR7VQe+3V0pIMZZFAb0mtQycR7Ni9L8dkOLSqAlaVHCUKCx
054X7ZjsvBiiJYAW411Ft4f7QK/yM7QNsAOZnG4ekswZ8cYymJA7AcOKet0huzLVsZ6faYm3dcgU
m+A9jjWGPzPo+0lrz8fXzw7Ok8WTa2NC9LwLw/xHB3HosHXdFznp/ibFRmuOMFu9X4UA6UBWT99a
TYwGqrd8KugAmmtRpgwOW4NStcLbLEYTPNirnmnYutBsFG2qFQfng3ogB9amGCek12SWXbMSXKKk
jNVV8QhA1b8dtaVhL6EcATJq84ykd/EtVo4gLo0zF+AhvoxIVWVFozePr/mdQUDReESB+jyWDAxg
vdS/tclzHMTZD2T69HXkyumOAd90RgP7EpD3kVenGvB8WuzsZNttTb21T5b0TRsSt1WyzUGkCJQR
VMrIHUGO7RTh3wP6oSTZpmi9O6QcTez0LwPM2hNA/z93I5g+Fju4cTwjTcLnv8Rbys4jtwCysQEX
WQF6jzSp8StVOUka605Qr1A2NvfqmbB2SzauDCtrL61fiecGlZe6RRISyYG7sO7KFbFsgmcFlFYa
+A5paECZ9b9OqpgBcF4uIfYIiuX5oIGnEvBC6Ge002+b8sahYUERZgDsSbc8CXbjkjnVOW6kvIXq
kI+m15QF2N3ViA4A/BtRg5dOZXGzTr92qBXTCJSO4OMAsu+i+8FpMcVjnZ2GXv9KJjpYnVscHJ23
88wmqsNDXpu/INHTQbVYA/S5G5P+ZAZFtwYRuoka01Ai366M5KFIOpvDaWwE2a881XXgZZLxjC0T
86qpH1aEtWQDum/wXg4PjSmGzugAljTwFiTnxQz63rhblV33OqFuSvTPTvo14TakjLTWtXFP1jj+
cl3te7IKnE2cCPmp6UPkUU33xnVgucKxBHuoxbQTOadB19FQWVQ78jqgf9pnfuivyevgUXOxpP0N
ncXykwku6EfIARR1XXfrotau1QBuMYosTHRnVzLXD7QOr/HTacxBeuTlTQf5cvS7gg0Tnwg4jvg+
5uWRlqUIICFB2KdVDzSKchBRYstZnWk15Kw6kNhX0B+ureIcGTlU/FiPbdgU8s8+mllR8IhAExUN
+n7AF/kgQKN7QVc2bs11UH6qQI6x0ocq+l7gj+Yj4RNALqjZ6EE87rsgV4LxyKliO83WURRWYMXD
MONFKFZAMyQXPJTA1wJdYPRKGfYmbmO2Tv3sj8DQhgiAX2VbPa+iVahKcJoqwfmqNJciB+T2Y3tH
JnJaDQhsdNcYthRBDqsDkRPNJ9uyCDM7YHShmkt2vdEGSNJAMwv9+uxcd1W+L0P/5k+aAeovorQK
Mg4iKwaO1MmPf2R4loNcRXnCxsUptGAgy1nnAD4pI7ibEU6ncyioK3Ov61CWcmt/47rPYdHK65IC
kJqBtgA/0vaUOCBH1BhQKg6beoMbrLgnR8ob1LwL9gyCjPRoF0WOG5/Ld0bWuXdlC12DzIwgqOBP
01qv7fi5HZxiZU+Z/61yqrthQEJ+NU4vJTZ8+KsWLTpI+upXYmRP5pDkL52G/1r0L8vP2A9kmzBP
m1vXF0gIQGP64oTjtJeB3R0r3R1OEQpkH69cjBAhXK5sqitrYXlXygJ5liJ9QdH+/ZX7LnmKy0xf
x7nRX6co34LEDGzck6HtjEJq38SA77nbJRxk2LXjgeLfPaPnvz+ijs52Yoj1+wSEZmu7qcovZtM9
K9A25v8DaiNUOqfkm8Y0/Tno7WTD8aO/D1IISaN/Oz5GSdxcxjaePNOF5Kkd+iCMDg32HUIarx+D
4WNofhB87wSSgB8+hpzcf32MyHCKPz5GjRebi8B78rob8XuuBshXoAiRfQIVbHETLW4ramS4Og7A
8uW2zCHmDBPetpqN24huR0OaHk7AKtGwFeM8HX3ddrNWU9EYgB5zkCLbkxFtehGaj37Bsht2UgAm
tOYj9ATMxz5QSRiIIJ3IVgeBQv0qriuQHD8CYZTdLP91OiTBUE+MTGQTjE4/d63xemjUWQL4u6VB
2JjsVtRPyK2kAolT5QE5D1R7mH6AyioU0ZSug8GQXUAJZDqDDRaaevoPMjeQHjxSFOnUUFQ+SXku
K/2G9xZ/HZUl+DClEovuFYMKHXjb93g/Bhl0BPrHw+KANAKi9bdoOdZe0fr7tsDOWSB/dqDiXZqA
+woMEw7IUIGzJi84r90DVfoyPnVrSBCs0CPvezNwYBrCcOX7g7MrIlaLDfp8ijumjNBUcHa6jXZ4
qQ50Rl4OFrdVq7xVC+xMN7TFIQdJ2HUKxSdOLLVqJC39E1HYkk+NFp+K1N8i/5wHGfc5shS1QCMZ
YGH+YEovacGhRK+A89sgGceohE6IelmkUjkd5mijFejyRWl+ObhSk54s8fY7hNY+NjQBkEIkXwDs
2pSpmzzLqC7R6gc7cdMmkQsmiyqd7Y5UDGOOD41V2Jd4xo1feH0bcA9D7oU0yunQJhzdIkMXId0G
FvfFG6i4zG4ngB1ot5inWXgXMDy42nZApwXk3L+4rh9sRpHxI1V37OJ+mmTz/CFqsGNVWzym2MHf
NPyndcJC4cKJbGPj5CEKnJXa44tmvFUS/6VU1ug59mxUXhuFZt9SQxePYNnxNDxvoJlidmctxX6N
lGp4yvA6x0M0ESkdG8i+5ICmh82JvG1qHiVoKx6CIDRoDTL3kBY9hxnWoCUF8mDAIyXZKguLBApW
UDctZVWBfgdApUpE4WMB4n6QtTjrWQq1Ej00DX3f3pL6KXkTbKtpKpn+Nl9FkNNGg51nQpMGvQO1
3Zbqn9LMBOZ2YVRn/FOambNcN8P6TN5JVcbJW45g1aRf0+KlXxMNQ5u/n/u3YPqt4a6WnIdTHtkj
Gghd7ZMWyH+dyZG/2oa3sw9xWhxoq7Gpxx0U38UpHB2Q7qgvLXAQD7Ic5aPZt+JUdjKFqiG+nDXo
vgV2L+/s9GX2f8cPMbhAp74YLN0rLRsJIpCYnKYm5CfJW2uTGbFYkW1x/G2IXAKvVjRvcYt8sjZt
GIiPDqbWT/HE3bSOgMSXxsIrHbIi/YT+VRuIx98mOgOvm7sGp3zqFaSXScYybkCbYjmgQPszOgoB
dk+t74tZyCBarpDZxesVbBPYLcUa5655EKYezViCLS17DIbsoGlg2UT3UryqsjHetlD5hJacww/t
pFd3uqr0amHmnvQOEANV6cWTtnlokHOCzEIF3VYVQY6sMQ4MPWTzJLQXd5sG4maSTf4d5EjblZa6
5de2RDnS5Fl4yvy+fIYe2WyvJVSKIEhkeFVSV19LvKsyVhQPIvfBVpRJII2VvVfT0QEVLNMrSK4+
Blb3BJGLYgPtveRx0JFuoTOyDcomlY3O/m/itALphVwHdfk4hmztigl0++qOZu6mXrZfDB7Kk9SB
WSZrkmZsPQ64o5ShgH6F100gwXYhwqOBIG9bNzHbkdDFZIs7kxX6Q5KNyX3U8J9kpigncvRdbhjy
i4rSXXsnMuBhCs14xLtmfmImbgKox5uPZCvCcDOiyfEmTMiOxyaoYG2grncUQRMMiXSnEoB9JJua
0Ftgb53zAA4PIoD4Eg+s3eEz4NL1we9r7oUq9WXDbrbme3uBbdGLiv+bfZhSqM9W/iocw+4uyQdn
m/C+8Io8zD6DxlDsoUvprkO/zT4PYY2mZTuwV5qLYTz5SEoonSMKZgJ8Pn023JEzKePpIQEJWYBX
pwE6W5ssKPgn3g3RbbDbYd8nlqMjDWe1xxIPy3Q1sMA/GGLHzKbpf5JDK0B3dcr42B7ncMj2QW8G
IlRAT1VgYZnK8c6Iiu653VijMTzrWtNCcGpMoWaCYVB2imFSgwysGkKVtIS4AlpZaJiNUDALzOER
lWn35nTWhcz464KhKADIvUxqLOlABS2DEMyevDaTL74h222SYn+3PG6RHUmhq44MCbQA3j2G6Wm7
PHz90VNNve8CyBeSAgucE2Re5mc1TeTIQUcgQzobYHfHHpIN215V2bJubB+iyd+2XRhcydTpDvSO
w/on+ci0TFpsf05qx6k6sW74SfH/20lRB7QY2B7w0brGQZ7UHq9uHADqUTaDqL7LOjhpMd42H3O/
LT7lif8PU29dlV1HKwcvkxfQCYp5aP05JO8SjIxVc1mGQ4KOM5YG1cbVDr6hOotH4Uz3GAXUZ9z/
dSTsPF8NqVU9ABLC12YW8pvDmdxCVro+gwiuPw4NxHJc22muyC+LjQbAxOepgpCGLKr6u1OFh4YB
b7sqAOcGPwGEQjPxHco74ReL23ydoNw2L9lrivbRzl+XHCYAlrrBfF0SLeXnAN/dqG2GL1rBe1Az
4kyiB28FnYPhS97gmnQ2KNtf4woxgSbWBWHpemyzcEvaYD7SKhfLBsVFBeJkj4Z1V0MoHFqbpBRG
mmFlxu3Lm52kxSwkMPAwTmK8C16cHLLBK5wYPp4/K0h1zCfvXf8lRgfg59hPkdgGneg2IWTrD5Hr
yi825Ky7oSifGlbElxQM0asRuh5fKCyKEu0AjmDobBr2quS9u48T7u9CNCtu0JhseNFQ4v+6TKdu
I4oUuh80lq3RgVbEMLwRokLQBbUmT+j2Dlimn74pgwPx1gN01V7p7M2+mMg+mWyOJ4p7MpkKMDLC
jqdqcCA7mcj5P9o/rI/v+LvP8+f69DldQnS8rT1wc+uiq23LNMvAF/L3oQeRreTdtcsT8L5Xg4PS
RR5/r4XtJx6w7cj/1B1IRtSEOUZMMYReYhuqMDHu0v9earG8LTdPj0Hpa40ZFMKVGoJRmOpb1JRr
lznplmykndCB+fRuSPWV6Dl4sfEoFUbADiiN6jNubHBSY2U2TnexwTL/OarE6wM4Ll/DZhiZCnPb
oruANcT6nPwOm9rxX6v9GUbTCz/Af7GFb7+YsDGGAtO1LU1o0ovKvkVNZNyA9hzQP4wveqGf0xbM
FhTZGKLdW5ZwwJXIsSlR8fUUgeowrMF1SzFSM61V3QBNx1FjmWPUFcC+bL67gr6Zw9PBn86gjbin
aFp2dHHfEnNxSG/G42gDtWL4WrZPoYP5pJcoSfi2H1xoCKq/XZ210aMGRbrHTIqNVD2uSSo4up6a
YkXDaWJiDzJmffamYwggzJjne/LSkiEENy40VEvKFJx8tGQOep20C9qLGfigRdFcJCvCNae8iTo0
dQaYOOTgzpRL6YJygiZeFGxpyJJwOHEdmkV9FeafAtSNHo10TqVQQF2B8nmZ3jSVvnbtzmOtgEph
ELu3sUKrGldqoeXQg3bCbgE07nqwP/w7YnDaUz3iUf8hAsgppMVVyeMva9jYv2/GSEAfHu8sGfeA
xEFKxRIGjpOi3e9jbUtE+rNt9oNUHyT7VQ0WWDPX2M6sDFQlOFhNUQerzjYNUTKZh4SwIUxNOJiz
acHUvE2qVBmMot5MNKLQt4kc7QjnMEArdcyLa5cmJ8gP2o+ABtuPNudPaOOqLyCJtSFZXjke8tuj
R87W1tyLRMqqVU4y5Xl6V9gpBystZieRGXtoqa+3NN3RG4adaP19nq0mQUpjB3h/dE8m3enxUgXi
5x19grF3ulMIPeAVeWkNjhpcrvP+Rqah1NBBNNjJnj4C1LWro8ktHQCQ358IpD9Q/dIeyNLqGVSf
pu9+HPUHSsA1IMjdTVVXzgm8IRLtHR60N3LSlwzVWIi+x+GNvmBh0qLt48/pTVaWm9DioG/OE+cQ
4TkA7K5zaN0q+2TyOP+U4T1JjMl4DSqB77jJjbXJw2ZPTiCkp70AUcKaJrxNx/0qA4mrtD3HKuI7
IR4JNMHxENoA0juBfQd890mFonI9jNF30OB+szro+4BoxD1kIdQY7TRlL5hIfpooS83ZmDFAM/lG
02N+MBUEn2mV3KMszhT0ormhLmyu/LJOtw5YCwbIIH3pkkiA7TRFBSNVSlJKykXZgazl7+x/xqNm
eOFuHXYHtC6PgLAmQCqozN+HHGBpR+VaRChoLI53ycKaMoH2AFbNPMI9vO8LcGkM/g0qXv7NYqiy
4PXY3fWQsb2BIwA5fwutX4PjnimC+zG7H7tvkzTNeJ26oaXow3/59mDFa1OxA9dqSYqlNWhJs6qh
2aeuUPUcydsO6t1+j6Y3tbPDfcmCjF/QHmhYc30TghX2c4SdB15b/h1Gj4rehIK2m7V/DavUagRk
fgtT+5h5NbLTRbXOaJaL0mpdD0blPhkAnIAw2a6dkuQEXbD0lDHN2EmgEK7hUADGXjDnsfORuq64
WXzlUfg1CofyVxVD7y6xx3AlRkCg67D41bnVV6mF+desymNI4yT2o+T4MZdamF4hUPF6lYqN769i
GVHsoQ5Wg/74pRL6K2sMlKaHEzBbxBHzzgxtyJlW5m82mqQoOJyAQWLDdbwUubdHiMQURxPVGQjz
mMYj2YLmSzsY/cPA8DhwTcgO1xO4sJZ4SF8B0tjoeEutWX2bD899O0G0tDDuTTlaR6FeVi1gN7Ys
kTHK2FNzRbF9BNr1T+MsHk9GoSJjzziOjeP8LBL9rIPlZDmxLTZb3N8nf8QUsSuforZ6oXdkelum
F2XZQ2y+8fUD2QfXuYbCAfYhnb52AWQHlvQupYGV3eAQOzesYEudB3J4KgMoVUAqgm0i1BkhORdP
d8Jv9DUFmO5T0lbGOszRrF43QbpuJj3YTpFp3GlA3M4H5vLw7DaG12c+0lvkoJABckvrHD+yLdl6
9P9tdDMKIEzXNdd+AF1Iaybjtsgb/P2qQkMCspFHvDTKL2DPtSFRaWrHTg0531buaD+XIK85mQ7U
+0JVY2DZZK+7BhT+k63lYMIqf5VSaC/qxEnK1xMGftykgSCIyVBdzFnKniqnbTdh1xjXgUFbIKmj
7IiCARgd/Mn1Sg5VhJj5+TotQb4TKHm6XJ11DtDeAPJgrDMU/eJRZ95/jqFAOsQx2E5CFb0sRmdh
9i3PWxfbLXGmLWdfhNM916YzyZAlMZf3ykc7TPLVHN8WtTl98/23eeBDAcv9aLzUkGVYgfgofAyF
72ylA4zNABrDC4/dyOuqhj0VWvctK0aomUfgwcNb3Q/QPYvVqCZp/PckgG/HCxp6YjBravrTNI7z
JMiqzpPqAgktwE00v09OUWVq63Qa4jVyTskp8EeQtJOn9WP5ekquKdGRQDGz6ShGFNBy1VZZaGgE
jxiE16EFFp1dHwwaWtbUD5oRl+uibMIXmQ1X20Sv16ofvvWN0/5Cy9Q/oWM6T3YqwMPsjMY1sfUE
uk9NeMRftrwkUnCvMRz7kcfNc+QHu0nVj+gwFNIFtiZE3ziNU4FycWKOR0YVqHcxb+7QCeWRRq0O
xflWutOOIEHFCJ3yvkZGb0YIKfgQKFn+bmssMFCQKDUFU9z4NpdQR7Qexf3H9cwa7+hO0p7Bv4H2
FN3WNkuGpTf0T2BJB+ZGJWlyA6DAwrRAVabQ0epAk3xoO3mLbYrdO6a9VNh2HyPHLbFL1rURf8Ng
Mw/HIbOucshidO5GLtIFIE6K1IEcYLLzV8LMw927aLwtb2qZ9pcl2LQVsXdSPr4Lg5B75I1mVoML
/BkEMe6lKUpTrFrkAw6u8J9Lzv072WDfsgH8fmsJMJDNIei5mlZx5Gu4u8hsAzwRRA2W+9PI0xJk
1h7dmFqyG7Iz7vK0zTaDCiaPn6ICt9IbAATjZg7+cPOj1TMuGMgW0Zau2A4tRY8Y8Bx9mXSqE/Hh
4iLjwGIDqD5gM9QU0sB7Fxf2rAg3FGhGDO1BorTFgRvDbJtXELLc15BpM8JVVmaQm2DMuI+Sqdqb
UZsecmHK6wQhSGjExdXXEXKPthZov5yh2lsFt19aOxvXNCmz4mo/pAzMI24nrwJLzpMy3brQHcHI
2z1yRNY8yQeu7d6Npceh0LfKVKeCpToV6FCO1RpJK/cijIEBV6O29uDaCEF/hdYDEDK+xmHXBOaS
pqyAN0fKZ/U2WS+iYQd9NMgbo5xzBWZ4vGbJUF24BYX6hmcWxHdAgaJHtTwWrn6jkaVMdAbeknTf
Wao9QU2lRciRa0Gy1UvA72y/zl9XcdO03fAOmdSIOX7k5QY2mmPCQUi4XAq1JXwaIGj2tNoo470f
x81dA1IFz3GGyKNfVKF+VnqUP0LJjZ9pVPtue8mrDrx/8NHBrfTBs4C48OLCfbWhc/XmF5oz/xbR
VZtfyklcKZ5+iiCPb7wgHCpvWWjwm3sB2eILrYPkMOg3pB0jyQRKlVLxX7Ek+qcZYvve7CHe3fhg
rSd7Y5n2mtWMn+ogHz/zONy10mFf04FByTqv5e7/sfZly5HrSpK/cu0+D224L23T/ZD7rtRe0gut
VKoiSJDgCm5fP46gjqhTt263jdm80IhAAMyUkiQQ4eFObhwp9NTAxr4aW/Pw76YdTQ38lh1ouGja
LOzEwSJYYKVJa4eqwXCdOWOzIRYyaiaIrX9pMtUkyjK9KsP13Bt2CEro4leE18JjC02hQ83xLalp
M0TLc9dHIYLqTRzFEckK4BJVU0+APawVTT81kTKIz7xo+NSMhk4/R4X2c5oJGY9LEonv1Ipqx7m0
jf7kjeP42Ii6udGgI0Z9zLDYtUqDC/X1QC5eq8ECZwCuCEaN8hYLrF0IgpXHWBs1YIqGDfVlrWnc
uSAMpHHSkdX90MRL6ivGKH5ws18FfnnbLgHWXYaive8ywUHLlbZHV5E7ATZs7RLTLqClA76oyQXV
NKXlOLfUSkRqAgMYGxtqtgYw3IIHF2rRIIEF+gIBgvZITZrS8+Wtx5OHQdGepG3F7zQVtRUFs7dY
YLSQu2HFvkft/oVckJRhF2hQ7OcBTVbrWxQCAEGhJqGDzOJ6miTKynZvAbq8AMNEgFR24S6SMgCa
ubBtbWFqDoPIVh2sbDmG1yLNwyuqJdNdDHmjhU4+pYkyO1HIC/XSgZyHgwgi9zo58QoPlwq/gWle
HoApSXd4tJsHzdcS6jJGAgrbgAtnhYIrYEiCSDePDv44n2uBrIuB1qb2l7d/Hw/pWnoIgheNvk1k
2u5cVAvdR8x5Z8mY/RB6gMyBlz9moEv7kwOvvMdgyIvJAS/edlcM2HSpGVJslu488MgsYhea9sKI
irOXatazWW/GMIufi7IvL30cAaetzFJ0bMsBHN8gGWU9z4M+mlitJ4hkjWN+nN6MvRngHolZjvI+
yCN9OcgQgDfWDlD5RUel3q10Bpl374INT2z1wYosgWlincPzfBumAmp4jh1A1jWt105tJo91hqVg
3ETNe45YlWba9q8aaazCG5IXp0FQIwU+Gzttie0hlt8Ho6hQbKeGhxC7mYaPvl49IuXRrpMUq/1K
YSFchY+oKxuvS09eqOXpYFMYG14vjcEAvkP1Sr/76I0ilMuXTg7ElBr6OT7we7HRAzCYxqCwRiwA
hfCtKkFJLdCq4Aa5R97eB1cU9gKtZ+qvsnug/hDcbivTCsYjDUzVwEYNLMf+oUzj4eCpsoqy8cXF
UWfUjNwQ92nYnowRWttg4QA/Y5l3J3Ijj1GL8m0jQRa7B/hILn0nK5HxHLSpNiBMk3wRG3p3NVq/
uAD7ogHNitSp2xU5fp+FEif9a4QV8eAWhIDgME/tH17t10d6OckqDi6QQds2DG/6ZWVG7QZMetVq
XuqpAW6XNkcydaDp2+i+BZA0wqN14vavYVrsQbyj/TQc4wTh0vGlBrPA0kO9/w14s7SdI/V2h/JS
oDbVIM9B3WKil/uxZ/nNGNpiwQfBzqmqSuUx4NEdJIGm1qfdqR1Rr7IuOwgLXIozyQxgodD10aQH
dlVdHKgjxc9rnac2cvxmCCVXqQ/nEgxpz/JX0RnyOTL7CBy5YEULysB6rsH/tUmMrt+QE1hbP8aY
bmk/Gz/sKN11pYhvZWmxezOzAIxPddBXVUl8n9Z5dcIT54U6R8aKMyiqz6J305M18HQFZVwILKpm
IPEGXNApHUItwSNM9Qw9R48H4U4l1OOuydg6b4DEpbf24JWXFPjRRdMG+jdW9doqL02xpyZHxgLq
mN0jN9QWDDjbBQMzzLcwKXtgK3R/7zE/OaLq1F1iObSQvK6fxixiZ10bAhDoAgYAIdlmpeV+dMhV
U7nVyk2PSnZGvBKaaFGFZBhQWCtQ2bADNT/dDDUbwGLgRiNQwVi9obIDDFtF/j1wEVNXEfNErzog
raR/6QORn1AR564+PZCSQAlA0nVLV3mEDSjlyQOaRPn3qPyYgzw0KM6BiwgcyXgg6XcNkmnrsUQN
SJ+Xxh1K6Y27tA42FaKUN+SRxYkFxEHQLxCdAs+ul7jjAk+bYU/OtoXC7HqogLnCUBpRqTkRjqzW
dt6N2bJwtU3fOi8mNLX2HHRMi0YxwzhjWBypCZEa69GR9Ucz6od4E6NUedWXtbsrBATDaK/u4lvv
6ryLV7SRp15q0m59drabLjwiqJMsKKvV2A2oghPRbuLK1wBSzuShti3/qAO1NWXHeAhKrh4ZVhpA
dkqdVUMfbwdggKaZ5gG/z4lIEVQJV5xh2WOmALqxrOXXgOON1o/ebRkKmIAhOPam/zqb2sSFJIKd
dcuoSWWy9FhWrxKt4ZupXUSj4iyPrf3UNkK8fMtcXGiKPHP5degl9odqMPB20/wpSmxBUtcf0viY
RR0/YbXzcRj9BGCf39ssL9pjVh3JTiOaMLBAo6oT1Yx18RTYfGxDCAZ7qKW0Qs1ckM1RHfj350sB
UNR6pgGhM4TRkUYF0o7F2f3oDM5DXwMmM8Q3stacB7JY2rgHfYS81srUWnq5SArpHclDICOxqmoo
oVVa5WJFhVLJugSHFA1lkJI9oBgrWFATJbHG5X+4kmeV8hoD4lIhCx/I1EGl9Fhmx0Yd4t5CWw4s
A2ZozI50Rt25LXuQE1s9eBs/x0TkTv3kWYwF+Hx+P6V+rWrLNaS04q2dRnxFuuH7TFWHFfidrMxK
784SAPyzk6Z8leqmdezd/GcdcnkyOvlxiBJbnsjm+uDXc+z0SJ2j8pBga0Ac7dOFenpU0IHSGbxq
mXY7p6nG1mNHfShf6s/KchtpBjJRmooOWgOKSuVFLXKlgSNrpoFTRuuvuebp/z4X2T+vOM9l/nVF
mtkUwjqiFhuPTzyMSm6yLSF4/c8mtjvmY9LgsTL3YjnxtUm9SIiz1KzOtqN1596swz1ebYfGTIDY
Idt06gOgsk8M40A2Ogi3QD2zOqDMACSlz6zBDgK8XbU3PGqA3/uJ9lw0Zf4mLP/Zxw/hDVTQ0wnw
pNPJ37r0sPeeIJVxUN1Cjfwfpvj/7gMJMFR5gb977UjHOZW9ay+I6CFjKdtU0Kmd2CEsD8ouRaE7
lwZf+cn0H+LRtJ7/NCj0zWpih/jXQX1SWM+RZcenTqD4UmZaf6VDE3sptDKXs2VEIO7qxmpBzpkS
fdUVm6UojK0RY4/qdsbwZWgql1pY5uE0ZWuAq0PvVVBCXUHF9K5lyIwtD0EESzYbGcpF1XgC1KCi
WLeoqd+HXp0+Ddq4FaUJUKuy6xYPZnsX5R92D4xt+xL4uicnxx7y0z77/92el6hfo+zVlPhS2StQ
XkKTeZiSZSVoa08yqB7m/FnamuW2dfx+OefPOqQwEYWN/c2cFJN29JJGdn8k02RnyzxERRnl3EYt
5CdmFQ/zpSUeONuyZMNynqYK269TU8dgpNPUNJEOKuerdM3laKBCsHZHBAZTQFIuaeG6S62qM9QB
9OFl6sETatijruUxUzbyq8wQCopAkGxphmksTfA5Swd2HxQ0qUk/D1ieTjPNpnnOMuZbvG+8I3UC
B3aXOKk8tSjjX/WZhxW3WshMKw+8+IrBRmpWmXzwTO/ydABVl2rScsUREXJtXciPZHN9EBwAFH5D
nZObmtdFKnwz24T5a55WG/yv09KgQEMwK+lqjn0UlkE0bQtGa+qkQ/M5bVhjqzAUWFX1jebsiwYr
O1rP+BFwENSk9Qw1Xb/tUA6E1MTcpF7UsuF+4Sc/wq6nRQXxNuzH70GDLVHk6e0JhOJY41HbU0Y6
o0McCkjE8mpLQ0OwrOO1oYZQe54hzEHwb7XV3W/2aeYvFxnSIF54vug2CHG0+96L7k271V89CLEG
oRP/yGTSLqs+8S8Q/G1OoPFAOeGQB9+N8kwODlSJl7kHTvmyL4qzgI7IijpcSABlKLiv8nLlll18
DliUXdgI7AFSW/EP13xoC2P8bqEofQUdW6GWzeEWKWLEHmoId+KdO7xmul0vYm5FVyFc+0Id2AKg
tkJ1aCixmzoKDfzLoYk6ir48eAYDtaKjIFB93d2RrWscoOyGdrgrERncWJHW3YQpM2+MSr+t1aI2
QSqJWl2jsY0GxnwoAqOgJfI884Coyp6KWuZCF2pC3dk5gPx86iR/stNhQGrp4MTu7ne7mhbs0Noh
N5rdF//P+hk+auyIgpyp87fhqN5F/ljvpo8319uQGyCR4jgW6Xae1gSm/pz43bLU6v7sukjo9MDk
37QhXtcoNIvvah4A9ptDsaGvArE0bKN49uoKZXxdlb76PlAAXSd+BBzkScKVv6QtVpxnHvRD75AM
SrBLSetlEVjhL6TOAONO+Vsfv6NGr3y0pRzWDI/GU6mL/Gggu7oZfRuLSpAPLKLMb35YZrTUxjT7
BQ7uJ+kM9nOg9QjuI/J+cTVd3+c2Svc97MluE+G3y67RjdfBbveda6S/dG88yCEoXwHahEAX2A89
WS9Y1473uimSbWiX/FB6Nb+xfRatjKDtXoGk3w4FT3/qA/sm02R4art+wO7TEKfAkPYJd3a+9lov
f/YkwoHK1WrGfez57FhWsbMsokSCAtupj7FvjPdNbdyDp8N5hUYz1JxCuzlBP6y4A03bG9nxZRCV
acvuLEBbd1vVDEDq2F9pAYrrQIAZXbRMxOfSYNjsW1b7VjlrN4nFD4BrIJOlHMzaHbaooWTrxOTi
iuIXcc1DFHgh4FAgXu9kVwPaa/6iyPCJx/SGTKjh0pCZ7gKLLXot30Vak2w6BfrAv1q7Nf00XiBs
3B0s9d6bOkJUC4xhfqUWc8P8nJnsPA9Kc7z1BxaDxPNzIoGE8Qo3U7LRCCKCBfXHxOTjMaNeZH71
g8jeRsXHWXA5HJtsIRxF+TYRv01H8qHDl3bRR+OxBtZVGv4BEjYLxwWLR55alwmzMEIaA8GBZEMY
h0iY9RkFGk/USSaXGWfTaj/8ayDckSaLnKNW+c6S6CjsvPqWx7ZxZyJodvqDvS3FV3tiNt+ctP7w
LwEAWhJ7BX4334IwMe/6CNVUUyRLhG39we+KJMjJc8ENSpgEKlXLwL/QVA24J0L7ij9M/thCkmnX
oIR70wyW8W3EgzeSHnvDKwz0KTXXToN0xhuoVPsgykBBshqJnG7+2KuRdY7AUOQW00hycEIUgdFI
C4iKG5lAdNz7ayRdU/cAUaSRDvP1bzXAR+SAlR5qL6J1FlX2HRDiyQb/jODU8Rh8wxCv3lm1VSAv
wCyohUsdetQW6FUtk/+AdNFmKLwxQk0iW4Ojy/iR2KgsBGI2eXJGvVsFZmfe5F2kbduxbQ5u2Qwn
5NkhPu7l5V2JxzzK81rxgmXEQ8gB7l2wu1FWYAwrvEKpitgvtaaL5Z8+2yitf/lsUaF/+WyxpkFk
V9V+UekW6+tsWVusOUzFWaoJ1HxzoLKv2tTuUEdS74uO826ByCoo5Chc51deubZiMAZMRhdp27Xf
M22BNLbArrXxNj3EzJasD/FXJ2Odx3hHR85pVCpevToIqXubOoLYuVf0W6v3xEEDJOTcubI/0xkd
ZJKDoSx03dXcUZbhW1zr4SKrvH5jJZG1972C3fmDKmlTVCVAnpxQ4lk8k8dgWybym9Yjqn+6JfTY
o0OPR4k1p/W/xPinU3Ia4UQpAC+JnU3XM2z7wUY3ILjreD5qUMJ0XSpYcW3VzcJogAxsAQt6cB1A
pG0+fiO3UAfNqVMUiMC12GvEcdNcGuXWRqjlU8P/5Nbjzt8KQBEhY+XJxyrLtijlRl4Pd97GdNi4
zVSzS4tlAt2QZy5K/cBNF7Lj2qi/6E7/c0gC/4pEc38DNm1UrCt/ywjcZS09ZK7UtJkUW/IfEu9j
2hxx492YobId1Npg2N34wIwtkV2M97S1pWahJ8l+2viqXlRsxF+aiGXG+6TUkYkuUV3qE3A1ip12
YRitsw5EoJ8cQrviJdG6G5RnXD+uCHWaY9QgTpOOZnNCkQnoJTIQVZ8g0Bmam6hAUXnu9d2G+umg
efH3xC3MbS9MiRoWHGIRtee8LnOU8qcOGGR8t1+QMc7rDx/LlXJZ1DWyv8qbOqQX9eC/hNICL5C8
hda6PMsuBJgQ+lLLJodEY8eB5kfqHqdYeTUbML41Cx+hyX5Bxkr10JkPpMw+L72b2V4YJqg/pl5p
rYwCQMMeKwMHr/FjTTcabiF2briNe45OmX9fWGkChTPEzemAHFXaIaT7V7sBCYwArz9Zvoyk9shj
A5rlS5prHgMhIYTi1cHMPGtt96mbXkAP1mx0cIFfCiO0zrp8NBTciw5kprORddbSTQaxjrFS8bAH
Cf3TGGVLcuFkGwJRQb+H2et5hirWH7E7YaDp86VYaFAlOwTqQGcRdxoBJgUXRuzngjVZm7GyAd9V
Xo5nQ+m8HnbkQybbyf8aTVPObfKhZp5njr2ce1zDy1eGC0HJqkPCqBPxxyFBNLJCvTzaae+XIByK
fk62lHrI3am8fNNm2i+KQH4JUvI4hsoPA3l6AzT7CXvHr9HM34KbNNh3okct1p6AgrbOpgZ+wM5i
A5Tih+RcDqkA95LUblGEZi7LhpmI8aTRAoyR4r2P+BogRQHsRwzhGidkP2VSvuWR23yrBuTtNZfp
d1jw+OCerHX8H3O+x0urBQtOhWp+j69dvFxxPzgCf4ukG07TqWZJ7WBUWFMJXqKSSPXQwe2AzBpA
i9djN9jEJor2QIfxAuDlLcQ6q3t/LIITigWrJdk1CfLFvGLlDQ+t8Ro4PdYvagADVwAyRrlztFFf
/ODnkNPtdPEY5WO16MHId6LD0GnZSVeH2UZN2cl66aTmJh8BCO9Efa7dKH8MgIK9q/1wqZsVA65l
VbkifXT6Jn9E5BXwxkLekWOUpxegpPwbalVJ9d6LcpgmgV4daFVThvtQzZmrDS0eRN2emunojCtg
gewtNRu/QHoQAe4NNYc4rLEbq/yVpS4KrtB4j+yGtaReZOK1Q5mD3oJ6fbeNz02DFSr16r1Z3SBk
cEudWLrGi8IZ9F2madYItmVeoSCjOjRYHCCUlPHwjN9WeKYzrSu+gS+725lG7owLswxbBOAHMMEb
GTaGGZSZ1RkdIqgCHMIYh7n5J795GI0gFxo2N//fp5ov+dtUv32C+Rq/+VGHV3dy3xr3IYPIsgaV
kHxBp/MBxB/OKreKfgGhhPQ4d3gxKOnLPPtrCLXnbl/NODfp7PcLpA0ykoYHlsP/fhpWfn4wugp9
ksk4X5WMblXa+cK1jdtRxti7qQ8xD6Hm5EKnNKQokmcob5Z7zYrzawNpSAepoJNQjJ10KAYHKBAt
LJaDaX3YOjpL+EaDqNF5UHcAsNGy3lSSo1bicyyNyBOg5XrPPM/2UUft9pjiSURXnTsG0Ot0bscv
wmdYmUvWumtexMFyuuLnxIhSoXAbHN4dXTuVArvk0khW01Q0mMmX1OvYzTRVKo1izWKtnFwCLbhY
ICHagmFCHlypy8N05qXtx9kfbOTS+7aX4sbGODqIz7PZ5qpp5lmpY7aVYAldJjbueNC7BXdF64Gb
ioFJnZqhw4M7aUJCu+PmDVMeJeTVdqxx2iV1lrYf3OWIt2Rlp5+nQZ2EUiCKeBD5AkRUyFrc+JZ1
AU1K+V6MzkVz9eLdlt6FeTgRsPhhUp+8OAU3U6CHe6/qHwmQTjD0SGHREQmY7LOJPMieleMNqswX
+oANQeokVxDo2bdJnHgXPJDW1KKDNoLNObWa93aIODJ9DRB5RVDWS98NwWLgZdGxSm21ny/dl+bz
jCfGh43O2tR2Xxgb0oWeZ97L1BttdSO451LyW8dx+C14r91T3YxHMkEcgt82AOLfhHiWQTWvj5bk
1ra3DGRMV/KiQ1PVO27l3ZlafZzw20rkz7knwKShZiZTX4OzwtXMaD/b2tyqln6i8y25UEcqMxRd
5CjiIRvNyUrIiUaNzVfzVSNPWlveg4F6ni+yUnPvGT3wWoaPD5zko3+03eaWhtFXAi6ihFJp8WV2
owQNbzJ9hPkrcOwoO7B/XWaTCKtrH3jsNH8y6YXxwgBNImpS8Qcj39qtwoWmud6Xb1WaIWCkJuiq
yIUOwQgOkNqojelb0aReG0B0L8vkcr6s3gh/p5XArc/ftK1a7aD73bf5D4cAKXj/ZbqfP10vnOAm
j15orul/GPSFiroON1NzLOwDGDY6VUzT7T0TIglanvXfk7p5MNOMPySQbDx4ug6ErrJDz87S8uYy
Yh0O8KdfbxpQGe39rLAfJYjuyEl3TWPZuHp1ji1HW2lOni0kBPju29546ppBnDvVcotg3AArAubk
MjDuK7evrj5IrxqfG/dkag1Qe0VZFB/J1rdRscviXF9OAxwzuu+NTSilASZOQPSwrm6TPU0OTlx+
QFTEWFCTBgT4sWiu0d+SqR0RSkz7ttrS5Kg2yU6JJX5SJ31cLTaOSOFGN9PVG6sD2ix21zSZ7/Hu
otvFhfzpECTJ95x7xolaPZaH29AzW9CJ4AuNWh/dAqmyok4y5ZDIXNhV2B+oycfC2nkxgnXkQh+h
Q2WcPt6TQfOg8RKUo76jDwBaD/0QyR5bSeypuvhZj632drQ9eS3G7j3sguAbpN2HNRQBh13Uo8mk
tgLpFjCaSRCciiqDAh8qqL+Bp9AGJW7WHIs2BnTNvJ3MLRT4ZFmCLwQxmuXHjhsUarsJpzdj8zlS
H8dWFIsvQD0rqSEmblh3Gj52EYXPlL+OdPEma5k/FEiy7WQNiR9EaYMH5UCpbawB3+z6VUOQ8y1x
AIDknf2LW+lNkw7mi0yaAXqgprh1rbjd+qXZH8LS5YhTcB2sgXb/wAco4woIdP5Qw6FRav+KMdzL
EAzGTzTchFaKn0aqoyRB1ZHHvgZmC4Oj+Cxl/RM0KsDlDPvs1qnq8zTwkEZEQG1yc1F7T26ojviY
bVBu82xx8iMkogNIHg+g+UZ5h7bIhvfMY0CXBuYzZIdLgBKNbFf3DX8qW/vkFQZ7Qz1PuiwAj75I
z9TPuTEgtWYN8dvnyC6FGAWNzN0IsG3L0ldakiBBFIn0ic5E5PLprPuD7U9+kW7oeG4W6Zc8m+Za
wxHMYLsvWb0px+YM95ozuntKr029HrJka0crUWbymaMjZ5olLesd2fskXYgRid1L0RbF1gX9wLOZ
FROflZv6xppbfrUHCgnivGk+8VlhLQ170oBA2wy0J+XvI06GKjXAFJwhB4+yWXTmWmHnl8wNwINd
Mv5v2t0ykYswluEx4JAdAVSG55dsdJBwMboVdSBPmF9iaAhaq2TsV8BQhcfZLRwcthmi1Fv2Nqo5
OwA1jjJr2wfWmWINlrJ+MzVHELHZboWPZHrtg+yMEQSu6Yk66dB5IAxDUdcttWi2nhsfs9lG9zFb
ZGnRppWiQcTLN/mCOLMgP3TqfKO6UKvW03qXBFm1pCYdEOQFMWdUX+wyAGBTedQgEFvaSkqEbH+Y
Y/JQA/4+x5+uYpXQfi1acE+ywS7uNW4ciZshhDrpjqPWat2rmwIafbGKRXc3JUS77+1uPOoQf13j
4egdWR2xZeOP9qnmufWkgy59oq2TIj+AhbJYRUDNfSO3MC3tk6FHW9/MWxTVu290x9Q1hCtKxCxu
G11vjk3U+is94vGbzM55aQWvLQft6tiM8UHPUnGvBlJ/xXNo6JiAC1kxd/c8xTxubbrvEQI+jDXd
G7Kl3bK1A3blvmFAzHUEy6iVjxBR5h++DhRZJOQYxcpA8rQFQy+4P2x91dOZha1qJ6SPcAHOpl51
ZrHvTtNDxd1HmZA6gBRTRtsagN6t09hIyko8iRosI8Dv743bAM+Z29JDal3xpU3/DNYMq9pF0JX+
lylrk1soyykNrqsT6M5rCq5diCl2r+bY60vJkw5aelG3a9xW2+nIdN50KAlfIi83vpR9fyIO7UCA
vTPOu1e9TCEHifoLrUvAi4jSe5Ru4yyqCsiG4pH8oCXywzb30pnQ9XrdiQrMQDYelCjRyA70kUM3
TU9uWX2fPrH6Km4Bsi/yyJjcQbEgeQyy4pTnWvCQgPDpgCeKugu74VXZUx1vC5Mx++B6oEr5u31E
ImORG3W5w+OvP2PB359Hx+2gD23nW24W8aLU+2RYUI/H4nHRlA7b5t0AXTMNOgh+oIJaqjnbPJ4O
O2DbqttWHWoQ6yN7ARs1qWO25bVXb8rQbJeEciO8G/bAt57thnvCt812zUvGrQ7s8CIlmtZZ2Sqw
qlvk1uq1kHh6RJph3gjuaOtYnUXu8HFGtj/1AlgK+hxgJbcJfj0HH6mDTT16xWNViXcLUcb3uKw3
CMR1r0YW8hXwU8NF+j4ie0Zeb0TquUtTjNoi9DPj5BMjAgWKqe0gIod1TnQgEx08FUWmM6QpoOVa
jBCiBXh1k3gS1cqq4I5AXGQDAQD0byz3jEBOfgnU41dI88UcG32X2A4eyYXW872ta3hLlBwa6G0d
2RDTMZL3EHeFb7rO9yJgycpwnOwScN0/sjGv170UErXeqBeHmue7XWe/hrxtHnwWN9swzLN9lDlQ
SlOTkcdoQXE9rp3vCO0nq9AbxcrT/WEHCkHCqNMhEKJch55jrqnZoXjvzv1wsC1n62YZ4OJDcz+K
EKX9PM72yGmgwBAKD7dQBvmwld5ZC5O9YO76T5oVoYVXreocVSreE0xfAbLYafeIruGv0MVRsaLa
f47U1Q65XhOvMKg8gUixumUIxkw2alIH0O3NzlpqHggQWrs1H1EG3h5ss1Dc1D7ChxWkIeamCwJF
/F2tc2JFQEj7brDkimEcUq1Pbl1F957TpKd24OGSGL3dv+wyt9JTbil5JkTg1+DyTSFKWCxw2xpv
4NuQwPyb6dWT7gCuF/wjUidu73W/AuGQetQO7MO3ZWA0tkzJ7pgB8moZIpGFveH4autQ5unl8Ay5
mA87ATHAkTnZyX8USbiOtBE1Bk3Dd3YXsw2SHMjr+SOei8iVg90GRSE8TXcGz5pv5MGa2N4mEOdb
YLGVLSfq+UbT++0f20Q8j3wZqmQcP9iZLqjhmFtD/Yz+pLL62qReRPy7Pf39y7j7l97fxs7OrZqq
9DW5HaPx0A1IukIKvTz2iABsRGVY9wKQMMgci/E9D2+Kvgt/WmP5y3J8/1GmBnaWUR+egAKvpjEy
K7S1GFCpRPebPtjVNtFYjtiTWgNJteDp1CENRmup69/nmum5rroAmcQ+KyHuY6PyunOzGgLFg/yo
xJ79oMmAtXmbPdp6reN32lXgpsmsTeoAXBzzsjijCF6sAXsqnyrP+EGljZr7A48t/j6P0eORrbTQ
eZEu/plUtQaEcbmZm0HdlxvII7NN6kXRyRlQeuX0z4R+z/MW0nQsHC6+7XcnU2IjE5eh8b3mk4PV
3+u9sUC2oARCBLdEjhUmwsJ2cSIZmkw1HdWkXqtFbSf1Yq9oPlLvn8ZylyFzkQkQqGrigmUC1pUQ
oDXL3j+WUsdSU9m7ygVhwNC8lNLPrV+Se/4d9GhXYLiNslsWqQIGGZ8023PsHwI1xCvQatg3WgHV
v0Hz+GOU5tUaSlLjGSVf6cEtuLsdi9y6WknhLFvHZS+tKe6yNLd/obAf+MZAvrPyr+Eek4BvtNwE
kT/eFeBHCBCKCbKT07Qh0AP9E93+ZDdt4W69oprUh4LBzK6o7T4KAWGkWZAoK1izdSQDGe4IQaK5
wyhsCH5oVzDYgImqAGofwZVF6cTdkZrNkH80qfQQb4evvcPfm9Sb6CgP+7dj8xEYnVJkK1Dbnpza
E/tALbCARoQim19m7ExtOiiXMB/FPuFefDKw+CQ+g0R2P0MnZ1e36+07feQXIkOwRGdtARtNNuQ1
ZONPVOlFV6xtJy8ym4MFrz6Fl1q5fs4F/orJS9SFu5F+ba0RoQRAuK/059gCNxzu6/BWsBp83Hj4
n1EjgxxU2DIEXTrrPAIqDnHE2rpr8rpZ5obovyWB9b0NPP7TLBsMV3koJy2xVdL5uxtAaLWPHB2C
bBHu6agGN0o3IE3SGvE5NLTvqRba04Ky5UZ2yhP2nZZptEHwUeW68K2WH2ixFtj4DaIYvlgTmxfx
esk+TM9ahVeFYv4ie9NLlHYou935y9mV7JDpTPFiCMoFCHvHLYpmsmcP8uLC8NlbFqIM2gMX2yVJ
WXfxUUANqEHD3hJIAzg6uDdMLw63fx/JjXi8isx6FljZnEHBJM5Y9YozdiDJzum1J9+K46OVxJvI
zMr7NE3aq8s9AFo6KIP2iLksq1DXd9SrtU5ziiL/derVB/e9RvHHEYsj7FpcW4PkJSJk5EsHENdt
nE5oN9SKy8Bd/fMf//u//s+P/j+in/kVMNIoF/8QMrvmsWjq//ynq//zH8Vk3r//5z/twLd8x7HB
YeEEYB9xXR/9P77fIQkOb+N/sQZ8Y1AjMu/tOq/vG3MFAYLsPRFhhNq0qEToNrB3VqBYFVBJf9fw
AWW4UnrvSJ0jfS5+tNpq2sdGHeNHVKxsOa2wOsdpd4CaOenFHVm29YlXDnKp9oINZbydVAb5/2Xs
u5bkRLpun4iIzMQlt1WUN+3Vat0QkmaES7zn6f+Vm56pljRH35mYIEgLoilI9l4mbn8qg0d8jQCE
uS0zktROfGRjMhiEQJmINmEafKyjzlWmfIZ7/Ah7YqBn9cbOs/Fi6s2YtPW2wEMPikz/tKq6+wxJ
+2xv9wwrdjtzauCRZL90obHUmSaAmwJb/fnSW+L3S+84loM7y7aRg3asny895PEKY2hc56kd4mmP
JHAI1BSfN5llVG91iqSJXk4MM3jQlbTqe+rhgPMEqjYDTOy/e9V5YByzSH6YZ2BaZsMcO5gVG0fb
bqI3FdfCT8x0uLiwxDxVJXQyJuSmPs1MvODyOn/prtCfBsZbd2UBnEZCNZ3pZ8br6a6LEvNoWQLP
XFAa3P9xX3rmrxfHYoj64upYgIY4tmP/fHEGmVYS0Pn8aVmkO6UNXn5hfUKGoniAo2z/AKr+Cz0O
4yY3tvTIo6LuBbhW/jCV8CoWkfcVMeBu49hZDtU0PJiivIFZg223n0VXX1y9RsRL8TFPWPFqGyUs
g8oBXafCOjXufWQU9T2A9lsk7O2nQqvpV9C2hdxBGpyoDpJh6a4tof9IrTSgjsetrXX5ETWDa20d
W+DtmdkawankMLs5VPuDHJTHMYBmhjmk9boJwCKM2id419tPv/S1+H3jiIOEc8cvS3tymBOd7R11
I9nPzX0IdtKAoAeWv+zMrfjvevCy51ZvECksazuBABgKWez0qx7Uw2Pmlfmz6Hi9NfhcbKiVRg+D
WkYXEO+9W+KNVinYRlht+kFcvm9d/VTm7ZYaKsGi/3FHWN5Pd4TNmOT434Zjtgsasmvqn9OHJxWe
LGKClEz4ZOMVBfs4Nl4HDnll4hnG1SfuNeIrLcIsox/PoR2MVyPysEQzalhBJumFXGUXl1gyj13s
YWm39sqyXLXa7S0GCBDeO1UCc5m0OtEgaqDi/7NumSxkabBrGgmUzWRKtXeHmZ+YJfmJ9qwxNatV
Hk9AWyFRxPaWTA635t/6LBVW3e3+x7Pn58e+vpgQgHIs5khPQIjOc36+mGlUM64yFjy6YzMhFZt5
Kw7+wr2IDQ+g74xveuXlbwWzN7TWpR51HYGlN1gDFG4hPIs0YinBPe7LfYM8g37O1vrp+mEDktGl
72Dehg5UDY8PBJ14hHBaOOfrOuWQdxUse+BeGq8o2EINLDPeG5CdiRElgKy7YXX5OilLaNkEnnpw
gHP581Xx3N9uMdNyme1yAcldZpm/XBWsqKwwb5XzyGCXezG1YQakTVJA2LTLLWmihk6S+GP5EDuz
8j9ILxcwNCC5ZKqDfh6IsRJS8iStHLgTcHCj0/pNnRjQ4s6aNUEBCxvyHLBCDk+2Rgwm4c7tSvf1
1qtxgE5zGawbBx0aKoMEohixEe6p2Om6QYKhFE3mb3XUr9ShpqWz7kd1UyOx1LaMt1rLe6/ccLae
8BiGr4gIEyh1OdWBWuIKHltBDRsuav3Q27OaBga5lneOOqFvgekLbqdym4hm3uc2gCq6nhWjg2cE
gopQTcEXPwT7JcD4tlz1jTc+CU0gKUFERuoWX0q6pNuGCQ5KqkVYDhZhUZhD3nngwQHm3uW1a2PI
zM9tcJKZ+1nlXftIVQVeXb5CDmNLRWrgChQqxr/++R4R9m8/HQ9+Gx6HuYBnW/gK1+0fnkOTx/C6
m8zqMYq4jjrnr0lTx9/yAaDDYHTYPTI/MeB5AABDXy/6VkIRA/n94K1EWmkL31SoZLhO/PzzSK/u
GT5gprOXGTE4rtBicYakRkwKcrVUlPG8icpufuojF6oiYb6NtSNeWRjFBTKxgJrqIr4w2r10tcqN
LmY1xEcraY97KoJo9D4lFWGFvIkBNdtIE3c5MYLiQDSbeHbaD9RrsMWxMqrrhTiEQNV8UBaobgv1
2s4gJAEnML5Qr+E2V9wFpv2Bel2GY7PphqxbDkHHmUDMAe5bpO6bEG734AgvvEt78F9HkHjezE7A
KZyx7AyEgvvMw+oQRCV/g6pIu8UzNdhRtySB/nmJXNfQSuCdenxBUL1jtV9v05rhjAiwHk7Tll0R
IhRfnpvOmoEbhXXjVPXRMzTXLeBzEK2r3eYwNcgIgFbgrqF+Ef+F5VO+yuYqeEn7WfiBMaq7HNjQ
fVf04kAz2S0ygLeZBpaFj145gpwMn6w+GNcCpnEIToObLPWG6u26nTaNbXZr7szvddRA/UaMMhkz
lzlkvIOJVXMnQ0RQcqvLvkAA/kjOkG3Snuxx9t4AYnTWiTtF4E/APtVta74fYwTsuTBNnIHMvsi4
OTZB/gIyQ3rH8Dh8mPBhBM8LGFzbRf+MPFcIO7uweC6yuYFNQNnvqOhUqjs0PYDjVIQJs3nfNGyb
dGbxgAg79wum3EdRFeqOVe6OT6P7SFVjHLR+IIJ5a+o6YVUNnDuW7sGg8qso8wMFa2EaBHVD5Rwo
YBRRhkzXtaMLbHTPQAjHYklCuu3NyPlDXNsI6hXNwQzq6kcv0q9mMktwXptgjc90677iZrOzVGMA
DzRDrgEszm0Zd8Xjf82j0sOYldUOAYt+U/WwxMvj8rHUbBTAIOGSrIkouVHAtLFROX5SqKONDeMA
6uvMeErJuEJOfpw+y6Lw56mYXpIUBA1ZORy5FnyxY3VrgaBR4EWqxQ1tVfogFo3HoW5rZOCGfkgv
TVJU64Yz7wH6pNHOlGUMx5liOqcC0XlAEt0nRyBR4BSR/AZO1UZlofUj7LxT3yIjQ8MBB/AerDCK
dwA0zds/PwnNX9+WWDVYzGR4MTicczxTfn4QIgxVtWI0ehjGc4RYhwDpJaIMQG7q3os6vodUGCIi
VNfDOypq++e5dSoY3kAl33FL/pD0OdYDQ5V9L3BXAlxmvd56AMMfIlEdxHtXS6yQzkoHkVV8//Te
hkRVOm1gS3uwcIQx7jpsmmxZR5hAH687a0qvXdSKe2pgyIDc//ky8F/Xpfoy2AzrBv2f49AX9of3
gTuOwHlL1l3fMe2up5mk+MkzOB9DxAthAFPM0Mu8/ehVaPrWaFa/PgxoRKkA8qdff1RCzw6ZsmT9
51O2+C/rHJdLLiX+chIPD+u3L08wTTmMBuPkuizo58CtoYQexl8QE1Y6KA+1nXRXeQHb/VNN7/ia
A0r1e3UI3calmpld/AVWG7feTdK6vh1XOTSaNhTmzFwvfhE2tFwKtZmiBsLBSHn4ecqjRyOs3vdg
hGD5QweaRx5yy5/03q1fDou8//E5Tt8Pt0iIjXc6PoMtfFiYjmcxlH++nYdpHuN6ttP9FIDqZa9N
mLL0M6y2XSw0EUByH4d5gKGuJpwMXXoP0Fv96dYjMKwZ+SExroYwgGujAJUhHkdVrCMITCu8c8AC
LaInm2XVcdCtVKRNiETw5IzhObIYvKr+HZ8PdgqeMOff2HD68z0gdHTh538ufrzShUqIJVwXnKyf
/7mgWmQTMlnhfuFwmeV6icggtu9dRJgjcQkNlVpv0jlsoAOO+n7KwWmDQPUqdaDiGHY9hPmYi7B1
KMzdBC3nCN8LoO5+KN/aiRMm6/9xN+OPZOpowId/jM0E/iWeZwpEeCwpf41iMbj6Fm4cNTvVpdax
g134GkghINgGO/wcZx4k8AA8l24NpqQ1xiuqBwLI3UKLEQnoOI8+e6xQMDuynStHzuElQ16UuuWF
nZ/CCGEXKhY2ZKmbZGAQdYyxWh7b8oiM2TeArZIfWXnFohFvpDw0kZEK5JuWGl4jMtg9WoFqtxmr
qnOreveIJPKwa2trvgc3O/TxKBevep6+DeIf8/w+jzCg9OggmViWVx5GeIFAQbK/Amh/kWFaHAV+
3VyHhzooUIXdZTZeauhuXKkXVVNx6qp5D/bzV6qnKmqkzdRXgc+x7F8vR6DKRk/Z8LFfdXke7qju
w8Gk2+66KWlOH+qyPs/OLat8e6jgN0lD6FA2yF87oersYx31Mey60B5oPQIWv581rKjxTSiZt8NK
qzqEDCqICswxuDhy8DOlyn2w/YR9TkqBcH3KA8jkdUZ/onIhi3DdhjzG6nbaqKBxinU1p9MaAsp4
ozht9uR2kXuZreDOsSKUdFWnAr5qWmbDK8TOkL8JrZNhZT9uPQab/YAItotHu5VivYiRSMS5h9aF
zTLN4emJIJwO0YLOvlAPS1XpHrFxBKB1I9WZqbVB6Cq6X46UedM2m6bZX+aIseJN5uTOrXdxk0Ip
To8Tjcw33OPuZpmhCKoHE/6Wt0ldPsc+iJ7ljma15jK4xio8SpvZxRp0QDhSlMG0V2w5ThsG1hnW
La/UneYZkdZftRDSPFIxiKSlWTvAdepToE0VQk9DOeJMo0IZGvu6xN+EzorqTAE6AnLdV+ofWzHE
OQIe+XRtpjH4YhZNfJbQhsMzpt+KyLIeIfRoPZozpLDgJ+FtWseO8vVopCs4tmQP1AUYAxMUNriR
xkIUG5FY7c7roSbcqK9qUGo7zlZ8sAxRflJzgAWIq74CAdn4TluIE1xHx0ej77/xKki/AheFpUTe
8qsMvfQOq1NnRQ25M/7oK9d4iIMiPc9Nq3w6ACLjJ6nhjEU/XSHVBxn7EX8KOogKnovSM6G+Oqqd
Kgdv11hG+RnW2+uJ1cFWqAbUUg9pHKM9DUmF3EOHYOAaT5fkwFOXgWONS4bII1uVY8yqdYCHWMDD
/IFauRP3voMv/x0VI8MDngnGq8tUNe7hCjGaq/Q69gRDjHgbCATyqFjlNbsDpXG/9G1H8LNhFVBs
g8b8TrO5pWvsYLJrr/EVzp+EMVqPmXmitqUmBxMiA+JtOVVptPkR3yywWtFnbip8X0FEBLShBi9N
xGPfz1nHRBMk63Z0Hl3BrLNp5e/nPDjyDnDifDlnfTtsoW1QbOioygaCfXZdZNL1AfSGzhvx5mE5
rz+dMw0aG+O3cw7TGoL9yLvdtfm4HYzU3nW1dyiRmwMHrSsB7DB6LC1od1JdDdgqciJl7Np7j1qk
UYCtmCvYui09W5A6EluGcG3TuBA9xwBE9TaI5WtqRjCSpjoGedHoTLtLbdkLtgLULsiN1I9ivADM
9ClpKvA5aqi8YQminsC7VE9VBkfKwXugDgANmBsGKtWGiiVLxSMGU0caAgcw6Q/RkG+prpFIFnfx
Glao06Ho1fp9GOZtoha4nK6C7rbo1RML7fZu4s7u1iOrpg7/zK7Y01zd3HoXXJG8X1dleaJ+NLQO
R9ixsbE5UF0+suE8WcnbXM3dQZqV8hHZTXZWO9pHlubZJRxrrNRHP8jLg0wL2FuxPFupqJz+juat
yt3mx6Tm7/iCFp9kgeRCUgc5MOEQvpsbCx+Wog0fxgA6Mnkvsi+CS+SKMQiAWXzptOJrYpsQ4m/n
7JGOPE6FfUyS0TlAGnBXSgfyQmJ2T20S/W0OokKa1IC4pSPtS4y3xtYqQw42HSyzp7Ty1iwA5sFo
NpUFYQ4FlMVXGbIrJLR1+hNRGzniIicACkSxKP4yuvB7BWfXz87I0rU1TMFTA31KHzYMDLSP+f3Y
YPGXx1+OG3ehfAAfArS5KBo+ASUMgjMHouCn48GiG3y+oim33lRCwRzq59saGiB+oGChk/ccC+6p
519BzFsFvWjevAZU+wiqcXuGWMYnz3KOVaZnrT2+ljOMjsyx53d5nCKXQyMRiwyianoKPF4eXZhJ
b2hAlu9mkcgvoJYoGOQMzQEwffk8e849tc9Ogpgur4ZrVCI8D3Yj/M71kTIvhNCX5T7jZ9ceRhal
20rUwZeg3i4DTdlvRDcXR84Q4YLJ3+flRICaXRk5LlyKD4KLQP5mXegJAVw6FnGXf5plNO0FqODb
rO26t7ScVtTBMMHPg3dfdoL4UvXoSZhP0aEaG+TtBquG+xAYiLMDBUyfGgy72Xp4ar520rR2ElKl
uygdjdfCwl9eHxMSd5U/R1IhhQvEDzySq+VyFTBWXwHvEj46BhxqAm0iTCPqBIgfBJLe2tkJd+Nc
1nu4kEyf5gI+K/pCpxl0FSCAmV2c2fAAwUvEasYr6QXJqpdqgoNHDDzBvghT2IYtiW9kv21oJyCe
5SB1qYVgqIGH7pMxwpxTv01rI7EfS72RCmu7ykyMDb0+Y69Hg/weOWOzvFDLLJ53BXR/1jSIevVA
705YTl6o5IydB9eNAa/hohA7LHP5EQyqlQtUzIuyDOMhDcsTD/rwdXQLXByQPZdYZF1zwJxYNm6o
1clC5RtI3R0o+Agk6Q9VSnalkp5RAEXxkusZIU8HYXXEL+0Kx/2HLK4i+E2CFHIG9lSeO7vH6rSv
RrEf3O5O6AZw3UAi+9BsjOUeD33nMJcJPOyAy5LnwBb/7E6RA5edefwr5F8GK4TYd9dnCIJ5ZrqO
3KhdS7wjd5XJrHQNO8ad6KV5bcA3eZxrFl3MjN29d84NJPzGLvOXskC8EAzNqoXTjZ6syeFDypIH
FXvqEalxBPwj7+/OUWgTncw2om1wm9GBGqv43pUt3wCJzjbAO5tQ4nKSVxUaziYzvALGNihWAyTZ
gygtz1QcTbEHBg2rqCKwn/K53BRTnr6GUY1Mhjb1wkI6fYVbgtzVLHhvTdSY+lBsmg7U2jP3q1VE
9R0NNcLNbDIwFlRV3iP48kLHyXKrOtJJZXp+UMb/+6SoNUP0kU7KgMInFgtptQummZ0J5bngPXUx
RwJ8FeBLZhELoC6LjMAHZGhoBAiw604uiQncJlo60Zyx7mRn2exXbbjBJ/0asKTkCTiQ+cUE2j1t
wQ6mEhsKLNGgxk4lyc2DObN0KalyOpthMdxTW9B6d9DrkndUEiF7qiAtuZSAqnztRpdfqS0Ps288
suNFNZzBYR65EWu4LIdgtVrhtxGcSRscAqv1KvcmAEL0yQVdAc0CruSJWnO851c8s5CnoVb4v+M3
pYC07UL24rieWmfs0jp1ekBqrHieHTfZpQbjPhVDxdqLrIPPLnNi3MXwKQ0nqI1RI2txqMJsvGPe
GMXzmPbFNk8QoqfWITCzczPhibaMbaGTIhVs69E1yyFVjkA9Fu76oFE39Bs4Pihk39HqQYHhCPS/
qofmqkxYC6g04z7y683VruDzC1AOdpMIGIsJjg3bpbKKPDRVDb9Pst46IPQwwRJOz8EABMnM7HM9
RIdxBkYd4oj5E/eG7FrF0ZUZ3CgAFp3xwcZN2AnpVjtu2lMwAXEWZFXxRHUwuvpiZwJALF0VewNM
4/WH0EQTTBysBVE0ePpi/MgBnQoimDtSkUaIchulPXukGh5hrTfZKt1SWzSlwz3CIEt36jGMMLzu
SkSSqCgR9oRwf/84u+MXSOW0Z6puDcAacYP2RyqGTWWBaQS6ABVpM9Ti2WyVutCRvBn0ihhvL1CW
cKK0YbYP7w0fN4q6H6yRbUzW9Rs8aapt3hauTwP7ghuPw9/Lv7apvNmfQDYHLA+zzIkp7lKV7EQ0
5U/U3c6RmBVsFu+nL0ML30D2q5fCb2oNvij4+OEazk5Q9nZN8z51NTLbkMdbFe2lo7sFkm+8UGmp
guEG0objuAOh9n04dP5NQMenfg2lg0NUju5GWeA5TEDB3veJzJZN0EhtuBAcva6AzEzWQO5uHPP3
fqbXDdvOhbGfF5WxP6QhvyCf3V6ABMz8dFTR9+BAYeZbO7P6P7bTeLyaM3z8qWKLLJfrV0gRnboW
3HxyR78VSUTnVgR1CPIzujNoiuiM5ffLrZXGNoBl+rXHxoNEBuuuMfkPSgk7MoJEW107O0oJY9V2
mWBE8NhiFUq9gsR9mQboFYfZ4G0XDyXBX/oubh88y6selKk+ERKmTEK5dcvS23Z4dSIlu5oc0CpB
Mi52N50tZdTZOcJnS5rGUQkU0D9dSGMrHaPKhxTOuJmGIp1WrpffQ/cwORBAaqkjmJQzto2/mLvB
8xsAkXKEArrDJC4ahJSj2QJkNwdxBrp/5gu1wmIMBsfwdVDpEG7HEHG60higpslFwS5R6m04smP3
pt5MUL+4D7Py2yTq9EglqpedeB9KdbRhjjH6Ez7a7mwTWscxxKlPk9v0z3baNZu2iprtoIuWwd2D
k4TxmloLK/Huqto6UiNVlX3veybjD1SCXw7keaesOMGD/eNsjG/jsHYe4JTdPhrppRP58MC1/fmQ
IYXuBS1bURvVOaEBG6t4QEBI96c6L720dSfOfZJdbwOdaWQrKv4y0MxtpMUxCHywAWGK+f1INCDJ
8mBfCCnVNcc6AaILHCGs0N0bRi5OeTA4v+1hhb/lbgD0V4voESJpiFJoFgLgAUPV22cqdaNhn2CM
8ZVKtAHkf1oncDrfmdkAoe5eho894ql6ME0TxK2hf92x3zcpVLf1jG1k2+dhMKJHJwJISuXwgJw/
CfonJZC19q3IkZBAxeWjTVLXJ2WaxoVK0wAe7TjwT1Sq3aE/14WcdwqZs3McRnCU1Jv03z079rpd
m1Zv1EPx6r0HFSel1rZVJrAltFpI0IIENMOyduVBLfs6VMq7Y7oh0w2FBTArBGFB0y8G7w5k4/cR
YLv+mEsBuo6tDr2GKJh8th4sqF/OonnMNEzBxaN935QIo1AHqhu0GJABLOwyqCkM68H1trl7cexx
7aQiBlg6t660GbwRNmzw0N32MFTCBz0aIqmBzpNuscBfHE2E1KgftQJc+NzDlW1Pylq558ASxZEn
EtbyODT2V9RAZd1qBOF3YD7Bv4/gJZR7g3i67YXGFPmlrjNCtFqp97H11m8s7DPMbr5Fw1C9ITiL
dAj+/FfkXcVjhWwk1dfwoEfYrCn3bIyrtwifSdlYOp/6DgseSHDik1vX34bncKk51YBm37cCijUz
fJxe8SEBAXS9V+s62qM6aqV+Q19Hv7ZKb3gfW9RBvfaGSOyM2QRJro0gkgQl/iMAKBuqutXTXuG0
4aWTVrPz7HR+tlRwMWDS8ZfeAWRyoB2Ywi81bg0n38WKPMBfoku66GjU/F4F+IaI6S9Hu403w6xH
TgMCJPibOnpDDeYsoqP3zwiJf+l1oQK5MG4BxsOcfVGM7W6QFX/Gn9LYDSrMfSqqBkhjG2GbFRWb
McVnGlYKYR2Lbm0aYjsMSQLsEIZ6QDiuKvzyTkZr8meauE4qBFZ1MXIwsZcj1h4gwgud4EneQ2Bs
U0ZivHqaHJSOsAhlduj3YD0hlR20lvkKxTBIGqZZueaesl4NJ0e01sgr8Nwq87Uum7fJNtV9iPjn
838MMvjE/LwQziWHrbZhJCnWSn4YAnWJX4wf084w+3hjOXvHdOxtZoh8NwHjjfg4Xr5UNBsLX1b6
5UvFFn6q6zmLqodpUtZRKM9YQwZq+swgmrTuOzs7I+TSvwKTllvwTKBeUWkZoJt542dPQrQXgk/Z
2ewN6kWD/6uXaYALknMnQjQk7V8t40IzlG33flgq/nJY9GrUUGwrY+A+8ofZ9bZJTOjBlexyq8k4
3uMrYLLWdW2XZ2qAu0h+Bfm9OzMI+37OM/yW8Z55gUuYs8+myt6myHx+7uvGVxqzlLgwMQjLVp4T
KMHejT0szxcwE0YGdZK+qKp9H8mDbBlJHdS/IyuRmctIQjvBYvJhKtp9DK+Kr02+GyFY9aOGE+Wq
KnvnxYZKx6boh/hSV0Z6qo1RbD3bKZ4QaUFuy+2t793crWhUWkxvXTTHry2C8T5QZdE1spBa5Tbi
dyDBpo9JE0TrMFPVt3iQUHlA5iwN8EY1yubzHHsVNFua6A5ykf1B1sUbFv2ZX40WYlEwXoLe0yS/
YMEJTG0X/9BGJylYb295xt11UNjxPW8DsZcydfaFyZEkAv4eNr3D+GY5BWxs8G7lRvDW4YXQcdu7
BhUvnntQCNYlPEL23CuKZ4ZUFeie3rwurah8HqaB3bVwS8TvrnimHvYo9+E8qXuqcmqvWSdSRgfq
P4e9vasyrnxqRRC/vUIe7YEORVUyGn1Y7XQPVGoj0wPfCD4mNHcc18bWgacypGFxMk5oFgDBll+o
71hk9TWLbTC+Y8OEmU6cPSN0de1VXnwxY2CkLUj6HGspga2dQepoePFlCiaoeXYWbgp4eXwu2Tfq
bnBgk0aJhT0VocvgFu3wVphdtYezXrOlaviY+q2VZOBSZOJQiKja0KS9YR8L/BifnbwFJc+0DsCQ
pY9pYcG3xwK4u3F7+FMVfYBXYYV3NaLJj2ULlFE09SB55UO6dsK620PFy0CCVJf/PwcvU+mj/ecE
PIQLaNIWUF/Rig0tmP3Qs3hJOMTIOl7aK6rP+Tj7ZTiYS7c6Hz90a6X62M3BYunAsE6+TDFZgiOJ
+Fectt6qcTn8EtrZemVw3s2hB/2JMS+6c5wqWs36IYr1Qb/zwM3YUNGpbOThESg4UzEwX/rQaT9F
Zm1dxyxMkcbEZL1jg0zcQeIw6VcOcv7fwWb3mcgRnACw6ZRwz/timXCTg3Uie4RYS78d09Y4BV7V
nUDullszLo2HZILgWwSO9xe7766Cxs8pZKCGuP6rzGFRMbrtAIVWeA+XgZdf3XLqDpCxnvZJ0LR3
2WRAVRhWJJ+QIPo7S/roR8j2tjBxHhUXL1LJEW40+O0ZmmSWJBXfgRnQHdtohltrn9ubGNqfz0w/
KPD1Pn4znAZa1oiJwS+y36cmC/aTUYd+2wjzJY9buS8rBCGoOAFStk+NNFmKMDk198Jr0qU4hPiV
ZrA+81mRWC+KjciWm3mO9yuKrZ2MKDrF0tlFunpfwUhxaXXqsN27iAgtY6PCxTpPRbAa1GNLB9mT
ZuKwf9RnBXpPBts4o19aMxtE0k4yqFDqVs8r433IjWlpVV5g7MKes6V1VkmwQ4odZAw9c+0iEQJL
cHNptTmcnm0BwXGaKoqZuWMtdFSpiHcb381dA9kCPTYfh3kn7ACmKfq4vBfjDvZtoGpNzaGRZbsP
pvwF3kPjuALLsrnQBn/e973EvHObeTz/2oO6RaC8rpDIUzsqNiVMhvPIhmmSto/MLCEv3twCZ1QG
d3j5mi7EUZx4W4UQP6VK6kebsEi+uTGQpVSiRseA/mSXDdtEj791TRRiUSpBLuxWR3utYM8ih6Xp
be4GzqwnGdnHJg7wxqNuQQLObQWtHJ8m5hkePqsY7PEMLOvT7WBBAfuRyijuU3yQfzg+KBwNRI7y
ZEN9bwdzRXqwZVOeb/VdaGRHaFd/oiPf5o5zIdcIjPFlDvcpcDmootpuhTZGDKeVyINL9qRZZf9U
KxXZ7YrKAlYZ/+7aSKVBvwWSA6aR+QwAi/OyS13bUhmrqIUfH7X8YbpWxTsRhEgt6ENOeh4n7PBV
RGVrMiQkRjyx4YnE2gw6uN7AvUMV4i6nomOnLr6bouLCbC/8VMPDjer5KM1DVTMsYwG++swbUMGc
BnBnoJytlwzRAKpPM288zNEIciBNDlse5EiAK0QMBAtajlQAbco28c613lCxbe1qywIQxaluqCok
qZHjL1dMMAuRqcS9JG7rXlLV+J1nzie8hC3ExnSDE7j9BoEvvFfSHOts6kgtPIZto+4d6bG3etrz
Av4+jIrL2Dq0j1YBzdVvlWp20ySMMyANSlrZhTaTFUOwSm9oj+piJIx84KDr9S8NkBoHAVGPpc6J
0e8mVhbHX+qpBw1FmjzY1lguL0f8r4PRWF573xBA1JE5hH7VEExbpu0RJ70Brut9U5KBogKt5OCE
bFNT8dZnMEO2Zp4x7ETjJiub2zEMpevw4JaZ2g1RqD7FQfpAlJK5CRLcFu3HHh7A6H/uERhV609z
C3lYDwqiXtcieNWG+Vkwd2OZ8Nq9VbkqgTjCrXwbUYu025tFdQE9JjtT/dLZnZjr9xkc7eyua++h
NQ9miwXHjhGxEw/pvtrdw5aqWFWT3d4vlWXe7ADo00KuqCv0pqlVvME3NvNpmqWBu/CPSaGmPTNt
46S9nUZjYmulgm59q0tk5LpLuSDvplsT55BTXdFIqvzQTuWmgRbGL9P9Z8dRnwG10IZmdLh8r7sV
8avDi536yLyCI8w2BQHN95BxGVdlOJWXEW6MyOwUFTtV4KYwM0KRWrqgEZ0ftjW4lfgrb6nSqR1t
CjKZiZ/W0D41h+axihmeJSJ2D9JLES4Z6vRByM/URjVAnCZ7F5HH9a3OseHjEedg0/HUrh8jYAUe
i0fqThtleli2M+kux6A6K2IJREOiZi8KOex5xoCByTJ1QTBOXRrEPvYRVCCqoOAD7l2JLbVQH2A5
W+Cxe+g4697UAO4k3xa9CcmwTIljYad98xxkMPy1K1jheTJ8yux4fOMZMOu1nbXIQ1cwpVMhABJ5
Mx2nCqR6LBzDewhpwqDRAAMzxafzasis6S8Q7dcgoQzhSnUDsEamB8ySBUEBFXfPRoAkXm/WkO5w
Ib3NVJocDL3uAnep2JjjND6XDcDksQNlfS7TwzITjE4RXAkg+Njh56ey/BrMGURU2/Jk2gJ5XHdS
JbJD/5RpjzZN3BR7qzEh9hSGF+ffDUJr4L6PeKxlsRQ7Jps3arzV/9J3HqtIY9v+c47b0CiV/RGe
fBua+1ZPe7e6uZTxOYZstj6DX450q6OTSWdIL0u4EP7bVf4fZeex3DiydesnQgS8mQIErURStlQ9
QZRrJLx3+fT3A9TnqOPEP7kTBDMBUhRJpFl7mdJMDo1dYrQVW90jxrAE1TuxsZ/dogvbVMLfL548
ByGnUvXua13q95r4pZtKIfW1GzTpS6fPL+NUeK8yGroduIvDZ8BZs5vsvcHyP9TXprdm6UoFCs72
SunYauTGiB/bSQuroOeI24U190ObWTUxbDG3OtnrHKPVzpYKFFyGrb09xCZ9OsNoXXUfs/dWROR8
5/N03VpIOV+KUp1uny1hAmy58/2zZTvHQlbq09byMhASG9+A0nC+wT9HNjz18rYddIiwYRkZKhQF
+srG/OdEC6OSyBXXDXvVGmwU/usZTFX8mBHq+PUKDT4BtzQWhzJPCKP/7ysjjvfC0oB96RHCidyp
MEO8x+x7D+nmblZOelxMB2XZWEMtWQ8GqMhjQfS8HrEbYVVK32DEB6OVM8tTWtu1aWLqfmsnyNWJ
97kPhCalyvygJsu0K0C2fuLC02j2zxanvZ2aFfqDodTOdRkpq20nGtTm5Haq38fJQsMp+z8IstzD
0vXVuSCsARPAr4cp9OwzZd1OBmmsV+des8numpXoRKQDmDOCSttq61cxQgNnhm9PgHv1a8EC59AS
hb3bzhaICx/bqXgHjM77YJik7w5J91yvRVVcZqRvOaQ4jrFHKAAKKWJFhlI9d1okPw9ZOf27+VOR
doHRrxJfQIXQpayPIlmJfzW3E//Tl6/X1W5JBO32FE32IWOLdWyhA81CUPFYChE6Qm1RxSbpk2a1
KGGarvnZjfarN6vGazbM5jFzzGif12P0TUFGMEOlITYXy9FyXPprqhbG40y1M2jaubzNiVC7Qxyj
RCtheeGHMUUnrcvIiuz06K6vB3ZNzXVahWwpcH8IB5ZFejeRGsPJ7TKm6D/A1+l5e43tIOwEEni8
R5YKL02YkmxzrAxNY/nLqGucNimkkwo1pIdkhBEejZa4pvg4XKtG4PnaRTZIBM2vE2JtFmYP9ckg
hOnrhGJbzaMCcdNpSpxzy875MOIIr2XROhcbYfG3afhpr90RGVCnYQUHqRI0Pgzm+KihdcUBa1JI
R7WVB8TDZjjFBYWf9cTWt521NLa5mLVzDXTYJsCD0FcK6dy8Hoa465jJT3XJn7umUV5rqF3HTpr6
Pm9K5aO0lGC7YCFhezc0mfmwPTMqoeps0SvEjDwXmkp9958oiN7Kme0y45baln4DkZz2caGQIPLf
vu1Rm4omWOGM/eItIxpCdkbjMrv8MHnudrDaXL961evWMCoGCL+A9HeaK+e30y5DFrLuzkMTBd/u
61nN+vzYqEe/WyLnsJ3Y3koE94EInxiT+TUV20GKrwydeF/IfL+NtRb7FPQBnFu5HJymc8LtMjei
RGCbHvPuevb/+1nWmDRvA+FLiqGPd8yJxjtqBKw+DHKSqSQ9fPUPSUmhWEqX7SCXbSeyXFUfgFhP
25O2fv5fTB/6aYW4HONGtRuEfXLtb6qlfmymOql3wHfA+aPEHfb9mlu/O51i70YPfp0Ri/7UkRh1
hJll3Ky6++fZfKIfsIf/NuLhDy8XP376/G0OgM5qTSMsUpySiEDPL2vA7UQ/zrcyz9SdnmuQgTv3
cdFwVdscqdJRP8Rq4j5ura1/7dqu8qSIDp+FX72sIPyZtnipFz16UopnSMJIXtaDJJJplzZzst+a
0EXXGOVmOTSpxNjSHR46rV9uliwwsqTqHiCpkqftZOLMy54U5jLczpJ3O1+Kkhye7Wxb4Oi1wOPa
Tm5dKC2g2prLbWtZERhD1D1EbG9KfbfmTedrnMYIoXSXQ0gPtuZXXvVn0M3Wntdrukbpgy3TWnXc
GW20try4LradukKQKUte+aKg6mEzMb8ta2vrUnX9HZvY/HG7vuMneyAmnllnvcKFRvQ0ChMAnxfz
EFNgsgFTTCdGR0+uxGOxBJwZfer8aVFtVo9m8khdSt3xhqYnbO10FrY+4+bT3I415Eo9C5ZiIW9P
GUkJGD7i3vLu2dlmsHly0Hbny0K1NS+cgwm6vncdz96bVf5Rp7UCSd9WAkF58kg59oQRcPLkRQzu
GhrFv1yAbrPHoVnTTQOPC3O+bo8UC7pRU2PgqNt8rakyFcS316vpsReAPzFLA8WCnDElT2pE2nEX
mTu30kFxs5VJfnTmp8VbV0Qe1r4xfx8LjKU6G3orgzc9QeWNfcaZ+3/2obH9qrDYe65VIz7FbvHd
G+MfIo29Q5Ro3jGLFLAttsPMkgm/IvlmJUt+sFc2g9vNp7St+V/xz3ETYopNy1+wk7rXKBH3AtuD
LIJ93mivg6H95Wm666swwnbmEIF2Ko7fGhSI1AXizxQPwThx94ASlGRO9cR24Rmi3j1Pxf6cOqGv
S4EAiEJECOnZQXhaz92OSkc4TQPzspqnlxnaoi+q/nEAjo9B7H9nVonFbGP0YVxpzb7ulcKfTAim
ej4G+EpCdEq+a/Ygf/TNcCC/8NRJ62bUrXrxOritTE5j6CVt6WvJ8nc0/GhL3JfZ+/7BCpvPovuO
y+Ah9cpvYwGZRK8HpLjVsw5bzZ9awuV15VtcZoHVNkwrTU/8mDB/5OUHvl97g0+m9AjNm53uj8oy
YWeZ76gBmjOUY3YnhL34ZjoCGSjKFOiyzCFYWX/piS4hfLOm9JJKBFzwHTFpWJdMsEtB2FRTZ9fE
hlktY+p2VkZGwVwNB9iiP5SpLF+H6O8GC90DIrQ3BXSUdYK81jMAUpGshlNzzuQhnZ2q6Vf4mPwn
ssGVCXgBiuT0J0/j9qotBmFo+eswjtqb4ZxHGJSBEolXDV3IrsLZYDczBoB4mifixa+mnM+VUEni
yorr1JP5pCGRCWXGl0Ghdzwk8EnPSXzymj50dMITo6olIsecngYtaVl89s0hsTEdHMfhDvVjZ7bL
BAvZPGuVq/hqkhQw7YYXR1YULJdK7oaobM8inU7tADcXqyVKs9DXlUE9ThMas8osIb7C68K2nmp/
4hChUlMm6gfS4kZSGZLIvroONGdSc8TQ2Id+SPDOTNTAhgEpsF44SomOwSQCyNeiUjuzLXeDaVBY
ukftCQzbN5t+gcWhnlNPoA9vmkQPm6XpzkOGcfpte9ige8v9f52TukpHWdnjoVOHU1UDdMGO5Fnb
q2jb6c8XiMkISiPdL2Y5HRB7lKidzdYn6n3GR0N2Z+El+t4a1Juq180ZIrnkDktc4lLYH++6BZLJ
oC9/mKtsZDLSe+rE6ibPysBn9ovPto65QhkHUe2QQZW7v5/Jc/qeumzgFqdJ/FL/qdvOi4gGX6em
d4rRqoZOOv6qO74e4cl7bdoY+NZ4N1OBr8rVJHv0bm2eJfgHE7xqi9cykU2YDxCR2+FP4eBZAlHX
wTa1rkOpJO5tbKNTIV3lJcLgN1qSi2YMb6XVV3ucS773Za6ETtTx5WHsiPvP+KjaYqSET6Fa66qX
Lhn/iluzx8kwsQ+ZTUGlnoZ9NLZlwPvNLkUxH7yED6So8WzRC2t8bCo+LC0Xr8VEXV9v2LpE4pCl
xV4CKB9t0T0URYW1T1a9TbUaiDUbhpxKYqLITKOime37Knpoa1wlMm5GVRvvdaR9JLoDVNO1F5X9
RjDIcQxRLlpnRVcEmH1mnnKByUXbN38Lrap8MqkNtf0bl57Un82UaPIuJzA1fupLQzvi0NvGg7XD
Ablyuhc1F++NqSa+Z8xsfd3imjh2vG+NCX/hGG5q6xUnXWORkLnZR9960h8ydwmc7qHuc9+1F9sX
Xknge1G7+4pyz3WAstjGXX8trQE0FzsSzNTQYfVCxZOyG97A9FNfjNaHUcUosoCcbkL1jlOO54nb
nStl+eM5+F9Z3ndrKoj/NKZTSeXJTwTlYibnOVgs6HyV7rkBMPR8ZOeVU13DzSYvmks69YzB7mzu
Cc/Q/WFN+jRy7R1B9wx3tX0wF9fbpfVIdkaGOFVM6WU7jMJKL1RHL3nR2kiH7QIa7/jiZggsQJb8
wlb8oW//Tg3r3ZqWX63eUwNLzAfI2JcaFaKzgCOattvs8EH41hE2Gjpl/oqtuHWdme79vs3bYx13
xb1Y4OEpyfAkBumbQ5GHBYu6nY4wC1OslIQvbYJLW9jBoJGs3OjCwBDIzY5t4cYPxNJEuP0YyUV6
hXWKWKmdRZJp53QyUGgmpbxUaTYdS0yQH6CGGwdNiOVxTIqYxSyyVugxzX6cCEak1qSFdZo596KP
kzBuH5sBWY8pbIqpBEDincGSuGzIOUww/w1WFmTQZyp1cxNKvCWE9WobHnGBUjRvXXccFZu8gTJ1
33qK9kHrWANu+wkewwM0IGMhkgmLfPWbbNg5ac1YfSgNNVEv6+dTbZnWDslr5/cMlx+zhdInQdfy
gay4h5wM9wGeKql/gzA+mMBIVkSq9THbw0CGr1DJ1rTIzwAX+YgxRPEZ1qcP8HQ2bFkzfmheNPoF
LKkPz8IKyZJu+xFXDBH4GDYfSMhmTLWxeIsV40zgoH7Ff9IDkHCi3dZMhdSvpYKKaE4+ZJ/VAbok
E0533O8bc2aSNc1zYrMnjmJzvPaYuF47/tfL7LZ7CGfslZmAdrVXILXMHeuRtTaIkndXZKu89hkf
2WQGo827xGIow8p7nvBIxhRmiI0VBcXNB2oUtN+YBD17NrXAhjK+V1WlIzil++GOOSVmvEHQ+Fcv
1HSW/YifyA6mkB2QhmX4o2bkt8aaHH8RmRFmQMC+YY0Hvco8MsnTaS/r65g1y3Ho0ugq+V+U1H6A
s/iWJ5G4A6QOPp5UTFmtot6wQsfRr5R321yYsKt2CQASYNfh3E1hip2sOqZDgJih3xtrCOpQpgGK
+OxmT0N18iRJq1g7ksFSy7+qoSJnpJKHhlS+cKm9d8jBu6GdUoQv3P+RhPG7NK7gX7HhhhA43EvY
2o4dRlkS+1EO0Nq1+OAIHu7TFMmQiPD40qb8bivZVV+H7jgHuLKLod0NeIcq+LAxcQuEDwACeLFG
VjB4heOrRUUhkumhTyP7eao9QHWr2HeDUftTBahRebG7ywiA8zsqy2GX1PZucdvxjFGH/ZgKLeVH
J+EtdMBlmsmAWrKEvjlV+lAaDSRd42HBmi4crSW9oO1oDiz8Ld7ZDd+05qjhmCGULrr03KqYQ9W/
TEcOBLEJ6zhiRZMkKRDy4mhh30fVoYpFHpjpW2drzT1eZt0HUfuL0ZsK8ySWc2n54zLWftLFys2u
u+E627Pil5TrHzsxiQDPZv5x1TsnRG+UFTBP1rd30G7IDQPEn6rFgbK0CNB2NA1nejwvfUxpXVXL
rsgb9/wk5mvfUW0kRtE7x5FLYmrhPmLkfhhjJfdHV72ZADqhYS+Lr/XKufeqNyFs56HslT/tzBc1
W5rxaNZNGXZL9rsz4O+0mIqTnHOvhjZ9yMdp9pV0cfyZlIGeeR9XCKYV1S7OBHlH4RKRHiRGlNJD
FBG6hnWHcJQ/5mxOFzOCvjXXSZAMsxV0gt/JUOvFWREjElADYHSZq5O7jCSDuFXzgOfYVW3ZUhlQ
RQwiEXUiNyDLsiIThX1pZ49El5nFk9aO3QGRbZjMCpK1RshjYeUd1Mr6te+qJ0WF8IbBdndwuu67
JnI9MFrN5A7Lufk88yaHGZWcjE9uTGrRiokOY5KF2EGzgo+1Zaey+6i9RJzRKKlUr+RfXWfAlWNZ
sOOmQENBznog55n0ocH7nkel6ffOCNaBTdOc4w3d2TdKpfN1hmSIZ1G3z9343cGsJpw9nTRTkYdy
jm02wyMf0DiKvR1Haiic/J1AoHnXAJmFWK6qYZ7AJqyUGKMVvX4oZ/ywuogpqrBNw3ewhNsr6egE
fZH2gYiSAxhcfs6w3rVV3b6wxn8g7LLHxjy9G5qmHGpuJD9a7jkEjqlIxVPHfja2KDQbLnUTga6k
bzp2rGqrs9JnZ1cb8XwoalvbpRBsfOFiJ5veYjFbLG+6MShgSO4sJ3tKPHGxLbcNeyxyqVsX6n5E
jneUjuqh+MXkhDEcKc2YFfsB43c52BV2XilZDPip76NFDTvHbX3kyvk+8ixGkkjEIS5P3zV8d8Jm
6KYXrQAWKlDfNLpO1JfnkVlqYPzVROm8I/zxha/KBWNxfwB/5nuhkHSxGDsnhyMTA8rB1ndaEk1a
DO30qIDmM4v3BHwGnWugwA2E1N63wciSYt9YOJg3OEHADq/65yZHwmVQCPSo+bczDPp8NhdfZSVt
DkSDMf78xGZhuog0f1KiRgajqkWPojO+2yZ1eDnW53TIxKlcGK5NBTpXRTWjdi4Ou0ykpxeyd3ca
KXRB02g4IlUR0rkInlLWnXu9hOQ153g6xo0fYbB6UBX2LGNjtZ8HS8KCMKuCaCTbeoq8TO7RaBKG
kSFIHaTCTn0uUogAXnMi8nI4z5MYz9ujr0Nsm8O5SKFOoalhpnaA2+G3H5Yydw98ufXZyNX6bIN3
7XtZXRfMfs9YIslzWrBp89AlBduruT3FgCGfDw0FRmxoLqAXrg/UfxWa156zpnxv3QIApTSn9iiT
gi2yh6rZzRdsiYflPBkDXuZORxaurRWFb1m4s+ileRqVNRCvPsyLLM/MIiWboDkKraF6txNYAf0Y
V7w+UEtHzm5hVoGSVAl7KTc6bweWr6xDk+xqAbvvI0Vtz3Jo8cuarEPLcHhu1QzuYsKy1G/a6jXN
+l9dXw6fn9X2aPuYEmnhfb5E0sX5ZRCHaE2j3PYZ2yN3ba7RfHzfu7YuZ940B3uOprMdvyFqqhno
Qg2rf3YXVGU9J303yrjUgk5tslPfSwrucqdN2ZOmeClp9vxjFN8sbChxgmAF33VRFDBIrW+guY1V
d80UhgssdIMkW6LCT9QoOsi8OU5dg7FCSSpimpymHl2iwmINGuxsnLd3gJkHdWFHvlG2q8mrMFwZ
bA87LanZ/kaGn/SQKLEKQf79WpUeW6vJBK8hkOoM0UE/CzTmQe2gY2t+ujL/Ce7i8slGeMiNuuWy
O6ZNBhYxqIk4bd9Vrc/VuV0PW3M7mJh58DNfv8r/63REEP2/rp4cr9svkwBcLA9aPQWELX9nczIE
nYkrXGgrJgYjZXYcm8KjqMMFcU3+d+WmmKUvfuu18DOF00C54zDC+NsvvwWZElQAZ03pH6J8SE65
UmDnfhuICdwPyfhURvVDxjhwxiWbhLS6+IGdXAxQ3iHTGsiYlfqtwxseOFxxQydrFR9iNOWEOJXP
UVOUjN2y2GtT/ORQFYuKF3LX31rVNQ7jChOollWc5xibyLbVL4tGtM0BIYLzMrTcw97owpcsqldv
k0ESP1DGCCnH6aRUdsat4y5XsWDIZjlKx6oJnNHDvKEZ83OkCny5e4VlFWKsCx/NCS8YxfIlVWdf
mSFpuYbuZ15svuB4VNZ1dvYq+Zsvm3waSKsncyrJ1tTTfpdQItOn3rtOQhoHQOUa1ViQsoXYWW1X
3dQCUePINioQeZ36Qx5XNyul4oyRFab95QGhvdxRhfG4CsNnY8bZlowb3ZXZB6z/9hKVqRkQiVzu
OkU2DxnGGYZWKe81w+zemVv3lJNL9ER2JjVpS/a/5kwcHNmTPd+bL44jqgO3QHmMwNHfqzLCMSFV
fgyRWQfY044wRkV+VVT2PZ03hnWeiB9xnbyBJAUkcJvfx1g8YYjq/CkEeBrzgl4q9i2PWL6Ucdr4
rUpsm9nZP0HmXbAAxihH7YcjYMkzpUE0LkOD0Aq0ZFfFXXbScZzfOYUpj7iYyoOkdLCDpWnspNJ3
IcvHXVVP6UFtVrzDA5EqQVp7MdhXiP7EFYrxuURPYqRV8j1SahslOMUE/SWr1WoVryShatjyuZvU
732nfZRT3+BOjmCSaj91GLJaUjf18AGayh2ey9mTSLMCcWu2MEiF/VLkl6aop4u1oncLVN/JaJuj
N7bKG9HXofAMIFUUe7toyMM5TuM3mII/BUFTj2arK6+GainEZ6hT6A4FzEarSvZ5O7vfW/Dr1nPh
1nfRcgH4jHe5iZ3SSAX5iCP/zsXJ/UfnTUbgZI52YwdgnNo66Q4d2rOXxOxRvVMJ/9NiH2x56e+W
QGLW05rx5FV5vWaPmEfPGMWT0URAG4oof+X1H2wFEmqkSe3L1vZeYBtH+zhxEAw3kowtmckbEMPv
Re9PchH9y9T17tOAsUVSwmcmaLo94ATOcLTVv3Pe7HmreWfU0nL/q/15erty69za22G7/OvZX33/
50tsp20ZbeM8ZmXKKQb5RP2xhhp/Pqwm4o639vZom2/GROWirf2vh1/nvy7f+rbD//Rtr7P1LVpf
7gy1nn32djneb2VZM6muD1WHJQxw6n96jdFkQbCezxUouyF5bP+0P5/6eRQLZUDFUvZxJprzdqjX
aXYyK8zHtrbZLf9p417NKnJMH6pFj58tTeV2cAsjgEQUP299dWEzuqfmdNj6toOKNl1Npujhs6uw
s3vMMPb1pJ7kxpOJm/9n33ai7GRLfWf1Ol5f/LMvVTpf00b19NXHjjPAzN64VWauhYlbxwerxmq8
Uhrrqtameo0KL2Hqm/sfrau9FxCRX3RVmc8yEkVoE0D0VC2S7VO8+Fi8Vd8TGBeHlADII4URVMuo
EwnZ22m6N+7GNgdLicpHuxq7BzPNDy5z7IUkT5ZIMstPKMcOGVv+S4ll6wFzl7eyzZ0r8kM1VNh2
MazE9uPUzykrfPUxm/szZijFhfReQaQORG5YVDI0PM0m9KTAP66SP4SD7SQftPcCoP9Y9q36Hb+1
cicmuwxVqd0pNw9sMQdsGqtsDjrcDQ9mW1HpUTFk0nSEciy9d9k4qm+NM0EY7bNVTQGSlJMPRQRV
bHyk9W+jGzp2yhAah9h6l5NZ7wq0c895gklBPVc/wfKXy9bVxvpw9fLitLW2A0LheN8h/d5t1299
/aC/edbYPmytMakkFab5se8XD55aL3ZVkU3PpYhKZLDJFCrxND1vfUnFYhdy1HVreaRyXpKm+IMN
zT8XyBmralBJOCjra2yHQv87mSzxtL2MV8vkpBJd6H9dMA7EPZhKm5+2vob79qFXoqvXUcNfqh1+
ifFdk4VKiGe27B03XuEJhu2tL7aSp6Kkgrp1WdUI6zavfm3j+taVTHIJ1FrTD1szXbrqeQEV/3yF
kghsHaLSxnndSK7QQe9pnTrHtGN8xbLlP6Tbz0s6yfpci7599f/vdUD8JXRIQ99vr/d14aglLzPV
OHY2xRTg4FQ9Yhlonox59c9pktnf+rbDWKnVY78e4lSBzqkvcvV8Qprz3xNfF2uZdI61rt6/urZH
Sx5Vj199blr8Ub2W1U+beL7bduljpVMyFoT1fj766rOVHhJB6523KxQqTJ+XlXGTHxUdMkyv4zqe
1iZhKGrRv8UAQWHEmmG/NTVRFaQhDOiuHat7E1G0knxWrHC9OJlEcUyFgFS9Nicx1CQGwzPBqom9
l7DfDC+H31aZIMxr06SoftQ7mPv9NNhvc9lOR6GwYtvO5nOXHfu2XnaxiVZ+7G3nHLUsSuwMdE5V
NIFJWm6/OmPJFswT71vLKrTsZa0TbK3EjexXw7RwSeqLp62rGmJWE0UtH7YmjCkzIMPxe4PPw06f
G+/VSkYFS7BECS3Pc181lkZHtWRRtzUrrF7wX2ORs11sMFzcUTBctpMRjI7Xbzo/6zGYFoP7qq7v
6vqiWc9yt/e88mG7kFhi1nTLQDISwYX+1jcx84Siw4XKY3/vJfWIiIYpb94mtm1ucnUnAu5cyzj9
iFwkMGxdHp282wtnzOF+xsmhxC3kNZ6e6rot9p5CMHQ+rb6Xk/0CSGBR/NWGsIKV9aZkI+hUrn4b
4ozZfSmLN0ubF9b5jHKExuSsxQ3nIhPkzviI5m+jMlNs8aJ37KCJ4Jgxf/YG87C1mnpqXx3jxOiY
hDZZlg6soLOj6x7yrQwr6jISb90MkpU3lKSQ0ehHrYydQFATWFE+JxhhuoRJbg57YKwVG3NZzhcv
y2CUgakX8dHTd5iPund7zYPZDnp+NEzlZpTtt0FXiOJxm+XGm8aGo5rBq3P2LoqBLDKleBzEdo3U
UMdDENes6kdfjvcoatRXkgw3xo3fml70UoBrZQ1rdVVp+HwWDXbRetgeiXWNYVfmY1zG+WeXNkfJ
WTHG57TLf9W2axw7YiyuwsIfbmGJeyma4oO1d/fLNcV1nAvtDzEb+8zrLDZLt26RPgvykhp230OX
sDLfw1z5W7zyr0XZ+jHZGG9m2p0SiLy/tAJjOOWeE2PyrNvVBWfecl9p4LSlkpahO6U1Re/kG4u+
5jC6CBlE7wn86bP+bo5VCxBgJ79a8UONpX3wOm1l55fublHBCMtUVARnu4C2KsxYW+pPMp3K12lI
V3VhLs5bM2/wG4U08YDy3r5Hw0IdapgatBrGfE9ac9WXpd0eVnB67Bo8QiylPBL3RIhDbrdHQL82
NFdZOTtz45mlP39eUoOkQLGDBBWmCoV+ilq5n+p9Anhj+6b+ROrgcywZgQyG2n0c6RVp3yWsL0Wr
33Snx7O2KJ8sdmtvo3S1p77T99s5rE+9y0CGtj/bvwcG5zdTON5LUWPPT0TG22gZCynahDCv52aM
4MCaSTVdWyp+i8/NCHK/tkaKxc8lSbxbCz/g+rnzsr2IauutrxrCdsvisJ0bPEt9cqL2+Nmqzeap
n+TJVDMVWwv9mDW5vBbroVeni0x7HbiGVj104350FRsvI92+zrrmsOddCh9EB8+ArdNYz6QWc8yy
FJdCb+2rOmmcjZZehmaSjBjWru3t1HaggEnM03jdGp8vVTSdRVG1AkYtJnGcxgJYshMEprlWKxAM
4Ry2Nav1D1AEsHn2SnumagGdiObc61wtXVWeBrG8fja3M1pbj+fEyq5FPn6YVVqdChCv6zg2/xxw
wHRCcuWa4H9OTKo3P+q8la9re8PRDL+btcaHQI61yPoqSQ8YNOsphgFmFN+MzJ33YkRMqeVqfONO
QiRgj3J5WDOMtr7tOpdooNvWdBvzjuIOlGF9/le/bDrsi1pbwZcxblnKRdpOLJFAccqhTPsSgjES
yymvKSKvfYnJ6IkRUAydw+5fC6t8q6NGXLeW5y3RSq0kkXw9OfWpclAmO2UjXQ6vql3qjza5HzBG
ekgvXNFAS2Vz/LI1REuNCb96+bA1tR4qB2K8/LA166VMT9HkwRxen4mNZ3GTU/L5h7cu21qCpM3j
561lFRMQ64QnytZMyH4PbXMFotenC9uqz2gxbH9r5rpj3VskuFtre399rB9zu2jv23svVp7XbKUK
eZrr+16JRYuu1eHWrAmX56dZknazvTe7wAYpxQhqbW2vlkTjPa+BeCksU1qztFINlKZrzzbFAoDk
pWGsNqvuqNpUhmLCP9+cuVr8NI6dHxCILy2PyKTjfuos+Te4xfsCEvq9HpCLUJQXL+R8M9WzNPTJ
6KyvMDjyY13Z0bk3pLhEkZIcqUOWxwoTz5tepO859my/+8V5Nhfy2h23/l0WlU3kcjaftZpQYzeF
fQP2k/w+UYjvQPDZGGixm17zuUxh4sTxhRLpIZ3lqy1Lw8eOE/pGnduPvRwq6ReNxs+bO3XMi9t2
UGw7v4GGYpEd/XBweAzGDAW6OzXU0+JmhHAF9RwNnYrH5oCKxevnC2R5eWq75iexmcrJ0orl1Roa
fnbzXSMP/p3ctV+ldAMK9Dh319Fe2OJPMxTZLUkTfGtzR9kj01ffayvVWLT2e83V7TdhHyiJ5d8M
Kae9oSRp6Cr5JVa8XyzX1bPZJn/MpPo5zMKkvNM4Rw3GKFU2l+AsjMbmNs1xYEL84Akj+2uiSJQv
lgsVqaFY6XBjZ83s7XRBeamBCPBcVQcQ+ZSSH6HnfZkS/oI7MVUC7VsjY+9oeVQ+Ib7nYSOwxzQd
yEoTXPiuG6MH6y8X1fd1KrVnQ+3OCNEbnypUvFcrEDELu0uAlxm8V2Vt3jrGbZ7/0kk8MZ6q3naP
SzFgfzhDUG4DcEblqCnU1dA0NXu08zr2IJFx/gXVQ73mIGA7/JXsXWmXa46sPDE9YrFpx9+bwm1f
pM6kTZd+cyjcQ+52BIgpB8WcxcPspb+WktDFefp/jJ3XcuS4lq6fiBH05jZ9plJepTI3jOoy9N7z
6efjyt6bNTrdJ+YGQRgyJRIEAazfoJ2L1eLvGRpM2eoeboBBs7X6sH0meKsdrcoKL4GVsysfle4u
yFXjHeTnX4MVl79NVDCJBf2Kuq6C/B2yWV+UiEMMbbdREak749w3vKiFFj1VoFQkJ0lltdoB4jyb
Y0sLSfxSB+kyenc+ZJUXZFQ0YH/xCWzEPsaL4bHXTPV1IrS693Ri3ZK1EFJ8yGK04JfKHnTh62BA
xh7t/ipFBuyDoxPZ1a5xE+3V640WlCcAoiUnRZphIfjWpslFTli+PmeDLzNzl+hUaP6i9ll2r5MP
pNWMymfJ4UkV7FPXx0JnqRxZ2RCvbi+S83Ste42UFISAgyS9lOl4hJx7L7dh0XCCJExKDrwa2Isu
JwSuMu2TKlFBI9CCWXX81OlEH5ZKZUnGgY0/BdLAWVqw1T1c/AIVqPWSgZteEF9Nbn9zFg3FNvKm
1ylmu2OyNP218bFGy+vwkmYhX7qijX/brY2uNHOnFye0X9LhZ4kn7ht7mtvJsEasSXLjrRzLH2GC
0ITUsUWrbhGn9E4gRs03W8PPUOm9YS9tc0MPLhU2NVupHVQiPdivW0fffOJ7XwKGqafs4oXMIKCi
RS+SII5S7KvEL/bJf8v0Kco2QeUh3m3r0csUjKC8fA/tb/OYhpHx6had8ZrMCoM+mJazZGPF687a
DDxEmmiDbbzyAZucLLq1zxvCyCMqrSd7Ob0K6gNwdx9BdLhtldI5L5IkccNo1wzj2Qli56VFG/1h
jBVo5joAtMIMYEfjSHOUxuwIhs9oybGm8dt8C+q32XODxj3A5r+vV3e/i0zx9zD7AUZhm/ICl07H
4q7pblkpa816V2t8zySHiWlxnCsAdres7nPWnB19gBuPUjQaM+G8Llax9aiCVymbZv+i5bwYkqtb
pT+1Vl3Qgh+VpLenxxJwyP2tCBYkjlaDtzGcPHpyXF7zFu0se9LNDbFdIsXGELxI4qnhUS2M+UFy
o+82D1HtHgs9jZLt3Cy7wHXlbKS2iPjKp5bO1lmTxIe1zPCSX56q8tHry+ZZi2CV/XLwFh0b9UUS
+hEKHj3R6rXMN4dPdaSOVxR91Jc+8ONrrdlf1gYJ6xSUN5rmuJa52JW14+2iTT8gWIGM0NYa7emq
R/FTO3rZA9/A7IEQ+qWHBHGRHEaZtrqRQy8NX7TWbM9/lMlpVlP8Vbd+sNPKKgPkkzvPkrg1u4QO
hAAY6pSVqgJIl1hMPewSOKqvdeyXr35Ssr3mxdFRyrIoZ68yBmIe5kW5nSpf3dD3/bM0Ng08WgtU
ig0T+E+pYoeVMszugy6qX+u5fGnZKLxH77V+LRJEbs1Q8bcqdFC8HoY7pzN7bgCVIfCpHYFUkFKa
Xb+qUx0/NrF7lkopwmdMY/O+8c7aNJQPkzne2XXY8zwH41NjDuXFG+sOVNAUZPd1UO7zcq+oQ7lr
GqfeaVYwAzzym4OpGM59n0DRiHs/WezH9vi4fW4Mv4AP31/9sr+3+gDF9pCYFLyEv/wuPlghggeJ
xUqnYAbglVp1GiP75+zmINjqs9oHMCeUEEy32uu7ljnItmH2kXv4C+nZZgYlvB0jBSKpz9dcon3g
Y2DXm2DQVWW4gJj4pNVOdAz4ILDBrQJJB6Tc9/qdOqM112qKQXABdpKrHNNRf2fdxWADemFXGupD
1qVnzKiVa9WV0GP7wT1nPQQ4w/gUN0PM8s9lnQzaM+tD93XOLO0yEdFmv6NlM9EoNlk+tXCmNuqI
ky7qxIRvJ9wAvLJPNu3MN5LF8L3aP2th4z0tInwTJAZ7qkx4j4FxNZtYPSgYo2yK6H2e5zciQruo
1cpDYbfuXZ/hBsNGAIdrMg0owNtGdYdo2WcQFiMudG1/KJ0QH1dd9x/6/CeXCS/IrRgbdJ+HrWMa
RG4LRbtmzFUza1SfjZQrD1U231kIzgYhIJFMwXIx0eHkTcmp0Yb6Und+vcc+ctg1jhNcU7eed2qr
fw5G/ANATHX7YIaioc7lswX847nSzU9KHFWnDLXGKzKJ4Er4puzTxmmvZVGwS6IP8LdmfxtUU38F
SHDqagQZ2zrZ5nV59LLRO+fGVO1S5g0srcxwY+Cmta377mRVCyIw6LS9OdjJAYDwX0g1fV/MRE8m
UfItd6vfAofrtqizsYNHv7EbBbhe0rZ3Gik6CcC10JJgxd4ZfO0NG7aN+leV6BO8OrO+GwAanJVl
w8NonmVGrS3TaqYodKOOOEgaIsySJ0hGREOrftKz772tPKQpPF/EUbZp/Ax6+ffsGtWF+JvKlzCp
0VxTL1NRaS8mDA+Tbk+4166HBPyNU22NPIyuXV4Fl2BkhpFpvL9TiC9P2pXI7Q1L7y0ztqycHk0K
J/qEUS8TzIQ9VLuq62NoT3+5pupeRzdpt2wFtiFboTewA95qxJZs5xz0IY4QAWQaLce0rKiXnZLP
EAHy7RBHP5usxCU7Mk98y/sExAryVvWBG/q7TrGIGdmGJ/qAKUdbWU9sjOibGHTZzo+bV89t4Ji5
De5vqlGcw5pxMFbM7Tz0zbbs2BOo8yc0TdVrH0XatV0Sx8Sw0oGEmeabUA/8vdmB1As1nRWK4nSM
vVazD5LE3QLKOkRF8FMh8oASQ4SiEFsZP3prKN9bZM35aJ+6HBs7x4XTpAfEQNQReqrH9Pg+aADy
zM+sSNotcc+qNB+wNc82uAF8SmM15Ocda4FQ7ybIxY+jxwZ7rXcTUeHgBWEVPp9tBULJVztw+GZ8
HUFebrDNYlbBorBLVDg8Zsvm9ZwGB9tb1Ger/mfg+hkCZQbwRldPATGYOcBD/xjOWDXqEOY3nQaV
qf01QBqMgP3uGw84X2077Do7GzNv1S1C08VeLToQyp2CAYumKshHohcTBD6BhdJ9narpZQzt5spW
Y7aduwlRtKx9hL38wk5zs7HQkz97kw4KVPets2O7F8XvvYuS+O7FWnA6Vdx9b1zvWkYMs2ajMIyl
VXWaUVjCQvXbABD1WHXdN7wPDDjBdrBXymS6H/AqujpsHhcLgThI9dfUce/AP0zMskefOzh8G1m1
s7sRAF+K471udP6mKSBRZHHFRkUbmETdSutUuVWxsRK7PQJdLwDFeRagGz4GB8jMFycnKKUXaG4h
HftaWp3LLk+h7ZI4PpZTax77uvK+pN4bXKZObf0fs13v4LzzLfUWiIzyIzL6bW5lwUUfA/wRK7XZ
sVL3Tj3As6MFDhTcCSEpxWfx1kG4d6yCTQ/V3DFnvPdGa3hKBzSKHHKIyST71gze8kyx79akGgrn
lrWZ+Z/tGooYNl8Pls/c0RsscIxuBtCz8ryDH/jeNvRQX9MY+rYsmTe6GvAq+qZxN9cxYVNmHz/T
XN/nQTJd1Bn5JoSinrU4+GUtDlFQda7oFktnZHXGh3hJFvEcMx+1q2rW7fPQt9NDGy8jNzmvDNrn
OmKqW9XpsQwcNdymDo8RTNhZaVl/dH3KzMOK3pNUR+fQLJ4sY7QPYx6x/l4S372fvQ4eWqvF+6Z7
Tp0muYQsDy6p70Q7o4AAABs7urNs81kPDNgb3kiPwu5xAHHF/l68H5T6ecagko09FmfdInCmZSfB
gNlLRBqqMLBE01q8rkBg/jdROuJFPdqmhYddhhEiqeWXIDXGzGvZZsGvwUH2fAkEKLO+131sXTHc
giOBGagHxzroQWNNwTCx4vQ5l62RK4LSZzpqcdeY05MaziPUDt/ejajSbKcli0zBtO1NHpaZugDN
nDCFV9IhPTlroIs8s7gDkXEaJhgpwJUeOrN7Vlr8n3IzTnY6JprzVjBz4ULgt8Cf7Z1hyuEUzO7D
mGoaU8Eue/QIzV3ipnqfgRt9wmsDtGHxPRyi9JOa4xLjtT/dwqdzyy6Bs2wV1LPOSielQzmeq91L
MvEJA2DlKTtfWqMBjr1aKakC2NMHKTDVuXmRy+Ba+RbVQX7O4pIhe+ycHYbdwEMIKQCCK+ZtgWJa
5BQ274W9NRny7gcNSm8NUAD/teGQNPwekiP+fcwG6ymZw/cQKTjERw8T1nI7xxkhuC94IwDau0Tj
6aL/myrbtK9/s65p79ohO9ZjzWcSVGDiYGmtJpCEWnicdX12wq9FXhqfkZBHkXN80ZPAOqWD8jKz
CbDQW9VjZS7GA/E3tTNOsTeGROt3Xjx75zCyHmJCadtUR1apVXOE/wwQ4/ada+rTVUvjt1FllRpW
ATKKIZThxaSp8tG1SRp+DyjQ+00BIsjq7mAT8AbLVdo34Yh0+t0NjvYKbNdFGluZWAiYjNPagqvP
077ZFantPcECcB7V6W0GwfdkAEaw86A5VHHyuWRigHxlBLSyJJgq2TnVM+Z8ZQZAU1GOSeeGzJ+M
FPiLtcuDzthWZdGfYEcUb51ZN6cRtshWsnriNOCNawu/UKW5Z7rM/9N29k4vg5+TrUzHIk7nO4Q/
nvoZsLfp2sljgJTLY9BoNZFhpDCd3kn3Vm1XxxIauBHAzlASJOYy/ryFqeEOSAU7IUHGItg485jt
WUU/GuxzMIrvsuyxCwGLfc/tN0zL2nO2YGbKBVcXgrA4m85jtOBGa2NSzwAjwgVJKsmkR++KYvj7
+L9FUi7Ns+W1qy9lwH31Wuh0m6xISQXo2eggp7W6Cnb+YcIR8mSFb3EDUsB/HZsgPQTQee3WgFs0
jK8IlaNuiOfdTVdDMEKCG8pMFgxu7KDkvQhuSEXnp5Akx78mtwku4LKsec9klb9EDuWNtiq4ZCc5
TGZ2kGBh8e8NdQHa1211FIRK5TgtkELmstml6IFbBw1eD/4mUbRlH4HSACzWnqjKV0fJd4ka4JD7
0+wHUMzLjWuWK8rRik+0tUSd9wJVlMJxzqbsJC0jp+XOIIsY/H1+u1xEWmmhOm1sJ0t38lcmaE0T
gEX4bHH1OwaNehSFEcfbQnIfzmA4f3TL8xvNyDnlqFFLDFiSRO6/HMYskQlpYXwn2SyrjmGp6PjP
LH9TDu4zwDvjJD8pfwbOy2FUDYiT9NXeK8ufcl46BnDMl8d4e8JSKHip3CfqYi2k0bVsLPXuiNQK
nkyAPm7YX+kN0G6JUI9TOu5Vvf4ueGBJBmDUXQ2/jv1UJEeyarAxI6qclDHebfYS9L7hvEI1+NbD
XNx7TcgTtZEQPbRJ8yrP3k7cx4F9n8NcGwzr1hCht8fUnfBWcUkdln9tiGbb+tDADutAqJtgJ49L
noYclXh8Jhs5lF5ghbpPXLnbeEWfX/B19ECfyeGSQESgbyjHCq93xpYhmQEiAHPGahgj0D8O5WwH
RwqQyK6RX26Hc9qDhrKjk/ze2DTsUTe7uE0+z6N+kTt3u0tQSzeFlU47uddyV5K2YP3faoivLBgA
eSZyhhxJ2a07SF4SI8UxpOlCIJqIPg7dizz4W9eUW7P2Bqmp2fncVGDYd3Ir5I/U+5r70waFvmUH
nVmuVf3VLrYhyF3e7q+ZO/0M8Mo4ZMwG6HWvWpW3MG3DQz5DdG716UVfhg75bGex7RznYAYJjB3f
RoXOiRJug56QleTF//PDf/wNcojtFWR3PdRvLW9PDzUZHEp7Q9/JECDf9w658ZMNIGt8SeHy3m7u
DU7xx1vzB6ji4x00COMVEazJuTkYYa7N+9gNvyldpu7XO8wgeNEdF0r3Orio/VOGieVB/pberx5T
e1YPaDT287bJwms76Aowj2UcWl5rOVOO/rXM68oZ4YAw2UlP6OP0wBSGpcvSEfQRaScTjvXafZYG
djXTwNS3AxJsJ+nBY2cNpym3WJZU+9wZMD5yF3Dlv/6uXaRnPwQr7OUGcIUFkLL2vTm+d/UFwGgU
dr3I2zC8LcOy9CTJrmUFuz/LiGTps7P3nWoAs5I+OYHCGCntJVnf1j+66O1Q6ufKG05eY26lJ9xO
wVbgqLy3DQECGQtZsDdHFLrP6xu+9mUpk2yw9EK17w8NIL1j6EQHqTOls0uL9fyPXVDy8tTk6HaO
5G+HH+ol+6Hs1m3Lyrb/HnqwlSPAn5rnAK7cJgUeU6SA3HobhPPy4dA9iKaBzkJ10g/4UBCnZ14g
T3ywdYxBncd8bp8d5gasD686OxazWuCxnTzngFKGuruzFqzqPJbP+eB2B9OcmUo0urpTg4K9mx6B
mQ0B3oPwDqZ8sYs056HeBVH56GBevD54+VXJ3l6nNS+Fazf5cEoxpO2px35QOqMk9TJcy5GeQF8y
YzhPcvflIgV4xgnMCt2u96HVb+UtgdVOqRz+UTq4xpfcQkRJ1i0TrsF7SHVfbeFShNywLlbSM/vg
UEPiBd8wJvqnqAfujozJXu6xJPLY42V6glAua+Qp/Suf9IsXG9lBnce7xCwRKPO6kwwyGqN2C2e3
RD13FxbB7QtgtD8h5WdnuaA8eTlipG8XNowdDT/nwXvCLM69YZb9xH718Tw75NIj1sFA1VTnzHnr
36e3o7brJ4j3610sM4eRNFk+M5mbWTvfgi4kpBJ4AV/AJRvMxD3kR6UJsTUoJwa6KKNm7W86ZjLZ
Aq9bHSfXOU8Ac4jnHqFHolEc2dsMx7Db7Oq2ioq0oCDmpmu3QRgu9UNtJMZBri9/l29H47nVH2cj
bw+qaTzLU10frRzlXfcjNqZoMxYFSv9QyP9eoK0DhyLffsnfJnYsT0scaVg+gPHfa5mdw85v8+Ee
QXbzBDStughrZ4i66kJf+F2GWXZ7vvIk1jFmfTB8oH+l0DPNyat3FgRpZDEcA4eTgpfAZQTfoRC4
L7ll8mSkWwcqe48W8GC/wDfkv4O5NFhH9PVJ3jr0Mt6vN2GtlSNp8v+/FHO1EfbS/TrUyx8j2dtc
fM3L0a1wjrD9YEKLMINMdJXOPql4LEoT+dnblEsOcdjkVbsdEtf+G1Z/+1DK3/nHLON2bpm7W2AB
VwKC2GPwoZf5K8ERtq7lNZkL5GC2wWR+Q2uF/eSwT05FE4bqXprfDv3lCxoBBumC9DaPk54qM7o1
WcumOSPkoKEUqQETWyZh8u+syQ0lKfk/5rK3v76cR5g492OBrlvPcQM8/WATpZq36PUWBKH+cuUP
MeuL7urqWaZlMqmTI0lul16mhZIlEITmdQABZG0sTdasHK3J+hjXsvU3Ppwb5Z86hDoYwxgzZeDs
AALkJ8nLm8cdT1jGL/W3P34utWITKYP6xzRSHuGt583fA4j2Z+muEUq6gKaXZxB2HZIb0lP++VDO
vg1VgHKak1umu49UkACmyLqE+8AJEYKH1K4V6xpQKiRZ20l28H8MWp2fb3/90pNvZI/1nbnNZ26d
WUo9Pe+In/z3vZOjWys5/JiXk25X/aPVxx/4eJaiEdho7TdtRmpWxpV19iDn/lPZ2kRqb/NsOVwT
eR5rVo7kvH+96h/LGWktDT/81D+Vfbjqh18KlgEfo7m6C2H0La84Hs7EKqr5tlaVF14StlIgZ0Ij
YvG+bLOtyVo2Z3iCQr+jTdUaHN4ayXArF1+b/lEjh74ZgBAiBH/r0fKyyHuyvizrS/WvZetp8t5J
u38q+79eyp/zhdxfxKD9xp2LQxvT2mUuLB+uNbmtZNf8H3sV/9T8Q9ltPbFc9vYLcp0PbW6/MCTe
VVOG32rnhVsZGmQNKkfrN1rGkDUrR+uEbG38oexDVtr5PYIB/Q+tRhIhKWyIfLycxN6Z3koXvh1K
qeRntrJZVmdVdtC94nUd3gFTQRtf88q80MglLyM/c6GAHSUrs9zb1pEfWO28leGB3X8kWRuUgf+m
q90GDVtlD0FGl6KcIWEi/rb7p+F27QqOLPrXNms3WMs+dBfJSu0YNClbFi5Mr0GdzV3n6Om8lfVv
AsCA7aJkfAvaITrc3ni5KWtyG1bXvNyuf81KxfrqSjZgI+Xv4VvyH64gZXOWgJ3QEl6jdbC/Taxv
9fJ81jMbvEpYvGVni40RY9kh+WPluDaTcyWRicGalaMP7WQQXcv++Mel5sMpg1cp+9m4BxX4VEOl
wDVAWrBTbmggOZYPV4kjXvsqQ5efJVl2kjtTJn2enWbV2TSZY53kZV+f6O3d/2Mz84+pwtpUjuTx
RkXPjt6t0W2TK3cQPTHiCJkUHa3sYfZKwjGouWjTg7yit31K6QHjrMfNF3mR/97VqtVgj3U2oZOG
4GCeZ+cEiWBY4pDWJKkbopWbNe9bgYL+WWhtykV32JktDMgYkNedD0vXgqOp+3fC2bYIAEQq2jVy
V+W51BlUJr0q3soYnonwyfXlAc8tojvtbT/zw+2Xm/rHI7otXW93XdYscnh7zSOCk7NnTnu5y/Kz
ayJ/wJqVG/uh7Laqk5qPZM61pVSv/5IehvrWxlpvg40hVnFB7r93RTweDYQA9zqMWbJQzxAgLc74
TFJr6cTODAeZnqXW84B56kmCd1MdvEZadtSWa6hJnd2XQd1upNXcZeNJmUtzp/YZIL1hKDZNxKsu
iZe55tb2AHhqYIquaeIe1Ci08j2SQRgus7LfsysJanhyzo0eNI9wsog1IxoL8TxzcC+K1Wvqj28L
ov0lQAb2Bf5NvUM1bkSVg6yUZQgeZQnhiXpEBSK2q/Ql9hyUBc3uforRQnCALRx0YvtHz/Lnp7Rq
fsB3PPWmVr6PuYmrVup/y0um5DU+8Bc/UEGKZ81b783Wd4/deiK7fkDAQWtRxxmGTdDU9ed6BtPL
krz8pKupvUVRB3hVhGyXWiy2ACZbyXNuVeg3qequQiIYZagSHDdGjNXDuNSwlYSZwICjQJhox6aw
y4d5SqoHOZIkKwoH3bM8R1iYTXiriINdWSE/5E/DV5Pg2bFVFym/TK0M7EhQ4tgtG8Ab12flFhcx
qtcqhE/Dx0hURcFw12YFmCCvHVgPN4V7AalBeM1js71F9Wvqp+hpWBKILtGTrybfkNVUzlJUZph0
o7uIKleB8JlhEa1xgqcGNewnlUjoU6po2nYax4AVBBWx7QGtSm3uZY6lKB6ym2kYugct6bzHeUnq
DNieTd+CXU2LtSLUs3SrlQ6uaAPRGXPCbG4cdXRh/F9TEs0PtxxoDpR/Hfrcen4VWd4jKjPRtgrb
Dbqnxt7RLHM3TU2Oxhtg+sLQzIvtAHUG1qrtdFtP2g1W8Mhg4ABeemF5raDaXZslWbP0z2NSsIc6
IG1kw00r9Us+m6mx1UxDu0hSTMF/Cou+UraTB8vdC1M2mxE1eOt9AKOuPfZfkyH/YhBKBxcO3Z93
y4TPDDIRtEJRoRLTz78Id34O80T/OjUJaAUEcd6CMQN2jQ7W46wRS7amxLqr3Ly/6H3cntI0Lh54
BBqU/1Z9aUaFzpWl5r1q9G81qkH3bpQ8DnbVQH1V6pe4J3DkIPa4l6xUEAr9hPx6vq/HTY9xx2Za
msdaiilfDJZrOY8INkWOAu2WMWP3x8lW/s1JZ/NOLlU3pvbgeOEJchhOnRmyaAc+ONVu/QvaIPkd
hnNyu25tzO1j07X7XEXWZutjsdwH2StGhTOb9kXDWtk27yBaNC9wz/sHto7PksNot33BtA4yVDYi
1rS0kDLHKD+elLhvqoseF66BALWh/bBjsRwqMOiu6Kf113pgW7lMUTuRCgclizMymAloNm6Fbirt
EbFNbStZuT1Zqi6fKgdM2HJ/7HEE6FItE734aI+/b/9OmuT+0S5qOGfL/UN1GkReNnn409NnxsFE
OUUOJamCGYb7mpfeNrZISP5RKNVS00Hu2A2PAGdA4AXDBlwXlgplxaCk11/qOghPvT0EaLyH1bey
PEh9PIT1IdVRbapmxWHDWnFxC2c/8NwEUXDtlmRI0D1xDf/4R0Xfp9jJvAe+He+hMMR35ZjhYbgk
ciRlJqtsLBtsFNViLWrwG/yXhnLKrfV6djdiDvh/OSV1B/AVqnb8eJm2KxC5fR4fSpXdwO2Hv05a
y49MRak317RdeBSEHU2rhQGLIuV9tCQ5AhP3kp18H8XCyB8gr6sxm+tLdamiXL5ZG8kRDnp3fPg6
4sicHLvsqoRl5eGJMSnKxXm3gOKjLCW1H06VrPxwi+royUEI/Haq/NofZ2S6ue9KABofK5a/aipj
yI7Pc2F/SbEnBbk0u+ldO1XpnTtGAE40lDe7jDijSrRinxSh9qqW4XB19fqvPNTU18Eu1Fc9rB86
BtgHYtMwXRAd5OvXG+h/OXWr39lAS97djEsRzCnvU9QM3qNK+QwfOXiUSrMM7v0itp+kDqTwPoVQ
95IvLcf6PRk0803zo+KTlpylCd+c7FVtGuiXD2GdTtc+0NL7cUkQ99OHjZnUHNrNvGHMBo23ZKUN
RFMCOb77S00G3Etd9i5hLqXvmVejo60Z7VayRt8MJwPX1F1pWijib2yr61+wsUK6yBr1fQSh8r3p
sUVQ4esdF37lO1Cwcmdnvnkascx8Ku3xDQhN99Uqv89u4362FLe9ZGWEdJKtd1+bGSCF6lj5EyI6
aOmG/e/AsduvQLb03RzjIm43/psG+AwN23YA78lRHLb7GWtY+ML/KYIW+XflhzLdckDFZvO1HLx6
j19bicKcU7xlimVfmrSb0NzuizcdxvQL1u8bqVSAsb2BwPgMk1e9lyLbb4gvuEN5lOyImsRZ86Zk
K9k6ds2nmSid5OSK3aDeq2i96TCi74JpBpdQWKFxV6MVAy269lFhs/N7Nt3jbgcWD1lPpGX3lT84
F6npW9/bm9pg0e9wO5l9Rh4EY6L3Xq36LRyf6CJZJ1JtYApRfydZGyMifCB1/yrZWZm+u3zzHyQ3
9dkT43X+ZMTge/wxOIXRoDynWaveRz404tDHrmrIqyeAPntkJ/rn0ms/JXGr3gFWGJ51veVViVGV
rxL3Kg2kHF3EQ6nU2YMUSWKichTZEBjqTsdwtcA9NrODZ2keQ0d7ys3npikObudWGBbWe2TMyzt7
coq7qIMst4gFl3eKStJ0lYvMrDrtYq9HdNyOmsdQc7ACn6w3FMLSr6pVeXt0M8uTZOHoAKnXi/fS
HJGkNHqwBEszrZ/8DZp+oGryEXdltQUoXqVfQVFnR+j4zkEn9vHVtoy73FWsVzPMnPsysQBYLM3a
Sf01gZY882nT7pnWabgRceQuyayl/pYdvAb87n/K1iZyZCntr6rXteM/na+3AGA6O36sx7l5GJUK
uHThIn0HqsvkS/QrV/1P5jjY740zog+U68U1Cw0bZeMqBRE3zJ/7yn2WpqORXuvI8L7UTa7u3Dq2
7tPSw4ClrlFLQRf2E3SkHwriV/u42LrAhq5qyUvljvH3TgMgZhlu8+iZXXBRbCc5RmmovqKqUm/k
8s78RS295kdH3AgYkRmjwzgZJ/ZsS1R3S+vZs9Ec53V3ELbU8k2S1QXKuGhUXUvG1Ktdhrve1+NL
jTj53xW3NlJdrqXwSAA/I+O/U+dAjXdSH4J7vMrVYsel0K6gE1aOeb5lpVr3tGQ88GpHt5aBpj9b
ZmIdVXuAu71ewnLMOxt4+cUJLWWfaoWOLdXgnCzwvme8bpqrZpjOwU6y6WnCx2XXt2rzibdRBfrj
Ot+YOz+jzaP8brw3d0iYko6FdXh+tdvC/AEnEbFIk3Ge3sdLmyUOJJVg3tdVVT/EelufTKMaLpHb
Wrj7+iW2BJ2DPhZgVQY+mJl6iSyW3/tf42D8lESm8ksBaXn7oSzXkIorrJ9TOnwPFcX5otlNhtqx
Nr+GNtrgTFGCRyjU7jFbRMVVxU/v+jS2jmwHpI8uVCAwzo3F/hkDme3P4VcG4G+QD5WfeoAPMugk
ZthMwpPANX9lKCPrXf8WYM3RtC99B2YZneLmzWtZE3Z9pT2C2+iA5+CwBO/K2bG55vsnXTfwoBqd
RdJATXGL07rsTo4cpyYEiATCfZcg64J/zYvmDN5bnnpftClW7s3e87gHyPfWYVpfJNsZKM/lTtyd
9bhHmEpjXnbuSqBuReN6nwII6ZtqCNX7vir9T1E9f9WtQH+Q3LwgwB3depSmnubcRZrlP0ku7INj
m5bpi1no/id/JpZYWM1raTjOJ/84+pnzNeZTeWxHtT067RB8K/RjPdT2txJEFpY5VX0agqH4gs3d
trci94V15BWTh+Kh9hXE8wPIG10faptb2VIRFUSccdZdmCzjEbGjiZcI4TUjMn6J3aGFmFroBN2n
tUFj1MausjvrMGAp+NAtCR1j2jV4I+8kKxUEbIuHZsZtC8vqO8BO/HLQVaAbMBzdsHdXPBhLYiPF
e+cqxn3uVPMLuwBfujKavk3RAvRo4XOgA4XkXqp/iedh+jbWkbUdl/JoKf/f7V0kl9b2vutzHeBp
2yZwEXz7z/XX8n+7/v9uL7+rVwPMbc/cm7kVbwcW7M/lMNXPumPqR3spQy6jfpaKnMXvrUyaIBTZ
PJdL2Ydz+XIiZ6V4x1jnmyiJtbAtvapRD/SM7O8yFftoLzcPazOpHGPP29Q1fIOgfFSy1oIwCedr
1Ooh2Du867seHZtdNmrFoySjyfMq+nd9ozXVXg8T9RpUEPEYpCSDQrt6bZdEsrahQLq/5bNq17Nc
Q+vxP7VSvmblDClD2+4ujwC0rUW3K635lEFvHt3Hktv1vcf+A0Uy72sCn4lOVeZnz4dLqo/Oy2T3
3ncDATp2C73h0XJdDEcT9FaKVI2IvsImhnh8bkrlYOje/BlFhuHYcVURPH2HlnWW3wgz4Hx91Vr3
OGF7D36nEeharo15xaPOXfsEbsTCdcAwDnrTjhe9DtHsXgx3xFHnZq5jhQXkXBZfUiFJj1b33gVk
BRO9d85mapaI67T+c+YkyjMC0d1OP3nYiCXzjKaLgXYMIuSOuWEKAi8mHuujUmX9kcUfsvjG78ps
vyExMnyOYpzgk67tH6Om105q3GZnf0zNhzDQ8cRQyvk9DdPfgA6z35wcYgd/UUwTdSysf5/xkzka
Yxc8VEXTPBdLYqhMD8MCucSlgaEvVKQGyIbVlg9aCi8eyWR1P3hF9yDtpRkGT3tMIycM0BCnSRZP
diDzeMn2yXOAWAe+ak36P4ydx3Ks0LZlv4gIzMZ1gfRG0pFXh5A5wnvP19cA3bo69eI1qkNkQjoh
zN5rzTnmLdAhAiJ0gtG0Th635KDVVz3okl2FteaSZJgqtFHMZ9NCWYw73jiZ2RAdClDGJ1tE+oGy
R3G0p3k4ZtU4HiQ5Kk+ZVhDs4/fROWl8EE+DaZ2TciLrtaZIEnWJv43bViaBQa63ll2MGF2BLgOA
6m/pT5SbNDa7Ox/aE9xgtINccVADVX1/P3dE/RDuPD5EOnjkTjh9F1KUCgr5saEH7YajrD2NlgXL
G+7pM9kzvVNF03jxyaECQZ2nXjWFESQs+HHcmzB8+On8kTTWxieP7IXudQPXJlq89nN0j5b0OzLk
+UNKtA8Kv9jL9YBCeWCp26zl5uwPYtcvn2DF5HegAyuJeBiZUBkTkE4kJh8FukS1E+82WgOmgNlw
go063tYEqS80/hnoWn2x9akDhcwZwMyo3GeNAkgGeN94jaG1MCgf97mQogdfss2rqeCmXYPgQ9Fj
udP9Yd+nw/QiDOZOihI8WAVnijLlBdgAeXyJEABugnLo9+u71Dg51NqgHHNTGTxqicURR1DMVHVR
Bus2gRx+6/ysEhNAxPUl66N/VhrLlnXl/9zy+/IxW/mEfMHv56zrqsrCh0YDz81IDLzqZUuUYyt1
Tx0BlsfRlzPwFeySDN42dcsBp8fyFKKdvZnagpzL5akqJkxLQi8O61M/rRUHd2LsEPKASc4wmRQs
CzUPyXsqxVSeRjupSLDg0br4fc36aF1H0jivblQkSkOOGuv/430zwKgSg/r/89nr03++2iRH4MBI
yPln3e9b1u8fo3I+ZulLM4XhA9dc3yliUz+oPt6KPtfuZdv0d9oQSu6c82827SK+Napivz5b3yQ0
+77tMvui69IedNF8tbsGS2Gbt8/9aFaONpjBextIDxiK7C+hKNvc4nIAB9wNlFyNeAFQ3i6Lvylm
3EAHiT+qqI657TTtyxJ37yZ6V16oc59kIO4XjALVJVeqcAvOdHYSIVeX3w3rVgZY/3mdIJKnaE1X
7p6QyJDcvHzC+pb1hb9Pe2M0HXOo6Vn+90v+x0dLY4JfSPWfUjSqADOXL/n9gPVpOsh7ml/x0bMG
yTx3Y0AAEdGhJL5IfYiFRDVvBSTH29RYrr5KgcJAhNbPOpy+RCql1t6kVHAxZYJLYhnU/8/TZR1J
3cMlWhbrOiSYyoZcNLogy9bfDevr1nVVLWdbMZAKsD5tDS3fRGBhvC6eKO9X9UeEccEu5PpVCSbs
b305PZklk/Z6avz7fM57D6lYf6d2MTRMc8xuLA2oSgzE7TLp/bAvUNVCcIzQ7BNbddBTGybIchUf
TDm65qlcbTPmurcyrF0qBlSvU72WKKwX2SO/LnSpeVvPiQEBRZ+FeCNT9MVvUuOz1P2jTCEzgISD
rympE4bSj0XZGuD7KDLQ0Oi+x8k++3lefGpN/C4JqtRcLRHQoxrS9Z40LAFqQQfpmc3Z8OjXQwPT
nAnEunU0w/IUZlgB1605EZ5nv58bZ90ap2FG5iVMuXXr1BrptZbEW7J8Eh2P/Catq/t1Wywsak6A
lhiTRzdlK0vXmCQhHgf6HN2sj9aFnAWvsypXh99V6yPSUEMvJsfn512/W2UzM3cxjShnXWc2IbhJ
q8F3ChzU/X3d7/fIQ3ZpRGEc/VnltXNMKhVOpPsxsUtaRD7NEyVVTrbVKScZHxWe9UjZpTOomHXD
uhgtqEGutLymlqSp2v6+R/Glz3IuIdv992P+eYluxnjI1g///bSemA63N6fS+/ncdbOfxnzFP6+c
DUlyicMSnmbYGMGWj5eGGosgDtZ/3rhu+PnK9QeGmexvbSGeftZp6y/4/fLJTjgEfbOTD03Yev/r
3/T76v98rvKVBXAbfn7DshfWR//82OXH/fymdcvPl3ZldhMDdsUqvtNbSz4Vy8vWF/iipsyzPly3
rItp3f3rQ2F1oBuGD5uO0EXqhi2jDeLUxubSJFHl1gRYBBFWs6DJ3/WimWDooWns5YMR+vPOtLu/
yHInLwWsKEefvZoQHSkM8ihs+GD20B3CtP2qM9/eMmY6WSBMo0qNPMWYFpSt/WlIRGTHnSPVXMgB
zQpw+JZNjbEh3cqqkyfmmXtMeI+i6W2n57SD6zE91H6FuLh7VIKRD8PmBxE7ufZyczZj/JcVqicK
OpuU6lYh1PewGM4SXc+pIBJxAsFQLg2/QqLpkOD33eMjZppqJ6dIUu7qNpFu5Zgpb0me0W3lnwRj
EeLlllXD2GOTSpPLzzqFEBdnLobs8PuugEqel9Ugl8hNlW7XDXjQ3tsZx1XV9lg55/umum9SMdwO
DIRas4aFnjMlH2YkI8DLYn5I8CiVhKyQkEPsQdWZkB3a0RmxmgobvaGeXntlJAFsWUypf1cP+Piz
4mQGg47qn0VBtdjFYzZu1QLW2Louh8Cwm0lZo2D6f9d1MwMJkKbqriJFr7B0/yZbFuAo7NKsblsD
XFPawsUZGcPczssiSrVyb03m5KxPuYJotzE0CgxDzc+q3/WNIZ4jvdWO6ypLqlS4ZONMXGhTbNZ1
60JTfZU2EczG9SX/bICYp03Nzxevq3W1oL87Fflh/eJ1nR8OjmG3mtdONR3r5UeuG6NEzk+6AYBw
WaVTVr+apuQNQRjfFeWmwBB82ypKdEfP/HuMKv8wKNoFEHl6Hgmrul0X1gzrH6yVvv1dl059Togb
ZP5ElmIJS6OvkXndHRM90W8p9us/7+0iYzMXPulHYduQomUxafNTMoZmvbR2P89JSKq2dZEKF50v
28NSV0/L4DlurJvZZnTQzxW9oqoTt7adSDd6dAqWJ1oU/2cx6vVrR9XyOIl0mRbi9yH9D2HG7+vG
BMpROnPpXT/IlAuD7IrolsC77loWk/dzRM1lFKA1bh2oyM1NUWfBnaBIdqfGxX3pB+Npfdm6YEim
OsQClfv16fpaBcq6p1cox9d3retwVKRYEpILc7jRteXAvk1zzb6Fyz0fNa17C/waSsiyXjWzniSp
2PFjC+f/+jIImAc69+FlfQUjv1s5UrRTNHP8FVPU7qXANm4xi5q3JIhVGyW0yDIYZ/N23aC0wD3l
kubM+nTdADBFXKuUASPJGxLk2LCllaxpbh9x/U16/fz72pDaKWFmjblL1SreWhOKCXCW4V2JG8Ij
niXZaCZkNNdsK3+r2RrkcPgtd6CeozvRNnhDtYT6wUg91NJSQoWWLJN1wdhlJi2LNE91HhltlAFx
eBJhIf5C6vMBD//n0fIUvt5z3pLlR7aGjf5uiVbxCYc+ro+Ia87oXx/bxSXULRLG9dG6GFah5LJg
Uotwcl0Jurbb2Sod7zEG+FJMD+GP8GrRecsMu+sXWZ0ps7TMYhfjw++CMTJWh/V5troeepE9i8V4
1C1Omnr5CWQT4TwyVv+RXgF2gwZJUQDu7nFdqFU7zgQc1Qt/478P1dT+jBIVBkaTg31cN/f9jEN0
fRiDnQH5n8S0OQDn07SDsvezx6yJCJIEzkhsGbQQ1734sxnYy2mpyuxgnxB3gMMM+4LYSJMmYbHr
/k6d+PKhRaRFtRuJ//J05T4g1/FYdP2LyW49RcSBbVtFvIWTsDfjoqpN+JjCPnHFyTbr3/u7t9dH
63+AHla4EQH7SiIl7SR3qlcngdi3BLUdDa0oDwaThKSKa0eSu90gjMeUv1rXRxz6mDpk/sMcAkrN
mNwCSD9LuhfXmJgXU1q+KK7N5Z+1PsqANmwqsCDcd3vl2EC2CCqDRpdWQuJL0vH8z47Bosx+M+wG
hKKpuJKU+dT7KbhVof4pslDaaPq5GOrx2ITG8LPQRDQefXXZc9n0lilqdcTyWx3tvAI6vj7MLbtX
NuvDNXp1fbQuEtOvUDvZ0DAW7XyxxLGUWoVBh0HH/3pglbaZH6IMEMDiEV3+zHWx/sG/T7tMgyyj
kJvpLx6medEorrujWD2n68N2puCVZ+bk/f5n1uP09+n6yFYG4q0w8HLxLuAEstAW2d/vQu9EuOuE
fkoW7f16HKyLaHk60OLYzlFzXleVvk64Q2AxGlljDfo10cCQev6/fVH8SZWmJn1Uy/GALa6xn4dm
pw6HBMgXJnn26cKHqAQxButifRpHUIiVSPquGVIOJ4IhW2duzJ5UFCkeT6ZVeBoxXW0xTk6QEa0b
kk/tyVbFLEaV/R21ny87HR+UcgHrMh4hN7YgcA4r/UTrfKNmPb7R5JIVVejAKKNROpfh2UALcwn8
zqXf3jjDlF0zhVtEble6Z0NZPclV63LJKGmhU1ksq+4AbmCZ2s7yHe57dT8PJAgZFpm05nNbt/lW
0IRBxd71ZLE0wTZqCaIUuSP1Gf0RZIIeN1wuGvGNUBXDnZRJ2vhSSyxMr25h/4Onmx81kR7ysqR+
RyRR1IjXaqjILJzSLfilaKNj9Cva7hwGtexwc8SZHBaF12DICLsz4Ff0JDEtXUmm9RrEFFXwUrlA
2aLtUC0Z0a2GCpcSBc1pdy7VgXxjq/FKEBWNRa2xH78bkx1j9TZRKbx/7u1zMCWxGxGw5eexDNeU
iNJIoVzdy4BvtRg6PqGZVf8d+ziyZZRU7jjr1s6HdSOV7b5VQ3YCHLpIGOxpEeIVbwaBLmZ4sq2l
dEkQJOOx5svk1r1cWxQFdoxpHPJkp0kTRmAJvX83SDtGFLNL//GNwXO4sSb8+6VkJLCJkOlYM2NP
gTfHAo+GfJM/PMjtaZ9YdyMIpD0dT/mMmJb0DIsEBjnnH13i0sUz3wUAg63Aksna6gTMKVxPofTd
+mTL1ONlOYLU2GgvaTj/1dno5g03yopJtmT610LtPqsMOpLKKeoqQ09Y0zTQbwxNEnPkWHgURM9F
0pCAa+ATw8HtpZQTNIEpfE7k1DXaBSkCa9kZ1fbZ537hQXl1yGUmHzSjhWPxXUZlRzAh5t5FlTNB
9NIvXSVts6Dx7yaI63NlfZQpqXqBHLxPvbRtLSaCg9J7ywCwN7TwhFZuq9vhlwSH1SlGsomVcX6x
KwoWFCAV6a9JRCJcIy06aAqVPDuW7yAuWK42pZ4f9g+TYm0JwkU+EiLFkoRMt5UZkpR8JpXSbedq
7LwpTMutZD2FUp47epz5mzrNqc/0+VY3pOI8h3zg0FIZjBTlJhjjFjTldOjkd2b+oWtPZr/p6vsm
Iaq1Jq+Lev7GsMtXpe3BswBIsjRCj9v+CUWuBuwoDl1SPDOH0aDizvBXHZvAVKedxsyJzXCvC0l2
epBdRiyeAIlVApEkmK+U8VEle3lM+ooFMVRWur2iBTrbpufA7t/9oKqBOhVf8fwyqwnwtTT8RJyb
eY36SITiY49ekq4LtNThZINMXXob7dhZHrW2cepMSmaIgA1f/aZ8A8LEeI0H/VqMNO1T+yxUXpYp
w0WTGf1zTY83PanDbdmc/bkjQDafdsTzGqTL5uF++iA5m3r1Q5J3b0pHoLzcTrciZuTfzQuut6AQ
SDQ6jT7BFToHMtmhGQZsGHBMuHXRAQSL33t2klOXhAJLmnQoRwZZoVAqt92x72UvNSn4Eylw0spt
nen+HdmG7YbWTuyOlflojJmn5R0XAgkMbZq+kHGfeopNw7up28hpmuwZvSgmx5Y59JhE5CWh3jRq
goSXnFiU0eOmkdInYP53oNMsp3nuDQh0VZTgux8OVqR+FVLylUXqZ1NphAXWkPll5lBUuHf50E1b
K6NZEClo2a0UHVE4BS8KVdAxA/Y3TMW9HFfXailU5dPSiP2rNSbRCwM/OEQq2/TCgXtXb0bJWOzO
5U0fxk5UGFRLFqFuFYyHQuGmkKERMoD3wXrhqmkEbqwc6iy6MRFiOGVaXLOk+M4081BVxnsTMfEa
xW1opZkn5HSPUIV6kN+S1zL4+Oqt4diSZhaAqvYqFOibTosh8gx94hkSafSq1E6OpOej52vSpwXZ
KPR7hOiRthGESqmtaeymsX4g5o02dCZ2VAF2+kwlM8wf81HeClK9t1ZooB9GsxLpHGZS8WLLRXzs
3SC0FobYn14LoY2nT9Pcph78mYewnj+L0XhWi+muN1w1M6qtEYyXGTRnYkCea8ifVAzjUoCxtooG
zmCh0lETzSHxfWTaxm6IJM+KyLp/naLyzQ7SB6PszqOBplEensI23TdocJKRYyJumy1INtA0/TkE
HIigDTBanepeUjIDl2pPqzk/ocrr6b5qioEi7gQzDj400ACyKwL9bWrHN7KpM8dMpcfGAmTTRupr
kyWfAzg9rRpf8Zf9RbaLLlbbzX106ET2MGEjd1O5+FN2wMsjOEx9gqKa/XEvCBHbFbQB0Pxp1I6a
eUcDEphacwi67o5MIzIELerjQ2v+bUQDmoI7LBnbRL3nAuQvAGVHEgORl3IOtik9q21+l4DmcZR5
0DfCtnejYR9eswZAH7ShQzHqLbz9BLH8hDwiJEeTNPYToRjFFd8wEj4TbLrKGVn6VHaoCrf6p5y1
50QeXjp+FFO/5wgRBqTP9MmupRNXvnvEZaXTdSa7PrgqJNMXurpr42E/Fv622TdDvm3YLVwkmPnT
OxwdensR4/8BFLBZXiOqVPuWPDW5IVhstM9JAeuz0xL6Kfl2iDh7B8v/m6ZEKCfo0/Kxfja69qza
7W1npS55DndlG7zpGfNGLGRENwzpq4mnHj5p0bu0Zkh5EER/zhwbdATAxucMG2plYEQzbixNRmDc
7QTzjIPNbLnIrkSP1owDIplaFadL92y0FJXn1BodODw3aTw2TmVCBJQFgiMtCx4KI/1btmPtZG06
eJXdkRiJ6bAO5UMv239MjUHkFELOzoP+pDWMssvOf+tazru5U7cGMG+z6S8a1TvIKYkH4s6QUrqh
lQ9KFO0UyN1nGIQInQJKaBq1w7rX2Mkmu5HIk5kLupJ5nWraGP4ty+njIfOy+yaDEdUnkrxVNZgN
TR39IQC+9WHbc4NjJHlnf8lj150VQGTMxvS95bcPkpjAbtrdm2ghjU9ShO6le6sbexv0IEWbiIxi
O7G9lBJBTYMjRRjv5bLEycMgrBKxWwVUBDpZzqhYJ/ts7q0DIZPPZgS8hzt415dfSsvYeBo4PQv4
OnF0FlJBwtwAQzHmcKmiPwqXHw93Eqom8nvmqDoHUfFNyGjoCKWjraQ9+o1FUEn+oUCus+Yal4RC
IpgfWeRz5pcuqE4Gg8Wgza+9TdOQfBFQVxcMRE+MtZ8smhauHixZEer4OenMABKrH6+Wza3GmLzE
6paEQe7mBgFScQNHtXpO1IqzY3CNepZv9D4bGYyniSMsxmBGim4jiL576tntSS8WQpY+wnsbh0e9
GDaKqo8MrAjNiEzYDkZ3Kw1jeYik5FYLGJCTSZurer7TqExV1TwwoA37HSZtrTEyj4LQoxEGH/Ct
YKcmaPZCpeIM4KCRvin6vUdFcvANbSQZuKVbec1KMGYg7oWTorbdz3pQew1ETHuI3XjWL3Vno03t
/urSkajlc0Qwa04RGuAj2ruk3GBlvI17IbZyXr0CWTh2+QzxuVgQzW+VILh6tBXM+kX4WAqTkRAa
KIsigVPJAePOIgIziQQ9t3aIlnSiIc3BjQ3MPcaEK0R/jzsQkP0wkdluqFuhTQ+qbJyrmDMwZA8n
glAJupJ/ddPvvbSFOJxtQsXYRcb4No9HlDOPKYpUh1yQapMp7CeixK84MZCNzMzXDbxK7bSU4PVn
CTLfom1zoYe8qM1JUrYGgUeOrUv3ohDbHsDtcpEqHDioWKEmBNS7hS5H+kfChU3STqADX/tQ+1AN
adr6ag8sGQspREOmp2kK3o4RoW5z9BcS3gEGJsQmhvhXGOO3UQgjKdG+NaPNHWOk3K9DTeK6SQlR
By+oyneRJatQ5UwvIeXUkWyOElNX3ym4/CVDuTz1CV1rlcb9RFRRoip/APZlHlIZDJSa4slJoS9v
2ETUiD1VpbFvJTuhw6VVxnFvKr3FOCAuXVBzDfSU9iVWKnDU7UmKONqKWjhNWj7GaY4dyTgCxvTm
gvHz0Nqk+lKkcIw03A0kjkPtnK8GEvZSfE2K/Vlmc+whZCs5TLs7Mx9ezWb4hCS6n6fJNVTlrRgj
HVryAKIX84U/1jp8kiF36YPIpbjvE/OuayxsGXF26a2OBkol08i2X2O9JdE+0x789k8nZFDdMERJ
ECNxRzZ9bwzzS6qLs1AMTt2gJc+JPkYtmzcls46+yAcvjORbAkce1Z5UTLvLt0E4/Ql9vUcLaN7R
UCHAJfZhNs8vlv3HMiREIurC4sva0W3bmAE2A0zwdYEXq4U3QbEl5tzp645+Q7iTyvySp49g82ya
nf6eY9Kty1DbjLHCTKxXeKka5RtJNTTXOjYBwE6KfmgXyAa3OzQnubkZKvlFSlNaLZ2680eYe6NP
GF4KBq0yOzfo28+wQnqvawfGF02eMsAYTEdnVMnsa7iRkwMjaR3qcEpKVWS7StEbfA15CKktuT7a
3LzSFNey4q/JDF9C+pTT1GWu1MMGjG11OpjTcyGidOOru1TQkM7xoeJBDTYGOTCF6F6SPFgq1Mz8
/Zj/mm3ULjcEeiW1QqWVvDppF2MinYzkcRy5e+ukem/LgSFHb7S0CRvawyEh0bZpw1D+Kn0yMpKw
vLZBuNUIEtna03gqE/UjlTDshjHk94U3VLWfKJIeaYgXWwmNilNxxm9syWRuaHMqDUNzzaetDQV4
mii3o+eqPD8JoLMV2AIrnAgpXa24wfuX+tRCouir8NOzbEpAzeOSZCFfp/UUNfsQwIaDaMl06kL9
GjSwU+mjYpj5LiiUN1OR9uY8Uj+xUfNo5VdRgDqF1/0Fb+adEfWwrdTwOoMchuybJC5psFAI5ps6
JML1duRuyqmI4TB/RxKD9Lv/Jt/y6ttELEdcoxSCzrPefLKV8TTVwEjgzJElr9U3fS3ec/5ZIFHu
osRWd9ISuRyW0znVZajvUd5to4h5mszYvyyHJ85RZCCI6pfLobGpg2nH++iCdwHg2/BArNBjoqiS
RwLW7gkjqe8MlY966MsenytLe6a2/WBmHaNNhKn6jOKM6GqsE6c0sZmmconyNQa8nJuIbKn1VjXy
mlfZUN8qBS1VhmaCgu2fgp3n5IN2J6UJJUOhvfT0LZVg6D3Sfxaeih2cQ108BLOxV1IG6CIglI+r
EyMASHvMYS0VdmvVaQiNIQlTsLq1w+Cu/MuF16fzM+CsHMP+LhXM1IwaP008EIsi5JewJqhhUgvy
oIYHAKTpFg3XbWz2Z9oKGP2k9CrSoPWYBJ6Hhdw6affKe5Bb72bXPDUyB2aiP5F9ca8auScCcgqJ
AIYCTpDsdGxqzhZsXSjE940mv3St/iGZPXVllG6NRnZdLFOMibn/m3Ok4ZjoD1V3TSo44FwAkMEt
8Gbl1V8mr5YUnGdIhSC1z4lqzBTums+yGreVKT2lRBI7ZqgN7lAw8JZ11Aw+RwujmC4vbKziQnZ0
kR4Lv/3IBRaKsJuBUiJ/qrt7MxUnLTMaV5U6xlQ58nsZQPUYS5InlnzezlY2WMGJoo+LzzAL94Ar
jnUUbuVE/wqtmjpVTReQJFWiFKOdOpXXxCBQtK7SQ9kTmdrJ5QZV+HuiNMhFVRK69WgTJzSe4xb9
m58DDtY3/IRTF96YUY5IeDjnkgLfyVBCB9OjP2h//BYLhe9/z7n0oBIlNBpF+CAlbzATc31WXSmQ
UWMN6nWCPeZprfJpdu1BtaP7YqCzjgPwq/WXnR2mb5PSPyc5vmrSFqBfFfzN0XCdkuFSxMjz/OCd
IcQ7waqhYxb9Vi+nt65cfHkyN3Ips1EEzgXscRW1HWPzpVI57ujihZ42UZqVI5UAeJVqQvhm6yRS
JE1+zlLilAr9T2YNgg669DoHw1muQEjb+UXlEi5Ma9cWheVmA5C7vN1EQ/QSpbVwvyu9/NS19MMv
S7SWanGXQWtszYyLi1GTtqS34PFOcz5sfPLjUTnh1VbKEz6je1XqEafj/MVlsZ8GsIQh2aBxLFPU
6/KeoxHN+Sw0T6anCoMrwAuSD67stvMYk5QYJds5ME84KN8NUb2l83zTw/mirWZcOEOejQRam9R5
dl6gwbSCnVrHrjl0CI4l0qLi+Yp56Qi1dt5VurbRwRtw/1HIo0xdS+Xs6me535PpAEUfGfhodUDW
+aNKzf4zmhRvTOopjsaIjqM4v2jpUycSjwDV2zpsX8KeFvhyCM4TEVMIS+RtYHCg4J+4zqm/oyL+
4pvtlcrtjQ8on1kCPrS0UjakEJ1Skd23ofqajYZgohcyrMVPZdlQnkTLjTGP7lepQCBTlKF4XO6Z
jd0Tqv1StvEns98HXKDtAWw+mcqz7+F7edHLc136rwwP0GOEDFF8CvVniUZOrRC20k16srEydY/K
iLJePGkMGaqAfEjpXJildGWu+Txm1HbnztySl517hW4MzOlHe5vNoGhmkSb7vL7khUSDgA/YWIn0
ybzXmfBCiMi39uMs4ZvMQFYSkhWMVnDso4FJI+QEevuSW8Y6scWTvpuaTDlKKR2sCicCnQiTiZoV
ytgzlN002dUBe1zk1BMZTKOiZX+kqQEabybNbn36sw4Mfcx52aS+Z2LhAMRfqtyrWsLGzawgy2BJ
fxpfLBEB4ybAwjDHya3s6VCYWNIxOb0Z1JEVgf7U1Dppz9+znRUGqp3wqfQBsWdq8zSndbPrGaHX
A/ewvqYAGbX35Au/d226OLu4+8zScBBKb+9M/9sks9OdUuUdHRn3mga5WyyLgJzj9FXqAKoWGkN7
Y1D++rnFScMIO/P9Dy0WnUuJyPLABghbA+Is5/xNBpclqzpGwzJkC6VTaKLh883P0FY/+wb59sRF
2O/8AyRmAOlUrFpbfbYToN/6tpykS7V8XbR0YDQD+dQA+d62nuDngT3MSZaYc7ef4vMsG3+y8qaM
Re/E6XCfB3SfU8s61KWgpGneJCpuctP6qkcdiH9Q3U56ehcvrQNbyigbjvVJyMHgNrXGGWGTAo+r
7Eg+Ru5VQTXSw289BtcDp7V2yHtBoI7O7G2vBaEANoGyQzYgEihmCRM10UwIjUG9ifXypo77lzFb
ghbHuN/5WvY9RHNzaSFtBJS3ZZ2ZshbY3GAnjf6Apm3sUH6JJvNiB99qo9GTrclDs5hwlpGVc3mM
77Phydci6EIWc7Qw0AIHi7UztrAcxmJ0LTtm7mzqg0NPdRdHsvKc2FytYccyu6XEMmbkQynRSXRU
X4xeXJljPxhy9txkVrqRahEhtAheYIxgYbfUHW4m2UXowWVwER2axA5ROaRI1blL2XPTq5jVVf7H
6tJtnSWCIfUk2RFkyrvUk0YvbCtbxvuMkz8bKFX6Pc0VECpY3Om4D+3IHE4id8nKU8tNDEPB0dQ/
KClAQFkD+dIXJbIqClZ6+ZXEFeyXfNinE3VmJdXtgyoObdZ2zhTQmGpmik+mmbx3FPm42xSSkyN6
aNIiPARxvwyg1Vcdi4tDtTIAdzLWt3KW0VhR9Y9iaT35bxUVFldJJMau7bmhZolMtj4GWAM7BiN3
vsFRmRcUOzsZ30l/7fHXuWhUyo2d61DSJ9oexpJY01VU/KK5G+iXccBARkh2dQilguGdM9ZJd1eR
me41xBstQP4TdflLoFdu2lG3GSFqKANlTcZS5SHuK4gf3BHCSvhu1UXypR3kbcaY0plMnNPRTGK5
kG/sUmg7IXfVFkLkYa5i0zGSfBOqBLbMATeHIBDNaaDenlgI3ONkfDJyRKZy+0jXjP9/PiP9oSLr
R018TAvK6sxb4dTGBtEr/RYWAxSJKo/OrUn/tKop2pfaKGGKhQeZ2tlmbjVuxkPzAqJnk+vL+LPA
Gjf3Bz3hSppGxVNuzNreVAvUzKKYjqJZekI1chriN9DwmUnNuDYlTxzvxkaEHBbSIDBgNxQCOdGY
Zhn6U5bWmWsque+CXMnRcuJ6LWOXyLYcANRySt6kI1+RTJzCWlrrrhBiyVOozrqIn1uDfesrrbGP
owQBE6c9Np+n2uAvrnS+Ej8RlZjA4LJGS8aw+mfd1hEWJ9kZ1Od4Coo7mRIKR1Tu+PxXNmHSgPtu
aqZ7fLdSTluCRnq6zoyyTHo9G8MqCzcO+r1g4k68cEbEaifyHc1iDUbM1u4vRUh4C17Zd9kQ7Z9M
9Td9PD1rA67L3uwfGx+vJzKgepcTRMMlur0Zo5kXSd+ClCDKOsFHqRmdZ1rdMaCHSuHQVgGjBBNl
c6P8gt/MLpri217uJMKnLRwwvUXsRo4xoSrR06pU6FTCRjoSNnOOZN0Ht8aJhOu/vIip5XIz5uoB
UEkxM6zQOeZEqXyNgf4uq9/9OH+BniHcAlC4Xt3OjSFDxvGpQ/8fxs5rSW4kS9Ov0lbXixlosTbV
Zhs6MmRqkjewJDMJLRwaePr94MliFtm9M2tGwsIFPCKQCIf7Ob/wXxDf4mxTtzdqCoOClCHqNTUk
E+IeSt+de3LMNi4+cdit61D57FWmu261CsO1KClOZP6cdTq5uOOZ5HRIey1VjZUO+xzIvaxY2ddu
EfYxl2hiJCse2/vY8Mcb21fJbbD1MXMgOU5QDBsFLXhwyPeNkqqbyr2iccHCUB2fukHbTbVKVHio
HpuOjIjdN0s9yOvl0HsaC8V04tMHp7BuPqc2KTLju95FV5fdPptgnopdNwA1YjvQDiSgQ09hzb6r
4I1fAvxIlAIza8ydVn2tvFZF99kI8PVK/VPSgq0029feJaBfxoTgQVc+NAQF8Hvz0P3NbYIfxmPn
sz2MUW9YQ9B5UWb2WuiMh8HBuiCL41vFLFHPt0ZuuaksFgVQlJXWsedzZk38uszfVKP/2nQqKxa7
32nMPdtZdLsv0q9gN3CvRP2UfC87Y92p7vhGMXdVGBN+sdJtiAQuYMNVosS7TMXQufKNq6i9+Kao
ubcNsQq4yIux9IAHkgTXhGetw6bvz6W7NkDPrtzBxG2jfRnH4sITNmYVbCzMEvpcVeTgQMrNGM+E
3YZ9B6ZtAOSn8jWGZMVWIb7XVc9fhoLQa1hYEa8InKRB0V5yG2au8o1Ye/9FCXZkX1WkncxzV5Nm
m4b8m+PM2iwmW6OqBljX8VfR1GkbeFN9ieaDRfQtA0l7I6vsVGBlROShTGy+bT1b0PjDLgP+CCZX
Zy7FWN1VPFT8q25clYJ52C+1h7iNYu4D9blGXmKl6bqzDIyda9vWypy85yAKTVhuxLSLOuvXlc9G
JuvhQcSLaijEXgz1Q+eU01aPjWjdVel5ADJG7pjsnFGlYsuPB2Njt03QER7I1ZKJYwnHHAtLH5kK
osNro6rbc1e6d2nOBc2ndJGVWnVuvKbEw3vj8tB3SzRZGtIbqI5dKn8kyE+YsQmHr32roSLukJaP
W+3JsEEWlvWXUqDkAqOLpVC29irnkpERW5WTWS9ZtK59qIMdKVY0c2ajjf4trsaVb3cN9oU3SdUO
G4S/QS76Z28KToHNXoVt2SbRy3DZKwnxGK2/0fAfYJEzvDHlIh7luFfNqG5FmxCGsYOndCT/afJc
ClCQrpTx+4B/cOwb2jmyjG7V5FmwUVKcEYTmfncsMJpZ8zQ0nb8wkUFeOqO6dOqR+dmYXs3B3VUG
Ntnxd8fmBp2y9JsY4NaqTsPaT8HEKB+DQ2+Uj1UCmKLh5tLrB3gcB68C4RP44dqPKlQ8Wn3heOa3
mXHCQhx1ktrTjaWvO0cd5HVK/mXdBfbeA/JzA1HxUZttxoNSIdtecAEc87VOIVvCIyoIvm4G30XU
Jk4fPJs8te7gUYQWyI1djJfOIHtgmf7n8AoChVll6ffTutWB7nfVaWyTdAssYz92/gW7EKgvxCIS
bQCq4zBmMI7PWW69VdNwMs32wioV2eLwkPj04O5UAATVm8Rsubvn1Rl5lIsdhybL2TojcmLshNXs
tQEf9Gy4V8ZJO7VggXRwwJsi2mUVS9zGM970xGgXuV0/K0UzEedKeBhw3XSYmQLQU+WGh4ZcGjG3
F91smqOGWWwcuuNGaRpvVU/F0jND7pboNkWZYRkw1xfVFlmlPZhJHuWJqsPvL7+kNnZi/mDgOK28
BVb7kpjJ16YKJ+5+fdsL/i5mhHkhfusbe6q/BAZByDie6fQxGTQDjye9cIOliUQZEQYythaXuau6
DcAnZtibuIkf+fvfOV+rsvJWAfECwrQE/WtPXSg92yoreBvq4a7WnbcybZ7dsb4nC+Ev9VhBJ9/B
OMtDUUr4bAdMbUbvkEdVcA22TSDZWB64izabBFt+layz4xsHhNK+an7vLkUOTmzOZuUN9Hx2aukK
2519N9iIP9yMxrh1+AXlQbHNmLh9W/lktNF3xM1yIs9i2BYqsDbo72H1ljv1Mz5TRKPz4iLMjebz
5GROR13Z22Vmh/px/lVPXLDpw7p1IyB1qlniywDvtJztZ5QRgJ2vvTr6GwlNdx1O3mkAkrbKNaQR
gF5HQgXT64U3gzVpizgKT2Wh4FppZEcbtlqSi2zbjJa6BjZnsbrol21ub7V+CFAbKwUWLOJOZ2AU
1vj5J+ZNxaY0gNGJu2MI8doTDTP8dizjt7AQs+hUszdyhe+NK6dpE8VhecsmbPZAG/snbQq9A5GN
5VDjPe5akbYenPwhLKur0WIEgUw1HyNa9RlYV5doOXxv62QnbIUE6fJlNKoYVxnJEU29W+DfiP4N
JRmrgSTGgLkTyKmtaJRy3ZeXZlK1Q551mz5XgpVIWJSV9a7INdatxISjPOKvN+RrN5xOUcYE5Ici
X6tlcxO4GLcHKrYLII40T6nXXqpAV+4+pUO1rrqaJUATXBWNRX+fF68BCT0RY0bpBUq0Ukb9xW7E
xVSbXeal47rRWO+mTWITDzIgC6Uosvj9tQmMr6V5CAxmTXwCHdJh3z0wDoVpQXPvvDc8Ul4IfpnC
fSKDsh2wgYPTcjDYlIYBy4gh0C8QVi5hr16ivgXtoe3LIM02GuEBO7Ovg+7NUB6Wo6XASHEE61pW
+nM9RA8gLFmOokNlNR1Ejdw+55Nx7xvxncmcsnGddptU09YrtRufJzlk0WVbkCDDmnIdx0QjceyM
o2qhi8FYAaOk5AYsdkpwMXVG1Bwud1SE27HTNk7TsCoh2OjhWbAolfRoDtWrH3evSU2uIp4WmrhL
Rdvyo4Hy5xef9NB+jQbrre0K9Pr1laGm5Rbxe/JlI8IKgl27HX4lJEvCvswrgmfKxSimh9BynmJn
2Km6sRchS1Wl0Y/I70D3MMHotDwQrdptF8fvmqmshVrywEAaovPMjSV4wqr91ypHNjD5ahomPmzJ
nqDure0QiUub4nnyvVU1TuY2bLRHDx9WIbzPYTsj4qPwqPQAKQDa4QKRDUcrw/e00AlwZ+6jiopb
6xcXBI86kFfdveiIxTQBZNjCsU8QxzC088u7DCLDwpvGY956q2iycFGiCxmTo4FOCmlWd2O51Z1h
ZS9VjVeZojpo7QNIU7sHzyS8bHjQCiz3vm80FmzWiimXDDQaCcBwzccEg07oJsiLWUb1kqvtSgGl
KnANHSL9YmsOnqHoBsbE3NvS382PPPICz1OeWAszzOGmQ/XxhXUrjPpsVYO7JNfIthvTuoUijGva
2vU6B9PTuyAfh+agt2SDA9IplfINJQesHomtLvoKBUlwqbrDn7YnX56mGvtSZ08Inrkx0kqea9O2
1dqnTCUEhirSzEjfKhC7a89mUcJCsYetMqcB0ZOKkJ1Qg5HgAKtfv/4iXG3TVuaxdRz0UEqcIRPm
bAQtnIKAZtuc+tJsTloRtScCEBNpvV7ZAR/pF7VSDvusNsu72FSSO7bV82tZUdTwH9Ep4rFp+2hB
+mGgLStLrbc/mumoDN0aW0NxkVXAAchDWObnj0HiPoiZx91hbU11eUccRtwBF7svVcQ7ZJWBvetZ
eOruvcPcK8XAdMOnDVcfAxFIh6Xf68pe9gNsPdwOAvv6eVR5gFuyCyFUkrbmk8m62q6bJQg7CxmX
v+rSyF1qiPpcZA+0u0bQLjEBbSvpL+bQ/Tiwt7t1zby/+a3eZG2AlE5PQuuv/pqwUbEwj+RJ9fNH
dYq12jkAYSQHlfVpMWI9FVpX9iKbUhf+NcbT80H4AKeKsm9uZNH2imT2gJvW0RC3D14VpAddEEvM
g77lydG4t3ggLFPoN80yd4ZTrzL5ylPHyquXAWC9vSzGqRdvITaYq/eBA78/4lVI0Gx+2ypFdS7R
3rvKt3K98pmsi3mS79RHWDZOvhsQkKB734psx3ZaWcpiBPP01Hv6YyYUPoeqXgyh1fdyHI0zCWVU
4igHsnJAfSL3/I1sbWJrOYLphVWTFrfyYKWi2iQVPy2kssJw2doFWhd9Vi9lM4jm4pY3jHYVHszM
4nOfLJpCUFcktT7GSepxYD+QbwlS6JumMaILIfZwU/RDeiUFPyMHyvIWiTpnVQRRd5cgqbmqUVW4
HythL33YNw+svapl0NvpU0P0jd+d1T+HE3p2Tmo5n/LByhep0hZfzKp8w1QWumSVP7tdnH0byhza
YGy85hNA9tQtvjcDK4qMnAoZjmLZqSUTx6Re/YEVzaI6Eq0CkpuhQmPaMfADrIlZ7nT0noptSC7k
jUTEwWgm8ZpWzq0Dwv9r1Mef3TysXlT2BKzeau+zTu52kcTpuInKAGsUTxO3mMmjq5k6TEGz4bKs
C5ISSuWksPjphLiVDVqgOUwSfrmWRdlQRQSH4iBVWO4w1Hu/MhjWNhCzlSw28wCFo7vrbnBR1Pv5
Hng9F8CnyaNZvSjC5VQ56kYxNFSI5z5yfI+c4HYQVvf+UWVDXvvtNq/JackucvxBUcH5dyH5/kKA
Z4ORvpu6BLtIUqAX3IKyXSusGEvQMjzxM1PWjTLE94gYRMtKs5ovWaqcdavsA3LEt5Prh99FZr0A
8Paee1t3sUBuoM32TkpUxRMHJS+Mg6P37obNa8fvP9PJixvdp97vPlkFUi6htYY9wB9oSqbb3Cnt
z4OtF8sg6Kc7T4uKjWdnyO1kdXcDut/d4trsX7A1rVeGSNQnEIUxgknhVajJXT7p+tkoM4QWDLsn
NUEusE1CcebGIVEUFMk5Yeu0NdBaOCWJmW5bgUpKmpPgypJ+PCWW0WyNHFRBbpL8b00tO2ntqG9R
tglOmqfbW34ozjFJIAIUTLj8ym5yQCfbEmr/zrDi8JbVCEs6zbG/BekNuhL2a8M+fFE3wXgnu0bW
pBCV+avr0NW/dTWgOd+peHxvu8Zi9m2Te9BT8RHvs23vo22K2jLhDFlHwHPbibIP1z12oauyUsn6
+f1tptc4K8f+tNajqb+VB+xlnaWBnMRGFrW5n9bBxA2M0tqWTG0Yd8fEslH1CfZ6JIb388KYoLKr
+9UNSfDXCTc/hKqI9IP1vzalh+wNPCV2g+6uwEUFjGUPGRhewq2BqvAK0M6wlnV94fq3rO7B6KO4
SU6IfrLO6Y1VPyLPJEt96GdnJMp2siQHgp/m7WLc84AzM4Y8WKblY9zMb+ijDjxnRSrX1vftz37k
P1Y60nYXWVV6bo6kW7UrKizUhzRtVqreg64ggNJslNjkb4cdZLiGjQgfU5kSYll6fXF4LAAEmCuJ
TSbL93ItKgT4iOO+95RFhPMJNc2HjyFkQ2EFzcUmpY7mtIsMTF9fNH9UdzJwnyspH4Ib8/9RGVi2
ulM0QvzyRNlRHmQDPFTSwfPJ01QCH088ex/MG1ARVsa5I/5zCTIBrAXVwC9EDWuSPFZx1UuEKqwJ
Pk7RknA0nPwt1wvvNgog3niCeLqszxzvHrkP9d6bl7tCQItRwpb+eXEoSlShrBG3aX/MxVrWtyE7
or4tn8niOIgTDdirxqQuMwvLWS3slUPtcDct5MtmxLk0HzqkzC3lIKuqOKFVlt9fytqP9s6DuJZm
yvff6mXxtzpLd7V9JpJ17xJDxfdqPIT6+OOgqvVt1PJdJxO8eBY61icthnyglkn5haTdq2WW9ovi
5E+NpjV70zbMravF4drLDFQ/0IB/MguN9BkMj1x3mU8DDV2mKo2ecbzE1JgJE1SGsq6N8eCisuWP
sbECFc78lw/nUYjsbSwR9Wxr/VNg1SoI0sJlx94rN/3zTtc6ZEVVUvcLtTeCnZ/lbK0bqF2unr2U
nvYZf3LlDsHs4pDryAxGzgQgYWg3IivT504liTYqqbZRoHB9sf0lA2Tr9rmrgvJGE1W6USGI7Ys2
yJ7ccdwTjMxftN4oYD35/iELu/jON4Pv8u0m3eUvKIbi4hRZd/YDsgzDfML8OUBQktOKwQbmdmBu
kZP8GiNJepIHIx/akzBb4LWWi8SBwi5dAJA8GXpkDgvZBy7n/BKYNhw48/Cj+HMI2T0ry+csS4vd
x9CpASzYVLpm3QqoAcMw7dFt8c6ylCcQ0JwO2XtZjCtQLMBT971bnx0Sgs2+JgICOkyNloVQquex
I68a56b47EzkraMhrV+KNHsG5tF/w6L51LIefas7G0pWHuBgX0yLwoUmsFDYyM/haC+A35INIGTc
wJzp9hk88Qae8iwuVzgChTldKxcR1tJbWfxoSFIlwwcZnGVHuPsSPSkdNuIGgtRH1w6Ft6lLIL79
YNf70GhvZEkeZBdr7ieLYmYXmX1AvKxxbqNBVfa5C68rg6XOLr1DREGHfLWK5mbZp1J8dZmmxEQr
y6IPj9VvbOmVm/dTdC1dVnpgXd4783c6azhLWJXl3EIYYpCf7/F+fu9nFXcW71EDKTgMZdNvlg04
7LsgyfI7f95yRGoFVudnnVu3zSohBAZ0B0k4mCv6tVJd9yj0uDrCZXlmT2w9qNCq0Buzr2XtICkb
gyd3uBGPstFC1X4FDqTcqSU4waYzym3ugHdNGyN4jPzCWZcd4gh6PMCjgt6JeU4H1W3I7IcpBWXj
FYHytiG/5r/lHUtSo2qsh4yx1gBkk+NgGeGqjFMIRCAF7olmrgfGuhqWYd1PlU/g1NHZYUKyY2+O
qLthNvFCtjoGmc6xcfwj6XkERqMoPZe1XZ0dEGuk0Kvoq3CymyqPrafKKB04FQFyIFMWPZcKAYS5
g/PrmeRSa4LqbvgVvMj7mTYz1rIca/1KbomIuyPShz6FoYSAZ3Qb+z66UVpTkCJJnW0/2voh5hkB
HCZryWjHxZH5rdmOmeqcTa7P2kkS47ZIsb+LVMV5GGbJIvR4F0KY7rZu/WlcZLMHQ+uM2olUZ0rg
EtWtuSoHwX8q58N7v6YyC7wtlB9nyJZmHHFI7k0fC0LI7eS41yAS2zvbaMP70kazIkLobS2L8kAH
07HbO1b2MwsI4aGPDrKODppJOJAISL/3vdbEmbYLDnaeVqc+7LN1kqXNkx7F3+SfWjO+R1Yfvsbc
qwTTR4wu5nNcpIoO5nxO6hBTqGKzfpqMOX3Q+29m/n5O7qXaQnezH+cIG1xKkuYHKFXeQWtG70DK
k/xWr5OQEHEebBKeDRVu2DTlsun3lyyCjZXSRpt0EFmLSYEJjw9X3UXNt0flGR/1MUCEYWGpLsd8
rvg4NGmEATCo14cJIu26HXBcr6PBOBa5nqwjK1aeIclfeu7CVyvqrmbdG8/wFnLS4vW/dPWz9iKX
rmY4XEsv+tH1t1HNScVjvRAJYcQXvcqNR9Wvyoeg+1sh6l60ztbfWzTvby2/n1N6Zb+tKx8QyiQ6
nMVrdeAZC+OfhKhqruXLREMQIJoPpRejMOleVHS7DlUy79fkyxwNWgVP1V9rZRll+OpmMghZe6Ny
k1vBAcqIuU1JFd+QlVduZD3Ed4KnslLLBhdd5Lk3ST8vX8hera211k52qGWtfCkPwrXIlTltvChR
zvjRX7aMWvCl9arwMDLPXwN+Grt0IDCnZSK/+rmWX+UrVqFPDcnUm4/6wQ+0nWuQuJen/toXtOmP
vg3avQs0Dlpkh93gJA8WQp/cR5m5dkSGdknTwv2WLz/61CPpjt/7yGZbtRBr6TCWiYAZBg8K4u+H
PG9U4tPzS10B8SVfyUMd8OwCnhQuPuo63R3F6aOc2FOyiTN0zOTJUBxRavptHMKVJGnq2ma6csmR
/W0MFk7OMh8HFXxNCVcLub7Oi64IGeTXQA3zq0hHB464b6y8Uc/+3rBrOgT8PmpLw3BWZFqNlTxR
HpBWzq/1rpp7yoq6Bx9ms+TYwtPIcJp5nkg3njBDEAtZhMpUbGsDpSVZ1E0oowpczaMsRna04gGp
P5Serl+TzHyQ1X2Edmtj4iEXj/n4XGuketlCOHvZqljqBSfN6RajbPO+zqf3ob3UbA993JboKXES
GY9xja4Q+9H5Y2kpaoKFpRjnHl+lZ93HmeRfP605f1qWYeGGTNLw/PFp5ZAJnzarEWgWsPS3Ugk9
43GxaYoAXPQslv6ujj7rqX8URR3CRPOA0MhW2TANKTO7LKdq/jnV0nwnS2MmDkyVUHxSbe3FrHWh
BUbRFW23YVUTz14PtTMCZQqzpY9QwblgKYR1km+RfqiQz5K93090jBDstHBnX4/oail1dAVvFrC1
6G8T/C+OCMgfWmVwn1Wdtx+9AdaR511FlzzWc3XuwbOpEtLpTZu4z0NjxEsC8dFRtjZ2jCfGmDwF
GujpxsRiZ+gV97mCNLbJq3jYyLN0vScc2cbx2VNS72mKj/ItXaVTjyi9kgGc38qPYxK5Va5sZXFM
xs8TvrNoWNXlQx34a/mWXkNuTJtwvm67VH8yYY0lkXtqUoOMh6pCLsbI6oRTtnPqhUXuJdZsH1yo
eT+OqYnc0M/mQQHD8HHKNE0jkygS+xaPVsOCdRJ290HYdvcYLRE6TAGH+gFFJG8wkOnHl48eWus/
9rGRnmR/XE/qrdFBtJTFah5wzuLOY8lz+iqzlmiKeFvPsLZNO1aXIYdvzwIAqH2l8GtVEclsDTt4
DW/bsCte8XDKwAkGs9eACdt2alyI/n38aNn1V89Q8tfE14G/2OKToVti3aBMeCQaaZ/KSRN4IHnO
l1gRK9lVuOT59F5176YUb7hRjXiSWFV/N5Vet5DvZ0NSTDtbvPglUEVFDCzGlMQ61JAq10Vku88A
B06yaxPrnztXhYOo2xofioiO/A6F34ulwz7qr++QsId6/w5FxppKfocK1tBjlIuvwHe7jS8Sc5Oq
ybQDHJCtdIQ9HmWxq5J8pYeq/mg29Y/WyQuMvxXVRBc7kkbZBrYzeRJDiZ9UfNJX6qhWZ8Dw/V5o
Sb1DNhkdUSVKVw66eZ/GsXsGAm1+d+tDnSrTWyOYJhAhjyGUc/bk+dW5Jp5ZtAgu9Eb+0mci3KKX
lSF/l/blkcgcllHzq9+KLSLP2AybzZJ9AL2F6EfYEdhA+01mn1PNWPuDEh1JG7nLlLjrWtYLVwcL
BNE5PxpWsS6aHsuIoOUMw4swfvEG932Afm84Jq5a2myv5zjq0TTBgs4lEQegeIpqfG/sqlBbV1WH
IsHcILvIVq/TiwMJBFT0YxJUKIFt0iqwTibxzZM9H2QxTHv7MGEuKUuyXvbQMvJHJH0clKnzGOr7
fG5f4HEUWtkmxPVmKQXYYbo+lgj930cBgMlaA2chhdCdqX60PTe5J50evteXqbNsNb3+gtoGbPPu
FbVxnmHAX26D0vR3AdJBWzdM8/ukJ8nRKGr3avTqEgHo9kVFtWmFjKN2RjoVB7Q2jTaDUOqnStUe
gyrpkdTBKGvMvWcrxkMl1pzk2JaixwPEGFHtH4MrewzI2HlwC628Pxp6Y99a88HUwS1axe0YR/as
KNaegGAe4P+BtazMpNrrE8uKj/5tXUcbtWHLJuvkaV0ICn+M2mwri7JBjao3ZOutm49uDkgqpy6y
C+RN+zYVfn1xO2X50QFlGZZm8fjtY5jacMS2mSD1yZNkQ9tGwypJQx/KBQPJOq3JB8yuo2wvi13h
25s8KkFDqHjjeIH17LKlO/QeIABZrMcxXKNUo+5k0UmKx4Z01xUylX8PQ31TN631XI4BBDbvThti
80TqAgn+QP0ODEvdxlXJlkbWyUMU5fURzhW0ZfqqU2Fs/Kkq902XfwYLDPXc8/WVprrxXT/m1tXU
v7bEFiDOYFexR8YMyuvcWFRFcqeakbpSyQ6tZd17g19+NkZdO8gSUorW1cu/yu6yJrI0dc+i9e/j
xGmhgopolHXldB1E0qb+HMCheh+DzQVwbTF9hvziLiuPzHRM6l+bJ6AIvdf7j5Lvv5fkXDWgcvHR
1v1S+nmenOR+9pTnkXPq7/WeXPU8Af7s+f5+c9ssuPNvzvOGAPRj0O+DfkxOMBuTk5X4d202djvk
WJLTR7189V4nBhJmPcgGun9U5xUz/UKW66n7lgYA8/FnOPmZVZzkK3moxYimip62GIj91eBrajT8
rWw60a5Qg+wm7vGhfB/mY4SuVsa1Fs/affP48iDHYlHQLf74x3/+87++Df87eCuuRToGRf4P2IrX
Aj2t+s8/bO2Pf5Tv1fvXP/9wQDd6tme6uqGqkEgtzab928tdlAf01v5XrjahHw+l902Ndcv+MvgD
fIV569WtKtGojxa47scRAhqv5WaNuJg3XHQ7gSkO9OKzPy+Zw3kZnc0LamhmDx6hv5tErrVzvet4
wACvlV3kwc2Eu8wr8L5ioUS9x0IFk4B0E8SJea4my3g/ZJN2Nplab8gNc61RSzLPoPLLraIF7eKj
n2wg54aBZhEhmVxGBEWtfCdytz9ZeTac5Cvj56u5B8opOcs4cKchW5OTr2v7JmqL2zICSuub499K
Xq7urdAbN//9lbe836+8Yxq2bbqeZbiObrjur1c+skZwfEHkvFbYuJ5sPSvOfaumZ9wt5tewt2vy
G3ONWFsjzmTANgakQ+bDj+q48pANFLV/UkhurjJTtRC8GepbL3IqJBSoG3zbAk6qdiGsvr/KZVt9
E2nV4j4TPgng+peIbPiTqj+lSdM+GpCm7hKw3LLWbZv4pPlQDGUx1UiqDIaCeP58jgX3YB2kdQV5
v7WewFqky8nJ04NszYvkb+MP5d/GVwx137cVREtfw/XU9xvEOuruRPT5v7/QnvEvF9rWVO5zx3Q1
KF+m+euFbt3cZcEa5G9ERHr0Yrh+8goHmcdFtZCygNiHWp68xh/NfYEsap3nN+/9wrqFKYyO6E1o
TtWRsA582IQbLrPHFtPMubJzZ/ywfOn75vzS0X/0Ki37rROsu0RQens0q4x15zbTS9Msxpp4+IRB
zEbN9HbfZqb7YPnaVbZn7HKImOslTE7fPlfIGy/rzp1e/Dp5GIgxPzAH/DZgCvzgTvUMgIbLIUW3
dLKGa+c44bHty5MsIRI4Xn/Ud1d8nlHg68rcX3QGyo/AXIyVb3504dTGzN9P1RWzWk2sT3ZFDMoj
RDoECftouFN98TAOmobBW0csyW3m7xIonxxnPbaW+llF/X8HWMh+L9pjdM7hsN4bLiZBUWFlGKZy
9r8bdT69MtBCkLfGf/4y/dVyOvxWlGMVBWHzW/Gf27fi/JK91f81n/Wz16/n/POhyPj333Y5Rd+q
ogZJ8HuvX8bl3X98utVL8/JLYZ03UTPetm/VePdWt2nz1zQ+9/z/bfzHmxzlYSzf/vwjLb69YMo8
/vGjdp7xLRMuCsKDlmPYpmMx//BE+PnEmN/qR+f5ovz5x/9p0pe8efkfR3h7qZs//4B6+R86Exoq
pBo8FNMyGLx/+6vJYh3haOhIeR4Secx3Obpo4Z9/GMZ/uC7iIJ7h2LquOiq/4BoKz3sTH9NV3fkH
bGmao//x12X58XR7/3v++6fd/PZ/e9q9f3fQ1p7JPsBQsUT5dSpAXk5Lg3T0dvYSaTNsXQd4Cc6y
th9iT9s62ZfqIdTOgLNzb9UBz4PaGAb1pow/qfs4ZRcEagPq8kFfdM55gOgK9noibtegzmB4IPbd
a5eYh+J/mMKYpn59WvDJeVSYJhcJBuH8/7enhdWOfdfUpbdrXG+JUgOolQ3qwh1yYEH8qcPAA5Ws
tYVZVzCydLyGy2QXeCsb7dJ2sbnYL/aLF7FCA34A8EGZaS8rlyd4A1beXvjWAwLUVxzFrONYi2OZ
3qnZToHqHN3n6N50h4noWY2G8FsLKaEKnjB+moWCIgSXz0l/ROEkXkzGyhHhqtb3Tb/NYOlpc8Zo
YLFhX8w+WWyaa/WZINuGHbbZApm5ieJPUpwD83gm0l29AD66NNfexrdvEy0CdqCsFJQrIm/l2E9Z
fWW3viqjrd9fnP4TSMYp/OJPL260A7iwiUCg8J39eAkScQnMtz/UhY1cEiZnqzC8z+3nEjxyFi2T
T02B7Jk4+kO/7Eo4rYgKRM4q4juprXXARmGNkvA23Q8bJM24pQADrHEuXWKw5iDCqBQ3oX1Tk2Ll
EzerOy9+COJmgcD30r56RPDJ8xAnOpQHcw9s8A6E78Ibm7WAaOZBpEvzZXLobw17jXxgh6lMtkeZ
8iVbY2H5prcrawTsnKJJukpHfZHB0oVRseiumr9XOmKfLteWYI12L4rnCo/v/LG2V1ySTrlFP2GE
KuZsp5NjHXt9X4Fz1QntxCjTnDy2pkEQLPHhW7oHV7/rYO84UPRU40o6RUc1MFwiAgMwFcEjlaAp
O++QcCIXm5GD5yL+JOJPzqu7Rmh/YWY7UI6uOIw1YlD8XPzmKYWGsAme5zNcjHLO8fDJ8HgQvSCH
DGMV3Fh4SDPuM6Cdm1A76Nm+Za9ZLkS57ZBYGfW9AlYCJT9Y9C23+aOCIYn43nmLNnobw+8q/DsP
9qCxzWA2H8OteU7GZDct8vvAWRTeOvu/xJ3ZcuNYlmV/pT+gkYZ5eCVBEgBniaKGF5hGzPOMr68F
ZVp2RGRXpVX1Qz8Ew+kud1EkcO895+y9dnaiRm4rXMU7bBTGdovVOdxZ74GMbuIUrwNs1vjW9hUa
PAMjjIDeSz5Jp1J5Y1mQL4Li9M2+LzfSw7AgeF21c2pUqq343itvI9EA/LgNHE+0LxPRT2K1AusM
IPVMsCAJEiul2pstmlERD2KzAX1iBwiW1tPglHAQnmv0TNwQcA/5bt9YMeFSrUyzOciTtMmNMyiV
4WGLaMuVbtNZmV8nBRXQXYMzCsJ7Wgtv1Sp9DcMtP2NJ9gM3AqPHkNsIfVf4HBh381siabrKIOSD
r0EgLQTnzvwmO2hhYNACWKG97Z4xPG7CiAARhLgb1ItEyK6aV5y+QLqyfJOctvQrOOYfxq9cfzKM
dJXMCge1z9p4TMVbPjnNthXX01dkrfQDNlEUs8YABHPx6DLKsBj+qe4gPGTHGoEAjOcS+a30zK/q
qN2EP8pJVJ5T3UOfupJuafQh1j8sJWJ20DbJfj6pNjmxQT7vMz6miFJd1l4l+43cm5XwXG4RJkIK
qvt9iYwB1tBNDrZS75E2TBso3OOyumsOXGI/OBsLc1A29xboAGC+Nn39GdabV+TefMMR1w2wXTgs
tdfxKwwKO5Bsg4+tuwFMaawVx1+SrAFcmc+R9ZAcu2v8aRzqrfpUbsRLq6Bo9LD3rgHzdPCGTPmo
G5c4hoixEdvt6Mr6Yxde1afMUYDjabiktlP/FovfXLIyXiOUzn4VeKiJSYxiEXzHQXp+G04oSVYL
jBnTJsu1sOrdxIlquq8bluePM+q2FRrMjBnhGkh1lSQei+/sJvuexda/j5K8GfTX4QF0RsR3Ctbg
xM68ZwhDx/UWnkIfHvjHgVmo72eyMO/brWR/SHb7hSA5Nt6WjYQlh7fWfFf5SJb1m8TSXXedTiI8
AXlcbYfdDTCPxF75BLYWJC6QqA3fjT2E5AA7Av5U2tre2hL9DMeOW48FPV/AzifY3aSZfpSYXLMn
IaJ5JsMz83I78w99iz1oAyWhdxjpFrUj5d6y30FIDIjC+NGN83zH/NC3H3PxnbzIfMIc5AH+4hYT
Q3G53qSINBDdboYdM7nO8uoJiN96KJ945eTYvEVXEkc8VrLqqNj9R2zT1G6GYZM7n7O4EV38knnx
rG067oKT5qUnhBRQC07IZsNTdzC85pAdwNk7n7t25RU4hbfSEdmjuVeBIAB5HIJ1vjfWbd3bYvoA
b1C3Fe0a+A7WSTZkU99oLIS3Vr8FEEc78T6J3zOWDDiCLKeW/+Ij0BP8nWUuO6PwAJlXTj8etMwC
cLZq7Ln0WvXMOkYl8YzDSEfaojwLlm2ahAA700X/giKusK8NqxCS3myrLWbwDR14b9pWxSsj30x1
kpIIpi9Rdctp11ZPZWcXqH1Qp0t7k0YEU6a1Xjih14kPWfggp2toiIndAZZT3/3qsU3u/Yv+5j/N
j0iAXtOJwcw+V7qPvH5gSUgc9vc02tVEitORXzfbvn2XPkbzOjI0t+H0D8vFkuw5gdCmXvHVzOyk
+LVC7n6woKStEvdAirr8MkDEJadEI7rA5kNRPOEoHOVz4Ppb8bKqHYgb2DJXyXjyoVHCAvI/AYsx
OtgkY+IuCuDPkI9bH17C8rFsLmXxLGXgkLDHxC/lPjg22RnFVFNla4lhmzmumxB7wgzNy1GXFSEe
H+Ly0VC9KYCqZqxi/Zjx772CRMqfw2fV7jUmf1BDWbCGhjjLbrOMdpdvSiQvt8wqfICXpfn4f+x+
xHy8hZvmfxpwGo1N/yOcNIzKFRAVW9lVDMi+83nN9RKtZXKrMUL7O239FDvVl/Aj/FS4RRAswxdt
Vu19GSdk/SrBxFGa60MWPfA7+DiqoyQelSTc0dmuO9TkQBvD95EVHyxEgsjkJSHOCE+EvWnvtDcz
vJc5/6gebnj9LxEjZ5WRsQCFaFFCHcEk4EDD5nyQYDxDfMzW2cIRGBIML6Cpx9CxJn8tLJD4ZxGT
8rqIbMBMKDHRK/bBDePGWrQZpQXsZkaXrNY93v5K6ABGjnfCN930bXkkyGluvrS7cae3vznB74gY
rdi65XY26MgtFiKIl+s4kR5zaa3ektJ6KLpqdUh7cKuiwLmmNhfA3rFm7hdvBzI8UffYuXybFFr4
yUbGIoxPt+tZqiNGPR4kTbksDvxwbdzbHRy3KqU0leOHpPB/Bt5e9SU+0YdVSmnDhuCb9H4TRslp
h31oT9gtmYWMoZHxwF/hwAUj0q5tuWT7AEDDUZMxcEmsd/jc+29mR/7sgi6rP0vlVVNuUvmdQroR
4O4Z85Pugw9DlnpUc6ylRn4YzknHKkP7BQJLhPpIOan9HqzdTuukFzM8mHDdBhYdDgfSaepW2pVs
y0hck8tFmF+MFSx+Kut9292FxDbwwFSqowt7WhgpKitpU4LQ+G72GjmPUDNp/FYl9ZEdmYpdpvrW
J9s8JEfcTjGP5g7oqmCw9bEl3/Bdf9I51PgREDPhIQx+WFPUMsMKtCfPSm73GY6dffKoOt2Fs6hP
HZOtVGwtHzO3R/C+HIY5znAvt+XG0E/gC8qFYbKZn1IveBSKGWTm3fdPjaWt1R9JyiHHv2U+azET
0169ZL25xdgl3DjUYwMFXgE3oMRcA+T5RWyfUlPF7AD8xP/mbAoIz8/WOXSmBQ+YvGr5Y4kvWrRl
0yR5NvTAHnCAIspFAlvf/SxutcncCsn3YJxHXG2Ebz+rhFRNP4X00MIkJXhA7FbNZ5JVcMcIaqz2
Q2Q6dCZH/ZWKUm7usnkUnmAwsK5cMBkFL7MMnGAdtg6RY73xFTRfCTASApDk0c4t561EDMA9xSm+
oyzqrlkD8JAtkuq0fAcGqn+q6qadVrL44IP6Cde+wOEku3OgIR/A+Ej1czM1W9KK00lBbMnhG983
i4m/zbgQqaNUbxQ3Gec+YX7yt9C1ywJxOoQ2m1OxTPVCMVjJ53GQ1pZTGt+1HuLkpdJSbXE5tC0W
N1tl7EX2jYkOsdvyt3sVEr28tppVh9PsxTiO+d5v8Hy7ouGalWtOl27L5H5ItmnkxhmuiZVHiAKF
zozZNAP2lkYePlkfuOgSRen38LVORHB5GXIaqA7b9AXhGTbR4Ugmpo4lJXgq6sEbz43HcRFJAZfO
iaZSgb8SBjOoJio+eC445JO15BgRiKSD/CDckgJirl0dYunYqjaaDTnGqU2MN4hckqQ+lOwiy0CN
ngYLLsJTVNlmuFa9xeEseCmC3Z9efzae1OJYHucnI72nm67bxxzQ9vK+DChgL7zcgK1gfht3ok7H
cHBzOIFIBW69S/GJ43Ur8SZE7b2/1ZObs0pwSiexQDJOcnjiNIzOVX1iiacWpvDe6BIrxjr4pkf7
JNxpvkNTJSpU5nS2Do7yhXIvJQh22lvvKSWRLbbr8YStZRNPMOixWSp3NnoiPaib8Jxm1psScmd3
12ZZcIltF/dBbnipBYLTJJlYhD/kIvOAkHihmCtgPJp4S5FmroCsDPqtNr9V/wVWpJpuDOMs6PeC
fRIkmcImslYf5FOp53hWrY1xr77GdwhyzbTnDmPm5cUY5GvxHszSpuj3U5YhVPvJ2O0l2D8seDvd
3C0JY+JFfwm+yhNVk7BDybegjcVHPYP3tq25z6VnxYUlmohP4ikJt8aw076oYmmHskoXm4i7XnJF
we4eaarOR30vv+FNHgruTBlnK59DCAylI9XRh9fiQwK9k9i2FYYdcpUqW6UvcbruvNkSnwcGYGMU
7Xr1I1DRKOO9zoHDifte+oLO5chd7mTFc0R8jYLyqUEQdBpKUumWZs2zwudTkzTlB9C5ninf9ODs
69E2A6evO0xLIumVOgVT5960+HMgD6BzCnWnck5hdLGWsGiYoxOlrACQNYXaU1NzM4DWzDkXtv5S
q2fSRkLQjye7E1HlOlC5AuIj33JUh7CEh/LO9F2vP9qGrJ5Nl196bOxqfFVP5KEfpVt/oe4QZwU4
aY8lFWw4AiYRkgJ4Fn9JD9uRXU5RpyDyQCWr3wZaaYqgosJ6BVC0NufxAn4JV99qlGyoTukhdMfU
jTQ0hnBf7P4kjHYhlm6iDgRTqdvgJx+o3/cWwzkoEM7YbVQU9U8NtnvbOqgKrekv2Z6IncyewL0N
qPKEZtrWCT97+spdatUn9WDSMYote+RuKlnV9i12QPmsfVvDpvR02mKrFslMBKNsN2Rb4aesPuLY
IXh4ql46Omk01Fc1u+xwjcpHvb1rbeTqNKww+K6mpZ6gxTA3r/Pjct3mn1nT2TQAA+go6Z4M+WsB
qmRbPdIuk9JP+i4Fp1cwARVGlMAo1uNTzAHrVRy2svakfZfmc0llR1X6VHC2VdZydZ6g1hovwcU8
T+pGes+1V93V3V3EmJzOo2lHwJ0eC6x1VBp4e1Y0fMTmXT6mwGhW17sjfe1JfJCbd3++jmdON1cz
5njUrPbjeQ9A4rjAZrPDmMSnezdS5fYkHhwMPAcquegIfOjOPfGfb5zu+2IDa+EQRa5IM2VFIUdL
aLguTLdOxuGirfnV/9badlJzCXqAKqDCAAf1XvHuAOjoIfVxII/o2JDls/wvVy4l0+jB2BXTfJoI
7cJ5kwROz4ZktTcsRNh26c5y2FVqjLSUr1q6mWqRY/h7nP0PhgD/L/39P40N/rNpwv+/IcA7IRqU
2E1bR5/tH/v4MqDH/7L3f/oe/tdrUSf/l7/0j3a/If3N1MjLNej3G6j1DO2f7X7D+puhg5HUVSY6
/E/mj/7R7le1v4mSZmp4UAxJITZZ/me7XxX/RlCColmSIpoa8wDtv9Pul/7a7kfUrzDkUBQN0Sm0
EvHP7X7m2BU8o6BwJzFIz72Ytg/+Aq2FZjIA2bBnllEAw0jnAv8H/jF8oHQw/359/WnG9McRu6T+
ZeiwvArTQklhmLwXv4OPP47Y+0YUyOxZTqupVW2J6X3sLfJo+0nCRQU3acrqYw0prg9l7hdwnoHW
/kxjGe5CjZMx+TH1v5n6y8uc4/9M/ZkeMPgRVVk2GKswdjH/8sbUgiIbpSnmLoRZysWUckLsZgk/
h/GVtbF4SccOXXiDrVEJPlSNVavTdB0kPhxEDvd+zlCvI6dlp2iazz9An9GwcL3lInl0EFmHXalU
ADOKNtiYRIrZhVE74FGcQZZ8TwjGpz9Mpf4x6fnTm7zoFP7yE2miwdXGJMkwpb/ORypBxJvc1Lkr
WrMIW3CUKK+pHcrIXyulpTpYx6Jdk4yyI5XqLgHv2Ci0NNryYI75LcJCe8aM9ezLIOf+zWvjUv+X
18aFruCEWG6S5Xr/4wXQNm1cYyTL3DZgEoDFawAr4QK1mHYBooxVY4XFelKqV83qWi/VON7LQ+Wm
ejiuFT+Zz5lwDpCh/rvX9S8Xpi5xEy7+M90S+aD+ov2IRWEs5aZmyU7cqs3ZvMUOrpsw1UwW8kPL
noUZib1OyuOdHAz3MuOsVORg82agLuRlhf/mwtSWMdafPkZDE5ecAM3C/2iRyffnt2pqYG8F/og6
J5aGrUbk8V6vM8z6pnC00qh+XCy4shJcqyGNb/kyS9ZG+uTqcniq+5HzSTmeciyrqwLbDv2VlEaN
ErhwGcXnGgOy0fv1EWfGDAmUuYKWqDedufNB70VPXcwfUlwfpfEcm5rmjsJSsJfyTEdR2HASZmrv
Tx/FQvsF8kWmWYEBhhS7VV02rqYUr2HbyquRdFUGYpKjCA1CjlrY4iGYThjBMcz9RHElb8QQGN9o
lL1tqHS1W/JFN7pV05qxZoiWOdDuSTZv//WVKDNM/9c3WMIVJ3Hfi5Yo/1UMkWeWGcRQMR15YH//
FZoE/h4oAGC2WKnduKKmS6i4LkiBTmOuzjRJ8vwSU2MI3QhPrKVvkEtCsLf6+rsmnXALL3i2JxB1
Iamq40TycOLP/j4E6VpWMX3niNRxvZdtViWaBaTFvfrUYGFoWut0lJtdARjLG2T1kpjyzZrCnh6r
IZ6EmoffXyVWEHit3l16ixpECScd8bMUnn8f0tA6SZzv3aGQ/A3Igr3R5A98jN0pbcfRaVqNw6ya
T9fQP48rA8Vwm0k7RLXSbYaokzR1eIYoRzU8icKGi2fmcGPjJ0/XWpsB/RIBEUhSGayJkq62DAdy
t8QCqapzcmytMjnCCJ06ObfHUaL6SkPs1HOXumxwtqh38Zabm6O0XCdOODXqQR9INzgkUtEedJNX
D+wYnm/UrDM5CK5Z/DwJTcecwKDTLM3TPq976UQ5L5OSd9IN8WJqlWD3ZW1CksutwxBWtatqBQWb
OBoMeUvJZWOP7VakXTWoU7GXTHq1JCmgNCSwIG7RdguhOqLQLTHFkpSdwGHkoP8EitL0fj8jPQ3r
dRUqzEEGClRFEV/RQUn0RYDujIOmHeKWiIxMOAVlmwOsSo0Du6prVUZ0NVpzn7WZcgilJLr6Qh9d
xZizXyFWJw51FUyVSnrscsNnZSbTRh+BUMl6cAAQjlzXzKfTQNySLasTXfF0OshGbJB5p1ZXS4+w
nyqEjXVl+xa1QX5oRompp9U1kFjVtZVoozcZ5rBWJnZ5uFvZxuzpxwNpjKmkeWgmkYTEgdn1bJCG
LjHxDAuJZdakah0Q/cD9iujyhMGWRBaKxQ4eTK7XqYt/fr4UOTEXvo4nM4ojt5q697GuaGlkAkKb
NrtbCbOrrlUccuqUB1WsBNSE9BaWZ4rK3GweeZOlwjpPYIX0srE8LZ3dLrCM8+8D0TGRa5lpuPp9
Olu5+fc/SJAHrFsgspvf30O4OpDTUo67TKY/9vvFioXXRjNz5ugZyTyZIfaMe5vgWi8PaTYDoAX4
zhSfp+h8+QMlBP9W67vf31IxTDJ/JIpVyaCXW2a4k+UkgN8dGruASKc1CwyDiOVBjDWPoM75JC5f
EZpi56Qm5adSHo1G0S+/D63MGzqp0+fvs6w2ZyKfIgKIJdbmhhqtj8L08fdh7P1XE/3YdmFGrfB3
joDUYxGIXquSL5iRlDpW5cVKwe9oo9U+0qXYsMHOB5JBvLhTrLsUMWLOhmZ4VEg6korgXpKh6kBo
mpyOcDJShRq0gl3JlNFqhFPXoJDoZib3o1+VryZk1kj/GqIkemonLmIRsyXM2TtETAuLaWa4khrS
Ka7QWlTkGKVFZ11qOFuG/GZmSn+hQUzw873DSYJ+cWeEYe3oTDBywqgc8mvqlW8Rh9tZ6T71Y+JG
Y2sjgL3WuiF1tRSvQjO02BQz7dABgqQLW9c7sBNYFA0yiiYIJisL5fwuzRIiTwfoiz0NcOLCoh+Z
pW2LJQ6WZktAYTqwTtQyoyNpNxdwm0OFvkA9+tcwzd5aPJNblcXXyYg6y+vOJE0OYIjg00sR+2yH
lFtdQxV7ilsihFi6qose5lBvhhs6fX0zBAvMXAt9Im6BdEL5pUltBuRnRoC/l3cTh4mAuRrXvgYZ
C4wbo7/4Weu69iIyCYsrOry/6xNpX8pt4lqumxdTBFDCTnXKgD3srcii32GOj4Y+RDvEGSN1yG5O
+V2O7uRtKGPpDcP4pjYqHuaoOXUy/e9uYJHQTXPBa1rrphzoEsWzE5pm5UhKuCaqJX8N0vlRB3x8
iBjxbnJST2CeNisRpOtGRC/jkfwUEnhLqpOU7fn8kMhEw74NjAswzpFOk29sqimBmBsaDuxG8pCZ
iHQchXe5j39aNX3EHsTAb+cMPMsYBcVKCHMSHQTpQxRy+qFWtykhENIb64p93CsxX9WGh1GR9m1o
AgoKNoqUY1LomKgVODLn2SEURbUHOZwcMwJhr0TlaUbnuKUgQ80BhHmrCqE3DxPYif45KsC3m6N/
ExWoHYmoPSbBZMN0xMLXSsI96ALTJo6FtJ/eIPYmmC9mda21GARbEwVboxxLvr0MsKo12Vh72qtj
nbjhNC4bgZSexczUPSsFZxcjriDS3k0AvHilmXECX4hxU1lYh3A5B2TCdmy12sPxr3lzw5hPDHLS
MESzSGwRULOjdOWxSskSEa3vcFAYrvrKC4cazU20+juKC3ruoq64QmudpU4xPG2a602uMxMMUpLw
OuLfHnR1hsFnqGzHZktTWU6MnYh8+FJ3TMz7XFffi8YsXyMjvPcE3XnwmRllqfTbO1yza11SFFQf
Qe11vlfryI7NBjs2EYiJK1b6CQyOQd78Km8KEh2bzCFG8kIPt9gxei3LsnArq5wIlijIWIzRAZiG
X7u/L15og+ZadtaxwNPjiRWpluh7mUMs8G4rI3otgEUTWre+r2qWAcINlRZeEadlUk4jhqIYSUDF
MzbmJ5uEugXvxvivIeZkP4ajaVtxR6ARZ9Sqg9BpKdU5rfvaGRtac0Lp0r3tIUh91xpBE0Nh0nzz
659yNunrBGzgAOrXIChdNOjC1gwYvKeFonhsavlG5cNbWxKjMj1AYRUmBplxDUth5+MN7EsAXhM/
QhJlGXjcQnDlmKtp+Tda38/XeS5VO64gV+kUDeBcDOOX5IqNAhA9GBLky0HL3hNY1nZI9UMGHMSH
Iss4D9PVXGuMnBtjw2Ui2227jmL9O1Wj+RK2AGsMw5VbC9ZPTACbOplehx+duasZo3zQyYbFnNdY
fXrrBrsTKnMTlDUTmoEpWKjc6k4CvwBbeOyKZ38eym0bWTe5gykCSNvuhgrANrFOK9YNQoh1XFrd
JP7UGrk4/mTED3VHIGAzKe99L0CYl7JyKwmw9UOhH2BU9GRkRHyfVOPWxQXI1tTGJ70xOJsqWewI
4Yihc3nadf0IwoBPXCf+D0WrcOohADx2GUlIgrXpq4G8kDwc9qWu9at00v0jx1TZNuQke5FC/yIM
cf+tGI1L7+FIpAeRxSpBK3WW0/JGv7m3mq7biL3sjZRxv78TDTiaTJl+cjUryQaxI6Tq3z8pf/9W
V+4hQ6oIvoxwnebRcKi7oKSzvEyKM/rUujExmwgpk+Dq8lTwvyzih7fDUIrbSENaSUG274MogA/I
r34fcBSG9iCS2KIFRGoQZKcKCHRQgMg9xM/l65oo8caqFXbjbP0YLRMg2BwnQYsVTxd0+e8Pecqn
V/WVj9bEIFOa8ovM3lVsa2KRns05ehXBZG4F8SRR0l3V6jKmun4RmNkPBfhDMZU1p6KDA9J2Kh9+
f48kQZq6dQ+1oER12IoCjPcprB+KJFyTVQLDfHkGJRJCLNix1e/TwNHyAL0PGYh2pWfR4pFa+P+1
ciVpVblOSQQJMa1hVM9MZ2u6LS5Wq5CcDGk8iUN76MSgeoQwSnqI8mBIJI4UE8Q3VeXl1DWaRSb2
T/BgDVjYxDyqINRUsUSLEISMIRNJfAj1pdfLC/RbZHzFIFKByYv+DNCgjMZAHEiMkEvDodwoDibr
71qztGKlCcJZQrPmTbMoesNczHiSludGqcI6UEsmX4W+iimQ9sJkQsLPUsC3NNE8VQgelM7EBaCM
5r4Mx8HrOdh1wzh7vw9FanZMa/75PMRFxf02QprifWbLnPTvSGomJlsO2Evi+6A9pozlPYObaM+5
HNh8wmQwKy2bvxHvDcLRYUBUJ9mfA9hU2osgEomRGuSzcm5wx1wn0jUiugKX5UHu0pe60D/8Wgz2
Qlo7osUsHKDwoS/EiA82uIoDftw5OtU15Ugr3zjhObHUncaIlzpJgP/STGKJVNJDyy5gagNd+2l8
q0gdXIMceRZElTBYOvhxHN10ALCrGl4VZ7Te19Ul7hMaWmZ9ajPirtlwBrN/EvKwW/fzayYSmKbn
5FQFkAUh3fZtXOzykTZ4aAZcpSQdS83gxCrytMF6DpcdJlWH3VRsG1Gu7LIC/BO7QerKdXhJclQi
LYR2UV5mXnlAosFAHAFegQNpo+5gNHZT9Z7YiO9F98A5n4CvCkXmPHKqkWoDGqHiI1LsR6dX1WSX
9gLoAZ17qiIhJBKLei2a3bcqGGTQaMn7CEphheCaiGEdMFO5Gn1O6GaQ6i6ttvXUp3ZMT8nD8bLE
LPKQaeRFhwSRxdZ3M/Nzxl2zqxTdlXBrbNCWX/VoZFJTI0ImXG0l5ChaTJLIh95kXKyAsS5j2Yl1
4UEgKZIE5x4USJF+EP3GIX5p72QgkxMTW4slkLxgInVoRiTR04x+AZjRqoD5ThJXuI56yqEik358
3upy8HOmUezbgsRBoE2q9+RVicvsQg5QRUTgAqaig5yXc/vFwnFmGUKKq8jWmWgxjQQ2o3KUrPgZ
NJD2fsycWBot7R7oysmqNLeIWosOqC6R5AT0XbRCBc9n+YIuJ/WikhJYtRAmhKSGHuQKDy64oWti
LKevvH6L8qJ85iM5wjS/11WPJr2u3nU8OshxqhntGtBcmNj+OgoTospYQyjak71qSChMUzQWEx74
E7Zzm0Rl6O8JjM+mFe5o4WkxULWDEzY3Zcn2ZfoluhWJXA+/9kOnTUk1mcUHaz4hCoVgYIBwjCI6
hszpsw7KsKobBkW5Lu96pAll4SONS0vcw92TKLXiAR5VaXMJN9RCFW+iTL5O1aKSrlXUEmmNWRf7
qmsBwMppHK0Gs/EKeSEP1AS308w8K6lkXEIa1LmgXxhcYyEU30sRXzXJWipDd2tyyOMiqiVCB9ab
V3HWj7MvI/nWJHyyEo4ffOvaNkFOv4F0Q1PZEQAs23Spq3NRRSi7EkgVvnngU4MEr9FPgsphQIal
pRwXmW10s75XwUStXGNMKvSmxgJbZ98IBPnJmjSG0HlFICvKmKTh1acMVU0d8nYR51t8KnfDUgab
gEdEb1NX0aiui/UcxbktDclVEizWrTEocPWvNGIFYcwTa92QCbgmvMZEy4dOt2hOiZDBYybXNkom
zrSR6PuURZUzNJVMdLtvok52BwgfqNVn8uHLUfGkrmDfzIxi66MuMjWz9MhxN1G3Lb9spKhMV42v
oEQokSal/moUb0VuoXoZVHLXG1PyyiyVvbCkpiwN1U6rD5KGP8CcmKTTLdT4XtZM7/c55j+UYFHo
6hGaklIeCzLrePh9+vugSku24n/6x36p//GrB8NqttMQPuIH30kk1la9/mok5GKQPS7rG50Rcjbl
idMTn+PUyxfQmfLmAnhwpU34aOvUbkOj8n4fYJNK2+kL/6OrIAnmsHbw0y5yQa1w9Dp3JdOaLuqv
uV8eEis2vTyD0J6W2fuUjaDclcbksu8Eb5bPTWZ1VJqCCf8Imoekhyg+gnh+8KtswU3NsLGH4Grs
6sbPHiOjfwJUpSB3j5h+ahpYOGbOY13L+0mCybArrcF47GrGKlYPi2LMipvlT8VtNpjwByQO94Mr
FHriDYo5nUKm0rZmoDKAYbEi5QrNWp96PhpYJwBKzgfX0cmYchcCi7CISzJ5JYxC5pmKjH8+UB/B
FOZlmXhWMX/xYSNA7QXNVQdgFKbM9D0qpxcZV8NpCBGAp5ZeUihCoJ3ZjeumoAKcUD4WJm3dlM5K
t9DItLg5mkWBzL7LdxZXsi2Ii7GmgH8OT4SYq2Yjm3PyoqP42AOVY7mMmhwA2Fwd4CKdFKkQ7rAX
h63BGcFN26C/WgKybcYP7eeIntGY210/t+oj7rZixy2QE2Ya5vciX6AzsfDe+XTvMEH1pzEL0xNb
NIWS1W9KDuPvQUmPp0NQY4zqax+EV4LPjO+MgI6egb7MGnNOfVLs8yCuEKhMTqU2+keWKyalF4J7
Azu7k3bhgzUy0OnJjlxTUC9I2yZxZQE+pZGps9P5ZFnOOUvHpKQKewvx6xaNSVDD8U4EzE+Lo/EI
MMVIFHb6KSDOm35gIdkkpQsHo4YiPzWWalPs/yhV41BQogeoUD8EBvoYqZduNNu8gIYCZxRr2mtU
cJNShI81nvzN8syoGMd1WWucWgbDqzGDJlqrXbtRJyj41AjkelAFBzXumNjsC6Ki2rUOedDuOJlf
x+A4xZpxjGvodaKgf9ZmM7naWz627QkZrjSOAp4iEcGTUvLGWBKqf5Bp27rsAY/U2REqV3SQUuyh
hojoV1QLnCzTsZfi7ipn+jvp0+tQTTO7oON7icWGiMqQTUoa4VHC7+oaNuMmEE17NOevpspIS/KB
9go0V5HdhflWFxng1jUAoBrMnjFGzVExkwG5eUeVMMOqSKba6boJ4wRg+HGowSIsbSkcujvGRvqD
hGhBIeYgJ2x217fmiw7S0Q7JF/bSaAbGRjhJJwOGIVKZqWcw36Opyh0ZUzuf1uQisKIGSvp5m8sd
yZQmhnEMN/KOVJR5K3GBsUSk0FKt9ZzQHW4Kvj5U6merNcj1YYxUTWK379P2QJtTO4x4KbvsnGtN
fQ1n8nPgJLZHISPuSmVLq4dm3GnT62QNJyu3xEOQtBuNt9ebovyFQKRh3+v6PpZjIPvT8BwQj3Ah
e+xghPCUlQGCpzgyskkmHUU4yqJE1vF3BPBAaW0HBhMbdQAtNkP53mOPfoD5SScdTZUyEuAlE0kS
CBy2Y3WCVZkvlTqK9UowOR9DjBwUY6frWgBGov0Uhyncz4IWIQwfC6f/D+bObLltZFvTr9IvwB2Y
h1vMnESKkijZNwhLlgEQMwFievrzgZJlW1W9HR3npqNcIjEmkUgkMtf6B5RU2wSS2HDZxnUn2VlE
JG0xoVFjqL48nmcTzSp2r5EDoCqaE7bAK00gp2e9L5ZdistcYtRiMKZUB9S5myQ39C/nh5FOWQ3b
3Sh1eGJ06V00SMkNyk/SOm1FR6sVwR1GE5uzuIK8v7BFk1kkUktasFASNDqYeMYE9PrLRfCnhuk/
oeLqkd6eUbhw8lACK76203JMktVFVhIcqsg1M0hqgPRCtN4lESMhnczTPm7oDhGPWGxO5wUnlaJ9
rxIMGM7T1lBCMbg0l9QTmYS4EVkJG01sUKsLFNri0risL6X50CMX6tfSObTFWSlNVzD2VQsOqloV
o5aL2ZFROaFzE55eOxl8bpWdUMK4HBLcP/H/nb1yecPqxVT48QxyVzJF9Kszkt3IH492TH5+zEmN
iSdNRlyyq+xeELobbSAHjBlQeGqVzRRV+tIcyqOCiulGbXBtGQvJdDMks+wRnheNcJECMdJkcMID
bDP5FPoCHJEpsrsBDzrm/+umhQOnmqO2RlHeDlsCR1jKtD4z3HqrLoTLaoiJms7yf0msHYVcuQT0
VUdSFaDVCjw+vGEeWohnEr4SXg9OKtH6JKPKAeb2gM7bPnF5O6CHcYlSAicYb3a8eldKIk2rSkk7
X0lGrGUSXA3mP4lEj3yOLuuwZ0SIFD7uA6SlVolGsrlKxPse5T8/PM3WGvWaSGqOZwYw86Zf/MjC
Gk7eJazuZcXodguMDVXji6CO6n2zOKMNSdC/7dMvqIi0Wz0Tzxv1EgZ6LwpMEU/hihqZiNMl9+1Y
qTc1YuAOfO/UCQmcrfNMyddxhNdccY4UuxbrYj1gicicctgukIWyYwGGdqZql8GRouQVc7TMu+Dt
vNKEzFiaLdDikswBztS2hsUoZoG82Am3Snw9Z9G0StKqwk6Rma02K+bxA4dV0ZAVwHpE9IYuIuin
n0bFlhZRB/eV0ROm1eegujQYfncIqJZgKSBq8H6ZpDDCV6etemT3sUA4ZSTiu6J9kOSkDzBqwKys
L0gxZYXcbxE7nUy65LTRd+dZCbmd/1y7nYwnGBxKGujDjqQlY/W6RXhZn9PUyiA2WxXliUhFzhMN
SjRXAfWMo5ju4vmbnixeU0RmccfptaDPRHKjZgeNN2NdWGzxdmw2yinzDYax67M2qG41pdkyPuXM
FOKYLKvODNSUH4pzxmtSEQR3MetMon2jbft2OAV9LmzToV2ZTZGvzT6NlzWKPAH9Hv5CpqgRjM0b
H4HXb7EuR8yQc/PuIuK/2J6FL6E8IQTfazi9TOIejtgF2talAoOCwXOT1IWvnAEUV0L2tRel2El7
c42sTjFnzfWjCZWC8f4K8nR0P+uwJP0wriMVt5r4pF8sQD4vY6yc/TEsewSVJZR49POXQYAvqLWa
dWZIeiPC+kSf/YQ3iDr7JxLd7hjqiXopPqc4eU9JTvaAQWhhEP3DVxyjkVEisuN3aGih49uY96dZ
pCtu7Z6xK16UxBO6XFqJmAzsUOHZEaJ3Uwy8vg2d8KpGlxdcEMsgRC3yviI8TWjhPqnkJOhbgkvX
9nBtGaFQ+QpDDhdxLeC4eR4uswjgMI2bFt+kD8q5hktJOMNvCuV8WzAzHWPsWwV5xFqCUBl5qK8d
Ske2yHsDZGJx3iAKfE8CXHCygnxOx9zNI7LFtI90p31JmkOHut6yLolUnIYJzcBzORwLU31d4BaK
l14m+IwzpYfpwqgVlfjJv3bCcklWKcHa2Mdp5KUHlrLF50rAcaYGLV2Q2TyfpFm0TVe3U6Mf47Js
7wvBVLaxLB3T+lYj/3+HgEqCp4RIhLpIRD8+mcAETOG8UvqqEggL8PW6jK77+7dpNHGonhfjUQFm
lUC6zNWWVwKCkkvkHvTJTi9Zvbr+KYr+UTynwJSBYChmUq0uekXmXsiEn19T0tpLBOwJNper6x91
nqmZ87Tr+k24IDoLnpgAOI/8CSKoXKwM2Oop4RId38C370WCNmN0lk8qEIUMukmYr4pefP9jGvBI
LK1G4bQWlo18+Z62OWY+KM6nQC6mYtUu6mJ1/SampUYfrj2e9Jmo0BE0W719HeavSSTxQ3V6o7hR
kUMrCkhqvLRW0/znuvjrj6rHyMGk5GoTFan56wmuJ3w71ce6s4KoGe6PAdaOZyS90ix01aE/XndL
r+uuJ0iFkp90/QmfTphWgLMAMx5rYqSrUuu5EYtTXK/elueVUYzfSw8ow0GPv7ENPPjQ8WCST+4O
7v787ddiGC8YqGLo/Wn9tfo/rfu1+Ot4mTQPljwfZ84iHMLJD14Y2nMD41938bq8WFTcCdDxKxq/
QOIyUVahclZWWR9rst2qOYAMM/X73jAJHd5dd1goz6bUVMtBH6pmbYr5+3kRE6d1XIsIS9iY1y3X
b2JsNK5wal9+rbquN+bdrt8a02j8US+Xv053Xf92znIg8KdU4OdyiU6YCB5GLY32/u26eN1wSZiB
Z+lFsYFvmyQ/l201U0Y6LXPNBY9VVufNinERbFgZhv/csBBxn+/tR5vIUq+bH6rrkzQkl3p1/dPN
3xRtVueFpoIKWD+s6qoYVhLheYJ6LP76c12XxxMzQzzbTmkbYvSU5QjYzRcSnXhIrn9G/Ry5UXoe
gIsYxYN5wrNixgugoYwWrAz6c8Y1xXjVpmeUrmdJV0S5LVMYXSPXfdlUQWwZ91hzni3Szf4pR705
RG88r2vAwfGDWBQHOSUE2w8uuvmMTuMI1kkkAjsYfQZo0hoFWicRUxjqzPAsUocPGcZMuXSCbTqm
3w2T+Q6J8AetpMC8nTOLPNP4dDwao7zsCuQnC4yJ/EaWtwrNzQIFtk2jGvSROhylWt210inaRErk
xRg44JIYbsJUi1c6P9CCMz42z8TiyJWTGLUAgKVVyJ3hhKAIMFNtR7cNif6P8B01IndxBievYqQN
uU7ehooC5f6CAR254UsLuF077QTdXCsjLA6idTCJyZGiMqA2l0clO++JmPlIVIoCLO94NF4q9bHF
uMwuWxNp0PSF3tohCcj1RIl/WhjgterxZZrI3is5t5vErIGTuxVV6oPU698Wgi80sNwGvX0xWvIs
yEsu4K+QL0CoZ7LzkQxOLDFZ4DWeKJkVq5fCTi6pYqGj7l6IAW2jMPlaJ3XG1AOZaFEaliVgixOZ
my5nbhmG+8QgnxiNDOULJbT0Sq9sE0M0XNbJ5hCQMQwJ0mO3VLBfmfEoE1M3sQXqYNxl8BlFmZpr
mImtQgneUQQrlbxC7FVxRv7cRHpH8yXsCSw5Z4hfnbHH7sLbpL0pylF2S3iWigmdC7WW3GllXHQm
L2swkWT4RSIQ/1FFFv0QsI011PWFjBVRSUlKtuZZvhtbybRDrb2gRpQeCFFtufbGqsYERHHCvEpP
ZmcAE6tAFU4cZKEjT+cPsXXaiTjpCeuWeYC/VCIalyhKQTgp5DDk2J+6pHa1i/DMBKLhkZVE5Iki
tIIYH5YOcXlrQB2yehxbGfpzmTwnFbwXMNEOCMnQnVQ4Z3IuHkZd/Y4/swPPtUoXONi21PHljLFk
KOUjSRToIudBCRRAXrYAcscTFni9tnE7PCD3JnnDAt02RsmSX8QF5PO6hLceDaatxK1yP8Doznuh
WE9mDBogz9X7qRCR6kpTb5qnDddVeHBAPenFA6ZCC95C6DU0yOxJoaRu86nVl/oJ2dOTQrhgiiR9
GamDfr+4xDUZdBxayCuiHKaG9wPo4qXJJNEq64IHVIaNXyD/BtxHkZyQK8CIq7hVtGK6i7FTLM/4
Ry/GkBGPQLMxwfiBawGvJJNGIzLRdPfDMJ6wj0WctIm6++ufFqntoRHuUIFPQs50quXvNdo2zLHC
/l7HmAmWKty70/SaJQki+riH7RMZ9RJ4N3IVSvRVmRnoOiSjsFkkWJLpyGshP05i1ujUbl1PKjmC
9rJAA+Ugt7J+GMTEG7Op2wsX6a4uzi+xkJtsgjIzjHKx0xScYnpB7JeGmMr0GmfANiVCP2J+rtzc
PPul0sg3IjO7rizaNcDvb4x3EJgmjEjcb0gYLir9Rj8d8+pkMPrvz26IGU0o9fcAPTB+7PreEg2T
oVPFsDATtrVmKFtVGjHskoArDuAaPG0xajzJeGwRxc4I++s28lTiRhGV27qDwwzDd0CDlHZdLh7l
odO2cmtsBnBXwYSRhIO51uDAlKgclDJmtHqOg8ilfR0z6Q5kRXzXEp6PwzaHdbsep8a8U2PkuNT0
MRfHfhOaY7U9LcTDFXVTn4lKJqWwiqZz0GkU/9+RxeLMGPgDuG2AutJlFTaHqAnSZ6rF1EknROfk
KkhFIw36jqR3m4cLC8zggwFo8W7Im7NznkZPncEdg9Ymf/kJ0j/YHoZh0KEKIjJTJALlT3B2M4zb
ywlAf5AvgDuFMzkpogdY9HECpdP4kkmMzwEEVJ5ZdvGNYka2KeWivahKlAJqOQcZF8XrGWwqdGK+
64zoviW5jMRmL9zMKNBrNOq/V5w0I9o/VZyhCwLsCXD4yDzN238TYITNgGR1OVBxZqu5mSoay6gL
McuYgL2XmeKrnQEbtxOXnTbGKJpCHZvkQFTSZwQqN2GjmBD5K9GInzVJOJYEcwj+qK8AVFSF/osh
MNGYfYMttpUnybT6y+//B7mBWjclWASGqXEZnwUkx+YEZ0ZEG+IU4US+UHBgTdqGi1BxkgNQvQSV
UdhAnjpvyvSnTkvoHpQtpi2tW0ql4oLt3/TGs5qeMBXTjCdzjoDUp+oLT94eaUr8R6uyR9cgRhn6
pNzARLzY14t4V1rbv1X3J+G3T4v/K4m3/88pYP+qAyeouqFB/FBpdapkKgKKY/93Hbi7b8X/8XDm
fEmal/J3QhjMqn+e550eJkrSf+gRTNKZuoB2m0gR72pwoiT/h6cUAoJq6qKmmzCUfqrB6f8xNFkC
bAM7SRX5gR/0MFn/D46kAoKlqiGAJhD/n9TgxE8sqPmXy7MUnYkDt6YJxqy59tuj19OJnM+5Sj+B
snC7USZbOBaXNVLtisz0f6UxXlgE4SPSCUi9mTuCMpXyF8bLJ8LL599gfmJi6U2Fb7MqgSJASQ7C
yXi4PKXo3GpfkVb47Y69N/I/OFKfOsh/lDVv/+16p1NH8DunLIywCuTSftSapaJqLDycyf4d+4WN
0eN/L/Nvl/eJ+kSox0hx9ZR2UrhZQAUb0AkOyMJAv8nLv7wAPr+Dri2RcZtoQh+URUOh4fx+fSaz
1Uw3mbcAljntBwkAhz1LAOVulDjRzuz/cu/kT333tUAaMLkBlA4Z3H564yjdqWraShV34ksD8Rg1
8QwRs0f0PmpppZA0Mr3ShEK+zjRfU+0qX0bDbYk2ebSS7tPcUyrilxsZ1mvhLvBm1r28OWDCo0gb
QBNwgPPnqVtKwl9uCo/JH++cf/zuTzKIE0YtqVjJ4k5lBFlifmpdCrfX7PgHDOhO2A6DQ0ysK/5S
7r88b9rv1fVJwzBspJiJE9UlCPBnANqQVbZq8Et/uS//0uj+KOfTcz2C24mymHLys3U5Gt/qiJmW
XSAbE/7lij4zTD/XpPTp8a2iy4QgJ0XJ40052QWO0QljXks9TMzV04BoYy/9hbenfeJwvRX6q+e+
3t7fnuOyHDWyady+/rTN8zvSFo3h8pcbhhEHSgG4D4clrkuvRupcAZZITtgELYyl8to9444ZEY3V
b8t6i4CbmlpT59VRIHiKuLw8dPJOMh/OFUlk5yR5GBpN1lh4DaliKPtIPSZWox+o0PbyvWFKRBig
90k8C/KOnAeiA4n0jMpS+BUVDtzu48Evky8ISJQ1WYa1guzHmSmf/pdK+ZdHURd1QaErFwmIG5+e
fbKGitZfqmnXDyE+g4XbVMpf+s+52fw2UpurnVcYPGdir4zVpE9PTbUwwMlh0LSTJAUgeOpqo+CH
w+pCrqwFT9sSNDqX+V8aM+qk/1KuJEmCKCETLQmzOurv3dpZIqWeSsK4U3IQAAi87EFZEYyBsbFi
ubgE3T0GQjQ8Md60001q3gnaU4t+xmJ8KWfxxCgjbtx801DVKtYSXARGZQKc43U47gH5Z+2+Qh3t
bNyK/ess4hltyOiDBiz9EryxPhtEwt7FnoghpLAVhgdD2JHH6GXMVQkHBBpoB3GpwW80F/I2M2/L
oXeUYSnulMqpj7AOzsz7EZ7MLLWC4Qju8jb/oeMyhGwX/gaIt/fDj7JxTy0iL8YCtSgQ+24YXHbp
SzEiKURwFI2sQoOoG32PtB/q+bsEc1ms0AXs7rMowkctvF9gRBzt+ksDFHqVoRzJK8BwF6Dmwvso
AysvuuG5WJXPINxI6mXTflp4nafLjlg8XEjwNmUgll71t47v37oJnWGWzMxEkuC1f3pRTCYhviRp
pp15V7r65HSF5cZYXBg26j8A6f7WZv6lg/+jvE9NNcJRq55GylOOeQkI0gKZmv3Iv49EnnkhbsUv
9fq/v+j/pU/6o8RPfTsud6FUhOdpB80w6l1Pi3wQi/+9jH/p1/8o41O/bpTFKJkRV3U5puvqbkZp
QcrbSof/VTHKpz49TFOD2C/FwMmHFwkeFiEY67F7/UsxKBv8y5OtoMNN34RGAIrcfz7Zyrkd5Qv2
JLti8Oi2S8DaAFK/lpmDsl/ux8r+1J68It+FWEIkAVImvQD3CxVO9o4ep+9FGKTxTgKDCBZIvr9A
VnKyJ1Re1MXZbh2mwGAFNARRQZOLDkF+hah37MviY4RDHBk9pCPnc8W+4TaBugx9EZ/HjVh4daC5
wg1YMDQ0oVEjQLPwGyKriYhg5tGwR99sQHlawHDl8nZCtef2crqjBPleQ3yTXzf0fhlUjrgcfaS+
5nQHCnhlMJ9kFldJzD2o/7PLRau8vx4baVfFR+aMwv35hV/Hv0WAgJoJpdOWtojc5qcnlGMFeTuL
g5y9s5dMW1m8WwRHwW89p7fLUzCLmVRQsuiRX7JNkur3dMrTnXCjb2b9HpUodaC3NtYN6Vc1/SqB
9Mo8ckoDHJFnLFoL2G8XpHFc1A8nsPyqjcv1+cWDneMIdvOtWmbLrxc3vwHjMXArAG3cJsfSer6v
rWqj+OF2ekmO1VOzQm7W0b/cohjV25Juxa/GiIer9Z2nQv5OvKukxoY9qGnCpdNeOjArvivXYCbW
l0fdif3KWayhBqz7W4wgyNr3t9Ne3BNvv9GXsV8+bwj6HoxD7Atfte0C+7T18EXfKGjxgOCwZ62f
R+QFnmsXXaIS7bGvqLGiz0O1EjLbdC+XH0AHbHZ+RQrttlsbS20/ogf9rEKPCqbn3DeW0p7/lsNt
/aRZN6lTw8U8W+ZqU1hU5DeSjZv2R7LU7uJjsiw3yCxauosk0vowkIS3wLSuaz9f6etZBhTktPsa
O7Uf8r8cXB5e9wfEDO3MSVbRyth365IRzLoNOEFQbgfrpbD2hhMuEVO0qt0s9drtp3vERVXvvDR8
3reOavF3c16OruyJ3KPF0+JlPA5o4FlndITdxZP51DnxPXpUvGFcvHB9w0fPe/YZe0GmrtroL4Yv
e4NjPo3H0E+wyYHYaWfLZ35beVN/O913m3i/2LWbYRMFint/4heBj8XK3qepuAv0r/ZC52aO4mhE
/bslosFg8s0DOxnLFlHizjJzJjt25p283B+CIZgC3T0Hwzr1Iz/ZUklb80Y+iIciiDbD7ek5/FK/
Xh7E4HQ3rWdb3UciH+mDeaPsF7GXrNQN5i7WYA9W5UlucwOTGGS8P3gaV8eAjHkDFFQXxoFF57HD
Y9lJt/oNJFM3XKLCtw3RElq40Jm4xeGXhat9WQD0ccP9YJGIcs+P7WPqGw4igUHq537OfeVSHg80
FOu8niz0Hh/0YRN7EKpA4DGVc7/qVr96Mi0yAsv2aRFIW8MO3cgJXZz1HGzdbzDmXt+SGFxebMM+
+Xi+88Sm1o/RShxhvXCO3zObWRr7Zj5+qE6zLnxMU9daY93+aP3cuzu5t6r1fXVLNmBF7kS0T1uy
CGvDNZ2Fwx11TtvmER6MNVrfDfs4n+xEWc1a3qfIFgElX2s3AERRD9Qd0MJuvJT8bJnd598aUM8u
U7YVLYsM8J6BjFUtCx72cYVrrntxe1eykQneF/vqvj8avnE7PSm3yi0ddlbO/8heMO60ht3ZMwOy
28vJk9XHL7w77MrvA+Omeb48R3fCY0Zq5rbbVqssGJe11/r9nVnaIDFuFqsbYJtW5C2cOHOn1BmD
YqvvNQSrmyB+OD2Eh2I7p3xCLoBEmgtQfW/uxyD1oCSsS08KqMnlaasuDZe+ZQfRkw7OaZGfnOs7
Ol5WZw/iZHD2QI8hXqxxi/pH6M+2atVu7J98+LbsW7r9qlnl65K6Mw76PtoJQXlX3Arr/jE8nB6U
g3Yj3egWWYg7Ye6eeWOYG/kLyLzyfCdV7unV/DI+Co9lGZhfyucJAKs9eIaPsY0jeuD3vN4+2dzf
5xVAHmmwC/o3W+z5JYLIdYG37d1R+tajHMy9mzo3xujEQmla/YoOIcyit/1KZCvvQx4RxSlCJ/N4
xYj2xHEASSwECgGoeynncliH1j+C5Y5xclMXsVy0BbolXZEzOdBerSO6WPi5mz5B5ie6AajFT7UU
ObmGKOjwFB3QapguT70roM6cuCdvIFUjMcJalRa8Gcu0jgip2uJipdbJBtEZq+edgbmZJdmKfXJK
+xVj7wgClszYGqPB0btEGiIQ20u0WOshHWRK5UxUj+Yrfu0iyOsuFghri350CIdN/oO07yZbOGqX
rIFXW5hNbtuL3zb3kfkk5I/xsfnaRIoFCdKS7hCM4FFt+F35N+N2XEl6j1opA3bU/GEDpZ6JPyw6
tKFnbKq1eXOPEjmqhuUx3OJm2J1JmtHXH3LAg+SPjPvmS/0CKCj7UViTLdOqzzyuPNrH4Tn1QW9v
iqBdDbfCMtwkYPESqxLIlAR8ac+VpX2JXvUU+dd2p6sSpvPwnKK+tlzzJhwRlx0A/jFJtRC/hTgC
F23hGnvZi/c1jhtorK7iXf8k/jClWzSEyAeG9Ep6fU8qVH2K1smDfit44ctZf0q3aNO2a41arpaN
/vQ8WbxKSKaDKgytkwsPzYpRAWEVzyZcCKuzN+Zts0EBz2u8yIewRCeNghxNRL0xNsxnLFKnNngo
T7Imd7J7D3lS3nOpjyyqvTjQCyIyglZ7UfsRrAiU3kgkK1yrA+CyVf0sBVRic8rTM2GfGBEY4jyk
3JzLmWwjaAbC9I6+LU/gx4DfWZBee24bJhPP7eQNFx9POr2zSXzqz5eJ1+DiZIv3lKPeVLrTwmZF
StVA8TcQIXznKGqSwuJ32CU2dKJH3rxBbY7hET9gpveTTDqGpduJ3iV0RNB+CwtVSJOUsLhuAuWg
HObxUvbEpN6MESFv6A0SBwg/0m+VwzR/06zMza6nhUv+uIpupNXliFGCBx+Up5qfaUU3yq1+176c
ncGjMf/oXugb0fuwgG3ZpqXv1B2951ZmmVJSWKcIcCyF1XlDMIORQ2l31kFDDXaELGmjwa85qos/
2U20aVfICeQZ0TTrdIxc/WHxOn7vUJbX7lUXMZ974Uv1nDykD91zBKrla3qrP6qPzWu0SlWEf/Xl
eh1GBlKqAEkwosoBVZzOJEeABL+eA9XtVhdP9XNjKVgQJ5zBxiOSd22u0kU2njLgUmOHHQA256La
aHcX9LoyFExPqAOQQya/tPZIhhcig5PQboXphqDA4jgr2du1J9wtJtWD9FAYX6RkfYE2Aj0XZU9e
s0hOR+CDcI/2UU+wUy5ezu0sDNCu5M34BBtrtQhw49qg9+ejYqJa8SbjHYfakZUEKJ9Y8/9IB9ln
3n2ZfXxacDO49Xg02GTJb9es9S9WzlqijvztvNZR/M4rXTRPBgsGwoBCM6TevIJJNWbrnMwn6ugU
EKIaWFs8UBDM3Uq11HBjkGiTrbZDEd4twChDWMKOHkwCMaLIvk9433sMLJfnAPlXT7kjFkEMChF/
m9d6652WxbgXsld6Xqd+hBBIQys2xlbZNu7gja7qERF1Gz99ZQi1CBpLp5ecDoxY9YWDFqm9oJk0
9mgz9EO21FetZ2H53N0Vy/hJsRAs3p/vxyNDP8aEaRCev+luZ59FK/qhkNIl612fVrS1FwMOTB90
hxb6EnYOIX3isBVcFC2caEVfgeMJLgSEYBwVIUJtoz/KsEjuszWmpcjdX2a5oOG2GHZJdbH7Pcqt
NswXUIhLVN0EnCi8dls8iQ+wTcUQT6bbVmQygW+BHNTdV7ghW8LUplebqw41MGRrEIJbMiZYm37y
gJk4nmvbGDlUfx6kiE/pty2KBvRre+ii3PdTZz1Hlp+7yu0zyCQUzrOXlGbS34hQMdz6gGdUdi/F
2+bbxRe+McZhJETddjZ4/6yzuzvzLiMO0vgCBgZAMITS1gnzUOJDizxNxlDG9Bet4utfF1Z9INDd
nQ7UPUrCe6DO4g1KHsnTAk8K1XI3B/lZ+ZZGzCxzW0NXv3Hn34roqLfvMDBAsnZ9fPafU8anLxmJ
f6+5HR/0xz1YfhsS8lpD9L/wThvd2iVDYEDvgoPhGxBNxpPs5ZFykPsbI24xt2EEqT92zv2B12Eq
I1aD58xX41g48Ox8mh4NFfdMx5IRQQX9DeAU/WO7wZYSpGv4JYqDfNWnj6LMe1l7Oi22KVSQxi3u
7h3tYaXFKN26dHNuDmAPtbjX58rJnaNMN5e5fPCG99eKe7FL74g8jcNHRSd4/XhfIkzqPym8zK8r
5z3BsH064vPxhfvzbO97oqbH8e8lIdB8LYPFaxnv+1Re7VLG6eml9KADe/vSS2w+6rePwr0udf71
A/92u/cf33eZl9jzfZfS+32p83W2+cg7zR/vJ5tL4PC3A9h2PaD05l0otrMvPis/SpedfekQSnEo
QbfvK14/DOmuFfhRSfzy+XI6/6N2ev+jWjr/aHrXJZwV2ef4Vh/U9XXpfZvi9vZvx5s/K+l64J/H
fyzVbudjS/FbSXP5TM69a4lKwK2bN/65D5V8vZRrvSAj67LUclf4+K3qftbLR7XOd+W9Xh4/qo74
7c+VHP6xy7UG55P9rMjfKpny3m/c/HEt/f0eXZf+eVNz10eRe95zvg8gdXmT0Sddm9m1Yc51da0I
XhHBUSdqU88VMC8ReKDxUed5cLHnxbfV152u9+XsvO3EeGK+Me935HrIfKLrytZ7P+116dNp3/e5
Fj0X8rd9jFfadO3owWOHPYIe7AeaaO/TNq9LGtrmvf9rl3nbP3a5rux8xnHzWa5LWqDbLNU0X86p
Bejr+Pu5hPxnCay87vlWkP9nsQMP1vsB17O8t/73RwIjobnWF7T7az8wt7ufbZoc4VsrnGvy93ot
Vh+V/16TH3V/sZWAyn6rybn9crqP2n6vyd/rdd6mBMRhris/TvO+y7Xg923znn/c9es+2lzn75U2
P/pUzEelqQFL753LR/187EJLvx7w3nPMH2pwvVcfu3BqxK/ms9BXz6f+uIG/dplvxPW4uYSft2xe
+WuX+bZ8LF13qW0N8Jkl+Nd6bb1qdayZALOUBwL3L7X0YF7LgJUR1s/l6+by2vR1JsrXY3/u/bY6
Z/Xb3u+nnvdiSMVJtODtpNej5sX53P9lb+7a+zneTi2l1h4KgFOv9tCxvevHn0vzypfqusuLsX7f
hsLIOrPe1v480Agql+OvriXr/fuu7yu55us2jtfXHPC+J8Or+YD3pffiP/Z8/00ZWq72199+9a9r
WAR/XPd8SWy8Pv35tXJ+1v+8slixbR52Ps31+V7Nv3/M22iy753HxwHsMi3/PODa93zcrOsBc0XO
V2LOl369hI+rnFc+zjWgr/25rvn4qJbr0m834H0bBxhMDa41QKfx2wHvtfPnNnqS3079Xo+Ndy32
esfm8u4r2SW2tDuSifOG7c8Pc81Ad0c/uxb8943Gmo2jzz7zxolh+NvnUSWEw8b547pxPuIpve5D
ymdLm55PO/rsk15P93Hk29p5p49DP86wTlRrP20Jk25f5o9ul1nTFnud7f6ymz+ua9sd+0w+S83b
yssOXaO3ldcPjMHmpd+O+3nAfNL3PbvdY0gj/P2AyX9fam4fpy2zvutZEA/2wi5y1l8vt80Y3BLW
dcg510F3dzBOJ6d2Ficv2yi3CMh6a2xfGHHuDkqvuVhnrAlmBsjCDN62fTJSAjpL0NUn2Y1fIJp+
VXdE0MUFI7MayZKQKOerAP4V+wXg6uFXYZ6js0lTneVrjWI0AgL9hXgv066vKAsP1qvSyY78qEhE
BoDZjxfntX9F7ea1hhjrJwxl1d34IzoJS6IBYfVAuLFdrMfRnYLBK7ezI599+QE/hGBoHEDlg6ys
I4rTpFghD3a06uZIAooCqlNsoCapfo2DSA+sZCvmNqBOcP+Pgu6oMnr9QbH5+pWM/qsq1C7KeaBh
96XdLjOiF5APz5awLLfGSj513k5kt0g6u4vtsGpXaf+FEfgrSly3Fzd2Lu7XyJrZm+2mdBd3oqMS
V78F8mprPl70t+f16CVOaP2YkECrXG0nAmdNrYM/2PO9ydXHqXGrpYzqhlP60WoDRzL0i6UaTv62
7gM/V87o/O4yPvA1My+2X8W5j7cf7Qr+uPBDEEd/J6v+K+KZbpFvo1J0t7to9LUVUfVG9qhsaJhl
hVNMXeLEufcv2jmIz48aih7zHCnuvMNjKRSuUXwzx4Wz44oIWnn7L0lCoETZ6bXi3R8Gq6mXzHTi
xlHyQ/IdPb8V828/ISQ4QRH2y7uU83fWK0ZQC3eeM+FfZ2/0A1I10JSQgbMUC5kcx/hxqO+hJty/
vn9kh87KD685c59s/1rdzEv7zx+HYXOobvAquXkdN6/1DQsHY/VqrjCv3TfLV2N14Puw8fl+Xr4q
XmexuVmCDlcd5n5lkNmSs+6W30/BsVseT8H3brm+fmcN64/98m397XUr3+c9UwYR/7J+3v/EI/br
7/v+v69Jg7ey3v5SFiXO5UbrtzN/Ws8Zbn/+nqO4waVk7Z+C1yR4NbyXbulr/8PbeS23zqNr+lam
+njURZEUSVVNzwGTsiVH2TpROTLnrKufB5S91vr/7l17H025TIggQIIAiPCF92VzuDoY7qfu3o3x
HEXMGP+d8po+XC7+jI+Wv65e48UxXN793Of7Dtf7/1v8QXHEU/544ndJiCH+pzykWUgU2rAfcH28
mOrtzrPWtz/vCjWEqOTriz8Z7nclU0WG+135VPX/OH5zTTke+c0dNvHYWIb78XMfER+x2KD9/oz6
KcTfL5BIlG66jayW7uQeoiWvvuDIK/5UmIjnt+Z+x9M4Y4V9x1NVf1Q2Ffwf4n8qjDtQkX/eR+S9
NsIYT6Ndm+jXE0UzXqt8fO71DqLiTW7668HYZ5u6fVkb8ka+GUzZvBW1QPUHooKpku8qpyfKzula
e39vF90VSX+q6ne7ED92UXKJeuYW41F0XcMV1XyNueYdY747+b+37K+8FGv80P5eBiCyPv3NYbo9
+BvsWLaHbnWobt79zaK5OUhbLlwvfyfi6pj0Gg/72ub35WCz6Fbv1Q13+vwj0eeYhvj3MTP993N8
wIEHjE/+lLYL0kvbO44mmf92eUzUcmHBE8ZUong6dG4oFjzmWLjXbkTlaO712994myd/83TZbjjy
u1t9TLcf41HEext7o7mP4gpnP1f+vH5N9SRtEeNsb8lY3VwvcyQbt4148HeqbsX3J/r59SE8HMX9
ioBVzfZpzDkmmKxJ8H2pMSdrboRYcrNpbjAtuPmUt+8c6xuq5Xo81IzROcN1exNZ+eGz4OevQMSK
UxKJi99pv4N3eduayvYQ0qJU8vU+Y8CZzKeXH8Ykf803XvvO8Dm2jegPNClfA40MJggLElHd+DMS
Pk9tbA00p73Z5IfGlLdPOerN9uYDMd9PYL9SORsRUR2eiruG+DEoSPnrNLSKw1NGmoLbiLS/w4/6
4ef0O69IfM37O3xSn5Cg3302D5TxGpSHT/gerfbhUBwwIH14Lw7vnOR316NIRxRz5zUduURyAlJU
d2S6Hs3DNesYJa7/1GVx8BYQT5tT8DgddZHsn5vdc3gLa1ZocafxNX6HT/XD05Kq2FAVvCKvKdIV
hw/56eP6sorZPECfe7ehnsQ7/+T9rrZrFlEFP1nah/GsuENz8et5m/BlWn/C1/hafp0f5taDkeOQ
t/DqrwKTFDaG83g5wbrMYMduoDQCv0Kx5rF9pk1rs29eD8ArPifYZ+6mj5v+Xn6DsA5+4wWueM/D
J1pEFpMD/6DUIf3jyi2/UFZi0XEL7xx2POLAr2cupltldgNHr28eSdWj4DCPXAJCg5jxh4jhEhh8
f/vxKw3MqJH5QhrUGORK/p54ez6zJFaOEMq+QY55RBVzQtzLvwiV42DF4/ns+xxN8R/nIt0139/T
DZZ8fFLeZABF1slWOR7lI7ZOx2N8GoP68agcU3MMYlM+4sX/eOw16zllwxTeAguIhUDE73RPrxAB
hdrzkP3MLNk2ifP49JyceAB8ktniTmZhCo3YMt8USMpf0YyK8DGWnaN0QVjmLdDlHfOyduYRyMYm
VFDWSnoPJhjZ3kLghlAbzUtvzRbSlH6ZLkpTnpuHQ4YgE+pxuBFE9LB8NfbpZlYcQ/QGq+gBTUKj
m8P5/dwvgPXs3PotM/PKklyE2KePl2YzuzVeVASaDhGZeQtgFeyWDW6FeJcu4HbU3iVtHd4YIXna
o7cwzEnjomNVl+wtemvyCM4uuLpAR5kpCNt7LJD60FLbzxSLFQgP51DUWo/SPrHa6gBeF0bz98jH
nVJ99t9nuwGDG2nxgH7S7O50C+B95PTwuNnyJxp0ew+HlNNvY0AUe3x+WKK2umvkmAU1/iFelusz
XIIMs6oj6zcbBPafffaeu5fbelGvQeQwZyBofaL48M1aMb2lYeNXGqNn69BVojE2J2+Vm0S2fK+f
IQm0NX9mQ4oebrheWgLo2QlttEsv3vqY7o5eaoJ36OIZicU9O4+5ezMYK5SqaYH0f3JZxTMXogcM
znvrclsJ/e0jtQlk4husjhfqcAJCiAUyK5pVugDNitlE4G7TxbNnP483Bey4dngkGyiPTV3FYMu3
hsQJRIUddtbaJ2wAm/ZDfk0/JHRObAtQYyuZaYAJjnXJ9Dl7wn4WXsb2XTvlz7iBOx9Q8pqPpTXB
VAVwP9QZ6EpcYS8wZe8SsAdboeeWD+ft5W4h388fMbTCBBcTvtfwtUaDLbn6Ah/rCuUK9OvbyQJC
2I/6TrEie7p7bBEeg3cyu22XgfSMAhZ6+RJ9WY+c4D4H2rl7AhgPWKkeVDnchIOVivKHLZgBzPx8
AYpKu5nxE13fZZEGsM2BmQnol1TYrcDFN9EobzFOyXx2Y1hyxQsY66yX0PkAqdZ84dNt7GNgLuBS
tGFeXDS9ua2xfjHhs4u2wL/u0Ak7wTZ9vZ0+a7v787J8utDaDYjZ91gF2xE6nNCdLTe++fQGYYa9
8VFsltYTZmu8In7eVNo1FOff0T+JtPHis4/ic8wy5qzvDwmCwlEWLgIsA9BURM4hRnafut/BMUFe
HgmxeW1+XxtzMC46h8Q+VNYisd9Te4uUwMLUnsHXgRlbMb+1Q2PQWQkiBaGkCh2UWiJAZ4Rn0U/w
rFG0Mel3ZGlfc6C8dTbS4wIfXDRZlEIEWyHD/1XCn4KK0qfuUZT+u4TfSRLnKEo/XiOwKTbDu43q
Zf8wteGofEqcDjXWTwlRmonHEgsujdBxlahoGDKvsdeAV0TB7/yUG4Rjh4IqBLHz3N7/LpP+U6PV
gtIzibhjYajK6xkBFldCSzSW8Fc1i5RjEt4lZrvhNPCPP+GYKb40Coub0lguRnn6FKWNnLEGr4WO
aB1R6msqUZWihLwM/V7o7RKR+Hes9Dh2hdR9jx3xYBRnNYWiLsdGvxbx+52+yz2+BdKD785ybRjR
heCMIOt0ucfGz4rQ8FZmF9Oa6KjEMyknM4+o3CcqTOitapTVogF+wnJBUmoeY1gRDSUD4ZgVIHJX
aA2bE2qfwlaWSM9p7DXau8Ie5eVCbI6cvcVaeUwyRoqUv8/AFVv+ZLimHO9CSqGvI6WQuivLLQDv
pKRdRDBe+5bIj0/44xrZv+8pso8ZSFkvDhrfYeJuREsQwDaB3cyzCPhCri/+682uab7fW8SKavm5
SrcSdxgr8Hfs2Iaxgz3fWIfXxOWCO+MmLYIaU7jvhibrn2dwFx3UpbfK1igH8ARfH1Ik7KPeIXcI
vs9URLPjNWyARUoGiTUKhPFMXYoz7vKdAZ3E5vgdCbYxmg10RJA8i3ytOPsOGEitTDzvCIr77qoN
h6xhgRJnhsarFoozoRISqt3CQad8DbhYuyo9ASMv7ATHtyPoOBNpm8VkmbkkEjd6Fi/LjcTZqEHD
JloknSz/krRZi1N9k1e69dbIWEJ+nBjHexg9714/6tXda9c+qL6DmWcwt/Jb1gGYA0PCjtEHVl1r
MQVByICpV6avquGg6FbsW952egudLnY5GkzrLiQ+rEdZQ/TW4Zgu33BXydYMlbmTu++i8saeIs7o
YQsxwLnvQkfpVuh4xl46DmXfo7QY9PgmGeaEHnkMfo12YtBjrM4d2WMoxQzyZ1xI6R4MD9eAbRDV
O56KQCRq6SZieMD8hQ8RMwxHfHG/wxZbyqcGuxgRLapfJE/WU/sO+SxGep9TzMUk56DyDX6fzVyu
sRhwPjX3OHM5Thcz9+AvMScSl2Bg2d6ld/quullkh/fi5jM7MAiKE6AiN/LUfMQOqpvYmJOZhUV3
fWMytj8ZIU3DvLlHHWj7zsE3by/OVhH6sNM2B2gerTJQkBaQIhZjPJMSIy51ZjNIiYltPBuH08Im
BdO8uCaCyjqUY7CorQUn13kNqzNLxRIb81K+WbvCGPNJBL7zHPNFXmPrX6FE/VRofa91Xzkl3Sta
y85i6pSYIH/KduNO7fFMs8Zgah9+RY51+OsM2OImttaXxcObjweSt4Lmd/lwWex/jnsuTZa/jm/E
S1SbtmPdsV77LCmCraXuHscTeilXQvO8XIO8ZT5Sc1AfL6AfQJ9R7EES3h20zTuaGkxxTT7PHrVE
tyMQWvh34CF+xkXGPjFKzpbbxN7SXWNWDdRoTRugp48d4phJmF3d7zi++3FoTjAJcOn4B1JPPxkT
mcrEHMBMkLvimCJxckT8+HucIq6djb4nRv1x9BsDMTQSyWLLZbB44iRbC5UY6kY0O+3uadhJvAi4
XPyPwwHde80mZP00DgfijCxP45AzM1GiiYRcEgFnww612Qb93KgmhTiZmzB8iMz6RsRFKJ0y+HPF
LeF0/pV/RgcQD5otuTc5WE8Qcz275hRabPGoXxezdWc9pKqbuiClD5DFufVTjJ25I2Txh04YXG4w
n9yhmMRMRbQSmt3dNl0fxkF0bCwMqIUeTlse0danYwNyckD3nq7fhQJ/805ibXPNIuK5mq2pop+b
jPlGn4UNeRihRM7xAQCZU6vclaREXjMcv589ZiPd9YLIQz+q9uLY747jEfIJccKbHIAdEif5rdBq
HVtebdgdNXS1Ywo6H+m+j99ZuTMYMyapRd7idgtsIgG3EJEE7O/2PPA7OJQi7n08HopbMrUWeat7
VGz3qAO/r3Pzgix8+aHzcjcODsd1ES6xZkv2sctHVbn4inCsrNrdF/abetorp716eqve+c0xMKOv
B+WUujj57P2vZuF9vSmnAHeSffEOTcH2Tdozqd2+DfvEib5I8hZ8cQ/Ys3Z7ZdctNGHcbkzNewmH
HwaKYR0+snlG57ZLzjb2hdjLbrEdx+xMtYd1pCxPiroInnAZZXNsuFFgflZ2vFHmu8Gcn4bQ2ie3
xs6ANg9lkAW+BC4NwnZNhuvq+ku/jxdafRWaNMtk/1Qtwt2QW3sfQB9sT/ez0xlT/+BLjCO4RDDe
7A8SFZIaC92z/TVYMvete07MZ8gUZnt8CMUPJAr8wLqUdT8/EgzMgZ0yd/wo7fnLLntEsIQDDIiN
XAGqkpd78Vfe/jnbPXkIIfw9QWb2m6f5ITMTFLsE4DtZzz0mp9NbZVm/I99xA7PzrZBxrXIx/GS5
8titH8ffj5cFnk/XIyPmfTCY+/Ny36337Rp37jUnDI8cH8bfbBm3D96WR+v38Ivh+jBZsvde493g
ixGyWTNc/pzMl/f1+r5ZP6bLx+n9WTXfQgug0GZm1mS+sEBhrrcVt7h/rm5ZsFweWSPcK/f32ua5
vu9za+2tHhT34lbCuyt25Pv15CUxL0d/OyDnCO/97eTl+XLElBXpkXcbmKwhWKMHp8u+fce2bqUt
AEuf3+UYGhZWhX22sc8UC07UiXH0VsGqUt8H5V1qnAo/+ctdxyR82/VHAXKz5eqc7gEl/TFDYQMb
wrZylcXkBO7t8uyei2UzcXNoDEFnguObvXFoD/XCqbA5vWvZrLOc0WHl66a26tntYHlAXeVYPN4b
vetV6zq9CSdbbboF+nwOXhJrW9XRGkcBYuoc4Xy1QZqAJylupasQkG9cF96Mh+mdPreDz2QHOVJu
YE9q1gGlsGZw1e2iT4zl8RSI529+tmUhcwcTwhmtdWMrGFkaNgs10NYFoaPpA+/jTiSnOgModhOE
TtBZweeA6MHEFDens0MNZU0lG/HE0DnhfnJTMrDaXmir9+16ysxU4coy4BIPFZs57y1Y7Cf9srg3
XB/v4nuslC+YtWvo/PsF9Cw2cJObvLSyD2OpvIZObsrLAXeT5GX2CEM3OHM+CjFM+x/m0arECaaE
tWDXPTQPSW4qT+0pEqT0iGfLV0QGAtfgOb1ptpIdfBj72e3EsxRnvhh4zHwNKs8eU3wTwkVrth5s
fyk8DfQ1VWNSQ5+Y8yTmsTS30vb88h7ZiDM7DMODlWEGL5CLuwky5PZujmPWxIFbZvBuvMqGDW+u
uRmIbyEEOat5uoAMLr8JmOANCzUwtOdD7E4vQKBvpwwtixt8om+qlfaMhcBN+aq+C605puwMoDeB
bGNSayXbCpkYNv3GdngP7+ZQcEPBiTffI7hu5SbeeB+4ag5YZjnG/sZ7gMdPexdeBEZspU9TRH4Q
nJgR9d2zcZNcLPUxaUcmW9nKbceqEgkV4kwD+QGSOlMsfDXzBm8XHFER6r6gdCZCNQ+ssZXT3PrU
xR6W/IfgNnbvAge6KfPuU3bQOlB1NzlGuCrllhwfASpCtMsTPF4Irz5b6/Wy0MwtVs4gLFtTawts
kH18KZ0XZTewyzvMuIx9o1ni+4H51k6sSLUVvBbCrBdNuIcv2ZxN88S5bHBQs95F8gjz7GSNUysm
27je4XoGO4GVLWoHAdHFQXO9aGyswlfpXl7J+NMEi6l1hISP9XSKNx2OS87Rd+tV5OAJyKCI42BI
1bc8KtgVi4Z/j8dTcS7ecKaM41fMG+lWtgVoxH78fIPREQdHtltWTD/CR2J/89k6NxPrvXFfPMq4
PdxFC5XedqyXpQM2ar58AdqQbANVEFiL4xTrDqTMq/X7m+eky9cpC2aNN0F1ZFcuwjiVl4rv7458
d6vSmVvviMu5lTmjvsVRcOwdaroK6NqQR5jq6uz2LOsRqmoPk5tgJ628FQDatFMFTJ1F49wozmTh
c4/O3r5cnNkaGr53b8vUZ3eHaIXWgPt9JIfoodjOd9Ov4ENeThZ4Sz7m5vSrWHWuZn9GK/zl4Xtc
FtvJLt4AJsV3KW0bt/2qn7yPbhs9UDmv88doodxCRFma0YP6zk5PoaTFobqXH9K3y63M3S4Ow+Rm
+ogwFfGo1jrznbpMb7oNdFnVA0CVwUN6J299FrfqBprUcKMsyjdQddYZUhff4VmrbB/cx3eIdpsV
wsr+aahh2EhqWnmK1fLwIq2Sh9k64v1ntoHb0n1Js0EzfULKGaZOjmrH5cWxHApsZMGDZKoAd+G3
oi2S0G3yZQgVSgnxsglaWwM7cImL1yNMFUrt9v4ql5zZY9C7bQF/CJB9q/PEznsH4ieYhCfaMcD7
VIKQdJ0G94H0Mbsk0Ce8ZfoOcWXqREwDwRqYlrS1cU3byKz6wmVkX3ag/I1+UIxP69rij723tgyd
x9SJ1zges1DRlsNSMl+Ke1xmrdAECgu/qXhd7BWnWNXWV4fZDGwsJotH9nUGn5lkSkshQIUi5tRM
rPI0gT4dbnAhrHPLRWzBY4oVzi1PTi1/Hd/WO2MjBun6LnpWPhGRG2/hLWxPgEVGBsCj6Dzaz+Ie
pGGEMLVlLGVziO6GlbHpd/lti7DBbU/nNziNUAz42FGCuInzxB1WaqaMZ6UYlvwbvn/UVq/rM1L+
M3Le1JLM14HVnA3iyfq+tnK2Ybl1fy/wPEPzFRhk60vEyFgFqhuhq2etISTeufWa3zKKB9x7IOmX
zK2/hHsVnmG8FY5j5itzh8UMZkvsh18HDJIhXHAl++UVR3dRh26Oix3eMhagGxaAkXyyKfJnUHbw
e1kWbNiZLOyZVX6i1DBfE/t1zfBrPZY8kBGal5q9lndzVuIrEGHXHgpClykxx5UBkQmOAa7Ghii/
nT7WO8p/pD6Vz/JEDVvTHbe1bg43Ep2Du374ZvSSOmyF3UffvE8XZ6fd1TvQ8zdnnhUK3+nXetFn
fMsJ5QbQ1WWTjwhZZmfPZwnUD4ia1O5gxzcINx6FQ6fE4pybbkKnvA3c1Gp3SPMREolaSmzJ9Jch
ojWUR1uPIU8RwmZbTNbZvidlxu4R12FLTOIJopDQ/KBPoORpH/td8Jzf5uuQP6CUIKAIXsB+0pDi
nqbAxuAwetveIeBgFFB6E6h3hY5Es+EehAYMIaBmJTX0KKZRs2g3e/RG/Y7e06N5lx1uMWvsMvpA
6dObkGbjbnHBLRMXKro8TZo7ApfxkZv2T1i3ycBOcTfJhpusvG0R4jKcF2b0DnJpMZ1uJMyD8aws
g43WBx9esCpyvDJ41AmfMYA5ZeVZ13Ee6M73RaOsqGSawxT4BWWHnhxXF2jN69DcBEfpLp1dEYD+
v0HHiQe9w/lUAv5Yg0n3/WD6w+tfThxghGowFD7L4e6zauL6//4fcnqfmUj5P734vz7HuzwM+ee/
/vEK9i+rkqoug/f6T0g3WVINAEP+azC43Ws5xKix/kOmb+Q3ffZPoHh0CVQ1YPIV8HJ+Ib/p83+q
c2kGKjHUWiC4gSf4A/w2/6cuA9+jG7KhaDDEgE9WZU3t/+sfAL+BL6lMdW2mq7oEyP0/ft7/L+h+
1Md/AkL7GxAVz5c0AOQMgHzAf9NUASb0/noXpF71r39M/3cqNWGZ+NFlmV8a1E3tBb9jtYIyXMLn
boIZXi9HNjDgM6so8BZv++68jiMdKqRi6jHnfMz9ZKumqC4VPfxvgIymf0NpE4XTFd2QZjKvaYCr
+NfC1ZAo15OLNmAyAGIqgCim0k5haKy7PSC6rCCS8mlQ9YWatIspbJwMWXij/dGe/6GGRCvkf2Ad
iUIYc1oD0BpNncp/x7WqZ/A/FzO/h6+6CBZSy4Rb5B2DZU6l6OeHfIYIzFNuziVOUWGWIhBvgSCZ
HKWIIsYQSKNKvM90nIrDGpI7A2bDHGaDuD6poI1bGG8i3PNZDP93BZ/9e9EFAOncgHcDVlNpLrBx
/mjcphkg6R30ejlTdPs8b46tHiMgVhS8Mz2wc3ttZhlJAH9kKNmeVM5sCXGndnkJJN6ynsSHru9a
iJx4kUvUMhuHJd5hNX6WsrqMZhADKl3y2E6lh172y3Uw1/DJPb9QScoyTOqNDt2iVfvBbT1vu2Xe
4lvaF2A9SE0Bp4KMjUNhoEw1UtYzy6leolTsG9mRFGgyhixkExfDGWnkd7IKNMtZnQLhcgGO2g9x
idcntTX3YluRLuzTVMtIo10fgFArJfjKn2EXmraDW8HZZZXDubW9WQqNcX7veZPDpPfYBgga8DjR
aJm0cuJohvdoIC+jkpePz4Zh9nF+0lFT1/2MXUibgNErIWy6wL07m3drDbBhW5mJmhSpSw2BX3jI
58CY1JdGgGV7LP7zcgbC8Bl/+Mjb5LriQOw3t/1KMxwFgJpUD5a+X6T4tqoljHHe19zLwlWXtEjb
jZm/kM/NyevU58wADLoQHfwsG3SsIJXMyVxhExDmpy7IqLtoAyb6eyxB26eEKOKHiQeC+GxP9sH0
1RkLermA5DcBgeASYLys5Bc3CBEreYUd6AA8zge+qkwB8ldGVXDJDwWef+akillJhdoinV9iKNtz
UBhOU7ZnvrFX1YlZFICn17DbmvPOsGb5NDaj2kMansufmg7GcT05c18DTPVzxzpIvMSklb4mLMhg
nj5AHXLyjNlDAWQq7NDdEdDy0yxloQVS3QR8mlJig1qgYTkn84dGmVY4SbO80YHNLlX2lp60HLgJ
U6O36diGB1XIZkUJjz3INuOVZEozgVbs9gDwDgVtPm8Sq7kAMQgoOXtDA2smH5mHp7E7SLvqUZWq
zh5C9WnioVrVzriFpu0yUtPMNiLWrgV1B+44Rbn4X3oOXkkYP8oq29QJjpV+kyG7NVhUZSXmGMYc
ahhcm/V6H3cTMFl0Bo8ywBAh8oub85SOmHZgQU+1wq5VxCxxKq2gV0IGBvdZ0+aGPb6BF7DPBvzp
Xu163ODn9FQ8tvkw2+AQiXa/tOpXp7VLtey2Stg9dBf8wydTxHIeTZdFmnWpBGMgwxLYQRHyIss/
o/Oa+Poq7brGPmsgYiqNhAglP1RFLzu6jvPo7LxrA+4wGCpb0qhwmkx0jFb3nPkFN2bdSzATKMFr
mnWXl7AdUNxKcorupt2jPzPMqie95zTDpVjI+ixH+mT0gKQN+/YSP4VQUq7lTnmTp4hFimGIXC/J
HssSJ9wWXJ6mREcWTxAjdd1TOgiozslsCnEwGitgjJ3wrPN2Cr03mKfsFoLksQahzgpiMoIDvCwn
sGZD2kKTGhi1jMN4JuGzXiUyi2mVDWLdZdu5ZlRm0NKVaGbd98CxEYNfMR9aa3KW9x7O65Lx3sxU
vkDV2JZFy2Zraul17M7mzVMzZWQzQgXDDtE2eUP/yObxCbIVsPiMRaaEi6KSc67wkXTwKpixxwN8
LQeMLJ/upKn6BvEcmvN4kB2Db6cZkDiFPZ9zuG/1rrbCmulXjfi0xxZpagbmrvOdSz/5nPX+Xdnz
eQ0s7wyVUvdxmFjB0pjmSBM93i7FbQM6SharMXf3O3BtkDn7KW2UyeFXlo/dVKMf11RKniVoABD4
ZI+Xzv9QgU68dNFpqhS5Mz6IVQrv2a9njSI7BZ19EUvBU2WwqwuZXsZuwtwgO17n3V3kCq3lhU+j
xWF/On8NO3+dFd7z2EUuHaNZLHlfVQYYQYy8IIDOGMLC0NSDO7+jhHqenuZxGbndNPqSJSagvGLy
aELW11M4v612ioUbZO6Y8Mwc6AtYQIsGVLSE8sIJOd+foxa1HjQvAPjZczFXTBJ4Y6byu6dIkgmZ
BS7O9H3lnDAQqHHGO1ChhtRzsW7wgVaPVcwavu7PMIfRv84Dk3fgRV+Tsy+NiIuD0kdudqne6gCm
i7lc2kXb3I+9SJkzrKje5VXxo31ZwpJ5ZpaQZJqzEB28AprBUi/JdpCniHQKH50UTiVGg8dKVtK3
y5CRbKJlJ1kwCPYemz64P1Oabi4zqCRiiM7KC6Dp2tSUhnSdFpiYjddyWJNgongHiXxuFWEcmtOg
Oq87eFcThuJLHEC2I9h+a3Gjls1vGjxp4slDhtyhwZ5QSU8506rZntmutueHVqJVZgnEmlmuQC41
Z0iWZsyGuZg45kgZ6viCjbTHvBMWIcZPl/1UTXMI68MP9UyaNi8eK+r2bCilpTcRLnczTmvZ22ZM
fZqPOYMa4c4DvL4VzHV7nLGnUDED9uF/hhAeQ4DT2XEGbcIsUVz1PHtsBU9eaySncR0w6en3vcQ0
SZuYF3B/nSi9Gbyssc56xyKmP9YFk0qI4zxs6dFXlDcvuaofktnEmmX1dgAWPZwyulzC6CvtH+Qs
QzRWnE+Tns416JjTNS302exrmWqZBpHFeD2cCTkDmXxJVqkEwRyrFlvUmSJ5r20A8q9YekzYAxYT
1CgTZiEombDBLY13NoQBXkDfnwV1GsjyQme0wTSSyr0uQabY4MHvakNVUxFPt6gNQEVyUO70cJ8r
54UmAxzj85kDMHPf1penubbu+aAjT71RIjyvcyDRVLCnLb2fsbqfF0tV821IRnATK+lIzRlVUMz2
fRbtSuVmKCYfbEqwNYj5VJpzjZ8P7ge5OucbVPsj6Jp8kWJYnfq8W5RTO2WWn+Yeo12hkBHejyoD
Gs8H00nURdVIkZ0nMPTC7BJaE70zvYT1lTKjCGG/9nuwGcZPVu5wRwtnBTTUfMsTj5up+vDhGVJj
aioDac1WxGIhNgNoZvI5VyPU702/jC6FYUM7zniIS5iHsew07mEZnDxlXfylG0ytszn9JwsmCYuN
L/Yb7iyf+3bJFDyk8nNdLvXhgjpN927h3ogsVsrD4iLW8b2KbWYdP+QTAQwx8JJp5i39ZlhVMqPy
ZKZjuSdhTDWoS2hOWRb5DKDtEACAE6H20iQwkRI6TFol71XT3MnFhUVawGeuQEWTh7MjIPJGq1xu
5OalEgN7GEJ4ZuB3qvbNsGi6p6hRgJZov84xn85FBfNC6TGaNRiTfLne1yz0zHPsfxni+UkLVFOk
m5rUdU6sJYemjE9hCJTX5C3ug8KSz/N9BtgJ82h2qD1Yc3XwUFUtOsVNbNgptLaoNep1EvoTK8wQ
ciQNEq1AtyS1l1xvSl+tlERC68MSMcpOY/ebt2pmVxM7QQWkXYrX5OI5fJQ7CDrpRmI9l/XJYVwG
BfILIPqAIonBOJyCtiTWIOMgHlZMrtNQuj0rNdkiCASlqDzJ3tkRTdk01eO8TJjhpnwiSmo85Elw
6NPqFObsaqAx1fub3n9U8qntXVhmzD1m50RK0cNU0fu49tVhu3fOwHcYymSTtKzBc7XIlowHkL1A
OSvllEosuOMqepmzvTGnLUtITYLGsAm+4A06+eeS8VJLbouzanVhBf7RejqUB+NydrNmYP4z2GmH
YYXBcFRjScQS9SKG/0sULb1CS1HsiNUGxrK9Pn05twywZdku/Wp2ihImUnXQ7uN5dAtJcMUSID7p
lYp4B5Ekqla1gku4Mx6aYP7QpwpjZK1tagEVJmbHy4SNq6w1N0kXrAuW4GwogtoOZwdVjU8B3NFm
pkMpK+e2LlbxcXJ+kD1eWbx73/nbudceWrFumCcq68+KjyoLv2ghtiEgDc9UhGMDLzQVU8A8yrZI
PlgEFNuy0pxeLP69YPYqp59NwCBxybRNGssH9ICT6HPs+7rWBYvgDJ3bmAL8JpW1stU2rGLSprpP
inKnp2J+AY0SurhnsV6Ahe0B3ruQ2qDPKNjdJaJujO6ywzxdyO3at6w+RQUT5tjMF/82agaNlvQu
bjnzD97UgPM03nY+Yw8czSe5oqylDBamkuuLiq/Bzat3CUDBIZgyWIdfYotkI1NhQLvvLox2Yz8W
83ChqktpoFhJw7I9wt+xM7bd9HaQgAAzQpZIg9x8stQ8qZoG1FYLlMss/qqV9my27eAMpdjndnhg
Bh6qS3ZL62DS33V+BJNwvc2lJNjlOc7N4DCzWzPcQrsAEDopXpRg9lhLxqs/n9/oMUZVGt9XNq06
M9bij3Smt4uQnuvuI4khpoC7RtDbRn4HIsxqIjZ/ktilBBlA6+fOgipdBk65v8wDU9ZT1ZzDoTmf
R6j/aA4hA5hWbNezWQ8KA3hN46Yz81wtAS4mvbAgnObBUzQ7P+vZsG2UHG75CUsLWTs/akyQ4LcK
+p2ISfJyBpszyYJFoSpWVsjDAtbRLcTjjS2dVd8s4IJf+p6yT+P5V3vWBzPCqjSMZqC3vclZATlp
y1fTeOiUWimw+gb34DDaegYrsQriMdnrUmdeXvjY4bE3g7QfqJnhVSppJNHPdR0MvDbUTUnL57AS
1fd8jJD/CbrAeqQL7OMM44wM9GcpTSCh7C96ZocGFHzg0LZYaYTlujuksZ9JTpvA/jmfaDdakP9J
3J4LfkEp7X1W//JlilA4C1DznInsPEtN9NkyC1LfVYv2URGPHgtxllmsLEuRd4xszrLPlzoNHLkv
sdlqg33Rehponk27blmIrfVZjWpMAbA2GskFG8ErOB6kqewEsYEx3q+oaxIj6eY4M8TGd8JJ5WPf
IskBO2Bwr6ICofbvPOOv34l/X2gFjWEvDmPceDr++h03H+/8O/J3mv8y7m93DRKcEFokNd+vl4wv
2c7CSQT30c+zx+JVun626zr6f4Sd13LcStalX2VeICPgzW15R7IoGkm8QYjSIRLeIwE8/XwJ/T0z
0R3Rc6FzqFIRhaoCMvdeZi9ohv9zZpGRX2Q6V6CGou2u68GzPnQYuvJ/P5TwTxUmE96YZr6YMNjS
9kSGMaVw0r3Z2uWybXVWoT2qqLtmOkhw/Xvse89DHcDS6CDAkFH/R5VPx6Yvh4shP4be75nDOKlL
NMT1duoiOFmZe0RSOhArXtB7F87bvawPrv9pmlzu7DgVGze2xQUUDCdLlC3oNCb/EudpcFl/Yjn1
L0ltbMkENE+u2d37OmKQ8hwzK62trYsEkLlE8/hszeF4EB4dZtc2vzP23zqi4TjHY7jtpoHuyy/2
nlk0e5OUPh32fOS+5Q0atCKFUExN9MpTFRL4Km0o8zLLtgkpWvi7nLdceOGfYd6ns31p27lBb4Ew
KY7GrWnVxd4lXG7vpMnDWNHKkzi+6DTTKCPbmUG1EcPerEgQTGTjCJOPbhcBppRCp2JZF+5Vm5s+
oYDo6DpH9zXNxud6ZKib2ZWPIsg7coIZpGgwWzx5i434ovJebO1oSFnQCGvrzCU62YE4zEI+ZJ66
JV2CeML3fndRdq9thwGHgYkQeVxoaeCCrSwut4O7BJslip8mI3m2h5hh6XW3E9VwWojeGoIsu6o8
YXJBE5QH2w7+IQDrd1D6zlY0DHobVfEn7AbcKU3/uynIGRyn/dTkJN65NZkA/d1Nh8eO5CLWQKbr
SgbOEwvFU1y1qwcnOEMTEJ2LEKBjyirRwaRSDH9ycx6/dV1n722H9O66QI1Bfh0gZHAJciaKRCaZ
jq6CJERR0+Y2fFjhNyzVVIBz7J+KNjE3fW1mpyINj73XMRMs8LEaVD5p0q38NhUeahHi6a6G2wab
OcdwEzvDQOZoWm5V8OL2TLIMi/mHxShN+DK7hidgEFvQoVsJ7XSrYgfMt5gfx0KYJ2KU0aA05qEZ
UixYvc/rxT+bZgz3TjdewxCethrt+Tzm7a6r1cYAvd1E9vhhOgR/C1BcFb5YCTC0oj621GiC26pb
3dvBvq8DhjqUTEq0AxTKHk1mHfV/OAP6FTMKj5lNkgMMdjl6dCNJtABlSNxi89Ex5CULjWAXy7bn
NFBGJ9l5iZP+NQ2t6jFb/NvYM1e1psLPql/gccY2dYL9aPTuOWx8xEkMOBy6+jet4SmurQ+HrfGY
UYmVjTL2Q8QcwSgDQ0xbXqpJ9sCp8iBj8yqNIHgcwa65gDABtQajEZvkYBnjyfUw3ik9FrzrCeR2
Gejm5gwejp0nQ0WHshPMgexMtLy2evd6eQdGePMiJkLbLBaebO6VFz4Upv8aRUAibRBRryZPnVDz
q+iMTxpXIBUvvQ6i+m7KQW5Df7jX3QSWZWIycWrE+skYnMuw+cxVygBvpmAuTGon1NJ79Psw3WZq
5G5plbuLpzOdyifQ0Kdc0ofRtK8i97gYykfv0ZHpcGhjeBJTJWzG9THoyMHJK9aZBGXBJJ67Ivtl
DjWAbBdz2UaANkxunRg435NzCTCrlk1pKLbmcTy1jf99nvz8yXKDg0bnSm/pCDBu/inCYj/qnnex
5ltWgiIUC4MbQ9SV6TIRiBh599au2xMU6WG25GtfFw9hSqTvPGjsMSRMZBwf5lQNl4WF204y1AXh
wo1KypybBuegi/dLVDOrVC3Jfqgl8bXOdgFbOEu3O0aZYdzKPJUPlprP6SSSc19kd9VnaKIEozAr
T7bXZ3t03BeR0J2lHrpKGd2NnunHQ5yjTJi9d9dx36aS9Da6l6ob92Kot72l3uc5vFPJ7cLR84hp
dSH7ieZLul8RI2KK9LWpmL3OdZcoPJML2F8Vffch97ZMm/3eIyKUDWYKz76EY3UhJXZrjyLc6MzX
rIqzXWw3L3WhmFnbbKL51BORAnkKw0GPWMD1ycTaWjXOiMBjkrB/NyJanIxNLHCn57yTv21n3CdR
9TgXcAbDvDE6lKFTAYHNLH8z2TZBflQNtYoz/E7lBDbRVBYDP8Pb0LifjsYyBAgj0DpMidj12R6W
7JG89oe6ql97z/woC+sJbguBWH+OxuIzhCF09SVtxunhNgaC7I8K5VAX7VQcsUsXt76u2C1/mlG+
n3xxT+r2idCkB9lkr7Ng2Qir6oE5Kc5ofUqLMphwnlNpmO8qtp59rznEpHu4NhPja89lcrJJWd7J
5HHqmmuWxvAAZHyO/UV/5kVbnZLF+mFO9d0kFNxK1JPlgR+4PkD7UlmXyiFhNi+efSO/tTG1Ws8W
i6U2zZjTYpZE2EpgKgfFZJcT9UjPtRm5L/Nl2iRy2qdt+y4M+1qAR5SO866/Gn2oxFenhpUtABmz
2oc0+OFkxpaOHTdmO/6MAu/31PivzHUJB9bkyX/L+TqGqf45cw+pZdkH5psbyU+3804hOa9R7sJ4
SQJQcsKRFu9Si4IQ42FnZkzQ8Rz1AAa/cRzzEACBD1N/FtPHNI/VzgY6zQPUmzJmpmv8Czzl2/xt
jpkWExspCkwmUkcOpuExPsol/CYKGAqWpf6Y5w2t6nUR5bJTfPBzzsqW+M9dUPwql/jSV/cAUCfv
2rObNh8iHQgRkOJXx0rWpyBLTlA4u8U00w3M/YMt3GOLdMm6KZGxB6YGwrAm+za58z9gYt8pVXZN
Xf9GUhGkXIYl29UW/OA8V2a2d4rrVBSnKSflNOyuy9JEB8/MsHhmzJEG4PCVK+mw1WloHXtfZikD
803/7sylgf0X609VF7fIb7DVOkzzBF4zw/YiuJmVc+3TwN+X+SN1NTPBvW7ZuUn00UzNP/XUbb2+
Qylqxt6OKeBNIdzrNBtou5iWQVanZpnqXR9Mn13WfHodu37pcBEaRKmzp+79+laY094E5Q4k4tHK
v02d+pJjXRxL09p2rhXh861po9wYyQvXmlqIxZCUB1Oo9kowYKoI3GVnDH1L7oRETuYhOvbTN3um
P2oK61hMDu2FLMlnmGipijZ/d5TtXz0T5DgV30C4nz1h29s0Z6P3CMLJrYxvflYXMyVlliJJIy8Y
dB0TQJl2UCJZnAd1SgVinylzjqx+v00zendjkRz7evw5lHZ8AF+aNu00EA9CwsfEV5rcq2r5aUyl
2vQle3o9jzdHFUdXsGM7zlFU1ffR4hpRafF9CAFOM9tzDyUprCSn8FuD+2DNNte8Gn7OmMoHg+H0
foWuZkH4sC0T8RbniKCLvHkT4/zgJfKtMHrSdfxpMy8kU/dquKaWi1fYQotjPWURuIlv4AtXVbKH
LUMhuYxfyIzyzc6F69pUgXxt3PCuiuDNAZOzs09nob6m1vN8UKm5oBfOiuQ5nZqjivBCWPXPcXhC
DeQG5mezwLzyZ0YXQb2+HZQFA4fk0R1fDNj3TVCrg9njWD4koGINg5kKJEuN7WwMle31rwXs3db/
/Fsy4bamvG9zYPQU3ikotkTybQxewuPw+mgJcxCa2jyO8lc7it2/ftWShA/xlEo/JYS7mnCO83KV
G570IQYmJ2RRtJ39YT9zOCp5/VfLRjqfvC3LXR83bhAw8X/95IjXGCSiysjMWAk5q8ku35ds2CbZ
KxmgbQUwB3YWkulisiHV0tvV/GwLRNn6Z/1v/KlDBrdz5dg1cjb9OEWq2QxMlQawMD7Vqa3Exrbl
+v8aepeuAjnOsWX+c8i8gJDf10+pTf+gf9a3Y8hx0jJ8aMfuZFcHp7tazhPr0NYEsRt740u/eNnP
qI05Qpqo5zq1wObw1/EbZnoN+etYhEA4JTfOsXawN/CQfr1a1hdZkdvCa7gdg9eWIvqwk/CkX7xu
h/36BiCu7Ww6wyVPDfEM/K4+L/2yQr8dxhqs751jNO4xptvSvy0Jqmphss0CxISnIhLb6o9Hvz39
Ef7rrYaclTVRzYGbNQvNBAOBE6DDanL2rN+HJuVq47EOBmz28SPzs35OBd9veJ8GbYtTgWbw1C77
+/QkNo5GEm0jDpeFxGRZ/dYExwKhaKR/0A/F/HPVBURZ8z7Jw130TAiDBCAz/60PZQiwa6TnHqD7
3Lafqirv+pD6OWH1mC9P+hn6nMrqH/n4r5OKeVCfcFy5Z/1SvMSDGlNW6mWfdub6cvpw5KWdOIzd
4iFL52/hclKS4RBDuvfK6la0P4wKEisoS6IUARbbeLn0NqxemaKgHFqGAFgwHbGdkOTlv9rcVakS
DC4QXn2UsSHY7uf7SuDXffrFdvsqJi7XgvHoiyxe49RixmFhnAYYc0uhTvVSg2sJLNoouRSZ8PyQ
RgzIQI7wVYfdaZpgs5fKQAxJQqan3ObktibykPTWxL9SAD02G+uZbuGzGKcCwt1/WmUQTsOFOhaP
bJKAZZoUcZpXp+oQjRd+t2u7uaKR78pzuZykVcizHZcv1Vi+RkuAWqc36ZsUgRhdfumq8Vn/KcLG
2tdaJqalYB2iIYvEKGZom34Hg8UmwigL+WVEI+N4/d8i7Jtt687fiaPGn+UCURsJyPdCxebaQP12
67/ZS/rTLv0AJSZ2ThoGJdkh6o/Z7V+ymHqILGzuVAu2yZ7ZM5yRNs44+1Ppnme9YbWpqVcUUEqv
pvYMYuN1hbsDBzRdVIm/E7u2KG5C85WmZmAA7PJt68DHJPZpFk5yCttKkojM6mcDCs8F4vUhQ4Od
Vw9xTmHracrM6FFQdGX222kTPD4x3aOlOP/ynyqoIGvt/Cf6ib0heiomyP2zas2TUUAgWYmRbY1o
3xDIXtZmeVMOrpaIwRit7RwWsqPZ34dq6wzGS52DaUOmfUTVAAnZlMFGkxRVTBRWo0PEV3KS2vlU
+mAHpQTottD1bfrIPi5RDxPL0O40BFSZ1Xy0vao8WNN4NercOdetcW1DwIhZJTiLNJnpWtVthfDz
c1FxmqvyqkIqtjFqhf6PKfdTB1IagWWbmoZWJrq3vHqJI4rU9UIPfDK7B3KQWzN0984UDYeCTmb2
x+RYdpB+ZVF3VFjwzoO+5Gvh47NRLkMumps3u/Z5FnyrwxhsVUbdKILgVLqzevCplqBV3CfDv4SV
eF+i6XcSLEzPCJk4oGU+zYT+wstEsp+sUm5HJy7PBvW1i2wfOQMiksmuHv/QCuq+0kfHyM2KzE3L
wcryIV0Stevi4FokXBfK8N7zKWgZmQJwOjA+ZQypW5bkKSJ98pjM/KafEn9gUFGhCHu1tTJDsUan
yaGfhLkqGcj0aF6LEqhZKp/B73N0IVYRF8N4zge+2+S7G1XBpgHd8KZ2OZSmxJoz/abirPZzOjOl
p6yufbdsosn6YZiQE1LlN/pA7FDTkh0GVd5tWf2G75YblDfhXjr1ZYiY29RJQujTryB/CENKoyZv
ne1M5t96L0QD17Yopje0LoyF8VgDTAK9rJEmwjT6W2iezRiccJKot4oSu6yW9P2lUzWhuKqkiorz
ocjbdkvy4Sn7waTe93MkIr2iPEJxnCIhOxfANjKUxibT7LHjKaiukUIvTy4D03s0XbSSBm0OL0f5
8ZFRMG0jrWrQfzOc6u4u7rcCBSFkD8QNN/BQW4/9YL+7KQ1cKY4GlGM2VrcRDTfbwcFIPTgfNWSH
yIcRqAbtBThkBDwZ5Ie0wbhbFnRxpU1Vpl9EwUSXkfk9r6uPLic1SKID0iovtg6qR8iypS9Bh7iB
C4/LLA9yPJHGP5o/W4U5y8g6zIteXRvdBFjxQzxjt+Lr8R2ZkVp5o/cARdJ97hSDv9ljQMZ39mGZ
xd2uuRbKUP4kqb3cdJDa1pD6h1z53M/TnlR3Y+dGbPj9Eg63rqcDNabvMu5+Sg0DuSNKnkS62lqF
RgYRyqu5gBGVvMN2qnHvSAIoUxmzZccIK8M4+YNAjBSelHiEGIhMxB43woAmwmvVSQ05Q+CbPLwV
IjjUrnVzsvHbAvUNdMgF4o28iUR/SU5UUkYUZNg1ZFcGlf1Sd2FzgWTbJdUwbTwTpUeVuvmZ2Pcn
u3I/Us/6XQ/dp5HCIdsLNUBp4GUY+QpCh/4i3pq+/5dmbAp5IVOxRVRH9CWann4bZy2Op0DrtDTN
NLR0D84QHHw4qQJyro2792wKj6nLJ9f6cNp+/1Wmwetf8ZTqfpX1l1CMajiXznDNcq2L1ZRfnngP
i2VeDC3r7LTSM5MEyyQmuEk9IqjpWkQjcfmhGTtPk+wT5M1+npMvTQp6Qf3eWeolM0PAGvqNcebq
BQhOtkntPXPdfCtbsTGEQ+GqubMBlUhdhT9atfxQEwtQlcJ9NqFkETZr3DZ5evzvumD73/IpEQKb
HjnjFtJqUr91cvj/+n9Vwa3FjYYGtj9FNRqKeVhJUZjfIEiZC1y6Lwvi0FPRASM6gqCgJdyu2oV0
4EMqBay7lkcZPQvfxMautUpNwtVQtdWd2cE58T6URVHoE6LD39xImwXRwPGZNBcZe0dL9t7DTBAF
u8klzQf6txE6MtQEXjM0FxrQb0vM5/bf37j7n3Lyv2/bJkud9x7+W/QoMq6qqNOmP9GmnXIWjmkx
H0If8ahga94s7UNWf1XzhMnUdAkGCEwb/6bWXFQpNwSdHKoAypUK/d2sZT4SJcAeZumLIuRX0+kC
bAk/g2ZEcEKsjsunt+6iAGzE14jrmLOtWbJ4GduIGwEJciSSL102SX2dZloPNNl8H3+19lrgUJZA
QVEz36myfqqW6kWvcIVn0RLJ8RwYTULu5bX+p0mWp1bkzv/nQ7P/LZhzvVp4o5btBW4IuftvH1rg
B5k/Crs7icRGAFdHrwscpa9LopXLndqX3oIWW8WUqzwC1uVcOcBxemuhYbn5VeixBom3sRSPcWMd
VnHMoii9loXFw/eICTST/Jr1HZ+cx0UjDfkMTPrzr5rNsd9GCx53oUXS4oZYJacla5/7cWJTleeW
GGcJKK3vwP9+zfj/ec3YLosGLowAJeN/WBDiocmsMIm7k2F01iHJdyIKsOFKtolCxPBbY4Jym7XC
sFIwwSC5riI9YfNVJoUWgWs1eTRHT269kG/u71n8TgvDYZJiPHc1Esu1YJgaMjBRGlR6U4md4mMO
+GTKMHwt84IXNIFb0ECw/ohrVGB0kuHyVzrkphLJHG1FXhvxplBEVPmkeMYBSqp0QuGRk+FllKd0
wcGKDilVTnNxu/rsBaThenpvc6QZHt3EOVdaiBXEeLzNHBrIBj5KaMGPYYv6M/swIrRH8fyWIU1Y
/M7DD8DuCl1VU5BnZAzoq8JKwx06bgAw59ygxNr992/EMvz/XMB828K0YmPMsD3f+DdbiDsIu85n
1WJaL1ghKVaPfZCS4emg2SnVo7d4JDH1PltpM1w8r8ELNsov9uR6QNhs9fHbrC++Wuusyqa8yrB4
CNzY24qKXxJJ+b21aP5L+Ku/i1Jnnh2PsJaxSffCtH4ZavnjJ/EH2rOD6pJXK8y/goyFoxAvAB9s
qK0Fh4KqLGs98o2wT6bO8LEUNZGYDbmrhvez0TpOJwIbEqNkwN2Mp9EXb1GPh7yoB/UU+tO+X/qr
aHrjkI3WLmhL91qayr26yF0zArFOLTSJ5NC3sZguUTi2PFKa50hZu6RgsgtY3cme8ozCqzMjihgD
NTna2V2tgBtzo9iztGHeqD60Bt9vPMBOFjytDFvlbHaPAt21/+gVv82pkXSR5rX5Vx7Ghz5gbXId
qsBVSbX+u0UhZ7fi2Rjjr7LINyK1iQXr/qwFZVzUd0/AYLblEG9Wn4UWbrW++7pE7U33xXGd/PDT
9hxW0Rsr5YduTemi8QNqbEjm/Q8Vuj8io95l7oCkd9RW2LA9AkPemoWKKxTUCAvJd/GCUxRhEBX/
1hGSMs3NvpyRCNeiuFqG9GgS0dAnNlX4Ev6Zy/g9bvPTqlTt5a8qHj6FpY8l6SFCZ+uXWCLcopho
N8V+zLhSFgljZwyMhM/oRJOmvLWe/5oJFLxa1aUrzi7vLC0GyUm/ym9BLs9B7G4i46++bdB9Rzly
0xnFQB/ZNqcEDWkAiOBLoA4toHMktFOGmdgpOV2rK5YD3BPae6d+HUz0/E1H9Jhuhalk9x3CSAY8
2s9BVP2I9CrkL7y40TfvSWP9WG9w2dZy55bTs0xHFAB1jAGmse51OkWXqqXH7wAeYhi9JGi/B7G6
u7ZgsaHv2bgqPbr05IFoKeUKyj8zpC0yfePb1FTf6qS6z9o30UMl97THYcfmb0S52iUOoeSA57vI
xHxqN+HftrsXACejCRSwUN6bWv5YCX4xnc4yUbch/gXSL8R62Up5Nc2W3QPOKLeDa+2h8E97O7m2
fMjOQiBfXJY/VLHsmwAjW6YgrmHG34asMq8D8jRXVFulsuSeWuo8z4E6VRZ5aoFP3qJaRgIaDB/I
Ysi+VeXIfmKE7tFZ5N2ltzyLzMt3dWRAAAbqpubl081m6yVbwJKz8SYkXrAFE0vvvwWyYTlqCwNj
AIhTgt7TkMWu9RlKUfclgGyfMPRHMn5CWfa4p0MPdhnGimHQU1qEC/0/FLsqnDRK2tOpOhB3vRb2
INIsT37H3E+tTmIIhjPjM+eb2E+ujC6oyi52VjeHTJSXZUm8XTsZ9mYSy4MFan6Uo0DIUpbnop+t
yxIuD7J0sj0WmLsYzJrD1cu2WLLj4iwGgq4f9dzg9nab+KDc7muyeNQVYAyVZdoXJGn2xfe7//kJ
2tDMouIiLON5MT3rgHztVBu2tZOe/eqF1XIJ+3fVJB74ElIUNTcuI5P0j8SB5kOfHCuZTegVGx22
3V6RPDCOI1rENfFT/9IuX+tfOv3I+hOOOkjQ1kFmW87pnn2cObt28LAgXj85jh9eo2EhYre0vydN
mN2mmGFi9lLsQrNwoaZm4xp3xE7Q/5wqtTzGvs8koDQ3cY4MyM3zprjmohTbakzqLTCie5WjdUdE
5x7Xs1zPwvY73obdfVURGpaoKjEbhwmUSsDM24g2dFspshuKYDxa8SzPXk5Ydt9ktzxKw62b8HJG
lVxLw+hPdQ5wbkIe7m0THW+HQvAaFO/NgLzOcuNz5rd4sXUREpkVerqpYzTJkDw7cd+flBscfRNI
JaPuhGiZ3sPUOCzJvJss64+t0myfDlZ7dZq+vU7S/N0gTj8UUzVcZT0xGTwo4kPlzftsGs2z75SQ
OaCEV2U5/jaNoQ1Zi1/IjHzPkpHM08hAzhJhOiq87VDSQ9o2g2nnZ7efH8uO20WG5t0StBYgJugH
RZeeppe4XMxLkFwWTmBY4hJgKGIYSy7HY2dq/zkzaIzCo0tumqW7uMLvQDLszbhAomzT2byXKJwu
COzTc1pFaI9xLoARmll/oS3MMJlcAlZqNp7U363HiJHynhS2DALIyX3PE+bFoBCnWAECpRlLSBqF
jOvMy6oAzjqcKFXVo8wSOOS7GFjdl6fVwlX1PQhwNn7FHnod9GK3ddUqtTcDefWfXHpvTrG8rdVF
Mc5Mfpico7Kg8+K++zHGqB0D6D6U3PlHMLNMLVNPPC9n41YA7anTg/LsV2l0Pk3JUWKomt3qoNrs
c44Zf67l2aWVE7pCIQ1dh4newrSmPPGIPuqwnuUqmNYQ0RIV90nuEDVeTGk+mg6+c0iV7TIwHzjp
Xtc6qZ3ZPlRcHGWK3CqPQgbxDnRnwDQmgPfWLZdnvX2uGnLML6j6W9Z+3kUKSvFtiUB/iy77UFoa
bCA7p0xvX5em+NB6WK0+92wU6BiboBKnXYclIMEEGVUL2b2g5iqeGXRLjEjucaRaIc2p8lsXUV32
mBDtDB6uJoWkyS8puOJmGHidHulz1iA6E0NDa8Ujq0lmiWtj87Fq+0dJ5+4nBz8HIygydTQH9br0
yXgui4xAVFs+tLmqDkZ3WD1bq0B4arERtAa96IjOfu83OMsQUn7ZdYympAPnLGz622ZamLTjMQix
x/maVtqDGlqnSTSPrRG+xu4CV2nd6W7xhnjq1UW5W+TJ19Lk3KtQUIN4zSYQB0+HSrbzxxigUOkJ
qrHm5t74zBWZPYwm7mltoH2tNh46/wm1xJMqdOBLh4qr99tzvqJp2g8YinMbtXcjB78p4hlLhAe6
Wl26kNzo3H7JNaBZa3eNSMFjjCZkivRA0WLfXAvdFJ3+2OF84f+JAquc/TLaQIRuU6PJDk0EimZN
FzuyMwgZXFRx9M8oFXWxviIWaYNFUkYSYl0/UkQz+kI71aaI/sQf8+9+2B/TpP2BNe0cw6/gK87U
zkiJ+kk56e5cDMhVnInqqYypizwMA/awEEJeFB+dEIcuF9/XF4jdCEEPd4FdTv0mdbtXbdpxWB9Y
bZvvuvZc8YPIoRJp3Hin6/OuaV8yqGtMMtS+BaBNmtLWS8GcrFbU20D53/LZfmxE/5D4qKCjFqVz
14avRpwgqoW/9UI+utCoMc6kj67lBQjkwSUH91W5evbn9N0wwXQsn4+jV3w9sZsw0GPmiSbo89aY
/T+AW+j5lTaBFZX+hrx/gjEktstLwluvraiJtiJFBOlK4cDTrS2i4BChLx+CMf4j4ocKzzlo9Zth
R1+1WJgJgX6ywr6zm/yKmlwtd1VyrtHMmIpA+j3jzqunHL6V1Qery8RATBF/miWfoa5S2bD33ux/
LKr5OFVz+NMoii/Twiyg79velM9eUJzGvv4ni7KzqQGQAuQXX69xzub2zwhyautznKh/a39Id2m4
MPVNhCiHSrqPYqmiy9LW58K2kIt5jkGjcVKCWyeMHHcnhCKM28bcODTO0ZWode0p/VoRkQClQyyi
jrCpQu4cSPf1YSHnTTSaL0EW/Aqm8BEMaq/rJTkOe2MMmCOioarVOlTFH6Xr4JAcMmZ9LoxZpPX6
u5bFfNGqSj/CKfsVxPKfUnoNaHSNk3ood5EflYfJPMySTh6ROMthh2+CaKjJJmK1t491NdDgaM9d
J5A0jo1/0KYV3Y/rlsSdaa+pyXiRjOnb6GfmaqZV0P761P6VZDOGQe3wWPujWrJrx5KZMxXDfvwx
fF2NU6sDw9QXVTOLt9JCmoSdegXgVtza0lWz32FK6RXuGwYqoCsl4F1R+BUaZ3ZUmW1tbtQMIPI0
TCY2ex2+rS/F1Z9j4HPcRKi/TJ/897XrcCwGgjEF1Di3HmHRurIfTcHEezQd4eOwMIi4Yu6Jifbk
nHQmYiwvgMVJ8ksyy5Kt5W1wPL4M95o68dl0LHdrd35+SD2PfgzhPyZd8Tgu3re+Ji/Z1a4y0Y+g
3vbvWa+yGT2o6ttoI1o9TWX1k3k1N1F5csjXlkhajcRj1pe9s3q+xdURayQzO1EZ7rHTTrnZbc2S
Rr9QdHvrKTgpK66Kmp+ONPCnc3OLiTlrU8nuyoqUFjSLjYNr3wegNTqKg4y8rSaa7+ZsIsDAdTEs
YXm2a8PfVDNGIswal9UgquKT4w60RqRhvzSifFoJzrXJtUZ8e7Z/G0QGzw763hbVT7sXh7haHjvF
jbq6biMfvtJtpuFgfw7h9BqKbtr1Dga1ZCqdc2oofIvenwobxKEv/FtdIqCdfYD8ejYY9xJ9OpUE
ezAsnL7RaR3TMQ9ifrCc9zx2jW2hRowlGvFxYwfPXxeUN7Dpix/iPZhYQttZfVWZQP/pZ9x0FRHZ
+T1loGIWUDVV2mK4epZX54lcmjMr2mvoND9Xym2e2euCfv65hOYtNZbnsVjSDVJ4gLEw0yoFhpCH
6c/V8YZTlH1VDp9+tDxN6LZV5b/2zfTu5OXez7xXFY0PbeUygZ/+dQCqQDWGZ0vPdYhiUe0L7fLS
dLPXYJbl5FcaVxjMa1AiTjeyyoB8EobgeOR7d+x3686X1u29G2CPYTMP2oG43l2ZPR+cprsGpYV0
KXtzYt5KlTbncEBDx2SfXJd3Tc/yvN5yhWZkVlJDE0XD+Ol7ZgUCbjTHfH7PHXr3novLTu+Ja/wp
B+5LIeRh9Fg5w4JpBxo5Dny0rkaI7ENvyUEWf4qUSXGawvxLSZuM7UES5WlP1LCIWyTcl5XpXb9D
pBZw9SmgcwuZ39btefDhJjqfqdW4/HpdI1UGK9MQYJdDf32epiJljKb8Eob4Z3TGH32knoHDIBwy
hiLKU+Jxe9QAGOvVINqk3q/3xYohCAgWKB8OCD55nA3/m66ZEW1mu5W5WAms3v0VBf3L6iUKsTZv
BKJGd0m73RSQVocB511OAklDJA8l9TDYI+fqABpu8tzdQjVy+AwIqsn/N3Nn0hw3kmbb/9J7lAFw
wOFY9FvEzOA8S9zAKIrEPM/49X0cma9apSrLsteLtrdIGkUpGRGAw/0b7j0fRAszCnAPcHEoJIIx
0OWMabkK9YKsenJnHUv3Ap4COeiF0RR3vtLeXjZeK2PzbYmZ4tBA8YDam0BoOgl94ikkn1i5szsd
jwmI3znoGu0XhA2ha1860rIIPdernETO60jcqSYKPqvFy3r2FpnwLk36kq3BKcYoJqIdK+gvZyf8
0r2+OEKfstQ31ZAc19/l6q7uUtFJTZr6icT/qzCwRE+Gd1bceSZvYCzO9T7Ork/Z7pi18XGtAU2o
TtZ68xRaCE7pSeiuC/ozuTWJ9jZBXx0SvIf12C0H3cJEakbPS3Fb8uYOe/O3luR2qf1nrA80Lqhl
oKi3r9Ms+rY+Q5ClxoM3NRhWvHIflvNedThMNKNGW+LkVLL8VXi3GmmVNuBrN69n/MwoUuBi8o94
Swgz9JOphuyNwpG5kAevO0VPQ9uap31KoDQltr4YL2uLY8mBElTycY6e+093LiXwLM6ewLvBl/NW
kFJvfEoX8BloLxXZl/CKtzgf72J/xm4ZwuoiuXG8Qy3QHq/+SUNxqNoVJ2feFlezhgnkXlocquno
4AcoHfIGvVjnmNi+09UpHbbQIwO+1naH1VWo47lYoxBEjv1VexRX2Ygr9ITEhJJxTVMb+RRuTeMk
vHIrcQXtizigbJywavWDRdvn7E7OvR3SLzMNKHsOZuexck4iLL9WwQASe3qmBdA/EXa7t6YxLBTl
+V289AQooXzDC3PSl4yd7pvpzwedzsTaW+u0+V3kER3r5rfe9ZIK3mpClprWodiMU/ZT1yDHnhhy
dXBzfryEsHQgObCuVYo12MTro+P0itJvj090CdyLUSpIp/ojRAPTcfxi2dRlJNGFP64djHVtTip4
WrkWKTZrzkjUv114KmECpJXJ+BHXfvNn0qWM5youqaercHmYDBpntc3lXoFBpCGVjV81bA2JGBhP
i4PbnBSC2V5W/TBnsibjJfnruS1+hT+2dzeDgZGYZbEGKzih7opC4aONvvQV1a8WiYaMTDs6Whvy
na5J5469o3sG3M5NrwoqyItbZIe1zG+SmFq7osl/9ll8rSOnJSVEI7Y9ZEmMq7hg7dBWeTEtyjAB
HtHcGseNvbzWPQZcj0KH1IGEazsW/I6F6aNc21b70pMEQVOKf3KDj+UyaKYDZfE9b5dEj2b6H7Z4
Ipup90idFbVcC8JSIymTlhMoWqKNFEsF2W6Y7zT5gjIR7R3tcMib7tOk4WGAMdnaAxtJ/oV0lOJu
4F30lk89hQzM0YZbtxt2aMkSPCDpghqDOTtJctTLfd0T0yTm5frksPZDpInrP/NoKRGCrWGmGSmk
/O6HKrFA9PlV4kTRVqkiONPThD1syJ2uga/IAhW7B/KomxVVYGlTfDRT5S1dzFI5MeT6/ETCw8BB
mXeTZ6DvmgWGJ8ej49EPrcLlZhrTYNvGDSo+73mu2woZ9/NaTFjrGEY7hyiB7McVjtFkM2rbFJKx
9gMNKduo8iNyaOGdo6y8FxErZ+GwkbYKD+3T4nB0pynOrFz12DW+ZgcAUmpgPa1d9zGiA74pDObP
dqyBouBgN/3BOpTpqdeYl9wrr43egUEi53c1fq4u9aBOkZf4XPOeWo0iSXWr+CrCqavUwFGw4Ovy
R7veamFAR0ZEGR4a48AGXwaUISP2IRHUHNcxM2zzc2T19NGKne6+mx7Vx0EfdWP10rEl68pKXlKP
sapTTWbk+Yj+EA9/rQl0t8AmFP3LME7O1ub+pGkWH1fGUkC7xKBrO/ZiN43MWqOuumlHEgxPpp9p
VV7MmUkIKAHielrqqwv1qMu+z3H+bkdsEXTn4M4vJnsdki3bQ5xhYNKJ671TIeQaM3kZB+aMpM65
z7XiIxuHm7qxF/o18Y2j0GA1Czq4XIunACCahctTSXF2P3C0hLMEmLhQfaupku5MP9itkotOKjJP
N7ySBCnb2mc/DpZPj8AWbQ6ul8IrwIyuXdclhzmOG8NtoAA1Hr9vStwdTyjCrlTuV/FQJNHSzSHp
aRuwKTlZ9m1yxapiaK3hPemYnRTzlr3mTdg0ZF0kuVt9kuue2EreiSUNkNrllxqO8WU45n4toHCr
AcGK1xWuEqf1tVEOj/rcrNGgU7jvLyFUYSPXKXxCd8izeMzbMPso+9d1C133syJ5iyVJgajQUjqv
mR8fg5j6gBxgP05Nc+3Rez2Q5r8Zkbu38uo+qj8H1b9XNX11lXDPMpuQLUZVt508DJgivWodLU5i
o1lRIQTjFQT2LfXXN53dFaF/UvG4GRDqiEJS5GG623JlD5HGA7TUa9AvH5zKvzSM4Jhb6Y8VypEb
7HC5Lk3jIWDqLyXLMFBPfkcEFggiMMV2rqtfHlCAVdMxLtF5VPE3FIcU96bNWuasaPVs8RMe/cGL
TysYalV6jfVGhJwDq3BAN/9SiYhWheknkicio6APNk6dfq5gIVdyovilYCCaeO0T5zNps2cNMNLH
plkmmDTK5qcq22tElD/Xdh1qv+PcVq+LIg6CulPBdtHcBqqcWjM0dKgtWzq7kX74mq58wqJ5sTaA
LY+OHQWajeP7d7AAbwPkfntMGWy1IZr3DnY1Z/E0Ed6DcUSfqu1mg6cJVkSHuZb49U5+LVMf4Hhh
fK7FYVtqO/E0UJ7qt3RIELK63HerRQlfNAqNtYbrDCE6GfpzmIpAFiN+266LlMYoczgGuc1bixnf
iXzoI9Sz+uqzuNH10IDMu+qKMuGV1irhXjitsd+au5XwlvNgvyh6mpmMXTwjHv6vBuEjwmwBoAmJ
bnycnPTYJfLVstmSUZv+iLSkNrLAO7c2LVLiENGoB0VOe46H6rWzVL2jvQNkvLtBa4YQXqPEdJY2
aSQSfj9n48Tfdc13yBktSBELNj7l9bJ9ah0012t602nS2NpG7Xv7p+sUxa53f2buhKNQ4yR0ZqOr
ozEnYNHCYxCThy2RlC3jrz1tn9VSEAdpSDKo27k3r6NyQSogyM8ctz5D62QbLbx3/UAkOdI0G1+N
jqJXAVzaEml5S/y9vk0aEopcf9BIRwBdzwQW2eTFPpgUlBCrvV/5XenCcR2rA7p5RQZow+6j3bqX
SMPbUkQ8y4FxKGaM0zYtq23FSATLlk+6Or6U3s/CaN410UrnjDQ+nvG0nOqsvtNMkTJ2rxaKHhSR
iRknYM+N/wi29BsuQnyY7ORsd+wrd/liPq3sw0y/fd+4mkzg+HWKh7jVNDpIIvkxEMh020uKmO9r
lcWa2DmidiERbZ5L6vwYT4Hgh7FgzjpS9SUFfJwMD0qLecoyEDRQEMGQaomseMnMtau+Sih14rk+
uYum6+kcbK09UaM4C6KXzMk/hK6f6qusquU6r9TZY55essiPfKyxySDRNfOvWdPiPOenHU/3+vYI
V6aHiPYmaTHNAMk65G4YFJno2dQe8SH31KkfsPBxoNPG039tE6JNuDQ2tY6s9GVeI2JdTl/z68nj
oV9pRfpfz9DhUIsTMq8ZYAdeAedxejnrjUKf4HiO0g7yXj8liCQqhkTOhvZtUtkWxt7NyYfJGt7w
JX93WzZeo5EE3HBquBKLDrWVLt/DuryVE341rfJcehTXTa0e1pNkQOUD7sgklKe/n1REIizR7xJg
Yb7kZycIYbaxRfXXadF/13vNevYzP/5GIDzaoxN15oNGsfXIcTZ2GH8FcDA2rhlfWhVsw7iovnXl
4yzcp5UgpYNeKZa3rPAvceBp/KBgfkQYvnY3Zht9rwzxkzkrh9Qp3V1TcUN1VLEeNobCDTrPBySR
KtChqq5e2DctsISNMwwXSTFeYJO6RaL/0o4+Uw49Vvr4EOV0krFEPNW2LWgkMl+SwGaNb43CAX0c
bOLWfS6bevyjGmdZFANcF2ejHYo/VJD/a7DiX1nF/+fI7Pn3/LNdkcUf/xdh/Ae0+O9//P+FaOw6
4hfF1Q5m8p8sZP0R/vM/rt/b9v0j6ttP+pj/iDVe/88/scbS/xu4YEWNzYFELDU1d/xsu//8D8MT
f3PZPxFZesJ2bP7F37HGjv03BbzYU1JJF6Ku4K/+xBo71t9soXzfRJKqgcdgkv8fsMa/U40VChnT
R4RouVBF/wl864sZVEdlVCezGW9Kx9wFoGW9qBIHQ5UsM4WN/JeL9C8wwf/qFW3TdARyNYH04TdR
bVY4hbNMBOgj40gA4S2qerYlng6ygTGI+n8jy/xdAqc/IC/kC9NBnegoTf79hewbAlSlm5JWJys7
gChESO/NL9WSvst6efnrT/YvXgqVsO2YwMr4dPZvhGiQwRaR1FKddLUhzdIvrVmNxV7XK//6lX7H
FfOheCVXOZbHGvinu9ZJbM+Ry9EXGKO/9xXbRRtRh0un+N9dP4s1/w9UZ/1a0vI5J30X9ralP/Wv
F7AC41JGfCqRNtjxhPmi6mZXKXmJMQBZZG0yC1BdWE2HiXeuD/RFbkTIgB+7uP7rT/27wHZ9J7bt
29xNSzrqt+vrIQ4zOn+s8PgZBzMNrmWvrdLTi2XML4j2H1rH+wyAi/z1y66f8Feu9fq6QkpKzja6
Xve3K2BYbik8q2QJGSm9he7C9pidW44PdTc90J1GEhFeJcXykqiadNOI3xunodMAhi92GqqQSj4l
Mn36n7wtR0BFB1Uvcan9442RTdnbGZ7iU+e0lIQy9yQ9Xq0TI00g1f0klsNwxw8SkipdAu/K7H5O
mTdV9cOjcgFHEyePMnz/6zf2L28TUmC2J2IDtpd/fF9Ln8BuQz9+Qm3QgLK2caH2w26eCQtHhyeC
Jqtnd98ru6z/zd5i/S5CXm/VL6+t//6XxaqU7wwG6vsTkf0tMB7iD2rkm3DCSdRML5PJ+W0m02mU
8kccPxcN01P++tP/q00A4PzfP/1vd2VM8wgXIO9gicgY8Dy/yCl5XwHaCVvCX7+YbVr/fLV95SjF
uoQYZNurBPiXT1wGuatyzPOn0qwOSDAuJd2c0dSdbpPajANEB+vrkNFlhFW6mSNY4JkaH9yGeWE+
kxN6c75U/D9zNl/6AWtHGP55Gv1D1ZovVRjjNhpu4JA/OKJ/KBOw0OWrDqv8OHmXFgredmAkQ3bw
8X9W4bGXOfS8kt+j/30vNcWRUHgsj+UsHucZL21JBaFVV4ibLmvJAk3Bmm1cHDsb0d8US8M0dddi
rbhUgAb0czxQ0zA+OI68GGw6pRYjM62YgWgkb9zR4nqt/hsOfaV6fh/b6S6u4QmF4hyU00UJNh7H
DPLPtLjrvGmkV4JMLc97JhJG6UVeh6c5EIc2WV662jw57c+0T94zz7xMhR7j5R9I31EjjsPe9pMv
nSLq7FmvJ9tnCQPSEUSN98JtP5TeivWVMVM85pHN2PCRGtJkfxgezDpTi6ujWLtMr8ERBZuRz2VN
8oQm5SnrenSX2Mq4nuvm0cnpEsoOaX5TGdtpzt8tXtNpuEA2O97o0/Id5/nBiom9zf59NPhwamG4
UdJRBOxwh3usg7Hzu21p0RrOPW5LORX7OS/RibGB6csfuMT8abq3S+PJBUaOtjv/gg558BsUDV54
baPoQiKXg7GMzMtgqD6YNrBxJj6qMbL1wKV6GeLhJvE/J1XhBFHjSzRyTtgLkAGffbHyz3Vk3SIB
GDeBwzsJ1HI/CVxIHMK+Gh58jMR5jmQwHfj//dbf36eafgrs+d13uQRFwDjr+Gc9TJeOmb3rlygW
ImU0qqTJ/UG/XjzXby0yDt/I3rGUXbr6ShH83EwVCJ7UfIHpuNNlqbSEn5Pk74OHOkRML3WNuIzS
mCrDe1HakG0b6yGBEIuEgjUVuh2N1P4+zUt+uWjR4wD9ocEQMAocA10B8sxX0aUjsxohxPyy8I62
RdQd6io2tm2daKMxysi5vpXh8KliXs4W3KxG+vOxTm/Kz9zaW3euBxqpK+SZ5+pqffceytzNZA0P
+txN6haXwbs2S4FaeB8RkY6zc+V3FGIn2niwmgVT8cglWMqjPpyFKW8QqzYQufJTYnFvYk77I+hT
0GHDi2iS6tA2ZXuRJvOzFRfNFUJPEA9Z1PMF9yGN4aBh1o8ZTKwPYaPvSm7X5YhY6CvRD+6ikxX8
NN+EHd57XcH0AY+XXrcSDcMcJdrKjGelPLHd0s0YX0TEOQWmEPtOAHLWwG8RloxIlH703g3EEU5a
8nD66XGeH9uFmHDdtgZ91Ee6mzmxhKrQ2U5TJtFOzS8YMMvdtgzNDzobAxQUcyGbpcv7sO1ToPNl
VaNRZuvrmhDkR/rsNem7UTunOu7eXERLM8/AwHKxQtQtBuJjEwmw7Dmy/JEQeFKYBinni+P6D3wG
WdJF5AWGFzK7FHkPbwsQGZdc8FIWrxJwDu0aQ9xA+Da2aoZKQsEIuZ63ALV3MC4306XZxMYOW/+1
iTFv4y9GfxzNk+sP+6nxqP8K5k+NzBRhfkEYH9xmwn3Rl7t5sl8Qw/F0ybLiF9Ub2fUz5Vie9D9U
eRYYnqqzGHvWQWKsg2wXXC9u6F6hWaCfRe19T/FNlc54BmOOViQaz0LUF17HLtpW+pgsMdwZKLoO
0jSeeLZw6EhNgyOrtbv2GoUN4NCoyLdh5TxSCUTyOlX+PquSZ1BUeCwLJ9/7GRcus8x9YvBcZUDU
MeHPL6vwbl2Qa/Ai++RLHwdmnn3hLjkZJpeGLa7rgBfOnfmzDszHJGKekWndj4F/OdOSoYBeAuFX
zLZYb9HcwSvJj1MOyk4v/j4fIQKfha6BGTELqkiKd8tKZ1B9FHla6rZzjbPWZVlH01DuAap89tR+
9m4pMaf488WIbtbyRXGIKRltMoDRFFEC+ilh81z3XJGwjQ8KVUXnG96uqa0fsm/dXbCk6J/8tKNG
SGdDJvhqkHky+SU0jojR6bpMtC9d20DZgKk0rhbIHJOMMLSHZ2/kzaMcZ4dhuumAgB9q+1LuqrLa
2fOCPQl4AyYr5ltZqkMt7F/ERSE2EZoQGvTRlgfZplFWXheVpBs1ELar+bNWHWhk9q2ZM5MS16c0
Kc7lNRdpSIF+ZCLa9mqqDsLlxQY28zphfBlzUfY4lmhs63tXZjxDw4JD1HnB33k7TSyXLm/Auvn2
O8xmxPlmbCBArlH103GLMm6751nv/I83tkOrvgC+5DgUMteYCLz8h5+4JEk+bqiZCZJ+iritytDD
lG7E6Ch6bXSwBSJA8IS9jmWDPkq2/edk4jBhikaJ0WeTOOVD0cmXYuIRiIL+cSkQbOi93JU3i+ky
ghAT6TYcxTevAKexbkFuj08/sfJ9VCF68GyaSdVH1bovVKc/s4nHVijz2Rs9c7cUCQMUFpCRZexT
o2OEB29myXaQha5q0gN6APmZRLPbCScEL0Oxu+t7qKq2u+vCAhxXFUOw7/qdTHD/OpyLu2WW5Ul3
+DybSbI+gUHPs4zRanKv+iKONsWj3anhsajpxdgU6O1Ffcz5eG95avyRhGobpfIc0hx6Y16E6R3a
zhifktK5GgZRnUi+mbI2xt9UO5iXuZ+MV4ZyL9M4C46iZCRdzchpMArXYT0B+Ie/uu3s0Nk5WTRv
tUUeBQF1KCzXx8Jg7p314qMWkpQdt/aUPcccpRApEEQgb5rrhkPQzI5mvdR7FnQM9b+Ij22uSmQ3
hrmTcT3vZnveM1rjoonENTbBx2KUoH/e1pzcYdkjv9t3vaeRdxZzLSaYFuKqiGm7Na59hzSk2Fll
eZtKDBCuoU4VzHs6vsU+yqJ8H8/qxYrn8gKA3K5Ou2Ub5v2dadF/cz3m6NhteOnk9WXt9PWhl2gz
ZDcPe1QM4Gfq7qcxypu+gPsx2d0hhiZznKr80kW2xUORPvhQ/938RSH/Rt7A84lTnOjVbCFKIulA
RyX3eYClFejZl+t9dBPHh9mP1gGJKzMlyttGWECunGIbG025tZKdqYi3hsn55hj0zeaQnZwhKgRa
IYlJLToefcnzP/vOaciZyzeV0dETvKAPDgmPqas5PxwBg91jP2M80DbxWJfz3vUbnIezj8thjiv0
f/0ubFITBFdJzVBiJoHw5Z4ixCyjN9dXEXJN8Kc9J9J06Od2OCq/uaW/ntL6qeZd0Tk7q0u9fevN
LnHs8L2NedKWZRxgkzWEUSrbFSrGAWnjulGVufO8qDlphozuttXtWDGDCArG2APuNYAagUhFtBcF
805WJo4HOljYR/29ZQQ/6MWwnLROxtGvLrvu2LmwIF2JkqGB3eoP2XE96QpRkmTiGgfKiYVkCp2L
pcGVE1InYDvzj0HBoMnaYb4z5vhYheLU+yiGORWOCC5gMdrRtY88B/XCcxbU+WEe2h9ZbQSHOURF
y9AT4Fmdr0cQgRzHkW4PBziwBEVdHB4djLaqk0/KS+MD2Zs8BPFwLef22QeTtp2ZDbGJYo1GAGln
2sQGS69OagoJEAvCdKsXUNRYBCgBCd4tezgOvQ98E9CH8q0XrHRggGbCdIMw2Y312IUqe9cH5h/V
JSwQIZP2YuKfhILwhmcdNZjzitkTBS1qI6mDgtRbBnrtxmVp1JzvNnGWNMnMINZDuGITjCMfIxNh
axqJfVgxatNqX7MOT0ZANpMMXXVo0BRNvqQR54E/sCbeqeAGjQb2MTlt12uyCPVUFuUde9JrqcKb
NdTtEtJMUEbTpmWEkg1nmrEK3QOztEv7s5v53KgB3/3qqCNljEEvRQb0wqYJLgtzOMZmwwhZ47vL
3sEmyNRLqAL7RWAO5j9GhkBcbugONTQ9B8SuwJeCWyMD4OEX/KgamdOR1/3BJrRrCgINPTXBosVw
QjWvmuYqUnuHxPRQxYyPcWj+D07P7ye6oCHKtsFkhwDneeBh1WNAEGoObmOik61e11p6fRUihS+k
j73noE1+wBsCs9EwFFqk77bD9R8XBo7n5Glg9JJzzR3r9FCRjIzkaBdc3DK784bpBsf4Y67kDSiu
r8pBmpt0+0HVN2WgHzGX+buc09sqrpFcVi1IAkaE6jRkBGBRmRBdjTpjKrECkcf0iEsxoFj3HMZa
MkJoH8ToFRzk+OSXHkNlMKCt1dBQkZoKfWWhNgO7W0OqrrhHZLtBOUsEViNcqFomsC0cqDotlZ3/
ZneA4GPuKdKedYWGfZtuGn+5TPJsp6oA8hzq6fVt9wp6emmF28EiW8DgebKFeQsApdxJpQWi2m9h
S+8xznw9QwAJbD48iNwfN3lknUIxPohxvowbguPe48IT2ZOgAdykEen7oB774SGtiXvyLDyHeXkt
S0YguKByMfm8rPeg131cYNRMndDvQe+rRalzC50fm9H86iBb6fOeufFNjLQv8K2NJ1DQrFmyyNC9
eMaN6RJqSZNi9cJzyEwDFpd+E3Zb7nyd2hYyv9bBFNcJnbROVqtkuezdZy/Bf2SU87mw7StZ80y0
7nyP/vnK8+bLLO1ubcoQs7WcadmBhiv4F/pX6/qHGw6QvJ4dZhdU/QzOnTVSiOjOp6QnbHkqe/VW
6aFxlTVdWRCiaHfG70Kn6GNISBa8ruW39c1b+sypHNarnVOoSDikwJp9dbLYjSX/p5Hm1Hn9/oLK
s853sQ23LPg0ljcBdpqNNWGzs+4nK2bCq5iu8fj0W8O9NQaEx4yi0htGTxMtYzCiyW7jTWjeY9Gw
SLk8Rk2io7L2ikCDIJhcr1dEVvXjWk2uQ3a6xn0zlKR4ZpNeps58qc9lxLcMcyk+m4FnWif1Q0nI
3lt0K6AmXDkIUTrAvtsugIFXh2pPiMF8aTJhVrCWbYiY7vTRMmG76Kd20dUxGo4/gau523XNK1Hj
F1wftIOazgxReEsnEhC90UKeioefTT0A1ekP+q5GS3+Spfs+ZdF7Yn1g3mDKg2Swc1awzRi3M8pR
ZgTNuyXmY+sSxNDy9ITT9OB6T2kffUB3XgqqKo20Q071i6Bny0DXyL4c3E/L9E1/TGnomjKbYtXJ
G1dRzPRg5a+Fy761ySZBcRbJs83TUUsKFSP2uD0szmi39gZER+M36NDHBIFAgmMtL7WBO7XKHmom
NSwjk8UiHn8w+yT3UXGBOdnYrnJJCykZduFzYlL0Gopvs0wWJEHkHbrg44aoqhyqGnLkXUetcUGr
52gRJHp6aa9fYP9QnNrEWpJVmzHzjuboJDN5M+kWdVvTYKJhsZfjdOfJbGbaNHWu6ClzwSQwuq/d
1iMLL4xJwDs/Z5IZC9xC4mkzdVtHAn1vWURm1NlTqh45JJ+14iF8CKhNfzNk9mGgdiJdnVuzKm0A
b4gpj2iGyNbX8hljK3yRwvwLrkdkLnPLru5zcRKbj8lHnJrxB8XDfd0wBaYPUCtYBH65lX/rBut6
fR46ppc0ktnTJaz9PYrpHdx2xkEzlietZ1457Q7hxFBF9SqkfVLdwhJfHz90ACIAV7Cm2gE6GHBc
Z4sa41CSs80T5lcARoFO7znvhzr8kiEbt5st+34kLUKtddGM/UM2AryrbEC+FP83s+WE2EkmBrLo
RJIq7JpphbpUlk3sDEWF6arL1U7p85GGy2atkeYGp25M0a1wYcCSrSYRu4EMid4KXP1DBSG4i7gh
bsaSrBebjZTKXU4XPYqrE+mpgdN2LKkMRscaESLyC3hq9Rw/trKGMHQxCvwuTZoZcHHRjoryPoJf
BgISq3XQ3tgJv7tmex2S5y7EnTW0bDGZyzyOZrBu1tyzWCSWMhXtspZL1Hn5c9PNV2OCImoOemOb
dTkz5lzv3bNyIoabUDg3zpR/rVUaw+BDN0xKqSvovxKcOCwPc+tGHG04D/447AgVmWJYs2xdUmPf
BRCWJISnONK8CLWBr0tyecB44ShRnyol5W2Qe0GkBEGqC2JVhbSzEVy71EejxVCvEd/TXZnk3kFv
JSs9rfLpIUVW8epM8qufgHAqJkOVVBHwWiJVvstnjpBkoaK0lN/apbutDFLvoExJojKXDZXjDcwy
LClc/WvODOyekrM+21JJGN158rOGFIxih+BIl6ZslweTSTe47cpbqgwbmtUM4mwZvBz6B7hjCf8E
1ZLT5++a1qLmA3Tw/np9llvDJketlts1mls/KKHXvKtch72ZJI/KbO7rmy46fqljHIfQju9DlMqt
qn74NBiPWX1tzeZ3xopQb6AJEISQNGJcOyISASUHyELInLbSIboe64uyCIFBsOqn9KFOgRIbTBDZ
sUKObTF/x+dGcOfFN4t/P3rI3Kso6C5FRh7aSZuZGtctZylbaYMgrMjPCR/t7EwXpqpICpr5ZyC8
V4MBawfS86MbAjlz/LlHRJl/q2pM0xVKdjilWr00a0F0XiBtqj8YrigPjAqF0niBh+b7EioPXiu5
btC1qAnD6qJIPT1lPhl2AMywhMf29WQO/eNs5s95OqAvdJm2peWThn9Y3OmBIVrG3qN8t41NBsQx
yBDtVmk0L+Ahl8k9lwG4n3IROKhFlsDTcy5Byu36ye4P5lDfDGk2boyMqeypDU9JYm5GQ9rrUcRZ
e8gswoakn25bwERXNorQaEAFzMQAikpBMJzCZHxqeiEv8hh3EeE26dE7Mhfmx6pnF3+Xm6Pyaivj
rSt9XSMNk9NSMamzMtNXdHaYthE9XVnAVBCNFXcM6AwtMOfmg6z77rB60PNWdudUf4FMV6M2wxdi
66Ec+ktg8aX/DkrCOrMW5J9f3NI7d8lM+G/6BoUOvA6HYa7us5opIOsXCROQwTMYmcKwvGjDil+f
FbewycL9PBgMK8XJGVnw8JuIerHUUAerDjsqhOx2ASLDnSwxNbdZ9tGahn3uc/N7UdFQQN5u7XOI
JptytPLz+iVOg+9+M/t7W9TueVLRr1/WnyVYn/dRnf6ImVAyZ+V8wdV0zkzYdM7rd7/9UUS9OIYu
A4FL6DqO00976QO2NIrEPP/3l2oMMwqKFaPc64ASTj3FLeoh7OwBQ5SNoT+B2wLKHdVjnW88dgER
X6WheMTPB7Dc7w+TmKa9GcVXK81i/dJrJEXT6ueKgv/+v/8iCXihLKWiYRnCOq9fKPfbf3zXa5wO
6iT+xht1bdK0HZ7WuL7zDZPmXmU+tKllPpRgew5pQWkwCuRFhFz8KrXjZyGb+srpII+ORpyfDKZS
nblLD2UXbnMmDz6asrnir6cbaTFmQaRZcuFnIEZUXMRb5sQC+i8ace9ahn0fR2a1lwlQIN9H+thZ
bntwiAi0PcLHcY+fiwWl/0ihvcYkGW7XP02ja+2p8BsMyWAmQN/zdsJxrh4WkVcP8J49SuPUKdaf
MbGW8KOXd45xOzGj7h63EkUxRGToHh2zzG7j3URqqHlU0UB1f3FSh4MIakjbG5Lyt/7WLaKf1hSi
dNQQkEIzQdbvBn0XfvmZKdvDEDrfsF5HWCqDfjfa3nfDZBbO5Kf1JaSJ8DIHe4KI7DzoL+t30xA9
UjhbNm3FCe615nQOZfaV0Gjfp7QNz+uP1i9m6v/5x6oBOMmg6wzbRM7gJ/oMNjXJsxtBI7Du04FV
bpcdxpDMuZnv/S4Y6DbxRc3zB8eRs5HeEjzC3CzH5tFFGhg05XxiXsDe1k+xp5/ObvbNI66Aqzpv
Q5YfJgCj6A5U3PH8WvzEDm3if9fcd9ON1zep5kGCgW5AK8RsNbuo1vFps587C4yYfsTxP8Ca7Sqm
xsUmwKkYXGDSn4dUMmyEQQ3dOdMbTRmUxzjt/aMA5mtBQgwi0LBYdUxyymM22TeRSva0Eu1T0B0q
L1UHtNkgJi2IR3Lw4WPwq6Tp4tvI1W2fdBH8Q2vZxsvE2NTFQK4oi48aUvB5Pjq9yVtwmv7MeM2e
fQ0IDiEh35rKYaCNCpM9pYhpWwQxRtLFdM7rd+sXJlr/+cfYrexD7itOzv6CsSP424p6OEfS4UXG
6M/v1p+54TNTG5YLqscMBw0myuNRvOALxoK8sTEX7hG7O7Ce2zeMJpdu7HFEz8NdFcXfsqhuEQM3
u6hq5pMVds926nHnp000zybmWZFReBjDqyBWZxu+2ZYht9VV5bsU6WR44ZDyMLkD12Bl/giUc0y8
yzYxT1E5vfl19bK43Ws6ETFaDDgfiUvJfO3kPNuE8OEsnt0Ey3wfNwk7SXRrFtQwABdQ93DeTLuh
TjC0P2uC8q7J+iPC4Wr/JQAMxxaYtHFU7kU023JvecjI8NAo6VW7MsXj53vtt8TNf/wXe+ex5Da2
petXudFznAtvBj0hDAn6ZHpNEFQaeBDePX1/0LnnHlWWQorucUdVKaqUUQJIYO+91r9+0+jmdxoT
XAmRx2ld+J0M0uuk1tD+m0sRamzrs8Y8ZPRCIfKXDyDKw5oUX5MlMUZ4AS86p2SiuEXjTmEko7nF
ahKQxS770IvZkHHFYm/D815SjGMWsdvV+rc4U17rmT+kJuzaHDnmhg5LywioUdLy55AYM2Ya5oNs
hd/R+nxHIADudRenOvTPkApO02i/Z5y0UUvuZ2U7VzLDOJl5r57XnjYvRhNTK++JgHthFzqkYoTv
k8R4Cr7tWu66s1yViPbHbtrMWbvKa0F1CcxDWB9zwM3IC5jF9av6DgfLwaWarfezDgLOKOoT9cD4
T5RHFToyLPE75mNESyOQJQ+9UeNyykxZHaHJM68LrFYm23KTB/WdJPbIammffiB6iRV+LlAQpjs0
VCIIi5kTBS4HZDos1i3a8FRbZHpq4sImB4ZoAxpIxdZodGSBvkVN8NxrjPqMaslV9PQaW+K9QrEI
dkjPTOqcHRPJavbgAlDyqRqhEnTAQlmcXeXKFFYbtbK2v+fbqAvF7C9UMEukK4DWZDEVVCT1C7+o
medQ7Rrgq8WbsJjoVUpJjFwJM/aRGYlR5t+p9EhAqTKOsxx8YoGaLAZqHUx3K0rwHaPqBqDAzzZf
OoMfX2UIzKgSrqcMfrikt1LyLLBwcxwTnSmzRnPZBfTbkMCHfvrUFV6CLqEmFI1NfNNghIP23BJd
8prqFXeB60i+my0MC3SQeRiST5T8iZN3wh5uvPv7L0VaCF1/+1LgkEqGqi38x6+8vBCrJhNIZFPn
0lMHnahOaVmXW4pJLpWM3TxsQotk7BFZ9O+vLf/i2pKoy1xUggBF8NRfCV+N2ms5UH+2KZeJdx7Q
f3EhKXrSgBkEWTve5OmiwxaZRunJNGTfwpR96cIYi14Ci5yaGio4dQQj5RaPG8sfVSCf39+l/jdS
GE6yoqFZpilaisLQ8K93WdR42JMMy2tjcpdRS4NoNs2wYhummURpA8FFIgZBR2CH4P26UMaqIf1c
yBxxzFPMcZOFkWF6NzpiuAZXZenlzAz2p3Errggcrxg7ffJOeKpMURYmEYaAMcXt+QcFMRSXvn2B
A9tKPVYvyYRl8BjSFP7gadAmoIq+6Y6R4Ynd08jLaVauEw7ccB53uORzMSUiDaVnFDfW2WFMVFyi
kJrnWn8hwOgDF5vTq6Vnl6VhA+e56vVwyepmUWI8ywvIGOuVrxXUt1gGzowea2W6z8Zo8/vvWlL+
Ro7ly9YkGbWDgTvk3wir5RjfBBPoA41+ivBJVF04qnS/C9+kXnYytVlYUXnpg9H0K+zQEBSgSz1K
veoRA3rjOABRNg0Cp4SsbPBWi4dN0wvrbDm5pwE8Z84zAy1iCH5SW/1FDRgAl9JtPzdW7vXi/JnP
Qs/mhoO2Xk24GSzPJAKxUMLIzqNr2AgQ4STwapQ512WgWMSAZMnA3k9eCAnKpIgrOVWXDCCqJPKm
NEDfgBlu6KRsnSPUTdrzEDGYSskJQ7SdvRgzHTEz7WsuY+2ACMouJ3aeOjDwOzGoCpefRxm//Ji3
dsJHlgylB+YgSC2C3KJ9Q+CzTBnyXKZSQACDnUIkFtdOZhyZK+KafAVGXphhFmFPrptiLKORGMe7
Qnyk0AOvAvFRgeZSud4LgFxwGPjUmtVefmDtpXA7qkbqR6XwcZMX/yIMjJxboL1KPeVeoM4MRlIa
LBFeWRM2ds24l8znYS3kMuHNSVV6jEsSbJlKv7zKSjJtB2hTdpppTxo/ZEKwDW/Dd3WIyMAovEDt
DuTS+uVCEiAeiVfA0jf4bn4Ll2DM5VYrP7xFH8IwXnA/7E+TnmFCtFja9d34pAQaZA00N+nQ1lsE
QY9/eF1/caJIGCBJIkoAzSLs969bQ9jBMVGFJt0oy0deTgOD36OGs96FdlcYCU0rai8YOTF+ecvw
bhmY3RYmnbrQqKo2+wN/9++Mb0vBaEfWWEeYGcvyl1siUm3Qy1iKNxmJR2WenCmf/QX6zgb0q/Xk
Bwvj7Db0Twv1Cl31NRCrZ8XU/vDd/GJzVyz41jISCRVK5FfqeRd32OcXt3jTLtFFY8eqQtubkJgI
s6W1YYq/1bRq/ay96TXzlxDKebPgG/rCH4NPYTcEmeJgZT6IXfwgq9HkgoQFOIyPf2DiWn+jyVuq
yJ4DQ96SJEX9ysOlwFYZgw/RZkyTwMGJB+/R2BH7JkH7Iy/DbNr6OcOGR+Ox4WC4i+Rg2BqiWrsy
/yMA9X5K48HtYjN34U8YtrygUTHWsKaixg44q4KpMcS8W2c9IdCF8CAOOc1jQTBN2VuNP6TjYz4l
N1wlYMXKORZ/Qao6lqBZTxa9kCxe5PpeSLPa/YGJh0LM6VPPGzlVHJA+y+0HgLXsudTadJNVBTE6
XRx5LAu7hVn5qOcykcXWUY+m+WD18yqemFsICl7zaqlvk5plo2A0h6pMwrrTEp7rsskw5ekBVy3x
Zcog6wrKZsEcf1BFCzA10xIeIga4BK2vIjk69zob8lwU99h9s2sq+UR0juBbonbGDPdTu4ndWlc2
QZLVG7IGALRvY0Kycx3Z+lztK6ssL9mEh6KeslvlUztu6jj+aIf49s/q43+lUQ9TicApu71RNbTT
z9omVEKiomLqbqmajKm0tAhq/u+/BEi/0EhNn/FH9v7HP+L/iaVM6R8UchZ8KUUxTIvK7v+rpZYf
IRhSLVnUNVXGYf3fainpH7heIYVCFKMzOFbRHP1bLaUpIgW7bioaf6723xFLsZC/lro/PrysUcb9
EEwtbPyf2Pa1UfaDUWezn4JIZf09sIQ2RfYNHlBrWnaevGSVP86fmUDzSLvaeVpreLLygqlSExAj
li4hgXL8JBrHJSq6NfU7TJaLiUkVjMDpmGONmqt+r/VOhoifdn2rCncpzbIu+t2TXqNj8Hraqe9N
3fthNG+CoXqA69EW26EgPnEvwtGcCVzqNloGqwVbZBDQprEt82JFWA4WJBjNQGmaO2nMo+G3pQOq
0WOr4gXrsNGUcesWw16n+cRFD0LRKtvx26LPnrGqvukVrh2reS36g4xW/kZu8mxhJgCvAAYTbuY6
A7JK29fzI5YyNWmS+X4JAaqGl0Z/Gmja4xe88pyuPmUTLQPtds8NouF+RciK9Ykt1Me6HChBWfjc
OOdyZLhGS/H641X83+X7u+WLayKMChU9nKRbSCZ+u3wxBCayNIyu+V8X8C/+kH8tYJ2laEqqgXwR
jRrbxL8XsPEPSQbX/HE6aj+EkAUm2dF//oei/ANtFeDcsvbRQbJK/7V++ZFiKgbyFnYDCUWR/N9Z
wPLftFzLnaO1xAHD4tRkEPjXBaxKQhj1JGr43baN99JJts5z8WBOB8YdtEqBY8nnan5I62M/nrsq
wDQvJgSHPNpRJ/Rxdm7KHSJCc3jRmZt2snQIIxhemBkqmHKJ4YPV4GtY2KSGrGvBIwruJq0TzBiF
ENIorUiHxxaTvRHmjFnjaBK6pbyvpNemuRji05hgIoIp8usQX4BJYhCnUBJcfEScBs+PRa2OXFt7
SYoPSANIbKLVrL+I1UPLLL2fSSJgio8JD/+rSicH3G7io/WBdG4Tdt8n0Q+wb7sRLhHpCLdzRyTT
fcQhaFZAwnGNRxNWn+oaK67qRekezbGyE5106OkbzNRVjgtDhnW6xoepbiuDhMwt3Q1EarC8LPPj
ScOQA1s0mNPhU11+F7Jjrx+TekLJjSNd+Q4FjRsWV2P1VEsHqTqn0kdhMVyius3EBzUm3iyu7C2M
OihPjwl0l8uA0WC/hsxZ+TPjdUJgL2W7jyHW8dF5dcfF4eQbLPYVVtUgIsfpnnAyjDvbO+kwxptx
LWVuSaSdM8QOviglQwXcr4yVmq2FnbDr2keaMkLCKnocxoj6Q8TuF/gd5KOx2jA7IrmWGmyt6W7a
YEvlTJgub2BH9ExEUzudbAPROV1FvL1ldAsuBNI1jNfJ+m7tMcYlxjWBCl6iwrqY0d7aZMJat9zJ
PHCCgLjWfMGk31lOlTlNtYHDcZ9Pm/4u+QMMsdTtP+M0y7uvoUsFhGBOwhH213df6MahqscOT0bz
kMAZIiPD1/bL1ltk/6yM0HKHH7fzP//Q/1N0+fkWF23zn//Bgv3tpdgFfj4nR6UshCLjUgj/8s5v
DV7+P2Bxv7yEZNAx8VnYOBbM5aejOC/GIcXHtfCNaB0xCoviTcIr/FO18ovPIX9VK//4zlANSzJF
h6X9EBz+dJVGSuPbvMSiJQzxifSM70SR5tcJPyyyCiP4Jdi/eTDCef0GxKDM1G21XI5RFQ9+xuIT
79x8Foen4WR8CE54/4cb/OXX8NMNUjD9/DXUjChafbnBEi55ETkz9l3ZYRDWzd2ceBOWw4bd3hsN
TD8bO6XUoUwmZ1tu1ozp+9olsiEM3cjaKZWnlfvf392fbu7LG2dOczkomFmy7XhhjWjBoyv//SVg
Ef3iXUP9atJ9aTqv9peLhA3uMq1k5f5tzHbiHBymekBPEx1wYi+DrTiRFuHdEn+hno8OZueMSKoD
Zk+ofCDI5zKRNNWO3+/KVQ0zONzPWEWW882loGOO74U+vl+UQXK3Sdt1X67byWZTf4LDJEfOOKNK
8XFJ9wvohWtqpEz3SBqAbGa+1TPYsB2+k10crwz8+Cp8gE7MpnKN6O8TCcqGA0Kb+8b2KHvHxufX
bbk6/vg7HB+ie37B0X+l9684xw/W4ARnpCjlovsiOtqAVIXxsyfW22DHqBMYur3kjHlSGxnETkQg
uLkBmZ+VYZM/QeHBwYOabKVeqzn0yveQaGRqtw92ROLnODLY+pT8iHm82DjMPbuTvIuQRx20arXV
HrQ/bBN/q6eX5aVzIoN8yJT9ypfjWCJ/UWoCIff12S/u69SuP7XYHfTHQD43yXOwI/pK+ijv/vDO
LNvP153w58t+QTgCsa6yeVrCDgmARyfsFtPmFHhcej7Ghbc1wOnsP8EZX5W6Xz/r194hN6telZet
BFZL53IM8Fg/mGKlijvU7u8/4lfE+cvF1C+Ic4gFW1YuK6/ZYhLTb5Fcf/z+Cn/TWi+XoI4SaYlk
ekHxy7PT+6wwqfxzH+mf7sN5W+N7ctv25GE31jZpPof3W/g/eWF+vuiXJzfhzj8Ry5j7YRE7hriX
Jixvazu1HOmh6fz5W0kMOBIlKMnRHzYzeRnufH1rfr72lwdYmgmVm8m1eU+QR8Mis/Xr+M7OwW8Y
2KUzqQG6FRSWOcKgzc2rPJhVkOrcuX3K0j/sfL96n36u5L/cTteLraJgXOant2OaIhfYtzLr9h6L
bBEz4T9d7m9jHp43fTSnIMm8mqxqy2b/01FYdC3zQFFir7qZe7P1WoE4e84RaheRXDYm2yldL9js
79+zXx3Bf7nul4NeZ7SCDkXJ/aK4eZnstLXbKWesEHXsBB9VV9Ko9hQHd+YueBO1O0m7Yy4HBR09
nXGNLrVCGwydUpSokK/SIox3K7H+w5v5iwX3l7v8shrIl07RsIq5P+o+sfFo4MJha4X//aLHEGUL
FGZplMQf39VPzwC/ugJLwy7329CN+9eAcVF3/J9834qMrQDlIlDwl+dMfBRc3KTP/WZ8bBjQa9Mz
vLuLpPtqK526trqWI7nq6nfAjxg0QVQ7Sljw1pF6wk7IBZKl82zqPka4txSmygUq1VlSXuMmtK0P
TpXf3/Av1gGrUgP+USV9Gfz89b1s+zqO4luT40CNx6ivL+zW5pIrL2qIQ6a00ojz/P0VTeXHXPHL
XmAsD4EeeoGc1KUo+elB3OJsUMwmo5Z2cFV/GNqD+mD128JJMQ8dbayY7UE5P1+TPNhMS8YsNKtA
dy0I8KHXJZhMrwbOYR3wKLZITDwhrUeXQydg0YOkMSwDQ3iLIOB3TOSD9APKT4cjVmlNWHRDGTbo
Rm0RMukO09uaAdLgghuT/XALnuN2T55DH6EJVB0NSlztK0wb5XV4NEp2JjVxk7Bxi1GxxUdNxAvu
CkUTiYWzhOlCRBhFz6hPPediHbikpBM04w2nXjlY1aUQt2VcPk+Eo0xutSEuuPteB/sBDYa+QUy0
Evrt0l2VMm5spXJNy4/kJr/XhnIa+ecGIyUm6TpAhLkEQkcHNK14CL5Ay8P0kjAssmLkFdy77FFm
VduGjVJAF52bQ+xb5SgFKophuN76xK8qApjsIXs311iMhvA2zvioJtHVUN35G6VmJvjynvBIRgia
vk4JMzK+d/Np0Djqya++nSmYQ+iXUHU30Rkp8yC4wMurbjdLu+TdIMyd6Ibeq7EpinEfPScYZ5cy
kuTEU1vmyQ7MQ3l7W40Gom2EC2/IFSPje4FpHpb7K2QcQu3A9ClRtYSeIWxD90HTvwlYmoOd6Zgv
xC5G6VSes/VGeL22V7J1QM6Ql2CH2c+fIbbQ4wln07tgWjflpSOwC2sLTEGl73J3FQv4KUW5Dk+F
9n6Sol2TI3x0w2hbqdCP7W7EEmMr81SqLR2KsnZl8zHm7mY2TSU13ZvJC6ysGbANfuVXeDNTOcqn
jrMtQJSkbhFTrSuRchC+M4a2yC0JRh69qL8HkV0xIQC09WQCdYSA2OKDwBgut8fgOzad6DPDEBcJ
8t7OjRI6FaPrXZy/R+LnzPjS2maYMqqPwxPT1iXm9q7VtqRIWMRDDpYOlfDAzMSesrVxDML3QYX8
QCud3i7Rqa5cpXKJdgr72VbyR+r4OcYndq0xKydyLDyF4g5vw3lnIH7aYaZJsHy+u6XPLVzuCs87
td0H8kNUvWjlUw4WojyNw7VkuzOnZwUzy0Jf9Uwl1S0pqBG46Gkeysd6CMnP9Prge0001bPVkslB
y74iIatNv6npuaeWJxBcPBva2Xgh6DEZ7prqXR7oMVS3tHCvpHnA3+KwvCKaxVb6LEWXUlXRinly
5UNdm+3UH6eT1uzJNFwFOJnibI36q7OlFxM991rWd6bkZdO90m/IPtNur8J4byjhCsVf4vdOWG1V
DaribqjXMuLQXCohHH4ySIpQ7+DGovOQhd1c8To7RFGknWvuHuMXanxo1A1eH98H9KYjbCdwnhCX
yx1iyjzAGwP4ZyvIO/U7lI4OQ/bOQxdq4Vodohh+nQR4mKfWU2soOZh8LGyVq/LWqu/8qwhYgyNm
QtF0Ozc44pn25MKxW5UCUExBEiGZ7fewIPD/yzVyJQnUPN6unOOWJ34TBDIDbMV4LKytAAxGS5cX
ZMWR3J6bNtzU2vSRxTD+25q3o9w/Bod0eBQ1cmGz+mlhin3Xq9jB4X7x2gySbV5K7oDXfYJwhaGa
/A09YIiLH2x0rV6Wsp0/m+lB3cz47LnwstJkK+ZnKd/rV3NcKda6Az1JSUy6wejTVuw2j8FzkTjq
pdG3s/DOGBcvj0uX+GBb1r1Mx8jeXRU4g0kuw2s/eW1Ed8IQfC3jOKBimflEQGJdMMqii8eIDexM
dRNtx5NYx/bQuekLM3kZb3Y2G1fGhJFKlyKnYlDQkdErujQTVngyCieO9xnCn/FuCv1pbNfWIuTM
GjjEPAc73+IVJKNOTZ1xwNDHr9jD8DM2Jbhl7UWJ5Xd5xmTmUCvJquhpi0UgRbhE/XVk+yFIqgR4
RDwAk6xFmtn5FryBYV099QJ16LoetU3wzXgbc81nh1Xeim4tnOYXGb9TLt92qJyc1tg0yBeqYrtD
WbmhlItuk11NvhV/t5LOJeg2/SAmFnty26qPxESb7ZM1vKTgVUp0ZKKYah/5Od8fK798qh5C6L1b
NrDgnMP0s5in+mQVGfhUeMJj+63X79sgWSeYOFufyT7AhxIHs5r7jINnUx1cCle4p+T34Y7h6nfi
dn6xTlCR9/kx3BD7tEnBSshZW43P4TZAyFXuKzDGXl5dDhy8CPY2o3OSvNPofJvcb6PTVw+jQxya
V7423x6wt+SvZt1XbrpFrK2jbsWT+DNvINE6jUY5vWV1hzoHJzEXLnrddKe64/1Df59fzC07QGGt
+TbrfeFn59a3VtE5ejDvpJd+Xx1Rz9jRWV8HB/jfqx2yz/usf8ApaQDbPAy9Q8mGNeZ8QV8xe4io
rJO8nqQ10YL6Tq5XT7ASV7cVRiT2i+bNjrXS7wCv3HnPCee2Tu1AdUtWT5Evrxs38zntMj84ZPvR
e5m9CQ+Q8/CpvM0viuryM+G+zrz0Wu4TZMcvTYZwfUWKjGkb6KwP+rpuXuR0i7ZSmdfhix6sjfku
qV4iDG6KjlDWxwjepL4xOXVk06M6kEmtU151A5f0fckWat4+BmIfY1t6xSc7QJ4ar1BSKQ3jdRdA
JLg5MpRfjXE1Xgsr633snMhyAaSJ5pte1NsqOei7yuet5fuWyEYcCUF9y0hXRya6CsMXDWRc38YQ
UiIO6HtRWhPBVmvUIPvgHugnuqQPsDNmKpX5iAa9qw5GvUqybSu4Othg5Zh35qHdQ5UQTsbKSlwR
yjjsH4FqYCeahh8qB/Q2PmmcFMawHc0PFBtye1uR5TGSey2hzlYT0teA5Ye2WA0HXUJNARxOm/fR
RqReusokMElbYmcmPnDolMD0arOfJIx9WG0JE7WB8XyXCUudKagR12qdlkjgu0yLnCSUHquIMLBQ
OwfioQ/FtSg8m7jA5/ekzZghieN5z1mzV4t1cB61Q6R7tdr4AgWheKooKeb7cgYEzS5DknkNKZpL
8WWs5/iu8sb8HNKnkkuGQPpOG3dZfYCkO5ePeOma1JWObqw02C7YSQUnqbPuDEYtcVS/xpn2BocD
4bkzSc9Jj1MrSVEr2ev27fUq2dfJWUAyl8OxTDDs2gZJ60E4Rs6EezazCazt456MBlzjq12UpMd+
3cV+OHoYatiVtK3hKmVId32dscO3kv8iegOOptQ71F8vlWEXlaPTQHjANYi9gqf+XBueeOOIeV2G
QdoL+TY2M5QC5/bGb/dwONAbY7c3r9pXEOEw9qdZXZXdXbNto3OmZ67SRlAAkQbH3+X4Xsxcvdgp
izUZy+ZCFFBXwox1o4eJGZKIGQ8iw1dgQnKL0OinkavcqezS4JlOj6xCPQdQczH7e+7wZ5l4xJQf
SvNSyDCFsMK2G0Oz9e3UYzGxRbnVIXdDIFsROY9Lls7Ueo3mF6gkoB7oWFpkMRhjf5nrVzLv9St1
61wjmVqRgdis1Q9CNDUsvElMpX34ls9rDTVD6OfKLmMGtC41n9duFRtnhTCAuD9Va3GikdBOaFJM
RDA0LLPoNeW6cnFP0egrEHMwNIbGy30U2nNe3wmXEQlcs5ktT8LpxmWSJQYnlDwRKrXIFV6LR+Os
bq1xV6J/hLTWghZu4+NkEnTlon5kGpeZGxGUjRE3GWcUgcTZTivpkwWL7vlK3cXt4TaF1/T2hpH4
RYSda3oJATGS25Y7ogqeFimfp0Q+35XxMb0L81p/FObtYsA/Hwb5qGTvurhvSnltSJPdC3cMbHj+
EBpvT6n5IVYRDgOkPTd4VF3MidqEAkdxxS7w8LVcc25rsJrwDWvwszGV2h/7Xc4WvfxDCJwRPkX5
tdG2E9qv23Zm/H17HBlfoWAQNSprIzuYaHkYzyk8etF4VO7aO/TOs8SxQZIGPdq+brclCYhmuTLv
aqaNIMiQDrXkqXSYYcSJXfNA1IOwMx9rAlb68thm948FrRspjXxMA3w5rIjV5ROGlc+LVn7cRRNO
P65Vf1rXICs+Q2FVN+daBAI3VrluHpZx/jrHuepqKuSzQBwqbbApokQ3kOgKofyM+/t629/JsRtz
iFbk47UHS/GkfBN3DwG8B6ny5NZuNN7i0jqikSQHSvIxtPanYV1kF21fqMB9WcFsI9rJoFBkZh3y
NUZ7o7hW27WvvkXHbk9e4xgcWxIZChImHPq9CSHbuht2t2HXeVbFMbjpKLgvKrHBlV3f1hHB54/C
YNfDpmAKiwZCEh+Ug0EUr9Vt8mOj3zzF2IwwK1PNDW5HmqsI1kS8XUAH8rxDWtOVyVsY0Ht6wrRP
8L35nsPSjoiv38xbjvxjfajZG/u7DtcPzYsfisLNiEbWXQEvNNo2aUWp+Zb6GMGdu5emw8LFtXBT
GDYQPafb62CA+Z8kEhlj+3W+tLvFgrR0543VHoPEGdKn7CmGZEmm4UHSd8pWuDnp4GO52Jkuf1w3
xuD8m/DEucW4tibSVtnP6gZsTf6sjO2tWBvdUeQ4SI+c34tYOrHWNNtZvY46nM1aHAZ99TM5a2/i
8Chve8J4mVvf7pbX4Vqmfo9NQ3A06KSFVPIsDat0h0Gn8ITnYmas4jLzCa8b6OZJGtJHd+a7xJan
XFNZF8G3CrihqKtdAd9d6GliXVJAKER3S9UJxChwcoh3LSYYdIDqodkaNJLKnlAPFzN2/koRY1g4
0OACmYtbeUZMg+h3tvH4mnsyAb/d6ovIOcBYKolXysk8dG7cnczogz5Gy76VDYb0e1ir+AbUsHi+
q9VTk9+TlWC3pAsXD7g5YpalbETwpqR8ozJFDeSQu6MHLzCYHCNCDIvYyOssONuEOKSteWyInpQt
xc3VRVnIZshSi4Nvy5pPqGg4SoI+YCV9p7NxLmV6J/vFjrEM9FS3aKedxeJOwvZOJgC9lbdVv4Kv
bK2nyJ1uK/HFuPsxZ7ctEm0kSI+HInfKih2vnd0mPEaARwU2WywSW/vkkIJvxD7UJOzozkzcb458
yA0d8VM3bWJR+3fI5WK8JUAxYxdziEE/4BJj97LpiiZZvQP4Son9HlhVZX7EZrS1mIOL9ak1QQWx
6IJIzu4gebGwpm+xQo9UYoiPtUNMoTen8mOS3jYho1tTY2IKKJZJQLTKYewsO6iUU0IjFFaUqfyR
0N8Jqiza8EmfhA3OQFv6ISmQ/HAWNlQ02lTY0nvbbDDHYMoXDsKCek3KusJTRO0+ELGpPZhEUQzg
Xp61QZbVVe6E6gK2xlA8yQfGM04gEvBVYIslxXYkrMjZXsHcGnn7eEIY0+n5UQMXyXdKQ8H3NPIz
Yx0YNgpY8zmGyLVnmTRXIeJ0trVjfK5atwKHY93WTkYmL6VwIq0VaW2Jh4QGLt+Xy8u8a6BvXTxx
Xkntg8gZhsvHOsRfC3q9Y42jPw9YcxMke3tb5vW3bhOOiVMTi1NsRL9n143Gxs2ncm2oEpgNBrvW
m4gnQr7vHDEjLyBm61fUFUNf41tMlVJR860781GnUnxDgHCh8gU2V1tPyrJ1S9avpeB4Yuo24UjK
Pt9YXhU9iI0BmeuhjPYJgSJp9GHVrzOC45pdAtiH/Q/tQJi6guVEN6hp9qBjHOD0SzKEzby1SPw2
w8FgIBRl3istCgVuLtH5L27RnRg6ltQhdn8wpQeeOSK8ipnmydjLR3z1yIx0U+2lJyRmm1fbJkK+
hXR9mXAKDptTte/nbcQgO+WIc6grpBavToRLd+OxJ051mRaxb4OXwlvbZM/KUTlSDuwF0pY75Dvg
RTjQASMnTXKyLFtZmCnBxpQGGB3ifceGwmiLiMcVMF09v7KntQfZaGG/oSdY5qcwY+TwCd6JusOX
hNr+IwhWy9urFG9ABPToN7rl6wK7mWcrsVFf6+VnsJ0Ihq/scHbZcKun0B0gwpijs3Dg5Id28qd3
1R2OsYFEYJVvMCt4zTsTd6CjOGvw2l3SZVmAvEs3wvAq4SLjqxB66N/NqcG/1s7on1jmsOezczC/
CzEUpHHTTodMdGek/rABp8oB1DeSYgfButmWDjY8NCDdWtvG2joDt7cgGdX9HnXenT5+xIkX6Wyw
OIvlxLtZOE+etL0ospVmeDJGlBOYn7DdZf2u7cqtkMPm2VZeeOpk7KXmE/56wk1b1Qve7atEWUxn
EBi1VNlbyFlM7CF/wvoXGgPaRkx5uk1c+SZ8nkFx1WZ9cx63oA0brGLskRnEtMSbPpTs9LVddfe5
N3/08/rHy1SCkExrmbRTQOker4FkcszNY3emWjnWXvjcXbsZMCq+GCB03Utytl7ALcvZw9YJH7rp
pGiXSJac6il6GHMcBsrEMZplbMuUh2edj5fq9mydkwdM7hQ4APTKbb4Xmc5fOnxMhB3urFtZ81TN
q8vXFu05jQlHUe+Zr4Z8F3aO4MaYmNV3oYGpi6ftJUb6jcMGQUbeHvMaLbUflOfwTgY35LXEGccv
SdtQIRhJxQMkJCzZ4HtfZ3aMFP3VbKC0oC1YU3OH0QloWWUWiR9NyoCWY+7WPsrfsDXZCrt8RVLw
zrMGMILMzygL8V+2EV87srLOXzRtTzyYJleUZs5g4wlySG+Sn6j1m+Gdej9323u4rR2XF3bjmaZp
rVn1E8KEzja03MvfOMSsD6t9CBuDxwWZQrloVFPQOuW8+xCiPeAbbVbZEv5Tbcx9bPfNdYrQNPJU
wADKCYEMnhfnjKbvFfcAnGaC+yHdY47WaxgMLtz3PbouJyUzV8YYRNw+0nvgsfDP3dEU2DpgvwY7
fhKLn2tMNF2+XoYLVOK2xuMG6cV6uHBYQ8BoeXbJMJQHVSOtBneoXUQL/xRTF1+X/u5aHLVtsxfu
5JcSGGI/vYQAnil1JA3Wp3UXnm9+fU3fVXllUVkelafpIX1LXE7kbwRXbdt1c1Jcrmx9ZhdrzW7c
7LNjcWW2EQoamlj8+eTl0LD1R+ojzkWAy3u9vujilgpC4xOGKAIOWIyHyRaKDwgPf5NZPL1P7UGg
F96BITYVTiTNmToweYmeGRKJV8va8Iyx9QZDS4nBGS4UKqBut9tzHN9NmK70NtIjohp5h1IGjYTB
0RZrj0g9nX46QK6Ljlq1k6Nj023Yz+A9neHKsNXID129ne6DxDM3QvlCUebCdGN2YZ1V4H8lYezi
m25r+RjI0ZRiksS/5+UuvSyjRlqYbkupYQkYDRyAhzvq4p0aPp3N22dQqu5JcWKk2sMprKf/4ums
duXGtjX8QinJDLdlLKbFN9ZCM7Of/nzuLR0paiXp7sAqe84xfvSBfAaVPfSgRKeZtY2606+vpL+B
eeClCLjO7ryDQm2xR2xav1hejf7e0S781Kc7IVt/o/QeqDiXnMWeJHuRtnSoACiZsQ9HFouTv5TE
IJj74rvdk3XBUeWb1CRhmShrb9KdODyAlNqUfW4118gt9uJtu1cyJ9L8uAH2ApsHiCA+JwXeztvR
Us6pvBppr6sVcBY5BNd0JBpElXh0g9+c2zs6qgE0CQ06mUTCFwIlhixG9G2DZ2P8zM9QnC4gvSey
wBc2ACF+ENbGbTJNv+PyHvKrhQwWIBYUD/x09PNE4feQH8us9ofyVkRXtXsaWLtEYPfg94OmWd0v
ureB023et6yk009hEzUGRKskL0VvHoaK/iJ5c0Td3ukeu1ql+T1fibduZWn0h169GMvbJD+1Ns14
aFqhGnPw4D15PsJC2OM1GEkjWnUZpV7hyznmypSg1kQj3zkc+WH9lQS85aDNokFXJ4u7y0Xa5gfu
7wr7CAh6xxGuANMSKTxHf3RX4u2RTvoEVxLOxxA5PqdOlJ4M0gyW+G7OMzPR1Uw17MHycu8ts7sJ
pSMUtszvO8MrksnOoDFacX66BaGbp396vNDs15wyTDtmpN0bggxULhCmV9ZTMXibfwiVIHviRCkw
6JrBlvgyd8Kz9JRi1ypjF61pwFxslr80IkNapm+DcjAEMOdDAwynsaya6W8F5Bik6jEMFIim8qHW
E3lKbwEYa2+8YucmUSZkby9Eq9/4uC2Dzc/acpmLn6JkG6EflN2lHfRX7QQypLF4E6lnHAGRA8XE
gk9AsUsmhiHuSoyPIRK/JtmP+SXJN05bqvuKxHHamrZUooTnfEYrsSXWdGGssJaHeIVM3LfX8B2Q
tCZhzJ0PgcWovBff8CsdddKGt6RLpY/CMo8YDeUdi+mlOi0XprV52RFQOLy1L7wVE5S3OxxhrpTJ
Vv566knFlw19nOiCoLlwenhm+1bzmkAyDdxMEwMUoLBekhksUXs8mujuvJH1VNgZPwNkDqGO3FaJ
RUrtRd036Pl4Yut0OFSp/L6pdghfD6OxWIIQbWeqPz2uH8DrsLN+jpicJm7OyU4+mn3YnTTpG6C3
fqBnsQNVfFSb4bCCHV2nHyuo+IVRJoSpXoFHLbbfVadBEqx/r+4KyR7pnhtC7221iQrSXoPbeak/
peVDqwiRRVdmT2uqm2WS1kwquhu2Lpi41h4jJrxsi05zaCAzw228cWRo6dzW8XsIH4XqpAOl9Yqy
jdqdkvqV6UXG14pMGwC8XQfxsckYdWDNAMhE5YctXHsD12cp1wl3L38IRlxgXKJPIQ6ctrqKur+0
TtND+xs7tT7V+UiW952jr/ALiL1Vjm2SKKMuGE9AJDb7abmkAHFG2GO+dKXWMQqCjk69sSOiib4T
VAL1jXAERyRtryewWaPjAS4oyyk6hGFNte9M8EXdzoLznAsk27LlLHhcvkA6iK2r049GdQcn3HwO
0HcDjQ9bgvdMlQycNaZv0FRX1oZtH9lGhrrRzk0vF85p/JmdwytwXs6XRvmZ/vrQmyWmC2B0VOx/
m/R38oOHpO0W01ItMBy2fHS5hdtC++f2WHj0FdPetS38zTOKFVmwAI3HxGZjpSbt0jxAOVsQl+Pm
Hj2G11Szesmtn+vB9GKsNkSmQt2OO305oDlTkHoiPRKj6hJN6XHuW6anj7QuPQoedwseHDkIblq8
rJO1MqsuMVY70sE/y4M6T18N458UAXmwTKqetvAIMcxUgrDnmF4EGelYL56N8FkN6Jx9mfUXKfa6
3g2DezjsQBXb4ZZ9mWCyyVkI7uQ3WdVrj++Yj9yAfFzRU6V1+BoF04Hs45lkgcVVs31t+Cor6C7z
QnvB2xk4zD5h/dHN30SKepMWW4p6zre107nSBz3XgIz6DvNlTHAEa2DITiTRiob240ynYj4GBAuf
c+NJC81DyaKFS2GoiZ0AsVe8lA4Ff8MCRRIHP0/URPGtyB6oaWFyMPcmQOaJK05WoHX4c57meWcQ
p0ciKDtPuzyT+UY3JDFQmP0qbfVAQLFgVMJD/hSHIIi8v7mtaROrz/a53jy13WtLcSUX+khu8uY8
BxdAFxqq/bD5MJYLQCIOV7Iopd2mfG+UX40nGSciSygXAee+lYEakGefOBUXEwYzyKVdZw7P6Sax
zcQl8n6LsatrLnEvkbHNOsOdJ7gLRwfm58PIJVQ6QUF4lIeMpl3l1hY0M5GyrW0QwyxuR8FVn1tS
evzsgP5eiu1oAuOTT4BSLE4MsZgNwunCiu/gWVjkN/6nDSRxKJwJAEM8wiloFnvGvBosYC6+J220
MvDOMTpl6q+8yrI03rAtK+lRfeGztz8FKoXxsjDCTj9QG/MGRoMYnHEv8Psa15C+B9PasFBhDqi3
ACC36A0hOYtAfUDKNWY5qwiCdjphOxfMLUaO8kuoAhRL9dis/DPypv/9k+/wTUPyHXG3ut8ig2Dq
tsIevxtj68i9CAsBFoOgQqjd//8OECDpLIyd/GQfbi8j4dsopSq0hcFCysiEMiFBmWAPC4OecOQr
NiO5RD6AwBv6NI2t6dhdp0ckbgHe6j2zw1VmquAvpB43hXaZ3wziB6d0T6EHe3n/NMtk0YlfSvto
NoiLFJ8yD7K0SYhyDVwokgYJAbzBnxaKwE4+J12wjgw62ht8HijbQvQ4FyI1vrvqML/L53VGJExB
updAfNDxJOuTtABMQKUpDEJOPiKx2cydxnzpsMyaKe8HAi8QyhbLDI3wnx/KpzFSSbAr0/0SvGji
czWcEC4JsY8OnbRn5Z2osV5ja15FkQYQKkXL8BnjLh19llduKTM8EARInGFCHdcXTHXWEZSLlQnl
1ba5dp2DsKk0rTUv8jt6qz9QloOGEadWI3ti7mG2R5HwHqDW4JKmcQehhBI9mUBwaZNe6BnZFsxl
DF8B7SsEx5BPcUo/UerARGEan8i9Bwzn40psNbuikLRD7D3CVNiNfNUCVs7Ry4OPpP5S209eQARM
oUg/iZUTSgCbSRYDkZ3lOdQOsNecHgkt6DHVDhaDjVxsw8ZvNCqrIakBK73O5rgGvfV4uSWNqPht
edY0vCdb/ZfRVftEd12RindfC78nKBGrFWiC3hrPy3WEpLoXpG8juehJvSdZ3asKHvLv7+ylfRv2
rA3oXX22fbClQdhrxyC1SNcj62BrfK+36H9yft5zIB8JaFegluUKkc3GYr7Q92i1olcKp+Ko+PJK
Sx/NPS2hmztMc8HD0Jm3oTzHwA5/7Zt6wiNQ8Mtvy8nVx4LR8TcA3gLpkz9CBmxoSBQARm9X7R/i
A/jKqnutRpeca3BxzGbiU3IgfaO4R5g/JD19ACwoDJ4USyMSVnbTXwniPLOa191LKp+iFa11Jc/Q
bH5FWhYanuiLUZ1V+VgZfpoji7vDsRjcacf50Y+eCoqyZt3QgPO0gFUTa8qwjSAUHIhUO8w4/Hgo
WJ58PbY2C3+cb6kGp6Xs9iyTL0T7QmtzsgfNvh1s7ZcnAfgwpW04vgWE3X+U2g62NGcTJfd+IYDV
1QhE7B0ht0TGTGqJMvk7AZZJHoAPApEiR1vy5LJCRLFDMmTIrlZayS7VbbqCOtuM4T84qEmS3Va5
x0HMnxAjhHasVzQ72W82ZJVh5E0z/HAO7F89Dm7H08rxLp7HYg1VA+jwpOpD5tnnweetYLtTh1XS
37B8aceN6TeuUdiZ+JjmE0RBvXDGeUq4Xr7Js/4+08excQHtCn8RHDXzU4p8BAf7euw8o+yBiWzf
NZh+PrB0B18SfQVP+S9wBWZ2YkmJRWfeB1cldIvtbhvh1992jVXycOuP1Tqb8SdCcAJ6TR+FcJUC
vzk0BI68iuVHDHgRe3Lt8+hrw0fO32NDqtx38MutH44WoQRB6tZ3g7gNRIC/AGKW+ISKZKq2Mjbi
1p7Q6B1WdvxEOcLIYX6d00PGEZ09pXtOGeIbXSPbA7mInA3FrngND8EPsceImCpWAOyEW1gFzkjd
VU6kJH/Q9Ry8SH+0TZiVjdiJYEOHSMIpdqalsTpP/RWeXmQA53u2V9NDfZheEj881S5ZDnnpSjyE
pIf4JmVhV2LWuEuhakme3bENNYx6UbyjBkTygK1NJBpUwJ2W2qWYNk+sIvNeCvb0bfZBDnv+APON
Ce2dHR4NYTfdl4+Wv2rn5uMeShsk5BiNwGyMIcbn+vSUThgfyx8k6QjhR6YOlPHv8ff8o3IB8zni
0FRvoNornTpMDl08Vka0XdiZHLoji3iiWAWCG1CA/JyBhULfSLg13QqNIZq0fDc0xzb4CODWuTd7
HGjwAxv+yogb9VUrt8VMmCf7JD+wNMfiMTlwShjVQyyt8F6eVTeyWr/xJoDcdKffjAvv3XIb7RFR
DA4mcK1G2Y6iNR5il0t78rJn3TzHkWNcBqc+jv2l+1LPAycHE9hKfjbCdcDGitNKz63skh0HCshO
ivMV8Ud8Aa8YTUtLtweeFQ9pq7QziBvTeRVXZyw8Gb3tLTHhNi9c886+Ju0acGEgCwKxlRe6M4sf
RgApetK6H05vDqyqfReAiGGfgAKQaKw6Y36TJeCugE600jMNdBWLBx9Dgxx2thqakMzvVYXIzWxe
2wO5d07+DFAEXGIN7CEuaTxugcoW1RmI7l14ABfy2ZI3Ifz2p/YP46vdcMUTQQ8MJxAtCBV/nO/l
SM4P6HR8o9QAZQZpgeVNtpF/605JrKk34T3IfNJHgJdp9equjQXo70V3uXIaplowFpqPwwsJHvNw
GlBBzVaxbV7r4h6fpMzjQVCnqyHtpuusK3bLsdI6PA69rnlSNjgCXwQh56JYcdWBopdkYR2NabiD
ZwEO3JvAt0qO6xCR7wYUTL0pRuBrRw4aDhCCwS7Tlyz/Ctb8O1V2fzJxXlECwSfz2ntxvB09tOUO
oQNDfSravfQhgp3CCmxaxU2OsGXdOpHfCb8tbxOSv0p/CbUGvWuP8t0aSsqS2byK3NWfJf0iMDSN
AZYMSDWNgEVdhwRjdNhUX3y55o3qcymUpB/BQkb1C4yxOqrbFvcdyqGDEH3wSoLKwg+2n9IpRQgH
w6Pb02dEA8W29MWjcO94sPay8t4PHn7hWLoqCM9q9q3PlQcOXAECIg2/SwhN4gVkjaF4qP+o4+qb
1+hDAWiPHRluxpm0p092fqohnpsXxc93YMvITyrxpH1r0jE6S4SSRMKnFnlh9KVfpxGhqES+qJW9
dW/6BSAFiGp66rMHB818r6HEhOsyP6nKbCcQwgyA9XDNPvHtSNvkheXtiGZTnL/W2804cVYzW6h/
5Gg3wJ/NoXsNdvGeN596QNEWHANpB4+LcQ/s7FLvcT/z4UG9M7Tu5oY//zsJPeYv6prlQ1lvT+3Z
yN7l+GZKyzFJXUV8HVRfg37/SkmYvuFoPFF1xnTS+wFwoRIGdv5r0pvD0akhvR9OJnlfBzXHWlRR
gNbH/liwsXP29CagYQ7S7ryLFuZFOD4V/RJiQcPScp4yRPpNGZGxBVfdV48eCKjO6Yhhl6PcxR2J
fliCCE2WrR2U6cK5hagXOO9anYLoPho7xASt/JN8DS1Uwt+GBiMG3eRe/va/YIqJdB9HRx/cSPpC
/qQNTnUxi51a+iY/x8mGVJSRpD0Xr9XXoJwa/S0kV6qfTwP9VcprAHIB4BF861d9Iz6xmXYvFeAL
1X8xQ1yubyy9Ousgb6ymmxOCwvCswGomX6bA82x8IlAhyM0PBp1JocWpMBxbaJxa5AqHy68nSkGW
+RGRydox9NZkgkyBYCfP9Eyy8QTjudAQdPP06stnJ+3GCxSofNV5GYGBNI2opcZS8/gzbEK36Rk9
24JpGUyYdaZzJsEPzGcJwDxe9p2wmxPdrcHO3zoCA4oa5SRuiyJHjLkfgKso1IJaAJP9GrEeEI/A
UEZYdul1E1UKMRt4D17PG0xjsYW24j97iqTkvi67UF1UpcB2wRkmbAkvIzSA6fQNbWrrN2lNkYUn
F0/8bM3bzr9ZpxENH8rrtKZGTwwkbneG4NG+Gubf6d7xL0OJ1mcfC0Jx4J5oPY7Fie+oRy5O03S0
J4bC1rzn38iaaD6xAogFonBrotTtPTstemZHflafg0PFD1arHWb/bUUJ2o14cFQV67p9ngo4TCsk
lDmLIddnzqPvUk1o2aO1zwm4x1VavLbrfxb4vAh8yyQ/x9ACY5ySKo4xFI9oInihwDPRN165MzvQ
T97uZEQA5lB+oeREumd7ed/33tQdyw0EtU3U36IdivLQlAet2SV3XuyU5Q/LcLYXOuzJbpge61Wu
gLDbXXZV9FXgLsGNu3j5UpNV9i6aPlloW+kmAo/tR0+RXeFqHDkWZdhO4cEceR50KxkaT+NiCgZu
6OGTm3HpyeVvr6O5FxQUSQel3bcKV9CZ9gRL7151lMfhF39sFihEfwbMhm61mAQYvw4xKt0/YnlF
ugNRSe82nzqbIbHfFq1RL2L2ZBR4LyZ04kV1DLXhZgQra3VJkaXmggpCmd7DOVmfimM/Ski3rtpX
ALy95R5I2UwWR2huJNE0LJvgsp+wzXppyb099Ig+LTpslMCaS+xG7LemjfzlpMWlq+eBPSpc3nx+
fRr6aQ92x1hc2mpcHhQOtR4yPZ2OpWC4vIAJ2Dt8In68dDc+ug9h9kc0dIT8DupD/JEQ4d+RfMcv
2h4qup/tioxwJv/Y7VEGR6ci85EmTJ/mfgXEuXmR+3iFtDdvAbho7xkhYCroIexn8kpkF3f7EN6M
bwUGoq32RnuofsNH9ZnI78ZylvfJWaxQm7oChP+a4c3jPjXHmjkycGaAYeL8ZWvqvWizJwmIYOXG
fB6YrFJkWbAqP2ZE7w+HAnuqqzGzUZbEbhwPH4py43nUyoeSzichccf8OVtu0Mzt78I+hr3nWv6Q
658/gRsvfxD0ILzyD5xnhtEka89UiHbXhCc2ekwdCMa1CN6XZsah1NV+FrlsK3R5apWdVcwgVqj7
SneKstCfAlc+ssKAFsycJOQHmzb/bJjcdNwn9qbluJzmarde/XrT27KOJI0gwql3uveGD5KgH4Qx
jwg9WhQtu3ammjPodlnWfZiqPw3DKeoVqxRUDBsLQvz0jMt/n7G1LaihJjjvhVF6Qy5zJgfnQdjs
gg++SFp76YO3rJHOJiLLetglJe9YZ/GYagQ1lMzkIuKMYBUSmXwWBdo9pRGepqwgq1h29Nx0RLM9
CrBjZfdW6tz7z4kUPuexZ9bxoV8nbZRLK+0WgCgsem8bxDbWlfwB/bMIbDS82BvejDYT3mvhpQYT
TbH1gT30TfYe5MOqb1qAlyV1col6tuuuJW8a9wynX34lVUbrB1c3DiTPIsYlg5m1LuQiacDdJAn9
2c1IcB2dpmnYI7gmt2/WLwaUsqm/zp4GGiviqIo6gJSq9XVyS6in3oaaXYAnYiKTcKEFwY7zVCwf
AzZaAuU5CGjEswBhh9TvJxZMUk+++s0h065Be0gMB2aYaP2moQvju++d4IAIdN7h/CkmlaeqsDeX
TXEX2QxGf/6Tir/BLk5wfDYqv9mDmXJiPm59my4nklyk78XKgwsqyvQYetWX9CQigGpoUEunlqju
it0JBIYHq+y2OMdgvBecOLEN0AC+qOB7YaexFenUgfcs4Zkez60ik3Sq6Dv5o/CbVywbQfIbIcUS
xY8S5Hq+I5EZQaoO6uSEzV4USHjBHAVSFxOqvhpupnMfCWuAiTYAduLMI3eb3Q9ub2Szjx3xIXkE
nAROuTmiaQhxtf23UIaoFEniwj5FpvlS0gkZffAKsvqAW1bBN0wv5v+NcMzXli2kIjp5sARvVat+
iPCFYQVWIcAUuKWq8CR9RbkCZf/CJYpJBqit5MFF+f0RFlYm7WYwn6Ek91g9TsDtd71FhtAwgwDi
JAyvuZ3VhNScjOQohycpOfL9uom9Wv4zmaxbycl+IYC4vElB554freJL5D1PXrPXkv3JWTBlbYRb
0T4UcoQ54QT5dQKUM4cXDK8kU9Tiofu5bFx5uM39HfAaoUlDL8YdERbJpEDQnx1yrv/kbvyOxCw4
fW1z4EQun1x3DWQPnpkZF/Ex95rABNvuwQFSuhIFrygs4Cfmtz3Dk7G6DOoVP0nfRMITt5iW3Nee
A32HqDmF7cSGrOP4ciF5kXhwX1kLnnEr/R4Kd/b65MQv/4ntE76tWDVe1SWOVsoCPnhzSX76MyZO
/tstXVGsaliuxFUzIfyg2RyuLWgUslXwtuY+/Mz5Gau3alrCT1XbFy7RF3VjT9cWJZb/AlCDmpvs
V9MHaaid5q12VDv/EiAT3OqoeavBZDsctT0mXjNz0SdE7zD90m9KDPfkxlT1upuXAgCPsW3yFhYZ
jvaPlHIIvLDSUw4VlpWhU+eYxZz+Nn5U/UOTXGJ8TdmvqP5NDvVEthBKDxi24ayEu7j8kkihhy0i
5JaJDHSg1R6FDttGgH0gozNAZzi96Xl3zsbuXuqe/lwJEDbNmUW+5FAfV4eNNIV2k++E/KLXblbk
x5mT2dAnd4bp46vaIGqg+BcEnBPSYj9iTf8emFGQdMxByfvlI7AwIVRWn0tnifoDqc8qSE7paS4D
u+ZwTWe3hSKSXlIM/zCPtR4+9FtWLmyKvEGn9thw8cp/Kck3YBJZdU3N5wIGkHrrdyb55DMA5Mc4
Tc/kifJOlRyp9ZZIigyJQgHs4ir6H5/fgjhK/DB7ec28u3ZFh7kxeMT9TX2JKnk7vssg4QPCrQ4M
riooSRTtCSx7TajrApQoUETN2qWRDqod5TtZGBfk+tjFMhncOFEOMhnYbDzdYYleGy40kDc/iMVf
SV3+aoQ6SZ9/r+21gRldSzb9YCF6quqwjNN1n5ECA/BIbH1FpKW96ByBg7sZsDrQ7I1QdGGhbjX1
FuZeA/Wt2uNk6V/j5F+GwEVDj9+s5wvzrqFYv9TcVK/DeOVp/sXHIaReGu3z26w8SOztvlieRNM1
In/oUbJt7OghmzdNRdy05l0p4x0TZiu7vX7VkgTAWLZi+SDNTzWBWqpicboNnMzTFe0XLaRReI0N
MPNLD0mCbzUo4Nq2il47E8gX82tfuFOkvbCCzhoiGpO1JLhTLBkclsAPm8PaB1xD1N34zgD+/a4C
gQgwUHisydQCZUNaAc4KGcQ/FeWUsCgN8eZpFgKMSgMpbAAxCmIKRbLbiNt/iFz6Sl3VIPkLSBnu
M3JVGlVIZ4eNzhlN7lzGDBv9vMWqqhVOescUpV8iXKkv4nCgDj1/wbvPS4XNW+29BDyu9xqY1sRv
9J25uS0hOeR2uHGm6HNBQDvZOMCL8Y3WCuUPkr8XPaNCf/LaII8ofxTUSjG36czmnD2wsk04Cgkh
ZlxZ07ht40U+cla0+luzPNBsqo7GTiGEH6AcTTA+xAOicWNGKksq0Xrfy05KStCKGhibObSMt7nf
m4Ifmr4QeeZki9PO+DK6twyImTveZPJEs9wav+17l7ttmh8ahRE5+2gXclUvfetW1QUR/MBHqmTU
/ly7DTYvfmTA5EcKdynKOQyd+NdET+O45sP1Wh7Z4SoNH6DNMq+LFh0GZi+TWIF5V3TPnbA8YhM9
Zew2I5GSULBSsy+j64whNdKMfVmR889aBZEnjp2liEjjjGBXISFfRaX6dKXBcJW9ctjQNiIwQM3y
aaMs3xomjLKY7M30mSpHMX0VJ8TPOrufji65fWtwnSWf6ljZS/8ImL+1mRV71YBtu78WCfWqKb2g
gIA7AouiTnexMnBGCrVoM31B+qPSEjgnz4MOjaido/SgSc8lAekKt/PUvZMQOnlh+A5pxJxvKUnu
B/nzWqkrouZuB3x1pATmJN6WJvZnSiFRo5tMxdDBJeRmij0759Wm8NZXGePC+o1yX573LGiIgI7g
EBoZlWY1wjHBi7YwXMJvDu8CKdFBESsZ4kWjOGL2fweB7vVgHVA/KyYIzGjQtE2qncLimcfmUJPq
uF217Q5vWayqh34qTmAg6RuHY8sMO25ad1pGfBK3WjqvOXYoqpGlsXD2fGryJ4oL9hokAx0Rg+Rc
EYmKjIChmN5PxmCyxtYG1qUXMZgzxnbjckEd3EjDZUE7radIVOhbOsZTAu2PwldIUkfkVxeEQLMm
0kGjAhUCV0WmoH0Y8BBre7FGYRN+GYKjiHwKot7torjwCrCLhkjzaVIxAATHLIVIHKtbw1ezS14M
LrbkXBXHTjiM8euIKL+pUBBO2M+Pkons1ESJtpnhCGm2BARKoWTUkdQvzCKtr+lv0SgyGvMo4NFS
i6dWxkhek4jBQVsIl2LzYFwxNLyUnLdHrcc5eDQDv4yf9OgctvfAeF1GbNKejmEgva22yyk9a8oF
K304FRet2g1jYPVf5Niv3jhKSnUsdk6/JFbMUZNVN139khIN/6RyGQvGwqKmQIwB70ysldV3vxnn
XgeiW7WXNI/vVWfTXVxgFDIR69e+CRQiSWARffXaQmXL9HZybk0T4xE9zJNpr6gSc978yDP52q9d
uK4SvqfaT/jeSZ6O2oY+AEqqg2fdE7nuzYZ1XD10j5nz9KXRnrk14fIZlWZMzz4KX+6tNWqi9zeB
Bx2X70QNWCUNfMVRbA4TGNMnYsC+l6dV9iA4Aw79Yde8JuppuGrLs8ZcUMHiVQTOq1H82ktvJIqh
pXDKL5lQ9I4WwfjJcCR0BaPxYHGoSyo0hkeGgxmTTRYTdQKXgK5G6/+q5IAMrWVzFJoj6xwUyOTC
Vuhq5s0d8xFK4EM7uRoisFOkMFli7qxMfgUWeg5GmOue0RW/wPIZbOtL+2CCgOAJlj8FhM9hte2n
L7YdpC5ty5CJpIMJCBzGXJdgOERws52KWp5eXag97MbA2tS7uv10mAdruIPud0tuzbXish1MzZ9A
9K7+K8PerZ2EQOa3+dK0Vz1BOCTdzWU/CL9S9bYfd5N0KyQiILZZc69xIYf4GPiPegxFceJEwYEM
Ak0Gy7ylb/3mRjN8bP6AqwUC8vjRzguXvwzfMEb8JmeGcIEAEzSENL74OHsmKd/BpKHwZm4PqVnq
33FQUF5LQvnOqI8CW1E1uQRsajISP2/BV1dRuRmfchZNEDyA2Yxg/jF68KsuS38c5510oi4IG2oc
78ouu44SSLJwHtE3dvNjUn8a8yUZTr3s5+opnI/FcOJbND4R1aLEl/aro0Tju3urhafMz9+NV2xr
nXKI2eGwZ+acNW5T7KP22vaEoKwg0SrfR5M6eRTJgmDy88CHINL7APntcE8OG5KjkH73HIykKjR0
iazfyNYioAFrsbrN/HLXG/jabyaTHr8GSzS7HH9D/hOTsjHxoGUukdCZtySH8JWktPJD36CKasHV
wUbIAcifRVaNvMJOTJN26vK7CfolgcWdgxtvuI7FqjMfBKBjF2jYtTHuYtBM9ga1nHcxe0+Th9pU
1j4C2N4WMwaykxJhR3inp8OSWSgjRNANjwuTI1ZXE+Coo4Lw1Ml/IvvlNB/n5ACRhBIxvtdfWnDA
vZoYxE2QO4jBa1zOevMIx8hRFc+Ir8kYW8Ea48Ad+U6LLqfKdbRVwQqIu9TmxFLH37lrdvCGqAEn
ltphPxTnjKexNP6W1F5CHJOgT+A43XHJAfTROKG2SjZePr4ZRDalGyjm5cYJgml93Q4s9QiPN9UO
9RpTa/M8yzZKJQAAzQJ6QVnGJreakym5e1Z+e3xAAAaYRBl+7P99A47hheqR/38bh80LH3zggj8Y
8Rrx60334Du+bgglWuWEAuryniMeD7FCLMN0mH6X5nkxeZGfuPl0XPUiNji97rxUOjdAhoW4y1D/
LahhIGQV9CVDcjaLzxxOZx2+wXyB0NWbWuHDuYeoFRrht+lJFvAr4bOezuyWLKtSRP4J6Sar4zxj
DWivjRuXMRErihN22o7sO3t5ap1O+26myM7PHIfopbuam9jLlO2SvKy35uaurFxoTFcG9Pnwzg8y
ZBUFVxqlvwrvj1sOLgI7szj+lASCPkCm15S0bVvYs4MBjqDjeS9h4JTpuT/k1eZbR9/xF6onjnkE
7iKqlPhobED97MwZF3bN04j+Snrv/7TfFgcOqKZsz59qY2OJWzoCYEYqPo9N42ehgx1Ag8SaDnoG
EwuGIb9IlNchZMpaH20dSTFc8f7iVsI5JLEKjhOxk3GEG3eM2EbWgQwDxno7+51xDHEIlbsVZBhA
C5ADPKsZxQE2qToJ4A7dSd/rxlogi0yTH3rP8VzDpnJrasiTOnSmo9QqSNfjXZ4GHkdAg+xApfZR
YjLhDVYydDYEIBHgafgVnMoMDIyRvG3ms5gMNJ9tUEqNNuYSXEgNSEzLPBYmwSV7K3mFCGO0gl59
cIsY9zB5DIl5aVdfRym+dDOTx2j1Aa6RxkLKWDwF3YvA+6/wh4j7HZoptp5/8yAGC1WqBXl/ZEHk
PpK85l1YpcTImcF4/7XDRozmkUjcAbIdD2W2Klz+ybnSKYtREhFL+zCO1/7GfROD7ZcnrXQwYVOA
JH9IJU28AexY7fP3rHEYmtt/IzlhCl1ba5DvxqknGYTWN0MvM1/+i7OPiTkIVpcHR+lwL6jIeaMn
MN4Lj3+zJAQJtuli16Bu+FZKW/77R35dMIy0Je5y1broWFCLkQ0KSg+5L1kA9ujjU+0Rmr7xV85L
vW3ico0RBsHXCfmySJKovklXzCaLlogOTD7FeME1HZr3jfTxT4XSyzYN/0tYsqZS/feqzgint//S
SM/adsO/QUkINB/kn9jtSA57KVcp6OanROUW8NfZmvhP7uWAhOIZYfS/OAqmjNBzYldMe7giKxov
/4K0TdrI5CeB3Il++zTd/2PvvJYbx7Y0/SodfU1UwJuJ6bkgQQc6UV66QchkwnuPp58PUJ1SVvbp
09H3HaGA4EmAwN5rr/UbjC5Kxz/2R40RpiNKqAFQw1q4cYsLpk9ZEst6xCpBhK0WOc8jsQuH+x/F
mWI7TciVUeZSWQHzWTQWQ30z4JgA86WVeyC7sKgxuyw9k2NgJvawrugrtYdFHstN6aEVsh+aNbLU
/bp0FmEdtW2tTvtu4K4UG4CfC9UTYq1POKsvMOZfxsfurjLuhj0You6It9wjLLJ0TWmlBE65BrGx
0FTeFqHgEKoUiBFBaoAovMP8I9gt1HaskmC6CITa2lkFGUq/uIVfsWhGE2ep6appm8uNtY8+KDEc
FmPYoHA3rQcKEh+8Q7mngwffyj4AN28XaqVpWT19IsBI7Z0uYJyQXARLiKJR315kruXh2cQO3Vm5
A2R7UG35boH5tmhKPauTXbOiDe63Bd3HalE3kWyRTuKqYXO5ex7Wul+jz4EqX5Dsk2YnnRq0DSl9
L8xej5vQ4CQo4JGqBS0SHQB2cbrS4RHvwxNjz8WQWTzYIrsBSSIXazMaWTRhFgqFKmTIJJ6CkDAj
Ie1D3wQ7uQCg4cabXjqNoOKjPXkIE0B7YC/0VPCbsOcexrqwrFUPehQIwtQxXFTcbJBSsnUKevXk
SSOuvLSBN8J4zLsb5al6rf0z6mgK6IPEEUw6a+rGWVsva/BSJML8EyNnQvCaB17jRyn8xlHoXUM1
tqlESBROQhkE3Da8R0ysWwvhA39wFyKMc/HEgp5AkwYtDyyeQF2CwqVsWz/7twZJuOg2beLdQspS
xXRHAZTXMMDY5gvnerGSUzvMtFMMoc+L+m65kHOrKuQAXY78qXxPADBRhohWGxC6vECNvkFoJ2Pw
PSRQVBlp7KFfHbDHGoON8Jx+EuUcfGsv1x9jswNbV1nQL0/IWUTuOdAurrsl1aMg+15ZW+/TL2+i
6j660XhfZax1d1oHi24rkAx/oKTo347KzrwJJuieNY1eiKRiZ1F4MpSDEc1cwgEY04V0zYvQ9mju
5fHS6yD3zRqpw3uj3BvlltvTIydmwrEEVsOQva0fDAbddG31Mxye6GA0T3TjZChkRtDxLUXmbsQC
ZMBzWPFPYXGqyPm46UHqn2QnKQ9gZgf/OJHt7MJ/SsiWIfyF0AOCovflDV6ME4+7OE8ktvK1OSqr
7jq8AbYQVBIKn6rThv1K2WPjcbKmehyRNKVrFPcINvptD4baIzIJcOq+UcjK9LcGcl/Dg6ZM+NhE
fBBHXoZH0JWDSyNMJV+lJLUq0xuxfWrODa6vCe+CvKUOoVFBx2VHQmiH/r82ZLryYwUqdRl8gAnE
/sBfdk9aQ8pkGTGuo+beW49Ew4W/OnDjXgP1OY3wy1xilOquS5jH/oT6Th8QGCyilUepYKLZkUhd
JvpPQmChX4mkJr1VtKG1UpA1BJ+WgIpJq59D/BZQVdP5JfpzZazLYfI6Y0i/dJWb0F0Jb8mHSbA3
hcBrV7tGdqraBrfRxHr5lL3rAFDOSUhNoST/kIKH9x89wmEP261QX7lHH0t5A8DKDlx3jurLm+yo
wWd0Bc8r5fdEPgksq+LkAq1ep+4mvaOSPryO5LicmnEFdKqmWhs7ZQdxL5y4tIW1LPb1W4ILyrOO
XCMxUrUmPqdW0d0WAeyRpXTPexGhIQISA5cvUsnLNl8xpoDCxXhkjbO8tdE8WwP1gLDhsGOwFT+P
ryjUBMMmAp6HOwObQMYnW8Y+8KF6pDaPXbsUtgWwl3h9o6vQE7fctuoDEJyCms9dDH0xXk48Owwo
24tL9ThdkdkBGIokdvXoKntGYN6Z0Xqd7WQDDO9mGJwiX0/iz7FNS05vOj5DBTOUtd281TPGmnz0
NmWQIKw6CrmUSqlG2Wq+4qx05Ax/Loq3j7wTQETPvXc9TBGQe+hfhZpa4cSjD08My92q2obIi3aX
7Mb0UVHYudIGaUffb/cSMjqrF4h3ChXukHc2J5PYrut380U4s5uL2pcfrZURtbByB5sOsMfWq2Ws
j5XLIozCWGwj3n0VsDqI+sj2Tbppo6w1L/LpD55CxEAv/u1gLzJDEYRYDwAaTa/iTpF+0nqJ1llU
7vN9IXQTADWjHN0DdABXUjs18jPpYTTP0TEvNws/p7HvBE4rQy3rrI2Rbcb8cxFqvW4WOLIQotyH
x35KZVCqfllUXq9lJUyzPeBGhkkWGlw8/sqRkVPYE0ruFkEseJ2nElnBNxClpxr99JNCgdla1959
+7AI2xwrrSwkMrJQ7HnMsutHkD4smsJKElOMUjQmjgpYCfB18QvFumLY6Q+ldNEVKvpYiu30K1Q9
FARz2DzILaDxnW6BEPBml9RiFmFW16I68gEypVmK4oZguxKKWuKB9Hr5jJCC15Kb1E45Q+7eaUTA
4ojAElPq1xAcmxTtvPyyMBXDr8Kai0UefgUUBQPbW8YSHk130RPx+GrhuYbLN4bZRdRd3sQW/onL
YeUTogDwDW3Bqu3J/Ivn+qTMqWbzyVJAQJc5ATFiIVkWcbyfPmDjkJKmB6ggvzKGXHS5N7Y66bH9
Dchrr7xJBjhU10VldnFqSITfmiq+xS86SqAG2hwmkufJ2kRlkdwnkoR2bm3Ut76+Rmtk2/QXBno8
3uCEjyTh8diufqrgzzVGMPVBuw/jd7D1I1UVRblLo+340vW3kwyKLn5OAYnXg7eRRD6V5ioDfKKB
xOd9NUCt343Rh2Lt6g8tWk+ZrQNRyCQ7PcWXjSU0QpFwHBzSAn56sis03Y6HG8bAFpAOBJNJYYF0
g0+kraRJX+3e3Y3b+DGknraQBXMc0wx948HHi7c4CAFyI+3WHK8a6TMZfccUJ4xNtB82/k4I7qri
GaTnQgmbQkmjchqCvFCRDPx7/lzzICWXVsfgeFUjRrjq7nXK3RhTXDWyG+DEkeSEDZ3aizyUkWFO
uP2mfzbUI7FE/8zbJT2DWKLaosSk8agKLtNnskUCT6i58wEDjEBBP/oGPidKHCtgpeC4EoQQ0Apo
7Rr43cIq4zgNrIQ4HN3eVHowwfjdyuGdePUCA51HxdynREsZ2KDeOMQJla3imai7SQUwHAT6KWJm
CLhBIZ4oD0DUkX033zA5Bl9rNvVtnj0Aca9I7/f2ECK3dvJGCEjiRjIeCvcuSbcSViWXMXfIoIjy
xXvKSYhSVTuI9OawusYlESuVUcX3bAPAYgFt801jWBw+C0SSABZIPOjU+ksgIBOA5uJSIY7pL6n4
IqeiZEvzUt2E0DooMl1z+ObkmShKNpjA92jBdusigKVRnaWzBwHg033vdUSywK7UU4oR+B6KEovB
z0097Lhkk++OVBjXcBkkLCM2i6SLhqQwUu6ifMaAuG23cXsVmuMC1Ejd9z6/XEMgIB6ClwCDspcA
kuVwqq7+00WPMYid+jgx36t29tEaQETgOZWbippqeyXmAAJG2lzyCGhIG1FC0HGFyK5gogXqRKnT
X4gSqv7d0MngI+l+1BSHIEJeu66NiqQIgdkFy+1tjPZ24TVWZAo9L0FzS+kSNsOwHV69LYCn4RWZ
yiNxR3ft7wR302HcgUJUbBuPNCDKveluSz4cdXkyOfSsChHFG0hD9X6K5jeTHxCg9ydNeSZvs4iE
XNVilQ9iuAabyFqRLX0219qDfA/scJFlVt5pFdungRJgnd2kS3OLGOEiUlU5bDs2oQRNjQxoAwnE
RTZ4mWT1jLsLdKBzcYOxonjGNQ09avU+hs76Ej1DT9bfCLTLJemWFyjmCQnch15eFR9xYVcvKD4A
NyXXRtaBlHPyoRID9tiKbsbXgiAgYmg1+AgyUM987G5lYz2VzAxgGApDA4b/GWm6jTjlmHQUuBCa
RrSMQSZZM5LbTIE3AEYr4VccfHWrooI+EzzgNuw1W8QA4pbjhQMoGaKvp3RXbDrmg/WihGZMqoyx
OENZGUFaE13kw/ge2k+k9vp6Y6yTDizaWJGGOiEETSMsn2sF6R6io8E99nRIr0p6L58C8Q2/Sd8C
C6MJCBcgYIXX+I78KOl7nlH4DQtZJZlUNT2pkx+6dCgrkMLGMs3ewh9a8UihY5GFg+4nJY886P1P
4Y02FAjbJEkC/ArwwLAaX3kijXW8XujdmOdRTts4RQ8//Wt0Ed/DeLko1TDsdZENBqZPz+hiS8oa
Q5WFYvahlEYFEvVUx9x1YqSrdEBNhZ9xEu/VYHal1fOAIiqBj/tCJsF0IKDsLd/uRtRJ1uBnFcDq
ZvKJmipoA98lkh2FfWIvNAmZAs0AiQH9XUzOSiV/kBIU6Am6TRJuhJf2pSVkHO9QW6Rs7hbbtKej
WIm7B8WR1bW1DU/NAQNpyUae/VF5Dj8VO91k2/xgUnDfufnRfOuQRSpop9fBpMtB/gcU3BLa6BOp
EoJoXFjj6BzY/fAaYzvt5vc68r7VjixKtkfI2r2LFXSt3nQiwBEZ3Y66mrBsGVnBUHhEbbF1mv1C
d3PJLwuk/AmoYRPJsHdF9EzsAbVQ44CubJEi9rUpSQ/D3ycdi5RO9tM09/2aMKDaGOMFcsXClbLK
NOsu2cv3Jek3khkk2SBSPHbou893gvdiqYBTv4MhEh7DH633w+pWJLwXph/Gvq9wsGJu0OUh1Scw
DH5nDOPnDutkAs4L44EUdM3bkN+I3u6T9jPsnE45RvcmeKonRUWnV2x/gAI+ZNZhIiBCa0UEI6Sx
AiruEKYvvHHIvLjqE4LOMycsqQdvYRhNPGHfXoA+T9MoGyEAIQdaXsKG631edElvZFnPUT5ZBexH
rINfIgt8ysdt/zo97mGo1B3ZIq5Azo7JugPUq+IwIJorhTEVbVm8HoLuU4IQsKijMe9UnXsuflqb
4Zx+8JZeFvi6EJxp0+pxqR0BR9GQ0K0uQMLVuTjd23FfhsE2IF1UoShEprEgR1ujOMZIOhYaBE9w
SqnvvDdgDlDOm4NXEaaWMDHkZDJwyY8IuPj+Fn2DfDj42qqNHnThqUNodziTfBmSrQ+TD8iN6Lik
lhGMqOBagdrF6Hc9xS8hI59uhQh3AK0AXPOtSTlhCXEbFUQV1muCD9PK/FFeCgsyyzm7pb60AwcS
Mm51lZ2FL9tDt2bgfEAMo0DZMKHpVmPU5TnvfrgH9l1dEhKfJk0XdzbKyWLvIWVQyONN/rno9DSW
XQFPFMiktmogElOvvPKz6D4DBmiV9b6wAjFrXFXBJifYonVCUwjvdZEGSRiKupHsh/oS0L32R6O5
XQxNb+V94tJSoBF4cl9Qs9YyXMY6eMQNzVZNUWEV1WsFwL8i8LKHE47cpY6zQK6wN2uDU4rajSnc
UB/IM4T7d1S6FkjP/7kx1h+C6D6LXxdZr+q+NB0A26Ot1q7udGhe/TdmGdJkNfSvrDJ+8+fQa7mP
a4lWsXzxOvNGQt8m3WG2hHaCgnMW1n7dlyPI/xp7fhl7vn0yBCRBX5fBR/2rMaehK9jS/NduvKss
zsq3z+w/H/OneyeOMn+IqoKviaboOK2ZWCB1P6r6P/5dwDDzD1EXRQMfb5kYX+ST/rTvVKU/JmtO
nSNFSzRlkV+4yprZ2VP/w7IkvGR0Q9MUbFqs/4l9J1/j788SqtimaeAJbkxub6ql/mb/hNx/LrrC
CA65pESExH7hgN4oHO2vua91eZ+B/RsQGl128/y813/a1rv1aJco3y1/2T6db16cJ5kkY51h0pd6
nXVTR42KmmYXX/2Wcnkam6kTVT4aEZT4+1XimQG5RFYGGI9/TfJhYPPXTmUaRiPwXbbNe8V/3/WX
033v832mea4XwDOWTffSNlDLvzf+9qmdGkKs/t48z/22z9c3qwRDXCZWj172X98rlaonMWwRvYrr
PUmQdlu5aemkY0dhQ9XBpXWRW0MJnNbOE0Ov/rYcZdqfW0Zk3CRB8/bz0fPOcUtpTbqf5793/D7Z
955fu08f+8sH/LPNv63z0gyYMOim2UFHZ8DxfaZ5TrGMkyEWOjpJeeb0SoQ67Dw7T8Jp5fei3Lts
Vhvvz5WNIhJU4PT69VN+/4q//ajzInlxfn/To7g16Ab9mZ7r46pUzdwZpkctnEh6WQ+aPPQ9ntr5
Ic2SnMBaysWvHed18yFfx82PtKwJRJg1tPTpNMO8bt6cSCRaFT/azktxh55rE9RobM6f+b2f3Kk3
emN0JJP4Ml8vx3SqefHrpNMioru9JJw7tYR/EMhUXufZeRJ0UrtvYhjlYeMMXoniSlLpNe8Ek1Tu
ETGY5rALZsAj4B8SABVyjCz2y908O6FpM6/w9pKfpHY9KcdGsAfQ2GTSVIzoRX59W3JhHRrmsJ7X
B3/tIVKuldMS5r/cZ46LB6YTWuTyIEf8YxnxEGUd6+mL3Je5M090jeud55RYzIE5MZkXMQV8GgfI
QOa0hwkTLrdSdddr08vkCiJTM/Bb+IvGTtS0hLIrg1LPqIkif5lVgmuvQeWphn4yy47Z6odu4iTz
rCkliL0WfbvHUAjBHFSBNPE0X1g6WnzEPGtqjcfYPmEclFkurALZkJMLwnAEqRgthepgievvr29I
oYFIi4hP+PTs5tPl1y0P7Lw4T9RpwzwXJcXJpMC40awgd2ojj2NKHCrMWnG6RwkF4804VNf5LoQN
z8A8N3+a2AgDGhiwzaQS9KMV9E44kjLy0wFAb2eAVVabvnPQ+WBW06gA5VEKVCaS8YsZCUWhOeCq
GVYgsb++lzSSxfBDntBMBvw7f6n5N1GREGjcSsbuhO85/0Lfv5VLyhRxidgdJ9ZInDzmVeqBLp4W
4+k7D2EmoHFOSaaaUBmB6+296elzDQ3HocLbdOq4D4sMsIPQIMQzbZvnVEley2oc7/jFS0cQLWgH
05zVT9xQoahgq/tCtZaU5pNRBgnT2jd4TyKBYnw5zc7L6RjeSWaUb7RWRf20VdJ4Oc+6oU+PNa00
qZ/yMHnH2JMzR0pTSMq110+AWzfjbjHxSgwh9I5HWrO8Z1HwK2eYJvPc9yJOjPlaHf2f86qmAXXa
wmz0s4ZHwhAMJAzjhKqQN54aKaqdeZVP/hsblGzXR+ZTrsa0939drJmqlOO+l3uRepTcC7n9fYVf
l6n44Cf1aiicvJZkhqBHMuYFhgz/uMp5cb7eXM3xJgL42puluw1ixNZElXz9fOXz5RpCy2NILonp
vCIjbaMbHRDa6RY1PdCsRgbj8svzOj8dWURNUNEp/SjV1Pl/vcHTa2xBak18JJe/V6lqci78SZe8
FGiBFbr474k3xgFkY5KO86+SmUW3KcT2JtSijMCgztB4pIefF0Mxm8ol07ImofCBvDiUhjkgIP9K
CzZNRBMUiVAU4H2DCgp8q1h2Lte5bUzPvN6juJEYEZyEpEV6Pk97Z17npsOrkeE0JjdaeJgnehxB
2M1E+PR+otrKqOE5KdE79h6YsHnOMD0eUlKw/b407qRuQFc3RcU5K0Y0fZME7g79HhIB06Tte1R9
xT5Ze6JE/x3JIQ/89IB/LasFAhupRcXNh+6gkz3/8wEvpx9ynowDiovUClC+kAsLju1o4Hgrk0Vy
lOl5rgUReUFGjtTgA3o8bt/8cM9z34t1qQPjFOFcmYBsjWGUnHniedKT1gIzGTNednFqOueJEdCe
fq+bF7MRc0Qscdky7zNv/l6c1ykhUizyoB/mJZUemizYdOqv2XntL+f5mjWRU9Br2j19aIVNWRVH
OU0qpx9oGeQK/ySxumayDjgJhWgbyARZPsGjcKeBJe5SUHByznMWT6FkPYdMUkqroU4rq3l23k6j
cnGTEb2GuGSMNHUt3dTJlJ7At5xn55XzJJ82z3MCUTOdxvSkfR8zL7ZXpdGCr5PMm+a184kGfeqz
InmkglXB9PpaDqaTfJ/Jd6Gay4EGRocABXzgtDmb45l51p+D3GllOM3Ni1HS8SN8L887fi9+bU6m
F+Zrdj4ont+Y73PO+38vfm3+7dOA3xBXzTtpVgiHHTbA9y6/fMuvHb/OYRQl5j6uCcQlotNnBEw7
U3V0evOyK6vYp7mwked186SZtn4vjiZd0bzzPPd97LzYjIXvIHA+L6ieQcc6z4qaDntg3llQp+52
nv1a+32e74+iRxRXXhzDXPvr8+ZD/tnOv5zxe/NvX3E++JfzT2ed1/UBLQXgbHl6WaXptZ0n419z
vy0qQzLZCiLQMW+Qp26smKKN74mqJSV19uFzXiU2Ad27NYVm37v8tjhv+C/XZZkf2UETiaCc+SBl
jhd+O9fXp/zT7U2LD0yhF+qf3/ivC52/+3wV1dxIzbNfVzXtM2/GAY3m6/tSv/fRJE/bU6Ihta9g
zDFhXqaDpsl88zqh5ic3pC7ZCJF+l+cp2spxQxZtDvKSidLsJcaG5FnmaFNsZswh37z8PflaWaZg
NawCLdrfd1KmI79OOZ9kXp4P/1o5L6NiANgwHYHFGwKqYVic5J0IkqCjilvHk30EHuprKKFUkMrQ
W6taqYzrIjfIHCoCcm5zt9erI0Qj8LfGUFS7FoYG4HsEbcQpgFanGK2ZY8lxjrThcY/gLLGeGSSU
d90GiW1rxFRonvOLBLfHaZ0aAO1jqL/zp94HUfDCseaoKkxR4LEUucQD0gtELAslmfY/mUO8PmDs
76cxIVcw9d/eNJlX6kKFE9IE6MwM6Vb2Yd3FoofrReBjo9aDKGgbU3P6adKoWb4PamTtvbzGnYGx
yjyXtLDBQmKGUsTvtJ4mneGOTlUq0trLtHe1ESFLTkOi78m8TidCsBVJwbLLrEgdjwUqfpUi0FGg
DR4LOtXWInweS9NEnnPqjs2pJ54n1ai1kxC3SBNMEzHdCW2Kq+YbM8/Nk3kDevyYkbQu/NhE75yv
iRz7uwo/BnduG+u5ZR6n4Wc3tc/hPDuvFVMsk9SQhG/nt46lSxZBc8D1TtLav+8sTa31fNi8ZZ6j
DAecgN6grOtfJsnfF+et87qgQIxPsOCGp3DcHdcaWkcPVcQGFR+28bTue8M810+3yuotaxlN0fz8
+85z35N2egbm33xeNy/W0pT0+V7+mhsRshyHZhN9jRamE84b5oPn4wLPONe6Km3Gqcttpt6V2BB5
zb8WhbnL9OfBXjVtL6Sp4/3eFeYRqWdxgHD8vVMMuDwI6rXfMlS1xsytdv3QtA4VOW68bJgER1LO
qFcP4HjkLSarGEfYrZIDYp8mTUFdom7MnSH2FAg9iaBjnkwZdoIIOGMtOfWvBrxoBzqX7zYskcR+
nbeQ3pvUHJxYoeKpZJ2jTEM0aZp8LzajCtzqe3mem/eZ954Xc1eMd3MK8n+TtV/J2jj7eIuDevg1
56qJwIV105RMfl+ZdKr6L9O2pyCO/+3xLY5//Pdn+UciV5b/0CSFTKlFNhfeoPqdyJ02GYaosJVE
x5yt/TORqxh/WLKlaqYumZKuijqu1v9I5Bp/mBB5DUtWJUtVFO1/lMiVZPn3TO58B/AwpzSp6oau
/WagHSmxFriyL6L2A+VtGXpHqLdV40L3WEE+HiaKNsZe66A/mel2A6E4cIp4VSH81PxQ3uHjUl+J
o4kTUmGHKSLDZYGv0axbmBYlGm+inSb1ZAfnfarPXr2ub3k7catmZbVTb6XQrp5SR5Kd8FD/MHEv
E3LYBs/jTQ7ffI0NC7iVawBWUJw0hg7BZdw0NVZqNtBUfQsibHf7PI2Qb9IH/97fmNesscGoBCbo
t2wrOgXfoVh1fIV7j2++FM4Mk+fFfuffhz9ycjGbOt7K3gHjWkT803jdtEtAhJTA4RYkD+2T+1Ie
6ESoBkqUljYiQFNK+APDtUfU6XEFirYq7pF36F2Af3sogfCLXCQANM3evF8276fN+6a8V8k34ia5
g48dZevxHtW6GuqaFhUYM0GLIP3LMABpTxOa1lJ/i/0z3C400TcAXL3yeB+9ZmCMqnTpZ3tgyuaN
hd6VvMnfwS3k7+qq/sy0FYJwlMjzHTCZod4AFrByfGug5QRrYXMQzwm8dLKcGP4BcpgoDfyjHjre
+d7a34vXzoHkEiqfVblER+i5u5JU723o0p16arVJfrLpjkyHW04hnsHO3Nf7CR90fK33r6/C8vXU
gZ2By/ie5oxWIwSswxvYLC/Ce30nPpQXz4kc66m5upf6qet22nswYNqK4mS/V3baztjFyCX5y0sN
11heG02yRL5hx3BmgGPOExFCdQiRBoE1aWzFPZrP8B7H9FDqSGkuBxfvZjsC2Izrer3T0xV1aSAN
fbAB5PxDO8fVKnpo32ssm9CcJ927Uk6FsAwvug8rFei9Vx8+vK25l2z/s92TZYe0bwg3I1lVjbom
nrnCCu17vOOjlWsbyfJWt5vN6EAreg3fjfVweQKfhRXHynU3DdpAAHoAjcIJA20w6Xnxr8arRxpO
YOMN8QHBbjsFfBdBLhWgxzsqT9u4hyuJfYjP0MVherNsV089Aq2VaMEwnOzt9sIZ4/QlaIXCER9C
XHB2wxvkjR9lvUQyM9of9eUWu+WmRHR99SJchW27DZ3gop7Vc7O7AhC2hwN2EPbYI8S8jHftI1hN
4N92upZ36RZRiNBpH2Ind0Rq6snxSTmF794WZXhHulYfpMxhkos3PlCOPd5HR/eibh4Qujgk95KT
Plon/ZIuh00BeyZC1DJc2cMWKLtyVzkJ71t48i6DfgJWZLdbZZ3Yld3ZFrY2yxwtdNs7tbv2AP/o
FjmsjXpXPZt34bhK36J7w4nBlNiGg7HApXsSbG/jr6UH2U74H/4wpE2zg5O6AmZlw7nd95sObN02
2/HAS4ggvWj7RFol7/lJBzbTHK0roWJ5O54ygHSGc0sR6ZivcQ6wbCiEq+BYHNUNb8QGkp2EZ9dS
fu9P7Rk2q9M9+Q8Qc9MtGgpLB+rUGcNjgAUiIJZ6597kF7JhiM4h5WNDxYJm0vzYK2CZ1T0YJCrY
3Q0P4qn8CSp1rdvB1iVVu6oAFvMpL8EWRkHwMNxoJ73Yk0T9SHfabf/urZsfxdZbR1vznmXq3t46
vOu5W8Hp49Y4CSdcOZ/aDI1OvLaaj/CRVAeiG1e0TwFIbwqIx093wQURh/ykHvqt5RRHbSs+9yWy
Fa/NQWniPdQsxAmeRV7FpZPdCU52lHha0qt+yG8R3KofJwLyT+HUX+UbCkzGWX4BN4wPyBJ1kHN1
X27FTbjrHxokgrFUABE7NcXIxy1xWkJGqIPjvhon3urRGpb+GQAG4vNvaOhBIAtw1YAcEPcJWoRQ
yerwA4d2VB931nXEAgJrVt2/1Z9Btxs/ia3ixx5rivU08OcRNI6YkmMF5jvai3qOT2gHd0gWUCsC
2O/iRwq/uN0AWkqwZBOgzGHvY6vn6r1EleUDU1qV03QIArF7UKxh+VRoZcJTTVbmK4BrSPBQide0
xjSG8SvKZkluJ6CNb6S9AMxNOAb10kZpEQTVMzlJ7H0uqKw1o42/R49Fh9M+D4ergG29PZ6Cl36b
bXiurgdeTcw8mkO4FpzRQSQWqDxYyz2N+hLda331Mzxdm+Xj1VyrZ6wCV8p6ar/RPQYZbi51d61L
6NnZqKEhpYC+rN0d3SVmvcV9s5fWDfrZ3Kxyxeu99+68Oxqnlf8IDfZhRDdtGV8xpOamc03wFVsJ
g/UlUhvREjQ84DykAzZU3JrrKVueYAXd4AVwTBA4OAON+9nbxvLkvdV2/3x4rgy73LirK6wjWzxg
Ofx0F23ibbGjLdmY3ByUja7EDtJluCLVoJ6Gq7jF8nC4Gi/QRQ/ugQft6VGzD4QMCpSsK5JlanZO
wRxWd2k1rE4nY2nDtLjznlBGexBbqEmkqSkj07IZnuNt3Ntw664N2/oMV1/TjnsLaLTqgFlpd8MV
oam+XIMxk197HhSkufawy1dcdYUdMpoXJyzjjvhpIV1k3XcIzi6Vm08VO1m72h0E5P8u/NAF8Dp+
9eSn+mocx5viQF+U7ZIDPIr1yXwFHCPs8HP0lhhC8OSiyqStgneIJOKyVM4e1tiONq4mDb7qHs29
IwIlu0ZYfqTLN0FYx+d+eju8e3Qm3KXP9aD8/uhGDrjHNVpG9yqURexhDoGNIHNlny3UUB7qbj3s
hgN8VNC6Dx1PJthqbDZLG6C23x3onYt3Nd1l7xaa4+06eedNsKEirobVM1SYpbgqHvEo9+/FCiWi
R6Y4zcFjxfXWw9z8Q9tLNdBNtIbGDWZW5/yM+lgPB/MJZXiXtjbG4g/LW2/Ne6df+KlV8oOXF9CK
0ieGq89oUKonEDox8sJXLsFuH7NDMBx0XCuLSX+aLGxBQtqyxXPdQCgLaxshEB714KZWbRNRrw1k
eBfN5DzfQM14QP6yRgpMWt61P4DdDBDcvB9C7/jdfuFLlSW4VSxe5EnOG5EN1HG1e6bdWarsS3yj
bCY82kY0gGIfQFMh8tUdQ5MXSN5QvJI39Zu1dZcS+gEouazC5TwTv6JL+r+jsbRm/PUvRmOqiSmm
aaqyaIJwYUBm/CsQzU0ZpB8/6iz924jun53jz7GYof6hS4YmGpaiaoy7JIY6f4Jq2GTIMhs1y5RU
VVPA2/wDVCP+oYDsB5FjAgFWTBmoy59jMZVNIh8IBkZlTDahdP7f//3o/4/3I7v5Al5Vvy3/W9ok
N1mQ1tV//Ls6fcjfAFrT5Vu6rhuSqqBuYk3bP95ug9Rjd2mRKaraWT0BsewIYw7mo0UaBPFCCgQK
Cpcoi9bIdAhrHM26hw5treyQNpScoHZon6OH4xDQuOJTA8uPHTBYREP7KGRhi1zSdLp6i8JRhU9Q
oG3gSvXgCbqfvfqpd7otyi9af0fBbBOb7z2Un8o9m3S7sY5yvLUvGkZ85QDz4awYH+X+FQ1HnNPW
LogGMbdfWdaAt1vo1EyM/ZKXFtWIYFz7eISfctmWivvOxJNceIriOxRwVe3gp5fopwzROQJfeCRV
r9xaOuhr3q72AH78gkiQcIWVhuYHzD5Ilg9ScNSTH2Ky1gF3n0bkSlDj6V1kCer9RV5tXt+LZUGG
BWRn3V+DAd3+abOpviB6ghwQssGIE0p2fV8sxTWC5bvJW6Ukf3f/mt80CNcg6NRuceIgOihA45Tq
k2RXiNMW6V0BTwERdzRjq2Rt3FE7/WinRgkw50ahO4UOvg0O4qOLXN5ZWMpvYrYdNbz/pF2JCtem
e8NJ5gxNZak65lZ5zpaYw4zoPP98Teu14F6UDYa5KPUXBBwbFFCHhwZxbNTvhmvaYX6Ab7ZTPTSD
wx8iy0q2qzXUg0sayd0trFSj2DImFNKd+kIa64R0xiFCmhAuuFLcW/T4eUC3nsO+1Lzk/7N3Xstx
a1m2/SJUYG/4x5veMMkkKUoiXxAUJcFseA98/R0Aqw7Z6lMV3e8dwUDAJTKZCWyz1lxj3irEC4nF
gLHu8fBjJFZvQ8PaNfXN2H/rsKqwVxKenbHehwyjjPs9mBkY7rt+N00XWZ8EZAdbe7FoqcvqAB4H
oG3HyX662zfVipGks9fucYNUX4atOooToTeAXiAPs2uOXR4ZZ4HiZKsPt4ofuNGf9WATVjvAYYyn
1r79pGq5t4lId5sY7SxcQWe9v4Zeu1ntsUjlbIQIKyr/7uviMgZbqb1oyEXxBnb2+zZ8GunXIVxF
hMURXfPsAHLAhPYUMIHkfaPxdoiB8pJIxejspceQVt/b9kFrXl3gH5Q3ItsdN9ov8soJHK3V1PMA
MXR/a4o1fy1Gos36rfg9MjROpyvCAHDz037VWau9CjB8eqxMhq8rQvliD6dinvwhbgUwHyT5yYsP
u72ZXgiRi4pQg4VDF9p5PHTjZ8e6LdWd1t51KCX0t3AOWW+8KDjNds4uQG3j3DUvhouvkTzo+XGc
PXXceQgK4dBQJBEZww1oa7H5CVf+jxbiy1P2kkcUi1XQN4AXVRcLa3XxXae4NGW4XOPBAL0BnS88
qG3Xo1WGSQg1iGJD5jIbeUhcTUcyEp0DMaYQGnvCIWN+CLu7Xm4RkQC+sMuV+SbW0McVs8r/6w8/
9Yf/VkpKkI+I3b+Xkv6/Kpry7PVzH/j+kn8FIGe5qMnPaNG76HRUnwKQwvwHvZ1NEFRIFyEp/eFH
AFKfO2FXd01H2I5HT/yvAKT4Bz2dq3sIUIXlCfd/0+cJ2/gz/ui5lmMIzyUAKuh6Z+Hs506PGiYE
m8rub1wjgcFUNtNpWQyDmsCpywnbeDiR2Zxm8Wb1jz/LIvxFH7OszYtoSr5lDaWAfaPIoCzJlCW1
sayRI0nrNHxPnbRzBmZJnXxkUpZ9zpIwX3ZqpWr3niQYNsR4jOXjlzDvZt37InvIRFB919Hsy7Dx
d/GsgftYCNAWpN3nnemSX+zM9JspJ2f7KT+xZCXsRU1glRTvBEKTmyVvtywkvde0XpJ3CD/+tSoT
7y1SWAAGdUayfDncdbAp38+M02xEKaPwAoo7cJG2jEv9/RtzRzxHFUiD2LXRpCzf4vvhvkxnx3Mg
C31KvtQCB3oCw0Jh3F+b5L7JZEBHiE9YKID9RU84KShDy2rQz0GxZXVZaJ4A2DmUJhSijFopJB0h
XlokaT4WYsnfQMqY1RLzr2HNUjGRFjNCjLxyOKeonS4u8FgA4k/MLbAFtU3z7uWEj7P6Sn61ekPD
5K1tdmNZPoyzFsSYVSHLmvhrLWqNmYz8Xw+jpfLF1iC3jN2KoD4S/ZlqZnXZcuKyLbv5i/x06OPq
n66ZGfNXS1/AXGZMcWOY3+jj3Yv3w3/tXK7x/k7L6seZywshd2K1PEtAlDx1iSve1zSzkSfDSqgJ
X1aXw8uinJIX19T97ceuZS2dL7CsWSW6mQzQ6x/7P15g1aiBZziVJlDiZi7ffB1ULN/Xl90fC2e+
V96PLzv/dvvTpZbVqOzjnbKMLx8vWdber/PnJT69739bjb2fRtrnxz/f4dOVEnu0GUtKZ/3p1Z+O
/4cP/+kFn1Y/PvSnl/7t8eXMPz/an2dGdsxYMDF2DoK2tZyVIB+397L2b/e9Pxd/Ho4SI4PP9F+u
o+U8NcujMzoJvnZ/vENR55W+1aZZ+WlWA7Y2NGkfr/k4+4/LLgfs6T6MCqykZ33kotFb1hYR4cfm
H/ty02eotEjP/tvqcuqH5PLjuh+6xOW6n2SJ6XK55Uyrb7jyf3735cSPt7Ew0dPaPtktu6Qq7e77
strFIXaRcT2Jvd47+0VxSxIPqfjkoUNZtLjLzmXhJpLUzvuh5axlbxP1RHScifF8Xc5+eY0Wd1hY
oNGY9NieHpdVncF4fvfpMtImJDQUAkcpfPoSKq15QaMZ5io+I+LwMTrKrc2YiIunoeko7OFHVJnP
JNSbVYrfSRamjPeq9odKwFxV1AJvu+Tn2M+2SQSLUq2G6VWAdOnd6FwkoDiSgaJ9Ml1tejKc4M2Y
EIZm9DurXgnCOFXpbD99yvd/Y5zV8mNUhdtFWtnN7fiivP6QW/7dvnpO5X86Ze4ZlvPer/I3m+8i
zj8u/T+4DOUz7Z6kPEE03tJbOtvlnd5Xl73LZdyl31/e4N9+khS7ojAecxiKs9jt/dMgb90Vcnwo
lp5skaF76YDmcVYqNPO/8rHvz3M+Dn+c87GvKG0mLx/bf3dZ2VX0n8urPy7xv3ub5bIf7/JxmWWf
F6vnVKE4QeCOsHXuuj7Ulsu+ZZMe/Cpi3FOWM5b9XTgLIj6tLofipV9dXvPHFZfNdOkhl8PvZy4v
mua3Xdbej39sv18zBCSLcRUTL9EgOc21W0sW1lnoLyEFOucQc4K817GgSkfqmdt+2Nd6zySJEelO
EfLLXUWAxccZOzEROcVh8UN19gTAGQoW/XNDKTYVo4GlvH1FSWXteUQ1Gzx7C71bK+W+GGaAsj6i
0uLF1kgZqiI99i4CsZys+tp0HsaMxFKAHHyl1eVbPHXmpmOEsY2MW9cOpmtQ+tSTDu5JVbjOYYvz
RXc0k5LL+nsSaW9xWlNpLVpvm0/WbdBTPBrLaR1Y32oPrpoXYc5j9aj1FdaGZK/bRO/Rt2H0ZDfj
ti7DN+Xn8IWYGBs12QvL74moqF1aDPW2G5Iee0PzUKjy6msRjm+9v2LGgf+ojXGCC63G74kl10q9
jgmpfstVoEsZkW8oNTslUv+WGmq4TaPiRh9h5zB2n8trHrs+j7G43nlhZQC+oPAz9bRhazajgncR
Pdhi0jZ2QET4tcvyFKQWyfVR0+HI5FF8E/Uk75Po1WlAE4v+Wa8f26C4libC5vKQp8SACmdu5yz8
KCvwoMUIqEhFutpYs/1N68cW7CHQ6/cmFnCl3XL3ygqzGgKKcJLzl7wHh+U2gUaziEvSGBr30viZ
dJ6BsC0k5UkhsKvC8SFt7JssKp8tyx82LaGxdrwP0uAUy+IcF8PvIhUZWm30rFZRtvwWRUM1EPTo
BBUsWCk8D5uRo2qsLhml5X1Do1rqRrYzQdanLcW0bkocyym9t1gQwpO1dG9GI914dglXyMujY+jI
5y6896sK7F4UtevSrFzITw029/reDCxna4ArJ60cIz4ku8O/ZU/gZ3v3OUO1dte1xXTfkj3VB5zZ
nGjscePSfmnhwS+zApsCODSIovYVRhVJEGJ4OhlXIyEzTIW3hXUA5bDeurEgxYvZcrCADmhmFT41
bg/uFSMkJID1saRkexXFUbgp3crZhGW30aLIwbco2PZWiomS1zwHCuhvNg4boyRqkKq7Tm8w4Btr
684S5zCn/tjzbwujsc8ubJHRowxgKH5qdgAfAnOGJEUcUeYwJppWnLy6+J2V5tVqgQsVxWxPGlZB
TQ1GVOw9dS3jrgO7KpM1lkwKuBXkQiMtPNxComhT53TRdsLMxrTJGaDZ5+GZxEMx9QAehM11/AhH
vP65mYZ7u7GrbR2Rk2glNVjzK8YiDDehPl4yGKGZHxTProXloJjOVADvUp6PWuEQ6AMgq+P4vmW0
j9A7cc+2CPuN7yIh0IkZI/dBqDKKs4wBZfH/IP0MxNtgVbBse5PgVECF+4BZxDh446FKPIjSgJaG
IWnhizQjlWUpdlMNEFFLROl1jPglTMPDBWDEVbfv6MOh1IM1pkTeMTD3LS3zi2yH8qaMm0f45eBv
SDZOETm/sQJNLnK8/VqG0KUK6ovuntIwtPaDkWC1x/SvU+a4zXPrKQTluKum8dD10L2Rpq66FkBk
E1R4JeJrMcXdK8CLmlwq5Uk1D/4616p8ByksbWS1taBQtxYMDqnwteRGfaIKyFlZjWHe+GUXr73x
xWAwYhs1ITd0rWvNBWdgowheRV1lbQOSzbVZ7oR7VtyNR4tEbwtOerRoEiDyRuuwxT5Fh6zVtwgL
+GQbw6wvZe/h3t0RvtPn6sQpAxqui+F703SAgeL+UPDjrmQX/po6/1eWg/HrgC/Fw6OfldfaL6y9
28AU0EpnVwitRBUCOXjImy+51LgpfFKaupaE+wamUGcIczNF3jGbDa1pCsdrH2NOYkRIMhSNbhgm
kPRTy10VuYnPpVNgqirbXY4vRIBfdAmb1jfs76kXC6i0wPFTD9x+Pj1jOS4fSqf4ytOHv0LVzr6f
wHESthoIdHlvMh9VEWKPKTjH5NWGqsZ/eMw6ctnBU8Rjum+NVyCohHebAbxESSicwNPj4HsKRwcQ
XGMTHru4cSghxb4yEPgCMRBqvO5Gt148vCT2hQwPXmPCfPQTsGkVDq4UUUBuwsNOA7qxDnUw1F5j
PWJA0nWuPLd3dllqkN9nz5ja2JcxqXmXyrNyLIgnA1SQIza2KNhcDMXvuwkfh6jgmewBkK2yUgNt
a10h/tyWgwLd5nDv9ap1V0Gtjqr5VjGKQsW5hiIMXbZRL0wQyAiSqPcaj0ir33J/2IWCUWBUBK3j
aMtI+ljNcmo51lcFk3iMzfheBdaG1o4c+zhCss5Df8ODt2kD/Mf70oUQG8H4mvb51KDJ79oBfLaJ
uMD/OtkI6EzIXKPUp62ZwHqhJm7djP5rBaS9Q6a+6bE/X2fK/pVWibZxBlgJPCmU5jMTWAWFfMwG
AvfKj/ChdM7SRmZhlgSLm8ETuMaUABYEUAzNls+li/7Mq8BcOS67qkJ3MaHSANtmYKgHBSwC65+8
RfGmWfbT0I07W6RP2TRgUOFmEIH5hZ0aTEboTTelS/2hsuovWYufVGtMclYJ3yoXflE3omkqBcz0
2s2Q2vWwhLP4rnrQwQzcug32cDFVp/jY7Rzl9zsakmbTdK9dG+GvZg6byPavhpPAHw+kxQ2NUE81
GU4I8tSraDxEran2dRx99dM4OU2xduu05g+zG3ahmAJquUhHWI63IptYUSRp3+aVhmMr1hw5qH9/
/qYL0d3mmcNkqaDlA4ojCoLbmYu3iuFGPwsBkAfxNdHvGRIBMy0HGYzDlat5WH1g69zGGQQiFBO0
xyc78HZhLfpLFkfIAy0JprzPZmMqexsYBS7tev5YM3IoSxvJUdNcPaOsVkEH17GRxZ1ly6+y0s85
YGMb+IhtkJ1x4qLeoDRIS/XYKnHDSfxsBmWrIgEYGNxEsvtRUI2Fxt/FJBfKqWM5p6qDVCNk+GAO
2NCOcbPr4/CnGr7aPewaOfxOeg12sKNJfDzFsc4woTFMCJCxmUJRtetqPfw2RhoQuMX5Sjrmk+uB
7zL08NbvXG1NaQLgOQccWZYBYgK9Fa0jmMHHkiG0XuU3RTFlW0gEM1pmnTguxs0auooQV4xW3Ti8
43oiD0idcYJNSWnox3JWCeTmjI13t6nw/IudxQ+u2b21uJKbSlBE5PLFhUkEGlmrGPm0oAJtm4gv
zED0jMkYHT1D3wT1UVk9RlfelDGeL9dJDNFFopzz8sLYM31YS/Olz0vjrhZz05lAdLOHYZO23VuG
KjNAH8o37kNAd78wY4OJGu7zGkO0wEQ/6KUPg5m5Gy0rLoGhP8g+xSlPzx6ttv0Z1PiG6AUwKCf8
nsQIJ9whlDeaWW71SLaHEDenqSR1mocxyjhyOTB1xmFCrWmK71UEIYnG0N7GqrihH2S4RVl46Ba4
d+Ro7CMGCoUZFpR71Oa+LL21AFhFAKEHP62/dM34olndLjDQwAojf0g9N9onDVaMmRUcWgqnyeVC
odf9CZ+iCINBHZ+X2IbNF9AZh4Z2bOHJX4q4u7Win5ULNr2X9jcjc9ZJdCo0xtuDItY9xb8wkMhR
e8BLNT0LF2pr4h7tKB9wTCImqEoYoqH1cP1wHeai3ZSzGYcdrTotUoxM7gW+FuvYl8jhuEbeAODD
owDQnIbraYeIExoJkYY+RlGqq3PUtMjtqmnbB+PFr0J9lwXJt7Als51VMMla5j+SeMVTg7ukhDfN
48XoQLTkznrCHQMMiVqFr+0YfdGDHEWl3/+WjbhxvE4cxdj9toMnwvFq19fjb/A9xlcrJCEHNWwe
WOIv1gtwpXFetxd7E0PTOIA6PGt1gNVfN20hDSMK1S6p1//wxlpdiBxBvDHME6U4l1pRelRNZOyI
CiPByV6tvKb4pJmo2tHRqfkTWsL2V+HCbE3IauvRWychr5YmRiCZBy3H61sgMs3PKvW9XTkMZ3fE
1gha70bYdAqF473ZWgr9p11plXex8K4wKVB0vQQptY/VZaW+5vgW98J9MmvInx2T5JXhjF8qn5pw
1T6JALyE8CGLObrCnbG+oZUGK0cxKOVG20TmX3NTvoY4a2u5sxqxVoH/jvediqbbXEvqlWoEdlTS
lPvK4yfTxH3VKO2qx5Z/LaYyuZZwoDWP6qZlF8bCx2pI1OV9n3CCgjJPgEQfrwqkD0C/GsJdMV9p
OdBNxmszOdBl0fIY4QTW8LFOzB7pZQ/qspL40fXIFyay8T3eV3yQ4EkrugDnEUaxcdk6W7jbaFqj
M/gSdAdWctuJIbhv5sWYoCRD2Zel+dkJeuu6LAhHTmsqHhmJ5s4/92X2WO6nFjcA/a99ILUxjoDA
sC9dDSsFy79L5wXmal7hlFceCkmT31S7IZXyOs0LQrPFwR2dcbVs1k1oXGNAond9i3L5r9OW/bVt
fosY/p6W/a5WymtSDNMm7WtE43+da0hfHusASuJyyqcD+L0YDF8+9lgSFWU0ggRc3mA54Ic9fvWN
sWFyivPSfNnlYKT07GzZ4+Oyy0qLCCQWqHVwlvfECnNHjddG4Orbl8NvjNf8Yy+Miz7GyQ0uP+Z1
WcAXaNd5Y1u7j30Y4WSQYwFHKh2LCbiwvnFjaO1JWcq6RvNiObkFQ095jtqOYVNTkeSG/KhJQALe
KlwcCOftKp+ABOeJuS6W7bCwJCOj4RrX7t3k0YZ01Hvx7LTm1fOUdmeRt543DKY37wumVs9tHE6n
0Uy4YhLAuBsyg87hr/MG1XmHZPYOXS7k6Ll9DtLomhZpe1tgrPh+R0344KyHEAVfktZ3OaOve1Nz
g3sZ548FCN3zctqysMscEYWbFYdlczkXYnyzsUpcW5dXLfvkiPxUy9UlaQcMCPXAuyaZ4V2p4Ac3
ZbQvgV9512W/dNLuDi4BrC1X5/+YT/PbEVqMDC/LGcwCrzqQD8I23H/5GDUHLfDsa1nkzrXIwnIr
QnfaMMdyrssB0cT1US8Q3C6by4FA6bip4l5pxAp/n8YLm12dosnsIqjDeO3dfJwblqWz8hQ2WIks
4507xsFm0vzwvsgsdzOYGCgZjp+hqW9KUAge0be6LKP7dl6YTd0ciSlR4zCg5v0/FcH/REUghTWr
3f69jOAS1eT3q+izjuCfL/qnkMBFR+BZnulIm0EoWfx/Suc86x8O1Uie7Trs/BDN2UIIW6euyqCy
aX7zf+kH7H/oOoNyhxN01/CoiPpDJPefRHMSwRsCgU9YM4QIjhQmwWkXILFh6X+gqCph09yXASqZ
Bgq8GdwXIsMOZqZUJKFsTqNKrL1F0d+ytSzsUGC+rce4iiscvsTPpWJ3Wbj5iM/esqpXAPP0WXIX
pQRwiHhFTQLxheBhozPm8YKsuhETLpNG+suu83UQZdVFJ90TdV6/oz57WFc61qkg5nDNCTbBIDed
3QrgAiUhLTvAoAkGY1b11IZ4bbwdBXNqt50eu1GofTFN55bk1MpWtoctsA5cj2QF7sBQyqmnIpRi
QX/GPxPIjrpTamv3zqmsvOmbPpwyUBBr3ARvcsWLM/9HXdiU++T+zeStaiNqd3atMOCaYEnnkTJI
QI7ZxhXSXi1lhpJwJ37ERbcdNCItTYCPKSGAivrnvozs9UzjkFrE+EJX66gmqpR4ambFDnsh/bsh
CF9FhPyJSUBG+E7/ZcgvXo2YOCZcsa01GoHaDisQxgRNJpepeA5OmroeXC2KDp/TFOtc36q2rhx3
bX4ujELt4yD+bcfOgyoxXG5UsIk6+IKN4VyTMLgysjo2Ih42ul2cAkXhl1nW1CoT8XSBhblTeBck
zPG3upNTJzLm5zKLCgxwejxzfBtxs0RuGJfOFSoLdkpNk87N2F2l2dS9CzT2neITOxPfh/LVlylj
JBaJvjtFQQxU6CEW7fRay91Q9r8GL/KPqa+j/mLm249VsqkTHV58njxaPeARF1VBntUmYxyKI7yA
ab3yciYPDghmRmP+Lm2qjqELVVGhxhR4uGcoFlIbxXBPOXidwEk9+Y12NDv3klaFhgW1c3bKXJwD
y/jVTWlPHLyBUQIIY61Z2jXq+JgWYa4RRRpB1xUo5u7gVLW981qnwz27iw++Cbg8KNB6Y8EwHns6
jK2qxP00IcDLYxl+cTUHlPdshlviKlcm2NalTaPd6ZIvU6ngaOnd89BiVQ2fy10nwJwzgXdnP25k
T/2SaxrMBLQkx49uCIFlZFAa78cQUTrdzHg39USRQs16wo+RTy+t02wtCX4fzV83NEdNEl40jOrB
DmKDH43QUsNz5lY937hljQ+F3RDjN38mYM9fwvpYl9gomukJ/Cyhpk7dmALhpeN+CabsWWSt2BAL
Ng9h5FPakD8ExUipGFNbz8hgHWj0phJEvzTGfRxG6c4KlbFPKSZwe369UMPZQ+/CjReSZ9FGuRNh
i+0pQtgoKW5zzHObkpK7Zqyx5yG6Xe2Z0lyNwd5Jy97ZJln5tKNOpckoOMFtWt83KcpERw4kThDf
F3q5zaBHr/sq2BWEr7uWbLM0vKOVhOoiRXQnhyLfmji2Gf1tOj41tTbtrYJkgeYeZKoFjwanX2Jc
CZF9PTude6z7ttwIzbnJU8ZsKTdySvHhuZDWDx0UOymgYm/X/MY3UUEMNmIdlI/uMb15inrIqK2q
wl2Q1vc+M78GkloQhD1Yf8CbeoZXQdISjvFTxb1hXcdumu66uv6udeG32FToi8183E51mR8r393N
s8fCyn9UlKwIHaOnKYG5D5d1G2Q2sx1Pfw0wFtTKtZ8i6DR9wk11k/4Oqd1uveKnr0b/VpK5X/Xd
HBdSSL6qwbHXxTiFG6lTueKPJu7YVUMBFc4bbVauTZPqtqZwcUR2+kujRQdrih08psR5muw7I/KL
fW4XxVa19Q8zpe6TCfqvqDS/t2VcHWUWkesgsCNGgxDzMOGSIfVib/SUhprYF2Q0bVBrbfiwrYY5
w/g6mqOxdgrshhHYHvQ0xz83Ci9GYJx7INv0RMNNHiHXLLMeELjC96rqDnUSyWslt5XhH2IGoXsi
2EQExmAni2C8paqsmb46A2pUv9bF1p3cnz2+hTmRpBpe203Yl1fsmstDnCc/yy56izM3PvtdSBWM
liEnHb85jXKx63Bjsmf4Fo2AGExreq0ipKmiQn9eCxs6rEYmlTgLJjxR0h+U3v8ehxzPPmVe+hrn
7KgBfx8TQO6ySdtmQ0XZX6TudfOxJFPw0+m/2lHyvXGUeuwjz1p5Fr2m2UPoIWn5q/HS7j6Luwff
sl18eah4YTB7rieprU0yulF107vqEmf+SUcpPcDjqoZ02pD4OQkqNJsioQ7LD7CkEQaWagXfUtN1
b6n1jXxd8KiHVLrUNa1Kejt60tjr0ygoxNK/GjWJGTItNsginO5aDEsDcnfeD+FOK+GNzjpw+24/
RsajnqeKusOQhrlUh6YYiG8KtDNDUPP4UaoS5OWLNo4TTDiA2p7XYxXeUc6X+ODvQnt4ssPpe2Ri
A2uTfxI9jq7cHy85RQZwl5rnhnr19WQz32mE06+bJN7VgmiqMWQ8/PbsIDSBZQ/JHYxR3RD/iL4b
jsRfzdZ+Wm6jtojz6m0VG9OG2gVyX+BKbqMRs8M+8KMLGTRylN0RMzHjmkNFOQYZP6tDxrrNcAMY
Y0dBmMKDRNXdycJHYosWD//0wrKRClMSwGifCLvu7+lr7yw4O25BuWkCgeuky+SotRhXDoFX3BRO
xdTJqg9lhRcqnAcbgw39a6t3341Ipwups62OvIXK0xDmnDLewrHb2JV1q9UFBj1S7Skgpi7Lpj0v
MufotNqD7XbXnttojf2nXmEKbUa19ubFxDd77Yunx3eB0QWXqW5u9WaTNFNz8qJo3IbRXNUwTt9V
wcNrSqZ2QYBhJziY7/Q61i4jSbsZXDozakio79YJ2TVz2MlAVEOzGdzllDLVZCZ8wpsnrRoo8s4p
cm3IoetaVu867GKroX7xpzxaV6MTnSpL/IoIV5X+lB1irYz3loPrjJGL9Vi7+hHtz7S1UmJipZvl
FIQKcRX6xMTLSp4GJJG7yVEUimLhRpgum7aN5zJtciZk9aAQNyljhXX4XRPGdz7luK692ZhWaMHX
2sJcwvHIDTvGvkWaaFckvgtHD7GUsjCt9CCeRHoPGjCfjnqSUflFb72p05QWzDVuTPKjJMAjesGC
bHIbKUakvVQEAeRpKfbQbTQUqdilkwgYh9oU4zeoXIV1qMl2HZiS3MZeJM/64Ceb3jIJNiKesMGy
gFdxLy1Fa64DQLrX49Vok7k3c+yzOhj0ad9i4+gL7gwDzL+EGuBi8cbQ7GB0GIF6xoQfUQuiu9Lk
r0BRHZMK+8VszBJ71nker/pjGQybIEONH/fmuCtUvqPPCfGKCqwtgs96G/F9juQl22BuOhNyCZpe
3xmF+TJI7pXIrM6IvWJkWNZL5hJHHp26+9KQLNzIlu5x2Sy7DI+kOZPXlDo9iOdd45bB6WhZx4aH
Y9PGVArESf6oV2a2S51owqpxbr8Tz13D4SMbb1O3afb5Q2lYq0aqZIdnXPk1DSCb2YW1tcqGabtZ
x2ddzy5xw4Ddsii4pgiiLO81HeNsHFHCnaUw/I2YptR2GZ/tzLkK5hhrH5XY1uAnT2NabuI5Pjdh
/rUrU/sy+dGdkU7fCs2s6YQ18yx6oN5k7+v84Pay30KM0CBdkorxKcP3cj++maT6McSTv05CEur2
0KeUE8qzKRBKMBC580IY1sJLMUX2yLm2xIrhw1xstNx3INuCwS6pNjH2YIWZfzh43Eu7/jYlA6Pq
NDmjvGFQQC4lHwyf0AQggabPzo3I7ZteTcO2VtXedLg4GSjpyodBts81mVUZOs8jjKq1rkKDaDrF
MbkM1nFPMzoIrJO82NihXNhMRoS913CptEnd6oJ/xMXe1wombrO63k7BSwiS91Q1BK+ZwTBx+F65
ZryvSUeuZdPtaRrfoio17xOBOzsZ2VkyczQaKoOrIrNPplUcglNYO/4+DLq3OYF5EXTsax9UcDya
/iNKwJ+JV5e7wYqaTaQ9dPAlv4aWne6j8Getochuy2q4mbCrTTRiW+NpMgdqpdpnzyLgw1RGn7zo
4gClyTuNfF3kZ1SydO66xPSJX+11jLGrGlT2mxqbuCNaTC2jrQuE7eV0VzQOz3SIoEd2EtOSYYo2
k7dr+y23knV0dBypk0oGx8qODoULkp0fnLKywH2TtsYwS5MgdmxaxrKrn4Kijg9WsUHTnW3DrMK0
euQ+mrwHJ2xvsgC36xjs4aF03GNuinFvuvWDppOMhStkvqaxtc3jfBvFWvZT4vVqd4JHuyjJ5SfQ
G6aUJ5k58DboFXWww00QRHdVI5MvjR3RQFv8/yTg0X0PxKs1OXsLGta2ynTGynwva8nTvZn02RAr
EfleoZZCrHRX2P1jC0Z2nu4He13vbnw1GIc6pVsd8+Zu6Kdno0ivAw4ZN53ZyV0kMaZNa3Od5Nk8
sEKR4JvY0NAnQ24EzBnW473EuXmd6cnX1KECyGZyP5jS3lXW2GwzpzsOXYHNnmlh8Z0G/da25bfG
iLAp8vv+qCWyX3niDd+EhOc0/R2rcheSmr6IrruTTLYZZSpt1cayPnZ+98VTwj5XJrmPUNHHDxhx
B4wLsE+bHWFTUC2GgVlYlweXoqh/FbZmb/Ow2VqJ8xi1fNmxoSXgfIVOmpQIgJcV5aWEiTH01dfK
CaKtRzuwG8zZRkPvxMXF5qTREYCUHtmhTFsPiYN5hYl5aR2Rc6+i9aRR0aXp8jFs0DHWnQMq1ek3
E5KqMNYYYjk4IQZ8tjlF+6uOxFM9BCbGsVSzBWfdNyMGc0xh9C2CEaQUSUdjAjnf2rdSPZjk4HES
wR4hohKPGESztv0R03eS3GddgTUeW4q+0NVQeyVKeCjAT4qGjKuVPck8ouiOy6UGooAWK6pkSH4w
8n0FnRMTcWhugp57O8t52vTUE8iiC/MWEoOgOTrYozO7ZBbkVlseB4d/ISOnhRWX/g0FbRcWAYP7
sVhbZXWnuV+iXlnbmOKBNRK+a2ZLeSp1TZ5op8CGLNtTmxunZW1ZFCnoGco6XRub81G7L6s83nha
iNJpXpRWKU75vFg2abwFFkZUr2VpIuGKsgiT3qQ7qsJb27bjvTRDoCWJd7V95R+Xd6vnj7AsCmOm
j+Lb9NeH0Bu0MFZCnckwg9a6ebGs/d0m3LpVnmn10Zk/m55a+ql2XnMdF+ZlY9n9/9k7s+VIkW3b
/sr9AcoAB3d4jb5RL6WUyhcsO9H34DRffwdk1c6qbbavnX2fz0NFRUgpRSgCHF9rzTnmaCNBTnXz
02xIlmILQum9cEXXV7zeIyruPmObf+jHQGD7XL5rwH3lsA/J4+RNy8Pe/vUmiaRAg2ZbKRzwxLvI
rsci6QuVXProoesQKqiOZBCkhN2pbwp0M/BWV+jqem/Fra73Gj6m9V8wdnTsvd0EhFgPjk2SHB4X
eibdRbRhz/COaDOj16HFTHQguXP5uRHxZNvxMTmBb56axSm+oNPmheK23oyrEen3FzVXFI4S4GvU
ug9Gkw54mJRmG8k9f7n5/bWC3fqpQLy94mc7aQ2YcrjJDN0cEKW8jHJptynrKaxR96+IbR0xfK16
8Ey4Iv9kNK/3rAz5+Kohr6H5EQ8StkQky/hs+QBGOiOtTtOCb1tRzYo9Ogc0Uj+ngYla5AVgOA9c
xfrQSAHe+nTpNytZOll4dyln4tmS730YDtBew+JYR/HNuLDN9HKzft0rMUTSB9XLuGx2mQwVyw54
wa/5C36tzvye45k4jXTO363kdmWap6ObEUK9EM0N5YFdGPA6tQsf8PdNtqDNUzmNeGeLx/XrPH9y
Ic4oAVi+YNr+oklXhRnRxUP9O01WdQxLhZWGMO6kitAsLcTB3zcrRr11OvEnRv2BORWW1zrsList
vV5eRT9lJnvo5QkaY8LYmakGtXz5AnKfvaqDusJg3BoqlkmFXVKYlElFAbLeC5GOR92rPzD2j/2U
Nd1yvuix7jZJSno37Yfvdk13ViXiPKTGbQAGEUElEuIA1s+MUAY0MwkGaByIX3GDd0+Vj2HUHLWp
3UOfWM+18N9wEA17/LhkxiFvqJOHeNIjpXTd3UYdDq1cyh+J8ez4NtNhsoC3eBdeJze8ESTTHnp2
68RKkYqYTwRhjIRYcx7nmi5dYmd3meG4hyVW9zQUGjoXRQMw9IBMVe9i2HmyL0X2GnrECTpMxuCC
H7oe726bo9Zzmuy5rDyiBPPugy1df+5ddqVG+hqnTo0VgfXSPOqMtErH5RCUS7ucyQCj40AffE/1
90nJr/VQAtKlLG/FaIBxqYeUfJ6CeLtBb0yQzmMvfnRi2GSdTz0hFx6ubbw7JsdFiUiZs6rYimAM
dnqAwyR9+dXIXttczTu3kQbzPAouG9t6LwkALQd1bv3EvXgJ5uwUNPCtKnB9J/rVL/Stbghqr4E7
bR3+sk3W1v1D20fb1hCfamKzyp7Ncj4Yb6Uo8JyUM+LBpcok490yCNRz0BTNbrEv37UPWkagHs0u
edEwCs76C717ehsI3pRlvfeCq6qSttqXxWifw+E1gdP5QidrI+3hmPozoJJsWMpOfMAhMs62SA6u
4vpW+9a4V1b/Wbse272aBlQnvzKwyb5J3b8XipGbpaJvDN+xlswGlJqBD8MI+5H0peIbb/ibnSV7
L1MHH1XTRonyGGr7h871cwzdxEAfEobBwxyoaTf29D19yz12Pg0Q2hKbUY7xsVGooXPHYwXvuQYn
JQSkAE4URnRzlDtXo2kWDJqBkUJbacImOmZj+FOkktxBNuTMFpbuGkF1tTGfLDvdMm6msjPRKVtl
doOmi3Sl1v9EhUDoHbyjoWOPELdf6BV8GcbEIWcST+lAh5FRCJeSKC4fJgZtdDla8yQQ1tpT9Ek3
kARa1dCoor9KGDRUK+sBRpTNH47U9JYt+PsskNXICmIO6iIaofVOjuVwK0Sa7F0brXRzy6nF0eU6
d8mUk4zogiPK4/xU9E9lTqjZKCCrWLlzCHF1B0bP5Nc1M2p7DrM2iehcJGx8SuMQRcU7WO+YOhxK
Sxg5h6QzadtQMbZecm4KcikxgWboN5chVB68zBOvNHC98mCRVrCx3OiWk2uzjDIy1Xd7B2soGDN1
FiJDBR7n7UblffLkPFR5nO1wA0Fs4e2mFyMuZu19Db3SvAngdFOeu/eVXZUbNwn0tqfVN0kjvNbJ
F6xBBhEQbrWxIGqFMSy+KLMeUap/lkn6hcZ2sQlCFAlDda48K7yytu6LsjuyiUO73cm9MVLaRRI8
TQSRs+fae3Q79IyT3bxEDFYoTX4YBv8PIrwVegSMC0kULpqQ6JKM766D8FRp86OBAzQgG30tMRQc
Ihs1K3ujFzkgHpGpplMQpP1eOb485AFk2olsTK6LYH86esk+jW7wZnl1Py6D9elSRfLTkHb2g3lq
wR2WHHlBVbugYls87wYhgG35qUAZmqqu26W1yA+hV5P4CV+1SJEkx1Nx6mcWdjsLk30RensRcjmN
B1bwPtIwkaYbAnfuWLDsTRJT3Nii57lpTVJc3kXZKwx2kvCa+tWek+BiCH2ofeBBrRXPr4P2yh2i
YTprs3tubDSRk6BFCyBQgJPNwGc4sf+aVnGDbh8Jj4VogX5Ifpym+JbUXYuii9iIrNqraPoWGu18
TIIFC6flCxvPNxP5GG2sESETxNIyava6Iw81y8PbOEbubQL1C6Zk63Y4Wfgnr0s8Ho2wC54bipHK
t45qUs/okffzhG/BnsQmYR5DwedWlMrl1zLTbzWTg40VActV+mtcDjZ1rfXUjnNBd8RAKhkACirD
4Qbc6n2bZz9pBjpablfouF7zdgL6uG0ZxOcVYL5+Y71ZKeUr9DwJs1f6miAPkCNd1pu6ZnPas+h6
eURbbCrCUyyduwG6Am7zpxzMKznV26ZmJ6ab/ihL9gzrTWDCH17vTUEXmNsIXeyhDaxdNe69GvlR
ZTNa6Q3yzQIHDRmDCc+az31swqGgJ8mYzgl2jD/rTcDIL3TK+aKcdjxlQXqbZ1x4fL+6j0Yu46i/
PWtbDGR+VJkDm9Cc2OET/jH6GDHoF4GfWzzaXCRbdihsYqUiVCRpy/P6dYzC9jEfGop677Gmfb+f
e8aTMczIoJMHU+T+RUifjTXi8A5ofYVHgF3QTFXKKOusFou0bDFMZJ2LmNYo4ZKYZrWfzCy/itnL
rrPV51cnxJxL5bkNpzX8SXaEBgJs3sJC5dyz2wSDA9tOudys99Yb8jUoqda7xRLzQ+RahDSwiGkM
jSnM5yyxflY9rPPJ49zOHDZwkxWjaQ3bH6EJt7ozJLTmco1O4CGlHiRNozs100D/Y/nIFI6OX5+W
wj5/dJLmph5VvfNsZL9zk6Q7T6mJhj0qRp/iD5QoT+WMBb3zsMB4j/8zHB7NHOm+wARySgiCzCe2
gb9vBAzJS2vDJdisd9fvTLI+BIB/Tmka4U3rUFlq+M9FVL2nC9p5MkfijdK4uTWKQR3+9rVOtrfa
mhNOVCo/OROsOtqagSquy5UKvd5jHt2d++J1SKTA8zviZNIhZwLktgVO/hswYC0lwjwvzP0o6Ha+
yOnNLEj3f0O/u8lob6yhBG06tPHV1sYxKehTxwmhrGJhMxjtsQja8BL7Db08MaqtXdUe3eZlW+90
CyZRNRxjy1Z/vVFx7x9sGM/5UtZ1sfeznOiSclk/wyRFOhmxDWcLV8QcOzjBevKQwMh55kjbYNF0
MLBbLOkLB71fsOhIIyHV/Av5vt7zPejIFiagsVjgBbyv+X6OjQ9ngeQbSx7KeuP/655YEjOE4hh1
O+J4oFHfpSLofglIZF/vs1RWp90UzYviH9nLCUT1Vi814krVJsaNeiakj7t+ENgFEZ+slO+2UXLn
Mb5egnUGhvhsyaty5IraFO61FqiYGQHRoMxHA1wQztGQNMmM85045SUaIqwIxukn57TyI/IqeAp8
vwBmyUc/5HkIy3ZNRWrbwDkEYnjsvJlxjurZqwcljV+n48Vq5+ThMRuWMqYysIvptPy80ul/celj
l32rr9A/LuSK5QJ/qRce/voQ60N3xLl17pYiT/MvdoEwSdRYQdVioVf70ZIy5PRUIO3MZChi8ORp
msKi/ybt6SmZk/ZgL6WoWlzU2epsXh+Poabn2cS8F7rsryqr43NFW2GV4IzFGMF/WNH6y/HZtKI5
MT3YrS89qj9PMgNFtbzSMqM5vBV2d6taPkJNhApjlDXtINsxnPUPsAyuuIDEOZKn9VdOayLCene9
MdP413MzqvqTS26vGTa/H2st0CQ686PRp1+iUBzlEHnHdqV928vRxRGCwSmajVMwLovL8rXGgYyj
mELs1r/YUT0JROv7kBjt5xkm2i4Zx1/0/givYSouePUlHmKoe0Mqfp2b60vUU90DdayZ0y1leZN7
34Kp/JQt7ZG2nsKjXFopy6Ngin/oMdd7tbjzA8aHWycK2u3vCIX1VPmdozAvSRNDH/U7PJDsgJZX
Pk5GfRDCvvFbvKdOhrqETzdRuOi4QEbbSuBGpwjUKJd1nqcXKTjl8555eDV95goGVVfm2bFKm0cD
515dPYveE6B8+zursCgfwmBDmru1G+m1oCpsbnVsPrCDoBnJymVn4I8bndlMW8NpIyTt69qKOAfh
+Je8q3alv1f0NTclon2vsj8nnXyXmXdXV5a/o6J0cOoCj4T8dpMlpJNXScLl3OwublVeW1W9u71g
3uGaT4brQPBUqHKmCI1Bm38JfYy2vbbzfYaJrIhw0cZ0FrXw0mMdO5/66Srq4LYkIqS03WGH/P8u
GbIvZZux2Dq3PRSVDYFC32nHt0+aXqWGqonSeXrKAvMEIf/GC+sOIClJxbXR7ZRnBrsmk7e06R+8
BFuqerRUADneSScu7vH9mLEzjiuMMt7k7IVNYcwmlY1KN5yrpvzOGYnn1GBTZscBSUBmO1JD2GAO
W+QPTAuK61S7Ero8ifJF3X8rzQdXBc73KADvRn3CVb5kj6rzcOcN5mvoGPdYLsBjWml6lkP3YeF4
sOpIP451K8DJGf5hPRlpOvekPYNZLoiBI+vuuK4ifmMD7F3vpmNon+vpjAyBdW3qrHsrmw0cwoV/
GXNlnv9X6/k/0XqixkQC+Z+lnojKip/fu/h7/8/M0vXH/kIlWn8oiFCQn2yxgg3Rb/6FShSgEl1l
mkJhWFG+9H+rPu0/kGFagvhTx1ZqZU39qfoElejDv3c94borbeq/QiWu0tK/iz4ZDAvh26bteAvR
0VxFoX9DJbokR/myjDVOWPMEhinc9qgpnRgnUUT6FBVI97kzPtJGPHkmxOcKa96+6Ed/C/cO7+Di
XokNSPfaK94wXN6bnffiaS+9hEUVXHX9MfYZyfIsCcqQdzFXl40ZnzPm/DTltL+demdEtEces9II
JbPSORbTEjoqcVAX8ydUJEy1rfnOiozHysc+VQn1FdLVJ8S0zA0RqJjhgC2iod/9YO6x5Xc79Dyc
WwtvAD/kZuENDAPXdOsrqeXsc0souuOnwGPGb8fOoz890Yx7aWgGGHPx0hA6FzXyTrrJt37w71FX
3g4NEe0dHCGzuUutWTMGoTLue9i0lW4+z1H1gk31CTfZe5s1RzZK+9bserzR6tUR0UOv0g/d8OKl
W33OyvijDDvY2SVvM/2nR6bTVyQOpHDxPqUhrzlUzWen3FfkzYvcPgZBu08wybGw72GUkfzm3Gk/
+Zzp4IigCyDi3OLnKn6IOtk3jQf0mbctaIkpE/wIG2sUpX6wD7uctTBDNy6nW8Zf40ZKPlUnPQHt
3LCbrrdmzWvIdCUwnmQnk6lcyCRtjKS3r0zv7IzyS6C679RXi214ppuWGFxd82tc5O42CmxK/fVI
gdKAKvaLBQUiYfZzSCMUKqxdZ1lLQq9T53FW2czHaZ+WX0zP01s0Q8vLNn441Vs48T5UmcB3Nnpv
iAEmVuAROneZ0aCmNiFxcpsvkrphpt9UuGd3IA1Es1A7yAjidrjrC3rzAoMdM+B2Jyrkp+YcAkT0
keSq3tv5ZfHRitmnHELTFId3seLQ4b9j57U0Q9RiwC7VW9N5+upn4fcgw8/XNf5LohoijUN8bQy2
M/gIES241kySbZQn88HpPNpDanowtPXdbr5bKbNpuw12VuZHm7CvTOw4u9qXyEWCizOb6aFRKj75
42XwlqKg5bUOrmI0qc4RMsD1ZGHHOm7NSGOMs5ztbH5UNGd26OYec80505j+Sz2Gb1RLaK35fC3e
INN91DHABtsKH+uuiA9I/EBy06FK6oI/szqECT7pKajGs519H3WwraoC+RBmaB/zzSZ8IsUOMaIP
k7wkvdOjsOwz/2cAiDLOnyr0VlYxHTPH/JCBpKtuLydenZ6ziDA+dKSMmtOP0U/FxgaIh8i6fAOa
GOGXxM3PmWC+WUxfOEZHINlGsXOaG2fgEFG6rLaoKfltBVJArLGfrbL1dl1JTY083N82LbEKibQ2
xpmkYkzvGaeYwUm39cxjXeU3geBwiMWL8jEdox47hdZ8mdNvKWmZqZdv7Zr3GoPsBxOXD6exdjjR
AB68AOY4WKn14EU4CD3FSdNoOmhRjgq9zM+1w4YsyoMriul0n0V8X3rJN2EpVDCj76HsDj4XTTSd
ej5C5agXuxEGovoeHiT6ggraCDuxMd1l1KB7UQTxFtUnVJAh2/uq/axSnlcqmumstUeG4Tceq2cq
FdOb6qGoWIHy1rMONR0ITGX5N4OFDKZzfc4rFpZCkR2CgIPpo7uvQgiseAs2lRkxPc+sJ3aO2TbB
n3PK2wSPZ4XrZWjQZPj2cs72FR3CWIH1ZLEsm+arXfofNuazrdEivo7qcReAni3TKjiWjnH1kFkc
u1A8LKaaJhL2nt1cvPWj1xZe0z5FJL6dBgGLBPkbwSAtsvtFqd2RA5DEdEDN9FbwRmzc3LsNg6sZ
00D20QjCZtuPnQEhenaASKQg+JP0Q5Rw5iOjWFoa7t1g8Alqx6WaCFG46qJgNg6pwezdU+lZ8LHR
At+aeUPkHx1yRtF9u/NVyfKWk/lGSPAexXhxpGsD4zbVe20V5k7jzd4Ojv9gCfvgiHsj56MwguLG
roLvKSS00IIrFVXJD0qQZzHwaaXu56GjPEVoNh/KqvGPuO+/VbjASD50XzQX360UEade5k1wP6HN
Oxwuy1oStvbj1KTJLvS7J5VFSJz6H2M/fmokO3avQw0qZPig0h/rUT76py6Nok1Ci6uTx8EZcOG2
E3MGVd7HIj5gbmC5LRwqOoFmfL1guREfyWzwQkujDba6JbYg8IXeAjr5JjSt2an7SkH1ETn5MZn7
d3JK641lZT9Mg3MxFzjyQzs/5s4CJNbOGY0spalPyzhDSVYnfn0dW4ZPo3usWe2noD8bYTxtcN/f
zYO6HRgWBQmyCzPQCHOjYN/HCMgYSDKvMX+asnv1ZoSBUTY9ziLH4FfU73GP+xb9KW++lbKUj0jZ
lFwAArppuDiRENECGJoLwgVUkn81h/StqcyLRY8zHrlOYn+qTPMnfLJk6wXjF7q6wBedLNzK8Kvj
OHqrqxt3eI+6kgKpcdtNYNUztUW39CdYbPxUnn2SyfFYdcXBaosTzjVztzTEDULctiq0EOtVLD6D
Ml5aDJebxgsF2gP7EXzktsZ4dpiXBVKOEq56y5XYFCYceX2tx4BeXkKhofkj0OqxJkdDeJwctcks
CNF8rpgCELvBo10vh5w8iLHYcWTL7otUb9rO1lHHLIhGaDCm6D6D+0wvY9k72wJ/fuM6j6Q8M681
I7wJXCkjcet2kJnThG2D4VbPxsDfEvm3ApEzq1tmgpsxi5t2keAa0d2ydaHvSjegNTY4iO6m2fy8
Hjm+KEuOAGoiYyK5Dj2MGg2MKlziDg5Ce4bQqAgao70fdPAWY0jJHJf4ojuQqCkHEs18d1QkHETB
g82wn8wYhmWRGdDLrqJ9iVoPdPlPb7DqSwxf4lCbwdeud10sqQw4QBNtFCRt9ZqXbJVSg22WTA+u
H8Cv6pKNRG9/6CznibccnB/a1ytIhT9vanRJ12bQyIAnhsxNs5ejpmNrtYwTK+vEDvw9qgGhpmG3
a9t83RwPl6bxrf1QZm+ZOe4io11+25Mbqa8hQ8GDV1U2qpMG1UUI8Q497/LYbOdsV2gU+TZWzUtU
ZvdJArihF+azt3SBq6XluYIrS3XoCOmmfWfhx13C+NyeWL51dL8+XG/65RvBYQpb2q/Ot1VhgdGG
djL+4y0uHIrt2I6uae7dO3JyD2t4ue/RWWwSS24N0V59u/EOBgM3xIknRmH7sXXurDwC0xczHYxS
vMSOU4NISdLeP+Y2gIB1jL9O9Ncg9DHPPrnYpg71+g1Qr+DD48Zg503Pdu6s8DItIFq9fJ5hyJkU
zOe49TFmNSnU8jua6oiX7RBB0WSFN0p2NxVtk22TBbAbcuziQZfhn7aZYkZCEvhML8d3FvW3Q2SV
0W2aongO3J9yLIJnQEtswHz9vSwbfRMpVGjzYxbJu6oWcN8zz73wLKjGv1ReKC+CUXFMsvA5A3a4
x8+QbLwWuxcJhAbRU8vdVNlscWT2sT6i+45ErsfYTv/4edVsrInh6z1CENxChVcFbuaaoFCkraze
C2PGzM/BiixIflamRBtqW+Iy4Hu5SFMgbPj92Kaq38si+pF3k31BA6eQ5q53HTISJuAfGM55HqOp
7AuTbokWKfKvOQ1luogQeuLRg5yS2zckgBvXJqHtFLoF1hceQZmmnPJD5vSjp6udZrp3XW/a5du/
Hg7VK16N4CDLTkGGR+VX5t0AHaKz9vYAWhYvor7mJvnWkWITkBbxcCODSG0EiXDAjsK7fDaBxnk+
Hdm8kL/uBQ4EKwemz2b92vpP+jrArgSXmMjE/foVUt9ctLYFJ29TwX1pzVui1m6DISF+ghdbjWbz
njYB1jrXlHfDMpnSfq+vQz3I28kwbpKFUjY7w3OMbecOAtC1GGxsVWLIrqjMrBejLRBUljI8rg/d
OboTecSMbmBvVg2m/ZLFiXXTznSVB51BuFmE48iLw12HIehLBUBBjSp9TF0Glk06vue9Iqa993Gj
FWwQiIVnew4TQ/S825GSL3/rLzz88mL+PdnA+jeL5lKtIw/0BNEGGL5ICv0n4znzDXt2yqY/dfT2
j3awX2rVOJ28nSi8l75hVyMAFsV6wjkTc/X6/3l+2qimDdFa0Zr+5/P7E5NGv6v6U6vGT+5c3zWK
zSSFILLLH2z27bYF6SWjS2DNx//3cy/u07+5U3/96XhdpU22g8ng4Z9PzebfgElT9Kdsok5cCsa2
91/GDL1A6Ezb2TFPZsT0eH3W/81y/JUe8h9p6ViACc34z72v3c/s6/C1+fl3m/Ovn/mr8eVCS/eF
sKR0WcjMhYn+V+MLozOTWUIZfWuJZPztdhb+HxzbNMX+Fizyl9vZ+8NxLItTm2TF1Qr937idHQV3
/R+Hk2+6+KY9x2QxokEn/+1wQmwUJdbs1yfmN8yV6NjPlq4PhFySLh4RPZG7AMIdNtUCaAskYEPL
PaHIxcnSAwCcWnV4d+oEF1GONN5oN1OC6xBNYgkiTNVXF7Tt5mAqFMJV24VXXUR7c+GtVam2d0Np
d9c2xzGXRjc9zd+DEX7xJAyjzu3ktpWyv8Yefi5hsPmnTfzVxDh+bBUrnzvlZzZk9D0I/0ihs0Sm
s3FnsoEgU/ykPJ2PTrvsRvgTt6n29xpnjjO6d2XFn2WxP+2zL/TLPLzY/XFELAdkG3sp3KLXCWvo
Po3ILBGNsWd6le4bLOh7KDLVdg5M4tdczIiu+1wm2dUMqaqM3u22Oojmq2RsUszOsVJxfdtYbrCf
PK72OXHcvTmflNnVoBrTBzsMv8ggs56xM5Ct4N0ESd5AzMNEZk4vfUkb0KAK2nQRticBAmPrJAwo
Ryg1mzk032ez3eDy8bez7T4Pg43LzMEJF4TqHWZjk92KBgPR0LXRvnGsn3OBbyFR1Z2V4Xf1SbMl
r7bd2flEYlQbf+kRzIcG2Qtpg3c6t8YtZAd4pQOkza46kGlsggA9cAx9pAM7XlHRqGhg/a11ibT4
7A+m3b3mdgg+dWTVdcHDwVuiJxr+YHSCMz0g+sOK7MdG248uNkj8bGm0Y0iE/Q2h1+E+Su07xKsD
cRzpB7qrXaYuszYFfcwyv4U/tMkd+RJAwQQrRkYkITJXrtDzwU/qHxAG3Y1bT2qXIm8DuZc/RDwR
Y2S05Kq77UouTphpHguyHCehbgLd31oBPddoLJ415fY2DuChotdFrb5omlKwp+wvz+mC3/AgnU35
jWt+Q9XyUNWUF6CAQRDBFkkSPpR0Cr/QyTpPFbstRv8lvR8hHtMp/VK7XB1UWQI8IuzFK7LXlAYT
TaK8G2n9wXwM6Kmi0TJOvUkHIoauVwX3iBnuF9dKoNg2pwF/ue7pTLidTaQqkNLcwi6lbRBKNR1I
eELowrOTCI1qn4/2tsFWtNVdWKK3oANY6fFUDgMeglqdekpzcP6YwTXFKMxoWgSjKI6iAKenathK
lTmdGca9SIviGfN6TU2Cf8CjHRZdW5i0xGjBHnCMSxcGOAiYTN9O3nPftMO9bPKb3JRHNVfP0pi6
JyPIDr4G7Wk10asgVGsc4g/L3gV5TudjcE+0oT0cwV1No9k/JdPzRDkASpqy0km5qEe3KoOWmaWM
8ccmJvSxooXuLzo6cAho0RXUtBTObG7SJQR0tZMt3tyUpSZtNHPYb00GU8i9E1mEnEXAf2PROVTL
2oY2HCVxECa7wHqbBsS0oamfcmwFOxvxgaakhtJqexs0GIVg5NlA4JTIGBxjgB4oa5Qv2Xgj5jHe
2OwTNzisyD4VRbMHCEAiSonOA/GaO+uMfFvfOVE7Yyua2kOQsl1XfUerNDLvfY1pBhTfUEPeDeLo
uYzqmcZa8QxLZzHm5h9ZEljHDiv9YYqs73gCDST7l+E5wDKj0T+ZTCctYxP61oOqrWznT8OdxkQi
iMNdiJRCELlWwffyAvM75Ll4l9vu62wXz3FIpg8oJtwsfSCv0inUNRlBXQEt2msvDw9hNRLnR1GN
r3vODwMvAOZqc8Vi3LC3TkAnGPMPnVITBtNBTONrYgGglBZSVQSiRxF23Ykp+aMaW/IhrVLvygCF
K01kecUvEZ6rnpi9/LVZFn7bGvuraY1AgrKCUSpT1hNOyKsTZ+SlBckylalTchwRKIZTdM48opbS
wT32Hng67bGO4v0i6aYsyCYMbL3JRfthK5riVTAb13YCFhlnrbsITh+MwmWnrGM6WAYmlCgjygL6
HLkUCU9n0HI8FcN81zE6OYEbRSI8mVfPyt0db8VuCNksR7UPqq4Qb36PtIa2ln+ddF0BqZW3ZQJu
IymmBEWiQyZnBxhufRXN8lLWe/X8EalEXdYHVBzjiQPt16ssonS8pn0XH5lq5zOVD4N7XBi/7oLP
OHvdK2Tf+RJK8VKajKCNPjpNbCMPjWM/jkukOyMnvVZcqhWX9V6xVGGOgSCtS1xzV876I3dpCSOh
YRSefNZobDnQs2NWAxVobIeezeQ8hAWQjMmfb7OlLgtFUZwtOkkUheNxMObbeqTL+r8b0P/J8BWK
61L9/Ocd6HPZd9H/2X4FThX/M7bnzx/9ayPq/eHyq5SUePL+AdzxxB9kdXvSIQSc1ByILP8awAr3
D9t0OUVtISQNTfU7q04wm3U8on5If7PcNQfov8HukEf37ztR5q6u6Sh+qRSMK/9tJ0qnJoWIGpen
puxCMNRa3UDJeqHP6m3V+Lb0qJ7o1sLEG7XeRY7l3iTTFSgJAG38/cd7ev3lwQHWfafqx0AZwc6f
fToBhnURJd5d1CpcSKc78GTNSZvAsZOljTDTb5Yj8xLhJPAXYjr/A4rrXXjn5Vny7Kfm3mwK8Ylp
kbeD8WccrJk081FieZvgdmBvKnduiMk+o+F5YMLHIIwws72pwKbiNkhOdkknsBr9gypC9+q7NHpw
JaS2Ze0tXuim6aJyjzKwOCMxveCKGHeNOYDGakL/WFTgUiaHywJX2U04yLvW0Ye2rbJnQAEECGsh
T3U6n2Kk8rs6tioM0mRO1oN3zuPJPdrR+MmPPHZfGcpEg+VxXIIaRmgCkz+074ZAK9Q24hgmiX8w
sti5CzoueAHHy0UOxY8Gvxv+tQ4+GW2aY5v2Lm1o4sAsapQ99fUyyb2ZtBG9dhm2dHDdFMK1wBiK
iZaj6tqXymL5Ed/YZ6Y0lWoWjBB9nuW++DU5b1Dez4WNubFAKYuhNzj19KcvlqOxG+/zciSEWrc3
ufjkgpS6CqO0mOUOT8JkXDlnsE6kmXm3CqmrVjGc8/wp6NA1p0br3A+Tk2O0QNjGht4haVmZV7c3
KBmm7BKlXXzH/H3cs5X4pCUUMtFjhJ7jCIEPTDY4yvus18FNwFZzMwQw3kU0HBqmCo9zab0xg4K6
1KhXhtjdFgNQv5swYj0h68ZmaHAVr8G9oBMdtnRpQDINNTBm+pNzHLivAdTNzsZOaTchPsRYHGqi
aL2ati9NogczkMFV/HKrkFg/RXK+Tik7PZS0jw3d4yfe0J3hyxN48eGlMnxiFX2z20OJnhleJ3I3
V4O3SdNywLYYCjRrPyz+XFSUUj04KSjWUryzjay+4qxObrJAF48wVZDemS34b1vLtyh2T0Myuaei
oqdSquxeyWzap2MFTD6UeuPVE5YEZTzgZpehWV2jEe0UUKa47xYzEEg8Yj28KIyulSWRfgXiAoXI
xb4r1GNQ4cmy8/BsoY/unbq5iUdI+qJzENbN1hkBb79nikwObMsUVrl9e2WX8Ug/Lz3NflpfZ0xH
i8A5NlsOoPxZjh1cz5gI4DD4kfdevrOVafK5whXGgFccuE7Ti80hi1oxgvF6AEzg2OPOqLCMGGR3
Xu3gahlf1MQcOW7qe3qOeVJT8fGSBsblU+LdGH477Evr/7J3Hs2NQ2F2/S/eYwrhPeBhy5xJkRIV
NiilRs4Zv96H8kx5Nq6y996oWt1qJQIPX7j3XJYBzK5dwhbiF53UVg3H/mFMsrP+kJAqqz1jV0zO
2doHe2jvc3uI9oMFETf0dQh9kUlGj3IBeNfd2g2KfiVz1HVD0a5jMmOW9WBWZxwHc5emEXxQ8FyZ
96yy56lSwyLTjfDk+w7TaZfsAkNzLvBQnzmCnEvft/+C2kISh6B2HuZpvrTT0YYQRgWBrGHptg9Z
nS7sdUS1P1cxPAfDLk+DH0LxAfS9JqKP5N4Q7HfbtNpRqPaaFqjVo5Bge9Xjgu391lpqUQmXhl0u
vx/zw3AEdmbMZms9aH9Y3698iMxrzU/iTQRyfYal8tfB60YHEBOdSZDFso9UelmQuKD2faW9UOJi
jbbiZp4WebjIbIMR7Jizs/G1y0RuypLRZEd9rf4J17vDmifFwMiAFWi2WOevo9aGp5GxAa+t5/F9
DzAECkw5Y3ots980adqXqjVm+SCQZLiSBVoEERmSvhGnDIahpBDquK0MlHqaZ2IckKw5uofYruch
EChEhM746xUZ9dhDXlMZwbRq6vI1kph/gMgTgMrHuFn2VsU078rxcyIWCE0Et7MYB6DYtfQOxAeT
mqNn35Mqd21O9DE67e/UIOzRjFFeVxFqy5HpRY5h42+pnpIcSbIsXSwm6zmbc9Z0DTpHf1yZI1CS
ONDvxTgg87SAqoQTPbePqG/Ft74Z3GBbqtg5wCkaLqyEQe1O26Gy9V3rEBORTRwcVgUhbfD7lGOe
bIZJpGR+aK8i9F/GegiXsnCt7ejWgJD6L4nImF2uopS3a9Itp/IdB9SXCh441GprD6K71mM7G2P5
pHQRXvwQZabbsG0SdoQkEwLsvBbhUxWEGPLGB/c/tfxF+4D9wADCSgfrNnNcNAh+Ma/QRGtW7O4S
A+oSsAfQCknaLHT9qDo5nRsHMpyPLXOjsuhrmqQPqUwCgxNLjZNuneuKVqscWUrJ7MTerZw36YMo
n5EH+icfdzKGVTIDHzAGI06HqaTzFiPyUujAk1W9AigONmYTGsRChXgy++xzDBgWNG60nUixYw8N
v8+UyHMCLrCkNDlgndrd5sUF77T/MqTaJh3K5RT406aexM/oOMFxigIcfpbk8Gn+jakynrOaIM70
DWJPcUV0/4rh+DtDC7ucGq6ZdAwXMpf1mZ4eNME2Cteup2k7o63elR3jEEr8fuEWfbfwJFIch4HZ
GjV2ejPMZht7jGpCzu9VKT3z4vEDWJUyniCuLCPA3G9jvI3YYaPwNuOl6Rg6a8zB20nbb17jTjCv
Gp7qzAjeOgZJmSyxOEethGyuvXAszQp+Ja+O4f8EoiP2NY7rEyr9aulSwcz9JsevgM14ETdtchMh
HGqVVFBZdM48HYsToTm19zbY44c5Ns3JCDOxcOnwfVN8dgAjFr3TozixjZMqQ30fBD3iWrtxPmWg
3rzC+www6m51kQo486iYcj9xDkE1iefOqV47gR2dnRzeKFX6V2m7mCaDAEggCVjLJkRlUThDvGvl
cBVp1x0tXHu0eFqxsf2NP3nBb6mBgpVs32+xl7TrThnG1msteWaTbMylyKHfVWawscpgW8S9QNpD
ZLyVHHpz/A2UfnACp9hCqkPnQj7NVCKzYhU24tQwvHU1PuJf4D84Y9sc7OxK3Ec/K4Nix8iuenYb
LmKJYOF7yOnj7fIaspabl55eb4vRAweY3/hVITquw2LbNhZcRo/UIiuBhKDK6DP0cQtFgP15UXD9
VUa5kEMYPNvR5VFndemErt5jchNkmGvS8oVn7wqiTIykOGxhy8trW9QXs9+SR6E+lCcs6t3JvU20
lcsgn7JjSLnKWd0QHzkJeErer8nDfy6aXFsUGRwp7XHhxJVCFJP7RAw76WNvaP2LarSHWIntTZrp
iI6okupXgZ/hx2rdd88swjc9ICMaxzwPOGyX8ST7lRVgxPHz+6CieoHZ3JzrmgyXjIXyxcB26927
ZFZ49Jx++MX9sA/QNL+PNboaR34RepRfM6vbjqI9ch5xgqAKQsVVHuxehWeDyxLfL1m9dv8me0Oh
5KIqhTTCWGIyKuRfvI5OHdpn1Yn9FKTaUtf+WV6LGARJ/SJ6YEk0qDaslomaMJxYrEZNYCI2+2ae
Qcy52GKR+qF2V63YUccxEFWFfs49LdgaffxTKAzddW+MG0bCr2VeL8sCGr9LPtx73FVHD6fDlsmw
vpHVg1At7p5SzdzRzX8940Vg+wop+GOBznoqW9Em/Fgk/8a22e6zuiO5o8BrYZrh/S+HjNZjAkTV
QQV6/J+///i3b0cRg3gIp+mMCv1W9Fq9YMTpzuixomTa13pwz/TcwTs3/CiJhyoyc2SRJcZpmO53
W9fQuhcWhD0f28ffG87nbaAXT1pDLnmeTNGOdCMC0tXKjHAbGl2HML46QuTxl15BTs4fKODvTe9i
Ugu7/t3IS5JpQoMlgS4x3LgMsEachDY+PDSkLgoTM8XVjeMsG/1poTsNyr2K1e2OrWq2iAtkNWUR
vRrjRFBzU6KlwRNrSBwOQexj1zLZ+YIo3PsOE2sZoAttiVkFRklwNvPBcddTWy6Jj3yUzfZXUw7a
Eterg2l6YqLmNagRx2hRE6ExtybGaFDnZ+noYO8dg6dSOvZK+q3aUp5MpXPNOyykwZcdA5ZsfoLO
9ekfonMqW4mwoHfnnlHv8yHxYbhKcRiIA8hCfR03UF19WP9HtuLBKosjnC0qOisH6VUUREs/jYig
Uo577Kbkngc5/r5YhNe4T9ZGyZi+RbFXB3F0NVJnXcjy14VNBVoIHkkPHYzlLsodBm8jOMfuXes1
IEdTpqMNUW+ZGZazvOnxR6AX7bkl66gOdhGD+qa3mtsUgVDQfPUeDflmrLpgo2fJW5s47yKy10hN
Dk4ffAXSBeyWiletOgYIoksYfjOvRL9pPnZLnTed22Z8h4Wxemw/9J68D1VqGP9tb6ceJ1ugjzNX
77Y0Jvs4i3ZIo5JQzjzI7GVCKC6gnnVPV1wFXbfJMDmS52eu61F5O49nFhM1SblLDzhDiGZv2rIA
S2VrK3/QEZEMzs6Thy7txc5qy88OgRgaE3nVaqSDrk7CrARRuQ+De9yrT3uwLty7l6yNXz1Utzu3
SXfGoJ+E7bQLCvu/T5TjJ96UaDLxoe5EXfDgKDAm4gGdSWd6Nf3U3Hs593FQKdrCrvHANAAAlI/L
j3VCTxfE+CBwkz26WHPrVTp3aTqux9Ta4H60dxWMvnUMtZyVHZlbmdi6Y1ounbTEW2/yM0HUQc6R
mBiKXVUv9LG9cfA84Z6jxkkpIlOP0ICOrKphafUPKmZ6Jlii2vsoCcdzMUTGtqgtbdeWvo+C2/e2
WvOjtTS9letAw2hbjSawOqlhVKswdobFmA7N7O/nJ9a0petRz3RWciesUu4w1kgsYK21lny+onhY
+32ZzHUD2M/4ONOQcN0EbI/Ebs5mC7Gn7aHBotNi81+pZ6PM8cO7DiA9yBrYuv1vqiFcypCeZvBr
1ropX3rgMAu3066w6iKjvWKERavV9MyqHfx9KjnpUwOHaQKqweP1rttAgTRU8L6T/KQKS7LqMrHS
9LWmUysDWmvpDyByObhIdzGCVQGZCXOQ9wKuA3KbMf722XtNmMfNNH/tyb2nQwh1M0Yo2z3CkNuH
QmdU5joJzin+0plpgzlCTLZtST3xgsHYR07zZZTGJgsomZAYrxtTXSLf+AA6W2et3IpWh/moA/VR
DaKuyZk1bRux95lNGCsXQWSRPWJ8ukwk2JU166YeibyKH0aisRzQNv4WWukeT+3ouh8mkzJVI95L
W0Iu0Kwpf48akMzneuxgyzarXLI+DMg5WfgsiFq2GedmCLDo65G5kp5aDw9atUmpP2+qGnQY8Imw
q4tdLpYy5cV4yBhGafz0Q4JQt3r0AExGuC7tvaf5DulvqoP9YZTnno+KZP6iF020nLDhlqkkoWPA
BNzHgEgSw3WWmvCDMyN+9KJWHy+61mxZrYWQGPIcaHHIrNulAy65rPF64ISakkucldtmyH9Lel0U
/rifHLhnWjKcixdMk+seAmkaVHdXQ8dHfPWldhNwPeGHGaDz0yWCqHSK1zJ1XoKGAy1nFDKZJ+5r
4NTFjgzP36LhcjCtci+QDM8xaB4DDUl26sWLwRwXE4a/mSiyTx3LZ1natxLTATsITP84I2em0IeZ
FO3nmA2bzuIp51r1yeRZMktp4xAZLLVmOjqO5LmQU7NYpBbRf4TiR5Hjw9zQDaLb4JPVE1sWL1D1
Ftvxe28/pApbUfHKGWWxwki4lp58Cnx+YFxyn3lgHAEkQ5nBLZt4/SIOtK3TeBtfz34UiIYBSs4S
4/bOg+yrR0G2FFTKrGoQYnaNvsWxWxxoqvZ6pF0KcMZMe85+FT2HXXFTAdIqTvhVRH1DcXTlHoFE
+5SF3a8N8YWy0n71u+GU248w4WxeRQWIZn0XmtpX6Fk2ZAEBiDEivAkbneCY9xtwWfqyNsoUFxmj
VUtYlwq3M2A4TlyoyFStrwQ6fMOE/o2m+oV1MoC+gSjz/l579sbNhu/Qi2EZV+NRC60vbShvE7To
LsL/qBtXZ2I57XbbKc7eO3h95LswPwJguWjb5HPQCkix/fBjQJP1zIbbh9eBRuUkTMamtAlbN7SB
XPjGi2VLVsUxBGS4OCylqqJBbSyfe7oA0i5RXJl47ONN3Yk5SN/ZFGjrFEx04MBmZigXzHLN4gUN
HpgRI5pruvWjApecB2OaNU5IXk8D4MHO+R69+urQhegdot6GfI8Fkngsn8UXY+BLsBXpz2M3TnwQ
ogEgFboOFmXqR24qMR7zpvyCgbX35LjNewJCoiG7D5K1cmO4GHWoyxqduWee/I5im8EUmkOSfmR7
pptRrAdD/VRe/y46EiCIFkPtl6mlXWRnltZ7zbokgr1hec/42fO4ubhcUz7QzhJBH+iMckKf7sce
GGZvJXyTH8BijgsKZSbr0FrajgPChdCNGeYWXE4ttXUgtRs5lQ+ltbjH1gvBqjsih7bEZUyziRk0
nDmDYejwrxAxbVTsvlSaGGepmt4DlXZ8KWvaWpGO7JNpi9sH/1j8nhqJj5/V8rZV7ZJ4gAjzSqYf
y/x3ZA5mZwUhrIG1zlqlbez2Wk6pgFsGxA8AnUzjcSn6xyvSXjHeoHxWnbdt3ODoxXVAV46fdfKy
JQGX57RD4PcY5oBgKVYYy7hBpQFJP+vXFXKIrRF0FUKU4YsEj4+sLFAIB3sHHwrqboYqxsOfMlY7
jeHpPmE1EWxEQSpfp0MvLD1/Aa80XGsVYykBwLLRYESbOtDuyeWJp2p6zIoEVTJeWkZVXj4eNG4r
MynVIkxLZrKGnGN2FVuBMWA2pC2FZ1rPtCz6tAO/3w56Gc9TxNwal/5MDrGOe0SyHEe/fBjitTUQ
8WZqGgPzlAG/s0tDRQ3E/rnt5Itv8FvuMZ4Zn1nyXXqd9aICNgQVmHDT0yN2ogbwNEf2eD9ZhCc+
OnItqVZG21UzLzSpMQzmkpYAHkmlhejYWgFPuE4RsiTNFc0W0wcxRSHwp8rXICUGARLxAvBa1Z7k
eWq/9cISoF5yxVNupGwMjJWpjTm+qu55NHXYrtp1gnbHr4GRhO64KLEh4sSZ+1js9PCcch9jbTys
eS6KjTm0GuLPGM+FdAogUdl9ZApX+f5z4SYIjaPwNW4qpk+9OHccWq5RmuvQdi/40J6NYHygSYPw
aFfgyEM/scjRkteiBj08PtJ3ydH6qgIfgKVHM4SBF80Nc9WcPEy9rm/QZhWngessnEWCZoVmctsA
JJmTMwQYpuAJUTCoJ3aTu1PBA5jVApETWgH3IiARS4NqbfQfkZSefiARosNCZ27ghlGjKPWPTLd0
nnFW2Uj8l11pbwJQ8wA4X6tRKy4C+jTYb0KMMn/ZJiFklxRJcQf5AVo2BW41dwon3pnMRKhAkm/o
RCaa4BcfCdk2dmnCpJtaZ92fPmqZ2lzXVn7qgmqVJuULPqd6ZUkPhPPIjjvriwXep8+iRW/eE2qH
wdpFbzYmaxPi1Szu6LfL7s60v0V69BvV4479+E9PNFRt5vFs0ux3YWfnyfeXiDzWJeC5WdRNbxmZ
XFC9stvg8E3pT0DSOHmY6leypx7+MJ3+pjJGGK5B+k4hGSj4MfdARrgQXQVpN+ByAVIJ/Aeryrcj
Si6dlTr5dCIDMDHUGwPrySLWNIBBKDpH0hCrm8dIJxw4uEEuOTMkVru09540z7nVlnemLGD0j3WP
MSb53ZG1IApn7tZmT68ZsQyLGSiwh7iOlYhx/DBLr/Xk84HajYX/DxYbyv+jo0NaMwrWfvAbrmYI
bxe2tI90ZYxORVp9VH3DFZu8S8pdou8OYeDjWmDurhXoWmwn5FTuLvGjN7BISxqTY5O+2gObwyDG
ogEm8XciWtAFVOK5jLusNTzNJ3PoX9kuLtPaWlSms9Pc9h9cVcQi4lcNSbXQCz5L729Srr3Q+rTw
f5px+pNi8PfdJ6Brw9ww0Su5/cHUbbavuPHSzn6q5KKZangrfrx0bP9YAuqq8ahVeX2nyhOrsFWn
dnCOmo3dqKJrJao1ee7a5q3AiPj4XJWMCeEVeyrWdWO9lRg82FjQbA07g2drKPq1F2YEOJ1LJ3tz
zfHS6/bVRVLXeGt76t5M0znwSrp9Ar42W8O1WtTSoU7h9LGWY2asTY7I2UBlUuVIpzmkqubRn+gT
FMyJVqcYjxZJ3qC3EAmO03NYZ28Dg47GwhbvdAdYNHurB9cgnvmtLbhLMbxWy5Z9SDW4Z9m358fr
1WoMdNPozJc8Ea5C7NST19QffcFUizRdsm8f5uOhn2EgmbB3bQDHbqwRsZ2ZVDxaUp6Mgtl6YVUl
Y/ryyU7a11JV/LprngDmFZn0TGvQt9jTxY6qZWXlK9bZ75G0IClE5VPtPpHYcSpR6VSKjNAgWWeU
xeic5B3x0Arx7A5K6bGsWvx5sfaM6R/KX/8URUyqNMdlWQO0dk0E7X3Qhh+2ivPkgdUluuBitfFV
VzBeCsJHBuRIImFvUGsCgq0nUL2Jc2n6q6gNfvKEhWtQFoox2Z3ZMwJ3A/cYBgdMabp5tk+e+GCw
tSdczFwQOLB0STDRXQSd+ENyumTyAXqOR9FefHtYNlwjmjEeQ2GsgSJuCQB7NiMKb81aTc24juti
43kaKG1IjjZblwIYChAnDZaTp0BbJLK9eQyBG42e1s3Wg0CvxqF4gCu7TMPs9rjwGy0CZMXUg2da
3gGQIvTDKheV5bwhYdtXmntKwMLWjXph0f5GbPIiksOeDpvjqsRW2ivQ8uO/zFKE1hOxMXLLzwzb
58Xpem3eG9me0uNQYmcz9Wqd1mRnCu/ZZPpQUL9gpjgNIWChqPhkff1eD2pjRNiSAoxwTv+dYY7O
WHsKbVo8nAkaJ6pqtK/JqH/aVLygnHupH5HIDCN+ssZ+HmOYbMAH7aa8s8f8mKgVW+9Dl96TmOp/
cRm8ZFlMVGz8xM5526dQjEYWregrXEJh9W6t5eWzHbQLllSr0E2+TJ09sG3dMvjCoWy/GcNsJgS9
bfxZafq1Sur3lLueBM4DJrY3rJ7vfaPhXxQWJkdnE6fpZWIFa+Xsvn2zWpUxDyBydBX8KlRZC54x
W0Xeo2kZl5zXxFLqh+91VmI6DOoKw8kLytidzfOzNNJLNDyzX/r1Rsghvnmqk/gjIfzZR0VGstAB
X+1JYSe0tOw4WWJfWcVvCLesiru91Frg++YVo9YOQ1C6CNmZxvpTUofvWWruwGgzz6PBxVM74wZ7
lZo8SLIfdIaNhYNKMyxOgeOCtmeZojf92ZqKc2+CspqskwZgf9R4Xip/V3vxoTX6Z4ZLt4pnymxi
I5IbCR47QJWkxWmcnhKr4ai4PVPz0hb0T9dM9iQZzP2UUaTdNns7f3RfWMeSnT45ZzkSFNJJxC9u
BtLlcbF4Znrx/IvhVaTPICYNmV9xzoCXduoqmXsZQysQNh4MZdQTxQqzLbras+gSEqCzZ0OoZWeR
VJtLa4aId9noxRnt2bJ1blbUb+VoIU5gwu+bb2DWrHU6MAJyxptjP6YxfcskrTpPnThGo3lxtfLL
GoKNX4GISycywZG/TNMpjesPSDPXPH12A9gsEDNfR/XhuSOp0MN3rhVsUgzz1NTx1cOKO7xgyPvs
21VX1Ye+rt8CMb7jr1mmsXsPFLccSsxE1M33aIZHwRSctci60CHVaibllFWRbt6YwNr9Tew4Kasx
NhvoYkKEEr3LLC5lGR3nxyiY1l5MjcSJsQSIQ2NWAHkYbIdk1MBctka2Kimz4AjdDG0k08gxXthu
HV1wk6gDdvQ4m1Akd9Fx2/eIsnt32uuMHwqr3iDI5fJj8CSBNFqCkFZ/7xlq6ZK/MhgkaqfPOSgH
33qC6f4KoPlmS7kiJQS5ccu4PJjnBfSeqFhpWsCAWrpL2xD/Hl83Hu0nTBH7oAyOgcFcGAUhe2a+
YCqMm5PKcEF87WHw2yvQlh1tx8YLwhczNVdNl9+deWVMR2kE/swbsIKShbxOpNprAfvnxwcNafna
Ov4DVv9r1gFBG6lNVnrx1AYrPKPEhoBVvykkJWQiLeLU/YI8gJTekld9mniSu4uJBm7mkUK1EEPN
GnG6W1O7jmS9KkCR1aGa25gDpAYnma180Uw4yOEvgNDtjRTR/sjjYOg3ldOdXc9mTIghuK/P4MmP
IwE8ftBgIra24q1rGWKPzx1c/IE0agyPZxG++49RZp//Rr36Ytq6tTN2oAE6e9/5Kt0XVjQb30t+
PaGOXuCRLm2XW6XXn7Dzr+RYL1HOb1XGBKcloMBglfNwpo8TR2SRxmtGePN2dD7ALusLyYY8SfKd
Eff8KjEpQjATRIFkiJwd1qq45lOkC8gG2EDBdvoDo6bm++PI9OvhzU7LbM72B99kfbZVY83dSIdq
lW9ck+MR1cQRgtOmoZ7YZdr/l3/+/l/JPxFx4gv6P8s/n3+Hz/q/u4+wGj3+x3+qPl3rP6SuEEf9
L42m5fBP/2k/MnT7P2yLGlRH8fkn/Pzfsk/7PyCUChdGP5XVQy76P/4rbdGUWJOkFDiGdPZwOIb+
X/xHUkjsVP/dgGQYWCJN5TrY2dB9ij9Z6H8D7+iNpnWEOTEqxMZPmEt3IwDioWhJC5QT9tF2OfBM
DxUEEaUzdxoZJ7rsnzA/j3yImRQHi3wc+kO1kqq6MlD4ZM6cERfgbKD0rAKdTAOgCQBgCAyV6taT
4Ey9vaiCSc7/Uqsw67xAW83nsW7WB2lVnxnjLBK4ZyVSwCGkLjQwd4bEQkUszdrC21QqWbENfJ3A
sLJQyA5x8TDwl/KpZDLLHlaBTeq9eetiCdBKZlwty1+snute4c3Gfm22DQmOE7Jq7ZvdmL+y4SmA
n3AY6ZozVBcPdxRkWkaMy8nZMt/B8o+6c6niad0a7T3ViZ/gbuYHy9aaFj7XLpbL3hGznjKUZ3nf
zPpwMNe6P86LNl0pr/4ogWW0lTi0f0MzM9iyYGgMjkrQ8Ua1yztn3BFen+5zEjkWAI19wD6+eWSf
pO+diISZx3skh5jHvz8ZlW0BrkCB4wjjhHUJZ1QeorVBbMhPIeoD+uJhX2uWje5pMham7WrnTOb+
hQmbf8lLbZ3l/XSYRgtiT9IMDEhK/eJPkjlUyrjm713MUOVlhMyjh+7KgqVMkReKZ6erzV3udPi+
0i44drn36nsZwYGuX6xaP+zmjqa8898b+g7tXJj5rbO+YKk4GwLNyXBQADdOqY+lgdpqXYiUv9Or
kgqdVzkKtYjZa8oWZ4rrfGHJ3KKRMA2UjJlD9BqX9xzkvTr0meMcqpFBjjYUe9kNzoFzvVokfJ5F
mHTBZSCd+RQSrJCObYKTJGhxeOvmsE767OKyHD/aMXs3+BUBsfFhvWgd2dyyCnCBoQM52iJ5rl50
LeeN/uFbk3f7e8eU9GF93l2A6M0MKDAvJB7hNEDHoydOsrf0jurZrqO3qaBHHDEELqPaehtIE3/2
rObeAVP7ivqUbfAkxFNHkbPLy2xgKqbDkeQpv8eJc3IAK/yWNpGDaihOHeAdMDMqX+q6n+1cNk/P
pm2dXDtqTrbeo9qrzBubq/FHlUSC9Rg7GPt6WFPs4D0HMUeCxLqKBWWiGuxr0MfRh+FhXOmNXN3G
SBYEoBBCVPc23rmsm7ZJxHC/5HV+YkqKQypW8gNSxrboYu+rM4lc0tD5DU3/Ujv5tAmCQVup2qrf
4ilfomgxzySQtjO9R+oM4Rl5+Nj7dybD7BBofJdqcP17GlvUmtLXV3//6vZAjeHizCPhqE1ctOMr
KKTXMdbySy1wpZEOFW+VB+1S1nX3k35qBkRNKFQWOsJyn6Sde6oH9lwQuFyo46FC9WeGc4ZqoLJs
SgvA88ukNrRlGU0dGqqq3tmd+eKa4iiKxP9MNRbrlS+mS27o4zGIkWuZ6UCcGTfbvoQCtsPwzl4q
cYdbjp/rlpkmvB2kwMTJdKvo8fd9gCC9CUdj+fcRVN0us06mykh952w7x6e4coYnKZr+mIUhKR3/
9Ve8lvHa18N9iLFgVg9Z8cpoNF1PKtdYB/PuOOIuLwKP7ypl+Ytj/BUV5NnL4/pJTm38MqKituP+
wy7VdKR/zJ7rLDmFWe2f/95DbugvzCChDOaeII9HPXMCoU1NR/8whrH+mhLUqSopn8ehby+VdO8I
p6ha7IR2xUyemjyjQSdGR9gsM1mdpUdBSvxRi4kttFo8oKwT41kxWOHeM5+FaUGbDpWzyh1P3gph
VzMi3MvfwF0TxdgdutIhd0AjtmLCAnjMyro68/rhqgJiAHLay5gJ5A+YYX3TMjKbWh6XQM6Y1TtF
QcCRbZ1xkIU/ShlnBeTte1i1hr1NHH981UQmdwTp6sRE8u4i7wKxqNrS3Fa1oKPnqkoCI34Vruvu
HeCk8zFN1Rs1Oys2Li/o3qh3GWrlb4hWLQBp6N28fRLijTCK5l+ncT+ZtnEu+rS72xqOBdK6023V
edTtLs504Wse8xj5WDtZKNQbByBuV4pLRYLevNO5hctMQTBx04wNakVMjQiKu0P1N0+dJtwPYXby
8sJFmdym88B3fMi2RvTiSBITg2R8Mz2Xabzww1uq5+2T6uCQCT24lT14NenBvkXmnBzMqDnEpeou
LMw1bvOofa2ktsIFku1sRLwvQw3KlvxYtG1lSGdQlfEy1PmJ/v41C2dOrFERpNPW9/XWAxNcTRdp
t0+GP6HX+fu7x7tsAIDIpfodEVFzVI83f3/qM76fvpPBsoF5tB8cuNp/f2IfDoF9ghifBvAyrUea
7pBxPOlVjU86xOIQmsTTRgwOZikyuUti9Bsnrv8Zum6s3a5FNyKYG4OS5TFoJ7sw8/yVgaeE9k0I
rh+FTxM8FRc+C6byHRZpv41DHyCY3m7TPKRNj3iw94ByTBIODoUHxTxropO5A396SbUmfdI4ZWet
Hxsrzf41JgoiwUNhnerTyBqiLvddXCQkFei33gujuYF3cDNZnr1woKCsIFeB1C7ffTddo4g0l0MX
9xvZV18cwtNsLDX37I/InejwX0snjo6dGD5FSZpLW7RzDD0kQgPjmhfjLezYv5gd8zarafiyKNEQ
ghN543w7Y/Q8RcjXxxjOakAIQTU8GZiD+UP5zwsNnGOVvihtohLrxrhoDYIjy+x+sNhtEwIQoaga
ISMyoDk5UQwbFTksBASoWxesDNJTHqSJuXLs4ZHhVHh4NqJF4Rbffg2Rmrv1znByottdwlUmrNhP
l4DH7lZpfhupdmwc/aTpHrAN8a6KYN0b6qnN0YhFSY9SnZSUskxbLLn2i9/W99iR6xrC27psWWsV
429c1DYJR+SfNcOr9Irv7gFmc+mjKTUcqzcQ1OgLlu6zPgie/ClncbnSe71bep33kSP9n2U/bWhz
MZM4jg+oXvstGQjEG6HuQC3YM0aRCWivLvS/zRinMWFIQCBnCNm+YWe/TUIumK5DjCRftQ/hvRnJ
rnxMCSZpvOaNfvOc+Jq3LtkrNveT/q9Hk9ePd2+0lgSwLgofA66p7UiMOONH3MHYX3A1sRn351N3
wcw9VxWhIwgerp2lfcZ9/aT7+pY+chFp9mZ08k3MSUyuw/CMmwyBpFawGW6huQdtjT9nmuPBYveS
XLGhPwMyTxcTGvSFRbQGdz9tsLK/bWQyK0VaVv8/CTuP5daVLIt+ESLgzZQEvSjKuwlCFt5mJtzX
9yJvVKnq9uvoiYLeCUhzzt5rd9muNaFQnVuwBAJyZlvuVZsj9LJbipy4ZgLmenwkTXtqY7JOukRc
sX5ChVEvPNyni9EYr82KYOzCHgTMX5CMGK8CPWo3SeCdBNhZq7OWFfaIwxl/h8KDzhp9S9DvL1Qj
q+si6F/RSB2QtH5WlJw2hIw/6JyPoezIEbE9a1uapC82bYSShhMx0I0lGzGP8PXpxpjQJVsZMcvS
xzVEbRrNmbqf8hJ0DJ3Cyte75WQ1lB86Y82hniyUj68CZ/+TXlvXue5VizGw0lXrZK9za7FrJ6hb
CvyyQYoAJjBRLYiefBnrFZ8HBmPDeY274hrqCrYNojYXE2Jlm3PE0trPvkmHhVCCFKhHrHJvnm98
ZP4XM8BN1CEZsxr0EwibK+H/+OX0YbvmlSkpsesVfIYkVTe5cAbmScyrGjphy3+aDPu7R0MypaBS
m29Bz5AghfLKrpKdQy3lrAL4TJz0Fk0VSAGneSdzsUb+PDF9TTS+mIsw3L65Gccy8wA4TwzqSXJk
wfxCDPpzrJw74brXfhPcFjRYkPCc9V/jK4KPI1FFexsHL0sjSrVd8pUYFlYLDkD6FREEVQJUVdYt
5sY9dbl7UOf0Zwd2PylwXhHWvriJqpyTsgOHU8yOojDENW240YzsJiO209GxLDD/uhoqxnqcIe0J
RTHE3tISxJuDaUHPwqwrb/o+akjhJvcspo7ZleUJCB9DVrLuOuRzeHHjkEpx2Phvdh4UaBrmb1zK
qBXwLwmXqiy+4CyKliwa6IzPbr61hvQkChPdsdHf+LgoqMJRjFS7WvOytd0b7bIQGJ7G9KjanlaE
NIyNm8ahYbf6Fncwvg3yL4i73tneSPo8ouhr9vtIKJqO9QYwQttlf2z4/AYBhpqjnQGkDkRy43XR
Q1p3P/jTcZr0iImsYh3Ztv8Z32X3vrLuaYKmD3ltPUcRU3ssGi3UIlDujigxOlpi5wQcUlWgxi3O
8pPdymcjsVHA4yijQT9R20cP3RHFSsko0IYjCBGI2cVDCudiYTqNHRZWYi9Vjwy6RVs2MZogBZrC
NkiJXU+whLh+tGx7omy00U8Yu92nRKb1yvGrk5dP2RoqElLGyDvk/NcOGt8UD/1usvp41ejFSdMG
M2wd/zQMvkDQVK7dLMhYtJA22ejEH/oM/RToxze389SOfeLOoSyMLhBVC73B1zSrzX1XsouvhI7e
p4NAWWjYE8i1YK4hbg20xhqvSvsC4WQtO381sfG/z8u0R4vnvpsWuY5xzdj35hB/ufQTe95KoC8M
dkiKWktHxZV6t8kUrdnWksTZ+XduyV1xZz3BJmK67AAjap2L8Mk/4Wq5nSIGeK/Qj4J0kFVFUuAh
0DBV6SGNDLn36QEvqmbSHgUiHQ3cXtgF6QsW+oJ+53AcKv0nmaBiYjWvtgA145XR2mysY6jcCpJW
54KIydDAFYwl/7p+uRGT+3Nuzt7qcjuk8mbviul/P+5yd6ane3Zj7eby1A7hZA2pbffXS17u1CNW
hPaoX11e8nLT0Pbh2NKMm30m2siKq4PuIezLypphedgIy9kRmk48EoWkavhOShazctJfRpOxZSeI
5V2YmtzVQp5s2VFRNTHEwDivlPvipP1H3szfXjZ9txaKDDXRt8X1ZA3D9wwPbkEk7AOT2KFMiL8C
3yFL1goOGj2cRub3hI8j95Owa4xjPaW06r7mGaBdgX6Otohx1TYoAFJSyGrId0syIuiR+I3ByCmJ
njv/6SHC/bk0F6gj+6ElBkN5aquI4LzcefmTSFmuEUc9tjmC895M38sEtS/Os20/2C3bVQ9YgxqJ
OiOIglQseBl2DEanKsW+vcSwXLh7l+sX+B5Eq1wWtzU9n43IkAiTPzQsIqpJEy0RcvEKZO4OqzMS
L58Le07Ws0e8Q4voY1El2dvsU4Tvrdiku0ASxeWP+e9LLvU/llIxJ/GISNrvzXw3Dc2iMrN7gkWx
TdOe8pwv06UGp99LM34qhvgg8hLumHEMnO4TZ9Cjl45bJG+OOZL5EQ45UGsLbZJW7W1o/kiyjxYR
I1iszatYa1c2DjBT6WFK7AUqCvYzYYGxJOLYYJOCQOCsrkYJI4goxxOWL7309uJSANonXW8lA+2t
NWJmBq+6Tsfgq5n8XSpwnbNEIDfZWBDz7QXFrTKcAwFue9ne0tE4NhVGAtS9QUrRQ9cgbg4htT+W
+O3KocnbquTNmPUjAA3OpTmGpa0iqinnlGAb8wvI5jC5q3Iz2lpquA5Gun6azUKqWM/CPuBfcjHt
5VpzZesZHS+436qFeOGbJzPKTvlZwzlmygUOOGx6NtRQTnK+pscRXLXFQ40c0a6LvcMuyi8eJmA7
C9uMng2t39CZY38x7gPzZHsdIupCfkS+loP7iZwQAuCNme0sXRJmajU/eYMZpdD2/uSLA6o4jGJU
BCATLfoxqK8bBv7FyKqF2LCdWY3Tomj6ZoeOZzX6DcJVddWW0WPduHqo2/kpawk4rJvTZFf+prNf
p4h4YxAoaFqSfZ3dKIeWjRSNt0ychCg139jPSm7KamZ9KbL1UJfPkfJXI9y8ZUF+9RJ74QMUFlWC
EuyRXlCkamgmoyZrOrSdeHp8sueWnYvIUtjTY+IweNt9F4da+5pQdvBnfICk4ZWd+LTJeZR23q6y
NPvM6tIPKdxSmSSg2ByOROC8jZEiOlhwcFZxh+Sv2eIaBGHa2BGQmeQLsI26Tm1Wj7hzx5xprPCD
Z8K00a4p9QCTha0MvA27Gl7agkBdWXzDYH027GmT5fOnxFe/QNNRrx0THpQZDbtyvi/MzgwDXWkk
C6G/1LVH38sDqAf1PpkUmVfKgSiMgiK9IxvhFCM4qOR028eNtjPki22LrSafFUAZCxbgoFpC3O07
iCX1UveM68FAMEeWiiCGxfnpNAvdQ7QiBPJUw0BmhX4sImEsZmsiHr6l4d1/tzMNruwG6fYzOPsm
rBoamnpF7i/EHCAzjlz3Q3IV9FH8qpr603DznSW0q9FWpyh+8jkRMd/95D4qu8aPbg3CncOYpYhr
iPtW6M+2kx1w6dzD4w1FMTBH54eZgGLRefclyjgMZ+95i3ROTyMEJBZaVZmr18QOkk0z2x9RBjzS
Q1izLJ36IUnye3gqPwkDhTm3P8jgl3okb4uzft8zrnBEglmtPuZ0/IgYFAyj/PED4ygV4VGe9zZl
zZtCh8U4FQqbVCNieXD/wK1agyZdgkOGTYkE8rWzx2wbzPMD5Or7AqpXZK84ux5rfbgtfP+tQa++
FCm6nEEhfPGomsGE2AbToyqlv46nel+dl6r4j3+kJvEyIDEmk/mxYwpQsXGygxlZOvJNY6rW9eyt
p5StYDbHR6a+NdU28gJQ1TifJlNYEyk8muarZVwrVm/uVF3X+CflGN+iebtzbRZlM5ViRdnDIYxw
yG9sIFJ8Fe004mcRjoX1xT6mBhr11PLu28wlZHHaOfRfqfj6VKeN10EP7mCIYyBIzZXH2lA/C3mH
1sTRX/B18X7xa+PSXSKVKhbk08UseOZ6vD3/xKpsHoIiAAXOiJC7ydqUySee/wrbec0yh6+QvGYz
httAVJiqQC2JLHg0R+M4uFypsFN2c8foib2HDPDyxk8/QRBPR5sG9MJxtJciLV4t2r1srYLQn/On
LibvZ3gcSJblaenpciLJgkO/+WHx8Qgdql7FZPNlUmeP5t+0LgrqASwO2AnTxH5nsP/otHNa1LPn
8qVMkMpLDYUcFSmmyXw+moSgUBq9oj3GaxF8Z3HEMKO3S5Nu1yZR+keUNKGRJzfpYHwUns8gH7Q3
sSE57+EPTDVBMoXJDwjndOWft9s1xgy9jo0rt9EpCObBNf/9HTzwdOlj8yBCVkeHYlM2AmzE/8PZ
TswdQNZdmFbOI8a2t9Fpqe4Yj1FCgaMffljjPqni3lF9vU6BbEYD9l2OLRQbFiYV2k7MK6mvhQrz
BOvIaR91SMbY9P04hFutQJGs83G6ixveH5iGWjcKJ8Vgmh+lT+iOACkwOdHRUepxIEOgFHp7TcJS
sZXwQpArHsxihmfhstFGTUce0ORQcmVdKig+6f4i6Q2abjNMjZYc3IKMSmZ0YhlM43U23sshe5po
wSzKHKRecB4hW7AnY//ukryz8IcEMkJvXPkF69DCR1nDodKRSuFIxlG4zBFzaz9W1N1NzK54kybm
H2/Zwl2g7bV2FWKIzgHq3hfIPyhwx1TawE40Eo4wQskbYqtdqISwde0YJfo5EmwgbnkBKQUQgTUy
YnVo/4LnGXeaNchP1fo2mvZ54pyLT14R3AqTKqm07mU7PjdWcN3HZxRXq71QsXX0Co9qQs5OqVGi
dPFQmhUTWppOHynw/XRGjc0272d24YETWBFm9PmWBDmi2vSYCIaABFbK6rso/aBs73EKnY272FMt
81WcqylMG1+jD7CCFFHKWHm+miHLxYZ3t3CF7InCrJ8SsP615AP0iY40paOqPAdqhU4iBjvjhyrg
EDfqc3ezR0HVltamtYkXxkTwyfLmMSbQjZWQFsaKxDF8lT9jIj9LsDAy9c6st9QEd+CygYzWeoUA
2JDqifggHK7iRCIb/94DJocWI8Jw0urECgn6RMmsAvI9yUnBsbFIQOdvlH3tue146HWko0VcG1cJ
YYyE8EXJk94ARm+HOFjRYSO9SLzbM5zBuMcJG/XHarTT0PZRWkkoJ4tZrBmep9A5+4PpQaFhIdBA
Gx/0vDl6MWNeULNBy5Np5wXNu22eMzLjnSxHilj9NzZfNN7sm4zMXCAoeURgOq1TsONLoJVrWN+7
KtdnMCNgi2rxXWmts9aEtbap8xvNkyHpS7upRzEvTT8awPNlv/d7DGlIm5zs5Jao2MDifivhU/+n
rwcfBeX6eQQoCb1XA8SIqVyXLYEOfV/CGKwg6DWIUCszQL7LL97F/XulgOShrA2A9yE+BYpGx34l
hHfLhvYhiYZ3PGweEUw+GQ4+njLdeu1Kb9pEUsXLfuzeREF9y0hxTCRAKleGEkxOBgpVQAaRDpvD
Z+SzNCRnTbrux8SmqH6OTGialRkxpbNkb6DtBjRxOpclaOFvm1kA1naAkPbo2YieHmx93yiPwGFl
4ZYjjSjMXIATvci+Wlpmy6HKHoAIyoVJJWDZYQFZYKnoeGeI5DLsaXNhthNvDiokUnRZGKOKJoeC
SBGjm59iTYsYe3CVDP5AhE3lT6HSx0/lcZODPI7IVeA94z6m8xJSGOPW8U46Ci9/kqhFUh/6ANgN
8vlFhIJmaRgdPkhLWzSm1i8pud9NIohCUn7isGkruTJ9F7Rcqp9FBSwmnefIs27tMUYyl1Il9Al6
C7zqtYa/H6gnlaEdT+pg2hKHYxysbmNUHqhRE4F49+A1phf2DDAQRotrhod1SlsfwWvBmUznydpm
HiEGWmzrRAT11lqNTDKN203MP8Z3yuZvmYxMtIGz7mq81dlCG8pil0/TVTKIYVsWc7EqbHc3QNdh
NOx2rKVva0WzJxuSI+SOZpcWKJRzONF6oe/iwkCE5bMMcUHGeGSjjbCBNiThhU5GfEMlWCLY3QjB
FRqiSGW3zFw25LPQXurO26dtlK8bsiTbGgQrsGw9pqByRlms7AmwTl/0WD9zHJB9HYj1JKcPE/HE
sdBJdSE9J9TLuzQe52WLWitSRDvHBidGrK/qOsuvCCO5j9TAwsPnk01o3FobmCGt2m2aEAxOd3Ih
O3XHPnatdD1YGRmdWnAlxb6v6s2c7oVZ3TgVjYWGffZC84u7oY+DZ3IgqeHUjaN9UZ2D6OFusKgv
jYlpBqjJKTL9PtSyPt3wfu9J3zBqYnaSHqae0W7qtdVXH5jtwlpkcTgnHmOsRjzQREXEjrNrpzLJ
vNTvGs/d9V6Fj18SM4KyGBeDy3ozcm180p6i2OZ9ov+pto4qgdwkmb8yzoEBtTBXtRnRdKDCM9CP
jD3jA2aqOKhGO7X4fhPPe/QnnZ57VOQnjXy9rlg3fKVtTI70jm3JQcOcR/+AcgjSiF3emiS12uRB
6uXNpOYryyMPmubOQpfipuxyWh3WuDBMGF5mTwqdB7aU5hI7ps6bV4Bs7i0f9GYbo5Ar0gbzRRTT
StSsxzYgcCqRim1Hwpaztx7TqF3PZ3GuTdNx1xswQrtgWM3U/Ne6gBgTVfNNoV3bmqw2HHdHK9eu
ERWg/Bi7a3PuqUuwh0O8kxKvNGvvbZI9+i8U9A+F9jTY086q2e4NseMuzYCpR/+2BuSUUoB1rVBS
Ugui46DedTZfboNCCHnDbd9DQwhy/pMz4YmY70p3ZbsYSOlGP/emT/utstbT3LSIW2YIqM1tPxEK
kBAKhngRpaBVuz51JP86Cc4IOP0clVslx7IrvGst93BjO4igrJzSmnoFrJJuJtS2HOYRhYojoKVX
qoPsRCQmU5esLFNBs5A+Yj/4XHQ+7OuCfPEBS7vw3a1XlpBmaC5ry9Yl2lqaVLKZbg89TbplI/oP
t7a1hWO3VWj1L4ztBPlVxpch/BaiZ5aC29R94MHqWG78qA+HLtlGGiTPEZIlvaF+ExSIeVuWsSpl
S0VRvrUqEz12cw7bojcKdydaGTkjtgOYp4PDypwYMD9HcPwA1XrM2eVhbIx+nSuCFpGabAmT+YmN
jDJX/gMj3oc4whqvd/Hnteke4AC6iAp5qP0xpcMpcAh+NDK4gB6PSvtHWWf3mU3ZMhmyfTQPjxPf
xiRIfUrfpSObFRYErEu6GSauVwHGqYpVPekc6v1w/jdld9Iq3U2J/scw1A2OfPhV+NFsq7zPbWS/
zYz5oa89XBx1/mUmdHl0twZpPG6RTbwq2u/IMxmIghadZ5ZsWUnr3uxti7in313XPzSqnuYeAAK7
O5uqLeHn6skzxuOZYrAmLxtXQ1/q+LFK4ATFuztZJiOnSdiF/hW5FSta1v6sb/2H3t0kPSHndTbc
EAV8HQQSmXKabBHWqFVEERfWgEkWSC6+cpAAbD5ZARc6hEXV2ofUQ+1bynzdeloElsm8h++KdTGn
UahnTNrRM42pbk2xgv+NxJlWoxXNRUPgNpOnTUVjmY7lm+t7EpoK05KfjIz7wT5jHl+qIts0ZS9W
GjOmM7KfbIAoIcsX37Ti8NdaCK+wPS166nTVFBT7GJ6pC2gRSy6tKgtFiAv1GzMNwI0+E/amO7he
S6XDDu61pIB/04svpF1sogrMEqY7yc1kEclK+yrhPNY2NcnbumE8zbr21cWjvRdNvev0IL/zrxCZ
j0l1EDH+/TpzqXfG96717RaZuKmz+TZWhHECMIvGZLwe5wWnCDsugRfEGojdnNx5Ir/rCJ6nx2OL
icC3Gn0J71xftK7EqClICPN1Yu6Fc9dZzkft5C9xiT3YziZ9zajWe3cOBdaNFeTZAWlUSyeHBWdd
SefolgyQOegEykwYqUgRW8aOvxub51zM4y46R9nqTvtRi77dlw0C4kjdyMaSDAwsMeszHq7pNNw8
sgnj2NkkEonkJJp41bb2otKK62jCWWT003QyPOCBsez2UdrpO3fWTxQOqGFn86bDjdIyGIODa7fS
NoDRpdjjJBX6pcgBrsWQBc5/rohnjr6Skhbb2DarzA02Gnz0TUR/KdRNbaXacTib+TejE11rmBPw
mnEYELxwDbn93qgj684u6l0wYOgaY+M+pRe1Hc/Eu0lG+9pxDWxH1b6nsb+HunfUPDMK9dF4NKgQ
OnY/r/NI15Z5NRh70/Lfs4ayI765Yj2VQBKc3F3ApGHXgknWsMk5z8umwuFANTvQ0ydjFnC8ffku
CpT+CSNN5WplOHVUyKBsbXILMptR2GjW8gKPcRWI3TnigaHkrUBSsSyHSlvTe++WTUobiEsYr1L9
RrRlzq4bzysW895pjRNO19VQfkS6kz8VUXGbFtaHU7gr2ZQaxVhY6l20ygkpVslwV3AooKiVHd7X
8+5Xw83ifslOPmutClapW60jD99LQeosvB0WRk335cYlC9PAI6lcYh+RJjNlvx/qBndfG+8Yp9hN
VckzZBhGX6LbWLFHm/G84/xKfVld22n62tTMyyXl6lSrqkUh8n3JQb21fHuvo0zaWS1r66E+O+BW
HsxQtBnzm8VmGHfb0m0ASus1XYxUvkRml66CXL4Ks4uWESW8JSvk76FrQJuIKgGQKDHXphTt2ooF
shomnH/eutQ4XudB4WFFSFLoHR/WJNAzTlOiSaqMNoR3aBhsvLP3rW/1Z53Vfehh8wXrj/v8XCa2
67QJVS0fyjSQgP7gYVeRY4VOAifGY3DqszzaTw4ye6A3j5XpQPCrbbSzJsli3axVaz1h5ENL0kIp
n947QN4SAhtCKe+m7nR74wazsy6gIy0RrjzlKUvAYa6e1MDvZlvYFwoPx6veUuM1wUH6zfCg9/28
bUO8kBN+YB8ZgnDA1OXRLgnikS9qJ4cAlx1nuVPuL5eopyDW/P9vM9m954vfB07nV/h9mYal0NJt
E1kdjKxqwYTxLpfHNK2L0O5ynTq+Py1/3zHKyZ1kjcQnSKeEuy5P+I+Lv6//5x6Hwcb0d//np/jz
If+8I/OdmFf/eUtsR1notbYqDi6EyD+f8fLufz7I5d3MBDrC9veNGy1nCXF5xzZ35+7P7/fnxS+3
Xv78fifdGzvOBw7SXdC/xXhF9n4p6h3mRnMnYeQyzBCacbkEmZO0+f++zZ9nkCO/j8kQWVFV+/cj
L5fi80j9e5vA6DzCNdhebv/zCpd7/zz5971+n/fXyzjaWdZjxMbScKmjn2O2DNYN8en3g7SmRgfi
8lr/cbEWHKur31erugp8zeg8QiFia97n+rT2lX7iLOSffP6TnWPlk/Ofv277vXq5VEnvysM8D+vg
X0+9XLo8/3Lp8iK/V+EBS/Y+laTc8q/3+X3cX7ddrhYUsqjAnx/912tdbvunpwBdBbwgnGRJBWTz
++Z/vu7vd4MzSCj1Xy/z50H/9LKXt8/nYB8I1WxgA0tiBViWGbaGF/d81YtS2mjnP39d1UdpkfX+
33cP+jqb/XUWnCsuZCb+edLlmZc/f90G2w1322g7y993+Ottfp/711v90+OMALghqs5/fVr0he2+
28+Xmy9PsJuBHuBfL/of9//1Jperf9+tBWWzneC0/uNP8E+f6x9f5vLA3896eczltgQF2WrwrG+V
EuCGzhcZoUELbVENktaHUVqdvInlkK7/DBeD9aQ5oojmY2I2j5dxoaaEt0+yut7hnvISZnCqD6S0
g96ipMiWzbW08ySWY9kz3iWugw3d3+4wIUM6wGIiQ2GRdySkt26z6o3c2fCdr82c0pnulw86ZK8t
IJ9NPvYP8CsoOWqUND1Aw4sR7yrqhXjdRP1JGPURMBvKMsWaWZTTzdT0X3YUgRRBT2Blkr0HfVhq
gLhFi2kKdciQlPz0aFMa+ldQjA9GE+SAkhFFlGONuKhzSJ+O0pVZskqK82N5pu51qV7DjW2SK1zf
JZmllIdqLN/DVF6XBloAmtjQENwKQQBLYbroDWEeMrptWgUjZPIwZ876re3jc5vhVFsu29XRe2Zp
wtZG5gYSdhY6pi/iNYwvVmL0wPuSrT6/aVizV2Gnd7JNA5S5MWmrSANzca7HYGpB6D8/Wnaxq5rm
iEq3WabCfm2Hdl/XU3FGhUCzZW5nhXKVxHSksFnGITv2Go4WUA11RVWCPUZGGVDTCWuN8XXrFl0A
ElLT9dDy2znSIrckSR4wzC7nBuSCFsFPa9iYC386AaX6ER4/jN8Hr/TUaY/2wVU85YQ1F7xOlZHQ
2TTjht7ZldnrCaKnjH1Llzy3/U8WsYDUdVYEIxy/TQT/QWvkVpq0v0kt2qQ2XIXBppzeiMFesTZ+
Yi05rkWr15A2xJeX3pQxTXt0gTzXpZS8sbRpujNhMYPo01iZkzvtRfmb6MGX0L4vt41GgYD0wW7t
z8awsWWx9tForEybLx6ja9zm/u2YBt3WF3zocUbzGWMF2OsV/+gGFqeH55Bt2MKPfZ22wTkM0WRn
n2g/MsI8343H8xFkZq48Ain/poXNMlnQHmjtNxzZ0XVtqs+2NMelyem3RAbYL8YJqVwCNXVp61A/
I9w1tCmGsMMbYgsxhgXyLcvOtc2cg4JxQZucC7L0cEz5HKU5Yn4QUmjWSPMpCUrzeS8XJVlYSRKE
1dhP+0456Oi0dRmL6HYy5GJu/Y+mwMIb6/H71GtrsElnqzzrMsM6Uk9IyG48x2wmX9pZ+VqPCXXt
cX4JWohorr01tG8vwAlppla6swy9PBsmb2cJv9SaCmhugGQMH39acKV8Vt+1RuUVnuei1fLPvAWK
N7csjCk8Yq31n0j6rSirgsvpCsAldl9RC9Hqq/kMRB0k1JHUME7xSHWipPuq9HenJc86ADO5Ut29
yNtHxPTFklC5lRs0r4bsr+mhAQyy5LqQ/VOtR9bSFhmV8UgvKdL07DegFRKXCLhLTrQ7Mi/ZOvYZ
49kady5oJRzcrY1trSjYI4my1UMYAXvLNwC9GWprWAgui2J6joP+PYrbjq5x/ZXNL7OZD8jUkk89
Tejdm48+lv8e98GhSqWxHg6BsdbdPniXI7h1ylXAob1lVrMgdyPzpyKcVeruazaQ5jXOz30BfMDk
YaUxHC0d/Z2c7WzVI2mRjbiK0IdQmgLHkCQuVOwq2U4fLjSkqHjIK/VmqIq+kJxu7EyDCINn0KWS
iEmCsdumEdb21d6oFAXWbghjjollVyvUcdk7dln0Pw1CGGwWu2bEgoVNC640e8REZ83u4fcR9cEi
j6uEboAaRa6GKMhI8fIe3bEksFAxEGhUHIriBZx6ERrkqyPsoxwhRPncOIZFzs0UFmOehnE+zKHb
6RRkwHXoqOxXQiue3My87cdzcfq5d+n6tikkHoEgIjW/ao245NT8FK1FlaND5a5D8FJeiWNGsVwD
QbdMDYQ0/hlWCsnvxUClMJboOgFN3OtZe92KaVlWE6mkFDoFBSsTRMYyMdeBwHqnSyBDo+ZS18SW
T98Kez+EHcuL2bfG4w6/e8J/pMpJrkUvQnlUukT+GLuOrjpkasxDRY37nsKW5e2A372LFLbuaN8k
flGGtl5sEwOsQRxJGaoBTBZhrXtJZ50YT0g+zLorZWXo2oc+D12N3g3ivgl9QzWSCKp9+i0Nvqgf
Nxa0MHsa0CiBw6br/WATz+jJEma8bW6ceTjmSfVYjfraNgqE6AnykKktXlOy22utfgn0Otv3JJT7
C6dp79AAP5RO8TTNsN5BoTwAmf6sR/fZrNHVUBou3XbtxuNx9kMPK/fSEEhZDZcwoAYZTS3opNY0
ZVybgLEIhUrqboZUw12CUu2Vrv0boRUPbqOuRqJoM31A4FpshV285iPHRCbF2lSsDaz+KpkREU34
3HRCrsK8MW9SrQutjvMTcJRTbNl1oz4s6PWlg4vEvibuIXbeJjm+xYKeoFcgCfVBVsmUjm+Zfw5e
+mi14yvAuO+MJm0fW5uZGC1llw/0V+nI6fVdg6tUpYBq+hwQHr8HTE4EKfWc9qvcADRZYni1g/hd
+GIXK2w5VDdXlQ90fZDet7DFDCyHxrmSSBgqm/YTeARkbsOirQibiM4eIVnd5gC+iJsdnBWmqM3o
BrtXEtvPBTJ/V4+06TGpxUttsmtQAMzNmgnsVbFfjhC02565Peuo2yYi08zLD9L51EuMR/rwovhQ
O715BtTVLvSpeAo67cDId592EXlqyuOnj68NENC1Y25kNmzHOlqLraCELPhZGCSQSqRYrhYDbcK3
ZKIxqMjYS/2zekECuhKTG47BFfjJ+0KBWaAphEmFsxcm8ndRjPtzZNUS1MwzqpArM5A3yi+Wnhpu
Gxm/OSViAgUdYZkNxasXBOgPMHsuxUxRy7KpDc8cGznYYTDPLBs60GPgPFa+pV9xSm5sNc27AGdy
XV7jDUBtgxkIzwyni3p2JWW5uQDIIeL6VMB8X+Dy4de0zzlhZfwAeBFyJcaVUhYD0mv1CFul2HYJ
XRUEPR6uBTwG6M6ruD8g3UoWaBjfsMGEDLlQfcp27QkQ6l1A9l6Th22Elr5I8XzRWrfgBNK5fy5z
1Kmwe4E1ziAieosfGV7q0vNwEBBwV4bK9IKFwMNOnYXOanmPnhpGVI6YCQ31whFdeif7lYxc+cAE
x0ryNvjSR6WujEkuhaydrQ+EWbMndnOBekPzu5gmjfiPQb11IljHvU9Xg5B2I0AyB7pw1dEVAaXe
ErGhcfKwCGvRBLYx7TN6fQhSwYeWc+/v/Ll4JjY6aJjBVd+gA2dtPA2cnoSbVVkKFKfe9PFwGoOM
w6VN7wyGn1AozjWCA2kTtlcAIH8giFMeN2iX59ZjJPxrBCcfxogqZe4I1TynK0apv6bde1Rxe3BZ
LMYU2YBDX7MEWWSdczTT/Im19pPvWoQfxkAgZ3P8pCpFs8UHo+kHTDXuFOa+eo9Bb2aee6vFGeVx
t0W6DRauGZZuR+3W6Uu6TS5cUxte9NKFnJPF6Q+0PFsenNroFvTdCbgeh0enHlaGSRLkVGrMrR77
YFfdYEOl2avlNxa1cXquH5TEiBYEQdyCc2RBC8oDXa4l6G8bfkUadfzBTrldOnmL7NWg4+9x0Gg/
ZmS+p+QoRi7dwfR/KDuv3diVNEu/SqOvhzU0Qdfo7ov0qTTyZuuGkNv0ZJAMBs3Tz8ddhZ6qAqbR
c3MAnSMdZabI4G/W+laiTlJcS2mKdZggJi5KCtHZjRHc5cE6xJSTze6lJRC3NPofVjtOKIiTibZI
3jcTTukVVqOt0vFdpoVARNL8Gtvspq/mh9lhOKPleyMM1KohojGzTp6lQDI6yug5GBDQNmZM3Ykp
H60sBvAALYcJQgBxCuuV+aC9aZVW7kfWk3KphwlmMfFrwpmebBPzUsYdmPAJg9yOF8nZj4ugZFOQ
BUKPmFgeShBISOMNe5/ngjCbVVkOzbZcEizEIK7xWF7I/sEZ5wU25Vh36XL31YAxILCRIVcFONad
oFp65sgaAACmqMUOlCDGCQNxtTADfKDTS7B4d4doK/Ocg81wTk7S/dKJ82mT07gjJe/RJEZgUgBF
p5hovbSlIgSqTgqJMYVbCpOYOySnoILFkyLpq3Pnt8O6YuWN/Q9L7T/n5iptXHs92eZ9iroe5BaZ
nCG7eyPkKvFd+8MNgp+U/RJWwfro2MNBT3bI5sF6aNwQ6ZQVIip2sM7ltbv8wDZNXbVBgHUYg5zF
uD2tLUSRvqUD6oBMrq0QCQ/ijrfMao5g4E4GAsWmRvTXFfI5K6pLYno3uiXbqV7Afwr0GuZh0jSL
xfKXbVZ1N18ZBbxJ8T0hSZLlnG1YWOET6/p7vxp++d3wlZaEELLU9mzrHX2nu5FghsH4NzBqWmx9
88BCgItHike4Uvc9y1AiccuLxrFksKMEhxb+ylz0J+ifniL10AtwViGt+6pqASubPtliSXUpILsL
i81nHpPBSrAkkWD+raTr0IAlNglbgVAMz7Y2ns0QaHKcTA843PQGtMF9SYSk1ll0pNV6C8KHgFk7
IpPSX1XskddKZRTYCxzMx5cEpX8zDe4NsrEV+Mu98hP0Q7iei+cGB+iNmUUHrsl1KxNnO2YWnZhG
8IbfAFap7TF5vuliTJdWh88vTmeChfCeVv52aMw3oyhugra399E47esx2tW6wPRC8DiSKvWVNFBo
XedIfYEnnAIDNo1LVUn3Ndya+ZFK2j0ai/JEpyEKGQ1HsvO21PsGvo/wjbRxNHhBRoxK8paoZDtN
GJINDQ6HRCREV9NrTVzkNgKpDYZkVWlCfjpcLV7Gak/0b3nFhp3o0XgD1h6JmdeihQmBp7bgekL/
wLdli/jKy5/HcYEkkVe5kwMlh/bUGli6XLEEqBAJhTei/paRD8Y7kVcVJzsnd1NMr+NJ5vYnIAjg
Rhmkc4bgDEO+0mF6zlGx7Yw6DCGjLQ8Rw6c3hHiFN7O7VtMuLHCrTmmM1lM1bL5iVqHElEJw3YpC
y1WGyW5TRMxC0vS7joqz6aNpogVzaetdCem2OyRjrQgg6vxVW9vfg4Opo3i22F3vEb69+6hZ/Hlc
ouDKY+7I75od0M6vi++swOo76GHX2Ml1jhGqNvxj3S37e3O+bZPw4N+NPE25Fa84lT9SO9rZrv4N
kuUahfi8YG1fSLDcltp/Ca3xNLUGSo6GLr52YN+3Al0Z2z+f7VUekhC1jMITOZ0JnVRb0g77XYqA
0WPZvJJyeOEeRQ1iSUQuA9DmNp72/BxAPiJDc9h7VmE+40E1Ninbvxdhox0ZmuheJd/hCK3QeUU/
8+SXPdUm1BUXncW6i6J0hagDRRJaSp9ugYKXexPNbt3sm9bbOb9Mz8b/4byMZU+UUNo+1Hx4DAWd
e6PIp40SzpuG+2HFhO3MaLX4y4TxGQvBUzx7B2vRvYEk7yiFV1QAHlcWfw4bzVnTg2dTNa5HDZQs
ie/lDwdvFCPma5wzAVf3haBT81rifbOhQUJgviVtZ68mu766xfA0olPYTUl6l4GCdEJ0ZAE7WcEa
dkMTeB6weY+T82h9IKX+8HEudyYXZu6++In3aHvVBn/+JSEiMVdYUIix6FruFkJwEY0cOsd865X7
afhIQnhfR0xVO9y4DGMynv/+THKaaetj019J87l0HAChAD/cKutXtDSvgRGf5xathlWfc9uDK6m7
L9mMi1bgpegbtAwJcq0BoI5pggYuI64WqpieROvDbOKmctkg15H6rIS+l0k/wwdw6Wn6R78QJ0QW
QMAI3Sa+CUofG0temAFjt8x+KAAsljK2glpZfyVlcsjc/KbFW2zm7ncStMyp2pb03sKKd2O6tyd5
zb18XLdNcZR6xE9iym1Tux+51d20NpvYkECZLMd/mynnM4mq+zZ1t7yEUw9tHhpCNw/nyoB+k3tI
N1LwF4NDBqGBOyP6PVfGk7141nDsPBn5u0bj4M42cRimpOay0XaWcuMo64sg4KMdpo8QceJjXeXf
Klo+7KR4nyz9mldYVSoHp3FH/naQDtcpHy51lj5iofighPgwF5mzX+udK6f3XoJGC8yFDF6G+TqZ
awK9bB95c/9nUjnuR47MjTMxmjVT+wbVOtOE5D3EErTsVM9lEZ9QQT+UwSBWvmn8muPhbDYAEcPq
YnOEA0XZq7pGYjAQZIZgMR3St7Roxfp348ov1yk+IykjCvj6vjSaFRI2DhcPd0yE+cMD2VgN2wjb
q8dEr8iJrnQKshHYglQ+GpIK9cs0YGFKrOg1y1DFuj3kl3nwT+kMuNGUiOmNOt57TTWszbWaR3B/
fprv5tg/wX77IGfzHen4rS6jYJtynXKHvOJ2ICegJ56tvoCBjfd2S0TWQMSMb1SkIM5XI6puqkLP
+8Z1tm4P6YdHnrElgSKwubtQUeoDKUBI5dBTjwEWu+VNSSd8GH2GN2Ca6Mqp6LiKq4tTvECQ2SRF
fdcm6i3RaF+XS3CeCM6qKI92sceFwiz/it0Pnub8FvnqyuT2Nuoiky7BHjidrK2byVMhykeV2L/K
0RM0egll7SD3QThvEwiDRNynj6gXeA6bC/nZdOSBbuxRTeUboQlfdL9PQ6DU0ccP4pA9tIEg8ObK
cyujX5QH/TFJKFEiBvVnIxDbFh0VBDk3B8VkHyCkM9bLJoeSoYnP5WSca18aV3rN15Egtc3c+2Bf
U0IiXcIl+MXgBmbJZFyQ/Ve10HQNFgT8D2BYGV/0vaup10/kQwWHcTaukq78GJc5Q0zglDodaBoB
7zlTZ6xlhuhektsydaUF/hktcwOtkk2ET6MWJOa+JBZ7msLm6BoBcvwpDNY4wMoH0o3R1EDmgEPP
l3/9d9BBM+5L1jcbvwAH31bS5lmlXNr4siZ+I9jE1fgWiPTC4ocILR9PVQMJsvZLALqB/+4xR7Yw
UK98pzcOvJ/dbFGo9iJi0meVa1qbl7lou72mQm8HnmG6ZQCZqkc51h+A+QPGPTx9ZmM4CkuHez/6
7fskvxND9qEa5sZz12jkkqgIOrwpRj8pLEyU9t5g/eAG5qahwi6j6NPJBNgcjxE6VCURYpFPTCRY
rcexRLAgzpFleG4g2gwOfuR/JaGN+UWssolDOOojgvvSsymYWKnQfg3za48UAY/wpVl+XbpsYBzP
IhY3eR/C4CUQEDGC6iDw36z1lJ1n0yMX8lZmYBhQ1sBgxeGOkenYSsFI07/Fw7hqfUIARhf8cQzJ
yy3us2V1EBolY8OxPZHKNuCCcLgjoIZue1Pd9BrdYxND56wnJGsI3bitnWOlBblELt0b/BR04k2e
MAn1on5l+bLjynL8lT1hvAMhdUuC4hvAW8qhMcPW6JS/h3TuLipXZH5ba9OlU3bikAcsyekhrqpt
mJhv6eRfwvg3KqjsZLaLF4GGU6ZBxfGYPZbDS+RgS9EBPVoSI48FV7oaVY1KuEaZEWb0zrDpQcCP
+yw1rdc85LTOyXx1c0Ys0KDcvUWMec/0xdPiSo/95Jnla0emzNZoMRhAAX1zYzj+ZQAEfpHCZSgy
+SMSveCbB8HkkCEVOk3Gnhh/54JdCZZmaTQ3wMuvo5vne5RB/JR9ctiF7czA+5gxJJbkD2wizXJF
x/xUtzDe1EgPZxC7GFQkBeSeR/bQrJ8soifYdzU4iyH9rEiph3zxnWfNXRsSk1pMi7uowDNii6Mq
FSmPMYupbmb45Pv5R8+Qj6dNbWA2ZWJW1MmRTM2lgLZ/uR7+V6aV8Z7vbu/MEs3SYCNvW1ZP0XvD
hAXjkkHtqs4YBzANYqiMC2h6FCP3EZgXIHMMO3vTCPf6qo0FQVP2chtWbkvNz9rD08Qf9w0Tv3Tu
B/ZlXDChE+cwONoN4jm47W3e3zcAuIFyd/xphhoweXaJXbgKPXObkUQca2CsSS0lj5leAg14IiSN
ADvQp+ZFsXbHUcoh5ts+Hpv0UgnzNpTC2QuzJ3Nzqo9zk2HQyKttspBP55iHQxyL7jQwb88DLA1Z
Pr54FT5QUz2zNePvX83A5pjIRmmX3RQ1Y3X61hLjK5h5R+8q02nXQ1OlZ+WzP20g9gMbGI1Ty1UM
AwxYoELuSQPxBk96W7lL/Vkr9zTro5tzkhZp/VJ5s3PAc5ZxhNXTjeiWnVBrGqveKvFt+XlLXUsq
Qd0zVhMJl4UxCJvkHwaB3Gi0WZ77UhbYxnyL8KRArCvCaFbuQFISsb2wzYLllrwtRn5FTqwQAInW
XQshHFR0zRl/7avy+GwjS3lQ9nI0NNz2m3J8aT3ecePyK8kDZxITexxrrGS8QL+6oWshBS/PAUPJ
U1zfm4xQuKJYdPNX2SZ5B+URJMKW2ORbS047p+EItZYqy2fXs/UClOBZrA+Cxn1lGkT12b2o9iyL
ncStdiEyzCQhBYBoL9MT6qG0o63OpldwDGepfQ01gTC/EvMlqB1WRDMAgTGd+SbjtygNPgE3/pSO
12/8oL+J2aEyOAztsAVgwdjck9+2It8Zd8KdXpy6QRS8FIkODviUSFRopFwpNKgbu2kOfXUiZJrR
S4RrihsJMou8iIm0VzJ37KNv4+ykrHC55oS0vsfY/SDwT4/zd18196HMtq7b3M0dUOouxVjeRR9o
9/hpYXsYup8iyFKbUXJkFlQ8njHo68CO2cM/lRGu2yXGr7AFvNxbrbnmvENSIAx/W8zBV5IDjk1Y
exHIRaVDnyNWExUrfe3erjkry3EirbozjpkTTTceVpwVwR8YmnuK2bged4Y09oVMH5VRmLs2uLOF
QWFoTi96BFDVmUyFx/ZZaTYiHimJdky80DiE4HXGYubVx5ekU78KjxWZ89vW6V1At08TzFNR6/FV
2LQDPX61VRIa1OyHtnaT27jGlVA7rA0WiHuHnrfWv4BHoOmOLnkP+Vb030PAQF9mjOB1bDwphgK1
XYQgwSuP4YfzTJof09ZClQRgDB8GrXub+BPksFQcyyy7N4QEQuNCt/FnkuDrkPm1pen5oMYx/JfV
j+kMn0qbVCzecLA4e/Z5Ra5IXXziKI/4WcwlRkBnbPst4Z5RxlWFr6iVbrFPHDCec7PJjexQmrCF
2si5a7owu6nRJa+Bwsd8yCvCmE9cR+Q5N3htEjUMV4k1S5BLHIygsxKSpKb6lidsRhXsrDCVpDBR
K3QgcjdldXfGWcbUP8zknTnL76xDC6KS7NE2w2idNIxek9qF0NcwOMFA199W3jotjS9m7cM7PGu2
r8jYDXHVHWu2eay+fB8+qC9ojdru2izOnMwy530M1e42Xf7hMn0rjdC/+fOv8Kl8aZfJg8w93m0X
PAEuGIkFJcc+RwLBgCjfBUYIWbDV00Y2nMORtJ6yPs24DsxXcvSGjWXbIN6dQ+DhGRNz+BqnCVCZ
lpl23ZXDto1oZMphphZatWPdHJuxe9K+nPc2BqStBqY0EpLB7pjtHCyQZs/Ng4s4wKKkyKfAYzCy
kDE4Yz1U9nReeb112q6/ahk8FBUfaDXjV5VWe1Whkqs8BUnJzyOAN4gKXjdDdttGE0N+xow4Cj+H
3oJJ6rOWz3rrxfEaH3XHu2yqaJ+MGKxr0GWtf1uyEdtgYUdOjHI+ksZOs2K1CiI5a6BlGaatyNNY
w2uCyftxV5YN8LDoCpTsEnv0KrRl6GAlvFgjZx5joYcOpaTIGX84coGx+cGd5bT3TZ8zhvEgcUzs
PwXPpbhQdAJ4MyN9l0W4xlPXIciyKuOdUYB/a6zgt+9qvIfqZVQozURLueFPKGy7aYmUmb8FSPjW
gc6a/fY9LtC5JOVnhKRh+gvU3UD1T1LnaXDkc5sjplBcXHb3NObdKWxR+ODT3KIzf7ZyuAZ+KL6E
bvHJOxZoudB21hHBG3ZM9Cj7l62OvWOI5OdGZuOzNWPhi6XBtr3mA/DFN9yAfZ8Ya5wixW6Mgmwz
ZMUThAj2pj5OfmTkyOmmW+2wPXBF9Cu5Q4HCqbKOhnnb22R26/YCeIzM2Ko/Tjq6lR0LYp9ZRG6N
SHV8/p/YoF7Lyv1p5/EiwBtQpW4IHTphSK5WXJ3EwRfdLhf4tPKlOmOPcutlCZbuvMOwqZ1D46qj
BTGpL8dHY5qtS48WyJYuj4H0AJcC8nro/Ni5068qWBFGDaq8n3MeBnxuNvl1DaInAiRPil0aM7cP
Wyh1Rv/JaU8ih6FUuOngKIci4WpJ74saLl/MWV+3+05YR08TA58DSN4WlnwvvBRr3YhdyTZ+Yrf/
ICD7U0FU5uq390PD34V0jTU+qHznzR24WoaQWUacupGxQXPw89k1SBCBi40JAxtbl49Zo1lG+MQJ
e5Op7Jm//4P/2eKX3MTMCxjTMvTvQhPfIW2VG/+M3fjQ2f6PLNRrMHWPbCGgkGZGzIeu2DvjLmsi
2gFhLeod9qgGnmtPgDcyE6JO+5J8b98w2Tr7kXOSjfVpRQOYpQqd2LLNqhS5SHRqwMIqedSjd9Lt
zeRMe587qEK9V3JwR57x5vTp79bGiQ3LeiRnHFlbhHu+/an87jWUMdPoqr5txM6KeHJyphfw6w6l
0JcRoATe2YHlybYPUiR1ppC7mEK1kX6xdRebC4fPt2//sNAMtskcXkYkaZvKEl9FGd9jFk5uYAjd
kHT8x1B+kQDCKNzLMwnV+Hmbcq8m19wimyOenMFPX3l7axjjc6dks4u75gEf2NZ0a27/XNy0NKWx
asit6UEPlGGjOOExkmU/BMZ2mBbU0akM3jc4ReExxaG8pQnz4q0xDVggkvDEZGM9dtXyHEyt7ehX
T4ls75ze2YxAHXgZ6WbAR7sJmJavW2Z+HsDcVcO6fJ1OMPR8Jz9nXnNPthle3VGysRpZYowleWuk
ODXKAFAib9VsWlCb9Q7XBHi1nKJMdoe6AvXRMxNOK8g7iiy5IJkvKfzqdZQ01daU6iYOsmMUE3AF
LuJkAWDcwq95TWkWCyJfAONSAhAsY1gU/QAgvmMWek0GWCGMjXRjTPaHp5pbYapDGRbTVlnUu4XC
HUJdbayrooa1Pdyp2PmU4hQ7nJpjOpBKbP8O0TjUwoVYqcMff1IfDL9EE7ywQdmPVcyuJD85NKVJ
TBkxxvatn423JJzfpgRN2D0xq3FR7izGA17p3Y02ZjjGU+1eNuYNXBnQZq392o3wbhoGpiRSoh3S
2TqsvGs1O4+Rkz0IzpRdQNRj3s77UFok2sIjDrJ1X7Mg80AmZRnTSCxwGRYJuxmdDTJKvgpiih2J
LqaDZ2yq8pjWoKq1tfOVoiph2BhWIxIAoziLsf2OMv2dkx0aZWTLNg8k0fXcNBNWmPoN3f13Oro/
va63ZGpsHLOQe9MY2ZeRGGU1dO1e8slIloU9BjKGZ8atU89Pieu/ZP54MG3niCmz2RjKPqcEEYOX
RaPT80B0O7y2599oqbdEyvPA6Nq1DsXOJSRPmcMnkvW7Iv8UzgI4IBcpL+6xhNn8/QiGjMJNC/oA
q5P1HNYtaqTwV9IjbWfTeTbAJBBmDCgwLsezWwaPeK0YcJfBs9nqcx/Vt39Q/v/7a/y3+Ke+q4sp
rqvuP/+dr79qObUEe6h/+vI/n4gbqct/X37mv77nH3/iPy/pV4vy/rf6b79r/1NfP8qf7p+/6R/+
z/z2v726zYf6+Icvtn/yCu77n3Z6+On6Qv15FbyP5Tv/p//xX37+J6kHtmWFRA78v1MPeMdJGn9U
fx988Lcf+lvwQWD/RVg2aWYEGbiBbTrkDvwt+CA0/8Ku2wpdEboegyIv/K/gAxH8BduXaYekCnim
41r/N/hAWH+hFDEdPxCWH2JIdP9/gg+s5Zf8fe6BHTiW40Bn9gTDI2E6/Cb59fGQVnH3H/9q/a+G
FCtmr511IgrqUbVNjQ1Quzc1W5Z6CD9HnvU3IHwS5pMKQzrA1NuW+KxTOFsoZPmqh5N+U0IGmZi3
35dJ+dbA7Tn9+codCSc2rISTQsZfAn9yZXf3tWGIc1KBOp0tWWxyDO439uBt0ZCVpzhHR4STvlkx
knNI5C2tg9NUzcM46l+ygJ/pe/qhI1rh1m4rJCrEmiwsme7G9gNEfiRC81nfdQRZQXj1Up4LUb3k
vrU80/oyOqkMg2tid7fCVlAHaH8IF7i33F5vpomeJXU7tSrmIVnO1kM5snl0Em2SGmBVjw0LPkC+
eKTTkfhqlUSsm3xH3M8mLkU/8u40+FqgT+6H43bm/ahFe0pdgxfdfHl1PJA2Axhwzgp4teS21IAn
32PTlHATGOX5mUvzV3qQ9O3xRHthMEphzzyx7yKBSx7iJgjPzPkT0Nx5eYy0Aamx4VBUjuNfg0lj
3sB9tRZWlpwDoW8l7ooWvhZoLUNzMI07KeLqZ7KQlPVDFz4GMwos20YbhEwAw29m3mK59zaYpP/E
sORbMgD02VPeI1qfaG+z2FpLz6puq7pY537pnUc1HWq4O4QPjTdV4rg8WnWwq/n2awbrwYjbuxSx
7GwZ8CEyGMG2gbWVd3c0g9i782b+LIkb3weDiWjJ1w9zZGIohWUyeba6CtSbhGgWwYZRgXsfFhZV
V5ZdEmW8IzbMcAWEzYmIq5z1BCmOqj5ZmtVqYsqHoWGJ7vpUfZPOAyR1vru2wWsfdRB3h8C2tkFm
50xCTOuOMFT2gDoL9rB4scU6XNtyuPm7A+JvR+m/sC++q9NKLbeQ8883nOA+CzgSzMB2Xfufbzhs
fEMRAYE6DZ7PTBMTE8B29qYEP69gm106kywd12EmkcTWsUq7XxjIuk0iUORbMbLr//712Ja93OJ/
PfOP3//xr64dcN9bls/THoNDyEnwj0eAgWdTGujATmGcDMcC7/jOdelNCjk8kOsujqbOUSs0xBgG
vfeOM8O4j6R7AuSyakKHZW3WEDnEZkgVJfypAvRUWkbx+yCGs7cYMkWJaIW/G2TFLH5C0hK6uK7p
mk+6z8q15UIZElbu7auMaKmsc1naaGOt0TOzYUwuHrDfBqDITvX8YOxJvYnDsGUagrjYkTwJxSI4
WBAnt1C+L7rHQTBNqHi1DuC93VrwQE44zFPk4KpYZzioryAZCPAtPw09u/BZDR8bS3JpxZw9xSgg
JyvxT6wpIE6bWm1zdKQsSLxLbljxxbPIL7Qhoa+JIlOQD6pHezJYS8TTQ9Cyq2vNl9zOxBkXyo1n
G+JubumcI4s5WgaFKiRWS2XSfjLRJDM+EdloHlndP4zSzhg3h0yzsoJY22Q8WoZfAtL8XRKSsW+y
/tlqPW7uFANz4xhMCcPkOlUmt7Fv1rDmM0wwGdig8lcJMItVaIVctQjVRpXErQcdOjtmu3syDl4h
lUN+UTnlx9BsJEXk0UCVtvKpOtfLTtZAOLud5vIkuooxYVy3hzZ39D1ptlsEpEdeUn1IprqlQZyo
1zp4mM0w4sfobVCFWFZk3/QQXayVbelv4jGJWs2WDHZwiJYViy3bPsznho9SIYNL0xYHNCLdKckZ
t2oXVzdWg3Wv2l9wouEJeQhwCyYHe4GLe6MUUAjXyDHkk9QKr5J7pHUN1vbwFiDLvuoE/z27IXK8
BDpLNYX1qYFEvRk7O8LWmUFqk+EWJ21Deo4ARQRijvd0O/vRo0D4v81Eqi+d5V0BwwWboh+ta7Ho
C/oa+xs+l4OC9ovIByuOHbXp3rJfdDPRBXN3rFGw+TufuaXXKjC8dahOiWke6sAJz24EUZf2fpcN
6HlQmDNEj8LgHLvpbUsvsCJFkfmzOBbhlK0CJ/pwwyllUEWrIq2E1glSew6SsjfQXCd+Q0xHRi8J
EcCt1omnarIQ63AfjhrkodMudPtAE+zYbJF9P3V4Kh8Cnz21wRMg6oyJoDA00WKsjoZg9j1K99EZ
LUEI8U5aZId1jv1lNJCqxpn3mafRkyP8l9pFyWQ41Z6tbLptMJ2dpxbZHHmoXTMSqR106ymvrjJr
sXszt9tGVfpiWzBUtMfch0dxvsmyiW1NApiwmzQKMbbSALzCbdKxljN0WjHvohYgtXKBmOe7ssqB
1fKUaljHPS564kNjsFOoYcbapPpWlslsJG1idFhjSI50/Rzr6VPIvj2QlnKXtXTvqgFDmVJlkiKR
4pMo3kND4MJZTp5mbt8Tk1QZnRg2hMj2RVfhc9ejgUT4U9Iikeo5LJ9D3YKzzIxxk4M9y4oZ/X70
5PdvLYGda9e6U+yGKIFGfxX3sYLmpGAleQqqAOEog5me64Q0cvoKdz9I8SXJhL06XyWDdmoGJMfN
sBOuxbqw5FrsItoKbO1d6m1xw7SHKoruEq89WEyY0N8P6b5PE6bhnHH00NwMgiKj852zHLU6TSo9
FGNjoGZ2mxsxtO8AFLODAXVPEsPdmuqdBBoCPQME7DPRG6QN23sY1lj5F3Vctty5tphuJnQ0Wzlk
SIcRoLvlAzHlPvAhxF3z6F4VKUS7P3dkidcjYUNx9X10CYjHDi1GtMOSbs3iTN5rPPRw09uznIjv
bdSE0BTlEd4j9VNit7uWfb+zfDbbkY2aq7WCu9CMw7uAUPE1shLQOoMFUsPpz1O/aXhtKygWsDeg
B6YT9IEgcvIHbzJOQk6kqf5hKqUJaeewYgHL0E4bC/LIC5+iwvEOoEF3TjH756beNE1qb/zMyCBe
VfYFngkSzjnBmZMYTMxo3UlpN08VsvkdrqDfA1unVaLyeSPYyJ50BYGD0/iQE8CzFRbzbpAx/s4d
+A6qkmgNw7a6KSAfrp0+/s7DvLpv8tSiL61/mZHIblqnv68Rwp8qDpMrjgr7lPazscJ+Z53pHo6F
GN2jYnBkdSrcVrHCoTV417qC2p9mxw40glMWN+Dbo+0gpvqkWH3tPKf4MGY8N8IDVN/PGGT8OLxM
qUlBVnjdWWdYbug1eRjdVsk4bRL87yQ2NdwmPYODGcnGuiqneosM7jqYSXMh+02su3hAUSDAmStu
Qq2UvSW6eTqBYWAIZIUAtAa2CHxia1NPw64j/XdTBgkPCMDagMbR3hsGN6OAL3f0WyI5GdM5DJ5G
fTay4d4AQ77589XALB7Zj4TBMUMbUzxiIc/iCptnkxklzCqAOCtdxiN6hyjfmJqz3MIFlPV2dB/T
nrP4IDs1ei0lIs1JN+VOjeataZrDas7scIvX8aPwZbEFftRvWzaNK6zevO+YINkWOGoIKmY5YNPl
qO3jTCKPdc11yK10tPrpzSnn5GwDHNqxF9sNHfItRO44g5qeR3ybTOskeVAq+MmxsJxy27CeOuQk
PXLac7GMQSvoFxaKYqTv1lU61hMvJztUecpo3FR32nOPTp7wFxy9ch/HzXMnF/W2UHotxkgx/sTW
opc/ezrY6XUexpd86OWGo8hMh21cuuGVAduxnpghOfnvdJHpJMm0N7lWcde192OSsDnJeRjM1lfs
FSc3D5q9Q9anwU3GTYhsnD37tHy4U5btCr8yHnh0EX9kXavWvDM5dg8QsApWqqwl26Twj8iqf/lF
056a1LufGYU9yBZVZzASBVmXPWtv1o+pG44PqWl30Mw4LJwCeCLReOwkYuJdwth57nyQePjg0rBW
d2zpAAd6WbpjOFid/vyjr8zvOsv4dgPRiY9O85QonGu6PGV9uEAdfHsNZOvYq4Y1yCiYhia8k8PY
jO5ekVm1Vp5bn//aQLapPz9UBVJQ1C55z3NZkh2yBCj0GB5NrrAqwh/ROjB0kxIy+Mz8MkOmBYdI
3RZtUiHXxTjmy5wcHTlm5K95SLhLUjUjL2Riq9GeRyz/PNQkx9Rnbo5rdBWmvfz156os43i6W0DF
uemy3m/kXdLE5bobXYnedfxM6JBgNLc1sbWmvSMdOlpJMcmd9JtXm+5uPaSYLKiu5U2Q4obTlSc+
eGW8PCUxFFLTb3ovL/cZGvj1iGJ0NxNQ5S9Hvwq6ahv3DAMraOkg3D3aUAlEcYh4bjn1qa6ceeNX
Uu2jBPJPnM3kKSxgmLC7ZlyjvscJFhwnE2K1k1Oad9p7wIYO8NMoTrERfo29bd6INv0Raf1JiytO
Y9f4BzytFhqXYJvJJkctkRWw1vGOYbzI34cZutPkBuvYNn0ectzK/Htv36qp3qDFQYTs4KNoXPAy
sX10NHhV3dufQGOPEAbDtTMhNuzlbK7SapiRwYXk1sNt2xCGRZa4SW3lBkm6qT2UZLW2i22TBPeR
QF4tBuKKCFuLzuS/cbJdh8p6cBhEGFbQrIoIJIVZB8eChKkXt05H7JX/h7Iz3W2bybb2FRFgsTjV
X82iJFueEsd/CCdOOM8zr/481Pt9B287jQQHDRiOu9umJLJq195rPUsnBaR25P04vjGA38oHrOPu
Ycq6GU26cQcGHr6JhmMX7OskcC1FNeUHe4X0fjhYYOGiBeHGVBVIb5u13ejmYwQVG4xjwKjArZ+Y
ST617rTvuirF4T04Z8mbteWAb2yMGFJRABCR2XcsmKaYjL1E5FVlQrxUIXHywKrGbg1ziWGs0QAQ
scLsoaviLz5eygU/Zq1jEMK7SDE0NAULAJFT3/2kkWerm+pVYzonkcTTHfitPHcv6ZBiKA6VPOi1
xjTXMi5F5ycnLuzdH2e4nUQyE1jSckg0LP2iU3PvkoraOjCvcMmAmDYw4Ui1qdnJIvMLVe5TOq16
x6iPY97eUQMkZ9caJP/D+0nIcBdayXRdQLR4NVOvjGgzgddZAmZLzv/pxcrq8jRYKmGmMEI7MK0L
hIPmn2ouh4ODMjAAIu7oSOQ5OWg1zYOW2n2b6TLak++gznqCUCh2xen2ZY62NcD+ez8U+raODcZx
aKxcp9APNm7TfWwMH4nBkzT0FIwGtRX+XO1xyLviNNQAE4ifQgFaLo2vWaXUCjRvmK6i2a3FkejC
/lQX8LN8NylYp+zwFI1xdLp9VzHW9/so9XBE2Rj+S20VukV1pkJzDwwi75lBx4/0J/N74Iqc0FgI
1kFcTEwVRb5xxu5d+nFy5VlJrhCZMWt2HB7JYto5gVECWRz8s2+0TIN7bFY7E1rZiVI/OeUum13t
xox+9dn36lQoxFMtCU2tG/+YcWWXKy3PHmmAioOYABIbrUYe07COqswBWOd/87s2O7fh8mTlttqY
Xex6ncUxoneqcc28VnsekvwrlW6HxJ5IkVVWHVFQZOtUFf62KiOAX9lcb9FkRet+Ji40ofcQyDF5
1Bi1rlOZyLW+zN9yJU5uaGSkrND00kaJr00B7M3tAGFbED0HI2l4ZMKj0Yr08JlVej5PRfBxHszI
edIrx3kKyT2hlM/tYzhZ+DMcWFRs4/FDQaBYZMj+pBcpJ5WatXFiRGSJ6q0g2JnNjPCe0u6LvRZl
Br5K/6nnxL6Tllpi2BHgTGOhHYnrIEGZFx3LZEfSyYL8Mi4SCwh5KNwrrRBHTsMPA7XwtSxTQG5L
E7I0bHDztDI2pm/A1YPOR52M1RYCB5KgSc+HK6cv5DFJQ3AsLspocCfqZdLkaQZSBjf6JaxeZjLr
iA7FN1hrpDo7VGmVRbJCgb0R/YZ5ri5t+zOew2KZdAAWZ+5Ec89g462zeF9Tem2sKHJOheWTKKWO
ZD8Gl17qK7qEydkx4nGduIlPlOcIyM0FDF0GvCQRjdCwcW+tG7d5zikoDvWYtIemRg7kEPwUklhy
wV7BhMqoojutIYAwzeXisGdApKMt3eTzkKHpIBVg7v3HrKMZmZhmfUhZ0Nlt9XEfzuJnnkGNbIYU
CgTBeWvEu9oeNAn2SJWd0rH1absioRjwwp1uX3Bdtft5GJ6s3nBO/aBLSsqxO9wKEFeDLRPUYAOa
UXhSMDWcZ3HEt4JSNteBSNqQL6lSZBaLzTwPP0uVI8yuTswJEQdExXsgCXON6I1vDXaonWrdbp0E
h4amx8rspXvULHo/ejw63N19hIfPqg5+DCA/ab6otHqpS/3SiUG95NnFsENYbiIO7rJciIulQYgZ
NQdNF2gObWIFrZLGvWISx1HXEy3nqBls7wz2fYYx6EbyVNVIVUOrOI1V8yrJgqldNVwAOwP6HQPz
aJmzZ1pAIrNkdztIol7h3Nhlry3DzXXTcLjVsuLgmlADAxyK+2ZRG4GReo+a+WcRujVe/a8aDMLZ
th1C/6IL889qN7mUO1kKAxdH8LyfCw0nUNqFh7nwoqDB7udybJVjfyw1XZ4LrX9o8zC6WEH+Gkba
QOWp3vEaNKcMR/hSSo95v1giMyYK5Pna/sZnl/eAJFqMfIml5chRGfSbfG7aLMAOQwbJumNUs2Oh
aXYpyzizvDY4mRFye4x/1Z5znLFzyVbaDCkQQCrll5jRdixANNqF1J8Dq4SYUKIRq0u41LfPn9IN
DYw2q7Vtll+1HtKra8wchdKekCe7pm6WX6aMImzK0rueLigUflLvg8A4I8MnCWuKzG2ZNvIy5S64
mMHcayo3OVRwyK8T+I2NaMoz0I51wl55T6jZkBjJivdRHqkEx2uT86Brdbn3a7vdZPb0azDs6tKw
MjWdW+zQzjlYg5ldhzr+u4xRtelm8YFeEpjsgYWw7hyWSolUoWYICtAAFoaLTrv3aVSCCHy2B44z
Y+nkpPARMRJ0DiRFF7m1Ee45JgzoQ9HWWklcH6KJi0NN0Omq9xrYMzsR0MWk0om8LXiS4Dj08tUF
N35Xm/ZjniVYa/XgCxkrxKgYmPok1JlNW5DCazY+SuAewD3NImT79WEExrwmqnlc+TltrhXNdjiK
scO+a9NecukM/3JyUZ21NNCeOoY7iGrUP82Uzq9eGXs8lmiawaimPc7qeRVnNQZSO4+97Isd0g0n
gpOsa6T0Z2T3H7KOGHgb/a6TnC5yTXM8CEpo7cLyoGZ4rHRB9UMYAIHLCnGdKhVu7IwpN9XMPh2b
hYhD28Y26e/Qf++2WYVJqysHTI32WzI00msK1p3BcPKHHvtVUFoelZe5Sxlsb/UeGPOtFRQLM8fq
iNageA/bfnhTrfVcsHLMxII9xP5FTn3+oCOU61wwWRIoI8dMUX5zjcVVg5YaQ55A8w1hgcSC5xbr
6zEwl5TVjoBeVEa2x336OtLOiuiC3jr3kvvaMavqTrbRI2GUyUbNjEZajrkA58N1GPnqS6/cuzrB
54YyjgW0HrRTh8d1fetIIB3nRIqafOfG80CO+lAfBuZfQfA1jhrov6TorlxzpOONhQNllooOmIl9
T/UUfixf9LjsEK0/liRZoR4PfBRXtuzCpwYOAwJkRRabKMuTs3yxIueS6kG7vxUtoTE+OEWjYXB0
gpPBrdMKd9HZ+yRaBaKJuW7Sk+My2i49AczLimwYi39qysjOavkCWvOLXRTOCtkReQtq0O+KG++S
pZosvIeE1IwN6lBXa+Uhd/o3GdQu3QyCaHAjz9uhNYg1aDAK0Sa9+oOZe2NSVufGsFf6VAbeHNtv
uhZU+6IoY7oHo//QDNFX9v/vRdWqp4SVi3kJtkEkl8RfLmo8ujbps02UidbGGJXifGkfKWNfMjdF
ps2F1k4vv0KB+YFYGX7p0EAaje0AfkiGHyuByK+QhGXuDc0sGvZxO9uaNTn08YhUYNYzorvc7Ngu
sdDQcZj/+oxYk7KwXiiBDr3TII4hj3A7E1xziUH/pIYRefxmCK/KXVJnKPpjxdhAOf1hsFD6tXH2
VpfDLsSr/VwhinN1ImIDR7+S20qQeZTuKiPKdiT+FWBW6ILJuX2xYZtjpCtpdohBnoRRvOgut7OS
MxPNDtIYcPXXtCL4XlqvskhsttShZFwLTBUFEu6ViQJF9dk+Yxjo6U0J5SIn313f2EXLOJIp7XlW
5jWweavTlCAVHJ2/gKpxHKTrdoZqsNNZSl+x7zwGMb2bJC9DcJ9sLHxE2j4qo+ba40uhfXDm6RCX
OML55fswi8OcqnaOUIuknQHbKnQfx0DZa9XrwW5OUMLGI2qVOA5fwckEewfs6UakKSaFRmpenzo1
zThWSdVSYdo4udAPVuW3skvdkwIdvbn9t+yZzEX1NW3M/GxrBdwyho/rcuY8YZLW6srpvss4pMVd
gd9suvpd2B8DLTQufYrU2J6GK89htOdRXzMW09HqWB3qsvdKg25hICk7+i5NE85ECGXosF5Ma6JP
rajlYYI00AKb+KtVfExhEDNrK2iC++bAGlGFp6ALgXXH2XgiZRUbSOU+cHyjCcsIcK6JQCMxx7zk
6LzSYXFIdzHAcgJkHQw52XkigpyRDcrXaI4pSKq6uR+yTJ518cvABHQbaycxFb5KOszuUf3kDl9x
1F5Jx2S0yTKymSL3R59ib66jmSSXWrZPo12pE82cK0LHj6HL28dAbmngK9Tu1QDbCedQL+JfIwvV
pq7kO+S6ZzsABmYBZt5tRjMA3KNAwU7BBGd7lPdmE+3aFJtYFAf3sdU9mXhXYw4f277zyb/kNrdt
7QPUsLkJFx8nncR4U+E5KrTm0nK25b1sdrildd0mcb3h8QkX+ZnCCo+wgkLERJBMsh4GvkPt9w+Q
PFskADFX0mcfQgeJBXRlGaXYkGyQcIG6E5kO84zSnOE7drV4gsce9YwPtDSjJ94hGEbemZZvpGIY
PDKULksWfWkpXGDVWSfx5ALSSl1u3wWBdoaKpo4tJAYdBZfsD+g7XofAfRkCugSW9G/Y1oDRfhjc
AXD9f180JPdeb2gHMDTBXZDjmB3xTVdSJmS+pxUybELGmgJOWnH7Wbf8bGhQGLcm+wTTVmJlF+fQ
gCOQLFkq8LvbF4RawQ7EAZvE8jN/nsSubpmQOIRg3ekI8e4o/Zf47uyajHmMRPz///z2ndALm5qg
thFFg6/QaKd0pRt7WIjOJtFvF/zDP9nIWWIrZ1pqyGTdarm2iXswTvx+9N89yBpJQxj8DAaagtRm
TynzzZgImxIiIXcKxFSvJTHlF4JOY67qrVAUv+Ay5q3mFmKrE7L2hCWWaHhIwEJXj7Y9B+vJjOKD
wYrgt/T76MVfISqGa41FsHGXiHs6ZNAw3wZOXis09i+FXv7Kh+iLHEDhd4lHP7llKAE9MMDzbbWE
pyGMpv1emycB82yTSdziBUBQMLXo+D/y/Jtt9++C4V8X1OIw4LgQ5GKkztdUWIzVwmZXB/ZZTTSL
OdtRtdmYLogkemyYoyaWg3pNVfF6pnO2Aq/RIAfuQI6uJk31qxDUaZHo7zlJHKvwrRPfncVoJTPT
K4YRyHqlM7XplwDtOLmTBnJOs7dJeu1SQHcx2GMVG2I1YrExi/HerIVOU/rbTBz1tIRXzSJDUuE6
D6mdMuIta1Kb+h3H1g6heK3TWzP9bIlJ0Y6+X4YUq3SiQwvTFy3xtdv6xDin3Z12GNMx/Cqt0kG3
Qn0QUzRqrUkfr03JF+YXomH4lrtYUqa8Ydmttmwaa1rHcM4afqcO2EjlzSHRphQz2fe0x7AXW7LA
3AuJVfNtIgy2XAeOc0T+uDdgHXxPRsKUgyJcCunCXilhQ6hUCW2bHVMr6uEM0qGBv9dgnschR37M
CIGp88i07a0nVTobfGIfIypkZ3kuaj1ckwEVYcBwfkACwtKbIiQPXZjdZXJXZP4Ds2PyB1oDaBNq
yJ1dk1YtHZ4CEooa04WivCgAqoqQQsZEymlp8YQCuF5o/VTJR9IBehsblJtRQ/Q5vWMCdwr7kEGh
3kg/39slYEfwiqDDOjyXTvY09MA+QJWcjHgCu5Q3Necu8yk0CAMSNrjgMu5pgeoEVFk1rLMEHDu4
JvYOiDY6WnRjZyQABAfUlazwNOPJa8tzPoFc5Fs0149GbVU4gy1UsgySpOY8KGdgohA4Jf3fdhUQ
SrjlnPkhRnntarqPpk/GRB62yJQhYFbRT8cUfJBRt2FY6e5wd5Iu1QTAxJZMEqfegxu6b2jwSBu2
RUoA7K5N9DeGkt94X6PyHsccN/gSy1i0LuV8y4C+07ZMrdljCtooJQbZNBio6hegnI8kYkvgJ6OB
pDmi4jxw5syZslkMYUqa9qj2V5jZD2Di0t0wxdfGXs6kiUVSRkUGBB00NhxcXDeH2pMN23LV4OaL
zXbbRwVzQ5OEn6YriF1HmJSyHQ5gjTiVx6tyZKsIHDhRdZRsqxlVN5anFaDLrLLFBk3dNkLetI1d
KDha8lC4sbn2Ldies6a2TsRYZ+o0k4UQq5ONv3athLxjHIpdUwCuGWxgUIPSv7cAnyJRUdonmOgy
H8O9Vn7gByIcvaRpP9s4sJaoTgVRLaOXUgsyMhm4P3UCelS9ywrzRxakTFemd5RN7wkr2sqxqgDr
6nhMG4Aag6+/VdD4oUWCwBglhHMsZM5z1ol2NwOiN4BPOE57KTJGtb5NI87EAZqLYmMt9aY5YISI
CAEjanje6u6Q7KE21UhegGCGLm9P8wSEDThajpKyyALPivhQbd3emQ3pq0MDSSD5LkIiYi0W47ye
tioawr3uqmdYLZXECc9KtGkZR+1wSz3qtOtDEkA70+XkGyWvxVyF26A0fpQFuXg8daBm4PMlRJDh
iX7LVPbT6ZtyX+IohRAWlPW3zEaQjhmQUcN8LmpJ6zQ0aEbUI4aOFvqN1l9Fk4Uc4/3oovNZZH6M
8N5E+lnGxZl+6QfqgLeg6Iej3bq/+ln99C023CrVdkON0+3P8rRF6fpJnOY4kv8IyDVKwlb7T3Fa
VWTSjdPS97qFLjO5X0sbvx+aUVg8AyxAQ+L27WqST3Nia7E643fWLnDGOij3dObNBLdoyhO2D6iO
/nJxzn+5OMtC12sj8nVMZfznxZk+oUchswQPW7Q81kv7y1ZRu3NwzNCip5+fqovClbF0tHDyuaGz
m6M1vI55Q7h7ux5msjwhCZzbDiWqMT3+5QJRF//27tkOl6dQGhq6/kna14eF3TUq8D2TYx6ey5pq
Ig93yRxp+4oLX4fNMK5Gn4mjng7om+y1NEi0+/Nl/KYxNh3H0XXB5yikq8xPnyEJFY0WID30UNMw
pJgTwkjsTZFZb4VN0ZkuH2aJpxzMYvoXeePyq/9T2+iSXMEn40odTK/1Wd4cKKdEHWx7chlJN4wL
4yhyt9ag0vW8vOLAHgYUMoW7+fNrNpbP/tNfFhbrJ3cuHl3iUf7z3hBuERd5mlmMoKLqHtmX1w7a
RvmNOLRBtJ8GGDWiGZ/z2f1VOHO9cc0rqfdUexmoWV+LfmVjintV9fTfcux9CB1OaVz3F8sq3jOb
Ih6tw9/kqdL6/bKl7kKOMKTJLfNZnjoR1tJibjM92dX0V7TZGxYFQcHQYZNIs78CumJSUMNfxslI
Iq6P7f+MALdGAdpPO1SJ8WAU5yBh5o6bC9F1A6zZqMFIlu2pA2jT1ej3HKntmRsjIp8/ssHt9kMT
M3BgNLEi0Kw7lwZcY92x17SiyVJuYmPPaPpC4S2e//xJ/X53upbNgczVHcdgyPjpgypys9J5p22v
o2+8aniAcS0RB9V3r42kEoxqGsDkynyt7UTf/flv/7668bcdYSnOJBCm9U9PRgpSBfV7Y3tCt7cE
Rzc7RJrdtgS+RmjF8Jf16vflyrUcJVzLspVi2fr012wM+RVqSduLcMuRoPKCxnuJbUTHTYYweMGf
f351xrK8fHoGIPJJXbpIi7EsfHprkyqr6HwUlgdW1tlG5LNREu8FqcSLNYpmxzIiiCAnrwPtsSzr
HJmXZLctXJqAy8irqh3zKIPy8SYazUqAxTmur83gb7QClELCgjW3gXWPfcyjhlZ/WT6M3xdQ17ZY
vnjDTMl3n94ySN3+NKS2CU5fc9b0LPJ93NRXAa7HGx01HoTAdscgzFZcLoKqbgkdoce2yBEHF4VI
me8bv4tWqTnBkyps0D/lFyMqg+c5f/Gtat7/+U3/L7czTn5Gu7zt7Pef33NlwP6a8WN6tBpo8FtM
Oyy3yg8oAI/CL8QmX4wOtMKDTD/9+U+L/7LmcSc7tqQB7Zj25/3QoXnL384Mb1zcA1U+QzJ1Ue70
uMmEZJrv1/10Ea1bQsRqmXUtmtp68ROj8ev/creL5e76dPdhkDFdYeoWxmq5XO2/rC29HuUyVLbw
COxlvVrUQ/Oi+bly/4X7uXzhVM4DR32oOVrxlyfb+f3RVrh0LAR1DgOb35cVZl2unodEgeo68eMk
tlWhnF4td5/J9JHwbnknrYwWqL+McPQYilNK1BHK3TcnMg5+qonvtXAOc1dYuH49OvfwsaGF1TNq
BlCT/S5icHk/muI6h5QYpW/iWe/EKemr3rNg7Xew/PetlduLpXvm4N+KuyAKtpI+CwZoxyJwtWb3
m2zCl4pUbWIze+xle+gqlZ8YSixLgzVhCfdZwQ5miWpWTAFUkxDKQdpQpqtasJeJ/C3Wg0djdhvS
PxgUDsI/BO3a5UbZRE4wnoPYACpNnNbiej4L2U9v4yAPWowqScuSx1qjcKOoPTf9MDMXUww7G05U
cafD2XN790ye5VMbJNeuCQWnM9yVf755/8uGrXSMUAbObIMDxG0x+9ftkkecHifNt7xgMN3TTOoF
SoPvcdi4D32rn1zQwrjA0QzEgoNMgxE4j/PnbvStoz5jsV1asEGFrtjo0r0SA30CtIwMS8r62FXW
C0kYpBR2s/GXC7d+f+KV7rDKUh4rV7q3O/FfFx6kPbIVakDvJhO10JhAAvjVEZX2PcvqN1ebvDS1
nEsyzz7Wp5SZdE7CGihVPgy2UyQ0GfUXa1akn/00WtN9lqgHYbQz7JTHJCjoK8ZfAqZV254p3970
Qai2JbOGhrGWUK8yHhaMsZYBxEuZ5NvI1D0xltdbZdVy7j9nV8QKLIwkLG9TI6KHzGz5ZGbyYYRV
QQTnj9pH9LwZ04hJIUvmoaKDVxNkvtPeCKTDlJJFkgAFpmUz1b3kHb7P/DFb4azEbgvCg6C84duf
74r/YtdROns0q4iQPMTGpy1Mr5pw7l22MJJ+Fc2eu8Zpqy1yNvxFKpVYlDOCaRfVaFKYhQe9UazH
EFFEgt96Xyd/Wd3Fb1uqLXn3TYGFiLXN/Hw9VdQwuMQb6vHxDkenQVLhONux0Ou7CBqG3T4kLSBC
p0T3OOrlLpxRqucOg7cohKfRgYT7S6X7+6rPJblYB3XbVuyWnwsomBFosmkeekYYSWSm9ooePQND
5g1JKGjPGMjrHFufLvT7p6NN5Eim9xChBEC7v3xcv9X7y7WgNRa6XIpX69Oan+HOKYHVTR7caXyB
uBOOTVvtI8aAKwh+M+WqgfSVueemtTWxcTquTcPETSQ9jNMquzLX9/n/dBD9Oe1ymIzi0zzOb3+5
0N93Jwz+9nIowdzEAeHz0SyVYTTapTN4Wm0sweDYkbJAP6OOVZzTkhuZAtYOmv9731cHCFNVwaOt
ogwHcPQIKy1bD471EgZ1TaZ21K3q2s3O6TRcwt2I0PcRyCXwFmXckB9PrBDZiYklhqMlR6VjGSa7
pNxMZlJv54JgGGLsdKhG+2KS/k7DWI3OqszVJswRhFuxSXNxEVaHQNN3vWuhLLSbJTjop9k41tGq
IGPXU+ZsWwN/folZ6GSFtLZRpu3MznX2XZMuKjInP9AskMiDbLWDgRxtunie7nmmc7qSg0dv1Efe
qLnrwrTy0ygZC9++lO3ULjQrc387gBQM9FC/yvY845bEHZLb9/OEBKHfZkRhvxDEA4ggCV4yo/xG
6BaTewi8mtkKUnXdXzXURq+Xs7um93IJQlC6dtep+9siGtM0POlu/zRV3Te9IDxS17D6G/Y5Ehqs
hxYjzoiWwjHhmJRfGfjHeA6U8ux6OtxO0pFf/xpzFOyx6nk32AmAMwfiToCdb8BAkp9gjX+pOX6/
+S3BSR+/sbKk/tthN8pxyKDmarwokZzW4HMtNXQ5bF08wDvg28xFpv/7028JHnvTMRlSOPJzvdlC
eGwJSq89N0nanVaYl7Tr1SnW8hRamR1tZlfu2zaiS4MqK8PM849eweps9/znh8r4dMAxKdMd12An
xAxmAbVcFs9/7YQ51g9RgVhjNK09g47Jz0wx2IItGrbIfvfYN8yjHfoXjTyCzeLXmB3uRKtw1JcY
dGJYD4zK3OESRfl3ChEaxwbMR4SOo5ZROylG+XP4IBn/bQqU2eu5qHfQzEgJGY2/rfSu+O3lsMZL
25a8FkNyRl2spP96OWbKpNJEtO2FYxVtXC0U3pxZukfmBH3t27+xLArv9h2UsnVTTtFxcPwZbglO
aAhqfOv6SJ7gIGZAeqX2ZRyT2bt9iajikbjDKgWKtrn9yNIA+5i0LkgIaGfPGInUhYdxkAjhGIJU
cpMkGCjuu+lYVzPDlNiWXmTFgA/Ccvzfb3WUKVpA4xnnuPQWsMvWsptfmZo0LyqIjbQa0BZ11vgW
jK4iXEm/R7aUSmKTreQQg+UiHNVconzPve+WvOzRzVdEFpXehFmIgYRHqrDv3b5TTcSBUs91vuJO
pliV+kNutZhl6vip9SHepX4VHDiLpgd4pXvD1ZHZjOFT1bFpsYqhmKueM1haVqWxC4QGcSzhS5gR
NutU2NmYJaAX12wSXWpCthZn5j/2K/SCWO6Cbm2N+IE64NWEyJjVVYvexRJCK7PqbjZDCvA6GncS
m9ZKb4rgQNgN4YloSQyGG4+x6MVzHnabBi3LdvQTRgUpA1YxmSQ/4gnap6zS6ylz3bOTyQ29Z39X
mmJ3K88ArxIYRJRWGSTEcptteGgxit2ukhn4JWf2fuyiOlrrTm49tYkRbVTC3cDxhck8EqGNnWrt
WZNFd44RP3G4KJHcEzkERZleU5v3V9+v9Oc40BW07gnJjfKf8Pyvk4pnSNcqyb7UlNomJKcOtZ95
Ccg+va9iBLNFggLLHmz7eLPrsG0RmDMwutLqHjFFC89smrDL49Y6cA8GqzEPEa9KLYc0VXNeaDhO
Kysodk3zA+/soZWDeB7MRK6SKtDwgNKSnworO6NyWdRO1tlaQJ8BPop9i8h1j3ML7lvL+UkR1LJJ
fPsZwZixJdk82BcZfsikK7BbRhrzn+ALPaJ7rFa0oYR5cNNQHI2MkEsO+2jUZ4N4j9ojshuO1UK1
Ea95Zn0x8+zVbQKEpV2IrxRX/NHo6p3WOxZ0UIGVLyiOto7FvyTMZ1P3xleEs9TOOeH0A6jNQxNu
B/5o3NXjlctctTb2+H86lHqC7NAF+A2kfsBI9ngzpk6LLHes1LOBvoshDL1Mi9LvnI/dfSHmbp0D
Q9+6A/KqPo2+ooSt9r3LbXRzF/sobK9mz4RJi2y4HuG7Dj5vrxqR7ocQfd+kp8Ya8HGBrZXjOi4D
7tfZeJhRxjwPaMRhiKUh4iT+CVLlgpFHsNrqNroRugvkxiBqCeV4hYLOEITQ610WufGBVLgzoRD5
Qfb4nuMU8+KI4W9rAi/DhU1yMnoB/vxcP01G6mx0kEGxBr/FtEkliNl5QZgy8iyOJhzDJ8gMpNvW
VcfwxEzXcmbCmqeL/gjr7QZEXqpjOUVAkB7MoFCIhoJl650CxLY6Esg6PNMsCY8AummWEKNKf6kj
+1gmBM0DQ9j0DLAuttHQzHGonwaXDd9hQq0A+G21Jbh32E/JzzJBKoq2rzzrUbQoUzCcpAgrzyp/
4KQC4aoZU4CkZEtUTix3bmE66xRm9NHtG6pMO6ieqWvXhZubD1RMWFZUc8nbTtwpqcV4Ih4x7pB8
BlMcwUozp5u+Bfrnm+Nw4vWHHuGG60h3x2ts5RORVYx0cyxXJBlUO8sM3asWNOK+5GGqOM6uCZGO
vQgf/NLAHby+0s6xi584YEjW6a9FOdKTy4fnxFA+OyXZjG0Z3CMgdp+S5AcbAxPWRroeqVWFx0my
Cgxsm4h5zX2LyaL3e4RQVzWK5pm2PClq1STXxFql3gjNOxu9KYkcrCXtezrl9T7KZLAOyoQAZmRJ
J1jej40+Wryl72EXHBU+GS9RiOAmxO+7iLE2eRmC/JK6z16y5KVr5HrEbXWKUJMf+r70mDLGJ81i
iwOaDiwwB3+F2oOysmRJedSSYFdq6D9Eoe6LVnd2Y63Xez+JH8ycVl9b8uAXJcFemo4njWiW4UhO
iH6EoPnCls9ChUaVd1un0aeaDkMS+rY1NbHCgjQSqMIweB8ADR+DYrhNU+MSFZHpNqcSD2606ogV
r0qeZt26U7H8lQT2ZpIg29AF4JK2RmsboZrKA+bdCGeLE6FZc1H5G9LG3vxqInylA7vWuhZ1c5rc
o7rnY4hLfdNAemACPOD80vZkp9D6qcr5jpEkjTZ9VhuBm5jAv1jb4orJiHSs8EookZxq/WJ0urzj
2IJWDT7N/VBLnPzIWtEmGXLr0rPfjyR4F47hnhHQddvCKsId0i19z/t66Nt0Il4tGY+WrPCcL7+a
oXC0FgutBemOy8MxPg2sQluHJdRlDXqqjCCGf9yNiCeupiWtJ5LjVpnT5Nd5KgCj9u2wnmsbw0mf
YPHxO+ho0Dy3vJPwRR0LL+XULJaR6NxGA6o8COzvuvpiJ8R/d863JUK5saoUv1YBZHEc+idUauub
9rdIIsYsofWeOeTKIyMKj2D1tpWvmZcsNyc4XPWVI+WHEVUHEjTno9A3JqUUB6PxAzkH7sOseXAc
0MekhlkHs3Pu0iS4M+hx3xvN9G0yYc+nARlija4ORp3p61kitQ2wJxJSOYg9Jdq2i8hpaDBPAInV
I3pxnDpCM1rbE22GtulDTs32MSORcVNU5tNtLNO1MjnaWg3TNM7fpI6Co+3tc5tXJ3MRW48Bup00
ORexWR+NpGOc7AcYrfvWRJg3jAfJXxFZOZzsvNhHQSjOVm+fZjf9qNpY3S1Rd5IGz76d62s1yoSX
4U/rglgtLxL+JpxP+aTKO/RlSIrNUjsyeQbyotdqm/B2REAaaAVBEJjix0K54cXCPiHImzxXCwR0
ltam9of3m7O8heXnVlm4refmXLkAFi0FQYZA9fVtGNKWREt0ZOtVlRCbEWnrdozoERU0orfM89G0
6sMxictw42bioaQ7Enc/dGtHkOWDCWPzGKEpWYV+Cf5Zx3Bv5ljvbfy6/1gYcYjiE64lg7rwO9Li
8VC28oqiNd9McV0iAuh8j0MeOnms0WtRufWZsOFyHxnWe+RLSdhtsxiV4qOhp6/+OADak65YhRnm
BQevT6Tn7al27CeVluQvxZrnZyQ72wUn0KSEWC4b/dSZILCVSWT5BBM4k81BYPs1KM0f6e09Z4QZ
nYhI3MvBT45pBB4ZdG9PKKQM75CT7ADgNmj78EOK/2HvPJYbh7It+y9vjhfwZvAmcATonSgzQcik
ABDeA/z6Xsyq6K5X0R0dPe/IDEnJVColErj3nnP2XnvoMZ5MY7qm/yh5mDLyNW3BgoJZO+pCemMZ
b9cTzaPDg81YQd4aKjDs3a7/C1+3DrRO9BQBZcpEEIElY7+mGz/o/tUn/fQXcAL4fj7+PYcimvZz
S0m2nPcVlnEk3ULTt57Ane8K7UNEXQibrR24OB+qq6r9ECLyINBWMceTYE2hiK951w9PDF6sQRki
omZVJsbhLqrtSigIl48gnbkwCxCqdOmXMWaPcJ4GHKtWcW6ljA2tEC5irNaru9JZLPfEgD20CTN4
GoXW3NTnEk61IgFVZOeMgwjsMICM7HVUuksD9lmXpuhMtwg9VJ3JhxGTNe0hADPLvUPMlxFN22VU
LXibsOaNj03aEUIjD4AH2mISPhYlP+BEGnTB+CVmh5+2FT+phwW3lftt2jIdhVVr12QKh21Wcr5R
uTbyp6kKB1hX4zwa9W7aKvhDA53oV+gAMs6xTdMzJXtES7HOqob0Ys1SMG5Ad/qHCLgDToB4lHEq
5iJbb5ZpDcfnpSGwKrHq8oQauwrThIi9PhlOplIYnxM3mPXAFjTkXbmOEUeea+JRWlaTMI1N7Mfz
cMegTqLS0+BXzwU4TPVNbwTOg2WHJLnuasntkaytu7pJw4SA57h5VL6qPqI3otTsZCZEprqPx3hU
uefunbI3HuzKLdLvJU3kY6SoB0ub8YBMSr5d8FJbaW5dTeKlUuR9u6FR6V8s7Unr6u40jigiR3Cz
zrN++HvdTmjCnamF4dIBS1/BIJzP89RK+/ugWDd2H8vTFvTwGH38pQZIMKKPdVtjaF1rWsKHQJ1H
hX1TrUndCAWJxYIol5CQjde5LTVmdKy20V10agt1aNlCunwiZeoWcfySzSqAJmW+FD3QgikbAz3H
2E3b0Lzk5nv00ACgSNZlAr/yD64It3VLZmLKtv4cFwwytieuNsyLVcQYsQTc0qm1dyeI26Zxhuaq
nMNCfMbYtOQ8q+MI2B+dWDVwHsgbBcBFnkFPzCfoBnmlbtlqFvgQMgKkuvyllWF5TFVkIg2KwRHk
eQlFUOu4uTTFvyPS2ymV4iPmyTYFw6awN4h+nJNmDQXXNbX2yJdD/EtCAxCXrF71FlKNWezJbF4W
AjYj8VIyA9gsNKT/trceXfJdjsxwLZyvdjFE9y0Wa5ZmWb8ygr9O5bInfokjIye4pezuOB4JiBK6
pA2qFq+ntALF3Tn9k2XU3bVbmuLBabq886Knqwmrfneom7Ej6tHCZyWZGxaScYW/2vRlml9uOnSf
cj8oIMnGB9MElDv2GD/XsHIhowz5cqxRGegLsbimvGdYNr+TVWrcF7/Ic52j7ezp0YS8Pa5L6q2y
2099n62lPloTP1ltzCb7ivsGcHg84+ggUwTdMfOwv4ikHv2sh2wrsfvMAp9rlnuYOMTsdO1JuXOQ
jO7t15JYC0dtdFlErNpdVOD9lJm76CkoZwAp/WaMe2VNPgMNs0obSAo3U0CPmzqCmzw3yeRjAgCC
yagECTiYE50hq5bwHJaoqBz6FtjN5ikcjFYP0mjexwgug1mWf4120XaFaG4XmO/YtfGkNMt9ChJk
ma4oKB8qimNPp6KgaBofzsjzFxjtbTJZGmSFbX2YpvNfEBRnI5DuRDJIkNn+YiaQmkv7aCGTrUna
naAN1wbVotP1beHVph5RsKcDIGQp39FCjqZq3k7avDapIdY1CLABZZ2H4jeDqqW3G+MuH6TJ7M7U
51yeT4Nske5Hs1ibmaUe8OVuqoF0BNox8ZH+vTveLUC6MUjq3kBWuQhJs22benDytjlI9bC8Dj6a
crsW4/bQIURXca0Z46PbG4O2iceEVx48hB9p1cfU8ol/rYfa9CjdeSgPGVYhV4pRXza4KuzM7G9k
Z11HbMjYjBZgJ6pjgKIOVRhEDiv/VyEkeNByudlN/J+hNWk3UtY+OKvYjWrmK2y1HHNpaqzytsRA
k993DZzlv1VmWxI8+GT85LWuhKUh+Z3E6PWhsXeJz66lNeb7Rk448A45QNU/EjAu7OHNwrFKC8Sm
kl/N6BOK4lc845lRYQF7iUySYi5R9s+yYnrYLCU36vrYx9kWxLhjsofSeeoIOyaxkh3OwR914CBn
0BiwdanR7KjHEYRgGreafM0UWmKSNOg/pG2WH8JDiUkuKKl2TOlqPbH4sf6ujFC45TQPW9HIN/em
OMcthRfgU7gv0XyaFlVAgSVkHuRak5CZ2gzTXt50Q7x43aRon8T8aVB9tRDEr3KgFt1yyVd6N4fo
AWRXSPEYT38hFKyuUsr0IkV1zI9EhqoOhNEYSzQlPTEfovGbSPSjcGVi9B6QBUwL92qHYjUxqF+r
iWXH6pS3jmvdTuKlJ5RmnHFWCWTriYvHMpH6aT9t5IUR6Cg1+3+AIJ8CMuBPs3uPRJJgFboSM7Fo
rqHReY+IWR/HAZ1xSaowRy1bLO4XS3/aKzuEg6h9V2ajCi76N3JghKjn5ByRTxndd7jGJkDjjxL0
Dhahx2P+Y+jA+R7i3aIjOCdPr+BzQe9+aji5ASwRrOfj40tYweXB8WPtJ3mY1voEcnlWSJX4i++C
KgA7aUa2H8t9vZ5kmrV/RZMMirO1TvPSzjSALlo8r1SjpQtLWWfCNV6pE8duK6ecYgvSR/S8JcZy
ux8zTwYzux57Qld6Pd1xlG/sVlfYuzg3hUnVnybY4CHJ3Wwpi/i3aUon7/mY2C5bqZBiV9HK0Y+n
8X1S294nJaZ0skyn92kQ4GeZhJlSW2NR6SeENkknBn93/KGHJFERN9ZSbTUEmHH01bGhArWb82J6
0zs5TFVcz4a4x0QraqTCljMjswXgENAVIuD7+YjE07CNlkmpSJD4ANo3YpEdTNLVHqJ4epiZtJ9a
ACFDK+DYnibuHQpR81ns5H301U5QEwiZ5GpugGyYRCrYojXd1yroL+dh6qv8OUwU8eZRRk3I6Qn3
Y36ihDX2IPsBMSOIHhirpKj54O8wv8iD16eptO2mZi9Psx4KCwZweulHa10dHIgtOt2imu4UrhYY
wmLndlJturLeXepc7s55eycPQu1pJQrFsd3rk6aetCzetmb1LZq56dWj2qxMxAk0KszBp+MrXRu2
qrBk6lG11THXYLlNRKFPERsCBnO429pyTnPwFtliPvUb6e4OV9nUNvqQSy7Lx9HQF3ABU0NkJAGO
9iNZ9C0n0XE50EN2iTDA0Abt9IRmlSFdQ2Ktpk8dd2O2HBRcbhiH69zGB6mcBJPFVpU7M4iAzJDM
g6ORWpl48ex55TZQYbD6DhCgewBdWhkzCO9Up2LLxYc9JV4xy4afSQP7miDTrrZS/X1afswEd5ZQ
R5SY8pzvxbb4JIbhY9Bomiz5tStkmVhT4nSf+kewHvVG1sYfav7ExTRFbhnqX9KUO1fV5XLbASrx
FVzbJEfjF0dGeW41IgVYOC8Vi9GSmGuNQ5OfzOpX3SzpDb3BmynVHpjf9o9GvzPOXszSVLbDICY7
lQWZjOhqKw+MD0zaLYFWPv5MsK6xNsDAR8Wt3qLonYroWtAxOlcxMP80yQ79kItMMtLFfySQ8Dle
ZgEH+u1U0k4X7tFyaWuR2wccOx7vZiDZjeTv5kFPKtHj7oTH6yZzBNop9VaQU3EllYBx10tCBEPT
NLdMG7on5rx5N59WhGiq50PTVOJpkso3/HT1cam633KARiZP93yVTYLx+ljkJ6GOeLVqwfuREXbh
y5ReQTdAs64UoSNZ+DhAQapWBnFoinFHFEyLzYFAwlqlP0EFWt9k2xb19DpKiYjJF5mcqUjHz4NM
lpxClUaXlZO2IpeX6T6/RpUw+wkI3W0kTRvl2RrRl3HktE0xV1TtskdHt+xlljJXmGe6ugNhqEOs
HseFL2yrfGtNM3HazXuG0EMzXhIsm4FObAoYC/641NFwEa1Q1XPxQLjUqjIq6SVOJs+QxeK9Zbqy
ysFU+G0l9S9GU4Qc/N1Rx+1uk7EZofoSIdSAihQ+pXp5n+B/3BILG7hpmbDyXQ2e+7Z4ICOzCi00
euhTVPGm3m+qZAA+zP+NA4SQCEbSd/wO4OsG3Vud+fXnz3G0Rxv/O7/Yrz20lit4IRttLx/NKwGE
pPVgEbI7MrUUDP6QXBgbuT0niNSFxY5Fx7NYhaEDLAF443Y7mQDgL+jYiZW5ty6q2ZXqet7e27/v
cZbZn6YtOZE9e7Mn+9q6CdNjehxv5pvyC/aGU29NqFRDO8fBI8of7+em9waN0YeXkSjzNTOuCsQw
3yzH6Shfu3eCO5/RTXiiDNhPDo3rqCM42RN6f5hW9PJxr6IEwUEi7pOlWBytTq7JUPsdQDTcUgwq
h9qsA0CI5K7dBxUrfms5d2URQnMq99juqr05JO9TRaAFeYEEX+XKV8ZBwOY4K4AGzYyAaE9iIceJ
5CJgAMMsVLsFyd1xmMTbIy79bhrzVz64o0yqYs6Yaf5KJ9nRWiQImZY0eMtV9VUZdTpmd46b93Kj
YPgo+SYur62n23hsFv/YTy6OzPUxA1wVXY7GCV9lU0+6q3VLs/77plHrZt2A+/zHH43kTh+xxvVz
l+/t2oDato6arl3//ePfj7KOS2Moiq3EOG3N5GsrJNuCzq3fyHO1tmq9Yl7OR//2x5bpSPAgyflu
KuW6KgxIHknc8Ja8k8qfc/P8928eka45qdbSIZaKch3dla3BgND/+5dRNZbrZoyr9fM7mCZZ+JfH
69KgCYcHp5ykYv33TXyPCm5u3vyvx/5+BNbmueyzZ+e4lqXn/9mV7NfRI2rIr3l+/1paU1cy03Vi
qcaGM9TrqCMdY+nJP9yItTysKvBuD03751fvupR8zef//W+P3RsATlKbtw5z0pdH2SR+a8gYmbok
7V02NIhQQlOuqXzKNYx6ODP3xwodIwnjspzgEGJQLefiv775+1hstDktvWojPJ/1v2+Yx9I7Ta2M
t7M+g7sRkEgoIqv+qKVQttqe8JznfzQx3v+HdvD/k/2vS/3nv/4jr74/87Rf/pXPj4bblHRZRZTG
DmtxvkBG839G/NsVWVH/DfD/v/0C/8T9G+J/Ih+VsLiYmqwpOD/+J+7fkP5TsiQJQTAlOKx9HRln
WbV98l//ocr/iaiPB+Wn0pD5Bir0rhr++VdkQ5EFQFsGEaKqmP8vuH/53+Djzx+dxqDIlzTQyTFI
+e+KEob9/SCXeRNMgie11r5+pmt59EclWwu4eTKv27HAyleTuLIxC6hxhBEKiOQ0w3WIDsbEyBrQ
NtE2//KkHv+hyv5XLDqBA/zX/6LW/ue3ZojW31ADvBD//VsD3apJECSaIM7W5QhYEac1RNFdesGx
jnwxyX111b3ABHoSSBgraEhiuEnmNiyGHFkOOUAfZUyyexoa5P7I0qoX/uSRrdReO6yeOSIis7/2
EdSyS9fu2ySisM39St/c6ZLB3Jd5Nw8OAcQwc7Pa+yVLWqzRs/VBdZ5M05+ykECfIDpKKjA4JDVh
PQFBdh+apzGgqrUbsxA7r0KwBFqiQ4t2GAaioe61T906F8L3XIT5q7GQUgcGe8XWC4cMZycdNo8p
hCWHdRHyaYZXRYmdpAd4dqS+ypLfH3HNRmyYwDMMfywcmlZIEAD7GPbEZoFBP79DkycNNXFUESe2
fKFXXQU1RAmbEFzJeQatuw1dZJPiZCCzsaMfM6G6CVKFrTy+zcqLGsXIJOnCykwLQAt0fmkx35Jr
7ykGHEufwsLLp2/GYrjgb3eyMOmPkY/6PpjBffwzqax9wKo6fzCJrJl2ar/tqifUVN7PnhLtVTyQ
hbg335pQ1M/Mq3pn3Tsv6Ip1W1jpdn3T7fci3DpdmJ/bT20tOeab5Lx7ksMXaELC1FswN/V79vAx
JKvWC2/LPaeJYasjVke86AOBZKt5y9zuwqzoYspeCYUFFbndDD6xZwQYLNM2+9JbBx6xYDdBlbvz
qtBsEMc8pO4113ROTeDencAdbP7g8O7n1sPhdmiMj++ZO4jf8+RJQPvN3n7AHhNd7AUqXbhfedPQ
/ttlfuZm7iXz5Q0DJ/GJvVxJ2Sq7+zr9Q6c8mVs5zE9KxkkOMzcotRW/yfVRbMWuNor9U3knxSY1
2+fjzN4EtxsBTNdkBdvwqHOJONA1ttRK+M0VO8hsvsnBvpkOn8n7n8EmBtymzLbls+lo/DSCb1wR
4p2QKfCOrDzOqakaLAGK4SWY7NT//T2VzukUEfJsn4INgc/OZfN8pHSCX3w3vS3QAvuuCRUv/y/J
CLJq/bvg7bkyK6ybqAkhPZna043zL4I3MaKrOWlQaN92jf3x9hwPa35+fdO+qfvDJKSzctFsCMSL
k557MAE/mk+KWGDZzT55V3zRqW6VzeSVLCG7DPV1GXJgXOXXUj9b9v0qr5c1+a/FanLKwcGz7qhr
iL12v20+5TWYTru4lds8fD5ufZPH4I+sFSEvsg79141W9x+CiDdF0B9ImCu8Zr3sv+Ig+ZFhLNsE
TdjLGswjohr/cWTiIeCZcHpXdN7e5PXk0bSyZefj0AE8UFy6alyZB1BowfxF+Q/lfQ7MJ7yenoO3
NDTPHO3hVi+Fk7h/wjGAuCHaYeTSVimZsaBYQk1kD3+6nfbKzAmCn3VQvoXBZoXfqbAs9DdY63Ys
HGED4WFjvr0tbqSkP+JPfp70k+57uTVPd9Z6/pWBhXtYlTAeDnxokSh0ny+p5muPY0IeljNfYnEl
jh/dsmse7xFulPasep0Blu2ITUUPZ+5V4upGuAjyi8AsY7ZDUkqdyolPFZb0FZYpm+m9P9uMhlx8
p3bxKYOnCWdyXjnBqggpPAEAgS3/5lfDVt6QJWD256VLbeA9hzftIPHYsgZ5rV3ElXbJWEsxBtrz
kRu7C7SQcY49BCpyAqrK17LyxTNpxk8druopkt1+zwcCe7lfSHfdYGEfAiOk/Aksl1qPQz+eKRbM
cgUZHy9Ht9FCPjEAjOu0PgW+DTX6ol3Yf4aJAYk9/Ar1le+SS2YnXBan3uZgVPfiOg9BlNnVTV73
24GtxyE/LbxfzdXb810r8wg69IfXbptbdeNT76G4Tm9wzmLXlVecMsMCcM3zX5YEsZyRDD1zMCCy
Y551Holbdb4V7dLSWwqXq5QH6zAZHcRZnuTT6Lcf/kcewoLg2Twph83t+UPfKo/gM9aDqXKVyeGa
+Hq8c6Qut8Xgk7rKT/ojnp8/JRcyNwHxrCuwFiU4V+I6fdnj8veydbfyc784ocYBToCF1jXotyBw
Hu0ZpZLTfysH8ns3C22IIayBLkueMQTW9jGEIlafZ3BvABbcFbamw1+M74BAxJjkZhAgbvX6ZETW
3E6IM7FQT3jrjghRW8veaNOGMACDa3d0s19eVZE5+u/kRC+TQ0fG5ga2b71f8ANMa3MJBXZRWkbp
8+JW0i3ItfGdBwgA++79uUTnZSdbYlU1+2dDOjXrwrDYbw+/ZC1/e97N7RtXmNu+4SUgJtJJ8FKQ
oviVFmHDWcGWLtDXIA68jT7rU8o/QNrBK1yCBuCVGz4J2HUXvjVXCJbVc2HnK8CWt0Qf2a18plPE
Cv+ClzcgF05R9nod1F9iqMMDd7ofUpRfpD86ycaxfTFK3EMek+k5XhPPASlauZXNC0pgnvJpfGkL
XzODaaBeOeBhvdEpYGpWc1qqsRCgm8ujdcJdXS4XSwO/XABTKBgpHoqCNLE3nGPA8AknNBxTd2Mk
w0PDXbJgXSbD9STG77V504loW8A5ywTJYspyxemze7yk9AURxNhKe0ofH4KC8oxoGHkKTDh4ZIIv
QO4IhY43oxrI8SUavu+lT8QqAv9NPF8TziNVgX//hv07ilZDU6LRuhIgjsJ6rt/KcZNrYf74UcZf
a3xGnHpNOwZGt4Irnilr67FFZsCYxVOTH5VFplnH0oox6oyi4l02L7G5AWEExGp4mfap7uPO4TRp
rpr40FunusLvQVCJrW7ELzPQxEBap3qQvdCvorbOw93Ai+z0Qf4KfGtBaolO/Kfc4+lE70eP4Vsh
wS+qfF0AaL3p29UUg+Z4hTuwnEe3P9K1dZrdvYVubqs3euWaRa7VJm19zh01CQL6NmKpy3boNkbV
HXq78gsTCB1tPwbtIMCd7Cqsn5ogYo7IMPLyVexys6D9PONjYYlPHYbWGnkt3Fm9v5AIaRGF7aJ7
V7KXsr0O9Z7jLpsRAgD9wzzVRHQ8jm1qF7QeguQ7HGma9WiX3Va6aukpe+k6eyxt/dTUzkJG9eQy
Ata2BgnVFhKUlRgH8pWmxR96u+GDhphnnCGV9Nv5yqnZAGzT0qGU7fSX6xPbe6edIagzpqALj0C2
sH9IxCXQ8tGvKzreCgZwpNRslWfWAf1DP7XbxLdes8YugmjFVk+f1ZK+tf61QGrM4OnVIAMDO3//
tbzwXJ4Ywn/OqkfBbPnPzfC+MixXfr/rrCFOoVxEoqnQTzYkHpRfZHHixyyVYGxWzBuGP0yxmjXS
OxPZjQUy14/hSRDuK9KcAmjmRu/SV5oG2Ex0DMfJXofiIex5tpk1S4zJiAMjSpIfk8iSgOogJam8
ca3eQTlSoGyHzy+t43KvyeBo5ZDfM2ShdjNs+jHUz8lL9qreT518qJpxk6Sjj3jZoXf07MCo56ra
16onSmtiuKPFi0DqfzEUeoZ32rPL4G5fIBlXinOSbpTuwF2Xi6VPqNnM8PGAqE3CfEFHji0iWsUB
fU5MYJhNUaXzpLpDtUfTdAcSpAeshfOAdoCMyteH8clKjL/TVHcAzmD2JgR+2ZbCrebjB2AaCssP
JcbICeqN7IYq3qqESDlctnOJM8gRt/1JJZNhJRGAWCMbv1X7D730qk9xsc1VG4qe8LbcuLQehMJW
tvL9YK+HJQZ1N7JHCrwMcwInKY5SnlF58SmePORdHVymWOJ4NJU21jSel+nK0sXxiOGboayMj8FF
6Kl9dN/6VvB4ubO7O6PcsWF69kxtXkW+RTYs7169VsVBq9+eM9yjmEcrAI3m0ehf5p/22SEL4c10
leAiHqTqdBbCkw1ov5YzG45hOKp2BsGsUDqr/gQNRv9jWC8zyvBk8DWkv9NKG6/Cj7xLYtkvFXpD
QJmKvbjDxBvomEmH523WwpvnkPYZceijBZulHGBi6u9sJY9XqM1WtHlOwnL5MwO4JTUXeEfKaxwy
lmS6cSEkMtUt5EisYpYYjuOt0BJeDehkD3uZU296hmXEPxp62Xw+JhNu9KE7iOyu0SIcwFxqMsq3
0GTk2/f7iMU77zZoC+6cyiQqtrt1RMSOgr/0V9+6Sw+sV/0OeeFj18nbUV7zMpDuKtxRrqAw0rkP
aJPSlYXdJlzIo41t7Aaqr9SHBLYniaKE8b1Vaw5/7R0b86EUrhjPJPxuKk1lv1Q94q2bXwtprZa7
KHaWRHUeTSCrvpmHCabChDG+vo6iDzn/GchW+iyB6WReVn+jzLlPm0hzR8oucAqOISI/42lVdhCI
NIS+HRZ0D8Jae5hxtpmfmXhtpu9B9ECF9nuJErxmSO6on7A/88QTvhJmG2dFOaMn14tDxuFsWGnp
NoEDa1zq+8ukQyszARiR6LlVePok06fNYYtjYA2QvkqnEz6tMojbmzAQz8A0kNPK2ToRI9Bt0YE5
0VsOQ4e6T7pNBsqwAIipUG7yM0j5RYEHyCT5je0z0vdxvaNu1q2fpFmJ3DTVEI5FysEQxFwXzFxy
6CDtkhF5x/IvX1RlS49i6k4lZpJiQ+fb7tr3LjurWgDoDXmb7o799338SDBsqn/UltH4TKioCOuK
A1JjclIZKLrBDlXJMSkXO3lOC4fP0njvq1sMo6ybVw37RyaxuqKWQP9Hb9NGgsVYD1RD8kqzXFTO
YlbgKwFmawphMZL3HdODiN4S0b93I/XEkQmn2JyjWnULKqLQlA6G4FJnjPhdkq3Miz62q6f+qXfN
0i+ZtunG4Qm1m7XVo/8TDe9tsQOGx1ITGNqnmO3jjgWnsFFPMpWnfLno8bmvjjCC5Mkvycu597au
vPT5sc9D/OeTxE1JcTwzVhwNkOMaa6jxducM2bIj6PIPmcti8ZkxuZHqFWZktd4t/boTdt0CLNpO
hUPff801SUQNSdYg2ypSF9hb6vT1UW4sxhlPG9AsHyxoaIX5m5BewYWZPSdM1c9gsg0b71HUrWb9
Wsl/ntHPNxwtNvdKvd9/1vvPh/eeye59T/fL6M+RReN99b5g4k45vqxj1clJvJwxLFJlbEG8kv/+
WZ5NM5g/Zz4omIl9RNbVAEFDqnZGaTijLc3rbR/HdpBwcJAjPM1v8KRtWQ0/NSd7lySo3t+ver1j
13+wCQ3Q/m3lz+OxSrkctdi/L1fjKOCtdA22B3xUPUOcZ5T7Bwdlq/WihmYScHW3EHBF2OIHa5T0
I3Cp8EpSp6WHbnPfmdVaLEPrvqmpgVFLEmhQkxn3BOx7JV5L902xDhSFRPKgM3LlNXP+0WUOoNd8
lvEi5JVdvFUviV+pdkzTI/FEp/Fwf+11CEvcKNlt2bGwgBt1H8H1Gj5sP2XMxQqFwNRKP5KQH7t/
ow4jDXItr4jr+JZXsbIpD4XHCus/lUqrPOTUjaYFIm0WWKxX1Z6yz7nPm1rjBtluWp/aBrb8uIox
wRbQ4G22oYcjHBq0HP1XvL+LfA9XfdXcOPrI+YU7VqoIXELQHmi42RUFTcanNKCi4IIUYwqi6JXm
x0wpnDuVtOL3nfOTbvPvKaFBGi37QtsgyYpeALsUhGqeyVPMmY07Wvw5+8gW7rxovQOTnF4QZ5Nq
P9NbuVlbukd3robNwP7y00eBwjsAhNKPUr7QnLppLg0ljmblmi4YkEWLsTZ12Jc2UVI9mP2RI+Tx
nt5eBb+GFY8s5Nf5fXOjn5WsapLFaVYlWJ42usfRWPckQgedaoMRE9YYpwpX9+Ivzf2cnhfc08zv
fCrePnZosTpQ1oPWdvgdO/v1i+y2tu6XD1vydJ9dV/IUBnU2160L55QYZ2/PbdSuLol3ua8fMBTX
oARWd49qkbYhzVKadL9ywELcrhYCSuw0O4ivicdhhUPsasBQZg/u+/viz7+F/t0kbhHiDjsZK9Km
r/Wtgsxv149DacfXImTZTQRsk9znXVDaaKFsmrU2hSdD0WWL/0LcwqDbSp/cjjfVn2l3Ml71Hzfh
V/Iq1wyKw/0jdR15AxHRfe1cjHH2q87PRaVi075w8nVizy/d5W47j5fFdvIdNtrj9CpwHDmejPD3
heOBk9iqvx357qZhZR7Kxmm2GPBGO7tq+sZaSb/pcd+FUWXzfXnMaR3aqqzTe9N2eKAJ37VfY1WF
xZFPQdlVnveas39JAm+9lrwl4kXgJdivdX8vbllUko15EGD72NOVepRj/23aImhk0ooGsDlmfnRu
jvSat9+qjVHAJ57gd/bum/yPzHkBxGe7z5eg/8wQDFB/FQwymcBveftZHJ19dTTZ58DaHtP3pmfx
0v0XkXxcP5ZdFa0q2RbpdvARSqrOfV+51G3odu4BXIpnwfZNQ93jwE7BPaMAzpJVh0q+C1UkBIUr
nETs7EiWqAk4jHvAUCZkxtVGjlc8K55Ilegq8Kt6wbNWCZ6GlSAch+ehma2AD7utQjzf9jnQHs6I
N2lIRzTo9beuYJi/AyaBnnKHSycTDrwt80D2qR4FjmNSWYd1skMChARrY8knAttB4Bca+EO5d6rm
Gh1iS/AX7oKHg52Gved3XotvKMAdFCmR4JvTRjDuzjhRAP+BTVVsca/boxPinwxiyjon7T6SS/+V
+JAbY5xntqwdeYs34j0htce+Cxs29uj5YeSeI/dK3EPiD8Kf0q/W/I1+x/VwLCkITAUvXIEemPd1
6hu1F7NU6WNAGB+nOcqAuT+Pv9GBIo/bgpHSVv0eVBaaR2DUt6xpv0QTXwJZrdQhTVNAPSWAra1w
Zin4kz50vFuGW/mPF25TbsB2NU5eS7/04aLtKHdPYOvoKe/mnhQZ+noPiITOhN6dliGqclv4OYk0
7iEzPtvlDa9oIKGrQDrAAITVLv6qAhjv18gZArDHwbiL9BPxAU0dCEIgcwOL7iDsIPxyjasQXOJg
FE4w/J69PPmd2k6w1mLzlQleJl9R9UFhzjCpDUdUmY+MWZBrjj5fZ3laLD0MYaQPG78ClTzhzYP2
gq69nMH/eRh1YprGwf30XIUO4x8EFNihX5INKowuvJ/To7UybZYYXnmJMEfbpD5AecVSYN3St8Lv
OPcS7nDK6b/SqgTM/UKUl3CNRQTjG84Q7USfqgtoD9BaYkcI5K/nwqE1NgfeEz3O8CSfH++aupfu
shPhjMv2HNAvk/1rhb8c/Y6Ulpf7n078Umh1PduiBFm9Yhi7PQ5Rs9LuK8u6NTWEjcCqX+TkHd3I
u/SeofK/aJVPf+fcpNz6P13wY/ygRdzxUjFI2A0PN9/Fh2bZdvjj6MhxeDWl96G+tQbKLygF7xF9
pf6Jg5J/C46T+W7CHNlyfmvMa8e6wMDrkX4Pl82gr8yv5kD2g77hqAew1hd5ZkaXkAftT/M/2DuT
5cixa8v+yrOaQ4a+GdQEjQPeN3RnN4GRDBKdo+/x9bVcKVVJIVXK3vxZZoZFBhlOEg7ce+45e6+9
Cj/T+oLjVyD+rCNDFEHIU9k5w7592ky3joiZ9+pMu6nifMqfMwMhTkshmcWuzonCH28+Do8Fkv9M
17+Vdwhj/JwAej0kCLp+7EPSCJ2JeEFUEcu1SIJiA+xaWjZMnXBPk0WN3MxRWd/LgGby3ede5Zdv
hEopT6xtTBt+JQhCoaFMzjd9a8pe1Ln+qB71lGqYtYt3p0SD/clnymN3MIZ1/4LBol5cBnV/fclo
FUSrFlat+4t30T3/ULYw78Nay44Q3J3gz+e0UNv+dU5rMkPGPwTNTGFO888zGrjSyx3+fhUwL6OV
akjU4KiDfmhDWStFukSVQzxZ+tci/3085S2f5WIq1RDVOPp6ORjn+ANqbrlDBZS0Lgfd5LVB8Mrq
lb6YOA52cfxWO8rLcOJYOpJtANw55trvBcWLDfzUH+aevpqwinjTehry5TkMdzR/EUum3uO+wXf4
WYqP1cE8iOYqtgXD2xDk6TDyErnDmA/Sc5xXsFdNlT1WXTGyoeEfqHsF/eLspK2X/WBtT32y3I8k
KyhBetMvdXFChkrXrjVs4cpxlTUGoko+usybxA1jX7Bn+V11EiRKeeELc+EYx/Z5fKYe/8XwQ2Ly
kXuRLTD7INbuu+X/6XJt6GpaWyVQxlVkf5KgyIG5tb+tbeK173RsMbs596cjLvb32H1/cIKjDUuo
xCglsiM6OKQq6m5fcWUVouRzgth45i6ALjN/8WP2DmUzM+KEc3KkEn3ta1dQt+aT4Wfr8KviwIP0
hFhaQmztKff0HV2Nzg7X0Y3zYe5rdP3c79jpOTcTd/84z3KICxP3u3rxrQMaRjUKsvC5yl+T8nJ/
SrYU240Nkb5HGAztGSo7x6iMeKpiWckivAR95AXowLSz9m1kK/U09nAtCeALst19a57SVfhmrpf6
aaBPR/OCUGDI7qMvX3lsYgdR3TMH6dRm/tswsYbqSQvcznn17Pawdyyedb5v4+d6d78M96DvAqxn
0GnjgO4372d5zOlQDt6bgliZb9OZRTvcLh5VTETe4mvtcm8I2LNeIWYoa0H0xtRG5soYPSZ7Z/DU
4jKrh3pP5b/p+4t6y8+IImbatz5TPJc2A90o/QQZ+uEWQ+hd+40S8Bc5k7SzP9+U3sGaSGsevaRZ
/MjFj1XvOUhIpMgwlR0ONBSop82b8sQD8Iilw3LPVOeLa9o8gVIs8JbaMadJ6rtDTEi7S+MBVxCn
cclpX/LP6IcKX3qNGTp9crQmzSPf1uOlVq9GcsFkx2EkyV2asDA/FsK0Ddp0NIgubCJS6hH5I1ZP
oddeQ3Jet0wU6F4/kkJ2jDAIITJObXJMQpcAzYGBREmwra1yf5heQS7ei3GaVDcp1mVJY9QGF2A8
TcnNOiYXdV+ib7/0qC9cfbO49cZ6CTeMu7b5i3JcVjH5mM/lWcnXMR2aKJgP2N+/B3OlOs9V5A5v
5cvsI2N35z1ajs+0p66kq+zJyKs56GC3dO90iSNPkp1v9OUXeLNcKNCe5+YNySxnWr+5SPthLwYU
DxhQV81OdSaXfBqfJiYPp7rBmeLN54yh7hJoT9MXtb3a2qa8Dr9p6daIESkNlI2EfRDVQeT1tGuZ
2BADASIo3Bajw+hJx+gHjp6qiiuNemHe5OLrzEOZvhIcjqBY/wnRT0tBjyyAiGOaGpVdqpBeiKdx
BO08I7UJqVFdumaVtAFvca+8mdauz2aUlm4Fgw4CGLmlV1KqV9KqtmfvGf+fazi+gmLczp2ANZTA
FIePDY92ffJNZ2W7JuMDSr+AyVqzuyDbk2J5kRtMhMXGJBuZOPAh1T5MtCucrwt1V9fvplttp7Rw
xJNGgHr61OZvRXkqmq8+XyGu3oURcTku4HbYSxRv4BaTE5DOn4L5T6h+0stPYFZl05aQEUiByEMK
L4sv9Exawxey7yQ71ElQzW7WBg1Zf5FbIl4ovRQlj3xs41OlfBjirzCbnD67WNVLRBSxCO4hWNC7
sL6wi0oGLVUnSXyR9B3pGKMhB/S/2Hc+3te8w4u73A9htZZSX5d3s36TtV07oyt5jAPFq1Xzi6js
8cym8to0nnEIYwQwFsIYEchvQgCNmd88FBt3uie41Ie7y+ITEX6qITplRfITVnMC02Yw/IiMMVt7
sC0ldES6nbYOyMkF2Q4dhWTFSxjFLm6eaZ5bqHj6bw5OXXZSDJ8TdEyaEeDDeH7Ka7/VvhvFRHvK
DtcwYFsIy52+hnzxZmDqtFI5jMyGoxsuvrs7PBNRhUDfU0k7PWpyg8VEPd0HL1R8OOLXsIXyR4KJ
I8ZubBkeA8ZGUtxhfkr5OUeHyUUtrfRbynwgEW9hDdPigFOTGBoXceaxDurgKDNXQyWAwJNHtj1V
rSs+08lqMqxKDtklVOoM4T8YjLRkSCtEJ2Ncdo1XXVtF4pEZDzX5aGvcv2n52Jc5s09M0kJ/ae3F
k6EpJNgxg5ZI2/kuOvIOBTUXarhu9emLNG/HYtECDFnsK+3EO1BRSfEOGOE3+RNOyA13H/ZoTewy
DMEro/iBtir9Jwq4bPwGiX1I10zA7ehVFM1E1/0bp+kO3CcP5aEK5HekIuFZ2SHSxkYSININ0tVn
tCnfdcAfd5ZGzmL15r5qz5Pu47i7pStrRYLY/lt3RpAb7PWRR7jmUbwxFIntC8dIdC2z/RiMDLZx
5Iw4HOeJ5hVpnrIDFTGo9+Qhrj6Xl2P9TQCbm2/KfebxMl56fMDgEEjF9rF0PrtuKygBv+NfKYjO
ybnU3MSDg+RPdnZmyBWcEk8UvrObAiosCjptHw9ITegP4w7ywvWsQRb0O8hSkt2v7s9sGQ/MiJec
QskmQ1g6q0/5juqOwGrJM9dECESBScbv45hZLJeZypSNNB+u7KS6YjcvoZvd5Ee3hz4BB+4Njw03
NMgYw523qd2ehHMRery04Jur4jzaM9Vt5KJIg9QJeuSRunBFNZBouQ1wgxvpiVbkhvzDn4TWvR8H
HJcK54Z52443t23qJcfNaGfur5uwbpzixiYg2Ic7xSW7HsshjclWs41f2EK2aNbZvNF00bJ1im+I
D0imbtKJz20/TTh2L3yjjC+Nt+QFTl5NvUiSIiwxfmfuqszj3IOGOLZvP/hCIudHRBTHZOZ4+0m9
wv/Apl7fItnRPwuflj2bOd9LrfnFvl71NBGZ+iFbmSQEGC7DYeWvOr7hO6Rt9udlvfEbVvKPWxhW
uQYpHdiY+Kj6/0F5dZ+nQinbpgoYviEuXA3oXdrXdri183EEXFCcRHVLB7crjqRJyudhx528eUjs
qfuJZ0pjhwqCqlVYDz3lXMyjXG7yPZWPddE67AZ6hZDHbVHcvJkA/JlsP5eRHx6F3BWvP8s7t/j+
TF+3sH9uGM1Nrw+42ryjfA2yMFwOoZ/lMXF58/RApmOGS9st/D+/DrLyG0z1jwshi5qFfhcuo/Gb
QnZYkpBtcK6C3jHs+y8dQrzlkOTbS0wlAyaVMooe9t/x1jVnWK4E+EHvfmX03N1X1tNf7w0GtyGR
Oe/kZ6/jK0UYiiZgWuKwwwVJBTxZN4WgK+bzsq0xpqFN2K6l3g85cZBTBmDI1RrvwW44Ymg0rs1A
poYnnOgeaHS2rpy80D4daeWmp+WKMCi4aEHmDb/yC4t/6FcrCbVVQ7IlwyxbTL2FtwTbaGb+SBM2
xg3Ml6L6ErNV16yWJTBbj9FC0r3abe+rUB8QHp2KPfWFsqEvYmAvfTSRxFOS3hYGM1G4N6wXjYk2
coNXdO42sweN+tVJXjmErrQTgJozXlVWjSA5iO+DsE4au/jKtO0ceoCfWcq4lNHB2kWhS2AZt30p
0MUQnfZAdDPVrRWvKs1Pj9n2PiBg4XSVb4vb/MJGNQ9u/wJvEV1r7Dcb8yV+NyiDR5tjBsfi9onh
blbTp3GK2ZM2+FHzq8yRI3bV18Yka8nuPtPX6Bwjh+3fBmYHnICGdfw0nFgGnWVm9So4KjjSF9I8
1q1tdG02tbZmFiLQcRGmjeXOSnBHq8d+zyqGs5J4ZZtHoULchlPmXXgOr8Qk5T6nJi95posml15L
BCujqF9G6sWpnykfESFR8qp/+fObWNH+3RkdibuoSCi9oRr/dhMvoSQyXMDyzaWS8qPSw9x5qC1y
w2UEbav9LcoQUgrSjqn2+GP6j38sxRlbqsSF/xCXoaSIp22MTi/youJUWZuODReN0POnvDmOz5+G
rRGSGMje4jIBsaer/IypiduZGtTgPWvdcKM6OjdFIK0+Y2uN0cYXGB650uoIDOTyOu0YNrgDxXd6
OkorbTVTqIPKck1fdV6LU/uRBIb9SQllV9f6MOwe1Xm3Tk+fnBJ4PBFHHvaZvJ/W6qa1ha9u3SB4
U1av/Ud84vvr1qMnPocb/WfMAiQPJQEQzuM18suCbhRDkrlO0aFdjlLjAo20owtjZuI3zQ2KUru4
xoOfHMaZh9zh6hB5bFdrcxNtq7eocaJAQRNN6euBYVBZvl5JpTTPCOcIpcNK9wtTjopuBlmLig/Q
1r6OD60qUKzj8oqgETso4dTJCwJuOKQON4/yissTyXVqKy8px+Z1E1gXzvmPHdNPP0lPYOPysTFz
TNbXw+xGkZc7y+W+Vdf1l4bY2ql+5q8CEP2rwEweLoPbniiiRPdNcyZPXRWPzj+K6Vu95uwLfbxp
VyzAkydJPiTUTNlNwIiKo87BiC7NKyKzjsVGQIKOMsgffmYeqsZugga9iq2dKTEPBtZeJ7wY6/mF
/eFQfVCmojDQv/RwI4SAFq8qc04GAozeCNA5kHLr6fd3NXZ3NRcQQghAVFows8tQRMLruAoxd9OD
lwdgnG4c2JSX1kb7EDaKR6YvCMLBgbnsiJa/eaEpWKAcl1dvgo+hrCdd8atdVrD/es50yvltouHB
fObCF2qaL/Kk7Unc33Vapfw5ZytqMh+sp2gERKnXb/PWhNjwn7DE8r/fVv7fE/lwP/zD/poX+tzD
8qwCfc+xN2csbeeH9hlhU/v8uK/6D7SgxRV1j2AvSJhRX6F5epWfkX1I1O6wGmgZNegFLOkwNyej
PiKEKJezxLPCKoeemAXpCRkQHVSoMCnazBE852Ir835mRcWSh7QJQKGBnwsxiKtjYTZ9Wid3JKRm
EAd3WlMr6Xamb3irbsXeeDMAvy82E9phoiQxaUZGziZaJStrjY4Q76YxOvJneyzfmL6U6/RZ86n7
nfS7KldgF7fW7Y0EZ0955tsoPNJLHIwJ6qXH2m+/IXqwdKAczmQ5fPmI6sAj5exsMe70oyPjw+zl
ITXyUZX0yAbS/+A4kX7nVv+x1SuqolhQcyFq/1bztPoDZfOoeWbfOPKkYkIejiHquqMRlE555jkc
dhT0IwLT0dN9NIMZcabZajpyLHZIuWMDPmA2cCtHoyN0sIJirbLe1zjoCWLCxMK8Z3CQJzcWqkS3
eKW6ukYBKq0ttOnJvqZP0XdyG9PDPHgYQsohaCx3RIr4VLLqoYmjTOLxHXiU08A6DxuJh11v1szO
7qaDckDIDxbNDVKbUW9/pJf+KrSr8bH3HUa0lmRhZUF2aXZ0OM4UUkckgHBiGeF2qUsDv2fm43EE
693K31Tf1unPd6K/XsLfTD2mrpD+A5QYYb/020akppDoYqOsAiPZlXaSP4W5DyBQ33HyRX00TgqL
uNVB4ETh8yRVgfYyMhQegw4gyIog8H7V3tLPwrimIZmO5+iMdlMt3LZ0+nAvUU223bpMV7EFWwk4
HZjPTe7qyQq6K41RYFyONb4V+Wc87P/8R5OUf1sya/CWVajZqqL99rMpzSSMALSpFLNN/jEW/v0X
Z9Tn4ZRvpgCV7rZ4KmFatE5yHl6mzyHgUTJsRgP0UBGM5pmHAj5QtkhDKJRoHko2yv5jvkdR/Z6c
Y8EB3OHk3/V3Ss3xGNg53SfNVRvHwMsxPn4SEoY80jkSQkLPi2GEfYzdYxKzF8ayl/v31bTlleOn
yPvMb0Vhf68ioiY467U3NEErWnroMXy+skgZ4yU79ajpBHOaftv43CKMlEaL/t5e1hh3uxlNGvFY
KP49W0c9Q2B1K/zKPs3DRG6sZ9RrrFJLv+87KGS+BvaDHsuWsZHEwRFqqugt3xi00xRblg/pgSzC
vv8DgP0/dsY/tTOKxAGQpGFIj+gV2Nf/cCO7H93Hf30XkPPmw0eOI3L/Mf8k3/df/xV8Q/Pr2t+c
kf/6Un8zNprSX1QCxAwNvD8Lp2zSAxm/2+5//y/h8SHjgd7m7IiBUdLY2/5ubJT+At9EFfE9EgxA
ohTP0N+NjXxIxOLDEYvgNI6c6n/H2ChJ/2If/KdvXRJ/sw+2MFbFerJmYBflCaNKOtox3Sj8C5y6
LtV4Gio3Pekb4TVUu2MjHwC0v4MHfSoMTthLv2vK96JUj618kOXkGdI3nbiQ+9WwdQAixFnSaKbD
WCGMHpefOFkX6avSW44acrQvOOyUFPVPJgppXcKt1KLdIfaeaTU5L++P/+3lg5WQtvrSoXfufn3l
VC1Xolo4YJI0GZ46I/KhBZTWdoyWtS6CQnstxeey3IfGD/FQHHGST15HEN1ipxIS46Wd2+LZhCjj
3kEMZKQWoufH62d37/3R+N4gM/MjJ9yiphrpgUKqElsPLBwVkDBJXvdGX15Bcqch1rp/DJRjIBrt
9DE5t9hmyNOrqT3ptqsWIdLHoS6+LXP6w/f1Pw/tHw/tx688AcAK5Cr56v7xcZP+yOP7/1uP/W+U
oMnHv/k7f38oxb+QHYHb2BBlAkEe5uD/+1Bqf2EpIB7EMEDIG9Ij6+tvD+XD9Pu3h1AR/8LhESsy
5nN6P6b833kGZQivv82GyWjU+YeHWiKaBGL9P1e5llwWZlia96DNq+8y5bC79La4IOTV9M0koBnv
LXwVOZHRSuTPMbIaMx76zX2R9jPqbCOmQx2Z3OQ5gGEMKxyKTOaF2JXTisRPwwsbC0lya0EVG6Wz
2QsHc2xJYSkVEH2m8tPMYuWyVn4ver0RdYEgAmWg0R6DTwWCehAE+KEtHD10zVKzmgzEh5iOD0rG
yPeeM14h15NxWDvHntKbh1x+HSVcBtodUUXKQFkvtVMlMPrv4SO5utLuhXw2VzDt6GF2+eBoKW3Z
EQrYfYB0HmfMPCe0hOmC4y8LYhFyeJPJB9aad6lhgK2Xi8RH9dWcih/qPT6F95BTAUhGAjzX8zLS
LEsxBFaleRwe1USmozwnwZZ8OOJ1qbz8RCWPII1pYOTDuQ4ZTphW+VANml8W2hRZmxBBDmHudi3q
lqHWwPik2iXNar7d6tZ3w7hbsKEWy7JWR4RILYscLBHFu1cqmsd5xJkX9SN7dnwW9PlbvUOLxvaV
IKnN8mglF6hAJ2k1ki2PtaYa1wp9PP6V5/s508W1ttTrOpcWl2t1Ik/j2YytlF5vvdF7hjdSVA5e
Q54uDrwO/QDi676JJ8fQkbiCS0B2j9Jiks1f5EcwZBJ+5CFEAbApxdSno+Fri/ZlySEchuKliEzu
Bx32svaVQRx1hK46zvxYIQxbo+9ewlzdEbrsJLBwXT2jIZJyDHBqRuBl0p8JT2Kkk5uXsVPfhB4Q
YFP6iroDKvirotGUdf3Lg2s4ywsmEcMM9BZmGllsXt6qO1UYVQ+sM8p6mKVz8v3gIZsEgnIrZBdZ
qX6Fg+WrauKx3BJ8MC8B6bCbruA8PYHGdmcZivVoIYcx6ZeSFY+QdGjXQx1FW/2OkCdEmS5iOtK+
555QxikWLY80GFuKSGnNQq76PeuQaUndvq3Uaj2Tjgmk576vyHVYyX0orfICcHRL/goOI+IH4jRf
JW0Y73sRHmM29093eiBdVgcsLPl5rLedPHXbLpmu00CsrpDOjtIKHbH2WrgG0vu6dEDVzJl+JhGG
ZLLTFU8fCgN52g+DAh6EJgP4T7Jnwfp4SqROdpkkgm3G8lYUerp2vJl1GBt+20NOJzaCSWbYXlvQ
LOs4hmlX9OO7hAA2YmbY1SYHXJTVsV7uW/KUCyGy1vMs3dJJQSRh6Bj70k09LssuFTh5lNy7k6Qz
/BmWt3jAVhcPza7ocLG34eToAlyxTlWPiPjpt46EI1tTH4RhImC2iZnfGsBHzQRn2C9hrgi2z5ji
S/KExD2pMfDHoWfNmb4tuscPXWFGLVJALg/UEJ8QRHkdBgJ1tXaPLX8kMtAV+5ZOJAm2jkqGArHC
ynJVYi6NFX8mQts6kK2fJjK1j7rI9IeoqU1jaNXZkOjekLSBbibNtmNH4zQt6cvrxmsm0BrQqh7m
XbpSrETbNVr0BcoX8E0pP48NpraSmHo7fgxCa4CvYAgGy6G6lF2zHc1VjmVnzkuTbmg9ooIzS3d6
ZOf0jDZVIlO298qdmlJ2lulLXfLkqk2Zu0hN6unjwPhF6sRAnfTa08g6QQBs7EYBA4G+YD8hnAI6
YYZqcTvUVU7s9i/ysRuvlvCOVYO1T7vB4G8D6ArTO1w+UcXiCMS+yfTnjtw2N2ehGWqkzi2YtamL
CUSIpHWUWZMnVndscqN+d9kLt9DXSK6v4vqok0zfRsVNaWPwr5bhE8NNlulDBBon72ygeOKWB+8X
0bBkTGex7hgWK7Cr9QnYkdrSY1xwcgpLkT93RcH4edqnkzoe4aPHjmmFX3lKa0Vk7g1VId5L8Sep
C9j42oWprNZoDrliN7lNn+FXKqu2SJiYqhOwhwfuQYRUnovV0eQ2APJbrAHZ0mjUpEBL6O7FQyF7
rWZaK3nut+YU3Vd9CGRZqEUOuvGbYMryaU7NTTzjrbGGGpm9ZaJ8aKe32MDVJZFmMeBNGK3EgDBU
MpEmBB2EG3inThYu4KpxSjCKlaz6gisIXIXejq+q3C4HtTEuA/FZm6njW5Vi5nuKMYI+M5sFhF+y
3EpBPMH4Y5CRmZkbTXXuVxYt2RRzcpcM02tcSXs2tDaQG4URZ3UqyuXuzRlEUaEOW2BxXBE5pue+
4HYwh6I9xuVaDgsUlW1m+UVYHu6IEHq5T9Y5Lu5e6Zo3bWzw4RYw2BXiVrwClEMftfERrvlBjqrF
6zTS4Vqt/GSv0TGxqbdZvt67Ydre0dF7hWw9DQXzJ9lsXqC3f0GrtTZxQlwE91KwmMtKH7G/L1TC
ILf8RjR+taBpbVXXX9NYtrB9pIfREmHPbfRuGfxYofEIxDLbRQ/uXDUv24qm8CgMF5KzJqT91tGM
0SYqFhNKS6oBmLIZ3/M+OxCRzsCttgCpqjKVyHwQC8tEjdowDOGBdsDsvqXGQyJViwXCA8xHojkr
XNjocYbWNGT/hoiTnH6BkSlMUatZ90CCwdnQm3jTE2DIlrWeU41GeTP6ein4IXfVulnYAwfhnhz0
O4ErQ7OuF4syg+1EJmRwOyXA3fS3HM4Y4zpEUda9P8iPX2ax/jBTYhoRTVQl+SIytBSNh7bKyaDX
VYbvMuQrRwyZyJBJ1eHtQ6NNXPvkEA969+9S+p4JAwuJXj72JfwEk9nrQJaNDMcqYVIpJl8hXFgt
RZHDXNzGL5in+vin7d5nqytd0WoHjE71NSJT45J2WysmzXxqDPLLSgoJOQYb0xBQ6IzzvQsqPcqO
au7PumGuiyKikJsU2puUIqLYHvoBX30+TwI6inIvqRXRN0bXbLPS+IijtEdq93iPs3u1rdOnpLlv
wygTbVXWJ1qh3JqGyLxbr+7flENMSqJadcUMB2/WcDHw+rFpLvJLIxeD1ykaUH0BI1jX8aiomBma
TiZwQgNnmuB+qYcfmR4X2Z9DW8Svak5PXs9J96uGhRqrRBIfhgO+KG1ATb8oYZCo1NkyIL5VL2Pt
zQqSckyFAUWlIUoAPDrmSDRHg5aiNu7v4wEOx7wVw9w8P26ZKrtr52m4jLUA02LJGlfQQWXrxVLj
x543Fjebo/aJvrHkho15uF96Re+8mOp21UQgiQHb2fIUwtEHwtJLD4Ii0b52bBqQ/4viRD6Am5nt
WTS6FpxMUx47FFWL1GtBvihXU+mvmZ7QrpxhWS5SDdklNuhr3RWmTBbt4/JOXoRkgMrr+N58XS8V
p+11g1ug+uyiMttOOqCCMeHTNBoZWMEzrypkXFb6ex53hhtW8j0wcrzlcTu9RmW1m3P5TVNYCeD9
I6caGHZkXQ7PM6KvOrNJD/0C0iLEjVhVbAWTmG8kE34EMSAoZYz3YbYcqcrRWC7pMeqAvErMfLQG
AI0F1ILSRciZ8yfWJSuGD71s4RGE8MHncC9UxbdIrBA4xVqyPo0G3FzR+z3O4Gw0P2EjfxMyYGvJ
m2X2xzmZgwXts/5MlgkAiI8hoSUXdf4UKetEs/bUpkdBVNchXrwh7I7TNAYNIP/IqPjxMLspFBG9
sqDlJ3Z8bldzPPodLuVaaH1haVad0NGWXZ41LMNCmWIHVWI8R5aFonkJ6H5elDasQTIZn0SYumaE
07utnvjER649s1q5Opu5fmWn7ZB5fQ8P1P99bl/CVlk1fQzWrA+3tBN8uTOZzI3kpxTM1Cu30urn
xyfJFfhLzQqmucRi9JAphjsTS4RbqFiNJPI7ZIK8EsmCXFKz0yrW9j7r53I2N9zZP71meVGUYFVD
8V2h+xoewjWR5Ik7oydgk2ZTPXVl9ILLI7Iqnzv22kUnLSWlgA7lshDfo6jfunpqFQWiN1+wfkQv
DJw7rGU78XFtABkN1Pe5VrPg8XU5UKM1bvejwR4vzOjV1KdmFipnkIrVKNCENScdQclY5YjxQ1vA
jJWPYIeKGsBGVu5165Hh+Jg8JFsjSRBLMguJo8IBkRnMHTaXplxHykQcEMkizqLimkFFtsjJPlfb
7guLWwKJzC4y63mYaLIW0tvUtq9j0+6mfjVJ9UfbDDfB6bF7GqEkHyqU8LM2fQl0yhbzXTWMl5DA
S7vKr0WfXIqsfW/V6SBQXSf5gjSt8tUJDU1bfiqzeBpkea83FCw9fFsdvYpszE/FhLpjpjEsRPKr
EWV7neF4KvVYPCHjz15PiUNB75GiiipcAZKCGE4r7lcNZW58rBo21yXEipkreMGaAqN1seZEdnci
AVV2WqLgSSqTpyHtVmFzEuT81BKJOVUy5aFYcXgwsDe0k3XMYaw2OMV7Hqe+26qRBAgdFOwI5/cy
VI8HUj7VPa5BScQ8kXl9me3jefEqCdJKHV3aHK9F1UETMOcr8d07o002OuBTrNArrdcOI4AcdamO
5BnRRTQYYJZC0Jn1oTZqW+IYpieJqwvajtbAy6ChE0cHGY8a01gVp1KbvPWZeGa6a8zMGw2926Sa
etEFwuazYcsi5AxD+02zc6sKxd7SEyddpgM/6U5ll56QIolS/k7Yx0GYzQNBhN/ZdG2k/FSLj1wo
eRMtt05s/Wak0ENHRzP3VxXVrqJIJ0uPboLRrhMDVU4OQRjk54xomNptleYhV4A99Z7np2YygwjT
cFRkSI/V+W2IEUywZBJXtmrv7VsriBfdjD8ewedhHqRa/1VGSMd05Skv2+08lp+iwjxf6N1maK+m
7MfZ/WiZiHgMepQtx608X5sqCrQCclkdk47c/khaeCZj5V2smcxP70ZXP0cscEsG7KrTr81d/9XF
NCcX2bwNuXoTJRApnQBNa94UBiPIUCSW0dqlJMLp41ck576YdhwYuFkIFHkr0+qjMyneYvWQdwoS
0/hVC69Fi1ZRIfypGdT1VEd7tay21TAKzjRaYCw0HvuZhJ9SQXwizT/yyCNn1OJLMdGfyrRHBYxW
xpBeu84kjErDAWQdJoqJotJeRwUI9QwDqRoOfYa15P7WC+lHwXsSWtlTX8ZeaokEN+DTgz/s98JE
i5czutY/sWCgtiGmVqjQ7VTFRtCnk06wZ57jZlPqQOxmP+VgoZBwR1DXU5rG61SVgHrP+17j1tYn
T+tPkwXSCH2kAYgF7gChlo9lMSBEwIuzmh6C0G4FWsoHGo1HU6YaoTmGWy9BrAapOKkr7Mt3hPJZ
H/9q5GhVD+oxyWiPc+AFLTWByqFaqu9DIJmE5sKMv9SsrnneMifFITEL06/8nj5XcUMolomMJHuQ
AsLxPBcMrOtMuDZsm3aYY6Zu5E0tkkohGc9LxV09P+RKibhq5nhdSjpxtucqrc+ZpoB8qoq3VilX
0Gg5tC2nRVVt+WHFn8XLaNF0UupVojcv1lSea6WBYYKAuc2Rayj3hjnrjFdcGMcgEmCgMZJCoGj0
dCdIsARmVI2dL3Ttu1TqZwllUIEwKCHgpcsJXYKL3I3HYhCOuZY7M1JwiTgahTmvlt3UsbwVerWd
jWHX46OaoVWkbfFqzcs1zaUntZrA0c37amGyNyI5s5UaTUhONFxbat48oR97FHokDfglx0BVR4zJ
KCINYXuXPu0cxB+OIhtoKLrXWPEnDMDRpF40ZTw1RvEa50c4ottUZcfl9CdaJK6hgmkskkiUVwlP
cAl9p+UeIbMPJyQK/Lh5FYf0Wtlxo/oRa8QwGXtaj4cleTz2JXIFyvMGY6GpR3sKYCqtEW29hslZ
P2tNCG6A1yrEeRfTpShmfULVIpzl/8PeeS23jm1Z9otwA968ggDovUSZF4TcgfceX18Dyqq+2be7
b3S9V2QEk6J0KAoEN/Zaa84xUYEaxXcdIBNUfk98A20pGyfelbR2IJL/iFS0gd/9aWRjl5NEkTBN
ka3pJZGGa89fB2I1lMgClnvXFKufgMxOe5LBmmjzS13lR/KB3RRkSKf0F6ZkHDehxItJ/nGMZsEY
x8PyflVd8dbr/cOS2/esSU8tUssyTdddQUhKeZNLzMOmSE9Nn+pjPn2TK/EngmjWiumHb0hMXmtQ
FJbS3fyEUlidYe/6jTwse8SVFCsEgvHTE1WUrnbs6BVsnIJxzwf/KsktpkqGSfEI2VIointb32d/
pbUTsA0Bl4BB/LE8NptERdAuRV5DJ9smPwGZTTdApCppT9YpYVEMZou58mioRKtK646grSFX5IMG
M3u4xyry1eFM5cqGCS+8aUzXdN4aFtPoJmG56ufXukexxFQeik/gajpiY0F/a2U4BWMLrkrJvpNm
2o3dT1DlywL+SHtctEoqyJyy+NMUi8+GRN+06sghFKAS1T59hc5E3lxT1TtGYC1U9FOnDrbU9sWF
LJYj0XXzLtUo0JMRBHTUmztVG5hsR+KRrjO7ugJSTqVvjJnudlGwxyLWCTSQ+SdtF+hEK28aCyNo
J/j4qFk/dYmdkZY3nqqE1qVVmapbFksdATs4BinhvaQEn0D8H7rSKSeSQWI+WKGsQtCMC8hKW3jV
TXMfC7le+BahqzWIInQ/tJsweKIi+CQxmAzcJq63XU/LPECzZdRIYMnJio5ySNSlhKEmBlHmS5WM
d0+56Bj40KynSAOFBzxyGGZB8DQL40X184evGchFWmwJytihKG4rdUPW1LhO0wJPnyyxb4aTEMXM
+wwrdHUJzWIyNI8uSS1HnIwXufAVoCnjlsQrQBf6qyZANWoo9SL2crZfB5jRq5tGcOGqLhkSyh0m
qSCrPQLGU3S91FOmnCODK2soM6a1rqqGIwQwnjZ7e0IPaYDDC6tt7fcK3scvhgwf9XBS8bF0qvFc
lxjGcmATucFbmPmuKAtYHVnRpmStRJp+sAx06voywwksivEchBVNA3IWwmDYEnv3EZYYA6es26Kp
J8jQKNVtkkrolrJqqxAl4ARYrlq/mA7xhBOpCXE0WI050Bz037WB7WkQwXgWmlpbhxBWu5FTSUkw
HRc6qLq+J4hWG6Gb92AQtCK5p136E+OdLlMLcB4cM87UBXilX8Iajz+hSrb2khUFFUAxr1LlWYih
FYWyuIo0EDbLmVzXjEWIieWaSIYSnFdTdhdcB/mlNDdykewswwtxudn1PIDW4fKUdQgzYCRhqhvS
+hLHytMoFY9wcmHM13O5N8r8XOZYgohktLUet0njD2/k433P6lqH4KqnyMoLgdC9Wd3ORfrTiXR4
0Z12BPWAEQvQuo75oxw0JsMatHOZxKy2+uQSdxQHjAKSSIWr1gNWw6Y+FhIgEeVLgjWrXmaz/CQ6
wOlMYFU0ljktAnSpfnOjvkZy1WKyM5bWYSnNsM4sJ5CU77RkHrak1+NtUlzIH5G2SU1ceohLxVBY
q4Fit7wFGR/gDKLtyNBBFYT1MBpPvdq/+Si7wqjA25ZAzSfTJZCe/UinHydIWy7Zms0ZcxpMptgM
DDcyaER/GL8pqxhddekHGTDYFBEYDqmEuDnJ3yQstWREOIMo3YY4+hbhmgRTdQ9i5VOup2OME8Tx
8/FLHJFJm8NDiShKDAMDXPMsDlx9rPpLKMCzq+HW58rbtCTLq3ySaUkLdkvDzuNsDLGF88fC9qG6
qEhP1bgqEveDq0cWPo2AMKS4vGk18Do4jWE/nhhyveh0C+1ZH39IZ7pityOn98YMxalE3xMFGCZL
0m0wpk9y1p0lH6FzHF6JNdprrV8eEDVs6TD3VIlRxUU8y1EsovIU9N1UjIxC0ILRnP7WIXYk2JOo
khwjAihlDfC5dPlY9elHwP4emYJ2HZJhPfYV5puBJ5O2oz78pHrypvntqyhq51aoOzfM0js8uUSP
v6f8J0BkruXsG9WWdrqh7Y1MOgqW7sqKYCsKUXbj1J1qiSjaaZ42aT1+SCoG7maCQSThfixFchz0
3rw3EWBiA3XoSKlliTP7mJSTbh6XkxMWQg8mEUw71O5xnZXljxDVu4mZYj3LJ6DG16g13qzeevb1
dD1rSBmyIgI3MrAZqRuXfPaLKajQrOv2EVSMFON+jbciG8+xQWCMVYcbfYYB3Y3FT5pXW2nMLz36
8EhqmcoufpNWIrCS7B+mFBF6fb0JHV80+t3vjVUnw1/3fr8Uli//5bF/+fJf/tnvv/jr+aJmnUwK
o6eMtKNMv0dxQT7uzCGsKyBO/kLRtxZufs6sgBHzfMuh4tvqwoCXl5vfe/+8+f94bGR4kto+bRGD
NJBtuwD5p3AmgdPg3ZDyvNyZsw/3Ybn5/dIyjBbb23Mtdn27jwO52KViwROYoxFAt85gC/klSPxo
SQcQlperjpk5u793y9+0gN+7MzY8XzVHzzcjFmWLsNTd742wUP7/utcsil9f3yip1a7FstqaWsfr
/X2Zf91Nlt/y+3U5YeAeaFkYZY18vtLqHQm79a6Thv+8+X3s98vfbxhmQND4P7+NVIighJQAdq4X
iA2Ju4fUuTxY5g917FsmmlG5Y4JW7lpV5sImYlYOElLxGKfCllzu/fPm97FMqISt1X2aJVHpwvCd
wv7f6qSKhL6ZHMyAdpyhRJ8z45uTYoCP0NqwdaMhyB11k1gTpSjNN7KquRw39Krk4SdpzYEqlRuT
uidtimpfSsQwW5bgTjPLJFFJsIDHGoNRIuHVNvNzH5XTrlanjVSLLK4TJuJ6LGGbGOMq5/MzaiX0
Zi6CVMt2MWovYj+lu54iIJ614mRkEyS1pp/cubAQmgOuTJM/olHtlBHKntUN08kc55sZD8lOVv12
HwKZE6fqs44Bt/e5n1BbY3IkWKOpyu7UqpXFiqrvmTLgLK/hmmv91qh6AK+NxK+RCwIXE97MIsti
L2ByyZ7U4FJlkgdTQLbVswY/WSqLW2EQwelJzanX6qNUoBqZC31bynOxZR9uP+t+mh7FoAff2yon
KGPKaWoDPv3KiGtTP89K+cfIksjln3RgknCq5uqxjiJ0+CKImXY0t4ak+IclPN4vFccXxnfJoo1i
lvJPI7fZMYd4FM8MXzr43gb/j83Rp1swcVQTtNV9WLNSW83HMBLFPChFfhYaaKxz9KfoNAjS9dxD
UcEY2YsoQ3XeFY30v5Ui4lcn3C4/hYYBHFB4Yro0kiYLaosYJEYqtNvyWcKWJQFnoz43jikd6SM9
0m0Q5Tc5qAxaWZA19A0xA38UWgQzIzZbr5BQ5/K8OIjh8E4LQJimI46NilKCPkDmSiXlJtGdJ2lk
IJxb0yFaXgmzJ4HpHNsbSTSgGRkQOkfSgU5FN7Yrq8xqrkRWSn6i/Mr1TtzQpntiAwLbhTeRiRJK
EwYqGTM5fgpoXLxKKl1xfx/769u/39EyA4tJV3Bg9jMQjVJJ7WzACW6Z350+H4qsYu8aF3e1xnyq
1ic/1Hex4D+PI1A9mECV8iN28dOUBcckm1BUVPthlJ6iNgDVo0qPQkkqW7DKd0MeaN/MdGWr+TbM
fbcnUdZRBZFYIXaKkj4cCgYwG8K/qyrdlfCCm5x9XowXLwQeCyW/to0ADIDYa6vC6F/UQt70SQuu
SZRL1IKYwUNsrrrPPtUQrFsVpCMeYTwludkzQZH6J4trFXC96xAFzJOG6VJJTUlDa0d5aytjwRas
1R4D4UvmlLwNAjAcncJT1JuLlCGdkepdumG0zbZkXELCIc0PcQMFB7RiZhxbxqg9ev2F3l0n0b3E
oJ92tK16owLikCeAQqzya1hSBo1MfO/Kcp0ZmYW2WukdQdqbJul0/qz80ajt7EpSgQoH482PWPmn
saDThw9RZ+8g6Re/Dwz4jJEnyMW4HxIMJGPWv3a6clPn2xxy2oR1cOkEOT3EFpqNdPSxzyV2SZ6t
QFA7O8iTmLUjC6FKd6UqVlUvvPglk1c5zJntJsWm1uYPf0k2T/r6ZoJWHeKbpp1Y8Z+sFoV+bOAK
W3hOk4JHXcrA7ehXUwrBTsdfqnQZ+nCiSc7MojDb9yW3ICn0yZsMSr9u/MnLwtrWTEguwog1ouwY
qRGfsZcKT9GDcjMHfoJNLyRVwIjP8yxCJhw4DOm0HjX5IMbsKAmX6xiEjbnUIUdHUl3kpEOPJm8o
RY4SSZyUxYw0Q8RSFQ3HItgb7OLQDIpAuwj0dmlQYHbOqh8jUD8NA5hIx6xS7BR6krF1n5po3ISa
nCE01aR9FXz0oSS/dAveV2t2mWEE26gbFWdKhBdJOFXsz8oCBYpaV99pJbFM97uiDP9IEuu+IRZs
ENOLxeasl5GLTgFaMSGSME5DSSsooIUwWaU1V+CQqK1lK9ko4n7SGNnJRlS4eo1voB7pRERT8xGb
GMPISuW8wR8eWEzIg2+z0fO9kedI1Sh+7EBXivNIO8GW8ZoYOihPqt38VjflM4qpz16Nf+LuW1E1
zetlEIL6jG+4pEbJOFiZRlMvl5HrUfEzDxifTTI3ndSa8E75bet9oGAF1kp7udVVHPGVVazadjxL
4QKz1Rk+khZfEhinaAftIxSU2dOoKHm7z2UgaW++Jv3AtTnrUSZvc7023XhBhjGht+vQQrk+oJu1
WnqFusy2maZHOIGiSNAf2hkqYcztQPeKUO14PQ1I3pmzSw+qa0rp6QpyzeXXZz5TG5NrCc2X3BPG
IaTzkzDHW1akEGA1cOCCoKZAlO6hxp5ZzkBGoe3pIaRXm7BV2b+l+c8oJIvREWCaxcpGS1c/xhoS
ncI/iKZ6UoMS5ZuFu4T4O2Dli/ZLC03XkOv3bsIxRbTrlbastSGY/ExUpl1reKMSCHwKkwrMocGN
mfWGzpB5Cgy8AU1bits4LGcyG7sM5BMbF3PBExZpkQH+HHaK0v3BWf/IhrznufWdBlmh86f4kXbn
UG2+g7F/qtAesFGrnX4Qfbf2xXUX+xe6LKZXBRXd5xZ0h5qp6569se0H0mctjPArpKVaqPSfgg4w
7BljcEe59UbR+hZbNJl9Jwzsf8Qvv8J8qBjlRs1VExsIGscspT3hU1JHeiV6VU5+LJuluoVFOZmS
vxeCn7wxkNeZBOcxGJP3EdddLxmZNyWhYB5DUzSPU0rixYB/khBsmAsZYXqiBsgtaRVhIxpN5wRm
hZ8mF4edkdOrKXkTjeYoI0zaxUF/ovuSrrUOnY44IKmuquQz7TphpzZEfDYqUq5+LtPcy/S4doyW
V58sMZFJEWS7oXgZBS3a//XI8vBcL1VA+KQo/IW5COzCRxy21+uKS1VQNqPX1dXLX1+iOVnXqjRs
Jp8oeopshovL5m8KmFgkMMeWewRyIDTQYnfSQn9H+jYSzt+7c03DOQMT7Si59MhnA7D48iO/N0YP
8DzOu1e+ajciRtw4FAkFDZBGhMu9yKR0aTMFHqgM+zIniaMEf4p8Hq++UFt27s+U9i0mLBYVvXTl
jjABg2hKyFi4wbMwZ9mq8j2L+z7MsczyBh1K/vp9vdxUgj94oSa8/D6UhLjTUJbkq6rV1GQ7NFm0
rQQN0qRsbcygIRtabva/Nz3xu2DlcTgaVrch0EZwjBozsZ/H4m5IAWymtEGcdJRpVWE7yydtHfCO
owcUkGHl/EAcg3xq56DEnNyRghqwxehYAjmvs08pqAUuXcmmiwDW1cAey2xEK1LFqpOISbNH7ghv
rkYqkEWcPpqIEi8io3evBEXEa4y/KFs5H1CR7gfKk1U+MriIaxO8yUjDRDcYT2FR39NbKPet2KHo
KOW1pCgFWwkrqfZ9KVbQBznKTdARPjeSMEz+7aGN2R11WVDvCaSWV1KDk9LoAgYhvw8SS+dwStEE
j4j0KUVYV2YO+cOYwn1iqvR2fn9hRMet0nbFqBT7fjkIwcjAoGuiYxVY3bYmCuf3tce0n/a/99qI
a2sXs4kidfmc+1l0rXs+aVL9JQfivLWY+aZyVGOAg+tYiKMnVsM+VDGOViX7GWHuzm3GC4jE8VVe
cnUrsz6UeYN1SiRUj8v2e6XTAWsqjaCIgO3cJOsfHGhvHjpYmfi0HAKcCnRCgaChlDLpJulj4Eh+
AI9/GEakEgOkYTHy1Kt68wf2epMFIifU35W+ecQZQmhBbLysRHLZEwkH8YSGuRHHf379OP9jh/i3
HiZDUWn0Yi+SRMVQVdxF/8YXUf/85EP0Ff7dGUEq2//5HP+VyqYsZgjN0mVN5rnBOvwvn4TBt1TL
lHWRW0LZ/uaTUKV/iJosW5ZqWRo7IwlP7z/NS6Io4WuUWOolmXnlf8c4IfG7/sU4sbx2URNlSzIU
bFzSQpj5mz14YHifhl3Qb9ovSr1+8qzAhbrV4r3Bjh6upiMzraFa0ZqWlSusK3EjPjJlpwm7YNPM
LlwJdhf4gXHvU09V0GW57O1zx/CduHSqZwkdXOJGV4VhKyAoE85MfpmbjXU2bMJrd3DyPis6dlv/
WjW43BeBsCfU4AuiXegFuyXYi5rQoc5JDtg21EPxuiSjQTGHcrFvVtk7n24VtT7kS+AOz8kPqg48
kNqabeLElSc+EdkYHX2PADIUeJTHd6EDILqyToXOgINWMij4zfzVCu/IevaTXbL/CWz/tTqXjVs6
InlXpgfRh1yrT+Co5Vp7Ql2cFQ58YuUMhm8HMMd6QYwq+VcopsdkTZAJqBsoWXwD2kNl0yZxiYZX
UcuzLWA6aMuwWmJyF2zh98eym/ws7QMIeiNIvt4HC+2/nclaK9w0/jTQMbUOJNf4od7NrwKCDzo8
HBrnwY6PsM4osrvmBLeNNJmVwupz0tcikVOPYdpS0Emg1hKc0gaIKnARd+NAXKfX3S3fUzfjNaXA
1Bw6SfCUHAVYJ8Mgn/0AzXEVcaQrxl6nepqdvCpPLNq1Y/6I6Q4LMGA/SGq0Qb36koFQuna9wyQ8
5lDhCbgqqOzs+amHIqhgFLFJx/3xH5DLwm7TPJSD/oHHnEQnYxPdKnHVe1Ls5Fdh3eIxhp7k+Lfs
ZZGXQE+dHLh/XPxu05bst9dqb70FittEboCW29zJOeWxI7yZ/l4Gieo7C3lJdu/ygeSYcnSazj4N
kUstj3dc3RCakJ6vuov2gHgkhsFduZJ38MLCi3TunZRf9ay8EH03EZKU/ZF38hod2ycKVvdVwL2w
Rro+wCWr0fttBq4ihocbvpccCx7HOr1oB9M8iMcgOrLlwRbz0+l2yKzjMNHIPMqn9BkQlnKZiBuB
7HMvTLcaUZyvDI9gLApVwPyVNxi03yno7ewzeug7cJbRDTD9vt70G4BSJIIgXcWqm567NZ3s/egZ
3+l2zJ68yMavszNc69QcU1KVVgi9pRc0BsBH6GJylcLtDz3lan2R5EWVspY2ykv0/to6r9qC4ZDX
CPsD0+EzbZFj2GhXkp9rsmJJCd0VxP7QqSMzYSWRa0ck07hVvpgborXQ4UXWcKI2yieSIsItJF4X
5VkcuT6C1BqIF9TebXXlFKHQVwU3nPbJB1Mdv1ypay526K3kW7yuXq5YuNjubswDanHpZh5aO34B
MvCU77985VIyH2odpfnhFpekCLJP3JMaHK2iJSMDNoW0QcCCXIu2d7it8T64/RNYdEZwJJGM84vk
P+OYKvcsWfLKepXgR51pDdfflHLv3egw14ey0936MwxD9cfYF9fM9fkAleztGchTX/Op2iCSeO5u
TeGK0Ubz1+IHfZPiuaD3YhfrEMzUvJlfmmO1NnaAL+aVslsmn0/ytA+zzXQoizXNwSnzVDjujjWv
AumguVV3vVQKnbvVzCQQ61Zz0jZmsdIQilOXsPAy62c8eYn8Db797IAzf0Qog2s/iG/ULs02ICbl
UD9cviO+smf9CN4xuAfv8la6STf0abYcrXN0rowftksjiqklkA6DZtxKcwPqJJtWwkL5mC5LerN6
KT+1G3Yh+Q3O5I3MCn4G8LG2I/nkiyeiGkEl/lUyr+Mqwh7Qm+Geb3HZY1XZmpVbndvEZvpZx98M
xZVpF3niJrySVAh041NjQ4vAA5WWetCs5gS+gc2x037qW+Th+3zve8JD7uxxWcPM4CY859PqBUxI
/We4WwgmgN862AMu9VVOVm8clbZe4XWxRYpStE26/QxmGZyKU9/Yshn0vttzjGEp39Awnz/4SUGD
BUD3EW+KnZHULdmETn9E3/VHfaou4NI9PC1wmolmYDB57HijGd9CzP8Y0y08Oh26wKEpezgpZuLN
iOILGydZ+ZC/5lP4ydRb+BGOQBMuiunwrmurEJmRCrM5uoyTra15KjLgV/3qINM2cOr3jGN6yUKX
zsY++TI9ZXWg1COcqTqTnQhayNgF/Ro98anfoahOTWdgFP29NFWEDX1v4hCk6grzE95THbpdtOqZ
Me1YafOVKW/0G6zrYWP1bnhChSAcQySKdmudJu3L9Hfu+g0Gjx3+BE72wnJEBjPF9KtxLh5JRDfc
tFbMPMWDuhHRaG8ZtCsMM9ZBclje8saZ7tGrpNrCQrmoD9blSvO3+0xX9/AdPXe5njbQl+L37Dxt
ynW5Dt+nTQOu0n7V7I3gbIBNfX/L8FeBYMw02EfHomVpD5ijQNs/3sGeD8o17BDAMxv/A0YXFcKn
Lp6kVfZdm47qGbsJ7cgBPO0aksuK9xD7xrhSMUsjKvP6q2m/xR8QShrGBI83SlCw2jlIIts4IEHU
3QE4aPulHk03uKt73jV9IwzbbiZSbtnYyyPJQyADvfmEZDmMV8G6fuFTg/iPgAoMkVBR47W5qgV7
2Hf3eg3X4ALcrTxHp+hP+KQDorSFbcksxCF6ywJyCGI/cyCWmw6IEtXZgy6xNKITHeEewOdy6G+b
oPJN23gLQBc+Fy7vLsjEj+lHcViXG7cPQF1BIJaUQ165lkel0eTrAnFGDEWI4hdDUk69JNjBHTJG
4eSwSBOnDXchMo6U9Tff9vU7ewCANMXmf8qMX87BvykzmFRAIzEJPpZUdvaSBI7g/11mOB9p+vG/
AxL+b0/wnzWGpf9DhXQi8+Qms4m/e7H51lJEGH//1n95sZV/iLKyBEJTnKjc/ScgQZH/oWPb1i2D
rvaCp/nv1Rjqv5qzf1873mxdgwqmsIIv5u2/1RiEqqcKHmNyEf+Ub1gNfpRmVRzrl/JFcLEWcO4i
E/NAAk1nuHNrEO6nGYr0QXmKD+WheMSty25rhg7IEjCDaAddZO4SOgMO6K2D5iUNps4VaewDMV8+
5KtHc2Kf1fzx30cnvXTHyJU2xia95E/1N55uN//uz+y0tpLTrMK3UXg21BVdMpiYwzpb+HHObIO4
9ZuzclK3IJyfyaHczJtmbf6ZvWkn3SNWHmKEJoemBZe0dws2LyGFtlh7ek27yrbOJJ7dhLvixU6x
JiLEDUkjlcmDYZYnr8ezFcKdtMkzGNhYsrubHi0hqWw+PYxegHTp7XrFGmvSFniCS3opfJ/glB9m
T10p+2odXD/JpX2avdkhFiKwdTBhc7cSvo6W/VmtbEJqPWXPCnApt1zSKSPCo+UovDBWUS8SwUfP
r4jKiKy9Rjd1lx+mHf8epqAXhm4oXtiuDY/phIfH5XKHR81O3sVnImuYvjoSNVPoRKt6AxDc43c5
eenUZ3Y5lW00q5HLNjneBax2hzwjROjsC0GMJyvtxez4/SIVAyghB8yXrbwMz9NRegrfjNeO7Osd
kFwb64Dk4Gz4/TNejM/huR6A6yw1VVB6NLfnfX1JTo2rr9p7dp1O9EQiumguSV8elmCHKuxa3jN3
fGLUDQwd1huEU8ud8a7YBrmwNi6rY3A1PpNd8WxhHIa4icoTacfb8BYcGMJ5hJyxbQONfRjWyqZb
N+v0HL1bjLACW5scfYvna1c3q05YduRO5xgr9UIGohuTeGMPwkaPIaZv2GPMMB0564cnHmFXo17a
XbqnG3avcbZ+8ozBT/ZT7HjyU7up1tXV3CGl31vNSnxWSw851qo46asM/DzRL72j7ZP38s4YChSx
+FO8CyUkDvSZd/ziZDAJoKhp75Ih8NGd0g5mMIFcLqCRcyy80c9L3iVp1RM9FC4IoOwHFuKaprZc
Ef9JQJjGG4SoDIXXaTxI6WEO11G5DlAP4Oza8s3n/JzshmfhZbwbezDXI5sVTD5B/NqSX7KS1+Ja
8MKdWq0ZAaqnlM8xiqN66+/6g7kOTso2eCF58IiW5Qw1ep2cUH1DyUu25of8bH0266UaUfZoQqhL
xs/umSKZ9+m4wIUwTwDgFgd2hTBtV5IjOaljeGzON9KBuTIMJLY4z90x9qR9tsPdBST+NHMeL5jt
+DLe+/NwCl8ZfI539WHCuQJeuQPw+xVfpIMCPVd8qOvKZQ0pHv4f4Hpr1pqJnfurutMNsp+CDV77
I7rbC5ksOTjxa0cYFOyCL3LOvkPWqY/mxNvUwr8if3vbsddhhXA7d3oEm/rS3NDuruYv/50RFpP+
jNw1wzGfOeQ8ofJKcWWdw0PMf4RjccRLT/Eo74CRwk3b8if1oVM+9Qd1l5lOc2sQ2RIgjd1zV+3q
SyqdCIt2cy/ZtRca2yFq2AOUsXYbnTToh+2F5Ltzs4bz5UY3zK4XsoEP6npZW8YNDR+Y5uWhP2BN
WqCKlPvr7kP+qK7t97hlruTO9ieQz824j72cz7G+U3eKl5Aa8MkxE3e1l24XrCKNn52271mBVXdh
yqEWIXiRo96eo116Jsx+gxb3D9Jz6FBUrJsagDEI0R3sZ868+ox1w4svpDLotmKtp49ZXYlHhQNI
s0DalF574Duky65YMVc4wwhsYkueojxwINqXHLzqwTEV/4wE/3yFT1AGiF21hfuCdMzcdOGV8gkf
oRoG12Xlr3aGNxxFEmLezgr5prkC41p4BkI5xRKydwtOeeYpZDg2Bz7JOyRzC/bAFl+6z/lOoA6f
dzvDTkOiFvZiG8T+xxEE6cxOmfiGzCGViSpi2Ou3mlYHe97MUfc6/zEVBboGzPrKLhrYJ4PjVsC9
tQRDI5CYH9U2fsfU1X3KDEtxSZlM6FcCtCGTRHbiYq9MrXBDLr53BAjvBm4I2WZcB2uCQLjEAma6
BFUuq9+7wuXrTnWDxKCmYdNA3nAMdp2hW5qrSVlVkFL591QXtPw6iK7uqDyVFb6KVfQEEB+HXutO
YKEnWgX2ojDhc1fsJYlDZ5eAAm54TpCtDyhGV9K8QpoqYzu4S3fd7Y/VU/FEvMAT3G/ScXL7+zMr
foqSYw7vNmgI9hLO1hfgah16qmVQa7toh6mL6eRweM14k9kl09xXkzTkeTW+JlLnCqRtoW1TMrI4
5TdiPSedgdA6b5yZgRNcdmtvrrLNuVQuabeZoqv0pDq1fE7NcWXhql0pPZdQYuv5C7SZzoiM8zxI
H8En6o1i7+MQO4RraRseup12jx7+MXvw30f81D3CS3IbDwuSVF/lBPOsCDDkosMk2T9lp+XTET8F
JwC7tVO4OVceb0l461+H4lT0H51rrrn+gzNtblzbPeOV0xofbmmtl43BzDO1EkkD7zPtF309So7I
iiR546Fi8sGHl8bZIb5MD2bscE/55XJCpgCfEKIHXJUl+BgRdwZwlWyf0Bke+h9Fc+PvnmoBJSDi
Hke8drNJywxjCimPi2NlV59HuXkNh1M3Hr/SEI4pV9bmKiLBxxxjFyUNN4lrPp5icbiplMwzbD8c
mn34XZKlh9F7HnKvxPVA6Hg8nS1tH2DijLda+SnoHmZDUXYBM0jBOcx3EfWglgirAknzSLjz9JJJ
l1q46+mzSN8K01hgrCd5xbBRYneVUs48+wDcrWjb4Z7TNhrU/PCjoq3Uy9c02obCaRQ45n+o3Jd8
JS+cryM9Sw0XBvUZDorYJAopf5c+zPyKkQfk4vSEvAivkd3frOBaM3/vDlZ5EeCltM3NSNc+LJ34
VNNGKHvkt+hAMcMMw1sGxbd4KP5FLp8ITALPoQ+7gS7eqJ8qOsKgePlruht/UEDc2/QxPkJhG9Jt
QC/AxkUhIxcODc20rUR4GuQOymzjlIYv1lQ7cbo12/zD7EaPwLAetUclWl44oIL2nwXyB8N0W0qU
phOnCeKJDjEt5lP4w6rVrVo6FX+wkzFP09zOAwXYd0Dq36zsFRRjiajXqIGQEMPeOXSje+aELDrU
hsZ5WsJxpiPWxfpHUe+a9GrxREb6JdHLXZzldLJoaOGvsEvj4IufmfaR059qxV3R72mXpExWYWNg
YbZl2hIGRACQ5tUzlnj4gCzq4G9K3zUXDCpJHZPH2DMsd9TjLBpDs6q81A3x3VK7Fz8TfoWd/EIE
y44TReq3Y7wfyntCQl7xPoAtKuji4goh84g+VoOuvcwjtxAPyMkVdEdR/loOFqkO7EL6BlWuI+X3
gNTs/rm1SGt+J/yIpTMt4J0/WfGaCp8ELbo3NslqyYWxL60QcpOa7NWad63pDnd1QKKFIsoeTBim
6iFnH851jChZhBpXZQQaH183q+kFLTa8NErrJcwYi4gXDR7h61jlu+9gSVOzfNi0K8atEADKdNeB
I2C2Qc/GbQhWYHVzsUYTeBe7WCSEI3LDcqV/plcNmiOnMUSBT+VnuquH6hJgpLKIYGAhP5hbNrT+
YT5FW4wmnnUleQFvZM7uvGERxv1NsA3+2ZVer8vn/yDsPHYb17Y0/CqNnhNgpjjoiZiVo2V7QsiJ
WSTFrKfvj+dOLi4aaJxThSpXlSWRm3uv9a8/oLYHNQIMQuU9LaAQ4bBEyNrbszKtfsSV6eGj3DTB
lGoKZrhoIob7w2khgB0EcCaf+v/jlarPE7Lq34w8/2keGZAt6J41vMb+c0DV5YM0yTlPE+PoGLvI
Ol0bJpoO7ExWMmLFzh5v4cIhML3trcUCnycbY9W+20Ud+axHOQIKl1GJX5+LY2scBfkqFNuqO0zG
xiz99rEVC1+sdxPcvnjVQ61RAyBiaVo/no4CJTDRPlkiUrctJj77emzfqQWi9Fj2b0pxAp+BYLfM
CHEEqpb5+zI5YJH4Jb++WJ2QRqrsTVbnf6xOe8g1ZgJjwl2QSCosu9ozR8TvB8KuZahd2XqKNowl
nuYqlQ/CNFlU7lDTvCCEyR9a8wtZiSc4TJaWRJfaBDXQJ3G2W7+HLprHUOt20x3NuV3anRZAnXdc
AO+C123CPQkrFgvBe/r6odimZyW0FZriklYJn/FtdZM/hN1rndPgseICpgOP+qzsXjgglTYxSH2J
oX7YMrlyMxgW7OylTeoQGQ0K4zvCjvHhwdAT9BTST2gDyBXHdk96+jxdiBpSpi2UCuqwF/pVk3uU
74m8HlByl/lXF/4tUOTol6jbVnCLGZVJAO0c3oRsoJZynn4xWBrk3QcinfdIPxiYtEHPRPMQzU0D
LIcv4N+tZmGH6z78fmVqHjlUV06qhkoPQgypOKQe/jaEd4OaERkE1I1jwFb94OqmspNhc0FcK2l5
MAIZ7wsUAziezKNGeU+E9S+ap+QHZxKRKUpkMVmk55IoWwHie2x5eDOIM/A8wDlVutGNDqf+UpSe
dKlP8htHeNDc6cTp6U2rCMDM/6Kf9p589DtMycjYYLSJbTeNi/amflf3573eYGuK89ZSicmH5jUv
/AwK2tzppW0a7GkZ7tMT4YwrbTU61ar54UwKI0+6m3/T5Xkc/AEXW3/w9XV5UPBNxZnKXbjdgS2r
PDfnev8iGee734maXzGGxBIX2OXHwOoapYxuEaYX6Vvzgwq3hUcWkSAICCq/bCBpuwNSmCzjPCM2
9Jc2dNCleYiphH1u13LHLn1XJE9bvRyRopeLbYU2gLA7QifbJ5to+/zKrn3l9Le5jc682maA6ykr
OLv+uOvWGUb4v3BHzR/hZ1EABw0r5FB/yndyB4Kx5hfCSc3O9rFT2HeskqySR4M8vg2xqZvpfaTI
sklC9WBMJHvzQL282GFQ7nUO0T0u4VOkdNZ2bwG0MBmiXH/RW4WWEhBqdYh2zUoJ4mtzy3GkhrJN
5ujokOPntZYMCA8D0RbsnPq9QqQLhI3DbEFff6vPYLmcuLLXMYeojoQshpUP1xCV4vL5+/xNiCkk
NS1QSX7b8DHdVeuZb81h9HRf/2pBxbfCIf5MzoOExzkDWbqA0GD8jGCJT5D/kovIRyI/EYlkvlXR
Z+ykQ3iv16GTuKljso6PfI/AOBD3R4r2bU5TPIs+u5ozbISjtMoCyVts9EAODC4YxodWaefH1cM6
Dqs5sJKF4ycuRvNWeRmC1ydG2/sJOcJNvFWEJWECuM44PIG0mX+zw3yM7E8HEiOUs34tKPFItbX0
aiV//RsMevjXrv9fj644lMmjbf7nv/X/dDP/12nAcQA+KUPb0P6DrjB10YSh0gD1j0ypwUK3Zb3T
ZdsYv1vaUmasUWNzs9REV7ND5w1NLIuU2ceSYR40TSveMFzQJyJz4UXSBpKDdqhQIOJEXtG04Q90
aMnBlD9w31YZG42cwHkIlDd4bHE5CNQVq2RoAxiSKTsYZ7Sa+NZHGLmSHwX+sjTv4g+bjqLusUTn
LzZXAJiD/gcGz/cURjehQY4tIALtrHyH3jSH7vBCX5GTf8UwraigyVH8qLfdacH080Womjfc6RSi
/CwMt0UiLyOmU9DOcWpX/2pQBjG9jXWMcJf6rk7I5XIUoMpsxOJaWv9+V87siFNbz2ibvxGbs6Ff
exG2N6v7LRG3/JYpCrbWqqVOu+ldIM4Q6ZdTbopGw6vCeaSBrgik5kRnpNDZ4lpXl0H9puwWsU/Q
iGCm2GRQSVAeQy0HSZFDcNOW3OoDOAa+MEvtKHyaMzDzTs4WUNp6zit4vk8eq80XgT7x73t8pKJd
H8PVI4gYdSKzx28B9O8wXoa37O35nv0Nx8W12nyOPi4S3/sX3ZtFr7ifrtgmnjseQKftCQwcPPWq
Rxb+9E7cESb49M3djKdmFmnKPlr2o8xWou3VFRSFVeriinWXNuQmqaXV4Ghb2WEAdurXv/1Xq0Oe
PFO0PlpcnOY2v11jbiWG15RT7KKUUEZhMSIZomiu5L0y7SnjCun0IgQcrivzlOdWwQ0r+pCStUof
2pWW+roW2Nxe9Av9RMcgqD9yniXwGmtvMJxEwBQrmChutENZXSXtcyG5yhyVFE2emq5ZW9Frgjr9
+qDySpm2etk1vsGi4ay0p+XPG9SJJSAlwdpKcJR+QifdNmtW1TJ1WD3WtSKwE5hgmwf4KS6FjeAW
2MA49OPMA9FL3F4f6paSVT6ZG+LkppN5oTBeSEQYAVicE/fhUQdTDRsfxBowLMNB3i9IHo83z/d5
EzUPY/jGrNkNrTXpFvBxIAOV22HyIMRovmxFJxSFQFfPgI7Kk/ja42zAiVwSREHR5cOTXr49cLhX
fXldnME7lCjgCCozS/Qra3X9ad31+f6y7mfz8PCIMOVE+oPKgNvlkjH4ALkBqrhql7d6TfvHFqDP
CZ2EK2EZB5AWeyEXYU6NkxtL/icCLPyS1/K65WA/FLB+fKoKGr9pPfjNzTwIgbim0ibHLXMzG9dU
m0xuGlts/eqtlt5Ctm49pUYTmtMTSK35evwteD/oqxkosoJyEL+nDVgBDLEgVgoBYtHiQ0sgCk5+
UHCL+axI/Y6YYuB6FjPnEfO3W+hwXu+Z/1V8D4J1OX1zp/VgJxGDkdkDR5HCV+cUbragfXgCEHJQ
citLPFQsZPPrZM8F/Bt8qn3+I1HKe27ba+sx8GXFDHxDtBQfWH5MfkZoaeleQ0JKseNij5jcuzyf
KJy1YLndWggyV7PoU4k+J6jKz1fNvnBln+ueOgNgmNNdyA147qYA/cqhOt3ntwWdiPeCG6z/QEeC
EZFF4i9oGPfMU3f/zzGhyv9H12Dos723BilVMrT/DEYzIuNV5+2wouRWLUEXjsPkhFHhCeekPRWt
gVE9+gMnjhBiyg9bAxivt33jaBJEVGxxwbVpaZGVflSv55vYn6I8GoHLuVwgvS60MEpnOm+1+Evu
o6uQGxILMj6VwvG1qDfNtckB31Uw/voolL7+gDTyJPvIFjEMmndmzfCLEQI5jBwsvDA7XNf4KNxw
P0t2cv0N3oVz7nXE28OcJ0R0D9I3TnlT/IRkxSdbSh2wgasyPqvw96XEDZRsX0xHqXaKo5JfdAYF
AxBdI2+T6DKsh7UZmAEQxs4MujX8Gtg0285HgMq+1g/U0VYI2QQiMwmfZNVAPEpsGSkOtGQIT4R8
Rg4hDnlHbgaafpuG741Wpl140wt1RfnTa9/4KPAnDVlV6GFbxVGxe9BfQc1yNyIaGBe/Cw/61Aut
xdujs15ELLXzVbaJGW3++IcNpBTgMOO7lZeL1Uh1VnByqxO7OeZhiUnEL8i49K1Ic25hMe1FSiLE
eLZmLrPT4ECMuWH45GUnDlxhTwrFjbTiFQoedIcH3Z9uEpk2N+XQkseNe2kFpt+9QWRCBEsuxALe
HiR8PWXixRwEojtEC+LgpCBboOBfRQQPKTYh0nm9qSsbr5eF9olwGf6v8/wtKhzNgyfkXG2HFlqS
15g8Rw9fpnA3dD9j5XHcl7sEqzzcj2jwnlzN9xfhQWG0F7DqzZ8BdtAxH5aoKRMZsNWSnIhvrf/w
2ETIgHSKvVESXkMRLjD7wBjUH8L9C7jwKW2TfBM2CN+9MXfSxIft3ZrME1ph19e74meh+KPwOOa/
o4kseylvEOG87q1SkYR1mignhYUVJR+jJeJ8XOfHJlIdUV9rjXJmrydSLs0cI9E3GIJa8URTJyBv
/gSoNg8NVPX9sE4JlcIwW9IBYV8Gx5St1fqOeElBEQ5wYZ519dsOx5iWIbVEY6kcCHyVPiD5TbZ4
Gj90xoJcRMSCB+V9Qj8FHgz2DInmkoJWQFHiVRn/dhjlnUVIeRpcmcmVV6qHYnEzRUsFSjm7JqvC
a4ip8Mov4UKA1s74yb6wLlqHVNAqWe1w8kt2XDtB5fcE80hhTfjZXcQJ3DWfvvxP6TVB6m7K36ds
p8gmcHPE4HCprrJ8lcc4znZoaNoCVZwNoNaaZGn4rMtpYfidQrDtrhZFnMDwUwUzZf09R8hvYPXZ
DSy2EAN94BxEk/MnSrhKCUuRL48mKZhg9b2v90B3+THsHYFgomiV1Fee6Efs9OUH/PCwHK0xwSyD
ABKQAMHJI65pgWM4dNYkt5HVO2a4XTzG3agIzmLQ7QbfcYgytyKajmrRuEOzXpxeAhw3PFMkJp+O
+XqXMFf2hDUgRwb7JuIBKz/i4qsE8sSj0Db7x1e4AMDgEW0EpwuRyGOo9xpdHQepHs3nOJsYwfMd
5ygv9fxK3PI7/4dkthi84WGpP4KILROTjWCOP0NDitQ+32YCM1FIgHDONG4u76U7FL8Gch9GVgoI
fLWjB359RiriQNdDn479Tdv/9S1KRL5eVozGCgBMjlC66RaGcYilmWqP4Z8RnniM5h1C0vbMqKSN
iEtQ4+NYuqwfXpKvUmXzgheaL77YlyMTCEKuHWGfZViohfsK8+2pv8dMsSljsOVN8EXDQnreNHB/
53ik6Y78Ot3P5t43ha1URhyFpYIn+COzP4mkV4tkPbXHfgEHjH+Q+Qiy2mJOIF2KUP7/cDCDn5Xs
DD5sEzMKmtpkjr8ECYkl00pkN5EZjZriLsu8nA2b0pJozIfA3FLdq3lN+cZMNqTMIEveH4Ncmucv
WoZ/bnvq0n3cuSi3AbIPyzFv2eaXT/EiBv0c85VYZMpaVbXShyN3LGmRFO9z1Rsg0Sno3gvjLY/J
BHQywlqqYYmnUI5Tg48gjYynGlzritrxEQKrkHFOPHT0W+IvNeY2qdX4m7bWtX/gxzj223CWlNkT
eRcciUXwrADBltJnQljRaB7q6dBh7VSJRwwJtIc9/GhPaOGn6SIa+ydkOEmFwIRLlPkDvGwv4rWs
4SM6fEKtg7e2An2ZDnrjVcX6FQorreYBfIti7OXxc/Q7F9TVWOKW0rMGez8q7026Nk/tjYMGDiVt
cRCyvVPuP8+DdmCJqTwflNyhJaY2FmbL5xcTfKDl5qRgZUdaoFdVC+wb4LkenqafyJ/hNTZPbKQA
kfjJZSqcAIxtKd6BX1bfC70mHWybp2QG8wMt1pJMkFg6D7niRgCQYs0oxaZ3iRYsAil6o4bVL5N2
TNskSHxVd16BAFOM8f46BjXmGB+edFma/P38CN+gBICpY8w0nNrwe8wYCIq/Sto542nfH+QXIYDa
thXWWYo8SfAToqGJbF3VV/qn7rfxjFsPYw4jcoXNdGY8AOgpjESrc+IknxDlF45OzkAG7Oxj9v5M
XD1lfVzHW8dDz5r8Zz11VnGNyQfi9wvo+A+UXg1s4shpevj2s/swQDpP0oGfFyW5xDJ6W0+Kmac0
nwJmkesCEjltMeu8/jWbdR9kjALvbFqMOAg/lhmenh977O0qkk0zQp+tngnoV9vtyms9eZeLuI9k
dNVWtjZoT6f6vVx1+lnhPZ47jnhxVHzUNO70+ZoHjGgLeSBarOEQ4nfhd5q5CufTS9lCwiUowCBw
Rdr15Ijtx0v2uhrgPfCIGa8IMZl/82wdH3nGS9FxjDym9vLPWpoOoTJ7coLrFWuzPIrbJ3X1HTer
AbpSZ0O9eJyzlbnudtVheIOYiQ0hpT8bAHzyV4BMb29MQpDCF89hDJi4DC4iT6kXTESxUYrTxpaC
fKMzrA+94olcH9OueKNsJP+1Fk7QSkx0GqgWL/FX87BBXoXMWpT4CJ8wZI7N1escmRGEaPyL92Vz
IASi37PI6QPVda4hjX9dpQep7dCcYEl7r3N/UJOXh0+UPSR+c0zjw2s8ZM0BIDRlwtt8hBlPXWJL
1bJes8POeuaqZxMjH64fVxVMfqXDgPsgtStTKt7KO7h50rhxt8eAc/nwihDn1pNCM/WI7oRAYrAY
3an/tD1nsU4YPdPPzw48rNnX8x1T3oTxVnP5WpIkeBD/ijumc4aNW+LExrdil67LtTGepd50eyYF
81weRzM9DcBWqD8x+jRei73BtEdZKSuMz1b5bzhq55TRQjiuI1ygkgUmevmIZoN0nCZWHPFP0E5S
/6HUn8MQBrTD4pf+mpaci5wClZe5TDsxfRnViTDuGMNsdf+E+gV5iW3c0VHZoDbDR9aNtPZrrnlC
z3xv3l5u8UaV7BNDCjmAtpSiz8al3xl3ultACI2AunQn4fx35oZUAwgCBg05s5n7NSvNRu7mT+t8
i/2Fg+OvlW/6bwI/zvIptFCMuESvksrYbYqL+j5BkMVI1o6d3APHQ6NfyHdYc0hpXou3okIlaj5z
uott3kofeA5UGrRWTXfH0DwRFaRRKpGw2Ljl65Nfi0RMzCeqctFXcua39iPZDASkj6VrSg1DbxMb
owZjU0/UP6rom5oXa2err30o/2QRPKnltHw7yDm815oCQuCMRySTKG/aC5rMrX99mMkb1lwjSt1s
ypgTYvwWP9g1SLmdiGSAixVBrGvKbfLYlVLtlvr+qbSwAnZaglERQ+YmOyb9b5RvS22raaQCohQ9
yRieLOWduBMunYKw3pIAGI0n9efy+Dool0ldj6AR4pE+aOzXmCi4nFfahT0SRsDMmL9IyPOSnKyX
zH+ww+FO+p4bI60yUiLtSQeHN+Al9lsC/Lil3iSsW+p9GjfphDq9+o1/+w/qg8d3s5IOieS89R/D
Ud1BiBZPRklWqzrXx7B9U2/wU6edk5p/RJzm6n32A+f91J5GT12XM25cq4HygXQkewSgx/Ip6ojG
fWx5pv3yEL5z8gL4GeSwHutA3GTv1arc99f0OK07XwswRZ+81+SUix+tP+UGdg8QGrvELj7g2DO3
L1vmCq3wHpl2/9MuAExG87NKUluOJCfirJwIgnOzl3aMuRk1lVmqNRAvmNB07NSXEiJHHXOlEeNC
StHvNVMHxEATweHibgI3GY9PhduYb6f0krY0jFE3IyIJeAzxOcwn7GbxHnpyhLchtIFZUnUrx3MU
uc/ONR2mlagbIILadDhUbctoI/8Mw/KFZOQ3PmP+ujLhaQKi8nSibVsmp+yuvD8uxam5F/d5dh7z
Cta7vDK/2yDbGkedNwF7aC9/Swz6nnYNkvJtYqdBHPlE9UtqNmSXPw2hQnHlNHrs5TunAt+++wOq
XTBGpgEiyvE3x/behUTgDId8Jxg3+R0Fz3rYauNh+mx5c1ppp411qIhZbe1qoIvsEcGnxJ+yH5TP
geeK/DvEZGABptOzybPzi+uoJiPdoP9yEHLg09GgepPwpkMwi+NYec0lZDyQFUBEoSdCVOwI0VRt
WK1gpTR2X5m25FI8A90bOBhymLc6bCh0O3b7FR6I9rglKyY12zBo9IN067bZSoE9Ky6pPZvfbttj
KEewoOkg2TtpqcWfoPvzIx8mrF9bHKBe4hUeGKcnXrVb5/GM2yJ0FcKOb7yTfl16xnr4HfvDA6zW
1U64ui6FJeAnHDNi5ZmkLDMYCjdcBsrP+HueXU4UqCcdTomnxG77xXKIrjHwN4FpX8kvb6FAi9fA
UGVmx19Yo21pQAvXjy+ZNOVTu85v8kEnj0DCHmWTw/ZVg4azHS4PeZlQzAr2Jl5osMBHbcg965QZ
qBsGuTtQLNwaD8T6o/AVX1urDhA6fB1SuJl6ssJAuft/qKPSGi5sS4VzY7+CF5RetH3/EZtErTf+
PJaaj/HpTzO9ngWTWA3a4MJNfzicE+WDwqDeUTpgXP2dXspdDNR8yS+RvtxOf5ODc8WeOo83G7Di
sCJjuBDywkBJTuaxFdAxM2b9TppV96EGDNHbRxB3Bx5UgGWyrXAwRizmTzueuTnMNUzttHZet+46
XRlsVmQv4+pyCFflbrQpn+15noKALOCjusaeyQq8I0ChHSDRpsfLkk6NuOHq0l5elxoWKP0YI0vw
fSSCjC1yWweMBwRjuo29gZv8ZD8vCvDEQjZj/4ICfQ4ezA2WTPlAM2ZVzmjVmzJQPHIg/coXWA2p
XQC/wSY0l/qVlWyhe/ewjiXtsmK5zNm2DRBqua7XSHw+ckuDOuuGd7hqNlg/oJ+U2Ii2htatd8kJ
8iDJ0/Q31vRwhvvz0J95JNe03MXKWBMc4qDJsnunCSqOssRCYcW0fxaX9MuiX2LmflTwmaP7QvpI
3V7BebPyP2Grn6NAZ8TIfIdrBqqIwgM74fltW0QOkKOJ7Q+XY/7zzJHhqFabOEhuRgXrTAqe30jj
6j9K/Bw2H7USI97nUgQY58GR/P5L7X3V2DAkaMXla6347Vk3DiID2i027zwNK8U3BVhpM8ux9bGI
2ORv6BUVuOd/CJSKgHPA8OogJom3Zi4d7rOgeW/cBfSCh92dxHt3pyQKZBCWOeMaEjK8yXlX4Ink
/b7cZCd9147uEBVm104a9O8T7/C5FHClMWxsaN8zaDCUqzniRpJKLfiuzjTMBJeargvDVzjgEPGZ
0JebuPron+f+BrRkJUHj6hCMRzjwD3xQRC/jrM/ogn/xIskST9ad0NWFlfn4fohO2G6hlDNx1u0H
CM83HhTr7mrAOfoOG/upTFdB0lZKwWycGA1jBQCPgh/wkyaKghE9Yx5Hy6qjHe2YiNR3tdL8JGKy
X8NlbBoNvFpHfxOJTM1GKBE0CZOIiyVR8nmMKUWMe3j9XpU/hqpZLT2hUn+1N5jgag9jNkaS9QDz
nTrAOwZdFDxwM8BdBHKaYBqXJ4N3ndGR4/cjX/Er5Yx5QbGWV+kDa289Jg1l3MZorIfySD4SISZr
09wNiugXPEiJdgs/kl5dTU9az97ARWRZ/oaHqlzndwPlD0FwfEicvpwci/Cesy0mxhdjLE9Qg4SV
Hiv4trfk7lhNf34IaGhpJs3Rz4d210nlSR1X/VrQzBv/JGbP52kLsePZyKTo4BJJoJmPXPuBNa7/
O64XdmJ+Pe+ymxVcKoj0sBwG4eGocnrUW1str8mWpCazPfA7QbqSXIUVBqirug9TFqtwAj5a9Dg0
bvtpY7ygiT0/YwYsE4qKPnjA+egDIeRJ/CArTQq0eB3+Pim1tynExxl2wT8Xo0yiyn3EHnakhuD8
SAEz/EQwg1C6rx4UGMBvKcU7YBE1GQnTZH/oSTkiVa8/kDm1DH9fe2XG5rX6+hK5xUAeJrx5ruMX
TKTWpCTfqA6TU8iqubwTWjhWnKScxAJBzItf867TYzSL32f//TqBtPj9c1+Zj3Wpo06IF36ZpTMM
QhZPy173Oomim4qeyCAT1kR8Qbg+bZ/MCxnzJEcErlL43gOVvU4h5W5VWQsaWLH8xKyn0m1wdHk3
iItA1zb5WiqW+iWxQFiUMD48fB40FVUt0R1zbGhOb/Rd2zNFqqi9asleHMDXW+6yH2zeU8YUXJDV
EDmGYVXIvzN09kE+WQN0RmvaA1NCEzRJEU2bPyeqICmfmvyeyyBoJ1HRY+otOBGlXHoojsfxtGi3
cqChVmOfRbmrfeDrAcdW+OaUS94JtLlHqUWTCpmrO6GbgyH6Wo4BBP0SX03MdZagG/C1isprHq4Y
GECx5g/IDoAK0rvO8DQ+nfDcLYy9YfEUxEXAevSnQ54it8iHDUBkwemf21Ap9doPnyv9uRI5IX/F
4IFF619b3oTq65H9vXY9Su4bWZN2tfiFiwyII110daVywoMAYIXPTC+iJjuIDxvhM88j1W0YI6tM
zjiXgdhAUqfNTsZTE0nLbG0yTi2uz+YjkZGJtm7BkdgdZarR5pAqidfrzvNDgsVGcnnPAeXIVo8B
LLMNilig0tKhREzNnwe0MCC2V4AH1msGi17nx3cCx/z1AmFTcB4brc+nK78JQItviJunN2aqzKO0
xi9O0z396C/apkZyhUvhgJJ2z4IcipH53l6P9iPkiU2HHRI74wGVFTTKD45+KUDCjrKZETujW61x
XsQL4kuFGytwOwUU7QZn8nMz3adPPW6W3bVDNDMKFubfufbeCZ/EXMh18FLfFywlvINHaKLxQRy8
1PgQ7oKyPSg7fLuc6YP+UhfRJhWnGOeFZF+A/QuOsfiY2CB6XGGndBeGf7HKHDLMj+xYU3rIfvV0
rffbYjuuG+DxifEkOxZVGG5nDdxKtP/SHXgVqQmGFykJePggincZ7i7QvPv0DY0ra4zLktI5fptd
l5vXgA+PvUD1ZLgx7NRqERFcAmKUYAWjwDWcoUaBVTIDU1wrffPUaRi0U4Z7POqJCm02l4VksAfo
Regy10u8zDoIREcto+0gfMs0IuGmCjl/UosmqlC5/Plk1wpz7f2icMcXQ9sKR2vNGj2CbKIueL2W
K/hojeElw/IKLDqxOZgWXpBIYYclT4IYyFxkEJKMKDhIa4HBbFYPXT4Gj+/Qbnn+FZyfd9MBPbh2
ZOETpeVInxyVsery8VqRJo1wYLcDoBQNj3CWEWwN4iFUgMUJQwWZGK7PYa/70Gc4vOlK8cOTlV9h
cqQR1Xwq4i3BVqihNUrQa+1KLkYZvlVsPAvxRgt6ZrCWrqYOJzqcKvgc0HT5AjbjWJXOflbKpyJb
7OycmWpxiNJzSJmbeKFpQeaFTFEXDnE9kXg34XmwAYsX3qByUfA7UNisqbBz80fvP/l2WQyHzVGJ
n9kT06cyQofpV6K/gojTn7HNvoajEw12o9vaPLJGTxB987FMp3sKJ7F7emBgNCtnYQ1+Ae/jDrEI
oC2x5EtXwB+B39ZjazQun0fSJ6pjB0MethjUQjc/TliCsQZpDBcOKBGTFkM79MMFH66lTs0o9L6S
4mWEC68jpDabqYjMA6UbWHS27K81hL3m3J0X68W6i3cDMHDBdccorhPt8Gtsf5LkK4L6hPkBpENl
NTa/Kut0UL6S6JNwyDUpOEuIdZ3Ttz8LNJQsDCTxU1BRfjWHhtHuO9cCxweGuQ7KRpnjqwW0NHZc
PIWXjC/ZeJK3pWMwWT4OxwKpmEyQoMbvuGPNatyLn/GTED4k9mhIWgcVswN2tX18Lm7tZw301F0E
oi2XC1+/xfluzJwFhtc+VbRbHlCyG9+CNxeiEv8seh9hrJUHOGveYC/2cBEeyP+h3zFkDGj7rzoT
AHgJbr6Ff7iNkVlLA6oJRmAW5levv96R6T5wmKM7HjlUJLgfeKim5BnIsJFkQEo5Iw+JXuOJuQi0
103EmFpa9N5rp2yNK5sR9+vWCEBGZ54vsbVKpirjnDDbMr7hbuo3M2ZUZtda0KUus0+mTpVxVhcg
FdtusW2HEw8rwJC+lrbS9mXs+DXLw4zAklfAiXFzj2+vUz0U25Y7nc+3Vl33K8krNpO5DM8VhEl5
81hY5Ub4JBdom2xCl2+fRBCU3+cxCw80abOcxRzrHPVTDfET8wVMT8kfTKHC6oxzLg8wHEaE84xm
xMsWXzC2Yhzp7fSN9RdHWyzd9P0j8wcD3pI1vfcAHUz+H3uTXmSUtN8hHwlEjny9BWN8+u3fE+J4
AzBGsEBI3NsS68z+tdV4iQJbboH2beE9pv1DWhHauUTQ+ZRWjf7FHPKJcQsMzYrpbm2TU2OwAmGs
iJ5SMajBnJdbEWgFaGKNaE09yclGLx/rvjvQ5mjvjWhllEBMR0rgD+Ovknfc30XrAvQYXuMySSqS
z4crXIWrBtCSyVaKmaIzu65kGtgOwH+7xeXoh1+9Phf8wNgetvXofoN3kbTEwvTYQGU9KL/x/sYf
ZHQMyiuu7Ehxtj/I4ZFND0P2/eMIr4YFLf48Ct39p6WIhxLyPldF3WSiqzeX7vFZGBLI2evATqU1
FRG1eAMszU9D9F6nWIFlLs12G8+KsaZx1iBJctjA+ycAhOZAgJG5bft2PhWWlS5sCi59ieqv9FRY
SF23bUaIeLLm6hwneai6vXY1pO9QEr3J1GyN1rEcMX8Qd63uEQaN3asKNiQ54tBbLUYGCrQkwZdh
8aIeNm8Z7ejD5S1FR1UEtwWGoTGatiZwJUOatwJIoKV8Hk3ky1ThCQRryugJv588RglD8y6zD3Tf
T+zmNBmLCBwysMkrpyBbI9pqnzjAsK8EohDZD462pKSz7bEQagjkgtYiU8rXJnm7SL2Z+Y8Nc3po
CTqH+ZhaGpdKalv4emBg9BVETAcIWJm4uMinN2PAFBoNxUjbgaJ88LMowOmpZvIUrcrM6w2sfK3U
dIvFBja9xibAwN5JcVzMLMIvGZO054edf3fHTMd4yCI8KgRGRHNc4+QoLUUKYMVrFI+b3IwoRpPK
GusV2X0K0xjcMlgJDJl2b+Jn/VhVH9SBVIO1jmMONVT3Jjo4x6COjFarXXbo30zP9MoAtR04o/Ty
6c7J3GhztFAAvsvWGjC8B+glY9htXt9KwL5PyKNCsghjJNzMn4fHsC/xz0hdAafKxSEfP6CcpVTH
e2O4VOq51PYPMpvYdiQrMVb4zaWTx2FDTA0PRlEt0/WHFCBd6o85qPZb0oPc2yKzAUrNu3ZtT8k3
Htv61+ylOvs4OyT+Yp9oGs7Y+wvE6sgEXktg8Zp4sEt2K7/ybYzxz5FcQjyB7Y7RU2Mt2vWgBeZv
Df6JXxMs8zP88vRzwmSTWv03/ZRv5bmexYmLdeoPgbFS/iYuGbbvSAvvWUg00ZUEjv5Nfy9lm/8R
CYSs5eRYoWVvcJKM7BEeUaQjA45jRnEWNzB7rHqFrNwbAuUsJwz1FMIcLeAH6Iivs2/TvBD/4evx
56LPA1PAVyBpHdN0aGOM6wR2zXIOB3SxJu5Rhkzti/MwVjIzmR4ONsktokENnzJNn2100pvO0I0O
DoBBPLNd19/pX/Vc/i9l57XcuNqd6Vtx+dj4BzlM2T4gQYJZpEiJkk5QVELOGVc/D3p+j7vVXepx
7d57d5JApO9ba72JVRL3mtafK0I7l+8q1A2SQznJ6e9VaNvCTrf2EsukQsdxF6bOKO6zajWmjuQe
ehdq7nCOYXukTsG+BlONrya3LtzwvYViSYaXXyMTUo5FnS+iZhWuLEfYFwA3FRpZd9Yq+wANZQs/
tcn2xKPo9FzmKs5xiVLDRSEfAvQiwDLkj3Z0YZBv9pGO5JVpVnMiHGdGHWCyDdNzhwLxaqkIfEve
vLsCyEm2MMYwdrUFGm0vWMsvIcLNfmhpByS4uRGLFqYnhgeWWV2bwBneBTrY5pkZGAPtnpzKlMFp
w9qeTdY1UyftF6sBSf/FejaeZbTMDzlIsk/EwtmI+jXYgmMu5ANmk+Aszwo0Ggm/rxmkZv9hOJEv
op7ME8waGHgjO4yHWZnBSFmcQ8qiQSoYaZqO7EyTwvGZS1HOtYtyyfBhI+MPqcc1VeYB8Yk4PzH+
qucUCMUqAHVXbcN4hODF5siYXWCqAoFq4txrE5dOjfYkF+BuyrhFgsrL6H7iq8t7zORZ2GCAMzB9
zbHTZhbJUGxgOjkXqCPAoVfju/cavcLL84JlK8xgsZA+VFAbMhLBBGqFvAwnt66eq7tyUazrF5YD
FBz5Hg43iqIXHfr9Nd2ADqKl89eGd60ttpJNoq91INmHup9FWDEtwo/qVVuTtg4nG6XAFuY+Rjzw
v67uvYA5n3I3wJSGZWXXLELPCF/hPwYAkdIiWVc7GXUeQswVvN+1uAmP424ShxKGhUKjWphQT6nN
FpP8SLShos1LajU+KDgMBNJtc4Wkm34EuR3uE3z1mMoga53U8dZsj1p/Xi49RD2cqPERPbnWqtTt
4gxiubQccekfonVEIQQc7i/hSufKCt60P/VU/qvxIPCcvlHN8Ga91bCt0GN/to+tuGrMVTMupUem
uHCLyntCkrh47T5EM3GCAiSFBwGrdQUjui64Ey7JtX8e7tXqplzEewrGCQ3GuY1q4erdBXfyVX5F
RWNe+3250WDz3EPaQF3NMdW3Hkcn2h84AgZRpXOVWQfGsxuEqhfzvXxlZGboGyAK6OnrejM6EQNu
PPruh526e0AitqlYb686gSooSwBnUX8hvlBtKD/QC7nhbTEDKOdvtSfpxiw6gHLUOAG+t8ifqRmh
Od+QEqGzLObCJ3zdVYPqJ7tLx4372p0r5kv3GFlFPoZ7dgzfmCKYoOZoLgvsrLyS89xfmaPNceRV
7bQvxkfyBhZFga1azs3/YTYl4KxkPNJs8TBsKioYB3rFsOqu3pkbHH6okG0/YsTR+DBguzTYsMSq
ZD1JtreF+ACEarzL6SrB6iLHVW7HedH6pPmylJ7U10LAEFDaUKnTIww4mz+4ENs+3af4EB7UJ8bz
l+nxataTORdh6BKZR/Me3yyQuSB60tv3jqkUX6XvjcGJDNbvORsKLHh96WICRSLdDJOoXbiKV4SF
61u3IcNhW+UbrXkmASbK3lVxj3O0FThdAXJNcNvatVgiZ3m1DMe1lKwi/7HmZmYF3M9NUZ68goXb
BgXbNO+0P057gqI0jzfcHWzZ8vkDdy9bdrPHco8b3ZyMKCeHozMT2Izm4rYkomFSItBCnpujumPh
Vh78Emcx9ym6cDM/sQK49SCc0hzLkZO275YVRbT/Sbey7e89hGM0QbOPY4sVnragP3aCHS8L/Cdv
3W66ZbsJb5MQyJibyH8E2izaveW02wIy8XMeA7p6bMWoamGK72Vae6BqHPRW4jZHqKSuSg92/ayk
1ujnxI6sKHxRUPG9guOEidoiVxdk54LT1A2q0kLhsMGFg+2RcfMGFzv9CWrrTF4KG2jy9+MivC9n
u2KNMpw1jI1y1i9u4Ab8c3O5Xbnz8IDUljoeeetLn80bfPeo5l0G8hN/WYVI1s77u95YE3uunU2w
1QUXke4TYOVS5M+UVp5sL8Sn4nLGpuyA04tdXUSbJ+s4rGmFnHLub2S7dcJtv2/uyKB58Gzmaqjr
eK75kS78hYKTXM+nwbGO5pNsquyMNyoddAsFlw87XOD42NkyvdfmvFvIMo/Vulp7c/eJqzMthILT
8zPLgWRMYdNx5SE9L0WOPy4YT3M3DLvvEBKvDJH4dLLCsZsAErT9bIGB2dL4aM4jAwHo5i88VpSZ
r2iKoVC6NmxOhanCfOydDHCJ3SVbSs9oxzLaWpydt9ZKuuvw+sEPh3panj0N44vM4cB2AO0OuKDD
PT151A4y1H8sNAw71ggtwHVw3j8WF+VGCgQhQXO2EHkSCyx4luFCddtJ01asWILX5ouJ0wVFCVgn
CMYbLPwdzIodAZwIR5I7Nqa5sIne43uLUGpRtpuL9ggPZYn0In0IP4qrtlbWcvXJLsu+yfoh0GKy
FZ/90ySw6x8YfXUXEjaO/SOzAISDOmEzdJi0q0wVP4UTKnUJTV19YmFn/NKt3IMxmZt6+Jz02LfK
udOSNUWvtR1gG+fBlmCILeQOYKqJLcaNhBlEuaA8yhvdMffVRl+8mwtt7dmwnDftg7olKhBBBs8e
5eoy4Z9oGZ4CAIJjsS1W2RYGojKLcUd4aTbDST65L+HalTbSU7dglge+3GFbBWsRWhx0wgNA8SNS
oJvBLAjju0kbpSHHmRjLOCRO0sLxI/IZde1oXDGoPQ2vwjO1K7UH5UZwZSrFIcY3VA2VBSLHDeBM
9L33OOnf1D1Sqx2SGEQkzUQPYjBITXqebO0/mGMQH5l+4My3jx1/zwNEUcPVFw/Q2pHUcWFiiiRY
WGdUmOz3hq2tuy0hgqdwkSxJG5LX8UK+8jEbiol5dcW0z9/rwaUHbXCodty9dyBtR4iXuLZH981j
cpjUnFxu+YWiYpUt3pEeoPmUpQUZD4BuwRm1fHwyX3O+M8umKhJV+qlAXvIg0ExjsY94L1y4J8di
paxDECXAZenSews+aJXx0cn4pnjiTF/9ffgQdqCIKLj4ttkZx4O5ctNkh1XqktGfvMTMovmeuKlw
D0eq6lupHnqPQnztppsCLDI7CJjkSE706HLDJlovHFvyolcQlgmOpHVyYSyZ9GkZTq/KE8EQzCJw
2WFkBPGW7ka+M/WbNToUHwojTjxt5t7auEV3cbEOKgIBAbRJF1uYOO4i6xOgjVEYxf0rBhJtbyfu
NP4lus4NnoWIFF/k8IVtRGssVdxXYM3XDMMTffKmhBdzIeYZQ3s6h+TSG9tmp23KxzF/j/Q3Vmhl
ZHIIg7E1bCl2DD6fxrBY6oNlLq5K4yl0IWmSF+m2GDpOG+WG39Sf2PJZlEyWrR1FQEw2k4qrxqIt
vZ1AJRJAf+NxBN1WHLelpaS+QIy/UijulQsZ83531/bMVJcdE7hu30fHvNtHooeEe4+zQLuifj5a
OBELtnmvHY2jfoDKPxdO5lv5WD56R01yaD4wpyFOra5fG8+Bm0NHTFhRSjdXysZSCx2pXcAy7N9q
63gkogRlbbnI4jmZFg16C7A9RmbaQognZKuxVFiFjnYSn1LKpBNtZqItSEeuGLPznyHBjGIxRuvg
yNgkPqQH/PbZ56SjIYBhMyqnCCMbeD5cCJAFDRNQ1Cv7EugKH5DqIhjbtjiG+VYfzlmCWpiwAqdq
HCMBQsGJDG7YeMoBkrRZWE4Te5AJ870L7TG8uDzVyH3p2FVYBXPzWT+CX3j7rMNNiMQn/FwYYduR
du/Vm4IY8gET+n2NdE9ClMPiPciPcWK37a2QDuZW+bDw12bMNa2Ec+JiQ3k97ATKVQxQeEzhEa3K
fYPBqQNaAGu7wBCGuqA8dNxMAnzPdLuKt+6JU/ugmaRQxmliaiIZFQfz+tBOr9GyOgbPQ+vwp250
P+6Lmv0IX5OZq97STXkiUjeB3TkbdhoGa5f4Flw0p7PuBvZAJNu87WS+bBGyLVjeJoskddtNj1xZ
zQLg//fpFsQHGqYbRWgBppUTnjtzF3K+wNPDhxIlL3lDm9ymxcmAoKaICbRQaHznnQRAgrpjN+kW
UfKxttjFO+9j3dv9Ija2fr5trLXYziBctveucY/eRxKSOQGJ0bO7xawFjnBlztIX98obi7t1jwTz
CZuM0FgOMBytBctJbhzoI+fZkjEHvq3M4eP7Q3uSMUTt0Dqt3IKpeE2epLWWlxVC20vg2ypGVleg
U6bXqCQkFIuwxhfPEQyG7tlz+82P/cJoib6bxzwnlrcX2GImwqMOZF3C1/YPGrc7NpbwI8IENhuw
kTkNs6iBMREXISNFW5ltspMpHhOYo90TEFYCDAnUXRCg6c2SlQr1otu55WcN2/lOvQ1lu2ZKMMLI
m7fmVQEm2VUWSKi3zaKl6S7BhMOB/Vu8WAU01P4Q9lS4du6Fr2l4HmrzRWeYfZR30p7HhJvYXTRW
gXGruktN3QDZtGjR4udBscGAGAhgIKModpHQPCVOV6LcYBZLXuQQz3Nr+5ZaWwfwl/8BTA92dxey
k/dgshJSTyDgaKtyO8jFOWJKxAAmm+oZF7dX4kRNANaWBD6cEmbsi8PKNyR2Hfb9h8a1yw5SlLIS
AwYVygfMTsNbdgpBJHaFDKLhs58BqN14rWE2ZuvIL0h6B35w5zDtnl1m2ou6sGvmmVX5xhTDglbl
X6XBWCwiBiG4JoArQAdQWXAHZzgHVTvTDfSqqBiSwMG/NozJE11a8kvNuYFUiFBaZsiMsfGp8GLH
BwZjl6cQb3FcPp7EctV2hPMuxdLGpesA31HhRWSikKVLFd/DdBHUmFsuZBLOJrDQLVsYv4wOUFJR
LCoOJMLe2aQLmsFyk9kgRNiCcT/z8856qWwskbcQhmb+LXwcLH2JBGSN4QQ1/MDLim8N3T1UmkV1
qe8NPu9DXecX9kEVjEhfGw/ghwJqAp3zQ3bBUFNxn5iG6clD5L09DtK1DJmHYxYyrILknSlSiUFu
+QbEFOJD8aE/COypGOIpC9Tfom3qj751HF+4RKF4GV+U+nE4h9aWa6dg3TSJ4oDaxUcN0DnlWeyj
D3JHDX89h9oTYtFdE3E9z2l1XQdgCNOjDKRQm2kGWmnp2ZA2WnQQqaeWUKSsa4jID/vdXpllFMOt
rrDlsV4HVkcU6LXxxIuU3/yXEH6FvKVLb3QIHHxzkHtGLOlJqx6y5sg91DGqVBBkLXj5Vd2ppXWA
5EO2zSffWzbaRkTXWGk0/MuqgZkKkLXJ1L3ecOtYbNFrYtM1yjSCLIBTHNECaTNL4z5t9+VevXbX
upuLuGawddrhBoH2XDs2rwJ4ED/Ww4o6mIHfrOMgDsrwM8xaLB5ij3q2DocNzWeAyAKJQHpmQasP
OWYykC+MDiNkSXfa6jGz0Hsww5Fc2xcXavk8mPfyFApXNnO11u8LyTHumgKyoNXXZ43q8CxCVung
WHs30z0KLhLCdukr961sLpjmLAcHDhEUPSpMXs0EXrkslCQF7QivMydKWH2XBWi1rsw+PnsY50q3
bFLfkeEXthj8UTbnFQKnOQRWwb1E5hHZS0Scrv7YQHXGLtFaybGDhV/V2vpNveEMFT7nRxXxdrA3
dWgOSrBIjLMyAA2zWVrjZ/lMkvD44xkq7VjE/7S5j0j8ks6j+orpdOcI3RIWitHOvWQdpI814/yU
cg8e2kcDPMKENWNZxuwKYo7C9M6YwbGAEE2p3019wSQCY0ieqHRV8xi7d8LBiK1GgW4tUuRxyE/E
TQoZEVZz2zkmJCH3Bm3xUh/jwOGBZOxK48g7laU2vJQ8XTYiT9bMGrf8pJd62G8sFdu4WQOTqeYx
fBMfJOp3BreQD8P8GubSq+HdjWeS5xal+D4+p9lDGL1i0cnAFqOVVrL9Zt5pOFbWLLZ4HqKBucsG
BpPqPngEJtqjKuYDohaMeB05SVDzqp6yYhd04SKlXmFbIBIe7KJ15C6qDUt639quCg4lPvL76aQP
l2VUhCelfSk3I4JNmkx1NwKIyivjlg77mlqseMZWIUnu+G4sVR4p3cmxRBfdM8FW0LuUTL4L1lKU
3r3huOkbp9AxvnaXfDgP31zl3s1fB4ZkteFgdhCcg2SdWdvBQdEr3+UDYbM30T80OkxzEFyIou1L
y4H701DGOy0pCL4EQuiqKUNCL7bU6hl4Q21BFOaLvcf+zh1P/C7nnoQbVipBFJZ6cgzFzzGTd+Z4
AjIf8dpko7TUixms6okZeeZW8pOSC0WAOi4G/bLTuUsnkd5yOiVyEbHOAWgXX1paCIVMFSR12YtZ
HixmdJj7zRP2N5ZKq3IwXtlCzZE/62ZO+51V0UIzjTWBmgNoPqw6mwe7SP15ew57CHS5IzJE2afo
gIH3+UxZee8VmcNN1hfaLmzDQ2tgVjHRZUDIDRinIhdlxMbJFSWu5Zx19xTdlR+xAtjpak8JSsBR
AXdxO9JWNWD0eEcxWdWiPRYA9Dp6UkF69Bf6q9zCgC2aZapltEtddErKe3RGPCr/VrbuyOxO7Dcl
NCe2jPHQHaWX0GMcoRzz8ElOdlyxBbtYNyPmgbdN4+ypQn2nPMr5FcjceWK43uDkRqI9z0v2EhSv
MS/NaOvYNcFddh1YUb4E32AmUTmRo3jX3HOBFX+rs2S1tBEHAXtTWCTQzxyXAsSFw9oNOv5cz0mP
UO8cx6ROAPUvp8pQvICPVOYVUKSeUGOqZ8ECncQJ1F25AciGf2VnvYuTbfDEfGnmoz5aB9GGxD2A
RebaofyEtWFnA+aqd8YDAM4cdo/JXC+lwprRSfLOAM0AnQgQ+vCNcNdw3Bh61fhdQRYEyG4pUaZe
h0WNmYdY4LS3FKmIFJtwSf6r+AWpH5eWd0EmXpMl5N8ydRSHiDDsDaHu7V15Jld9q0cLSE3gG/Vj
nc/zZ8pAWGrWUkgeINChiQuU+2iVk/QFQbc7/vc//X1/Px76+//6nZzsDg80qPCgGSraaWLtYQN9
ZKPbMZJnO6U4liCEMyyPLt4lpbHCvc+00QtaTIs6hh8K9Ceyc2TsaOggiOllqJzt+5W7bteu8OGp
5zrfxN62Fw84VKYWZlQu2TcNWgBHmL0S7rtIy+skRkwe8H9gLsoQenJnNUcGicv2PTfYjmHl49rc
zSTjjlUWnNqFxJefB+MQJncJ+rYL1qAIJIj8YPmQkTsYc9aCYlhz4zOWN2YNNrJQT9m7pt2kV618
lnkvhhK/k5gRifxiZqze68iyjf6ICAawvMWq74z0U98R+eFfq5G9w4UjABhc7XUPj1SOlQqoDRgx
QeBoVjEXk1KnA59DdNf7BAfaRmW7owPdsK33bvDUnfh0YXsuzQ8IOnNGK7Zu4svQVuuYphZGTxIA
oRMG1KJ4Mc4US5F05oEmDlWOMYPijWlfNGXpCilJobRpyiKzNhRL441Mguoo2xvDSjfQrwk1VIu7
AHtVaqTHsNslbxSw2ShwTL6qBhb0ACNDKAorS2G/1wm3YLSLK0WT4DC9VMZFDLMSRmGwUOtFg3+l
JkEjeWtZaX+k4EBLQn0IPSFZleKGWlBZuOZ9Asmqhp0Xb9+o6AsonpRSIvNTcTXQY8m2AVVbBiT8
iNq5RnoVg3DXibwDM+rQtKE6qKWdxwjKpp/QC4VMXhnCXlQZD0FOoVS5Y4d0IWJmUy0mi1u0+mWP
yKI8tZW5aVUVhOIIQZuw9hAnWwrh9BNlkKnq/PvOwKRg/EUSk79vjJ1WnLsGMnBoC/XSd+dRC7F5
njyJawCpkVdOZb7dgMBBmdrVqcML4e5kbLIWg7j8YY7yv976/42m+p8mWtV//ju/fsvyoQw8v/7y
y/+8ZAk//n36mv/3d379iv/cB29lVmWf9bd/y/nIDrfko/r6l375zhz9n5/OvtW3X36x+BGccGo+
yuH+o2ri+sen4Dymv/n/+4f/8vFT/MLtnaeXx7Iug7f655g2SRIV+ScfmekI//zK6RT+41+XcVYG
77c/fM0/gxZM8R+iIpnwTjWJIFHtX/+l+6jq//hXwTT+QValrlmWJEuipRj80X/FLEj/EMUp+EGX
RV3UVP2/o9xk9R+arOiWaYq6ocsEJPxPotxk8hp+9slULV3RVEWVNE3hp6LEuf4csuB1vTiaeYZ+
L2LmXCQl4GWYhQBZhO70FHR6jBtykAjRLmADBz1B1ZQVAMkUxDkWyXLTwF0nSsHMS+a/WpkSTy1j
AwK2YDVpta6ldl9phcmLmEJg9FvT/ul6/8He7UsWHSl0qimb2LqJpsEF/pEj8Xa7D1IPLzjp34rC
Gy12otoRuVXzqkGsKrAdCu6E3styS1AzTCfLeDcyIf7LsSXx1+v3fw9OUIYokgLILfkSUlEqYStJ
iVY7JU5qZps5RUxtVQ7wX2RG7CQ63uU64+SoYG9Qgmb+/bn/8fjcNkvBr8jUVWVyNPrp5MlYj/JB
VWsnMaujonakS3USk3SWpcTwBLLB1kVApx8kIOsaZIa/HP/L8/Pj/BXOXuXxlhVtiiP8+fh9WzdR
rHHxNa32yfzE8ahE0KIMmgQxBCmJotSebZisGy3eD91AaCqhuSZeionCcDcvhb9ckj9/IkU1ppdL
gqT46yeqe99FPl/XjpCxqEphjxOdpBa7v5w4L+fPLw4nDvtMkg2TpRmSm/HlMNgSKFVbuITMjxLb
lpnBYiZh+jF3yffVa28jeimBJBXTV7mVVk0ndEejJFg5Ngp5lyuq78S9rm/DQDWd7z/bdM1/8r79
8dFwOhRlglN4JNXpCv30TGhFKyu+VOPCULwbLuReXfDfVAVq5eBeAlVkrEA795cn4ffLTkKNbMma
SvyLxKr160FdPwo7U8nQ0okU8alrMXITyfr6/tT+dNVllYxL0xAtVVOmP//p1ESzkkMpijg1rzfx
QeE0ykxnR1fwv/7+UH+6ij8f6ssN1lXRKzwtbhxzCGgL4tb2mvA9D/FMJhGUVlohyMQf9t8fVTH+
cPNMYn80hSgdHuAvC/LgR7rZdbzQsiFCrxXqdGUl4rYOjGQ55jK+myQ8hAOGt3l3qQ24V0MBj47Q
UNLpjchuY42ZVygwcNBBWmM8db1GXrY6667ZtMwU+mhXaL2IqBrHZlcIPktPGR3Blffu0LfztPQ+
K0kfV0N0LM1smHsRzQZuysHOBLesT6jcXtQCXfxfzny6oF8eW0VUDVHS6TDl3x5bEwsFOat5cWO5
jpZASielRnHpe5yV4LenGiSv6Fr0HK11qWJasVAdjmR4g0P3WrvQ03NcwWsRBSy+GqazuZmBCwy4
XXgBDkMtD4vctnApyrFgOpqh98F+swfPLERbGmVlRxxruO+rtyBJ0Yqanbhynwa9gpkXNjtBDq/f
n7Ik/b53aYrI3jUtVhr/fnlVQyvW0bvHtZMV4DpNM267IvzoMwR3VfcwhvgWjo0pMFPR+lU6cDkE
7XMg5E7ERCWHQLfzsvc04v+i+CwHeoayRHr23RHPRYVwI4Ji0ZhrWJPXECSU2LhYjbuyxNdQMP2H
pKf17wz2SaFg9iizmtVtMjBMgkkj1sk2scA7GoE/U8Pk1LfmycJZsm52UsQsOh1gMCnGXq5FaZ1q
cxW7xtGDJ+MbcIq6YkPxevLy7sFst1GP2jxLYApl6hmTqQdTI/Ax1LSVpQtYkqcNugoysTN8/iLG
DaUq0MMbuQJTs2MfVYNHUoNMmFRmzUjT9B6UMDg2Br2nDpweANeaQ/c25HIOVp0OC8krEq7dLDai
jWwegbR0eMpt3lxUUYMYK9R3Xhdso0pFKZM/FMGkDlIJvczaeKOKBUy9EdRm0GA7xK1wL2WGNcus
N7/Er84oj5p60bMKFlihvciSflHRJxlYdtDA9+uEzFwMPplq1CbfpGybB92baAJaGThZAmmS9YoB
YFnfxf7wl6fq94XL1DSqVpZiyjvD+LKC9JWnNVrHe9So9ZIob8dsJ9/7oL+4PeF2ni/O3Rie5ffP
8h+PqrHraqJmTBvBryuzhUeTaY0R2674WCndqcniz6bUD/0oPJRqdI0s/en7I/6h9jE1QsoMyZIs
S1flL1tO5eEqJsQNtZfawpNERTX04bkU6mpR3jQAL6S/W7GGr5dr4/H7g//+4uInJk/lOdZZiqJ/
eXG9RmvDrs04XSN7yktYUIMsrNUxEpZ5LW/ACwzhXeiM5C+XWZosKH9dJTkwuc/UuYqicKl/vc6J
6ApJ3XGd1cY4WLxhyLGSdh57AxE7aXBL6BkYRWI/HvvjoWLxnClpfNPbx1ADovn+Kki/7/p8GlOS
TFnDL5OS6NdPEwXCKOk5c8S+pwoSp2UDI8SF5VXBLDEH3syukg6VATDqqdldRLpuHJuQP/zukuly
ihGfaH//meQ/3RrqYUkzJaLjJPXLY1EUDKeCFrsYWZEhk8J6znVVWrZB+5h7w2dbdWAmRebOJF32
2Pfia6Jk94Phirsqlp6jHh+MVaXWG98E4o4aiTAKHWic+4q4zbtIoQwcib6JUqR1YFy5tYteYPTR
FSIF0yK+9fen9KOs+XrTLcOYOkLFolf7Uot4qiAIrq9gs6WOlpMCFDYHibHuIm0bNmUJjL8Ng2Le
KpB/cRyKVmOlFsgnpxc/oVurRP1GxEAO4ptCfqvQCOc1MEBFsFnChLiL8eHRUtGOPFdZN6p5EWXs
PzzdH23MiFjCrJ3VG/VKyzhhT117CttqH8crj2uUBX7yl+pLnSy5fztlS5IUxVBUlrMvlt2uVFrJ
YHYVgtJqXvuou9CzGL4AmFBIO+z70DX6KsQQIZ43KeB65n+GgYAGj4K/bVRhRXk+0AVi2kQD2MFg
R2Yw4lIG0z57SvoCUdPUzNa+vqzjV8HsHko/NjdxKlWLppvqHx1cOS8hWmstrj1yrkBYiDamh7Q5
dxm7+QHRUhVCtjjClj124XHIYnXuMv39+wfgR9X33dX48p51ddypXjZUiDhRmgwxpunyKJXIxROk
a5GJ96/LNtoRtKpLiAksucLJwtAe2rC++/6zaH9a6SnA2aRZhSTj69JnDq3aDVpTOVZitE6nmsNW
lTGndBE9FNKwC7SWAXfQ4FDneSwIsXSX9Fl0Z1hkwKnxauSD79xM5JLm07A7HYjmQOtfjgK2FlON
E0Ko6dXoVZP5JkGR3WqpadeWR/aCW0B842Jc+LaX0myguxh4F/otKKpkRpM5dPAZp/Uwdw35ro41
mAKJ/pTkAMmmVQ8QmNweW2XUzYq49mWWKDJEElsTTQv5F9P/AIWp6t4kI3vAF429nRxzoy6uTQ1/
u/CDXVCgsSgJ1pXCePOXa/v7Q6+LoqSq1MC6yEjj1+VUk00jwoeSvEg1unlunWH3DEM6G6npvz/S
HxZJnRZWtWiU+a7idJN/aqSqONLTMsN+LffSzzAv5omRr1g6j2YHy8bP4bQlKtzzVL18f+A/lLzM
wmTTki1V1Q3xa+NcuF6TGy7gi4w7RdPCZm3MXl1HNZamCgPa0XRtQ8aLW08jfaZ5IrDEQCfvUtfP
oxh6iGG+qxoikDGH94yzcYhR/dLVmbF//1H/8KDrIibRhqJQXNDY/nqNai8oZDcUK8zHoWd1xTar
wlsrxscegDwJgs/KyP42zPpRtHx505n4EcsqyYzm9K87qtUKVR8EvF1S2xxERbRZ+1GMBKhGjZ1n
kqQi65PUzVLQU3r3smsCK6SkGlhInJRMPfZKWdu+X7fL0qXQHIPhgp/Tthb+VgL93q9xIzW2ToP7
Qhbsl302aOpW81vWpM7MoKvmBgzCCBmwLuKGo/nh5/d3449PLC2SaUmM25j0/Xo3dCuMvKTpK0dJ
910t71WVo8qpfmBxhjDL8zu3RpxDhb89sL935KYuMSXlceWGqKb664HDSvIySc0rJxnrazeoJ8mg
O3R9A7Mp/A9pVzDxpP+Mep+0gx/IhQbpuhXow10vmZtJRWKT2C5FM9qMI97R318Y6fehCB/QoHkU
eZlN7euq0Q2NNvpVxBslqDdWlZZGBkg6yqs9feOHH1Adt6q51GX6NWM45yrEI3XMF0aJ7IpV7FMZ
uITffyr1T/eLCpk7RXdrql8f5NprXVlJxdIhfSNcisngr4UUl7hqDO1+oHitassid9ETgUVFz6Zw
xJCbIWITmslxSJxU1oKz0vcfTeh350byTr5bEY+Zbi1BGbeF6R9GVppdYeGJqbsajrwUmoeUfcEK
YYyZBHUGGB3vx5xtIm0p4QJxwHBdt9prVezTnA4h6JnwrKu6vsW99jQ2cbYWlNB4lAvvfSwwwmol
H1Kj3+9jiW1NKUeihXFOL6gBvr9gf7hehCrrOouxQS0tfXm+fcEMBi3VCxjmGqF4QbhoVORbXYpJ
dNZoMP2aky6Un2H31yH2H2oti13HsERDEolw/rLQBaHEuL80CkfvY2MVio2KKMrFJ89VJt9PnbyU
sty0bdJtYpf5poKxzcYHV/8fXwF6KU0V9QmN+G1nyNN8rHOT8NcoGO5KFaQXWyNxEXQk1hu+dOvN
VIKWkO5CVa7+8rj+qZnk4ExzaWIMZvlf3nJ5dL0wazh4bUyuhR58ITN7DXPP2yVegSeagEmzN45r
shqWuQ83/fuT/8MqY4mM/LDM1iVVs77cfiqltLZ8rXDiZkxgK66xWQvNCu5qmCAXFf96xrRCf+gl
qbBFi6hvw1RYx39d2cxIzRpvlDhmm1ivmQyZrcsJFusZ2mDmXJ7jFNM1qS+si6CZcAMb910xfB9f
VJdwLuw8j6FwS0PUvk2CIKsLAsymOsU7NnKN/qggzCRrwM4Nn2w7QxEeTIT0oI9k7ohVtBOi3nis
GDFVopufZT++VkNLOlRVhre6t5bKUOEmH2O9oyiZxg4o0vamffCQ1jl+wHnirRK5V64RfPdW91Hs
y33Km45/gidN30iV3FtkCE7YziVZFDHXKYWLih2ga3TaY2DhoMT4ywX/RpCRZapw1MS2PI2ySxpi
p5wANrBP/1QyE/lt3+pXU3lsRin8aJnrlwDAZYNUiQ6CXGhN2HclTPE8Sem5TR8vmtBA5e55w9Zv
guM4DmhLUgmZwKBYT26FSFcxMkZE/4erM2tuk2mj7S+iCmjGW1vz4ClOnOSGyuAwNg0NNA2//izp
rXO+qnOjkhQnsS2peYa91/ahvLZp841KZjrqKkcK4cNo7SbvNI7pT5qg+tp5tkIS1BAR5CeYVQBc
ujqfNnJeUzCp4/KjoG6DmG1/BSokTIOSfDOuTonIpJkfl2VSX6oy/uMX3frHrb3XNml+jLJ0dq0f
lNclnsrrBA2kWwYQ4dOMFyCR2AdkV6KjCBpzKlVLBzY2q96UNWLGypMWpCzQoLgRw2lVHVX91HyM
TjXtvduj+1NxgTprzchjAIwMk/12Myo1nhbGJPenvKQLiUX0kU8gH65uN8oNiCa93bs/l9UWRorO
YCIlu6oW4YXRY3S53/vfzSxzs+1mZnJJ2Em0eojjjK/Kazaj28sDy6wzX8giy2p1LqyLixe/NqC/
WP+0kaJ7WbOR2Od5Ot3vrVJiTWx896E2+frsKL0+T4h0VIaj/vYMm7/luWwqvLVrjRAqYgefhURE
/N+bnqyKklrlKZbs+8OhtmAtaM6HpQWI6HfBV1sL2K4xYuVxwh85ZzddFS3VKTX9t4VXYAcvDMSf
F2awQTBlQa79cAqFGQBwunAok92uc97GznPerOpfTROPV1W1zounmR2n5bjPrCM2YR5m73lR96di
QPd4fygp8a8LLPZpsEdtHEnEclzPL5QJel7AuZJ2Or0QbRS71dkfiuy1b9KQYDyQDKbrsYb1EeFD
blS9BspUrwyYzNYu5bpZl4jxe2SKs3BLc85WMp5GEaffmqXCtKi6eDu2fvYtqsiCaINRUlsl+yGy
67clAD5W5fBAIMmt3/xanpzAS1+lq/U3+bO5PRkMJJfaCZSbQIXT0758zbN0+RIBo9MxOaH9gjxu
qHPSBldREcU8saKjJX6OhhJz8u0epSuG4uQhToZy580jNVK1CH2J+zXexX39UzQJaXsJSU6yaIjT
VQFm2kw9GStBgnqj3oceqhp+lq+3GSVImATHapgbiH7C++JKqCwOGdaqA0G48mOnJku/mqKNNq5N
0BTW/MemnJqN9WYc/Iu/QiwcdoN/9vSMSJJJ/etozPQzt8F3M81nvBntczT74kkNvE+Un4DT1HK8
DjOxY1FX/C0i0Cd+kOO3Ui5snDyErDIAR6raUX5Z0esviY1+yCpBuG06fPPWGb6H9lsYxvKbKIOt
6BwGxy2ZZpnskx9Tcer9JfrJ/tfurF7Hw+Dk9fcQqfFwe56AL+I9u3FFuMyxKhI1fI0CZwHD4RN8
CYOy02v1rV1KQL9r8xPaEV9eI1tT+iXxamTZAGLzUn6z0zy9iqS8Fsu3Lug9YjtSBcbKfs0nnX0N
y7V+qkaYb7dHTVCW13aA5yozSA5z6/BqMHt95SKD9D7KvqS3m2XE26WKFVErK9BNV/n6INpp3KwM
l1BxesvXNIuCTVl2gn2bIhEsCCGYxO5vO1sJAbyCnWQL75oG5ZsezPBlvN14lvmBVQk5HHkN28eE
jJ3bdD7NLQk2/e1hNY3Vl5Lgnmh2f6ZSm32f2PgwR+l3K9qafi3is+gT5OME8cHL6/L38MkLPR+M
M2OxmpPgJYti+vFwo5shfGIth6vF1sk+6UfWFLMmsCc3EWYYEjjCESOILcndyJN+eb7fMwWFjKoR
pq5owRYr2OfZoX6xsitIG/uW9nCPpSHfwojcP7tGeOfOZ2IT9zGSRyfCwuhx7U37dD2ki4zPgvla
3RVP8RKrc+7VHclk0t0OQ5Xu5wWSXh2iOhz8ATodKFFhg/jc+wlo4yjgXRqvxfP9YqcC/rSoZhr9
zF2f7jchewOvhtXpDpjCghT3YO75xyDLfq3leI6KEaFdTzyEIXmO2NCGORs/wDlFoDY1hd7RUWOq
je22DMb87Ll5DrbRwwWl5MlfVvTmoGbCoNw6JgVb0P0t6/qtrjPBbhee+lrCH9N7DQMidGY4+UPA
d0HdZxANqzg5rD7KYZNVl6EYPkZ8NJmv/1bmEnAdp4F5tGMAcTd6c52l2TD+eqWc37QWSUoM4RLx
WngD0wBrkMElmcYPfxlfVjSjjEOemxgQUzGxWcpIpOmJPYnrj8TPDsEa/vF9sq6wyFkwJSblWHP+
taaEG5n8XUdrH1rwNk6eUbTG4IZ140FQRn/JKhRddq7MNp6wuDhLD7gzrU6eWr9NS/TSRwYObwMj
Va9HsTSvBq/hRMvUdDMRyRgxKgtCuV33Q+lsF+MjhANx1rByjJdPOs7XTrBfXWJNUkcXMIGUiPfa
gZI15MfqWmpltz4bchcvUfe1rnvg2lX4VgXu+jgNkEs8A5BbhMxrM4mlukz+JF5D6uYN170242ub
Zm/RsvYbxy7efqioTByXAMLeu0EsoMCq5LmppmS7rhhT2lQex4E4Z4GrLGid59LaX+WKXF+twP81
EIBKeD/bzn1iVHIL/d23mIjjld4zHda/xQysSBn/OBreX1yTDCADLH9a62S3OP3Vr8nyQBFCxlEn
XlxN8OkQAg8yXgXA87s/JU/LgPDHhLxVa9ngHapJZeqL/mmOAX649gawCozB72lIk0MpGDr0Ea3u
oPMYH215xJEQxJ/OaIi9S8Q/pxUYsUJsPPWaPqG3fXUH6KuTF/rIfwF++Q7Iq3YkgijDNcTgH4tw
AWLJlM60XWKWFtF6jQszwfMoysdV5FhB1cX3yq/jSo5E2IYnJoH/gISrHEDfMMnPpKr+ieFGbFkJ
DJ2oLLAtkIgleY0DHB2RET97r0NgoPVD+BY8lw7L6DzFnzDP2OFcXNQlJIgk6chidUJoENV4TpOd
qgeCzOapuZJbhS0l+oWKAxxUT0SDjkJIRZPhsutFENdmBN7LeBFVcANA2++h5yBinudn3cHjKdl8
olKez5PiutQZBOt+qVHx477J3fU49NOflgtg1S3l6wi11VSgV6eyiDdt39lzPS/2fL83lO5G5+lE
ng2XHquDPcik7txZoc5lTJvLnDH0uu7cJIGDFKQ4p22Pu8CNNWiHtN0ol5lxArfByFyfkynXqAyG
3DyqkBH8/cmpEv25G/OLsHMC03Tqz56DNnzuXLTQaQ2Dhv4GxuHcEf/qTtf49h/2AdmipNVxeno2
5FOaQOLSDMZVQArp7acopAVaGFd/WA2U5yq35TmidwdZM0wbo43PcZW72FHq4YxLN0Ded5N9aCB3
poQeXtfANbSzHTL52+S4U+O87mGeTOo83X4JdcVyIW2DkC2KM52LMF4Oagn3N56ltP58lEnOLIdr
Jk77yj0lOgK0EQ14cFNIbx2yEVIuELPG/nC+37AX3MWDj4vHCbd2kKSLj2GARE0inW4K9v+9Ttpz
GTof2iE4fbg9uj9FC05gVQyNTaOFV317XmXRnhOcylBBye+aEJYxiOq2UxT1DypbRzS7t99yPwyK
XJG1PfPttcc14zM/SpzfCRf+wm3OYw7Xub7d8+YCf9bNad5O3xOTkTATFtnpfqPWeNwFrQcEm6w6
V4co2m9/WOHNwOZyuzvfsD0CDXrfLvl5qevifL+XFuvBQXq9ZnOwGwIPJltn9rHuUe4b3X8U3YDp
6P7QKdLmzFtqegxEuKKkoMtLkEQ4ZXW+3yxOWJ6t+mhULv97OhkDbKURQZDz2jXtbgwE7qYhQwA4
Tc5J9/Vvj8Z0yzIjOYnJNJzj5knUqT0V8XDty33S6oQdmjuz8eS65sW8fZpROAePVxwfZFkfPDq4
rT8HMdl7xIEQvH5tmFhdGwu0pUqJ7+6dzudDXiPYGGIQPMXnmnjZmSGfhgGC5FvDUIh6ILEZvJtJ
JCdAfysZPAmpNOwenJ5etandP/PkgNMZb1Q2N/27ALy1SWG3NUryeQZ2pFOvIN3WgY+WSKbe9CPc
XctA4UQbyvYU3Z9NcycBgEnI4On+7HT7qrAnN05kjCqcxduurlsc7s+LosWrff86N5oSgeDk9uX3
m/s/f7/nziIA/kZczP3hf//Pf7f3v6ocj7CPCTPaf0/ev6q7f7v3u/891uAA/bmCE/3/vjd7/+bv
f/zfd4Jh9SP01/i/b+l/X1hkBWQtG3woHzLq4/1/rXGcDKHlMp1346n17UgYDfea273/Pbzfuz/3
/30dUo5mN03t1/vz95s515B///d343wId70tnu9PrWWzQmxVv4expVVO4IzIFLzQ/eH/btaKRlqt
Pa/2/S5n+nQKUhtukkbABaYWL3qSJdK5xz+r+otxneCKhhIS4hoOu3qs5N5KfIOdjUnoue0CbbUE
j4jj/tkKl5bNPfh/Ei6B5tB1OZz3tS4werXrJs4n8TIu3rBrstZeo+TmwWXJLSXDGT2k3j7ogC3N
CKz8ev5sXAtPsSBnIErIzAg3zsS2t3R/J7QuzwWjDvrsLzL+QcVWbDQH+UMvV6DZEgukG3D2RHXz
OdjxSYf+K4IVZJ+WOL2syD4UE/sHJ1odrAvxzzSGReDulO1/ZwQinrKln7axjx9hzMavTUVLN8EP
q0xE6IUqj4Veo72bhl/aEXFRu/YHWquXdRG7MoW0OeT4iGaGJ8IbL40moC2ZiIFNUfuJCJRCDdBQ
zCyBS5VCd281wGUJhLrpfxMVbvrXMsigBAtB/ZS/CGVf/Ap5fxBCLoNAz/Xz0xgv2xcjjUciCHgb
glO1Et0WVmwRLAoLGjuGRcxYmIhpKiSo7NoxBCap5CJF98NOz5PbvmU1EAqdJ8mGYWT6Ehv127RV
sa0TjPT59O6M/bKd3Bkya0t8UlX8kkAJpSaWKbnJEiei+3Sht7KHgaDwcOcabUJJbeS1s3OY/M+o
zciKNl8L5FtvuUc505XZxUGfQqbWcTEKNZJwL2l6Q9ylhNeVkyo3bi/JKyhxjAoM6N1fFeRwe2iB
d16Y55h3ICaspQfg0MXZluZ6gKjlPjRLDgFygHA16Jqxllc/OQ5ZTUO2fqJxrJ/ioFOnQCdnaSxo
mNDMrwLhWSm7D6fphnMcTJZdx0S1E/Tq2pTdITQB5J6aGGMpvzl8C+eQ0cdDlxnWgFlit2vQ4DCJ
MYcNfveL7tZs2OGofR775pmIB3ei5Gsd1vLdNOaPrY0B9LDeRJDes1GUMQ2hondnBCa3mukAf1C+
09AAu2RNBOU1BBxjXtExpVQm1AZIDc6Rjr4aPyEQYYHO2iBxcSGQS+e4Iqh/LG0bHGXUdpe2JNKu
lR11MCY7kQmsc0wSUUUVP+KKsJRmhbYqKq0vI/OhIUGZFYDofuzCHHX6nHy3HmGpye9aTfq5z/ZV
psEHhP7TlDNhGKxDFpOrnlwP9YcJbyDrogBps4A7j8Ihxf8SppuiDn7OjWseh4Dog6Kk3sf9S9QP
5a9XfgiLuLRspxBmD41ToShSdQ7ZuQF+5jgN3BV+jk2s5pkxFuhL1U0vod/obcE/kjLnOk4TaZ7u
MPOuaZLtQqLa1CRkrfmshWs3oLSPIkzoioO5cX/dNGCdg8fc4bdDX8dEv1n/taySHQWPRXX/ptkG
p8lbHdLC82gvI+Racu3I+EolHyP+PtZof+t4BaEesLPbkJDJsQSfU6bENcwFFCcBSKxvkXOGmp00
c78LOqcEqrEfcumElxBouxy0UuueQEAgMP4M+VlhE1U1Qhgz3RyldjqVdQUvbQZxrVewfw7dnIfi
+yzp3fOISDTPUIAJ1/8WODLbSXwtR+VNYAlWJz0sJjv3UzWDM6kKnGHibxZeieAcKvY4jgnFbRIM
8E956bVQ4lGuhBZ5GgDL/VM0i570Cus9x7mmiUuNZEcZ7yOxIMukUL72t5v5sSoCRnPtGJ/GOA32
Tq/hSnT19b8bn7NxFLDe+oICiyXE1iWDlkguj1nqPu6Li2qRqYRl9RizDoxZATIcBE+Ks3E6Dwjn
zzSUFiQP+wuZZxAuRItHT3JS3apJfx/q/JhqJit+KdEjOG0CAGPetnF8iJbWId0QuGI2QUhofwVe
BVgSPDFr8sLffBtMG+0aRFiMtrLHqYCAmiuYtcrntHbIqGBENB8Cd/q1tCsMxszwb0mM6ulAprPn
b3l2m3Rlt+0mnwSmAU+nG4/NuRTkx7RFuYvKfPgzS/PHdy3kP4qd1i3pYy2hZ220fCqf6LKbpa5e
ImahRK5qp7ugct4bKtgXD+BeRS/zMCHdhDsqUNfo9Xvp5yBdyvZjHatrkbHUyGdZ7dnlOLzdMHrI
SR1ypl47lFd6eR8yTtmmGEm2CvIfDBuBdxUp2h0fj6tdfbY5qT639T7V/r4dfc6oiU9myr8pOB6f
e359S0FYhJ133QR6FDdURXiCF++G6isjb8xHED9b8ZyuSYqyNm4YqQPJjrv5ac7VQMWQJttZ3nqs
pFlOaeM8xs5kX4rhPC4wpv0xea6pAPPG0eSGdX/KGg5lGpgavtDwve4rOKMMX3ZqMruQqRmG0AQz
rUIYp5cu2fW1dy0CuhAFE2xWM5GRLNO3DYf2JidabjdrczKF9THROtC0UD8/D/CgB2HevDVHP1cR
QtvdLDGmI7pt+YGlQ74ZFkibqiZcOm5byMeMvHYqQMAGp/pi0YgfTV7/nb2cEGovAvie1ix4GvG7
aVJ/H8yaM5ZZ18HTZJ+M8QwocdBH5jLLMZx0fR409uexy46OXFdUUfY32Szi3I9VerFpmu8aNJWo
sXyWbRbaaYzu74lRAIlvDdHRU1a99AE9bLb4z16qbEJij6peXt0Sy23NevWQhxXcytWDBBFG1j/g
3NLERr0ZLSRc8nzTVLn/gkah/YI2HhRMO44bb/qhp6x7D6tqutqi/MHHrX8fk4myPiwwq2f/fFPJ
7+Vk+rPbAdNzbw9RxgFxjnxCxYyyx6JhxtDf6Ct29v45ZXNOunGrUwuMMowxm+NMRQTIlAT/u1iU
fU7w5GFvgGDjMEoKs6o6QCGYN7E3k+DCr/khrAIJg5oScuEf2qfQyJa++BlaAzs6Ma9dVOQgv7qn
0XbyvWzgVkXGQ47W/BvDEWjMpPNdIN1/9QjgcWkv/fybgcRwrStsWmODtLJo01MlwXaEk/DJ4LZH
14P1tGgX+4YzmXN1g72ggCHossMSW1J2Lj0IutTMLEloXtqciAPRRRztlCkhb9yT6/8pk2kbLpAz
3Sb3tkGZ0eBm409fqKfIl+op9BgXZnK0sMXX41y1O1tiVqqXded0RfRiqnAfLCI6srQ9mHF+C4Nw
fFoqTXiA75ldp8CH5pKraxbGR7R7xV64bnppemrYuf2ufVDOPsNLVJXpQXb+73h0xTGtxNUKxgjC
im00T3rvLpM5Neyb4HcUNPFJcJE2/8Rax0A0BjdXV2sEvnjeN64Ce1qURKQ3QAvWKZoe45zkpCxb
GuYJNjgItYsNZGX2KNWz4dT1Si98LcswfHAzSZZLV8GDbZmIOKzAEJos26gMYMTNw3RYdZMdkfIc
16Lx4dcRgCI4KWYd7QSjqk2o3A5gZ7iARV6+Fb0XngWOBTIwkTIXVqa7NiGS0g4wf7xGboeIkbJC
3bLvIihFLKpK2EuSc4vx+IPfD8smZvHmucORE8ki/YgMgw9TvCW4ol1k1UOYfnpBZnBeMxkeRPgw
LiVF30yqtE+X/dgFJdVCwmXUlYGz9YPp6tXOspNTD/SFdvm80s4id81YEoTlT58R6zFI0p/5nJmr
Jr6jIJE1t5hFmonYHBbtkuIiZqJyyxeho9UHF7G2sH17mZcTwmkav2ogsb4I9V6U5R4RJorzyB6z
WuP+HGIwP20KMah+qaoerFUPW8Nz7VcgOVmlnQ/PspWJobkvfbZzhP2zUCteWkXjyXDtklQZaT/I
cfa8MNB9go9MhYSXlpnzM5r/ZjEJCl71p1skiNXQgr5NTHLULZknSJi5qNckO7Q4YLyg/SpbO1yz
sfbezPze1VCOMmQJZP8kNQGenCSM8vc1gpNXWUyMh5oyuprmKUzo5fIE1XQiQcm3chhfMyqYf0uj
4yenXJhgh4hXIwJRygS+U9MxXjBhph9iueImut0MAUG6Ol7jB8rG9Cl1X1l7XeRCQr1W9UGv63tX
jNWFFcXypoP10VmJ1zBTxfopDL73wE1e7zeM7Q5V7X92SrC8cxvyoXVcPlK7YwbKl/c1q+yV64F5
C4x7Kvzi58yYmKm1YUNzg3vHDniAdcokfYGjN6iB+LWK9lWJG98xnkDNz+CNWNMJKHFon5NuTo5U
DB1TuQxIxrqZQgJqfZIaW7Fs48iFIVPI6iKKYTvWyXpuGRRvS98VhB0w83QdwzonZN3ch8XeW7L5
tUY3MrOk7CubXPCOApDIEW+X3fxZ9jO0B/gs275r7SmkYVVlCQS2gC/SS0geU+HnO4/0oNk71w0Q
hJbYEuIrBaaly9Lg/xBtsdNhBx+2DKnfMzBzo5PllzJpX0jWKQ8FCwYmoMtjJLrvLN85RYK23Nmq
kpuoHJdnoeDXsR+pdn6TTdt2gl9XLCyDvPA3WlQH6FSX7K1XntAb6PP9xtEzQB3LL6ZTpXyVoFMi
hDfvhk/8qTLwX+rJNaelTH60Wf7pYN58aYRAKtl2R8RUhLZnYqZkbCEZ1xIIwSymjdI+m+M+yo9y
zO2jJjphH6/EdYUdIMYsYnK3LOTkOMVtxw+zPgx3Y0Wm2jhTHfZl8n0d1mszEc65ilmfbVx2LEXa
7xhjR94SabktHO/3ErjUv0szn0Z64n3lJf2miuSrv076SZoSTE2mzsviQUiQIty1nEL7dia7xEQV
xMu++FgGmK1ibIatcBDwZUlFKVQRJNsxkXgO81+p/6+PjfhI1YyuL2p+KAd/qA1s9YO5OnkXvMVm
QsJorCNObwx/cwF7ehQCRric36VX6auipAihWEzRCCyBc/SIBYbpwL4eTXnAY//eFgWkotQXj3M8
U3uQMQsPaST1pYbpNaZuD+rKlfFnMvmIN/ss3Pjh8h5EMjhOMHUSd0CscEtykm3LKzoCWVcJOoEJ
wRtSmzEkuSzKWdeuf6MAFa5iOU732IEjHZZ+rxxAV51B+I4ZZMxVt8uqRmNYgIY70xXVY40oBxEe
cy1QT8wregIVJ3h+pferh3bkQd7A6XEIxi7dNx0cvyxVhy5YFEID0EodOtN9k60H03bdxnaI3utu
Myc520/4yoEK/s3uEf8IWdXknWSleHE8D/BcD1vDbbZ1w+DKt8x/omy6aun8sNL+yX1mIXIiK7dd
F/vQrYF3VM7yvJo4vXZOrS+eAvSNmoooaeySTFG9XSv8csv1/vbRhcBqpd4J+72CeTFX8akfJed9
0G901Pdc6mPCDNOqOwjKqZIMRzW3xEoKHPJR5iO5ZCRDLYG+7hZjotjmSlUlRDoV3/uJrMOVGT9N
KnqebqGVs7A99bqcOrfe19kSn/Nw53kD2nFnaDdxy/DLD9Px4KSlD8q4BSqqYSAZrlEnFY5/mYe7
+0QQs4VRet7OLNmaWv1iTRbtF8CNKGaw1lAFbXO/EA8lOUAyBAJrxZS99QyXFsu+dsK9cHbMWNDm
jW99DbR4qnPkEJMDXKb9FftBc0IGC+NSLh7sfmIhp1tf7zBYM2MpDgv2XrA8uBZCRuF4bivG6D2V
o4w/CocQk0F2BDa4hd303Qr8K7OkidGE82IRES01vYnbi2dDUg72OxCKgQuLZkEkrv2EWQ+mRPIx
B3EJUOUc5SxfIIapS9tWTH4GrZ/imJozGu2FQxjwaFancGyYg5TM1sqqJ/lpGN+poDRvVoFYphiO
IvGrTYCXn+Vnvs1HfeOnSOQUlhhzFW8c2eunKV7fPTZlt4lUfPJ86JLBdAuHSvjFzd1C+x85GSNP
772v1/HECXcKlqjGdDP/mmbfe6wqBUxeMN4riOpKi63fU77lyvtdNGPDlqP9O9C07y2Y2UdHfbb1
UFyQ2MG5Dqu/c3gbdfl5c6iw3IfJrDY+LsJdkGS/fb8lKfI+t2WQvfjsyYYC8+/Euzp13OjotQWR
aSn7F6kIgMvHzjkPYUUhi7Xwcc3bgHNWfrLnpcmSlC/ZWnHdNgyLElC/YdnZqxhJ5oGPTCHyEc/H
ZdTxqfZGj9AYQm11cmfky36Lgf+UruKXjiuw525BOHkXAbFT3tYvzXTs24rkIM1RQh352mb/vFgT
rhWEC2qIRG/brqr2Uc4nMybCiZkjECC6jS7FNpLDHEckmR7rZv4xNro85+Py2rXxY677jtBihyyb
SLEhXOmHEzhs+zkEDKqoB8qGYdBSByQBMaIJauBC6xweVAzRNQpt81CbVJzCxPndYCR28bTuGDly
PTBLQmgWP15gSfgO2n6EPwwtJ2fl+JwuxUHESLqY0JK42WdiH7NsqYvolMsEjtXiqWPiRM2+Yuy3
M8EPd3GSc29HUqDLuTzGwZNiyCJIB7SO85p7IUwJP+Ud4A98kBv9IeJsPmHsU/tudaNHxfrJBhEL
fdGD0i06zv1gTM/3m2YO/3bM1pj9lf2O4UV5ZCfzkiVdcCm0+E1N6f5pdPAaZpDeiqVPdl5RXmMz
k3hSEv3MSMjs2oz+B8cZL/CQNfSaERzQpvyoUvW0zhM0aoZgVXdbj435+4iclYKJfC2/lce+HppT
7ub62NrwVbSx3fs9h9Za96z3HrlkFLkBzDzaPyPl2qSTj6whLa+YRb23dVA/ytSx1AHiaxUThjAN
v3wYbu8dI6E96zIUHkb0T3LSkOxB51mXoLy1hcxJjbQUoziaVINLtyOESdBMTVcMnEhz8GhqBqZL
gsG+zxbCYfzipF2uopPN6A17EqDKoaYVWHFheHl16gEaXJDM7W5C9m1r8+R1KAAoObZzd8uS/owR
rj26xMY8BBbvAdYtck/VeOh9Jc52ycOHlF5srBi/1WARGDTM3k4LeppVudd09bgOxjBnc3YxSw3v
i9FYfI3Sej+olFYHfzmvcfb21GRNtKvSG+e/51M+dD4TmqLNrtK1B9cG6amhlj4a0gTxjg/onfzm
qTCNc7D5ju+DvtwhTEPFLXqbpXhKsQwWFf4JP/eavWRPyQrKQnnuAlpl51opQndCN6g2wlu749iO
8y7B4rVJXFDHI31bb6PvDZ+VF+mBiPeH4tiioHqWnfMkb5DcKaqHpzTPQR90RUO4o/NYCAtTVJJo
1tsMEAJauKJ+KsZgehyakFiGjCyjxYzEK7cNp1XrVo/3gz8xdJOxQ/qbGgFnc+14KhdKRbfvXlRe
PQufoe8KTLJxKnPmxYx5C40c5B0A766erkzle0IvdfQli1hOFNonaYkaJZsRH5mazZApPfi8XftS
xsPWqD74kTBoecQKxLeEv2Pb9lJ8c8nKNJ9jNwbvvXDHl6Qa39sB/RT9MKnbIm++hU3xqaLIfKob
0D5c4FJr9LChQytcrsvFOJE4Dr6tr4kf7NfUdj+4DLZoEH3w/JEqTpPQTMcneGtFjaYky5V8tIRm
5l7fHB1W6Vnpvw9l+lbIlTeRS3e+KAGf3OAQRMkpnkbN9SOrxvDZdKt5LAARKEZ5z/3tZnFlg1tW
25fAQvJyZzf4uqIafyjmb/jk0luPC1Zjbl6WTtgDWWr/ZFf3j0kVA2ZVLoKiYLEvc+rlT9p1JeuG
tzaj82V0E59D5pybBDMD43tyaH23LbZOPsUbWmtCEQZdYgLA27Z21P0aLW1FUYsOTsFQGGnq/NnB
x5vXP73Qe8adTDhEyjjZ14jcOO5/xt4aUpErkvDUDLC1JCFk9esIB1UxHAK8Tl9quf7reH+XiWnf
g3QSh54++qHms7y6xn2eLcdPFRNm5q4z/seyVlepb8KWIJlYra7ZWWriLMqVoL3b1sv3Lrlmua1G
IRGQpK9jk6vnOVL6VBvedTiGhnMSZe7VBO3w5A/N0e3VFxE6jJ9x5hwTrSloxvDRj6m4vDQXX+2S
vjHsH08mgXaNReBhUXkGew4l8JzMD27dkw0XEejqD3zglUjLTSxKJmRM84gsIKXV+Bh0bQEEkh0t
PVZnDjL1lv9D3Xkst45tafpdeo5qeDPoCQCC3omiKHGCkKHgvcfT18eTtyLzVkRHdA07IpPniNIR
SZi91/rXb7wubuVzMf4RBWtu1aX6btSD5tCJ4l5izXCbrpAX6XMXEVKgWz2IYN7BbRoYYGnpXIAL
du1LIBTimUDHRl8itkq/E+ApwiXE5tT0p6JN012KuIDGM5HeISYi4JZqknsYM9zoF/th75eq+aHE
bcH0h01RAv6hOjSYLgWBA2bZfeZjDHVRL9VNJjV3OgJxK9fsCVakLETk4MYwFdsWPjlnhcUpSfvw
NIwkUpnUeqoUgpA8H0wGVFhudOeY/fuEDOIsKcQ94BGyUeMGFlEsRdt+sgynrdAbNRo5tn4wcNXy
ELT028I8DKu0I+m3T6R1ZWnxiw8xThcJY2VdxFu0n4nT7eLVpAcDkEy2GQRkgaWlBG91BOwaZI2/
46znKBgrAGg1ye+pTyGCWUd0zvJOXjZMR9+YbUPTO4Ps6WpylDMId1m7KU2jfMu6Z/eMu0DdrwRk
Q3vS1a8+A83fQqnYAg3tpHcgfX0j8lt9UzkwFTonA8WQ2frTYsIlyi267FDMfUT9RIteJCWBPWD9
xLp1lxaCMsc1j25hBbxTmejFhqn2VGlS6GglR6MI7bO+3JdJWrsZrEzmUBaLcKz5pzrTP81AL5ah
3l9kITjWIYTbLsnHpa8TCJP4vEytpmdtMs0tc3piaeKBeMIq9Vd5ivFPr079eUBdMqA7eNdrgM8k
ic4SakMGJbJuc0+i8vDXqP88vZH1H+z3E93HyBhs6s9DrEnGQQ1UEhJ8yw1cgXnQe6pW9VZPueCl
JBff27rvIKmF5lYZoPd1TWgsU6HP9mUUw93WtO4acnED9iZvkKnIV9eeLdUcGOvymU5tDRYmuYyI
pkgSd2GM9UFpWtpGVuaORk6H39kwqlcy5duEKnRtgHCoBvBWNAyzhlMxkHg96aSotP5jBA56ifx4
9socooL1B6/K4ZjmZUjo7/NLvW6ynTn9GoYwjq6iwOzEVEZycLjrllX7VB1EsXLV5iF0IrlXNo3f
K9dKEv/1pV6y3+EWR95BSr6EWEALT/MxW0/DhFggC+5Tp0TXtHyxSqt462U/eBmUAc5FHJ+tIRSO
GB8sy9B/BdUhDUCxQuh5lkHSih++SX9mEd1YbnqfVAp0n69hOu9aSzOAU5LpNSlA2hCZbesUEgZt
jrIdDCRRgVVX7zOJnS7ignKDNrNf1jWYgwWbDWOBzvKSjhZag4SdP+nls1aPyyYbTPQlaX7QJnSQ
ucIkd4JqvugxFvSY7sKo1IgfkYvsF6jBXFayCINBHogmUWtuCYoNe8wY8PsTsaCgmqojtuPsdRa9
LLX1tNcp+J2yGHrqO0FaWZLaHvuZlrdMAvltYvbQdmb3whv7neraIm+uURddEg6rHBqaXbeJv4P2
jT+ljhk0yKh+TGAUm0QL9J2/7QMK3qzpfjmdAIRBQyB31ClenmHACSdLOdHpqifayg7Jj7bNBG1c
tGORLNTbpGXJaxUI9Sv1W2CLQhoutZL6aMjpsYe5nQ/aCFDWTsatU8TuCsWWFtfIpjOjHekw+wXZ
kka8R8KhMYGc7rXeSvs/D0IvMexBAwl+wXOMyVZ1ZfVLkzhqzlW6ga1HEqS2ibouOZeNr2z9bGRN
k2hrdEN5naVLawnyTfpOm+5gjlbwFgpycMRR5DbqVummmlGgbyPXpKubgaDyeYcC1rc2WN7Eqj2D
G3j5RIk6I3xlTExcYlPVzR9Hg62YzOzKCnHAWhnJp05NP2ML7uUYl8oNnlQIye7S9nQksS4FXqH0
9T5s8qOh9sKRhgESUNiD8cxxvZUCYdOUnHlMU276LHUrtTewUDT6DzoLaY1wTNkC2QWrcZQyzxrR
zNTpTG4NPFCAk0TVMYCFWbuQA79yC7RzqM3qtxBU3GHY/Zmqcnidu5PehtkC4f+wmJvu0Zfty1RK
pjuqxbDHqWLTF4qGeVxwDaxK3HZZq9raJMwu+wTu1rLa/yW4/B85mv7fjEj/zeH0/83TFGdU/vv/
wdEUm0oEvv/7n56p/+Zouk7TiMlI82+Wpn/9o/+yNDX+42kcqsDTEv/paGpJ/6Eh3tV5GiUrU2JE
rP9yNFXl57d4HmsLg1+mon9tiq4N/8//UvT/eNpUoTu2dNT9/Mb/iaMpLj//TdYKHUU2FEtjzqg+
xefWU2r7D2+LiFlenEpNuFG56QvLWk8+2oYJ4bnzPqk1YSSZKoP2T4ZdGbWKlT0xC2Ylmp6aRD9k
gv3OVSustBC2tTBFNYpB0RmwWp+aPtuYKUyjDn+lXrA2E8KHnQn2gBUxQlf8pBkBaW+oQUzpO1AG
4zJW2m4WRmLQNGN+GRjnkPuqPqNDRP+kEWVsjeg7sooYRb0iaaCuJ8qrGfsGBTciO30firJaD2RC
lr28G2HIQkNIl9IQ36zJkt3EDMgZQFPlGpqKuFFMP4UnexOgAnMjdvBdE6dv5hTMWwavMApkbwxW
Q0sHxWgneB/0jdChFJnYck8y0S4T2uydYQAX+u1g4wyEradC7kkwom9KO3nXig3Uytz0D2zL5HZS
vDBiRgRDTAi0uvomQqOHqw7xE3z4Gc2NeX+nKXAZI20xw+E2G786/HlgcL9mzD8tEpEUgYmjkcqD
N3VSsUoyS3d6IVZwx1eg3uc1IE4kvKhUnHg+5MumLme4+QM20jWyFVDlCprywtI1fPNLBnaqlRNA
3iFKLEWagRwIIVGnB9rGtWgpwyJtBM8wGTHq0ADUkY4wlXF2Jh72RHXwDGAQaCYL4ox6QXGamBY0
oQYdY8XazG7jk6ReI9dYlGXzmjHtSIQx36r5AOpGC+SFOhEIylBAILeOprSR61y5zmKDqLZIMa7W
9FVcPEXu7QwtBrllpsXZLQrZJdKwdwsY+KNgvIs+w66hUc/CAMsK3Aogu/CVk/4kDOWGefe1kGwJ
IDG5S0ucvY1oURWZyBUZdxvFGkh81MvUlScBZIN08FbRZTfvFLcdqeWMrs12+ainfz3w0bQpTC99
lO4wkLDTpn4G8pTHQM4/fL9xi5EBoiZXM3lVgBmDX64QCkYrM0IJqDB2tHO5w3CaFg7eiWi6mtyi
7YntEQXQPhClFwMCohzO7dFE/SYxRtgTZeE1gQLk2QFZtsLwWhlTcMiqbC0kuKenCLC/kLm4eh7v
slJvXqaG/J7QyoJFZLhKJa97mN0P3QypdaUvNSyIr/QRfwl53x+rWjoBq2Pfl4+TO4uEUbUieZ6d
HvmuOB4CipNNnlFdN0G8GDv0A30rfTP0zVyhER0x0fx9MabMEyzmpkI3ubSYuAsSOoGBfOMUKnXd
4JOXWGZx4UT9TKPddtgExehmJl3bMfMFZUPhwLiyAGSCO4Zl1mD1m6GP0C/J31qdvLJeCp4l5vxr
sDYbjtEt7s2G0+k/YUtzbcbhbKvVfCtizC3UPKjdqSxO4hB7Vq5U7lhEEJsSQtcLRBnBBN8tyMoN
DKRqGmBBZB6DQkd/Rr8biXAM9blxmahccU8SwF5KEtMaPqIekaciD64uKzAhpeELvsibzHTbzios
wCoJn3GVuCpdwIAnHCtMOYT6oOAQWaWbsCTmRVNzqP06LOmCMiA0v2oooFQK3kPPSMUY5J9cgGwd
T7Z6Ig7+iI4A29ymep/MmcxQsyeqak4KL1JxfPQLSCR9A+wedvFCy8P5JObpbxUMF1CWigrEzaoC
Uc7suyZ5V5HSIfGpapiaSviVjmrLwSOmhFCHoEQFLrfDLybFUH+TgpTfsnXK2ofxVI8bFKsBbQUD
tL4CXJ2jfIlzdEJGXHwKCp9Y8lDC1MC/ZEH621P/0MUh84MejGQNSSuiN3RR1Sm1XkMTSlGozTdL
ZTpapr471fKq4nqbKAkBHq9RWt1xMzg1KQObQBeClS6gZyjnhtwIs7tn/hRtyvipZyeaUOmRu/Y6
kBvCQKLYgyfzFhJAOItYHmzaeXIwqrC7uvwhjnAITmmYjigfxYPeatzIo7KNM3PPdHMdZjLWTpOy
jEONLCHcHxy5FJkui6EIAZ4a0k/vafrMrw+mnzIS1+UwfQBxIfPA/T9ISnrAKrqNonQIkS0upfdS
HJJFVROU2qjE4mSR2Np4ajKE1JtbhKG432EcMgQz2YNiSY5gM1/mvP9FcFhhheAovn+GF6/aAsqx
UP4t5hBrtsEibKWNi6OFkeFCT+cNEh0Cusx3OdXjXWFA0OZex7kLNqltUU2L1sFsW9PRmZ4chSlf
9GX9M5vgEnkcE7LFa9ltB0eBBoOJxGeEkLiX4OVIPmGmrC1XoW4u8sDOCij4UDU0XXUsHBRD8Kji
j4HGMBUBVZmzcseR5m9DYV4NqHNdWX5GmvUiZBt4uJiJ0CRl/RoCJjPP36jRPlWcrjCNU6+VjEV6
UjSLzEJw2GQ93S7ZXOrLFFTqvgufzgVTgUImurD0mChi3UbHxm9g32hTpGvWfAVBlikeiO2ExmkN
5qcm9G+6WCx8RX2Y7EAQGJLFAPtCzQaa4emjGhQBs7ipBgogg1JH3NigiKSMKNZdfDOimHNGMgD4
LRP4yZA/Mr+HvAvKYYvKBG+fjcPQkp2hiOM6wrcBe1PW8KGbrio3hjswsg+yH27VmUT2gb1YBZzg
FE8ZGVQpYSRWPeSrEUEW1dJWs4CmAB4fg5KurWpC9hz1GswG8b3xtZenjRSzdfW7Gs9+pWDjp6Pv
62CE2RFVFJqUcIvNL0G7OGOVKNbgPjtSeJxm6IttAPhOxMwXJo2PLmMrLQEHOsxppXBR4ttsQx6A
ApB9yVZ6bDVlL9b5l9xq96B5G6Exy5G0zA15oalcsp356ierNsRPL4Uy3IHz5DosiJZobbH1EuoP
eBt7o8438VB/zhMjxWo8Wan6Qke4x0nmR650ZInTRm6ljfnUSmvlTZpM6G9cYmKFiyIzeq5GrxTn
cNmLSr+cqdO3UW5+5d1vG0IHLBrIs9kA5B2kxffoM6D7Vrp5GSYmNOrAeG+YcjSB9qPj0OqOvvGI
0kOJZfK+nXsMTuKRcBvN+ohNxceOgyMWkhZdM5fGvQQAAJLMlJJOI/jGHe36Nld0gqK7dh+Umrww
EybSHCXMeCz5GCow8in9uGAduf+ardSb9fls1MFX0LdXPSaf+VlXipWyyX9UPGGAo8iZaTIPE73j
SDAjnwmhmMFGGssqWgqBjhRUToDSIoRelL0LZYJtSrfLcphf5qroJ1eqFrmPueg4zFutSS9GTKqX
BPjXSlAXLOxKQDTE126q15Wpr5MhHp12vM1ZDQnHQjhhjswZDUNegQarvGWNWSfDTckCdpItqAxV
YnFW6QTsstCpb/G9kfJ8wPBLuqW1YC19Bn+VRUx70i9bVb5bSbuPA+HLCIkelUh1zyWd3Ccm7MGs
uamiYpaR1nZToCFPLnIioI3QtVepzjFsJH/W75u93MTSsk05/b1eg53kMAxZ6NQon7wobYi8YR+E
tjg8mV+RHTfoeGlNbB/FgB2KcY1WDfFwWA01t8jzr5rZWa46EucbP79tBsJzePf8zp+vo6oKXbPD
SODPc39/Q+bYi87fT/79nb+fMyBF+9IUYRX1X6/855v/ePm/vn5++7/9TJLEW0Xu8mXS5S2hvc93
xA7b/OuvrPtELf39UgwaV+jxiFNofChh3QVyUOn9+cR/HiRLrDd/f/nnb/gy//O5jpnSphLJpAX4
tTrzEy0Dr/HnpxAN/vNH/3pOxbsfR+s0RXnZqEmx6Z4PuGdINhUjRi6+KBCu93zyz8/8edDqttiM
eg3oob/iORHgPPtv//7vL8HNJ6fDFMmpUuoI++/vSIWeLCuOUPEUMo6alnFKCfKT8sh0/zxn9GPi
DKgzGYCjBWmm5oyxQzU/hS7FJsyezhR//toJwQnTDzcDFx3CnbBv1AO71azt6Sfi+GouYsKAWvJP
2ak3JkGBHwiULihSj8wcB6ffUrkEdkP4EQOy8jbfqEhlpivfEElhGztU0pvoVUIwqmYXc6fjsqRv
4GNx89jRIz5aBx86wA0ud2mc01fz9Exk+laYcxVePe0k6mEHcykEyWQgkdD34P6lV/njsONk9xqp
1BZ3JMFYRZ/gnAj/xWyJOgZTpMLmryTMIbeZ8DxyIPIW/R05BQaimPJ3rvIF37NwGge3wBtLiZ0P
MFvtxoFQ9Va+4krQ0yC7T+Y4Hgl4Bl4qG++lSCLHGpa99KqqG7J9n6F46kI3+wOWL6f0aJ5mVovK
TpZt54lSZQc0s+Ex2xSMRrziBUchot94xKAoJPQM/YYsv5OoO5IAbE72KOx5lAzbFOzmwZxt1jsP
UUnQj2v6Hn2D5A9+M4rWlYVXAml9DltyXicb1tGWsZywUhBKFJR1T7SfXd1RX5mRqK/jSyxehc9T
U3gtce4rjVndNr1kdxbo9BTZ0qpw0kt+qc6hI9iah78VrVmwgoBMkWtDif60vHfDOk7OWJI5Pwlo
vjfIJTvX0sngc8gLgtvvwcPvVYcW0y0zN/5Ea76qF9O7eiwX3zSmwc7at3hCvOemI9whiewCMpDO
t9GRj6kd7VokMRtm//Quikt7yGjGORGUV69M95Q4+DYoNiavPBZkHjlYoPyY69423Xalfviv5hqT
gKV+ivb6Wv/Jv/gTNtijvunr9Cu6YmTm/wid196YxXOp+qdgAffRpvziACgri+C7e4jN/QaLId19
iKf8ljnYnZH0ChFtLSwgatOMutHd//i2rubJPIk9hs5kfOFQ6gcE2LuJbMvaCRDJgFHrwTdM7aXa
YTpjB4viSnLUvRUc7+l+4t6LwzF4eYdEJeHh4qAOsZE2kRhLzre20keniBCq28x/TSjqpPeilF1K
LxM+hVd/px0eystL1K8Fhyn6ov4qW9so3PjIGJBXJ4rn+hrDyHWlLWG1tLTceGdQ9PSjxraYewkt
cu7gmWFhYkhzRObZOT9Oi3ZXEjRuz6vkirF+v41YcZbzNoI9x6dnArEVIm9dXFvApLuEl9O/ngXQ
8IJNZi6g4U35S1dwB3gQLFwEbXbAMNOtrvze+FgtqweZa1zLTruKyAIZ3NEp3xrYWY5svalLcBaw
Hmf+5mL73se70UOl6MmQKw+QEo/tpWUkiQWguccPx8H4fzWuKyf0Huq6XlV4fVpu1LrG4q8r5ZE4
S8tJ6VFtY3Lr23eyrFdMaF/BfNi/c9zlYt4KPpytO6lushcOvsswdrS5eLLn7czJ5CrbCrETbJ4H
s3msJb49XBOkc5adH8t87xO4DsYBTWkrbrRvgURFh0TbMynB/qrTuZNXI2HsB2j0NoikQ9ScHdwB
SRAw3qJFYKdecsdOclOBDm3oc4ozBRNHDp6SaffZ2Rsq2/iC7JUsxP28xmTPK4jNld3scC/Kk3zu
fp9uYtOxFjxUD9UKcSMZnxgcRIfCcqrP5hC9kDTacfe6Q32Xf9BgiuQmTmS140m0iAixS+EDlZLD
jVzqBNfsBMmx1M/+B7/SvCVw21NH17LvM9N+x/yNxGOs2F+SHeiOjFbioFVecvXd8YbhphnxTA8Z
FEsF5qzP4xwekYEhqSzd7FEsCfahtlK+hgeun7OMpfaCJSxaRHbFQMWF2L+AdbLRuJqu4Xt3Hpa9
ceTozFuC1xgr2PUXnFOy7UCLckcxPbTN/H6u9Ocsu/8o9hKnqHHid1SwubacbbrxbMNdSAYzpKt5
xz0SLVAeKytEnVfJZUtVIZ2jpHxBkwe7COHk2GJ84mTLuViMnPrhEbuUV88d46J8sVmyBWK5sU3d
gMVhCNbFHR+ORONLjgFc9jOJz6k3fk1UqiKMXBf4hwXaeZ57oJrik0Bce1xBFhB/FJdmadb3pAeu
0HPh8gjXqnvLlr3/PO0RJV4svwBcpq93qKnFZ3BOL6jRjy+8RfFRX/jAzw+9Z+kZ/XUUrrjf8LGw
/WeeYuDOh3YF2fTP/0ze5y+CVrfBwmuuo+hG+FW44KwH5A2Of85PxbW4Qi4I1ZU/2BwJEiGewYPJ
YtSX6TcWFLb5mNUjRK9qGWMl5iQzoZHoKRd4H4oTWxIiUXJmZGLGr9mDnYFl5NaRHonhy8D7ccoj
1znbm7+BB7oQF8GKyyr+MX/1xsPApqrZozwuoYZ7BfI0x5GdlA8I/foMw8hrCK9fSF/yI9sYLOep
9W3A7iFTFXyOjM6YERsGHcdos1bZiDwvSVHHbHjc4KLqZhi6Of6MbvAQB4sWBaF/JjvzoXXQMpsS
T6dDiaFhL76Frxa+ElwDh+SVxvurvYlXbtRH6ELUDTZI4+6xWzksnqwZlR3KjvZlbOHi4DviBdvu
U9+Ua26D9+DTvwtbZV1tA0+AXmCbTu+xxW6K5lQ19ON2epI/gy1OFqjyEcIYiz8Lk8vi5ELtrUMn
fTsR6YuYyCa0rLb6AyenuZrSkkPooLngJCpsGaodu6/PyxS7WFAju9ya8JRhJeJJ5I1PgdA6/cwp
0Vjr0H96OIrHLne+eSq3AmshTYOA2Acrore5uBP8S8HDo5itpuyk9ikpnopLAHyS4qyL274jK56U
rYzuYpjLcriEQL8RubqiuA44tXq81lSirDzpJXEM50H8sCOstq641Gxqz4tl2XAnimzRWrbkPQPh
Fe+pML3XxxCq3qlcGYul74Fmub6H87fDVf6CzQ+uRIvhjAJhOAbVF5KX7LsSXuuUfFWMSFtbVqy9
sC1z9C4Ya6EVMYKT1JWbucoWwls8o3JzuJazlfkZxKSppuNSwG7xMzW5OLp1CQ+nsf35VS3ThbhG
h8F2BUw1Gii3mFbvcpLeF09mB/HAr/XkIDzIaBNxsiK5D+x7T5ZOfyfxFJY1VwrLjrRKvfyIKz0q
tC/WNvYTCmkJDTdLG7d/x5nLMN/k3HqUKxW+WMtqBBhbU6hy4x1ZeUJ7gNn2qJzqiogBeVfJwuFS
glJQlz2Lx0ujutoLDpjg8Rg4oY7G+fJ73qI8mH34NDaejZK27El6eDK+rgq3NtsVPohU3G1+Rjfc
OPVlLlelpz7Uh1CuGkd/DEso3m3yUR65z41bsmjXIumuaxATbB4m3s9sg67Y2YukcQk7jPUBiSEy
AZUkGLBR5wJBMwCfWCucovEIsGWgEg82vtgXPG2od+QB2hs5rUuiweJ8LXO3yuNmVI9AKnO6ryNP
ePHjQzA6DCvuxruvuqZ6GHvsR+z+R5Dcv44Ha1/KlgIPgPcMH4Nefc3RTgkvPFrbJl6jvcMEhPQB
BOWqzfivRIf5PJf4A9FjvCWb+OmJZ08Io/kslf2K9Z4W7DSTiljfTxuREIlFOe8KDPO2BZLz5xlr
q02WbkPxIag76FgYR9wJ60SgIFIWyQtsMvBbtdmn53f0W92hPk3XYlgMsicWL321qJJll7iAKuK1
iVYC2Uq8A50iba3oe6W5TMKbP36gwIO6weKS4rN0b0WbivDWgjBTgod20Tjyy3xE8GN5huWl1YIC
YyIY4kiBOm+zZcE1rx0BGo1Nxy5A7O0yRj7iVHv/efS4lIprehEgCR+DzYQl+LDWvvAEDYcTwlbS
HfFVwOYUC6nSlVZ9uaqzsx7CS18p/msaezmrQeHk7sjQDbIdqxmGoThvNsVXbT2VpluDbks5ddKR
cob9sS03LHbDw3ygqm+AZGs3njwL504VWguQVPEaBoy2iM7RHGxFxXKhcmiODGkDQo8N1jbk1Shl
vDzZJPXKyLbQLDKsp7pf+gTsEs0LWAiWmECN2LUyo1M0IrMAv8k0x5l+mSYe6RSTsMsbKvlFgw1Y
sDw+L7+VhamNm0NmyJyEGIjvMnyJ1zmWjJ4ubcp4NyHwoQhjH9FcJj3TOai8NMQDb5Fb9K27BGm9
3zz9QF6yJHA7GhKhcnT8J6gR+S9Ozy3DzCsnYP6iGoywgtkkCftylZyyBHd0F2uynoivZBuyDqqf
pnGqRa8SN2zZ8KBL9Wu44+JifZWCQzmCT2FAC+I8sAdUisUEi+mkLXSGXzs1YC+niIWABPI9PVhs
xM4FCR4Uj22a0bGYLtVoBds/Fa6oxTIvtFZ6aee3GjJ7+OMLNrW7k2GqUawJjOJNs+akpDiWmwAs
hK2Igom1bk7Po+D2r2wP7E92e+S+wV2KEbZ3JIeB+rUCD/eoO9pLtgK/crBOOASfyWe7u5frwr6X
P8pqvH3PdGIQTRych1VWcBvlPP1+xMI07TkJN4OahksU7hwvU5/oZVfRPjsT5SaAsYPM0t59Che8
aMaLzkH6JLT6iC9x/P3k+jiEV7vG7hVxguCmCQsqGtGv/sZamrt433DtSVzEY71selojpklMkalS
ecyP2T7Z8IHs9oKPB+DBsh6858YL6v4VCx7LDZ1essmPebkaXsafrkYn+WSd2YG4woxFA4zgqsam
s7mjxhLKBYZilgzuYZJCz3jBZXXlgIJK8NVgt+o6MncJ89wT0dfD/rmRjBfuLV6Jzn1ZXVnGinO3
5IZLeH8V7g+sWbv8ws3LHZl6zMrBC1jTR9YgW6Z8GlaQ3BmCrwmKjp9X2fSIFuUPgoXQpfogHDDb
VMh4PbCoX/EqnbndeRUEmv2phR71g6dE9oCUeTa2xdJYUN7p+z/vJ+iP8be4mHcWXka0iBT5ZblK
j353zOOP2dg0sseHwkuCX5dBcz4UQAiUxc+BaXdVKKisW/xOT254ErYlK/kBwCR8JZhBfhul251l
nLqeCySWoqyZwKrjiUsLJyN22Rvlpe60H898DOAC7yiuOePGsj6CleC+DfIUeXm1EKloOTjI21AC
fwMcRRiaiAvAaib6qU/jEmJai70CE2E7uusfiPq4awLWPzJb9xRNmvX6MHrSwOUrThQ07T251rlr
fhRLGP44Ea1pM8RkoZBprx+j7BdS5I0XRwRgcUWzHZM1GGzjdiH2bhgsxFfBK8QnejBru/YUoAt+
GQ4ptO21T+g31ayqnAp/JX7oYB86eSz0o1xAa3/JZyAtnlC/IzuMjILBTT7rHfl0mCaES+EbFWWM
pwrEBeK4PeuEySR2WT7IS+UGOz33btW3thx2w2u49W/1dWDDpOlEqA8D0bTDM1In51IbNyRBGFh9
jpu4toET7cxz0W71lBAuJj6Jy2YPbzf59H/7S2HtsF2QyhUwV4KlVGJXusudWOivz5DxFtR+V/bv
wyf7GS9zz5a4DlXtxw2qfMvwA7yJnk0VfsuGoaqT3NPLK3GFwa45U410d/iPXeHI8rYFeMUBt1jB
uABmRHrngA40j6khhJ17dsAgvrfFh7JdWi/U5ttsQYfJXNTtwDDlD/kjxhUAZOYQHKZhTSbmJBNL
SMzfDqqI7NFMsD3nF2qB7C5Py1eDaRhXauWAgABggPSwTiOoAgd5gh2PuF6mXuo2+ylZ8qwobwWu
ITyVGWg0e5H0uW6BWyyGP9oqM66lvxjUE2Lc8gbmWxqwYeyROtRsttmb2R7H+oWzvicWqUQB0/NR
j1ZNJZB+FWwEFRhcHJQ2xlGZsROndxC6XN+glPdzT5u/+A9ExoKC8/zjoMDLxydgKK9wU8dmqz/r
UD069bayKovV61OjEP6gyuuFLa/Rgfgv/d/8yFX/DTaCqQ5qhn5t4nTiuyxoO3r8Jz5CftjK9yLy
TFx82YpV82L4WxMFNt2VYvsf4HSU8DmYBxUv3RKAZbkRfGfNgYY1Wl39FvjcaW/tjT+eiNtKu1kv
Vf5CgtnW1xz9oxNWNF4HrnvUcsmylxy6t1vP8oNqiDKMVeNIp2Hmn+JAAvzomHikdNhQ7llReRng
a7o2buaQVZ3yN/LqVYwTqBtBpx3e+GVfNJcQUKHwdEdMvJ6ArrzVnuYyC5rPm3BgG8J1gRUGxgmD
H4oovFzJGgC1WcrJAfukuvfG1fOA3HlHKM8Mn0GYzV5JF82OCDssAsMwF39WwGzPcnuhV8dBjq5G
jw/jF0ervz2TtJ/lPssVXjbMd7szdan/Aen6m9aFuhgslwUy8liWjJUcb2ksto8UkfNHpF4oMWNA
P2ZCUMrnL1a38T2Tlj0/o3fgKANDp32JU/8FUINb60DVnq6bYD9htDbg6bgOb+hxxy+JIbajlEAz
vuQlyzWtvT0SqTQuRdXtb+LAnXaGUkECJrEDjCkTjBiOjbkQDhzkqHJisEIVp4lFtx+u6mLaVJVN
Xe1xkylf7QUu2Q7AowKtoQA1P6juU3BhxJCiTStESYHL30CNoHMO3gJ6RVgdRNPCDlpJ8bGDNWXj
TfubWhjCwXJ3gNzVzTDg1gIGQ1kCMyLubfyMi8eg3Ui5hmkVbOL1u3ABE2XJIPFrA6TE2+IEqRgd
4bVtD78qm2I1LZlIFAg4CbCIlxxRiCkJLVKyoUnyP6Zhr9zyI7bgR87MsBLjm0+dRf9tgtDgY126
An7htvkR3ZNgzdLwtCW/jl/8JpYVjYZdtNnhh+6Ywp561WlqHaz8zWKHwlDeyixw9/AyHCK0EyCO
b35Mk7Dw9zGRaRrGKXCwLqxaMPDZloClVv0le2OSrE27yhneQi5Cfr4Mdmgb268kcKzLuOVGBqyG
CXYw91zgIE0mmw8y0lpecEBYu1BsAvbQqD/bEbgbw8IysfJkpLQUkzetvmXTklEbw1D61+SVnwXY
qSgukoWMyo/Fz/J6jeHSYgQSoq2u4GKdQiq+asG/GzqXAn0FVZtOYuAw1Ut+lZWvA8BRDTcPMNfc
wgjgt4UdM2FnD6FlA9Y+6vfc8lDZl+qayrlR0F7fBJZ+3jOE7JxAoWCV1sv/ZO88lltH0zR9KxW1
xwS8WXQvSAAk6ERSFGU2CFl473H180CZU1VdUd09PeuJyOCRUhIJ4Hefec0oTsvkiZbMgy2b1Brw
CxAJZmVO79dhHBY4Oyx20jYnFLBSszna00cCEzWAyuQCMuTquVbemS8UiflMPZ3RrSiQIkDOjCyR
EnviA9nJeB4lW8p446eg9xvUvWWHaiJfk3IVT6htqdIthpGq9lsa6wXLO/wqxy8eaje88ud8zpKu
2DzolvQcASJUYoFzLvdVEu70jIgtKFsuSaJfTwuMH8/Aa5Z+jtGfOQt54jwv3A15RrFom/MSBpUI
UeOxDqSBYg95cckoUqJ8Y3bynvp44dzzFwWAF+4aNgGr607Zn2+4fCrr7RKOaPxIpm7NTsnJR0ot
lRy4y22SohTLLGHMuFeyQT9ZIkcGlXOep4rTiEBBAwkIVjwdb6Atpcuot5ihyA5zC0UYy7e5eq6R
IWJXYCr5GjvcRWge8Z/YVGjkr7mjT6Dr1mtfbEXhR6VsfzSDLTJDXD91EkqVKDQtk9Z0dOmFucK3
lFxlbXnvPz6ZT7Baj0tQSatBusESpT9uk56UKIwxUQeHC+VeJxBBLckwBHKPx8/Hc/Dnj9NMw3q5
BTrjy4AGUCEd7j2ObIaR22HSK0jTb1lE/IRfYTiGzQgbKVpum7uVIZwn67SxeXQ8Aq4xgtvKTl7a
vB13zh9xvUyCZZBKYJt2DrINJ4qVSg6KnsfSvhGn5oC6MBYDKWcPURKFFrQ97ek4vPHB/SNdAoGM
Cbm3NbfDf3PzyBvqlHk0JPVt6sLJ4guhPhraA6tCUz2WfKbsW83r6Apo4kqlCSza4N8YRN5sWRgI
yrAYNLuraNbdjL1K/mO6DCwLhM/gFxl27pDbhKVQ2r2+qS6BvIWyWs14iV4qYJJL/wAYKNGv3S9L
ef2r/YRyjgvXmqhQuunpnuKJkFBMeGTO8+E+qGcBKKczGWcY8mgpFcaZ+xmYSsSDW2M+MAz8roU3
AXMRYArlZ0wuSU6BvlJxJ9xhrgLrfBq+USUCN8pT5ir4PYZBMncMA7pzRNw1qokgJpUn/iAUD4N1
oF/H/GAoURr1s00loY6HzLEdInMQ7WKBpU4T0NoPy+ozSPu4Ki57PtDYYFkk5RraMpOsPXdXGqQB
XGTWIqYnN5xzqHqgQRZWhC2gdDa02PBstVxogEr4LuYbro51rIUOkePYIW+HYCE2Qpgc5N51tmy2
E6u79O0rUjRWU6yK1MvUI5A2UXZNvGyxo+XtZ3fKN4Xo0Rq3FMQ97URy0MUQtWfGmMvs/Rtrz2ge
+ZbbXRBcJRyXLXE5sqkGfDQBsjjzljbX8mCxVgCiI8PtABLO5PV+H/8KQasc3Q+cBdZm9aSO3h9P
mL1UaLdgKnk+CXqq9TqB4JQ75n30wLpxZ5PgMCSsRZ6PtpiHrvOl67Suz+qdGh5PA+YwikjozDAL
wRQYsi0LDg8sb7Zhhl78sproWiuhA1YnBfDJg2UH4nskrJZEKndKrjsGJo4o/o5nKqkEGsvkYEE2
q7JcudTkvrg/xpVp6dO3Q9GZBCjdWx/VxeeeSJyYjNGOB0uaxyVx/wsgyABctEZ92aeYj0TCkpuC
j4zUXZ09zbCCAD4wCXpKmeue8RzXVM81f6NS5SQrQxCKLpYzWsh+U1JbdUj3Dla13rB7rtEhybAt
H66R/sJiRJzgE5Rqdl3mKzb0JKkmgo3YyryRPTDJSHDJgVWytmK4JRZKCwdx9J1KeBbBeP4uO1N1
9X550ihWs5NR5csunJmEFkoDFA4rFBpjXqRtmgpEBcJw7Je2uviOrbU7lDYqaBHwLjqMoKfsiUUx
7XvlAqS/wj+LcGZlmXtJwPkwp0J0MVJ/wzJY1o+6rkzwhTb6Aum5RgG6O/A/GOoK1ltFUmFbNM7B
sJz8O09UlI8gu/ASZrRZAQV7iLyymq2uwX/Y1ubHMq+VC2NJoVWkIUrbs4rWLYV6QC8o8bGyusYF
cEkllx0op0wKnCuzluc2Tdj5NhSi0NBVSPGrkwG+X7Yta+3TI++3iMtlLZ7HDttzoe6YhtxFH2xI
oPFM0lmgtROTlLyR7laxZ4WnNgAA7gYii8dpoUMGW1YaiEwz9orhXfgEscI2pn5XO+RQR/OaFU7D
MyW8sV6MGqqYDQZxmUmdB7IcEqtGkHK0BLvh8cx7BSFB3wuqPdZJU25r/Uvf3pauF6WE0AkjYoR1
Wu/Yq2RKTvC/gCZjDiGu1XfKCBZtmk1ZbZmYDAVTFsQ/JakcoagTK1Cj1keQZaxYInnwxGFkFrAs
lybeAAs1oAS5HDJT6DUX4YPvzdDjrYLwpnMLpceocZJjEi2YOyG5ItmfTctd8JtFuV6+RbobHVmA
keE+BGxtrEYLi4H1su4hp9evVET4eKOxWXm8Mx0nzu2U4xQ1TmYjTf9p2UCWMxthYRlDc+gD9hzZ
ee4ybTrtwrIEnO4394qNvsH6YQcXFqm4NnKa9pMJTw/EVy4s3RYSOHSF2Qnj68gNAXZgVQgNbtCQ
lTdSu4Nbgl4JAwYGptsr2jYYtqjmiZTOA1RdL4zOkDplv1fR72fSc07mF5+Ii43ldzNisZbn9JU5
w5LiytiJ5n4ZbH6JycxmxM7BEAW42qQeg8bOkwFa0deLMiY3GdnNO4AQNijOO0Hz+PVuM5A3Ey+n
6wzMWrYupAe2MezZahOcMbG5HWDygfZnuMQ+nH0Uy/iWZ0hwxmoRkRBJznRwNIuy/dJkYFj5qyyA
mANm/GhJHHZQcuIRbrd6F8CSaR9LvMdbEYIkG7aQdG7gdwAQjlG/y3tmP7o9YuexZqinpcr7FUwA
LRkiMe7e+GSTP1MbJVknX12Ob5AnlD9BFiEUvsAM2gbUnwfSgmIyhzP6kaR8wlwjz4ZkDwTJDDip
ipOCJbJ5aFZEVQh3sZ1SQUhl5vK9UOd0i3oNGVjEOMd1Vc3NrqsrGZRwTISkD6fZTGOYQq2x01SK
TUrc2xm0aeq5YrQpdfWCNI+yk6A07qxKAkYWA6LKUfeEsPYWt9AosnaSdwkKfL5YJZ44hDS6BUgt
ERRsR6iTYeeLRr8LOpxdV4Mss5IW+aheZBNHLFWEMCoNu6lOHspIF1xpZkSaQX0a9CFFdrsxIFaM
7Fy4NDh9eKtUk0QqkAtOK7/YGbP2VWfB++BzyJQKp3M4Z5vOcGLimiAwcy8BNL0aWgstL0N6HE2k
LjGr+/PPsYSZXD8xH37/V50o8DUV8fH3rbMsmbYjlZt8oQX9CvnDT253QxXxyLr+EMmANZO/vcjB
DEjy9/s2NKpdJ5fmWqpYuLVaVrsgCf/Pi9JsNK3gKBmminBDvP79F2I9/jQnvXOUPKcJtLzU/ZTi
0vK373+/6humH3Z03tSAoowMDRTj75eIffIlItnxJs/nvYAoBltPPUEbHWvYTwZrJALvb7e++ufV
mgKI0LpKUPf//fL3Fv74w+WvQXbyk7//zzLxvb4mB2sbaj21ARLy95N/X5CpLXbJ7+X8fvn7P7Wy
erZEOomjAlspWASGO5WTDub5ny/D8u0//b/fn/7+P7lDBClG3l8xhkNmpGip9UEF1KUqnQHrAQPG
PTtAda9FuVkhEWzYLf0NOUBxXOw1lDF0UObWAT8P3dFSo9g0Qvk0UJmZAYtp5lLejqkM5ONPk4o1
mZ//EWhJSkRQ7QrfgoyNWI+tzGDaYkposdEDIOjz4CEXAMooKp7A5UKkC5HSTUszJiRvYDah3PAr
OZtMHZK/03AuWw7kXtTwDknxftMnUqL0VI8LmxBRBywbTYzDRvMjax5rjYKgVkv5DUEGISJdF6Ns
QLS0ijeaXNIIoUii1vplkqVzJU7FRlEBvlYDImEj4QmKFBjx1DqejRC0SAmozxWTuwgpYfjFkVb0
3RVFecTyR+jlqX8ss87Tek+MJAzlU/wA/bGja2iSa1lav23QxArGUnUsyH1ONvKkg8ltFiViFPkA
7BmHJMCwaUqqr7HDg7sJCIN0qm1BSTM9FtBRSTmE4B4aa7oKIaZFZIUCXZkZXRe3MpF971GiG3rq
o1jPuuUAIiSTyDDwdbgXYuuBp4/0gQZtTP5cYPLtSVgpDAVVZpMCoT4kPm2i7q0veGh1hXtMpN8V
i9wBI7hyLVqLDATiJhmMtvENfmAHNLMH8Y9omoJ03uQLJJZhsDa6Qt2kRfxhUQFCOF/bjig1rsuU
4DHMacB0FKsQZUGwn9qOGM0DmLYYpeSiy49ZJT/KS9YFFcIzKSEC9YJBa4A8sh5Ga2DV9IKxEcPh
tei4YkFIAAUK5qFrR+0kcnYZ2AiiCDUT2AP2LMPk1UCfZiNqH1ZsaYeg44DLEAPCSiJ4lnQyQ3DM
nSfI074Le8TvxBzTZ1jse1GsgbOhSJZKS3gvFb4TDHl6hA6GAHd/QDdXOeZyeUF4C4QUjV4oKPNe
MrSXSkbRFAI81ghRwQIybRQRUjkILkP+0Ci69YwBQo9ijjUo5h5rJS+OkM7pSg25jrLYa0K98NSH
bVK1b3qAVu4wVItLfR+sK8G4dFLEuRdNON0GZrRMIvKcyOip5hhfWBsPq3mA2xar6lclEM4FGTL1
OvEIwnH52owMwAxZk3tdJO5DQ9K8ASRtPE8ZSCW8CKS4e01QJFhcyBM3ljh/J/XLCIxhO9QQ+6B9
nJQ+kXdKMu+CIiX6n/x3TdGhcyTDsemDYDPdsspAVU2yDnVZHeDTtHt4K/vUl37w2oVAU1I44wig
1wAgqdX2mibFG4SiZJar02ZStRPna6tDnm2aWt7lgCOg+XmIToFikyeSpDJO8aDTmx0MqW4t+tqX
mBX4exb6xpdSToK6eRrq/G3QUyhtnbSZlfS0zHSYupboaEIqH4xw+jCTMrLRFXBMXIocpOeGSmo2
I/G3am0FRdoOUQmlWYdqk1tgPep5QL2Gc8RCDRTlV8jeA1nxAloEBmJUMGARAPeEjnhLkwsRNS9j
l5U9B4vhT3bShRXymo0niQJC2Eo+XdQw3MaltmeKZB+pLx/NHPB6W4xPUkYe10Fz01GsDYaGsmFY
v6rNuFXNVtjPiA9j68hqL8c5cBWzeZrEdPQUUTlUDA0lR9DfAdq0iI18awP5DYyrgZoAURGestj/
QtwKYhKhSJsfNFV5xvSoofIxY5gVKcSEiBJZ9dSSE0LC0hHjcIW6H3Fi0MENhnSR8fX1JbyYkEhZ
i5X+OMF/3U2BOmwixBTXk5zjmUQgo6fFoYtK5dJV8c2XrMplM048OX7Sg0I8tX55sIJZ2cv0s/QE
Ma126mnqAMVqakFCveQNdaYv/NyjbTZEP1OYYVCshE+FHUA59QrzTYjm/mCVxdGvJnT9IB3DHhDf
0wUige0zalBYBYtliaaZFN5zHStFkU7GlEpHSZjZNhFgdYXECB0pK+/M0nWJ19RRz1rS834gbrbw
O44agS5goD2qAn5Ts4ZW+Fh+x6N/iBv8DsIQIa+5JOwshgijHLLdNKHtUqm0gcxE0ved39/aWG68
AIYOjYelRAJ3GDGr6Bgllasa2U9jIAAHsd+HpA4JdBi8BkUsR9Pl5zYLBgdbinEzoPrrZgaqb9rE
UavKOBAOpEdGrWKXkd4R5AOj0UwXwQhoiqGW5GRmZltFkUN8tNoDjtbEtmwtndrL7iDK3UEus/Mw
zK9j0T7UyFCTV4zKFoWuA8rfwQbzT/zm9OFRpWr4EBtIuUjFRpCzCMGkwLANXUOiNZmAuAgKzGjZ
9+SxT0kthHrXYne5anSKClUrpzfoPw+44x2wKDwJsW45xpzBgiCgr8qq4kQFOy+hFxvGQv6Vx4WT
xppD/K6+owJFoc5srjkiSZvSML2ICH2bBcA69LA7CMh4SdCQgxyhGEHEglYtbaFo4m3ZN0+WLrG1
C1QVpUUZdA7Mz2gm2sR6G6iMTp2qlgNPFylpJrmhee3gTKjijCSHUg/UpMW7DNUxanNmxZoRpW6j
GgUo87g/wnock/wH4v6q41m8l/NLVffmOoj8nOyG+9dhvMy4phyn8MHUMrAN3eukjoBZJ7IBeT/N
8R6tqvFQC6MIbvgr0HQC86Bu0XW5Dhp49MRqKvR++69oUvGfpbMkFhE+bghfHIOg/wwaw98InqKV
W6QYdYiAI2UAFMSqjJA+kbJ9WGdITSbNp9Qi/yMTblQmRfDanF8iPKsZH/K+aWIZvxlN46jB3Dqa
1NNuljDOEzDIlcbjpEThoStpoZqx4g6SRYPQIMkhDW9xooKnGCp4CCKmjB3Kax1Z3iB3rxw4V92U
cctdFCXKzcA6dUrf1w4lhnSjNLewzZcak1g8jlZUeDE4uCkduUkZgq9GgV6xVNqDjQL/Wa+cukIH
VZ4fjKjDObNLKetPBCxUCMywx8lkLB8UqdUPiUXrdYSIk4QxTNJ4Rj1GTj7MAqHA2u9AB8XJBjsd
Sq6jhsLDIBbbwbDR9CdH0vYS/sWuMUnPip48zN2gH6W0vkNb55w0QW/GENJlmS1nnCjuTbl1TlDZ
3SMUAapJVlCYwTDFx3TK1qULFbM2zRoSiipDJiA/5moTUwFvqdXppeakQYOad1/dG2CLbkl/HXWH
q67XlC/URbEpJaDrRbr0lZRTGq7VHPJe8djGHemwBuEORpcXdcgyqpZ1biox2nZxs8SJWLOMRtPf
SE3LTQMNGzgw32Zm2uKep71N+KLYoVrvB0jGFC2lt1qtHjKk7kBAze16WTw6esUkjzxclP0WTC4h
qZC5uT5OrtrWGnxswgiBnSntMAvEmo3gUn0riH0dJRO/sxrHrFEcMiAhqA1G1dawWKSlHLCN4fyV
+LRr06GTPL/PzLWCr+6os03mA0wLxYQr6zc3RUzNY9VT2S3kYltECw0BwGcuadIiNnkSxV7ayohD
bMmnlQFvM18Cup4EojuqM3BGAGEk1DspqZNLF6E4FnY015OFFonxSgR+flIOop/gZtXrVM0if43+
v6cP0I9MoyPpQw0BXl4fcl4l1KT8BPm7WSE8QfI5naB+T8Hd1HrwpkkOd6yQXoKX1ICCHxPUo940
J7gJUU6pEJJydFn0T5ORLHwB2id4Fz6JInURXZWkc4l3CJVqan5qkM0YWpow5ZHuZdEHLjBAlML8
Od+Gi8m8Jn1XkxEh9lugWT82b51eerOQN5Qc0sGdC2nn1yC3LQMP25oyWh5ws6IZPLQKg9sg/1yJ
M4mhhsTzYIrAyCawGUIsam6RNy/C4kegyL1FzBLXXj0BRyeLoOQUgfpv0Vie4b807UmQ++BoivGD
rA7CjXRX4ez8nOumWqvNvtdR8tRMeo2dcC1yw/NzEgWjo6sp+hzfaUsXPTdOJEN2niifA9q94Jpx
V4rVLKftMIPfal96f7xTdtBIn0x2Oa1BObiuIFBY5cHvFKT55dTDyyvcGWXN3lKhnUinX8DvZIOa
I5K3qPmbUJo3wpzlq3ax1pwMEQ39RgE4GdAz7Aidc6wKBkmBfSINmWdkrXJWhx5N29Tp8UPBSxyd
WLykqxPzk+00VmacgkT2TrMl3NaFLxlmwd6Uopcx4lgVQ1Yjs4UFTQgLfQiD1Voq3AbYayOxjSJp
qK/KQDX5hfq1UAbFaaf6TRw0rHCjiCVaIi4azi9SJD6FMa3Cuactb1qDD/yfVr8/TTMN6uotjCrJ
UcaAJiVY8waPQzes6H6EYU/alSWnMVIeBWPAQcGaDPoeeOx9DAHw6yksgWoIekbwUKM3HF7Qb77P
aF8jWk0BuCuyEzbMT3OYb4U0CB5T7bnp+88RQWJKlKSSJWUOm8vFqZbardyIuwZBensCQSIhlqmI
5q43k2NYHxRJfKtnJBkyxdqjMD2tLE03wd7218bK+ksiDt/KAI3ERGgOQQVLWzVGkjxqUfqiD/ey
KLSvWX3Mo+SSjXXldflMGygel6YznaDGotyaqMeRAwmjlPanR2Vt21r08tCtwb0wn60NCkoYeUog
GtFveRdmOguSPjj9BPdMAMPnSMkzG1bvdrEPUjJnfy/76DMq0q/SCCqqutW5lvzukIOl7DlVjdn8
shpRcvRFGiRq5/t7Z0rjSewEx8p4SOhW4DiB7UglO3WKwpqEzKSBbHWZD62bs4OvO2k89H2geHKg
EPCHxznDadvqDVoX5bwdUddYj9ME7aBDOCLC2kBeai4LMXHAUMya2pKCeFeh5DwTTMnlAxxfWhcV
azes1Jfcsr6VTCjcuGs+cp0RlyO/3Eyz/oBDMhXpGB+sxQ/PILcrTag0qgAbsMsrKPoAxkcVJRAL
3hajzvJRQ7sZDbAeiUapAEF3NmyoAkIy+afewgudNmXbZj+aPwQg5OGg1gCY2Wl8S3wXMuBEeB4g
m4nfnRbRjBNUnS5N/ZFLsKB8/LGbqvBqtWB7VUnl/D587prmZezn+SHVzlYG0zjphHSD5kcOdhFR
JVTwySKppVu8B757lxbzTjcckOL8VS/7Hwm9/Wt1tv8Hmbf/TDFuuZrPAhckiLBt8++/OnDBd2G/
t+//4Rsnb3ERuXTf9XT9brq0/UcZtv/bH/4p13abyu9/+2tafL6nvOc/yrVposbZrCqGpCsm0ZEs
oYH2nyu+Hb/ztPjL+b1O/ts3+VMBTpLl/4WjhmiYKp5zEkprf/3L8N20//ZXYfkRHTVJRdBNRdNH
tP4mAqcYiMDhyGeZ/FwkDJH/LgKHpJykmyYi/CICiaZs/k9E4JbbK4vFcjP3vv7tr3/cvmZJBnLC
vKVhSv9RAi6TY10Rm6p/AASwaxtH2FtbCwbV8DN/kqfRaKTC/xPRFGfrar1/eHjnPz7mL3mXnYso
bxs+7r/5cO7yH/Xn9MSnR2GW/QMaTNozGHD1T+1C5hBz5l98giz+q88wZM0wNZ2nJin/dIMY7fgV
vm/9AxEgII/NQNhGwaCEi6isS6QF8rOu3uD9du1Bxd8Ml3TYLo1KQ4DMuMZKwsnlr1mbt/VLrn6G
XrvQIspVcgc9N7pF8ZUm8bqJdU6EFcVqygou9XEx2QZgaBdyD/A+cl/Vugcgrq74RRSb7Al4Hknt
ANgP+Ak8Ad+zstU3cNI298BUqq+tstVfAafNxgUzK3pBO/hNi64AYv7q91DboyP9jKurhBeJPfbf
4EWjb0Hx4FdXnokQwuaQnSklV8UBwCXHjVhdeCX1gHF07OK9Ad9uZPPWln+i41zY7Z40mSr+XuFp
ICcfbVAKMO061FadjLDPo0zHcT2Nrmgem1crQZVNhoPOlqfByPCqN4g7YEwztIzFHKwESTv4TouD
Sm3MdYZ0zhMSz3SZH1PxBjd5bJuDar1KFupoADnUD7XdF5Fzqq118iNj/kz74aq4aAMgnO11sI1w
JLaHHfVxGqCO9ohz464O7Zo62BPCyWqIhCdMFus6nqHA4iS6J0mDJO6WT05xnjK3vBIdgMsugaDi
IPSqT3b2YX1ZXzNkOwlrFHcw3QgM2Om/nugoOi7z7J8XmqGwyBWNGrasLPP0H7QWhxTDwIJUhVPJ
bZvtjEiNf5IeasnWj1CRW+kK2IU+co2yFK2LSDvaXrIgdHUb5jAwhhhMJEzZhUwJ/i+61FiwHNvz
5JS3CWApAIDpsQeYOti0/YPtbBMbKM8j8fi3eAR1hI8sdBOg4hENT5evV2V+oeMJsgQzO14IgS/4
xPlv6aFZaoDQ9pwZQMACdt2A7/DlzXBXXohy9Rg9R4zbdnUL03Uto4ds2CbPexEidxedGdd6oa87
HuR7+Kq+xy/TQnSHGfoa+zAJHBH5uS9R2mbysYLmhCVTvyqmlXjKPhDbUIF23RBl0UbXgIysr3Lw
FjfhRaMhQLYhQ9IEKOjIl55k8EEvHA2ZdcBlEz2GLSyj5odZfDKImN6CZ22FR84q9KJ7dgfo4EwO
2hNnuuknLMSi7Ud/KFbCAzyDBbG7rg8zQcgKIs0Ornq2BSX4mWH0CFIp3c3mk9bA7MBI9zlogJFt
xZ/ifhxfEBp0zWMo2f7TaCGPhv/ySlK/gjuw+/3Y2fJHfu4+GmPPEIUQDQSHJqjq5MBP/Vft2dgS
rJYAANCKpTLA4/tik0qPGLNVK/VKILLM+OR9KS7rK/0H+AKAHukA1yrBD/fORNhM7Grfwjn+HmY7
3OhcVH+Iz9TnbCaH8HhUL3RwZKi1M9SIYb2Hgxh7ZnenTFxB3ALI7bY3pPJmj+u6Re/poe0fZ+A4
Xvodv3WiHUAnxtYXBKV+YWBgwSoLUenKtio9dqGb7QU8N1flofayE+VpqLm76ftWbW7VBeM2yNjK
obclV94h5HPsXRQ7QJPkq853tNobaGNq7mizQ++oW52oWWlu6SFvlnjszdKXdB72Gb3P7+QheDTB
5JySelXqB+kLhz4cqULye2PVfMQbxAwtjwKbYCPtKF8NsIsgBVf1iwHh8iJ9ZgR+TvxVvlof4EHj
c4zCCQa19EeQ4bSbN/DLdgyltnAK7UZp3XBl54Oy+RmgjbUXz1if0pt5JYdwjHptbM8Ro+xRka/P
PjAFr2DDwfwXhPuZ+iioGTTmudl86+8+NNA39/rWcYn57nuDZJoHVTSe94bLvwkbdVy8JU9T4SZP
M6xXu4jvWXyv1FPWY74Aikhy6HTZ5lnADRJNCuDK/V4EI01zjyklOOGXvpHcySEnMAXHsDZq8zma
qKHYyg20AjMCmBfmpOa2nV0rtItTNdrpOfsw5e38OgBxkz3lK1E3DS7y/OMXjoV5llk4oKIxBJbh
d6HEQDMmfe3U+ZCiHBqSxbrqE3uKB7xlDJ6AZFTwMicPYAhyUg2uhtLKfGMA2pf2BZeUgJmDpsPk
mLQEqbVYyAdA2fqRIHt4GQE5k1MKgLQ5FiWP4hRZJ5G0/0g5e5wu8iDu6+6j0OUHiwJjHj51GW58
4L8nt5eZpJGwBVbpMo3u/bZ46vdYO5ubCe2V/K4dlQ11KuM4Okjz4xNKzaC+Z159zUij2LMG2NR2
+aMCaLTh7abrEukclhHSbqL/5IdfhQXE+W16ghvWIPEpfOaY4SJcmm3EiafbiQ5GYIvIRPaOnrqt
pzgi6qNNXYgeGIh79iUkZjje1+bmW8KiYV3sEFxZq95D7hbrT1SdbN0NvmaotuvS9UCHr4zTFeaU
nd/2L/dl8UEyRyij/kp2z8aRCcKUtvjsBgGC3Iav4fhOeowvcAEd2OtnGjWbeQv4bqXYD4w+PDao
7m/VxjpBroB344KypILIFh0CCw3XD4Z767ecFAfUTGzr2i+lhxUbcA9edsEZAZQDz8OqRRXEXCC9
sNQp2ALYAstVP5YoQKmcGy8dBM4RkmI/H/yzcSpeps/wHSQR4RJz7QzMpXUUjZrvSn0fjggowFO4
SXsoxHp5lcsD/F4pYWOXn8wdG1XJIBNOIVT7YL5xohXvefOofyHY8UhddJWQh9HmgX3KGrRyaJFe
M7+YAqI4HV5WuwK9wzUmvXAwZsWDlgOuxmdqwgu/+bcckTWASZh2ufohbNbID5I9iyCGgO2jr4T9
umtdtWOu7418P+RuOz/UiyWgWwfI860qwGYI9NCUeODmABblAChomXOAHpRTru2RAsLoB+xOU4MY
t9GR1FBFkh9VPHo4AZCcSfCN3yUR4jnrpsGBYQU1JYX6TAkDst5Jf5lP9SvMbQLLF6g/1goVABgL
2kdGRHoYKJvk6xaTEBp2t0p0Y8oQIOo27U+SuDSJy9QLhyvsK40j1RhOiL9x+yij6UymrUaXClzE
Cv4+la8A2CgkuRcjc8wesht9QHRI5XdAOFv+mcESqpcpnGx9dqX2vSWEL7+sGQ1oULz3RUFvMNRD
QGUfdIbdpJsW4CSKEPoN2WHNGQCX05IOMU0EQQWzRVF32C7Ow1Vubrq+6fYj/FyMLKCkIK2E0Nqq
lBwzK55J8ePo1pwNCx4DNtrIqE5eD7f2ykr+pHYiZCDdneijjvZGtxVwl95L7asm7iN/b4h7Azqw
1xDZ8hDHQ4R79PxmbRoEQWCEnI1zycIR9/mlP6rPOQhSqKlEjFdUoqUffFVoaXbBBuvrLR02ROSs
jYPFbXOorE3L8onWPeGNrXANbvteeSEDW51FxJBo7iSH8S6t9ZDy183MtwPG3+t5AL680rJDla3m
zmnk339UFAGUI7oOyg0UbA8J6jX4GHCM/sDeQBTXFZTnL55ciYMtO7C0n7pvP7ohl1g6WLuU2rlH
8ZJ/dHhLoF2+zCv5SPgkCRBtWZv8OfyzUwfyWn6shdXiG555yUcPJ0s5BS0KF3Tz90y8CsLiOtzI
VzF0pfP8+ntQCCl4+QOvGEwS9FU+paBrsAhps/6MCnfmg8hZl62/de+79RGTfIcpFa/NL4xMWRxm
u1MMm+cWGy+If25yQo92j4wXffbCnruf8sP4ML14ERw6Nd5JWa/n93I12ZW6HsW3AryuFtkl5Kju
gOkfn0bcqc/o+LgwJX10SGDDpVud9qMZWm9oXV2LiIeIOA4Qu/QFphZgE8N85TWAbb8jbfINWyfY
bWWbmLQlk+MfNvGZF8TYgu+qR4INCN5XrXA4QTDGy0BZh9c08brkUGOCVx/5uqEQJwpQnh3k/tET
iD8h8LHkD2Rvwi6lRAmfod92KCistR1eLhpMP6zBhhVfi9FDwVYbr8X4xmvzDHSWrhG8wfyd1zy/
ysZKt8AJ51fr0tPptaNzf8fQtL+3d73btPfRqXjUjvLTpjv/E0FArLO16m4ZNtT/qNstr2dkn8Mr
qqTMRvxs2I1Q7QPwD8uckCPyIrqDfYWouANc/HOoy1X9jutV/c7biQErO3SyGzq42U2Z31SfhhKD
8Z6ZW/1FAxzMeyJo9IOclZOe0hNXlB57nh6Oiv46LQ+EQeK7WeyYhatyBZqDuQcGErPhh3avFisI
VJQcDwMe5g9R+yLLqwZjoHdpZ9i1/80GDXhmHHeiv85OaA6EZ/imR/GXfxsiMIZQ2yPxoPp2b8SN
+pba1kdqwxKwutcvK1/3BqpIFOX7I2uj0Xe8VgZ0jKOJohfBiEFtf5V2h6J1JHQQi/O8ntzq0Nmv
mfecVXY6ebXk6Rrlv49atLaD/hGRMJdHXrkk4EarPD13yfoxhR39IaK4FF4t6x3zsE1RbZL00mjH
bhuof1RT/n/57o/y3ftXFuU2zYU6+mz/sfwmUSb7L6t2C6D8X/zBnxU6S/zf7J3HcuTItmV/pa3n
KINwOIBBTxiSwaBMXRNYMpMJrd2hvv4tR9Yt1r3Wz9revCcwACSDIRCOc/bZ4g/HDwJgOGBAuvK/
0LlI/iGhHDjSDYilcaX/j4gGz0Q0OGEgvDCS/B2Y3l8RDcL+A6JQBHcQsEkwIpf/M3TOwIP/BhtE
eGgLD/9wEdlu4HkmwuEfsMFSKTXWQUbx4xVfZijfCjgGZYm1012EvVScfw7dJbuG1nAdsnUAiKFK
Cxb3O6RtDPAMlQRS1n2SQy5pwz9TQzbx9kSSZ58yRoi6LX8thpRC8uDPOfhTGbKKgLWiDX2FpEOX
SSUTuzb07lq7v2YjPtl6+hT3dnFb1Qjc9VR+dG3be16C9moNM9DAVF8y8r92sramkyRU6VJM4QfR
wkTrVYC7FzLzpA8JQAtuYkPH8Q0xx9NWC9lbKByPvIPVwOZvHah+dQE9vSzllzTK7cfGxfKp9KCb
5wnBNQAEuUQ8TC6Y99zV8i2QcPWGdHzLCJ7CHt6/ZpGaCXEfPmFHnRwDcmZuvJheUjSedSfEctaT
+jZlHnJmxr3jhOW3PyHTqJ35EwGHu9YT967Q1asXSeM3ek6adXme49q+dbS6ZVZKSFNVYE3RuPkp
RkoBLcE+JiMEKticxDZAqSqt2IYt+jihvCB1Y9dFc7YfQ0wVFj+769sAdg0s6RuQ8/UOQvJZlGSh
Ytaxkbn8c2TIXTAWDpGhe4XwvqQhgC2GChYYUhgTuAdhaGIkFOxmeGMC/tjiZprsK7q5Mq1ODhyz
zpDNBkM7iw0BbdqoaIaUthh6Gh4+ytDVtCGuOeuLNkS2AQMiwx5z/DA/lRnwIDZHLnVxNKOWC9SY
3LRC/PK8+s6LJ3VXW/01n63oGgOmyc+FwkKGSML7kpAGKJ/pq5i6cd+79kUYGp6Cjyf8hvm7n83n
rHmzeHo7ndgFpJXKOtkwTGpD7CPosMJTkRW6jn38QiFVwXe8HQKEf7nX18TWlWq/+lhmZRQB4wib
sGEcGgiqACKDfjqQUs9eMSAeNMTDwlAQlSEjtrASfUNPHA1R0TeUxVCOf9ZkQp5Loe6LZG3u4Hjc
eM2kbhk23fpBEt2trjzgehM2TfylobtMhuRZ5meP+Ecn7eFDc4GdOuosvw2/+pa33i19iJEArCJk
TM+9oWCOhoyZO79Ejy4/tQwaUmMr3FuELg019V0AlwGmfH3HN27ewzi8q0SLI1fUo9xQ2Rem41jU
F5L84qCSV7v5Yc0DEuKx+pYsilySEC9Dt8fZF3mNGwUQTd0Ydk6b75OsA0rAsN4LKxieypl2lm89
ToayWsFdDWnv8tS+rUJ7r0eGk6WA5OrQ9zJKIbgqkjRpFKr+gksAg2LosQkkg6Ig0WwZ/LOvuuMc
lEzlRki1GjMyMriSU5QXX1VJdwgDN5mh4i5/kgILJEmxHWEN3U8sXA5hZzdrB4ITZvhXG7+dmKsG
aRdZjdl5ykHP0wptkuviSNYMzySS/BIxQl9omgkNooZPjZOB/RaSCy/xygbiacFOlu4859UPnje2
rgXpbA10gBrCO9A1NJegabD+BSKH2oUx3ZDCGfs2Y49ZxIN1GCp4yuMaHmY7/VSxaN/IRaEXKhtI
iYrisSduY/fSNzTLa4yK0Jcz7LCXBMdIEmUykOzyUQwTI1hf/hjTdN2VsKEPZNRjTmEYtEuh8blX
qOxViZpC5jioSualZYHX04TET8luX1E6TtLIwcSjJJYWdwMn3Y0NehcdFxAAcAWPCHnYqepru/bF
kRtVt6tyWhkbYIhcjOvg4jZaNisz9uWnn6CjmYsYS68kOVZiCfeL7P+UM9ePmHmVnQpadCrBl+oN
HnN5Kup+ve0xTS5smo+sWa6kK057ndU/mhmRKBG5D0wxF4SiyoIeGDPgwDU43bzJAZlE30S3dUUt
27k+RjLW2xpB/8tmepNmtvu9N70xsIX3OUcw3jMCEbnnHqFEPq19RB6Fcow11nLN85Q1qa5eoSh8
suz4zpkGpKM4CsnEHdHMjF+6WR8sxgu9k2PU2zvGj8q9S8sh+cBg/qUba/+4zujXPOEXeJl1HiEJ
Y3ATYm63wPTGf4CBcTDY7iNi5fHz4oXxRecKYqcbzPtpwRZqaCHyxYMA+QxwSPRcSFBiQPGVBBhp
kS7+FBe9wuekuzoxdhCzb0Mwy4PlCTpbw8UOMyrDX0URbHITJ0F0CUVGA9YzDZ5b5uF474M1duiD
IGm4p9TFPwRXOnhzt9ZC+oodhTitDOiP6hRJaTTkhIDC2JSjvz54su3QH1doDRtNEzxxTwhnHAus
8lO4hGSZjB1kHaLXw2RID8E4dzfDMo97bcMylK7JH1953/rVKcCAmvKB+TWLb6yOk+zvM91eK5mI
O6/v+13iDleJoAH0vskfMeA+ycR7WNtourgQUYY0K+7qjDwaNzuPBPlhfYK7+RyRWMCdvbvMSLdE
y+CNqsU6hg5NRA6u4ZNTtyPI9jmzA1BaUe8LC6FkoKpzBF0LFw4ST8IewNPRGLiWZA9HtcOVm7fq
FpXMvszw6IJ9yYUQTlhzueG9boV77j9YWYuTiufRXmbAQEGKTAzO10nG7bibUqNf1+SxpgWRANK5
+nEHIpDn/j1UNoy+2mPXWvMVWj6krxHJeEFzJad+NM+yehwyyoAII1QLE9SktD6EBBfdYlKN6NCi
9ZB6La8aL4mlS5K9Xy709nMXsAA5eJrnscnRKnNyNoGqgqQFAViJq92NZd/fJAmC47iVyARTtf7W
G+k+/OmqBc8x93bTHr2LjEiE7TAI1bvAnmt84scPcxCvpA8w8CQ5cOIqw3KtdSUoDSTDXcVldpGt
92dOFAb2VCMSYrR5PYvY2Vb22bf1ctk2a6kddPPR96KaBsTU4w9rjY14a0yaC5n3fNqljfFchvV6
5a/6HPsWimSME5jZlfi2RMBFpH4iyoVTqYaQ0R+MY48BYMB9oPCJubEKaEeJtRwcpV4VNTjmUw18
G/Mk53rCZ8KVakeOsbjM2k8JpCpsvEM/ETFK3DHUHaJ3PsWF0QTosiM+MGwvTjRc82ZJTttR0oZX
dx0t7MG4EBcImZdtz+2tv/a2w21TIe712iw6a2ciU8Bshr/3Ftezbk3o1Rhnd2k4N5cmevGg/d51
ccxAg/Wkhkiz82tGx3Uu8RvxwVsU9evREe3T9nQnhv8EVuCoYWRrm/Rt23iTyvFHNYKrbSMTIgWT
WH6ZiWS/COOlP7ZJybzBfO3nrEewTi/DvZUA7dwIuAar4xfHnnPb7iB4ewuI93CVud5s54szOgyR
EZpdxtGxlt22W/q4HXYrIuXtYy1CD+m4rxmb/N5uJxxBvyztEh7t/C0xwkSuz+a3RHE73DaekSn2
Lm+MsCvSk9YGD3jmd24won4bRXvxzWY77JfizW6H7vB+qmh7uIoRI0ICJ9rfb4O/vS3bezW4/tWH
BXR0gXTVekn9XlziFSYOmUlI7jM3vds2g9kbwl+dRmCbTsyOCf0FSE3oUZq6Q6OOlRfsDXnetIzv
m6hH30gyNXMaAmYqq7UubZqC7kzmmsv4fnYWE1ZLD5dtg+yDkFw5vJWkQ9tAfh1ZJENw3tR2sdHh
bZtNhvd7rxYwNO3VFYfZUt82YeG2CRwTBhFiH0jhyNqnh45VPWKIRDraRWb6Ie775ARFFEpwPPQv
EXnHx+2Ho/mye90M/b+b8f3YdIu6BHq1SVfbb+uENEtEb2SM2x65K+Sjb8ejSj5n4ZQctw9l+yy2
D2o04klZBx9IlCZDI86RO3YSx02inn4LNv/j+h0m8nvbgbiR9x8E2DhQNt+6uqtX6GBcyDOrBiDj
0iFupyAItzeE+/hfb9X2LpFzPpY3Va4Zm2Nn+f4qtz0Brfryfo5lG4O8nvkSjMx27KEJ297Phgit
m3SuxTlQzrNDRxwIRAa+2xtdKbM+exXfBsPbc0d5UMDNy9J8smqN9UMIGdldV8wUQ/UGSy4MB2Od
Oy1fewi1hHMlESw7LNwL7D73qFCK+/fNHPX4VpAhPYCCRgLBjyQw/abH0SXARc3N/JcxBW7W0X1n
dQ9khj71kt7NSrnRC31JyJ8mA0reikG8NKr5gEcod0wmsGI1oWUU705VHNeovp/H+7yufziB89lO
sBAsLVLVpin7Utmf85RkiDJsvyZj/dUNYiyfPb4CBD099GldnhsxP9v9zm86zDHn6ppBErypbCRi
cvSgrtF59lTvN1Q7Rx0QEmGvfnFMSn2e4oXSJxg/5q3b3iEAuFfeFJ6TMiVmeAn2plC1BXxh4osC
1ETcXxOkfjoM6pPjEbtMHnxUhR9zKNdYk2R34asFTnBYKryXdTi9+BrN4BKOF+TQ92X/Y3ZxP3hp
Ce08xqkFKF0V19SfX2lIcK+3rAdLM8FwBRlWiaBbD8MOJAJegoxhISe9xSfWf8gT/xH4bgmLn6SK
malMygJaJt8HTbFiLUjDbeDe0DdJlYjW/BxSSX8bmVbPNRPaEPNgv1FPRQAfN509zM2rEn+z6l43
HW5jOVDl/DkO8A5SCQa6FBmq7/lKOCCzDIZSauZ90LafQjjYjgcrm3AYYuaK7HZVTUVEgBLF98Ef
Pw4y/HPkTVhT7Lr0hBw/kv6HviwuYWW/EJTZgS54h7ZffxQuPfWYm6n/NDwL/BxziQEERHzyi8vs
s549SETupyWOm5skwiat8t/63uv32oOM6qZQJwb9hAzskDbHVcx3CsY5X/hfg/GVihSjZLSphTv7
1y4vD4PPVFPDdXDINsMZwoy37OGlahGML/izQRyG//e6usVLHhkGaCHvywUqEdOEaxDPZ3RlF0Xi
ckEwVjFivTKK+UetnYe06j+tffChcKJvxLPHO5fv0dqs/q3tIf1Al/dUtgwU7PJhKrAyoCY99VJ/
bZrqhWd544wR82cnD/FeoPESpSGCQaFaiMECKUF42hglc7buLT6GZHqaS0HhSNgA/koYcnskyx0z
xnKeGJedL3y8U6voKZuHr+sSXwI/XnBdGL72SRrjF1lg6iKZ7oYhXsc9Rg9qLsY7N+uyEwzfbyj1
o33sNNwKyOCb3oJmCI5xiFlL2o3fbVez+FkagksEmWplOZAaI+6gxD5nCEOYJPu0YAaVJtTKVpnd
ydr5OIQ1virdVO7TnOwRt0eC0I89/z7oqJMzjKnG6Q7W6bInee9MxjjOfELNu36yu1OINYHO619l
R4T9KNuvoYB+1Y7RoXGcN7VEwz5tkM5SYsG6ZwJVllHJ1CkKdsnY7SHQLruCgIUiRZNaQe3Bmdgr
ZjCiCgtdu5A1oVIWstLOutpuck1tfP0SlBFPrWbQG/XeafCDlyglCKQZ3XEfeNh4lbC+80X+orJI
Dp5mNsF3NHATh/sEUrfsmb54vToiuzYRvp6W1L88HeGciksyD/l99nv7RFbkN0T9DTGSgkA018GO
j3iLMMVrxPspyj5g+LvOuGxM+IjDZGBSm3nhvd8i94hh24hV4vyUQ6fLeezWJgsyiOtPCAeeCG/H
9KsgjMxWguAyt/zMXWPgkgIIXOrrkEy0aujYsZB8IULrVdpefe8SXLRbA0s+KJyo7cj4DlqowrOK
Kawaz2MxJrcV/DtQBlwj4/BXnpfzgTbE30Fqxm0rQIVQET2Q+u3XAcT6yrK2z2Y+TT/pfwF7MJw2
7heiaM92HH/oWIMuddT9SkuGbR4T/Krq31JQFFgtv8J8afZWfQ1txvKJKJ/Ry+FiOkpM3isboyu8
pjvY4hA/CAkejxXlvWRCo8fwjVs6zuEzYs/IFwTHYDSb/yx8uRwm9EZXOXFvzKnJtPBg0oeQK1Bl
DoJSllsaX6RBHqxiBvDCKLJo1v4mGq3kUsGBCaMnZ2TC5FusMlS1hCLak8syiMa6W8kT071POieD
d1vi99pnL33hVw+yRrMvKxnvtJ5wzOeGWAZPJY01Lqgtijox4YFMqrG+J7ASCyTxZz8HNXWmnk5N
5RPC8IakDPaVEx2jpiKNzFE+DlT4EipsiVzw8x0s7EvXpN8au8PMU+2jzt+lI0Jpb0W5GPsI85Iq
W42AAQ/gDI6f8B5RWuMc2QW8YKa9je2U8Fbky5C3AYqVIj93/tnzuulqSWh9kX9v0YXtpaiwGBEf
6wIifJ0X5D01LGiJHp/i0duRZ4nUN0Z5W5GcmYzi3uOqRqF+WvOJIBBvIi5ucfURg8eqhD86lEiX
MNuwJG5JTsnUcG2SLyQPV2oQdwDeiOj0jfCdF7g6AvcFxKxHP5h+FJ5JYL0f6tC/GZkk7EuNRHfU
Lj1TpHcoJEDgJHLjUCGitbKnZTyhjLMvwGTEItkRIzLfJ5sGF4MM0UBaGW9v8aUA32Y0yjW1bYIR
55Sijs9O3X4ULGzTfgoWMumUC+IFONRq7KXAgjP8AuPDkhXc/JNf1Ry3d/Ek7FMQu+PNgI09iyEm
pF55z21uV6Q6glDkM+Ob6w/5+Jqpu9jt/IOiJLoJWrxVY8/71KPfCVryB1VQfI/IbiaOKuvPSzl+
W535lboJelL5pw3lZCrK8DnOm703Urf02bNX8nyGYPo5pzhHJGhEq1AcqgA5VCyY4y7tRdWtpFG+
XW3aq0yVb1oEL00HlUgNzIO9/LV1xesK4oElGpTLWdBqGjOsMLTuiezMD6qJCVzRuEHymbAMF4bS
kVC9WzAXnTIlIRTP1mlxIAOv/ovXdfmuJ+7Br5DiONFtLJsJqU3eYdJroKSp+tw7bgOVc2gBM71b
culNCqK+W2ZUmKkUj4FjTLrD3CKZO0JTljXto8Iy3ja5jnQDhCGMWOXOfdFdUxlht1ThwBqkBBz4
3+txrPe2/aNrCd6K+ByrNnWPWjroJ+3o+9TWhxwnhc5YXUHN5CuOsMkA5tpZrkH3MK2AFlHffKxQ
CNNfLXqXOt5wUUtpYxOctOqyHdtdooCaaL0+l8a3pd9whC3jeTt+32RtynLhs9JbdXCZF6c9pQ6W
EA3A/34xj2DZ/INs69lCrrc0yy8EbSo8GupnZiLzkYKH/2BOvW9GBMgkliAYa4zRSU6+93AeBU4n
dn6fr9W3ECjjgKWEvoQBchI04eOlVjVyuDpc/V2eYTMSNAVzdpUk00UzdbhMZsMTuK5OghGeOW/L
b8RBLrdZJaeLp0kdJ0cS3HnxCRhNmv5C3rBm4MZkZDsMpIp2VtNKA5Z1hP8CcqR2VxFuQTmTYG9z
y7iLkKp6nUgvBR7xzQbk5p+bUtm4Brirg087jb0wnfwcey+YxVCpZeVHf3L7oz/H02XbIOGdL6tJ
wMHm5xybxjnHQAhoi822936usacnJDiMzQIHUN504Em8jBckzxHkTHP8frKG+d34pYPP7KQvBMEf
+kK2Z8unOVrnNuXuTi77vvdz9FC9UpfSIEVdHbo3MfnxQG05WZ2a6Rbq7Rbf0gArBuOUtO0Jc7jt
md/o3FCdvSgQ+0EhElDpU+gFOZFM2niT4i9zsV2Hlyh7saNgcy+VdN1La/bGvCMRi8nnOIRQGIsJ
toM/RQSqY320ncsTVs5tz5mJOLM1dmpDrd8cXHMONSHSl9BKnYsgTvO26F63g+20ULW6LfjElE2w
y7aBeP/X3n8cUvAO2ClgP709P6vB3glDNmfgBdvG5mnbbKcXpeLbGf/8YcVMljahOLVl/uCIlMPS
PNntGRcUCbuAvE1ocTxHsazORZrNdrhtZKfg8/UvRcuduEIRe4HptP3/fzwJ8ybJ0LjeLOZ5bD9Z
uBAykp2J2iiQ4YcfRdc/RiOkc522CT3XTdPZhBPQrKwBcZ0k7Ehsumi8lkAy40CRFsJ17FvxsFaR
Q00PpG2NoNlDrK6Oi4f1HObfi7l8pQbCpmuZbhYXzbXTkHvk1+gUuEqKBeJT4+BrXthkeC/aRhTO
2zXXmJzEC72ExfBwzIbq4ABUHL1F3Ck6GjWTsoUxudz3WJT+QqJMv3laY9x53D7BP+6m5wwGFc6n
xhnfrJJXIIkvx24OWciCMINJKVfuGFwSJQkdGO0PlgWvuZP4nG/KhP9PGvl/kEZcN5Torf57qdfD
22v/fSj+jTjy1x/9izji/+FRFApwbV/avjCP9y9ply3+QFnmSw9FFTgtIq3/VbPIpP/nfwvvD8gQ
LgQR6AKGc8KP/iaP/I/IIm7AP/w3skgoEHQ5goXIJhiXp/bvZJESBoW9xOl4rbkXm0q8i/v72gwS
4gxgd9t73/zPzyUGHo6MAw85oTzqf/vQvSCjpkka3Yu941X5cftfTSe5mrc/GgUkxTHIxNJCvY7L
57icmrsyWhlOuNOpQ0xSqKn/mE6fmxDLQ25JwWHEuwCts/OtstxbHgv2vl/SzdRYcMMlo0NsGd9j
8KitGoPMm9lHO+JJTU+WIp3BQOQ0Re3HOEy/tvg43fQkoirL+6Q0OexDp5+Y0zPeaJC0Iz1dLjEU
sTIfP4d1T8ZtL++jHB47wId/aWHKuh4Jg2kMaaVt7IPTM6O2lwSlBEKTSH6fJvjAIsaZngUdErkM
mJUA/hau9a2SQH2VihzT9LPueT+xeCCwGn02/+dGe25xFDOuoXbS4HmJ+2TRUF3F6PYf7SbGqDvD
6V2uJpze2KY6+P9i75CzYuYFs2fV1p9dXLYG6etbYY2/aMsFBjz1h8JG76B1hDFwUVZHEkqYTxD6
5JWfEz6oQxBi/x67+OGA1c013Z9zxpak9S3/WE/1Qz2WEc5i3JiyuTzVy884nXB6DiOUG7kgqZFo
KGqHz1GCs2gjQwyY+4+1lD9VAmlZ2La6XzIwtKnB9DTt0pNWR4TrmE170Zcxdz5Q8vqkx2DuEFTP
axvicd1BxbYIyqoTJm/M4sC5euRe1jjczgVJsbl36xFGfeNF3o8x62g4Z66DzMGpEOyPxJgWI0T5
2aaGwgEACY2wkdLrgHI/DUis0sijA/QHtQN4biN+gjmQC6Dgoo3g/nW7grp0pj7tqFNHU7DWpnSN
qWF7U8w69o/GFLe5/90yxW5pyt6M+hd3w+4ampJYmOIYqwb0LtTLyhTOrSmha1NMh6aszqivqXAl
8zF9F5jSG5E+HlcT7N8J+UUim891E7Rn7bbdUY94/bSldSup5geqemHKe5c6nzI2vElSkkBMC+D5
jM+8GSPUrifB1TQK3GUTkkJoHippA8G6KaG960LLYJ0dmesdTxVDjC54LfvqNe3wNBf0hiP9SU6f
YpuGJWXMaRoYaVoZS3yvTWsTDPSOowsXYPJvh2X9mY8YoXjqWZi2yKI/mk2j5NAxuXROBR2UTSe1
0lGlc9ef/YIxUKvq76Fpuyi0yKfyPoWmIdOmNbNMk5YTZxK9Mjn8YNZXGgRBfDJVVzDW95Fp85Tp
90zjZ5kWECuW9k7F2S9ZkCiBbH2NkvzUmMYxo4O0JCPDKXWhuh+ERiFDp9mbltPCrG+bZ/3eBEQe
VOJLZhrVnI41p3MtlBXt8ziF7DygPXF0aF+ke8pNwxuQeD4JsFVH2ojeaYr7hLEkXdMuyGfMY03r
XOv7nE5aVfpHzrdLWOuRBcCj37ZwxPLovyvXEXeddfDW7Iu/Yt27KsxCc9O0L3TvpWnjSVpdaep9
095TCUOJoOPntfxcNwgALID4ay4NtztryNOJmp+6EseMAJudc1DhXhwgOLKwfE4CQAYa4/skCF+D
zp6uPfZ3Bo4A5jOAcQiHOiwB9wEtJtAL38AYvvdoG1gjHyXc/yJcDpYBPYSBPzIDhMQgIrbatwYg
kW7+TUQj6gS8uZjlIvmr8BNUC6CJaEn6DEnqNpCLs761IDDSQDGDAWVc0BkcC3cDwbfLIe96D2vW
An/mJS53aeU/iexGOz1yIhwMdu6k6fwNCOSBBjmgQp2Bh0IDFPUgRtpAR2tLaJgrBjC3GEcK10BM
LVhTDUvIQE+wYyj1PZiCATlRjEHlIQXbAOhgEJDii7amau8ZOGsB1zJfrdkAXZAE8BHJf7ogYDFI
WL9CKHRwv+NLZ7110/iVBYmzwGeRdq5N2vxsm+mRm8G1T5ja5AZyS8Heog2Ea66RAeX66VdmQLra
oHUypTUkwCxw1a8lXvRlKNKPuRqIpMIoocGB4KjwiMgNDGiBB0I2ENcMhLAGKQTbLrntAR5KAyMW
BlC0QBZXAzHWYI2TAR0H0MccFLIycKRjgEltEEoDVXoGtFzmtLlPhfM6ze5LDxNHGYAzNVAnYjD6
0+EmAgN1DBiK/cmIrhmANAcpDUFM4e1ZjAoBUX3QVN/AqosBWCVI60JapCJhcgjx6kXN6hX+fGjU
HOCX8hZlGGQXoLajgW+Zzd1FhQGBwvmbYvZ6isF6YzBfYcDfJEBHYOBg1+DCBiBeQYoXQoQMcMwN
KBAr1E0DKRdgy74BmUPQ5tbAzrEBoBVINA956gw0nRqQOjNwtQNuXRgAe9Tpnd0yVekMuC0MzN24
hJIwyZFdt9yF6mVqqTIa5jqjgcgrA5ajIxtuOgOgZyDp2kDqLdh6B8YeGbAdD6Wv1Qa/g8NH4PGD
AeaVgehXA9ZDJD+PBr6HjjbdLSD6toH2hQH5CwP3OyhgisEp9yGUoJ1kYQODvMvMkCAz4wI/O7g8
4Z1XYF8D8nrjz2m2j+oUYxyW48MAT1KF8/dYxTgXm5EEVmxvycUygwpoehFu0dY3N89RiA8BjtAT
ns5Q+lpu9lHEi8EEqZsZm5T0qw7jmNue/jm20L9YdgWHNnxclIuRGJOTPUzPQyAJrNSVwMI/Wokt
qei2ZzipylbQOhKHBN2hx5W63dsLiXall3L/hqPCDLZ709qMZbyGEGQMcQFujGBvcdKHzve4UDrc
l4Vn5ScVVM29ShluOjUe+NLmApoBm0evegsWD21OplmLzvaU/cSEE2jZXaivkLMHcEGOKLihRM7x
cp2C3juGPvZVvkUmhbTcw9It/mkCP8UakXlXXsBR5v9GE7b5NZ4fR9smPXHAgXOvAAAaf7afrQHK
EYY+6thLpz+NefpSQ2y4+lbrHhsmMjdC6vsxZyK+lOhESczoEuRabT3+DIbi55rbr0MffIjTGZGi
gDJVaP1nl0JPZD7qX/ocDufC/f0A4vjJwlf3LOtqvu9j72O04uTVNDjhoNTz4/GnmKODpVIm33od
SA1m0y/piXvYdJBZc1d7+ocLVfcRe9lDFXnQulrrY1WF7TPNdAYhN+wwvBN1Xx+TCGerJiOC3eFG
vibtuPfCGtqDl+jrEMxHmdtkpA5Bvy+7zLorl5Wcgal69Gt7OvkBOsRlSqtdv1LTJ6s1frRm/7Hp
+4eiTIk58QRD8hInA2MzaZMVmKZk56lYZQ95AxF2bUh9DAxmIq0K70Qmq/TxnQb6pbLxZOohx20j
FuWsvdo5uqix6N7sqOgIRPW6u21Pu9Oj59vOrWvNlI0BuOAMlYJqwfd2STN9sRbIyVMBsu5r/yEN
+GLjbnde8kXfTtw2MXYo61NuI6KhSH+YGQ4ZHIiyPYhwp/Io5XCgJBQ1ie8XR8PtHdEX4t+EQdSC
ow684H4IFJ6juFsP8fq85GN8hqXJjMAGrgwUpFQcsi9qDF7Ksa33EZYyt3He2Z+r0HvKHaRSDs6K
RDRB2M6Dw+IYWx+iD3Q75/e40dxXLCTaaa5Ds9pPc5ei01owxfPkN3ID0JmJOD4Xc/OxG1acXtvu
gx+1xvCNiK3qZcBqiSzvleykterIGcMqI0IsfMpcjNtzSKDHCcINZHLrg43n5S6mszjWjASBFJ0v
JGaMVG7451TTw+TWzWM9XfGKHHZrSHG68W8qA/mtU/rX5j/O4V78I0uoODZiThuO3BZ/+42/+4/b
bUCkK+tZa3BIaWBJu6wJj3k/Hqssu5Wu6R9ckOSxWrpDXSe/8t9cnb9JPE2VEJ3gje5d0nnfM+Xh
SPGblWLssqOogrGzEVQ2Vk+kuu9J62GMZig1DmxF2Czca8+Zj2PF3wyb7aeZ12Fum+izFlBP71jI
IU9DwAvmCih5Y3nBN/sX62usMBJhDPwl9QsAWEP4et9Mxhd8O1ws67kTPgKNIYYXnNTEtP07k8xm
YacBCX7TdN4ZZWPf5czJSYJ6p5TBt7HgXJl/9n4yIiK1ce3lNA5ExjPTqS7UWgzAt90eP9TbBJsC
ODYFjEmDHSj3X7uxYZd1RTYfl9R63BhlNB4WAQUDueoz+EFh0PtIxxVvlwV/wBsdGz4B6H5dG2e5
zsDuTewTCKRTvU/xEWECwMYy3DgcEzs/dQ/FSsUY2zhguti2R+aj2vbmylsd3MFuzHD6NxftnZXW
2v5IAMYcfNWs4AfPQODSgOFNq9fmvADnJhg+nTeOYGqA9KI2KN52vNEFqU/Ws0d25myQeNX5wPFm
T/SFPvuBZqox/ZMyWDJvOig4c6P5VXjsSlUpedHMHzYG2baXhRmve5xx43NyUlq3qy2h1mH+a174
b1JUhNtCHngFBn684t+e9Dj/MR2sylOaQ8t696TfeFyt8amfhvgy2cwWtlPrGjT7iDYUZ7FPPhan
fznRbw75G+lus6OvRdsfZk//RBCljnh1PXfKg7aVmysz3yzpf++a4yUl1qeIKudGGwJilFhcCxsB
cTveNtvhasWIyfs6qq+6og3PDNPQXvWVJi4+bheORctwSOPqa5rKBoaaeQXbq9pey/yiG6dAMmUY
aUud4qPvGmYhgQQtSVF1fZJaXrZYhMDg/Jh7lgi3Rc5S4r74YnLQ4C+FuuSNmRuYTcEXZd83uXNT
m2t92/Cd/mtvkYrX8n68/djeTkZjMR2ihR7577/DCxJJ1XastFvhK2R+9P7X6+BVxIW8ze3MayP5
gAnLtis6/Pq4V1CbmJP5CMWk6lEw/+M3xwFyK7PdjpECm+0XkQKb+AUum8TmknBzAruxZT1vR3YE
/XDbi7z+a6cVbFLzW30B1IbaEyufaW0ZsFs10V5QMlDB8CXafsc3e/9xKLEeiiSryhTSpN68P7zn
Dda+EC0BdOa93d5WlH1EU5jDbTP9vfd/+5UUlg+hu6zo22BqG1FhIhnbByvp5TkA8KTNFtVjY9jL
s4NVrZ0kKYYwZqYcbFTVbbdb3PssyOUxmp+aBe/7sBnrS7wtTpFZl8JtFxi3IwSFe4Jqnq3t09Tm
k/rH7mrWPGjn5wCmxCnaFklu4SyVTQSnsEDpVRi2sQe+f2gt+8s2TXt/+tthZn5j29s2adt9Wyft
HVwzW9umbOikWP3fj+NpscmisFCt88q6v0fm/8Xeee5GjmbZ9olYoDfA4AKXZHirUMj+ISSlkt57
Pv1dZFZPZdftHmD+NwpgRaRCCkd+5py9184YP4cOZT1lYig0aLN/66drdYW8ghoU3cGRHd5I7W8e
X7iAgmq73BwEBTKxYcJnnwffdO5uRvOt5e7gV+xAl05qk3wEvQRAcm5rLgeFWZ+xab7fS8IZ78rf
T8L5dNT99s9zUqP+tpYIev3t/F5ugoVD8d3rprPcLRT6T4kkHX573HJm4wE5S7iq1r+d/Mtj/nqO
UipEJ6PPTPIOz4vwnuspG1jBhirWu+UFLr9S6wV8vUGH62WKEHTAo6O7i2YdKnTSbB/Mt/52d/kB
kjPjPx2Z74Xl96sj8y8pfKppKKpkqDhdVQkMnYoP99+3Zo4f1VeQ5tk/uYC1f/U3/uzUGMofxuzl
/UXZ+93lO/8EECydGhMu1/KTf/RpxD8sRadRY5qGBZJZw3n7332aPywJtidmOXnxBv+vTL6aMXt4
f0OD/f2Fa3/D4OG6KGOvSSBnyk50pD0MaQeIew6VY2+8di4V7fTgYYGxn7EyvRYpNiRbePRO4gPK
rl27Mr+He0Polsv6NAZMxU7nQ8IYiwQnt7NX9Qz1gYq4ftNvwoHorpNwJMt11RIbmb4m9rD3tsVB
vVYv1Yt+DZ8agjZO9Ul/Lm/qvv4Z3FnYSq+wUnfF0f+wHuv9eLOO3Rv/SXZwFNbVRj9Mp2qfbM11
uR4P/kU4llsoOc/6KTxPr8GViOkT2OMT4OZjc+z39V67t4fyoOyGq/KIfPeY7TT+P/6sdu2z/9G8
Tl/Sl3/GXLMxj4orXKZX/xzdw1v/LG2xUKyIUbgqm/yu7eOjeEGy7P1gY/PMZWs9mg/VtX9KT9M2
u4QPxeTOG8W3MbKbl+4S3FE8e0/VFzmHh/ymyhuVMuTP6O6fwzMMklt5bnYZTQlbvOpuvDMvwpN/
RDL0FDwqLzPFYAvPKXywXqzP/lbfcLiyOOU7uReyTZUuddNz9KO598/CV3IP7tWMeMoeb+r1s1nL
57QhpWeNdtgN5rzsHIGGnX1eLh3QqF1uf/o2OWPjrUdj8+VRgnPVS/SpXmtjpTau+QMKnF0du50C
SCvYobLe6mfhSBMhQnqNKJXPDMYQ2HYCtG7evnzQMMPa6LKre3honyAcABZpSQ1YadImrQFvAd13
6Ru9mTaJaY/1A7pigtjB052jt+A1ugD/B+DnNtvuM1pr23HFzHMORlRldgFx55lzkTJwfpt21kt5
gjVDLtE3OxQqKzpFqafiR/kc7IaL/2nerF2z0T7Uzu4v4jZ5mnuAb8KhcisgOjZGSoGIr4/83L2S
U3NLg1NTXKqdj7asc+R3uDKJtiXJFoHjyXgBmqi8zM7eiI9FGt1cQC5jG0/dvr8Kxlpgo0J9iBrP
m3iR9qJ6VIxDEjqtW79SoMQZZPftVslXfQOkfR2q/KEzqQEUCpzALVkyjmhuNUDPK1UabO/OKVbK
dmhtECuiAEQfgMCJuoOoohCkVgMErgmpsd9Hc/5UDfme6l85YuMs/5S3HkmaK1W7VKj5XWm853Pn
TX5tHvCumVsV9UM4XeAcDY8WLdPIls/Z14zgQxE7rBkQdELRf8rOZdDA34k2UB/KSff0h0hM2yo4
IzNeia+EKDvZCoRHQEb9eKBMH2xIfX1vvvyPMd1UnHbqjZqP75qOvGHmv9WHcB1fkgcH7vonGfej
/fSYrbxPzRnJ1nmDkeUO++ws2/QhYqe8xlf8IBOZrLtg1T31l4dH06nW0mW4GDt/HayaDTh8rFHN
uf4Bhb++Cj8xQjzkDAvZTVzrdrCF07EimSx97J4EVKqOvH5jUn7Jthq7mslO18m+p1wPxc5fIy1c
Rav+kPlb5fof4cNv0+y/p2VYGmjKfz+5/t8qZivyUf8TMGP5nT8nU9MCjKHRTpcxS8o4x35jZqh/
AMywdF1WDdaw2kyz+HM6VXSYGaakmtJMtPg10/45nSooIiSJR5v8s2X+L4m2MlTdf55PJYk/Jyro
LyRJQ4Cv/00GUYalrBbojHdagkZemcvKfgoZI9SeExWgRCvjzet19UuZ1gZYcUXSd9io34yhFFct
tYytr4+Ppp6+1VaC5H5CjZDndPMlwX9iZXBCCxzulKkF8KOESCNDKu3+qRXHYRXJWKkizyLirzVe
fPjS7AqiVaBS46c7Bu2AkFHsECc3MKOBlHYCrRIJ2KEszzt2gEJFLH0S2udFYn0Us7Cju4WzozEi
mjEzwR2n5s8YKcQjVXr4Daort1EAO9rbJjXN6KxNkOuz4UQPJWob/PH0l1XMVqJOnX0Mrir2510C
rjBO33dVETwVxaQfzNIc3bakidVN0AbNfLpGYSTRRphEt34IiA04EpQBYcnA/5/nsbXNE/S+cbQL
IQZdJ4In6KgW5FNGw0XLL5ZEdHtDb31lialEn41+uJrSwfPb/DvTjG/PUJJNWeWvFsortA8kV/UQ
EiYUkAFdekdMSKg8S11NOE67LywP03ZVk8+EYUeOlI0Rjc99Kj+mgg4YLw1erKmMVkMTq2sqs/Qa
laZaT/1PLxkuTeVdkwhqUMnWe6NS2rJD0mdwQqTbuA3Vg96TM0l7/wKUmQIkCtiePjvbGenFy+Nw
1WSYoLyY6oMfUq7HfudpyN9LpnL6meIm77WTNuczlmSiWlDhc6VcFwFs/iEBeaog+NpIEP5tMStJ
9gCbRgyzdS80ojfK2aIS9gQB6UW0nXrSa8X4xs56hxL3vTJbVO6pNZ09AWVY3YhEUFtVuKNthCus
3INTUB1UeslcmH0vBfzQhf9URxsDV4vsZ19Y4JDNDbeGhYY5Rts2I1Qu0ob3wMwhEeoQYlO6p6ko
XfrWJ0C3kLaNbr6Kldauk6qLV/Qmf9AHfLLgCiKgqRLYTUaS8r4k40Md6OmaI7SXlm+31PIPRMBY
rHoyST0T7zjWK4NwG/mU5iPhaZPnHZiz44JwdDnWB8do2tgeSvVNLMLvSa4gp+UkjCmFuu4R1zRE
niVJQcIXDfCInAJerv8B51Hbxd5VQF4Ni358xZVLUVrfjHLj9jTP0FH71s0gh1MRvrUpEG/1oCEP
SeDJMZ1EWY10JcDokYwBH6j8UIOoSQKCCJ5zmNTrjFdttyYmKRGnxNDqV6gsyFYcqQZAIBh0s8s4
OnRq3zhKlOc0DL9iCbaMqmJy04sGUK3yrkYASDrU6E4OLUMq8HBLMd1czeNLbZAdZDfiiLqNPnX6
hgb0c4AYJdMBAg5c0AEd1EJU33J4PEHVoKqfCaz4rcQVIW4n3lPexycpNG8RV1xjmnOUDHIIg/WD
Bj6evC8Y1V3rKklfbeSYdbQp7LrEeFAFi1gcYhrKNoLBjy9tqGczIyDYQEy/5K6nB5Om19Jo6CYl
4d0Xgg4GbH/yLQC1aSbJbgrDhjIxtI8+63+CNyHjPinftFZkZUtkg1BFKFfVd9gzwVmtQA2+lfrQ
s+8O9L2K0ERpwnYbDmNs46v4CS4D/kQyeAf/huiDnYxXCo+qjGPd+JFkkblOo0hdheRT+RprxdxX
ZxgZyxJL7HapR34Nbl9IAv7rItpgDuA0B75u510FUHky3qiA3YZBIUAxifpdgeQn6j3lFJkCQXpl
VbsKJ6jSDSdfxugxFhaCzSn3tgYqUDudWFjrncRWQg0HyiDDez+SgyJqdFQF41MNT5UGkVPrfceP
Y4SptGTyGpFVFcgS/W9iT6dknbbRRYnLhMAPFo+6T2c49SJha+Jxk2oRdG1GGZtLhT48Mo1qEMJj
M42EDsb0YhIUUMmPfCBh2CfgKffNqxyS9TglouhasUzRJCG/o2jJZQYTd2h7/0YSG6GMsdCtI0+m
NE8nWjiN4ji5SogUIByAdxaSvjfSgn6hDqlx0DgzYCOmXn0KTF9eTSJQBDOBZD4ohCA3I85ES1U5
oQPA0gFBLUkPfJs4oGePJh6TGS7FoCaF2YMhOXS6bgtThKos5BlorK/lVBY+BimR0ZhhcdDFOYyz
yS7dULyFoWGiIWrOA2YlsmKGV6FNxN3Qgp7O5lxcMcedLTg4xyY0+QG4OSkm7Ti+VD4UCgYDBuVM
UchFppuIHdqpdUY88O/VQGbvWFm0qYfGTRTt2cz95xKZ96rsSHWPtBRJtAYHJvLIfwxH2tpxe07A
c236JPbdHugS4qX4owj7pyivpufJ3NbwydxWCQkIgR+iAMbxo3Yrgw1bNxldNL3bmmNLE3ooL1k3
JSvN2vsKvm01M06QaZgR9XDvmQpJPxzgO+Hj6UN3kKznTg+eQstc+5pioyjbiKpCOHJBazAKeamt
zzc7AdyWFfYkAcOu4TGrdkQm6x1NUGagjhDT59JketE9wruLiQcWEySmLqYS783RhONjnMkXveE1
CgwkdmwC0A07FVRRU50QcWMu8UaEE/q7X3pwJoZ+N4WSddAwyg357FoWMT1i1MfLlGykog1OXqQf
Q+hlR4yqTiPm2yKDjtyHJRsRN43kQ+YZQBQL9aelFJz54zoPgvopKJGqQR4FRoDkrrdy3PqE/bVk
rUFmSE7Soc4g/6TaoJy8SdlKYUuoIqsmVAqlG7Y4DCfv22pe0oi88EqDRyz2McFCiuMNSbpDfOat
BGO8apd25MSLpfKdcjzicNg6Ug+xxmAwA7NUTOxHB779ONzInHC919LpsNTPigvRTcT2tSORjcZ8
QS8h0d3p1RCb9zFXU+g35jVn9YY+a6wxTav+QYutdykqqWaAjOHKje+RIKAFm2ft1vdgLYiiRYER
rbendiu0WR4EURylgiJuUEadDGkgtMS/k/gTrMX0Wy5jdFNoDnJEkF6ffKhxCjAKC6WdERHFeMRg
VYd1tDVEskhV60HGQgqoiJUgotuXcW45GnUz2NlE34pQZsHORGSdXGHYYxsZUoTA6dEipvICM3bl
QIKOWg67iQw3VHgBRrbc25kGXjQoQqyZLMYuVoGt3Zm7QeFbj0eBU1Sh0NoBarK6sD0WNejgRoNa
WQWx7NJD27aWZTmpUkDhVoKPJA56tK4V8VbmmXkJxnaujJAp9YYzkhM0ybyXGUoztfdu6Cystr14
StAGBeS8dMTsuaovv2rEWMK91HBL1cOvNVcsAC3uTT7qiHjgwdvXQoR8DFsXGuJtaurHAkvHrteZ
AkexxFMcsLLAA49cBFdwpClgh9oYaGqBXCq4WD28MKUZeUmleCPJdtt41S0AVeRoExLMqManz5dQ
1XjaJeWlbptxJ0VFQRSlB7JKwSYuEdAGe8dw+5aQhKTRNpqlyRj9MKynA5GCI820na5ClJ5eE9Yu
iESixpWHqjsZk/EupeUn+dolekL/MwQeK3coi7B6ZBti/JjdkgEuLPWTkS0HasLup1RjQfYzLC2G
wqA89oaOdBShuJarLDdZanoqPci8V879z14pPsZAX5e5ckplVBlhQjEoaJXXEnhtGzeqq0bNvkhm
9PhgrlkiwinMLZCyGNmjYl33BTJpGp1shkDI98F0M8qBMk5aRWvFyPdaPdzjrqDIUJSghRqVYKzB
BBBYz4HBInAH3Yhvdc7wrgnRIzmcmhs1DcAEMFhrwks+QlFENzAvN/GtxwYhfomFf0IvKfzvjB+m
4a/ogiAgEjKuk4rMvl7c6Ul3yNMfU4AQQ+swXQJzJNvKEu/AEbUQ2mkOCzrM6y/WSu+s9LLBLNn0
qO3KItRJi0VgSGNbrxogSfqsT8rhM9iNPteOBI1oUYL9Or3L15zWXtqBDmfbgjxpPPojvlipJfPB
y3UgDN7XpPf5emTOaY1MWWVRqoN+XieNSZ3IS3JbWcfgqNYmOnpnDAIWX0lzURF5a1NH8UWjtgcH
5xBzAe4qRb4ELaBYP2peTLI87biL3tMaDFwkFCdlorGalnpn43GBT9T2B2Tw1kM7RichsNodohJO
D7N/E1v0GkpF6Emh/IS2+NiVDKW6dDIBZ9mdhTUzyi0S98QLSQhiaDQb1auP5C+xjakUc9VDpujG
6ojwfyfERImYpfKMwpQiWtvnGz2BlsQcOrELw99yAOVOzitToUgubzbo4MTJ0R0hWPma8KXkG7o9
Ia1X7Lp1nBZ40Wt/jToFh029Ie33M+opmlELAOObM8NpCmsSNjsSdsYgWMuiv6e9zma+GQOASjlG
oBJRM4ta5nMpoIzNQgwsYOyaqKkh/8Zo93E6YgVNftIhOAdoJSIpsDZ5XAyo+a23UJVfJNFrHi1D
uIlZzra/2KJKUgk2eDLIEbJjUFtrny17NrI3oZhesJu3JpQFhu7pro9OTRaLDylGIEqsKMhzcsTZ
Y6MkV1vVSfL4bhkdaDWLSL9WvWN/LokkG1FMkLoi3iNiOusB9X7ZVoigJLSIbYivIKUBYJnl8zgC
UBoJ0Fr5ofYp1NpTEUV87fKrpc0piVHFvMcySpFcLZCyFWCW0JUK0sLLWHe7RN/HsQ8Boh6JydbU
tRJDCOzyt6YWPLyNYreW+/c+DPJDzlAQZqa5iQL50RwGJxHV4q5Soxdlmm06/LxKvIoY1KHnEQED
GW/QCJaz4I05efSV+cELUj5CNPPkNAmjaTNfDtJPS6jeUfTQjxXXagWTy6TyYst1j34RTbkntUe8
OSPYQq7hoCcSlddIWA3mL+TPNiUIb+fX1yx+77GJHuW+LoDvRGdD7H+02U+5R62Y9xNF5JbgEy3u
aLL0GsgdnLU6jLHJ6zt3AmwIwF9apT7eiTo/G3rvPXiEoQYGyvoYH4hd0mERWvOEFHrF7k1YYVHh
CjXNW+JV3pa2sZM27CrNEil0P7Y9CBPdzZPm2KjA6oKWGlUdZGvDFO8y2mqootNLaqxzIQZyHDG4
5J50itNGngXuOz2SIkilyDyRDENgMYuzN69LfI99k5JkJxqjRAmZo8R4Kj5Db3iqFK40HUZ0aU5r
RZe/+tznH+COjGp57E1WDm3dBCedqpYm+6e0SO+dyBAVWlQtupZrM40eAfT1iIQpyzhR4j8mtEXZ
i5FDU1IaagoA3oEoyrdsCl9jGeCHFGBkiLL+Y0IeWUfFDsTtK2mBzqmxmsdwCu6TgudGrhnAQrVw
Fh1Q3fJd/7q53I/SH3Fr5jvcdljjaXEXFYqM5SDp5kbnmtss9xYJE5GizcZUvauMeHRMDVTYQWbR
X5+EtdeKNFpE/Etk3tepSkLn3O7XRoQ1nE3c7BNz01B7wwkcMpIh1lk2k2alErnpYx8PgNs9BD2l
cngJmQLgI5D0auXLAT0a+bmtcVUiRcu2Cts7qcOx3TAif/XCVQ+09rNPCEpKcC50tZYdam6Bk9Er
Shw9dDU8j7wyEI2oxfg8/epLN4jsFCYKFhrIIVPSVnzS2UpK0ZtIcnyZL1c7sEg0RWRn4PgQsU4q
dBsIl2UNCU7SDf0C3lxLEUgK2dKJW6VuxpuH15PFCfkGSXMTtPKLoSizfUU/wT+C15u8631/zn2I
2LkAkDT2z7JxQGzy1CtmvJnCli7hrD8pOLULM10FFtkyovgeSgztaQsfNkrwNI6mfCPuVXZBSL4x
PRwksdnjv63hNk0T4DXt6BUZKzqBtJGqkCzXSMxz3OhvViG/It++lQVkGRaIX+0A8R+bWJhDBFJ1
govx1oLe78DAKwnDComHGFbdmJNWvLZWdZJG4LRGDiTY5BKSMwmvVlmfDUSQWy3JHslYZEn20GlC
vEHlQwfJ6F5TJXAMhbCbPk3jfY+sPQlnY7qyrrLAiQ1ogjbRyd7GT+ID5YSzqgDiHYVyvUinesSx
RLSjSFvkRovwaDksiqmFmbXc1QKvdgSwvRAlALwBV+pWsil8FWmCIXbyLzWn0ma555XpU52an9j+
cTLUCT2fhJTH5eJAwzpT1KDyQ3RxzARhUx7Gyr7Zi0NVgProqcr0pqsM5euiY+snC1UUa8hij8wX
EblKm2555cKAdSSc2PtNM2JweamALmiFGX1gbkJf2fhdDHx/eqgilvwLNG85pIjwZwwcoqTlIPFF
iZFOWNosTVkOYwae99dLjuStSjl9l7MzapTIWpe+u8DgsGshc+nQYawrnIt+DSjIWdRf7DbLXWO+
LBejgnxOkbtqu/AEl78uLTqfXzd5biVG0jn6ZkqPmSdJhCzdLO8Y5R2gyeVzWO5ngVXRqhtvmtJ+
Wkg724DySV/z7WpttcHdA4ZTnb31w6SynGI/JoLoUKDIzRZ81Wp2fRg3G2EWEC2v9Jc8bb6bV0TK
m/O+qZo/heWlV0ryWjJbMcWAF7BgMbbAcbf0W5ptRtYOBr9hFbT4gDy5fWhqT10Pi5zoFw5tkV4K
lpWtS1LO6FQA6BvVbVDk3YY1GGNCalnFNogmylIok8Z0EDaKXlc0rCPxIIaeepCqlh3ZEKBKWyh2
foOZpDJ0N4VfhE5zluotzzP5UEm1ZIIHJCHQWpRy6G2cXKhl7PKqLjoUF8diO68wlvE3nh32Vlaf
G9yOfIUFJf/SYjUaA4VbyHB/Ux6KofBzEod09adIj0xmD1s59Cewfn8dZB0XG+t0wudmeWtbmCEa
w1nlafHLNtRSw0Xe3nLm4+bOahIPohbisRmu1DjfFeOcKF1o3+lsXk8T7WxSKViLM3dhOShGRSRJ
wyVvzEAGBYgU57wyGE5kVdSNvNqn3s1oA2IvrFmqs7nKnTYhgneIwsPAxOZCpZTJweFiXA7FDDdc
bgWhUG0bv3EFYE94L2ZR118kxGk+Nb5avWWWJdNa2fsFzvxWfxKzqNkt34P836Lb2ZthysKX0Gls
BfXws+yt8chWDxyP2mDj8KNq44vT0yBriOTC9DIKpnIS50MZButWkMd1XQfPosaWbjDHP38mVcJG
w9+1M4acxJ/ZPTcJ4sqEC+GmVCSOukmlKwn1zfKArB/qg6wTrDz/TEr7Y617WEwbxoxS2KhVP27E
uGtsufc7Ff5NBQKKCw23ZJaesf5uMZHW25pqqNRVoJMFTwtOpUYNQhtaa9XH87vKC5fq1SO1BSq4
FYskeX7RYkWPqxAmouBYaJyCgW2p0HFXUKdPa2yZHpX22BjqoauzbTxBXYOd7DL0Zydv/Jm3UnDU
5ZoaEgU3ewrGeBdWEbQAnbScht1z34/oQTjFpRNDpnzqqtZwZZOGghonxyAuJ3r8QuzIHTl+bLEA
bAtvpW+wm4qocubpAYOTSR5E5UFmHLQH0apRUw/pOyS5xNXE5LUtp34Fyg5VTW9+hVV6TeOcqkPd
RZu2ZI0tHkOzoK2vh0dJA57XWvhd5BERpi7VEduTwKevOQIDAMSXHv46GIOM3dOcJDfzjnJn6OvA
tB4o3Io5yv8yOaRYIfJ2aliD+BjSQqY6s8kJYgFXYdaQGJZbaiSvBEnWt6KYpAdlMpNfB8OkyGlp
LM5a43sgpNsFCbEKrbwmvc+X91jT8VXNt8r5sNz66wdBXcigQjIZHwZ15+UHYqCy+isIQ/rrcctf
WR6sSuFzTX19XYqAaTskXns5j4DTLTctQxK2I4G9iaD1cCMwrvKAvw5Vnxu/7mYVxvFcS2NH6hSW
aIMBbwWVkznNMwl1cjAjRDkPIrbrPhW3lTfCC8Z2U3Ny9iXZOF3VfFJcgWfXwflI+w051cGhGLli
rEIhx2jP91LvNV8R9iIT565gVF3UrKlAkliZgDA2/Lg/SEi01Ij4vjplMSl5/U6VGdcaIc7XGqPA
7P/80gKRy7t+mblAVFfwUTevSg5PVzGbdZvX9zBmjxub1ksfmzO+Agg3VxXl1vackVCWFEgwIK/j
5+gLWm/VSq6hUcw1zL0SJ+9Sf4rGnjoGlbROB7EjyMnXIJblSuEjS6r6yzLoeZsQqwflHlmvuKB8
YOqoWRt1RLaDs9VAy++MPZWuvHo0TBpfpo41a5Gxp8hZcnVTBuE9EBMcDI2pOWyPVjhgX5IaHIAi
U3lUWiZZRjwN02FdF3wKGuW2LLqadbD3kmDusAX3Ln0Pwa4zrl2UUciJbULgKwuiW6TEsTXzxZ4D
kkxWjIPFTsoGqkMliwXM8VKEU7MysuJszqGUFVg9z+tmOFtzmMuy86of7vNPQ8AFJRtbvYyuQDw0
VzaYSqek+WRm6NemfEmEYU8f/zrkw6aPgtdypMdmJfeGxiknFu0s3a767F4ZM+o8JKKT5OYU1gHt
f2sANeUPpaN40WXij3VUF7Oh4jNqwk1d5FSME1iMKxHsFkZqiv22JmtkMRbjOY1lGvv3uiGUDhs1
fhtw7zkxARUbXEcuSRgTJxEzj/fWSJQpw3KVl+luMAnhSsOPgk6AkQbY3stzktPNEa6CXOw9+iS6
lTzA/2/aBKaBl51h7NgSJM5gsH50RnYuvYiWQhd+INxYwVBvC6VjRnsAMBc7MenyWH2wu0kKhuzK
gUJup7jOe2KuSdFozQ4Qt0iYkGCrVgEbWj5SCES7Zoqn3us2LR7YThFXdCGOlM9VeTgnPwWZzLma
b1WD5llMJxO7XNz7ByyAz3jkHiX96Bnaj0o5xykOUep/j0NPcY0G8q4crOgwCgTtQeUg3q1TJFIY
OSy3lkOr+PJhNBlL0yB6LyYyp0YDa0GsTsEaEcKLrAGUifQko9IfBHTWAzudhwB6DiXXeIvyrY4e
2nJrmazehhHLhZhx2esVUHw0ddyva5I8wpxVdy83CMSGdnBmrFvbqyV7OEbe3o+Vt4C1B5CtkZGS
tZoy7zOpVfBlEsKA9H4+yAERaQFWeK5O0glC3zi3gKMXbBP+9Qp4NfvYUM9mCir78OVgGMZDnU7V
ulh8GOHiuzCVYnLq4VOfREAIKZsYY95xdF2xNT1j3ASFN8sJcjtZTEbLD4dLVKdEns6OCWk+DIuN
IhW7xoFn1zppGSE9CYFPRFwrWSCPmBIkpsOMaziWqgGZvMgXT4OOtDniODIUlQzBiPkCEFHUwcLQ
7geRjK2ZX+XPh5Qtz158V+b1djOBSs94J5kwT3nLg6qUhkEATSOYnS31bKJis4bJYLk5RAXcomol
xQn0NdNHHDiTstMQQC3FUt7x8Gv1SDNIbVFlCImhzDFzLPbkNqUUP7OLldmu1ak5+5m/7mcSeNHe
n9Nue7q9fz19NL8QGnt0uhlbZjpxGqumo5dY4HEDzE4e/m25tRwEOT/mXPqsj6wBunhrbAcjWHnJ
9KaodcPOlYTKDiowc4FECY4iU54ZNOlyxQMY0L6KQNfwoM3Nwtnk1IrtnlIgOGAD0OwYajSBdInZ
aD74ExesLwyQRi1xvxw0WOGmJ0TbZnmH9ZRnbsKSh0pABFHRFyhjSREJi4XylAgMi6shGXrQdzmZ
mJXION12MNfntTZLXbYbIfDyup557X8R1vrGevyPWO83sd6/1sQbhg6jSGZ4lXWQmfL/mHFFsODX
h5//rtqbNXr/31/4h4jP+EOTVbR6f1PwmcYflipKIk8rWzLNjN/ARfIfLCQlxbI0RQfAbCK7+1PB
p0pIAlXZNPjFWUP/f/7rnwLa67/d/z0SnjfIU/yTHJ4xSiRYy9ItRZ0VhjPl6LfIq7IdC7mLwL6R
VYfu5Viy1KmPGtsju3VYPdN5EFwssG9p/JOZ1k5Ynz0EmwfKlPvX4ZInbocHW7Ub+ipkl5LsF3aN
2+Wnrn4Lkg+vraEuokLxxWfCMUVolREVYHqvMYsZS38OQpre0oV+n0aug6msJ6m6BnOROFn5s/+O
5VRaoWKxS2xGrWjYyjEdE0ddqavPwKnte3c1n/3+GEABzFdNyl6OyNSV0b60SfooUbANhQER2zod
7j3ybQ/5BFJ95VhnrA/PsXU2q5scvdLcfW/PA2HKlSNLa6F2LEooqrI384OYPKaIm+lJS4OrrnSz
g+LiXJOLeWXDHpZ2vGnatYjj1zeQH17SfX7zm3V+Q2JdJUeO2jGjmTRNxKvLrxPqFAIazBH02Imj
RP6JYNffnYnat6VsDcZ32CFD1PfhJt1Q4asRmjmLU9uJEJZV8R4BemNigtuSfm7nw16mQjgr5R31
7pF6eh9ukfgkfFxrdIGeO2212lEOvI13Us6TK5SJLcCAx+yxfAgcdoJrStkiGT1b+A0k+tmGnX5Y
61fDQiY9FL7jjYxVJLqgqCEfFPydE/qQY+U180+nOvjUWQG50YdqZ9tqNb6qxP9+sSZDy3+CCzi+
ZqYjvCMzOvqyrT28wFy/QJIDcoshoiANiE/aBWoDHcS5UvXGIOheY4f4HFpDGPd5j0zNjnr1fpi7
DlF6s1XfvLu5Q/KxwUZxokz/I/vk/70dfuOs2CWf4ZNEqvMP4iibFzVy5YgIXH81h7pzkvIBKFsL
VvR7QFYRBF1Kmd/iNXsB3HOlzMFCRN+RKok5A6pR+O69fVlP5tW8it1KY1OyGtSd5+/RTEAfkDWC
gxyD1d8a6U5ig4QB+WKTNPFUfsfvjeCsxdhV3Pf8fPFvr5o9SC7Ai4Mh2dLFYCmQly78lYE+D/UP
Gy4hJVwyrx3k3xvphpcifPKO2vlbud1C8kWdb4pA1ScKIoyj0SVccbYaVI6e7ugWNJdlmI0tlQku
fBiCTfIGvwV5RZ85Kcrz3rFWMYTVUvj2H7LLuGqOxSUHZbmNn0B4d4cw3pSb6YDsCsvEKXGxMYTr
Xf7UsCwjEMr9x78SVryGGWyuKD6MGS5QroA1NlAXqqXt7yda8k/83ehSbspvyO+cyw7CAlTzSAKc
4rk+orSSrWd1MzpA7Udn+uJk+zpFx2HN+nsta3Z4xk98aR4bBUzzeDFPg8o5/hxuhx3N3/U3XL8t
UuEEvC388NWvM+U7djaWk3xyYRijW718xZv/R9aZLSmqbWv4hQ4RiC239GLfpukNYZoWKn2PPP35
pq5Ve8c5EVkUItLOOdp//CN3JH2yl58wAdAnWAOvSc4fZ9x4DYxgIS09YwA3tcbggbyeJsuEW6f1
DPSj74qHWdymPb5uDoEZUIgQr1LiGxBNOpMHttRMdodXCfCpHky7DaQqpKBGzGSnzaaP5X1NoAsy
kmTRav65w87Ru6+HiSS1gvPDpHC21R5UTNDiFEIvnhwNv6kOiTYWaY/xz7PSYG5adNP7fWYlI4sO
nNHynKRrZVP9iSudpwIxGnTnmTMisRmZhNAeS2AB2UV0xabXfcXsNZr8rPzCBSX3jvCO0HApq006
9+i0K+ulPYhMrJQ68G4u0bhzcKl/h4URlwsaaQ1aQ9XORDiJrv55yCuyoD89zR+ByzOk5TCzggPt
Qb8grpo82FIL+3PajTXysNRcrECuJDpzIroldi6BHdP7P80thoqXiqjGRISRsdSyBYMlsXkqpk+K
S3sd7qdq09j1eMXT6WYQFOgB5AU/sI50qARdoe0T3WVLneMz0u/wQtTfyaLHKyr05ymg4SiNQGGu
1iKXWejTe1gLuzlz5GHK8bbvFHZ16JFFdQeTOdwI0hbx3vTgttDo0MH+kd0lZsurb254ARolK1QV
9X+64UIlOaG3s9DwEQ6NP00ADdMzh488A7oObYjawHL/8wpwHwmEGonOOwWHxLuH2Tm5RC5keQ5E
IPIv2As839HibtXOQIw9OsxL1ZFMride+4MMylPZwu4T7s9UEiUXfxPu4KRabblE+ZbvuGFx0wtE
T+vR8sthvk2fE82bgoXyjW5JIRElVOKfD4yMeqfezDet4tDKxmOsQcRvBktyQLq3idfJITnQe+M+
cDyyrXcoYMn/6K/AhCIgvJK01Sa3brCC1YjO4RAO6kGHia71MrOgN+YLlSSIZyVbIa53iG5oBsTI
V5WB5NfThuvR0xXjHPVGqRSoWtn0AZDpz9/Jn1FhDRWw2egoiyFUMFcyGwVloUm5QTBom94PTdQH
PJXej3KLwKk+mfbXMS3QSU1DtRE22nNXqnDirR7udIAisiwRAS5clu4osw3qhoAYwHs0XtIFrsSQ
8TbdFArSCnxFAcxhvEwJYdTy8b4HHinGwDLYl1r9U37JBybq7W5ATea7/Rktjw1Y8VcAksjn3Gnh
9DMGUE8zG83yZ9WFxk5TpsHJv3hnibq7bOZbkgHR2ESvLVSsmxTrrIAQWgvXysWfCeeMIilMGPMt
mAyEkwFBUn7Xw+MaJhzcb42CqFytl7yc4jDp2TxC/WWKl4i3wv0+jb0Yppldky/Q0hkR18fTRDoW
ZDU08FDhJX4xJDzD59kUNiX2zPzJOp3hY+i+dpdoXk8q5NglZzr0DAYuS5n2H9F6UIezAfqLSGwQ
Am2c45cqfasXOTkkP9liWO+KfB4/59L4kI0sP5pSQyaPntPhYOYPQDvbIxUg3hmz0oI+iJ6Rfq5V
53w1IBpWfQG4jq6ZBNTd19vfPr06lL66kGYp9LrEpaRHQW+Ida9K3Q7yPen47JLlSGdIRs7k4pPc
xG2yJaccX8IJ77iapkZJ4wavo4wM8NeU6AVaBwqvdryDbGDozSkEGJiBZEvxVdnnEFPCB9lZSkYr
B6jU4cTyHLU+DwwsYjjfXaRHzwmtePU0uoHT/0FEoRZm3VeP2BsSillc8QKiDfVyORk228sOAVoU
5kV/2v+6M39WCJC71tzd6gYbz4ECCNiAUua/gSXpUd0HL46zLWhfuc0IvCB+hy5IEL82r92M2ozO
g5EJljUQsxCA6EFgdsqhzwxF65ig26A6ijeKrxd6vusgmbYGt8FNSh0qbm6N3Z9gDXynK6br+IsS
g6kMrmjag6lmAipdp2ZyhaaItj0i76AKSlOBEbeEEcOm5yyMWy29rXwD7AfEkAkE4wgjJi65BH20
A8yB2aI0s2FIKM9WaWAaTxUmndK67WClou/CBWBmaes9aUGpF4vgPD55A2MyWLa1xeOrfyGk+jwP
RFiIZgjMAddsI9pT2n8CiV1Jz5UKYdA03WGBjOnd3Uwz4qmQadIHQbxLk1lcBccAmmuLaUnkF2wh
KnQ/aBxoMofA3XUawLhEwSBk6OZ0X21nkKQRC1StkthGOLvLN2kwf0K5FBvnB2RBMDJg3VBKa9/B
fRES0LvTM9KrZb5+HZIG3JUlJ9s6M7MAHjJjRBb6QEGTBF8WVwC0rJmS4u8Xu5d09NrvCcFlX8gI
oMPRmZA4ht1XSdEDlvRdA+CqbLtV+9Do5wT+ITOxE162X62wM7tZZANhgxWOZiVjt0KYgwiw6Xie
6NnCE0+PoZQcwp0U7NOV774ybQK87qdAoDdrAPC0iIEAhJY8FZB0eEaJR+XRZnSH7cLpe/vwacVM
6kSPjZZGHFrSRyiBqgFJXyQ/tFTCIZtBIhD211VvhVWCmitJGxZ6c5vcRIg9BuhtPF+WOrbpjhTQ
EStM9ndg/7DLpEPYceGGMuHZoqsFYNTafo4RUdR4UK9jxYEb5BAkzkhOA5Zqqz+Y+w3icge5G+H1
Kga8RT6YgL3eDF3lRZGxIac29J4ewE1pTuPHFrTa2KD97UoMP0ddwQEWqzbUVgFEW9f0vn1O4VKi
Zz2s2U8wBPTWIw2rjWBzJT+y8TMrvM9xZmNI1Zo57Oq09KLL4GtLwt2o8CsAKo1kkl9kpsHZhJsy
wWTmBXQ/GHVQZgoIF+o1C0gx2ZBXEmcmftMEtIl2xoPLZLzOZbIrLpoXMsR08NOc4TpUf1JJx6p4
3FAuwMhvxKCplH1Vjrymt+FtNJkPfFQytmibuq/YfNG+AAyVAayzoTKZRkDo0tCGHuiF2SsdhlYZ
WTDkjWhg8ZWDpLr/epSk39AshEeT6aPdc9HInHAC0sP1XdQqFgHm2p0w/Kalm+EeKY+a0coV82bi
9i0AoCvijZihmaEoFuZDuYucQqNphJYt/UtwKefnlJLqc/rbd9ovettrgEokvfxNB0hwrYdv+bg8
EEyvBS/ha4xpwhA9goSC/GyNS+o8FtGGpIZE4dFTq/DSLtLu6RvtjkyCeqF7yKodmc8r1hNdgNBG
4/k+tVLJgJsnO0ym+U/9hSyNjWwDjIA4O9U4tN+r8XAyAb4VxibLeBUtApcb0srd0Anh7LDJOgj9
SZj05ykJll4ctsCNVzEsPtv2t6IBQk59Q03LLIf6brKj2DawyEbFuWVUpiasaKpCoJvQPa2uGJm0
UT20hS4+NdRUTR+TeXD2hmtqnZuFUCTtTiDWcOV3OEcHxBgM8DYTLuD6MvqfIbPm8Y7Jy4wMrWcf
ELiGTCePU2nkkYLGgX4l1dppb36nrlvSX7eHmf5SLUjTlrE59owIvifhj+rZH/nQ2zDdOUuE7b8u
QQT+0r0puj020WY8S+yxiZU2Wryvx69Xz6tsQmCwD/Rhaj/627p8zXBr7HE2G90J+29GsMI8VI21
xHqQ0LCHwFZ6Xgs34YYqErvd3n8SyqI66u18A36rmPBFn5S5acvTK+hFfTKvvps1xslYVy/ylN7O
xXf1zUnYa/Qw+TEZm/HAZYWff1a6Le5rH1hMabASgHQQECKLH7HOcpiJq2y3smy1W3FcMH/4/Hiy
urJPXw5MtLG+xiYeGXegRf3tc8yQFyvcS7N+5eZ7Me6f4DpU+iYbRvMEMxFXgEZFPdK67Agy9Igj
pRAZZgeajcfRL8vhIQG3CTbx21U0t97II1PeDw8UnJOsU4/BiTX+hoehymS3XtPXlOqWINUqOCOt
7Dent6n4/WCuaK9d8xvShmg3ocQ8OAHofpx6C3+ogwgujMG8O7dUUp7qbb3xezuJCqihDhtBd+AQ
1ZqDcALq5Ntlz5tH1/b+xYehaj6peJ98seSvmSyCa0t9jo5qjA1/XgHWEuGadey8fmuZmIxn3TPx
FrvBjCURGt4WBiQrn6f62fh56DS3GYpXk8ynka1e7tFUvbAjz569OLR3n3N0/tjCko0pzJTU3W2L
2FL24mXVgvkCJt7yl+0FkHHaDjzFOw0pFPh8IOo0odwq0nIq895jgxc1MNotw6fdfvYmQ/VZ+fyE
3zOQ+Akrf7f8n30YRjwCdqOhdx8DmaNzJgaHZ4Wz0byhvkRjvKZoCrHk5WOerYvnsva5M6DktTmC
LQLlBBY+2AT24Hu8nUz9ZsOGWCYDDXmWwY7ssiUB9fmQf02mMOmyGbArTNRxMStqk+R+O5hb6kNb
MZepqpEinQYj29FF8uzRhSlPFLUmnBMhi/u13k0bTOEgxRvwju2ULyNiI9hyP5GzopPxnsmg7Llk
6P4G/pGUl1tZrTKteSjJFxYwbcf0pFz0whbT1oVm4kWEFbj1mFTu3NPSCwSgy29zKdnf+Q/psSje
+s81K+taE/E51m5q78CtVQMDErsiBNXEf0aE+NUhUp3gkbAYwKIHHTD28UQb/iS08jFDoi+sWzF8
aLeUcfgT0HMicNWevieg1awHI2akWlrrgniwZ+WpjVMyAYp8b1xA+jEOUUB7TXqVOQP/qZMqVPYv
2ZKOIaSLWjjrLeVpDBqICkqdMIkvRuLnHY5hD4GVooHIkg7AlSMdI3LmfUi+DYDW6eEhgwhHbwdG
GlwhPn6s8sC8bwLFbP0/9/MTNXJgC3Ai8OfTFPJs42FBZUQmUpqGB7rMAUjQ/mTyOsfT6fmq/ezZ
RWE+mwiu/MQoTSwpOD+18Kgunrvew3ruuL4HMQgxvq6sM7SHZlcbg4fBgyUSJVFesGPJwIzzLSs5
qHZVAznD7KGlbCNu7/r6Zd6tkaLMlM5mC3bJl4/CnIgYelvNINxHDvdoaYpc1cWcJsymX4vv92c+
sIkQCILT4bHFjrILsR27+1Ia6PTYbrwTK94xSm3vuGq2KQfAWdTzb3rhIe3FH2zDR+/4/sQ4JTDP
J/QQbqfY0zvKxEHMycULpxgv76OFD47G0fPiG5/uqFrVht0r78S2geh2Bdelwxah9ofzcWG8lhzr
MRvX4rCcRL3w9giyXaOTFZ0eOlTeYtID2/13BTHGRzayRUxo8ML/foW0+Ug1H+bi91ds8SyoByh1
eW8aQKmOP4iFcKlpbkZkpEBWRV/0Qy8II6g4u0By18ODAtBWU2/EuA/DQ4eXR3DvNAIJpJVEdK4u
UJxwJk+pp6P+dRGLR1y6Hffs0DtSCqfji3xfIs7TVM+seoPXOoOJSEDm9QxKE0+Ieuku2Ikm93m9
GVO9uOotOKfbrGIU4Sk2J05vgcCHxVvDf9/nbgYfCEoos1qbK2ptuAZvtGww3GqdGLFJgyq4L9mX
wYRyaoGdse8IeW+J/UBfDg/RFZBMYiiGR2TXm9IvnNol3CvPRu9cBiQAemeW2VolPzIvfttwWvy+
9pFsvfYlDq1ZrBOKywlLJ2ZdMH513z+yLLeUqdLRfV2s2fubKyb5DCcrB62XzcOsl8oc0pXnbDJP
JE2ZPuxSU/XBL+FNwj1fKlBlmf7rGjU3XbFUO431dPZ4GrjO9mc7/dD5lt0f/SVbPiss2chHD8Zz
nu/3M3aab1V/fmFLImvoU42lpnHA3taTrfALEocv5VeZyuvB7wT/cUZ3ek9vpOlwTHltRZ3tcbSX
EhPQ09Z/rDlsd1+R/xibvW0xpK0Zl10QDO6vets4WLyePx7d5JQpdO3eHIoIqW+PjCHN6Ud7hXbI
jZZSKyFpPn3gloNpXa4phNoOt8h5MiWEUy0840ArF4xWC0yeq5SMP72mF1mnU1iRIbkTO1lX0+g3
Wedad6E2QQMXsHztQewC3zm4Tr2QXnZ43tWLZJWs2kNoDhxFA69aBgZIQnGmWe9G0IWnQLGbRhrG
mhROtP9OIA/aUN9J8FunpLqkjIheaWPHjC/dH+qEn8ugmIIBTwncKpq0AVgsMVAmenwBkw6d5/qx
H+TTkYYzsh9MpqodrOsL9TMyYHy7DqeHmtZou6eZ66Ppzft92KNpmVIAeGBJHJJ28ki4U6Jtt/kQ
NNxa7lFxTMm8yO4s+6HZLSnBK2nr6ABzzJ1rzPsCnO5j6SIpdWVKAGdJsJIn86IzPVhJvS0PNOoV
Zi8tmgF8EYXOE82mjXHT5QZlsTU0CWW5K4rAKu47NbdhA+4NDiXOu0lZlElERiJX5gGO1JURRNQY
7iMYHsZ0weO6MORRal46D+gL/fwmHxRWM7zr5wRCeW2UH2RU9VPaq3r1TTXYeNlLKCkYL4PZoASz
rT0DKw4vxFzaKZ2QJ5Idj2PqvEvSOvOnN6P4KsJFpKpAqaa3sLn2tn1YsAaoaf8xe5a3rljnL6Mm
5gxZvEVZIXFTVSKeTiiMqMD9a5yoFJCao2PVbKNy5Q1VLWOMjto1HQARO4+Rg8xNqXukZCrW8Ypa
OI0dmKgsioF5ctItuRJbo9KQMl5SMjCtE2uve4Rv8HBDzwI6/1hmdD6n4JF+iiil+1c+G03BCGF5
rwi3thu0D2Qe4h3vi95scD8TyFPGrTtkV2wnGTJhKmLIQqypcK5/lSGltJWDeY6jkYztquss+gFT
0gG6s7FBcGo5ORcwlLXee+jzgWYq/msWVaFRTDCs0+qr05t5qmnKtzI16VuKKz/BePhhZr68xBg7
nWfV3Z9O0ZvQXt31lVCqSbQaH2j6bqGYY6dNTIgsMfTNjDhZcWP5yBzK4/TH2ObhlSSBDbwOLpG6
aTyRCW0UgpEDvehu3Lcepz5F3ToFY7KL4EZY94SwBiiTK7R8GO3In8fU56/B2vbag9x9vUDT+TMM
AWVK1X1d8AgBKw0fzviGJlDF09MGhY3XENpuX87OtLpXhHWyUoq+8dplvV9IKJ4J6aer8JDokTUy
Duyc0RaCKsveQiF5gm1L5RkOkkkdMxWAPWLt9ErQk+YCxUIGExXfK5EzLmxJnsPPXJ978XBVjyDp
JgKMi/ZF0/hXdYTUokdDatBQjIYhTo/ZhRJ2wWSyVhoaGg73tJTU78RAIDxW5yqRZBPaVbDaFYkq
DxCiDnnderR82p5OoH5TzLIvkLvDb9+iwBxmNp6nP3LAW6IslPF+mMMDMTlGX9VTv7c4jBodZyFw
wcCQrrk0bWlNTQPs8XeJ9b0akOlZRc/NiAJo/oNXSK4JrjzFpKfZMOCifrkhw5IOHV+OMJmsSMyB
N86AZ0o/25rS1Uu7prrTATXct8lFBGONROwvsSXVaGo8Gp7E2JIxWduH/SCiT57RVrasVWMrlJC7
uNo0FWlWLKuaovdbyjCS911MD0aD+PlrqWQKiecQxhUqDcfLwu/ZYvXxdHEYWl31CHyn18ys3Bns
Y6gHa7Do78vY6u9hjaaHoCN2aUv9oa4TbnV3V3E+tEe78iAjcCjnh7UsDvXCjWZHorpOh9FsPO46
faIwB8z4mhrH+/zIh2dvTlj4mFtH7JqnCkuBBSaL5gv98HsItsnKzNeGrIOlOHlg/HFoJR7ypzfO
E5sfP5j3f1ONujZxMxSkm545/g+CiLY4vhH8uU8hxdCTP5SMx7khQxWMp5ohsI0XmW7mExR1dNi0
CC5jU5JhZRiLYlj75eS2/BOtcLtmoxkzbKoYOSaDlWsyJeVuQeCVUYyR6oLExlDEXkLISfoO8G6f
QjMJ64jkO6b4voUfW7GXgMO9q3elB5F2yZfRN9xQ4+pMTeNeMZYUj9y33pXO7BXpOw3rmECc9jL6
MLGNhLokn88vT3VnJpEFVB3Yt//r5YZ3opZroNpju+/2LjRNXtZnmna8FBOOIKXUdjK5wGklawwc
kht+vM5JboBFB/s1pSGT/wcupGW/b4YhnTvs8YBWz/kd+qmlV0NOSB1otPRhjwGX/wuwTKHkyrl0
RzIJZP/1zlSGDHOMIuMCSVYHptzo8NcIkWnh2Y8XD9kIz+N2E62iVd7qg69uoCk/bE3ixUSmjt+Y
/BQjW7pT2v+9g/KgPQwHwAAg7DgnK6p2u5cdMykXjcb1iVoezdv2apP2UuNp9RXfwIe/PgPuOliM
DtV4R4fwtLUSGufOOvnGHOxycyw4dVaURphMywn1MAyuPqGXR0458RxAwpd8DrS6ntHfQznji5wy
AAsrJtKZfirxyR9Yo0Ms/8mE9QBLMT0lcMn/MNDo7smy0lmwJ2fjCAFRGID0Dv9/9mCkM8zlweyz
pcnFb9jCuVny7ecofMs+0oytt2oFyBLOETqP0J4WD+t+ZsmusM6AJmFy65+fAq0iVS8mF8fkCKA8
8cTE58/J4EV5f58an6sg10/nNPH7z/c0r1fFLqnxuSZIm1SKE7X87+d/j8f3dDJTxKWwhA0rThEB
7hNiSOQ/BtSY6jqdldhkFCWUHsPxPWPVmxH5zt3HqQttYlknpeA/NEcFXgTkMaXQ7JLrKK2Rc2ht
GcMd1aHVmx6sL5vJ7FXqudvR+MDwxOEG0JeStVTgqBHPhD9Oi9IbUdSkw9rPj2MzUF0uD3x6C/dQ
H53DakL3G1jhDFbvkjYLRw63OjkIMst21dfS0eE43OvwWsGuf1LJNh7C09jjzUszXqwkBkcDSAMO
SxhUCTi7Qm5lRniKr9KMASPNCpdiZbDFsG5xiL5G7IbxhGZTzjAubQQU7p9vYr4NT6OQk3wAcqPD
Px/Ern/P9Ba4Msca0oXhpJDN5JKVReH2IGp04QkbOf4fxN2M0dujEmrFyOA9c5l9CMi03IIzdkGv
nZNH95MDKALzVXOz9/n79/9c9d+Lf9IU3m1XEk0EVrLdbAoXytBdTIHFRtZ4yL1FGBq8s2bX0l6H
3mi86mpF9xfeikqQWWt2hB1LPb1/MTxc3sZnoJSDmds/BKdyo954aWzkpfEDXhqQ8wW808GJd06v
Api7WGeIYEqKT8KeEZ/EW4UZCn+4PT9OmfX+8DgND++ftdgojxMYbADYRE3tDFqLt+cK7N5IXfxp
2PW19qyLgcTYuAoD57Ub4eL2D4lxIPYzZOx1Z7LjFUYfdo8IazIavRkuroiCisuqbYZPbXMWDKvY
HDmJ8cCaR4zhQPErBqYY+PBf4ieXtfEC773oLXDeMcX4Yzg3uOe0oj/O3rfENXHlMCMZWeZwS+9p
oognPREDncfGkucZZYafTXmkDcKHm1dNAgC5/trlOr+KzXLDM8mcjruJjFLfuW6IY17tDiCzxfWg
QfXBnMxabdQb7pAXMFL/eQ2c7B7NaAUyY76KKZ7PP4IB4fSRKJ8VIXr+FVdIqY8wYQsr7Pb3q7Ke
GfwezZLTQNLxbnyvnBlRL5tM5I5Mm8iAKBCBvBz0fD22O4zFLlnMesniZb9s1XnZgYaYRjb/nwvh
tJ8r+u+Vz/kRoJ8VvvrvX01UM28AB66Q3ByzH+F9Btggx8Tsa25kuK9dXzX7H6EkXgUjJTYJXcjj
FUsaza3494tViKJeTWRs2nIDsr/cBMC6eXm8o0NDqaJyn7e2i2SZzDCMrqU+Gh564sfilRBJgRhk
8bgGY37CwJ9UO5ajtrD6zMsMe+HOi8qMqPfLkoqfSd3TQ5mBJg4BIIhWXiLGEmjkEyRDSuhisqju
c8QvfxOH4D32BwVIAFv5TyFuOIwmM/E/dg25AIqtD+RlCaQ84YIiP4JhHsJYrT/qL7Q87u+gv11X
AuqjDXD8e18sPUZpQQ8fsz4Tx+HkmdWsoisVVOoNeAYuFnPjRXtHvWTKlbp6yyxxxWSkm13QrQsa
+ZTBrjACeI0MSf2S4U+KaDoJKkP9giebTLSLJKjuZyZMNWdYFvdzK2YZWx8j5mVwoo+1IRtAbfHY
xJ1mQJSE/GePtPtm+XeFn9/jY2aJDWTugGPI8FSIEB1BTIJun0geG/GlPutkGz7b2e2zv7InqfQO
5/KZnfiCPfjNJ+jHRvXS0h/sHdm0cOH4ln3446DE9FjxLPLzV1aIAqsXfvd/DvA5I/w/vjYwaJlM
DMuUd+94A/5rIQ46BBv6z0VzMaxzXn7GyudwfOT4f6+TFT6yw+ea0RRDriJ21jiLrxVffX7OCj/n
XvgoHR/icPzm9QuLEjDsKQ8pnFEFv33ouKOfA35unPXPr1jhXJ+n+f/XOSx/1/e9f/Yf69yOYdKI
UoOzHLox2Riayh6oAqTBBT6B3m4ZjFyF+ONh8MEeze9/CKSIdImIZeM/k6wHUKqPD4RUJKvvmZ7U
bQvDywxUPjhj4g6SoRCa4fncHaghACvgJgP4wvT8GCKCzNgjh2Ax7Rg/5YYxJosx1C2KeM/IQfTW
jKtWDKf2LLUkxpqdj+ZD1T1O4w6LpdnVTIBdhqdNB5z+Ibj2QZCijrBn/vlPqCE+CcWETMEYQtRX
Oy5w7BPuJRBo46ERJ711iJGMJLWLPtZCF/aVwSwyvB9kBZckEzVG0THKEwOaNNTq4xSeEKKqgy0K
mKveCXMdNfAkQq+a/1lDV/9nm5B8n28HROsIyuS0xnibxAk11nhVDXXrxAdeNt81vCwXiilKY4jg
oW7pUSq6jUvEPjgqxyk5XHjC/sAYgoJ78vW2fbAO+Q5dgQv5OZnYjzU8eUwbGFPGBB4o/cMKwfFj
BUsJ8l7lPDpwmhy769rbcdo4m4rL2MTXwq0AskwO3GOzYR8uDVWBTcQf58T+Rb1g5g85MMdPDSpF
U6OFvf5FluAB24qWtkucUcqkVAxmDoG9TzfAj8XM4fjIRhTFf6+zQ4nTyMaSF4dwYVjQ//QMTSgI
h44iOmDlcyS5fyIgA/teZJD61Fx0rPiBe8CeCLQD3eD5fMj12sbekDUMZAAcvPjWphul4J6b/BIg
f+0OE9gLAYCqGpYto2MkvS3TIda4wUDsLbg9BB4YZzdvMVqwKNLXAh0OkIAcFZ6KJswPzFxU+j9W
cmZxIHEq9UY0n/OPGKHDG2lbODWZULAfg02cOCkZIYlKYAYYw5SSPYyLyj88I2FsK1oibbBaMDt4
BGX/xJJLbAY/bHnthn0xOm12IL7v8F/L8Je69xzAdsPcxtTDcCKdckTAzpPvRx9Ui5Z84zjxhKXZ
20fBUo2v8jkHL2fJZ0ICo/5JmNPo/cpFXasOr+uj6Vn5GBi8NLbwUVlgx0K+Ll4w1VT/bv7/K8Rl
CFOvcuEQ5ha9CM/CDMGf63bCMvnXkPmcB0GyYChdGUPyeZYa8bW0PnNGDDtS3+/J0vXFhGO7NF7F
VzKWAAF8ANM07HZYEVY/PKnakYBIlm+x0Jlz3e7em495wCmPHJQ643N08G7Fa+rduGhMf/nMbTH4
2O+vAcMV+n/iK7wYuKc8lrdp1my8WyV+F19B/eYm45z9XjZzYkjt2tvgQtjdOJwIS6FIDsxzEvwz
BjhWyoprbFfcHT5D8NwJ1zhTZK0f7z24Y2h1OHtK8DFNFoz3KNlgGf/VsAy7suEqr4EwN+sNw6lZ
1faLZzuhocBuyKgnOCiGmXC7xO+w8BmwOFzYepuBsn1b+4ynj+/2UcPKfjKXbug9+E+EGvpoHeKS
6CNXJQTusB6dciJcKCihtijjfqflPoAANAUkcijgj05CZfCHonqcuHiEqHAo3q5ne1Y8i/lw4BNk
R2Lj3//eGycO1pZFdPXalAsi1XLfFKU8fSpYBPAEfUT5JunubHypEkyeTTRm2HNaToh+Y4Xr4kLI
trLCJZCfw8j6XCzHQK+xD3/szF2yA19xE6wU30CE73txLArjUXxMyP6JJRivEgOJEAD8n/F+SDdG
CnPulXX/6sFfBqyNY5Bp/JyEo3L+MVAVntPnqviCo6JhebSc6LP+ecafX7KF7Sh9LBbWg4+DjqHa
t4YHFOPHzkIu3LnuKUtvxkvtFqjIUo/LAy5EcJU84mn6a7yaOEGywfglMgpR7ak9qzfYzYUhlxjE
hv8JAPAWgIMNHSQKEq6hgQGDpNwwPAxTEe6QesOYjrtvRNisT/qI99js2CdmbEEYrQ+XqeOTXBb5
DCDj+VyYMTOgbuu3AYItJsDGrxUJ3WbtZyE0LSsMj0wVYCCezQcbwgvOcoIJVPTrMGlWyeY+sOy1
4Cuex4RxiAjBQsAra8kHh7nmIFS7hd8Xnih06BXRJyDeyNb2AZ8iqoopSidvoi/EoHo7vPbSYpIT
DMrHl0f+1kL4KkOjomaWMGu7RFkxg3uThdBaV9V5PHcEaNBLr9cC4cYKNCfoPXzwtyPOtEaBIh+Z
9KxHTzz9bpfSCZaQTn805SLoHkObd6IF3Q4BxEGEuPooZS6tR5iNZwnt/TvOgwd2xKHhj+5VaWsC
et744ISI/rNNBagCapHquYXqIIMrJEhhqjuq3UUMjMt+ZlMEorJ4yyDQSvevj2nSTiMTxJ0PbmH/
Opc9TV5Q8kZVRQFX2fxON2yxMSfse+Ly4OknHIf+/4g5DsZ9fOJxHKQaL1l2VErpdO3CIiZ6x6OE
F9HM3G46MJ+nUd96nt57ZEId8NiQdnAj7PmA/UylnwgKYygAhf3zshNzBmbYnMUnAtay8K4b4OFF
soD0zhqMlyghHz8VlYStxQdeRg1N+PvAnJqHzWV8dFJ8DbNpfMWjPBJ6BUDDYPiPiEHuiU/t+S1r
EIAo/Vw2H5UJhXPjaZh/ag9lxsuD+Z7SwBW3xRm4Rc7AeTDB/mO5iNgdt/b5JiTpe/G/YKokmoWG
lYw41pvXgl97N1/e8D9mEym5Pok36L2lzYz/iAMCEsbO4mTHbidilzwd1cHSCnkNBNxxwmHL4Z5t
BhrsualvvDYcvVsFMMcUV7XaQzcEJvFPB0U1fBUiHMmj+WhmVj7O+GdUswSBf21XR8Y7CotAm5kC
XTaJY8D1hpEAAf8PTh62FlWARyY94YoQaPU3Aw9jBIMdicMyuvLp8dSfwFd4CpsZQ5jifvNpH983
QHAMP3HB+ZUFmvjzij4jRVzTnMfB2HX5r4Dv6D/PmC95pB+LkAf7GTn//WuxM4Hgz6H4wA84CPux
wkfezt9X8nf9c9DPi/vvde4JFYQ7gSRDOVH2Jx9jk5tGVhJVegd50Y5EktjGPogeJNlfwf3X9UIq
IcERWh9hxvpH/cQO6iZ2IJmZSscs/B7IADupd7AYmHV8RTE/XYRn7gISyd32miRw2fjToLwQXaPV
HVPuGcFQqrqwWuqPn5youjKKdC/2rfRBNj9woqE1ooyTxvc9uyINV6YGXbUn432Q5nD8/rbYhVQs
gcfn1ZOTYpEakFSlxi+HpFaBGglYikuz1zu/ikXa0rfxeSn2MoFnAF6WTKrfBka4TLXlwLqAQfBO
w8IiHfJ97/ieudKZoGC07CsWdNda4XjwKgNNTu2cXMGdtu52JXwFZmyD0X8jtafeunOIEHYFTAWu
dkR7JfCVPAO7tjGVwcGU5WEyc4WVBJPTYCaPl5hM5LKId2LFNDYWp7Dt8MFazCvENUI4viIF+eMd
Mz4igFv4QyW41gIHlGRqLYEi/iWvSWg1eLqjmEPEhGAMjk4jQyYYOzJ9GhpMVDgKvmmwWyTvkTlt
smCJlA7kDbtALZyZCPY+rtKJDxyhoJMHcTT5zBWIacu9l68+5c3uJyQMsUJOsdUOufAW0LA+McL5
kzoRwOPoiAuyjN4tEwYlGCQOzoMTd3MXsTbWR5mIe/t/SBel124ljwxw+6CHyr0iJE17P6IAw9ND
BKkpbNhVut8/+49p5oE6r8/pfZ14Ay2sNoWyQhZBLkqhE7oSPaH319DsmP6f1AAkM/1t17LIoRqN
bnTfJFyDn//pF/e6N+maxn2ewrH9PHn4Gd2IZLONGVS/7SIMpDz8ZtmDy6VKQP67rDF//oaaPxkL
phMRWbwsVvrCa8HbaXYC0OWCn2pDMyO2MCdmEg1f8A7u/6fvRZ6vlMXLrdftb73yHrvePrx2Am82
uUhD8qACiyYfqIMC9Acwge4ZQ0Pq5m1j3XnnnihTCo1VbP2o0ZLZCsHuAx+ifS3+l70zaW4cudb2
X3F4XeiLMQEsvBHnUaKmkrRBSCoV5jEx//rvSVbbbvtz2PfuHdFNURLFIkEg85z3vEM+wQmoXvEG
ishOWaQHxXxLD4oHF92N+hrSJfo368QGmW/Fouq2kNREu8bIjKKNcodb7flT++IrlHG4aoSFQLxV
JR/MMFYDSIuU7sVzXL9M+tdg/ICm4slN+clXyHBuo5PcsGleFa2O74PnvlH6ef4lLiWlXFbnih8d
M0bYE2Q3GMoAflw26XiGy+NvGXVQExxYdW21+18HS6odU9sTI18uG0qX3x/Gj67bBCs37Cb4zcxq
ucoZpKSnQdt4kBwSSqCb6VYpAdczJGlx5I6iETsrcqaOt7W7Hn+0Rnc33F9ZgJyQTV/ja7FbBdeu
+7FdrM7f77jKVXUGAW64iKfwJ2e5GoBAimqpfcrboTxpo3nHKHzckXSSb6tPaqDqM3sJk232ctnK
1cF7Gm/ZahVSPG3o/WaYDuQFgXOoj95fmccn2BrMvRhN9PVWgZgprXjgcDyo5teS9YJt/MqTmXdw
XNJD8HxlJ/5OefyYdz1vhLPHXA33XGm/JuEcJjZPjg//UWoBtWy4tPmGfQZFOAZcDseRh/Mj/oJb
/kLVnNdJI3fUfnSdIr5w0U4P7B4jIzTWPgo24FTGF5cJ6HkNeeMVoNh9//279MV/TmBlbztQM8h1
F/4ckIZ6iTuVrxaF7KVVh4mdnG9YAtVsSzylyC/4MFNGXxxfTs4lSklVb8k9ikWWROaZvOj5gRLY
i9V/3OEsYFrFHRZL/mPVm8HWEDqrX/I0vCk7wKBOjW7HWwXsHKgxeWJW86194gsnE6cWi+qzhJio
+Ir1mr8Kvii7+Yop7YJxB3QeaG3thbk0YB0YiMNSxcw+fnAvjrdkv9jQUyy62xT6COshXR2VLhAw
nE52WJqiX3RPS767C40dMD+QXhzvCrWz3Nm39u3I54T6iASorlto7AcZyvsTd2S3IN2NsWqy427N
xTF+5w4x7TdCNwhN25X1pXT9vV28cjXRSAE2ci3Hi2baqfbkFVna9SrnVfzTHfXra2PCHV4St3/7
CVfP26/f8WfFNmHRvjbKNNfIDD6veDT9IRSiXz/PX0Sw5q/HC93PoABjVinWEu87P4fUVo7n7+5i
Qz8qqBnUYgOTlaem7OAYcefXv8ydb1neuYGhBayWzUJlOGQrTpipfaL6YNWgdNGG228i0fxh8LsJ
u9qb7jWAA4suIi+eNGmsR/FI51z7P7hF/X+QGPVtc3TLEJiadB122GwxWXsdsFK4QtjKeGPZ33EC
Yr3FaaRO1k9Gtpg2fxlL71kspk2jSnprGfANhOUZZBxBZ7v2nqHznD47jCugVc1nQs+bhmtsOIIL
7xeAKTUn0cjSNMIDhEOurEKQsZ6Nx3yrgBWAn70fvRXhMmqXvqIUIzqFKu+/QwBEKSJWWv/S37KC
skX7QAmbDOMlZ+E+iMXby8AFUqutW3+7ok3XLxV4GGe7/obhKIqQF7lybqu9gpxpxaObfAR6ppfY
kNSwpBnsQABYextUWqwKcIy4lvp7t9wQVcjOsi1frffrl/JVqO/6c23Bqw0X0yPi8q0rVO29vn5h
xkinbR4h3iYHiKb36gGI1LLtf02B/pMpkO5YOvF6JtGz+GL7wvj3pkBl079nxC/8gy3Qv3qO322B
DNP6zbR0z9F/Bds64s9/Gr5k+5c/Y/do/WbhC+6oZD3Dddw/OAPZv5EeZzq8INOyLN8jcO+vzkD2
b45BsJ+LG+z/1RrIc5Xzzx+Ccn+9cLIIeYUWgbw2b/6PzkDV4JLyUuXhpUa1QAHisG6rDSRn78OW
Eu8a/KbzbaYAYn094NWTDhiJ50SoDtoqbE/+XK3V6CMILmn5s0tgdxvVKs/9zWBdUu3BiO6xSvcI
KkHXVnsvdb8zs+95jvSiuXQtNUUy4C9bwe9/IJ+3CZ5ijFmMEsaVe2+0l3Y4e+Nr7kPWLhZGe1db
37sYvDH4aU0f2IdZ9qkwV7p2bzDH6eI7CdnOpdUJj0Q9AefmLyxjP3QkG9MS4wXSjhJMfybGSQvk
MQJSN01Bv5r9ZdSvC643axcXrPj969g/z2inxdKctwGDK/iXMdaDG72+c+fvVnwvCAY1T4nfrgoT
nwD+r+s72361TCYxxTpJ77P+paSBMuL3DOfZML/pMMjz/aep/ArFS2MsHGtLjel33/sBs7M+vSQU
Jra71MXFjIOVNexnCq3pXHawFEKEGSUZPRfP3rfuAsN5cjXgU+M5uQvHtWg+9A7SokZODEMEGIQ0
fDTrDJc/M6JN5zdM8BZ2BbnQRLJsbztL+V+YHX7f3WWqYXlTXfiHXvmWeOW9dUSIZGFudq6JFXZ+
hN/pRdrY2wKbzeFH199XqEyCGVDpUvhbXAJf9JHmu32czjB9g8/QvKW1ohwKGxQTJBPt1JMiCGHi
CHrMKPs1sMAOcKNBQAlb02pRVNrdMn8jmxyfirG9wYPxAwIqdgYGLOhE/pR5++bIh6Abngo6F0sl
Xe1q72ioRi0/5zgI5wrF19eSJf7Z6o+4gK4MTGMCdKUw9K03sgSqZO3RIeIrhOQXjSA6SvRbOqMk
5W0Rf0eXbWCSAkvYOMBcXznnYI0Yx9bX+VnmOoTyG5fqbo9xPi9/4zp0jHurhkg+LzVAYSb34nP8
6ZiPmf9gWPvPHmJs8tIShk5hbwECjvFDPVZHSlx0L9MYHUYIMjM8/25X59km58MzwY7YhqfAWI4D
QuRiX00wSQ3MD6aNZ8lNUN6vnI0GW6xZho/l0b2EGA5fMIzdyWP5SLzE4h3wPX5QUyW4QSoaxTpV
Faa6EuqBuXXjvdMEK86CUMEKjPUSXCXc/MyeK4YXzwwOWoDGqxjPkz2soso7jnRTuDq9BPrZ87Y6
gZAuzjtisTXGTWfCp8LzUofbTfPGyLJtNrm+oX3V3YcU34OG0EZCjNZWx/QVVfZ8MLGDGGZsUPPQ
xpFNv+HBOP4SqwkFFJU879J/qzxoEADUXjnBUKCWVANbyvYo2tkSdVHyE8SbtA35OpaKuuEGLxir
LYJ1Hh81mOEwXbbg+x4ivREPmEm+IjufgFA/E/xDd3ijtjYRcidlm+qnpwoTU8prrinb1T7zN629
UFpV/Wc9frQdcgc0H7S4pSBX8Aliup2f9YfBRDiSbqJCezHqg4ENrrm265dx2pIMlmg88NLS1n4F
6K64GBpYjhwHRM+BrxoEyunhQnFdQFejOZPUIdAlkVsu2y46pQ2eP+PZGdIjjRCFVhErwiDEFx7D
FTVcoKK5G0AH8DefpGzOmZ7+LWtx+QJiB8tLVnY57IDs0x7lYGqPZw3ibLcKoD7jAdnBCp1P025o
bpk8BgsB5QV2a4wa/pTXUJnf2k9CpByw5arZWrCHJ0Q+Ca4UzwI9HUjT6Zm3UX1uKb/KFYQ2d2SF
oAWBd/CCcUhN0+gFu0J/liTE6s4R7LIluCXTfw4U6is7v2OiTU0d6YfpLT20OEINT8OXxVkAUBqE
mFe8krfY3DNHM9CCahfgupHClQvPVFAls00TWgFPZGaQhO7sJ5zf6UuJnqDaFUcMg3SW0dna0HTW
5u2tT5t+y0feu+cyukObZZ5MTY1vl8VX8m5cakw2mXdPOxodB7MTjwvD31vRW6YRr0riO8kkWG9V
OFEkjcP6k5JJsw7rQ14M8D4/E3KBjS/ZeXiH3tn53vmRJSu8aWC+K/J7fErN7/N99yop18/Te/9I
47VDVELbWblEhqHqgz6cxBuaVHhBj+InXt9cjUyAuZ75ZDsonPhoPMiV96ZBHCM24kFrlqRxZSZp
2s4L61kr07c8GhcixGcMDkZTH9htS/Hca9NaV8680cfYrlFxFZp34+WLmWKdcY5hL2dgqVSc+jD9
ImT4MtTVC+MkaNdxQd7o6VtBYeE6QxxeMLC/UVuXYM6iuPBKW48VHkk13yxcdUNBqOhFpZwFSsqn
MW8nNMfaKBEgvusWWX+nxjwTPDSQoouaCWpFwahZTQnA2QjgetTI3NYujBiC6oMn4lnQy9ofvFYH
KxD8PtCD63QAEbiF9xOKhg6mirh1oS3R80e3Md+ODxqjI7out3rhD81uq/CaeMPZFGDw89kzgGIG
x7zKfRtS61j79ja0moWNgrr21LwnHxD9NeWK00VnIWhHtMPxci5DLiMAIZo1Ei96FLPQxJaB3BjR
d6Z237JY97Fo7cKL2T4D4uIorHrJXCO16YBVaJg9ZDtgxkXor4detfNSX4p61fTLHECBKut5P5SX
bzLQcFlN9fASotQrnpF/oH+BKvZtHqak0w1+Yw+3Sa6gooGAKIZ2LHkgZzVJv6qVo1Pp0AZ8s7Rq
JpJIhmge1OCGRm3UXJpxVsUOMvt3QGAWDciaBkCF02k33+K0sWqZjLyJXRFvCGNP17l/wB7yJkbl
l9Kw7cpD6t20Dgdz/zO52N9rjuhDdyvvrOfxvX8WL4a5lyis3vO7b5Ztmnbg8Xzxoc1eq8fY2I7a
jwlKgvPMkNd8vDY3/+CL+UcfTFP/l7Wu5wjhUe26/+yCaU69PsiAWhdKgLOGbPnRj8e6h5cMv2Oh
Ix9GBw+P7WYVOpsqxOx16TqL0ljY+uI/vBTr37+U60v9fL+Pi1D+5c/GNyp7nWTSIrzMyjoHgXFw
53as4l6wHe54DbhBevGZCHlVayQr5A/jPVEwByILR2QmwX94PSq++//vAv52ZEwV//33l/PfHvIP
PeT7jzxm6aFygSb6xyYQI9d/3zqev4Y/7b8a+TX9iz/7vVt0rd983RREYtt/y3T/vVt0nd8c4t9t
z7RN4xoR/3sOPFaxuMe6rmc6vum6OLz+rVe0vN98nk3X+Y1uE+Iu/i9Gsobp/tOJYvu6o7sOuX1k
yru24alL7O8nyjezborc6hwUl3DimmjSTnNLeEDojxGynQbYJGQMVTRWu6rz6FEj2nOpxXmOIkcZ
kgT1Y+i3913ICCppkxRHnwGVwkAbmDak4I2eRJ6blclajhUyjk682TnxxUGsn5tydNbGNFv7wBE7
Q5cYlPui2lgvdK7NwZekNpU5fIsy72KyQ/p8bRMBQqwNl7UfW2Cq74GRfDRemVykjQmLLd1zkc/D
sWzSZ7OssVrXfKwoZB8spSR4PUs0bR0N5H51WXXnEXBw9vrskSCJ0+T0ckM1iwKWBkvTMb51TG0V
pQQcR+P0kxVxSZplVyNxM6sRNrFG02ZL4NiOfSEcc1Kz/OCxK+xPbUjeastHyqt7oGUJfgQEWe/a
rPewjr6ZuynduylbFclvyeLUwNEtTSs5JQ0BnFInZNmTJSXdiPZoIl5q19jFYzIb7rom9hJ+DEpu
u0YZGCY5WOHwNHVNvi3YH4Kh2JiD2gQFvV2ozvwpnvCKKBmpaeFLWLEWycZ/bABQaMgfyzqZ2AQJ
vYok/n6E3RU0xaJq1nlnw4EhVGhRlXO7SvrgkeKA2pyqYVV0ziIxAOe1RkfDPBmLnlCdVcFBXDa9
HQP7Ep5YS/PNjtXIxkJ5Sqx6O7Aud3XLite2HUlMWDihjW3dMV+7FU+eBekhs8Rr63fFhnjicmjL
+1KPOW55b6Fa7lvsG2Ak5fp0g58NW7RwNaoQ4AwPnOLGT/hZPpaSCFV5RwzmVjc5HI1foeQmJ5oA
DAwWm2ddw/y/jnbQSRgzWqW3JLh2O3fzcxFVygodAkviQvWY3OahVf5qcXAyZlccvbQ9DoOBSmHC
bm1ySMSxjN7HyGvYm+m40ka3YHbJ4e3zJzSw937TCMwuKN7jdD95PtlKqGtX88ClUXHSxYZ1JKYo
JgiaMJaanGRnX0bzszlyqjVMIDmHR0wHTbpmtvDZ27d50mKzXO8skmCT0Sf4wccIb64XU4FTnk2f
RT68xHaTUYgYLO12isHs59vS9txDVqM6dNvsbDloxxzpQk4xQOx9LHvqIeac74cPIV6qxOgfOu27
Y8yJ+lDnvd1pfKhC2yRNQuPYcpDSOXrpZKLtrQFYvZlCGDFWmYCjlJsoMcvn2k3XZPViUxoPSnPL
RyAow3el0TyEnApHL9ABr1tvbRCmcDEDat7GIO09by9l05mbwAx63FUoqd28nVHEUJBEQl82jYaZ
RaMBAEDejDHuK4PS2vg1eXwVJ0++svt+XGimQUJnrhpzFdVAEnZmjdBB8yZeERO4rEp/a810x575
RsT6pbFYSOIme5iGOTzyUuAK3E25BsPIK+SDZ8FJm5AmYvifrYKOHG2PjxTvqO5LlIG/TDw8ogeH
h7Xm4KxTIsY3gUuk4jg8ZiHeYvHYM7nKIkCr2GdZlHRXRl9sKru6jC7GamMx+EBZGVFmkYBSkvwo
wxTHnLB+TCWGz4GDg+pMUCQRzAPc1znriClO1fBxxAfLWvSaQQv7M/TKeE3u8Rkj8Xk7jcZ+dhsM
TGM/O06tZIbiRhCN3R5yswFFhASEVd/Y1jIrvWdNDJyinjFfUhV6qX2levoUzpO3NLR+Z+U9okYp
9VWBCK0uv7yy2FZB4RxMXVt5UfyhjTkM2yjbtmll7oQECTTL9KOR2ioeQmpiJIy6i2kYoaUkSpK+
uGiI6ivbGnllhNt3PxLW7NBppTG2rY0Lu0k9iCQCzKKKYhvOFNIeMYGb1GH0UIhp6QwJ1KRtD4H6
zbRMCTehY3Iw1czDw/zR6wpIFNZ09C1OhaJcabsi8BnOxDb+Nm7dnVIDW/FcdSIDdmB2WQXrrnBx
1YsHQiFKKQnnDr9Iid12nVpU4x9h1J/CCgNKTVOSNaMkVGECPtSYNw8iBpAYyZjsbW2Vhh3LllaQ
vVWG51RHESIKB25HjEGvq5lHUZr9Zi7Eq6x0cawNaa6zHKui0QKZGZEdW3Yu6aXAmiaRGaTGkt7S
WUQs5WZb35lTvJBFhuS0qS6pa1e3bq/FxyILN5HMLYbPkrHJ7F7GTu93A788eiH+iUaTXhpJd5qw
q2ilVm/sUAsumIedfSsBJnRjKH+x92PUiKHRzOA0tXAF6s5EXJ8QTJjzJgoTb0QzruWplgXawZSl
qeXyLEzo0U4cw/rzuoMsx1c99Kd1SgY2p8E2jyDSjKRM5H2RLmy1b3VesfYTebansSVDmsdNNWud
u9c0TIOjUpwjAXHDGnUdIucHuz0pm+rpiAZ8GJv3XkfT0Kdo470el7dZr5nbNKOxcMv43p/bdB92
p24KG2Kkbd5wHD3JuonWeZvDpNA1ZujqYpw76CxViwiZLPSxjMBCPXSupKBs7R5MNBln5ETGa2Zi
EiQy/+wGIx6KzbMpAYcGXwdkx2WjbFhqdJ6WsxjycDyeu0Kft4YIPj3bBo8hVJP8IdzuiwEAz7Dd
rc/xvMndhAjKPr5vNQ9levfgopG0RQY1dYihu/rO+2x6j2xDoGStBaToDfGy6xgqenaBjioFPktr
DSVTMZgrTxo/2ZhtA+AZqFFbN6I7Y42/nSRoc9y2qOPy5tWyWk4MVtsUvwtppNPa9hpEx5PxkQfp
95IggmNAWai2Misq2r0ZQzmqKJCcgYDukd3cNUAlXd3cFJbAnj2yS0atsDQmiI1erCGWeJWxjiY9
GY01ONijj8DfmshdI6WNN8bBXaTBhOd+CbxPRtP3SkOGP2jMtGNyMAntuW3mtjmVhkPEr7nX4V9J
FjlqE/z6WRgwVDE7aP87Q4WEN0Bfk35gLwR2EaF7A1ZaHrVJReB0mLDqorZWtudjSxozW87KuLxt
pBlgOz3595PXfnqz/SCqoL8zgCVIAPGws3soWxhZwozlITXi4TBUMOY651iyN+fsjWS7WhyitPW3
jZ4p67t1rEMsymM3vqvsmiiSdGZFRUVmMwM1RTA8NkyOjmlt/UiCAppgCRYl9YeOABQZ9o/Xm6FK
nqZxSs6DK/tHeywEw+uw35JuDhqmm/M6nAOdmNcE82rcux3BM7V2VcAmZKMvMfAshWOwBjJvqerC
2gVVi2FdqbNpO8EjW2J5JjBaX4d9VK8iZ3Qf9dB0d6ntIn9JSFwvCPrdWYHp4B88v4oRoYNRTBo0
lcG4p1a+8fPcedSdyXkMrkN+Q15+/cjH8LAY9OIwTQiuotZ+TEMuDlmX/baMCh2MqzY3k6ZNKyvr
TIat7fhkaFy+RhYkayfnLUSj/elM2HtFAx+uCTJT1Z+y8oG8RrM4FXoV3ISViM9+bu7R2CW9Ox9T
uY/nIeVyTWGAYuDShRDW+xrIHva7W84rjc/t5lh7kXdvGHiW2aJHC5O5uKliMmxVDMpN+zK56a3b
DeBPs7avhgYLkdAIt1JlK89D+2j5zsKvpXwWIx4pTboThd+vhg7n+bmrcJIr4ucsnEjkxD0DsLGO
tmxx+I8NyvSyNL4POpMiUnM3mUkHEHTli0iDbKVZbCVRb24xNWhmUPSwAZ3sMNr20XzUpNgb/s7w
iycmYnC4SPcOq2iLO/YmFxwhg3JhWzRmd6bhuBRAzbnhsun5vU4CVV7fqHQs2+tXSYWlRRR79jqx
GXG1vfuYj0W2HmLYNnNb1hsnD9dN7E/72jQ+MhaKZW7DKc4tSRaCsA8d101bQKAJC2aIOEDbHkfE
QFE2z8lL3DEfaNTci4UVFlqs490vMDIeu3aZkAN3o4/9j+RNijm/UIu4Nz0ns5c2R8d6FI4vD67r
JMtWVSi9Vh0bHEOK3K9v67nYgPN/UJy3K5sYHz7qbp/6w4dMK+vCcnNoalz2UxPeiPBaBnZG2Bzp
pkZD6NQ9prXtNVgauaCvdNOfeTRgAiq4BESdPuiJuTGdaedRm8BFAmYMLe/LEVwbOt1kLkdGcTUx
UZq31vLhMsY6Zn4ml+4IxSXCYsl+CR0sPcJYbnohkHzIZmeE07xsqOKWTpE8EC3+4lV8InmailWf
u7guhTbzw/BUzCPlYp89BGV/1JrgzRM0K/EoH/oCPwo5tT9C9t15cEGGc8RJvWu+eDUNalqROzSP
FdPAKEq3MRjoVPV0sSNeQ20fziSOhXdCa8kGyXAh8tpUMOWii9AzT8feo6l4dyHmW2bSHWNM7cJB
c3cSB/8wtO5rahO2QQTog0ctG8Y/q7DE13YGYowDMuwztODRD9cdnE2blRiieua4TYTdb11eMZo0
tu4gjZjWttgtQgikTSM/duWUrrsa/CFf+F2AHsKDeJg2u3F2XDqowT80Y8KvooqKUpse+9nbBLql
6GKusQ36fDlUfnXww+ooDByRhtJ+9ZhjiTgyzyQ6ueglGD1kmbaTsj0FurLyFJO7JL0HHpPv5rfD
LEgwoOnzjfKd8gAdsYlCj/7BF1viPeetO1cQVuVjmMYDufReg1pLw38oRW0YMu2HyKQ9O4WjgX9T
XY41y0VsqglMnrPNNYKqpTZWSWrAhJIMc7VQphg8EOJhpHmHmQgGyInbuqfZxH5gjtOj03wIt2sx
V+pOVu3t4wRYtzBFdC7MblhRHdY7P2Z96OrZ23VDNy6BlgZGZ5TUXq1tSzWDSNuT0OoTc7lkxxkZ
cIYap0Bz8eVlQNYZsOkLA3eUSau4Rjv/iaRJ+HiO9lUk1cesjemOBZgcCa5YBuxUYUMbm4su6Um3
8vFOrT/JAVfuRB02eQxexOzAnKx4cXpRbEopmk0Pd0vQyNizxsU0669mYfj70S8J3Bksc51GbOUh
wZs459nWobDlXWh2xqKGdlrGTGcwTteaslwL2N3e/dRJsbV1YoSyhhlwFeG1rUdwB0qG0f0sMQa2
qbOJ6t2P/aqqiS6d5CFLWcqpwgz9capCxH3NMu6HdlkrW5pM+pvZh+BUJEV4U0pi5evMuJzlhA+f
0Tyzc/3sJ96Cn/qX2hIk7eooKyQXdxB2QFQDONXoFVtZ+jCgyctcaLr9kDdKUWFTks96hF3M+D0j
Cn7TtePGMEDQmpYYHn3+ss1C40okvoYCvNCww6Ycee9bvMYdi439kpTBm9MD0HsFHAQro5lwpMeq
MdufPX14l0CsswT0CD36sI2c5EZv1JadRonmQWBYWTJezy2lIa0fo4swX/fdreN2D21THkQ2JluD
Ugi1k2xXueHczSOT7iS1UfrWyXMs6WU6SgMcvtNg76Q5oh33bXb15jW9LWwdpUTZEDoqunY9a58R
KraNJIXG4gl86vxNoSFOGqqQ8cV85xa9t+zJipl7uldhCpqDMJkR6he0JcBZq2byV8Xo4AoT8Q6M
maLJkpAnRg3KSpZ8zBEts6kDxUxlcihEi+69Q4wPvgaMVgWPkzPbiykmWVN1cUndkWBgnQM2s80c
4vnttMvM5jhfWwlPBjwrFWNUP7WNPq5HiIOrIRz30XwZTGAbrey0hcSIexqYZRLSexMmNbokIuA2
NqkElar7q2TmLKpR9bc1SU0tl29NVagwNH1uIJAB1eQEb25LndFfyNa/kjVOoiIX/U629kei9bT3
kOHtiB65MBkxefnOxSzecF6aiSRJ0tPR69UZWBjm7AqqnPomWox6GG7nXDA4TjXSIXvlcVEb29Cu
HyfPJeoiye+CiYCFLEJGXMocr9QquM1onE59ORWbMAg/h6wjYlRmD3Y3ZQczSS6tGI5dH5nHRobw
LWm8V6AkjD9HQBc/jfBct+LvXd3zLmk1MlkdZDx6h1J00WIq62HdGd0+CCrlgYEvuV2ND/HsrQbO
EZn4xTGcEOB4hnP47wTjfzXBsE2fQdX//DVbbvnevv/p6/qX5/f86y9/vk2z96jM3/9hfvHrj36f
X/j2b7aagzhMQ3w1wWCA8Fe2m279psO0g+dmwoWzFaXt9wmG5arfuIYrPMPzbFfAkfud7WZZvwnD
cRwSOWwmGYoj99eXd/drgvXvovBMQ/8nwhs/sFxi+HyDl2FY/HP/OMFo+tQrRmHUey0G2ywnHDGm
au+6DECzIHoeSGKuRjweq5RCrdMeUs8AV+6IhIuUK2HeDofJ1xnSqxDicSLFvYYNoie2jS+zRlSx
3cm9TaxKEzbWqjN30VDEB6hWle6kC0sFHg9N+zHWynJc4gFK9Ce+vfPSnoytH/np2lbpybOV+3vp
hUhII4AJsxTuvhLOc6UilxvpM8e/BjhLgpev9/5+o9mk5cTjftLjpeP6GnsEoQVmaDCoud6tVYpz
modyXWrps58RmVqpcOnrTagipYMmyJepA6B9/TbNGZtns0RZ97cHX39xvYnVX1zv/f0JpgJaDsXv
yhhD7KSbn5GENqh5WPfPKgD7eqMbsISaOUClnmCIpgKzfRWY/eseGdp56rIQzDiZhTQhu6CbAW/m
7OBROpTw6LRLV8fuukT27xHQ3UsBrG+FBZETf70BlAZBFimNQxok0Hbi3ln21/Bvx8REljzwOsC2
TZ5z4QwLRhDJplDR4UkDjWTwPoUKFe9r4sUFOePZjE1fFFdvngfO4E/uJRiwq9Mjgelb4hWAVgWx
xWSXe2SYdx5hCwpy62tCdQx/nLelyI+WpwYEDSHo9kgcetiaxmm8ZqSnKi7dD1VwOgnquopSJ2j+
xjVVunrVEbSuTT8tFbze+0Sw82pOgyzgANmHhuTTYwCfJ2nNj3CgWI5HGpRCRbrXKtzdUDHvlkPg
e9U4cKL6gVgu5JNTiTmDioenDUKI6uClGmpOdDKvOfLAxetBRcsPtoWkhLB5W8XOR9cA+msWvZEC
7jrNMG3sWtuMKrLe07HeM5EzFSrN3hIwnlS+vTeWzpHNS2xcj8GJ+p1PZ7zUNYgbAXrO6wNEIryd
2Wgbg7d+mrzJOhnqVbcygrJiTvSU0fr6u1k9QMT57WQ67jLS5ycRJs2mtVvgtLSYjw0o0RFcleMB
y8Q3tU93bkOI87WxHxhTbJypO4mu4ZqXNqLJJLFcaIPyH342NK9NlJ7jNoSrlEYoJkxf304azghF
2O4bv2zJzdXZ1K93rz/8+01BOqyWOzTNumgXjh+T/WvzLyekLVy/M8em2qd6Md2Mswt6h3EpMGOA
7vkyO+HTGINNcm6YVyN9lVHsjFwsFJF3WWgsLR2qflxlIIZhf7ZUAm7nzMy16HuXZh2TPSUK29h5
+FZGZkskimeueo88xCTI9wOUiG3psxm3Jk6S5WDk+193KxeunpGWW53dd158Zl7WM88hRNhUN0P2
bjt8cp4PZbMwx5acYcGxIBRUptm4vf7Ib5gQGYaN+6NlYO1XsP502iBu4qqPgLsZIuhlCK+tTgEV
wEKafWqS/ZuJ5DNl6rGKLLMm0JebKe5+v3f9GaSvTZJmzkYaELFk4DlIgMQ2bwXRI70/r+yKQasb
kCfS+NlahlW7v76kOQ/fjZi0lPF6JLvBvimpdHEN5sAWdkYU9DgQsOLCPnFgwLCNIbIuqHxGTmwy
5wkB09sSaVxYogDWetYGiioScoqi2rd6jSYnQAtpznvYHfq+TSzUCPGw1h2CUQqwms4HPNbEtO6T
9smaJ7GvPY9xXVk8ioCDDtKEXkwDUdAD2LraRJozWyUfY2vBq4oFtNDJQh8myYoKi6Ps62jtxNqP
wur9HfIyoyuQOTmwkCTBdyIf2CqudzutLrBx5OZ6b4DvZ4GxMkvW9Gjj5yMpbOoEmBzC16/3ZFne
t3pXrQMjL/axZ/F8oPPzwi/7Yg/ixOaVYcjpBwlDVLedlnHSDnutYbRpFzYxD1kzLsPWmvZmb37C
XcCsoQugpc7y4mY9A+RBWgxHaLBeHfkVGtAK6zwk1WnW2EWxSXC4Uv8fe+e13Di2pelX6RdADbyJ
mJgLeiNSomxKNwgplYIHNrCx4Z5+PjCrKqsquqdPX/RFR0zEOSxSYNKA2Gb96zclIAumjrG1jH33
K/HTZn19Zl4B7QwiAP2dn525+bgKwwq771StvSIFY+nNZOdYuISM+xrwfJ8UPUxYpsO1P85GXZP9
Yub3fT10+3989+vDLtFnQ4kpOo0y9n+eBpmSEa+HUMLnk3K90ebT4QzuTW6OH31poLNMXetgd9iD
OsLEnmAOizaBcxdpjT2QztWRzRdo5uDHOQJdNWYAEbOG5hNrXXDAItmzKgLejI1sS3Xwy+amd6oM
qE+bPXWoyFSQGiv0PARuuraaHSm8hOzu1GiGAxbTAjjiMOIXe9C7+EFvmSBUMddPM0lPDB6xQ4hU
6nrihM8309AwgVWlbi88J4/XATm0gdjH3Qiyh0VvARiXZkm4y13WAkFBJcyBsGwSq/9yc/2bnNRF
j5p2c53erjfWPO39eqjPU16RQFiMIg+DS9hzLpfZ7jr6I91gNrjevd4AoVGdkVFPTkZ7k0apvxA6
LHp3CPvD9QbRIQ6O0BGuc1AxMaXHLRKGknwNaXa3mnCxeLXR8szve51vr5/lHw/BwrHbdouN6/hs
CGnZhq2/D4HFGED1aC8mP3+RDh2qbi6yrjdSy+2VLDgjJMigvvfqGito56tg/7UeYi0+mvj4TKUY
dihWtdDNdIiqXJmxTWCl2TGWrmMzkDESbNtt5rhSOjb6PAb7sNb2UNnTLjY2Zh+95nW2TvmHiU9p
JD2Tibm2sqOqZLYd5rx6M8dauZhGXut6154fX4/8Okycn1TK2v86dn3q9QlpaIu9171Zuc4Z6FNn
1+O5fH3kzyclVTlp7vPB68Of9yw3288ZG6p2IwMwnqNVFkFQvZ5H4bgVovW6woTSc7YW37g0y+Fg
pzkK3Blwd1Sw74QGKcGDUpw05Y+k6IyDoVkGPkPVtDGC4DLOMfN5ZFaH6710vldeU+ivd69//PWc
f+9vnhxo1mkRliDza/26KUqv2Rk1fpB//v0f//56wJ3T7q/31FBrNHAt++fQE6JI8HOeR2HduCVh
iwN+PVTf6XJgQlcD5mahnu8Gq2Ja/HMJ/fXweq+bwDIX18PXx9dl9tfDAlSt6Kbx0A4NBGBDxyxx
XnLMefFpOuBJHIJ43M/jyCFwsStkny9iI0BNP9/4Ov0hLi7l77q6RxIp1M31ZvBIFwboZV6CvLsS
hkCIYnrIoAOm6MM4qu4QTlUoQYSzcDtGck0Ei41r+sEVEX3N690hmJfCnI724Z+H/vIsMH34vbT6
xc9nYU+qV4IgWWafdTkvPnJetK73rjeq0OXvR0TmTs3x+leqlnrmL/H8aR4oRuxWWNTPd0drYLj+
ehVTOnhqwETPj1FFJ6iqqQUWRtcwr/988b/+5ddLhgnbo+srXv82SBOMFKb9/Od/PCseYx96+nzk
593ru//8INenXh8ntcezro9/vuOvl9LTsiYh2W1LWhYjE8SfX+wfn+Lnx/51+Ner/wt/Q1ORerXe
dBsKof0UjqOkHk0QXaBwItxVWNNO78fHocQHfkromA1GfbZTfVoBxzHpTeVzmvh4ywXimUYJLIxg
opXf6PbWCL07mQ3iG6XwF1v099ajGzLFJvmpgLYb2GrUHxVoXmE6ZC/L+Glw6OGpFDjQJX8DkBpa
WegQWyDdEdUBeUBtRZOsSlhpfPSpwLGkNnTd49T7/UrV+otb2dOiRaXjdd4xKtOjRso8+F8Jt2r+
mvZAFdAriccFC5/rbVqaRjhTI/8c2rRhLLRAe7KEc9+IfCvK9kfoxmDfA0hvrHevZjska9f95qcE
e3gizdYjIn+7wbV3MN4sLcezY9NVA0KPGvRvcjVr7yn3UDBcdpnMDrHGecsl4vyqVUx9yWtMO+kc
x5/9+JEH4Ta1SuQ/4HboOeKXtkPk7FlIWmoK0pK494iwLasVt4aI8FaJasw0IvUJFr4SeuDgIwoi
kbolOatUbqppXzTP/XRwUHBnAKMYWVv5pwuVjffZgGlhtnEamuVSFISs54TZ5NYHPcMLrM/suSuQ
j3VrxZbrdlT5e4Edkl7j624l+l09erArEwsTFBhuy7wvqThsJfD+fpsCH4+BMpD7KiNaVs/taJ9a
BONRZW+HpuaXdbViFdEUbnK80AO/fdcnGa+GJnqWQ5AeMy2Df22rdiUoH9clfC7NztzFUDjrAUrb
JhEkxBqW/55ypR9SVuq59z9t9Dh5nAbjKfTMkB0JbFSXDWjBxqx0XGM7tCEzIpB8LAZr1xOj5vcN
maN5tY+L2r6HyfPgi/zc07hZpBEBr60R3cJPw1Rg6JE/aOsAYGMVcsq3CcysK5kxKtRNmaRkznfy
hv/XdG/pdcu+IQQ7YYKTtiHJUmKaTNhbLWqA8SrFotLOD86k3wZJo++zqMX910tv9G4cb4NRy/aF
lp9pNywGyfVqGGGFVs/ddjRFjCqXa7uHsuOryaK9TEdWBf2dmdrwvOz6AD3yw5w3Wb7uDftevNBL
ZVrt6KJZgrxOOqt0YyHmlq1z8ifiWnJa9gszyNKjbXbWtu68e2L30jlYKzfCbengIWc5H4507m1f
178JWb0IpigQ4wxueq1mOH1qtubUdyddPyXSxrN/oIq0zQqjMQhptEoXYYhqCSmHDbS/7DPj4laK
FKDyS8ePrhqle2RmpZMbM/c9emiEguy+IQ22jgYbAEv7nAzjuUzIaIvjHaRMDE9S2odF5LbbbBY3
jZlMlmUnP8M4d1ahHTw4Xi13NZi1tEkSo0lUuzVqdTWQaaHBcnVtpHzk7k6gWmzzgJM1QVIr9qI0
1uCfhOoHm1wc2QarX4VMTlXRyXWbp9tEebANZXAo/Hi2sE/PdQgz042ytyrTWQOQZ8s4J9+6Yubz
ajahLbiPKcqGJlX4UoQdaQZuSuJivot7/UF4WnjI22wTezAj2hpzZN2rL9pgYwtvEJrhZfKzb2cN
HHMU6du0+pKWGtceqKJbSTxWfxd1lruhfd9XMHxUBirllgTVmfpn4ppHZ8TlweyT96nHZMuPEcWZ
tK8k19cGwsEpNJtnq3GgBOljiXkPJ9pEoZJ/iUQm9K8bb4cUd+5MOrZ4B6bgO3U6Z8fIXoNw2E1u
9WjESNFklX2qCl1eNcX5Fk4AjD/bKh4K198EQbDyDbxBcu9GWoW7lVV+340GkYS2a9MqaTEjEAn5
mqO1EqmAImxMYp0M74o86cGvl8HUP7VRfgC/wp+FJkOQdE8aHAsis4kulzGBlQNZsO5HV27anKkm
8dJD0LlQycq529TD2EVoFgt9BQvqyzdITKAfCSjnIfuduPwS2p1AmdPZmE9Q6UN2hAa4iIeAvllm
E0FiFMT2ZKJcCYvU2YD9ERm2yYfo135OIGaqum1PR5edcCPxJ8NOg6UqJyRHnXL012uLrjdyI5uO
eWl8juXcEU++2XZN+FZlazRWug8lW2Op05CWJmpMuq3YnnX0Ld86D5FbKDIPKiMU624pXWWfI5ms
Qx39iD6OtJcQBbcNPbPCzTAUi19t5zQV4XkQPvB1TzPUDtWrbWWHimp40/TOUbmuezbK+NTo1czj
t7tNlvtn8GakqAWCxSgKyhUMONxMR3GhrbljFa7XQQvxw6PnaqbTSxWnNPDTFi6CS2ZKzKZx0XdE
fiV9dnETyFgSjN2Kh3fbtGH+84tImT838TSwZzR/mNVd5ABD2dXYrwZ7ZCp8djPzKN9FnD7R931v
g6Q+DCH8ZAMN255y9TyG6OCmKL6FHk0UmgGrQ9wWpXHnT01LJnBKtJqGOUTQVsuojYz9aDMZxyHa
1A637Rp5GqQhtQVAuLc168kLmSCzROgXEZUKr6rUAubR7u3KmNaFInmqExD624JGX2XDMU4HXPAD
fYsC4i6DZGN6yXxBTDcwOu6Gag695ycrPG8/RiOzg53ba2QcR62M4n1VETRjN/kmhJwQ5nCFRuRW
kec9iaw5KlyGPPiRx6qzP2wixQ2B/NVOkmXSkh0yhOiB4tRfu4pWamjoWIq14XcjHh7VxHnU0rom
iolkK9YxrN4DWayCmh1sh8OnY+HAnJ4nb8KXGZ2GHntEnUkyeI00Xtld+ZFXPZrpGjVHnGJ/HCDY
shyS/NIO/bvJFtAK5K0+wpwcBPRhC+MnCEGRU0U/qDlA8W2YAC+NVt4HIuoWho1Npq+LOz059GW1
7UsvP5hpwvZJ14N1Rsa8UP09VS4LNaOuMTRmOAdf5TFmsNvI3k1jfGyS/KEyZXbTJ8a6pwVaaFAX
XdzK47kMmYp7h6oTxzaSjXwak6MlLkaiG0etJdWsJP0hbQlSbISiDwo/Y5pqcQm6BqzZN9ZTZPXL
KSLSpKmrI5B4XIcQWRuPmk/7pnkgcJLaa5nZ14xtfwPaVN5FSeBBlt8MbRW8MR3VC4vN/Ea0ZADk
ajDOXYN1lK4fgoAVPDEimLAdFpkqT+jA9GtvdNDMmeO9gMB651l6gZOB0azAwJOlSoRNM6CCAuYS
dw5JG47NOiqL6jjK7MtzJmznWZMIvCm/V6n9SXQ1uS6e0jYRW6tFn+vDbT/066x/LNkSbs0K1xM3
V3vR6xg9lTDdLaYGJsRAv/TtcBNnqGIn39nDhFz5eY+hUkGtC3UAUezMtHfkObPjhtpr6BdVB0AZ
eIT3aLpMtl2brNKEwLfeaNKt5ZLe0+aIK71h5eaWvWzNxN1UdG5YOz6UW4jNlDMrJybMdEfOYXw4
l7ph/JXIU1oam4L1lW1kuHMKcW+5D15gGI9hY6z6qJebwIckb2Urp65fZQdwrlrzGVEPXomedSki
50VYkjQ3/WL4bkHdV7brwZgQDMsgXOnVdF/NRglDYWkLnTM+xhr+U2FEugkWW/lw7FSGS52nAyYP
98rtoWRUfbHyhoOn8GK1C/OupdGJT+zw3Sl9DCXg1C6hIvLEEFW/3kzPvjfXBSEeUhaiUjskX77X
5JuK6MwZYmpXnoD9j927n2CQoNBQlSOrTd/mjwgOUF1gTmeVnkEQrOdSj5ELbCTaHEVgAtv9MOOC
CCYnHFZtpg7JGOyqxiV+1QPyRX0rdkZYI3f1hFjnATF7Iif/WqUbeoun3OWd88rBJEymrA3Wra5Y
tAY7W6N+T8kEoOGeJuoN6nq0tFQybeHxvDZtqpjwfMKwCY81GvXuDu1jpoKLDT9pqCcwBgNKAa4Q
jUS4bY3D+1gWfDszeOmKNAEuh2Ytapfsb0G5Fo8FV3ZPKqZ99HwLgyAoTwsJAFT4wT5rtPlbwkdw
0ttQbL2O3BNyCw4VLhUJOmDccbrGIoXLfO7T/quZWJUcdGJu1P2wx+lcZPMP6Io9vxllG3KivGhG
2MPVE3QRyGhF8JJNxlZ43Q9VDCSRRPsqsrds698hm437KGCzXAbuvS7LU6wNjxn8czfX2kPrqG1Z
OYTUE0aX6fg4+QzIasAcqbOGUxX1hyoMa0Cgd3OCXCL6KFhPwsQ7OKLRHBUFIpqoMm6UDpHMJZfs
2NpnWkMRJKgMv6SpeNLnxKkpxYTJKoh0y8dbaheQIEc7tuxJmYUD4Bq9Vc9TaVVnqhQzg5AtJ06Z
GEMCgRscGeP2O33br1hN8yGAR+hRJM7ZT8wSnzXNM5ytrK3RRRiKVzGZuQGzdogDF+tzdNNpsztK
hHyEzjqidFoLgdOtA61+diNydFepFvn3jJ7eIf/L7hFLjD4NvTz51CcsIb3CecW2QY5QaspMeqsg
+fAaB9CPa1J6Gp4ItKsX8A3BR6YEVQRgomyqrxiB8jKOx12cjB9G2RJt1KX7EJL/ItC7cmfEDfp3
Auhq7ZuKBgJvPO/MHuHFaq2HxuzurFK7+EaCwpZfqUgjoNSix2hs2tYt6xOFfK0QAyVJ/BThjUWY
ZrCxoswHx0Fy5moxFXIc3QVmZWzjImbfF5fsAHJlrLsAvUrS4nopmdVGA6fF0gcpDcaFYbJ7V0PJ
CQlZIm29XfWVg1dVRO8mHsmG08dKQU+3cYgDYUgcDUc2r39HXP3qQxQqJtx0EyHxdOvT59F4j03j
NSpSrNKkIxABsDq3NpxkQ54NH/YZEgJzcE+m5TlHkbAq27OC2ybdr9GPoE8oQOog3+VSr88dwYy2
Uk8JSrRT0x9y32UdNs2PSqFvyFSnNhplPPf6+1F4G6PV0dZn2VfQQITTav0QepiNSgu2W+zh3RFY
6NepHSAntQZIIszIXINsp5x71FtPqv8KYlBv13jqHXzWch+nAsyZPZdVzuoK9nzeLsypFukTYWjA
DOBFvH+Tp7CT9HIfC+/sCL1eIrI3bsqx40nsVGu0O5kJRXuosEgwJDOIjidO4cu7WKMpWGd4AyTp
XQD/LVL6hxGFxMbxEZbCmBVX4yK2/Gpd0zM32I42Af7H1KgQEUM40AauFy5fadCHF6UQjWEKt0k1
XHCjyGH7jQxgIfy7pNWTtdbnKwV9FPOy4CmTzVdbVF8zp8QpktuurIwFlUrIbyzr5DnuA39lJj5+
hLi/Oto3K8FVQElnPHnJdzsv7pxicvb11NgQvhBYTRCCzdo66VJ7kqNBl9gtS8yLSDV6LkK1HCgF
mIynEsVr/F3romSDCexAdQ+9VzyyaJ4gR1+8iMuzWFvz72RkabDsO4vvmHMCuxq7oiniatEhnGpe
Yq4jyLKdHtxbvUFgdB5sAugvmFeL1CVq0SLEDQB64WP150AxyEOagxFGojZkeBxK7jyH9ik0i1r2
j+6YPibddD8MySVKxn3SinMrCW5szk5mvlZ8BWjLS6/+PhMxo167k87E5aXdDAmeK+VEnCKF6aSq
BQOXDW1kYNQSvZuh9TTB8oTDqLYqrb/SGEMemyqhKxAHOtqTH4w74egYQwcYWSeo6KqQr+vUaIqn
7mLya1mhvR7YDsb2gz9Nj7U9ExlfE7D0nA0iVenSS5ERtwVXDJraauk75OBOBHvoDfRF780taiAE
oiCM4kvJ4M1S6qMsP3AZIL6bBkehh0+0kS61hhOmW36ZfNh8El9RnD3kTvVYdta0BLFEy1N6HwHX
81Zm6rVkg438hykprcfZFql6z9Nm3zTeQ5nQIrJzgIJhb48lPh/iwXHSYyP1F8+QD71HavBAq7jy
w4s/wM6Gx/GV+dkliJ57W5ENqt3EbUrmYP5d6HSVGk875prC2wsrYz3CYL3p8IJyEECvTKN+0dCg
TMlr1sofRXS2ZAOVSSDOjlr/VJkEuKj4NjQgLGjWyeucL8cokNLZM1hlWueuIxKXHhooEjvtWGA6
mBzC9sWy5S6OvqGg1vZFO140nKhzT4eBltxPyfb/E/r+JUKfYRvm/4vQd0rK8oes2r8z+n7+q98Z
fX7wm+1bLB2OHViGa+u//OsCD2c7H7Kb7+qWYzgu7/U7o88OfrN823I8GyZgAP0Gmt3vjD7b+s0O
AqiBBpiHw57B+a8w+nibf3hXBIbn6zSkPMiLBsTCf1gSWMiIitYu9WOpa1XMEsNerrGOlOi2tR6l
34ZHV7TWj3CI2dcK38thVDWhir3HOjWL6MszrN75hMLFcmWHbu0/96Jp5Vc02nn1PnlWp312qc++
Jp3gqEywFyYq3451Fe4GVEI2fR5m0lRXuXxoHG808UNC2ZOYZUfHVopYYZ7aMi/HUYMSPIBME353
YoXqIofwYx5F3OW3GXQmsOZeiz3aChqsQlunJrhRQUBJWpdJYix0Px7FLULokCjx3HfQmqguHFkO
zSihEMzLNx3mmYZGPsrcVZPTfl0GLjzNRV1GdoINtNYaP8xxyORSSm0csIiOiF2L66F1l7ATlUSg
oKR7M+Yq6+JbDArMQVtTkwSSNrsCIpb7OHLwWyrS3EmMdy9usmhfuxU7FMQJOmm+fYb1dR9jYrYN
Y/ve7gkoS60JHg2CitmIdjQFskIm5A9T9qhuNTvI41MbdQX7F7RCZrPTbZbDbTHFwwD84Abha1mw
mdnooYTgJB12xFC0jfEQ9IOFlTdKSEpL1xuDOzXFXv9k9X5tPfDEQHy68cAmL+jz7/o0TJJZlkYQ
guhGJJvWwRiRGCurfXPjTOG6F/ThuZhxI5Nl5rE06CEmhlNG6zr1JgrzUq+QKvWDecgAtC4l9S37
Pr2u5t1FhTZV1qH3pDwR9puyE+1wCZSZG8Raprg1m+aoG4em4avSm7GyTK1Q79oCMVLrCrjzEn+j
BBIkdM1aCkLCLFMRXCDTatzEKp7kuEi0rrwL8lrzvxyvtzBWACHNUP+2GR7DRQWdB0JI4wFgdkmU
aEcQc4RhhemiIrSFmHzic9zu2keQPdop3D58YJy+xt4LrYsDqiiZ7iOhRhOfWlmYG5j2Uj8L0RkP
qQ2tBbATIecpb2UU4dkcDd4zOHFg7tht+j4uHY5N2a8iV01I5HXBr9LTi5L92UVtsjZHLPdcOBAH
CDbaN2EX40PnWda9AV0cLS9cJpnZ/Z3ujdENI4D8k9Zx6IXpRcz3pLzIqfexGJE9kJIZbx1g7o+6
c6PtoJnOsdB9uPIS4DbwC2wuiEReexqneUISJRaTXjY0wFrraDdGfaK7pi+nsrRutWzCzjKh1Mtx
vdj2iV8dC6/2boYYe7cgBASAjeoewtou9o0T9Q9uHYWIMRy86VIj3UXKMveIC5xnfaxDorCCxDnL
yfphF/34rmTenG2tsy8V6sBL35E5XhpGeRFlR5vSlIQnxJ28+FWkPrrcoHTVE+uBPTR4fKa8+OTn
A0/Ma2D0oTe+FaVMyDROURCODBVY+NkGwg0tSD+lxCz8MtzJJMp2WtCM60ZzccasQiwy6spI73Nm
SCSyaflWDrjj1exk71y38baqScM1fGy0qMi519M4YPrSmHJH16+8BBazS+K1zcniUtx2mpw29pQ5
d50dau9mgjNarSrx3CWivcM6X22aEruxnP3U7ZRG+d5N9Zy5YeZEOol9pzstMRJOjJNe5mtAyGmq
fxV0xh8aVVDmDD7bZNdgdUJIUpi4/k3aiy4meUJ4iMajH0eX1mOcibvYyj1wvRAvlHEAObcKbxVZ
aCuLTpARVZm0jbXOkmtLh7hqpgxzZbTYK7m12rihZWCBEY4oKUYxopU1/aUJErbNCp9gKUnxaRQ1
ATMAbyi3nan8rgwz5QrBer/RVfzQAcKcmwGorAJjXof8PjszEc4+LLJhb4pW29hZSupCbFkHDFOG
XZb3BC0X5nDSUhNDMYGiwm8jGGFF4K3K0PG+N+jFMM+okxudJt2maIS29kxLbHsfF0ILczPUJG5z
9pvWXFF8xE8oMcZTrPxxbZp6uqmnYdi2qZaug6oAAfbRlaUFY8y10YLkDKWtim3vlBej/0zDPd0O
fuoc0e7XJ+ThhFZO/XAJC705cw48puQyTbdZX1XbQAfOSgUEzH6czHUQ+ghzmzrApAZdpw7oswKG
iDdaZJT72qxGtHxhe/ZGAQqRj+oAsT5c0L7rNy3zJtxM5GU66CLNpS48KSOCs2B5xG7AWdoOjOiN
jXJ5WwuBb5atZ6d2bMzPPOqpKVJYLgJPOho4VbGFiJzA5E/tlVZMaJn8HlP5LMH2YSI0XqUWETQe
UjF3HLt9rPXOriwUSeqWZdxoIFX7QqXBi+cV2Bg2vnmrhdg6smB62z5IcVJoW/tAaZdhrgo2gglC
uM7bmXHixCPmO5b/Fdt6dASGzjbogJt73x/dhe6AIKQ9dphGZ5AdW0zWKpt82BEjBHasc9ODmiba
tp3qb30tF2tNFd3ZYObYTiE8hNxzwyVCz4g+G+ZvZeLhRKtPirInThGgWcmwSyI4F/iNpYdOCnkS
QZ6sCsNSsNfnNkUQYoldYS0WKDDqBVDsBEOGoDMWXH1de7Qy0RWRbYTucg9tJ1y7k3H1gaGzGUDB
HAxGRmGXI20i9McDXoArPwFTadO0XLolEmqBym0b98W8gPSA1qx3KyNC7YW3E1cpiMwqH0KL5I0J
ql7vYFWXdlT6AhX8TTIqda9pKfBzMZW7yajcfTsm7UZzBn72egpRNjPNSAuFgxdgXOzQj1wnpQtA
mbldsLDpDb9XjahXqd7ZYHUDlK18UPiSarWIL52L7B88IibCxJfNi1CQzfClEWc7T/scfoNteqs0
6ntzA19ThqchQcC80pMoJ97LcH1nNxhDP934nCRYJTXsg8fBnkS8YX9JE8puRI9BlptXZFzHbOJc
GwxvUdSmSpBNBwZgUAl7y0H/2kQKsu+N8nz7I5o60Jty9d9SBW1/VLPaR/7v/4Wz3vdKjA3Fe/t/
/v4Q0c18OPpRzSKhvz1YXyuTi/rRjPd4W+b801/P/FcP/i47QkuJ7Civvr/nNLb+Kjty8NM2dctl
WvVt6onARejzHyuXFu/jv+3em4+q+be9zN/LT/mfvtgf9Y/+G1cyFYznGDSjebM/FU0+h6wAy3BE
TZAg0OX8Wf+Yzm9+YNtYV8xCp7nG+aP8mY9gP2j6PsXRTyO3P07QvyBoojv39/Ln52mg9YGmCl9D
x/6HgbcbBU6t9S1b822z+pY9V+/xXRihKYUmeFefA3NhP1s3/vuArz00DcxlERQAnAYBOUc3GtIM
BPa7MVuhaXLNTWuu2b+OpARgCPEiKXEuM0BIPtRJ6QR53TG5YQoEAVJfdGCVPAG3/7fa3ERvGq1M
D9x0AVVLghA3S/1OkWxwW3+jWdNvxPM9kQuaf9fAzN6iQcGQ5SX/cI0VeLPHzAGiRxd114Bd5fDL
lyB7ur/rb8JvEp6UC5XDXlr6rp821V1zTw+2f/SSJRmuqCCzJf2adN1t2davi035hn3bQbd3mBuI
J9A42Fq6POIzjOOBgfnqPIGKxad9RofF/1bh2/BdflW0Eh79Zvlp3QH3JBAlfLC/RfNjMI7heao2
RbfRvHVd7YJuX/gXL12ondxpm+Huv2WwEkrdVLL6av8+PK9X1K+x+z9jSNvACIGhG8yqYA0IxWeo
4T8e0ndV084j+a8D+d99id8HsmGav9l05CzfdAMd1SIj5Q9pIod85hIHzMK5jtg/B7Lt/OY6fCxP
dyzTNN3Zvv8PIMNB6wi6gRM/2QEOWMZ/BciwQE7+NpSvn513mRWSzDgGqkeO/8VcscVlKzJZpy/9
vSSp874/52pXJcQLPRTP+Lkn6T5K9+S9kWzloj/KK7rn6bSqxpOzR0lC+whRt3wtT7Mo/ZWojlv9
GN3igJWeQDLyJ7YOpU1RieGVAigh+c3/gfUQOUlQDlfEQRUwl+dIKiyT0pZxrb870feVtUD2bK27
MdsqQndOyawKIFlkuiOt1D+oaKk9BcWnJ38g5VBoHjCpTu8pSp1iD6cvfYx24/oNTaR81ffph7ZE
5nSX/aieknV+K27Vm6eDy2ACbEZb54Mp5RFC1RIDeD6o+2HrW+P7vJmxi21frL0HQZdmWil/Gxvb
XGy8NRwv9POkDgRHF4kivk/9AgU2XDapdtaTvyPfdOVM9/q4Rsvpn3vEafZG3NDq3AwrOt3ZAqLb
1nduKLYL8wbrM/Wt/6adelRfIL98VYLCGqK1sKSU93jp4MiCyhIVQDouCYoV37qLnew7+Yr983jB
05hQdarB+CUWD6X+2LYnzt94xoFsuvjvWHXftR3GelgfobJcgDU7xoJwMvNe7bIGc/SlezExKqLv
tjgax5g2GME9YCzL4YOZNkiOOngt5L7vaFQRdBT+TXzX3ErOeHDbpesEWaW/zwxtW7Ux5AmiRp8j
wt2aXX5KaUQQD5NWZFd7GP66EIpwkHdhG3nGp6U/oyvJiHnbmice1PoWG+IhsTZYcOvlsxp3rRJr
73YC/9Gs+w5O0nAKkFCxcETpA/mSXvSsbQx+zTm0LyAbiIskoEG7nK8du97c4h2xkYtNy35ujpXe
wQFBTruyVh9y4a7Hi/7WN8vhFoPjtSe3KBTxsVg9t7gz4IseGLiE3nYmlmiPXf4+3iOMpxGNhdM3
AubmjDMM0HWsA9ZPT1r5As/MjmkrHEpxami1FrNBd2YRrpmRwlh3b3J6926qXdrcbohyDMUHxuVJ
BhGFlEjyT9lgWneyOsAH1EzK4Rs2qlhxD3vxSvpNuCG6iijrcy2Xaue8GtByWqKxzjGmzJB9vvf9
KhrvQzpoxbtDueOXEAytPf69TfdYRh9yoAY+YUFcykt1FtH3INzn64lEnkNIdK++Mdf8NyOGPb+v
i6NbnOEfkbdJy+IFsjOBctxizwB5kGtrR2pTQALTNWcHO3wCaewTMZRxuE92ePLDD9gI+4iHqLFy
qQ1J5iTHpjU+4cJ/aN2O0ol3k1Wy5nIfwS/x09HY7S/hHUCfcVfE2vWXCCejbyG5qRAdov/L3Jnt
uKptafpVUnm9fQQYDFxkSUVvcN/bN1a09DadAfP09XH2OZl5sipTSqmkKq21l/aKWBFhA3POMf7x
N87kNIjnaeWT9YSHRDQxSLIcLeuNbhthfsLj3hDYVJBflzrJiY0LqiC3sXexox5juTUiqrrxgvIl
utcw91G6C+9j2POokJKdk1dc3p9uC62JVyUtBWlOZg9JdLweTWd8+LLiu/li3g1eiq6xOqn3h9Ot
CQ3Uf2ryVZlTYviXb5IW84cHW94u160HnmS8VWi/XCFpNeyQpk0fW3zjJ87b7dcThFfSeoZLREpu
cfsl48M6+m0Tth2dScmCVPkcVPtFLoEcEBnZVTDFCQawnlZmP9fmqNAT9+VIlriKD5NgKxWDo4dZ
fyaloV8fpfE+U5Z42IWZfWp3T3S+C6k5tgJbw/1LVuDk4y4zXEd+evdelrMDf8YwStnbyDTC+i73
0te2bXAhVOb0DgzlF4xqWTpifSX3E6LFCvpmQNYel7avyPBKSRB877gBrzEbc4YhOgJT4MJ+raH5
wPnhfotUZmjbxz0mmmErNyeMGy2UA9xg5qOj6frsuY9hQI0ZtY9s967WWmw3uhQMxjL0L81C9ouF
iKOtCfU6RAFYzl93oryyj2peFjXHBlsoIaGLLLJAcaWttiwiq9axP39V8PWMiLBV5wWcRgpHieKb
8aIOs3+ewzdiJl9h5U9CZLcY5MJ4vez29myWFUfVC9/+WenWXe3zYlXYuEO0kIYDDHldxlrKVBZs
sw2JNmNY4AwR8HTZkqZB4pRag3/sSH6jchWmS56Mie611QM3F8wI8dbBNRazmOSSJhf8ziM5srvd
nT6b4ATpiDVcmFmE24Yn4qnWJMn506BfKOeQSCnxaRYjJkeQh/Y48yhO1GZMgmVfkzG8SaLQ0ity
bLVNvQP41nqzeU2RSxjTWaA83Oy1WEV4SyH5F5pL1nx2zzW4CLF/UJ885nKt6mL/x0w3u8MssnVH
tqexPeBi8jpJ5m4kVn3Kx+r6nGxwKU5hwsNsLDUTPzdYwXiDpsYlWyQH7W20l8kaaBOLqnDGqNoU
OgvmOIy52TbLuZuIie6G6iWCoa/eSxZOJFmjh31YcASaz23mvFYN2s6WDKtWmEN+V47Zpc+ujAnJ
iENrDkACIzEhlAIxoTCZmlBEiMHYFNkupwLHAtZvNxFn7AT9pi7tNDjO8X5yzm+0IfIPMuyrtOy/
c090qjEa8L1+4nNfo269ctr0xBCSE9kUxokF/M3pdCa6wYe5QJTEuB21T76Y4LNus9aPteBPvTiI
kOWCeSQdl97gdjNFH4z3YPCQQrAlHoS4GtL4bg3GvjQ+bWrCztrNik82P8YYYT6XmNhTDbhEnZIk
DAOBKFRL/xiaMXwEUcMSf34EtDXbMYtlmrkhEOYdEnKyJDC98acYepHrhwNmjozfhaI7lhQLgt/i
8fkjQntwofXzanjeryzAcPYwS2l+HwJYpvyE9zfBaWRTDPNPGBvfJEveq1VGsABagTeDk0U37mpP
e08arsNVG2a2/sGeXj8caCYRX8vmudLx5J9aTzaIblWP8QaIAwbS8aCgcMwZUOdtAOQWvpbTzyuC
dfCR4TzGT6HFMcp9eqyF5ppAlDD7eCwYKxYcvs4EX9fkOJCjPMa9HSU21Gw+RAF+p1w8TqrYrjpX
QoAgrfsYYx5oJIVL8GU/f5P6cp/jn8aagruzazdw6blcFm78Eo5ESD6Ng2ZqFKMVzBpVjiEAwzpv
rxQEowGuTS5Kg8tdeOI53GB9LOMsicZbIk2ByJLR2NoACn56kztZC4Y6sfCRndnSfXE/kfop5IvC
4xaoT1hz2Io3DWQUPNoq4aDySORe7pVUh/13iOu5vgsfVQDDmTDuqgaV7R1BxckszapgSJQ9+JQ8
f7x+235yCSflnWUyQCV6C6j0MYKwu3tqZjoJHdjAUejDdkefwo9SNlUn4fT00KECDMHw+m46bcOs
bt+QsWFVxYB9GeoogWwloSDHPa0Xdx3ZESRuwruEctH3hMm+ZILuG3L/4l062oq9RNlZmD2FOHkn
mywRIT7fEv0+UNN+QV2yax1BYILWCQPy5m10o5FF2WKzJU9JXxyoh8xpHVSK8lki9BHy50bueDhS
0UAVctFLVOqtp9cfGVAA41sjUvJ18irmck6UNg5yvQRBI0fxmIubcPpketcuZW1eTTrGfwNHSnG3
7zjjaoXC4aGNUGVjnHfTpj0gVEZ7TcYShRLoNn5JFBKNmRLoTgYJQ8mv5iOev5wrMzlWAv7mFsEz
7C+RnV7cr/PDEM1rFUzYOPBiWs+0g4ofa3ZJpgvszwSID7aaELTFkje0K2lNAsoPeWQM9Q61xEG7
7pBQKY7MzNHTrsoX++XUI8VKnHqh7iLpVsvzrNtOdo9wqT83fXGK8n2TzuNvVI5ljCmVBYUdIvMU
bVq36DYv/UHjEs2BOA0tKEmqQmcZBdi8Pp+dRcLtrp9dOx0DFCcR96w/Uo5uxIJhCcwmkWdHnlIw
1xwe0B6FGh+fslTZglhlUTmaAghsvHdhMSx1bQNYAoUQYDnA4zuzZB7veOK20yWoPgXZx1HVQvzl
TCRZSc6BwOiY6a0UW2xuFUuvu+hZQ6KMbpaP0xgL+lwO8Se+42SjJ37EaGA2kOoVLfhcLfyIfW0N
FPAoUwItJWKFSXDm8FtgItD5Kl5UoSs7khUZ8P5AaJlG5pAax4J2X0EmK08NdqvsHE99L6HTAGvR
1x1ZYCTgNo7Y7blGzWQyT6cn5fkhvyHF4+kjYhCxkgvR7KgPKN5kdZ2S9DxdSbnxHZ6UFJcu49EH
arftzlipiIiHYkO0C/WDdk5DCUv+avJDJSKJ0LQ5vyPnnc9zAkUfJ6Ey+Ta8hmIaINnXrcJ/+OJP
yGU6l2tGuiZkwTdbxhZYKmJTvaPSkL7w+ND1jfox5CuYp/Inqn5lyhhC6LYV8/KopUC/p8uqDYTn
DWKPOSUSCQE2gDV9Aa9nuC9ifVd4Xz2t5EAKMZE/6uo9BvWOudofSHps1gLxYe/ZFS6zpc5DLO7S
wRIS8z09Tcg6Yl3O2Bp4XtMf3MMGMqzg8KiYBnLevQYLkjoLf970VBTVkikv8V890cT7cnmGsFo4
P6HPHELxkW2huVtqWAKHOYnh0aLErqz++eI5wavFAODBAJeCVaisU5zPa3ZNwX5J67r9elL3EFOj
0E5bavqDcQOMSMj7UzJ1CKe+y35J0OlLMGk28DIrwhOWeKlu6/TxjUfsWzk1+Tet1a3oswmXGqq1
Ti/9NqkQ1vQOWC5nJi0P/XY+HvAzL6NUn5DvMmWLelvkpHu0q8qR6DCqA/JpQ0vml5LhgMNB6b5D
K3nbbeLJOv2xISInsPoVjWzGN2B1cAjEXqpvssvwzTnKy5udSIlKyG9Zs3JCxgFuZmd2vX6u5YDM
8LXgCUFxjKB26s7jmCr4+2vctvEx4k99Ezr6JvlhckUZnpTzktjgVbMo8cFtzxAaJ6rRn5fDaxUZ
T9jbWElYIcauCEz32f6xngbFGjUPtUZuf1IeEuHlqVEgPpdjmBgXEtsHyheuJwpUjt42vj1zeCM8
HjUZNKSY17+pemEwbXCIsrm6XP0R+RhqRLmCSfVE/S0d6BrT/pPGbzhU15rKJw5ghCwECLDUDMUK
p8oZ6QuP8wM8o8kXA+YWaLOMu9V4+bL3hMqDN5MPbPwgC2b23VY7tLHnGeYwDWN4zR53XNmK1gnh
a8f8ltqq186LQ7pLDo/ITg71h+bzAQIjPeq294q8OB7rGXy/MSzn/qOMmiXbJ5wI9U3CLRC4zKmP
U7TyXJQxnq+N06F+atkVKD/YJgmrvRvpyByaLKDMG6PwDqPsNYTsoAjCxZD63Vwjmi0yYcc9e7u4
Riw1R/rBFbh001vKngeFZPjMfzgGMbCsO5PEi/K1BGuX4BqAJ5zzy+M3E12d9HUwOvkbtctodamE
Toszc4x2lHuJBMuAIK8/LuLQQau1IQ635SFvSaEEgMqAzwl7I5DhLZ4p6C8q2QkRT4cSTdYgMiWN
Ro1H/chsXj2+yA2HWTgmD9JFQT/JPqiZkLKZaqZ+ZNTcneC072KOnsjNz/KOaLJhox+03QvzQSO+
T+2nPOfEehEyODHSdXab0AqSmqyOFS0pqcam3KTfJA1iDXip/Uh/Of39wlpqABH02CMfLV0QjIj3
RXGJ4/ksQmT5odVuOnHraCd8Rn5kD7j37AmUTgUXoTchbo9XFRDY9hoqM+lXIY7AIAqT7SSoaMqe
BLBJZG/LLqcSCcaUAeRVY27CdoRCfD3dfoku6QKBvNF3EbuWgu+U97C6TSn81PBBH8+zHJ56P55H
v+pRmmP5hC5us8mM87UwJgSSB8IbqMMaJgYZGkxadf4HQS9ULmCwh+nLQePCeQYjSoy9YiXmKYDQ
a3x/n/RF7T3M2CnMI/ni5G/Qbvp+eyx+QuZ9hogJCsbJe2Tdsxpj0nlFAyjlnt4HMAD672otg2MJ
Lq78TB8KujUeSoAuJQqo/ONozEyrwWwMMoY5b/kfxMGt/XZ6v9/V1xIkk02B6IE5dFt8hyncF/Rt
nzXBeOvHqYNTawqL92JqCvuE0A+uoMyOMDkJ9MW9y3uDBjHvSEhMEibrid1UsGI5iO+zscBIqKJE
ni7hGxMREZ4Xc//4QqgkPzMp7ftc5eFdEd+wwNzyrZjEzjBckoPpsGa3e51T4t2x9WRDbIwq+gFT
UwDMQC6ARqhgtv0PtYb40y4Tv/phT1Sv0ZHtycvP+mJKTUGvB5ZS9WCFmbuIPoq3TXLOaKa54PEc
ru31DepDNHzilYTHRIfhW66JeSekUYSE9voQWL0vR9xky2JZ+MAsZHzPyR4Yz3IrNvM+IGrHUDfP
z2RJJKTbmG+rt0W/9xVhK8y8NwZy+Gf1z32ylD1G0UFtk0tIQSXhynl62gSESLcoM1OSyIWDFJ6e
Q5AQs/lgCy2R23gtBtLO65bTrOKZZeFfKZzZKN/ZUhqtujDIXFP/wxboaVSXa/VoNr6GLgrvKfMJ
EoQbNlsEWZ3ppRL8fkWAOkc659d7jz1LQFLSLXuZ0+PTIrpwphvq4PU+2xNayC1AqPQx3Wu39uU2
wwq47m7XwR1aP6TGpbTsRjGBFS0K1DoY41GBnVDIZMz6UgJTYxecpMdYKZuTI2R228ceY3uqaLAV
tOFgocNe9WigeuCldiPcLyPa0DsjJKv/4Mk6s4Tb1ECLACQ2LJkNPsi3biAz01smiZ8p42quxwb+
GRpkonItdQebj2OEJ9EcTrxHWLgjzsU53aZC2PySLT4FMnlDSk+KpVAxPHc0DBd5kkW79tR57YNV
TxuMrhbb+6k9fCIsmOJJoBtdaMZTP5k/Fk09/3x3W9T8fFSDorcEmWgVO9soO2WHLzscBhTQNBNq
MtfdmljFLwGYj01Jt9Jko37B+pPs4gtr5hmxLGAlTF4neO65CamahrxSF7Pj7PbEJ8hlaTt3O2H3
AP0Ak7IidxoxhYh9fdV4s0PtSGC2e/WoLYCLlKUbutIeSzeo3kFPiVnYsyusFtkI39bkBdJlPbC9
RkAg+e/rAyLMt1Rvso1oRQrv24+oUxqjv4ZzcgE+qtUseFL2N6v7l6Ts1GZ3b/zho9hG9nTNtHRZ
BuHOxUooiH0S+eq5onr5x2QtC0v1i3yYQFwoQerXJta49uBIrrzU7LeXzS/x6m7JR/moepNzov+2
D/MZ4BfjcH/6gHcUYfqDhptghrERU+bKZvJwRVu/1p8k+wQTrxE2yYYIgXlRXQA9dVIkqUDesVVR
5AF+kfp5hbr/0QheOVd2j89HSTFsRLGtOup58KgtzNZzoWYWhuxMXJC2cSPOfKKU8H9EjiI46qp6
GwkZpdZCNqITJXiIyj4QgbWSPDgb4VxdQq9auyF9P9FSFlfWjhlmB+mSzoCZRW6K5k9q6vz6agyX
X6gnTNp0G9zORl9ozgyZh3qYXkLtt1ZRfm8eQUsNPEHR/lEohJPgl50bDVkeKnAEiJwxcwqYPcgY
WNnzOCTkFm7vOITDm52Ii+IGeoPV9vfUZDbOgLtw9TkTQHoECg7zKvKaVkc+5b29V9CzlXzmFs7y
LgW3Fc6xr1PcDvGTF55IfIJ/u3qu2K4Jvf7aUUHaMRAQkyxbo4mgSpl51Lb9GpU3aIGwqOneYRHp
GzTujX7q6oWs4rxOUInxuDA3CarOiM/9WkKBxJmmLMIDGaJgOaNQ+6D3m/B+u6c/GLyYpXF5m4oh
rhsnPfVdUP6qa8REW6RTVW23DrCgmarrOFvgLf9UzO7lIVU3RPeL3G2r+cUOVe3OZXZ9zwkrCRdJ
gLtgd59Pm8WgLdVu3d+4oBxMkzcW1XfUunaDf2FRuEhhsZMB70KziGGdORPPeHUYSnPqOpd+aqps
VXDm+0Gk+E0lp21ZyAbzCaqRUPh92GycdLuRlw/nNrykrxPBLJ22zGEBCjydMeOV+NzRppTzWWbn
4Zc0zMjSLWMUUgaN9TQP7XY7U2EbUh1Tyyj+W948X8t8QrIsxtDmWU9Xmc+NxpvTJDVl2Bc72kbo
V1T7Nu7VFsr1zljf0EauH1/dluHHXfOB8k8zcEruEdtmcYXQIG6i1k5JNjHvQT91WRIub+BhHAF/
eKRpsSQwrvcUKrNBUANui1gzzMzNZvMzJ3oCm83tbMF750smBKau8WR8fr14J9oZP8Nywk8+taTl
3mYHlPCGMO9J0zCU4xHP8ws4zrbdAtCzCCq7tPjvcs6MyVFgEmCNVdcu5jFmQszgZkGZbJ8Ud5Hy
9e50+3jb8ppyE5yO0aVD3DpkUGxbdMD0ZF6Xh+yXprsqNu8m9xRojVQx/T5tKWFoI5kSaUT1GVyn
wSlrRzCzq2iB3PCiJoFKTp7fu/rMyLyYK4UpC16BHzVRAZtcYWd3ii+6bImSTofyVPXOgwQTr20u
HK8EsJaOeGQtqmbcjVMlKkY6aLDKklCINXh+vy4PY7/MSB3YlCHa243JeTPoQ/XWfEtzYn7AjB5m
R7G9nP7gV4FnzojDjBUAMXp6891JK7fSg1j/ZsxWk/HBIxpbTPufNiPmD4ZxDEabEVincKSQxlYt
qzYN+7gzTsmYf9Ap9jaFVOIzWVMsLnL1ON3BlUrHFebSgaqpjommhXZHw0Qp7j/tfp0HNeEApq54
efYz+eYuQpgbv8lzdmxVC/cyAWautmFcFp6wx2nfS/rDfNPiY6KLHh08kTWgPhoOq4uUlUJ/vQyF
jzy5kBEMPqGR3z7hYn3PagOlkUu/zWNNqNT9IornJ76DL5QaE5mU80dtjmIGai88OTuH+LF3svyk
0UOZypYM2Yb1oo3XDsVQ8Gbea2EfAl5tk0nOZSsLLHzbL+a0VB7cl0ZaERvovfNFzMGT1bVJiOKN
Wvp1v0Bn6ljVrNtJMAH4nPKMgymUXk5Bdg80j5KHxfJi+wutyKT6ISLLpOVkqRHvcxjm2scnH9E+
2s2TB/N6pwCsnAlQv8gEmheUBNwsorUVdhfA/kjfMFx+ChIeNhnNbbN5wzzIGOr/3j/AKkLGziWD
O32MZb8PH3+gkoCMLsXxljSS6JC8vLfso/Wq8WmQbuG6zMi/G4s3OeC8oSP7Q8U/gbhEKd7CwS3G
MVM1O77Md+S2FRb3IxRIcMkfaseADB1ntK2muMWxQYlmnQfkB8ZI0O+3R75WOFreufGH8EZglyNQ
3z5YfRgw5ePoJQ7SboFjNuh8//1oA7U9UJK9yMkMsaii/TdSZIt3W7tvoKJRbwGaVD3VH4awsFAM
6NUcLeyfDXCHirMIj7pHq6dgCrXFmr72xe0f4vSulJrOjxYQxtaucOo+QsoHJ15pyxEq9wk1Xk43
+gINoY0xZvEl1O4fYaTyhWk0XjX8YDm3BTNJnbZZjaEWCqbOPG/nu1WCQr8X5eS3FT7v6kJrvRfJ
WM3TI3uEwcNdHu1fA6Zb0RfuLEbNMU50Txk/DXYMkKbn2yPWGjT7yBrNOX3xcw2PA56dhbS+a7vu
uWTvH27UAYCnNGqQS+4yCxNYMGRV6z73JISmSlnOnuyJSz10pGj1V07U38iX/8AY/Fe+15+O6P/6
1/9xeOb8/i8ZYv8pj+wfSKD/71mfBE6OxKmZKOmSjNeIQFLxf04R271//unw7B7/niKG+eH//i3+
RhEjfXemoDDToJMqOCRN+e5/T9+d/kWFISaqkoSmDhf5f3Ovl8W/CCrKA4hgBEvPZjJf9XeKmPAX
fYptvfYndUz6b0nddOEfCWJ/vnKCfEVN5MeIUNj+kSAmtGKRFc8YuohebJ+EWmI+jpcSBUBHBZhg
t8UYEgunfR1xdi3T2wNtCbjVg6GdOjh6GDwKCrbkd6LeJtKn/pkVCuGtv9Wd9WcU+C3sULPD2jFI
jpvCCSh+e+BhmExKaE0hTvatS3OGQeCh/GEgk+HLO6Fn3sZbpf9u4quQfk3ludr9tFjZAjHrEjg9
OpsHPZI2LvTbtP/WhEtCfNc1o4JX0wOYVwr4rui7GQZsSf87inzOdzJfzdiWzGlQuuOvwStdTotw
n0RGCvff4dTEQYVQjfj2gOaJnwpWdXcsPyiCCO5OD7ySJ0EpZjYxEytxwi3/ww976A7/GBCSVy+V
L3zKUZsLOzViYNhVQcmL4Dt1b18ImU00ol80gUDgbAwfDmwFfqxKhMkBUwGjEXYZA1KlG05NM3g5
/RxIeLkcv2Wyx2gj4Mc0Qwk8iO+UlAIuiPdrT75G1Dj6r+yVuhevI5sRxQ8jjyxbIW9jtsm0ZN1s
W+qv0CzXxS3yu8XED9eyt7DNdN91OFPRDCAtfx/yL7qE0JS9Y+YpJ4g4BnOAMyJgwKnKLJYhZanR
nQUrsh/L2OFPmBt09KBUzExKO3betA4P8+H+7o8fnTXiVqIvOZW5x8rUoCZLTtjh64pxFZzB9I/H
wvSBNM3Bv07timFaayvbeiFiILrSDLxgfaYovhTIZOZgz8A+/ZmDeP+k1uiIYBy1GJBNu7SDWWkW
FBJSYRYruhveM6/eq6HkAx8GHJPViuNNC8IrThLWzKFxR0qcL+8w/9eifNY3GAWl+aV4u6FTB5OD
sHtvme/qoU2luZFQ81ANJs9xGK0vxA2Rn6lohg58yBceKpw/GFQJI/gucdoL4eYewC0+b5G+YPWo
UQMgDx9DbYy39wtO59Z+HYRWvcfYH7D05c0CgbF+NWKjzRFFfrH8hgFGT5fvyz2f9IC3In96nMxp
fTOKMmjJPyJQa+k/oU4HVHhosf0Wa8CfClwLh2Wj+yTdp+alryK/8NtVpsMCGm+lz91O7Glp8HTg
iwHlRaFs7L32WNGyQOWBpb1tSS7/QibK39u3K5AWR+2LizgvEIodC5o3zYLSfFkz6g1hMK98IclU
VJWLQKpashy6OfafW7wnN/lGC9pjLHvpGm+krLflxHmGx1pbMiqKeaOXRF0lb7SuhJmRuWXMgnHi
0TL3qLYh6N/YoL6sdK4Z1w/QcMCeyYzi/0nDQLE6IvPGxH0zgRzRleRDzW3cv+z7ejBpGlpaa8Sp
tNdwTIxDY8AStGBMgtbrZmEzjMAMix63N5m6wQcfPsJrtMuJPjTSjWjPnMF+W50VH4RL5/BUuupW
uGjGYE/Nbl4ZHyQHXdpTOS9Oo8UxDc/XfQ3Wl1vtadWeuKSwY9ZI41YS1bDKZU9dyN5ss5/AwXVg
cUtf59CJah5f2eErM8P0VzaY22thF8YVmqar+sTIGlP/OedbGRreHbvBZulyG7D9UhSTDIm+G6lv
I0Fsk21DBpVQCc+TuQCCVxpVSh+xuCPV3fu4DAzn8rv/iCP3fof7YlbiklEntugBW5NVs+jbJWgH
zSd5A5IzrkwyWHMTar0Gqs5SxbrCgDZoPp3xHrVuve6XfM0y2yppkDYwSTFLMTTg2bdLJSqL8JFQ
wJjx/m2EVmecvk8jOv3yNfP07W33nuf74unNBXhbgz1e28iDkYob35zid5N5pfNkJ8kZ7qJD8AA/
fcH4zZa/rIxp60U/KoI4u3/sOqzxCduC2/YV/yI2YsiAZvUTg/niRKkHtLhgXoxcKYQsQySe+VpT
md9hkcTOc8+OIG6kHWi048GaY26bM9MzR4w+tYgKgCDQuwyRnWPrhpcHj6jOTjNjAT9oun3/GBn4
gRjekafibtDFG9eHcQbjka3G+Dqf+VthrI60+yNn0X7uJa9dKqPtCLWgV0zQlLJw8Mz5Uvyqdnr8
pg7JTvl9Wzzd5FTZ6fdgi6gaIIy9TsUEOKm4Pej/z5MF9FKvIsv9bYGEJq5MQ5HNTEsxYFsUMj1k
emp+sMbaj7aXq2jDybwYehcCsPh82duCchaqBECuwoQ6Ley76kxhwgiB/PRDXmPH3g414itJb8WC
tONVanEPeFXSYIG6P/sHnNCx2Zx2rryK+4WmFcd/V3T9rQT9p8cr3zzjR1P/yz9L8n/Q6I8lF1oX
ZZTJiDNE+pDo/z2zPQmf6VC/KFxio4vmIXhgmblk7fW0mHliE8zp6EGtlWRRfiIDhF/BpKW3IW10
65lbSbuEfteFqf7iwKETHLqVxCzxR8u/BsCZ0pouRuOrq/7+xbVijW1NS2zeT2S97VFCGbvaQceh
C6Myk40XRRmkYR4oaoDWKbz26ReerADIYeGJU8lX8WJ8PSPg1wBWZKh2eFONpFMoBcvSmV0GBMgE
SfQgN4JRYl2E822ywNCWXD8lt/hC3cUzyVTd+KC6AhsBwV4claUDXM9zxuGzz7Y1aWpQ+28VcwCm
VxMf9SL4bwwO6L6bSzmX2FV0/70o2GLmwiIk1cOH0X2YsrVKlrx4z3u3dHLr4Sc25h8bvM0mzJSd
6WbYDyJPDjMXg9BWkyeEtcBcyiKJpXIFr3Bnn4UJRas06rUYe8y2MZV5HZRTzYxP3VSJpWP1J+6V
ayMDLkMs8bCVlIJZMPMINZqL9vjyFB/+20X+mmx10Nx2qxzdD+a/sAYCXATQ1ULoEI9YXJkzsJ6p
x+ss182rw2hwlX2DsbHR9N3y8VqgRMWRZpUVu1J2CbRA7K1YMQohUQi0guhKM/6c1fASe5laFNMf
Fqa6kHoIchDcCw6joivM38mTeJnKgwf6f6uJ+v+sPRIUXUVdJiqiqGt0SNp/2R4tnvU//c9H+JP9
/KMa7v/0Xf4uohG1vyBMwY18KikzDRePf+2QRD6FAg2vQCKFZFkc26C/53vJf8FBBHcOvHB4cTP6
oL93SOR7qcj4FCym1ZmoiuRx/TfkcDRhxZ8pYPPvf/lnReDrhamEyAd1j67JwiiW+/rYIXNlWxL/
eCSopgnqSVdD030TXPn9Nv7rrUwUptP/0IX9+UOQ9NEECuKUH/qPPyROpl2Hgjtd1YWJvc+aSI/w
FJ9eBvEFwt3GeiA+pSfpbWaqh1L/cpqAqsPCCO/nYfaJGdGke5iv10c4mv7h3yphgEibYJUuinJw
suQ0+OOfKSRsIzMev8/Fpjcx+WII+9w0lYPvLDrbB7V65Qx4IvKtK9b+yLewNaZQGOQuIMidp9u+
RfvDzjbcbYHJSkV4qM+3nRSmSO3kRKdZGzw8/JVe1xbwh4GAS1g9JDpTWbHn8btL4OAZVH2t13ym
bs7uyTQR1mwC+85pMTcD3XsmmzokpYS52Y1PlKGPoLX91Hr/7s6gZhpiB7qPLVBmjsSLZNWqJD8Z
U86uuvt+Bp0t2cI4F5l6vcagJveIBK0thRG322cXiU9NfWzAr3YEUqwa0BpQGm4ruNQrCBepK815
YcuJOWqLjeRzCpCG0fPdqxjZ8maKYMiN2eHeoVUH+LZCY9MbX61oMuiyp15qR6XHIBFeEWmxDH3J
erbey95Kg/buIqVOLHn+Xta7gekI6l3odab03D930geOegKjjbdNLW402L/7Ly7/4iabrdVaFHAb
5TLzR9sTvyW/mJTNiTONPnAkBoA16U3uH9JSFY3o8JjLTN06NzJ1hkOfWupGjn7sjvC2VWbrY0O/
12JyySCE4DOoAuGKzovJzQPeqgutHm9FJjMFhDrdgkZXdpt8YnXKHHetHHpXt4kGl5v52f/06NUp
7s4yE6O9AJGKiwLzQzZVB6aYTSQHyd3fQxgwX5Pl60AFyT18BvH6CVkmNSeb4QffbGlY4KmGJeoL
VbUhsZe7PgAfw3tGLnCHrISQXWaFc5rdhONl2NcoX4zXRjjAC8DOm+HjxK8PURB/PfwQ7tpxYgGR
I0m13s5kh7GrUZgajWqCDN3ht4DEiweOJmgCKcEMgs84mGvXNpisS8HY6gvMD6ZjMNxRGImLTjh1
lKDkDolrzc39GTm0wOJeTp9kSJ2tf05Ir1I++GdyQRg6MaOW9rLuzU3Ptz3o9ueEFv3GhxgXa81t
8tePvn8qMnjc8QXBsiW3ihOW692qmxQSXoWWpkdUhms1Ude4P9dMY2Ko6si+YZCq89IWzAsFoPHc
QmvPMDW8PZxscmgQ4Ra7vPdmL2sa5KfeWeqfBDHdxscVwYXV3gSntCigcPxNvpWgeiyVc9cDkLxs
2LDp+ArrJfHuVDEWQHryXuCKYSvJIZLnCaHKE7Mk7io9iSOrGXziJnNQY+f9XEjKTaAmigFMBku5
Kp3Jxe5VUvUoxWb+63QDN8nWsd1vxdvdmg/zSjPyG0q915KLkfCq7oz1jemZhWfSrlrEqPqZIwbp
bRltskPmjL/ibWIdoNeN8zwcti0oEaENCRz7T9Hjm6X+vPAmu/KWb6W3Ow1EMB2fT0rKqhgHSMrM
jfNTir9vAvuKn+rDFjRmPwBF1Dpw6oaRQ0V7dVtDuDB+pivdcWq7stbjY419rYEYJNgxznXdp6vO
Pnqq9vPMfR8bHhFLRC9iL5fYsS7eyITd++/dvfUWkmONDC/I7k7yHUbbJnfkXyCVU2lE3//239//
Lv9+8lu9/NtnsEH98y8wPG7jl/z1A1OoFZvnivSq7iPdEePkER1Tnd+9L0ywiv0ViGKm4tFXD82r
B7PHVQdepjX6jM4L0bmbWM7yW4WZWgX8GRIQHBrb0DrNltjKQHWvHUjtjnDiPVg4iFgNN/O1UhFq
jw9UCfN/gyzsVK7qlQbXSMIVhG7SmY+3k8TkXejG7mweLscd/3/xdF7LjXJRFn4iVZHDLVk5WrZ8
Q1kOIBCInJ5+PvqfmWq3u51lxDln77VXkGwB12tPYXsqYVd4v2pDfGX6kXaB6uc+fezrHnkwZd2F
+wt+E2hYSnn7O4rETfqmvN6Inejs+KT/GZLVubpgwxWqGrdbqkhCDh2zPp6ie3/V/mIEFMtkNzpf
Br3qogI6ORU7PE84k/C+c34X7iF04ClMmTN9rcAQ/fxuOKEzMBrINK//0rIzQWNbzdrgbg3TfpiF
5BGyDDtj2Rq1h+1k1X5I0BiUG1YeTjE4qrgl49YCdTJXX4XlGo62VHcG4ySMtL2XHzocwK/ahRvd
fme810MFRWUKtxwz72mpG19sx/7CbfE9IWGc5tJqtXuN1cg1qolG2EYXDHyANyzT5+j7e/xoH6li
wwh3Ds9piw6AXJRvdnYcFWMMVOQNM5ll7/jGBrOV3Sn7neie5M14JTLOKpbjtf936JjWHnbnupz1
Q4917py6gD9W7CBwXHI6cYpzQv4itXUersptww1z0A7GUrGBx9Sbdkq0DYzA5bXxPj4gaDCFt8Yj
4/ilkbnISR3lUz8j6/8cVyjaRou08WPrfjB9CbgWVvVdQ34x3jjEtG3nYTk94lTuEcfsc1BDVZil
Zi7zsQ9OO5rnG7SETbpkY5VxZCwbi6kXPCVL8+GaQirhh9vX6CxtCRgWmxWeAtPTc9og98MChu2y
Eg5adhUe52ZyTvMlAOpaCih0z2yc+bLzBg8HVM84Ith5XZnz96wtCwv1/30VcYbec7nZye+gmiH3
OmFm7Kqo/eFysjGv92KAAJlr/X557u9se1b9hvXSp7TSDf9lbRcs3Bg7BYRX9mNho6jGotcqio0x
bkYPgDldZxCkrahK3YmDaqLNMUqv4jDg3GvKXaIctYj+F1kDbeEOm0/9aWEr2na+qFyKBQLle23y
LfOzQyqt/6FbDY8QmBY2Ek0hCQXeuMaMHtq6n/D4jH2vf9b1ex9Ed7BilIp0mYm/2EiEDd4Jm9xR
yAXZC19xdqLOHW4jM3PwC+4I9U1F5vr8SehBhw1J9JSA6g8xKxa591BkbtgcQ5HB/S6l/yIoE9tQ
uFBLFdseC1d0ArXSaquuvqptfWcyxxaL5HjWDrCSIlu8wY1XLXTYS7LWfdVXLAISWGW+uYMm8xlH
x3JpfLebRYUp3/nVLOEoDho8r9CXdnS9S+m8eTdbYFdsHRxO0dnewYmljx9Mh0mTBSDsuNbLoind
XjqNPqaYpcu5NsyA5PnxzmNmN/6CtSHf9CV+r9/JKTIC84YwJFdJFL9WdNO6o62mApkVSIgOAWzT
pJucVBeyCPlwyKfWS+Tl0+X5OorsPIWAy/EiCB1Y6eoaGnpwP2o7iji3/4N7wD2IbTcSezQ6XkeU
y5ibl6aGz4IdjVzxK9fokJHdCTA1FlrqNXV7QXn7F3aDNxlzagb+GQauSKsGN+santXDodD7yC7j
JjpgUeMx8tE8Bun5BmqBCx98CdkEAxByDdCj33JfvsHwXQhOdEZuRlcwrXJr/EaEW7vmUSvQg/9p
lG5ArTlwKfF1zVVf7Rb+F4yinb76krz/f3kzLDZFPrDSV4j30ovgVTseADyb/GF/hdRp3BOcWwoA
I58LB+iCRy/gJ/9Fcg98xp5nv5ajIznGtK3R7SDEUj/iS7+CU3yoXnZ2kFEdYpMeO3EwXOvLhNYC
cyCWDD55M5kJg+i5IdLIIqYzwikJNJZvnjrxh/RV7kSPQ6Sp7XzXgOviPJ39PMEW52kzemHGNEwt
3vTxlqV7qp7SOvMXes28VsTRh4fxDQvngdVCb7FjeiKI+SfoDopcJuLbwiG21pt1NQ4aWZiIQWvj
5O6x7S7cfJ35g/Au2JRLW4couyyIPRjN/thtZG/7srAQZvlxte1kNd5j97FP9489mqiVWFraPcbj
2jY4VvBgVgA6S8yZgHMavzXO6uB1wxZonJre6aatmu+4JjBqBO9cgOT2AWb+pVuqaz6/49psUBLE
KzDL9nvUl+AjHElVbHMS/nZvE0MlJFWfMW0NNI7UkZirMLU4QjSf9gsniBh7F5CKzU9y37yW52XF
3I9FC6Y9ARSK1pOdmsaDiwR4+kBkgsPKZ6+8qdzlC3pBTx4zBvJQ4OuTvB9tY9uPNuM0hucg/OKF
0ADrs7aJTYrRWF0pBanFMaCRXna1J9KrQqs8beLFBRNJZDeEybI1e0MAgcP6Rsxgch34fR6+GDC6
mBBeVASpoNqFvhr0EA+gvaNl4YHHQPpo1uZ7vHLxSMCy+63YoPl2WVp56WarRf9nZPfpvdCPSLl2
Lzxy3Lj+YMOibGfuyUlyFVYU49m/t2oOsgbloCwC0NZ/1xHEfH6DQn551fdXXmP0j9c7JAEr+pr/
wh+Co+w3jCrzuzquMEP7ncG4xY1jIaEoPdTyBoKFS0N9oLWkRivtkBCzOTtm2bqqdY7dqNhTnMOc
AkC05xP10fwiPYDMM0HygVZmfQ3XPgZjvrrTX7ILz+KWssiqvYPg3XI32i/WbOKD0x8Nn1kRdhEL
PH4/sx37W0ZAk1t+VeOZjJMNDAumOzWzjokgLMJh08tM1DKBN4BfAWQdveW4bt3FuXZrnuXFmXbh
jAEDWg+IZ09UrY1LuUSqATlHaHXddASmWMXXw2Q/NvqRGCpr9GTfKJ34ah5NONMX7ZK8xwwsLPwP
GMkBByOUd7LKRmRz6jbhSv9AxPeX06OyH4DRI6JdVcvRLZbsOjZvFpcIeflycgbnTlEtwwDLLwMZ
Xnx4Yekf9Q4PEtG7i97n3K1jH/fVcPk66zM80lF8YGlhLGVLTT+zPwUyJD0e243mfAw6+QiWpDKU
EOSg/QjnYJlykL2naTBcJgFhob7HORHiDNPlNtwJTXlXE5QlUrMuteGtRCAq1jQnHZZyhN/0qCGD
6SPSI3LS4LRSwmBgWLfUr6nu9EwsENA0awyWGhUyPjxMRHFvT+fSFqe4NlGYQkbhlh5JdmcBF0qQ
VZigaI+lyCrN5A+c3TEYA4FQvx87wtyP6kP+Tdli+z8SDM5h5tbNRh6GX4EbEXs5C8ljLjABkO2E
Cm/1u39q29e2bRWqGs1O1Xc11h0JJhSkdGB7tgDm6a8t66lBb3sn7o7QBKYvkhcTHdYEcCw5VXrU
RlsjW3UYPKnTe6XADIeKnuKZPv9t0naNNSAaRcgeVsHtmMKwhkZqlv4JSuqpBZV5EWvBSIj1rOJh
VWN0o25aZa241ywIPQk/N8HBuH8/wjGlnS7ppuVhAnQCnIeKzt46j5GnEAmkY4/lja2K1HSr6u7a
w2oolJ9kqUCX5ofguAO3aoK313yiY832USEFDUAGaNCxOAI69DCAwCrCDMW03f/oTHNQWABFlTam
2bs4YO4nzyn33KTT9/DsllK5V6iFdGkx13fRrVbIZnIetJSlHe9px6PeVREKCtj0PQouaQS9+nuC
1wqmB+33c+jMdeK8K5JdD55Zev0QQu6gJqZzltrxr56VYb/5H16V9uv7gH0lX5sHuBNbivFRdnfh
PJHY/iljoq/vMMXxMfnWqhVz4PhdcSZ066oLpfeouv3BwoKWNxXn//79Fs79QWfaOs/BQk/0mSCy
jZigOFV8oVnMHTikoJha8CqXPmpU8TMTN5Z4jK+lfGqqk8BsQP6oqPEF1KCRU6gY3c1WHdKFVyo4
GE8uE934/SWfRBMIk8f/KdCVTqgdZgRlpSUMK/NFyQaOeiXbDMHc5EM4LLWAUMUjsnr08u0Rqx1e
jP5DQKt1IaXBMt8yWH/C4QBHdzghYEFVkOOOJn2G1wZ3zQjjgqiaNe2hGIDdvAIYhgLM1wxem9Rt
BJDQ1FwLPYXmmh3BbX4e28yflvJm6K4sX6ffNeiw9AH04FWwCzn011B8IRNuk/aY8hsCLlb7GVik
BkLxR4CGObMFF8bpIQU8GNJ4BKjfbKfQ2fM3k0hK8yfC+6Y+yDGCciwDVyMuMw8febyo4fNy6E9J
SR8HaIVdgTPJjhHt0avjUoJfCWcf5m6Qqk2vXRUDDIoNAjnkkRWtbcHlkOPPGojEHt8TYy91TqaE
zmwywsJ7FX5anXBkCK+ALeESI4QheuMxD7JLanC1iUsQ72ktO1zuf24LLdVe7ZtfI6w4Qr8lKKHY
8wjeuJMeRzF6S/R79BV91RoFQeiOE1VZaucbsQqQUsG2M3Yi4XKF81o1Z0XFv9Ue7eFD7tekkPBS
TwHCZYpFs9hCqcmiLbYNgJt3zEl6YjULnou+c+BkwvF7JCvUYpAS9wvpBHWYznuBusLa11nAnO0G
dXrEvPGbVovz55NMqifPzhjUAzbA9kugFthVrMAxGH4w5OCTeqbXwkpKLSHbheXpLvW1q24gXKO5
fbrGFx+U402GilfYJOZKk71Sn6/+a7oJT18PpiXfjH1r8gG0mbJ9DvR5FIIcn4n5lUrwUOD/GaCj
7TGE2zJNUIrS1zLrvqWa2EHYMwTHH6XmyhNbS0v+o2vgX988JfBPL3kbGBUY1xTvitzj1uE1bgrx
wk/XC2Z18BSnvQzlP6cNrvz5dfOyVrgLlQEyJ+ZvZKXb8hLi1+JdD8QLUwjJcDEEGs+tyJoO0NtU
z41Ra8vXKG0htxYfWfqH4hvzQGTdF658e+r26oY78yXtcTxBgi4j3qBZgbrzFa1VL5GANkbXwDno
E7Mexc2qE0A4Mt/5h5lBLJ9e1QnWqYoxga7cX1MXiMu63xCaiMsAo0nuE/FhV+bJkP2IaYO7UDfU
sI7mhjMBtUadc0F79Sn9KqW1X7xrZHUnHiFYrqFyOkBXa84onTMvpBIKJsJFkV26pUQSpl3vOrD6
2P+UrovkJCYg+r5iR5Qcpd3GR8qjOjT2pTRjjMTLHWe1bXzm+ShbcVeJM4pZ/2Jlg3kXljh6fqH+
1BovvM77gCN+pj1zCA9JPv/B32N+DeWMR84zSzIJ1GKe5L4lYG6JyN/8AvyOD6PgIZCE0Nvo3nMt
qke+rIHGtOezvmESj/uH/U0nrUKwXULBh5g1f0fzZTiLa86g+3F8C70yPrDZN7K6XvU/mbSLHn5H
UwQ2Isx0VLjiCJVlbq7m8l0hgQPYebjj4x5nGJ9f8D1hx+T+wmwkXbMFsdHIj3m7+UTsCblCwW6R
/UBGlOp0J5gy8+QE4BR2Nf45mJDE7XGo9tiYofDfw8SajUnmt/Z4n+AlJPE+fE3EHZGOS7Y7Ypt8
Vi8voQYyio5JPE/5hc3tme3FeDfQR8jbFvY5m85Xf/pvF2WfYfUQuppwGxR4MdK/yNQTsHPTnPIR
4UaN9Hex7pBaZg+smMjDY24y7HWTx3syUvSM+Eses8558IQJziK9jTSN8fOWUu6IzEfe0ASXPG1d
h9kWk6JfhVFB9NY/f/TpdzIR/N34IlE6xbZI8QxX/LlXpVP+vJlIMIvX0bhKrhJ5Y4lGjvWY/jXa
Ww3s9HKV+qs/4q0i+KNoABiiJKC6Z4jtsHijdbMsFJDXFG9gE9YO+g3wwTe44pg+Q7RniGN64S+1
C/Zsgfk02JrO+nBAgCCzQ3RIKKE76MchcfUHOfEOzxcvCVgoiJUeLvcE8uBIX2jUJUG8ense6Q+T
IxGDBYaga+gC6MKOooK8CLSnL2mKjBBnZG4DorvBfNUNsVThhkWdrced/oN+EIcbsCcuk63/iAcM
Aa0YcXEZwBan9QdfxOJDOhGt5AsnbiG7DBKGPJrLUj0Y9ou1T5aIiw/LTti91sLu8Y6nmy0uF97j
MUuYkAbJnxjNs/xnD/sNWyV+MYqbQyeXeXDSifXQcgU5JJAhoWELuF25W2pIehAFmc+4evvOaVwg
2WQzJoe6sj0o9tXJa6Ulh4Fmjzuk4bx7P6E+svkRyCh4vTco12fZufcQLsIx784vHDGyXR7Mi6Cj
GkJ0vhfCDV9acSbm8IxSTsMhh+Zqo2nmMhlJhEuO8cs6YQ7D6TJ+ksUq+OHjjFAVYXbFZAg7gUfA
e/hVJJiK/EQQBYwbZX2P5mT+lWc7HyoHvsW0NIUN2y1kJDzeiXuoHQ5HUiClU+Wp+p6DewGBXcSs
YrohAipYB0sIfeNE5eBxDLDhi9mGEFIdRs68MYdf6Mj5b79SQVERLXB3xbsRwc17DtEGgZdbxNS9
xD7T8e0xjpzOT2a7fvbCEsLBSwktxrCvT/t5P7ZEKH4+rnkxurYfUuaKnwSPE/h1aJNZy0xtHo7x
Jwmfr5OiGGvJ7hoXGt2NNU7XXWwQONIWJ3gmcpalpwo3gNdu2Ewb4cq1cBV8r0RLXzPF9sfP+lSe
6OqS23DpDi1+S1ZRYYHtF4y9IYUB5E6B5GOsGF4fMDB5tMxFOImnm5b+Sq7o1CfkPfwerwG0n8yH
gipVDWqfPZ/9D1CoowAaMC/kEOUqJx3At69+jwBgijs2nCGb7Gt6EpQU+eAeMBtpQ4fIN/GCU6E6
Gbk77wqti5uAjSogF5fS6zN3J0as8QG7EkN4rijxCTS2iEF9uCjX/imza+Eqo01FZYdbVMndrjBI
iimt1Q0bbsQ8gvuBQpDajek/tnyzl5YwNBgCiuNBNAHXa4w8trKjMd3AGyxkH7fGlbHYsGucDdB7
thfJfzb01OwupMmRXBndW7uplpRmEemH3wX9FNmnzuxNIcubCtttJiAXgpViUOBpNyxWDQpi5zWh
gz1FpwENjhWdYGQ8iEFzByZ3Dqf0UJMMb5F8TTwDYs/iMrqQJ2qPUs8y7y1+X6ozYr/LpJ31CbJz
1xiBxmytpl89TjQhkzfWSAWdcVUwaTiDen1h3B5gRnrxlt7pcjktI4uX0wn0yv898Vd1Rb+vAulp
fx+iX/VUrDtL3WGBt1OBbO64EpOXzuQHM+ITlkBYZbxrN+WgHMabdsmDECn1tIp3neqZxxKpo7ZX
UEquWm9aiXA8y2UNsbTU/rQGiGVAQnwtzS9jw6XWSYsje/PZYvv+EffQlnwkoN8mrQ8GUcx+yuUo
/VRPGp0/8JASEWD+vuhxQ5jmESjePN1KmBjyuYWyjPpAfaW2Nn2kpxCNzjM6DPU2TZwcm7Ij2wru
+dwI7GJMwBP7vghqQlrxndzSa+eYPQDiWBdigU2YkiigRXK9rDXQhxO9Y/p8Tv+yPziXqGYuEdrZ
rxfKxNjRqwDgRwHEg1MnYncZ2sAp1EfaSvSYR/qZ8s+jZE1kDHtaHww5DdcPrmFWdScJPP2tB64o
HWR1rh5euYtvKXfAM4gGmAPVrTjLKE2DvtcOhHTMJVJS9IGoGI5Y/6p4EUj6XcY9B6jtLwIWBgqW
uveG/e8B2wDP/Ypks9GNFpPX2dECJQ0/LUPbq64buC7f8V+jWi/OTBHzWjQMl7Y9YlMAv8d7tgdS
AFjwy5FRIa1VO7q6stfRujbUXXQsgXL57UJ+6IJIYIvATF5MN28htdxS2joakLka8vOdaDMrsYDP
d7vbDm3uTHA2PtQ/fdV8KVzjUxOYLiS/5C3cPe0Z+NlgkQFq3e4xxWmaNywzEfdSMztTLzjaMPs1
MZ5ejflF+GSTnc0va1+Nl4T6YnsLXgwdBp8Ij26Z/pdwBNw5QAC0W0cKyVm64C+Xsst62BsVjUcj
gPmeGWgm2GbLYEANJA0asTsqwcAJhFUb9/HrguHIHF0yuo/iqD5/FR5yJEZWKkJf3WANaa4eA7gJ
kwoG580Y8Fx0HBwwNuAMHJ71tdlVu1b+MuEBtztDoq9Hti9tumGy/r1yRbo5D/nn4yIR36PCP0rb
fZg4WepGx4HiglzvYEqIC9mn6o6Xx2pWXtBht7syXUuvU6dtiT2EwQOa8f5YGUw1jQ3ZpqGxicyN
yhGdn1sA4EHvV8qAX1G0zNJxHY6rfD+ZnpbS1qjnRcF92hN3AGrdwlY8iYKVK9M6Wz33IR7pb+3H
9HLjbEkRLl2wGNkUHtm1eFWxK9GBcyGf2Ns9jRQLULAiSFhyQjMPKEte8MPmyUN2N2J7gnfcw4tG
v8UybajhFjnRC/7Gc4v4m5BthRQI1dbtXMczKQCQWS6O0eEBfWnhyuhNmTeuE4QDLWcwunxKqR8Q
S7dkkZJuHB4a3G+A8EqmctBSGFK024SYQHn/qD6U4b1ztST7Rn3BC0PhjYBTwZf6V2c8Asv4YJSD
g9738z15f/Lnv9ea812NdzxwWHV7iE8gLy//9UYbF6lQpYvYHTOoMUyC5StgtIAXBCz+kaoSsrMx
vxRXlia+WelmJGSXsrbticbNwaZ7zm3FqzFCYEPCBa7zczSL+brt17JC8rLs1oCdtUMuUd/a4mtn
TAcXp7Tm5aQvT8TYBgbBusPA9um8G+eQgeVS+Ab++Y6/hG8kK89rtsk6yFkAuXq6Gj0TmrTTP78r
hpQkjSK6BTBU4kAkBSR46kxqu91EQYDXnTj8EU/hpmDK3VIO9iMsopJxtVX7TblqTPbF+fxaXOtu
j1kPmRVJ7LaER3NkEXRonkLsoMIPQ48IsdTZkbFGkz6r795+Q2Of9CvulkH4VvJ7AjcrsvPeG9MZ
AyrO2RE+mvpVD7dFgRSZ5jE/jtroSg3fHg1JtitCL0ydZ4W7Bc+ciV6n0fDuJ3Uvm/O1MCUVo0+h
fusYx/EVA/PXB3WdamVp8oaAJ0d52rXr8abGIKcFLgE4SVLxoPPv4YoLdBxRENuGhgajxkWhxL6Z
UeR3I8AX/JRBKSqkZqAdIBSlA11gNugtUMvykVfyQeGooUNhjooT9DotzvRXhdNrl8XE0BrZNWgU
qikanJdrYNhl9h94FMHmn95kg+zl7wQx/nMp1FbVklLN7InW66CbAc6QAxSKWYZBJUCYDLFOPXwG
SJe4oysUplqPNZZfC/Wmze/8VgP+c1gKKw9SFjUmH/yS/FjnYWDZXwqskvYdC1+JM4CalUc8+58v
AGkS4FQdDlneUK/wF6Ov/Jtytw2ZDA0DLCdAirj8MDvMNxuqBxFFKo9UbS7RornRJKsbpudU4qIG
e2PTIzh/QljZcJRnVb+tbjQIgHE/VQKch2Ur6NsdkRRyqB3F/fAjleunudrTBIAn6fGGsnVWBnug
0yhw8Qju8U+ae2NUzAXekeNuBJ8fCyYfXEtO3ueAhQwOiTXwYJcewcxy7NvFXuSAgw8M6NcgE4j6
eAZDcqp1UdyKOdQmCrwQ41BlessG+VCQZ2q+ZCSuMXrtFxMW/rweFZnrHDcYBZmyiLHMrkwWf2Ou
+Olwr5JxO3Ud3QG88dlay3/MvrrUykRJSdORjI0gnB6rVg39RbWjwO0S8ZddcprHi5y4QijhDo0m
LQAkfmEWxm/TZCtAXdSxTdSQg9wsE652WrTnqMYWL2+vMyDsa+R61gnyHPEHsfWjPc4ebe3RNPGR
OimoUiKd7x6YhS+ONcoTa4zcIfPNbHJyvGgKl9ct8+QEjcxGHGbJRriciXkGZ/AAcMBGcZdu+R3a
a1f9RPXFaLdRsk79jjmD9oe35/qxjrh3gupQHGoFoS8zKeHaCDu9uVLeT7tpp4K0xodWsoLR+tKs
78Vs5pzt8WIsB9CdM9lrnlquOWekE2FS9jQGyWvAKx61UXeNOUmx3o0eQOT1VmAgzVXh03NzPc24
B+BiGapuxSSgzle9dsOANmmXOsbl4UuzOMcIkMWDGPEojSjN5LP+k4zkIGFVONUUcmnph9gMtEGR
fETDB99q128i/dR9JQIDTXgdoksPvm8gEotbPPESew5fs/Mn2nESjv/q8SBXpxcWLBpaeitiFmrO
LwIYnM8WquEhChT4FkPR5JF0f3G2VZ8XtkDCdJu1rgQKaUubKJ+9E7rnqWUMGGli0CPuryFxJsuJ
VnQ67/EzizBJ8DT7Pl3M0G/4xTCu0jbTziSbT0uRohaSD15Us24JRgVGQXsT/1ScsHeyBrTfNbxC
6vLURxH2cJ6rGiKpX/1k6er1JSTHbmmsKHGLId9Kptsi4Dg91p80qPvH6DR7jQ4OtX5+QaXUvjD6
efYruAJYhzLQmq2vXHYAfjzddAOFdBhpo3BPRz7Ox0e7Lbm6xgvqxZloOef01Ca8j+jrIMviVzRU
qzE7tEdB73Dz7TMGbGGBIdxPPYEiSiAUDO1/KA/fcirVEI+LXgmICq/YWvYDBnaUlpQcLBStYoIY
gj7I30boZXz2qDkKiA0zFomBD/srdYcJd29Yl1sOIgz0RCjDPq0nIHq6LjRKlHltpqoO+3IrDG2G
94f8CPeszjSHQ6Q5BeO7nrFLCJ6nl2vuyRDrqgUAG7mNFDHd+h8Qmg0vb8TIJxJ42/wibksA2ET5
H1LejeqcCVi/SwI6qGUktWeV/jGbuNd6+YyJUI2HV1sBnKKw0f3RC/ezHxY0oBLrgD/Iu/tyU27M
46w8hDNxmwBsvxCr2k3JOZwaz1ucLnZQy55cq3QiNotbtgQHEk4EiHDW0NDIMpBP/K2Ta6snLuU/
st34r4RSVMChiNqPVFBgdl27lFohsuM2h4LkGLpu5frhQWHRD39yvBrogx6kNt9bWDe/mbaPmnfY
Ed0btuNNdo97t0DCvLjBQFlFzFNj6/3ASJyyMsdZRavUYCHprmEwmbdr8feJcVSswEaEQ+FRdbVx
0D+mXYJZXWoO7oA7XEQnxEGtzNl2KB4TkDZCxuZ/lJjMgCeUIjSYnL3Jcy+A34nluRJdQXustGhY
9gsrgZaR1t8LYD4Riw5ofAWWRuZyfAr7kpt6AkJgNRVAHYDSkLzwtDKQakNYm1Bf6+8pcrghwI9g
hI6a2sDMDU3UkQ0VY2peihWExEmg76ZMPacFEW94xO+UTWR3aEOh6evMWzF1oYZMkh6BNhQvou5o
W74YYA3im2k6kgkhdVF6UuNUsFErw39sR/goC2tD59jp1vM9D+0S2YNgU4Kz5BTMW/AGVe9kPjOi
CbFJksaD2aMmhDyeNdcx9ZQB5y2xsCeoVZD0FU9pfByj5MxvRgvjxghzTdFvsK00/E70JyzTCXQF
ssiYfckbfXQhrRrLJymO1Lcao4HVLIV9eY/iA61hxJam4/yGddj0dLFw6fclunwf9F2fvpLko8IU
ZDzTR/Y/lWkeRdhx3XmAuSqlMWbS+1k4i9fh015Ml1okvQCxbqLyrwTXj9ruG6sVyjNO17F2Qm7r
RZavtGYr9b4mH0aeNlx5WcKtbEJ6Jw6WJQ+YOoFakmOZpnZ3j3D843NIaxzMNaHvdg5DsAFRwJSa
/Av/9cL46yEu1YpdlCkiTWZ9ew2cnLOluTwPyvAuQqaSrDapYez0V+7loPzaj05HvgDH69Kfnmpr
gJJUN2wh+i5/kMwIWavJV7gMBMLP5A99eiwpt0c8K8XnYiXR+jIbSnmO2E+4IfRdqP/pbQODzPRs
9qnmqXmM8+hys++i5OG0GAGC1sU0flRSOhxFmWG9P+TvOHkbsU8mzAhEvg3XAs2HVRwzJPVw31us
oyu4T+VH6bwEb5EuPEwEFnRd0IYNZ2xwcfOS6b54GW7dXRh+IkRGBhoaP+y4EUQ/vDzKpMOCD7YO
QDckBYnu49eUvUFZrx5Zuf3PGnkEoTaH+Frlq7Y8tlKw7iu3J4oToyYnW1AE+ipbJx43KQLNaTnH
S/S4CJn8282S5UJhk59owj7ywiebouJUIPtErD9fzH5nYsjvGcVBu1/AOAiwxnbEYAALi7EcwJlR
RGMh8uCzbxig3aeEkr2pXfCdTjlJLxwh4S7JUBhbLM1jubBbdwghclmcpEb3W8MHOLHvyfAXztJR
4A6xn5Ovp36IcThmzmM++xjTURCcvBzAeHFMKVjBGY6W04DTJ0pVYH1JxvIQkgdM9xYlatUF81R0
2Cwea5J2ly1OW4IkUQvjV61gQd3iDbfGYzqoFoOfiASrPK69Jh4qkyTDhmHmBARhRMgmXyvUwoyj
elC/XFvAsZEps8b1FHe/KuS6ogbqU2XMKeEfIfl4Rfnboum9+Mn9W/wZkY+/tHwrDLiMWrme5GhZ
a8ZJBn3rDS6b9pMu9mFj7hB+h2Q14sYRdbb692r+yuqFHW5zq+Bj55jgM2lit4PWpbE2njpIYT5s
n5V0TYCYy9exMN6HOJj04ZJxD2Oc8w63l61gvh+XSbecDrQm+Uck2scCcv79akDivw/7HjvOfBMP
TKFTbCwsjdKscbiN0VZlpS8ofq/jdIQhOFThiQPfqh/7DsbWxSkWsysCU5ypBC2eczieDubndEBf
tFjh8fFV/sXLJ/upXSineNl9Z39MNqNrqNv6uWTbOcoXrKu5PyvVVnufUTLui9JJv2ABFH5RCGnq
kXemdx4YE4wQzC0dNngwDExEQa5u2ImY82NKoRBhWZYzA4Rgj5EoNxUTQ8ukH39cX8YFsRj89NtL
gJY2/x7lHdcEVDGCheChnMdainGTkeJUAyYJLt8SNX2mbsPyPHQuP5vLwYNoGHlkwPXL/uUMXDMG
8VwplcLJWtyis/mzuHB1zU25rjYNqSe4tb1WfAPttQKfeqJA0fXNz4IJInIwfGEBWBia8vNwn3xL
EFmq6kG8qZewhnCKfFW8Pf34KKy747hsfB68l7zxFa22MkUv1hlwPLcLBWUKw3vGX8+fCAvOr5e4
HOog2oVHfdqlO26xo7B67KhUFNQNrz9FJJh1Cc+aghZaJxgT9PSnlSI1wkbtA5EI9Srvm4mks+Uz
19CS/nKi8v464AhSaawpGK/lLxWuspIa9uzrQznib5J3diZDpBQ2z7XpKVeCWGNaI3ZbKK+jjhKQ
u8N6lHaqfUg1bozFVvN71ccc2CCtpCYRm6xXNhaCWxh6PA2KnA7JTFMd4xscuklyhiDdwWuXkwNp
fMA8ZJJtw5cTeaGK/7iTvGx1EfxzyzBh9cW3Mr3U1PCkt+anxUGNVrxP668JtJ39c8tpUcMdTq58
wr/vx6uFeRWVXQ6Yu3Cf8mb2/n/NNDeq4WWvelX8VSsYNt7ji3moM6eEv3s3bJ4yhCheKQZVGKhN
8Fivk033nTysbffxweQo2kHE/H6+KcI9kagUFN88fHL5N4mya5V+m8Igl96qTWkczfjH7DGccmVQ
voVTJnttOsldYUchB0GCgQgzyBei/B6yqVY9adN1V0LAwHpLJGgvy2f7ifvIFJ8Xl0V2Go0bhWu8
QvsWv6kHdblQTVi49l8+OzTACv/jnD5TSeriunxg6/DkvvGSY3xMVvnn7IBp/w9159XbOtee6b8S
fMcvA4qdAb4TUb0Xq9gnhCzL7BQpdv76uZb2ZPImyAyQw8G2tWV1saz1rPu5i95S2tPc7uCywftg
X+fyQbL6jWfP82LRkV9jVNT1yRg71WOY9k5HcpqT0hZAi/8aSZCbqYt7rx2GEOBonMg559XCCk7W
lvC1TM0WkLLVfv7UJPB9AIKh/sKZlkRHUUrfpfGL14KrzR0mYBQ6mWSqvibAV9zPj6cMLRKRB9PX
gAgUkHTnuQpYH67LcXqGfhFP0mg2p/sRH2W6cqt3uQ+aMoHp4fg9j+b9cnMmZx/+wkRrl0k7jjgG
FFRAVTxR7k0P1HdvYJjQ7oZnMEH/TosUV5xs6reOP9ayRXdxsa6ZonDsZtkDH5coGwFDPGR0gMRs
4LEhfdq4d+PvTBvwIe5C4pHBZ4VfdGqYdemLrn+lufYdjIgx4pZuJqFZwEHDDndMX0hRRvIMkHwK
tr7ACWBJFMgiRqQL5IZv0Y00qlVhL8EiRTdbHSJ0L75zHeekEbuZ79XMMeqhuA734m/jiwG92nbX
3jnO+BQcnshELi+nW9r1Z73ukmuw7fg02O/QvMCiAsnKJLAYoTC1AdnF22aYUieUNBLFj/TZif/w
xOGTN47/lT74ru9Hpw++lHipaGx9S3M+y5Sjrgg+2QbNBbtAIvn2ZTaRPkM424ZTKhOceZR6UmvH
dE17gYApXiCb8sbD4Mj1SzQJCDYf/krGjlXkhJerLHSpSJgJk6Nkn2Z7+VKfyukp/TIh0k1lCSEF
6PhCQxkSTMtD+Bw742JV97MBZFDlzhElpA7W8k1WRv9Dk/WjwA/p7GPPsA/n7TWeF90wugW39mrR
fLxZe/W+1/YxhVm6hW6GP0FTnwTx2hyyUo9mLFyQMt7lhSBumVsJ7xJvwzwNV008oqYtCXw0TOrX
vMYdah7dqnGwaJQJN6oBTbvguXaP/aunR0ChkLGI1YERPUDn577cxncRJiOf0JVA0uZRfOry8Dzn
4mSBv1YY16efTjpkaiUyas0A/2Eqm2N+QFCpapABl/mLlPIOGqQ6f3UUyPSIFX/LI0iOKmnLv6Zs
eMN5oY5Brve+ZNiOozGuP8/Xhck4n2rGwsi4Yf7EG0g5uQf3oJkUa9kpp1FxZLnobTl/0nV6+pU4
mHGT4oxgZ1442sBNj4iAfWycJ1GA9GCEf7RM9/Yp2uisVsNR7rA9GvQa2wxXSToBwZDd5lnzdOge
hYsPI4zTPndMcAvkPiNxA4tDWGAYGTMguGtk6wwuGk2IThvz3FczCm/2umOHv2gc76Vw9lludHqT
/hyRLEpOsEJHm5r/Rx/z73tN6GX+XEc5e0/OxuDT/sRaarFohj9EZO+Jrmen/9rpwazHfn7y18WF
BlazzMBMUcpvsU6RPunhhnvtu0NFql0CUh3iPS00kOQJrWv84tMvRCTPubIU48z/PuzFUd43a2k3
iHbBUcaJjJOgxCMKc30cgNCfHPndpqcAmNmSDzmcM4ZyqMyYgeFJjuWNg23AcUHjM+fjqgg4mnGg
z9MvTLxw3FpTPPJoBp8Mqw9YJ3wcTuqvIwQfcVq/opEGmWwo7gNzqB+Umye5H/lf8VfK+vQ1ZY2K
PwnKItD34S8s9o4NPlP4nnwLMRIdi4zkD8YAnEQEZkYw2xJP9D0EFfCQ8sTLtg8UCmRfePduuCzZ
XQgGWa9OUXizsPtmCF1X9uSIRVg0IT6uZSDKyVLEG+XPu/Q0AU5BNivij/phcgiHk/IBvNE/HVo6
f0ZQ8jScHshn4CTZLFaXUjc1MU2Btc5IyUMc5SLPeMD7Nfk2L0eMMrwJVjrPfEFFb0c7ecmr+nwr
mDpMurNyjZMXuW3pl4feip4K+X+S0Mvb3RTFBm9gJGtr4GiXjLm0maHOYCznF25cRWY6lTBrRadC
GMinkL9/xTZzOTh4E7bjjEGMb8/nW0D0Nxw+vK1M2OcTTi0EfeKuRAyCGMNMuyWnrQOfAE3dooT3
Ne6yUTntT89jufZxAC2W1gYZ3MgbBdsFh6bi9D9hxXFQvA4Jxqrlrt7CGCa4Dgdk+lFcipZUBgKo
Av7Jg0vNiAd9SPxHwh1k48CgCTAmZ9WzEH+sWB+0gDikoTDBE4OgszxR7TVqm34J2iDW2UFKwhRL
Xhl1Y9cQznQwKJ5b1qrpPW1p6Co0VkVlmH03drHy2u0gA62BndnvuymEJMEAY+FD7VMjMGF9qV6l
wfBHU6cBN0QBPjfaSyNdPifQfoPRZ7PHeqM/CvJW7WSsE0rHuFG92KN3KhIMSDg75gkiqjsxbjzA
A6wIG0GzhhABpwo6NXSIbuMGcKB0yPkrOi3kxKk7HN/qez+vyzUUbboscIyh1PBc0AT6MGDN9mQL
j4JeDtQDEHYYXaaAOe3ZFp9dCI3GKmgWACF+eLT7W3KFGRYvCZ0gM6UU/tRwQXkUfFYE1BuN3jyj
l3uXWLP0rLcIBmWNA6jdrlqkY182zAu0vC0xESO0NG8pIqn0sUJJPmrMkU22JZMJqhxaGQrfRhKW
A/71qT/nWb1JwhUDvjWMaWnivjWX5TUbHINv4jqhNuPXdhVSKXXlLcNP0RCAeVYMIR3TiRc0NQhz
32xmL/nBfrea8WUTjCjWcK1ViAb5COYdrkxL7UTGBp0qe/nU0ED4pIHQGhvjW/yAZDHGS1mdNyoi
SnppIpLndcCaFlKZyeBZj9xH5dAVLRYQGyP2+Ctupy+6MSpLZvqm8NcG/hfRm3TrJBp2IhEjk3pB
VEvMW9RuHCyJF/ZrQ7cHXG3RhhgUAxOJXF5leDsK1ARGZPlpoPB+sOCBqwwXlAZZDbNoB0bOs4gn
6AkcbbZ9/KnRqlPHuAoGc0HqtQdI2QS5zV42BzaNl8w5HhQa9jArlrXInYl+oZVWTmU6qHadTDDj
yFdEdxSCCAle5muhY94FJufP6UwVzz2fD9iGK/wZvw4Vxtrv6z6pokjhBdwF25O6kdO150MojBVP
asIMN0AcE/OZOH8wM+/8C2lRY+F1jCVgKtplPKuh2wBXmw3G/Vghv6pZB5E8oPm2aBkhcNS9veQz
93M0IPZmNsvJ+qKnK74OZF/I8lBuOVk4pyZQIbmJS7pFnHDgZnw8ElLeDDbOgm8QQvyArRvnCKeY
aG3e6GLybJoH1o33JJo0mRFbluCssP5zFvIXAVYjiKzYlyKs6buRoMA2MoK98NjghENmk0NQ4Ez+
AkJT03sG8BDfQNGEezn85W6NobVHyCwTLvIPe8c2jYlUlUW2VCsSUvST4c5BC9m0HCZpsuRHhsCF
jCjZcAtdN/WBES+Pj6q5n/zwU2LARz+Up7zxuGoHIvtauEvehY8BdDDlPQQ6mY5DFnwMNCoIWQ9A
WF3UHoZPsiG9a0C3j7hDAkCM058rvBp7LZPUVXTFGpjkHbGzfAjgfCgA01JecAUnLh9AAet4FLl4
9hHxEpbqXPwW1hqYV+cIDWheD8uJhrPceiErDoqVSh23X9yqYZVG1q5xS8f8BXbFfTG9cZA6utPv
H1KN4RJH3sh85BAIa7bSQlPC4YJwtmk7PQ4QNEOm0Crg325t72UJkfeHtNa2hEzu8dNvk3Y0vQ+8
fnK3e1i/iP8WcKDYdFBAOCr6D/dMW5K8bxqbUNmS9jsbXO4DZS66sN6pxvxRnubGyXRO2k5kjZfl
TxfgWLGkO0kfE1sfFEY9LHF/idyEBibzFoQKLiHYckmz2KVxh9oiusZ04tmPLtYts7jqpjpiBZlG
qJfPTdhRPlBjPoMVxQM48V+vlXrifAM7h2WVkVi0kxjoYjQVV5dAvNJhPzMipMXO0k9wrpQhAB2O
DDLXUvOoRg/tksjntrjpZEVPkGLc/lznsGuBlSPOUfvhKgfu4B3M7BuckjiHC0csADlx7cP+C4/y
9/EESjdaBN6oY/A4mgTExOOomFbNpLZXFSP2FG91DKanJARk4/IL/RlIHrLdFgP5IaBhOyT0hTJH
AdkCB1uzHSx5xRmCKovBjciEwboWTfCMr51sSIwRbQeOB2KIyEvkEh93ziCiJkS6OfkDnDNwAXJx
V0B6RyTQa3dZd/s0WO9OjF4cqUu+ighwewT5PGXl2OEcwGSWrBp6FFClAJWVj3isPzTyOtu56jne
nf/5fpYxzbpNCNWDbmPAMtIbDNtT9vT2PjH2GvHbM+pP7CIXFNaUgifylcDR/eFJHi4Wp8UxHROB
MVyIxMfTSdhAqtzAvxFT9BAdLL/oudDFi79uIoGI/rAjDPPYbqzEaAud4MJ1nRPa1yj9qoq1iWEN
JNUN8DPskmUPneSQoyclWXQWds5xozOjkbZjgQyFqKAWafycahDUO+mo0vVk60rkIHFu6zaHI1TA
sh61+p4RXU4/zF8cqcqJ+cS5BpzU6T66uSDtMYxC4jA+mDsQfI1C6pMPKJ5zDm6IAhnih/YAc0FR
R1pzTci+LpU5yVhKspLOgnSEcWo+xwr08916x70WpRwDI0W9tGuWzbJvSAiDXWPPAYh+w8WRjWnM
WBZPItxh9wuLDY0CEuPTXXmAE8Q/rDyP1KjKjJU5lWrmUJMKz4EG1w4NJ+cvLJTJS6Ul2VhTew3E
Fq4cDKFUgwMb9s2oNV9UDkMafgxu1HOJS7QITonwXPKJiJ2Kdt5O2idzc5/2WFmYU5vVjAI5FqAy
m0r9LYdBTc1kUU8RK63Wwch2N+25M++GzyhsZpcMBb0AeKUhKv0SFLdxQItxFoPSxeIU2K1ZcuHi
NHa256/nqd9hfQbh1g9IpW+GzJvDtwp/2pB1hFjeEf//+S2WP8WSuog6nCYcXxTXCgRKI24TDwVL
z+5ugMUGeiTnx15pa2xQ0utr0sBP+NY2kECX9nyZE8kKtWzbDem6Z3sMHLXrzZtgv+N/yOSBjRgF
hnA3O4fT0VGmUGOHxhgI3NOnQMsCGgIvAoRST/avcE0QnjGbckroyzhblSP6v7Pf9mRG7JsYQ6fZ
WRYp2nfCbNb2aNbvisuimxlrhBZLfyx9vlcmnIPXWzN3a8St0ui3ETDkaO9jsbFEZTOJZnhHjPhC
S6ILj8LRjBj3JaJGwDM+KGm5AgsUcAdMPEhZZ/Yu1DNaWWwKe5RSnMP5BQuZ4D6h9aDyjUDH44e5
09ka7ngfP9mI7tiHJDzLaR8MK7oHRDQJyEEa1uvm+8ca+yygLvoO2wp7lOM+jVFJJHYlckexi6Ad
2/MByD+bsLjw/f7sup+ompgj3pXy64f3JYCDQZIW4DD4hszrgPSfvdEARxv2a48V+Ju8bKNUaYhL
GewiouSQ3PKh4ylhdwKg1gBpdUxn8gsK7Pe7iP+RI18KF7LocElngzg7GxREJ9uC79QjpYFkLb6t
NEFBos7zi/jUWLVipAXrbUNPIvrApM8f/wrwT5xh4t/ri1xaTrV0zUWBBTbmZ8aYwXLwwKZ1uaDJ
hsAbBXqAu+97Lc8p7g/zrT8E/20Bx+KTaLngAcsiZZiDbEQb5kffKScKch58q2v4e8P23oLMzDWg
ruDX2FTL/MgrjLztFZsDWlPrwZU1IB31q1joNfsGjff8LB056Kq5PbP2wcbcapicD8UenvUQhRbV
WF4U4+evPKV3NC1Hxpp+Uf8cfmOziq0AIMS4RKOPPwIjB23vyZcMIIzNTNJDLqerO6YDM8zP5Nph
YebPeXYO7ubWI5QLSJkIaWE85hD40UcGVgkcYMaqlhABshMBv2jDuAe5WIbNGLRFBul3fjiepf55
CCTAreozidem7lgH+8eyRwHBx8Pa/TGbqfmhbZ4zzsL0/pfkqnqu6VW06SibIYuZ2kKM0bEyEyyz
ZHDM6ntb7CoJAxAWATRHxi9CZxnDC7j6k6TGHBxveTXZUb5RPMSPX2HIS5dKoc/OGSktB/OcwZ6+
PE6QG+RwtbSHI6kLmRyFuSrtRyLdzf9AkxWac9qm7ZTJlswXv1r/WTBQ4jKmMttwheI0gKb2l6Zk
RpmafrwxUHykIiRQpPrZzjZtSX0cHMlEcQRFbGuWH5MS8qzQw7UbK2wXr/LUFfX5rz7p8Pms02QT
U3jp8PfUrw4JcrDUkBUewou+wcxRbqc+yGQNNmRydg7dXwIYC4X6ZBDPYEdXOxj6r4t50JNhDQPc
W9wwmIBCji6kgXLs/QB9H0xN2JMkFavejpQXbCPwLUmmfvBmFRMhmJZLtZ4UBv2hsTd+PtJ692Ig
4K8cx7JorE8/YRZjI1EPY7xexrKKl+84VhbW1twX+iGB+RzW3rBeimsZMPlz5hH6pF3ErdaOho1x
MKSLViUTfLZ0c584uATj8jthFU2xbZ2yKy5z0SVl3T2Ezl23S7WYu1hZ+GNqflZ1vsMZk63kBf+Z
w6uSjIUq+c7yCc0/jMJ1YpL291XC7+nOr+qKITGU1msNsYKqh9XygQ4d3FLz6v9Ut+aMoQXbmhMm
/cl2iNJGS3/VTZduKhb5Wx+bcW8mbaJ1zEE/cEzOVTr//gTDCVzA6S9DK4MzfjCCQ3n2sJDG8dLn
V/yvYcDJGX2LXOzAUzwysOfgor48XyJ0YQBtdWIwj36TTPiUMO5sUXcsI5wpEVjov5ZxYCTDOVH9
DW9U5vDxTh491MFv/6vds7Nyf/129+LKmH6qcPeCkhNh1Rur8rDIGeH5jchgCme+/IlvoLmlcOtU
9NoZRaVJ3rcoCH13hatwOo9PRQHnoMunKqaM9L+GIH0XmDpmOq9CdUiMmoPBDO2XrERPNXya32l+
d8MvffpcldlZtm/m4LP/biZZSkbNOh+E1Bj97AlPdFGCpbZI5tLwU0mRoKHq5bcnNFC4JlVoEqII
elz3JT9/qvQhqT9/rjBfkyZQjhrESTD+63TiYX7J5zS3ZvpZjhDX2UdJolAmdmyDbCSGLbAW6oR+
7g5wGprl9NUUTP7pgxj61B8b2pzEB46TwXf4VRMpCl4a3f15271mtnl7spz2kVHAGcApQLAuwnYp
ucQSkeuqTOI4nOgE1qMThujrH7r8rttbnwzV1zxIp96GRpkNk5wkHXC3DN/7rhgb7iIycGZb9Pqd
Kgk22ItjvyO8aVSOfDrExK9xA9yOAer8Na/sewT5rFO9GF5fWGR2XTW8Wnz/9UBQwFZJfFz7z8+1
4V7cksw99PMgEEx8o2pZvphpUZhOg1vtrl2aJHjw3xJ9Ytpbc2vVJ8U+ak8sKRwyt8ACmQDbC4An
Xq8o0fYyHm/IOPbNMp4bYINHpfgmdJ3urRFVLFIwZChXcOWMpY8Qh9zP2bO+5WfsWwY0I2A2lXN2
QfYaUXtRgGhQrJEOxqwmo1UD/hSQJdnv+AJyT3BhLq8Lc2Sly1e+rk1S5fcW8woHxG8YTRtvHeXg
SDE2PK786Q0+o+rGT95+VYOPAHBVAT1X6Fx+paRRuzsxh0nkQzx3nrx+sYvQ+Bff/FmynXW6RnyK
s/taP3G10klF0M4aKnRvuYEiFcWr1sCxEqJRW98C4Z61yXPcw+GPSjsVDfM0pzBhJv7F22+WHVgH
zW5mC8vAR7HrsBwbSRmqokFh4wQxNO79uN7oQIucK+kYx5HkQ2KbQw/APp9FsSC8XSpA1xYBhrGS
nAc8Hf8BqUfbUrBTk8G/JRw91tj2WNcNVoMjGZ/eb70dCAMFnBqmmcTrsyEEF4HAAWApQAY3WnGN
wwKXmo+Kfy/47cw5PSXWliSxltrtmJSOy1n+FapLbGifcyB4YVM7MU6IRLTF6/lVosOKZi9NusCi
crlTTbMfeO0ZyHz7kcvfjb7udWnyLYSDeCvNrb27Dz/yW/aR7gB0J2gTPxVWujg4CS9Cb4ZVBmhw
OgAj3MnTwRG6xC26elfvuY7u5k2/gXPEXnxDwLgpD/W+OroX66J9J0fLBWPdFtZwgGHLALAJHzGN
3BKMJRdX2ovjcJ6cr3Di8jPyOnx/k410r27JofzoiMWoNnCvLRqTt5byG4sjIPRfWK0BA7KCPgd7
mFVMLgt1IDFksbCf62FGUiMRv8qrsnmL3+K3v2MdTXjrnUqBhPpTf0SFEVyCi82OdeUxZZIoRmvH
JaDumCLptk645rMEvuI8a329VOfasDrme8PFVj7YYPBKf7VpuoKrHITzkve9cvYzDVKIkDNCjcYJ
hW3IPDhg2aWSDFSdm3M2Z3MesJXlJbIVRSPEUF4YtnO5b4494y3baDBsIIC8+zU4W9RPzA0NwKCp
XA7pjTEA2mK82JuNY9ezfYU1NDsWeF90pmnEpMxE0EdhMyO8QZezTXgHFy0FMN3sBelHfmCS0Paf
TfHpVhdBTQZiT0H/OBJFprEIRwbcEJBpaZDtS7wboCzQZTw+te04iUmcQQzBi2znH4EpOiXVGAsE
UPsO0gDef7+GK4Z7aFXad5aeBdJHJUZ6tgCHSvoZFkw8vg2khilPZInsRNDv9L2QSCBfFHdBWX/T
plnpiz/BsOD3i2tBekInxMdeeC5OmMP2YKPlUHdmsqHelM7xUjqjIrIkgVNnxNMEfGCTZS/IERzm
OqYPB0O3TH6Sa7e92CfmdQyc8NRjnZw8qrsh2KywGO9/+VZWeZVVJviV00v9UnDqNYmGOPpMihhg
FqcCg7qnsiiteU3DbivO/ZHWgfA9ns0D6g03PNufp8HKEQlCfg/GAXySScohUyfjv+yq9qyX7qWb
HqSIlNqBox4iDptImxXKJMjtdVnj+BjButVYJCuT/vLMbgFoJEaCz57UUaIIeoR/S93+kHGdyv2H
r9jACLQs+D70vzxMWoybB4ZOrZZ/aDUAKeZ44MI05PTmAyKfpxyAyMDBC3dThqbjYWhdQSaGYsPU
+HzFzuA1X5uxI3ckOEO5ihGv41lDPQDK8DyXIrwGSG3RwjaggUrpT0cbVVXpI+OLHJ9oExA45XUR
HcyLHG6hYUgUMzfFHZl6QZ+LcxCJ7HPWffcyfFtXmJPgsvJh5NK+YhMk8+AJgwTaVOXIMxF86W8S
az4ApEof6Pva/J4z6Zbm6C/c562B2Qmc+qt4hNhKhRPTiGfzV6KO8sAa0YReYEWSLxT/EbRHhfiE
sD02uNM8ntGoIlGez3/EHqnDmPORslSlctM/BvaWmshf2AXgYb1JOqzgCXgecyxUUO8NgHriRuMP
JKbPeaX+lOWu1b/Uctx739bCWKjf6fBOndsvc018gm2y0GctnNeFvjR81A8+AOZJRm/wUAnZvjd7
ZYoIpSU6K+Sgxbk2m8I+7nB4wh6UeQgzNfozHCCEmi3otoX5XNBbUTGhA1kaa0itU0y7mUJp568o
vXqcD/E2S4ZLe8b8jhVYjq/go1i7Z3RXHDYqZ7FB4XXU6Cy83Q2EGAbWrfgP5xk0a3hgLNIp2lRv
C5ksPYXN2jtSc6wtKl6al/Q+k2O7luA24UPal/PkOX0xP3SMnkSZqTiIDsOJUmGpC1UZ1w+684z7
jQPzzjvAulOyZQBr3B96+9Id4aeu8GSD9K9htHwu8Gnr2BIT5fyFHqXk6V8Ki+WpTAwvhV9xsBaK
E0E9GH7jWrLrNqwzPX8L1xJf1KQ9dB1y79p5Dn4y2iW+KFJBOZh7LSi9kJkCKgW4eubw6ywmp3ie
rYyFR99x2uOHfUbMSWs6UOCQOQKMogNMCWHRNac5VOLYBcYGiWt4ZXnDpfAyZIAQV9DSjsy77CDS
H37lw/X3+nvyPcnau6QxqeXhFFcqPY+2DdLlCewR2kEcbc5V2JbsmXDsjYYfVcbCD6NKOE6vMXan
JLFwI30tbK4YXZHSwbcVxqmqRSjQKMKQxx/LCoY1Iz8d9eCYsTKVoxVK0/SUDj9Px+DeeKdF9aT/
W36AtQNSx/Zy+uq35ZeuQBvEzvcDoZmQzvWf9PIWJq4k/AO/cQQNORpeYxhgc3B7KyiEdrHTlqE9
JK3UKza0Sa3oIT2Zh61LLWww8kklNjzrP458fFpU9O/GVL3jBYyYeCda0uoYfIDTPJ98G7+qd0Le
JRbfrk6656zJWVglU44msewUXBBStQXEZiCtwOISRtzZlff14Ffb19f2Gt3UawXFk64KKDefzhnc
a9ivWGPhaMFrQP40uq8XIhp1Um2NJeBB9Vo9x/Yj5FTwhmfJX9kDjBagaChMjU/aq3iejjPvbjZX
WoXiEo/VYE54KQAfOcEv8pbFzag3dXdC5i3zZ1uuOXswC6GJOxhc2Em+O8tIshzAGSIKmSbX6nSE
7n6j0V0OsSvqUSRiEQfd/A6k3eymT6rL3vh8gXMCsVAFpLCAvTOo93/5adU1eAUWktN+w/zqAhlw
3brRZffqS+9fJHUSYdkKx/1A2jkUTkvc2pYnZm9GtbXinXBWMOaw/P1ViaAMlgFv3lVwn6lg6UFp
1+gD4UI6Fhezfi2SyegUyaMCFRN87h8NRAxr+DUaB/fo9Ru5l+YBqzOa1gBmRwM7jnYbhce4Plbm
MVQP5Hn5FzqPCp21GP3VChCfuZ4WFl+hLMhSWJE7nabnp7LJ6aezgbKp8pFMnhZI37pftM5bBhfO
Bu2+8lceqI89eg6O2Dn2jjzvdqhZAokKwlu/ZsY8mpaXetYOH/hbzA+7+e6w202nB7M/0QwdMjDy
OG0n02cNsG0/0ljAsGMskZ+n7xHCKNvBBl9RA/6QQ++zz2CaJj/249RNMRA7KcmMI6EmElf0ZLEE
4fjo1DWwSGV8DJ77fAzfYAQFAtXcWZnRa87TM5f80KinwSwRhz7jKtyMMVZt+5Gybn+2aL307bV8
wNRhfk73yTH15u4y3B+DkFYSoCE1nv90IAeZ3aJu1lrw6WUzZgeLVU9vH8s03iFOVo7aSl1H/qnb
lPSgEnyeUHTHB/QiHH5sKCFVnSJQE+UhhR1iO+La6Sli3UliLnOHEOfSaiRCWaSBV0gIJkjeYGrw
g9JkQqVo2k6/4SqVIpuR9hbXeQzbjAe38liUofKYviQqOG7kOEQlh3kXYuFP6VGowzvaZiQ48H9n
pWMNCKyjBQghfgRBdYOQKMRrkLUSL6mNg6/+qnz0G64y436zJKdocgys7Eij2IN2eV9o5sRngbVB
Q0RcY0KtwHQ4zzLHmEBEXtnn4Do40TC3h1o2YgXDiHfE5L3Af4ls6yGQMmQrS4adpHhj5Et/ya2k
FVoyEH6wYyKD2as0av+KBnpZxV2Ybl7FridNXVSv6YKfWP647yLRKBh80OrX5VEyVig7vsxZvidI
E1RgH8z61dp/VUL4a7L2R0DJQLvId+RdTTBC2KLPYQxmsVgvXxM1/dDpIrY7Ayg1xZAwUL9AfYj3
rYr5X9bTVj2jsJONpY3yZp1GDnwWXI1cEAG4Y9KsviSn/lJg4/4FQdD6tD4zfJNwdkeiieqlt0eH
zSUeHj6tehyHKMsDtVwm5cg+KMWkUnGs2tRzeLxIGW5u+6HsqwaV7dkqb8ap3dU63eW+GJkQMbFg
cTn8iUJhbUWHNN3RkLKhcxnuR6wQIxmsaqTjBwXycrC2Llm+0jE799YFxP2db0xikxGQclH4I4Dp
Zv1cRiCAP5E0C5SH6qTGRAMITY7sF1N7lnX63DzXgRaOXkjeIkpKoaINGRKaB9kCo4BfA2ECjhmY
Zzwf2OdKtCkigj9mVv3pW8MpgNc6PyXNDPuGtc8qHJ8SaZZRMGEF2xjmGFkA1eMv1QeQDWboGOb7
H3U8MXEzgna1IXYlmAh/WVLL7KnkriP8Y9ojxjBRSnosYtfSp80Jzc2E9VKNpG3t6Y69RHnAQ8TC
GDqAALbSNfo8jSWqOfYG+thosHuD0wjJPoxWvHQ6l7ZGSnnFeRHz27QJpkZjiitYcHAxMUeALbyG
P7+k+zUgJU+a90/Q07UaMrIh1fBsvFASVHV4lWfFyK7wT7Yx7Eq3looZxqjqVha+U3TAbIBqFMnh
hxCIhjJKIdwEnkThvnx3HPN3rpvTFpfT1CnYh/XMnJpTdYF81Jy62+DD3ZJAj9bUZXGAMAuxu3JK
z/DcFxsK2Q2mHUmNOT+7vnriE3MGXID9XsywDwLSEoT0V3TJ3Rv39sY1lS6JD7y0/J+Hl/1f453v
7b/9/54TffvBto9jvHwF9/LvSc/KQJeVv8V7jW7l7V8eaRmU3eaWPP75j3VQFOIny4L/5nmPW1H+
8x+SReCZrBFupmrmwDBt4z8Sz+zBvxqapqsDhTyzf4860/9VlmXVNA2dd7fJIfvHvxTPqvT/+Q9V
/teBaZsD+x1dbZj6/yjqTFEG1j/+U9qZZuu6bYtPhiLZ1mSdL/v3tLPADAAlsiJCc/oMZnZTflWa
sbGTEhvYtHUX1kAZ2RLxskkbQWYI0rnXdhGGFdjLvBRFZXaAZWt2u+jFWGjb/dZ2y+fckLJb3OIw
5Q2qR5u4mAp4/XMRJRHosYeO6Kmkq6LLtrGJYsf0IhYVaSijWACeh1tuvliASfVGDa9y95xEioLk
tSXkTH6Z8bTxNaBT9felxP2k1b2l1iTxUt9VXteP5az4SvDLRrYI16wLK2ZcOqbV3fNRiZSWdjTS
loTBQENt7PnRyKWp2MgubcmaeOAqi6a2/MLU3wqkmTF42tswoiroJSKwQ+FYJ7nxJpL0iEVtUTla
jzFc0MIM6WO5WwwS7y69BvZCS0r1o8QgY1bm7qevhgE5PbW/MV1crssBdA+zdbtVaPbN+FXXkC+C
BBMVVQvGacEI+QolaVzYLAOg78mzqC2q0StAHGnnhT/WVX9muZWIhYqR50I772wMoPQIvUZBfOEz
yqaJGzS72O+PlsF4qoRRdLTk77Z+zms/rR8vbA76wv1stIq2qN1jcDlwcb8L8wGzI/gATonNs0A2
0lrJKDKUc+oycSqD7mOQwf+3C7QKPrNILtE8erpYEYU6yFLTtLveZIfidgw1t8WMts87wBkpZvmA
Ac6LF1YtSR0Hz9dNpUZ7P7orsaB49vayDQ6JGy8tV8sXUiZhucQLhklOC1a2CdV2WVx1Nq0iNYMw
272ihWsrL1aNfElZHeC1YPjQaT1v0pTBvfYx5C7FhYxn2p+Lwg+iv/35vvf9uPdD/rs/33e4GuV+
q2uEfvJKkmHoDuUigQNhVVHj/+f3eL9e9r7nfbVPsNnMPePwXz6GFlrApX11ydUCm/P//CLv19Q5
qpE+Eufw//547+e+n6FFKGItGYz0/Yz/uOP9pxd6THjvq3/7fH8eKfVn3cDQz/NYEv3tgX+7+n7g
+2169LeSq2dOq+D26ltPefW+KAZUGDGJNY7REJvReEjxtTrB3LJDhqHbejRRvfYjTXAtq6O/XUid
xopciblNolfrxRryZnFb22iDiepOzbz5fD/nfWtloZ9XLQK3ag96aFOwWqCJlCsKUYZqmBczkjN8
KV8HQHVj3+ZQGsiJtHLLRlq9r6l+Yo17oXMvlbZE490uGrshmSxUWEDksOkjiMvyYGYkvbqyLUtd
MdZzTQ8UaNapp6gZ67z4opNPOX3fr5QKbNIC719T6papRFUjG4o3qbMGgwLP0Fbva2VMxVN03cGm
p1uo7GCJA6tXQh3PEoG/y2zD/7jN9CuYzPJr0YpHdHC9X7ZP8nmkzoKmMZZZktLNalAuDXyMrTSx
3fvWV59Aixae2ySb2eHEDV+YQxW4yPcxHL/3o94XskFv5n1NtfxwmjXRVTFULDbC+IaNPDq75H9R
dma7kSNZtv2VRj1fVhtJI40GdNeDy2e5a5ZC0gsRkiI4zzO//i4qCjcGJLL7ApmawuVO0Ukbztl7
bY0ZRlOYnVW3tzztXDZkVDaTYF9H86g1yb/zZf6e+D5i1irGCipMgNsqecrLlvjdasi2TaXZNRTU
OAFHIDSZi/GkXDUi6A2Rg2XFQ5ZP46lYPowxW4LSrBGSLo+w6puhn+3LjJH+ODjhVXgTDejFDJ/K
l+gLh8if4oBjPDzFy4d+jO1jk2BPGB0TFyfKzsamHqt4wj5ix+hGSXG281fXFoRO+DsxUAesGwcl
Vm7MJ2MyQYP69Xxq4owWcOkfw5kfff58HgI6CtKLt5/fxsuV//nVWyWPtvaK05RCwiBLOQoqxqmK
tyDXQ8emrrSucyn6Q9lmOO08anERXnegwOnJ1xxJMGNAosqbO+19T50mYdw4TeNsHiYW3qzjXeiK
OrE3ecnGzjbQe5W28/R5YdWU77ZuiBMQoWF6rmSRkbLes8uTE87G5VtpNMAmJEFMvZiyc6vrAgNA
0RGRRtRB41MQjoPbNMhu6i5tN4WibVUkfb8CYoZKLy5JE0kmyHNGg/e4CMxr5WS7wrbTL5GRp3vb
j68tNzThY3r5cXRiKCChk+CBnub8KJcfTj5IjqAe+u08lIRGtnaA3mJ5zNC0xfHzqx8//Pn95y/G
ooBm+vnvfzz881uLt2er7e7686WV1SK1iyLYqstT//yFX576x5d5hmrAJ+Sq+Hkkn6/3+fJzlnF4
9eDjvXXxjvxyEL88vs6bJTkvRyEnTFyuRtXUx88PnsFN+/PbxIprWKm//ezzX7tehjspwzT1dpYB
er/2hbvNA3WFgWFjTOm4KfyYG859q/LgrfWDihi/Coi9ejXHuj93ccy2ro/SXTw/O1JsRs7rIR3R
UjuSDCoWgninY7mTltljUSYlpBxdfsMipq+VdC1mwiOIBJkOGUprQ9cH16K4iaVazlTmrNCEkKnK
u97NCU+Y7lpzoFg80FUNjPCa+HKzS9DkOOj3y8JEWd2TUBC4w8YN0NxJDydia850OVPA65FPwAf7
SYVz2zSPOm4GFmledUgNzK0ScGTT8vTFgmNTFcCiwHoe8rhYG2GMfgp7Q52Js7IqGOpt82DKFTvI
L1h/xhXzcrt3C3uCZFSBJ5+9q7jAAJhgeAwz4zUr2U91EULbYPT2VYjtunFM7GoNdFmvj7pTR3dE
MBCuhHDR/BVmz9t+MGoPVWff6EPBRzwVM3XFwj8kLXtjMeBs8KvxEEZIla0opIlWuaAkgqXYj3El
dHp4aEIsPLCGVti86ISalgAKjTUqaoYvqckKzE+dEcyIujV4H+qoife+WsKAkoCOptPQawpDTsKQ
fi375pBgxOyCkM6//RE5RbjNxL1r4pYKZHmeDFvsrKx5doPGp6wg+01EKG0yaX3006w+lHVCOdkw
NP3e5KFcEijGOS637ey+BnNPcqsgh37g8mQt5t5MToddKalf8yfVpThd0nI3GMAWMtE9Ny4wQT2q
t0GJemON5Tphq7Url9qYbmgaDCQNW4PBomIMdkok6Lib8tUScbjWZ+UNN6UqkR92Oj2YEw60Idn3
A+z0NHboQbdf5tn/FnZwsoqmWiuf8nnUuQc9w1x0KPLWeTBihDbnPj23XI5tRKF5GPTCyaErVcAP
S53yKAtRP4LbCTVpYG3xXcnaRPbYCShWPDxHOuNHCK8oUjkkTU5Ze9IkGwqy3M85cQy65gzaLiXC
nPqljsjntWt9aUdkT1roPyvTfh3nabp1KeHVIZl20cC15JEiTKp1saISNq68UlzXRn+fdUfV0+PW
THAXxezQwPNppbpyGZP1ow6NblPJEVU6JFDPpyAcES1i2zxQOB6dgzjDCMmggzJyPCUDfu/Y1TjN
+Kxp4lC6Niv1JOOaW8oP9n0t7D0FqX3YAWtSqEScnETJKa/WWhypCsEZMotrNXGMTr9vcgcloCcl
nKi423c2IN1k09k+q+wUoq4t9n3sT0/aoVhu44R26W2NKZ6QzIVEmHZXlY3P2GgZVpwIdE4O52rt
UplbT5OjNsLQj2NjP8VJAwivTPUmqKtkh1TTpXevZ8D7rMJ2Tm4DCc3YAzZBQD8luXbNBBVAGBLq
K8AMlDlyF9lDuYwgT+ng2e9ScRia8XmoCiqUQ3sVRso7dWNJWlZ+7QhPbNq0Ddfm0Fp7d9TG1zGk
wZuj9/VnkiayieOm6oPCpsqiTQaKIYtDOLNB8uSkythYYQFRqQxJcNacn46E3MnGpqTTGgumCHH5
ewEubr85L0ucNBgAbqfpLlcp1eS2cTFIIkQLMOeMAoJ6VxroUCCzMewnRk+JrKAFPQQAQLV3WXQ9
zAIaQaHhetjUqJMSgg4XPvBuDFby+QiaaPzqBZDrXMPTe4cxxIitiIUU2mpTsJTPrfJY+rU+eOK7
5St/HyGYX08B+hyZLGSELr42+zZlE86ptcxd3qTZdlJlvjZ4N2IHUasdlR+Bc4rbN88uEEiMLl6x
aHxlxzriRTCB0s1LIyksSE+YC38/lyBOpQ8fKrb7c60g9cRZszYkqlWjEfbZ7HCIabc/tHoWZBIP
dzjXXvIeGkwk8R1ly4jX9AHJLlX8bOZkvaZ+evRYP80B0o48oKlnyDZjYE8vfO3ZG6eGa9Mb8iPo
jt7sE3TESV8FN5mb+0B76clOgfweUsJYWW1EoiRGkiF0j4xU9OX1i12TDpqGbNMN+WoRHHvEAsEG
GXVMWr3UOZOSbNvvZRR0SIkdZkDZQypatqOhNZxDI+wZcqKHWrXsLDLyCHuMA5HI3n2TGVAjazTr
HOOQk8X7AVxK4XkbFWMI1MbBTrBqpAOe3R5nhKb90001ku+GJHMzh/GSqpPtZdci8u7yITkH4i4Y
ujMttRSVixEStVm3l3nKcCLkS2ClT4PD2+ASzafHCPdt8OTMvbvL3aHf9flduQh1HD9itQkltoSM
EyTeNjZNkrOUD/kod19l1mFe7vU+Nmlo6fDdigsoDXJoiayKLn0FA0w0KAOQ51SJfTF07k3T0LU0
EGnXMUI4OZnl9qb0CnvjVe597gmob9x+RhgOFH6bjzQPoNClcteOzrs7h+JOGt+8rN93DfKVsaKW
Sgza2iXbwwavUjr9cx2zsPCmm8EKWPlnYNs7Li8jqfpVFgYskcF5tBB7SkkzG6HvZNVIa8vo21DJ
F7elbsIggpoA7OkGNb/DlXKZFtS1UgA6oWGovfYA6TIx5mu3Z9gtneJrm5HvXrikohUxNJrI+Wrn
kY+Ci8KWReshzCnaBI9lNn+Ec5lsEjl12871nme3NNFLkPRpzbBOFuI+HKaAbQNU5/G1zcmtzrwp
3jfIfsLxLqpIVQzydzen1UI/vCp5VmM/ify1rYxk7bT0DP0e5FVcX/VeDJo87Bfti1SrSk50hHwk
XyIhEYAaTS6Su2nIXw2njPdRC46kn+pdO9U4KILg0YszXCTLkstKMMDImgnajNmdpsved3YIDIu0
d1RVsJNIfXM0c7buxS6tjGKrnX5buS6m1wDTQ0KLlwy4C10k0aZuUOjkSO97ly3QKFBntaW+nrwJ
1hBSm14l+8hOQPIPmiy+WsNs631gzbV/o9Pxehq+O3Zbb8eMrsTQJhLTb0VsaxZ+6bpArnFz3+ed
oFVYEwNIH7iNu7OZFoh47KNji+HwmiQzQWNuzWmupcMa9NIah/xytBycMxLyrmJSzRz1zWhpeFgM
m75r6VUZgsYJmyIG2G0V2xRhj5bD9ZRR6jA01KZCsvsMPYwQJCAD99p7AeYE38OXx4K3PdW3cTOL
dRTF5jr1ivmmm+VVWwHwVRVx20U5u5dVGT7ubVyeIP2DObUPxgDdRQagFDM9XmTo8nKt0CVT6qAH
npYXzJMkxXJDW0pC0SDUKClxD2S1ex918ruViQXkBKHZaid6VTDxAMZAMWZdVyTmW8iiqfNHWDOq
JlCpUhi62ZRuV5Ec53MXYPvg7j9GEoMBMm7k3yP9ZmiMvmZ1bRFt083EXEEpNFNsxZ7jHIu5Hjd5
NkQHz7TByCJQKNChObNHU0svvH83ezGc6b7tm4iZtiJRW9cvFMPdgwulC/tpYr13VGbWjgWprbWt
p2GCnTVPem0i3bhwBOEI0kTpjGsv7C513DEpGsG5DcqrvulRzxs1C2unkBubHpnlOfsOv/QqoFc3
jW4AMR7hsZPQE+6rm94K74Qm4dWLLaarsX0Qwck18/4om7m7aEZYnpbJ2bcMIOq6o32faTYvI9Hg
hh7BjXeYd5qN2Q7LW8EOx3fcKyLWYdmWQJoyQVcuBTAWAFmS+tLJ2rMZcjgsqs6cJ4TDPqhFCf+h
9b5MY+Osx6J5KvVwl5SSuLuOFW+rAU0ZyV1q0pINy4kMiI0ZDT74jXQIcf2rRdBCUEDhAiNP7d00
DndR7HsYg8Oz8Cp1OXexu16VMsP47iHTtWg7N0jglTVsbZN9jFs7h8rs46uuy6/Shhb1MlqUJdyX
wPbtfUOVP9wOvfWsg4oYkSGDcWRbZNCIcdWHic1SOsDXZlgfpWuoSzZB5M1T/C9rVskzKa5ZeahH
nk6F5aWR0DrIfCAFgaOfemrXX9ywLY+jDdOvY/qhtP5hp/ddlUyU5ANv13oJ2XYlnvFaeZuMyWFd
Bt+yshtOVdCh98AnH5O4LlRGQ77E6OfXaQTUFHVvM4KgLvJoPxKYYdDiZFW0lLDavUedfMOuhzhK
1sQyk+hmXN3CXCdWoKG44DJ0+BUalB7yPkuX60BJVFJej2wucw7+ODxYMXYSr/Eu/IlY8VQbD0oH
Dc4iTOhJQ4Ql0CDUZXJsid3M9nM4XXoFvOVe+kAfkfHPqQssrpH005vaZAcNPLeSlEgDb8bNqOaD
bIPvvujTfZRjd6vJGrfzzoVzyXJDzvpYdQvBxmUM7pkLcSglCF012qeuaB/iprGOzSLLzGLLvFyA
QvQaaFMIg32hMmxI6Ntqih9M186Zwtu7UUXBJugHVJWdSy3ORAbBsfbKy9eNz/TeqWPfoS1QEUoB
J0fzkHJBmXa5VxYyxkA7RF1EEmb/UDIFlotAnJD4Xs9ofZktq5Q4Vs90vilhRZflELxE8d5r4Re3
+NS3Yee8tmnB+JES2pb4QIKV+joFJcSHtGMdDCClq6crTb35ImhiCVsgZsZKibedFVsb211N87Dv
R/eh9nNjbXYINMtWIOpk6C9F9hIEuHL93HsK/LrjHOdUa7SBBq9j8yxy65h0ZYVKK7wtzfnA+o3m
kRCYhKpXm5K12TzVKe4J2TXFeY6MibfoOZlCdrO18VZTpDDFaJ8as8J9RFJ4GWy9rFJ3Rorel+o7
YocRE2Y1+ZQh5Dc9B08T5NJ1Fo5IMgwLup4Nta8ECxqK+GmugCa0aHPCvLiJ0oTEL9bmm7x+ym2q
BsUCwVNGum0lHusUQ3ow5gQXZLFHHo7wd/2QPdiBD2yzZVlqifxLY1MDnkcLh9v8wVZwdiyxIZn8
XE4wehaumjBj5vkbG4mz0wpqEOOIn1y7t7KKvycjvv2sf6iNQW2US8vDbMt5zV0Zs+HqN/bXxgeB
blSuQV2VDelso8aVU/SQsjM7mFLfdbNF8sa4izwiAIUf7+j/lazk2atGTxSNsi3NySeqohgDZXvX
Ljcp9UhsjIuSI5XHocVNhn02eZv7ernUIBeYw0SbzvZpzMMiiTsDxUgod6Mx7z0bEXNrqAmrP1em
pqW6E2rYDrGE9YmqYHIadmXh/H0e7GbTGpIb30OL8u4H/c4Oh3uvx30UjB/O3OFbm4xj7VXP/hgQ
/1mU+iK09RLrp79nnUJdXTmvs52ae6ZNEpPTBnN4gMuB5CQcQSj6PKwH4A0CsuuW2dGbjBtBY3al
q7e0CU61Vz7YvcAs7aOp7UqTUnRyK4R8GNKRy6shYWNO1ZfKSmhCyhy+j7kB5s4eeH4zJcTKsaoB
f6Hunx22ikEtUaEJqCnSjU8Txmdljux0huK65BLhvtbqIh2CkOpx+lzbNmDAEhcBk22zMi2qttRY
DLTzmsSErkTlk/nHQE0Hu1YsrcWa+LcPx1APddpdpwYWxSIZv+Zema/MycPYjtA8bpsz5cm1ETTp
3sju++YtrsLhsrLt16xFNjjSezUjGAW2aMTBHT9YY8b3yqXb6HT95ewhHu6RGnG62ZQPmz4EpO04
bNqijuUzVTBI232zdEW/zaQSKlc6V5ZiRV41DZWX/MbSNJ5DaUzrsB44NEbs0uu9K20X5t6J+fNT
YX8kAfxwMio/yM2M9mHVLVJslyZjh9VZsrwk3g24yWh0OAYZ0NZGiwTDDQiunQvM8DMhNO5UH4qa
9aE5eLvSCwgxGFdmPHRHnWLyNYCveZGM9klKZmhcTfC7cQHTr4fXXHuHNqrio+xBh2b47YbCqzBt
csSFM+NXhaB8ksa5iXu6KnV2LePmNOUUD2uVFDtF6fho91RfGvtL4cOqHXOH/oNbX0UsX52U9nhH
qEprDDdGZKo9dwxVgza51R0J08NQQxUZWnBpmbGtYhP3s02qU2HqmzYVL64jCFgMi23fF/pku49p
pFElN8v2KPbGVS66NePTLhP5V3ZW51kcrNnwrodKX41T6VMWNHDiUAvrqRTsJi+zCYtpzoYL5mvU
GDYnB2dZEYrFE3TV5x/RhJDHGcjKY95sbCyPPVnJvZbvkYuANSQdNL0ZOgCptY9Dt/SDdlMaaIEM
pL8XlTMRjE6VwTDuPHs/NOADahOnngPflCIQdXMBl6MIdznRAVxQsGx1aiONch+UqneO13YwuyEr
l/2soKikYt8t0hzAs4RXkP/rFGu7NG9zb7p0Fj16OaoesMJ4trwqX5eS0qMTEaQmSqrRhFg0IxyC
KL+dE+srvSlrpQhrm8ZtViMNNZOIKvTgpBQJ3upQB3eMzd9VCD2Fymm4iWNcfykbpU1tHiKcKYT5
FKfCtDCxBfkp70h79o3sgO2OVDK7v6Hzj688xvEUxyarBh8W15RSqO4r3P5BrgHv91/CipM2twkn
OOm8Td+OLpV0EpfpHa8tLmpLiIuwSqPD3FBSnQysl83Wb2T/rCZ3Z4h+uIkarLjSbQ0UhMWE54wQ
Ib9WHfLccD4OBkZS2gPdjlmc8mczYjUzXmlI7FsR9lwfDXoHCWjItU6OPZj4NovHbukTtUYF0LqJ
coBHA43Hn99/flUv//zzZ5+/4gUG9IDP3/n8/vOrPx4T0cW+mIl04lbgGXKrJ9Ilm0GmG551/8vT
/HjVv3xKL7XzlZgaaCGfh/b5OsyGNKF/vviP31TxkjM0xKzSBvaUvr/vyeBkwbv8iT+P78fz5K15
Elro7S9PWyN7ZM8U7f585s/vfzzw8y9pPOdrOPj95vOpQ0pPnIr/9yo/X+rzxH1+G2aII1WOeevz
259nVDhmvotsk1RD49HvHYoNmlolmtrX1KqRagu3WCOuqSneEQ3apwY7l54Zc8Swh6KGSdcyzXXW
sylmzXx75dpArb3R0ocYfaQrpLkOWiph09w9poxwcYva1Aze2fIHq7CA3MwUO2xid2KYzzC8adr3
FjQfv4vX49Swms+JuAaVMtnoWZz4Lu3f+jSHljzjCFwc+EIsLZOJlLfJUMg4iWHJp8u+it+XFkY9
GctaAV+JPeOtzIHjVM5psMDxoiVZscRQztbIjSs7w2qXzjik7DgY1k3fxkDTsallPmJoBtRYoRCw
nYirHpyjh/D5ghs2n/W1GzBE5j3gy8K5rIh1rqsw20Q2EQIRliN68SuSTs5jNIN6czMa3Zl1ObTZ
21xzegtaXHaJtFGM2KXt5rHNEfcGuIuRjloEFafjgYltb5TejkIaGTru9NWmljcNxjM6HQMU7nhC
mnNhU7NF0i7SCyeqd2XSDJswxF3RTC/Ictg5gETySFTXRgyQuIFkOtS0zGX5lKXuRzFApeqr6WNQ
GTb5hMgV28YXGgfMgWZHRlk/P4eB9VCkLG9LRjLiS8l8Lb50giroOEPkMjeWJfBxGpGzH5LO3+Qm
lgivpoEeR3OJ7sjbVaLk+ZJL34/MdT1RGZB2DmejZTTtF7V9p0zz0A4S47DRPVeDtWQ8Jw+kkewN
t0TLrgUZHWiA80zRjqrf0IJ26dvEpLYxkHhs29wAauACYwd+F0mQAZQ4q7EOtpaiK5/N+RXD2EaP
iBec1jAuYrJEVi7uIjH7tyXJL/TIkG2Pjfs02MXF6MGmzY202rZQjn0mhFkTiae74rqd9VMzl0e4
+1+zMbqZJ7qWMuxeiDtxNw6RIWh5lNp+ap7cUjWrX9SHN0U6BUX+H3mH6zDK2+a//2Etgr0fPz58
/Pc/qCo4ruXYtvSkzVIJXd/vgr7Ql1MadRSnpommS9Yb+qgSOguRmd6kRMfsIuk/OGVlb8h2sOjP
hP7WC6gKZ12BF80+NLW1o4dCPGMQdJdmZuhbOWKQCFV2nXAhFKq5ZygI/ocDN8VfHLgLiJ/WqmO7
1P1/P/A5ymt3okZ7oBGcHAzXQa5BOY+sLjpnXdxSGoyxZUdpeO3EYXScbOTqf3/yzL84edQ/XNtc
pJAeq7zfjyGqotgdwyXatmun6zIlttqMwwMrP7Axs8Ipng6kILI7MCqWDOAP3es5zMuXvz8OG+3n
n28iUlGppWlh0XPdRbX5/vWOvRNvufl/kmKaZJ2o4NCV/rQNvVoeOrDIjWAQHBpAEHOACDtFQe4F
1dlLzHEfUWzpkZWXfmOce91WJxb0JPd4wzlAMMN8lTKjmxAlZMAwjSIUT4sKLn3pEIs1NOfSaKyL
UtEPJxehWuepD4YrMr+6Xo87pKgAXhfq9PkhWr5q0/n57//sv7h2laVtaSpleoKsm+Xt+eXP7kTr
hS0h2wfXhPc5NGWxiTHnEPOotqVjXYRyrk99NbC3BN3rWCVGtpz+fjqzbB9PeRbAcRMkGJlO1h98
CRSkD7Cc1KVPjMocWvvOGu47v7C3n0f+n0ibMaj++7Zr/vVfv0qd//j2Xw8k0hTZfy2/81MO/dtv
/Ot/J6HefSsWbXHz51P99sy8+r+PbpEk//bN5lOefNt9q6e7b6jP2s/j5u9YHvm//cd/i5wfphKR
c1q8f02RPP+qcHaEdiStacfjRtGe6S0C5v/89aV+00k/dGnz9X/8/X/rpbXzT5eCkGYQ42a00Bj/
4z+Gb59Sau3+UygpPUcpj2uEx/yUTbv/tG22I1oJ6Xia1vRP2bTzT+0iD2VEdFGUOer/Tza9DAO/
jLHLX869qaRt2VIqzzR/v06nOnJCJ2RL7D4OFsGULjNsO8zX9oQlE2si1lEMp2Tl1Toj9e3F7jq8
kLoD2XGFApquoSLlzHqAbwsRex4vMwusezmIK8CuM71KFhLYKfzTL2f83xfpr3OD9xfH7eD51SSi
mI5pCnTlv95f1uS5g+n1rEeCdZhBxB3EIeNOYzHyblaSmIpN/V4GmyXCOoMt/iowMqE/ksp4d31o
3AnoMg3EDt2xSbpR6HuPwhb4IJvgiC9qnkEaddO56GkzhaSQr53yMNroUbZobtv12rgET46OScv5
e+yiMScoXcLGa9kH9648lUN2Kx+icWA94X1LI+N7RdN2FZP7xZYGuCPrAA8zVWUfKUN9T+4RM37H
xz/3KAtllhOcbRNmkgA/ZPYoL+zK8MiulB9jmkPGc1kVcRgYuwB2DqDHovuhpI09DtfUxkFM0Qnj
/Zx8Np6DOz+WwOSjxvkxWPw2Vvz6Njio/f+8fByCwFxXCWwBjlr+/ZdhzvH9TDsxlsdKttv4gH0X
QQ0xy/j/WHbAcLoj1Hum7hvZdznFgyZZN+aX1q8vlzi2td/OR01FDBgIZuRY3/RZ90ivoEbtdtQ0
WnBP437uW38l2Hq4lbmiX7sRnCb3lKYINYFedlV3YeFijMAPorQcqz3jZC++eWerBodc3ZC9cGHR
2MNMpa4c79x2K+suN6ejDdLJddZ/f2mq5dL745ZyLGZcbStHupa0fz8nFndv2WgajXUABQHrfNAV
O1ACGS79xnxwoOlRD6M78sLHhrx6WMKg5JxbPqoL44n/aXqJhzhvCZR/jQkeHzxEOMR0eK+SQjRB
jTSCG1gOhgk/g1RN/zl+Vsaawj3nA49lSmkKs1+KodnL3iKffiAYyrhD4NiNH3U5HcqSmBW6Med4
VayPVF8LB1mNfoho/3F+KMkfKmtE7ehUbwllusW5i5nWnl4mAsgvUZKsemfiHYF0Qr2+hsWDk+L1
70+luZyqP06lK13WgZxORso/V4CjLGq/qySncru4y7YP8fZBsqtYyTUGs+Pfvxr7/r96PWWp5XrW
Fu/cH6OKp3Uq+qmid6hWlOhJnJQBAxgcZ17SVc1FRAh3T5O4Q/LBKAJebETE5NFXBICsbNh/XMoE
mMJSAIHgkzaPWNxmKPE8ssJ4qAmuoPiiLOtAfydwoG9i1wyJAKhfgCZ5d0tWPS++pKd6jVxo3pG1
N8S477FCN2t6AXuDpli4OFGVglBWvKbdLa7sESN2Xk7ozcwLQLYXhjjlMwE5ikMfifz2iRwjBz3m
fUu778VsE00VEM+CJJSLCfvnrkjIDAdhayB1w5hr+hZvMbs1lhpGva0rgvg6NI70/3zyBz1IzNPV
cCunkhUu6I/+UuJrXs0MaqYJiSd8BYheAfhZzpk1cEninOOapZNct+AU9LqN6WpaiYKnN7TDfQPz
pMPWm3D0I73KAJu8UcINoAWzE6Qh9hnmZ87lyJ+fdNV7E0NBSUf2UDnkYtGTZrooTMOTx9XLYLut
xjdocNS2wxtEjUaLLIFXm/jfE8ZVGlAnxPq/S77W7qPew9GuBdSe9rHmMBeE3SCOC4Ab3ABvW1mD
c01fFgZ73N/zBrvi6F056hp/KFg5CLiI015btUufcbsTcYNAkYBO8VojOSPXF/3PkS3ADT6jeDw6
+fTgwpveiNeRdx/EXXMMT375NjEuAZePEb8QAQnwJLvW3fDYA7sh0jaSqIJly8pxT8ES57l1tiko
MjbGYCL5UXM03CdMydwuaLsvlhUjfIdg3eVHUBIKYRX86+F2ZhQMBWqfVQJ9FSn7uTpyxAbOU99u
t/0ytlgekOsCrgtgE3gVZvAUGqTXYTddPs/F69SHu0VYUbwSzbF/I48YA2WHoJ/EdQvwnXQuBSYp
Gp6b7s5eYx1GZ73zxpugm5yVVBTOm5tmgNVjwnyAfxDd9pSwRsZxKp2KgiylHbzl4jVB27XiTwIg
8AorUHPhk/eVvkCVBTPYzi/18WK8zZd028jdU8U5m+hKumLjApfj0/iR7YcZXFF0wKj6Y1kDcn0A
W8Pp6+h1h9BxTYRudMfV1s1YiC/Ucs07pcaboikg5Sd0xJlohbElLXaotqp9QMxzpkK/8qt2t1xe
gAoMIsbeo9E4gw0i9BU6Opx8xRsp+1e/Y33R30OFMPz60V281QCt7JtsvzDGwWdzPFyoABGHu9He
DIqy9/6NoMrhph6r24xLkj3ju4jeQEdPakelUXh4ubt55VoI87jExHd+yCRhzi/5Pl5IKmudfOPj
eAdlZGs9sCwLQ6JogPKEV023H0nYq4gZjS682EDrsHaC+to7OX2+p4aRPVuJsUoveT0X7ekaCjIU
aBYbkFjw6vYdpD7r0Nc1JCXNyLw8thcXN/aV/gZ0IXvX33Jk2O/2I5Ty/rYBhTTyqsQtbs2zwb3Z
5tuMYgZjDYuI0cnobNPhzfTWHW86qJfoApjv1EW/ZMfX6h77+ni34wqzHrBHY/YW0LJAHvCi4y16
o4sSzirhEkjBAD5ysi2o+WF5r+Bqg9DObex/+xy+cMro0nKvLZ/ZmofgDT/zWAPvWnIiW+ZBvsSh
N7Ey4ZPcSOhkZFEvi5qacKKHBH1Kw/jFl4zY44f50DcvcoN9pn7xvoZEPfN2XHAwrNH697zbO8y3
gu4UsOldy4i3ESxRQnis/rDTrF1t88GFF4VSL22/i+zOhLOsHrraQxX9Tg36PtMp2DB4WxTyTteN
+0DcdaYvEXUtMIccZTzVsc3AZd+i9eEKgyvFOfafwMrUeOuqy8/42kZdOD8iLgAiMOfk3rclHUPj
H0/DG1YoJ7+4B1qu90DvdfYIl4Z4A0RonbpKwO/t3JB20sytDcueFh13fd2J60z5p9b8YvbJM40y
sgA40TY1y2umnZbOsGF+yByYyZvUN4KphhbaRgMhFfHRCOju2O/85z+6r310Qneg+nuURe7nvyWE
+Qzk+lmHMcl3jXNrhQTPRcZ1GZ1stWs7UM/+Aa/JQoot1g5sLuSNfALcPTCH8YnLcOJS4KJkjCOo
wmO2eUvMYbuAGJIl+TlA184bmYF3ERfzgabyCutmtYJyvXqLLt9ccj9WLkHzJOGdubXcybqJGT6a
8Eq6+5Z1UdvXpBxd6XimgTJuBmGcc5BZF6Y9fUElskbnUK0ZjjfLx/g7KpMLZxKHPjokRATwG+10
aJjD0/Q6QjfLO8p0zRsXXnR31yQntje53ndMNgAa4dFGu7i4bdANrX1wOa9mQ17YCqqb5I++s8UJ
Lvmy9I6ZsdQ83tws+Far/r/knddy41iWrt/lXBcn4M0tPL2nKN4gJEoiQACEIxyf/nzIrolTnVPT
9QCnIjs7lUYkgY291/rXb6iNywGpeHgWR1MwBBGPetURe9fZBfmUDL4lFUdtoW3ZiZktumhbyC1q
/dfrPWdTJneyy9ZxdMLWwcChuqGCRpMf6Kz7wh9wqAqfh+g5zCdysUkgN8Mke0C5xa9jPKI1Itgr
HDiTeFE3y4GROd+JQOQGNXjX+Uxzl9IgeSZdTzXmLewkDrea0z6mlg2n4euQFL0LocbuOd9E0tTa
WURdcuN3K2ECVSf3KoDCsX/ls6VpdjI+eOD35S1jgTwfUyEEiM1RwPQjq3A5VDAMVTP9DofiVFOX
YY8ffyZQjSF9yHK/6jahiLXijZsd+4/bFSMFei5aE4goXlRvhA6pHwIKmWxO/FCpyIXyC6NVNJUY
pYli/k3OMmY2mKKBxKK+v12ZVmEC5wq99tkU2MbLpgoV/XFINLJwmXLpVE6R8d0+Zjc58gbeDjJE
lIn4dOG6UXgvZnpZgV/IkNvcj3TeYGQjU5YytOAogI7CiUV0AIbpxJa/JIgzs9pj/xu+ymaKJwj2
aljF3REWcRDkJjEutG9SIDJWt2Bp4UrYPKbU+ByDt8iTgINHg2fCbrk4Ijb3TncQ0jiz+n04tEFO
Cr2YuxKGe6p0RcYmyR5sNvgwuLISJVvZOB3q1QqlCnboYowPMxScIGKtmZX8VrXR8m6MXsMoDGvF
e3YLSet93d7wQvV7TkqKWatuUoqfBfE4N0d+nFAWzuFKvZgX3WLCzxYT9nKRejviG7Ey2VoRU4yr
jmtZYQ2d4Dxf2azEriOzo8aIHY5jTJ+PG7uBI2HxmOXpB5Jl7ts9f1MqwYo6nJkN+1lkoIcMtGV1
rizIeMdSLITRCpFZwlg/DwnGgSkxWq70r01HiaUk46XhSNfqddReW6HfZXnpGISq1URjcBQKt1M8
vDYJhZSgNjP16T3tCpUR+7nutuQYfEAD5RLB0qNwX6c3YzbwFlCd4Ho1wx7CoyJVWMPt7crs0lGP
xpw8hgf9gqnlUwXLaI7TupxrGTwBY0WET2nsSDzgnEMyzQ4GlZskiP7u9dpUum31yG0nGQkMWNBi
bIXFOYTbhZwf9Boi/SBhiquvhUwkT+TtUeBiJu8nlOJJQ34Egob4AY/Fe7UPR37NyM2ghZxoWJtP
ZlH+3cK7J7tSga/EY4LJExXcKXvNs24WRcjmmRlZrY4sPZ0+BWx8CVoifm3aU1hFdEiRAoyTYYYh
ER6vOyWJJI20LokLuSMQrJMfauMHEm1bRhFxwpbqedV6N0XV95ya9en2QM4Jwd6KsPLIDYw7q2fo
oVsTEV0y34UwZCkG5UIEE4JuvXu6RgQJ7xArixzeR7qQ61MvTusDMpcJBFGZ5JIpFQhPYqXMR/uq
dX7oYsy68WOtIspWEa/QhyNNhwvnaXSuX1vYgRG9nrjO4m1+NcSvNvnJEq+LNgNXnTtBYhITdDZk
/fgalngupvWGsA+19AZADzOufZ7JsZzL1hC7xjQljJAeuFIp7NMJTZ1YsFAxEg6KMWtB/2hfH/oL
RhTiGuqqLbXbhFJxwufTXOi1dTRPrgInZBNxAh8AlWMaDUaWpl1RzCL606MzRAyQJ/jx7Vgoy75S
HsLUy5rYN6Ryik1A/nMnrMXuYeCKnDbJERJJZn5CRcvnNekPQIMxpyrdJPV1j7MohRcCPV1dPM4h
uV1uL+wLalDMiSbhVMbofSKgXCH63K0m4hh+RSsV0wtyZKO59OfNv7KvB2MMuyEB4ilNuQTNG0uZ
/PWnTCADkiuqHXKZC80pCps/Mb9fWcCYFRs4vqd25PpU0CF4ww6PP2Eor8vDFfG5e11gv1bEdmBc
3pJfTURE0HFgkjQ+gNjd4ehKlwzmx+NAaMqNjgv/TDLLH3zKfan7RPIIZC2RoDLss2iDjxLfv/fZ
8IgfUWr/RVPCBSWLJRoABmYlJ7PaR3PjeWpIZH85dJqjfbrJIg4Rat3Z4kEDtfp7eDSnJ0N0vNfi
QVvU4GNJoh9SlxeAwYnrbP6apiH97Y16CgkOaEnpaNTSanShHey4Tuw8NAqfdPh9EvpjH39nfszA
fPYIczxQJwxCOpHHYoXZxT66NLn6LR+EcahrVH65j7Wn06gYaIcT9+6yHJN8K0dTlaCWrdkt1X7J
xvaU/edRxQpQ7/HdQU21w+4BXVAeyO27PPmBkVQckzNETFE4M8nVPnvM7OlnppmKVM0hNK4wXP4A
1pzQepgdYEvzKLycTQ3efeeGqDhLRrG2QY2CkLe36325zsoZmXzd2+SdYM/o0kmHSEt8ZE1oKbD1
3NUjXxlcws5w59YpuEHJnGLC6kAPMeVL3NTZFnELxDKyJIyKA+NSg5rNugKTJf0ZTGJh2mPjL9rt
LzPg6NghZCQZYplxUhxpfqRPbZw6WmNkFem9paVirW8hRMZFOVuTHfjEinKM2MDGE+wEOyZcsCa2
8il83mBi1Hb3Fu8p2lmVBZ0Y3qAhNomqhOMHBM8mCGUMoDBAl1F3VdHXY7LjG9RQavBqxEExeOE0
1Lp/3G6vxFDjJ/t/K82b+zIaM94p6AWykrZGBZHO18XJysCFg5KhBduLH9DeILwjHOOCYG9Hk3yr
tLNYoQSLZS/CyNP546kYjSF3oTlr2Zu8NJt2zManyjG82QIGepF8eY69MC6CmBxTEjCvgmAHQKtw
2sgURtDhRte9BrFhvpWWIgUcARpEd5ywcBw39GZwcOCc3yryWvE29oi7+2jPmPbitUwL3q9BMoor
767II3cM0WNp0+2k7sDO+YouQBzNbE7S+ojgsHsw2Ycqhw4CqHnOaum+yPkhAQt6ZR5SfBPdZDyW
tFnapqFWlD1t8l5hBv+EBVAhIKJgyxbJDX9MotdYH8kAggdXHmIW1WHOAQR2m0Xs+NtWn9/nGWUY
/UHLGYTQ9vBHm9Wwe1ONMYXwPZkQ+JHWTpsF+s3TkmGhCts/JhMlTCEOU7IK1+S1LLgDabEV09P9
mft/cF5mggbBciZKO7GYdpdYC9nt4TaG1nOfdr6cX+QU0sBHn74n9Y/Y1879In+bJ2InOzwa1Wm2
56GRSEJYTIrPFnNMc1k7DbsM8KIHTOJ0PccEymN12eAeR8DI+Q9DzCC7PllFKrsXIQe3/NhJOAqW
VjjKSepVLqaz15T2T02QU4fIafyXgB7VegAsdbAe6jsu0xR+E+H0lL7R2ZM7+J2BBvCIiiT9tNXb
CyAxA4Z7dO4foVZMKhBfcwYhpelowQdIXHHniY/DhRYUuKUxlFl227b4G9yZExtM+siklBsiKuja
TFwVpXxfUbm1HOtsnms4gHYpHErpdtDjZqWmw/LBtEBFW6/k6fQ00eUA2fBCRtelEdmgHjmAiOWT
HDEdW1yS6Fgv8muPvvz+q2WVrT/g2ecdtKNwlt5fZGUVwaTGg73+Tu/Gun7G1thIcl3aaILDNwcu
jm1FeH1FK414Cz6YXlSrqF81ITnqSnTMbiNd8DE2nqDHOZhX0n9OxmcDEA3dJswSR6fU5SSkth0T
5ok0agY/GodrEu6htLVaVeC+ERh3E1gAEazTxM8jiMoEJCUkqSMFq69D4qFv95/x2RgIWtMyZfqS
WpfovHF8wnnID2AXDqq8/nnytziGEAVzIG85oR7CT5oYrhDipBo+/TsPt8z5okm1n5JIo4uCrZck
uceeQcc28ILiUmn9qsVTCSIwzMxqTNnipHyl7hgLMgSK/lM9ZtQ39Tr2foJHGCRMeiYkEGJT/Rg9
8GDYsKgEPADIsLuPOXWAR3QkhtzPmLndlEXU7ujuJ1SRnYSP9dK4vRvKepKs+ptp0xMmYcA6tgX8
8gfMIkxo0I/cSRDWcsxPjWCgWyq4A6GSBeNbip0bE6dOgwxJXhOsAhI/exeg2I+hhAMPgzOAYppG
dhn7lzEVRSCmot815vIWHQ3pShGS0m6/ZIyXa1SXtGVUdCswh3zEj2R1MQL5TZBLa7B1U8WTcBwj
4FanNTNFgk9kAI2iSJ7GjTwFWMZGNE1+OlaEAZRYyKuHhF85gaWKSFih0fp/3O+V8DJTCDLdxoy9
G31wKTdfALtddZs1t1cwwtk6u8aLNuUBbM7myGj3tcet8w5XNiLsnki9N36PKY8BjN6PaGC2HrNJ
eSQoVCQuUi58vCbK6PlHzjcgC3mVIE/U9zYOVS63VpwUPz2VbM7TLrKTxGa1bjRoXxWEM/UfOC5/
N33U/jqu+Y1bYoglFKOoMmZaccz88IkhyVS6ryJU/4M/UQI1xP7afpKYoqzr+NpVlzZCxYVZH6t5
YNbxWGeTPkiF0NUslHQPAR6yVT5Dv5EBFwkckZ4aqnYSJEU0kOuQKlBZ9kQqE3yI7vtXBg8t8nPE
9YvW1UCMlrevtD+34j7Htyu5tZbeuHoYUc9tCOiayCtFRmF/I37h9Gt89Sc14s+Z+G9Mjd++/P+O
uIGnHLN/EWoRNKuRZMH8+X8nbixJ1oj/jbjxd//+v43uhP8SZVPTMQBSBYgRIyfkT+KGIfwXtCpd
5T9ltK8TedU//e4k9b+QC2qCaTD9xSVJYkn+6XfHH+nwXpVxsAgtTBW1//PfFJN/u7n/j6Xz18m7
+GsW+ZfZ6O9v3fyNYdTn+u2RRA1TjBfcKqyLITKy09J/oehwEubAy6S74NTMXEtIvzW0wYuHF1s7
7IGB/7ZjIECAF/EUep6f2Qfml3MsF10qYoehW4uFrV04jZtbl4l1wEjUV6aK03jpfLdL6IktDP45
5D3AEdkDhmLmsCLDyAVkWdT2VbOO18RObCRffu8SPrMBo7MF5+VK5/xw1Eh+To+hbQajmzZxLpaw
nJCKBT+OEpmRHrESyfluLRgXmUf5woZXBvJWmIo7/MinGpaTnYM0w/9XGJw24xIwhYQmxRBsuNsc
Fy+7Muw68YpuzDoo5elf1s6fd+Svd0AaqTG/3wBZ0DS0tZpqot389zl/AykFScWT469GreRCDafw
oRZCV8vP4Uk41lXQwXvvkdOR+OaWnUcPw6ackSh0c6o2+M/v6Ncr/qd39NuS0EO1wb6Kd8Rr8AK6
EcCkBgdlDPGUXX4GWM25PMca54fQxQsDUJmhBoNtJKHPBAGchfHqLaOet9UPGMI10cMfw15FlGVY
/bL4RheGFoCw2JICna7k+rp58j9+kN9Ig7/WtsyDLfMfD5o4Eiz/QivRzQ5LCVBhgtTu7YSKGUNV
p9CwgcagxT5gKI/sNosWbz3Va+tK+PzmDsY3zEWoT+eEk031n8dKR0oNhGHdd4qXBtQitjBPQLOI
6vay+7uursrbgnhi4tP+850Qhd8ooH9+AhIvTVmUoZWN/KW/fILkaU66COM2/8XgdplSJ9GodIAq
4ySzpdQai7G1MoL5u+d7gROsvE/Pt09mxvIXQWzP99d7v356wwzjOE4PUqJhh4TeCdpGREJg5Ccp
cze7qKxHAOybRxvFIePqEdB/TE49TxW9COkJBSpi66q7obOpncqt35sx7HkVvUmAY9YDVmzwoHba
SGulmlHiwPGFyZvOSe0uEdNN+RaPuX7U9DX5DbfpbTGQ2z2J7Ging0QqC0IMCqIXS7Lgpw3xh4jK
3X+4mOpvjJp/XUzIlIYqqhqb62/LoTJvhtnpKfONzROfa1yKV/qOnkRAKGNryWc2CYxNW7hUTAQg
VCRNY2INAIXhcepEsqvP201tTz6b7xIkctkdcW6h3fYbn4nbiQkeQ9JPko0OhkOomvuNJXuQbYt1
eMLQY/M64EYZlKtPOtdldgk3ExBa0ljgVexo+O3Fk+FpfDS+qkAAP4KItEw/jQXotAAPYAkBLLGr
z5hBEmgBhRVfqksm92tprS5jm7syby11B0Jj4bBLVqOjzti+/KZx6yCbbxEGrsEZQ2DWyFo8+DoU
rDkC98IH+l9quzthhzAMfIIMfJCEm0cAqDbsqnbKv5cDeZPipPxy8M7oeurlpWqc6s/k5fTxNXtM
XxMreuz63scDMf2H58D428fgL3futz0yx5OqqpRH7d/jxcAAjRNKsreP60iLcFifEZFa7Dkz9fpc
PA4vhzkJpjAFjgE4VBHN8XrLfGMjvOsMB9xI8aS9Uc0ATsvri8yL8zipLdt9V+IdvmEw8KRTZ/kv
O6dzBgJ4CXpOCBo+ErRmyceRFpat6yFQLX1R16tTumh0e9g9zuiPTUtbPj2OUMHHitOPz2kgECT9
TyXr3x4af7kgv23RmlmXzy7jgsQg23q+pNlhN8C34pmiuLMeeDHb0QaNdIr3iEWEisvCfTOfVrq+
G9YEKb1dzV83i0cfPp3KJpH84Ay+7TyUKIiuK6ucvl72Db7SAhnLtfLvW7IFYE84gFEo4kIaSZhU
//kR1f7+Y+ka5ZgsYAIMX/Wv210Rt1mkj09o4Yhr9BtnkCuj+upyfMSlYt6iu8zZizBTWbWKLQG7
zAx6nAObi5dt423mYwm+40OVvdfre8Y88Dhw2Hw4z1lV0PdYb9FK8AYH8ikb/T0Gn+s8ffDR1OOj
pBNpZ5N91zhILjIPJi6YpCHaJMZ9RkvzH8in4i9W7P84aBVRUOlqFcmQf9+Q9Eld9eqd3d14TNGf
4Smy18KdqvgyGRgqeRRiBHEAG8YocorPvNVncZZghb7ZvYz3bvI1wUK0cBVEM/7CwA/IRQ79KFcc
VPgI1/ZbscLAQbbLAwo4zAHMH4G7OVhPZf/sgniP+msgs5YrGH+RbLTSN4/xHmdjTkuCK84x+sb7
ckmUNuGv7Bo/XbxWFKg6tRz0oiO/i53dzGMUjV/ylK96v1h9xEDe/Unx1M6CPIL21AQQUe1n+ANF
4m6r75MvnRifQNtpO3YP+T03PGM1xivHDuozwUq+KMLk2GJQoZf/wKqU2O1ZQ//jomvGSAQ0FfjP
v62xOhJwXcPG1zeYUwh56HCqdjOR6jWKF8Yq69pl384fOcNOq+wPVDyfNbnb9UeVfXG25Yv7qvok
T9GRvdcZf5lEEzwjCvRPec7UoXoHzYS0AaosBADGH+omg6MLp8z2PtM9nXtgTLXOwicF/PdbZ2Rl
bRYEoti6uzsc1ixv6jzLIGx5cijfzIctKg4pd6kPxcyGGrtuF1A8GCVY17ijhNlh22VhtePhb2CR
8MSTKenb2IFS5qJ2sST7dFu1HsGEVnEQXM0uvp5TPFjBj6ZZbKd7tNpEbVaOQZQwaa5e5AJzONiY
+GLjSy1vfXIuprC4rRuGKLNwI+YwyrCgc3IfJwq4g8i306VO9fMEab0Rbw0RQvPNPVP6GSMc62TK
KLhX7Vzq7vbq9v35bZxVHabPNKdA/xIK94VPYky0DfG2qf1Y4TBl1of8GPYudu62gbSmpQfYoTkh
mNN5eYqPzwd5URY+RMydD7CsHPyy5ozeXJ2E4WhDTu7qtUjmhVesY6IOMTmlggO04HF48WC42nTi
5r4cFF4c5B903I7u6O+ZdcmB2lBWIwEjdKj/fOKDb6HO+zH81iN72HZG/2fnsBMHa0GgeWfzMrvm
JM0g4lTWySBwjRS89uOr/difRO/p9Bl3Tp6eliNuRALnjTpqxu3DSHTJvmwVKOItBq7vCMUcyfsA
b+Xu4LGKM6ky+anRrU+YNgS4J8LEnkc+RMA36OqEaOMN7pfBmE4snyPFRuZ6uQF/03qddesz5QXY
za0L0q5VumkxeZljafhG3Qe4s5OGK9c33TbZvn7ZGFnjatPgSXi47TRlDXxLvF8fufnH/SAQR/lc
ONxd0qaJ1XbWnLY2K/7SuWdj1nJNtGXFn6dHXI+IkuYN1CfGyvPDJZ2OSUjcNadaPKbdw29OvaOe
9WtFqt/gTq7L9S14IOkJlJ+LOcZj78wzKxNR3Na0LhzwrM3tY3Gf7u/uVrOp4fl2Hko5a80ntMhQ
sEgBX2wpG03APq7MxHBLY6tsxau5Fs/K7H6Id82HMeMQUZhNcn978litM4kKxEvmXBnZE50Hzd08
56nJ7Ap4vQiwgCS3IdympBCR11p4SPTISMXcd0qGlb6/rTSfrogtlwjVn5Br4JtYfdq3leyA3w5c
CtHhyco+Xt4nvw19HYH3XLd+iBxK1nff3NAXLztuH0lobbnMKIxdbYY/eEPhzXrkA6aF0yVs0HCf
LCyfPcWObH7XuZHyDDhmvTyd/FE+fDOTp3AFLPPuh6vhU4UP5soH1QHhXZRu41YL9RzOBlKsz6R0
X3hMyOcVZj2fhHqBSX3I5VbsdpMEa96se/eQ3K9LRloWPEk5UN+waiO0YlsvobDRFFtMwxCbe2O+
lkx0NUA4FLfp/kifvsoXwhxPynlk7eeACdy6xkkvLy/fF/4+fi0qn4qFkUHpVn7iJfuxQyNmG/Os
k+aLZ3PNffKeZCbBj1qjEM9FP+dPHpUjJByCjswNISR93XvNGECKKwHeFTb+wERi+EgB3LsNz9Ip
PyLnWS0HttPn9OFddNh2kfNNGF5j/8RTQNapQHvKmvp5nJhm8AcE18OxNnxw6JtLLUWEX87ugG9K
TPieg8L7/UZFMLmRgjrfDimhWx63B0qhX58O5hpmoZew58JWGwvVYRf52Fdj8VvDr9jfF+lUwRI4
D3SF/XyQ/JLhekPVda+3cTTryI9yYOWdE+u1FKwfOEahzU20JfuSuzBkc7u1rt+0HSt5UWxkdi/T
EgH2eR6Zk7AvHdrpGoqH/dzjAmLt/PqIkDzoHbjUVAKklZ2/oLPcp4Dy7BQ3j5Su0jpwBW36cMVq
LmvVYzhqh3yP4i3nZRm4ub03CXTWERnoPouCVTiLrFV/Wix4Uu3obYN4/gec2Jn9dBY1aVCRdsxm
xo4WJOshIMTOVq1zT7XOLI1gL9UjsXNNVcplutuXh9P4/GlF8weHyebYOTP98s7JqiGKdN248Ypw
Lm+y1/ywXhgkmo4JbP35lJw01VqyxYGifmi+vj6FLtX8YCl+droXBdQtGBFKDWU9YE6tDOxehh8d
JG0uqzvtuasWEKGxoauqbeeWgF0jdDVlDjLu5oOPNwhnF3QLW1V9LLE4GR7S/Ckv6nGgvU2k94Ex
w20bXzJMJsePxhpcsCkQjKD4EK+BHFgNFfuXDE2aNC/b3Jd+GGT2PWw8uTv3X5OF7hCdqngJ88EX
JjyIUeDxwJewibcr0UVssAhetOvnutw+I+AUS33TbPbeGsbo1BT20kbz1BXmbpPFPQDtrzaKHavb
Kprj/YBehOUSo8hYvBYPXp/AVNpeA4XNvIMZ+MWOa4Uc5s+NLq5MV3DrVbPqp7f5cx3OlA/N9hqs
mLc4dqhOQgAiImxm0bbmXAu3Dd1MXMTzGx9puKiL9KwuelpFX9oW0oL4LvODA3WWWeX9LR8j+2YI
00lbyp9HaIa3ebquQPdcPZBc6YMBjWP8sLHtFHe4hNBZSK5j9GdxrW8t2EBEZe51J+ZmTj+Z3xBw
KoeUqpFRlIOllHVJboGW7drgNit9cB/cUq0TXtcWitlzXe3aNe9un14p0nTanyyAwkfl+7QjJy0/
YSdHVulcdYYxfnltedg2CpjiyyJV7twt6223IvBW/MKbxLwdj7L1qWFies6tTyn1ISXzDsjrgC9b
s90KM+qRS3RWyFmxqs/d861/2lhuXB7K5ymyr3w8aRad9WBgqMJntvk+ChxzIUPoz546frdCWhWe
z4sz80EcsR6gbAbFRjzQ4eIrPR4GUDjVu/dcNxfpWw+w2HE+caU9lsfvHVRkuKZFgGjqTZt+Y9mn
fIiLcCbZ6aYBHJViUqVGGjkP/w1r9TkTJV5dKef91z3x1HAKqx6h6UjanbSXd93NKcNUl+krOJEy
p4w9dpojO2ept7UZTOlQupSQSkb7HEF3ssYT4Z4UGDDj7PPcjIzqBEeim3MH3ARJHpzHp0m98B3j
8/ay4TNLU8ZURbI2tdMLj0cngiCEBmlASEJQrkhpTRaTMCrcF3jjvt6w6iCV6b6WP6v1c1/OkjkR
xZtik++yXXcyz+UHx+OHeG5+2nN7vp0gyWGgCidGC05j8uLkjJnmgzNPdjr/EwqC9q1xpl9eW8hI
8rrwiLKfuHJgAE1/v+BXxLNuCY/kcofw77+Cb+i/ubWsLcKXlsNRILqE+m2p2epb3q4JVCEB/Qmf
E5ybebu6AD3Vvu/w92G21fZj/TC33FLsYsc7aaH1S5yYndkxxKCsVunkaFZLeLqKzsETPMVN/C2Y
djsQdLDL7vsi+qjCDzMGrQnx1k55KhUEXwbG2mt4OgDJ0t3lB+UK2DVZwsJrbeBGVO/qbSbprFQu
KJGlAIWzTv9QjiXuLVRDdG2RPwXRhfraM2hlcuUqkJlNCtsD88ve0aoZUMprNck2or7KJ7DPVPta
bJpsLiyxeVjehw0j88f5SfdIPdROy1VzOic9Ee+UpyaKk2oxmesZ3gtLwiEk1EMqoTKPwX6HreIy
SsB63+VYcqWx5HPIJUVBihiQB3BvpH4lkQu65ivejCIxlL3PJUxCh6ViLGtzBjaJS2Q5lWEbFyoY
wFAR2e7F4pcKNZ7c28FOrneo99GiX8ItMWcjX65yQ9IF2S5ulM8wI2HDzu9OAr/Qfs6BtkVSxPyI
SOh78GBNSHuxmufxXNhjGId3gwT37VJWiCGWQA9oJ0hV7H2YCeII1npRNocpNyl3dXRJeMHnEevu
dE6coRbcOAeHKQy8rp13opVfNyU+ShEZj9RUv6j/e2QL/MUGc2qb91pbzEcYtAcyl9rGG30WqoEm
LNJsnudLPZ5hdeWWZfBEnqdHU8kZzTjWd6v1Hxodf44ZJKMUDZYLEBlYpwG3cPx/8YIDIoHZZDAa
b/96PRCxRFxU1Y7LAA2QUWfcUij7+I3DVuM1Jti8A4fxKoSV0z6a8axwc4xKN1zRWl+/iEr3Wsb1
E97vU19JzgQVDbQH+57NIT8+lbkiLPps9cpWsTlLqwU/8nbe8jvhIsH5KvWTaxuOvw33gl8kxpJP
ORy4qq0/UlFgace4jh4f91kDoS4qP+Gi87UcvfELPgq/DjtcTPW9aLopH1SVSSclwFI/mgh1iX4k
vU2XqPr4X1j7LCaGGdCGr+LF/OCWmB/D2uyg0dnwUo98O0h7GQnEsjuY7wUPQDHZorYZ1yXOtD4q
YWY0BzV9N3nZnus5+NDuHvxFMnPW9xulD5d8TNAud1EFvw06NrGBWzXe6/GeVZLwvvWV/OvXfMwt
N5D4SaiLpBBwG+76/qmRXSeA06cDo2ULehQ3CRQ/hDZAaxfSe+4KUbXzHi94hs3ZueCv326uyQCJ
xROJg/OqV2n6TXiwAcdG9JurQRd34mkMmZzhn/rD8apd60WNDtDWETMvRi7zSZ7lU3022RanqrQF
0mXww8C/jxoeysCi/4k38eH1k660q3JuT+jh9JmsO6MOkHy32yY/kFV1Slf1oqg9Vwf9n8L0aBbJ
QZ/h5g3ZxHrLkWHfzo3plwkhw6sGHzmzczCfeqYzRancnvDfOhjYeO/HEu49di5BgRGXJW8pway3
lLGkZr9Rf1zBdYIPw4KbZREDuedjWeH0+4qmJXiCAFogv2nEEJIoW0YW1g5BEYcvmoV31Q09aUoc
emB+SGt02VY5iy2/ta/YTRwx3LefKIX4zuizb6AK2oIgBeva2tkZm/wpYosAN5yARtMTV8Ja9Acu
rzVSzQE23Q6F3slcNufXTPVH/L91FwP9yOB111k89TWmnvjxKCaYLNx5bc19weehREbud177I1wj
lpDHpwIAbLzqhwvcDV7j3Q4yI9gYjxIMJ23Znyw5zfzb4f7cGQNuyMQHTJVhlUwrUghMS+rmL8YG
jaf6bwvhytUvgPYftfOa1QQHJZj2An0oLvabMrTaFvFF265abGFI8ctmK5J8qsdeGlONqHstOJU4
rVgx9QFGoJwmvf+akRkDY8yXtzKR3LP0hGR7qfrZIkPSs41WyULcNk6/TWwoGJvEF3cEQnpX0NkZ
Nk5OtJsQgPCBkaE4rPWCdOpD3x1h25J/ttSE1US4PIaP+DntP9Qf0zf9984xt+LsLT1FJ3xMF7Bv
5GUJWuQWxCVQpe+UATP6LT+K8mxkm9cdjKlfZ/2659y2YAPyFQdNIvjJY9UNS43jKW3fiKTVordM
OBBCpcN6RgWpHVF+xsIWmlFDObSvwauQd5oWAZoIOcVFM1DWLGAe39vS/kXFhY2zEy46HCFGGlW/
MkOvz7fV9cW8vMWV7CiU8GLmvEdBmBU9QWBL3otw4ffy8pPv9zgX1wcEchCZDwVODJpRzpkJRJ5l
yA7Ww9YMmRGNrJsnGyLTgSGOg6ywW+2Y63vdvFCNDeh17/wzcrGxzO7dVhz/IgfEMWGQQdC6r78O
sMh1bLY9ggxCZgfxrB9340z3xW6tyx5bVlEgNYZRPizT1IETDdW70ByI8LLpcsbeEkyVaKzXI098
DVE6TNd98q1A3c+37OD8Czx3CGs9cCZxIJfNeFr2bJYkaUHKxCPqjOSPI/tJYKW+hk6ZXGGZzivo
gVnpcJYW8pKzoSSFk7NQOFVwFZ58PLiJJJkgFdn3wqkmp+M7HJn2hJHokA1fPqcnXw2BVkyJF4k4
kMTnMSsfGOCuxIsKh/pluhw0HEHSYywbeDt8IA7yON/y5gd9zc+w4aGHy8aGK8bhwrvowwXHGr/g
QMYhlWvG36m0fwCz5XHK8+9QtiTokoJpgqZKqiFDIPnruOSma4VpVpPKrxwQh9vyvjhhpDUBPy6/
X59IUoDdoo2p45kVaDQT33gtTTY35/gO5IhIRgTy0/aqv0/+aT71d5N3RZDgqZCiiCXIbyC7lMhq
XTUZIDtCvPKn+QEPCwcXA2ogGfM8OaMVW4Wnat8d5TfxM/s2oYZ+G1/ibnIqz+YF4eK5TyM/2M8I
/7Y4fKz3XwfEh+blTvAjMVs9FhdhXvjF98iNhp399XqP3/7zQAoK0P+4xJj7i7IEcUeFb6P8xg17
6Elp9AkTqVv5OfQuISc4lvYNGDvrzK1ZoA88uy1cd7E2AVHptrhm8+Y2lKpyAmjy2ojTiffavxIw
SmlrqECKl1uA4DljqAyGjqu0aG04gHOmal5+5bDwUAJM+RUcAy1QRArAiTpyVlZjOPKWmmp4jz4p
cQpXh505bygRITH6dybqrvZevIUH1LaTE/oKJ/3Ex7dRnHaOqgT/c0g0vYs5Cy5NNtFn9mQ65j0i
GZre1s2bQbykO4R26k82RDEftundIcVFpxR+wXC3hcHJ/hWk+r96f0C0+rvpriJqGtdXMrT/y955
LDmqpuv6Vs4NsAJvJmcgQAbZVPqcEJlZVXjvufrzoFprZ63q7t3Rkx1xIvaEJJFASMBv3u811q1i
8wvJwehKpRpMv974xxSQ8zOsEW7bgJ8yQjtvfsGNoHEZrT1wE4nSRoCb64zriTpW7SwYLI/8Jj+A
boH3citDaHCo7a9iYJAFeXiKTuHhhX0DsJ7BFeJDeAHUQvV5ICBqNYDOyz/qw0v8YG5GB8xX+kTW
zhM1g9e85wcqXdq9ifBec1D828L+Dmycwv39HcBZf/8mgXxG703moKA3N+kuP+zvKKQgIFjdPe3P
H0ARtuKM8iqFQL/ROpsYEzjljALe998CB8b+j5e3NyZt5+Kdt4zY+K7rQ+cmJ6ZlVFS6LaD/XeC8
rCln3qX3D+cWTjFtsZ0/jCHoN3nHAM/GzgB4f9q/PexCJ9s8cNswg0ChaJtwfcET8p2y0kEjn17e
dlfjCrzwID5RHz6Zpo3BJn2F6cbHp+OZC06HAerxIT5l1+IKRWAnvhdgWC1VotR+OWNBu5FWACMA
Z252ZZL9UjuwsBzm1LGDabUTbQVq9EyvfS+76p65CU4jKDv1D0d1YRQA+TCze0R5cMIReKYQgMWA
04ATETmPoI77GWhZI6t9m+5q5+0BNYT9PXWmxwFUJ5ocpNEDhe3xoADLP4DbgEIyU8vv0cjLj9Um
YwapO739jHDUVgWn20Gyl3H9sgfGsi3DVUZPuLrbOB+vwu0yFEVvFIGCPrTv/VO92grrzsNcyxFI
kcIF0ZbO/jE8NFt4HjvpM3kX72p7cuQVzhz26FE93xCkvM0e1HW+0b41LjNFBC7hXl83BwZvXe0U
h+iIBYet3fUeVehD/pQcgmNyBFexeOIHR1wrnnAM34mQM8/Y/68QIgL3IeEjTMEW3U7eSFzxtYgb
RWRzbU6mR7Jgf2hIeRUQH62o2QVUwy/zwQBkA2jIz5EXAzgmXnomfo+RK4jWQV5P69oVd4lt4rC7
YlIyolvaVhs5cSPe2W1AkOzpEePXVxD+o1A6iDEHiwmTK0OIfkWSLTEVitcI1NzMqx7zM2DbNvPo
LI/FpjyP22zTQgtaALH+Y95HTMmR762m73SGNJB7UERG9GAYiU1WpgPd/F05GfySzZrGkI7qrf+B
68EGIoIbU0uQqFG9jE/zE7VPtzmoL9ZmONSn/BReKZEt3C2sAZ7yE9yFARC02+Un+WWEF8NPeqdS
hXkYDsklgTZgfgQPw4t8ns6wPzDnvVfP1jHi+XzS72ek1fqqfAd2Opl7xN6HExCxV50FbApNAHOa
AbDSwb5jdBvupb22BaWwLwSpHrJPhj9Qwe8FL/AJI18tvCLVUY6ucUx2VEWg9WKTuNjOM5VpHcKb
SBfAVfx5PBVnysUOcrd9sE6XAs4epZsrHKcXPAZAnN1Ct5fq0ZZ8NyfZFbtq1zwwf3Ea6gUMp/aF
rb/iKo8L4FE4+Q9LV9A+Iz663ZSKSySoa+5bl9M5JZ60vuIf5eHmuXoPbDJEziK/uOpkx8jz181C
jTgy2lxR/0JRSrz6qdoJO8Hxnjdk5T7BOdtSKXCQ63lE6+wYnnryemZKEu5T17wKB5mZg3wBcTh0
u+gcHwvHXFM7v89QJqV3YBWJrTzq6959Dt6wnrn3d8+SS/9C3RmVwTb30jf5mUoMrQKck3V/VGio
uRjmmmhPb2BvRi7PKKAfxY9krW5DhEt4j3YfP2K3/j6svv2gBnv/QxnsgIKTTHNDAwHr40TJaW3Y
V6qwXr+XKGuhkffGve/4O8vVnWuwGjYPPh0zd6vpXLv15Yoc8bhJ998x5qc1braxXbkvnf3yJgEZ
GuvKk6AR2FceMEcmswqs+Hp5vhb2w/lhKRhCiOXEjv0uucouBUZPOuBbCOELYMm11sZ65Am/BvuI
Wwlsc2O4+RYUDCsg2hZhrTnVmqmM2++fhY35/OgiCrWLAz81uCug0fqtfuUUnrNjZj+E3M7zJt/K
OGeggiAFx2UuD5IG422ne+OaNmglPVNZ31En9i/6RYxdiCIqLHR+qse4dOOP+ap+IwRO/QZI6x+0
ExPgB+0NUKzcjhxpC/ZzlPaJx1MPFppSLMSB/dzv4w/zAnXuGD0WjxXbhat07T1pM2/knXIKjjI9
QmyTitU+h/fRCBMCBpy4GgnPfA7kNcE3JoNX3dOafU3qm7BKjgHQHBd65cFQJBeA6xsPx2FPNrBk
D9uKmTumuK2G80htwymi9Fw94VDmoxmjkTuZhJil0TdChKL1sM8fO9KZVtsIdc0qODOJWBNkxthn
2Abr6ZmA0Lpzpn2KN8HHBCL/GDKXo0UHmYooZpUnpCrRRX8B/6AtR8xBMe6w6JDvW3fkNPHlAG1n
VmJgjYJlC6BsQNsaDB6kOGOD/+9ae6TV0MkGemmrb+J0/y6RfLea3/Utkx3cVsV/Mw4nfe6fjl+/
xla/TRGqNEmGlMDDTa+QWmVn3wMonOawGj/CdXYM3hJsgu5RM/qv5CXRDeAOoAEUEUGNpA88chef
MpTwXuzMH6ZAmw4V6xhy85mO8IiAcF9vI3rubfa9Tu8S85CemyPIKDrJfb7uaSCeQfwXqaTq+Bf6
GGkb348f5g4nIPC2+Vnh6u8F+3uxic8oSldXnIUWBKdDWYZme/8Y3t3NKG731quwQ7ZOSI68rlhy
mffDM481SpuSzAsn9PK7/u7df4Gwna7QTo3e93Ad48SzskqSte0cDceHQG0IuX10DDbatf6AusTV
Wtd4ydnUgyzLviwFVp+qZvikH6TrfKUURF4Fw+ZNCP2hW4HDudGzfrobX4tnLH84O+FBalE9QdFR
LgmHVFZB6aWMlJiW6FfjgnyYZwwEZc+dZxBe953RYffRPdfGRswuY5xvG6Rsg8rNXf4bOzJs9P7h
Fvj7LPG3KUwQiFVX1mGzAZ1gBOFR/g9oyM7GZ2cDn8ATHJ31GzwYqpgtlf7SHeGU4XND7fa13nYY
tqDR3iXbj3GlcD9T5loasNgJ1+QCXGVpvXCBCrJcUEIiQdvOPOWwjAsP46HjNKzKD7F7bQpMh3e4
tdLmIJs9Bo/TYCNKjZjfjNGZaMUg8Oot1js8nEe4LALlDnfqVxuTerwJy4nUnVo6iq2/78cNaUWy
reIoAh2l8VC4lfHCTLW+VW5LK4f13ONChDF2wVrYNZ7ObXGfjddhRUl+AMjjlho/EhHazbZpSABA
8SiuJYx3tLvg5yTyf0xRs3zQZ1HioRmE7f+oy+n7tyyiONmQTPrZ/qp4kbFUxvTuX2tkLt/zvJnS
/j2P3v/Jjn+KYwz1D92SdRVnUvieP61Lv8QxmmRJEi/LOPcpy8T8T3GMKv/BJuwPRVw7LeI9adP+
FMco1h+GpMk6dalFdYNb6n8kjuE5+fuzo+I8oyoK9ExQFknSb83rL1PTNFMapG7itB3T8n6Ih8WI
JL5XJwxT4NqXjW6tA0E656k4r2VRB/CUVbQs5KY0eaptrcpIr8wos4ah7oxh98aaGUHrxJoh0wsW
oQ1CCT3tyfg2qC5bckNNAYufMRxhPUHpCg9Zr5ur2s9om2EFZaRBuYEyXscBhxpLes79gDYugn5d
kC/DsZIQWaNwktOw9dRTlWr+pfiIa9yB6gSvcq1h9DZY4TYKA91VU1gzSa7GTlMlKAiJPthMBlpu
HACeLfJbVqmAsUhHZgeZz3q875r2MQ5J11pMeqx+E7YxxXbZeA39rt5IbUOIU/BjaPRNo0gIlafK
TqfSOpDIEhOaNoJLpKmH8zAmCPoQbbKeGn6lK82aUIiZ6CGq4gFCcnJuVTwcuqVCETI0EIUx2Rly
/aFM0Q9cVnFdUATkBH1FXKFIfvFEN4Q3+i7rQxXWr3wEWyXrLjbjHQluxwQG/dgyyVWDXR72dOhE
vZFuN4+QfgwTQygZyAEXfbSsSxHXSqLTFE4+KK7lFXp/jAKV6Yz+0YQNsqVePSqCYhx1I83sMW6g
V5Ul7rYpQ1NRr2SnJ4N0rTSyq+p+bxtT1dpTyfjcanvmQ0Slr9RcEzZKHD2rMhUDAjjpnwO6tagM
GxyXMoiFRoOTF7Tnepi3Vmlu0b6jyU/wWGiX9Mx3yMNA/LN+7iysyDUVFa+hTwTMiF1vt017nNNU
2KVFcNaKwtgaUSifsMLFU0Z9NaQMdkdQHsbSIpCsR1NvGRIekUrqDNCflEKYHnCPgKo7xnacDNZ+
IkmHUNJ6lwamYfud/zhaA7PsgqQRQkXIIEqV1RpvJEpShEujroGYjB03Jl66ig+1KY/bLi0K2zQG
Dd7TtzpdQmp9HG+ypt9ISzE4FxBXUJ1Kxlle1QEvBYFybc11OAjGLmbCVstxd8CJCYuAYWRuqoOv
swu4est9QpDzYBtCC4VbDS5dH8wIk+WOvPoeylAPkB2GyVYcl0JRqQcuPPrAnlvQRgvrlV6WTcLt
qqNoVN+G3GeXsbnHCsd0yIx+ywSsfMT8fg4xTO3yiFoz3qwDkpo8SfBDwSrUkXrlxapTKJVi48jB
EmZL5CRmF3zVtEQTPSHheY9mlMH9SJzBJN9PpKFug3y4swSTGLFq2+kyGdxTFmzSyH8IBsI/I6oG
yThQkNamnRTLG6NK7icdIUjWgiCVUv4jq+GMNQZclpnAOqtE3iEaa1MKYP6R80u9CYgsx8XSnvJm
z8kqd/zKH1E8eITDLaVtopxS2fioDGpbmVWdFct6qKX60NSq4mAiTedtZe2+TR6tBCjNFzdqORur
Vp+zu+RNGvtvyUCO7Dx2LTlVJjI6UVgNZQvhAMPYVdwhdJ/nOX7xK6qSgWYuM38SMdddjtyul31s
VdS9b5Lhm7Uj4wIGr85UqR+Kns6eVIXrfOyrzWBg8+P7hPNqsvWQ4zW9kggfXeeJhJ2OGkHvBG5J
Kp6lSlo07ETTzilkxwJGlBL0J4KWsi3pltC1VASAc7RtKgZ30wZjMyt/TOUl0zyrNmCrSQcLksgl
QaR90KyNasrytpbJ+vLjzM1IwNLMoXGolxM/mDerSiRyKC3xuJ66aN31U7gdlBnQQNIYSo3JUx/1
vjM0xKTqeQzRuNlNVQ7s0WrN06zS0A3tQ6vpcAMHE0LfTHMxZyFhHRKSKCU7T7J6Z/TyeiiGyabk
aFD2nR7LVGEoRc7J9WVOFXOF08YMiXE39S2sEgMsQUzwUkkiXKNEQB/RU+IUa1drpamKNwxJfJon
RPMEiQLg6BEaG+0T517Gzp3iWFNGmHlmfAqWtpXzzN8Icsb9i8+p27RUmqqESFJ9wDTUd2ZD+6Zm
0hXVwzIViwW3NiRirmeKvEX0MbfkxXRR/ty6LZiLEGNxJAZS7ChS7bS+bu6IBu/ED7GPGMpBQ4Eq
gM6dvNigYFph+R3ZUXDstHimhYH8Gyg/Kh0kTaPBmJa8L6XGj0vC7UsyfYyeNRH/Jys9+jMTcLIv
edpBsPxauVfk6KiRQriaqqrbCmRl4PUnbXpRV1dLaFuJNzJOMtMaJYY4KQgDK4hQZQZgVeBRE7en
tvfvqhqrvEwG47W4iUqdgFLptQpTCtTNBC0/RDgnwKNvxWHySJJuXcRpqyE178VCau3MkOc1ERvM
h5cUZ7TAS9QJXXFKICJTNdYxVuE3DnSmXgkDD90P7mpS+XI5xAquvBvTeVfE3HK4+6SLZeVbL2ra
McAFLO4SvooGoaNOSX2u0PMFlnLKrByziYVpiA5nNVsGl7llUmgNw6dJLAzkXgbY/nswQY6YLErH
VY2hWTaS/oFyoJo+E8FEJqUEEZdn2BAe4bRB8jlYiPf0DOsb7TmazE8c4SWnq58aU9gMSXuR1OE5
6OcJV5vmDA5Po4CbjmHtWz0++5xgm8cgZt1RoL4PFEDBNkh0kqToZI0l8I+2gMjWEF+6dnJbn3Iu
o41NWgI79DutrqxVIAyQ8qeGuYqZMTsUEj305Bq/rrJiOKIy85Hj4JC1yrno+6dkgrIQjeYxaLm5
WgUfGD+kkoJDui3G8i4oiue6M5Ci0LrZBqSXSGoeKbrBkJqSb/JYmetRgCeW949zXIN+SwnBGNgb
DaMh74MWAmkgMX2B31OVJde9Y7xSpU6ZpjiZh495VX0Ten2dZPnoWL6+CawOOYX5QKwJ0xmqrL44
uXqIt7mC9yOyTzysYWwxtiqVejFgwPKj02OgwBhQ2cwfA1MclC09e+AWgwQguyyGlqlZh/efm+CN
Ua4GQefZrFL8nIcRaVT+6+K2TR/94ecL3AAMOfUeHWSXVl76XwtyEEocaXhkBQCUpi08mJZkMOPZ
vlAz+J+Hk2oMpZesyhrPF8TaI247dbsSWNuPimkXl/dZ0kE7j2qBUPax9Zqg/HORNPqfa7cXtBKu
4e2LCK1sAl9JWe5ZBe6GYexn3sT0slFxr7xtx3gm925rt8XtHQ32j1rMEPtr023tdoyfx/w6nFT6
9JLllJS7uPqYYx3GS38fRKK1w0wi2ZR4g4RBril25keqd3uDMU8igY7+DhtyUrqE5dzMOWf150cs
/5Pa1Nnjko+QEIHo1UuYe43nKbfYsnrb+LX4bdvtiL9t8yPwWvIst79t//rX9CMsQOO5od2iIQ9D
gWKeWlZevSyCJKy8Uh+IMbz9rxraU1pOmH8uV/DrssaBXHipWHBtb5c5Het6ZrTPm/RxeMqSlCyj
2zbRCIpto1rO1863td8OiJ0i8xUjJAsuJ/ryayEafenJy+K2jbyBDFYBzMTbKdwOldzusdsBf64G
vv4sJ4XujreYryXO7LaWzBM/bdpmS2fSfeuxGCSAcCERLh6VsZ4bVA81LfN0jHwCqaG6b2DQSXjV
ctmCoGLvn+u33z7Wac0LjdxpMR/5JdrlmpUyDve3NT0q+TWWxdAekzJbkv/UJF2JY803uq0Glc7P
CO9CW4LLa6N9vj1Gt4VhxFyFcnmicq2lxhUxqZFKS7Nni0dHyXmIpsniIVr+va2Jy79qH1eo8pdV
CxcVZqKt6+cG7IayeBUss4Ok2CM9Y8uUNPWFzeArZf2gSV5e05TI7fTWVP4mmWbEyBRXCP66mpG2
0Wr/pSZJ2DOEIcJ5YASnbat6XRo+Xs+QRnO1fMgLRVuTEHCXKyX1tCCPMX+c6C47JVnaSyZzejS5
xbyMPGSiNFUthR/fMUCrsDTdNrP+CXobb/uFPZMkCARmQ/G0WDxVxC45eIeZdlNb8U4aGUUEibDD
dQzJs94kWBgp8NZ6PzvJckEPqc+MXQym1qWiJ55vgANqQXkWNTirKMT33di/9nKO2qxMWycM6saN
Uxk7/WBKPH3If/CEP6h09LvaYl4mCFG47URx8SvsoN0OTkgK1aVtYMv5uh7sJmFSjxb0KItegRj7
PjqRXds40uIHO4R6kW0Tua2ACZlqlsvtl90a5OWem3ryKnHXYvVr42/vub1qRTRwX+8rGh1/MbO0
a8UisoPX0kqHmnBbnXuzw55BvvgFd9psRqUnLYvbvz8XTEtsK03o5zu19GKmM7OdzpW+C8WNXo6L
gUMHlK7zBAq9dRnFuV/fDtQM3Me3tToRSy+p53GH1dPXa36eV04vAMzftlXLFF+c9P1tx27Z++sQ
X//mDdwOeULW00QyXVnih+l2Cho3Sc3cK9MsYNuy+rVITWSzgw4+nVbQ5rWcCvvt/jc7npGUFGam
oNLPbV8v3NZuC722SEut86Akfc6greDZuS2CZHqXmxglwn9tKptStSXGeaty+b1uv0tcGvgm++q+
jESuoUpUSypI5tpYrsbtOuhmxAu36xpkhNbbt1V56ZdERXvGtGK0cRqW6UFZTF2heDJ1AyzKKTD0
loHuJOOr1VqAtDAu5a3JwElb2pZbosZtzSq5xL9tU2XJBFiVLcRxKpUQiW+WL92vNdy+clLvK0OP
UPvPd0WGHa9ApZIQMQysp6O8tMRyz7e8rfVZNm1SgQKJIleeqpfTRutlgqXHAGdNYlqY5GAaeTuD
+dYgFktbeDvBelCRbeUiepnl00d90tYFrlPKYhUZp0KzM/u3aQmEXVzIylIkZG3pIGU9qteqad4R
1Vd4za1/jJOg3d/+H9OxmG3SemMMUYKI2pWWoYAP5gljz3rcYVRzS4C8LYhIw47rFvwoZkJNbTWe
io0lpsisiJy8LZo2oS5r8HNLyx122+/2QqfFNFXprf+Ib8suqcnNzbi3fnnXcqCvT7x91m33f7nN
bEL6lK8j3NZu+31t+/r36zBfp/e1La54WP0AzKwx4icS2/868u3Nxi2Q8+e5f+0TpqiVZ0IKvjb9
fIsgG6AmGiUACDk9fPiu98o+0NdlnZzllOe9mDCQ65ZInnnp0ITl7gO8Cgu80WhhbhuLeXwc2jZc
qzEaiyU8wpj9As+yArlKrUgQkZdb5nbn3u6TrwX+r6faj+R1Pcel6A53sRLXHgmvvReZdP/DbGBq
mWcUiPJCwNtt6YfL2KAzkZbzuZ2EWGPkIOtolYhKCSIl2+qC0XhGjuevaaJ0MDMp8vgKRd22npJV
0S5U6xiK1eDHZD8xAo0m6SKlrRXZdNmrVkpa73YMenH87YdZa3FIT2mXQuxu2+xH3YbVz8Ld/1jN
4NeSwf/9/yU+jRAy0shoKlVdFHXZ+G8rDIf3OmnKrv61uqCBKfzDIf6sNVAX+0MTJQMcHysd1dCx
0vmz1nB7iYRIgtDAe/hwCgp/1hoU4w96edyDIAGaBFOJnNNftQZekjmSaKmygkMXFYr/wIjLkH+j
TP489SU1jq9Pehy+Xn8jc46alah53RKAoCGph0JaLNEh+cJsFB3sTgD2wAAZhOxJcqJDqtfKPdDF
ne5GHy3Et/wgb2CoaVsRr65ph/ANWq9pJyJYGqyFYj94GH0T5XMUr0CMe30b2IL3TgDBNt7jgA0P
hIo4QuI+Zza2Tx+1z+JHTXbHtNLfRuVJ/wFRa3Qi04mkY4JtLx4Fwmoy9p28RevlI8GjNAhQe9H9
Z5mJjF3OF70hPvTI0jjALjrOH0mwA3KEOkINtn584OAMgGq7KZ6xauWpTOLl2cQMTwseYVf2jaMS
uYr6xEGBJSceQ7JRsS3sRklkQTAP8aIFwnQwH6L4XO8TeCA6iqM5cqcTajmhtTs6V/kJI288p9Yo
s8/i0R/xbV7LEL5yUMbKfQD4tsl/h4CJxdGrLO+n7zMaNwTIMlS9eWvUL5oEJLuambLIHhYN7/Mn
imVS4Lz8AoB5nPfhfbJJP6BIXNPhMEMrYP6ORPTBwlQl27Y7A433ue+Bfm4cPwqS6lW4xG9wGXSI
8DJeiCvzilXyGy0fNAtrBZgFyzFDmIMxFaEUGJU1Lj7NJCC19U6ouBIb1K2IXfvPYqvtFGVFJbTZ
gqtuq22zL/a6G+PcMn1QdK7x6sAn4GIcpF2NLcHkZqcRRwMESmv9NF/Y4Vm5UMp+LYdVB+sIZein
+ai+JT/yl3DnPwprHE4f8gOzNv+xxUjXPApbeQMK6s3b/jm+T7xhE99TyYcesDg/7TVzneFiWYBN
IMeM9Au20rW24buhvqoe+w9tn12VdfwwuMrZ2mLxqVziR6tcxY8gj8prepyec/pgeR9356I7LfQo
3UVxuQm9ViHOASO0FS6/LdABg1YSxb7l4waLtrzfZaUbbNG8agR6LmhEvcnm91xmIBnWa0uE4F9c
U4ODJMgA1Wuq4nNhpx+CbSHUXBLXrt+Dzfesv6vk+1RSV2N+iSUs8037wENsZ0WyHsdv43wNNW/K
H+VvflDbZvSkNeDrar8ORhymNDs8R+O+d63ipMG5i9aT9aAsKb/+3SE5WLb8TTyr9x2KDXmXV6ji
a+XaA7z5pxg+Gr7I3KLCE6XvoDi84vx6RjaFSocZP94THcUfvhrJ25AYC2lll3wEV54MgMpBGPDx
kTtLVf9HyrP+g3PB6sqZQGU08oQ/uMoaXrv2SZhW7oRZ0omcjPRAusFwYVQxHltxPw2HyL+gZZBq
l5sri9Zpsm+kR6k7UpqpdO/OzJAfH5vy1Rcv3SG+6juAiK07OCdgv2BTP/n5QRBteANyA79xACpm
2L1PNoPyHHwPviv5toYTU0su1IC+hWyyhUcQK9tmsDFYZcir7nocZ7gfP9pt/iy/pnjh6NEFGxxC
u5zioXiILhQ+6yf5JZx78hjW8qgiOPs+FPDmhpUIt/FTYkqfOREGT0fsoCkeIpLq9wyP+/owfkSQ
sANvVHcR04ZrdvR3VDWQZmTYGyR3AookWV5pP2h0DoTBpu81BulvKB3OKH1lwhKxIyydWtsWbxnD
MZDeFRQHAa50+Gm9d68zurbdoNklclgIJdI1fVYsgpx2WXLSnudn7bnyqrcOlX9/DuDI0hIIuIo7
lHyHl3reCkW5zq0TTZthuRfKYrjOI5MfzqWXrXEBv8vRTdoR9mkkbZwC0tsFLiNNm9eUTpl/4Cyd
3dO4YE/N0nq1dhglx2+ptwhaPFGFZthpuyHewmAvztE5hMV21qAG1ld4Vx5Txz15a2/keDlk/ZrX
LdbrZ1DwcmEz5p9cDwICGVfRlEgaVhbn0XSHHseB8a5+1BXjSngJ2LN0Sq1nDf3dBpi6WSchaql4
RSK2kw176T1TsZX4hnpIMh0G6y7sS1h9BFaEqxo4xTa3S8qCzFiw9G0CpDL9ju7uQRcffyEq/BND
RmvpaH9RVSwdMYoKeenzDU2XxN+0C/ghC+M0lOIZO9vwAWMGCX9+u3GrH41LclS6NGjy3X3i3EPj
jsULS+MzgJP5HlzR6SYnK13X5evkipUtC25D4AE4PTYyL2W5o78RhgtY87C5Lbgt3XKf79XLfDXw
ADJ3SKyRgmnklsBhUvR9Bw7Vzy4DYs2mSLfKdtCRbAmvYohjPMpIIepphZZDTKHDYhHuDmso/Xus
vs0XAmaQjZkY8cRbslawf4IuJZ+6c7JTHqf9qP7vuPX7LTz4Z+zvvyTEWPBXfrnNllzhv4X9/kWi
+T/Fj/9jF2lHWubfeDE/9/+LFqP/YYkWg8C/sn4ZKv45VDWMPyTJMC0GogpKCVXk5v1rqGr+YWFo
tVjGSqb5c4D711DV/IOoX0XmRV0zZJmx738wVP19pKpaoqiJqgLRRiWXXPndtmySKLSG00iEJHrw
cinR/9DmPeHoa7Hh8c1ocyGUxKbp+NJ3+sNV09934GXi/E3GqK7BJzlimBRk3JPDZSi3YnRuqxcJ
uXUbXX75mf/J0yybv42rb2er6Dp4Cj+P/A/qkoJqG9E1AWc7ip4Ums2SsXNBVzVDSnyZrPLQ9Ikb
MGDTjK2QiVeD2kI5nyazJ3im/ZDxnuhVeTtnohtgxaOm/jHCs2xQ9N2k8iAPaN+xDO0Ie7AQxH0n
eotSPWZc/pnDVBSFE8T5QV5elsNNemZTWbi9I6mxcq2Kz+U9Pc6oLSS25eMKjShL/F9FWD3LR7U3
OJM8SoIL2bS8ZTlkVSIn5QwwSl8vhxo04DWzc8XyU+Xz/zqpCgOK5ZyWE7ydMAayhai5upHZy3si
DhcwhvQpr/gl7y2wDgLLlCNCyVivWG8GuMAtnGRME5sAjYApnpf3hJnuMqKroMouL6s584iSXZa3
BmzDJYHytmO2SCrHndxldoWpSUUg2rK3GllbMfPf9KZCq84xogITppAOB4VAxb6VinoQiyvOasis
43I4GQ5S32xVBasg/k2i4a7i3UU7IcnhY4dW/CGb6IxxalfUM2RiFcdL9khyDsBn3M6LD68gC/z1
VZfPayjBGpa0ofeu8n67vKQq4e3vuNXEj4a6jVyR5LZ8AY6jlowhhGiz/DzLd18+/LZdiN0qx1ty
+Sx+Qn9Z57UGyZdVOHHycDORJ3xKFZcgNUZ48jL6lAkngN216oglCORxpbPeF5dYfvD1zBEjbgeg
CVwkgGjc5d/lzY2EFKdBc4DUSaRHqKiUqnG/7uIM4W++X7b7SHt7SAfx/BbxGctxm6RfR0lGLhqy
Sw4hs27BjspB1ZezwqARedvPXU2U8FWM1dMA4h/BFGZ9ea1aDsuchW/G0RKVOJFIau9FiBYZuy9n
sOw2pGvdepUUwU10f0tm3JpkapWIEUzX6FktXbFVHYcDardteZADzJ2V0HnvR1y4uuQ6Cv6DFQgY
VyrlW9JkbiphpT4pFz9Lnwa8fLHLUFa5qSF7wat1Mo5VDa8YxkeLnbwRysduZLqZmx1zKagjLU6+
smk+JPmL3GCiIkQ+njuxCbVYHD5zFVfbkPgEPeCBEaTwkko4HvcwoKPOVYb2DhgMbWvjdsXML6ic
acSCn26n/4v9/Js+FH9jFUPQf00qfX5vQngXbZH/Cvr8udtfMI9E5ylhmKxrdIRoNmF0/hfMo/5h
0F8tUA2dxF9sUusPiKQQPUFedIkl9Og/u01V+0NTNYiksE/hgS7W3P9Bt3kDcL7GlYgb4axCaaXP
lkC3pN+lpHMxV53QdPpdIpLxm9eANE0b7NqAyULQZbmbLRMzk/Fca0nJRh+KfS6KxfpWwG9Kk+jx
GhOUtEOORZDDL7/kP+snAbJ+GfXezs6ysKMXwbN0fiD4tn/TEmujmhphq97py2B9LtRjaiFabk1B
g4Ah3VFLuGpSQaZWgW3eVOClBZwmbbugUW0jw6Y4oXx6a2xCU4sP/tzhETjhVK1IQ3ju/GidZUQj
zTq5eYX/8W9O/++unn+eviKKomkC43H9/376ddAmQ11I6t1sjeVrPRfxqYJoYSdGyQM7qzKFkNC6
oNfvlOF1CsT20kryPqP+fFBCNaLlSb2qNXH7LuDtC4nbmq0EFlHvokIwcTkggTCSq3rX982V7O9m
7wfSqoAO7CilaBwyIb37N99p+cn/fsMg7pYl0WRMxz34+3eSlSjIrThV7rjR803diEt+LZk/4hDs
OhlrYyOUtEPC/bEuExOX9qISPI2h2QH1PyJJs3o0x6nCZIdJZVxJJ9V8kKOIbixO1KueQlcJFvzL
Clr3vz/15aH5x1Pn2VF5oniqbsr1X3jTeZn7XVBa8p0EYCLqQnydJHKSK6gtGV2XEfThPp/hS/0/
ws5ruXFk27ZflBHwQL6K3opUSeVeEGVhEt4m8PV3gNWxq7v2vn2iI9ikRKpIEEiz1pxjJpO6DH2m
P1e4M4Jx67pi2KcJNnrq88lOR7Pe2j1T56hoJY7xsKr5CCeRWhcxRMjZ/BZ8RVPEz4EAPVOOIAcd
2RJq3iKhS0ADhKWfbTk3sAQ48fxEKZeIaBPYQZdbmPUT3ApqJMuYvjxqprGCzGdjRyC8NXPKaD+H
c3yvwhDUOvKbXkjzUE/RNYk9PIPLDRwrf/DynevF/Yq26GXS9BRIlQUDzcrKCQ0mwaicPsvS6+CF
Jh8GUS6haSTYMVTgDTJCPLypmW4doxueH/dGBYcx7RTsb9G+2LS2r0YdHkpT7gLUxQi1kBJ5Cnmw
06wardgOmg7pXWlTE3gIj2UU1ffJ0xLGa/vRKiIasjpw7rFZ7d2cQIF//77/8Jgslx9p9zZZFp4F
Zp+i+D8vv2AM7F4z296F1Z8Hf0nBChoM3XDwVJ85h8C3rqPtsLud2reYKXuj8gBzclSiviXv/RKX
NGKlWJn0lM9Zb95HsY4UwktbIqGdG/rcbiH/D3u/9U/n+V9vmwI/+RwMyfz/n2/bE4afarcx77OL
7szw4hf0Zs+2D6XN8vJgWxPNyRcfwSL1Sfhy4ha2vXrXyi/Q5a2TZyQAGkviGQKH3JscucAig7br
AkNzTL7hvx/lP2AEj7fL3s4mBsCQDAt/jtGDlIWqlTbvOQL4m4EZKpjU52TMzkTX9iCcaL5D/4KJ
7ZzNuQCpEqVviQq6w7+/EfufrrK/3ogkmCIweDfu4/L/2+UdTj4ib4NvqS9ILFQm+JcPWZx65zIh
A9sQ/ft8+KTKwgH1idXH0mByRou0zeVQIuDZJtOYXZuic6jwYYhfiUVsV9UFeWmtSfkpFWe+HBy2
RUG3OfcP8MFeBuWU16KejmNo4rsIzZYo79o4C1FMR5FmH1NFVN+/f9T/dYqww8Wf4pq+a//XSGY5
opS1ERp3/AnfnH5MT2NgWGR6gTPKUvdlIjkUffhdiDrdVKHOPiMVu5jT4G2sxJ63Vdr1uymYm0OM
INDqcgNnvQCIIzGq14JA0X9/w95/T+S+z+KCOYP/fPbo/zynzSo1EmEP1r1pu4DtZLIo63Fh+v23
aur8ZyAXNvsEtJHoGl3auUZJ4FzqHFrbWvfKvZnxbG6cUn9zgwHdZKzU2g3Kz45hDism4JEh1FaH
2Eqfx9lmN+oN9iFwPnhdFOyNmCxRVeIaKPgX9n1rH2N8OqQMt7jsDBtgAjL/c58D9DMqLu6oPPmW
flGGFZw7NchNkDY0YzRgbHYVxRwM1zpA2ymG4DnVM361wrqh/nd/CvZjRVKZd0EKpJ320bFMTeBe
kf2Wa0HAnlU6Rxe0K7IpfQk9WxzzuNk4y4eyGraP/37cnWWs+GO2Bg3mcxioikgGlH8e9zSLwj6Y
pHmXsoKZ5c/DyxTP5Wn2m4YetKdfhBzGVcL64jxNMwjAcTp4JUK7QeQYKA3AOH2LkjAwd04hrn2P
Y9PFjLBKjWhAhBivo6CcTlX0xgZ4FdrQjiucfQCWaASEHWvDYnLeRQWepCFNn5Fke69BQFMDXuls
99YlKCv2tlM4XizlbOcRXFZQwq+tZzpqnbPN477YauZBWld+tcldJQkpa/6v8ALznxWZx+jh2+DX
HcPheLnGH0dK4McYvNAx77oqPjj1gsLq449kqdHfqcGdBx4tiXAELBYmOcy8qUMsRlVJObo6TSEc
B7uaLoXtT+t//w69P5ctJCAyprFxMEzXCH6RSv42ruVdZKWGmnBiVXZ5SkfV3sh1wqyv3sJaBOfG
p7IuiIMQVdKsTS8rdmE9w04jdHD1OH0rWw17d2qA11rCvjSBAz28H4zzFMoLWY9ihVIx22HVEWBH
gZ6rdlZwguNpA1Ew6h3jhc7I6DEvinEG71x5zl753RdRZOOBsMZCzLimMrfelE4BECDDh1VDKonr
ClAYeEm3XU5+m1Q/YyDNOE9wk4VxT2lNxlvTL0l8cNTSDJJ0Q3NDr0cXlr1pQgNTX1I19We2umjj
nDVrj5K1uvVe5Xirh8Bmw19VOfZlOraxdCJIN1jr3dIhZCAhGtgvyNL996/EooT5x4XFdsnggsKF
5+DC+y8P3hwo6dfJFN2RlZXXXCBGcwjqW7lFjBNenF23/p6Eutsivw0OXZocpV3Er90sGrouhEvF
/tdAN/Rapp5qheXPMEgq6g0svQ++3wQxwKqp27oRvqPU+5q1EXubFLDtJEfjWrb4ODqlbob5qetq
80WF+q0bPDCXVGekejYGgVcg64xdnDbfkt7b0XGiiBK4bvwyDpb3Lu/EUdkU8ayUoMQCyOuQ6G3A
Jf1kl0l/KSY+0uCYrFWpJvSSTiYzDoWuFDiXzl58FPC0AlklDZ7ce8Q3pgF6lyqmUukFU7EzmsqA
WAAHsy388YzyUZ9/3bP6u86dox+CJoySMDybSbsxlFbPbj0CgVI4igQ2ZD8r1lXUIyRyjWJTBRq/
hbJe5DyGd+j1HpYrbyQHD4qvOfrNPkUMrBtZbmYV0lmaJ860bG53MRXArPaT5ygO6Lin1bDzU9zv
/Flc0W3arrsxZDPWU+xVLmBYo5zqJ82iF6vix6kxzUOPwBLijwEKXVvHoRbTWVZmvkGp2UrWAw2+
r3sYIDU1cRRRp4V7qEPpbWydf5t72mRFE/M5Xeeqnf4sXN4Nvbw+ap7tJIZWqFpzPdgjPjgfYldu
dARILy1dd/iRWmN2Msb2uvgSd14QgqTup5U3i/7ujJw9fL2oL3L/u5mKcNfEk7jMY01wqTFc00Ha
t6FLP7c2reagwH2uMu8+FWRYslc6DIF3cxZBbRrPt6Sk9ov+bt2YnBCpI7aiamneKg9bU9l+dzLL
Omgfd3kzBMZr05WHsjWWKO8xgRxJF1dO5t527WiVteqaCJI+0ooqtqGy6pRN9Pq4VPa4+7oLCHny
5XeyiM9B2f8ITGrKsmlhfJhIJFjYt9s4JMkmnJL2mjVyPed9c6DNnZ8sOW0oZ+DiDJlvZS2RQLQj
LdKqvfQJZAvDCfTdbz3s+pZYDQUfy0u6CXKeBeo7iPGVJ3GxLd0Smd6YL3xCVL5DyC4sIvfVMNV1
zH6WcApuOvPl3jTqq+Q9hyy5yqhd0qBDbPeuQ3XYoqbzVLMCZ0BuABDQHeu8od+NDahOftQ8x3PU
PjvZDMzGtjissZGdsN1hhXAdYMKOx6lm6PcOr6ItbRSUBkTwQQs+P1zFqpXgIGfHuGVdZ9ymeRpv
KUoa8NJJt1hU0woFTm5j6JUEaKFfj67VEAKId9xzHntf+lAlG9ef90mnvWczw6yWlQTfh67A7xbQ
+Pd8/PVWI79NmHuzwf6sQ8wxQ9qG45q4e4LbOfM3Wqv5aM8RY23c/fC7FEDgcuNXhAnVAUUh9nb+
KUTvtxt09h2rYHTDX0wwgYXdFzWyqGfnFUPapWnC6JJ4CO96SVScGTfv81pZ77zIOsVimq8JmbjU
Hp4G28KywGn7NZnn71Mo/B0uVMjZnRzOM/YiFmMxiTSNPlXuW4xL9QigFlwjBn5Hzv7tsZaJUvAa
WiTX0G+uURzG+6jCLxYpsL+UMljfDXh4GAg8wn8HdPI+zWwv9G99qT/X+D2yWsfvHOVsQpcy62DP
H11MxNu89pHC97Va14Nfvo4OFn6sb6o2nxmnYhjt6MgtKAJ+3CLiUcPa9vJ81ZG7hzpcN/t4ED/i
zrQPfRPe7JK+Ryt75w0i3JuIoaXqICyJbHBhR+CBQ13/+y67dx7vtIV0l91sfRySvj6yLUIBvTy0
Wl0+9rn1cUnOZVQmoWQRRLpFMBubhyzy12Mj9rC9oOD5Q/4Ya3Gx/BYWjOCw9uBM/nbTyKORVO7B
LxzOD9xetKED9CbGovy3WRd5BOmuletPx2S5eYhhQ4yBwrNoYZlk8zHdHeNxGHaWlR/SSKD9mYYv
v35M6k3sLYaWroB3tdzkdtgd+yS3qJjg+cwW+W6OVsJnS79PtJ4QnYhFZr3cxKbdHnENt8cui795
+dhsvQxFZijbaWOVBijTInuLnAhGJg7xYCA5TxY5HMXF/pJNxLjYcQxDazCTk19wsczNYNCAm96h
z0IbYOVEWo3HotfuYVjcJsnDZLTc/PFwHsGRzqKmHy/bdDM6FaZSqI+WGAsWB6hQHzezP1S/7j0e
NhMRr0ObrmSKEUYsN8zF1fHx8HEvGm0kp4/HKab7xoTcbfvFc6PNd2mGoVx0TMl+5uNyY7BfW/H0
1MSWXPeemneo8F9RGsRPQ9QTK6Kmm5GkzVoE3ampS7HxzR9G5V3GMUX+ZLgee1pyblTgwaqoZ6IW
8KCsNarFTVePBg6EcRWMaYmY4rUD3LCN8A5thJV9GSVBUiP0cMZKTTq6ov82VlvfC4lmQzPRx6js
26mkYZNBDB9rhIZET2IsaIyfQoovEi1LInwuz5gdruoAr+FQbTrSI1rlrKOBpBKWOOdATQURQvEh
WOIHMwfHclJ8KQSQnaDo191MF7h1acFgmTlbOnvs1bOVmZHe4CYYkMKOcmZUuevc9Accqe2J0tC+
WPTX2LfROySLqhozCuJ/2R1k1BB0tjxKF1/P43mPe4+f/X7ur9f+f3/9+y+4McXBbiB+8M9/M39I
qH//M1VtJDs5aQSSy/t6PF09nmPVA8h/rAPVtDiMfv/xalkVhXH9o2kr6HiPX5QMT/NKDR3fyMxe
7/EXHr/5/brH3348JCme0AwfLms0CZjJUNyyQm/TlCukJBOWq48NUlB239MUK64ml4V1GtnsMrRB
3YZJD++Em9myGvpwhr1y044BfzK3FobgVWEG9UrLRR7qkjiRIns9GZ4itVAO7DjgEZD8YX2L0wTv
pYG+rRhq96hGF4hF4UpjK7r43RgEXMmPXz9uevZBaLWlokmKOlUWNiy9x2+YBZHIpempwYO2ezzv
8aPHzeMhJkZnL1wXCAV/5PFzNwv+ugc1gaqBkcr17xewkgcfx255lVdTQEBz/pQGokNQ1UFSbpg8
8RouviMg+EE+u/v0YzSG79zcDTYP/1gYud1f5rUiF8Qf0V9Blf743eNm9AwUNw/DWVktAKIaydbD
LfjbMvj74cNe+Mv09/uHf1gQf7/u8ezfDx/3dETImGwDRp/RIA6r9y2KCNbD9OLYAXg/pV+jbky2
1sM0JHONz+Q/N8Uv/89/Hj8sbb9//cfDxy+6hxXuP6+IpjjAFfSfx//rJSwHCKI2yUKMe2odv56d
P8wtjxfOtsaF9PuVbaK6ncuU4zo9o7wV7sOHKebx5N9P+/2P0o39+6f6X897dMN+v/ZvH/zxmz9e
MspakFR4kXZ1ayifdujflo+oe982q1/OvyqcW/rWiwsrzFWOVHc5MpUainw/Gz5yEUTVj+/s9zf6
eCi7xYaalxm3v+4/fvz7qY97j683KSFRUGRZXjAMpphWhZ/PC/5jPxgW6/5xBlLVwmiv2Yj3yzDX
TKNLyvFyBsDCSNuPDz+jfAwdXsPuyKxRGGviHbEA54eHWfbhk33cNG2A1vX349CNxEq0sYt12IMb
O2PSf/zpZViNl8nUtcyIukR4ygRIblfgMzZIN3sc1cf30rDw3Vp1+VqxqzuED/PH8gXP3VuWIElY
DuAfh//xs799RdXjNH18e3+7G6qK0ybp+89BH33zRUIXy03K04SX5Gnug+oJjk5xxyx+0qEAAT+7
+qVUCjVxxY7LQJMo2mCb4MnaeWG42GvpYToKsY7v9/Gm6sgyHiQu+JKl5FNqzc2FFsRF11b9wb0B
LbDPQXEPTTc6KDkdIiPyVzPRwU99bH6dzda51qXx6o4wdKzu2iujOcncuddBY+0ptHxNtnhUp6vj
E/bhMAQz59ElajHNl1btXZI+fp0bgbwvI51jrNOdVwdfseLitMlSmI3jEG9EwlyvkyU/ojCvZQ9w
VDt2eDAmccrCitKYZ3yWMaE9g5XO+y4wP7kKusk0Jk+9lQvgMV31rGZw2j0ZP6ER6m0xsqEXDlz0
WX8uxFCekpQKlGGweaLDZLE2kN62aZe0YAWtVdulPkhTf5tpAG/HXMhdGLXRzWg3sb9uC6e5p9H0
3oX4cpgK/3sR5hOar17uQ5cgIXLLX+oiSl78dgaeMaRvQ+50G5rDhGFMJIvbUwliNh/dL9ZAwcw2
52jXRoBPuRieI8xhYBqRj9RJeZGp8cGdHJcpNgS7l2syKAxon1PQr5Km+CYKo7gMJMswNaZ76qA3
BqT65MxefMiS7Ir5aDhknrqjD8tf4cDYLIucr9pa6OBkstpueSqFDyRVGMAprYk0iyFg7TKkhxC/
+zgppsK0lsfWpmbA9/ENT+p1kJVL4CXzYKjVlu7Qz5yAZEwWQA+MtoCAVuNVPOb0gc55HxTvA8Ve
zH7VbRN8ySKCkSMLv4RZRhkEl1XVaSTFHoOCa7b1zWpJB3BbRP3g4KCZk1gAGIJ1djhDFcc8MPX1
3jf19JLEzd7t4ez4bn+3Ok0JxZ7oUeaBAjqQEA+epWz0SubBwL/OTgj1KKWJmRYRGRjZru/uXQ/X
vx8cbBND9T4afPPglMmhHsJs20/UEA23CtZNiDQoGCb3pEfxud9nyrlPWslzFueE3OYxHFHzqxAC
wfNAOwEeA9Fbcwdhw6txJOBskDesDLMViKOVVFdJEXsTlkH7PZdRck2l+Z7+DStYduhb0xw3XN3l
VaMTMibgQnbeEC5N9Elc2daZJD1azu87+dWqppcpKcK7mTif7drRt0iHLg616UILLyf9MmUQkyA1
mlLjjS7b941u3HdWrYBMNylBPPpb0VCjivrYu0wiJ9pipI8kjW4901x/DUS2GY2UIMxcNfuiLd+P
dgAnvtYHRBH4/G19HpyJ/gXsiYq+iVcWzWkwIcZbVsq74wDD7XLEPptmyJpZ80rOTxpa+qbsbQST
EfF8smpK7ygSF/gkK7uNmfkskTJrhSWPzPTEMXY0bXCrDFn0FIvIINgXDkiZ0T+oiyk6SdKWgBAg
4VogFapz1zbSk1M3yw96sLKz0xLjO1j9vDZmaoSTMWfE+zj2iYUXqvHcIgy9tldjBVHHLHrclOnH
aeSds9sXT27TfRTliDhtQPUo/OIHlIWPceVveUqxtS1UiMCmqlOt+/4F6cE7i0ASzmzdr8O5sum2
iI5e/FeZzea1qIJrHyuIN774hJmuunYVbIgptlaYtRPcvTO2hjz4Zhnlq9TtaxdNwRbEzb50CRTK
q4+laK6e22hS2ei1Sv3J6BSBkUhpNilMjvXSfjTtH0Z6GLG9EvtkhcV8ETEMmuZQ+b35mkyfE98m
KXFwPo9WT55OOrx0bvrTVXhudEbfBP4lluN4PbCXfW3pUD/RaWgO+YQjvjY2g/Y8JGvF/G4cqDDa
iwbe9tqdz64181LxZlrG3vfPVoZ0L7aDtaYdcHZri3xKhL2rXCA2RFyKuyIyDiVulMGdPsxO3W6q
qO2u7lCkZA7UciP9d8boNOeogFEFEW6tUwDjImQHOAkfSgn1KLKYYI4m47kwMnEhudjp+uqdBXFl
G9vVc9yPORgBsz/n81eIQc09oFzXWyPUDTqUI90DnY3TR7tVF9vOzhBv4ncy8uKdSez8sW6bCo/U
GL8JOxzuvkEhbJbIf2avvw/Tt8Rymq+i9ep1VeOM6hQnLdXIgm30SOSLr6cVGArsw5Wq7lPHnBZk
uLr6pdHHBQERab4PnQNgbvlJaOPlsXXxQ6Uy23vwb/Kp9HaGJs7acUHpt6yhrDmJ123IBVOV6S6p
+HcQPBJSnOoeBezIddHjTTBTlb5NnQdDrMSQE+TpcwehjtM6p+MhG2508axzNzs2CawezolV64EH
aJkYyFUAOdRN35FaXqfSJKduSr5ALwEnWSzDdk4teoKa99SwqGTp1cht1mlK9xOih77bz6yhbr7X
7Y420KmDDgSA3QFjjmE44l2mQNQ4zs9i6sf3lZseleERdBVmyUubRSVo72hnlOl8i6X6Ysfkb7QD
TLWWPvWxuwufJqBXO9uUgX5H24WtPBSreipArDs5cxhVUcs7DKVHuAKOcgr83Yzvyl6VduQcA89b
1krjF4rzxi7Dw/4U1KO8OKlEPARESWqlr814j6pP/JPYwjkK28mcP8Zes0g/42qlBMY8av6kozqU
TEOOzKoq/LeuVCwvhAttuwG1ayr1Icow6QaeNa/i0Wq3jTdRmjPo7VZhTJwabqmZlepHx8nehtE5
FhYlVhnW+NOSEeR1rF+VC/5aRY7ajmP0rBuqn6nHm0gB8K0wBu9Hewp2lIUprkDjMLwvNO/Mq+H3
Ow6knefjJ7tozY3nYjhq6MyV9JnuGoeZrLv47AM4iAa0ukX2row4lYckGNatyfDPEoazYpqfzdkm
8Y+98tj57fNsutDdI/0+YddMBXlOkOjiiIrChUQ8zbt5kqsgdPZ2Kr8ntYakPXC5dgiINqnfXoUi
uEAvBKnW8T8Yzk9WddleWqO/LtyC06WvftDMeXF7y/hui4RCsvQ+MHtVGwXdz3TQVVWZ/xbPWNqg
OILtSmd09XbNmhEd+clRXvNUWbXYgfSDgeSO8tBGR6ZQ471RF1/9qtrIpB2PYWLOaMJnvEZWSLJT
FMtz5eXPpuezrkc9skmyHjoa2l9cR35/ZiuOH8W/C6CA5Blk+z7s1U6ZwX2ui2bfLeUSY0YlbJlV
uc2yutqOmiiYyOkpC0Ppj/MRAUSKfzRUqfdJRtnnIM7R3mdefR5N8l1GHZ2MDtcP8DeynlQNGDey
b0GRBze3GHchRlh6ocmJluCeUjZ1FWf+VMu8PNUMBi3tmLXZU4YrbRK80baFx7q3X1I0M6vM9TpE
/S2rZU9lB5pVvFrTsMtY7McZRAZDWmdECdSLHW3gQ6x8Iig7o4Pt7BsIkWRwq7ScjsoyPumccN7M
ZELxaaqCpjuzVMBry8S3r3z9vXbNZz1twRYxVoP4OdVK3lCBPlsmxRazLg5qxhTa5e06yV3/Vqfl
p8pUJ8IQxQ6HEta/2YdASfdt1468HZZVAPfnbjjEZv6STmI4AHfBgCaCnyx4CCBv2vCpkc580OZ4
8JjbnkGpHpp6ZFUxBKDIA/3Fa2nAOKJP3lwDH5cDm0GHLJu8FklzU6uNQgkeLEyXCU3Zqsu8axFj
4AvUZ7ea/B8gBL845afENsjLTI3nrCfDHWnpsy+rD1BzzGNnOfnGqlpAX8UIHS513b0wodCosdrE
CVK/uDDzi1ezA2ZiQW5J0htarGO8/M3c7TLgvl4tzdchI71ShDmdtjk4drFL68sIXhTjbzb17ikr
u2aVTmjnEBfmO6MaSEhw8J+htv1JbZzIuoKDRaozFy6y7sqb9nNkfirH8MLyqD0Gtrdr0mi+GsR0
JY2+DersR/mn2hnNmxXjRTXrulrDz5yfNd/EE9StcBOAzwrt/gmAm70Lp+42dUF/UG54LJ13Xp05
F7PD/Kkjs7xY8XDPUu8JOFFykSFRbRWqqW1mVsdImkBHgyDePeSZ4CzghYo42zK+rqiXtDQ5XDhy
2iW3Kh7wGC6LcSX09etg07/pU4IUfKbRPAaqaRg+MVXtN3PJqqRBfR6CcW8E7XzoPXzSHIUFiDAX
/OVk/TjHkcmuVZRXhzEZfyJD3MVmzWuVQ7efZs2TtmhXJ5o1pUGaUZ/9qKNuBok5kyVJ6/jooR71
Qlh/wBPfx4E406Upr5H+LCqEmgFFyBuCaOIOamb3x41C7Hqp8+nDqHxyTWIrxyntggat2Z8V8WJe
QImUBUAsnSnfs715bQMyvtVHGJRIJSVg+tCrIO6hG9mMI3uQR9upxBeYjiFZiGH9/q/SQCZsKPcC
Wn3KZu3M8wZCY9Rldit5LtiPwDOz8rVistkrGXyn479nMOhPdavutVImuBDP2YbpdJpsny/ccMXF
kSPBObXlrU0tXpxx+sH+ut2Lyf1q6SJbp6KA+BjjxmVPdMpc9yMNvgAsSSwR5Brfy7ka0QYVAlAl
3pS+jyGCy2pfDaWiIybapbUCXQrThZU6eA4ALEHPpAbvNJlcOSMRGpkk2JISsHWoOx7GFTY+u5yM
o/AlTHpHlZu2KMmcpvGxY0cMJY6La0XZJjsVhKduphxnfpaTxkgduW/o3RRJTTCA1IiRiCjU8FyH
fk8jwv7glt+NmfXRVI7njt3YgXX4B86Z9tTaLx1VjbtS8ioqqjSdYeTbPjb0bSKiEAaIt+I0xYAc
Oc7dleJEfYHQ8LS4ZJ29LaKcVCoDbgBbwng7V5IlQohDyKLyerRSQdZy1rKeR9a1jYq8W7dO8qGl
pnhxm4I06QhSCQWuZJPFvtzFE3QpdJjjTvisMytUvyf+2OTAOwW/O+291kPt1gAZFUuBJOva7xUs
zouuopsVDc9xEsr3ujORKBeGeWLe7Z7SCrtYwm7RQBh4LByTJWkGUkYiFNzYfoZOzoWpHqr6mmdl
vesUaSdiqvKNsFPMyaAT4Mq9OFP6oxzpsUYt/nQVuv1Z5kruwWBlq6Izf4rWsC8+7pa5b+rncYQf
5SXJceYsXekm6PeFR/tcLc3tOMxMUlf3qi3jc0XLCyEkFmf6Q/pY+nK8xXN69KjPiHh8HlvvrarE
xYOavIWM0a17aRwQd0yXLpWwTfKov/gRWQ11QzDtsiGJahfk/9x/mPt46w/K+j4OPoBerH6h01tv
I0Oi7LzkdWg6Gr+Df61bq/4s82HbONk3y5IR+3HrXe2KZK9CVBSWXMzXdp/fe48VCaC0bSiqcFNK
iHRTUEmKFcUN+aV9CBuuhqyKNyzGSOwGC7nxqT2sUOtA4tw+tgxjn8Cs8FsLAZ0/XCxdI4oqrY0f
4i9qqtChlkXjfGwKEtiNid36sihJTTPFvc8egfYlnfaq2dcx4ss5QexY2eOr7U58Qtr8NAxCa6NT
vBgdADEdt1srDMiY7cNd2pOv0wOAWoE9TejfGV8kKyi3bjjGqvo4KCWOvWulL6ZNM6TaBE5DetVi
ScCCOK8MeNtcr1GxHqLoq+OqgTbjS8RwcY0FBN9piSVlSx4ojZQnliCVBwSXbV8w7s+Qshu2eiv6
KII41eQYpS0ep2JMz8H0LKaYWNcSZLUHz2sXtG8iLeRGBYk40IK3UTPhau9CqzsGJT37Nnf8o+om
lmmqt7ZdmZg0nJwtV3SBUJILlTiMLhTPFvZyNTTOJkqN/mTgU3Rj1E3ZLep0fKiWYXbEV7jq/Lja
lUP9TmV+gAj8YtPC36PzxvdWONtf9TWjfUklK+qmkhNp1mwXGpGl27kIP0xVA7PBCogeAZT8bI83
ZqPkLFr/46MEk/mjAyLEMvfqk11mRM/MCILKVcflNjuaJuJgrDEn9jvR/EgaN6OcOjq3Yhi+u7l3
klk4bgB7odTPMOP72n3ntoVY1eD8YGlMrA5KeR+kSQxv1SzIKw2oV1U/+dh3u07e8iKCykzJdGW7
kDeLymVxNFBFGRcJRxySwGim6TqIFLyAvCMN1dacO3HhPVu9AVXI2eq5SXYVIm5S1Yp5C8i23lt+
SfnPZ2VNanZGnEL2FgzJi9SRc4iiRG+cgQWIZwx4/WXpwBJxr7r1e9iUq8K4OmU4Hd3K/tEjsTib
ubvWZkr8mUQ9kRgNp5v0xlWa426MFDNcwkplPSc+YUy9SUZZsCwwBjSObeVeYjXkp1SFz2NhbAO/
dL+M1cWa4+Bs59SR8hT3CeDd70o00So34Il0zVwfIDqBz+rLHw8xfKiDrwUeuQ9P1KrSp9gNwp3B
h9zEXPDP3gjFzHpztR5/znaJPdRlNW3DBx/Mryy4kudutqj7NTq72EF5GzyivrMyAxNSIk+FPkg8
rztCU+ubSzkGZzcyixfqtkQXJ97CeIrfurROdrSbUQ8kbnBGcPTJqSq4ZxEeid53kk2ThdZT2mbd
ZqpbFA+BpvXReGcv9DA+wmWgw34Kh96gs028sC+j+HWiJYFUF31IUYKoqD13jaq437eGeZ6zyrmE
yKLx3Y7O9G7K4urgxk20pazk4tCg9JhG9cKjuVlQt+utmMgt6tKPNZvhc+qJ90NI/yVA83mKVPXc
Jot4UZJlZtM9LUYzOo7ypQIQeXrcZMLhnGtzGCYhiU7/j73zWG5lvc72rbg8b1XnMPCkIzJAAowT
FNPunHNfvZ/eR/J/JPuXynOXtkAeBhDo8H1rvesNqfoT0aNCHIY9Z49C8TEnJ6rk8lCk+vSSxga8
08grpAh5Q5Fat0q1rhk3wj5syT1qrfWuTgHjpgyIK426M0y49ixXZmDdxYw13hNNYFcBkY1hZb9q
ayAZvlrYyNqKcKZc3DNk6bbzggl5VEbdToPzL6XCocYv9imekvSh+ZTbOijiMn1id5YOxYyTTFMH
qiAnVxFmvZdLMyMbSZ2PltQ4wpK2wdRmJiSOZgl+YwtS80iLImzEsYqDBXfMOmL+IZpNvBG/p0iI
9vXAap8qwrXo+C95ddXoJOuIg/VWKGMDyn1T7xDAvcc12fFS3nBHmXVijyYob0xK30hRSwLCtEHj
AIYVyYqT4u4MYBNv5mTNx4kkhKxqBV1ozsGWcvLzBr0ghqskkFm411exVaZglCK/i3C/wGI0UDq4
eqUpnfIife+WlUEzVO1jkaK5xYgU2mmf7KtSM7dJAVAoxWW3r4UowMdRPEdF+cwhIJRloQSfFemi
RLz9ggklMQZ57tdmohMMbRDuRUUcwNHFNg2EJZrwkKp1+TBnwqcwDnpQmNXiG2VT+FX83IX5tInu
I0GKhT4ArMZHxMqRE2ZDd8CitCJBts9PTfppocuOTTn/SFhNbVzZiBAyw2OVdqNXyEria1LCaqTH
patNiDiEUVJetQFwOCWErMzuu6wVbkrVVSfsfYl+UKV7gFDXjSZreWimobjcp18FQ3lviOgugHzm
ix7dk/OEO59oFK+NWLXY1C811DyM9Yd4GeDIFt2xLyrZGzT6B5m0oXHQjoiOtKNuEVEbYnBcmrNw
Zth/tTJGH8B1zWkipkMkoA0w6MqegyKlztEOyx4GepktoNLEfOkR3Du9CsKvbO6wNJKJMsAqXHoc
q5REyBDupJjBxAljrrYkjg46YuBELcuzJRn5KWuf/vgPeeC6gJLtCDGEPV0tjL2gQFgVCuKUY1Xl
INOc3WJ55CKRwuGgdBrZ0/2MR3OzGJvfggt5pIKSWzpKRkVlYIrQGxPdPNQDIys5FIgDm5OXfgTJ
EyXxUjKwaqMep6SpxtaqkhqQKAwM1k6RtwDrNxE2RttxfhPWe1PrINjqRiDHS+8Y4oxPdgx4NyXT
RQvpOMP7QxNJ05lXQIVuzn42kmSe3svJg/MblJwsnOgLyYUdSiTGUn8sORr0qYfCUYeS7qtN+hau
6wk2iwUqfeEhbPG1F4d52sBjFPDCMQxMoWog4P4hK5TxyNxACOqRbLR6HTtWLdv+SDK2peIOVawV
K5LuDZSYxK56NgfALtMW0F/YBY736tCWe1HQAZ/Yh2uJJIbIKLzk3u5rrbe8toI2NwzozXhPcBK7
ITB7ADky4J+HkrasHr8AMFPSxbFwv4+56UhVY2BYAJ1fkTvlUI3SvhKX5EyfXNEKxJpjRliElUWF
7VAeArh2mnQD0Ecjn4GxbjRjnG9qoiYPIUtWiLHXIBrzdWw1fkLEOA3uszNUa3kWS5hzygfABYRG
yWqzWc6YaTQ9vBwkNLMUyTesq+BJJ8dclZHXKMC8o1n96EqqbgXq4lMxVg5AnJsKsf6Oj71h6JNj
9ErHwtSbe2ldPHND7Dc4x9RCLTtNNesUfxKmxEncbOTSAL/L99h1Y1VtRBoc6VU+GQMRMsTC0LFO
LgN4hoNTOCSJLul2FXQLZpr6qTK7mGR5XTs0uvxyxz8u1LtnThb5Z+bIvKLBfErpYRfoRDVIYqT6
kSo/DUr5qco1ycD4z+dWS/9MA1TdLeoPPX9cIgTJUxMUWl+9yYbgjXl8zeWx8IRe7y5LmW9VzOtL
7Med35O5NONWr6TR3HTSzNmT8QNralk6yWqyN+Zbr0JAn8vMYoHM5nMZTRC09PFtjVo+JNbdlUtl
I9ApHTL1U4COG4Q9BgFzWbNt9obLBDN0ZiJ09l1JCIUgpffnPOqwe0c9UkhkbhT1MnpxE685KDCY
swWDgXZWqqDAn8zqiLKbh/FyCyEr7TVyrfPkmdKpdiEzJ2zIDZGf+rIx7wqjEvzwt4QvPEGVnvaW
Oo37mUnR1GrKrh/T+thAWAksc/k0lLAg30PJ978/K7Wq2I+p9BzWTeXflXLZhSoPvz+bFgIAJmEG
S8raoyEAbK+evZ0GTwBnaKJxZWhjZhzCnO7LxxH5EJNkTnMxRNASE0u0S6NAr5Au0m1u8ECrDWTs
TYi70VRE07FhfP9bXlYwXr0uyRdErHOt3vW3ln4lIiuhmoz+Ucniam+MNeL3kYwFXTD2SrqKCmLA
wLZcjvLQjQ9K8g4tUbt2ahqoxA9BMOtFJ9+XVdu7UinjB9L9KuP8NaLyDxg/gOrCXmdTXgjDHfId
IzPqrzzexeH0qookPuAIg/G+SUg9NO+P3/yIKZyBp8cYv0J1JMEtxI3DIg0G5rVZBWY03CIrkQ8C
8UAeMNRHzwtJ4OrZsCl+SZ1W25rGbdyI+spX6faDqj7n0vQIPY/otaT8SuIlD6S74M4yDtzaoh3V
u1m6bYd611J7N4lnGkNz2DeMi/bWPT9UfZi6Y4WMVy2pupWuR65hlTtmxk8huvcdZRK+10y5QU/Z
HTpjsX/zZIdGPsXVrPjxylQuBLNiHJh1DhZFpMago/Pgd5t+m4OexKMikA0TMUuubn1m1l5I7oxd
iHeE50ynnKQgpCjtcwxEJgBzwjaAFUei84YmTbw2J3WoTwlZiWM9g5+qbROc4eT7k9LWDONZ7R1L
h5ESGxnYaDF/QA2vN6K2CwVBPwJlUfZjmBW3ovxkZsYP9sebkX0zyJm85H1bw3o3Y1SXYLqLhvdW
gdsdxKpxM0JBKCKA53rYKKOI10/+idClDIYSOzMAWZJBpJakN91r9TFI+8T4GrF2wStrGfvHUm7O
ZjQ2bqMJpB/14J8YS+hYmQ2KG6WYwkTsP+d66I6Jimw5L19zIDWsWvBtqSQskOTK6HwCcXaxAWli
tora21hZh+5FNyZ/Ci1ipow8O05F/zUlErjkHQeu2XiqJUYktUFe96QmqMW7fPS6CgtM5hZIBEvZ
1U1LOtKgPDR3qdlVWvMWKuJJLtv80uEpqMRjeGxN6TL30QJQm5HAUuYkjYQI6sVCZB7G/In+bwfn
cTwJqiFum6V9/K0n6FTpBsGz3HYddZGqJlcyLIbNUujPnWpktNbGjEpF+NZGdoo8SmtPmC0sOO8j
Mj2mTg7pS8qh6LqPsKm7fTzMK4FU+0P4/H+OKH84omTl1wcMufnPriaaigUsnrSGJWLmpWuW/E+t
UTyS9toBGdjPv3ySvxqlmMZfVNVa/RmQ1WF5t4rN/2qUwrd+a/khQamr9O7vTcaQSIqsh6vPhoS+
+L/cUhT8cBXNlFAfmxjxYgnwv3JLARj8O93fegCw6RWhvBu8BMMy/kGcn8WtOsRtgxkjTo3GNcw9
UlV1cYdtmJafVSzi7/OWDKFt2JC8zs/MBVahB6KiqJIcwFTZPJXlMwk5SrP+al0x+Tipefyq/E4/
IcDmTbHJF6BBcTQTG/PyqPQQV0RgooeU9MsqYFRht5ot3Zq33NprsSfdEiGIp8daPhdxoNb7HLOF
e+jLKA++VbKv0MmQcoVlb1ugKxQ9+PisIRDj5FP2arTBjMXnZToLrVtDXazpw4KmNm3cyCSCD+iq
xXd9hMqzw7Ao6x+4Lel72kvkgN1be25+wthw4+/QEkLGBs08tDEJ0Tm9bGMz5tEi9DQO7G3LN8/R
OXwg88OOEl/voG37WBuZ2Xa83AeHDQX1TmLCnEYsdUQIBlOVcU4STBjQr8x+XGoa8ycrcBEh8gPD
YV5r2J4U6aWBRFe7SL3bXVh/9gYukEoPDQ6n0IzYu2bXic9996SET5ik6U+y8irzTutXTXbA5i2G
7q2CLfwWXKv2senvHcwwevNlVgm6crW7v1xSe6M/oVCYg/e+e540BtpEprOh4A+JbPK+1XgSV4PH
5XUcuK73usuk4PwLX6eVt1g7kalm2JZP+pMTOWTV38zQX+Bgfd6zbY7U5jspHKF7UI3JGS5DflBi
bzxJN/Cl8dF8ji033UvdTfXOistvb3nm5hARr3UukMNpBFL3IvXLdz67IhxcK/4ld+RitCQWF5AX
nOHmmz/DRSnss+rNiGhJ//lUMuNj+uaMEJiU7xtczrLH9u1+/8rpmiOaDqCvkOFJ2W+n4StpTyh1
ZX3ttSAUbEv90MQ3qCSXpB3sTnmqZT8hVBoK0mRr00/0BVPlLtkK5p0jKVAOXfHaa8KTV1q7f0Mf
ajhfF43rC9qjq9Ck9NkmC2u4MRCDG+acm8RVv0mOSn8WdnA3MUj5cjRiw7EnSuxWxMTnybx/QtNw
F4yZdU72d2x8jwchfB0+8st8SPtd3G6z8akKsUFwaukAS1bVD3AOcHHFM0+wB5od8ojYq8mwvj+r
GK/hXUo72roY9DtdKNlm+Jwlr3nBuHOmsvN6UjVPzVZ4LS6GrxzWE5Lu28YpkfysiODUwi6NSHPG
39IiowreNpgmv7/m3YmoezB3Qax55Sj296+5fTO7Gx6flOUIf6C7pRoyAkxMkenkTrXFggxu3sI+
DM8R3ZnszdEx0r+t10l2J59GNEWn6mHV9h0xSIbWh7ORg3J/lN+Wa/kcj1agDjL0vMm5f1TuMJCj
OHyRthBzf3q9V9rvd9JKMNvFHe95vYgre7ryYibONpfeRnLNHfFw/L6JJwAHskFnfg/P8cLBQ52z
hL5CXPpFaLLD/ccwfkEOdEGBHsX4YYwfImwakNacZJ6gfROVYLlN38XmchnBVfbFeEia+ChuVcCM
lNyek3zThsWJHYNHuBP8mMBRIfrbzv3up3qKz9YWO+ZN25/C651MvHf1OKS31r4VLlegvXCD3n+g
wemFyyjpp2kZnLnypy7acO7zK5Wi/mIMZzwyHCb2nqYEsAiV0iMBzTUg7nLgUfkhr+oVG6Veo78K
Hwnmwh/cqvANtAcBs32GvzscYRc6W9yR4aTEn+vFVe9TC5dY5gz1frxwWUvMxzInabneYk9VIxe8
YiYoSyTLzl+So/YkPLMENnv+wiVg9QNjVb7JPBkwIU6w0Y2AuaK5e7C6b/PQcnHlB1iSZm+ns5/Q
ks7elKV2ncLJUJ/o83pMpMlWJ45zcaQdRn34srAusyRT+TZS0OHim5DJ+BUbm+pX+4rjzEP0awl4
p7zIavjiHOUHA3YWVyAoIhdoj1z8Wr9m9mF8TT5EeB+ONWIE/+A4968Bbn/hrdx25SbJDxhA1DJY
qDsYTKA9fK+EI2d2F24HB/dheSvfOC5M1NAJODrzeHss/TUd0JvwxEuCYWM9lpggT5v0XdmwmxBM
Lx1KtoQd9f8nWl0oIQOexayyBJE0Z+aycndUb+YNpACEDiP4wesGnNu1QEBcptZXi8M+GLFf6res
wL0el4Og0K/GyPVtJ79QhNTqY8WmAtdB/NJtI1B2DYLi5n6aclJ2vPu5eKYGtvCGGl2OuFE+42pc
Hvoges2+GLX7of2D/tVOXqrZvVOy9/ZF4ebvWGlV0iZcK0bbRqrKQZ8B4Eb5WBWh17BEzP1L0lhb
FbLHhAsTzZ8qujH2x62qM7EhEs9r2UV1/VhCrxxAHdAyA/Xs2Z9YbMiMHPc1IJCyW1g/xXeThUJm
Mr7NiXYzB6fiFQzyWUqOepyeONz4W1cbfKzFC6fjMSwLIuKd6IWrE/TJ8Iblcfhs5kMX+5Oy4VBq
aqCD+yRERalHaMXCh4SPqtT55tqn2vFr4un7ZNdg7g4nrwNGrmgbQ4dR3TIg8MMaJCd5z2XE4dQH
64HeJp6j/bJlgmTLN66wgQ8VZOtqu2OSmrwyiPfhALzo7Y4LVKUEes8VZyWtanhEvmJiANESR7ev
0NjA6RdGG6Pp+wYGHrISe2kc/XDfwDLy8SF1+8MHY3Qv306O/fLV2d1G8KYNmcfoOdhvgDkEu9PQ
JxL5m4QbRbEHDoLhVf2bmLBleDx2pa+9ESu5aJcWlUb0ZGAO1L8ZhRP96BQqpQvppd/o5COAKdL/
HVDGqY8Pwm0qPcvcm746vkrr5i56EsxEz/TnbSWfJ2I9SdhkeT7e35iSe90knjRcYfttLmLbAb9j
zB5DwzoZz7CceiBTB9ei1dkUfafi6RvtR7O8TLPH632P2nwfwS4+ofRwjQjDPGoPeRvNm/S1VNzx
GlrfGakhosz0jISE555iZebuw70bjY9NAub4uLA8xw/DoxW/Cs2F6bJ6WI2SLFb85RodIoEdKDzV
FdxaEQadGXThl2YPVbbtHWyf+L9i905FGbV+Pgd/+2z96vp1je/88X0I3i5VKrtJt5Mb/GpR+6E4
wNT22nCJ4MFw1b6qPjBUz4SsUWHYlW6yiC32WDEcOpn3y7RlXHlQoHY53cV8My+Pk507kTvZ6/9z
JyfUNZg2qsf941D6OumGesf8EGvs5MFVpI0ansXIyZ/NB+zBCJSsBrvqvAQSuwRRoL6ou0Hz3tVd
xSh7135MbvZ9D5TIIwkVvK7gGKRx58SWo6/QDtTZaYINzim0pnqbSJ1TsS4L0Oe07E2J+c13VcYX
BWt6ZryLPY6HSDlNd/YNZh0RXLDvjABdcYOJhFuX7KGJhrfLBRNTI8Qyl1GB2bVQZvF/L/E377e6
+YixiJMx+m+Ka8rWXeGbagWSdMweZw162LHmJEqO0m/vBH4VWPN5EmGV2k6NQ8fsnvUfA9P46xhZ
sHRa1rz3pXyQBeBazbrw6kF3gSuwEZORcDZj4piPIekfMoZoA564FoBukaR2C7W2IAwiiaHkOupC
R8A78pk2I6gyoQtZmLCDJ48E5HqWy13FzaRKHuG2To5k5XsaHZ2l0jILJwxB5MY/3Kj+r3P/J507
xkEqFt2qjDoeK1lL/6ed+/Uj6/7t8JH+/JvzjxDA//RE/2VzKuFlaqmQtS0C6jULl6+/2ZxK8l8k
EddF1C2aoUsGjT2+GF30H/+uin8xNdkyDEOTdVP7bY76N69T8S/66h3OGECXpNUj9X/TvVu4rP7J
DGv1Tvr9zg1dAwygtV9Nyv5kpLR07Yre1tWJPK60sY16ey+fq+QgWMeeHEfKzjKhmkLBiFkOhMce
1wDy/8arIQF60QntU20/TD6iMVikJKjmCFjKDckE5fR8N31hDIMJ9gy7AUTk9BOF1UrSt5vMsYxA
l4aNITwkKq4S2CFsivQ5ldapEHlj8YYPojDQ+F/NadpWlJvGr/AwwjR71BvUPi7k2221l7cqNxMM
yUTvvnVbokOKpnNeCq4Ez7I+1dZ1Mqbr2MVOeSyP0yfl0968soeuho9P4TENtNOwu29kX9tZj2kw
Qff3Ru0rnepx/+uf2yT9g/vYfz/g/+D6lqGVhHLKARdNrEKC2nBV0vQGF5O5lvFGGhgdcdqO1V7z
MXM7hPZkgrYFWboa3nxsNkZ47o3WyYtvzTizXEoQVaKN8caAbc5guSeBSOVTOSXkM7wDbPWZubEU
ehWxwQqEblrtgUEajH7nt6BuM/X/wmRS+ntnuz/eI8w6qCumgSOvuF50f7qoMBgAN5ei6kQqODwt
JAK1Uzvz9yRv6aRXgtw5eWiNf2GoJ+nY4//j1awaFn78mmYByYkgW3/3h3FKCOsKQtlJf0pxBXqa
g4ihMROIJwbM5kEgbdM4CTriFgojui+Xf8tP99Qcu5/5pTG9fL9cFxJuAITZQZateLTwKHHQVgTd
tXCjr47izkZXVJzbI3SgxL/NiB92wxs9SfEQ2frLvSNK+pyIe0n04Qpl/Z6241w7t8BwLvGdQbGP
VG+tYhjJ3GBWQnw4TrRqNlPMU/WmuCAawD/02Fn7a+20PagaiafuKSybJ7ghzt2ndNUAL76x2SLi
yLLx6W58iS4PwkBMpXfhIN8JTE48zPs+1zZ8ovv3Ial/NuEXO09XICcFmoCog6NqQUy37nVHA1nS
vnf0J+CIHSYTpKX29oRRyi9wMlozCN7M9XB8JevoyCPVNBgSjxhJZOK+YhTGdfr7KyJ5QvmZR+zK
9thdikfzh6juBnMhXzzyXPiFrM81BVOgPWWza3xYF/m4/r3GYyWqc/yUEEjY47nwUK2M1IOFBx9H
ewKcQ4Ro86HezL0PkZOjIZ+KxkMCgWbxp/QAeqSboDrp3nyOnOpNByrCRHZ8BGuiOtmm8TbFtkiz
8+ySTkcNvo8SMMrnE8WlJ92TUsl5ptHFkMjm03PhnplgjQ/DVjkkI/GtjuBjlUOJgMfaEDjNDsMR
W/erL7SZ8a/oDUAt74n80bcM5O3+DKC3L7A4hhzxDDGS5CyzhK24olPrEVxnZJHftpceQA/4YAw+
h9twyE/jqaI8PVXEmM44idn9o+V/Tt+czGo7fY8BqP63Qj2Gg/C5Rj/0PAfPSeiR+2XT+6HTMBwF
fZ8FaVn1Ya/YhJx4w0X9DWTkB2oiqN9AKy8NUzwjSmNbEA9NZgbYve7h2keH+Rt7Y78pnsllEJ4N
1Nqm9pjz1qBlGiNYxvyuuLSO9e8Gshj2Ld1X41gfrRzUGWE1oDS4d+0s653MWyaBXrzpRjip3ZNh
clkQkiBv28eJaPGRisqEy7kl/7tRHrn0NOf+zClLCFaHIy1A1ybik0xBrINNTKokt+HkZndtg/zH
7THoTUusqErAyZHudr5Dlet8tU1dUZIe0pGXPOabmQHOcDBAGUN+SrYereJBXG7Jq9o0PjZxN/ku
BmL3jV3Qdu6+Daq18d68y2g4k+lVx6lHjK/T3S+H9z5c/MzqN1Yqv+SitVFURH/aXtTA8BTjqRQK
0hRP2HXgaP8pttq5gBmPxqXlFrR8NQr9tge/JTfOhGyU9ZteezDV1JNguBRgQo3YvrTrLgiKnNig
1/wDH72j3StZEOLypUSnOxVD0IvPViedBw3x32DA9V/JWm9m7ui0EAJyl4gMsUF1jdBCqgcBSOvp
lL5QOi4z7gH7/H7UtH29XKz6SwmRmXzl1hPezutw3VFb3oEGN8mCCRzRl7+p0RchBsAJDHlFu5iJ
KAIxDEPmcgPCPwz+SMHocGJTrBdd/lZJIWhmz1qOMdZkfA82wRoHSQSHs0QvAKBoFoAj3qG9F6yy
Kt19TFACqmIS7FkG6cOhkqrIvmY7hqhPOkJP7nDuS+K5JPJDiGWMyiRnRMiqcYawfAyV52V8Kmd/
Ki8h2J9CnpdgEVewWvDS0YDoiO3b0ERQ+Du7JJTJuGXDk6kxIea113gqIqrEy6nUuG1o80v52skP
uXA8oee7Ke0lEV7iGoyAkHcReYvbq8+TI028ObKc7orkxIu/hK8z5nSHqf9VQkQqfPG+YQR6b7xQ
1J3og5kHpkUs8Sx6gIGMM8ilmHDVuZQtjfpLzXiPGLaQieiGuoe4DPSKjenEJEcQckVVs7q4eAq+
ddFttYOQEgN5v/WYLeMrbpNHLam+lJJhM42toYxuWEz4HnpMjJMB7k6aPvZkw3D/KvalSGB0Qh5y
YvBaohUOrVtGl8raWx9GxTKGQZyQ+NgOIqDf63AzJ6kjRxCc0xHvcJ9YSrJ9lnWnqfwk68FST6YE
dCizywkf8gwZVbHJ9sw1tLjvKk9lwCrHNwCuWTw2eA58l6C7kPKB0XO7ROkoaqB4MK3ApYapcC1u
+q8Ou5hIzy89ECJyWqfjidihklkLmNQU4YzJW+jnrEHCE/ANlWN3mwGrE6xj+DT7HkLEW4gCFg5h
gBIGGeAOwKf0xguAtshKGPY30E7oVWiX9uB9gJYKkPV68aGyjh94bCbYTL7JvCZc/03fZnhW8Nl3
0BhDrGB0kLTjcXjIh/sVMd1Ds/RBPZcn9kBl2aOlw85BDMLkur7YSHks74SoMFcYzCFYFoI8Yiwn
eugnHAJDGmzxFiLag4J2Wj1u8sKnGpzLdyMpN3n2gaMn7/+SRT6G1KxiTM9nQIDnyiPNbCF9z+2o
A5kewISkDqT6I4pMsIlrbbmfI1SitvKub9EVmZg03x3Ey9z3+BwgfGmg0eJ6juJMtXsIWcSS4Wgh
8Hun5XN6kXy0S/rscUMvm17yp8QZJK8e9gl3luKC/E6Gze3JQUqmMxLFmiv+nhc/8NDvBQr9Zc+/
xXT1+2cjxV6ImjbmSmo3w48Jvmu60NzHsvPkY3i1Lth9Y7hLwIEpHUlI38pidq19HfLyfRutNm/S
y8ikbp1OrB/j4kncitueYgxMcOyOgOpi3B5MpkOw5Wq7yj7qqn5p4/60uliNOWjgIZwe+1x4zUcC
uF+V/FjJjmDYyYc2unHmq1i7/uCkoYYeGWnFZw3Y1VBKuWqBrdI6mjCwJQTGiNkC88AkDoXFtof1
7lifLTszG1B04pH6Q+ZM7879cawel+UQdQ4ZdUrtATNDy6pYKBMxACxVr2mSkEd4jvVmk5rp1hyo
7poWNqBb3r94XEVCDRsvzm+kPeHr8ZWOv2CtutF4ROzU1LZR+SUjgBNSyVLZJ1BSgF+gJouP0ggk
bL615o/cK+ysZ135YsWdv8c38c28GQgIbRNme3kHeo6J9F2+6t7FCmey06fi08KCSXyI8KNhWVN4
vcx2Z8vOMLYOSXVRxeQ1aq3zIAqB8Fxbu6l7EiPDU07moRvE7SRzniqWpxGryUbp/MacgUIIBqaO
BUZi6CCSS9UARObUMt3dR76OPqvGQrlRFa8onum+/dLNDL9+WzPo/GGxTf+1c1+ta6r7ibqBiGM2
vH5PSwLrrQf9tFzyhtdONQoKcvpMFJ76ayd5krqZ0b1ai42kBE924TJjn5mx75MrWG9Nyu+7Hx9K
ydWOhZe+FiCWAnbPrrAnrxOzjaBzlCcuUadzVs0vWi/LdGsgnrNmPOefCbpo1M24Ra1JyZ5JCWLF
V6vEIk55hNoZFFj93X+EfjjE1bXA7LYEyWfSUbJ/g89W2VkrA7gfDMKD0FE+wIVpVsyLgGlSxA7I
ZCRLJMRPxFE60pFFOmDZnYK639A1pNY3j7m1u6eKMzzId78vj1mI5Kg8EtcXx/QNqR/BTEOzN2PX
gv+ldOvm40J7MPKjmfPcgufFkDXvhzJzNfUTNJ0RMJU7onE+UdjppxjetVFcjfv4U5bkm9NtpxoI
XJV4ixF0tQvzi7pIFhkE+JSoicwGm7mwYIT+haPNdTGIPzRw+hOqRp41ql9JFQ/4sD5/9hpJdLiL
PnmpeNOfihINDf6r2aNafJXWaE8Cvh0nLEbq9BdTcSgF03ltY44tWxYVNz+ZiAye2BnL5nF8WBSS
rNf2oXJxyzUCEynknQlTuxPzfS6RwaHttWFPvEu4HDvpEP/CwFBvDsoAt+AmKaDKexDbYE/z5Jn1
XmRmltjLyMBqzLfxZ5k4TbxfUIiyuXk9UmpX8CEpCeRjOYJ05cukuYafVCXtrtdvlOGRvsle6UXF
d1q25QqwrNxM/S38TOK95jYC53p2v0mRJxZW8H8/JfENlsvfwcNhX5PfWWyU4kmRT40QSN1RIP0W
Ommyiw49Q/IDR2reiO+L+GNWDI4yBhNfuvI6nafzjNUmH4gnxRIxZ5vYtzOenAfOsPw+EWm7sqBS
3ur6P2F/ExwUgjFD4eXRit5SDFo2FlIRuHYej0Q1uIru8Qu8rbG9FCOWmEeow5jsiCeQXt66CM6e
2PSf+2jEgIGnNSltQTlQGo2qr0TgyWIA87mwK7dG/cOQaUP3BSVj4keUG23V+oJ4qoEdTsdn9GzG
G+xPIZO6K1mDtpOuUWEhX3vIPS9NENyedYfreX0v+drCFrx9viwfxwdOBX9kvSrU43pz339od+8/
3OML9wpwGU+G4X4WDGOQvfIkNLBvXKn8LHjYrm0O2SucjCI/88hRsJAtI1pogWh+v4QZCw9/vg4P
w+Tx8MAEZIQwY3eYRLlJQp4nI9pm99fvj2d+DDJi7UM5mVhkMEWeApMBRrb5yvZfjfYA78CRfiAC
uNmr5qKROMuUDbWPigjWdOHNV361dGNGWgbWNfwhSd3ND1zI0rGCg8kRJZFyebfWCXEBxZQBZehQ
WnTIfpULj0K05YX16S9D33b4mt5wIU70bcidneDgSqarZz7FnC0uYhX8mnZz+rZ8ODi0cu16Bvpi
J1oOzfR6g7wh0uze6nVbqv2RE7P2+fxJc6N4kAa4+CbC29zpRL/CkjoAsUgZgAFHZXkvWcADLEZw
Nwxke3iUmdJ0yFxpxBOSUE3k+tY3B2l4GM8NL6i9cKmw9xWdG78YEV2QV30tqEAgYqyNsPnR1Rvz
AxrIbTz9Jq2oHmWa6iEGk6kmkN+CSvgoSjmU0ztxndITr+EDrqVEf4ln52V5xiSg3Ur1gb8P4/pR
i1+zYrdwMcXTufa4oggF3fFWUFbRT5yA/H8jjP+H5P8TJB8YXwVA10RLgUUPpA2U/v+PJ9sW3/FH
8QEOHrd/z8L7H57mbyw8DdKcoRiGJa+oJmy6v3Hw9L+sILzMV/4K3isWefNg/gTcSzpZNOu3/gre
8y1izSSeRBdl7Tdh738RVLZCxf8vyIKhAG+a0YJlaYbKi1L4O3+GWUnomQRNKfEL2Rabf4FTS8w+
/tuTq6IEeVDH0l8z1u//CcONB4lAFXKVdhVoIPd4N1xDhmwLpbeBx5uBV/pTNz428defTsXlj5f/
b0WfX8oY2cN//LuiMMH4b3+aPC2D/FQZfRcjkr//05URCrV1n8MdDRZ2qgRT+FCVYmpWL8vuAauv
y/KO4FSkHPxP9s5qOXYsC9MvVOoQw62kVDLYTlPeKIxiZj39fHJ3R1S7e6pi7ifOOYaqhJ3ShgU/
nAzfEyh/EZWwIcs3K3gEx3bjlEtkDFzoE3DGE5sZEptP3T9kecR+tUEi9qUt7tRjNtHGd/OPlMAO
eBMbOi6KxgN7uSV/sLPPD2OFdiCizhwqVGUtAlNOPCm4NbuMc0iQP6SzjuoIGzYB6T48SoP93QEX
T/X+o1zqXXe8cCAkR5G3nmb1bQme9gjftyRVjYsY8FOzw43H4nWFJUXMnwBJFgWAI2p3T0LZo1f1
QigzSp+AMTcqXvU72Tjxnd30xcR6+6eTTO1vah8B+o3n5UhrU8WhyCgv8nfjaAtJTE5+B2n6sq8p
cHBKkddSd1TfzfyjHL3l/wx3R2KDesIjmdLCSwKJrsv2q5a4YGrZCI8EZ72B4MxnVQSriWocOz1n
X+cUC1fsvUdguLZvnVPzDMiagbPn6vGfCB3GM0dfabwx8orozI82gKw4TJfap3HmKFaJg4+cm/JR
7N3yo0ndd55JO5wYBUyjuPYk84jaksshk+8ItWqErJBixkU9cCtQ+z19bI5aDnJAF1wN65JR4xXX
xSo4A02FdVJsag+FhwX7yP3m6hHktMS7nOqNENPTdWLOG4IMgVb4OnMtyNig/zwuD0OhMWVB6uH5
FBmAT2nFrY3ypVHg8qF6NEENY4mXpnuCBpGHkbuhZ8AEwBjNRcuFqIX0ncNJ+eARfnah40/Pm3em
IPUY98+yujeCxwgUWC0MG1NQHFQxSNkDmLg8gvhay68A+s7NDplzJAb5KD/zfqmFwPNdp0LuqaDo
c7Fb97zEwp58Z4W0AzzoQV+5Fktljul5U8wvuEw/a2uZPtZiMarg5NowAbxuBE7T+Oq+yLuvphoO
JTDZJ2i5D6TgqAOCXVieVNX3QtgK8Dq56AH5wxIgSIPTaywVhZfrV3vCpZGZDoTTvOeIJAwCYn8i
6849yihmfdH2JMRS14OUNZrNi7mubPltOlVMOA+zsUZ/HT/Hz1q4Gw3tiS7gMs4DAveAUpxsA9jY
OXvnM8Aq4o338YGSA8xWp/6kXAOpjbIiZLvIHesziNKaNDxEoxyc1OU63LyZytXA9SIooCxOf61Z
mYBrE/mc9B88ylrguC2xO6WWobMcUbsjjNGDpS4t2J68AhgItk0xvmFhRQCJQU1o+pOu7hIsXbut
xBSpNtrwUjAdpPAUcXEXSI1yGe7z8GJwraDDtQTHoJXN4YzK9lCrYDHEY3/pmG2YZDRD9DBfI9qA
NPNW8xbUKgVxsJQU0wefqPPK6GVlHWbnATEzst9zTB+xLO5i401p1qnWL09ISFaAqoFZDBOPZ3A7
FHqNkF2B5sKl7la8MDJHLgMSlRfq6wRvku9Z8x5AYrQGn4osh6WuC5UkrrkQvfcBzUvpQxGduZ7W
iFAPevZsyPfyfDeRTtTcfpW6Fc6N6PmQm78Z/lYBhUgcBf9+4rqHZHBB+rXEYG8+D+0I5mSaW0vw
rrtPT9wKWyPuEhgpEf9wNyGr17oqnZzQv8UDkBSwUjETLNssHSdmNlBKagRaU53eUVenORfT/pqO
MqEwkr5Lo8S84OhZv9ZUZAA/fciI8wj9Dla1h5GEG9M7CJayvH7VKo0kdd8gcb6vRLRXlgOFSqC4
Q06FyvfNBx2uE0K/N6Ddma/BBJzG4nqhjyhG5mYYEaJhxaZuMunv6KSt0orN36r3uEZTZxhWWK3u
gIsjRQiaaqRs7m8BRcut4gqqiUPbsQIWO1Loz+OXdAGhTHZVQyylv6W47TEdtwKcSrlg03a5nFRR
Q0cdL5RuMKBA3IbJZnYPgWBTod9YiBgvTUTmIozzleG0Ug4R7RN4rgQskVs2cnDEzNO8gX8PWgnD
SZE8nuKv0+9Ut3KfYQGv5DO4vYd69SyetRu2EN0GZk1ILSybrV2bP+mSa8D6oUaM9i1lgeIz1nrb
71DRLQAemjayeh0dwDlxFKrboebleHMDrxG5c0xQkOD81yUZpRa8NHoUml0vVFy50n7uc/tVWnNC
+a61T016HymhR0UDPNBYHnwFdVWd5b4SNJHTTNqMtNYLbKj4ZCR3vcRieJju33WY6DTgCPsTGrmN
imKq20Uv4xVthI0cQAmnubBRkjeDM/wp3IbbJLWbFSiIbbydduo63lZIHPNL852Oz6AJHPxYbXaF
/tzZtRseaneZvMDPHJkHLz/B0lt3q9EL52rfAbeyC3v2hlXFd2ylmrvbbXYFW2VrCZ33BQ2fu+9Q
hNlwtllAlrKhNuSWnu6cmXWu6qgOkDm33oorKmW8OXfq59+w6gCeqpBhPVibXnKqD7hbnUBX0kQ8
l4foRFvi5w8WYitzvbx9e5h4FXwAnK7EN3wceDGoApzcE1UTBAhkzuDaPtLNd5p5A4W2RzIlH8BG
FluskNyZGxamr0JZ75DiAu8E7Bzz2aH5hP61U6xtnhXUJ6mR1vViluCM2Mz2BY5KOoCnbwVYrr0M
YhkMx+zPv3YLhxJ+g62XA3V69sN7AL869vCrkcDB9E+yQxF8JXn1dpbRLDuCK6F8aU92+vgtuA+C
i9rg8Po97fPj9zeR2WB3791msD8H++dLePz87PhRKW2+PyEVRmTxlNifzQ4/D/ac0m3FJ8wVt5Ok
byz2oYbQgogOyZOVyXw1PMmd3cqG08XF/uc9GFbLfTC4uWjhHFDl4WcVAA01Hzs9LJuaeLc0aEvo
AsSWEq1iuuGDDlxbOvTC3RIgRfGD/yXeut0CJ7vVH/lLNP38wDd+y16tpa3iYuBbRXQn43WDKoQ2
aqhXjUwMnX8w+Daz224JmYhhsxCvXyoN7JWhudOpsmYdu1wOqG2DVVlawUoPPPUxsfa+HiEpRLrO
EZBtBsKx9C1ovqFJZ9u5dSDE2+85BcTA6z/Np/w1RVPqaqBvraNUxA3hLoECRCLc2qTxQzATdZc0
5NyWnUbZlTXrWSaAKTmh++eh7YlCeSPZ0wu0vhBU8J9QPsWUCPPwJegKoR2g7VFdEuAaA7S+5gUT
oDSZUX8GoT7vYgkG5Lqi5cMBOT1NrEDUP33f89muEVlRwP7IEmADi05y+VWJJ3qQCTTu4bMBm9Tv
4SxFp9Bak7fRGrFouRwzgNjB1kRNpUaeqjKd2F9Sn9IWS8bUXup41VNMkeUPQUs2vFcyJ9sADTVj
1Zi0OnmOirt9z3n5JGEFVV1bde2DnRToi+IEopg3IhH2QU4h1B8s2FFgPihl0U5U4FZOQNlxwra1
YRNmD7KrgNePzvl4UBWqNZbynDyjnedoA6K8P17vKqGNATh6pVF9yGjO6LQhhgwxvrdhfIsZq4bA
jFx8GWXvpHR/Eums+LO3dG3K11D7Kreh8W1RSzGLdcfFnpng32n52rF2l7aCTjmPkMtJHtXX8lnf
whKhL2eP9+CU+xFc4kqjIYGEdO8m3d18KrM9zJS8vlfDvcrBCxyrG9Y1VUSqZZaLQosjdQJMLOoo
mfnEFq7S8B5DmvKo6mUbmr5qcVv6NvK16TYf870BdJQKinRfDLbwRmt9vqdrd6KBuDQNky9Tfc+p
BYNHMd5ob87zK21NOTyJKSj9wp3VPYOsk28tXeugVFIY6sBGv0ZK7L7+hGYx4HTQqFQKp4GqqxVd
ICJ0yiXMtiDAeS16oQOckGhdAS6K3isWE58ETQF+Eb6G5hXAVtI/SNpd81opttHf6PEQORkIS8sb
Ei60VvyXQQCJABgWXIunG2eu7SR6/Mx1Wt47kASPVxgWCDp/kIjN6QryKia7D+89EnpBdgbTdD/q
5jpBYy7whstIh7SiPj5caLCG5QMNWg3SeGB+8+5l1XnIFqKpvxHkW75hqL63QMuI5FQXkAf3hKfJ
xW32X+CV8CyGwKdB0ZsPoqIahIMoFdiQDqgVnCUgCXTSNx+6q1+XcQlEbz2UqnAvUW7MTi3pZbTW
XdNV7nmMy8o2HCKbLQ34IqcvsqjYz0hg7RnnFIouSkCL2BEB0GB+6RWF43oHq4mYZQK6BjgH3fr5
UfexV3kA9pe6vfnMhQc7wL1vjQdudkNnlKy3yM5K87aMndM/gqmyvNESJrFhmnj4bTraD3QCuxXN
QIJNftXVdxEQNx+Au0crpAXIsBrEL1UAL2+cF7+HJQ6iIcfT+YzCE/COSpi5gw9MN7rpM9FsqQJ+
uIz3xqPEbxk+Bp24YPYfgv45e0mEZbrxl3iJiapCynKtNxOmocBsQW/RoU1bBUjLEnqhiOYwQZjE
C9SredNW+oH5SqOeK8DtNn+mDT9zITL/hrgCTmK0KC1nvM834x2zZSEukCdwQXKOE15YofY6rHsw
x74XRlt4imAnP4j6PvKNCPEHrFU4HTTi2AikMgKHPw1c6G/T+SNo1wru5O2kXmRX+GrKW8NlD8AR
ttMW5EINgz+RDsq4YsIT043oC3Ro3/XIcnrLG5MQGnyU8Z73bwDzWG/rULzT8+tCTGgqoDs3VvmC
Xku5uqgx0PwneB92S9MfVVB7RDsWWXTAdbFDZ9262BpDF9G14I0U5SXEAM+f90X/kMaEqs1ULkpE
mOZtW+JdObxphNsKKRUWdHRUufXcEFqRNOpZ5MpEHk2/zsyJBJTTSk+hVmqH/jQfjeghGE8Bb9Sd
h3PAx0Y+UoSbBSIgIbhdpRvFCChIL9QBaxeKV9+kjE4BHeVdBo9i+wSWAX6VQw0qHd+1R+rayQeM
rY+U3B9wWwCbzraQHjRo2jeLc8zqGZ0ENvbTY3uKuHYoJiwpqE963+sOfUKVeUOcz1HAbXsQUYwn
BTdLugsyFpTR5sJrsfX68sdYoSiY2qbgLpAKMVxC/gunQRfeunpVTlvOZr8HzBc9FNInzrWOI/N4
0Bjt3egfujOQSnBeZyQFlv++w3SzDZ+Jpkf9YIqHHb6Gq93Yk1Z+F6QiqBJxKJ1XCmnVkF+JL6Ya
tv1brMFQUYkQI7upNlb83ZNZsbzm7NJHAp25Q1zcicN53jY26eq648SxJdvjLwEIodXeO3pa91xW
S4YaxLwmmupkFcVqah/6F/9oPAzOEmVrD+ULnC/aVwR0S5hV7D9hqVrWHcJTK31yzX//9SeXuKt4
xkOVvd4PvQQqwbaKx90OyEsDJyGPH+RZpuhDbMsZ5/tbOblmdHQD9VjjSG+BZRYMT5A3AQcCvBgv
th93NGJ3zkr2qqWrpb4jvXJS7/V7/aRdjK3SuuYJlszFuGiX+DE+Gq+VCOTPjr/y4U5Fb4QWSiud
gkvcPoUijKlkpUWzo/jeuWHDXNrh7MNUNxENGG/afKdjPqUwJ+UPQxKZDYBSNr51K0u4wx73NPtg
okbZ2QDcx3zl4aLvcZuYGfRWssqlsU7rJzcemCRysx7OBf3UErlfl6lsfUH4w9e0Ee4sKUPt68oi
MjfLwtgABjvykHKnHtRDdYFxIbv1iZ79NWNfvZb37b0M2xORKV10d0yOuC5dQ/Esxcs+xvVuCG9I
yyB9ic3OQ2ceE/2RTWs3UUo4a9nJKt8dUJPTNnqh/1y49LpGj/zcgBrGR6qMNWnudXqAx+x06Wso
rqVjNJ5g9LjS0dxI6YpFwwOJHpeH8Ku+WawNmcY529wy+CWIcWoCgEr6bOfXkmuwYW7X9y33luPM
Tl54ZZyETYxCYjzGmNa7bPQCUIwI5LDhnxm9THiTdTG1PlhO0QO0I7p2CqWy/mx9scCzDy4WXXW6
Z/4ecZycdh+HnZKuM8Bt6Co160f0Mz0roTLLcsfS2Z7zj7ClFHduMsvb0dlyHutQ+JTmN4b2tGOQ
+8Jd2NYoI94QV2eaOg35i/jEdS5cK9yqxpkBvvk2sovFJdMpcEHi5PNp9FrpIjavhpYxYRuAr4/a
Y/W6jJT6pbLiSsJ6ClOwLtSFh+cmFCgqbfjE2UfF2FjV7Q0wbgDmy5BvMSkRCsWjh+0JZC4yBOPM
/OLCmBuufX/HnQDPh+P4S3c1F67qWQ737IJsG9bX9MBcY/7xoKh/4Ic/yA7nJPBlYWtOINzLukCp
Zd6XgyfSNOd8ho9KdRlBXgzcAjsVrnr1lpq7PgdKY7xPX8luggh4G74AHaQuCiDGcwt0drTVTnUj
tHgLwZPNsxHvEN9JVS+hTlbLH2a6b2noK2sxPE0GmvvYgyv+iVJQywndfGVYyOcfpMQR/XAsRKk/
9w59AiC9JG5swAK3Kh9RApjy7C6aSdkZXk2jdeIT6ofkeQK1ncS4Wlyk/tXSDiQSrXCzCgHetkIg
pG+ZIhr4WHFZBGyRzJug2lacPnX7OJio4BrLtAG1wepcWG6QSTkMl9i6oNFwCaLDgoJt7T9qLYkK
o9KFLYDyZoFHczCKbwpl9vKOiDjD5JSCb52dF0Ksjb2P5pUKRji2ql0LBI3Kd44WZ4CzNjj//GnY
/buaMcB+31CxIaBa+KPUYTfoDosYpWP3ai/83/5aAtlpDUQdQJcCiUKfwcnMM/rDSIohIVM/oWhO
9GDCMQM//DGka1RN4+rFr8jeuX+4rVDjhTAwbObY42Jfcjl3pKsI6oTwhk8pBOeRNBxCxTvxGBVl
asPTgudgcavzWzFxliTq3mQLsvSncIbjdn/OWV8IHrdHsJ2L5MFab2WXAicaEAvoQUD0QH2XwUkm
2Sep/3zmlvfSp2Kco7wGh+kfrL7coEED92wjc2DblCGdfD1RdKDKfcmd3CE9Qd2LtNaNICmXx+UP
QNq9gj9l33wODVJGSPWlfg4yB90kgbxa+KR4uhEflcTR0LxdsGGrbp2tstVS8xGPPgXKDIarHp/N
+kZWV6KmPpfit4lerXBq3lHw2WlcZLNG0GJTC99ietRVrn5yHePOoYlQsz70W1+8deFrLxg4ioPG
LenZD5tUGWyd+yIlDRUUSKNu6nxbWx8a7rQLRMnLxO8AnECr3xED6q/aiX3U1TrPuIeyu1r+BF/9
JkHnd2fEzgHpNP7CdyYs++dXs1mN3/yYbZWdNq1gXbdIeUAXzpafsXPlr66uqp+fBX8FNFhbU8QE
uPid28F1TnbiR/uN51NpuDXqUbZvbMWP+jtdfp0+rGO7ynH6NlzrJhO9fzxDxi+/QX0zlI/8WzFP
+ffarLYE8jXdnAPfQcf2O77TTKwPVn0Ypw0hbGbZNaCCdk01wIc5Ph37aDPGpSf5W/XY0B0sKZgS
xKM3fhKDD6LuJcWRt8tXGllblDrdFnNZ8KvzTax3VXGXvLDNc3YqEsediszBCNzhjlxUCp8J5mUK
yjqHSJrra9hL+eYPALgT1tRqsGsQROlb49BLzwKRB/0Fqz7OAQObv1CBDI31aN1J11R8otGAjFQO
/Na31uW+5zByLAder0WfxhOgmyf5IVbXZoqMURBSpZ1timaVAXQYfbC5XaWDuOX9CZDBFY+er74P
6aovX15ejqLj3W5htQVAuEW9lKyCxFzbEBXSuJTS1whdx+FUYH1qoGIy32X1oe6F+67vHlozWbGZ
i5fGByz3RN0eFZOfcroM5m47GKfCeBizkmr8UtiE7VnbZ5qL9hWyGN/Q3XSBRtn3EMn52tuA2iHI
ry9fGLsjG56FlOJMF5UjEJowq515B1TtBSk0Jzt0LyicEXfyhb4X+YojcA6wQ0ZQFCwHXPT98hVZ
LSd9rjfLvfsCs2Rbq/L5khABXhGoCGsObfGpZB9w4ZLdnzsiMoN4Gnrop45f7sjpWgFlK+AQo9G+
oMc0cCFgqogqaQQO3XMCNktF4TQ2bsFwg+AiUm2XyPsAKS19OVp1ne4m0doInij9Te2K/Z5jU0Ny
DCsCp5CRsN1lbHg99V/kTECs0QGkSZ2kX4TyIQGED9VG1tfELQJ5VH7Nu608vw5sXIDqrPbKcQAw
eYYmR2ubbke6qskH+Z2ijaltDPf7btnHSmcJzbrz8kf70vfNQ3nXrpsHNAXerWSlbmh7OWQlJBFL
XvOI/iqpkYx0wVtCszkPcK4h1CKSXzJEWh7QuxvUaqQjUZ0uf2iPMDaMr9K4UG2Gzr1O4ofRGndZ
+toGyeMfQAOiJiwEYSkGIN/obAP7evXOR7FyY5Fy/fRC4X7Or1LwaCIGt6vJUegUNM5AhZx2C3tm
NN2RV1JCoKRQRZGN9oBgXuRrXdzxyBS1L/OY5U8T0xgtmKXSuRR2M30NipAbRj8eH4flrMg/VERS
qUj48xO5DOdnURl28a4TRgrRQ1p1jqy+G6Tfw2Wpcy0pTh9eNPDybpKgKCgeCJy44BM1G8ItbhWh
DzEigfAfQxQNWqaawa6j00OVSaQFojk9RH1TO5Bh5QeObUIS1b1Mlw95u0adhuXR8XZSTbUsX8N2
oHKxnqaFtrboeyDjQ6P9uN9n9svutNvldNWI3pQeqgX6DOD2KA9TILZWFZqF5YeJoVtk2qOG2r6x
EZIMpR7ciXK3K/VdoI17bblAFF0BYyuVs5E37XT9o2dOjploBDtrqt4j9FOtmbauSjkKUB/lb7I4
cLQkQ6kzdw4uNnokOQEiyYRzWbnOnkaM6lMHinP1FF7jK64SVUUr0W2egvsIGtt9eo2trUj1QiBD
wmTcy0jr8B1c/ftPsQK74NJmXyHC0X4n7wArwV11YCuVrb56Kval+znSZ39CEklHb3q2k2yLWJy6
Kj2kBJxlqpDMLVsNGHlCjRW/8++crN5zN6cVVS0F/vM7rDUaxNR5XAtI6LWi0n8WFlrYzzN5cuHM
9g/DHuxE6cCwsH1o9mR13vLCy3tcI5sXRgbHfl+IcZ1yFOhGPYogNKpgnzbwf+JW3kvJvLcQMSxN
UKHrWILqoFyBbOzHKX5/5TgNfJ/Gab/xqYwmJBwBgFjlhaIQhSyKWoZDTenk9DAdKzu0HdYq6aKN
qMeOBIjgfFm38oGUyJEe1Tzd/tHWqTaoJnNwCKlo+Kr7pW8vX19ruSPkd0IODFQ6rhP40S+qUzXp
4ohOw9Ih0K9j9K4C1NaTliqmQSedaE16DlhBPqFRO6xpILdpR+ua5jmguoACroUGA+Ky/SWSN2h1
WcEHOAn2vhI1JRYctSfgFxpVRQ8TSZg77XiKcM40yDqUizforyKLkPZMx4oNtxMJQbYXKe8AKpR3
6VA5q9o+xfYbR27ywmjJP5cPzW6brlKmU0f3Ncw+a470KWrW2FrsWtq1soIiWdG7FPvEp8Pl+aJT
n6BkO68bL7EAhL9RhOJqz+zzffvoew0kC27AIg0DDYQyFzchctbr+0soi3ZPpfecoNAwXZMXnawS
2g63AsDrvnQidwPyaA9onEBrCbZYfJ16bvtj/KXRA2z2GLuh8l3/f4m+r7yFkf9PeODbZxax5lDg
jD7aP4P7JEs24Sn/31GBh6KLmgUX+D+e9W8QoPkPIH2yBZfAVKHM68AM/wUDtNR/iKop89cCsMb/
+RMeUPmHCCJRBKKnywt+EDr0v/CAMi+INoBoGbJsLQp+/09kfknk/f8M2pMQBFBlRZU0Q0PaQJN/
kcujqR467CHqba7h+xZBuVib9XQlmfaSyYwcXdaFVY5Q5nqq6c6P2eDJqVk6FRrdYTXDlZS9yQgB
KuvJwZS0CWLEcWyhJNZ+9ijFqWuhcO8WuEWuUM1s3LY1zbVf0iHIx3CbSbTIVUjtXYGzuVy/pir8
vAYcCAQvgRpvnQENezbPTVhBdF8IyE3W2mXxkuoQ5fIYJay8k7bQ0qhjazCNBN84zNaAGcisOmYJ
tjapOhNFS5pUAP5tq2YQVfaGkxMKM2p9rasGuhJyqE4h4m3aq6SbAEbXQY8oV4WdrpQL3VeLB+S2
C0oUU6JgZXSoC5YCglEZW06Yp29lxgvU5bQbqynzpgrzimmsxr1kQvEtqA0C1alxExKlgjK9paCF
2g+bWB8/G/M1lKhxWUvHUsUuAJavrHiQUqlHRDE8ZEkJoJEtwDu99jKJlkMeyZTSBRPulO6vzIAu
V2yqtynRlL9j5v/3BFFVXVYhnyrMOUX7JdUYT2ZNx70sUVOwrmIroei0fEnNJodRRR0omEA5zWl3
FjsGpaYkGZHxr4v5p9X1P4Cev1QjmavIWiqiogKRRSZANP8T5SkLkjgGSYKnlQA2OyrzV+iSar0p
hA6yZvYoWPlXpKZ/dwV+gWaXt8UCSEJHE+FLSVZ+XYG506W5CfV02wgRLnlLve1RogpI2ZGCdyvX
tGNiIKIDhcGyxm9AaIZ87Q8t+qzmQo+bn/76Osi/4K4/I1ItAyUQFqwpir9gvLEoN0OWN+lWDbkQ
cQ7BucGAnBZkux4LgPFCBy1Cx5FmpcfJfshTDEnSZBfGRFWjolNxH6jRjiVZqD5LcMVS4n9eSqdw
PCoUAxs/fvjrQSvLoP6EPf4ZtKZKuqlKoJCxPvvPuxewAiJ0mBm0VeNG1xB7xkQBLVUF6l06cHgD
VrMyVK+6JPZOFbAOI18EN2QB+6/lz0qf8rVitYLdCcWdnhHSRNVjiv1NNcoTLmquLyeWk1bxe1vA
ykjlJtn1ftVgoje9W11zqrTlQsjR5yiMredrFJkwnbmXzaqFlGdd/+YTLxPj1ye2DPRXTUMRkWNV
f33iMQlQGEzEaJu3w1YRUhVSSYTQ+PAYmmjAgwdfWYvTqIhm+U5SZ9ERBMm30xndo3LAj6Wk91/3
cOgMana2WGtIPSP2MMqDLY/Wta90hJv9EyZV/Uovl1Z32ZVunvpvVikR0XZVAkgNVQlk1d+qYpwp
8VAyKcR8VSH8HAXAovCN+euPLf0SiOFGa6JoGoa6KLsanHr/eaNTqTGmjO4dZA/rWljw5gQZVyA/
fcf+DLAy5qjo6MsSvLRmIrorsKnBhQwHWM9qAMOOmJw2AemqpKmnvx6b8r/Gxvhk2dTQ3kUb6j/H
VldWqrS1DhALElOdGIi8FS9w5TgSCExLwaBUIWirn+NA7tEM00uV3FSnLJsigT30KwxXWeadfGuM
8F2dcTVpA/2OadnguA3mo2i1mLZs/a2poomJ2XXGUlKDkm5qF8ClNc10yoZFXFNWT7NLE8OvF4II
laoy20VxdIsQUD/+9ceW/nsL00QD8R8LBRTUdsVfp3wSxAMy72W8nXUfWkwaXzCPBpuqw1g30CfL
K/KbHP+AVkGTnF/mqaaVVoX3cQbdJo8QgfibIf06V1RLYxgWoQ+hjCaJ6q8hqRFGIj2eQNvQt1ir
4oxwmK6u6yzf5qmhbkMqQJsAK2UZ8Ra3NepTZAwC2r/S341kWYZ/WqY/I9FggKiqaYiqJv2ar3HW
ErQLLNM2wnpO/WzCUdhiG9otVrrAX9iHkikMdrNMlakU3aIIy02blbi3Dyk6aK3xmJoy6UE3654m
a6tCl/9mjMoyL/9rjAp64Dj4LrvJcjX/xK3o9LSp9WJkK2koo+J6A540cVWreBJks8GVzaW6hylA
VPmbMnxH6pMGzSCjfhdlJwLKzySmYmqWn4iQUTeRsLSvqbDHIPhlIaWhFMmBU1gqtbY5o4kvC4/4
F1aA9OUGyCjRnlnH1GToFv/NPPh1LCxXX0JzWuVkgLwh/l6RqIonUaW10VZUwRpWbeuGVT/tI3JL
wF8Uv5WW6pBM4beVgK0VaRdjJTJl1K0BiMjGQHVlYySx8Ddr5kf559cllxeWjK6giC2DR//PS94H
el/MvhFth9hCYgkTsSbGlnoSpqsmDqi5xsngRMl8j4XDgiyn7BbyFUcUb5Q7zC8tNIprhEDcBquA
LSrCblEqxlbFdQEX6QZjNAmkyJCexT4DANPrAd43Jvq4gr6J0qi7KqNIzx2XkLcCI09N6Sk+oC0y
JmqJDoEEJkztDoMKHr3QcOCritCbCupGP3ZKlQy01yoGOJtm++n32bxPuu6Uy2C48p772CabSivb
NxPR1FHecalXRYvytpVig2Wh+CEkc4zvALJ6fuRnO5+B3P31zTeWafvrGsPAIj1C+YljXP+1HROu
+vCZBWGDkGsNapB6aoUMxjzzwdNO0y9K1t/5lo6PrN/nXlWZqTdnyOrrkgBWOZDXTY2ZqZWM2tZQ
FbgRWXyZTKANfVFu6yL/KhQV5oUaPPup1WxYzyaoiBqiI2GmPVhDtDVbNQBd51teJZbnsq+BqvlX
w3cbMqdDgZGjV8/WSxyEQCdrObKVnJ7+hKHJbm5Uwg7y9lSYwCct/krliB+HiA/s8D00BroiA54/
gYp/ky6i3jRg7i2zlt/CZjrP2LM78NYzTzHgCjdWgCeyAgQThgTOPHW4Uap2g+crJXddQJcntW5a
IMh3eTGdGTEA97rwZlgZO3VGC7BE7+uvb9Dvs5zVaYrMf0TfNGJV/fcNEq0c4wkcmbdYZqJvkjfn
BPmFDWaLYGilaR1r7aoYBBrrJsQa7NyvOh4m4HYKWA+SskoNGdAMIuyY19A8a5p29Tcj/BVk/YyQ
c5x4Q8Ye2PidFEQCrDlA9dE/Y+FqgK/lg8QqsByeTZMrzjKzo2iC+FCgu1MT/wR0v3F8A2w3UW8u
SgxYZ2MCK0YC9jejo17wa4KbomGYMqmDhgSf+WuCT2ajNTjRMMtqWV1HETTWoBtuaQxE3JfLwCnH
YdoLagvaOIsUR4s32RxTbPs59EIgWH89IOWfGf1/rjkToTOE/jVSKYb2KypN61KQ+0r2N6OSosik
NMl9NhJ2SeY273Phhf8Fkj3KD/hfheus/LJSuXxTCuTiBjo+ilJ/dOYSqobgfGcToGbxRTjT7X0D
/lnk6ylQMQUc7jyuhrAyPY1t0Ul7VkWP2TrOr09B5xe7HjedPhmDS22AT85Y1Vtu5TEem8+iLBDU
iItyA3L64ssF6zzo/Z3BlfTCIDDx3ezpwtbRex2H4WHU4CIkRd2vLEzYkb3Td0psXDoijF1oMc6+
RnZZNT9E8NB0/NUa+IkyWpsqD/ZdykvFVtGgMmxUAL2Ce0ufUUcNOfyzQE1tGenxXRn79LWLGTWB
vvnmdoP/iHsggpP5qdRlDtGw5kNlqNtCHrLzcO43IjwXOTM1cAs4cBqhGl9l85WLHR6VfLj3RdX3
jAFvj6BNEG8mgeaQMyW4L6228tNgePINBBSbhv5gjobrGr8a15SxO+RAvQnGMN8pI7IQBiUJDec5
nBNDbZculYsAOcS1VKSvhiSMe6zeQ5qrMPhIm+AW9yowV1Uj1osQdzDcMsGlZR7NcZ8t8OKK03dj
dTonVpeOKET42NXVvv4y07xWZRy7e+wZMvkbl0/5vkvjN2OeBupAE5SkRp3oOC9nCEhTfVBU94VN
8JRJCERKsbZt/g9X57UcqbJt0S8iApvAq8o7edPdL0SrDd5mJiR8/R1on4hz7n7oipZUKpUBcuVa
c45Jqsx9tSAaUA1E8sJMfJJE2rkE7xy9pGaEkiWKiW087YwyPexTC56Qi+jI88Gtur5zYHfjHpTL
Wb002jotfgEAxUpsuMHhe7rGAs1dcy8x0zBUgmnR2wZ6TSBAwy9Ab9KmPc95rHH4R78yIkn3DYyy
Kz0g/Et9BauuMMMr2+Z6L3QZ8pvkTzhWG+2TkWOZ0D51EsP0mzAufUgtKB9R0A1U0DMe/rZ7oHlx
8wOZbvOQ6FJTkio8T2/+0vdMvzinxaK3Y+9gDGAztRvdEPN9Jy5+LGkLTVJsBxkeXH+42UWVoXAC
9eRi3dICX4rjqJKRiGBf3JHxJ3L/yfVGBVnOUKdqRuBLq61tYUinqJI6PRuwu4te/4QIr2HV2k92
71yykW2jcnf/FN2ELu+LWGNKcGBB4/AN78rGObDFcU9tBW86gXKdWkRTdENAjRhCzR9CkhDDpGRu
51cfidOgYpdJiRwWYRw8J/gikuXLi94Jjs2fBgcHmS4rZ5+09kgK5Oy8ewknZOa+uVZq3l3p0gqU
9YKth3hWK8vQ+46pC2VcEqyMiELD0xJdJPaV17OvNS9jM4sbNVAHHe0YW8FyEMZ/iC2R3uz612hP
DCn9JNiaMk5v4fqkc5AyDhm2G3J58ebgKN4IdsmoeVB6jFlKPFfmg9yDfIIO596df4nawXfWO7dy
XGiyFy0yFL8HeVc0wdVuGAJ2mnRPQgtf/do9Zm1RXEfjMbuwWMpjOzsqGeFkEDbTeHMjgwwoUYOQ
1TLoNdcX3g71dHDGaNj5hTbvUafKXVIsb6XjXqkfLcT8zfAQuTy5Ms2Tj0wt79Ziw/W0iA9aIoaJ
mT2etJsHh3pavHdSRLONRar8ZfTY5bIa5hnMfE6rfSeD5io8Il7DvPQ/GjcVW88rmsvspsigCav+
TjwI6dileJTx4h/YuvM+RfQnHF+iRyN61nGQDjsm+tVOHj7o1Ld4MxAf0/R5HlInfhEWDLdhLhhM
BcWPrlLpgUpNUUoikcp3FBps/fsFdB6Xnl6P2wrc8nFI/tT4pdkHxL/dtpf7nhi5kwfJjmAE4GVV
HT+NJTFPUWgy9DrgI8AJHnVsnG0z+5CZmmMQZq/1hHHTbls8f7nHCFwRyVZOtzB54KOsTs40fIax
Cej2Ot2p0lyHRmv07mmTfHMoZAjZkgy18oxJL1wyaExL1T8FGedgO3jW1osDw7VeEjFQSMnoiJFk
rg/eMP1s8G2oyW5uZdG523EICUbx+3NOzmVHZ/z+61HJ9yUeMY+SXWkQzNoRVjTf+eGbgWvVFECF
WnO15wHba2N3t0W6J8+ryRTxoGG5oj53bgw5ngPaHg2+bmci8BP8e1EMT/0ctTAsQNc7CcEEenwZ
alHsq5QRbB0PYj87RJcvrXjuCM16yGiHhzrCSez61XlaGI3l3mCfnLi1j2k6Ssgr086aKspvESeb
SlSXGSevDmi6Jq0PkqPp59vUDm9ViCK49MZvlf6papo37Fi8uyEq7xk3w6Ma+IDzGgV9HYgNPSiQ
c1xy0e+At1ZN8dAO6OSFKK5TBq2NAbdLmp3Pw5T4+moWwb5uvZfsL2Wkc7GYaMZ2T169BX6tqbGj
jsfG8UKw3y3G1qU6VZn7bYlJos1Cu92U2dkOVb9zakpAL2aN7mLYYCRSqmPclJcueo0zdg/xrM61
BbfQR7fFRE8wBF9ZxmxBYdh35BB7tR4utsCNkA8WSkKXTKC5846ORCQxlaGD+TV6K038O9RZswrd
zktNk0sXHZx28mtIB5svyySHg7XCuMpMswsPBPsYHPECI37lN/EhnsD1jn+lsgtMNdZz5Q/ZTtbM
UPCS99sKDFxHgPt5kAHKSIOqOCyw+VZxewiZ4ZBZQcJ7VCNmd4jTPcXF8B7l04/J+jC1wKedC1rE
BLhESfBSrgMPruMnzgLQZzGVYTAkb920IcTVasLwKD3u66a+c3VrADv5S65pM3LKEcyyIg7ntF7H
OsvBm7oDU92fGB/OhpXYzDXx82xf2PnRdoKlZVUkvUVrqM2aDy3FezqB0OshstAzS55C1PVljU1P
KAs6kEmw1Rim1ITLeqFmTEPtRJimD9wzeKGk3sLXBATUQJHMa0IAxkXThqk+0fU3+rNLUaeONGNm
6X1Pw449e1KhwSpfB1ojJFvobxp5DUoIxzlNpOIyou0x6SO5w8Qo5MZKKNvcEqQOvrMawFOZL92G
aFBSH+Ymhrqskx1TgeDouTYBK4QbmAUTv4397WMaO9w1dDewwrE0M5R+nZZvrlb1rkw103GvxepQ
+t7GhDXCnX7+3U2eoX0rfjt+h+QJUV5gZALAp9hbEeVEojEcl9gHIvt7nnn7vpTTrhqwDeREotNh
JVmW5ITMNVc7NtZmmaxvvkKrJuaf7O1RRvXRIZNst3EBRw168Kwsq61uXIxknnzL2MBRVoQ77rcf
R6vF1tx9OsK7hKLG3cEiRwOGVJyGll0hDoXnq43ss3o3FDGmZHEhYg6AZbog9bceygZ4J14GiN53
IQLsTRkiyrA1YhVTJ49TEkP1VPjrVIV0cnHgydH5v2P1evDSgwlxng6IC9g46Sy8VmszKO7cnwAO
b/2MT1SV7ZWI+V9uM1/i9DoTwcvZGK4HfUOloMt7lQ6rVHuw4VN+llH1LML6pYOGJ8YOFskI2YC2
BqA1Nul+Qxxyh8y7to9xyoUvpi1zl1ScLlNf/CqRfNZoCJZFv2UKKSG9RGfrJSVbEys+iTJ1tj9k
WzdPdRQfMy4FW1G2XPrWbqA9uuNh6LKXbpiJHUiC4cYIkFOiNyRFLsMPiiOW7DEotyKL30QOCzrA
aa2tvoEzwc0o8+YcNQl27RpowNeXXz/4usvXl//czEuDz4Hm6d349d8pIb0lCn5+3U/UE+vY1x1j
xof/uc/X13Nv5+tV6PL11T93dGI73sfGvv7z5f/8qfWhpzJKl02fJcnRwdulW4jvXV/zUfz/R3ZV
5y67/33YWbpbGvF4eddX9fU8v/73z2/+88f+51HS2H1plqLaty7h0Juvp2EHOTiDlFyU//76v57f
/zzkv+7zrzfu32/NP4+zvsRUN28xIfB3c3qDV8V8Vtn1KZByfGAqfBwL1AFTaH7GUHipVfXBWKm/
6aJsOVtDqA/zSGcf7cfMqFRZ+0IibEqdEZ9oRIFf1NO3OtN7CMo/x7K5VaBzT7ILiD2FZ+iX3hb0
//ukjOBQJ9HcViUSxB6HvWPGjzRr4hvBkxBCJhAAKmtY2nySLWt0gk3ZrX7/8dFeyoHSCrXwkGRn
GXXNtWX2LsLuKqK6fsSoiSMQ8ZvHFowNCLLILMFJ59p/ZRanz4X9OUxkjrklapdmICM5iX1DwNDS
UJ9bZvk55NVTabJdigXTsTsACiDderp9Wy/ialpU5lYFxXSqnBYb8mRfisF7GuZ1DpG0chOZq8oy
UjYqm8DPBTbAXLGVipQ+iHA4ZL54TThWbja44DAo2h3Rgdkhsh61q5EEZUiuPJzrU7eSabxjGljW
c7pD/ETsResnWO7CkGkXb5pMLKabGnuAXz1W9ktOq3tLEPevaNSISr2YJDXIpWI6CQ4dTAq/K2o2
1+PdUNmEv7Lrd0WIZR1b7w3hBOxr18Jb2ejhRmOCumdMIGBYANb7+MGKTn093ehr/LQdLL223qYl
JvBasg/KJng6oXorvCS6ZnENK2Y1sMbz986JHwOmSQeciHRyawtYjtJbSsVhl+gip0dbPnVesorl
4pBck/nRr7ig+lV6ydx2P4rhfmqC6tQkE3Ms78PFUX8nRgoRokhbni3tdK+Q14Ed9UPUTvu0vw8B
8V79eXUJc9Rj+In6Q1L7hExBwTbLXPC7MTYmuq95Z5KNN9tvpVvPm2ix8IvXLezHnkmO8PW5xOfg
0HtIyGbGTkZStZiHU6RpeWRMMslPhQRVCLwvrIEzxEpYK1aBeot6UVhivLNmB62lC/8xWNL82Dn5
79I0DWpy73cyFxlhC5NzdJTAEoXw3Rl5xuhMyFMJAT7NunvkpUkoTdZdw1z53ipsGhrhH1khcEFr
xrEMyHdTALM+6qxAv7xrutjFU4PZw+v7k5Mb8hg5sKIe7kNofvu2tE/8Eoo4U5fbevWPtYjiR8Ie
hvCzWF6GhbCoHhztmHvyNpMiNuKqXlI4/r67/AxIAUW8PD1UTfJapv5vpkj+EC4IsWESBuS3Zoon
WVfJcQwj1Hs+vtsujRjoJgFmzAVqKovdN6MbDn0vj6iZBXxM1T94hQvd2UZ8WpflNSFOLxuYCBAf
wkJMiu/dDNLR9VtnVyyfkU3rrHF2Xo2IYXDLBid3+OFKWW/AZPLp2/6rlOXTOh6Y9QTcKsTW7+Xy
tZTpNQg+bS9L6Jpaj8OCriWrU5TUHvGG1dz48FaN2uXp+DAgTNxULqyGyO6cY98HPxpNVm7kkyzs
BCkS6BzNiDvVeud16ptTkrIdOuYAnPm3XRAkVc8vLviG/K9OUgdXqziPOia/OnT+cgDiMDFrzHCB
TT6c9gl1/iFRfr3TFpm2sefihV3mY+K5HIBIUTKIR41Hg59tMqHzM+LXxq0A7H5SYxiV5pe2IohP
gIXOFczVdficugOI96IlGnt+rwKv3pf5e2yDonab7iyJ1DrkhXNrQ3MYF/fs+jFdVH88BXP+auWr
B9iipxr2CTQVy68Pw+8gn3aijShCAxotTeG2G6v2QrCe42tB28Lri7+1FT1FajXBJD6i9AVswrOs
e8x0QJYotKunuqxvc+DaKCDxkGJA8zzoOEpdybH4iGd4GUWKGkBP9Wu32MmhqAvsNRM98DhRYmeW
bj+FVrUP24V6xsNC4dNMcNROQOBA8iXbRxRr6c2y73O7eO86yXTCm9BFMvlwK6eE7zwzul7S96L0
/7iEhu/l2npaFnEuGkoKWbnhs6eyfehtbDP1u4DY8CuB8SjirU9ZcH2YQsKwGjYsg9veRrJN8Gq9
h44+2/2P2bahqLtEUah6PqXSerT7vD9Ejn1eyoTW3LJyGkJmZ1ky6IPVENeQmhzaTv1dUOj1ynb3
rg4p4RPaZZMRr8syHZ3EE3foyakze1Qv1poaCQU9iyf2szVz0rYwR7sYgckqfL06+ZmtnsnSU+MR
Bs0t18EPTQN3Hyt0nTi9aIp+Gx2Vk0/o/hGG+2ov2ywtm8ScXHTZYZ1YJvrCUc6RmcXYViK36e8Q
5HXHFVzRsN+IcuzJk8bEPIZnlcCEXpIM8Jfa91FHOy8v5+uULEjBJ+hpSY83UtDT6P0KvMHeEhbE
LK6ebFVzTYt9IBvVdS5Dtm7xpHTPqlWvAKoRqevSoJsPxp0HJfeQ+1T8LFVnW67e5nxmPzggeC+a
cGvZY3UMVPo3CZcTQpXwQCnCZXlisr3IgU2E8vXGppt4t3aoJj+p93HLwmlnCI4LXF3peOqa8c43
GLjsk6iQ6TYlQjzcZW8JjcxN4xoItLl5dP35tWlGmsJePu1bm24el+9JEJXRIz0PU+9sSXwYo4HD
JmK1Q/ce3JUQYcb1JLXjpAIAf5yToj4wb8U6ZGPjitJjWWQ1bywMMe2QAxfNLjJ5h0j0OqADQrNi
YAxz1zCmu/bpnyav/O0yhNGucLuctNryudBNdNAODgCCgJbWa37TF6/6zN4gs+jOCwPaj7RMP7Sv
cJAUkuLI6S+WYYzedKdkCaiBhuoQJPHyUGEkxEURXjiJfgdtGjEXKT0MfzZMGEC71oQbJUlh+prR
/ZY6+T46p0vtEyrJw4U452uJs99tu/s8Dor7HpDqUKR4Whhg7mVoNyfRe/uoOKpuLM4wdFooCujs
L7Fb3Oasjo+zPT+b5IB6ztrJYTiIYgC7PGUsEmRUTMkdNJOOeLPagRfQWoyEVDziZUCXXnU+/O3p
eSaBvs8YZ/eZ+NCdcffW8qD9xEO/pG52Rkni1+qGhO9ip96jJfHzD1NIikX2IDj9NygB7qE6QbQJ
esLN1n6nlB+JxpLdzoQaGd8h5JClsWc/xjHimI0yC1wuRGuh04xnJ722Rr0yJwCHbMX1lr7/8+I8
qgEfkO+geOpVjFdlTkj65OnoLjwuuLTQB5JfYsBQhPGyluL9fWJ3GcaS6Vk7I71P4jB6Ju+O9WBU
/FJL8i+avNBnWrc0pZtcpLuio5vyzzf1aPHSEAe5IVazuTJ4XC2rY4nt4KO7zKh0alnAYwvs/dOE
pH3Buaf9tmUDy2b+KACZt0tsn79ugFca5HeUToWa/rkRCeFUWQiEItC2PofrjQTZFS62R3achZ9E
628o/dD8N6F7niqsg0p1zlZNMr9M+BbyjDmBVS3fUefuSk+HR6fELtOZAQWa114TC5fZ141lx//5
H8sVjHwaQpuv70EcCUxfnEu3GM4qC2llrv9LQAOSwzEBeGid4OTLuT+ntKXO09cr/O/Xnq7D7ZxG
TFzr0NOXQJOlO3bkO81StXiImAI2OfuHO29SBQKPKP1wyyrZ0RKaiy45ff3NxsvIEvzvn8/pvsk6
iY9FLaYzLeuCcNhmwfa8WC++NtNZfmfQPJyz9edfdzIGxZtxLZQFXsIFWkkLOE85ETVJTovo2H+k
oU1kpjMwRm8ynAI+3YhhnLHqZ5iXPbAnTV8QlQxsfdPYI86FhrKCI2Ds6C1yU8q6IhAiWl9U7Se8
nCWm89Il+SlOwvlAO+j4zw/X/TsfJINC87lEXscMLCjbc6+8lNdZ80oYdj+Zdf/5dVOwVGzNykt0
B6tncKV7gtKh4ZXBfSFqNKidKjDh07cc03Y4m/WmtCSSGcbl6oiZeFur2T3nM9X2ZEXu9zJY1CnK
yyNa7uAclunPXvQWadMcv0rVez2X6vx1Qz8bkEtIqTz1UCkqrPtFq/7zw6//VeuXQ9QxSVE46xrN
0DOzyO/y1t5aOBqAa/iaUDOnztrBcTPSEvVbK7yZVpr6zhr3nSvgrwailogQ0YzkbzLtRy5QYg4Z
MZG2fHsZp6cqupSJ/e5XmNXoa9DlxWzLvhZspPvoGu8DNux7MOZyo4gAjmvxnOTjfl4M3jZXn6iJ
/7QpdfOPNNDf+ppxqFfx0EHTPJB6+oQC812OYHYS680IKpBw/GmPsKQWp1dbCyym7/9EfPlkBggu
cWdDzZqRikXNxaLJv4kmWuauiz/cUwjYKc0WBlqM+mBZnbkqtec2JEQ7W9jUrd/6742kH8XQQYPl
XYNL1h9WYd8frII9+/qzf901r9aD7+shv35saxXuBuN//Ot+Yzyir//65tf9FhlERIz5BJHVTIUa
4ivTGTcxowbQ9NPNr1C79HH+LWGItx3oNtXdbL2FVAB3YR2r8zjY28i61EUSXQZtITut7JtJyJtk
LvhkyeghGQR2n8oF2eEp0hn4QGpsvfmYPPveOgkLrH1axuxhMTQFHj+SEaONMcfCbVQXvnDKOfZf
PbbqoTObvDHTLmiHm8PF4yrCsz/l5PCSmzHHY/Hs1fi6+5nipmnL4ixMcTGyNvdBxmk1rL27tGqY
Y3Tqs0fmeWiRfPZufaSR4B6tFsIWqndquv4QAHu5C5S9d9Eob7GMLDuhnRen6Ak81SlFd8JaHFFj
zCzXB0/cwzg+mqyXj2apDr0kGTpLiKsLQGoFUUx+b2SOGVsWSkUU1xki8wOdSPb6yvkbhoZz1J+3
EuDNpvCKb51padH4yy5kzZ+nD0DLcMba8qeTV2rvCgHeNrqFQj6pvnoUKv3tB419sTNrm6bXjqX8
bSrdg13K4FRE3mayKX5neVBBNJ7Yzr7VQ+QyG2ZQ59TEwMnovXe9dN+vgwDZhvecHW95vAY2OqkC
KRHtI5V9kkfzjas9L7E9+Z7LXiLLXn2o9CEhO5p5/1KZZVOXnGdq6vZjC/k1Cxd9QPL1x/rNPos8
8ki8OiIlITFPwy3eiVccJ+oc+POysVSFhzEN/3btlBzkcksa3ORM2s7MMevYQhc8gNgqlxefzUod
uM7BqT884f8KG5K5AvqCG+ZqsP/QQiumsQQ3ruCTfNVSEd2qGSLpMekO+VA/0uqlymVzTuLsBIBF
S31tzNLuA6vhEuFj9rXzR8tzfoRe9jil42OBGCCo2FBOfhZvkwQb5RT3tK7LbWCRIIUpeOFvl+Iy
d+Jh8RhelShJ3ECzT3bNa+owBG6G7LflLS7dBYtgO4kwSd9Mbb77JeVq5k2PZRs+DYJehQqe7Wn8
yKrxW5NltzAwx4KefVB0RC/N9Y8oRH+2kDjvWZwW/tRe2wZu+WrCi/30SVTZL2otGG9NdnLn8sqF
Hsik+C0k4dpi+mMc/49mJM8F+qepELTJYGJ2oh+XpsbcpyQ5JMK9hvX8WcvoLxZZCmJCaYfB5ux0
Hj35Gw3M5+gI2EtKS5Lx1gvl0re/Zlvw7md/TIR7Pkwwp6WmuM9q73u5rK0Al5mFHDHPrrx/Ygal
BPY8VIoOhYeTvc++c1zmhMLg2aPgvp9T+11FAlYFOmH68Pa+Xx8HvchAUZ+SXWkI3YuGFyfC9SCZ
JtI6qTdBQvoLWp1VBhhS69mb2G7wmw/4BSp3uXqhx5CeJ15Ku9tiAXwtetUdGtgpogbGrdV3BeqO
0f9HHpXlTrOs1g552eGYxJfBuJuSNCZlBQ+Z8fqD07i0QSFTGjTkTkOSxuSYe28UdMEwZ86aFPOh
vwrDYIPN9UOWuqzqD91qG/L7t4Emr0iJEpjpXYXrNcsFJ5cm2cnO/DuQUsQ8Nf6vyUaG4xbQrCKH
xPtUU/va+jWSxfMkIXXReTUE/RWa9PHGovWLk4erFQdg4VDA8sKO1gAKJx9XnfCpmOST9qyfSRw9
8w7PVCKs7ePjnHLpgSZkzWKrs+RsafWgy+TcpsGxJdyxnlzyGaZ3GkxeaP9F/NzomAlBWD63LaEU
avnoJphwsVOdx7y+DhUDEIuPZwzQPzo0sBw8eGzgKu/JK7GohCr+xE0gN/mowRJM3l4CE0ytgJz1
Bptl47WoXCVSkp8pWjoiD0lTnuxxt+Yc4xCdMusxWHMw7QVBDfNK7X3SmrgsARYlP+l+KWU+fPo6
RScFu4w/nUaGNoiE2VVInL2S71kOXaHHZSY0HeS8mv6oFhTb6ERPdp5CNfye2AlW9NC+t4lxK5zl
V5TH7yZlFMqkEEHcLlFAEUzSgANktW3jjrjMglYgIdegTfv9GCXkXdHYJ+CI7akvvzFM8jdTEXVH
rArYvMYRXZtrUz2Y+eS64+9EsX8p9fI4CFvdJVkNuB7jWGSavzZtURbX8SkdIE0Y1ARzAdpWZq+L
/GXl2I50SZa0q9TFGUmGZHJP/6h+qQcH41iPqK3NKo2VgRK4Hn/OaZiD9Bg+0gbWmJB2/JDSTb1j
lvzpMBQ44n7Kd3kNCz3jWuJbDCIQJhCli9Ntu1i8n0UChm52aIEurndtF/qsdjj3WwgR9/Eqo7e7
5JxGwX1khP/Szy/YylHqtcgrHNR4QaIK5hQCf62N7mdtL+lQ/EooasgWlLzFE14RnUyHRadQSdmI
7eBSATL3Uhz2HfL1VrC/tG3bYfws/5YOcJIY2VNe1lxfXbfbhmgZITEjrSJoQJ1zhYHdRF0PbzgG
vlZ1L6ooaaH4cjxQbmIw1poGtCrzSxOQdsI87xr7EDVE3hP6G1E1On3QXp067sgwdm+xW32mY7hc
E3wUJ8NMbIrD/qrXm6jN1c44fLx49wTh7BQhs6kuraFFbndLc8k9NohluXaWUEueh0rH+9WGOVc1
dPAe2H2Beu7rJtKQCd0aBlcQH8ognM+59NAE0dZPxQScUrOIOr4GDltK+mMsJfdfN86Mcs+KUZr7
y2PE4F7cxdPqSkT0eeeo+JpUCVoRYXAWFnVGYnN+cvvWvxoWw02X6OHOb828MVraL9Sq40t46jJ7
eYmCssHAEbgXoVv3LlFMv8Z6Gl6VY+o9rgiqxKJwD1HBIZeqwHry2jfQ7+Hj1xcidea9s87wWwuT
tB9MPqcBkgLfRdFdSrncg+FhXRVUM50NmytWvD3CbfxrNjZ/pK8IgncHcSW98C1zhpyAXAkBuZdQ
bjLEP2Hi3cchEcnoTqG5ldgiKjrBIKcm4K+Tqw6uy3YPq7+4m0Zg6nNsMVyvFY8GY95fiACTs03P
RcX3JjpMXje/8CjELqojUdhMuoseuPLotMjwYL6JibxF95DkuXNNZ5Y46ZaIGV2r40M2Fs48zZYh
W07LrO1jMnogLrEYZZQTpHAVF21GFiz833H/rBaiUMvc2WerzxITHUOMxbqZIdDbKKN2FxrlHfIY
teU087mkJkfLFAsHaT8jGN2pnpUpl/yyZ6d7wVt26ASNeKujrygleWvTiPoC8QAmSv+c5AgqpSep
FUPAff5jOxYnh8YfFZQlcS+9RzZ7jy9Dr+78fGOnIDQWdn6Tp/HnsYDu/KjYOX46n7Af3FLTh7es
MNBD1PDQLf51kSQRmnD4Xo7W79iffLSk9Z1OV3kLCSw4fHkj0OuwdU3KS9VgPqYIrEEoc4VZ9Kc/
EyI4Ni9tM5bMPA0xHzIl8Y8azmtZNhtMLXlo7YIhzaG8zOC+Rv9vmUwDuAvzgsTJ3IdFcln/LQGr
bxFOm6SP+48MkRhjzWyYqkuUuK/dnM8P0QRxduT673UQL+bsu1W1z62Eh+Ok5KN6JQovQAwsrpBV
mJ1t85xLtd/6gO1IiLPmZmFuDEVsjNLPqpAIar2Z1gC53rci/1U1QXxis08DVUjJRQoMpd8gw8wT
LMWWCG5lA0UpHLBkpzFNsKE803iVaLUKtfaaofQmNjMy8YFLpnhU6fStTyg/Mq2PTcqGbZmKa1zI
ejfW8IeMXi3TMTgpSibhqPaYlh7xBEZlR8+wsy5qGztknRJVOSVnT0BgH+1KPXuOeyz830kZZ9Tg
KK4No9VLUmSPOhitU8JMmgBF+N95g08pcy6yMNG2BY6+KasRKhU9wvUYhxPm0Rpe4hJ6mXLIkmbB
mE10ynQHmBzzVRH4DHvG5alyqsesr8WxWSG+zDvyaxN01l1pwgfWwzfbdN85hQAQWWg9o4Xg4JCw
XMSd1oPrtu8uU6iD0OqT9IDprIP8GVXx6jYx17kgm0TnEbtg6gvZTO8DCRuLIGdkZuZhBM1ZkQKp
bxUpIQUTkmX50Y8DSPouIP8A+4DfsaNyNec3U+QEK2Vx5vjK6eV1j8GwAEvUmH/CDvd545/0gpQm
fWq60cc/HlyiztoEiJaZSgQfFYoILxgjHCYjhu7G/3QWmL5NCZhcMpGArt5tk1h9flnjv96xulHj
rswfYD7IRGILBdkbHG2brl0XhUSvKXSRQ0sog0+JWDkduFUqKxTmuD9RiNAHpkkR+cVVxsHTqGcq
ptUD/GX2sycVXAQH+CYJjL4LYekdAxT9950Pm5l7DWpAoRnjaQVTgNi7oQYZM4kCKiO2sI2g/AUK
IYIbHcJJxAdsGFQFRXTveBLSYO/f9X4DyNJmbtILhCNlRKQ04rhbG0uSw7iaZYqQr9WaaafWZzrX
r+z1mZkt2ZHZywXsGMUmbpq2/Mym1D46gmawXBxYOPln4yNiRdJCEsLqtXdGfz9NDHCbGglTwhnQ
5airxKKaQ7bj6pBt6hUlgAEckyYyPcsP8Cz88LoJmzey0V07Q2BPGHBGDea5NPxe0YzbsMN8LXwe
svIgZKd9cqoIAN6iizrXGK3uJA5YLdDM5tWr3xv+dInVmJ7J0e9I6/CouCrJr2cJ0+9k6HYyTuCe
rPcMSza0X5fUMujrTeon34sxeU3VzJWOGRLyNXa7egYnGVt/vXGMweI0RMEuTGhKDNQD1hB0VpsF
iRGg399cT1cLW/nodPTi3ImsErKcEGX1BUnJSCEml5i3YrzmgfczdLgelfZw32ZU1HaHTdflOp8x
P0bOyLkQPFiTz4fkBs89B8nMs4qk9WoqPOVdMX9Xmr2Y6Jj6WDkftt/ZwKYKCiPidW0Jdol3hmFk
ccfnzkjCWPnGoPCgwXkIERd6dRVttZN9fq0nC7ixKm1Oc/E4usGvrGPr0MX8ylf7boDBst7VUEuS
av0tW/jsHEhQODUb7NCIUHI+vnu3ePAdrzmIztSXIob0PGAgkFqZfZ2xyY1cyvmomqw3kSlzngj1
7G37fpFC3oZeq1vLzL1mZnoKy8ac1hpYQI55rDwumvnsf9fp5D+OlJG2cQcMf8BdyLN5LNU64Vn+
j70z221dy7LsrxTqXQH2zWOxp3pLtmT7hXDLVmIvNl9fgyeiAjeyIpHI9wQOfHyPfWVZIvdee605
x3SYtZHPNIxZcO+1tzZuis2fD9Dd35NkFa+nVaW6RQlZLu6FyKYz93BEDiGb+6xfk2GFfFadpN00
CmkQzTjBWUdPDNvJ/pWEU6V2Gqm6BHLLfbRBjEI9NLZOxRE/qI363SzEJatHfEp6LtFuWrmDxia5
XFTCQnRIeuV1pTNMzLrl9aO9BnMPZ5oSrWeFJii/5XaErSR1pr+c+aexWxJNOE52RqDXhenT5Ncs
tAgM7uol/0FowinH8fRHdktcj2yLEnSEnnePwgBcGmXCsJzUpAb6XssApisZ/XEjxmEppK/ZAyVo
ruNmoH58UvNqr48xlrLZaXD3tDcdtWmTci0Nq31JJYPEgaKp0PKz0ql3ZDg/OOwMR5MRYIuc1i0d
7RDPjeTosoEHNWiXrjKgkt0ol2LUPfe2vjRUxnY9sgb9WYhor5TAFWTQXi3bcVSsVG72z/m+nEZ7
nbN/mh66mrtfZy7B7J7iFtLTSOAtyojwpjP1p7P2gFl4uAkgS4ZoqgMBSgSVInoRSUHRkU7Ueyar
cd8+rkSUBveIskyBC0Opz8i4q+yuaNa4XlDbPthU/7xOmva6GtCmKSKeeQnH0J8nXM0j9CiqLWGI
X2YKQYfSlb0eBop4AzTHEN1LuAQQpog/05SMDvekQ3AbbqwesYQxRBStI41MXHV0FLhXU0HFnnjP
6BmwYEkiS02O3KfrIDbR63kgEmVmqodlzhgvrRII8MnnYv7v2uLzdudqQkiL2FsEFTwttnPjcY7F
7jJxWeFRgqTyj0tQaBh6Z3i+Y6V/Ji0kZ8XKJ9bHu9fc631ukrXTGGEqJq+46FvnPmBEgwpBWcI3
lbDMphsZiVLUmDa9tR8BAzvdMsMRGpb8aH+bJ9ZkbdjRuiZ9DByMnaL8VGNEJugDWhCkJq8AVhfx
duIcv1/FGAR1EcHcsl49Wu+BKALNPutzO3Hgy/l2paHkwyBCq1LKPs122v1pqWMjka0bp3hkEiUt
uAyWnKJtoauy5C7smqhaKBc5kV56v0tZZEDBfnZiD4Er4rephJs73yEEKnNwiwjcVmmfA47mffz7
mtgP65WYD545ZJ8FQyu7ljHLFKKTSg95Q66R1amDaRcjd7sxHTiTEE/DFAqQWj9dH4+kxi1Sxl6h
x9P1hudQGECZl3L/k9LQCepRFY5GKfyM4zk2S+mdRgWK5zuB06miZYEqw5uLMas7KxpUpSAU67Iu
w1SV+p08PsLbg8OfKSrS7kGNcytmdNblFPmmZnKfRBBS7sg30fZzOVcgD6CmFTzgAEC4aWvmu/dP
9S4C8Ci4H5crpBH7r86cXiTpvoMpsB9KcCBR8yBCln1XaJSQ3jeHnF5krEefeViuHlWoWaSoEoVl
JRjNnG2WRUUuCErrCu44JTbe535a6wU+Z03Jr8t6yH2C6kB3qyT9TPTouczrp/usvHZT8l0UWpAM
d1a1TCUOylBtRDMP3lL9XFNeywMdQjldOvsF5a6y3ET1yA9qSxp7s7pYIW/VISZTHasvl3dF2YHv
FqYkUffg0BZMUpMSfRX82bAjzraCtME0lxEwoBaETYEDzDaPjdQYn5VghLli4g6UwkRMsWd11VdE
mAj0HEA9vfo8GszJFcLFI+du3sDN1izREyLg+c7mazy4tBUGKWx+2aeGmdqKZzNY7l0pa2fvxtMZ
V8bz2LHcNUIGrnjV7XuBWrFfyokRwrhS41Y2ykNUcTMId9zSLa1uNVb2JTo8688zbx64tDNtOtTG
6tw/lBXjeOxvVBHVbO6lxRs8zWwEso59szNZ5BK8ViO5fzmX/x8Q1Z/bJSYwFoPEboV2mt4i72+M
CaHviTlXK5alCHE8ho2Ltvwz9wMRuo3sYCxhdcBf69wAf5SiaU+TAuqu4FVQ9IYFTIh+U2UGyMu/
CxNSK0pXwykeSIWQDDVRzTupMDGddsoQ9c6fn7V8b8sCBx7JKmPC3v8cdyodpr8kcyf16Q5H1NKl
Z9NJ7i2sfUJlcKc83PuKaYnGYlv1XBQGnqZCa3jzbuxh/a34lG7yuskN7GMLJytL70Gh01GM4kVg
p/Frz2ZG9NJtoxrwqZLlbH9bzbu8VL/UipNKdGN/TmhB60llkvAnEKMsypcHDLtVw+GOq58UQCwD
f6y5Rke2wp1Mec0c725ELEPdchQnwJklzVgizxON4Q6GjNUgn2tJBbfLJcsuThZaRuPEWHEUWLZN
Lg4Auc3sY9FYuXON+yzHtXGv30veOTfLzZcWY42Yrp7SFoBSeiNdx1AgPaK7s6NGgcZep/yibXtW
hv7SLaesotE33UOecFCwTRuQPbNkOGZ4u51iTj8HiZu+UTS/N2dObDllbY2LAwNSE8RI/NFYzkhK
ZpOW8XI9Dn/4SOWDyKzV75+1Gy8djQYRBftYBo+OKJOy5C0bZfls1FW21yflp7h9gjEbXxmDCpO+
xUWHEL9A04uTOZTzdFrXYpPjflZMR9UzYH1Nmh8yeg92kVU0YTQddBGU4FgsjTPjHPs+JBKsdMHD
KIw8CPedyB0UKlnhDub4kvdT4phNjghnahnxC+QR0TwcyBhlAxrEiGBuVixJn54NGU0UNz9uDdKe
jdqcyWxrjyLPcZPpCNkmtQmVdKi9Zjq0dLwApV+NLLqYd7EJK2w56HA0/xHjGpwreBowI8Q0zbGa
mqTTyz17bEwBhLmhtI3kPntj3R3BHmFqmfLiJMoob+Cb0jSHOxIqUp/tWk7wZMHdnPtKuB9HToun
GQFnj57k70if/wkv/judsCi/PgpYhX9FDKqod/H/GwsMzdABp8iwSf5zTOHxoyj/1/8puvK/fIx/
QAtFSfqbYGgyfAs4SZAfwHb8A1q4fEkSmDYzQAL1boh86f+FGOt/UzQNigsKL1MV4e3+E1oo63/j
gWQYRHxFE/DR/+//Roix8R84cH9+e0gxoijA9JAJNf5XMovWUMdB3+sPhbwFYTDjwSc3bdM4m+6L
pnX39QjMPZlvll8F0puRwWWmHnTyHdOF/RWHRFj95vBWGewFhaNtpzf0z0GCv75kkm2hdRTs9IU+
HigORIbH6hod0QRxQrURXVg8/ByMTGUAd1PBB+kL4u1u88XYkawWahvM1/QJ1yUhVaWtKEGzO9NQ
8ofn6Zn58KrclQS6qjQH/0sWxn/ATfx/r8zyyv0FE4QqPDXqJHkcyG+7alQMu/ilfBle5A1N9ZGk
wNKh6qO3DXm223TWkdGtdcrXn9D3nYeVOXJQ7qpr5vU7zX7mdy4gaxdOcy28JTV1xX+LQeLd1uSK
rmH+XtunAi9IE+j7U+pObrH9e54KUF+PH5+09hEh+4ZIMrsMcx/Vn9N6yldyYvbwsr2ufM176x1E
yBus+fydPs8wtXUI5JULbcvpHd+k0WkrR8CM1pGsibAMiw/ySw5b1e+3S94NuGrnvsZ2dWYe8kxG
L2JT6+FXbFI6/XgAxT/YQNBBBowpTJkxtkOPmJZr7RMhN3MW3dx+5bMY3lpbSZ/ZZzMaZ7GrfncL
IYk/jvwtHuPrX+7B49+BG39NrZbwg/0rHGR5t0yB2GpZhQol6fJ/eLfmGbqSgQbhwGQoEg8kSBbd
DtfgO6fXo4TC3IiaTasbvvJ4Twhloth9XTC2sV7jLZg5kxA7BYd9LxvfWfQlNfu2+45Nh0NUm+2q
lJzQCN42bFixS87L3zdVd6JM2WB29GWFc2RPn5hLWXHiWfIeaI8i+uzNLPtwr5sl1mnMnroEX1O7
nwrzc6wKt70rhFVS7SYhM0dcFa4pqlsOhQHYsFsGaCesxAdGABT+2GhSeXAj4mSbT0UrOZYIKI1r
q4u3cRzCK3q8UYwSL9jReRkdhSZLNSx/4fqMHq865xeTTGWyWt9JgPNK/3GtPrVjE5Aym1tXY6t8
g6yvNjHqMjfzwnyNrhAe/LhVfhvgy7N9P9727UXgQdeTnT3LFCg3p12LZzPQ3vUzinJNd+SD+CX5
3JaMgd1edLW9YZPHaVravr6WV+Q+lnzmtDu+GcCY3eR5gFto1ft+X67TtbgRAw+u7wYf5Dlfz5tH
0AWl6M3kSgob+toOz3z9ycDA0Xx6Zv5qIz+TvLwVw3LRx/40zgUpAo0vQkDT/Q6lu1eFcdAcNZta
C7N7dLpTWN+iU0w82ZTa9y54KFtNOMgQK24GjuhQVC5oQ4b6J5H5NZA+SPITk+W7IxK0o0M52dOG
GyVeEG2HycRhbvqELcXN3hTNy94wTn9+ah+fwirdiPg90L2I0cqe6tGqXub2fdSOUi3aFGawYWgw
2gnoRSD7dv6pO2JI0Gdma3teH72iLCM5NSLWIz5zB8ZnjWjZ39nDAcDYK2I5UVz1kOqOsaMhOGy0
yh6Uh3VZ5d5ki3qoHprWBdNhzLsVrwjTB5JSsaejmn/uzT2fIEuzOrI/dW4Bf+g2Rn5IgOffHU7I
bfyiUO9tDFv/Fk7T6Xu1GdVNs5huL/rgQz+RucjaPVYMDjPEwUNCCIomoPYEemtJMoJWi5xN6ThH
uMrQNG/5qEe+QoZUL/uywy/KWX7rKfZOOlUOsZyC/Ql/y2eCiV7Xchy6s+WRtkN51BnGMfSkCU+w
42RB7he/G+2FaPbqKF3+wMLfs0Mbn2dkPU69W+xFayQ+DrEkeTCcGjKDNvTFUBNPJ6Bj8vOlacMZ
lBtaPafYavxP4w8kCQcAJnkEM2a6QErfxPFpHkJdeM3PyTqPt8laESzIWgholMgh3Uz1HqG3sqYX
hCi39zD9oYkPppwuSWHx781R32cHlNwuak3TS9fsBSUYPsOadhmm1q/HoXzPf/ovUsK2Aouk6pdr
0XtszfIt8pmGGTdHfK7O4YD88XDontlKA9oXML37lzH4QmWuvu/RLF4Zwed2c4jITVAQSADz2qfv
w25+Hgh5+9CeIHft03N/XTMJmc/RLjnGgbArY3t+5ijLlrNaV0Ala8ImLUd+pQM+lRuOIepZ8DtP
20Xvw298un/X+/v3cKF3ab6KXN6+uSEytwXy4q6+9FdZcnbtx20voiK2eTA005yKlp6tV18kkD/W
cMlah6blihNo4tSXbqsUHFqJj6d/aOdIrg5yb+2iyi4vmB/6y71zZdI5jjSey4C2aqwEcvmRGNuY
ERuGy/AhX2C4EflBp9ButvdmVzw/ukM3XbMfFo7dCaE26cP+Y2lMxVQ4XRvc27CGNDC2m/wFJD59
zKe4dxC980f4ZYg1l9wT72KNoRuKBLZK62ZFT8I6OWbP/QXMWHoS7OLZ8CcXGxSWncoy8IKRyelE
v/PrQ8a0w6izxqLfquR1cWr1QY4HjMX237FjhkTueNnPAiDX32LnfXB3xCX4r6QCX/TYHy5VCIiW
LSsnNotTcx6ke5R/9ERnEY5fG6gFHkUYTYU3oa6WdMRLhG9K3L4xTcZNS6Qz/bp+W49ODZwr5V5l
RsAYx8IOxC2YvH5Wij+9kQ7tPaxd0wGJLEmQC8ugDNjdjyLxFUThPo1HabfaqKSH74wLN+79Tef4
SDYw5tp0CDpCoRmgJBSCqGiUUIeDcRvChNXWH68EOmevCJ6zL3kr0bXfj481Tw4gDawVDwcb7m7N
Uz7qk/zwWYMR4nN1czIK+SyiPHoFRBBKO4In+l2+hul/6IJhTxoMYSCvoCBwxPPz9mjqIUDc1YC+
1o9aOaw9uhEa0lNrcF1FKGl58g/KKu4otjDs8FH9icpjFWi7eiMhgDx+l4PzCs/IlT2k7+6NFE7m
e3ZEv1dfGyMqUyvPHGSS3eam7iUXwuwjbPe4GeQNwp51FfJKw3wqlqBn9at5EBg04a7qeDDiQdo9
7Btoi59LTEZ/QjjQkQVxZ1m6Bd25rbYJmhf0R9carpClXtmukKQyd7nF5/olW6xsjvFGQsmpu7JQ
4Ljjo/TGlHbV7s39nf18IpPTdAAB4A0p5PCurmko01jZgD15RJTiQuZw2BQG5nO2obtomNHqNlfl
bQxqf77iDnPiHx5RPRFXK27o2CD2CdIdBAS/+AC9z7D6FkKqkyy2sGP+xTzPQdjp916zwQrWkGpJ
SvkvXfG6tKSD5sx7tJH7t8gCKrFdgtSGIL2Wm8EGABl0O6KK7ToQwydQQVYZSrJt/sKb2uKrywme
udnPhHbtS2rWYkPypDe8qAYWG0rZ9WgJx5Vuo3pFiRtTmune7CtEo8v+5E1eHSYBqgTFuuU2gxRV
sfiTs+JuUBy5PDutx4wONNdKLtfZfhOJqItIJYaWIdo3wyqwOLN88zLIuA+dwX68YlRWFE8l2Z2A
qGc2MSe51K27gvxTOPK7EooYgBHJPnHeid+h90E1vI3WfKVDR4ghS60ZPSdMFR9OS07giPnPzSKf
9G2oPsXNloAMO1zsjWV+4bwK8o2xVl/j05hixbIp3sTGqT/Ys24MYpeLnuBlhcQv4AokCKK8AK77
Rhq4Xr5IsW9iLi3WXALYtAgJ1SxhCywBwMcdGaNlHnEi9F70kSb24qonoPkrF331q3i+h0VINhzN
w4/V67zNA669xO7dlddfR6d36b3h3diRRo7Lh0oJO+D+s2fG+qF6+N8ECEWhYM/bKvHJxprJpg2N
Dy51wFSwzJjg+lCnOma+TDO5gnGCZrYv+sqhuKjdaeUnwfaLCFvanNZqN3id9RUt7ywvt7yOYCvR
j3cH7xYa1n0vPl0Rap5Wu60WKuHgkcdkH839FwkmtnFQcTluk8O4kXca/xMDmF11WBaRY+J1wXxl
ZMFJ9kQ010Dk2Sn1sRrb2K+92L35BjJtq/bzdXFY2QIjU0slPfyHuPkftEyGcy2st3ZbO8fekw4G
90C9VV3VXYroPwfcC3Y7sh2d50/sY64Ukg3ijAFxqtyw9pJYwonZ7n1oonbrrd6jw+OXDF/ObkQ5
OQi/bGqdMBWcnEhA/G+IXSpuCqxe9qPyIHChBI0qlz1QZxT4nTfOwCpcKlY0oOqwjLfh5fZgJPUk
Tr/mZ3KIeYlj/zS9wEB4Pohbcr65rVf7fCe8qUSkH6n8eaPz91bjMnXAdlDQDKqTU5Xn63an2I8g
j10BBNURLNm+2OcyCt4QwWdJFil8bQX6F3ipTnuVb+4A7YYNio3pFcTHbbv4pJDCWuYbbMhiXaS8
ThxuURTlDkGRZfl6Y8y06aCu9IfGfuwQUE+h/DEh33kmEA5tX4sTNX3BecW0vrJW3VEKo4zjUaAC
FtH9KJB3viz60ivOmv3dIqByvNz3HwQtnfASChQ47uxXrvAG9RuKnQiY1P+hdXH71NlEGruTYBit
4/e2tsrRUlHvEg49kAEfFFdik2Vu8/5FadxbTiTnLt7N2K+ZI9JmzTN/rtxoXNe5m3G5cbMXB8Jn
guUjBRWbAwRgG3HzBomAk52XUK3ZIjGXyyA7EKRyHjcduTjod9Mv4S1BxCpYYuUTO6xx8OldzKUY
JnDfjQT2cbPvNSbsn+YFX41DPmHyoR1YC1cv2e/Xo7Ll013gGJeXNpmpjEb87vOhW8QxUdZnt3Ah
wBNuZLXmznSTc3GQflB8jRusP98MLkojiL4YTUP6dNrtWxmyNi7/kUIHCEl5x8ZFfDJgMve2JeQr
HLlpmKPsysQ6V0/nyj+PP8VaMSzB6bcrX1xzBIp3980j8cYnHaLicdrOM6s98KpOe4p4L1EaSfaD
a/399mOEwrIknKFCv2YnbL+BQGriaXQfvyzZ6KvN/iL7PAmWBOZhD/t284rJVQ6u/oS+Q7WXl0df
F5d0m/q0avKf+Cn/4c2K2BVuz4TOS/T0NwzzFMVOv1EegSwVXgvr2iwb39Kr2t1wFVjSNxSzREM0
7HacFtF4BcrVfBs2tzO7dmVh4+1mUpTO+bR5fDZ7+XPqnW7Dqnauqm+2wDulO97Gs0go+5ZY4eLi
xs/G14rzSOHJ+fV2w1rlyvhNjBCvRaS6+dfviIbSasMP8ReL8Zqj1RPvNBf0m75+0TyoQNK2sx/7
t8mZnLsVnbWz6F9RO1jJdbHree22DIUvLMhyFsT9kmtdMKEt3XnPp9Khd+he+xXzzdjuSAC+FCfI
YWzrj8Hh/XiYTvyyrHMo0j/FPQ0KES3X75S4t3aHBW7+MOStrjMJsvQLllZKnJ/0FaTppX+GpsYK
dxkJpLN4tyZC1oCcQHSO3ZE2/Y381jXx1EhQZmzDl/IZlA9zGqn3u19ZZelyl6EyI/h1/wox2ziw
Zw2kpno3fuHcKe/Eo2UM2TwipQ1rHU1uorqm4iKcoNi+NZXHXzVgFXW8goN0+m7b5lfMMr9ErNji
64SCkDnlLbzL+/FuR8KC5uI1qCCugaNDrVvYH+mnoXtyKH8b3H0ZmVaFPVhEBjjVni4ad6DfE4TF
/l//ashWfhfnDZZl9dLuu5CRcrQ28vCx7bbRE5Lkdc7hiJgFBlRHzEFFcDvNXfCU+N9g9nSTjZIC
UyKEa8/ou9xzEJpJa9+vlk01879pnNn1pv/IjkiUa8XR9/HLAgQtgvuRv/W3LvuKSkpMCMzjiwm2
wse8YiWHEyF4FC8K6fTsBKyP8o0yD84a2//7ZMd3FxR3LgTtJYW36puOVvv9lW1+QMVHfYgMh931
R2Gn595+6T/NY+R+687tGmlPIpO0ny5zp9mJ5GBgLGVn05q/1dWJRDLhVjolUuNp/ZR6v+ZZjt3J
zi8ZjGOuOiwGkWRr0otmvqnZUVyNTOkvmXZkL0vKE1UXnwwb/eFCgrGzIYjYm5pzfCheqF34jtiw
Yo8ahh/dg/EubVX1RvfW7DJ9s3zKWVLeglqUSJpMdqtm+WTV/eNf/vkJX5K89MjXwJXy3eoa3FC/
bbdKw6L1z//FbDD8M61zeJxiL7DtOjmn2T+PLshbrjXj686LeXp8IJZzegZJRZvvSuWQGcj2Wy85
CRm43gIDtKdheK2/J0wvkXCsqzdX43jboJFTel+s9tv+Yb0Z3Osf0el3MeG89ddhg5Qsnh31KFGU
GAzt3Bvlxmw1K386YaHCYOTQBH6tz8JzRe3lZXeXd0196X5SCKKvCY8uOe5SsCL/c1z1hYhAWSPZ
Gdv6yjGPdJuw+UzB0g0d+OFFkD58xBYMzhzp+jiNtJxf6nOMlr6mvWl6j5dVvsmddh6dm7BtJ/EN
2Tu9fU4NdznEUTEHNdtaMKeeSHWYa3DYKUw4JN7zI4xAuy5ephUBv9WMdQzE2C3CkkA3oKUWvurl
Ohq9lNRGJ169xRmlybQW93R7BPeHZPm3rj0ONd6q6IhK6Yf0cn8Sjwmn+n7VLcO9YFYlW6+qizJt
upofYSiu1q+LiBXQFb7oPCT2dGCBWssNkdB2cTLQEXrMpYs9t8RxRFYAR69xc6oZT20vLfPNp+FZ
gkaXW9mTQtauNyPegV4quPVR2SIWGyEuMT6BazBba/nF+BR33b7MTqtfOGQQbwctnFnA+qD87qjJ
fDFH42fnWIjCZAza1RvTjkh0pSv4J0QOv0w+kHMSfsw9MbiJ4VYlE26H6NJkRFBhiS/pwUDvubKr
JBhQieUuvjX6OmW/T4ifRfkyQhmyyZ8ZwofG5BdjEtK+a/XEPk8zk+4TBZDkyQodFL94Tw/pmaNq
g4HHyt5rjjYQUCV3uMLRUPZq9TJpa5AbmEIjxJHuPPnJmu2+0470ynSWKxB/q6UQbUkILBCoKLR7
8cYPTEpEj3MUI+AYgNz8pDQ++q3zYycPATsvLVCingTJzSD6Mjb4xL1nd7t2RQUIaIkfUdrNz81D
1pG9m/Fa5uh6SlkkmbIMOGpsiWl/tb3/yPTkp638wIbwZA4kFurSoQCYSMAswHdKR7rcZbXrmaQU
57thzcKJuu09cxiI+AaVu6aFCF3fOAIxcw7ZP68JLBOnu6InyHe0dRJPPpWync1Bp3ri4LBnlumJ
Q8okwV0NMnkdo7uwhX1CZ3pvpp+y5OUqOdLmtij27YpexcLWR5bnikkQ33ck6Dkq/USCjFc4zr3B
NtNtRR5s7aDRRhUgf8eLtMPOthO6NSy0xCrW96Csz2L3Vq1CDTAEKt3aZe9CS6tnm7h4muNgKIM+
89bnleatqq0+MtFJycZ+STHGcsWZ20F+gdWuTeGdeGsdd3YYe221bjI/Hrc6omFH/K4c2q2H4keQ
rPpZ/50vsI3AcSNMpFzPiNRB4OKtnnD+GJht0CD+iIqj7NkXVEc5CR7z+DUQNDkPVk+1cono3RPQ
p7pjvKNKuvviDEPHmsJK2ZRoj62PIZSRrTg5NkKbMolinyONd9saZ8ZHS+vXVnFrvvH0nnp7QxtY
IRiT1u0ridtce86w2vS870yy3qITl5NJMiH3yCe700t0UjnA2d9yCFXvYdNnT3weNfEbPZRum1nk
DUX8bRt7FVUiSWFWvfnWUXipO/SjJh7JUvjkBrm372aIIdMMk9y9pZ4ZgiFyTAAoP1nOuMzpVFga
kN28WPcffpcGEzD2zBt3xEBSZthUTuLmz/zrf+b2//ncXjE0Mh5knRQelSQxtG+Eofznc3vr5+Px
03Tl/a9z+3/7GH+Z2zMR10RFNEF064ss4C9ze7DdTBplhvQ6Irt/zu0V9W+EuxmyKaiCRBbH8qV/
hA3yJUXSSOgwVF38+wP+N+b20r+mffzjmWsEHemkEKEeWKbXf5lOy1IrNbIwIOXVD3rr92g06aUv
3i2mCjEalqe2ON1BbUTIze8vxN0aQbbp7OVeEUCIhX95Nf/NBPZfs6D+/nQQT5iaKAv/RkYgSc0I
5iKmU6y5cH4gmuL5sUrzv4hcUAXl3/3iimaogkDekYEG4l9/8aobe6xjq/RpBUg1rJxkCzamgkFu
vdKj04zzFLlo83Jyz1lSKqhfuvPw+iUOPvd27E2gETyEU1WBotIh9PYeQiOa3JKhwI7+Laqy+tLX
KAtRLW3VV/5OU/vGGZDz4CpTLLnHKohVo/mKT8CUi+dZ+elWa9F8GaMDzLRO+eUQsow0+xOzgPqD
D3gM+YecQt9m0LLqXmVPeZklNo72xBmpYK3PKbiqJ5LEmEXdozWf9Ex3MCupd86D73r5NM+Vj6iL
CVb11AlooJhW3ClKhPs3glBd6Igy5LxVkZtEWU6JTyNrth/O9MvYL4GYGNbRHolwY/rqW6xvQM10
95M0bdPpwlbTvRl0KErX4Axc6f5QhPTiBU556KoGFjTqgMo1wWHG+84Mu2mjnFh0SQDw4wPIY4Ye
DeMK+iqjn2r0MyOHvc1GV4spnl5e/D0ZstsTe47JmRYW1mFiymtaKdRHxPGeZsSDS/HKoNka9sZH
wgpMbwgdCNtg6tI55NtGNvNboMAT/EEJy79h6OO7+DN+d3RlB2s4GR/Z67RnbHoPHlAe7GWQiXt9
W4i92zSnftwDwZfrTZHHQQowB8fTVXmchou4Ym6FwwmHGr+N3r0mFH6JY6xb9GITJkNn4cYU7n30
CKtITtg/eaDO/kx1bJ42XT2poGdINDCWVmSUpmX8EoqRPezpUgIMv6iSM11qNLrTpslOqA4MDKdc
eyZTz9VBhSLzzLuYE8PrT+faq6+pcvjug5yqyL0F0WU8j9/jt/FjfPAauNHlUQfzERMe40H28FX/
xMfhnUR6XgDcVvkO1YHsoIq88C0W1CKL8cs7HFGmw3sDSAF58p3+O4aEHn7y6spb8VlDZGcdHt9z
eAu0jwP/wV546o4ydg3rE3XFgRdb95Z/msPmTQcJYx1Q4tZr0yPPmzePF2mmlywy5LRoLT8obEgj
5pBHj48Y0JFOnQ1FEH5nErtV7sG+lJEJOeNBKdxL25xoD+rDK2SLBae8BhFz6N6K1/GoBeRh7mbo
0I/3m2h90Y59oYuUh7QXY08/yv6VbqPsUwhnSbDC1kvaKkm/cBc7zYaIpTLDPUQvQpC4E5EXe2lX
51j2rpMfme88MeEd0uowuimaIkAuPPE/f2Db8Nobu4XH5yi7SWcg4KrPd6j4DN/oI7kdzEghdZXN
w4cYyhkJTw3tJrn7BIHxa16iT+lanim7DWpVQGU03s79UbzcniMXXPMzMkO6TMUH3WpKKe0rcrTR
p8l5u9vdb7Kn4KLxwH2ELRUHhFtd3h6uSifOVmO0k1xn4YzlMTQ7hmc2vTY6xadpzyyodr4eG3OD
NOmJRvtBcleX032DH+mT8HTTQREpuilGe2MDeEvgXeZNVt+ynXqMHtwPkKmA8NhIfjMGBC/Tmc/y
1+nMVUrXBEVJcgtN8loRP2MBILDcWqY0X9M36QiVz0KC64wwDFBR8JCcaAONqKWB5yvCDiZtqxzw
InEA3ibPhQ9aNlgdGKbGhDTYwRgHARJORlzLqP/cM/2gO0RoyUPgWRJXicz62YSGOlLLBvJtf9PC
TKRvQ0cH3cETwgj9XISGar0W4bF1rkwMAYWjvGJOjN31UjoLuPNVZagLf5RU84eXBw6oz+E0nGSn
eZv2n9GFoyK+w3XC+Fl9rpL35ijcr83qqRTWqXG9lTjkPvPNvAdmot6XBUna9U/zAQJ18H25XHQI
/aRgozzCyUWF7tL8Z2bMZZQ6rY0qnyH+hlrWjHx1C2b3K3240pGb17zQ3uVlZl22j7zAK2MtyM5w
ND/gVVn7NeYRKlJnGRfwMhNpwCzxWduuLGF0qi48UqTPywSkTB2RLAqfd2f5FktLmM8NOBPhDYR6
smXFEp/ZDdk+mRnuV2SfW4L4/PC0Cj8/zmG7ByPMlWgJlT01drEK7wBXlGOrrpkHE0OwpIsPJwUG
0pzsGVOnpYumABCwnSRL75E/q5/aswzDyr9Wl0TxMprBKWMTbTs+IXcg3tWLDAtc1m2bAeNk/g9Q
tG19Gqz3waX7wgGEfY7TbO8IhRdHfOUpIg12WNcAUxXRamhZYBJjVOrKfz5Gz8o5RiMbu1Ls1Cuv
iVwp99r/y96ZNanKblv6r1Sc6+UOGhE4EeeGHrEl1TS9IUzNBEUaAaX59fWw9j47zkXVRd3Xl/mp
6cpG4WW+c445xpiMhQAmxIHip8X3QEZsmprDtzj1h+/OES83++nWdv3bga+490tZjWpdR+SoftOK
FhcPtpd576oLRWdrpW363L4BNp6YMfeQVCo/fk0B8nHmKuOldndVZclZZ0kpYLY7nIXB3yHAoDp4
BOKKtx9e2hDQgrkM0rDtXXmR47QM/55I/SI6M8OvNDUTsyT+iswEIZYqzcQwDSKPUwtxRzS6sHTi
X457Drd/3KCQZLD0IenbuoOuiv6xlTvifcmZHtZt52PIZN9/aWXMGqdlHsOy5UzgxBLb41fYW1zi
qVXi+GoNb+utmni2SFSjVsWiZbUzZ4IyzkL/9vp5mdIJlpfsYD9kcJfczW9eYOZhMkiLEY6Cf1tB
zR7nXx57DCX6U9EzdMnvk0+ZzahcMt7Tr8MDPLADRB9MblBbQI+AL5BdkRvn0m9XWaRTNPjfjYYQ
PEi+pDOzAqwH1PkHA5KzX4p5/wUXrf1+JPYNTEK+5GjJZHOQF1intYOpGtIcPx1r+Tp0YKxKYher
JNrHzP3JA+R45ITvcaaUoQcEiJtReLr33oyxYvDTwOFA18a3unfhTGFXUzkq+5Db3xbMfO3QcmS2
V9k+KoLf7s1iZ/9oA/xj/VL7KEntHvRjpygo2EirL/ZHPjk00SHzni+PgplUyVObw8d00a4jduO7
p//IJ4Ge+An9cZ2t6fy0G3z8uPqdYVV96c4rdy4a3wYUdrtxMlZIPaQrYgaCPA3+mAsLN+eKYSSr
x2GY9xsuDIEZ07TLkC9wkAWz/5JGd0ocAmhx5qZKe3Lqz3Astck2rgA1RFpwV/8VhTAi1W39tjna
1ecQmfRMRn8jD5SDn9c6e3bqT6QykzAatxIm66CBsXIEAJ+zSVhOfQgHuo4OFYkJB4HsrXyEHNTu
SsMi/8tTYnOQzKK2hXquCy5GNXlv1MfBxYyZVdkJzKBwRsXadJ1OV4/Xhmw0g2TYWfoC+6EgYACW
dVQNRyXx7DCJ87F34OOEY7B5ONzvjOIkcTeFisWB+QYq9QZMmkYang+4Lfw2vh7cP2AbTtbPLcv4
DWsZfgQULuyAdrzWFGhvukPcyAXH9UtEpsGcewS3+qvDnJCFISrby9SSdszJuApLHDD/fjxNRuYZ
TN6yZ2dYwU5xqmn5zs5pUPT+ECamBEuys4m1aHXUb8qAGnnAkTPPrBfAU2OX2mtsdRwCwhgauLBx
2a3GLPlQcupi49CvuJ09odSsQ98PfTc0uPV9x3ccZ+0s//5nHfnQzvSArYefltApQKEnB97AmGQ0
ph6qYUbIHi9iZoJkfrthXgcsnRBZ0o2NBtEdYvND3VgEMnkJa8IFQ4XFjXOfwZX092PkdP/3B1gx
H+Nt8+/bhhbc+NX4gYeI+w0oNWaYD9L+ao1ChZ0UIi4tvN6VLPmsmJd4+VMS7YYwV4zN8zi2gI+P
U1x6rWD8AqQbdsPiP0od3Eji6tMRl7cHi8omjZTpusuWYufec2oOJjar0LgOk9PkYTdz7SNb3AgF
jLvboZvBo8UII8iDQ3CDiHqb0/b2yCy82lU8f4LfwNsQ9rFqrtenE5LPj89pbB1exrU1gFS9xoVZ
wp6Zq/SK5vPVHf7N3/bEMncfLqsc6Y7xkZvguH2Az40ThXRc6HSoKMFmud96uGv59PLhKQNGU5Mv
57I9j4sOT2iOWdVTROmcB67Cx/NtTymzfriqpjIGLNA6LVgrrMHI/NFy87ZMSCH9unNlFRLgEFSl
tc7uwW26ig06m1QEN7gyO3KFHUJES36zop2KhMDCqTGxMiYbwfUPJzYGnwuYQp1ot7ivkVgmbyf+
KQV4Vsv+jbTYQ6orYMHqRxfBoUFCbvsQWojvTJSRseqDyKk6ym1bcgE5jbSGlBHkqolj3zu4Meik
dPVDC2hA1wBPOiiLN7PfHXCr1AgxzBaax5/MuSrxqWDqnMhZ8id0HjDxp1OFzxbi94ViCeHMe5PO
3SJC8KEKBqaRPKU6TBKFVhatZw7YpLdCeCPdRWgsUfaZFsQG4VdBWlVLubCQipVD2J4fLzf7LSpH
XrMRcF214bsyW/bjFxbB43XfFZv88BZd4fiCbwEl5fF0mQfFSXGlL+z7J3b5LWBfC60NbwvYn3QY
6LxjMQ3yOTWjs3Z4dCvdY8nDW/JpIdnOcq077CUdFu6cL8HGzd3AU6Pe0ViivKDgJBFAFcaIFUwm
Q1xwFSu+5vI2gnYijp0PxM2eiLhAQyU1nfjlt3YVc4/AW97Wd45CO7YgDz8zf1wym0JdTDrGxYnm
C1ZTt5htKAZmG326DAcVyJMJrKgWyPNgDqpUPLcDnLdUo7BoVjHVbgafaoz0yENxMRT3dLHh+96B
/dmq3kt9JFvMnxyxdyDv00NAyYT7zUS2ipJuXAcRkXv9ig2BegU7v8OXEV/eMzvRojhOjb1s73Hm
Xs/nwg5N6Oa+ei2mDnvS9lf41K1kmWsRXtju4/ikEh9HoRq85Ihq/XXRZn7F4sMcnx4p1jeEF4wl
SMFoGPedxfzrt0px8tFWMFAGk7s3igvSaSadWtLpLdipgEyczOmncvRkEf1UT4sEODB1r7BJa6Kf
/BL9jB/j/fg/UD3P924PU9PA+m4//mO7FYA45so+u9DAvpC/qh25fGExp1J+2L1q6zYvNZjbq8XC
XWzYQCJPWNOKzFcK+3BnpBYjO+zUEvQtEAaLj1u2Bb6RWz75kk9WJDGcdP71xR/Adv44nLTaGk7U
xqfhFAXVnMpN2RcQTn9Gygjt7MXXXvMYKwpTDT7Ok2b9M6D4C0QZXzbj2r+vhYiTh3/v5ts3WygC
3MLqgPV/3+9de0dCJzJ5ypEiU3h+im//VmkwYIlPY8xji3241Ch42qyY7/GwaunCLR5IJ0lZpMdm
LCdRrFNA8lplNz2KS/wg23VOVaczunX8NfJ7UZQ4qFlvAClxhSULXRNG+w2N8xDGM62lZ41tytY+
2RYFy7tN9zFEHsGaZ5Y5B3dSqJj7ULFK6XOCWBXbcEzFjVnxyRMI6kgtP7MqwMqKicIujzo9nOLp
xN0tXfZtA79hwd+faVf+cuWUGQqpkGYC+/SbwXW2CBRk5PZwijH5QE5oKra4hEcAHrcT11jT3SFN
w4N3kHbO2ZB4zZ1bzfXZqoIZx9s3L12IzPNHP7sT7DnZ+eak2k+HOgh4ZpRU7PUfjAC3/Qc/jucy
se6LU002CBmO6kGxpR2UuzA6tKG4m+7FXRuO++gYR1j/VHylPjVqpwvjycj8oXOKldLN4pYliEUW
fV95XEj8G/ZxAXHuwuvor/wR3vuCf5F2aEPOM4tnCMvXdtNucFEEuxu4lAk7glnPYYwA9VBV9GAY
HvUO6Am2nB/cYZ39MiiaSM+4LGwcqi02cbKW9xXEim4xeeIZ/Ii8RtwBH3nfyoJJeDydBu9NbRzf
ps0FyZuBehMFvIp7Xpk4hNDtIh/GpSxoIfX/fXe8Rz5xSOUZgImZzlZsgV3whsf00elcOHIgR9vh
pJ4BIZT9O5wE/Ud7fQmOvL0tsnX0WThgNYF6To+aB0oBg+xnODX4DI0MkeemXK2iC+0+3fUi06Mv
f3cVf+zoPAMx8ziM41HOx3SJlzK7MeVzfIbjzC38w5vNO+BV0fLOIZqdSe3TmZe+nyaPIN9Uqsmb
XKrldwoLVTal6TfLjff6enqsU9ypnw5xJLu0H5iSfLXbkqrM6V1oB9EPVfdJONGyQ+/F0/PeT0Cx
jPb6Dl8m3zFciWOAl8N0O2GCFEzX+u+BmcBGY883MYYgi2tp/LKcOYDIgo2LtriUDdEFozejW/du
PaNdybmMfuJfHvDJM/hxw6zLccm1SUpr7fOfT4PY8RO8ljnr47ptDa+D2OHXc/befkT/AIWABEkx
2ecBSbiF1SCc6H+PM98sals0AMtgSWxlVfHd08Vc86o5tngENf3A+yOeRUFMXY3tZkVsbUwgk9cL
RjJHjUjScECHU3ocz6gOCJHbPDmcsstwaq/DSf/Rf0qaFSwTCDx2/s8oNTrQHNv1eOG1a82j10ky
2dBpJEZxLqWdFkCcMmWb1euxKfEYfMIgpeQRjy3AfjMj4I3/0zp1IG3c7OTTvZkufMoNLHkufNbL
sfriIqi+SBOQWXEgOHyDzz1XyNTE5AvRiuCT9EE/DLhguQ6Eq34G5JaREnKHgRYoON+N8en4dQYA
sFcWiLbYS0jca2tyAPuJeAUcDyDv9EjZyHEbrySgiA26QqIBfoDMLxRwCmAyhYVxKp+wbPmEr8Lj
LrOBTOBlTx1WNGHhDQGhZlINjC3eIiehsMTlPj2S1OVYxDLOMACnJSHIL1Sn8q7LnT5kpVQyJCU7
ateTACHBzWO75EqsvyA6BL0/Uxb7p9OuY7wSl/3HeMF2bnoZs/ecd6OaaBbJIwKdzIoS1I+cR6AC
cTFPiDgYt2PFppqzRbvJi88bEzUoiOrHeQxaUdCdIi3MLrzqPluwEwFoPRbAKd4sWw0seqBgmrM/
gMAkrWz3CaaT2xj7uLxQMJvhXSYLfJTCjpqw0SULsLVgNsEcQ68biZTPIPnW7Fr3/vRlLAiOhBaX
7AFmixRKKyIt6+4KGk5ArOfwzLCtj5wIovyTpZ4fb0RAbMcSR8u89OW8Kc1VTg0H2LtPjD/p9D6T
66l+29ZfRXPFfaTXrpPzGG7QOhnfnJbGTD7JbJJPCUdokApMwDk2yefN1B0K1mGnjNorUGVvytEC
CwTZ12YUYdJrK69eXyyu7xonLo9gPCm/8Ym2+9s3wNCmv3KG2VNekHE4wBuxPgNETO3HBRCIJQv0
CQJqwI9N831XsRGSKyt2Pe4x8CMNuDbjeQLxD4hedbFkziG4lTtHYU+gUYBZRsFfHo84KRdAbbj6
OYogKhC/ooCwHZvzYoyqUkSLweRtTA5jWAeEX7yZfGFLmMwsBB+e1CIKIoDe5YI9VZZdYfyWMfwf
xu3S5dy1G3XPRhfz7XLtZpxD1avgnNJPYdvhijMfiwmmC/P3VvSHdfbZQ6MlsUAWO3OQxKw16Oss
dJkxGeuIcZrbKGHP4lrtrq9qgclmkDCeI3hTpmofNUa8L9yRwwxKPlbMtEUiBz0RWKrytMaJnKa8
xhL6ebzFA5PonLwnLnZOzGYg/mI6Jyxk84z/2/M6BvN6HhAGuw14BOBYIpAOMdrRT9jCIScDwaPY
2d1f3sxMA2F+zLvPSv3G3QByoMC8i00aW5DICQUpqclp3W4HKu18x/YG1jFisGCIreHmNt9FfkMY
1oLb8b1lIyznHDyJb9/r3lyy5v22csjuwPMfwAJ7q3iyM/jZkctx/ZpxKog3hnTCD6z9IGHigqqs
xgqmXMATh33sdc1tmjulQ/I8BsGnxV+jCcQDbiV1xTzfqSOORTyoAIuHTxIn6jSLOyIPRwN4mBxg
au0lHz/zPcMV7vbkyk7Zbxi3zrptNz8kNLlXglLzpH4YMed3CCQQm3SpU2B1xHv81nnnz86CPzlU
vNA7100jneAven+kGU5m8R3LrDbENVAWbbfxwp/YiI3dGhSvP/WZC5jU2YRQWl7ysGW5/UmV4vkW
n/wYi6pfJen8pFN7bph21mwa5DfkU3gohgiMm806s9fCiYgAbY1tlKCuNbvoMLWpASaHvPcgBR83
kXfBV/qKnGZqFsqXODX7cwSdnJlvv0UIWVS5PEfFWtcF3GavQ6wEL4OaxZss7n8RiFNCaQjGt80X
wydufvE5Wu6wE9nu8EInhncOWwgPKsW4yG+2RQhXHAvy/zmRVfbAbLAFwlQYrbddn17uYwpwxCSm
3Us1Krz52BBCgcWtBOq6Fl350iEMgAB9JBRlyK0wAGHG8hYd3fCR3VymjvTmsMwu6nmsVPSf7N1Y
rVt9VV/aebzl2CHedMaHESAX+xyfmS1a3xwjHnKyCH5Qzaptru1nkBNhrt7d1ps+XThmfr4srfLC
9WeIPmu+2U/AGPEKGoj1uN9y1UyZSzcEkh7MkDQhPWAaCuOShiAK5gXtqidTwo8svIfNourW7BDk
KdJyDzfwcZzrP3djw/5F9jIOJ7fY0N6kZMa4YMdCb//84l9xCSBT2xfjNdXmu+7pIA3Jvek1oUt1
hfY8wNVu4BoumFziPF9usoolq1jgE6y4cUtxEVKGsOaf4NIPZ0a/jLsJHozS4qHjAF0Zn8PcbZFs
E+a5m/AXiCLcSe2T2cp3c5MucMVHicbgYYsHvEX4++brQSq9xzwJPmSjfXD7nietpS6HbZs6w/bP
S9HbJi7TO2DysCLrF05/KfB/0lfVFgKmR1scp3bx2Ayx4R4E2paZU9N5bUlfy3olAzJbXx2XMXYm
KS1EVJwaGYDoTLWDgSXmW0UwsXsiGVvfv0oVfY64wee7T319d3+7dHcGZ1vLawSljbwqKEGhBBTW
YcJU5dlCqoIpPSj//ZVk4dj4LiYmLAOe69m1JGWOHSk2Ei516YApGB7xmqvPW7abYmS3Zlf5gJdd
50af3b4hlG1rVTWUdIXt++y7OTUh7SfY7A8US5lJB+KXhFwyGM5mpyPj06hor8HXneU7ZmdC7/3D
hPReKCoOF7rfZAiAgOjB5EZD2jmmozbjfqZAAnRXKA+tC43SP0nfRkzOyu7bb/iHi0iw6PINK5V4
xWOq+kcg7ejDdNcxIJAbBGM3vvq6H8cYP6CAfG+0M9sbX8GrcMZaMGd0FTXKdD7r56WFlcAoOjYl
DNeYkcw4AVQJl7aicnuk2Im7Y202CFxl0QHa3CE6wAE4d1cuPgIVWwu37w33VrCt7hbAQDm1xK8Y
FPLugglk39k3bRvFf0GuS7+lkLTPDILgcPAO1sEaH1m0cNgNGDXIpTjeNpa0zX6h60QzSzvVSLR+
dTYK0zoG//pMjWDJj1pUjofU8LjVTM3GzpP2EZIFuCgYn1W4OJhSqO9o+WoYuv/9nOTOIwqHfIGv
Tr7SQVXYFsfdjLRe2Zck2RMHwRJjyyaMe32ZemneJfITwjaTT/Rly1WROsTawhcfNCq8G9t0Og51
RI+mbHHxLddPAWu0T4L4VLY0dV3BBJ5WXJe3b9AH9skc4+U/uSAV1a173LdJNLX47SLM0LG5BV2b
C5rgF3bovzAwTC8drijp3q1A7SALbRjJZ8b7+ITSF29FZN86UBqjOfWPrLh+dKPxGk3b96ZNV7d4
Wf9iIJqvkxoG8jyraAsHSeEMOEJfZaTMlbzimMgT/9YtEhd/a8VH0vgMFIcxZ65qvK18waycmnY5
+SZg97dER/H+M4NXH2TzQdjyMh+PXzK6r8nhSY0d0Txo9d8BW/QyN5zQ2TlOms1/8PkDpwpjT/vF
fVx2uoXsxF4cPL5q+DyoQOiYsL1jUWEDHwgmwxbDWWF/k1ZSJpLJjXgxQC7pFgDvuGnR/YlhkQUY
YhbnwhAduJhBeduw1mqvnkfK/AVjE50AoBZCCdbnHe5rZPZ4Sb++GPJ1d5FDvrdyY41PwroxcCnw
i+93i8NCxSCFxKnwt5K9yRXLqZE56oKzD4UpjhRgdjxEbaAPb78/TITKbYLbpvAz43DYBpAkvhJS
KNrP6FEBp9Pty5OCarLKgRnmtNrR6zx9I9wUgqHvEGKqIoxqa1Z8yVNHqG3kgjQhUIy/WIVcysX1
/vhgT+tW4lzdiju6GhRg35sLOC7pKvN3YH4EYNgwv4BdRUbFUPxNsCPDi+aAKXR/6RGI/g6/BKwW
IoZwwnQfHCL8I/WVVBQta/HBQcjMLXwjukzQRXITC+M/3SCXzELGlpKcHX+fqzvD8IDAnH/2VJu4
HYdqhPQGA81JCmWX0bntx3D3NrHfKMYf5ndlw+jvtW0Yt+DNcMO97ZrIjBYPJhOjS75rTv4JQdh+
jgqWspg3iGYqhNa0K2/BOIMBI647V1hpjy0J3ndmRYuUfJUHsk6SexGeZsIcKnhoi4GfZyOKM5AJ
1Jkh1Dr6vFl14HsArCUzyl2mxXVWb5e79nCTXHwe9GuF8tsqZafsVwotRZjyFqW4aKL0NF7GNthG
9tEfDPhb6dNgviimGphtNAuJwWrhGydyk9Gptf+AdxYKcGeYh8icEOzl+IPqEYAc899sBb+vj2EN
coadd2ZOQJ/t6gqkj0YWafUQ9q/v+ElXwpTQ7cIKs9PQcZb86gWTEjeS+ddK4PRc9TNHOqQebo66
Q1efPM9NKCyiH64PkkVuO0SBHqMeXPWKUODcq8Zs9fciYSTXpSTSTMAQvocTm08HCMLHZbylCHsC
pktjLT5tru0283TE9hktb7AYfgGpdaBBZONlwhVMBX5tpKNjMyXQQQgVIPfFd/m2Rz877DxycxZm
ZWUwNmvyWg6q/W4pIYVAwVxCJXAprkohBTG1YQxZxgBdaDfZ5yzJjDIyCSIsSWkDjERZd1+qdred
pw5ML3FZYY/tSnCXDryGrDGkqTs7iFfvYW5v1IVvj7KdquX7VnxNxC327EZXGWWx0ig/UXqV4Ekz
UxbnYCHU9h5iXOxYG2iGWKXc/V79VjTSpff16d821fm1UAXvJlFIpX5vgYlzY9LbPtKX+qO872pf
RKzwYZXpV0I/xJ4puhkTa1/+CNSIkT9nsVnSVo0OTNNhZ6Yq41ksrkEA4aAD0FBx4GlwA+5MAwkK
4giArlOv9oQM7dkyMsVN8YkJzJK8QVyyS3PCJA98KrMeNjsYCeWIusTUjmYDnlGNXZYRJBzpvYBN
D/thkzl9FMQyfLHGngN5JxAWX/KY77wz0+NYOH8GSa5VZnmR90CdL7A/f30Jkoa44ZtHk9J9vK+t
Omprp5uqD8Xmt60yGDQG6zKS50m8QVohITtpsSjnravYpfsqhSsmJ9PWJCwlGCcMWIIAWGv6nuEA
kJ9QViKHU0bXB8WRbBIl0WIUaRWPw+yM17bOaaOSLBwfkx8skpt1dp7d1tXiaTf728fHxNJiI4K5
wwpN3CLQ7ObrNce4VbwdhByPGTtCkNXyG+5kkHZHG/n7GZnAjNxOYBF2bvb9rIPbZ1+vGM6T0Scc
twgob3BiHy6zKb5fn+rX2LKNnfzf/+cu4pggX0YKvS1PoTXJXJWFzBtuz5KwkjRvEMGfp6ihd6B9
j9Mgx9afgoEmdTXlEFfez6qAlm2hRPd0+mfurQir7Di8uCSa1Rtpngd96RR3c91Q0J9xjHoLzpmQ
L2bAs2VgcxxQudu2a7sLSvTvqrA2E7PyuA817Hhjg89XdZgdGAUFUdTKPGdGh1G2RrBwrKP66+Qw
wmjknorN3bCKHJpJpMBjMBjB05h7yD/wjEV+KvO0G7TZEbJsjJfDLAiakebI6GMSEed1riB9nSP5
XA02mbqOS1C61B/zTAzoKs7YN4UmYz6GP0gUwSdV8e6X2Rmm2+wMQFgl8YgT0jhoxCu3tOOO+YVr
StVCCXOHxCF17UOZAHNN9uqX4ivX3q2cdhsts3O5kRfPufhdfmIwaqhkaIpJRQ1WSqlRbzJPxYfT
eX+Uqq3Z0cA8T4vRgij58IwGKRnHou2ZeWW1zSrHceKFdBt2STyfTV2RYVtPe/IlsIPf133ANkDi
WXj0+VuZHP7pcEVx1ZnyoVmVITQjwCjWl6H8Uq1zGr7OvHXKjU/kLHazEr/wrYc6IBn3MN3IJpZD
NpI6UoC3cfu6eyINzg7YZIJrzHEWw14dGPzuNEHq0sWtLLjU986yYSp8IlD+M9w1JqzE7/u2BHzd
IMTBnPZLLtdXZtWxmZvaN0P6dEZGPs0/ff2cJtqdb64C9uPbMjVbiCXiHl07uVO9fk4ihN1Gky5O
2UpusUDB340uOw5/0CG4kxK7IoloSBJ6cSon8lsgBpIaYI0G8w1oZmLgS4eVg6mESlh5Ejjs/hXS
rsjP3av1FJG7nyzufLXHd3kZnxkQUGNTx/5jF/hcLuiHw43nlK/wCqah/jSlX+Spce3olacepYdx
ys4tLFBavM/UyA5MQmU3mWKBZUtL9j+8vyoaIYkeKjc7n+27KwFXhmPoJ8IvbaiyY5QMs5F0OnDK
PlFHOKlMNmMnodmOhiT9B+gp18E+oQ1oJgH1PAbtoF7YA6/vxp5zOzpiUV/r5/4qXPsrjbGaKD22
a8YPOkH0AvoPoiyM0N7EfAbbK6CCdjtiAbm9733hNHyARQTr9Xg54rBDv4BWzhbSsdeu56ANzl11
9pqz71xCNUQ8D3UUUm2zxg2hsF5XyuDtkyW1/avd+P/qof+7ekiZajh9ziR1KqAekjVBEf4es0v3
n/FPYZ2b8//6yRusQlfn7Oe//oPJmJcbs/+a2/+UD/0ff8m/5EPa9B8MWFVRJuFHiHhIxlfzX/Ih
/klldqrCkD5ZlJCv/Lfnp/4PSRJUBEXqdDT4FGf/1g7J+j8ERdT4fXiGCio/9//i+SlN9dHV8582
iv71v/7jXy989A8VhekUI2hkSv9TPVTWg/Bm9K3o9xXRRZ9tIGC36OdUDJW40gSAutezdCKGuh65
UCe9MyTWKI35LTHaraHTnmcqIxeww2bEaO+o4CNKKN/3KVpyyCAvt62dXEOo4SJ6BHFoJfe+odRh
JhITkPAFKgJBM+Vja4vHhMLg43283wwkgvxhDSeK+InvKGJWCcMO0exjOviPz9crbGAK5BmkWCY2
MQ7W1k7dZdANbdtMS695fwgkr2Jr31X0yLeOLKBKLLjYNRZj0f1t4aEDJvY8N+VXBv5sg1vSfiHf
kj9TmbRj8+76860nk8y73Qsi4p0UFtwLHSLGZPHUKS/lUf4QmBuWIpwVhy05lnhilgqQOuwCR4Ve
jTVmnaP+cKuz8oUEURUdjsBbhqLVB0NiMHE6/sx3NF+gMUAdnJ6bl6/+tGtVWhVfDb5egs6wIYjU
pyJZpTRf1BYFU8fon96EICwTPUSv148w/j5pKn0/dzPZ5bfIoyderO4K9gFcrIGl4RC3ZtGFJLo0
D5gKnM5s5UmqAc1M2qQfabPU4s3wutTzw4tviWkxjxpw2X0m6x6G2KYlyJOphsIETabQTGkkvQeq
zIRRSEMa3J1q6ncB/oUfSrRjzPz0o7+Tr9ASgloO2oqbKDu401aMgB6oJ7J9qYUP9TeTTtOeGH1f
ds1Wq36qYghkYKsOGAN5EJ28VUUhjnKV+Z4UlPQ0F9F8NkdDJesMrMEDrcVmP+XsRcmJqnVyeFVd
0BGY8aC9NxCRqgAjK/g2LXtkS2UDmIY6HW8+XLmBz2saa88S28DmInS7vggp0JDZRssSB6JoI9Il
fc92la195IfpZXbRhtWz9pD8RipLE7xiOMpIEphVSIWaWA1FTzL5uCmMyWEWwgxWNbMDt9QDw21d
qMt6RtfmjlyjPcfLh7pNSpCeZfyLETXzBVfVDjkQJfYbw7caIXdlIILA1O3+ZIqDvJjdfRXCM/t0
OtjyXdre3nhxWDKqo88c7y35o+Tq6m0lsfDpbEklUJLQMpLwvfbAXe80THVGyxj6Be+msmKKUoA+
jAct8qP244mYJLP4UpmGg7bvalvU3OLxwbe1dz89x89DF7vUsNTcSkOvS14kxXY8qjUEMQrjOBBQ
HKSLEh+91H/gI4zvP3gP9qlhf57+ar8NPyMmFJ2ePjGTix6MfRBsSs/dDUshZ9pZwoFuxmRdhJ0P
W9NpH14SB0Qd6vsit2uaHYirsAXTDR3aLuPnGB5ux1POg5zA3v5+wpp7NCtym2gIXuJVvR9zPYhZ
3S8O5MSVx8rzq1rThaGqvkULPdtJov+OvjN70oJ54eHutsquVyWoM8zpm5GrwluWVjh5y1xCJSW/
HpBRAEndMGegd6VxOBOKELy/MHDlEkpFU9g+6FGmxxnsWXoWG+Gcp6F2mDwA85H1IYlgvhGrk0++
vt+sBMCkozkzECWeo6gItPIBdwH0Dfg2gRUwK60fGpzUCBpSruJTf7sdLCpen+gxDqBKVkMa0mKq
tFB1cC+hefLyxtMDjaSDfynsO51JL+BMoyvceNKwVYxp8QFlUjdMGfgVr0mlRQRUkYbaj86mvLnt
C2wT8TeycwgGEIev/aHxRTJvtD5u7UREO+gu0kqLIPFOSDtfTq5PjAEUClZLyqJTNwLBRrrZr2sP
LSYdaYhcgeTYokPvDn/bZC3gQzYobj8EeEyLH0mzVDAIyj/b16hUKevVsGJOolvlT8T/30+N/uiM
rokf6QJMLxjaw6rpQrybmuvj5eCqV8RowzKc6dqn90icicRCJBC8bACH7gP123RC64Y0HuRJgi7b
ckBKEtkJvvyyqPg32gEf9f5hhe2++mg++lW7SoGa4x0F+0MYmOkOJAx9ZnOfhdjAlunXHSQY3QPh
4SH5M9zJtkrkpOpuStiEVEBPsxS96duF97LqF90hOT1f6AiGjYTbUDNhTl4GsJg4z44MV52XP9Ln
9LM8DSSOL1n3lBt+baNpx++7BEQUPIYNHWc/ESwBjcPNrHsDE8ckDh+4vfEmK/N2X76mc0k3J6D+
T5gtS9qtSoeaBAFqhFFNKKdhBg/tehs96Z2KwnFmyK3uUo0WRe3RVGWa913kvD/BvGuX2VQVMTe7
GX10jO60vRq/JK+e5FZXPPY1i6HZTviBKD4M6HgOXb1JcWzUflUGKyQ7AWK1VcKXQTPxuC8f95QZ
HbGp/yTykv2K+gexhAiWrvFa5U2DdU65jOl5TFzmndXJoZP7ML7befPzrlclk8ubXS6ub80ypm9H
vUo/dkLnKi1H7Wti5iltK9WZNM6b7ndhi1ye45qP85EjVksrtBDjkN+Gk8ZIKku9yd69viGCYPtI
bxctmi17DfOIJ8onVxvdi+T4EnWTzeS5TIB54hDnzSc8h2FVposJCMgAVFGcs0cV1Hr4TAa3Dlkx
eEjDosleuxS4XJi4HVDIWB9SJnbykr1LAQt/em6SI5YBsMEGPP/VshpdhtV9vNDz1SmyUDge+lib
68OoUKCRDlcjAh88QOZQmquesd9+cRRXgtivZgTlxgeoffRW3hwUZQelcsp4QQpEiCYmTARA6mjB
MPavZLpMbrsJ8eu1k65ZIa3f+ExOEDcw9WK08rj75QurFJ1RsUgAZq81x5RRQSsMf+n7F7BN80+I
i+znjwH3DN2UqvfoJZPp8x6X3GKRxq7ChKtskS74oyyt4m4DYM1r5+Z3ZowuYjR7akS38IRQCqdh
skz29/1TcTsWcRMPbsNMLtlOkwPTn22pEVxpSIK8pFWLXWX887/ZO7Omxpm0Tf+hVkdql07Blm0Z
gzFmPVEARWlN7Vvq188luie644uZgzmfiHr1UlAFBZYyn7xXB2kL4OS7cZiKS45256zOMeuYj1Jp
sijzizatHaQcw+Fa1XcMPEAZ2CZ5lXMMpXcxymvbnZNqI/jUZYILDlNNmh5rln94uF+/3IM/GAHO
T7yrVkQp43Pqn8cmIjqmL5/9oGiJbmNIE1K71ePvSdzONhxauo38N/o5q/4l7n7y7gf7yyJI2Suf
dcKctBtw/ZHtznmXyIqcZ4XePKzkhZujRm+Fi3M48KeQ5NT7hn4WOPdy40vAYX7s01dp5tsWVT0D
kfD/WOm3CyOOO2NnO8FnpwNcWeeSvRlpDdhffdtx62TQMXfqDLjHBIT54wbXhyn30iZD81Aka39X
/uGlWAs2mR3WLFAFAVPl3gF2pJ7vBrYrm2+bkTSpiQRC65yilTzQ8pnudDuctH1Sh1cvo9ENYADl
I/sQUUDtGl3ZumjhNkbvBvFusJJguczTnd5HAZy5gUjxQyTH9ZPjAsCyZst7ksjuM5fKDUwNKJb7
R5ncD09V/CLjl5yoQ0ofAxtrbXs/6vU50tyg0IZ9jKMrwtKE6dTSiFbBD5s91/ObG5bODTvTRIiT
Oo6f7X17MXkY7vNzc2hfZIL7MKwqKKNnF43DHcLnw4DkHHobnwyzjLN14FaiG4fgmr8+wq+LjR7U
+1binF5LrFamjjXXDLsD++5yUxeHSE/DgX2la0eGyyxwRLmbpno/jGGTOlfHCk1kDzgEDKdgk4zZ
mdaVNMOpDQpQ4zea7iqyVKj1JPiV4Oc/RfnqJV+cEZzky4hfaKAC6mB2+6PbuzTfxeFaDeBtfnwM
L+POYChiym20Hb/gqvQ2KMpNogkovPSm7f9gpcT7Ss+P3YbrsYVgu+aABx0JTWvsaeBk8EE5eh5N
UE26rrG3Vq8a02LjZ4H8rgJ1R+2Jwd3EgWgdx1/bS4MXZmBz9hHTX5dkIY90ZR7dgXaloH9HJOd3
u8Q6xznWOnEiaElLT8P8Vm8Xn+Zc/PCYNHyLH0X6JaNv/kE68tmb9M/i4ab1DlFCJiyTl9O/NPMF
YD2z2pBZi4gsGN9im9Aemr7V0O/YyuNA/9Ox9qMu7Sy4GuxqOj4I+z5TV+7v+d5e8DcVuy6lxIud
4Kn6xlWOTjJ9y/ZyPk/MUMx8bbrLBOfJ5oZWURZtXjIy2bbMGh47OzHd08kgw4no2JYHubY9sLPd
Z++7QfkNWZPNb0395C2PWFq8ciK+6Nb8U9QnOb0NyLn6HxzhaEj4pgy0ItXOuBuM79qAP3lPUEr3
L52ecBd8jtF3yeIu/YkKvoEFwzJ3UqBoA94jipJDm8Daz+0FWIUCOcWi85QO2wZXQnRo4qBB8o1L
uAzYBka0q0ijWMOIZoxvHhi4bAZEpDV0yTm4dM0MiG7j2jR9X3O0QENAJxSrPOI2bsKVCAgUCU0E
EXnehiG+5CDcBwoa2LKvgGhpzx/cFKri+HppGfx8TsmsjItREmZHVAnHhUlrUeVSRMEtOc4gzdJ4
HWhBqEiQUBbKmGL6LgBhregpNolNTel5j24+SWLbmDuCuHZWzCKxl2/9jb7rgOsKQdvi+LWusZw3
isk8oM5PAOepbgLLYJskvlpOWxv21Nm6gfS3sbv+8k9QkKDIqn2QNYdL7cHquNf63ZJT9GUt/LwI
INPvjUNN9pDSDlTN88qQDVVVd3Ozi5/bcg90Hz/T+UTQLEaro0XIqtrldZA750UgX8FVvcYAF9m7
sNBc8TxtJAKlL4JX0+il4iBdlm9Wfj9NJ/24HJMAI8jJ1p/r1/Q5f7ayl7Z99Z3QqYio+xwmQoVg
n+Pb5pm0baL+0p9i/Ns3RTCVl0a7WNk98VWvumGSph+U7mORXbtsM7Mqc9NRhdDzr2XzzGloG0h6
7yFqXdgmkxhGzdxQve7F3w77ACiQfhneMwPT6iMmJY/jhWlsCfR05SHHAtID+9h41O8jcdTQcbfe
TVI+u5N2GfzigYRsn5KUnuGw0fcdq7PapfNzZAQtM38P2ZWiTh4HCrybk+089E9OHcz6pZlPZOM/
dj/ZE3oHzqOk31ZMPuMmQePMmSQKmG9hUaCgiEFB1+TbE4ZaA1kaptijVZ+EZm2RpluUToznOg3o
S893/OxRHUYL2Wa3/hESMteCqDlYc0C+t4m1BSYpBuXgxH1rjQdr3HN4MtAmLAcSSJj7Qcern/jI
iRKMTH8hQiYtw+7HvXjao3q/gF1M9ka69wD55U0OXYD1dYZj4RjCZnafa3sEOjWBbxY+GXejyCHT
r8NE1fA9WqwZYd1lOmbNTUmtNerd5GfMX9r6riDCpc4nxMaEVuebpCErxLRPI89Uq7Jn28KzgZt9
IrbVwgSJzKHnxqRokaKTj9qmEI8CtCYliYtyNpHsMpJ9F7nTcXubPdyuq7E9kqWNnspp0mBec+Ri
SvhI/spakuJslmYFHUBwGnOTZtNjqW+ljQ2MxSaaiFLFD1r6pzL2NoScdPm5a3ri6BEnmBQCVURe
nlODiSNFTJmdFWQhzz68JApxfdtFeMF4BikluvHQy0pJ0pq73RxjYmNoWL1tER+Atxw5KbOHDM6m
Qgg6vlqsWJrfHwzn3exR6rwrm9dv+uBvFEa+c7x7jdi21ve2zvhs+sSoh2PPOs5o+61mOuZVuW9R
UWhDIBQCyBJlCsLt6YONUf8ZxLvmjpsWz11VvUQ+m997XK3l9d20yQ62FpDd5nWXEa0CmMpKZgCg
1QwdSjuPfZgB3MiF3u6w0bZVQlbuNBMGSY6cf2hGulEJtMVpD7wya2HhfFdtBYJ648F1zDBbCIiR
C3uApk22j0hbj42bdnyycJVn827EXs9hIN2higHrJdHtokgsLnBCWSkpFh0UKMjePisvSjq3Y0Qy
jUmWR3Exr6hhxKVT3RY90fOcZOfYJW5hTYywvvM8dJ8Wvd0n/oPrFKABQJwAs2+iGq7qdm23swjl
JUC0vUMzx66rcycD/WkkAtnIH4t9kZNUWuwFFHhu7IbFIfMN3d0aGjhpD+N8HGaaF3mmgVsz62cm
y6O742h6k9FxY6ntWlXSXxp+0tDEkYo3JYmkClSTI4f6GqV5qzqDQFdEGggTqi2U7pzhRIXZRR2S
rYGQ7Eqmu1YR5nxC8DEaWNYq6IIqkFJ+pSlUNbaqFDwqP2MuXeRXN78MTKjpg5Nfu+7V86/UE1uo
kKwBm2z3URbf87xGw9PVDU+LjhxL1GwgROVeQMFsHpW4MxAIdt/t/On5u5SzA6ufXSBC4yRnOS98
h2DHHfLAaaTimO20ObY6y7FCRtrcRdaCrW5r2Pv+Uax6PQNbEClC00PVbit3CHIggMHet2gBosi6
l8MqeiAGJD+72gWTMQFG6dNs0UP6QMe3MVR7i6cSp17PboGWncJAhEQyJ2mFUBPKKSbUZu9kKXr5
VWdHssf3Ijsq/BuTvk3w8v/D7D0zspSjH5gbIrwsFNPYFNOxoXc44h1nS/ndPLDhe83W49Va6cDV
+D3gaQIB5b/O1k6UgY57HSmhwN/Sv6sIK8J6QJt5+Qrd5TUGyfT+ZsiiJna1JItIdn1xM8nEldHd
gIFqOdT6q6QQ/M3un4z4VjHjzcNb5byO8k4MJCl/c3AiGZps3ILcpeGifdfap5yYvamP5f40KGeY
+KJG/JC1D77AgWS/t85BI6YYdXqDYXiH2wmFTW1pOFPXFvAGdOwqyfqUe028gpsMHDdAM7JTVgZN
RX/DrD0OQA3pZtR2krppZE9RYOGDHAmxgENPzv0fK7tO8TstNogTUUwuES4lRnyOPdN1pkfXu9ND
nzSIkkf+gU5dJzqRarTJ2UrGl561povfDbF9oXxnmS4x54i4z5/t8t07kisa57jJnfdojBHzN3CF
i3rs1Ju7q71boYKC9GH7kq6QIKq3N+dtwEazPlb7kljUEZq5fpiNHThFCvI9Cs63q0Wl2OTnkghV
4tQAWQbvUvcvYPogOO54R7AH1uh0A0Tte4RKF2K74jis/MSatw8zXs29sfkHm0ha1GNG+IR9m9Oi
RkPxORdH449uPLTicxgO/EI89KnOhnFPkSsAp8BKMwQJyB2/pxST6aPcq4cxbInYyAm1Lu/RM5MW
vdZzgEQyS7jHirHZoEIkNH2H+KRDrh1yvqq3af/wf2v4ng/pkYrGU3JHFPM2ejRZQzyitwz2p1vM
yN+VsfPC4T4Pm1O6lWTG3KwJAMs+fmS2kj/VSd83j+7r8GjffQ33+h0blYD1CfJyA+6I13u6Ge4l
iLf2Vp+R+rB2vFTlhm0rZbBOdvVZJ2Orf+AIL27SR/njZLQPXOdj+lgG0yn1kQbwXN6OT8PH1wSH
gT3vDcPPCyN1423YSTgBIrSPSLPYkR08Qx/x+KM/IPjqIbuzTnhMOuyK0OYbGDXJd0KlCeWRY/MI
ndd/my2dczoYBK53tfZ0nUE2kdy1igmGcifv2xFb/Ec4ZzF6kV3hXhFa1jzNINK4MyiGNuzHGVIH
Bgs4q7s36ofF7ncMXTwdOEUA4Z5nm8mWVycn5oh8bygKffEfZpHtSmdv0ts0sLGjR8qpBep/kl2H
JBVtL0Fxk8t6uV0GkPg/KeO5k5xpJ0XxNKLiEb6684C+h37/j6Hib8sZuDWZkkdsbpqwgiK/E0Z4
Ojn53gcV9ukB27XeviBZAS59AcbmW18tij9sdeqhrUG/MWvunu9ngYS8eM+ncEyu46Mzn43q4x+q
0Dw6fSvjYFjVnUCS1U8bHdyDk7I9Dt9GdDJA4AkJSr5qwA3K7qk1vfNQooNs3OT7On5pyZsZHEWW
x5voH+f0TUQHkLNpRpXUv9nIy1YqyhnC/0/r/3Ly/6L1P//ItIRr7tv0u/9vWt40xcqq/9+zQK8/
ZfnTdT8//4e/9b/pe/2fju26wjXQtNi2teZ4/pu+98U/oQBM16Gw0zU9rv9h8J1/Op4uHM8yhKUL
3f4vBt/6p++Zju//lo2avmf9PzH4hIn+Twbf8Anb9C2hmwSh+t7/6O10VWtqyWSXVFXDdS9zW4f6
epkss8fKQoIlcE5lGlifFuGhx2sqDu3rO38/8nvRpBphDvTp3++ctaT7rw//fuD3feUAszsPrDqu
S8Z7ioC3G+MqFMzliOLX3//rTc9sD0bh9zzlkbMvLFKpJl2Gri7hgde3fi9DKphraZpWgdawanlm
SZ5Zx+Ht980pqgDcft9s1q+C+ZHxWTc5kle2Rmpkkw4YVbRDYzko1uaYM6GXv9gFs08jawB0gmD6
5TgBjc6yHUJduAzlS4T0aTZKnTWlPKYLiKnsGrVJ/Ybx0yepOYk/KXAkyWGun1sdNVSfu9/ag2mJ
d6lWz6WRhXYyawFF2shJNYvVY7A60iSKh14gx7eIBC7URMKLHpE+oNFAyHBWDLGJdjkW26HNdsKI
QTCAq9J4TjkRw7FMA2HfZfJWt0yPc5zhj+H8bVXLyY0L9JLmgASfODSrt2+t3dwssKvTc55w+JY2
pZ3TjL9vqgNDWq/CKa7UhC9bJ/JvSLfkLF9yvtClfFQdefAdCyoBIbUdEKrnxfoYZItBEoruvZWL
AVXRkkUUwWYp4d+pUaDDlVABQoHYpx07SzX4OnQ+pKHWZNu+32WVWJ615EKrOvpKXNQp6JmFbaaJ
hE51zagH/jLgK/LJa0iYpSaP89LgTndGbD9JV7f2AnjN8NKHPBowC+kFEEoKJqoXOIk8lLBZ4p2s
rp73lqX/1UralsrU8GmSQAaYE8K2tiaNrbtltUbMBZwRC9fCSjsBYSnDInBZx8isLRfX79CJdYgX
laft0gJ2uIcKmFvotcGc3420jm/zKiWwXCe9v4ycr2n9LI465QB4ZdT0+zrFR2N6y0caGQTcewu5
3DxBy1NXYHZTxkxCIDxPSmv7JknBDq3E+o57VHaj6eYgvdw2UVYfCOc1dkq2u26gvqU3nFC38l0r
C0YoMV180eI5a5ht8ORzSo7VVnZ4KhJIICf3cqraEP32Thsi5QnsdjoszgSh78x3qUZjYPToG/nB
9rB3eOOIHNN+MtLxqxioz1NL9dj3BILpC5TZYPD86CKoW4PQAKoT9ZxBLqqREK7MqZt2l7IFplKo
FKs5p3XXtjcZPeU47valg9owGwp9O1dMd3WjH7U4v7bCBEfW9KOgC8Cy/qQGsj6ZS3vvVALAnyG3
s0Do5hTC2TOrL+4OZDHDhBYgRe6h4irZlA3+AHwKhql8BDkuEvz2bbQHYJdip9UOLYlg8lFeWkcd
N9/QK4TAPRrnqkJybC+kiBlopg1Ao06LdylkeoGmVqtounRE4ZNTXz9WDD61Um/d5KPCtcC01PoP
a8qKNgiTMKolibuDJPtLdz5yN6oDnQxzYkJJq3E6n0Dw9UTjR6OH42U6mab7M9huv3c8Z9VXgFZY
jA6czrrXgtts767q03hCkroAGmmlOEZ+Mm07aNXaP+kW8W0KrnfEeeLbJZBzVe8S38fKb2CJ8duJ
0o9J/9OoQyzbtzwebLwqFL2wgGDI5NFIENY3SfngrF+kauRuGScatVwHD4w4CV3DzTa39nkQ1p/C
Zk2Nh2BI5/M8pj3FtJa6HVsy4jv/KZr9+KVzV5xUpTMS5/LQco+JAQn4UijcYQZKSZXGaoc8Hnfz
qrHM/c00im8j53dSxJ8xIuXUQpLMKBjhtfFkMSLJuqg40nZGwso5Cue2tl2CSQpEnzV3Y0JDfYNK
3ue0bM6C5yBFNDXHtLPMXmls4pbwoRiXi1a6HJHKtdtmaqDd0a+rCPNV2kzRMaHRpmSctCfl4Enw
fizIxGB0VIF4iue8PgxqzD8KwrfqiJ3KQ5BtW3812fS3ukbQWl8QMlAhBqjqv15VGmEejXut1Tls
TcV1logeZq1td2U+MmwXiXO2Ee1kK1mda9EBSfheDH8w1iz7aDFffAWKNOcIxfNuQk1a+gbJTu4Y
IGaNa0vfxoU6uO4lw3bSatEA5qN3t5ONnszwtOlQKgBaqcvxbsm+ltrk85i9fYyyW+kQXDQ2H2YL
OG/pQ4exDZBH5IkG8VV+zf70OauglinBTdr8IMca8Fz4YZYghjf9B+ECL6kyLw6uEb23lZgOXkLL
yJTojKrJDpGjdWv15HYV5lLstUJFu7ZI9pNt4YCIF3nWas3D+YtyRBgEcLtVd0iUQz1eT1THDPnI
I2nODjRskj2qGdFyh9l6jElk44dXL2h8JlPtZn+esXU10EI20pdMVtzCOHbN9qFMgC+qPLk2kr1o
MaZoVwh8V3nJojHlf+14LLdyItFPdeRNZWIwDt3riC7QH9WpHupVQax2zlK8egKBWd0Q3WW56/xS
/i19RwO/bqEiEs5ZJZtK3KkHlS/X1ul60PtM3Y0c6BgbyFXQTesS6+k20xb7mOP1ZJ2+T506Dmyz
eWn9mkOccO61LBg7PAdaJx7SbLXZjvSRmBXPRFdCNzmWc9E0e+/bYH1lZQTr+BJWiuy2WB4zXdy7
pY3fjyODV6iwqWsihPIk9Jln/nXJGSTyLvO2LvW5UE6ala9G/InxYVxl6gnkfIa+QTYT8pIFwUy1
XszE+JBs6Rvhead5WE2BOYv6khfo0mruvMT/GBMpiWeuSOK1zV0Ui5m1zlrzYaR9FSPCjyRS78Ib
M1hgf6N5iU3uqaAzJPbKzzrNhnCwmL7GXMOd30t5EXk2Boq8xjhz4kNa2/uGPOTFrZog8v9EiNWJ
QYwQgvs6HunJA2bDKT1p2hdrPmpwrXmI+xHzSMPS72gW+SQTMq18pWZ0v0Dc1XiUxKuM21TdDkaq
dpndPZZpjulPK7DztcIeQdfW9TubCJhqjbkKjXIka5vcadNPGaBzAwRajiMO3NQlctdkqs7Ni5PZ
8UajFoBNom5CQeHMoeRrdoKoM9lXCCU1nrydY08PKWytaxb6HiC4DEVZXs2Mdg7W/xOk6xy6JsTs
3GVh7CR2MM24QswK3skyyNVUPU63DHFHhe6kT2g1tYYCMzfhI2XX4xPEipK8xC26MTFQ1/r7z3F8
cO88TQ6uTydFMUZEmGGFS+YoD+FuKKo2sLEpLDlSI7UDqQEe8r6+Zn7Od6uYpGHotNPiU1ciB2Ni
3YOdWif2uIZYEkrmWz3TfxqbuNpcOsmhIfevcbG8OQ0tqEXkAy6kIzEOaedukmggaAWFMcHJRhPK
6MPqoudsYVjuSAre8JAIkzyW3mz3UyJeTMPpAmQsoNlVOHVFtBkUrGjuWv0+0wcAqp66xtZ58+JO
hF3pYjPyLeRuRbyElYDYcz35IdO22y1FGS7a0IVEi2g9EeB2XH4045PMvJ8pZb1IREU4vK7tKqMI
/cZ8XhUgeZNf04Z8gLE2R4wRWObMDLNKCpW12EkU+h6vvFBRs0knUOOKx0mPyVb1B51/uHUbS/+N
ORD+2cjuqpLI8RzWHqIK4gal4lKGUYzqTYnkbz+T/jtUZlhT2ES8xCHuTRVa6yHCqrQgccDsC69u
b4eKsjI+jXtb+liBuY1si0TjUjCDibqmSGTOH7XGbna2JA/cIzJWEz4u86LqyC4dgYHKTh2kf2mV
g6ZsvUwxZKpH8mi0yMBoSlJSdKhAseg+zhMC8TV4Gi1OyI5tbNLtObhZU2Ji4a/fmShwJ0kWG5fA
6R7gqalxwsHWYGycy+eGxTaALExqRbZj2jyNE7WV1eCOR82bscJ5CM6HvbvQM92l/SfTw0vRwDdo
Tne0fVQfQ2YFdCuKieowwwEiy/0aHW1iW+EAOJw2BV1JNnGppUvYbS0LI9Tyyj24BP5ozrwlFBj6
Zn2orUk+Gg1uPn/26RFd70Kj1RoMPlW+mwsXBjKmVt4dP9ys4XavoROkQDoaD8VdMfcsHQ6ZiLpP
iUQsZ55uLytRYPEjitaWA1+lZFHBwciBKAtOVqc0mlKSdqVdIJLo+XSuGV8rFSMPyvrkOMiFeiHA
Hq3MRBg5mSRd0H2JXRNtjUtW96y4Sezm6JQLJXnlaiLnaw+1ddMPKjvEEWfmqvNfmhWgjXWTjLX1
NlcJmBsLT771MRynxkeSEzE6qvouM/SjY5qA4u1yLGKbQcgGz6sXxOzLYoetYKR27Rn8cLprcvL+
EutDlj6+44re0Mb7K4dBC38vcIVMYJFtPk5y4R5dz65WXP37UtTDy1h1WPg1+9/vahwcjWYyEsi9
XiLHRVNfxMOdEIioGNK3i6k/spF2oY7zODRz3qX1zadtouf309S5nTXkwAJocSPLZgxTxxrCYkk8
5KNOtZ+AJBxp9UFSNKTQas0Y9K8pi1EYLcIK00ba/3ornzBg5g2rNfsQjJXdtWDZ9BiVGgWN5pxo
JKNPwx6r1LafWo6VVkNLWZzshNO4+6VxKP/1/XBcP/afy+/7igyJU6zN9dZf/0hTSTTqWXYpdccN
ZlXloZk+GpZc0fNIfVvALnASnh1mVc4GWjn+faPFeL4cwc7su9EGMSKJNW3fh1breVsrr94mPe/Z
G+gUmCoqtvVUEIhbR+Z7PYAVyNxLiFxtE25mz3vkKNaEnu2R17NeonWX1BOmXViVJfy9iGxc9iU9
dmbnSJYNbE2zGy3h70VbHhtTIzp23db+826DKFabZ0hJW1Dvx2UZ6mvZk3yUe+RfqNT6jLocqU1k
TEdk+1B6C4vvwj26j5G2YhaYjqUzEpA6lDTU1XPRcFSnhKWkegp9VGT4AWsAOQkyQYeaSOv8e5Ga
+BJD9YR+sCN5S39ufHNg44xoafDJCslSuAYI6NHoaRzojHBmKN11GYUCWrOQgwsJbOkxIv1ct+5E
5qLcyV5yZcbvM63B2U059PA9JQhz4urppzUOVEgVdneMlugxKVv3qcbl52NXqZOaR72MKEfwU9bV
pPjT08IX+SMJOfWAJM5aKpobSAJ3cppXe6aI65CYR9uNo5vc4mAwG1V8bAkXEpQX5/5AXSecFMFr
VZ2Zr12dGTeWEVGibqbVEUsJP6wYz17WTZAvYj7Ylv3TD8U1EdLf2wPEzmy6u2TieBYlGD2WND0s
OJkiKfXvsqlCQIFXZUjz0hbI9+ysxNIXG0k4eeMNh6f5HnnfH0qLlg2B9tjvejgwgJ3xOFXUXPWG
expFTyyiJFJGepN/l9Zf+lSYR+iiQloXTiDQQJWcgjb1N1bCilippT5kBiffuNbl7RIPqPRj5gnl
lOg9JiB5TrckPZXNPo9abPnRjBDVyi729KnmJP8wLKJSRe9ss9m8Ujr06b0Wse7fsysSbdjb+jWx
KXsjh+0w1wTP1Emp7vpi6YJF87Gbq87HnpCjV+hQnLQS92ssaeNKaA6ubX0z1rnauebfNikXYucy
ckUZRziAeNq26KJrtSimWMGAkbnWfGq6Tm3N3kF04k1fhZZ2D3bZvSYVCaSJvm64ZEOEgx+7G1BL
5sB1E9aYKEOV5nIfkwQQmQPSFx9vqb8u//noLKHXDn1Qadn1913MQio805w3gGtxUQqFYLaGLhfG
Qo3uijGNK37brxet8jZ+RzCU56M/hqu9rXRuwEIX9G0giMrXlbsd/Wkfmwjgq7EM/fWijPbMqX76
17uMX9C1NsjpnJGGGe5Yh78Xsb7lOXh9kRLRf8SO0yTnLiWy/PfjJjt92HE8K27gCVt2Thz2jtEx
XDvwmmERM8f9XowZ4WLE7SvESJKOk7Q4v0EQwt+hJ+r4pn/fKvSsgEXTX35POhXHGlcm+m6eSTGe
uVEcXf+jNx4MWioPcnT8vebU/tGgE66qyKiNfWCVSDeAW1SZ7euYF2+cC+rveh+uaeZESbYSDwzp
PlHC+qGdZ5366jHq9c0CXoASwPkZ1awfleUdPS/Tgf+WGrJ42BbVBR48TPRpDPnsZDNH+dVZTEhc
F/Q4NYi7NSMqHeuqecgavtbYILXk5ULMGEfbMXKoriPq58TdWq96OJZI6iKTrZaTDuEtyQMVlPVU
jrvKbI6xR6epB6gOfDRt/HpdauLzYLrnbLTy7UAsRtEY1Iln7oWs/b+AWvmO1zuf56BOBOFUC0mD
qh6f80zuObMRde8NiMxsMIOWl+Cm1VS+TRU6F6/TVdBmz0Vq/gwKd5lISYia4uSTc/zDEJPA6Ocg
PV3UB62PBgpwkeVxDGbUq7duN9OLsQPUMHH1oDICXUT+akfzqpegOFs3WMs9RRRtyg/bXRq5cbsc
BY6JltC0SQrw7nJLOJthcb/K3D/0PrGMjZqgNPj2/eXVntwwy7eNMecPjU80cOvocJMdOkxRbWpA
3g1fmeEmd/jbw7qGLbh/lJ7D/S1Ps058D8Nrts1S0OvOJPiwMes7I5dAm7gVHiqlb6SBX1B4Kalb
gL26xVLuGBMSSSat3G9OiHYZMbKfWYDpTog0ZviAW7OVBGL59t6QOKsErS5LT8dyR/aj6RHN32tP
AP1P2yaCf6n1txHNx2EdY8vpU3C6xp4luotc0reYqejS1XzbXYOgwuolgDPjYFrETxwEMvPUK7Sp
cZo8dUutoT9nx1soKixreXWM+OQyE49dn5zm9YVulNXcuRlGtBiToWN8u423BG7/UvoF5LF0n6F+
XkhBRt8xWNbO7YvT5AKF+E6UM/jVFApQ3zZMmmTL0Cksj9xDl+jGvox0jBvsZqWWR7ck53rt/Dpk
qXvQdHX1vCLQHYU1nDWLXY3chtHezGqY9rk594D5Oj0GOqGIWhbtCxvzjAEhkI5+hAVswurpnByg
uK4T0CZkioSyw64ui+gxj06D0oabxaCxSMCaiGgaN8pBTa80Ys4mgr00m5QxQY6sFUP1SJ8qGMP8
QRj2xzSSe6OkOCHWqoLB+D1OzskQRweF9wDUkKgCxgPybCcALBt1o+2oW772nS7JJNK7aYtglOZL
LIz8sASLCiXPWvtht9bf+buEJbwpqPPUlLDvZJy8ltk3J1VyLQng2fY5d3dfbIRjcGRDh5FiNV18
UCtLC2bZ1dfO4gZxl6fGFrjuBtJEYopJhvSjGnqetMkhJ8V5y/RpAh4wg77DaZHlMfqjwgnr3NmI
ulIBsSto9hPyfGIcxAQexRnyPc+WGULutwrxyybLzWerN76IKqu3zYQXMlmql1ICletDmt+kenJs
h7YK+nlmVAZNLJWOgPumaRW9Ozxz9WBdoxRTYYQARFb5NbewJPjZSq1TQuBI36NBAk2WkZafMRq4
sbbX0OB2uTVhTm71htI8fT8x9XS9OQVOWVQ3KRuWBT2U1mhjqpFMLe0iRNQ/JRa9Wcp/L/N6BnVL
/F3Pkt4lzr0RpX/jjDpcNcX4Xmtyfb0sgzMiIFomTFBZTMhA50myjQtmj079L/bObLd1dLvWr3KQ
67DAvgGSAEcSqb6zZFv2DWHLNvu+59Pno9eurFWV2jtn35yrALVUltVaIv9mzjG+QRZpTE8BTYew
bjrqxtYQSrauZMFcyDSClCVgWUxsCIgD4b0SIGG5Lq6tynPCICenoZdUwvFUFFntkvXHnZN94ZdT
7FfaQ9pAd8CwKcxJnVWSbStxphVYWNifzfQyz5aZOBkIPOnJiGuU5iOZXWa+81INPWg/FfDw1qgZ
ajoLqifp8KxpjpVs2mVc6nNR8SueZj+yu+ODiC5FrnzJJRnLtEw4drqXzsBg4/pWs06KeO9fI1Sa
TbfVtZQOUKHzMVg8Revnxd4VulklxK9ihPxeCOpnmghohhT5GFIcXIeZsC00hOjq2OLRVlmBxPWx
94lYZIJP5lFCosNo5xpK2FyVYbLETln6hPYaKXRSzDJCUWROG1v32s34ZMZc33vhuG6nE6qiRuQK
uKescmYUOdsBLecUYZ7AIVvQsWFw0WRkahXKvGJoKvZAIhQP3Vx0qdvYbMs5CtEixcYr1c17kaUo
elDy9d3akCzxGmQG7SDU+cq0SPSUezDA0hgyMMFjsRj7ZK2L9Igsw7PND2MppWRYxalBfl44lYxQ
HSZdOPNF8RjL4RsdNniKdY140GAswzh4KTPk4JoRPbQDh5jY07BLOaUX9Tjgfs9TYCQpAUV61V9V
I9skINkcs+j7Re/TgfRzcZGgauDs8hlUDTNzNKQ3hBuN9I02HiKS2MC9qw6sK0WW60WfrFj93ooY
O1Esg2wGLboPaHB2cfqm3kMtVtDgtC9CQ85SqWXqWitILuoMHdyiriPDrib6pKmjh6y+GGNQuYmG
OU+RX9Ye3YWeMWMptVRe/RFLfWK9Z5SojJFWcAiG1TDMA71c3ZGm0mHWqllsLusWNpM7rXF/XhjT
MjiUw//2u593EUaphvnjpSjWU3BrgRZBha8VD/309GMgZigKqCLg0u9cfHdJwk3MbNlGiU0mxJ/3
L13cHkkSP+bfD/++zy8//ni66e7ZVEzQ8RwheOMpTKU5SqM00sWbXnC6+H7sz6s/3sTP1/vlqf90
9x+vN3S5CIF4ZKh2Q9LnplfppmqONz15p4UoG75fWtJ9aZWMhBolnvwojkqwNNDxOapX3ymKDaum
zqNlkZnZKmV1beehfteHaNW2z0GRMRviVfIHPzsYBricIn0Jx2549TEAp76B6khGFirI4F/ZLNF2
6SxWQ3/+MS2SalOYbHDqpnl1p60K66e/XYSmjiLk+zqqA0uyv3/0ZQtN+PePlWiEG8gCsduq64wk
5emhv9z+/XxGSsX6x7PE06t93+n7QpfD35/pxy/VkbWlnrFyZg7+eb+fb+vHc/28/lf3+avfqUJt
rg1Mq1MBXavIOu0oNc4MoAOL76v+dJxW/3Xr90/fv/u+9fvq98X3E/y8+leP/aunSpqsY93Gd1FO
zREabdSV6Bt4/LUc4NP1v/ylkpfsOX7enk0PCn4+6Pv6980EPsleY2KRpnVQNhzS9Kv5EU8wMdXf
P37f9H1BAAAlMmH98+F/eonvqwQKK7P/VaH9okKLs/tbHNTDr1IyTUXkJcmGrFmihDZLFBFv/QM5
WhZ/fmT/4xP8rkxTflM1VbEkXgRRkjQJv34Hyyi/6ZYqK7qhoU/jlYms/htbRpV+o6eEUhHwjGgp
Bvq4irWj/+//wi2aiVLN0g2IOKKpWf+MMI17/xEs8/2XT/gaU7YUUVWmnOj720OQetW//4v0r5g9
sjJMMDao4zoeHL9ZjoSdiUfosw2FinpZUvrH5Zkd+E3U7Xoc8eJqzI7ueFS8g6dOWWsUJMsX0BCD
jiJ/OVSrGl1vhfJ7nZRXNBEq7sph1hWfqfGQkeOOIxQmbP5Upcc0XbaUANFNlE8INCrkOtJalk5y
vYpoJSUgUk+1Mfdwiyds76Buzdv+h/DyBxuI3C20J+n/SZvklAVpzZ+lwA76A13nzx/Cn7R5VqcI
pRnwIZiomUz6RAvoeGTVIUjXkWMkDpQO9wm7JD3GiQ/+hKhCMfGLzk1qWQBOMH6Y83ISkc4w/+D3
0Nn4SPvUmsDnvxxrf/FmJVGZosJ/hQF9v11NAjsk6ySKi3+KEneLzi+sMUAiC2h5Kl7moyPmnyFI
Hv0jGd4yHH5aAsMUnoWZfxi5Mk81You1ZF51+YIvb5JRayIO1ltUnMwcfE95UvjQ+zeMV7J/ATRZ
5Qc0LE35pncPOtYrpfHocuIS1QHcClgLaYch+0k/W+WD9f3MJZJMjT/bcJe7+6xTFw1TimK8y+Nr
XCJxxy030uJ9aXInaHaDcQMbhAVRgUJCXWNhkcCMQGQmYFik27CQKPD00gd2SCA+hL+aj+NlC0qu
O9bZmdfVr2237I8yYWLmfsQKMGWygQbSKBDHtyC/ID5u5UN3piQLgp+CsUrhJwo3/NSQj3OpNpnN
81orYqkQN28rNOEwjz2fZsdc8Q/ia1M/PnXDPsMuNYPiCeyd+GNmKNLNADHXqeN37ZxumE3bt4hA
PVLkG+aLCmPIIZqdoxk+H4yZQPbmaTOj1rPuKYBXSoeSg6rsUhEvabsdsUqmtK2zMnUgwSDTc9tX
qvDTHmeFSyFtL6O5F0Z0P1TsFCe1Nkm86PU1QGNtp+1K5N35e689KFk7R3FJy2ZWdI9W8NhFq8Ys
gST5iF2wWakVdKGSmJBoAf4VpjNqqU0OQkrB8w3Af6gfY/GrYh9BoG9qzspBWMQUY/S6niWHlG/Q
8pZxu4yTbN6gBzHSe0GsF+0/vIRYNKCl00l8ydd1uYi0s2f5+7pa9UjSpfARhRT2V1uCBhMiJYPB
FtM9mDVf+p56MI5ompMAWwO0adDj5UcQDM1BuHkYBXHQYkefqU+YYlSiDlq2GzOsW+TVvarPEzE5
e/DiYicaE9AEpxlCmk18KjCxk5KdbmlDGNtxlzs8Q74tDpU1j8i+lufBA2PeJdjri1y2LjW9GThY
ev9qIP9G/5FvhXpDELyLBpQ1fL3QgyVmfPLY/GIZp/B/N0n3Am9TfmGfD66FG7vBCfAwYGXSpoXk
heJ2LAAFJqBvYo+a5aEDIMGHZi5Qm+kc3TkQiGyCEGDCPyqkipm2Jl96wL0pGdcWGbP0lDNv7yoz
w6M+zjcsPvjJIlCNU+N5N4XsU8xnQXDuws2CDVOZDXZhbhPqxsURLKT+aeUoOILbOKJT0D51t9t5
UNt1zGEWUTydT0agQF2YTzWlFpm5l0Gr7LyRDoRORGi3ToYBL5xb9JMbHSJQkDiRG1sFuRuvFRHj
G5JCHQ7OTNvjVs67t2y4jOJKkjYjW8VhhfFJIHXemuK+sgKl67wPCL21GFR2nXFX8c2gtqreaZvV
mlPqM7Gh8LdTlCU4EFDEU5SqjwUe3YrdeezbVhih0ZCx/YMRYwDQ6SkSRjMBCQj7UjJxFFKn4Gob
F6zf6Enzp9x4hjgS6g7PElHlyIyVlLAHOI0VPDJQ5OAmLrRYjOKE6EMkbCKB1xBRpTCQZZiTcTBe
FcZ9EBDIIZqAGFPpuzA9q9oBkEVDBmZ0K9r3gpkvJ5su/2KiqyR9gSYeM8mryUJNyLLZuMgCdTmU
H7CFNVmkwoqxNZl8DVWBr9iBBb9psRdiIeNnBe1nYMK5fhGgCZV6fSRIlXF15IQrvAWn9nNPwoxJ
oaI7ATVxqx3w1rurtRBDh66cnerZcsmFyz0iSu+j+axy6iKvED7zSl0kGJGKhQmGrJY0xKKO2/WX
O29F67GBh/XjHVnfyWgwoAsTarre3E9L3ixqkemSB/hm/Sxm+7xNsd73s10doGVSjMNSjPWLl4Z7
sAGOZQHOjD91ChDS65DHH71nOviJy5UQrO41ybtQLMk2Neqrt7M6BggKYfCKTgZRlf5jTxZRtpqK
HzTo5qw2PCgDPe4WFB71NYrnS+GzKdYpNciB45hxnA771WX3fw3hUJSYT8sdiTbGF20KKg9lQcjX
sJo2v+iZEvApw0kqFlIzw5GCaqjyu3U30A805pa/BskHSmLfjV8ejpo2/jDdkfbwvPTA6JzL3NgM
xjGgtwBaLhE/RQgrgfGU4uc3d6b03Irz6Xsxu1s0YiKuHVmadZjQeBfg8Ak3tHXpTTUFYHYp3j3D
UFZQ5KZ3mEO3QIDqqgwnqjc+yvVJ/lZ4HBsU5ZERnOpy17DSwMZIZO5F4XhqOWJYLpWQaxPFIU6n
RxGrCvP+QJg9OP0ZCQnqtmi2YXVq8PCrJmdkx/kEZk7Cc/iIPLLp1hKHzKg5zffEVofBcuxXor52
U1KEbqr/DGRA4s8wSJh5lordaNkDoVXjk0UKq3IfIsfo3oXxBYQJXU4WIqDojIOs3AqEYrIBH78k
mS9Sdol4bfnktKhfdBZlQYg3B/FY+a9ohGd1SVxw6a5zerZN3O+kZltlqG8XBaABgPVSeIjQjor7
sN7oe6ja3qNyeS+oMaYcieKqshxhW+qPUGpd5YHyTCQ+WePVCC5cpuZzxnRcQxfQm0tT2s0xBSSU
bONyF/SO3DYXVHKzUrJOUneXITSkPv1qS3GqsML0Fe70bz/gS4hQAzGtdJhWLMnMba4GLcWBUv9z
xKC3x2sPN+OxxNU/tLZp2PRipHhPLZJVFBt1qnHvgYmPdq51T00mzNwX641qGCp/O9gNwLh8qgiT
sBmuEn1hREj9w9QxlCkuq1uSXuJtXz9Wxpsr30WU6W4skynSzBvxKxKMvX6VrIUL+kOGa+zV1xC3
GD7RjHu0jbz5BrzYeh+tW8lE5R/P9GrZ1JOLjzAZM08ee6Wac9xRG2F19Jox6KbjMt3gC8bgmDHA
TbI1kQOA9GCehnAiudyYQ23XoKW08QwsRPQPqXEx/Z0IXwItNPJBOsmvzAv8gv6B9SmghAvQYMOm
YDVVLdVoDpIEg9tsuGR8xnTZASdQb6UWlZ89lalQnAaljWetcoqnDO6+JC0D/TFkbDR8EBpk7J5J
J2iG6qyrmNxkn9YxjFflpnnmLL9V6cHLERTNKhJQ6EoQx9WhWKKDlDTLTGd9KCkn75m2uFHv24Y2
vROoe1NeF8INh0fWOIRTiuJb1z+IzEVQctxbrbhbS9Z2ZrFFUFwCZQn3VrIrhXUVnvFnDO9umzpy
pL6I0b6SJSDeiPV8AM0sfGgT9s2+6qJFj+u7g+wRIbHZjZgTMI5PAgONHIUOl2XzUrVPOMdHYj3D
awrDIV39qxkXtaEHhbXWIf3iC06GYtkpNzk5VMOeIIdG3erBagQ0VGP0Ufm6yX21WHJVXrOpuYpQ
rhAmyRcNrfm/xqCHZB8/xzpOekdIHhtxI+MEaduLnlx7KKIai0ZRng3HwPofdjl/5p3+2OJomLJk
FS2zIf9xWyplYuSpA1uctqBiTmqou2Zc1GgG58mqTBf/eE8lT0/333ZUJtoqVRRRRptst3/dBZde
WfhuxAaw0tAwLurEId1Lqe2GLL0P9UmzxckZOXMv+Vf51pOZMcGmZQ5RYmoBizTzf/x+pOn1/tH7
wZf26/sR8qwrhWlDCt0xYzM+2H5tY9QnJDN+4+WiqzBCzD40NB4SR9p/v/z/8oX/Pl9YNXVR1zQJ
7SQVdsVUdb6Sv18Cuny+1XX8+WsN6C+f4W81IEmWf6PMI6v4DCVd599/1YCmm1R8hhoOMRlXoMyZ
8HsNyKAGpEqqZVEJ0iUufhaBjN9US4OErFvyt6VR/meKQNSU/lgG+vHeeWMUE6gETaWgPx5wA1Xi
rGmT6owAdy/h7GCtpQ6eE/XvQ/UZu+ranBaEEKrY3uIIDl/RlYP0FbU1nXiEFBjoYGxhm71GzWij
ldhR7pyo3osObKDCTtVdy/RJs9e027WsAvDtRgT6gb5kD/syrrndcNzyazgck5VSbqRLqzboJJEo
IIj0D7jipj6eQeR9KmFdWQKWNYqjpr91YAU874pRfSNtVbvUlzpTgPvmvtGgAy4hg1QaIHEz28cs
K7FEh+AVhR1BeMNSWn+l7iuZklXTLsNCmKKxQKa5wSqF8/IeRZDOGnXWA6EYvBUIaScz0V9G5zra
s90crI8KTiktzNCzRWPb0ALbJO0bk8YEG5V84hFwcUe+yjwJDkV+oCm7CpQeFbi06GoLyAk9IHBy
tOl8Hox8Bc91TljQrHsjvMTSH0Axw6ugMwDHZcidzrQZ28cRwBK6ymmsSgx1Zkrkx/ji9huWILx2
crtVo5PgSxma4lsQ7NKQBdhQtZgAaE5TCkCZEdQbrTTmCubUWU2lyhWAegY6FCEW1hZAA//TbImE
69Zx54joM9RgH4JDRX1hK1KybCyGQCAr7MLUmTAekTME4qHzVxXCdAcM45IGmSxzmMisAhu331pZ
hGClX9BVnHs9m05og3pzD0Mnv0grw4AJNtXM1gA4EpbYkjywChTtikVUhCceELDPI8heXCB/6lWa
Tm19ktieZs2D1R3CG38CqyIcHyvpWhblQ4fpyA3uQU/++1v1pHDXqNA2YyssIPC0kN/XGEFa+j3j
Fwkh+psmo4p7S2hltSMpZQ6Jiz7K1VZ6h7qhLxAzoPYmr9NIT4mwTuCivqpP8Ul5BhYkNyt4SwqC
i43wOfGHIKuyUAnWGOTj+Fo0twFsRM4yJeHDM8RZvQv1cTHk6lbJFLsi61xRJu4nKxgPithWcSzi
q0Zl25gnXb8NMO2rBhEGGuFY4XujorSWjmAFzAPf07Tj4BDBmknuDAkIpDzkzqSagei9INdcncvS
vP5M8sWwMp6APq/ii/IeXoRHYGWncEsUk0mUAJwy+sPtasQ7RWo7ATD0hq4cnKhPimxlolH8IO+p
CwAw2aZWo/4Yl0Pok/j9Zeobk836hMBuWoejrJSem2Ql59AOsAalI96ZI2AXJuF9+oFaSKq0Za4C
cEi38rkrWer0OLyoGRWyt9HucMsF/iaxgQEDtMyKHS9o/VnrSVd1A9Wbbrd+7IpiqXjtkbLFsiAT
DE0kJiRv3ui6U0jwwoxTV+9j1LQNhtnWSXJWpAYejug6WlepOjeWNdPDZZRsKw46jyGukIBznKKI
eZeaNoxyjSXxKHqrROcMY7lgW+pj45+L1h5kbZaioa3ByIxMx8YsMDH/dQcx+pTym59JaKnIe9go
7wrlY5ByO4EVRRc/tCtvCd+OBTWVI5c2akRwKJL6738erJa8Og2NTUCuezc6CnHUNst8yd8y3Ziw
Aev9Kyoj9nFEOsZvRgFXZD3dyy0HW0xBKrGexlNMwHtrh/mFtI0SQTv4SX1hvbFIZBtv4Dee86z9
Q6YZ5JZNXOAQMxK3FFt2q+BKqcNwGYc3cmq1+unHb0b/2Rgfmw6R5jV3ycILG7tE+WbykrpKGjfl
Hmt8lCqWj+1wn+ykWrzsALSH1Hj6jBOg7ld+IuG7INoNmprcGgyWyqtpvZsW5kB00PVO6VlxyuUw
WUNsS0bt4+eUrBg1KFUJQkktY2xWZk0bYbz6fXuIfV6/ynalX9lUddTSljA7dMu6exCKL05BE21k
gOHcLEgNCgJj61WIrSnrVzdd/pCHXRWBtl0W1Vw3gFYhqFkG2lLMGYpBUrWgwE+t4a9cebQt/H0Z
nbqMCSAcb4Jwb4ij6GK2rhQULZr42nns33E/rrOCYKkPvyXvja+EswuCioJ2mqrijr9OxH6Q276v
rhrUfEXJhpwtJNlmEuGegwsQKhyONRL3YUjXYSt8MQgIRHP1y1gTaEZA8CIJ0euBJgYvQcCCmeJG
zAiHqKQ9psEnqKAsW9eDtxRJg4ueWnnykl0tQdrX3iqNOapx+d9bKtVy/uwqqCvwRJUOReEcIrOZ
Lg39UdIfc8qu+A1e62BHa3LmjfAyJ1UJQSshFVb1HU8k4492kfxXt4UAyFVqhVFTw+B5FHr2xBoK
Tfe5wwEbAGaenntV9kT94vkC2oYZzYnoXWSOqqwNPmAIrYwlzBInmcHVfcB3qYK6dId30D9YROZl
CFRKm+uM5CS0qUfXOJv1E5SwWH2WkTsaDP+snalA8omFebdoeizRU9uKLbCWUsfewS0pqk0Z3pOJ
Zpxd8yCDRboaqm1Xs1MyHdBqFsl10wnqYVjsKDtEAI/OSNWDhYUD0jvyraecmK/SK4rR7jkvJUhs
Xz1RhQDvev00iV6RDU0+rbHbT9co1VTae4pzZqrbnEFgPnqezSnc4y5K79wZgxDiMsPcai3s89rp
CY18AbKcWUtFWE4GCDbNEujRNFiVJo5vI4MtCs9okhoMQD6Bcgb5Kc9XuL9NONkdYlo8GcRIrEM8
uVV4l+ubzOIjYLoaUKMSI5WsxYyGgEKaZTlPlVeDIV4MgzejNFZIVvgm7FPY3MuOv0d8hcOXekB1
rI0OopjCW5h+YgT04QEpLYVuyMv9l+6tIL+baMPLWwmg2MpGp+XzLFJySwOnHAgc1m9qs5eDM5cT
zNycUNQB5LZc2PpHo9+31iFwqdNNAV1pehAUYOs1LYOO9ZESUBZn2xrUAp7pU4tequ9LJ61IS3Sl
DVGlK/Nimd2UGD+47nshdntRSZYdMgO1KGae/hjv+2BwotJGPL3rSapoWQCNFSoHyee0ImywJoS9
DaS1rr75wxV3BtJ4PJXms5Dpu4Ie4BDNcyP8DOXSKUJ4Eqw1PI+Kde8DncQ/3hOhKiobXY+WVTVv
cdm65bjIPY+6RLLMXOVRig6F1cBHirE9m/OEvb5MCKGQesxozUlSduhWCegwN/wfthCyUpAATmHN
w2SXPORYBPS7Rq9PA1anffjDJdds6AflR5ZujJZwCRqD83EXkHcEy2/tgPPGItCm5/BmTgDjYkVY
JeVDZIOsAo5BvEDYKjMh1hzNcNFXSnzs6RGm0oU1tc6klN719rVJQsTTq6rclRjJYD0T9c6vQhf0
45TmwZBtzCsWddQNfYVW1SuFGVptffxGorz5PKX9xNYHekYWzWQA9fWeFiTodZkiyZFfKFd89xH6
TOrk9FYwT2IsIFtYYnhLCXP9YEU/HiW8sfBKkerTJ4zvYq7YHWlNyV7W98nRgj3I2+AmC2NMeJHI
qIvYMAQskvbWtNDTnoEPZrGtpHuDaVsgL2VGtR6ENM242WCyZu2AAIMmqfc95bBsWA3TgvtMs5E/
K70DxKT7yPse9AVC18jawoiccLftCaE7/VI1u0ylTwV4904+wBmVyexaGVfxQaUqqhnHhngtOA0z
3dxWjLPtkbZ6xvJksJ6MYefB3kat9ojMkeIP+ZIHQfAWEuC80V+1qxbfqDJrP+oT36A3nGgU0i70
rU1ORd8rB2aVZmuAbfDJevGwTwArRizIf58DeJAXi62PkD0CYDXNZqZHx46VTx58th07sAto16Fc
SHPSt0BwlOZngOgNasiqOxdZ81SBWpn4UzHNmIyYbIfqXuXeM8q7+VLYtCKwUnGj+ztJYRaTgbA/
SuQwpXDni1CggwJLYdOGZHDRq+Ajb/KL4N4juJZYBDBlDPkW4oTVogU7+zt6rmw8ttHz+DKFG0Yi
xL5uJtGGgUPCGgYlIaTm9uRO6yYVvzmfJoSBbhfxWqFFA8fW62ty30CcrqHLZZT+WGUla7jYtrpS
rF1Pf3/pL/sTecbUw0fbZ90ArXN6dHIn5nzCXysTbtfUziEF5xb+1pAv2Tq2L/9/CzJT5eee5UMZ
eH5d/ce//a0SNMUm/eEKJH6kMefmsxwePqsmrv/j336IKKZ7/r/e+Lcgpr9fayHNSFTFiYVkiTKm
UEuj2vD3ay3/Nyqz9NdKy18+/ne1jfSbKqI8Rk+jTJFME9Hpd7UNiCjENJKhajpcA4QTPyst0m8S
+hsD4Q+ZTRRjeEO/y23E32BA6aao67xnWfun6iymNslpfi3sTX+5IVtgbxTTopUDi+rXwl4rd1AO
LLdjlZ4uXBbbkvcUNudSPvRNuVTp32MFWCWNwyjHmgIpQgd7fxVwmAs764OyNz6d7Dl7F3Znxcqh
vjhS2zqpDhq0IrG5eglYovgsotkKmZ8tR7ZUqo7UH5DFMyHeeUaWGsASBej33cTgnPZH4Ng3eK62
76rJLjbcZoMKzZv+sONz+urJSX8k3JHlgbHOvtkksDEHHGj9Efual+pLibXg6COfPXb6FeqHWa+q
U5wAUCh3zKUktCtv6gJmPZkiGVr4gcFwH2GQ6CZxovYGl5vsowxT7jSchCBJOZNpJUMaRIJzKvD0
WRuPBh8qDHCiLCGkI0nxGyQeDDnyXpvdyH2YvaPj9iGKWgttZKmD1ANd8kTeZjbJwR7OFficWvJo
BOzMkcYS7kNgKETqR7G3i5eIBn9jzSXjWWTZaqX+h+aiuyCEnNY9KzBxgYaeQn8G6V7yabtuh4Ng
raqKDPTqk2pXXopLS1ik1QuiwEXOg7tUXSrj1gj7TZMwRpgffr0ItE3r3jJb6G41WTXDGgXpFf1H
nj6JNR6lyq4lJ8W6dR6YRYsXeI3ITYRtTn5sLi8l+N5KfxD9Z9PYM310dLyUbG/pF4PW67G+S0dU
IUDqSwfvFbMR/ykQVZoZDVND27XxW7UJd8bstbQ+EuhEALAIeX4Hj2F+YmtJL8MAxRIi9ZyCS7tG
iIu8YJRRcNCT8WCXp72DgsvDKCD747ygzRMu9ZBvalY96w/Zm9wwDZHomR8JA6jtlsRGsIQ5IVFk
bSZgEDBEdfOY9+VyoDP5ubQDiV3vgnUdCrgw5HkI4XhonsR8qSPMhE9uI4aXi0WFUG3aodaZumyp
24zyCjO5iHWJugOJtx9B/z5eYqQ5rBxgwhiWTXxCXb2ErOT1Ofs8fAvMzV51whgwDgsx2bEvdrOj
WO7rbpmzUW3ih045VbyaqNBWB1WYbkem7WmPDjueoIPGmTbi0xadj2mtzRvUBm2w1l59kokeIYBm
ua3RWlIPGlki4aIeboiwZ/34atQ71CLmzJ3RbynPnYZ0yoeJWi2tDtB/OnvXxJ1LxMxJtvWn4hxZ
NniwxYiugTPbFa9Yk9ErjGCkTx1xFNET6VK2MjAzBWc0rKscrii6ImgpIFWWAikW5kR2Is9tqFco
3XaWe+NELAnl6iYjeV59SWz+jbdlBNkEtYYBMEI7Z8OL4tsthx5a70VQYwS4pXh7MOi3RNJcxfJE
jYMoqJRpD/n3LEDmQJs8MWGHRDjGBuC5kNoL5WbiQPPYMsrBsplCbjgONeMuoYxIWVZlZbsWAcMj
ZN+l20gr5jGI0KS4DVkHfltd3gFDxXQDg3U0D5A4zetLTZgZ6IfjsI8VW+xgXeJm0eMXvbmCmZPd
zBGMeC77xhyKN84ZeHQLWa5tkbHEJSAASyy2E0lkZ+OxXJG7DSgimqTZ0nzyRpPuD1j16hCLj2aw
GTunZXmKKkx/0hi1tt1BcsBLAzwVdi66gSrZMYqSj/5FA+lZx7C2x9Bxjo6sEpfDOqCFW2Xa/r0D
yoICBw4lwcwncXxDJpGARlt1DwniOHNd9Xv/g1Kx7oJacxBpSNfO3QWWsVYF+J+E0S0NeNITSJaK
dad0Ngp2CA/jU5bY3UcsOOZqiD9DJgX4IMDQ+0thN8mhPcbUeJLjgKyPwYbNa4VezWUgjjHFYDva
aIiuSTxmxAy+qmEOLT/Dr01NwJ8DKhWamXXEOjHIZ/csXBienOHBJJDdWLt2vLdOwTFY4IlYVBDw
gLJb6EPYf8yV2mGyib1V1VGTypfSqeqWKl4joTy4DCW1GCx0eK5ZeCvLIzI3g0POHBHN8aXolq0F
46Ji4RY3ZxyL+NPupfg0sjyMEaykjPIce4CyAYgrKzlks9lNY3SDgo1z300OWvzCoLtoIJAOT8UB
Ol1C3h75nAR2Ib0h2FlatdnejdfJSqLYXo3MQUn9KhNQN57HaazQt3F8ccXdlELQN9lZFqnWI2Ws
yFzBpKQf9B2GJgoCL5X+aNGntoJLXBubwNxnLNAzZ3PPtG4raefuCHdCU2CYPYTlg/tWpORpJcfI
kQNYpo5MV1+8oNAj2/lSlEevOU/cJsUmj2RmYuQCkLCl2MAmdHzQJ5mPttf2SWWLR82WcVZ4CsUF
5CFyPjcgB3g5x3bwTgkMm2OtP3bmg9thWKqImmieE3JhEuFK7F9NKmu9DMgYF7CEmS1a3Cc0mcVB
3wxfocNY4qifuFMozKazY4q5USCNFaVSSROnhvXQPneZtkk+S3oHIJIU6Mhebz/gRYj110r5SoSH
HubPNI87LtSTrKbY8KSg7RitYdK0AVWCEQ8HLLQNIqFdkrKjLoCMQlNkCgGcXDJS8vopspPsToFB
afmZuqNmIGnCFwTTZcuckZB4qxibrJ8hHijexe7VzxeZacflctoydZCRyJOYT7q6o1DY/p21yJ6z
yAeMhXQkcZQF3mb0CNHCjKqLnKlHDw6TWcbYtRNbeYnchbpJGa4Nb2UI624XryXlXh28FUkKrbIb
HQL9yDt8GCCao1ZEuoBSqXbPVb8e/JU8bFjQTHtgxckO+ldy4O7MNWlC8Y+V1MKHX1bbPZ5YtD0m
9S0E00gUa3IcTuxEN/StRjI0RORhS6byiRPDiZyEG3bClMhLvpQv/TX4on8wFx8kxu0TMSEuZldF
sXHVBdeRIrzJIuWp4gTpt3WyqAjTRRQoLzskjxZ4fERWpxywEqlWQ79vIGAl/YNLvJ7uauDtngbR
rvkalGtgHrL0AKgjvFnWyn1Sbf9BJgrFXAmMFxiWsdBXqCyy1xY+Rte2O9yrc8ElzEYZdx3tDC8l
2t16Huuz4ZtHluPzIQBMTFzErH5Sb/JNvNE9m5kk+N7CJ/0indVL1KPT6R14Kw0drQQmDHVqr9xT
1hX196a6KRVl1halngOBfJFvNiGbuXJZ7st9/pjv1VialdlDIr3759CjF0ILk+alBnUd0uYxuJP7
YG4hERBGVxgI1Jzonp8n+Dvg5BUyvccMov37l9/POncRwiToq3n8mdLhChzGg4m+mT2YJMx1wUsn
PkB7grrnLYX21c2jY9ti9zyopH0xRSG7GB8RTXF6e0LK4Xe0SDS88AWjUk6q05gmTlx9idIzBdeI
j0Zg4sQCags+9kLTXeGLYbsO0YDa5rhlodhRhUaQJ9yw7Iw9I613nGp2k7aptOWFNhcXwiZ8AHF/
pW6VfJQpIzZ5qyK5pOyKdZapnrnpkBCJmNZFh1p/ukK1WsLQgYgI77N6DsN7B4GOdlz/n+yd2XKr
et6ebyUXsOliHk5ywCg0WrJs2T5R2cs2kwAxCcTV54HV3V7Z+TpVOUlO0r2LBQjJCMF/eH/vcOh3
3cOwTbcKmjcwjpgUhNdudAFG8c6/7MvHC1VSW78uoD4n4B0mzExPUVaGahu4CqgMgnA8o+jCMBJy
dgdDL//EKknOF0AJQvdY3+pTxACQcWZHflFZjCs154eivJtTx1DlPLwUzzB+NQXmKwXp8V0nU25i
EWFlSlVFQJSMHJGsSn8aQhQ7I52BiNoVjypHkR3TmF/q2R+CMvtmioEqW6JOXHONiD1QlRwdGjOr
cYDLUwdiEwgXEmJsWgE8U6VqlXT7RnnASZ1SwsWRtvkL0VwG7ZcdEZ1mDn55AUhLXrp4e1kp95Bm
UAryzoFldfEvCaA1NPq6I0TnljxejXejf2FAD45lkHsEpLGTXrRfFEHN4gHJL/9dc4tZGP3/RzLM
6kZPwpq+AeMzWt8CwqPBT+KHK0IE6dH4yn/luMDBEZMu3j1Mu8qrY+TfCwnzMnSuJhEc7mUBvu2D
XyYvBQnc2sVVXRFm5x1qiy76JdpTC4u/dXcJxQbjLIhojEQbbOHk6Ik/BM4zKTzvk98hJay3O9hN
uxGA12SCL6Idd2bpcoH984nCBV6jGS6hGoM++Z27ip6tFG1KEQO2e3R3akcKgB4I8Se1i2IvVb4Y
Rvrivq8YveGp6Ui7Kg80Aq6Col5UqK5r36D3KmKItIB/yA4WESLWnLqtWKNgb0O1GY8qgD7Et8FT
MOGwQPJG3Ya1TAr8ODoGJG8VzwXcpMa4frwYPtjQPd72JRZlwRAgbCWAcTi/cHGzwonLE5F5T3zv
+EbK7Crme4/t5zDxFcYnvi4kwe7B+LIuIWrM2KAaFBrvI0hUK3pnejxQaKaaoFIJd2tH1czu9T6s
cxIRmHe2w8uN9CbxCIlAh2cH/fQCOYv23zpz34m+1R4F/flG4toVvyhHmPI0XCV6wcvXhBnvi+4j
Vpr6vseqlcDhR1KOQH7XFOSG7US3g5JOYUxj2rPq87Wq0gfZhYdg1r44F4dv1XyTBYiPg5+Ct3YK
qQNnnk18PuuaEeEDeZX4eBFoJCkvEoW7e7xWENFKeGoJ9Td96/q+J05dOWpHFCiMAMtikQoLXBJh
I9Q0w/F5wazdAL8QSNsYc7pGFBUiI02TLMsRTcuhavRjHu1b+lYSr4XxYayhYJfYrJi4tETYslAH
VLWzg7WiPTxc9PWtsY5N0fsJ1QeD3JI4JQYwWXakFHbQJ0l8uWwbDBrbzxGhDMqZYstTO2UfMpsc
8i2D4azzJLrk7BokMZPxPbCjEXf2plVTyqluRP62sbi0tG+UjIFpBHgXyCzdYXweru7tsc5h2Cna
8i46K/WtGXY92gasKW0cV7rJdLY4NvTFQBykqsVntzLWkBjREbTX3BMV9yrsKwIFrW+gRiMnEDhe
G2BEV+2rEXvohRgm95PwRnBolLKI0DmKPcvi4/IRM+M8f5C4JkmKTYdcVniK+z0NoEHcBf4Xo/lw
yb4wlImsA9YG1gb1tXySV22AQ7R/C4BWr5jBEA/nqlOmC7NFh7E0XRH5BPhBOePlFWC/M09M2I1o
B6/TGPcmE+JYDAxijQtuL27REhZoensEsLGkRSEuCiz2b3FAsUClFqo86MkezCZh2ESMrLKZYNk7
A0lLW/81SCm2JHIyQARqk486+57G43sDJChaRmooc09dKsMVD8Sb8ZSdIS3/FQHcmWc5G0L5qDMQ
z4unvjffG/IpVlAqGXnSpkCcMd8VSsWUPTyeVLLjxM8maxy1Rqzip/HDCFTTBBcqncwwQHCtM/Eo
XqS8CZJE1iaVsqUlv+GRYcIV1gi9gvS3+kuP4OsOLX+cXtryp8rU7U2AKeT/1ZfmBWtCsmhKWMRT
gLWPDwQlX4c5ghgqV2RPWCyAXEUv5ZlapbRtqe6qU2cowsL4K1bLWGImgdUdrkmWGpixDNuFRDLG
yWK2IH+beB54FzB2sHkWDrg42aPyKJt+Cz0H5OT8+EZ3m7rQpMfSh9U+WZDIcJRWz7UCjPWcIlob
jqQdYIhLiUJyhkW+KZ/iJgVXXN/2Bj81PTk2uSqZNAjvoN3cswOsTUCgj1Z44L+/zjBAY8u0hnAk
syt5ZCaskp1bO9XrX4jQsbgceS1OPoYjyIC0bo9sMd2h278xfHSoP+vHvyQCP802NodQX9PhEJqa
MLT09Ob1XvjSAekyTzyI0+a8Vj+nAw6wE3LQQfQuxmNxdyqEDbd1CsDC7BFmFRpckgS/aJbwTiKf
CcbvvXHuu79Imxyq9sw59YdsRWqojVdN0BFNMhVL7BW+XUvCfNqQ0q7+9Fc26gq2DwInjWrljofT
g0HV5DAegDfGQOi5Pt1ehUbPhI1iLNQPmtW/bpLKQ3Gx+tA6CLEvU6dXd3LyayARyer2Yv9UQmNh
It8shDUj72otwMUBNfu/Wzj4s27w34OvcvuefzVz+eDf5YTfBYR/b/6/ry6IGuRhWTM16gCA+trE
ZfzP1YXH9+K/bd7br/9Zz/tffcafXE5DtUxd1g3RnIIh/lVhmLiciqaJmm7wIlWEP5ImjH9oUDWp
dXBOugFv898VBoWXeKdqWpZsSSz+D7mcM1fzjxrDfO5kakDnVGUkwvLfJL3yzbzhFqH0O2GXvxN4
mG3NQHm5e9j62/GDZauaHW3VQBxDCUVWZgW9By28CLuJXK+uyVrorEcZLFVh6hxz34/+WCAbvC+q
86s4uiNJdCoJMiclDS5PBtFUy6IKeyqexhabgw7E69RZrrG+vQJxF/Zz78RE3wLDrOR3EtbBZJnY
uOdlETZgwfDKCLxpvgmrQBMTYmtN5tz99NZjROWPGEp65reeheZ3ta2P5vdIFJMnKVsiyM/uBb9q
D7OpjDGKefWYk0USKVi88KQw3jzolBJ8fQ8lDlEqKBbd8b1YYYJ2JYanWbP/ZgYD6Y5jjdx4mlFQ
Z5fo9ljX93Xj6fvsGRgyodxnki36zJzVFYwwwg7KUe+Vl4gbrdjxadd0+jQoFwXJFfzRveUuzEAE
GKLlFx3IBTaIEyA2XTuOJVNUGlhRv2TwXlaPeXHx+ccQgmdVNhAkBDXp294bc0lqGCA52P5ONX01
XUTD/oCrpEc2ZRY9gpcovmm8JAtCgVBC3tMVfiPjaTxlmZvsQ4zMH26rfIJA4Kf2YVPZZBqDmkOn
pF6SHYwooDO4WIGhHTBFrD8T+Jew2mW3K72mwqLCN5snlR7RWiRURjs38jBYR9QI5Bt9iZKv4jaF
X0vmpgg8vnTdgY7T9n6DA/KUOkA1xZbIrE/WPXNvagSfcnizq18MeidTeAuQyha+DsVHSQqMzamp
KNqoIN9csHhfm8ieExBi4Wp3sV8otItvZEbU8rronBpJEEl80GeJdiM/e3CBqn71g0OAwGTTXvp6
WENXRHxKmNPJVLy4d7O7j3WbhvFaICzKFPGJEQinwb/FB5IG1QA6H5kdv1rVu71U3w3TUWRB0UEl
qzph8ujjTmOTsM6vh++V6GGRZt90D1clThOwMF4qHED9Au+gA1EAgIhjyBQ9B+W9lx5EAHSp+ZoC
PVP53mKcenHGo+XgS47hzdDQXW/gWlRhCSsIg5cqDPj9+WmVlelmawbdJIxhP0kdC6HML7izA8oR
qEiY6RZg3W7+FAXS4eblbhvkgeWnbv+gvUEPCa8BvtphuqvRGPYvgDTvTWg8w/h08KL2zu4D1WxX
9vvHm/dLD7UAoM7PXeggTLk/ahLiAD0dI7g/XD6iTbQ/u4anh7+gp2zJj1wYXrzFhjQAT3CTR/FD
XSw1J912YbnGPtVLN9Gu8LrV/UNcRY8wvIxXcUUe2wbuowGuF3+on+ZxGsem7mgLyLjwjre7r2g/
LrP19Rl189muQhNHgiaQBVvuNhQpL+6hGV/PWA8AuUX+hTDqcc84xwAyYNhAQOIaK/BUeDmTO6ou
GQ6iqa39W+4Wz4z8jDOTPkiZC3NpFl/doZ1UbdH27pxNB9MzhjGrdjUCFMLcBE6PBm55Ki3WNsMX
k6dyMii39dIfjf3tFN0ZIz7pN+8cWvUjQ+ZCf7sIgp10OxT2VTB8MHrvhGRpnKkmbjRtUwY3YcVe
9+ZjncntKNFkmE46aZfNPSSXJA3jKMgnq6VJqGR+XV6vjxRHwvx1RNfu6ZgVjIs+8lLQd++ebm7H
yHxJX+PCJ97C+DC4nMt4IO8M0T+GBtYuDhtMaxDc4TFF4t7F7Wj5I8SG3Gstml4c86goO/Lz/QuG
JswYpiu2wbT1eE/RlBLzs6i3QLtU+kKsDsDpy1f8ec+CKw0OMNNAjdOi9EYp2kPEJAWy6A8rPM0T
HjL9Pbo6mbikzIY9ENZvox3/agm43GH2yweK1HSCFhMjryHRo9mh0Tyfqofuk5ywrUHYmp2eyBo5
P4wmxV03hwNifGvDQyXvsgkntnG6crpJ/mWbb8Rgwo+n1LyCfoiyfHt50J2Sezi7P95fOuaEATk7
hbCOmXNTBIySLQnQj7DbBpIdqJiemJ5qVNVpwx2VQredJ0+4ywE/g0NMlNXFDWl5FBLnK6/P/an4
3prXTZ098r0B1i/SPqoXueTWhYfiAWWFx3/povrsQx6KguffFtwIoGtadFecZnCL8gWCy/nHSgMl
5auafkfKIIDtHXOOrRIQrL1Uf+URI8bOn8aNgLpZ7ElLKAPzS+QtacGwJD183dQunr2QatcdDxBu
mlfyTo+/tzRubzIDCUDv1uyj7KJ60ZEi9dpCLeexgwDFtRUUFbXK9Xp0zjuilbuXnlUdtjT5Lna2
NpbiC3+iJrxtn6+TB2vPaUrk+fJJ2nTWhGxKacisCfUEJHIR0uXH2VGZiExcrqOMpEmAoo7x2to0
QlhwXNji+mxBGLseRWi+CCW+MXdEiCpPezkiQrTQyU5Px81lGrDelf32SxqOMo18Q+g1xYvofSCa
MVGh7S9pwH2qvC6pIG4djPdl/ZUGOXcIKQFcd2OpqI9Re8r81LsvIv/snZ3PT/jY4N1Q1R2i+rL3
Kltk7/cLopgStgJkqppkyRrLEiFbJe/FmmLjda384sHSS6ZveCRjnt664upKJZB8lUV1Eo5t6kEk
CuWVhsUgwErbexW9BP/gF9eR4qE77/RGS+in1IYvW2UJjTLeAN0D8ujlK0sDWpcw7cH0Kcso5E8r
pTKtUGdrfGFPW0LVzh2/L5fl+J1oXsPIoQyvgnenq4k3LCvridzxWpLdfHojwQLpu7Hv3FfJkZzc
F7jkh+s2HkHtbTzx4kO8oMi6Ki0fn7AMh0jH+qoKewTLNK9hbd7Rsrj31Ik3AgWObKFAvOZRjNGE
Q4x3NXgkqkFc5aemTomNZ2ZbuP3h+y1Zz3hlxXa94XcABc+wBGaI1ju59q0TnJCJB1IpmMRz/2yn
bk7DqzmZ/knI3YXKxz+Y6hPw15CUGVPk/j5r6OS2N6s79C2BlYyq0CV0H1ou4eCPbj6WiSYGPU4H
8rrPdn6qMiZvwb7SggbJRL3RxQPFM2DrmKTt89ckYaGEcLYlc3XNHmtzotSasWvcYSc+CrnHioJO
GgkGvPqLu4yc5UPmPHQ+fbZjt4su9wspvN1DEJ3Ru53kNAjjx/HCN9kCDN0VkqsQz+DP2A6nul0a
pCc55E62kQcODWR4HEPy4cJz0K6T7UhAATw96h6e6ZlOdMK5tNoKhZMmYPAJTilM5MWPQnPb80M9
CLiYbZKng2Aez3Rtty+t5MxxiCD1ipKaSyA2Hp7Oq7bXmQiQPH2c0HVui3Jd8ex363gheeYid9VF
6SuUEBgvLJUlk9WNuTN3wAcEZcGGZEjLcOaX9kbLZzx1r5dVAvrNEEO+8kDEL8UTgNHV8HrSOsQP
grMYvOPLSbHc3KI2Cbs19v5CYC3/0kazUckD6XcinFxRZI6tURPFEFqwqN0YSMDvGgEoGpAzcUUX
0b68tRTXTpLiw4RU9I/z8FkxZBEcKhFq4/UfPQkSl9MNWgFwS/mKtYSsHQwdtwNhqbUHEnb+/5z7
DwOt9/8Y44gvLWy7/zzVfmrf4z95fEhzpjf8a14tWv8QsUtFgogfsKyof8yrJfUfoi7KlobVggWF
jhntvzSS8j9ELIl1k0xFGIWSypSbUuFklMW8WuR/iqjBhzJM6f+MuweAAG7wJ3dPxI2LaTUSYV1R
ZcQenPuf3L0Sq5+4vJtUjSWBrjqL8IUzJs/+P1Z1oytolKcgld+rfz+AIDSFAUrn9w1hqE5pjA9J
rJmUWMo2ICTDyYnIIZtB6/2uVNfRvUqCglhyrO77Rd2Z67oW+qV6Vk1PQLI2lELyUNzBSaX7PQma
IUv9shZQsqmYwOpDhLqPlLggNaJtPvbdso8ZHQrjSyzhWXAhAWNBavJUHx8COe8qP59S/yxVAgyt
piFWx0i9SdCiO/M3wWuyKHfzqiCV5vg4r6pU424rc2SmjD03kxbhirvN/FIyxRv8vhR/fMz80h9X
aT5q3inqZpA0owRTKL5NsyvMyaUMO9SXefXcYbSqqvFRm16Yd82LbPIvJ7fn+l/uU4k65Lea3kLE
5b9WVeGW0Y1O75xfmt/+sznv+/kzxfzGeft/Wf3f//WfE5zXInKUwntSDyHhFdclJtZXBsSsEVXx
z7WfF5pM/Oe+n+Mi7UqIxd/e8vPy/JZ5M2Y2itoSGdB/dTDcWUpf8yt/fOLvvfPbtcjg78yrkC4I
1Y5/n+zfzunn782f9bc/NW/G000hyCpQz7+/z3VQufrzdnw2Ia5fsXki14+qZzEvk8mQE2ojd+e8
eplcOvW8wqa+LoN51+8Di9lndDp6PuT3Z8yrvw+aXv7Z/OPlrEH0b3dEdhDJNa3OR/3t4+bN//zy
388yajFria0EjNqa8k1T+qllNp3cfGQVTXJGqxfQUbVIdn9vl03yz4Pmw+fNUYjTJRD19NZ5x88n
jXrLh8zbeEQWy3nt551F3k9jvukz552m0OEkm1MsqmPCUa+E6rTQ38hR+1ntzgVupRK6iPn1ochx
+MQu0e5JO3E0jPdxfDJUl2yvm5up+xxxeogTL0nTJpk2RdLQhd8E32gxRR2TwbmOBSdhJucc/eq0
Kk2RshpXEzXnFGzwe3XeG7fGSk0Rt81b82J+43zcz+YfHznvnF+eD/x537yPctDkElTEPkl+FB3I
MPm43avYHc/1apyCnMQCtRaBwhAqL+2bOTXi80JpBhr1cm7a9WmvlGNzVJY17mmTPf4cBqYaROUW
RDxkjL1GtTqWGoVE+VYb/LL5kC91FO05/Jw45dub0/ee134W875CVyAoySCcc9rDWCsF9beKaDih
Vk4qGnX6CUlfxHWlgMP2k8iMxUWnJE4Y7jH5HXI05WshtDtaurZvkjMMgSmLpk2g+iZ9lQBhsJkz
1FRbvgW2NpPOK0MLK/fQKBKTkmx2S2FnTaHA1ymJyagrC7MuhrCkLIRSB+nx9q6Y5GblTQTloeiu
K2JZM5zQIEvlogJ9QhofzxcYgddOXFTVSLVMRFCnCcY/1xp8uBcGubXK1EabSR17mj7Naiej4Dl3
ormaAHzz6s/O5CbulD4eiebhMZgX8WTR+7M5r+FUR3ktV7e36aafF1kMTGQw9KY+TDxnPOX1CNGu
Elsh0Gv9ygy+5xG453ga6xFyLAEguqgRGVq4wMw3FAp3Yo6nxc9NNu+rLjXEtZt6IRtWXOHqdQnQ
yzTL651wJK2eTHx/tue1Su4G/piFBMdU8B4w8LDMrsb0CytXGrwiJqx33o5NXiJFll8FDT/5fQZA
ZHOeEntEkIHO7AUJ3ERlpj6vttXC6hoi1XGEOve1ih+1CTB7hcIXAfqaMQKgrJTM34uqC9VJ86Z3
qbls68YkE2TEmsCEWV/OrszDqBCFR8pjhqmPh0/BdbDJtb1BSrnvm9S/P5JepYAiPQ5vZhx00Jix
gy+c8Rm24ncZBzh1VlDaZIyQnOyT6Vv2kNyCa/SCEP86uLW4uHcv3i+FyALo0c1CBi+EZzzIDpBt
4skN+W9kYRiLwsSKYRuJKP68Sv3szu+gdnx0Wjt4BGCafxnc9hlfuFrwxPg9V9bMIYvL0hxQy2PA
jR+7i1RHL19iqHLjlyx7KRKha7xMeky+QqqPmIlCVupR95s3v1efdHWhaiEMpVt0Mr4QlN61J5QJ
Jcpmien+ptSfYyCYy/oMXkJG4x2PhXURb2oxvIoLs3ab1gOnxGgbdtCIJ9xVCRouJ3BlQ4ODKvqS
bCT45VYoYNQ+OsL3gFmcIQMGdS8wIiXob9n6fN3FzFGhCIiOgFcmOYIopyFtYjjRRQ/X9lO/BVgs
rUgnhp8Nu1VLltTrjcEtLmEsaI5pLsjeagkDBOEHD1Cds7iNbkvdXDT4IZgL5b1HtFmUgdiRRxDK
2Tpv8NpxSnEbA9/hEsH1heWnPMOzyh+QDTNjbKxgEnF9g9qIL/WzKSwHcaF8pzqNe9DtJNiornBZ
TGJwJuOUc6yAOdftOV0NltfvIsirT+0mcSGqRi1aWh8CctaGdx0ue3CNQ2r6Wv2F6dp4WUXlxpyi
sxbl2ddHyhAf6cg4EjYC1MdxLVr7UnBLPTDrIB6XtYFadJWCz4NnkeQxIAFLs+8yelabTcR9tLpa
0/UmqkOMAtKswDWE7wImAzPlzMVqByk9REp8Zj2dH/AWjNeV9s0zq6KiRPo1uJXsmu1S+i7rfZGF
V5wHxOmCcZ1IX7LPuPblrmwQkBmmgpcT2UvGBcgN2Ppb2a000hAggxXoqUlrQsCIEGGTdB4Osb3q
IPAV24U0uOL6etAET1KPFvCNuFCx2ArzdoFP3ND4Rrm6jF5fM3RYGz1gV+1CIyC4W12P2d32hrfh
ifIS7C6LYL19K4d9LGDXtNbga6dw3PiaEfR07QIEHPYjyXW29JW+kaSq32A0gqsTkywfIAUZsIiO
soBz3KtY4F2/S15IJ1XGQL8tJZ0RuJO/WgoBDesz+LQEZzS1Rfw0B5A9yog8tXUaign5HbErqT7F
EeOO44jb93hguzesRigGZUvWJSrvKAohgwvrtP5o8wDnJztFN2nuIKrUVN0se8SL5PNKGefJRKXp
KVv0+xPWQN9sYXawjM/eFXv9V9AP3YC6YneIaXDuhc79IgxT9QenAwVmReXyKY0QpBQCoEUvpC03
s7GxtgpFsmJRNkTa+fTjyB9t4i0bLpjiABNzJkiGFOo37RMTJwWp7Kp70ZSXinjEiwfOc5A/z4qX
1QtODYbAFR7MxdyiEuGcoGWb+VpWAPJAhSDNnRqC4eFKW6vLSuy8Myw7mVqe0+LaTlMsYZHTr+He
xR8doI+Fl24ovJN7bFetSEw98YXbG5gRWDRGvE/FKd8Q3LlTj4LXjoc4oR5hy9WbouwgGXUlUs6C
MZxHUvUNp4zLRhrWgrqpz6uoQrLxdC/9ijwLYWVd9rAShszJ9+Srk/MuwHYnF/SyaB+sE/k31q/y
2Vhd1MWwwGjnEQfRqxpSoVlliNpJFD9Z5FjeA7hSfeZRgch5lgU3fRFRPY9egqXODbnUhb4OUxYo
XJM1psAomKdvfRWO2oTaHNWRLK090FfWvFsiJGE6BrictqLxI5P3YGupD4kfugtqWuLajneiuUzS
TKd6ybK7eIYeFN0jOUv9/fUGaYj5pJ3Epxyu0a3dyNGOXDFHZEP0pyLEJSCplVLEZUo3W+vDAm+Y
MlkS+5BU7/11LcG+xuTf9DK6QtNGLp4MNv64F0oUlW3B/WMdW7RP852z3MUvibri07MVE5oY+93b
VIaIj7qDG9sB2i/A69h61AWhhhbMs12l8iry0z6olJZBjLNR5x4nGbOjL3E2sFMIpTzqvzSo2yeM
SfWHzKtDda+gnae6V6zuD0jvlbfzok2dEo0V1gW24RFeKn5Sh0ifI1wwHfHR2Papx5njNY+H/wnD
2vN5QXhk9KQ+mJ/XBTW9zVd9wutTQ7SFMtGuz869cATuWDYET3AoHB3IxHPOC1TkNkJDh1Klrx1+
2V9Xr/tFwrwLuceWH5RtsZAf7jQKDACe1H56YopTehIVcEe7PmmH2xn/GjtXXbIYz0edOBD8Ly4b
Du1Lv7mFpJ9ngVK65wdobzeZvCvfTIOWWC6MEokkM6jGUaEjA94oXUJ3QDJDFFZ5vIhbp3xrgusu
8QYMBsUgag5Ml3CfOY+oP/y7lyxVF5MnfgkN7Bp1z3ZcKhihSO6HZVfOiIuP15F6eQqpd/dvqHaU
NbIrhGZ2sxV+ic9YXkCsaN7hRXv5stxri3wvPkXLbEPiFlWLXHfO6fZG9e2pDFLOKkj25qvAzJAW
90Q0bwWh7oMSdeRR8cYQOS5DOEqog1BKRQ77gLmp3zdU/VuYvbZ2ggXKfcYO8Uk64nh1e5Sfmy0S
Kv/2oK2HGIl5ttLx2+Jm9zuMcblojrZW1s329lCDH7/hmDmux3W1hTFQOdFCYNOKvQ2Pdz7ysLE5
YBVwRCcHndgfGSDci0eOmJSVzHTWmh+/tiH+y8078PfyvHxr3od1vh0g0NuUY9xiTWbxGu7p6EOt
pWBMOp8Lx8QmgG1zdnKbQ9xyQ4Yk7svpQxvicXA9ZtvrUXhJDgh13tMjNb6jYYvf1TOSjVCzry6i
pPY1OunQvF2LYGaaeJoAl2VO/dWVfHqNEy0Ztw5XeIoDwj7E4Y7FtoE2HGPcQ70mov0aZlthoUFM
0Y5X1yBvqQish4Iit/GKYYTQuvFGhwH8CkLsDDYMBxiQk4BMfxXwZHVMOpdXbLqcIAoYlISXFbfD
c3pE0Pc9cWxu6+p9IrGAfL2I3y/5NkEKcv6OX4vPfCFyJWhjtJW26jaWMOlpaD8fu00hO373Jj4l
e710EP5zW/FQJfZR/MIVnZQzcnifpnAd+2h9dIjo+GWzVbXPF+a7+lS/3rc0hDSQ6nv9mv5SHUyw
sJF8zFbZimK0c3uo9upT5kE+sfFl2LB0cB7lD3wgiKH18RuncMEKtbWxoD66jF+mm24BI4KKLHRq
5rStXb2prG6oGrFzsPM93M4dXeKymsgk5RPMgxAVjt88jauINqY9lZlXbuidsq/5vm9P6S6OKUDZ
A0+RO6yoKkMcwVm81ZfK2UmwKUNfibiQOekX3qjtidd4mBJyeaSVyRyFS4MPLx0Wl0mANGOj85zM
q84OBnNntP/Yqoq2eg80fLVMHhPhQ9zQLusOdkMhSfA8LQ/6Mlrgw84Pct8On/UrFZgGBg33e3Hs
GZL/inTsw8tnYTf6kh8tSnqkVMLYwhafe+UlCyCjh0mIaLjA8IIKPGTcDWFvuMAbh/zrztCucWOc
LGAkRtSF6TKHhwydLhVTP97fD5Bld+O6u++zTb1iSKENGc+K+Ip2wrtB1vnCx5tLjXnnZEnmYvYW
LdMd6tvTMDeAcytxZnRLR4Qs5YkSjs3V55trHx1vRDhKTC3tB93gR7/BMFJ9bsPCHUIM+sz3dlct
rY/8gnWS0x+wbzPfWatf4xdkwTudSmtEM4CSuTncWur5Dr/77RE99FO9I8gqG4McKZ6Tv0kf1Run
mF4RM7sVOYzr8USHePuAl8TpCcXUGNOwMUToNw3N0t2DswFDann3Pm4LRnjQtg8KJffIjmgrYoeC
1462lG7ybcw3/T1oni5oAu3Lrt9wXbOF6FSesMIKSdrJy5gnlCGQI72JIUxMBHGeGfLgo0O3cFKq
UFUONDd6YO1wMd+WC3whtGN0qn3cz8CroO7z8EaLD0geHgVzzE0Wwx4WuY0W2kl3nPdQeRKNpOgM
PrOxE47M0YfxOb62vaN9Sq/azqTvxjN+W5zg4YftKm4c6yCnXm94WJbSpckPDAfBYbhpn7BOoXmu
w96Bzr6SHs2ggp4z8snBg+lSv2QA/mVO3z5a3lZlMC66rxvtxCJfNE7lSIvUTx+TfbbXVoXfH/wa
JcQJuhpP6yC48hMS1WbPM3t+BlvkB1S/UOIViSc+39/v79eH+pgd8m27LmgFjV8QQY7GIzpxyEch
EcgBcrS96KVu+vqRuij2VjceZ2Ux/V+H4trDVnb0Z/n98iBoWIlhR7iApNIiQHoRLwuFIjlDKKSB
9otJHRh223NzXputz7h4iSjOSwLoUteQ+cI+9aUtw0zuWvnJQr/n005jMTgco6UaWqNbYFVseqPx
Jd4Tx4z2mX7nV6ScbhzbI+770VKfmHY8seXBOnESH1HAAJ+4PL+b0dYbAytdNhTmRsyPZthNmIDI
spf+ufi9D9k+5po6WAElAHOuDkxr0gRRzft+o1Gm1Plln+6ZhQBCqROcPC9mJOpnc16L7r2JnFiB
eTBBUfP5mOJl2cUWplCG9Jj1aIli5BVkTF6hgePh3DZGKPWMBW/JqhHQy4XxFE1FScWrbnKyuItl
BD2Ja8TpJ0K/kIysXIhitCMfLQ7qS8QEeFowddFFoqCjSi+X9QTlzWtNo9SLUUFAMFBgaNIJ1Zcu
U12hbqBCzqvZJMUdYyh6+qUpw4JADzkxQTDNp8isc2+MFBCSojiUY6VRpFeY8I4p9aS7gmG+CjY4
p31L066hx+YsjqUG1Xv2IbU66Auy2XQKUrsOpCyUwzANynNnyC6b+1VnGDSdMagWFQExJe5My+D6
tGfSm4eR5BlFocGthB0Y7aLGTY2Gk3NSIgU/iPI03AzD6bJ77mjWVEsxpvLIvNoNOpBGol5pTadq
3YzxzrjuvGbMxTrcA1f5OcqDOXN+Xtyn+h3WYmiilckqaFpchQ6PrTjyo+I+USymeN+20urlbVrM
m/NCvAJc3XpmYDMOOi+uglDJ3rxKWua+7fKbP+Oyv7FaeZShYVQJyz7WhUVyvVxt0VBAPOcI4H+v
aV0E9jntmxd/27xPx81vy4Qr1Yy8uL9JZgnQDeVTbL5E6vXUVmkAsGgF76SfaaVyJbWyvLTq7aVF
OGkPgJTLu4V7XCUpQ5CW4zY/hz3B5bhbYgReqaDi16mKMzRU9uY1Mo1XYxHDAB2Hh1LUC8k7V6CM
edUZt5VEfFtX1UjmBb1ajjLxWBWoOr+G/mzIZhf+3ppfILTbcBPidJEFTofMO+f3/d6eVxFxWYVx
XSkjmKtGgy/XgMhtVE8yDU2LqY3N6/PueVFQq1xepsXP5s+rVXMGcb1dgvmwn/2/P0XpanQaPy/p
fbE3O8R2ZWWQRiwm8CdJEYWcRhXUlpt7BspwQ9mo6lxenkESFculoN5kz5KG1/Ki1UFpqeHPa/Na
dOUocxz5DvMbFL2CXDq/NC8qWeBHUxvCN8vrDa+C6VPnN4Fet6MjzWXE6e8NxoUjf3/Uz97f2/Mb
5rfOH5oaGd3wvPrzeb+PnHf+vP3nPb8//u+HD1pUkCmJY8G/z+PnkN6oa6evwbR/PuZ/sHdmy20j
27b9IpwLIBPdy3kQW5Hq5VYvCJdlJ/ou0STw9WeA3mfbVu2qunGfb0SFiqIpEiSBbNaac8yfj3t7
ZL/8/h+P7Ofztl5eHNwoo/O8fm6Xp/zl6H95dz9uXv4y/vkZ//JKP25eHvDjDUYD+0y/oGr785j/
8jO5vHKgV9Lm5dG/vPLP9/nmzVwe+Kcj+PkSy8vSy/e06T7rdSap1sGfAOF//Xhz35tfL497cx89
AOpab57GuTStfj78cuvnYy5PUbcA69bs4vL05in/031vX+byJ2+e9sdjArE89fTbyBnj/YWXBqzK
5hryJiTEdSIf1vn28q9vfiXbl44i43P144Hhpat6efiPm5fH19Sa3NAjRHx9gTdPcfn18uPn0/x4
yM+j+cu/e3Ngf/k0l8f9fKXL8/28z6xdsP+vPfq/0h6hAEIv9Nfao4+p/lpXfHW/CZB+/NW/BEih
/19Ij1yYYWh/gjCyf6LDIve/wtDx3SiSoOHRhvFP/ytAQmUUCtw7AL2wZgBs/7cASUJ2J7rPjjwf
7vvFKfS/PLWHH34dzFI/+Gr/+v3XkDrnd/nRag/yAk+QhyB4Onw9b+RHrmMn+eAl/jlSdQf8vzf3
sn/y6OQfvdbM+xBH2Z1HWbFxFnFdqcZsKptaVyCwbcrpR0bAXx/O75l5Pw4ncJFdSQfVlu/wvn9V
Q+V8KI3blN5ZeG4Iwjpp9pn7dZyD5t6uvkQNAG0vpEBjjc39REv0HzL73gLr108jkDiwIvD4EOvX
w/v65d+5hRHcbB25AVlUJv5cQyl/9kx89HtdnSdCUEBQg7cYm/5Ge2N6+OXU+U9fxfpR/3RYXd77
CoRzETn4dmCvUrVfX7xLpkQNOeEreTl5X+p4zg/+DI1yHsJt1qXuOytTZ7Z2OfIuUkOzV78saMAS
LpNp2R+ETtHxJliIykkvx384uN+zI34cnMMiFpSdTUag8+Y8mdqc9YjVyXMRI8zPdPvZK+CAt228
NvApOQw6Yc8t1dbySOCz0vJQDCCe8tF9LmoLGz+1u8mE+78/Lgle7+2HxtXgkH7iO4Q/r9frrx8a
wgpdBobaeDLG8qBaTBu6Z0tAzNl3gq2pQgO+F25Bv2CRSHqL0SMyt/ROqC/SQ37UmYStrrFKFO18
nmci5S2bJvMUqOzeRu4dQdeAovcs6tYl/FnizFCpc5588+onnQ8c6zOLquAY5fKYLnO7TVJVv/h9
9N7KXPlk5c0DFxklXKfagmFzHn0727MFbE5DBDRRxd91JbvHuGZ7m+pQsDuicOi7H223im7+/tNy
VhDg76cYioQQD1/oBD5Bj+un+cv5nTlJPBQqJt+nrm2S3Mnq8j3wljkfI81kAAyLaSmP1fTz6N5/
rcl6p+v+/3YgjsPIA6+RjFT55kJTmbCLZMaY7IX9dBpsBOk2aUrLYA6N2z/PS37wGkDJSBKvcetf
96Fl3v39h/HnM8e3HRlKzwtsj4SKN2EwaU8AlE8KAw2V5LvlHtnDkMuCz5DojAeZ0g1ym38a3v48
2vKa8CKjiP8zJbw5W+0xQ3nhFoD5bWIYu9rbWtp9rlX4UMeltc8iezmXXnbn9g4awiW4tSUCcPZM
H7rO+4dLZ1XF/ulkwMeJ0FVAtnRWcuWvJ0MYC2dcLEec67y/QeJNNF7U34Y01208xk92OH/1Aivd
llUAJz+dKB6MFV2+ernWC5AXkTTOLaJZ+gez552mcC52kV88CZsw+3om1bPt8hhvVX1TdhoKMkR2
zxlpYmtIQ3//Zbp/Hrl9cmZt114HT+m+PbNj13Hj2CdFcJJzfa6WJr7vOiWohCblwWSrwT0K6QZq
a0OpARyr9uiQzv6LqJsWtxe+hMZGxzHkFYlj7MHEBJy5bpLxepiQbniuBelL0VRNUH+UpPzZFAd2
1qzWoHb6UL1Ps9xrYFVlyJiOf//2fgd8rqMvb0qKaGWQMkPZby6XvIh8U+ZroEPuAVO2GrQwNoc7
VUN9bsdPgzL1j0XfX0/Fv6cX/XjNNbQGoTPLEPft9WGasKu7oBVkgUXmqVRqfmjS7sFpiESM0CPt
oxKpDqnjoI3WH6gtpf+at1X5D5Oy8/vcw0QvpR3ZSIRZoQR/vlKbpK+Ltm2sUx/DBU8d+1kWUQE6
HgthYlI0xlNm75swxG+gLAFZmsq60p04hq4eDlGhtkp12FrZmPzDpO39PqKux4bpObCJ91m/IrGu
4X69iJp8ka7vBNGpjaD6WEWwczwapvkIgNRX0YzAMUOiFIa3EFw1ZZEBrUAc3q/ziprIVHPbwL5S
o7DOk4e6BSvK0RuV2DtReybkJTp0NadxVXnB0VC3j1iVYV7V0c64/GE2e/LKneOzcQb6dW2h6BW2
zl2Y+u1x7sNoa2T8aCuYWSqMdpX2qM81irS50KY8DVkqXNd9eQKRpszNvu1g/rE8InpnSd1tlhFX
ZrHjkWi/HqZj6tT1+e9Pbb7C3880crKxrouACzeyhUC9/+bsrkKTSVMKVGbKKTbaw6KxoM6rU1xc
flXeCxNPTNqDjfEXye/CsW9qHzIoKzQkTXFH6k+WMY+0NrCaNATzZNftfCrFnKOboWDbz+4p7Sd6
3rZ8KWV5vWQ0shODqCRpjDjNmS9OAHsfoZCnhyInlUuin9w6xEHmuRucqlBnB3A6d62C8FUquqD+
KkNMpMKoFMXZZrnUGR1DMTSjRkZVZS0bXn43WUEDNQKRbV/kmE0QhvsYGYlY0CdZxTjiYRH1OU2o
eKNihAxrjmjS57tqQn9XDISlTESI9K7f71kecApN+blvjdgsM5osEdHm6wXmPJFFyOY+Fg3JNktC
XTX0nhjXyJVgWdQV48ucmt1cJBqUDxqvMbGpH7V4sxrfj+9zLyAktZQPPWPo/WT1NcqOJdn5djMR
u70c2izRSLrCEniMQgsg8DgGs45uKGo1CLOmlG/PNcQMDFD4lwINkmlY9pRWdRJIIrPW/RTYwD9S
BThLjOaLZhJ+LooXkjI+Ce9YLE4KLAddDKo9c6MlDNllsj/WIzj7wfG+DD1KjEZnNIMtTGe1E9cH
HRR0ogKYN305ihN6qFbQsUklTeW7dBD+rcb3uFDcPFfgiYs+Cp7RqUVXtR8jUen7Q7TEcAmX+X2G
TwwSgDi6np1c26X/rTKI+HQStbsi0DVanTTdS/KjtkHSq4dxdGizUcIVxNqRLjnfS3InyjgdnwKi
DvQkWMj3w5Ofjwjwigr5pBdXGPRIYsxryMZ5GzwmTtzRkWDhUZbdYTJ+f52GkOfTqviufa2erDH+
HttuDIk2L3djgq/e9Bd/WrHcVupD3lBdrRlr0qFK7voYgp27hOGnqYHclVW3YNSCc5zIhiIIXpA8
DiYik0exVfPcvRvGYRehKBroeYpQg+Ask4NXJ+bO8uj8l7j9lsamYc5pDdsBIkAfWBi4mju3Xaqd
XXjLkXNtzZoeWM84fDciQo+duBWtrLyYcLUPUBTWM7yrqD6WMWdqxC2njb9HaafP9VK/Roo5OIqW
+mEKa2JFC3fbAHlB+Ukj1tM2NujBdwB3/mFxabyPxeesWnuNqXuzTKwsBDtp5H4yO0/VCJWh2E9U
i5+1UAclp/ihR/qRzYD8lgxFRuR/S6uw33ll1+01gVabKB/r61ItZ10EE13kLEEhmKnHOWu/SGH0
sdNRc9Sq+BKj32LAiO5GKdsH3iAhVFkHtNSNv8gons99WX+nNDvdqgHqA0BUKuR8q1eyG9J3yuMM
q9KTdtL5g4yfOzflrBiG4LW/8RZwAbWr7asGNucG2Et3r6t8u/hlSe4KuAy//R5NjnVbePqLLvr2
XgbjVTksfyiCeU4VqZQ7Lxc1MWbdp5QeJmSjj7ruXlIn3kKLTe79muaMihXeyjDKycSYiLoIxMnT
vKCpCULrW4bApaUAkA/F3SA7lFcW35ZdRuiSbNSjVWBlN0TPfOjYDh8geuHVLcDg4Db6WrKkQPVB
n8BxiAjJFQLQEB1onca3bkLJz12qZ9skSB0icT1ay0vigXbL2hmgA3jd63aU27gdXwi0yYYSfjFx
G8QHXHUKZzy5WIPj36AvJ0Ulvs0iowGW7yusHnu/J6xKeh3xJxOKu073bENr13lXBUfVB+rd4CCa
8oryfSczpGpOHn9opfymbAMhbJlzttEcCVk14rFoGuQ1q2eKMLL6jr4UPdmgQMud2N4Vk3V1TAPy
27oCXl/cfqTlBDtc4szuhgHxykiy1eqxavV4EMaR99AVd0aW4bY1KB1E5c1EEht7ZHUtUXUFyr5L
6yh/GVW7mZxM7R3Jnro03rXWrXU99s5DG7f8uRxuYq3X6PbbbgzJT1s3ZxU7473br573rkvIOQjT
mvh5ouEmdylYLz4v2iXzxsj2OmJ0esxjSNcVVMIy9M5zvjxUdO12nVsRY1WmHZo+/Y4yFylGZVjv
2jx6iUsfwuWCBTnrM9Au0wS12TXi4yiRSDSZ2RmLwUksOTOEq78ts1bbagLpWMVoKgFeEZPhtWhT
a6KmyFxNEgnS1M8NJ4n7qCz4wL7HXiJy44RLN/cQ3CFSb6riXWCZ4kbom3nsiDomX2d7pRuFAx+g
E9Ui86BDkiMkQttEQxRsXOt91DnU2C30p71SNOKHhm183jHndwHyoYExxe/gVFlWidw4EPfuBDk4
D/TebafoU6vnT2ORdkdTyoFmQPvZallmq1liWXdKf2erHNhDa8fHfEGY0Kybi1BO+nXOUFH1QUqu
CE1NJBdUjVpZfS+1SLah5YmbNgkee5907lA7FjKYBiEADrxx7LtH1uELLxepXRR7+6LpknOhJSkb
Tke3B7pIYKqTlbB/EfPOsxdBWOwlZV0kJPGQ/DQluU/ItGF3KUhojqzxgKsDWAIyC8ugYnJ7Y27G
Lst2fZZ1fI+DxzpoxYZK6jdOG3Y3LRJsz5jmnI7IWLtlnE6Mw3bFljgK5oD9+DghgCcRw4n8+65u
281YZ0jLZLLKrh0c0mNxFw3da+uK+SVF/FL0Ljzc2bo1WqJFz4Y7Ha9pSw4c8o4InqwVFPqWpj6Y
CihG2FPycqmlMvm72b43VYcthmFRjXl4jOvS7HDfTLtQu8geIkl6hijjfSnSDN0ZBQe6pAgKLq+Y
tQmIAh/QQu59LhQi2CxGgEUlT0L7zrybZEF0x8zr3sjiJMpebvpq9q6TpIJ8PPj5rWEGPwhfAzrs
QqSrALGZGZ3dtETfgj78ntQjCJxQvowVcuImY7srybKJM8zRkf1HbsXpGnaTYHMaH8aSnLKoA8yb
uDA3OwHlokN5Lsa7ygdgr2T/2bXA9ZqzNXN+l07zTXrOi4hcri7XR+NssoNjUuYOCT8LxK4cy09D
nSfHMU8ZpmsExo7/ZMhN38chxJK2Sl58H5aOem8SAZW4NmCb0KFXC4JDt/wjDIaPns6vA9vf+ykK
zqYuUU1U3n6Z4OR0C7YMLtmdDiqCkZoXHTb5AQLospuBBqjW9NdFpOJ9By+9m9doxMS5lS06zzHT
t5YbmqNd7avB6ffhO1Ki8eYb8SHk/7PD1zb18wuCJX+fJuY69NAKFV5P4NRYf7HL+cvgZKQtO1+J
HHJwZyd28TwCx942YQZyvwGYCDBhSF268RE5mx5ojc57dQsyuHTeFbvMadFxFAha+DJqiT0oJKmH
fif+iMZ4d/MIYnZq+4aFcQ6eqtHNVYXaPu5agLtzDQpXVY+jDTY5IDfPIcA3FpazDVfoyIx4bckg
MaaE+gXtTWtCA94QWpKeVIdxAtg/MPZaD/W2sKUm37C+qzNCbxCXBq4T8lH0z0OzrBBCd7zekmkf
b/ErOxvtAMqTU/Gg+pHgJqLSHR+7xDLCqveVt0u8hs1Or4+zmzPJxhVFcRgQjZVwOiswBEujJWnm
JGC0Bkhm6ljktx3qPp1Yy+LhzKIUssRy3yJgFPnnIbdfyqQM99I3/qYfLPJVgVoHJLfH5GmPEQM6
O7Uta0RQFBoJXQiyb2jTb+x4j7IiS7iTwEXHTn5gYnhgLfoqF5/8BPA7mQqaLevOCe1/8BhaKVmX
Wu5F57X7ammfigrrDS6udpeHyZ4V+hUAxOuyxtU8GEa5wD5iK/w2e2wxRJ0fGDY/dvEE4oBSkidK
lpXKcq5q5T7D9+i2ZTmg78faILNSb0qRP7OrgLmvidRuKnx3cXWolED2XPtYnZp0m2lSxpi0iHMd
gvIQ569h4n2bjMecIexgr1cmognepYgQdnlLQEWcxVgyErH1lbqxHdHuRY8iBddPC1A3fiQQ8i4N
p6eGRTDjR49Vx4q+jhZD5dhRpqfto0CNABa2vprW34rRexYT3GF7it9PnXgVTVmfxUDhvAzwLLQp
Sa7u3kQ59Hbf2Sx1zcqxZvrRPRkZzvCHgOdbJEi+Isvb5sFOYdmelor6rofmuRwxKtX1H4U1056v
lD7m7ms+gtSJarwTxYJnAYa5M1f6pg6RuPbO59EFlOD3xY1iIbjJixH0JnQpCXeBkdYkH5dD3+q7
MAYaHU8EfxdSP7ouz2nF4Ik4ECJ4eRca/cbViHQdGK6PDCmXTUdKAZr9MHisRkhuEE7LK9spTp7/
2etW5aGszf2MejFzyR/JSBjLxsQia2tV/URpyOef37mjKrFRsR2XFKt2spQkhS4YKpw/0pfaoEOX
xnwpUoR9VsRKOXSZXQaIXN6m6jXrfK/MNjZSI4Ib0YhU6kn6EH+aXAxX8Zy4O618DCTMrqXjHfIi
+CicbmPaw6gwb7lrpKo/fum8T4Xbv1oRxJq6P61TmGtmoGYa8qYA4cwuRxzqxblJO1QUiY1s0Bry
kyTUNijVh8puvjuK4XkwDYvciO2wF2560LKKWS52SbzJI//B6gnqFUW+WShPHwN/IS3Kjp4mkgEL
XY03lECnZxXVzo69xbJzI6pEYmm7nRdWNbNPDuJuldU5WN83Yo42cSRfqHjapy5GiEW7IIYXD+nY
USG06RFo02BV1rbAPr1p22DeB1NKbHDdfvOi0Ln1gfWODMMnJ2WhvY2CvT12SLzs2gf8Y7I7nie7
u9wqTJXdJap8EHMCIfDf9+t+1VcvM8A3v8Z+Iu0Q/TzXxeXXyw82JYh4A58ZtxHgoQe5ijz12B/G
ok3uGiGACfT1OJ8Qv133633d5b65J/aiQrpfm07dTa51VDa21qBN1N3lh/fvW76IEWQq5H9Ghe/F
RGpgIUjT9A1Fp0JPEeI664aeD78GU3uT42K+8gjmixz6BGisdk1aNC+AYRpcENoqymOVjgR3ZXN4
VQVjCKErj8nnsF/YFZtt4BD/ETUk4ZAdYDvA78rmVVdZSdRu1m90PD6G0zHCCc1sDWkcqRflFZju
eWI751kzf9vY1nhLY6X3g4cwmNL2bQffIRn7bFvQPGTgxAcR+Nar53U3i0wwjyjqYx7TTO4Nz1mm
yIVL7ANIWDyBzj1FmdXUxm4OoGRxdUWXNt+nmRtddeP8Trfiy5zCkWV78n1YtWW+bLmA1hpjIlj9
44QuParUyHn5Tpsu6K5J1UmeyJC+0a5IHmAO506a3E6yOkAsDW+F9sebdaScZsxaqadY1laZOFsK
TGSIBfnay9kN1guiPooe4dk0Q38T6tbGBlnd6wUnZ6OK+sAkhQ1NcPHEWWo9eYNzlO6EtS5p3Wtt
G+9clMvrLOrkme4FFPQ+uQnD1jp2DRwAM8fRvY9S0tPdo50H0bFjaQFOz0HL6jGZxMoZt1ayBvl6
5T1iMCZrVZARUs4l0QYz9MCpN/iCiWSZGy7RpFUnJFzZtamzjWWF6Gl7xPDkZqWHzh3rB5tS2ZUJ
yCAtI30TZ2Sbu9PHMgE2Q3vDu9FV9ey37b2XZsD5QJbrNvBvpwaAdOhyyJVywwPz5nTw24fK1lDy
4tB59JKnvAhbiJWp+jhq1LeNk/xRN/s+NBTd/DTYNi1Ue8vtUYHG0+faKrBpFD02JdNaADKL7lgH
eNF6hvfJLLe8VpE79b4zzANqSMGYZ9eFK+uzl9Rfu7bT97KoU1KdQ6J9IREGrmdeojH4sLguGP7O
Kc+89QRImDvujFHIZcWJhWp+6EIJ3DOS/tlU1T5gc5vLSCHRfnAXbDNGAaCjJUmsZ+MPm1Q78YaO
4IQYr5ufGpb3vRqIJlb1R7cubYyQhUfUd27dhC3+kjnfR1bd7kOf+b/vC+hDJfUTNbLxMRGK7WbN
gIa96Nfh0zzJ7gbBxXun8EA6GYjMPjU6GAPWe3tO6idHiGu22+G2bh1J8CSbT5cs6Ot+9G+pFKmH
QcNZKytCLHKhkGBTP7xt7BGrgMycW20jsKMfG+21tkGrXe68PGaqvPE2fK4wbljS14+JtJPnacr1
PqUHTMGKJcBmDSaeq7J/HCPZXzMVAhMwRd1iwoO3DucZ+rdPykhUSohRo6ETIIaJ6kilDkH4zmms
7iQzyhgL0WR1VeN8ZvtznAhVi2IRHduunLcB6Tw+ZdFDM7XRVejSA+fQ6Wu5Ez7kjO1zEbvkDOVA
OzT0rsX5ZJtP2RQPW1GkQK9FfqNte+Q7IJV9boy1sUil35KE6KQMWMTyOjtI7yLlauRoGeRcwHFZ
zMqOcIIp8zEA1MlrKsjQBSflSnJvW/yObepV+1JiV+zuIzZkV5OZsbi3efJV+ImzWyxrBgQI7Czx
I0jJlnuS7uBf2+pDMw7z6fKD6+hpkThZrJCRNDQtwy6llmXVFQ4TNfvLrfpCD2ky7OIVdQNIjKo+
22z6t5EgVMIE/sy63ONTKUJKmglomtMItJTV2GlxdHoex7Upx75/wlwFxXs7hg7Ie7D0vjI2+NGK
TLWG+kkoIOJybdgMzbayzD5KnOtSJMFVHxXFte7YhLiz/zxP/letApCX/mV8dd5NrfEOo9M8TuTb
EiYZtDvjkZiXKWpSOKxj8tQ7QWh7PRCFpSTjlxZw4awhOyVCs8YTvd4lw7eylTDRpT5by0SviqX6
1i89ZLxUo1tVf/e63Doz+h+pwmFzHeR8zKHoNGz5Zl9MmCE7bPFN9L5ZgvQxJfco9NS3Qbb+qZ45
YuNZ2W7sGR3Zkl3ZRaduHZ8gaLImiHGyMlZZFfa5koTaI7tYVcDNaBk5iQaN51PSGsm2qril0ITP
qMcmalOKuLLz6IMYLfc8FRb5gvZaAbkKLOXvooDifqjInTYT9oycAlVUdC8je8nrLKWw7qB/DkZO
7myGtD5IMl+89mrRdk6MB/FPbmZv5ilvEbVQBpvdGamgg/UnWx6Ecw2TG1+TBkXgy6eGltaGADGs
IwPCkqHGUJdG+DPw02XSTw6lRR/Da0iGZk1izwRFOwFIhNgSn1PHJUCt6OD/dySNGGdL8zY+JE1x
oKUAIbRs/J1rvlKas9itUdLzWYZSXwwU+51waV9tikRlATdlbteSjyn7XdJ8CXI3uUvM45KQ9bjk
EA5U0x9QzmjaxOFdWpJ8XburdRdksVVPw0ogoY3tZLvG7dSOYgh+pbTcJotdn0eIldYAk462FfNN
439rJQGSQZTjEI0iNj4ZuN76o8/EgEuSXQ/G3tiLP5eRDYHQiaYNxQHMSvlCYhHj0mZpiHUzwdbM
7Kt5MpopOVl4XlM/jjkgVaf5Q1MMP/rRdKwTfB2l/6TkiJ/ajV873/rmKVHsxhgZNwu/lxQ9z5UV
sbiWBa20NmAflCagI1s82wwQ7xOnfLbdUO2UH3+eSn/ZZmNY7U1HlWDS6Bpyhv1DV9Gn6UsCGGyB
AFx8iJX6HHVi2jRihhrph2oLA8shLjdlVGC3mqQ1c2JMM1XEW2SYAFQrU+wW9u1aC/cumLMPfSLo
eOTdU9YNXxfTcyp+n1JWCy1tJzedmnNcNQEjBe5TiiJY9hf709IRHFOlOIFBfwGTDuf9EgGvsGp/
GyhChdnA+2b6GjVriYOO9HaSOeAKgkusWrFMJ/iFbD46wsx4hUGc5cw3DiWKPTKy954hH2TSxQfP
71Z7FbTf0mPRHDVtepWWfrvNC/9xseTLbI8+40HonuqUAA+fkBMg5B350SC15xjQty/W09v67mWz
ve26ttj5s/RISR8oeTjnVsbiQPOVMX5uX5GIcXmE+tWOtbs1vZmuelwbCP+dfe5QBJrYj0cBC/Bl
pJAB57KdlvdWWT9GS3iILBgGup/sU9uM7a6Rs3kYQfyuC0mKXx3TA3nvMVVtGnGmQwLmZM+GLfyZ
WDKBdo64Rys/iShjTepjTUNZk20ZVr0NxgF58lLMSrJdPgeqx4QPNe3eT8b7YYzUo6txMntT/o7k
URqrXdz5N1PBmBBbTQYtmH7yhDFjU8p5PE+s7dxAITwurxFaNjeakLPIe1+F4Re/qJtjCH2kzfsA
rjfBd9TpySjvsr1dsLEoXbZPjiYae4GrPQjzXNIyxMzUv1uURcKwrMIbOZDouNKSRBQflkFGhyZg
odSUOqPkJNgHu+yOysblXGxJC/Np58940ugbcP4NznvAbET1SSC9eXOyRqmevSX9NliCUk69VLdl
be48ADBQOTCP2035tVpGthiZ1kdhhV+QbLlAYIT9wVULWAFSVtwq18eGqIghD7FmCPNQseA6JRWV
Fxl9rNdmR+yqF2Hqj+XUrTnOkzqyKv3q1rybeiSXJyxLWkbLog99FlS7uu8FrVnnwVaNDbyOqD1W
gD3+FQuG8K5I8nRfRSSLhApeRAWCI6LUhPO/tmkF0yUaeaF3OAde62D4Kls7P/Sxc+vVfngj0vGY
oyaBL9pAeRAk0yS1OLhOQaaFxwxNDync6qTB+pM06ljx51dVHhabagDZMNmhpmY1OAd0MX/Qj+43
tAcfQ8bigwgLGEg+abC27tAfVkSuZv58VxZWtMkxiu06qpep19DhMvJROeXBF+xEyxaMcdZtvZTR
DVh+eTXHJastibdHRS2R5DMYlDR6GjoPJpMSKzA69HcIUze6LW8rbwKjMufQSlq1G60Ammw10Jak
H+4kpQvkm0k3TuZgT57953jkm0sQRxSugZtp8mubkXMTpjRFKejmXl9cLyNnO5QBaQg1hAvFQh35
QKaPcWsBIiecmumcfmZm2uRDs5pDbZYiNZ2bjY0udTcuOfWCYASebPni2quUs3ftDqj6gjwqWvzm
HCXZOQ+wkI7dpy4oq8O49galjVvWi7Pvc4o3s5nEH+Sh28chXPDGzezQW6W2vZ4PrQKX0+UEF4dG
Et2XJurasnLrGQxsmHvbLsVUTzm6vPeDgGDZbwE0U2UaeVP3BoZ3gMWxstB/+p57bOp9xbd0b1Us
VQWxfSXqGXA73dEayN4w1kSxdYp2M521XmtcpeRrXdUJfmLKoMAILFAqxkFr1rK91j4ZajUGpCxn
Q2WxLVIuLXELndKG2jgbhACURlqy+VSQ+90uj04hBeMHRFTvbFRpQNjdu2KSxG72rOAyt40PTuvs
/E+uKR3ydtnLSPrrlsk+s8sOmV0jex933vc2xCOVhUgGIdyUaYn3NUnXaUOjpCYVgAn0biz6g2Rb
eu/pkf6oo2/cDh9N4SsktENzM/rd7djG/V7UcIjGurhrF8IPYCcGVA7wO/doya+6mfAq6C5AvJVO
mLxmZxuP7ftg5lIJreJ9Y0P5TmLiVx1bnxeduNsaXcbWG73lbuCTQ0/Tn+Rq4Wk0mNclChfCCRVN
tXS4RhdzVG5PXnrrssOFTUVBArNPw94168jBDSQkkUghu1qxnZgx6aDMndpkTkn4dBbMD5MHFIIZ
B6DtAHU272BjyOXB8iu9E+zCNq7bIGwIeszhWpYgVZz5MM7Yazs3AAGVAQwyIoxPOaShja9t9z6o
rWxrYhtkjkFBkowBsWCt2LuSsvts6OQ0Iz2TsByfFFLB5zJyz3nH59Y6WXyKbRzEpP9oa/yY8vFt
bOUBdFk6YgBIzDLRe2/J/nCG5Mi6cGDqzX79cblv/P0fLvdZBfSZSQhoxnZu7WRDM3qln6Wr5zQL
Vt/a5eblzsuPNiCtUWsfanxX4RpDohm3ugPdlnUna3GgJV9+/3lnYK3GPeYuaJfrzcsjdcx5lvQ0
2csgYP89MVpcxXk3073n2UpS9eKaaTK3a47h8srJ5XAuN+2yKq/xHjCBYIv9+aMdZ2yWP38PZtah
qZ99tbIEhx9vD7uS/dSBG9tLr/YOlkt63vpvPx9gtzEmObcJN5qWzI+jddSii6vLgV9+JOubDYbx
ZmxT8ka0D83ONfxYP/aJy78oczKLV/cubdXnNhfl/kLpjHK0e75PKXT9t8tdU0gqiFbyWZZZyQgK
IE3leX2dUmHtKcIv5aEWc3oc13TGtlRf/MV7vfz5hfDZSGhTTvVOS0H1xLA4tiIkDxeV3f/5Tc75
w/hB02/uUpX0b37973d1yX9vc3Z4hn//xX/fpl+7Wtff/4e981iSW8m27K+01RxlgEMP3iS0yEgt
OYElySS0cmh8fS9HVr3kpd16bT3rQQ8IIgKBiEQIwP2cvddu/8dH/b8X2fMf8cHCEiZywv9s4blh
uP67e+dfO/zbvaOTosPpE12xaxuf2TvDR9P+1z8o2v0TEb1gK64IoZsGqsZ/u3eMf/quLRCwoLLn
PxsZ+L/xwd4/Td/VDc+iV2u4SnT9h1vnf3LvWH/Vk9uW6/sGqUS2i0/IwC70h548gKPZRwXQzCJC
MudZ0w0RVCCI7IaOdmh/N0mgSrzvXm/cV36przOf0V/feK+1z1TItixAYkMY0Ljrj3U4UbVlu28m
Kiu2v83KnIjHYQxOpevOoPM4f/vyrjKYclfMpSBK5WJNyFnKSLvehnHkI6y8LltiT6cMZZytv6Up
HD6XQfCqeUT6kU1zdIAISjZOI05G04n/g2xZ/M1bInTec94VwRxIfSy/C3L9zpOBMWCFnTUquaGI
KfplaLereNqXGpjGQgiyCKtgC5TwWg/BfM/pN81wiJUhyUBOHGlbMVHo/IKjCa986njrhhGRSEtn
5/Ua+infeZ1cSH6/ffNuP30YfzFj8fH9RZNvW55p2syU8YLprufgC/vrXx9EArhAF9fHIAxe8zow
mYbmd/no6Ku89cv9NBs3xfBSxC5Dz4paRu1C07Sk91ImGoRJJXkfw4y236BCGkrS3ocJLlvKzDEx
VlwQNqKJiVSvv/cVlHtTwI2j2bcuQ/qGjU2caEZTK0/mvSHmu9ioGwZK8iO3IflUQXsm5hsBZjme
J2iGlpgv6WBRdRq9V1pxT26FfKKMjaOOsnXVO0cjTeKz492GEREHTdV1u9hPn+arrA/mgwaUINcC
H1LkDFu62fZoeBAP0kGnYYdx/7uMqKVFTv9jwrJZe4z32Y966I2nGZLeHGkzhtMTHNH+FFFE95Fx
kZcE0zHMQopcRL5mlvNSD1yajIYU3jKF86M9V3ULw0ZoP9ou1YgFb+2bKOsgiYKT03tgMaQR54jy
9Kt64NvCpR4Ci+4eJ8t5LAS+aDnmJC3wJEy80QV01p2VFz8odyKwGfq9mxT0/CbjPZ0exx6KWTpa
7150NDxG70Hd3sa2d7b0iiaDhHWZ5g2eL/Lhs+RtnqlkBTBPSmnRNrAmIljy5lJbaH30iHa4PQs6
DcU7bD7IqDZX3nmmEsw4urLhsZZ0A9d1N47AoEQHHHLTIiLKfaDMZFkXGztxVOaRh+IJ/OcaapgZ
GAoI3t0xfPZMLz1kElFwgv5tRkiTAQ7N3fZ7IKloRkg029naRXHxrjk5OJl2gHik9wVJMPNd6FEq
mqrpLe+faBnBxq+L52qyvsm2+e5m9TaxulfXG71V3xY/myS+ExG6YSOObxjUUcLv+hcmUG8zc3OL
pOqWfgSkt3kbet3GtoJzNYMJHXXr1Y0pJZXiUusKxpcIwM3oH1IJqakyKHpXBgaJuUspcXnTqram
ox7B1UHhlLY9TeVuH4n2KirlvtWY/JBaiVTkhysQE/b4svInug3ZFmXgu2bY27rrTqmZbGc0iaU3
sKCGPzJOGUOAQczrvzG7gr8adWSNFAihS2K8dOvFS93HLAULps1XSRXpAB8TymtJSIClRb06n276
uLxPnOYd0edblBGYGWY7GnRgzSKoTBA1i4aXcx3EdkA2DQONmg/kkGnWxvUDTqzO41xCZXCz743n
/Qr4W2QGicYy3zWmsWvRckJ36Zo2ow8x1X5N+DxJV70hbPec1qDPZP1ERe5U9+EtEv0fgc0BFNa7
NQ1y75JiHRTBvZdUdBO0kjErFVvNvs8suW0Z7tCrpecVBg5R7nm/z0Pjo+CXByB29FegbJ/wyEAP
oVmYOBSIbT1WAlA6DUj6cbvB/Wzc8t5ts52RpjxHC2Gzdyb05Zl5UxYIZ+DG8cx3k+vdxmN6p2bU
vqkdKtffGBWlwAlcxRZlJqdrkKpDcz3FKUTEENmOWdL8C5iI0b4HSv9d2PmVVkT0hpDEONP4VGW0
WOaAQOJg0G8/XzdlbhKQvdT24SGck/csRRbA73tqSkjX/JRkHh+DLNiaCQJmGsazFb71dTkhzBk/
sjyscRqRw6ZRAGyN26Ay7tSGxHdfgbRg7/C/iza4D50MmaqE4hOAMfK8b95oXoXeOUCF1fjkxaA2
nI+TPpFOhROEU+++zOZxGyNdi2okIYMGA0+vnH0pqHy5jszX1K7qXedEj8FgA/ZhHoVNCvVSC66p
MZSklPwLXx6L1niBemglJIukrnvtuOVL6MtzGtuvbcYpzAM/vXHedeRexH+MV3OM/7fw5ZYiCMhE
xJtuQUug6mhsdq372Mi+WtkG2TvTnBwHQg7XLpe3tY3ol+vXsxlHhywzhu1YiGFnWuYNysbnIBpv
Hbd312HhPhuI+5K0+RnFLiLjDu0L2ehlS+pBwYoMmO71OfNEtWny6/vKQvXqe1wDvRY6n/lNjCCm
KowAiQxBZaFl0SxtWI95SbsCdZWTziqLvP81mt2dE/v0F/Pvjj7qp1EmGFscWE8DpIUwHuWuNPtq
Jyb7JmwtB5FbfiRw+3GkaA6DFGqty7VnMjjm1PiR17KnxkUESqrCsUz7LR0bpqmBeK+04EVG3cUM
ECMVJpzWMdT3puVQk9MvuUshWQgbliqk6XU3FcjfJ+tSiXQ/TN5DYo8bzXNfc48WSpeDtfyWVPH7
lM/bzrHNd5uBSNISLUs3dxXgUSVUqC1ghbrX1G4hplKYqavWIdaKA9TN0Fn7FWeWgXCcuJVYHKEY
0VihegLnzKvM9iYSekE5zq8uToGCtW3Cn7OnP9ZjPwNeRqqkvvAa7qq1C5my00klsgGeDk75EetA
ITOD0G1w1dscsVRooGIMaz6e1iRYxn5swzi86oOjOxJmKHP3VrcGPmxr+DnHKGZqMe3FJGDNNsXe
0kJirwVQY9d9HByuoGTI07W+pkZnRRVdW5sYK4o6HuetYG7BmDrz3uYrcdnZWXKhLfky493iXEzO
mSauhtZ6yMg2d9u0fVNvXRsQmas+j8G2X8O6+zlr/IjzSH8d0P/bWgGXz3JfqNM95C701a41tk1p
vLpSVDvqD6vWyn72RQ99iNF2GwMrHLFs+Zl2O3T9N4sLIjodk9jI4skppnHdZ5KUpLp89gi8Hczs
OnLqYzc595oYbpJKQr5MHxl+noiSfQyimEgo6umrYPZxXawa9lrNIeRodXRcHtd4dIiqmbKjelnc
/TuR+g9Ukj6aBOAiUrXnir5czxE6KrEGe7IXXDtTfaP5kj8cMzQZgW5AY6mVXoyszM9uO0hrPa2w
MO2avUR8rzugi6uBZleDtiZX6t+RxKh+yO9MxYrhVG9MQIiK6gkZJ/Fxbkc/1aBoZo1r7EFiJeyJ
zLohhnYrYwhDM76GmJQzzWHk48tyVzmWxHIZU7vIW/KghtvMhaqtKUlxXYhmUwnzZFDJ2so829hd
X12lVvZotBhzcFj369Qyf3g4q4kdH4n5nIf9HOdPkG0YK2hxtoks7zFJYU8VM6TrtiOsPNXRA66L
gv5GYCf7rkTl5RsDOvuiQ3bjf8ShDLbQ+FVAJ288zcT4ahKz2KSNHODTwSbPA3mNyEu/L4qRC2EY
39V5qu1TH61OReGYE1bXrCsDcmRzHMOGahsmiSaQJHJDPtiMgnqrXiV8iHTYa0C5mWW3G/IOQGjj
z3CyIL+4ef0QRRC55Zy1mz6Kzl0mtH1j8/PQalqxDgrLdRZEwHRjgTCKQgMJTI3N6Em1tZf0jyVs
4+vmsmZMzlk6Q7xfNqINQ4aF/JLYK/b63MG8zSRYsSVM4+splrVJR8Pn9tpt3VkVkg7dpxepc203
91E4O0cKpwaM7pi6TFQpDYzAJkcfCxG7WgjVdl+eaLlZjeK2UKC1WlFSxl5FHiyrqR4wvwjgPXve
26hYMUUE1pGSd7V1E6EdK0HXXJKbY7puvY/Hwjq60rdWTOBQmrTFg0uJuKPf+4hikbdFPb16mmVt
eYlwAdgsdy6pF2haqXUHnJhCLSWObXIQDBu5zudVD1cxvfhjj32KMg7968Qojr7U9XPgAxDMIm++
Tnw1YzLtam9qzcGLLSjGjYxupGZERFtFxk6bXEXxasCFV7WxDo0GZVwQZttxQM1ehbQn3WB+QOWg
rcegFfduCEdBJl1E9CkBGgyk+204TPYGeVy1MTTLvrOFEZ9EntJLpm8A576vkBYZ5jYWyFJKhPdl
4NWM2wclik70mzSil9jDKRj98miFfnwVR/K5zbWRUSIGNbIC0WbXF701KZrmDB68vEDwMPk7jVRt
Gne8fmOP4dXQ22/UF37MckawmzNKbWQAoo4w3qw6xrldIXutrHuigU7+BJHbpul05TScHwr0fNjB
yLltIjv7NnNB8hITNmPVy3OtzrOW15vbOpR3uWXJszCQeBqDfEDhP16GmckUAvFm13Y0HR1KHZEj
wxu08czVsaAzx7eOTR8kd63fopTlJ8NQo/jet4DNNRLxLC5gjZYX58JgJJbUYfMUTmiiIw0eoOES
CBtEffbquuEdIgXg12kCbT3uw0dEtb/MmvP30FRrPJ7t0R8CbKT98FanOVKwwZ0vfEW8DYLTgsl4
GB4cgfrfAco+4Bw9g6f27eR+aiuKJ1nxShWG6V7l4yB0YO6miQ+wOfxul6gXqtL6no1uhB+4T7ej
Q1Jg1cYJTr82RrqNKiAIR7npiECb5np61Bzk6WlB69zOxL3t+94j/priqPVo80uhbB6NcztO0lx7
aYWook8YsRaJJ64qteh163YaUPRGvpFu7bkVT7ELH7oa8kPcjZdm0qpb3w8gPxsZ0RNtcw7H4QlR
OTEf8J/n2QU+WRRdci8N07+KM/JGQujQTE3up6lAIyFt4zRU1mvsIBjV8xQMoG1CBhzp3w1OKEDY
c1XV69eA0ciGi5h5bOzEP2Z9ichXVtfo2MDo50gGnQwKvm3ehgOtIq3pIqZIWXvIGoFU6NHA9cYY
3blglAFtKFzI1JnAZ9KHp9hCeBblwc+2T6t7Y8RfXPTufoqge88o/45kYb31ckwPcbvXRr08dkV6
NnvkETbfXEl8qqabT3mswIS2eXSRiOzcqHgJaJncu0W3wdnZnAdCiWs9JzTF5QvRzyawlDw8h1Rl
3BXvMB6lIhiu7ZF6ieeMd/Fk+LvSnhUWL7UP+sw8Hi0JmQLIKFdCi7QzBI+296Zth5cbWV73kWRt
dNON3luQm8+9z0hmnCVSrkneSb65yGrykxGWm7mD4mMgZ676iFSwaWZwZAW4CmT8zYzL/p4OG7B6
uol5Ed4hP7sOzLzfxkVbMAFBhknGoFloZ8QJHJ2ZJ1trfp71DBoA9lCiANBvY7rfEr4zUlBAnj61
Zwtv1Zm2ViHv7Di/jRnSGMRFWCN8G9pp6LGrfTQW+jnSphvG07AcZeEdsYmSBomUR6+ILCkybRu6
03WQzuIkM8I+9Vz4+7j1nWvbGTjLyGLa63pwsjqneLK14bXtDf0iX2qpxY/d2CH4qLvbADcClf73
LNftez008ZOHmUVzyNjWKBZTl9F5C/mAQfZADo3ZCPRVQb5pRu9nmOfTfh6QHY7ZvHHteSeqFqU9
IxHs9ZTWHOtp8klW6MFZV2SUrYmM8A80w/q1bAs6lk/06C9uH6BKaYfgRIfAa6tzDoPiNGcNosJG
v6NmufIavpwEVw2YEvza91Ets1jW4viqqiElarWGo1yq1VGSFdoTfR5F2gmJ42GY+vyQ+BWkaJr2
iO5H30auQ7j1ZCoKsAZMIYvqXwAIp22jI5lLqBevDN2n25LSgMZNQKDR52qsHPIMaDLQi0evAIR0
IzIc7bM3Kf8Iv7WuRQmh4n8snwl8q9ogme0i4oIvE7nofplheOvlrmWBU/R5hA60oxc/5CsrFvOp
d0X/r9W0rOOj3qdrPaflPanFsoa0FPxRr8Qgy+12yuINrJIc6YrCpypg47JWMA9nhK8iuJwxNJnv
oLRWD+mgQK7LMXFWUg1cCICj+YSVd6Mrke1yX7AMXb42O1z7t2GTfuM0D/Q5xZrytXF5gmXxx31f
N3U9wXE7SPLLZcgc9GuX2mU8Gxbwu78evWw1PJ1dfls1Kkq2NvL5zdfevz1oudPTnB4Lbp2t/zyC
ZfMfL4F8v2IKHMn1siH6bJkRSfH1An/s8XfP8vUQY+SXG7dQOBTEkxMh1iULVVRQxiqQBmfnqimJ
I1o214r2KQafg0zkfRy6+hEbTsukjoUbxN2J4inNuOW2p+4cG/LP0iArtwStMXnDD636zx1X0Ql+
QOE9Oj5CWbEgO4fgh0/JZ2uXU4kPTwE6aWv8m+UZSOCAnsgefBJZ8wArh2bm0YTPUlIUoLFACYDM
qsTSv2GQQ/U7/IzyctiJCNdVcOlEdSqw46wYWHCBnGzBKQNsA98i6NiM0+3+yUrJHpZp9RDHLu7A
6gZoxyY0/dvSoPlXpuXK6NNrKrG/ZLdp+vi2xlewGjslz3biI9Pu1x6d5YpWwdrIze9OQ9oIBZ8W
CaSGH47jn12a3XTJtXr8kSr9DOo6PIVaB3Ih9Hj1drqYJcm1DgNg33goyCECefGI8oNIBeHdLh2E
Ioip8GbDD3OwNyGd9LUj8FVZH95IJdf2+pscQa/Ij71OBUiXQ4Jtsf2wCg1P1Hh2o/ScayHymfCb
UMes0a5Am4at7ezaCXo4O+LVhk3L+C/pxt3YESQRhsWDlgJUG2mPIusEgYD03roRdveMjtiMKKZn
9XM/2fd2iZG8JEm3jbWfOCx1Jbi4EfX44BnzU1r2eOIwnq2kXxLogRAJoXPG2A0Na3qqyMwj5QWt
eOj01yAU3BKVQlqT2h0NTJCRsxGAbl5qZIWb2AHuzknNWrmBRDmCWn8w4Ef62RMqAFDiSqp3lgy2
1lWK40ElRPv1THYy5ySE0gz/Q62+b+unCVnhL8HUlEYaOLtvkzbs8N+ReBZc1zamjt6/tAXhPq2p
hufXupc8WvhECZzwH1AeJNOlti3cSf2l9uyDE08bv/2GS8uivKn9GHzcJ72R7svQeq6S50okL2OA
Di4MOnPvVclZ65p86w8DYdNRfO8JEWw8p/qOlY4/GUdQz4lkTwq4ixzFjLFaO/g8K1R5g6iJqQ/g
SAQ0k1TLa91VNCFyfBMrq7JhjaN8TmEa7qySgXyoJjJOWQabOv9Jfui4nvE2rNGKZZbPIFoFz6XQ
sOG1UJYfCupPE3NBZuonjzT36d7XYp1IP++n22WADCyC5EacRkGNLrwM7oQMKjT1abimpPjomc60
de3gKS7dPZaHZyZlR+YSMH96PjsIQgQEWfZtbHLA+DpJT5LzGe3BRxnv0ih9KDP/lzfo9bYvq5Of
ZjHBQ5ChA198a+D7kBo2bua0gnFORXUtMtLHXJITkPSOhDsklXgpM4IKytylEJTFdCQaTCP6WCMZ
GUuivCtU6fSfRquDtjPX58HlffPD9BXw8bEb4zWFomo18xZUBf68sfiWcZHbCfVbq5ycScupso1r
9S9IgJSDzLYpcBL/03J91Wz5yBeeM40DE9mXLQEwaNVkScmuzqgyyJmLY4nez5Jw50fdjAiuIXsh
mlHhZuUG1SlxSDM0fimQndEq4GrmuowQwisTq5LjQ2qZNLHNQq7c2VBQKH5rKPecG8zFu9kzCbQf
cS6XaePTvh220ktfJeWRrZlLjLOyJq3PLcg+yW5SCIReoL3mcFkwcfO7clwKds43UfqgYdQbaSQ9
/S87v2a2QlcreOit6Vtj+z8k9RA+DeObtw/lKLZBHqxgQH+09CFlmt7HPjJIJM3rwAmfVEOableN
wyZq956T7SX5hFsnr5GFp8jShtob10HAkN5I53HlKsPfNCRH04sg2ec5FtJWHT6e/Y1XM1KXpk0l
z91nABd2kcV8cDQdXtA2142t37aaNmx7p/4h6qjZJ2IKt7V+bGikyQxNcygsen7WL6AXx7y2z3av
3YyqYN+qX2TRHYusDNG+IjHBLbKKfO2HiJKrNMNNo+rpok/ACVAqPF887JR2rwD3yG2hXR38sa2g
jEw/SDn3JGVnqArPfUzppp3it2D8NWpIllNQLCA/rgeD9q5G6TvlS6dTOtWdXyklg11V0TqgIoNI
uDhE9lwcmDlJldGuA3r28IjMUZ6SxkU3rYttBOt0jZP0h5mJbGtnMxXBBIGkHw53s/R+pJxDseM8
ualxzmd+DcIQN1oOT7szrPe2IT+P3zfUmIa/Ca/QptDMeB0Uzk2S5iREFhjrvbHd8Gvn3Xc8QoVA
KNXLR2E90lgj1cmXucK58IUIdLnLfe3e42dJylRrrFtiNkpwj/vRBFvVaodM+5AZmuQ6pLPT2dCN
DOhlwDTq5zS7yUrCAKZ5EBBF1qZZiQsiLrwdBImn3bWuY0GuuglxN4EqeH8gwTBIqmcGByILP7Fu
/1+V8zhVH//1j/+syiHwGsjbf1blXH/07z/f/6LL+dzlX7ocQ2V3m6bjOgbXBQdc7D/+1790Obgn
voQ45HjrXBh8y4LwSMvptxxvm022w70AdgWQO+f/RohjIL35q3KDeHHXRe0jfNP0iYGw/wDBRa01
9oWszEsU9qukl/BLJKlC2HFBJETgrmKN4lvCRbiK3rtu5kKYRkS61oO7moV8Ckrkwb0djjtHC/ZF
KyQduhUjGnqRDsVUGrUEWghJ5LExvhtRr+SVzbbr4Gop0/isk7BA7fiQdUZBGIL7JDnH08hHWA97
9DbgarInsVOC5LkgdFyJ0nY3s6ymdTHH+B31mdjOyDvIpH1gklhfSdviqhsa+7pDD2pIiuH60Lvb
BAOp3mr6iUJguTO6sXmG//Vom92zzPTyxfRp8hXjte8FzdHvBomzncEBPWvOLlZ9E7kioG8LmsEO
jR+uBu0koMu8jgfXOAfCgnTU5bcalDHXiIaNLzrv3AFMWTHVu9M4kbdpjs9A6C80h3aJMZ99sgfL
IKzeyrK5jfXpgvoE3EbPeEaARfJQ+5E0giJk1Oe7dHizmWPQsHSaLd0Ceqmzce+H2HWXPRwsRKQI
+PNaeDRAXbsD+BhR+6CNzmuP6Cdk0mN3T2+pZFb7tsyRlO4MaulGTt20rC3e7OpX1xknrs4dDVgu
+2GMRsIsgp1v/XS0ClCaFyA+N53zQEcf+M+aQCKgOfbNQE9uW6Q3Vt1C0KRzhEly+OU2AxXwvD5o
qnaQMFXwi4HONIaaBNcC9WHm+RDDmuMcWDtU0yhWClkAGSAMzyY+NBqEhTufDK9Sb92V1e6KJt0K
uignyoLJPnZpXZutHuFnwhDQayp+cUgv5iSTrSf9i4MCe6W5qckAgWpC35+C2zDR4kuW9njMeG/K
OdHI+dpUGWLoucyrXUZ1eOtSK9qHJaYDMkuz7JbqxTmgsHnlPngipc3elKATu1+27INLbZTfi9hK
940OjEgkPvAYLxpOQaW/hBaXitAbqNakwXlmxHekwkWvPbRgC/TmNcLe9UDZ9WyaNbbhwXxJK2/H
BPMQSzuFkYi1BhThOTFhMhYBvj6mDxP1h/DJd4Z+7dcmX9sW2FmQ69ciwvEVNXBXAmPsL5JPcYg7
fx/FQq57LSUHqDYzOqvZ0UFuTB6j9G75qw8epd4VcEd7i0hKGWiLF+S8zZWHBHrdmI9mFnVvdVc8
ZGHxpOtkX5c95lU/HpvNPJ7HfgjP0tCq4wStaDfEAX1uY5ifgdgQTRIyB+QKejEG7DiZ7jfbyuAc
4gX9wdC0I90w/VrG3bAPUMDhLcpfhJuXl1x4JWAXLpaum9h7WkbmtZd7V5GFSkqdrooaTobchhQp
3vTMuLS6133UXVVeuXpwNXsl1IYks1fg6iJ4DrwHk4joAIMJvMQaZJEoKN+EXan8RyiD1EIZvjRp
TZY3hg4HH9FmBuSEQhHLiEPT+RhXVnaBZzAQrIlFPpRNv7Fbrd/aDU6hqCcht3ZQjgeycLewnHD/
Gbaxl4yJNkk+hPRJgue2tZLHjsl/WaM7INnGWqe5451KnTZZ2My3HGc7mbwTQmmpery9ILOvosx2
PhdZkmCiCI6Ni9e04CPXHKSLxtC2N745ftAzsh/SMLY2edJuwwqrT1eQTWe31I90h/ldZe29MD9z
7i/XiYV7UjN8bbPEmC8LUwWad1EzoMtXq8vtZa0wHcJRlqzzz+2TyklZbi/bv25+PnK5kwYXz7Rs
+m112TTaCJObEdmJCo5eHrLc/8czdibVEMx3T9770onrVMAHCjHkD5EKDPlcXVpzy+1lbXnQsvja
J12SPpbNFCzZ/WvT1z5f9y17LxsIC6JpocIwGN+p2BjVFfz7v0Bb/q7lAZ8vtzzLb6ufuy2v8rmK
1+vMzx07pTqYP596ub08x98e6+dT/HGcyz6jihoZlWPh63m/HocG5mFScSW/HcWy2+cBLg/8eumv
9+TPhy8P/O3oln1++0u/XvFzz9+efnlS/BjoE7/+wqoi1sVWAS9yyXpZ9l8WFthyXZkL//LOL5u+
/tAKIW2V2XLPKfAttImb+doGT8yhKIePsDVT8hRbksSlCOxLUpIGWobYs5hjdVQ/qrtcVeHcCcl8
UmUNnO1C5bIv935taqXI9k6gnf64f7lpq52XZ/ja+vkszZLL89szAi2nRU9q+linTMMJINNR+8cg
Cig4qlVN5Qh93p5iyolREdOd/7qzCOCnpuXL50OWDct+uKiM3agPNwFJUpwHcBCewlwBVwC+cupn
Yp6RWlSrGujUEGS0rElV7jQ7Yo4s9G0bkQPtn69jPxjxbfF7X36i1XIqqATobyFOHQlK0kf7mqlQ
JcbAxdFj0t00/YfbfHAmx75EDlO2JDIZKqEJZHVxmjCYfy5AiZV/e/PrcctufBrVKu2LdeW63UFB
38aG4DCrwqqmj9+LyJc7uQR6+XNkYvIf6DA5D2XAZT52GnrgKhDMURVTFHPlabkJEGxtOW1xmIa9
yRDn5GWdc9J9zTn5btKsg7Hr1l0YAn5Xi0YtvDIN0R1jGT5YpTK0dT0PzvqTrtaWm1U7G/veK4/a
6ETnZTGUKcnHE1fzsjeARHIFLgB4ok9n6OaBLFBtAbVwZzpnQ+AeepX+Mv73oou1X5VhEwpaVmW5
AocQ78Ff3coBN/9kzvTSNWABY+UpPQZzyxHjFVPmI+5GVwU4IUPqKOnS1mOw2ZoY+WphmCfXbchw
VPrkfEh0ACkCI4oUqFIHA85CX78ZlXORjEi4nPG+JRC2DWSqURXBhDZTZbKt2wCpsxMccSbbCL9P
PpzSE/kQrkW7C28BQz+bM3myWH3U2oCIHfZNyayeW6NQeXiGXm4L5i2nPOwEVyx6PcuaTxlpz5zg
0ldm//kZ8M2u20PY0UNgADBhyuX9d9ViaD3jWGf3S5ydjrrg5Gq9Kp5l5kGvm2G//A2TMh6li8ln
UKvL7WwuGBowzFtS64T6MOw68HLixEnAimOTOoTSZfj5mP+2CKfIm6DPWteDVhg717bI5gHJzN6T
F4OoF6ChElLlLfXd+/oCLmt/3DcBDd7QWp5RuXE29F2knBoMbEaBCGYQnZ+EOqTfbjt49LbMz2IM
8SoAzFFmn8/DUW828Q3/etv9akDAMw8Btna+WMvhLV+4fAaatPr8HNQWLzhaEY0O+PX5aTngZe1r
sdzXptTf8BO9ApksTkueIPPH4qS1Qinb//vOUVZ07VuEAMuvbvkKLWtfi+U9WG5yNWG4mliHJb0O
WHT1meAXqni8r5tTpr+hU8DqOlHligebuC+bM9fnqmkpRa9HZfrvYuwEcUenZPmSq0UJ2i03wwA2
2F9S7DrEG6dJixgOqTUgNjXY4frkDeZI3sEgPnCSIjNVOYDLIsKosR0pRwPAqYODBTkobLpfVZxa
20YFNS3v3xKKuKwt933dpMB1aoQ0joFtOfvOdnZ9SrFVm02BBdyViEYcQemHvNGE6jfqT9to9hPX
vOWALH7Sdkni4KD3iHoaJoHovES2ERrCtsyQ40lo1i6x5KbHH+gFmLNF7zqneAJJOU+CljO4wvNo
JldhnDwOQxvTSqyyrSEtuVr+WHzTISg5dUJXoZHLUXz+FDR9g7ywgsvWtJuBvvy5c4kKDyftsHw7
WpMi3Rhlj3QZCKJSZ5Fl7evL4NZmcrIeCvg6axmE+mZUcyMrex8Nmru+LOyzqxYak0GtbsEslzj3
2uWqhhj2ROWtQI5EH672DrEe7dAMPHeVrxGUDlO/zkzUyX0kc0p+9lXcZeOesMfk3ML/3rtNdVen
4N6s2SX0OM5IpQXphk6s6zZophDoepxBerfEMzsLRKl6fDCqBr4NeoeuGHBNq5PF0sW1Ah0S0XIb
4re98inob3wUhKeiwJ1jGR7QKo8xr64G2EvaIPxtZqqd9mwmlBxFf53lVr9FXH3rYSFdUT9FV7o3
mfYCA1TPDkBOzdUCOETqdYe5NNe1fkX6xSZ0cVbkVNWNtmWk48DSa3TAmOo6j4q7OkVGSTBBa1xV
hk5g6XLfsnVOCIWXTfsYdZxr5jl8ChCP7xawTGN9ny3YNaIJqZwm6HB5OpoBwymuewQMDWZ7kEKw
K7GS6+ncbJc/rPCSZt+l4qr0yxtJXWCrz/QjtV9RA60mQjgOOHLaegOcynAQu95DvYpG9LOvuTQ3
C00L6WDqH1bDb9GTwDka/cEL6viAuxMD/ilTi2Wtm9L2FPgG7ViEFUe3v8HBkWyTCP1IwblkS5gc
+uPlAfx6j6nz7vay27UJVJleDzZ9G3sHnLjD57FFFZJvfSTQdOkoN6oF3+OaOPUUWTZZx2lmml/K
ST6HWjsz2Z4hHbr0N1wnhasBMnBKSXQ23Xi6JC1RQya1aK/l6rC8O/mkzrsoCugtaKVPFhIJd0w2
89Oy5nkx4sKvO6Ft5ifYw/QxdYzf6sHif7N3HkuOY1uW/Zee4xk0iEEPGoqgFu6kiwnMSbpDEQCh
xdfXosd71ZllVVZW8zKLjIgMB0kQ6t57zt5rP5+yv3/7/7/9bkZp+l+v/f3/33dN4xy4lcQJfL72
L9v9/lWUdQRUuv7z57W//5Yl/SLOxRQZ4zUVsxY7PZTQvmhCRx1VgaZp8pKDTdmYTxXRWGGUSvpj
UpmCq8g5ZWvjWUITRk8JEK/gUbG00byEfXaeHkhxp3s/c1q0RPSgOswTU6nT1n68hW2OsR2RC905
fOEkcFdQxKxS6QKHNgvi2Xt1DQZy3vuH+VmQUWEVJAVY2LoNEiJbJOIqNUlBTIdlT27McZKjq5TM
h5miftbKDHYC0NGdEYXVJpCwbOdpPH4ZVbyGvK+fZGpfPiWmFoaD1n2CFvr9OTpoYNISQV5dUAUv
pdSe9GEavqDV0b7KAoPAhUe9zes2/y25fEVycczlQFzDfaOrWMfaooFfBPggJU1AtKShTb9q2nte
C2dgAXc0P+Ei2/6+K0eNSz3W1I0ZF/1Ooy6MI4OPI17oI0rU7AVkvkz6Z5AiYaddJrbM6wuErVBx
p49SGgyPJI7WL2tzOveEN/x+ibHpBRtJqbJ+1KW0Z/XDDcF8fT/TAV7VvwwOsQoOxkRwVDtEhII8
93aipjCZevqeCdU0N4ZGmkv3lsxsHHG/e9WOET39RAd2ZNxnBy2lsf/n6OD+tWL4G/suHKV1rozh
n7ccDdXvBk0+j3nS+OgfTC8FnvKRgS74fWVUzACg1YqyrDUjfWm74fP338U7evMsDIadPGbKZtKJ
o1afR0aKiu0Mj/mJymCxqAcaMZKgh19gUX+/O7Ig1YXhry+6Xmxf43Q6/r4hXv3M7rRZs43Gh77F
hxX9OYGwKE+yiAKtBJru1i0YTEkDH/57SGAFmJHcf046Ic+prAS+jDH3BG1w/fuuU2RI9u8l1gYE
Vvxedr8vhNNxpRotH1V4N6tolprO7+7nEtNL2SjOMRHgdIwHb4QPtIhoth+SkAKrOSr5NW9VAGmR
/DaAV/JYKIfLMKmGQzggvPjdog3zhaYLybsQq4mnjhUhtTyQDrWg0TMXs+IaD+o80OLxHeyW6UZK
OTF/ozoqPQGzpOz8eR+ANN6g3qMPZluym4TKbCmZQb1/RrX8eR8tLtwEUvTHXaMSJtCvZP6QR/uq
CmP795PCrHBCsQs+atN4uOkj61csDKQdZeKMFjvfpxoQmqO8+wxHgsObQGagn2XlTkQo8Oc9dAMP
aKPNPlHskxHzkJJ1Tmd2e4eG/WeLFqtIB5Tla1Y/qQt3tVlnYyxutQB4wu+nDDwD8Al+3eGpOfkg
KOtajx5bo6YZ/LujZufrtXJf/24gPtoa90UVb5rGMDcMEcGfrXBbPJLRuHStnjGmG/UmnTUTl6CU
UMKv79f7P3eokCLSbHplo6h9sbnzWQ5Ed+lCXfPP/pTik7MpRNtAqIJ1HJO1Uyrq/ZIJq9/9kaaH
YtN/bbYIjMV1G0SkM0x3+atT3343qMeBNBexVLeNND7Wag26uQkbgt5bTk9HdBWl++rGlJxSZN+I
SLOjB2PbVPvZlHfHaSZAwpL08vbkdd31Vv0qlUwgPIv3KLk+VyDjZ24HpPIsNOHxz7uZ0ctjVmjn
QEDiSDcrXRmIurdcTCjBo1nwNeNk/W6aKnCxM+zBKGPUzgfdAM21KLRjodPQ+N0kL54BjXL1pRqo
dR5pWW3xsPerFAibK3fgIcR7uf/dlLvntRWr5kxpJfUabollOc2iXU+QMDOfvL4omMEQb1c3hUUt
JltdOEjjKPtMntBm6kryYoSUpHNm+beMq1I0O+EzEcCAh85dqMNtZAwoVcMZxrWM20ud1O3v4dHl
2bkTKyDmdVPiihqkpYw8dDfUAmQOoN7MjN5+t5xadNFtJ0mHISCHqB+xMjfIw4e2bF96gy7/72Yj
+nk4KOOnkDxqp2sbbdPj7V4jrKJHFhjRO27Qze93MR/mu9i1ysmIBCLNSAFZpoRp7RB893ZM2eYq
dZvfA1SykrOIJakOXd2nizjqxnmThtpL3E2sCZ8HBgmCN6Nd9Uku2IDY2+yhiwrFOlDhWWtx3bxL
Gdr056ZU6r7iKGeczPpihfEmm0vCUCx0TEsHfSK0JXoo6rXNKlc2K+EjbeGL9U1Rr3O8dcjF0thh
EtlcstkBkIx2HQQ0Kp1pCDukPWhHSjXyAohKb9AxNr/vFTXiD6GRCcKRuzGvwQv77cTQbYQQ69hr
7drFpg//VHo3talzJz0aVsmUh7ushhbw5z2eO/X7v21oClv67v1Kej6afl/2fP3vZkr4J/Xrf3vj
f3rj6DnATjfjX3vc1DBEUVdl4rB0hb+ZBvb//7pJbn3dmzgrqu//9j3+2TU39H9oMglyhmj+tryf
Pep/ds35kUEEBzU/2tfAKQza8/+kWSjmPxQMV6Khq5JOg0WHqPAvmoX5D7JAZVrooqqpkvg/a6Ir
vOffm+i/35/WOqtc0nrMmfbEI/wln3Ic0ZTV2Gj8eqsSFULgwww1upW8E+VpN/tUfkvr3biPduUc
2tgS6tfy/oFJB66ga17NyBsceiM1c9/MxniC4e5m3MBesCTIX9t5umwuxZxXsX5agGSsF4/O3Qn1
zmTu45cs5ykBsK5bxEcxtkvaaA54U1zfYMya3CpPBDksuvpnpDHv31fynkb3fPbSvpMXxoPvq3+X
3/trfi7W2sZ043WxnubiTTiz/X2lfSY/0bn+qK/jrSRZc51uFTy+3Xp6H6H97dV5d52uORKiyEaW
iw7g12VJpW9dhId42y6FwIuWkAUMpNHTArlcXzonNLuvewZoW1gN3uSQmLJmqvjCInIrXPXNdBV/
Hu/STt6W/n0zrpLD49SvypU6TzbVfOZGi2QBP2+jbtSjsghf5IuxaFdSj2rPUreTxyi47PbDCypL
7a397ucQ0FfKKlzWHD67/n7CHjd0+jhO5E3Un1HglgfgiA/q5K540p8Gimdwhh0hflgUMShZS11W
i2ILCgzrkWVuk9YTvhRfeo39e3Q2GbWHV7O7+0nLMY4ueLf2kq/UTrZNFgyMXlnZBK7Na0u5VB/9
V7efLYVLRvt5iUJioOTZUG6wATrZd2PZsvFVuEav8lZYITTrrkNmC4SVfBhgnc7SmmUTqGUrtuWd
ua3ehEvxVmyzg1BjjrW6t/YYb/EaFJfwGH/OEguE75LYFuUFideeg1IUdoTFCgc+kQVvyjY7JW/S
Mfx+XOJvQlheg59q/3gV1uNbfA4O7QW5e/YWURnEnEt0XW3hmM0LFlg2arj0XYWyQDu0sfJTLFn9
Lt0DGGvgb3ENziwaAt2WKkV8Fd9mx+ELJFjkgFoGhMkVJvjI/YzElSVX0CDjLTKcDqFFl50ONmK/
2ZcpWeBGW8PRQpd1tsyQ03KROT0Y0DvVcgc4Vhy4OPFVEYAb4AGLKXLL90cr9ZgTx3rQdjQ4SYLR
D/d3NKPGfnxphsQO0VvIG/zjr6yaCgJhEKddH+mJE4FRE2ywzTUif2PQjN6pnoFX8tqmAG5ugZmR
qaM7kg7AGGbrrDoVwGRyIhkiT6EJfo+AfuZW/tFyE1IbRz4IugrKOhWoE3yvtriJT6wwB8hNiUbA
Bgg3Y4uymiJU4AbXsbWT0e0Nn1lxtZB/KMRA/nitpm3kjPUlftRujZ6kZtUxLCBiKeGX+YTGETD4
TOOByrTKBU+zkmuOwKx6ATBZqkyjqO7OO22ukSOU4EDsZfQcAMidnKQvEhtBwm6z6tN4LwtvuEQv
GAFX0rp5xcLy+jgbn1jRf5q3Boyg12QoMwxrLDy0muZpOhBdx9QDD1WGBdCWFcmG/0zqAflX322k
neLqk/LqWe7RM8BluaSYM6Z8i+dROpfrXloVmrZrXpNd4IV7lgDZq5RNZ1LOGiwW6fhlnhrIBayw
Ib7iv6KYiedU2Fad01cuzAAduvZkJdEiLd3x0oBYpNPXe9B+KnnVMSE9lKKliAsFV1DsqLiHDbeE
vsvSqLbDqwksKPO1k9Q6+ov8mqYOGVFB6BXjfCT5gOBGkOk8LQx31gEYgrAPYBzsIl11S5rQYjqz
3Nbwo0wWEEG2oQJK5F4Z2mVsz6Q5nKMSxQ+1mrNq+PJVfn1qri5oMLjKkOsinqXCm9zgLrNYacp5
LTkPSsfVIcleRnOBZrMDJ0fOFbXD1pYh2OGICj0jXLAfEeez9WTd1cXVKHDYgXohT0Q1aLg4lcbW
6mdzMt14JSJ9cJtjiqCTrDHe1064ndExCxb7YMiWdG2ABhKlIrowABJEvSWBkq5uuJVotWlLhxTY
smUKK2wgT16zdqi0hS57Ji9S0zMCh+dB61H3kmG6mCVOMEP+Y/NJKNA5s/oN42uj+EpiG3BtjQXq
GA6YcQJTKofOBHZydKXRQdeMaIr9rS7l6IXsHwv82GmmhXl3iQp5/gLZ29vcX1rua6Ax2Xg8sZwg
75UvUXzzEzZBrcF7Ab1GdF3M4N7NzcqWE0e7BMShCMeAO0j+BsVcCy6VV0S28vQ8EvAJsp9ycMp2
bQpLOjhtZIcJDw8E4Q7CUhSoBC7lisdT5UEHEpJDvUnQs9RzKV0ViKVg8IZYCCgoO7pg6+g0I3+c
qNZusE0b9VwcSaRysIMseKPygXX3mHCCM+NAsUzFEJ1BgHHiM9P8ZrBaCQAJC8y5+d3XNqJs8YGh
4bmzbEpCEsk2Pp/UxL7ae5LmED/RBD4a4wbNG4OyYAUPlwu8J8ItdifTRvAPPb/XvGr0HpxYgpcy
99lgokCAoxblvOAWZ/6kT8lZH27VbYKa+D3EUNBtmOlsKKakQn/y02T2WD2Pbm/fkZwzCcoshDAd
+VCR3QhWOtry73vKONUtCYxkGy0BDqSRssD6oE/jgh3J7ymKwOWgRNcxc4dEuBo4xskztbBVQ+8b
9fspGd5yov4iMl8e+BJn2UIsXyj+EKjA2BHjnRq5gNPLI8DLN8cpwFr7haGj9gpG6H3Fgd8RE6Mc
iIYKKIBtg3dc7c4tmUdzwwGl4YdvzQdtDCN25U3XMgDLh+fTtHcpp1s16TfYvBzjXfwxdwkcs8YK
t+3ZvIK5mMEiemJI7YRc3GXyau70ORq+Z4eYJp4728Y74iaG7NLGHz8RpL3Lw6ldec6qzjOeaFcH
niV0bc7LK2ced+y5a1zkMRgJPMMfN8CHyRw1NrAOcrDydu6NWEbwns4FN64XufmRFL6seTgo0NWo
28IOMew5sGUkddHnrrQHKxmfkj1qzhpIxeNNI60rcvNLsXjjElWszK3tyLk7j4W+DJaKQ4Ed7aO0
YSC3Otv9AIxyrL6KV2GeP1Z145Y89RCMJl+Rvqw5MhVAqU6xohtML6CrF+I5HITMDvZVzkpuGdWh
kEACm5UVo4G/RztFAVsK5diNxn4B5Ad0/0J+nFSBeQsXeYBzBC9VSOKflSYRX9l0g1tIhtIOSoGy
6FsYDQ5qKjvxGB7L55nG7ZP0TnUBg2Q0ezr50YYPi0+GjbTK/2aok+wvCozWtbPWV1bGFlMV+61T
FseFV1qiGx8L63OzGSx0ZML7/U057vfrh4WzpbzNrO16vv5G4L4N8nXjH9c1Tub129qaf0fe934/
aQ9bDd3HD3SDvevaL0y68D3aXMWWbGVOYi2/PkZP3vHC0eEwcrM7XB3yy3dovT4vMb6EO8IjM63N
zjse12teWG2qr2NjXcvAWi5b67Dyt2+Pt7toHUfjGggLJT094JessG6oKQAPLu4PqmtLRvZ7viDv
W90L9n7Ot0j3H+u3jMuCeaUbngS7s7BFOg+/WlXkBFnHxYXArrm6FHaSZ1q7y27BBwvNiYTmfWOx
k+2ciicH0freC/e5/BLzFsxh7OjKFNpGq7kMcZcgOHV4lFjC8wqca6s7LCjuoQsiVnEO+tgly9ju
j/3mQqmK564VnM6jjYiW76/bpc2HRsJa71bK4EJ2s1lQWUS1OWC6nMwXXRgjrjhvl++fmBV2sDcs
0daAQpDn86p+nt93l8heHK+JltgMY9bxGFv9vD5kPhQ0C+kE/1VOOG0IKI/WmrXZvF5iy7qyIDBL
0iw81ZrPF15sjZ+IiCyoN87gxWdAPemZJ/ZidGXbWJVL+hnKavK7dvvURoC949nsAgENbiopCJKz
kwKPtoc1PPf++R1IMlmnrwwwc9n6Ej30opY0T+7fsvhtBGs8Zj6FHx5HXmnr2bmR8FL7Mlk4sze4
5ytiO5tl52RWb8ub88r3wVnRVp0vD5Wnn1p780kI4fMTd++biucZZqHlsCvcGzzrNxAM8+I8easw
8dFo0kwheckfOATWw/4R1c1ttfkksBhaOaezptzNUd1szqZfsYxIrdsP5TyHaEpihW06b+6ytwJb
EFf16sw6wdoBmQA0xw7ns406zcdN7pTW+8yWPws3s87+yn5pEeOQhlEiebKWL70lSShGd4n+FVuX
zwIiqyXO8fJZ59tLrLOUdiPLh2Ayp1yX9/b5HWOPNfR7SA5mt6UrlGISLm3Ov9nYU0UDKXX68Xsc
z8SO5YfIesyJr4h3sWf7srd1sZ/bAAHt3I7mgkcPK3+fnUiZc+m+soaVZRhk00efn6XF7Sd3E2tL
G7Q5dfb6jWQkS7X21+v3nMKuxcUifD1W4Xy2bqz1B/OzHYeEA0nkC3s8cpuvr4Ru3L/15waK7Srl
9t6Q++rmrmw9DrDhUucln7OAItGPchby+8AObO4Tzi6cPgJjFxw1nsrQcwxPd1Pr/Xl/9O77il7l
Bw/bQvY1p+W63zxuoutt4Dy7Kz9YtdZ5Se08+1iuDqsVBk7M+I5qb86HQ+isDpl1l63ZgaTLzefi
dbAWux23LcOM5byvDjf9/p7bzmpTcPIXMGqqz8h5vew+3zXe/r2LnI1zPrOul7ycA3nj3F/aueQz
9HNaXxe7z01mrd6dw08qu3wW4z07+Mk0x0qc111pfd4XqnTQrPfzijNkDL7tO05qKda7t5OmHy7e
T76o4IPYHuetxR4xx7KpRHafM3/p3HS6XVwKm8u0GOQrDgPYjfBlVgw8XJ9t5Z44CTfFeiwhRY9z
wfFPyy9tdCd7675w9eW2v8osuumKvVmtONrIrxZPkpJfF9xkTBnLt1jzxKXJ9Q8+nyL5Y4nzauFt
euaGHO7J05fqd/0Zr6p9e2S+t3y8lHZofZuMoq40n+ZMWXO/WIaGlaoeNlFk+/MIK513wQ0+B885
u88FAFz3+dTYT+ZDjebc0XTCUKzxWPqUP2zYERvxyGzpkzL/Wuch7iXb4MhEPrRPkfVzuL1DoQy2
6rStgUwXmBKt8CXfsKWRTYTKW61PFhEUsMZNvsfyrH1Q9DUoii+V5Dk1GwSfIWlyCvfev6rCfrZl
i9pLPcFpfW3xzC9mwF0a88aFXuEQtWmtXRekuvbVHF9e/IPITJCDrtgpUnDWXG+yze3o3+ewJom8
o2QA33opKHTDVx2ifeUjT1Yo94x2Ue4RTjZ7siYMzUUIwJQ9fQ871b49HyWr+kvaJ9bp4B/Ogcyi
ZgOEzsHRB+xvJZ10GAQzLF2JDQI0VVFUWEPmsrJWbSj/oAjyDR+yCNzWrrIdzzdcVX1VWsHqCXiZ
rehfhnZeydy0M5naAQJAJ75Si7ELP8632klpTgBvXIUVZ6vArSitkZYuaiPg2biY2VfqXVFkz/zO
PlXL5/OROyKaa07BqWONttVdrLFiwDVZXA112X7IC4O1ndfN8+f5xkXjTWQ3vPH3ygbKUDLwaZYo
rnvvqkJCmQcrhoe7pblB9Fl0L3AU5Fc5Z1VtGX5rckcsexALGxb1Ln9+S6dqns854dvxODspL9w8
lccJUDcsApiAJ+vErjyCsF1+t+HSd07rZGRkrkThl+GQ6j4rMXrdlWGzX/0q9Mx9ZSfWkJ8nm3GK
uCBSx1yuG8WmjvDT2JLbLioedbHzIlof3F9kcxgbih2q80Hnn1s6dQCccJPzc9E6Jdzj4uFutyuI
hr45F71OtAVsHT45tXb5osPTdDvODBahHZWm6DvjmXIHbiF/YIDVww+5OZXCS2E6ML7qW3bFxjFC
83jyS3We/I8XHfAIwkRzojnHwhaMiQlBnmfCqC07JhOl6p1FcdkHw1qmk7gTMcES/rtI5GELWdiU
bZkJYGPD+sZBDIp+9hlXVnHGiKI3HvCZ6GnKJjtOXBfqRXP6A7I/yJ353gw+JYYTYfpWPPYO5WUX
XqU68Lirk9yvH9top88oWn4qN5LRXtI7gDo8EbBUqs3MV9dTeChjiPZU0ghcGaplrz42UUQ4q1GT
8gO3ll4XSpatoYNbaDy6aTlkPx4sI/ZmsQKkTD2myr20peInH6cWXcoi5uD2TEA/iEeUmxtVyk70
Cp7Ksn1J3vVverW864jrBjYSeWsOCc0e9vlxS2cRKojfRq+8R9IeyKW9f3SLGVbsQXBKEgY+xTLe
4GGaFIf2rcWWtHhKJGsmAMRmWrXjpsOcEEyvqhtVu6JgvuGiWMpMd6L2QuFIfyHiykr9R+vOZivq
wsoej/20AOnq9VtzJWSvSmpTcuv2MpdTjNLgTgGktACxPsbI5tsrG3LTgmIu1t8GwbeASZmVnHnm
7oJmcmlF3dtFMAB1I4usdHGyP2usXFYigAtrFA20lQ7fd4aADUwjiecu7gijdiRWyo+5qPEgD68c
pbFD/4k5l91G9816WDAsUgeYwz5I2KvbCrj7MQC/pQmAZs9xc36quXMSZhJqa6+xYdWoexH2Vh8U
T2ZfSepxrvilTqdcP1FBKOvvPtvrRKyqS/Y74QImq66vEXFXu5wSb1e5iv4KCYak0taL6m0nA1Ne
DvpHhmddIa8HKXMrvaiv1yzwx+6lTp6SGhWn2ErkbEoAaq9Nfh6w/VVeKzPfTp5w5YWySTXTyadp
a2bbMccuBSGfI1xCYCEIr1Z4YEIwAEXxIMjgq4z2w7FvNr0xJy3EvFMYRbTGPexX/mP1XE6I8FY0
Mk8aCRMtRS7ZTvK9PBh78hGBWtcfOc/hJOwtgFgOXWtrX5cLtfQbJJYDcZ8F+6WkTzYS8/mzCRCF
9IEmYILffZJMRfJtd2oN9NzFW14dH2rgULKittgDiW556PbyDFvOtpa+pbxiNzbJDPSUbEO8G2/j
PnvXnxShrRqejRx3FEMvRAjrnt2Ge+nT9JgEPzWPIZHY1frBrgZPWT5Y35pSAy6Qpy/eHUWPK0jR
IKY6APmyu40EI7buP8Ip8ClZPmxNmff7fHSYDKQl8dLNKZMYqaaPoHktnyRapHFR4teEOd+Z16Gm
iuAcNg1LlXJmRRMJ6sNlZn7ODJbZ2Vqq9tPnMC8c7ilGrJjO/M/0mc/23TSvW+sk82udi7Z0X5Si
l1TrGXf9sHjmNkaHMfoc21XMg58LXDlygy9GvPrcdwH9ju2U+cZ9W6dfYD8bUJNTS6c1v6az75yL
gBr4Qhcc0aGuXqpAUjfPf83HDfik3hqCd+RXJNQopkuXZwfPWjnO9LPJ+5jfZr8jlmTkKzRmDd45
XFd8wdKD0erq0wolyHNwlm2hPIJYLp9oVj8QXk1q2TF5u+wK3bDs+e0I5GSOLN3dvtoJTIEoNjjB
yvzOHNli6o0Whg+qlsyumTk0ylz3+8Y2JuZZlPHcrFuWHXIcKMLxdQJVPoW7MSbznG6Go6NbhDdu
NfqHxJqWJ8uAvlaWoT29pTwhd53o8gtjBAVGAClO0m1AIsEMvAr5ul5FG5W2w40Q7wez0R7FJZqs
Wg09/LBpVtp9s02QqoBkoJOBSKdlcMOPHvzUBk8TfI+UJ29QCRX40GSnQGgschbRkCoXgb1ixLQO
N99wdCj293BJmJ+m2fFTaUieoGWQexYm6Pm5LsdhTQVeX+rDVWZdhfTwGSgprQZKc3YNVvvGE09T
tiJYlvj+jniW8JCSPM6BRVbLrFmzyacNIK1t6mbrjDKAnl5FcDluyJ+wonCZ9jcz+MZsR0401oD4
fZTllfCwDhjYnXuxFuMd/ThdWcSTMwFQrqRVHvoCWYEmMeBKSJFN/hrLF/r8HDJ2X5VOUF+SjUwx
kB6n0XMR0ypQVYrn6szTsDHw/bUPFoFU8T+UD+br295asZKhocCKqWYD/chjNuAP4nGKci4Fx3pV
vJVvSnxmfanA6RifAUQ0hZL57ecAaJ2n7I7T8FwLmgsKJoEtJVd+j8lVRtvgRZrzRLSfEtm7n2Iv
YcnnkZNYJzsmX8w7BnklXg75BpZuvukJibT7Vb+CoSksQocJNGS4t3BnLjDO8gPrPq+piXv0sPAW
Bw6BG9Ehn49+7D2YnjphQ/4IpQmAKPDLaCCRiaUl574kV0c+5aceCGtNK7WwfsJq7gvOoTVfWwKQ
xQcD2hvdyvJEy4BF6txM9jNIofxxP0XPnVfND/YJrtaCl+bfvS+QS+33fj73Ca30enyyjvkRMs62
SI+9OLX9kBnduFaHWyK+t+OafWZPHeIkf34EZ/RfnnNxNM2PEXPQgte0b/RT2lVB9A0zp7/IBP6T
nAGCm+mj/8kfWNz+7//5ozOYMa+YiczGTdLb+Plf+uxM1qaZXMqTr2ag2oSdmn9L5eFuIjir/FK3
NHk9k0lDSuglm7s+3ETlq6jBbR/JF+bxtJGQjlDvGYCTulLtVin9y9ErSDuaKKYvHzcFBywd2ogZ
/1cSeEWxLoH1Mnoy6pId+arsoNgxdqc/IE3yfXKrqdKF3/DVBNg8LI6YBLPYYV7yJpxpVsFAhicT
yfNyWCHRzJu1Mi2yhGThNc6Yx7Tpn41PPIWoYen+O/paBRTNiARZ0xaJQqAheVG/0W92Vr9iDhJs
7rdp0Z6US/bJiO5xrcR6OkcIHtKNS9/i5FTp9H60JWMSQ3fKQMtiFR8AKw1WOHhSTEdoSa93HrEH
XJmwcDF1ac3niUf7k3BToF10FAh0Sbd8HWZF93fuKSbIY0gBks63Rvvokn5TmkxXXcZgpbgDORoA
XWNvpoGNtOmATYeidvXqPeECmdnpOhyWFZCohFw2PxM8osZqa/iijkkvuARQS3F6JKDJiu5MLCTD
js6slQsBiClTWYtqTyU4YA9Z+HwpP5QJm41+aQ4ELu/EK0bseB2e8mchtHmLIe8cxaV8SI/xMwnY
+KQEK77Fu27bv5av0U995R84OXiooXyklRORK/6Jqri60zG2krdasEwD3z5YUit/UZeIeiMSFO17
RblO39HXCgurby0ITExHjO204pCM62xfneUF/dmL/FK+h9/mFzXplgFpXKfhYoo9IfeH1b141mE5
bwAOE3U38STqvDFxdM3WyAonQf4oHfNLc6HUPX7k5+A9vo0vzIHGtz+nQU1oPtpcCyZTUqoWqR0T
lUO8raWcATyPHQGirHAxczdf0CYBAzI5yNx+kZ+ED+P1MZe+4AahzLdgLc94nDEgRBZRHdVzmZVR
dH6RgTNceLwhl73Duv7uozlRfzRchd5Rr4QbGyMLYXuMnIm1Jjjf2jVGe3a3S8UejlzAc44tUXEc
C8lOTxVqjJS6BolX8AIskSKLRcdRe664nZa614t8y8VFbqxiHP8cypfmRNOYp82MVj7Nvb1wY2go
3xhQNCbul8cmc/qFolhQ8moKFxLPbf3g0AZqaWNG3ULZ66NTrg7FBQQnL2VYoDvrRpvboV3dNMOF
12jxhz/tdcPTXvGdlcFgP+1nfEa5CoSBi7x7xS6hLcpV0nTzApYvva5A+1/F2HfeoBH7b2gqWEp4
fv/XOrH/d/+6fGV/o6n8ecm/Qo5IMkLzhd5sRvoRtkG0X/+Uhc1m/1ANSVYwE/4rrujfZWFPgIqh
GeZMVFQdyRparn/JwsR/yLKqmCbOBp2cNVP6H7FVgLT8fbAC06I8d0OUkYwRhvD3wSqRHrJaK6rg
N0TgeDLuE1uZWMnGfeHTtJeyB8WAMkQsVrPUHcgRpvhLs+Qvx+w/GTSl/2w3gEOgzZspDJu/Y+pf
xkzynQlcfuZhlnhFGaLk2aoJ2otRizczb5ywJOUvrh+Ci6WLwtQzoiOSB+UPMuhvOV5/ywjiZPzH
o2FK5I0TbGUiydP+w9ANnzqpzQ5lvFipcCruKoYYSZAXQmArHe3/vnhP9WBPxMH7faR+HxVESErk
QE55DhFB6Xh4x0CO/pujo6pPwM3f5hSaAflG0kRJnUmKIT6P31+Oz5DWWikZFS6PjiiDTGyLuZqU
O6mIZuvM0BCBDUgziieitJpkkScfWqQBgvsD2DeNh67TC7wyGPWCNlx2j8JcS8O9WhvGPB2CGSN9
PmFhzKiuyOp6/Pff7mB1nYiYViZPIHHzHmpaa0bDbirjcRkL4xtAOXzNgB+pdwjFBgcdeRCF+C1A
jFgiaQqPtF1b2xwo/GBbxh/YM7OT8h8zeJYnFDQkZZC4dVP7RnnH3XJnQH7y1TpiazZiVt861FTa
RMo2XzvfiMn0MiuqANT3NQgbatUJEqDGNcJl0PVQygAlA6PtVmFKJJALUZoYLj1TvFIot0ZyI7x+
ryZ9tGJBYM7JAGXpXt7HFZP41yDsEm/WtrpbmxQaMzuR5Xx9F1Xdk8yE2Y8BfmTWr4s4TRZVlDs6
Enr0AjPyAQynCO4LGOT+He8DmIyfES7xQvg39s5sOW4ly7JfhDKMDvhrzCNHkZT4AhN5KcyAYwb8
62shlFm6lZ1pbf3eD4JiJIMRCMDPOXuvrQTkl1h+dcsHUsagtZO3whPzfur6YqMjTogijTaZxhgM
h/AkQT5vki7Yj4MV7us5+SrBQC7x6NtC1r/8Es+MjB5qxgHwMJjMDfUjnqa8/hj9gkhROEnrlJZj
U/UdpDiiU1RC0TvITRt5M0W+ospshktUuPsW3PFK9Jr1k+vunMZ+0GFzIJMa2YP0ni0iwOBPpseh
j4mcGBrauPhrvGJ8CeDrrwzshluDRKyTmuoPYRGU6T9Y2n+PfG3syJPkTByHb3IiJ0CBwVgbjvnY
Td2dn+VfGLJByReUyE2haY8604jsn3FN6WPffk4s5GyynKkKzY8IG/Wa5FE/YE4APo0vwETWRzZ+
wQZEi0p2YttKaw87NANOkOc7P+jJECinaz9b7S6IeueBECmNWGEJiprj/dTQk0sL8TlHFiDA1KJ7
BVuS0BoQJxbJMLgbA/KvBKDNnhBoK4+I7UwibOHQGq9l2Fw86PmbpG49DgF2c5C5c6p6hzoML9/J
8Ni4OEzQwy0XzZTh/59N0VGw1WmiWL9xh+HVH3OS6+0tJ1FN9F6jFrELIeO/oxOHCHwDyz6u3zZQ
2V9IH8//9pDb7Rn05d/P+PPc221/rt4uNZA196nhHfrFHo6DE83QOOHUCGOxvd2GOQuk73IvQWT+
1p3zNzsuSVUglRsDZ+JWLeUjd98eaI0sVqvGpzm23H3bVNKKQWst19ll8BDylqJDMlgG3Z74+8bf
29ujSC9D2wDP8PeTsD3/4yfd7tWiDxzkm8vv/NsrmU0zPoQzAqLFNYqrGE/O8sQ/ry2IMMOufv+e
263z7cXffrx/e2G3i/Xt5XIIoToNAT0KlulQ0b96XC4rILFkOETWx5jNwA5cvjyR1zHoiupzF0fB
bkjDhzYk8ASC83aOmGZPzXiKp+Fb4tL67++HkOhyIegWFOJUjuXw6Nf61XX6X4R2nxRxgGu5RKeE
KmZ+hQfh4Gj8gnwvzKPBgR1zdBTc5U1zgCn55Brk1nsJFpLBT59SvMKpcCBnmPIw192jHQVyP5T9
e57Lrd/HIILaBly0ZOrpRQQbkaF4F5dzeCnLd8sMrjAYwPul8J44ftORluqrGzC+lqI5lE4yrkO7
mSDBp4yNTOtZliYC40HdGeBRTzpmRAr74ZvtVPvQaD9bn/Fl4trbpkT4U3hVxuG5fiw1faMpBAWq
YrdH/6SQhsvU25j+bKySWVGng0D3yZ0Avk8xN+IvaWNp4uIsGDQvEtNkDrZ+UtgcfvU9/rCvmu8v
vCeGUz0YTsPRu+6vzKfDKRKhNo0oEcDFRMP23XLSktW6F67eNgHWEvxxuxo5mtntQNnS8SHGkFbH
9DILi9NZaTe7gahKVALndoq9B19Hh9Geww2htN4u6f9qxuLL1foDtw2W4qZ8Mga/PtiGPEiALato
TNR9mVOTOlGLL7dPCe7+xXqPAOgOHVy3QOliutx1Nvxsp2V00vQWFRcuNSE4j5oIQuMMQL0kSanl
GwZ5h74sJcqgLc6khbUqRIrYeaCMQiTe5g+BiX7HttD+KhX/SqrhVNTW2Wvqv6xAjUiwgq2q7+sp
/p7QudjYPjpUv+6JoevBcCbOm+h/lkNin62AajHJa8ZKlUGgi9PsB7fYO1ZC1oslPuyi/hLTZBOM
VKNj1W5JtCoxKpU6W2K65oGL2A8UizacGBIpeZU2cpcRuMLaRHImTfYAm4Df1oeZn3oHYM+AOuc9
Swyo/Ka7Yce+F3Y878yI9aYrInWwUQfSvqtxVm5hWPibFqbDA3AReSQGTC9tySyM9C4N9Y5+53tS
mYj2o3xG9v+YJ8UnX/Hj4InHJPOLra+8i27gm+NiDTuGKkTWfRPeHaD+wPW2YDOfipDC2Gjsn4Rw
HZyY+tRQQbxKgvi7QxSgMAM46iXRYVLdp5oRWT1UZ4fZT4GyOJN1gC0TeyV4vAczBijv6adBOE9z
MXwn0iJY4/aeznEIgHaIfBqhD6z8jpkXtWt8vQcjoc0goumpsdxiJ+qeU652fskAbVpknyeStDhb
Mp4alNoHBUztukXKKNWnW2Y09PwaGU+/AJYTzmJZ8jxKmx43MLdNT/b7VTjqfkpbBO5eTQbTJLdW
xDBuOppFR+BJ8BD49UMr0NdMBl6COfsxhePVdP1XWlJ6BRR8hQKyDhAg6nF+mJKIN3oOHsll2HrW
8K0KmI4yPHQ5TJIjERjyyQ/pwIdx7KzjqMdY4nESbhiq4C4ldm54Q1NKsyQi3d1pGr4ciL6zeteV
LulODskmAr85Ok0auYd4mi+imyh9DfNSgsyf9MCoVj/Zmm5RYI8I8UL1rpysRmVvvYIFQIjkOt98
fQ4Si08xjK+gEr7NxDoFk/mTGKnMCF8M1IGZ29x5LGnjtHqOZEFQVEp/UQZ/lWPxVimHTk1ykOe5
ryClF/ShnEjmdwt4i5H/PBV3eY2yIilnqqnlntttv++2csFaCtxyVqlvNSeZQz7Y32+PChX2NNUz
FZs5/d8ZLGL22HxKlPkByk2M34Cvi/JOl3K+2BMm/LiY72yitjvbIBWgpguSwWqnk83MNWkU30Zb
RxviDZhk1/gh3KwhG8L8BaqnqueLE9X+Fn7/U+OGx0K1/tXBz3uFojPCG7Smnd8jfVQMNIXmlBaa
arpaBsNBn79weSWuydBStGHBUdXn7Rto0kmHbk/DlEn1HhKB5FfU6fJ+IqHtfpoaDCrD8HOMwSLY
RInwwc84TQO6nr0/O1egOpnm/2pxR9hdcZXK/sL4F68NY3o3lLPJ4VtSIoWXtJuCY2FWD22SiH1Z
uoDmMpp0uge9lyVb01G/DEPcQ5CfTrqL7kegFZz0OufOQtGORzC/fphLDhahiUezEkcbf99p9Jqr
O1rtXTSZj0S8mEe/aIuLmgmXDIyW59KmjJcPURVFSqxoHKLxx6kyt8Q9BPVAKp83HGfSdKIigZ8I
47l3a+SOtervsnYs7yZmLlCw7lqitQ/WXH8kVXRyXAJgZTpmJznpp7Af5zt3ChitkrIdFdmvWPAa
ZbZ32oFfQwbcOtNedTd62dUi15sluPdWlxz3vdY8WDaT8c7/EXh8KnkzMYER83BnN+ZxIMiF8xIU
6qC8zzMrPJashVGKlOEGnoHHud8gVH2ewXBURK7N+PC7YEQMxkba49cYLAAakx1d6NdczqSmwlCI
KIaARG9duNBMDMLuLnCSDxlN4wHEYnbxG6ZMubkglvVfQTU9ePJDJBt2C9AVy2ZYNkbl07W/XWx7
CzjF7S4n6gNOUlR0Mc7wJab8dimNRYW363+u3250VQOI7HYRMQL3U8j/4/H/9saWIXrmaBJ6ejrQ
Xcy7LVoAZrdLhH41//nq7SHN8ozbpT/PvT3tz9XbpT8/iiBpjlU55trbL7r9AI7fntEFpLKYANTI
kTzdLv3Z/MfbgtLtWTT+m+fVHPiThZ4FipOR8PKI28a3U9QEf64XNVSX29XfP+vPr0ps+c9HusTc
hoN7rJ1VZ/rp78f/7f4I9qm1vf2ULLhxF//n991+Xt/3700AQYOlUmeCk+R3ZrXHgfp2MR/aI9yn
l1ybrArC9B7APXoRx8nfhFfgCois+9EAUNplM/h4SjzgE20HJYFhQOkHCG0BuWyhnD2QAPuYTMxv
G9JreW/6VSyQYzZuVVznZQjvdgV8hCDMr0HRNjuASQhHl6tDZOXANunsGrE37UY1uherdV5T03P3
2qGUzr3Q3rr5SNyZED3aq8Y6BoyCCIjB8WM2zzScx9hNDyQG55c0TvKLipt4bTqcw6wYsevYIklp
zPvUl13HsmhuLjMvDzqBHe9mefA7XV3m4fRCIa4vQ0m47e1S0NgsEirJmXa5g+gjDZkioOcfpse2
Tv7xsEhb+gLLvyFDzCLn1tnXilei4YwXorymSUX4EhKkbbswbBUeaGgA1tbsonXjCPs05GF06ZaN
Re+iTSNkdTWgpnh0xSa/cw3jalOpnKKyds529JBzYuM94gdSznN60RVCpWXjRcW32vYIE1ge0UTG
eMkMDGhzRvwUDDn6QL4qKNNzOgxT8urbjbrqIMhZu6GqlW75GUvP3oU9XjTZ1ocgdgGgm/CUhu4Q
1hR4Okc0VpGMBFMu+RnWyD26NPneSJEwWazMi5kHkEyWS7eNM87mRXoQhBhhUy95yY7ejwGC9zLo
zAb7sDxUzRJJwcITsgLpneuiFGfPsdAuQYSbLf9TUs5ffK9pTiVCRWO51i97CvUFfUqXnJg/t8U+
rZWJJIwB2U3JqjfVhXu57Vi3S8EwRrvUs5E+WvbMwrG79GMvDl6hHRJTEQVkafqmpWsrtAxT5lkX
pJLO5XY/sUzOJegOzULOiiGv0rMdiVWu9NFTVJRz1Z2BzjcoFg2fpVYQXmyzMC63SzmhfxRgy+C1
UNekuPhd0pI/5hn1xiGfcws2503DtCPGUG/tepzJYx2yi7Dz7OL43Y/G2Ut3soAhc2tkzM1GOHBi
DRAoF8Ja//HI28NvGz84p6L/5kov2/UL9cgZCjAiM2fiZHnf4wLLbbC8h92y0982Vg+5WVuE6cyQ
ytrYS883BNZtYyQRQ9K/XTQMhnhU7eWqN4jNWlhZuPnSc5X2GPL/9sDbxdtPu91/u+qbCcLQzCF9
YnnOnzv+/NbbbX+uyq52Nm7PkvfPbX9+qXLa4jT3b04adIxy4yT720snM4USwJW7v72+P7/xz8ur
b6+ckPCKuRGDt9s9IzucdFPzNw3sz+/+l5f3L1dvT/2Xl3F77u1xUKQ+876+NmlY7CM3Nznv4oXw
VPac9f6FVG7El03XbdwiKR8I6fAOjnK+V7lr3AFeRGpK52fLKh3jQxBjz44zRIUt8+FKnh1z+jQb
Q611Jvk2NB5jey+3TlVu2xeajw8ROSPQizbx3On7iLmmb+5B9UDUaLJPm3XuFmC45CBFpetWCIAc
vp1uRD9WmY651Jbxe0A8WoUqKdAYVcdxIi0rsc190aGqFjamxp70Nth7V9Hn32Pqmj3dDcpRh+QQ
rtpHXgSiZGLTVx7YFXIYHyI9R1cdlu+FOQdvQ/xTkQesoEoiEFoVzdAcjGZ4LAeOs2igGDNSPK11
gOoNDN4P0oLQ4o96vADxMRnDOp+9235mfe4el04Haih0Rbh77zp3+NGGwUPhmUTeubh9M4at1ht1
Gj6UOd9qPqMtx3PsthWh8UYA4aIOxrXRx/I59Ewb/dnMkajAuhJjXwrn6My6H0+ZUDsNmn5VS8Sf
CoFebTJf5Sv4ZFeZRwc9LtbQ5TOiaCtvo8b2fmq4qaw6vPf0eywXH7nuRba2W/NjrNv3zvQIqMFD
WmnX2SXqu0696Llos30gbbFjJ7mO40Ar0E0fhtpOdn4z3RtDeDfMNHT4KgOgP+jJzSjBcMR1onk0
ZYfEAdZZPzB5BuCGgkADykrujU4QAkLoHMwUcZkC/IhVxSDeK3p1172noQhQgc7qWyeTU0f78lgN
KUCTkogZml/eLjZwZVmqEvduT7lUFWit3VbvhkF5KHCiXdl0YjVUgtDf0bqGZrhPVeGcclJnN0C8
g3OdjF92GRGeXEbOlnX2fJi6sd/SO2NkDyV4Hxa2sSIJHb2jF+GoHAhRDGNjm1ESb83C7Napb1i7
2B2wpc3aeEQIetcHYw+bpKDLQZ7e2uuVDVAq/eUCV7o3XRy8AXsUnTbE68m4z+eo30ljGHdxbnjb
Ph8/qPpW6ST0Ngs8+1gXwTGzRPd7LPf/MSH/t6GvcAOCLv7z1PfM7Lj/zP4XYMT6/aR/zn2t/5K+
tGyPOSJUj79NfeV/eb5NtobnMG9jxMgo7w8MxHJtyfzYZLJiWyaEjn9OfcV/0V6QjvSsf4BC/l+m
vg5Ukf81TkSYZIEB8m55GrTM+GP/Pk50hBM34Gaj0zhtU2ZHDLFqBbxATMaxUuE1JOHX8zWBX777
rVAwCHVQxgeT/EwjP6XEUVEUNkg4OGPsTD/sVrmspu3USWBKI0wPF7gsyWQFeJAp2MRZ+pwZnQe3
nlQ+k/00D/F7jCD7jmM9fjXIuKxe//zbR/Jvhsq2a/6ffydIFc8MQAHaIFT+daw8EdXsZXYgjqyX
oWZ73W5KsoL1IyjOcCmzksBB+y0Z68ilYCFWnU2FSd+vIR1lmiLEMl/L0Dlpz1R71dAU1VmanEEG
UliE20Y6/Yna50V0PtSOvnouDfPDZTnzcNvkBdnYgkSzbSjDHV3MzWSDKDSKXe6rek3bsdwWYiiq
3awzWGPobjhIUFtoOA2zz/LNDO3xLNsMe3bi/swcRO9NNktggc23YIEWi2WDpR1oy8xovDRPtw1o
OvIds8o/ctD5czP0BbQ+Ba7ptCPLSKJTc5aIyNsmTqgEQksybSNg83TbDElfn5wwfJySytqFXofg
0BK0Pojt/YFIwLe/hipGsehGrMdZJZyiuf5emYlE/W93p7jnPSulDwlR4GVQRhTtSyFJ5chKQsT7
wIPfXUM1I/3ok0bnvO2qxzybspMeYwImivxJLPmbCmziyaVnuYW/zGRiuao7U/5tc7vNQFTdurN/
UAX0yMRpH6blUS27XxuN/cGeYgPkGqOOKgdskdlAcX2LB2OTmaPjYigJe+me6nzwTrdLs0YF175l
Rj1QxhHxKTwyWyJsHGDIUUnoALv3GJPZISndWr4Om9EgUCGgMcWEWy/t/vqnnfVUWnXEO2KBT58d
69HsuEmb9q7II5z7gurUjge1vW2UuA0OquQ8GF5y7qt22mWqf3UibrptomjizoJZq/ScR21SNDNj
60kfXTYq+GVVJDnmpcTS6b6rLB+O1XgRHjtVbU4+EjrtESGum407QtoDvoVyTp8Th6DSgQKvqZpL
Dmt6LRL7PRA/zJ5QkynGCjiTg0efgj9DJRaGE8d4rQzqNjWK9NgpRiZ5QlWjOLWVOj01w3lcxonM
hRNg4oFFdoV8lSItdmGZmqdWo3QrtKDi7OJzOUdiBzr5G5hAh2DTvF9PD31BCHeTZNe8L5J9LVku
ToBzbYkhke/GwU9L5I/5NJJkI/nViTBo7EwdkscOSJ7J5BEYsrM2GpzbZfjeu6BBdBighPSGbA/R
vTk5zAFPk0mb2KpZ1FZT9cj4HsHlMjaLDTFtRfXG8316FZRGEE0YXnv9tI3rfDp0s7dnquueiIat
N8UQWyuTJuvJrpEUpO7OlUSlifac1dgPbNW9Nkn3k4RXGALA4XXA0AtBRNn7sO/HmICFBNWxQsgA
IVDB0d4RcfRSFzrYKIUlo+2gHAugyG6BeSAa5Urk6oczxs7OhrHq1167D5cM0tggOiPiLWIvlnvb
IViYv698LVFF7MBEQkmKPqtZ+Kd62eTyiQMHqFlPK8wSFUT55UDJCRNkQzFsw9qr93oqHlsf1k1h
ZnRUKIO2RfmtydGZUlUg0KlggWaBIphsmhbF4GDsHJVDg3LmUxWgnZbRS7xE306EVYou+0WUH4QM
xrZZyNrJHr7SytyNOkKPYSNEtcZ4Z+Tye+yT3mhZFkOh/JWOIbpk5KPgwOtNEPiYEb04PLG01OA7
xE9YnNmqVyDY49rA1FFn38YIR13tvJQ2UJc5MPZdX0MgRA9cBOHX7D+7Ufkedhx8l2nkspvPcK5z
IJx7ERTvJWSxbZ1H+hRJLE5kp4wbUiHYhRuBPF3zKnGgpMQtsj/05Om2eYipDKJ5iyzVFu0uau3X
MEEJzHHiyXdeW6uBLwrQbycrOpfsEE8DY3Db9r2ztmeMtSQWqdKMafJTUhhmeZRND509I7AzNEmZ
qnvvzorNtYtdg5BtctfnfDPx4dAb9g6JQiPbe/02Nxxi8aQGMwNlsPab7uj27F6l85Qv4qFSmNci
dn64SLLReraJ+hIsVd2AvPOoTQUT7fpI2JV3FUAD5qKvIcf0S/OelS0ghJ1DzN+d5RiLLJlBIFnS
tFoakAwVY1zHttQumHwf07RdgxORHxPCncTIwkdmCzjCInTm0hvulR9RM2bHmvnALgVJTHwh9O24
RohmlwcAIGOn5gOZyjiFZXifhyTDVkn9ZiM3oHpjeOSg7WwSli/x0Hz4TYxKKCJg0ZgMBUWFpJkk
H/QxM8QhZaoY0xnaMjeNV2XcW2Rd6SuzewjZNaJbwmWRdQFjUC3OfvxDuadxO3Z09iPmxetcAkyS
vbsbdMHLmI0XpreIbqBAP4p2uT8F0FrYJ1uBfDfyjSGQ7Uf8r6joWxvzpODxVqewwQ7JfPBrKqFs
ogPj2Ujo4b/0dMnWY13+SExWZuPTxJcZiZVTU7mGD6OwsSKq/Ooywe2Y96+bwG22jWMACYuKndNV
95Mtihes562dvVFKs9oTI30XGwPv0GDTqWbGBdkJPCld/YyqV0EH9S2UsVP/aJoN5l+iis798O51
3muSO5oTSuavPLjldP4yvDadBdMGF0wVAeUlIGlbdXz8KkkZg3WCOTs4L9fETFLPbXapWbG95dW9
Fz+FXTcigg9+1CWgqFbDbJ6bVUYoMHS877lEruSWBqZKVIpYXQJ4N4H/PbWXYLN+pDVZCJgjbW4/
FPG4d6vwe5wUwV4pVNRjmm6IIPiVIwuq5qS9ZAFOI8mKjDVNv5krgVra8uZN65fiSOkXbdpfRta5
pBChsO5g7AeedUQ9tC3Lol6haah+Vq3TrMZuIPVMpNiOYNjTGwvrfZS32bowWAL3IW2HKOouvqw5
hXwjBco+CIUnaqqvgc0bk6T1EvN5DEbrYE2oiBGvjO/0J9wxmF+DqjgGU+9uu95AwtCyn3p6Mwjl
n30CGSyZE9iLHq7V5XfXY/SvsIMJt7p2uYUW3GhL5BcBgXCZQ0idH0MNJ8scTAwCBqR96H3oeTdZ
Pa37ar4oH24Jyz+wPUgMCjQeK5CaxRWGW93136umwNUFNidg7Z62f/GhPzN5fsw8RCkyLx5cPER5
XpS71k5NmJlugSDqpb2t86L0kMMNmmYEz8yKPjStVrJC433pocjDZSYiF3Szfa9L3zoUpYkQO0P5
kE3yPgrxpBOIOfRTSsGAM8VfkqwA8n8x0LLqSDzqCRJQX9pXmiLXQGS4dTqIYV2MlDXs36c8YC2V
gQBU9JvTn6LDERe7DuCebtfxkjeZcDG2Fe2DVeFiYWaMKShA620qs0fKciz7EIVIYicsHJDzk6cE
jqqp3jp8eSXagKjEwVxLtBGlHa/Svn6hYfU6Tf73UoXPlQ25QHbDRydIC/N1gUpselWlD5DaDQ7O
DE8tNvA0gGsitgZd3pE0DYkrvFySPouN09I9ZoBNO8TFIcJCH5NZ1+28GTrVaE2kDuB7GhQ5b3zK
uzLI8dPqFr2sBMzq4unz2rOj89e6hh3suEDrbWayFrGy7pBc3HKx1Zd2ebZQa8Qy+Kr6n2Nrv3C+
2TsSQK/wCIQgkrDWBErrZBQrXFnNkTXnL582xA6G/tkZC7RRQl5lFZ2N7FGzzH5qWY5VTiM2ZaKf
LDt5SklMRL6PSTH2PnX5Q/UdJo6QZdBgC/bD8RJ56ilOmQzk5guGNHNFUsDRJBiUTyN9q/GRVoIc
QREF+limA15q0qTjrsAbampg67je44jPlsxCzvvqkQmrhSw+ytKLUM7HaGVPjXBoCuYOlZyXXEMk
rTSwxYPduSNdw5rjcI1oMWb9ZOqRyXB0nNKyPmiBgXX04QDqOpuYqUDLy7yqX4VWChqMuUYXJ0c7
q8Hr57XFiJ2IPMe0ECRFw1YMcrHfwAOaTBaSUZC+1Hn16HjjeGyshzFjPU6244vXOP7eLf072RBO
KSpmHcr+S9ekIUZLVeUxnZ4U1BGRxHuyFvAVUHJPjt44OsWTEbff/SpC0cG+XxEeUbCIaWL+6Klw
d2bFsbAzdb6VuXx3l2hWcG5ajyAVltDWPL8vp/rVXsJchyXWtYk8juRL1GthfPXGYV4CYNUSBdsv
MzdFOCwanonKzniKQ4JjpyVC1ljCZElMUOumcb9l9fKWLi1YgmfbJYKWlN2Nv4TSZks8rUFObWU4
yXpaomt7MmyDJcx26ptkZSf2z6hE6OOQeFsu0bcBGbg1Wbg5mbgm2bgEMDz6qcL/v8TmukuAbpZ9
ppbvbQaSdb0lYndRi7KwmtcR+tNTyXrXhLC4xPL25PNGDtA7RWBvvkT3Upsh8XOHOw6OOmLlGFnB
Jki6u5zQ39kg/deYfvWEAY8LdCOyrVfZ0AOZCVyJx09EqOpozAfpuMlejl4I7CVabxlJVedwXBYl
FnHf2Zh/9m18kYWEUsrIYckqrpbU4qo/9kuKsTTqlrdJ3pN0BHwCKmf1a8zb+ZthsOYwbWsDPMsh
RnNbFKLZN7BwvZCMpUzMDwbCaToAHq4xnGCxx9jR0oL5mPZWAcf3ubeTjQo1xLs+cVdNiBUzSZOj
YyegMcwBhpS0CHjw8I0GS76zvyQ9Ox5qikxn+25JgR6WPGghm0dA9S9IA+H5ERndEh2tSvXliP7L
phZxiwbH1s715/dhakEHpj5f+vE974PnpIEUamR39pJR3Sxp1c6SW22Id58VvLnkWZdLsrUk4po4
s0NL5LWxZF+7Tf3MD2bZtORitwRkmwR0qCUx25pgC5JWC4huydPulmTtqvuRLEnbBZHb1pK9zde4
pNRlDR1dREY6d7nkdLcEdhNnMK3TJcMbgjnqRMgEaSrWs4kOvao7kJ0c3em/cpbN4c0aEWmzJits
TyrMaAJyYDVh0tJa4cXBoibwJ8Wo2uDw9awBQ323/CuOuUwkQqsMRGmpwIJ7P+ggsrsyhcAOizeS
Bcnca5xH8ffKQPwkjeqcB9irUZ3lSwZ6i+KZFQNfB5YFRI4vWemqIDWdWGsQPQSpB5dBad6MJV/d
wazrLYnr5pK97qG87Gg9rgxpv7u3fPYlqX1cIttHstsVIe55nD1juVOQgAhOONcTTiayh7Buut6D
RyroqlwS4QUzG1x45pG1/Wta+fuA8Hi5pMhPxMmXS668Q+Y0krrw0SBy3lmy570lhZ5v+D0k9L/C
JZ9eP0nC6vvUOoUzlMB6JMfeXBLtyyXbPllS7t0l7747mPZQQT1ETpo4n4mFoK3CWbNy0S5S/9vU
8pwnommaDqFYSKGjyZetCtZhi0l2nN2ZvhuDbBRMiOFrAWuvd5Kdm4KHGL042octWF1Q3ysp1Ie0
+YONOHkKl28kEv0CgV+KUK939jOYfyRDnJDSVxW5r/lgZXsSYC5qND5HFPzbsHtPYr1JlH+ouuHa
EOuUAZdy6PUbzx5aTkRRxbc5ulfC3U4F+TPA13nYeLD78K6ZQhp24y7MAucduKcDcC9Dmc7SIjZg
06d9tApQb6/DWjukvZmrOgsQ9xsOdci5GfVudngDWeW/TBYJTa6OiS8FdZXzvUoFn10T4QjsOIgy
G2pXCZVAXme4l6sZWG34i3XVcIfC7ImItOhAZk92KiSkCaM59U17aGV1sV1W83k1TAdp6Rennp4h
Sdx3gUsYm4i/lOvuRdUiA5u9Jy+vX93YfUzBCnn9a+W5960pVv3iJmJN4U/5Gc3QM+lucBxY9ceF
/QRMMwt9otUK0jrCyD9LdKYEmhUl8zk7D3+EVDdGn9Cqms5eSQJS3H0hWqNqMdFxOhjsqv4gje7e
XL5rTvVVN+Vb5VNLMHvaeEP3qSsDB71lQ11Bdtn1DJgHCbe2tF9C69kQuPHcyvjVdvM1iAI4S0bv
QrGcmAsVBWfeZvrMtDr4GjTPgDvdIjh2MsxlhmhMfDOcDxZsa4RWBYr16HstkuPcEyzcAM0HDZU8
tOBbU/HLHrI7v8rolVnRz9iRDyEVZ1Kpe1G6yNeK52r5m40Rol2VboqeA3lgJisLRxc8VtQGfoo8
HVHGqQZjZksyWuJxN7jdX5Y7HXPexTtlXqcoscl+UseMZSoooSAE5SFx2ZpThOhR7HJMInA7aJzR
36cCyScPKycivnZOaCGmgSah7ezUAMA9ZG52ApAnzjqcPIZ8TqgVnNrkLJ2+GqFFSjZLjhXZQhQd
4QAYbu6PU4M5VrVqF5mZeR+Vaj34hViF0Ca9LqzXQTKvJ5vU2XyBfWWwNqYCi3DYd+0u19aPaiYo
ZiByYZ+p8lT5RXxI7IxuOqkmoQDwxxKbFqYeP4tOQLbtsy2xDyUdSWpzUQQNLYKU1Ssjvu5udEmr
31kKVo7VWfbOTNzXwGNFYwwmgT4qv6szSQySoT9yNRmwM+DjJEPpLkwS2hgIXpMENo/U2VubNsRb
tk81cX1oQeP8eTJPHIjENm+R8y/dp0NdVe9VV7zIpqp28VxhE6WFYjwSs3G1FHzjuYSGHnfDdAni
5i8MBUv0nmvtqxmtYO1k/jVkkc9aS/+cCjkdQyJDAGmxI9QBfBDtEtM94uMv7PSqFEjZJgIzMXMO
4QhadMF9HMOdzvoOgJlj+vtKiWSbOxG6fm3NcFDyAltOokHRagsIVI+RI+hMWDzu1e4zzLj5Lyeu
FkpR6UIpo1HZsbTk73Zo2nZgp9QE9Apd80Zq8Clj9c028ftrN8c6ZWBzKYb0YTYkM+xo+jYimttU
Fqk4dMe3ZF6SjoCLioRgnqfGcROVoCA06VV42OS0KQLvWdr/zd55NbeNrOv6F2EXYgO4lZizKFnB
NyjL9iBnNNKv3w8gr6FHM2tPnftT5epCB4C0SHb4vjekAYIgAIejaFc02bBnl8z0NUh4THb1Hqb9
j4KwzM7OrJ1dJGCTICLDKSxWhadaa1uIbulF9ntllcsaNMxz5hgnzBree2I/+zIfkUYSRo1ELpzl
GpK1p7eS6R6GklPV0bFkjyR0hI6IxCOHA0Wo1Xt5z8FxPNRO+jMarGTpAYK50x1OBKYHyVwpElxs
NPMoYuJzhK9xeZ4UO/j2Nn1SXLuKH3c/qU+0ZXdSleDZy5Rw5xS4JgG8OlQZpH/HLwoMdyyEXBvA
Dwp2GkGHHko/BStNea9qd8B26yUQMoQbKnZxRtRamBgb57C0s3Wmo8KFOwH+FHbJdj9wl2ano9sd
mcN1yEnPBwiSqoV8CDM0MSt9yzJRLiwI0JlpbbPqjxm/xYf3oysjJArzkWQGRnWhpmBf3Yb437wa
5ETWdcwW31bK8Shr6wt42/zsFqcMuWiTg/PKTdeqSjoh9eN2OXlyIdBc48rWogaZnksnwQst8Zi/
cY8mNFuvDAfkTq2WP2w5XHEivZI7PzajeFVZPWITawClt9ZlxycKkYeTdt+sRfizbFLzodDlF47L
Ho7Pf7RgO5IeaIAFWYENcHnXqzjB+YpEFydEfE4Z5RVn1Auho2498eUmNOZj1mIKYI3Ok+dCqwfj
2z3UXfgzjLNNwxkJsV6W+C7O0ewICHjxk9Tc+lsWG856yhYuwq63lqHqvgLDfNKarDl7fVEjoc/y
h6vUq+9x4lBj8wGoQEaSJcAdyMJbzQvDl4IswcofXvwxxuOFIOpY2G9SM66AhuHxGGhmJYO37KRl
HNlBSIe9oZ9Bb4d++hAZascZKJ3WiXajgzjFQAqIF3HMxIqU+8LpzLvAq3d2HAfLahKQsbXg2HfD
xrJgiDhFXd6H+RgvEwD7C+TNscNB3qcp/UWVdKdOH/lNlidrp5gucv9eiUZ8w5lTt+1DcYxJS1xr
5P1cmxC4mE6TAYbuo19gWmzZzn0a1D9NhfcZRMUKzIa3EOh5VhrR0NYZvwM8voulE2wMD1Mft3zF
l8i564DPyVSsciW2mBPrYGNKcbHwqCe5hJg0REVBIk9TEItmVx4gOuBMsjlI1tkoNqSq9wf4GWgf
5Ow0aQ7E6+KTN6bfOVwF6yhEoVy43/piYsUUuU4oUS4inCW3dvUz6dpooYTow6i62/AbNG28mi5V
apgHtcyuccwBD2YYP8+oPTuu/OpDpG7rQcXi1nkp0/ZbHnTBISbbvXAjsp0AcFYGf60Wij95j4Lg
ToOeNrGlc8yxeVnW3toJhLowIDe2RjNscTiCb4E0MR9e/2RbX2Oc18LUTFak3yQ+X+jTsJTocVai
njHoyKJbYuOnpKWNGp3h3u9wcyuyRVLkj1IJnwvZbdyJhUlgMVnACb6PUsIzES42yIpCmUvqwFzF
Hul6gXPi4i0nVP0StCZ31xKN9RYbDpn6p1Qtun3TmIuoyoDbdoKVviuXXpwfUq1DazHM620AjnSh
h921i32xjZ+aJB6XEbwT0Rnp3uNLssIFDY4tfOuHIXKXYnC/xIlZb/qw0helihqDMuQoPKhkbtTw
O9sGFMQdIIK6bTygWFUvQsLNd6HGDqRoMbCL7PQK6pTNveUiajQipUZaDEh4Hv/wTWy0s0a5Nklj
83ex/Qus1A55d5yxkgiZw+QBsKY4j2GBhcJoX0Ed4V4aIsPFgZBJW2IqYds709a/Zx0b9b7HK8vT
df8lbs6V/MNjb/4w6pl7qpXxw3Z1BPQwxCr8R13ydXvI7f7RaAeExHARu+t8o0bjR3vHZjFZhrFy
rmWLXGokD4rG8twmTXAsi3gjymyhml35XAn8q/1EX3eZBtEsXle6fUjgUITS/RkH3zo73qYqv6bC
RD3XLxAdy82N37EHlFpnrgcduTFmWjb/UWqvNXBmgYm7W5NH+DubdbJ3VA21nGgs/sgqdJzaBuXv
ynhzrTz7YUDGsdKlHKr8GAV2BJoOU4hxUhaGLhQAPN7DUFsUSh+sRsvmUOSx9QZJyl8KlV2mixQE
zb0yqmLR5g4RaSBhSdddc4/pp+kBsFlQ/sB+MhkZ/rs9REgSt5qO3v54jJWaMPzgxqtwaA+W8ANE
j9KDRPcfgVRijQS0q8UAJCspZLvX4nEtpRUfZP9aZXUNmULJ4JmGS/yu1UOc5v59mhLXK3LpI63n
NPuuVQKOpDaf1KB8JWRs7rp0fBBQQBdtN76z21Duquob/tvRfdNNWaFM7HwV0XjO3d0C5OI6NiMW
v0FLH4xpfyPQc1HrKlzibGyfBOFyb2DBi1ojOffeaBNjaNYlGqrIW5Jb+x5VTb60K1BskacQEuP4
oXmjjx2rvrNrZNJNMsG8PAYLWXIN6/EytnF7lgpBCtPm44zK8Z105dG2kgiCnLrljMdi5i+HgP8F
G5z6OgzBQS3qRWFZ9nsESZzFJN4KNfdPEJdZ+8bJGBdkbBQbK5VQ0ZFV445cW3MWouLj0/hJx4BH
AfiZOnNFreKt0TZYHuoyv+gBoRMbYib8JCfctF6xIetO0lgnqp31UIew6FtACn5zo+xs5WD1a70i
+RIdkl6LH211N4Y9GPapAOObHizb42SB13QA75rsHGLc6EeQlYyxWXGJEGRhJHdVzmEeomhI5sjJ
96ON0Fhityu7EPACbXK3wWhcXBXR0Yi8IqgBMhF1qe6b3nr1m2zvJkG7iAL/nFlR+pJisVs1JN8z
gcqq31jgSKZMp0a+Sm+F/mWCNA/nihQhFH42XAM0PWZmzI0ImmR7KQQ6k+WTITG6qLH5XRCpS6W7
UyBAcqBHe8kSxn3XoigR4ngJ+gTBRjvu8WUa740errGV90hyJvk6rpXV6BqYA7ENZBP3s89G8pbE
MTspUWZ2yR6IAoUoR1j5stBGb9KrX+YVESJT64BehuPazYD66m10gh19jdWUqDX6G2yTXQJ3jUnw
SzSge3pAh0ARax2t4bqIh6UU+tatvfI0F3BBlmFoLVvLCDG2R4kpNwJ1DRmJI3FfmeDCouolYEcF
/yhbqx5RnBI6sswc74R9nHHpEwTpAyjQsUHI1WiRqc08dHbx5duOluEejJSjADYKF79FsLUXu1yw
d+obMiAYCjgZel4aeILBH/dNlDz7pWUd9CD012TasZFRk28Ya5eYRRR4SDj+AD7W1Rd6F73kJDaH
JFaXZasf+p6JKS/KrfIcmWA3CiVt0Z8q4S/VLO7YZfIjG9tgnWhQmuvCu0AQQzK+a5EJcNvxasCQ
QlLKOPgyth9h4X13UM7TzefCYFtbKBBFCwgQQqZQ15ydFHw+RuyuQ5GmoJXti88ZocK1GwYdGnxK
ieeQ1Rd/GHGIDYnqrEoVASP0OBCoDmEry9TkJzDmxXrk25Tr1nuSugBtUoDRIEsvqmIf6gooSubb
WycWb1kYEl1q3KNMR/8xIvEYTRY4EdrnMvlSou56AvylR/lSt/wzmRBOdJmz5ezPKsPETxp2WY0+
aO9iChbmSJLZen9fp9Gm0PnQa04Ld0lLQi2suEXCitd7AcnCvyA3OoXvhhqRlBJ4YIYjM6vYqeoE
Wlqy3vsjXA+ChXdSRQKiCoihFA2MdcLdieHoawWDv5Uue96pSfQtHRB2RcIzY3ugkNlFuPDqh7B+
3TA0N2omsSoZsjfhPBkaqSEVPkKeWORrMqIbxNXdaGsZWfo1TXRO28SA3Ga4cuT3kP4iG6O5ABwq
D26zV1VXhN44K9Vboi0+qm0dfzPd2mHkSCiedARnZKC6sTqc4cFjQ5MgKZZxUuqDXQCcD5qEQYQb
4g9ZUA69ArwfclY4cDr3SYStipY0byJ2FOzJ2T/IUDmXFsp9nsW8O6aEzVRHYL9YBE+tQKnXKRCi
7etwaRgeKMy8BUZt1WzdUO3BvdLbTCHvvojCddiYqJ1wtk/cbNN2OfoYyK8CVht2UaY9x1qUrDjA
Dzt3KuYrE0/eXSMm1/FRRZkEsj4yaX29gLYDBmMqZjQG0AT0ZRO1JwkdgDGqjAhMvg5KCb4i8uNV
iJZvEXCeAh2WNUibEI0mL0TX3D8XdV/6q0ZxvvDWSflGk9O622eEPrX6Eky1ucknHF22boeoL6i2
0AQ4lNj5ykxGklTMGQTi42bFrnM5InvCpFzvxqkAUwgAJLJUzmEGJ75BtsgsuPKjeE4a/tPOhD7L
lOjJrmSziloxfjS5LtplMxr1/2Op/w1LrZr/J5QaAS10Wn93WdTmO37hqDXdBUgNRNcFvqWaYhKo
+tDP0mz9f0xTBSWtY7youwK09C8gta39j2EiJGXapgPMWrOQU/oFpLboIk1Br2HYAIYN8/8JSG1P
SOmbMNP0fjSdo5XGz5W3jYHsX5HUjt0ObBtV8+dYN39U/eAfEMINT61MkoVbaeO3KeoYa030o8yk
fifAfj5UUU1az7ZRa6vye+K1KPEG7biUMkVJwLLyR/KK9YMMcWFxkuJxLnzZkE5KUmsd+EPx6JeF
eZSWc7FtLSrYFnMshdQHBnW6gzV92EmmCVJSSDQ6BVFL1OEnZA+2eEl+vBU2R6WjEzQB6cEQfFPd
ka65dc9X85j5qm1t5QCR/NaMX/hzZadyZULyw2as1F4TWztZZSV/anG/HzQp34aqz8hyWeKU+HGC
JazB5gMk8aOptuNdaYOZs0fM0gCvVcdU98qj2Uwbxdz7cmua2+fi1kbQaFmXlovmDTcpoagPnXwA
8SjwtCqLHk9gCgCiKBpOV3zTkg056r+1O2Tvp0wYFPp59Fx81HNyCCU+vNweOqTsE0DE9jze+rgL
tsgWPIskzlCzr8zr+sHvfHSkBw4QaWKmkBalha5g3KZ7MMbi75demKZ7s1CSrYv+R4xwCoAWCCL9
cb4aO7DJd05dR/upd+5oyhwgtdU4KzUCgVPFVfkWjh4iwwQJdqbrO69FfO+nbvHmeoW/BqgEnEz2
p6BPoakOdvGmaaFLNsCs904kzWdNR3u5K8o38GLZxjYq1FanYV2oPuS5aVztSHS/3V76GCAohh+s
C1ta9gJpH2KXTnn5qHphbJ6Eh/9A6ol2LTJV0e9Mh1ODDh9I4szS9iXS7BAfzraWu2drKlBB2wPD
M/e3dhlk3s7W/Ye5aS6IUbhnM4nbBRG7X88IXH+8y/0+XdVZ1B3kVLSqhQdo2iZLpef79aljHnJr
q6dQoBHU7JntyAZEYgZrrS5f5pocTQ5v8+XnOss8XRCQ7T04KBsquQlkd3rEXGRVOpGWWv1XfW5E
mRAoLYh5uHfNdS7UpFlXtmKf0kw2V1lozb7K0JhGIgezvfo0AGb4ZgC4JhMMfHaoUyyv2IKddRLW
JPk1wijksPd26PdrK3clxtyF0n0JGulVS3wplFNQA95WykHb9BCyLh9FksXoZ2jEYf9smq4UhzCV
Ffvu8tYRtm54+aH3PZLqf45mj+JNLBKsxHSk+sumdJaR5j61/Ieuc8FZD4lhEZjQv//Txm7t4EaK
ceTQ3VwrAsQH1VE+bvLCyN+i8gPQfFKic+WYcUJfz5UwGjmA/XYZDDWKdW6BdV+FMO7c0023RboS
tHcmYtHLwdBAwNVqcHIGn3NhaR4jybwHySE4IRwVnCwfA3umW/J+ULvM9cc4OXq/+lOUCI1U2w0t
GAhCAeqVFMFwtRfz9UfR6QWHDiAFZRlr17mNYydiKV51yKemHrjUobHj19tNTQCe4dNDMeGcRud+
e0bdyOBjDLIL0fGJKiCP3kjtoymW9Srq7MlUnrZEq7MLgb/0NvbWbg1ZvUoVpb0H7WrvcFQHrmC2
HtK+uouGqZV+J3ylKMn4rjbIbCsyjY/OkDDA+rUq/PsACxxEYfn/oqgM/+nTIuuqLvhggaicsExD
/7zI5mjQ5E09Wj9xdZYbIo3qoTcq7QD7qhW40VliXabNFwVKlbxLzQIX83DM18X0V5QOEtBs2M++
5EPTWgutj4FMXjV1zm2Br5G2RZsPwkloHbU02qZmFTuAzKL3ZLTQHlGrdTH636ASKU9JW/aQ+ADa
TbW56NptwrnuV6UID2owhpcm6JQnq+EkrLquPMwjgZh29xxmq+1cJXZ8VwvofnY0qXEklrIzxkEB
iaHC+8ZL3g/S6Iemhq8x7JEvONEbqwzxotWgofsYtOKeQJKKja1pgwQywp1Xt9rRTMdiKTwVibgM
UElQ9zHnXIAikdTjnd4h2Ru0rXlVJIXtaAAAUtsjoRRN1TY5cT48zLV5mAMKjKAxLz3UBPY/hm2l
RjQ80I30QujOXKNepazdJrS/4JB9FpXfvnt+TIpddwlKlUBJpOsjN5D2+bt36mxNLrW0Br2eFGx/
mlic/oX8pU921r/vzFyb6CGQEsshcOK42qedmY1HSprXlf+jQ1RpkSAneUXhYXww/GUckXa/51DB
CaspL8IZ0tXg4RBoEEJ8UosU5G4GzgLYVk/SO+EbMJpoFSOXuGcvCp8nBRRf5q23v3XMV3PbPG6u
fmq73fup458G39rYYep3bQ/tJMSYsghN61gAut5qluOt49ZsLylqmwBbFfN1sOUjoSHzjwr9o6I2
/O8ySDUCP75hHbogNnaWXRu7rlId1JCmesAWAaOuqfXjcm4VDfwRwihE26bh08C5QAEG7GMok0MX
iWhT6io+315anN0IVEkaG+6rkzfngbToT/A7a60ti23qivReA2N0SnQ5LruoxbCtTanC+gHHMF32
SXmOChGDbmbc3DR4k2hpGrHModfF0mC99yTmD43Bb23M02BZ561BUleNHwiexA9q0ai0sSuozDx+
MECZPTjQ8NZxaJf3c9s8jtyTskmdFlGl6ba56JxS2cloeL01mX0LsmE0tgZ/cmC/nb5heIQKZmx8
iREyS3uBt9NUmEAjll4ynXandf/WMV/NbaDikbT6p25Zxeh46tDSPt3X6D5BblEb38akw1PL9X+a
BEVPvSOtZxugMADG8Ekb/e4RVMEyjSzlWqhKfihckI1aE2jvpOI2nu/oL6CPIUS3frLt/AAEt99+
nwfoaHEWwIQfXSvE1GQw1VWhGMpLJZ21WXTau+thXGWgwXQmSlEcWH3QVJs6krWfoZc96jDGTbgl
JML9YzxkwXEQeo6mV6BvARMTRjZk8Fh6zSXMA/VYmiJ41HJE8iK7DRAkpXMuWqW6DJWmHufabQTC
X9w+3fXnM+YRepZ5H8/AAgTXGED2yxJUFEYuseeglD1dRrmGg7nh/PWyv5ByJdgp0dAvLak8ey2I
LY5xCBug8vSsGsRsTIfVYO4VgAtR41IegzhTrh2JIGsa1RIeXP/btPXXWcsmgM5x0kX4GSSY4Fz7
1/OkR6IUTkyS/Yx1t73kOlCTLvLq9yIO9m1cDehjnbQwJYbW+i2BRFv/QpLc3DWRcggSZ0Rj3gAW
7iEouZpXNydGl5QMZ7IDwJLDqGm6gUjM5IYRZ92/KBXPctG/Tbq8fcOwTNMVluYw6U4s6t+JxUOS
li5YSu+H0oGYcLP8Geg/x1bHeK2NQm4zmB4LYRjmawTvn3QmsIfpwPxUQnkYvcJ8NdCN2oS54Szn
qocDeWLU1cVwYNTYiA183A2IfmU2QUBAkGej6/hQQ54IJdKaX8N+rNHMKuo9YIahAN/P5Ucdku7H
VWyV6M9YBaimJpeYBw9Zi7pATvo2cIl3W5BEImnxJky5hWPfIqrfxs4+TGz036ci6usOdbTpsouc
cjEWWCS0Kf7r8+pnev4E1XdeTS0AVKLn/RaCV/XIb+jHPKDi131nq0TfxzHB/S2v4lXdu/VbAnDM
RAv1W12joxH3THGIU+hfRldVV1ldGEt1SjjcqiZycYA0lcfUNv0jfpjBcb6aiwAGI5gxR64+dYSj
n36IxP9X/Wxh/u3ba3DmBdluOQaZgrn/N5lqzfAHOD6R+NHWTiVOVijv/FZUxz5Vz8i0DVdjCrQi
A44WaYjikTVV545EwfVPF8PHML/uvG3gI94kQJzBmN/CSUEF7yGa+GJxFbh7VabPZA29B3PsvIdB
K+K15ZNObJMc4oqadXCYBVHQ+Y554Oj7L8zV1n6+Y24nJzM9dW7IfBN3OZ461+Y75qemWgB1cHrd
uS0YIKVGVhmu53HhpMnvA1UxSmunxQ0OER+XU32+movOCQgZC/b/d/OljMaFWhno78Zxtvq/5xBg
EX/7GAh8mdC0ST47KJl/mkT0kFxwEVr6j6Sogbt7ZXxOq+TqOmECNMqPz3PRDlp8jkLMzfPCKUiM
0TGPna+qxjaWHZmN+08dfdk1W2RLXz+1D30Vn4ru8VMzzKj4DPvhACc02N+ePw+rFRL2egKac67+
VhgtjkQSn/bf2qY3WINo2yAMyE/nz//IfJXVfnz0Od/c2m8vpmgIZGaaAn3qP//JEB0wNPBIAaVZ
2U5cc4omhhz3Uf98OQ/wBNwrZF0mrvft8rfbAiOH//G3h003NEqhLEQBLVlWPeKbyFMd5ys7vdfR
JzmS6H8Me/8R0yHnUOZwaVEJyVdW0GCWoU9K73OPIAx5mKsD8alV02EXHUfANVwl6L7UuoZgVO1f
iUD1IEtttODJsL+RG0KeoI01jPuc7AlNx/3czmE6glDpFJuUYP2bLq5YqFWvpNjEtgDUuphH/cNT
tawc/8UFAGD83764roYNAXlJnTWE+eyvy0eU51rctXr6g6AHn7DASudOSt05xl21arwq3s+1PCLf
tAj0NFkSccVEbhryW08XbXovKT+amkEN1QU2PrAEXAzLboP70ScZNt1LZjM9DAh0NWC812rHvAVd
fx1OsAtt7PDpQfb9LGz73rUz92Fuypqs3mGwSdY7c5wHfSqKUVSrNFLSxdw2j4sbtMhV9OLg9jAE
g7l9ynqMDFxm7TOts/bz1a2Y20QQZCumaOA+0zhbx1jy4/Kf7vutG1XyYaO4HGZDz/z8/P/6crdX
L8nS7Qd4W//wztCsgyDO32g/qr1yyO1MOcxXYVg/t7GlrD+199OwW5tRsQN2c3PamhBHvt3/aVxn
+hCIOmEB7/3LA/IcQDGpKRprP5MLh3d7/1vj/ERBiAzwt31CecLce3GHchwR9z0JMr+OK6BQDe1z
p9PHYIBTI7Q+xt3uIPr24HnqsL413W6bnxmY69B7JLqrHhzey1JVmu650a03Ywp9xz1S6MQZvok2
au8JIpRrj8jlBbX8JXSo8qsDlXWBiQQnDFnah6CGtqSYnnhzCdTMx354DNAWSWA/IhkSQwyOmk0G
+q9LSu+se4CcHLt4VuoaJgE5xNTLy+fIj4uDLFvwblNVhoG9TeOKTOY8NpX6upJjtIyn3q7akiNG
pBQmcSa7i9FH1XZQxbguLCV87HJC2pmd2D9U9y1ygOLAbSMlocDoc6BwbNvIkcSdjWlFl+O1AA6F
l0GlbOY2KwKOMoTOxw1zE8F+PJ0CqLe+HyFyOj3J840Ht8iD4zwCrTP+g4S4loAju3vhRkSJhwrx
2Y8Zr7f6SbqVKNCglRzlmSnnYu69zYy3jpi1xdKJS9+aQGXykNuEenulW9s8Wvvz8d5G287rtj8i
mdE1LgrM87r+UZ8W90FDqNLXvOOt6bb8a/+wG5jH3TYHnx53u5c/AazBuQ54I/iXzYIxOYf8Zcdu
GQISs2XYmmqzd/805Sqar9gopxnffUPZiypPAO+FcbuJU6DHH3U3DAIcL03ywRGYkI9GSEnFsR/R
TmkG9AqQdA4uozqKxTAQG5lvaVCXva9QCgPW2EXnEvmIBTbGw8JQRHSe2+ZCJK5Y16FaAKykw5oK
u9L9NWBQb+j+JZz4SfzItFWLw5WY/qGARGbxk+WNgUxF5UZx/d2s/K0uwuKQFB6mcGX0s6/cUV1Z
ZV0cPi5996UpFHvH2qB+9xXvKWfdetYC/Du93nL3tWvXR7b05iKtch1hnjKAtKfBjapFexx7w32C
C7YKA9V5zbSMPLxtCsQYA/e1MeW3wqvFBfZf8uC7/hth/Yf/eys45UA/fbqOZrmm7bAdVDXxOXKq
4aig97qafRdRjww3imFXLwZMHAfiMtdU3HjWGZGL+wQ7D/wXRf4A77FAC5CxaSfQgNInAWzXBgta
QmKNvdHb90Pp7eerwujOrToSiJrayXgK2PvT5VxYk2HqOGBh7IMPt0jL7UqlrfZN3KhAQprmHIQ9
mwyiEE9OUPr30kU9RlbgrYPaUXhdK/QPvqAgkqrs56u5bTT1aCttDy1tOj8Nm8fKuAUDNXcr1fSs
MGxP/hCWcNMja2VjO7gaoxIHvGHSqTLBQ89V09BeFMW1znNNBXvaj80zEk7GRZYjeP4s+jffoc9p
ZL6TLl9INkQqu3ld+xys9BQNLEVlKe8gSoq1zJSvRtJmD3PhWSDfsiS68DZdwjphqh5DFQbrILIH
LBmyh0r66Tm2gNIppeffw9sSF4iZbYigBFnlb1aneOf5Wdr0VMeUpBKQOL+9hhXymTpsMefnze1K
WH3Bp2fRAEB7kAUKdGBs3b30LA1NzWZcJZ7Qr0mUBgDW2u5b10DgT3LzDyfp1lkinG96h9OBjyLH
4xCNzarVMm+vxnYziU6ALxX56ZYOMseSt2pomPzdUkSVuOKDZRzmFBHCrPKYaOU/3hTKRk3uQ26w
pxvmZyhOL4/TqzRBMqlTDBN67c9XsJTyEkLBvgdpj9B/WkoQjNUpjNXmOjfxoxiWYNViDBMYobUu
Gl1B4uOWVw42Fohe9TOLi/zSGaH70BvOY8ev6rUSCAzKnvU+86R4LQN5bFs3euyhBp2rDkvUYmpv
0z5cmoOTIEY0DDh0JuGCyB0GEUOyEk2nHG9FoIpf1arpv3hxS4z9MdBbY08c+1ehe6axTyRA5zvP
BxmKbNJibpuHDBjt7IM60NaxSqyginL5on+v7NZ4UZtyOKalSuJ6qipK0a8qYxArUYXGS8WW4K5r
M//0657cL82r5gdiDZ69ROQbg134QMn3WhxHVBO+hhBgOqG0h7ZCDE0MhDfUKPtaDshsWKFi7uyu
Gb4Aftik5Fy+GmRflooRp9tchuFrBAxhHp8Gms2vs0B5ebrdtRAbUcy3zGAOJZArP9A5/zVyoWF4
9nkl5FdnW/MaCHzW+chC/Ra8QEOpqFJZ5e9OzRnOKBxx1qaiHLH4a1I1QsKIaieLimSiqm8qh3Xi
Ni7AYGMPgeVQdkYDyBKBZ2n32tofpPvS+t0yavXxW+SmNTRFxz+gVTKAGc3g0OnVJbMECxIyJHYQ
1pe5qTEjXFysWsPp8j9tc4c1AnZSk/boYctyKSs4GFWKOBtaoBwGUwPYBemCbq8FzsR2BEcyV32/
QEJVoGC1/7icW4Woddyep/G/tRYAB5Mo6jHWoKOZio/R093w3kdYH7HYtyaaY6biFY9mH4SbGjGg
DSFg9epXosFU1G7Ar9vDKqrz4DAXHgMPQ5GViMPgIn5rm6+cqfe/tuH4FMP2e7qNmoeSI8PWEToC
iOBaJQUpbeRQSzWCPGxj/oB79taazl7edHgTRbOqPQ2IytQErhAGFJYJxlSbm7DQSnYkJrBQQIr8
otsdyz4HUSOvh7eySvyN6cOsl4UY3oIwQAfbK58QIYIKEhh4dE7D+GCsu8yJwxNK/8a1rczr3A4a
pltW2Etv5ypAZwcl6Dcrcu4AMN25UR7vIwtabjsEwVMzFa227EH3PH60BBP5NOmLXSAq6xxneNME
VrOHiVbxEVAoJp9NEnTRbtRE9VgHvrqrIjRq5l4kfkA3qANSBWwcFgMEF+xTofbWSDCsmyyW2Geo
7h1HdA/BV7DIjen9FKJ8ISVdvXR1h1vPdFMZKDXiLSJaJX4okU6pYo6G86WdcUr8KBTy8Ki2UDfw
BFgXEZ4axLBRTtYt0yEL5W58s4kBDPsYrTpKuplzO1lLxhFW9rCeEz9qmnVbADA7B1TOC5sIvMtH
F6+4wBkfCeGesil0gVwMMrmN0i/M0Yl2UKTtS2A2GN1Zynau4S1oX+YrGH+oV+Ti5CQhWQkHZT11
8NCunCZeqKjtptHDt3nexRdhErWcOuZ6Crd+HAod1bL/TNJze2gZ1072oN5x9WKNSgFduzDG7DxC
WrzSwy9IZE4C9mnwZubihx2rxfc+H3atk3rwtbsHJcZzG/0zxJ0aFHPnwikFcGFPLFUbiPVHB/ri
3inPtNdwNEhmzx2KdPVTUbbAul314A0jhZNqh7nqNMkI9nWqV7WoN6VdXD7GTU0fvXOdnwcS6VMx
j+Mrdpkf1dfJOURpYqEFEe7akdo+zgV6Yy6wr6vIyUB5UZksOjR41nOfnwf5sdDaL3NNeln7WFbR
u5WgVKYZBD0LJAPOc+GWUb1AuoaV9s82KeC/dJ6LwkwtDrd2O7anU2v7k1dSzrpacuZkLk/vhx5l
4rlxHqxmLRZ9UXaK7bzZAgRJXlEw2TRWSu6LoPJFyuh9bo5CM17HaSOxAmBUyxf9LmIyg4HtOU/o
aqIEQHvj2DlacCH6P5qTvMY9nrFDDGva0XwOuiLXvuZK4RJLZSLI+sG9FJNkFBHU6psXk4YHvuM/
gH0CtmB0Hu8XZL05tHhgeEqDgyJFrAujAHT7n3qvjKCtO1h37dSWzt1+VMh9LPRmrxV2spWJjl9H
pGQX28WxsK6U8EeDlFDfILtNuv3e9EJ5zqNakFmVrGFxYj//L1/ntRy3smTRL0IEvHllG7Y39NQL
QhbeFTy+fhaqddTnau7MCwJlAFIUGl2VuXPtIRuuciaQ7Le499xXC8cPCHt+uvMAPP7nvQLXTAim
lxenn7R9n2oOFWbzqTkkKGvl6QD1pCzbYKtiYLm3u++tw/9M7dnd1gns6rXKsLa1054KEDaNr6of
Naueb5A1y1bxWowuf8iw1lZy1MsoTppAWy/lqOOKZFtTEI8HIJPrjFeaqQ0KDB6aYafmh7ZjnSKb
1HQtHXguT8FEcZmZd+FPz0Od5fcQ+FSfYA2gQNjRwFkizc2fp7pWVpav+TzzXbFT3BCTL21BfayW
Js6pGstw1XuF/mLmDab1Tjl+rRt13wpD+ZLo5paUWPBi16F7mYBtsftEsU2J4ieox+yoK3H4Agq1
W1mtGSyK3MyhLeI2WVh8w4zZQR408n23M9lsNSc79PPhPkXxoU9qFv7aONmMay2PV8B3SHDNByLf
zd4MY1JdjQthssngGirCbDcGAYOzPBReFm27vPl675JnkyIAekN23ShZhvGkaYxfMt07I8ShRs+J
qr3sD+b+WFXOSjI+D50w9j2SnaUIEn8RjiGQgVQvTvJMxerllHbj79Fxbso+OQp9qD304Hg/zDos
F/qoWifDHuqjIOVFvXRdfeuEsphKO/scg1asaz3rMDSo9OfSCL7qEytg5KKb0GvECWS2OMkznXgf
7vIu1fs6GxEg6QzLEdeOSecFluB1TN99QF481haUFGfMH+WA7LvdwdKjZ4cl2qOp1wePrzEUuphR
9iU564rCUtkc6wBrornpE6p/sJXy0APw2BWTGPcNRZBEhJzkMpUdjtS6yq/OdvnBbof2UjdOvEzm
GvgZkveau1ZFTDKj8PA/m4qwUcSPhPWyr75b8BBXmfGiUo/z2RkmpSg5imKzoc5+qADXFala7z0o
RY+4X5RX5BrUwFbUkZpRWDzyyU3PENreckq9t8bckl1RHqTnFNrQwm5jsc4tUuH8WRjOwqRaudr8
hxWw60o7fNL6bnpsbEcF6oe2N8xS5GR4O2hRR/WvmlKQmVXdZ+NQMgUVZzhGuj09N7p59DK3/dSh
9K4H/HA28nLJNevy+Fop8aNM3BOgcHcyby8PTph7t6YcKGRa/z7HhNOOoUC10iB0POsm/vBp17xT
pajsM+RWC98Mm/fY6Mt1HyoYNc6j/FdqDzW1fQc5qub1Ijcy98VsKv+SV+j6Ylh8hYoxLYl0/0Ja
Nj4WNvnruSW75CHPP0fK98HLT/6F0i8AG6l3UZM8WlKkUmwBTddvembNTqfC2ctmqlPcP/bWSbZy
X9+oahU/yZarrAJnaJ/VzI7AlQIRK237UI+9fZhzdB30RE5lWx6oMAf0Jep0dZ8oB/5qtk5BEVJd
/ut+95v8Nfe/3bOpyIGqfRuyDkmtc6sH0caAX0ulj6tQJc66eRGZcbZSk3cqnOwfTcfHysQv9YFg
2rmKUuWz9iyxmAwjeOrnp7UDMrsf05LIe9Fraw2+x8YfiHNDrcn2Vkk6XvAW+RJY8Rn+QPki+6MQ
HInsz7X0bLFOetK7r00WhZdqIOxWloP41liz0+8QvFl+zWI9Zw9Wg3p7E8Qf5ATFTue3vzmcI5xf
D/YExtSMgvpbblFhhjbtSwYBZiViGIpamPZPkH7j273dOP4R6Fn5PAQ1nu0tZUk1z/jnVHQLeW9D
YBY9UGhNMpIq8dJAVJ3Pv1WfmpuwoBKO1CYIqRgtuBSEy4PUf0upuDy7D/w176+mnFxF0LddewCJ
PAvM7zf46373n6GzoEeZN4EosNVkbYEZ2dTV2Hy6ABRBp3ypbWCbbsp/U6y5yReCPIvOd0ZioQbs
vZ76dDktK5qDRxDlBeZStMtBUzxEzSj2Q++IfaTiY3FvdnMfZU4Y+shh2b5N/HPJva8s4DQVifCX
/21y2IhoI6wIURk18VFi8BTA1X9p6/h7WFr5cabsv4gRAkfSW9OmUXxjtsfxsKKEw+IsZECJP48F
fTXy/xVyciFqV5Ed3oJMrkfkLa6j91sE6X7BrR0rwb6eJ6tTqS75SIc7ADILMnwtNXCUbd7O5j7F
jKtfplEuEEFQ0ojj+4FohHeQzfsBnytz32g/7z1/zZrggCymhkL1ebtYiqKGPYA2bkRLhJyvaXey
qTUKwOmRUm6vz/MXW7g5uivlM+4J71cQyaE7pNpR0YAI4yqVf6YVtVKU+v+AKvJm2EH/lge2tTJF
re8pDVePbVSp+IuOiCLLTNnpToZC28caMjds5Wyb3e/DYJqgGti1PNpaGlzkQAO+6Ky2a9kYca12
HpxRzHWlza72YsrwgcYagIF+as2uDL30VxeFPyPVJbulJOwKwmk6whgc8TbvgdK6ffmENDFcTHxB
f0uHlBlcxBrp0pQedJDajKlytsYzpdHstHGQ0SKxDn2vXobK1HyD4y4Vz1GFmfyQVRGl2Kj6NMpy
xmIqrqaS9pj85vq3ZlLOYZP4r1oTmY+WarJ+TTTxaro+iEu7/DI41uukZsWTk3T5k+pgHcD2Nn2U
TTmgiHqDd1qH6zUzFCcje08isDHe2S2je9DKH1pSv4PHpNjFqXGZxjUP/mQyndkagqWLhvy7Wezd
Kal+ZF1FkhpI3zX1lWrLr14/eiTMX0JAg7jfMKUe7Uej0fpPSjnsZVA5/mHydJxS+LpbtqBQPq0u
28ifS0CcB5U16lNpCUzPc78/4Sny+1Ag79pnASjoP/2eO8QEk2IU/hXbpsV98n3O2JMugCVGLWdi
XSNfjR/joQrfWOqpS6yts82t6dYUQIb8I2RzohiVIvd02smmlRgq8GzV2xNMC9+sBn1DpSXiKEej
xv8gIO2ceJVGb2yDT+XgtJfbjUi0BxBmnuSFWJjDgmuya4u75+17OyOF1SfAouSXtuxr+5isqbCP
9y7Zj0iur4gmNza+AEMYN0+maMNH5JpftaZDPlqB+9wW+BYgHJ421DNn56Lig1JBZ35rRwBECXTC
HyNJZn0sEK3ALTm1RJK/RLkFQhB295PvzxtBaHMH2+8pOyd48VhqeXMlqq4uVASny3TC4c72R7Q8
FVrr0rPiJ3nw2nSrolk63VpUKp+ErWyBiINjnGe5ijU9wiRpFw4+VDO1XrGS4SgPvt7gjCtPR++j
m+I15Fb/rfCdcN/XFJWZyeS9RfoITDd3wrU+N73eB4bdaN5Wjgoj/VHmpnuSl1opJCiVcBmBj5KC
aOs2yXZL/VAayYT/KLcoAhtbjSwPVvjOrSCAYa7Rm+LQFyNIMpg61Wrg7QRKpXY1doVwm9W4oCpN
DhVeoT3I+Yb8L8hGjEuCNNMXVBbXZ611u11sgKefW4UVNOf/7Fd1qHSs/RjV07SXc41Qr2/T0Kz+
6x6yX3YN0dgfCFW9Fmq2kpshsli4Gbbk0B09i94HyKqyH2t6fWUXhdhCrIre/3O+7O+ggL2IgC2H
bfj7tmtRkc9nUKGUPXQ7sYJwA69wVMDuVMA6b8/tvPK0QHMepr7ayy7Xcb2LfGSFT9UuwdqqBNNH
eqV//z+Xd3JAb6yfZa2FrIv+Yz15Xwq2Sa8Re4Y4X9sfBE36TyLg3cbHER3WEk1q+s/ER1kIpbF+
DGpSPbKfknYebDHx3aba+UvHOl+w3wh0A2fdLKLIzaS6JFOVz0RXvgi/s64GlrGnyBMwcOZ+22Uh
x9a8JKDldStcWe1dr3r+jkePQPefuo1ac6CRJGOzkUJX1hvKxdcrnnIKPWTtRxnDpQVxOyxlH75l
QEDjtl5pFZgEIfQLLu3Wc4wVCyhPUT3y57WeCZqr+8qeAbClYj7LKX8uGJBzslWOkWh6avYywN2a
dCe66nMrEbwTiyx+wSEHh4ba2VFRTNguB2ZyypzMp8wouwwWZdToHHZ5mjb7LrAfWD80x3GW48mD
Pm+8Esv58Puu3squeN6ghfPBJqi1QPGZkKAhhadMgEEmJRi9ZV60GkYtw/HWlPFDM8Hdr8TZUbbE
pPNCdd2KGjD/kUWQ/ywPSDrfjcGuKCvw/Ocp0aYVi3dnJeZmCy/hYJbKFzNpHEHxf7lmdTVe5Nwi
8rxFPLXK7W5GNMedHfA5pFmVZ0Pv9Ofp+9CrMyhkLFQg5VG3w0HLWnsYNW7N+C1Hn/NL9alV8azm
IwixXXBy+4cd1VT/xxnb6yhpSGKY9knV4voqKGK/ahjSya4879iPzzNgfzknOSinzV2ujzmOO5Yb
doBI6CgHdg+OXYRiCUD0WRVqsWFBM6EFmYUecvg2s9KmCWtao17860o5yQqCH0nfKouBsNqTqI1r
Zprjx6Sy1Sd81K1lk3qBLykvL6yJp9ss6F8Xx22QnUdsFOcDaxoexqlDOPynLw/ycEuGtKKMsTGV
BzWFZKii7R1wHKr6Otr70GpQHs8GRPNhKmYfHySvDxUu6MVtopYq4QzDYTxBg2Mv5Km8slmT3yw3
TW1XG/Am9VNQ4ZlQmU73A2kUJ3r3TU2BsLN9rs8NgH0skfh68nsbaWGnfCE10f3QY33nJ9oVP191
lwVZG8CEtkihR2T73VyEVK6aLKg6zP2MXu1XusiN144Khiy11IuVq8brQCuZW3Ksp+JGjqnzzHms
FIl2G/vf18kxbdZA/7nO9PCo6mbIIQw6gFcDvJB89NstKvP+ka+BEmY9PjjFLGeyAUObxATB3K1w
kzG/9eiigCNn+kWZBDgxLFqwQifAV7E2KyfjWxvM/+UqsYyuixKQKZ2OrxwDGoBgW2PHJHo+NKIO
jV1kNTygFYQZee807s9DoERvoUbYRO+1YqM1CeA8H1MCIzCtXVxl1q6e3Ybk2WAXG1/poZ8V2Sz8
mafcR+XZ/bLQLFXqyXwwLrb1MFSG/RE4+vhYJnDKBy/1P4YMj4TczL7yNdWsdC1Ldjav5xf+TBeb
F99DEPrpQxVP3YuPlehKJK269kale1HiZCByXucLOdqpNfWIhCOMHIcjgl71om+N5MmivPaFOnkC
wSocyvud8HFU18V8Y+bD0zLEXvhJe8g8/KWCbubQyWbt8J8/HzrXNnCsn09vE+ezRInfNJ6kR9l/
P1RTcEVtR6l9Kd547de/xBxzoLLhB0ve7qGLvPSltKE3WWFbHuohUvdmBK4dHtUJk6fhCoB0vA4p
hssWQgHZJQ/WUC30sG7PskUEe7jeRuUFoWCF0KnN4n4P4fH6Tqthd79HZLrj3gvFm+zKeJWctLJH
JDSXAiNQd/bQvJz9DB/b35uZErxHaoN/rawolgPo+tVmbc7Vw7ItD/VM5W1jKFnzDf6+67/aYO2e
Kt10KUi3so2GiHipOYr6ZurIMOxG6/AIarS3TqsqpDeDtasmLQUSRXA90FEqhXlUrNM8zF5D3A4f
QV1pIH7z9BUsvr4FFAKfq1fT185KwoOdG+DEZDOkSkn3ilfZqhTUu14loO96SbUXsVHt5dn9oEQu
KRLZjsllubeZddBW+7iBbxiVOGXZyoyjwk0MTF3/GtVxvRODi+fG3IxtK91jZQAbUM2G1yIExeDj
THSb7AwKXOwhTR9S2+pf+8i1gOXa3/O5lRPuOMXx+CbHoJUYZy8qL/K2SeAblzEI93IsNSPrWjnK
Wo4VZemgX4Q0MN/Fy/nGa/Kfcmgww+RV420UxIBt42STO5n5IuflY/sQQ257lj/b6cHmxbNHHgji
tdHa+asP1Ql3AYBAWV68TmHzjvF7fZJjbowMWI+H5CAH+Zhni8wTMRZqXKngPbM0WVFvZLPoiBPk
wwCHPdbI+5fuPvfL6Fj+5wGr907ttYPsBpIHpcg2p9/TYo36KRAOyxaEMJCw+VI1VpgzYfCySXVx
/d2UF8pxeXXcxipIH6CERGS8XWn36o7lADEnvrKR9FipcTBaQLIKyfRl42M6hvcInX0lfHSncpIb
oaRWJ4KLICeP98M0BOpRh3y8cy19q80tOSj7McdrR+rAPfHYT9CIZGeuUbAO7Jrb3C4uomhVC5CA
LPJ+dSXqNlK+KHWxiVgWg50e5CEMEIZ3N+2jPLrYVtyGMriPcJhmHsefOfJUQsoc/tiFMw7nxIGj
r0dBuavMuH6DyAqLxrMC4jE0hV49TYkaX2QLu/LlZHTjM6sXthrFIQkwUOhFNYMFSZBHk2LMbyzz
GlbJuAZdGixjD4rmgqVODiocvHBi8swtModMe6CSN7u1NeGdw8ydDkCjzKu8j1vyBZ4bl2m+XxHj
c2CNPpJzfoTsouAK6HPS/JJdt/4phVkSmvVC/hKyr3MLynq7AE/UTivWmtebrJp4RyZTUJ8DIEaJ
6cMonTdcYj7IfgUERaipxlFONau+tx74S9367tPkVX/myv7MHauDpvPct2U0fvGxbVG0Qv0YIqfZ
DK0HxofaPtkfAIb+cMXUbCy1wkDVhB/GQiXEkjfuF01VmY9t1nVPI/DYp1DbhG5jXmUPKxR9Q5xT
wTLH89MFrlrQJ12r3iqB0z2ZiPguGvv/2yiCIIqPohCS/Xy7MEt+dkiJlzZG128trllDnulXo00T
CgttCld4UWhZ5L6GX2VnHbntswDOKi/IB8IVhd3s5ZjNev/sKeO7HAsI1x51vcbjuon0J7ez3oJJ
/MDvo3uJAbc/l/a6VhqcfrndK8Re5WjOY3ZaQ45KimYjp3auMT0CK6l5WTCaTb53+HMffazlfeKE
9WofUTpc48BhzDujat4tlbnxDAXLOMpWoDbEgpqhXykFmyUcPcVpni8Hi3m+Wlt/zyd+C45uHvSN
SZyc0TwD9Ea0NNN/J3dwd3ZpzW6CpfnEl5T5BK4Au9vRK7Zgp62nXNOD81hGGzkop4UaYPc6IBx/
v8rqceAx1Ku8Ri+hU0KZthb3iwZNPLkQz47yGh/zctDL/GBz/pl//WDZDOL4kIjo1bY77SwsUS/V
JPTfwKX88oQx/QyNF/xMcCIoqTzWcHr6bCJcoYfJQHzE18y6Eta0TwqfwJrCJqhAIXmNnLFZ9I5r
vflltsHzBPzDkD3X80EEIL+gY6mPeZFmz57LQkKPrINsyRlOVQPa9cxmK6/yuiw+CNzVHNOxCm4L
tw9VcotSy+m3VANjLJSEyalzB32bOd0ZRQQeAkIeI3xfj5r6KWfcuii9xKljvqIiy4QyTt1rc5fs
tyc2J3lc4TZRtN0Z2iFbkDSpPqfaECBbtXFX14b/3uNUmunl59Sr/qbvmhaCXVIRg0wpisGviFeo
oi4qryyfivlg+o36EE5huZV9Br7RTxRLxq0bPFGIVzz5BGFRdxQdriqMyVkloAcKM6qj1XfG2ZgP
Vm51i95q4rXsq7XEOAOTMM5O6FzZuOi7e1dltOYp0q56zboAXhuXl0jF+cBnCz7RlNT8mOzEOsiD
4nqEuuRp0YFqfChMwIIZuyOo5f9Mqof293TyvRYr0H+aYQAPn8zs1vTj77w3fg7Aeoh7TtNB88OI
T3DRPVPw65DOV/2vuQ2aVTeUX1bnrZVArb6Ntm08ZE1mPYPx9LClc+xDbNQadDS1m2XVwRXkwg5r
bnRaFuYbtfMZppm7xpJkeITn5nwqJO+gJFnvruE72xgX81WRkGQv8Nl7SCff2FgYBr57Qf5KiaF1
0Yc8fpnIrsruOgnjvRLmw0I2AwOfhqzLzP/3IqNMcCOZBOotgtOlFn6zQwuYa9MYfBrwwwgwXaNR
frCv/DRVVDWdaVlP2IQdZLfQqEsYhahXbZRWH3liQwkcepsE8xC9kYm5XT3o2IHwTm8vqZvtBpIx
n4RiIHigE1qn5Rh8GmN48Xs0eQqv0TNh/AqkDv3QbrQlH4w5uBmEn9W07mOr/AhzzWahMcXLsBh8
ti6mtkJveVB9AigdO8Zjp80OYXN2W/SEgMbOiI8oZ5MXvg/2Ms0toHuvJ7exHmVynPo2zCGi8a1B
9b4fSzwg5TTYnTV1byI/m5A8ruNofcjbVkUCuVoPkDLNP6VduRiTfdYpPCrHbuKVzKx3k/9JZhtK
OWln3qhTBVGfDP1UKtHSQh2wrcdvVqfGmDIZ43OchMamJDdZPIY6tO2cmqfDZJFHSNrGe1Sb0KSs
oemaU9NRwjDE/Z7gqqbx5Mm+Ijo2AVbvc8syu27NejjZKvao7EVZwNHqM+8lqkblbHnpQbYSw5xe
ZubJPOR2fbsviqyZwxZUE1GidygEefoIx4wnXzNVnq4i/Mhc73sJb/2Hj5ENyYooxOSnWLu9GL/D
GcHNMOqtN9gx0SwwqpDmDuDlo0E8T8owgtKqQE7MzY7KZIiv4XLU8FvEmRe1Zk7BwirE3vhU6m73
HCCt4kX+FA09jT6rlokB5ECOKWE5HEOzokiTwbBOmJFoPxJvTA4gWeM1P5ekVmI0i7JjfzFVmXku
WyChUgSmD9WvXB0z+AEk1bCy65ayX+uGdc6m/10TdbkxTAvN22DYn6Ig5FpjNWBh85WGlJPzav2l
++FIXQyO3bAcBAbOWB7lcYJFiDY4O3mgfANBpjxlIqd3c9e/x/819X690bTd7+tlp7z8NiwwiAiq
XL+6LXGjoUy6r46KLMSZ3TOTk1vBlkCoHZ4jTwm/6kGOLVtnei+iouIbJYx6JjyuPXpUzEJgE/Ve
iWtMsFQ73YnM8q8gp7rH0AOErw+Nf5V9fYvBC8+yse5yjGOoYOA5TOHv5OVUPbZInj9GYX91ISxd
BCUMz3lmYJ6bVuxW22mRTDZKZN579qodCBKhYmgPvl737nEskTF4Yb+0RhKQYCr9pwaRxEYN9WKD
7gZjs57PUMm66dVINDivRp2RW/PF+4QTDMZPVnIEQy7eFU/BiaOIXkH+IDHtnCfZ3eSDt03KLFz6
rBXe+Y73EeVjCCJHXc/6RVmud5KDsks2m6Lfm1T8vw5DP228PnHxa2i1TyJix7bzrWc91yA6h/VL
MrgO7qpdPIsc+OEg8NdtMXgrfW6isRMb4UNul6MUJig7xScTDuAqejWiMsA2lri+Yn3mRfiu4pX+
UtfgdNGK4ejFH+DF8GclLQ6qsOwV68UlOXEyy/g17bFw05t+WCvCOLSW0z53s8IzB1CDwDdO9uMs
EoUmFWynVE1QDzAq58VNtMCRVVxlqx91eBAZkku38q6IhMsdOjv7EiIF4Lmth+9ai7VvB6vVN+Nw
xdqe5Y3uqqe2tPSFnFFClVOK+HtD1GpRu+TjffzwDo5w9OXkgW2qW+ehV6aTXUUHX9T5hxNrmCio
SbuzDD/76E2cevgaesX2pDv1ZUgOgT/ER5da/oqVqP5oiBGrwYD4CNCv4GHSkLgUXQjSmsc80ilz
c0xDOcUoO7Ho42uGz7/1ogcaKPCqLK9mGsabzFCUo9drvw9qWj1ZMDm2935c2i+pOTTbMe/h9/OM
fSpTcW7ROP/ysZcVtpp+zyMierZA7ETVZbLuWvaJ6qD2e3viB6t6Zj81pY4XA+CWb06pr2PdGn8Z
gb8bicZ8geQsFuoYeAfLijG8S2bvXcqr3zCdjHegeUbMwmiK0LYf0ayQpZubOq4WqzDzrTX6NPFG
4rZYOprjbsZ5FF8U5cE2K4I78yiLIeqW4cieFIITbxOa1wJw/VXeqWypQSjq/gWZzvgyGsWseOMH
GHq+8cvCPrfD8BVBFwR9d2uqTf2TZDBmUYlWvtqU06zq0cyPmUZw38Kp8XEkzntVkUsuxtAqviau
2FCj1/zKKmvbE2j5EoeBWOQwia+JHlHUrWTNLi/D8WiqSQHgo9VfjTlV61Ks+hOsP+u/5hevgB8Z
ri1vWOo6iAm8gieOmviU4tvHAXLDxfJQAOuxs7awo5tl/N1OyV8QjWrRtnIasYdWU8/e1E5MisRM
xF4e5NC9aesRoioXbtm/rslTqiq0ylM2fH0UJzEfajQnS0303RJSZXEivoSETQ5rOOH9ayRiT8eK
nTlylKqWV4+dRDNsC5fv4tvBwuyExUOzxtEJveo80Fc+woy81j8BZvnbVjZFHLtQCBGszlNUazLB
Y/odyRct2pMRF8WDPB0DbT6d8vqx8LvTbaTq/GjfdX4VAvDl9F/zQ/c8EmC5ema9xl01eJ9UIz+S
U0RSNjejJqg3hsHLQfO74F1tceUgaDJh+sQo39SY8RZtf5SjJNUhdynqszVW1fN8y6HRlDd5y6jF
+0U25S17sl9L2QxY3txuKZvQIR7BhDsbPoPqrm6IVgWUYwEpw2Tp3ifPesefdlYvMLmS7ftBXndv
yrN7HwsW7NOaIxkeE5jAa1NmFIQbnXtpA8e9uNRypXYxHe795jBg2JOimZAz2N+6l3RWJTZEYslQ
/XOpLvjT6LM7qpw37EyDpCzv5+SxD1v3KOYzzY1/n8k+tkq/R/+a999GESW4t/sVuAn40FyTRHd2
mBixVOgoId65nmmaC3lqmhOrDnl6myDnkszDWtXtgEnPl8qDkNfL039dRLrE2ZWa1SzH0MkoFMAt
PeoQ6mapCC4TFqXUbGgsKwUynQoDUixd/xkYEyc4UT6/kNPu/R6e8iveF8jtCVW7D3K4MfUjquJ+
f5+nxHq0q6PxY7AsfEF8T107tTrs9MQbdp1l5qDS5rbEaEdq4Zur+7hZYhPN/pqpsvM2/9bWzUBH
F4gIFOrTQ4xbmptPX4PCFitcYZtdGEX9s641H7LfF+WDNY5DrVOazzIv1YPgmtWacsldCGo87M1S
1LbCsiM06g2pRxVa3QB0dqoae4/K8jZbXsLi0jsn5YtskPvjqt5S1h4prqPskwcjRVuMhJe3ihpi
buXWc/B0rpJ96EG7E+RJPD5ZubLr+oTS1GB8xe2quZaqXl2B67+ZZTl+wEyATriuwlJ9bV6F73Sv
td8ZnOtJ171KrfPvc9sAPJkF05kybVxE7UJf9wZmK0EHKArJ0k9htM5Bj9LhJcJ8hC9sdk9R7A8v
LHWDTcsKfClHlbpIj/XkfZODaWVoLJH26BLSdhFNAnuA4GyMHYpGs/KO8pC1JLkfLH/E0FTx4odb
+z4uz5yq3aj4yu4wFcEOGrMQHwdcoqteXHZ7qyNW8eD7SgtOnrYzH+TZX31uqlNKT2SShZgBQkQ3
0fu4RnTAjyk4t27/+2A54IKHeKrWfw1QMADnqnJn48B/riC+F5wzM4+PPC+Lv/rlPcHpP4+wOray
Ndh6T1aNQPJcGyRrfCatL7aWOTum/VP2I/stNmmUot0LiZizNZh377qduVQP3W8n++Q9/8yVXX/d
XQ+DvWZX9cYcpkShmhlYh+Xj1phkmEFB8BpJ0/VFse1woOWUtjzLIaXiqxLh7YCHUeL4xgmEl3ky
dbx6UVcttU4pT/boAyLWolxbxkqM26scNVk/9J2HdzUPClpl/nVijN5HnccoNzvcPedm7gPgB95S
bdENx++GFv/UZ2mTHEysJz4lzitz/AsJxkuFrd07WkZvZ3fgDOWkYKgEr6tKR93ADflY45pguvVe
Th5C/yhIR19d2yafxjMhu+vMwvd4tKPbL6Wb7OWULzfpQ5l/VomdXKSkgTVKfaWHCp70clc6oEH/
q6fQPuOkSy6IheubXuL/vs/t59TWx/0e/UCxGOXKuzYf0RQQaA73QvVHe4GAHmnYfKCysVnmU8p7
Ii9byhWVNj5kFKwe5FkjO6fJZnOuNyE7t3mSHI9qvfk9/zZLXpBkZNRBnSHN/esmcvh2UeyE+Pfs
CnZE+8Rr68eu9V4I8Cr70BwscZSnUZ8HVFjROfKB5KVBUQNqP5xfTIVCR56DyCcagp/OPiI68lDk
p8H70bh+vJzDiCWumiQdZSbyvycl5RCCgIq6Gw6KEa6bXuQ70xsApFCgWumzmlSwP79h2G7tP8O1
2iv96U9ziOBU40QKtE2Df1Qv02RY9JWV7ActboLHO8mtMcbbD4gtsiynP83bHSAYDeBysp6izqm/
ap+2ZRlXeRC23h4xNUFuH/L26sJa2UYOHg9d3hrXvE5N7LMCKkYUX13c+zzewcs6cUi8zreSA4WD
Fd2ok2G896mq/eElU7OXd5L9vFeXNfpxyoi40tCK+KI44vbzZJdwzZz0bPskr4kdCm67Rt9G7LEo
3i+Hg9Hwvup8r2OFWsUPOcCOlh/cxxxVYZHsmieMPqaXZTzsgvnCUk6Sp35A4lGL3Xp1X42JeWV3
b/61OLsP3Bds//+UOqmbBwRd7Xro2PhM6BuCNhBnHzkztOH5YPeXYLQGLCNtYSFMo68qnDcisOZW
tpxEiHNuaNXZ8aofg4Xj/L1Lzhh1AxdRiL6b0QJFnHSlcoSyiulR2I3v6UQ55dD6zdPQZ1iOlop/
9JpO25hane50AM54U07Bo1E04qKYVr+Msyh7naaKTXNnuW9pO3R7pVXRR5EgcZFpcgiyITuU1V7L
I++g+wGDbWf+HpQzdH2MD7MptsrGWMVU8FLMicU4wtbKxc5TtuRB4S2wS43mRzcGSbxwmgiHRa+q
qVjw7WVtp+auDig2D6JQeTRH3BY7RbBpzfV9Y6EpJKV98aKTY1kJ+EcOCd/G1wZ0b+Y6zVm2bv2B
t2MvqBxIQGCRVeT1F9+OrJ2coaZpenWBLz+QurY2phOowYICDSQJtQgf73dXM0CgfU7i/N5X1Kmy
mow0W8rbyBu2VTs+klbnXzT/UtZ8wCSvwfUkLB5uv4KnGqwNbO3FrKcxWNiQKY5h0/0Pa+e1JKey
resnIgJvbst701atG6IltfDe8/T7I0tTpdVnzWXO3jcEaUgoA2SO8Zv1/ZobU0svGeHTf/x0HV5E
apUAmp8uW3RHh/326e5Vvz/h/QpC3SYlEnrm5nbKlOUGQBWmD/dzhpaFAk9KBu5+1jaQ3CVUuF+f
UAxYBumvT3j7tgLfRup3+nS3sTEJYr7DpxO9xfjiE1YIp90vsps+YVLffr/b19LlkMCj/tenE0fL
lrGTPBtU1PRFiKOzJP0aqiVerlPV7fJJO876UgoXwPCKR3BHE99Vzo+52dgPpMoeK9Vy3iDfoLGX
ugAsFbd4zZR0nptScspUR186I1YCtZWdeTAZj6lKRM4fXZ4yQUTWM9ZVvPa0d9EoNgVgDM1whlv/
soU0XxMAXYl8aBf6zcHOox/3/o5C/JB3PhNOW140Gk7eejHJtCd4t1WhrTz4XqY+oHx1sPtaOoZT
aSisDqsavlrRKLqZLpL1zLZ9dDDp4tY+chQ2ksfTGGKj1nm/TFor/6POjaqVY1rV+XaWAduianDV
mTiNOKrWA1xBzDzZiWKvDNUJcPOtJI7qa+SMCrNAjvT39fpqNxk62xdRFSL4sEFMIpvfrxfN8J+Z
HMNGnQ6K69A/Wmp1u1JRhbY7cdA+8sn28YFEnfYWeW1z+0oA++drOUyA8Wtfe+eouWmKdaICgXXw
grPYM2KMo0AT5RtRxNUOJfcCK0GIq3WICfo/9HYiud+WsB3vA4geYsMZ3HT4dYZ7tRnlIWT8v85w
b4gL/IzFWTJIKOjHMx+SWzSSZT9ZAmUmtM2kY6Uakgal3ou2TOcRsx6dfj95G5NuL/FMwzRt2ct+
fdVAFyzI55hPkm9jIa6l/Rej6nxc07ThW5jVx9Ju3Z/OSK4m9XvmhDh/IpWOKnlsq8xPZP+7pSsf
teVJX/zEsVEIa9JnFV7PAltF/Qp1iaWppsknLldZm35r7S2ptbdOapdbbJKag5ZZwoaFmZfifufm
Gg5AtfJmVomtwpS/1tpkK1p6zZkYRym5ZIyekuFwq7U0Z9bzIliCqEj5CWp+5XQeVLiBKpISrxqF
6cm8SKd0tnJNo0p/KNAfWgdVvg1KJSBm6nhn2QEPAr5YQoCyjeeRmtTHsTLlh1CunkW97UXaIhzL
esfTXYFTqS3S3JLewLMqK0d1TRLJHN53x0xtEN3tdH/LraEsRTUrxD2OXPJTeDVGrKVwHZ1ceB0H
nuWKaSJBSDK+8b7r9XhfVXkNR3naHVVUK2xD2XWKlxFf9BeB3ebLcUgx8zZJnzU95gi2ZcbPORZl
OzMD3yGKbQPlKszkn6I0YieMQrpzFEei+WI8oJI+RxuZd/G0sdMNyJL6SRQ6DLdRbq+v4tgkHJ91
L5BPosQnQYnY9cOD6Bp3gAAbQvVbwgfSU8L6c8ufNJdnel4FxOrZaL0SzGUr1ZZjgAWcqBsT+Fwo
XFcAhQ3CfqIy7NW/mqeOZjPmOxd73T/qMaEl0NDKEQ/S8SXCbQVYdRG/ttKgIv/Pm18UtZyYpxbq
3s4DpPXKHOBFNorwAl19fGmMheikpE581vKW/zEj2GoIn8lUmAlMh8Q2Bsuu5IISmFoHhYdjZ432
UbSO5L/BIXnPA+iqq6HVp7KOk1ddscFE1wE+r9NBWTtmKxOMxUocZOSyBMo3YPGAw8oe9X535U2M
SbEJhS+PE+DDE0+WPaJSA0tIdBQpmNEry8eQsNYQNeq1ibQSteUgWmZ8wyvR2A22eybPeCuJqrLp
vHkaD9xC0+EOKe29UhtkvPqcBCRCqM9S44UsExiJQLCzDSEXgGD+qRjVN5QdgP0EE01ct/JLpBfG
2nTHiTPXI3so8cp2GrN6rFXdmSHtnb9XFvQpZUqjKw1mUUCXvptukc9wN5Wfc98k1aKrKoFs3dl0
KERtHWmc8CR5sERLNnuuYpZm/Cm778TXFreRijTa5l2rv0c6TAUTYvhjUxP1quMgOWpyRuYu6r1N
IFvu2be0bGErUfIamNKPxLKMj7i/3sbB9OoqYbXy1uBuB/iqla4Oqg8Ldxxxaerj5xFbq6cAP4in
tsIJKrLSB1EVVvo4g7UBsnpqLJqkWGWE05eilWdjdGj1Dojo1Jqjp/xU7+9jkY+bolpRfRDtlpPg
WIv7vCe9pU7TPg1tsigQcH7FS0sBfhFoM1HUcsNamX5TIN1dV6+sxLByinroE1NnLXFXJD7aR8VN
MAis8Y+fqnsTj/o0m9DRUzHOuOegj/TrQW6MfSdh5awbUnec9CkWcuV3c90c+6OoExugCP0xnjZj
WJsLLJ3oMh3RId07gF2lRZRVGYnWe7OoE63IwYGeSs29XMXhvOlG91SZnnWs8RqeD9povxOC23mY
zb7kIwYOk9fuGk5m8MXTR7wlYvtdgtC8SNVRPwSYIV9S0jfQelXrPQ2HVwXzCY/MBvbhaQeusQsu
9w3+9MeKic4eMmNhzyLbibajZGJKPfWLA+tXZy9AdVmXU5zCYTXNTEJ1s8KoK+5/UWZ1sSoSvp7A
SIdLhaDZbuyA8gh2QDvE38sRZSXBHKgpAenxUXOCVYA/83fZbIKTYAdMbfXU8//jODGKbvRbWymD
szxCFZAqEvGuETkPvtE5D3YFfMQ2r6JmkAn6IJNTL0SbqDPtetU79XgWpdiIok3VoVzmYwKH3btb
XZDp7Y/hNFjmqvZqxEUqUA3zwcdjBQnNhIWJVpsPajba19gC5kKbqKkwVV+68NkXcVah2hhG4VKD
AHJUQGXbZYlfcBiVL0qW/toTddCsmscBz0YwFMFXp/upmVn5BUPcdGtBcFuKatcL9o7V6CR7eVph
HYOUQdIFX8NR/g5lv736UZOdBg0HUtG/SjWkIjKrOzmanFxdVf8Q9YaTu8wDChPZGu4zxy4Oop5n
a412ZtJsQyPxvoQ6yfnpcqROitcxEmxrUeTqjN9X13V2v8ymq0BhZl801q+ra5lKzTvVXVVIqYRF
l30UlnImIpt9GcPMWJhRLx/d2in2RYbYY9cF0fPYAlEgTpN9wAafR3WvnxtNTRaNrrlIXXqYgEx7
902Cm/LaxEHUMZs/60VfXdZfPN32n9tW3yuxqX5x+wIdsjTyj4XSQI+XXfxUE9d67dX47Aa28iPU
sgdQccmr5vGxujKT9qE2dkfUKWCO6n71BlZ+6zGN/qG4+VesufRnuZTSlZ0TfNeCWj513hhMopnu
10jylqIrckg4Ojl59ZTB/l61euPtZKjsZ9Sj+rmqDNzEg94iPj64oNpG3dpqobNhgREJsaDXMS3r
WTcO8VcjD77lSeV+I5JwyhDo+CjUcSnz2PdnTntE9CQLZ42J/A2MkRnUj5WeJeWH48sXzNSab1ob
fOCUa2wk0+lWMs4jjy7gvSx/RC4ie2zLggXo4CorUdeOenmGOLZJsy679UCuEI/rWCeMgcPckAUP
fho65zwwQDFPezDxq0UTZ8GytpETWfoojPELOHsM0Fk2aUBLd0YRPdxaaxdeUmjXwTKyEC8i3d0w
zl+H3Or4Vm+HiPF9JcPvug/qVWxjsBpKsXR27U7dxwNAucjLyvc2fAF/bH2Ly8adIzauHPnBzKOO
0PK8nBqa4XsCD/k9NLtw6ZWsA8wBiEoud8irRaH1bdRzGBmN/yXvonYV2KG8lXJDfrBDH8uoqUff
mk8aHMznINW9DfqgNuA9s3xuEuVRdECSKJkh6gfkrKrKtSoFKl8B+SKgmMDrqi8WmOyNFCf5qsQI
xmoi/wXFf3UbY5S9tHvZ+GoOzSKw0uHVLXt9Y6v4hoj6Uv5W90H81mDntm6AH60VJzC/xklifNVs
Igp9LFvrounityH+JtoiOM4rltXaBsuW8XXQqoWoVwwWqmGVqMS8ev+FgPJGnIL4joWFbrDWzFia
l4aP1Rlrib3Yy6fivU406H75/3TpdEeHT9Hoi0/H9iDtd+jY42iJxJ/YlCE45SLItT/q0qTLzlxE
uCaPgBfR787x1IA/gY3OtvHjU71aQ7n1vfr4qd71svTYgPhvI3OYV7CW513XvaZGVV6Libloo+Gz
/10F6726Yk5zqyLLVhJEghUrsaz1sY1f5DjqXb3M0Ja13iN40jrOKtf0/Oiw0tvAiu33cs3vSVrc
xaDYyfdJ5rebCpXPo+GiqFNHORkMCRe/CC3kix9WaAK4pfeYKC0KsSGT0VCVT8AAsnNpavLKVFp3
lqaGy8L69l3IwwaNBFamppmeRZ3Yc2PH2MEMOomS5oQ4xwN1Ko4VCakAF+LzrS4sEywEEzle+MMg
P0IG93b1WAJgdfWhYK3nzwFAd1fRasR1sbAC7EFFUYvs7pAP2besTOTHSi+bE2KLh9hzpZdaDQMy
uka0EUVdV7pZmofurTXoxrXuRO4D2VPvqVabhehlj8xfSp15vAxbEeAXWjODMZIn7Nzw4Jd6/RLo
5TwaNOSYLSKFo942S1Fs6ugH3PjhYidtdE1Zexp1DEgUf+dlbhY1upcclOBWlZEx2ch4zOOmblQP
pU0UWI+DYzMp20a1ERxbXv6iTWy8ri6XjeqXS9NUxhggdHPRDVNeeyBItmngJmexUfQiWsiFiaGd
lqW3uqAeE9hKno8LqAmcceos6sQeDM5yIzckOO91ruS7C9RelBnIw3xctnFPbmTS4EmcJtmFkJrW
MeULxyFn1zYNDyjn2cEB/WcQ45bs2x9h4f5Um15+SUppBJZU+ec6q+wNivABWoumfuoU+Lu5lhcv
SpgH5DeK9gMsr6Fpzk+tDJ/Cp7SUdd5Qg3nb1ImFQl2bXIsow9L0H+vbqfFTHbENHFeaWWz4PwvD
q9STA54ZSoY8LnWABcds1BSwkeEHAucDqi7DsBd7941lKMlaiRpY1Ni7OdPGZx4C63HaDbXyqVXJ
EN+N3kS9OtnAibpb59/9ROu9c18qxTKWdReLckCbmK0OoI3M4FVVJAntQNnYhpUXvPpR8h6YDmoF
iIy86lMWPK5ePNfqCQ0nj+KQsajUHSnDbi46xaxgQX7B9iAKyztl4LUxdjCLjN7Sns1QVxZJNFTn
WFHjjSIXCfgFzTwUYRyv/LJXHixIYvMOOslbN1oPBNknID/TL5JWMxcme+AyDfF1DWtvtaof9Io3
SFIo8kFBq3aX2pK3GQt5POd+OiwGjExfuo5Vcv6FZ05y0I2cFEBYdTMCXHK0AN4aH7yJJuU0UCFn
oiw2QPJCEA7NiEdj9FeLGEN0F31ux4iyKqHY2rVvQ6UnV3+Svlb6Ljv0aXEWVeFUBQLBOIZdvRZV
YtPpanMmVjATx9zrxZ46aWLf6uhx6/p7fKTB1rcB5YQ4XRJVZ9tPs4PoL4+BtMKovQKIpTlrg8DW
fizCYldnnUMIvvGPdqVpK/Bt0QVdfHvBwmV4zAajJmGsFdM7N8ecSfMWdgPvTI90ZY9iCyIGyaQW
opR1tBKVoZLaxW3X9lBodommDXt5UIGgKaynM6+pHtsuBgmuuwSrEzlZy02HMGKf69shKYttOkUm
QxQZV6NTxpdcEqFs1XvS5SyZm3JVfMFH2EcnlNBiizApbM6UqfKwdqdF1Axg4bLtCqTG3MxaW/Yw
MybAR1tIwY4FOH5vU9HyG3cGX0I6hHHSvvzu1ligC+0exkzma7+6uZXpYlpGN4fRRL0YzZy6gWv5
sxuzEBOcwBgforou11Jsk9yPBvUxMM3y6vMEN2vfKOauCimgRZFgVzqx+miZqbrJPAMm/9TZxtzm
MYXaM3XV8ySbK2DdNqKrItfxrpGAa4uibtUYXjqFuuksUkLIBsmPiY+ypuEY0UvuseppRtX8UodM
hvn5lfdoRErCr5UfUtoy54oR2iZWMbMJc4Uzr1yzzMB0FTzNsoqS4ipJlT6vGqjmZdii0dQkhA5J
ArxDIj9mfkPcIrQ3XpnZP8nPPbt9WLzliZHPLanQHzRwcKsaHdWjGUbathkSbYMFQ3sSIyL1kyLK
5aKa3fb+e5kxO+XdNcWObyMWCeidaUS9dfL5MIkU6sCitmKN889WQZ/qyIgVOz8htD0aGx+SYpjp
fYrDzpAsE/SHUOmWtDy5BnWePRdN8Zx1mnoa3DZ95iozwI0GEZmpcZQypO5srdyJVqupQvQ7jXYj
Wsl6FKg7uSb+nBxLGNZYVcS6+6o5gaEpwL9r8ZsdyAdjcl0xLZYnnut8SXVzkhsNmpMTVgAzW8Vl
eV5DCIuKdlZpVv0xrlxPyj/KOO5nuoYklpx3b1A7nIMrlb82dVMNyziLtdmnhk9Fs6xYbUGOFPVj
kKEd4mAhmIy6c/BrwtCIr7NoDQ1W+EXQ/2BGhiBz3/1E+fAFQ3H/i5OgEwyvqDuHcW9sKng5cF3s
/JyQEF4gs22uTX1w5rze+NqnTQPBYG8qNjpyvYa9uKjMcEXFWHqIyEwbLu+vMZgFuqcfuqpyn1yv
m24UtcaYkWLSOuWybAwsL6bOuASY61HTkduYin7joOOMGfJtKCt3mpMvNc/i0JFV8QOCR3Nr6mrW
TTdn6hOsYtYT8CK9MVrkMQvPTJN67bVJePxUC9YNvT8Dktzj/BAgOmAs8mjoPuRceUzJMr67rVnN
VMt0XnAwG+Z47iaPciMHS4Sn905ioRPoD2i2hmO27UHioHyiSNm8LtsdUw0bPDutiqXHa8mw40UW
ueljMm0GMgtkGq6iRna9g2ONW5mmo++bzlFVMmPEtxv6tGy6yQKIUCcvRHs5EBHOWvSKq8Y9hsTl
54Xe27PUl58iC/aViSTDeiD9tDLdtJwLZSEhHBROBNg6yyfreGCt8ljhrxKrL5bOx7Mj9SxKMiF0
kNdPeKpWFwXN4V2ZpeXCSy3jbWizH1ZiJNfcqaQT8tAkvY2O+wifhykaeSWbXH1L/OaHwXf2xsul
wfsSWECoNcEcxeYLbvPdKYPEtAxsGySxY2GZqXTVtvSgW7voTQ64BWEwJI8H7pavysgDEh8QHO/q
1luZDghL9N6CHw4/jFZKyiZSQmlDAPDbUCJsnugIkBfoof/isqAQmaq59YqPqLvG6iRdm0XeXH0z
P8buoGJDprH0L5Pvco2yC0Fn/2KFxbWT/HDb94G5R8QbRchpY8RnL3/PCr/2Zl4HXzQL2p+dupI1
ed0HhfPFz9xuWWtyubdZQJw9LnEeNkyyNBQcVrhu6+dybLx5RywStlARohTt+NGsbiIL2qd81pRm
fFcmi1XEU9KZa+U5/6hhlcn2q4/W7jfbDlBW6SCc8UIJ12aJMoorG92rYwLXKnW//e4Zw7r0ChJ3
jfbUproDS0+6ema6qXXEFgYL0ZEhUud1jcl0l/j2OkKTfJ/1Vb8xbWnnjlm6VAZnP8ZVO5MJehCI
afpVG2jmKnObL76V1ji828GsSofgG7pMF9sorI+cmwcpZzxgkUFfOVJd75B+3Tnwm090mMzMYSic
0gFcegQMpPf88Co2CJQpeylClX6qiiQJWbHENpbkdpRjZw3KUe7yL72dXwozJRqflU/Qx+Mzws7y
cyYpCHgp1kkN8+o4GOWlC4Hy5EkY7gPnI5Sb9CAjOuGE/bD1LNRVgPdn+kE6uQ1MRd9M3jpQGWuw
6UgzTUVpMM9TZOvBVNvu1Jg1xHUJUJsuhcGilBt/rzrNUakbG836CXE4ARN9hz2mCD+i3AcjNSBf
IOrFBjIWeHrRRZQdv/rKpD9FRXt47nFTOhdx+FwrWXUi0MqdNHZk+LqqfZHtNJxBskjWZdD+sMmE
XLEJ1o59b0Ft1P1gzmwjO7B3FY2IxndXfBGAK4/RN8L69OgUY9g6QZTPbuVAtfrZUKkxoLq0Xea9
XbwUWtgsscHM16JoaiavH0dBX9Yb4b85+TDvamigRNm0dH/btVi17l0dpt98AlXsI09/IBUszf0O
20Xf2aXVcCmG0DjbCajWrl7qjvaDdV0xk8P6W6cb7WWsE9JOGTKfZfA2ltyHoaTOhyasfnb6Y2db
qPxEvnMoSDPNUKFqF30EeaYJsSIPpMbdYI1HwInb+ZKg5HlJpz3S0JdEjQtInFSJxjaDKNV1PCtF
UVb15CQp5bcIVE+G09lTGckt7yBkoUTRCrzxONgEy3jPPYH57B6SJptDgzCf8kxOZgEwARLn+L6N
0+buHBdHGm9d33y/V9273fs6vB622sDZf3vWWShlD0H8s3Bze9cXaD/aDf42sG6STaDDsIKfCTO5
RJuMJfew0nKtOI92aUG2lBtiON7FqYtskzFV36c2eTmf23/DO4TkXIaUAoKH4xlR5mzpBoH80IyR
hctQJz/l8bUsmYBOdr3Xtg3DTavjCB96Tn0egin54sTlm+qmR7ngTo/iHrd14ExEubS5aWG5rjWG
vmncUd6AlcbJPFPjpWJYxVYxGQ1w9/TK6Aoy08xLISQvVbk0P+w8eVQGbIKqTJaxrZGWnRHmP1nl
nXyehW9eyxV2fpQh0RQ0m3KoTza30jpS7W7dG/ZwkS3bW6ABrb7KJChVMwl/puaRTBbQcW7mi9nX
1pvlo3NatEr1QIKpWRVxnYF1KcFGE8ZizlVdskpv5mllRd+KrJ/7WRl/yH6JCUIaxM8m0MBVi/TJ
fhw1VFoMsLy+0ynk9IejWuv2k+04Co/sFVGu4j3wDeidtlzsXL2zwBN2H4oX8aC0LaD4RmUChG/C
PVLE4ZLIzXBKHDOftYbxLVRy7wkq4rBREE5dI3rqPLNGRyoy9b4jYwGAME2GhyHRO2g/pbwq07Z5
RRd1J3oEZj3CWiM+p3ZVtm76aiNbXrxFE8LcKuQfDvyWEam/2jwjPeEsAoT8l01P0H1Qg+GQEvad
9YHjPhm6Tjio7HcT9qTTUAguetCCfR0fA4B6MGrKelka2FR7fJcLE8fPLS8X6aUJR39mtzbp76m1
amwcZwz9SZZRGiXxwKSo5kVaAqnQ9LbbNg3R69FW0jcntj46kKaXwgn1S6b5PzBrTyFAO7McHPUc
Hh8KC45sbjGRGtZ9G6UPnjpFrrOm+m4inpUEjfLBKuejkAPruUD6aako0Zs9lPmCvKdzSaYNmGWU
VMkdbVxTUiX0PSplMZZglny3dC6io+OYQPNDktj3ulzqTaK/PFimUUS3mLjSxb6NfRssNjHXac59
2xFsljx/aWd5epS8CgOCMUb4qdXiA6iLrxaAyWOgGcvMrx6RoA7m6qgexsrZ6wlxXMuxlWOOqft8
HHxlYdR1v3HiSt3iQzKc82kTbNKBkAsog2CTe06w0M1GfTUH9PTLvv8JGW70O1bsyFo9l8TbZ1Xt
ZMsOgSQel7E37sggzH1dMjCKyrWNPABiiwtTIVbjWRs3ktI5f3nuVyX+4jsqMjA2JjCanA+HEbLq
PNFIR4em1i86IyJCLw8WlLqmaWdR3TwiFpRsRN19Ayvsry6VrXbLzuq0GbORo06q4NWuOsIwlh68
TGqUizYxtEvk+M7Kh5ztJsaajNR4gGCUbjwDx5tOLVD8CepjV2rJI4oKzKtx2QN7pfdbUackQF9Q
lwUOKtkXlgLWh6IShhonOzL7wdOYJeM28S5L0rDz9Wzcgcfm23HJYASQ+g8N2CMmgtEXqSLt0EHC
XbYIMG+SorevMoamsqW2LHpwmof3Sqw0YI3jB8089pLgAGY43QYjAQsbmMeisEZ1ofmOi7hL9+AR
DXcMkxT+GErmsQah6MJXu0qZl12ZS09sZ2wjRpNZkwd699nECABzQ59JXlyXz7h8EUSP9Cf+PyYY
nTkK7+nFbiYn5ebZgox8IfKZ3DYFeelFgULYcph6iYawqNxTnX8XBaxd5SUJ02hhWeV4QWHKmWlK
3ZNl0cbLrU42zLUa2zr4V7qIBlYL+tkAIjnV5F0YzWUDA/daaspD71jFoWniX3sxUgsodCPDiOg1
IGXR57bLk4j/VSy3q5g34bE08DOWZCNfJ4rjwqpkw9/A2Ta1Rfw+HY9GafICSMJrXUgRtz+PRWaw
Fh64KHRjbAKFpDSsq6ir7YxAY4VsaWirLJMqlyQdUV1Qf+tRTtNFVgynBjmgi4yywVxzfe/qc9Vr
QnMx2cIO1XxvvNiAiQ7cdFWnLNAV1HlNu/reydVkXYf6W+u30dFvfxAEL09xM+Qrx3ZRiwlwIKpc
RDfFHprKyOSI3fumtk590Q+ETrEf6U3ZxGjCQq9ait9cNE6+GthbzAxdql943ivzOnS9x8IucWoL
S/dsyvwpggjRniDamw1uxGpj8GqZimLTIeoBC9LJ+mwmmtSeuHXaLaQuVi9a9RAIcSbZjLHn4Qu+
aTfJhOO2sMJIX4yQSlj1qlOoDwM3IbAkNoWvMC3wzWaleLJ2E3Aq6wb71V5FX2iScBL9Onyt0Is2
D1GGjkAeevGisRR9Vwfw9R3AXE+Kb1YPLKdncp9kTyg/LoFJStdpou42lfKqxU5xKJPAvRWNPEnm
4dCFKwRc8FhJ215aYtcqrWNgug+Vnn2HOgFGLO26HfdaMOvIVF2NLAIv58Tj2nBcAFel9OLjbfXQ
Dclcb8rqyRuG8ilL7EuOmPAp96TyydE6Y94OQ8MTlqJtK+6aFEW4cGv3ZGR5d2zzwT2l2Mujzxm+
eklYbgPZzyFueNGrGRGbJA4ZbERrBI8ajDypMtHqShhXpZH0KNu6/MD7YyOqe6tND7GfgWxioQlA
cvQRbyCDaWhVvIAPYT4bcYSAt4p2OIwq8zmpiH0DNJMX9lQ0BllZ5xmvdymyjOcElhKQUCVeimNV
p/XWKHw3y9uxDchh3vYaCr90ZoZXrbLR9dBJY6io7QNE2+F/iaKKSeUSZX55JTqnHZh0HdnRW6vs
RSmhGz9f347te3eB4I+8Fp01yBSL0rfdW2tsVs3Cgma/EZ3loAP01E5pWHHe0Zfmel1Ha3CjG8Ny
2nPrDdYqCcb8YEf7jAjdE25frSJ3TxOT5ikp+xfyc84xQ1lgg8ID6vpa352bOt5CaXf2liahxiLq
auW9GGFm3aparYtOOkgFV87VAOnSVN+THdnZnd2dRf+0DOIF6+cAw3bcTay0Y4oXkCeWwxiDOnIX
idJ/T3Ojfc9zX8XHVzPO8NLDTYBuVE067NIY0XMjYxVmOqm6I6bezkOn915LQscrDZ2DlWhVKmw/
6iLGXWRqzXQgfVXWXrzA1l6a96pIvI3qZ4iWd4TtwsQsF5VUlGuQy7y3bG8cdg42FcYyNKy/duNp
V1eSQp3/0eGPXT1R8lU0sb084wFzW+/F5ONBWh4WEjJALxr/tqsbY0Q0lSSj08+hNzyIUjim2akA
nSdKYKyMg4ZDzyyY5NXHEpEnu+/RO59GxaBTW03qWovQlLTz4Mq/Nrq0taTOO9+rmfDnu9gFTDl1
utfHOpqL/hCY808NmRfKs8JNhvW9s+hCPIK1jonW/O/TuS0LRqNUlGeMCVbwu4c3ezTdxVg73WFQ
Uvkoq4S7GhXgYMga2R8QmwgmRyGxKSZbIbEXa8akg4Ex7GjhKCTqlN97cTYlmVvsaT81iM6iFdVe
TD+mkcVheP566CggZLEcAVHfRq2ILQN7IinVzEAyL6JhTHdZFfzawA1Md0S+053Yuzfc+90bPvX7
D7rchwduhuC9GP9+nCje+9zP9B90+TTU/di/vcq/Pdv9Cu5dPg1fedJfl/+3Z7oPc+/yaZh7l//u
+/jbYf71mcRh4vtQ2gF/Rz94EFX3y7gX//YUf9vl3vDpK//vh7p/jE9D/bMr/dTln53tU93/4ZX+
7VD/+kptzy+ZHWoZpr0DU7tgug3F5l+U/2iKKp+jUnKEt6Nu5UaPsj/LtwP+OOyfnkFUiqFuo/y7
/vez3q9a7nChWd5b/hzp3433787PYoald6eHzM7vZ7yN+vl7+LP2f3ve2xn//CTi7PUwXoyia1f3
T3u/qk919+LnC/3bQ0TDH5d+H0K0xNNP/qlONPwHdf9Bl/9+KNspkc4ttfdBMoJ9I7WTQiJgs338
eyNaomEodqp2EdWiRuxV4oB7X9Mtw71oLkkgbZ0YWzat8x4yrdHnXmXAraoN6ZoFMQJqdf/EKhgh
26kU5zAJW/AtU7s4Zgx0c0f2/adoF/UuslGrsUQRS9SJTdWjlmHqgMBqxPYPyEWfEfWIz4UtxdvO
djB87uD52mZ026BQGR/zFAXSqZcWRTjJidbAkoCzefLhViea1Uj/wI6OgIjVIC0jhsr9Hp5zrsrL
W0cXVclFZQQ2OskG/JJsxGKHlT04TMxUV36El6uN3o0Bf74rzjpBA/L2IeyeqTgEVnEulLg4K0qj
rT29ALoujm61ati4BciGP462egdgctq8IS7IiOLAysyxJTLq630sMbTfaRVBTW9/Gy9IiuYQpjGy
vH+dUnRL+64/qkwsbt30kSWapW4cuewhMeMX5E0G9jezeuSRoaj/D2ln1iQ1rGzrX+QIz8NrzWMP
dEMDLw5gg+d59q8/n1RNu+Gy74kblweFlJlSFdVVtpVaudY74fpOpf5qnoa9xd/tDCg3uISN0LKX
gvfSKKcv7gqciKd45ikbOlAVbllRdJrD9FE4x7JywtvA0yIPNIywl8BxIbgieXWbIY3LNMWZkzWH
Hu323ZxbZDPV2yHN8vPfE2dtCo9drDz+tZYcWoV9JdNtHbXGQqs+RWhtVofgLuqy4E72AHsF6LbW
wd4HMsu5Nt7FIeMGb06uM5WlInSZeVvI6D+4bpKSN43Mk2xmUmcnlJHNk+whmDYdMyVbSWf2FiaH
vmkGOQUnzCgojkZsVln1ngq8DLWxEOKxrtLvekXR7qS1R0xuC6bWWEvHzSvCZW+YVVLeenCRsUsE
J072Timh9ACv8Rq7eBMtfEJkSCdh+4fTmAvzYOrut8VugyfU4dPKC055fHUvPcuLeWgYgqoboDAR
7/rtfd2GOaV6lBq6W/kmLCfQ+UTqDIYt1z/JxioKFOtv7WIdEhtrQU0I2UIRm4FsQfh6QvluTgfl
3QJmVZIwSIdUuS14m/RuwXqE61WBoWGjw4x+NkUTx2V3lkPZW5q/bNTpQRvLRmy9OP6fFlim3V5D
H71dAbVdzsanHi8ZW0QUkPXsIVTD/CG2cnZXMYIS0kG+LUGDGpHaAo50eGndE6UAc76SY7Cnr0bH
Cp8RWlB30g56zDstM5bYWgpbymXk3CXmr2EZjFRjeO1xVpMvSpdzklFaMLmZcfIUAVA7ug5JA5Vv
2EvVGwcZQQGXx57bCx8cAWPPC6rrSjutgVQ5UPgLOEkv4CTdBKinnEubo0fRlcZWeGRviZFTmnHn
jMg3LaHS/K9hJCEqy0qpOt/5fTs9zp71YLbZ8Fyx4T6Vpl5vpzrNvwWmxZESACtSZxMkb+IISk38
z5UFcDWpoF+L29ZfKe10lGBjiUKWTdu4/tqyvGy72CRsOaeqbpuB31pLxw2e7Ht+vDdcvvrvQM9B
2ydHmBe/3wI7qribCMZcBK78k1d53omdq5mvZFc2cLFbQAgaNO1v1poq6LHSrZ2xREJ26iPDKWI4
N0ImVjRyulu1EQBL0gKl3YwwhuYQqqtz0CKbEzV3dQnvs+zJppwyqm1zE1SH37w6krdeGgBygMnZ
3Mtg1TCQg05COFFbp7kf8/RT7HsO5MMpkFMlRQ3rzRZzlHUvHaHo/Td7Nuaf0rc1kv6ZtGV5ab0y
ucL9n1y72tk0HqlPSL1eTdI5V8MMnqTRyiMktBd1dqdhJWOaAQQ1554ow+deQn2gWCvr2ybay27a
WT/dSC/272zypeJfJbzgF9lXSJmOo5FBdGd6p0w0o63BSLmMZQ+dYHRJ7Obwt13pvdO/bKMV+icF
0Sc03UXMbVVplWM5Rzb9ROnJWnqqalIPnCr3lq09mGZYfmrJN4cqQHY7Dc2PZD1auys/BUGuoqA+
gOtXi08aEvL31mA/yRlx6abXuuShsTTJ1todFxqTkutzmIf+Wfayofw6Ba69k6Nhqvxz0ABJ5ub+
OyR+6y22AZgpajg+6hPCuzhuk+U6csW/Xq6lWmeTt5ngxP9j3hL8OjdSUaFwop0aRsW+ms3gUVFr
WOgrL/1M9u6LNZraL8S1Pcvk6NcN4qfUSdovXp9wpBP34YcwdrlmWrFytls7Pf+1Tgfp1zkcavhu
+BJfNLVxjoNSkn+CdmDVIp5ziZCXmK4drIC7PgZ6CRbBrl/iRPG2KWxdK4dEOQemWbKFd6y7dKLh
sO59s9hkiKZq26R2leNilxOWoQyTtrw07MOceGi1/bGkVc7vX2GZb8QcR7RZ9uBbFoVQKeIODqzk
ezlM1TK787L0DoBtUq67HDWLIERtKzRaeL5GFLg0IxpXkGoNHJz/0RTo9aL3asHtvZKueNDgsZbd
MshQga1Iq70z+lVhb40hBuXmNd0u0hJNlByET7LpTAgk0Lp/lKOgggBniRhE2EBE5My/I3hqAv+o
Ie+tVXmz4dgxuNaSJKlqUx7b/WLcSiPUmeF1koRIqQiSxv8es8xZYhpBuyQdcWwEBxWsHgxCpfER
rpDE18qPfYMS3e/Bb0+lVMoupzqKYhhx3TOCYhtD5bCWl8HlqlhMMOOGwrHYbtdR4TAnn0S6uKzK
ZllqcSzTlqWW4ALBJvK1Wc51vZ2fqPUfVy4n7qc5QS9Gz5yAs1ZKilLH76p1A1dJ2OkfRuGEGMNd
dxrIbBk7KrZ1jhqhd1sYfcWxSnR2az26l96o5C+SZ9CYy6HDyfydGYxCSEh9qqdtT31MA5IOyIKQ
O3cLY+N3dnjMEbq4ZA4sXOyJymQjuxCLT83KLUB2UoZa79opH5tVZaivoTf/MlX2hkhwMEzsVeSQ
LDvVTCMgvEQpPrhUG9/5raE9Txx6ro3EMY+gprTnsHZc2O4DH8XpEqow1RzWtjh9tZB8PVpG9aOa
VZftqrCBaQwAgXX1cRbnsLIxA808Rm37Q446cWYrYyNKd/4ZK9ZcpsueXFcrlPoIS1d6HpOhon6d
5ymNz+HerAHMSFuvUa3Zer63n6tCuSup091ObY/a3BiU67HJtNMsm7QB4FQIOcGVNLxzCX8B18cp
yPrXngx5F20k0ee8UOsD6J36pKsQS76pDUrJQTksouLMsUh4lqZWqhI2GUdntpoLCv7f+oQyuLap
nFNGHegxkoXvZoxaebZsJzjfFpCeZZU5h+568/Y2pr7hoHwO0rUVlT85Si2fOIGqnhQl/cpZf38x
xUhTrfEAZBIpKxFRVnr1VETdBurz+UHGa9WMEPFIiZR0KpbdPOotqXsxXU7y/VQDcITW9+0F3DS7
ZrlFbb9RluuBVMnKTrziLINBEcxHfaJSSL4+ChHqcXI5loS42umNl66pjaujAI+VQyeAVHluqcqR
w8pzmpVqJs41DxT15XVO32vGVcngGfcrz3hZ5vAQGz/oOmp/IZyWkZN+z8Dg3Bei4QhTuw/1zNqO
Qr10sUlHZhboJCSo/MihbGRIaEZPI+jE02KSPWpGR5vkzLIOZ4fuyc+h/H17uVukTq25P3pgXcVb
kM3omDCo5+F+8JX2bLH3LGEb0NuzPtYHewimg6u1LfS0mFLdNqhakWPZldbbHDndbjhEBIpbNdtw
Bv/ctcU/JhQqNZ9JpBy0ji2EbNI+8EFdiXGjKvrNSLnLq3sJ/Ms2ixmd3Xmvk6XbNFJ9r4HL/3tp
K/XcDG3PP5YtKX05GBP8jfCCpJsExZnPWucN3GlNRDrtoPisuR8hRXY+QXRWX5sYyUBnTPPPuT+V
WzegvJwtNkTPtbpyClXbeAKZjxR0frYEclP2pG0GiA6sWHhkU7z15BCaNNyelULLM4gbbzEcVZ6Z
L/BSdw9amPUPumb5m2FA8Wax2WoVXJvS30vTQNElLLOC0tWY3PEojbKJIYbY2wA6BM9197A09lPc
+sUD6EyHraJFEWfR1B6Ae16wim31mlmg2Sgx3cTQax5KTqs/dQ2fUBNbSA4LJWbqf6mu9rv2bIrh
0IJgpULYv0iv7Ybfhsmb7uRUELD3Wa1XD9LnmuW+M+30g/RFSrsCgZM+a57mfRyQH4bhxbOV5wim
vAcAm8258EGkilEGtcGt13kpIgRa3xylY7SC+sGr3e4AkxbPIyJ4cXShclQ1s0PwgjAZC44t2HUB
wJQlVq6OiFyVhOFt9s0X1sAxFEPbKkHg77whhIcgDYp72agW0lBzi4CuHCJo/OpoygZqGlUNdktw
LrxITgybMCmhnntbJRm14j4IdW87dCUCQW8OOcMayNrFigMZk6nsbOi1j7yOfcw1VGMEL6UqpPaQ
5UIrWNJaLuPFjXAhhJdyPLVtdWhMipfDZN4XnP/D8hT0D76h830TPSO5xmgA3nOm/GqJ/WIQWR/+
QDJAOPqyralgAExKtnjrKyl1+rEHTyAEtMfBa52HSTRU5aICXJMdS7XIeQgzy3mwNN/Zt2PirBab
qSnahQqnszTJqTIWGptVm+shGEVWk04tCKLbyyy25WW8norjHm6asxc6/ZHCbIrT03J+sXnk3mRm
Rz5SDF3YqCjbNx/HXmmeEtPZB6o+gzXpg3MKwnQdyaHpJNu0C5qD9EbV+C32xVE96JyPFd9eGQW3
CsT3bAgRrWDpqtHyHbQc0V4O57gCRamF3lUOtRrEp5K/5EbY3XGnSm+T0GeBeRimhq2MKg1LWdU1
eH45zB0IO3UEt82Kr61dFigtQAd0bEon33PRNZ44bOBKDpHAfyIb+m0I8b/DETiuHaS+7/+KNeEJ
QIuF2DxF5Z3Hxw3Fu96mVWfj3ItG9mQTIUV1dqrQr+BAx6MAt1r1RtJCuMkwqZsPhtfGL0PSevFz
mXftS6l2P7Uu2rlOVT2Wg6o/U5YOPLJueFKMQuN5BO2xCazB30tvZLLfn8A7A8AgeEL5+5z4wKQS
EVyTQ3ygBPwknXJ+XP1IXXZD0hKW8ZegVmC4FtFKCbH/DHW8alnqJuWn9kE2FF+pVvhhsPryA8Wc
M7kkFbLL2U/StZuyXc1NE2LUt/i2L/ZGaFl3uqP/9DMEycZBS++Hgislj5Ow44NGvO9EIx1jntvH
YMw+tnb12yQm5LlbXms7Xt/iOzs4xeF87SRFqSCfl72laf9hmzLrf4tbpsUx3/9CaceNmQYJWGkf
xp3JpGJY1JzqTajDGEQje33JOclKjv9ygwWNDmHkX6T9toKc8lfcYnsXU8LVseP38FNTK52HDF74
3SstU2Tv73eTm+SGRh7rVv81UK64rC3jjFCxthVXFZi60QhYDy6s0nxrk3JnCW5pOYbaJAI8DKBx
sQ2jgYbRu7GY2EmjnLM0tevEp7IclEeAg9ZT3+Q/lMIaLnJEylXfsTezNj3fmyeEQw5RUoyXvHM1
VHKo1JjsWEffNNfvpU02fW5BcunqxVYOS2UGu1v185GcLd//rg4/gYaOqFDTOrQCi3xnelN3TZLG
o04lCk6KYH5lURLXAITCuQ7AoAfhvexZOnebQutgR/7TgcoY2WPfepF2e85iaChEiJb+agYOkuQa
WeGGkEOMOpc5xUZBltrQ28Iytp44MPB/pAiTnLM2Lc7OGD9GppXt4zeTtFd2HZarv7sjFe1Y+aBv
s6X/XdDbatL235csfe/36m0Z7AE5uVtt8PJrk0Y9RAtUGpTUmKwiuw9/5sA8KSL6xV/mswE31sus
Fe3G19z0vihgEoTcTz9MdqXd2zyjbey+K9eU7nscPrTzJTSBZ+/qkFIip3HGzTuj7MrGCACo963h
A9cCsw22W58vi3uC4r5bdT4fE7rJ3xZHBD0sSmxoXqpZ8YG7LZdj6EjliEoJ89wU8xc5ks1QmuJL
M9RbvZmKD9KmRhDB1LPLjxuTj2g2R7XRVvpMYYL+RN/PitGtF1uWte5q6gGrLwuNyXdfQ7v8tirl
YCfK5OKVXEPacg9uWT8d45208XAUrSs9ag/wjNwX5YTEBzJLH3rPHq/wZl5jMaJMvvowwcK/gzRt
3sihbMjh/wQoH5OdJCxtLO/e58RbTpKmlmrrPcwG/bqGGJo64XECSeYjzTiW+n0KOt4s5+iuFSNp
10PbPPPscJIjV51NUIr6VO0dJLdW0nhrGlW/93WkwowOpjlpCwfVuDOneNVkdby1PaW6i0qL01mo
eQ+poxl3/L9dAM+O9rG3OUBRezP8z1Rq6wwyFIq5e/OUm1HxLawoXHVhpYLsSFG2yVw5FxOGkpPX
qObeISny0FMPuYGCRX2xiug7J1z1Lyfeo6gR7LjO1HuH6rmHztPtdVEF2Oyu81YFz+aXrvVO0msr
CYz36cRXHK1R+6CChTymSNxsDL22L5TN/4RSIaSAQkPSW5iWZrHZcLQfCrWj3pwIaVfGqezhsv49
jdrN/5/l/vWq0ibeIfsufRuAlK/F8WUrmk6cvMqGYqNNDOD3sphkRKBP2q7TVf6gIlba5Hw5pBD0
A3h36yhHy7pUyeRwgewLyqVOHbByIbOcPVd9SrGo8xUqe+++4YRtavLqUOhqdJcPLdW/lmE/kg1C
ecrzIVdCh3SFLIb1dbS6pyHhG6yMzdoaOONkl3++8au+o1qV3cnL9G1dmZTKCGZV3bBoZE80MmQW
7KydyFpHc/Zr1svpnisaNNdj2H+nWOVUUVb5EkButKe+vD9UkR8jY6N+t/iOHXLXgX6ncIpPIwVI
e8+dp60cNmPbbxFqyvdy6M9DvFEtIz7KoacL8iuELs4Tl8pPAUxWlBtBvVWpqnJF/xlccw79WqW6
+sdRy1+Htci3yqGXeD5UZP2rVw6zh9LcToH6s59nD+ZXW0V1KDXB+rZ5Ajp6YAdjayiW8J/ZZEqv
XuVINlmYCSIL/Wc8GHm2HZ2jbpPoJ21gUA6jGreeeFinMKYaOASi0Ew6TD03b15+aiYlSiI6rS19
W+oD3LNvbq+yjHIjV7wtS2Xtasp9ZdsiFbPu0744WUmGTiBysZsZ/Pl31YKEQfe+KvNgbWctjE5d
7eZPRmJ8R8Qz25dBAE6nC4qrbFx/bC+Dey8HU1NV3WZxGkqgra0aiaWxq4YDhIaf/LyimNCr9ZWn
O8pdKwRDOA0I7vMUtiVLM97ZyyoPzNXgQj4ZtR15A8LkLBho++Pco3TJ8UX8pdPhqLQt91s7BNzo
khKe+J66jG5oezgjCu8bNEHftLKvn0xjSk48KmlbKJ6HbwmPx6nhfTPJ1HFSW6pgYXXtgzm7P+U8
9gHcvik7eRypeOQ8ojO570bWjZJMHZ9Mzda+UlGKdicQkaPcOsomYysUOiW3KbGblE1UUfapthUC
4bnjwjRczs619OyN3IS6sZBry4O15rfqfZPE6n3R+F/qKNCOciQb6YwTfzVQG3dd7Iaum5euNOYK
qUq18T7ZszFfbT+aVr2KqOAMydzW00d3L4eZYn3s9WKNGiuaGIK2xtTikE9NDy+yl8xh1qxkNwjc
pFktLtVt2bTUGshwprwLfO0i+7cyW9uDzXEeL7FoArIw+aY2hs9OYXd76UB9y0f6JCpebDOn4rCs
w4a/9QB6SHZDQbsTC1ELccO53BrB5HMb34I6jtw0tL4gxBKYaYmKbuBz09h+hg4ao/BSK6SK0XOd
9UMrtHsa4PLc1WPj0Ga6/lHt/Vcv1HfxaRpQhuM5wV1RSxd8n51kX8em+QuG/WMTdyT5IGlg++gf
7cYpHmQiP9WreaUGeXiWw0ALw22lQk3mJs7HZpzRR0rmr7bvlru0HUk+ek79WdiLSp++UjILLStf
YY531hUIqVOhjtFn000gM/aa526CBTKL+p/S7GZDuC+NcWVlB5s92gnmbpiaRc/8czgp4yDkC3Hf
urfwELgV0uGQ577N+WudW7SGvEC+WtYMPOfRoQ5iX+fOcFGCYkDwHikra9DuO7TMTcR8sUlvoo7D
RTZFnT8rY+Dskya2/au0QQ0ChkYv65WcAcgkIj0tVq3yOTlonP+UiL+i9U1NUpkOu+StmIs/oDOv
pNeK4i9Fo3aHudV0qhrEjChsOQkq7YgqvbdAWQUGpY99sdpvbGOTBGrLngeakoeQuuUQY6/Uib0r
4TOD7VrX1E0QtL/KklS+klboBFL3QmXFb7F3/q/IvnfDq0MKwN9sgiHjL4ebOxS/LsvIaKkSfxOO
/3P9fy2z2G7y8W8zcgtmFX67vJtIvJtIyEPL6OW9WqH+ITBzY6UpTbUhx1A8oDCWPziiB76AAib7
XlpkM4eoyNWD7bwL9dJ2Yj90uE15W2GspozLmN9t5Uy5tOmq/d1ELkuazKwPUbywTNLIURjv5tgK
vJXGffVausNWk0M5LyvTguNM1dypAWXjlPn13SUCEbq8M/nq1Ps6XPDnfr84vLbrzw1Jx9vbMFUh
AqZsEHJ2HjPSTp1HolS3KvcxbTzzCu7lJH2qMBWDA1GHMfF0JIbS0ZbdsK01z9voMc/ha3Zw/qrB
L9SgnVsMf9R7G/Kei1yFq0L3iJrN4gf71x5hdbk6bnJwo866a60i5f6acQSqNSoQHZgN7uLZtO5k
zw1q4xi07dMtTk4JhvQ/uZ/Ph4x/BolvZjj8JA5tY0QrW6wq45alBC50csridHtJDa6MiKqszSBO
G4e+CyjBK8uDHKJ1jhCwRSmSHLoZVB9194RggHtGX8K5NX8NpUPaei+OduUUxjAPgv0z4iFdoW9T
P6IxVz9GMWdeZqlT8TVMNR8zDXUm720ymLtgu0kH2DrkUMbJuW3Ms4dJgvk296/1miZs92VDLbaG
6vnZLPrXxuuc88BDAyXwMC1RTPXbISTLK4QQoOO04qaod3CXwzkBzWClVcFGrvCuK5eV0dLjwyDC
Dw1ppFlFPArxTSQxywxN+Db2LpRMk2QbLNTSyyFTN7cxVaju5RY1eQEMFnb4/Z3HkpMKMR/Wc7bf
1AnyGJ7yvGLWvnKeqSrk+YrGSkoFGWZO/SD00bVTMpbRJaLOFfZ54xRn6S4gx3mIHcqq5rKyTpzZ
2ofAHD4oxkCVNazIK2Pu2x0bqOlrQhaB+tPpsx7AicA3pN3VaX+z53Y93+xDpr+zy/gZOMkt3kw7
5YqqIpQsI/RJQ1Xd1UJdN03YHrflFJ1mob07OEgLaAjo7RohtmuwcTnwiwo30htAzXrx7YQblJhb
5ZP9oCrRoROxSB+4JzfwP0FhOj82dm+smhrWHrjgVjB2G98MrUMeI+gj6MxNSlz1Rl+lsZfc9VGZ
PqG4dF/BJv4FmFW+s4NGgWDNK794VDKTPyop9kOjnQN/VBOzKyWa9RXqagSEKkSABre+mQI7hKCI
k/z6qtUKubQMeLYMljHSIYeyKR3q2P0ARZ4gFJwvS6DsKYLSuRh+LMtLs1xksQ1h9LVzvqRjMe9q
owm0XTXbFC0qbNc2CJFWa66jDY9RwmXFSXUZO4OreObF6Y4EUrb6P2aBpYpPhmdsbovI9W5BZtK/
aIpRH2Ijju6Wxi5AUQ/TerFAjxTdwWOJVsIcWc+kJIOjtC0hsteU7rz2NU3ZLA5tcplG1jTYW31G
3aF4sZtRdosaZAfsTRsjNd+/C8MhFdeV3Te3ToZT4E/9yVOd10ba5FA6luG7kLhS0tW78dsyyuyb
ax9ZrbX0LpP/61qOeGGlLcMDms1HqD3mfTQ64aoWFFotzP5QAbjlplQ845yHHtRbkmorgTTqmnC+
s56siGSvX08qKpfMUQv+KNOsn2UI9AMRzEoIMAVBaR3G1HF4eqyVL8OgHamcg41bDUcOvwR3ubBX
c/XTSGDqiOJQvytb89SE3W5Q+lPcWMX3MHMb7pKG8jGKzWozNsrwYKtWtHfg1ji7SE+su3QqkbbT
Ib9v229Z48QfjVJxHgoKiXPo3j76nMc8F8FJumQD9QOQZrVBN5Bonisem8Zcobn7o0Ir+DkxdO6f
hrKWIwsxo2dn5EfmJt1m4ll74xgrW4mSpyDs+qdkzOKNm/ntPs3s/kktivjKFfCTdMpmDPyvLk+L
FzmCjsPZNya1m7FKWmjNYq5YzHPC18XmJu32JIKvU9dy4DcXPMMIEp8ehmwwJ2II88nWafV9lcIG
FEXKwE34txKPFMbR0gZiZwt86eKomvIbMi8OFMtkAZQs5JRpTB4k0gqU4X3VZsmDBGEJXyNG0hfE
8X2jpupqannqcKy25LgwUVdg9csPTmEWH3iWplgin/O9HEqHUVAnHMfOnTQ1Vl9f9NZ5vsWLSYEi
5FIDNj3p1MfpejDb77EXdGcZwkmGe9/O9nqZoKntWuUieWk0c5U4PAQnZdRbUAWn/tHLlPu4DhQ2
SwA/75As6++yoeH8X00pWvGh8twbDjULaBTVe9/XDD5Ev1lXVsgRmbiZpnoCt3GM7I8YyUY6CxGx
hP3fbVOPCt/YUNybKNvCdmEnZE/tQjeyneLMPY9jWN2jUVKtUWnNfvzvERlrjH+u0WkVmiRGERyq
JG2fmkn57PMeL4UY1XkXHuZh1NaKYjZPRjG2T0n6WTfT5IO0WGiMoGRoDTvpiybPuTNHeJKCpn1M
Yx1Yc2XesTdFmTvr++8Dt+zQUuLPreMZu8YzomORqPZdx8XAHlz/XHObqynXpTvOnrJ1SwCQqL67
0GHOiC3Nrf5xgnrpNtR7W//Y9b7zbrh4ZfC/5ubk/g5w3maz3l5k46kwH3DTLaBy/G2TPbWD8YJU
sM8pSC4AnlOGrK4Ks+TmZuwEmjTunENmG/NpLmHHlqTsHQpI3JOc516blcPUd0D1cz36olbGGtLP
8DvASeBgkftRd2IkEkswOEkPsasR3VmDot8lMMhQ3MTP5JIF5fbmtOPWOdqB+hJS0sBRj/+paLhE
ePbc7XsEbDaFNxvPVWg2Z44/+pUc6pCDP0RNgkhPrXRrw3jR9LJ7kr4agoVEqcI7OdLKqVy7d3PE
pfwBDhz3PCVKsgYAgLzIZE/XvpqNNXJL4XfHcHY8KVkvfVvCKqLDkGVPSvipFIJgIkDOTIQwST3C
6CRn8mgdfZ8ra5dPjvUyDEO575NtGED9PYMYrv8TVegcTq2mfLL74Xtt1cm9HKn6p6Zr1Y9A6rpH
DteuaVqg/N35nGTqabCWQz0fsj1QYHsLTu9zRn38sartfAZlr8yHEtS1npIaUkVjhSOcU2+9MYMp
g83AsJMO2Whlat/iHAg/zpCGrZf5acMhCvJHXQMDhB/unBwVrdHt2BnXU3LndarOFTPVPsDUPKyT
snH50Odg1Ti1CR2XMa5LNyjOdldV7q2b+WVx1lyLFLRTwsio/OgM2LlJuBVIDY3AwCfuUoUxIIvT
tcOT7gvN8MyMf6S+vyb12P3K4v7BhIzqyzzxgzGNqnxovaQ89INNjlDL9DsjrtRNqHFgD2f3Nzlp
co8lLEQ/HWvIVqGa1x/zHqH12vH7VR2gAM75YA+jKL+5ZjLrQ5vY3TM5CaE1BrZdeusiDDjkMX9I
p1ME3hMfjHTJBrnzT+h3e1c5MuzGXRvuAOJMLA118T/Xks5Kmd0/14oQPDENzbuaYrJcK9afgzQz
NzLt1ltdirpR1L7m696N+1Fx11kH41Ajnq1bHe6PGT6YA1wR1nOqxc6u6vNk24pn7T6uob5VuAL3
YqiOxnxH1ppzX0aKVupPY/IoJ8rFHKs8ouAxcM/Dj0BQRbVW5p3lWqox/vuVgo9lEHHrMQL/1gR6
awEdDZNo1/VNt5Ier69e3XJ4i1GzRjuC8zguk+OSnUUAf9BKmwwuozUYt7Nuo20GjJWzwJTrqzD5
gvZcDbUpQpaJ7i06iwDXKlp8mqHIU13ti6WGwIzbzt8NQTF9NWa4p36buwqmXWlWnX+a/4iWi+Qi
p/dHtDSHcfwfr4DbeFTd/sDOydonsNE/m1Pwo7fr6QckIR8UCIg+mXpsUVxlqVRu1mx/unleyQho
FndD71HN6YclgPbuxYi1cW1wAn/laRLmVVVpi6scd+DGB8EL5Q0/eLRGtqswf+VBeYeujPtl0GvU
jiqy2g751H0Nz87JaTrl0veevp2LoXmG2HyAV64ZfxS1IS485i8SQ3tYh1dd7s3PPcAW+ElUMF7i
U7Nq4B7/sKOhdm3NUn0OXLhgB8t6jY8QilriF7uI70W87xAv15cf6J/xy+sGrPNXvHw/f8b/Y335
/mvx/p2p2I4coDwbnvUzNLrhRwcL9Jyk6MO4KyrpIgj/rfxAykD/gX76f8bYdE6Q3PY8cFrWAfag
eOe7/vQVvjao2GrlxdHhPK6EHfHi6SuMPGvzzZ5TaHezi/jZNfsD2ZN2lSG4cm7MpK5XaabY52ow
HAQ8en0jPbKRjmUoe3VjMOUvdxF3py4cx8Nin7TBIlMWqk/IOsPLlCX6l7JvPrqcqv6CbzdTHPjG
unk4jGjUrEdoWHZp6dVQ+9Ggp1Vf5FD2ZKMMHJcHZtvAhMItSaFEq5zbq2yS0muvkWjk0LdGaw3F
S7tZbLXZkceW40CZ451hBvNKzpNTpGMqYZWlprOG3t9Rv/SzgdRbHXwsXCu69IOj3exTDMXJmNrI
aaookrA3MO/6AfqXJM1OldOhop6C5tp7OcLdcLcrFxK91M05lCLPhuC/y+enMWJ74xVst5zpCXWQ
+clFu4CS0h7xRWGj7GZC2JUHjsimzM/WHyhum57a0YMCF1gGzMdeXa2D0aWiINXvpNeORJ0VKLGt
ZoTzUwcRl9gN8zDZrg3V8D7H4fSiwUv4K00eHJgMg5Vtg4+YRZ0gtPrbLuW5RS+AHfRq91Wnwm3Y
ozwX3kEBJbaYxoCUL0xc40F1QpABGsRualWe5GgkNXIve9V901fjra9wj91YespnNgIEooafqqEs
oPS8ojLxWuflWOzrfuKRGUK9NYeT49WibCuHCwqmH6P/7jfFeiwnE77bUtkGahadEm2YPzRWDOUs
xHKHUbW8rduGzc4dUYzVlGD81CaC8LHNw6Med+OnyY21FRvAHB0GvHOVcEdBAM/MohGVkoo7xluD
COTrkP1RfFK8Cj56uIDuKIPqPzZOt+ZZhFOTWOOykQRo4oghdfaQ3vX5Jh4N/kuGI9g1C7DEpOC3
dtnon0tFaIg3iXfPgVt9NkGXoA2l9NRLhuGOxdtV1VIdkbuu/igbHu7vDVWDyjCAu+xmh3bAVMqH
BuT2Y5FSmBLpM7Tbv6eYUTWQNww/L6YZks6DapDQXpbhnBRhG+6Mt6kNxJTrdO7yjeYjhFwDxrkm
s268QMVfBWr7Ulh6cOdC5rmSZjXRUdAw7c/a/xB2Xs1xI1mb/itfzPUiFkj4jZ29KF/FYhk6kbxB
SC02vPf49fsgq0eUNBM9NxDyZCZKLANknvMaVC2p9zsbLNjBTcUkFFeKmOHKarav4spVVm1UsUfK
M2MzdVp6dmI/ux1SrE4whkYC2wKKcspBVm5VHR82s27Hc+p3FuwbzX5HonlTGH7+kffNa15pw4th
q/1aEVF9xOGtP+ZNXq560TZPXZl6K0rk4a7WwumF/AIwGr+CfNFr40vgtO8KWBNogrRU32R9k/aP
RtYYTyrYKT7e6SXDmecSTO6DHFTOXxk4D9rCDlFaFlm7VdQh3pQG+n1wX4ZnvXOPCs/dr5aDDqY+
AM4JQ1wnoWSiSzf0zddyhEKX24lzHVAWu+s1cAAjSO2vJck33bWLLyjvJzvf9sNt3ZjN21wykgNw
6UUDd8y6Q9UJ8SjC8qUl77r1yQXsqln4tXE17WlGHG3iyg4P2PhCgkTMaonZl/g2KH+WQhm/Ayjl
7gdf/CFw7XCnF6G+c2pPvTY+2t4Ij03fwQ8hoKX8UflOAu6mFhffxra67mwsZ4E6ZHkd3bmzgrQ8
eOOkHsH+pJtxhlZ8xm5nDiLTTsMX6tZjzgMDjbfY1g2C9o/r8N5YGKFir1YW2XDwJ5vU4u+nsi0P
wjCGgwqN5N8HqY2iUnb2++FgRiVXAcAYgBFCKkEFZKaHWnfyq9C8FtXQXSL3a2To2KonaZAd/dF7
kH2225jXoOjUXZWBSe2hFETL2AyMdZdbGjWsue2jMrvk1pwj+8Zw10DjsXC2aYnK31gIbTdVlKQh
s9usgzUqPvUE/hsDy6691HUI7F/tT7KF4G17KSyHDHMWi7WMycOsp4BXgXbCyIRLyVjjiddUU5rD
bYT5KlL/QIZiQku0g7uVg7XAO2bGP5bCvlK9j86J6mIyEzjXVC/ta5aazQFP7XAhm749iDNuiqTw
Omf6Wmv9YRAgXRQ3nnaNYhgbFh3qGwBE5E+VfT0oVzJP3XWwy/jgmMJd+J7/p1HE85Jv9rA2H62S
tUlD3WwxoKD8LOIoWdVeWfP6CUYAoATv7ZoFi21DWVfTyrlrA7WmYpt3Z2+2K0AidnxsW1CCo6Gk
r76PbbNtI1RnWagLwPO+Fl4df8PFz190qYGxR4+kWuzUAjOICGiG3aVPyMXihdVG9rUl8bceB+CH
0Ma1TVPWsDEAHuysTOh3HYvevd/xNjrqfI9QrWZnTH18D/2bW5E1xGesFnkssgu4jrOZSekX0yP2
ZirpEQzZBtsx0V4ZtFf8E2IYh/yobYRsm8AuvxvquC+yWYTfM2EMtxMWB2kwLqxOs58nC3vcsK3Y
VPsVDGkRr9zar15BIOEMoeeID+t29VokC/ZC/uuoWvkRKZFkKUclNpxvPXGwHZknIfmycpIMWVRR
dyez9ip+01aFFWqpvDiBCynSJTuRi+7R9JWlOh4D89QlRYhnzZAdBBZKf+hF9t1UzehN1YAvhpGD
r6xmUXdNkgmgrIXURepXJ2nXIxDtty2nLPSF2tfd2ZlpZJJJKxm3YDE75PC7B2em48pQH/uosySd
OLhOUjxOcBcPmEx3i7KKu90AJm6DPZJ6jpswRL9CO8kWSFmAKfMB5cJmG6NPzBPSN6J1qfdioRSp
9YAci1iMg+W9d215xgXC8Rc8aq1Z0JZXvQ+zGOZImYWbTM95UvZ6rACOSvB0FZENMaOx70lT6dPK
h3DFOrE93ppl54lNYyLI5FCW5mOIoo0Ta6p6UOMany1kRheJ8Mp7eUjn4k3FOz/cgnG2Q73GOMpO
NTVQHyFHti5NzDwSB1RIY/jRKdHTjaUgfT+CA+NnnBuXqHP1S5B35QmCIaqu/wrV81mDwqQ3jPbd
Z3yIFWNp1V2x0cLYRycaw87d7XLcEcHujObtUvLCWI62x7rq/9TqCW39Icg/0lPdO82HEpvtwnDK
8dGpJpe/1OgP7GzdVd/k31gBWLhoUELu1CygEgbFTjY/O25NilexW2f3v8UHo1VXEbraKzns85Dn
pDCM7CIjhpMWzmoYtXYpDDdbD95BFX73IA+Bw1vriU7dyyZK5RqKvyjxDHX3oPAtfEDmMtv6joO7
/DxLxlDThL2uRe5BjusbiC/x5G1uE+ZhuQiyTT1540rO6iuje6gq9QVL0vwoQ4OD12xXRyc5Cexe
jttIsCuoUJy0nkTcqOFcqVc9yVhk+bl7ijfFT/2NYen+gbSy9qBNyLvKEYNdfyO7pT7WqlPtK7Pu
N16DV7CaR/s6L0wdkxfhncoGvn/rmkdUSZBwxUtgZRqzSBXWhCtkYKs9eUvn1eLhEha28RKEWnTs
waAtC89yXvWg5laoVhG77Nx8MT3sT1InWDY5iHlNc+J9neraEXxauI2iqD/nTVOsURtVH8jWW0uj
rqOXsgw19GVSdOmt8V3BEOKPuov2RazrPNuccRt6kwevhEMbcHN2s1GwuyEbb3kI6yfjm2cmzrKZ
3OmujDv7OUysdVBMxNFf2WoTuqlmpg9vmSAr3SHr6pGJwIVcpwQyTx9zYGFBMRTntpiqqxf0X+X0
whHWKjWRZRdUr+MwvSfZrO9dF6h5WwzdSbftbB3gtvtklpoJhTULv9YW7tFyy1P1+7DrrT8ROXg2
rTh/C/O8XKq1Jh6yYfQ38oo9W4/bFW10W09K2mM+NVj5UzkMJtB+LfxqBt29iAWbKK6Ygar4rlHx
Gv+YvWd0EThvVqjzefSWftTTwHgMemAYfWK/9TpQFgX1gb2BivSj6ifsIhEomAo1w9Aru6Ho/Mxo
77hztEuJogPV2i7H7JvnlCEGVJ6zrLRK7HyXZt8liCX1Pa7J5GvAUDfGNlSwCJe9Q8wOLQCSvZS9
egmp3YZaiLefeae4wlmhWex/S4I1D3/tW9lqDaZdqXo0wzo5j4qRzVS14WlGmBW52Fe1NT6z1y8O
voiCtQSW/RoP57gEov0aL1gv/Ke4HK8MRUVFMjV3ahL5m9TVAizo9eg56HRl28boH9heFD/3QikO
lsD8UvbmWqKw7xh5Is29ritwUx+S+0mbizhN/U3CPQylSw59j0zBJ/pDxqh3Uo7/gf5QBiM5yJgE
iMiO2qQuUAMOtXWEjl0c2u6dSaeMrETirXS4s9fCwvKkeGtwvH6pZgF9koAonM1Dkw8z3rQ5qEaZ
KTDG1jjJMzGfIeh/HpQpOcjQZzzPrGbb/5glOyiI/zXVa8yfZolg+l5NtbETmhad2zS2Vzl0n5VZ
oLIuY/LgQ23YicLF1QoSz7muupYFLtw/eF7Gspvijr/wxxTcwbZu2Tp3t3HyWp4HabKZiSs/BRXV
s1b2BN6hNetQWXVGXu0qhG4XiVsHGG7OrxDzCvLa8jq32fMrGEVnr1JPI++kt+7VmjSYdtpQfXf1
jyKPhm9mkelL3ob0TGnZPAQYhG0EdrvnQItNPNJqe62kLjtLrcteLLWDnVOKdjfMzcyskF6Oneog
exFz6IAyBf1xVMPsxWzTdzfqrROc7uzFiNjK86s6NAFfGzXhVetJLd7A8CFvFBjRKVLc9BHm0FnG
TSfPQWhAGp5wVHqz+2I1ulb2gu27cVf04V/TvRSJsRAV9ZNuJf9xug+o5c2a8tt0RNiNO992xdJO
ddAYeugtY5dsT6yP7AWcNvpSt68uokbPTVUrFz+hkJ460ZdWD5wDKZ4GT5si/jKwa92odg1ais9k
4SpWvRWjh8OcXgWnocGdfUAfelePWCQp/titmqAwX6bQ+rNIcKcokyvUZJbYMwkDvsYisvKToxvD
UTrtSj/eOcT3HTsO818WvT9CVYlnYZ9GHhDWqt1XSfkQoU6tbuEEND818Y5p91hFPZStmp+CuIJh
6LnpSjcMFBDnQ5q27wlyKfuxKzEOHJsoPWsoji8j2243sinHqXNHOgqKiJWe3S5QDdXK1RNQeJ0+
Pg0eWYRIr19xICypkI/mCjTSnFBAcBtN7uR+4KH2YjbJIjbj5tXQLfXgDY6ylLN8X7TL1MQmWvaq
ryPyfq8kWsJjmuCkBse7YfUepaux9opDHarWirRmsOkSnuBoDHQWPEZ2YLZxO80R6q4B5B7BD5El
6aj+x0Gd7vVZJmfF2ttZNH3F8x2NsiXZx+jZaWKQWXilfqQ1SD3P+h4BQyBtbE+PeoYN7TAY/p1h
wmdDKiJcKzace7PK8SuaSDdTTUcf0fzWcxemNOgjbYltwnbwCnsPd9s61aFbrtwxEa+VMM/yhYww
2MVwIbGG40FaqBNQg9yLzvLMqsvvihLYFAJ/iZdV42Jgj7t4SupzNyhsODvV7I6dVfdHedZm0V9n
dm8qd2oIVJwBn+HfhuKO3t96227WVbEKEpMxZbO4DdKdi5XVrWzW8wHdlyJ6lZ3FDBfJw8WYOMmT
LH7ZivGVpVJ2L7vwD8hWAn+LrexkCZLcrlWGrnJIB8rJQSz8CyZ25gqjJqBNIWx2GfPmM/Lua0UV
lItxKbzFS0/Uu47q7UKO+JyQhEhLufZQgtL810XClP+KEyLyM7+MjMtZcecYKzfGjlx2/HR1XtA4
h5FaXNlKtM915tyHYwcSZG45WvqsqKF7ki27zr976azJMabds42jO16TxXQ052YBnnlRGk4PdIKZ
KqI1S+G73aGtp+457oJxmeKTt5dzyXhjLRkZ007OHVRu2GMfGNvb/0FDYcTrcE2Qcx2KXJtWV5ON
7O1jzwT6OPvrlVhwVqmFhWLXFy+eFe0mVdjvlqFYqwTwA+ShoHiCP3i5xVHlWMXs54/qkDUPjiG+
yri8TjjWqHO6zXSxMrjXXTM570NraNxtm+ochLF7soRpkYbQ0BBs0mFVD9hKlk7QX2Bh9hdlpudX
PCYn1QVy9iNuCjNYUbg0WaExQnb4poZZRYYCyxzyC1VxEXYdzxlmJXcylhpxtOCOaa7KfRMB/tZY
xa9LV4z7mMLmU59P16bq8QlqyAWOdt09WTZkRBwCjv3cuoUC1EwqNGdlK4Kvhpd50t/J5uhF2dpP
gnHjxWAQnba1Nplk7qiB1y6K+RTz+I1RdcG8hCHWzuweDVxvsWqiABDOjMPVpnibutMhK2zlreGW
aqasyNla7xAZ5dsFIvKtSd0dJmr5Mw+J+g6F2NlhlzgaQX+MuN6o2qPZZ3mwGi9BWWp3IcvsOx2e
jNOSIRfctBdmP1QPmZK5u2CMhu0QJeNTKoY/SP1bf0QW9xH0Er7khZFsHJAXB5Lp4QUJXORkrNj6
w8keLHVovzUCi1/bs5KTqwEKqGtQr4qdGndoI9QLj3UPtzma8uDFvXE3J2aA+8/Bn05dGdXbMt1Q
H0bzce5vTC1euvNWk+X9EkMC70j+2nBWva2Gq1BR7FWbNvYJB++WPU/EryUoyl2n6zb4Gjp8swYw
2pkDJEVu1jsZpKLl3LrNIIBs4lrdYkCpa9Vq6J2oujU94J1rbmdjKSy8xiblbjx8YO5SYdMQTQ++
y4YTkZWTbMkJVA/V1TBvVVWlaFMWtu2yTOrqIod4PMP2U65ZCx014AdzPvgC8Q0/i929bOqdn5wC
dQfj+QLlnrR+9WKivuAvIM4/qPyX3wI/jrFLCvNHFe7KWk2xGChQZdnb3hTs2S35p8QN8UMi9/IY
+KWy4IffvHdl8tcVBTWQf12xRjdr606ZusYqVOwMLUbToqq8V4SYPypLry4BTALsHt0XGR51lfRK
OrlbZx5V2PrWFKH2xG57wvRdmHzWxDv0cVcDWO4DzlT1a5au5L9hcuwHS2fLC53Ozgu42MnwcxN3
S2VBEcpapuOE0VJvVMdIgXC6GefTbrYCkodaK228QxhTIIDSLGTwc4yOcu/WLFJ1GWakHaUzsCbG
XdZQqIr4TS5MMJrPo50I6kATPGA/99d91TgvjTV/g/IvGIu5J78P/7y1AG3ualZ7q8Bo8y9jmTbc
Wr1s73tKuHI8r9soJbhr4eLUlXY8qby+2/KVzV8zRE/aOXFrQIFZxUWM/SdCtFfTt+MF1mbT1xYk
KU+wNLmKOE4on/qwFX9INcozKbh4U2W89bDRZpXrbT7HdVGfLkMr1ZcZ3nx9m/WXcT4kpUMe3S8+
2hQNENmScd0PYZGWI2tR9Jdvw9ykKs+F+SpHfYabkQWOKfJ099lRFiSwIhsAo7yafL1a7TTwrnoW
fy16f21wazgl9YDPVTuGDxlYnqWwQKGOFQCGPsjLd01rXjC9DD8ynWqoaLnruto2a7WCLaDhH4RT
YyqlmB/6GOivbjkGZHDS4Un08bDKitK4dEjAbEQd1fetgFEiemMmdPbd6hMv3wVDu3QKF4oeBTMq
LH1Q38vuGj4ozjD9R80GcVuSDkaKJ4+xicuvU2vho6MB48qUgtx7LDB/w2iSTztsDi14vFeYeXJ4
RJ5lH3d1sKzqPt9xl0J2sY6MVTDfcOWhaaIiuLVjs8qqhV7DJP/H//zv//d//xj+j/+RX0il+Hn2
P1mbXvIwa+p//sNy/vE/xS28//7Pfxi2xmqT+rCrq66wTc1Q6f/j60MI6PCf/9D+l8PKuPdwtP2W
aKxuhoz7kzyYDtKKQqn3fl4N94qpG/1Ky7XhXsujU+1mzf5zrIyrhXjmi0ru3vH4XMxShXg22E94
oiQ7CsjJSjZbzRR3FeY7vOX0gkzwzroXHWWrrz37Cdo7eKNbr87KEsnLs+zIxQC1qszRNXMQ6jK6
ZN02evHqO6Gzd6akWckmWoPZsnLS6DgYRfHarkBUp6+xTjEombRkKQepcdetXFKheyMLnzMnO03N
UF00wyt2rp93C03PoY/LYFY60NUC7yhbpFSrS6Up4zqr3XjllGl1ye3u699/LvJ9//1zcZD5dBxD
E45ti18/l7FADYXUbPOtQTkHTF1+Lcaqu/ZK/ixN4fUMTFE2mdZGWsxHnfoiR7GbSNhMsyPwteyj
mDkz8mB2WounT/wBNK+68pETj+L28GOUOWdKfoRU3zJQ5VXbZeFHw0uCbsXkUS6QLbDBkFHCl6BJ
2odsciDzMsZXvPoUmQZZkcvfvxmW/W9fUltzhHB1RxOao6vzl/inL6kA9Dh1bBW/TVXdbDSjTTcG
a8M9aczkOerzs2NE6tfMSSmwtGZIPjuIzoGbKAvZUTjGM9q63iN04+jQpe64jocSm72qecR8FMvK
KQkeuiZK9rdmMJcOZP1AJSG7bZUI45kgaeFg/uiRNYYRPfe4x6rss+Igz4Si2/efc+Wsz4v+NJj5
8nXliM+4NwBnRTqQ7ztQjrsiG/07G6Z5fmsHOjaWvFtb2WvNQz7HIZAX3Ga4csZndxKlmbXEdN7/
L3cRIebbxK9fV1e3Nd0U9rx5dnTr10+oVrUaPXPI3Z0Slps+VV3cg9D/cVwIlaQZ2JdijXaKvKo7
Fo0LSb/Lm1e7FuGdnnTZNTSj7KoluH8mvWvsZex26GB++EGBIek8TsYQt03JXXTtVjbb0cqufSEc
kqhJsxnli3teQVE3L7s1lBAPGQxoyrGhZ81iqBR0mfWY0xJEPSlSp17GtlYc3aSAB/PTaYPg8C6a
vIun1qDdo4x3vE/MHb9N6zgNZbwdej0851Ei1sBG+2vEL2KFEWP85HekqNiley9K0UMxGyblLQmC
b4oK+FwRzhG96ekJLtZDZWjNbgIYRZqzjS+CXOdFnsGV+c4FUGb8EcobRA6jJn0x3GlwbhOK0oeZ
mYIL/ZzfdNAKPdJwocKvMZ8F3yYrL+OvpFUgJtuILPlqaS8Ns8fnV5jQfuez2J6Qapen9RS6t6Bs
AjQ3Ds2fZkzt11+C1Y7ndGCydpsACLM8+PHOcEZlT3EzRsFaqfWl5gRYAECiPyKB7x0TpenuyDdD
gKcl45ZfsYb+6RRQ8xo19unwOSZ3WbStZNsS1rfI8Outlzf7UC2C50Bti5VJ7v2YT4ZzcqkPL/U5
2d2ms6FkYr7yiMk3VA+NPYbc1Ee9lnplZY03mL5E5g+ej0WfA5VzBvKPnUuetQZuJDsB30bnvoLv
b3pTsTSqdFyMaoT91TxYb1zKrFn4Dsa7OU5ur55AS/51yDIMaNjr2lv2qZNY1F2qniINWB6y7Rs5
ztI+1LEJznYTO/djhjX74FnBu9vD+ohHk+1GV5sXe0DHzc318L3qcohHnpOAjzGUR8pMJ6PzvGdy
Mt3CjQ7UiMaT4lWqv+7wjqSsCYzMLYuzrsAbQJIW6+x0Ku9kLAPLidalVpzJVDz3BdoRFTtQf80W
j8QO2M7diEixvy5MFm1KBi5CzpNT5JkbRBBpEv6az2tNDoLwCT+WdRIkvLER2LK1MXnByma5vNYa
wZMb1fgTLIf8zvQq61zbwjqPEWi6v39yGPrv9yVdF6pmuJqqGxoMbuPX+9JQeWnj97b5dfC8tT77
KGjzgcxby7afMxNxOw9s2r+CpTMEq4ry+E8xOboFHXYX54qB2sg8W7blWTAgK69OKcWnSUdasGk3
ZL8TtpBWfKoCbnvy0A1ZhF+GPEdWQVUR4mGUbPuVC6vI7+7kHBm/DQFC9IyelY+iTq2pi9zM4LPp
GF3//fsklxO/3L91y9Zdx7QcVxOGI5eJPz1hzTLC3Vixiq+KEWVLm6zQNi8LvEUBMr11Jgp26Nq9
5I7T3pFPRr9gjjsRSolqYU7nZFK8i28a3/vCGvGpZf/CcqI+mGJQv0RlsZDxwNPDHdnQYiObWoZF
KAiOJ7J2+tEIhup22VIrWJA3anqazCDdJELrMV5Iwo1wfId7b2x/6ZE3imdQ7G/x1F8aRZu/+2Ps
rHuMgfYJuotfQjW/AYwjtEpvcdzM2y8J+WQJ9P1tfEZcAobdUInQcbgLKyd/nOuSqyILjY1sKmOT
n2Gl7mLyXQXCywKGd9Dl+6jNi0cMsqmwNPXHOCra+u8/Leff1kM8a20KYSaflykoY/z6ra7KWneo
YgZfu6DFCVrLv0xW7V2jtLRPfV71i8Zs+7ehDcAP+K4FW9nRntHI2WCJ3b+Z3ZBsnVaEW9NIm3Ud
gHTRwZfcafPBobJ2J5vyTMYCU1Crse1DJOLswnoHSReVn02JF/IFsUDsYgduLn2pFkdPG/tjgVnG
czOa56CKpjOiRPmzK8wP6h3NvWwFc5KyKYL6TjbTNuyXlWv3+2qeWfps1fxJt7eyNwQ3vtbTqt74
rkgPwQw5AwPZHruZT2TN2vHtsqn7+ghqD6iljMi+z1FlL5ARd9gtZDVKU23Uf+emb831vVRY1MfI
bT7wHCt2cVSTTElUUhixylA97uahdePvbA9yZu2O9r2NlNu0MI3cvs8r41Tl5rgv5w7ZK+NaY9n/
5YOXH+zPP1NBjtLUVFtXDTZr2u8L4R4p6q53ff19FH61yq0CRK2p9LdDzBceNRL3Ja8ia8OWIrq3
Sse6phPCuzYCi7JFHTw5m50BHJQt8Gwq1a1zzwgXWQ2uZuyRMpMHtKKyk2Nz7/cbQ2Exiue4g+oU
qZbh1LEk3v/9l/rfbtXC1FW+zroKE1bXde23JWRsmKWja5H2bmvelxpS833DXeanw9CjzgffUWMh
N9mLFHHpe1Aj/crIPPdSpiLfxGzvMVJCg9TMcu9QOqF1UIHQ7Lpkmu69bqg2BdbMF+hn/aLXx+au
CDVy8UZR7wBdgxJKprXjpd7eAL93kGeFGnW3s+zH2X/q/Yx9jqOwFv+XR9q//fiF6VrC0QxHN915
8/7bI40F3MSefazeozT9yLIz6Xnvfogi6xTOWB6JzzFFGq9QPDJXnzF5FreOOGoYbN0mlGjULORp
NM0gYr0cN/ICcrDsQMlmzn54dyNF6/EvqHeHwkAZjAFaK05/f4N/y1N1qGeppjFZ9+RAwR1AGBUA
euCGifpsSx2TOWaHrXZ/GwLq69bU5yE+misLtGZHZGDr7FLV6ZNwTOMgzYZwIs4uvmo2OxMRXQhY
NOVBjs3T+DY2Be/vLMwyaHe+Mmz6SNTQfZ1WW7RDeQ9S3nkP1AR7egcwHhkSm02s+Wo0vvtu9Xaz
hLmAuojWO5cqQYxVzB2IDZEOzoPsDLLGPxeTh+jm3JGNrPEab8QM3Azy+3ZQ5/QQHdFUfDEARP79
z8SWv4Nf7gEWaxoXYKttO4AQ9d8zA0hWJhpatu/WAHK8rEOSX7gLrCOlt19Kw+tXZl1bu2BuKj0Y
blVvsnvZy6Mb916ywmNhmk8ZS0wZHi2wUzzcvqEGar+0GvgPJzfUpex0BTYsHj8VDnOvk1+Dvn/C
nag8maVp35t+KJYtysrfgLnDqNLH16kuQP3hmrLPQr94qpTqixzQKVm9sNqxuSL3GN8F/pSsE29Q
vjbhQg7IReauCjcY77wic/GJ93j0z5fGT++JfYD1xCpG3w26ghuZJF46qUXaz+/5fJE52qpaVF/H
+QD9569YlRnVVR6QSvk5Jgd/zlWirr6N+4yJCKUk1hS/XOv365c2qCC2k4Lq+aNtq6cATshbomMv
FJdDts9rxX7tI3Tja/uta+DQJZ1aodbkWW92iR04lEUW8B24EgxGEDkjDr0SakKdWZcuG9C8TqCG
um657woKfwiFJPxMdB+7aOj+EfS5auzvWHj0wYubN4+OAPsi8vrFhSBwPxmN8wicTV/3LuJuIW7E
j6Nfddjc4XsUIV2xZOECwnxoz3LsMOHglVSKB2uVsb5GMazKp2Qhe2+HvFkabjRdEzaOR3PQ9K34
IZQi9U5+kz/5FFnBSHvaYsV8+QzJCb/N/6352+VaGH2r0hTWQs6VMiuf10uxHDuoBZZGud2suz7X
L2ahNRQ4eFl9PhvmmOxVC1fczv5+XI5m+MZVqbF5M8bdknB3eern3rPeWsatg9y0dnQlQl72OvNo
eVYMPuAUxsXUiCYdEsTEWgwUtRpd5SH3GsQMvDBdzmiaW6wxjWlvZzNceB7Xzge1aeG3xOL8OTWy
W+UkpnbZR6NYo270bDjueLXVqV5qfVdvZVMehkxrF33npPuuKaarjGkp8GAF0pNsyXgxuvvcKcb7
z1BrRujnt9El083mYmYfnkapuE5wNCLVOr5i6/VBvdG/uIpmPAxacGpGe3g1S0sHTYN6Ew4pP4/q
Y+40UCtPY1qAy4cxuIxGPS2XiX/ykDZ7cFVleKz9iGwDJcOt303DoyhH/TjzDx23y0ryk3hAgXMB
KcjYLlccyCg8nLT4UfCMQJd/vLJdLh7VIW3XltaLtWyObhxes7FcytZtxFhqS8MXyhbGMilGn1wC
wl52tdE9Q78LRcfqr8922ETaO9Ow+novO+Qh6YF9blxTn7Ws+mohR8uexlbvg6QoHzQX8eyyMfv7
2Ha0k9cCSAJEWn5LECBLkXX8kqdpts3QU9yZal48Y/11lQPeQ+Hbh8CulRA1OngdbmPcD44zkHsa
hzMU2PQEGWBxG6GxkrlTYuP4OUIO84sMFzWrAZlsqA6L5cohixBgTT6Yw/yeJdWd5iMiH6Q0E6vx
9lnW62vUGkqUNUno2IOXftMR0Clja/iOURHAYiw1H7rJRx4nbaydF6kj917Hvg1J+M25lv2HRVFZ
sisuWZaOe57HKYoVX1qYXpj0DQgA1vlfB3dufsaK1OBjnImWGxBu7iKglvuKVd9SKgeklY3ungoQ
Mypz+xyoPJalYsA0Jg92Wopj0fMuT0WP4jOqje+TM1OWNGU4pSopPQMzEWGwSQX5vSwarXyHNwT6
KHBzuDRt+wY110qy8n0C5L/16qnYymYiDsXgAQ8bxnI3jUa9kZORhFzm8Ny+9IqCvJMXj2sZD+pw
10Sa+VxMandIesNcyctolX1SE9KFXtYjHdCiO5mYlgFb0BveDGyMF6UtDYqm8YqR+7uMaz7YbfDd
0thgeI2Hu2AeLhpF3bkY9q3lqEI1z0ZtUfIFAX2vW4WCYmc/vI1mgwRAuYjxW1v2sWM+W2prL4am
nl4bv45xewrHr2bkw1uvxHc9ynaUSXxAmMqfOdzIiITOuWTHHiwoc2/6PK0+Yj+9KkOnXyc/zGBM
m8MlAza/hDDhbeJYzNq+SuvtRtHkrPWGoF57UbKo0E88u6aSeQtdgyFY8ZZu4sxHJT96E4HqssMq
K+Xe6zXlfrDRAYtFeSdDn3F5pvZezx/FgvO3DiPQlfXEi22rwcKha4rPThIi22Mo3vOY6QmIZle5
uHnhX9nhOAsdCgeVWGKW32cnUwRXSpTHSNX7O33QjLPa+OYZv5B4lmVby5A8pABtsGkZ2gOlSDLY
LUsGV9WC5z7+/5ydV2/c2Jq1/8qg73mGaTMAc+aClbOyLN8Qliwx58xf/z2k3K22fOD+MI1GgbGq
rKoi937ftZ6F4BbpS4SKpAnuIXWYl6gtuF6x03Cj/tbTXrMiCO5zWS2X1pCQeWT39amfHnI1BO+Q
llvZTeuTbJk8TEvzzvmwQtfyhcDEt5q3fTquiHtiL407TDvKsVTl8dDZSUGAThXejT1tcA/xxWtA
bkatu6+t8APHBT1Fv9UbVx6KsfeTMPAV6zBWHIFU+mCqgGMVHGktwEqt3Up6ffW+ClVePw4VdBjH
XOn47e7rlACDMudnEoqkvC8wCq4IBvM3lmcU96kGzpKruklaDKtqoRMkamVAL6fVwDTNrQ9LejGv
Wk1b7Blghu+rEBXtA75E9EfTwcloyCc1977H6p0bjfI3pOAvIRLNp74qXMcrhXkXl2q1zCzDv8b9
l63DrpdPvVT0FPkHeR8PfEixkYNYIc9nYchqc4XDNtrK/LczlKE+Y8oTS68cFCbZ7XdF8bs3fhpS
GcdvISM7JyIa4aEIBn9V5kiE36xUTZaREfMLkEPDPnaFuiVmkR9ArhsPaZFq+9wdhqtprahz/lKe
n96jAo4dSdFGIKZycm96OpJoTyr3815bSWEuwrVHEs9ete07KHf2uJ5X6RqHm46C3moc0uQeHpXu
JI0UHe2s8i+qqrxxMWwfAz/Jtjk+m5UBmPLRy2yFsl8uQ2Vhr936R9Wvs5s65QoiPMA202az0MsD
bub5gto+1vBuV3lfyZt5L18WKPdxGaPP4im7blkiU3rQwehdzE7/2+tiCkxW8zla069V4hkNua1u
SBzLkCYXRHZFRnD2QC0urTKpHsGlP+JM4vsZdgs63vazNboItaaTBN6TTe8LosKnk3wLpZZGrPHj
6MfvJxlWt7DK3Hr2ugRAhRlWN970Sonq//2VEMFVj2npPRqSJ70mRfu3V8LVux0lw+FaKlCJTs34
uUU/P5RJvf6HSd5U68jmZv17V542mqrLBoUzBEi/1nma1M19ScZPYYa+BviziQ5qmaoPiRo+jV5Y
XQD/qQ++FqFgrcq7vmDo0w3ucj4ILzaxxkit30/x62Ef6qiK5tVJMLmBQqfxwfEUVi91S9gk2nZ+
RhCRqCzyiCbdtHcIwktEBM2Vwqx8T/UnOGeZm279mJwFRmuAP8QYHD07zhw/ZEqZBT3u0qQnGSs2
7uYjvP4R5lt7O+/3iR3htevzvBYo3IqSQY73g+0/WJVtAEzRmI3LxsYtNWkSElpHvKXYg6bVSkrD
bRSFIXojVu246MFr2uZ2XtVrA2doXqsH3xpuuRA/qJaR3phRm95ETDlQYtLJaHN+Cwsv5McbpMlh
3otipDn9/hNUtM+dh6kTatuyoFZj4BISn8pZocnVpKisjhleP2woEI4a3duRC6ObAMeqCdMOT42Q
9YNRpnyp+LditHNpNBuDuHLTZ1W2wpu8zKKbghDrnRWJmjZiiLHchiUqAybeVHIgrYYsb7/ILTfm
JtHqi1dZ0FbycRdLavtlbLtxOwpknD5wuC+FBnljpAR2NnQSctCHv5+OPaTeWRU/nW56trzBIWtb
RnHqiCd5GJBnz6dX+Zjtc7roBHBxWDHJKVI9KY8J6tNH68dr2nYVHSw71RfzUZ4A6KdwdTzMzwET
iabmsJSssF/0VAKvVAhzVznhCx6Xt/PHJlugidF6oG3ztvnBJYpnrUPXfT8VnLNy1AvjUSZE9+iR
r7jNtATe27T0se0/Lf3+ODO0fzyf/dfSp2eJAltskE7Ta5Wvq1ZyN6EfBAsmaOM0SxuvlcSP16Jp
s+XHNk9pxmXbKNpqPm3e0epqsdATs918bDOFBTBtUIu16Mbv6MDBY1aK4JfnyTuhUcYaRQepugqs
G/jv2cJI/eZJbcUd+jEfEY60YgMGJtkqzlrRVl9///3+peGvacwRaKsZuNAp2877/9YwSg0mOYFa
+0+AaoJob5jbSkvvMHjVr4bVbMRQKV9lzxILXzW1SwFTf1f6o7HB7J8dM+j3ToZw0EFhxZd8epDA
+i+NCCXovKpW9fn3b1n73DXRTFuYGsVNQ7N0SxefCmeGInuBT1fq6zj0y9AeKyQiPOhxTuazadZb
psmR08nuj21ybxLxTZ6doyZ6+2Sm1QFrH3JzBYsVbQTMU0nSPXno9Z1EJPKpgxl2Kw3JxUjk7ikv
+YBUImW2ib/ENp17qXoa6pLSZq+Tr53F3OQN21KITWTPvDQ/zAeiVOjIrQqyf5BqaNanCxP/cMs0
gCgbpk5XlD7jz80jXPQoMdIpfsDgginiIjvSn/GmIG8WzekhUb3s6OZ4zilg7z5tn1fnIz6OnbfF
IoPVGutk/U1P8um4j9WPczMb4w6uphAmrN7daMDND76wnzAOUAOp9IGABtMTa0uv2DsdghN00eOc
v5o3odbqd1xJR9i07JyfpJOJcaqsQN+Co+tv5LzogGlciTDjKaWW76ZXNlBbphPmJ5HcwneQT3iH
+UlwmA3niOi4eaeommjl5p0+N0oOMTVChpzIGKLpYV6qKz1zwCw3q0870gRWuzMfaPBTWagKINmy
yU1wetG48LWgvTNjYzjzB7lpkha61/RQ9E84pqLb9/0GpVEGydVx3oeIRU3T+pjFZN4YRQ3L1fMV
Mhs0+RgrxY+ledv8EE17Px08b5v3VrVu7oQHnaYbvfwg2w3FhyG+FkqeUxf/82HeOVoA79eZPuSH
ef1jtxyCNKZp0NOktcnblUZprU13XmV6kNGvhEqTnK3pPoyMJjqNdXrp3m/DiOTXhLU26BSmvVOa
DwjOlE4iqor5Sdoika9Fs573zUcFyVjuoK4ODFSme/l/elWlHXaBq/941TDp5YXVCyQbyThC0CWg
MQa591Sh+MGVltsXjJvWZV7t1EF6Ujuq+BoAhmPbq+klSetv5AtrZ6jy+nleMlydGSApGUaR60wT
R0Q4846QeT4xElWxmlc/HuYzSriuH5tkmg9Oo0RgUupOOiEEAsamptbalw3pNG/7ePANz194eRDv
qR5HBxheJABOS/NDJblD5syLdK3iNWzUS9j48TH0UghYVp6uLD6GZRnm5SoBswFVAh40Ra4e41vz
5hUZ/IyuTW+rmrp1N6jy6n21apprm9ggVdPdbCHSktJLkbfk0XGwb3fNOQ3HI8Wf+OTRwwN7KizH
rXXtse9VY9WIatzMqxnhgI4+DtGl8CvvoWTEotix/hiPQ4th+aezjPYqwSTDcLMOqQuo1TO/5v2A
uO/RNbJyk3VMf7LMzyFaBjfzAZDeBsf0XeOqD+z2IPIMhHBv58+oQacnsHLJWqYIpw6AhdSrZtBH
Z96BVOyaSkl937peDl0GoGyUol4PLHU/HyAKmNQSRZfWIk81X0SJq7d3nc2k1YXRxsy5XE8mnG/9
EnAiIqsIAxtDZm3rBqr+oFdIs6bdoRWh5jaYryRdaawsX/T7SVyM7wv0nORLh2ImzvXyMjWBZ83G
DC+Pdn6VJ/hy7frQZ94Pw4bat9/pJ+TXZKAN57IoaE8hwXyq9HGlBLV0gbcw3Aw2daUcDek2StX+
RoWyeN3ox3nfvKVUzBx1km8s5lVqF9e6rht7MhX9XRVo2jqSlezLkFbr+W9h9E278OuxOidxQQtv
EOL9zwuIeZmmWfqkaPyoSeWRd73fF7eCwKf5zFSJQKDlAk9ChVBJ0j17ZfeD/xWvxvsHobpA9joL
RqdGVsdFjot0YZSAEaQW5GWqwzatCnxymFsL+31hmBdIEnpf+GvXIP9fjvn1JXietGrKaVjw8RKS
p4p/uC2rv96VSabSZESuuqkZ9ue7shBebSdG09/r+mhdori5EN9RPCkN+ZgtjJbNvJqC7TBKlYJZ
SWdw0TWUIIdu6Wae1Eb8ecx8kQLEwyQohUji/1ySdNNmlDGEm3npfW9h/ENrEkzJz9PWaWRFW9Iw
CchFQqR9nvMwd6iKHA31nV52gDeh7sqlpmxNHRjnvPSxzf4P2+bj7OxCaqgzSAldKZgx8S6gOL1v
x4LKY2y7+1bNd0M6htpG6V1zPTTced7XSadZwzOGidLHT21Tx0utKs19YQMUFdVtaEoxozIj3QV+
kHB5ZjUc2u+kLypXWJk0TH/B9/koKgDJSrNIMptXS/fORNLymCOrXLeVVRrnuE8LWHNB/qg2jD8q
vyb/cVoN8mzpaW555yWjfs3vjzHfJNAZTJKXMpvETZ+ZnhW58caH5HTp6PIeTbdfz2tD1NiXeals
LBnKGHl6kQl+2pk3SkbyBEHL3X0cPJ9PlWotT6e+HzufGzfcjeeNbU/qeOBpuGQ1xd14gVwwVuny
R0rAJkqAPN7P/5LQtm/oXOoUb4P2vq1TKrz8iwzyChZ4ynuIW6kpnvIk+OaHY/ISjOGTXmY6w/7e
5QtqoQAlHPJuOiDgPnEfiIJLXWcjmZuGS++L8xhKHSI+WWVoqoWu8SY+Blal0uTu4mMoBaGUzAXc
cZux0ZO1FYzFjvG4dUeb+FrTAu1bLtwIYqKnnTXNz89eUXETmnY0/njO+WHd23Lq7cygbNdFxwWn
Cl/m/bSe/dUYE0mv1/KUzeB2K43h/zmOGVd0ip1/U+3wEZdXC9ZPFXsaudJy3s5ffRESD/xlYqlu
usasNmZuS1984DXzATH5USu108o9fPXwLg0o0ExPKHt6ubCG0TrhHtYuVd7Skpl2NC4NX0hW0rXq
Vu5hTJJiaSTCvgo7HC5wSR+qMqvAl+XevWBukHvK8NiaZn4cSh1+0pAOj9g8gnUdaCmKfPYGOWBV
iein87y3xPNk6ukjlKX+XBKbwJSEo6JgHDeDJwFDaoLxsQ6baCETf3OYTzJtb9WAbruTqk66MlOS
ZOcXxveyM22/Xc4nEboYL2vXMnYgzapTGcJmGYcRYUc1zZqCULv/WCUn6sdqkbvlgdLS31fnvUFJ
yWE+t57SlYLCo6Sb0Hu0dRr/wnf3gdeKH4vc+topn7pw9wo2bmn1y775DMkVKy0yZDQhuyh1XfGl
6KsSZAfAOYSqlOwjGjStauzibELTublMrpQZHvLBFbfRaN28b49tg6obSmKr7t1rRtOv8/aKIcki
qQACYFqKr5I6rx1/kppIA3EtiW/pF2MsujM6WfIgQrC6bYOwBjjvykxrc/++SF6NuZ/XXZoxG2I3
YeRwkwWGo5/SAYxlVRDV876tKIxTII/S/m/immmbp1wPSNpdLhYMX1G5tWHwXHbejRm6wWvbFRuS
ijPfyZPnhIDw0MmbCzNj4TtZFEK08MbXanAvRml1z6TvfB/LTHlSR72HCgbgrqfs7UCJB7PrmiZI
wZgZBAY2m/uQ7MLTbC2KXNPifNC8VGk1WVGWlSzmbVKJZcaRfJ4jmZ+DDkKwgd/5Nu/+OM/qiB7z
/TFbtW7SOzaYc7ymkbeSjEI/M8eVcbMqyi61w+aEbgtMnPCrW8lnrGyNZfsVUtzF9VArOtLSS9v2
3d0UTKam2dk0u5g8L1EO/ojyZ/I/1QPRFIaWZE5b9iYCNB4o9mETycmss72QgQhmVpWnv4Kg1u49
v/qiTPls84M9OYkbLzkREC8d5k3zoYYPFNKFc7r8ONb0SR5UhL+Nw1IsVXXwLmpSj6RXGQPJdLF+
qkO5Xal2lt6Ri6XivdW8Z61HAlMxhnbaKF9GYH1esj6aCHyKfm8HwA/nZyo95cczZVNAq2ZI6saQ
SnGitJWJwD9Z00rMMPSUdGMM2K0rgnVlSlMuAnvMWA/xIZLPuUAJSdUkrLcsJMd+WgqVIjl6eVlv
MxII35f8v7Z92pt5VbeSsfKjDpD3NrVR3DfTom/I8l4SPMyr84PQrNRYvR8E2VCoBG1wqBUZyiJT
8uCqBb0ZW1r8iORH3Vt6Uy1VA6szvAzIYD7VAexqyZUVa+SwTjvgoeXLzm6sfeH59kMZN4vY0Hsy
UrBIpF07rOdVdF87kuTEHdk+Ie1iDGAx9O2GPFf+1Iy+s6ByvxLaHiySbAKUSVq5TuMgPYLlRcsM
dndTjF57rdjjsPB93OtyTPNBmypM3lRrqrtA31lp+fixaV6yik5fBlOaoUzgjxIl1pFEcotJP745
SHNioU6r87b5YcwZuTh4DomItIDzQQy6LimALRT6YYB0c1AK8/o4rfeVh4ppXucu/ue6l5SPupzC
/ErlLzL64aSU0zcmiEA7U8F8CaGBH+nGDVphY+1beXAwzMQ7NdbUcJLq8r7JUugXkH1fm+c4jrK3
VEVDWpaqdS9x2UM4ENcnryvVfWYm0SYumuKGWSeIj6SIn1sCN+ezlDa/eANXK4R77oJL6+b3lT9V
/GxPokuo26YqUxa2hdBkvk4/17yoUfqtJefui8gm/MGoeYeEWh8emDe18qrnJBpXX0QD5jokYH0R
BadBJRpPqbAVS0IJLo3a70hCIvKvcDVGZNk5CMtq19hLzcyDTZJn/o2f3sRRfck0T9/LktD2VAsI
dMnyeBG0DQoYHVMGsyZ9mckD1K8+lrl08HQ4aGF8rptHRZf0ZT3Ab6NuV2+wn1BO1kosNbVPrIWy
NybxjSnjngIo/UVVgGul2pfwFeWsdjVm94TR2Sh9IBir9DdJjrLSo6y4yiYpm3vJHgkq8mhg4rUX
W7qpyQJjpXQww1uKHlC91a66iIEkLrfFjhRAkT5IsknLHUKqk5LTuk5Qpi47l3wqy48XrlCyNVY3
ed25sbYexUujq+mupdSyMqmPLwQg0zUV8H5hljljb9Hs3DGIt3hx0cqM6IYikTkgejF0kqEmBbzl
KqPHEwkYzknh9HIw3nZAo0OJ9MbB556PvRemiBqZK3RM0grhXb4eNEt1Ir+jdR/VxVIGyEbyAywZ
qVO/RRnIvtZIi1XquakjSUWyTDw1vwlRAyIpUE9ArNVTjRcsUoKGRAZ/AeGm3yM4tg8kGAI+rzCS
0TP0byNMk4u4Vyk5kuuGCLEod3D4lvAwaeaH9W6EYw+sIXeMnopBODYviVxoR+Qzz56vbUyfMZNR
ZGHquO1Q7KmGe7WXHBNNf+hDQ9t7tWwuIwG+l1GLtwgVuyY70qjosdwxq0uOmPmTY8FFevCBvjY4
MsrQzW99Pb8Tok72IqBV7eoHytcXsFjGF669O98i3J3ccctPT5lmhI+lFG8Us+sItQqqRUY78lpH
TNeWuhP7JuqH3CcAjgQ9nLKh07ZtfWqM/YgMYjXRPNeE+p6a2BpPfoZARTLpimNhO+YuKbMyzrW1
2etinxfhQ5a43ckdKMpGMDMspXS3zaBeW8xHHS7J1g5sKVBotb9VwrI5zw+qCTmxL1Ii+PwS0VUh
awdtqJDKaeYxpxt76VCiLAfDB99vEkOL2HbRuaNTyyevsMQDNk3H8v1DQRV7LyVSvxvs9inBP37S
1R5ttMbHqCFwXagawcLM6BE3op9ctiWABHe01E3PSHaZqOYikLQXuStWaqByexn6/iSnyVWNd5F0
evS1mOTBYwxavYzShiD0xF9RsLA3sWdmSyDKS6P3vhmq1v7DZU35ebrNVU0owhTYYqkaEAHzWQkM
iSw17dJOvyM7Uh+zAT0V2TFmK2HIqU2JSRemZRhSq9wNsda3In8jN8Pc+NzRyEmJiE+Pon1El70J
2gHXML/t3195P4mVeYsAfnWsuyalARsk0CexeiO7tqrKpvvdKAOfT7pNnciU7HVEd3StyEFDQbxt
z4Yh2rPuKWSPhd4hi7En8g9b93p7205hSLgq7hJk7v/w7n4uusx/QHTUikBNj8fjF9cqpUk7izD0
fU/gk+1BKBoHBDhLYuFDMpZi8FZkr7hOis3XofrqEmQek1CuWhguhbX4/buxlZ+qJ/O7IWYd4q1t
K/SOP1vxezT7asv14bvNpAKMSVOSx529tpY/eZCGejnqduQYIeAVq7feNCl6aeq6PzadPe4y3doU
sskUhCrglqFev3clH/1YHZhrxS/AxI/AIZvW/4KkSz5Xo3+OKlNBq9EGp6RR401DsIZYzdUMkicf
pSxwHTUP74KmuOWmZK+8vEsIKIvFppS1xyAmtzHUgbDpRgQEbuoXhI3d8OeCKdQUhrxSvHaXJJW6
8IXcLgZPKYneMnEFTaulYcSrqjMPHk4uYhwSJ+kJd4S7+WbXgb8RQf2kpiOkxDy7ySzd3quesu8C
6RbUV/gQ8SN0FMt+TjLYf9rQyAdkNvo29bgfZFIcboSrlge++OUkU26aNzHoF37emNrKeDV04GBL
N2qOqlzXSGRtMhjk/FAXTX2KE9KVDS9rFuCHIyeSrYCyj3JFFoJEOyYgeLQaxrfff/7KL4MUvol0
5AQ/ZF01TevTICUDfGoWwku/p6bcX7WlnZOW5erdgjbNbeWrzHJyiuTq9O3Mi8y/Fvy0f/8e1F++
g1MrF8kJX0SNDunntq4imVWPi3f8rmTxCyFt9RExRgwsLvEQnQJ+mXvNalSe0G1smFB5O39Q+hUV
atTMXWatA6E+kzPQnHqybyG9DNIhBhEQDqm87LpWPY4dKZ+/f9vKp8rj+3VGxudpqYo9tTY/qS2U
iNkhMiXze1Dy5ZMj8c1uOnVJjiDMD9crdqlpoHgZ6wfhr6jF72Cha18zq99xJ8ajS6wgY4q8O0tt
7lBMtfeVOcROaBE1QDbBQuEzY2RrKXdBocirwc+24J7kZV15B8UCJeGSSGhUyZI4FGPXe2O1pBBq
bTqL0l1Xx2BTEuI/yVqaqN3xoyv16drsgCv7tJ4PBWrQVeG6gFW8oD2axkB7hq4wDmQSRpssrJwi
HJ5TnValj8FxEUlDsxq83lxnwvKZVmbtsgrbAnPjYK+9Rlv7mSivta5OQAbE5qonhmvt6nrIAMNm
8Cm8jmLdWGNf04plqXv1ws0Zh9rhN3x+flU8S7ouTkXMcFGSSONVLHJAC9z5jhkGA6Ut9w7nm73r
9OCtYRjH1XkeCvfDDqJuvs2rGnEwRZQNAwBlDxI3gAH8Imuk9ML70MqWmKys9nfG1DrTmT0TZhkQ
GOnru6rz+lUHkWxhGyK9tYGsb+22eRWQERPGKKqyVfC3XeUVA88LeiKmazIy2L07HG01j7Z+0SnO
0OrBSPEjXYgiXgwkmV9ppkRKbAGaspNtP3VoREjXQfol1dEjECyhJAfiMxnqpcrS695ghye3VaYb
W72txkVNRVkWyhW8+im1CHNgNtbVP9wG1J+1X/NXmQI6Dh9FpXlv6p/MnYqsxmVS5OFrT5giKRjE
9HZyds0nkRHzPnRb1SR4LKd1ssgpt65jpXK0DnHyTN7PR0BW4UAOhxavNcWo1mgUqPQFdXKdyam9
kkdfXY/T9CSNuoA/cKyt9EQQm5f5jzU/6t//NH+9opg0F4SN4EAxVPMXwIymduMY9V302gXNBdmw
cqvYyN1LFMYLlwv9cmjK+KqGhoZOol0o6oAjTbGURS0Ywkgaqd5VpWRfe6tBQRuZGiLIsL01uzs7
s54Hb8jvPHr+/yQWsT/fjPnDayqdGE2zbJ2f6s8zRkMJqqQisuBV8gDfjCAVu8y8r+OQOx340rXR
q73jS262w7NDewhZ7C204SsztvepYojdPJlqZe0kVT16vXSndqRlZQ3zHYV8CsdDXWnWXXXSlHwX
UjjcKJY3AUsw1kBMs/dlN8qO5lYbooFeBpRiT1pkIVypy1OYuOWG2nB0l7QlZTMuV3XTP/7+k/uk
YJu/iJbO5M2ShYrW1f6klxmTBnJCH4WvVqJWKzsyPG5ALrbvyrrWgjw6GL1irPBKvQ4SQVFNv5eG
ShySvlzhXgJA3PknrZfLo0j8HL618sUkuP5Ks6QdiYWtVOsPmH1Jg8SssUS9GDhFFbcLiiqwT0Kv
OI+p+7WRG66CLpMqfK73Lr6eQ9nAIv/9v5Xvzy+fN/of7rmqxZfUUIxPA9WyS0RleWn6GgshL1HS
dmfcwDZB261n7gJGSZckiJboZNKTPXq3eu2/ucWoLiJZFetYt73T/JDZlHYh9wB7ECgrsVuFTRNd
c21zd7lVPRHB3B8lyr1WnawCqTwTqNwDqqA8irvxrPPernSAQwHfra2te2Tax5J+1dPuO0fpU2Du
GHHHpFmS4wDVILU1R+QWdldZuy+MZuXSo9ciXTkQSo6Wv25lSLukhDXoZlLs8bnJzYe619b1Qn/R
EBriVF46NT+YYo03IkmdQTckQk0SUCkYdC5gH9JjPVGPvMQuiLAHCI6WhjcmGulBGuJiSYvign4x
O6v9XV2PwZYpp0ed3sDUnaQ5KcNtvEAIri5G7Z4RDRLPqnttjOZgFyVZPlzegYE7NBWjS8wo0BkR
tK5CEk+cZOLwG6IkqrhIzww57YNlZMGBJlbm1JEutorv9vvBGt76oFHpOqTK3p0SXV01ffWbAtQF
dUyH0ID+mJPS4RbkUtaw/XqmG2vBuAaLHAUPGbjPVArVxVSBa1vTIXrm0LclULEwfjD0kkzLKYFX
tai5oRnCG6McKn+oTnr7RoO+vsQMNxwwIjtYb91Gd8voAaH/3i2pEWfDsxVL3pEreLHuPajeJdI6
JxxgR1Ablw9iesAh7ZDQmh89N3+GUfRa4gPfKpk4A3bWb/Sm6bcmNNUOLu1FDZBU9iJ5SZvypBtQ
6WvLu+rI2boClrqolOSG5IjszfS4eRpnavvmY6qMhjPQejiksnruhaLeDoq/Gaw8uuqYIsE8G+ot
lyXq253fESHk46RFr7c1Akr/4Em5e+eJvQq59x9QvA8nr6FUNVp2deWRf/YPA1Lzl0GxaShCE9wM
TVtBb/jpOtySTMm3Tm9eDeJjFpE/ME5K8GVZdsM1lDHGxbIKvpDVWiXLPXdCD+CJoXhLn2DGjRGM
L0kfiE0cAZwPBeDxr1Q9TAdMlr2LwqlCxcCfOeaRhEjMIKDwuMR5J7wZTmSkHekvruGoGjZprxus
peIN4PuTbjjK1dcoTrcaos8bEAEZAYJpc4JBItZhprzN1BxcIxuyS7Sd6OkBgS+LnpKqjZdYx7iL
ND4Tc16rSwKxxhOjbjAP4A31guzQAdWKprzPtCqb2yZUlcXY3iV0vuCu9eFKTkEo+WP62lsojYy+
rTeeS0Mpmr7Cbhmc27AdToEhruoxL99n9f/9EzWumilyLxlYMcRg9afV/73LEv7/n+mcv475+Yz/
PQUvdCSzt/q3R21es/O35LX6fNBPz8yr/3h3y2/1t59WVmkd1MN181oON69VE9d/0u+mI/9/d/7X
6/wsd0P++u8/vn1PgnQZVHUZvNR//Ng16fIVzZgkDX/x9aZX+LF7+if8+4/tt+5bEPyHU16/VfW/
/5AUof+L2QmIO40bq/jjv6AEztsN+V+qbjDMQJ0qTFnj7pRmZe3/+w9V/RfTMQaEQubCjpicgUpF
Zim7FOtfNgVt7lkwE4DEUVD489/+g/z3/qH9ZxKgok23uL+ZDmwLQYMOEpmbPdQ53eL9/Z2yhtQ3
HkPhqbdyHkrbeIibrYTO0AlTBcx7JD3G5Ew7eZcelLrR7y1kAY5ql8M+SnJ7Q3TvAzQUBcx3Snsg
kJWlTMtwD8dlWUcFJGi5yaiiKOWmtSt30dcYgfK63nWNllBcFoywLCk9alF1F+DclesA4Ugt7Qeq
WHvZjbulRAOotqUcCyTZP41CoYPrdrXyumrLJNT4atnYnhFLoCewuZ9YJO9tg6m1j/MN1WXqpiub
gfzV2JepIxtZvcx8Er8iq7kuvDZcjNy31w0cM6euQutUN95qrIz7IvWXql3dFlm/1Q03X41SLShb
iFXfeFuUKCPMQLNyUtOB7UowLTeMNd+lciETv4BZAY+ia7YyLaVOJ0Cve6nKHHV3rlPZzRu6B4Rs
dpLxXIvh0cKtfiam8FrVy/zS1tgVY1opXREl13j3YmT6JrHJoa070MDETZeHS70w68fKct+KHKGe
EdnJuqfd58hom1cBPYwiUZbRJJlT7WZYAWsjwyakiNui3hM6OQG92yJ1KZbYNnRq0v1bRjv70jXS
FymQryridW4SwYyjiSrvNg3KdW0a/cIv9PzU0mekTkQDnbrSG+zo7hD48ktY28a5NGN/6aIwWXpU
WbbFOCJvNRmF1D4ahcwsrihDBv8wgzKmgemnL7JhWCY/DllGPz2P9f6mTUd3o4fACI3btCDiS3ab
rdAasZqUvSsCjNydUPJ6xev6SRx+lcUUqEC312Kc8N5Kb+0sX0qoAJZGl226qFWuTabuy2psEQnh
0LC9OyXLAWYMlrc38/Y6iOR2A3WQjlYPW1SBAN81yjlWonzHLA1aHZX5fiBcrCtMQLgjs4DCDJYa
IZXH1ma2CgJalqrqTDLKxh8Y/tDrCRZGHb+YefTNbDEnVfTIaZo8tHEjbvxc+X/snddy61qWZb8I
GfDmFZYEjUTK6wUhd+C9x9fXoPJ2VWZGV2b0e78wKN17SAoENvZaa84xvWmb3+Wyil3Sb2MC0nRg
a0p9l0nrtVdNWn4jMmEjnuXHrqhbdMQipAAIMQ//sMj9tZT8I0RUFv+5ZqXtosJsYREyTRLaVO1f
q6UGNVgciU31YIADd5MVPQNbA2+eEuWkxJTxkfZSxUl8VxwZVE+HbBXul2Z6H0QENXnaLC6m7hgd
QveljZirwOtwa5Vwlqy3TV0un1IpJQfVlAmfuD3EN0kmN+PN65tZCrNlRoYYjY4wIuMisHBPbo0Z
pstnXKl5WDTTS58L5i4rUkResMzE1Ejgf5TPQA5sug3pk9zU0oGjVB0FWQGPhN+6IN9WidvlXjOj
51hd5ID0gzTUQYOglpwnx0g3yd6MBuJVfyyKpgrKcRMCFeRas0H7ZYn3WmshGtJs3lKxN+/1WQ0R
z5U7cVO+K308MhxFIMfitpLnEJST1JKemeG5iecj3GgXX4HhDUxbXQX/EKPXxge5RihRhigLM4V1
WGmTjDO5U2lSo0EmjwZMk0QqMSI1cUttaaXnpAxakMjzvkwNRyLwDjHnxEQms14NbfyqMXHliRId
G/Wp7OsU0ea0z4dedIqeMj1W8iBhwDmYREKTuEFS/ZzRSRhjcVdaY5CpldsPFRmvYt+5WSGcJwzP
MJE37dDo0hMhqHejSha3iPLIhfglM1dPZ99iKrVL0x59V2KUnM3rQdw62ZEhUrtN0+7aIlfPI5Tw
G91CSEzuJBOX9EY3/NCmVMeNXIeG3rjmHI97layGyGLeTmbO4reGYIYV4nI7lpqRYkTVHkw4iM00
ruG6xqdp0sqAC/170HPZ7uRJsEfZSuEB5F9V0pPDgFs0pMdXDEyVOK8gjIA/krf82NIuSSD1H0YW
E7nZqhN0jcpfJcmPSF/w2x6f8bJelKRU76MxhUAeaQH70M0bVw0LOVg3DB88AHaglzu2ISVJe4N6
NzuCJCrb0oaTWmCT2mbzXZHT2IcmCjKw0XdcBPmOdjl5DlofEN6k2tUsY2EVFYu5cJyHSk+shBwT
wrLd8ig3mmdxHh+T+QYFMZv7Qe+/xi6Z/4P+k57nPy28jNVNlJ+0sBUJCgtDKeWfdxCEbkXM/wzh
mhUdODAwKLZcsTu3GEu7WAX3mwWKJW/NcF1m5izGaDkgKxLBSPdcLFjbcms9LOmmUa9xeZXV9Bx3
feNI3N73U7x8E3OqPaRlCOsAdz6hJVjhCryfJvC6QOgazSubZggF7I5lgs+wNZvXxVJzt92WcT9r
nMmY3lJnHlb5iKow9XTmYZi6DcMDqcUoXsYwkY4ZFUU/eKUswc1Xqh89UkZ4NaNp04cf7LqJpsMm
YxJGjLs6cXVs0Tr7EP4XW00iXn9JM08TZZrPDrlFn0upxDtk9+Wh6xm31UuxY14WioVBqAWJwN4s
TKlDIbQegWTDGh8E2Vu5sI7QSixnEOmOZChaufcUajDAuHfHBZADHNOMwGBBO7Sr+DyVyfvUpJ84
WK1AnmIM6DpKBwnkOXN/pPjEQvUGaPpB33xSTE3PYAjgWGk1hx0Nzqyhgtq4gA86Yzs7npTJT6Nh
Rpc4qKe5UhrbXOFqQtBlX6bl8SGN+XqHJaPVsRQZC0AeULBg+kqJoLGa/DQgl3G7uqicOp7zoxnn
3zUNmKBdr6lgJT71LbGFitBf5Uwcj0WrPyqVQz+7PErgVm8QwuO4GfH978NumcY///7mpd9Oyv/Z
LdxOWuVGWBZNXQeuBmr5n0/auZV6Id666NpHi+VaU2wdIr2xSCsDiC2q8nPTlTv68Mt10r6yzQKI
ohFEjEyEMX/7IUZKIFRF7gliwS4Yxo+byrXsE++xHGm9Dsj7rzTGsnAZdCEgAuYiaESgmRVBbqYF
da4pjcpJLTENVLBaaduXnmbKk4NN03Iss5sAnBGd3JJ4awNX3fwtXcB/xsiTSn2OAj7Gp57OEqEH
yFiWfvMGEjSm5VJFhnkEJ9rjDgTxQMONELio6NhE86XpROFZzDQ3Y5N2gHEGh52gftRmj6Sk4R7T
TOnWUWEEBsGGbToK/r8/8OqtnviXA6/eahv6wqJigH/75wNfgbTspCQ2roW+AeTJpOXcNqyer+oI
crdarC0QVTRjpHT78zCQdZQc6j4dj40m4S1Vhexa1mfEUYLXDsXq40PU3TFvnsVI1A5TSx4mkX/W
+YbK576i2LUpaeeqE5mMJwUgUDXfo5wv6Hk0uLPq3tjVMhTxWoP4SDJR/ijB0Chy8w36dx1uU5I4
lRxVpEiaNsDU/mGIo56UEVLB2CXvBbWPwn9/jGh9/18OEh10+gY0QGT1Xw/SXHZph1VNu7JH5I6Z
Af1JpQtJVWPYJZMY8J6vupzljj6BnhDHbaFcySYHzoK6L4lqILUQaGjejwN732V2yIpiW6u2sdsY
TesRIyERISIdAEVuJ9GqRnrOZce6Xel7JF9TSHDnyWizl3oU1V3dH5NyOopGU/t9k0j7mYwt+Auj
P+ilFVi98bkmiItYFbdHgxyPblGsfaMQ/oe9mMzC0pUac7U7Mdt8qFqE9JgkuEhmtp4LlUUuT2/B
KynsXWLJ7dqq1bAdKvMITiSFgDSPaP/X2Tbzc4ab85WSGxxz+vIb5pCOKnaAHCAx8YzuuCbqoygx
K1HyDTVzTw+HjQQLSRgzZHMy5lF36IgmkDLoYOTFVwWRbMVeEhyrychoarVXfeaynKl1vGWuNAaA
CE7Uuo93c0locFbp0qHeozsjgsHShZ3ApuleUmcSmqyuc4WhKE9ztzrguFK3r/VjPRbjNd1EXxgi
EDlDq583oibcLBWTo6Wlr6PSs2z0C8F8+ae8LMOHmctOOtyygLXI3JXsCZEsG/eopr8JlF3Jg7MH
RopuVaqaLY2dGvzegVTYeDex/JEY93NK2ngxS+Zd1wqdj3Sr9lTZ3aqiJ6143reioIc3AkQNOTks
YqfGgEn2tyGEZJfvRagIz0oO4VNf0/UCojnsdIb/6Sq+kE8tPc0LzbSi691qEVaqToHMWBm16zRh
GxoEszpkpnE/NE+ljC2tbalysA77kA5Js+5ZeeIy+OUl9fR+IS+MB6aKGB+K+ceQRsMVa7qbTdrh
wUEk8aikYZIKybE149pv+iJFjcyPJoJpo0TbX5eEii3s4rikKHtlsuJMq+Wc4bCrEE3YLRX0toE3
Kyvh1YRy2AbEPkJTY0y84Of/w3SBxexfr2JLUSlHJWJxfxs2t+nDP1SkZiWVY08v+KrpbA6W0src
RhuNsKejcuamdN10ln64EuqdkQsPcnKjC7ZgAop5aYOVbrMjwQvwNKq7RdG6g5Kp+E2je6Gs0G1l
1aOGR0AetguRVckuVVZASaTTP1lmrzqpqSPpJd81qOXmEYCkFog99+3fdVbpGBGnxU0jFhHsQSzz
TIZ79I2I+yoWivUYx5Vf8zWfpzxCV4g+iwxEWL3cM00Pl13jyJO5BOxwGYdbwogNSSp8aKyEFgt6
tIsI5nCWRN9YwKMBvrvhd8JqHoTNNGlr1/FuLIHxNzjK/x4er43KgZjmW8jSjQBUxeObAc8gy/IN
7/WN6B6LiUeCsOZUzWWqBmi0Qp08KVvb7vKU9y2EJXssowcdf7FHEQQ9CMDX3lL7Yj+mpAq3Eaub
aMQXaDTiKYLqBkQKhlSkM2w1OzofmvLS6+ANklXOjzqJwfspUUs3hvztWaPxVTKev9L61kHnpcD5
FaGwm3rHPGY+4IADMZJh9C5WUOLNtLQ38YRwHSSGyPQQgh60j52CbvXSasR4QEG3SBu7+VRo/aKY
gorNnl0aZXSW29qyBVghTkKSSGAmXWkPg1Cd+yWnrzELz+lUE+J+m7TDpWGN00fKDDYddS1rh0p+
FMUECWc9EbQTjZsTESTujXripgr2kK2cUf2NFsGW6FpK8GAdp07bDp7ZjDSjrbiykzh7SbKYYHaI
k24xMgCqaLPbdWFRw/ZI/jN9vXAcIE/mXzMew4dav0XAIoUN06bq7/SisEFMZM4wt+UXFCXuuNEH
dr7VjQauyFiai31epwoNxeiAcTc/p2Ya4hgtnlAgfNKwkdAi8NPQWgcr3q5tWyghrCz5saiG3Isl
Ms319LnsBah4aB3uo4Sw2abLCaHqRcSWYmnyFVr5lQHgQr4P5bea/4m6+fMXi5s9y4oQI3yYN3+B
1aXUl1T4ToeEmNuOMPOkINokNiolWCeNOYBYm0/qVpQBXcTWE7KiDnKAKOjW9GfcAboLPac/5rGi
uxHKFyXh/rv05Yp8p0wfi1VunGGpsn2sVU8g7MZgJK0pbMTHSenY8jD1fzOnctd2p2HDjL9B0fCH
eviWlMw8rKV8c5yusDzy1I+lJD2LNLgvczzsNWHS/VgVKpbXZn3OI047NkcJns1XSCScPFit3VKT
KmdlFSfisMK2Vb01S0kegA5wSc6046Q2zLKXerMFaNH3jdo9jEyX/MJqBSQnFimsI959K6I9OaUL
ezKhX8OYFMsKo5QHWHVyRtMqg7LCOVnFU2JrspS8lpLROsiAjPtMa+g5dN/0KeQzAR8gzdIUc2ee
bD7af0gRk9o7A4FDaTyYj7uKvdH1FnolVJt0NNXkKYsGwWtivBNDt2tXyJmg8suD3qxsA6mf7FFQ
o10pmL0vdeCSlUyarlLjA36rPXHoCYMj43Gzyy66XzQap+pUFfsyngiSUZUoVPOy40ARKWZIhDxX
fSqz6hATNLTzQ1wXxUk21yVQkE6WyLrt323zqn0MRdPtKd4fAK/lzrpaWDEFkDxp6hbWGjRj9lWQ
FuzjDRCPcivaG1gCdzaixKlrclv0NToKc7ud5ymPbau5OXtVlc2sKJm7TVIgURhI0/s3Q9rknViu
y96S2CTkQ4aLNzVmNLQA62gWE0lWivZkwk2QFYuDZt1zsXRhJo7zuYDcRK9J+VO0oL7yBSuYulZ3
cZfItkqoxMFA/33NO923rGeJ6O9Xk945qfGaaC/J2O909u5/v1P+/8nSf5osscOn/PnfJ0v774+k
/qfB0t//xf8ZLEnS30SMkoQcqMyImST9z2xJMpggKYyebq7c29Dpr8mSav0NbJmF6AHxsGohnPvv
yZIq/c1Cs4PoQ7ltWBhI/b9MlphF/ev+5/YSIp+LGRMzLuVfpY25xNRdI+vvLK3ZhBW9dpBZxftR
3tBdgzRQClTn8hD+PqBVmnzktlcdNWJYoMSRvd+nvw9ZryBZyG6+HNpw4e/DJiR9uNwefn+s6UcU
TOsTv5jlFNqG0Ia/D5CL8GMq8l8//v13QlUyO+0OVc41bSOUaMP09vD7TO4Xfql2ZnOjFrWOtHRN
2AB3KmAx8TRqZUwU2DAdFY9vq8MFE7rSa+OuOMDwIZQvuY9UFB7W0J4Xa6aBn5QWkyk8r73R8DKq
lRJ6bcWzP5jliZhYp1qWHDJCmfnKMKJFqXQRTo6x79f80+J+y7LVTjin1DEkqhNu70TfsZX7e0Hj
V91QjaGKIJ+SpG2ua0wPRzD4THFmPsHK2BO1QZNBrPeKTPc67zVu25rZELhilYX9+7QHuw31phCb
UEFAmaNT2f1+TgHBTvj7LE1rY0/ublvEW/j7IG1tEohzerdMWDjSbt3FWVSGeQcJdIlxXkXpbgE2
XzT65EsUl8NHlgKBpgBjMTboo2JqjeZmH8fUd6qx7NVYfSjLtHVzhieD0Fbh2KdVKM2K6gg0EG2l
MMGE/PdDjB/qH35cVyDAbjVnF6JCkSjGNIt/H8Sqav7+zNiiv36HLkjfUYHallRW4e8n/30wbj/+
/k5AOSEvparbqFluadl8Hlh7k0/0psy89AEBiYQjzzFieDCZ016Uo4TZz7ThGmoPSLOXb1KQcVGu
llMPfiX67PknwZfciW2xHwXYVZwSQPX6cZuVCQ8tPL1xvPKMJrulOOUz8vlNdgl/XsW7YQJh3/uR
TkvvkN+2R3b1mv+RXLAWL/UpST32eQpx1Tn7HnLDZXKv75TlQW2+a5A6+a67KVoZ16yrTc6cNIQJ
XGkHzcvsEM4wAj53pN067bdP8SlpbLaOam6nVzG38W6ySSQmsTQg9+GZc0TuErIrdC7dcUOFjgTk
KlQrT//J7mk2RS3ljN2q3CMhjdrVQ/WgQAN+1kcXGR2HrWWjnzsbfqfFTVUIqQFZVcSveYm1axe7
yJ3BtOcFHKrTxefG+my+GRhw+O6mx/TClosmc+wNx+FhovfBZtONe3sbA7V1ZMtjfrSaNBXt9ECO
Wu70V35PBDiMyo98j5r6IJzLxVFVu3kba49BS4HnZ7KR28nMv1VH9AD2xFysYU/w7BSsKdpT55aX
gIrJnruvrHQMCz0Kw9d9DR7xSzS5H1/BuXF0b2Iw3S4tR/xgEmGRO4Xw/bwkQQeHnzarHN7451dl
OVT38pPyAvlA0lhDYOqhZ3H7i0IEFkPThyjc9lOH+AM2gZ3HiBDd/Ir6q6nthnK8sJm1z6JXPOjH
iq7AS/VpPFXPllfcZbOtzx4JNlb3Rk68sVtrYEj4b5wtCtjlUWSbrEjTFxotK39Cf3YqVke8X1uX
2Eqg7OajchRe9cThj+G0VT/Un+UxRYJz0MNmP5C/50x0PWR3kt3iGzlOzOUAEu0LE5eoEJnjlidZ
YaXYqc/Aa/Clgze/5PXDdGyfl3v5nZlY99pRflkOJ9t0NJszX+r4Ry9CdUMtY1s9QFFyg3x5c8aC
M+FAX8/Unfi9O3jpXtQ9QNCpDeWJYsrE0mIjMJC84aIy6ftjhYUz9bZMNeAZDsCyP9ZX8oi16Ef9
VkLtI/22Lqw7a+/pD2ReNGxX7XJ7isguBH0z04I4NPe9Eix4BV4iFwSmFWpMOEtHp5C+q3YUiHeI
kxpuByisIEJ8yB9l7dXFzuR8IJs29ZLvFsEyzXj3ezqNiguAnTHvi4pPmgm9P50sV/fghfb41F2j
sKNXHBiZV5yg2+t0iw6D2z22FASHlHEK/VqMIH+qzV+fxQ0ljKcMr73yxtoRrQyzCZ76pmItjCuS
d550RzHbyx/r5tQMRm1uPQUvt9R8WK97k5im7bLvIQ50R6INt6uvUuJyzPuP7THzpc/6B9cOLmpz
t+r+vPD+FCdO9ro+accYrg+XQYDJaD/7gHbXydGe0reNvb5fB6yW8/tE0ua+ucc5LGEZjwK+y6R3
o+gMWrV5xLofBdWwK+6Fr7a9fb+zwAQccKVTPZLIxBviuuV9sLs8g5Qi/10khmt2LcE3+TtqW+zs
HmjqctAgXeYU4uAJbITnxWPGSdm5BCDH9NLsxLIlaIi1rQyBCE4y8vQLl/elPGWfSeZYX/F1iELt
zlBZQJQfhm0UUoC1I3t5raenrD3lUmA9CK27CIjs7aiB2+yswtEQ3vu1YlvgU/h1X9LD8Er0nWQb
632+wuZx4+dZDMr6mVgou+l2dQctls5KMEjPNClF8dIvd4b4Jxn581386yweYEpw8uGTKYufMtuJ
k6ugtbgsr02Kvc3hzzYetodoepf7H5SNNldvu7qy4TOpwchQUKlnTBj18p7XALiDSt7D/8tiYTBA
Y4w+MPy2MwshPN8M0p33ZHpRJ7ckSGyx6z8EIu4LMo79aPH4w1j/xYC9WZh8xasj2Y8Mxy5x8Zqr
J/mMjSIdnO00753otQvLxE659R1EGhrISRGcxF+TfoTflpf7anCxflUc2pKkcF+uPSkhpo7GL/Fg
p2nGJml3lUN7IC336N5zpBZEg9De3A9uS/q1TZd7v0DwZRlz1f5i5Ch1m0P+ZoVKmF31w7pTz8rd
dhc9mSFnNFahg/BKFkDLEpNLmy06zSsfocdx1t+Rx5tIfqWcaSa6ReZJ0W5Kz5X8IFsuLkZK5ehK
oslj7cOW9S1uD3uwPGnjVelzOpxR9M7qaYXfeai83H8Gcs03qH1LyZea+GQkL4KtMH6o3Rv7A3Vz
Sscxpu7DUE1f3077QyQ67ecQA0OvHAEmmbBbNCevd7B8W1y+MbfPYIbYDFlJO0nk2UDGLU565PD/
yw3h4RfE5YiFc8pEzq4rC9HT7aVmuySDyTbZ3dr04eFMu92TcK+2gaRjY7WpGPmWItAaP2l+kTOH
p8mChSugqdLIB3qnOB+1EWwV7CA3b7229TLlYOXEje5kQs0r5ut2+qW+NCfrrTTt6sJviVKODslh
Ec4mOw3HfGkbl490lQ/TZq/HJTA/1RfCxo/FFVfneltOhz9kcnfn2NojTgiG0Z0C2bUCxaveh4sQ
TBdw1PdYoMd9fweK+63dXYi6rn669+U8ENpz1/AaQF4PWMBoyrjJiCz5BHz5Vdyl0SN4cVFyzAPH
qEXiDKOQKRBxAU4PNZftqkWtsCeybsqfkfgMdhc7o8x0xJ0ruwvET+tNfBn7l2n2uqeJOIILwWS5
2z+sMCFvnyJgz66twagHqOJAtJ1I2swu6qG4rC/zS/fE8efN0vHQXOAIo/AqnWnxnHrfP86PemVz
xjbu1vjD4mzFuQqNZ+lp+0kWj8i0sjptT11IGTAT9841KHvx13jffKh+13NrpfPLOeSKCGXoZON+
uY77+EF4NL45cbpAehKHF4QN2jMhHdLCbtuhiNBFgK0PA5sSPsmHRD3zDGc/bRhK7LrpOmPAqwPN
IdDOUIgqdPIckbR9pO+L12Zihbej6j27EDPfRn4/esVuFGE+McK/plDfpkCf7L4kCpTJkK98EASI
OkX68IgSqL+5T1u4ykpfeWbUlAT19+YJwXAeh/1kOXL0RFXV3g1P4mfpbtYrrjIRMLwvsfVcnL4/
NbEdbX45s7u9n67dtZNPUupM1xs/Ot/nbymxMQlnfXu/3rJp/PYh/+KPbxVvvuMNVp0rhrF32N4z
Zx0Wr9c9gX9vnGUy6NOQMX9/t5E6wEYd25i0q67qsC8MpyrQ9ruc8Nk7hJXonN9FL3yikYnUBhwp
viMhke5ahrd1ca0/GttzIeRvaVRiYoMufTAapAC78bulpz6/MoqF/cdIi5ZXqEl3855jDjVCPc6b
wjRlUNhzJvAi7A42pUtZZobamJmhMmMdb8Y9SmMz/H0wksoK8YdTWnbvkVJAzEqsMdzG8a9nv7/7
fYhV/qtFwlhhm11sFzQqDw0iQWWIMrfr5dlelLxlt0+5zKCloeK7PZul5a9npSDwuUCr12Gh9lmQ
F9NhYX4ter//46IROLT7X/+12jT4z3RgJoO2MzLTaXPhte1iMCeYGADM/2rvqDPH2xvKJuVxqnCo
rbQPSmkNiccYdmAEMYNXXWhVmEYYDPJUaajz16LE033PwAN151C/II79SWWCGx3xRInWszyCwqKn
G2hYaJh0TW5qELRjLyj+uJKrW5Uy/5h7fCY74KeTEZr49j51yTaRN+CosIWzSCWh2uKbxp3CkY0j
4/4+Q4RkU0yeJmIaF0fIfEsPeFEVmvwJGr4jP+gPymmV/Do7EFKikbkg2rLhEeL1st7jYWcvStoU
78H+8wWSCfwcB1vNm/xGgbQd+OvPGSYRW3CGnW5blzVxSZp8G0/tO1VnPHsm6eGbSxO1NAlSt5vK
nl7azNXf4lC8l971h+FTWN34h1k6B1p9qwNj9uXc5btfW2Q0npzb8s/0nd1TpDbFFQaIq12WmzJr
lydXDfuFvXxWfrVn48FshBjdI0MOiM79H0F2htd8t/4kvvSese97My6qq3PoTHs9Z99siqn0Zt2B
UPhTv7exIxD2gt/RCHBRZG5LiIQNd+EtpveB9Mey5efuYYrchRtS49asrkcFY6k/XvqAbwR/f3sq
4VSyi018vm5wS+v9mtnVTrsMIar62VbOq0SryEOXq6DOZTL5DbIBbQ82avVuyHYLIl4M1Sx5rlVj
+vP5R7wU0wW3fyVvJHKwfw5gUAZAEQXZNPbsx0fOyiZzqs8sudVU00vC4Zw51IL3BdGadSw9wotz
Uiff6/uNGNdT5Her1/tpCGad+TpVfTB8ynwF37xqqzjQYqrdcLB6x/okokV4GBKv5N/v+MVVuII6
zE9qg/iD+/uV+lk50EeRQFNQE2Z3sWpPhK5tbj17jK3Vt54h0BWAKeeKUfImza546SIqfPZUmFyQ
U/oFN/KnGniCq4bxQfVIv4hcJKJz0F5RiTWpz2kEBJxf4VVQAqWzWWytk7hHfLnsxqfsTqtd46UN
pQPDv+KufoeN0doKdtlv1ImXaPIMXPxPQ8SZScqNbXnTJw1nVJ7JyzpTWuqpJ3/jzEF7wcSdCp+/
g9kWQtzoQd53u+WFb6MNLL8BCGibb7Jq50+IXssT1ct42wTu0nf1Fsm02jlr8I1EspeubM4vpBr0
sXuTY9duQZNbcyIGg/S2GC/sVIl+FwJvfwHeql7p+99unEQu3SIXLuPoRA914mGDPVEOlOafRXUU
4aR1e0ab1hebP8pTPWj2t2YZeRj4oEgdoUJpfzsG9AhSh4Lsj4mhmBxMAjKc+X07RtNHEjGTdVLu
Ez0fItBbp2Zbyq2098cP7bPcGaWDwH6jO5n5BjFFKK2LR+3FF5+XfXOX0mZa2MTsFjzAeKljp8LE
xDVOH+yleiOPJd6CMXfBlm2tt3xKjSsd0FDc+i2907/fzqJ384cuAoLBB06MPLe5DG963YRSnK6A
8ErxrX1ykiSvG+4vwWnflc3VPvv1UhYw+31YYdnr+MMSl7w1WOQxxBXs1Q7TfX9m4GII7vTSyLus
Y5Hkc9Gc2OuXWXfpcmX38zsKA1oZOvgatmDaC0gSHK5wWcSfovP697XxRw7afAKOsnH7jh09dcw/
Pf2vwjdSu3xHMYfqtQwE2j5xGs4ni2LacPvPCMMAp/pJGe3yGWhVkJGojGLO3l7Kd+u6aucy92bo
ApJTFJeCwB1WJlIvnCR3bhbK+dQvtzYLS6ienZeIey/NofgYCT5+CM0BPsk81b4VDjQd6BO09FCP
28t0X4fTLnpYGQoxvbG3C20tvA0e3273nV+4SGLlwdC4hZ42ZaeYfrkGZRJaJGYBt3f7J0BwpHTZ
jPp6e30qLxiP2lMzP9P14k4UafeJxVbB45bTfRqegSuRLpbywrU7IIc4NXf6/XrPiJgYPItV6diz
WcBnESq+gsDDvr3cJW2gZ7vtvF+fbitF5iQPfPNccsLLCADskoLiZYW9cQU+uWv0pMEgBFRQcYys
vIf6KT/N98Y7wkWLaC5X/FnU3cgllx+Ez1Fzc8UXE5Kiw7LxTTqhqb8Yds02wrpHH8VlyNpFH7EW
fn6PN1+M6omXiUXAfHNFETliUNpEMVJnR0EDE9HXJCddwAyjHGVuHOK2L4kHkj2J4hNJa7uG4hrQ
wjJ/uNWi+CW/Rihe9ezAHYpVlBMrnU8GQaGMOx/nq/wz8DU/cLnpulMCeZx8eneZgJrXj6ClzR5v
qBKJakCYs8lzRBDMYp+c6z1S1ES3e6zsTAA/EnQKTAJeUTeXr+v7fOJKY8G+eQdHXhWd5KnInlCf
FVCd9oCb3GZlfMjpBFmMVQsvvfLEbmE2vG3HVStghQ9U4YqQx7oq1Ld8do63+tDPO64LvT4WA91J
5V1boAS6BY6ZDYoKWIqgXXyzvBs5G7/JBLM3X0MeHHt5ScbZo756RrcDG6j0HnJMMlJZQR5ufzMr
S+vR6+R0ZJzPpN8rd9pnwT5FvX3h0XQiIzI27vMUSTKnAlUlt23msoCTwHLWDjwK0u5TGIj8V3Ih
LH8oLrjg+57b2nzittFBF6VOjlAd+taZ5deePf2ZCXDCHko+FPAJmP/8SP2DZfr9RHV5Fp+4KdIU
xOINj/XSx/s6yEBJ3POlKC/qU3yJn9Rvje3/ecJ1SGtzsXvMDjbWxjvp1vt1pa/sPj4gnCKBGdYY
16jKDbax64C+CB4+8anmwkQ8zinxMv+w92oZ2TIccpAlWFc1dro76XOdPBqT2+fCoWA7dxke8Wub
z6uXzu4Gvu4C95iMoNzJqRaJem5cf772T3pYfuRX0dPfW+ysNxy6jUqGhv4476UX5It/rG4XE4Ph
wz7zlWovLF+oRfog3pkfLL8qp+UTN8lN9cUHDmw03q7d/oe9OLakgSqOgOnmJHxwS89DmKmheWpe
cZvGf3SDatvfzKcBnW6GSF0M6NjkfIdOFOY0wviVemusirQsR3o65Zma/90wmLix25NHt2vcdnTn
p9mLn0uuADZ4Mzc+v6x2kuaUSEhs/Q9RFuzJkFqJmk2PlJ1ax/9py+FylP+w6qKASzdHuIsPnGXD
Q/WtIkmxq85dOBNsIKWXwfCiH+KlWMF1+AX0gbJwY/gx/2ABD7P79hrvOFu/+JBR6/fDkWZp09zx
JWOh3RMtDtElP8mU7e/m83/RdV67jWtReH4iAuzllkVUs4ply7JvCJcZ9t759Pnok2SCIAEGA6tY
lihy77XW3+qT6k2H2M82EBZbzLhkTk+GOv1ftmUrc7IX+ZXSi1wVmpJ9dpTO2nKZsX5jRu4oLsX5
M2tUo2xlaZMBkJXupK1lRiAdQvMYVfQ9m05yxPJIazd8WV9cnKv1BPaojvwjdy7Hz26fxnuwJ4GX
s/91epuJ7rQjl8P385G9LMfm1r6yKCbMT5jfvMSUCZ68U9+XL+sNrs/8mpJ+88G+pKnnrD9F8zcb
DeV/cFQ+gtqN9IP5TXUiwDotEIrtouec8uEFm3YGOrdU5i3bpNjqR/nF4Jx8G7b9n4y+Z5+d06fp
Kj60xi53+Drmx+KgYgESgJ0g3bahkXcNeIst7yrPegovNUXNdvLUc1lQgRMgd5c3BATZ5TH2lK21
KS7WYdpOz+ND8s0jPrIVzdIJRyJO3e7MSBygItrwbTR2IFNIeVQX6IalL5QMw401sl3XDTv7wgBo
HraU7zgdiOvM2ayRn2OsYUtUk5XX1D5nuAod+qj5FvJde3wRY5dmWoQ+Y+I6R5LGxmTC2zvldJhh
knmpRWLYroTnc+sxHzqYiq2TNSjYKXmFA5QLVz4vjrmFbjcrrxULa8osimnDvqdElreZ5FEgVt74
Le2bffcxvgztBu2+/Jgc3eVLp2LGgwDWQ3Gm66MwfS4VR/rQPH1XvtLxHQAEdjQWxusqdXjKTlW0
y0T8jeyFayS123eRSSuLfriFqMW5I3wG2/Ex/RX5eKUtPNUPodv03909wABy3GZX3Jp6jLLgzNzN
g/jF4EobPPVN2DeSHz1P97HxtG7D6KL8SaiQeFdM83UaMnHbKXu4/ThSyzEAAMNNvnCv0hmHYN9k
t8B4SDgnRz52Ig0+45QPLXLEI3Of+TYvR8VDnXbD1piJEhAUxbiBlwjDGMYkz2r6MfCJ4t34iEc0
QhtrJuKHeaErH5mkf2PFysyre+ZrI3ANGQ6DN7sn+0/C5ANGqK0jlrSFn84x/ip3QA/EkXnoa0Bs
0ja+KMuTlLktp4UT9k5tvra9j8PLwplPG5zBgNySgmrMbNAuIqstfrtiYWeFC8uGieJ3ZUtO+EC8
KarOwmQaMwBMDFdjE3t6lmY3Cqg0bK4CevjleT5npw61PRfMxfwemy1Ppi/IyBDIvPSJVTuj26Hf
+5k3Khc12OKlPsGKQabmyZtqn3PxUCqzkYRPmofn1Gd/1766Y0KkCUTBT5FRcrMuv+nfcrbzv927
iYFt6IL16X67bw/RExhr+Fd5SXzrpd2jW6Lhnz9UjAz49pwlXrFRtpBoC/eLKw1J1nMgXBbafkRi
+NUF+0a8LMuJV4z6/fQIisME60nnYrJZrJMeddDeTPeY52vqUWXcs6BZICSC9JMNwGa87lmv0pe4
OIW5lSwf0FIJfejI+HwJpr+0Dyjy9QLo5gATNfbU+0Xorx6fKyZqOlPvwDutn4mnW7nHYHQPhZyw
CXvFTUmwreCxLbSTa35SHAcnHd43LNfduKcgAC+k8XMRzgvfxTvcM8z+WC0L66ppfpzdtW2DU8xm
Nilg7OQ7Kux1y3LTbf7ZrWl+doY9M2hwdgbgIGknUUA/tzQuNdmS1AkJEjcbN8APmXWM6t6TscnZ
8u1RAafoNd1FWt/BYtr5VfY4OJJsR+hmj7LXP0XnRHtqh53hNWyIhoObauizZJ/4uFTGyYNqOa+O
xG6TKbmlRrM+jVe8A4p7+hPqHqd6fkwdyzPfmQQYmNnTejFmyq9EU52AT7sXKPqm4VooRl7o4QEU
rfcGkhkDk+Sthv3IEKrkE3jCn/HbfGeTkzV33ZCGrUWx8bEge4psdjiYhiyuw208qX/ya02JszO+
S92uvTTazPIOh+WO5sDXHorLOVGww3IlpRuw/mnexIXXNW4xowSGaAtI5QMdRi9u3WxAk8HLDHzd
7O6bDVRxkp/5tTQ9yN2UaSWmma54H73pLLAcySBTC7VNPdqWQhQ5XsRuSR/GlcZ5LdjRa7xpb+gm
RMlL24NJhtxHVjn1pXoty60Bcx7j09STEmZ2G2vYScllHu8WSW8ltTMLBcUGb2XTf6XMeXyd8Q4R
qEyuaCXap/mp2Gm2sGV0xLlAZVe5wytzWeIkKgqmm3HB21o7y3u2R/WubJpN+6ZAHRfQMzjDqyw5
TcLc9hgzNCYHNhkwlLSXW3hfbhBqe+UjhnzJGwSGAMramszJc4+g+ATbcQHnB96avgujzdJ4I4SU
6EM/6V67TzlSpJc8YsgGyWu9vtf4c8I21Qn4p2xn1R/mC4A5gNHYb3TDZWRJuaEC+qpHwNPlzuTC
A8Z69MCUr9JF2OXn+iV7ZlO3GjADEk585QfAiAjwuLGVHYADHlrb9Caq52Q/nvUO0q+T/QnexLeZ
3pfCe1e/F36yh/7vMdXBJR+lwwfz/2pfCk4vOfKh+Si8wBN23Wt84+Oo2Kh5oBzKLsLDC6cejDSc
6Ck8T0+FL8MKZqi0InRx5HDSUNtlL80Ll+b0wknGgreGmN2UB6oP4TyRkbqzUCbLx6F8Fxlh3HWG
MZ0/orAoNtkEJusYnQvcXf0plEOTepCSITEubNEce8qdfNvO24j+qgNz2cyBp7G8jK5BOlG6T8wd
qsrV/sPY9ZgOGV6vEj0NlrGBRZYHGz3l7LcRmoA/IOg1MXPFFCB9yypKGQNXohOhJqmDqwHQF0cP
adZ6eDUXB/HUAI+2lffmT3zLvyZUnX8AhK+8PGfM+qx9S0zuyFLnxG/tofnTiJwibOm2cUxeK9U2
n01x/XQKfG2QJUZbtQ0EuBqsMvV74dvhM2LrvVCGvcmH3jWe9DM0IUc8mM9ghzgrGT9a4rk4nYo4
fQIUqraWHPTD8Dl/pxLXoJ38BefYdadmsjv8c8kCHe8htqqKhxt2hKHINXwgNS2Z7BpPhi+CjYjU
tipAJwkLrtK7lBs5mB0EdTzUvuI3moog95vIhQnRAp54/V7jOoXS82UeKmxIrtVrhoZgg68TKriN
khB3SNzoZhm3+NVJHpdB7cJilV/US/hHIpTGbr9NHIEcaBGvWGwxvSVZKHHlN/4emcJvMjOrp/ZN
3CqvQIqCW96Ed/15eg9JCtvJmo9c67ulRPnpXXYKBnGvQrjrHMsHW3w1Zp8lo701+wg15lt4Y1HQ
xZWIpqlehUb8HJ7Mp3ELzlDh575qGpx6E18kf/xOLx3gm3DpRZszvnpV3lVAnviWqW71it0YKWkM
fw49wV0M6tbj2fhmbM8vvEZ3ba7il3pIz5gyyaSXAHD+8lGm+/LR+Eq4Qq0tgwbmojdAZs3WAg/2
m/yQ3fwWfXDahTeRYbNjnoF8qtnNj5+ftNUpE4bt5KfUYH+M0e5ea4ZCTsQf4j3GN5UF75a8Lje4
AQVVLSs4frr9TsByk6vzy+J3rOPfjANqHTMfPTcLJ9wFsNFbHrjAygC38Ka87M98w+j72h7WCnli
44UIYEMheWVgeehOBNudBJevNPmouLAO8aZ5rq7WTrugr71MvvqlABiONrSQg7zVLqbldY/4jUs3
2sducc1Oowu6OE8HEd3tm8pYnrLz6mJs6SPIwucLSoexhYfHmIXB/DMqLnjyfIj+rfsYTjqfFvj2
Zx3ZhnzVoJSLGx0EzZ45zrTrkV28qtvsWQ+9o/a3jg5cX3j3lczqdnzPP8xiIqIDWr/XbOgdEN04
fSHeMHUARDT2y1WRd/qZEjOtX6y9eMhZPtl66iPnZbXPXsvYNT71L+7rJVv5wxLBiSK9J9BpqOzf
mifZlajYYioit5YvY+clIDWzXcCwwgWBseiM1aGv0NnWDmPnMVpPEfGlucL7FIDc6KhzpuWfVO+V
8jJQJJHmJPtEmFuaLX7XR14JsqypOGLvNPfxpsN84UIgWK4F71QPQeRqn/1L/pIcOD8Br0sEOUy2
IWLeuidhn770O1hU+i/KT9f4LB+j2R1JS7Mrlj7eIjsmDWK0Nd+AsOvUKZ6kd+a6fyaqqmN4L44r
RSx0zekjmHfWuf6MdlxaC/PUB5wQcJvKwYgoOwps99DnPNLVAhix8OHuzYMgmnx01QwTTG96YMSN
/BsX9DuMDuGoX5kKoNwOPtjpXrAmNq8Qy67QXK/de/0mug11dLapPlmxBeRpzoAJ9lU5s4Ow0+h7
WENqDQ2NQTh5NRhs4AXtYB2U28ZFmtEgOSXlcXOdX9qbdhkPDbZQuxhDPyrbe+OzwJxREAoH6yUj
AOIkQiBhZ2b8sXwLpFO4kGIOhJay8gkbOI+MWah658hRTH/2LZeV4NEY7nQH627uyd16pSntTCb+
tkUOs21SfnnoEvePLHjCUsagrmVizL2WTX0CpDr/RfVmPZIXGgYc37XQz2iavPrSnHAA5Z1SEwSt
V8pUyl7+033SqcaDn5ysj+DWUGrLbAu7LncjcVvTXJLlPR4KjN3Frf6tf6e4eHKoOIhHw3C1dAuM
Hj/oqfqHOgOHeDrAlXg2KHax2rqMPyLhDrdkW5wULszeMT6FCztdrpzz8L2Gw6Jwcqn0U+NWnLGI
21rFc5xdMd0hxbMGaqUw/VOD/71RQ8Tsrx9SyRgLMfGmew2/p9STA8YcDpcPK3VmekRSj5VXS86U
+n3zlmI6T6unujXjNAm2LCnUDLeZLoO7MrwCawpthmDyU3nofCf74LVmyiruZ2kZPF3fG++55FX+
+BUXu7ZlCqAfNN2JprWhRmeu5uuCvAhrRRPmHgpHK1o34PA2b7s/ky8fML4vhxVb0F7atxSKariN
yqMZOBrTD5z8lW2ZEcKy0qhY+VDdlJD4DJo2R/qe99GxYpaxrCUs3Q1zy9DBritir8KN5YpSjyJ3
6s7GzgQ2HbaKAg31yD4NLL0JWXDQmc7P4eIq076GBKHv5X5DRcIbzrOHFEAZxUdIoBAddniXS2wq
gBHU1vJ6+AnnTs8Vnh/CATE4dpNxSrrIU15tlRIiO7JYd8HAb9yNw6WY9yZoFxhkCTCxn4YnJfua
9b1qQha7kztji8WWsoS6jFqIIgFtTsMwhJKdshvHw3jDWsnXsSRw9Y7klQWQ6hC+zlg0uTpyKIaH
D/XZukBP6ju4sUjBkAkhrLcpjPAIlMrPEOfX6ahNcDjuLMyxvhte9a/h8gvs9yvE/w/n/72JDQXk
l1wS/uMC/D4vMsN1OtLAh+MXJp3EEgeFz4gVMYF2631zoKuop4wLkTLWDksbL+8ZjCUtV0IlMJTT
l6AjYGjsGaXwk1HBqB9nSdvVzdHEFpchxHrX74PyghMHkYnw/Nb7pKXgYWv98fe21agbs64tv1Oh
2OcJRpoEuf1I48q1/72vWR+oU6j2v//NLdKD35/+PfD7vP9+xVR7IjeEeOjcQQXe+n1SThgKK976
Qr9P7cKSxiSR0/1AHPsZE+4Jh51Wxb5p7oOtwpuV9Nj0m7EtN0HY+TMcIJk4K2cadXJFCy9+Tfv5
qQnn6xS0nRsiibTLXNHOehGfsyz6tJT8WVGFT1kcuo2aqapjAW/EKbGbQuI1XK99cMapTsE4RkqY
9j4CATW4kWQThrWFk4bD5C+4J2/ypKTJY4JgFUCNGbTYGW8bpKMSLY1p0Cb38EQzJTkJcfrIh3Lc
DTH1KYoTtj4slx29jwGuWqwRcx1kOx4/S7GUD2oALQql9myqHt8K7lQcI4zHNy0yXc5BRqMjMU2y
dLA00AcUE2jRwOJNZVMZ4JNp65rN/IEqpLUzAoT8fiAvN4CSJoQURlkMZBnD79RgW7S4DXhzD62x
HdkIUzzG5lGcSJKKHkNC/Ans1FVIgtwVDK2qtqKGiUic9BsOCP7EiEmhfNcQL60a848YkteiJpDp
CCwKdflPK0Jn1iMY/q20WRbw8ioaRSKIjJ8k1z4Li3lGFmsBwu3U1QyYCZMJ96VhfIPozVENoL1B
kSQXOxMWPEGsTFsXxoKO9ZxHkO0gBM7FjzkViTe2YG/xM/5pXQtbrBloA5I5dCd1GV0NebwjRFaG
x9c9bobiOSBdw00i+Yq9avSfg4kRlQTJ5guTuDbL9632Nc04lAr7RWANnMskdjnkXjtBcZfibPFw
E30EYlTtqvyvmMB8CBoI68aUjQgctb0FFjAgeoglZg5NFyenBPPUnuBfd8yKT9LBEkc6JVUNSQGj
+NWVmY48NT4iUp19OdC/rGh5muWMoZQpwTwWtQ36YmA+PlGoMtuUI3065VoNq6UMttrqNJRxqe0M
pffKYUIQOi+wuSOLeTCYoqKX95oz0ZNGiTlkvUMRBTkyZTFLzOxvQwbRAZeD87IwEzFjZNWY9hNi
P0YiPA2UqmJG7Wp8sARWf9U8/En0htFaxt6WSoyoZE7ZjhmaXAvDcTHnvUF4PGMtqgE1ad8Fk72g
YoJWdwBEDXatnoyZqt3I2adW54y6muRhxGSUdAFcZ6O6iSktwSAUzJUHUFWRuWGYsLUlinXr1ZCx
X5VqbsNSllS5dpbo/uXxEnAiucHAMEIOTRdvDti5Gezv4u8oYJyPtxlmCLLiWqsUVIzzeDU20vY9
JU0ShJMfLGXq1JBuS1mFZ4j+fOoy0UeCrLGhlkNWbmZNx3Qz/Blqpod5z2k2LEzBiStStwh1D93S
JMc+plDJW6q+okoRuX7G7bSXEHNDRDQZhKghVuYmjiDAEHE6/uTZAEQahw+ySbDKIz7RLuXUx2Gr
d+ImXXy5V4tNa85cJjBVwwH7ne9mUWMa4PStWZa7ml6mCmiqA0Oc0hnyc88ZHK1efAJDrBLgM7YE
N09n8WqoWL+WMi1MOn2Lhvg+TXzXaGRnT5hTD1r2V1vS2+NZRBYb9tZnU2XkKKh33CPYq38pQDOA
SyJCts0LOLha8zzlgvqeMm6UFbBKnOLkMBo2mSrsR4oIedLZcFqz26dD/JH1BAEgojsobWTAisRn
SRsASKcQWUIASySe66sldbbZJ9mhVICJk5rKoZMU0R3qkhArYT7LHa7uuhG6qYlMP2iUG3rrVUXM
zBAlML5hGDNt+qVBfmNE50IK5ZMo949G7l/LhuukJ6Wtm0TaeIP5RBS20SmvaEA1QPtFE21VTBm2
080ZY1XxuqxvshA8C0EITlEL6R4uYo2xYoRbn5tYgOTWMWCJLM2HmDKmDPIEAB+FgpTM3bYlhErQ
s1drWuUKev/RmZijigbl8Kh/ZXr+Z+50y8fyZHB0kRl87kW6IbtpALVElslkR/4mnfsSqrkllalr
qvRL/chISw51fwn7a1y1kWcRGKaWYsakmTkFlxlMuRZvSdVc3JCzHKafQ4SUvrJCxiIhPdDcDCF8
Q8zQCofd6C72z/PY3tsSAzWsLDEn5qSK8AJS5sCWEkXjPMnusUWMdlRo0h77MzjHuJwA48DxkCwm
I2bHpYgZZ7exeorpAuBj0IUeCrSI0e8skCoaBhsszc5El0Nu1tTSs5pl10tR5eltds3zfMYohfGo
iUuGKi+uGC0QG5YxA66YA4j2GTNGY9Y2edoiEOFFJjoc0hSw4TsXIae8kbSDO69j6pZCXI35Ti2x
w8tugLsiVJKtNwyXq2UwHWFm9iUHIiBEp71lIkMDMs2WTlg8tYY9UY4taZTmsq2qIdmXE0pKLcy8
sqCEtHKkfUnIlJ9kz94eAnTnAV1YKsQxCBotDMSTEcpCaDI1VGZ80YzmqkiV4BEsAkg40dgnKlOP
Vqf3G9hhbQPgKTKsGQViBoZJPg/4IVqJYSB9qq1IsoDCZ+jaaZ6YGZd7C5U/Ubrg+7GhOjJL/yZq
EMqkeBa4oaEl2xigXZoy/LEgyKOZfpNIlMD7Ys69joFamcyEW8XCq0WEnBsQfAg+rzH+UPObXCR3
oQ630sSCHPbtyByeZkQsZLcPEb0UbYJuic0kbwx8CzX5nqunWWk0NvJqK/QMMGcxRbHVlT8ccVp2
03rTTW18zL35HWT5bcIK5JT3Q3sYw50ygQfIejweNBk3B0wxIMPkTKEayzxaRf6pBUjPsaqHHZBc
psg09srSv64+O5yslDVUd9WIKyUq0HYGaUxIvXZyai94XAvaG/CnXFcfeQ6QhTOZkxgBjS8JsLYi
ZhlsNOlHSbV72dSSO1UiVjrzMQ4gfQ70L642EKtQSapfpFAXovZ5MVbDdbxIY0gNslT7Zk06RR6i
+VFC/UNpx5ruq/OymNDcHCeMSsM7vFkQjAEeVLm8sQRJOPe8f7fTwuZUzs2JMJz3eTKjrT4yjXHn
JFevpL5uw5lpUi7jNVUbgzc08H/EFmRbFTN/mtpkF8TLXm3HS52VsV8okR/FTK+kCBZ/mdTIkOIe
seLaAgnEykTUAu3ANh1bp3CU5p3RM31pkpL4tsHaiBUgPSbm5JA/6UKeOHoIvKrpCBlF6a82dt9Y
x/O08AINej5Q33HAqtcgX4jJOmIaot4WAkqDTrIrHJEOC8WJv9yjJFY3KMDxoZX2VQyYowactdKi
HcdIA0ypBWKy4AoZMjEcGlP6qZVr+pxLFeYIbmekpHhXGGY3w63NI2dZDHhX4xPx6XY3gv20tS45
1gwbcuzviqIkuyzLLxARJrlBcAmhvpb4quNuUrAxbdaktdgejNrYzUZ9UCc1fK6S1A3lyGkbqIqm
ouobte4+DKsaj7mFjaVFu2JplT9MH4X2JFfxsUUq7AmGCQQ046EYG2+RpN26bMLwkvfKYUpgE+ZB
SgGZvsyh+RVrg7ZVZsXatEX3LHVDeMxVlrJiTt+1VPiTdhxQjTmppQ27SKveG5xdqOnaRy7H4Boi
uX5Bjc8RDffIlevmemPPJMPZWO0KNCUZkiblJuaiizXWGdeK2Zb8OjTFjVkOjtVROdXFchy16McY
8wCV41eQMtkJ0lnzKMY2pNXNJ4XcpTwSVCzZYClsVKmCclwxVOvpeln8rfoqWiAqXVy2frUye5O6
31lGLTihAv8Lwaa2DAwxQmrPFoVIrc13dcoRK5pxh/i4lchBrQ+1mHtla75j+4OzS4b7nMTsqCT4
g26X4duMDWuDtOBFBDQb4/Y9n5LWiZQR3uSYGr4GMZ+Yh0GmhZaHg07qA3MpGZFJkfMTubjAIkrj
GkR0403UeHEMVaMhONAZvsVlSRyhK/ik165GAz0iKYukOfR0DXHoOMTQFOcw2QQBrd6ipLcg0rHI
6MFq+TZKp9dSDyvP1pNyECO6aOb5JjantB07RdAvWIkw72oJqJ/3AryJKQceMgEpFLpUKMw55rAQ
1Gjkd1zJ1nNbHZsMu6d+nbjBFeTigeNUYaQZjTullP0oaICV56i7MlN4FQjnqdRc2CoBX6AgNcxA
pv4j7QvM1lTTo5oXnLYTj6TWIwbQcliQjBtnyNKaftXphvaSdh1FALFkvidhv7XShNFBhDtSHmLw
q3Gxy6aXjG+aRNJjFEjQaq1VL9veEXdPB0yVY/usFgXhF+WCG6raw4jVIl/Rp+swSHTeDcVMoCSM
QmvzpOjMXkMhfFqCtViWODmpSyHktE+c57lr4gpJPNCX2fQN06jkIAnDJQnlJz74Qq4iDZswtmjY
h/pkiMlHqqTYOeKN7PY5i19ZwBI00mfcs2pvUDqoJTPHV1y/d2xPHbLFD3JgZW+ijn1VJHSHpFt1
ivkAAjlnq7OX4GcY0Y6TCO4y4drf81WqGNI4WtpkT9M652sr4dREX/2k7Zu5Sw84WHF2mCqwThOi
8oHSatJWhLMCaL2gth0VYxclzyU+TyAb3XckwqloGA7UHU2PBa4+qZ0rGmj7i5GjWzGcISEJwk4X
A3gLJc2FXqPamucJHxkmDlbaKPB04SPqtT6ScGhsKksb11EGGm8ZUlwsB72n48SFDEkudn0Dv65X
l4JuW3VGBTa5GFSm38NxaVbrmzVCqBmavzNLr2ZF8zHvM+w2MeCBxAj7iPSxwFWDYDy1abQdhuVp
EeX0UJjw/qalOlh9R6BUE8AdDGJPS8idbiBfC4t8UFZ4R1NZmNS8vetEPQmi6OrjG5k1hOYa2n1Q
FchcQ2vYvCnd5vuMtqqAAzXucuCBWOYoRY9QqoM7PeOQPebCRtHQNcx3JdORoorL5CQVzCocPe2Q
s35cSnFDVnLg0gW/Qc2oxEb+Xuobvp+St676Bl8oAlOnjU9yHKMNVuJrCbGjkmEYVnO9bdPMrSUh
uIkNChHMWcFkvUzK3jJd2QzLTmnRVpD+c6AsvDIxWSBbjD6hFX9ZKH8irL4co6C7K/pR4grI3aBV
BbvpFOA1OXO0wiw9PbZoaE3rpcB010l0TlQDsHCkhz/LLDaIs4zvJY7hhEB877GJ2sj6+I6CquNL
bDCf1viwEYzquiqmjVAn4BxCF11n/csMn5E4VMykcP7rLc8Y5Q+xA0wZV/RofhgjnUumtx+ySFtX
bdpAfQQEG3pIsPZiB88j66PPTmQolOAZkJQJtqEjZVUCSNnW9YNLjgFTIKEXEdX3RulHW1Ignop6
IUNzF78UfbwtDZhGp5/SpoQK0JrQ+SQIZGP6ExHZelmg6sslUFm59rEaLZxEDVeN4VFAOGGOjECm
TDoSyWretAZAZAS8mhl+hUosnfACdEsNGVU7QNVMq6m4LYr4ZVZS9EVv86MRpppL+kthaUw1lfaH
/e0915m9aF1IlXUu677ZMs7UpnDahHX8rmINiES8H9lQYxUxL7blfs/ScMxhuMwFuv1Oxpcsr30t
pIgx8GpolHHD1gU0oeL1PGamU0jDVyAn+M7BFC8DqpM5aAJU18OWFClpM5ksb8UsfWaB9VosCfqV
7HexAnwKphPmqe+m1I7+ouftsZ5UE7xLkFydRBkIOfXnMKr+2mY4ZYNh86yry8GysLMimozRUlNs
Bil4YqFLDtghq3ZYFQw3TOmlsmp6w3wSoHoiitP6B5tXfE2nbnY007qZRmgRLYqBY1u3r2ZRuPpM
GPBU1shSS+WmksFjF5LauFlY+YYgCj4cVblC/oR7Xc4+x4xnYu0rJrHBdQSfr7xR9+SO6FsD5oGS
Gb0fCBShJkpOJShYhXIRPQJVkhiX6ORp9YaIFcXsVNxKsZcXwgon88TaKtQW+7BUv+NcsM5xUl0W
EVHnKCvTxsrp9hYTxUteUMiruqcnGkbX4maYOzBLq+hOytcI8SRn4XfoCGu4vambGy2oQ/CmFIVn
Lgok/QE8I0o+G5z/LybjaLqG2dYH425BviNaOEbzos6YCgp/C5VIBAKB6NyEs9E3PyGDN69s4EqM
lbL4FkyMpWJYXweU3evUvhTzchMaCmFcGFNtCcI7mdOk2IEBRqoFM4VcTXFgCDCKAwEOwiyzYhDC
5uJkKENlnQTH6Pv3MBTuSUmgbabTJUdV8ZDnJd/KWnoIAizR5xH5odKvJMuuc3N8q9k1WUhLiWGz
0l4awcSKIcyZc4SRtmk/eqHH9RmnMHkZEXXoDX4FbY/RVyS07iCh5REL8gI1XJjtbmEcQfxZ6SSS
lW0TslO9WuaoCpP4rWP7rxDd/G4JcKzMpPpI9OlT7IST3OhH9trLyDd7rwJtj1Ef3oVFC2Ol5RrM
M3WTFI+JrnhLHNF9EGAzFMd0RMifQH3PRxb/DlkWG8lk04+wP+v1dxYWFKSSCb0Y491i///+MZqb
K/68CKo0jZADSyuT8+/Tw9owZ4DqtYkYxtml8S/2/z1pfea/m3mt44nwe/u/H39//f/5+L9fX4aG
9/XvtmGCMI6+JIx/+ZMRGgmFd7z+9/vT739CORT7ZkDN+u/m70+/9/0++u/J/9d9/9fN3+cFuM1U
wzeZxt6cIhW2ME3eB2nFp5nXj/jfj7/3/t5elImHBPwuN7JV3uhPyv3vf5xdKG7/3RYWwsX+u62u
Olt0NPHDyBdtmy7Y0woioaoqo8w9ieMLn1LodmqQ21k1m9tgUnDLMUFP86HW9pEYafslCkwXb3wo
K+vNrl7+5wPp+hRDV0EeBGX77xd+n/Z7U2Ao5OtjdPi9K9ZUdU8GFkq2XkxV9Mv49vw+7/eR3//K
vOGP03Q+J7GCcFsvEHSRV6Dtfx/usOHelfL3rMoahGFrQN2KpbIb4yJ2oHDAZWt1KzJqwHzcqrHk
rUB/1aS7dQkAzdDMjaNjMLn//U+eOggRUdks8BsXGCK4zmA1+TORQI/4VGP6mUjxIWUDVxsQs6ht
gQsFAXfZSN7it1nsk9UoCns/Tpf15u9/pCZC3e6Nptk2IZ7Q0oC84feRISREywsqouJGpvL/fi9r
IzbUudf3pCxnfvr7Cr+vXYXC6jwiDAc+TkwW6v/6e//9ld+X/e85vw9NHUiKNGIs/+/F0//9zn6f
/fvA//Ha/9+H/71CZSatb/Xt7t9z/4+/WcbmNk6bA+k5g4NnFsufmWOkoGFVG4XWbVQhLsoSOjtj
7o4po2fspHDPGEwye3MhZnT5SexcvTXqYLVIjnZGOhc7bIKbo9CPoEopOH4Xbodo8BJibIQQ3kpd
YuWFxYobWMLn0Ih/dTXK90MNEN9klPoNlQsdp0aXjVOBoOvMxMAs5YDO0yqUCQcYPIjIE/IDsA/c
Zpm3E+u0Sa0XCrDylI4saVaNMa0kiv+DvfNYbmTNtvOrKDRWdqQ3U6SDB0FPTjJoium9z6e/X6Ju
d5174kotzTVoNMg6hEnzm73X+pYbdmngVOFQY1aiWT8UDcJP+JO2OgE1aGF4FPmvIYwFt6nQQLEW
ACcOMJoSnYNdHnWRXj6SFkGtKIIMIqGkGKiSOSy66XeDx0T/qIa7epIeZKO4sLxt7SkTESLEyTZj
CiaFXmo2HWxsW2JfBtQfOZWJn6vs74j3ZDKLg/48STSWejqYkkKbrl/V4Flo7YdygpaaYtpKBLTE
2lIt3FpAcQy0ynA/ZoSSZiU0dyW9xSC5RMGS2fliIaGRum8tTE13SWrDkS2Y1dHYIz8NEKPDLA9N
DCCiYb2QAQJDQ40dANk4iHoUPQCc9UX46HtAqk3RfooG2d1ZR6NRo6OfpnctkShoAio01BF+3QA1
qExz7aBq74amfMhpj3m2pZimztJW09GORyXCgPIypMgNjax+wWWQbywTzknTheGmNqmTSmmsMQXC
sh9I30GeWE672mDvENKDhUjeHIxRONMnaIbusRZZF0vsTLsChsnckn3XT+cxlY4jkVfox/rE7czy
JHRK7Y1acBFk9bOo17otHwf4Jt6zTCZsNOlBBhYYY9Kg+DGy+JAFI8bxsBZOUUENjekMplAscEwy
+RxCGVHEobEbwnbcGgnMXIWyXaTSq9gpv/RUIIwacwV/eqIcwA0TLXe5oD8MejPdUXuUQxZrqYYC
TNcMa2vAoyEDWNoLqjjjmkrTnWSyCyos4WAED6k6aFdguT+ajIs/zp5CFig46gt0u+rb0BI2YXXL
S7QVQoltwiInWzVddb1690UzcN34jYJr1uz1uhITn9JnbpUwqim5tNBcYc2qFLS0kcC2JFA7tLFk
t0yNr3BooueS8lYQWJUTjbFXj4DbAuq6XpCTzZXGO4qZT3KtBruaIyRYikCps9SepLI7ZrmFBs5k
EFXzEVsdkY2DEpnbrgpOMIObvaqS5D2U+Z6SwEnEhDW1w1udNe9ixSfIK0SweXAlnueujSa2fhzv
QXAHjaWg0s/fUqoLpybGJyC3lPAEoPRAkg2ohcjAEy14jWJE1UshwtSJchadeIC7KDiVC0hqkfsD
eoTwxXYNRYW4I0SXPW5/UFHYjRh72gakEsO5p4zQ+CqBvMgpyevPXKds0EJIdBQd+B6RnbZEaQ/x
S9p6BsT+h7xrUBkmCGU4tgiYu0g4s6YH4Cchup2LQ2fE4Z3RMycTLc9RIORlUqR3M7FE1DAF+ks5
fZrVuPfblG24FBkawTrBV0cJrZc0kBgy8q6p53PVfXIXdxX4wEXBPRv03N3TMCCLmTfWQGVKIyra
HcbA05ZJdiujGx/7cqRtOT7WbSuiLY1+yUqv2DXFAq/T0PxOkiyxhudF6RKjcelXJ+JoWXaDZzpr
8w7eCVmnwnDhI8qO3JLJ1vSUPtSprf0CRiVtfJSw01weinDsQOehJkXI4S8CKcxjgqkCGlCeojTW
AffuZAWwkCZEF0IkyCiZVhIC3TsvSMxu14XihQyX1KdZ9dQvBLeQujW2hJbIJrWPuZKwF4qhuh/N
/iuBlEqhrfieEpCEYxMVrNLEZ0GsW446YdGCBimz7uaDqJkY23rDG5KeEn6pUOBRjBUDWmC2qKeH
qZPRg6sx1WLBWcj6OXSIa4BB56dVZMaVa5QD6UnVkrtNnh+pk14E8SZAj1W3TPSabYfR+D2ofwCG
S7pf8xY9a4G8H8bAachhoowwvRkpGpBsmi4pdfv9WNFYyYH+y1OiYBourZ04pW8jgldjmt4ynWa6
qCcn4qbQR89YLXQZC5PYKHaoIYWfh/nYN0m2r715zK9ZJTGmFtYHMG6K+R0WX715Tk0xRjNTPeg0
tYoF1HKtMzPngvGtr7eqLtPCSfNjM3IDUbNjtbdMnwF5AqM4V0Bz+PYJjndJxJJt5liQ6+gRUrAm
IdW16h26nLxGiAAFlJfL96MO3I42Mzao9Xe3f1hM2Hi1oT6WbRcerEh7jTPIhklDwAXptAiv1gdp
TDFThMVTJETRPsobaz+r02skAKpoC2XeS6z2kJfw0Aha6Go5coIEHdQhrQtpV1uLI6/Vw6CV/Wnd
A4gG+4KafaTZlpIvrpDP24P8r2e3H39/xPUP2jimMefefjF0Msu5af3k5ig9CmkG5McYRYdgUBdd
5Es+dYeqmAuf5eNCwWlOu70pmzylkV5uSr1QHMkSAJA0ll/ARMybNyVE+y9Z6DxvS/rbg2pyKcjr
w+3HSDCpoLNhc9Su6fdp8B6q/bT8/lBKC7rc7eb2Gq1XeKoyH3Qg8zfg4IGRrZuIWgZdUq4Pt2d/
+x0ZCcybOgajRk4oTq47J0GoWNKGSo/6MtXOYd+zoSvWc/nnoV0Xzn2shbZIx9lWa5qdW2mFst4Q
qSRPsWcpRH9qO1gJ60NiaEiZbj/HK5R1qanGWJmy1YUhRVdvDBWKF8iseXM/kC+x0w2IReb6sGQI
eYWOPPdRHFdSFbDYfV/hOmtK7RQZJQOELsv7uS+V/e1ZIwryvhp1IhRlSrHhyoityVJjLaax5eCn
22e4PdPZ6pKNgoQrikmZqaV915pk11vuEOnEBtbQTGQyh6n5RJjgM0mdd5FyT1ukJPTbrP0oMYGy
tW/LyDqPvV5u0zaoOYWl6AShgGXHaJV9JUvKvlWSxumZQ0niQX1gkKa1WdHJsC4to4AWAPEmC6Ap
QEbXK7p1c6vKtjKwl6GPeVcFAYnhucHlZLHldbtY+BnXfcXtoV+fSWOAmH5RKAz9E5NrwPh3moyC
CEz74lAMEvYlwhJyqF6VhRA3iVE480B9dVd2i+RP9Ef3y/pwO/63HxVKillOMYfDHQLQW88BK7f/
fLAmGComWgF7sYgVMTI2RHKkICod/bJH8VKz4LVWkPCfC/D245zgKS/nJXD61iSbY3yrKjx1w7Jq
JZMlab1InD4V7PGM+8ZunKrD/8rVoY3UTpjOMjDCxdpR3AG+GTLzUrMGPpn6ZeqmLulHW/F9+Y7Y
QCSUCck4cuA5utZj/Sk8lgdaUyIiVZTa61oQ5nLCgtjG0WQco6flDbzY93ShYxE8RY85Wg/fmCGc
2vkPEMX1ppx8yp50ECt8SbQC5o2iErfDwp1mOTVWr3stVuAYCBKPQX15gCfdjIBevV70oTpGw1a8
Xy7dV8mPM7LBjYoYAsQRPcA3mdtXIsbR6V55K51eHPKvZiPeY0ajSZjjBkd4ox/jT4ldDPZUwp24
Aik/bUvhgHeqS1xWzs3k4wiRVS/SvhDDgLetAI0+Sm9XAFZufLems26wGSO0eBSolAoetvNkBU2Z
x/krvJOPqNMAF7j4YyESZLRevyums8zWH/Rv7Sw/CO/KPnigHs9ar8WOpcDe3QTRkTUDw4r8lrzM
l+B7whv+MsLAJrL4KMU7FQN/b48M2jobSU+tHYEuFnLyI/DZpWLTvSlfuQ5wwC90J+gaHbND8onj
siJWz5VUD7a/CkcpQ2+BsRfAQy9s6pgWlo08DlDUeMdKjHEDSbx1PaK28KfPkEiO+19W53UzUvnj
jM/brJkMt2q9tYwHIfP/gmu/+x1r9T+KPr8r46Jrye01/54zZopkjWmmZpA1Bo5dWzM0/5IBUxEd
kGSKhFGTnAcByYqb/giHcpt+9vvwHspphm7BE4O72HDm3KesaBzN0/LFFcK6Fo1etrJdyDaQvCZg
2bQTspWTmoR+ZO6C4g5m51jBUHUUwRcsmR476wZfRvL3CtEEZeDz8gPdz8u9/A0KxwkP6LZ6Hq6k
aD1Wzx0VB5uktl/JHmLta/ahYnDxh3O2Z+5HhylywWKs3yr+TEfCN64MZmgNtshmsFMjn8a3r2Bs
mn15tFWHu8MG84aydFFxR3XPxgkM80Q1+6gPBKh4v5rhW3/Mj+B4ox+MCRgajB8cUNpi6wd2aQ7A
tLfkEzGk+E3dGvnr+EBj4bHmpGO1gVXMv3BXw2sQkPUjJdthmA2O2pVLtqP9eI/YrH5BYmGeS++M
UQKvLrXhjOO3RxL1ZsQssrfZJ1p9T7gqz1AwPcsNf5GlhrFb8ePHbOU0yq+m4sbHfiduI1894wtV
3wkkxD7lYr3vrmAAETznLyVkEVwvKJtc5M6YI7lPDdwAn4lrxzuio6hOcofNlxUB8KiI9i/AZLHh
sjpwOjt2tsAsgX3SwY4wEB761XhBursNTt2V7mlWEl3eFkdK5NDFV3oDly0yvvPssMpwhHoLkWHH
Vww95U76zvNdvZ0+2ILzUZnAfW1fv80H6419pc/KzWNtvhVwDDkraOH8pr2jJEQh6u4T33T/zZX/
9wiz24Wvy6Kk6oZuWfKaO/2XCx+QfYuiSx7Psjmc8SxFzjrGcHk9GdarvCpMNzG0rndsMyibMBo9
4UhqV+L3qlX+Nx9mTVr6a+jc+mEkVUXxLJLIZPz9LtQSAgkbaxjPsUytkP914i4q3JlDBKINhw3z
h4PPLoGOQR/sUnWXkAYuNssn/CPx5fZx/n/exb/NuzBNMiL+D3kXxXf8UXz818SL29/8Z+KFqf6D
1ApFY11kcSp10/yf/0xTN81/rLEWqiqueVu//+mfmRfSPwzNMkTRMDQuR9XkWmx/p6krxj8M/sGy
dII3LZlh+v8l80Kx1P8ap66xNlckk5dDyi7rpizzAf962fcyxY2FptIOq9tCN4vGNuMVqXOXYI5w
N1qk60a9cW6TCTdkMjUbdTa5ryW2a/SwkTGS5JYVI2YuOtQIaXSAJRkJwzpt9eaja3NqCan8qRuU
HdRCuja6rO6HNP6ojSjyRhI27FI1u0NZEqGb5T2FQ1Kr7FGPxGMLaXkpIQTXRdvuuum1Q21zFClt
Vr0yHOaR4CZThp2RQ/Ign5IxP8fTS2AOAprhOKDW8sSS9RoZNieSRGD/y+hi6jr5REhQ2wJFALud
kFwELe73rr8XmLQaErg2RjyQiUQAEa1mViqKAplfZsUUISeYNeO9FCbIBbnkhBUhGjUqKf6T2ic+
lOhW0A79ABBagmPQrBxGlT60rr0lGdj3XKzg9Fc/w4slSp6GQPzQlwljnJpajhxprpXkhj8LyGV0
AbMAzUYO8QTMiG7vdmwkN7NGZY0IZ49W5TsRZl9v/aI2sqllg6SkFEiAdBHDTPZr5PdUeepnrS6c
qiKRN+uiUyBN3RlfzrHpkaDHcXRHhzZz5VL9DNWou0QqXkUj1ettGYoPwkMeSaEXtwBvFARVt+gO
M5LgRxTW2Qom8Vr3P0l3IYw1fBmxdDg5G2FHMeSvXjUMNtQ9gN41U8GKl7OaEyW/GPdzXEFgJqji
UmfXFAO6McBV0EnTc9s1SbXNOmOXd8K9oFDkIFb0W6+RRQxL3+AytWo7EcbQj438vhxKHLOStGyj
OFHo6NCGkgzl2prIszL6ys5QZV9BaQFqN4g1LlgUSuNIQoUhtChkhaeYFZpVNMo1iqDA90MOc2IO
i8Og86EL0CLtc4k8dSdn833H5sZRUAbvAoPgDFmvjhKOd6sNKHEo+GKmFlabRhT0LI7huUDg5PbB
3KO31R/GtKxeMPrOxL+ZGQadKitVLxCZ/YaQAIGiI9lzofm9GLC5aT5jE+nHbSfEz2lVPiBoLgiq
Ryomt2RPZkZry6Kmb3ULgLCUFvjDIzRe+AULReipQKiZl0TLWWeKpTXy2A/olgPAe0soz7sEzafZ
C6Izy4LfItLD2VhfDFMd7KlYa/o56HzZMI7ozj2K4zTNcyLARzGPjuSKfsSLDmx6FuF3Q0Ow+nc5
GS7JDEjLXFF9aVfdC2aokZZ7pc1hntMkwkuagL7RBvT3gwFMNU52Yz5QpR1kX1LBcQhd+CmQiZO2
c+RbS/4lpOk5UgTc8uieZM43LpKIkYa+maKxYgbwEoOtTtOKJAyUIwi8Et2dZpVi00hRT+tBDxaQ
/0q1pAmDDsUb12RlAz1P3b0mc31IehS3WbsGly9fBZYasO/6ib0mRDyErSCRumuv9b9SMaS9I3cq
uycS6zVhIm4H7XanGqzYDPW+PikcLhU5AW2bHhmOQsemO8pyew4l0SnC+dzVMPaLVMOsCa7WoN8Z
lQs7v4oBSNVC05WQmw9dchIUVKiKXkUuPpE9jSFiPyTYFwJR6wDbjhJXxw7v2jYJka8JoT4S9Flf
o8KY7QEhxkqQnXpNIaCboR3dvsAOK3IGSbkXK+ON6it8mjw/jMJLJvcYIzGVCCr4Ui2OsOSTFG4v
qXoVLOxPnTKHrykcImuqWsjcBWMETaZItF6jcdJctC5gweXB9Kem/ghr+TzEEdDZtHw258rYtgNl
ySgttqjyf0llOV4tq4DGs5iP+SAEHsHx5kOJNz6M89Fn434XLP39hDaSTooIdr/pxr3FOC71BTk7
CATIeQFnY/6EUhxQLOqfqg6ptBb/Mrup86kLbqpRgwEvTJqfqP3rgtChXfRXIlNP2CTuESrcd2L9
rZosd+Mh7zxjNI9BxpQXz31H8veFeqFnSjgew2rCyyJUg2uaE2zI3g8XMfUSNBmVeB7bGPybRIRJ
JC0nJDughqsI2wQAE1GlUCEJRyVlz5SWy8dUJ5W/SNEvZSmnY2L8SEuIF8PaYW2pHVNXdpSI3SKR
+quhANqoycIJkuUel+CaFxG4PYV0jkIyb5sFQzbig9KPR+2SELO+0QyKlmjZ6SM07FhabaNQerOn
yXgIx3knI7kDtYIhetKgKmQ9i/FeoIokkr/amstHoBargip91g1xPFuVtgurHCBtNVX3+RRv09TM
fFVlNNBJAjDjUEOxWVxHfGl23rLHQkOBE72hX9SK1a/KKsRjkwJBU1Aiou3vP/RGx9kK2tPM5eRU
B1CNA1Pufa1nj5gh40i6gLaVpuDRD6zyoIjj56JoZ5E2/bOiN26vWp+DEU5uV5uabyQyfQRMApui
LO4ETd9LIfNtbC3f6dB/JpgC/BYvGiLLYj4wKO2TEEwIthpEi9rDnFiTIwR0R1AZoeRdpBHBaf0o
pixxhJwtoKYsbiXRvJ0io3bkYmFnlwqY+ggbzJkLSczWyYUQA2jrjxGNINTnDGddNSWnBoJSogs6
KSAYAqMkmu0qXdfu2AKdSfqRp6ZCx66fjFXg3xu6s+ZiRguqs5TS7Jkd/iLN21SBTFxUcIh1RTR8
nCqUB6M0giwDgIOYQWLnX9smzB16vuDOw5RGZoQkPBIPs4GDbgamJS8Du8IhQ+k/yB9BzbZUN3rj
FA4oStVWkHzK8ejD1O5bCrXpWOcjeVsZ6Rga3wSnf20Rb18235MBwbiUyiddrd87KprbtGUaCVVF
dzvK3WWXPcRdA8VJvTel0XToRb1EcY2VeQB0NWcVTKcC3C99gg1iPTyBwvIZtxFe76Q4Ux5F06OB
kJJi9VnuJNlDYs/6zRus5rm6EwPBL01KW0ReMsnjx/DMjsYoWVduH668mXL5isZExrPFxigr+wMG
4zVEGjVpVlF3rNLar/ClEJsDMALBKou4hoEtRQuI9IwtvkwgfTxD1SFIjVRYCFz0REqqPWU/iJds
IimkVEwYH3q/G7R4BCAqM9KKUNIE1iDlkjybSi1eEnLSBOshTjthpxAW5+jSjK0IJ9PSHvLEXPbd
HA/OsuCnnSArWPPzwkA/gfKcrHJECIdFS5IAKAuJ7DVlQoZMySrQmADnNLW86wJEv3l1poj+fgPg
z6zyMfqiEk1UPZ6hbGi1PwlAZYziQTZgSU2FibaXMF1EijOla0sWcbqgNW7dKY++c0Eq9zoGT5hp
wWOsRo9xgBhtHkh3zyiRU31SG6p4JZw3M4gxl68P2qpyIQmbYv/t59sDa2wJ4sa9cvOQ/8UlXkaJ
izWJjjZBqivybSKtYJzoqKeMtUXciZ7W00Xr1WrPLILNfH323/343/1uGii6WMRLkvfJ32b4juyK
5pH9v32V238X1BJ5TfoEv48VEVaRf72nluZY2f/83LGGd5Aurklg//qXvzz986FCHc5RbaKj+/PX
gkADPwxLVBUmi6nfr/t/+y2lEFol7XHd5hZ4n2sdJOS/jtLvb3B7qbSCfJYrgvX7jW+/K5tCR2OY
mnar0kywNPZUHVgI7XYpNGuCw+0fyvUKuD3D4Q8fMGA6+/MPTcNwQ/UEACE6LlrJmPF1aeGSIrIW
10Czdm1uD0FSHEoW8760xvOtQ91fHm6/sxTIaGFBUQ0z6eJ3fbaV1w5Av0qI0mwCQ0FLnDW6jAZd
LGo0D3n2JK8nlM5aaXdrQ+emWRNXDdvt2d9+p6rmVkyG3p8N1i0HuSZiHh3oXp1RgY5aNf+Wrulr
Y+S3tI3OpEFkHJnNESjnIQbkgzIZrf2qmPvzcFPJlWuD6c/vSp1wFmPR/GBtzt1EeuECUTwY0+NN
3/fn98MwgQwskWGv0YO9UbHjznnP2x9ZkX4fSUXpWZqKtisMa3pbt39RDMBX8tBsbx+4Wo/17dnf
fpTnufcW9cAVfdQsgEDrJ8haFF1C3Tb7VE6a/e2ZyS37+8eowgxm4s9y9JbIjobJbt+Qrrq//fj7
d1x3Dj5HP93dzd6yp8K8uUsALuQdShDvRbQ2fjayyIruwct56RE34+ll2lOd2s0eSQWOBkbObZG8
9uDGvLtl/zJ6Pv446vlAXaBazMnRolK+7IIHf0j3+REVtQ8xxtWulFa9I3V/G/mD3c0bf9mTDbNp
3Lf1zY4MzmiD7tLGeUlM+ziRafBSGM6LKXj6Zf7iF73DG2JwegBmtZTfZK4JKdz6jZ8fXwLMWpQP
gDP1NkHKCBV3rIKvfDbJZwlw9Xltru0fus8b/H77xaYYihgfxpRTNk5lPQARsCOOxazYfDu4o/VJ
LS4cliX3gSyU2heHZ05Fd1l2lvYKemN6n+ZLYY3uEneAUFCZul3glrMnCh59hiF3rRklwZ1OfGXo
TstOlHUWOWfeOzhlXehmrNTHu9HjlODmGpFEJMcs3Q7NZvgpcJlbAEIRY0DiJ/Hjhc+RHnvT52PQ
yGjmlcQ6ejqTwi4Z+VoIm+m4YzkyQ5cn/GipHhBvIh/gEYEGgmSgXiK6+eMBnCrAVU4CSwLdOpls
mL+wmMh0YsDR6lvpHa0Av8XMUI30E50mfRg7chUxPWDZhdBcnFn8r282nUGpchbKV5DSjB9pb/Pu
ZYtl2kGtEwJkpS3oiJeFee3Uhy5UVy4LlC92AQeoZnzCR9a65oN5qWGkXDL6EoSA8X8EN7myz3gn
X2nWarUTYPHs/PR5nu34WbnA4QSRDvFwo94XJxnK5inaY93dAJPZjI/sMCXiQcxP8UvstxRWR9PH
T3AHRJMDNvwi6r4gvNjO5+fgnlFxY8nkjnz07uJFj4S1kKj8uW0fRc+dGFmP5S5uTp2A8vYXYQ8y
gERbuUef8lkQ6DaikE+fcd014QTS6yTeE+HgxA6+5R90NLmjcb4W+1ydIhm+WfGUVUdh96Ny49Tj
27CbIJvLW4OQtp3GiEEeCFRDrugB5G2N3CVXFIcljpbtlZ/pR+GT05xKPtZ+hUYrx9ipKKsSt38Y
zvl3hRfoWUrIPfXpZlVg9MAkPOvV1QJkkFaPEjG09bUt3vhzCvwQeDke6oUIN/pbnHV8z1y80/Qu
YJedL1yPnLLefln24pe/mqJfqZW8A8kd7IHNO3zt1uVCypZt8WNlDrlS7b0ERry48N7JzAXpZD+c
/gr93oqswVdxVasTFxd8uAh3MRcaZ9Z8KJZT9MyX4yW5ISJOrNHeAwuoMapAt8V+IXhc+MtyKlQw
XHgHseU0XjseVMFjMJjlH2FgL99/cCW3zQ5ZkSUcYfpyUWaGo1Q2KGF+2c9YhlaX0T67HaUiRaX9
VFePVvXVK99RbfsWILFmVzY7EXQxha3G4yXj5Cg0n+gYVV5Ao3PceDl4SRb3Az6IQvKlcd5K/YcS
3A3Ywrjl8/qaziDVpve6eBPJw8rKO7k6mQ+LhCoI2RFnZKQJy/0tERuTJLuBvXgk+bxEVH6/4NAs
n9vWDRsWYqCQGLj4zg33ZOqBOAU9SdvaVr9MAIpe2uz65c56Ny+cYUQ6HNfB/gDbfOk255hYHX/+
4g7WiapZS4ZsiGCrbzuqrtvcuoyq+6FcadpsaLQylKdHhEaSzzNOh+EPe0zLjMGMsW9cSryHL+37
L8bViU3R7PJHy7740fjB5aMci2fqTLOHQwq/GN80RBIUEU0k/ELCztXDaYs385foVeC/cQ6oKWvy
MwTkB7B4JwSvXCcI0gCHMtArey5CPsm0n1870hI4BtTdqGL4i/ra46gJ3eAyeyM8j0dGzvjIiYNb
wNEy+ic+AkxFdtY2tFUuXnPyZg/68vzF6MNQOnGvETtnMi0GW2kPtoWZQ4UP4sY2fgIa2M8Mlr3D
5h7CHfuziFkrWPHV8VG/mCkzKVe98KR2fvEjvJdM7oI37DlZlHHki07yDfRpTLWsS9EEvL+pD8Lp
1xS44heHrnf4FDN4YhZkmD95+eSFSgrDrhbvloA73+ZfGapvb6+QSGLY5ZFu24fx7nL0hSfj2m3G
V/Ak78aV6Y/zaPgcoOhj/OKJD3imWWcRWtYoa8FdMg8zsYuc6HUmXKM26K8KT4jkQPXQLCvuKpkr
8pIYDpPZcl04o1xafNZiE9v5kY09lwNaAE6HwuFiKUn+EF/ZFr8+uPKYLkgE2HT7+sj8ZV44SxbG
OnthJgaybZPbe815PeYD/8V4Zxt2xKRlR3Ri0R9UZACJF+EkPJGoyaA5b16S58n+4iDoD5PNeeEw
aSeOOE/5/nwtLv6V3rBf71PtULlIfvBuXpleaPRr5XP2LD9wGssj03PwYJxIq89shTEKbw9DFsfK
ODH7aVfusvzIyyYfUUEg4Z7OMBDHecs7Lj5TmYmhkA+NpGBdnvA98bmfGCqps3qMou3rG3/MGoXw
DNgSB4bKcFcs2/jIiWfwyZ4ZBqU9dx79kiPfjDHglcldO73xLRQSHSiebZhDObKgat1W8Hgr4/2t
aY8xE+o7D1Q8Z5sBNXzkss93CDSNK4jNmduI81KgBvGij0I7tMyTu84lZIa1AgREREIVp40jnAM3
uDL+81fTepHqk8dllv3wsZj8eQu24ssWP10V3LVf3NYB9mzG7GXHlI33hA/GW1snQLTw2Z1OOPKX
s44h/GG9SlXESmBvIP8pIoEYO4rGE4sF1Rvvsh9q8SarvfAeP83iz8v0QP0govDaPzFvdoyp9Tsy
JvDo4x2HgFSAu2S20Wz1g53vCJsI3eIQ9Ij9N3DmNp1Fg5czufo/cwPJQn8S7gnwjbcThxjASWW1
R4ofA7US3Bj8dw05ZoNOeEu8XRS28LsOxy1+IUI68VOR0KE/VrQPstUtDQv/9GE+sEkHD7JhaJjW
QU7G0m+P0zk0nsgsfiXSfQ1ieh858SLVAFzRCvwQAhhJ1ey6HYCa43rwpeK2RPPA2b9kOZVFj2VT
BQ/ONocD8Z/SUc8vDFEGZYnxa9ojIrHitQhQ2XRE3phOR15mjBNcp8OmYVabwI/DADxV5LyedGtf
cRJpiEh+EKCnOZMErw7rZYAcvcKowDs9hViuF/McNd4837EyF0dfJr+by5UVsXpQHVEhRpjNNpxi
9C3Q5omozg9R/gtNgfDM1Go8JewouYBDV+E+DR1aP6xp1gvsWDOOsNb/4pplOmedzbWbbyfLQRWj
eu3bgNSHlT8CGegbmlfDENmJuwAzF9nj20T1JtVjDiyKQ2SeO34kTf0siQSg4LtwdMX1fZ9Brmvu
haem8bjSylfGK66ACdgVNe3J660Twh4+VlydMBcgBPERoC+MAgwrs43GR5J3NAXZYbBamWzx24x9
RcTI/DgOBz4wOw6uLfzXOCfZt+7ISiCdnOibR2hJ1B1ZpDNjtP1WOkNDYW0AyiZiITwyQdnKCfqY
HDr5sf2a2p8ciKFwpbuHJmO577S9/Ci91w43peEDlUyxzTUHsAwmS2MGZBX+9UIMk+Bk4nRXU5Hu
AnVrfFqNxIY/eqtlnayw1azKVia2HrJkr3XPKYidfcgW1Yvz+6U5cCjMXf5elbvJ2Kuak5BAjBUJ
qgmWkcMCYfgquKwtXY2La8vCtnG5ADuQnnl8FFmQKKf2jRA6rmsmUlat3b2OuIsenN0LNqDiM2Th
L265MnG5iRMDMA+vraHPXaGTGFyJ0XSKYoUTob59od40U4/Hs0916Kv7YZoyDhYweOa6E4MJJzdS
iYA9YUsO0SBChD6NJ4qPNDvbq0g4Qf5Oc7fe02mhexJ5IgVEli45ICJ0OajIdJcsg8bVaYmNlGv1
HQx8LMwCDGsatWdTuRPfcFRwCU3cyuj/+28T9uYdiIBI9XKBcuy3GeGSgMLzPNLp1vaJ8Jpy2YDB
Vk5CfeA3Mzvv5xL7+5nsPny1KiM/nNTpddJkG+UTtp3eba1fus4o9NZrtlT5SblfvUt0jxJCNjwR
1WV/7aKLJX7QUOer6LFfFduQ1bPuGJjIMbDZ5uM94lgvOt8WJsB52Ry9W2duHOPe0vz8V/g03zHh
QY8x44MqHhIquyTeo30dKAQw62KRInrjmCgsQ3zMOt8hRfr7HmrcoWAa3BQvQo/TdhM8IszBott7
fUSYXgkOSEyMmv7/SLPnqt3jcsZJldQ+uezwleFU1+8k7VE0HuA3dCE7p8hheY+6x2ps7T4AZrFR
vgmkyp+Dd1VgyECyCWDpITxR39XuLdi7Fa5uGmu7ipRhmpEP5Jwpg8MwJr0HR+u+A8ladibRTu5A
JPHIrMhpVodd7JvyMegYX6Y94w+XgoEHac07QM1bG0cNDjmN9uYwD1fSnMLxcYECOrhlNPtR9Kbw
Aajogmfe5GoNtwPRwVGCLHrJvhaCUa/F2/heZ2zlHWZgRskD+kckSzP44I21b0mTRqVDjMOm+eT/
o0t2kZ+6OxoxLYG1+YZitD5crOGM7CFANT2uAVBh4gqnHJs5YdBU2hAefDBitOjYUDSOWNJspAuF
7La2diS+zp9JDbDRGm+C94V4CO0YMbq53TGUGAkH0K5rToJ/CrfLI0pTQCoWeqKQIzLsWsNZgUUm
9HMysYz9NqlYK7PfA9f10QrmnWhwT1U71S7fLU/yGDOZzN36GdweQuIniiyuTGlYPKkaO4w92Yvd
S4cjgrBqOu0U7uij/gd7Z7LcurFt2395fTiARN14HZJgKaqmpK0OQtqSUNdVAl//BrBty/Y999w4
8brXEeamWBMEEplrzTkmuCDwl6yv9jBkmaP4GwsQAlBaxG7b5BQwoXdvlNNpzA60May74FTtgovo
9kSDJrsk3pgU5m4YTeHNnYlPn4PgCSXS9/omu3cBV4ZXIcMZdNmVcjJvtA0Vb0aFhIfJq4KQp+AN
j6XK7kPUQX7Iaf5s/B/VTiUzDyM9NoFjuTNQ0OFFqm4f/GtzE17ZNwolhZV9U3jFiQBH+RDtO/hd
zELFVfYlWd7dVHIjH4FCbK1hHUwvxJi+dpcWtzSZSpvqAvWP0efMjxVPVyp6BIyicPfO5bN2T+BS
cR6Ta0x0JFbUzQM/NPRfRo8VeCqwwsTvYSRX9nWBEoPJ1q4448OZx8Ri7TLmX5ctikLba17iZ0ZR
9QcdsmBHjHirH6KY8ZuQNnQYq6r3uuq1jB4h13AUa/eVcTuWwJbgd+K7+5phYzUy/5VaH9AL5sy6
MxS5VEPV1Q+WTpz+mCEo/byIyQpEHzVAOVrC87+zj09hUrSJrxwvP5J/na2bA3azhDETbSAJIEeF
zxIcMktnOY+LFqR+dzW82EgQmNM6z9lVtMtAI3YE5NXPaBSKgKgTWF9zxqxyopnFqoqWDq02B2EQ
UZSr7s5wNuNZuGvYABjzDKLTgMG3h7zbC3Cg9g6BL43BC9NNVujjC0FUsy63W5We7d5O2h2lfnxU
85odJYkX8SagHQmAHDbKedy+sRcQ1sW0N9vRthnjV4LOwH574XW4h90Ioe6FYSGx6ZusggvhXMaD
7RFgbcEHdFfRE2YduIbGmZzQH/PoTcYoraGVvpUvyVf0TEIIVRjK7xvtp0n1ZOPukxFs6xpaudpc
JeNr85WWpBuimGAcd88KXwcW1h1Raggi8fxSolvlV1qFcWhFA0o0gKjo8+3z0IPvcKDNhD6I8gEK
IGYIjPIoOkrwGy/lA86oZjfQwdg7Byb5RF8dm3V2H7FnwDkq34q7moSIEjHOCf0TxSH3OrwxIHvk
+/TZ4Vw1rDEsuvbK/4hzklIOmdNdNboJPIFgsW4jj9GPDl7VLtDn1Uv41Gu7TmwQzcb35IT1LJ/d
6kf5REn1ZxvfMdNSdplx24HwNa7d4qjBKZQlbaZpz9CRHF1SvOEX9ofhWnt2fqCb3lU7lvdXHJJg
WB7aZ+tHyChKS3xbBCZS2c6U+yC+TTrUawRGsHL/ZAuwCiRXThSfJsTK1rjSSVc7uRcbfEV/Tt4E
697Am9hFiNDcQovDGebRJChoLz8TOfle/HTP8H5Y2VPXuEEugFpArx5SDmhyJomq8ZiqfMbuXB8Z
olv3Wj+xd0R7gomcnXkjyzv00dGxxcTzReDNe3Qpn0tvnpXd+I+5vg9QcZICSAC5TDaW/1kBhprt
f/gehkfyKnNxcQBnfRKti453H5woDdiojD1wJQxuK2YADMD7aNe/k2iz6jl8eNUQ3jK5aC05wixL
5u24ZyQJ7pjent1rYCCP8EmuE/tlooy2VQ0y/XqyEPuHe+Bwr/SrQpu+6g/1gRrb0xsNIGsebZ/C
Z6ZQJD1jdF3bBSOdc0tmIthWkgkZ9vtn+5pYUeriNzojeUKyLvOGmDgwr9llZ/NZfmA7KF71++Li
Hzqwjc/RUT6yJ35W8W2fkx0VPxnB0b5/NAjTW/2s1tEFmug1zssJNfN1clSuO87I7Ar+bbppSQ7d
AYIs1sFrhmRxdTMjioQn1JfpZK2tI5MzqhuJuGsHYnaHQ4v5ulCuWiW4DeYGUJBJ1v7LVdBIYA1q
TEpINMmBHPAIqC3p1cPcaRo7BXuy2dP6GGa72NJ9qqJTiY6HkHFaWOHsa0EiQUFGgJFj5B9GjPx/
3AMIe+5w/fGnEfToHtTHVgWF0s7dueX5y8Xy0NaIeaUxIb5Xlzhx/vH8RNTaAVtLpNLYaRWr+nUR
zH8ut/nlwBQ9dMw3F82QZ7EctrvwLw/9xzOX1zALekXfr1bUfrFNk+bBNJ0jxtXQo1G79yu6RctF
UM3vsVw1adhr3nIVJAeMN1vFotHI8PT98P7Pj/l9mxso1e8vsdy4PCZL62jPqQaQyx9vtdz+/eev
ayHm1fU/7kmMEHF9w6np+w5Hx5W1Wv4uMDqstBLj0vISf3n75WujCCUgQRk5rJqACSTHdFa6vYcy
iuLXXMONSKTqS2zDdZUd4r7am6YdQgoHuSn06hxkMy0lpnY14V9JFOajw0OjufuuZPmXkNqu9K1J
xgnrKMucwZuQvELnPgqUdydpz40hXl3I0GOOjrKFU18rZAh2+nOo18CCaFm4WJhZAVH/GRVgdmh5
wXO68USt2dn1mTYnKfUGvFVtr9bIChIf/7ZuIpMNiRIaCInA0XpoxxoNnvqIjQmtT9LjEzLkRYc2
S1Za/ICZ85T5TM9UQmT7cUMInohdD1rZVVAlt3H2gg1/a1DlGFi8QRA6KI1kqohbKxzSeusCHSvD
6CZsMhCCNmOXHtxOb6pjHO0Or4sZK0cjqy9lpLyp1nSHsR3a+/vQ4wAFNxqgEbBcshFr0gnQqABt
LUzhWV17tjuNAuhEUce3XyVyUZBB+S1SMyg7dWmyOEIdyQqA7itnEdOFmYNYrzQo6BRDj1mepBff
BsAr4e2W4gMlyVkN7JcgQcIquongpp+adgyG9Gc+1KAJ84lJQEjeX9Z9hbnzThs5P3Wq3u8KdZqR
m9Ec1jVVSBNNk+V0K5DptvmzPUL+brVjTSIwYhIIRfRZJv9KRuK+qXsSP8lGGWrUUflxTOgI1WRb
q+02Iw+4HizmYgz3fo2q0RCXzt31ziO4J8KQid/uzGmnWaCZqHm25iub6b1B9AeW50YT8bvBbCud
Sc8TOGUB9a2k6pGxzfRY+yzj7r0JVKxfk8Fsj3N8jciFLTZa9lVrYw5UahOiyoTrpNVwyCCdhfqo
W5tS3lVBafycCBipffM+a8eXrKypg7od1VQ9RWeUf2oB1tuwU04Q/DfSKPJ9Utk7mVEGM+FHgi6n
T83EMo4VHIpV/FFgyxaY+oNsuJQOZ9exNQHV9408APe6kuiBNo05R/bVJXFbaXkdNeqPqQTNUQmH
+Bed9WQmnmSnFYcmm14Ta2JIERpamQaYoC2VDdrAH6z16T4Fay1FeRnV5Kzqxid7kqdpxFsOzls7
Wjc+XenJRqoxqfIiZX/qsXPXVoVyt89I8lWxVgcP+LePmUbuagWZ5oz9/p6QloyCTur2AmBa45Wi
FesgMi565wBWMsVb9VPV3a8qychKLNhcEjB5aANSNTV/O1S8uDuOnLx6/9SaEdmqFfZZuDTgXK8n
1d+i8PWvEb+e3Lj91AZXbHwWD2BIL6jJa4SYqG/HCsBib75ZOfIFWTCPpiM2Ae73lFqlazESygkE
ePT17iZRCwfT9DXi5xutwpGk1aO7NQL/y9eH+GroXkyNYa5S5dFMLcvTdLrb4ag5qNEJvEuzr9r2
1607cBZ3nLsaaO6cna7m/ZfRTA+onSN0DCwLcYPidyyIArOa56hjdZGJAeA3il461jQ7UqdKvPIp
1TLSs8zpulSUp5Bjk62L5dpyCeBQqMhE6sEJRnqVgEW6Ln4dB+0Z5gA+dNgcO1VhxRyFJuYEMJdt
QvaN38DObKyz6WgnKxJ4rEYV4mfKTHUIbovPvi4//JY+j0kDMjvq4aRuKiOy16EdrG3hrzssscQH
goe0TTFPCem4QNQ8uk73Wkx0P02FsqfC2LOvU5+KmYxuw7R6NcvmUuXDNdv8Gn4XdEx/I7uYrqmi
PgcORS8gMLCZb7Np2illeRsZ8NtA4MO5t+EE+Vn0ZcgHvZAg3ABqksUT3gpDT5AGp1Tk1QQ0kQY4
GYXpWjF7FF0WgcIGySVqn/5UCgfn0tR+GRblrSqtDoGRvCcM3utWD0FsEluKNFhC7mDJz/idVlh1
S+hpiMJJuWofmi76aiMx3mote/8UoFY33IESBGdBZA/FNnP6iPIg8JK4qV4SWQ449/Mb/VanEqIQ
kBVkn2YmxPrDMmgXVOGPtH23wolDXcX4WIwqoRJAUBHqH0V2p/j1dSCr5hp19awqpaCuFSMrG7/e
+wOMfL/NnpSwezeFXuJHnltdc60OHl2fpRiuixxb5ThcIgtamUJvEtmnIFo7ZAmbUK9HwA4OIi2P
irTtnVoYtIEThUgGKuZlSxHEQdsry+JWz+l9IcXNwRQPz6qEUxoZzqEu/JltR0RK5JrPaq0yY1dz
9tqupRBSJ48wTX4WfegVTXcE8CUDirUlyX4EkjiEQyYoCEbLvMJYvR1bVp8hFTGvIGBk3ftpf8iN
QlsPzVrXj0p3Zes+7SaVNkPgu2hNZLrXEtM/B5Qc3QzRp62PPzGlVyu1oWSUZZRoewr6iQNYuyC3
qO9cPi19kjyXgHkqjUJ7md93DbnVvUEkvNVQAnDEUfUnBsRIyk3kKyurJg8lQhzmNV35E3jJ/n8t
ZXkbteP/ZCmz4JH8O0vZ6S1v3pq/Ocp+PeV3R5lr/MYcCmOY6sAwc4Xm/uko01TxG0O/UC2w/rgH
Tby9fzjK1N/U+T/bwqDvcg+f4Q9HmfWb66qO5qhCtxzNMrT/xFE2+w7+4V3kDRAiO7qGTNsRljUb
Lf9ipERx4qRxIK2T5vsHPU7Vq8Ho1CtgLvIIR2MdqJG1y8eSukpX9aeog71pNHPujG06JXK42Vs0
gV1urIh5xHxbMj9mudZHXfWXPwuRUVetzf1yZ+6/Rr5RHha4wMJ2WK4tYIG66/QDc/Tvm7/vW25L
pxGh3ffdbdEku1JPTvWiQAydCks2zXiTSi9l8h99VhDK7gL+rxSSLFgYJuQ/MCzX2dpZGGvdrFDM
xYxkY9T2Jqsq97WrErrNbDsPyGvRDGUDnzk8pSKSnmVZX33bVTtb60Pjqs4aVBg16/HMVI/LRePP
kT9O+qxl2EHGBdOnsr0PJV2rZRv5+RYvhQLzf1ZcztpL3q9EVfy3P2VJaZyZH04reWOnmFTMEFl5
OnXntEHMqyFTYaLY7Gai7HG5SE2DgqRDzqXBzD/15345Nqx1PMsJlwtl0mjMLFdNtSv3pAoxrAUN
zlnmMN8fY/ks0/yBlmvLBZ+j3TbqQKsf4sLC/fi+WG5ri2ojh7Td5/i79lVL9Wpetcd0mayC85qz
tsw09AxFx4nnzBATS7FpUM8Xqj5sWMr0e9mibGuzkioPMNXt1IcPeNIkyQ5mdJxUontqiaYS9SP6
5HEI+yMzlpriWYnuZ9JThHgsAw3W/juH7rAaE74VwS0a0Fbv5U0APP/oVszM8SARntpRetULsoFV
kpdWiYqyEN2YlqFOzidXPRolcyKk9bmX+xFMIM3s1mWlvbuFc7WATfyZ6bJciC5T96qDIXq+KSoK
h3z58BwXKbXAYJaRLhf+TKxZrhUj7Hgtvfcng/XHyLyXowqnp0Nhk/XCQZ9tJ2AeQj/a5zZ7pht3
nuuTIhVbKZ0L+KOI5V0WjVB5Nwrg3GPo0BBshfvlVghLcBrM4DY0CeWvR5dZwHl6eaTRfMrmB7QK
puf6vo8Nn61LybbzCQDA30oAnPipNBBxRFrLTaHNIYMxHh80zYBSsmnErJgzlS+Jtsj8mj7fzHmx
RodjqZpxlMtmMBOt3Kplef+P775QXwISTHatXyu09mg4LJQX5AG/816WY3OWylNJnQ9TWqd0ZHNz
3wE31nv3YETKR92jOlayK6shyFq0Dr37xgWzHLouLV76nz6TF2/yNThlIMk5k9N/sbrQRChbPloy
RgHT28BF6v4CGxhlE8RPEITVLkkiivpyK4VPUHA7qMeBZj/S+12jskAUeV4eF8DML9aMmBXjDqFr
804u6OYzf3NyJB8+TGGK2ky1ojisN1VvDntbzTa1NtSwugS9V0xIq3b+s8wkns0seMuAUR7roGyP
onbTrSKDd7IVKqKOXKZhrRXtezCLRPYQ2k2RA/Rcw2yc0GNtpsTo80Wki9+vLbfBF+q9xIp/Lke/
M8uMqyphNJgK8gp7S0NCUfbMRE0V60bD2qDSiXzCAo+nqqYD8+sjofreV2TGLWPQcpPtsrIyFI3J
XfqmdXI46vMFPiQaltCD4gzPZNmQzV2Z1Jdzfs5lX/h11aiQOy2soFmSrSW0r/JI9xKduLzEZdkd
iEMnJuqQkrULKRwQhJlIS1xC/XVYMkIItRuPSaBBe3ZuXa0U3rIpDeyacEFPQzQvls3gYom7KaOL
ADOQ8YUALjVFa7iMv8v4lmPGkYYV/xqXHajz4NZws9p1lO9VMmF2+E/uFCrwAza5lVGW5whS77qM
OmOd+chJmRKMa72GwaNOcAhqaVcbc6ZWCmvYLY6LbwMGa3tkVkq7zzqgtsZcydNokcFYZaxe/sTK
/FGpRYf+oCS6dn6rdvZLmLb+OSa65hUE7ZwGiuonisMdB5wZcOKVcUr1bLm6XNjzjb+uCUARvsWw
WQeQx6RFnHuIxRd9i+6vg9QoDrpADjKpaXYatS47dYNVeoVSwH9tzcGzctZCOeFXRwkm7uBnCACC
eUBp/TA+orGZ9IysW5URNmAv2hpJdp83COta6KYVq05KNHji8DxnRdse9bgpDrZNuWIBWi23jQCK
Ni4pPxRuGecbB2KsppoHO58XtlXvQtzjiN/BD7zJ02GOd0nPPU6l/QASDWMCZfExrjjjg6SMGwA+
vg7Fy0lA+eE6mXwj2FU86hSXxFC4KEIq6SWszjVZEukdFIq6Xn6prAYb9m2VIW2CZoaNoMpdZ+00
4MXF/EiTK7YwbUH/33cVwFHyx4Gyu6QMwmg5Lhe5U8LaL/Onbi4bR3PZOZ3ryssFRtb8SE5KfDBz
lq1LOfrXHS41oXzdZulnLYcb4HnDldAixi8yuxKBb6qptfu4QBEp7f5NUIep5yplmfbPUVC8jQ2T
N32oqYcrHTrqEWqWoXnOaD9QIZ2FrAR2NaN9jPzS8+XwlJo0o3EwxshxnsckbTyz869qHJVUBtGQ
uPMhrTC+4PPd1yY8lN56THw5w2gb4Gfh+G6m8EBoHw8cjKjYonPrm+lOhHR2HEPsUmrOazNynzIt
gskzjXsLQGA56l+NsEjWmcxD5wtP9lT2Wi2anmo3QBxh9Ft9in0G6OrJ6lFdRemT3crsOmOOp6MP
yMG8UaGkjoxlndQD9Qo+ar+NgvAVem9Fjqjr6cyfPNZwdP3ybB/b+LksyaKWGSNYeT3DFQKBu5Dp
pmiK+TzwVhZNQF57Re2VxLd1W3naXiatuK1C65IRcso722FW3vgRYE+znc8+LqeWqccDgN9+7Riu
RaZ80iGj6ZuNDUVhJY3sMRJusimjAQXAJLWnhnOS08+4Woy0bqr8bFXd2vZptalr+DP+ZKGH9pn9
SetD6/k3cttHTUsrVNBkTuB7hQKL2z2emGS4crK8bIq8ogCJ1DccdFpwkuXBj6mNpoGFwFNFb9Po
LyP1mLuekvyayk0nkVpYsGEBgr1WZhFS5qoP7ohxzrXxXJu2fSOo9B6MYWTzuv6bU5hHA6/yyrbh
mxRZlG70Wws86n0SZc1K6JgIu8w+6A6SOmmqrSfxkVom/U30enLmN/pMHLaKSfFwbFERVCR/sROk
6yan4tw6KKWRs6IDF2uw9Po2lcYmnOxoF4X5j75ArB3FnPLi0MvtWqObjCaNBgOyUaV/dTr0ZW6o
Pg0mQprYusdJlBHf7fxIYLiyiDGwN1CYb86WAK9ArQa1kySmqEOsm3f9xi5HbaXqRANpk/sjdYaz
4vJJ+8eOppwVnUKrLcghRNRbh7WgVBVeDAdiV9mohNsSYxVFxW2rg08tEooSxsDDJZ5oKiHNq83/
Q1y2s6zJLGm/T7F9IQOWFPkpvmrNlClpU4b4MuO1Puj4FUV/NwaEPdkj4s2aJqg03Y8mqBkIDYz9
RmEnO6v31Z2iSmtTkGDjWzd9XLgcxWil0sygJp+g2bUrNEkddJ/OTXBOmrt0JOtc9e0RNrOPrAbY
4RCshqx/KDLzA2rfrtT44mrjbHUyJwKXMFCZvwchEJAJQib2Z8XF6W1jYLXD98KWxL313Q9NNdJ3
rbXeeoQNA8tlfNr4ClxElpaNubjN4+0IYHJDFTwcEdGRJxQjqsXDVVYzw33xb/UyjrcGpw2WWCag
OnRN/9Xk9X1bvjzz2/S1vMb33cu1//y2DF+ICx9SUqRsdWZHSwNSn8+4mvTpQv7qTc5LnWjpUv55
8atJudxtMWfcCtc+13NwMHGh9XG51loqsVkqbazEOisZa4bl5uUimx/1/dDv25Zr1GeZvf23d3+/
TFyYv7/Z+AACOfv1xsuLq4qJ9Qum7PLo7wf+5Q2+X6dP/Hm6aFgJq+M/v0DBzHnnp+1hinvXm8rq
eYGJL2zxjp7UJqlpXPwimi83Lhffj/m+rRjn1f333/94jN2jC8yVFmQpYeffD/vH6/0Flv79mKVR
+/16eVfCpfz1yH/5yTpXj8D+58jAl/XH8lQANe02GeK70iDpyisGsuCdYNjmGhPtHi/mXy6seda1
3FaNI2mQPr3vaJlr9eVcRvm+/9ff//o+489XWR6f1CHdZ1mwljVoJ1ScqzMqyVGvUo5clsJpHifD
zXJ1MmwWFbJCJzmTMs2Zgrlc+75YcJXff6qkBqcMpvvvm5ZruUKXziIlk6xlGJvf9y7P/1e3ccTg
N/1++e/HQE26K+nC46HTNeAnPRd1/qlYGS6mUnF+sfL+l4r1P5UwUQlQ0/vvqVjntyj//FsF89cz
fq9gWhQcdQvilS5My9FNlwLi8Nm0//f/KLb2G75napEahUpsxHOZ8o8Kpv0b6bi2cGyXuDFdqBQ3
f69gGjplz7kiaqssYwwGuv+ogjkTDv/CXjMcm1UlaC7DdXR6TtZc3/xL/bK1Y1VppYKNgTYuOVyz
pFMQzYUV+Cc93NfuUTkg2KdmduBs9pcN9S/4ixpf8B9vTgkWDYXmwv/SoH/9/c2L3CwqqMTTnnhQ
4nDWU3tKh2siY6x2B4FdVmvHouX3//u25t/ftjOgSdVgM/b1S1fhfb7plJ2HQo4mkN+czHKLOvff
f9OZK/b3rfz3L/oPzmRiubXvUHDYk4XVTXdIEXGPBP5qRKEYP/3794IT9F/eDvSPY9i2ECDXNO2f
dL8mpf0Z9FWNxmrwj0TsohXVb2SLmFvPneockWjm6YXTQDyDCzoyaTu7YKzoyyKsZJZ+trN8gidD
tAR7Lj2VkRrYAHMdqXcGtdpBqac3Kh1tW3327V5D5A5BfWTC2sXGR89qUPLDowGxc4D7CZZMPcNn
g3SPtASMAPFw4yuV2GTxcDYsZKzRRPaoKRsCmCpIEPy3aaAAtoV6MApxzxQBlogqyUfDyFNPpIvq
Vnbts46nOkbnyqifE7ehKRmh5nDKHsWm/SDt1H84dxEaScAaLGwn1fNtTA8BDC0tbLS9Vb+RAsSe
p79xZkOilY8XFtzrIe/atZGaANJ7Irr05mwPxZqQlGMedodBtD/Bf18LH3k3mRe0/LpzVFavGNYv
9Ao3OGjOisnyTxAfRi8Aj0iswce0kGZoNSYICGqcBwIExD29wPcuarAXU+Jm1YPo2umGCzmnWIpL
iPsIT1ahILw4wr00IinMChvxjHQkZK59hWwjF5+6wvMGnV9CJBjbyYhaiSAp1w4pt1o+3UEx2ZVD
OoKDH3zIxEQSVOML+e+AjknHbXF+dHg+MnqOeaRJVIGRB/zm1Q6IPYoQDnTjJ6TxS2jpG8D1dMvk
haAPwCw+8aA5vdrEnj51PbsE5UeeNW/03NLN6DjVCn62MlsixiTOPHsoX31Jmc1mEpc7xla3+gtL
ik91AHjbYoqYXyfT5UUdzZuxuLUqQPeQZLBiEvZSmqiwWzx3VngfmAxXJRXVKVd4SFHAyW2upsgn
aH5Gd0H7ofhhsbBOdZTzWcNWcyiKDJbKQpnveIDehq6tMD4JNIXI1UZrI0NZmSi3vkBRa8fRV5Pw
DTKS4lidk7Gi47LJdCSWlHJfYt2YW9TNh1tQaFZCW3pdgpU/4dHKpH+qaUSkHI0HXyBMId5ypWkF
5n2HD1IZlr+echrDag8zVI3FOXXtfYXiYh1WfGa7yckHr++Nid0k1bSrInYDRF9u6ukq855UCQ8k
t3u5AAszVOw/1CApHdO0p8tMW5PpdZhUs4GJJ/TVbvmhXYdBp2LV6Tq3vBbaoZYxHkTeahD1riTl
gndvN1o4nINS3I129Gv3zQWZDH5V/AQ31m+kk94FI7qLPmgmtKXOfVLTuZUp385XtJJItgTVgQn2
17aSw7zfyDF/ZAZ4PQqUKGS/vSINCtaNgu+gKOcQZZesD5cyYi9gL0tcmzkMslSZM+hCdd932XbW
ZtnCjg+dCkm5hMHTJ/VtlEtt13TN2Snbi5Kjyok7Nt+y56mA+Rh3yVcOylchOAzTqMp2cQwirIY0
YM5HXIFiD7+fSvXbnQFBcuSYrQyiOnpUZJ3A0hmgWnXaiaMzCVinKupnprUPYoiJe9BADnKkavMF
omDk4HS5OwPblWsNl95mGzdmzUo1J5PV7e7qcabKuoT65gHqdiUEYPbk9/UsbhogR9OwWQck4FH8
xhsTpMSAdNlh3p2cAk36KBjMgjZiXR1dUv2prqBHqw7KAzOz7kxW87HFARkm5mosxqe2LAc69hzi
CEa2U86QvwxHLDzGhjX1mLVnYG/0BeBerjKfL+VWYLd5kzgwPtuGgaof+UVSh8FfQk8Q/r1Tsili
flRjEp91OjAWuy4uQVAeOrFUfLBWcmPuFneREd3V/bDr6vyiiATXP/Nzogbq5flyaremXTy7YrhU
/XipXVSEin+jWuzOaiRtjCHy0mXBNrCjB8DsHoNqgvnS+BQFn7Mb5jGmzl7ryER44vUBXhe31j9J
+r4Ik72RsYyQBv1uMNI7Tc3ukAR9uSQ49yjsAzEfxwa/KBkW5qpREhyPKJRUh0QSE2ESfs5xZyhE
hk3NuVPZFKyZS0IHr5qQzSrnwV2CFCuJQ2azQlEwk5ikksHCPsP5B1GtPNcpFsfJDWis1eIzssHo
RTEg4/YGVEs1tU9jspc94ydxudTzCYRaSQRitF5e500yVpxihEGuSsDRlCUp2tp+Wr6gpqQmTB2c
F/MOb5bta9XEx9yF+khro+E98UNzHo0K2GFN+4MzMqlyIvTqmB/cpZviqU12ZxsNPovyNdSDlzqh
dkm6+s6ypwTWN/UIlEAa0RA7F8HwZtb4dXX6PmkW4Z3zqGb66txyQlOi1RNS/AlMQjQQGjgM62IY
kjtnqMd9UQLqJVwmXg92cxePeb8uXHSzTm1RBzWv6jLnECLNnYit7I4EIOzgcrglsuqale+5ymlY
zZLbdD7zhW161uP2zlAo6VNie+AcfeInpEzdA+RJQFo5KOqkjQTTFNMqiQvqv9L9aoN8l9WcAUKo
pERv4NNy+AqQdyA8m6WnTCjKFY7Yo0NxEybWeHFJ/YpJofQYZZUdolGxcaKQ/vPob8fmVGOeouej
2slNS5gF8YTVRNyx81JXts7YMStWgYVUxJhnWk8HhKCRdRs0qaeiEtpwUv1oyLMs8QOg26Fl2cqr
hP+LFu3h6Ld7auvimab5xjGxz5Jsp/hxdxriFtSXReR6ZW77HLLCpFg0HzqU01FERNtg/rBsduWq
GHgrKV4HOo3NHFMZlg160QmYl1Wx8A5ctKbyLpxChTHWeJM+yqmEjMF1PzREBKcU03GDkblIN3xr
pFa2jd3ksZ+QvgsKbQi903elSDrOyBPnCrqVswZSZdAmv7EysBsXGXkzSKmOjZjlf0N7iKtcR84L
2inAkm357yCKEjzAyqvSirkMPrI1xn6PIq0IKvK6QFVDKhP3xEIdard1NjGFO6dBhZsrcmsD62Vf
C2ie1sNIY3Ny9opRX4mputHJYjoRovwUKAw+vRSKRw3cKw1Kqb26d1wt21pgzwBuVGtpo9GzGjq5
FW3rFVHtNAed4edkw1KL4Ss4vakRcgRwpu0fnRYdvyMUgrl6AE2h6iBjdY6jzjm9Noh1mpoPRrvh
ZPXyKtAnzWshbsGv6B4hHs62Z/+tqDgB/foQc7O8H829Md4AiSNXPnrVMjfCcD0ElFXTgeMDK0tY
FKilIth7BZE1s64OAC+wcuJjLF1SMi1bQg1UAhnIAl6JuK1ByPHRktB4HPXoXg9tZFSEGkKuMvJN
3Wqap7t+jmSA6U/Z6/VOYiY2Up15oA4cSd0jQYDoEoelZ9oHWdjvvoNdNgXitCtx9Ezyo7c5qPxQ
o48XpwcGYCYFrd9Cq0NAEAalum9FcZ+nsGlgMf1sODS9ovyIMnaIsA9/GoI24DjZYD3Qb9C9wYTD
jBfLJBwCWSJnlh+T2muezFMEomHBuI2MDCweVlnFhZWi8+GXPYqBIrKdiOPFp6loxRtXbn0KazQ7
mIqNV9pQoh/s8py2gsj3bAmyOKxMA6lLfT0O/OhKKlgszI8g5cduLNy7dJTOZjKlHsku5JghT5WF
GXmj41eeHkXvCaxBnFERK5AYc5Zrgb4hCx6xA0p3w6Fa7Oetvpoqq97aQcOZXmtQGQj1EsEp7QKR
eCmrr7WbIhhOBvMtmyGxVXGYHPTSWTQyDJg4hwN/53MK38YNrih9aL9kzYmYdKt3VkU9hu1cX5WV
wVw4q3eKjhauLAPO6ETbsRvHm5bmGUsfE6OieDIF+SUtCqBNHTgRuMNrOyKxTg81thWE2nUZJvcl
9FNwg/4jyl0AtRrA37pj2iKaqiCeifEIta8bYjdzsj7eFKZ+ZUTJe5gPOee2Q2ejWOpSgSbXMK6t
wvzoWLCu7Sp1d7UpWs9huVUb9kcWiK/cIIgJ4T6ttwIXWCX4XS2jcXfSqg6WCXy+UaFEq0n3nFr9
vV1iK9YKm+3ih4fAQXifCr/FzDUC2yWuL7TjayXovswagAjKVBa2Y3zRVXC7ihiGA3PUazNP4a5Y
QOQdeIGa6KtTw9Si1QD80YKSkm4Gc0q6RyXY+5gIu82ks0tb8IpZKWytMWp2ge1v9Vr2BHA5L22i
IWY1lIeotO9FSQ8rUbJml+oTUVN2sDVCeh+BBqSzxt5ajiUxifHeBa0IWMN/AHeVmxiKkwLwm59g
MOuPcWygHqXP7Cc9z41pw8xRuObU5gf+ereJMdtoCqRftzfoK7TVJhxJ1/t/PJ3HcuPIEkW/CBHw
ZkuAIOitREkbhCy89/j6OegX8RbT0W7UFFmoqsy899yx3yjqk4DR9nNMrbuuTO2WmxWe+FH3Sd8N
cfdbSJlZcQcuwtmmH3murQHAzbyMx2gZhN0AG7Kpc5BCpum2ovzQZPVM5tGXWiOcMSTSstLgFA/W
sM0xQfopA/qsHL9MDblUG/KcSQ1M28HPqd1Rijm8uyz3dlgXcYyZWw2sbTvgRoS12BC7g3hbbVrE
78vjFteDp3c6mrCeMAkUu0u1yfIEv4fStKZ7qwmbflhWWqqKjqSJ4CLkNf+2O4RUjLVkNRTFaF1n
agwxEpRdN/bbWeCuH1bm5PJRhUXg0IHwclIKbN2g99DQb0DiKvQFe01sMGARZ88yk30xlMc2hUZi
6URq+Nz5ohLWqTrX+F/dchzJeM+V91wq17UE0w2J7pchhEyo1kn0XaOIUrnVgMioPgsV30YzSrtE
Upn3+4dOztazucTBVDgNk+wKpvY3maYtuPnctuoccm0sTuz/rF/6hZ4OlUpklMVMT9pORXktsJSU
AaEy3LMRE4kVx4lKMIfEmcY1B4EhpvGQAepZKlDnKHX9Iw4YsvOSeGE5l8isiCp3TpBaFN1o2UVx
6zQqWR8Api0XyVesBKAjchzbk1rOoKFhypFZT5LU5Pn+ujdBSeuocw6+Ye5r0qV67RXZcU6otxbi
j8aMaNICi2D/hsw/1lkeaWuhQrQSzVhqut+sKW99Ft6N3H/N4wAifIphzwyBOQYpm6ohgMiF+pCF
ar2NtOJZtsjeUxJAXd9cy/SjQIQtbFEDJ0lizvtyZpAY8Ap4d2GLKNcmUo9oFlO7Fot4E5eS26XK
uFXhwWepbnqqph6sWWNOGMCk9umkEHo2c6tVLqWQ8ioDhtUqNscaD9JGpUJxjITwlrR6ERmFgI9j
GjviSUqaXgWWn10QHLMz001aTyXlXdvnltNxsUdTzibol8Jar3rmmyAYGp1NvBN1hvMD09Kc5MAa
/LuhdvpeMcVtdBHQxHlT2I7AkToQMYxY442RFzToSt4uuQm4Ixmd6aQz1mOmjBuKI2BDleTvUn9E
PuATOgCZWi8KiD2m8VJOEXBG6rtEq+r1VD1lOhi2HocEVbO9xbG58cXJstWQ76AqT53B4xhOaXhI
Y64/kyrsClG+pUPzZuT4wNVpxg2RTTgsa6w7Ywd0BgHsZCSg4jQISpKUoytr0NxFbGHo8cg6VxtH
CbHBJ2N/HNtxpGoLURDSEvSmbBrciexhT1Ag4Sv8qkhL5dnFxqGrhsGdhRrMpToX+yJhIBrP1goB
uQCrNr4ZgZBtC1m7KoSL7XMuQf6y1Seigf67QAoWNzxzjMBCw4ccMtH5VQIM3ZUQaJ4ijo0zzcpX
2NSPoSnPDGUBoxGfCPV4IpN3AHRmMBkqNes4ZDNEsSHd9rJ8xlWg7cdZBrtUDZsy43TN4MbXfUjD
qdqz4VDYL2e13llI+CnT4pCqybI4sIEZc9XFuUY7TQydYa6eBTjDrFO5a4bs7ONMCS8RZWATcMFN
zvAvFkyKbGiASYg8SKWcHmowTMU4T+dxGJ5+jBNbl0VALlMI50fgsmwo9bYa/u2L8Uu/vHiLZDIA
mHRda5LEBr9v7V5GGFKrtFor7ekXs7KWR9+Gaf1TZsJ7mrDOmmRMdwRePLRUsxhO8wYuegep4Voh
MYEtLdgOyaQ6gxWRqmfEtb2oDKXQJ4Q9t15NrRHwb/Ce5gnsNg1EWGbWTjyqEK3qva5l11Cga9hY
nJjDWHBjSZyYThvvTO4OusHjQ4KRNCU5BWWD81wUdDtEijj1BASry/rCdRBtRNUEIpWhZh5YOalA
XOzUfOu+SrtOk1+tgP5tStJqgKc7qQNKI+gC0nAIIIdPI6B3CHeZBLYI+QFyVqShk5T+5Tr20iSM
O1fTuJb7XQuKSmLNs7gX/7Hxo3WoorqUV1YL6jFVBLQEtauP4yHPpcyeRzm5qKXwlScOLGuctmL5
adUi2qugTj2OIhx5H7rwJ8+lhQGGDThoJrhuRWhttDiAItIzVDBWlEDogqYpPEp15hWEQTBL5+/Q
7b1GSn4QVAoICNuaXVnJDxYJCwtSFW/yl2Ie14iifLvXcDpXBqyNauTGlpDwMOIsJ2Ggh7NiZOBV
Yc1R/eDIF/STZlSkT8i58DDynjwPBUhJK4Yov32wO0adkRSt0wmyCKkVq2CgS6siEeMri635aMwJ
IUvF2ysn38MwOmg7sms0feIuigFglEddwNoSSha7SfoVCVZmWzmsmmbG0ddpFhqJpQk40xsvhuo8
yOhuKPbwIg3Fy9Diog5qxgG+xCkhdcvdGqBCLennQaABTcBQahVkpGcP4Ufz/f08Y6jM0tmwp1C7
VlPktqUyLB+aq/WhW5XltlOrT0RMU50E9EgpyRvN/0LXtmShnrhcuZZak3anIYqJ8J0EuvlURmWv
wzvsDeRzeSsdBJ02Nl6UrOF5R1FDSlz9mdQEg8UW2ym9Uagn64IcLpR8zH2l9KQDP9fIIXUCRHjr
4jbqB0VfFM4yOPFWAyyTL3zptvbdUm8OQekX0POkh1AStWY2wPmWIiMUJEfUwmuQh1utLiQ6A0DI
xUR5+glIkKr6NGUoqmMnXLmhfi5S7ambnnFgHpgTXBsghPIg7MoIkeEs159jMsHZKgvovHxr9Vh8
0hh8RqPymAX1MaA3IuD3KDBzxPtr4TRftM2s+M9Gn++qkL+rNb+RCLj6mo5MDg25oWCVa10obylB
jpDMDBQZmrCeRgl5j/TWVuR8lZF1yFgLq0IpvhUyXfm+2c9qhR8m5HBQoyaTt0XF9EQ0ArOQJdym
YCdHZk0STgodojbsf+dOHVEDp8aSbuGJhAFs1CpuqGMGEBdjeOwXOi9lbcp8yMlSnHGaeit01boj
qEW4QhEosLvkfiUSgmImm7rkzq0xZtHjWsenIUdOvZ14JG3L9/uNKAL4GczMgMIaD9cCd4ZhjB9y
DC4mUs4N/aV1TDiSXerjhUIS5ZLm5T72yEjWj0lTzMepMZ6zpr+JqPccOePqFIbFsFbzU9gOsC1D
0uB68uxWYtAtsijEEQnHTIgWEaEqW0Ia0EVQ4Uu0YuyGQvRVJ9N4ajS2/UiIGIWg7YtVar95qhqn
NYwSSEdxl3rFvGpLbvsUjLGT61O5leWyIhihta5DthGz36G3vnIIUoDowZcAvBh7dosW5yr+XaEe
+ffimqhha2KUHIB64mKEpFSErTZErHolJs3hX2HbKp7mI7KTeKzI5iM0OLuaactHGLNBjiGsqCVi
3SKpCIOZ8eil4FZXiKiEnhizCQL0cmGpKlpE0tCne00A4Equp1AZlzHOi8PAxOGqi9teEV+BGpBW
W4v6ThujZ9xVwU6Q0sZNJsUVCjHcF8zqQMNgNq0G1UvVC22BaFP7ur/PuLuAjV5VVSl7pB7ceqOv
TrrZbckFqDdYTuKNKm1g3y/8LuURTuNPI1TMhmj677ns1XsNXoIwZmDABEYwPtU82bGcJk3BoQtQ
25b9xbnAe2YahUUDsH7U2guGnGCrkJ/iCc8Ko6/U0iqozZ1f0r+qlnvqv7MwEPgCsXxDAcBpMOqn
QOPINrvkRFwOHzZN1XWqHSvF9B1By4kmLI2HpkIsq0eQ95pluRGyIw4pxogiH96/jR7FApLZwb+2
Gh7bKoy+/i1dBHaU+GIKqiiplhtoSNtvEIDtqFyEFOsgZqCVJKIQs6Q/oSR3q6xpGQf63Uov+w91
NE6oN2koLM859cqfUvO5Y+quI4m+clX+dUG4Nn2+rNWEsR2XheKQ2rX5txr61HpYy2sslutWlcxO
a9K6qIrlRkQfsYpJ8SvygpnYRCO0Jf2yXFwzmuqNUcGXLDnNwrhsnFiZ3Y6MdzuSNHknx9anNTAm
xWoFtducvDjhBhCTsLASEXazEcWEFKn0O9Lev3bqXaGxuDOKmQYdQfLUsmvsootXd4mdN9fWzKk8
NwBiaFZSsgt/cT9glJ+iDhYcKT7IQNexQnDzBC9Ll6k35BkoUisAuCUz2aP24uYokho/in8RoRBr
K7SMXW/spFb/mZvQ2imYnVaoAhSQwe14+vezrkHaykIFaKWPkWv56Ew7E8oAfnk7Ejki2qAfPFVR
ya/ndmyXgMAcYSpftHYJvU88Y7zKAs9s3GbQOsMGqzox4rvJZLcOpKcc+XvmlelO6gWe5JA2hUzk
17kUlWALgYCcCQOHZhxQ9XA+erUwXjRTNGhYZNG5FdPfVOWUGfW6o6VgQoSR07cqVja1aG2UVH0v
knC8ztpEKYnbmM4MYa/xTy4ajEllCL9kv8Go9T+0XgBxw8u3S3IDBlCc/ZByazSOeUj+RGetBL2N
T9gEMQfNPbiZqHrmKPLWJsWUsBOjpnFCKX6beOU8k12812pquzIAU00KAhTV4lBodBbkSoHwWZXR
xij074EBvCanPLMlwCrNDCCEx+m7UVSXYTnQZu2slLXIgRdjEFGwTDEGg74aTX9di4weizIrcLj0
1BHYvZp34to3tP5//DI6EjWHX1xBzS+H4Hwyi7lGFMDdMwL/GbSC8GH0rqG0DhUQ+SU9rF6j+bWY
yzsCsmiVfm/ZGtA1iYxbwcXkgsxo1VHjSHdbQ/uQIxlmNaE9vCjK/ZzWuRRVhzIPGSJlfbMlCeaU
lZW8yWWigrWkIUqWAZbk95/CkJOUCrGOq2W6oa/1gt+x2A4kqSOEpn2vwKMWSRzjkijuII0gcC37
k5FMsacpwYQbhOYQuvj+oJZquO6GdV6q/otMeVb2OJYFnwhztfYdDj6Ta+Ckbn3+I+XhxHR85+uI
PgcjxiuRm8dJQkVUZtJn2nZ08NJU2gysRidl8bp+EiA3NPp6kwkMP9U8Ia1o+pMZiDhdPxHsTW9p
oyb5Wx4y7LTkkeYQU343HN3e1wdSFaxtExT+RtdabkeyvCHOnsU3Q+mJseYxsYXoFQudiNoEBGkZ
LNoJaa2pxpKWkw/3UpwKR9c4QrnYWDbMla1pzNXNUMFPVvqmK6zLANMAlNVIEW7qXi4oiduSNpao
A/6zOTNtOq7rfPZpplAPBZVmwkg1zqURSJQdVtjs/v1QcIrvFCkP5TVKg///VBZZYFKjYqouS1V3
iRs8/e9/ZX7IH/37u1Vbz8rbv68QiY/YlwksmpfKAvtYq/bRquZzpB/Pl42zNnKV2H8RA0KU5vz4
INEaXOCgBAzZAmVDZQNdqpctFCgzgGOeAFspofyNhAh5kuUmAmFIYxycrbAWPm/6TNBu01j+aUJl
De/rK2+JT0O4LUjbqE0zvA7+uQRmnoTWfOF7iHZi2bGutbVhkmJRir11FmXMPhaI/ymQo2seMT1O
uzBBAPNLQiWcKVE1ELYlzPf59+4SB/psCneIS0qSWgdhUMGRtoUbl+V7EiYtnYThPc7Abo5+fxT1
sN8MppqhDiCGLrWUY1CrrTulfIZKNL+ABuhc5vrECHZRss+ycWNFvCNZmVG8ZFp/rIqYfOpy9MqC
Wk/mypTFuQugYF9HfsLNOrllWVGDay9eRhlhxmJ8nNF9sTdjx5Oy7kn22kFPyvuUCIxp5faCJR/E
tT6gOWnqPT2pHL1ZD8077bUdcSxsMVKibhV0f7YmjkuFBQIBg11iFH+0Frmka+nTKjLo5YY7aH7J
x4t9rqNTWq0KKd6L2fKkq8jzLGWMbrlSnPrBMIhyAg8nBY21Y4q/rUSmy4NcuG2NbSCH+RtnGSN3
UUfSN3EKW0jBhmgwXcNQmlM3c4MKmvakiHK2mWd8h7TRrE3DWI3ug9a9oNIBTDZPbhjJ5ZYGIIwd
0fIGKHVUpLtCmH6n3EyeCCpWZi7t+jAYt/livsPlQMRNPo32pNHLy/u2X8PY6dwkZ7H/4xulWbXv
mpDRVwk3Wfd1jBwCz39Slj9zqAA+hlRUlgOdiZIpLsCFixovMqQ+1OK9OmqktdT6bpL1DCz08CfH
g90VJN5YzO6MufiLFe1VG6bvLoRoZUTqQQO/zezNoTFEM1JSqqWz9ESWF66DLn+wiLWTOkn4DOq0
9tpwVu/6xRSi7tqBdYzlgIalSIKkIs7QXwtfd/CSGts80xlgZ9maWD95V6NH5VHpjaNvqQOhVylN
Mwpyr24zcx/TLtqGjWDt+t63tpXShOC9+DZY/tk2IJN1X4hFQw1iyQe98xdCkKwcY7803UTptVPh
M2GPw2NTAWhBDyWvazkWL4bkY/GtlNybmfagcKlNB3t5cJPoQzqapPU3OrCdMwiacFMGc+FVQd4P
svHeqozWa6GNHpUqqLZQV+KjsypQ0aqRvSDZqe3KKLgAhzpDTgblW8mnoFJ5wsil8uvXgTLGzuKk
frUw/diQ78rXYKHpjdhdX9uKIVI56umrZJoJnQLmwmJdpjbty/i1Wb6oPNXhK71QRHNSErz6E/Ol
lkvqy0jmmp3GlknkMBQYqymNF+RVBHn1an3xE2sdTYVMhxt5lFmjSPz3S+Io5ZPmF+J6jN46aDIE
9TFb9y2B0WIlXMJY0zDeNcPJx551attoOA15qRy6kDnm8vttNbTr0sp65lSGdmykdl/Hhid1uvna
EsXQDugi8/krHckw65JlvCBIyTozg/d4bjXYcDXj4wDqqT6qEu9SPLrFENWQLjJ66z0fhDAWRNnH
0TfzSqJA6xqieq+rIPOZjdaiBHiSewmNkQQ3aZt9ChNsT1EqLrEeD5u5PA2DUmzSKjEuM69YiPVD
HsQ7K67SW6axHTMBhpvnW+xnPSEU1Laen9TGPhkIypMaJoJqiVJCzWFPI3Js7SKsaYAL6zoKdXQB
Rn/U1J7pyeCbO0Q7ipPX3a0NYmjMxbypmoFpjZZc6ghgaT3EOxiwOTc3Nvm+Z548KunBLyCNtjP8
NkNf09jnZsd1ikOg/ciJUYOgqzbrbKp/TD+m4ZacSIkE1JqW0EGyrna6PKM+qjHN+Utdy5TEHpCD
srmzieR9c6hqjgY9rJj66ZsZ+yPJNgo4bFmmyxMqFtHkiY5BHkSclfYiq8qcD4qm68eYyyZFE74e
Zer2kgpYKKcFfDaKmGAJyOR1PUNlMQu3NCN5y4Yweiw/jRd2FsApIWKd3QHswHE0psVWChpTNWZu
aWmIxRuEUayOuSNO3EPCuadyiBksQgttdKkiMW/EdUVTjG173igF1C5KITmIXslqg2xOG+FgVGhb
ckX0j004kNNZL4E2orVDEmfnhYKFIkzZSoLaTrrKcKaRngDf5LxNw3a+GLMk06k7mqKUnBoTL9/Q
qYc06rnnGYa5U3sdDnOE5zMVp00fYL7UNfnMVBChqqI8hbj8ndL6JUTIzMqaznrJsHzUJOUozOy4
YdP3BPokqZcG2OLGgl5tV8cH0W9oCsSTsRiezwgtRoPt2BL1bMfZ768nPYQgN/XPYmQ+MolE/URd
TuTzqBKT4lN6yMa5VTsI5yEDm66Us50Qwmntw+4wIi/bmlMPotgsqgM3s1Mw+73bsd4YrUMsEsPi
QVknoTbS9/Vojbt2VMnoqPtmU6odIQRt51KZpDvNEED9TyjxiuBdEC1k77SMN1NXXaYx42ioJdXj
DH2TZcqgUDGX5o9XG/XJknHZkqkcu3lFWqWfKBVYA8RVrR7sOhOqbVXW10ahAu4XJljWDfRQ81Bx
Zig5juyLB242JIMZ/cEwWncYU0hujX7+VzjyTq7qDDZ2WM2ekWbkMGkoCHoYo2OgXwW9lsmO0wgj
5PtxU9k4agZy3DTv9XUiUkdXoowyXAhOcyaXh2amvBAUOFyZDsHT8LHjo8I37CFDN97H8asS+Ck2
rXyri7K+t/T2MMVa66lxfNGKiS4JxkvCldVua0QDtVAbpNI+KDppj1lUgF7K4f/v9/790C9/6s8W
sjStnmhWZ2QVZ7qheLXeeDjmxD0yNlOwdZhoqg/WUBkncR8tf/DvZ3LOmD+3tKUj3vrQn83aVa99
u4FkPgfOYj7aRaA5GF5f+7cBufuDoI1t5EiX/M386L+tg8S4MHxKZO7Q+AUQ4qivlAvqFQC3pK6H
qzkd/U8FhPRwbaoN/nX2m6WtQpQD8RTQi96D3gWQ7oleusnX+je/cS7uOv8rMnqJegOO76t8jZrT
/G6AT8aLyLl3ya0VHIn6xThE7nwURFfwXsG+F6Q/cME/g9izHowIxS9jK59ixVbuCaHlrlo4MxbF
DVFKiZP/lA+Id1Z1NMozPAP9GryqAByqr748siFAFlQ4Rxhl5nuyv3GvK7LTBW5KHvgRZXQWrGhb
s8wscxOR2lsTz0zo7AYpjHyrvgpx1XlZejSNhyB8860jznOVF6gySHvoMQ0/1RZhScso8hO33HhS
kWmRbwi5ukoe2Z1bt5pvJ2ktIldk77jiIem2+Wv8KnwgJaCVhO1hXWw6ba28ql+pvJfBaEM8C3/b
o/Ji7WKWqtdB5jK8gGHiilgDoiVcDMHxR/+Z9SsSsh3zwjc3kRs0boZnOe76t/DRvUpurdhIbY8C
Pel5Nd051ZAQbag4Jah5q/5ESHJp1ykqjFX+IkKMhRv9iIXViP+YeKDW8dvTfG6IMT5Y8A/RUOJI
wF+q2bhQCS+64zxlNA40iy1szXRrb4QrPptplx+yV+msPfLBVvVrJ3sk4PpHFbgIwP7dyBziLl6N
hzw5MgtH2Iqs68p563Z4A2Z6w7EtHLK9eaRxTCH5iLfpuKyAgIpj8oInA7vezX/rY/UuXMddikJ/
k23ntbp/QTi5Do8Z38wT/zyCGrrJ3w1X3k8Cl07iSfoZafevNHK4nORcc8Z9YId4sgFnyrYo11K0
GdQNSoyWQ/VkbfHrMjUzthMwb2Ubv5ii3VHJjjuDJjOPqtM9Kjc/UYejJZhsoj3D14WxqTt8IlDo
gtppDsDldsF9fCGd4KRtoq3xUucXAoEIoSF25ild5Yu/5W6aVHCNW0Ikfut9ZrMNNjRL6K26gcq5
s2reG6d4q/c+bcAn0SeOcANvn6NjWyDuoYuaJDyNn+muPhqXcvNJIlRzIAJqjSoXipozPhPCB+S7
cUXjUryRZE4vGrB3gn1+DQqt/Yv/iFNDPNEADV4rJ1G5tJ60p+kzfLCVKV/M+RZBPQrwDd3vFFne
SeGNQanp5XfrS0vs6qN4EWxGJrDbH+3eHJA7eNJX8yEmawatFgz9ihQu/Mkryx5t8w1Q0J08o+Gb
SFen3nTn7L44epDiwjj2kns6eMKDXlHc8pHSDhIfhH59N2/xJ7T+ak2azXU2VvWzJJzoTp04/0kg
KlIvO4h35Wpdw3hLG8wnfMkRTrxDFOtEKhN78SUAGNlw3cjXjIn0Xbgrzvrb4BpEF9T7YJN75R/R
Db4df8FDmUiAy/YAxbl4ov5SVx0owMJjTrfvjFt6JX40cnthlb7Qt38TyTc7L/5vLk04bbyMDQjz
DGqgvwAoP3pdbOhMfX7QcRJ/Z5qnAWmNAvJjVT/wLFScNSwaGTnYqrSQ5jkad09SHpQt7/yqfA0/
CY6aRbv5pmIle3laoU5kGAtVeN140iVEfbyJYVbvu0NU82GzmHLJXo6mRftAHlR5FeE8Fo7PkRXt
hWFjaDYCaOR1+rrZ+S9E1aiTLdY3BJHjfBFIJrSnW/yCnlugFYzLnCDntXScPIx3qsfMFI7+V/8d
nMxjSZa8I67bg3AfL9ZhPgsMUbkxHK0DCdX+72DaZK+5VIn4MJQHJ6LE3e1NexgX4z24cyS8AxP4
EQ6Nx/MXU9TTMMjwo9mhV7/WO8RAEUpRWzxba8wMdviu/wV7ZOLBEl8hv0PKA47ORKJnRkq4iwVy
dsMg19oBDiY6BwGwqDiWRUxhDZrnTyQXahd/iHykN2krEXX7GR+yp8/S5g6OXnlYtTZVGzKZwuEX
RXtO2comsFfsh+KwUbcEzMDTn9z4z2pfBeI8HG3gyFSPJEcw6CX6NdCWIAkVda3TvWfbpiRimtJ5
tbC8twKYrxUq68lREMswAPFmguM3orwiE8JpBztcG0izr8q0kt32lYANEr/2mCA1Y0Wi8EHfWDwm
0pmok3XrcXWXL9FvAI3KMX/Efquzp15gHKBd6ByDwCIuTaOjfudeCxuFcQdRGi/EYUyDTR7GuEfm
CyrslL9bb9zRpUMF/sKwGQMKn/T5keP6P9opGVbyJVFxk0PRF1ftF9kx/F4o4npnW3CEq34P+qsO
ZG6fOs2msUkGqDZwmFf9V/6UHxBqGaN80foJd+Y+P2UEA76Hr8TPNd88cjCK2r3yJdx4d11p5xNO
y9x6AI+GTNWOGid6QBTHYkywSCdtZcZokBwFPiWe6ZXyFKOdbq7HrZYcpFXvSZsZkcZb62HOtiBT
hCv9x8dSPzoNAPW9Lzqkf/21MLTpfcn0gjb5a4Ng0O5fhPeZdxqyAcXY2dxH5HGO63y6pfsU1rFH
5AGygUPoqV+qde3OCBOLcbInt/n2t4pgW5Hb3WLNEwa3eQHGjn+xBcGDZ4s3b49BcVrL8FhLbzhr
3UEPN7gx5IPxB3wXTqsG1+3ITF67dhz3ArGIDkJi7bW+AhMpvnI0l2tQ1uNFcAMkNShrDZTJQIbW
PJj5hkRzL2sB8ZxZYc0lK7eEV4WizcAK+UO3T1vHxIqU7+Qbf9+AsILbAKj2Db6ukbiLtjIhkHzF
HEkPXSV3TW1HzR7pV24K8RI7fgSm0pgPCkmhO3JhK3/rW2vd29jzuYZ+xNAermxQyJ/k6IWmYH5r
ztE5x1O5G6p1cO+eJIAnDF409iiMQ44BO05wy28R2iuH/qt2HhV8Ki5VMcoA3QuKU5XA8SPaEOTd
KjoRpPIhH9kk0t/42n8Y9O68fq18FIdqG+66ffuu3sp0MzERRlMKuzUES7/CAxXOXpgR3FUZHlFU
2YaEnz7bA5ef8jPhUVgAidHzz8F8L37KjzLEubGi9APGFWi/gbbG7pH/4e3K1F+8ZdMb3kVsWCmB
GChANSyMNnfG1jXOUEPEHW3SR76Jun1zZ9rpPwUI+Mf5rzjo9+KNECvfMx8B169d/ooH1VZae8Sb
dyw1p+TDwjqi2xUPK58Si+1Ktk6NAsVOX7jHtflnEK4KWqPHkb7ek9eJORTzAMfXLkHXnazMGxM3
v3xq/VW4ZHecMhBsuY4zvY6Rin4h9px/OdgqjBF7mD70KP29+ES3cm+oOnaCgn9n5Z9Mr0EwTV+R
GIurdkRHH79Ors8d9YuFL+x6kEi7GMOPQ8M8/4hg2/x2B7LheWQ4nlDVIch/zdmqdz4ZCMR8XJO9
UjuaW+xS19xGR/NAZhn3kZlo9WN45uYQfPDMpPu+2JVYYEiYIrrqrs87YEuL3zZBwb6uwfZijWG1
aTvtZGSrkTSGiT6F6vk4+Eo34YmQ7fLO+Df4kNiwuFHFDsaSfE9cZPrqSw5BxO/CRzl+iMW1Jyb8
ja5zIJBqxg0q2iBRQEjN9WysH6NabcxbB04p4Frf5kvALO+c9cOHwamacI2noNmSWHLMHiMpEase
drwD7Stc0WX/mSBzPzC0MJ2UAEpeakZ+bvUUPT5G/0bsCFV71OxDLn6ySyPYlL3whQe0QDnuqrvs
GmwQ2Zrsn7t0mx6Kz95cBfv0EZzIyigIGn92CHZ+aQTc1C/mMxSiXFjNNTYZ64BiGcwxYvFddMlv
vGzpIn6IV+VBM4N/FncUNcI7Xp8eRTJy9n3h8OGSKfNB745CIf1t/D0CkmXK/gh+2I0zkPFkCZ7M
J4bdr/iv9mJGettyrX77BxOzpk/Nxx2ZeB3rhpeRvl55GHYZYUlOsybnPmaGRT3ktUT9TW8ALNec
UayX7o1WAed190bro63sGmOLIzvBWb0J75lLGDBhicGq4VG9JOyHCD95y9vPmP7Sd/3HqTUQ0jYT
YewM27B34L9/+/vmGdT7GDHvVj4IjrHLsLmFwPpWnbkV3eodtjY0EP/Jm/2HhF7QSI3CB2KglXD8
0dWIwKyv7Qtizqc5OQX+R4SfPKsoQt3pEH5yq47/2P1IBSTgJ/2aaPAFq9++RGXpcm1Cn80p3z67
a6gc0h/tjdV5iz79TeZZ4Kgjx9obJ1ICxR9mC4gurPk1pIG5Bj5ssxt/CAfRqzDKk0m9ihx2f33P
6MQJjyyrsVnHW9iQWOAv0n3ZbBaRGDWcsZUu5VLEmkwYNvTzgtP0Ir29VaSktg5tH4a2eM45GKuP
FC27PbqAk9h5uGBdCQ76xf5q3oi3jf7iR//NISDcCZR6zx9Ttik4J67+Ztwad/YoHgrjh6nbQTlM
O5BRBiQmYgTt+c4XG9/bAHjndmH2KdzS7HDLjdj/RTlOuY72Nv5VKTG4GakoJ1fhEXuVeGOXD1Yj
dotjjAfmUZyKT+To1mHpbwpMfdb+LbiHPE8r/5n+sob7N67Q0w49pniNzmxHMlsOlrMV467m2Ty1
9+bJ9hjeSF1bRZfKJZT7P9LOrLltJc22f6XivKMaMzI7uuqBs0iJEiVqsF8QsiVjnmf8+rugqttt
Uwyxb9yIKod9NBBDIpH5fXuvDZvvhgiflbO7ig7q0nkBc7gqEJRmKyZPJkvrG2vrx/Z7t6Eb85w/
IlBTFgM60m3LUno1vLBhB1xTXefoJMkcXKm0/Gj2Pckto+lHeYDQAtU5QhSWLrqjeBn6nVy0e/dn
1z+HFWzLtaWuyYgiZRBV/8bZw6pm6zc5fNjEddgYp+QXHqB+X3S7/Je7svQNWd0JK4BmpRYbb803
ZmtrN+zzW2ZBNIdyO3Cw5bq8t7b9miugXhvLiobgIx5jfwaqn5IEuY0ZdSFelDS39tPyGS/hj5Rl
mb/sl+pbQaJuRTa8/6wwkU/ChVm+cW7y1+oFO4XOxlM7KI8Q2zyrbnmUGnPtIILuZOxuFVoz24+/
Rb3d4kAl4qMayapxSh5pxPsYmr57kcvNM6JupNAQaMEOr+yEOww+/jvpLPMkqguGiox2ldYS6Vny
Hsfz5C6CEMOUQUScEhvVyqktztuuFBDaVspfPRFtcRzS8QtxlwSsvVApoxDtmrtIJREvTjkeP2+x
Og88DN30R4jsZt7Q2cDjPRrI4KprU+tZLvXZv//oRXnTmLm9jmw/3vYdkMjaZEEZl7CB5Lt8zyrZ
XkulIXAJORdFWPQJyyRX2Kl8/GGPj7GjeGuaCxQxERgTsFQC5oVK/ozIstz4OQtzdI9YECk8m3hP
UXJQoh3GN9UKj0p051Gx6HJPIBrQsD6X+87U3/RIJb46ZDNni4PL+QK5pf1XJM0iA9RPchP7b4m7
u/CGdyN3b9zaJQ8B/BDmsZfQ1iseFRX/MTeiMfUNeuVkpnQjr8f+4FRNtB6xWlCZoXHm5k9m9TyY
qFenvweiJ9QpqN4UggxlnD+UfXVfK2PEHEkCSR+/wpikhDo8D7lCEoCpbqisr7TBuYsGb5Mr+t5g
4ylb9z7VzAfHZXPk6CQS2wM7ltLY6LF7cGnuLLtaPOXNaK0iDzWQ24+P3ajfcjtYwGSmS50ofxNK
C7KubRaw/n8K3VK20vVx9Pkb1yivq7SvgI2yMXbMOL4qHZauDmRJdfD3pYLpBDPGQOZts25VD6C+
OXUxK+dGxLLftSmLTNlSDCwSykHKaK6l1H8OFI2XoCddyINkvXuai3/0eWysX2aH8FFxeepAZ6+s
mOVCA3MSA/s+LHx2w5qY//U/iJ9z5JoJ6/0H0EUgXnIsW5q4M/nQE6CL3cd62iqi3HQmfIhMgilo
eV/obkASBznhSbEuzXCbQ44FUTE8fv3xn/ku06dLzVCFTYfIPOHmOL3V1xa4sI0adb9ccH7g8Ckd
hFQxlEmgRHoK1S4Vr/TXn6uBHfp02ppuOFJYNLdMfTqw32hBamXnvd5rJZ2WxJ2VOMVKex043d1g
44UfVdT0SXmDDY+YXfSctJPZ2WbGFSEK2wuHMp3j6R3QdEc34MJLjujkDpALoA7IQ8lJUMEihGDJ
G1V59zOBKvLWv/Vy+pMTEIbh29M9ax+tCTAnWQm33nBhODhnjkXX0KIawrR0eXosVuBqupIF9MoL
MmDSkBf8hBWIh/zVx4vmKsK8cCeMcwNQx+LhYDFRyZI4uRMRHbsxzxUS1FPKfU6XPDqGhU6SlVYz
Eg89XX5Hq7/nuQswhkQqnKhFz9IeOQAuk3hrxC7kbopoKlbaWaSz1jctfojYCGy3OK7K8kmgAQHf
CBgz4fbmDS3wAnIEGyLEYctA1Ievb+q5e6obhoNFVkzUq5NxPXhmzlvJgwSf8CK0wcPM7KK78PB8
DNLTkQN+l0gBFf6W4+h/DuIep/NQS73ctKV1hE1zaBNn1zkUv2uemJwSrNOlhzEn88yT/KUTV31o
3eD/6LGvxwfiPMh5rPK77to1ycXT8EEL813WE7Mk/x4X5c04ANDIbQI3K/dObfxfWZmUq68vlv6J
nsUcZOi2patSaFIzT6IHpGX2mqcbbAckS1PPyaAV2GicaLUMhJXMxjJINoljXPXQntSprCxWaRk/
eVqHwDGCMGL3757U30VUPlYTc8HwoBWMZMS4iSgvPCNn5w7DpHE3Mcd0++Prv80dRiXtzAk4XEbW
vNGg2mC4In8G6oWWtI8RLfXJ0/+9t3ahQe3SQwBHTWY2wQIvHcu5p4dML6GaKOoRhp4MAQ9hiaaI
odxEFt0Tp4iGxUQbGXxqQoVOgp/F81TDJLU92hidn7x9fe/OPr6GtHRThfNmMxD/HIMSv8m/xmCP
oGhRajpFZpJlqnF4FE0Ygn0lEWJ68vBlRQBBppvT6g+hoK404WR6bHLY2Pt3dwKijIj95zUZV7UT
UXD1bvI4h90Ts8uWNfb+4Uhe0A84ETtslBRMQ3jiUJbqCUP19Ylp56+ssB3exropPs1LaFAZQGq5
qbKd1VBit8Ejm6jWVj2omTpESzxq8iqmcB5Cfvn608+9FxlhE/FMBbhnnLwTzN41GzPhnTBMnB6F
0kQ30k1tO1DknvMYWikFkq6+cM7nZi1ThZhkwveBZHeCk4v6hqS4uCs3Y8+9RHDz3RbZ96/P7NJn
nJxZYNU6PlEGLCK/m9Eu16ZILky+Z8ckD4NmSJ4LmtynY1KGsFr0moei0FYG+e3qwCwiewaYlaWH
/gMTZAZLq2hu8MscMDXRjEc/HMdEZBS7oGxvWhV/qNC1RTfEdKkcKgb+4H8Pcm9VVyiAW4OR3CjD
o5/zbh4mYJTn3OeB+2MCjgkXlcbXF06bHuU/Z3tDVS1hCOYeiWT/5J1iWnljKMCCNh7i9FnNa3xm
xslSRwQ1DxMeM6eKH3F303IAd0MqI12TnKVvLtPF14dCVs3nI3GEZLFq6ZpzOukUtqOKITeKTZH+
Ujya7T6JBWQeavRxh0Nf1u7OAFjhG7uvP/fz6gTVpEBY59hCN8THFfpt4pWeRhBIFBebcfTJkOKZ
rLjY8yxv8aMx6ZbupfXQNOJPrjnnJywH47xlmKerY1kFwTgMAneYSWxwiDKbpexLXoZPX5/Z2c8x
dRVu/bQMN6cz/+3MbPZwhiydbEPmIUR6fa10mBkK98JaU3xe9hqa89vnnCy2FCO2XYQj2QYkRa1I
ot5xti3J7VV6ZAFaZtJXvI+D7Cqrwp55O/9mhldOER45fWoNbdOuCExDc2UkSwM9lmb46ipkJTQb
/YQjTgfB1yAfdCjYChPATeNRMzJlj/0+V9M1/FBlCfwbRS90n0aScyZd78FL8IHpLtv80Liyisoj
gWOVJX5CCBEdOq11SM72TATwGVnO2fgTn7ly1bGhxDPZIY+kl583P1uhIi+IfOLjC/xiAEVeO2fB
9pRWm9fX6NXEN0JLSPoxmhxzUwfg/QoZknbEx7gVnv+tg56LcBW6jtWbBy/3f6kw8RaRSwfbsQQ1
zFFzVqVlvagrPRzv2DQTZEuFNZM0wFsbu00YIR4Qvf8UjOPRC26/HinamRcTC0rHYjJQUYZZp6ul
OB4Vg21atgkTgAC63z2Qb3cgwvBBlPIH1QhSe4bogJ3nWSbhXSV9E0hTh9X/Ogus7ZCaD5jXXywN
fr2fP45K/F2zDaLajLqcZSQxjINPYaewF4HqPZUthPjRd5s5psR176pvJSlDthMdsLXRpTL9JwJI
KJoBBDXkj7jrHqxa7se6edAjSq6tuzLDlIZIIvdlQdLPRMw2+YEwDuZG3yz8Di9neEh08xovyUGv
2wcsc15JzmF6ZRja2+Bpa1dx9vBgyG0u9dcm1dZ5T+sx4LK7Ll2sICCrLVkW5Yi4As/CfDpO3eyi
ReU0D76tvX38XGtfV1lF0CFyixZChY6cr47ltjfcjUVbsCnV14q8IbdnTtPMF0NPr/BZbMkLvRl9
/c6zzFsvgg3hl4/KmN3gdoG54/uPfhd9K/18vK59mDyup9zXaXVjNs6btGyq+aJ8zrAj3kWtxLuV
3mGNy+7ZgzKmXAxXF0bImReFLqGlUnyyUGU6J5OJm0At1csBdTQYsswrh20NuXRuS+qQSWmtgkS+
BQjYkWSUyFlUbntU9TRBiY3cXDiW6XV+MoEaukOomSlhecjTLQpVlrbt8iTbgAMhyJC8CCWYjGrJ
UqCXa2yt3SK8V4lV6F57p/6pZepDVaKs8X1hLrM2p5soFO+qq/sLLzHt867DYIem2rauCaiYp3N7
SXgOgYR2SuCsQz1YyQVSWRoviMu9nduX31xiExbsAOJN5cDZ8pXuqmlU98JLbYIjn14i+La8z4Sw
+P/pXrEeItG5QwNeVjxCBEjW+P8IpfnghmDqmPVhP+zSGHGikV2VE02jnjznJmh1kNohjkb7p5Xs
YuwElOX7O3h/403mKsifMJboJAzrEuWsW9aL0VbujDbmXIJahzgHW8sEvO02BLcnVMwv3PzPS2iD
/ZEBksGitqHrJ+uwKqrzOMJTBaG12de6pPVevsKgmrVxeSy69Bg3A9IfgwjNNnv9+sM/r6DN6W2q
OSChSTSzTtaZUZvjbtJC7CiCdhN+pUU/DEeqdavALq47PbkfFcRDX3/omTHFqh3ctUOcKCsB++SM
8yrLGq9t4k0WIflES5hH1etoN0A/wlvLRSed4pHrX5PQOaCifvv64z+WgH8+baZqcNq6Zmo2OX7T
zPDbMsIL4jw1yfrZjFZNnpraMjpsHemdOqe0ehvGNvke8PUsUlggzoG26KhOFK0561XxXDbGsZm+
LILodqjw8ue9oGJCdMxwbzQ3YPy25AHwhJSX7tbnaYIDZ9PBot2yOPyTAy8s6tZ2k3DgmO59Azfw
KN5CTPggKC/sDs4NDIOin81lYiVknXyUj1TYFbWMNlEE18DB4eE568Rqbhx03ljG2FHW8vnrG/N5
wczpQUw3gJxPk83pssvMAWsqIkIJxK+X+Ws2aEeQDAs11x4/LnnkJktTdy6Mx8/LSlNlS26o02Kd
Dz55CKyKIkbtOtFGaZrtELcb04xuA1u9/vr0tHPX1FIpdxkCsqB+WsZl2dUHAb9746XWwW7Zw2c8
aBTceFVm3wrFuI5MfRWq1orkI7BYzLKlgdOqGa4CRIFAqiw4cKPzrLiXRtaZ5RLXQFNZvwsiNtkR
/vlM9Irep2GI7bfEBzQG/oNh9cwB7jWxoLum/aa5RNYQH3HfaJeGmjW9aU+fx2nqcywgYbxpTj6b
F0gtoRxFG2kBlzAx+lEBgbWgOhnzetZd1TDdZhg0wTVAIkkNj7e0QFWceLc+JvhZ17rjHPjgzQfw
VmgYAQUPtaHhPe6TCGINbwKPpPbUpGCm6eUCZxyikLxJV26V3scmJvJ+Ish8QMfq3MRAj5sEn1g8
OdqOHywDpRBLqwNe9PHtAPEk7CSgT5jIKbWCg+u673VlbcsWJMOYqZMp3lv5wijmsI9BcgQ/qOuh
fOuB+ylZuwHEJee6VrwCeF7l0zbgwoCbHtJPF1bIqTSjCWmeDrgxhOHqm0x0Q6d8d0P0cr61tIdt
UqJGKwCiuFazzVJIJJim3nDnLI28uvv6IM4+XEQO0L6QuvNpN5qYBYsHL4s3eDqRVHHaaqQdhVNf
2LSdqTcygqXNvpdJ3abW9+cIxu1mpHmRxpvOoOmENlE0IDuYp6ui3bKEOsI8QA/OvakN6+A3+nXp
ttedGC8dyOeVylSh12gTCYqfXP0/D2QMVWzEoFk3WgX3ouGPRV8Se/YaJcOLNVk5qyr+URbWfjLC
J+LH//sF5yqYvNBNoaqnFTkeA7uNfGazIXLfputdoi9LSvfCZK1/3iRTBGNmpM9A+Z7g7T9Ps6+i
VBszZgw7osUg4fzP4jxGneUcIjLwZjZzVmjUm4DE5llXM8ohz89aNCZ6CUU8wvDAzmEzSpa8U/su
MOVzAjNHJ7R91iMPrDQETpen4XOzDekMJjt8AoY/lWWEXQoQfm2EsrPZKl29JZj8lUs5T3X9elAv
zvpnr5NuwLoDeyE+dW5iLpJjU/3aDP2tohET10X5a0PZFCSkQFkTBz+a+IcJ+KVTwFV1rEhtMihT
BDBfDwxnuiOn0wE3iiavqRmEk5y852SjA3jyimiDyRiXDqB/AfgBAmUBtTJA+4VJKqurO5/VBEuC
gxTVWhXfHGEeE7Q12XvvYV0JknZTsVwKeUGCmvaJcuCPVmoo23vrxpLuzVDrR9FTzMgZDKqRv5p1
9ETYJQl62avs1escUP2sQjlplt9KYS0LT0Fdy3qJUjUlSHkcteLegNaUy2ACD78HGc12XyTGMtPt
azzG9y1ZmZC4y53fGOAt1BUd/oXrOABP7ec0YJvLsFdRnPYqWEv92mc4zCIrgLXz/ePvjp0sP65y
XlBR8bMfoXrprWqevfcOFVbmP7x9p0v70q2mkkLCm60otymwJRG1244m52J6IMop2a7wh42lNSUb
mB82V5rA+2NYpq+hV/5s/OpqVM2jErDKrDsm7KIsHmBx3I1m2bEslXOSjX6GPzQJcqTxESXYwx0O
rw2hs2/RxJlyYhtltGK/tQwukVvVvCVZPpnmYsPhSyoEfPBSOW6dFidB5t3XFf0sR7nwGji3wNBU
k20kBm85beP+nC5ip+lDgsDY4tbaTOvTe693t2q41LziMSuHVzVHq+PGB5kNF/Y4+plXkMZkOC2a
adYap+t9XeOpNrFvbwizfQPX9gLs/8nR/CXhxA9h/r3RjI2xGd7tyVhmIdzxX9TMuc5c41W09QNR
tBTGcrp++VSpWlc9AgqdLGrqPViqZP3gl/HV18/qudmVmpZms95nPfZp291CW+0JG802XYiizUmv
iob6TtI9lFF6NebRVu2cleHj0EKlOaQcHDqSWac2D3GNOsLxsc74t7Ez/gx78yUR6tsICy4Uj1oy
vEaVemFPdfb2ahptSXox7OlO376mIsOgFGTVYqfbF3ZXIhp68up8p6rBwWOxlcb9cgi99SCsi7lC
ZxbWfPZUedY1SzJX/zm2mPK6ujILxhbhKXOd0az15jVPzdrKFpYSPuCs3/qj+pbH6ht16hXEtnXa
uXtLbx6w5s+iWiBjBj5tqOnN13fy3GaXg2M7Y7AGY+d2MusS8GwCnOdOjnX2Am5sRV7nS2gxXXq+
M2N/eq2m1JY8y9rbntyavfd04QjO7Ku4M6o0hM0GS5wuA3PHDOokpbpUDO3DdH86W268Coh5/WLK
9kFVo6cssa/7SOwD/GToPLLQeAmr8a12vIOSmi8pkH2FoGs8xReezjOvY81AVSMNk3fSp+58C98y
HalDo4Ru2Fdn75ZVHOOKARR4xUE06aVm8LnBYhCzpVuarrPdOxksjAw306sxJZ8eW5+HGh6eyQzy
6iK3/YfQH/iP/YXHebrHJ29e+vWqZRh0oE1dTjPUbxWHfOz6UnUpXuFYfiYsHJm1TYLEjZellwrf
zrm7/ftnnYw3qYRRaJpToUzCx6oCF4OpBqmLHY4WvBZ9BoBNIGs0jbWvFvsxzxxMOGInBslDay+w
rB8nom9iOiuPfl6ZD1dqZj4Dqk/o5JNOAm4pHkm3bAIwPOpVpeRHLLE+CH2jplgLRWLn7PKmPH6Q
j5FoJrQfYfPl72aqbQaDdaHVgl0Jx6vK166K1FmmWXs7BG+e7ixllaKkc7YCDzYlF73PNnU2rNVC
7vKy3csE6IsyrMux2itdcYwA+JDfy7aZHVh7k7TDldHgUiuaX4SuH9uKo/TSfZ9CMEnc8cGK6ZTo
kkijDJP2PHBA2MT9OMt/iCs/YnuWmUQlJ676QpTNt6iyNyXIMmUwhjkgbdkvWpWQHAMizarAj/ZB
uJScyspEJYkbz9zaaIKc0CtWSY9SWk1ec6RZVBYrcrDq3egNMSzUlPeIXZDkkzECwQusTWPUgSJ5
wZYnGCcorZZ16HUIN+sONh2gKOKZCYhoovsmYZFoSMIhwefH/IqJuo8sEVaCtfd7kuEhCyEZp4I9
I4ThxS3QWYfSWKfEAgklP4DRw6PDqB9FegB1vjBy1mOO2l9VKa9CC2pchF+4JTtIRu8SexDBq0fh
ip0lyvc2yA5emR6UqkZL4aJ5MrG0Zz8roT3rMb7FNMqewp6Ua5Q1NrhbGgfPDnAkN8fkDaRY+hvf
4ndF7o1KqFUDOMDwrVWtXE1DoreLgxycnbAHTKRTICzzAJD0NfrWtRHBPXT96y5oXjLH64mcHdZf
T5dnnx/NcTQmBwPZyrSp/u1ZtYuqqAebCUmv3EVpMyP73d2Qk3iBSsgc7GUzyh2neGEePLdIof7B
7hUxBVqlk4+1/AGGijfgIqP9o6lyn0YJ9fz0wkx09nVkscKkw0nJGfDNn6dnIg4CXi/TTTfITdM1
eKIgwSe4dammZMjpgG76B1nqNwGxOIV2eaVwbsbnperYXGOqsKcbR5knRZJ3Fh0FPBxxgeK0Qf/e
KfY1/5lkesxotpi53njP5L/0AxSvIBGv1RJAsqD42BDIU9flXaQTqSXsnZvodLAsYMkuQTQd5MxZ
opEJHlbuxovTt8yr7xvf28IV38mhBaZA2lRrlTgUUqr5HkEhHgbipGsWQ2YfjQYMXMR02QxTjzBW
5noJrdQfJqeTOrwa6bhJRwJ3fGeuSWdPdDJC/je9ihDmtBjwyfWaOUZwX+SHUmRo2E1MA2o9vk53
M4MMhv+rjxYitJ/YShFECrRhAJ8VHkp4S5B7WYl8d5UO4cLUsfOZNww4egvNCyjUtOGNYJFKVkEI
ToEqVJU49UIPW48qAxhHDYRw7AZrIj9IIUCgXsf5O0YqwKQqbO6+BcuPMKLzTCINavOY912xGtD8
OzkB6QVTJ5RNOBT0Hp3W3lYqJsq49GZNj8e2DZ/GKIe+kUwicTyfgcsHTFjBr5/Bc+9L22CLLtG7
MVSnZ/S3ZzBQKytJozaFfkiPSX9M7Hg3dOo60oir+f/6qNMtWpvDG85APm58B5JiCl84pcYOJnHe
1cqF0zq7SrbZV6FLQY7Gdu7P81ILPc8Ks+S8ok3lk6bnpUt/iqVl3R5qwzfNI14MJzu44QuneW7V
Q5WGkhRLLfZhJ6seu0RWkMZMLz1tXwjoSYLlpa73ji93Ws795d9fX9jzn2hRyZ+CTT9VG4BTo26B
Y7gpwxIDWHmEKvOqucNzFpfvNe8QqE7Lrz/yY+o4XWdN+lhqnaiVnVPxz1jlUP1JUNiEfezPTUIO
WzSOmC0lQaNqORtr+6GCzUQWXBc/CHEsIiiO5cAaoeymVl+Gx7w+KLyoKsyu+EyTmhVpMK7lgLTB
UjKoEySPOIm1ixC9UehyMcWNV3bu2POxHNeeSzq5I3jeOlxpZA1Q2961cHQXPCu7IIAvRfO2mmvu
QxljjKthwiXS2GSJ/tjL4i5V0mHmUolF0Lzwax+asFSihU5+ArXZDtfx5D4vKqBJCAAJCcvm7D7T
ORz/b6GAOmEBx/v6qp4dtYxZg1YQrWk0qH+O2q53yUrzZbLpivw9Hp4ktJHIHa/A1+11c1k3ixC/
43ipkHluAMEDopBJQdf8tDOoWmXwc90mfd7P38OR2yfH6nWI69dk0mD0ZX6A+3P8+mTPvf3pPKF4
V6c/PlbXv808qiwjBMmQDyNeIRm4mrlEpzW9+svM2oZCu42z4jitT77+3HMz3m+fe7p/DkczbjNL
TTA292sRM8ZCUe07XXsus3b/9WfJMxVqUohtRGJsS5kVTkq3dScI9CCUaWOk4X3ft90iQLbuUY3V
y7gmxiX/ZRHmRvdpXA+qj5ddwMygbqhxo123cmZWtTG8tziDfmTb/W3oGQdYlX3iAjg1YkR+ivbm
2XixKhNYnmt9C9FILnUdWV5P7F4FY9APAedY42PdgDQZowfmRti9kKdWfnrFmhZbNG6TCrc2yW3P
H+YSW4QqsU/Y7uQ+ynAjFcRfzzTw1zN2XhSMM9b6SnokZqPCEkLd2dXWXmuRcVdXpOkRDImUapla
3bd2NDtC4Nj2aLW1Ru61d0kKB1wL/JJME17BNYyJaO7pMIQjoz+Ysb+d1s1FaTwLVsR9xdggUmHp
+f2z6Y3EYNXHMGv2xD3kSydSdn1kLTvws4Hi/1LGclhafr0lY7beW6VPWhTmVxJ6L7xizj00cgqg
pvHA03oq6ozjvEJ3mVNXz9ldZcZzC46iVs1nK7d2NHyfayLKLsz0+rnBK9Fk4IZwaBWfjif2lx65
hUwQduzsdYD3yG5dfaFV8wISbjClQ2lTC64K5MZ2QyINE3ffB2G48cLkoWxoa+Y6bd+E1A49/JW6
+Qt6e8Kt2nFCS0Q7WLzwEhqA6mCzlnGLBVizoEF8/VyccQqYeCzQeehMN9QqT54LTxliNJUxzCM3
WaGfwuGuUvHuS21vJpwV+Vv5LMDUpwzw1yPFJ2xPSoTZQ0aF3MOIqMh63TbMwnX6QKoe+i2sTmtS
C3Diwm8n0iN+ao2VaxvA43OIl7VCAEWsTtHQKrmvQetvvj6pj/rSyTuR1b6lTYspQflnGjG/zWjS
HkRS60a86fVwWVBUB6UmjnVGlEWp9ytNuvkiS0CHJ7p29OErsIdPsfd6ZIPUabQOIrYBUCuFLy7M
Q+eEGIi2aR1NqwTnU2HW660xd1sm21z4100QvypxcfAzjNGWiRG5JuOkhONdWf0R+OOt39c3Fq2v
Weuy86wr56lbJX76XkfcKCj1yNyS94G0AqfjVzSp2BFag9rHVH5duKbqmRkUbQRSAQRuNHZOlRhq
6Ho2ZaMEfXZJkFKE368ZmDZcdUvyMxoRrm4/ZsFV529lB3ogC6PxRqqwGzr/TR0K/ZYGGt3tGGKQ
4U75nE2B6k0bXr2Rx2WIf5APmS67tL6Fjgr3hGRFmVPjSG2eFitolUUIV5XcTh62Aeq4JYJ7JisA
lWnmbOJImqTtpuylhLHNdBJyDJ+68NT5gpvibwGoAemLKVC07cQ1dd/xKd4/V4XhozWUylItcpSn
inEvrOA5RYY0MxpTm3U5ayWhiOtI/nQ6pmA7bN48S124FquZtN0gZFsU9neIpe+e6217D/aTF1oL
z8gO0/ukdR6Jwfw+LQrr2HiuyvKoNc2bTq+PvvlzG+ga3X9+saHWR581f9e1VzKvaZD7O6j17cIL
ul83rmrsJW8DzwyjNdVCLOllQWSKdA7EIbN9hAjIFNvC/MrrzRhP3NFB/Z5mw88LY+HcUECQZqiI
VtjUnnbVBpoJcVUbyaYPsxgspDED73ufeFW/Zj/H9QnkoTUVQjyn+QufTZRoF5QlZxYtGAQFOnNr
eqOfFniJuy6KZFqgyYzb18X5k+2AGG5lwbVBTrqRQ7Ec8ZHOAljLl57iM7M/pRJ6OpRxWSGeVt9T
euxNlwTpJmoIkczTcGNmMMwcQPcLo8BelWFGuhbWg8UzsEpcH3hotXHzjNxnvxZrPQ33blPoV8Yw
RQC2EgghuVyqddU2vXsDLXNBYNIxEASHsrZYs6phTViW/3qL/cfP/j+99+zuX1Ni9c//4t8/s5zg
Vc+vT/75zxti2bIq+1X/1/Rj//1tf/7QP49Zwv++/Jb1e7Z/Td6r02/649fy6f8+usVr/frHP5Yp
uprh0LyXw/171cT1xyFwHtN3/m+/+Lf3j99yHPL3f/z1+sYtgEaM7fln/de/v3T19o+/6IELBtR/
/P4J//7ydAr/+OsmS+vXlHLWv37dbz/z/lrV//hLoa/3d5WJnJ0X7R9K3FR8uvd/fUmz/46uCH2h
QdlUp27119/SrKz9f/xlyr+jzZYqEgKBtxQH4F9/q7Lm40vm3w3bpJND7wtNIpPsX//36P64j/9z
X/+WNsldFqR1xQlR2uId99s7ULVslE1TMY/apY4D7GTfnY9ZpLuER9zaQ3VwNZ5R2PdUyAssZ4mi
AjHPnBVJKrukESHri+C7qES9NXpWn+QQzK3C3zVq2q40khJhw/5CoIXaoba+6aK+N3E6zJ3WrOZD
a+k4mOO5U8t0Axv1qWJaTDoL0jnIhCjbCvXISujHSNxh5oQjjDxK7FFpfPOj/meqI/03E4hY0aAe
fKks0sokUDJi+e0ye1j2uNFis6cmDOGjy7WFEd0V4/ikWMmzMSjBOvvldaQvDgAKxEAxqDHTlV9G
QHNjNv7gNtcePzZDRkhueuC9xFPXN3CGt94kyo6rNxel6W1GCCgqnFHqv8PWa197rL4HtsLLRlIq
qEZoq6g7d3jCzU2DEWOGRNVbjB3ckkAGb0UDgqqNUUixo5m1C02vVJQE2TrrJSV32SwTEzQz39Gv
9dyF+B3ZW/YZwdqXFHh45y6AfJuQWZvmmmzQ3LPsla3EAbviBLME/F/dArgX6nS74xWtResWJ+5C
zyNrUZuemAeGfFCCAE1+qd7VLenFjUInaYwgL9r5Q8UYWCrsPjDuxi9aWfXLQo9ftYaOuEHeM5xS
AEp+bo9zlxxMI6y+yTDWZ/aIayNt1K0us+46n6LN0F8T/EX9JAZsEdhls/a4AjGE227ZO9+1GPz1
aMLZg789TwkUBMKsk3CEOWeeieG26PxyF4j4V4joG32xMAnVu/JraW7INOuWI3Br8ojZvTjkxvix
/kqia0+Rvl32od9exZEP6zfO3E1MVZAb2+8VZt15OKLlhSs/M1IEhWkvNIzbyYon5SYZ5Q/NC5u1
HTnfU2JFATB7Frnv7KrVvV8QLdgh2qA6GC4o4CwVtQr3hUbcJyEq9qo3rrGpbhUv7whfD6lJxAVZ
Q/ovqfqg2pPmRQ3icVkS9zUTlkF4Ljs9nAWQFW1vV9tYBX9GSp1sw1QnBdDPiGIyLAq8KuHbga8j
AYjAapVtek8X2/VlvDML4ljrwOo4Hn9BQhwbtAq3ZAHRDih9D9TE9lndmj+tYp36VCTU8tYhqGLl
aTniXG3ugy6PHXjkDi6UiMxbvzSjK3rBz9Kg9JVbEQR8CzqJJJpNMZ1XFFNvNRPYXB01IIyDvgoI
kCEcKpiZg/XupP0NzWJ+d4hfLikaenpBx1BviaZrK8greRA2Kw2/RCvzHG13RnWZYKyUuB3N2E6B
I4UlYLzkBsSijqVgQ1hO2RZAJBMITIFkNelnRIylwCbQSnPXwIT0jkcrrIS4IdTvQYAzxyFKWRgr
ZmDy6603rjj0Qnxv4LbvapKCSk1wbyH+rhRPBcZlkkpoLktvY0zce2DY+i4KutcYSU9WNf3GajCM
jDZgKsQJUCuCJKKxhgoz1P2XXPp7NSOyzxdOO6diUcyCKMfxGTfGQpBnI7P/Q915bEmqZdn2V+oH
yIEWXUOYNnMtosNwjwhHa83X1wS/dT0yMipf1etVhwEYZmCIwzl7r70m/jNpXLhTS3mSqObjFjdz
W+j8wWPk3lA687Iozu0hH5Vt1fnXCmEP3YWubiYQGVAsVdWWxL71ZFV4M5UM08QQOTwuZ5miXQUD
O67Bx8wTx43buJvO4WMUuWA/cI6JGbSPIuS4oN1WJAI8UY/oX4QMzKbO39WYMA4lhJRuj4txfQ1j
OTm0emtt8g41OgDsCdPHdB7qA8ImrBEtyBqDVqdbK8An+O9V6xb4YIpydfj8zudnyxd/WZbDEFjT
XHKP4p6Bz3ExEEBiThqUGwDuP5TE38ahIm1lKNgHiYDWgf5deVgX10lSI1LSAvWj7ecBoJlBp3Jq
rCvJZmobEyx1m5HxUGcOwbWZm70uJyCDfXRBVaieZhpqpMWQSKjrEC4hgRxxZggRRSV1YlKWH8xW
xrBunV0nTUnIY+Y02DNpocM6yQcpOzQLB+RrndSOkpOHQwnNajZuJV6jwI4XjA4tYTzXd0qEvViG
P3Ygw6ehKFBJCvOykFYpuUaPqnZXUVCkwzoptUA+qEG475pM3+a1lBwqDa8aVC6hpt/oQfDc+tlt
MwYtNiAjDkXB2WxNa0/dypCSoA6yXQ0hpZWWK0fFlle3WMTqRY53wbKuqZarWU8DCbXHLB2DA6wj
M2mwAMiinS7ngQcE/a2FGd7GSkWsWPsopglaralj/Wk0V232i8PYtMUhYZB1EI1LnhNgURUhL3Yy
8wdD/m71ur8zJvyN9GDGAZji+kCy6sM6sQSxPnRZwwGvs1JL84jCB8yqMhk7Ae/gqtUxRhotXuAJ
SfZSLWhxAwTxNHYLhkWo8oOSJMlBvTW08V4Vs/6QFYdQN/DwxDhn60viKUj0HsJM/43UW+Flrb6P
hgpzr1TaZXkvQ0FowFCoAe7BGN24n3eAInYj9WZUpAMI/2tP6+7WyW/rZPx0nGaQu002tJnoRssZ
yaiEtNESgF5YzlIdYS6XRdXP9dx8TWaj5/5eztcvkxivBEMT73q1xrV4mVAtz7CWAmNuJlAftloF
2FHWEudk0Mdym1nDpl/2E2n0qdaJ4mMSSFL3JYdRut4Os8DjG6gKloSi/CFP2KpOQeeLub8dzCkK
3xFHfxfG0CS+sZzfcbnlidJnh69F4GU5I7vlk9Eg/OOuH2WVjpnW3NcGVhxTUvy1xfoZ9Qqe2jcQ
y5pJ3X39EmPjzNHlxZZ++TVlefzWuc+f+dzFup9l8stu1k+6rHs0h4r79O9N1rn1Zz4P52tXX9us
6wpfo55QMJFExwZ2C8t/+Xsf/+3inzb5PNTP3a2ff65Yz9kvf+OX2XUr3+xmeiBjMp7SWig+T+fX
4f6y+R//yZ8//+OmfzpoI8M0zDDxeE7pmFdKEx5HNYb0h90CVDoRWV0917v1A3+SSowhl20ySE64
/y2z6zIOETwkPPKhdk8JeQWNbGwPZmpiXvvn2aakiydUsWznko8JoJUyHh5bakjBhyE7BvBB/GL5
lXV5nUjAaxCcSM4o9fgaQKBrnbIZMT6rjvmw/AmVEGTZyKIj8hqlvI1BPiaZmafTqFO1iuJ/o/Ii
IkqyWJZVh5UiVCxtuLnccuviGIncuV/L60phufPXud++UgwpNriAp6hZyA/rpO6D4nNOTnBpA8RU
Yek8wktYfqTICgwG19neD6k2X3cP24i16+wvawdTeck1OiR6M1WHCZmYC1/hVZdmGmMQE5suFtJ9
25fxjFyZuBRQmkeipG8BXDu3X57bddIuczGdYaq2rNiVCaDlkwyURKHtm8cj5EZ501gdyhNaDGmU
Dy2Y29IsWwdAswutnLa1/YGyJtuvP8jANPv8aR80JrXoez0afsyDReUgqNz1f/iJfu9XQwKNYWkQ
1nXraaDtNfZ87+v45OWN2U8kGL/OYpkZ9M8TU8kPmZlphNAyyo8RPB3oKb30kqi45Uz273MTdbnA
tZK+lKOkuWKdNrNN4I+XkUBx9WTiq+4rd2Mdb+kSjPja6pBx0nE3TjOGtF2VzyAOcX9MEVE661FC
1LnUwNq89RDW4/L1aNy38nVW8pbem3L7ueHfl3ZdzLvue6xMEbU5aE6nJbRpr3vpljcUWDXukibk
r63L4OKZlQjyFgkOTrAkRbQmeo4dTJsPZ5hBcDY7fN6I65QHhD3VgXvhoyRF/Xl91ysBSPOvK/11
YQht/kxRiako12CLJxZPiaHY6Lh5CFAvwZ3nXVpyytYrs97WgdgrQGEh0hfq5y27frZOpuWSfy2u
//Xzhl4enz8trhuvm6yffn33t59q836k73FeH7n1XlsPZl3MipQ3/NfyOve5cib2jm22kX5er0Do
9J04a58br7tlrMmTvM6O66P2Obs+3+vR0PP7rwcwWXf0dchBifXgSD9RsLoHdXnvx8uzEQq+MLvr
Y0LYpJjtYFK/wd4r0W1RNVE0YSi66+afs/5y1rDg1Tr6FKhOisN6p65zX5OvddOcqSDeZbeUwED9
3Satf3udtL3EK3+dtdb+6Tr7efSkLa9afB4hrno9800xzZ4+grKxq7Qp9rr6bq4HotYHtBDifj3Z
MKnzwzr3de6/1hlFx8g80ASyhbQC6wfrLr8Wv767zn1dxq8Pvn7vt+9G+WMHro02jFOzNpydESIB
WZfXJ48znrTHdfnz4OcSzEckDCL8TNrT9Zp+3VvW/BYIAiiM9cRjgoA99jIbdh1dmfVG/PPs+hOf
TdVYTLhu4fOfLp03wIa8O5a2ZF1c59Z1X4vrOn3pBf+vtls3HnDklGq0T38/Rv16g349Mz7OY4v7
1jJd11qwWCA3/v2Fde5zq3X29+X1S5+/+stWv+/g928JUg0vXn+Q8M+013ZlfY2sc+t3/7Tua5P1
U3ntBa6zX5P1enwtrnPr9/7bXy1JkCWbr6+sG/62qz+t++1Xf9tTsDT4o+jWS23I+sy2RBKUvpq3
67P+NZlNpSSfvdwDXyvXua91c5bxiK/LVasw+7nl2tyuP/616S+frLO+igQNrSVN8nJH63Nu/dXm
rU/QL8ufs7+vXZfXr/76eFqGPaKQ65JZIqRH57j6LjYuZTjqDYoCGHlB62kYkm7biuCbNTwmY47N
UdOJjzQnmG2NpXFLXBhToLmrHqlC36sVQoJZ0qfXXM13eqUIj7LkWze9XFTwk/r7JC4jb5EOuyJY
rX2ErFrUtbt8hDAhKZjvFU1anuaJYLwRtPE+U7PTbABgE4iT2OHUBNSmYhc5GETr+lH3hLWN+/0P
fzYnM2KgbhlUzRkComzgpK2v1/XF+jWxvt62v7xy19k/bf7buvXVva773MOfvve5hyGxTjo1YdQM
AdIGq7VMzPXZ/Vq2li7gSOicsNj6/C7Lw9JAfa784+e/fR3a6uQgIMUGv10atfXrmWnk8XXdsk+q
xpPH6nb9YFofwT/PRkEKyT0tvksRJtsIRBa/noFa3RZRd6QGdjyE34381AklF7p4GmLwQFH+kmSQ
cKIG97q8MQ6DqKQ246hDb7bqU1NGN1Ktn8zRuih5/xaZFBGZguLKTaa9ap1254/i91LGQj2ieXYj
uv67QTIL/N6MxYclH1boqtNJoegIgdA4VdMhltAyNJkxCKGKOCPSgO6ItxgefZ4c0DOsBLNlFxDJ
xWDnD22C9TVmt9EMM2DA7ceLSKtZlJzZkpYAMSKvziv+JdHl2YkKQ3MEwX/Su+4VxQpFhmkmQ0KR
nZE4G1E+0m45gfBNZS4ReJ8SJ9wFeTDGEci8P10AbBKl0BX0kWJWLGRdu/QJWkwgNG2NzJ8aDMjf
lpJXtfFTN1eLH4JkXQE76gyV261eCh/YPE5uJsiRW4Yceao9pbqKfzeBuYo6hJs+jN/CqQ92BgAX
IgQuqMvnDkG4iam5GUeVjTOTRuIgsuV37H3aSzdhSG5VoodYzzPgtLtpllPjU+41oSftHo6jxyC5
c6ckv6kKkdKWSfpuWCHg58IwdwYZ81kmfi0NqbpP+7C08dHDA730KgT2zazHHrVeUKNNmA8WRXQM
24icYz5bFbm+S2v1QNGijthfBElTJHQ/SSJYqEg8qYSvOhjgAk0B6DFhC0mtHaUl4inkyv1QVIjg
p0p1jDwHt9o8WrOvYKUSWBgCW/fx2KKUEZvoNta6lzCMt0k2Cg94m1UI96UHocgtG72euqGBio+d
5J/zuc69LtAJaCsLwTESj3kNCiXvJc3uBnVrWtXblFEVVc6J7JSjam4mPWtOhtQMW13IXzvzAlBw
guTcNhtSEgTKJeMxm6Q3Rp+MKtUUm/Km341+7fN3gUn4OWGmDsxGJvXv+oC3tKVi4Z2i566UwVOM
EqQArX+oLK0e8SZnhKyJgW47pfmp7oJtqErdHpcpnNj2ZBcFVyijV+qgRi8hwFrh3pxd1TaAlqWT
q7Ck+nVWmh+ZpeGhLekPKqKzucl/GKUUvk+K+B6XY35f90l8yLUC6lMhOdxy0qWdiJWTb6HqdDha
c2TeD6l0gvaJa6xagskMTmOdN7tB471CfcymkwsK1rqfgRHlN8mQ/DClYRc1Zrn4ZZOca/UL/FBb
1od7uRPfZz2Xz7QU0AvARG54Db0mI7AjAOG1W1fVSxprqhvhYGYLdcTgMN5rEzdb0oVvKFNRtSnw
Hoo0dmtffSk8uYBKkujNNx3tAC6tLwGupWhYwbMO8jfB7Cy3ECJ6TL0rNndT+T2vtPA2FrF7L8t8
9IIGlaQWCpR81vXJMOvWlvThlWJDbhJixFMUBdzSxnfJD3WAS1ly1XE8iXQwb0aBZT5VrQ+YtGYo
ueTCLfwxtYUJrnVDiyGL3LOxiBhnySWmiPqhS1s/MkJt2ThsSx9qaBriGlglkG+D0TWMfaIz1pTg
DUe8DXu4vTW3n1AL99BgHSKlu0Im7rnUeqhKciubwD/q6MLrT9cSapMqYx9wHd2pui/EWv4e5CjE
iuchD31HNbFYG1LfblJOpCCl6C360a7ZnRNMT7LWP1tDJnjIkt1RpvGng3mTYQg0jDSkCj5VGE/g
Zm2qeOFKFU9tpyoKB6099VohHir/eca1W0sNV8maJ5X+DlVEBii2WT6aeFwTBPFv8YN2i9qPPbNr
UaTM5bFOlyC5KHASCulsdhHKhXK8qBhcOJGKS2808V7KAryKSQBMJ/ozm6qvP9RC1XcVntttGGF1
V5rbXoGqHUkqcVqIiW2NRJSSBQpDVUaEKNo6Epo85UEhWXAuJlR/XNSpGoYzkmSsVkkyeyVJm8gq
613UjSAtOip0aPl5AruBfDaBXa8uQETNhkpSdlTB2VivZUvOVK5JBQVigJFh+z0AFGq3ym0/KKCl
ChRlai17o5okdjjih6yFASgT+VETYa3kU5Ic0REdlOmtakrhkmIzl5Zheh4ELMjULO73JOU2hdbr
MMFVwLI0ljQNiKx73+57ysraujmaAXWaHfH+Z9rHo25lgR2I3KjQ4TedQmMlS0LpKkZyR3TZwY4n
2oqcMQfHwJiyofBbLBUX2J0SzgNDwk9SJkIs/ywL/c3cxkdrqQDsfP2dEfO2qQjWWhF0MaJ3Woy0
jLQeiVA/OKMfLO2uMi/4UFMHVs9UhfQS2Sp9vNUiLdyWqcrfAjGr5Ll1PEglueCRx/EoCo+pxNkN
CNNvLF9XbSV6FpvBdNM33yerL8zYmYNF5xEMul00PfUipLNeuK3SJDqgR7sdJ2VLYg7rPsUjeKRs
THk6WQOPeGVabjMt2Zux+0Z2mwfU54cKFXKon0q2lkmPCSYrt4GPckYu5K0ZYtSVcoZyGpfaGuMj
wGbIKb5bgxNB3noXRMGwr0HbRdnsyjpG4wblI0OGJM+3hl0sToeEjHIKPSgONDzBo55mXEkc3lAH
ObNae0jpj/da4uZyVNhlm42uD44AO/zovpMnIAGZTm+6Eshh5vipS0ITuLKg00mrqkdfgiWbwsbC
y8X4plgzxvgKiq5WrqiIARsl6uMS+NE0clExHNZoWm5bYUladketh6FeJkdVeJkGCuwChWInORWw
BIia1xmDCbRa88M4CTdRU3EacoBb3CQyOjRhm8tAGQZTe51QaoxZecScQXLTESaaMuLABM32yWzC
nWTk1b6N69HG7G/mJbf3DbgUhRl2e6SXjmYFdJgjKn1H8M8dgEH6TaUVOFgez3cxUlBISyG+vHMg
XgzBHy8+9ThWQvJJjunuUxlPpM3f9Fr4o8zn06gYvku+ljMRSV64pwhu5gL11zkTnVK5RyUBjy/S
BGdseaGmOpXFCeq4qpwPvJXIBHcVj2BEkUHWvPSoL4Cpla+mhsiuM6SN2JgobsOPbEpeUZqIFC71
wanO2zt5Uiwv1HptNwbme5glD1rmJy6CGPA/htl6TTrSTZK0+9B4zhj/kI6G3lOnJQaYZXTKtLMh
fDOCsALbxNhhEiDlzcNpWHJVk6B7TUG/JYDzJNGaFnkS3kV9czSK2dgbPjikJGyBbtMoV3KVOpNk
kPVFhovVCADzG+Rp8X4YuidzMj/qSpewOtQV8AeAPsPp3CMDSJDC2brZUjxKvVk4I19IMLiMhBvK
kCp70nkXm3K9lw1Uo2HcCZtg1PdyY2knBheMGWCEav5h5FLtUrNQPeElH2Q66oW18LhIpmfUkKLN
vo9oHQxzT4v+mM2moxOmOopUrI2iBTp++D536oef+/0mQgIUxciHMtBfaRg72JDvYqG3vArenE5h
Kw2jNe0H37+ITS9vgmoPPTh1I/Kdc9QN2zyuakcMBRzcIzFyM2VpgWj8lGa46cbxYNEPoleVbudm
ah1OJPe9NdAJT8StMC4YNDBtY5ypt9nsIHohEYpeUAhf86m+NFpQX9p8QkoS1sI1DaiYLnNPD8vy
0jKAxoUnv2Ad4qntMjQZKjuezG9ZhsMSgObWLnUTT/TIfAz1ypnoAYx+eRcb07aQ1K3at6nTKWNJ
MBaPnFQfTmk+uwFpSfBc8hPokB/GHKROqcUMFgw/9UpNyew0i7cMG16qguLQDs1BKuoNEEws682B
16c0Vzsrr7djh5LAMtyR46c0tnscEC0c8vimE3GYsUwdHlmeveWZcTIiAkAacknbmlBZdEDrj8Th
AbsG+7TjLhzkdr5YaXY/duZ3zdSGl8K0nivY3JtGSX9EsaA7fiehtjHK3ahwf6XqpU40+SmtjecG
ZQ8JUsltAz09zDlg1VzJbaFtBk8c0SX5VbCT8vipbNXsnrJaYKgpOu0ZsVMcCY95PEVeA2PSL6Ap
iyZRdLx3njHYrFxxTPGY4lrqWsydg6A3qGF6+GMXetShoVyBZGYiTLMLYndS6PSCchkUqjuqRUwJ
H6Bf+EwG3oIQzlPqJQxr2ungsbp0zDc1fnObSKWjI4/Q0FD6mpBmYsHtg1uZ940nILZ2+5RXboLm
S9KwyzRCxCrAZ2c58AqN6ukoaP3NWDVgtRr0oB3uRO5ANDTl7X+oh2mHJU7Lo7842UM4cVPkxSJM
pojC0OeM4VIckMovUKXZWl2nFBLz632FCEZsKWKJoJAtyvyxHtCPxk3voL5VN/SDr4C6YHcw+KAl
S5OGOuVJ88Is9RkmTpT3zgMAxHBGSI37rdObzTaLaDWzbNpNDXarmAC7oTXueagLSrgxoYlb45r7
me+ZIzhCaghsg7L02zgraBsQb+EtQ+akRp0mWlrsMDrngeMO9CRg48h/NOkQYoLr+VP6JMYKzTwv
rSGEum0ZIdkRM/QPdXGH2Rk4hrtQbZ/iFg5DFySFnZhen8f6nqtRB9gR+7B9l0p2HDFmB3NSBFYd
aNnWwG+1WCX71hP1tKFL3vtWkgOd2gTE5QY1b5oE0bTDmoLHRZKukpwhp/PpzEg1wMYB2psRfqSc
S7sSJmtbRsnPaNDfyd9vl0Pcx3r3TSPKtfH19LEeB6JhU7vT2mCLmy6kJB/z76F7kf3G6w3rFMHd
1ZQOcmmrHT+qSkgOPhL6Da+IO5khyEYJ4tJTAwBDfgAcb+aSllrvMa7YBEETXroCfI029oDXuhkN
Xt3xGugeZ7l7yaAiXArO3rWd6wsee0tGoKA4V8sbF0JMjqOFco/XETlY3aCOtl1iENO1q/BBavCn
dLAnBketSIFrdHG6lAT9f2iL/weq4f+Z/Pj/krZ4UcX/O23x5efwH7u3jHswqn/+k8L485t/KYwN
8R86Hiq4duGFQ+X8X+piQ/4Hgih9ASugu18qTb/Uxdo/MBbFDQYRsUQ16OIn+1/qYvkfusWQAicg
FPskgZT/jbpYU/5ZW7zQLfglykoxW0N093tlrUpvNahMY94tPb0k0s/oCSmMdoXH6pTulrJQ2auM
gy+7RJC7h/ZN/R48tE9IZYn68Gj5kzfOtL/PmOV0/lZi+Alp1KKlizbizoqdjEgDwXJI6TQk+9K/
S7dIXb38jdIkekPUGMCzDB+lHxX4M2NvLaTkX67JX4rqXxXU/1oBuvxH3oiWpilUDP5uGkAxFwm7
zJzJPhpPnSTdhR2SYlO5iQf1e1d3H4IgDJsyiV61SLr79ztXraVC6Rf19nqGVa6UgYs39WWKzOe/
VDAVmT9WVBjOO/PRGo7iR3FXX1EZit9aL/sIKcD1N92Hca/eFcQBjiGmWPeCByD53oRRdK0AJ95K
9Rny7kF+yy4zOLqkc5pLVG+G2660Gze6TG+wZ4h5ou2It3PsIFL5XjyFJ+UGNrAJnhQXdwFyYPIz
GVz9Rn1ldF+Q+kZfvNHObcaQebMBR9t9qx6zx57uCAbti2bXNSwHrCfBFInyY/BjWLKc8Gv3xB/Q
ZZRda2zMyoGPSprfdOr76iIltnRstuZBcTIA4IwVcfh64O9443P+gQnw3Rx50RksFx1fedO/BeZu
OHXXmI6BF/+cdnDUHTC4DBooMPqQj1iBtFTzL2h4tNvvdHs7YyM42Tt1nLCkhH39rTedTHbrR3xh
UixXZBfnsOABsYL16DfbNL6dbvChDs4wr2vzobhNfgaY4UKfOhcP2na+Q+CXP2fDgwjPOWbwvQlO
sCvfdG9IbBB+2kdc2cZZ1/e9hIAO02Y7CHa96Q30KHBHDOg2baAf69NLT+GPcp7hjjPcysVbVfSI
oBm39bfhqL8XN/61LcCuDwx9iUtjNxUAoLOtu2grXEgzXIJDP++CGx2+KXBLPbWpISvBuFcm3Y5N
eFs4ykfsBh4YUMJkqNOH9zZ2k94Lk02sOwCAX+TGBSYVPbTh2Tyq5CHg1uFX77Zufpy3qhdizWqj
MUFdDsLwh39GWaKf5xfEKpaTXX07/Rae5bMScGqb0hFym85QphEp2sRb44TGNY+309F8tmAKq6iC
YYDWt/Smx4uMuPgqvsq9q90Fe6PeMG5UsKSR7UGyrQXdDjeRfrVhnKp2I+/it25f29lVvgOgYz4G
7/qla46tsIme/UfzdsY85TIRQmgdRn7KXr9k12EvtowSTsYt7EzC2eUufx+8vLTjXbVLXyxUtBtr
F3Z2fLZurKe52hTdFsMMwOh2xtMBF7i/EDbujnJMvatdXcm6X5vUIwqFsRHRGiM5DC+oA41bvFIZ
YMjodZ3Ubd/0HfxOsl4uVa/4ZzBK9qxb7UD1bnhuQLpTYD/s0TTRifte29PyB3Uvd419D19z5kRu
pGEbQ0n3yx0uGrVdXzLwufvwnMQ2NQPho9I6k0jMyPVFXNOdPnAZ7kg/0sfQJe35ShAx3QKy3I03
8D/0LSb72j5+bL9Nzm7ahY/q4rC+AbUbXPHUQHKoPfhvzYfQHPDnk899v5+ey8PoqtYGNjVd2nEj
bKcaDiIcWgBHDQ4+V6V7pODr3L6GgA83xut0Jz6LTuaE9EjvpGv9/6q+/VfjGAlDR5PqM8J7iqQt
5Vm/tI5YMTEc0amsbpDH5ta8JYa6Vij/+2b4Xxphk91oWLhaIi+7f7H7rGthwtVdqjArHB6WXUAc
2+Nr8HNuoow4DoTkueIV/3ed0R/eO3hy/cvb1ZSwnzapD1I/rQD++d8pQaUi72ianSQsJS6R72oY
Fe/KMQBpqyvCN4lyyNRKPYiJcQCqQzLfCmXIHZ8xYW8I+l4tpwf4B/1uNmUetZREWYcTbBsp4inp
xusYEBKqzBouujIRjxUj1TVH2fRqWSq9GdX2JqmaSzvSZKQzUpxCPRLkj6/5rFQndYDlocTGIdE9
v2qaJ7nsNGJB2FbiL2qR6CgEVzHnuzZjzMBdDqVy2skKBhFm8dhqRncfaI18tqCfV3HJ0CUxhA01
OOXeapvTaGAUNQW8yHyxfLX6Yh9oDMMzw0u1710w2FVOzLDWBQxhSGgWGcG09iBmibRVxHlvMDz2
dFLWG5UBsaDDpxjw8CotQpcDwTm6Gv3NiiPhsrc0B+YmtxqvqiXhQNXeUrBsPctlLThYbpYOcomP
rm6TizyQKYyAECS6r56jvgINPVPyWsi46xfAIRMTV8uqvtUXOKM4Zd4YMZ5TNXAjQmF+yA/hgnOM
c8CO3HL+JkhbnPoCCVPnhf8IYNT0RjH3BBlFnxKLxply3/NSTO2g+ebFZ6jXqYYpqQvq+wA35WLh
9Z/KGYWfBpWPvSwQudKafdJI7jjEN0ohfKd+UiAlND9oFNFwvJvCzH7UC+FSK2FdjrN8jfv2HFJN
ZVMfTdo10p+6iPyZSvoV+kBIPI1OQs/QS6rxh551/V6bg3uxrOGZYLJG6ESYtBtp/IEd1928cDmp
+Hke9fKpBNgZXjsxzNxmbO7GEOtJP3iQAXzGC+mTGP/TvLA/teZ5mVcHV8KojSCPEHtapjjBuOQf
Fn6on6g7lNxDTiGVNhPkwpLRUWWSnFkcUzIdB7goaY+RPJ+FhU+qWlxpUz4UcSFshVQVdjV1JXFP
dkkhv4j33fCUl5ktmgPg0wWBKow/iXs6opA+jKX8wzcmSK55TcOHha+YbIWkg/S1clU7/YZQVwB7
mKqTS88VmHDFTBf37PksTaVTwoLqhvsSFmkLD9nErKnsUoqcwm0uds5yzURf8Mb0p5UGnkHwHDMw
Z8AUrp5TuzWrnXqjlzlvUGvTG7OdQyHGPxY5RGdr2K8Mo4E0fN8h5clgPPnSN60XbKMWsW0Azqz9
jMmujfdzr6G+7R/NZjgx/kYiL3pqGdlL1BYMG+YRvCfHSD9mRq0flQCMTpRl1ynUYjIfviG7CHR4
adSdcvJXEG1gXLAniAvKCuAIQKtlwOpMuVTtiZVPcGe6XZOQWGSsDew2r+o77FX9rVoEWDUlcW1j
nisdMBuRDiUmKKRsTQzOezmg8IsikY4QRuKPPuHi3DUlMTpMReQZC4p3neiTLMNcqemzyVYbbqvW
vPHbPrdzQWucWCL5p06I3wcQiyieh+Rg6G/xCgBeV0XmM5L0/EB0n2TZspG24IDXuV7+zhMR44aa
a7YRSCKQcbV3A+SnGywMaD7HhUWMr+7PKpAFT5b7yL2hCAy54nW+awab7iJdgHJnOs25QEUK8h2X
aLqM/qv8OO/k17h0G6c+p+fxLL2lyaY5UhGoW45FaQzeoXbyOt3z7FenMbTHj3oLQJ0ewkm5mK+b
4jakPvFVAGF5Dd+aE7A5dKQb/1K8Z0e67CJ87I38YmJC/WIeG1DWKsm2DQDzyrwa5dZoNrT02VIH
wYmyRfQTKlYjtnERb4i5U50UJFi/4bFKAHCziEmNvXRrItWgKnJTv2JsMRkniTaB3D0dRFuHZv1u
3pg/zH31M+pfQ8IxUNhbW+34Yv9RKa72NJzkzkbQI1g45NHrsZPWSS/UrD8VD3TkgxtzMz4ZW2Mr
XqOtUdtQzclsW7fKR/ptjre5bb7P32IgvtuqwQaZnjYmQ3SbHUl3kA/upIqhircELg9FcEh7GlDL
NuOLQRAeixPpSNlkAOZi2I2UNNK7GlylOUoqPkf8Hbduj5Zvi2eKLmhLib8gkG3gYwL+xGiZ6Lm6
EdxBv9EkApNOcosb/nzM3AEuqIddFTEpTO6pewMJPkLr5hyWbvCcttvS0eicXiClL3GpPZWz9Ytc
bhWEBINdTDbq1xT+Ocrtq0z9xZ7JmZRS0ZCL2mimZ1Yb3RleOMcJz9eEm8lmoRdzPrAs7Tx5sEET
ZL07CZsW5L0b3RacLXqXP6nnU+pj/U75J5enoljKFaEr0oxfLf2AYTmjED2/w2BgtF6FC02YddG0
g/5KJrHfcVtkwp5TvFR3BvfGRf3RU0GV4M63aUuknCRnseuiz2g+UA9EJDi+mNFR/0Hd0O385OOm
t2lea4Q7+V0LU8Vh38E3ur4v+anc9z8Yk+WNrf6EtXLRz9lbV9gi5vTPw2M0Yn5jW3hdbhK3BXc2
2Oili8fSq+9DhlrtxnzlCVDeMwZrsdNLJCS5aAw37epxKSB0tEvyqNFVnR0KAfXYhYdNtPO5NzbB
sCs5/gPHK3ZnGXcTut2candscYDcPJBCRF9iVNvqEYvaKdjzN/npvr8ppBfEMpQ8muYp0JwocePE
5iQaDCQvSW1rJ1hZGEseTEagJuMarpTHb1QJ9fsbilT9py55CuZtptt6sk27o/Cu5m50F0i7bib8
vq3oiF2s6xLjxsNvPI/7/pRQMhh43Lmg0YQNmOVjl3iAuw/JGU88ejbpj8my4xfROqUnn6JrPHVx
G6azjeAUl/2Nz2huE9I3wdAOH9sNFENqOCl7rtHi74gcvnfv0DZ2FGY2p3CXw9GFZPaSblvdpjPA
AIxC3ieiwsm1xYHZFgZyypum3wgoP+SNYNqDyS2Ca7s7nHAz7HNnPlOfxM1O00ww+1stMHDBdcUO
bxmR54ckefhP9s4juXF227JTqQngBrzpkgDoKVFe6iCUmUp47zH6WoCykrp6/4u6r1tRDSHgCFIk
8Jlz9lm72zDKA7FprdtnuIIKzKe1sgML9iK58kZ/TDYEc15TpIh0H7vkFLrKY0ZcwTGOB8o+pvs+
dfAwIrR8m1yYz7w2bjRrEdVTTDPm24Vt0XD/CuAhbdMzBZUv3Qvqnzf+hwszXRPc3b7bAFP0C/7r
JLUnx9qR1x1uINCN1Vo0XGQ94tm7QzrQrGF+MAXsbablzV19I7yWB+2eisnmxaRad/UW7OoD0guH
YcLFGxyrZbK9Hrr7aHTNzUSjv7Nc64fspE90oc1tRpj5OLj52T9XPydlNUKHPYHIsW4EBWqboz4W
P1pbO9HCqg/KOXyMD/5Wlfe+sldHx8N3e1yN5ODiY9HsCvFWv6gn4z5/SvFqV7ALtzPf9rjrtG31
i6lBQECl2kkvRr2fbpjSnelhCIUwRwx/UPzZyCvLxy5vVRu2AflPXaepXXh7vvfUJs10IPFdUDH7
IikOFn7xjXnWmnUluYaw6bxtIGwHyeV38gKX/yWPL+JwzNWdDLTFIG8LMdfNToRV+pzBwpFZpfSr
Ln8wqrBKO2+O6iV4EFaKuZJc8yJvrHtyNCVpPxJ64poCabxIQgS8q2oXyDaJq+EYIlB0TOtcnquA
DulcImzkqfzdIS7bcdvhkv4zPS/NnOr4+/SN6EqPPeBb6m8ZFlnOeJtuqGS8zLBZ6Qfqgci8+P0p
fCPx1CeHqdo3qEOagwn1NNFPNP4tGID44PUPrcSdLvxezSRZw8mjW9ofaxyZgj3E++5+dIKf0rNg
2cwI+lPySgRCeZFuCIB0ykq6SXaTW14Ir0eM5y7+G/0SjYGivFud2566m/wuBG7zs0G6tE6fKb42
LZsMC3ohps0RXRntI5ky+mGdZPzjUDz6JqPwdaxtrDnngdTPlWjtXqO3xljHNzAXxsvw4nnAAIiG
rZudwh0bIXxE6+FM7cp788EyoGmUnOIHIPq33DuqT0V4F92axcHStto2ep0HnoIbvg9ohCibDPHv
XcX7iCIZKFtO9yxtSV1s2vWYrvCOK7fiptkxPW1PYUwZ+6aU3fbDBExA+gcOTrkSya29mvfidPbu
s63heK/tB7n6glHAAzCeFDR/BRRq5Z9FB19ice3d5hd17d8VR+oc4neUteVvxW3fCuIbv7FzeZeV
S4qbMJO6ia+9O/SkthmE39PnhReEXreduAFx2uxDZ3xTW7t8pFUnlZpxVWJjZ9RJ9xRmzsmjrflE
LpxEjHVDQOldccUPNiRt0/tkb0nV2uqwwUo8KhHfrb0HJN3ZQbsjf6cFbpBc0g9lYhTrpB8aUq74
Aiw3llzBMTOkgGfost1tp+88ukVwPCrhlkT90U0ikxMRCenLpKd2FdNBYWtXuzmPXsjEtldp6Xp5
HaPRSRgClWHFRN0xIBDUkUdYDVSXehqZoL9k6A5OlfK7rn5WgV3d8j+hM0H35O38D8Yw2U3FIOFC
kbwHb4tRwt5onKpyrHhdvEYtY9yV+oEtBuVGoIwbbv1H5ELcx8FDd+x+GT/7Nw8iHMDDH+UHs0ar
tnOo2L9rwAh0NKTAzT2xZO3ZH1b0WWK2ljbGfjqNdnpMN3gz4pWrr/pzzDCjKpDJbnLBlTq7oABk
VZ5DZxJXo+Sqv8QdQ8RwU6GpOKgnXGSbFc1L6fjn5DXbRZtgWNc/WlBzhDUfykNeI1BY0VPcmJvy
bJoHcTN8dB/mmbtSAMH9MJ2CU/bTevBvmlOKSPeHtQufqiPqLeLn5dMwumP2W5pu8RbPkjVTrzHa
ZZShVO7w0zBJFLsYdlJsDl1jTJEsD2GqrDvTl9fqMIqHSVb5nodS8/cTs9gAUtyh9xPpgL6YA5LY
nLq0ETYiKiWnSehtqReSDstiOW9ZW15m9D4NeRzXNMpYMlhDKMHvmM8mCVjsvfE28Zttn0bBpRYl
9CuDYuNIsAoD2pmmrFXbRB7oGDLfV6H4wwZaLZKCAbVbYK4NLbpBAc2DnZLdTKlCsjV8OkMrOOjg
rZ3GaojcqqmIIpIeZMI6b+VlqHQbCtJXcofkqdUQX7Q6vA85YkQlGA3pXNGpkVgiMgHJ7Vka/7IX
+E4TNa9SrOM10db9vQRqIkyzxC1lIuyw4zx0dLphlx5VlIlc3de1Ytq5Z77LgUrHJRSIF5EEA+Al
rZ/INpLDCnRpRdBchlEHzxcD1dDVSqQOQmRILql2BE6KV7mlNksJM7rCHKXEXcnoyIQOZWH7vKoG
n8nagPQa/dlBbenXi3gikGL2hyBKLoKHHrETURQHtfKqAw0j317so5aKh2wkkqkK0V0Bz8AsjINB
5+QF5aEjkypN8CNLqNH0dt4lCb03lJz1vpFxM8wHps9w0Zluw4SMXRQAFGkZOeahB+bXt00hJras
ToTE5TR2xhC5jTUyqABEsvN76zFIAYREYesGnbmvDf/oFcOLHmfyrusF8mSNfutF70lbVXvPkj7U
ImFa1pnIE8Yo2oheSP8rbKJWTV5xMmcAgNHoejILxBlTQ4GGN9xN/iXNMu0FiEktYLg5iM0rCWfC
yzAyI++h1H4jM6xIVydPXZDQr5YxpODK+g3F/iDVQ7VCZU/kJOMzoJp2UFE6vWwKTH2nZ6Exu20z
KJjOi8HvydMIIzEbMtG4BD3kP49YXtlOjyUJ/S2Fr5QECOBKfOS+TK7653F+M1lmdiqh0La8lAh0
oqF9sBw9aFxVsoR1GMnI1gN5KxaEp+HgbKZYRToAFYXa0kM7Pfel8NxlwRkTLaezFKKNiGgbajE/
X5tG2m/R3MUSBL4CbFpNPC00kIIMiXmT6OLMyxUfQEq+ZEO8bUsHWrKgMrxHasrg2oJWg61Na/p8
gllaXD/nWr9HLxbZRcYQVcmbx6ykFDtTKYY3eutHNdgSjuCqztA47FokXwyYi5QMAtpDS321EukF
dWbNFJQEVoP4Le7HY961rl8wZQAdx8iqDCm0SJKNVKX+7i7QSCqBcJhVYyVqo5DJTC2u5NKY2fJP
4PSZNhkV42nxNS76H9FAT2NCBgB4z9Sj2Wlhs6/kFrl51GkrNXosdegtkUKTkojMloM6gc8bTk6T
KqNTjnKzNUN8lKws1PedRAdg+A8tVKWNoWw65qVR01GYIYhoOFu3rhFHCuGDR70DZk0Z0SckMWbT
7OREidFuFfSLeNmslY64heAr2a4uieiFZBBpIh1lRKmJL4ENoSWy/ba4Ma3sEvbVo1SOc5gMYOtY
S6tAau6svqaqQ+wfU7UBACcjj44N0IEwmVBvNBTA5KSTRcPfFsgVfV1wqT68KHy13J0gYSswFBet
Ums0sO0zjDvGIwm5GNrw9GiVTwogDeb90SvMK9JXEbUiKvUSkW8+dH10hCRje9irumaGwQ9yxdXQ
BaCWBWG0o3iUbwrygIKYd65uhfoqoYA3tiasqeMBzQaMDCmx3suEmWsepI9DS4/U8VthuVStxoHi
DzUuzwVhhqbxPgJdtZWufaZkauEvgN9LosgpRhJrojrs625v1vIbVoIPbdG8ivoBPtCZvMa2MEpu
gKb+sAYS9ym+DXXJAD875aNCbCb1T+u73NR2aVnei5Z5Hopq0/U6mbZG7HcYY+Ats7dG8d33U7pT
vJ5WZoiISqgpGxmN5DUW3Dom+1tpwSnJUfKRS2DAwxRnfH3X4WwBGWNgXwflOsPPd6UI8rFpiYoA
n2euavZ3oZkx8IjCi1jNJU0ayqeStO+Qt+spt+79KkpdOFx0rHGxretp1+jd3osq8ZBXlGdEYnI3
dM0rpfR4DKcgW3zZZ7LMmAgwyCUXhHcsEJ0xUG78LjsgnbjpocDza7T1aoqYSkoIrgRjcJM60Neq
xqaO0m/roSRE0YUmDaUO46jEsHMrfQTjya6CsFrVdwesEB9FY7DrHHBqrUmbsk8SUqs90d9O3tS0
ZivdjAl3dMpZmtDNdaO+CdW4XU3JXtOy6X3SwoPkT8KOqoNLajIGTZrisR8SJtF6cz+gqF17vXFp
uU/Xo0oDL1sbBdCYbbYJ8yZyrb46a/oMbVN7BcUliu2FxVZRhE1YEOhTEpw/Qgk/7aQ4dGZ4L/D/
P4UEz+M8folxTKcnRoRa0ZFJGTrnzOrFndph024hOpaVlBBypNBOVWroBgUTe6OumGB6CFtDoc13
UcS8Y0IaK/pR6HpZ193ElPt3kWnYek+RjC/D+Jp6yVXI66xnLaIaykwN9fFdjS2oSWiP13kRYwsG
zyU3d2rUtI4pSAI2oejvs5yqx2mwexQbFIVRPzTJ9boW+f11b8IwinkZok0dB3nhdlSbdKcVUL4q
k3qclrKuEpzUJurl333ZEcZN6nX/0Ami5pg6XIwxYupQtydMb0Myu4EzUSM5ms19nZrENZtqB6Vu
m2AWQvxdu/QpXW4xtbuQQrmYr2iNXcCx0D3BLnw6G5JWSRLel2PNE1Nrz/KAo7UYp6+xJz72VTBu
oL2SqLOeDRDPrtwNrqb0HhUMNZAGX39B9kbUIRJsTVJikjSZsZJwreHn7t1ckl+QLlMaoRMTMOeY
tSYn2BkLByzIsdEiA0HDTkEOyA9GAGr/gI8B9ROm9AvaSnVSo3pDHB8lsFqULsjZO7/e5YnxQ5dD
0a4zfe+n4+8o9wPX1OHleXxDuao67UB8TRIYsYVqIK9hGazLgafaKH8aCN/4LbklMHVI7WaodTt2
pTTGtKrLJBwIpUdPbP1j1zJRUFFH5F6LrU0U3scpKn0SNLNwFVVQSSo77pBAzFV/nmUPZDTGnriG
3xgnWWFkQMN2wtGF+lGLEtfZ7Ank3CbMuhv4w4Ipk5cPWmVDwZi6r9Ne3S9r3zaHJIdFlzNxLeMf
IZkhR1JKbd+bwdfFss+sRsuBYfzmzwW+y6LseAJosCQnLRi1eZL8Kra5sq/17Cc1NTUydwu1vSig
Mi/9Zq8FHRG+wGdSKjGRjUwls4dOQO6uE9NMmLn5RbPvfD/fqUSdtKSdg7jJn0U7FhchVQwXZAa+
FdFYZStZy429HCj65yJDoLpvXi1pMPbC30WIvIAamnIX1WBZknmRylBZtLJtFi5R2ptExRQtuxW9
XkZDqcXHBOeAzZLt/oP4/JPu/kYc/bb5n6BF/x8UCVL4/UUYMCNO/w1AOosETx9D+DP/d4Xg8rK/
DFIFnKiqa7PXoj7rBP+qBCUR0ii6NXJooHGxWufQHwapYswvAljKq6D9wwb9qxJUpH8pYG2xycTE
Ba9tsLb/AwYpJhsIFb6I2JjLibOGTVPx+EFHp35ji5eRCjbOz6JjTbGpX+pevlIKVHRxMhwjGpA/
WLBAppiVPFgNq9mQ1oLAaCKgPsUpA+2nmgaICbRj3leMZQK9/1woajigLwSiI6TjWyqBpVMKodxb
+EQQS5pXM9PqJBwkWG2R5n4eXzZjA/dLIab7RZqdg4qmPyqUEspN27vzIwizjgVetijUltXCwo4w
TH+ZM1Xjyo4zFnjG30WbKoiIJQYw3lwAvrDjFpRcvpAOltVmIjuK/n60F85YO5NjrqizZXM5YBE+
hyM0YS4IoMSfF8rMK7kutJaRdqviyjGjLBYE2bJY2GS9oAnuFKKmmPEGhacNgMBwfC67ufqSqRBL
XeiIuHV5fpeQOXW9TskYnnUq4YZl1cCAYBcPd1pRFXynM6yopF/4XCybURhl4FyF3xWVmf3BB1ZL
WapBygoHwuEw18IkAeQgzfPmKo9fTTreCq3S019nTACs9NQE7Q0llb471t3GpIxtZQgxEvw2bDbJ
0M2zhY3kVeJWMlOs8kitUEV97iWin6NBJUAR+bcUuJRNdZiyuIKayRo1fvmmk6R3j8GVoQhzKFXt
XDhywkqIpxTIxpSEjHGhWKMumRvv5beJ9PIxmZrSm0jGqU/L7+dPSA8x7qWS9FbNe53MY0P2rm+J
wXnqqK5zUf9ArQ6DwQsx1xVBuS1r1t+16z6l6ImmXreXc66b19ct+0TLI/fMPMDBrQWc5t8L/l8u
8/3wcllfDkgQL6ufx4l/TlH15bNqy4f79hmWzf/5vqogFxNnEwPc+VtZFmmF+fB187qvI7y5ETTL
BUi87L1+LZ9fwXX72+FlE20UXlNtTdXz/F5BLxWbqvb2yfy4hPPztSyyv5vxgo64bi+Hq2xGOi2v
WY58nnR9pYohztgQjAlk0kP/dNlv+65vX4wzDerb4WXzes7102QNUU+BztheTlkO/NN51+sJfmu5
FZyK667rS6/7rv/bdV9cyzeVro/c4TO8CldRjGlBQ4IBnmFnLIo6r0SnlWgiK1kgZ/l9VTbDYi+M
/k2ESJqS0LIWHXE2ddIFHwPN+RrXq33bXK7FJCPioZhPtHjYUFvMbz7i3b5tPEgn81v/0+uWfZ8v
Xs5ZPsjnFa7b11d/25eng7wjcJlTQBd0tJBvBK1SII3MIIt9aCUgZJbtMNHRqn9f1UawQEkyN6Pf
DxXtNlXCzUKpCY25sRgzKs/DkATtFelVLV3Cl5P85dQrh+166gK4aSGGu2OsnaOZG3aFhy0EsVoK
aaEZgLfuBO172bect6xp9TDHcf7yxpYXXzeXc5bFAiJb1gKRBJCVydp6mr+dNMNPfllbFlpuUSNj
Ttg4XQ809ZwfRx5OSVizp4X+uvinfU1Muwtau50xZ1eWmjw/p8u+T4racgQE6rZQO2lD5bo1l+ur
7X7EocCVsvD8/eTP1y17P5lszYRKXE4Cwt+MH5ZF23l8+sLvcP4xFvranwXhbRrFua9bDkixQGKy
yJ/Fauh24ozXXBbygmHNItl0KHd9GeavSqmBHxa1Iux9AoPOYNbEhhBYEvCjcdJamr9+Jn1eF8u+
INd+iNkwi4DlCeSmN+27eZFp/L9ZV+/qeQqAK2ezX9YiCss6NS92Y2tq+35eSGAzNjpTg0BMe2JV
nYy/nzrdVTPxbSQCvF5+8+X3HWfaXOJN3DDLzna5d7S5EyQNmvghr1dkLBsyCrExHcE4b/kmli/G
I0hL7M7YeHh0763WUvfLWkCw7HNt1NucCiRcidI0Q3egWDQP8qTOuT3iiXtxRv7KARhfElwATsay
3spDbWsDCMd7vqh8rykCAd4C6ZKmUa7sANz2nTAl/hYHKDYHogrE00Nrn8DgQIojIDQw0RbIGZ7V
g9A7C3FMXUZvC2xs2WZiDKZt2blsL0eWRbYABws5kQnUDtRWLNvX419OWi6ybCfAPtCANafPS06M
DG3LiwgbCco9zAzkn0IzTagKaE4oi/+zQBNKKV+vbIED6pKvUXjL8WWhzCOvZa1WojkhOm8vr7ye
0wgiR76dfj2n0ol1yJPorRc05rKYWhwVV8sqdxnCrmIe7v7j8VFHOo4fJlHrfz9nOfs/2Lec8vku
y0s88JG+5VfO9e2Wteu/2g09EYkxtdbLP7V8W9d/99vm8o/GwkabLs3cK1wX0twJXTf9uQfx5h5F
ajwX70+dG3buWjDCoDe7nrisDUZCv3Z9zfXw52XDRAFd9/cNl51GPX+r3952Oee/3QfQI18rieLq
YEyhS3CnL4vGr7jU99VlOxOkPyd9P1xrGj/lf3/8y0W/n/pl+3P1y7UHeeCpg7n4een/cnw5dcLa
e1dLv768xz+v/vM7XT80VoIPo1VAG5q/jC/XuJ7y5RLLSd+3l51fXv55/MullGSj1iC7IiGWvyyS
v5tpjhKKgk8KiTnjuv/6AkMVEVRNydt1l6c2MnSKhHTwsrocaRNT+nwLSpbhm6JiZ+QK4JXFAK9z
P80LnKpRES2ry87lMFFdZsPXM5c1WM2SDRWkJJHy97DezpPl5fiXy8lZWu/lvgC3tqwuxz/fadmO
qulhKtAF1W1rQZOZP9Ly8mXtyzWvH+l6mJ/7TpCAo0qwmJyukp+WZ+X6RCybqq9LKDuW50LvokLE
uIIHcDlLTAuDuDOjELrTbN8v8LJgGQEtCLPrwswa7B+xm1gbQ0ltCknNZh/lzZ+F0E2wh5ftdIo1
cb2sWh9Vq4X7gbp/OrX5mVHn4dkwD+eumymG0NFeM02spoS23lPT+8ZghwjCqKDVqNuPsVV/eXTk
SV5uhjj3ibHe+ykZ27ztXtAcpIewRqfQSOpbMKqWs8ytYy6TWwcLOySnmv+7Zfp+XSxT+imsKKHy
CScIGPAexFZG8eEzwA1iZa8rdOb6LN4pKfpHvb7pVeRw/C+aNhzqubZaZBDGvUOiLyEsTfJD0Oyo
im+uc9clFLHMYtNB651SJ29o9cT+/n/A7j9yDMJJh3Lav5U8/zVgNzv8/K/1e5Un4TfjoM+X/p+y
Xu1fKqW7ZLN1zcB5b65d+lPaa2IBJEvE8USJ0h9TVa6lvYr+L25MSeF+FBWZl/GqP6W9ivIvTpVw
wqImWJQsyon+B0E7RZLn0tIvUTs8i1RZUSxDwywT3rIxlyd9Ka4y4qFMIS1H21DU1A3o+UfNHL2N
GHVOVsjtJVKM4OJH/T5LpWQjNj6WPIWo3GFXRJo1ndq9RlIo7jP9jtib5Uy1nGEkImTHfiTJ10+q
dovNuukji9Jb3/WJEN7nAlysJOzTY90WxbNSnSyKQuNQnN68lqJh0k7lWW6y4hAT51n5UT2SJZGM
S2lNiL00jzo9KlxjbAjWGNRi4SYLo9vIknzQsDQ96F2DMwkhSFsOSs0tBuRA8GCHn40lnAKTXBKm
1JiuZHqynQYPe3Bp7F/EqrK9OhxeQxPAFnX8TlGRdmUGkT+Powy0MDA6UmdzW+O3jwMDKIw9xuLU
NlPzSIaoXWHnrtmFWYBbEKXgMUP3kGrJJkmnFL/d/DxOl9EL1F1nlu+WYWUkiOONVEK4wJvFPEb6
FGyqVnD7Hk1vI50VAEpWEcAW09FMTml3tNJjZ8bjocZ+0uPLehIbFGOFruwiCyMKPVUcQUMnSQT5
Q4C8lOe8nYh1hh1PJTWoCcaBZQdOqEAJPPV3LRIRhET3PSYaoa+mbiZKtSuodb4R8mNUt9aTeIgu
oB6yW79FadinPShAwlRjGgHpqdp8a21iUntu3deo+ekWhqGTbtWhu8uqTjqnbTSQR02CDaLJSdaP
Arkq1Dglwm9KR5sKT9ixMWUEL6EFlKyKnkiy2YRgslvBRACqllLOfPAXz1G5jaNUxYJCp4TAQobi
5cpDHQsePDdsj82gvjHlVEYC5VFeVsxOaxr8mkJuyKzx47j4kW5UcZxz8WK1SwZIRj4QwFWWjgm2
O2W7xXQkWAmFFhykXvid1+KPQhCBZfilchGZ7HWespPkzDpqrVXsBi66xo1ccRpR9/eKPJsHhtB7
OiUUXMGbDTB1M1tH6FBuFXjUsOzSmjkXomlFRN47L4ypOSDVCbdB1hYHMSY5iyWXSIh8D4AI/Z51
NwE1P5nhQNWtoqV2jasi2bfoPg4LIJ6Mjk2PMr0+GpHmedFtOJM7SlO/DArSVZj7bM5h+SpFysTH
SBxLpNLQLzFcLtRxuI18JMGpYJA26kR+fkqPhDw0SNUKrd3k4xOsecHu+MrXBhqNTeTNvynJusgj
nCenwNOUUe9cA72eVETt6qEfsvYwVMEPxWuSXVXCn9P0BnV9lNjA7fDhAoM2GVW1Hae7PmwOZVkY
t4aYMlOX5n9/RECWKXm1HYRyshvVRAEx36yF14TQkxBC1FKBiqqLzUPYx89ioFa3Vi7f6368Dz2K
rGXffAI9nWN3EtjoBWDL6n7+kuYIFquaOiJa4BPPzjNUD2SJSFRcKZku0yCPO9HQuLnD6IBXa+Aq
ghI4QZYnTOw9fdOilLOjCOl8KyIxF8fEtL0k5kFTaSaqvKCcIxnksxKG5SkCWBRV2ZuqlsihzTza
i+W6Hh4Fi5JhNWxPuRxJlOZXJoCqCC8qpdkHZohUhXL8bMhwOUDeZGCqva77oduLk/ViWliJTZmR
riItfZUIuOe66rmlKeSvYYTeHHl7WyrFyU+b7Kxbw3BXhBJkIaMIjsZIZWCJU+taNSVKezINsYOQ
tjeNUckXNRZv5LLJbkyUBtMUYw2Vo1YxfcyOS5IoqVkaP9ByOWWu7fwievJ7f3LMtDCdzM67KNqR
7QZkJ8XhrjOM2q5Tw3Lwew43YYDGIpQFMD6F8IOys54KQfkmTzRXDZT2pIs6hQ7YjDn0Q/lRr5RL
NrbPIiSsi/SBeRZaGu5+JxBD8Qy0iuryORLgo+rY+NaEbKytcAjsVAAzNarN0nj3Q896UrzRO6uV
tK9ishFD4fWz9qxBMp4ORx1aqzsSAXNBAsGcE4fbKTDzt0jr1RvSCY+jqBzSSm8fc8OpZQ9qJn6D
VJ1EnSs27W/cL1vkPTIlm3UeHLWspPMQp3Cbxup4KE0KLUIGluEgHEwPOFGcxA/V+LPovJs2kM3H
SBBeUqM9FIUBHAsh5T6We2B/lJ6tZY2vNk0NetqprM5yQN557Njox7dJzN5GnTM7nO7dtiotKmfh
pfr+WK/zsAm3Fne83XhWdbGEnaIqv/w8sJ5Kv0TzKfq3WLLB+WNASxFDTLHliM2YGOMuVvGXRcIp
DQA0DIpnS4XVHVQ0EduwzF68QCvX+PcQLY6pOunMKd0MeG9SKlC0rl5FlHegzkMDmT8gS1HWWZ0O
VGfl6K0Vio4kw4BjazRrSGsi+iqE1Tm6wY056b1joCLcwULqbTPAjLUaM//cCxZVHzmWqxL6S2xd
H3spH/ZhJN1OIZTEiqTpHS7c8Hl7V8+lbt94krdGw6pt6KkLW07Q6/flbJEzvqdtLD2N0kHsMutp
TPo7BkbvUxZkqD9quLRx/eh3VlCsGrIMx6kUnCI23wMVxFYu9C9FTWJdQbQPznddW0V8klXp8NmR
GAiKA5NapjEyCPCVJLIqzKpXbdvIjAEayQbQVjiBWqe3VgJZa5Lf5VLULnEvSrtELJWjHCuhG5X0
1AGWQCu1zsxt1bQUhElB/pDPNDUkrKbTwqtcpflYbROlzg+VDBsuT32csuJxL3qJueVxhxvS/9ST
O+J/3qEcvGjTSKgtqzKW8BzzbaPprINSkj1D37mvNYykDLRRrSreNc15qAt02VK4B7CV74q4AReb
C4duQGaDCx9lDHVRX2rLO1g0QMfcU9p1EKezIWutH0k67vVSRH2HCcgK4vBHOZWMCoQsWLf9pUy5
swu/Hu58sb1vakF7qKiaSDCIwkwG2rEJaEkwqB5Jo7cEH7odVLtflahBRrK8xglmxzuw1KcBRtyq
qauCzxP7TPbEvF11ZuJt+J0R9PnpG/Mr05XFaV30SLv1WBbP6CgLVEYVVULjILr80riy+K8mhBua
xrytHaUR/F2P1TH6WcvucrO96fSWwWPUH72xlOBTUwVcVxpuhibsjaqTg6Ou5R9tNXhuTsEMglUw
y6qKsrE3q1tFEJ77PJiTlveNIeT3s6afYUQs5hB0pLsozSRXLKkl6+M2e+lKdDY0bcJ0C+z6pxEx
7FBlMIdqYZxMxoUojFDoBRNV54b1mml3QqD2N6qnorcM2k0KysYEjCJKUQ0ZS19BSzQOZoL+lhnM
keqgBsHJARHab0VTgmPjIZXL/IlOwQihCoYNQJUsjQ+NVNht6I1OBu2Z0VrU3KYMtai3pTYjam8Z
s6L751uECTBMKxXjrW1A8nVN5HykKAaiHp7jT6mMSJN0rIioS5uI/8UaOkmxOcRagpw7p7IrySkM
NsdHtW6h+8neAxzAcAtMOtxoUX+DYyQDgmraZUXrraeGZ55y67UuCxja72XPrF6MsuAKdtFF5U1B
5Z3i9xdLDstdjPtcG+VbMVY925JGca9RLT6PsMsI5TwDmcmuAP+hceqGu1QtngIQGHGrFTtY9vSd
oCxjVKxwLsdTHkId9ofhNvfBlimhtKsHVdmhpXMsHftmBZEOOegcMGgdi5SMZL+yuRjfE5TwGGcj
GY1xrthrDPWMXrqlt9OnDbMuqGI4WzLNEAy3NicUjXOPUsfdc1pF6m4ZDPF5SVAMJg6pxX0dtsU8
C8DOxid830/W0YgRKbdJQV2FXNwbAzUg8EgjF5/6S5yq0Ynj+0Q3JVvHIQBdhAxzV5sqavEpYMqo
ZKCymUFZb/TINgJil5goUiTbRNZB7NM3QjBY+AgZRtBtVO66DEqyAaP5qPWZkzEncixjLAhblKNj
yZaybQdcmfWOWsrS562GRLuvFIhAeo6cSqS3dMiuOTLk+v5OsUbpXBnMnuaDYWcGfKxiNaXFuMk8
KjgtLb3zLYFnl+Y40MVml/sWHJyOOi5KDCwKF0gLhOAzGVVaO0Fh4NuGjKmFSlmbYQr1KOWuLAUV
J1ZF3pKFO2VWRUoB1raNKaMDXDNz8vYNC1NuO+YBK10TnUgdfhtmYdo1jFY7aeKfMD14IJWio24Q
HTlOCQJ6b8q6/ZryoH6qwo1lmXOVUzwT5ki3WN1O9sdoHdYNNZmFRJVPXgbeFh0st0BAmVHiRy9R
bGLWVJsJXSzNAD+dUydPkV5O+B/K1FhNZrVr4DhOgQ+xJ+/7rV5Jqi3L/tnqs+xBKrIXq2IEnHfW
1mfAaMsDbb03DsFBHYb7VNS7Td6I5ibxgHSoDFeagQmLmBTGNm3Dh6mOx3UYY/aKGThlKdYAEPG+
0Ot2LRfkOIq4TenA4a7iBlhR5il0AJRGYD+ldPYaI1kntdf/b8LObDluJG2yTwQzBBAIALe5L0wm
mdx5A5NECfsa2J9+Dlg90zX1t/V/Q5O6WZKYiYzFP/fjjEd4LBurJBlqM1NM00s1VW9xRC45U5gx
vcKOz1Uxfegc2HIvp/KclIHaeXpMkA0C3tA4fe98oka9r+JN2s2Q9jx1cSyD5BJsed5xPAQZiYuT
HGEzWrI+itr5El5DdSz0URKxijBxnBFgDKnnTGptb6YehD1Njt8X7tib4De1+dM0pbzivfhTcn7Z
9gldq1HY/5qcirc7IxZUS++u5fK5jrTkh8tr8gsq9u/MgY9anAMGGiYj3DW1C6U2LbDl417c4Oi2
d5PladpYPSzLVXGQwo82sWu6h7SCJZIKdUlFXF4MiTboclqRcUCqWHZhtNLOr9geIaPU5dYaQms/
BW1zUHtfaJDWKds9nvBwF8j6h3KmX4sjmnvnYdajf6l68qYlhOZLHRjHakz1oRkTe9O59ngT1qh4
D6fhPFWaa3nLIlxhpSqsObiMQf/JzZVvyPrgNHvtG22L6lhZTvvQlA9FPOzZxdtrwH60l0g5sHd5
XRCt9nSk2nPm380DLIRW8Vl0HIqMzAbiqRmOPvXd828vgfMx1iMRn4pLGEDVu8wyxLMKlX0Xe3O2
j92qxkQ9rNg96MgNmqPtWJRGw6Sl6DWM9sqDwezl+tgU92NpyTtrcLNjXAQaG2oBU1a4sDj1NOst
ve5wUDT6fB4kQLQkHKoUPyiAhAKgSVvtDB/ich4Fr5HQ+86s0l2Y+N1G2Jx2sPo4a3++o5p2v/R1
EtA02n3nU5VcZaEJBm8mdDlReq+o+l6LZQscG8u8o7DgRTXteAfJc+yn9DBPzQNBn+mcZ8AjkkA/
A93OtQ3rKvKdxcm6T9rCe2hH81Zl0NUS/zUdOXSZylPHLgxKzkQ5i2oE8N1P0vqtDFaVCPo12yWs
OuqpCBQOrC+N1dP6kDDHB4BtzN6jyLV4KL3PXuOBNofyoRJ0N+gWuv5MK5vBdnCkWXzddPIMgMY4
TOA81znA711aIVK50vD5GMfHSVw6rsPEPof3rDX0K7YABIPiZ2sY8ZPM4vcg6fNzGESf3ztWkpGM
1oBOhKiLXTkbLz1CDOUzpPxT1he7sS8pE8xV1LX9nkXOOrKscGQnndFmr5FNnGtyN4MNB6ZsJiKk
IQnDuLeugynxDlOJsy95yNvdYEaM9Esqn3whnueJ2mWMZmB+eajZq++t5acdDdvk1izjo58M7d7G
C3CMp707ct4LBwGlNWiZTwI7XNUJvKlUhH/U7JLGy9TBtA19GzkCWtMtdzqilEa58doE7chOw51H
JycjmPLsFMmfRDbmBWz31smjeiWReI+JwBDiA+bHKmISTYI008HSwL6sFUmOoN7n0QBOLZ7TczzC
zg1Tn5TwWLuXoiyNQ+11TyVufPzMqXns8+bgWHax7yM/QEQEpQxuJr7Q62pBR17G79NIVdYo5c8O
438tj5Uz6HehqZATqJorVvKrzMfokAF95brsbrzS8C9m+eWN7X4c62nd6NbbRKb/ERm8Wh76zJrD
XghgYW4edC5u5pySU+m4zXCyGR7qT0/O5W6wm3rT4KiUQVDe5bnh0HINe1Wbb1Hf2p+hQVyZ5pfY
djBXqoBOXzc8J1524ocZrkqTLBdWs5cJPvAsZp1nFzc2ABgRY3LzkcwivsDY7TEG9sckG1Bzieg8
FV299+m5Z9WsSMQFPLPlItbag745cYOY6TF1g8jkbucEuEYpCxYLs3jV6eOoJuzYjvpl2dFw6g23
uEpZokYOz3GYulc5HEM09DtaT9aWGOApaVDgWpHrd31JO4eCWtTnY7LNPS/YI5wvbhmXvyTJutMY
YFoIB6JtmKSMQ2xwti66KdwVaeCtq34IVlZLmbRT9aRPF8Win0Hp5oOb740YUweCfguP2MgBV0Ek
ruISqAof9blEK3fz6KE0pltpcxsHG33fAb1+Zfg4H9mf7wfp/aLgwafXSfhAilAIRrQJTz4Q7pnW
Qhj+IjknO6qJj0Zn4uLygvopcvClcbi7DGH6pjOuvSyXAIjQGR7RR9blWII4nsecsm1FVygp85Ik
0QHG/MZgQACJeQpXxlI9Htf53husDwvVHGOS2nZZG78pONJUNrzWzq+e7udF4fA2vWn+UcRAkCyR
P7yQk3M0+kdX0ZNSVjWJvoGDrS6yR1JBT2pu3T2nr/GYTfKeo054DM0UuDdVMgAxSn1Hjgs3TElC
JKgt4IyGRZSmEyeHZCZacANyo0+ag9GTUXQLzkfsFYnFLEIX+mdfwSgZKoIv/SQexpyiTc8ofniG
tYrmNNzHGHHZcSaOwyzJ306mdnQnGnPIcWfsRwQz1nXogvSDpOSatT71zXrsYKDoBNk4zW4GaTs7
9ceTWL5AzMQwovMUftpiFKEP/slEQtm1QfBpwP3fypJlsqM7j8P9vFYNiqvBNxlFYp68LjpMuWeu
mxoWgu7N65Kf2H37j1wtiW13cOCwxJQHZwk1tmxfroYZSVuzBafd5+SvumsXcqqmM5i+IbDsOK+3
o00OtgvD4TTCI/d42dBuKSl3m+iBa8WmqR1jb+fy3gx9Z2cm6l534E+GuX6UgcWFN2MUbODS3X7/
O9Nezfy8dNvYWZtBhOH198sXtyvBn+EkHGu1yXpvPHCkZnEtGdGKmEIfyjCi9a9vd9K3YyuZ5mEP
xf9Y17M+fX8JOa6npWsepxpxcBgIWOfhtq+whTh9+lY22VdVlqRkdXiXLxarIubqaDvZHyoS520X
EgRDaHbRaaiqj1rYL+nk7gdq10aHzZrBUWmkd0njf8zB+3dbm0WVyAHC2soxoG+4y5dw8cWF0QTM
YnECmYYHeCUf/9VP91expJW0OO5mPiv+1J+kU6Z7gjB36eJHm0bARWUEtzPycXZZ6ZPLOWjNcY+g
3bTMJST5ENNbh0U+cGnouREKwTtdpDeY9rhw48LZaFDei0kMdbDc4YbCApDnd5NHKT1HXXvEH1VM
JE8I9owWzNeY6sOdUfg/wzr7KuW8byv3eU6y39SA7EgvhgxvGGSwSyqeleO0mOOETTbIisxXygD6
kyUBzkz99OnQcLWq/A2nwGyvqYXQoyeOEywDCIUC4SY3TpMJ9SAIRxLAE29EXbyYNsHozgTX9m34
88YH7HNsgaVz+Xb3gevKdzRvncsB9opIqnmPPsHDE4avveytl3JuCYSm7sFhETi6tbvEZ8sAcsn0
4me2vfmekcyYgs52sfxd93cinsx73Ozph0ePEox7YLewx06VcJ4jY7R2puHaJ7OYXq1hVFszhjw6
EoFgjBHuU2Ngze5C+T4pK+L2SA96QDwzReVGsYLTWTE+4S6jvLWMQAxpLIhb4Yz5titDSAfo9Is9
7y+jnq6aHVfN21/P5RLPmdAZV5SLvci4vzST+5z7X0772sTRzZigAs9d/cMlOYByAY+mKNTVy008
nF36ZzSnjfSpmFMGKBHDN0nDSu+ILGystG4V1oygZa4j7UNVuNbJ4D+OrGIRHHmPVdG6y2ZMfUu5
oOstHLsSDXEHfH2jfnFM8ZW9hVkpNrEh7+gVu6E4/uU6NKT/w7OqTzMm6lQU5z7lAKyeRv0wh+Mn
42iWArfigjP070ZRvelfXnSfC9WRTr8zdRICLlou1dZLY+on6aqTMSDLTP2t8roNsSWaBQBDBGhB
NL1tTAG4tM79lxTLRWDQw8C3ntxIbAc7SQ/O4kekkmE4DLOxzsf7sK7tI9ON7pRj7T5NqsCirzsm
Qh0n3hmFrK73UYGizZB5rVpoLd7d0HIdrAWQB2cqH710FKTZFI1ODh0wGy6s5ipPd9EM9m5IoxT1
PbylVo0aUYhunev0XuJXnNnCp/gpRH7i+EIGzGfbobNl3kQkelfl7JuLpGGeXJJ8FaVlW92NX8mS
BSkOVURVUdMgGRh0GcBd2FSTnR+bWR6iBrBUyIWIrMJwsCdM1CTMaFtY/DBLWMRM5KmrqxEVzTIO
LgSi0Mp2KvGLQz+wb1c1uDWetS/CN3prhTNn5tzC0+gifaEPrA2VcKn0/Uus3HcOxND9gvpKNLE8
dZWHnW10xCFsQnMfC1tjN50+mExwxUjIoDhTyGcjMJMzM5SQvjvy9f0Sx/OrOsfAbN71AWhKzpNo
eJ1Ji01JloaOgLzmWD26OFvUOL7lAoKO7U2v1fKfBaFmw6t5d7TxyAmBJH0WXCklwGf6fz231bK2
yyWzkjjeAzwCQB0RP18Ad61Zki30WjzVmE53YWBzIC7xX/Uy3LLW1dxVLO6FWX+imaBd/rV1wOse
hQvup8ivuBbqdR5w6Cs7IDYmf4QfAjnsrlU7p3uV8kFPS5jbA4i4mDlau9BJv3fp5V/+/ash+9HH
gUWCdrRoYzPeGWACSCvy1xF4S4apE/dmRUh74uBbcZxBnvUCHF/wqoECYJBeJbl7Y7/CA9vWN79M
5I5L6XxyTGhGphAxypl78Ucxktrt3ywXBFuoQK8RpFwbWM2441nEQ337p7+cTpytb7M82wVDNU/6
ELsD75QSZzoFbl8cG3zt0hL2vhPDq+OwZyzAWbieKXq8T16zoe5ilVe1pN/Co24kg1+W+QFbVzZR
s0fpyykT1p9aOkdJ5xQ8Unv/vW8jYHVHQ/+wTeOZqNc1Wp4Uzw7OYUhHmJA3jQ8HqKELK7JNZ9Qy
pghuT8OBzhZWz240FcPJSu2lXb9OfRLyeDf3aTuebRShszRpiLAbebMbkK9JRRQsV+Md72SLEWB4
Dvvhysn2kduat/Fo4NjmvjLW9Fj+cQQLBHflDek3gGNz9ubxSaq7in6hfroMsjq0bykWr+OsJ3dd
DPRoKuLlW2n+pi6G01NJWJiVLtjHPWIePTdPDVdAKs91c0URbXDKsSZ7hwDv3srPqhGX97jPsppV
cBHmbHfBwz3XCWViRRTBGzIDZEVkDIfJtoeyXQlWRkF4t2uGYKvJuyet660Qb/OHMgcyZVC+0dh1
sHdSnR1CEbtEbkkzWYax63LHPJqe3hWhRi7IvY+Yuu6jKTjEuNO1ZyRybmIPNQHHTRcP1zbEBMDB
JGu6H0FS/DR5i0m2T+T7Rac3+Dfs1dDXn4WyPo1kndkUYpgVFA4z+VkILCzl1OIWwMh9HB3SX1zY
9brgZr0usmht9LeSIBo3HsEuuUp8s99J0ltb9sdi46ejwWZA5oyT86s/yOkgui9TGActrOBoV3hh
asAbvnAekoQXr3XTZi9yqN5hnTy7DGwPeuoOaR+I0+CAQQK5F8nw6HCXXDcKtotf/mnKAE440KCK
GLalo/QTch/sVvyHDT2nspBw0JzffqXVNtFA5ltobTSmnOMoAe09jx4NXNXR1oJKFZ+4m6kQyKRD
NsSjGocBKNwlMoYrOZojuTL1ykMAFg5BKNKVxf0IYwDYeGeZzAd+fo2HLDxY7c3sse4Y8CenNOaA
R7nrojqbQKw4sC7jlF+KxPHG5DcD3J45Dqd9BmCWftMOqdFs1M4Aqcxzf/QdNTAhAi8bTEOI0vTU
YLw/YsGa1jgZ9H2X9A+hq3cV5M7cF1/I986D17k5V6lLO4t204eVsaePaB93GtE9y66CC7aTK7XR
YbhngUoOXkninav0e94dq8z8Chr6aEJ7TPaxD1iK4Ve1D5xiHyAMsVpxSiEmAFfXI/sX+G6/defp
PI7EEiTNkEYDbGGUuLZsiW3MkuWGMsJi43iKvj7HbeFOu7/7y7wdKbFcNTkFVJOUYl2qhGH5vAGP
yQBtFyTy02qebdcGqzvgUYjp5VvmVzh/cH9sTa0ggiFylQBc4O88Yq7wdm6a0bkE/z3OvUMqDbaj
FEwpDTO+M3drpjJc4zuGji1lOBZoVbKN8jyay20Nhw6VVYmbhWdllu/uqDY5RtwVq6BbE8/mTB1x
67DA69ksGsY3MiXNf/pDA8Jo+Yc5FayEeprurCKQh1jX9TqOrC8PPbg2zwbQ8G0Ypc9ZVYvzRMzf
rg3udz3oktrgkMw252KZwQ4GVYRiKEANHRTB+sYtj03azGAOA3sR1AFkcTcdZYYPqIEt7dB7EeVD
sY7n/JEIRrKx4/4n9IMnkEL9Gpl/U1XJMbgSNKbj0mZshO64zvzuaDaQA+SIo1ZbWzWZ6aHtCh+n
jLVLgoHpobPA0Wy9w37LrFMMN6AC/jri6ahSh/pa2g3qoNon0hD7AGyFM5rwxS0Ay6ELITHU4hej
X3utKtcGyJojxFjjg5kk+Wa8ccNpTk48r/GYxDtICp91TBVUGdQtohdcpfIS+rphfiN/ZoMNb3mA
mNzFfM7zsv/A/APtrgXdnWT+mUGwsc+aHCoh4dnMG29NMXac9OiX0MufMihTApeokNpwObVgFJCC
joltVI8qLx6SrPVPzG/UhubhP6UZjQe7oEkFqs2KKwRlG6ne2BaYWS+ld80Ko2s6gPYMWgnw03rK
s/4uLDyxsiV9bwVPa1VXA/zqkkEzc4tNSE9Hg5AC0Sjfhkb40ViPRVvML1W+n3mi5MDRerAsAFpJ
SSWIy17k5CZarzuYqxG4KL4xe8NMfNzm8wL5VO9FNnVrrNIYXUas0fQPm44F9lIvyPN8eRq0yxSe
JI0T4LQb2nlrmslzp8Sbx/gIHA/6CjZRT5TUQSUvdCXOOywaXNN5PjCR2frRjrzozJjqMmA8JP5K
W6IP0dVTwVvkU3fSte4uCUeosxI3fe7AkELFb7XCGNOF9jrh/D8bzWYWTIzyaeF7yyjd4st6qKvs
Grgj2HvBY+PJJsDcVxu7Oo9PeTNE9001fST3tKj9sjM+rlNVvFRtzZS39z9j6Vu7yK9XeZRN2OAA
tLFsnrOZq0XRt3wmcIP1q5bLG9ROCDz1uWUUH1vsyxDIas7z8WvgQKYFrwOHL0TnNB1ScsXySRw5
Q7P2Eer4zm/XZte350q9UMXTHs3l5O4up+vvL3/91uXipGC+bJy4IiEJKAuRY4kjLo31/46JiyVP
9+/ffv/qv/9vOVmwVcvFc/YzGiY8hNtgyb33MOnX5sg9k5AX5M4GnuPSPFNS59M1gGKblHRd0g6n
719F/+9X37/9T//b97f8+7/4T98i5chlIXZor5EiZaWpiW3rJrpGQN22oZjHtVm2OPOmgLoM4M1p
NCfbImpe5CC/wi5srnESD9tApe5K0j5deBHqiAK0L7EjrxXfJXtspi2IMs5KeIiqE6gQBMGJsWvX
ohZSxnnHk7dniaXzdeJM0vnReB2AubQRPO3CmUCZWy2TSmQOh1HtSnbxOeT/p36UplEBTnY+ILYF
n58iFf5FZn9YM0fC4yxznab5kgj73pEwdC3xI0yoDZsCHW5oTXcMkbBKLjxT7oSI7+JUBtaHx9Jx
DNSmGO1PatcfJnjte5cr/DLENrrhp1WBvw7idiNahqDKRReahomX59r4iY1mSK153+MoshS1vsuJ
EkjNa5f/McnlPw3ioxXTb8TVaEOe7CWs6QhOKR+wdVudyjSF5wmFiS4gS0Jq2qdVJ3fBwM1+GMuv
eUounF3YBk39ih8aXXpmKZi87J7jAtAvjJd0bKfUxHe3PFh7vXHDRWRv+KFehkbtuaVDnxQmpDMr
/qURKFb0AY7gGPv8YDXec2FQHNcOw7QRoALW3Jev9px/eN3wNOYcHEyHqpoh9xdykERsCcMz9aT2
Pp5n52QvQJd+CU7K0nsmIdJx5uVGN+YAoZGLxo07TpQxNM191nXGqfZh5AadGhgMf0F7DBi38weW
S9SzHBOErMcQBbZ2YQ+U49ViVr1i0eyabcZGs4lzoO5T6RfbaMwf56l7inwP2lZm9ZsGvD/VzcBZ
VF6XK2/K6612CnlMGLekMXLq4Gf7b+ILcvOhyPNp7y9AW9+3jjRVZOfJL7dtmg8HudzxekBJzA/a
YB02eCX8ktdChLl1lu78xkWRKm3yPyH9uQeq7E9VleL5HoFRLz+/aK62cpFQRvOeaTmxzUlx887f
3DR9cMal+grfW/QqA1xAnknEJ2C8iA/fuXUJ5x0L+en7D6I91FYLcGZAcqbnb9eiGfRRow74NgDn
zmixlLuEuPm8gMCMtc9HfzjUUd8f+snZ2445MbSymKqX5zSmxye7T4rkVOYdf2+Ppk+oNqRnzKCb
lO5ZHhzOw3hcuf2n/o5D3gcopWsnod7n3tCvp4rjW5aOqyS+eI54a0enWNs+TTeVuLMTtW8z92Mu
svcRxPkhHssDFekfdhAFTLGT7qm3QVfOZnTqopxbDSMzaUssz1T76C54F3Vn7lw7QdyPJ+B6UOWq
FD2qJxe2DRK4J54ZmU+lU/82c3ffRGlyI4jlrUw4xsmQ7YdUxrciYrLVzdmr67n+xcg4r3N9oI/b
pCrY8ZIrPMGDacBcNkoZXZJW+UcYfib1g6gug7wrR984dHHDxLHxkYRqWll0dBUAjI/OD2UBj4Yp
VizEs9q9jUg5IRPHClPHTk/RY7bcogYXhLs141vwmDwwd0w2DNSevQydI+sSd62XqUNZ+T8T0ge4
uToIIF42nazl8WsdpHpf87JTNkIZje7OkUXSOCTstDY5ka4Dzhn7oND3UaiYW1XJW1JVNlGlpNiQ
pqhPs9uyi+UT7Uc0zbL+CbWQ9fABQx8dkMK3GeGVNfE0nyuNE7L8s8tG/fDR+zBh7G4c/vriV7Do
BgvdgC76SyH6fi+YRHg2pqCsPhbZnJyC1jIZI1SPvXCO7TLQ+P7SVRhUnAXS1HvB65iOakXuADaJ
E3dbux+/cpOyRc/H6gy78syRqUyXHYR2A2mFz0XOQZHkBFUKi/akluS3XL7MFIdvHKhUrPkxgBkr
fp0rvhcqK7uasiiYgsU+582XFad0zi7/DQ4ALlbLmqbomQfoQ8V0LF9lA+mSRwMuls3Ms28uHv6m
j6pigldhNCuC8a1ZJtglhLmNOaRf2KWiY+9V5rXXuN/dTiIGxsYrfsV8DuIHTMbtejQkMA03lbtB
K82uSc0lRbEUWXtFt0GOi86z8WdCr+cmIc9Kx+pKEwcH0Fk0vz3gvuvM6cO1HAS7iv0+dAyKTRMz
ljN48TWV9R36eUZXQUZnguwuOf/6xi/KW+A6P0dtP4Uymj+Msjz77jD+zu2YTq7BmSNaBZhpE3yL
meBUuJO9hNR4WL5aIN+S2Rl2fYKCPxEZmGHOrH2rit+tzv+wB6f5mvSbC6g6K8yHsKVmPtaDs5GF
/SdwMaNCNDNWSeMlW6Lz3A0LDFs2WZSNiMIIzTv4nc4QukLQi0vwbxWWc3GZXCyijZj9J3exgPtl
432K4dhW+qE1nZuqY3juTZgeNZwCL69f0KgYXGVLWiCfdzjjfjjJgxzj6LloBDJ6DECBoT6fDFY2
t05+WDBwz06Am7Jt7W7HKbs6OiGmkrQsn0o8clVgavzFmqJYVd8GbKPSt/tfXusNbCV+81xFEGw5
2a6c4qamrr0LxLytJwHhKBYBXgGMXVNdhSRgBKEo3kcVudUx9NBgrem3b2d3RZjsy3SQf6w6OnoN
lm8u72oXD7xQfmc7184T4shS2O0lDosnMl/cc8k0/XbCg5iN6jBzwt3Q2d2dw8ghMdOJh8bBqj02
jBVdpegIKfdTOdSXPrLnh0510T61IO6OyG0XT5mPLXZp7Mu6uABlY7qaIKb2jemxpnfiQ1tLO2Bq
uSd3GVN8f8m5E57StyFqq0uRJtUlb2K19SrU1b9+i5C/162c1jZnlQn2wIPXRu/RRMYr95jwdJV1
oz+VAh2/x09Vx9U2M+olJgJwNo3oLzYcl/VuTGnngj+cBqo9tq5+d905pStiec0rlBuZCnlXp8aL
01n+Fh2g2LbRH+GqZYucXhkH9dxRZ/yQEre0wzi4Cxg3cWSlpaBKMblmM8grJ7jv8QPY2XCKoyl9
8J4GlWIhcmB/e2WHQcIfM3pIxFYP2DEJb3AktiRaUkVopmQxPhh54W29AArt33KO/0K4/b0p01kw
Xv8IDDrkGS1ig5ZLeHCpUftbYLCLgiyu2jg5KEsT4pm1delb8xRbrf/Iy7Xr0KZOqbSBQ6HbbJWc
NLs4k/+5IJTCUQozezbFGY6W5LXXhKjLPLNOcRobB+wr9N15CjbgUNn/ikLZGZDBsnGzTVjpgxrj
5DRxhMcxkKnnNvM12Q8g2naKDx8moomQYM5b9KToQPn7R1bYw0X7dXK0OvtaBXN4+fcXLy/0IQu7
51DUzLUk56QeBxz8W0X5VaerbWWKW+eCsf7vL6P8Z6kduUvPFsy7pOvZvJTy/38Z6UMWzBhg/beD
+wWbU3x0TQI51AZeTehGoXD08fv8Xk0az4+b2RtkfPuG29HBDpKVRyDP9o35q766ct7hWSDAAiCS
VJgZPfHBJYzTuc/mpI1j6jcr/CXhA6VMasNrT7uOUr8y0egT5uDo0SKGiOUi+syaDE/ROOevIh6L
jSwlwqmMXHrOdXDviu7ojVMNsByfmkVOT+r62DJ35nymxasnmZ//99fJJnb7z8fNtz2OgJYiJuu6
/6hGLewuKCN8AYfOCjZjQQuOorCzGkp+3MSaOEpS7oPjqD33JlbWqN8lPAP7we7iI/LwfVD45l3E
hMKdsubwHWBLnJaSv9Dxt1SWh+svp8rDqwfIep5e8jG+H818pF0DL6MR5B9GkvRPxiDPeHj++8/G
3/sffzjFD6iwCwv5D2ReMZFiLfoZ27vKsiP2UuTT3VDa8Sel1kQgw7Lmo8QbwfRK7uxa01NkxAZN
P4K9q+QQ3GTVQSZOti3AqZ2Zn9J1To3hS+M7w8ZtaOhKeawAqFCch3Slr6HtZn/7VepE965lt/dT
R2OFYaXtL1jiJLGm4k21QNa9Peaf8UQqV9zPpS42YWi6H0GVH3PJNK4YzVezTT5i+rFeON10+4wE
zEFCk7tlGMEp7esxYg6TwqJuvKH6qCeiEumqS2ghbLhz0NoOlLZmbnKYMnVU9oZPjjhb0UPjWRQh
hMJ7YtODqcCEYKiz6K7yVXTPZZYFISBL2SRjcNZ18dZr1f/uGXYBafgsu2nC444V1HJubY+PIXUX
ZL3TyifQCMjT+VicPC7UG0MQJM1r7Hxu16v3eiyvopmd3yytB9TP4KwU3UYqDoJVC/X7OQlkBiPL
UffE7EhcGPmB0GXMPoEGGe3Yt5vdbBBRGXZ6rvQHsTeM4/rIZ5f87uC3d1ZCykX2bEdDU70XrgK/
hEkBL5Y8JRHc49ZuYMO2WDH7xAIMXbb2NuOYEQWl+PjvT6H9P1cix4V17Nq+ZZqu+OcnjAFPbNhk
cql3JmxpYl22kTYvbv+W9dZD7EIKk2GjtoiJ1jkTYE2iOA0PWOi58XsDtOBl5hib1s/cQeeVzO72
rsmc3AQ/2+fTtJl94h3QuItNt7jqZzon3Fbn63xCg9SNt7VLH/0+iD4wtmHaQB1dy3y+mC3fmXmD
c4A89b98+JZ4/T8WFtwUpN6UDRxTmOIfC4vh1MbcWW5E/0F5BWVlXa2Jrl2VGfF96HTnvLDyQxEW
z6XlY5Pvze6ZG83VGODVTo3uHjQg3q53LaY/TniBia8WsdLGJkNmuepxf4d5j3NwMULO4w9B+m9l
GyQAwyR54UNEgxEzsbTR98qOTlbpHJCj0102Bsyn3dpZigOdXQ3KmfnXZmac9b+8BEL9z7ceIoF0
fEXeA/VRwBn4+17u9mZFIriODr1V9dcpC71L19jMy6x35bbt4xyq6FSH8S9X4t2QcfU2xLRsueG4
U66JIJf71UeWXttePGXgyi5ubtnPuUstSA1d0mMTOTt107/58UeATeGhH/qf9WiaB6ueyLkZ0ny1
E3eDI4VPmk7Iq0zltbUD7PuMsaMyey0YvF0BarwZYUtPUJAmJw357MmncDwoqucORWhT52N16Lry
IavM4Qqberwbw+nTM3WPzTTf6WrCHe6oVz0lzrW1pLyyXr5nEs6xsgSPaRu3N/xD9h2sgXur7hyu
hjnxkMG4dKSK1nMonW08zNVVM6rZtJN1+faWsGYfdcaVvzdHyJdTPd8qR9y8rirPXd3cbLv17kYM
Ubecy2DlzziO8UvumbWejbIic9LSf+p1DmmK2dt3lMm0Zs2oYKAOEVnq0REdbZSqNWmBDoHWGRhS
iSmGlcSB7lbeneVoA9MS9pcRa9kO/ePLhfOyJU2droiAFeuhy4KHLBdXFIdsn/RZs608nMS6gNUU
c32H4JfXG6hamO+EkVL6kUICjrsDllPsezH38mBG7HZESFFMNCRnPN2w0Q1Ecyfygq2ohbWXbcpS
8MrhivNfhqJnRP+HvfPYjptJt+y79Bz/gjeDnqQ3NEmKRtIEi07w3gSAp+8dwaqiSv3f6r7zO4GA
JDOVhI34vnP2wfjcvToGoa/tMiPlWsYfumd1+yVGhIIzkrHfgMGxLiEpjCnzhnaJfzW5eUG3eW0g
2boVBcVRG4epjzBn1TDturT5QBqE51jbaabgksxGRmu9RAvoobaYE/0Bn3l1l8cTaUEu74xDl7H6
4j+hFFuR/k4adpC6V8Uw0+CpQ+3xP99QDfMPEi6DOtczPds1fNuw3QCw7r9dVrGhURgaCc+im0p2
Br2j29wLQ0DzvUxnI2WPSfR9WafhZjY6Eqo9G0xObPwcS0IKponCnZbClaiCYLp0mhkfwfhM6yIO
HpzATw4tyILd6AnjYFnuc1+S4lHPxbVTOd1tP2tI95qxW1kxcaVBqK0Dx6+Y4F2mOIsvst13x4AU
b4VhEihRovoNac77upnu/ZEch6IfeV9EOYVs3pynkJVduxXih9ERw0Zglb527IK2eWWQ+h1UL7TN
qVT71fUQx+QJG5yPiWN4N2beN2vLTbpdLEgBmQ2s28XcPxfC9C4iS7YWbjPp09sV8akA0vPmzd0x
IacIoeXFNF8pX4wHraJbXqW7hUHEjccIlyeJEAfgIehP3HQjuCFvxcj/EpkudPUiXA6WG136MkVy
wxSM1tx8hHvhbJQP3vHOlktZLw/r5VBQsSEATARP2Givs7mBTmHflQuaKwbe1il2AuyAvdccsM+D
BIoCa2tjwybovrRuMwIfFoRJV+gw14ZWM9jA6NXmKGME1qSzW0ZEsKa+FLVJJQTiavQuzkOK84bK
FymCY4gWM82q5RD4pDwk6EEWsBXAgzDjoZJMo7R4CzKEAUFqklYRmmfTw6uoztj/4XI/zPXH//5f
L+8FiXjY6trkrf93wLYr513/L8zP5iWr+pe/eeM/ID8BuB4XHI9nGrblEOTN/eAfkB9Dt//SbdcP
dNPxPf75InPbMLt1HcyITSVPd3SPu8Q/ID+28xdCK2A8vI3JITOD/w7kx/As79/GOjbR6bblYUDi
G4K4UlTx35/zduAjVZk884r06VyHOygXiPAtRl0WzHzdM/emlEpqEuI1KsHn17Z6sdcJSRvRiW4U
RXtukdCunfY0FrZxRLsI7Cpv5T1OzNbKsYeJXMgKIdHKk8DsNpPtnFhDsEUlVC2E8AG/JNYYHClL
qUZl1DKM/0Rgq23HDM/W1MC9Jp7k2DDlR015XxIgjPuxeMqxNMWzda9HuX4oRxJLjAW5WoLUgPpu
SPIEWslNmdIZx63/2EXLQ0G09pUQxVETJkEeUiI9Z/UuhQlEzQrpa2T7dwLqhx3GaAoXsCYZT/Im
mHvQQNXAuMQ+9IZRkFrV4DzCi0QjuHmzuEnRWvMutcUEws/uuya6m/X+OXcab2M6jCAIVN/CSojW
XoHNTEsSEo+c8KopiUwnAeKXO20KgF9oKam/9gmt/rLuryGCkAMtru3e0bba4jw3xXyLaurOYJJI
qHe+yUVxVwJcK80QmJF+76IJICDi5xg4PO1sE+BFJMgaBdMiP7CPu2fGIwgjUSNN5FRScSHPQ0gj
UhTMcIhqvCUONramGok4LO8rNAZr5h3k/REjkFpXcV8SzMdepYtdrDM3D3mWLOc4aX/Uvv+AO/6b
0bQXv/MeMas9db5HDq1ID0HhwnkK2e/cy7zmztTgnyGdyOxxvUz1WfCU2MRR8970yG4qq3zH+zlB
KKaFFG4xjVJqEG9CIBm2QpoGUhye7WMEnihWT2HnYFJIAHHWO0tPiF1nvpZ57rHVKYx1BqGgY+mE
28pufpkmM65ZJy4iHuhbRneBZ97mvfHhEO1i5vVDMSJT6ssZPXns/KLFvkaveE57sr0GTxbnRc0z
gD8aM9KG9Cb2pTdw4rXxz0Q0tKu8at61Zm/tPOJ8mtwjjD54rR0SYVrR3pbld6FbqP3oVawNzocV
sIxvxjNVTWJujYKAI9vd6WN4ZU3BTp5PtV4dKt2n80j8DToKklmX/JLkx1Jot5Sr6RmglPbcW3ME
/2EtDlOWBHUWdWOaZPP7Ykw3uUvPMepTarg6CY4ZdoqBdsBoFHctmU2rRs+eWiN8tsrgph/QPw76
jHpVc2itwiLQyEm3e/2iDSevJwYZigRmYD89OJaZgZIhX3Qin82vQYgJ932oOtzPBfmxY4haoiWr
UadQ5TBgDpbp1vKp51aiajamleAhFOumceHpdPal9EJkNHl44+TNocB+1AREdw3ZobU6+kozExQz
uW79/kFkIkNJUmztkjPZNXvi0F2GoH1EzWFduOhC8gpKVV+nh/abGIn36j2EAThfxMwwhqf4Zshc
NPpOdNdPFkRc/RxTmGWn6iWldz/DopvX8y/+gx9FYl+0GF531iaveOeO+ljQE22/hW76ynpCncM9
+BrGsynl+x7rZMx2VpheJU3E1H0zwvobKzTc8u/pHCJALZPavUUS1Nq0UaY6DsSVGfYIBuLbzoAl
EDW/0l5jZniDTf2hb/X7IKLn2xtc0yTxXAayliiNor7r7lwreZLke61DjdP0w1FoBDHqlbiY5Xzv
UZrhKcHplf4cLTAgGA1+dX7PiB6aERl/09nN9W9ByslsOsihmPx86M5NGJC+G/m3XZ58hMZk4HsV
99QnCD4p+wejIrDVnlFkYb0DkYQi0l94pMRD+G2Mx7fOqu71evw51XxJaylvbBMpcI/njL9843v2
JQ7Ko0gplHtD8aJN7aMhrM1o2o8V5OvOXnxAiavGwNc35vp9yEMA4e8v0BkPQjR79N2/pqg8p9Oy
08y6x8PD06Sn6bNGMA1QjECjgUBa5A8pqAGzumFsjhnCkbbZ8lHn403fS7d6iL4mszAcFu6W3LE9
8YDBm5tyrxgYNPvO2zLb0xZfFB+S0KWiCbp1SjleW0p/Rc7DDdyhc5SX0gX6HCb6hxdKxIRNIWix
B6Av3lVojrtgEmdvBk8zFsslCUFk6e3WlqIu06kZvSLVNvOXWECBjO51OTws+ivLOk5ZcbGLEMup
hyBvqB0ScwNM/oh4ewO1cHmXj/kHWhKkGCjUgnF68a1J3/hTdRkbUp/k1TUtzQ6UlbTXxR+LQ5Vc
OOiYqbwgtG0Z26M21n66HTXorAuo0CN5icS4ybJyWDNeuSFA7m0sQYGD3vLpAr72ZvQ0TSRc+xTy
xhQlEdipQ0I5c9V5+vcy7DGSWSTzaf58nBoLkBUMPbNpryYtu8wxwwnyjpi+4tPXCF91xV53lnuD
yRke3PGAWg9Z7sTnZvY1rGF/k/ZYy1L3UJMh1TjeM02GeC3PdlqAxr7z0ZVEpDJHk/kjEhR04DG8
FlZ7h9UBb2VK+/x7GesHb54+gqknUMTDNWs94vj5BpY7QnM9/EiR1uwXn/SRxcIvCESgwvzbRHMs
bw3HPjgYnY8QbiJGrjLv7SU+Q+Qi87lYWWaT7YLWvWBhRazPL/nlQ4AXhPbOiy3MUko9n+qFE1FH
KI1S4dwBAd14Ts39DpcZ8x3y/MoqI7OR+XXpcN6M1M/asB/RFS0xUU/Nd0cUDbIXXqdBgW8fwtUV
Q4q1qHSebpwhlt3uozI/uLV9Qpp4Gl2+MArPx2Aqzi2ydY74j8QYk2O6uO9xBrTJo6KaCu01oGWx
rp1bJ42Do8is6z5HRNU1+c9eOETc1UwUOzL/MuGvdR3CicAytrcByJ8Tx9wMA6aAOikfXKoMG4Qu
L5adPpSzJA+1zYc1U+Tym0cr04NtKpMUyzy/oqNkrkIM95NuPVYjl2tc+09etXFq/zEZEaxaXvic
gcfaOnH7w/Tz29mtCA+t0nu3CD/KEtIzhg0eQSkol5niNa6FxCZLS0+434h+ZRXTq1XXGHgj/aa2
XpfKIIEqfzACFAnej+KGnhxjAZQDVNW5IxZ290DcDvO2Qn/WNF0yujkTQvTcY8db9Mp/BlPmMvjx
Vjo4Foqa4oSCrQf4JBCaomSg3/3N8Os3Sl9WoJM+7b93pE1R+xBXWeeTy23Tj4yJJ6yqRzxNyMNi
/dJhkFqlqKZ8C7Wu2bs06YWNHWMycZ9Ft3Rl6f4cB53oxCmLfpCoiD4jemmy5Sa20ntaMzc4bq7B
JAZrLNNnq4MU0ZE7TIzergNdRuN3eppLPGnF0nxbfOtnqbnnykHrYuQ5wefuVWXwN3YTQcGADEE9
XkQVPTvVBAgoi6nqWdx3aRlw+9topf1AlUJfaS41/YBOfZlM352U7LKiry8hA2v+FJymM0QEIIU8
hOLotnKoK03FPjAPTo5gwYD/RCE5KuC/6P78luKe1SOsKC1liB16BwIfnTMjcs0ufCoMFZiGedeI
8IEaVr/2e10mlCfXeiCbjbFj4RC5qyykKGnHDW6O83vZxV0FfcR/IDkxuABe6G49uD6CV60MLcxK
kElgXz5nhpTINW9lZ9+nGipE0h9eJl8ABh7faa1/mIsr1bevSYBrrtbZV3GIzIcWIl1qigAB4fN2
nx6QpULbKPazI66Yv59d0wkJ52l/Ivr1GXe0u6TaU1OvuxQsXuJ9N9PiHDbNr7jnETsb+U9h+qCJ
fWJVGdAvZnZnDHWwRo/5FveEfuuluDb07DYwRszosfva55gGSo/070w+8KY1z/FqkHZR0UpvZXH0
XTRYs97w+B++IYp7tVLIdBiY99xwAbChSsQwkek2438kvrgWpjduOPdW7KyC8E6gx8iwEZQ9CooK
sS1YsmzjZc0dsh5MgxTpDjEeaid9nOzyYY4iHv/rEBDqOijgB2SChk8s9TZaCnDCZKQ8OM6qcSZq
oygvKsAxS+zdihASIQ6oDakBaPAmJkGdu078Yjeaw1VTiW8mKl4cI9VhWMyNrwdvdjTfd1buHNqh
uczCeNJrn2ZVeqWht+HS5QLzKcxjcFwRg8bJK4q10IjXTbim+sxFOWLcZZq/byew3dmSXMUld6gm
eDINQCtVR/HQSnDU6J5921r0fHrjKfPires7IDjGaTWK4pB6xXkKH1JhQw/K5ajWBg/jpjwAEyqm
WnI9oGndgXYZ1laFEnzmHhUENDvCH6Ew+uNAkLMRxUgIHzQdPlVJMX7VSfWcW1xZAg1LWHiPlh0/
+fA/KuHd1OzXqB6k8PxjoP9pNONVaT7b5viRxOF7tIjv8Ateh9h9imzG24FPxp1+ASb2q8nqu9D3
kUEm9X6iILpG5rNCfI18xXmDlHA0jOmqTW5pQPdbOCR7n0SQFYQ1wxoOjclggcxGKHdirraJS/8o
quqHrsG/nlKQy0omtYGOY40u9ksBNYqLc9KY8cU/4vYW3h6RhDWP+UCDQpZk9+ZiEbI5xx+pb++G
6MHhuWe627dBAHZHJOIdMECslPlaLcBYUWZQq4Rl4BZ0jWSrNosCL2fNuU5De6aZU0NhkCFbyk48
ykpEEN3GSYOMp4S3FtT1u3pfPkUU19sm2lCw/ednV/K/L8G6bB2XHBP1i+q1CdrDPtUmhElYV0/q
B74seoyjgTwLBTGuE7N9CeVraiG40iBVdmB43bRaFY1wEVI0kJNmOp1bTcaJRUFCSSEmbnAUSC8D
ldijLNB91n0bZ4KO3My/pfgJUOWzGCOSDB9Ttupxe59ovvbolVEEf0XLlPLvchyUxrrjFKde7gG1
Vis4u1oNiqmg82LCpeKkDVQCGkplUOZqVS4qLSo3mbZvqHPz8BYkKak/K+80e9n+tqre7c0wcrhq
0ZV/rtJJ2LqlmxzU/zd1HQ3bTg7rnrHenNSe+9xLiVavKkeq72VcidorWc8zv+sNqi7yNbX/1TvU
mnrt83RQ22pB5mnOWD8+NDgaezHcqwP/GdWjds3X2aB+0k5ocWg6LchR2RXqS5oKYd9HFUjOnnLH
7DSvZFuCkc/p+UoMvF1644Jtx9oVQehw1lECKftjZMW7cqnA10KN4QbLL8pFkbrefokWsBkN7VV0
9eUB2y1BDJR2qv/rP/7tO6hV1CDlyjBjqZjlK34evSRGOFqOlrmZ5MkRS9/w0AJ7cIFeTfd5jixH
7aqJcl8GJuFfV41veuG8Vjvvzz1oNfENviVfg71lxSVyshQAvjYUOqlqXA9qwSVyMj0J2pdnlfpK
FfYLhGgj+nm+y4hbOHcXfVfrDqyvruBCF6a2+/xV+TnqnerD/svXgqFe6DnE2UadCXT0qSUg01df
GZyVdwA2QcvxnxeZ/AWoafyCzbC4jmY6CZy80+AI+EbSJt9sS4+yVOjLK+2//H9JxT6C7K7JKbCw
0strU/2X6tsu6TUWWPAWVuViJZNngro01ZmkNr9eqzx7K+9Ijrl429BrxC728osXadxh1O+rxdfV
+tsp+rmqfr5QBoXsKvW17OzPt/Sxs9ee+q7cfR7Vsom6vRm1x68rXP156i3qNbUZybNQHwF3E860
j71kp35mq5Nd/cbX+/88BdW2Ompq7fM9avtz9Y+fq80/Xvs8bevGdbkC5B9TFYyinNyGKgyoKjcP
Brq0tT66JBrLW5UZOAP5wbBxZwxkHUxip2M2JI+4gCFET/C2XPo7LwXpVtEYJRJ5wXzXi+yu9K2D
aIezM9r1iVrjHVaeqoNAAR2sp0aENfJgaZDbGm04aDPwBbWoUNSfWqMFSqq2vdwnkKLWI7Q1lUf6
oYm52S/HmCpow0/U7//9aukTyCx88xt07wUpyMNsp/FZyAW5OTwF1HZousg61epgQmFMWillmuBM
4NeMzuoHUcSDwvVB7RbcoQt5+ahFIE/Nr82v1yZrYherH3+uqh/56rT/+v3/8POvT04mrzrYrZlO
V87ULruvt//2cZ+rnvw6v736+V//9sLXF/z6lL977et/Vz+dXOdnGbbwN6wOw/p//qNNeXL88fGL
jLyrk/7x8+O+ds4fv/fbV/36GMjCEzJz5lLqt9V/n3JyGbn+Iy7xHgMNpW712+okER9mMQeHASy2
/q/2izG1WLflQr2m1lRfRm12U7YbIK/sdRXohLW9OjXSRaoWs3oxghXMDC2KQBXKx4jybvFluPl/
bWdF7a4pVDEIVfd9FRqiFnSSue+pTJGgRbJUWcad6sw4heB5rzJNdB5wSHSY1KiwkxFuHWMxDxKw
vCB90aSn6bOn06ghBID26GBn/pb5Mh2hsotjffuVaaoTGl8lpXtQxrYcxyH7SyIqvoxuahMx88+C
3sHWUHlZ8qJVa4wk9iJeWiqVSbSiu56AhxmYmbeljukdGeWmlDAgX9IM6n+t/fFa2+ow5VKC2buG
DlZvwD1WC4EA6vT5WqpPexDXa32xV+pnox3Y+7hhLCmPJ4b05qTWDHbM55p6DaE054ADemGeU8i/
bcfo13Fw6U8gBBGjyeOvtt3WfAqrKtyq9prqttH6ZoeoI/zVfZvrNlszu6ZiLMd1jVyoNXWk/3gN
N2VHYbB5S9Xj/bMD97muDvRYUlPr/WD9lV3z1ZFz1aPoc1uNLxeGXgRUHlQzLlF2RbU6K9PhKNPb
sqT5wOte49PGr2irjNmvI6peTMuK2ixj1UHFmS1xS+w4d3ktBdlny2MbqgBatQ0gFVZtkT86MpQv
H/tKnOsq7Y+z+yPUCcUBVvX74u9eowJz0JLO2MeG1Z1U+o9a9CVlgM4jSP3rtVnGcqcR1WWoCvZG
5W8vyasVBfWRGqSzFd343TFkmpg6TpE6RGoVJ9pjiFEXkqJMDv46EurAfB2duDWYpHrwEdQh+Fp4
8ub0tfl5UfYugXpz9qEOg7oG/+5QqZghUZn1IaLcpQ5K7QY7uy7cvUoP/jxE6srz09FZA3SkJSId
N8iM1kCt5kMWljmRSpI4JUfnR0J84W1K+EuS1W8hnYStQJQB1IjdnvsywFltf64GkTeu9Zj5s9qF
utyPn/tbrqlNwwYaAtp09XllpKQndpn/rG6Q6toJ5gndn1r9vJYqNzm6FfWz2qc17Rb+tLY4+jBP
cMTGmmGudYQ0zIrM7DCVhC6qZGP100XeKcISt5K71E/qXGpsIC+VXHxtqjX1mqNpNB4YQKgzLZa7
QZOf8T/Siv+vBCXbcf9jgtJt+xFV5b+JKj7f8s+4c8P9y3aRR1jgTR3TshFq/FNUYdoILhwHiaHh
kqPj/CaqcP9C5OM6gUVuEhKwgO/wT1GF8Rc2SRTkiK1txFl68N8SVQQuX+B3AanuIPZAZmYiTbcI
alLi7t+MEFk3LJkYguRShigNeeCox4ybI/lCqoSYGSNJNTzFcFdOS4CRy26zR39K3tG3dsCo7XJN
q/f3gHGVN44L/4oxjrHJJ+uiLmC1aC1Q7E2Ffs+TWYCOvN1OINp2xqRd42AgzE4uKk/WV4rUBO7V
boOxbY6uAYakj1F8pbnr7sm39REyxSDGs1FsQZxkh8Eaz6Flv6W5Fl4a8Iy73gqeZFQLjek1OUre
xQ24OYr5MjRNcpf5xREywY0x+YyzO6RnQ9YemXy+JghGUQBq58im99jA7tp9jgwWOcJXtzK1pm5v
rjk91UKS5Sr31hrLeu/kzk026tlZo62PobB7D6fwTY8t9zTl/owTkb5IInNdbZ9WJLIvl8bIsCsN
4ZxruaDxZWGAfxFF1J6bMNI3rQ0wJeKv0VJwEJjnLblQt2u1qdagZT1MWZ9xyJgklpGrHXqPap50
/mYL+J8FrxnTa2pxcsCt/gZkte4BOR+9KT9aPh+pOv8bmJI6p7XWJ9uoyh+ElQJS1/HuziZG74qq
v9lmnuQ1OvDuzNvEbjcov3eZQeg9JSNzpQPo2hRdDD531JHyEXoBIUIj3UGOUJLePUah3+1LnJ/A
iWRNxBmob07Ca8/hQgmAYiz9o4jYgyJijueNxtEKys+vrXb9H0fi6+hUSUZGXjv8suxyr9dzeOD2
T8PQn2ooU3DT1AL8f7v1K+dDR+iQU/rjMQFxaT/IAZUrLwa19rWYJC7QzJmv27Ozs/jvT2qh/qA/
NtXjol1CrOamEaxinrbL+nNYrVYpE10EjFvA9uYPW8qWFjmMVmtfm2pAvXitffAL5BvymFdyAK3W
vhbqZFCbyzw1G8PpRqnAYHArTwRvKRkKq4G1elGdHfhQv1sFkU+dHASrXfe1+HoNvLB+RK4s5FhK
PZTzRUaDq6e1YjKon+SLCDd+jbNaoSDU4EktVN6gus6LpGX80UmuoOPFydaUg6bWkrGxXwPkz+08
27lzf0dMrSCURxUrlBarzV8iKFWnfqzsTaL5E8S6fjlZPpIpRy7UplqYNHCQSNTaqnB+pCTXGngH
67HMDiQTA1GcsAwHJpju1TQT+yypdAxay7ncl1NPazF89ivs8BVeWy/BT+9b1sNMSMxOqGKq+lL2
tk+SHMIL+1i9gKQKh6xcWP9aU5tBB5svYBqM7K08zfINZthhIcfbzQMC3FNpHDNKc2e3wJXPtCPa
ala1nICpLSdd0+ZT0Ihkt9jT96Qg5iRBlnyyl0f2bGag94LxRhrXKHmHpExzwe8IuCHmpY/OrWc/
+KnEvsod2cijHRcQmybXBDAjb2jqB2OSFs13Tw+a4ywa17gxRPowz/3CFa3L3LU77GdS7GLX22Hs
btJleu1bzV5bmqCzN14lUYtEjScd/IPwPQmM/Lg0Ne3toseE237LfT05RNnwpNsNQlFhMSAKXgpa
1jjhizs8d0Gbn4DQX4kiyXdlw280SU9JkcrjINKA3kF+Xfteufen6ccEctCYsh8RhOMjKCbQOYUP
trxesBzIU2FCntNmsD4H/UeIVmFb4QhYT8NwA/KWLkgqC34l1UqIZrjv+OuQCdS0/maXCZiJ8C4u
ryhzwH6oxuTKhmu2eJxNUXE90FXQYdfSKdY2Ez7449yb1yTgfSO7zVgLB2EXpnlp9h7M7TzwfHNA
wTaOAMEjhlPtV7SRp7g7B9n8ROsfFlaKzMePy/cMtwf90eFN0yP7tNSGt7X8nO4E0V/rZqTJocVb
zByPBJhl+zqdb7XUp0Y7U6fE7SaVLWDPXS2+tazUOnudUxzLzAdGYa0iwC+0UhGHOCEJN06dwgm2
AUgSW6C1AdgmstHXztQ1+27IirXVEVKDf9zcROK2isgUcOymXyP1WU9tAgNjWlIE1ehWB2sAOpIi
QHSGCga7bVk7yyI2yS+yj9lYICIGM0FK823euuIBDY+5XSwgC5XlAZdDYqbL1qirk0htmMPBTCk0
NTUfOnf5pcczuuLAT3jNM+1mmmPeHL3Hc443PtfyDXylgWyN4nGq+2mbeamxMyr7Z4Xpdgcz84Q5
ulnFbh9dZmLpcDPotBtgRGutdgPlF7elIN1gKEZMFA4UMZG23Q7954z7JVh7/mBc+7VTw6ejYGcw
TnrNXfIyFoPvlVhDvmNmC+nZt55RE8TDuQpo4y6leazicaPryXsWocQUqLpXsYcZYyQpZIaWMfI8
pyXKBUTSkMyQqDf6IrzNCP/qqJWwTyj8b03EXdd8mXfPntPVaBoaoMs1qqJ3o7QuXhFK6eR1lrNP
wXL97IPuh4+hOZyCa1EVJ9vjuoXk2VLyJYeK2fXBzCk0y0s1zrg6AZt7KyccrsBXOo+LF2q7GSw/
uV3a0S3rx2xOj4OjUYiXgUA2WXq5TgAyXp6NYEaPlTd+qtzgLTdTHic64Zq+7mg3oEKHokr3NPC5
Jo0CI7rQc5QP4G+GebiQdUY0LyVBRgbiLZIM0ywP08OSO2jDjnhLn0Wnm5tas39MLuVRL0BtOj32
CW0NTP+/stZz7sr2oZ2lnS4iXzLqs2OL0Bz/aGmeyoqERDsNDx1JQ6vQyQosI4dWg65lZsE3vugl
SaJh3WlCBdyBlIyOMBU/0tn6vtSRSfqgfmXpoQ8HEZdzZNWbJAZNbjC2HF0TfAIoMQBtOjFjoQCy
midn3Wp+1QAMVu2ox7sqR5cHdatckQLAkNZstm3rvcJlvU21oNlNenOdhNB/qjF211NmXPXDdIO6
JFkPZXZHwNB9q+d4Ccb+wR42FmgMFM/tOYYN0koMQISYAXkLyPXM6BZOlcSBbQMogFt/tAqlx7LB
HrUap+6ZHheYs9ukQlwG1ZvGvD0bdFbyvZUNGpAR68VxflpzEp7bEIKUE+OK17nqwUklPGqzi/AY
yuh21JMRsVN08SHLd96ikT2GQWIov8dRwkh8sZNNHlv8VvAc+wg2h6Rj/kBsUR2L4TDUsN6mzNsE
duBtyVd+L5egP7IjyPJJb2sHrHSttZdFuuW1deylJBy6yZpJMY8jLfGA0jVUMNFxUDaIgtM4JZAb
EHNhyzfPswFLFFUaRN4qWtcDHsxmWBthom3M0mTHzgueGqTAhZ5ATcEFPuf6uM2mCr4X5ZxYQC5d
qSq72lZrUcZP1KboiDqYNYZkcvqiFoxNITD9a5NHYgmMonya7Jrhd1Eimi5K6qaSGKJYuGohZO3p
j81qmAgknE749uBb8zTBiTd/s6wWrkdKtFMruuTsDWT31U3SfPYzqRgShTlCoezcgTQtO3qcyvzR
qvQZ/Gs3b5uMkVdjUB4d8vgtkgUlxbhdZGVELdKJDu/KZxh0KDlKRUM2twfedGN2SJoUZbgkAvOU
y4XhjJiV4uSqlWWJch5fskibt5ZZHBMxjnv1cgtnP/II8SCqh8ZSM5/caCHYUy4S3ek3jgVsRJPV
MN833+eclBO/lDnjRlI7x1E/DbKk+bXo5ajcRFgjp3XXrhwKq0Utx8MFoaTrwA0cCJkUmS05nu5t
GFekg7IdQPPdZYV3S1hxzSiRGQ19F1ZBpkGbkMVutWnIfmy4s+XIXmR9QjS5XOXeFaOWYGA4iH0+
VcsNfnY6HrbxzbGqJ0IzxwNPEaCJkx5dR2NzvdiF/WBH4Tq1/ItWVJzclaHdpl7yPpArtm8EzpoZ
ZDNKYzqeYZ9ON8RwTDdh3H8suZvvcsebgRHRozRa5kdLPATgsGjG7+NQ/5mUDJ8M9w02Zr21SY5a
FwlZn448RWLSJvazKFxIlvMhBDsFW8x9GXA/XTVk4eRxEiHEJbVmLCyTeHNkD64rul3Xmi8TUy5P
dNU9dvOi/qbhDyi09tno0wiFkQYltIb5wWxcW9mQPR9HIGUn10xW1Ml+zXgIr3sDfxh2a9jBcr5I
NrS9tZ2RS9oz2ttY0s2E6zD+JONu36bOmTPP577KLdNNjJKrskKVlLhOtLG1eLo2g/luyrtrmgc3
HIjgQNJmerGND6trYVI3x7RcYLXGxJVauKVIMMppfS9usSs6r9p1AcTrpk7m2xTT346ojvWYgZrt
qmmC/WfpK3OC4gGCDkMYOlJHaD1YQrNZDx6SB53MYy0q2uNEQlBY2u0N1jO4ohVEPpTRPM9BOVx3
LlEDumg/nJmiQRCFe4KDmgWjAjlah2m2L13iV2dQGGSdarhKFE7bsYDOEBaGMJpzmfE9+il9OXNX
OHajrz/MHvY1Jyd3hUyY9wat/C41s+qAm3unjbG9hSKUQEJALA2O+yIC77vno0UeJuM4L2jdyagn
YiKGX5lNL20Q/dTK2br0czPelPSCifbQrrEXh/uAFPmkJ7OosmlBzMyx7ixdIpYd/ByMWmCbNDej
Uebn0hkZz/nwWvtqC2ACYpklCBPNuFNBqCaLE1bxbbGOXC+5xY965ZBQfwOymwB5EiHsqXjr8ftt
5yAn3cJP0xtUkNG6HPLpLmsiYN48pAULZs3zlYeWQmdEsR3LvlsvrWEc2/w7IkymJxXHNXfIX4oH
G0ODIEo67lDt9fxFK0A7MKvopeyxrQeIU/g2uAQReizdvltma61n6G/mFhJZRuvGpOhwGJr0uXKZ
yC5ZfwVwD3L0HSr7+4YqzYGPLbdwPxqe8jAltNbbI28FPtOIrZFN2a2ZdNsYe/2VH07Wdi7sk2d0
d5k+iauWFj0RiawxRUF2pqU4dt223OfMqAmHSGvmPeAVBf01Zn3XWkzk9pzfk0MbfVLH8bfrG60C
9MDDCMMp2c92lQzXQQpIynA9YsFmqF1iBA2LHhJnyAkpvvsty4b43oim1XOTOfugr95yP9f3mZzj
aBEmiuB26oV+rRvjYzyF+r1e/hh6ri8Qq7tmLPSb0aW7w901W5ftK0ySbg0yp98BpPCwb5BzKjqc
HuaIn28SRo7CPipu/TrObvLuVeBqWhP/1B7j3ose0HedtLwhMajlI/K0ehfGFSkZLiEQ4DmKth93
edRWN1CqsfhK44pkYlR9/+LlhnWFjwhB+9Dam9RA5FngftxS6xgOTvV/2Duz5caRLcv+Slm94xom
x9DW1Q+cB5GiKImhyBeYQhnCPMMxfX0vZ2R1ZMW9ldkfUNfs0iRFSqJIwP34OXuvrf0uKxemo81Y
WS+cG8lv/U7YybMk6eNsREKxRoyX+0JLjvg1FPQ1tFAMZyPJOd5P6XZ0sWuDOIfOlU8HW8+4EGSE
6sUzLnY8hCcpzI1FCNclsvQzu9HXNjCaQ+GNT5jmjFNccgV2ADwludsLAXB9zahb2eBTbYF+qtq4
rv/KQpPtjcnccwT+qESTnaZQRXfB7d0EGDu2+9kv6nWCK3pVDubBhAEIqrVFyqt7Lu9sjKeqfEtB
wVJidqcYJSzOf9/YJmlvregaExSWa8ZGc9J85WNaXVVm8zjOiIZUN3XcKSTaB3JcxR9dc0+1KN0Z
9w1lrK7hEsH1N3vA3S7rfkfYrnEYjW+UGMOO1EfCJxE55klU7GfHi1eFBO1epDUQrnjcFjUx6pn7
PaFsf7Wp7mXNKTLSNOdkiENU5bUK5XoHICyWATEMEIQmIAltHbOtmMFresp9sU8Q3p/7tBRPlNf9
cmjSBNM6eEBNH8ulZ/qf7YwZtXC6jlI3ipeAidxlqAUoD0sKbGkULzUql2metKUXYa4Ro+ltuhxd
7xjDMW9NCtjZoZp3VA1QDw2xI415vpdiOiZr9OpIFfH+3DrmRKuoKY2DL6xXnNsHG/rvSkClodUQ
kkKPVWPFVvbQh3FIfOQI+2+iGUOx3nX0rUXglStnFicwkSobQFulIIi3ocw+xmbyMcr0V7czb5lj
dkdLs49+IplBZSbM1hmsr5sR3imS4AWuGqkRA+p7dPpDVrM+TdC+9TTOH/u5Whkh+cJ+DsMb2hE1
Z9QQK5HOxK4fC71sTkZ7rnoIcIMT9Bvh9dMzEJVt2ibDjlaUvTB9ONVkkcWKhRudM0HtDZMHGwDH
1xqPIQNAzFRV/tnoGHoXnj+8i6a6MmbL16JOe0S5QbfwkIwSXGbR1mQSl6IMOfmuS8MBgA0Jb8Fa
d0G6zZQ/yzj2ObWaz5ykPvtZHx/clmQeTowkP5dg4zqTtolpkV9brPVJi1dhmiOZ9EpjbXU0OiQG
n3UFJuEoJTKsBj2jZXjFa6PrjPMtWM72e5ck8ostE3a2majizsN2l2YRjF6/O2tA4HZ+IcSxaCfs
dnb/VDf6BKGxwKFh2Io032gru2pof7bGFSw+5WXuP4R99GWCAnMYagGBFb7bwg3K+pjrjGZ7Gz0z
+4x+6mXKfjhm5ToyI5KlZKZB2dJJPPDbZpcbw66Cy78p1AVrNeYKSM66cCokwn6rbdOietNrr3ko
B+Q1Ls9+JEp4KZ3cxCdXGTv8hO9g5apXtImruCdR8270hmW2nSstJJW82A2t4BormH8YCdbvufXK
rcAQE/sdLvgcPX7G0Xad66EAXaKTFxk0mHda8irSoUdu5Bf9MWrSXG3z2iroLPMUKzt5S6d2gZSO
jbSkmPcsMK150tNdF8aLFZOW4YztsPQY1nB8qCVB19fSKfw1LnMbeGpr7iI4fEZal2cvPI9ZI45N
SuwPJEUFEcqeDC0eNpDDtZXrd2I1hAptKBm1Mm0jBorp9z4G5ArtLjvRmNgONiTJvjbbozWQpWe3
jHp7KNyMglxjz0T6wxQURUbvgf0FwkmgPC2JrDbCHVXRxhpCXpG5jckQ8mgdmz3gutLjvFY2gJnL
uV+5A9TOqNCK7f2Fxoy5JGliwoxFdIAV6Ee3og7meNazE80FuO6kRvGO2jmI3ebJ0JWED/pXPAha
Xb8RMlMTwVO+6Fkyg3KylFMe0+Rkdqcyhw2ZzQarbEjrYrTvVlHiPKiVaZC26ZsN6Wkr8tl6CPIc
sv+Uf+sIElrok+/u/F7P6EcWTE6s4gG1fAgLFm8UGPOE5KFy88PnPzKx3Kf4NPZCZ+hUJo/syVBn
uyA7octa44cuz53ebSz+sm01xhwMRXgN6G2eCp1XaniLCdJ88FJ8I05g1Wvb60hGdX0OaaV2FUni
Hu8PhJkm/LgmwYBl548CiOvGHpCmeCElZJ17zTYeXPdkIr0+8Wd7MtYe7cT5KoT094H6rHOTrxBX
myOH+p4GPmvBADgid7XiXEu9PCeWeSVGrTkmMWLrKTLBZaXjujKn4Vqoh9Fv11khr37PSbUYk+ax
tm+V68sj0VU1HuvGhPRImtdcl0RwZUl9nGODSHKfOLgiMy6QzcdnfSZ7N53mZBWr6A/DNvBV8MaR
qVq5e00mHm4dMkwEA8teJejGHrWrz9q1rGWQgP+eH0cYrruyHL9hmYt3Jm/qGYr9UssnTHmhBP4b
gaXIEvkxjMJ+SrgMSU3UnwmnX0QZYU9haZw58+5nnTy/2sG52s8U59neLsFn+NBNN03l6miX5CMN
wvo4hPFEf9tO4TlQNgoat9nky5PXrGDRshlwNMUjmq6KVDT7KmcRzjMN6zautYSOE6hBLiKrbxQc
9gHdd31yaR3GYjBXWWW9DMI8Ijb3tloSxsAYwXGbdcfwpPbTx3TqHwnc6Q/4WLfQboeFDUxpn+cF
fZp+WhAFhncPHVdrTPaCASa+ZhbP5Yh2YoEPKF4b8C2RrJc964fPfd07n3HSfCemjbjEwvsWTe5h
aPv8XHbwbYeEmN86qOVaNPO5scoIIIU1LCOa04uK+fB2Gsdua2ds9QnHpg2AFtVwq6sNcm1CIl1j
FZmhvOWieZCaY+0tl3nzPLnVdsqRRenZgHso6666J6EElx3PdSQcqPLkSxX43gMNXGh87CVZAFcu
jg1gL9Ld4wMq8RTsnUlYe87cXBxw6bVJyG0u6O0ac41B3cw1To8eXl7aU4OAxExspL3COKQSF+ko
1Ub73QrH8ljU7jrEQLdTAUGWzibTyvZL4ZRf9amE9zgN7xLyzuiNyfr+d0gPFJM1u1AmCy7gmJjz
wZCvkQdgF9aoxtjtcQ5uzmjjD9PqmSXQoUHsM7l1GTwdys5+qdIjELjxzRbsO0Nj5xtNyMOPWf5d
TaW0cD/nfveP7rPAMJAvUV0UG7q5NHtz1Uuq1DRWtuVaAiY+lJG9nD2UqAyfcGT5MmMlwK9/V2QZ
hZ4vM1dpEO6fE1qyZGgV7mke6oeJ3OiFBe1tZQwR5TsWtkPS+dk6tsEbeHr4FEqfvPgoiVc/ZUnU
UMPOaKIVCkWkCXr+nluIUkciBfzmMWmQKoRKOXTXDJERg2clxLfUOsZwCIm6WdVWYCzuOPj7Q5Ql
pEeDB9No1RzaCfmRPXJx50yxjkHacFIW5hM3i8qdrm9iHkzOLDFmac4yZEdnRrhk6J+vdLy5rKlG
VR0n7hAX6uk+s+RIE1pFqiuhj3sXkc3svObszwv6oK9GgtsA2kq7gKmaLYK6ZdBOjtaSI0iAK5C/
5P5w159lqsn382uaZSYbQv9ef5lDBxZVUsppRIwBXlL1l98/Kqti/NOn939wqylZNRaTJI6HVMEN
dP37R97/++j+6R2iX5rmy9zV56jOrWVejSiPwz5bTyo2a1APflFwxLc0seoh3BzuD4Ldaz8TkeWR
60ysM+e9haM+rMjq+PFw/xRRMyOvpAR7nY8PvZdOR9AZOnUAL4Z6bjP7w4F+vpJhpHeRQsrqTFed
oTHTCgrexGo493nRtq30N2Oy8ECrzqmm85De+6V3BZ7vipv0QebdZXdkuyG2ZsZ8SNVHSGgFyvTk
8f4lBonjPnJvnfpz8Jv98dBVfbQiZdBCIU5H+IfS1CGsqJwIYNUqn2TWGo4QTTMYU5iWAHcBPvnP
h94qH6RpNAqNi2pE9KT33DvCDAcNwrBIkNN6hzYinUySPi62lxqb/xGI/X8JxFxHKar+e/bONSp/
//5vwNPei9//i0zsxzf+IRNzjX+A1aRfazm+Y/4A7PwhE+OfPN+2iUhwfcdzYd8VZdNF//HvtvkP
vgOKpKLe2TqOyz+LxAxb6AZHUoMv/5///TH+r/B7efkBwG1/+fzPnFy0Bv9VH2Z7/I+Tj8Vz4HlZ
v3IV6yaUTe77NB3dtlggFP1tUvl+aCE6c6sH5aVp9U7FkvUMM6H4Dj6Z7GWRAMg2DMYN7hmIRJhf
vLp/8Uom5qZ4o+YDIhg/eC0mB2GgCUnf8yA9uSUubM2meXeKcnqg5dkS8VNduGem/xWm9XHbM7Xx
fZrJdel5ZEfM13jkTjGqp26wN7TpU0r1AQxsEO7CPDsz1yEh0itpiVlZDu2DjF4IVjc5n9zGQ0Qy
Sn1Za/YhtXBpaAlhHDpIE9Dqnx2BRIX2W5lG4yKLdNSYztkvgHPQ110QSsOyD32mVAH1hUla9jQC
sG4xMWY97InRuJBututs9/ee8O/GzzkgtwyJndbe+VZ+Uj2I1CRoUxu2dSNfOtogpISsfDf/PkzT
Vaub9RyF3yc41Bx3GV8S3CjhRsTas8s2twjM/pQG5TGk+YzfX1sVRf/EgPUUd9mpLEjcKWDzM7S2
azpdw3SJG/esxfoRxbkaUF/8QL9FmthZxXShVsIQsGly49ZojL7TBl3QtKUTc2q6+NOoUMto8Rdy
gq8xNY6JuESm4To/tEG7dkuPRPkRii2MtTR5N8R8nAb+zJTgZaO/RnqwN8O9n3Iqi+XGNtMT0t+L
nUzHhDaU36SHwY8PTaKBD0xOMem/aM9PlbG0UQK5vdx0NqVm6TK3HkC5pQxk/PMA2aR0ARVN7cbV
pos+O6du+qJnWM59O/pkvIQxwCmPgIJIHSFYpLZ3QxGuJ2oG7Nc6ZnqPFAl+M20P9s+RINCORkpn
vaU9SiORPYTD2qf7V0ViV3XRIYFpZ5jhQW/Sk3qHjWC4yZYRypx+s9PsU4SA/zpSlXgZK20mWJ6L
2p5fjHrbpPrHpOMeN7Jlhix/KhzSmtFHFkT/ppJtfbj6BQCJBq347BDuF5o0Eyyf7ttwGWdnJ6f4
kFuMecW5nMXZjHgFq/FoRPYuDCdS27JPL6RtRSStykDY6HZ6ssR8U9fkXIudjuHXFvEhEOOHV5kn
z1uTEvDiRNN1qOw3plLwGslNrNJTA8j9/jsmmaKPspheKPgRGG5Zh59B6zmLrBi34Zi9uzrEFbtd
w008RC6Oyh4mLNdfN116xJpwC96ETD4bQownq9uQYXfQkfFodopsKzlx4NkFZboqG3QwM1GO+JqB
PF0IkD+lQ7epE65VrXlOOUsl47ap+6udyZdGyxnZsBx438ZovvmzvNKbKcPxavKWgPJ7b/uv4K4O
3TDf3Hq+qXcQENBRy9KTHeXv6oVR1yMEmqsbE2BczmA1JRihCfMzMgP+pABo4wjS0nJtYup5a6iH
LygSLp05bFEQmcSGh1bDz2sYZKeHlFk2mLzFMIi3Fl+lP4tdbHvf8InPEWsCPcFnCTpVXdtpOh7V
cyP3uFsMDPdj0IjJbG6TpDglhPaAUJiPjpCrGbDJQuaSaVb2Odr2Oo7fhr5dQyV9MQ266FxMft1u
6hgnRheuzPzGHHFr9e7bWBHOm+oziqt9q/nPONI2UOwRkiufjGSZni9uM14iMcIUE6uuWMMTBo00
3dxk2JKewCpTxu8ezGMGEE8P7SjOdqN/RE0FxDRcwTCLlxaplZY7fvgieC3EQIxc8gl06mhKgMhc
zFoYr7vpUIbOmRSXSrsEQ/lglf3KgX1Cr2NXz6lS5p8ZEr7MtX6p4K6O6kMBlGk+Wt+cJH3Sy+TQ
NRZO7eyE/XpTjtweU8QlwSvtYAFofmut5lESbeFX3Qtiqc2ckZIQjMeZG0H9H1rZpkRGD6+fTcPd
iNA41kJ+tMF4Gbk2G1u+1DRMFolNnF80r5GX7NRiBZQPl5xBmH0XZsrD86IWbHopCtzx6LOzdcl8
Y47w3tX1qxmQSDS+cC4gSMseP8zoexv7zPQdxhrpSa0Juu+eKYE36iZqTe4xw4jjZR96b1JW4J0L
dhrffqul2LEnRote766OzT3PQrVI+0vUJe8dvyMrWN04xEdEEqhmCLda/p4QBdrgQm+is/pdueme
73cc7CxoLjSCNPu3TtPOBnqptY5OrI+RxjpEuizg0L3Sp44XYWXiidI6SHuTtcNJHuDU7L54Sf0+
+R2DlcT4IN9E4ewEwJCgekDrBf5pcA4JS+xDGk0cvCbG785INDz5x2x3r1k8T7ukb1c0BFtAkukb
Ir2LjxyFrL/82BntbxT79sIKvG6dwr1bBEigCvZZEq0KMVLLo+zbZ/rLOET9wVBSunvK9v2j+9em
OZ62Qw58wHWeSKIxN3PiWIecWf3h/tH9QbObPz5Fp8bTBj/BUcj3UEOMuLYOvht+6e1pXPVW9+AS
FnDQQZAiRcmCJcL12CI5dGYkoB6GqTawQtvdJpjFF4PeKmlJwSHwOOaW2ZcoNtt12HFy8vwq3Od9
upQZ0byTHt8M14j2E2MiDzfYypf6ru6cjeFp67noV/2crgvAS4NsF+wBwHvevPbTIf0yHTklYf5N
4PnRDHDr1eTylY7uFfIaZssFLTWptceKJsCPB8lh5MiTmwFFt2c3asYNRRE5SOSDRkCMMy26FKVd
rqm/bt7Cz8T7LPxdxC6wriPvnZQG2PKy9w5xIX+LyQYtMKGsDQJtmCbFC+mM7MaZTefA7VZVRdJi
rhGW0wgdaTd6nrDgwp4T8yPT0gMIu7NnVwRX9QSDNN6urKY3AmxoUHObJw2LB7cACPhr7s/XsJmW
3GzrKaDQoenwNdPz7pFeNX0k3yA3xmP5G02asFPKBFxzznj/XsxmekntEl5csKgDbzuL+D22mZ3D
Akay8Kei/o+6+c91MqTtf6qTfdcXUHK5d0GKiF9A3AXUrrGc8gIPJXUyhP9lWSNGiDvubhS4hPGk
+rGko7Y0IjA+2hhvh7baw5B4Nv1lBh24PzcsRsxRj9J2ztL2Dm13EyWiT/YRtcD0/aXNx2ukhQ9A
dx5Invjq03etMLctEp32Z/xl8tL3hEwcksdZHodC7u042JSUpwWuYwYm+6Rmo+pZX3jNCiNVmr4r
ls4zWoNbPfcfJdxuTW+PcTDAy6Yuz+J31ypPdsVvmryDBkG6csetwRZIjRlo49X3+qshidUV4yYv
f1NLqYtivNHI6p67TcUW3lqqwdVfVe3GgONWRxD47N9GRgFoIrZFxN2TwoljyUHRdqZ9HxrkDzUt
wOnhYyJJuJhqLJxqY7Xe/AR2oco0JT5OlsPNEfzFzOFOEBWfKgrJzvuWCu3KFdat/vqN/hWK7HnU
ezhwfJ8occ5fv7zNMKLcrBt6Biu0ZFuFVK9cqu8BWRA7mNWNF9s5BFV4/Otfy+Tqn68vz6Q3bgnD
MNEi/RKyUNvWhJBGFjts8recqbGdZCfmFH0m14POm5Hlp2DoEJtyRyX9CiMMpEEY2RPlAXU42TQ7
rMZkdZkMbSmsqJpTiu8GEahb83463xy2e7ts6DEQmEA5744XtQcjHn7r/XajbLKq4Bjik9S0bds7
W8Z1LnrSReaLXZBPH2HgnCPTYswgWZyItK+yk8j1W16mh4SLLgHAFpIP2OSC0fC6TfITPegVvaFr
aBMPPx7Lev4wiXNzC97NxH5wMAD0XXoqLHaNZL6O2XSEkA3Mn8ogtNJ39Tdbs36bDf2WMHOrmc62
6TfNZa5uszjxvWlMsrfbrE3CoUYk5qEzHd1RP3Zc9i3rK9xJWWfnDv21CN6oWpV203tT+2jY63QM
o1Vn2cBp8k+1aXv9+Fg06+L3sva3fT6esK7Qc/xssmTTDfnJsQcyFOf5A+mWFTRqI1sCgWI+jiKW
u9Iu9Qt65vcZvRgWq8cQsjeaSrqXUW0s5gy2FYtykmaHCS1O5OmninjwKXHPckzf5eSe1dnKoKpU
NRG+RfrH9lqVisLmjMEfTe/vxUyNS63FB53w4yaRV4MXNebeGHpxBh9zUZ8zGUGVg2MjOzQyPhUc
evrROUUtwTURo7I4ZRIbQITpMntXx+lJ1X+lO7zYXf+IxvK+1E7yxZuGD6NMnmdKCNT2z9pBFSyS
o5weJCc4bltjTt6BHJ6MQr4EXvRu2zwrTbzpxNosciIkpoBc1pTkKCHeVD1Ios2m4e4tdPGW2ZwT
s/ik5/21ip4T8Nah4Gdl083O7LckjNakSyLCmT/6SF4tMgj6AtRKnxwI3IQS1GxMvDehi0M0JLOX
yrvLKIJrjE1kXqSHqpqO9wueozkxlFvGirtx4PVk9bLZu8BmEghBkVq5Zz8jRB34lZkPe3X0Kuzu
qo5kveLghB+6xulTXXDqjJBUNtc0bMoW7TWDFA7KbIKt298ymE2LaEbXVLP4z1C2as5GLMeqmp2r
4PtfLx/GL+xkQRvHB4AimLIDebYt/ReYezZZSW3aZHK07gQOjBdyHvZW8Eo1xraMgHshxh7gf/5A
sU0ngVwibiR1QlIXVssAYMFkL1p0yEzxgGTXDDmRWrbvP8A1v9XJ9NE38WfpwzzzQOqI8ayb8fM9
ydvxwgWEneaBqmVYI4rSzB7yXIxrVjNxT7PnFFhJ1nqGSnCU086qiRq3pLzkbl1tQ1OHrVE1Cqx1
KsqYZiy1jjNzm4xO3mwMs36vGj8CmQhyjozZl6akYu9KKnDdqobFmZRbJM9I8Eez3DJO57wmn5Nu
uvnYAvr+U2+sallyg6v1JZqtfZkkzGr1pVrVHbs7rk0WJ7XmPDOGPsOBWpRN9K5jIfH64YZW7jom
MJUrbFYGgZbNWu3hGdyigGBoNUKph/molkBGGiefK1Ldf63rPxvWc8/pO0v0i/ppsI5OoTluh4H4
gUdEZuuSk6u6KlLXPqsf4nMqbTgEFZm8ahx6aTMfumrYMu9+MVIHKdT0MeU8AU6X+YRu2zc2u6bq
rn4przoQV+xGxjQAPsSbXFToY9vPrJMvhF9e1A2NYXBY/M3l989NRN90fRyrHlgF4f6a0BEnDhKM
AeWidFNIXXt0Yi9I4lgKxjPcy1mbjjVdptGt13/zm/9FWWZiGNEt1j7b8Jxftk3fHmThTG6xC0Lj
MlmoY/GM7DOAjpy+aAPFzDlHWEia75zVlvg3v/4Xd6267SxstS7PQEdAo//y65loj1DpqnJndpRS
nMTULaNxSfs6q8Zwdaz4vS333fgUC4CWNmc+2n5RMm3/5on8mhNzfyKsAA4tLbUSYDb+Mzs9tAof
qAKCEFUaq1td0LfJtKPn6o9TRduEWabrYrIhf1Ma7G5cXarkUiViltHO80lrL2xKvy9//cxUB/vP
BuQfL5FPio3rGuQp/BozUcHgm5PJK3a+pHDWi6MVWU9aG+dLbDG06IRDHp38di/+kcce42z6oE/1
EraXUiTvuj9+WBHHo3vzzBPzJdyajvalyuZbx8HeSrjxJ5o0dL4ITNiqWkc1aBx/2KaJ2EUcD1QP
U+84R2TjNY+Sg5ezQ1vcdrwXQ+hB1qmXUdRfE9JxDe5V3EM1rYHAw3Mkp23jQVWdhl1GpHNqB3T4
yAHug42qo/SwXdeUYWMeEtwxfaSz/oXhKiJiwI7MlzzChImh+qx9yY9P3psS3wU9NNN2e4p49o5M
D+gY0h3Py5HAqaF/QY5W/M0d+q8uDxv9iTAcQxfmry5wM4tJrTUpwSKzRViqX6SfHfLs273vON6M
rtn/9dtu/FNgk7oigfirmYZHVev9siP5A2Zc/hFkGOVYmyXPSU4WmnVLyuHa0hbYsDO/TyN7zszo
Upf9C8OAQ23nB4ulOOvF3pifo7bYF+VppjLwfbkczeLRctXFoNOuy/rpYg3EGnvmYwvVtUMx6RQT
LyIH66F4mDkt4gU5qp87ePDWSaDpnZ1Ne071TDOuBD/KD4Y5HhFfLNUJqafnjCZgzbhvOeUwho2l
KhiYfmxVPV4gxY7bb2gOaeKkcuU75CONRICbbrWLJ/h/4+BxBjOwDdpYU0PmwiZ2yoYgysYLToGn
4t+D9MPoJImmVHHQngmIfyzS8Ta4MEJjuexpUNOftN5MwCK0i9eZsL42NOtLjmqqpad2A8LUzjkB
oo1kWzZpVhUxA43oWrOJ4r+V4b7nNVZlVKrnp8iz30zKpqE/5PYE1Dj5BEO9M0Ox8kK5marsnQzQ
g4sf37qMlbWLJrGbWLX7zntzeoQxNMPp5xyntcbtihrz3kUunZ0pZ5bd6FAXT6PJkZ6/A5z32XeU
Ea3EH0Spb/RHKI4fgWeTzfe3m8+/OLGRjUV4hIE8lvyKX5bg2dXK2tasgkhPgoFoeI+87cYNOvsX
9Sejt9sVf7Pa/qtVX+g05DwPRa9Q6Rx/XmwbIrhcilYW25R2dUvbnvPP39w/94rtxwBv//t//Pu9
onMdg5An9YhT+ZdfEkd12mW6Xuxsr0eEL4gbN7P5pRkxlyBGwmuxQHxeX+eZzonHycfQj22Ufqoe
ZONTjHTOOrb8tS8MNYfa+Zp5TmkK96b95rIQgqslxY3vKZslVNdvnsOvqXuOZfS7bMjYaiFO8/Em
Q/PWJyzVTZOSzD5z5MwxRICPdynGef9lkL5j4qDqRsoNs1QdIl1rvkW+fU4pkUeLhmVbnIR7nYdx
J2gDqycpqLhrh3g6y3mBl8Als+696rVi/oKif47HS2olJ3+QL4Yr3sJ8PHpOcioa64R0Z62101EV
b6qg0md3harpgcvjOBOSGHDCa5mmmARMcvLCbtuXXwwSsiDvFmuJh3RB6fop2C60iY4tJ59+xCyM
4Q/I2sHLIGVR+qtfpzcsND1W+sKRL3nLaa92OdXoS3UCUvGmGs8lCHC8soKr+vF+GfxP5s3fZN6Q
MmmwYfz3c/fnUnbRv/1z5s0f3/jH3J3MG8baJMqxFwlhO2oT+k88i8q8oWC1bJp6rsKx/Jy8i3+o
iTyB5h4IYVAs3Hqt+n33obztCYpcknTIolNQl1+m7X81fefY9kvlrPv8DGpHg32ZYEPqo/+6lPh6
W3RBUGvHBGYj5kkMD4XnyaWkmbEcW4KaaR+QP9K+0bsAMzgFh2Rs3+Zcu2RT4C6TGg1aMjQLu2fi
YfaA143dBDsqs5X2criEmHndeF4FwBjg0SnYIH1UYnFWGjf5pozgshmJtx19vFGSfPiqzK+tI9+s
GdM8ZuVFI4tzNBbbuvYuJBSUHOxmsbca4lboKC0zw/+qN+4zGoLXZJ7PAyMRrwI3ndlyI/PpaBe4
AoNRTYsfBM4s5MLIwlWBpJvptezgWCUEzsyQbzVgLHp7TQW6PbOO3XUlEYx1olw2SbbOzFE8AFWt
2jhWcTPcmFrxGWXZVrfHY1xuiqonZEVekGRjpMha9kDkj0H5iYsZHzeJwIvOtl8lquhBpjfNDa1F
YfE3i8BFDt0+zWVIlI6snaUfmh+zYdN0Z6tPa/NaZywMjnjGTMPEo1ItWemvvEb7rWM9q+rinUT0
vstXhPftjaRplqYFRoPQrPU9LkLnjKgPq25GXShknyydmLSQ0Dlprkvyw3jTk/7Ul4zp8QTSVOPP
TXkVWo0jjVH0lyrTwG+bQQEeP9ql+t5JqmtXjJhUTQ8GQvowJ2JcegNCYs2M3+sp6om8jgkI9tLf
y+yShrDyQ/lsS5Dh/IxNqkZRMo5JVACCgbsWJHIfkkDB7ChI8XXEYvzW5OmDFjGpQbUdb2jWZ/G1
cj502kgDERuHjhdhqsrxSkrPLpn6dO1/89L4qFWNjjM34CwyXxg7Lc0AgvgQ9yiRSfH1xtrdG+RQ
LzXMH42BgiLKoldpDd4uarpTWpnVsaJAKj0GtVEmSe0WKk2OjqRocTLyZiKmSrmUE+NLDoRo5Vh0
OkIvfXBozG+MZlnZ41OLPmsHf/Ns9UbFoDdwllFfvOVe9ZaiuFsU+s120y9VCnA/7e1+YbqQsovi
Y+oZ4tFVzUkBSD3MtTbwdXxYkjiiTdURdT441zn3AADYUPSqAU2YvmqdHFZ2GFwcQT5jcXaZja6M
WFxJ7xwZlu7EDKhFWI3kPDLjmkWSiKlqaan0up8PrRPbq7LgT8w9BOPIZwpu6GF6870WgQKpul73
XaZ0yFMPmcqc1TF8s/y1qniLTKRgWMOXxmx/rQkKp7/Z035xo2JVYQQFf/SUdT2aAl1DsaJbv9c9
gUaYfFd+g45CdMWmYYODP2TOWPKxTN0/+vk1EscxIIGaBxF8f5A2EN/7R636SC3G69H23v74xwTs
XM1ZHACP/fNjba7EKkd79Me//enH5XhN7EpnzERD/DAOHQZK8Ev3z1BYEjJrxAnGcFOpfsaAXL86
Jy8HT4+P14jBIeLyD1d3kIZLOjk7dIEbJNgR+azREuAnY6+kJI7Cp29zqPyyO4QzUr77R4NVXaYJ
/dzPL92/jnT8HI+xu/n538fqm+7/2cRespqJqMKujRnZ9DAnV8TL5DOJZU1sAqi6f01X/3D/T+4P
RRhgBde3P7/y878Cesl3xQgEWdyMw/07f/wkIij4l/sXQLpcQ7+nm99wdYu+fG6lCDZpEdsvQ66B
ciKCGr0Ovnk3M+FfhJ71dSDCYZbGwq9jb1sT43Ex2gBJdTfaxxxzt6y75EgA0AsipeYkzcjcOUZx
dpT5XRKMvmiqgjiOdknC2QLby/w+cnSOidYx5zReVCrYKlftwTo5z3lgP4xT/5LHWrkuemIoAmAC
K5yu3qFxzZojSPnaetrAYVlnulnJdZdU7jqLk3UXYcee30bDp20xgRcI5rfGAuoptK+z5emcG5t5
O45Jdy7Tdp+aOnGIc/tet4a70xgo7PKp/GaPoCE6QXpshOf2NSYjPXfcdNfFnGQqDUSY5oVf60l+
LyLZXh0leTN7DjheT/+bvtlcyPgwlwVl7qiBp+hKDvjpmgCkKzY5jLqtwxQmcpJ1S5RM30WYacPa
Qy3ChttiRI5wLo4Nep6nhqsLKTpaXryt7cEo/i9757XcOLJl0V+ZH0BHwgOvBOhkSyVb9YJQGcF7
j6+flam+pZ66Pbdj3ueFAZISKcFl5jl7r42Ydq3GNozgWqC/3nEZU82cZI6cJRPlHKLlFIo7k5xs
kJQEz6nn3oTxnEw6lpvE0ynusHrY0uh2mnCLKgL0O0N7GBRlyRrJcZmobFu9BEG6LrStIrtwFumS
ySWPdRtTJ6QLD6hUWu7VQySRrpnCSX48XxthHBsqI8lSG1tgLHCt1APNPQ9QAmcofC2JxlwgFzoS
YdhIkoBCLHS/ttRrH0/drXkiCk/DQcZnmBKmuCpy4gpDMWWuQOsVrGIqAYvqXUtCF1ODBn85yJBA
h4SyplrTcyH9/urB1k0PD9Av/z8R7s+OM3n7VfJRbWYFhsI/ShrkJh8UNkH/9ZRebhlEEiJZsj6C
JSWBCu+biRRbq+fajAo8g0ZpKS6lgy9OcjU5I9kN+AMQrxQSZTnDtBwS4Ja1xFz6GcBLdVw3BSpV
KHRbojFbyciUd9cEaiZ7uDl90LrVUR4lwVshuNWWeo1gY8zpot4rJPYH9lydCB9P33ng7UjPp1kA
Qsvjrojj6kHx79VrTSkTtaPOiQ+l0z6qY28pwKja1Jk3FKRx9S9RBd/YdUVzFum3PkYXHUlEaS5h
pWqPfjAoiJ3O96PEm368pvY3acb60YaHGknF+8eDgkd8PFVb6rXN+dLW4Fa9YQadoPapOt3UVl52
zi4nKyJQ59vHw8c5+HEiso4/C8l6nRT2NS488lIhwX6wPgrpdrCVIUG9OEuObAFQVtE93o/d+zWq
0LNqM5U8WiNfw48D9ztB/eMYmqPPDN4dT+rYTKnk3r9fue/bdtZ8dzNUJurAfBwidcR+e82t/Clo
0RwCpeMSVlfvO0lDHTv1XL1jaEmE8EM8gYT+18XbSQqwet7j4GX0mdzyzLRvlypktLpk1KWUSK6w
2vp4TY/1o9sb1nFReOKIxsVYEZnVo4CSnA9LqtPVe+8/IF+rYwTFkz3CiZEwPrRKQEl+bf32miaT
LijGWTtKzrDcUlYOB1cSllEIdpc+0GVD3Tgkdk5tURLX9xuQZnUIYSf+iXBRT0uFdVZHlBQo59Qj
TlWXoLoka4WEjmNypgk78PZjDjG6U/Do9/vsjS/b5WrbdFzwFJI5rS5JR3KodUmkVofYUZhq9YMN
6Ooqo5+lDnRF7eNPoL+6ZN8B/11Lszgn7S/wJUTO/y3U4v05+kzqi4Vg4lktYDZ/Y6UQQMaL5TTg
MR2yg/h1e1ZZ4Oqp2lIP6r6tXovwxEUEmeMf/xcupYi25k+QyvsmLJYvlR8nWZD31sH/hTUnn7Qu
T+8s8neE+vt74P1hYUgW5UKucnn6wJEr8PrH09gQ7gq0W/s2NU2SfIuGHBO1ZMBMOiey2vp4+LvX
Kk1jivnxMxSM2At/9xELa5U9UvI39TGF+j0QnPSmzfT4l1/7u9/97bU8AWWykeWDBYy/Vb0L/PfV
nemDqmf1MgROD/tS74Yf+iyHo4p+5oUVMwCph6lnd3+8NmeSz24I7SA6wz0uc3FJ6nR5NB15LNRv
xGvKpvoV9ct/9zHqjb/8jr+6extoayX/+aQzn/UE0rH6qfePe//ZqUHUtvPYG7oJBEi9rx4c+fe+
vzsBExUlJ4pmNTJBb2b4b3RIKoxupNT0TrPup7GuutOkg150cBZgUkJZBgL5qAjIigf5jkVuTAmI
pJWLOvn+NwxynBBrsYuj8qUDGEGKE1fECoEBps4M6QbEeNQYOHrKNKquVi3q3vnvikf9AaVG3Qp6
Rj3P/FLndoFD7ANZ+04MV8+bweQU8iSZ0sMUO5vjjxJz+F6hm4W8fyhUuHr6p0WtevRc/AQrC7zQ
kneeScQVuy16RzqrlxDS/Ql3jjPdQVJSHAffXppTLycDiumcyqERAWGCCp8hUJm2NAYGlnoSoCQy
EGHjUpF/AlweHecvZLja6geiyUdORHkDtWH822heEODAU1KceLUF1Cm00n48DfLWq0inaqvDMEWe
KnlDitoqb+25wsO/+4nk89kqKCrRGrGApOBFlPcHuj6Algzb2sdx9DJM27wFcE/rC+Uue98SdgwP
Gyyeuel7ZWlDydddqK2Wf+yQbeN11pLjszeuIznOfrjVnDEZwypC1dbISUVZCf5vBeyuWcvj6Ui0
beeNURlmPcu4OdEOCRXA41bM5KYqVOqqxZ9a8GnvtFxFRrUVKfUdkjqQCLOzyDYmRf6s0KiCetYa
qE3lICRbdaUDmL2j5RUHVWFROUaMC2pTvSimRAtHRPXvMQHKC6keSi8jQad3Ub7wz6kHZaMc4ioO
hj6iRGKRrbZo2p36NGUPU1sfD7Gc+iOdfSZuy9urz/hLJAGhk+x4C58NPSpkhBaLsctoisdTQjiq
Lefg6qFVp5qdhGZWLCcBkg0AmnxXq00QrEP7qryE6mzz/BJKl3puK2BXMpgjB9d8NSbjsirjtdgp
Z5x6wG1C86ys4jeKfe2eVgZJBzal9K1q03MrTYR+PC8Xgpo/i/1fz8u4hTiC7VCZCJW5ssYZWu50
oEclU0+shWma8sfZ1XeMgrgNfcAbaJumC/X0317LukDzZ3zN89VkVPUteJv5Zow6a9ejHioEhSKs
cz4t3MNWAmMaHO2erOsMXFnkHhLDId/Kr6ujW5UQcbZSini3dN8Jb/ukl59XUQFV9DEPNu19028e
ca71A8w7+IMpzt3BdL7ANEqu5jYJunqjyTrq9VURn5rIu2a6neGKEeblotM8zLASYLbaz0hd9qlu
BYVnfgL2I5681MrP+dQgc5vcz9nSyioMHcFJ4IDOKVQu2RSdumi7yyPMFW3vIgGep6vJdKLTDN1L
q2f7kMZiCTewkqPL8mPts/bkuAlEzBkglr/05tnqi5sqAjUJQa6Cd8wZ7bTOeB7G8eTHtOfj1kZK
5m5XGXxcSsHr84zxM5jdeYUshTJF1wDqGfjUzoihbqlstZddZuKpl1tj3v7szRIUSdujHk/UJBcf
aE4EGbJ6eH2gT1cc8xjLKpuWE+EfdqBF8JQJ10lviqKk8MlqnFTHYCtQvSGerE9ZkYBz6LqbbXJv
uZ3ND+aYetgMMH/hsMNKXIn5GMPhwpQOkBK8G2WQuA/tTJDRCoNnNePxyvBkC6cZp9C0jCxo6rQO
Nc+7NnHoHNyWhNSE2oxK1fSaO7vRHgrfHI6ei1N9oJBamuN3OwX45RvznlLrcYQ7tbNGHqKBoEwC
sfdWNP2oJctnJX1nmxsgpuaDXSEojBqQhLDIHhdhJPs2o2e2jJ590SSbt8/G8WuNHHo3VliJOirr
aya+OT1F3Gr60cTYkZtNUOH3T9uSboHpjNfkPyKsMqXByxRUgovscwv/8EgwFsLb3oQJbi/irrcY
LOeqCDdioyHTgPbxGCmILgZiOJC6hs4TpAFMxaVd7aOtGXtLgwbu2jEZZwKIBmEj21W8xiOJ9Di9
TMTt52Yz1qBcoKXO6Y8JSxxda3iT/Bla9lMQEIi7hRqn0CuXbIcGfVxZX5umllFq4osbm758serJ
DZnoK3NZ16YYXXvhMNLMSL3252DL+aaM581ZYGIMrsMxJ5G9M2JGc/AVVCDKY2oOsIQr/RjZvh+a
dWGEUQpJpu39cOEEDareu4VscemjW0dcPZxE0ZTnPG+/NQvNklo3/xQT/3/37p+6d7YwEE7/7927
p59dSSf4r4ZZ8/13PgyzlmuavmMKHZYZPtdfjTvX/MOi4S9cx3rvwPFN/7LM2n+QtUDnEAWCUNbY
v/TtXHRiPu/ACScUwf2/9O2kmOovrXkSvGw04jQGUVq6dAp/a817OiL+tPZspC3+dw9SlJnebfq8
7LIYQ9ZfdszfOA9ks/GvX4b/V0dH41i+hyCd/fGbjiYaQd6YdRyd1k7PD4Y3GjuX9IBAb810T/53
J370vTijeaEVeA0r46XVljNpwHIBX34tXSLLCpZ2gEXncB7mMF9WyIs5jQWvSh8xYz40hWUDjDXR
XkETaox2ZjbTA3nOvWBZXG+X2elVHXvQhoSx1yYSNCforf/5H3Vlq/Mve1X9o7YjMFhwpEBG/bZX
E9K4FzP3/NMaoxmA5LQzQXiHY2pzZ6VESeRvYKfGd8Btb0VqorztPgmYf3CNkDmmDZ6CqDwlonwr
rfKqKCaS23O0VU5n73Nwq8HqpMxPWFFgs5IadZ2Ql4Ry/RFqv3U2PPM8ORYUwtgy9hCrr10cB0VG
2pug4wD1+kKjxHzw3exJmZJgbdMYSuAdBQ3AOLysSVh0+rbTXLIcYU32u2HyCgZMwZAr3U5uPLys
rdPvSL46JZ7+WKUraOoqKZl4kKvrAZ+WekN+BUtutsos0E/0db1d0puIjHb6uv1si/ZTLuI3Jydj
jor7PYXY0JgXNGUEv4arlX+p2xo0sD+9Tq2dUe4u5vAfjpU86X4/Vq7FcZKCY67Q305K8iMasxxg
dSaJ5jFjI0bWzL+CH4RzvUClyZHudtWIG8DKoDu0gkZoNzMhsU+95ta7aByOOh0ZwsE82BUknXcw
xKLZMEIjnRkIK4hirfey9A5J2JaBgH5ad1mSUY114mPXdAvx10NM4PKd/gwMiTEjRtEBeIv+KHCr
1sW2kNWc9+2k7bt59veb5X8rEqghZte+FEl1ZdW1R1QiEFwvHWXx57I0mqdxrj6VNSeeixwvX+He
6/nX3q4+4Y3GOH1RT/MZpVdo6MVNFmm3owED0w2KBeGa6KdgmFjF8QOEZHMUmY7YaPz9O6HPYgem
noOf4Sn019C1igc6/G+gMy44UFihOGP+4Tj9zWHyXAcckAcow/ld9tdbSKxXd/ZPKSrpsJNLKC+2
14NuETho3A9W/vKfv1DpFX4/MTxPynHxsNj+76o/e9J70GV8o7mYl43jgHhmKomfqkeaNz5Tarsx
NYA3mMxf8pUzOK05wm5tyMqwd+7S+K3HRdrGp2n88p//tr87Z33hepwtFrcYk3Hjr6otQ++rqtQK
/+QaV+Q1JEdCKko0CPwRpc3cc6wdpqJb+Q/H4G++1hI6CkjXMz3DtH7Tp/mdAQB11rwTydJvi+09
iIb7AQEBbz24qH2MnouM9Yf//L9SXfn3Q28bvOxSfSSW6PcxKosRlc1cuCdBDm2QxreswbpdMhdX
USOmwG1ogFpTDmvnMerdhzwD2NMuBrY2V7zpuk8vcJsC+N3c/RNML1l92WbcZCKRgw3gY9B9HEGR
QSzKWA/yhxRBUzh5WDjlJzRxKT2P9BnV/12FY6qa2NWrC/U0JzkMldmwL5YEl7nlHLIGi08nPjlm
TWClA9kpL8qz7zAAxKZkG8K7/Bozw9+5VYxrIFnagDoMhAjKbo7XfR/EY95A8IrG+daPsAna0QJQ
uXW/DuSVICbhHpy7eZi3fcZtMadL7Flvy2hf6pGRh4omhi96DziQasNudGhtrPLGUyzblRUzGAhr
IiGZw9a0YDcxO+AvtnG2rQ/mVD+OuvxZhtadD9cBt2wBcQJj0Zj6IKK58CKfnWu35otDBkJOam9g
r26/m9u2Cg3/ILwkP3VUwepxFDvITPWu6MrgH84Iw/p3rbwUGnEiGq7n+L79m9YoMqIC03m3gCPG
njGbh6yabgE1bEct6utg8u88sawUlxqm5/C9QLpeU9Zhdt7G53UhmHjaA3MlQ15AcY48cdK9mQjU
MsO8njEQMVcB4jEH81iyDBVjfFUb+uNIdwc7Td4GxWHkhs7EHvZTYk3+rsLFutPs78gpW/S2GwtV
Ijxsb47DshjErnap+uluAGTZYwQhxS4pV8znDlLVVIRIu77V4twloBXquT2kUuRR98PRyK3uut6s
H7nWQyKN1oelwd/LPWtfczr1OVap7R6e1lVhV5+91gOQvcBuIrfJ3jW68YKLYz6g0T7YJauWYvRz
+tJaaNMvIJKXKVasl2e0PBFiehjsVTUekkmjtWjvSPtYj15pPvZb/YVoLXD9vf3c0cCGZ5veZxne
mTYOiKvSwixyr7wCiKTTazftNp4XjMzhNLh3fG8fRK5/As9yHkpv3bXJfG9miHandE/TNw2dfL7u
1mwMPfaQW7CrrKdhLpCNAVGoWvttbZHclF2DLqojQ7bxs9Bx+buB3N8lSNuwOg/WzkHskPtZg00J
icCCG2yJDEanbQnZV2Gx1nkgNJu9l24jzAQfqi6TryY/LwSqBza/S91+fWVqBkHNlzS5tZCzU/1g
6VGI8WvCW594hJ+0Fwieptu+R6cybWmFkRE6XWbW58VFhUWNx99RRsdv2FnpYc5MpoBm2QR5nkG9
yo3LrrLFuZGDs0mJyCuSYe9ZTRLmevmy2hCdaJo/bXFxn9ntZZo158xJDKAwa4zHHP3H2J6K1gzx
sx9ml/xri5NhrayQfKiRSe6Sc9qdWgFGDKrrGBirf+fHDux1bbqPe6xcjd49llyuAGTMu2R2tTMi
pEu9N7ZXMGdOzscwlDjHJrKe7Na+cUSb73vAqtyGzCM1TCpgS8td0Iih65Ct4dkrsNn0EeH0ZaZP
fTDXAtBF0TxieEZU4hdwJpba3JUj/bXS6MgtZSxN8pIOkUY5Q0Y4xOguvGrljrImSTBt7m2dNpdb
Yt5C2UPkoL3iLbhj0rpjtHEJNDGYPS2INPRo+kKp7HMsOP5lJ+iBdDC/ICcbEzNUm9lKTUv6UI3a
vRlxZ94qbrEWFO8+TYiDSSW5kOvJQ9KvTagWwV8AczOutk42/nWu6kEnfQEkbtDuli8ml81uoQzY
ROSHaTPq9CzjFl0iLqy/dLCXdz3igR1GDkB6EZCUpTBffXrKyfiDhLb5THCTJutXhNtEN0Xb3lfo
7e8Os59cNxhod55WXdPNwmmAfMhNnvJy+omBHrGYiE7c2W56aLJO+2Voxwe/N77mkIGosLUrhPsU
QOY+X11c811F0cmdnwub8LMhYtI9HO28vUHys7ET3G6XTVivVokbTMrHrpik4NB/zT0EMjYBM4W/
If53zcAxS2fn1uRXF9zqKw2vwtCRb7JOVL3jPILDCttUM6z8ICSEryiupip6mLUymGUQwdTD4m2M
4gsBpRx3eJZiLq/KjsBKzcHAxtT2GXMWpu5M5HeNRka7C4Jw5+stbHNHO9SsDvIsOWkL4kT6/hHr
RliMq7Oj4gmWzoISwGc+ejPaMpyln9vEgJDBxdzUVHFba3h0/epOG5rb3BxQinlTCJiBbBQAM20P
qrXf3Ef4c8Aqq9LaQRHlHrlJnjVOh2PvjbTpkwKUgFXt/CR7jVLU4P4QzCs3TbxAVYyleZMlJfOI
CCk56kn24LbcSbPOQUYzkODURMOpwXq4H3KxH6a2Dm3XcukyoQdKPTQA8/zY+KtNpZeuM7iYi1En
q6JmuF21Y7pwrFCcftPSr1zlkF+yOQspEz2NvX+36IzVJKY+9k13tBadwy9EvLsTHTIcpy+PuVSi
mslah0nToiuEVyRIsRJIUAPmkaCGxp6oQ/Ol8a0vnrUzmnJkgse4mU6EeZNs05jxd/LupiL+XlrI
9soW1A6zqcehKalDF00WNvYsI8OeheZ/j8r05DQzy4hIe8odNLiuXpMTEkztHpMQoBvrZQJ/UHJ7
we/mETuxwC5xC7iwfoiQlZOquBh99y3LsFbaXidjeevn2afUht1gP1fJTW0mL1H8gnGmwLS2E7AU
0BT5R71ZYHKi+lK/O69pHIKEOPSbv1+Xwt6ZPlODWbfpRRFP3+ZL4Mbzc+IA1ek06DhTplE6wAd2
6sbtUSM7icyQ5FT5RREuvF8RF7IO+Zs9ObjLixw846o/16CwwlbYe6O19L2wiC3hHkctQsBY8LzL
pfPfiK5Ygs2rudTi4ilpBmlABwPexo8JYYI48YAgz18GrRYMnS9UB+0XrbvLUvGZJkm3B/2q7Qxt
8wNQwsxbu7L8ktfakeCYcCbR94gwaNnbDcEF5C38TDI6ceP6Wg3Op3nWMuIKCXzSmuUF1P3VADRk
qqaDT/xGUNva47rq1nmRrLS5mfChljleMqznDANFOLrWp7y5NIbqrIQQGitXGugRtrmjkj2wAOzk
KrCDsykdyXU5gYy375iubrB80Dh5+VoG46ZR11nKDAMDQW4fXBS19fEQY8gEWoJFSYzTvFPk+4kw
8rUqvKOCoqtgFKdl/j1s9c26QBJPWrL2sjLNAh8ysdyX44U30IMe8ae3dowTxb+MvdJD+zncKP1T
3lZPnVemhwoz90UaGYwcM6aLxE2QTWf6cYQn3djkD1QmmZQGdFuC1DJJy87Rq844djMrN+Hu4AMb
Y2YjNtXjVivzUMBL37zpgJwPzJdG1nCXfpq3EnyPV/209eLaTYBBsPbY1vhTFC3XTJOWwHeTT3Pd
P1Z9fk8szmU51j87qO14vkPdM1690flqkUjD8nMiSIEAq59GEX8yBhHoBmKvGsdPkCHSZpYB4Nth
XB8fl7H4yRzqcmrlNMVKwkxsDH0UwzzR7LrVIzp5zbmZDnzLlkI/aPzyK+u+9cIW43oxm2O1n9ye
T3V0ZKI2sWKDUVnnCYwo9vTjItMX3/UiKFr3YGyflKhjkE3unAOd9/ZlXHKJammdojH3ogv1UM2F
diHS/IZ5d3RQCqmNiCCrmO2jktZ1IgepDdoVaX1XP2T58L2XSFZ1dNWWOlfSjSzXdI2YZ9MfSY6R
zDdMVFqO3PKkelBvnXKfJNBRO//BMchLAU/9zahLDEZOck478SXOqP6Az3jC6XasZEFDZPkbDasH
FkxIF2srgMd+ZQzxIz7n9LiSY7GNAo7WwugG/xUp/Ij/Z6W+E8PhCNJpGAMugnNWMolL62QIWqZu
gWUOxAVU9t42th/WShdC1jCHzAONX6Pe70kGqHUWbKl92LrxhVUb0yOhASzarp2oZj5oH0zum/tZ
mvwQuu26IXsDCsT90tZ+LhN5hF3HPzAY2AYbYlzjrWRywxTzwmV52bkI7Zd1Nfat85bLYV2W/tQi
MWroKDkQ9axyOHm1pe/Uknub+Gw9dVYpzTkjXICEJr8ujcxHKOOA6HDuyRKeKnNppf/QiuJru23M
a4nqgUmcgbLK3yziZYBYn52F/y/rbhKh0ZWLiwXRiEj26SA+Z4ZHjW3mh1ziA6cJuF/N6OokehWM
3A+B8RIUnupBs6CNHisQx4NO3KKDx94xPkXDlDI8M4XL0uYVWvi93Ul1v+UGBPye3GJ8LR1oxulk
nEn6c6+M9ArRkBeWkbGbPCK4EseYTy711AH7s+z7cMYsW+KEraxjOpuxL5PDpFM96Iay2dvE0Fjd
SqCU8GzKCBxKTFxoXCtRnBeba3yUZcW5Tnz+reVucLsfkUNFAHwUgboyCG2iUOFk/XPkNQTSUeFA
qfCk05ALLOhA7MEZ+7URhQWxHcHcka1jMmmi5l6FJUpk+pL8UY42fFqmc91fjphpEbFzeBLuNGRh
oeKJsq+okho6ZNWTIRjKMiqDs13fZn6GqZc+eKhF8+fNwuOIcIrLIzdvNNO7ExiygxSoM6EK3mct
BVuw+FQlBvaKm1HFIPvsSzqmd1pErVeddfmS7EtdTKDhmZ3MwJd49iahIxa+DlUIyTv+us2MoWhR
caT/wN8aeQ9FZvWcFrzHqq3lhCJegrwmvooOGktqWYlxS/uu66zvRUNtyIc5TiHpZwr4oLLuk4ns
yjXxD2qXphnxN7CzZaFyjblG7Yp8Evlpdf7K3LZm4jMlV24p67iSjeH0opQn+H4e8nvwXzdZTXV+
qlnLlcDydqOgMQceA6lwqV8DJD9VFBuwxJgERnLC09DjuKridkUxjsr2fB5o1uMaYfc6EMXrfDRO
5VYyX5izvbFQGK5JiTjpQzFQdMopG5X2ecS4g9A2+xpbVGF07WrSKUp0GU6F0vpMbl5+oHzPcJy4
l+2sE6GlYYTMJu/gl2kf9lY1nPwIA3KfEsi1cdGSgsnyqxrrkmZynR+KmZXC5i+Ex69nCTuJaT2w
Kmj2bRVdDHH+bY7z6YydKNsV3vZWisdBnsB2QmFN8/Ov6Rytuy5ieVzxJTl1M70Td3PjHkuT6hzs
c0j1dppRF6JkwYlH/cIOqvxS9WQKTLyUVzjMs/eQFsZNsdl3SEro2er7viiB4zcj0x34VOoc26xq
Br1oHvSoXbl0O2Mvxvau72FXJTW+0Y077dhdm9wqdyIlhCJabaphunFpGJYWUrBH9HU0jNQPlong
Z9FTV9Oa85qDDBEJh86v++9RFF3LKm6UXw3t+jmZ4mdRclEvjqGFBZRXf+plHY1ZcDx5ZydCk7Jy
PfMf9j/bJu+CNU0ubR3bU0OP75RZFEh9Qkw07im49MkO0ChlYqzG1dL5TbSf08+5Q/wVChGGWIxu
65kF/5U/46IXVAwxWjNLXFjm9NYaHY1Bu439Uwmfvm5PnTBaNNaH3EI10DT1mU7Bc2oNd6KfTzUV
Kd0gioYiNsgtlh1HvUo4Hk/OUDIZi7H8zM6XTi9odBTro7O5J710XydP+94N4E86nfxcgxlcCw1e
Z1qYZimlKJsAVdY3MPjAGBAyka7LV9eeNbJF8vNkFld5qbOuqfC6+cUEHtDpbyLfONmDAZmwQk2Q
gigpiJFM78aanIaiTK82P8NdUXRwzUV8SVb5N30sXoaYxWLqyfhAgGpZwfnoiiqMxDYxFtkvCL9I
UO3bG8232iMl2+yy3DI/1ARj3TBiIfNzGIQr0xRnuEst6pm7dCRPvFz3QK5+RpvReoGI2m1PnTnZ
RTLUWD3Eoh2R8fx63vmUNeFFXmh97V12rZQnaPFnKT0D9wq+xbW4h0yLBi1gs3fcS9rQ5L60WzYh
AMejNSBUoxMX6rmfRLc6DiC0sl5JdZEUjIiG7Aa2i16duxcUCwjKw5xbzeLozLC3V83UL4Y8R67H
iKlfNHZM+JjcUg9gnOiYMnbvP8jbEXGKrHEJXhwkevvjjS1Jr6j5L/s4o07Y1d4hi837eAR63IQI
m1rSEcjWMCTJfjxVuDpTSqYsjfvzyHBkXwqfL6oZtZHcZuLi48H2yRgxrXEB199Wl5AM353l/y9K
+CdRAu0vejP/uyjh+Wc//NdT2sVEmrz+D2nC+2/+S5rg/oGPnKAhX1BFJwgBdcCfnmLP+MOxadbT
FbGcPzHf/5ImiD+kloH2E5hv03MkZ/tPT7Hp/oEwwZGtGl/QU3X8/4s2AaTHvzXSUZwrDYQLPtw3
f6fxxKs1FxXUrDPBRdnBM+qf5QSP05jTW8Ri3eVsmrhLm1oAkRxfBy6g86pd5bM+3kyHNbGc84xB
dVfFhFcQI1JVeQR6rOT2NMeHxnFf0yy6HRfi8mpnga4Sxz4SoiY6FhnJKXMcXacOVEqU0au4MMzV
D7rYJ1rKkNki8/Y8v4JWaPbbSIFz3E4kbND3iZvTLIhN7sjcoxLm7ydS3Le2PXdEuZ8tSysxU0AP
NKr51Y2T8sryyMRz0FHqAL/A4W9XM6P05uZ+GCckFE40LnQCeAqd9jkdx5nU8LOf9Ak50tW1Vutt
aAFs2uvG/ZhQTkeyNMFUnq4LAUB2cWoNjxeJYi2Vkx2E/47uO62jZmj8/WL6HQjrpDxaHgzuGmYU
lpCc7pGx3Oej7R3sNOymhQoOIsjAGF87DNlU0AdSKn1Bdq7hYmhknjUu895Zm2uWqCPob1cLnZYS
ra4tuHGLoeVm0k4cJ8rh6ZhRL6NUZBB6nWwrCNrJ+1ySa90j8GCaTH3PsPtrjxqrfiob46EZpvlK
JNqDbug4mfsnJ5nvbKsLptk5IBDbOR0W2K4N6/R5UwVQomSFdjk3/q1DTOE0+o8Mnq8W3fypWcdd
bnaHIV+7UBu8s3yXcF55bySmuOq/AnGvA7vCezqU+E6Fbt0QLEN2vDOQpVmgllsWndww4GNaop/y
wbmY44Fem4mss7aLS09M18YkXtK6Rz22Gl4Id6Q+JKZDb4C5cGpoTOBr8A2IOMnDm4hFMz34ZZHu
DEfmvQdSlvNd2RsknXGC7wa77AMBy+dyTIv2hTCrbqguB9ftOOFiSmrIvMNG3+YALnBQr0Z8xKia
knv+nTScB2GUDb3yjtwopCBGx9AfCfMzDaKrPLLvKPjeQo+nlzN/teLCxcecvbRN0t12BcNWujFp
AXXLEEX6NkjV/Vh2PeAK/5B2uoOXLE+uenuSbaHkMKNcy4WxsSfbi35qtp01+0dzRdzRsrrex5Ij
P8YRuJjx2UAdeY4jytUjbGrUUFxmS0ObhiVN00VXEW3XybBb0nm628Scr6O+O+o9ipiaRjXuXaAy
pevho03uMXIgEN3wDQ09sWkg8AarbK9dUDfTMMyPyYNlkALXffZKQyM/VMYcN9uPbECfWdXGD9LG
buiwUQgTXIsW9dKx6Gjpo65EFt/N+5ry78tsf4oKhyn1QkjzhGNiP0TuKZkCLpuXDLmijc9oRCQ5
0dnbm7p943YZHb0YKe36XOnLz1Wb3GMC3bB1lvOod8bB1Vsqbx5RXDnl0WSZcO4m1Npqm+RbzwBY
MtJim/GOE+V2dKL4rhuSgy+iu366jQzStGHK8QnFjVvVNjcAB5t6Q42K0nJLG4VFaVybZeATUcVc
QpxE/+qvMmqtf12WsQwRqYVrLF4h03OA4o1YG8M6uNF4dKnuwyzo45PmVaxF4+77iC46LEvLOhbd
dm7RSV8VM2sX4lk/L60fPSZlcdEW97CT6/2QVq8r7IOQKm180ROFCAgo+dk0pAX7s3mbyhpvYbq3
mM2niyWZn1wyBy5oD0RORuwiBYpp9s5pnnh3k/SJNxO8rWmTQqMuDv24xsOWJPZ+bgYyS+2fTvaG
IRZuoUzoAwHN2tX4CVsN8b6YmXetK31a8eCWZb+f++9xas6EN9AarGHUkEZYH0zD0Qk3+EZDKA5K
SmIhySQHpOMBMi7Qmw13prbGsFtP8Q7BVXznHMEDddeDRmGzSVn2JF1aIt9cQ2foIJ9qPk1HAtpz
d0ZRZF4uDS37xGdanViPZSOynUlBPuwzwnALuPcU+T1kn3uTXgVOAo0lmy7QdcfsY3e8bsv4sRWn
3mtv52k+Lk3jEQhRQTlnlIy6yLgrfdiqFisP6IQk4WD6C3UqTPSAeo1o+slgvjcDsKfBwyIvLwUt
Lif01uq+K2AYF36cHbfc/+oQtXgq30BJvmSeldOcZZ0Fhe2sn5Ytws2cr7eEfFlk53GH4/YyNNiE
qU5QDTH/m70z2W1c67L0qxRyXCyQh30CORFFUZ0tuXd4QtgOB/u+59PXR/r+6Vu3EkjUvAZBUE3I
asjDc/Ze61tEJcs0NOSA+bEBJdG3q3AbpUzpdV8GwmS7sa5y7ERUwOPK8RM58eAMKLd9iICt5rI2
ZNVVRVNyLdCVZ+jOyAzNX0ehhScjpPs8mxHL4xwhO4sUwuPKm4ZFuEEeW0ufNDT6W1PruEL28onc
koeokVRUT1JylTqZDdrqA1kZ+7Bs4ISbCKK7h9msnrCqPSJJn+jUvoRFbm1Gi9aUwmGpjNVuQKZ2
wG0OBoFKVBZI8xY5+aGiEb/vmwPjKnJ7CaPQXF0s6N93iYWs3XLUyqwx29EuLGZrEf/yvHq2dxNy
hVmVpju/A76pTfPvbqIiF42VteNUeyvr4b5rJwmACsc/DHcSiDgwmXMMe+rU5INOKt4btIBdS3h7
cdEHnYZ3Um47fIMks8JD1sqvQodiUo3FF5ZZwzGqyYLngIqarKId2WgKXj44zsmU4wUMf2Wj+lh3
FqAKTbsPmIBEKd3vDnSZG7LWt7uCtVImH/ypPTe0HwA/5KeoljCKylg2FaO/MfvXSJCZMI+U01io
E+2318csu8i1RfywCN4qE+Qr6ZvJXu6rkK8lfOoLX0c/Id5CH+w0DY5+oIhvN+OLUSclPZUMdKT5
ond4YebRMY7FQDtULSl7VG2OwZ+0yN1MfMC+UJR+N0bvujQPrywkP8mHzWGXJZ4q1JNRDQ0nEN/Y
smTaqMJ+6nP04ZFlnFFdiR1ODwWRAQ73QBfPWcq8yyCsIUakTXGcwFECllHCFIYjSf19NrXPadfP
W3Kug21BtJc5Vwfictsz0RMU9s3+qbJJep1jRq5mkJKbImb5ZmIVvylG6lz02UT5wfJTvVVz6rQm
lJUxGuPjPLWHLArvIqXUT0mpv5d9BNyvnu8iErSwazjGHLxOlOkdq3ozagkFVEtYS+jDSMasQ91N
avaTGd7AtKDvms53aYQZqVJjmjKW8ifL6GFoBjQaZUa3xvSJVqwZH8omdFMrRjzhvyTLgVqTurUE
vByYraRnSxmZIjHWUfypd1lTBS72/NJFllc4UdJPgJtHjq/6JvDNdDebHxjLaeAMaekNFAoT8SFJ
VBN7UQ6wp2Qs1+JNE4VxaKToknIVPSmZrW2zGbiLdEE9Ra7zMJeuNOX3flVdFLOhZtfF9/F8WxXh
nY8rx22NiCllquEToAoNOgQsBxygR3Mg1bTR7qac9FK5ozZTyequbuT7Yuxz2FuBQ6OHKCD0KfJA
FVIXy+AeU0qYl1VDd6/LC5WtqO9MVT9bWXvjJ7gHicnq9qm0hIv7VMc0+EZcZWd1O469tGdE6ty5
metfmVa9MOVlbtegLkBrpTh52VyB+i0tSAkhVxGCFlCrx6RtLdgmcQc2uO/JVZEszm6+bxN8N5mc
VzKYR0/r6eXAo2NaDtYrIst2N7cZmDsJS6BGLzkZ1QBdz4hmKxbdMZX+MMYgm6GU8ab3BxOfCqkh
z7Xc7CTyDM+zJm6JdVBxYJFRPswFGl04tlOv9ltKvOOm0Yk8tRhXTcVmbibN1o6+DQ0vyUwuMWUY
JtZd9VaVow6KqOz2s08mPIWR0DWySnN64k60CBOZmd+gTKD2RP36lSrFZ08B2o+T8QLx5KtTG9WJ
NUK/q0y/EgehnXXyFeso3kKmpKdDPs6BsuhV5vgrfK05GAN2fbU/YW6ydwknAAAe8RGmZynT+VNS
ESEtqV4mffoSVXLfxDS6mLHmm24U5+ZGk8ADV/lNrmi8J4qI1ERrqGuogU05/AiSDhZjXL2BTDtY
xsR171rH0bHpyndWUXfkQj8PEvhMCRCVEKcsrcisGFqyqXFHRbN9n/WBp/soeelNh3JMWy1Ie2e+
N0r7Xh+Dd8sK+IZrtybAJUWXva2Dd1/qDjZcKl2D38LyxtSGG5GkYuOD4bD7AiG8dcSee4iyMCLS
3PB0enlGY+wNP/ywladxnt2Z1Vs/lr/KhnayYT9p5hhtFhGO/ehP9iezz19mzxii4d6TShxfN2TD
bImkQVQx7C2Z6p2fXyGBP4NQuM4BjrmwfI6k3i2lgUpic6X5DJUnNe91+A5piGcIb0yMLpi0+TF2
LFTUTQDFhpeK0+yuJBupJ+OC+vW0dFiW0tJ40Y3wXA71lUyZ17zGGIXujt7pMfcZoSUfaGRxovp5
S1wodnTERBvGhZFvk8PRqHZjIO4KWXlW4eOkGtXmINE/IPT7BbRNyaIrVSWPtqbexGV9mUzpinjQ
bYxfXVm4FLbOBIA6ZiNtSzopM9yh82sd5WCXVPkxzIkWjxmVlQNx3QaDt3YZa+2tKspHuRE3QeXf
4lYQksSkkHjLMXnTl04h3e+PjvBl5r+0Y8IRXbnWfY6VgQ0Pjawfor5COVWNXAqYCCCwrpjaGTGY
JdG5WRN+Yqq9S/2RigB4GlmYV51wb7XswWqiAssoGiw/TY7wTLezXUaplC41SbwAs6qHuCDoW4Ec
aI4mefcWqn4J23ohjq0NEBN+NH2UF2vuBidmbKcTDbWBMZjqe11oHqb4R78ktKgkMsmLyKOlJ0U2
cqGj4prsayeG56AvnbLpXdtHz0b0H2WQJ6YVz1Qv0Me0rJ6hMlwTo98FcZQjz9X0B2hbYU1OmdK5
kMapx2fJNSGM/aAOzKeouNwQPCGfI73x4LI1h7Zn0ChRgQ1YF9UiQxLFz5TKxiFAXRcbTclCWaoW
vo3Htb87BioZ84F8GTsqAFy4KJOX6H0H6YG8+50URvVe8rVr3jb1lhUgAsu0HZFJ+ac8GBfGKuOu
nbmAbb8KgzeAP9MBB7ubRzO9NJX5YkMV2hesItCI0CHtGrJ2YhsQnTTfpjF5N5IPRrRk+SqH7zXT
ugjFgp8WhNco1lkNSo/KFdO4QL3FCNbtzFvDIsGKaUEcChbz4Q1zxw+zVz8kzOc107h44GphtAgT
OXpup0mFC84SDTFZtJ/L4qMkTPuQaWXvUOAbHCUbdqHdXMsA4ybqEWSc8Wk0oSb5jfxRE632KEeX
ykKrZft54fitjq7XQn9QXXs1Bgokm/QcpUejxw6gDs+ioQRTNFSr5NIGxSMupp5yXSzmN/KwK0SN
obZrrYmzrdtzXFJBxpxYZohSBnIRItmybiPCixJfhHjdQ7eeo/AoJemu9xGLFtVAuYnjDn1e54Wl
eFOLgkk0AJq+9Z2xNsi0TkH0yYvJFGdKkRTvqOlQSbW03sxzYoviVg6i9jGPkoNvkwoOdO2UUvHc
6nII1MqTh9CiSWTMG3OhGxhJsE3V8pQrvg3hAzl0qgy/CRFGNmpKSIVnMFslwwbKccvNkuGsDr3i
jibNI50lRzE+xGG/ZboFfilv31BiILNiYjOk4Oc0aTrQ8SmcQG9PU0iBre3814DGVFVLdKITeZfb
TbOdaxpCSj3cFhECDWnJOI7momRF8SfrOUEhfLKS1PtXo01YLwwPaYqMLqhRv0ZFzCiOO4q/aKon
kn2MnSiluy4V+ZZnJ24oWPhhBPDIN0n2Qvis7mY0C0aAANgSFAT6hlUCkzM75mKLJzc9JDqY3NE4
1iHp7UDIXE3zifZtKG9kytTfj93vQh3G7QBklSv3QLVKJcFCsw5KAAzQhm1XCMRjqM/PbUmhMi0b
shDrqznSaqIUu8HXM7qVtEuU6lP3KQXGRvx7Hg3TSVjQOcxEP01f/8pMJd8NKdrIzjLjU1/KD7Xd
7GWpbLYA/64t8bhqBNfP6jmqiSB0tKliijeADesI81AsVFlJEIMZ1D6jBqWwFeN8KQKyugGKiXo5
RdVsW5tV7BRlIcHWkQ65ePTn3J17kxdehMfTEshI+TKP27u0UB87pFjknUtvuURqSGbKx7Y3yY6t
jJBWv3QDJUb1AYZFslE5BjG+jawmnp6RGmR6td8+F01APTYw0NPEmasBztaECnosozKa077pgAMO
tf1bkgXdNypSRhwkEJz72aOguvf7bO+brDskYLYbsx7zY0B2bxnEBROyDPy5yeR3JI877G1nFofK
x9eA5qOuPskrEK7Pobwsme7sdBJHc9kETSlQxhD7Cm/qqo7Q6aJ45RgytygMTNph89devdBPBvKy
GDck6ciJwoqQtc5Wt6h9rpssTI3jhGXlKCa88Wj1eKS1I1goKqd6w5iJaHqx2lKwOpCADkWrU24p
yOhknRFqVeZyuKU0Q6TdQiDRlo0aBCFMjUU79A2IUQMbzadVs9iIlb02LRlaCwCrnPv9kIHBXXla
6sKvWPcGcsE1i0DikgtYiranK+4ypQLK1iT1yR9sliLrX19FYKXmb428sAk5slixr3/3R71ESRx+
wfJefu5jFkoruhR7Eq/Fsc+qglxR0ydsGkSWCKn7UIYWx9wQf23CnGUrnZUXdVEjjbpOrStDD+qs
u6YFLm9TNRFCpQVJE7Vcf3JBcPoKU2o0/dSTxutx5pXHNkKHHpY9HPeo0xxlSQZbNx1njTsI+f3n
LqFbR2a5pVcJmKJwOP/1XLTGf/2v9b54yhS62AztPw8MWAi3asVkjvCrAxVANMsLHvFnY9cLbmS9
HZEoUtUCBabNWWAhj91kAte92UnHvAmIOA1wqlhZ9WCmfnZTBMyHewAY40ABu8p8MnNy+WCBoiQQ
daYDqihbuc/Ubd3W4M+QGoXJoUDa2mUdmS85i5XYliQGnkTyuBLcZTkXfhS58n3q17cEyeROzLUU
HSN5QsxzorMZB/MmmynyGiLx3bA3vmYhIcvN+wNrAv1MfqVHMlPmllSlpPFBBFXrZMxuqUIam0Cz
EDVH6VaRqCpOUfY0xQ2pFhPiVg7KU6ypn2j08NnoVCCSKX5U/LQECZhQoDdDhL/iOAXjchEIYICi
MiQUprtqqd2c5JmksmKqdyXZ47OFA6hADLpvKQ05pRkcZ4zG4FO6wpl77LMEsYGMS+R9Lk8kNKOB
R3D4JI9QImLqQTBMuiG7Y52oInEtzUPqdyyXatNhkFTpB3lS3LEpmMSJ4IO1b3otJSXaGX5q07Qh
Z17DbJeXvytRXBr5Fj/pfskIqNXJS03qnpn+nChtvwFm+UWK2kPNojqtylOaTulBnTBRShqcvjTG
hyOeMAxNaNI2WYJcQutqmieRjnhifGwm8xgnjyj4qbeow8XvtHu7Lg+DHd/K0bQtq+KZYjzrfag/
LCXzp0ljxJ3JHOu7/i3M7OvyZ0tLoVVCprhplPI2jOLfZLBseir4NOKmV7+S3czHTinJ2YOumS+a
RAcHyOCSmvuad4ysxVz/Hmr1teUT6jGFkRaAiNqJ5lc4UcMuxEPdngvwgngVFHOjAa5fPp2jUW64
SQxj9uy5fTf74GpLTM4LnXcZlkcUTXxNt3FgsXLTNpmsP5b+kuPC6ZECM/XQ1T1VLTGhAj1RGHW/
m6FlesU6lwo410pxKGVNOjXto4gXWeWiL2QNeIAtTAgQqQ0hjRqjyurNEGVfiaaldEz6Ahoqyjfk
QGGAz4lVBULsGlyrMj2Wwv40AvJvm5IalIJZ1Emmpr1Ik4H9a+n7F63O6j6sqTh4ekeZ3pLQK2Js
7veATYxrThWz0DGCyPQy0oLooaxGeZMvkqiczt7y1dEoUt+xrbi9Kr3dZgWrVOHThDA7FM3GsA1a
40HpYo8upUbQMAmKwL4cX1DzhuiBIKy6qY2Fe8nvURcRRNewtgGDNDfKZL30tfzOWIkgt1B/kWVj
sZblM1c1yeM9zPd6KjdS6gaESXoYigYerh8NqCQBDVEmNuqFsD8cNEMFuoa6MKoWuMwU6/YGaZao
JOKPKYdJLBo8J80fM6EQOiMNm7Kipy4I7DOyZ3i7NCJkfsWtOiLGDtU3JHP8PLblVJqNnKW69zv1
95D1aIN8aq4F8SFlm2NbZGd5KIoguidJ81ugKAIUjGSWk9SPek7H4rk2lQvAmGEHpH9wa03y0oqg
C9uGmAExOcB66GhDHR9sP3AQHy1+Bf2RjrrGQUrx1x5MVm4qgnlSa8hYR+7Y9EydYU9Xv+Ruhq6D
WYvjhJ/Eqk+6WbwguLvVogy+xuzG4fzS9NVBaMOlVYJd1Br8ZWFB24g64pp1Zd8b4WMc6kA4DOx+
Qb3oESXNI+yXubFUMXDGy9yd1ZYtPAyJFEYEwk1rTzX7VQrVYOdbXMxPiamc69p4q5iCYVQGRmcn
W7+07ivb+LBMOjccNrnafYliviurqykKd9IoA46IJak6dV8w72gEV/7rcsDXJKN2ke1KWnBQNQmG
J4LAsNPuksTcSlP83vTB3jaKHW9t3nYGtTjiM66TTyWGyYLY6tP4FBYlarpEus+S9Fz2H1IAnctC
9zrj4JqqWMOWH6gbTaF5qFuuuniLSK0ghsnCh2ra5CpJ+8SYbqlT3RmmcVXT9g4b0ibPjW2Rqpf1
704tWn2UgSGrvXRXm8V92MjFBgn1RpmZcmsoozeRATWUCRIzomTadVr6ZIajTdc1aFATTF+S3XqF
JUKuPMsaUafIposKDst9Y3Iuwd2BpF7noBX8e4OsD3Uaai/T3m3quOjV9c+ScYuU0GNTV09xFXtN
jYAtl26BL8M9Y1Qc7StR6BT7KRQFbcgIpqnvDeJwacKjall/rPRDLuBt0jt7zNE+kMewhTak4Hmk
617LewZXiAU1FdZRRuRUv1HGZbFokUhntV7OQCvl1XscZPeIKS61rTtpqc2gWPx022fm7DIHOYcy
yda29qjL2gsuOwcxJbY6jsaIeNEtgLg3FJ6LoSSFMDNtStowsAyWiC1oM1J/jInqoR34LneUjLu0
JFxsPPbRPcmxn3LAHEckTjs0Xsp5woXWAzN9kbkYKCEtG1R5GPcmfhfqklapkNWu0G2vJZbxEz2x
MhYeBnVKzAXR1VHkEo5HUpy8dK/8U+ETFYf9pzPxFgaQ8DeyTqxh+Svu+pcmQbwvouiihjWEd1xp
Q5v/tiwqSInWvVopSYRt81FN2luGX4Hoo8rpoqfK6H8B/8bLl493zDXyHetHkwtANOLmTd7DVt3Z
dCfIdabRkNcfOr8niVaCk8HcjIVCnpCS7K3pIYil9i4u5HM5boVcYWUtR/WS+vB7uNKgtqv62dE5
lQp1G5n8omU3jgjTIo4Eva7oU5avFPTx2UQyDa+WvqSSkDWMIsDnQkFbTN0ZbXVDQN7ExZPUQFSh
yAIH+rci+NVIxk6eqhPQUZoXFldKJCQnKq9XfZHxmeEhHrX3oU80vupHa1LeKZph0Rx6T8KQxfUy
/1zOb78IMHO1hkOJDTugwOo2asajJiPkDntGH4Mu3KBO4A7otFm1kW0MAbUxAM8emK1+abqEBaiQ
Pgtybh1des4ZNWVs7hu46PVGr7UXpAF7jeAkVzaU6RBSMl6n+2b7WxjUp9pAqkHgKcul+ZL3/mJ5
YsjEHAFJ8FPSeBeNpHw0xBzPEjwJm4ivOHcNhDyOqIGXmIFySPh/e+lYKdFTIrAuBYurV7euchJH
mP8OjYqQv5hnOjL4EbLCf7Qj41UO6QsE2EimxH9u5f5kNBYWnqo5+V2Iojovv6aKfHghZiies2dG
+BibLDkVLIeoKtAKaQkHNjEVYPd5VxvQ+wksI3OMMQA0sWsk4z7PFFejw+8oxGU7IWUQiMnq4BWS
/lLN0XComowqnUJ/0oxeKjFfOiaRnm8JECIiuWMKhEZhMl8R3uzrubYdpls1pvyJT6TS4+4mV5Hz
yk2724niat9BWBpl443U3tQlfDfe8uNq+BCJCqqCylX8wt8M8c4ogksRNq9ijrGHjSrxEAiTGpuA
aMsMPEUlHZ3uCSg3fD50bxyTjivNoFPZsKooGv0WL6npqdb4xKFAxmh1FVhSsGUUd5IZPw0y7Hnk
O4EDbBUDtN+68TgUkJ6mastkTWHWzCdniDqAsAWUQd2naRY/PucKFq+ESZ4JWBnDSLcb4rzaE7Y8
Q5xC7J0f5QrrZz/QLlVabaBOYFztCWFIoUc3KXUrkMqq7EGjvNdL9aMMkvgs6wc7ucXOUN51ynwa
w0A90DJrZTj/QQukdeSClcVIm/XAmg9aiQuvlPXNXMZopajmlV3GPDKUESGPTy1loQEjbVssYEph
OPTwn9sGqbiqv9rlp9GiTCb0jKArEd1n0Xyfq5TpanqWUxMM935yZxXBaaYmYkqUxQqq98biQU9n
6U9NxM9higaDYXm0nUL0B13v/gg7w57tT54Wy0+a9JYmxpcMKGfIBSFrOcoZtUcWrASzS5oFilow
NtGQ3wJff4bHcfJz1NgSxbZ4JnsVLTxog9DYdWUA56e9BY6Kw34SFAdbIGKhErnUo62NwC+L7UBm
TJyw8atcQ/jVmNvEh6ZDxRtSRJ3I0Z4L2zNGbID4PzxrfKY8Q40QGOjOavuPXNCWyUr/YRjNV0WM
z5Qjnroc6xhamNqTMuN2hLxIjM9vpaYiS/gUoEC6NgFeCSfrINbb0mEu5c5LrG7YKEOgb7mGcpim
zZU8QjxoRZ3j2et3ba6TY06tPrDi9zll1dZlr0OK/Mnv3hqcDnlb05cv/YoJ1XBDQ/xmGukcQJs0
kOO7ppp/GXlvOUClMfx3Y7wdWH7iB9pjfb1YERzJbO4VZ+KSvcfcQs6GxkSLUqeu7kK0/f0gEtS/
ygdp5y14C2WbBfGea1/gFcpTZ2sZvGYme4Av8p2Kh9pKs2ush5jN1P7OzsVDb/5u4mxr21jNmK1/
lG33asSOX9bZTarHzG34NyNZ2mAsST3fn8+q3LHMFbh6c6EdaXfvk4hoCHumlt7Ie1Z9EnU/d2Ah
Vo+uUWRPUQQGB1jnptRqFSYzCIA2dPwu/1PlCWTxLlBA5RgfJKeX+Pdiw+0j5T7U5BYQfc7QPBmv
3YdVCAJKKrpJlBg7E4cCBh7KPS1LrrzchT5L2mR4svSKICcj8izL2LRzjg++eor8pvIA0j/gFkiO
EecvE76ULABREuI7hoTGpp1wUcmg42/prJHHrbaDQ3/rYQ5wH+nBRa+prOPpfDcsER160V8aSac7
P0L7g9ITO2E0TttZ0z07h7Ao6QQIGvI5ltSBGGGOXBxLwGDqzolGDbliuqeZ47tA2/u9Lu0F/t87
wlRoIMY9Cr2eHm5Quqo8/l7Vx/9fqP3fCrXxq69f1ef478FXsX1v3//HV94ijr19z77+499epgKz
TfB/SrTX//OXRFuRyXbSkWhrOjCx7wCnvyTaiqLwEMlOwOWIJVzSKv+l0F7gcapmoL82ZA1C0I9C
W5P/F4HgHKmypSLTthTx/6LQ/gcQSLZkHemrauuIAfk76hKY+fl+zydq/uPflP+pgNlIartCP1e9
Ymc0F1WJtMvHja5d8U797Zv5r/Bx/2DV/V9/bXn8b3+tClS5HAf+mn8z/Rn7jfFcoE3BdnCHBxUR
hP5CCE1wo3rFI/FI2itOhS+E3wdth4m9ZuXjADR9Vs7j1jwgai0cFgWz5LaFW/w3GejQ+/6R5Sdb
gKr43QTEIkjm+go1+tubhY6lIGHRlBuzwYFfVnND+ZUNkkfKr5oESLoPQhMRNngCNX80m3k8SNlE
MkO3eKfbBW287sWIiKBd1No2REG/rTRKZKKLktO66cmr3vmajO4CPO3iJzqqiwo4i2lCrfflPpdb
BWU2fBJwkknURJATqp7yYsYaYwlgWDdWE7Juy+c+xnaFWmHl9v4NKb3e7pu2OH4TpuWeAlA1fAOB
DR0uRqGUkaPW0PF/NiuKGbmHQQxNcQueDibzsslqX/Hwrex/7qqVhQU+m5ik+ZLsrTJC45YXqH9n
LnTurith14w4LSNkTUfdHMQ+r8qFoES3YI01MNbtescKuZ417J9hCp11sGqfEa7fFUtoxw/Met0j
I/MvrHVTn4tWEQd9AQpnathQ1V54w+umWvYU2J7bQY64PK0RDwvU2lzZwj+3C2q5UKH8Fwh3+7aS
xTJhg/xcM+OkanAjR5C/17va1QUPbAtknBX9smTCAwKQAlZP5jdMhAbtxL82PzeVKn7VoatvpKUo
v37cFcYct8E4O+snX+nKtEnOZpNFqIVoF6yfct3ze3UpPi13kuRc7vBJPfx8QrEildfbZrukUsjQ
w8tQAjZRwby2xpKD9OfDrnsKCWx7TgdW18SKMD9rjt9I5aogMVybD9ZI+rtt6s/rY2nkB4emBAUs
GpzyEh7ncenikHEFzdnGVL2zMI5/36TTCCzdE8uRoC+s7nVvPToExZD9AOlwvX+9i1+cxo3NMQ8I
g6+oWpo2FbwoDHAh1ASrIRJnDCST3hTONULTk60UVlTlVBwMxwFgYYZyHf5zNNPuGu1oPEYKLJkB
z3BCaOl+5YWvh22/vOfvvbm7y3S/3f3teC1j5i8IVjiKG/h8u8avb9Z3U6xv6T83K+HbXoDj66P+
0qWOCKYjK4WDxrcYKjJCwo/rzXUzLg/83PzHUxC/YQ9tJoIVCn4veeIIDTIiOCme16Zn2DRkbYAQ
66PzsvePm/mCtEFziZAs7lEMpyyZcLbivFj/i0GB1C3T7vXn5de9lkrsvkv772fVYcNZN06xU2v8
ZsMSDTAtm3VvvY/aAsN3XkdUEnuyAdc7Z1zzGx2ymPv98N+e2cpfUi9lh3gZs2Ai58d1b9RQ9ryu
uxOiKwqWy+PrprL0d7RfBLkHCzn/54H1f1c/d/682vocwpSUTZpb8Xb95pP//PoNbUBhJIn7LiQf
oOI6S1TAkhoQANvgx16yBAZkgcP60cyA42P9vOtGLDkENoEE349qawxCuCYgfD++5BhEBBoUS7IB
CcNnf4k6WF7k+7nrs9bbhUL79Ofmurfe9/1yf/s/+ZK4MBG9gM+AVS1hDOMay/BfvczPfWKNdxAE
PSCyxJoC5CZc+rHWkgZBeNH7egtPfXGUl+MV7ZdBv4WbwxJyse79bP5535pngf8s8iS+jWyNrVif
kxNlMa2xDstL/fP11v/286rF+v9+bv/z6f/FSwSdFso2X8MEHhDD7J+C0cxdYSUkc7vmWKbkbcmv
mh/piNPpca6bNR+nWuA1qSTGkiYNKwGSlTbJXEhg9iP6DXI7Neg/6o6Bgo2ly/fkQdS77370kriw
7v0kQv08kBPB0yxZPLRf+D6XLKi8iUcnXi5z+dBmgIIG0S04i3q7ojXWjViClX5u/u2+5apXIy9j
vEqXw970ZTfH1wNkoFG23VQJquszQrsq2wlbO1hph2+4bt/4OvqDpLCEMMLUo9w8Yow50mzqGdP7
B+2iJUny/TfXHJjvKKBKK5ItLCyTMES7cCOdr6fGITfplbnPl4awWNLWVqRHnzV03NfdteO+bjCz
gBY1gnlrTcVuHCZ/X/af6xekq1JesPAuWethDF++kfVbWkPcErPBhDbHXtAQ3ZQN+p9uobbjkCLb
0HqvmhBHsEmJP2mmPXgEIPYBSSVPISiAw5rlsyb42GaXLQx1/z4q+kVQWNTH5XBQhZbu6zHmDTew
dg6DOA8KlxCkYM2WydKdodjPLXNdsOws8YZTAdcY9TzBVzqeRTgz4qigLv/ezFp3sUkK3vfttKd9
bt2WwPpCMT/S9e53NN6P/YA9aUFJFAq+LtpLeOpz8y7W6tIR7UgjfJELrJtlsD2uaTs/99Eo7Vl4
E5m04k7WzfcRsO5GQN1g7ywoEpSorDakWzOEFyGjT95iRDkPyCEcU5BZ2KJ+62EXXlp62Bsd2RLt
c+atRmdejBmGDvUjCsFKpvxpRjkDXcAQuG7W0KWfOB4W/Yo3G5aXF9pvygbXPMUil1jU4Ne9Ks5G
qupYv0Lqx8eMT5ByVjH3/dttW2awg6223J3ge/x+bEl26fU69X7uWp/x/RpZ19N9bJDOoUAtdKdZ
LkLVsiGekYS1dZcUx25Dl62FYNsxI5IHG3bl+tQyYbaxPmndG5cr17r388D6vO//Ar7+d7oEW633
mVVle1atEU6KKtFaNvKcA85cb3OwK/QOctgLs0+mzPKwKdGwxe927idFP6x3rQ+GAeCida+QkoAK
Mm8v7Wo02JbsApCzDnmnXwmO1HYcKVzSRXhIa3/wBiNIIKqt97X1V2AFNQ0pZubrXXqmSFtZJWMA
4HR9/Hng5+ZwKZnhaoRouT1I/cG1pO2iG0F75ClWf5t6AR0b9aTYLk2v4SX/wqx5g9gcmJvwmq3x
mN6y7LiXXOz+4YbWzT3dtXD02thlhzTAyjjClJrq+2Y411AAWCXF2zg4Tv1zJ94X0kuYeJS2EuGG
ybMWX5TYwwNJGGQRX8zYawXnjGcqJwt8AsJLOz/n8W01nju0nAsdFYXxqZUOlu1AnwpAj2CnjQ4J
oPyJFF78I3yuHUDXs+VoM1dsp/2cUZ272Z8l9aL1uhAOyNuiOeDzP7TmgX4ascWXiWpq8iLqjRpv
gm34ZMBo/qBfTcZCLx670A0zuoEOSk0aEgIZ5o50LE31THlnZIeuJE1pl4CG0i4WiMmnOr6izUxv
5F25OZOc8A7i5ZYwAU5RJ3LILD0Srvc2nZtt/Gfa0W1DVOGS8UBLZEP7eHxDxuggBPhNJJc7HJJX
eVs+V1uQPHvMK+FF3fd7+vGb6Gq6BgrPK4vOeoPEZpvdKPvyg4DWsL1VUDqULn0VsnF9rEbDxjij
/C+7ncIMu93CgPO3H1AsL/kBDtGjQVSLm9xJt8HX9Dt8Lv8U5+oMbg1GqJu94qw0WGY/tflWvxWP
zau2/Wr38+nQvfkH3lXkzR7mjDvOOTDU16M67k2PyIRJc+UAsCmXLFJIN6qXZ65RvbbxPgrvB3qq
1baGiFjt/R2k6E2aeRkoYNt0jIcZzVbryL+14g5y5PQrKHZYmQ2c1xPGgQ0u56Hb054HrTaam5ji
wAjZZIO8mkSfUkHgWr/Vp7N5Z/Ox8oPh5A/GeCQ603ajg7LwcF7UeV8E3jy5jJA4JM0nnEb+Odzb
d2Kb3wS78Y3YVnr4ZziHWbNNQJ5GWxpp00OabElCbMd9a7uDf4iBURr3kKvzd5So8rz7heE5Fnd5
AhrwdtjJn6VEbMv/5u5amxNFuvBfSe33VHG/VO1OVcR7NMlMMsnMfLGIEiUiKCDK/Pp9GkSFKGyE
t6d4q3YtTTItT19Od5/znOe0wOSEEg7+B4U6fJUnMmK4GwTaECdHbsLtCEfhjcbfs2pj/rwKtVvx
KYAI7S3bXjadF3Eywz6IYC1YyupgBGXMpvwzsLUQha6hb9685skvhVtB6Aa/wid1OeCELjNASa2v
1i/WILUooJ7yqtqa1Q90BrNyNWBRuLkTdGwwmaBM1bNwRkHsZ6uFYNhCS2fW4F7sjh80Ia0hP0uv
wdfFAxRme9shEgwRC1jaAyz/66CngCD3GEiNxaixnkw11yD5kWzLljTQN7Zs23LayC7FE6J5a4NL
v8YO+T4EFkGTA4dg0d2Aw2Aww41+PbYeoICk4ZL2xP2YTuZPUMgECW8N2nTD10Z385fVC/IHvs6R
GNBGJbtbKMFId04XSbq/f1g94e45/CY+Xnf5h3cDjl95irBlAw74N0Q7pf62DY1nH8HGjvvd7wRf
ua5wy/QgUuo+c7NmoON2jMLmzW1DaF3/YBxNbo+akGJrrp9MML+dBqvhVvAeNqAys2KJCxrMJ0x6
5DT/WvRctwFZSmidgOzGDEBL7kxfUCEXGnGPzqgJ6E4LRQVRyRm3302Da3BtpWt/VX+iQO0z3NzN
3935r0VHbF0vNVO5hywRg+QODUazOQXVTts0UQ8LBLIBltt7G046aNTDSYZ5OEBqLNuA66uPjAGs
fA7JnnfvMySLt8XO9ut41IUqYH/Utbu/sVBRsEt5QI2R3gaWx20LqIcEC4ia58gtaK4e0ac9/xaJ
uZDDcjQbM3XaBVdhChc100TRqOWD+mOFvOwtxAW0FQ+lwAaPmc81VndyF8l+SCHyOojCrjvT1lxb
dd5/boaO+x13r3dwc9Gi2hZfIO7kYO4hzXCgNKe91WDUXvSlZwHP3IE4Qnc71+5BBZZvV8v2sstj
T0GFr6asTeGORKDjvWWE9/OBqkO78Pt0OO3MXm0k19xtLUhoHbY/xV7B4RNtkTzMxiKw/C6cR31G
kN3OjB/dsQrKHvvkhjMi5DowT5BkudlA4caT1i3IBiOSoeBsDa71hmvwiPg1eXjA+ohAgctK3k3J
rSR6txGRSteN30JIgSGSNrdzwXvvRAX44mJ+5/81j+CVtvI4QjqE7r+zlrS5D7kvRX5DyqoMhvxM
hXbo/uXdZdb9ax7qN9G76Beet/wFXjO4bCvEe1VoiYEw/7s9m8+5ngfPlbK5ZiGAikID8VsIZaCO
u4hMZdS88ISWN8OBc7Mage6ugEAxW8oWFLOgKwS7Cx8Eyh/j80jGr2TeaobzediVXMK4ZQj9VFXg
Kore+TNyKTh8RoI4bh8z5lYKwGNbIiO5wRG2LENeonKL0bvDz1g12EAfev0wYoImZBk8TQoxwLie
wJ20stllM3xnrzsjaMdLDNNXQH9GxN9mewg5e52oQlr04s+RlB9es+2oGNrhJapcdvjIbWbopYC5
j7xsW3Jri965SwUm9/BDQYJOomy6s7junsStNYQ1hW7kDvaJSzB6h0ii1zfnHNNdQJKQldhHCHeg
NKAK19RyG8xBwsA2MVovUZWKYSFGzcMer5+3K4gFbkxUSEal487BgcQo9loLoU6PxWhCuMgkYpiL
3/DE8L4Lq66ucF3ncPJcB2ZzK675+COzMQNNwVFJhcahjLgaeMnbDUmIYJ+WrrKCiDgmAuIAqILG
bvkObyrd6W8ywq4gvizCJWowWtD51UjF4D6kMCHuBlZWU4mqf5KRi4rVRS+HnwUBE/a40cDeoLIm
G7hgPwtrCP2GwgopVt6djFsPKXbfDYgjLnLRkSgIEsSQgRSV7xM84kWKnccHZzLHBb9EEYWomWsH
NDiwaPt2iCrcITjr79LqFbqtKtbIGjIKjse/BJ7C4uaGFwaKpCi8tW55LuRlI7dqNMDRy+EjUttM
gMTFkMGZPKqjyJKareBBsbgYrcBbWpLayGGowKm9Ik7n+IX4kMWlix+iJmtzoYJVBJ7MSLv+DdW3
uFRdVFUw/gwZ+0Xr/ysYt4sqklhZKwqVfV0bbvjN8NaW7335O46kwdtkTaJfm4b3mT8438AuMNeb
/PMXZvI+LBZ9E4nzxd8dR+/I5y/6hAjlmZ7vmmP/b/LYR7+MPiPkd/zPd8g+PvvJh0p+2DUNV3fH
szDujVT88MbSX/VFSuIJLkc+iSeeDE/uZaMKGvbmmXZJvY8Dwn/+SuE/iuXltusijclON6wKiBuW
b3iu257uJS2RYWQRmEw+X94Vmm6ZbyBYpJW0RGhqV9A25IxcfeIkLZGnliUekc2y/YHMB9sY++Z4
7SeNRY0jXpx8vrxLmoalb3TXSFoiLSsKqWxW9rGT5XTlvF1BcGW9eE13O0Q2KpiFuD+45iQ9C1mG
R5i87PN3DAdJG+mWOYaUrCnbchc9bppJO9H05iWxgpnSm+iz1ARkBeSDJF90+SQh9dSRXZFekag2
XMH869kTU89YEUFRKhi/nrNJDx6qAoHBUXbwbj/aJglKZRU0jCdbj+dh0lI0LyT0cvKDy8ePZLF4
H7pZRfG48m0PddNOWQ/k0laxvQyJ+pxug54UjxjpDo4RqhjCoe55OsjDnuH7qTnNoQZjFV1ijmfm
VLdTj44c4wpW+NDEXuA5fmpmc6wA8k/pmT00PY/8B2GEpLGo01lE3pMfXD4HSesO1PCTlnZNV/Lg
qNqZsSEcKytq8lWXP/Sd8erqmdMTxykQwyzd23dGoKf3LSS9E9pVWQN1Z2yuuvoCkj5meltH+2oF
BpC03zdczwiTZ42GkmeJ5GcVDz80tuY4tY1xPFRzq2n8p+POk5Z2zy1VYLzvcFGdXWm662CnTC9O
XmIr+4KmDn5CtnmugiPJ/cxM9zgy1ivYeO7nFk4k6VsNCmOqFRjZe4S6nLSJFcQqhvLBsG0P0tF6
5prAiRJXwXN/mzkT46rnfdjbZEmqYCAfoQx3eiLy2CUqGNL4Cz5ORNJ8BefBJ/S+4XlG6kjB8wxX
gWV8MrbpWyWPh66g3e++Pju2KeDrchXs9Tn1qCNnyuXb2vMpPWmRr2L+vejYd+ypn16akNYhhR/L
7g6FYtgl++XF9MYOyhqkzAovSUoFCzOHH5771Kc8TV9SLqkW+fdp31nhH+y9bw+4+9v+iSaK/yLx
ap1oYjfSZIONnVh7T1X0TeHu9zFzPuP5yp/WR1+WtBJt43DzERX1XW8d/VW2Y2Kn4yV/kAGFqwjs
XR6wvvH2hoPSYSmcgIZjzb6Jo4c6xrbvQYrgkAyA09z+yU6M2sDxrm7sqWEZ+yvUZfBi9xvdsQM8
HOHz4OH6eTADdQJGPI55wB51+6rt6jYEkw6H7FoBLBg5AnCo+8b+PFsncGSXLBg95B1plu7ubwE1
gseSWu958Nq66b6ZhjXJOSv8B4uJanixaaZpMaHBkQ9uaOoL6Mjrk/3Z9rKhY2P/NvqRJjyoSuXD
ayOoV3qrix3slKGJpBhJ3rQEIWXvNLhwzGJvOWVgEgma5QEju1zpMYvd9bShkTN5HrRn+I4N9xUM
2v3d7OKhI+EIyvhU4i3Ow/e4fntzrJLTcufwposNtJyCadnQLd9cOK5xpSG/ttxesIsZUIYocwXW
cmi4Y8MtCS32uVKGpggF0MgtfTzDSwX4iEOPNj6pAJ+G8sozZ1ryAAY3KPGw0ganFCw9RA7M8vv4
HwK3O/XFV/xTd9b1+OAAvGw3+DPI0toDJ5A9rhcL0y9pTv7EjJRRfi5/o3taW175tUZCDnTXGpAV
uFAahl36xMzFQQ/a0IruqUNcBmwEfkqevf4UugIXw0cn96XGJIpYUR48nnAo8J1nzWRTt6yydnIX
WqEMTSJMhTxojzhZXg30eckr+C7CQxkdMgHz0d0eCdBcNiN3gRqKwPbOjLPTMUPxOwHsqFfO+NAJ
DZim/d/7Mc6iytALa4Fq78Q4iyrLFKwJrN0F/zysNEuxHqgiumOeMTxmSNYCUsyGzIN0iyPVMYmy
FrBiImYerA8EznrgIuSKPFg36RSCeoAq8qneuOn0hTqgOjjJzprALB+3HrAiPm/eFDzJBa4FtphQ
nIstw0OuB6yIy5wPK8OBrgeuiEWdj+sD/7omyAiJuwjZMfe7FrBimncerCw7vBawYpJ5PqxjZno9
QEXk83xQWdZ6TYDtIiBn92VCxz8mtdcDllgUh4gJ9TcLAxm5Ge8vKJqoNI+D/pHROXPt51VGphpk
OYQHzg7YMdW+FoMV8/XzFleW5l8PWAUEgu+26RuTq0cfXLIMxXHsrKG+jkT2acSe2HfNmVnIwasW
h90oEXYObvPzszCVPlGLAYvzL/ad3Ypo0ykm8cOJ1I06QNulZuRBO53XUQtwcfJGHrgPSR/1wBUl
j+TjOko4qQWmOHMlD9NxskstIMV5LXmQsukw9YAVZdTkwfpPUcriMxTl0Mku3SYXWDZNpxYDtj+K
nt2T0/SNJTIEjfiMS+nYICgSg9JwLLJtMQq8IkgF/ttHQ/d9KxNLtZwxZFYIbW8/hmfORSSxRU6C
mhQxqvhalQVSlWUFkli4f9ATZ4qGoQeG+4Gn8UmUjBBTCmiiZFHQg5NFQUVdD6aATfqA/OXjjNR4
RX0aJNVTrohqKoyEasuoNYDCAapUxLfRHDcAteGgY3IZyt3XUBpKoJQVCRVgRF4QREh4k/okeRM2
J8Hnc+MpMrtcIqpICVZBAEcYVfpiztZZeznQXVRAXWdYtJ8FucsEowsSNWU4WeFEThQKVubQtKyr
Z0zbg97CJdN2n/FGEacKgBDHF0iRInFHwDs7mGfStj47mjxVO0sWZ1SxicV2KUkiZEfyF+fQsC3n
CvthhrhfB5jI4VZ5RpEFgC3wnTzoQHkDHnH6SPNZlDuWIb0pq8qKwrAiQmuKyglFPsqzKbCfxUl7
R1GgC6aoAidhQ1EUbJz5k3ZPmjuRjvE5qHJC0KM2pKRil4QyPqKChQqjW3DaO0E2/iTChM9MCyGL
0m8wPqoiwh3BcTjR5g/mKXLnJyEmBFJaEAVZlqC5xInYUHAOwqE2HyJUOcf6tJztSXIC6WHEdYuV
URqQFziEwP8jI20JvaGMc/pzgykmOYL0gGIdcjIGEytFVZmi4+yTYxkHVc1Ljj4SFkc0YahBVBhe
YHG9JOZVRcXHAqMz1MMTSc+fG0cskD8BUuGhMCmh1H0kLZZ3LUlAXnUNczo76O5dNqL0wQqo/a0K
qE8DE4S7WL4Fupm72bTaTw5nkvFDb86yrMjDL8IoxO+jEkXLvOFsQR/LC3A3KeX9ESNpHXwPRZjQ
5OVkAaWUVJ4UPc2HicLfY0gu6r5Z5iQrKXTjfyK0aXB5FzGgKClLjnqxBaLXyzIP+wejgOK1cPDt
epnm1+NEBFlWHOJBri1KN/4WGldPzmav+nSZSdqlxdIEKUAWUYbDFv5MoSgjq+Mahr0BI7DMREZ1
YKp0CjKRsZUCHcTJWBVvCrZSuITGswUIImVQwijR3ktxqYbd5VAYWWJwSSk44D5Am2hslPRJS0mO
Or0Zq7ASCDLEKOD0xxC5wLwtpuGg2kapRQlh99i7Rg0iYEm4V8uqhJrcEtwJBRAToYNS0zXRU6CH
UlAl+IHgDWIlFc7agkXZMF1SGn2mL8rA3Out0YOJKzXHijJsjywi96TgSHRDIigHddZLdhH4g+la
HpCSISfEwqxDphYXFiKanLcmIw2jMqOILo0dFLRGEQgJOJmBVRdUGIQChA09hHyy++q4O5HWctdr
6nBJLYu8EfxYAyOeqOdKgJyJ3VJmBcSVNHJxZepv1AJVolN2NipyovZHHYDFFUTyhitbd6QOqOKK
JbmodiWETtU8+R8jLLKn0HMlfzK2DN398i8AAAD//w==</cx:binary>
              </cx:geoCache>
            </cx:geography>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dk1">
            <a:lumMod val="50000"/>
            <a:lumOff val="50000"/>
          </a:scheme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9BF42BB-0254-4CDF-9104-F19B8491668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F540531-A622-43C7-AF04-F78EB3062E20}">
      <dgm:prSet/>
      <dgm:spPr/>
      <dgm:t>
        <a:bodyPr/>
        <a:lstStyle/>
        <a:p>
          <a:r>
            <a:rPr lang="en-IN" dirty="0"/>
            <a:t>Top 5 securities whose derivatives were most frequently traded</a:t>
          </a:r>
          <a:endParaRPr lang="en-US" dirty="0"/>
        </a:p>
      </dgm:t>
    </dgm:pt>
    <dgm:pt modelId="{3FE1CCA1-667C-47B8-B29B-7AD31BEEADFD}" type="parTrans" cxnId="{48307231-D9A1-4DAB-A3F6-0A2A8FC7B748}">
      <dgm:prSet/>
      <dgm:spPr/>
      <dgm:t>
        <a:bodyPr/>
        <a:lstStyle/>
        <a:p>
          <a:endParaRPr lang="en-US"/>
        </a:p>
      </dgm:t>
    </dgm:pt>
    <dgm:pt modelId="{9EBE7AA4-045B-4163-9212-282F5AD87345}" type="sibTrans" cxnId="{48307231-D9A1-4DAB-A3F6-0A2A8FC7B748}">
      <dgm:prSet/>
      <dgm:spPr/>
      <dgm:t>
        <a:bodyPr/>
        <a:lstStyle/>
        <a:p>
          <a:endParaRPr lang="en-US"/>
        </a:p>
      </dgm:t>
    </dgm:pt>
    <dgm:pt modelId="{CE54C0B9-A66B-4D97-968A-054381E3F6CD}">
      <dgm:prSet/>
      <dgm:spPr/>
      <dgm:t>
        <a:bodyPr/>
        <a:lstStyle/>
        <a:p>
          <a:r>
            <a:rPr lang="en-IN" dirty="0"/>
            <a:t>Security whose derivative had the highest average transaction value (Minimum 100 transactions):</a:t>
          </a:r>
          <a:endParaRPr lang="en-US" dirty="0"/>
        </a:p>
      </dgm:t>
    </dgm:pt>
    <dgm:pt modelId="{F08DC818-2392-4DFA-8686-A72CA6417F1C}" type="parTrans" cxnId="{A5EB9CCF-1A88-411D-B6D4-CAC17660120F}">
      <dgm:prSet/>
      <dgm:spPr/>
      <dgm:t>
        <a:bodyPr/>
        <a:lstStyle/>
        <a:p>
          <a:endParaRPr lang="en-US"/>
        </a:p>
      </dgm:t>
    </dgm:pt>
    <dgm:pt modelId="{ABAF613D-F4C1-4DD5-99C7-390A283744CE}" type="sibTrans" cxnId="{A5EB9CCF-1A88-411D-B6D4-CAC17660120F}">
      <dgm:prSet/>
      <dgm:spPr/>
      <dgm:t>
        <a:bodyPr/>
        <a:lstStyle/>
        <a:p>
          <a:endParaRPr lang="en-US"/>
        </a:p>
      </dgm:t>
    </dgm:pt>
    <dgm:pt modelId="{10CD74F5-30E4-463A-81A8-40C3F92F8D07}">
      <dgm:prSet/>
      <dgm:spPr/>
      <dgm:t>
        <a:bodyPr/>
        <a:lstStyle/>
        <a:p>
          <a:r>
            <a:rPr lang="en-IN" dirty="0"/>
            <a:t>Number of transactions by date for Derivatives that were traded</a:t>
          </a:r>
          <a:endParaRPr lang="en-US" dirty="0"/>
        </a:p>
      </dgm:t>
    </dgm:pt>
    <dgm:pt modelId="{61A3F9D7-94B5-4344-A8F4-95ED843C72F7}" type="parTrans" cxnId="{B3251775-E8D0-44F1-A487-B6F715798480}">
      <dgm:prSet/>
      <dgm:spPr/>
      <dgm:t>
        <a:bodyPr/>
        <a:lstStyle/>
        <a:p>
          <a:endParaRPr lang="en-US"/>
        </a:p>
      </dgm:t>
    </dgm:pt>
    <dgm:pt modelId="{3AC3A986-B245-4DBD-9014-55A8D4E1CB4C}" type="sibTrans" cxnId="{B3251775-E8D0-44F1-A487-B6F715798480}">
      <dgm:prSet/>
      <dgm:spPr/>
      <dgm:t>
        <a:bodyPr/>
        <a:lstStyle/>
        <a:p>
          <a:endParaRPr lang="en-US"/>
        </a:p>
      </dgm:t>
    </dgm:pt>
    <dgm:pt modelId="{DBF5B815-5E7E-4C15-96B9-A2FAE1E7DC90}">
      <dgm:prSet/>
      <dgm:spPr/>
      <dgm:t>
        <a:bodyPr/>
        <a:lstStyle/>
        <a:p>
          <a:r>
            <a:rPr lang="en-IN" dirty="0"/>
            <a:t>Number of insider trades reported by area</a:t>
          </a:r>
          <a:endParaRPr lang="en-US" dirty="0"/>
        </a:p>
      </dgm:t>
    </dgm:pt>
    <dgm:pt modelId="{8045BA0F-BBA2-4A46-8D79-1DE2F9F3C330}" type="parTrans" cxnId="{BB8C687E-9943-4EA9-8197-943490014EFF}">
      <dgm:prSet/>
      <dgm:spPr/>
      <dgm:t>
        <a:bodyPr/>
        <a:lstStyle/>
        <a:p>
          <a:endParaRPr lang="en-US"/>
        </a:p>
      </dgm:t>
    </dgm:pt>
    <dgm:pt modelId="{71874596-DC06-47B0-B9F1-2B94B439E410}" type="sibTrans" cxnId="{BB8C687E-9943-4EA9-8197-943490014EFF}">
      <dgm:prSet/>
      <dgm:spPr/>
      <dgm:t>
        <a:bodyPr/>
        <a:lstStyle/>
        <a:p>
          <a:endParaRPr lang="en-US"/>
        </a:p>
      </dgm:t>
    </dgm:pt>
    <dgm:pt modelId="{67B041F2-3CFD-48BD-98A1-75809DEF68A9}" type="pres">
      <dgm:prSet presAssocID="{89BF42BB-0254-4CDF-9104-F19B84916683}" presName="root" presStyleCnt="0">
        <dgm:presLayoutVars>
          <dgm:dir/>
          <dgm:resizeHandles val="exact"/>
        </dgm:presLayoutVars>
      </dgm:prSet>
      <dgm:spPr/>
    </dgm:pt>
    <dgm:pt modelId="{F45D4399-3FCD-45DD-8C1C-7EF51F6DD159}" type="pres">
      <dgm:prSet presAssocID="{89BF42BB-0254-4CDF-9104-F19B84916683}" presName="container" presStyleCnt="0">
        <dgm:presLayoutVars>
          <dgm:dir/>
          <dgm:resizeHandles val="exact"/>
        </dgm:presLayoutVars>
      </dgm:prSet>
      <dgm:spPr/>
    </dgm:pt>
    <dgm:pt modelId="{7DAEFC4E-6629-40C5-9BB8-5D7D8B893F4A}" type="pres">
      <dgm:prSet presAssocID="{9F540531-A622-43C7-AF04-F78EB3062E20}" presName="compNode" presStyleCnt="0"/>
      <dgm:spPr/>
    </dgm:pt>
    <dgm:pt modelId="{2F74477E-965C-4602-8608-4EEF62F99C47}" type="pres">
      <dgm:prSet presAssocID="{9F540531-A622-43C7-AF04-F78EB3062E20}" presName="iconBgRect" presStyleLbl="bgShp" presStyleIdx="0" presStyleCnt="4"/>
      <dgm:spPr/>
    </dgm:pt>
    <dgm:pt modelId="{A9278A0B-F209-4D7F-BF27-DB266ABE714A}" type="pres">
      <dgm:prSet presAssocID="{9F540531-A622-43C7-AF04-F78EB3062E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E54829A-4E96-408E-B1FD-48F674BFEB4E}" type="pres">
      <dgm:prSet presAssocID="{9F540531-A622-43C7-AF04-F78EB3062E20}" presName="spaceRect" presStyleCnt="0"/>
      <dgm:spPr/>
    </dgm:pt>
    <dgm:pt modelId="{C1D7B583-A137-4B20-87B5-063C06EA1289}" type="pres">
      <dgm:prSet presAssocID="{9F540531-A622-43C7-AF04-F78EB3062E20}" presName="textRect" presStyleLbl="revTx" presStyleIdx="0" presStyleCnt="4">
        <dgm:presLayoutVars>
          <dgm:chMax val="1"/>
          <dgm:chPref val="1"/>
        </dgm:presLayoutVars>
      </dgm:prSet>
      <dgm:spPr/>
    </dgm:pt>
    <dgm:pt modelId="{97461F26-5B48-40E1-AA8C-B6DA969994D3}" type="pres">
      <dgm:prSet presAssocID="{9EBE7AA4-045B-4163-9212-282F5AD87345}" presName="sibTrans" presStyleLbl="sibTrans2D1" presStyleIdx="0" presStyleCnt="0"/>
      <dgm:spPr/>
    </dgm:pt>
    <dgm:pt modelId="{BB277D4D-DCC7-474B-AFC5-B2A3DFB49106}" type="pres">
      <dgm:prSet presAssocID="{CE54C0B9-A66B-4D97-968A-054381E3F6CD}" presName="compNode" presStyleCnt="0"/>
      <dgm:spPr/>
    </dgm:pt>
    <dgm:pt modelId="{0EFEA5F7-1AD1-432E-88BA-1BBBED00FF3C}" type="pres">
      <dgm:prSet presAssocID="{CE54C0B9-A66B-4D97-968A-054381E3F6CD}" presName="iconBgRect" presStyleLbl="bgShp" presStyleIdx="1" presStyleCnt="4"/>
      <dgm:spPr/>
    </dgm:pt>
    <dgm:pt modelId="{C03B2C48-59F9-48A3-8860-7DEB950FA82A}" type="pres">
      <dgm:prSet presAssocID="{CE54C0B9-A66B-4D97-968A-054381E3F6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C988B916-4141-4AFF-A4F0-846B4D385F00}" type="pres">
      <dgm:prSet presAssocID="{CE54C0B9-A66B-4D97-968A-054381E3F6CD}" presName="spaceRect" presStyleCnt="0"/>
      <dgm:spPr/>
    </dgm:pt>
    <dgm:pt modelId="{386426A5-B1D0-4EB2-881B-96A531B38F32}" type="pres">
      <dgm:prSet presAssocID="{CE54C0B9-A66B-4D97-968A-054381E3F6CD}" presName="textRect" presStyleLbl="revTx" presStyleIdx="1" presStyleCnt="4">
        <dgm:presLayoutVars>
          <dgm:chMax val="1"/>
          <dgm:chPref val="1"/>
        </dgm:presLayoutVars>
      </dgm:prSet>
      <dgm:spPr/>
    </dgm:pt>
    <dgm:pt modelId="{952183A9-118B-4FC3-AD50-30250616AC57}" type="pres">
      <dgm:prSet presAssocID="{ABAF613D-F4C1-4DD5-99C7-390A283744CE}" presName="sibTrans" presStyleLbl="sibTrans2D1" presStyleIdx="0" presStyleCnt="0"/>
      <dgm:spPr/>
    </dgm:pt>
    <dgm:pt modelId="{326AD2B1-7A07-4EE5-A7CF-92EB3F36A4FD}" type="pres">
      <dgm:prSet presAssocID="{10CD74F5-30E4-463A-81A8-40C3F92F8D07}" presName="compNode" presStyleCnt="0"/>
      <dgm:spPr/>
    </dgm:pt>
    <dgm:pt modelId="{CE69CF2B-769C-4A1E-8E63-1538D93B45A6}" type="pres">
      <dgm:prSet presAssocID="{10CD74F5-30E4-463A-81A8-40C3F92F8D07}" presName="iconBgRect" presStyleLbl="bgShp" presStyleIdx="2" presStyleCnt="4"/>
      <dgm:spPr/>
    </dgm:pt>
    <dgm:pt modelId="{53A3469D-A656-4ECF-9B6A-F073D03450D8}" type="pres">
      <dgm:prSet presAssocID="{10CD74F5-30E4-463A-81A8-40C3F92F8D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08D2860-E3A7-4660-ADD0-09E91E781DFE}" type="pres">
      <dgm:prSet presAssocID="{10CD74F5-30E4-463A-81A8-40C3F92F8D07}" presName="spaceRect" presStyleCnt="0"/>
      <dgm:spPr/>
    </dgm:pt>
    <dgm:pt modelId="{1C155300-3897-4E0E-BDD4-D4096A70CD47}" type="pres">
      <dgm:prSet presAssocID="{10CD74F5-30E4-463A-81A8-40C3F92F8D07}" presName="textRect" presStyleLbl="revTx" presStyleIdx="2" presStyleCnt="4">
        <dgm:presLayoutVars>
          <dgm:chMax val="1"/>
          <dgm:chPref val="1"/>
        </dgm:presLayoutVars>
      </dgm:prSet>
      <dgm:spPr/>
    </dgm:pt>
    <dgm:pt modelId="{D540CC74-FBF9-47B0-BFF4-F6CCB184889A}" type="pres">
      <dgm:prSet presAssocID="{3AC3A986-B245-4DBD-9014-55A8D4E1CB4C}" presName="sibTrans" presStyleLbl="sibTrans2D1" presStyleIdx="0" presStyleCnt="0"/>
      <dgm:spPr/>
    </dgm:pt>
    <dgm:pt modelId="{DA18019C-491F-4494-A0CD-D3E57C4EEBD0}" type="pres">
      <dgm:prSet presAssocID="{DBF5B815-5E7E-4C15-96B9-A2FAE1E7DC90}" presName="compNode" presStyleCnt="0"/>
      <dgm:spPr/>
    </dgm:pt>
    <dgm:pt modelId="{12B71C07-C694-427F-BBA1-DA828BD3BBF0}" type="pres">
      <dgm:prSet presAssocID="{DBF5B815-5E7E-4C15-96B9-A2FAE1E7DC90}" presName="iconBgRect" presStyleLbl="bgShp" presStyleIdx="3" presStyleCnt="4"/>
      <dgm:spPr/>
    </dgm:pt>
    <dgm:pt modelId="{420921F0-0334-4250-B355-F4B62A835DB7}" type="pres">
      <dgm:prSet presAssocID="{DBF5B815-5E7E-4C15-96B9-A2FAE1E7DC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ffic cone"/>
        </a:ext>
      </dgm:extLst>
    </dgm:pt>
    <dgm:pt modelId="{E7D57C00-B1EA-45D6-A9D8-72C53E2E401A}" type="pres">
      <dgm:prSet presAssocID="{DBF5B815-5E7E-4C15-96B9-A2FAE1E7DC90}" presName="spaceRect" presStyleCnt="0"/>
      <dgm:spPr/>
    </dgm:pt>
    <dgm:pt modelId="{19C46E7D-0823-4DFF-93DD-9EB163FE2DE1}" type="pres">
      <dgm:prSet presAssocID="{DBF5B815-5E7E-4C15-96B9-A2FAE1E7DC90}" presName="textRect" presStyleLbl="revTx" presStyleIdx="3" presStyleCnt="4">
        <dgm:presLayoutVars>
          <dgm:chMax val="1"/>
          <dgm:chPref val="1"/>
        </dgm:presLayoutVars>
      </dgm:prSet>
      <dgm:spPr/>
    </dgm:pt>
  </dgm:ptLst>
  <dgm:cxnLst>
    <dgm:cxn modelId="{8106762D-64DD-46BD-B396-DE6A208C28FC}" type="presOf" srcId="{89BF42BB-0254-4CDF-9104-F19B84916683}" destId="{67B041F2-3CFD-48BD-98A1-75809DEF68A9}" srcOrd="0" destOrd="0" presId="urn:microsoft.com/office/officeart/2018/2/layout/IconCircleList"/>
    <dgm:cxn modelId="{48307231-D9A1-4DAB-A3F6-0A2A8FC7B748}" srcId="{89BF42BB-0254-4CDF-9104-F19B84916683}" destId="{9F540531-A622-43C7-AF04-F78EB3062E20}" srcOrd="0" destOrd="0" parTransId="{3FE1CCA1-667C-47B8-B29B-7AD31BEEADFD}" sibTransId="{9EBE7AA4-045B-4163-9212-282F5AD87345}"/>
    <dgm:cxn modelId="{6F12C734-88D2-4FDE-9E16-FC3C7020F597}" type="presOf" srcId="{CE54C0B9-A66B-4D97-968A-054381E3F6CD}" destId="{386426A5-B1D0-4EB2-881B-96A531B38F32}" srcOrd="0" destOrd="0" presId="urn:microsoft.com/office/officeart/2018/2/layout/IconCircleList"/>
    <dgm:cxn modelId="{AC3EB743-7750-4116-999E-87F2C2550E85}" type="presOf" srcId="{10CD74F5-30E4-463A-81A8-40C3F92F8D07}" destId="{1C155300-3897-4E0E-BDD4-D4096A70CD47}" srcOrd="0" destOrd="0" presId="urn:microsoft.com/office/officeart/2018/2/layout/IconCircleList"/>
    <dgm:cxn modelId="{4B795254-FFB5-42F7-8AD4-439375240DC5}" type="presOf" srcId="{ABAF613D-F4C1-4DD5-99C7-390A283744CE}" destId="{952183A9-118B-4FC3-AD50-30250616AC57}" srcOrd="0" destOrd="0" presId="urn:microsoft.com/office/officeart/2018/2/layout/IconCircleList"/>
    <dgm:cxn modelId="{B3251775-E8D0-44F1-A487-B6F715798480}" srcId="{89BF42BB-0254-4CDF-9104-F19B84916683}" destId="{10CD74F5-30E4-463A-81A8-40C3F92F8D07}" srcOrd="2" destOrd="0" parTransId="{61A3F9D7-94B5-4344-A8F4-95ED843C72F7}" sibTransId="{3AC3A986-B245-4DBD-9014-55A8D4E1CB4C}"/>
    <dgm:cxn modelId="{CB9C1578-268F-4D64-AB60-444494457AEB}" type="presOf" srcId="{3AC3A986-B245-4DBD-9014-55A8D4E1CB4C}" destId="{D540CC74-FBF9-47B0-BFF4-F6CCB184889A}" srcOrd="0" destOrd="0" presId="urn:microsoft.com/office/officeart/2018/2/layout/IconCircleList"/>
    <dgm:cxn modelId="{BB8C687E-9943-4EA9-8197-943490014EFF}" srcId="{89BF42BB-0254-4CDF-9104-F19B84916683}" destId="{DBF5B815-5E7E-4C15-96B9-A2FAE1E7DC90}" srcOrd="3" destOrd="0" parTransId="{8045BA0F-BBA2-4A46-8D79-1DE2F9F3C330}" sibTransId="{71874596-DC06-47B0-B9F1-2B94B439E410}"/>
    <dgm:cxn modelId="{B7C4CCA8-2C51-4DD3-BEE2-A71687401E62}" type="presOf" srcId="{9F540531-A622-43C7-AF04-F78EB3062E20}" destId="{C1D7B583-A137-4B20-87B5-063C06EA1289}" srcOrd="0" destOrd="0" presId="urn:microsoft.com/office/officeart/2018/2/layout/IconCircleList"/>
    <dgm:cxn modelId="{1DCCB6CA-4D7C-4EF1-BB3C-B6BA53139724}" type="presOf" srcId="{9EBE7AA4-045B-4163-9212-282F5AD87345}" destId="{97461F26-5B48-40E1-AA8C-B6DA969994D3}" srcOrd="0" destOrd="0" presId="urn:microsoft.com/office/officeart/2018/2/layout/IconCircleList"/>
    <dgm:cxn modelId="{A5EB9CCF-1A88-411D-B6D4-CAC17660120F}" srcId="{89BF42BB-0254-4CDF-9104-F19B84916683}" destId="{CE54C0B9-A66B-4D97-968A-054381E3F6CD}" srcOrd="1" destOrd="0" parTransId="{F08DC818-2392-4DFA-8686-A72CA6417F1C}" sibTransId="{ABAF613D-F4C1-4DD5-99C7-390A283744CE}"/>
    <dgm:cxn modelId="{5B92B5E5-5507-4ED6-BCCD-C4822BC8F5F3}" type="presOf" srcId="{DBF5B815-5E7E-4C15-96B9-A2FAE1E7DC90}" destId="{19C46E7D-0823-4DFF-93DD-9EB163FE2DE1}" srcOrd="0" destOrd="0" presId="urn:microsoft.com/office/officeart/2018/2/layout/IconCircleList"/>
    <dgm:cxn modelId="{04FAE9AD-72AE-4173-93A0-ED30DBD9958F}" type="presParOf" srcId="{67B041F2-3CFD-48BD-98A1-75809DEF68A9}" destId="{F45D4399-3FCD-45DD-8C1C-7EF51F6DD159}" srcOrd="0" destOrd="0" presId="urn:microsoft.com/office/officeart/2018/2/layout/IconCircleList"/>
    <dgm:cxn modelId="{0D762620-EF09-4BE7-944B-257E2AD95F5D}" type="presParOf" srcId="{F45D4399-3FCD-45DD-8C1C-7EF51F6DD159}" destId="{7DAEFC4E-6629-40C5-9BB8-5D7D8B893F4A}" srcOrd="0" destOrd="0" presId="urn:microsoft.com/office/officeart/2018/2/layout/IconCircleList"/>
    <dgm:cxn modelId="{C344D04C-B7DF-4E71-BDED-2AB63F556FFB}" type="presParOf" srcId="{7DAEFC4E-6629-40C5-9BB8-5D7D8B893F4A}" destId="{2F74477E-965C-4602-8608-4EEF62F99C47}" srcOrd="0" destOrd="0" presId="urn:microsoft.com/office/officeart/2018/2/layout/IconCircleList"/>
    <dgm:cxn modelId="{D39711A0-C48D-4989-BF3F-933AE69A762D}" type="presParOf" srcId="{7DAEFC4E-6629-40C5-9BB8-5D7D8B893F4A}" destId="{A9278A0B-F209-4D7F-BF27-DB266ABE714A}" srcOrd="1" destOrd="0" presId="urn:microsoft.com/office/officeart/2018/2/layout/IconCircleList"/>
    <dgm:cxn modelId="{D7502FC1-C588-449B-9E97-7ECF0E149285}" type="presParOf" srcId="{7DAEFC4E-6629-40C5-9BB8-5D7D8B893F4A}" destId="{AE54829A-4E96-408E-B1FD-48F674BFEB4E}" srcOrd="2" destOrd="0" presId="urn:microsoft.com/office/officeart/2018/2/layout/IconCircleList"/>
    <dgm:cxn modelId="{9B658D8F-A08A-4430-A542-7495FD4A2AB5}" type="presParOf" srcId="{7DAEFC4E-6629-40C5-9BB8-5D7D8B893F4A}" destId="{C1D7B583-A137-4B20-87B5-063C06EA1289}" srcOrd="3" destOrd="0" presId="urn:microsoft.com/office/officeart/2018/2/layout/IconCircleList"/>
    <dgm:cxn modelId="{D2146F7E-9F7F-4D83-A188-2D1DE97B07E7}" type="presParOf" srcId="{F45D4399-3FCD-45DD-8C1C-7EF51F6DD159}" destId="{97461F26-5B48-40E1-AA8C-B6DA969994D3}" srcOrd="1" destOrd="0" presId="urn:microsoft.com/office/officeart/2018/2/layout/IconCircleList"/>
    <dgm:cxn modelId="{014FC11D-8EF4-47F2-B939-947B3E47EF77}" type="presParOf" srcId="{F45D4399-3FCD-45DD-8C1C-7EF51F6DD159}" destId="{BB277D4D-DCC7-474B-AFC5-B2A3DFB49106}" srcOrd="2" destOrd="0" presId="urn:microsoft.com/office/officeart/2018/2/layout/IconCircleList"/>
    <dgm:cxn modelId="{69509D6C-412A-4BD6-9543-1F6270648F57}" type="presParOf" srcId="{BB277D4D-DCC7-474B-AFC5-B2A3DFB49106}" destId="{0EFEA5F7-1AD1-432E-88BA-1BBBED00FF3C}" srcOrd="0" destOrd="0" presId="urn:microsoft.com/office/officeart/2018/2/layout/IconCircleList"/>
    <dgm:cxn modelId="{63C3EFA2-85A9-411C-9874-AA5197102596}" type="presParOf" srcId="{BB277D4D-DCC7-474B-AFC5-B2A3DFB49106}" destId="{C03B2C48-59F9-48A3-8860-7DEB950FA82A}" srcOrd="1" destOrd="0" presId="urn:microsoft.com/office/officeart/2018/2/layout/IconCircleList"/>
    <dgm:cxn modelId="{94B4EA66-86EB-466C-A6FE-1C64BA2D8B3E}" type="presParOf" srcId="{BB277D4D-DCC7-474B-AFC5-B2A3DFB49106}" destId="{C988B916-4141-4AFF-A4F0-846B4D385F00}" srcOrd="2" destOrd="0" presId="urn:microsoft.com/office/officeart/2018/2/layout/IconCircleList"/>
    <dgm:cxn modelId="{63EE9A3F-28E5-4E8E-879D-4DB272C1E233}" type="presParOf" srcId="{BB277D4D-DCC7-474B-AFC5-B2A3DFB49106}" destId="{386426A5-B1D0-4EB2-881B-96A531B38F32}" srcOrd="3" destOrd="0" presId="urn:microsoft.com/office/officeart/2018/2/layout/IconCircleList"/>
    <dgm:cxn modelId="{DE5823B3-53D8-400B-AFA4-DDD33C6D497C}" type="presParOf" srcId="{F45D4399-3FCD-45DD-8C1C-7EF51F6DD159}" destId="{952183A9-118B-4FC3-AD50-30250616AC57}" srcOrd="3" destOrd="0" presId="urn:microsoft.com/office/officeart/2018/2/layout/IconCircleList"/>
    <dgm:cxn modelId="{AA962904-4F92-47B8-9697-492EDE88FB5F}" type="presParOf" srcId="{F45D4399-3FCD-45DD-8C1C-7EF51F6DD159}" destId="{326AD2B1-7A07-4EE5-A7CF-92EB3F36A4FD}" srcOrd="4" destOrd="0" presId="urn:microsoft.com/office/officeart/2018/2/layout/IconCircleList"/>
    <dgm:cxn modelId="{411FECBF-F844-4A28-9AD6-4081FCFFDF35}" type="presParOf" srcId="{326AD2B1-7A07-4EE5-A7CF-92EB3F36A4FD}" destId="{CE69CF2B-769C-4A1E-8E63-1538D93B45A6}" srcOrd="0" destOrd="0" presId="urn:microsoft.com/office/officeart/2018/2/layout/IconCircleList"/>
    <dgm:cxn modelId="{F42D7C3E-1D38-404E-832B-2B0945D94732}" type="presParOf" srcId="{326AD2B1-7A07-4EE5-A7CF-92EB3F36A4FD}" destId="{53A3469D-A656-4ECF-9B6A-F073D03450D8}" srcOrd="1" destOrd="0" presId="urn:microsoft.com/office/officeart/2018/2/layout/IconCircleList"/>
    <dgm:cxn modelId="{0DBEA497-9206-4998-B495-49477CE02266}" type="presParOf" srcId="{326AD2B1-7A07-4EE5-A7CF-92EB3F36A4FD}" destId="{408D2860-E3A7-4660-ADD0-09E91E781DFE}" srcOrd="2" destOrd="0" presId="urn:microsoft.com/office/officeart/2018/2/layout/IconCircleList"/>
    <dgm:cxn modelId="{E79A127F-3386-4B8B-997D-7416BF143494}" type="presParOf" srcId="{326AD2B1-7A07-4EE5-A7CF-92EB3F36A4FD}" destId="{1C155300-3897-4E0E-BDD4-D4096A70CD47}" srcOrd="3" destOrd="0" presId="urn:microsoft.com/office/officeart/2018/2/layout/IconCircleList"/>
    <dgm:cxn modelId="{181E4A08-58E3-4BC8-81D2-CDE9BA464FD6}" type="presParOf" srcId="{F45D4399-3FCD-45DD-8C1C-7EF51F6DD159}" destId="{D540CC74-FBF9-47B0-BFF4-F6CCB184889A}" srcOrd="5" destOrd="0" presId="urn:microsoft.com/office/officeart/2018/2/layout/IconCircleList"/>
    <dgm:cxn modelId="{4A1B2E61-6A9F-4154-A744-DBA580EFCB76}" type="presParOf" srcId="{F45D4399-3FCD-45DD-8C1C-7EF51F6DD159}" destId="{DA18019C-491F-4494-A0CD-D3E57C4EEBD0}" srcOrd="6" destOrd="0" presId="urn:microsoft.com/office/officeart/2018/2/layout/IconCircleList"/>
    <dgm:cxn modelId="{2B9A2914-5789-45DF-A16D-B98492C59AD9}" type="presParOf" srcId="{DA18019C-491F-4494-A0CD-D3E57C4EEBD0}" destId="{12B71C07-C694-427F-BBA1-DA828BD3BBF0}" srcOrd="0" destOrd="0" presId="urn:microsoft.com/office/officeart/2018/2/layout/IconCircleList"/>
    <dgm:cxn modelId="{EBFA00A0-D02A-448B-9E65-8812410C83D2}" type="presParOf" srcId="{DA18019C-491F-4494-A0CD-D3E57C4EEBD0}" destId="{420921F0-0334-4250-B355-F4B62A835DB7}" srcOrd="1" destOrd="0" presId="urn:microsoft.com/office/officeart/2018/2/layout/IconCircleList"/>
    <dgm:cxn modelId="{C7FD942E-2BFB-4957-A5EA-B43D87BFFED2}" type="presParOf" srcId="{DA18019C-491F-4494-A0CD-D3E57C4EEBD0}" destId="{E7D57C00-B1EA-45D6-A9D8-72C53E2E401A}" srcOrd="2" destOrd="0" presId="urn:microsoft.com/office/officeart/2018/2/layout/IconCircleList"/>
    <dgm:cxn modelId="{725CCB88-DBD3-44DF-A0FB-2BFFAA1D4263}" type="presParOf" srcId="{DA18019C-491F-4494-A0CD-D3E57C4EEBD0}" destId="{19C46E7D-0823-4DFF-93DD-9EB163FE2DE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4477E-965C-4602-8608-4EEF62F99C47}">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78A0B-F209-4D7F-BF27-DB266ABE714A}">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7B583-A137-4B20-87B5-063C06EA1289}">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Top 5 securities whose derivatives were most frequently traded</a:t>
          </a:r>
          <a:endParaRPr lang="en-US" sz="2000" kern="1200" dirty="0"/>
        </a:p>
      </dsp:txBody>
      <dsp:txXfrm>
        <a:off x="1948202" y="368029"/>
        <a:ext cx="3233964" cy="1371985"/>
      </dsp:txXfrm>
    </dsp:sp>
    <dsp:sp modelId="{0EFEA5F7-1AD1-432E-88BA-1BBBED00FF3C}">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B2C48-59F9-48A3-8860-7DEB950FA82A}">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426A5-B1D0-4EB2-881B-96A531B38F32}">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Security whose derivative had the highest average transaction value (Minimum 100 transactions):</a:t>
          </a:r>
          <a:endParaRPr lang="en-US" sz="2000" kern="1200" dirty="0"/>
        </a:p>
      </dsp:txBody>
      <dsp:txXfrm>
        <a:off x="7411643" y="368029"/>
        <a:ext cx="3233964" cy="1371985"/>
      </dsp:txXfrm>
    </dsp:sp>
    <dsp:sp modelId="{CE69CF2B-769C-4A1E-8E63-1538D93B45A6}">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3469D-A656-4ECF-9B6A-F073D03450D8}">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155300-3897-4E0E-BDD4-D4096A70CD47}">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Number of transactions by date for Derivatives that were traded</a:t>
          </a:r>
          <a:endParaRPr lang="en-US" sz="2000" kern="1200" dirty="0"/>
        </a:p>
      </dsp:txBody>
      <dsp:txXfrm>
        <a:off x="1948202" y="2452790"/>
        <a:ext cx="3233964" cy="1371985"/>
      </dsp:txXfrm>
    </dsp:sp>
    <dsp:sp modelId="{12B71C07-C694-427F-BBA1-DA828BD3BBF0}">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921F0-0334-4250-B355-F4B62A835DB7}">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46E7D-0823-4DFF-93DD-9EB163FE2DE1}">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IN" sz="2000" kern="1200" dirty="0"/>
            <a:t>Number of insider trades reported by area</a:t>
          </a:r>
          <a:endParaRPr lang="en-US" sz="2000" kern="1200" dirty="0"/>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Hiraj151?tab=repositories" TargetMode="External"/><Relationship Id="rId2" Type="http://schemas.openxmlformats.org/officeDocument/2006/relationships/hyperlink" Target="http://www.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layline/insidertrading?select=lit_nonderiv.cs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System analysis and design </a:t>
            </a:r>
            <a:br>
              <a:rPr lang="en-US" sz="5400">
                <a:solidFill>
                  <a:schemeClr val="bg1"/>
                </a:solidFill>
              </a:rPr>
            </a:br>
            <a:r>
              <a:rPr lang="en-US" sz="5400">
                <a:solidFill>
                  <a:schemeClr val="bg1"/>
                </a:solidFill>
              </a:rPr>
              <a:t>CIS5200</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69269" y="3744879"/>
            <a:ext cx="4508641" cy="1116414"/>
          </a:xfrm>
        </p:spPr>
        <p:txBody>
          <a:bodyPr>
            <a:normAutofit/>
          </a:bodyPr>
          <a:lstStyle/>
          <a:p>
            <a:r>
              <a:rPr lang="en-US" sz="2000" dirty="0">
                <a:solidFill>
                  <a:schemeClr val="bg1"/>
                </a:solidFill>
              </a:rPr>
              <a:t>Thakkar </a:t>
            </a:r>
            <a:r>
              <a:rPr lang="en-US" sz="2000" dirty="0" err="1">
                <a:solidFill>
                  <a:schemeClr val="bg1"/>
                </a:solidFill>
              </a:rPr>
              <a:t>Hiraj</a:t>
            </a:r>
            <a:endParaRPr lang="en-US" sz="2000" dirty="0">
              <a:solidFill>
                <a:schemeClr val="bg1"/>
              </a:solidFill>
            </a:endParaRPr>
          </a:p>
          <a:p>
            <a:r>
              <a:rPr lang="en-US" sz="2000" dirty="0">
                <a:solidFill>
                  <a:schemeClr val="bg1"/>
                </a:solidFill>
              </a:rPr>
              <a:t>Allen Daniel</a:t>
            </a:r>
          </a:p>
          <a:p>
            <a:r>
              <a:rPr lang="en-US" sz="2000" dirty="0">
                <a:solidFill>
                  <a:schemeClr val="bg1"/>
                </a:solidFill>
              </a:rPr>
              <a:t>Jorge Martinez</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E155-00AC-6C64-B419-6D93619EF148}"/>
              </a:ext>
            </a:extLst>
          </p:cNvPr>
          <p:cNvSpPr>
            <a:spLocks noGrp="1"/>
          </p:cNvSpPr>
          <p:nvPr>
            <p:ph type="title"/>
          </p:nvPr>
        </p:nvSpPr>
        <p:spPr>
          <a:xfrm>
            <a:off x="4178808" y="858603"/>
            <a:ext cx="6766560" cy="768096"/>
          </a:xfrm>
        </p:spPr>
        <p:txBody>
          <a:bodyPr/>
          <a:lstStyle/>
          <a:p>
            <a:r>
              <a:rPr lang="en-US" sz="2400" dirty="0"/>
              <a:t>Non-Derivative Visualization Techniques</a:t>
            </a:r>
          </a:p>
        </p:txBody>
      </p:sp>
      <p:sp>
        <p:nvSpPr>
          <p:cNvPr id="3" name="Content Placeholder 2">
            <a:extLst>
              <a:ext uri="{FF2B5EF4-FFF2-40B4-BE49-F238E27FC236}">
                <a16:creationId xmlns:a16="http://schemas.microsoft.com/office/drawing/2014/main" id="{F932D937-BFC8-7E9C-2AEF-FC9E4E66328C}"/>
              </a:ext>
            </a:extLst>
          </p:cNvPr>
          <p:cNvSpPr>
            <a:spLocks noGrp="1"/>
          </p:cNvSpPr>
          <p:nvPr>
            <p:ph idx="1"/>
          </p:nvPr>
        </p:nvSpPr>
        <p:spPr>
          <a:xfrm>
            <a:off x="4224528" y="1953789"/>
            <a:ext cx="6766560" cy="2700528"/>
          </a:xfrm>
        </p:spPr>
        <p:txBody>
          <a:bodyPr/>
          <a:lstStyle/>
          <a:p>
            <a:pPr algn="just"/>
            <a:r>
              <a:rPr lang="en-US" sz="2000" dirty="0"/>
              <a:t>Non-derivative visualization techniques involve the analysis of publicly available information to identify potential instances of insider trading. This can include analyzing trading patterns, news articles, and social media activity. One example of non-derivative visualization is sentiment analysis. This technique involves using natural language processing to analyze the tone and context of social media posts related to a particular company or stock. If there is a sudden surge in positive sentiment surrounding a company, it could indicate that insiders are buying up shares in anticipation of good news.</a:t>
            </a:r>
          </a:p>
        </p:txBody>
      </p:sp>
      <p:sp>
        <p:nvSpPr>
          <p:cNvPr id="4" name="Footer Placeholder 3">
            <a:extLst>
              <a:ext uri="{FF2B5EF4-FFF2-40B4-BE49-F238E27FC236}">
                <a16:creationId xmlns:a16="http://schemas.microsoft.com/office/drawing/2014/main" id="{F7CB4CFB-F806-8C11-7302-951014ED22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E26AAE0-95DE-81EF-C3A5-3A91E613C319}"/>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00162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42F7-B5C0-22D7-93FD-1CD422500E07}"/>
              </a:ext>
            </a:extLst>
          </p:cNvPr>
          <p:cNvSpPr>
            <a:spLocks noGrp="1"/>
          </p:cNvSpPr>
          <p:nvPr>
            <p:ph type="title"/>
          </p:nvPr>
        </p:nvSpPr>
        <p:spPr>
          <a:xfrm>
            <a:off x="4178808" y="934720"/>
            <a:ext cx="6766560" cy="1136676"/>
          </a:xfrm>
        </p:spPr>
        <p:txBody>
          <a:bodyPr/>
          <a:lstStyle/>
          <a:p>
            <a:r>
              <a:rPr lang="en-US" sz="2400" dirty="0"/>
              <a:t>How does reporting owner’s insider trading visualization work?</a:t>
            </a:r>
          </a:p>
        </p:txBody>
      </p:sp>
      <p:sp>
        <p:nvSpPr>
          <p:cNvPr id="3" name="Content Placeholder 2">
            <a:extLst>
              <a:ext uri="{FF2B5EF4-FFF2-40B4-BE49-F238E27FC236}">
                <a16:creationId xmlns:a16="http://schemas.microsoft.com/office/drawing/2014/main" id="{F05197D1-529A-62CD-ED87-3B1636A56549}"/>
              </a:ext>
            </a:extLst>
          </p:cNvPr>
          <p:cNvSpPr>
            <a:spLocks noGrp="1"/>
          </p:cNvSpPr>
          <p:nvPr>
            <p:ph idx="1"/>
          </p:nvPr>
        </p:nvSpPr>
        <p:spPr>
          <a:xfrm>
            <a:off x="4178808" y="2364336"/>
            <a:ext cx="6766560" cy="2700528"/>
          </a:xfrm>
        </p:spPr>
        <p:txBody>
          <a:bodyPr/>
          <a:lstStyle/>
          <a:p>
            <a:pPr algn="just"/>
            <a:r>
              <a:rPr lang="en-US" sz="2000" dirty="0"/>
              <a:t>Reporting owners’ insider trading visualization works by aggregating the data from Form 4 filings and presenting it in an easy-to-understand format. The tool typically includes features such as interactive charts and graphs that allow users to filter the data based on various criteria. Users can view the trading activity of individual reporting owners or aggregate the data to see overall trends. The tool may also include alerts that notify users when a reporting owner makes a significant trade or when there is a sudden increase in trading activity.</a:t>
            </a:r>
          </a:p>
        </p:txBody>
      </p:sp>
      <p:sp>
        <p:nvSpPr>
          <p:cNvPr id="4" name="Footer Placeholder 3">
            <a:extLst>
              <a:ext uri="{FF2B5EF4-FFF2-40B4-BE49-F238E27FC236}">
                <a16:creationId xmlns:a16="http://schemas.microsoft.com/office/drawing/2014/main" id="{F30E844C-72A3-99EF-5712-8E7F2E37E74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086078-5E43-371F-3CB7-07273D88B16F}"/>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36230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algn="l">
              <a:lnSpc>
                <a:spcPct val="90000"/>
              </a:lnSpc>
            </a:pPr>
            <a:r>
              <a:rPr lang="en-US" sz="4000" b="1" kern="1200">
                <a:solidFill>
                  <a:srgbClr val="FFFFFF"/>
                </a:solidFill>
                <a:latin typeface="+mj-lt"/>
                <a:ea typeface="+mj-ea"/>
                <a:cs typeface="+mj-cs"/>
              </a:rPr>
              <a:t>Data collection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defTabSz="914400">
              <a:spcAft>
                <a:spcPts val="600"/>
              </a:spcAft>
            </a:pPr>
            <a:fld id="{48F63A3B-78C7-47BE-AE5E-E10140E04643}" type="slidenum">
              <a:rPr lang="en-US" sz="1100">
                <a:solidFill>
                  <a:schemeClr val="tx1">
                    <a:lumMod val="50000"/>
                    <a:lumOff val="50000"/>
                  </a:schemeClr>
                </a:solidFill>
                <a:latin typeface="+mn-lt"/>
                <a:cs typeface="+mn-cs"/>
              </a:rPr>
              <a:pPr algn="r" defTabSz="914400">
                <a:spcAft>
                  <a:spcPts val="600"/>
                </a:spcAft>
              </a:pPr>
              <a:t>12</a:t>
            </a:fld>
            <a:endParaRPr lang="en-US" sz="1100">
              <a:solidFill>
                <a:schemeClr val="tx1">
                  <a:lumMod val="50000"/>
                  <a:lumOff val="50000"/>
                </a:schemeClr>
              </a:solidFill>
              <a:latin typeface="+mn-lt"/>
              <a:cs typeface="+mn-cs"/>
            </a:endParaRPr>
          </a:p>
        </p:txBody>
      </p:sp>
      <p:graphicFrame>
        <p:nvGraphicFramePr>
          <p:cNvPr id="10" name="Content Placeholder 2">
            <a:extLst>
              <a:ext uri="{FF2B5EF4-FFF2-40B4-BE49-F238E27FC236}">
                <a16:creationId xmlns:a16="http://schemas.microsoft.com/office/drawing/2014/main" id="{7D956E93-ED98-7BFB-CBEB-F80B1985DD4A}"/>
              </a:ext>
            </a:extLst>
          </p:cNvPr>
          <p:cNvGraphicFramePr>
            <a:graphicFrameLocks noGrp="1"/>
          </p:cNvGraphicFramePr>
          <p:nvPr>
            <p:ph idx="1"/>
            <p:extLst>
              <p:ext uri="{D42A27DB-BD31-4B8C-83A1-F6EECF244321}">
                <p14:modId xmlns:p14="http://schemas.microsoft.com/office/powerpoint/2010/main" val="36137872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47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30936" y="630936"/>
            <a:ext cx="2926303" cy="1069625"/>
          </a:xfrm>
        </p:spPr>
        <p:txBody>
          <a:bodyPr vert="horz" lIns="91440" tIns="45720" rIns="91440" bIns="45720" rtlCol="0" anchor="ctr">
            <a:normAutofit/>
          </a:bodyPr>
          <a:lstStyle/>
          <a:p>
            <a:pPr>
              <a:lnSpc>
                <a:spcPct val="90000"/>
              </a:lnSpc>
            </a:pPr>
            <a:r>
              <a:rPr lang="en-US" sz="4400" kern="1200" dirty="0">
                <a:solidFill>
                  <a:schemeClr val="tx1"/>
                </a:solidFill>
                <a:latin typeface="+mj-lt"/>
                <a:ea typeface="+mj-ea"/>
                <a:cs typeface="+mj-cs"/>
              </a:rPr>
              <a:t>Query 1</a:t>
            </a:r>
          </a:p>
        </p:txBody>
      </p:sp>
      <p:sp>
        <p:nvSpPr>
          <p:cNvPr id="32"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pPr>
            <a:fld id="{48F63A3B-78C7-47BE-AE5E-E10140E04643}" type="slidenum">
              <a:rPr lang="en-US" smtClean="0">
                <a:solidFill>
                  <a:schemeClr val="tx1">
                    <a:tint val="75000"/>
                  </a:schemeClr>
                </a:solidFill>
                <a:latin typeface="+mn-lt"/>
                <a:cs typeface="+mn-cs"/>
              </a:rPr>
              <a:pPr algn="r" defTabSz="914400">
                <a:spcAft>
                  <a:spcPts val="600"/>
                </a:spcAft>
              </a:pPr>
              <a:t>13</a:t>
            </a:fld>
            <a:endParaRPr lang="en-US">
              <a:solidFill>
                <a:schemeClr val="tx1">
                  <a:tint val="75000"/>
                </a:schemeClr>
              </a:solidFill>
              <a:latin typeface="+mn-lt"/>
              <a:cs typeface="+mn-cs"/>
            </a:endParaRPr>
          </a:p>
        </p:txBody>
      </p:sp>
      <p:sp>
        <p:nvSpPr>
          <p:cNvPr id="4" name="TextBox 3">
            <a:extLst>
              <a:ext uri="{FF2B5EF4-FFF2-40B4-BE49-F238E27FC236}">
                <a16:creationId xmlns:a16="http://schemas.microsoft.com/office/drawing/2014/main" id="{EA67D781-EB1C-CD74-8EAF-1D2348B1125E}"/>
              </a:ext>
            </a:extLst>
          </p:cNvPr>
          <p:cNvSpPr txBox="1"/>
          <p:nvPr/>
        </p:nvSpPr>
        <p:spPr>
          <a:xfrm>
            <a:off x="4840242" y="842582"/>
            <a:ext cx="6102504" cy="954107"/>
          </a:xfrm>
          <a:prstGeom prst="rect">
            <a:avLst/>
          </a:prstGeom>
          <a:noFill/>
        </p:spPr>
        <p:txBody>
          <a:bodyPr wrap="square">
            <a:spAutoFit/>
          </a:bodyPr>
          <a:lstStyle/>
          <a:p>
            <a:pPr lvl="0"/>
            <a:r>
              <a:rPr lang="en-IN" sz="2800" b="1" dirty="0"/>
              <a:t>Top 5 securities whose derivatives were most frequently traded</a:t>
            </a:r>
            <a:endParaRPr lang="en-US" sz="2800" b="1" dirty="0"/>
          </a:p>
        </p:txBody>
      </p:sp>
      <p:sp>
        <p:nvSpPr>
          <p:cNvPr id="6" name="TextBox 5">
            <a:extLst>
              <a:ext uri="{FF2B5EF4-FFF2-40B4-BE49-F238E27FC236}">
                <a16:creationId xmlns:a16="http://schemas.microsoft.com/office/drawing/2014/main" id="{9E08CC81-D358-ECE6-93AA-B761B973D070}"/>
              </a:ext>
            </a:extLst>
          </p:cNvPr>
          <p:cNvSpPr txBox="1"/>
          <p:nvPr/>
        </p:nvSpPr>
        <p:spPr>
          <a:xfrm>
            <a:off x="509232" y="1857147"/>
            <a:ext cx="3511240" cy="2235868"/>
          </a:xfrm>
          <a:prstGeom prst="rect">
            <a:avLst/>
          </a:prstGeom>
          <a:noFill/>
        </p:spPr>
        <p:txBody>
          <a:bodyPr wrap="square">
            <a:spAutoFit/>
          </a:bodyPr>
          <a:lstStyle/>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INSERT OVERWRITE DIRECTORY '/user/hthakka4/</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tmp</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ROW FORMAT DELIMITED FIELDS TERMINATED BY ',' </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SELECT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transactionDate</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transactionType</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COUNT(*)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FROM</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cleaned_derivatives</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GROUP BY</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transactionDate</a:t>
            </a: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a:t>
            </a:r>
            <a:endParaRPr lang="en-US" sz="1200" dirty="0">
              <a:effectLst/>
              <a:highlight>
                <a:srgbClr val="000000"/>
              </a:highligh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IN" sz="1050" dirty="0">
                <a:solidFill>
                  <a:srgbClr val="D4D4D4"/>
                </a:solidFill>
                <a:effectLst/>
                <a:highlight>
                  <a:srgbClr val="000000"/>
                </a:highlight>
                <a:latin typeface="Consolas" panose="020B0609020204030204" pitchFamily="49" charset="0"/>
                <a:ea typeface="Times New Roman" panose="02020603050405020304" pitchFamily="18" charset="0"/>
              </a:rPr>
              <a:t>    </a:t>
            </a:r>
            <a:r>
              <a:rPr lang="en-IN" sz="1050" dirty="0" err="1">
                <a:solidFill>
                  <a:srgbClr val="D4D4D4"/>
                </a:solidFill>
                <a:effectLst/>
                <a:highlight>
                  <a:srgbClr val="000000"/>
                </a:highlight>
                <a:latin typeface="Consolas" panose="020B0609020204030204" pitchFamily="49" charset="0"/>
                <a:ea typeface="Times New Roman" panose="02020603050405020304" pitchFamily="18" charset="0"/>
              </a:rPr>
              <a:t>transactionType</a:t>
            </a:r>
            <a:endParaRPr lang="en-US" sz="1200" dirty="0">
              <a:effectLst/>
              <a:highlight>
                <a:srgbClr val="000000"/>
              </a:highligh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7797672-9D48-2C7A-32E2-8425F58753AA}"/>
              </a:ext>
            </a:extLst>
          </p:cNvPr>
          <p:cNvSpPr txBox="1"/>
          <p:nvPr/>
        </p:nvSpPr>
        <p:spPr>
          <a:xfrm>
            <a:off x="6004932" y="2952383"/>
            <a:ext cx="4470020" cy="3046988"/>
          </a:xfrm>
          <a:prstGeom prst="rect">
            <a:avLst/>
          </a:prstGeom>
          <a:noFill/>
        </p:spPr>
        <p:txBody>
          <a:bodyPr wrap="square" rtlCol="0">
            <a:spAutoFit/>
          </a:bodyPr>
          <a:lstStyle/>
          <a:p>
            <a:pPr algn="just"/>
            <a:r>
              <a:rPr lang="en-US" sz="2400" dirty="0"/>
              <a:t>We decided to use the top 5 securities to understand the trends that are going on but to also </a:t>
            </a:r>
            <a:r>
              <a:rPr lang="en-US" sz="2400" b="0" i="0" dirty="0">
                <a:solidFill>
                  <a:srgbClr val="4D5156"/>
                </a:solidFill>
                <a:effectLst/>
                <a:latin typeface="Google Sans"/>
              </a:rPr>
              <a:t> </a:t>
            </a:r>
            <a:r>
              <a:rPr lang="en-US" sz="2400" b="0" i="0" dirty="0">
                <a:solidFill>
                  <a:srgbClr val="040C28"/>
                </a:solidFill>
                <a:effectLst/>
                <a:latin typeface="Google Sans"/>
              </a:rPr>
              <a:t>help to calculate the value of various assets and also find out the effect of various market fluctuations on the value of tradable financial instruments</a:t>
            </a:r>
            <a:endParaRPr lang="en-US" sz="2400" dirty="0"/>
          </a:p>
        </p:txBody>
      </p:sp>
      <p:pic>
        <p:nvPicPr>
          <p:cNvPr id="11" name="Picture 10" descr="Graphical user interface, application, table, Excel&#10;&#10;Description automatically generated">
            <a:extLst>
              <a:ext uri="{FF2B5EF4-FFF2-40B4-BE49-F238E27FC236}">
                <a16:creationId xmlns:a16="http://schemas.microsoft.com/office/drawing/2014/main" id="{F6996752-E2C9-614D-20DD-7FC975D57CD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627566" y="4516197"/>
            <a:ext cx="4749800" cy="192087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8568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30936" y="630936"/>
            <a:ext cx="2926303" cy="1069625"/>
          </a:xfrm>
        </p:spPr>
        <p:txBody>
          <a:bodyPr vert="horz" lIns="91440" tIns="45720" rIns="91440" bIns="45720" rtlCol="0" anchor="ctr">
            <a:normAutofit/>
          </a:bodyPr>
          <a:lstStyle/>
          <a:p>
            <a:pPr>
              <a:lnSpc>
                <a:spcPct val="90000"/>
              </a:lnSpc>
            </a:pPr>
            <a:r>
              <a:rPr lang="en-US" sz="4400" kern="1200" dirty="0">
                <a:solidFill>
                  <a:schemeClr val="tx1"/>
                </a:solidFill>
                <a:latin typeface="+mj-lt"/>
                <a:ea typeface="+mj-ea"/>
                <a:cs typeface="+mj-cs"/>
              </a:rPr>
              <a:t>Query 2</a:t>
            </a:r>
          </a:p>
        </p:txBody>
      </p:sp>
      <p:sp>
        <p:nvSpPr>
          <p:cNvPr id="32"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pPr>
            <a:fld id="{48F63A3B-78C7-47BE-AE5E-E10140E04643}" type="slidenum">
              <a:rPr lang="en-US" smtClean="0">
                <a:solidFill>
                  <a:schemeClr val="tx1">
                    <a:tint val="75000"/>
                  </a:schemeClr>
                </a:solidFill>
                <a:latin typeface="+mn-lt"/>
                <a:cs typeface="+mn-cs"/>
              </a:rPr>
              <a:pPr algn="r" defTabSz="914400">
                <a:spcAft>
                  <a:spcPts val="600"/>
                </a:spcAft>
              </a:pPr>
              <a:t>14</a:t>
            </a:fld>
            <a:endParaRPr lang="en-US">
              <a:solidFill>
                <a:schemeClr val="tx1">
                  <a:tint val="75000"/>
                </a:schemeClr>
              </a:solidFill>
              <a:latin typeface="+mn-lt"/>
              <a:cs typeface="+mn-cs"/>
            </a:endParaRPr>
          </a:p>
        </p:txBody>
      </p:sp>
      <p:sp>
        <p:nvSpPr>
          <p:cNvPr id="4" name="TextBox 3">
            <a:extLst>
              <a:ext uri="{FF2B5EF4-FFF2-40B4-BE49-F238E27FC236}">
                <a16:creationId xmlns:a16="http://schemas.microsoft.com/office/drawing/2014/main" id="{EA67D781-EB1C-CD74-8EAF-1D2348B1125E}"/>
              </a:ext>
            </a:extLst>
          </p:cNvPr>
          <p:cNvSpPr txBox="1"/>
          <p:nvPr/>
        </p:nvSpPr>
        <p:spPr>
          <a:xfrm>
            <a:off x="4901574" y="585216"/>
            <a:ext cx="6102504" cy="1815882"/>
          </a:xfrm>
          <a:prstGeom prst="rect">
            <a:avLst/>
          </a:prstGeom>
          <a:noFill/>
        </p:spPr>
        <p:txBody>
          <a:bodyPr wrap="square">
            <a:spAutoFit/>
          </a:bodyPr>
          <a:lstStyle/>
          <a:p>
            <a:r>
              <a:rPr lang="en-IN" sz="2800" dirty="0">
                <a:effectLst/>
                <a:latin typeface="Times New Roman" panose="02020603050405020304" pitchFamily="18" charset="0"/>
                <a:ea typeface="Times New Roman" panose="02020603050405020304" pitchFamily="18" charset="0"/>
              </a:rPr>
              <a:t>Security whose derivative had the highest average transaction value (Minimum 100 transactions):</a:t>
            </a:r>
            <a:endParaRPr lang="en-US" sz="2800" dirty="0">
              <a:effectLst/>
              <a:latin typeface="Times New Roman" panose="02020603050405020304" pitchFamily="18" charset="0"/>
              <a:ea typeface="Times New Roman" panose="02020603050405020304" pitchFamily="18" charset="0"/>
            </a:endParaRPr>
          </a:p>
          <a:p>
            <a:pPr lvl="0"/>
            <a:endParaRPr lang="en-US" sz="2800" b="1" dirty="0"/>
          </a:p>
        </p:txBody>
      </p:sp>
      <p:sp>
        <p:nvSpPr>
          <p:cNvPr id="9" name="TextBox 8">
            <a:extLst>
              <a:ext uri="{FF2B5EF4-FFF2-40B4-BE49-F238E27FC236}">
                <a16:creationId xmlns:a16="http://schemas.microsoft.com/office/drawing/2014/main" id="{B7797672-9D48-2C7A-32E2-8425F58753AA}"/>
              </a:ext>
            </a:extLst>
          </p:cNvPr>
          <p:cNvSpPr txBox="1"/>
          <p:nvPr/>
        </p:nvSpPr>
        <p:spPr>
          <a:xfrm>
            <a:off x="6004932" y="2952383"/>
            <a:ext cx="4470020" cy="1631216"/>
          </a:xfrm>
          <a:prstGeom prst="rect">
            <a:avLst/>
          </a:prstGeom>
          <a:noFill/>
        </p:spPr>
        <p:txBody>
          <a:bodyPr wrap="square" rtlCol="0">
            <a:spAutoFit/>
          </a:bodyPr>
          <a:lstStyle/>
          <a:p>
            <a:pPr algn="just"/>
            <a:r>
              <a:rPr lang="en-US" sz="2000" dirty="0"/>
              <a:t>We decided to use the highest average to understand the patterns on transactions this will help see which transactions have bee volatile or safe/risky.</a:t>
            </a:r>
          </a:p>
        </p:txBody>
      </p:sp>
      <p:pic>
        <p:nvPicPr>
          <p:cNvPr id="3" name="Picture 2" descr="Graphical user interface, application, table, Excel&#10;&#10;Description automatically generated">
            <a:extLst>
              <a:ext uri="{FF2B5EF4-FFF2-40B4-BE49-F238E27FC236}">
                <a16:creationId xmlns:a16="http://schemas.microsoft.com/office/drawing/2014/main" id="{7B33F410-A1C1-11E7-0D98-467A60642F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244159" y="5017681"/>
            <a:ext cx="5100566" cy="79806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5" name="Chart 4">
            <a:extLst>
              <a:ext uri="{FF2B5EF4-FFF2-40B4-BE49-F238E27FC236}">
                <a16:creationId xmlns:a16="http://schemas.microsoft.com/office/drawing/2014/main" id="{B5AE906C-7B46-ED70-EABD-6D6D27C8AF99}"/>
              </a:ext>
            </a:extLst>
          </p:cNvPr>
          <p:cNvGraphicFramePr/>
          <p:nvPr>
            <p:extLst>
              <p:ext uri="{D42A27DB-BD31-4B8C-83A1-F6EECF244321}">
                <p14:modId xmlns:p14="http://schemas.microsoft.com/office/powerpoint/2010/main" val="249166925"/>
              </p:ext>
            </p:extLst>
          </p:nvPr>
        </p:nvGraphicFramePr>
        <p:xfrm>
          <a:off x="7175366" y="4309306"/>
          <a:ext cx="4506525" cy="23921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D794CA71-C58F-1075-0DB0-D2EEA0018955}"/>
              </a:ext>
            </a:extLst>
          </p:cNvPr>
          <p:cNvSpPr txBox="1"/>
          <p:nvPr/>
        </p:nvSpPr>
        <p:spPr>
          <a:xfrm>
            <a:off x="408205" y="1848786"/>
            <a:ext cx="3766086" cy="2554545"/>
          </a:xfrm>
          <a:prstGeom prst="rect">
            <a:avLst/>
          </a:prstGeom>
          <a:noFill/>
        </p:spPr>
        <p:txBody>
          <a:bodyPr wrap="square">
            <a:spAutoFit/>
          </a:bodyPr>
          <a:lstStyle/>
          <a:p>
            <a:r>
              <a:rPr lang="en-US" sz="1000" dirty="0">
                <a:solidFill>
                  <a:schemeClr val="bg1"/>
                </a:solidFill>
                <a:highlight>
                  <a:srgbClr val="000000"/>
                </a:highlight>
              </a:rPr>
              <a:t>INSERT OVERWRITE DIRECTORY '/user/hthakka4/</a:t>
            </a:r>
            <a:r>
              <a:rPr lang="en-US" sz="1000" dirty="0" err="1">
                <a:solidFill>
                  <a:schemeClr val="bg1"/>
                </a:solidFill>
                <a:highlight>
                  <a:srgbClr val="000000"/>
                </a:highlight>
              </a:rPr>
              <a:t>tmp</a:t>
            </a:r>
            <a:r>
              <a:rPr lang="en-US" sz="1000" dirty="0">
                <a:solidFill>
                  <a:schemeClr val="bg1"/>
                </a:solidFill>
                <a:highlight>
                  <a:srgbClr val="000000"/>
                </a:highlight>
              </a:rPr>
              <a:t>/'</a:t>
            </a:r>
          </a:p>
          <a:p>
            <a:r>
              <a:rPr lang="en-US" sz="1000" dirty="0">
                <a:solidFill>
                  <a:schemeClr val="bg1"/>
                </a:solidFill>
                <a:highlight>
                  <a:srgbClr val="000000"/>
                </a:highlight>
              </a:rPr>
              <a:t>ROW FORMAT DELIMITED FIELDS TERMINATED BY ',' </a:t>
            </a:r>
          </a:p>
          <a:p>
            <a:r>
              <a:rPr lang="en-US" sz="1000" dirty="0">
                <a:solidFill>
                  <a:schemeClr val="bg1"/>
                </a:solidFill>
                <a:highlight>
                  <a:srgbClr val="000000"/>
                </a:highlight>
              </a:rPr>
              <a:t>SELECT </a:t>
            </a:r>
          </a:p>
          <a:p>
            <a:r>
              <a:rPr lang="en-US" sz="1000" dirty="0">
                <a:solidFill>
                  <a:schemeClr val="bg1"/>
                </a:solidFill>
                <a:highlight>
                  <a:srgbClr val="000000"/>
                </a:highlight>
              </a:rPr>
              <a:t>    </a:t>
            </a:r>
            <a:r>
              <a:rPr lang="en-US" sz="1000" dirty="0" err="1">
                <a:solidFill>
                  <a:schemeClr val="bg1"/>
                </a:solidFill>
                <a:highlight>
                  <a:srgbClr val="000000"/>
                </a:highlight>
              </a:rPr>
              <a:t>securityTitle</a:t>
            </a:r>
            <a:r>
              <a:rPr lang="en-US" sz="1000" dirty="0">
                <a:solidFill>
                  <a:schemeClr val="bg1"/>
                </a:solidFill>
                <a:highlight>
                  <a:srgbClr val="000000"/>
                </a:highlight>
              </a:rPr>
              <a:t> AS </a:t>
            </a:r>
            <a:r>
              <a:rPr lang="en-US" sz="1000" dirty="0" err="1">
                <a:solidFill>
                  <a:schemeClr val="bg1"/>
                </a:solidFill>
                <a:highlight>
                  <a:srgbClr val="000000"/>
                </a:highlight>
              </a:rPr>
              <a:t>securityTitle</a:t>
            </a:r>
            <a:r>
              <a:rPr lang="en-US" sz="1000" dirty="0">
                <a:solidFill>
                  <a:schemeClr val="bg1"/>
                </a:solidFill>
                <a:highlight>
                  <a:srgbClr val="000000"/>
                </a:highlight>
              </a:rPr>
              <a:t>, </a:t>
            </a:r>
          </a:p>
          <a:p>
            <a:r>
              <a:rPr lang="en-US" sz="1000" dirty="0">
                <a:solidFill>
                  <a:schemeClr val="bg1"/>
                </a:solidFill>
                <a:highlight>
                  <a:srgbClr val="000000"/>
                </a:highlight>
              </a:rPr>
              <a:t>    AVG(</a:t>
            </a:r>
            <a:r>
              <a:rPr lang="en-US" sz="1000" dirty="0" err="1">
                <a:solidFill>
                  <a:schemeClr val="bg1"/>
                </a:solidFill>
                <a:highlight>
                  <a:srgbClr val="000000"/>
                </a:highlight>
              </a:rPr>
              <a:t>transactionTotalValue</a:t>
            </a:r>
            <a:r>
              <a:rPr lang="en-US" sz="1000" dirty="0">
                <a:solidFill>
                  <a:schemeClr val="bg1"/>
                </a:solidFill>
                <a:highlight>
                  <a:srgbClr val="000000"/>
                </a:highlight>
              </a:rPr>
              <a:t>) AS </a:t>
            </a:r>
            <a:r>
              <a:rPr lang="en-US" sz="1000" dirty="0" err="1">
                <a:solidFill>
                  <a:schemeClr val="bg1"/>
                </a:solidFill>
                <a:highlight>
                  <a:srgbClr val="000000"/>
                </a:highlight>
              </a:rPr>
              <a:t>average_transaction_value</a:t>
            </a:r>
            <a:r>
              <a:rPr lang="en-US" sz="1000" dirty="0">
                <a:solidFill>
                  <a:schemeClr val="bg1"/>
                </a:solidFill>
                <a:highlight>
                  <a:srgbClr val="000000"/>
                </a:highlight>
              </a:rPr>
              <a:t>,</a:t>
            </a:r>
          </a:p>
          <a:p>
            <a:r>
              <a:rPr lang="en-US" sz="1000" dirty="0">
                <a:solidFill>
                  <a:schemeClr val="bg1"/>
                </a:solidFill>
                <a:highlight>
                  <a:srgbClr val="000000"/>
                </a:highlight>
              </a:rPr>
              <a:t>    COUNT(</a:t>
            </a:r>
            <a:r>
              <a:rPr lang="en-US" sz="1000" dirty="0" err="1">
                <a:solidFill>
                  <a:schemeClr val="bg1"/>
                </a:solidFill>
                <a:highlight>
                  <a:srgbClr val="000000"/>
                </a:highlight>
              </a:rPr>
              <a:t>securityTitle</a:t>
            </a:r>
            <a:r>
              <a:rPr lang="en-US" sz="1000" dirty="0">
                <a:solidFill>
                  <a:schemeClr val="bg1"/>
                </a:solidFill>
                <a:highlight>
                  <a:srgbClr val="000000"/>
                </a:highlight>
              </a:rPr>
              <a:t>) AS </a:t>
            </a:r>
            <a:r>
              <a:rPr lang="en-US" sz="1000" dirty="0" err="1">
                <a:solidFill>
                  <a:schemeClr val="bg1"/>
                </a:solidFill>
                <a:highlight>
                  <a:srgbClr val="000000"/>
                </a:highlight>
              </a:rPr>
              <a:t>number_of_transactions</a:t>
            </a:r>
            <a:endParaRPr lang="en-US" sz="1000" dirty="0">
              <a:solidFill>
                <a:schemeClr val="bg1"/>
              </a:solidFill>
              <a:highlight>
                <a:srgbClr val="000000"/>
              </a:highlight>
            </a:endParaRPr>
          </a:p>
          <a:p>
            <a:r>
              <a:rPr lang="en-US" sz="1000" dirty="0">
                <a:solidFill>
                  <a:schemeClr val="bg1"/>
                </a:solidFill>
                <a:highlight>
                  <a:srgbClr val="000000"/>
                </a:highlight>
              </a:rPr>
              <a:t>FROM </a:t>
            </a:r>
          </a:p>
          <a:p>
            <a:r>
              <a:rPr lang="en-US" sz="1000" dirty="0">
                <a:solidFill>
                  <a:schemeClr val="bg1"/>
                </a:solidFill>
                <a:highlight>
                  <a:srgbClr val="000000"/>
                </a:highlight>
              </a:rPr>
              <a:t>    </a:t>
            </a:r>
            <a:r>
              <a:rPr lang="en-US" sz="1000" dirty="0" err="1">
                <a:solidFill>
                  <a:schemeClr val="bg1"/>
                </a:solidFill>
                <a:highlight>
                  <a:srgbClr val="000000"/>
                </a:highlight>
              </a:rPr>
              <a:t>cleaned_derivatives</a:t>
            </a:r>
            <a:r>
              <a:rPr lang="en-US" sz="1000" dirty="0">
                <a:solidFill>
                  <a:schemeClr val="bg1"/>
                </a:solidFill>
                <a:highlight>
                  <a:srgbClr val="000000"/>
                </a:highlight>
              </a:rPr>
              <a:t> </a:t>
            </a:r>
          </a:p>
          <a:p>
            <a:r>
              <a:rPr lang="en-US" sz="1000" dirty="0">
                <a:solidFill>
                  <a:schemeClr val="bg1"/>
                </a:solidFill>
                <a:highlight>
                  <a:srgbClr val="000000"/>
                </a:highlight>
              </a:rPr>
              <a:t>GROUP BY </a:t>
            </a:r>
          </a:p>
          <a:p>
            <a:r>
              <a:rPr lang="en-US" sz="1000" dirty="0">
                <a:solidFill>
                  <a:schemeClr val="bg1"/>
                </a:solidFill>
                <a:highlight>
                  <a:srgbClr val="000000"/>
                </a:highlight>
              </a:rPr>
              <a:t>    </a:t>
            </a:r>
            <a:r>
              <a:rPr lang="en-US" sz="1000" dirty="0" err="1">
                <a:solidFill>
                  <a:schemeClr val="bg1"/>
                </a:solidFill>
                <a:highlight>
                  <a:srgbClr val="000000"/>
                </a:highlight>
              </a:rPr>
              <a:t>securityTitle</a:t>
            </a:r>
            <a:r>
              <a:rPr lang="en-US" sz="1000" dirty="0">
                <a:solidFill>
                  <a:schemeClr val="bg1"/>
                </a:solidFill>
                <a:highlight>
                  <a:srgbClr val="000000"/>
                </a:highlight>
              </a:rPr>
              <a:t> </a:t>
            </a:r>
          </a:p>
          <a:p>
            <a:r>
              <a:rPr lang="en-US" sz="1000" dirty="0">
                <a:solidFill>
                  <a:schemeClr val="bg1"/>
                </a:solidFill>
                <a:highlight>
                  <a:srgbClr val="000000"/>
                </a:highlight>
              </a:rPr>
              <a:t>HAVING </a:t>
            </a:r>
          </a:p>
          <a:p>
            <a:r>
              <a:rPr lang="en-US" sz="1000" dirty="0">
                <a:solidFill>
                  <a:schemeClr val="bg1"/>
                </a:solidFill>
                <a:highlight>
                  <a:srgbClr val="000000"/>
                </a:highlight>
              </a:rPr>
              <a:t>    </a:t>
            </a:r>
            <a:r>
              <a:rPr lang="en-US" sz="1000" dirty="0" err="1">
                <a:solidFill>
                  <a:schemeClr val="bg1"/>
                </a:solidFill>
                <a:highlight>
                  <a:srgbClr val="000000"/>
                </a:highlight>
              </a:rPr>
              <a:t>number_of_transactions</a:t>
            </a:r>
            <a:r>
              <a:rPr lang="en-US" sz="1000" dirty="0">
                <a:solidFill>
                  <a:schemeClr val="bg1"/>
                </a:solidFill>
                <a:highlight>
                  <a:srgbClr val="000000"/>
                </a:highlight>
              </a:rPr>
              <a:t> &gt; 100</a:t>
            </a:r>
          </a:p>
          <a:p>
            <a:r>
              <a:rPr lang="en-US" sz="1000" dirty="0">
                <a:solidFill>
                  <a:schemeClr val="bg1"/>
                </a:solidFill>
                <a:highlight>
                  <a:srgbClr val="000000"/>
                </a:highlight>
              </a:rPr>
              <a:t>ORDER BY </a:t>
            </a:r>
          </a:p>
          <a:p>
            <a:r>
              <a:rPr lang="en-US" sz="1000" dirty="0">
                <a:solidFill>
                  <a:schemeClr val="bg1"/>
                </a:solidFill>
                <a:highlight>
                  <a:srgbClr val="000000"/>
                </a:highlight>
              </a:rPr>
              <a:t>    </a:t>
            </a:r>
            <a:r>
              <a:rPr lang="en-US" sz="1000" dirty="0" err="1">
                <a:solidFill>
                  <a:schemeClr val="bg1"/>
                </a:solidFill>
                <a:highlight>
                  <a:srgbClr val="000000"/>
                </a:highlight>
              </a:rPr>
              <a:t>average_transaction_value</a:t>
            </a:r>
            <a:r>
              <a:rPr lang="en-US" sz="1000" dirty="0">
                <a:solidFill>
                  <a:schemeClr val="bg1"/>
                </a:solidFill>
                <a:highlight>
                  <a:srgbClr val="000000"/>
                </a:highlight>
              </a:rPr>
              <a:t> DESC </a:t>
            </a:r>
          </a:p>
          <a:p>
            <a:r>
              <a:rPr lang="en-US" sz="1000" dirty="0">
                <a:solidFill>
                  <a:schemeClr val="bg1"/>
                </a:solidFill>
                <a:highlight>
                  <a:srgbClr val="000000"/>
                </a:highlight>
              </a:rPr>
              <a:t>LIMIT 5</a:t>
            </a:r>
          </a:p>
          <a:p>
            <a:r>
              <a:rPr lang="en-US" sz="1000" dirty="0">
                <a:solidFill>
                  <a:schemeClr val="bg1"/>
                </a:solidFill>
                <a:highlight>
                  <a:srgbClr val="000000"/>
                </a:highlight>
              </a:rPr>
              <a:t>;</a:t>
            </a:r>
          </a:p>
        </p:txBody>
      </p:sp>
    </p:spTree>
    <p:extLst>
      <p:ext uri="{BB962C8B-B14F-4D97-AF65-F5344CB8AC3E}">
        <p14:creationId xmlns:p14="http://schemas.microsoft.com/office/powerpoint/2010/main" val="173134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546633" y="296100"/>
            <a:ext cx="8165592" cy="768096"/>
          </a:xfrm>
        </p:spPr>
        <p:txBody>
          <a:bodyPr/>
          <a:lstStyle/>
          <a:p>
            <a:r>
              <a:rPr lang="en-US" dirty="0"/>
              <a:t>Queries 3&amp;4</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5689351" y="229193"/>
            <a:ext cx="4753765" cy="1414747"/>
          </a:xfrm>
        </p:spPr>
        <p:txBody>
          <a:bodyPr/>
          <a:lstStyle/>
          <a:p>
            <a:r>
              <a:rPr lang="en-IN" sz="2000" kern="0" dirty="0">
                <a:effectLst/>
                <a:latin typeface="Times New Roman" panose="02020603050405020304" pitchFamily="18" charset="0"/>
                <a:ea typeface="Times New Roman" panose="02020603050405020304" pitchFamily="18" charset="0"/>
              </a:rPr>
              <a:t>Non-Derivative transactions with highest price per share</a:t>
            </a:r>
          </a:p>
          <a:p>
            <a:pPr algn="ctr"/>
            <a:r>
              <a:rPr lang="en-IN" sz="2000" kern="0" dirty="0">
                <a:latin typeface="Times New Roman" panose="02020603050405020304" pitchFamily="18" charset="0"/>
              </a:rPr>
              <a:t>&amp;</a:t>
            </a:r>
          </a:p>
          <a:p>
            <a:r>
              <a:rPr lang="en-IN" sz="2000" dirty="0">
                <a:effectLst/>
                <a:latin typeface="Times New Roman" panose="02020603050405020304" pitchFamily="18" charset="0"/>
                <a:ea typeface="Times New Roman" panose="02020603050405020304" pitchFamily="18" charset="0"/>
              </a:rPr>
              <a:t>Number of insider trades reported by area</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8066233" y="1751689"/>
            <a:ext cx="3741928" cy="4918314"/>
          </a:xfrm>
        </p:spPr>
        <p:txBody>
          <a:bodyPr/>
          <a:lstStyle/>
          <a:p>
            <a:pPr algn="just"/>
            <a:r>
              <a:rPr lang="en-US" sz="2000" dirty="0"/>
              <a:t>Using the highest price per share we can see trends threw out the years if the share is at a low it would be good to grab or if it’s too high it might be a risk this helps us asses the situation to either hold or sell.</a:t>
            </a:r>
          </a:p>
          <a:p>
            <a:pPr algn="just"/>
            <a:r>
              <a:rPr lang="en-US" sz="2000" dirty="0"/>
              <a:t>By analyzing the number of insides trades by area helps us stay away from that area reducing the risks</a:t>
            </a:r>
          </a:p>
          <a:p>
            <a:pPr algn="just"/>
            <a:r>
              <a:rPr lang="en-US" sz="2000" dirty="0"/>
              <a:t>This also  it is unfair and discourages ordinary people from participating in markets, making it more difficult for companies to raise capital</a:t>
            </a:r>
          </a:p>
        </p:txBody>
      </p:sp>
      <p:pic>
        <p:nvPicPr>
          <p:cNvPr id="3" name="Picture 2" descr="Graphical user interface, application, table, Excel&#10;&#10;Description automatically generated">
            <a:extLst>
              <a:ext uri="{FF2B5EF4-FFF2-40B4-BE49-F238E27FC236}">
                <a16:creationId xmlns:a16="http://schemas.microsoft.com/office/drawing/2014/main" id="{2094F840-2678-B57C-2CEE-3F8B4A22A2D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136984" y="1131103"/>
            <a:ext cx="1974850" cy="272669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descr="Graphical user interface, application, table, Excel&#10;&#10;Description automatically generated">
            <a:extLst>
              <a:ext uri="{FF2B5EF4-FFF2-40B4-BE49-F238E27FC236}">
                <a16:creationId xmlns:a16="http://schemas.microsoft.com/office/drawing/2014/main" id="{595A2C20-3839-DE50-81A1-04635A8EE75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2379212" y="1095235"/>
            <a:ext cx="3151505" cy="270065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9" name="Chart 8">
            <a:extLst>
              <a:ext uri="{FF2B5EF4-FFF2-40B4-BE49-F238E27FC236}">
                <a16:creationId xmlns:a16="http://schemas.microsoft.com/office/drawing/2014/main" id="{BDA10F9C-67A1-BC24-F4AF-C036F7C494EF}"/>
              </a:ext>
            </a:extLst>
          </p:cNvPr>
          <p:cNvGraphicFramePr/>
          <p:nvPr>
            <p:extLst>
              <p:ext uri="{D42A27DB-BD31-4B8C-83A1-F6EECF244321}">
                <p14:modId xmlns:p14="http://schemas.microsoft.com/office/powerpoint/2010/main" val="1454153187"/>
              </p:ext>
            </p:extLst>
          </p:nvPr>
        </p:nvGraphicFramePr>
        <p:xfrm>
          <a:off x="3670718" y="3998443"/>
          <a:ext cx="5731510" cy="26308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028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E6D6-B488-4DCC-CF0D-16E69CDDC304}"/>
              </a:ext>
            </a:extLst>
          </p:cNvPr>
          <p:cNvSpPr>
            <a:spLocks noGrp="1"/>
          </p:cNvSpPr>
          <p:nvPr>
            <p:ph type="title"/>
          </p:nvPr>
        </p:nvSpPr>
        <p:spPr>
          <a:xfrm>
            <a:off x="4224528" y="934720"/>
            <a:ext cx="6766560" cy="768096"/>
          </a:xfrm>
        </p:spPr>
        <p:txBody>
          <a:bodyPr/>
          <a:lstStyle/>
          <a:p>
            <a:r>
              <a:rPr lang="en-US" sz="2800" dirty="0"/>
              <a:t>Visuals of Geo Maps</a:t>
            </a:r>
          </a:p>
        </p:txBody>
      </p:sp>
      <p:sp>
        <p:nvSpPr>
          <p:cNvPr id="3" name="Content Placeholder 2">
            <a:extLst>
              <a:ext uri="{FF2B5EF4-FFF2-40B4-BE49-F238E27FC236}">
                <a16:creationId xmlns:a16="http://schemas.microsoft.com/office/drawing/2014/main" id="{192397EC-B055-B677-37C7-DD43856E5178}"/>
              </a:ext>
            </a:extLst>
          </p:cNvPr>
          <p:cNvSpPr>
            <a:spLocks noGrp="1"/>
          </p:cNvSpPr>
          <p:nvPr>
            <p:ph idx="1"/>
          </p:nvPr>
        </p:nvSpPr>
        <p:spPr>
          <a:xfrm>
            <a:off x="4224528" y="2373666"/>
            <a:ext cx="6766560" cy="2700528"/>
          </a:xfrm>
        </p:spPr>
        <p:txBody>
          <a:bodyPr/>
          <a:lstStyle/>
          <a:p>
            <a:pPr algn="just"/>
            <a:r>
              <a:rPr lang="en-US" dirty="0"/>
              <a:t>One way to visualize the insider trading data set is through the use of geo-maps. By plotting the location of trades on a map, researchers can identify geographic patterns in insider trading activity. For example, they may be able to identify regions or countries where insider trading is more prevalent. This information can be useful for regulators and law enforcement agencies seeking to crack down on insider trading.</a:t>
            </a:r>
          </a:p>
        </p:txBody>
      </p:sp>
      <p:sp>
        <p:nvSpPr>
          <p:cNvPr id="4" name="Footer Placeholder 3">
            <a:extLst>
              <a:ext uri="{FF2B5EF4-FFF2-40B4-BE49-F238E27FC236}">
                <a16:creationId xmlns:a16="http://schemas.microsoft.com/office/drawing/2014/main" id="{E288EAB7-49A1-8EC1-FB4C-245E5815296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4A1A28-6906-5F45-1ADD-17DC9990B763}"/>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85721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3038-C30D-3996-51F8-C610FAC8FC14}"/>
              </a:ext>
            </a:extLst>
          </p:cNvPr>
          <p:cNvSpPr>
            <a:spLocks noGrp="1"/>
          </p:cNvSpPr>
          <p:nvPr>
            <p:ph type="title"/>
          </p:nvPr>
        </p:nvSpPr>
        <p:spPr>
          <a:xfrm>
            <a:off x="3986784" y="1243584"/>
            <a:ext cx="8165592" cy="768096"/>
          </a:xfrm>
        </p:spPr>
        <p:txBody>
          <a:bodyPr anchor="t">
            <a:normAutofit/>
          </a:bodyPr>
          <a:lstStyle/>
          <a:p>
            <a:r>
              <a:rPr lang="en-US" dirty="0"/>
              <a:t>QUERY 5</a:t>
            </a:r>
          </a:p>
        </p:txBody>
      </p:sp>
      <p:sp>
        <p:nvSpPr>
          <p:cNvPr id="14" name="Text Placeholder 2">
            <a:extLst>
              <a:ext uri="{FF2B5EF4-FFF2-40B4-BE49-F238E27FC236}">
                <a16:creationId xmlns:a16="http://schemas.microsoft.com/office/drawing/2014/main" id="{160740D1-2C82-DD62-C0BE-8183516F67B8}"/>
              </a:ext>
            </a:extLst>
          </p:cNvPr>
          <p:cNvSpPr>
            <a:spLocks noGrp="1"/>
          </p:cNvSpPr>
          <p:nvPr>
            <p:ph type="body" idx="1"/>
          </p:nvPr>
        </p:nvSpPr>
        <p:spPr>
          <a:xfrm>
            <a:off x="3685032" y="2028564"/>
            <a:ext cx="3822192" cy="925591"/>
          </a:xfrm>
        </p:spPr>
        <p:txBody>
          <a:bodyPr/>
          <a:lstStyle/>
          <a:p>
            <a:r>
              <a:rPr lang="en-IN" sz="1800" kern="0" dirty="0">
                <a:effectLst/>
                <a:latin typeface="Times New Roman" panose="02020603050405020304" pitchFamily="18" charset="0"/>
                <a:ea typeface="Times New Roman" panose="02020603050405020304" pitchFamily="18" charset="0"/>
              </a:rPr>
              <a:t>WHAT ARE The number of insider trades reported by area?</a:t>
            </a:r>
            <a:endParaRPr lang="en-US" dirty="0"/>
          </a:p>
        </p:txBody>
      </p:sp>
      <p:pic>
        <p:nvPicPr>
          <p:cNvPr id="6" name="Content Placeholder 5" descr="Graphical user interface, application, table, Excel&#10;&#10;Description automatically generated">
            <a:extLst>
              <a:ext uri="{FF2B5EF4-FFF2-40B4-BE49-F238E27FC236}">
                <a16:creationId xmlns:a16="http://schemas.microsoft.com/office/drawing/2014/main" id="{78F4734F-37E8-205F-80A9-EEAA5A919442}"/>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tretch/>
        </p:blipFill>
        <p:spPr bwMode="auto">
          <a:xfrm>
            <a:off x="3685032" y="3601705"/>
            <a:ext cx="3741928" cy="2235801"/>
          </a:xfrm>
          <a:prstGeom prst="rect">
            <a:avLst/>
          </a:prstGeom>
          <a:noFill/>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13" name="Text Placeholder 4">
            <a:extLst>
              <a:ext uri="{FF2B5EF4-FFF2-40B4-BE49-F238E27FC236}">
                <a16:creationId xmlns:a16="http://schemas.microsoft.com/office/drawing/2014/main" id="{8B6E7610-E1AB-B2E6-44E0-AB3221EC2280}"/>
              </a:ext>
            </a:extLst>
          </p:cNvPr>
          <p:cNvSpPr>
            <a:spLocks noGrp="1"/>
          </p:cNvSpPr>
          <p:nvPr>
            <p:ph type="body" sz="quarter" idx="3"/>
          </p:nvPr>
        </p:nvSpPr>
        <p:spPr>
          <a:xfrm>
            <a:off x="8046720" y="2330704"/>
            <a:ext cx="3822192" cy="411480"/>
          </a:xfrm>
        </p:spPr>
        <p:txBody>
          <a:bodyPr/>
          <a:lstStyle/>
          <a:p>
            <a:r>
              <a:rPr lang="en-US" dirty="0"/>
              <a:t>GEO – SPATIAL VISUALIZATION</a:t>
            </a:r>
          </a:p>
        </p:txBody>
      </p:sp>
      <p:sp>
        <p:nvSpPr>
          <p:cNvPr id="5" name="Slide Number Placeholder 4">
            <a:extLst>
              <a:ext uri="{FF2B5EF4-FFF2-40B4-BE49-F238E27FC236}">
                <a16:creationId xmlns:a16="http://schemas.microsoft.com/office/drawing/2014/main" id="{55F57E8E-024F-809F-8CB6-5370EE52110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17</a:t>
            </a:fld>
            <a:endParaRPr lang="en-US"/>
          </a:p>
        </p:txBody>
      </p:sp>
      <p:sp>
        <p:nvSpPr>
          <p:cNvPr id="4" name="Footer Placeholder 3">
            <a:extLst>
              <a:ext uri="{FF2B5EF4-FFF2-40B4-BE49-F238E27FC236}">
                <a16:creationId xmlns:a16="http://schemas.microsoft.com/office/drawing/2014/main" id="{85170B5D-8C16-0223-8025-95AD766FC8C4}"/>
              </a:ext>
            </a:extLst>
          </p:cNvPr>
          <p:cNvSpPr>
            <a:spLocks noGrp="1"/>
          </p:cNvSpPr>
          <p:nvPr>
            <p:ph type="ftr" sz="quarter" idx="4294967295"/>
          </p:nvPr>
        </p:nvSpPr>
        <p:spPr>
          <a:xfrm>
            <a:off x="4224528" y="457200"/>
            <a:ext cx="3200400" cy="274320"/>
          </a:xfrm>
        </p:spPr>
        <p:txBody>
          <a:bodyPr/>
          <a:lstStyle/>
          <a:p>
            <a:pPr>
              <a:spcAft>
                <a:spcPts val="600"/>
              </a:spcAft>
            </a:pPr>
            <a:r>
              <a:rPr lang="en-US"/>
              <a:t>Presentation title</a:t>
            </a:r>
          </a:p>
        </p:txBody>
      </p:sp>
      <mc:AlternateContent xmlns:mc="http://schemas.openxmlformats.org/markup-compatibility/2006" xmlns:cx6="http://schemas.microsoft.com/office/drawing/2016/5/12/chartex">
        <mc:Choice Requires="cx6">
          <p:graphicFrame>
            <p:nvGraphicFramePr>
              <p:cNvPr id="7" name="Content Placeholder 6">
                <a:extLst>
                  <a:ext uri="{FF2B5EF4-FFF2-40B4-BE49-F238E27FC236}">
                    <a16:creationId xmlns:a16="http://schemas.microsoft.com/office/drawing/2014/main" id="{EF278D90-A046-55AA-F526-1BEDEAF02D2A}"/>
                  </a:ext>
                </a:extLst>
              </p:cNvPr>
              <p:cNvGraphicFramePr>
                <a:graphicFrameLocks noGrp="1"/>
              </p:cNvGraphicFramePr>
              <p:nvPr>
                <p:ph sz="quarter" idx="4"/>
                <p:extLst>
                  <p:ext uri="{D42A27DB-BD31-4B8C-83A1-F6EECF244321}">
                    <p14:modId xmlns:p14="http://schemas.microsoft.com/office/powerpoint/2010/main" val="971052462"/>
                  </p:ext>
                </p:extLst>
              </p:nvPr>
            </p:nvGraphicFramePr>
            <p:xfrm>
              <a:off x="7754747" y="2876550"/>
              <a:ext cx="3741928" cy="325366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ontent Placeholder 6">
                <a:extLst>
                  <a:ext uri="{FF2B5EF4-FFF2-40B4-BE49-F238E27FC236}">
                    <a16:creationId xmlns:a16="http://schemas.microsoft.com/office/drawing/2014/main" id="{EF278D90-A046-55AA-F526-1BEDEAF02D2A}"/>
                  </a:ext>
                </a:extLst>
              </p:cNvPr>
              <p:cNvPicPr>
                <a:picLocks noGrp="1" noRot="1" noChangeAspect="1" noMove="1" noResize="1" noEditPoints="1" noAdjustHandles="1" noChangeArrowheads="1" noChangeShapeType="1"/>
              </p:cNvPicPr>
              <p:nvPr/>
            </p:nvPicPr>
            <p:blipFill>
              <a:blip r:embed="rId4"/>
              <a:stretch>
                <a:fillRect/>
              </a:stretch>
            </p:blipFill>
            <p:spPr>
              <a:xfrm>
                <a:off x="7754747" y="2876550"/>
                <a:ext cx="3741928" cy="3253662"/>
              </a:xfrm>
              <a:prstGeom prst="rect">
                <a:avLst/>
              </a:prstGeom>
            </p:spPr>
          </p:pic>
        </mc:Fallback>
      </mc:AlternateContent>
    </p:spTree>
    <p:extLst>
      <p:ext uri="{BB962C8B-B14F-4D97-AF65-F5344CB8AC3E}">
        <p14:creationId xmlns:p14="http://schemas.microsoft.com/office/powerpoint/2010/main" val="312482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By understanding the different queries, we are able to make sound and conscience decisions for our clients when it comes to trading. But it also helps us understand future trends.</a:t>
            </a:r>
          </a:p>
          <a:p>
            <a:endParaRPr lang="en-US" dirty="0"/>
          </a:p>
          <a:p>
            <a:r>
              <a:rPr lang="en-US" dirty="0"/>
              <a:t>Overall, the insider trading data set provides valuable insights into the patterns and trends associated with this illegal practice. Using geo maps and other visualizations, researchers identify geographic patterns in insider trading activity and take action to prevent illegal trades. While there are challenges associated with the analysis of these data sets, the benefits of using them far outweigh the drawbacks.</a:t>
            </a:r>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1"/>
            <a:ext cx="6189742" cy="2714213"/>
          </a:xfrm>
        </p:spPr>
        <p:txBody>
          <a:bodyPr/>
          <a:lstStyle/>
          <a:p>
            <a:r>
              <a:rPr lang="en-US" dirty="0"/>
              <a:t>Mirjam Nilsson​</a:t>
            </a:r>
          </a:p>
          <a:p>
            <a:r>
              <a:rPr lang="en-US" dirty="0"/>
              <a:t>mirjam@contoso.com</a:t>
            </a:r>
          </a:p>
          <a:p>
            <a:r>
              <a:rPr lang="en-US" dirty="0">
                <a:hlinkClick r:id="rId2"/>
              </a:rPr>
              <a:t>www.contoso.com</a:t>
            </a:r>
            <a:endParaRPr lang="en-US" dirty="0"/>
          </a:p>
          <a:p>
            <a:r>
              <a:rPr lang="en-US" dirty="0" err="1"/>
              <a:t>Github</a:t>
            </a:r>
            <a:r>
              <a:rPr lang="en-US" dirty="0"/>
              <a:t> Link: </a:t>
            </a:r>
            <a:r>
              <a:rPr lang="en-US" dirty="0">
                <a:hlinkClick r:id="rId3"/>
              </a:rPr>
              <a:t>https://github.com/Hiraj151?tab</a:t>
            </a:r>
            <a:r>
              <a:rPr lang="en-US">
                <a:hlinkClick r:id="rId3"/>
              </a:rPr>
              <a:t>=repositories</a:t>
            </a:r>
            <a:r>
              <a:rPr lang="en-US"/>
              <a:t> </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sz="2800" dirty="0"/>
              <a:t>Agenda</a:t>
            </a:r>
          </a:p>
          <a:p>
            <a:pPr marL="342900" indent="-342900">
              <a:buFont typeface="Arial" panose="020B0604020202020204" pitchFamily="34" charset="0"/>
              <a:buChar char="•"/>
            </a:pPr>
            <a:r>
              <a:rPr lang="en-US" sz="2800" dirty="0"/>
              <a:t>Data Specification </a:t>
            </a:r>
          </a:p>
          <a:p>
            <a:pPr marL="342900" indent="-342900">
              <a:buFont typeface="Arial" panose="020B0604020202020204" pitchFamily="34" charset="0"/>
              <a:buChar char="•"/>
            </a:pPr>
            <a:r>
              <a:rPr lang="en-US" sz="2800" dirty="0"/>
              <a:t>Introduction </a:t>
            </a:r>
          </a:p>
          <a:p>
            <a:pPr marL="342900" indent="-342900">
              <a:buFont typeface="Arial" panose="020B0604020202020204" pitchFamily="34" charset="0"/>
              <a:buChar char="•"/>
            </a:pPr>
            <a:r>
              <a:rPr lang="en-US" sz="2800" dirty="0"/>
              <a:t>​H/W ​Summary​</a:t>
            </a:r>
          </a:p>
          <a:p>
            <a:pPr marL="342900" indent="-342900">
              <a:buFont typeface="Arial" panose="020B0604020202020204" pitchFamily="34" charset="0"/>
              <a:buChar char="•"/>
            </a:pPr>
            <a:r>
              <a:rPr lang="en-US" sz="2800" dirty="0"/>
              <a:t>Flow Chart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77069" y="85953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specification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12687" y="2531995"/>
            <a:ext cx="3856465" cy="1794009"/>
          </a:xfrm>
        </p:spPr>
        <p:txBody>
          <a:bodyPr/>
          <a:lstStyle/>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Name and Link: </a:t>
            </a:r>
            <a:r>
              <a:rPr lang="en-IN" sz="2800" u="sng" dirty="0" err="1">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InsiderTrading</a:t>
            </a:r>
            <a:r>
              <a:rPr lang="en-IN" sz="28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Dataset</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Total Size: 32.47 GB</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Total Size of Files Used</a:t>
            </a:r>
            <a:r>
              <a:rPr lang="en-IN" sz="2800" dirty="0">
                <a:solidFill>
                  <a:schemeClr val="tx1"/>
                </a:solidFill>
                <a:latin typeface="Times New Roman" panose="02020603050405020304" pitchFamily="18" charset="0"/>
                <a:ea typeface="Times New Roman" panose="02020603050405020304" pitchFamily="18" charset="0"/>
              </a:rPr>
              <a:t>:</a:t>
            </a:r>
            <a:r>
              <a:rPr lang="en-IN" sz="2800" dirty="0">
                <a:solidFill>
                  <a:schemeClr val="tx1"/>
                </a:solidFill>
                <a:effectLst/>
                <a:latin typeface="Times New Roman" panose="02020603050405020304" pitchFamily="18" charset="0"/>
                <a:ea typeface="Times New Roman" panose="02020603050405020304" pitchFamily="18" charset="0"/>
              </a:rPr>
              <a:t>9.81 GB</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Number of Files Used: 3</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IN" sz="2800" dirty="0">
                <a:solidFill>
                  <a:schemeClr val="tx1"/>
                </a:solidFill>
                <a:effectLst/>
                <a:latin typeface="Times New Roman" panose="02020603050405020304" pitchFamily="18" charset="0"/>
                <a:ea typeface="Times New Roman" panose="02020603050405020304" pitchFamily="18" charset="0"/>
              </a:rPr>
              <a:t>File Format: CSV</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br>
              <a:rPr lang="en-IN" sz="1800" kern="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276856"/>
            <a:ext cx="5298613" cy="678217"/>
          </a:xfrm>
        </p:spPr>
        <p:txBody>
          <a:bodyPr/>
          <a:lstStyle/>
          <a:p>
            <a:r>
              <a:rPr lang="en-US" sz="36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solidFill>
                  <a:srgbClr val="3C4043"/>
                </a:solidFill>
                <a:effectLst/>
                <a:latin typeface="Inter"/>
              </a:rPr>
              <a:t>This dataset captures insider trading activity at publicly traded companies. The Securities and Exchange Commission has made these insider trading reports available on its web site in a structured format since mid-2003. However, most academic papers use proprietary commercial databases instead of regulatory filings directly, which makes replication challenging because the data manipulation and aggregation steps in commercial databases are opaque and historical records could be altered by the data provider over time. To overcome these limitations, the presented dataset is created from the original regulatory filings; it is updated daily and includes all information reported by insiders without alteration.</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63445" y="649383"/>
            <a:ext cx="10671048" cy="768096"/>
          </a:xfrm>
        </p:spPr>
        <p:txBody>
          <a:bodyPr/>
          <a:lstStyle/>
          <a:p>
            <a:r>
              <a:rPr lang="en-US" sz="3600" b="1" dirty="0" err="1">
                <a:solidFill>
                  <a:schemeClr val="accent6"/>
                </a:solidFill>
                <a:latin typeface="Arial Black" panose="020B0604020202020204" pitchFamily="34" charset="0"/>
                <a:cs typeface="Arial Black" panose="020B0604020202020204" pitchFamily="34" charset="0"/>
              </a:rPr>
              <a:t>Hw</a:t>
            </a:r>
            <a:r>
              <a:rPr lang="en-US" sz="3600" b="1" dirty="0">
                <a:solidFill>
                  <a:schemeClr val="accent6"/>
                </a:solidFill>
                <a:latin typeface="Arial Black" panose="020B0604020202020204" pitchFamily="34" charset="0"/>
                <a:cs typeface="Arial Black" panose="020B0604020202020204" pitchFamily="34" charset="0"/>
              </a:rPr>
              <a:t> </a:t>
            </a:r>
            <a:r>
              <a:rPr lang="en-US" sz="3600" dirty="0">
                <a:latin typeface="Arial Black" panose="020B0604020202020204" pitchFamily="34" charset="0"/>
                <a:cs typeface="Arial Black" panose="020B0604020202020204" pitchFamily="34" charset="0"/>
              </a:rPr>
              <a:t>Experimental </a:t>
            </a:r>
            <a:br>
              <a:rPr lang="en-US" sz="3600" dirty="0">
                <a:latin typeface="Arial Black" panose="020B0604020202020204" pitchFamily="34" charset="0"/>
                <a:cs typeface="Arial Black" panose="020B0604020202020204" pitchFamily="34" charset="0"/>
              </a:rPr>
            </a:br>
            <a:r>
              <a:rPr lang="en-US" sz="3600" dirty="0">
                <a:latin typeface="Arial Black" panose="020B0604020202020204" pitchFamily="34" charset="0"/>
                <a:cs typeface="Arial Black" panose="020B0604020202020204" pitchFamily="34" charset="0"/>
              </a:rPr>
              <a:t>specifications</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Picture 7">
            <a:extLst>
              <a:ext uri="{FF2B5EF4-FFF2-40B4-BE49-F238E27FC236}">
                <a16:creationId xmlns:a16="http://schemas.microsoft.com/office/drawing/2014/main" id="{D96B149C-70BD-CBEA-CF7C-77A9A609C54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63445" y="2180914"/>
            <a:ext cx="5535241" cy="404485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9" name="Table 4">
            <a:extLst>
              <a:ext uri="{FF2B5EF4-FFF2-40B4-BE49-F238E27FC236}">
                <a16:creationId xmlns:a16="http://schemas.microsoft.com/office/drawing/2014/main" id="{49A34D2E-CE36-7696-78BF-85D2722F3F40}"/>
              </a:ext>
            </a:extLst>
          </p:cNvPr>
          <p:cNvGraphicFramePr>
            <a:graphicFrameLocks noGrp="1"/>
          </p:cNvGraphicFramePr>
          <p:nvPr>
            <p:extLst>
              <p:ext uri="{D42A27DB-BD31-4B8C-83A1-F6EECF244321}">
                <p14:modId xmlns:p14="http://schemas.microsoft.com/office/powerpoint/2010/main" val="1993858503"/>
              </p:ext>
            </p:extLst>
          </p:nvPr>
        </p:nvGraphicFramePr>
        <p:xfrm>
          <a:off x="6199053" y="2059629"/>
          <a:ext cx="5240091" cy="4364386"/>
        </p:xfrm>
        <a:graphic>
          <a:graphicData uri="http://schemas.openxmlformats.org/drawingml/2006/table">
            <a:tbl>
              <a:tblPr firstRow="1" bandRow="1">
                <a:solidFill>
                  <a:sysClr val="windowText" lastClr="000000">
                    <a:lumMod val="65000"/>
                    <a:lumOff val="35000"/>
                  </a:sysClr>
                </a:solidFill>
              </a:tblPr>
              <a:tblGrid>
                <a:gridCol w="2641918">
                  <a:extLst>
                    <a:ext uri="{9D8B030D-6E8A-4147-A177-3AD203B41FA5}">
                      <a16:colId xmlns:a16="http://schemas.microsoft.com/office/drawing/2014/main" val="3364474660"/>
                    </a:ext>
                  </a:extLst>
                </a:gridCol>
                <a:gridCol w="2598173">
                  <a:extLst>
                    <a:ext uri="{9D8B030D-6E8A-4147-A177-3AD203B41FA5}">
                      <a16:colId xmlns:a16="http://schemas.microsoft.com/office/drawing/2014/main" val="3893980495"/>
                    </a:ext>
                  </a:extLst>
                </a:gridCol>
              </a:tblGrid>
              <a:tr h="856328">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2000" b="0" cap="all" spc="60" dirty="0">
                          <a:solidFill>
                            <a:schemeClr val="bg1"/>
                          </a:solidFill>
                          <a:latin typeface="Times New Roman"/>
                          <a:cs typeface="Times New Roman"/>
                        </a:rPr>
                        <a:t>Cluster Version</a:t>
                      </a:r>
                    </a:p>
                  </a:txBody>
                  <a:tcPr marL="243743" marR="243743" marT="243743" marB="24374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2000" b="0" cap="all" spc="60" dirty="0">
                          <a:solidFill>
                            <a:schemeClr val="bg1"/>
                          </a:solidFill>
                          <a:latin typeface="Times New Roman"/>
                          <a:cs typeface="Times New Roman"/>
                        </a:rPr>
                        <a:t>Hadoop 3.1.2</a:t>
                      </a:r>
                    </a:p>
                  </a:txBody>
                  <a:tcPr marL="243743" marR="243743" marT="243743" marB="24374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017742"/>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b="0" i="0" kern="1200" cap="none" spc="0" dirty="0">
                          <a:solidFill>
                            <a:schemeClr val="bg1"/>
                          </a:solidFill>
                          <a:effectLst/>
                          <a:latin typeface="Times New Roman"/>
                          <a:ea typeface="+mn-ea"/>
                          <a:cs typeface="Times New Roman"/>
                        </a:rPr>
                        <a:t>Cluster Number of Nodes</a:t>
                      </a:r>
                      <a:endParaRPr lang="en-US" sz="2000" cap="none" spc="0" dirty="0">
                        <a:solidFill>
                          <a:schemeClr val="bg1"/>
                        </a:solidFill>
                        <a:latin typeface="Times New Roman"/>
                        <a:cs typeface="Times New Roman"/>
                      </a:endParaRPr>
                    </a:p>
                  </a:txBody>
                  <a:tcPr marL="219308" marR="219308" marT="109654" marB="162495">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cap="none" spc="0" dirty="0">
                          <a:solidFill>
                            <a:schemeClr val="bg1"/>
                          </a:solidFill>
                          <a:latin typeface="Times New Roman"/>
                          <a:cs typeface="Times New Roman"/>
                        </a:rPr>
                        <a:t>3 Nodes  </a:t>
                      </a:r>
                      <a:endParaRPr lang="en-US" sz="2000" cap="none" spc="0" dirty="0">
                        <a:solidFill>
                          <a:schemeClr val="bg1"/>
                        </a:solidFill>
                        <a:latin typeface="Times New Roman" panose="02020603050405020304" pitchFamily="18" charset="0"/>
                        <a:cs typeface="Times New Roman" panose="02020603050405020304" pitchFamily="18" charset="0"/>
                      </a:endParaRPr>
                    </a:p>
                  </a:txBody>
                  <a:tcPr marL="219308" marR="219308" marT="109654" marB="162495">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extLst>
                  <a:ext uri="{0D108BD9-81ED-4DB2-BD59-A6C34878D82A}">
                    <a16:rowId xmlns:a16="http://schemas.microsoft.com/office/drawing/2014/main" val="1448430168"/>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cap="none" spc="0">
                          <a:solidFill>
                            <a:schemeClr val="bg1"/>
                          </a:solidFill>
                          <a:latin typeface="Times New Roman"/>
                          <a:cs typeface="Times New Roman"/>
                        </a:rPr>
                        <a:t>Memory Size</a:t>
                      </a: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de-DE" sz="2000" cap="none" spc="0" dirty="0">
                          <a:solidFill>
                            <a:schemeClr val="bg1"/>
                          </a:solidFill>
                          <a:latin typeface="Times New Roman"/>
                          <a:cs typeface="Times New Roman"/>
                        </a:rPr>
                        <a:t>251.2 GB</a:t>
                      </a:r>
                      <a:endParaRPr lang="en-US" sz="2000" cap="none" spc="0" dirty="0">
                        <a:solidFill>
                          <a:schemeClr val="bg1"/>
                        </a:solidFill>
                        <a:latin typeface="Times New Roman"/>
                        <a:cs typeface="Times New Roman"/>
                      </a:endParaRP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131005278"/>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2000" cap="none" spc="0">
                          <a:solidFill>
                            <a:schemeClr val="bg1"/>
                          </a:solidFill>
                          <a:latin typeface="Times New Roman"/>
                          <a:cs typeface="Times New Roman"/>
                        </a:rPr>
                        <a:t>CPU Speed</a:t>
                      </a: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buNone/>
                      </a:pPr>
                      <a:r>
                        <a:rPr lang="it-IT" sz="2000" b="0" i="0" u="none" strike="noStrike" cap="none" spc="0" noProof="0" dirty="0">
                          <a:solidFill>
                            <a:schemeClr val="bg1"/>
                          </a:solidFill>
                          <a:latin typeface="Times New Roman"/>
                        </a:rPr>
                        <a:t>1995.312 MHz</a:t>
                      </a:r>
                      <a:endParaRPr lang="en-US" sz="2000" cap="none" spc="0" dirty="0">
                        <a:solidFill>
                          <a:schemeClr val="bg1"/>
                        </a:solidFill>
                        <a:latin typeface="Times New Roman"/>
                      </a:endParaRPr>
                    </a:p>
                  </a:txBody>
                  <a:tcPr marL="219308" marR="219308"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Text" lastClr="000000">
                        <a:lumMod val="65000"/>
                        <a:lumOff val="35000"/>
                      </a:sysClr>
                    </a:solidFill>
                  </a:tcPr>
                </a:tc>
                <a:extLst>
                  <a:ext uri="{0D108BD9-81ED-4DB2-BD59-A6C34878D82A}">
                    <a16:rowId xmlns:a16="http://schemas.microsoft.com/office/drawing/2014/main" val="2092179695"/>
                  </a:ext>
                </a:extLst>
              </a:tr>
              <a:tr h="75190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buNone/>
                      </a:pPr>
                      <a:r>
                        <a:rPr lang="en-US" sz="2000" b="0" i="0" u="none" strike="noStrike" cap="none" spc="0" noProof="0" dirty="0">
                          <a:solidFill>
                            <a:schemeClr val="bg1"/>
                          </a:solidFill>
                          <a:latin typeface="Times New Roman"/>
                        </a:rPr>
                        <a:t>Number</a:t>
                      </a:r>
                      <a:r>
                        <a:rPr lang="en-US" sz="2000" cap="none" spc="0" dirty="0">
                          <a:solidFill>
                            <a:schemeClr val="bg1"/>
                          </a:solidFill>
                          <a:latin typeface="Times New Roman"/>
                          <a:cs typeface="Times New Roman"/>
                        </a:rPr>
                        <a:t> of Core CPU</a:t>
                      </a:r>
                    </a:p>
                  </a:txBody>
                  <a:tcPr marL="219307" marR="219307"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buNone/>
                      </a:pPr>
                      <a:r>
                        <a:rPr lang="it-IT" sz="2000" b="0" i="0" u="none" strike="noStrike" cap="none" spc="0" noProof="0" dirty="0">
                          <a:solidFill>
                            <a:schemeClr val="bg1"/>
                          </a:solidFill>
                          <a:latin typeface="Times New Roman"/>
                        </a:rPr>
                        <a:t>3</a:t>
                      </a:r>
                    </a:p>
                  </a:txBody>
                  <a:tcPr marL="219307" marR="219307" marT="109654" marB="162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735959074"/>
                  </a:ext>
                </a:extLst>
              </a:tr>
            </a:tbl>
          </a:graphicData>
        </a:graphic>
      </p:graphicFrame>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BE58-365D-4D0C-BB49-57BEE6FFFF3D}"/>
              </a:ext>
            </a:extLst>
          </p:cNvPr>
          <p:cNvSpPr>
            <a:spLocks noGrp="1"/>
          </p:cNvSpPr>
          <p:nvPr>
            <p:ph type="title"/>
          </p:nvPr>
        </p:nvSpPr>
        <p:spPr>
          <a:xfrm>
            <a:off x="3910362" y="708674"/>
            <a:ext cx="5880409" cy="1119883"/>
          </a:xfrm>
        </p:spPr>
        <p:txBody>
          <a:bodyPr>
            <a:normAutofit/>
          </a:bodyPr>
          <a:lstStyle/>
          <a:p>
            <a:r>
              <a:rPr lang="en-US" sz="2800" b="1" dirty="0">
                <a:latin typeface="Times New Roman" panose="02020603050405020304" pitchFamily="18" charset="0"/>
                <a:cs typeface="Times New Roman" panose="02020603050405020304" pitchFamily="18" charset="0"/>
              </a:rPr>
              <a:t>FLOWCHART OF DATA ANALYSIS</a:t>
            </a:r>
          </a:p>
        </p:txBody>
      </p:sp>
      <p:sp>
        <p:nvSpPr>
          <p:cNvPr id="4" name="Oval 3">
            <a:extLst>
              <a:ext uri="{FF2B5EF4-FFF2-40B4-BE49-F238E27FC236}">
                <a16:creationId xmlns:a16="http://schemas.microsoft.com/office/drawing/2014/main" id="{D1091574-1F60-4F31-A804-DC4A5A781299}"/>
              </a:ext>
            </a:extLst>
          </p:cNvPr>
          <p:cNvSpPr/>
          <p:nvPr/>
        </p:nvSpPr>
        <p:spPr>
          <a:xfrm>
            <a:off x="932312" y="2767600"/>
            <a:ext cx="2702103" cy="1119883"/>
          </a:xfrm>
          <a:prstGeom prst="ellipse">
            <a:avLst/>
          </a:prstGeom>
          <a:solidFill>
            <a:srgbClr val="FFC000"/>
          </a:solidFill>
          <a:ln w="38100">
            <a:solidFill>
              <a:srgbClr val="0D1C3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accent1">
                  <a:lumMod val="60000"/>
                  <a:lumOff val="40000"/>
                </a:schemeClr>
              </a:solidFill>
              <a:highlight>
                <a:srgbClr val="CDBE8A"/>
              </a:highlight>
            </a:endParaRPr>
          </a:p>
        </p:txBody>
      </p:sp>
      <p:sp>
        <p:nvSpPr>
          <p:cNvPr id="5" name="TextBox 4">
            <a:extLst>
              <a:ext uri="{FF2B5EF4-FFF2-40B4-BE49-F238E27FC236}">
                <a16:creationId xmlns:a16="http://schemas.microsoft.com/office/drawing/2014/main" id="{972DAC4B-D5CF-4251-94C6-F98F10D09673}"/>
              </a:ext>
            </a:extLst>
          </p:cNvPr>
          <p:cNvSpPr txBox="1"/>
          <p:nvPr/>
        </p:nvSpPr>
        <p:spPr>
          <a:xfrm>
            <a:off x="1263722" y="2811267"/>
            <a:ext cx="194181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 Dataset from Kaggle</a:t>
            </a:r>
          </a:p>
        </p:txBody>
      </p:sp>
      <p:sp>
        <p:nvSpPr>
          <p:cNvPr id="6" name="Arrow: Right 5">
            <a:extLst>
              <a:ext uri="{FF2B5EF4-FFF2-40B4-BE49-F238E27FC236}">
                <a16:creationId xmlns:a16="http://schemas.microsoft.com/office/drawing/2014/main" id="{2B5577AE-87D0-4B5A-A67C-18E7AC091E93}"/>
              </a:ext>
            </a:extLst>
          </p:cNvPr>
          <p:cNvSpPr/>
          <p:nvPr/>
        </p:nvSpPr>
        <p:spPr>
          <a:xfrm>
            <a:off x="3752996" y="3226085"/>
            <a:ext cx="1181528" cy="2029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2D9ADC-F87E-4A12-8C36-714D4502C1DE}"/>
              </a:ext>
            </a:extLst>
          </p:cNvPr>
          <p:cNvSpPr/>
          <p:nvPr/>
        </p:nvSpPr>
        <p:spPr>
          <a:xfrm>
            <a:off x="5125092" y="2767600"/>
            <a:ext cx="1941815" cy="1119883"/>
          </a:xfrm>
          <a:prstGeom prst="rect">
            <a:avLst/>
          </a:prstGeom>
          <a:solidFill>
            <a:schemeClr val="accent4">
              <a:lumMod val="40000"/>
              <a:lumOff val="60000"/>
            </a:schemeClr>
          </a:solidFill>
          <a:ln w="38100">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D0EC46DD-9E0A-479C-83A2-ED8DA0D7C301}"/>
              </a:ext>
            </a:extLst>
          </p:cNvPr>
          <p:cNvSpPr/>
          <p:nvPr/>
        </p:nvSpPr>
        <p:spPr>
          <a:xfrm>
            <a:off x="7263829" y="3226085"/>
            <a:ext cx="924674" cy="2029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94CFBE-4DF1-4253-89FA-A8289DB0CAB8}"/>
              </a:ext>
            </a:extLst>
          </p:cNvPr>
          <p:cNvSpPr/>
          <p:nvPr/>
        </p:nvSpPr>
        <p:spPr>
          <a:xfrm>
            <a:off x="8393987" y="2811267"/>
            <a:ext cx="2650732" cy="1119883"/>
          </a:xfrm>
          <a:prstGeom prst="rect">
            <a:avLst/>
          </a:prstGeom>
          <a:solidFill>
            <a:schemeClr val="accent5">
              <a:lumMod val="40000"/>
              <a:lumOff val="60000"/>
            </a:schemeClr>
          </a:solidFill>
          <a:ln w="38100">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Arrow: Down 19">
            <a:extLst>
              <a:ext uri="{FF2B5EF4-FFF2-40B4-BE49-F238E27FC236}">
                <a16:creationId xmlns:a16="http://schemas.microsoft.com/office/drawing/2014/main" id="{912031E0-335D-47A5-8140-14AFFF02E2FE}"/>
              </a:ext>
            </a:extLst>
          </p:cNvPr>
          <p:cNvSpPr/>
          <p:nvPr/>
        </p:nvSpPr>
        <p:spPr>
          <a:xfrm>
            <a:off x="9536131" y="3987495"/>
            <a:ext cx="183222" cy="6975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200AF2-694C-4165-A156-653FC9B669A4}"/>
              </a:ext>
            </a:extLst>
          </p:cNvPr>
          <p:cNvSpPr/>
          <p:nvPr/>
        </p:nvSpPr>
        <p:spPr>
          <a:xfrm>
            <a:off x="8414535" y="4685016"/>
            <a:ext cx="2650732" cy="1119883"/>
          </a:xfrm>
          <a:prstGeom prst="rect">
            <a:avLst/>
          </a:prstGeom>
          <a:solidFill>
            <a:schemeClr val="accent6">
              <a:lumMod val="40000"/>
              <a:lumOff val="60000"/>
            </a:schemeClr>
          </a:solidFill>
          <a:ln w="38100">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81043E3A-C8A7-4117-BFAB-04C2A42CA723}"/>
              </a:ext>
            </a:extLst>
          </p:cNvPr>
          <p:cNvSpPr/>
          <p:nvPr/>
        </p:nvSpPr>
        <p:spPr>
          <a:xfrm>
            <a:off x="7387119" y="5157627"/>
            <a:ext cx="801384" cy="2029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D46D5C3-458C-4546-AC74-5784987643D2}"/>
              </a:ext>
            </a:extLst>
          </p:cNvPr>
          <p:cNvSpPr/>
          <p:nvPr/>
        </p:nvSpPr>
        <p:spPr>
          <a:xfrm>
            <a:off x="4992426" y="4756935"/>
            <a:ext cx="2394692" cy="1047964"/>
          </a:xfrm>
          <a:prstGeom prst="roundRect">
            <a:avLst/>
          </a:prstGeom>
          <a:solidFill>
            <a:schemeClr val="accent3">
              <a:lumMod val="75000"/>
            </a:schemeClr>
          </a:solidFill>
          <a:ln w="38100">
            <a:solidFill>
              <a:srgbClr val="0D1C3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2A8291-E516-41F6-BB33-8497B1967C8F}"/>
              </a:ext>
            </a:extLst>
          </p:cNvPr>
          <p:cNvSpPr txBox="1"/>
          <p:nvPr/>
        </p:nvSpPr>
        <p:spPr>
          <a:xfrm>
            <a:off x="5125092" y="2811267"/>
            <a:ext cx="1823234"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Upload Dataset to HDFS</a:t>
            </a:r>
          </a:p>
        </p:txBody>
      </p:sp>
      <p:sp>
        <p:nvSpPr>
          <p:cNvPr id="28" name="TextBox 27">
            <a:extLst>
              <a:ext uri="{FF2B5EF4-FFF2-40B4-BE49-F238E27FC236}">
                <a16:creationId xmlns:a16="http://schemas.microsoft.com/office/drawing/2014/main" id="{A723A966-C877-4490-B327-BAF12709251C}"/>
              </a:ext>
            </a:extLst>
          </p:cNvPr>
          <p:cNvSpPr txBox="1"/>
          <p:nvPr/>
        </p:nvSpPr>
        <p:spPr>
          <a:xfrm>
            <a:off x="8445785" y="3041151"/>
            <a:ext cx="249276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Created Table in Beeline</a:t>
            </a:r>
          </a:p>
        </p:txBody>
      </p:sp>
      <p:sp>
        <p:nvSpPr>
          <p:cNvPr id="29" name="TextBox 28">
            <a:extLst>
              <a:ext uri="{FF2B5EF4-FFF2-40B4-BE49-F238E27FC236}">
                <a16:creationId xmlns:a16="http://schemas.microsoft.com/office/drawing/2014/main" id="{0A10A3B2-7C27-4802-B44A-79F48417D65F}"/>
              </a:ext>
            </a:extLst>
          </p:cNvPr>
          <p:cNvSpPr txBox="1"/>
          <p:nvPr/>
        </p:nvSpPr>
        <p:spPr>
          <a:xfrm>
            <a:off x="5125092" y="4941870"/>
            <a:ext cx="1840110" cy="40495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Export Results</a:t>
            </a:r>
          </a:p>
        </p:txBody>
      </p:sp>
      <p:sp>
        <p:nvSpPr>
          <p:cNvPr id="7" name="Arrow: Left 6">
            <a:extLst>
              <a:ext uri="{FF2B5EF4-FFF2-40B4-BE49-F238E27FC236}">
                <a16:creationId xmlns:a16="http://schemas.microsoft.com/office/drawing/2014/main" id="{47E1A3AF-FA68-41D3-9629-D7969C01365E}"/>
              </a:ext>
            </a:extLst>
          </p:cNvPr>
          <p:cNvSpPr/>
          <p:nvPr/>
        </p:nvSpPr>
        <p:spPr>
          <a:xfrm>
            <a:off x="3996549" y="5104174"/>
            <a:ext cx="976045" cy="2029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71BE11E-8092-4109-A736-8FBBC5993A7A}"/>
              </a:ext>
            </a:extLst>
          </p:cNvPr>
          <p:cNvSpPr/>
          <p:nvPr/>
        </p:nvSpPr>
        <p:spPr>
          <a:xfrm>
            <a:off x="1001391" y="4685016"/>
            <a:ext cx="2963618" cy="1244146"/>
          </a:xfrm>
          <a:prstGeom prst="roundRect">
            <a:avLst/>
          </a:prstGeom>
          <a:solidFill>
            <a:schemeClr val="accent1">
              <a:lumMod val="40000"/>
              <a:lumOff val="60000"/>
            </a:schemeClr>
          </a:solidFill>
          <a:ln w="28575">
            <a:solidFill>
              <a:srgbClr val="0D1C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B35008-CB24-4699-97C4-EA8AC9C0A1EB}"/>
              </a:ext>
            </a:extLst>
          </p:cNvPr>
          <p:cNvSpPr txBox="1"/>
          <p:nvPr/>
        </p:nvSpPr>
        <p:spPr>
          <a:xfrm>
            <a:off x="1001392" y="4756935"/>
            <a:ext cx="2751604"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Analysis of Data </a:t>
            </a:r>
            <a:r>
              <a:rPr lang="en-US" sz="2000" dirty="0">
                <a:latin typeface="Times New Roman"/>
                <a:cs typeface="Times New Roman"/>
              </a:rPr>
              <a:t>using </a:t>
            </a:r>
            <a:r>
              <a:rPr lang="en-US" sz="2000" b="0" i="0" dirty="0">
                <a:effectLst/>
                <a:latin typeface="Times New Roman"/>
                <a:cs typeface="Times New Roman"/>
              </a:rPr>
              <a:t> Visualization,</a:t>
            </a:r>
            <a:r>
              <a:rPr lang="en-US" sz="2000" dirty="0">
                <a:latin typeface="Times New Roman"/>
                <a:cs typeface="Times New Roman"/>
              </a:rPr>
              <a:t> Bar and Line chart in Excel</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3DB0CD3F-C927-49C6-926D-C83E26E95623}"/>
              </a:ext>
            </a:extLst>
          </p:cNvPr>
          <p:cNvSpPr txBox="1"/>
          <p:nvPr/>
        </p:nvSpPr>
        <p:spPr>
          <a:xfrm>
            <a:off x="8568647" y="4847088"/>
            <a:ext cx="221322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Cleaning</a:t>
            </a:r>
          </a:p>
        </p:txBody>
      </p:sp>
    </p:spTree>
    <p:extLst>
      <p:ext uri="{BB962C8B-B14F-4D97-AF65-F5344CB8AC3E}">
        <p14:creationId xmlns:p14="http://schemas.microsoft.com/office/powerpoint/2010/main" val="607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BE58-365D-4D0C-BB49-57BEE6FFFF3D}"/>
              </a:ext>
            </a:extLst>
          </p:cNvPr>
          <p:cNvSpPr>
            <a:spLocks noGrp="1"/>
          </p:cNvSpPr>
          <p:nvPr>
            <p:ph type="title"/>
          </p:nvPr>
        </p:nvSpPr>
        <p:spPr>
          <a:xfrm>
            <a:off x="318500" y="123291"/>
            <a:ext cx="10489914" cy="1086491"/>
          </a:xfrm>
        </p:spPr>
        <p:txBody>
          <a:bodyPr>
            <a:normAutofit/>
          </a:bodyPr>
          <a:lstStyle/>
          <a:p>
            <a:r>
              <a:rPr lang="en-US" sz="2800" b="1" dirty="0">
                <a:latin typeface="Times New Roman" panose="02020603050405020304" pitchFamily="18" charset="0"/>
                <a:cs typeface="Times New Roman" panose="02020603050405020304" pitchFamily="18" charset="0"/>
              </a:rPr>
              <a:t>Workflow Chart</a:t>
            </a:r>
          </a:p>
        </p:txBody>
      </p:sp>
      <p:sp>
        <p:nvSpPr>
          <p:cNvPr id="4" name="Oval 3">
            <a:extLst>
              <a:ext uri="{FF2B5EF4-FFF2-40B4-BE49-F238E27FC236}">
                <a16:creationId xmlns:a16="http://schemas.microsoft.com/office/drawing/2014/main" id="{D1091574-1F60-4F31-A804-DC4A5A781299}"/>
              </a:ext>
            </a:extLst>
          </p:cNvPr>
          <p:cNvSpPr/>
          <p:nvPr/>
        </p:nvSpPr>
        <p:spPr>
          <a:xfrm>
            <a:off x="409254" y="1715784"/>
            <a:ext cx="1717498" cy="707887"/>
          </a:xfrm>
          <a:prstGeom prst="ellipse">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2DAC4B-D5CF-4251-94C6-F98F10D09673}"/>
              </a:ext>
            </a:extLst>
          </p:cNvPr>
          <p:cNvSpPr txBox="1"/>
          <p:nvPr/>
        </p:nvSpPr>
        <p:spPr>
          <a:xfrm>
            <a:off x="571499" y="1683709"/>
            <a:ext cx="183650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Customers requirements </a:t>
            </a:r>
          </a:p>
        </p:txBody>
      </p:sp>
      <p:sp>
        <p:nvSpPr>
          <p:cNvPr id="6" name="Arrow: Right 5">
            <a:extLst>
              <a:ext uri="{FF2B5EF4-FFF2-40B4-BE49-F238E27FC236}">
                <a16:creationId xmlns:a16="http://schemas.microsoft.com/office/drawing/2014/main" id="{2B5577AE-87D0-4B5A-A67C-18E7AC091E93}"/>
              </a:ext>
            </a:extLst>
          </p:cNvPr>
          <p:cNvSpPr/>
          <p:nvPr/>
        </p:nvSpPr>
        <p:spPr>
          <a:xfrm>
            <a:off x="2258818" y="1988625"/>
            <a:ext cx="948217" cy="1504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A2D9ADC-F87E-4A12-8C36-714D4502C1DE}"/>
              </a:ext>
            </a:extLst>
          </p:cNvPr>
          <p:cNvSpPr/>
          <p:nvPr/>
        </p:nvSpPr>
        <p:spPr>
          <a:xfrm>
            <a:off x="3279384" y="1703452"/>
            <a:ext cx="1717498" cy="1030758"/>
          </a:xfrm>
          <a:prstGeom prst="rect">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D0EC46DD-9E0A-479C-83A2-ED8DA0D7C301}"/>
              </a:ext>
            </a:extLst>
          </p:cNvPr>
          <p:cNvSpPr/>
          <p:nvPr/>
        </p:nvSpPr>
        <p:spPr>
          <a:xfrm>
            <a:off x="5037978" y="1988625"/>
            <a:ext cx="854044" cy="1504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1794CFBE-4DF1-4253-89FA-A8289DB0CAB8}"/>
              </a:ext>
            </a:extLst>
          </p:cNvPr>
          <p:cNvSpPr/>
          <p:nvPr/>
        </p:nvSpPr>
        <p:spPr>
          <a:xfrm>
            <a:off x="5892022" y="1715784"/>
            <a:ext cx="1710854" cy="893112"/>
          </a:xfrm>
          <a:prstGeom prst="rect">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D7200AF2-694C-4165-A156-653FC9B669A4}"/>
              </a:ext>
            </a:extLst>
          </p:cNvPr>
          <p:cNvSpPr/>
          <p:nvPr/>
        </p:nvSpPr>
        <p:spPr>
          <a:xfrm>
            <a:off x="8929739" y="3205668"/>
            <a:ext cx="2037923" cy="921955"/>
          </a:xfrm>
          <a:prstGeom prst="rect">
            <a:avLst/>
          </a:prstGeom>
          <a:solidFill>
            <a:schemeClr val="bg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1D46D5C3-458C-4546-AC74-5784987643D2}"/>
              </a:ext>
            </a:extLst>
          </p:cNvPr>
          <p:cNvSpPr/>
          <p:nvPr/>
        </p:nvSpPr>
        <p:spPr>
          <a:xfrm>
            <a:off x="5621835" y="3111743"/>
            <a:ext cx="2274013" cy="1188679"/>
          </a:xfrm>
          <a:prstGeom prst="roundRect">
            <a:avLst/>
          </a:prstGeom>
          <a:solidFill>
            <a:schemeClr val="accent6">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D2A8291-E516-41F6-BB33-8497B1967C8F}"/>
              </a:ext>
            </a:extLst>
          </p:cNvPr>
          <p:cNvSpPr txBox="1"/>
          <p:nvPr/>
        </p:nvSpPr>
        <p:spPr>
          <a:xfrm>
            <a:off x="3376559" y="1715784"/>
            <a:ext cx="141484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Planning data/tables </a:t>
            </a:r>
          </a:p>
        </p:txBody>
      </p:sp>
      <p:sp>
        <p:nvSpPr>
          <p:cNvPr id="28" name="TextBox 27">
            <a:extLst>
              <a:ext uri="{FF2B5EF4-FFF2-40B4-BE49-F238E27FC236}">
                <a16:creationId xmlns:a16="http://schemas.microsoft.com/office/drawing/2014/main" id="{A723A966-C877-4490-B327-BAF12709251C}"/>
              </a:ext>
            </a:extLst>
          </p:cNvPr>
          <p:cNvSpPr txBox="1"/>
          <p:nvPr/>
        </p:nvSpPr>
        <p:spPr>
          <a:xfrm>
            <a:off x="5851291" y="1828471"/>
            <a:ext cx="204455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Clean data prior to upload </a:t>
            </a:r>
          </a:p>
        </p:txBody>
      </p:sp>
      <p:sp>
        <p:nvSpPr>
          <p:cNvPr id="8" name="Arrow: Right 7">
            <a:extLst>
              <a:ext uri="{FF2B5EF4-FFF2-40B4-BE49-F238E27FC236}">
                <a16:creationId xmlns:a16="http://schemas.microsoft.com/office/drawing/2014/main" id="{9A19250F-A9EF-44C4-8431-7ADBD5EBA898}"/>
              </a:ext>
            </a:extLst>
          </p:cNvPr>
          <p:cNvSpPr/>
          <p:nvPr/>
        </p:nvSpPr>
        <p:spPr>
          <a:xfrm>
            <a:off x="7602876" y="2037652"/>
            <a:ext cx="915897" cy="135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91110DCB-3D02-4AA9-A604-9BEEE4FB293D}"/>
              </a:ext>
            </a:extLst>
          </p:cNvPr>
          <p:cNvSpPr/>
          <p:nvPr/>
        </p:nvSpPr>
        <p:spPr>
          <a:xfrm>
            <a:off x="8882009" y="1686940"/>
            <a:ext cx="2085653" cy="921955"/>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AC76D68-0A08-4232-AA72-177A7DB1BB80}"/>
              </a:ext>
            </a:extLst>
          </p:cNvPr>
          <p:cNvSpPr/>
          <p:nvPr/>
        </p:nvSpPr>
        <p:spPr>
          <a:xfrm>
            <a:off x="3317056" y="3129572"/>
            <a:ext cx="1604265" cy="1188679"/>
          </a:xfrm>
          <a:prstGeom prst="ellipse">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0A38F75-FAC4-4B55-8275-752B77573660}"/>
              </a:ext>
            </a:extLst>
          </p:cNvPr>
          <p:cNvSpPr/>
          <p:nvPr/>
        </p:nvSpPr>
        <p:spPr>
          <a:xfrm>
            <a:off x="430231" y="3177928"/>
            <a:ext cx="2099996" cy="1185128"/>
          </a:xfrm>
          <a:prstGeom prst="rect">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35E75FE9-E04B-48F0-BCDD-C6B2A498D588}"/>
              </a:ext>
            </a:extLst>
          </p:cNvPr>
          <p:cNvSpPr/>
          <p:nvPr/>
        </p:nvSpPr>
        <p:spPr>
          <a:xfrm>
            <a:off x="318500" y="5137079"/>
            <a:ext cx="2342507" cy="1438382"/>
          </a:xfrm>
          <a:prstGeom prst="ellipse">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459EF62C-5068-4210-9CED-8C536EEABF60}"/>
              </a:ext>
            </a:extLst>
          </p:cNvPr>
          <p:cNvSpPr/>
          <p:nvPr/>
        </p:nvSpPr>
        <p:spPr>
          <a:xfrm>
            <a:off x="4294597" y="5203491"/>
            <a:ext cx="2845941" cy="1082087"/>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880E134-E771-4CC5-A4F1-C83A7F99AF76}"/>
              </a:ext>
            </a:extLst>
          </p:cNvPr>
          <p:cNvSpPr txBox="1"/>
          <p:nvPr/>
        </p:nvSpPr>
        <p:spPr>
          <a:xfrm>
            <a:off x="9051533" y="1837597"/>
            <a:ext cx="19675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Confirm data looks correct </a:t>
            </a:r>
          </a:p>
        </p:txBody>
      </p:sp>
      <p:sp>
        <p:nvSpPr>
          <p:cNvPr id="21" name="TextBox 20">
            <a:extLst>
              <a:ext uri="{FF2B5EF4-FFF2-40B4-BE49-F238E27FC236}">
                <a16:creationId xmlns:a16="http://schemas.microsoft.com/office/drawing/2014/main" id="{0D3855E4-0555-4CA2-B848-85DAB50B55BF}"/>
              </a:ext>
            </a:extLst>
          </p:cNvPr>
          <p:cNvSpPr txBox="1"/>
          <p:nvPr/>
        </p:nvSpPr>
        <p:spPr>
          <a:xfrm>
            <a:off x="554804" y="3205668"/>
            <a:ext cx="183543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Downloaded Dataset to System</a:t>
            </a:r>
          </a:p>
        </p:txBody>
      </p:sp>
      <p:sp>
        <p:nvSpPr>
          <p:cNvPr id="22" name="TextBox 21">
            <a:extLst>
              <a:ext uri="{FF2B5EF4-FFF2-40B4-BE49-F238E27FC236}">
                <a16:creationId xmlns:a16="http://schemas.microsoft.com/office/drawing/2014/main" id="{E95C1E89-06A8-4358-BB40-7DB1EA5F5D2F}"/>
              </a:ext>
            </a:extLst>
          </p:cNvPr>
          <p:cNvSpPr txBox="1"/>
          <p:nvPr/>
        </p:nvSpPr>
        <p:spPr>
          <a:xfrm>
            <a:off x="3464984" y="3212594"/>
            <a:ext cx="145633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structuring </a:t>
            </a:r>
          </a:p>
        </p:txBody>
      </p:sp>
      <p:sp>
        <p:nvSpPr>
          <p:cNvPr id="27" name="TextBox 26">
            <a:extLst>
              <a:ext uri="{FF2B5EF4-FFF2-40B4-BE49-F238E27FC236}">
                <a16:creationId xmlns:a16="http://schemas.microsoft.com/office/drawing/2014/main" id="{87186177-7586-48DE-842A-5AFDBC2C9110}"/>
              </a:ext>
            </a:extLst>
          </p:cNvPr>
          <p:cNvSpPr txBox="1"/>
          <p:nvPr/>
        </p:nvSpPr>
        <p:spPr>
          <a:xfrm>
            <a:off x="5784350" y="3462489"/>
            <a:ext cx="185619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Creating Tables</a:t>
            </a:r>
          </a:p>
        </p:txBody>
      </p:sp>
      <p:sp>
        <p:nvSpPr>
          <p:cNvPr id="31" name="TextBox 30">
            <a:extLst>
              <a:ext uri="{FF2B5EF4-FFF2-40B4-BE49-F238E27FC236}">
                <a16:creationId xmlns:a16="http://schemas.microsoft.com/office/drawing/2014/main" id="{1FC73106-E4EA-4101-B484-4052C8A8E87D}"/>
              </a:ext>
            </a:extLst>
          </p:cNvPr>
          <p:cNvSpPr txBox="1"/>
          <p:nvPr/>
        </p:nvSpPr>
        <p:spPr>
          <a:xfrm>
            <a:off x="9051533" y="3429000"/>
            <a:ext cx="18904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Writing Queries</a:t>
            </a:r>
          </a:p>
        </p:txBody>
      </p:sp>
      <p:sp>
        <p:nvSpPr>
          <p:cNvPr id="32" name="TextBox 31">
            <a:extLst>
              <a:ext uri="{FF2B5EF4-FFF2-40B4-BE49-F238E27FC236}">
                <a16:creationId xmlns:a16="http://schemas.microsoft.com/office/drawing/2014/main" id="{4ED58A68-F945-4F3E-B80B-00ECE48B41EB}"/>
              </a:ext>
            </a:extLst>
          </p:cNvPr>
          <p:cNvSpPr txBox="1"/>
          <p:nvPr/>
        </p:nvSpPr>
        <p:spPr>
          <a:xfrm>
            <a:off x="672744" y="5347053"/>
            <a:ext cx="171749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Saving Files to Local System</a:t>
            </a:r>
          </a:p>
        </p:txBody>
      </p:sp>
      <p:sp>
        <p:nvSpPr>
          <p:cNvPr id="33" name="TextBox 32">
            <a:extLst>
              <a:ext uri="{FF2B5EF4-FFF2-40B4-BE49-F238E27FC236}">
                <a16:creationId xmlns:a16="http://schemas.microsoft.com/office/drawing/2014/main" id="{2675A9C5-FAE1-494C-B25C-30B0FD61E1B9}"/>
              </a:ext>
            </a:extLst>
          </p:cNvPr>
          <p:cNvSpPr txBox="1"/>
          <p:nvPr/>
        </p:nvSpPr>
        <p:spPr>
          <a:xfrm>
            <a:off x="4791400" y="5263411"/>
            <a:ext cx="180461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Performing Visualization</a:t>
            </a:r>
          </a:p>
        </p:txBody>
      </p:sp>
      <p:sp>
        <p:nvSpPr>
          <p:cNvPr id="35" name="Arrow: Down 34">
            <a:extLst>
              <a:ext uri="{FF2B5EF4-FFF2-40B4-BE49-F238E27FC236}">
                <a16:creationId xmlns:a16="http://schemas.microsoft.com/office/drawing/2014/main" id="{D2B49CEB-9CB8-4A3B-BEFA-818EF51D795D}"/>
              </a:ext>
            </a:extLst>
          </p:cNvPr>
          <p:cNvSpPr/>
          <p:nvPr/>
        </p:nvSpPr>
        <p:spPr>
          <a:xfrm>
            <a:off x="9494817" y="2667017"/>
            <a:ext cx="143838" cy="444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6" name="Arrow: Left 35">
            <a:extLst>
              <a:ext uri="{FF2B5EF4-FFF2-40B4-BE49-F238E27FC236}">
                <a16:creationId xmlns:a16="http://schemas.microsoft.com/office/drawing/2014/main" id="{9F5D89F7-EA92-4C59-921C-53A64307DEE9}"/>
              </a:ext>
            </a:extLst>
          </p:cNvPr>
          <p:cNvSpPr/>
          <p:nvPr/>
        </p:nvSpPr>
        <p:spPr>
          <a:xfrm>
            <a:off x="7996288" y="3637219"/>
            <a:ext cx="678152" cy="108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7" name="Arrow: Left 36">
            <a:extLst>
              <a:ext uri="{FF2B5EF4-FFF2-40B4-BE49-F238E27FC236}">
                <a16:creationId xmlns:a16="http://schemas.microsoft.com/office/drawing/2014/main" id="{740C54B0-ABE4-428C-86A6-BF106069D4DE}"/>
              </a:ext>
            </a:extLst>
          </p:cNvPr>
          <p:cNvSpPr/>
          <p:nvPr/>
        </p:nvSpPr>
        <p:spPr>
          <a:xfrm>
            <a:off x="4938604" y="3663539"/>
            <a:ext cx="582791" cy="10237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8" name="Arrow: Left 37">
            <a:extLst>
              <a:ext uri="{FF2B5EF4-FFF2-40B4-BE49-F238E27FC236}">
                <a16:creationId xmlns:a16="http://schemas.microsoft.com/office/drawing/2014/main" id="{B9A46DD5-D4CA-4B70-BB01-4EE6D204F27D}"/>
              </a:ext>
            </a:extLst>
          </p:cNvPr>
          <p:cNvSpPr/>
          <p:nvPr/>
        </p:nvSpPr>
        <p:spPr>
          <a:xfrm flipV="1">
            <a:off x="2595725" y="3663539"/>
            <a:ext cx="689868" cy="102377"/>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 name="Arrow: Down 2">
            <a:extLst>
              <a:ext uri="{FF2B5EF4-FFF2-40B4-BE49-F238E27FC236}">
                <a16:creationId xmlns:a16="http://schemas.microsoft.com/office/drawing/2014/main" id="{B72CB51A-6F62-491A-94F1-ADEA9AE9A934}"/>
              </a:ext>
            </a:extLst>
          </p:cNvPr>
          <p:cNvSpPr/>
          <p:nvPr/>
        </p:nvSpPr>
        <p:spPr>
          <a:xfrm>
            <a:off x="1376737" y="4479533"/>
            <a:ext cx="164387" cy="54453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D45E9786-CD93-4D40-A081-2FEA1E6A13E9}"/>
              </a:ext>
            </a:extLst>
          </p:cNvPr>
          <p:cNvSpPr/>
          <p:nvPr/>
        </p:nvSpPr>
        <p:spPr>
          <a:xfrm>
            <a:off x="2866490" y="5716384"/>
            <a:ext cx="1022280" cy="1262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4" name="Arrow: Right 23">
            <a:extLst>
              <a:ext uri="{FF2B5EF4-FFF2-40B4-BE49-F238E27FC236}">
                <a16:creationId xmlns:a16="http://schemas.microsoft.com/office/drawing/2014/main" id="{BB6FFF26-6F99-4F87-9896-8AF3195C0786}"/>
              </a:ext>
            </a:extLst>
          </p:cNvPr>
          <p:cNvSpPr/>
          <p:nvPr/>
        </p:nvSpPr>
        <p:spPr>
          <a:xfrm>
            <a:off x="7520683" y="5716384"/>
            <a:ext cx="901982" cy="108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AA8BE651-D3D8-43F3-8597-5E023B216B2F}"/>
              </a:ext>
            </a:extLst>
          </p:cNvPr>
          <p:cNvSpPr/>
          <p:nvPr/>
        </p:nvSpPr>
        <p:spPr>
          <a:xfrm>
            <a:off x="8818220" y="5203491"/>
            <a:ext cx="1974782" cy="1022167"/>
          </a:xfrm>
          <a:prstGeom prst="ellipse">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5775AE6-5E77-484A-A702-AB905ADD25F2}"/>
              </a:ext>
            </a:extLst>
          </p:cNvPr>
          <p:cNvSpPr txBox="1"/>
          <p:nvPr/>
        </p:nvSpPr>
        <p:spPr>
          <a:xfrm>
            <a:off x="9236467" y="5445303"/>
            <a:ext cx="11609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167688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D9512116-64FB-3478-3206-2783862061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1CD0D3F-AD7F-13CD-3B44-73DF28D0BF34}"/>
              </a:ext>
            </a:extLst>
          </p:cNvPr>
          <p:cNvSpPr>
            <a:spLocks noGrp="1"/>
          </p:cNvSpPr>
          <p:nvPr>
            <p:ph type="ftr" sz="quarter" idx="11"/>
          </p:nvPr>
        </p:nvSpPr>
        <p:spPr/>
        <p:txBody>
          <a:bodyPr/>
          <a:lstStyle/>
          <a:p>
            <a:pPr>
              <a:spcAft>
                <a:spcPts val="600"/>
              </a:spcAft>
            </a:pPr>
            <a:endParaRPr lang="en-US" dirty="0"/>
          </a:p>
        </p:txBody>
      </p:sp>
      <p:sp>
        <p:nvSpPr>
          <p:cNvPr id="3" name="Slide Number Placeholder 2" hidden="1">
            <a:extLst>
              <a:ext uri="{FF2B5EF4-FFF2-40B4-BE49-F238E27FC236}">
                <a16:creationId xmlns:a16="http://schemas.microsoft.com/office/drawing/2014/main" id="{EF2409E0-0078-6A53-8826-3617A91F99B1}"/>
              </a:ext>
            </a:extLst>
          </p:cNvPr>
          <p:cNvSpPr>
            <a:spLocks noGrp="1"/>
          </p:cNvSpPr>
          <p:nvPr>
            <p:ph type="sldNum" sz="quarter" idx="12"/>
          </p:nvPr>
        </p:nvSpPr>
        <p:spPr/>
        <p:txBody>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368999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78CB-D5E9-1305-1422-217BE6824105}"/>
              </a:ext>
            </a:extLst>
          </p:cNvPr>
          <p:cNvSpPr>
            <a:spLocks noGrp="1"/>
          </p:cNvSpPr>
          <p:nvPr>
            <p:ph type="title"/>
          </p:nvPr>
        </p:nvSpPr>
        <p:spPr>
          <a:xfrm>
            <a:off x="4112560" y="769029"/>
            <a:ext cx="6766560" cy="768096"/>
          </a:xfrm>
        </p:spPr>
        <p:txBody>
          <a:bodyPr/>
          <a:lstStyle/>
          <a:p>
            <a:r>
              <a:rPr lang="en-US" sz="2800" dirty="0"/>
              <a:t>Derivative Visualization Techniques</a:t>
            </a:r>
          </a:p>
        </p:txBody>
      </p:sp>
      <p:sp>
        <p:nvSpPr>
          <p:cNvPr id="3" name="Content Placeholder 2">
            <a:extLst>
              <a:ext uri="{FF2B5EF4-FFF2-40B4-BE49-F238E27FC236}">
                <a16:creationId xmlns:a16="http://schemas.microsoft.com/office/drawing/2014/main" id="{8A403E42-4023-F997-ED3F-C5D5671B841F}"/>
              </a:ext>
            </a:extLst>
          </p:cNvPr>
          <p:cNvSpPr>
            <a:spLocks noGrp="1"/>
          </p:cNvSpPr>
          <p:nvPr>
            <p:ph idx="1"/>
          </p:nvPr>
        </p:nvSpPr>
        <p:spPr>
          <a:xfrm>
            <a:off x="4078597" y="1963119"/>
            <a:ext cx="6766560" cy="2700528"/>
          </a:xfrm>
        </p:spPr>
        <p:txBody>
          <a:bodyPr/>
          <a:lstStyle/>
          <a:p>
            <a:pPr algn="just"/>
            <a:r>
              <a:rPr lang="en-US" sz="2000" dirty="0"/>
              <a:t>-Derivative visualization techniques involve the analysis of financial instruments such as options and futures contracts to identify potential instances of insider trading. For example, if someone purchases a large number of call options on a stock just before a positive earnings announcement, it could indicate that they had access to insider information.</a:t>
            </a:r>
          </a:p>
          <a:p>
            <a:pPr algn="just"/>
            <a:endParaRPr lang="en-US" sz="2000" dirty="0"/>
          </a:p>
          <a:p>
            <a:pPr algn="just"/>
            <a:r>
              <a:rPr lang="en-US" sz="2000" dirty="0"/>
              <a:t>-Another example of derivative visualization is network analysis. This technique involves mapping out relationships between individuals and companies to identify potential insider trading networks. By analyzing patterns of trading and communication, it may be possible to identify key players in an insider trading scheme.</a:t>
            </a:r>
          </a:p>
        </p:txBody>
      </p:sp>
      <p:sp>
        <p:nvSpPr>
          <p:cNvPr id="4" name="Footer Placeholder 3">
            <a:extLst>
              <a:ext uri="{FF2B5EF4-FFF2-40B4-BE49-F238E27FC236}">
                <a16:creationId xmlns:a16="http://schemas.microsoft.com/office/drawing/2014/main" id="{D42BEC86-4D13-AEB2-2B59-B9F73C8C44C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6772420-0E27-1A6A-B697-D83EABEE4264}"/>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35564115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{1011D21E-294B-4568-BC83-E0BB72A5EED6}tf78438558_win32</Template>
  <TotalTime>699</TotalTime>
  <Words>1191</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Calibri</vt:lpstr>
      <vt:lpstr>Consolas</vt:lpstr>
      <vt:lpstr>Google Sans</vt:lpstr>
      <vt:lpstr>Inter</vt:lpstr>
      <vt:lpstr>Sabon Next LT</vt:lpstr>
      <vt:lpstr>Times New Roman</vt:lpstr>
      <vt:lpstr>Office Theme</vt:lpstr>
      <vt:lpstr>System analysis and design  CIS5200</vt:lpstr>
      <vt:lpstr>Agenda</vt:lpstr>
      <vt:lpstr>Data specification </vt:lpstr>
      <vt:lpstr>Introduction</vt:lpstr>
      <vt:lpstr>Hw Experimental  specifications</vt:lpstr>
      <vt:lpstr>FLOWCHART OF DATA ANALYSIS</vt:lpstr>
      <vt:lpstr>Workflow Chart</vt:lpstr>
      <vt:lpstr>PowerPoint Presentation</vt:lpstr>
      <vt:lpstr>Derivative Visualization Techniques</vt:lpstr>
      <vt:lpstr>Non-Derivative Visualization Techniques</vt:lpstr>
      <vt:lpstr>How does reporting owner’s insider trading visualization work?</vt:lpstr>
      <vt:lpstr>Data collection</vt:lpstr>
      <vt:lpstr>Query 1</vt:lpstr>
      <vt:lpstr>Query 2</vt:lpstr>
      <vt:lpstr>Queries 3&amp;4 </vt:lpstr>
      <vt:lpstr>Visuals of Geo Maps</vt:lpstr>
      <vt:lpstr>QUERY 5</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CIS5200</dc:title>
  <dc:subject/>
  <dc:creator>Martinez, Jorge A.</dc:creator>
  <cp:lastModifiedBy>hiraj thakkar</cp:lastModifiedBy>
  <cp:revision>4</cp:revision>
  <dcterms:created xsi:type="dcterms:W3CDTF">2023-05-02T14:14:16Z</dcterms:created>
  <dcterms:modified xsi:type="dcterms:W3CDTF">2023-05-11T00:19:09Z</dcterms:modified>
</cp:coreProperties>
</file>