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20" r:id="rId8"/>
    <p:sldId id="306" r:id="rId9"/>
    <p:sldId id="303" r:id="rId10"/>
    <p:sldId id="305" r:id="rId11"/>
    <p:sldId id="315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D88D-069D-4D0D-99A5-6150E9B4044F}" v="3" dt="2024-01-12T20:36:36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485" y="1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418" y="59936"/>
            <a:ext cx="3343581" cy="2953115"/>
          </a:xfrm>
        </p:spPr>
        <p:txBody>
          <a:bodyPr anchor="b">
            <a:normAutofit/>
          </a:bodyPr>
          <a:lstStyle/>
          <a:p>
            <a:pPr algn="ctr"/>
            <a:r>
              <a:rPr lang="en-US" sz="33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ANOMALY</a:t>
            </a:r>
            <a:br>
              <a:rPr lang="en-US" sz="3300" dirty="0">
                <a:solidFill>
                  <a:schemeClr val="tx1"/>
                </a:solidFill>
                <a:latin typeface="Amasis MT Pro Black" panose="02040A04050005020304" pitchFamily="18" charset="0"/>
              </a:rPr>
            </a:br>
            <a:r>
              <a:rPr lang="en-US" sz="3300" dirty="0">
                <a:solidFill>
                  <a:schemeClr val="tx1"/>
                </a:solidFill>
                <a:latin typeface="Amasis MT Pro Black" panose="02040A04050005020304" pitchFamily="18" charset="0"/>
              </a:rPr>
              <a:t>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1023" y="4540941"/>
            <a:ext cx="3567801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Amasis MT Pro Black" panose="02040A04050005020304" pitchFamily="18" charset="0"/>
              </a:rPr>
              <a:t>Name: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7FF041-BBFF-5152-1337-658D68A3876B}"/>
              </a:ext>
            </a:extLst>
          </p:cNvPr>
          <p:cNvSpPr txBox="1"/>
          <p:nvPr/>
        </p:nvSpPr>
        <p:spPr>
          <a:xfrm>
            <a:off x="8937749" y="4851301"/>
            <a:ext cx="2106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askerville Old Face" panose="02020602080505020303" pitchFamily="18" charset="0"/>
              </a:rPr>
              <a:t>Hirakjyoti Medhi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1012B-4A26-7F31-2A79-07087DE3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" y="-1"/>
            <a:ext cx="8934476" cy="639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3BB184-EBB7-7264-C999-1506875C1BF5}"/>
              </a:ext>
            </a:extLst>
          </p:cNvPr>
          <p:cNvSpPr txBox="1"/>
          <p:nvPr/>
        </p:nvSpPr>
        <p:spPr>
          <a:xfrm>
            <a:off x="372083" y="543657"/>
            <a:ext cx="10776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Baskerville Old Face" panose="02020602080505020303" pitchFamily="18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6762D-FC9A-7F75-5048-E95BFA2662C6}"/>
              </a:ext>
            </a:extLst>
          </p:cNvPr>
          <p:cNvSpPr txBox="1"/>
          <p:nvPr/>
        </p:nvSpPr>
        <p:spPr>
          <a:xfrm>
            <a:off x="726646" y="2015413"/>
            <a:ext cx="109813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CCTV Surveillance is used to a greater extent but still it lacks the feature of automatic violence detection </a:t>
            </a:r>
          </a:p>
          <a:p>
            <a:r>
              <a:rPr lang="en-US" sz="2800" dirty="0"/>
              <a:t>2. Manual monitoring is not a feasible task and the time taken to respond to the situation is also crucial </a:t>
            </a:r>
          </a:p>
          <a:p>
            <a:r>
              <a:rPr lang="en-US" sz="2800" dirty="0"/>
              <a:t>3. A Real-Time violence alert is proposed </a:t>
            </a:r>
            <a:endParaRPr lang="en-IN" sz="2500" b="0" i="0" u="none" strike="noStrike" baseline="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76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884B3B-8CCA-ECF8-8980-084DB175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440" y="852617"/>
            <a:ext cx="7909560" cy="515194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6B803E-AAAE-E1D3-C7F4-51DC0C2CB33D}"/>
              </a:ext>
            </a:extLst>
          </p:cNvPr>
          <p:cNvSpPr/>
          <p:nvPr/>
        </p:nvSpPr>
        <p:spPr>
          <a:xfrm>
            <a:off x="214132" y="221362"/>
            <a:ext cx="4555988" cy="7523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Architecture Diagram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31AD4-7442-0042-A6B0-E47BFC39C350}"/>
              </a:ext>
            </a:extLst>
          </p:cNvPr>
          <p:cNvSpPr txBox="1"/>
          <p:nvPr/>
        </p:nvSpPr>
        <p:spPr>
          <a:xfrm>
            <a:off x="515591" y="1287939"/>
            <a:ext cx="42545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NimbusRomNo9L-Regu"/>
              </a:rPr>
              <a:t>Footage from the surveillance camera is broken down into frames. The frames are</a:t>
            </a: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given as input to </a:t>
            </a:r>
            <a:r>
              <a:rPr lang="en-US" sz="2400" b="0" i="0" u="none" strike="noStrike" baseline="0" dirty="0" err="1">
                <a:latin typeface="NimbusRomNo9L-Regu"/>
              </a:rPr>
              <a:t>MobileNet</a:t>
            </a:r>
            <a:r>
              <a:rPr lang="en-US" sz="2400" b="0" i="0" u="none" strike="noStrike" baseline="0" dirty="0">
                <a:latin typeface="NimbusRomNo9L-Regu"/>
              </a:rPr>
              <a:t> v2 classifier for detecting violent activities in the given</a:t>
            </a: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sequence of input frames. If no violent activity is recognized the respective frames are</a:t>
            </a: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discarded. The violence detected frame is obtained and it is enhanced for better clarity.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97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6B803E-AAAE-E1D3-C7F4-51DC0C2CB33D}"/>
              </a:ext>
            </a:extLst>
          </p:cNvPr>
          <p:cNvSpPr/>
          <p:nvPr/>
        </p:nvSpPr>
        <p:spPr>
          <a:xfrm>
            <a:off x="214132" y="221362"/>
            <a:ext cx="4555988" cy="7523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About the Dataset: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31AD4-7442-0042-A6B0-E47BFC39C350}"/>
              </a:ext>
            </a:extLst>
          </p:cNvPr>
          <p:cNvSpPr txBox="1"/>
          <p:nvPr/>
        </p:nvSpPr>
        <p:spPr>
          <a:xfrm>
            <a:off x="515591" y="1287939"/>
            <a:ext cx="42545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u="none" strike="noStrike" baseline="0" dirty="0">
                <a:latin typeface="NimbusRomNo9L-Regu"/>
              </a:rPr>
              <a:t>The dataset contains 1000 video clips which belongs to two classes,</a:t>
            </a:r>
          </a:p>
          <a:p>
            <a:pPr algn="l"/>
            <a:r>
              <a:rPr lang="en-US" sz="2800" b="0" i="0" u="none" strike="noStrike" baseline="0" dirty="0">
                <a:latin typeface="NimbusRomNo9L-Regu"/>
              </a:rPr>
              <a:t>violence and non-violence respectively. The average duration of the video clips is</a:t>
            </a:r>
          </a:p>
          <a:p>
            <a:pPr algn="l"/>
            <a:r>
              <a:rPr lang="en-US" sz="2800" b="0" i="0" u="none" strike="noStrike" baseline="0" dirty="0">
                <a:latin typeface="NimbusRomNo9L-Regu"/>
              </a:rPr>
              <a:t>5 seconds and majority of those videos are from CCTV footages.</a:t>
            </a:r>
            <a:endParaRPr lang="en-IN" sz="2800" dirty="0">
              <a:latin typeface="Calisto MT" panose="02040603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36BBE-3B60-BD64-C95C-CD8E3CB3B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636" y="1287938"/>
            <a:ext cx="6684773" cy="43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5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C64A8F-60AD-D233-A967-838DDBA5D76C}"/>
              </a:ext>
            </a:extLst>
          </p:cNvPr>
          <p:cNvSpPr/>
          <p:nvPr/>
        </p:nvSpPr>
        <p:spPr>
          <a:xfrm>
            <a:off x="333462" y="197320"/>
            <a:ext cx="2455458" cy="584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CF20E-D508-9FD9-987B-1B5600A6957A}"/>
              </a:ext>
            </a:extLst>
          </p:cNvPr>
          <p:cNvSpPr txBox="1"/>
          <p:nvPr/>
        </p:nvSpPr>
        <p:spPr>
          <a:xfrm>
            <a:off x="333462" y="1503242"/>
            <a:ext cx="9923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 A dataset having 1000 videos each of violence category and nonviolence category was chosen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 A model was trained using MobileNetV2 using the     dataset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 Real-time video footage is given as input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 Output is obtained as image frames </a:t>
            </a:r>
            <a:endParaRPr lang="en-IN" sz="3200" dirty="0">
              <a:latin typeface="Calisto MT" panose="02040603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9A21A-B6CF-AF26-44E5-CDCDBD7A1103}"/>
              </a:ext>
            </a:extLst>
          </p:cNvPr>
          <p:cNvSpPr txBox="1"/>
          <p:nvPr/>
        </p:nvSpPr>
        <p:spPr>
          <a:xfrm>
            <a:off x="333462" y="168867"/>
            <a:ext cx="3888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78345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E1A091-5890-CD1F-D704-3440BD3A4D2C}"/>
              </a:ext>
            </a:extLst>
          </p:cNvPr>
          <p:cNvSpPr/>
          <p:nvPr/>
        </p:nvSpPr>
        <p:spPr>
          <a:xfrm>
            <a:off x="333462" y="197320"/>
            <a:ext cx="2546898" cy="584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5E936-C0DA-6CC4-1F6F-1C8F383D568E}"/>
              </a:ext>
            </a:extLst>
          </p:cNvPr>
          <p:cNvSpPr txBox="1"/>
          <p:nvPr/>
        </p:nvSpPr>
        <p:spPr>
          <a:xfrm>
            <a:off x="698017" y="1659285"/>
            <a:ext cx="1023973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 Convolutional neural network that is 53 layers deep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 Provides real-time classification capabilities under computing constraints in devices like smartphones.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 Utilizes an inverted residual structure where the input and output of the residual blocks are thin bottleneck layers.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 Uses lightweight convolutions to filter features in the expansion layer</a:t>
            </a:r>
            <a:endParaRPr lang="en-US" sz="3200" b="0" i="0" dirty="0">
              <a:effectLst/>
              <a:latin typeface="Calisto MT" panose="02040603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6BE0F-2DB2-DE5E-C0DC-AE2A8B9865F2}"/>
              </a:ext>
            </a:extLst>
          </p:cNvPr>
          <p:cNvSpPr txBox="1"/>
          <p:nvPr/>
        </p:nvSpPr>
        <p:spPr>
          <a:xfrm>
            <a:off x="333463" y="197320"/>
            <a:ext cx="3888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solidFill>
                  <a:schemeClr val="bg1"/>
                </a:solidFill>
              </a:rPr>
              <a:t>MobileNet</a:t>
            </a:r>
            <a:r>
              <a:rPr lang="en-IN" sz="3200" dirty="0">
                <a:solidFill>
                  <a:schemeClr val="bg1"/>
                </a:solidFill>
              </a:rPr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318095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03560D-166E-A4D4-63CB-531C9ABFD49E}"/>
              </a:ext>
            </a:extLst>
          </p:cNvPr>
          <p:cNvSpPr/>
          <p:nvPr/>
        </p:nvSpPr>
        <p:spPr>
          <a:xfrm>
            <a:off x="266218" y="279622"/>
            <a:ext cx="1989302" cy="5829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D01DF-DE65-C091-2204-26402F25B4CC}"/>
              </a:ext>
            </a:extLst>
          </p:cNvPr>
          <p:cNvSpPr txBox="1"/>
          <p:nvPr/>
        </p:nvSpPr>
        <p:spPr>
          <a:xfrm>
            <a:off x="405892" y="258834"/>
            <a:ext cx="3312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3D311-B1F1-7207-D5CB-32D1E46DBE50}"/>
              </a:ext>
            </a:extLst>
          </p:cNvPr>
          <p:cNvSpPr txBox="1"/>
          <p:nvPr/>
        </p:nvSpPr>
        <p:spPr>
          <a:xfrm>
            <a:off x="351842" y="1270749"/>
            <a:ext cx="114883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NimbusRomNo9L-Regu"/>
              </a:rPr>
              <a:t>In this section testing and training accuracy are displayed in the below given graphical</a:t>
            </a: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representation. For each epoch 350 videos from the violence class and 350</a:t>
            </a: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videos from the non-violence are trained. 92.5% accuracy was obtained on training and a</a:t>
            </a: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respective accuracy of 92.5% was obtained when a CCTV footage that was not included</a:t>
            </a: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in the dataset was given for testing.</a:t>
            </a:r>
            <a:endParaRPr lang="en-IN" sz="2400" b="0" i="0" u="none" strike="noStrike" baseline="0" dirty="0">
              <a:latin typeface="NimbusRomNo9L-Regu"/>
            </a:endParaRP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In the graph the accuracy and loss comes to a constant level of increment</a:t>
            </a: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and decrement after approximately 5 epochs. The obtained confusion matrix and</a:t>
            </a: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other evaluation parameters are also shown.</a:t>
            </a: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A video with violence is given as input to the system. The Figure shows one frame</a:t>
            </a: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in the video that was labeled to have violent activity. Another video clip without violent</a:t>
            </a: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activity was given as input.</a:t>
            </a:r>
          </a:p>
        </p:txBody>
      </p:sp>
    </p:spTree>
    <p:extLst>
      <p:ext uri="{BB962C8B-B14F-4D97-AF65-F5344CB8AC3E}">
        <p14:creationId xmlns:p14="http://schemas.microsoft.com/office/powerpoint/2010/main" val="400008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518460-FE2A-88FC-4E7A-A7C862AA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10" y="3213460"/>
            <a:ext cx="5537638" cy="3174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FA6991-F25A-E7BA-6151-1CE6F810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949" y="301925"/>
            <a:ext cx="6202912" cy="52363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3210D-DC7A-0C50-BC58-17836EDAD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26" y="0"/>
            <a:ext cx="5598922" cy="31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3B729F-7929-9235-A93A-4ACD72FC1A60}"/>
              </a:ext>
            </a:extLst>
          </p:cNvPr>
          <p:cNvSpPr/>
          <p:nvPr/>
        </p:nvSpPr>
        <p:spPr>
          <a:xfrm>
            <a:off x="653142" y="413073"/>
            <a:ext cx="2472737" cy="6353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196529-1368-53F0-11FD-CBAC392320A8}"/>
              </a:ext>
            </a:extLst>
          </p:cNvPr>
          <p:cNvSpPr txBox="1"/>
          <p:nvPr/>
        </p:nvSpPr>
        <p:spPr>
          <a:xfrm>
            <a:off x="734171" y="340525"/>
            <a:ext cx="4783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275CA-4E6D-FA6B-0E69-0F4DBC646E82}"/>
              </a:ext>
            </a:extLst>
          </p:cNvPr>
          <p:cNvSpPr txBox="1"/>
          <p:nvPr/>
        </p:nvSpPr>
        <p:spPr>
          <a:xfrm>
            <a:off x="653142" y="1582340"/>
            <a:ext cx="110661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NimbusRomNo9L-Regu"/>
              </a:rPr>
              <a:t>Violence scene detection in real-time is a challenging problem due to the diverse content</a:t>
            </a: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and large variations quality. In this research, we use the </a:t>
            </a:r>
            <a:r>
              <a:rPr lang="en-US" sz="2400" b="0" i="0" u="none" strike="noStrike" baseline="0" dirty="0" err="1">
                <a:latin typeface="NimbusRomNo9L-Regu"/>
              </a:rPr>
              <a:t>MobileNet</a:t>
            </a:r>
            <a:r>
              <a:rPr lang="en-US" sz="2400" b="0" i="0" u="none" strike="noStrike" baseline="0" dirty="0">
                <a:latin typeface="NimbusRomNo9L-Regu"/>
              </a:rPr>
              <a:t> v2 model to</a:t>
            </a: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offer an innovative and efficient technique for identifying violent events in real-time</a:t>
            </a: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surveillance footage. The proposed network has a good recognition accuracy in typical</a:t>
            </a: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benchmark datasets, indicating that it can learn discriminative motion saliency maps</a:t>
            </a: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successfully. It’s also computationally efficient, making it ideal for use in time-critical</a:t>
            </a: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applications and low-end devices. Here, we had also shown the working of an Alert</a:t>
            </a: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system that is integrated with the pretrained model. In comparison to other state-</a:t>
            </a:r>
            <a:r>
              <a:rPr lang="en-US" sz="2400" b="0" i="0" u="none" strike="noStrike" baseline="0" dirty="0" err="1">
                <a:latin typeface="NimbusRomNo9L-Regu"/>
              </a:rPr>
              <a:t>ofthe</a:t>
            </a:r>
            <a:r>
              <a:rPr lang="en-US" sz="2400" b="0" i="0" u="none" strike="noStrike" baseline="0" dirty="0">
                <a:latin typeface="NimbusRomNo9L-Regu"/>
              </a:rPr>
              <a:t>-</a:t>
            </a:r>
          </a:p>
          <a:p>
            <a:pPr algn="l"/>
            <a:r>
              <a:rPr lang="en-US" sz="2400" b="0" i="0" u="none" strike="noStrike" baseline="0" dirty="0">
                <a:latin typeface="NimbusRomNo9L-Regu"/>
              </a:rPr>
              <a:t>art approaches, this methodology will give a far superior option.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5858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{AEEE7917-AABB-41F3-8F3F-B807579869F1}tf22712842_win32</Template>
  <TotalTime>2943</TotalTime>
  <Words>519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Amasis MT Pro Black</vt:lpstr>
      <vt:lpstr>Arial</vt:lpstr>
      <vt:lpstr>Baskerville Old Face</vt:lpstr>
      <vt:lpstr>Bookman Old Style</vt:lpstr>
      <vt:lpstr>Calibri</vt:lpstr>
      <vt:lpstr>Calisto MT</vt:lpstr>
      <vt:lpstr>Franklin Gothic Book</vt:lpstr>
      <vt:lpstr>NimbusRomNo9L-Regu</vt:lpstr>
      <vt:lpstr>Custom</vt:lpstr>
      <vt:lpstr>ANOMALY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KHARAGPUR DATA SCIENCE HACKATHON</dc:title>
  <dc:creator>BISWAJIT BERA</dc:creator>
  <cp:lastModifiedBy>Hirakjyoti Medhi</cp:lastModifiedBy>
  <cp:revision>4</cp:revision>
  <dcterms:created xsi:type="dcterms:W3CDTF">2024-01-10T18:25:47Z</dcterms:created>
  <dcterms:modified xsi:type="dcterms:W3CDTF">2024-03-20T19:54:43Z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