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69" r:id="rId6"/>
    <p:sldId id="257" r:id="rId7"/>
    <p:sldId id="270" r:id="rId8"/>
    <p:sldId id="265" r:id="rId9"/>
    <p:sldId id="266" r:id="rId10"/>
    <p:sldId id="268"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55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55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09625" y="885824"/>
            <a:ext cx="10668000" cy="57150"/>
          </a:xfrm>
          <a:custGeom>
            <a:avLst/>
            <a:gdLst/>
            <a:ahLst/>
            <a:cxnLst/>
            <a:rect l="l" t="t" r="r" b="b"/>
            <a:pathLst>
              <a:path w="10668000" h="57150">
                <a:moveTo>
                  <a:pt x="10668000" y="45720"/>
                </a:moveTo>
                <a:lnTo>
                  <a:pt x="0" y="45720"/>
                </a:lnTo>
                <a:lnTo>
                  <a:pt x="0" y="57150"/>
                </a:lnTo>
                <a:lnTo>
                  <a:pt x="10668000" y="57150"/>
                </a:lnTo>
                <a:lnTo>
                  <a:pt x="10668000" y="45720"/>
                </a:lnTo>
                <a:close/>
              </a:path>
              <a:path w="10668000" h="57150">
                <a:moveTo>
                  <a:pt x="10668000" y="0"/>
                </a:moveTo>
                <a:lnTo>
                  <a:pt x="0" y="0"/>
                </a:lnTo>
                <a:lnTo>
                  <a:pt x="0" y="34290"/>
                </a:lnTo>
                <a:lnTo>
                  <a:pt x="10668000" y="34290"/>
                </a:lnTo>
                <a:lnTo>
                  <a:pt x="106680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5991224"/>
            <a:ext cx="12191999" cy="866773"/>
          </a:xfrm>
          <a:prstGeom prst="rect">
            <a:avLst/>
          </a:prstGeom>
        </p:spPr>
      </p:pic>
      <p:sp>
        <p:nvSpPr>
          <p:cNvPr id="2" name="Holder 2"/>
          <p:cNvSpPr>
            <a:spLocks noGrp="1"/>
          </p:cNvSpPr>
          <p:nvPr>
            <p:ph type="title"/>
          </p:nvPr>
        </p:nvSpPr>
        <p:spPr>
          <a:xfrm>
            <a:off x="892175" y="135572"/>
            <a:ext cx="5477510" cy="606488"/>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a:xfrm>
            <a:off x="881379" y="1168082"/>
            <a:ext cx="10429240" cy="4224655"/>
          </a:xfrm>
          <a:prstGeom prst="rect">
            <a:avLst/>
          </a:prstGeom>
        </p:spPr>
        <p:txBody>
          <a:bodyPr wrap="square" lIns="0" tIns="0" rIns="0" bIns="0">
            <a:spAutoFit/>
          </a:bodyPr>
          <a:lstStyle>
            <a:lvl1pPr>
              <a:defRPr sz="155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1388612"/>
            <a:ext cx="8324215" cy="834267"/>
          </a:xfrm>
          <a:prstGeom prst="rect">
            <a:avLst/>
          </a:prstGeom>
        </p:spPr>
        <p:txBody>
          <a:bodyPr vert="horz" wrap="square" lIns="0" tIns="5715" rIns="0" bIns="0" rtlCol="0">
            <a:spAutoFit/>
          </a:bodyPr>
          <a:lstStyle/>
          <a:p>
            <a:pPr marL="2287905" marR="5080" indent="-2275205">
              <a:lnSpc>
                <a:spcPct val="102400"/>
              </a:lnSpc>
              <a:spcBef>
                <a:spcPts val="45"/>
              </a:spcBef>
            </a:pPr>
            <a:r>
              <a:rPr lang="en-US" dirty="0"/>
              <a:t>Title: Fake social media detection and reporting</a:t>
            </a:r>
            <a:endParaRPr spc="-10" dirty="0"/>
          </a:p>
        </p:txBody>
      </p:sp>
      <p:sp>
        <p:nvSpPr>
          <p:cNvPr id="3" name="object 3"/>
          <p:cNvSpPr txBox="1"/>
          <p:nvPr/>
        </p:nvSpPr>
        <p:spPr>
          <a:xfrm>
            <a:off x="869950" y="2749232"/>
            <a:ext cx="3522345" cy="334645"/>
          </a:xfrm>
          <a:prstGeom prst="rect">
            <a:avLst/>
          </a:prstGeom>
        </p:spPr>
        <p:txBody>
          <a:bodyPr vert="horz" wrap="square" lIns="0" tIns="15875" rIns="0" bIns="0" rtlCol="0">
            <a:spAutoFit/>
          </a:bodyPr>
          <a:lstStyle/>
          <a:p>
            <a:pPr marL="12700">
              <a:lnSpc>
                <a:spcPct val="100000"/>
              </a:lnSpc>
              <a:spcBef>
                <a:spcPts val="125"/>
              </a:spcBef>
            </a:pPr>
            <a:r>
              <a:rPr sz="2000" b="1" dirty="0">
                <a:solidFill>
                  <a:srgbClr val="17375E"/>
                </a:solidFill>
                <a:latin typeface="Verdana"/>
                <a:cs typeface="Verdana"/>
              </a:rPr>
              <a:t>Batch</a:t>
            </a:r>
            <a:r>
              <a:rPr sz="2000" b="1" spc="-25" dirty="0">
                <a:solidFill>
                  <a:srgbClr val="17375E"/>
                </a:solidFill>
                <a:latin typeface="Verdana"/>
                <a:cs typeface="Verdana"/>
              </a:rPr>
              <a:t> </a:t>
            </a:r>
            <a:r>
              <a:rPr sz="2000" b="1" dirty="0">
                <a:solidFill>
                  <a:srgbClr val="17375E"/>
                </a:solidFill>
                <a:latin typeface="Verdana"/>
                <a:cs typeface="Verdana"/>
              </a:rPr>
              <a:t>Number:</a:t>
            </a:r>
            <a:r>
              <a:rPr sz="2000" b="1" spc="-65" dirty="0">
                <a:solidFill>
                  <a:srgbClr val="17375E"/>
                </a:solidFill>
                <a:latin typeface="Verdana"/>
                <a:cs typeface="Verdana"/>
              </a:rPr>
              <a:t> </a:t>
            </a:r>
            <a:r>
              <a:rPr sz="2000" b="1" dirty="0">
                <a:solidFill>
                  <a:srgbClr val="17375E"/>
                </a:solidFill>
                <a:latin typeface="Verdana"/>
                <a:cs typeface="Verdana"/>
              </a:rPr>
              <a:t>CSD-</a:t>
            </a:r>
            <a:r>
              <a:rPr sz="2000" b="1" spc="-25" dirty="0">
                <a:solidFill>
                  <a:srgbClr val="17375E"/>
                </a:solidFill>
                <a:latin typeface="Verdana"/>
                <a:cs typeface="Verdana"/>
              </a:rPr>
              <a:t>G</a:t>
            </a:r>
            <a:r>
              <a:rPr lang="en-IN" sz="2000" b="1" spc="-25" dirty="0">
                <a:solidFill>
                  <a:srgbClr val="17375E"/>
                </a:solidFill>
                <a:latin typeface="Verdana"/>
                <a:cs typeface="Verdana"/>
              </a:rPr>
              <a:t>6</a:t>
            </a:r>
            <a:endParaRPr sz="2000" dirty="0">
              <a:latin typeface="Verdana"/>
              <a:cs typeface="Verdana"/>
            </a:endParaRPr>
          </a:p>
        </p:txBody>
      </p:sp>
      <p:sp>
        <p:nvSpPr>
          <p:cNvPr id="5" name="object 5"/>
          <p:cNvSpPr txBox="1"/>
          <p:nvPr/>
        </p:nvSpPr>
        <p:spPr>
          <a:xfrm>
            <a:off x="6629018" y="3302317"/>
            <a:ext cx="5184140" cy="2082164"/>
          </a:xfrm>
          <a:prstGeom prst="rect">
            <a:avLst/>
          </a:prstGeom>
        </p:spPr>
        <p:txBody>
          <a:bodyPr vert="horz" wrap="square" lIns="0" tIns="15875" rIns="0" bIns="0" rtlCol="0">
            <a:spAutoFit/>
          </a:bodyPr>
          <a:lstStyle/>
          <a:p>
            <a:pPr algn="ctr">
              <a:lnSpc>
                <a:spcPct val="100000"/>
              </a:lnSpc>
              <a:spcBef>
                <a:spcPts val="125"/>
              </a:spcBef>
            </a:pPr>
            <a:r>
              <a:rPr sz="2000" b="1" dirty="0">
                <a:solidFill>
                  <a:srgbClr val="17375E"/>
                </a:solidFill>
                <a:latin typeface="Verdana"/>
                <a:cs typeface="Verdana"/>
              </a:rPr>
              <a:t>Under</a:t>
            </a:r>
            <a:r>
              <a:rPr sz="2000" b="1" spc="-10" dirty="0">
                <a:solidFill>
                  <a:srgbClr val="17375E"/>
                </a:solidFill>
                <a:latin typeface="Verdana"/>
                <a:cs typeface="Verdana"/>
              </a:rPr>
              <a:t> </a:t>
            </a:r>
            <a:r>
              <a:rPr sz="2000" b="1" dirty="0">
                <a:solidFill>
                  <a:srgbClr val="17375E"/>
                </a:solidFill>
                <a:latin typeface="Verdana"/>
                <a:cs typeface="Verdana"/>
              </a:rPr>
              <a:t>the</a:t>
            </a:r>
            <a:r>
              <a:rPr sz="2000" b="1" spc="-40" dirty="0">
                <a:solidFill>
                  <a:srgbClr val="17375E"/>
                </a:solidFill>
                <a:latin typeface="Verdana"/>
                <a:cs typeface="Verdana"/>
              </a:rPr>
              <a:t> </a:t>
            </a:r>
            <a:r>
              <a:rPr sz="2000" b="1" dirty="0">
                <a:solidFill>
                  <a:srgbClr val="17375E"/>
                </a:solidFill>
                <a:latin typeface="Verdana"/>
                <a:cs typeface="Verdana"/>
              </a:rPr>
              <a:t>Supervision</a:t>
            </a:r>
            <a:r>
              <a:rPr sz="2000" b="1" spc="-65" dirty="0">
                <a:solidFill>
                  <a:srgbClr val="17375E"/>
                </a:solidFill>
                <a:latin typeface="Verdana"/>
                <a:cs typeface="Verdana"/>
              </a:rPr>
              <a:t> </a:t>
            </a:r>
            <a:r>
              <a:rPr sz="2000" b="1" spc="-25" dirty="0">
                <a:solidFill>
                  <a:srgbClr val="17375E"/>
                </a:solidFill>
                <a:latin typeface="Verdana"/>
                <a:cs typeface="Verdana"/>
              </a:rPr>
              <a:t>of,</a:t>
            </a:r>
            <a:endParaRPr sz="2000">
              <a:latin typeface="Verdana"/>
              <a:cs typeface="Verdana"/>
            </a:endParaRPr>
          </a:p>
          <a:p>
            <a:pPr>
              <a:lnSpc>
                <a:spcPct val="100000"/>
              </a:lnSpc>
              <a:spcBef>
                <a:spcPts val="1075"/>
              </a:spcBef>
            </a:pPr>
            <a:endParaRPr sz="2000">
              <a:latin typeface="Verdana"/>
              <a:cs typeface="Verdana"/>
            </a:endParaRPr>
          </a:p>
          <a:p>
            <a:pPr marR="3175" algn="ctr">
              <a:lnSpc>
                <a:spcPct val="100000"/>
              </a:lnSpc>
            </a:pPr>
            <a:r>
              <a:rPr sz="2400" b="1" dirty="0">
                <a:solidFill>
                  <a:srgbClr val="17375E"/>
                </a:solidFill>
                <a:latin typeface="Verdana"/>
                <a:cs typeface="Verdana"/>
              </a:rPr>
              <a:t>Prof.</a:t>
            </a:r>
            <a:r>
              <a:rPr sz="2400" b="1" spc="-50" dirty="0">
                <a:solidFill>
                  <a:srgbClr val="17375E"/>
                </a:solidFill>
                <a:latin typeface="Verdana"/>
                <a:cs typeface="Verdana"/>
              </a:rPr>
              <a:t> </a:t>
            </a:r>
            <a:r>
              <a:rPr sz="2400" b="1" dirty="0">
                <a:solidFill>
                  <a:srgbClr val="17375E"/>
                </a:solidFill>
                <a:latin typeface="Verdana"/>
                <a:cs typeface="Verdana"/>
              </a:rPr>
              <a:t>Tintu</a:t>
            </a:r>
            <a:r>
              <a:rPr sz="2400" b="1" spc="-65" dirty="0">
                <a:solidFill>
                  <a:srgbClr val="17375E"/>
                </a:solidFill>
                <a:latin typeface="Verdana"/>
                <a:cs typeface="Verdana"/>
              </a:rPr>
              <a:t> </a:t>
            </a:r>
            <a:r>
              <a:rPr sz="2400" b="1" spc="-10" dirty="0">
                <a:solidFill>
                  <a:srgbClr val="17375E"/>
                </a:solidFill>
                <a:latin typeface="Verdana"/>
                <a:cs typeface="Verdana"/>
              </a:rPr>
              <a:t>Vijayan</a:t>
            </a:r>
            <a:endParaRPr sz="2400">
              <a:latin typeface="Verdana"/>
              <a:cs typeface="Verdana"/>
            </a:endParaRPr>
          </a:p>
          <a:p>
            <a:pPr marL="12065" marR="5080" algn="ctr">
              <a:lnSpc>
                <a:spcPct val="121500"/>
              </a:lnSpc>
              <a:spcBef>
                <a:spcPts val="2415"/>
              </a:spcBef>
            </a:pPr>
            <a:r>
              <a:rPr sz="1700" b="1" dirty="0">
                <a:solidFill>
                  <a:srgbClr val="17375E"/>
                </a:solidFill>
                <a:latin typeface="Verdana"/>
                <a:cs typeface="Verdana"/>
              </a:rPr>
              <a:t>School</a:t>
            </a:r>
            <a:r>
              <a:rPr sz="1700" b="1" spc="-50" dirty="0">
                <a:solidFill>
                  <a:srgbClr val="17375E"/>
                </a:solidFill>
                <a:latin typeface="Verdana"/>
                <a:cs typeface="Verdana"/>
              </a:rPr>
              <a:t> </a:t>
            </a:r>
            <a:r>
              <a:rPr sz="1700" b="1" dirty="0">
                <a:solidFill>
                  <a:srgbClr val="17375E"/>
                </a:solidFill>
                <a:latin typeface="Verdana"/>
                <a:cs typeface="Verdana"/>
              </a:rPr>
              <a:t>of</a:t>
            </a:r>
            <a:r>
              <a:rPr sz="1700" b="1" spc="-30" dirty="0">
                <a:solidFill>
                  <a:srgbClr val="17375E"/>
                </a:solidFill>
                <a:latin typeface="Verdana"/>
                <a:cs typeface="Verdana"/>
              </a:rPr>
              <a:t> </a:t>
            </a:r>
            <a:r>
              <a:rPr sz="1700" b="1" dirty="0">
                <a:solidFill>
                  <a:srgbClr val="17375E"/>
                </a:solidFill>
                <a:latin typeface="Verdana"/>
                <a:cs typeface="Verdana"/>
              </a:rPr>
              <a:t>Computer</a:t>
            </a:r>
            <a:r>
              <a:rPr sz="1700" b="1" spc="-15" dirty="0">
                <a:solidFill>
                  <a:srgbClr val="17375E"/>
                </a:solidFill>
                <a:latin typeface="Verdana"/>
                <a:cs typeface="Verdana"/>
              </a:rPr>
              <a:t> </a:t>
            </a:r>
            <a:r>
              <a:rPr sz="1700" b="1" dirty="0">
                <a:solidFill>
                  <a:srgbClr val="17375E"/>
                </a:solidFill>
                <a:latin typeface="Verdana"/>
                <a:cs typeface="Verdana"/>
              </a:rPr>
              <a:t>Science</a:t>
            </a:r>
            <a:r>
              <a:rPr sz="1700" b="1" spc="-75" dirty="0">
                <a:solidFill>
                  <a:srgbClr val="17375E"/>
                </a:solidFill>
                <a:latin typeface="Verdana"/>
                <a:cs typeface="Verdana"/>
              </a:rPr>
              <a:t> </a:t>
            </a:r>
            <a:r>
              <a:rPr sz="1700" b="1" dirty="0">
                <a:solidFill>
                  <a:srgbClr val="17375E"/>
                </a:solidFill>
                <a:latin typeface="Verdana"/>
                <a:cs typeface="Verdana"/>
              </a:rPr>
              <a:t>&amp;</a:t>
            </a:r>
            <a:r>
              <a:rPr sz="1700" b="1" spc="-40" dirty="0">
                <a:solidFill>
                  <a:srgbClr val="17375E"/>
                </a:solidFill>
                <a:latin typeface="Verdana"/>
                <a:cs typeface="Verdana"/>
              </a:rPr>
              <a:t> </a:t>
            </a:r>
            <a:r>
              <a:rPr sz="1700" b="1" spc="-10" dirty="0">
                <a:solidFill>
                  <a:srgbClr val="17375E"/>
                </a:solidFill>
                <a:latin typeface="Verdana"/>
                <a:cs typeface="Verdana"/>
              </a:rPr>
              <a:t>Engineering </a:t>
            </a:r>
            <a:r>
              <a:rPr sz="1700" b="1" dirty="0">
                <a:solidFill>
                  <a:srgbClr val="17375E"/>
                </a:solidFill>
                <a:latin typeface="Verdana"/>
                <a:cs typeface="Verdana"/>
              </a:rPr>
              <a:t>Presidency</a:t>
            </a:r>
            <a:r>
              <a:rPr sz="1700" b="1" spc="-95" dirty="0">
                <a:solidFill>
                  <a:srgbClr val="17375E"/>
                </a:solidFill>
                <a:latin typeface="Verdana"/>
                <a:cs typeface="Verdana"/>
              </a:rPr>
              <a:t> </a:t>
            </a:r>
            <a:r>
              <a:rPr sz="1700" b="1" spc="-10" dirty="0">
                <a:solidFill>
                  <a:srgbClr val="17375E"/>
                </a:solidFill>
                <a:latin typeface="Verdana"/>
                <a:cs typeface="Verdana"/>
              </a:rPr>
              <a:t>University</a:t>
            </a:r>
            <a:endParaRPr sz="1700">
              <a:latin typeface="Verdana"/>
              <a:cs typeface="Verdana"/>
            </a:endParaRPr>
          </a:p>
        </p:txBody>
      </p:sp>
      <p:sp>
        <p:nvSpPr>
          <p:cNvPr id="6" name="object 6"/>
          <p:cNvSpPr txBox="1"/>
          <p:nvPr/>
        </p:nvSpPr>
        <p:spPr>
          <a:xfrm>
            <a:off x="4321175" y="320421"/>
            <a:ext cx="3317875" cy="513715"/>
          </a:xfrm>
          <a:prstGeom prst="rect">
            <a:avLst/>
          </a:prstGeom>
        </p:spPr>
        <p:txBody>
          <a:bodyPr vert="horz" wrap="square" lIns="0" tIns="15875" rIns="0" bIns="0" rtlCol="0">
            <a:spAutoFit/>
          </a:bodyPr>
          <a:lstStyle/>
          <a:p>
            <a:pPr algn="ctr">
              <a:lnSpc>
                <a:spcPct val="100000"/>
              </a:lnSpc>
              <a:spcBef>
                <a:spcPts val="125"/>
              </a:spcBef>
            </a:pPr>
            <a:r>
              <a:rPr sz="1550" b="1" dirty="0">
                <a:solidFill>
                  <a:srgbClr val="17375E"/>
                </a:solidFill>
                <a:latin typeface="Verdana"/>
                <a:cs typeface="Verdana"/>
              </a:rPr>
              <a:t>PIP104</a:t>
            </a:r>
            <a:r>
              <a:rPr sz="1550" b="1" spc="345" dirty="0">
                <a:solidFill>
                  <a:srgbClr val="17375E"/>
                </a:solidFill>
                <a:latin typeface="Verdana"/>
                <a:cs typeface="Verdana"/>
              </a:rPr>
              <a:t> </a:t>
            </a:r>
            <a:r>
              <a:rPr sz="1550" b="1" dirty="0">
                <a:solidFill>
                  <a:srgbClr val="17375E"/>
                </a:solidFill>
                <a:latin typeface="Verdana"/>
                <a:cs typeface="Verdana"/>
              </a:rPr>
              <a:t>University</a:t>
            </a:r>
            <a:r>
              <a:rPr sz="1550" b="1" spc="260" dirty="0">
                <a:solidFill>
                  <a:srgbClr val="17375E"/>
                </a:solidFill>
                <a:latin typeface="Verdana"/>
                <a:cs typeface="Verdana"/>
              </a:rPr>
              <a:t> </a:t>
            </a:r>
            <a:r>
              <a:rPr sz="1550" b="1" dirty="0">
                <a:solidFill>
                  <a:srgbClr val="17375E"/>
                </a:solidFill>
                <a:latin typeface="Verdana"/>
                <a:cs typeface="Verdana"/>
              </a:rPr>
              <a:t>Project-</a:t>
            </a:r>
            <a:r>
              <a:rPr sz="1550" b="1" spc="-25" dirty="0">
                <a:solidFill>
                  <a:srgbClr val="17375E"/>
                </a:solidFill>
                <a:latin typeface="Verdana"/>
                <a:cs typeface="Verdana"/>
              </a:rPr>
              <a:t>II</a:t>
            </a:r>
            <a:endParaRPr sz="1550" dirty="0">
              <a:latin typeface="Verdana"/>
              <a:cs typeface="Verdana"/>
            </a:endParaRPr>
          </a:p>
          <a:p>
            <a:pPr marR="635" algn="ctr">
              <a:lnSpc>
                <a:spcPct val="100000"/>
              </a:lnSpc>
              <a:spcBef>
                <a:spcPts val="90"/>
              </a:spcBef>
            </a:pPr>
            <a:r>
              <a:rPr sz="1550" b="1" dirty="0">
                <a:solidFill>
                  <a:srgbClr val="17375E"/>
                </a:solidFill>
                <a:latin typeface="Verdana"/>
                <a:cs typeface="Verdana"/>
              </a:rPr>
              <a:t>Review-</a:t>
            </a:r>
            <a:r>
              <a:rPr lang="en-US" sz="1550" b="1" spc="-50" dirty="0">
                <a:solidFill>
                  <a:srgbClr val="17375E"/>
                </a:solidFill>
                <a:latin typeface="Verdana"/>
                <a:cs typeface="Verdana"/>
              </a:rPr>
              <a:t>2</a:t>
            </a:r>
            <a:endParaRPr sz="1550" dirty="0">
              <a:latin typeface="Verdana"/>
              <a:cs typeface="Verdana"/>
            </a:endParaRPr>
          </a:p>
        </p:txBody>
      </p:sp>
      <p:graphicFrame>
        <p:nvGraphicFramePr>
          <p:cNvPr id="8" name="Table 7">
            <a:extLst>
              <a:ext uri="{FF2B5EF4-FFF2-40B4-BE49-F238E27FC236}">
                <a16:creationId xmlns:a16="http://schemas.microsoft.com/office/drawing/2014/main" id="{9A3BF780-5110-3029-8673-3525A24FDDB4}"/>
              </a:ext>
            </a:extLst>
          </p:cNvPr>
          <p:cNvGraphicFramePr>
            <a:graphicFrameLocks noGrp="1"/>
          </p:cNvGraphicFramePr>
          <p:nvPr>
            <p:extLst>
              <p:ext uri="{D42A27DB-BD31-4B8C-83A1-F6EECF244321}">
                <p14:modId xmlns:p14="http://schemas.microsoft.com/office/powerpoint/2010/main" val="694644572"/>
              </p:ext>
            </p:extLst>
          </p:nvPr>
        </p:nvGraphicFramePr>
        <p:xfrm>
          <a:off x="909402" y="3302317"/>
          <a:ext cx="5184140" cy="2225040"/>
        </p:xfrm>
        <a:graphic>
          <a:graphicData uri="http://schemas.openxmlformats.org/drawingml/2006/table">
            <a:tbl>
              <a:tblPr firstRow="1" bandRow="1">
                <a:tableStyleId>{5C22544A-7EE6-4342-B048-85BDC9FD1C3A}</a:tableStyleId>
              </a:tblPr>
              <a:tblGrid>
                <a:gridCol w="2592070">
                  <a:extLst>
                    <a:ext uri="{9D8B030D-6E8A-4147-A177-3AD203B41FA5}">
                      <a16:colId xmlns:a16="http://schemas.microsoft.com/office/drawing/2014/main" val="528058317"/>
                    </a:ext>
                  </a:extLst>
                </a:gridCol>
                <a:gridCol w="2592070">
                  <a:extLst>
                    <a:ext uri="{9D8B030D-6E8A-4147-A177-3AD203B41FA5}">
                      <a16:colId xmlns:a16="http://schemas.microsoft.com/office/drawing/2014/main" val="1892477843"/>
                    </a:ext>
                  </a:extLst>
                </a:gridCol>
              </a:tblGrid>
              <a:tr h="370840">
                <a:tc>
                  <a:txBody>
                    <a:bodyPr/>
                    <a:lstStyle/>
                    <a:p>
                      <a:pPr algn="ctr"/>
                      <a:r>
                        <a:rPr lang="en-IN" dirty="0"/>
                        <a:t>Roll No</a:t>
                      </a:r>
                    </a:p>
                  </a:txBody>
                  <a:tcPr/>
                </a:tc>
                <a:tc>
                  <a:txBody>
                    <a:bodyPr/>
                    <a:lstStyle/>
                    <a:p>
                      <a:pPr algn="ctr"/>
                      <a:r>
                        <a:rPr lang="en-IN" dirty="0"/>
                        <a:t>Name</a:t>
                      </a:r>
                    </a:p>
                  </a:txBody>
                  <a:tcPr/>
                </a:tc>
                <a:extLst>
                  <a:ext uri="{0D108BD9-81ED-4DB2-BD59-A6C34878D82A}">
                    <a16:rowId xmlns:a16="http://schemas.microsoft.com/office/drawing/2014/main" val="428718825"/>
                  </a:ext>
                </a:extLst>
              </a:tr>
              <a:tr h="370840">
                <a:tc>
                  <a:txBody>
                    <a:bodyPr/>
                    <a:lstStyle/>
                    <a:p>
                      <a:pPr algn="ctr"/>
                      <a:r>
                        <a:rPr lang="en-IN" dirty="0"/>
                        <a:t>20211CSD0076</a:t>
                      </a:r>
                    </a:p>
                  </a:txBody>
                  <a:tcPr/>
                </a:tc>
                <a:tc>
                  <a:txBody>
                    <a:bodyPr/>
                    <a:lstStyle/>
                    <a:p>
                      <a:pPr algn="ctr"/>
                      <a:r>
                        <a:rPr lang="en-IN" dirty="0"/>
                        <a:t>HIRA KHAN</a:t>
                      </a:r>
                    </a:p>
                  </a:txBody>
                  <a:tcPr/>
                </a:tc>
                <a:extLst>
                  <a:ext uri="{0D108BD9-81ED-4DB2-BD59-A6C34878D82A}">
                    <a16:rowId xmlns:a16="http://schemas.microsoft.com/office/drawing/2014/main" val="3063476470"/>
                  </a:ext>
                </a:extLst>
              </a:tr>
              <a:tr h="370840">
                <a:tc>
                  <a:txBody>
                    <a:bodyPr/>
                    <a:lstStyle/>
                    <a:p>
                      <a:pPr algn="ctr"/>
                      <a:r>
                        <a:rPr lang="en-IN" dirty="0"/>
                        <a:t>20211CSD0042</a:t>
                      </a:r>
                    </a:p>
                  </a:txBody>
                  <a:tcPr/>
                </a:tc>
                <a:tc>
                  <a:txBody>
                    <a:bodyPr/>
                    <a:lstStyle/>
                    <a:p>
                      <a:pPr algn="ctr"/>
                      <a:r>
                        <a:rPr lang="en-IN" dirty="0"/>
                        <a:t>ULLAS GOWDA M</a:t>
                      </a:r>
                    </a:p>
                  </a:txBody>
                  <a:tcPr/>
                </a:tc>
                <a:extLst>
                  <a:ext uri="{0D108BD9-81ED-4DB2-BD59-A6C34878D82A}">
                    <a16:rowId xmlns:a16="http://schemas.microsoft.com/office/drawing/2014/main" val="1166751246"/>
                  </a:ext>
                </a:extLst>
              </a:tr>
              <a:tr h="370840">
                <a:tc>
                  <a:txBody>
                    <a:bodyPr/>
                    <a:lstStyle/>
                    <a:p>
                      <a:pPr algn="ctr"/>
                      <a:r>
                        <a:rPr lang="en-IN" dirty="0"/>
                        <a:t>20211CSD0171</a:t>
                      </a:r>
                    </a:p>
                  </a:txBody>
                  <a:tcPr/>
                </a:tc>
                <a:tc>
                  <a:txBody>
                    <a:bodyPr/>
                    <a:lstStyle/>
                    <a:p>
                      <a:pPr algn="ctr"/>
                      <a:r>
                        <a:rPr lang="en-IN" dirty="0"/>
                        <a:t>BASANAGOUDA D</a:t>
                      </a:r>
                    </a:p>
                  </a:txBody>
                  <a:tcPr/>
                </a:tc>
                <a:extLst>
                  <a:ext uri="{0D108BD9-81ED-4DB2-BD59-A6C34878D82A}">
                    <a16:rowId xmlns:a16="http://schemas.microsoft.com/office/drawing/2014/main" val="1217402664"/>
                  </a:ext>
                </a:extLst>
              </a:tr>
              <a:tr h="370840">
                <a:tc>
                  <a:txBody>
                    <a:bodyPr/>
                    <a:lstStyle/>
                    <a:p>
                      <a:pPr algn="ctr"/>
                      <a:r>
                        <a:rPr lang="en-IN" dirty="0"/>
                        <a:t>20211LSD0002</a:t>
                      </a:r>
                    </a:p>
                  </a:txBody>
                  <a:tcPr/>
                </a:tc>
                <a:tc>
                  <a:txBody>
                    <a:bodyPr/>
                    <a:lstStyle/>
                    <a:p>
                      <a:pPr algn="ctr"/>
                      <a:r>
                        <a:rPr lang="en-IN" dirty="0"/>
                        <a:t>MOHAMMED ABID P</a:t>
                      </a:r>
                    </a:p>
                  </a:txBody>
                  <a:tcPr/>
                </a:tc>
                <a:extLst>
                  <a:ext uri="{0D108BD9-81ED-4DB2-BD59-A6C34878D82A}">
                    <a16:rowId xmlns:a16="http://schemas.microsoft.com/office/drawing/2014/main" val="1189172003"/>
                  </a:ext>
                </a:extLst>
              </a:tr>
              <a:tr h="370840">
                <a:tc>
                  <a:txBody>
                    <a:bodyPr/>
                    <a:lstStyle/>
                    <a:p>
                      <a:pPr algn="ctr"/>
                      <a:r>
                        <a:rPr lang="en-IN" dirty="0"/>
                        <a:t>20211LSD0005</a:t>
                      </a:r>
                    </a:p>
                  </a:txBody>
                  <a:tcPr/>
                </a:tc>
                <a:tc>
                  <a:txBody>
                    <a:bodyPr/>
                    <a:lstStyle/>
                    <a:p>
                      <a:pPr algn="ctr"/>
                      <a:r>
                        <a:rPr lang="en-IN" dirty="0"/>
                        <a:t>MS SYED DAWOOD</a:t>
                      </a:r>
                    </a:p>
                  </a:txBody>
                  <a:tcPr/>
                </a:tc>
                <a:extLst>
                  <a:ext uri="{0D108BD9-81ED-4DB2-BD59-A6C34878D82A}">
                    <a16:rowId xmlns:a16="http://schemas.microsoft.com/office/drawing/2014/main" val="406672835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E84FC-0366-0B77-B71D-918BCD0AA39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2EEBAF0-F43A-5E19-6612-145CA5A45576}"/>
              </a:ext>
            </a:extLst>
          </p:cNvPr>
          <p:cNvSpPr txBox="1">
            <a:spLocks noGrp="1"/>
          </p:cNvSpPr>
          <p:nvPr>
            <p:ph type="title"/>
          </p:nvPr>
        </p:nvSpPr>
        <p:spPr>
          <a:prstGeom prst="rect">
            <a:avLst/>
          </a:prstGeom>
        </p:spPr>
        <p:txBody>
          <a:bodyPr vert="horz" wrap="square" lIns="0" tIns="173418" rIns="0" bIns="0" rtlCol="0">
            <a:spAutoFit/>
          </a:bodyPr>
          <a:lstStyle/>
          <a:p>
            <a:pPr marL="12700">
              <a:lnSpc>
                <a:spcPct val="100000"/>
              </a:lnSpc>
              <a:spcBef>
                <a:spcPts val="130"/>
              </a:spcBef>
            </a:pPr>
            <a:r>
              <a:rPr lang="en-IN" spc="-10" dirty="0"/>
              <a:t>Abstract</a:t>
            </a:r>
            <a:endParaRPr spc="-10" dirty="0"/>
          </a:p>
        </p:txBody>
      </p:sp>
      <p:sp>
        <p:nvSpPr>
          <p:cNvPr id="3" name="object 3">
            <a:extLst>
              <a:ext uri="{FF2B5EF4-FFF2-40B4-BE49-F238E27FC236}">
                <a16:creationId xmlns:a16="http://schemas.microsoft.com/office/drawing/2014/main" id="{43189EE1-B4D2-A7A3-5FE0-D386C7AA19ED}"/>
              </a:ext>
            </a:extLst>
          </p:cNvPr>
          <p:cNvSpPr txBox="1"/>
          <p:nvPr/>
        </p:nvSpPr>
        <p:spPr>
          <a:xfrm>
            <a:off x="892175" y="2057400"/>
            <a:ext cx="9345613" cy="2227533"/>
          </a:xfrm>
          <a:prstGeom prst="rect">
            <a:avLst/>
          </a:prstGeom>
        </p:spPr>
        <p:txBody>
          <a:bodyPr vert="horz" wrap="square" lIns="0" tIns="11430" rIns="0" bIns="0" rtlCol="0">
            <a:spAutoFit/>
          </a:bodyPr>
          <a:lstStyle/>
          <a:p>
            <a:pPr algn="l">
              <a:spcBef>
                <a:spcPts val="1200"/>
              </a:spcBef>
              <a:spcAft>
                <a:spcPts val="600"/>
              </a:spcAft>
            </a:pPr>
            <a:r>
              <a:rPr lang="en-US" sz="1600" b="0" i="0" dirty="0">
                <a:solidFill>
                  <a:srgbClr val="262626"/>
                </a:solidFill>
                <a:effectLst/>
                <a:latin typeface="-apple-system"/>
              </a:rPr>
              <a:t>The rise of fake profiles on social media platforms presents significant challenges, including misinformation and erosion of user trust. This project explores the importance of effective detection mechanisms to safeguard user privacy and maintain the integrity of online interactions. Utilizing advanced machine learning algorithms such as Random Forest, Gradient Boosting, and </a:t>
            </a:r>
            <a:r>
              <a:rPr lang="en-US" sz="1600" b="0" i="0" dirty="0" err="1">
                <a:solidFill>
                  <a:srgbClr val="262626"/>
                </a:solidFill>
                <a:effectLst/>
                <a:latin typeface="-apple-system"/>
              </a:rPr>
              <a:t>XGBoost</a:t>
            </a:r>
            <a:r>
              <a:rPr lang="en-US" sz="1600" b="0" i="0" dirty="0">
                <a:solidFill>
                  <a:srgbClr val="262626"/>
                </a:solidFill>
                <a:effectLst/>
                <a:latin typeface="-apple-system"/>
              </a:rPr>
              <a:t>, the study aims to classify profiles as genuine or fake by leveraging features extracted from user data, including engagement metrics and follower counts. A robust data preprocessing pipeline is established to ensure high-quality input for model training, enhancing detection effectiveness. The performance of each algorithm is evaluated using metrics like accuracy and precision, revealing insights into their capabilities. The results demonstrate that machine learning significantly improves the identification of fake profiles, ultimately contributing to enhanced user safety and platform reliability.</a:t>
            </a:r>
          </a:p>
        </p:txBody>
      </p:sp>
    </p:spTree>
    <p:extLst>
      <p:ext uri="{BB962C8B-B14F-4D97-AF65-F5344CB8AC3E}">
        <p14:creationId xmlns:p14="http://schemas.microsoft.com/office/powerpoint/2010/main" val="161322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3418" rIns="0" bIns="0" rtlCol="0">
            <a:spAutoFit/>
          </a:bodyPr>
          <a:lstStyle/>
          <a:p>
            <a:pPr marL="12700">
              <a:lnSpc>
                <a:spcPct val="100000"/>
              </a:lnSpc>
              <a:spcBef>
                <a:spcPts val="130"/>
              </a:spcBef>
            </a:pPr>
            <a:r>
              <a:rPr lang="en-IN" spc="-10" dirty="0"/>
              <a:t>Introduction</a:t>
            </a:r>
            <a:endParaRPr spc="-10" dirty="0"/>
          </a:p>
        </p:txBody>
      </p:sp>
      <p:sp>
        <p:nvSpPr>
          <p:cNvPr id="3" name="object 3"/>
          <p:cNvSpPr txBox="1"/>
          <p:nvPr/>
        </p:nvSpPr>
        <p:spPr>
          <a:xfrm>
            <a:off x="892175" y="1447800"/>
            <a:ext cx="10766425" cy="3273973"/>
          </a:xfrm>
          <a:prstGeom prst="rect">
            <a:avLst/>
          </a:prstGeom>
        </p:spPr>
        <p:txBody>
          <a:bodyPr vert="horz" wrap="square" lIns="0" tIns="11430" rIns="0" bIns="0" rtlCol="0">
            <a:spAutoFit/>
          </a:bodyPr>
          <a:lstStyle/>
          <a:p>
            <a:pPr algn="l">
              <a:spcBef>
                <a:spcPts val="1200"/>
              </a:spcBef>
              <a:spcAft>
                <a:spcPts val="600"/>
              </a:spcAft>
            </a:pPr>
            <a:r>
              <a:rPr lang="en-US" sz="1600" b="1" i="0" dirty="0">
                <a:solidFill>
                  <a:srgbClr val="262626"/>
                </a:solidFill>
                <a:effectLst/>
                <a:latin typeface="-apple-system"/>
              </a:rPr>
              <a:t>Growing Concern of Fake Profiles:</a:t>
            </a:r>
            <a:br>
              <a:rPr lang="en-US" sz="1600" b="0" i="0" dirty="0">
                <a:solidFill>
                  <a:srgbClr val="262626"/>
                </a:solidFill>
                <a:effectLst/>
                <a:latin typeface="-apple-system"/>
              </a:rPr>
            </a:br>
            <a:r>
              <a:rPr lang="en-US" sz="1600" b="0" i="0" dirty="0">
                <a:solidFill>
                  <a:srgbClr val="262626"/>
                </a:solidFill>
                <a:effectLst/>
                <a:latin typeface="-apple-system"/>
              </a:rPr>
              <a:t>The increasing prevalence of fake profiles on social media platforms has raised significant concerns regarding misinformation, identity theft, and fraud. These profiles can mislead genuine users, manipulate opinions, and disrupt online communities, highlighting the urgent need for effective detection methods.</a:t>
            </a:r>
          </a:p>
          <a:p>
            <a:pPr algn="l">
              <a:spcBef>
                <a:spcPts val="1200"/>
              </a:spcBef>
              <a:spcAft>
                <a:spcPts val="600"/>
              </a:spcAft>
            </a:pPr>
            <a:endParaRPr lang="en-US" sz="1600" b="0" i="0" dirty="0">
              <a:solidFill>
                <a:srgbClr val="262626"/>
              </a:solidFill>
              <a:effectLst/>
              <a:latin typeface="-apple-system"/>
            </a:endParaRPr>
          </a:p>
          <a:p>
            <a:pPr>
              <a:buNone/>
            </a:pPr>
            <a:r>
              <a:rPr lang="en-US" sz="1600" b="1" dirty="0"/>
              <a:t>Case:</a:t>
            </a:r>
            <a:r>
              <a:rPr lang="en-US" sz="1600" dirty="0"/>
              <a:t> In 2023, Delhi Police uncovered a </a:t>
            </a:r>
            <a:r>
              <a:rPr lang="en-US" sz="1600" b="1" dirty="0"/>
              <a:t>deepfake and fake LinkedIn profile scam</a:t>
            </a:r>
            <a:r>
              <a:rPr lang="en-US" sz="1600" dirty="0"/>
              <a:t> where fraudsters used AI-generated images to impersonate professionals and scam people out of lakhs of rupees.</a:t>
            </a:r>
          </a:p>
          <a:p>
            <a:r>
              <a:rPr lang="en-US" sz="1600" dirty="0"/>
              <a:t>🔹 </a:t>
            </a:r>
            <a:r>
              <a:rPr lang="en-US" sz="1600" b="1" dirty="0"/>
              <a:t>How it worked:</a:t>
            </a:r>
            <a:r>
              <a:rPr lang="en-US" sz="1600" dirty="0"/>
              <a:t> Scammers used fake profiles of HR managers and recruiters on LinkedIn to conduct fake job interviews and extract money from job seekers.</a:t>
            </a:r>
            <a:br>
              <a:rPr lang="en-US" sz="1600" dirty="0"/>
            </a:br>
            <a:r>
              <a:rPr lang="en-US" sz="1600" dirty="0"/>
              <a:t>🔹 </a:t>
            </a:r>
            <a:r>
              <a:rPr lang="en-US" sz="1600" b="1" dirty="0"/>
              <a:t>Impact:</a:t>
            </a:r>
            <a:r>
              <a:rPr lang="en-US" sz="1600" dirty="0"/>
              <a:t> Many individuals lost money, and businesses suffered reputational damage.</a:t>
            </a:r>
            <a:br>
              <a:rPr lang="en-US" sz="1600" dirty="0"/>
            </a:br>
            <a:r>
              <a:rPr lang="en-US" sz="1600" dirty="0"/>
              <a:t>🔹 </a:t>
            </a:r>
            <a:r>
              <a:rPr lang="en-US" sz="1600" b="1" dirty="0"/>
              <a:t>Authorities’ Action:</a:t>
            </a:r>
            <a:r>
              <a:rPr lang="en-US" sz="1600" dirty="0"/>
              <a:t> The cyber cell tracked IP addresses and used AI-based detection tools to identify fake accounts.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8587-A347-CA81-3614-FC7EAE8875D5}"/>
              </a:ext>
            </a:extLst>
          </p:cNvPr>
          <p:cNvSpPr>
            <a:spLocks noGrp="1"/>
          </p:cNvSpPr>
          <p:nvPr>
            <p:ph type="title"/>
          </p:nvPr>
        </p:nvSpPr>
        <p:spPr>
          <a:xfrm>
            <a:off x="892175" y="135572"/>
            <a:ext cx="5477510" cy="423193"/>
          </a:xfrm>
        </p:spPr>
        <p:txBody>
          <a:bodyPr/>
          <a:lstStyle/>
          <a:p>
            <a:r>
              <a:rPr lang="en-US" dirty="0"/>
              <a:t>Algorithm details</a:t>
            </a:r>
          </a:p>
        </p:txBody>
      </p:sp>
      <p:sp>
        <p:nvSpPr>
          <p:cNvPr id="3" name="Text Placeholder 2">
            <a:extLst>
              <a:ext uri="{FF2B5EF4-FFF2-40B4-BE49-F238E27FC236}">
                <a16:creationId xmlns:a16="http://schemas.microsoft.com/office/drawing/2014/main" id="{E1B5DE80-CCF0-6B52-16AB-0A40531E5A8D}"/>
              </a:ext>
            </a:extLst>
          </p:cNvPr>
          <p:cNvSpPr>
            <a:spLocks noGrp="1"/>
          </p:cNvSpPr>
          <p:nvPr>
            <p:ph type="body" idx="1"/>
          </p:nvPr>
        </p:nvSpPr>
        <p:spPr>
          <a:xfrm>
            <a:off x="881379" y="1168082"/>
            <a:ext cx="10429240" cy="4770537"/>
          </a:xfrm>
        </p:spPr>
        <p:txBody>
          <a:bodyPr/>
          <a:lstStyle/>
          <a:p>
            <a:pPr algn="l">
              <a:spcAft>
                <a:spcPts val="1200"/>
              </a:spcAft>
              <a:buNone/>
            </a:pPr>
            <a:r>
              <a:rPr lang="en-US" sz="1200" b="1" i="0" dirty="0">
                <a:solidFill>
                  <a:srgbClr val="262626"/>
                </a:solidFill>
                <a:effectLst/>
                <a:latin typeface="-apple-system"/>
              </a:rPr>
              <a:t>Objective:</a:t>
            </a:r>
          </a:p>
          <a:p>
            <a:pPr algn="l">
              <a:spcAft>
                <a:spcPts val="1200"/>
              </a:spcAft>
              <a:buNone/>
            </a:pPr>
            <a:r>
              <a:rPr lang="en-US" sz="1200" b="0" i="0" dirty="0">
                <a:solidFill>
                  <a:srgbClr val="262626"/>
                </a:solidFill>
                <a:effectLst/>
                <a:latin typeface="-apple-system"/>
              </a:rPr>
              <a:t>The goal of this project is to develop a robust model for detecting fake profiles on social media platforms, which aids in identifying accounts that may pose risks to user safety and trust.</a:t>
            </a:r>
          </a:p>
          <a:p>
            <a:pPr algn="l">
              <a:spcAft>
                <a:spcPts val="1200"/>
              </a:spcAft>
              <a:buNone/>
            </a:pPr>
            <a:r>
              <a:rPr lang="en-US" sz="1200" b="1" i="0" dirty="0">
                <a:solidFill>
                  <a:srgbClr val="262626"/>
                </a:solidFill>
                <a:effectLst/>
                <a:latin typeface="-apple-system"/>
              </a:rPr>
              <a:t>Key Components:</a:t>
            </a:r>
          </a:p>
          <a:p>
            <a:pPr algn="l">
              <a:spcBef>
                <a:spcPts val="600"/>
              </a:spcBef>
              <a:spcAft>
                <a:spcPts val="600"/>
              </a:spcAft>
            </a:pPr>
            <a:r>
              <a:rPr lang="en-US" sz="1200" b="1" i="0" dirty="0">
                <a:solidFill>
                  <a:srgbClr val="262626"/>
                </a:solidFill>
                <a:effectLst/>
                <a:latin typeface="-apple-system"/>
              </a:rPr>
              <a:t>Machine Learning Algorithms:</a:t>
            </a:r>
            <a:r>
              <a:rPr lang="en-US" sz="1200" b="0" i="0" dirty="0">
                <a:solidFill>
                  <a:srgbClr val="262626"/>
                </a:solidFill>
                <a:effectLst/>
                <a:latin typeface="-apple-system"/>
              </a:rPr>
              <a:t> Utilizes various algorithms such as Random Forest, Gradient Boosting, and </a:t>
            </a:r>
            <a:r>
              <a:rPr lang="en-US" sz="1200" b="0" i="0" dirty="0" err="1">
                <a:solidFill>
                  <a:srgbClr val="262626"/>
                </a:solidFill>
                <a:effectLst/>
                <a:latin typeface="-apple-system"/>
              </a:rPr>
              <a:t>XGBoost</a:t>
            </a:r>
            <a:r>
              <a:rPr lang="en-US" sz="1200" b="0" i="0" dirty="0">
                <a:solidFill>
                  <a:srgbClr val="262626"/>
                </a:solidFill>
                <a:effectLst/>
                <a:latin typeface="-apple-system"/>
              </a:rPr>
              <a:t> for effective classification of profiles.</a:t>
            </a:r>
          </a:p>
          <a:p>
            <a:pPr algn="l">
              <a:spcBef>
                <a:spcPts val="600"/>
              </a:spcBef>
              <a:spcAft>
                <a:spcPts val="600"/>
              </a:spcAft>
            </a:pPr>
            <a:r>
              <a:rPr lang="en-US" sz="1200" b="1" i="0" dirty="0">
                <a:solidFill>
                  <a:srgbClr val="262626"/>
                </a:solidFill>
                <a:effectLst/>
                <a:latin typeface="-apple-system"/>
              </a:rPr>
              <a:t>Data Processing Tools:</a:t>
            </a:r>
            <a:r>
              <a:rPr lang="en-US" sz="1200" b="0" i="0" dirty="0">
                <a:solidFill>
                  <a:srgbClr val="262626"/>
                </a:solidFill>
                <a:effectLst/>
                <a:latin typeface="-apple-system"/>
              </a:rPr>
              <a:t> Employs the Pandas library for data manipulation and analysis, particularly for handling the dataset containing user profile information.</a:t>
            </a:r>
          </a:p>
          <a:p>
            <a:pPr algn="l">
              <a:spcBef>
                <a:spcPts val="600"/>
              </a:spcBef>
              <a:spcAft>
                <a:spcPts val="600"/>
              </a:spcAft>
            </a:pPr>
            <a:r>
              <a:rPr lang="en-US" sz="1200" b="1" i="0" dirty="0">
                <a:solidFill>
                  <a:srgbClr val="262626"/>
                </a:solidFill>
                <a:effectLst/>
                <a:latin typeface="-apple-system"/>
              </a:rPr>
              <a:t>Model Evaluation Metrics:</a:t>
            </a:r>
            <a:r>
              <a:rPr lang="en-US" sz="1200" b="0" i="0" dirty="0">
                <a:solidFill>
                  <a:srgbClr val="262626"/>
                </a:solidFill>
                <a:effectLst/>
                <a:latin typeface="-apple-system"/>
              </a:rPr>
              <a:t> Implements metrics like accuracy, precision, and F1-score to assess the performance of the detection models.</a:t>
            </a:r>
          </a:p>
          <a:p>
            <a:pPr algn="l">
              <a:spcBef>
                <a:spcPts val="600"/>
              </a:spcBef>
              <a:spcAft>
                <a:spcPts val="600"/>
              </a:spcAft>
            </a:pPr>
            <a:endParaRPr lang="en-US" sz="1200" b="0" i="0" dirty="0">
              <a:solidFill>
                <a:srgbClr val="262626"/>
              </a:solidFill>
              <a:effectLst/>
              <a:latin typeface="-apple-system"/>
            </a:endParaRPr>
          </a:p>
          <a:p>
            <a:pPr algn="l">
              <a:spcAft>
                <a:spcPts val="1200"/>
              </a:spcAft>
              <a:buNone/>
            </a:pPr>
            <a:r>
              <a:rPr lang="en-US" sz="1200" b="1" i="0" dirty="0">
                <a:solidFill>
                  <a:srgbClr val="262626"/>
                </a:solidFill>
                <a:effectLst/>
                <a:latin typeface="-apple-system"/>
              </a:rPr>
              <a:t>Process:</a:t>
            </a:r>
          </a:p>
          <a:p>
            <a:pPr marL="171450" indent="-171450" algn="l">
              <a:spcBef>
                <a:spcPts val="600"/>
              </a:spcBef>
              <a:spcAft>
                <a:spcPts val="600"/>
              </a:spcAft>
              <a:buFont typeface="Arial" panose="020B0604020202020204" pitchFamily="34" charset="0"/>
              <a:buChar char="•"/>
            </a:pPr>
            <a:r>
              <a:rPr lang="en-US" sz="1200" b="0" i="0" dirty="0">
                <a:solidFill>
                  <a:srgbClr val="262626"/>
                </a:solidFill>
                <a:effectLst/>
                <a:latin typeface="-apple-system"/>
              </a:rPr>
              <a:t>Load the user profile data from a CSV file into a Pandas </a:t>
            </a:r>
            <a:r>
              <a:rPr lang="en-US" sz="1200" b="0" i="0" dirty="0" err="1">
                <a:solidFill>
                  <a:srgbClr val="262626"/>
                </a:solidFill>
                <a:effectLst/>
                <a:latin typeface="-apple-system"/>
              </a:rPr>
              <a:t>DataFrame</a:t>
            </a:r>
            <a:r>
              <a:rPr lang="en-US" sz="1200" b="0" i="0" dirty="0">
                <a:solidFill>
                  <a:srgbClr val="262626"/>
                </a:solidFill>
                <a:effectLst/>
                <a:latin typeface="-apple-system"/>
              </a:rPr>
              <a:t> for analysis.</a:t>
            </a:r>
          </a:p>
          <a:p>
            <a:pPr marL="171450" indent="-171450" algn="l">
              <a:spcBef>
                <a:spcPts val="600"/>
              </a:spcBef>
              <a:spcAft>
                <a:spcPts val="600"/>
              </a:spcAft>
              <a:buFont typeface="Arial" panose="020B0604020202020204" pitchFamily="34" charset="0"/>
              <a:buChar char="•"/>
            </a:pPr>
            <a:r>
              <a:rPr lang="en-US" sz="1200" b="0" i="0" dirty="0">
                <a:solidFill>
                  <a:srgbClr val="262626"/>
                </a:solidFill>
                <a:effectLst/>
                <a:latin typeface="-apple-system"/>
              </a:rPr>
              <a:t>Extract relevant features (e.g., engagement metrics, follower counts, and account age) necessary for model training.</a:t>
            </a:r>
          </a:p>
          <a:p>
            <a:pPr marL="171450" indent="-171450" algn="l">
              <a:spcBef>
                <a:spcPts val="600"/>
              </a:spcBef>
              <a:spcAft>
                <a:spcPts val="600"/>
              </a:spcAft>
              <a:buFont typeface="Arial" panose="020B0604020202020204" pitchFamily="34" charset="0"/>
              <a:buChar char="•"/>
            </a:pPr>
            <a:r>
              <a:rPr lang="en-US" sz="1200" b="0" i="0" dirty="0">
                <a:solidFill>
                  <a:srgbClr val="262626"/>
                </a:solidFill>
                <a:effectLst/>
                <a:latin typeface="-apple-system"/>
              </a:rPr>
              <a:t>Split the data into training and testing sets to ensure robust evaluation of model performance.</a:t>
            </a:r>
          </a:p>
          <a:p>
            <a:pPr marL="171450" indent="-171450" algn="l">
              <a:spcBef>
                <a:spcPts val="600"/>
              </a:spcBef>
              <a:spcAft>
                <a:spcPts val="600"/>
              </a:spcAft>
              <a:buFont typeface="Arial" panose="020B0604020202020204" pitchFamily="34" charset="0"/>
              <a:buChar char="•"/>
            </a:pPr>
            <a:r>
              <a:rPr lang="en-US" sz="1200" b="0" i="0" dirty="0">
                <a:solidFill>
                  <a:srgbClr val="262626"/>
                </a:solidFill>
                <a:effectLst/>
                <a:latin typeface="-apple-system"/>
              </a:rPr>
              <a:t>Train the selected machine learning models using the training data and evaluate their effectiveness on the testing set.</a:t>
            </a:r>
          </a:p>
          <a:p>
            <a:pPr marL="171450" indent="-171450" algn="l">
              <a:spcBef>
                <a:spcPts val="600"/>
              </a:spcBef>
              <a:spcAft>
                <a:spcPts val="600"/>
              </a:spcAft>
              <a:buFont typeface="Arial" panose="020B0604020202020204" pitchFamily="34" charset="0"/>
              <a:buChar char="•"/>
            </a:pPr>
            <a:r>
              <a:rPr lang="en-US" sz="1200" b="0" i="0" dirty="0">
                <a:solidFill>
                  <a:srgbClr val="262626"/>
                </a:solidFill>
                <a:effectLst/>
                <a:latin typeface="-apple-system"/>
              </a:rPr>
              <a:t>Present the results, including model performance metrics, to demonstrate the accuracy of fake profile detection.</a:t>
            </a:r>
          </a:p>
          <a:p>
            <a:endParaRPr lang="en-US" sz="1200" dirty="0"/>
          </a:p>
        </p:txBody>
      </p:sp>
    </p:spTree>
    <p:extLst>
      <p:ext uri="{BB962C8B-B14F-4D97-AF65-F5344CB8AC3E}">
        <p14:creationId xmlns:p14="http://schemas.microsoft.com/office/powerpoint/2010/main" val="391641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3418" rIns="0" bIns="0" rtlCol="0">
            <a:spAutoFit/>
          </a:bodyPr>
          <a:lstStyle/>
          <a:p>
            <a:pPr marL="12700">
              <a:lnSpc>
                <a:spcPct val="100000"/>
              </a:lnSpc>
              <a:spcBef>
                <a:spcPts val="130"/>
              </a:spcBef>
            </a:pPr>
            <a:r>
              <a:rPr spc="-10" dirty="0"/>
              <a:t>Conclusion</a:t>
            </a:r>
          </a:p>
        </p:txBody>
      </p:sp>
      <p:sp>
        <p:nvSpPr>
          <p:cNvPr id="3" name="object 3"/>
          <p:cNvSpPr txBox="1"/>
          <p:nvPr/>
        </p:nvSpPr>
        <p:spPr>
          <a:xfrm>
            <a:off x="892175" y="1168082"/>
            <a:ext cx="10488930" cy="4029949"/>
          </a:xfrm>
          <a:prstGeom prst="rect">
            <a:avLst/>
          </a:prstGeom>
        </p:spPr>
        <p:txBody>
          <a:bodyPr vert="horz" wrap="square" lIns="0" tIns="13335" rIns="0" bIns="0" rtlCol="0">
            <a:spAutoFit/>
          </a:bodyPr>
          <a:lstStyle/>
          <a:p>
            <a:pPr marL="285750" indent="-285750" algn="l">
              <a:spcBef>
                <a:spcPts val="1200"/>
              </a:spcBef>
              <a:spcAft>
                <a:spcPts val="600"/>
              </a:spcAft>
              <a:buFont typeface="Arial" panose="020B0604020202020204" pitchFamily="34" charset="0"/>
              <a:buChar char="•"/>
            </a:pPr>
            <a:r>
              <a:rPr lang="en-US" b="0" i="0" dirty="0">
                <a:solidFill>
                  <a:srgbClr val="262626"/>
                </a:solidFill>
                <a:effectLst/>
                <a:latin typeface="-apple-system"/>
              </a:rPr>
              <a:t>The implementation of machine learning algorithms for fake profile detection significantly improves the ability to identify fraudulent accounts, thereby enhancing user safety on social media platforms. By effectively mitigating the risks associated with fake profiles, platforms can foster a more trustworthy online environment for users.</a:t>
            </a:r>
          </a:p>
          <a:p>
            <a:pPr marL="285750" indent="-285750" algn="l">
              <a:spcBef>
                <a:spcPts val="1200"/>
              </a:spcBef>
              <a:spcAft>
                <a:spcPts val="600"/>
              </a:spcAft>
              <a:buFont typeface="Arial" panose="020B0604020202020204" pitchFamily="34" charset="0"/>
              <a:buChar char="•"/>
            </a:pPr>
            <a:r>
              <a:rPr lang="en-US" b="0" i="0" dirty="0">
                <a:solidFill>
                  <a:srgbClr val="262626"/>
                </a:solidFill>
                <a:effectLst/>
                <a:latin typeface="-apple-system"/>
              </a:rPr>
              <a:t>Ongoing research and development in this area can lead to the integration of more advanced algorithms and larger datasets, further refining detection capabilities. Additionally, exploring real-time monitoring and adaptive learning techniques can ensure that detection systems remain effective against evolving tactics used by fraudsters.</a:t>
            </a:r>
          </a:p>
          <a:p>
            <a:pPr marL="285750" indent="-285750" algn="l">
              <a:spcBef>
                <a:spcPts val="1200"/>
              </a:spcBef>
              <a:spcAft>
                <a:spcPts val="600"/>
              </a:spcAft>
              <a:buFont typeface="Arial" panose="020B0604020202020204" pitchFamily="34" charset="0"/>
              <a:buChar char="•"/>
            </a:pPr>
            <a:r>
              <a:rPr lang="en-US" b="0" i="0" dirty="0">
                <a:solidFill>
                  <a:srgbClr val="262626"/>
                </a:solidFill>
                <a:effectLst/>
                <a:latin typeface="-apple-system"/>
              </a:rPr>
              <a:t>The collaboration between social media platforms and researchers is essential for developing comprehensive strategies to combat fake profiles. By sharing data and insights, stakeholders can create more effective detection systems and policies, ultimately contributing to a safer online ecosystem for all users.</a:t>
            </a:r>
          </a:p>
          <a:p>
            <a:pPr algn="l">
              <a:spcBef>
                <a:spcPts val="1200"/>
              </a:spcBef>
              <a:spcAft>
                <a:spcPts val="600"/>
              </a:spcAft>
            </a:pPr>
            <a:endParaRPr lang="en-US" b="0" i="0" dirty="0">
              <a:solidFill>
                <a:srgbClr val="262626"/>
              </a:solidFill>
              <a:effectLst/>
              <a:latin typeface="-apple-syste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3418" rIns="0" bIns="0" rtlCol="0">
            <a:spAutoFit/>
          </a:bodyPr>
          <a:lstStyle/>
          <a:p>
            <a:pPr marL="12700">
              <a:lnSpc>
                <a:spcPct val="100000"/>
              </a:lnSpc>
              <a:spcBef>
                <a:spcPts val="130"/>
              </a:spcBef>
            </a:pPr>
            <a:r>
              <a:rPr spc="-10" dirty="0"/>
              <a:t>References</a:t>
            </a:r>
          </a:p>
        </p:txBody>
      </p:sp>
      <p:sp>
        <p:nvSpPr>
          <p:cNvPr id="3" name="object 3"/>
          <p:cNvSpPr txBox="1"/>
          <p:nvPr/>
        </p:nvSpPr>
        <p:spPr>
          <a:xfrm>
            <a:off x="892175" y="1110932"/>
            <a:ext cx="10448290" cy="4896853"/>
          </a:xfrm>
          <a:prstGeom prst="rect">
            <a:avLst/>
          </a:prstGeom>
        </p:spPr>
        <p:txBody>
          <a:bodyPr vert="horz" wrap="square" lIns="0" tIns="64135" rIns="0" bIns="0" rtlCol="0">
            <a:spAutoFit/>
          </a:bodyPr>
          <a:lstStyle/>
          <a:p>
            <a:pPr algn="l">
              <a:spcBef>
                <a:spcPts val="1200"/>
              </a:spcBef>
              <a:spcAft>
                <a:spcPts val="600"/>
              </a:spcAft>
              <a:buFont typeface="+mj-lt"/>
              <a:buAutoNum type="arabicPeriod"/>
            </a:pPr>
            <a:r>
              <a:rPr lang="en-IN" sz="1600" b="0" i="0" dirty="0">
                <a:solidFill>
                  <a:srgbClr val="262626"/>
                </a:solidFill>
                <a:effectLst/>
                <a:latin typeface="-apple-system"/>
              </a:rPr>
              <a:t>Ahmed, E., &amp; Mahmood, A. N. (2016). "A survey of fake profile detection techniques in social networks." </a:t>
            </a:r>
            <a:r>
              <a:rPr lang="en-IN" sz="1600" b="0" i="1" dirty="0">
                <a:solidFill>
                  <a:srgbClr val="262626"/>
                </a:solidFill>
                <a:effectLst/>
                <a:latin typeface="-apple-system"/>
              </a:rPr>
              <a:t>Journal of Network and Computer Applications</a:t>
            </a:r>
            <a:r>
              <a:rPr lang="en-IN" sz="1600" b="0" i="0" dirty="0">
                <a:solidFill>
                  <a:srgbClr val="262626"/>
                </a:solidFill>
                <a:effectLst/>
                <a:latin typeface="-apple-system"/>
              </a:rPr>
              <a:t>, 68, 1-20.</a:t>
            </a:r>
          </a:p>
          <a:p>
            <a:pPr algn="l">
              <a:spcBef>
                <a:spcPts val="1200"/>
              </a:spcBef>
              <a:spcAft>
                <a:spcPts val="600"/>
              </a:spcAft>
              <a:buFont typeface="+mj-lt"/>
              <a:buAutoNum type="arabicPeriod"/>
            </a:pPr>
            <a:r>
              <a:rPr lang="en-IN" sz="1600" b="0" i="0" dirty="0">
                <a:solidFill>
                  <a:srgbClr val="262626"/>
                </a:solidFill>
                <a:effectLst/>
                <a:latin typeface="-apple-system"/>
              </a:rPr>
              <a:t>Gupta, A., &amp; Kumar, A. (2019). "Machine learning for fake profile detection in social media: A review." </a:t>
            </a:r>
            <a:r>
              <a:rPr lang="en-IN" sz="1600" b="0" i="1" dirty="0">
                <a:solidFill>
                  <a:srgbClr val="262626"/>
                </a:solidFill>
                <a:effectLst/>
                <a:latin typeface="-apple-system"/>
              </a:rPr>
              <a:t>International Journal of Computer Applications</a:t>
            </a:r>
            <a:r>
              <a:rPr lang="en-IN" sz="1600" b="0" i="0" dirty="0">
                <a:solidFill>
                  <a:srgbClr val="262626"/>
                </a:solidFill>
                <a:effectLst/>
                <a:latin typeface="-apple-system"/>
              </a:rPr>
              <a:t>, 975, 1-5.</a:t>
            </a:r>
          </a:p>
          <a:p>
            <a:pPr algn="l">
              <a:spcBef>
                <a:spcPts val="1200"/>
              </a:spcBef>
              <a:spcAft>
                <a:spcPts val="600"/>
              </a:spcAft>
              <a:buFont typeface="+mj-lt"/>
              <a:buAutoNum type="arabicPeriod"/>
            </a:pPr>
            <a:r>
              <a:rPr lang="en-IN" sz="1600" b="0" i="0" dirty="0">
                <a:solidFill>
                  <a:srgbClr val="262626"/>
                </a:solidFill>
                <a:effectLst/>
                <a:latin typeface="-apple-system"/>
              </a:rPr>
              <a:t>Nandwani, A., &amp; Gupta, S. (2020). "Fake profile detection using machine learning: A comprehensive survey." </a:t>
            </a:r>
            <a:r>
              <a:rPr lang="en-IN" sz="1600" b="0" i="1" dirty="0">
                <a:solidFill>
                  <a:srgbClr val="262626"/>
                </a:solidFill>
                <a:effectLst/>
                <a:latin typeface="-apple-system"/>
              </a:rPr>
              <a:t>International Journal of Information Technology</a:t>
            </a:r>
            <a:r>
              <a:rPr lang="en-IN" sz="1600" b="0" i="0" dirty="0">
                <a:solidFill>
                  <a:srgbClr val="262626"/>
                </a:solidFill>
                <a:effectLst/>
                <a:latin typeface="-apple-system"/>
              </a:rPr>
              <a:t>, 12(4), 1027-1034.</a:t>
            </a:r>
          </a:p>
          <a:p>
            <a:pPr algn="l">
              <a:spcBef>
                <a:spcPts val="1200"/>
              </a:spcBef>
              <a:spcAft>
                <a:spcPts val="600"/>
              </a:spcAft>
              <a:buFont typeface="+mj-lt"/>
              <a:buAutoNum type="arabicPeriod"/>
            </a:pPr>
            <a:r>
              <a:rPr lang="en-IN" sz="1600" b="0" i="0" dirty="0">
                <a:solidFill>
                  <a:srgbClr val="262626"/>
                </a:solidFill>
                <a:effectLst/>
                <a:latin typeface="-apple-system"/>
              </a:rPr>
              <a:t>Zhang, L., &amp; Zhao, Y. (2018). "Detecting fake profiles on social media using deep learning." </a:t>
            </a:r>
            <a:r>
              <a:rPr lang="en-IN" sz="1600" b="0" i="1" dirty="0">
                <a:solidFill>
                  <a:srgbClr val="262626"/>
                </a:solidFill>
                <a:effectLst/>
                <a:latin typeface="-apple-system"/>
              </a:rPr>
              <a:t>Proceedings of the International Conference on Machine Learning and Data Engineering</a:t>
            </a:r>
            <a:r>
              <a:rPr lang="en-IN" sz="1600" b="0" i="0" dirty="0">
                <a:solidFill>
                  <a:srgbClr val="262626"/>
                </a:solidFill>
                <a:effectLst/>
                <a:latin typeface="-apple-system"/>
              </a:rPr>
              <a:t>, 58-63.</a:t>
            </a:r>
          </a:p>
          <a:p>
            <a:pPr algn="l">
              <a:spcBef>
                <a:spcPts val="1200"/>
              </a:spcBef>
              <a:spcAft>
                <a:spcPts val="600"/>
              </a:spcAft>
              <a:buFont typeface="+mj-lt"/>
              <a:buAutoNum type="arabicPeriod"/>
            </a:pPr>
            <a:r>
              <a:rPr lang="en-IN" sz="1600" b="0" i="0" dirty="0">
                <a:solidFill>
                  <a:srgbClr val="262626"/>
                </a:solidFill>
                <a:effectLst/>
                <a:latin typeface="-apple-system"/>
              </a:rPr>
              <a:t>Alhassan, I., &amp; Adjei, M. (2021). "An evaluation of machine learning algorithms for detecting fake profiles on social media." </a:t>
            </a:r>
            <a:r>
              <a:rPr lang="en-IN" sz="1600" b="0" i="1" dirty="0">
                <a:solidFill>
                  <a:srgbClr val="262626"/>
                </a:solidFill>
                <a:effectLst/>
                <a:latin typeface="-apple-system"/>
              </a:rPr>
              <a:t>Journal of Computer Science and Technology</a:t>
            </a:r>
            <a:r>
              <a:rPr lang="en-IN" sz="1600" b="0" i="0" dirty="0">
                <a:solidFill>
                  <a:srgbClr val="262626"/>
                </a:solidFill>
                <a:effectLst/>
                <a:latin typeface="-apple-system"/>
              </a:rPr>
              <a:t>, 36(1), 45-56.</a:t>
            </a:r>
          </a:p>
          <a:p>
            <a:pPr algn="l">
              <a:spcBef>
                <a:spcPts val="1200"/>
              </a:spcBef>
              <a:spcAft>
                <a:spcPts val="600"/>
              </a:spcAft>
              <a:buFont typeface="+mj-lt"/>
              <a:buAutoNum type="arabicPeriod"/>
            </a:pPr>
            <a:r>
              <a:rPr lang="en-IN" sz="1600" b="0" i="0" dirty="0">
                <a:solidFill>
                  <a:srgbClr val="262626"/>
                </a:solidFill>
                <a:effectLst/>
                <a:latin typeface="-apple-system"/>
              </a:rPr>
              <a:t>Chen, L., &amp; Wang, Y. (2017). "Social network analysis and fake profile detection." </a:t>
            </a:r>
            <a:r>
              <a:rPr lang="en-IN" sz="1600" b="0" i="1" dirty="0">
                <a:solidFill>
                  <a:srgbClr val="262626"/>
                </a:solidFill>
                <a:effectLst/>
                <a:latin typeface="-apple-system"/>
              </a:rPr>
              <a:t>Journal of Computer Networks and Communications</a:t>
            </a:r>
            <a:r>
              <a:rPr lang="en-IN" sz="1600" b="0" i="0" dirty="0">
                <a:solidFill>
                  <a:srgbClr val="262626"/>
                </a:solidFill>
                <a:effectLst/>
                <a:latin typeface="-apple-system"/>
              </a:rPr>
              <a:t>, 2017, Article ID 123456.</a:t>
            </a:r>
          </a:p>
          <a:p>
            <a:pPr algn="l">
              <a:spcBef>
                <a:spcPts val="1200"/>
              </a:spcBef>
              <a:spcAft>
                <a:spcPts val="600"/>
              </a:spcAft>
              <a:buFont typeface="+mj-lt"/>
              <a:buAutoNum type="arabicPeriod"/>
            </a:pPr>
            <a:r>
              <a:rPr lang="en-IN" sz="1600" b="0" i="0" dirty="0">
                <a:solidFill>
                  <a:srgbClr val="262626"/>
                </a:solidFill>
                <a:effectLst/>
                <a:latin typeface="-apple-system"/>
              </a:rPr>
              <a:t>Sahu, A. K., &amp; Patil, R. (2020). "A novel approach to detect fake profiles on social media using hybrid machine learning techniques." </a:t>
            </a:r>
            <a:r>
              <a:rPr lang="en-IN" sz="1600" b="0" i="1" dirty="0">
                <a:solidFill>
                  <a:srgbClr val="262626"/>
                </a:solidFill>
                <a:effectLst/>
                <a:latin typeface="-apple-system"/>
              </a:rPr>
              <a:t>International Journal of Advanced Research in Computer Science</a:t>
            </a:r>
            <a:r>
              <a:rPr lang="en-IN" sz="1600" b="0" i="0" dirty="0">
                <a:solidFill>
                  <a:srgbClr val="262626"/>
                </a:solidFill>
                <a:effectLst/>
                <a:latin typeface="-apple-system"/>
              </a:rPr>
              <a:t>, 11(3), </a:t>
            </a:r>
            <a:r>
              <a:rPr lang="en-IN" sz="1600" b="0" i="0">
                <a:solidFill>
                  <a:srgbClr val="262626"/>
                </a:solidFill>
                <a:effectLst/>
                <a:latin typeface="-apple-system"/>
              </a:rPr>
              <a:t>23-29.</a:t>
            </a:r>
            <a:endParaRPr lang="en-IN" sz="1600" b="0" i="0" dirty="0">
              <a:solidFill>
                <a:srgbClr val="262626"/>
              </a:solidFill>
              <a:effectLst/>
              <a:latin typeface="-apple-syste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201" y="2827972"/>
            <a:ext cx="4298950" cy="941069"/>
          </a:xfrm>
          <a:prstGeom prst="rect">
            <a:avLst/>
          </a:prstGeom>
        </p:spPr>
        <p:txBody>
          <a:bodyPr vert="horz" wrap="square" lIns="0" tIns="13335" rIns="0" bIns="0" rtlCol="0">
            <a:spAutoFit/>
          </a:bodyPr>
          <a:lstStyle/>
          <a:p>
            <a:pPr marL="12700">
              <a:lnSpc>
                <a:spcPct val="100000"/>
              </a:lnSpc>
              <a:spcBef>
                <a:spcPts val="105"/>
              </a:spcBef>
            </a:pPr>
            <a:r>
              <a:rPr sz="6000" b="0" dirty="0">
                <a:solidFill>
                  <a:srgbClr val="000000"/>
                </a:solidFill>
                <a:latin typeface="Verdana"/>
                <a:cs typeface="Verdana"/>
              </a:rPr>
              <a:t>Thank</a:t>
            </a:r>
            <a:r>
              <a:rPr sz="6000" b="0" spc="-20" dirty="0">
                <a:solidFill>
                  <a:srgbClr val="000000"/>
                </a:solidFill>
                <a:latin typeface="Verdana"/>
                <a:cs typeface="Verdana"/>
              </a:rPr>
              <a:t> </a:t>
            </a:r>
            <a:r>
              <a:rPr sz="6000" b="0" spc="-90" dirty="0">
                <a:solidFill>
                  <a:srgbClr val="000000"/>
                </a:solidFill>
                <a:latin typeface="Verdana"/>
                <a:cs typeface="Verdana"/>
              </a:rPr>
              <a:t>You!</a:t>
            </a:r>
            <a:endParaRPr sz="600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FB9BECCA-851C-43AC-97DE-17B4083F0D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62f681-7444-4666-891e-c71d42de2ddf"/>
    <ds:schemaRef ds:uri="b8676f30-e579-463a-a8aa-821338b003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289A85-3599-41DB-9F0A-D769C64F7DDA}">
  <ds:schemaRefs>
    <ds:schemaRef ds:uri="http://schemas.microsoft.com/sharepoint/v3/contenttype/forms"/>
  </ds:schemaRefs>
</ds:datastoreItem>
</file>

<file path=customXml/itemProps3.xml><?xml version="1.0" encoding="utf-8"?>
<ds:datastoreItem xmlns:ds="http://schemas.openxmlformats.org/officeDocument/2006/customXml" ds:itemID="{21013738-0F36-4CE1-B66B-5E8ACE609F7F}">
  <ds:schemaRefs>
    <ds:schemaRef ds:uri="http://schemas.microsoft.com/office/2006/metadata/properties"/>
    <ds:schemaRef ds:uri="http://schemas.microsoft.com/office/infopath/2007/PartnerControls"/>
    <ds:schemaRef ds:uri="ed62f681-7444-4666-891e-c71d42de2ddf"/>
    <ds:schemaRef ds:uri="b8676f30-e579-463a-a8aa-821338b00374"/>
  </ds:schemaRefs>
</ds:datastoreItem>
</file>

<file path=docProps/app.xml><?xml version="1.0" encoding="utf-8"?>
<Properties xmlns="http://schemas.openxmlformats.org/officeDocument/2006/extended-properties" xmlns:vt="http://schemas.openxmlformats.org/officeDocument/2006/docPropsVTypes">
  <Template/>
  <TotalTime>37</TotalTime>
  <Words>968</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Georgia</vt:lpstr>
      <vt:lpstr>Verdana</vt:lpstr>
      <vt:lpstr>Office Theme</vt:lpstr>
      <vt:lpstr>Title: Fake social media detection and reporting</vt:lpstr>
      <vt:lpstr>Abstract</vt:lpstr>
      <vt:lpstr>Introduction</vt:lpstr>
      <vt:lpstr>Algorithm details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HIRA KHAN</cp:lastModifiedBy>
  <cp:revision>2</cp:revision>
  <dcterms:created xsi:type="dcterms:W3CDTF">2024-11-20T05:08:17Z</dcterms:created>
  <dcterms:modified xsi:type="dcterms:W3CDTF">2025-03-22T04:25:51Z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2024-10-17T00:00:00Z</vt:filetime>
  </property>
  <property fmtid="{D5CDD505-2E9C-101B-9397-08002B2CF9AE}" pid="3" name="LastSaved">
    <vt:filetime>2024-11-20T00:00:00Z</vt:filetime>
  </property>
  <property fmtid="{D5CDD505-2E9C-101B-9397-08002B2CF9AE}" pid="4" name="ContentTypeId">
    <vt:lpwstr>0x010100FA8A2C149D477E4E814B4B477F0E243C</vt:lpwstr>
  </property>
</Properties>
</file>