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6858000" cy="9144000"/>
  <p:embeddedFontLst>
    <p:embeddedFont>
      <p:font typeface="Cambria Bold" panose="02040803050406030204"/>
      <p:bold r:id="rId18"/>
    </p:embeddedFont>
    <p:embeddedFont>
      <p:font typeface="Arial Bold" panose="020B0802020202020204"/>
      <p:bold r:id="rId19"/>
    </p:embeddedFont>
    <p:embeddedFont>
      <p:font typeface="Arimo Bold" panose="020B0704020202020204"/>
      <p:bold r:id="rId20"/>
    </p:embeddedFont>
    <p:embeddedFont>
      <p:font typeface="Cambria" panose="02040503050406030204"/>
      <p:regular r:id="rId21"/>
      <p:bold r:id="rId22"/>
      <p:italic r:id="rId23"/>
      <p:boldItalic r:id="rId24"/>
    </p:embeddedFont>
    <p:embeddedFont>
      <p:font typeface="Calibri" panose="020F0502020204030204" charset="0"/>
      <p:regular r:id="rId25"/>
      <p:bold r:id="rId26"/>
      <p:italic r:id="rId27"/>
      <p:boldItalic r:id="rId28"/>
    </p:embeddedFont>
    <p:embeddedFont>
      <p:font typeface="Cambria" panose="02040503050406030204" pitchFamily="18" charset="0"/>
      <p:regular r:id="rId29"/>
      <p:bold r:id="rId30"/>
      <p:italic r:id="rId31"/>
      <p:boldItalic r:id="rId32"/>
    </p:embeddedFont>
    <p:embeddedFont>
      <p:font typeface="Verdana" panose="020B0604030504040204"/>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96"/>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font" Target="fonts/font19.fntdata"/><Relationship Id="rId35" Type="http://schemas.openxmlformats.org/officeDocument/2006/relationships/font" Target="fonts/font18.fntdata"/><Relationship Id="rId34" Type="http://schemas.openxmlformats.org/officeDocument/2006/relationships/font" Target="fonts/font17.fntdata"/><Relationship Id="rId33" Type="http://schemas.openxmlformats.org/officeDocument/2006/relationships/font" Target="fonts/font16.fntdata"/><Relationship Id="rId32" Type="http://schemas.openxmlformats.org/officeDocument/2006/relationships/font" Target="fonts/font15.fntdata"/><Relationship Id="rId31" Type="http://schemas.openxmlformats.org/officeDocument/2006/relationships/font" Target="fonts/font14.fntdata"/><Relationship Id="rId30" Type="http://schemas.openxmlformats.org/officeDocument/2006/relationships/font" Target="fonts/font13.fntdata"/><Relationship Id="rId3" Type="http://schemas.openxmlformats.org/officeDocument/2006/relationships/slide" Target="slides/slide1.xml"/><Relationship Id="rId29" Type="http://schemas.openxmlformats.org/officeDocument/2006/relationships/font" Target="fonts/font12.fntdata"/><Relationship Id="rId28" Type="http://schemas.openxmlformats.org/officeDocument/2006/relationships/font" Target="fonts/font11.fntdata"/><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4" name="TextBox 4"/>
          <p:cNvSpPr txBox="1"/>
          <p:nvPr/>
        </p:nvSpPr>
        <p:spPr>
          <a:xfrm>
            <a:off x="381000" y="1562100"/>
            <a:ext cx="16073120" cy="734060"/>
          </a:xfrm>
          <a:prstGeom prst="rect">
            <a:avLst/>
          </a:prstGeom>
        </p:spPr>
        <p:txBody>
          <a:bodyPr wrap="square" lIns="0" tIns="0" rIns="0" bIns="0" rtlCol="0" anchor="t">
            <a:noAutofit/>
          </a:bodyPr>
          <a:lstStyle/>
          <a:p>
            <a:pPr algn="ctr">
              <a:lnSpc>
                <a:spcPts val="5040"/>
              </a:lnSpc>
            </a:pPr>
            <a:r>
              <a:rPr lang="en-US" altLang="en-US" sz="4200" dirty="0">
                <a:latin typeface="Cambria" panose="02040503050406030204" pitchFamily="18" charset="0"/>
                <a:ea typeface="Cambria" panose="02040503050406030204" pitchFamily="18" charset="0"/>
                <a:sym typeface="+mn-ea"/>
              </a:rPr>
              <a:t>Fake Social Media Profile detection</a:t>
            </a:r>
            <a:r>
              <a:rPr lang="en-IN" altLang="en-US" sz="4200" dirty="0">
                <a:latin typeface="Cambria" panose="02040503050406030204" pitchFamily="18" charset="0"/>
                <a:ea typeface="Cambria" panose="02040503050406030204" pitchFamily="18" charset="0"/>
                <a:sym typeface="+mn-ea"/>
              </a:rPr>
              <a:t> </a:t>
            </a:r>
            <a:r>
              <a:rPr lang="en-US" altLang="en-US" sz="4200" dirty="0">
                <a:latin typeface="Cambria" panose="02040503050406030204" pitchFamily="18" charset="0"/>
                <a:ea typeface="Cambria" panose="02040503050406030204" pitchFamily="18" charset="0"/>
                <a:sym typeface="+mn-ea"/>
              </a:rPr>
              <a:t>and reporting</a:t>
            </a:r>
            <a:endParaRPr lang="en-US" altLang="en-US" sz="4200" dirty="0">
              <a:solidFill>
                <a:schemeClr val="tx1"/>
              </a:solidFill>
              <a:latin typeface="Cambria" panose="02040503050406030204" pitchFamily="18" charset="0"/>
              <a:ea typeface="Cambria" panose="02040503050406030204" pitchFamily="18" charset="0"/>
            </a:endParaRPr>
          </a:p>
          <a:p>
            <a:pPr algn="ctr">
              <a:lnSpc>
                <a:spcPts val="5040"/>
              </a:lnSpc>
            </a:pPr>
            <a:endParaRPr lang="en-US" sz="4200" b="1">
              <a:solidFill>
                <a:srgbClr val="000000"/>
              </a:solidFill>
              <a:latin typeface="Cambria Bold" panose="02040803050406030204"/>
              <a:ea typeface="Cambria Bold" panose="02040803050406030204"/>
              <a:cs typeface="Cambria Bold" panose="02040803050406030204"/>
              <a:sym typeface="Cambria Bold" panose="02040803050406030204"/>
            </a:endParaRPr>
          </a:p>
        </p:txBody>
      </p:sp>
      <p:sp>
        <p:nvSpPr>
          <p:cNvPr id="5" name="TextBox 5"/>
          <p:cNvSpPr txBox="1"/>
          <p:nvPr/>
        </p:nvSpPr>
        <p:spPr>
          <a:xfrm>
            <a:off x="1175385" y="2529840"/>
            <a:ext cx="5874385" cy="515620"/>
          </a:xfrm>
          <a:prstGeom prst="rect">
            <a:avLst/>
          </a:prstGeom>
        </p:spPr>
        <p:txBody>
          <a:bodyPr lIns="0" tIns="0" rIns="0" bIns="0" rtlCol="0" anchor="t">
            <a:noAutofit/>
          </a:bodyPr>
          <a:lstStyle/>
          <a:p>
            <a:pPr algn="l">
              <a:lnSpc>
                <a:spcPts val="3600"/>
              </a:lnSpc>
            </a:pPr>
            <a:r>
              <a:rPr lang="en-US" sz="3000" b="1">
                <a:solidFill>
                  <a:srgbClr val="17365D"/>
                </a:solidFill>
                <a:latin typeface="Cambria Bold" panose="02040803050406030204"/>
                <a:ea typeface="Cambria Bold" panose="02040803050406030204"/>
                <a:cs typeface="Cambria Bold" panose="02040803050406030204"/>
                <a:sym typeface="Cambria Bold" panose="02040803050406030204"/>
              </a:rPr>
              <a:t>Batch Number:</a:t>
            </a:r>
            <a:r>
              <a:rPr lang="en-IN" altLang="en-US" sz="3000" b="1">
                <a:solidFill>
                  <a:srgbClr val="17365D"/>
                </a:solidFill>
                <a:latin typeface="Cambria Bold" panose="02040803050406030204"/>
                <a:ea typeface="Cambria Bold" panose="02040803050406030204"/>
                <a:cs typeface="Cambria Bold" panose="02040803050406030204"/>
                <a:sym typeface="Cambria Bold" panose="02040803050406030204"/>
              </a:rPr>
              <a:t>CSD_6</a:t>
            </a:r>
            <a:endParaRPr lang="en-US" sz="3000" b="1">
              <a:solidFill>
                <a:srgbClr val="17365D"/>
              </a:solidFill>
              <a:latin typeface="Cambria Bold" panose="02040803050406030204"/>
              <a:ea typeface="Cambria Bold" panose="02040803050406030204"/>
              <a:cs typeface="Cambria Bold" panose="02040803050406030204"/>
              <a:sym typeface="Cambria Bold" panose="02040803050406030204"/>
            </a:endParaRPr>
          </a:p>
          <a:p>
            <a:pPr algn="l">
              <a:lnSpc>
                <a:spcPts val="3600"/>
              </a:lnSpc>
            </a:pPr>
          </a:p>
        </p:txBody>
      </p:sp>
      <p:graphicFrame>
        <p:nvGraphicFramePr>
          <p:cNvPr id="6" name="Table 6"/>
          <p:cNvGraphicFramePr>
            <a:graphicFrameLocks noGrp="1"/>
          </p:cNvGraphicFramePr>
          <p:nvPr>
            <p:custDataLst>
              <p:tags r:id="rId2"/>
            </p:custDataLst>
          </p:nvPr>
        </p:nvGraphicFramePr>
        <p:xfrm>
          <a:off x="995680" y="3308985"/>
          <a:ext cx="8191500" cy="3690620"/>
        </p:xfrm>
        <a:graphic>
          <a:graphicData uri="http://schemas.openxmlformats.org/drawingml/2006/table">
            <a:tbl>
              <a:tblPr/>
              <a:tblGrid>
                <a:gridCol w="3158490"/>
                <a:gridCol w="5033010"/>
              </a:tblGrid>
              <a:tr h="763270">
                <a:tc>
                  <a:txBody>
                    <a:bodyPr rtlCol="0"/>
                    <a:lstStyle/>
                    <a:p>
                      <a:pPr algn="ctr">
                        <a:lnSpc>
                          <a:spcPts val="3240"/>
                        </a:lnSpc>
                        <a:defRPr/>
                      </a:pPr>
                      <a:r>
                        <a:rPr lang="en-US" sz="2700" b="1">
                          <a:solidFill>
                            <a:srgbClr val="17365D"/>
                          </a:solidFill>
                          <a:latin typeface="Arial Bold" panose="020B0802020202020204"/>
                          <a:ea typeface="Arial Bold" panose="020B0802020202020204"/>
                          <a:cs typeface="Arial Bold" panose="020B0802020202020204"/>
                          <a:sym typeface="Arial Bold" panose="020B0802020202020204"/>
                        </a:rPr>
                        <a:t>Roll Number</a:t>
                      </a:r>
                      <a:endParaRPr lang="en-US" sz="1100"/>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3240"/>
                        </a:lnSpc>
                        <a:defRPr/>
                      </a:pPr>
                      <a:r>
                        <a:rPr lang="en-US" sz="2700" b="1">
                          <a:solidFill>
                            <a:srgbClr val="17365D"/>
                          </a:solidFill>
                          <a:latin typeface="Arial Bold" panose="020B0802020202020204"/>
                          <a:ea typeface="Arial Bold" panose="020B0802020202020204"/>
                          <a:cs typeface="Arial Bold" panose="020B0802020202020204"/>
                          <a:sym typeface="Arial Bold" panose="020B0802020202020204"/>
                        </a:rPr>
                        <a:t>Student Name</a:t>
                      </a:r>
                      <a:endParaRPr lang="en-US" sz="1100"/>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86105">
                <a:tc>
                  <a:txBody>
                    <a:bodyPr rtlCol="0"/>
                    <a:lstStyle/>
                    <a:p>
                      <a:pPr algn="l">
                        <a:lnSpc>
                          <a:spcPts val="2380"/>
                        </a:lnSpc>
                        <a:defRPr/>
                      </a:pP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20211CSD0042</a:t>
                      </a:r>
                      <a:endPar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l">
                        <a:lnSpc>
                          <a:spcPts val="2380"/>
                        </a:lnSpc>
                        <a:defRPr/>
                      </a:pPr>
                      <a:r>
                        <a:rPr lang="en-IN" altLang="en-US" sz="1700" b="1">
                          <a:latin typeface="Times New Roman" panose="02020603050405020304" charset="0"/>
                          <a:cs typeface="Times New Roman" panose="02020603050405020304" charset="0"/>
                        </a:rPr>
                        <a:t>ULLAS GOWDA M</a:t>
                      </a:r>
                      <a:endParaRPr lang="en-IN" altLang="en-US" sz="1700" b="1">
                        <a:latin typeface="Times New Roman" panose="02020603050405020304" charset="0"/>
                        <a:cs typeface="Times New Roman" panose="02020603050405020304" charset="0"/>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84200">
                <a:tc>
                  <a:txBody>
                    <a:bodyPr rtlCol="0"/>
                    <a:lstStyle/>
                    <a:p>
                      <a:pPr algn="l">
                        <a:lnSpc>
                          <a:spcPts val="2380"/>
                        </a:lnSpc>
                        <a:defRPr/>
                      </a:pP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20211CSD00</a:t>
                      </a: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76</a:t>
                      </a:r>
                      <a:endPar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rtlCol="0"/>
                    <a:lstStyle/>
                    <a:p>
                      <a:pPr algn="l">
                        <a:lnSpc>
                          <a:spcPts val="2380"/>
                        </a:lnSpc>
                        <a:defRPr/>
                      </a:pPr>
                      <a:r>
                        <a:rPr lang="en-IN" altLang="en-US" sz="1700" b="1">
                          <a:latin typeface="Times New Roman" panose="02020603050405020304" charset="0"/>
                          <a:cs typeface="Times New Roman" panose="02020603050405020304" charset="0"/>
                        </a:rPr>
                        <a:t>HIRA KHAN</a:t>
                      </a:r>
                      <a:endParaRPr lang="en-IN" altLang="en-US" sz="1700" b="1">
                        <a:latin typeface="Times New Roman" panose="02020603050405020304" charset="0"/>
                        <a:cs typeface="Times New Roman" panose="02020603050405020304" charset="0"/>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6105">
                <a:tc>
                  <a:txBody>
                    <a:bodyPr rtlCol="0"/>
                    <a:lstStyle/>
                    <a:p>
                      <a:pPr algn="l">
                        <a:lnSpc>
                          <a:spcPts val="2380"/>
                        </a:lnSpc>
                        <a:defRPr/>
                      </a:pP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20211CSD01</a:t>
                      </a: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71</a:t>
                      </a:r>
                      <a:endPar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l">
                        <a:lnSpc>
                          <a:spcPts val="2380"/>
                        </a:lnSpc>
                        <a:defRPr/>
                      </a:pPr>
                      <a:r>
                        <a:rPr lang="en-IN" altLang="en-US" sz="1700" b="1">
                          <a:latin typeface="Times New Roman" panose="02020603050405020304" charset="0"/>
                          <a:cs typeface="Times New Roman" panose="02020603050405020304" charset="0"/>
                        </a:rPr>
                        <a:t>BASANAGOUDA DALWAI</a:t>
                      </a:r>
                      <a:endParaRPr lang="en-IN" altLang="en-US" sz="1700" b="1">
                        <a:latin typeface="Times New Roman" panose="02020603050405020304" charset="0"/>
                        <a:cs typeface="Times New Roman" panose="02020603050405020304" charset="0"/>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84835">
                <a:tc>
                  <a:txBody>
                    <a:bodyPr rtlCol="0"/>
                    <a:lstStyle/>
                    <a:p>
                      <a:pPr algn="l">
                        <a:lnSpc>
                          <a:spcPts val="2380"/>
                        </a:lnSpc>
                        <a:defRPr/>
                      </a:pP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202</a:t>
                      </a: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a:t>
                      </a: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1</a:t>
                      </a: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L</a:t>
                      </a: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SD00</a:t>
                      </a: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0</a:t>
                      </a: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a:t>
                      </a:r>
                      <a:endParaRPr lang="en-US" sz="1100">
                        <a:latin typeface="Times New Roman" panose="02020603050405020304" charset="0"/>
                        <a:cs typeface="Times New Roman" panose="02020603050405020304" charset="0"/>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rtlCol="0"/>
                    <a:lstStyle/>
                    <a:p>
                      <a:pPr algn="l">
                        <a:lnSpc>
                          <a:spcPts val="2380"/>
                        </a:lnSpc>
                        <a:defRPr/>
                      </a:pPr>
                      <a:r>
                        <a:rPr lang="en-IN" altLang="en-US" sz="1700" b="1">
                          <a:latin typeface="Times New Roman" panose="02020603050405020304" charset="0"/>
                          <a:cs typeface="Times New Roman" panose="02020603050405020304" charset="0"/>
                        </a:rPr>
                        <a:t>MOHAMMED ABID</a:t>
                      </a:r>
                      <a:endParaRPr lang="en-IN" altLang="en-US" sz="1700" b="1">
                        <a:latin typeface="Times New Roman" panose="02020603050405020304" charset="0"/>
                        <a:cs typeface="Times New Roman" panose="02020603050405020304" charset="0"/>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586105">
                <a:tc>
                  <a:txBody>
                    <a:bodyPr/>
                    <a:p>
                      <a:pPr algn="l">
                        <a:lnSpc>
                          <a:spcPts val="2380"/>
                        </a:lnSpc>
                        <a:buNone/>
                        <a:defRPr/>
                      </a:pPr>
                      <a:r>
                        <a:rPr lang="en-IN" altLang="en-US" sz="1700" b="1">
                          <a:latin typeface="Times New Roman" panose="02020603050405020304" charset="0"/>
                          <a:cs typeface="Times New Roman" panose="02020603050405020304" charset="0"/>
                        </a:rPr>
                        <a:t>20221LSD0005</a:t>
                      </a:r>
                      <a:endParaRPr lang="en-IN" altLang="en-US" sz="1700" b="1">
                        <a:latin typeface="Times New Roman" panose="02020603050405020304" charset="0"/>
                        <a:cs typeface="Times New Roman" panose="02020603050405020304" charset="0"/>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p>
                      <a:pPr algn="l">
                        <a:lnSpc>
                          <a:spcPts val="2380"/>
                        </a:lnSpc>
                        <a:buNone/>
                        <a:defRPr/>
                      </a:pPr>
                      <a:r>
                        <a:rPr lang="en-IN" altLang="en-US" sz="1700" b="1">
                          <a:latin typeface="Times New Roman" panose="02020603050405020304" charset="0"/>
                          <a:cs typeface="Times New Roman" panose="02020603050405020304" charset="0"/>
                        </a:rPr>
                        <a:t>M S SYED DAWOOD</a:t>
                      </a:r>
                      <a:endParaRPr lang="en-IN" altLang="en-US" sz="1700" b="1">
                        <a:latin typeface="Times New Roman" panose="02020603050405020304" charset="0"/>
                        <a:cs typeface="Times New Roman" panose="02020603050405020304" charset="0"/>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TextBox 7"/>
          <p:cNvSpPr txBox="1"/>
          <p:nvPr/>
        </p:nvSpPr>
        <p:spPr>
          <a:xfrm>
            <a:off x="9811718" y="3796660"/>
            <a:ext cx="8088600" cy="2762250"/>
          </a:xfrm>
          <a:prstGeom prst="rect">
            <a:avLst/>
          </a:prstGeom>
        </p:spPr>
        <p:txBody>
          <a:bodyPr lIns="0" tIns="0" rIns="0" bIns="0" rtlCol="0" anchor="t">
            <a:spAutoFit/>
          </a:bodyPr>
          <a:lstStyle/>
          <a:p>
            <a:pPr algn="ctr">
              <a:lnSpc>
                <a:spcPts val="3600"/>
              </a:lnSpc>
            </a:pPr>
            <a:r>
              <a:rPr lang="en-US" sz="3000" b="1">
                <a:solidFill>
                  <a:srgbClr val="17365D"/>
                </a:solidFill>
                <a:latin typeface="Cambria Bold" panose="02040803050406030204"/>
                <a:ea typeface="Cambria Bold" panose="02040803050406030204"/>
                <a:cs typeface="Cambria Bold" panose="02040803050406030204"/>
                <a:sym typeface="Cambria Bold" panose="02040803050406030204"/>
              </a:rPr>
              <a:t>Under the Supervision of,</a:t>
            </a:r>
            <a:endParaRPr lang="en-US" sz="3000" b="1">
              <a:solidFill>
                <a:srgbClr val="17365D"/>
              </a:solidFill>
              <a:latin typeface="Cambria Bold" panose="02040803050406030204"/>
              <a:ea typeface="Cambria Bold" panose="02040803050406030204"/>
              <a:cs typeface="Cambria Bold" panose="02040803050406030204"/>
              <a:sym typeface="Cambria Bold" panose="02040803050406030204"/>
            </a:endParaRPr>
          </a:p>
          <a:p>
            <a:pPr algn="ctr">
              <a:lnSpc>
                <a:spcPts val="3060"/>
              </a:lnSpc>
            </a:pPr>
          </a:p>
          <a:p>
            <a:pPr algn="ctr">
              <a:lnSpc>
                <a:spcPts val="3060"/>
              </a:lnSpc>
            </a:pPr>
            <a:r>
              <a:rPr lang="en-US" sz="2550" b="1">
                <a:solidFill>
                  <a:srgbClr val="17365D"/>
                </a:solidFill>
                <a:latin typeface="Cambria Bold" panose="02040803050406030204"/>
                <a:ea typeface="Cambria Bold" panose="02040803050406030204"/>
                <a:cs typeface="Cambria Bold" panose="02040803050406030204"/>
                <a:sym typeface="Cambria Bold" panose="02040803050406030204"/>
              </a:rPr>
              <a:t>Prof. Tintu Vijayan</a:t>
            </a:r>
            <a:endParaRPr lang="en-US" sz="2550" b="1">
              <a:solidFill>
                <a:srgbClr val="17365D"/>
              </a:solidFill>
              <a:latin typeface="Cambria Bold" panose="02040803050406030204"/>
              <a:ea typeface="Cambria Bold" panose="02040803050406030204"/>
              <a:cs typeface="Cambria Bold" panose="02040803050406030204"/>
              <a:sym typeface="Cambria Bold" panose="02040803050406030204"/>
            </a:endParaRPr>
          </a:p>
          <a:p>
            <a:pPr algn="ctr">
              <a:lnSpc>
                <a:spcPts val="3060"/>
              </a:lnSpc>
            </a:pPr>
            <a:r>
              <a:rPr lang="en-US" sz="2550" b="1">
                <a:solidFill>
                  <a:srgbClr val="17365D"/>
                </a:solidFill>
                <a:latin typeface="Cambria Bold" panose="02040803050406030204"/>
                <a:ea typeface="Cambria Bold" panose="02040803050406030204"/>
                <a:cs typeface="Cambria Bold" panose="02040803050406030204"/>
                <a:sym typeface="Cambria Bold" panose="02040803050406030204"/>
              </a:rPr>
              <a:t>Professor</a:t>
            </a:r>
            <a:endParaRPr lang="en-US" sz="2550" b="1">
              <a:solidFill>
                <a:srgbClr val="17365D"/>
              </a:solidFill>
              <a:latin typeface="Cambria Bold" panose="02040803050406030204"/>
              <a:ea typeface="Cambria Bold" panose="02040803050406030204"/>
              <a:cs typeface="Cambria Bold" panose="02040803050406030204"/>
              <a:sym typeface="Cambria Bold" panose="02040803050406030204"/>
            </a:endParaRPr>
          </a:p>
          <a:p>
            <a:pPr algn="ctr">
              <a:lnSpc>
                <a:spcPts val="3060"/>
              </a:lnSpc>
            </a:pPr>
            <a:r>
              <a:rPr lang="en-US" sz="2550" b="1">
                <a:solidFill>
                  <a:srgbClr val="17365D"/>
                </a:solidFill>
                <a:latin typeface="Cambria Bold" panose="02040803050406030204"/>
                <a:ea typeface="Cambria Bold" panose="02040803050406030204"/>
                <a:cs typeface="Cambria Bold" panose="02040803050406030204"/>
                <a:sym typeface="Cambria Bold" panose="02040803050406030204"/>
              </a:rPr>
              <a:t>School of Computer Science and Engineering</a:t>
            </a:r>
            <a:endParaRPr lang="en-US" sz="2550" b="1">
              <a:solidFill>
                <a:srgbClr val="17365D"/>
              </a:solidFill>
              <a:latin typeface="Cambria Bold" panose="02040803050406030204"/>
              <a:ea typeface="Cambria Bold" panose="02040803050406030204"/>
              <a:cs typeface="Cambria Bold" panose="02040803050406030204"/>
              <a:sym typeface="Cambria Bold" panose="02040803050406030204"/>
            </a:endParaRPr>
          </a:p>
          <a:p>
            <a:pPr algn="ctr">
              <a:lnSpc>
                <a:spcPts val="3060"/>
              </a:lnSpc>
            </a:pPr>
            <a:r>
              <a:rPr lang="en-US" sz="2550" b="1">
                <a:solidFill>
                  <a:srgbClr val="17365D"/>
                </a:solidFill>
                <a:latin typeface="Cambria Bold" panose="02040803050406030204"/>
                <a:ea typeface="Cambria Bold" panose="02040803050406030204"/>
                <a:cs typeface="Cambria Bold" panose="02040803050406030204"/>
                <a:sym typeface="Cambria Bold" panose="02040803050406030204"/>
              </a:rPr>
              <a:t>Presidency University</a:t>
            </a:r>
            <a:endParaRPr lang="en-US" sz="2550" b="1">
              <a:solidFill>
                <a:srgbClr val="17365D"/>
              </a:solidFill>
              <a:latin typeface="Cambria Bold" panose="02040803050406030204"/>
              <a:ea typeface="Cambria Bold" panose="02040803050406030204"/>
              <a:cs typeface="Cambria Bold" panose="02040803050406030204"/>
              <a:sym typeface="Cambria Bold" panose="02040803050406030204"/>
            </a:endParaRPr>
          </a:p>
          <a:p>
            <a:pPr algn="l">
              <a:lnSpc>
                <a:spcPts val="3060"/>
              </a:lnSpc>
            </a:pPr>
          </a:p>
        </p:txBody>
      </p:sp>
      <p:sp>
        <p:nvSpPr>
          <p:cNvPr id="8" name="TextBox 8"/>
          <p:cNvSpPr txBox="1"/>
          <p:nvPr/>
        </p:nvSpPr>
        <p:spPr>
          <a:xfrm>
            <a:off x="6071583" y="594459"/>
            <a:ext cx="5772900" cy="824230"/>
          </a:xfrm>
          <a:prstGeom prst="rect">
            <a:avLst/>
          </a:prstGeom>
        </p:spPr>
        <p:txBody>
          <a:bodyPr lIns="0" tIns="0" rIns="0" bIns="0" rtlCol="0" anchor="t">
            <a:spAutoFit/>
          </a:bodyPr>
          <a:lstStyle/>
          <a:p>
            <a:pPr marL="0" marR="0" lvl="0" indent="0" algn="ctr" rtl="0">
              <a:spcBef>
                <a:spcPts val="0"/>
              </a:spcBef>
              <a:spcAft>
                <a:spcPts val="0"/>
              </a:spcAft>
              <a:buClr>
                <a:srgbClr val="17365D"/>
              </a:buClr>
              <a:buSzPct val="100000"/>
              <a:buFont typeface="Arial" panose="020B0604020202020204"/>
              <a:buNone/>
            </a:pPr>
            <a:r>
              <a:rPr lang="en-GB" sz="255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IN" altLang="en-GB" sz="255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55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IN" altLang="en-GB" sz="255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55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IN" altLang="en-GB" sz="255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University Project</a:t>
            </a:r>
            <a:endParaRPr lang="en-US" altLang="en-US" sz="255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55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IN" altLang="en-GB" sz="255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1</a:t>
            </a:r>
            <a:endParaRPr lang="en-IN" altLang="en-GB" sz="255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extBox 9"/>
          <p:cNvSpPr txBox="1"/>
          <p:nvPr/>
        </p:nvSpPr>
        <p:spPr>
          <a:xfrm>
            <a:off x="91440" y="7093585"/>
            <a:ext cx="18192115" cy="2042160"/>
          </a:xfrm>
          <a:prstGeom prst="rect">
            <a:avLst/>
          </a:prstGeom>
        </p:spPr>
        <p:txBody>
          <a:bodyPr lIns="0" tIns="0" rIns="0" bIns="0" rtlCol="0" anchor="t">
            <a:noAutofit/>
          </a:bodyPr>
          <a:lstStyle/>
          <a:p>
            <a:pPr algn="l">
              <a:lnSpc>
                <a:spcPts val="3600"/>
              </a:lnSpc>
            </a:pPr>
            <a:endParaRPr lang="en-US" sz="3000" b="1">
              <a:solidFill>
                <a:srgbClr val="4F81BD"/>
              </a:solidFill>
              <a:latin typeface="Cambria Bold" panose="02040803050406030204"/>
              <a:ea typeface="Cambria Bold" panose="02040803050406030204"/>
              <a:cs typeface="Cambria Bold" panose="02040803050406030204"/>
              <a:sym typeface="Cambria Bold" panose="02040803050406030204"/>
            </a:endParaRPr>
          </a:p>
          <a:p>
            <a:pPr algn="l">
              <a:lnSpc>
                <a:spcPts val="3600"/>
              </a:lnSpc>
            </a:pPr>
            <a:r>
              <a:rPr lang="en-US" sz="3000" b="1">
                <a:solidFill>
                  <a:srgbClr val="4F81BD"/>
                </a:solidFill>
                <a:latin typeface="Cambria Bold" panose="02040803050406030204"/>
                <a:ea typeface="Cambria Bold" panose="02040803050406030204"/>
                <a:cs typeface="Cambria Bold" panose="02040803050406030204"/>
                <a:sym typeface="Cambria Bold" panose="02040803050406030204"/>
              </a:rPr>
              <a:t>Name of the Program: B Tech</a:t>
            </a:r>
            <a:endParaRPr lang="en-US" sz="3000" b="1">
              <a:solidFill>
                <a:srgbClr val="4F81BD"/>
              </a:solidFill>
              <a:latin typeface="Cambria Bold" panose="02040803050406030204"/>
              <a:ea typeface="Cambria Bold" panose="02040803050406030204"/>
              <a:cs typeface="Cambria Bold" panose="02040803050406030204"/>
              <a:sym typeface="Cambria Bold" panose="02040803050406030204"/>
            </a:endParaRPr>
          </a:p>
          <a:p>
            <a:pPr algn="l">
              <a:lnSpc>
                <a:spcPts val="3600"/>
              </a:lnSpc>
            </a:pPr>
            <a:r>
              <a:rPr lang="en-US" sz="3000" b="1">
                <a:solidFill>
                  <a:srgbClr val="4F81BD"/>
                </a:solidFill>
                <a:latin typeface="Cambria Bold" panose="02040803050406030204"/>
                <a:ea typeface="Cambria Bold" panose="02040803050406030204"/>
                <a:cs typeface="Cambria Bold" panose="02040803050406030204"/>
                <a:sym typeface="Cambria Bold" panose="02040803050406030204"/>
              </a:rPr>
              <a:t>Name of the HoD: Dr. Saira Banu</a:t>
            </a:r>
            <a:endParaRPr lang="en-US" sz="3000" b="1">
              <a:solidFill>
                <a:srgbClr val="4F81BD"/>
              </a:solidFill>
              <a:latin typeface="Cambria Bold" panose="02040803050406030204"/>
              <a:ea typeface="Cambria Bold" panose="02040803050406030204"/>
              <a:cs typeface="Cambria Bold" panose="02040803050406030204"/>
              <a:sym typeface="Cambria Bold" panose="02040803050406030204"/>
            </a:endParaRPr>
          </a:p>
          <a:p>
            <a:pPr algn="l">
              <a:lnSpc>
                <a:spcPts val="3600"/>
              </a:lnSpc>
            </a:pPr>
            <a:r>
              <a:rPr lang="en-US" sz="3000" b="1">
                <a:solidFill>
                  <a:srgbClr val="4F81BD"/>
                </a:solidFill>
                <a:latin typeface="Cambria Bold" panose="02040803050406030204"/>
                <a:ea typeface="Cambria Bold" panose="02040803050406030204"/>
                <a:cs typeface="Cambria Bold" panose="02040803050406030204"/>
                <a:sym typeface="Cambria Bold" panose="02040803050406030204"/>
              </a:rPr>
              <a:t>Name of the Program Project Coordinator: Prof. Tintu Vijayan</a:t>
            </a:r>
            <a:endParaRPr lang="en-US" sz="3000" b="1">
              <a:solidFill>
                <a:srgbClr val="4F81BD"/>
              </a:solidFill>
              <a:latin typeface="Cambria Bold" panose="02040803050406030204"/>
              <a:ea typeface="Cambria Bold" panose="02040803050406030204"/>
              <a:cs typeface="Cambria Bold" panose="02040803050406030204"/>
              <a:sym typeface="Cambria Bold" panose="02040803050406030204"/>
            </a:endParaRPr>
          </a:p>
          <a:p>
            <a:pPr algn="l">
              <a:lnSpc>
                <a:spcPts val="3600"/>
              </a:lnSpc>
            </a:pPr>
            <a:r>
              <a:rPr lang="en-US" sz="3000" b="1">
                <a:solidFill>
                  <a:srgbClr val="4F81BD"/>
                </a:solidFill>
                <a:latin typeface="Cambria Bold" panose="02040803050406030204"/>
                <a:ea typeface="Cambria Bold" panose="02040803050406030204"/>
                <a:cs typeface="Cambria Bold" panose="02040803050406030204"/>
                <a:sym typeface="Cambria Bold" panose="02040803050406030204"/>
              </a:rPr>
              <a:t>Name of the School Project Coordinators: </a:t>
            </a:r>
            <a:r>
              <a:rPr lang="en-US" sz="3000" b="1">
                <a:solidFill>
                  <a:srgbClr val="000000"/>
                </a:solidFill>
                <a:latin typeface="Cambria Bold" panose="02040803050406030204"/>
                <a:ea typeface="Cambria Bold" panose="02040803050406030204"/>
                <a:cs typeface="Cambria Bold" panose="02040803050406030204"/>
                <a:sym typeface="Cambria Bold" panose="02040803050406030204"/>
              </a:rPr>
              <a:t>Dr. Sampath A K / Dr. Abdul Khadar A / Mr. Md Ziaur Rahman</a:t>
            </a:r>
            <a:endParaRPr lang="en-US" sz="3000" b="1">
              <a:solidFill>
                <a:srgbClr val="000000"/>
              </a:solidFill>
              <a:latin typeface="Cambria Bold" panose="02040803050406030204"/>
              <a:ea typeface="Cambria Bold" panose="02040803050406030204"/>
              <a:cs typeface="Cambria Bold" panose="02040803050406030204"/>
              <a:sym typeface="Cambria Bold" panose="02040803050406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4" name="TextBox 4"/>
          <p:cNvSpPr txBox="1"/>
          <p:nvPr/>
        </p:nvSpPr>
        <p:spPr>
          <a:xfrm>
            <a:off x="1310625" y="448132"/>
            <a:ext cx="15819150" cy="649375"/>
          </a:xfrm>
          <a:prstGeom prst="rect">
            <a:avLst/>
          </a:prstGeom>
        </p:spPr>
        <p:txBody>
          <a:bodyPr lIns="0" tIns="0" rIns="0" bIns="0" rtlCol="0" anchor="t">
            <a:spAutoFit/>
          </a:bodyPr>
          <a:lstStyle/>
          <a:p>
            <a:pPr algn="l">
              <a:lnSpc>
                <a:spcPts val="5040"/>
              </a:lnSpc>
            </a:pPr>
            <a:r>
              <a:rPr lang="en-US" sz="4200" b="1">
                <a:solidFill>
                  <a:srgbClr val="17365D"/>
                </a:solidFill>
                <a:latin typeface="Cambria Bold" panose="02040803050406030204"/>
                <a:ea typeface="Cambria Bold" panose="02040803050406030204"/>
                <a:cs typeface="Cambria Bold" panose="02040803050406030204"/>
                <a:sym typeface="Cambria Bold" panose="02040803050406030204"/>
              </a:rPr>
              <a:t>References (IEEE Paper format)</a:t>
            </a:r>
            <a:endParaRPr lang="en-US" sz="4200" b="1">
              <a:solidFill>
                <a:srgbClr val="17365D"/>
              </a:solidFill>
              <a:latin typeface="Cambria Bold" panose="02040803050406030204"/>
              <a:ea typeface="Cambria Bold" panose="02040803050406030204"/>
              <a:cs typeface="Cambria Bold" panose="02040803050406030204"/>
              <a:sym typeface="Cambria Bold" panose="02040803050406030204"/>
            </a:endParaRPr>
          </a:p>
        </p:txBody>
      </p:sp>
      <p:sp>
        <p:nvSpPr>
          <p:cNvPr id="5" name="TextBox 5"/>
          <p:cNvSpPr txBox="1"/>
          <p:nvPr/>
        </p:nvSpPr>
        <p:spPr>
          <a:xfrm>
            <a:off x="1310625" y="1741151"/>
            <a:ext cx="15819150" cy="8109585"/>
          </a:xfrm>
          <a:prstGeom prst="rect">
            <a:avLst/>
          </a:prstGeom>
        </p:spPr>
        <p:txBody>
          <a:bodyPr lIns="0" tIns="0" rIns="0" bIns="0" rtlCol="0" anchor="t">
            <a:spAutoFit/>
          </a:bodyPr>
          <a:lstStyle/>
          <a:p>
            <a:pPr marL="152400" indent="0">
              <a:spcBef>
                <a:spcPts val="0"/>
              </a:spcBef>
              <a:buFont typeface="Wingdings" panose="05000000000000000000" pitchFamily="2" charset="2"/>
              <a:buNone/>
            </a:pPr>
            <a:r>
              <a:rPr lang="en-IN" altLang="en-US" sz="3500" dirty="0">
                <a:latin typeface="Cambria" panose="02040503050406030204" pitchFamily="18" charset="0"/>
                <a:ea typeface="Cambria" panose="02040503050406030204" pitchFamily="18" charset="0"/>
                <a:sym typeface="+mn-ea"/>
              </a:rPr>
              <a:t>1)</a:t>
            </a:r>
            <a:r>
              <a:rPr lang="en-US" altLang="en-US" sz="3500" dirty="0">
                <a:latin typeface="Cambria" panose="02040503050406030204" pitchFamily="18" charset="0"/>
                <a:ea typeface="Cambria" panose="02040503050406030204" pitchFamily="18" charset="0"/>
                <a:sym typeface="+mn-ea"/>
              </a:rPr>
              <a:t>Facebook's Research on Fake Accounts</a:t>
            </a:r>
            <a:endParaRPr lang="en-US" altLang="en-US" sz="35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IN" altLang="en-US" sz="3500" dirty="0">
                <a:latin typeface="Cambria" panose="02040503050406030204" pitchFamily="18" charset="0"/>
                <a:ea typeface="Cambria" panose="02040503050406030204" pitchFamily="18" charset="0"/>
                <a:sym typeface="+mn-ea"/>
              </a:rPr>
              <a:t>        </a:t>
            </a:r>
            <a:r>
              <a:rPr lang="en-US" altLang="en-US" sz="3500" dirty="0">
                <a:latin typeface="Cambria" panose="02040503050406030204" pitchFamily="18" charset="0"/>
                <a:ea typeface="Cambria" panose="02040503050406030204" pitchFamily="18" charset="0"/>
                <a:sym typeface="+mn-ea"/>
              </a:rPr>
              <a:t>Facebook. (2020). The Impact of Fake Accounts on Social Media. Retrieved from Facebook Research</a:t>
            </a:r>
            <a:endParaRPr lang="en-US" altLang="en-US" sz="35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35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IN" altLang="en-US" sz="3500" dirty="0">
                <a:latin typeface="Cambria" panose="02040503050406030204" pitchFamily="18" charset="0"/>
                <a:ea typeface="Cambria" panose="02040503050406030204" pitchFamily="18" charset="0"/>
                <a:sym typeface="+mn-ea"/>
              </a:rPr>
              <a:t>2)</a:t>
            </a:r>
            <a:r>
              <a:rPr lang="en-US" altLang="en-US" sz="3500" dirty="0">
                <a:latin typeface="Cambria" panose="02040503050406030204" pitchFamily="18" charset="0"/>
                <a:ea typeface="Cambria" panose="02040503050406030204" pitchFamily="18" charset="0"/>
                <a:sym typeface="+mn-ea"/>
              </a:rPr>
              <a:t>Machine Learning for Fake Profile Detection</a:t>
            </a:r>
            <a:endParaRPr lang="en-US" altLang="en-US" sz="35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IN" altLang="en-US" sz="3500" dirty="0">
                <a:latin typeface="Cambria" panose="02040503050406030204" pitchFamily="18" charset="0"/>
                <a:ea typeface="Cambria" panose="02040503050406030204" pitchFamily="18" charset="0"/>
                <a:sym typeface="+mn-ea"/>
              </a:rPr>
              <a:t>         </a:t>
            </a:r>
            <a:r>
              <a:rPr lang="en-US" altLang="en-US" sz="3500" dirty="0">
                <a:latin typeface="Cambria" panose="02040503050406030204" pitchFamily="18" charset="0"/>
                <a:ea typeface="Cambria" panose="02040503050406030204" pitchFamily="18" charset="0"/>
                <a:sym typeface="+mn-ea"/>
              </a:rPr>
              <a:t>Ahmed, E., &amp; Hossain, M. (2019). Fake Profile Detection Using Machine Learning: A Review. International Journal of Computer Applications, 975, 8887. doi:10.5120/ijca2019918560.</a:t>
            </a:r>
            <a:endParaRPr lang="en-US" altLang="en-US" sz="35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35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IN" altLang="en-US" sz="3500" dirty="0">
                <a:latin typeface="Cambria" panose="02040503050406030204" pitchFamily="18" charset="0"/>
                <a:ea typeface="Cambria" panose="02040503050406030204" pitchFamily="18" charset="0"/>
                <a:sym typeface="+mn-ea"/>
              </a:rPr>
              <a:t>3)</a:t>
            </a:r>
            <a:r>
              <a:rPr lang="en-US" altLang="en-US" sz="3500" dirty="0">
                <a:latin typeface="Cambria" panose="02040503050406030204" pitchFamily="18" charset="0"/>
                <a:ea typeface="Cambria" panose="02040503050406030204" pitchFamily="18" charset="0"/>
                <a:sym typeface="+mn-ea"/>
              </a:rPr>
              <a:t>NLP Techniques in Social Media Analysis</a:t>
            </a:r>
            <a:endParaRPr lang="en-US" altLang="en-US" sz="35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IN" altLang="en-US" sz="3500" dirty="0">
                <a:latin typeface="Cambria" panose="02040503050406030204" pitchFamily="18" charset="0"/>
                <a:ea typeface="Cambria" panose="02040503050406030204" pitchFamily="18" charset="0"/>
                <a:sym typeface="+mn-ea"/>
              </a:rPr>
              <a:t>        </a:t>
            </a:r>
            <a:r>
              <a:rPr lang="en-US" altLang="en-US" sz="3500" dirty="0">
                <a:latin typeface="Cambria" panose="02040503050406030204" pitchFamily="18" charset="0"/>
                <a:ea typeface="Cambria" panose="02040503050406030204" pitchFamily="18" charset="0"/>
                <a:sym typeface="+mn-ea"/>
              </a:rPr>
              <a:t>Cambria, E., &amp; White, B. (2014). Jumping NLP Curves: A Review of Natural Language Processing Research. IEEE Computational Intelligence Magazine, 9(2), 48-57. doi:10.1109/MCI.2014.2301098.</a:t>
            </a:r>
            <a:endParaRPr lang="en-US" altLang="en-US" sz="3500" dirty="0">
              <a:latin typeface="Cambria" panose="02040503050406030204" pitchFamily="18" charset="0"/>
              <a:ea typeface="Cambria" panose="02040503050406030204" pitchFamily="18" charset="0"/>
            </a:endParaRPr>
          </a:p>
          <a:p>
            <a:pPr algn="l">
              <a:lnSpc>
                <a:spcPts val="4320"/>
              </a:lnSpc>
            </a:pPr>
          </a:p>
          <a:p>
            <a:pPr algn="l">
              <a:lnSpc>
                <a:spcPts val="4320"/>
              </a:lnSpc>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4" name="TextBox 4"/>
          <p:cNvSpPr txBox="1"/>
          <p:nvPr/>
        </p:nvSpPr>
        <p:spPr>
          <a:xfrm>
            <a:off x="1310625" y="448132"/>
            <a:ext cx="15819150" cy="649375"/>
          </a:xfrm>
          <a:prstGeom prst="rect">
            <a:avLst/>
          </a:prstGeom>
        </p:spPr>
        <p:txBody>
          <a:bodyPr lIns="0" tIns="0" rIns="0" bIns="0" rtlCol="0" anchor="t">
            <a:spAutoFit/>
          </a:bodyPr>
          <a:lstStyle/>
          <a:p>
            <a:pPr algn="l">
              <a:lnSpc>
                <a:spcPts val="5040"/>
              </a:lnSpc>
            </a:pPr>
            <a:r>
              <a:rPr lang="en-US" sz="4200" b="1">
                <a:solidFill>
                  <a:srgbClr val="17365D"/>
                </a:solidFill>
                <a:latin typeface="Cambria Bold" panose="02040803050406030204"/>
                <a:ea typeface="Cambria Bold" panose="02040803050406030204"/>
                <a:cs typeface="Cambria Bold" panose="02040803050406030204"/>
                <a:sym typeface="Cambria Bold" panose="02040803050406030204"/>
              </a:rPr>
              <a:t>References (IEEE Paper format)</a:t>
            </a:r>
            <a:endParaRPr lang="en-US" sz="4200" b="1">
              <a:solidFill>
                <a:srgbClr val="17365D"/>
              </a:solidFill>
              <a:latin typeface="Cambria Bold" panose="02040803050406030204"/>
              <a:ea typeface="Cambria Bold" panose="02040803050406030204"/>
              <a:cs typeface="Cambria Bold" panose="02040803050406030204"/>
              <a:sym typeface="Cambria Bold" panose="02040803050406030204"/>
            </a:endParaRPr>
          </a:p>
        </p:txBody>
      </p:sp>
      <p:sp>
        <p:nvSpPr>
          <p:cNvPr id="5" name="TextBox 5"/>
          <p:cNvSpPr txBox="1"/>
          <p:nvPr/>
        </p:nvSpPr>
        <p:spPr>
          <a:xfrm>
            <a:off x="1310625" y="1741151"/>
            <a:ext cx="15819150" cy="6509385"/>
          </a:xfrm>
          <a:prstGeom prst="rect">
            <a:avLst/>
          </a:prstGeom>
        </p:spPr>
        <p:txBody>
          <a:bodyPr lIns="0" tIns="0" rIns="0" bIns="0" rtlCol="0" anchor="t">
            <a:spAutoFit/>
          </a:bodyPr>
          <a:lstStyle/>
          <a:p>
            <a:pPr marL="76200" indent="0">
              <a:buNone/>
            </a:pPr>
            <a:r>
              <a:rPr lang="en-IN" altLang="en-US" sz="3500">
                <a:latin typeface="Cambria" panose="02040503050406030204" pitchFamily="18" charset="0"/>
                <a:cs typeface="Cambria" panose="02040503050406030204" pitchFamily="18" charset="0"/>
                <a:sym typeface="+mn-ea"/>
              </a:rPr>
              <a:t>4)</a:t>
            </a:r>
            <a:r>
              <a:rPr lang="en-US" altLang="en-US" sz="3500">
                <a:latin typeface="Cambria" panose="02040503050406030204" pitchFamily="18" charset="0"/>
                <a:cs typeface="Cambria" panose="02040503050406030204" pitchFamily="18" charset="0"/>
                <a:sym typeface="+mn-ea"/>
              </a:rPr>
              <a:t>Image Verification Techniques</a:t>
            </a:r>
            <a:endParaRPr lang="en-US" altLang="en-US" sz="3500">
              <a:latin typeface="Cambria" panose="02040503050406030204" pitchFamily="18" charset="0"/>
              <a:cs typeface="Cambria" panose="02040503050406030204" pitchFamily="18" charset="0"/>
            </a:endParaRPr>
          </a:p>
          <a:p>
            <a:pPr marL="76200" indent="0">
              <a:buNone/>
            </a:pPr>
            <a:r>
              <a:rPr lang="en-IN" altLang="en-US" sz="3500">
                <a:latin typeface="Cambria" panose="02040503050406030204" pitchFamily="18" charset="0"/>
                <a:cs typeface="Cambria" panose="02040503050406030204" pitchFamily="18" charset="0"/>
                <a:sym typeface="+mn-ea"/>
              </a:rPr>
              <a:t>          </a:t>
            </a:r>
            <a:r>
              <a:rPr lang="en-US" altLang="en-US" sz="3500">
                <a:latin typeface="Cambria" panose="02040503050406030204" pitchFamily="18" charset="0"/>
                <a:cs typeface="Cambria" panose="02040503050406030204" pitchFamily="18" charset="0"/>
                <a:sym typeface="+mn-ea"/>
              </a:rPr>
              <a:t>Wang, Y., &amp; Zhang, Y. (2020). Image Verification Techniques for Fake Profile Detection. Journal of Cyber Security Technology, 4(1), 1-15. doi:10.1080/23742917.2020.1720364.</a:t>
            </a:r>
            <a:endParaRPr lang="en-US" altLang="en-US" sz="3500">
              <a:latin typeface="Cambria" panose="02040503050406030204" pitchFamily="18" charset="0"/>
              <a:cs typeface="Cambria" panose="02040503050406030204" pitchFamily="18" charset="0"/>
            </a:endParaRPr>
          </a:p>
          <a:p>
            <a:pPr marL="76200" indent="0">
              <a:buNone/>
            </a:pPr>
            <a:endParaRPr lang="en-US" altLang="en-US" sz="3500">
              <a:latin typeface="Cambria" panose="02040503050406030204" pitchFamily="18" charset="0"/>
              <a:cs typeface="Cambria" panose="02040503050406030204" pitchFamily="18" charset="0"/>
            </a:endParaRPr>
          </a:p>
          <a:p>
            <a:pPr marL="76200" indent="0">
              <a:buNone/>
            </a:pPr>
            <a:r>
              <a:rPr lang="en-IN" altLang="en-US" sz="3500">
                <a:latin typeface="Cambria" panose="02040503050406030204" pitchFamily="18" charset="0"/>
                <a:cs typeface="Cambria" panose="02040503050406030204" pitchFamily="18" charset="0"/>
                <a:sym typeface="+mn-ea"/>
              </a:rPr>
              <a:t>5)</a:t>
            </a:r>
            <a:r>
              <a:rPr lang="en-US" altLang="en-US" sz="3500">
                <a:latin typeface="Cambria" panose="02040503050406030204" pitchFamily="18" charset="0"/>
                <a:cs typeface="Cambria" panose="02040503050406030204" pitchFamily="18" charset="0"/>
                <a:sym typeface="+mn-ea"/>
              </a:rPr>
              <a:t>Blockchain for Identity Verification</a:t>
            </a:r>
            <a:endParaRPr lang="en-US" altLang="en-US" sz="3500">
              <a:latin typeface="Cambria" panose="02040503050406030204" pitchFamily="18" charset="0"/>
              <a:cs typeface="Cambria" panose="02040503050406030204" pitchFamily="18" charset="0"/>
            </a:endParaRPr>
          </a:p>
          <a:p>
            <a:pPr marL="76200" indent="0">
              <a:buNone/>
            </a:pPr>
            <a:r>
              <a:rPr lang="en-IN" altLang="en-US" sz="3500">
                <a:latin typeface="Cambria" panose="02040503050406030204" pitchFamily="18" charset="0"/>
                <a:cs typeface="Cambria" panose="02040503050406030204" pitchFamily="18" charset="0"/>
                <a:sym typeface="+mn-ea"/>
              </a:rPr>
              <a:t>         </a:t>
            </a:r>
            <a:r>
              <a:rPr lang="en-US" altLang="en-US" sz="3500">
                <a:latin typeface="Cambria" panose="02040503050406030204" pitchFamily="18" charset="0"/>
                <a:cs typeface="Cambria" panose="02040503050406030204" pitchFamily="18" charset="0"/>
                <a:sym typeface="+mn-ea"/>
              </a:rPr>
              <a:t>Zyskind, G., &amp; Nathan, O. (2015). Decentralizing Privacy: Using Blockchain to Protect Personal Data. Proceedings of the 2015 IEEE Security and Privacy Workshops, 180-184. doi:10.1109/SPW.2015.27.</a:t>
            </a:r>
            <a:endParaRPr lang="en-US" altLang="en-US" sz="3500">
              <a:latin typeface="Cambria" panose="02040503050406030204" pitchFamily="18" charset="0"/>
              <a:cs typeface="Cambria" panose="02040503050406030204" pitchFamily="18" charset="0"/>
            </a:endParaRPr>
          </a:p>
          <a:p>
            <a:pPr algn="l">
              <a:lnSpc>
                <a:spcPts val="4320"/>
              </a:lnSpc>
            </a:pPr>
          </a:p>
          <a:p>
            <a:pPr algn="l">
              <a:lnSpc>
                <a:spcPts val="4320"/>
              </a:lnSpc>
            </a:pPr>
          </a:p>
          <a:p>
            <a:pPr algn="l">
              <a:lnSpc>
                <a:spcPts val="432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4" name="Freeform 4"/>
          <p:cNvSpPr/>
          <p:nvPr/>
        </p:nvSpPr>
        <p:spPr>
          <a:xfrm>
            <a:off x="6124216" y="2161972"/>
            <a:ext cx="5839957" cy="5903206"/>
          </a:xfrm>
          <a:custGeom>
            <a:avLst/>
            <a:gdLst/>
            <a:ahLst/>
            <a:cxnLst/>
            <a:rect l="l" t="t" r="r" b="b"/>
            <a:pathLst>
              <a:path w="5839957" h="5903206">
                <a:moveTo>
                  <a:pt x="0" y="0"/>
                </a:moveTo>
                <a:lnTo>
                  <a:pt x="5839958" y="0"/>
                </a:lnTo>
                <a:lnTo>
                  <a:pt x="5839958" y="5903207"/>
                </a:lnTo>
                <a:lnTo>
                  <a:pt x="0" y="5903207"/>
                </a:lnTo>
                <a:lnTo>
                  <a:pt x="0" y="0"/>
                </a:lnTo>
                <a:close/>
              </a:path>
            </a:pathLst>
          </a:custGeom>
          <a:blipFill>
            <a:blip r:embed="rId2"/>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4" name="TextBox 4"/>
          <p:cNvSpPr txBox="1"/>
          <p:nvPr/>
        </p:nvSpPr>
        <p:spPr>
          <a:xfrm>
            <a:off x="1310625" y="448132"/>
            <a:ext cx="15819150" cy="649375"/>
          </a:xfrm>
          <a:prstGeom prst="rect">
            <a:avLst/>
          </a:prstGeom>
        </p:spPr>
        <p:txBody>
          <a:bodyPr lIns="0" tIns="0" rIns="0" bIns="0" rtlCol="0" anchor="t">
            <a:spAutoFit/>
          </a:bodyPr>
          <a:lstStyle/>
          <a:p>
            <a:pPr algn="l">
              <a:lnSpc>
                <a:spcPts val="5040"/>
              </a:lnSpc>
            </a:pPr>
            <a:r>
              <a:rPr lang="en-US" sz="4200" b="1">
                <a:solidFill>
                  <a:srgbClr val="17365D"/>
                </a:solidFill>
                <a:latin typeface="Cambria Bold" panose="02040803050406030204"/>
                <a:ea typeface="Cambria Bold" panose="02040803050406030204"/>
                <a:cs typeface="Cambria Bold" panose="02040803050406030204"/>
                <a:sym typeface="Cambria Bold" panose="02040803050406030204"/>
              </a:rPr>
              <a:t>Content</a:t>
            </a:r>
            <a:endParaRPr lang="en-US" sz="4200" b="1">
              <a:solidFill>
                <a:srgbClr val="17365D"/>
              </a:solidFill>
              <a:latin typeface="Cambria Bold" panose="02040803050406030204"/>
              <a:ea typeface="Cambria Bold" panose="02040803050406030204"/>
              <a:cs typeface="Cambria Bold" panose="02040803050406030204"/>
              <a:sym typeface="Cambria Bold" panose="02040803050406030204"/>
            </a:endParaRPr>
          </a:p>
        </p:txBody>
      </p:sp>
      <p:sp>
        <p:nvSpPr>
          <p:cNvPr id="5" name="TextBox 5"/>
          <p:cNvSpPr txBox="1"/>
          <p:nvPr/>
        </p:nvSpPr>
        <p:spPr>
          <a:xfrm>
            <a:off x="1310625" y="1331576"/>
            <a:ext cx="15819150" cy="6223673"/>
          </a:xfrm>
          <a:prstGeom prst="rect">
            <a:avLst/>
          </a:prstGeom>
        </p:spPr>
        <p:txBody>
          <a:bodyPr lIns="0" tIns="0" rIns="0" bIns="0" rtlCol="0" anchor="t">
            <a:spAutoFit/>
          </a:bodyPr>
          <a:lstStyle/>
          <a:p>
            <a:pPr marL="880110" lvl="1" indent="-440055" algn="just">
              <a:lnSpc>
                <a:spcPts val="8640"/>
              </a:lnSpc>
              <a:buFont typeface="Arial" panose="020B0604020202020204"/>
              <a:buChar char="•"/>
            </a:pPr>
            <a:r>
              <a:rPr lang="en-US" sz="3600">
                <a:solidFill>
                  <a:srgbClr val="000000"/>
                </a:solidFill>
                <a:latin typeface="Cambria" panose="02040503050406030204"/>
                <a:ea typeface="Cambria" panose="02040503050406030204"/>
                <a:cs typeface="Cambria" panose="02040503050406030204"/>
                <a:sym typeface="Cambria" panose="02040503050406030204"/>
              </a:rPr>
              <a:t>Problem Statement</a:t>
            </a:r>
            <a:endParaRPr lang="en-US" sz="3600">
              <a:solidFill>
                <a:srgbClr val="000000"/>
              </a:solidFill>
              <a:latin typeface="Cambria" panose="02040503050406030204"/>
              <a:ea typeface="Cambria" panose="02040503050406030204"/>
              <a:cs typeface="Cambria" panose="02040503050406030204"/>
              <a:sym typeface="Cambria" panose="02040503050406030204"/>
            </a:endParaRPr>
          </a:p>
          <a:p>
            <a:pPr marL="880110" lvl="1" indent="-440055" algn="just">
              <a:lnSpc>
                <a:spcPts val="8640"/>
              </a:lnSpc>
              <a:buFont typeface="Arial" panose="020B0604020202020204"/>
              <a:buChar char="•"/>
            </a:pPr>
            <a:r>
              <a:rPr lang="en-US" sz="3600">
                <a:solidFill>
                  <a:srgbClr val="000000"/>
                </a:solidFill>
                <a:latin typeface="Cambria" panose="02040503050406030204"/>
                <a:ea typeface="Cambria" panose="02040503050406030204"/>
                <a:cs typeface="Cambria" panose="02040503050406030204"/>
                <a:sym typeface="Cambria" panose="02040503050406030204"/>
              </a:rPr>
              <a:t>Analysis of Problem Statement</a:t>
            </a:r>
            <a:endParaRPr lang="en-US" sz="3600">
              <a:solidFill>
                <a:srgbClr val="000000"/>
              </a:solidFill>
              <a:latin typeface="Cambria" panose="02040503050406030204"/>
              <a:ea typeface="Cambria" panose="02040503050406030204"/>
              <a:cs typeface="Cambria" panose="02040503050406030204"/>
              <a:sym typeface="Cambria" panose="02040503050406030204"/>
            </a:endParaRPr>
          </a:p>
          <a:p>
            <a:pPr marL="880110" lvl="1" indent="-440055" algn="just">
              <a:lnSpc>
                <a:spcPts val="8640"/>
              </a:lnSpc>
              <a:buFont typeface="Arial" panose="020B0604020202020204"/>
              <a:buChar char="•"/>
            </a:pPr>
            <a:r>
              <a:rPr lang="en-US" sz="3600">
                <a:solidFill>
                  <a:srgbClr val="000000"/>
                </a:solidFill>
                <a:latin typeface="Cambria" panose="02040503050406030204"/>
                <a:ea typeface="Cambria" panose="02040503050406030204"/>
                <a:cs typeface="Cambria" panose="02040503050406030204"/>
                <a:sym typeface="Cambria" panose="02040503050406030204"/>
              </a:rPr>
              <a:t>Timeline of the Project</a:t>
            </a:r>
            <a:endParaRPr lang="en-US" sz="3600">
              <a:solidFill>
                <a:srgbClr val="000000"/>
              </a:solidFill>
              <a:latin typeface="Cambria" panose="02040503050406030204"/>
              <a:ea typeface="Cambria" panose="02040503050406030204"/>
              <a:cs typeface="Cambria" panose="02040503050406030204"/>
              <a:sym typeface="Cambria" panose="02040503050406030204"/>
            </a:endParaRPr>
          </a:p>
          <a:p>
            <a:pPr marL="880110" lvl="1" indent="-440055" algn="just">
              <a:lnSpc>
                <a:spcPts val="8640"/>
              </a:lnSpc>
              <a:buFont typeface="Arial" panose="020B0604020202020204"/>
              <a:buChar char="•"/>
            </a:pPr>
            <a:r>
              <a:rPr lang="en-US" sz="3600">
                <a:solidFill>
                  <a:srgbClr val="000000"/>
                </a:solidFill>
                <a:latin typeface="Cambria" panose="02040503050406030204"/>
                <a:ea typeface="Cambria" panose="02040503050406030204"/>
                <a:cs typeface="Cambria" panose="02040503050406030204"/>
                <a:sym typeface="Cambria" panose="02040503050406030204"/>
              </a:rPr>
              <a:t>References</a:t>
            </a:r>
            <a:endParaRPr lang="en-US" sz="3600">
              <a:solidFill>
                <a:srgbClr val="000000"/>
              </a:solidFill>
              <a:latin typeface="Cambria" panose="02040503050406030204"/>
              <a:ea typeface="Cambria" panose="02040503050406030204"/>
              <a:cs typeface="Cambria" panose="02040503050406030204"/>
              <a:sym typeface="Cambria" panose="02040503050406030204"/>
            </a:endParaRPr>
          </a:p>
          <a:p>
            <a:pPr marL="880110" lvl="1" indent="-440055" algn="just">
              <a:lnSpc>
                <a:spcPts val="8640"/>
              </a:lnSpc>
            </a:pPr>
          </a:p>
          <a:p>
            <a:pPr marL="880110" lvl="1" indent="-440055" algn="just">
              <a:lnSpc>
                <a:spcPts val="864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4" name="TextBox 4"/>
          <p:cNvSpPr txBox="1"/>
          <p:nvPr/>
        </p:nvSpPr>
        <p:spPr>
          <a:xfrm>
            <a:off x="1310625" y="448132"/>
            <a:ext cx="15819150" cy="649375"/>
          </a:xfrm>
          <a:prstGeom prst="rect">
            <a:avLst/>
          </a:prstGeom>
        </p:spPr>
        <p:txBody>
          <a:bodyPr lIns="0" tIns="0" rIns="0" bIns="0" rtlCol="0" anchor="t">
            <a:spAutoFit/>
          </a:bodyPr>
          <a:lstStyle/>
          <a:p>
            <a:pPr algn="l">
              <a:lnSpc>
                <a:spcPts val="5040"/>
              </a:lnSpc>
            </a:pPr>
            <a:r>
              <a:rPr lang="en-US" sz="4200" b="1">
                <a:solidFill>
                  <a:srgbClr val="17365D"/>
                </a:solidFill>
                <a:latin typeface="Cambria Bold" panose="02040803050406030204"/>
                <a:ea typeface="Cambria Bold" panose="02040803050406030204"/>
                <a:cs typeface="Cambria Bold" panose="02040803050406030204"/>
                <a:sym typeface="Cambria Bold" panose="02040803050406030204"/>
              </a:rPr>
              <a:t>Problem Statement Number: </a:t>
            </a:r>
            <a:endParaRPr lang="en-US" sz="4200" b="1">
              <a:solidFill>
                <a:srgbClr val="17365D"/>
              </a:solidFill>
              <a:latin typeface="Cambria Bold" panose="02040803050406030204"/>
              <a:ea typeface="Cambria Bold" panose="02040803050406030204"/>
              <a:cs typeface="Cambria Bold" panose="02040803050406030204"/>
              <a:sym typeface="Cambria Bold" panose="02040803050406030204"/>
            </a:endParaRPr>
          </a:p>
        </p:txBody>
      </p:sp>
      <p:sp>
        <p:nvSpPr>
          <p:cNvPr id="5" name="TextBox 5"/>
          <p:cNvSpPr txBox="1"/>
          <p:nvPr/>
        </p:nvSpPr>
        <p:spPr>
          <a:xfrm>
            <a:off x="1310640" y="1741170"/>
            <a:ext cx="15953740" cy="7872095"/>
          </a:xfrm>
          <a:prstGeom prst="rect">
            <a:avLst/>
          </a:prstGeom>
        </p:spPr>
        <p:txBody>
          <a:bodyPr lIns="0" tIns="0" rIns="0" bIns="0" rtlCol="0" anchor="t">
            <a:noAutofit/>
          </a:bodyPr>
          <a:lstStyle/>
          <a:p>
            <a:pPr algn="just">
              <a:lnSpc>
                <a:spcPts val="4030"/>
              </a:lnSpc>
            </a:pPr>
            <a:r>
              <a:rPr lang="en-US" sz="3360" b="1">
                <a:solidFill>
                  <a:srgbClr val="000000"/>
                </a:solidFill>
                <a:latin typeface="Cambria Bold" panose="02040803050406030204"/>
                <a:ea typeface="Cambria Bold" panose="02040803050406030204"/>
                <a:cs typeface="Cambria Bold" panose="02040803050406030204"/>
                <a:sym typeface="Cambria Bold" panose="02040803050406030204"/>
              </a:rPr>
              <a:t>Organization: </a:t>
            </a:r>
            <a:r>
              <a:rPr lang="en-US" sz="3360" dirty="0" smtClean="0">
                <a:latin typeface="Cambria" panose="02040503050406030204" pitchFamily="18" charset="0"/>
                <a:ea typeface="Cambria" panose="02040503050406030204" pitchFamily="18" charset="0"/>
                <a:sym typeface="+mn-ea"/>
              </a:rPr>
              <a:t> </a:t>
            </a:r>
            <a:r>
              <a:rPr lang="en-IN" altLang="en-US" sz="3360" dirty="0" smtClean="0">
                <a:latin typeface="Cambria" panose="02040503050406030204" pitchFamily="18" charset="0"/>
                <a:ea typeface="Cambria" panose="02040503050406030204" pitchFamily="18" charset="0"/>
                <a:sym typeface="+mn-ea"/>
              </a:rPr>
              <a:t>Government of Gujarat</a:t>
            </a:r>
            <a:r>
              <a:rPr lang="en-US" sz="3360">
                <a:solidFill>
                  <a:srgbClr val="000000"/>
                </a:solidFill>
                <a:latin typeface="Cambria" panose="02040503050406030204"/>
                <a:ea typeface="Cambria" panose="02040503050406030204"/>
                <a:cs typeface="Cambria" panose="02040503050406030204"/>
                <a:sym typeface="Cambria" panose="02040503050406030204"/>
              </a:rPr>
              <a:t>  </a:t>
            </a:r>
            <a:endParaRPr lang="en-US" sz="3360">
              <a:solidFill>
                <a:srgbClr val="000000"/>
              </a:solidFill>
              <a:latin typeface="Cambria" panose="02040503050406030204"/>
              <a:ea typeface="Cambria" panose="02040503050406030204"/>
              <a:cs typeface="Cambria" panose="02040503050406030204"/>
              <a:sym typeface="Cambria" panose="02040503050406030204"/>
            </a:endParaRPr>
          </a:p>
          <a:p>
            <a:pPr algn="just">
              <a:lnSpc>
                <a:spcPts val="8060"/>
              </a:lnSpc>
            </a:pPr>
            <a:r>
              <a:rPr lang="en-US" sz="3360" b="1">
                <a:solidFill>
                  <a:srgbClr val="000000"/>
                </a:solidFill>
                <a:latin typeface="Cambria Bold" panose="02040803050406030204"/>
                <a:ea typeface="Cambria Bold" panose="02040803050406030204"/>
                <a:cs typeface="Cambria Bold" panose="02040803050406030204"/>
                <a:sym typeface="Cambria Bold" panose="02040803050406030204"/>
              </a:rPr>
              <a:t>Category (Hardware / Software / Both) : </a:t>
            </a:r>
            <a:r>
              <a:rPr lang="en-US" sz="3360">
                <a:solidFill>
                  <a:srgbClr val="000000"/>
                </a:solidFill>
                <a:latin typeface="Cambria" panose="02040503050406030204"/>
                <a:ea typeface="Cambria" panose="02040503050406030204"/>
                <a:cs typeface="Cambria" panose="02040503050406030204"/>
                <a:sym typeface="Cambria" panose="02040503050406030204"/>
              </a:rPr>
              <a:t>Software</a:t>
            </a:r>
            <a:endParaRPr lang="en-US" sz="3360">
              <a:solidFill>
                <a:srgbClr val="000000"/>
              </a:solidFill>
              <a:latin typeface="Cambria" panose="02040503050406030204"/>
              <a:ea typeface="Cambria" panose="02040503050406030204"/>
              <a:cs typeface="Cambria" panose="02040503050406030204"/>
              <a:sym typeface="Cambria" panose="02040503050406030204"/>
            </a:endParaRPr>
          </a:p>
          <a:p>
            <a:pPr algn="just">
              <a:lnSpc>
                <a:spcPts val="8060"/>
              </a:lnSpc>
            </a:pPr>
            <a:r>
              <a:rPr lang="en-US" sz="3360" b="1">
                <a:solidFill>
                  <a:srgbClr val="000000"/>
                </a:solidFill>
                <a:latin typeface="Cambria Bold" panose="02040803050406030204"/>
                <a:ea typeface="Cambria Bold" panose="02040803050406030204"/>
                <a:cs typeface="Cambria Bold" panose="02040803050406030204"/>
                <a:sym typeface="Cambria Bold" panose="02040803050406030204"/>
              </a:rPr>
              <a:t>Problem Description: </a:t>
            </a:r>
            <a:r>
              <a:rPr lang="en-US" altLang="en-US" sz="3360" dirty="0" smtClean="0">
                <a:latin typeface="Cambria" panose="02040503050406030204" pitchFamily="18" charset="0"/>
                <a:ea typeface="Cambria" panose="02040503050406030204" pitchFamily="18" charset="0"/>
                <a:cs typeface="Cambria" panose="02040503050406030204" pitchFamily="18" charset="0"/>
                <a:sym typeface="+mn-ea"/>
              </a:rPr>
              <a:t>The rapid growth of social media has led to an increase in fake profiles and online impersonation, posing significant risks to users and businesses. These fraudulent accounts often engage in spamming and the dissemination of inappropriate content. There is a critical need for a software application that can detect and report fake social media profiles effectively. </a:t>
            </a:r>
            <a:endParaRPr lang="en-US" sz="3360">
              <a:solidFill>
                <a:srgbClr val="000000"/>
              </a:solidFill>
              <a:latin typeface="Cambria" panose="02040503050406030204"/>
              <a:ea typeface="Cambria" panose="02040503050406030204"/>
              <a:cs typeface="Cambria" panose="02040503050406030204"/>
              <a:sym typeface="Cambria" panose="02040503050406030204"/>
            </a:endParaRPr>
          </a:p>
          <a:p>
            <a:pPr algn="just">
              <a:lnSpc>
                <a:spcPts val="8060"/>
              </a:lnSpc>
            </a:pPr>
            <a:r>
              <a:rPr lang="en-US" sz="3360" b="1">
                <a:solidFill>
                  <a:srgbClr val="000000"/>
                </a:solidFill>
                <a:latin typeface="Cambria Bold" panose="02040803050406030204"/>
                <a:ea typeface="Cambria Bold" panose="02040803050406030204"/>
                <a:cs typeface="Cambria Bold" panose="02040803050406030204"/>
                <a:sym typeface="Cambria Bold" panose="02040803050406030204"/>
              </a:rPr>
              <a:t>Difficulty Level:</a:t>
            </a:r>
            <a:r>
              <a:rPr lang="en-US" sz="3360">
                <a:solidFill>
                  <a:srgbClr val="000000"/>
                </a:solidFill>
                <a:latin typeface="Cambria" panose="02040503050406030204"/>
                <a:ea typeface="Cambria" panose="02040503050406030204"/>
                <a:cs typeface="Cambria" panose="02040503050406030204"/>
                <a:sym typeface="Cambria" panose="02040503050406030204"/>
              </a:rPr>
              <a:t> Co</a:t>
            </a:r>
            <a:r>
              <a:rPr lang="en-IN" altLang="en-US" sz="3360">
                <a:solidFill>
                  <a:srgbClr val="000000"/>
                </a:solidFill>
                <a:latin typeface="Cambria" panose="02040503050406030204"/>
                <a:ea typeface="Cambria" panose="02040503050406030204"/>
                <a:cs typeface="Cambria" panose="02040503050406030204"/>
                <a:sym typeface="Cambria" panose="02040503050406030204"/>
              </a:rPr>
              <a:t>mplicated</a:t>
            </a:r>
            <a:endParaRPr lang="en-IN" altLang="en-US" sz="3360">
              <a:solidFill>
                <a:srgbClr val="000000"/>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4" name="TextBox 4"/>
          <p:cNvSpPr txBox="1"/>
          <p:nvPr/>
        </p:nvSpPr>
        <p:spPr>
          <a:xfrm>
            <a:off x="1219185" y="419124"/>
            <a:ext cx="15819150" cy="647700"/>
          </a:xfrm>
          <a:prstGeom prst="rect">
            <a:avLst/>
          </a:prstGeom>
        </p:spPr>
        <p:txBody>
          <a:bodyPr lIns="0" tIns="0" rIns="0" bIns="0" rtlCol="0" anchor="t">
            <a:spAutoFit/>
          </a:bodyPr>
          <a:lstStyle/>
          <a:p>
            <a:pPr algn="l">
              <a:lnSpc>
                <a:spcPts val="5040"/>
              </a:lnSpc>
            </a:pPr>
            <a:r>
              <a:rPr lang="en-US" sz="4200" b="1">
                <a:solidFill>
                  <a:srgbClr val="17365D"/>
                </a:solidFill>
                <a:latin typeface="Cambria Bold" panose="02040803050406030204"/>
                <a:ea typeface="Cambria Bold" panose="02040803050406030204"/>
                <a:cs typeface="Cambria Bold" panose="02040803050406030204"/>
                <a:sym typeface="Cambria Bold" panose="02040803050406030204"/>
              </a:rPr>
              <a:t>Problem Statement</a:t>
            </a:r>
            <a:endParaRPr lang="en-US" sz="4200" b="1">
              <a:solidFill>
                <a:srgbClr val="17365D"/>
              </a:solidFill>
              <a:latin typeface="Cambria Bold" panose="02040803050406030204"/>
              <a:ea typeface="Cambria Bold" panose="02040803050406030204"/>
              <a:cs typeface="Cambria Bold" panose="02040803050406030204"/>
              <a:sym typeface="Cambria Bold" panose="02040803050406030204"/>
            </a:endParaRPr>
          </a:p>
        </p:txBody>
      </p:sp>
      <p:sp>
        <p:nvSpPr>
          <p:cNvPr id="5" name="TextBox 5"/>
          <p:cNvSpPr txBox="1"/>
          <p:nvPr/>
        </p:nvSpPr>
        <p:spPr>
          <a:xfrm>
            <a:off x="1176337" y="1438275"/>
            <a:ext cx="15819150" cy="7158355"/>
          </a:xfrm>
          <a:prstGeom prst="rect">
            <a:avLst/>
          </a:prstGeom>
        </p:spPr>
        <p:txBody>
          <a:bodyPr lIns="0" tIns="0" rIns="0" bIns="0" rtlCol="0" anchor="t">
            <a:spAutoFit/>
          </a:bodyPr>
          <a:lstStyle/>
          <a:p>
            <a:pPr algn="just">
              <a:lnSpc>
                <a:spcPts val="3885"/>
              </a:lnSpc>
            </a:pPr>
          </a:p>
          <a:p>
            <a:pPr algn="just">
              <a:lnSpc>
                <a:spcPts val="3995"/>
              </a:lnSpc>
            </a:pPr>
            <a:r>
              <a:rPr lang="en-IN" altLang="en-US" sz="3000" b="1">
                <a:latin typeface="Cambria" panose="02040503050406030204" pitchFamily="18" charset="0"/>
                <a:cs typeface="Cambria" panose="02040503050406030204" pitchFamily="18" charset="0"/>
              </a:rPr>
              <a:t>1.</a:t>
            </a:r>
            <a:r>
              <a:rPr lang="en-US" altLang="en-US" sz="3000" b="1">
                <a:latin typeface="Cambria" panose="02040503050406030204" pitchFamily="18" charset="0"/>
                <a:cs typeface="Cambria" panose="02040503050406030204" pitchFamily="18" charset="0"/>
              </a:rPr>
              <a:t>Proliferation of Fake Profiles: </a:t>
            </a:r>
            <a:r>
              <a:rPr lang="en-US" altLang="en-US" sz="3000">
                <a:latin typeface="Cambria" panose="02040503050406030204" pitchFamily="18" charset="0"/>
                <a:cs typeface="Cambria" panose="02040503050406030204" pitchFamily="18" charset="0"/>
              </a:rPr>
              <a:t>The increasing number of fake social media accounts leads to significant issues such as identity theft, scams, and the spread of misinformation, undermining user trust.</a:t>
            </a:r>
            <a:endParaRPr lang="en-US" altLang="en-US" sz="3000" b="1">
              <a:latin typeface="Cambria" panose="02040503050406030204" pitchFamily="18" charset="0"/>
              <a:cs typeface="Cambria" panose="02040503050406030204" pitchFamily="18" charset="0"/>
            </a:endParaRPr>
          </a:p>
          <a:p>
            <a:pPr algn="just">
              <a:lnSpc>
                <a:spcPts val="3995"/>
              </a:lnSpc>
            </a:pPr>
            <a:endParaRPr lang="en-US" altLang="en-US" sz="3000" b="1">
              <a:latin typeface="Cambria" panose="02040503050406030204" pitchFamily="18" charset="0"/>
              <a:cs typeface="Cambria" panose="02040503050406030204" pitchFamily="18" charset="0"/>
            </a:endParaRPr>
          </a:p>
          <a:p>
            <a:pPr algn="just">
              <a:lnSpc>
                <a:spcPts val="3995"/>
              </a:lnSpc>
            </a:pPr>
            <a:r>
              <a:rPr lang="en-IN" altLang="en-US" sz="3000" b="1">
                <a:latin typeface="Cambria" panose="02040503050406030204" pitchFamily="18" charset="0"/>
                <a:cs typeface="Cambria" panose="02040503050406030204" pitchFamily="18" charset="0"/>
              </a:rPr>
              <a:t>2.</a:t>
            </a:r>
            <a:r>
              <a:rPr lang="en-US" altLang="en-US" sz="3000" b="1">
                <a:latin typeface="Cambria" panose="02040503050406030204" pitchFamily="18" charset="0"/>
                <a:cs typeface="Cambria" panose="02040503050406030204" pitchFamily="18" charset="0"/>
              </a:rPr>
              <a:t>Challenges in Detection: </a:t>
            </a:r>
            <a:r>
              <a:rPr lang="en-US" altLang="en-US" sz="3000">
                <a:latin typeface="Cambria" panose="02040503050406030204" pitchFamily="18" charset="0"/>
                <a:cs typeface="Cambria" panose="02040503050406030204" pitchFamily="18" charset="0"/>
              </a:rPr>
              <a:t>Current methods for identifying fake profiles are inadequate due to sophisticated evasion tactics employed by fraudsters, making it difficult for users and platforms to effectively combat these threats.</a:t>
            </a:r>
            <a:endParaRPr lang="en-US" altLang="en-US" sz="3000" b="1">
              <a:latin typeface="Cambria" panose="02040503050406030204" pitchFamily="18" charset="0"/>
              <a:cs typeface="Cambria" panose="02040503050406030204" pitchFamily="18" charset="0"/>
            </a:endParaRPr>
          </a:p>
          <a:p>
            <a:pPr algn="just">
              <a:lnSpc>
                <a:spcPts val="3995"/>
              </a:lnSpc>
            </a:pPr>
            <a:endParaRPr lang="en-US" altLang="en-US" sz="3000" b="1">
              <a:latin typeface="Cambria" panose="02040503050406030204" pitchFamily="18" charset="0"/>
              <a:cs typeface="Cambria" panose="02040503050406030204" pitchFamily="18" charset="0"/>
            </a:endParaRPr>
          </a:p>
          <a:p>
            <a:pPr algn="just">
              <a:lnSpc>
                <a:spcPts val="3995"/>
              </a:lnSpc>
            </a:pPr>
            <a:r>
              <a:rPr lang="en-IN" altLang="en-US" sz="3000" b="1">
                <a:latin typeface="Cambria" panose="02040503050406030204" pitchFamily="18" charset="0"/>
                <a:cs typeface="Cambria" panose="02040503050406030204" pitchFamily="18" charset="0"/>
              </a:rPr>
              <a:t>3.</a:t>
            </a:r>
            <a:r>
              <a:rPr lang="en-US" altLang="en-US" sz="3000" b="1">
                <a:latin typeface="Cambria" panose="02040503050406030204" pitchFamily="18" charset="0"/>
                <a:cs typeface="Cambria" panose="02040503050406030204" pitchFamily="18" charset="0"/>
              </a:rPr>
              <a:t>Need for a Comprehensive Solution: </a:t>
            </a:r>
            <a:r>
              <a:rPr lang="en-US" altLang="en-US" sz="3000">
                <a:latin typeface="Cambria" panose="02040503050406030204" pitchFamily="18" charset="0"/>
                <a:cs typeface="Cambria" panose="02040503050406030204" pitchFamily="18" charset="0"/>
              </a:rPr>
              <a:t>There is an urgent requirement for an automated detection system that leverages advanced algorithms to analyze user behavior and content, empowering users and enhancing security on social media platforms.</a:t>
            </a:r>
            <a:endParaRPr lang="en-US" altLang="en-US" sz="3000" b="1">
              <a:latin typeface="Cambria" panose="02040503050406030204" pitchFamily="18" charset="0"/>
              <a:cs typeface="Cambria" panose="02040503050406030204" pitchFamily="18" charset="0"/>
            </a:endParaRPr>
          </a:p>
          <a:p>
            <a:pPr marL="880110" lvl="1" indent="-440055" algn="just">
              <a:lnSpc>
                <a:spcPts val="3995"/>
              </a:lnSpc>
            </a:pPr>
          </a:p>
          <a:p>
            <a:pPr marL="880110" lvl="1" indent="-440055" algn="just">
              <a:lnSpc>
                <a:spcPts val="3995"/>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4" name="TextBox 4"/>
          <p:cNvSpPr txBox="1"/>
          <p:nvPr/>
        </p:nvSpPr>
        <p:spPr>
          <a:xfrm>
            <a:off x="1310625" y="448969"/>
            <a:ext cx="15819150" cy="647700"/>
          </a:xfrm>
          <a:prstGeom prst="rect">
            <a:avLst/>
          </a:prstGeom>
        </p:spPr>
        <p:txBody>
          <a:bodyPr lIns="0" tIns="0" rIns="0" bIns="0" rtlCol="0" anchor="t">
            <a:spAutoFit/>
          </a:bodyPr>
          <a:lstStyle/>
          <a:p>
            <a:pPr algn="l">
              <a:lnSpc>
                <a:spcPts val="5040"/>
              </a:lnSpc>
            </a:pPr>
            <a:r>
              <a:rPr lang="en-US" sz="4200" b="1">
                <a:solidFill>
                  <a:srgbClr val="17365D"/>
                </a:solidFill>
                <a:latin typeface="Cambria Bold" panose="02040803050406030204"/>
                <a:ea typeface="Cambria Bold" panose="02040803050406030204"/>
                <a:cs typeface="Cambria Bold" panose="02040803050406030204"/>
                <a:sym typeface="Cambria Bold" panose="02040803050406030204"/>
              </a:rPr>
              <a:t>Analysis of Problem Statement</a:t>
            </a:r>
            <a:endParaRPr lang="en-US" sz="4200" b="1">
              <a:solidFill>
                <a:srgbClr val="17365D"/>
              </a:solidFill>
              <a:latin typeface="Cambria Bold" panose="02040803050406030204"/>
              <a:ea typeface="Cambria Bold" panose="02040803050406030204"/>
              <a:cs typeface="Cambria Bold" panose="02040803050406030204"/>
              <a:sym typeface="Cambria Bold" panose="02040803050406030204"/>
            </a:endParaRPr>
          </a:p>
        </p:txBody>
      </p:sp>
      <p:sp>
        <p:nvSpPr>
          <p:cNvPr id="5" name="TextBox 5"/>
          <p:cNvSpPr txBox="1"/>
          <p:nvPr/>
        </p:nvSpPr>
        <p:spPr>
          <a:xfrm>
            <a:off x="886215" y="1233487"/>
            <a:ext cx="16109273" cy="7899400"/>
          </a:xfrm>
          <a:prstGeom prst="rect">
            <a:avLst/>
          </a:prstGeom>
        </p:spPr>
        <p:txBody>
          <a:bodyPr lIns="0" tIns="0" rIns="0" bIns="0" rtlCol="0" anchor="t">
            <a:spAutoFit/>
          </a:bodyPr>
          <a:lstStyle/>
          <a:p>
            <a:pPr algn="just">
              <a:lnSpc>
                <a:spcPts val="8800"/>
              </a:lnSpc>
            </a:pPr>
            <a:r>
              <a:rPr lang="en-US" sz="3665">
                <a:solidFill>
                  <a:srgbClr val="000000"/>
                </a:solidFill>
                <a:latin typeface="Cambria" panose="02040503050406030204"/>
                <a:ea typeface="Cambria" panose="02040503050406030204"/>
                <a:cs typeface="Cambria" panose="02040503050406030204"/>
                <a:sym typeface="Cambria" panose="02040503050406030204"/>
              </a:rPr>
              <a:t>1.</a:t>
            </a:r>
            <a:r>
              <a:rPr lang="en-US" altLang="en-US" sz="3000" b="1">
                <a:latin typeface="Cambria" panose="02040503050406030204" pitchFamily="18" charset="0"/>
                <a:cs typeface="Cambria" panose="02040503050406030204" pitchFamily="18" charset="0"/>
              </a:rPr>
              <a:t> Proliferation of Fake Profiles</a:t>
            </a:r>
            <a:endParaRPr lang="en-US" altLang="en-US" sz="3000">
              <a:latin typeface="Cambria" panose="02040503050406030204" pitchFamily="18" charset="0"/>
              <a:cs typeface="Cambria" panose="02040503050406030204" pitchFamily="18" charset="0"/>
            </a:endParaRPr>
          </a:p>
          <a:p>
            <a:pPr algn="just">
              <a:lnSpc>
                <a:spcPts val="8800"/>
              </a:lnSpc>
            </a:pPr>
            <a:r>
              <a:rPr lang="en-IN" altLang="en-US" sz="3000" b="1">
                <a:latin typeface="Cambria" panose="02040503050406030204" pitchFamily="18" charset="0"/>
                <a:cs typeface="Cambria" panose="02040503050406030204" pitchFamily="18" charset="0"/>
              </a:rPr>
              <a:t>           </a:t>
            </a:r>
            <a:r>
              <a:rPr lang="en-US" altLang="en-US" sz="3000" b="1">
                <a:latin typeface="Cambria" panose="02040503050406030204" pitchFamily="18" charset="0"/>
                <a:cs typeface="Cambria" panose="02040503050406030204" pitchFamily="18" charset="0"/>
              </a:rPr>
              <a:t>Current Challenges:</a:t>
            </a:r>
            <a:r>
              <a:rPr lang="en-US" altLang="en-US" sz="3000">
                <a:latin typeface="Cambria" panose="02040503050406030204" pitchFamily="18" charset="0"/>
                <a:cs typeface="Cambria" panose="02040503050406030204" pitchFamily="18" charset="0"/>
              </a:rPr>
              <a:t> The rapid increase in fake social media accounts is driven by various malicious intents, including scams, phishing, and harassment. These accounts often mimic legitimate users, making detection challenging for both users and platforms.</a:t>
            </a:r>
            <a:endParaRPr lang="en-US" altLang="en-US" sz="3000">
              <a:latin typeface="Cambria" panose="02040503050406030204" pitchFamily="18" charset="0"/>
              <a:cs typeface="Cambria" panose="02040503050406030204" pitchFamily="18" charset="0"/>
            </a:endParaRPr>
          </a:p>
          <a:p>
            <a:pPr algn="just">
              <a:lnSpc>
                <a:spcPts val="8800"/>
              </a:lnSpc>
            </a:pPr>
            <a:r>
              <a:rPr lang="en-IN" altLang="en-US" sz="3000" b="1">
                <a:latin typeface="Cambria" panose="02040503050406030204" pitchFamily="18" charset="0"/>
                <a:cs typeface="Cambria" panose="02040503050406030204" pitchFamily="18" charset="0"/>
              </a:rPr>
              <a:t>            </a:t>
            </a:r>
            <a:r>
              <a:rPr lang="en-US" altLang="en-US" sz="3000" b="1">
                <a:latin typeface="Cambria" panose="02040503050406030204" pitchFamily="18" charset="0"/>
                <a:cs typeface="Cambria" panose="02040503050406030204" pitchFamily="18" charset="0"/>
              </a:rPr>
              <a:t>Impact:</a:t>
            </a:r>
            <a:r>
              <a:rPr lang="en-US" altLang="en-US" sz="3000">
                <a:latin typeface="Cambria" panose="02040503050406030204" pitchFamily="18" charset="0"/>
                <a:cs typeface="Cambria" panose="02040503050406030204" pitchFamily="18" charset="0"/>
              </a:rPr>
              <a:t> The presence of fake profiles erodes trust in social media platforms, discouraging genuine user engagement and potentially leading to financial losses for businesses and individuals due to fraud.</a:t>
            </a:r>
            <a:endParaRPr lang="en-US" altLang="en-US" sz="3000">
              <a:latin typeface="Cambria" panose="02040503050406030204" pitchFamily="18" charset="0"/>
              <a:cs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4" name="TextBox 4"/>
          <p:cNvSpPr txBox="1"/>
          <p:nvPr/>
        </p:nvSpPr>
        <p:spPr>
          <a:xfrm>
            <a:off x="1310625" y="448969"/>
            <a:ext cx="15819150" cy="647700"/>
          </a:xfrm>
          <a:prstGeom prst="rect">
            <a:avLst/>
          </a:prstGeom>
        </p:spPr>
        <p:txBody>
          <a:bodyPr lIns="0" tIns="0" rIns="0" bIns="0" rtlCol="0" anchor="t">
            <a:spAutoFit/>
          </a:bodyPr>
          <a:lstStyle/>
          <a:p>
            <a:pPr algn="l">
              <a:lnSpc>
                <a:spcPts val="5040"/>
              </a:lnSpc>
            </a:pPr>
            <a:r>
              <a:rPr lang="en-US" sz="4200" b="1">
                <a:solidFill>
                  <a:srgbClr val="17365D"/>
                </a:solidFill>
                <a:latin typeface="Cambria Bold" panose="02040803050406030204"/>
                <a:ea typeface="Cambria Bold" panose="02040803050406030204"/>
                <a:cs typeface="Cambria Bold" panose="02040803050406030204"/>
                <a:sym typeface="Cambria Bold" panose="02040803050406030204"/>
              </a:rPr>
              <a:t>Analysis of Problem Statement (contd..)</a:t>
            </a:r>
            <a:endParaRPr lang="en-US" sz="4200" b="1">
              <a:solidFill>
                <a:srgbClr val="17365D"/>
              </a:solidFill>
              <a:latin typeface="Cambria Bold" panose="02040803050406030204"/>
              <a:ea typeface="Cambria Bold" panose="02040803050406030204"/>
              <a:cs typeface="Cambria Bold" panose="02040803050406030204"/>
              <a:sym typeface="Cambria Bold" panose="02040803050406030204"/>
            </a:endParaRPr>
          </a:p>
        </p:txBody>
      </p:sp>
      <p:sp>
        <p:nvSpPr>
          <p:cNvPr id="5" name="TextBox 5"/>
          <p:cNvSpPr txBox="1"/>
          <p:nvPr/>
        </p:nvSpPr>
        <p:spPr>
          <a:xfrm>
            <a:off x="886215" y="1233487"/>
            <a:ext cx="16109273" cy="6771005"/>
          </a:xfrm>
          <a:prstGeom prst="rect">
            <a:avLst/>
          </a:prstGeom>
        </p:spPr>
        <p:txBody>
          <a:bodyPr lIns="0" tIns="0" rIns="0" bIns="0" rtlCol="0" anchor="t">
            <a:spAutoFit/>
          </a:bodyPr>
          <a:lstStyle/>
          <a:p>
            <a:pPr marL="895985" lvl="1" indent="-448310" algn="just">
              <a:lnSpc>
                <a:spcPts val="8800"/>
              </a:lnSpc>
            </a:pPr>
            <a:r>
              <a:rPr lang="en-US" altLang="en-US" sz="3000">
                <a:latin typeface="Cambria" panose="02040503050406030204" pitchFamily="18" charset="0"/>
                <a:cs typeface="Cambria" panose="02040503050406030204" pitchFamily="18" charset="0"/>
              </a:rPr>
              <a:t>2</a:t>
            </a:r>
            <a:r>
              <a:rPr lang="en-US" altLang="en-US" sz="3000" b="1">
                <a:latin typeface="Cambria" panose="02040503050406030204" pitchFamily="18" charset="0"/>
                <a:cs typeface="Cambria" panose="02040503050406030204" pitchFamily="18" charset="0"/>
              </a:rPr>
              <a:t>. Challenges in Detection</a:t>
            </a:r>
            <a:endParaRPr lang="en-US" altLang="en-US" sz="3000">
              <a:latin typeface="Cambria" panose="02040503050406030204" pitchFamily="18" charset="0"/>
              <a:cs typeface="Cambria" panose="02040503050406030204" pitchFamily="18" charset="0"/>
            </a:endParaRPr>
          </a:p>
          <a:p>
            <a:pPr marL="895985" lvl="1" indent="-448310" algn="just">
              <a:lnSpc>
                <a:spcPts val="8800"/>
              </a:lnSpc>
            </a:pPr>
            <a:r>
              <a:rPr lang="en-US" altLang="en-US" sz="3000" b="1">
                <a:latin typeface="Cambria" panose="02040503050406030204" pitchFamily="18" charset="0"/>
                <a:cs typeface="Cambria" panose="02040503050406030204" pitchFamily="18" charset="0"/>
              </a:rPr>
              <a:t>Current Challenges:</a:t>
            </a:r>
            <a:r>
              <a:rPr lang="en-US" altLang="en-US" sz="3000">
                <a:latin typeface="Cambria" panose="02040503050406030204" pitchFamily="18" charset="0"/>
                <a:cs typeface="Cambria" panose="02040503050406030204" pitchFamily="18" charset="0"/>
              </a:rPr>
              <a:t> Existing detection methods often rely on manual reporting or basic algorithmic checks, which are insufficient against sophisticated tactics used by fraudsters, such as creating profiles that closely resemble real users.</a:t>
            </a:r>
            <a:endParaRPr lang="en-US" altLang="en-US" sz="3000">
              <a:latin typeface="Cambria" panose="02040503050406030204" pitchFamily="18" charset="0"/>
              <a:cs typeface="Cambria" panose="02040503050406030204" pitchFamily="18" charset="0"/>
            </a:endParaRPr>
          </a:p>
          <a:p>
            <a:pPr marL="895985" lvl="1" indent="-448310" algn="just">
              <a:lnSpc>
                <a:spcPts val="8800"/>
              </a:lnSpc>
            </a:pPr>
            <a:r>
              <a:rPr lang="en-US" altLang="en-US" sz="3000" b="1">
                <a:latin typeface="Cambria" panose="02040503050406030204" pitchFamily="18" charset="0"/>
                <a:cs typeface="Cambria" panose="02040503050406030204" pitchFamily="18" charset="0"/>
              </a:rPr>
              <a:t>Impact:</a:t>
            </a:r>
            <a:r>
              <a:rPr lang="en-US" altLang="en-US" sz="3000">
                <a:latin typeface="Cambria" panose="02040503050406030204" pitchFamily="18" charset="0"/>
                <a:cs typeface="Cambria" panose="02040503050406030204" pitchFamily="18" charset="0"/>
              </a:rPr>
              <a:t> Ineffective detection mechanisms can result in prolonged exposure to fraudulent activities, harming users and diminishing the credibility of social media platforms.</a:t>
            </a:r>
            <a:endParaRPr lang="en-US" altLang="en-US" sz="3000">
              <a:latin typeface="Cambria" panose="02040503050406030204" pitchFamily="18" charset="0"/>
              <a:cs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4" name="TextBox 4"/>
          <p:cNvSpPr txBox="1"/>
          <p:nvPr/>
        </p:nvSpPr>
        <p:spPr>
          <a:xfrm>
            <a:off x="1310625" y="448969"/>
            <a:ext cx="15819150" cy="647700"/>
          </a:xfrm>
          <a:prstGeom prst="rect">
            <a:avLst/>
          </a:prstGeom>
        </p:spPr>
        <p:txBody>
          <a:bodyPr lIns="0" tIns="0" rIns="0" bIns="0" rtlCol="0" anchor="t">
            <a:spAutoFit/>
          </a:bodyPr>
          <a:lstStyle/>
          <a:p>
            <a:pPr algn="l">
              <a:lnSpc>
                <a:spcPts val="5040"/>
              </a:lnSpc>
            </a:pPr>
            <a:r>
              <a:rPr lang="en-US" sz="4200" b="1">
                <a:solidFill>
                  <a:srgbClr val="17365D"/>
                </a:solidFill>
                <a:latin typeface="Cambria Bold" panose="02040803050406030204"/>
                <a:ea typeface="Cambria Bold" panose="02040803050406030204"/>
                <a:cs typeface="Cambria Bold" panose="02040803050406030204"/>
                <a:sym typeface="Cambria Bold" panose="02040803050406030204"/>
              </a:rPr>
              <a:t>Analysis of Problem Statement (contd..)</a:t>
            </a:r>
            <a:endParaRPr lang="en-US" sz="4200" b="1">
              <a:solidFill>
                <a:srgbClr val="17365D"/>
              </a:solidFill>
              <a:latin typeface="Cambria Bold" panose="02040803050406030204"/>
              <a:ea typeface="Cambria Bold" panose="02040803050406030204"/>
              <a:cs typeface="Cambria Bold" panose="02040803050406030204"/>
              <a:sym typeface="Cambria Bold" panose="02040803050406030204"/>
            </a:endParaRPr>
          </a:p>
        </p:txBody>
      </p:sp>
      <p:sp>
        <p:nvSpPr>
          <p:cNvPr id="5" name="TextBox 5"/>
          <p:cNvSpPr txBox="1"/>
          <p:nvPr/>
        </p:nvSpPr>
        <p:spPr>
          <a:xfrm>
            <a:off x="1020502" y="1318402"/>
            <a:ext cx="16109273" cy="6771005"/>
          </a:xfrm>
          <a:prstGeom prst="rect">
            <a:avLst/>
          </a:prstGeom>
        </p:spPr>
        <p:txBody>
          <a:bodyPr lIns="0" tIns="0" rIns="0" bIns="0" rtlCol="0" anchor="t">
            <a:spAutoFit/>
          </a:bodyPr>
          <a:lstStyle/>
          <a:p>
            <a:pPr marL="895985" lvl="1" indent="-448310" algn="just">
              <a:lnSpc>
                <a:spcPts val="8800"/>
              </a:lnSpc>
            </a:pPr>
            <a:r>
              <a:rPr lang="en-US" altLang="en-US" sz="3000" b="1">
                <a:latin typeface="Cambria" panose="02040503050406030204" pitchFamily="18" charset="0"/>
                <a:cs typeface="Cambria" panose="02040503050406030204" pitchFamily="18" charset="0"/>
              </a:rPr>
              <a:t>3. Need for a Comprehensive Solution</a:t>
            </a:r>
            <a:endParaRPr lang="en-US" altLang="en-US" sz="3000" b="1">
              <a:latin typeface="Cambria" panose="02040503050406030204" pitchFamily="18" charset="0"/>
              <a:cs typeface="Cambria" panose="02040503050406030204" pitchFamily="18" charset="0"/>
            </a:endParaRPr>
          </a:p>
          <a:p>
            <a:pPr marL="895985" lvl="1" indent="-448310" algn="just">
              <a:lnSpc>
                <a:spcPts val="8800"/>
              </a:lnSpc>
            </a:pPr>
            <a:r>
              <a:rPr lang="en-IN" altLang="en-US" sz="3000" b="1">
                <a:latin typeface="Cambria" panose="02040503050406030204" pitchFamily="18" charset="0"/>
                <a:cs typeface="Cambria" panose="02040503050406030204" pitchFamily="18" charset="0"/>
              </a:rPr>
              <a:t>           </a:t>
            </a:r>
            <a:r>
              <a:rPr lang="en-US" altLang="en-US" sz="3000" b="1">
                <a:latin typeface="Cambria" panose="02040503050406030204" pitchFamily="18" charset="0"/>
                <a:cs typeface="Cambria" panose="02040503050406030204" pitchFamily="18" charset="0"/>
              </a:rPr>
              <a:t>Current Challenges: </a:t>
            </a:r>
            <a:r>
              <a:rPr lang="en-US" altLang="en-US" sz="3000">
                <a:latin typeface="Cambria" panose="02040503050406030204" pitchFamily="18" charset="0"/>
                <a:cs typeface="Cambria" panose="02040503050406030204" pitchFamily="18" charset="0"/>
              </a:rPr>
              <a:t>There is a lack of advanced automated systems that can analyze user behavior and content in real-time to identify and flag fake profiles effectively.</a:t>
            </a:r>
            <a:endParaRPr lang="en-US" altLang="en-US" sz="3000" b="1">
              <a:latin typeface="Cambria" panose="02040503050406030204" pitchFamily="18" charset="0"/>
              <a:cs typeface="Cambria" panose="02040503050406030204" pitchFamily="18" charset="0"/>
            </a:endParaRPr>
          </a:p>
          <a:p>
            <a:pPr marL="895985" lvl="1" indent="-448310" algn="just">
              <a:lnSpc>
                <a:spcPts val="8800"/>
              </a:lnSpc>
            </a:pPr>
            <a:r>
              <a:rPr lang="en-IN" altLang="en-US" sz="3000" b="1">
                <a:latin typeface="Cambria" panose="02040503050406030204" pitchFamily="18" charset="0"/>
                <a:cs typeface="Cambria" panose="02040503050406030204" pitchFamily="18" charset="0"/>
              </a:rPr>
              <a:t>            </a:t>
            </a:r>
            <a:r>
              <a:rPr lang="en-US" altLang="en-US" sz="3000" b="1">
                <a:latin typeface="Cambria" panose="02040503050406030204" pitchFamily="18" charset="0"/>
                <a:cs typeface="Cambria" panose="02040503050406030204" pitchFamily="18" charset="0"/>
              </a:rPr>
              <a:t>Impact: </a:t>
            </a:r>
            <a:r>
              <a:rPr lang="en-US" altLang="en-US" sz="3000">
                <a:latin typeface="Cambria" panose="02040503050406030204" pitchFamily="18" charset="0"/>
                <a:cs typeface="Cambria" panose="02040503050406030204" pitchFamily="18" charset="0"/>
              </a:rPr>
              <a:t>Implementing a robust detection system can enhance user safety, restore trust in social media platforms, and enable quicker responses to fraudulent activities, ultimately leading to a safer online environment.</a:t>
            </a:r>
            <a:endParaRPr sz="3000">
              <a:latin typeface="Cambria" panose="02040503050406030204" pitchFamily="18" charset="0"/>
              <a:cs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4" name="TextBox 4"/>
          <p:cNvSpPr txBox="1"/>
          <p:nvPr/>
        </p:nvSpPr>
        <p:spPr>
          <a:xfrm>
            <a:off x="1310625" y="448969"/>
            <a:ext cx="15819150" cy="647700"/>
          </a:xfrm>
          <a:prstGeom prst="rect">
            <a:avLst/>
          </a:prstGeom>
        </p:spPr>
        <p:txBody>
          <a:bodyPr lIns="0" tIns="0" rIns="0" bIns="0" rtlCol="0" anchor="t">
            <a:spAutoFit/>
          </a:bodyPr>
          <a:lstStyle/>
          <a:p>
            <a:pPr algn="l">
              <a:lnSpc>
                <a:spcPts val="5040"/>
              </a:lnSpc>
            </a:pPr>
            <a:r>
              <a:rPr lang="en-US" sz="4200" b="1">
                <a:solidFill>
                  <a:srgbClr val="17365D"/>
                </a:solidFill>
                <a:latin typeface="Cambria Bold" panose="02040803050406030204"/>
                <a:ea typeface="Cambria Bold" panose="02040803050406030204"/>
                <a:cs typeface="Cambria Bold" panose="02040803050406030204"/>
                <a:sym typeface="Cambria Bold" panose="02040803050406030204"/>
              </a:rPr>
              <a:t>Analysis of Problem Statement (contd..)</a:t>
            </a:r>
            <a:endParaRPr lang="en-US" sz="4200" b="1">
              <a:solidFill>
                <a:srgbClr val="17365D"/>
              </a:solidFill>
              <a:latin typeface="Cambria Bold" panose="02040803050406030204"/>
              <a:ea typeface="Cambria Bold" panose="02040803050406030204"/>
              <a:cs typeface="Cambria Bold" panose="02040803050406030204"/>
              <a:sym typeface="Cambria Bold" panose="02040803050406030204"/>
            </a:endParaRPr>
          </a:p>
        </p:txBody>
      </p:sp>
      <p:sp>
        <p:nvSpPr>
          <p:cNvPr id="5" name="TextBox 5"/>
          <p:cNvSpPr txBox="1"/>
          <p:nvPr/>
        </p:nvSpPr>
        <p:spPr>
          <a:xfrm>
            <a:off x="886215" y="1233487"/>
            <a:ext cx="16377848" cy="7899400"/>
          </a:xfrm>
          <a:prstGeom prst="rect">
            <a:avLst/>
          </a:prstGeom>
        </p:spPr>
        <p:txBody>
          <a:bodyPr lIns="0" tIns="0" rIns="0" bIns="0" rtlCol="0" anchor="t">
            <a:spAutoFit/>
          </a:bodyPr>
          <a:lstStyle/>
          <a:p>
            <a:pPr marL="895985" lvl="1" indent="-448310" algn="just">
              <a:lnSpc>
                <a:spcPts val="8800"/>
              </a:lnSpc>
            </a:pPr>
            <a:r>
              <a:rPr lang="en-US" altLang="en-US" sz="3000" b="1">
                <a:latin typeface="Cambria" panose="02040503050406030204" pitchFamily="18" charset="0"/>
                <a:cs typeface="Cambria" panose="02040503050406030204" pitchFamily="18" charset="0"/>
              </a:rPr>
              <a:t>4. Regulatory and Legal Implications</a:t>
            </a:r>
            <a:endParaRPr lang="en-US" altLang="en-US" sz="3000" b="1">
              <a:latin typeface="Cambria" panose="02040503050406030204" pitchFamily="18" charset="0"/>
              <a:cs typeface="Cambria" panose="02040503050406030204" pitchFamily="18" charset="0"/>
            </a:endParaRPr>
          </a:p>
          <a:p>
            <a:pPr marL="895985" lvl="1" indent="-448310" algn="just">
              <a:lnSpc>
                <a:spcPts val="8800"/>
              </a:lnSpc>
            </a:pPr>
            <a:r>
              <a:rPr lang="en-IN" altLang="en-US" sz="3000" b="1">
                <a:latin typeface="Cambria" panose="02040503050406030204" pitchFamily="18" charset="0"/>
                <a:cs typeface="Cambria" panose="02040503050406030204" pitchFamily="18" charset="0"/>
              </a:rPr>
              <a:t>          </a:t>
            </a:r>
            <a:r>
              <a:rPr lang="en-US" altLang="en-US" sz="3000" b="1">
                <a:latin typeface="Cambria" panose="02040503050406030204" pitchFamily="18" charset="0"/>
                <a:cs typeface="Cambria" panose="02040503050406030204" pitchFamily="18" charset="0"/>
              </a:rPr>
              <a:t>Current Challenges: </a:t>
            </a:r>
            <a:r>
              <a:rPr lang="en-US" altLang="en-US" sz="3000">
                <a:latin typeface="Cambria" panose="02040503050406030204" pitchFamily="18" charset="0"/>
                <a:cs typeface="Cambria" panose="02040503050406030204" pitchFamily="18" charset="0"/>
              </a:rPr>
              <a:t>The rise of fake profiles raises significant legal and regulatory concerns, as platforms may face scrutiny over their ability to protect users from fraud and misinformation.</a:t>
            </a:r>
            <a:endParaRPr lang="en-US" altLang="en-US" sz="3000">
              <a:latin typeface="Cambria" panose="02040503050406030204" pitchFamily="18" charset="0"/>
              <a:cs typeface="Cambria" panose="02040503050406030204" pitchFamily="18" charset="0"/>
            </a:endParaRPr>
          </a:p>
          <a:p>
            <a:pPr marL="895985" lvl="1" indent="-448310" algn="just">
              <a:lnSpc>
                <a:spcPts val="8800"/>
              </a:lnSpc>
            </a:pPr>
            <a:r>
              <a:rPr lang="en-IN" altLang="en-US" sz="3000" b="1">
                <a:latin typeface="Cambria" panose="02040503050406030204" pitchFamily="18" charset="0"/>
                <a:cs typeface="Cambria" panose="02040503050406030204" pitchFamily="18" charset="0"/>
              </a:rPr>
              <a:t>          </a:t>
            </a:r>
            <a:r>
              <a:rPr lang="en-US" altLang="en-US" sz="3000" b="1">
                <a:latin typeface="Cambria" panose="02040503050406030204" pitchFamily="18" charset="0"/>
                <a:cs typeface="Cambria" panose="02040503050406030204" pitchFamily="18" charset="0"/>
              </a:rPr>
              <a:t>Impact: </a:t>
            </a:r>
            <a:r>
              <a:rPr lang="en-US" altLang="en-US" sz="3000">
                <a:latin typeface="Cambria" panose="02040503050406030204" pitchFamily="18" charset="0"/>
                <a:cs typeface="Cambria" panose="02040503050406030204" pitchFamily="18" charset="0"/>
              </a:rPr>
              <a:t>Failure to address these issues can lead to legal repercussions for social media companies, including fines and damage to their reputation, further emphasizing the need for effective detection and prevention measures.</a:t>
            </a:r>
            <a:endParaRPr lang="en-US" altLang="en-US" sz="3000">
              <a:latin typeface="Cambria" panose="02040503050406030204" pitchFamily="18" charset="0"/>
              <a:cs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sp>
        <p:nvSpPr>
          <p:cNvPr id="3" name="Freeform 3"/>
          <p:cNvSpPr/>
          <p:nvPr/>
        </p:nvSpPr>
        <p:spPr>
          <a:xfrm>
            <a:off x="0" y="8987049"/>
            <a:ext cx="18288002" cy="1299949"/>
          </a:xfrm>
          <a:custGeom>
            <a:avLst/>
            <a:gdLst/>
            <a:ahLst/>
            <a:cxnLst/>
            <a:rect l="l" t="t" r="r" b="b"/>
            <a:pathLst>
              <a:path w="18288002" h="1299949">
                <a:moveTo>
                  <a:pt x="0" y="0"/>
                </a:moveTo>
                <a:lnTo>
                  <a:pt x="18288002" y="0"/>
                </a:lnTo>
                <a:lnTo>
                  <a:pt x="18288002" y="1299949"/>
                </a:lnTo>
                <a:lnTo>
                  <a:pt x="0" y="1299949"/>
                </a:lnTo>
                <a:lnTo>
                  <a:pt x="0" y="0"/>
                </a:lnTo>
                <a:close/>
              </a:path>
            </a:pathLst>
          </a:custGeom>
          <a:blipFill>
            <a:blip r:embed="rId1"/>
            <a:stretch>
              <a:fillRect b="-171067"/>
            </a:stretch>
          </a:blipFill>
        </p:spPr>
      </p:sp>
      <p:sp>
        <p:nvSpPr>
          <p:cNvPr id="5" name="TextBox 5"/>
          <p:cNvSpPr txBox="1"/>
          <p:nvPr/>
        </p:nvSpPr>
        <p:spPr>
          <a:xfrm>
            <a:off x="1310625" y="448132"/>
            <a:ext cx="15819150" cy="649375"/>
          </a:xfrm>
          <a:prstGeom prst="rect">
            <a:avLst/>
          </a:prstGeom>
        </p:spPr>
        <p:txBody>
          <a:bodyPr lIns="0" tIns="0" rIns="0" bIns="0" rtlCol="0" anchor="t">
            <a:spAutoFit/>
          </a:bodyPr>
          <a:lstStyle/>
          <a:p>
            <a:pPr algn="l">
              <a:lnSpc>
                <a:spcPts val="5040"/>
              </a:lnSpc>
            </a:pPr>
            <a:r>
              <a:rPr lang="en-US" sz="4200" b="1">
                <a:solidFill>
                  <a:srgbClr val="17365D"/>
                </a:solidFill>
                <a:latin typeface="Cambria Bold" panose="02040803050406030204"/>
                <a:ea typeface="Cambria Bold" panose="02040803050406030204"/>
                <a:cs typeface="Cambria Bold" panose="02040803050406030204"/>
                <a:sym typeface="Cambria Bold" panose="02040803050406030204"/>
              </a:rPr>
              <a:t>Timeline of the Project (Gantt Chart)</a:t>
            </a:r>
            <a:endParaRPr lang="en-US" sz="4200" b="1">
              <a:solidFill>
                <a:srgbClr val="17365D"/>
              </a:solidFill>
              <a:latin typeface="Cambria Bold" panose="02040803050406030204"/>
              <a:ea typeface="Cambria Bold" panose="02040803050406030204"/>
              <a:cs typeface="Cambria Bold" panose="02040803050406030204"/>
              <a:sym typeface="Cambria Bold" panose="02040803050406030204"/>
            </a:endParaRPr>
          </a:p>
        </p:txBody>
      </p:sp>
      <p:pic>
        <p:nvPicPr>
          <p:cNvPr id="6" name="Picture 5" descr="Screenshot (35).png(fake)"/>
          <p:cNvPicPr>
            <a:picLocks noChangeAspect="1"/>
          </p:cNvPicPr>
          <p:nvPr/>
        </p:nvPicPr>
        <p:blipFill>
          <a:blip r:embed="rId2"/>
          <a:stretch>
            <a:fillRect/>
          </a:stretch>
        </p:blipFill>
        <p:spPr>
          <a:xfrm>
            <a:off x="405130" y="2604770"/>
            <a:ext cx="17324705" cy="5001260"/>
          </a:xfrm>
          <a:prstGeom prst="rect">
            <a:avLst/>
          </a:prstGeom>
        </p:spPr>
      </p:pic>
    </p:spTree>
  </p:cSld>
  <p:clrMapOvr>
    <a:masterClrMapping/>
  </p:clrMapOvr>
</p:sld>
</file>

<file path=ppt/tags/tag1.xml><?xml version="1.0" encoding="utf-8"?>
<p:tagLst xmlns:p="http://schemas.openxmlformats.org/presentationml/2006/main">
  <p:tag name="TABLE_ENDDRAG_ORIGIN_RECT" val="645*290"/>
  <p:tag name="TABLE_ENDDRAG_RECT" val="78*260*645*29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5066</Words>
  <Application>WPS Presentation</Application>
  <PresentationFormat>On-screen Show (4:3)</PresentationFormat>
  <Paragraphs>122</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Cambria Bold</vt:lpstr>
      <vt:lpstr>Arial Bold</vt:lpstr>
      <vt:lpstr>Arimo Bold</vt:lpstr>
      <vt:lpstr>Arial</vt:lpstr>
      <vt:lpstr>Cambria</vt:lpstr>
      <vt:lpstr>Calibri</vt:lpstr>
      <vt:lpstr>Microsoft YaHei</vt:lpstr>
      <vt:lpstr>Arial Unicode MS</vt:lpstr>
      <vt:lpstr>Cambria</vt:lpstr>
      <vt:lpstr>Verdana</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CSD-613 REVIEW 0 PPT</dc:title>
  <dc:creator/>
  <cp:lastModifiedBy>ullas gowda m</cp:lastModifiedBy>
  <cp:revision>2</cp:revision>
  <dcterms:created xsi:type="dcterms:W3CDTF">2006-08-16T00:00:00Z</dcterms:created>
  <dcterms:modified xsi:type="dcterms:W3CDTF">2025-02-17T10:22:47Z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12C120DE93844447B2237B8E74CCA4B5_12</vt:lpwstr>
  </property>
  <property fmtid="{D5CDD505-2E9C-101B-9397-08002B2CF9AE}" pid="3" name="KSOProductBuildVer">
    <vt:lpwstr>1033-12.2.0.19805</vt:lpwstr>
  </property>
</Properties>
</file>