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68" r:id="rId7"/>
    <p:sldId id="273" r:id="rId8"/>
    <p:sldId id="272" r:id="rId9"/>
    <p:sldId id="271" r:id="rId10"/>
    <p:sldId id="279" r:id="rId11"/>
    <p:sldId id="270" r:id="rId12"/>
    <p:sldId id="265" r:id="rId13"/>
    <p:sldId id="280"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US" dirty="0">
                <a:solidFill>
                  <a:schemeClr val="tx1"/>
                </a:solidFill>
                <a:latin typeface="Cambria" panose="02040503050406030204" pitchFamily="18" charset="0"/>
                <a:ea typeface="Cambria" panose="02040503050406030204" pitchFamily="18" charset="0"/>
              </a:rPr>
              <a:t>Fake Social Media Profile detection </a:t>
            </a:r>
            <a:br>
              <a:rPr lang="en-US" altLang="en-US" dirty="0">
                <a:solidFill>
                  <a:schemeClr val="tx1"/>
                </a:solidFill>
                <a:latin typeface="Cambria" panose="02040503050406030204" pitchFamily="18" charset="0"/>
                <a:ea typeface="Cambria" panose="02040503050406030204" pitchFamily="18" charset="0"/>
              </a:rPr>
            </a:br>
            <a:r>
              <a:rPr lang="en-US" altLang="en-US" dirty="0">
                <a:solidFill>
                  <a:schemeClr val="tx1"/>
                </a:solidFill>
                <a:latin typeface="Cambria" panose="02040503050406030204" pitchFamily="18" charset="0"/>
                <a:ea typeface="Cambria" panose="02040503050406030204" pitchFamily="18" charset="0"/>
              </a:rPr>
              <a:t>and reporting</a:t>
            </a:r>
            <a:endParaRPr lang="en-US" altLang="en-US"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511175" y="1626235"/>
            <a:ext cx="3792855" cy="405765"/>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altLang="en-GB" dirty="0">
                <a:latin typeface="Cambria" panose="02040503050406030204" pitchFamily="18" charset="0"/>
                <a:ea typeface="Cambria" panose="02040503050406030204" pitchFamily="18" charset="0"/>
              </a:rPr>
              <a:t>CSD_6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Prof.Tintu Vijayan</a:t>
            </a:r>
            <a:endPar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Professor</a:t>
            </a:r>
            <a:endPar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785" cy="189103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Dr.Saira Banu</a:t>
            </a:r>
            <a:endPar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Prof.Tintu Vijayan</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Project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6"/>
          <p:cNvGraphicFramePr>
            <a:graphicFrameLocks noGrp="1"/>
          </p:cNvGraphicFramePr>
          <p:nvPr>
            <p:custDataLst>
              <p:tags r:id="rId1"/>
            </p:custDataLst>
          </p:nvPr>
        </p:nvGraphicFramePr>
        <p:xfrm>
          <a:off x="511810" y="1964055"/>
          <a:ext cx="5969000" cy="3020060"/>
        </p:xfrm>
        <a:graphic>
          <a:graphicData uri="http://schemas.openxmlformats.org/drawingml/2006/table">
            <a:tbl>
              <a:tblPr/>
              <a:tblGrid>
                <a:gridCol w="2145030"/>
                <a:gridCol w="3823970"/>
              </a:tblGrid>
              <a:tr h="594360">
                <a:tc>
                  <a:txBody>
                    <a:bodyPr rtlCol="0"/>
                    <a:p>
                      <a:pPr algn="ctr">
                        <a:lnSpc>
                          <a:spcPts val="3240"/>
                        </a:lnSpc>
                        <a:defRPr/>
                      </a:pPr>
                      <a:r>
                        <a:rPr lang="en-US" sz="2000" b="1">
                          <a:solidFill>
                            <a:srgbClr val="17365D"/>
                          </a:solidFill>
                          <a:latin typeface="Arial Bold" panose="020B0802020202020204"/>
                          <a:ea typeface="Arial Bold" panose="020B0802020202020204"/>
                          <a:cs typeface="Arial Bold" panose="020B0802020202020204"/>
                          <a:sym typeface="Arial Bold" panose="020B0802020202020204"/>
                        </a:rPr>
                        <a:t>Roll Number</a:t>
                      </a:r>
                      <a:endParaRPr lang="en-US" sz="2000"/>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p>
                      <a:pPr algn="ctr">
                        <a:lnSpc>
                          <a:spcPts val="3240"/>
                        </a:lnSpc>
                        <a:defRPr/>
                      </a:pPr>
                      <a:r>
                        <a:rPr lang="en-US" sz="2000" b="1">
                          <a:solidFill>
                            <a:srgbClr val="17365D"/>
                          </a:solidFill>
                          <a:latin typeface="Arial Bold" panose="020B0802020202020204"/>
                          <a:ea typeface="Arial Bold" panose="020B0802020202020204"/>
                          <a:cs typeface="Arial Bold" panose="020B0802020202020204"/>
                          <a:sym typeface="Arial Bold" panose="020B0802020202020204"/>
                        </a:rPr>
                        <a:t>Student Name</a:t>
                      </a:r>
                      <a:endParaRPr lang="en-US" sz="2000"/>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5140">
                <a:tc>
                  <a:txBody>
                    <a:bodyPr rtlCol="0"/>
                    <a:p>
                      <a:pPr algn="l">
                        <a:lnSpc>
                          <a:spcPts val="2380"/>
                        </a:lnSpc>
                        <a:defRPr/>
                      </a:pP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20211CSD00</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42</a:t>
                      </a:r>
                      <a:endPar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p>
                      <a:pPr algn="l">
                        <a:lnSpc>
                          <a:spcPts val="2380"/>
                        </a:lnSpc>
                        <a:defRPr/>
                      </a:pPr>
                      <a:r>
                        <a:rPr lang="en-IN" altLang="en-US" sz="1700" b="1">
                          <a:latin typeface="Times New Roman" panose="02020603050405020304" charset="0"/>
                          <a:cs typeface="Times New Roman" panose="02020603050405020304" charset="0"/>
                        </a:rPr>
                        <a:t>ULLAS GOWDA M</a:t>
                      </a:r>
                      <a:endParaRPr lang="en-IN" altLang="en-US" sz="1700" b="1">
                        <a:latin typeface="Times New Roman" panose="02020603050405020304" charset="0"/>
                        <a:cs typeface="Times New Roman" panose="02020603050405020304" charset="0"/>
                      </a:endParaRPr>
                    </a:p>
                  </a:txBody>
                  <a:tcPr marL="1079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5140">
                <a:tc>
                  <a:txBody>
                    <a:bodyPr rtlCol="0"/>
                    <a:p>
                      <a:pPr algn="l">
                        <a:lnSpc>
                          <a:spcPts val="2380"/>
                        </a:lnSpc>
                        <a:defRPr/>
                      </a:pP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20211CSD00</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76</a:t>
                      </a:r>
                      <a:endPar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rtlCol="0"/>
                    <a:p>
                      <a:pPr algn="l">
                        <a:lnSpc>
                          <a:spcPts val="2380"/>
                        </a:lnSpc>
                        <a:defRPr/>
                      </a:pPr>
                      <a:r>
                        <a:rPr lang="en-IN" altLang="en-US" sz="1700" b="1">
                          <a:latin typeface="Times New Roman" panose="02020603050405020304" charset="0"/>
                          <a:cs typeface="Times New Roman" panose="02020603050405020304" charset="0"/>
                        </a:rPr>
                        <a:t>HIRA KHAN</a:t>
                      </a:r>
                      <a:endParaRPr lang="en-IN"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85140">
                <a:tc>
                  <a:txBody>
                    <a:bodyPr rtlCol="0"/>
                    <a:p>
                      <a:pPr algn="l">
                        <a:lnSpc>
                          <a:spcPts val="2380"/>
                        </a:lnSpc>
                        <a:defRPr/>
                      </a:pP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20211CSD01</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71</a:t>
                      </a:r>
                      <a:endPar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p>
                      <a:pPr algn="l">
                        <a:lnSpc>
                          <a:spcPts val="2380"/>
                        </a:lnSpc>
                        <a:defRPr/>
                      </a:pPr>
                      <a:r>
                        <a:rPr lang="en-US" altLang="en-US" sz="1700" b="1">
                          <a:latin typeface="Times New Roman" panose="02020603050405020304" charset="0"/>
                          <a:cs typeface="Times New Roman" panose="02020603050405020304" charset="0"/>
                        </a:rPr>
                        <a:t>B</a:t>
                      </a:r>
                      <a:r>
                        <a:rPr lang="en-IN" altLang="en-US" sz="1700" b="1">
                          <a:latin typeface="Times New Roman" panose="02020603050405020304" charset="0"/>
                          <a:cs typeface="Times New Roman" panose="02020603050405020304" charset="0"/>
                        </a:rPr>
                        <a:t>ASANAGOUDA</a:t>
                      </a:r>
                      <a:r>
                        <a:rPr lang="en-US" altLang="en-US" sz="1700" b="1">
                          <a:latin typeface="Times New Roman" panose="02020603050405020304" charset="0"/>
                          <a:cs typeface="Times New Roman" panose="02020603050405020304" charset="0"/>
                        </a:rPr>
                        <a:t> D</a:t>
                      </a:r>
                      <a:r>
                        <a:rPr lang="en-IN" altLang="en-US" sz="1700" b="1">
                          <a:latin typeface="Times New Roman" panose="02020603050405020304" charset="0"/>
                          <a:cs typeface="Times New Roman" panose="02020603050405020304" charset="0"/>
                        </a:rPr>
                        <a:t>ALWAI</a:t>
                      </a:r>
                      <a:endParaRPr lang="en-IN"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85140">
                <a:tc>
                  <a:txBody>
                    <a:bodyPr rtlCol="0"/>
                    <a:p>
                      <a:pPr algn="l">
                        <a:lnSpc>
                          <a:spcPts val="2380"/>
                        </a:lnSpc>
                        <a:defRPr/>
                      </a:pP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202</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a:t>
                      </a: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1</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L</a:t>
                      </a:r>
                      <a:r>
                        <a:rPr 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SD0</a:t>
                      </a: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002</a:t>
                      </a:r>
                      <a:endPar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rtlCol="0"/>
                    <a:p>
                      <a:pPr algn="l">
                        <a:lnSpc>
                          <a:spcPts val="2380"/>
                        </a:lnSpc>
                        <a:defRPr/>
                      </a:pPr>
                      <a:r>
                        <a:rPr lang="en-US" altLang="en-US" sz="1700" b="1">
                          <a:latin typeface="Times New Roman" panose="02020603050405020304" charset="0"/>
                          <a:cs typeface="Times New Roman" panose="02020603050405020304" charset="0"/>
                        </a:rPr>
                        <a:t>M</a:t>
                      </a:r>
                      <a:r>
                        <a:rPr lang="en-IN" altLang="en-US" sz="1700" b="1">
                          <a:latin typeface="Times New Roman" panose="02020603050405020304" charset="0"/>
                          <a:cs typeface="Times New Roman" panose="02020603050405020304" charset="0"/>
                        </a:rPr>
                        <a:t>OHAMMED</a:t>
                      </a:r>
                      <a:r>
                        <a:rPr lang="en-US" altLang="en-US" sz="1700" b="1">
                          <a:latin typeface="Times New Roman" panose="02020603050405020304" charset="0"/>
                          <a:cs typeface="Times New Roman" panose="02020603050405020304" charset="0"/>
                        </a:rPr>
                        <a:t> ABID</a:t>
                      </a:r>
                      <a:endParaRPr lang="en-US"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r h="485140">
                <a:tc>
                  <a:txBody>
                    <a:bodyPr/>
                    <a:p>
                      <a:pPr algn="l">
                        <a:lnSpc>
                          <a:spcPts val="2380"/>
                        </a:lnSpc>
                        <a:buNone/>
                        <a:defRPr/>
                      </a:pPr>
                      <a:r>
                        <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rPr>
                        <a:t>20221LSD0005</a:t>
                      </a:r>
                      <a:endParaRPr lang="en-IN" altLang="en-US" sz="1700" b="1">
                        <a:solidFill>
                          <a:srgbClr val="000000"/>
                        </a:solidFill>
                        <a:latin typeface="Times New Roman" panose="02020603050405020304" charset="0"/>
                        <a:ea typeface="Arimo Bold" panose="020B0704020202020204"/>
                        <a:cs typeface="Times New Roman" panose="02020603050405020304" charset="0"/>
                        <a:sym typeface="Arimo Bold" panose="020B0704020202020204"/>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p>
                      <a:pPr algn="l">
                        <a:lnSpc>
                          <a:spcPts val="2380"/>
                        </a:lnSpc>
                        <a:buNone/>
                        <a:defRPr/>
                      </a:pPr>
                      <a:r>
                        <a:rPr lang="en-US" altLang="en-US" sz="1700" b="1">
                          <a:latin typeface="Times New Roman" panose="02020603050405020304" charset="0"/>
                          <a:cs typeface="Times New Roman" panose="02020603050405020304" charset="0"/>
                        </a:rPr>
                        <a:t>M S S</a:t>
                      </a:r>
                      <a:r>
                        <a:rPr lang="en-IN" altLang="en-US" sz="1700" b="1">
                          <a:latin typeface="Times New Roman" panose="02020603050405020304" charset="0"/>
                          <a:cs typeface="Times New Roman" panose="02020603050405020304" charset="0"/>
                        </a:rPr>
                        <a:t>YED</a:t>
                      </a:r>
                      <a:r>
                        <a:rPr lang="en-US" altLang="en-US" sz="1700" b="1">
                          <a:latin typeface="Times New Roman" panose="02020603050405020304" charset="0"/>
                          <a:cs typeface="Times New Roman" panose="02020603050405020304" charset="0"/>
                        </a:rPr>
                        <a:t> D</a:t>
                      </a:r>
                      <a:r>
                        <a:rPr lang="en-IN" altLang="en-US" sz="1700" b="1">
                          <a:latin typeface="Times New Roman" panose="02020603050405020304" charset="0"/>
                          <a:cs typeface="Times New Roman" panose="02020603050405020304" charset="0"/>
                        </a:rPr>
                        <a:t>AWOOD</a:t>
                      </a:r>
                      <a:r>
                        <a:rPr lang="en-US" altLang="en-US" sz="1700" b="1">
                          <a:latin typeface="Times New Roman" panose="02020603050405020304" charset="0"/>
                          <a:cs typeface="Times New Roman" panose="02020603050405020304" charset="0"/>
                        </a:rPr>
                        <a:t> </a:t>
                      </a:r>
                      <a:endParaRPr lang="en-US" altLang="en-US" sz="1700" b="1">
                        <a:latin typeface="Times New Roman" panose="02020603050405020304" charset="0"/>
                        <a:cs typeface="Times New Roman" panose="02020603050405020304" charset="0"/>
                      </a:endParaRPr>
                    </a:p>
                  </a:txBody>
                  <a:tcPr marL="91450" marR="91450" marT="91450" marB="9145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00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20000"/>
          </a:bodyPr>
          <a:lstStyle/>
          <a:p>
            <a:pPr marL="152400" indent="0">
              <a:spcBef>
                <a:spcPts val="0"/>
              </a:spcBef>
              <a:buFont typeface="Wingdings" panose="05000000000000000000" pitchFamily="2" charset="2"/>
              <a:buNone/>
            </a:pPr>
            <a:r>
              <a:rPr lang="en-IN" altLang="en-US" dirty="0">
                <a:latin typeface="Cambria" panose="02040503050406030204" pitchFamily="18" charset="0"/>
                <a:ea typeface="Cambria" panose="02040503050406030204" pitchFamily="18" charset="0"/>
              </a:rPr>
              <a:t>1)</a:t>
            </a:r>
            <a:r>
              <a:rPr lang="en-US" altLang="en-US" dirty="0">
                <a:latin typeface="Cambria" panose="02040503050406030204" pitchFamily="18" charset="0"/>
                <a:ea typeface="Cambria" panose="02040503050406030204" pitchFamily="18" charset="0"/>
              </a:rPr>
              <a:t>Facebook's Research on Fake Accounts</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dirty="0">
                <a:latin typeface="Cambria" panose="02040503050406030204" pitchFamily="18" charset="0"/>
                <a:ea typeface="Cambria" panose="02040503050406030204" pitchFamily="18" charset="0"/>
              </a:rPr>
              <a:t>        </a:t>
            </a:r>
            <a:r>
              <a:rPr lang="en-US" altLang="en-US" dirty="0">
                <a:latin typeface="Cambria" panose="02040503050406030204" pitchFamily="18" charset="0"/>
                <a:ea typeface="Cambria" panose="02040503050406030204" pitchFamily="18" charset="0"/>
              </a:rPr>
              <a:t>Facebook. (2020). The Impact of Fake Accounts on Social Media. Retrieved from Facebook Research</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dirty="0">
                <a:latin typeface="Cambria" panose="02040503050406030204" pitchFamily="18" charset="0"/>
                <a:ea typeface="Cambria" panose="02040503050406030204" pitchFamily="18" charset="0"/>
              </a:rPr>
              <a:t>2)</a:t>
            </a:r>
            <a:r>
              <a:rPr lang="en-US" altLang="en-US" dirty="0">
                <a:latin typeface="Cambria" panose="02040503050406030204" pitchFamily="18" charset="0"/>
                <a:ea typeface="Cambria" panose="02040503050406030204" pitchFamily="18" charset="0"/>
              </a:rPr>
              <a:t>Machine Learning for Fake Profile Detection</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dirty="0">
                <a:latin typeface="Cambria" panose="02040503050406030204" pitchFamily="18" charset="0"/>
                <a:ea typeface="Cambria" panose="02040503050406030204" pitchFamily="18" charset="0"/>
              </a:rPr>
              <a:t>         </a:t>
            </a:r>
            <a:r>
              <a:rPr lang="en-US" altLang="en-US" dirty="0">
                <a:latin typeface="Cambria" panose="02040503050406030204" pitchFamily="18" charset="0"/>
                <a:ea typeface="Cambria" panose="02040503050406030204" pitchFamily="18" charset="0"/>
              </a:rPr>
              <a:t>Ahmed, E., &amp; Hossain, M. (2019). Fake Profile Detection Using Machine Learning: A Review. International Journal of Computer Applications, 975, 8887. doi:10.5120/ijca2019918560.</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dirty="0">
                <a:latin typeface="Cambria" panose="02040503050406030204" pitchFamily="18" charset="0"/>
                <a:ea typeface="Cambria" panose="02040503050406030204" pitchFamily="18" charset="0"/>
              </a:rPr>
              <a:t>3)</a:t>
            </a:r>
            <a:r>
              <a:rPr lang="en-US" altLang="en-US" dirty="0">
                <a:latin typeface="Cambria" panose="02040503050406030204" pitchFamily="18" charset="0"/>
                <a:ea typeface="Cambria" panose="02040503050406030204" pitchFamily="18" charset="0"/>
              </a:rPr>
              <a:t>NLP Techniques in Social Media Analysis</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IN" altLang="en-US" dirty="0">
                <a:latin typeface="Cambria" panose="02040503050406030204" pitchFamily="18" charset="0"/>
                <a:ea typeface="Cambria" panose="02040503050406030204" pitchFamily="18" charset="0"/>
              </a:rPr>
              <a:t>        </a:t>
            </a:r>
            <a:r>
              <a:rPr lang="en-US" altLang="en-US" dirty="0">
                <a:latin typeface="Cambria" panose="02040503050406030204" pitchFamily="18" charset="0"/>
                <a:ea typeface="Cambria" panose="02040503050406030204" pitchFamily="18" charset="0"/>
              </a:rPr>
              <a:t>Cambria, E., &amp; White, B. (2014). Jumping NLP Curves: A Review of Natural Language Processing Research. IEEE Computational Intelligence Magazine, 9(2), 48-57. doi:10.1109/MCI.2014.2301098.</a:t>
            </a:r>
            <a:endParaRPr lang="en-US" altLang="en-US" dirty="0">
              <a:latin typeface="Cambria" panose="02040503050406030204" pitchFamily="18" charset="0"/>
              <a:ea typeface="Cambria" panose="02040503050406030204" pitchFamily="18" charset="0"/>
            </a:endParaRPr>
          </a:p>
          <a:p>
            <a:pPr marL="152400" indent="0">
              <a:spcBef>
                <a:spcPts val="0"/>
              </a:spcBef>
              <a:buNone/>
            </a:pPr>
            <a:r>
              <a:rPr lang="en-US" dirty="0" smtClean="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normAutofit lnSpcReduction="10000"/>
          </a:bodyPr>
          <a:p>
            <a:pPr marL="76200" indent="0">
              <a:buNone/>
            </a:pPr>
            <a:r>
              <a:rPr lang="en-IN" altLang="en-US" sz="2200">
                <a:latin typeface="Cambria" panose="02040503050406030204" pitchFamily="18" charset="0"/>
                <a:cs typeface="Cambria" panose="02040503050406030204" pitchFamily="18" charset="0"/>
              </a:rPr>
              <a:t>4)</a:t>
            </a:r>
            <a:r>
              <a:rPr lang="en-US" altLang="en-US" sz="2200">
                <a:latin typeface="Cambria" panose="02040503050406030204" pitchFamily="18" charset="0"/>
                <a:cs typeface="Cambria" panose="02040503050406030204" pitchFamily="18" charset="0"/>
              </a:rPr>
              <a:t>Image Verification Techniques</a:t>
            </a:r>
            <a:endParaRPr lang="en-US" altLang="en-US" sz="2200">
              <a:latin typeface="Cambria" panose="02040503050406030204" pitchFamily="18" charset="0"/>
              <a:cs typeface="Cambria" panose="02040503050406030204" pitchFamily="18" charset="0"/>
            </a:endParaRPr>
          </a:p>
          <a:p>
            <a:pPr marL="76200" indent="0">
              <a:buNone/>
            </a:pPr>
            <a:r>
              <a:rPr lang="en-IN" altLang="en-US" sz="2200">
                <a:latin typeface="Cambria" panose="02040503050406030204" pitchFamily="18" charset="0"/>
                <a:cs typeface="Cambria" panose="02040503050406030204" pitchFamily="18" charset="0"/>
              </a:rPr>
              <a:t>          </a:t>
            </a:r>
            <a:r>
              <a:rPr lang="en-US" altLang="en-US" sz="2200">
                <a:latin typeface="Cambria" panose="02040503050406030204" pitchFamily="18" charset="0"/>
                <a:cs typeface="Cambria" panose="02040503050406030204" pitchFamily="18" charset="0"/>
              </a:rPr>
              <a:t>Wang, Y., &amp; Zhang, Y. (2020). Image Verification Techniques for Fake Profile Detection. Journal of Cyber Security Technology, 4(1), 1-15. doi:10.1080/23742917.2020.1720364.</a:t>
            </a:r>
            <a:endParaRPr lang="en-US" altLang="en-US" sz="2200">
              <a:latin typeface="Cambria" panose="02040503050406030204" pitchFamily="18" charset="0"/>
              <a:cs typeface="Cambria" panose="02040503050406030204" pitchFamily="18" charset="0"/>
            </a:endParaRPr>
          </a:p>
          <a:p>
            <a:pPr marL="76200" indent="0">
              <a:buNone/>
            </a:pPr>
            <a:endParaRPr lang="en-US" altLang="en-US" sz="2200">
              <a:latin typeface="Cambria" panose="02040503050406030204" pitchFamily="18" charset="0"/>
              <a:cs typeface="Cambria" panose="02040503050406030204" pitchFamily="18" charset="0"/>
            </a:endParaRPr>
          </a:p>
          <a:p>
            <a:pPr marL="76200" indent="0">
              <a:buNone/>
            </a:pPr>
            <a:r>
              <a:rPr lang="en-IN" altLang="en-US" sz="2200">
                <a:latin typeface="Cambria" panose="02040503050406030204" pitchFamily="18" charset="0"/>
                <a:cs typeface="Cambria" panose="02040503050406030204" pitchFamily="18" charset="0"/>
              </a:rPr>
              <a:t>5)</a:t>
            </a:r>
            <a:r>
              <a:rPr lang="en-US" altLang="en-US" sz="2200">
                <a:latin typeface="Cambria" panose="02040503050406030204" pitchFamily="18" charset="0"/>
                <a:cs typeface="Cambria" panose="02040503050406030204" pitchFamily="18" charset="0"/>
              </a:rPr>
              <a:t>Blockchain for Identity Verification</a:t>
            </a:r>
            <a:endParaRPr lang="en-US" altLang="en-US" sz="2200">
              <a:latin typeface="Cambria" panose="02040503050406030204" pitchFamily="18" charset="0"/>
              <a:cs typeface="Cambria" panose="02040503050406030204" pitchFamily="18" charset="0"/>
            </a:endParaRPr>
          </a:p>
          <a:p>
            <a:pPr marL="76200" indent="0">
              <a:buNone/>
            </a:pPr>
            <a:r>
              <a:rPr lang="en-IN" altLang="en-US" sz="2200">
                <a:latin typeface="Cambria" panose="02040503050406030204" pitchFamily="18" charset="0"/>
                <a:cs typeface="Cambria" panose="02040503050406030204" pitchFamily="18" charset="0"/>
              </a:rPr>
              <a:t>         </a:t>
            </a:r>
            <a:r>
              <a:rPr lang="en-US" altLang="en-US" sz="2200">
                <a:latin typeface="Cambria" panose="02040503050406030204" pitchFamily="18" charset="0"/>
                <a:cs typeface="Cambria" panose="02040503050406030204" pitchFamily="18" charset="0"/>
              </a:rPr>
              <a:t>Zyskind, G., &amp; Nathan, O. (2015). Decentralizing Privacy: Using Blockchain to Protect Personal Data. Proceedings of the 2015 IEEE Security and Privacy Workshops, 180-184. doi:10.1109/SPW.2015.27.</a:t>
            </a:r>
            <a:endParaRPr lang="en-US" altLang="en-US" sz="2200">
              <a:latin typeface="Cambria" panose="02040503050406030204" pitchFamily="18" charset="0"/>
              <a:cs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Statement</a:t>
            </a:r>
            <a:endParaRPr lang="en-US"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0000" lnSpcReduction="10000"/>
          </a:bodyPr>
          <a:lstStyle/>
          <a:p>
            <a:pPr marL="342900" lvl="0" indent="-190500" algn="just">
              <a:spcBef>
                <a:spcPts val="0"/>
              </a:spcBef>
              <a:buNone/>
            </a:pPr>
            <a:r>
              <a:rPr lang="en-US" b="1" dirty="0" smtClean="0">
                <a:latin typeface="Cambria" panose="02040503050406030204" pitchFamily="18" charset="0"/>
                <a:ea typeface="Cambria" panose="02040503050406030204" pitchFamily="18" charset="0"/>
              </a:rPr>
              <a:t>Organization</a:t>
            </a:r>
            <a:r>
              <a:rPr lang="en-US" dirty="0" smtClean="0">
                <a:latin typeface="Cambria" panose="02040503050406030204" pitchFamily="18" charset="0"/>
                <a:ea typeface="Cambria" panose="02040503050406030204" pitchFamily="18" charset="0"/>
              </a:rPr>
              <a:t>: </a:t>
            </a:r>
            <a:r>
              <a:rPr lang="en-IN" altLang="en-US" dirty="0" smtClean="0">
                <a:latin typeface="Cambria" panose="02040503050406030204" pitchFamily="18" charset="0"/>
                <a:ea typeface="Cambria" panose="02040503050406030204" pitchFamily="18" charset="0"/>
              </a:rPr>
              <a:t>Government of Gujarat</a:t>
            </a:r>
            <a:endParaRPr lang="en-US"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a:t>
            </a:r>
            <a:r>
              <a:rPr lang="en-US" b="1" dirty="0" smtClean="0">
                <a:latin typeface="Cambria" panose="02040503050406030204" pitchFamily="18" charset="0"/>
                <a:ea typeface="Cambria" panose="02040503050406030204" pitchFamily="18" charset="0"/>
              </a:rPr>
              <a:t>(Hardware / Software / Both</a:t>
            </a:r>
            <a:r>
              <a:rPr lang="en-US" b="1"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a:t>
            </a:r>
            <a:r>
              <a:rPr lang="en-IN" altLang="en-US" dirty="0" smtClean="0">
                <a:latin typeface="Cambria" panose="02040503050406030204" pitchFamily="18" charset="0"/>
                <a:ea typeface="Cambria" panose="02040503050406030204" pitchFamily="18" charset="0"/>
              </a:rPr>
              <a:t>Software</a:t>
            </a:r>
            <a:endParaRPr lang="en-US"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a:t>
            </a:r>
            <a:r>
              <a:rPr lang="en-US" b="1" dirty="0" smtClean="0">
                <a:latin typeface="Cambria" panose="02040503050406030204" pitchFamily="18" charset="0"/>
                <a:ea typeface="Cambria" panose="02040503050406030204" pitchFamily="18" charset="0"/>
              </a:rPr>
              <a:t>Description</a:t>
            </a:r>
            <a:r>
              <a:rPr lang="en-US" dirty="0" smtClean="0">
                <a:latin typeface="Cambria" panose="02040503050406030204" pitchFamily="18" charset="0"/>
                <a:ea typeface="Cambria" panose="02040503050406030204" pitchFamily="18" charset="0"/>
              </a:rPr>
              <a:t>:</a:t>
            </a:r>
            <a:r>
              <a:rPr lang="en-US" altLang="en-US" sz="2445" dirty="0" smtClean="0">
                <a:latin typeface="Cambria" panose="02040503050406030204" pitchFamily="18" charset="0"/>
                <a:ea typeface="Cambria" panose="02040503050406030204" pitchFamily="18" charset="0"/>
                <a:cs typeface="Cambria" panose="02040503050406030204" pitchFamily="18" charset="0"/>
              </a:rPr>
              <a:t>The rapid growth of social media has led to an increase in fake profiles and online impersonation, posing significant risks to users and businesses. These fraudulent accounts often engage in spamming and the dissemination of inappropriate content. There is a critical need for a software application that can detect and report fake social media profiles effectively. </a:t>
            </a:r>
            <a:endParaRPr lang="en-US" altLang="en-US" sz="2220" dirty="0" smtClean="0">
              <a:latin typeface="Times New Roman" panose="02020603050405020304" charset="0"/>
              <a:ea typeface="Cambria" panose="02040503050406030204" pitchFamily="18" charset="0"/>
              <a:cs typeface="Times New Roman" panose="02020603050405020304"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a:t>
            </a:r>
            <a:r>
              <a:rPr lang="en-US" b="1" dirty="0" smtClean="0">
                <a:latin typeface="Cambria" panose="02040503050406030204" pitchFamily="18" charset="0"/>
                <a:ea typeface="Cambria" panose="02040503050406030204" pitchFamily="18" charset="0"/>
              </a:rPr>
              <a:t>Level</a:t>
            </a:r>
            <a:r>
              <a:rPr lang="en-US" dirty="0" smtClean="0">
                <a:latin typeface="Cambria" panose="02040503050406030204" pitchFamily="18" charset="0"/>
                <a:ea typeface="Cambria" panose="02040503050406030204" pitchFamily="18" charset="0"/>
              </a:rPr>
              <a:t>: </a:t>
            </a:r>
            <a:r>
              <a:rPr lang="en-IN" altLang="en-US" dirty="0" smtClean="0">
                <a:latin typeface="Cambria" panose="02040503050406030204" pitchFamily="18" charset="0"/>
                <a:ea typeface="Cambria" panose="02040503050406030204" pitchFamily="18" charset="0"/>
              </a:rPr>
              <a:t>Complicated</a:t>
            </a:r>
            <a:endParaRPr lang="en-IN" altLang="en-US" dirty="0" smtClean="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2142490"/>
            <a:ext cx="10668000" cy="29216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US" sz="3600" dirty="0" smtClean="0">
                <a:solidFill>
                  <a:srgbClr val="7030A0"/>
                </a:solidFill>
                <a:latin typeface="Cambria" panose="02040503050406030204" pitchFamily="18" charset="0"/>
                <a:ea typeface="Cambria" panose="02040503050406030204" pitchFamily="18" charset="0"/>
              </a:rPr>
              <a:t>https://github.com/Ullas2534/FinalYearProject</a:t>
            </a:r>
            <a:endParaRPr lang="en-US" altLang="en-US" sz="3600" dirty="0" smtClean="0">
              <a:solidFill>
                <a:srgbClr val="7030A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0000"/>
          </a:bodyPr>
          <a:lstStyle/>
          <a:p>
            <a:pPr marL="342900" lvl="0" indent="-190500" algn="just" rtl="0">
              <a:spcBef>
                <a:spcPts val="0"/>
              </a:spcBef>
              <a:spcAft>
                <a:spcPts val="0"/>
              </a:spcAft>
              <a:buClr>
                <a:schemeClr val="dk1"/>
              </a:buClr>
              <a:buSzPct val="100000"/>
              <a:buNone/>
            </a:pPr>
            <a:r>
              <a:rPr lang="en-US" dirty="0" smtClean="0">
                <a:latin typeface="Cambria" panose="02040503050406030204" pitchFamily="18" charset="0"/>
                <a:ea typeface="Cambria" panose="02040503050406030204" pitchFamily="18" charset="0"/>
              </a:rPr>
              <a:t>Technology Stack Components:</a:t>
            </a:r>
            <a:endParaRPr 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1.</a:t>
            </a:r>
            <a:r>
              <a:rPr lang="en-US" altLang="en-US" dirty="0" smtClean="0">
                <a:latin typeface="Cambria" panose="02040503050406030204" pitchFamily="18" charset="0"/>
                <a:ea typeface="Cambria" panose="02040503050406030204" pitchFamily="18" charset="0"/>
              </a:rPr>
              <a:t>Database:</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a:t>
            </a:r>
            <a:r>
              <a:rPr lang="en-US" altLang="en-US" dirty="0" smtClean="0">
                <a:latin typeface="Cambria" panose="02040503050406030204" pitchFamily="18" charset="0"/>
                <a:ea typeface="Cambria" panose="02040503050406030204" pitchFamily="18" charset="0"/>
              </a:rPr>
              <a:t>Relational Database:MySQL for storing user data, reports, and profile information.</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a:t>
            </a:r>
            <a:r>
              <a:rPr lang="en-US" altLang="en-US" dirty="0" smtClean="0">
                <a:latin typeface="Cambria" panose="02040503050406030204" pitchFamily="18" charset="0"/>
                <a:ea typeface="Cambria" panose="02040503050406030204" pitchFamily="18" charset="0"/>
              </a:rPr>
              <a:t>NoSQL Database:MongoDB for flexible data storage and handling unstructured data.</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2.</a:t>
            </a:r>
            <a:r>
              <a:rPr lang="en-US" altLang="en-US" dirty="0" smtClean="0">
                <a:latin typeface="Cambria" panose="02040503050406030204" pitchFamily="18" charset="0"/>
                <a:ea typeface="Cambria" panose="02040503050406030204" pitchFamily="18" charset="0"/>
              </a:rPr>
              <a:t>Image Processing:</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a:t>
            </a:r>
            <a:r>
              <a:rPr lang="en-US" altLang="en-US" dirty="0" smtClean="0">
                <a:latin typeface="Cambria" panose="02040503050406030204" pitchFamily="18" charset="0"/>
                <a:ea typeface="Cambria" panose="02040503050406030204" pitchFamily="18" charset="0"/>
              </a:rPr>
              <a:t>Libraries:OpenCV or Pillow for image verification and analysis of profile pictures.</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3.</a:t>
            </a:r>
            <a:r>
              <a:rPr lang="en-US" altLang="en-US" dirty="0" smtClean="0">
                <a:latin typeface="Cambria" panose="02040503050406030204" pitchFamily="18" charset="0"/>
                <a:ea typeface="Cambria" panose="02040503050406030204" pitchFamily="18" charset="0"/>
              </a:rPr>
              <a:t>Machine Learning and NLP:</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a:t>
            </a:r>
            <a:r>
              <a:rPr lang="en-US" altLang="en-US" dirty="0" smtClean="0">
                <a:latin typeface="Cambria" panose="02040503050406030204" pitchFamily="18" charset="0"/>
                <a:ea typeface="Cambria" panose="02040503050406030204" pitchFamily="18" charset="0"/>
              </a:rPr>
              <a:t>TensorFlow or PyTorch for developing and training detection algorithms.</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a:t>
            </a:r>
            <a:r>
              <a:rPr lang="en-US" altLang="en-US" dirty="0" smtClean="0">
                <a:latin typeface="Cambria" panose="02040503050406030204" pitchFamily="18" charset="0"/>
                <a:ea typeface="Cambria" panose="02040503050406030204" pitchFamily="18" charset="0"/>
              </a:rPr>
              <a:t>Natural Language Toolkit (NLTK) or spaCy for text processing and content analysis.</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4.</a:t>
            </a:r>
            <a:r>
              <a:rPr lang="en-US" altLang="en-US" dirty="0" smtClean="0">
                <a:latin typeface="Cambria" panose="02040503050406030204" pitchFamily="18" charset="0"/>
                <a:ea typeface="Cambria" panose="02040503050406030204" pitchFamily="18" charset="0"/>
              </a:rPr>
              <a:t>Security Measures:</a:t>
            </a:r>
            <a:endParaRPr lang="en-US" altLang="en-US" dirty="0" smtClean="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a:t>
            </a:r>
            <a:r>
              <a:rPr lang="en-US" altLang="en-US" dirty="0" smtClean="0">
                <a:latin typeface="Cambria" panose="02040503050406030204" pitchFamily="18" charset="0"/>
                <a:ea typeface="Cambria" panose="02040503050406030204" pitchFamily="18" charset="0"/>
              </a:rPr>
              <a:t>Authentication:OAuth 2.0 or JWT for secure user authentication and authorization.</a:t>
            </a:r>
            <a:endParaRPr lang="en-US" alt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0000"/>
          </a:bodyPr>
          <a:lstStyle/>
          <a:p>
            <a:pPr marL="342900" lvl="0" indent="-190500" algn="just" rtl="0">
              <a:lnSpc>
                <a:spcPct val="200000"/>
              </a:lnSpc>
              <a:spcBef>
                <a:spcPts val="0"/>
              </a:spcBef>
              <a:spcAft>
                <a:spcPts val="0"/>
              </a:spcAft>
              <a:buClr>
                <a:schemeClr val="dk1"/>
              </a:buClr>
              <a:buSzPct val="100000"/>
              <a:buNone/>
            </a:pPr>
            <a:r>
              <a:rPr lang="en-US" dirty="0" smtClean="0">
                <a:latin typeface="Cambria" panose="02040503050406030204" pitchFamily="18" charset="0"/>
                <a:ea typeface="Cambria" panose="02040503050406030204" pitchFamily="18" charset="0"/>
              </a:rPr>
              <a:t>Software and Hardware Requirements: </a:t>
            </a: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1.</a:t>
            </a:r>
            <a:r>
              <a:rPr lang="en-US" altLang="en-US" dirty="0" smtClean="0">
                <a:latin typeface="Cambria" panose="02040503050406030204" pitchFamily="18" charset="0"/>
                <a:ea typeface="Cambria" panose="02040503050406030204" pitchFamily="18" charset="0"/>
              </a:rPr>
              <a:t>OS: Windows, macOS, or Linux (Ubuntu).</a:t>
            </a:r>
            <a:endParaRPr lang="en-US" alt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2.</a:t>
            </a:r>
            <a:r>
              <a:rPr lang="en-US" altLang="en-US" dirty="0" smtClean="0">
                <a:latin typeface="Cambria" panose="02040503050406030204" pitchFamily="18" charset="0"/>
                <a:ea typeface="Cambria" panose="02040503050406030204" pitchFamily="18" charset="0"/>
              </a:rPr>
              <a:t>Languages: Python (development), JavaScript (web visualizations).</a:t>
            </a:r>
            <a:endParaRPr lang="en-US" alt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3.</a:t>
            </a:r>
            <a:r>
              <a:rPr lang="en-US" altLang="en-US" dirty="0" smtClean="0">
                <a:latin typeface="Cambria" panose="02040503050406030204" pitchFamily="18" charset="0"/>
                <a:ea typeface="Cambria" panose="02040503050406030204" pitchFamily="18" charset="0"/>
              </a:rPr>
              <a:t>Libraries:</a:t>
            </a:r>
            <a:endParaRPr lang="en-US" alt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dirty="0" smtClean="0">
                <a:latin typeface="Cambria" panose="02040503050406030204" pitchFamily="18" charset="0"/>
                <a:ea typeface="Cambria" panose="02040503050406030204" pitchFamily="18" charset="0"/>
              </a:rPr>
              <a:t> </a:t>
            </a:r>
            <a:r>
              <a:rPr lang="en-IN" altLang="en-US" dirty="0" smtClean="0">
                <a:latin typeface="Cambria" panose="02040503050406030204" pitchFamily="18" charset="0"/>
                <a:ea typeface="Cambria" panose="02040503050406030204" pitchFamily="18" charset="0"/>
              </a:rPr>
              <a:t>                </a:t>
            </a:r>
            <a:r>
              <a:rPr lang="en-US" altLang="en-US" dirty="0" smtClean="0">
                <a:latin typeface="Cambria" panose="02040503050406030204" pitchFamily="18" charset="0"/>
                <a:ea typeface="Cambria" panose="02040503050406030204" pitchFamily="18" charset="0"/>
              </a:rPr>
              <a:t>Image Processing: OpenCV</a:t>
            </a:r>
            <a:endParaRPr lang="en-US" alt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a:t>
            </a:r>
            <a:r>
              <a:rPr lang="en-US" altLang="en-US" dirty="0" smtClean="0">
                <a:latin typeface="Cambria" panose="02040503050406030204" pitchFamily="18" charset="0"/>
                <a:ea typeface="Cambria" panose="02040503050406030204" pitchFamily="18" charset="0"/>
              </a:rPr>
              <a:t>Machine Learning: TensorFlow, PyTorch.</a:t>
            </a:r>
            <a:endParaRPr lang="en-US" alt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altLang="en-US" dirty="0" smtClean="0">
                <a:latin typeface="Cambria" panose="02040503050406030204" pitchFamily="18" charset="0"/>
                <a:ea typeface="Cambria" panose="02040503050406030204" pitchFamily="18" charset="0"/>
              </a:rPr>
              <a:t>         4.</a:t>
            </a:r>
            <a:r>
              <a:rPr lang="en-US" altLang="en-US" dirty="0" smtClean="0">
                <a:latin typeface="Cambria" panose="02040503050406030204" pitchFamily="18" charset="0"/>
                <a:ea typeface="Cambria" panose="02040503050406030204" pitchFamily="18" charset="0"/>
              </a:rPr>
              <a:t>Tools: Visual Studio Code/PyCharm, Git, Docker, </a:t>
            </a:r>
            <a:r>
              <a:rPr lang="en-IN" altLang="en-US" dirty="0" smtClean="0">
                <a:latin typeface="Cambria" panose="02040503050406030204" pitchFamily="18" charset="0"/>
                <a:ea typeface="Cambria" panose="02040503050406030204" pitchFamily="18" charset="0"/>
              </a:rPr>
              <a:t>Google colab.</a:t>
            </a:r>
            <a:endParaRPr lang="en-US" alt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65200"/>
            <a:ext cx="10668000" cy="5443855"/>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altLang="en-US" sz="2100" dirty="0">
                <a:latin typeface="Cambria" panose="02040503050406030204" pitchFamily="18" charset="0"/>
                <a:ea typeface="Cambria" panose="02040503050406030204" pitchFamily="18" charset="0"/>
              </a:rPr>
              <a:t>1. Context</a:t>
            </a:r>
            <a:endParaRPr lang="en-US" altLang="en-US" sz="21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altLang="en-US" sz="2100" dirty="0">
                <a:latin typeface="Cambria" panose="02040503050406030204" pitchFamily="18" charset="0"/>
                <a:ea typeface="Cambria" panose="02040503050406030204" pitchFamily="18" charset="0"/>
              </a:rPr>
              <a:t>       </a:t>
            </a:r>
            <a:r>
              <a:rPr lang="en-US" altLang="en-US" sz="2100" dirty="0">
                <a:latin typeface="Cambria" panose="02040503050406030204" pitchFamily="18" charset="0"/>
                <a:ea typeface="Cambria" panose="02040503050406030204" pitchFamily="18" charset="0"/>
              </a:rPr>
              <a:t>The growth of social media has led to increased connectivity but also significant </a:t>
            </a:r>
            <a:r>
              <a:rPr lang="en-IN" altLang="en-US" sz="2100" dirty="0">
                <a:latin typeface="Cambria" panose="02040503050406030204" pitchFamily="18" charset="0"/>
                <a:ea typeface="Cambria" panose="02040503050406030204" pitchFamily="18" charset="0"/>
              </a:rPr>
              <a:t> </a:t>
            </a:r>
            <a:r>
              <a:rPr lang="en-US" altLang="en-US" sz="2100" dirty="0">
                <a:latin typeface="Cambria" panose="02040503050406030204" pitchFamily="18" charset="0"/>
                <a:ea typeface="Cambria" panose="02040503050406030204" pitchFamily="18" charset="0"/>
              </a:rPr>
              <a:t>challenges.</a:t>
            </a:r>
            <a:endParaRPr lang="en-US" altLang="en-US" sz="21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altLang="en-US" sz="2100" dirty="0">
                <a:latin typeface="Cambria" panose="02040503050406030204" pitchFamily="18" charset="0"/>
                <a:ea typeface="Cambria" panose="02040503050406030204" pitchFamily="18" charset="0"/>
              </a:rPr>
              <a:t>       </a:t>
            </a:r>
            <a:r>
              <a:rPr lang="en-US" altLang="en-US" sz="2100" dirty="0">
                <a:latin typeface="Cambria" panose="02040503050406030204" pitchFamily="18" charset="0"/>
                <a:ea typeface="Cambria" panose="02040503050406030204" pitchFamily="18" charset="0"/>
              </a:rPr>
              <a:t>Fake profiles and online impersonation threaten the integrity of social networks.</a:t>
            </a:r>
            <a:endParaRPr lang="en-US" altLang="en-US" sz="21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2100" dirty="0">
                <a:latin typeface="Cambria" panose="02040503050406030204" pitchFamily="18" charset="0"/>
                <a:ea typeface="Cambria" panose="02040503050406030204" pitchFamily="18" charset="0"/>
              </a:rPr>
              <a:t>2. Nature of the Problem</a:t>
            </a:r>
            <a:endParaRPr lang="en-US" altLang="en-US" sz="21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altLang="en-US" sz="2100" dirty="0">
                <a:latin typeface="Cambria" panose="02040503050406030204" pitchFamily="18" charset="0"/>
                <a:ea typeface="Cambria" panose="02040503050406030204" pitchFamily="18" charset="0"/>
              </a:rPr>
              <a:t>        </a:t>
            </a:r>
            <a:r>
              <a:rPr lang="en-US" altLang="en-US" sz="2100" dirty="0">
                <a:latin typeface="Cambria" panose="02040503050406030204" pitchFamily="18" charset="0"/>
                <a:ea typeface="Cambria" panose="02040503050406030204" pitchFamily="18" charset="0"/>
              </a:rPr>
              <a:t>Fake profiles are created with false identities for malicious purposes, such as scamming and harassment.</a:t>
            </a:r>
            <a:endParaRPr lang="en-US" altLang="en-US" sz="21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altLang="en-US" sz="2100" dirty="0">
                <a:latin typeface="Cambria" panose="02040503050406030204" pitchFamily="18" charset="0"/>
                <a:ea typeface="Cambria" panose="02040503050406030204" pitchFamily="18" charset="0"/>
              </a:rPr>
              <a:t>      </a:t>
            </a:r>
            <a:r>
              <a:rPr lang="en-US" altLang="en-US" sz="2100" dirty="0">
                <a:latin typeface="Cambria" panose="02040503050406030204" pitchFamily="18" charset="0"/>
                <a:ea typeface="Cambria" panose="02040503050406030204" pitchFamily="18" charset="0"/>
              </a:rPr>
              <a:t>Online impersonation involves mimicking legitimate users to deceive others.</a:t>
            </a:r>
            <a:endParaRPr lang="en-US" altLang="en-US" sz="2100"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Analysis of Problem Statement</a:t>
            </a:r>
            <a:endParaRPr lang="en-IN" altLang="en-US"/>
          </a:p>
        </p:txBody>
      </p:sp>
      <p:sp>
        <p:nvSpPr>
          <p:cNvPr id="3" name="Text Placeholder 2"/>
          <p:cNvSpPr>
            <a:spLocks noGrp="1"/>
          </p:cNvSpPr>
          <p:nvPr>
            <p:ph type="body" idx="1"/>
          </p:nvPr>
        </p:nvSpPr>
        <p:spPr>
          <a:xfrm>
            <a:off x="626110" y="1024255"/>
            <a:ext cx="10854690" cy="5071745"/>
          </a:xfrm>
        </p:spPr>
        <p:txBody>
          <a:bodyPr>
            <a:normAutofit/>
          </a:bodyPr>
          <a:p>
            <a:pPr marL="76200" indent="0">
              <a:buNone/>
            </a:pPr>
            <a:r>
              <a:rPr lang="en-US" altLang="en-US" sz="2200">
                <a:latin typeface="Cambria" panose="02040503050406030204" pitchFamily="18" charset="0"/>
                <a:cs typeface="Cambria" panose="02040503050406030204" pitchFamily="18" charset="0"/>
              </a:rPr>
              <a:t>3. Impact on Stakeholders</a:t>
            </a:r>
            <a:endParaRPr lang="en-US" altLang="en-US" sz="2200">
              <a:latin typeface="Cambria" panose="02040503050406030204" pitchFamily="18" charset="0"/>
              <a:cs typeface="Cambria" panose="02040503050406030204" pitchFamily="18" charset="0"/>
            </a:endParaRPr>
          </a:p>
          <a:p>
            <a:pPr marL="76200" indent="0">
              <a:buNone/>
            </a:pPr>
            <a:r>
              <a:rPr lang="en-IN" altLang="en-US" sz="2200">
                <a:latin typeface="Cambria" panose="02040503050406030204" pitchFamily="18" charset="0"/>
                <a:cs typeface="Cambria" panose="02040503050406030204" pitchFamily="18" charset="0"/>
              </a:rPr>
              <a:t>                </a:t>
            </a:r>
            <a:r>
              <a:rPr lang="en-US" altLang="en-US" sz="2200">
                <a:latin typeface="Cambria" panose="02040503050406030204" pitchFamily="18" charset="0"/>
                <a:cs typeface="Cambria" panose="02040503050406030204" pitchFamily="18" charset="0"/>
              </a:rPr>
              <a:t>Users face threats like identity theft and harassment, leading to a loss of trust in </a:t>
            </a:r>
            <a:r>
              <a:rPr lang="en-IN" altLang="en-US" sz="2200">
                <a:latin typeface="Cambria" panose="02040503050406030204" pitchFamily="18" charset="0"/>
                <a:cs typeface="Cambria" panose="02040503050406030204" pitchFamily="18" charset="0"/>
              </a:rPr>
              <a:t>           </a:t>
            </a:r>
            <a:r>
              <a:rPr lang="en-US" altLang="en-US" sz="2200">
                <a:latin typeface="Cambria" panose="02040503050406030204" pitchFamily="18" charset="0"/>
                <a:cs typeface="Cambria" panose="02040503050406030204" pitchFamily="18" charset="0"/>
              </a:rPr>
              <a:t>platforms.</a:t>
            </a:r>
            <a:endParaRPr lang="en-US" altLang="en-US" sz="2200">
              <a:latin typeface="Cambria" panose="02040503050406030204" pitchFamily="18" charset="0"/>
              <a:cs typeface="Cambria" panose="02040503050406030204" pitchFamily="18" charset="0"/>
            </a:endParaRPr>
          </a:p>
          <a:p>
            <a:pPr marL="76200" indent="0">
              <a:buNone/>
            </a:pPr>
            <a:r>
              <a:rPr lang="en-IN" altLang="en-US" sz="2200">
                <a:latin typeface="Cambria" panose="02040503050406030204" pitchFamily="18" charset="0"/>
                <a:cs typeface="Cambria" panose="02040503050406030204" pitchFamily="18" charset="0"/>
              </a:rPr>
              <a:t>                </a:t>
            </a:r>
            <a:r>
              <a:rPr lang="en-US" altLang="en-US" sz="2200">
                <a:latin typeface="Cambria" panose="02040503050406030204" pitchFamily="18" charset="0"/>
                <a:cs typeface="Cambria" panose="02040503050406030204" pitchFamily="18" charset="0"/>
              </a:rPr>
              <a:t>Businesses suffer reputational damage and financial losses due to fraudulent accounts.</a:t>
            </a:r>
            <a:endParaRPr lang="en-US" altLang="en-US" sz="2200">
              <a:latin typeface="Cambria" panose="02040503050406030204" pitchFamily="18" charset="0"/>
              <a:cs typeface="Cambria" panose="02040503050406030204" pitchFamily="18" charset="0"/>
            </a:endParaRPr>
          </a:p>
          <a:p>
            <a:pPr marL="76200" indent="0">
              <a:buNone/>
            </a:pPr>
            <a:r>
              <a:rPr lang="en-US" altLang="en-US" sz="2200">
                <a:latin typeface="Cambria" panose="02040503050406030204" pitchFamily="18" charset="0"/>
                <a:cs typeface="Cambria" panose="02040503050406030204" pitchFamily="18" charset="0"/>
              </a:rPr>
              <a:t>4. Challenges in Detection</a:t>
            </a:r>
            <a:endParaRPr lang="en-US" altLang="en-US" sz="2200">
              <a:latin typeface="Cambria" panose="02040503050406030204" pitchFamily="18" charset="0"/>
              <a:cs typeface="Cambria" panose="02040503050406030204" pitchFamily="18" charset="0"/>
            </a:endParaRPr>
          </a:p>
          <a:p>
            <a:pPr marL="76200" indent="0">
              <a:buNone/>
            </a:pPr>
            <a:r>
              <a:rPr lang="en-IN" altLang="en-US" sz="2200">
                <a:latin typeface="Cambria" panose="02040503050406030204" pitchFamily="18" charset="0"/>
                <a:cs typeface="Cambria" panose="02040503050406030204" pitchFamily="18" charset="0"/>
              </a:rPr>
              <a:t>               </a:t>
            </a:r>
            <a:r>
              <a:rPr lang="en-US" altLang="en-US" sz="2200">
                <a:latin typeface="Cambria" panose="02040503050406030204" pitchFamily="18" charset="0"/>
                <a:cs typeface="Cambria" panose="02040503050406030204" pitchFamily="18" charset="0"/>
              </a:rPr>
              <a:t>Evasion tactics make it difficult to identify fake profiles, as they mimic legitimate behavior.</a:t>
            </a:r>
            <a:endParaRPr lang="en-US" altLang="en-US" sz="2200">
              <a:latin typeface="Cambria" panose="02040503050406030204" pitchFamily="18" charset="0"/>
              <a:cs typeface="Cambria" panose="02040503050406030204" pitchFamily="18" charset="0"/>
            </a:endParaRPr>
          </a:p>
          <a:p>
            <a:pPr marL="76200" indent="0">
              <a:buNone/>
            </a:pPr>
            <a:r>
              <a:rPr lang="en-IN" altLang="en-US" sz="2200">
                <a:latin typeface="Cambria" panose="02040503050406030204" pitchFamily="18" charset="0"/>
                <a:cs typeface="Cambria" panose="02040503050406030204" pitchFamily="18" charset="0"/>
              </a:rPr>
              <a:t>               </a:t>
            </a:r>
            <a:r>
              <a:rPr lang="en-US" altLang="en-US" sz="2200">
                <a:latin typeface="Cambria" panose="02040503050406030204" pitchFamily="18" charset="0"/>
                <a:cs typeface="Cambria" panose="02040503050406030204" pitchFamily="18" charset="0"/>
              </a:rPr>
              <a:t>The vast volume of data makes manual detection impractical, necessitating automated solutions.</a:t>
            </a:r>
            <a:endParaRPr lang="en-US" altLang="en-US" sz="2200">
              <a:latin typeface="Cambria" panose="02040503050406030204" pitchFamily="18" charset="0"/>
              <a:cs typeface="Cambria" panose="02040503050406030204" pitchFamily="18" charset="0"/>
            </a:endParaRPr>
          </a:p>
          <a:p>
            <a:pPr marL="76200" indent="0">
              <a:buNone/>
            </a:pPr>
            <a:r>
              <a:rPr lang="en-US" altLang="en-US" sz="2200">
                <a:latin typeface="Cambria" panose="02040503050406030204" pitchFamily="18" charset="0"/>
                <a:cs typeface="Cambria" panose="02040503050406030204" pitchFamily="18" charset="0"/>
              </a:rPr>
              <a:t>5. Need for a Solution</a:t>
            </a:r>
            <a:endParaRPr lang="en-US" altLang="en-US" sz="2200">
              <a:latin typeface="Cambria" panose="02040503050406030204" pitchFamily="18" charset="0"/>
              <a:cs typeface="Cambria" panose="02040503050406030204" pitchFamily="18" charset="0"/>
            </a:endParaRPr>
          </a:p>
          <a:p>
            <a:pPr marL="76200" indent="0">
              <a:buNone/>
            </a:pPr>
            <a:r>
              <a:rPr lang="en-IN" altLang="en-US" sz="2200">
                <a:latin typeface="Cambria" panose="02040503050406030204" pitchFamily="18" charset="0"/>
                <a:cs typeface="Cambria" panose="02040503050406030204" pitchFamily="18" charset="0"/>
              </a:rPr>
              <a:t>               </a:t>
            </a:r>
            <a:r>
              <a:rPr lang="en-US" altLang="en-US" sz="2200">
                <a:latin typeface="Cambria" panose="02040503050406030204" pitchFamily="18" charset="0"/>
                <a:cs typeface="Cambria" panose="02040503050406030204" pitchFamily="18" charset="0"/>
              </a:rPr>
              <a:t>A comprehensive software solution is needed to detect fake accounts effectively.</a:t>
            </a:r>
            <a:endParaRPr lang="en-US" altLang="en-US" sz="2200">
              <a:latin typeface="Cambria" panose="02040503050406030204" pitchFamily="18" charset="0"/>
              <a:cs typeface="Cambria" panose="02040503050406030204" pitchFamily="18" charset="0"/>
            </a:endParaRPr>
          </a:p>
          <a:p>
            <a:pPr marL="76200" indent="0">
              <a:buNone/>
            </a:pPr>
            <a:r>
              <a:rPr lang="en-IN" altLang="en-US" sz="2200">
                <a:latin typeface="Cambria" panose="02040503050406030204" pitchFamily="18" charset="0"/>
                <a:cs typeface="Cambria" panose="02040503050406030204" pitchFamily="18" charset="0"/>
              </a:rPr>
              <a:t>               </a:t>
            </a:r>
            <a:r>
              <a:rPr lang="en-US" altLang="en-US" sz="2200">
                <a:latin typeface="Cambria" panose="02040503050406030204" pitchFamily="18" charset="0"/>
                <a:cs typeface="Cambria" panose="02040503050406030204" pitchFamily="18" charset="0"/>
              </a:rPr>
              <a:t>Reporting mechanisms should empower users to flag suspicious profiles easily.</a:t>
            </a:r>
            <a:endParaRPr lang="en-US" altLang="en-US" sz="2200">
              <a:latin typeface="Cambria" panose="02040503050406030204" pitchFamily="18" charset="0"/>
              <a:cs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1229995" y="288290"/>
            <a:ext cx="8474710" cy="523875"/>
          </a:xfrm>
          <a:prstGeom prst="rect">
            <a:avLst/>
          </a:prstGeom>
        </p:spPr>
        <p:txBody>
          <a:bodyPr/>
          <a:lstStyle/>
          <a:p>
            <a:pPr lvl="0"/>
            <a:r>
              <a:rPr lang="en-GB" sz="2800">
                <a:gradFill>
                  <a:gsLst>
                    <a:gs pos="0">
                      <a:srgbClr val="012D86"/>
                    </a:gs>
                    <a:gs pos="100000">
                      <a:srgbClr val="0E2557"/>
                    </a:gs>
                  </a:gsLst>
                  <a:lin scaled="0"/>
                </a:gradFill>
                <a:latin typeface="Cambria" panose="02040503050406030204" pitchFamily="18" charset="0"/>
                <a:cs typeface="Cambria" panose="02040503050406030204" pitchFamily="18" charset="0"/>
              </a:rPr>
              <a:t>Timeline of the Project (Gantt Chart)</a:t>
            </a:r>
            <a:endParaRPr lang="en-GB" sz="2800">
              <a:gradFill>
                <a:gsLst>
                  <a:gs pos="0">
                    <a:srgbClr val="012D86"/>
                  </a:gs>
                  <a:gs pos="100000">
                    <a:srgbClr val="0E2557"/>
                  </a:gs>
                </a:gsLst>
                <a:lin scaled="0"/>
              </a:gradFill>
              <a:latin typeface="Cambria" panose="02040503050406030204" pitchFamily="18" charset="0"/>
              <a:cs typeface="Cambria" panose="02040503050406030204" pitchFamily="18" charset="0"/>
            </a:endParaRPr>
          </a:p>
        </p:txBody>
      </p:sp>
      <p:pic>
        <p:nvPicPr>
          <p:cNvPr id="8" name="Picture Placeholder 7" descr="Screenshot (35).png(fake)"/>
          <p:cNvPicPr>
            <a:picLocks noChangeAspect="1"/>
          </p:cNvPicPr>
          <p:nvPr>
            <p:ph type="pic" idx="2"/>
          </p:nvPr>
        </p:nvPicPr>
        <p:blipFill>
          <a:blip r:embed="rId1"/>
          <a:stretch>
            <a:fillRect/>
          </a:stretch>
        </p:blipFill>
        <p:spPr>
          <a:xfrm>
            <a:off x="1027430" y="1784985"/>
            <a:ext cx="10184130" cy="2827020"/>
          </a:xfrm>
          <a:prstGeom prst="rect">
            <a:avLst/>
          </a:prstGeom>
        </p:spPr>
      </p:pic>
    </p:spTree>
  </p:cSld>
  <p:clrMapOvr>
    <a:masterClrMapping/>
  </p:clrMapOvr>
</p:sld>
</file>

<file path=ppt/tags/tag1.xml><?xml version="1.0" encoding="utf-8"?>
<p:tagLst xmlns:p="http://schemas.openxmlformats.org/presentationml/2006/main">
  <p:tag name="TABLE_ENDDRAG_ORIGIN_RECT" val="470*191"/>
  <p:tag name="TABLE_ENDDRAG_RECT" val="40*154*470*191"/>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4714</Words>
  <Application>WPS Presentation</Application>
  <PresentationFormat>Widescreen</PresentationFormat>
  <Paragraphs>154</Paragraphs>
  <Slides>12</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Verdana</vt:lpstr>
      <vt:lpstr>Bookman Old Style</vt:lpstr>
      <vt:lpstr>Cambria</vt:lpstr>
      <vt:lpstr>Arial Bold</vt:lpstr>
      <vt:lpstr>Times New Roman</vt:lpstr>
      <vt:lpstr>Arimo Bold</vt:lpstr>
      <vt:lpstr>Microsoft YaHei</vt:lpstr>
      <vt:lpstr>Arial Unicode MS</vt:lpstr>
      <vt:lpstr>Yu Gothic UI Semibold</vt:lpstr>
      <vt:lpstr>Bioinformatics</vt:lpstr>
      <vt:lpstr>Model of Image Analytics for Tree Enumeration for diversion of Forest Land.</vt:lpstr>
      <vt:lpstr>Content</vt:lpstr>
      <vt:lpstr>Problem Statement Number: </vt:lpstr>
      <vt:lpstr>Github Link</vt:lpstr>
      <vt:lpstr>Analysis of Problem Statement</vt:lpstr>
      <vt:lpstr>Analysis of Problem Statement (contd...)</vt:lpstr>
      <vt:lpstr>Analysis of Problem Statement (contd...)</vt:lpstr>
      <vt:lpstr>PowerPoint 演示文稿</vt:lpstr>
      <vt:lpstr>Timeline of the Project (Gantt Chart)</vt:lpstr>
      <vt:lpstr>References (IEEE Paper format)</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ullas gowda m</cp:lastModifiedBy>
  <cp:revision>38</cp:revision>
  <dcterms:created xsi:type="dcterms:W3CDTF">2025-02-02T10:03:00Z</dcterms:created>
  <dcterms:modified xsi:type="dcterms:W3CDTF">2025-02-17T09:51:33Z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82C1673014354F86ACA3FF019CFFB211_12</vt:lpwstr>
  </property>
  <property fmtid="{D5CDD505-2E9C-101B-9397-08002B2CF9AE}" pid="3" name="KSOProductBuildVer">
    <vt:lpwstr>1033-12.2.0.19805</vt:lpwstr>
  </property>
</Properties>
</file>