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84" r:id="rId4"/>
    <p:sldId id="258" r:id="rId5"/>
    <p:sldId id="259" r:id="rId6"/>
    <p:sldId id="260" r:id="rId7"/>
    <p:sldId id="261" r:id="rId8"/>
    <p:sldId id="274" r:id="rId9"/>
    <p:sldId id="275" r:id="rId10"/>
    <p:sldId id="276" r:id="rId11"/>
    <p:sldId id="283" r:id="rId12"/>
    <p:sldId id="281" r:id="rId13"/>
    <p:sldId id="279" r:id="rId14"/>
    <p:sldId id="265" r:id="rId15"/>
    <p:sldId id="264" r:id="rId16"/>
    <p:sldId id="277" r:id="rId17"/>
    <p:sldId id="278" r:id="rId18"/>
    <p:sldId id="273" r:id="rId19"/>
    <p:sldId id="269"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994629-D902-4A40-8EFD-F778047457A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5D2CAF6-80DA-4C1B-9D5A-A15BBF5C0A42}">
      <dgm:prSet/>
      <dgm:spPr/>
      <dgm:t>
        <a:bodyPr/>
        <a:lstStyle/>
        <a:p>
          <a:r>
            <a:rPr lang="en-US"/>
            <a:t>Inflation rates are rising in the US, which impacts cost of living. This is a popular topic that is discussed on social media and news outlets.</a:t>
          </a:r>
        </a:p>
      </dgm:t>
    </dgm:pt>
    <dgm:pt modelId="{C2CC8D97-B390-4D27-8A79-061EFDF9C7AA}" type="parTrans" cxnId="{6D033530-D6AC-4247-9A80-6C0D8E7D955E}">
      <dgm:prSet/>
      <dgm:spPr/>
      <dgm:t>
        <a:bodyPr/>
        <a:lstStyle/>
        <a:p>
          <a:endParaRPr lang="en-US"/>
        </a:p>
      </dgm:t>
    </dgm:pt>
    <dgm:pt modelId="{41C2BBCD-2D88-4FE7-99D9-5FF9F8FAFA7D}" type="sibTrans" cxnId="{6D033530-D6AC-4247-9A80-6C0D8E7D955E}">
      <dgm:prSet/>
      <dgm:spPr/>
      <dgm:t>
        <a:bodyPr/>
        <a:lstStyle/>
        <a:p>
          <a:endParaRPr lang="en-US"/>
        </a:p>
      </dgm:t>
    </dgm:pt>
    <dgm:pt modelId="{6E91C047-DF60-4879-97CC-C01E39C6A601}">
      <dgm:prSet/>
      <dgm:spPr/>
      <dgm:t>
        <a:bodyPr/>
        <a:lstStyle/>
        <a:p>
          <a:r>
            <a:rPr lang="en-US" dirty="0"/>
            <a:t> For this I thought out to collect data on the cost of living in different US cities and to identify cost of living trends and to determine which factors impact living costs the most.</a:t>
          </a:r>
        </a:p>
      </dgm:t>
    </dgm:pt>
    <dgm:pt modelId="{CB0C5F87-E3A0-4B30-82AE-E81618A95C5B}" type="parTrans" cxnId="{49292F0E-8FBD-4FC9-9388-8B83604CA4D8}">
      <dgm:prSet/>
      <dgm:spPr/>
      <dgm:t>
        <a:bodyPr/>
        <a:lstStyle/>
        <a:p>
          <a:endParaRPr lang="en-US"/>
        </a:p>
      </dgm:t>
    </dgm:pt>
    <dgm:pt modelId="{515E9739-C26B-4E36-8A96-8F8C0431AF11}" type="sibTrans" cxnId="{49292F0E-8FBD-4FC9-9388-8B83604CA4D8}">
      <dgm:prSet/>
      <dgm:spPr/>
      <dgm:t>
        <a:bodyPr/>
        <a:lstStyle/>
        <a:p>
          <a:endParaRPr lang="en-US"/>
        </a:p>
      </dgm:t>
    </dgm:pt>
    <dgm:pt modelId="{89346965-C80E-4407-96E1-5FA3FE26396D}">
      <dgm:prSet/>
      <dgm:spPr/>
      <dgm:t>
        <a:bodyPr/>
        <a:lstStyle/>
        <a:p>
          <a:r>
            <a:rPr lang="en-US" dirty="0"/>
            <a:t>The data I collected and analyzed can serve as one resource to help recent graduates to determine what cities they would like to move to if cost of living is a major concern.</a:t>
          </a:r>
        </a:p>
      </dgm:t>
    </dgm:pt>
    <dgm:pt modelId="{59F75192-5AC6-4AC8-B578-13949CC3169B}" type="parTrans" cxnId="{85227CB3-E1DB-4354-90E4-9488B8B05448}">
      <dgm:prSet/>
      <dgm:spPr/>
      <dgm:t>
        <a:bodyPr/>
        <a:lstStyle/>
        <a:p>
          <a:endParaRPr lang="en-US"/>
        </a:p>
      </dgm:t>
    </dgm:pt>
    <dgm:pt modelId="{3C614A46-80DC-4AB7-8035-4126F9BA18B6}" type="sibTrans" cxnId="{85227CB3-E1DB-4354-90E4-9488B8B05448}">
      <dgm:prSet/>
      <dgm:spPr/>
      <dgm:t>
        <a:bodyPr/>
        <a:lstStyle/>
        <a:p>
          <a:endParaRPr lang="en-US"/>
        </a:p>
      </dgm:t>
    </dgm:pt>
    <dgm:pt modelId="{3E9C1EF0-D4A1-4E0B-B401-2D5DC132A75F}" type="pres">
      <dgm:prSet presAssocID="{03994629-D902-4A40-8EFD-F778047457A0}" presName="root" presStyleCnt="0">
        <dgm:presLayoutVars>
          <dgm:dir/>
          <dgm:resizeHandles val="exact"/>
        </dgm:presLayoutVars>
      </dgm:prSet>
      <dgm:spPr/>
    </dgm:pt>
    <dgm:pt modelId="{E0C8C27F-C72C-4D6D-87D8-D989C883653C}" type="pres">
      <dgm:prSet presAssocID="{F5D2CAF6-80DA-4C1B-9D5A-A15BBF5C0A42}" presName="compNode" presStyleCnt="0"/>
      <dgm:spPr/>
    </dgm:pt>
    <dgm:pt modelId="{C65DC244-9E80-4624-BC3D-08D2A6137DCF}" type="pres">
      <dgm:prSet presAssocID="{F5D2CAF6-80DA-4C1B-9D5A-A15BBF5C0A42}" presName="bgRect" presStyleLbl="bgShp" presStyleIdx="0" presStyleCnt="3"/>
      <dgm:spPr/>
    </dgm:pt>
    <dgm:pt modelId="{407C3A42-EFEC-4462-916D-57E0957DCEAC}" type="pres">
      <dgm:prSet presAssocID="{F5D2CAF6-80DA-4C1B-9D5A-A15BBF5C0A4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22B0329C-2A0C-4E83-8015-284438F6F4F7}" type="pres">
      <dgm:prSet presAssocID="{F5D2CAF6-80DA-4C1B-9D5A-A15BBF5C0A42}" presName="spaceRect" presStyleCnt="0"/>
      <dgm:spPr/>
    </dgm:pt>
    <dgm:pt modelId="{EBCAEB66-7A80-4C98-8EC6-DE9C3A58E7FA}" type="pres">
      <dgm:prSet presAssocID="{F5D2CAF6-80DA-4C1B-9D5A-A15BBF5C0A42}" presName="parTx" presStyleLbl="revTx" presStyleIdx="0" presStyleCnt="3">
        <dgm:presLayoutVars>
          <dgm:chMax val="0"/>
          <dgm:chPref val="0"/>
        </dgm:presLayoutVars>
      </dgm:prSet>
      <dgm:spPr/>
    </dgm:pt>
    <dgm:pt modelId="{46717925-9FCA-4F8F-80CC-72809F1F4B4D}" type="pres">
      <dgm:prSet presAssocID="{41C2BBCD-2D88-4FE7-99D9-5FF9F8FAFA7D}" presName="sibTrans" presStyleCnt="0"/>
      <dgm:spPr/>
    </dgm:pt>
    <dgm:pt modelId="{E8AA03A3-687F-403B-8740-F3F987780B7D}" type="pres">
      <dgm:prSet presAssocID="{6E91C047-DF60-4879-97CC-C01E39C6A601}" presName="compNode" presStyleCnt="0"/>
      <dgm:spPr/>
    </dgm:pt>
    <dgm:pt modelId="{33189A13-BD4F-4DB0-9513-FF993B915357}" type="pres">
      <dgm:prSet presAssocID="{6E91C047-DF60-4879-97CC-C01E39C6A601}" presName="bgRect" presStyleLbl="bgShp" presStyleIdx="1" presStyleCnt="3"/>
      <dgm:spPr/>
    </dgm:pt>
    <dgm:pt modelId="{570EDB75-284A-4C0D-B710-E2C6B029923B}" type="pres">
      <dgm:prSet presAssocID="{6E91C047-DF60-4879-97CC-C01E39C6A60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18917183-B9E1-414C-B6E0-4B35F95810E8}" type="pres">
      <dgm:prSet presAssocID="{6E91C047-DF60-4879-97CC-C01E39C6A601}" presName="spaceRect" presStyleCnt="0"/>
      <dgm:spPr/>
    </dgm:pt>
    <dgm:pt modelId="{DABD2E97-C2F7-47A3-916E-F32CAC7FD16F}" type="pres">
      <dgm:prSet presAssocID="{6E91C047-DF60-4879-97CC-C01E39C6A601}" presName="parTx" presStyleLbl="revTx" presStyleIdx="1" presStyleCnt="3">
        <dgm:presLayoutVars>
          <dgm:chMax val="0"/>
          <dgm:chPref val="0"/>
        </dgm:presLayoutVars>
      </dgm:prSet>
      <dgm:spPr/>
    </dgm:pt>
    <dgm:pt modelId="{DCD9D15A-53D0-4573-B5AA-13C5FB651A0F}" type="pres">
      <dgm:prSet presAssocID="{515E9739-C26B-4E36-8A96-8F8C0431AF11}" presName="sibTrans" presStyleCnt="0"/>
      <dgm:spPr/>
    </dgm:pt>
    <dgm:pt modelId="{04A3FD18-B20B-4C88-989F-039B82BB69B7}" type="pres">
      <dgm:prSet presAssocID="{89346965-C80E-4407-96E1-5FA3FE26396D}" presName="compNode" presStyleCnt="0"/>
      <dgm:spPr/>
    </dgm:pt>
    <dgm:pt modelId="{5ADD557B-C52B-4911-8F5D-37E139DDF307}" type="pres">
      <dgm:prSet presAssocID="{89346965-C80E-4407-96E1-5FA3FE26396D}" presName="bgRect" presStyleLbl="bgShp" presStyleIdx="2" presStyleCnt="3"/>
      <dgm:spPr/>
    </dgm:pt>
    <dgm:pt modelId="{509D206C-BD0A-4BA2-B6E7-05612F5703C5}" type="pres">
      <dgm:prSet presAssocID="{89346965-C80E-4407-96E1-5FA3FE26396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C011ACED-C088-408B-9647-61AD5D5601A9}" type="pres">
      <dgm:prSet presAssocID="{89346965-C80E-4407-96E1-5FA3FE26396D}" presName="spaceRect" presStyleCnt="0"/>
      <dgm:spPr/>
    </dgm:pt>
    <dgm:pt modelId="{AD4C5F0C-5A16-47AB-B90C-3AAA81A8EF89}" type="pres">
      <dgm:prSet presAssocID="{89346965-C80E-4407-96E1-5FA3FE26396D}" presName="parTx" presStyleLbl="revTx" presStyleIdx="2" presStyleCnt="3">
        <dgm:presLayoutVars>
          <dgm:chMax val="0"/>
          <dgm:chPref val="0"/>
        </dgm:presLayoutVars>
      </dgm:prSet>
      <dgm:spPr/>
    </dgm:pt>
  </dgm:ptLst>
  <dgm:cxnLst>
    <dgm:cxn modelId="{49292F0E-8FBD-4FC9-9388-8B83604CA4D8}" srcId="{03994629-D902-4A40-8EFD-F778047457A0}" destId="{6E91C047-DF60-4879-97CC-C01E39C6A601}" srcOrd="1" destOrd="0" parTransId="{CB0C5F87-E3A0-4B30-82AE-E81618A95C5B}" sibTransId="{515E9739-C26B-4E36-8A96-8F8C0431AF11}"/>
    <dgm:cxn modelId="{6D033530-D6AC-4247-9A80-6C0D8E7D955E}" srcId="{03994629-D902-4A40-8EFD-F778047457A0}" destId="{F5D2CAF6-80DA-4C1B-9D5A-A15BBF5C0A42}" srcOrd="0" destOrd="0" parTransId="{C2CC8D97-B390-4D27-8A79-061EFDF9C7AA}" sibTransId="{41C2BBCD-2D88-4FE7-99D9-5FF9F8FAFA7D}"/>
    <dgm:cxn modelId="{A041C53D-7EB0-4F91-8F7C-0A09E17C7238}" type="presOf" srcId="{89346965-C80E-4407-96E1-5FA3FE26396D}" destId="{AD4C5F0C-5A16-47AB-B90C-3AAA81A8EF89}" srcOrd="0" destOrd="0" presId="urn:microsoft.com/office/officeart/2018/2/layout/IconVerticalSolidList"/>
    <dgm:cxn modelId="{782C8F4F-34DB-4EC5-8EE5-8E9C893BD49D}" type="presOf" srcId="{6E91C047-DF60-4879-97CC-C01E39C6A601}" destId="{DABD2E97-C2F7-47A3-916E-F32CAC7FD16F}" srcOrd="0" destOrd="0" presId="urn:microsoft.com/office/officeart/2018/2/layout/IconVerticalSolidList"/>
    <dgm:cxn modelId="{3F973798-F013-4625-97AF-885EF8D2CB88}" type="presOf" srcId="{F5D2CAF6-80DA-4C1B-9D5A-A15BBF5C0A42}" destId="{EBCAEB66-7A80-4C98-8EC6-DE9C3A58E7FA}" srcOrd="0" destOrd="0" presId="urn:microsoft.com/office/officeart/2018/2/layout/IconVerticalSolidList"/>
    <dgm:cxn modelId="{85227CB3-E1DB-4354-90E4-9488B8B05448}" srcId="{03994629-D902-4A40-8EFD-F778047457A0}" destId="{89346965-C80E-4407-96E1-5FA3FE26396D}" srcOrd="2" destOrd="0" parTransId="{59F75192-5AC6-4AC8-B578-13949CC3169B}" sibTransId="{3C614A46-80DC-4AB7-8035-4126F9BA18B6}"/>
    <dgm:cxn modelId="{FC70DCD0-2376-4093-80E8-1BF658CF91B1}" type="presOf" srcId="{03994629-D902-4A40-8EFD-F778047457A0}" destId="{3E9C1EF0-D4A1-4E0B-B401-2D5DC132A75F}" srcOrd="0" destOrd="0" presId="urn:microsoft.com/office/officeart/2018/2/layout/IconVerticalSolidList"/>
    <dgm:cxn modelId="{7F3FEAED-60A0-40AD-8550-FBC97F9B803D}" type="presParOf" srcId="{3E9C1EF0-D4A1-4E0B-B401-2D5DC132A75F}" destId="{E0C8C27F-C72C-4D6D-87D8-D989C883653C}" srcOrd="0" destOrd="0" presId="urn:microsoft.com/office/officeart/2018/2/layout/IconVerticalSolidList"/>
    <dgm:cxn modelId="{E956FFE6-2AF8-4D10-80BC-BB4496B0AE6E}" type="presParOf" srcId="{E0C8C27F-C72C-4D6D-87D8-D989C883653C}" destId="{C65DC244-9E80-4624-BC3D-08D2A6137DCF}" srcOrd="0" destOrd="0" presId="urn:microsoft.com/office/officeart/2018/2/layout/IconVerticalSolidList"/>
    <dgm:cxn modelId="{98E8498F-5669-4F18-95C9-256F72C3BEDE}" type="presParOf" srcId="{E0C8C27F-C72C-4D6D-87D8-D989C883653C}" destId="{407C3A42-EFEC-4462-916D-57E0957DCEAC}" srcOrd="1" destOrd="0" presId="urn:microsoft.com/office/officeart/2018/2/layout/IconVerticalSolidList"/>
    <dgm:cxn modelId="{DF039B7B-09DA-4F7F-9698-342AD5FA7836}" type="presParOf" srcId="{E0C8C27F-C72C-4D6D-87D8-D989C883653C}" destId="{22B0329C-2A0C-4E83-8015-284438F6F4F7}" srcOrd="2" destOrd="0" presId="urn:microsoft.com/office/officeart/2018/2/layout/IconVerticalSolidList"/>
    <dgm:cxn modelId="{3ECB4DFD-6B24-4E4D-AF19-1B69CD73E17C}" type="presParOf" srcId="{E0C8C27F-C72C-4D6D-87D8-D989C883653C}" destId="{EBCAEB66-7A80-4C98-8EC6-DE9C3A58E7FA}" srcOrd="3" destOrd="0" presId="urn:microsoft.com/office/officeart/2018/2/layout/IconVerticalSolidList"/>
    <dgm:cxn modelId="{1BA34972-021A-4F6D-9158-7A662B814CCB}" type="presParOf" srcId="{3E9C1EF0-D4A1-4E0B-B401-2D5DC132A75F}" destId="{46717925-9FCA-4F8F-80CC-72809F1F4B4D}" srcOrd="1" destOrd="0" presId="urn:microsoft.com/office/officeart/2018/2/layout/IconVerticalSolidList"/>
    <dgm:cxn modelId="{7B1C3331-D804-49D1-9A77-8BC1CDE49173}" type="presParOf" srcId="{3E9C1EF0-D4A1-4E0B-B401-2D5DC132A75F}" destId="{E8AA03A3-687F-403B-8740-F3F987780B7D}" srcOrd="2" destOrd="0" presId="urn:microsoft.com/office/officeart/2018/2/layout/IconVerticalSolidList"/>
    <dgm:cxn modelId="{FACFE027-56CC-488C-A64E-C4213AD85A36}" type="presParOf" srcId="{E8AA03A3-687F-403B-8740-F3F987780B7D}" destId="{33189A13-BD4F-4DB0-9513-FF993B915357}" srcOrd="0" destOrd="0" presId="urn:microsoft.com/office/officeart/2018/2/layout/IconVerticalSolidList"/>
    <dgm:cxn modelId="{472A986F-7B2F-4577-AC4C-489D60110662}" type="presParOf" srcId="{E8AA03A3-687F-403B-8740-F3F987780B7D}" destId="{570EDB75-284A-4C0D-B710-E2C6B029923B}" srcOrd="1" destOrd="0" presId="urn:microsoft.com/office/officeart/2018/2/layout/IconVerticalSolidList"/>
    <dgm:cxn modelId="{AAF8AE60-4E33-49DC-8973-83B417671A1A}" type="presParOf" srcId="{E8AA03A3-687F-403B-8740-F3F987780B7D}" destId="{18917183-B9E1-414C-B6E0-4B35F95810E8}" srcOrd="2" destOrd="0" presId="urn:microsoft.com/office/officeart/2018/2/layout/IconVerticalSolidList"/>
    <dgm:cxn modelId="{51D8E99D-98FF-421E-9E56-35CE81CA4FF5}" type="presParOf" srcId="{E8AA03A3-687F-403B-8740-F3F987780B7D}" destId="{DABD2E97-C2F7-47A3-916E-F32CAC7FD16F}" srcOrd="3" destOrd="0" presId="urn:microsoft.com/office/officeart/2018/2/layout/IconVerticalSolidList"/>
    <dgm:cxn modelId="{9FD677B3-8AB8-4552-A7F2-2E902FA524F0}" type="presParOf" srcId="{3E9C1EF0-D4A1-4E0B-B401-2D5DC132A75F}" destId="{DCD9D15A-53D0-4573-B5AA-13C5FB651A0F}" srcOrd="3" destOrd="0" presId="urn:microsoft.com/office/officeart/2018/2/layout/IconVerticalSolidList"/>
    <dgm:cxn modelId="{5D7902B1-28A4-443C-9BA5-FADB467C5BF8}" type="presParOf" srcId="{3E9C1EF0-D4A1-4E0B-B401-2D5DC132A75F}" destId="{04A3FD18-B20B-4C88-989F-039B82BB69B7}" srcOrd="4" destOrd="0" presId="urn:microsoft.com/office/officeart/2018/2/layout/IconVerticalSolidList"/>
    <dgm:cxn modelId="{7DFD3BCC-3B27-4F5E-A5E8-B1318AD7E489}" type="presParOf" srcId="{04A3FD18-B20B-4C88-989F-039B82BB69B7}" destId="{5ADD557B-C52B-4911-8F5D-37E139DDF307}" srcOrd="0" destOrd="0" presId="urn:microsoft.com/office/officeart/2018/2/layout/IconVerticalSolidList"/>
    <dgm:cxn modelId="{D38BC9B6-2CED-4556-8F33-7F92E258146F}" type="presParOf" srcId="{04A3FD18-B20B-4C88-989F-039B82BB69B7}" destId="{509D206C-BD0A-4BA2-B6E7-05612F5703C5}" srcOrd="1" destOrd="0" presId="urn:microsoft.com/office/officeart/2018/2/layout/IconVerticalSolidList"/>
    <dgm:cxn modelId="{D17F57B0-0777-4A52-BB8E-9DE297D5F79C}" type="presParOf" srcId="{04A3FD18-B20B-4C88-989F-039B82BB69B7}" destId="{C011ACED-C088-408B-9647-61AD5D5601A9}" srcOrd="2" destOrd="0" presId="urn:microsoft.com/office/officeart/2018/2/layout/IconVerticalSolidList"/>
    <dgm:cxn modelId="{E8B73BF5-4F1E-4B05-A52F-0F2A71568A55}" type="presParOf" srcId="{04A3FD18-B20B-4C88-989F-039B82BB69B7}" destId="{AD4C5F0C-5A16-47AB-B90C-3AAA81A8EF8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5EFD4A-786D-4E45-8A5D-F18A20C1F0D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503021D4-FF5F-493C-8BE4-51DC6E7FA3A0}">
      <dgm:prSet phldrT="[Text]" phldr="0"/>
      <dgm:spPr/>
      <dgm:t>
        <a:bodyPr/>
        <a:lstStyle/>
        <a:p>
          <a:pPr rtl="0"/>
          <a:r>
            <a:rPr lang="en-US">
              <a:latin typeface="Neue Haas Grotesk Text Pro"/>
            </a:rPr>
            <a:t>Descriptive analysis</a:t>
          </a:r>
          <a:endParaRPr lang="en-US"/>
        </a:p>
      </dgm:t>
    </dgm:pt>
    <dgm:pt modelId="{2F0BBAF9-8F19-4C4F-8D10-16CA9E31A894}" type="parTrans" cxnId="{C1177AD5-FBCF-4580-A048-122DF08BB036}">
      <dgm:prSet/>
      <dgm:spPr/>
      <dgm:t>
        <a:bodyPr/>
        <a:lstStyle/>
        <a:p>
          <a:endParaRPr lang="en-US"/>
        </a:p>
      </dgm:t>
    </dgm:pt>
    <dgm:pt modelId="{A7B49E75-0746-4605-BAE5-5F0FF06ED553}" type="sibTrans" cxnId="{C1177AD5-FBCF-4580-A048-122DF08BB036}">
      <dgm:prSet/>
      <dgm:spPr/>
      <dgm:t>
        <a:bodyPr/>
        <a:lstStyle/>
        <a:p>
          <a:endParaRPr lang="en-US"/>
        </a:p>
      </dgm:t>
    </dgm:pt>
    <dgm:pt modelId="{B103D1C8-B772-4414-9044-C01D73213B42}">
      <dgm:prSet phldr="0"/>
      <dgm:spPr/>
      <dgm:t>
        <a:bodyPr/>
        <a:lstStyle/>
        <a:p>
          <a:pPr rtl="0"/>
          <a:r>
            <a:rPr lang="en-US">
              <a:latin typeface="Neue Haas Grotesk Text Pro"/>
            </a:rPr>
            <a:t>How expensive are:</a:t>
          </a:r>
        </a:p>
      </dgm:t>
    </dgm:pt>
    <dgm:pt modelId="{F52BC0F1-AF5E-4E02-9067-BBC6E05CAFCD}" type="parTrans" cxnId="{084B7C2F-9AE3-4ECF-96B2-DCFDD4B502AA}">
      <dgm:prSet/>
      <dgm:spPr/>
    </dgm:pt>
    <dgm:pt modelId="{08F6BED1-5A9A-49C2-8C7F-753953E2155A}" type="sibTrans" cxnId="{084B7C2F-9AE3-4ECF-96B2-DCFDD4B502AA}">
      <dgm:prSet/>
      <dgm:spPr/>
    </dgm:pt>
    <dgm:pt modelId="{844D8497-FF9C-43EC-95BA-B237BD100433}">
      <dgm:prSet phldr="0"/>
      <dgm:spPr/>
      <dgm:t>
        <a:bodyPr/>
        <a:lstStyle/>
        <a:p>
          <a:r>
            <a:rPr lang="en-US">
              <a:latin typeface="Neue Haas Grotesk Text Pro"/>
            </a:rPr>
            <a:t>States?</a:t>
          </a:r>
        </a:p>
      </dgm:t>
    </dgm:pt>
    <dgm:pt modelId="{730CB30E-C596-4DDC-9280-68434B99C6F7}" type="parTrans" cxnId="{BCF742CA-6629-4584-AAB6-F7DA291629A7}">
      <dgm:prSet/>
      <dgm:spPr/>
    </dgm:pt>
    <dgm:pt modelId="{208E4D0C-4C1E-4768-8440-82268834F16C}" type="sibTrans" cxnId="{BCF742CA-6629-4584-AAB6-F7DA291629A7}">
      <dgm:prSet/>
      <dgm:spPr/>
    </dgm:pt>
    <dgm:pt modelId="{6196159C-2341-44A2-BA85-1465366B07BC}">
      <dgm:prSet phldr="0"/>
      <dgm:spPr/>
      <dgm:t>
        <a:bodyPr/>
        <a:lstStyle/>
        <a:p>
          <a:pPr rtl="0"/>
          <a:r>
            <a:rPr lang="en-US">
              <a:latin typeface="Neue Haas Grotesk Text Pro"/>
            </a:rPr>
            <a:t>Regions?</a:t>
          </a:r>
        </a:p>
      </dgm:t>
    </dgm:pt>
    <dgm:pt modelId="{85205E30-4F3F-4B23-A2C6-340285A15129}" type="parTrans" cxnId="{1E81A83B-7050-441B-B0C2-1A5F6CABC755}">
      <dgm:prSet/>
      <dgm:spPr/>
    </dgm:pt>
    <dgm:pt modelId="{67A21363-75D0-4264-8DEC-89A53A930355}" type="sibTrans" cxnId="{1E81A83B-7050-441B-B0C2-1A5F6CABC755}">
      <dgm:prSet/>
      <dgm:spPr/>
    </dgm:pt>
    <dgm:pt modelId="{10C0A212-7734-4609-B078-F39A11AAEA9B}">
      <dgm:prSet phldr="0"/>
      <dgm:spPr/>
      <dgm:t>
        <a:bodyPr/>
        <a:lstStyle/>
        <a:p>
          <a:pPr rtl="0"/>
          <a:r>
            <a:rPr lang="en-US">
              <a:latin typeface="Neue Haas Grotesk Text Pro"/>
            </a:rPr>
            <a:t>Cities?</a:t>
          </a:r>
          <a:br>
            <a:rPr lang="en-US">
              <a:latin typeface="Neue Haas Grotesk Text Pro"/>
            </a:rPr>
          </a:br>
          <a:endParaRPr lang="en-US">
            <a:latin typeface="Neue Haas Grotesk Text Pro"/>
          </a:endParaRPr>
        </a:p>
      </dgm:t>
    </dgm:pt>
    <dgm:pt modelId="{0D0EA087-F08A-49EA-8BDC-E7857FA6FE58}" type="parTrans" cxnId="{A332F2CA-740C-491D-9985-F4B6CC45D7E1}">
      <dgm:prSet/>
      <dgm:spPr/>
    </dgm:pt>
    <dgm:pt modelId="{8679F424-2C00-4A4B-A885-2BBB01808CBC}" type="sibTrans" cxnId="{A332F2CA-740C-491D-9985-F4B6CC45D7E1}">
      <dgm:prSet/>
      <dgm:spPr/>
    </dgm:pt>
    <dgm:pt modelId="{317B1CED-DF75-4E74-9481-51877C86FC9A}">
      <dgm:prSet phldr="0"/>
      <dgm:spPr/>
      <dgm:t>
        <a:bodyPr/>
        <a:lstStyle/>
        <a:p>
          <a:pPr rtl="0"/>
          <a:r>
            <a:rPr lang="en-US">
              <a:latin typeface="Neue Haas Grotesk Text Pro"/>
            </a:rPr>
            <a:t>Are food costs a concern?</a:t>
          </a:r>
          <a:br>
            <a:rPr lang="en-US">
              <a:latin typeface="Neue Haas Grotesk Text Pro"/>
            </a:rPr>
          </a:br>
          <a:endParaRPr lang="en-US">
            <a:latin typeface="Neue Haas Grotesk Text Pro"/>
          </a:endParaRPr>
        </a:p>
      </dgm:t>
    </dgm:pt>
    <dgm:pt modelId="{A72489CF-807C-4322-9AB6-FF0DE79DF343}" type="parTrans" cxnId="{30244B26-BB8D-4255-8168-BE55FE1B0956}">
      <dgm:prSet/>
      <dgm:spPr/>
    </dgm:pt>
    <dgm:pt modelId="{3A1F08F9-C20C-4B95-B95E-75EA2893BE35}" type="sibTrans" cxnId="{30244B26-BB8D-4255-8168-BE55FE1B0956}">
      <dgm:prSet/>
      <dgm:spPr/>
    </dgm:pt>
    <dgm:pt modelId="{DCF71A51-311E-4B39-B0E5-C8E5DE112B47}">
      <dgm:prSet phldr="0"/>
      <dgm:spPr/>
      <dgm:t>
        <a:bodyPr/>
        <a:lstStyle/>
        <a:p>
          <a:pPr rtl="0"/>
          <a:r>
            <a:rPr lang="en-US">
              <a:latin typeface="Neue Haas Grotesk Text Pro"/>
            </a:rPr>
            <a:t>What is the biggest expense?</a:t>
          </a:r>
        </a:p>
      </dgm:t>
    </dgm:pt>
    <dgm:pt modelId="{B9041BE9-7FF0-4E27-8030-2B42788DEF9E}" type="parTrans" cxnId="{F1A021FC-67A1-45DE-A60E-DE1F73FF975D}">
      <dgm:prSet/>
      <dgm:spPr/>
    </dgm:pt>
    <dgm:pt modelId="{D02A1EC8-2D9A-46AD-9204-DD41BA86412E}" type="sibTrans" cxnId="{F1A021FC-67A1-45DE-A60E-DE1F73FF975D}">
      <dgm:prSet/>
      <dgm:spPr/>
    </dgm:pt>
    <dgm:pt modelId="{3FEEE483-EE68-4541-AF4B-CD3399014AF9}">
      <dgm:prSet phldr="0"/>
      <dgm:spPr/>
      <dgm:t>
        <a:bodyPr/>
        <a:lstStyle/>
        <a:p>
          <a:pPr rtl="0"/>
          <a:r>
            <a:rPr lang="en-US">
              <a:latin typeface="Neue Haas Grotesk Text Pro"/>
            </a:rPr>
            <a:t>What expenses are concerning?</a:t>
          </a:r>
        </a:p>
      </dgm:t>
    </dgm:pt>
    <dgm:pt modelId="{9B547ABF-66D4-469B-BF30-98BF818CA8E8}" type="parTrans" cxnId="{5557C06E-0D55-485D-9C12-6E9C1CF6FF4C}">
      <dgm:prSet/>
      <dgm:spPr/>
    </dgm:pt>
    <dgm:pt modelId="{AABFC344-E396-4984-8CDF-1CB15DCACBB1}" type="sibTrans" cxnId="{5557C06E-0D55-485D-9C12-6E9C1CF6FF4C}">
      <dgm:prSet/>
      <dgm:spPr/>
    </dgm:pt>
    <dgm:pt modelId="{F8C54CAF-A251-4F2E-BE12-0F44103C8A04}">
      <dgm:prSet phldr="0"/>
      <dgm:spPr/>
      <dgm:t>
        <a:bodyPr/>
        <a:lstStyle/>
        <a:p>
          <a:r>
            <a:rPr lang="en-US">
              <a:latin typeface="Neue Haas Grotesk Text Pro"/>
            </a:rPr>
            <a:t>Regression:</a:t>
          </a:r>
        </a:p>
      </dgm:t>
    </dgm:pt>
    <dgm:pt modelId="{3F0706B9-EA0D-4A46-BA8B-D7F116EA144C}" type="parTrans" cxnId="{72565BBC-2139-4AD3-92D1-F4B471691772}">
      <dgm:prSet/>
      <dgm:spPr/>
    </dgm:pt>
    <dgm:pt modelId="{954F5615-8972-48FE-9ABE-967D134B10CA}" type="sibTrans" cxnId="{72565BBC-2139-4AD3-92D1-F4B471691772}">
      <dgm:prSet/>
      <dgm:spPr/>
    </dgm:pt>
    <dgm:pt modelId="{90FEDE24-EAC6-414C-A901-D858A1732523}">
      <dgm:prSet phldr="0"/>
      <dgm:spPr/>
      <dgm:t>
        <a:bodyPr/>
        <a:lstStyle/>
        <a:p>
          <a:pPr rtl="0"/>
          <a:r>
            <a:rPr lang="en-US">
              <a:latin typeface="Neue Haas Grotesk Text Pro"/>
            </a:rPr>
            <a:t>What is the relationship between population and:</a:t>
          </a:r>
        </a:p>
      </dgm:t>
    </dgm:pt>
    <dgm:pt modelId="{B1C35FB1-71AC-47B9-9DA3-F08E80B98500}" type="parTrans" cxnId="{A073B317-BF92-4FE6-A5CD-F05001D1DDAA}">
      <dgm:prSet/>
      <dgm:spPr/>
    </dgm:pt>
    <dgm:pt modelId="{EC0E6B08-BEA8-4A85-A872-28A1B2ACEBA5}" type="sibTrans" cxnId="{A073B317-BF92-4FE6-A5CD-F05001D1DDAA}">
      <dgm:prSet/>
      <dgm:spPr/>
    </dgm:pt>
    <dgm:pt modelId="{FE80F313-0F7D-4A5A-AB89-442719BCA805}">
      <dgm:prSet phldr="0"/>
      <dgm:spPr/>
      <dgm:t>
        <a:bodyPr/>
        <a:lstStyle/>
        <a:p>
          <a:r>
            <a:rPr lang="en-US">
              <a:latin typeface="Neue Haas Grotesk Text Pro"/>
            </a:rPr>
            <a:t>Rent?</a:t>
          </a:r>
        </a:p>
      </dgm:t>
    </dgm:pt>
    <dgm:pt modelId="{09578F77-4847-41BE-B106-CDC94E3A78CB}" type="parTrans" cxnId="{754851C9-B9C2-4EB0-AA5F-973E4D589BFD}">
      <dgm:prSet/>
      <dgm:spPr/>
    </dgm:pt>
    <dgm:pt modelId="{17B3899D-5618-4582-AFAB-BECE96758471}" type="sibTrans" cxnId="{754851C9-B9C2-4EB0-AA5F-973E4D589BFD}">
      <dgm:prSet/>
      <dgm:spPr/>
    </dgm:pt>
    <dgm:pt modelId="{F9550D91-C33A-4DEE-9373-56633635302D}">
      <dgm:prSet phldr="0"/>
      <dgm:spPr/>
      <dgm:t>
        <a:bodyPr/>
        <a:lstStyle/>
        <a:p>
          <a:r>
            <a:rPr lang="en-US">
              <a:latin typeface="Neue Haas Grotesk Text Pro"/>
            </a:rPr>
            <a:t>Transportation?</a:t>
          </a:r>
        </a:p>
      </dgm:t>
    </dgm:pt>
    <dgm:pt modelId="{627CABAF-6711-427C-86D4-45AE07050EB2}" type="parTrans" cxnId="{85654F98-5A69-4C51-BAB3-3D5E284DFAED}">
      <dgm:prSet/>
      <dgm:spPr/>
    </dgm:pt>
    <dgm:pt modelId="{2E7B09A8-A56E-4055-B639-2ED5CCFCAED6}" type="sibTrans" cxnId="{85654F98-5A69-4C51-BAB3-3D5E284DFAED}">
      <dgm:prSet/>
      <dgm:spPr/>
    </dgm:pt>
    <dgm:pt modelId="{D09F6F97-D63A-41F9-A752-83DF33D98422}">
      <dgm:prSet phldr="0"/>
      <dgm:spPr/>
      <dgm:t>
        <a:bodyPr/>
        <a:lstStyle/>
        <a:p>
          <a:r>
            <a:rPr lang="en-US">
              <a:latin typeface="Neue Haas Grotesk Text Pro"/>
            </a:rPr>
            <a:t>Utilities?</a:t>
          </a:r>
        </a:p>
      </dgm:t>
    </dgm:pt>
    <dgm:pt modelId="{78311693-4CE2-4523-8BFE-FCD75D190301}" type="parTrans" cxnId="{D2B46225-FCB3-4845-926B-DDF400187852}">
      <dgm:prSet/>
      <dgm:spPr/>
    </dgm:pt>
    <dgm:pt modelId="{E51DA4B0-8E98-46E1-91E5-57FFE39D0401}" type="sibTrans" cxnId="{D2B46225-FCB3-4845-926B-DDF400187852}">
      <dgm:prSet/>
      <dgm:spPr/>
    </dgm:pt>
    <dgm:pt modelId="{0334858C-31B1-4918-8B8A-8A2623E06A98}">
      <dgm:prSet phldr="0"/>
      <dgm:spPr/>
      <dgm:t>
        <a:bodyPr/>
        <a:lstStyle/>
        <a:p>
          <a:r>
            <a:rPr lang="en-US">
              <a:latin typeface="Neue Haas Grotesk Text Pro"/>
            </a:rPr>
            <a:t>Food?</a:t>
          </a:r>
        </a:p>
      </dgm:t>
    </dgm:pt>
    <dgm:pt modelId="{816B3116-8D59-4AA7-9D9F-785BEBE54DA2}" type="parTrans" cxnId="{FD8195CD-3D69-45A4-AFE5-7294CB605C01}">
      <dgm:prSet/>
      <dgm:spPr/>
    </dgm:pt>
    <dgm:pt modelId="{B227266F-C593-4DDE-836F-7934ED79EC15}" type="sibTrans" cxnId="{FD8195CD-3D69-45A4-AFE5-7294CB605C01}">
      <dgm:prSet/>
      <dgm:spPr/>
    </dgm:pt>
    <dgm:pt modelId="{455EE5BC-921A-469A-AC6F-ECAA4EB94AA8}">
      <dgm:prSet phldr="0"/>
      <dgm:spPr/>
      <dgm:t>
        <a:bodyPr/>
        <a:lstStyle/>
        <a:p>
          <a:pPr rtl="0"/>
          <a:r>
            <a:rPr lang="en-US">
              <a:latin typeface="Neue Haas Grotesk Text Pro"/>
            </a:rPr>
            <a:t>Population?</a:t>
          </a:r>
          <a:br>
            <a:rPr lang="en-US">
              <a:latin typeface="Neue Haas Grotesk Text Pro"/>
            </a:rPr>
          </a:br>
          <a:endParaRPr lang="en-US">
            <a:latin typeface="Neue Haas Grotesk Text Pro"/>
          </a:endParaRPr>
        </a:p>
      </dgm:t>
    </dgm:pt>
    <dgm:pt modelId="{18D2B1FF-4A84-4159-9748-E0D18B0A40C3}" type="parTrans" cxnId="{DA398A0C-A7E5-4157-A08D-30B64054B385}">
      <dgm:prSet/>
      <dgm:spPr/>
    </dgm:pt>
    <dgm:pt modelId="{98517B5F-AE3A-48DC-AFA2-0ED676E62802}" type="sibTrans" cxnId="{DA398A0C-A7E5-4157-A08D-30B64054B385}">
      <dgm:prSet/>
      <dgm:spPr/>
    </dgm:pt>
    <dgm:pt modelId="{09F84B98-E467-4370-AA24-FE7B87134696}">
      <dgm:prSet phldr="0"/>
      <dgm:spPr/>
      <dgm:t>
        <a:bodyPr/>
        <a:lstStyle/>
        <a:p>
          <a:pPr rtl="0"/>
          <a:r>
            <a:rPr lang="en-US">
              <a:latin typeface="Neue Haas Grotesk Text Pro"/>
            </a:rPr>
            <a:t>What is the relationship between rent and median income?</a:t>
          </a:r>
        </a:p>
      </dgm:t>
    </dgm:pt>
    <dgm:pt modelId="{DE5AB3B6-020A-41B5-8AF0-450840B1E813}" type="parTrans" cxnId="{45D6C479-B017-4BED-83C7-2D06DE24E86E}">
      <dgm:prSet/>
      <dgm:spPr/>
    </dgm:pt>
    <dgm:pt modelId="{707D3D0A-EC1F-4E7D-867C-9AB70BF0823F}" type="sibTrans" cxnId="{45D6C479-B017-4BED-83C7-2D06DE24E86E}">
      <dgm:prSet/>
      <dgm:spPr/>
    </dgm:pt>
    <dgm:pt modelId="{EDF2DD3D-4308-4786-ADD3-D3FF7D13E9B3}">
      <dgm:prSet phldr="0"/>
      <dgm:spPr/>
      <dgm:t>
        <a:bodyPr/>
        <a:lstStyle/>
        <a:p>
          <a:r>
            <a:rPr lang="en-US">
              <a:latin typeface="Neue Haas Grotesk Text Pro"/>
            </a:rPr>
            <a:t>Clustering</a:t>
          </a:r>
        </a:p>
      </dgm:t>
    </dgm:pt>
    <dgm:pt modelId="{BC6C1339-B067-45A5-8DC1-4CBFC3FC860C}" type="parTrans" cxnId="{742F5563-E1DE-4A8D-8297-7C09507BC86B}">
      <dgm:prSet/>
      <dgm:spPr/>
    </dgm:pt>
    <dgm:pt modelId="{69C362AC-D294-435E-8C2F-D0CFB5ED668E}" type="sibTrans" cxnId="{742F5563-E1DE-4A8D-8297-7C09507BC86B}">
      <dgm:prSet/>
      <dgm:spPr/>
    </dgm:pt>
    <dgm:pt modelId="{0040CC8C-6E49-44F4-A294-DE95FD17BA05}">
      <dgm:prSet phldr="0"/>
      <dgm:spPr/>
      <dgm:t>
        <a:bodyPr/>
        <a:lstStyle/>
        <a:p>
          <a:pPr rtl="0"/>
          <a:r>
            <a:rPr lang="en-US">
              <a:latin typeface="Neue Haas Grotesk Text Pro"/>
            </a:rPr>
            <a:t>Which cities cost more than average?</a:t>
          </a:r>
        </a:p>
      </dgm:t>
    </dgm:pt>
    <dgm:pt modelId="{4B5E5472-707C-4B04-8AB8-7250CFD32F7E}" type="parTrans" cxnId="{59587428-1F94-4DE4-92B9-E52CF1441836}">
      <dgm:prSet/>
      <dgm:spPr/>
    </dgm:pt>
    <dgm:pt modelId="{3690B93C-6E14-44F5-9D48-6F20FB95699B}" type="sibTrans" cxnId="{59587428-1F94-4DE4-92B9-E52CF1441836}">
      <dgm:prSet/>
      <dgm:spPr/>
    </dgm:pt>
    <dgm:pt modelId="{592961EB-0B71-48E2-AA10-F9AD1C331585}">
      <dgm:prSet phldr="0"/>
      <dgm:spPr/>
      <dgm:t>
        <a:bodyPr/>
        <a:lstStyle/>
        <a:p>
          <a:pPr rtl="0"/>
          <a:r>
            <a:rPr lang="en-US">
              <a:latin typeface="Neue Haas Grotesk Text Pro"/>
            </a:rPr>
            <a:t>Which cities are cheaper?</a:t>
          </a:r>
          <a:br>
            <a:rPr lang="en-US">
              <a:latin typeface="Neue Haas Grotesk Text Pro"/>
            </a:rPr>
          </a:br>
          <a:endParaRPr lang="en-US">
            <a:latin typeface="Neue Haas Grotesk Text Pro"/>
          </a:endParaRPr>
        </a:p>
      </dgm:t>
    </dgm:pt>
    <dgm:pt modelId="{E37CF3F6-84BB-4E96-A935-FC6F2FB4CC82}" type="parTrans" cxnId="{0583A28D-12E2-4416-86FE-EB81941A539B}">
      <dgm:prSet/>
      <dgm:spPr/>
    </dgm:pt>
    <dgm:pt modelId="{1F476C66-F25F-493D-9FCD-40C2AF96293F}" type="sibTrans" cxnId="{0583A28D-12E2-4416-86FE-EB81941A539B}">
      <dgm:prSet/>
      <dgm:spPr/>
    </dgm:pt>
    <dgm:pt modelId="{1B384BCF-8DDF-4D3B-A6AA-66B0852871FA}">
      <dgm:prSet phldr="0"/>
      <dgm:spPr/>
      <dgm:t>
        <a:bodyPr/>
        <a:lstStyle/>
        <a:p>
          <a:pPr rtl="0"/>
          <a:r>
            <a:rPr lang="en-US">
              <a:latin typeface="Neue Haas Grotesk Text Pro"/>
            </a:rPr>
            <a:t>What cities make up which clusters?</a:t>
          </a:r>
          <a:br>
            <a:rPr lang="en-US"/>
          </a:br>
          <a:endParaRPr lang="en-US">
            <a:latin typeface="Neue Haas Grotesk Text Pro"/>
          </a:endParaRPr>
        </a:p>
      </dgm:t>
    </dgm:pt>
    <dgm:pt modelId="{DB0FED94-D377-4E43-BF03-D0690ED35A61}" type="parTrans" cxnId="{A0F093A7-7D79-4591-9568-AB6D1822C91E}">
      <dgm:prSet/>
      <dgm:spPr/>
    </dgm:pt>
    <dgm:pt modelId="{7A5AFBAE-4F81-417D-8BDE-B5B54144207F}" type="sibTrans" cxnId="{A0F093A7-7D79-4591-9568-AB6D1822C91E}">
      <dgm:prSet/>
      <dgm:spPr/>
    </dgm:pt>
    <dgm:pt modelId="{3B968AA3-EFD5-4673-8EF5-04429228A314}">
      <dgm:prSet phldr="0"/>
      <dgm:spPr/>
      <dgm:t>
        <a:bodyPr/>
        <a:lstStyle/>
        <a:p>
          <a:pPr rtl="0"/>
          <a:r>
            <a:rPr lang="en-US">
              <a:latin typeface="Neue Haas Grotesk Text Pro"/>
            </a:rPr>
            <a:t>What is</a:t>
          </a:r>
          <a:r>
            <a:rPr lang="en-US"/>
            <a:t> the ratio of median income to total cost of living</a:t>
          </a:r>
          <a:endParaRPr lang="en-US">
            <a:latin typeface="Neue Haas Grotesk Text Pro"/>
          </a:endParaRPr>
        </a:p>
      </dgm:t>
    </dgm:pt>
    <dgm:pt modelId="{F9282B49-4FE0-4A78-8BFA-42BAD93705C9}" type="parTrans" cxnId="{C734553B-AB7E-4872-881F-6151A55D9F9C}">
      <dgm:prSet/>
      <dgm:spPr/>
    </dgm:pt>
    <dgm:pt modelId="{B861F96F-32C8-4A0D-BBBF-8D72AA5712EF}" type="sibTrans" cxnId="{C734553B-AB7E-4872-881F-6151A55D9F9C}">
      <dgm:prSet/>
      <dgm:spPr/>
    </dgm:pt>
    <dgm:pt modelId="{3FFDD2BA-4128-44B4-BB67-1229B5C08FA8}" type="pres">
      <dgm:prSet presAssocID="{4F5EFD4A-786D-4E45-8A5D-F18A20C1F0DC}" presName="Name0" presStyleCnt="0">
        <dgm:presLayoutVars>
          <dgm:dir/>
          <dgm:animLvl val="lvl"/>
          <dgm:resizeHandles val="exact"/>
        </dgm:presLayoutVars>
      </dgm:prSet>
      <dgm:spPr/>
    </dgm:pt>
    <dgm:pt modelId="{F10A91E1-F217-4652-9834-B2562986D37F}" type="pres">
      <dgm:prSet presAssocID="{503021D4-FF5F-493C-8BE4-51DC6E7FA3A0}" presName="composite" presStyleCnt="0"/>
      <dgm:spPr/>
    </dgm:pt>
    <dgm:pt modelId="{24A4902A-AB53-4EC9-82C4-C0572DD3AAD7}" type="pres">
      <dgm:prSet presAssocID="{503021D4-FF5F-493C-8BE4-51DC6E7FA3A0}" presName="parTx" presStyleLbl="alignNode1" presStyleIdx="0" presStyleCnt="3">
        <dgm:presLayoutVars>
          <dgm:chMax val="0"/>
          <dgm:chPref val="0"/>
          <dgm:bulletEnabled val="1"/>
        </dgm:presLayoutVars>
      </dgm:prSet>
      <dgm:spPr/>
    </dgm:pt>
    <dgm:pt modelId="{78DE8896-31D9-4513-9BB1-3A608DA0E928}" type="pres">
      <dgm:prSet presAssocID="{503021D4-FF5F-493C-8BE4-51DC6E7FA3A0}" presName="desTx" presStyleLbl="alignAccFollowNode1" presStyleIdx="0" presStyleCnt="3">
        <dgm:presLayoutVars>
          <dgm:bulletEnabled val="1"/>
        </dgm:presLayoutVars>
      </dgm:prSet>
      <dgm:spPr/>
    </dgm:pt>
    <dgm:pt modelId="{8B53E670-BCF3-44DD-90F7-F7B494ACFABF}" type="pres">
      <dgm:prSet presAssocID="{A7B49E75-0746-4605-BAE5-5F0FF06ED553}" presName="space" presStyleCnt="0"/>
      <dgm:spPr/>
    </dgm:pt>
    <dgm:pt modelId="{5949153A-755B-4F4D-BD3F-B0C6A9C4A71A}" type="pres">
      <dgm:prSet presAssocID="{F8C54CAF-A251-4F2E-BE12-0F44103C8A04}" presName="composite" presStyleCnt="0"/>
      <dgm:spPr/>
    </dgm:pt>
    <dgm:pt modelId="{D65A8049-1EFB-4D6D-B764-A1EC006D197E}" type="pres">
      <dgm:prSet presAssocID="{F8C54CAF-A251-4F2E-BE12-0F44103C8A04}" presName="parTx" presStyleLbl="alignNode1" presStyleIdx="1" presStyleCnt="3">
        <dgm:presLayoutVars>
          <dgm:chMax val="0"/>
          <dgm:chPref val="0"/>
          <dgm:bulletEnabled val="1"/>
        </dgm:presLayoutVars>
      </dgm:prSet>
      <dgm:spPr/>
    </dgm:pt>
    <dgm:pt modelId="{3A6050C0-E7E8-4ED7-8016-0C4F3627E124}" type="pres">
      <dgm:prSet presAssocID="{F8C54CAF-A251-4F2E-BE12-0F44103C8A04}" presName="desTx" presStyleLbl="alignAccFollowNode1" presStyleIdx="1" presStyleCnt="3">
        <dgm:presLayoutVars>
          <dgm:bulletEnabled val="1"/>
        </dgm:presLayoutVars>
      </dgm:prSet>
      <dgm:spPr/>
    </dgm:pt>
    <dgm:pt modelId="{69BFA999-C25D-4A29-92F1-D2F600F73883}" type="pres">
      <dgm:prSet presAssocID="{954F5615-8972-48FE-9ABE-967D134B10CA}" presName="space" presStyleCnt="0"/>
      <dgm:spPr/>
    </dgm:pt>
    <dgm:pt modelId="{765F9BAB-E8BB-4F9A-95D6-85CE8C257452}" type="pres">
      <dgm:prSet presAssocID="{EDF2DD3D-4308-4786-ADD3-D3FF7D13E9B3}" presName="composite" presStyleCnt="0"/>
      <dgm:spPr/>
    </dgm:pt>
    <dgm:pt modelId="{3E2E490B-822E-4FC1-899D-E6C51BABACA4}" type="pres">
      <dgm:prSet presAssocID="{EDF2DD3D-4308-4786-ADD3-D3FF7D13E9B3}" presName="parTx" presStyleLbl="alignNode1" presStyleIdx="2" presStyleCnt="3">
        <dgm:presLayoutVars>
          <dgm:chMax val="0"/>
          <dgm:chPref val="0"/>
          <dgm:bulletEnabled val="1"/>
        </dgm:presLayoutVars>
      </dgm:prSet>
      <dgm:spPr/>
    </dgm:pt>
    <dgm:pt modelId="{A8F257BA-4103-4FE4-9AE7-6A492A8E9400}" type="pres">
      <dgm:prSet presAssocID="{EDF2DD3D-4308-4786-ADD3-D3FF7D13E9B3}" presName="desTx" presStyleLbl="alignAccFollowNode1" presStyleIdx="2" presStyleCnt="3">
        <dgm:presLayoutVars>
          <dgm:bulletEnabled val="1"/>
        </dgm:presLayoutVars>
      </dgm:prSet>
      <dgm:spPr/>
    </dgm:pt>
  </dgm:ptLst>
  <dgm:cxnLst>
    <dgm:cxn modelId="{DA398A0C-A7E5-4157-A08D-30B64054B385}" srcId="{90FEDE24-EAC6-414C-A901-D858A1732523}" destId="{455EE5BC-921A-469A-AC6F-ECAA4EB94AA8}" srcOrd="4" destOrd="0" parTransId="{18D2B1FF-4A84-4159-9748-E0D18B0A40C3}" sibTransId="{98517B5F-AE3A-48DC-AFA2-0ED676E62802}"/>
    <dgm:cxn modelId="{A073B317-BF92-4FE6-A5CD-F05001D1DDAA}" srcId="{F8C54CAF-A251-4F2E-BE12-0F44103C8A04}" destId="{90FEDE24-EAC6-414C-A901-D858A1732523}" srcOrd="0" destOrd="0" parTransId="{B1C35FB1-71AC-47B9-9DA3-F08E80B98500}" sibTransId="{EC0E6B08-BEA8-4A85-A872-28A1B2ACEBA5}"/>
    <dgm:cxn modelId="{D2B46225-FCB3-4845-926B-DDF400187852}" srcId="{90FEDE24-EAC6-414C-A901-D858A1732523}" destId="{D09F6F97-D63A-41F9-A752-83DF33D98422}" srcOrd="2" destOrd="0" parTransId="{78311693-4CE2-4523-8BFE-FCD75D190301}" sibTransId="{E51DA4B0-8E98-46E1-91E5-57FFE39D0401}"/>
    <dgm:cxn modelId="{30244B26-BB8D-4255-8168-BE55FE1B0956}" srcId="{503021D4-FF5F-493C-8BE4-51DC6E7FA3A0}" destId="{317B1CED-DF75-4E74-9481-51877C86FC9A}" srcOrd="1" destOrd="0" parTransId="{A72489CF-807C-4322-9AB6-FF0DE79DF343}" sibTransId="{3A1F08F9-C20C-4B95-B95E-75EA2893BE35}"/>
    <dgm:cxn modelId="{59587428-1F94-4DE4-92B9-E52CF1441836}" srcId="{EDF2DD3D-4308-4786-ADD3-D3FF7D13E9B3}" destId="{0040CC8C-6E49-44F4-A294-DE95FD17BA05}" srcOrd="0" destOrd="0" parTransId="{4B5E5472-707C-4B04-8AB8-7250CFD32F7E}" sibTransId="{3690B93C-6E14-44F5-9D48-6F20FB95699B}"/>
    <dgm:cxn modelId="{C7F1E528-0CFA-4C9E-A7E6-CA4073120BE0}" type="presOf" srcId="{90FEDE24-EAC6-414C-A901-D858A1732523}" destId="{3A6050C0-E7E8-4ED7-8016-0C4F3627E124}" srcOrd="0" destOrd="0" presId="urn:microsoft.com/office/officeart/2005/8/layout/hList1"/>
    <dgm:cxn modelId="{084B7C2F-9AE3-4ECF-96B2-DCFDD4B502AA}" srcId="{503021D4-FF5F-493C-8BE4-51DC6E7FA3A0}" destId="{B103D1C8-B772-4414-9044-C01D73213B42}" srcOrd="0" destOrd="0" parTransId="{F52BC0F1-AF5E-4E02-9067-BBC6E05CAFCD}" sibTransId="{08F6BED1-5A9A-49C2-8C7F-753953E2155A}"/>
    <dgm:cxn modelId="{E6E60630-1AD1-4AB8-AFF3-0EE82B0434EB}" type="presOf" srcId="{F8C54CAF-A251-4F2E-BE12-0F44103C8A04}" destId="{D65A8049-1EFB-4D6D-B764-A1EC006D197E}" srcOrd="0" destOrd="0" presId="urn:microsoft.com/office/officeart/2005/8/layout/hList1"/>
    <dgm:cxn modelId="{C54A7634-F132-45B9-8532-C7455B93B9DD}" type="presOf" srcId="{DCF71A51-311E-4B39-B0E5-C8E5DE112B47}" destId="{78DE8896-31D9-4513-9BB1-3A608DA0E928}" srcOrd="0" destOrd="5" presId="urn:microsoft.com/office/officeart/2005/8/layout/hList1"/>
    <dgm:cxn modelId="{673A623A-0428-4556-A355-BC871D84D0C8}" type="presOf" srcId="{592961EB-0B71-48E2-AA10-F9AD1C331585}" destId="{A8F257BA-4103-4FE4-9AE7-6A492A8E9400}" srcOrd="0" destOrd="1" presId="urn:microsoft.com/office/officeart/2005/8/layout/hList1"/>
    <dgm:cxn modelId="{C734553B-AB7E-4872-881F-6151A55D9F9C}" srcId="{EDF2DD3D-4308-4786-ADD3-D3FF7D13E9B3}" destId="{3B968AA3-EFD5-4673-8EF5-04429228A314}" srcOrd="2" destOrd="0" parTransId="{F9282B49-4FE0-4A78-8BFA-42BAD93705C9}" sibTransId="{B861F96F-32C8-4A0D-BBBF-8D72AA5712EF}"/>
    <dgm:cxn modelId="{1E81A83B-7050-441B-B0C2-1A5F6CABC755}" srcId="{B103D1C8-B772-4414-9044-C01D73213B42}" destId="{6196159C-2341-44A2-BA85-1465366B07BC}" srcOrd="0" destOrd="0" parTransId="{85205E30-4F3F-4B23-A2C6-340285A15129}" sibTransId="{67A21363-75D0-4264-8DEC-89A53A930355}"/>
    <dgm:cxn modelId="{19D0E43C-CC72-4063-9720-28032576B024}" type="presOf" srcId="{EDF2DD3D-4308-4786-ADD3-D3FF7D13E9B3}" destId="{3E2E490B-822E-4FC1-899D-E6C51BABACA4}" srcOrd="0" destOrd="0" presId="urn:microsoft.com/office/officeart/2005/8/layout/hList1"/>
    <dgm:cxn modelId="{B141DC3E-7EA3-4848-BFA3-44DD28D76F38}" type="presOf" srcId="{0334858C-31B1-4918-8B8A-8A2623E06A98}" destId="{3A6050C0-E7E8-4ED7-8016-0C4F3627E124}" srcOrd="0" destOrd="4" presId="urn:microsoft.com/office/officeart/2005/8/layout/hList1"/>
    <dgm:cxn modelId="{274B065D-3BC2-4512-801F-352F3DB338CE}" type="presOf" srcId="{0040CC8C-6E49-44F4-A294-DE95FD17BA05}" destId="{A8F257BA-4103-4FE4-9AE7-6A492A8E9400}" srcOrd="0" destOrd="0" presId="urn:microsoft.com/office/officeart/2005/8/layout/hList1"/>
    <dgm:cxn modelId="{742F5563-E1DE-4A8D-8297-7C09507BC86B}" srcId="{4F5EFD4A-786D-4E45-8A5D-F18A20C1F0DC}" destId="{EDF2DD3D-4308-4786-ADD3-D3FF7D13E9B3}" srcOrd="2" destOrd="0" parTransId="{BC6C1339-B067-45A5-8DC1-4CBFC3FC860C}" sibTransId="{69C362AC-D294-435E-8C2F-D0CFB5ED668E}"/>
    <dgm:cxn modelId="{5D43E44A-F2F5-4242-B3F0-D6FA76F9F38B}" type="presOf" srcId="{4F5EFD4A-786D-4E45-8A5D-F18A20C1F0DC}" destId="{3FFDD2BA-4128-44B4-BB67-1229B5C08FA8}" srcOrd="0" destOrd="0" presId="urn:microsoft.com/office/officeart/2005/8/layout/hList1"/>
    <dgm:cxn modelId="{EBA3776E-2403-4BE9-981D-3DE085235F83}" type="presOf" srcId="{6196159C-2341-44A2-BA85-1465366B07BC}" destId="{78DE8896-31D9-4513-9BB1-3A608DA0E928}" srcOrd="0" destOrd="1" presId="urn:microsoft.com/office/officeart/2005/8/layout/hList1"/>
    <dgm:cxn modelId="{5557C06E-0D55-485D-9C12-6E9C1CF6FF4C}" srcId="{DCF71A51-311E-4B39-B0E5-C8E5DE112B47}" destId="{3FEEE483-EE68-4541-AF4B-CD3399014AF9}" srcOrd="0" destOrd="0" parTransId="{9B547ABF-66D4-469B-BF30-98BF818CA8E8}" sibTransId="{AABFC344-E396-4984-8CDF-1CB15DCACBB1}"/>
    <dgm:cxn modelId="{9952F46F-64EE-4E93-A03B-D0FFE3E7AE6B}" type="presOf" srcId="{503021D4-FF5F-493C-8BE4-51DC6E7FA3A0}" destId="{24A4902A-AB53-4EC9-82C4-C0572DD3AAD7}" srcOrd="0" destOrd="0" presId="urn:microsoft.com/office/officeart/2005/8/layout/hList1"/>
    <dgm:cxn modelId="{B05AAA51-BC4C-4F05-94D9-538D7FCFE2C3}" type="presOf" srcId="{455EE5BC-921A-469A-AC6F-ECAA4EB94AA8}" destId="{3A6050C0-E7E8-4ED7-8016-0C4F3627E124}" srcOrd="0" destOrd="5" presId="urn:microsoft.com/office/officeart/2005/8/layout/hList1"/>
    <dgm:cxn modelId="{45D6C479-B017-4BED-83C7-2D06DE24E86E}" srcId="{F8C54CAF-A251-4F2E-BE12-0F44103C8A04}" destId="{09F84B98-E467-4370-AA24-FE7B87134696}" srcOrd="1" destOrd="0" parTransId="{DE5AB3B6-020A-41B5-8AF0-450840B1E813}" sibTransId="{707D3D0A-EC1F-4E7D-867C-9AB70BF0823F}"/>
    <dgm:cxn modelId="{230C5481-395E-44C9-BF90-2C1FD7BF942A}" type="presOf" srcId="{09F84B98-E467-4370-AA24-FE7B87134696}" destId="{3A6050C0-E7E8-4ED7-8016-0C4F3627E124}" srcOrd="0" destOrd="6" presId="urn:microsoft.com/office/officeart/2005/8/layout/hList1"/>
    <dgm:cxn modelId="{0583A28D-12E2-4416-86FE-EB81941A539B}" srcId="{0040CC8C-6E49-44F4-A294-DE95FD17BA05}" destId="{592961EB-0B71-48E2-AA10-F9AD1C331585}" srcOrd="0" destOrd="0" parTransId="{E37CF3F6-84BB-4E96-A935-FC6F2FB4CC82}" sibTransId="{1F476C66-F25F-493D-9FCD-40C2AF96293F}"/>
    <dgm:cxn modelId="{C7096796-B3E8-411B-9FB1-7E0E8157D407}" type="presOf" srcId="{FE80F313-0F7D-4A5A-AB89-442719BCA805}" destId="{3A6050C0-E7E8-4ED7-8016-0C4F3627E124}" srcOrd="0" destOrd="1" presId="urn:microsoft.com/office/officeart/2005/8/layout/hList1"/>
    <dgm:cxn modelId="{85654F98-5A69-4C51-BAB3-3D5E284DFAED}" srcId="{90FEDE24-EAC6-414C-A901-D858A1732523}" destId="{F9550D91-C33A-4DEE-9373-56633635302D}" srcOrd="1" destOrd="0" parTransId="{627CABAF-6711-427C-86D4-45AE07050EB2}" sibTransId="{2E7B09A8-A56E-4055-B639-2ED5CCFCAED6}"/>
    <dgm:cxn modelId="{C06F369A-D493-4274-B8DF-0C3272D407BB}" type="presOf" srcId="{317B1CED-DF75-4E74-9481-51877C86FC9A}" destId="{78DE8896-31D9-4513-9BB1-3A608DA0E928}" srcOrd="0" destOrd="4" presId="urn:microsoft.com/office/officeart/2005/8/layout/hList1"/>
    <dgm:cxn modelId="{4C0D72A1-602D-4E68-BF61-1730DE63F943}" type="presOf" srcId="{1B384BCF-8DDF-4D3B-A6AA-66B0852871FA}" destId="{A8F257BA-4103-4FE4-9AE7-6A492A8E9400}" srcOrd="0" destOrd="2" presId="urn:microsoft.com/office/officeart/2005/8/layout/hList1"/>
    <dgm:cxn modelId="{A0F093A7-7D79-4591-9568-AB6D1822C91E}" srcId="{EDF2DD3D-4308-4786-ADD3-D3FF7D13E9B3}" destId="{1B384BCF-8DDF-4D3B-A6AA-66B0852871FA}" srcOrd="1" destOrd="0" parTransId="{DB0FED94-D377-4E43-BF03-D0690ED35A61}" sibTransId="{7A5AFBAE-4F81-417D-8BDE-B5B54144207F}"/>
    <dgm:cxn modelId="{FF8994B9-F14A-47EA-81BD-3C0898EFB0B6}" type="presOf" srcId="{B103D1C8-B772-4414-9044-C01D73213B42}" destId="{78DE8896-31D9-4513-9BB1-3A608DA0E928}" srcOrd="0" destOrd="0" presId="urn:microsoft.com/office/officeart/2005/8/layout/hList1"/>
    <dgm:cxn modelId="{72565BBC-2139-4AD3-92D1-F4B471691772}" srcId="{4F5EFD4A-786D-4E45-8A5D-F18A20C1F0DC}" destId="{F8C54CAF-A251-4F2E-BE12-0F44103C8A04}" srcOrd="1" destOrd="0" parTransId="{3F0706B9-EA0D-4A46-BA8B-D7F116EA144C}" sibTransId="{954F5615-8972-48FE-9ABE-967D134B10CA}"/>
    <dgm:cxn modelId="{31C36EC1-0FCF-40CD-B3E9-6CCEBA32D0AC}" type="presOf" srcId="{844D8497-FF9C-43EC-95BA-B237BD100433}" destId="{78DE8896-31D9-4513-9BB1-3A608DA0E928}" srcOrd="0" destOrd="2" presId="urn:microsoft.com/office/officeart/2005/8/layout/hList1"/>
    <dgm:cxn modelId="{B551EDC7-7636-4BF1-B5BF-EDC24D704F8B}" type="presOf" srcId="{3B968AA3-EFD5-4673-8EF5-04429228A314}" destId="{A8F257BA-4103-4FE4-9AE7-6A492A8E9400}" srcOrd="0" destOrd="3" presId="urn:microsoft.com/office/officeart/2005/8/layout/hList1"/>
    <dgm:cxn modelId="{754851C9-B9C2-4EB0-AA5F-973E4D589BFD}" srcId="{90FEDE24-EAC6-414C-A901-D858A1732523}" destId="{FE80F313-0F7D-4A5A-AB89-442719BCA805}" srcOrd="0" destOrd="0" parTransId="{09578F77-4847-41BE-B106-CDC94E3A78CB}" sibTransId="{17B3899D-5618-4582-AFAB-BECE96758471}"/>
    <dgm:cxn modelId="{BCF742CA-6629-4584-AAB6-F7DA291629A7}" srcId="{B103D1C8-B772-4414-9044-C01D73213B42}" destId="{844D8497-FF9C-43EC-95BA-B237BD100433}" srcOrd="1" destOrd="0" parTransId="{730CB30E-C596-4DDC-9280-68434B99C6F7}" sibTransId="{208E4D0C-4C1E-4768-8440-82268834F16C}"/>
    <dgm:cxn modelId="{A332F2CA-740C-491D-9985-F4B6CC45D7E1}" srcId="{B103D1C8-B772-4414-9044-C01D73213B42}" destId="{10C0A212-7734-4609-B078-F39A11AAEA9B}" srcOrd="2" destOrd="0" parTransId="{0D0EA087-F08A-49EA-8BDC-E7857FA6FE58}" sibTransId="{8679F424-2C00-4A4B-A885-2BBB01808CBC}"/>
    <dgm:cxn modelId="{B15726CD-DB06-4FAB-AD60-9D23F6C8CD00}" type="presOf" srcId="{F9550D91-C33A-4DEE-9373-56633635302D}" destId="{3A6050C0-E7E8-4ED7-8016-0C4F3627E124}" srcOrd="0" destOrd="2" presId="urn:microsoft.com/office/officeart/2005/8/layout/hList1"/>
    <dgm:cxn modelId="{FD8195CD-3D69-45A4-AFE5-7294CB605C01}" srcId="{90FEDE24-EAC6-414C-A901-D858A1732523}" destId="{0334858C-31B1-4918-8B8A-8A2623E06A98}" srcOrd="3" destOrd="0" parTransId="{816B3116-8D59-4AA7-9D9F-785BEBE54DA2}" sibTransId="{B227266F-C593-4DDE-836F-7934ED79EC15}"/>
    <dgm:cxn modelId="{C1177AD5-FBCF-4580-A048-122DF08BB036}" srcId="{4F5EFD4A-786D-4E45-8A5D-F18A20C1F0DC}" destId="{503021D4-FF5F-493C-8BE4-51DC6E7FA3A0}" srcOrd="0" destOrd="0" parTransId="{2F0BBAF9-8F19-4C4F-8D10-16CA9E31A894}" sibTransId="{A7B49E75-0746-4605-BAE5-5F0FF06ED553}"/>
    <dgm:cxn modelId="{5BC662EC-FFB4-40FC-9018-B088B1C5B793}" type="presOf" srcId="{D09F6F97-D63A-41F9-A752-83DF33D98422}" destId="{3A6050C0-E7E8-4ED7-8016-0C4F3627E124}" srcOrd="0" destOrd="3" presId="urn:microsoft.com/office/officeart/2005/8/layout/hList1"/>
    <dgm:cxn modelId="{48E6CEF2-8E14-4AAB-BD9D-6F5816000E1B}" type="presOf" srcId="{10C0A212-7734-4609-B078-F39A11AAEA9B}" destId="{78DE8896-31D9-4513-9BB1-3A608DA0E928}" srcOrd="0" destOrd="3" presId="urn:microsoft.com/office/officeart/2005/8/layout/hList1"/>
    <dgm:cxn modelId="{A71A56F8-831F-40C6-A804-AE5BE869D424}" type="presOf" srcId="{3FEEE483-EE68-4541-AF4B-CD3399014AF9}" destId="{78DE8896-31D9-4513-9BB1-3A608DA0E928}" srcOrd="0" destOrd="6" presId="urn:microsoft.com/office/officeart/2005/8/layout/hList1"/>
    <dgm:cxn modelId="{F1A021FC-67A1-45DE-A60E-DE1F73FF975D}" srcId="{503021D4-FF5F-493C-8BE4-51DC6E7FA3A0}" destId="{DCF71A51-311E-4B39-B0E5-C8E5DE112B47}" srcOrd="2" destOrd="0" parTransId="{B9041BE9-7FF0-4E27-8030-2B42788DEF9E}" sibTransId="{D02A1EC8-2D9A-46AD-9204-DD41BA86412E}"/>
    <dgm:cxn modelId="{637D349E-DDE6-438C-9BE0-F7567D07A30A}" type="presParOf" srcId="{3FFDD2BA-4128-44B4-BB67-1229B5C08FA8}" destId="{F10A91E1-F217-4652-9834-B2562986D37F}" srcOrd="0" destOrd="0" presId="urn:microsoft.com/office/officeart/2005/8/layout/hList1"/>
    <dgm:cxn modelId="{D56B2CAF-E864-40B0-B2B5-93F2C939C3B0}" type="presParOf" srcId="{F10A91E1-F217-4652-9834-B2562986D37F}" destId="{24A4902A-AB53-4EC9-82C4-C0572DD3AAD7}" srcOrd="0" destOrd="0" presId="urn:microsoft.com/office/officeart/2005/8/layout/hList1"/>
    <dgm:cxn modelId="{E519F7F9-3A4A-4FD9-9DE1-D9583DDCC58F}" type="presParOf" srcId="{F10A91E1-F217-4652-9834-B2562986D37F}" destId="{78DE8896-31D9-4513-9BB1-3A608DA0E928}" srcOrd="1" destOrd="0" presId="urn:microsoft.com/office/officeart/2005/8/layout/hList1"/>
    <dgm:cxn modelId="{EB42A51B-280B-41F2-816A-325C7E2CAE04}" type="presParOf" srcId="{3FFDD2BA-4128-44B4-BB67-1229B5C08FA8}" destId="{8B53E670-BCF3-44DD-90F7-F7B494ACFABF}" srcOrd="1" destOrd="0" presId="urn:microsoft.com/office/officeart/2005/8/layout/hList1"/>
    <dgm:cxn modelId="{B1B71A7B-5556-44B5-9D46-B31DE0CC38E3}" type="presParOf" srcId="{3FFDD2BA-4128-44B4-BB67-1229B5C08FA8}" destId="{5949153A-755B-4F4D-BD3F-B0C6A9C4A71A}" srcOrd="2" destOrd="0" presId="urn:microsoft.com/office/officeart/2005/8/layout/hList1"/>
    <dgm:cxn modelId="{4ADB5204-99D4-4BD8-B10C-5D1EB9D7E9BC}" type="presParOf" srcId="{5949153A-755B-4F4D-BD3F-B0C6A9C4A71A}" destId="{D65A8049-1EFB-4D6D-B764-A1EC006D197E}" srcOrd="0" destOrd="0" presId="urn:microsoft.com/office/officeart/2005/8/layout/hList1"/>
    <dgm:cxn modelId="{7DBDED20-7BB0-425E-A90F-AC9B37F0C62B}" type="presParOf" srcId="{5949153A-755B-4F4D-BD3F-B0C6A9C4A71A}" destId="{3A6050C0-E7E8-4ED7-8016-0C4F3627E124}" srcOrd="1" destOrd="0" presId="urn:microsoft.com/office/officeart/2005/8/layout/hList1"/>
    <dgm:cxn modelId="{5EADFE8B-5A4D-4439-8B16-5B540BFE0F19}" type="presParOf" srcId="{3FFDD2BA-4128-44B4-BB67-1229B5C08FA8}" destId="{69BFA999-C25D-4A29-92F1-D2F600F73883}" srcOrd="3" destOrd="0" presId="urn:microsoft.com/office/officeart/2005/8/layout/hList1"/>
    <dgm:cxn modelId="{EFB397ED-FC52-4E37-A7A9-EA788D9B918F}" type="presParOf" srcId="{3FFDD2BA-4128-44B4-BB67-1229B5C08FA8}" destId="{765F9BAB-E8BB-4F9A-95D6-85CE8C257452}" srcOrd="4" destOrd="0" presId="urn:microsoft.com/office/officeart/2005/8/layout/hList1"/>
    <dgm:cxn modelId="{85A6844A-EED3-41DA-B743-CB33B4A440B0}" type="presParOf" srcId="{765F9BAB-E8BB-4F9A-95D6-85CE8C257452}" destId="{3E2E490B-822E-4FC1-899D-E6C51BABACA4}" srcOrd="0" destOrd="0" presId="urn:microsoft.com/office/officeart/2005/8/layout/hList1"/>
    <dgm:cxn modelId="{9743D1FB-FE19-454C-8A49-A8B79486A891}" type="presParOf" srcId="{765F9BAB-E8BB-4F9A-95D6-85CE8C257452}" destId="{A8F257BA-4103-4FE4-9AE7-6A492A8E940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5EFD4A-786D-4E45-8A5D-F18A20C1F0D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EC23B5C-C938-4AC7-A244-C5767D9A8B44}">
      <dgm:prSet phldr="0"/>
      <dgm:spPr/>
      <dgm:t>
        <a:bodyPr/>
        <a:lstStyle/>
        <a:p>
          <a:pPr algn="l"/>
          <a:r>
            <a:rPr lang="en-US">
              <a:solidFill>
                <a:srgbClr val="444444"/>
              </a:solidFill>
              <a:latin typeface="Calibri"/>
              <a:cs typeface="Calibri"/>
            </a:rPr>
            <a:t>Int</a:t>
          </a:r>
          <a:endParaRPr lang="en-US"/>
        </a:p>
      </dgm:t>
    </dgm:pt>
    <dgm:pt modelId="{1E7E1526-B60C-4007-B4A1-5F0E4C9A30FB}" type="parTrans" cxnId="{BE479822-E01C-4123-9161-202AC4124683}">
      <dgm:prSet/>
      <dgm:spPr/>
    </dgm:pt>
    <dgm:pt modelId="{8205C377-1324-40E3-B5BD-6AC1892756F3}" type="sibTrans" cxnId="{BE479822-E01C-4123-9161-202AC4124683}">
      <dgm:prSet/>
      <dgm:spPr/>
    </dgm:pt>
    <dgm:pt modelId="{F9DE3652-AEDF-47F1-B3B6-260FE9BF7A76}">
      <dgm:prSet phldr="0"/>
      <dgm:spPr/>
      <dgm:t>
        <a:bodyPr/>
        <a:lstStyle/>
        <a:p>
          <a:r>
            <a:rPr lang="en-US">
              <a:solidFill>
                <a:srgbClr val="444444"/>
              </a:solidFill>
              <a:latin typeface="Calibri"/>
              <a:cs typeface="Calibri"/>
            </a:rPr>
            <a:t>Table Name</a:t>
          </a:r>
        </a:p>
      </dgm:t>
    </dgm:pt>
    <dgm:pt modelId="{C42AEF27-EB7A-4ADE-8F62-ADC00A8D0BD8}" type="parTrans" cxnId="{47663A50-217E-4F2B-AC0C-474845F79659}">
      <dgm:prSet/>
      <dgm:spPr/>
    </dgm:pt>
    <dgm:pt modelId="{E14F04F3-5024-4CF9-A4FD-89F5E14FB342}" type="sibTrans" cxnId="{47663A50-217E-4F2B-AC0C-474845F79659}">
      <dgm:prSet/>
      <dgm:spPr/>
    </dgm:pt>
    <dgm:pt modelId="{62814364-6CBD-40B9-846B-95DE0373E812}">
      <dgm:prSet phldr="0"/>
      <dgm:spPr/>
      <dgm:t>
        <a:bodyPr/>
        <a:lstStyle/>
        <a:p>
          <a:r>
            <a:rPr lang="en-US">
              <a:solidFill>
                <a:srgbClr val="444444"/>
              </a:solidFill>
              <a:latin typeface="Calibri"/>
              <a:cs typeface="Calibri"/>
            </a:rPr>
            <a:t>Cities</a:t>
          </a:r>
        </a:p>
      </dgm:t>
    </dgm:pt>
    <dgm:pt modelId="{209FBA31-7DE1-4E01-9ED7-92DD01381838}" type="parTrans" cxnId="{6C4F1B31-2B2D-465C-B7F4-7A908BAF4B28}">
      <dgm:prSet/>
      <dgm:spPr/>
    </dgm:pt>
    <dgm:pt modelId="{748FE95C-6A39-440D-9BE5-F231DD2C46BF}" type="sibTrans" cxnId="{6C4F1B31-2B2D-465C-B7F4-7A908BAF4B28}">
      <dgm:prSet/>
      <dgm:spPr/>
    </dgm:pt>
    <dgm:pt modelId="{A058BE8E-28D7-4E23-9459-40B30A263A0D}">
      <dgm:prSet phldr="0"/>
      <dgm:spPr/>
      <dgm:t>
        <a:bodyPr/>
        <a:lstStyle/>
        <a:p>
          <a:r>
            <a:rPr lang="en-US">
              <a:solidFill>
                <a:srgbClr val="444444"/>
              </a:solidFill>
              <a:latin typeface="Calibri"/>
              <a:cs typeface="Calibri"/>
            </a:rPr>
            <a:t>Column Names</a:t>
          </a:r>
        </a:p>
      </dgm:t>
    </dgm:pt>
    <dgm:pt modelId="{377D785F-B1FA-422F-8B00-26C99B638CF1}" type="parTrans" cxnId="{C0778276-0E7B-4BC7-8C88-45328E18F1D0}">
      <dgm:prSet/>
      <dgm:spPr/>
    </dgm:pt>
    <dgm:pt modelId="{18DD9D07-32EF-41A3-BBDB-523DE50248DA}" type="sibTrans" cxnId="{C0778276-0E7B-4BC7-8C88-45328E18F1D0}">
      <dgm:prSet/>
      <dgm:spPr/>
    </dgm:pt>
    <dgm:pt modelId="{6A33DFF9-9A65-4B7F-8275-203F75766AB1}">
      <dgm:prSet phldr="0"/>
      <dgm:spPr/>
      <dgm:t>
        <a:bodyPr/>
        <a:lstStyle/>
        <a:p>
          <a:pPr algn="l"/>
          <a:r>
            <a:rPr lang="en-US">
              <a:solidFill>
                <a:srgbClr val="444444"/>
              </a:solidFill>
              <a:latin typeface="Calibri"/>
              <a:cs typeface="Calibri"/>
            </a:rPr>
            <a:t>Name</a:t>
          </a:r>
        </a:p>
      </dgm:t>
    </dgm:pt>
    <dgm:pt modelId="{EF9D99E4-E94C-43D4-8558-5D838DC8E616}" type="parTrans" cxnId="{B3521D67-91D4-4C5B-8682-D5C21E37B556}">
      <dgm:prSet/>
      <dgm:spPr/>
    </dgm:pt>
    <dgm:pt modelId="{CF8387BD-F931-4D55-851D-71E2FB09CC7D}" type="sibTrans" cxnId="{B3521D67-91D4-4C5B-8682-D5C21E37B556}">
      <dgm:prSet/>
      <dgm:spPr/>
    </dgm:pt>
    <dgm:pt modelId="{32CB5305-627A-4A8E-8566-A00314DD00E6}">
      <dgm:prSet phldr="0"/>
      <dgm:spPr/>
      <dgm:t>
        <a:bodyPr/>
        <a:lstStyle/>
        <a:p>
          <a:pPr algn="l"/>
          <a:r>
            <a:rPr lang="en-US">
              <a:solidFill>
                <a:srgbClr val="444444"/>
              </a:solidFill>
              <a:latin typeface="Calibri"/>
              <a:cs typeface="Calibri"/>
            </a:rPr>
            <a:t>State</a:t>
          </a:r>
        </a:p>
      </dgm:t>
    </dgm:pt>
    <dgm:pt modelId="{C02C08C6-E9EC-4245-9F11-D06C7CC94ADE}" type="parTrans" cxnId="{EEB96929-B2C2-4FD9-A6E4-9F5879DB55F3}">
      <dgm:prSet/>
      <dgm:spPr/>
    </dgm:pt>
    <dgm:pt modelId="{6F1A377D-1112-4EB4-A13B-B6B955FDA594}" type="sibTrans" cxnId="{EEB96929-B2C2-4FD9-A6E4-9F5879DB55F3}">
      <dgm:prSet/>
      <dgm:spPr/>
    </dgm:pt>
    <dgm:pt modelId="{F5835002-D262-41F1-A94B-23E27D498D52}">
      <dgm:prSet phldr="0"/>
      <dgm:spPr/>
      <dgm:t>
        <a:bodyPr/>
        <a:lstStyle/>
        <a:p>
          <a:pPr algn="l"/>
          <a:r>
            <a:rPr lang="en-US">
              <a:solidFill>
                <a:srgbClr val="444444"/>
              </a:solidFill>
              <a:latin typeface="Calibri"/>
              <a:cs typeface="Calibri"/>
            </a:rPr>
            <a:t>City</a:t>
          </a:r>
        </a:p>
      </dgm:t>
    </dgm:pt>
    <dgm:pt modelId="{BF837554-E66A-4219-801A-50999017CB54}" type="parTrans" cxnId="{4B2C5103-22B8-44FE-BE59-70179EFFB32D}">
      <dgm:prSet/>
      <dgm:spPr/>
    </dgm:pt>
    <dgm:pt modelId="{5ABD48BE-5B8A-48C3-9079-7AF3C8F6B139}" type="sibTrans" cxnId="{4B2C5103-22B8-44FE-BE59-70179EFFB32D}">
      <dgm:prSet/>
      <dgm:spPr/>
    </dgm:pt>
    <dgm:pt modelId="{5AE6DB75-97C3-477D-8C16-C797852F8414}">
      <dgm:prSet phldr="0"/>
      <dgm:spPr/>
      <dgm:t>
        <a:bodyPr/>
        <a:lstStyle/>
        <a:p>
          <a:pPr algn="l"/>
          <a:r>
            <a:rPr lang="en-US">
              <a:solidFill>
                <a:srgbClr val="444444"/>
              </a:solidFill>
              <a:latin typeface="Calibri"/>
              <a:cs typeface="Calibri"/>
            </a:rPr>
            <a:t>Region</a:t>
          </a:r>
        </a:p>
      </dgm:t>
    </dgm:pt>
    <dgm:pt modelId="{27AF95AA-CA46-413A-979A-A31F1C95A61F}" type="parTrans" cxnId="{37313C7E-3D23-40DB-A2B7-3FA342D8204F}">
      <dgm:prSet/>
      <dgm:spPr/>
    </dgm:pt>
    <dgm:pt modelId="{46168E79-5FC5-48BD-A16E-B6FC7E45FADC}" type="sibTrans" cxnId="{37313C7E-3D23-40DB-A2B7-3FA342D8204F}">
      <dgm:prSet/>
      <dgm:spPr/>
    </dgm:pt>
    <dgm:pt modelId="{CD5F9523-4F0B-4062-8F9F-51D9F37CD31C}">
      <dgm:prSet phldr="0"/>
      <dgm:spPr/>
      <dgm:t>
        <a:bodyPr/>
        <a:lstStyle/>
        <a:p>
          <a:pPr algn="l"/>
          <a:r>
            <a:rPr lang="en-US">
              <a:solidFill>
                <a:srgbClr val="444444"/>
              </a:solidFill>
              <a:latin typeface="Calibri"/>
              <a:cs typeface="Calibri"/>
            </a:rPr>
            <a:t>Population</a:t>
          </a:r>
        </a:p>
      </dgm:t>
    </dgm:pt>
    <dgm:pt modelId="{99E1E519-799F-43E1-8B59-CE965AF20259}" type="parTrans" cxnId="{C19A785D-BEAB-40AD-B106-26E56BBA7047}">
      <dgm:prSet/>
      <dgm:spPr/>
    </dgm:pt>
    <dgm:pt modelId="{7EBC138E-3245-469F-9275-A8C975E76843}" type="sibTrans" cxnId="{C19A785D-BEAB-40AD-B106-26E56BBA7047}">
      <dgm:prSet/>
      <dgm:spPr/>
    </dgm:pt>
    <dgm:pt modelId="{40765B57-FC6F-405D-A46F-8EF344C5EB96}">
      <dgm:prSet phldr="0"/>
      <dgm:spPr/>
      <dgm:t>
        <a:bodyPr/>
        <a:lstStyle/>
        <a:p>
          <a:pPr algn="l"/>
          <a:r>
            <a:rPr lang="en-US">
              <a:solidFill>
                <a:srgbClr val="444444"/>
              </a:solidFill>
              <a:latin typeface="Calibri"/>
              <a:cs typeface="Calibri"/>
            </a:rPr>
            <a:t>Rent</a:t>
          </a:r>
        </a:p>
      </dgm:t>
    </dgm:pt>
    <dgm:pt modelId="{22E76C1B-FA8B-4E34-8E18-4DB153286233}" type="parTrans" cxnId="{1A607165-333C-416A-A2BE-C3DC32D507BB}">
      <dgm:prSet/>
      <dgm:spPr/>
    </dgm:pt>
    <dgm:pt modelId="{CD7A9B97-4EC5-4FA0-BD26-F321B87A0640}" type="sibTrans" cxnId="{1A607165-333C-416A-A2BE-C3DC32D507BB}">
      <dgm:prSet/>
      <dgm:spPr/>
    </dgm:pt>
    <dgm:pt modelId="{96AE2416-3578-4DC5-98CF-528E4EEC1041}">
      <dgm:prSet phldr="0"/>
      <dgm:spPr/>
      <dgm:t>
        <a:bodyPr/>
        <a:lstStyle/>
        <a:p>
          <a:pPr algn="l"/>
          <a:r>
            <a:rPr lang="en-US">
              <a:solidFill>
                <a:srgbClr val="444444"/>
              </a:solidFill>
              <a:latin typeface="Calibri"/>
              <a:cs typeface="Calibri"/>
            </a:rPr>
            <a:t>Transportation</a:t>
          </a:r>
        </a:p>
      </dgm:t>
    </dgm:pt>
    <dgm:pt modelId="{6094F0C1-7D7E-475C-A32C-4E0B0E35DC25}" type="parTrans" cxnId="{2CB70999-DE83-49C1-A3BC-8E2493DDD983}">
      <dgm:prSet/>
      <dgm:spPr/>
    </dgm:pt>
    <dgm:pt modelId="{F8D76970-C4EF-447A-853C-800A78613336}" type="sibTrans" cxnId="{2CB70999-DE83-49C1-A3BC-8E2493DDD983}">
      <dgm:prSet/>
      <dgm:spPr/>
    </dgm:pt>
    <dgm:pt modelId="{7C3F8244-3971-4003-95AA-7C62CE9F158C}">
      <dgm:prSet phldr="0"/>
      <dgm:spPr/>
      <dgm:t>
        <a:bodyPr/>
        <a:lstStyle/>
        <a:p>
          <a:pPr algn="l"/>
          <a:r>
            <a:rPr lang="en-US">
              <a:solidFill>
                <a:srgbClr val="444444"/>
              </a:solidFill>
              <a:latin typeface="Calibri"/>
              <a:cs typeface="Calibri"/>
            </a:rPr>
            <a:t>Food</a:t>
          </a:r>
        </a:p>
      </dgm:t>
    </dgm:pt>
    <dgm:pt modelId="{BCB2F95F-4522-4CFD-8CD1-F0727C7D367B}" type="parTrans" cxnId="{B49F2C3F-6280-4125-9F63-D30AEE6864B5}">
      <dgm:prSet/>
      <dgm:spPr/>
    </dgm:pt>
    <dgm:pt modelId="{C2644EBF-770C-4CD0-89D3-2FF99A134B84}" type="sibTrans" cxnId="{B49F2C3F-6280-4125-9F63-D30AEE6864B5}">
      <dgm:prSet/>
      <dgm:spPr/>
    </dgm:pt>
    <dgm:pt modelId="{3AD0C76A-43DE-4CF0-9293-3BB5BD9835FC}">
      <dgm:prSet phldr="0"/>
      <dgm:spPr/>
      <dgm:t>
        <a:bodyPr/>
        <a:lstStyle/>
        <a:p>
          <a:pPr algn="l"/>
          <a:r>
            <a:rPr lang="en-US">
              <a:solidFill>
                <a:srgbClr val="444444"/>
              </a:solidFill>
              <a:latin typeface="Calibri"/>
              <a:cs typeface="Calibri"/>
            </a:rPr>
            <a:t>Utilities</a:t>
          </a:r>
        </a:p>
      </dgm:t>
    </dgm:pt>
    <dgm:pt modelId="{1E546CD4-2E10-46F6-B271-ABE0167F0ED7}" type="parTrans" cxnId="{FF426CAF-3143-47CC-A573-49D7C7B9B4E4}">
      <dgm:prSet/>
      <dgm:spPr/>
    </dgm:pt>
    <dgm:pt modelId="{D2DCAA19-4629-4352-85AF-A4E4B802A20C}" type="sibTrans" cxnId="{FF426CAF-3143-47CC-A573-49D7C7B9B4E4}">
      <dgm:prSet/>
      <dgm:spPr/>
    </dgm:pt>
    <dgm:pt modelId="{5846D1C5-5DC6-4BA5-B1A2-1E62C3CBEA40}">
      <dgm:prSet phldr="0"/>
      <dgm:spPr/>
      <dgm:t>
        <a:bodyPr/>
        <a:lstStyle/>
        <a:p>
          <a:pPr algn="l"/>
          <a:r>
            <a:rPr lang="en-US">
              <a:solidFill>
                <a:srgbClr val="444444"/>
              </a:solidFill>
              <a:latin typeface="Calibri"/>
              <a:cs typeface="Calibri"/>
            </a:rPr>
            <a:t>Total_expenses_web_data</a:t>
          </a:r>
        </a:p>
      </dgm:t>
    </dgm:pt>
    <dgm:pt modelId="{B0CF3809-7F02-494F-8194-D2AC2F4BBF6D}" type="parTrans" cxnId="{2C9CDA07-D91C-49A5-A3A1-1A2388B5A453}">
      <dgm:prSet/>
      <dgm:spPr/>
    </dgm:pt>
    <dgm:pt modelId="{260E7BC1-B202-438C-9C92-09CE5862DB6C}" type="sibTrans" cxnId="{2C9CDA07-D91C-49A5-A3A1-1A2388B5A453}">
      <dgm:prSet/>
      <dgm:spPr/>
    </dgm:pt>
    <dgm:pt modelId="{20323EC3-50AC-4EFF-BA0C-A701133254D1}">
      <dgm:prSet phldr="0"/>
      <dgm:spPr/>
      <dgm:t>
        <a:bodyPr/>
        <a:lstStyle/>
        <a:p>
          <a:pPr algn="l"/>
          <a:r>
            <a:rPr lang="en-US">
              <a:solidFill>
                <a:srgbClr val="444444"/>
              </a:solidFill>
              <a:latin typeface="Calibri"/>
              <a:cs typeface="Calibri"/>
            </a:rPr>
            <a:t>Total_expenses_coli</a:t>
          </a:r>
        </a:p>
      </dgm:t>
    </dgm:pt>
    <dgm:pt modelId="{8DBFA787-FD32-4273-893B-94BA21E1A457}" type="parTrans" cxnId="{33730D31-9005-49EA-A5D7-670D2372CDAE}">
      <dgm:prSet/>
      <dgm:spPr/>
    </dgm:pt>
    <dgm:pt modelId="{F78C0EF9-CFA8-47CA-B6BB-684116E84165}" type="sibTrans" cxnId="{33730D31-9005-49EA-A5D7-670D2372CDAE}">
      <dgm:prSet/>
      <dgm:spPr/>
    </dgm:pt>
    <dgm:pt modelId="{C2D797D2-5D98-42BD-A1EC-A2856C0EE0B7}">
      <dgm:prSet phldr="0"/>
      <dgm:spPr/>
      <dgm:t>
        <a:bodyPr/>
        <a:lstStyle/>
        <a:p>
          <a:pPr algn="l"/>
          <a:r>
            <a:rPr lang="en-US">
              <a:solidFill>
                <a:srgbClr val="444444"/>
              </a:solidFill>
              <a:latin typeface="Calibri"/>
              <a:cs typeface="Calibri"/>
            </a:rPr>
            <a:t>Median_income</a:t>
          </a:r>
        </a:p>
      </dgm:t>
    </dgm:pt>
    <dgm:pt modelId="{C6019597-A0FA-4E3B-A48F-33837ADAC4E3}" type="parTrans" cxnId="{712D9912-4B23-42D6-B479-D01ECBF00068}">
      <dgm:prSet/>
      <dgm:spPr/>
    </dgm:pt>
    <dgm:pt modelId="{267E144D-B405-409F-A44C-7C74E58B4866}" type="sibTrans" cxnId="{712D9912-4B23-42D6-B479-D01ECBF00068}">
      <dgm:prSet/>
      <dgm:spPr/>
    </dgm:pt>
    <dgm:pt modelId="{95FFFD30-6E71-4122-ADB3-43A2011C6EC3}">
      <dgm:prSet phldr="0"/>
      <dgm:spPr/>
      <dgm:t>
        <a:bodyPr/>
        <a:lstStyle/>
        <a:p>
          <a:pPr algn="l"/>
          <a:r>
            <a:rPr lang="en-US">
              <a:solidFill>
                <a:srgbClr val="444444"/>
              </a:solidFill>
              <a:latin typeface="Calibri"/>
              <a:cs typeface="Calibri"/>
            </a:rPr>
            <a:t>Data types</a:t>
          </a:r>
        </a:p>
      </dgm:t>
    </dgm:pt>
    <dgm:pt modelId="{FB6C7857-9391-422F-B340-7D88E68DE8B5}" type="parTrans" cxnId="{8B97B43C-5B52-462D-A732-2ED945C52447}">
      <dgm:prSet/>
      <dgm:spPr/>
    </dgm:pt>
    <dgm:pt modelId="{A0533D66-D179-4AC6-A469-D6DAF241E4C7}" type="sibTrans" cxnId="{8B97B43C-5B52-462D-A732-2ED945C52447}">
      <dgm:prSet/>
      <dgm:spPr/>
    </dgm:pt>
    <dgm:pt modelId="{D8A38E2D-E0A4-43C2-875C-6C19B8584826}">
      <dgm:prSet phldr="0"/>
      <dgm:spPr/>
      <dgm:t>
        <a:bodyPr/>
        <a:lstStyle/>
        <a:p>
          <a:pPr algn="l"/>
          <a:r>
            <a:rPr lang="en-US">
              <a:solidFill>
                <a:srgbClr val="444444"/>
              </a:solidFill>
              <a:latin typeface="Calibri"/>
              <a:cs typeface="Calibri"/>
            </a:rPr>
            <a:t>Varchar</a:t>
          </a:r>
        </a:p>
      </dgm:t>
    </dgm:pt>
    <dgm:pt modelId="{7673316E-F5A9-4DFE-A18A-CF87AF3D55CF}" type="parTrans" cxnId="{CC427509-060C-40E3-8D70-F866226BD349}">
      <dgm:prSet/>
      <dgm:spPr/>
    </dgm:pt>
    <dgm:pt modelId="{ECCC42BB-7F3D-4A4E-9D9A-A274CF79F697}" type="sibTrans" cxnId="{CC427509-060C-40E3-8D70-F866226BD349}">
      <dgm:prSet/>
      <dgm:spPr/>
    </dgm:pt>
    <dgm:pt modelId="{5FF132AA-AD0C-4655-919E-132A017FB69D}">
      <dgm:prSet phldr="0"/>
      <dgm:spPr/>
      <dgm:t>
        <a:bodyPr/>
        <a:lstStyle/>
        <a:p>
          <a:pPr algn="l"/>
          <a:r>
            <a:rPr lang="en-US">
              <a:solidFill>
                <a:srgbClr val="444444"/>
              </a:solidFill>
              <a:latin typeface="Calibri"/>
              <a:cs typeface="Calibri"/>
            </a:rPr>
            <a:t>Varchar</a:t>
          </a:r>
        </a:p>
      </dgm:t>
    </dgm:pt>
    <dgm:pt modelId="{64E17F17-916E-4FA2-BC51-C674084D7366}" type="parTrans" cxnId="{5D73B88A-0235-4E59-BD1D-066D2D425E44}">
      <dgm:prSet/>
      <dgm:spPr/>
    </dgm:pt>
    <dgm:pt modelId="{1D4F2306-05E3-4590-968C-E1BB9CC31898}" type="sibTrans" cxnId="{5D73B88A-0235-4E59-BD1D-066D2D425E44}">
      <dgm:prSet/>
      <dgm:spPr/>
    </dgm:pt>
    <dgm:pt modelId="{1062F8E7-B941-4760-9A43-03CB6666F743}">
      <dgm:prSet phldr="0"/>
      <dgm:spPr/>
      <dgm:t>
        <a:bodyPr/>
        <a:lstStyle/>
        <a:p>
          <a:pPr algn="l"/>
          <a:r>
            <a:rPr lang="en-US">
              <a:solidFill>
                <a:srgbClr val="444444"/>
              </a:solidFill>
              <a:latin typeface="Calibri"/>
              <a:cs typeface="Calibri"/>
            </a:rPr>
            <a:t>Varchar</a:t>
          </a:r>
        </a:p>
      </dgm:t>
    </dgm:pt>
    <dgm:pt modelId="{D98703FF-2C53-47C0-991E-F5D47D0C84E8}" type="parTrans" cxnId="{A1D62C67-24CC-4D85-93D0-C8989CD7FD5D}">
      <dgm:prSet/>
      <dgm:spPr/>
    </dgm:pt>
    <dgm:pt modelId="{5C78203D-C2E6-40CF-B31C-EE797762B36F}" type="sibTrans" cxnId="{A1D62C67-24CC-4D85-93D0-C8989CD7FD5D}">
      <dgm:prSet/>
      <dgm:spPr/>
    </dgm:pt>
    <dgm:pt modelId="{69BABA87-77FE-4CEB-97F6-1229FF92A2F4}">
      <dgm:prSet phldr="0"/>
      <dgm:spPr/>
      <dgm:t>
        <a:bodyPr/>
        <a:lstStyle/>
        <a:p>
          <a:pPr algn="l"/>
          <a:r>
            <a:rPr lang="en-US">
              <a:solidFill>
                <a:srgbClr val="444444"/>
              </a:solidFill>
              <a:latin typeface="Calibri"/>
              <a:cs typeface="Calibri"/>
            </a:rPr>
            <a:t>Varchar</a:t>
          </a:r>
        </a:p>
      </dgm:t>
    </dgm:pt>
    <dgm:pt modelId="{FD7AAF61-19B0-4953-A7BA-2458C53A52B6}" type="parTrans" cxnId="{E3F3A637-3858-4713-97EE-0CB846A5E1F9}">
      <dgm:prSet/>
      <dgm:spPr/>
    </dgm:pt>
    <dgm:pt modelId="{0223B60D-E309-4660-A0B1-893FFDE2BE15}" type="sibTrans" cxnId="{E3F3A637-3858-4713-97EE-0CB846A5E1F9}">
      <dgm:prSet/>
      <dgm:spPr/>
    </dgm:pt>
    <dgm:pt modelId="{7412C4AA-2325-48CF-A2A2-610F62D39980}">
      <dgm:prSet phldr="0"/>
      <dgm:spPr/>
      <dgm:t>
        <a:bodyPr/>
        <a:lstStyle/>
        <a:p>
          <a:pPr algn="l"/>
          <a:r>
            <a:rPr lang="en-US">
              <a:solidFill>
                <a:srgbClr val="444444"/>
              </a:solidFill>
              <a:latin typeface="Calibri"/>
              <a:cs typeface="Calibri"/>
            </a:rPr>
            <a:t>Int</a:t>
          </a:r>
        </a:p>
      </dgm:t>
    </dgm:pt>
    <dgm:pt modelId="{01FA737E-C804-4924-85E1-3C570EC4B968}" type="parTrans" cxnId="{096CA129-4A84-47AE-8710-8FEA1F72A44C}">
      <dgm:prSet/>
      <dgm:spPr/>
    </dgm:pt>
    <dgm:pt modelId="{48EEB13B-3C05-4005-9D86-449E6FA7F160}" type="sibTrans" cxnId="{096CA129-4A84-47AE-8710-8FEA1F72A44C}">
      <dgm:prSet/>
      <dgm:spPr/>
    </dgm:pt>
    <dgm:pt modelId="{54A259E9-95F0-452C-B01D-31A6C6625C65}">
      <dgm:prSet phldr="0"/>
      <dgm:spPr/>
      <dgm:t>
        <a:bodyPr/>
        <a:lstStyle/>
        <a:p>
          <a:pPr algn="l"/>
          <a:r>
            <a:rPr lang="en-US">
              <a:solidFill>
                <a:srgbClr val="444444"/>
              </a:solidFill>
              <a:latin typeface="Calibri"/>
              <a:cs typeface="Calibri"/>
            </a:rPr>
            <a:t>Int</a:t>
          </a:r>
        </a:p>
      </dgm:t>
    </dgm:pt>
    <dgm:pt modelId="{FF9DE78A-DFCD-44A3-A876-07991A5614CA}" type="parTrans" cxnId="{3B5AFAE9-BBA1-4816-9E4F-77E64245CF76}">
      <dgm:prSet/>
      <dgm:spPr/>
    </dgm:pt>
    <dgm:pt modelId="{CC0308F1-E692-4BC7-AB1C-C2319D1D33D0}" type="sibTrans" cxnId="{3B5AFAE9-BBA1-4816-9E4F-77E64245CF76}">
      <dgm:prSet/>
      <dgm:spPr/>
    </dgm:pt>
    <dgm:pt modelId="{E9F83695-0D59-4514-AF26-C3F799EB5133}">
      <dgm:prSet phldr="0"/>
      <dgm:spPr/>
      <dgm:t>
        <a:bodyPr/>
        <a:lstStyle/>
        <a:p>
          <a:pPr algn="l"/>
          <a:r>
            <a:rPr lang="en-US">
              <a:solidFill>
                <a:srgbClr val="444444"/>
              </a:solidFill>
              <a:latin typeface="Calibri"/>
              <a:cs typeface="Calibri"/>
            </a:rPr>
            <a:t>Int</a:t>
          </a:r>
        </a:p>
      </dgm:t>
    </dgm:pt>
    <dgm:pt modelId="{58F8CDA4-682B-405D-8BD7-8F58BA720E0C}" type="parTrans" cxnId="{197D5D3B-FB0F-4988-9961-3F9FD2CED109}">
      <dgm:prSet/>
      <dgm:spPr/>
    </dgm:pt>
    <dgm:pt modelId="{9646B656-53AB-48EA-9E1B-E308DA080CD8}" type="sibTrans" cxnId="{197D5D3B-FB0F-4988-9961-3F9FD2CED109}">
      <dgm:prSet/>
      <dgm:spPr/>
    </dgm:pt>
    <dgm:pt modelId="{14324F78-30AC-40C2-AAA2-57591A54AB1B}">
      <dgm:prSet phldr="0"/>
      <dgm:spPr/>
      <dgm:t>
        <a:bodyPr/>
        <a:lstStyle/>
        <a:p>
          <a:pPr algn="l"/>
          <a:r>
            <a:rPr lang="en-US">
              <a:solidFill>
                <a:srgbClr val="444444"/>
              </a:solidFill>
              <a:latin typeface="Calibri"/>
              <a:cs typeface="Calibri"/>
            </a:rPr>
            <a:t>Int</a:t>
          </a:r>
        </a:p>
      </dgm:t>
    </dgm:pt>
    <dgm:pt modelId="{678C1F59-9E9A-44E4-A836-52180C468931}" type="parTrans" cxnId="{6BA359EE-0E08-4F18-BD7A-1307EE518509}">
      <dgm:prSet/>
      <dgm:spPr/>
    </dgm:pt>
    <dgm:pt modelId="{C4B49998-BE5D-4D8A-85AE-86A9F9F20FEE}" type="sibTrans" cxnId="{6BA359EE-0E08-4F18-BD7A-1307EE518509}">
      <dgm:prSet/>
      <dgm:spPr/>
    </dgm:pt>
    <dgm:pt modelId="{117A1CBF-D444-41A9-A891-18D11418A731}">
      <dgm:prSet phldr="0"/>
      <dgm:spPr/>
      <dgm:t>
        <a:bodyPr/>
        <a:lstStyle/>
        <a:p>
          <a:pPr algn="l"/>
          <a:r>
            <a:rPr lang="en-US">
              <a:solidFill>
                <a:srgbClr val="444444"/>
              </a:solidFill>
              <a:latin typeface="Calibri"/>
              <a:cs typeface="Calibri"/>
            </a:rPr>
            <a:t>Int</a:t>
          </a:r>
        </a:p>
      </dgm:t>
    </dgm:pt>
    <dgm:pt modelId="{D9558ADE-C3FE-498E-A08D-F3ABAAFD14E8}" type="parTrans" cxnId="{518297FD-6C0B-41E9-9097-0C937750D061}">
      <dgm:prSet/>
      <dgm:spPr/>
    </dgm:pt>
    <dgm:pt modelId="{EB23B3B0-A921-44CD-8DB7-4B532E99B82B}" type="sibTrans" cxnId="{518297FD-6C0B-41E9-9097-0C937750D061}">
      <dgm:prSet/>
      <dgm:spPr/>
    </dgm:pt>
    <dgm:pt modelId="{8D09AF3C-CB01-4D1E-AF5A-EDE90949AAAE}">
      <dgm:prSet phldr="0"/>
      <dgm:spPr/>
      <dgm:t>
        <a:bodyPr/>
        <a:lstStyle/>
        <a:p>
          <a:pPr algn="l"/>
          <a:r>
            <a:rPr lang="en-US">
              <a:solidFill>
                <a:srgbClr val="444444"/>
              </a:solidFill>
              <a:latin typeface="Calibri"/>
              <a:cs typeface="Calibri"/>
            </a:rPr>
            <a:t>Int</a:t>
          </a:r>
        </a:p>
      </dgm:t>
    </dgm:pt>
    <dgm:pt modelId="{A6F61853-565F-4783-86DB-4C6495096F9E}" type="parTrans" cxnId="{7A3A41BE-8F39-4739-B526-553261A743A0}">
      <dgm:prSet/>
      <dgm:spPr/>
    </dgm:pt>
    <dgm:pt modelId="{603A4A94-A56A-425A-81BE-4323D5535E56}" type="sibTrans" cxnId="{7A3A41BE-8F39-4739-B526-553261A743A0}">
      <dgm:prSet/>
      <dgm:spPr/>
    </dgm:pt>
    <dgm:pt modelId="{3066617F-4D17-4E03-97F0-549EE492BB58}">
      <dgm:prSet phldr="0"/>
      <dgm:spPr/>
      <dgm:t>
        <a:bodyPr/>
        <a:lstStyle/>
        <a:p>
          <a:pPr algn="l"/>
          <a:r>
            <a:rPr lang="en-US">
              <a:solidFill>
                <a:srgbClr val="444444"/>
              </a:solidFill>
              <a:latin typeface="Calibri"/>
              <a:cs typeface="Calibri"/>
            </a:rPr>
            <a:t>Int</a:t>
          </a:r>
        </a:p>
      </dgm:t>
    </dgm:pt>
    <dgm:pt modelId="{356F2CD8-F67C-43EB-A8E1-100AE9F7A8F5}" type="parTrans" cxnId="{D30599CA-646A-46DD-AC24-8E7FF9E47E4E}">
      <dgm:prSet/>
      <dgm:spPr/>
    </dgm:pt>
    <dgm:pt modelId="{734AAB6A-4136-4836-B663-CADBC1915C1E}" type="sibTrans" cxnId="{D30599CA-646A-46DD-AC24-8E7FF9E47E4E}">
      <dgm:prSet/>
      <dgm:spPr/>
    </dgm:pt>
    <dgm:pt modelId="{3FFDD2BA-4128-44B4-BB67-1229B5C08FA8}" type="pres">
      <dgm:prSet presAssocID="{4F5EFD4A-786D-4E45-8A5D-F18A20C1F0DC}" presName="Name0" presStyleCnt="0">
        <dgm:presLayoutVars>
          <dgm:dir/>
          <dgm:animLvl val="lvl"/>
          <dgm:resizeHandles val="exact"/>
        </dgm:presLayoutVars>
      </dgm:prSet>
      <dgm:spPr/>
    </dgm:pt>
    <dgm:pt modelId="{5D437CBE-6196-43B2-AA79-502449A5E88B}" type="pres">
      <dgm:prSet presAssocID="{F9DE3652-AEDF-47F1-B3B6-260FE9BF7A76}" presName="composite" presStyleCnt="0"/>
      <dgm:spPr/>
    </dgm:pt>
    <dgm:pt modelId="{B8399F0A-10BC-43BD-9DCC-69EC5B923FFD}" type="pres">
      <dgm:prSet presAssocID="{F9DE3652-AEDF-47F1-B3B6-260FE9BF7A76}" presName="parTx" presStyleLbl="alignNode1" presStyleIdx="0" presStyleCnt="3">
        <dgm:presLayoutVars>
          <dgm:chMax val="0"/>
          <dgm:chPref val="0"/>
          <dgm:bulletEnabled val="1"/>
        </dgm:presLayoutVars>
      </dgm:prSet>
      <dgm:spPr/>
    </dgm:pt>
    <dgm:pt modelId="{3C520AB7-9987-412B-A0B1-D29D00214EAB}" type="pres">
      <dgm:prSet presAssocID="{F9DE3652-AEDF-47F1-B3B6-260FE9BF7A76}" presName="desTx" presStyleLbl="alignAccFollowNode1" presStyleIdx="0" presStyleCnt="3">
        <dgm:presLayoutVars>
          <dgm:bulletEnabled val="1"/>
        </dgm:presLayoutVars>
      </dgm:prSet>
      <dgm:spPr/>
    </dgm:pt>
    <dgm:pt modelId="{32ED691F-A5E2-4731-9920-BEFF739A55EC}" type="pres">
      <dgm:prSet presAssocID="{E14F04F3-5024-4CF9-A4FD-89F5E14FB342}" presName="space" presStyleCnt="0"/>
      <dgm:spPr/>
    </dgm:pt>
    <dgm:pt modelId="{CDA82E5E-22E5-4678-846A-9E423B66198B}" type="pres">
      <dgm:prSet presAssocID="{A058BE8E-28D7-4E23-9459-40B30A263A0D}" presName="composite" presStyleCnt="0"/>
      <dgm:spPr/>
    </dgm:pt>
    <dgm:pt modelId="{7906D3B5-2D81-441C-B42A-E54416C61CEA}" type="pres">
      <dgm:prSet presAssocID="{A058BE8E-28D7-4E23-9459-40B30A263A0D}" presName="parTx" presStyleLbl="alignNode1" presStyleIdx="1" presStyleCnt="3">
        <dgm:presLayoutVars>
          <dgm:chMax val="0"/>
          <dgm:chPref val="0"/>
          <dgm:bulletEnabled val="1"/>
        </dgm:presLayoutVars>
      </dgm:prSet>
      <dgm:spPr/>
    </dgm:pt>
    <dgm:pt modelId="{3C59A00F-E944-49DB-BB96-88035F6A689F}" type="pres">
      <dgm:prSet presAssocID="{A058BE8E-28D7-4E23-9459-40B30A263A0D}" presName="desTx" presStyleLbl="alignAccFollowNode1" presStyleIdx="1" presStyleCnt="3">
        <dgm:presLayoutVars>
          <dgm:bulletEnabled val="1"/>
        </dgm:presLayoutVars>
      </dgm:prSet>
      <dgm:spPr/>
    </dgm:pt>
    <dgm:pt modelId="{61124B21-8EF9-45CE-9AB8-A7DED82B2DEA}" type="pres">
      <dgm:prSet presAssocID="{18DD9D07-32EF-41A3-BBDB-523DE50248DA}" presName="space" presStyleCnt="0"/>
      <dgm:spPr/>
    </dgm:pt>
    <dgm:pt modelId="{AE22D8C7-01C2-419F-83D7-4592DAD44AF4}" type="pres">
      <dgm:prSet presAssocID="{95FFFD30-6E71-4122-ADB3-43A2011C6EC3}" presName="composite" presStyleCnt="0"/>
      <dgm:spPr/>
    </dgm:pt>
    <dgm:pt modelId="{E1E87E07-7228-46AE-9DB9-B2B25C13322D}" type="pres">
      <dgm:prSet presAssocID="{95FFFD30-6E71-4122-ADB3-43A2011C6EC3}" presName="parTx" presStyleLbl="alignNode1" presStyleIdx="2" presStyleCnt="3">
        <dgm:presLayoutVars>
          <dgm:chMax val="0"/>
          <dgm:chPref val="0"/>
          <dgm:bulletEnabled val="1"/>
        </dgm:presLayoutVars>
      </dgm:prSet>
      <dgm:spPr/>
    </dgm:pt>
    <dgm:pt modelId="{68C305FE-8000-47DE-8A39-9DF35C496E77}" type="pres">
      <dgm:prSet presAssocID="{95FFFD30-6E71-4122-ADB3-43A2011C6EC3}" presName="desTx" presStyleLbl="alignAccFollowNode1" presStyleIdx="2" presStyleCnt="3">
        <dgm:presLayoutVars>
          <dgm:bulletEnabled val="1"/>
        </dgm:presLayoutVars>
      </dgm:prSet>
      <dgm:spPr/>
    </dgm:pt>
  </dgm:ptLst>
  <dgm:cxnLst>
    <dgm:cxn modelId="{4B2C5103-22B8-44FE-BE59-70179EFFB32D}" srcId="{A058BE8E-28D7-4E23-9459-40B30A263A0D}" destId="{F5835002-D262-41F1-A94B-23E27D498D52}" srcOrd="2" destOrd="0" parTransId="{BF837554-E66A-4219-801A-50999017CB54}" sibTransId="{5ABD48BE-5B8A-48C3-9079-7AF3C8F6B139}"/>
    <dgm:cxn modelId="{B5891B04-0D9B-4C0C-A884-C8D493FB4F38}" type="presOf" srcId="{5AE6DB75-97C3-477D-8C16-C797852F8414}" destId="{3C59A00F-E944-49DB-BB96-88035F6A689F}" srcOrd="0" destOrd="3" presId="urn:microsoft.com/office/officeart/2005/8/layout/hList1"/>
    <dgm:cxn modelId="{704E0907-8BD9-4FFA-B74C-7746D2A75FA4}" type="presOf" srcId="{5FF132AA-AD0C-4655-919E-132A017FB69D}" destId="{68C305FE-8000-47DE-8A39-9DF35C496E77}" srcOrd="0" destOrd="1" presId="urn:microsoft.com/office/officeart/2005/8/layout/hList1"/>
    <dgm:cxn modelId="{2C9CDA07-D91C-49A5-A3A1-1A2388B5A453}" srcId="{A058BE8E-28D7-4E23-9459-40B30A263A0D}" destId="{5846D1C5-5DC6-4BA5-B1A2-1E62C3CBEA40}" srcOrd="9" destOrd="0" parTransId="{B0CF3809-7F02-494F-8194-D2AC2F4BBF6D}" sibTransId="{260E7BC1-B202-438C-9C92-09CE5862DB6C}"/>
    <dgm:cxn modelId="{CC427509-060C-40E3-8D70-F866226BD349}" srcId="{95FFFD30-6E71-4122-ADB3-43A2011C6EC3}" destId="{D8A38E2D-E0A4-43C2-875C-6C19B8584826}" srcOrd="0" destOrd="0" parTransId="{7673316E-F5A9-4DFE-A18A-CF87AF3D55CF}" sibTransId="{ECCC42BB-7F3D-4A4E-9D9A-A274CF79F697}"/>
    <dgm:cxn modelId="{430BFE11-442D-4E6D-BEF5-EECF88A824F8}" type="presOf" srcId="{95FFFD30-6E71-4122-ADB3-43A2011C6EC3}" destId="{E1E87E07-7228-46AE-9DB9-B2B25C13322D}" srcOrd="0" destOrd="0" presId="urn:microsoft.com/office/officeart/2005/8/layout/hList1"/>
    <dgm:cxn modelId="{712D9912-4B23-42D6-B479-D01ECBF00068}" srcId="{A058BE8E-28D7-4E23-9459-40B30A263A0D}" destId="{C2D797D2-5D98-42BD-A1EC-A2856C0EE0B7}" srcOrd="11" destOrd="0" parTransId="{C6019597-A0FA-4E3B-A48F-33837ADAC4E3}" sibTransId="{267E144D-B405-409F-A44C-7C74E58B4866}"/>
    <dgm:cxn modelId="{D2CE2E19-AB8D-4B04-8DA7-F45FB1C12842}" type="presOf" srcId="{E9F83695-0D59-4514-AF26-C3F799EB5133}" destId="{68C305FE-8000-47DE-8A39-9DF35C496E77}" srcOrd="0" destOrd="6" presId="urn:microsoft.com/office/officeart/2005/8/layout/hList1"/>
    <dgm:cxn modelId="{A275B61C-5956-414B-9B45-27E4D3084A39}" type="presOf" srcId="{A058BE8E-28D7-4E23-9459-40B30A263A0D}" destId="{7906D3B5-2D81-441C-B42A-E54416C61CEA}" srcOrd="0" destOrd="0" presId="urn:microsoft.com/office/officeart/2005/8/layout/hList1"/>
    <dgm:cxn modelId="{BE479822-E01C-4123-9161-202AC4124683}" srcId="{95FFFD30-6E71-4122-ADB3-43A2011C6EC3}" destId="{3EC23B5C-C938-4AC7-A244-C5767D9A8B44}" srcOrd="11" destOrd="0" parTransId="{1E7E1526-B60C-4007-B4A1-5F0E4C9A30FB}" sibTransId="{8205C377-1324-40E3-B5BD-6AC1892756F3}"/>
    <dgm:cxn modelId="{EEB96929-B2C2-4FD9-A6E4-9F5879DB55F3}" srcId="{A058BE8E-28D7-4E23-9459-40B30A263A0D}" destId="{32CB5305-627A-4A8E-8566-A00314DD00E6}" srcOrd="1" destOrd="0" parTransId="{C02C08C6-E9EC-4245-9F11-D06C7CC94ADE}" sibTransId="{6F1A377D-1112-4EB4-A13B-B6B955FDA594}"/>
    <dgm:cxn modelId="{096CA129-4A84-47AE-8710-8FEA1F72A44C}" srcId="{95FFFD30-6E71-4122-ADB3-43A2011C6EC3}" destId="{7412C4AA-2325-48CF-A2A2-610F62D39980}" srcOrd="4" destOrd="0" parTransId="{01FA737E-C804-4924-85E1-3C570EC4B968}" sibTransId="{48EEB13B-3C05-4005-9D86-449E6FA7F160}"/>
    <dgm:cxn modelId="{FCC0D32E-F8FA-4109-9C86-BBAC5C0C22FB}" type="presOf" srcId="{3066617F-4D17-4E03-97F0-549EE492BB58}" destId="{68C305FE-8000-47DE-8A39-9DF35C496E77}" srcOrd="0" destOrd="10" presId="urn:microsoft.com/office/officeart/2005/8/layout/hList1"/>
    <dgm:cxn modelId="{33730D31-9005-49EA-A5D7-670D2372CDAE}" srcId="{A058BE8E-28D7-4E23-9459-40B30A263A0D}" destId="{20323EC3-50AC-4EFF-BA0C-A701133254D1}" srcOrd="10" destOrd="0" parTransId="{8DBFA787-FD32-4273-893B-94BA21E1A457}" sibTransId="{F78C0EF9-CFA8-47CA-B6BB-684116E84165}"/>
    <dgm:cxn modelId="{6C4F1B31-2B2D-465C-B7F4-7A908BAF4B28}" srcId="{F9DE3652-AEDF-47F1-B3B6-260FE9BF7A76}" destId="{62814364-6CBD-40B9-846B-95DE0373E812}" srcOrd="0" destOrd="0" parTransId="{209FBA31-7DE1-4E01-9ED7-92DD01381838}" sibTransId="{748FE95C-6A39-440D-9BE5-F231DD2C46BF}"/>
    <dgm:cxn modelId="{E3F3A637-3858-4713-97EE-0CB846A5E1F9}" srcId="{95FFFD30-6E71-4122-ADB3-43A2011C6EC3}" destId="{69BABA87-77FE-4CEB-97F6-1229FF92A2F4}" srcOrd="3" destOrd="0" parTransId="{FD7AAF61-19B0-4953-A7BA-2458C53A52B6}" sibTransId="{0223B60D-E309-4660-A0B1-893FFDE2BE15}"/>
    <dgm:cxn modelId="{6C5D5438-E995-498F-B7E0-ACA501F0DC29}" type="presOf" srcId="{20323EC3-50AC-4EFF-BA0C-A701133254D1}" destId="{3C59A00F-E944-49DB-BB96-88035F6A689F}" srcOrd="0" destOrd="10" presId="urn:microsoft.com/office/officeart/2005/8/layout/hList1"/>
    <dgm:cxn modelId="{197D5D3B-FB0F-4988-9961-3F9FD2CED109}" srcId="{95FFFD30-6E71-4122-ADB3-43A2011C6EC3}" destId="{E9F83695-0D59-4514-AF26-C3F799EB5133}" srcOrd="6" destOrd="0" parTransId="{58F8CDA4-682B-405D-8BD7-8F58BA720E0C}" sibTransId="{9646B656-53AB-48EA-9E1B-E308DA080CD8}"/>
    <dgm:cxn modelId="{2294D53B-845F-48C6-9D80-6FC60AC1A1A9}" type="presOf" srcId="{32CB5305-627A-4A8E-8566-A00314DD00E6}" destId="{3C59A00F-E944-49DB-BB96-88035F6A689F}" srcOrd="0" destOrd="1" presId="urn:microsoft.com/office/officeart/2005/8/layout/hList1"/>
    <dgm:cxn modelId="{8B97B43C-5B52-462D-A732-2ED945C52447}" srcId="{4F5EFD4A-786D-4E45-8A5D-F18A20C1F0DC}" destId="{95FFFD30-6E71-4122-ADB3-43A2011C6EC3}" srcOrd="2" destOrd="0" parTransId="{FB6C7857-9391-422F-B340-7D88E68DE8B5}" sibTransId="{A0533D66-D179-4AC6-A469-D6DAF241E4C7}"/>
    <dgm:cxn modelId="{B49F2C3F-6280-4125-9F63-D30AEE6864B5}" srcId="{A058BE8E-28D7-4E23-9459-40B30A263A0D}" destId="{7C3F8244-3971-4003-95AA-7C62CE9F158C}" srcOrd="7" destOrd="0" parTransId="{BCB2F95F-4522-4CFD-8CD1-F0727C7D367B}" sibTransId="{C2644EBF-770C-4CD0-89D3-2FF99A134B84}"/>
    <dgm:cxn modelId="{C19A785D-BEAB-40AD-B106-26E56BBA7047}" srcId="{A058BE8E-28D7-4E23-9459-40B30A263A0D}" destId="{CD5F9523-4F0B-4062-8F9F-51D9F37CD31C}" srcOrd="4" destOrd="0" parTransId="{99E1E519-799F-43E1-8B59-CE965AF20259}" sibTransId="{7EBC138E-3245-469F-9275-A8C975E76843}"/>
    <dgm:cxn modelId="{1A607165-333C-416A-A2BE-C3DC32D507BB}" srcId="{A058BE8E-28D7-4E23-9459-40B30A263A0D}" destId="{40765B57-FC6F-405D-A46F-8EF344C5EB96}" srcOrd="5" destOrd="0" parTransId="{22E76C1B-FA8B-4E34-8E18-4DB153286233}" sibTransId="{CD7A9B97-4EC5-4FA0-BD26-F321B87A0640}"/>
    <dgm:cxn modelId="{B3521D67-91D4-4C5B-8682-D5C21E37B556}" srcId="{A058BE8E-28D7-4E23-9459-40B30A263A0D}" destId="{6A33DFF9-9A65-4B7F-8275-203F75766AB1}" srcOrd="0" destOrd="0" parTransId="{EF9D99E4-E94C-43D4-8558-5D838DC8E616}" sibTransId="{CF8387BD-F931-4D55-851D-71E2FB09CC7D}"/>
    <dgm:cxn modelId="{A1D62C67-24CC-4D85-93D0-C8989CD7FD5D}" srcId="{95FFFD30-6E71-4122-ADB3-43A2011C6EC3}" destId="{1062F8E7-B941-4760-9A43-03CB6666F743}" srcOrd="2" destOrd="0" parTransId="{D98703FF-2C53-47C0-991E-F5D47D0C84E8}" sibTransId="{5C78203D-C2E6-40CF-B31C-EE797762B36F}"/>
    <dgm:cxn modelId="{5D43E44A-F2F5-4242-B3F0-D6FA76F9F38B}" type="presOf" srcId="{4F5EFD4A-786D-4E45-8A5D-F18A20C1F0DC}" destId="{3FFDD2BA-4128-44B4-BB67-1229B5C08FA8}" srcOrd="0" destOrd="0" presId="urn:microsoft.com/office/officeart/2005/8/layout/hList1"/>
    <dgm:cxn modelId="{CF8A3A4F-FDB2-4BBC-9162-097140F7C2C6}" type="presOf" srcId="{3AD0C76A-43DE-4CF0-9293-3BB5BD9835FC}" destId="{3C59A00F-E944-49DB-BB96-88035F6A689F}" srcOrd="0" destOrd="8" presId="urn:microsoft.com/office/officeart/2005/8/layout/hList1"/>
    <dgm:cxn modelId="{47663A50-217E-4F2B-AC0C-474845F79659}" srcId="{4F5EFD4A-786D-4E45-8A5D-F18A20C1F0DC}" destId="{F9DE3652-AEDF-47F1-B3B6-260FE9BF7A76}" srcOrd="0" destOrd="0" parTransId="{C42AEF27-EB7A-4ADE-8F62-ADC00A8D0BD8}" sibTransId="{E14F04F3-5024-4CF9-A4FD-89F5E14FB342}"/>
    <dgm:cxn modelId="{E4FDDF70-24B2-4097-BAF7-86C5A18C5F26}" type="presOf" srcId="{14324F78-30AC-40C2-AAA2-57591A54AB1B}" destId="{68C305FE-8000-47DE-8A39-9DF35C496E77}" srcOrd="0" destOrd="7" presId="urn:microsoft.com/office/officeart/2005/8/layout/hList1"/>
    <dgm:cxn modelId="{231DF254-EC83-4A15-B726-67491D1E4AEC}" type="presOf" srcId="{8D09AF3C-CB01-4D1E-AF5A-EDE90949AAAE}" destId="{68C305FE-8000-47DE-8A39-9DF35C496E77}" srcOrd="0" destOrd="9" presId="urn:microsoft.com/office/officeart/2005/8/layout/hList1"/>
    <dgm:cxn modelId="{C0778276-0E7B-4BC7-8C88-45328E18F1D0}" srcId="{4F5EFD4A-786D-4E45-8A5D-F18A20C1F0DC}" destId="{A058BE8E-28D7-4E23-9459-40B30A263A0D}" srcOrd="1" destOrd="0" parTransId="{377D785F-B1FA-422F-8B00-26C99B638CF1}" sibTransId="{18DD9D07-32EF-41A3-BBDB-523DE50248DA}"/>
    <dgm:cxn modelId="{AE86E876-2A93-4590-B1A6-6546E17514F6}" type="presOf" srcId="{1062F8E7-B941-4760-9A43-03CB6666F743}" destId="{68C305FE-8000-47DE-8A39-9DF35C496E77}" srcOrd="0" destOrd="2" presId="urn:microsoft.com/office/officeart/2005/8/layout/hList1"/>
    <dgm:cxn modelId="{B73D6679-AEC3-4F4E-A71A-1EAAAE5D678E}" type="presOf" srcId="{D8A38E2D-E0A4-43C2-875C-6C19B8584826}" destId="{68C305FE-8000-47DE-8A39-9DF35C496E77}" srcOrd="0" destOrd="0" presId="urn:microsoft.com/office/officeart/2005/8/layout/hList1"/>
    <dgm:cxn modelId="{10CEA479-34D3-4ECD-B891-AA4725F976C0}" type="presOf" srcId="{54A259E9-95F0-452C-B01D-31A6C6625C65}" destId="{68C305FE-8000-47DE-8A39-9DF35C496E77}" srcOrd="0" destOrd="5" presId="urn:microsoft.com/office/officeart/2005/8/layout/hList1"/>
    <dgm:cxn modelId="{437D747C-A739-4C40-B9C5-8D21DCC3A629}" type="presOf" srcId="{CD5F9523-4F0B-4062-8F9F-51D9F37CD31C}" destId="{3C59A00F-E944-49DB-BB96-88035F6A689F}" srcOrd="0" destOrd="4" presId="urn:microsoft.com/office/officeart/2005/8/layout/hList1"/>
    <dgm:cxn modelId="{37313C7E-3D23-40DB-A2B7-3FA342D8204F}" srcId="{A058BE8E-28D7-4E23-9459-40B30A263A0D}" destId="{5AE6DB75-97C3-477D-8C16-C797852F8414}" srcOrd="3" destOrd="0" parTransId="{27AF95AA-CA46-413A-979A-A31F1C95A61F}" sibTransId="{46168E79-5FC5-48BD-A16E-B6FC7E45FADC}"/>
    <dgm:cxn modelId="{5D73B88A-0235-4E59-BD1D-066D2D425E44}" srcId="{95FFFD30-6E71-4122-ADB3-43A2011C6EC3}" destId="{5FF132AA-AD0C-4655-919E-132A017FB69D}" srcOrd="1" destOrd="0" parTransId="{64E17F17-916E-4FA2-BC51-C674084D7366}" sibTransId="{1D4F2306-05E3-4590-968C-E1BB9CC31898}"/>
    <dgm:cxn modelId="{F1643A97-DEE7-45B2-9B28-6AE38FC5112E}" type="presOf" srcId="{3EC23B5C-C938-4AC7-A244-C5767D9A8B44}" destId="{68C305FE-8000-47DE-8A39-9DF35C496E77}" srcOrd="0" destOrd="11" presId="urn:microsoft.com/office/officeart/2005/8/layout/hList1"/>
    <dgm:cxn modelId="{2CB70999-DE83-49C1-A3BC-8E2493DDD983}" srcId="{A058BE8E-28D7-4E23-9459-40B30A263A0D}" destId="{96AE2416-3578-4DC5-98CF-528E4EEC1041}" srcOrd="6" destOrd="0" parTransId="{6094F0C1-7D7E-475C-A32C-4E0B0E35DC25}" sibTransId="{F8D76970-C4EF-447A-853C-800A78613336}"/>
    <dgm:cxn modelId="{38795FA6-CD3A-4306-8149-FE48D539E77D}" type="presOf" srcId="{7412C4AA-2325-48CF-A2A2-610F62D39980}" destId="{68C305FE-8000-47DE-8A39-9DF35C496E77}" srcOrd="0" destOrd="4" presId="urn:microsoft.com/office/officeart/2005/8/layout/hList1"/>
    <dgm:cxn modelId="{D8D045A6-2AF7-47DC-B9A2-29BBE9E54166}" type="presOf" srcId="{117A1CBF-D444-41A9-A891-18D11418A731}" destId="{68C305FE-8000-47DE-8A39-9DF35C496E77}" srcOrd="0" destOrd="8" presId="urn:microsoft.com/office/officeart/2005/8/layout/hList1"/>
    <dgm:cxn modelId="{143549AA-4958-42E5-B6FD-8487B9359608}" type="presOf" srcId="{6A33DFF9-9A65-4B7F-8275-203F75766AB1}" destId="{3C59A00F-E944-49DB-BB96-88035F6A689F}" srcOrd="0" destOrd="0" presId="urn:microsoft.com/office/officeart/2005/8/layout/hList1"/>
    <dgm:cxn modelId="{2A46ABAB-589B-4D86-B63B-9326E7DB3006}" type="presOf" srcId="{96AE2416-3578-4DC5-98CF-528E4EEC1041}" destId="{3C59A00F-E944-49DB-BB96-88035F6A689F}" srcOrd="0" destOrd="6" presId="urn:microsoft.com/office/officeart/2005/8/layout/hList1"/>
    <dgm:cxn modelId="{FF426CAF-3143-47CC-A573-49D7C7B9B4E4}" srcId="{A058BE8E-28D7-4E23-9459-40B30A263A0D}" destId="{3AD0C76A-43DE-4CF0-9293-3BB5BD9835FC}" srcOrd="8" destOrd="0" parTransId="{1E546CD4-2E10-46F6-B271-ABE0167F0ED7}" sibTransId="{D2DCAA19-4629-4352-85AF-A4E4B802A20C}"/>
    <dgm:cxn modelId="{EB8E98B6-3F67-4868-BD9F-72A60838FBDC}" type="presOf" srcId="{69BABA87-77FE-4CEB-97F6-1229FF92A2F4}" destId="{68C305FE-8000-47DE-8A39-9DF35C496E77}" srcOrd="0" destOrd="3" presId="urn:microsoft.com/office/officeart/2005/8/layout/hList1"/>
    <dgm:cxn modelId="{4A9789BB-CDC0-4340-8906-19C3952269DA}" type="presOf" srcId="{40765B57-FC6F-405D-A46F-8EF344C5EB96}" destId="{3C59A00F-E944-49DB-BB96-88035F6A689F}" srcOrd="0" destOrd="5" presId="urn:microsoft.com/office/officeart/2005/8/layout/hList1"/>
    <dgm:cxn modelId="{7A3A41BE-8F39-4739-B526-553261A743A0}" srcId="{95FFFD30-6E71-4122-ADB3-43A2011C6EC3}" destId="{8D09AF3C-CB01-4D1E-AF5A-EDE90949AAAE}" srcOrd="9" destOrd="0" parTransId="{A6F61853-565F-4783-86DB-4C6495096F9E}" sibTransId="{603A4A94-A56A-425A-81BE-4323D5535E56}"/>
    <dgm:cxn modelId="{6BCAAFBE-32C6-4C42-A3FD-53036CFF514A}" type="presOf" srcId="{7C3F8244-3971-4003-95AA-7C62CE9F158C}" destId="{3C59A00F-E944-49DB-BB96-88035F6A689F}" srcOrd="0" destOrd="7" presId="urn:microsoft.com/office/officeart/2005/8/layout/hList1"/>
    <dgm:cxn modelId="{D30599CA-646A-46DD-AC24-8E7FF9E47E4E}" srcId="{95FFFD30-6E71-4122-ADB3-43A2011C6EC3}" destId="{3066617F-4D17-4E03-97F0-549EE492BB58}" srcOrd="10" destOrd="0" parTransId="{356F2CD8-F67C-43EB-A8E1-100AE9F7A8F5}" sibTransId="{734AAB6A-4136-4836-B663-CADBC1915C1E}"/>
    <dgm:cxn modelId="{938361CB-511C-498D-A756-5AE142481258}" type="presOf" srcId="{F9DE3652-AEDF-47F1-B3B6-260FE9BF7A76}" destId="{B8399F0A-10BC-43BD-9DCC-69EC5B923FFD}" srcOrd="0" destOrd="0" presId="urn:microsoft.com/office/officeart/2005/8/layout/hList1"/>
    <dgm:cxn modelId="{E70184E1-6C1A-4C16-A88C-E4C099D4B7E0}" type="presOf" srcId="{C2D797D2-5D98-42BD-A1EC-A2856C0EE0B7}" destId="{3C59A00F-E944-49DB-BB96-88035F6A689F}" srcOrd="0" destOrd="11" presId="urn:microsoft.com/office/officeart/2005/8/layout/hList1"/>
    <dgm:cxn modelId="{3B5AFAE9-BBA1-4816-9E4F-77E64245CF76}" srcId="{95FFFD30-6E71-4122-ADB3-43A2011C6EC3}" destId="{54A259E9-95F0-452C-B01D-31A6C6625C65}" srcOrd="5" destOrd="0" parTransId="{FF9DE78A-DFCD-44A3-A876-07991A5614CA}" sibTransId="{CC0308F1-E692-4BC7-AB1C-C2319D1D33D0}"/>
    <dgm:cxn modelId="{6BA359EE-0E08-4F18-BD7A-1307EE518509}" srcId="{95FFFD30-6E71-4122-ADB3-43A2011C6EC3}" destId="{14324F78-30AC-40C2-AAA2-57591A54AB1B}" srcOrd="7" destOrd="0" parTransId="{678C1F59-9E9A-44E4-A836-52180C468931}" sibTransId="{C4B49998-BE5D-4D8A-85AE-86A9F9F20FEE}"/>
    <dgm:cxn modelId="{D6B8E7EF-235C-4FE0-B1CF-D6A9AD7E3583}" type="presOf" srcId="{5846D1C5-5DC6-4BA5-B1A2-1E62C3CBEA40}" destId="{3C59A00F-E944-49DB-BB96-88035F6A689F}" srcOrd="0" destOrd="9" presId="urn:microsoft.com/office/officeart/2005/8/layout/hList1"/>
    <dgm:cxn modelId="{2B620DF9-6F5A-443F-ACE0-000B62E99A2E}" type="presOf" srcId="{F5835002-D262-41F1-A94B-23E27D498D52}" destId="{3C59A00F-E944-49DB-BB96-88035F6A689F}" srcOrd="0" destOrd="2" presId="urn:microsoft.com/office/officeart/2005/8/layout/hList1"/>
    <dgm:cxn modelId="{F9D7E5FA-B8DB-480F-ADF6-80F5F03019AE}" type="presOf" srcId="{62814364-6CBD-40B9-846B-95DE0373E812}" destId="{3C520AB7-9987-412B-A0B1-D29D00214EAB}" srcOrd="0" destOrd="0" presId="urn:microsoft.com/office/officeart/2005/8/layout/hList1"/>
    <dgm:cxn modelId="{518297FD-6C0B-41E9-9097-0C937750D061}" srcId="{95FFFD30-6E71-4122-ADB3-43A2011C6EC3}" destId="{117A1CBF-D444-41A9-A891-18D11418A731}" srcOrd="8" destOrd="0" parTransId="{D9558ADE-C3FE-498E-A08D-F3ABAAFD14E8}" sibTransId="{EB23B3B0-A921-44CD-8DB7-4B532E99B82B}"/>
    <dgm:cxn modelId="{650E775C-66FF-4AC2-881C-1C5C22B096D3}" type="presParOf" srcId="{3FFDD2BA-4128-44B4-BB67-1229B5C08FA8}" destId="{5D437CBE-6196-43B2-AA79-502449A5E88B}" srcOrd="0" destOrd="0" presId="urn:microsoft.com/office/officeart/2005/8/layout/hList1"/>
    <dgm:cxn modelId="{D770DB45-7D5A-434D-AD01-E99B4EB01207}" type="presParOf" srcId="{5D437CBE-6196-43B2-AA79-502449A5E88B}" destId="{B8399F0A-10BC-43BD-9DCC-69EC5B923FFD}" srcOrd="0" destOrd="0" presId="urn:microsoft.com/office/officeart/2005/8/layout/hList1"/>
    <dgm:cxn modelId="{DD8B451B-A0A5-48A9-89F9-78B756E0D483}" type="presParOf" srcId="{5D437CBE-6196-43B2-AA79-502449A5E88B}" destId="{3C520AB7-9987-412B-A0B1-D29D00214EAB}" srcOrd="1" destOrd="0" presId="urn:microsoft.com/office/officeart/2005/8/layout/hList1"/>
    <dgm:cxn modelId="{82944EF4-BF0E-450D-8E2C-0C650B307E0C}" type="presParOf" srcId="{3FFDD2BA-4128-44B4-BB67-1229B5C08FA8}" destId="{32ED691F-A5E2-4731-9920-BEFF739A55EC}" srcOrd="1" destOrd="0" presId="urn:microsoft.com/office/officeart/2005/8/layout/hList1"/>
    <dgm:cxn modelId="{88F8F477-5091-456C-A61B-ACCDC1F24E8E}" type="presParOf" srcId="{3FFDD2BA-4128-44B4-BB67-1229B5C08FA8}" destId="{CDA82E5E-22E5-4678-846A-9E423B66198B}" srcOrd="2" destOrd="0" presId="urn:microsoft.com/office/officeart/2005/8/layout/hList1"/>
    <dgm:cxn modelId="{BDCBD5D9-E9B4-45A6-993E-0DBEDB2C7D0C}" type="presParOf" srcId="{CDA82E5E-22E5-4678-846A-9E423B66198B}" destId="{7906D3B5-2D81-441C-B42A-E54416C61CEA}" srcOrd="0" destOrd="0" presId="urn:microsoft.com/office/officeart/2005/8/layout/hList1"/>
    <dgm:cxn modelId="{3F21E290-0508-41A7-BA8E-AF90FDA5B668}" type="presParOf" srcId="{CDA82E5E-22E5-4678-846A-9E423B66198B}" destId="{3C59A00F-E944-49DB-BB96-88035F6A689F}" srcOrd="1" destOrd="0" presId="urn:microsoft.com/office/officeart/2005/8/layout/hList1"/>
    <dgm:cxn modelId="{04981218-0EA1-400A-A41C-E64B3D722C77}" type="presParOf" srcId="{3FFDD2BA-4128-44B4-BB67-1229B5C08FA8}" destId="{61124B21-8EF9-45CE-9AB8-A7DED82B2DEA}" srcOrd="3" destOrd="0" presId="urn:microsoft.com/office/officeart/2005/8/layout/hList1"/>
    <dgm:cxn modelId="{7EBF3441-D2B3-481C-8A13-CEE3B9DEBE07}" type="presParOf" srcId="{3FFDD2BA-4128-44B4-BB67-1229B5C08FA8}" destId="{AE22D8C7-01C2-419F-83D7-4592DAD44AF4}" srcOrd="4" destOrd="0" presId="urn:microsoft.com/office/officeart/2005/8/layout/hList1"/>
    <dgm:cxn modelId="{24EC4D8A-1C1B-404D-9710-58C1A7F9829D}" type="presParOf" srcId="{AE22D8C7-01C2-419F-83D7-4592DAD44AF4}" destId="{E1E87E07-7228-46AE-9DB9-B2B25C13322D}" srcOrd="0" destOrd="0" presId="urn:microsoft.com/office/officeart/2005/8/layout/hList1"/>
    <dgm:cxn modelId="{2C00F50A-9296-4F37-AC1B-7B25C1F0EDDB}" type="presParOf" srcId="{AE22D8C7-01C2-419F-83D7-4592DAD44AF4}" destId="{68C305FE-8000-47DE-8A39-9DF35C496E7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5DC244-9E80-4624-BC3D-08D2A6137DCF}">
      <dsp:nvSpPr>
        <dsp:cNvPr id="0" name=""/>
        <dsp:cNvSpPr/>
      </dsp:nvSpPr>
      <dsp:spPr>
        <a:xfrm>
          <a:off x="0" y="667"/>
          <a:ext cx="6104761" cy="15608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7C3A42-EFEC-4462-916D-57E0957DCEAC}">
      <dsp:nvSpPr>
        <dsp:cNvPr id="0" name=""/>
        <dsp:cNvSpPr/>
      </dsp:nvSpPr>
      <dsp:spPr>
        <a:xfrm>
          <a:off x="472145" y="351849"/>
          <a:ext cx="858445" cy="8584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CAEB66-7A80-4C98-8EC6-DE9C3A58E7FA}">
      <dsp:nvSpPr>
        <dsp:cNvPr id="0" name=""/>
        <dsp:cNvSpPr/>
      </dsp:nvSpPr>
      <dsp:spPr>
        <a:xfrm>
          <a:off x="1802735" y="667"/>
          <a:ext cx="4302025" cy="1560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86" tIns="165186" rIns="165186" bIns="165186" numCol="1" spcCol="1270" anchor="ctr" anchorCtr="0">
          <a:noAutofit/>
        </a:bodyPr>
        <a:lstStyle/>
        <a:p>
          <a:pPr marL="0" lvl="0" indent="0" algn="l" defTabSz="755650">
            <a:lnSpc>
              <a:spcPct val="90000"/>
            </a:lnSpc>
            <a:spcBef>
              <a:spcPct val="0"/>
            </a:spcBef>
            <a:spcAft>
              <a:spcPct val="35000"/>
            </a:spcAft>
            <a:buNone/>
          </a:pPr>
          <a:r>
            <a:rPr lang="en-US" sz="1700" kern="1200"/>
            <a:t>Inflation rates are rising in the US, which impacts cost of living. This is a popular topic that is discussed on social media and news outlets.</a:t>
          </a:r>
        </a:p>
      </dsp:txBody>
      <dsp:txXfrm>
        <a:off x="1802735" y="667"/>
        <a:ext cx="4302025" cy="1560810"/>
      </dsp:txXfrm>
    </dsp:sp>
    <dsp:sp modelId="{33189A13-BD4F-4DB0-9513-FF993B915357}">
      <dsp:nvSpPr>
        <dsp:cNvPr id="0" name=""/>
        <dsp:cNvSpPr/>
      </dsp:nvSpPr>
      <dsp:spPr>
        <a:xfrm>
          <a:off x="0" y="1951679"/>
          <a:ext cx="6104761" cy="15608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0EDB75-284A-4C0D-B710-E2C6B029923B}">
      <dsp:nvSpPr>
        <dsp:cNvPr id="0" name=""/>
        <dsp:cNvSpPr/>
      </dsp:nvSpPr>
      <dsp:spPr>
        <a:xfrm>
          <a:off x="472145" y="2302862"/>
          <a:ext cx="858445" cy="8584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BD2E97-C2F7-47A3-916E-F32CAC7FD16F}">
      <dsp:nvSpPr>
        <dsp:cNvPr id="0" name=""/>
        <dsp:cNvSpPr/>
      </dsp:nvSpPr>
      <dsp:spPr>
        <a:xfrm>
          <a:off x="1802735" y="1951679"/>
          <a:ext cx="4302025" cy="1560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86" tIns="165186" rIns="165186" bIns="165186" numCol="1" spcCol="1270" anchor="ctr" anchorCtr="0">
          <a:noAutofit/>
        </a:bodyPr>
        <a:lstStyle/>
        <a:p>
          <a:pPr marL="0" lvl="0" indent="0" algn="l" defTabSz="755650">
            <a:lnSpc>
              <a:spcPct val="90000"/>
            </a:lnSpc>
            <a:spcBef>
              <a:spcPct val="0"/>
            </a:spcBef>
            <a:spcAft>
              <a:spcPct val="35000"/>
            </a:spcAft>
            <a:buNone/>
          </a:pPr>
          <a:r>
            <a:rPr lang="en-US" sz="1700" kern="1200" dirty="0"/>
            <a:t> For this I thought out to collect data on the cost of living in different US cities and to identify cost of living trends and to determine which factors impact living costs the most.</a:t>
          </a:r>
        </a:p>
      </dsp:txBody>
      <dsp:txXfrm>
        <a:off x="1802735" y="1951679"/>
        <a:ext cx="4302025" cy="1560810"/>
      </dsp:txXfrm>
    </dsp:sp>
    <dsp:sp modelId="{5ADD557B-C52B-4911-8F5D-37E139DDF307}">
      <dsp:nvSpPr>
        <dsp:cNvPr id="0" name=""/>
        <dsp:cNvSpPr/>
      </dsp:nvSpPr>
      <dsp:spPr>
        <a:xfrm>
          <a:off x="0" y="3902692"/>
          <a:ext cx="6104761" cy="15608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9D206C-BD0A-4BA2-B6E7-05612F5703C5}">
      <dsp:nvSpPr>
        <dsp:cNvPr id="0" name=""/>
        <dsp:cNvSpPr/>
      </dsp:nvSpPr>
      <dsp:spPr>
        <a:xfrm>
          <a:off x="472145" y="4253875"/>
          <a:ext cx="858445" cy="8584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4C5F0C-5A16-47AB-B90C-3AAA81A8EF89}">
      <dsp:nvSpPr>
        <dsp:cNvPr id="0" name=""/>
        <dsp:cNvSpPr/>
      </dsp:nvSpPr>
      <dsp:spPr>
        <a:xfrm>
          <a:off x="1802735" y="3902692"/>
          <a:ext cx="4302025" cy="1560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86" tIns="165186" rIns="165186" bIns="165186" numCol="1" spcCol="1270" anchor="ctr" anchorCtr="0">
          <a:noAutofit/>
        </a:bodyPr>
        <a:lstStyle/>
        <a:p>
          <a:pPr marL="0" lvl="0" indent="0" algn="l" defTabSz="755650">
            <a:lnSpc>
              <a:spcPct val="90000"/>
            </a:lnSpc>
            <a:spcBef>
              <a:spcPct val="0"/>
            </a:spcBef>
            <a:spcAft>
              <a:spcPct val="35000"/>
            </a:spcAft>
            <a:buNone/>
          </a:pPr>
          <a:r>
            <a:rPr lang="en-US" sz="1700" kern="1200" dirty="0"/>
            <a:t>The data I collected and analyzed can serve as one resource to help recent graduates to determine what cities they would like to move to if cost of living is a major concern.</a:t>
          </a:r>
        </a:p>
      </dsp:txBody>
      <dsp:txXfrm>
        <a:off x="1802735" y="3902692"/>
        <a:ext cx="4302025" cy="15608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A4902A-AB53-4EC9-82C4-C0572DD3AAD7}">
      <dsp:nvSpPr>
        <dsp:cNvPr id="0" name=""/>
        <dsp:cNvSpPr/>
      </dsp:nvSpPr>
      <dsp:spPr>
        <a:xfrm>
          <a:off x="2745" y="63126"/>
          <a:ext cx="2676651" cy="576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Neue Haas Grotesk Text Pro"/>
            </a:rPr>
            <a:t>Descriptive analysis</a:t>
          </a:r>
          <a:endParaRPr lang="en-US" sz="2000" kern="1200"/>
        </a:p>
      </dsp:txBody>
      <dsp:txXfrm>
        <a:off x="2745" y="63126"/>
        <a:ext cx="2676651" cy="576000"/>
      </dsp:txXfrm>
    </dsp:sp>
    <dsp:sp modelId="{78DE8896-31D9-4513-9BB1-3A608DA0E928}">
      <dsp:nvSpPr>
        <dsp:cNvPr id="0" name=""/>
        <dsp:cNvSpPr/>
      </dsp:nvSpPr>
      <dsp:spPr>
        <a:xfrm>
          <a:off x="2745" y="639126"/>
          <a:ext cx="2676651" cy="454983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en-US" sz="2000" kern="1200">
              <a:latin typeface="Neue Haas Grotesk Text Pro"/>
            </a:rPr>
            <a:t>How expensive are:</a:t>
          </a:r>
        </a:p>
        <a:p>
          <a:pPr marL="457200" lvl="2" indent="-228600" algn="l" defTabSz="889000" rtl="0">
            <a:lnSpc>
              <a:spcPct val="90000"/>
            </a:lnSpc>
            <a:spcBef>
              <a:spcPct val="0"/>
            </a:spcBef>
            <a:spcAft>
              <a:spcPct val="15000"/>
            </a:spcAft>
            <a:buChar char="•"/>
          </a:pPr>
          <a:r>
            <a:rPr lang="en-US" sz="2000" kern="1200">
              <a:latin typeface="Neue Haas Grotesk Text Pro"/>
            </a:rPr>
            <a:t>Regions?</a:t>
          </a:r>
        </a:p>
        <a:p>
          <a:pPr marL="457200" lvl="2" indent="-228600" algn="l" defTabSz="889000">
            <a:lnSpc>
              <a:spcPct val="90000"/>
            </a:lnSpc>
            <a:spcBef>
              <a:spcPct val="0"/>
            </a:spcBef>
            <a:spcAft>
              <a:spcPct val="15000"/>
            </a:spcAft>
            <a:buChar char="•"/>
          </a:pPr>
          <a:r>
            <a:rPr lang="en-US" sz="2000" kern="1200">
              <a:latin typeface="Neue Haas Grotesk Text Pro"/>
            </a:rPr>
            <a:t>States?</a:t>
          </a:r>
        </a:p>
        <a:p>
          <a:pPr marL="457200" lvl="2" indent="-228600" algn="l" defTabSz="889000" rtl="0">
            <a:lnSpc>
              <a:spcPct val="90000"/>
            </a:lnSpc>
            <a:spcBef>
              <a:spcPct val="0"/>
            </a:spcBef>
            <a:spcAft>
              <a:spcPct val="15000"/>
            </a:spcAft>
            <a:buChar char="•"/>
          </a:pPr>
          <a:r>
            <a:rPr lang="en-US" sz="2000" kern="1200">
              <a:latin typeface="Neue Haas Grotesk Text Pro"/>
            </a:rPr>
            <a:t>Cities?</a:t>
          </a:r>
          <a:br>
            <a:rPr lang="en-US" sz="2000" kern="1200">
              <a:latin typeface="Neue Haas Grotesk Text Pro"/>
            </a:rPr>
          </a:br>
          <a:endParaRPr lang="en-US" sz="2000" kern="1200">
            <a:latin typeface="Neue Haas Grotesk Text Pro"/>
          </a:endParaRPr>
        </a:p>
        <a:p>
          <a:pPr marL="228600" lvl="1" indent="-228600" algn="l" defTabSz="889000" rtl="0">
            <a:lnSpc>
              <a:spcPct val="90000"/>
            </a:lnSpc>
            <a:spcBef>
              <a:spcPct val="0"/>
            </a:spcBef>
            <a:spcAft>
              <a:spcPct val="15000"/>
            </a:spcAft>
            <a:buChar char="•"/>
          </a:pPr>
          <a:r>
            <a:rPr lang="en-US" sz="2000" kern="1200">
              <a:latin typeface="Neue Haas Grotesk Text Pro"/>
            </a:rPr>
            <a:t>Are food costs a concern?</a:t>
          </a:r>
          <a:br>
            <a:rPr lang="en-US" sz="2000" kern="1200">
              <a:latin typeface="Neue Haas Grotesk Text Pro"/>
            </a:rPr>
          </a:br>
          <a:endParaRPr lang="en-US" sz="2000" kern="1200">
            <a:latin typeface="Neue Haas Grotesk Text Pro"/>
          </a:endParaRPr>
        </a:p>
        <a:p>
          <a:pPr marL="228600" lvl="1" indent="-228600" algn="l" defTabSz="889000" rtl="0">
            <a:lnSpc>
              <a:spcPct val="90000"/>
            </a:lnSpc>
            <a:spcBef>
              <a:spcPct val="0"/>
            </a:spcBef>
            <a:spcAft>
              <a:spcPct val="15000"/>
            </a:spcAft>
            <a:buChar char="•"/>
          </a:pPr>
          <a:r>
            <a:rPr lang="en-US" sz="2000" kern="1200">
              <a:latin typeface="Neue Haas Grotesk Text Pro"/>
            </a:rPr>
            <a:t>What is the biggest expense?</a:t>
          </a:r>
        </a:p>
        <a:p>
          <a:pPr marL="457200" lvl="2" indent="-228600" algn="l" defTabSz="889000" rtl="0">
            <a:lnSpc>
              <a:spcPct val="90000"/>
            </a:lnSpc>
            <a:spcBef>
              <a:spcPct val="0"/>
            </a:spcBef>
            <a:spcAft>
              <a:spcPct val="15000"/>
            </a:spcAft>
            <a:buChar char="•"/>
          </a:pPr>
          <a:r>
            <a:rPr lang="en-US" sz="2000" kern="1200">
              <a:latin typeface="Neue Haas Grotesk Text Pro"/>
            </a:rPr>
            <a:t>What expenses are concerning?</a:t>
          </a:r>
        </a:p>
      </dsp:txBody>
      <dsp:txXfrm>
        <a:off x="2745" y="639126"/>
        <a:ext cx="2676651" cy="4549837"/>
      </dsp:txXfrm>
    </dsp:sp>
    <dsp:sp modelId="{D65A8049-1EFB-4D6D-B764-A1EC006D197E}">
      <dsp:nvSpPr>
        <dsp:cNvPr id="0" name=""/>
        <dsp:cNvSpPr/>
      </dsp:nvSpPr>
      <dsp:spPr>
        <a:xfrm>
          <a:off x="3054128" y="63126"/>
          <a:ext cx="2676651" cy="576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latin typeface="Neue Haas Grotesk Text Pro"/>
            </a:rPr>
            <a:t>Regression:</a:t>
          </a:r>
        </a:p>
      </dsp:txBody>
      <dsp:txXfrm>
        <a:off x="3054128" y="63126"/>
        <a:ext cx="2676651" cy="576000"/>
      </dsp:txXfrm>
    </dsp:sp>
    <dsp:sp modelId="{3A6050C0-E7E8-4ED7-8016-0C4F3627E124}">
      <dsp:nvSpPr>
        <dsp:cNvPr id="0" name=""/>
        <dsp:cNvSpPr/>
      </dsp:nvSpPr>
      <dsp:spPr>
        <a:xfrm>
          <a:off x="3054128" y="639126"/>
          <a:ext cx="2676651" cy="454983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en-US" sz="2000" kern="1200">
              <a:latin typeface="Neue Haas Grotesk Text Pro"/>
            </a:rPr>
            <a:t>What is the relationship between population and:</a:t>
          </a:r>
        </a:p>
        <a:p>
          <a:pPr marL="457200" lvl="2" indent="-228600" algn="l" defTabSz="889000">
            <a:lnSpc>
              <a:spcPct val="90000"/>
            </a:lnSpc>
            <a:spcBef>
              <a:spcPct val="0"/>
            </a:spcBef>
            <a:spcAft>
              <a:spcPct val="15000"/>
            </a:spcAft>
            <a:buChar char="•"/>
          </a:pPr>
          <a:r>
            <a:rPr lang="en-US" sz="2000" kern="1200">
              <a:latin typeface="Neue Haas Grotesk Text Pro"/>
            </a:rPr>
            <a:t>Rent?</a:t>
          </a:r>
        </a:p>
        <a:p>
          <a:pPr marL="457200" lvl="2" indent="-228600" algn="l" defTabSz="889000">
            <a:lnSpc>
              <a:spcPct val="90000"/>
            </a:lnSpc>
            <a:spcBef>
              <a:spcPct val="0"/>
            </a:spcBef>
            <a:spcAft>
              <a:spcPct val="15000"/>
            </a:spcAft>
            <a:buChar char="•"/>
          </a:pPr>
          <a:r>
            <a:rPr lang="en-US" sz="2000" kern="1200">
              <a:latin typeface="Neue Haas Grotesk Text Pro"/>
            </a:rPr>
            <a:t>Transportation?</a:t>
          </a:r>
        </a:p>
        <a:p>
          <a:pPr marL="457200" lvl="2" indent="-228600" algn="l" defTabSz="889000">
            <a:lnSpc>
              <a:spcPct val="90000"/>
            </a:lnSpc>
            <a:spcBef>
              <a:spcPct val="0"/>
            </a:spcBef>
            <a:spcAft>
              <a:spcPct val="15000"/>
            </a:spcAft>
            <a:buChar char="•"/>
          </a:pPr>
          <a:r>
            <a:rPr lang="en-US" sz="2000" kern="1200">
              <a:latin typeface="Neue Haas Grotesk Text Pro"/>
            </a:rPr>
            <a:t>Utilities?</a:t>
          </a:r>
        </a:p>
        <a:p>
          <a:pPr marL="457200" lvl="2" indent="-228600" algn="l" defTabSz="889000">
            <a:lnSpc>
              <a:spcPct val="90000"/>
            </a:lnSpc>
            <a:spcBef>
              <a:spcPct val="0"/>
            </a:spcBef>
            <a:spcAft>
              <a:spcPct val="15000"/>
            </a:spcAft>
            <a:buChar char="•"/>
          </a:pPr>
          <a:r>
            <a:rPr lang="en-US" sz="2000" kern="1200">
              <a:latin typeface="Neue Haas Grotesk Text Pro"/>
            </a:rPr>
            <a:t>Food?</a:t>
          </a:r>
        </a:p>
        <a:p>
          <a:pPr marL="457200" lvl="2" indent="-228600" algn="l" defTabSz="889000" rtl="0">
            <a:lnSpc>
              <a:spcPct val="90000"/>
            </a:lnSpc>
            <a:spcBef>
              <a:spcPct val="0"/>
            </a:spcBef>
            <a:spcAft>
              <a:spcPct val="15000"/>
            </a:spcAft>
            <a:buChar char="•"/>
          </a:pPr>
          <a:r>
            <a:rPr lang="en-US" sz="2000" kern="1200">
              <a:latin typeface="Neue Haas Grotesk Text Pro"/>
            </a:rPr>
            <a:t>Population?</a:t>
          </a:r>
          <a:br>
            <a:rPr lang="en-US" sz="2000" kern="1200">
              <a:latin typeface="Neue Haas Grotesk Text Pro"/>
            </a:rPr>
          </a:br>
          <a:endParaRPr lang="en-US" sz="2000" kern="1200">
            <a:latin typeface="Neue Haas Grotesk Text Pro"/>
          </a:endParaRPr>
        </a:p>
        <a:p>
          <a:pPr marL="228600" lvl="1" indent="-228600" algn="l" defTabSz="889000" rtl="0">
            <a:lnSpc>
              <a:spcPct val="90000"/>
            </a:lnSpc>
            <a:spcBef>
              <a:spcPct val="0"/>
            </a:spcBef>
            <a:spcAft>
              <a:spcPct val="15000"/>
            </a:spcAft>
            <a:buChar char="•"/>
          </a:pPr>
          <a:r>
            <a:rPr lang="en-US" sz="2000" kern="1200">
              <a:latin typeface="Neue Haas Grotesk Text Pro"/>
            </a:rPr>
            <a:t>What is the relationship between rent and median income?</a:t>
          </a:r>
        </a:p>
      </dsp:txBody>
      <dsp:txXfrm>
        <a:off x="3054128" y="639126"/>
        <a:ext cx="2676651" cy="4549837"/>
      </dsp:txXfrm>
    </dsp:sp>
    <dsp:sp modelId="{3E2E490B-822E-4FC1-899D-E6C51BABACA4}">
      <dsp:nvSpPr>
        <dsp:cNvPr id="0" name=""/>
        <dsp:cNvSpPr/>
      </dsp:nvSpPr>
      <dsp:spPr>
        <a:xfrm>
          <a:off x="6105511" y="63126"/>
          <a:ext cx="2676651" cy="576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latin typeface="Neue Haas Grotesk Text Pro"/>
            </a:rPr>
            <a:t>Clustering</a:t>
          </a:r>
        </a:p>
      </dsp:txBody>
      <dsp:txXfrm>
        <a:off x="6105511" y="63126"/>
        <a:ext cx="2676651" cy="576000"/>
      </dsp:txXfrm>
    </dsp:sp>
    <dsp:sp modelId="{A8F257BA-4103-4FE4-9AE7-6A492A8E9400}">
      <dsp:nvSpPr>
        <dsp:cNvPr id="0" name=""/>
        <dsp:cNvSpPr/>
      </dsp:nvSpPr>
      <dsp:spPr>
        <a:xfrm>
          <a:off x="6105511" y="639126"/>
          <a:ext cx="2676651" cy="454983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en-US" sz="2000" kern="1200">
              <a:latin typeface="Neue Haas Grotesk Text Pro"/>
            </a:rPr>
            <a:t>Which cities cost more than average?</a:t>
          </a:r>
        </a:p>
        <a:p>
          <a:pPr marL="457200" lvl="2" indent="-228600" algn="l" defTabSz="889000" rtl="0">
            <a:lnSpc>
              <a:spcPct val="90000"/>
            </a:lnSpc>
            <a:spcBef>
              <a:spcPct val="0"/>
            </a:spcBef>
            <a:spcAft>
              <a:spcPct val="15000"/>
            </a:spcAft>
            <a:buChar char="•"/>
          </a:pPr>
          <a:r>
            <a:rPr lang="en-US" sz="2000" kern="1200">
              <a:latin typeface="Neue Haas Grotesk Text Pro"/>
            </a:rPr>
            <a:t>Which cities are cheaper?</a:t>
          </a:r>
          <a:br>
            <a:rPr lang="en-US" sz="2000" kern="1200">
              <a:latin typeface="Neue Haas Grotesk Text Pro"/>
            </a:rPr>
          </a:br>
          <a:endParaRPr lang="en-US" sz="2000" kern="1200">
            <a:latin typeface="Neue Haas Grotesk Text Pro"/>
          </a:endParaRPr>
        </a:p>
        <a:p>
          <a:pPr marL="228600" lvl="1" indent="-228600" algn="l" defTabSz="889000" rtl="0">
            <a:lnSpc>
              <a:spcPct val="90000"/>
            </a:lnSpc>
            <a:spcBef>
              <a:spcPct val="0"/>
            </a:spcBef>
            <a:spcAft>
              <a:spcPct val="15000"/>
            </a:spcAft>
            <a:buChar char="•"/>
          </a:pPr>
          <a:r>
            <a:rPr lang="en-US" sz="2000" kern="1200">
              <a:latin typeface="Neue Haas Grotesk Text Pro"/>
            </a:rPr>
            <a:t>What cities make up which clusters?</a:t>
          </a:r>
          <a:br>
            <a:rPr lang="en-US" sz="2000" kern="1200"/>
          </a:br>
          <a:endParaRPr lang="en-US" sz="2000" kern="1200">
            <a:latin typeface="Neue Haas Grotesk Text Pro"/>
          </a:endParaRPr>
        </a:p>
        <a:p>
          <a:pPr marL="228600" lvl="1" indent="-228600" algn="l" defTabSz="889000" rtl="0">
            <a:lnSpc>
              <a:spcPct val="90000"/>
            </a:lnSpc>
            <a:spcBef>
              <a:spcPct val="0"/>
            </a:spcBef>
            <a:spcAft>
              <a:spcPct val="15000"/>
            </a:spcAft>
            <a:buChar char="•"/>
          </a:pPr>
          <a:r>
            <a:rPr lang="en-US" sz="2000" kern="1200">
              <a:latin typeface="Neue Haas Grotesk Text Pro"/>
            </a:rPr>
            <a:t>What is</a:t>
          </a:r>
          <a:r>
            <a:rPr lang="en-US" sz="2000" kern="1200"/>
            <a:t> the ratio of median income to total cost of living</a:t>
          </a:r>
          <a:endParaRPr lang="en-US" sz="2000" kern="1200">
            <a:latin typeface="Neue Haas Grotesk Text Pro"/>
          </a:endParaRPr>
        </a:p>
      </dsp:txBody>
      <dsp:txXfrm>
        <a:off x="6105511" y="639126"/>
        <a:ext cx="2676651" cy="45498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399F0A-10BC-43BD-9DCC-69EC5B923FFD}">
      <dsp:nvSpPr>
        <dsp:cNvPr id="0" name=""/>
        <dsp:cNvSpPr/>
      </dsp:nvSpPr>
      <dsp:spPr>
        <a:xfrm>
          <a:off x="2672" y="711596"/>
          <a:ext cx="2605391" cy="460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a:solidFill>
                <a:srgbClr val="444444"/>
              </a:solidFill>
              <a:latin typeface="Calibri"/>
              <a:cs typeface="Calibri"/>
            </a:rPr>
            <a:t>Table Name</a:t>
          </a:r>
        </a:p>
      </dsp:txBody>
      <dsp:txXfrm>
        <a:off x="2672" y="711596"/>
        <a:ext cx="2605391" cy="460800"/>
      </dsp:txXfrm>
    </dsp:sp>
    <dsp:sp modelId="{3C520AB7-9987-412B-A0B1-D29D00214EAB}">
      <dsp:nvSpPr>
        <dsp:cNvPr id="0" name=""/>
        <dsp:cNvSpPr/>
      </dsp:nvSpPr>
      <dsp:spPr>
        <a:xfrm>
          <a:off x="2672" y="1172396"/>
          <a:ext cx="2605391" cy="33379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solidFill>
                <a:srgbClr val="444444"/>
              </a:solidFill>
              <a:latin typeface="Calibri"/>
              <a:cs typeface="Calibri"/>
            </a:rPr>
            <a:t>Cities</a:t>
          </a:r>
        </a:p>
      </dsp:txBody>
      <dsp:txXfrm>
        <a:off x="2672" y="1172396"/>
        <a:ext cx="2605391" cy="3337920"/>
      </dsp:txXfrm>
    </dsp:sp>
    <dsp:sp modelId="{7906D3B5-2D81-441C-B42A-E54416C61CEA}">
      <dsp:nvSpPr>
        <dsp:cNvPr id="0" name=""/>
        <dsp:cNvSpPr/>
      </dsp:nvSpPr>
      <dsp:spPr>
        <a:xfrm>
          <a:off x="2972818" y="711596"/>
          <a:ext cx="2605391" cy="460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a:solidFill>
                <a:srgbClr val="444444"/>
              </a:solidFill>
              <a:latin typeface="Calibri"/>
              <a:cs typeface="Calibri"/>
            </a:rPr>
            <a:t>Column Names</a:t>
          </a:r>
        </a:p>
      </dsp:txBody>
      <dsp:txXfrm>
        <a:off x="2972818" y="711596"/>
        <a:ext cx="2605391" cy="460800"/>
      </dsp:txXfrm>
    </dsp:sp>
    <dsp:sp modelId="{3C59A00F-E944-49DB-BB96-88035F6A689F}">
      <dsp:nvSpPr>
        <dsp:cNvPr id="0" name=""/>
        <dsp:cNvSpPr/>
      </dsp:nvSpPr>
      <dsp:spPr>
        <a:xfrm>
          <a:off x="2972818" y="1172396"/>
          <a:ext cx="2605391" cy="33379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solidFill>
                <a:srgbClr val="444444"/>
              </a:solidFill>
              <a:latin typeface="Calibri"/>
              <a:cs typeface="Calibri"/>
            </a:rPr>
            <a:t>Name</a:t>
          </a:r>
        </a:p>
        <a:p>
          <a:pPr marL="171450" lvl="1" indent="-171450" algn="l" defTabSz="711200">
            <a:lnSpc>
              <a:spcPct val="90000"/>
            </a:lnSpc>
            <a:spcBef>
              <a:spcPct val="0"/>
            </a:spcBef>
            <a:spcAft>
              <a:spcPct val="15000"/>
            </a:spcAft>
            <a:buChar char="•"/>
          </a:pPr>
          <a:r>
            <a:rPr lang="en-US" sz="1600" kern="1200">
              <a:solidFill>
                <a:srgbClr val="444444"/>
              </a:solidFill>
              <a:latin typeface="Calibri"/>
              <a:cs typeface="Calibri"/>
            </a:rPr>
            <a:t>State</a:t>
          </a:r>
        </a:p>
        <a:p>
          <a:pPr marL="171450" lvl="1" indent="-171450" algn="l" defTabSz="711200">
            <a:lnSpc>
              <a:spcPct val="90000"/>
            </a:lnSpc>
            <a:spcBef>
              <a:spcPct val="0"/>
            </a:spcBef>
            <a:spcAft>
              <a:spcPct val="15000"/>
            </a:spcAft>
            <a:buChar char="•"/>
          </a:pPr>
          <a:r>
            <a:rPr lang="en-US" sz="1600" kern="1200">
              <a:solidFill>
                <a:srgbClr val="444444"/>
              </a:solidFill>
              <a:latin typeface="Calibri"/>
              <a:cs typeface="Calibri"/>
            </a:rPr>
            <a:t>City</a:t>
          </a:r>
        </a:p>
        <a:p>
          <a:pPr marL="171450" lvl="1" indent="-171450" algn="l" defTabSz="711200">
            <a:lnSpc>
              <a:spcPct val="90000"/>
            </a:lnSpc>
            <a:spcBef>
              <a:spcPct val="0"/>
            </a:spcBef>
            <a:spcAft>
              <a:spcPct val="15000"/>
            </a:spcAft>
            <a:buChar char="•"/>
          </a:pPr>
          <a:r>
            <a:rPr lang="en-US" sz="1600" kern="1200">
              <a:solidFill>
                <a:srgbClr val="444444"/>
              </a:solidFill>
              <a:latin typeface="Calibri"/>
              <a:cs typeface="Calibri"/>
            </a:rPr>
            <a:t>Region</a:t>
          </a:r>
        </a:p>
        <a:p>
          <a:pPr marL="171450" lvl="1" indent="-171450" algn="l" defTabSz="711200">
            <a:lnSpc>
              <a:spcPct val="90000"/>
            </a:lnSpc>
            <a:spcBef>
              <a:spcPct val="0"/>
            </a:spcBef>
            <a:spcAft>
              <a:spcPct val="15000"/>
            </a:spcAft>
            <a:buChar char="•"/>
          </a:pPr>
          <a:r>
            <a:rPr lang="en-US" sz="1600" kern="1200">
              <a:solidFill>
                <a:srgbClr val="444444"/>
              </a:solidFill>
              <a:latin typeface="Calibri"/>
              <a:cs typeface="Calibri"/>
            </a:rPr>
            <a:t>Population</a:t>
          </a:r>
        </a:p>
        <a:p>
          <a:pPr marL="171450" lvl="1" indent="-171450" algn="l" defTabSz="711200">
            <a:lnSpc>
              <a:spcPct val="90000"/>
            </a:lnSpc>
            <a:spcBef>
              <a:spcPct val="0"/>
            </a:spcBef>
            <a:spcAft>
              <a:spcPct val="15000"/>
            </a:spcAft>
            <a:buChar char="•"/>
          </a:pPr>
          <a:r>
            <a:rPr lang="en-US" sz="1600" kern="1200">
              <a:solidFill>
                <a:srgbClr val="444444"/>
              </a:solidFill>
              <a:latin typeface="Calibri"/>
              <a:cs typeface="Calibri"/>
            </a:rPr>
            <a:t>Rent</a:t>
          </a:r>
        </a:p>
        <a:p>
          <a:pPr marL="171450" lvl="1" indent="-171450" algn="l" defTabSz="711200">
            <a:lnSpc>
              <a:spcPct val="90000"/>
            </a:lnSpc>
            <a:spcBef>
              <a:spcPct val="0"/>
            </a:spcBef>
            <a:spcAft>
              <a:spcPct val="15000"/>
            </a:spcAft>
            <a:buChar char="•"/>
          </a:pPr>
          <a:r>
            <a:rPr lang="en-US" sz="1600" kern="1200">
              <a:solidFill>
                <a:srgbClr val="444444"/>
              </a:solidFill>
              <a:latin typeface="Calibri"/>
              <a:cs typeface="Calibri"/>
            </a:rPr>
            <a:t>Transportation</a:t>
          </a:r>
        </a:p>
        <a:p>
          <a:pPr marL="171450" lvl="1" indent="-171450" algn="l" defTabSz="711200">
            <a:lnSpc>
              <a:spcPct val="90000"/>
            </a:lnSpc>
            <a:spcBef>
              <a:spcPct val="0"/>
            </a:spcBef>
            <a:spcAft>
              <a:spcPct val="15000"/>
            </a:spcAft>
            <a:buChar char="•"/>
          </a:pPr>
          <a:r>
            <a:rPr lang="en-US" sz="1600" kern="1200">
              <a:solidFill>
                <a:srgbClr val="444444"/>
              </a:solidFill>
              <a:latin typeface="Calibri"/>
              <a:cs typeface="Calibri"/>
            </a:rPr>
            <a:t>Food</a:t>
          </a:r>
        </a:p>
        <a:p>
          <a:pPr marL="171450" lvl="1" indent="-171450" algn="l" defTabSz="711200">
            <a:lnSpc>
              <a:spcPct val="90000"/>
            </a:lnSpc>
            <a:spcBef>
              <a:spcPct val="0"/>
            </a:spcBef>
            <a:spcAft>
              <a:spcPct val="15000"/>
            </a:spcAft>
            <a:buChar char="•"/>
          </a:pPr>
          <a:r>
            <a:rPr lang="en-US" sz="1600" kern="1200">
              <a:solidFill>
                <a:srgbClr val="444444"/>
              </a:solidFill>
              <a:latin typeface="Calibri"/>
              <a:cs typeface="Calibri"/>
            </a:rPr>
            <a:t>Utilities</a:t>
          </a:r>
        </a:p>
        <a:p>
          <a:pPr marL="171450" lvl="1" indent="-171450" algn="l" defTabSz="711200">
            <a:lnSpc>
              <a:spcPct val="90000"/>
            </a:lnSpc>
            <a:spcBef>
              <a:spcPct val="0"/>
            </a:spcBef>
            <a:spcAft>
              <a:spcPct val="15000"/>
            </a:spcAft>
            <a:buChar char="•"/>
          </a:pPr>
          <a:r>
            <a:rPr lang="en-US" sz="1600" kern="1200">
              <a:solidFill>
                <a:srgbClr val="444444"/>
              </a:solidFill>
              <a:latin typeface="Calibri"/>
              <a:cs typeface="Calibri"/>
            </a:rPr>
            <a:t>Total_expenses_web_data</a:t>
          </a:r>
        </a:p>
        <a:p>
          <a:pPr marL="171450" lvl="1" indent="-171450" algn="l" defTabSz="711200">
            <a:lnSpc>
              <a:spcPct val="90000"/>
            </a:lnSpc>
            <a:spcBef>
              <a:spcPct val="0"/>
            </a:spcBef>
            <a:spcAft>
              <a:spcPct val="15000"/>
            </a:spcAft>
            <a:buChar char="•"/>
          </a:pPr>
          <a:r>
            <a:rPr lang="en-US" sz="1600" kern="1200">
              <a:solidFill>
                <a:srgbClr val="444444"/>
              </a:solidFill>
              <a:latin typeface="Calibri"/>
              <a:cs typeface="Calibri"/>
            </a:rPr>
            <a:t>Total_expenses_coli</a:t>
          </a:r>
        </a:p>
        <a:p>
          <a:pPr marL="171450" lvl="1" indent="-171450" algn="l" defTabSz="711200">
            <a:lnSpc>
              <a:spcPct val="90000"/>
            </a:lnSpc>
            <a:spcBef>
              <a:spcPct val="0"/>
            </a:spcBef>
            <a:spcAft>
              <a:spcPct val="15000"/>
            </a:spcAft>
            <a:buChar char="•"/>
          </a:pPr>
          <a:r>
            <a:rPr lang="en-US" sz="1600" kern="1200">
              <a:solidFill>
                <a:srgbClr val="444444"/>
              </a:solidFill>
              <a:latin typeface="Calibri"/>
              <a:cs typeface="Calibri"/>
            </a:rPr>
            <a:t>Median_income</a:t>
          </a:r>
        </a:p>
      </dsp:txBody>
      <dsp:txXfrm>
        <a:off x="2972818" y="1172396"/>
        <a:ext cx="2605391" cy="3337920"/>
      </dsp:txXfrm>
    </dsp:sp>
    <dsp:sp modelId="{E1E87E07-7228-46AE-9DB9-B2B25C13322D}">
      <dsp:nvSpPr>
        <dsp:cNvPr id="0" name=""/>
        <dsp:cNvSpPr/>
      </dsp:nvSpPr>
      <dsp:spPr>
        <a:xfrm>
          <a:off x="5942965" y="711596"/>
          <a:ext cx="2605391" cy="460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l" defTabSz="711200">
            <a:lnSpc>
              <a:spcPct val="90000"/>
            </a:lnSpc>
            <a:spcBef>
              <a:spcPct val="0"/>
            </a:spcBef>
            <a:spcAft>
              <a:spcPct val="35000"/>
            </a:spcAft>
            <a:buNone/>
          </a:pPr>
          <a:r>
            <a:rPr lang="en-US" sz="1600" kern="1200">
              <a:solidFill>
                <a:srgbClr val="444444"/>
              </a:solidFill>
              <a:latin typeface="Calibri"/>
              <a:cs typeface="Calibri"/>
            </a:rPr>
            <a:t>Data types</a:t>
          </a:r>
        </a:p>
      </dsp:txBody>
      <dsp:txXfrm>
        <a:off x="5942965" y="711596"/>
        <a:ext cx="2605391" cy="460800"/>
      </dsp:txXfrm>
    </dsp:sp>
    <dsp:sp modelId="{68C305FE-8000-47DE-8A39-9DF35C496E77}">
      <dsp:nvSpPr>
        <dsp:cNvPr id="0" name=""/>
        <dsp:cNvSpPr/>
      </dsp:nvSpPr>
      <dsp:spPr>
        <a:xfrm>
          <a:off x="5942965" y="1172396"/>
          <a:ext cx="2605391" cy="33379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solidFill>
                <a:srgbClr val="444444"/>
              </a:solidFill>
              <a:latin typeface="Calibri"/>
              <a:cs typeface="Calibri"/>
            </a:rPr>
            <a:t>Varchar</a:t>
          </a:r>
        </a:p>
        <a:p>
          <a:pPr marL="171450" lvl="1" indent="-171450" algn="l" defTabSz="711200">
            <a:lnSpc>
              <a:spcPct val="90000"/>
            </a:lnSpc>
            <a:spcBef>
              <a:spcPct val="0"/>
            </a:spcBef>
            <a:spcAft>
              <a:spcPct val="15000"/>
            </a:spcAft>
            <a:buChar char="•"/>
          </a:pPr>
          <a:r>
            <a:rPr lang="en-US" sz="1600" kern="1200">
              <a:solidFill>
                <a:srgbClr val="444444"/>
              </a:solidFill>
              <a:latin typeface="Calibri"/>
              <a:cs typeface="Calibri"/>
            </a:rPr>
            <a:t>Varchar</a:t>
          </a:r>
        </a:p>
        <a:p>
          <a:pPr marL="171450" lvl="1" indent="-171450" algn="l" defTabSz="711200">
            <a:lnSpc>
              <a:spcPct val="90000"/>
            </a:lnSpc>
            <a:spcBef>
              <a:spcPct val="0"/>
            </a:spcBef>
            <a:spcAft>
              <a:spcPct val="15000"/>
            </a:spcAft>
            <a:buChar char="•"/>
          </a:pPr>
          <a:r>
            <a:rPr lang="en-US" sz="1600" kern="1200">
              <a:solidFill>
                <a:srgbClr val="444444"/>
              </a:solidFill>
              <a:latin typeface="Calibri"/>
              <a:cs typeface="Calibri"/>
            </a:rPr>
            <a:t>Varchar</a:t>
          </a:r>
        </a:p>
        <a:p>
          <a:pPr marL="171450" lvl="1" indent="-171450" algn="l" defTabSz="711200">
            <a:lnSpc>
              <a:spcPct val="90000"/>
            </a:lnSpc>
            <a:spcBef>
              <a:spcPct val="0"/>
            </a:spcBef>
            <a:spcAft>
              <a:spcPct val="15000"/>
            </a:spcAft>
            <a:buChar char="•"/>
          </a:pPr>
          <a:r>
            <a:rPr lang="en-US" sz="1600" kern="1200">
              <a:solidFill>
                <a:srgbClr val="444444"/>
              </a:solidFill>
              <a:latin typeface="Calibri"/>
              <a:cs typeface="Calibri"/>
            </a:rPr>
            <a:t>Varchar</a:t>
          </a:r>
        </a:p>
        <a:p>
          <a:pPr marL="171450" lvl="1" indent="-171450" algn="l" defTabSz="711200">
            <a:lnSpc>
              <a:spcPct val="90000"/>
            </a:lnSpc>
            <a:spcBef>
              <a:spcPct val="0"/>
            </a:spcBef>
            <a:spcAft>
              <a:spcPct val="15000"/>
            </a:spcAft>
            <a:buChar char="•"/>
          </a:pPr>
          <a:r>
            <a:rPr lang="en-US" sz="1600" kern="1200">
              <a:solidFill>
                <a:srgbClr val="444444"/>
              </a:solidFill>
              <a:latin typeface="Calibri"/>
              <a:cs typeface="Calibri"/>
            </a:rPr>
            <a:t>Int</a:t>
          </a:r>
        </a:p>
        <a:p>
          <a:pPr marL="171450" lvl="1" indent="-171450" algn="l" defTabSz="711200">
            <a:lnSpc>
              <a:spcPct val="90000"/>
            </a:lnSpc>
            <a:spcBef>
              <a:spcPct val="0"/>
            </a:spcBef>
            <a:spcAft>
              <a:spcPct val="15000"/>
            </a:spcAft>
            <a:buChar char="•"/>
          </a:pPr>
          <a:r>
            <a:rPr lang="en-US" sz="1600" kern="1200">
              <a:solidFill>
                <a:srgbClr val="444444"/>
              </a:solidFill>
              <a:latin typeface="Calibri"/>
              <a:cs typeface="Calibri"/>
            </a:rPr>
            <a:t>Int</a:t>
          </a:r>
        </a:p>
        <a:p>
          <a:pPr marL="171450" lvl="1" indent="-171450" algn="l" defTabSz="711200">
            <a:lnSpc>
              <a:spcPct val="90000"/>
            </a:lnSpc>
            <a:spcBef>
              <a:spcPct val="0"/>
            </a:spcBef>
            <a:spcAft>
              <a:spcPct val="15000"/>
            </a:spcAft>
            <a:buChar char="•"/>
          </a:pPr>
          <a:r>
            <a:rPr lang="en-US" sz="1600" kern="1200">
              <a:solidFill>
                <a:srgbClr val="444444"/>
              </a:solidFill>
              <a:latin typeface="Calibri"/>
              <a:cs typeface="Calibri"/>
            </a:rPr>
            <a:t>Int</a:t>
          </a:r>
        </a:p>
        <a:p>
          <a:pPr marL="171450" lvl="1" indent="-171450" algn="l" defTabSz="711200">
            <a:lnSpc>
              <a:spcPct val="90000"/>
            </a:lnSpc>
            <a:spcBef>
              <a:spcPct val="0"/>
            </a:spcBef>
            <a:spcAft>
              <a:spcPct val="15000"/>
            </a:spcAft>
            <a:buChar char="•"/>
          </a:pPr>
          <a:r>
            <a:rPr lang="en-US" sz="1600" kern="1200">
              <a:solidFill>
                <a:srgbClr val="444444"/>
              </a:solidFill>
              <a:latin typeface="Calibri"/>
              <a:cs typeface="Calibri"/>
            </a:rPr>
            <a:t>Int</a:t>
          </a:r>
        </a:p>
        <a:p>
          <a:pPr marL="171450" lvl="1" indent="-171450" algn="l" defTabSz="711200">
            <a:lnSpc>
              <a:spcPct val="90000"/>
            </a:lnSpc>
            <a:spcBef>
              <a:spcPct val="0"/>
            </a:spcBef>
            <a:spcAft>
              <a:spcPct val="15000"/>
            </a:spcAft>
            <a:buChar char="•"/>
          </a:pPr>
          <a:r>
            <a:rPr lang="en-US" sz="1600" kern="1200">
              <a:solidFill>
                <a:srgbClr val="444444"/>
              </a:solidFill>
              <a:latin typeface="Calibri"/>
              <a:cs typeface="Calibri"/>
            </a:rPr>
            <a:t>Int</a:t>
          </a:r>
        </a:p>
        <a:p>
          <a:pPr marL="171450" lvl="1" indent="-171450" algn="l" defTabSz="711200">
            <a:lnSpc>
              <a:spcPct val="90000"/>
            </a:lnSpc>
            <a:spcBef>
              <a:spcPct val="0"/>
            </a:spcBef>
            <a:spcAft>
              <a:spcPct val="15000"/>
            </a:spcAft>
            <a:buChar char="•"/>
          </a:pPr>
          <a:r>
            <a:rPr lang="en-US" sz="1600" kern="1200">
              <a:solidFill>
                <a:srgbClr val="444444"/>
              </a:solidFill>
              <a:latin typeface="Calibri"/>
              <a:cs typeface="Calibri"/>
            </a:rPr>
            <a:t>Int</a:t>
          </a:r>
        </a:p>
        <a:p>
          <a:pPr marL="171450" lvl="1" indent="-171450" algn="l" defTabSz="711200">
            <a:lnSpc>
              <a:spcPct val="90000"/>
            </a:lnSpc>
            <a:spcBef>
              <a:spcPct val="0"/>
            </a:spcBef>
            <a:spcAft>
              <a:spcPct val="15000"/>
            </a:spcAft>
            <a:buChar char="•"/>
          </a:pPr>
          <a:r>
            <a:rPr lang="en-US" sz="1600" kern="1200">
              <a:solidFill>
                <a:srgbClr val="444444"/>
              </a:solidFill>
              <a:latin typeface="Calibri"/>
              <a:cs typeface="Calibri"/>
            </a:rPr>
            <a:t>Int</a:t>
          </a:r>
        </a:p>
        <a:p>
          <a:pPr marL="171450" lvl="1" indent="-171450" algn="l" defTabSz="711200">
            <a:lnSpc>
              <a:spcPct val="90000"/>
            </a:lnSpc>
            <a:spcBef>
              <a:spcPct val="0"/>
            </a:spcBef>
            <a:spcAft>
              <a:spcPct val="15000"/>
            </a:spcAft>
            <a:buChar char="•"/>
          </a:pPr>
          <a:r>
            <a:rPr lang="en-US" sz="1600" kern="1200">
              <a:solidFill>
                <a:srgbClr val="444444"/>
              </a:solidFill>
              <a:latin typeface="Calibri"/>
              <a:cs typeface="Calibri"/>
            </a:rPr>
            <a:t>Int</a:t>
          </a:r>
          <a:endParaRPr lang="en-US" sz="1600" kern="1200"/>
        </a:p>
      </dsp:txBody>
      <dsp:txXfrm>
        <a:off x="5942965" y="1172396"/>
        <a:ext cx="2605391" cy="333792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8/19/2024</a:t>
            </a:fld>
            <a:endParaRPr lang="en-US"/>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962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8/19/2024</a:t>
            </a:fld>
            <a:endParaRPr lang="en-US"/>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1999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8/19/2024</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0941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8/19/2024</a:t>
            </a:fld>
            <a:endParaRPr lang="en-US"/>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5673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8/19/2024</a:t>
            </a:fld>
            <a:endParaRPr lang="en-US"/>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2733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8/19/2024</a:t>
            </a:fld>
            <a:endParaRPr lang="en-US"/>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6836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8/19/2024</a:t>
            </a:fld>
            <a:endParaRPr lang="en-US"/>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751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8/19/2024</a:t>
            </a:fld>
            <a:endParaRPr lang="en-US"/>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32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8/19/2024</a:t>
            </a:fld>
            <a:endParaRPr lang="en-US"/>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a:p>
        </p:txBody>
      </p:sp>
    </p:spTree>
    <p:extLst>
      <p:ext uri="{BB962C8B-B14F-4D97-AF65-F5344CB8AC3E}">
        <p14:creationId xmlns:p14="http://schemas.microsoft.com/office/powerpoint/2010/main" val="337010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8/19/2024</a:t>
            </a:fld>
            <a:endParaRPr lang="en-US"/>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0977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8/19/2024</a:t>
            </a:fld>
            <a:endParaRPr lang="en-US"/>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8045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8/19/2024</a:t>
            </a:fld>
            <a:endParaRPr lang="en-US"/>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a:p>
        </p:txBody>
      </p:sp>
    </p:spTree>
    <p:extLst>
      <p:ext uri="{BB962C8B-B14F-4D97-AF65-F5344CB8AC3E}">
        <p14:creationId xmlns:p14="http://schemas.microsoft.com/office/powerpoint/2010/main" val="160068602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5" Type="http://schemas.openxmlformats.org/officeDocument/2006/relationships/image" Target="../media/image3.sv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3.sv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8.xml"/><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sv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sv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1.jpe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2.jpe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move.org/lowest-cost-of-living-2022/" TargetMode="External"/><Relationship Id="rId1" Type="http://schemas.openxmlformats.org/officeDocument/2006/relationships/slideLayout" Target="../slideLayouts/slideLayout4.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3.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descr="White 3D model rendering of a city">
            <a:extLst>
              <a:ext uri="{FF2B5EF4-FFF2-40B4-BE49-F238E27FC236}">
                <a16:creationId xmlns:a16="http://schemas.microsoft.com/office/drawing/2014/main" id="{62D5E4BC-7F6D-7B77-071D-B1663EF7E067}"/>
              </a:ext>
            </a:extLst>
          </p:cNvPr>
          <p:cNvPicPr>
            <a:picLocks noChangeAspect="1"/>
          </p:cNvPicPr>
          <p:nvPr/>
        </p:nvPicPr>
        <p:blipFill rotWithShape="1">
          <a:blip r:embed="rId2"/>
          <a:srcRect r="-2" b="-2"/>
          <a:stretch/>
        </p:blipFill>
        <p:spPr>
          <a:xfrm>
            <a:off x="20" y="1"/>
            <a:ext cx="12191980" cy="6857999"/>
          </a:xfrm>
          <a:prstGeom prst="rect">
            <a:avLst/>
          </a:prstGeom>
        </p:spPr>
      </p:pic>
      <p:sp>
        <p:nvSpPr>
          <p:cNvPr id="78"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a:solidFill>
                <a:srgbClr val="FFFFFF"/>
              </a:solidFill>
              <a:sym typeface="Avenir Next"/>
            </a:endParaRPr>
          </a:p>
        </p:txBody>
      </p:sp>
      <p:sp>
        <p:nvSpPr>
          <p:cNvPr id="2" name="Title 1"/>
          <p:cNvSpPr>
            <a:spLocks noGrp="1"/>
          </p:cNvSpPr>
          <p:nvPr>
            <p:ph type="ctrTitle"/>
          </p:nvPr>
        </p:nvSpPr>
        <p:spPr>
          <a:xfrm>
            <a:off x="565151" y="768334"/>
            <a:ext cx="4134538" cy="2866405"/>
          </a:xfrm>
        </p:spPr>
        <p:txBody>
          <a:bodyPr>
            <a:normAutofit fontScale="90000"/>
          </a:bodyPr>
          <a:lstStyle/>
          <a:p>
            <a:r>
              <a:rPr lang="en-US" sz="5400" dirty="0">
                <a:cs typeface="Calibri Light"/>
              </a:rPr>
              <a:t>US Cost of Living Analysis Year 2022</a:t>
            </a:r>
          </a:p>
        </p:txBody>
      </p:sp>
      <p:sp>
        <p:nvSpPr>
          <p:cNvPr id="3" name="Subtitle 2"/>
          <p:cNvSpPr>
            <a:spLocks noGrp="1"/>
          </p:cNvSpPr>
          <p:nvPr>
            <p:ph type="subTitle" idx="1"/>
          </p:nvPr>
        </p:nvSpPr>
        <p:spPr>
          <a:xfrm>
            <a:off x="565151" y="4283239"/>
            <a:ext cx="4134538" cy="1475177"/>
          </a:xfrm>
        </p:spPr>
        <p:txBody>
          <a:bodyPr>
            <a:normAutofit/>
          </a:bodyPr>
          <a:lstStyle/>
          <a:p>
            <a:endParaRPr lang="en-US" dirty="0">
              <a:ea typeface="+mn-lt"/>
              <a:cs typeface="+mn-lt"/>
            </a:endParaRPr>
          </a:p>
          <a:p>
            <a:r>
              <a:rPr lang="en-US" sz="1200" dirty="0">
                <a:latin typeface="Segoe UI"/>
                <a:cs typeface="Segoe UI"/>
              </a:rPr>
              <a:t>, Hiral Lunkad </a:t>
            </a:r>
          </a:p>
          <a:p>
            <a:endParaRPr lang="en-US" dirty="0"/>
          </a:p>
        </p:txBody>
      </p:sp>
      <p:cxnSp>
        <p:nvCxnSpPr>
          <p:cNvPr id="79" name="Straight Connector 78">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80" name="Group 79">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81"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109" name="Graphic 108" descr="Dollar outline">
            <a:extLst>
              <a:ext uri="{FF2B5EF4-FFF2-40B4-BE49-F238E27FC236}">
                <a16:creationId xmlns:a16="http://schemas.microsoft.com/office/drawing/2014/main" id="{C143F98E-5B5E-FCDE-8EE3-43695208F67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539415" y="920262"/>
            <a:ext cx="914400" cy="914400"/>
          </a:xfrm>
          <a:prstGeom prst="rect">
            <a:avLst/>
          </a:prstGeo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BB88C-FD07-817A-CFB2-05A61242ABFC}"/>
              </a:ext>
            </a:extLst>
          </p:cNvPr>
          <p:cNvSpPr>
            <a:spLocks noGrp="1"/>
          </p:cNvSpPr>
          <p:nvPr>
            <p:ph type="title"/>
          </p:nvPr>
        </p:nvSpPr>
        <p:spPr>
          <a:xfrm>
            <a:off x="717550" y="275590"/>
            <a:ext cx="9336085" cy="1268984"/>
          </a:xfrm>
        </p:spPr>
        <p:txBody>
          <a:bodyPr>
            <a:normAutofit/>
          </a:bodyPr>
          <a:lstStyle/>
          <a:p>
            <a:r>
              <a:rPr lang="en-US" sz="2800"/>
              <a:t>Descriptive Analysis: </a:t>
            </a:r>
            <a:br>
              <a:rPr lang="en-US" sz="2800"/>
            </a:br>
            <a:r>
              <a:rPr lang="en-US" sz="2800"/>
              <a:t>Total Expenses Breakdown</a:t>
            </a:r>
          </a:p>
        </p:txBody>
      </p:sp>
      <p:pic>
        <p:nvPicPr>
          <p:cNvPr id="7" name="Content Placeholder 6" descr="A pie chart with numbers and words&#10;&#10;Description automatically generated">
            <a:extLst>
              <a:ext uri="{FF2B5EF4-FFF2-40B4-BE49-F238E27FC236}">
                <a16:creationId xmlns:a16="http://schemas.microsoft.com/office/drawing/2014/main" id="{C77226F3-791A-3AA7-3DBF-C007E7BE5BA6}"/>
              </a:ext>
            </a:extLst>
          </p:cNvPr>
          <p:cNvPicPr>
            <a:picLocks noGrp="1" noChangeAspect="1"/>
          </p:cNvPicPr>
          <p:nvPr>
            <p:ph idx="1"/>
          </p:nvPr>
        </p:nvPicPr>
        <p:blipFill>
          <a:blip r:embed="rId2"/>
          <a:stretch>
            <a:fillRect/>
          </a:stretch>
        </p:blipFill>
        <p:spPr>
          <a:xfrm>
            <a:off x="5938588" y="672796"/>
            <a:ext cx="4758080" cy="5300133"/>
          </a:xfrm>
        </p:spPr>
      </p:pic>
      <p:sp>
        <p:nvSpPr>
          <p:cNvPr id="8" name="TextBox 7">
            <a:extLst>
              <a:ext uri="{FF2B5EF4-FFF2-40B4-BE49-F238E27FC236}">
                <a16:creationId xmlns:a16="http://schemas.microsoft.com/office/drawing/2014/main" id="{B36A86C6-2425-EB83-B37C-BFA16576FB5D}"/>
              </a:ext>
            </a:extLst>
          </p:cNvPr>
          <p:cNvSpPr txBox="1"/>
          <p:nvPr/>
        </p:nvSpPr>
        <p:spPr>
          <a:xfrm>
            <a:off x="847724" y="2049521"/>
            <a:ext cx="4409957" cy="3970318"/>
          </a:xfrm>
          <a:prstGeom prst="rect">
            <a:avLst/>
          </a:prstGeom>
          <a:solidFill>
            <a:schemeClr val="accent1">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Rent is by far the largest expense</a:t>
            </a:r>
          </a:p>
          <a:p>
            <a:pPr marL="742950" lvl="1" indent="-285750">
              <a:buFont typeface="Arial" panose="020B0604020202020204" pitchFamily="34" charset="0"/>
              <a:buChar char="•"/>
            </a:pPr>
            <a:r>
              <a:rPr lang="en-US"/>
              <a:t>66% of total expenses</a:t>
            </a:r>
          </a:p>
          <a:p>
            <a:pPr marL="742950" lvl="1" indent="-285750">
              <a:buFont typeface="Arial" panose="020B0604020202020204" pitchFamily="34" charset="0"/>
              <a:buChar char="•"/>
            </a:pPr>
            <a:endParaRPr lang="en-US"/>
          </a:p>
          <a:p>
            <a:pPr marL="285750" indent="-285750">
              <a:buFont typeface="Arial" panose="020B0604020202020204" pitchFamily="34" charset="0"/>
              <a:buChar char="•"/>
            </a:pPr>
            <a:r>
              <a:rPr lang="en-US"/>
              <a:t>Food is the second largest expense</a:t>
            </a:r>
          </a:p>
          <a:p>
            <a:pPr marL="742950" lvl="1" indent="-285750">
              <a:buFont typeface="Arial" panose="020B0604020202020204" pitchFamily="34" charset="0"/>
              <a:buChar char="•"/>
            </a:pPr>
            <a:r>
              <a:rPr lang="en-US"/>
              <a:t>Less than $750</a:t>
            </a:r>
          </a:p>
          <a:p>
            <a:pPr marL="742950" lvl="1" indent="-285750">
              <a:buFont typeface="Arial" panose="020B0604020202020204" pitchFamily="34" charset="0"/>
              <a:buChar char="•"/>
            </a:pPr>
            <a:r>
              <a:rPr lang="en-US"/>
              <a:t>Only 16% of total expenses</a:t>
            </a:r>
          </a:p>
          <a:p>
            <a:pPr marL="742950" lvl="1" indent="-285750">
              <a:buFont typeface="Arial" panose="020B0604020202020204" pitchFamily="34" charset="0"/>
              <a:buChar char="•"/>
            </a:pPr>
            <a:endParaRPr lang="en-US"/>
          </a:p>
          <a:p>
            <a:pPr marL="742950" lvl="1" indent="-285750">
              <a:buFont typeface="Arial" panose="020B0604020202020204" pitchFamily="34" charset="0"/>
              <a:buChar char="•"/>
            </a:pPr>
            <a:endParaRPr lang="en-US"/>
          </a:p>
          <a:p>
            <a:pPr marL="742950" lvl="1" indent="-285750">
              <a:buFont typeface="Arial" panose="020B0604020202020204" pitchFamily="34" charset="0"/>
              <a:buChar char="•"/>
            </a:pPr>
            <a:endParaRPr lang="en-US"/>
          </a:p>
          <a:p>
            <a:pPr marL="742950" lvl="1" indent="-285750">
              <a:buFont typeface="Arial" panose="020B0604020202020204" pitchFamily="34" charset="0"/>
              <a:buChar char="•"/>
            </a:pPr>
            <a:endParaRPr lang="en-US"/>
          </a:p>
          <a:p>
            <a:pPr marL="742950" lvl="1" indent="-285750">
              <a:buFont typeface="Arial" panose="020B0604020202020204" pitchFamily="34" charset="0"/>
              <a:buChar char="•"/>
            </a:pPr>
            <a:endParaRPr lang="en-US"/>
          </a:p>
        </p:txBody>
      </p:sp>
      <p:sp>
        <p:nvSpPr>
          <p:cNvPr id="3" name="TextBox 2">
            <a:extLst>
              <a:ext uri="{FF2B5EF4-FFF2-40B4-BE49-F238E27FC236}">
                <a16:creationId xmlns:a16="http://schemas.microsoft.com/office/drawing/2014/main" id="{EB7DB084-2B7D-0DD7-16EC-71CB2AB8249B}"/>
              </a:ext>
            </a:extLst>
          </p:cNvPr>
          <p:cNvSpPr txBox="1"/>
          <p:nvPr/>
        </p:nvSpPr>
        <p:spPr>
          <a:xfrm>
            <a:off x="847724" y="1485899"/>
            <a:ext cx="4410075" cy="369332"/>
          </a:xfrm>
          <a:prstGeom prst="rect">
            <a:avLst/>
          </a:prstGeom>
          <a:solidFill>
            <a:schemeClr val="accent1">
              <a:lumMod val="7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chemeClr val="bg1"/>
                </a:solidFill>
              </a:rPr>
              <a:t>MAIN FINDINGS</a:t>
            </a:r>
            <a:endParaRPr lang="en-US"/>
          </a:p>
        </p:txBody>
      </p:sp>
      <p:pic>
        <p:nvPicPr>
          <p:cNvPr id="4" name="Graphic 3" descr="Dollar outline">
            <a:extLst>
              <a:ext uri="{FF2B5EF4-FFF2-40B4-BE49-F238E27FC236}">
                <a16:creationId xmlns:a16="http://schemas.microsoft.com/office/drawing/2014/main" id="{6E6CA558-8F29-69DA-6E2A-48AD42ABC7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544300" y="2257425"/>
            <a:ext cx="914400" cy="914400"/>
          </a:xfrm>
          <a:prstGeom prst="rect">
            <a:avLst/>
          </a:prstGeom>
        </p:spPr>
      </p:pic>
    </p:spTree>
    <p:extLst>
      <p:ext uri="{BB962C8B-B14F-4D97-AF65-F5344CB8AC3E}">
        <p14:creationId xmlns:p14="http://schemas.microsoft.com/office/powerpoint/2010/main" val="3561433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4846B-52E0-89D0-D520-7FA03AD86D4B}"/>
              </a:ext>
            </a:extLst>
          </p:cNvPr>
          <p:cNvSpPr>
            <a:spLocks noGrp="1"/>
          </p:cNvSpPr>
          <p:nvPr>
            <p:ph type="title"/>
          </p:nvPr>
        </p:nvSpPr>
        <p:spPr>
          <a:xfrm>
            <a:off x="1803400" y="199390"/>
            <a:ext cx="7335835" cy="1268984"/>
          </a:xfrm>
        </p:spPr>
        <p:txBody>
          <a:bodyPr>
            <a:normAutofit fontScale="90000"/>
          </a:bodyPr>
          <a:lstStyle/>
          <a:p>
            <a:pPr>
              <a:lnSpc>
                <a:spcPct val="90000"/>
              </a:lnSpc>
            </a:pPr>
            <a:r>
              <a:rPr lang="en-US" sz="2800"/>
              <a:t>Linear Regression Analysis: Rent Associations</a:t>
            </a:r>
            <a:br>
              <a:rPr lang="en-US"/>
            </a:br>
            <a:endParaRPr lang="en-US"/>
          </a:p>
        </p:txBody>
      </p:sp>
      <p:sp>
        <p:nvSpPr>
          <p:cNvPr id="3" name="Content Placeholder 2">
            <a:extLst>
              <a:ext uri="{FF2B5EF4-FFF2-40B4-BE49-F238E27FC236}">
                <a16:creationId xmlns:a16="http://schemas.microsoft.com/office/drawing/2014/main" id="{37196AC4-1004-5B11-9DA4-7FB472A47EE3}"/>
              </a:ext>
            </a:extLst>
          </p:cNvPr>
          <p:cNvSpPr>
            <a:spLocks noGrp="1"/>
          </p:cNvSpPr>
          <p:nvPr>
            <p:ph sz="half" idx="1"/>
          </p:nvPr>
        </p:nvSpPr>
        <p:spPr/>
        <p:txBody>
          <a:bodyPr vert="horz" lIns="91440" tIns="45720" rIns="91440" bIns="45720" rtlCol="0" anchor="t">
            <a:normAutofit/>
          </a:bodyPr>
          <a:lstStyle/>
          <a:p>
            <a:endParaRPr lang="en-US"/>
          </a:p>
          <a:p>
            <a:pPr lvl="1"/>
            <a:endParaRPr lang="en-US"/>
          </a:p>
          <a:p>
            <a:endParaRPr lang="en-US"/>
          </a:p>
        </p:txBody>
      </p:sp>
      <p:sp>
        <p:nvSpPr>
          <p:cNvPr id="7" name="Text Placeholder 6">
            <a:extLst>
              <a:ext uri="{FF2B5EF4-FFF2-40B4-BE49-F238E27FC236}">
                <a16:creationId xmlns:a16="http://schemas.microsoft.com/office/drawing/2014/main" id="{84E94DF6-1240-BC17-5FFA-B2F0D0017316}"/>
              </a:ext>
            </a:extLst>
          </p:cNvPr>
          <p:cNvSpPr>
            <a:spLocks noGrp="1"/>
          </p:cNvSpPr>
          <p:nvPr>
            <p:ph sz="half" idx="2"/>
          </p:nvPr>
        </p:nvSpPr>
        <p:spPr>
          <a:xfrm>
            <a:off x="7065913" y="832230"/>
            <a:ext cx="2896362" cy="366523"/>
          </a:xfrm>
          <a:solidFill>
            <a:schemeClr val="accent1">
              <a:lumMod val="75000"/>
            </a:schemeClr>
          </a:solidFill>
        </p:spPr>
        <p:txBody>
          <a:bodyPr vert="horz" lIns="91440" tIns="45720" rIns="91440" bIns="45720" rtlCol="0" anchor="t">
            <a:normAutofit/>
          </a:bodyPr>
          <a:lstStyle/>
          <a:p>
            <a:pPr marL="0" indent="0" algn="ctr">
              <a:buNone/>
            </a:pPr>
            <a:r>
              <a:rPr lang="en-US" sz="1800">
                <a:solidFill>
                  <a:schemeClr val="bg1"/>
                </a:solidFill>
              </a:rPr>
              <a:t>Rent against Population</a:t>
            </a:r>
          </a:p>
        </p:txBody>
      </p:sp>
      <p:sp>
        <p:nvSpPr>
          <p:cNvPr id="8" name="Text Placeholder 7">
            <a:extLst>
              <a:ext uri="{FF2B5EF4-FFF2-40B4-BE49-F238E27FC236}">
                <a16:creationId xmlns:a16="http://schemas.microsoft.com/office/drawing/2014/main" id="{3CBA5955-0006-F3B7-2490-B1AB2B698E59}"/>
              </a:ext>
            </a:extLst>
          </p:cNvPr>
          <p:cNvSpPr>
            <a:spLocks noGrp="1"/>
          </p:cNvSpPr>
          <p:nvPr>
            <p:ph type="body" sz="quarter" idx="4294967295"/>
          </p:nvPr>
        </p:nvSpPr>
        <p:spPr>
          <a:xfrm>
            <a:off x="7010400" y="3471863"/>
            <a:ext cx="3095625" cy="319087"/>
          </a:xfrm>
          <a:solidFill>
            <a:schemeClr val="accent1">
              <a:lumMod val="75000"/>
            </a:schemeClr>
          </a:solidFill>
        </p:spPr>
        <p:txBody>
          <a:bodyPr vert="horz" lIns="91440" tIns="45720" rIns="91440" bIns="45720" rtlCol="0" anchor="t">
            <a:normAutofit fontScale="92500" lnSpcReduction="20000"/>
          </a:bodyPr>
          <a:lstStyle/>
          <a:p>
            <a:pPr marL="0" indent="0" algn="ctr">
              <a:buNone/>
            </a:pPr>
            <a:r>
              <a:rPr lang="en-US" sz="1800">
                <a:solidFill>
                  <a:schemeClr val="bg1"/>
                </a:solidFill>
              </a:rPr>
              <a:t>Rent against Median Income</a:t>
            </a:r>
          </a:p>
        </p:txBody>
      </p:sp>
      <p:pic>
        <p:nvPicPr>
          <p:cNvPr id="4" name="Picture 3" descr="A graph with blue dots&#10;&#10;Description automatically generated">
            <a:extLst>
              <a:ext uri="{FF2B5EF4-FFF2-40B4-BE49-F238E27FC236}">
                <a16:creationId xmlns:a16="http://schemas.microsoft.com/office/drawing/2014/main" id="{D07D68A2-0A5B-B4AF-F9FD-7C8AD76F99F4}"/>
              </a:ext>
            </a:extLst>
          </p:cNvPr>
          <p:cNvPicPr>
            <a:picLocks noChangeAspect="1"/>
          </p:cNvPicPr>
          <p:nvPr/>
        </p:nvPicPr>
        <p:blipFill rotWithShape="1">
          <a:blip r:embed="rId2"/>
          <a:srcRect t="13262"/>
          <a:stretch/>
        </p:blipFill>
        <p:spPr>
          <a:xfrm>
            <a:off x="6790204" y="1321776"/>
            <a:ext cx="3168504" cy="2050258"/>
          </a:xfrm>
          <a:prstGeom prst="rect">
            <a:avLst/>
          </a:prstGeom>
        </p:spPr>
      </p:pic>
      <p:pic>
        <p:nvPicPr>
          <p:cNvPr id="5" name="Picture 4" descr="A graph with blue dots&#10;&#10;Description automatically generated">
            <a:extLst>
              <a:ext uri="{FF2B5EF4-FFF2-40B4-BE49-F238E27FC236}">
                <a16:creationId xmlns:a16="http://schemas.microsoft.com/office/drawing/2014/main" id="{029FEA80-FEBF-E297-89D7-FF8A3081C646}"/>
              </a:ext>
            </a:extLst>
          </p:cNvPr>
          <p:cNvPicPr>
            <a:picLocks noChangeAspect="1"/>
          </p:cNvPicPr>
          <p:nvPr/>
        </p:nvPicPr>
        <p:blipFill rotWithShape="1">
          <a:blip r:embed="rId3"/>
          <a:srcRect t="12915" b="632"/>
          <a:stretch/>
        </p:blipFill>
        <p:spPr>
          <a:xfrm>
            <a:off x="6726154" y="3884308"/>
            <a:ext cx="3292329" cy="2165434"/>
          </a:xfrm>
          <a:prstGeom prst="rect">
            <a:avLst/>
          </a:prstGeom>
        </p:spPr>
      </p:pic>
      <p:pic>
        <p:nvPicPr>
          <p:cNvPr id="6" name="Graphic 5" descr="Dollar outline">
            <a:extLst>
              <a:ext uri="{FF2B5EF4-FFF2-40B4-BE49-F238E27FC236}">
                <a16:creationId xmlns:a16="http://schemas.microsoft.com/office/drawing/2014/main" id="{5CCF9B4B-2D0F-A175-1A46-398D39DD92C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534775" y="904875"/>
            <a:ext cx="914400" cy="914400"/>
          </a:xfrm>
          <a:prstGeom prst="rect">
            <a:avLst/>
          </a:prstGeom>
        </p:spPr>
      </p:pic>
      <p:sp>
        <p:nvSpPr>
          <p:cNvPr id="12" name="TextBox 11">
            <a:extLst>
              <a:ext uri="{FF2B5EF4-FFF2-40B4-BE49-F238E27FC236}">
                <a16:creationId xmlns:a16="http://schemas.microsoft.com/office/drawing/2014/main" id="{0399941F-1088-D842-1735-BD40DD809A21}"/>
              </a:ext>
            </a:extLst>
          </p:cNvPr>
          <p:cNvSpPr txBox="1"/>
          <p:nvPr/>
        </p:nvSpPr>
        <p:spPr>
          <a:xfrm>
            <a:off x="1085850" y="876299"/>
            <a:ext cx="4191000" cy="369332"/>
          </a:xfrm>
          <a:prstGeom prst="rect">
            <a:avLst/>
          </a:prstGeom>
          <a:solidFill>
            <a:schemeClr val="accent1">
              <a:lumMod val="7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chemeClr val="bg1"/>
                </a:solidFill>
              </a:rPr>
              <a:t>MAIN FINDINGS</a:t>
            </a:r>
          </a:p>
        </p:txBody>
      </p:sp>
      <p:sp>
        <p:nvSpPr>
          <p:cNvPr id="10" name="TextBox 9">
            <a:extLst>
              <a:ext uri="{FF2B5EF4-FFF2-40B4-BE49-F238E27FC236}">
                <a16:creationId xmlns:a16="http://schemas.microsoft.com/office/drawing/2014/main" id="{BC9D4F07-D9AB-0C8B-1DF9-549EF5E4E37F}"/>
              </a:ext>
            </a:extLst>
          </p:cNvPr>
          <p:cNvSpPr txBox="1"/>
          <p:nvPr/>
        </p:nvSpPr>
        <p:spPr>
          <a:xfrm>
            <a:off x="1085850" y="1466850"/>
            <a:ext cx="4143375" cy="4524315"/>
          </a:xfrm>
          <a:prstGeom prst="rect">
            <a:avLst/>
          </a:prstGeom>
          <a:solidFill>
            <a:schemeClr val="accent1">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a:p>
          <a:p>
            <a:pPr marL="285750" indent="-285750">
              <a:buFont typeface="Arial"/>
              <a:buChar char="•"/>
            </a:pPr>
            <a:r>
              <a:rPr lang="en-US" b="1"/>
              <a:t>Does population size or median income have a stronger association with rent costs?</a:t>
            </a:r>
          </a:p>
          <a:p>
            <a:pPr marL="742950" lvl="1" indent="-285750">
              <a:buFont typeface="Courier New"/>
              <a:buChar char="o"/>
            </a:pPr>
            <a:r>
              <a:rPr lang="en-US"/>
              <a:t>54% of the changes in rent costs are accounted for by the changes in median income.</a:t>
            </a:r>
          </a:p>
          <a:p>
            <a:pPr marL="742950" lvl="1" indent="-285750">
              <a:buFont typeface="Courier New"/>
              <a:buChar char="o"/>
            </a:pPr>
            <a:r>
              <a:rPr lang="en-US"/>
              <a:t>10% of the changes in rent costs are accounted for by the changes in population size.</a:t>
            </a:r>
          </a:p>
          <a:p>
            <a:pPr marL="742950" lvl="1" indent="-285750">
              <a:buFont typeface="Courier New"/>
              <a:buChar char="o"/>
            </a:pPr>
            <a:r>
              <a:rPr lang="en-US">
                <a:ea typeface="+mn-lt"/>
                <a:cs typeface="+mn-lt"/>
              </a:rPr>
              <a:t>Median income has a stronger positive association with rent costs in comparison to population size. </a:t>
            </a:r>
            <a:endParaRPr lang="en-US"/>
          </a:p>
        </p:txBody>
      </p:sp>
      <p:sp>
        <p:nvSpPr>
          <p:cNvPr id="9" name="TextBox 8">
            <a:extLst>
              <a:ext uri="{FF2B5EF4-FFF2-40B4-BE49-F238E27FC236}">
                <a16:creationId xmlns:a16="http://schemas.microsoft.com/office/drawing/2014/main" id="{C669C65B-C34C-D8DB-30F3-AFC59C8B4114}"/>
              </a:ext>
            </a:extLst>
          </p:cNvPr>
          <p:cNvSpPr txBox="1"/>
          <p:nvPr/>
        </p:nvSpPr>
        <p:spPr>
          <a:xfrm>
            <a:off x="9963149" y="2038350"/>
            <a:ext cx="1638300" cy="369332"/>
          </a:xfrm>
          <a:prstGeom prst="rect">
            <a:avLst/>
          </a:prstGeom>
          <a:solidFill>
            <a:schemeClr val="accent1">
              <a:lumMod val="7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(R2) = .10220</a:t>
            </a:r>
          </a:p>
        </p:txBody>
      </p:sp>
      <p:sp>
        <p:nvSpPr>
          <p:cNvPr id="11" name="TextBox 10">
            <a:extLst>
              <a:ext uri="{FF2B5EF4-FFF2-40B4-BE49-F238E27FC236}">
                <a16:creationId xmlns:a16="http://schemas.microsoft.com/office/drawing/2014/main" id="{4875B66B-4043-78FD-A9EC-36D76DC67DC3}"/>
              </a:ext>
            </a:extLst>
          </p:cNvPr>
          <p:cNvSpPr txBox="1"/>
          <p:nvPr/>
        </p:nvSpPr>
        <p:spPr>
          <a:xfrm>
            <a:off x="10020299" y="4591049"/>
            <a:ext cx="1638300" cy="369332"/>
          </a:xfrm>
          <a:prstGeom prst="rect">
            <a:avLst/>
          </a:prstGeom>
          <a:solidFill>
            <a:schemeClr val="accent1">
              <a:lumMod val="7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(R2) = .53618</a:t>
            </a:r>
          </a:p>
        </p:txBody>
      </p:sp>
    </p:spTree>
    <p:extLst>
      <p:ext uri="{BB962C8B-B14F-4D97-AF65-F5344CB8AC3E}">
        <p14:creationId xmlns:p14="http://schemas.microsoft.com/office/powerpoint/2010/main" val="736803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B0577-2EFE-6699-3F3A-D3629A69DD0F}"/>
              </a:ext>
            </a:extLst>
          </p:cNvPr>
          <p:cNvSpPr>
            <a:spLocks noGrp="1"/>
          </p:cNvSpPr>
          <p:nvPr>
            <p:ph type="title"/>
          </p:nvPr>
        </p:nvSpPr>
        <p:spPr>
          <a:xfrm>
            <a:off x="591732" y="496216"/>
            <a:ext cx="4133560" cy="1268984"/>
          </a:xfrm>
        </p:spPr>
        <p:txBody>
          <a:bodyPr vert="horz" lIns="91440" tIns="45720" rIns="91440" bIns="45720" rtlCol="0" anchor="t">
            <a:normAutofit fontScale="90000"/>
          </a:bodyPr>
          <a:lstStyle/>
          <a:p>
            <a:pPr>
              <a:lnSpc>
                <a:spcPct val="90000"/>
              </a:lnSpc>
            </a:pPr>
            <a:r>
              <a:rPr lang="en-US" sz="2800"/>
              <a:t>Linear Regression Analysis: </a:t>
            </a:r>
            <a:br>
              <a:rPr lang="en-US" sz="2800"/>
            </a:br>
            <a:r>
              <a:rPr lang="en-US" sz="2800"/>
              <a:t>Population Size Associations</a:t>
            </a:r>
            <a:br>
              <a:rPr lang="en-US" sz="2800"/>
            </a:br>
            <a:endParaRPr lang="en-US" sz="2800"/>
          </a:p>
        </p:txBody>
      </p:sp>
      <p:sp>
        <p:nvSpPr>
          <p:cNvPr id="4" name="TextBox 3">
            <a:extLst>
              <a:ext uri="{FF2B5EF4-FFF2-40B4-BE49-F238E27FC236}">
                <a16:creationId xmlns:a16="http://schemas.microsoft.com/office/drawing/2014/main" id="{41675756-C807-353B-50A1-1401B965DF23}"/>
              </a:ext>
            </a:extLst>
          </p:cNvPr>
          <p:cNvSpPr txBox="1"/>
          <p:nvPr/>
        </p:nvSpPr>
        <p:spPr>
          <a:xfrm>
            <a:off x="574676" y="2645791"/>
            <a:ext cx="4162135" cy="3372612"/>
          </a:xfrm>
          <a:prstGeom prst="rect">
            <a:avLst/>
          </a:prstGeom>
          <a:solidFill>
            <a:schemeClr val="accent1">
              <a:lumMod val="60000"/>
              <a:lumOff val="40000"/>
            </a:schemeClr>
          </a:solidFill>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62500" lnSpcReduction="20000"/>
          </a:bodyPr>
          <a:lstStyle/>
          <a:p>
            <a:pPr marL="285750" indent="-228600">
              <a:spcBef>
                <a:spcPts val="900"/>
              </a:spcBef>
              <a:buFont typeface="Arial" panose="020B0604020202020204" pitchFamily="34" charset="0"/>
              <a:buChar char="•"/>
            </a:pPr>
            <a:r>
              <a:rPr lang="en-US" b="1"/>
              <a:t>Does population size have a strong association with the cost of </a:t>
            </a:r>
            <a:r>
              <a:rPr lang="en-US" b="1">
                <a:ea typeface="+mn-lt"/>
                <a:cs typeface="+mn-lt"/>
              </a:rPr>
              <a:t>utilities, transportation, food and/or median income earned?</a:t>
            </a:r>
          </a:p>
          <a:p>
            <a:pPr marL="742950" lvl="1" indent="-228600">
              <a:spcBef>
                <a:spcPts val="900"/>
              </a:spcBef>
              <a:buFont typeface="Courier New" panose="020B0604020202020204" pitchFamily="34" charset="0"/>
              <a:buChar char="o"/>
            </a:pPr>
            <a:r>
              <a:rPr lang="en-US" sz="2000"/>
              <a:t>All the models have a r-square value that is less than 1% which indicates that less than 1% of the changes in the variables are accounted for by the changes in the population size.</a:t>
            </a:r>
          </a:p>
          <a:p>
            <a:pPr marL="1200150" lvl="2" indent="-228600">
              <a:spcBef>
                <a:spcPts val="900"/>
              </a:spcBef>
              <a:buFont typeface="Wingdings" panose="020B0604020202020204" pitchFamily="34" charset="0"/>
              <a:buChar char="§"/>
            </a:pPr>
            <a:r>
              <a:rPr lang="en-US" sz="2000" b="1"/>
              <a:t>Utilities (R2): </a:t>
            </a:r>
            <a:r>
              <a:rPr lang="en-US" sz="2000"/>
              <a:t>.01107</a:t>
            </a:r>
          </a:p>
          <a:p>
            <a:pPr marL="1200150" lvl="2" indent="-228600">
              <a:spcBef>
                <a:spcPts val="900"/>
              </a:spcBef>
              <a:buFont typeface="Wingdings" panose="020B0604020202020204" pitchFamily="34" charset="0"/>
              <a:buChar char="§"/>
            </a:pPr>
            <a:r>
              <a:rPr lang="en-US" sz="2000" b="1"/>
              <a:t>Transportation (R2): </a:t>
            </a:r>
            <a:r>
              <a:rPr lang="en-US" sz="2000"/>
              <a:t>.06977</a:t>
            </a:r>
          </a:p>
          <a:p>
            <a:pPr marL="1200150" lvl="2" indent="-228600">
              <a:spcBef>
                <a:spcPts val="900"/>
              </a:spcBef>
              <a:buFont typeface="Wingdings" panose="020B0604020202020204" pitchFamily="34" charset="0"/>
              <a:buChar char="§"/>
            </a:pPr>
            <a:r>
              <a:rPr lang="en-US" sz="2000" b="1"/>
              <a:t>Food (R2): </a:t>
            </a:r>
            <a:r>
              <a:rPr lang="en-US" sz="2000"/>
              <a:t>.01807</a:t>
            </a:r>
          </a:p>
          <a:p>
            <a:pPr marL="1200150" lvl="2" indent="-228600">
              <a:spcBef>
                <a:spcPts val="900"/>
              </a:spcBef>
              <a:buFont typeface="Wingdings" panose="020B0604020202020204" pitchFamily="34" charset="0"/>
              <a:buChar char="§"/>
            </a:pPr>
            <a:r>
              <a:rPr lang="en-US" sz="2000" b="1"/>
              <a:t>Median Income (R2): </a:t>
            </a:r>
            <a:r>
              <a:rPr lang="en-US" sz="2000"/>
              <a:t>.04058</a:t>
            </a:r>
          </a:p>
          <a:p>
            <a:pPr marL="742950" lvl="1" indent="-228600">
              <a:spcBef>
                <a:spcPts val="900"/>
              </a:spcBef>
              <a:buFont typeface="Courier New" panose="020B0604020202020204" pitchFamily="34" charset="0"/>
              <a:buChar char="o"/>
            </a:pPr>
            <a:r>
              <a:rPr lang="en-US">
                <a:ea typeface="+mn-lt"/>
                <a:cs typeface="+mn-lt"/>
              </a:rPr>
              <a:t>A city's population size has zero association to the cost utilities, transportation, food and median income.</a:t>
            </a:r>
            <a:endParaRPr lang="en-US" sz="2000"/>
          </a:p>
          <a:p>
            <a:pPr marL="742950" lvl="1" indent="-228600">
              <a:spcBef>
                <a:spcPts val="900"/>
              </a:spcBef>
              <a:buFont typeface="Courier New" panose="020B0604020202020204" pitchFamily="34" charset="0"/>
              <a:buChar char="o"/>
            </a:pPr>
            <a:endParaRPr lang="en-US" sz="2000"/>
          </a:p>
          <a:p>
            <a:pPr marL="742950" lvl="1" indent="-228600">
              <a:spcBef>
                <a:spcPts val="900"/>
              </a:spcBef>
              <a:buFont typeface="Courier New" panose="020B0604020202020204" pitchFamily="34" charset="0"/>
              <a:buChar char="o"/>
            </a:pPr>
            <a:endParaRPr lang="en-US"/>
          </a:p>
          <a:p>
            <a:pPr indent="-228600">
              <a:spcBef>
                <a:spcPts val="900"/>
              </a:spcBef>
              <a:buFont typeface="Arial" panose="020B0604020202020204" pitchFamily="34" charset="0"/>
              <a:buChar char="•"/>
            </a:pPr>
            <a:endParaRPr lang="en-US"/>
          </a:p>
        </p:txBody>
      </p:sp>
      <p:pic>
        <p:nvPicPr>
          <p:cNvPr id="8" name="Picture 7" descr="A graph with blue dots&#10;&#10;Description automatically generated">
            <a:extLst>
              <a:ext uri="{FF2B5EF4-FFF2-40B4-BE49-F238E27FC236}">
                <a16:creationId xmlns:a16="http://schemas.microsoft.com/office/drawing/2014/main" id="{5AC8BBFD-1272-C9EA-82D9-2E6D31F3FB59}"/>
              </a:ext>
            </a:extLst>
          </p:cNvPr>
          <p:cNvPicPr>
            <a:picLocks noChangeAspect="1"/>
          </p:cNvPicPr>
          <p:nvPr/>
        </p:nvPicPr>
        <p:blipFill>
          <a:blip r:embed="rId2"/>
          <a:stretch>
            <a:fillRect/>
          </a:stretch>
        </p:blipFill>
        <p:spPr>
          <a:xfrm>
            <a:off x="5311754" y="1061605"/>
            <a:ext cx="3016278" cy="2284830"/>
          </a:xfrm>
          <a:prstGeom prst="rect">
            <a:avLst/>
          </a:prstGeom>
        </p:spPr>
      </p:pic>
      <p:pic>
        <p:nvPicPr>
          <p:cNvPr id="7" name="Picture 6" descr="A graph of blue dots&#10;&#10;Description automatically generated">
            <a:extLst>
              <a:ext uri="{FF2B5EF4-FFF2-40B4-BE49-F238E27FC236}">
                <a16:creationId xmlns:a16="http://schemas.microsoft.com/office/drawing/2014/main" id="{495DDEDE-D7EA-89FB-9425-4DC77EBF11B7}"/>
              </a:ext>
            </a:extLst>
          </p:cNvPr>
          <p:cNvPicPr>
            <a:picLocks noChangeAspect="1"/>
          </p:cNvPicPr>
          <p:nvPr/>
        </p:nvPicPr>
        <p:blipFill>
          <a:blip r:embed="rId3"/>
          <a:stretch>
            <a:fillRect/>
          </a:stretch>
        </p:blipFill>
        <p:spPr>
          <a:xfrm>
            <a:off x="8514872" y="1023505"/>
            <a:ext cx="3016278" cy="2284830"/>
          </a:xfrm>
          <a:prstGeom prst="rect">
            <a:avLst/>
          </a:prstGeom>
        </p:spPr>
      </p:pic>
      <p:pic>
        <p:nvPicPr>
          <p:cNvPr id="5" name="Picture 4" descr="A graph with blue dots&#10;&#10;Description automatically generated">
            <a:extLst>
              <a:ext uri="{FF2B5EF4-FFF2-40B4-BE49-F238E27FC236}">
                <a16:creationId xmlns:a16="http://schemas.microsoft.com/office/drawing/2014/main" id="{65BD3B04-13C4-957D-0377-6F3904DB13F8}"/>
              </a:ext>
            </a:extLst>
          </p:cNvPr>
          <p:cNvPicPr>
            <a:picLocks noChangeAspect="1"/>
          </p:cNvPicPr>
          <p:nvPr/>
        </p:nvPicPr>
        <p:blipFill>
          <a:blip r:embed="rId4"/>
          <a:stretch>
            <a:fillRect/>
          </a:stretch>
        </p:blipFill>
        <p:spPr>
          <a:xfrm>
            <a:off x="5283179" y="3900994"/>
            <a:ext cx="3016278" cy="2282017"/>
          </a:xfrm>
          <a:prstGeom prst="rect">
            <a:avLst/>
          </a:prstGeom>
        </p:spPr>
      </p:pic>
      <p:pic>
        <p:nvPicPr>
          <p:cNvPr id="6" name="Picture 5" descr="A graph with blue dots&#10;&#10;Description automatically generated">
            <a:extLst>
              <a:ext uri="{FF2B5EF4-FFF2-40B4-BE49-F238E27FC236}">
                <a16:creationId xmlns:a16="http://schemas.microsoft.com/office/drawing/2014/main" id="{2AA0FE60-E14B-C756-552F-7A0BC4EB1205}"/>
              </a:ext>
            </a:extLst>
          </p:cNvPr>
          <p:cNvPicPr>
            <a:picLocks noChangeAspect="1"/>
          </p:cNvPicPr>
          <p:nvPr/>
        </p:nvPicPr>
        <p:blipFill>
          <a:blip r:embed="rId5"/>
          <a:stretch>
            <a:fillRect/>
          </a:stretch>
        </p:blipFill>
        <p:spPr>
          <a:xfrm>
            <a:off x="8514872" y="4010989"/>
            <a:ext cx="3016278" cy="2179260"/>
          </a:xfrm>
          <a:prstGeom prst="rect">
            <a:avLst/>
          </a:prstGeom>
        </p:spPr>
      </p:pic>
      <p:sp>
        <p:nvSpPr>
          <p:cNvPr id="9" name="TextBox 8">
            <a:extLst>
              <a:ext uri="{FF2B5EF4-FFF2-40B4-BE49-F238E27FC236}">
                <a16:creationId xmlns:a16="http://schemas.microsoft.com/office/drawing/2014/main" id="{F3F7BEB0-D995-3A11-FEDC-B9F4B4916ABB}"/>
              </a:ext>
            </a:extLst>
          </p:cNvPr>
          <p:cNvSpPr txBox="1"/>
          <p:nvPr/>
        </p:nvSpPr>
        <p:spPr>
          <a:xfrm>
            <a:off x="5310554" y="434975"/>
            <a:ext cx="3174999" cy="369332"/>
          </a:xfrm>
          <a:prstGeom prst="rect">
            <a:avLst/>
          </a:prstGeom>
          <a:solidFill>
            <a:schemeClr val="accent1">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Utilities against Population</a:t>
            </a:r>
          </a:p>
        </p:txBody>
      </p:sp>
      <p:sp>
        <p:nvSpPr>
          <p:cNvPr id="10" name="TextBox 9">
            <a:extLst>
              <a:ext uri="{FF2B5EF4-FFF2-40B4-BE49-F238E27FC236}">
                <a16:creationId xmlns:a16="http://schemas.microsoft.com/office/drawing/2014/main" id="{0679888A-3A16-D165-B750-E0543021F593}"/>
              </a:ext>
            </a:extLst>
          </p:cNvPr>
          <p:cNvSpPr txBox="1"/>
          <p:nvPr/>
        </p:nvSpPr>
        <p:spPr>
          <a:xfrm>
            <a:off x="8889999" y="556845"/>
            <a:ext cx="2754923" cy="3614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TextBox 10">
            <a:extLst>
              <a:ext uri="{FF2B5EF4-FFF2-40B4-BE49-F238E27FC236}">
                <a16:creationId xmlns:a16="http://schemas.microsoft.com/office/drawing/2014/main" id="{7B8641C0-6ECF-B515-10BD-6C9F62296E87}"/>
              </a:ext>
            </a:extLst>
          </p:cNvPr>
          <p:cNvSpPr txBox="1"/>
          <p:nvPr/>
        </p:nvSpPr>
        <p:spPr>
          <a:xfrm>
            <a:off x="8860936" y="374651"/>
            <a:ext cx="2726835" cy="646331"/>
          </a:xfrm>
          <a:prstGeom prst="rect">
            <a:avLst/>
          </a:prstGeom>
          <a:solidFill>
            <a:schemeClr val="accent1">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Transportation against Population</a:t>
            </a:r>
            <a:endParaRPr lang="en-US"/>
          </a:p>
        </p:txBody>
      </p:sp>
      <p:sp>
        <p:nvSpPr>
          <p:cNvPr id="12" name="TextBox 11">
            <a:extLst>
              <a:ext uri="{FF2B5EF4-FFF2-40B4-BE49-F238E27FC236}">
                <a16:creationId xmlns:a16="http://schemas.microsoft.com/office/drawing/2014/main" id="{DF9A422F-E3E3-FCD7-FD18-7D4BA1FF3496}"/>
              </a:ext>
            </a:extLst>
          </p:cNvPr>
          <p:cNvSpPr txBox="1"/>
          <p:nvPr/>
        </p:nvSpPr>
        <p:spPr>
          <a:xfrm>
            <a:off x="5607538" y="3419230"/>
            <a:ext cx="2764692" cy="3419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4" name="TextBox 13">
            <a:extLst>
              <a:ext uri="{FF2B5EF4-FFF2-40B4-BE49-F238E27FC236}">
                <a16:creationId xmlns:a16="http://schemas.microsoft.com/office/drawing/2014/main" id="{E98A00B8-E384-FBB3-5E31-92020CA3A2F2}"/>
              </a:ext>
            </a:extLst>
          </p:cNvPr>
          <p:cNvSpPr txBox="1"/>
          <p:nvPr/>
        </p:nvSpPr>
        <p:spPr>
          <a:xfrm>
            <a:off x="5539154" y="3311769"/>
            <a:ext cx="2764692" cy="3516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22" name="TextBox 21">
            <a:extLst>
              <a:ext uri="{FF2B5EF4-FFF2-40B4-BE49-F238E27FC236}">
                <a16:creationId xmlns:a16="http://schemas.microsoft.com/office/drawing/2014/main" id="{083272DF-0D6F-518A-E8C5-386A96FC2FB0}"/>
              </a:ext>
            </a:extLst>
          </p:cNvPr>
          <p:cNvSpPr txBox="1"/>
          <p:nvPr/>
        </p:nvSpPr>
        <p:spPr>
          <a:xfrm>
            <a:off x="5500076" y="3477845"/>
            <a:ext cx="2977660" cy="369332"/>
          </a:xfrm>
          <a:prstGeom prst="rect">
            <a:avLst/>
          </a:prstGeom>
          <a:solidFill>
            <a:schemeClr val="accent1">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latin typeface="Neue Haas Grotesk Text Pro"/>
              </a:rPr>
              <a:t>Food</a:t>
            </a:r>
            <a:r>
              <a:rPr lang="en-US" b="1" baseline="0">
                <a:latin typeface="Neue Haas Grotesk Text Pro"/>
              </a:rPr>
              <a:t> against Population</a:t>
            </a:r>
            <a:endParaRPr lang="en-US"/>
          </a:p>
        </p:txBody>
      </p:sp>
      <p:sp>
        <p:nvSpPr>
          <p:cNvPr id="26" name="TextBox 25">
            <a:extLst>
              <a:ext uri="{FF2B5EF4-FFF2-40B4-BE49-F238E27FC236}">
                <a16:creationId xmlns:a16="http://schemas.microsoft.com/office/drawing/2014/main" id="{3BD4F4CA-F879-558B-0E63-2CEA24A56E46}"/>
              </a:ext>
            </a:extLst>
          </p:cNvPr>
          <p:cNvSpPr txBox="1"/>
          <p:nvPr/>
        </p:nvSpPr>
        <p:spPr>
          <a:xfrm>
            <a:off x="8912468" y="3360860"/>
            <a:ext cx="2618153" cy="646331"/>
          </a:xfrm>
          <a:prstGeom prst="rect">
            <a:avLst/>
          </a:prstGeom>
          <a:solidFill>
            <a:schemeClr val="accent1">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Neue Haas Grotesk Text Pro"/>
              </a:rPr>
              <a:t>Median Income</a:t>
            </a:r>
            <a:r>
              <a:rPr lang="en-US" b="1" baseline="0">
                <a:latin typeface="Neue Haas Grotesk Text Pro"/>
              </a:rPr>
              <a:t> against Population</a:t>
            </a:r>
            <a:endParaRPr lang="en-US"/>
          </a:p>
        </p:txBody>
      </p:sp>
      <p:pic>
        <p:nvPicPr>
          <p:cNvPr id="3" name="Graphic 2" descr="Dollar outline">
            <a:extLst>
              <a:ext uri="{FF2B5EF4-FFF2-40B4-BE49-F238E27FC236}">
                <a16:creationId xmlns:a16="http://schemas.microsoft.com/office/drawing/2014/main" id="{CFE9C0FF-22B5-D6C2-8D3B-5ACB4D7A97A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534775" y="942975"/>
            <a:ext cx="914400" cy="914400"/>
          </a:xfrm>
          <a:prstGeom prst="rect">
            <a:avLst/>
          </a:prstGeom>
        </p:spPr>
      </p:pic>
      <p:sp>
        <p:nvSpPr>
          <p:cNvPr id="13" name="TextBox 12">
            <a:extLst>
              <a:ext uri="{FF2B5EF4-FFF2-40B4-BE49-F238E27FC236}">
                <a16:creationId xmlns:a16="http://schemas.microsoft.com/office/drawing/2014/main" id="{87E85AEA-7AA8-6DC3-E479-81847A933F3B}"/>
              </a:ext>
            </a:extLst>
          </p:cNvPr>
          <p:cNvSpPr txBox="1"/>
          <p:nvPr/>
        </p:nvSpPr>
        <p:spPr>
          <a:xfrm>
            <a:off x="571499" y="2114549"/>
            <a:ext cx="4162425" cy="369332"/>
          </a:xfrm>
          <a:prstGeom prst="rect">
            <a:avLst/>
          </a:prstGeom>
          <a:solidFill>
            <a:schemeClr val="accent1">
              <a:lumMod val="7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FFFFFF"/>
                </a:solidFill>
              </a:rPr>
              <a:t>MAIN FINDINGS</a:t>
            </a:r>
            <a:endParaRPr lang="en-US"/>
          </a:p>
        </p:txBody>
      </p:sp>
    </p:spTree>
    <p:extLst>
      <p:ext uri="{BB962C8B-B14F-4D97-AF65-F5344CB8AC3E}">
        <p14:creationId xmlns:p14="http://schemas.microsoft.com/office/powerpoint/2010/main" val="3865118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E358C9-605B-9803-2554-11EE6DDF46A0}"/>
              </a:ext>
            </a:extLst>
          </p:cNvPr>
          <p:cNvSpPr>
            <a:spLocks noGrp="1"/>
          </p:cNvSpPr>
          <p:nvPr>
            <p:ph type="title"/>
          </p:nvPr>
        </p:nvSpPr>
        <p:spPr>
          <a:xfrm>
            <a:off x="565150" y="770889"/>
            <a:ext cx="4541445" cy="1587449"/>
          </a:xfrm>
        </p:spPr>
        <p:txBody>
          <a:bodyPr vert="horz" lIns="91440" tIns="45720" rIns="91440" bIns="45720" rtlCol="0">
            <a:normAutofit/>
          </a:bodyPr>
          <a:lstStyle/>
          <a:p>
            <a:r>
              <a:rPr lang="en-US"/>
              <a:t>Regression Analysis</a:t>
            </a:r>
          </a:p>
        </p:txBody>
      </p:sp>
      <p:sp>
        <p:nvSpPr>
          <p:cNvPr id="52" name="Content Placeholder 51">
            <a:extLst>
              <a:ext uri="{FF2B5EF4-FFF2-40B4-BE49-F238E27FC236}">
                <a16:creationId xmlns:a16="http://schemas.microsoft.com/office/drawing/2014/main" id="{CD1F516C-B1F4-956B-BC84-803F607A96CD}"/>
              </a:ext>
            </a:extLst>
          </p:cNvPr>
          <p:cNvSpPr>
            <a:spLocks noGrp="1"/>
          </p:cNvSpPr>
          <p:nvPr>
            <p:ph idx="1"/>
          </p:nvPr>
        </p:nvSpPr>
        <p:spPr>
          <a:xfrm>
            <a:off x="4162164" y="731472"/>
            <a:ext cx="7271499" cy="2152894"/>
          </a:xfrm>
          <a:solidFill>
            <a:schemeClr val="accent1">
              <a:lumMod val="60000"/>
              <a:lumOff val="40000"/>
            </a:schemeClr>
          </a:solidFill>
        </p:spPr>
        <p:txBody>
          <a:bodyPr vert="horz" lIns="91440" tIns="45720" rIns="91440" bIns="45720" rtlCol="0" anchor="t">
            <a:normAutofit/>
          </a:bodyPr>
          <a:lstStyle/>
          <a:p>
            <a:r>
              <a:rPr lang="en-US" sz="1600">
                <a:ea typeface="+mn-lt"/>
                <a:cs typeface="+mn-lt"/>
              </a:rPr>
              <a:t>The first figure shows the estimated effects of the independent variable 'food' on the dependent variable '</a:t>
            </a:r>
            <a:r>
              <a:rPr lang="en-US" sz="1600" err="1">
                <a:ea typeface="+mn-lt"/>
                <a:cs typeface="+mn-lt"/>
              </a:rPr>
              <a:t>total_income_web_data</a:t>
            </a:r>
            <a:r>
              <a:rPr lang="en-US" sz="1600">
                <a:ea typeface="+mn-lt"/>
                <a:cs typeface="+mn-lt"/>
              </a:rPr>
              <a:t>'.</a:t>
            </a:r>
            <a:endParaRPr lang="en-US" sz="1600"/>
          </a:p>
          <a:p>
            <a:r>
              <a:rPr lang="en-US" sz="1600">
                <a:ea typeface="+mn-lt"/>
                <a:cs typeface="+mn-lt"/>
              </a:rPr>
              <a:t>The second figure shows the estimated effects of the independent variable 'transportation' on the dependent variable '</a:t>
            </a:r>
            <a:r>
              <a:rPr lang="en-US" sz="1600" err="1">
                <a:ea typeface="+mn-lt"/>
                <a:cs typeface="+mn-lt"/>
              </a:rPr>
              <a:t>total_income_web_data</a:t>
            </a:r>
            <a:r>
              <a:rPr lang="en-US" sz="1600">
                <a:ea typeface="+mn-lt"/>
                <a:cs typeface="+mn-lt"/>
              </a:rPr>
              <a:t>'.</a:t>
            </a:r>
            <a:endParaRPr lang="en-US" sz="1600"/>
          </a:p>
          <a:p>
            <a:r>
              <a:rPr lang="en-US" sz="1600">
                <a:ea typeface="+mn-lt"/>
                <a:cs typeface="+mn-lt"/>
              </a:rPr>
              <a:t>The third figure shows the estimated effects of the independent variable 'utilities' on the dependent variable '</a:t>
            </a:r>
            <a:r>
              <a:rPr lang="en-US" sz="1600" err="1">
                <a:ea typeface="+mn-lt"/>
                <a:cs typeface="+mn-lt"/>
              </a:rPr>
              <a:t>total_income_web_data</a:t>
            </a:r>
            <a:r>
              <a:rPr lang="en-US" sz="1600">
                <a:ea typeface="+mn-lt"/>
                <a:cs typeface="+mn-lt"/>
              </a:rPr>
              <a:t>'.</a:t>
            </a:r>
            <a:endParaRPr lang="en-US" sz="1600"/>
          </a:p>
          <a:p>
            <a:pPr marL="0" indent="0">
              <a:buNone/>
            </a:pPr>
            <a:endParaRPr lang="en-US" sz="1600"/>
          </a:p>
          <a:p>
            <a:endParaRPr lang="en-US" sz="1600"/>
          </a:p>
          <a:p>
            <a:endParaRPr lang="en-US" sz="1600"/>
          </a:p>
        </p:txBody>
      </p:sp>
      <p:pic>
        <p:nvPicPr>
          <p:cNvPr id="5" name="Picture 4" descr="A screenshot of a computer&#10;&#10;Description automatically generated">
            <a:extLst>
              <a:ext uri="{FF2B5EF4-FFF2-40B4-BE49-F238E27FC236}">
                <a16:creationId xmlns:a16="http://schemas.microsoft.com/office/drawing/2014/main" id="{B68C6684-3515-9439-7DAA-06BE404D089C}"/>
              </a:ext>
            </a:extLst>
          </p:cNvPr>
          <p:cNvPicPr>
            <a:picLocks noChangeAspect="1"/>
          </p:cNvPicPr>
          <p:nvPr/>
        </p:nvPicPr>
        <p:blipFill>
          <a:blip r:embed="rId2"/>
          <a:stretch>
            <a:fillRect/>
          </a:stretch>
        </p:blipFill>
        <p:spPr>
          <a:xfrm>
            <a:off x="325788" y="3179471"/>
            <a:ext cx="3796691" cy="2794737"/>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A3AB6A8D-D51F-EA33-77EE-6816E14F52E7}"/>
              </a:ext>
            </a:extLst>
          </p:cNvPr>
          <p:cNvPicPr>
            <a:picLocks noChangeAspect="1"/>
          </p:cNvPicPr>
          <p:nvPr/>
        </p:nvPicPr>
        <p:blipFill>
          <a:blip r:embed="rId3"/>
          <a:stretch>
            <a:fillRect/>
          </a:stretch>
        </p:blipFill>
        <p:spPr>
          <a:xfrm>
            <a:off x="4355071" y="3179021"/>
            <a:ext cx="3474720" cy="2795638"/>
          </a:xfrm>
          <a:prstGeom prst="rect">
            <a:avLst/>
          </a:prstGeom>
        </p:spPr>
      </p:pic>
      <p:pic>
        <p:nvPicPr>
          <p:cNvPr id="4" name="Content Placeholder 3" descr="A screenshot of a computer&#10;&#10;Description automatically generated">
            <a:extLst>
              <a:ext uri="{FF2B5EF4-FFF2-40B4-BE49-F238E27FC236}">
                <a16:creationId xmlns:a16="http://schemas.microsoft.com/office/drawing/2014/main" id="{EF8888C1-D17F-1577-6A3A-8A42BFA55BB8}"/>
              </a:ext>
            </a:extLst>
          </p:cNvPr>
          <p:cNvPicPr>
            <a:picLocks noChangeAspect="1"/>
          </p:cNvPicPr>
          <p:nvPr/>
        </p:nvPicPr>
        <p:blipFill>
          <a:blip r:embed="rId4"/>
          <a:stretch>
            <a:fillRect/>
          </a:stretch>
        </p:blipFill>
        <p:spPr>
          <a:xfrm>
            <a:off x="8062384" y="3222819"/>
            <a:ext cx="3474720" cy="2665112"/>
          </a:xfrm>
          <a:prstGeom prst="rect">
            <a:avLst/>
          </a:prstGeom>
        </p:spPr>
      </p:pic>
      <p:grpSp>
        <p:nvGrpSpPr>
          <p:cNvPr id="57" name="Group 56">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58"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63" name="Straight Connector 62">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 name="Graphic 2" descr="Dollar outline">
            <a:extLst>
              <a:ext uri="{FF2B5EF4-FFF2-40B4-BE49-F238E27FC236}">
                <a16:creationId xmlns:a16="http://schemas.microsoft.com/office/drawing/2014/main" id="{18CEC600-69C7-9993-84EA-830E9BE45C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534775" y="895350"/>
            <a:ext cx="914400" cy="914400"/>
          </a:xfrm>
          <a:prstGeom prst="rect">
            <a:avLst/>
          </a:prstGeom>
        </p:spPr>
      </p:pic>
    </p:spTree>
    <p:extLst>
      <p:ext uri="{BB962C8B-B14F-4D97-AF65-F5344CB8AC3E}">
        <p14:creationId xmlns:p14="http://schemas.microsoft.com/office/powerpoint/2010/main" val="978182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AAFF2F-0874-33F8-4883-C75C52C263C3}"/>
              </a:ext>
            </a:extLst>
          </p:cNvPr>
          <p:cNvSpPr>
            <a:spLocks noGrp="1"/>
          </p:cNvSpPr>
          <p:nvPr>
            <p:ph idx="1"/>
          </p:nvPr>
        </p:nvSpPr>
        <p:spPr>
          <a:xfrm>
            <a:off x="6708695" y="944539"/>
            <a:ext cx="4402902" cy="4585647"/>
          </a:xfrm>
          <a:solidFill>
            <a:schemeClr val="accent1">
              <a:lumMod val="40000"/>
              <a:lumOff val="60000"/>
            </a:schemeClr>
          </a:solidFill>
        </p:spPr>
        <p:txBody>
          <a:bodyPr vert="horz" lIns="91440" tIns="45720" rIns="91440" bIns="45720" rtlCol="0" anchor="t">
            <a:normAutofit/>
          </a:bodyPr>
          <a:lstStyle/>
          <a:p>
            <a:pPr marL="0" indent="0">
              <a:buNone/>
            </a:pPr>
            <a:r>
              <a:rPr lang="en-US">
                <a:ea typeface="+mn-lt"/>
                <a:cs typeface="+mn-lt"/>
              </a:rPr>
              <a:t>Most expensive and least expensive cities to live in the United States</a:t>
            </a:r>
          </a:p>
          <a:p>
            <a:r>
              <a:rPr lang="en-US" sz="1400">
                <a:latin typeface="Neue Haas Grotesk Text Pro"/>
                <a:ea typeface="+mn-lt"/>
                <a:cs typeface="+mn-lt"/>
              </a:rPr>
              <a:t>Cities assigned to Cluster 1 are characterized by having a higher total cost of living compared to other cities in the dataset. These cities share commonalities in terms of higher expenses for rent, transportation, food, and utilities.</a:t>
            </a:r>
            <a:endParaRPr lang="en-US" sz="1400">
              <a:latin typeface="Neue Haas Grotesk Text Pro"/>
              <a:cs typeface="Times New Roman"/>
            </a:endParaRPr>
          </a:p>
          <a:p>
            <a:r>
              <a:rPr lang="en-US" sz="1400">
                <a:ea typeface="+mn-lt"/>
                <a:cs typeface="+mn-lt"/>
              </a:rPr>
              <a:t>Cities assigned to Cluster 0 are characterized by having a lower total cost of living compared to other cities in the dataset. These cities share commonalities in terms of lower expenses for rent, transportation, food, and utilities.</a:t>
            </a:r>
            <a:endParaRPr lang="en-US" sz="1400"/>
          </a:p>
          <a:p>
            <a:pPr marL="0" indent="0">
              <a:buNone/>
            </a:pPr>
            <a:endParaRPr lang="en-US" sz="1400"/>
          </a:p>
          <a:p>
            <a:pPr marL="0" indent="0">
              <a:buNone/>
            </a:pPr>
            <a:endParaRPr lang="en-US"/>
          </a:p>
          <a:p>
            <a:pPr marL="0" indent="0">
              <a:buNone/>
            </a:pPr>
            <a:endParaRPr lang="en-US"/>
          </a:p>
          <a:p>
            <a:pPr marL="0" indent="0">
              <a:buNone/>
            </a:pPr>
            <a:endParaRPr lang="en-US"/>
          </a:p>
        </p:txBody>
      </p:sp>
      <p:pic>
        <p:nvPicPr>
          <p:cNvPr id="4" name="Picture 3" descr="A screenshot of a computer code&#10;&#10;Description automatically generated">
            <a:extLst>
              <a:ext uri="{FF2B5EF4-FFF2-40B4-BE49-F238E27FC236}">
                <a16:creationId xmlns:a16="http://schemas.microsoft.com/office/drawing/2014/main" id="{D2D060CE-E4CE-6D14-8F73-8B7EDC09232E}"/>
              </a:ext>
            </a:extLst>
          </p:cNvPr>
          <p:cNvPicPr>
            <a:picLocks noChangeAspect="1"/>
          </p:cNvPicPr>
          <p:nvPr/>
        </p:nvPicPr>
        <p:blipFill>
          <a:blip r:embed="rId2"/>
          <a:stretch>
            <a:fillRect/>
          </a:stretch>
        </p:blipFill>
        <p:spPr>
          <a:xfrm>
            <a:off x="1073308" y="2058287"/>
            <a:ext cx="4434288" cy="3425298"/>
          </a:xfrm>
          <a:prstGeom prst="rect">
            <a:avLst/>
          </a:prstGeom>
        </p:spPr>
      </p:pic>
      <p:pic>
        <p:nvPicPr>
          <p:cNvPr id="5" name="Graphic 4" descr="Dollar outline">
            <a:extLst>
              <a:ext uri="{FF2B5EF4-FFF2-40B4-BE49-F238E27FC236}">
                <a16:creationId xmlns:a16="http://schemas.microsoft.com/office/drawing/2014/main" id="{3FDD1DDA-3D09-A066-C400-2AEDFCF416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648536" y="1015373"/>
            <a:ext cx="714776" cy="733762"/>
          </a:xfrm>
          <a:prstGeom prst="rect">
            <a:avLst/>
          </a:prstGeom>
        </p:spPr>
      </p:pic>
      <p:sp>
        <p:nvSpPr>
          <p:cNvPr id="7" name="Title 6">
            <a:extLst>
              <a:ext uri="{FF2B5EF4-FFF2-40B4-BE49-F238E27FC236}">
                <a16:creationId xmlns:a16="http://schemas.microsoft.com/office/drawing/2014/main" id="{87BAAAF1-D7A0-94CA-98E0-86757D6BF332}"/>
              </a:ext>
            </a:extLst>
          </p:cNvPr>
          <p:cNvSpPr>
            <a:spLocks noGrp="1"/>
          </p:cNvSpPr>
          <p:nvPr>
            <p:ph type="title"/>
          </p:nvPr>
        </p:nvSpPr>
        <p:spPr>
          <a:xfrm>
            <a:off x="1599832" y="657761"/>
            <a:ext cx="3609982" cy="1395043"/>
          </a:xfrm>
        </p:spPr>
        <p:txBody>
          <a:bodyPr/>
          <a:lstStyle/>
          <a:p>
            <a:r>
              <a:rPr lang="en-US"/>
              <a:t>Cluster Analysis</a:t>
            </a:r>
          </a:p>
        </p:txBody>
      </p:sp>
    </p:spTree>
    <p:extLst>
      <p:ext uri="{BB962C8B-B14F-4D97-AF65-F5344CB8AC3E}">
        <p14:creationId xmlns:p14="http://schemas.microsoft.com/office/powerpoint/2010/main" val="145160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3A81-CFB4-FE4D-4097-4B9D7E4273DB}"/>
              </a:ext>
            </a:extLst>
          </p:cNvPr>
          <p:cNvSpPr>
            <a:spLocks noGrp="1"/>
          </p:cNvSpPr>
          <p:nvPr>
            <p:ph type="title"/>
          </p:nvPr>
        </p:nvSpPr>
        <p:spPr>
          <a:xfrm>
            <a:off x="353367" y="1340762"/>
            <a:ext cx="4741021" cy="4452137"/>
          </a:xfrm>
          <a:solidFill>
            <a:schemeClr val="accent1">
              <a:lumMod val="60000"/>
              <a:lumOff val="40000"/>
            </a:schemeClr>
          </a:solidFill>
        </p:spPr>
        <p:txBody>
          <a:bodyPr>
            <a:normAutofit fontScale="90000"/>
          </a:bodyPr>
          <a:lstStyle/>
          <a:p>
            <a:r>
              <a:rPr lang="en-US" sz="1800" b="0">
                <a:ea typeface="+mj-lt"/>
                <a:cs typeface="+mj-lt"/>
              </a:rPr>
              <a:t>Cluster states and cities based on their overall cost of living index. This would allow us to identify groups of states and cities with similar costs of living.</a:t>
            </a:r>
            <a:br>
              <a:rPr lang="en-US" sz="1800" b="0"/>
            </a:br>
            <a:br>
              <a:rPr lang="en-US" sz="1800" b="0"/>
            </a:br>
            <a:r>
              <a:rPr lang="en-US" sz="1800" b="0"/>
              <a:t>The cluster centers represent the average</a:t>
            </a:r>
            <a:br>
              <a:rPr lang="en-US" sz="1800" b="0"/>
            </a:br>
            <a:r>
              <a:rPr lang="en-US" sz="1800" b="0"/>
              <a:t>values of food, rent, utilities, and transportation </a:t>
            </a:r>
            <a:br>
              <a:rPr lang="en-US" sz="1800" b="0"/>
            </a:br>
            <a:r>
              <a:rPr lang="en-US" sz="1800" b="0"/>
              <a:t>within each  cluster. These are the points around which the data points in each </a:t>
            </a:r>
            <a:br>
              <a:rPr lang="en-US" sz="1800" b="0"/>
            </a:br>
            <a:r>
              <a:rPr lang="en-US" sz="1800" b="0"/>
              <a:t>cluster tend to gather.</a:t>
            </a:r>
            <a:br>
              <a:rPr lang="en-US" sz="1800" b="0"/>
            </a:br>
            <a:br>
              <a:rPr lang="en-US" sz="1800" b="0"/>
            </a:br>
            <a:r>
              <a:rPr lang="en-US" sz="1800" b="0"/>
              <a:t>By inspecting the printed information for </a:t>
            </a:r>
            <a:br>
              <a:rPr lang="en-US" sz="1800" b="0"/>
            </a:br>
            <a:r>
              <a:rPr lang="en-US" sz="1800" b="0"/>
              <a:t>each cluster, you can identify which states  </a:t>
            </a:r>
            <a:br>
              <a:rPr lang="en-US" sz="1800" b="0"/>
            </a:br>
            <a:r>
              <a:rPr lang="en-US" sz="1800" b="0"/>
              <a:t>and cities belong to each cluster and observe </a:t>
            </a:r>
            <a:br>
              <a:rPr lang="en-US" sz="1800" b="0"/>
            </a:br>
            <a:r>
              <a:rPr lang="en-US" sz="1800" b="0"/>
              <a:t>the characteristics values of food, rent, utilities and transportation in those clusters.</a:t>
            </a:r>
            <a:br>
              <a:rPr lang="en-US" sz="1800" b="0"/>
            </a:br>
            <a:br>
              <a:rPr lang="en-US" sz="1800" b="0"/>
            </a:br>
            <a:br>
              <a:rPr lang="en-US" sz="1800"/>
            </a:br>
            <a:br>
              <a:rPr lang="en-US" sz="1800"/>
            </a:br>
            <a:br>
              <a:rPr lang="en-US" sz="1800"/>
            </a:br>
            <a:endParaRPr lang="en-US" sz="1400"/>
          </a:p>
        </p:txBody>
      </p:sp>
      <p:pic>
        <p:nvPicPr>
          <p:cNvPr id="4" name="Content Placeholder 3" descr="A screenshot of a computer&#10;&#10;Description automatically generated">
            <a:extLst>
              <a:ext uri="{FF2B5EF4-FFF2-40B4-BE49-F238E27FC236}">
                <a16:creationId xmlns:a16="http://schemas.microsoft.com/office/drawing/2014/main" id="{116B2758-DD1C-5625-4D4A-597C06BD5281}"/>
              </a:ext>
            </a:extLst>
          </p:cNvPr>
          <p:cNvPicPr>
            <a:picLocks noGrp="1" noChangeAspect="1"/>
          </p:cNvPicPr>
          <p:nvPr>
            <p:ph idx="1"/>
          </p:nvPr>
        </p:nvPicPr>
        <p:blipFill>
          <a:blip r:embed="rId2"/>
          <a:stretch>
            <a:fillRect/>
          </a:stretch>
        </p:blipFill>
        <p:spPr>
          <a:xfrm>
            <a:off x="5210376" y="209788"/>
            <a:ext cx="4273717" cy="2925752"/>
          </a:xfrm>
        </p:spPr>
      </p:pic>
      <p:pic>
        <p:nvPicPr>
          <p:cNvPr id="5" name="Picture 4" descr="A screenshot of a computer&#10;&#10;Description automatically generated">
            <a:extLst>
              <a:ext uri="{FF2B5EF4-FFF2-40B4-BE49-F238E27FC236}">
                <a16:creationId xmlns:a16="http://schemas.microsoft.com/office/drawing/2014/main" id="{518E5D79-F8AA-417A-26F8-E0B64D936F2D}"/>
              </a:ext>
            </a:extLst>
          </p:cNvPr>
          <p:cNvPicPr>
            <a:picLocks noChangeAspect="1"/>
          </p:cNvPicPr>
          <p:nvPr/>
        </p:nvPicPr>
        <p:blipFill>
          <a:blip r:embed="rId3"/>
          <a:stretch>
            <a:fillRect/>
          </a:stretch>
        </p:blipFill>
        <p:spPr>
          <a:xfrm>
            <a:off x="9489327" y="374105"/>
            <a:ext cx="2533663" cy="2946029"/>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7757CE32-28B1-50F0-8158-C5C214CF0B3F}"/>
              </a:ext>
            </a:extLst>
          </p:cNvPr>
          <p:cNvPicPr>
            <a:picLocks noChangeAspect="1"/>
          </p:cNvPicPr>
          <p:nvPr/>
        </p:nvPicPr>
        <p:blipFill>
          <a:blip r:embed="rId4"/>
          <a:stretch>
            <a:fillRect/>
          </a:stretch>
        </p:blipFill>
        <p:spPr>
          <a:xfrm>
            <a:off x="5413199" y="3502317"/>
            <a:ext cx="3471060" cy="2946011"/>
          </a:xfrm>
          <a:prstGeom prst="rect">
            <a:avLst/>
          </a:prstGeom>
        </p:spPr>
      </p:pic>
      <p:pic>
        <p:nvPicPr>
          <p:cNvPr id="7" name="Picture 6">
            <a:extLst>
              <a:ext uri="{FF2B5EF4-FFF2-40B4-BE49-F238E27FC236}">
                <a16:creationId xmlns:a16="http://schemas.microsoft.com/office/drawing/2014/main" id="{C02247E7-102E-FF6B-1A7E-2C34A3635E74}"/>
              </a:ext>
            </a:extLst>
          </p:cNvPr>
          <p:cNvPicPr>
            <a:picLocks noChangeAspect="1"/>
          </p:cNvPicPr>
          <p:nvPr/>
        </p:nvPicPr>
        <p:blipFill>
          <a:blip r:embed="rId5"/>
          <a:stretch>
            <a:fillRect/>
          </a:stretch>
        </p:blipFill>
        <p:spPr>
          <a:xfrm>
            <a:off x="9609408" y="3498043"/>
            <a:ext cx="2364003" cy="3357765"/>
          </a:xfrm>
          <a:prstGeom prst="rect">
            <a:avLst/>
          </a:prstGeom>
        </p:spPr>
      </p:pic>
      <p:pic>
        <p:nvPicPr>
          <p:cNvPr id="3" name="Graphic 2" descr="Dollar outline">
            <a:extLst>
              <a:ext uri="{FF2B5EF4-FFF2-40B4-BE49-F238E27FC236}">
                <a16:creationId xmlns:a16="http://schemas.microsoft.com/office/drawing/2014/main" id="{ECF9BBEE-A73F-A0D6-4E5A-5ED41850A71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828972" y="-42233"/>
            <a:ext cx="504825" cy="504825"/>
          </a:xfrm>
          <a:prstGeom prst="rect">
            <a:avLst/>
          </a:prstGeom>
        </p:spPr>
      </p:pic>
      <p:sp>
        <p:nvSpPr>
          <p:cNvPr id="8" name="TextBox 7">
            <a:extLst>
              <a:ext uri="{FF2B5EF4-FFF2-40B4-BE49-F238E27FC236}">
                <a16:creationId xmlns:a16="http://schemas.microsoft.com/office/drawing/2014/main" id="{FEE9579D-8546-59EE-9FFF-52FB0169A277}"/>
              </a:ext>
            </a:extLst>
          </p:cNvPr>
          <p:cNvSpPr txBox="1"/>
          <p:nvPr/>
        </p:nvSpPr>
        <p:spPr>
          <a:xfrm>
            <a:off x="219075" y="466724"/>
            <a:ext cx="47434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a:t>Cluster Analysis</a:t>
            </a:r>
            <a:endParaRPr lang="en-US"/>
          </a:p>
        </p:txBody>
      </p:sp>
    </p:spTree>
    <p:extLst>
      <p:ext uri="{BB962C8B-B14F-4D97-AF65-F5344CB8AC3E}">
        <p14:creationId xmlns:p14="http://schemas.microsoft.com/office/powerpoint/2010/main" val="2224031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omputer&#10;&#10;Description automatically generated">
            <a:extLst>
              <a:ext uri="{FF2B5EF4-FFF2-40B4-BE49-F238E27FC236}">
                <a16:creationId xmlns:a16="http://schemas.microsoft.com/office/drawing/2014/main" id="{031A85AD-02F5-E562-9322-5E17E380B142}"/>
              </a:ext>
            </a:extLst>
          </p:cNvPr>
          <p:cNvPicPr>
            <a:picLocks noChangeAspect="1"/>
          </p:cNvPicPr>
          <p:nvPr/>
        </p:nvPicPr>
        <p:blipFill>
          <a:blip r:embed="rId2"/>
          <a:stretch>
            <a:fillRect/>
          </a:stretch>
        </p:blipFill>
        <p:spPr>
          <a:xfrm>
            <a:off x="7455845" y="436715"/>
            <a:ext cx="3591355" cy="2847339"/>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D7B945DA-5446-8647-F916-F26CBE97736F}"/>
              </a:ext>
            </a:extLst>
          </p:cNvPr>
          <p:cNvPicPr>
            <a:picLocks noChangeAspect="1"/>
          </p:cNvPicPr>
          <p:nvPr/>
        </p:nvPicPr>
        <p:blipFill>
          <a:blip r:embed="rId3"/>
          <a:stretch>
            <a:fillRect/>
          </a:stretch>
        </p:blipFill>
        <p:spPr>
          <a:xfrm>
            <a:off x="7480861" y="3618706"/>
            <a:ext cx="3565795" cy="2863700"/>
          </a:xfrm>
          <a:prstGeom prst="rect">
            <a:avLst/>
          </a:prstGeom>
        </p:spPr>
      </p:pic>
      <p:cxnSp>
        <p:nvCxnSpPr>
          <p:cNvPr id="31" name="Straight Connector 30">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0D40C408-1C95-CC45-87A7-61CE8B1F93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4" name="Freeform 22">
              <a:extLst>
                <a:ext uri="{FF2B5EF4-FFF2-40B4-BE49-F238E27FC236}">
                  <a16:creationId xmlns:a16="http://schemas.microsoft.com/office/drawing/2014/main" id="{064C34AA-742A-4849-8CD3-EBD627656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24">
              <a:extLst>
                <a:ext uri="{FF2B5EF4-FFF2-40B4-BE49-F238E27FC236}">
                  <a16:creationId xmlns:a16="http://schemas.microsoft.com/office/drawing/2014/main" id="{EC6ED33D-9A7B-5247-BA45-456AE5F3B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26">
              <a:extLst>
                <a:ext uri="{FF2B5EF4-FFF2-40B4-BE49-F238E27FC236}">
                  <a16:creationId xmlns:a16="http://schemas.microsoft.com/office/drawing/2014/main" id="{143DF02F-6797-8A48-8141-360A16A5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27">
              <a:extLst>
                <a:ext uri="{FF2B5EF4-FFF2-40B4-BE49-F238E27FC236}">
                  <a16:creationId xmlns:a16="http://schemas.microsoft.com/office/drawing/2014/main" id="{FDD14875-9EDB-984E-9EDE-3C3A422D9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3" name="Graphic 2" descr="Dollar outline">
            <a:extLst>
              <a:ext uri="{FF2B5EF4-FFF2-40B4-BE49-F238E27FC236}">
                <a16:creationId xmlns:a16="http://schemas.microsoft.com/office/drawing/2014/main" id="{84063758-91E2-6652-4399-AE6193573CF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504762" y="944592"/>
            <a:ext cx="914400" cy="914400"/>
          </a:xfrm>
          <a:prstGeom prst="rect">
            <a:avLst/>
          </a:prstGeom>
        </p:spPr>
      </p:pic>
      <p:sp>
        <p:nvSpPr>
          <p:cNvPr id="6" name="TextBox 5">
            <a:extLst>
              <a:ext uri="{FF2B5EF4-FFF2-40B4-BE49-F238E27FC236}">
                <a16:creationId xmlns:a16="http://schemas.microsoft.com/office/drawing/2014/main" id="{472ED9E4-9924-AEAD-1A1A-1E0F5B944F96}"/>
              </a:ext>
            </a:extLst>
          </p:cNvPr>
          <p:cNvSpPr txBox="1"/>
          <p:nvPr/>
        </p:nvSpPr>
        <p:spPr>
          <a:xfrm>
            <a:off x="1243401" y="1273921"/>
            <a:ext cx="4502125" cy="1169551"/>
          </a:xfrm>
          <a:prstGeom prst="rect">
            <a:avLst/>
          </a:prstGeom>
          <a:solidFill>
            <a:schemeClr val="accent1">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aseline="0">
                <a:latin typeface="Neue Haas Grotesk Text Pro"/>
              </a:rPr>
              <a:t>The scatter plot provides a visual representation of how the states and cities are grouped based on food and rent. Data points with similar cost components are grouped, and the cluster centers indicate each cluster's central tendencies.</a:t>
            </a:r>
            <a:endParaRPr lang="en-US" sz="4000" b="1"/>
          </a:p>
        </p:txBody>
      </p:sp>
      <p:pic>
        <p:nvPicPr>
          <p:cNvPr id="4" name="Picture 3" descr="A chart of food expenses&#10;&#10;Description automatically generated">
            <a:extLst>
              <a:ext uri="{FF2B5EF4-FFF2-40B4-BE49-F238E27FC236}">
                <a16:creationId xmlns:a16="http://schemas.microsoft.com/office/drawing/2014/main" id="{B3ADD406-81DD-580A-5EEF-3CC286A0187D}"/>
              </a:ext>
            </a:extLst>
          </p:cNvPr>
          <p:cNvPicPr>
            <a:picLocks noChangeAspect="1"/>
          </p:cNvPicPr>
          <p:nvPr/>
        </p:nvPicPr>
        <p:blipFill>
          <a:blip r:embed="rId6"/>
          <a:stretch>
            <a:fillRect/>
          </a:stretch>
        </p:blipFill>
        <p:spPr>
          <a:xfrm>
            <a:off x="722660" y="2620448"/>
            <a:ext cx="5549518" cy="3921617"/>
          </a:xfrm>
          <a:prstGeom prst="rect">
            <a:avLst/>
          </a:prstGeom>
        </p:spPr>
      </p:pic>
      <p:sp>
        <p:nvSpPr>
          <p:cNvPr id="2" name="TextBox 1">
            <a:extLst>
              <a:ext uri="{FF2B5EF4-FFF2-40B4-BE49-F238E27FC236}">
                <a16:creationId xmlns:a16="http://schemas.microsoft.com/office/drawing/2014/main" id="{DCDBC0F7-4776-5168-4FDF-FAA3B60D7FBB}"/>
              </a:ext>
            </a:extLst>
          </p:cNvPr>
          <p:cNvSpPr txBox="1"/>
          <p:nvPr/>
        </p:nvSpPr>
        <p:spPr>
          <a:xfrm>
            <a:off x="228600" y="295275"/>
            <a:ext cx="65246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a:t>Cluster Analysis</a:t>
            </a:r>
            <a:endParaRPr lang="en-US"/>
          </a:p>
        </p:txBody>
      </p:sp>
    </p:spTree>
    <p:extLst>
      <p:ext uri="{BB962C8B-B14F-4D97-AF65-F5344CB8AC3E}">
        <p14:creationId xmlns:p14="http://schemas.microsoft.com/office/powerpoint/2010/main" val="3982670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BE05A-0294-DE21-6FAE-48E76E6EA614}"/>
              </a:ext>
            </a:extLst>
          </p:cNvPr>
          <p:cNvSpPr>
            <a:spLocks noGrp="1"/>
          </p:cNvSpPr>
          <p:nvPr>
            <p:ph type="title"/>
          </p:nvPr>
        </p:nvSpPr>
        <p:spPr>
          <a:xfrm>
            <a:off x="1498600" y="494665"/>
            <a:ext cx="4478335" cy="1268984"/>
          </a:xfrm>
        </p:spPr>
        <p:txBody>
          <a:bodyPr/>
          <a:lstStyle/>
          <a:p>
            <a:r>
              <a:rPr lang="en-US"/>
              <a:t>Cluster Analysis</a:t>
            </a:r>
          </a:p>
        </p:txBody>
      </p:sp>
      <p:sp>
        <p:nvSpPr>
          <p:cNvPr id="3" name="Content Placeholder 2">
            <a:extLst>
              <a:ext uri="{FF2B5EF4-FFF2-40B4-BE49-F238E27FC236}">
                <a16:creationId xmlns:a16="http://schemas.microsoft.com/office/drawing/2014/main" id="{3B173F01-3436-BAA4-0C2C-680A2D208075}"/>
              </a:ext>
            </a:extLst>
          </p:cNvPr>
          <p:cNvSpPr>
            <a:spLocks noGrp="1"/>
          </p:cNvSpPr>
          <p:nvPr>
            <p:ph idx="1"/>
          </p:nvPr>
        </p:nvSpPr>
        <p:spPr>
          <a:xfrm>
            <a:off x="798312" y="1836837"/>
            <a:ext cx="5820287" cy="3933916"/>
          </a:xfrm>
          <a:solidFill>
            <a:schemeClr val="accent1">
              <a:lumMod val="60000"/>
              <a:lumOff val="40000"/>
            </a:schemeClr>
          </a:solidFill>
        </p:spPr>
        <p:txBody>
          <a:bodyPr vert="horz" lIns="91440" tIns="45720" rIns="91440" bIns="45720" rtlCol="0" anchor="t">
            <a:normAutofit fontScale="92500"/>
          </a:bodyPr>
          <a:lstStyle/>
          <a:p>
            <a:r>
              <a:rPr lang="en-US" sz="1600">
                <a:ea typeface="+mn-lt"/>
                <a:cs typeface="+mn-lt"/>
              </a:rPr>
              <a:t>To know the ratio of median income to total cost of living (including food, utilities, rent, and transportation).</a:t>
            </a:r>
          </a:p>
          <a:p>
            <a:r>
              <a:rPr lang="en-US" sz="1600">
                <a:ea typeface="+mn-lt"/>
                <a:cs typeface="+mn-lt"/>
              </a:rPr>
              <a:t>The code calculates two new columns for each city in the dataset: </a:t>
            </a:r>
            <a:r>
              <a:rPr lang="en-US" sz="1600" err="1">
                <a:ea typeface="+mn-lt"/>
                <a:cs typeface="+mn-lt"/>
              </a:rPr>
              <a:t>total</a:t>
            </a:r>
            <a:r>
              <a:rPr lang="en-US" sz="1600" err="1">
                <a:latin typeface="Arial"/>
                <a:ea typeface="+mn-lt"/>
                <a:cs typeface="Arial"/>
              </a:rPr>
              <a:t>_cost_of_living</a:t>
            </a:r>
            <a:r>
              <a:rPr lang="en-US" sz="1600">
                <a:latin typeface="Arial"/>
                <a:ea typeface="+mn-lt"/>
                <a:cs typeface="Arial"/>
              </a:rPr>
              <a:t>: The sum of 'food', 'utilities', 'rent', and 'transportation', representing the total cost of living and </a:t>
            </a:r>
            <a:r>
              <a:rPr lang="en-US" sz="1600" err="1">
                <a:latin typeface="Arial"/>
                <a:ea typeface="+mn-lt"/>
                <a:cs typeface="Arial"/>
              </a:rPr>
              <a:t>income_to_</a:t>
            </a:r>
            <a:r>
              <a:rPr lang="en-US" sz="1600" err="1">
                <a:ea typeface="+mn-lt"/>
                <a:cs typeface="+mn-lt"/>
              </a:rPr>
              <a:t>cost_ratio</a:t>
            </a:r>
            <a:r>
              <a:rPr lang="en-US" sz="1600">
                <a:ea typeface="+mn-lt"/>
                <a:cs typeface="+mn-lt"/>
              </a:rPr>
              <a:t>: The ratio of '</a:t>
            </a:r>
            <a:r>
              <a:rPr lang="en-US" sz="1600" err="1">
                <a:ea typeface="+mn-lt"/>
                <a:cs typeface="+mn-lt"/>
              </a:rPr>
              <a:t>median_income</a:t>
            </a:r>
            <a:r>
              <a:rPr lang="en-US" sz="1600">
                <a:ea typeface="+mn-lt"/>
                <a:cs typeface="+mn-lt"/>
              </a:rPr>
              <a:t>' to '</a:t>
            </a:r>
            <a:r>
              <a:rPr lang="en-US" sz="1600" err="1">
                <a:ea typeface="+mn-lt"/>
                <a:cs typeface="+mn-lt"/>
              </a:rPr>
              <a:t>total_cost_of_living</a:t>
            </a:r>
            <a:r>
              <a:rPr lang="en-US" sz="1600">
                <a:ea typeface="+mn-lt"/>
                <a:cs typeface="+mn-lt"/>
              </a:rPr>
              <a:t>', providing an indicator of how median income compares to the cost of living.</a:t>
            </a:r>
          </a:p>
          <a:p>
            <a:r>
              <a:rPr lang="en-US" sz="1600">
                <a:latin typeface="Neue Haas Grotesk Text Pro"/>
                <a:ea typeface="+mn-lt"/>
                <a:cs typeface="Arial"/>
              </a:rPr>
              <a:t>The number of clusters is set to 3, that will group cities into three clusters based on their income-to-cost ratios. Each city is assigned a cluster label based on the K-means clustering results.</a:t>
            </a:r>
          </a:p>
          <a:p>
            <a:r>
              <a:rPr lang="en-US" sz="1600">
                <a:latin typeface="Neue Haas Grotesk Text Pro"/>
                <a:cs typeface="Arial"/>
              </a:rPr>
              <a:t>The  final result includes the original information about cities, along within the calculated </a:t>
            </a:r>
            <a:r>
              <a:rPr lang="en-US" sz="1600">
                <a:ea typeface="+mn-lt"/>
                <a:cs typeface="+mn-lt"/>
              </a:rPr>
              <a:t>'</a:t>
            </a:r>
            <a:r>
              <a:rPr lang="en-US" sz="1600" err="1">
                <a:ea typeface="+mn-lt"/>
                <a:cs typeface="+mn-lt"/>
              </a:rPr>
              <a:t>total_cost_of_living</a:t>
            </a:r>
            <a:r>
              <a:rPr lang="en-US" sz="1600">
                <a:ea typeface="+mn-lt"/>
                <a:cs typeface="+mn-lt"/>
              </a:rPr>
              <a:t>', '</a:t>
            </a:r>
            <a:r>
              <a:rPr lang="en-US" sz="1600" err="1">
                <a:ea typeface="+mn-lt"/>
                <a:cs typeface="+mn-lt"/>
              </a:rPr>
              <a:t>income_to_cost_ratio</a:t>
            </a:r>
            <a:r>
              <a:rPr lang="en-US" sz="1600">
                <a:ea typeface="+mn-lt"/>
                <a:cs typeface="+mn-lt"/>
              </a:rPr>
              <a:t>', and the assigned 'cluster' label.</a:t>
            </a:r>
            <a:endParaRPr lang="en-US" sz="1600">
              <a:latin typeface="Neue Haas Grotesk Text Pro"/>
              <a:cs typeface="Arial"/>
            </a:endParaRPr>
          </a:p>
          <a:p>
            <a:endParaRPr lang="en-US" sz="1400">
              <a:latin typeface="Arial"/>
              <a:cs typeface="Arial"/>
            </a:endParaRPr>
          </a:p>
          <a:p>
            <a:pPr marL="0" indent="0">
              <a:buNone/>
            </a:pPr>
            <a:endParaRPr lang="en-US" sz="1400"/>
          </a:p>
        </p:txBody>
      </p:sp>
      <p:pic>
        <p:nvPicPr>
          <p:cNvPr id="4" name="Picture 3" descr="A screenshot of a computer&#10;&#10;Description automatically generated">
            <a:extLst>
              <a:ext uri="{FF2B5EF4-FFF2-40B4-BE49-F238E27FC236}">
                <a16:creationId xmlns:a16="http://schemas.microsoft.com/office/drawing/2014/main" id="{5B888D2C-31B1-923B-3032-6D6674FA1DAA}"/>
              </a:ext>
            </a:extLst>
          </p:cNvPr>
          <p:cNvPicPr>
            <a:picLocks noChangeAspect="1"/>
          </p:cNvPicPr>
          <p:nvPr/>
        </p:nvPicPr>
        <p:blipFill>
          <a:blip r:embed="rId2"/>
          <a:stretch>
            <a:fillRect/>
          </a:stretch>
        </p:blipFill>
        <p:spPr>
          <a:xfrm>
            <a:off x="6651333" y="107498"/>
            <a:ext cx="4930514" cy="3084491"/>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0935610B-DD02-C860-1E4D-3C270019DB1F}"/>
              </a:ext>
            </a:extLst>
          </p:cNvPr>
          <p:cNvPicPr>
            <a:picLocks noChangeAspect="1"/>
          </p:cNvPicPr>
          <p:nvPr/>
        </p:nvPicPr>
        <p:blipFill>
          <a:blip r:embed="rId3"/>
          <a:stretch>
            <a:fillRect/>
          </a:stretch>
        </p:blipFill>
        <p:spPr>
          <a:xfrm>
            <a:off x="6792103" y="3432219"/>
            <a:ext cx="5004303" cy="3320603"/>
          </a:xfrm>
          <a:prstGeom prst="rect">
            <a:avLst/>
          </a:prstGeom>
        </p:spPr>
      </p:pic>
    </p:spTree>
    <p:extLst>
      <p:ext uri="{BB962C8B-B14F-4D97-AF65-F5344CB8AC3E}">
        <p14:creationId xmlns:p14="http://schemas.microsoft.com/office/powerpoint/2010/main" val="1651191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A00BDF4-7643-A942-A588-F24E4E09AA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32">
              <a:extLst>
                <a:ext uri="{FF2B5EF4-FFF2-40B4-BE49-F238E27FC236}">
                  <a16:creationId xmlns:a16="http://schemas.microsoft.com/office/drawing/2014/main" id="{90B25A21-16B9-8D47-928B-2367A0B8C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34">
              <a:extLst>
                <a:ext uri="{FF2B5EF4-FFF2-40B4-BE49-F238E27FC236}">
                  <a16:creationId xmlns:a16="http://schemas.microsoft.com/office/drawing/2014/main" id="{E5E64190-3AC0-0A48-9917-5FAE935A85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7">
              <a:extLst>
                <a:ext uri="{FF2B5EF4-FFF2-40B4-BE49-F238E27FC236}">
                  <a16:creationId xmlns:a16="http://schemas.microsoft.com/office/drawing/2014/main" id="{AE71CDB8-B430-F14E-99C8-E6AAB8E21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8">
              <a:extLst>
                <a:ext uri="{FF2B5EF4-FFF2-40B4-BE49-F238E27FC236}">
                  <a16:creationId xmlns:a16="http://schemas.microsoft.com/office/drawing/2014/main" id="{DCA37B0A-FCCC-7642-B70D-56AD50049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65E6EDF-E4C5-8249-A79C-9BD8198F0EFB}"/>
              </a:ext>
            </a:extLst>
          </p:cNvPr>
          <p:cNvSpPr>
            <a:spLocks noGrp="1"/>
          </p:cNvSpPr>
          <p:nvPr>
            <p:ph type="title"/>
          </p:nvPr>
        </p:nvSpPr>
        <p:spPr>
          <a:xfrm>
            <a:off x="5224243" y="770890"/>
            <a:ext cx="6400999" cy="1268984"/>
          </a:xfrm>
        </p:spPr>
        <p:txBody>
          <a:bodyPr>
            <a:normAutofit/>
          </a:bodyPr>
          <a:lstStyle/>
          <a:p>
            <a:r>
              <a:rPr lang="en-US"/>
              <a:t>Summary </a:t>
            </a:r>
          </a:p>
        </p:txBody>
      </p:sp>
      <p:sp>
        <p:nvSpPr>
          <p:cNvPr id="3" name="Content Placeholder 2">
            <a:extLst>
              <a:ext uri="{FF2B5EF4-FFF2-40B4-BE49-F238E27FC236}">
                <a16:creationId xmlns:a16="http://schemas.microsoft.com/office/drawing/2014/main" id="{99242567-A469-C5F3-7F57-02DA48F867E4}"/>
              </a:ext>
            </a:extLst>
          </p:cNvPr>
          <p:cNvSpPr>
            <a:spLocks noGrp="1"/>
          </p:cNvSpPr>
          <p:nvPr>
            <p:ph idx="1"/>
          </p:nvPr>
        </p:nvSpPr>
        <p:spPr>
          <a:xfrm>
            <a:off x="5224243" y="2036191"/>
            <a:ext cx="6400999" cy="3601212"/>
          </a:xfrm>
          <a:solidFill>
            <a:schemeClr val="accent1">
              <a:lumMod val="60000"/>
              <a:lumOff val="40000"/>
            </a:schemeClr>
          </a:solidFill>
        </p:spPr>
        <p:txBody>
          <a:bodyPr vert="horz" lIns="91440" tIns="45720" rIns="91440" bIns="45720" rtlCol="0" anchor="t">
            <a:normAutofit fontScale="85000" lnSpcReduction="20000"/>
          </a:bodyPr>
          <a:lstStyle/>
          <a:p>
            <a:pPr marL="0" indent="0">
              <a:buNone/>
            </a:pPr>
            <a:endParaRPr lang="en-US" b="1" dirty="0"/>
          </a:p>
          <a:p>
            <a:pPr lvl="1"/>
            <a:r>
              <a:rPr lang="en-US" sz="1800" dirty="0">
                <a:ea typeface="+mn-lt"/>
                <a:cs typeface="+mn-lt"/>
              </a:rPr>
              <a:t>My main findings are not in alignment with common narratives about cost of living in the US:</a:t>
            </a:r>
          </a:p>
          <a:p>
            <a:pPr lvl="2">
              <a:buFont typeface="Wingdings" panose="020B0604020202020204" pitchFamily="34" charset="0"/>
              <a:buChar char="§"/>
            </a:pPr>
            <a:r>
              <a:rPr lang="en-US" sz="1600" b="1" dirty="0">
                <a:ea typeface="+mn-lt"/>
                <a:cs typeface="+mn-lt"/>
              </a:rPr>
              <a:t>Common Narrative:</a:t>
            </a:r>
            <a:r>
              <a:rPr lang="en-US" sz="1600" dirty="0">
                <a:ea typeface="+mn-lt"/>
                <a:cs typeface="+mn-lt"/>
              </a:rPr>
              <a:t> West and North-East cities are not affordable.</a:t>
            </a:r>
          </a:p>
          <a:p>
            <a:pPr lvl="3"/>
            <a:r>
              <a:rPr lang="en-US" sz="1400" b="1" dirty="0">
                <a:ea typeface="+mn-lt"/>
                <a:cs typeface="+mn-lt"/>
              </a:rPr>
              <a:t>My findings:</a:t>
            </a:r>
            <a:r>
              <a:rPr lang="en-US" sz="1400" dirty="0">
                <a:ea typeface="+mn-lt"/>
                <a:cs typeface="+mn-lt"/>
              </a:rPr>
              <a:t> West and North-East regions are the least affordable, however they are not statistically unaffordable.</a:t>
            </a:r>
            <a:endParaRPr lang="en-US" sz="1400" dirty="0"/>
          </a:p>
          <a:p>
            <a:pPr lvl="2">
              <a:buFont typeface="Wingdings" panose="020B0604020202020204" pitchFamily="34" charset="0"/>
              <a:buChar char="§"/>
            </a:pPr>
            <a:r>
              <a:rPr lang="en-US" sz="1600" b="1" dirty="0">
                <a:ea typeface="+mn-lt"/>
                <a:cs typeface="+mn-lt"/>
              </a:rPr>
              <a:t>Common Narrative: </a:t>
            </a:r>
            <a:r>
              <a:rPr lang="en-US" sz="1600" dirty="0">
                <a:ea typeface="+mn-lt"/>
                <a:cs typeface="+mn-lt"/>
              </a:rPr>
              <a:t>Income is stagnant and rent costs are rising.</a:t>
            </a:r>
          </a:p>
          <a:p>
            <a:pPr lvl="3"/>
            <a:r>
              <a:rPr lang="en-US" sz="1400" b="1" dirty="0">
                <a:ea typeface="+mn-lt"/>
                <a:cs typeface="+mn-lt"/>
              </a:rPr>
              <a:t>My findings: </a:t>
            </a:r>
            <a:r>
              <a:rPr lang="en-US" sz="1400" dirty="0">
                <a:ea typeface="+mn-lt"/>
                <a:cs typeface="+mn-lt"/>
              </a:rPr>
              <a:t>Median income has a positive association with rent costs.</a:t>
            </a:r>
            <a:endParaRPr lang="en-US" sz="1400" dirty="0"/>
          </a:p>
          <a:p>
            <a:pPr lvl="2">
              <a:buFont typeface="Wingdings" panose="020B0604020202020204" pitchFamily="34" charset="0"/>
              <a:buChar char="§"/>
            </a:pPr>
            <a:r>
              <a:rPr lang="en-US" sz="1600" b="1" dirty="0"/>
              <a:t>Common Narrative: </a:t>
            </a:r>
            <a:r>
              <a:rPr lang="en-US" sz="1600" dirty="0"/>
              <a:t>The bigger the city, the more expensive it will be.</a:t>
            </a:r>
          </a:p>
          <a:p>
            <a:pPr lvl="3"/>
            <a:r>
              <a:rPr lang="en-US" sz="1400" b="1"/>
              <a:t>My </a:t>
            </a:r>
            <a:r>
              <a:rPr lang="en-US" sz="1400" b="1" dirty="0"/>
              <a:t>findings:</a:t>
            </a:r>
            <a:r>
              <a:rPr lang="en-US" sz="1400" dirty="0"/>
              <a:t> Population size does not have a strong positive association with the cost of living.</a:t>
            </a:r>
            <a:endParaRPr lang="en-US" dirty="0"/>
          </a:p>
          <a:p>
            <a:pPr lvl="1"/>
            <a:endParaRPr lang="en-US" dirty="0"/>
          </a:p>
          <a:p>
            <a:pPr lvl="1"/>
            <a:endParaRPr lang="en-US" dirty="0"/>
          </a:p>
        </p:txBody>
      </p:sp>
      <p:pic>
        <p:nvPicPr>
          <p:cNvPr id="5" name="Picture 4">
            <a:extLst>
              <a:ext uri="{FF2B5EF4-FFF2-40B4-BE49-F238E27FC236}">
                <a16:creationId xmlns:a16="http://schemas.microsoft.com/office/drawing/2014/main" id="{C6ED59B8-3361-09FB-64F5-4412264917A8}"/>
              </a:ext>
            </a:extLst>
          </p:cNvPr>
          <p:cNvPicPr>
            <a:picLocks noChangeAspect="1"/>
          </p:cNvPicPr>
          <p:nvPr/>
        </p:nvPicPr>
        <p:blipFill rotWithShape="1">
          <a:blip r:embed="rId2"/>
          <a:srcRect l="29863" r="24280" b="4"/>
          <a:stretch/>
        </p:blipFill>
        <p:spPr>
          <a:xfrm>
            <a:off x="20" y="1"/>
            <a:ext cx="4657325" cy="6857999"/>
          </a:xfrm>
          <a:prstGeom prst="rect">
            <a:avLst/>
          </a:prstGeom>
        </p:spPr>
      </p:pic>
      <p:cxnSp>
        <p:nvCxnSpPr>
          <p:cNvPr id="17" name="Straight Connector 16">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24243"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Graphic 3" descr="Dollar outline">
            <a:extLst>
              <a:ext uri="{FF2B5EF4-FFF2-40B4-BE49-F238E27FC236}">
                <a16:creationId xmlns:a16="http://schemas.microsoft.com/office/drawing/2014/main" id="{CFCBA550-28CA-5AD3-CE1B-4C3B945EEC9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553825" y="895350"/>
            <a:ext cx="914400" cy="914400"/>
          </a:xfrm>
          <a:prstGeom prst="rect">
            <a:avLst/>
          </a:prstGeom>
        </p:spPr>
      </p:pic>
    </p:spTree>
    <p:extLst>
      <p:ext uri="{BB962C8B-B14F-4D97-AF65-F5344CB8AC3E}">
        <p14:creationId xmlns:p14="http://schemas.microsoft.com/office/powerpoint/2010/main" val="3935317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A00BDF4-7643-A942-A588-F24E4E09AA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32">
              <a:extLst>
                <a:ext uri="{FF2B5EF4-FFF2-40B4-BE49-F238E27FC236}">
                  <a16:creationId xmlns:a16="http://schemas.microsoft.com/office/drawing/2014/main" id="{90B25A21-16B9-8D47-928B-2367A0B8C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34">
              <a:extLst>
                <a:ext uri="{FF2B5EF4-FFF2-40B4-BE49-F238E27FC236}">
                  <a16:creationId xmlns:a16="http://schemas.microsoft.com/office/drawing/2014/main" id="{E5E64190-3AC0-0A48-9917-5FAE935A85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7">
              <a:extLst>
                <a:ext uri="{FF2B5EF4-FFF2-40B4-BE49-F238E27FC236}">
                  <a16:creationId xmlns:a16="http://schemas.microsoft.com/office/drawing/2014/main" id="{AE71CDB8-B430-F14E-99C8-E6AAB8E21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8">
              <a:extLst>
                <a:ext uri="{FF2B5EF4-FFF2-40B4-BE49-F238E27FC236}">
                  <a16:creationId xmlns:a16="http://schemas.microsoft.com/office/drawing/2014/main" id="{DCA37B0A-FCCC-7642-B70D-56AD50049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0BAB8500-3DE6-AAEA-C577-DE6B4CD2384D}"/>
              </a:ext>
            </a:extLst>
          </p:cNvPr>
          <p:cNvSpPr>
            <a:spLocks noGrp="1"/>
          </p:cNvSpPr>
          <p:nvPr>
            <p:ph type="title"/>
          </p:nvPr>
        </p:nvSpPr>
        <p:spPr>
          <a:xfrm>
            <a:off x="5224243" y="770890"/>
            <a:ext cx="6400999" cy="1268984"/>
          </a:xfrm>
        </p:spPr>
        <p:txBody>
          <a:bodyPr>
            <a:normAutofit/>
          </a:bodyPr>
          <a:lstStyle/>
          <a:p>
            <a:r>
              <a:rPr lang="en-US"/>
              <a:t>Technical Achievements</a:t>
            </a:r>
          </a:p>
        </p:txBody>
      </p:sp>
      <p:sp>
        <p:nvSpPr>
          <p:cNvPr id="3" name="Content Placeholder 2">
            <a:extLst>
              <a:ext uri="{FF2B5EF4-FFF2-40B4-BE49-F238E27FC236}">
                <a16:creationId xmlns:a16="http://schemas.microsoft.com/office/drawing/2014/main" id="{F9196DAF-145E-642A-16E3-E4BEEDF0D648}"/>
              </a:ext>
            </a:extLst>
          </p:cNvPr>
          <p:cNvSpPr>
            <a:spLocks noGrp="1"/>
          </p:cNvSpPr>
          <p:nvPr>
            <p:ph idx="1"/>
          </p:nvPr>
        </p:nvSpPr>
        <p:spPr>
          <a:xfrm>
            <a:off x="5443318" y="2102866"/>
            <a:ext cx="6019999" cy="3115437"/>
          </a:xfrm>
          <a:solidFill>
            <a:schemeClr val="accent1">
              <a:lumMod val="60000"/>
              <a:lumOff val="40000"/>
            </a:schemeClr>
          </a:solidFill>
        </p:spPr>
        <p:txBody>
          <a:bodyPr vert="horz" lIns="91440" tIns="45720" rIns="91440" bIns="45720" rtlCol="0" anchor="t">
            <a:normAutofit/>
          </a:bodyPr>
          <a:lstStyle/>
          <a:p>
            <a:pPr marL="342900" indent="-342900"/>
            <a:r>
              <a:rPr lang="en-US"/>
              <a:t>Scraping the website.</a:t>
            </a:r>
          </a:p>
          <a:p>
            <a:pPr marL="342900" indent="-342900"/>
            <a:r>
              <a:rPr lang="en-US"/>
              <a:t>Inputting the data into the database. </a:t>
            </a:r>
          </a:p>
          <a:p>
            <a:pPr marL="342900" indent="-342900"/>
            <a:r>
              <a:rPr lang="en-US"/>
              <a:t>Formatting the coefficient and R-square output to be readable. </a:t>
            </a:r>
          </a:p>
          <a:p>
            <a:pPr marL="342900" indent="-342900"/>
            <a:r>
              <a:rPr lang="en-US"/>
              <a:t>Creating and analyzing the visualizations.</a:t>
            </a:r>
          </a:p>
          <a:p>
            <a:endParaRPr lang="en-US"/>
          </a:p>
        </p:txBody>
      </p:sp>
      <p:pic>
        <p:nvPicPr>
          <p:cNvPr id="5" name="Picture 4" descr="Top view of cubes connected with black lines">
            <a:extLst>
              <a:ext uri="{FF2B5EF4-FFF2-40B4-BE49-F238E27FC236}">
                <a16:creationId xmlns:a16="http://schemas.microsoft.com/office/drawing/2014/main" id="{5CC0E594-3D61-B0B1-7608-9BFCEBD74019}"/>
              </a:ext>
            </a:extLst>
          </p:cNvPr>
          <p:cNvPicPr>
            <a:picLocks noChangeAspect="1"/>
          </p:cNvPicPr>
          <p:nvPr/>
        </p:nvPicPr>
        <p:blipFill rotWithShape="1">
          <a:blip r:embed="rId2"/>
          <a:srcRect l="29686" r="19383" b="4"/>
          <a:stretch/>
        </p:blipFill>
        <p:spPr>
          <a:xfrm>
            <a:off x="20" y="1"/>
            <a:ext cx="4657325" cy="6857999"/>
          </a:xfrm>
          <a:prstGeom prst="rect">
            <a:avLst/>
          </a:prstGeom>
        </p:spPr>
      </p:pic>
      <p:cxnSp>
        <p:nvCxnSpPr>
          <p:cNvPr id="17" name="Straight Connector 16">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24243"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Graphic 3" descr="Dollar outline">
            <a:extLst>
              <a:ext uri="{FF2B5EF4-FFF2-40B4-BE49-F238E27FC236}">
                <a16:creationId xmlns:a16="http://schemas.microsoft.com/office/drawing/2014/main" id="{E8E0993E-2326-4200-DBBE-AEE7F94B79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544300" y="904875"/>
            <a:ext cx="914400" cy="914400"/>
          </a:xfrm>
          <a:prstGeom prst="rect">
            <a:avLst/>
          </a:prstGeom>
        </p:spPr>
      </p:pic>
    </p:spTree>
    <p:extLst>
      <p:ext uri="{BB962C8B-B14F-4D97-AF65-F5344CB8AC3E}">
        <p14:creationId xmlns:p14="http://schemas.microsoft.com/office/powerpoint/2010/main" val="2488451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3" name="Rectangle 192">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EFAB01-DABC-8344-C808-F2C7357FAB9D}"/>
              </a:ext>
            </a:extLst>
          </p:cNvPr>
          <p:cNvSpPr>
            <a:spLocks noGrp="1"/>
          </p:cNvSpPr>
          <p:nvPr>
            <p:ph type="title"/>
          </p:nvPr>
        </p:nvSpPr>
        <p:spPr>
          <a:xfrm>
            <a:off x="565151" y="770889"/>
            <a:ext cx="4133560" cy="3395469"/>
          </a:xfrm>
        </p:spPr>
        <p:txBody>
          <a:bodyPr vert="horz" lIns="91440" tIns="45720" rIns="91440" bIns="45720" rtlCol="0" anchor="t">
            <a:normAutofit/>
          </a:bodyPr>
          <a:lstStyle/>
          <a:p>
            <a:r>
              <a:rPr lang="en-US"/>
              <a:t>Inflation &amp; Cost of Living</a:t>
            </a:r>
          </a:p>
        </p:txBody>
      </p:sp>
      <p:cxnSp>
        <p:nvCxnSpPr>
          <p:cNvPr id="194" name="Straight Connector 193">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95" name="TextBox 166">
            <a:extLst>
              <a:ext uri="{FF2B5EF4-FFF2-40B4-BE49-F238E27FC236}">
                <a16:creationId xmlns:a16="http://schemas.microsoft.com/office/drawing/2014/main" id="{A4C07F90-FA0B-7853-BE7A-EE368899F78A}"/>
              </a:ext>
            </a:extLst>
          </p:cNvPr>
          <p:cNvGraphicFramePr/>
          <p:nvPr>
            <p:extLst>
              <p:ext uri="{D42A27DB-BD31-4B8C-83A1-F6EECF244321}">
                <p14:modId xmlns:p14="http://schemas.microsoft.com/office/powerpoint/2010/main" val="2470596391"/>
              </p:ext>
            </p:extLst>
          </p:nvPr>
        </p:nvGraphicFramePr>
        <p:xfrm>
          <a:off x="5616785" y="894898"/>
          <a:ext cx="6104761" cy="5464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Picture 12" descr="Aerial view of skyscrapers">
            <a:extLst>
              <a:ext uri="{FF2B5EF4-FFF2-40B4-BE49-F238E27FC236}">
                <a16:creationId xmlns:a16="http://schemas.microsoft.com/office/drawing/2014/main" id="{4A6D4170-9313-4D74-29EB-486BD53FE813}"/>
              </a:ext>
            </a:extLst>
          </p:cNvPr>
          <p:cNvPicPr>
            <a:picLocks noChangeAspect="1"/>
          </p:cNvPicPr>
          <p:nvPr/>
        </p:nvPicPr>
        <p:blipFill>
          <a:blip r:embed="rId7"/>
          <a:stretch>
            <a:fillRect/>
          </a:stretch>
        </p:blipFill>
        <p:spPr>
          <a:xfrm>
            <a:off x="1363785" y="2805165"/>
            <a:ext cx="2743200" cy="2713055"/>
          </a:xfrm>
          <a:prstGeom prst="rect">
            <a:avLst/>
          </a:prstGeom>
        </p:spPr>
      </p:pic>
    </p:spTree>
    <p:extLst>
      <p:ext uri="{BB962C8B-B14F-4D97-AF65-F5344CB8AC3E}">
        <p14:creationId xmlns:p14="http://schemas.microsoft.com/office/powerpoint/2010/main" val="271768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9" name="Oval 8">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Oval 16">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Oval 22">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94C858-A315-0FB9-FA91-B9E77AF565FC}"/>
              </a:ext>
            </a:extLst>
          </p:cNvPr>
          <p:cNvSpPr>
            <a:spLocks noGrp="1"/>
          </p:cNvSpPr>
          <p:nvPr>
            <p:ph type="title"/>
          </p:nvPr>
        </p:nvSpPr>
        <p:spPr>
          <a:xfrm>
            <a:off x="565150" y="768334"/>
            <a:ext cx="5066001" cy="2866405"/>
          </a:xfrm>
        </p:spPr>
        <p:txBody>
          <a:bodyPr vert="horz" lIns="91440" tIns="45720" rIns="91440" bIns="45720" rtlCol="0" anchor="t">
            <a:normAutofit/>
          </a:bodyPr>
          <a:lstStyle/>
          <a:p>
            <a:r>
              <a:rPr lang="en-US" sz="6000"/>
              <a:t>Thank you!</a:t>
            </a:r>
          </a:p>
        </p:txBody>
      </p:sp>
      <p:cxnSp>
        <p:nvCxnSpPr>
          <p:cNvPr id="38" name="Straight Connector 37">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68BCC8C1-CBFD-084B-8A24-1F29400181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45" y="0"/>
            <a:ext cx="5988856" cy="6858001"/>
            <a:chOff x="6203145" y="0"/>
            <a:chExt cx="5988856" cy="6858001"/>
          </a:xfrm>
        </p:grpSpPr>
        <p:sp>
          <p:nvSpPr>
            <p:cNvPr id="41" name="Oval 40">
              <a:extLst>
                <a:ext uri="{FF2B5EF4-FFF2-40B4-BE49-F238E27FC236}">
                  <a16:creationId xmlns:a16="http://schemas.microsoft.com/office/drawing/2014/main" id="{AC50F0AD-B655-B74C-877D-338A814CC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228"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80">
              <a:extLst>
                <a:ext uri="{FF2B5EF4-FFF2-40B4-BE49-F238E27FC236}">
                  <a16:creationId xmlns:a16="http://schemas.microsoft.com/office/drawing/2014/main" id="{F052C6CD-49CB-834C-A4AB-1908AF3BCA2C}"/>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30093"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79DA6467-F163-D244-ABC9-2ABDF6EED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64044811-EE26-DF4B-A4C1-601C66AC7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83">
              <a:extLst>
                <a:ext uri="{FF2B5EF4-FFF2-40B4-BE49-F238E27FC236}">
                  <a16:creationId xmlns:a16="http://schemas.microsoft.com/office/drawing/2014/main" id="{9A414F66-B2F3-6547-8123-76A5435FE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2"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Oval 45">
              <a:extLst>
                <a:ext uri="{FF2B5EF4-FFF2-40B4-BE49-F238E27FC236}">
                  <a16:creationId xmlns:a16="http://schemas.microsoft.com/office/drawing/2014/main" id="{ED14A817-D631-584B-A3D3-6728E3CE78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2959"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85">
              <a:extLst>
                <a:ext uri="{FF2B5EF4-FFF2-40B4-BE49-F238E27FC236}">
                  <a16:creationId xmlns:a16="http://schemas.microsoft.com/office/drawing/2014/main" id="{F2ABF49A-32B1-D34D-AF7C-FFFE75D81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8" y="4923855"/>
              <a:ext cx="536172" cy="1124839"/>
            </a:xfrm>
            <a:custGeom>
              <a:avLst/>
              <a:gdLst>
                <a:gd name="connsiteX0" fmla="*/ 536172 w 536172"/>
                <a:gd name="connsiteY0" fmla="*/ 0 h 1124839"/>
                <a:gd name="connsiteX1" fmla="*/ 536172 w 536172"/>
                <a:gd name="connsiteY1" fmla="*/ 1124839 h 1124839"/>
                <a:gd name="connsiteX2" fmla="*/ 451423 w 536172"/>
                <a:gd name="connsiteY2" fmla="*/ 1116295 h 1124839"/>
                <a:gd name="connsiteX3" fmla="*/ 0 w 536172"/>
                <a:gd name="connsiteY3" fmla="*/ 562419 h 1124839"/>
                <a:gd name="connsiteX4" fmla="*/ 451423 w 536172"/>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2" h="1124839">
                  <a:moveTo>
                    <a:pt x="536172" y="0"/>
                  </a:moveTo>
                  <a:lnTo>
                    <a:pt x="536172"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87">
              <a:extLst>
                <a:ext uri="{FF2B5EF4-FFF2-40B4-BE49-F238E27FC236}">
                  <a16:creationId xmlns:a16="http://schemas.microsoft.com/office/drawing/2014/main" id="{33CF6336-BA17-494F-8B59-2B5EBA8D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7"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88">
              <a:extLst>
                <a:ext uri="{FF2B5EF4-FFF2-40B4-BE49-F238E27FC236}">
                  <a16:creationId xmlns:a16="http://schemas.microsoft.com/office/drawing/2014/main" id="{F38988E7-A8AD-4F47-9367-2C192D3F0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89">
              <a:extLst>
                <a:ext uri="{FF2B5EF4-FFF2-40B4-BE49-F238E27FC236}">
                  <a16:creationId xmlns:a16="http://schemas.microsoft.com/office/drawing/2014/main" id="{86BC04BC-A9CA-0D47-99BB-C2B4EEC14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0"/>
              <a:ext cx="1130726" cy="565362"/>
            </a:xfrm>
            <a:custGeom>
              <a:avLst/>
              <a:gdLst>
                <a:gd name="connsiteX0" fmla="*/ 0 w 1130726"/>
                <a:gd name="connsiteY0" fmla="*/ 0 h 565362"/>
                <a:gd name="connsiteX1" fmla="*/ 25421 w 1130726"/>
                <a:gd name="connsiteY1" fmla="*/ 0 h 565362"/>
                <a:gd name="connsiteX2" fmla="*/ 36369 w 1130726"/>
                <a:gd name="connsiteY2" fmla="*/ 108609 h 565362"/>
                <a:gd name="connsiteX3" fmla="*/ 565363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3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69" y="108609"/>
                  </a:lnTo>
                  <a:cubicBezTo>
                    <a:pt x="86719" y="354660"/>
                    <a:pt x="304426" y="539750"/>
                    <a:pt x="565363" y="539750"/>
                  </a:cubicBezTo>
                  <a:cubicBezTo>
                    <a:pt x="826300" y="539750"/>
                    <a:pt x="1044007" y="354660"/>
                    <a:pt x="1094357" y="108609"/>
                  </a:cubicBezTo>
                  <a:lnTo>
                    <a:pt x="1105306" y="0"/>
                  </a:lnTo>
                  <a:lnTo>
                    <a:pt x="1130726" y="0"/>
                  </a:lnTo>
                  <a:cubicBezTo>
                    <a:pt x="1130726" y="312241"/>
                    <a:pt x="877604" y="565362"/>
                    <a:pt x="565363" y="565362"/>
                  </a:cubicBezTo>
                  <a:cubicBezTo>
                    <a:pt x="253122"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92">
              <a:extLst>
                <a:ext uri="{FF2B5EF4-FFF2-40B4-BE49-F238E27FC236}">
                  <a16:creationId xmlns:a16="http://schemas.microsoft.com/office/drawing/2014/main" id="{7EF2712B-3B0E-6544-A8E6-6D04906DB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0"/>
              <a:ext cx="535425" cy="562344"/>
            </a:xfrm>
            <a:custGeom>
              <a:avLst/>
              <a:gdLst>
                <a:gd name="connsiteX0" fmla="*/ 0 w 535425"/>
                <a:gd name="connsiteY0" fmla="*/ 0 h 562344"/>
                <a:gd name="connsiteX1" fmla="*/ 25421 w 535425"/>
                <a:gd name="connsiteY1" fmla="*/ 0 h 562344"/>
                <a:gd name="connsiteX2" fmla="*/ 36369 w 535425"/>
                <a:gd name="connsiteY2" fmla="*/ 108609 h 562344"/>
                <a:gd name="connsiteX3" fmla="*/ 469780 w 535425"/>
                <a:gd name="connsiteY3" fmla="*/ 531316 h 562344"/>
                <a:gd name="connsiteX4" fmla="*/ 535425 w 535425"/>
                <a:gd name="connsiteY4" fmla="*/ 537109 h 562344"/>
                <a:gd name="connsiteX5" fmla="*/ 535425 w 535425"/>
                <a:gd name="connsiteY5" fmla="*/ 562344 h 562344"/>
                <a:gd name="connsiteX6" fmla="*/ 451423 w 535425"/>
                <a:gd name="connsiteY6" fmla="*/ 553876 h 562344"/>
                <a:gd name="connsiteX7" fmla="*/ 0 w 535425"/>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5" h="562344">
                  <a:moveTo>
                    <a:pt x="0" y="0"/>
                  </a:moveTo>
                  <a:lnTo>
                    <a:pt x="25421" y="0"/>
                  </a:lnTo>
                  <a:lnTo>
                    <a:pt x="36369" y="108609"/>
                  </a:lnTo>
                  <a:cubicBezTo>
                    <a:pt x="80425" y="323904"/>
                    <a:pt x="252614" y="492525"/>
                    <a:pt x="469780" y="531316"/>
                  </a:cubicBezTo>
                  <a:lnTo>
                    <a:pt x="535425" y="537109"/>
                  </a:lnTo>
                  <a:lnTo>
                    <a:pt x="535425" y="562344"/>
                  </a:lnTo>
                  <a:lnTo>
                    <a:pt x="451423"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93">
              <a:extLst>
                <a:ext uri="{FF2B5EF4-FFF2-40B4-BE49-F238E27FC236}">
                  <a16:creationId xmlns:a16="http://schemas.microsoft.com/office/drawing/2014/main" id="{3498B898-0656-8647-B500-00F9AAB34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94">
              <a:extLst>
                <a:ext uri="{FF2B5EF4-FFF2-40B4-BE49-F238E27FC236}">
                  <a16:creationId xmlns:a16="http://schemas.microsoft.com/office/drawing/2014/main" id="{D48076FE-1264-FB4C-8D7B-D2410747A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96">
              <a:extLst>
                <a:ext uri="{FF2B5EF4-FFF2-40B4-BE49-F238E27FC236}">
                  <a16:creationId xmlns:a16="http://schemas.microsoft.com/office/drawing/2014/main" id="{F4EA3DC7-B2FA-884E-819F-669C4C730B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809383"/>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97">
              <a:extLst>
                <a:ext uri="{FF2B5EF4-FFF2-40B4-BE49-F238E27FC236}">
                  <a16:creationId xmlns:a16="http://schemas.microsoft.com/office/drawing/2014/main" id="{D2A8682C-1627-1C41-BE94-88213340F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98">
              <a:extLst>
                <a:ext uri="{FF2B5EF4-FFF2-40B4-BE49-F238E27FC236}">
                  <a16:creationId xmlns:a16="http://schemas.microsoft.com/office/drawing/2014/main" id="{3263659E-BB01-914A-B5D5-D9444F797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2181110"/>
              <a:ext cx="535425" cy="1124688"/>
            </a:xfrm>
            <a:custGeom>
              <a:avLst/>
              <a:gdLst>
                <a:gd name="connsiteX0" fmla="*/ 535425 w 535425"/>
                <a:gd name="connsiteY0" fmla="*/ 0 h 1124688"/>
                <a:gd name="connsiteX1" fmla="*/ 535425 w 535425"/>
                <a:gd name="connsiteY1" fmla="*/ 25186 h 1124688"/>
                <a:gd name="connsiteX2" fmla="*/ 456541 w 535425"/>
                <a:gd name="connsiteY2" fmla="*/ 33139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9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9"/>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99">
              <a:extLst>
                <a:ext uri="{FF2B5EF4-FFF2-40B4-BE49-F238E27FC236}">
                  <a16:creationId xmlns:a16="http://schemas.microsoft.com/office/drawing/2014/main" id="{31E3F8FE-B817-F543-A7EE-753A85F62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100">
              <a:extLst>
                <a:ext uri="{FF2B5EF4-FFF2-40B4-BE49-F238E27FC236}">
                  <a16:creationId xmlns:a16="http://schemas.microsoft.com/office/drawing/2014/main" id="{E3DA8522-53D8-4D42-974E-671F98496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101">
              <a:extLst>
                <a:ext uri="{FF2B5EF4-FFF2-40B4-BE49-F238E27FC236}">
                  <a16:creationId xmlns:a16="http://schemas.microsoft.com/office/drawing/2014/main" id="{5E08E11F-B943-0644-8568-20844169D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102">
              <a:extLst>
                <a:ext uri="{FF2B5EF4-FFF2-40B4-BE49-F238E27FC236}">
                  <a16:creationId xmlns:a16="http://schemas.microsoft.com/office/drawing/2014/main" id="{CE5C718B-42EC-7348-AE52-CF97A8E08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3552837"/>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103">
              <a:extLst>
                <a:ext uri="{FF2B5EF4-FFF2-40B4-BE49-F238E27FC236}">
                  <a16:creationId xmlns:a16="http://schemas.microsoft.com/office/drawing/2014/main" id="{58F2C823-D2D8-B347-8B83-949D3D897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4921546"/>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104">
              <a:extLst>
                <a:ext uri="{FF2B5EF4-FFF2-40B4-BE49-F238E27FC236}">
                  <a16:creationId xmlns:a16="http://schemas.microsoft.com/office/drawing/2014/main" id="{2C72C86A-B939-9F44-AC50-93676E423C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8040"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105">
              <a:extLst>
                <a:ext uri="{FF2B5EF4-FFF2-40B4-BE49-F238E27FC236}">
                  <a16:creationId xmlns:a16="http://schemas.microsoft.com/office/drawing/2014/main" id="{A683E620-902F-8040-B8FB-3FCB1A77D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71" y="6293274"/>
              <a:ext cx="1130598" cy="564727"/>
            </a:xfrm>
            <a:custGeom>
              <a:avLst/>
              <a:gdLst>
                <a:gd name="connsiteX0" fmla="*/ 565299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299 w 1130598"/>
                <a:gd name="connsiteY5" fmla="*/ 25186 h 564727"/>
                <a:gd name="connsiteX6" fmla="*/ 36305 w 1130598"/>
                <a:gd name="connsiteY6" fmla="*/ 456328 h 564727"/>
                <a:gd name="connsiteX7" fmla="*/ 25378 w 1130598"/>
                <a:gd name="connsiteY7" fmla="*/ 564727 h 564727"/>
                <a:gd name="connsiteX8" fmla="*/ 0 w 1130598"/>
                <a:gd name="connsiteY8" fmla="*/ 564727 h 564727"/>
                <a:gd name="connsiteX9" fmla="*/ 11422 w 1130598"/>
                <a:gd name="connsiteY9" fmla="*/ 451422 h 564727"/>
                <a:gd name="connsiteX10" fmla="*/ 565299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299" y="0"/>
                  </a:moveTo>
                  <a:cubicBezTo>
                    <a:pt x="838510" y="0"/>
                    <a:pt x="1066458" y="193796"/>
                    <a:pt x="1119176" y="451422"/>
                  </a:cubicBezTo>
                  <a:lnTo>
                    <a:pt x="1130598" y="564727"/>
                  </a:lnTo>
                  <a:lnTo>
                    <a:pt x="1105221" y="564727"/>
                  </a:lnTo>
                  <a:lnTo>
                    <a:pt x="1094293" y="456328"/>
                  </a:lnTo>
                  <a:cubicBezTo>
                    <a:pt x="1043943" y="210276"/>
                    <a:pt x="826236" y="25186"/>
                    <a:pt x="565299" y="25186"/>
                  </a:cubicBezTo>
                  <a:cubicBezTo>
                    <a:pt x="304362" y="25186"/>
                    <a:pt x="86655" y="210276"/>
                    <a:pt x="36305" y="456328"/>
                  </a:cubicBezTo>
                  <a:lnTo>
                    <a:pt x="25378" y="564727"/>
                  </a:lnTo>
                  <a:lnTo>
                    <a:pt x="0" y="564727"/>
                  </a:lnTo>
                  <a:lnTo>
                    <a:pt x="11422" y="451422"/>
                  </a:lnTo>
                  <a:cubicBezTo>
                    <a:pt x="64140" y="193796"/>
                    <a:pt x="292088" y="0"/>
                    <a:pt x="56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106">
              <a:extLst>
                <a:ext uri="{FF2B5EF4-FFF2-40B4-BE49-F238E27FC236}">
                  <a16:creationId xmlns:a16="http://schemas.microsoft.com/office/drawing/2014/main" id="{93961C03-7941-1847-93A1-DEE041CAE4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0" y="6295916"/>
              <a:ext cx="535361" cy="562084"/>
            </a:xfrm>
            <a:custGeom>
              <a:avLst/>
              <a:gdLst>
                <a:gd name="connsiteX0" fmla="*/ 535361 w 535361"/>
                <a:gd name="connsiteY0" fmla="*/ 0 h 562084"/>
                <a:gd name="connsiteX1" fmla="*/ 535361 w 535361"/>
                <a:gd name="connsiteY1" fmla="*/ 25186 h 562084"/>
                <a:gd name="connsiteX2" fmla="*/ 469716 w 535361"/>
                <a:gd name="connsiteY2" fmla="*/ 30978 h 562084"/>
                <a:gd name="connsiteX3" fmla="*/ 36305 w 535361"/>
                <a:gd name="connsiteY3" fmla="*/ 453686 h 562084"/>
                <a:gd name="connsiteX4" fmla="*/ 25378 w 535361"/>
                <a:gd name="connsiteY4" fmla="*/ 562084 h 562084"/>
                <a:gd name="connsiteX5" fmla="*/ 0 w 535361"/>
                <a:gd name="connsiteY5" fmla="*/ 562084 h 562084"/>
                <a:gd name="connsiteX6" fmla="*/ 11422 w 535361"/>
                <a:gd name="connsiteY6" fmla="*/ 448780 h 562084"/>
                <a:gd name="connsiteX7" fmla="*/ 465220 w 535361"/>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61" h="562084">
                  <a:moveTo>
                    <a:pt x="535361" y="0"/>
                  </a:moveTo>
                  <a:lnTo>
                    <a:pt x="535361" y="25186"/>
                  </a:lnTo>
                  <a:lnTo>
                    <a:pt x="469716" y="30978"/>
                  </a:lnTo>
                  <a:cubicBezTo>
                    <a:pt x="252550" y="69769"/>
                    <a:pt x="80361" y="238391"/>
                    <a:pt x="36305" y="453686"/>
                  </a:cubicBezTo>
                  <a:lnTo>
                    <a:pt x="25378" y="562084"/>
                  </a:lnTo>
                  <a:lnTo>
                    <a:pt x="0" y="562084"/>
                  </a:lnTo>
                  <a:lnTo>
                    <a:pt x="11422" y="448780"/>
                  </a:lnTo>
                  <a:cubicBezTo>
                    <a:pt x="57550" y="223357"/>
                    <a:pt x="237839" y="46805"/>
                    <a:pt x="465220"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3" name="Graphic 2" descr="Dollar outline">
            <a:extLst>
              <a:ext uri="{FF2B5EF4-FFF2-40B4-BE49-F238E27FC236}">
                <a16:creationId xmlns:a16="http://schemas.microsoft.com/office/drawing/2014/main" id="{674D024E-D7C8-E10F-BACC-08392D44907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44300" y="5029200"/>
            <a:ext cx="914400" cy="914400"/>
          </a:xfrm>
          <a:prstGeom prst="rect">
            <a:avLst/>
          </a:prstGeom>
        </p:spPr>
      </p:pic>
    </p:spTree>
    <p:extLst>
      <p:ext uri="{BB962C8B-B14F-4D97-AF65-F5344CB8AC3E}">
        <p14:creationId xmlns:p14="http://schemas.microsoft.com/office/powerpoint/2010/main" val="425325618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689B5-9AB2-0895-90B4-052A15ED35DD}"/>
              </a:ext>
            </a:extLst>
          </p:cNvPr>
          <p:cNvSpPr>
            <a:spLocks noGrp="1"/>
          </p:cNvSpPr>
          <p:nvPr>
            <p:ph type="title"/>
          </p:nvPr>
        </p:nvSpPr>
        <p:spPr>
          <a:xfrm>
            <a:off x="353902" y="197504"/>
            <a:ext cx="7335835" cy="1268984"/>
          </a:xfrm>
        </p:spPr>
        <p:txBody>
          <a:bodyPr/>
          <a:lstStyle/>
          <a:p>
            <a:r>
              <a:rPr lang="en-US"/>
              <a:t>Questions:</a:t>
            </a:r>
          </a:p>
        </p:txBody>
      </p:sp>
      <p:graphicFrame>
        <p:nvGraphicFramePr>
          <p:cNvPr id="5" name="Diagram 4">
            <a:extLst>
              <a:ext uri="{FF2B5EF4-FFF2-40B4-BE49-F238E27FC236}">
                <a16:creationId xmlns:a16="http://schemas.microsoft.com/office/drawing/2014/main" id="{0D7A989D-6A76-A2FE-4677-BFF1D4656B82}"/>
              </a:ext>
            </a:extLst>
          </p:cNvPr>
          <p:cNvGraphicFramePr/>
          <p:nvPr>
            <p:extLst>
              <p:ext uri="{D42A27DB-BD31-4B8C-83A1-F6EECF244321}">
                <p14:modId xmlns:p14="http://schemas.microsoft.com/office/powerpoint/2010/main" val="2700032388"/>
              </p:ext>
            </p:extLst>
          </p:nvPr>
        </p:nvGraphicFramePr>
        <p:xfrm>
          <a:off x="422440" y="828204"/>
          <a:ext cx="8784908" cy="5252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5799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2" name="Oval 11">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Oval 14">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Oval 19">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7" name="Straight Connector 36">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9" name="Rectangle 3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F85682-95B3-0935-FFFE-AA5C5FF7EFBD}"/>
              </a:ext>
            </a:extLst>
          </p:cNvPr>
          <p:cNvSpPr>
            <a:spLocks noGrp="1"/>
          </p:cNvSpPr>
          <p:nvPr>
            <p:ph type="title"/>
          </p:nvPr>
        </p:nvSpPr>
        <p:spPr>
          <a:xfrm>
            <a:off x="566924" y="765768"/>
            <a:ext cx="6402597" cy="1063244"/>
          </a:xfrm>
        </p:spPr>
        <p:txBody>
          <a:bodyPr vert="horz" lIns="91440" tIns="45720" rIns="91440" bIns="45720" rtlCol="0" anchor="t">
            <a:normAutofit/>
          </a:bodyPr>
          <a:lstStyle/>
          <a:p>
            <a:pPr>
              <a:lnSpc>
                <a:spcPct val="90000"/>
              </a:lnSpc>
            </a:pPr>
            <a:r>
              <a:rPr lang="en-US" sz="2300"/>
              <a:t>Data Source</a:t>
            </a:r>
            <a:br>
              <a:rPr lang="en-US" sz="2300"/>
            </a:br>
            <a:r>
              <a:rPr lang="en-US" sz="2300"/>
              <a:t>Website: </a:t>
            </a:r>
            <a:r>
              <a:rPr lang="en-US" sz="2300">
                <a:hlinkClick r:id="rId2"/>
              </a:rPr>
              <a:t>US Cities with the Lowest Cost of Living | Move.org</a:t>
            </a:r>
            <a:endParaRPr lang="en-US" sz="2300"/>
          </a:p>
        </p:txBody>
      </p:sp>
      <p:grpSp>
        <p:nvGrpSpPr>
          <p:cNvPr id="41" name="Group 40">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2"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Content Placeholder 4" descr="A screenshot of a computer&#10;&#10;Description automatically generated">
            <a:extLst>
              <a:ext uri="{FF2B5EF4-FFF2-40B4-BE49-F238E27FC236}">
                <a16:creationId xmlns:a16="http://schemas.microsoft.com/office/drawing/2014/main" id="{1C43C667-B91B-3045-0CBE-77798E4CCAF1}"/>
              </a:ext>
            </a:extLst>
          </p:cNvPr>
          <p:cNvPicPr>
            <a:picLocks noGrp="1" noChangeAspect="1"/>
          </p:cNvPicPr>
          <p:nvPr>
            <p:ph sz="half" idx="1"/>
          </p:nvPr>
        </p:nvPicPr>
        <p:blipFill rotWithShape="1">
          <a:blip r:embed="rId3"/>
          <a:srcRect l="3598" r="6549" b="1"/>
          <a:stretch/>
        </p:blipFill>
        <p:spPr>
          <a:xfrm>
            <a:off x="653260" y="2168907"/>
            <a:ext cx="5326632" cy="3716821"/>
          </a:xfrm>
          <a:prstGeom prst="rect">
            <a:avLst/>
          </a:prstGeom>
        </p:spPr>
      </p:pic>
      <p:pic>
        <p:nvPicPr>
          <p:cNvPr id="6" name="Content Placeholder 5" descr="A screenshot of a data set&#10;&#10;Description automatically generated">
            <a:extLst>
              <a:ext uri="{FF2B5EF4-FFF2-40B4-BE49-F238E27FC236}">
                <a16:creationId xmlns:a16="http://schemas.microsoft.com/office/drawing/2014/main" id="{ECFAF288-FE31-D4A5-348F-4046F28476C5}"/>
              </a:ext>
            </a:extLst>
          </p:cNvPr>
          <p:cNvPicPr>
            <a:picLocks noGrp="1" noChangeAspect="1"/>
          </p:cNvPicPr>
          <p:nvPr>
            <p:ph sz="half" idx="2"/>
          </p:nvPr>
        </p:nvPicPr>
        <p:blipFill rotWithShape="1">
          <a:blip r:embed="rId4"/>
          <a:srcRect t="10860" r="3" b="10788"/>
          <a:stretch/>
        </p:blipFill>
        <p:spPr>
          <a:xfrm>
            <a:off x="6208530" y="2168907"/>
            <a:ext cx="5329858" cy="3716821"/>
          </a:xfrm>
          <a:prstGeom prst="rect">
            <a:avLst/>
          </a:prstGeom>
        </p:spPr>
      </p:pic>
      <p:cxnSp>
        <p:nvCxnSpPr>
          <p:cNvPr id="47" name="Straight Connector 46">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 name="Graphic 2" descr="Dollar outline">
            <a:extLst>
              <a:ext uri="{FF2B5EF4-FFF2-40B4-BE49-F238E27FC236}">
                <a16:creationId xmlns:a16="http://schemas.microsoft.com/office/drawing/2014/main" id="{E347A8D1-6764-398E-2850-774E5065583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563350" y="914400"/>
            <a:ext cx="914400" cy="914400"/>
          </a:xfrm>
          <a:prstGeom prst="rect">
            <a:avLst/>
          </a:prstGeom>
        </p:spPr>
      </p:pic>
    </p:spTree>
    <p:extLst>
      <p:ext uri="{BB962C8B-B14F-4D97-AF65-F5344CB8AC3E}">
        <p14:creationId xmlns:p14="http://schemas.microsoft.com/office/powerpoint/2010/main" val="3337054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92E7-A9CC-C71D-CB33-C3A8956CAE0F}"/>
              </a:ext>
            </a:extLst>
          </p:cNvPr>
          <p:cNvSpPr>
            <a:spLocks noGrp="1"/>
          </p:cNvSpPr>
          <p:nvPr>
            <p:ph type="title"/>
          </p:nvPr>
        </p:nvSpPr>
        <p:spPr/>
        <p:txBody>
          <a:bodyPr/>
          <a:lstStyle/>
          <a:p>
            <a:r>
              <a:rPr lang="en-US"/>
              <a:t>SQL Database</a:t>
            </a:r>
          </a:p>
        </p:txBody>
      </p:sp>
      <p:graphicFrame>
        <p:nvGraphicFramePr>
          <p:cNvPr id="12" name="Diagram 11">
            <a:extLst>
              <a:ext uri="{FF2B5EF4-FFF2-40B4-BE49-F238E27FC236}">
                <a16:creationId xmlns:a16="http://schemas.microsoft.com/office/drawing/2014/main" id="{673D394A-A3B8-3DBB-F158-E6DD4E42DA13}"/>
              </a:ext>
            </a:extLst>
          </p:cNvPr>
          <p:cNvGraphicFramePr/>
          <p:nvPr>
            <p:extLst>
              <p:ext uri="{D42A27DB-BD31-4B8C-83A1-F6EECF244321}">
                <p14:modId xmlns:p14="http://schemas.microsoft.com/office/powerpoint/2010/main" val="4046427437"/>
              </p:ext>
            </p:extLst>
          </p:nvPr>
        </p:nvGraphicFramePr>
        <p:xfrm>
          <a:off x="682256" y="1405269"/>
          <a:ext cx="8551029" cy="5221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Graphic 7" descr="Dollar outline">
            <a:extLst>
              <a:ext uri="{FF2B5EF4-FFF2-40B4-BE49-F238E27FC236}">
                <a16:creationId xmlns:a16="http://schemas.microsoft.com/office/drawing/2014/main" id="{E4A231C2-0B5F-1068-A997-C702E6C3575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553825" y="2324100"/>
            <a:ext cx="866775" cy="866775"/>
          </a:xfrm>
          <a:prstGeom prst="rect">
            <a:avLst/>
          </a:prstGeom>
        </p:spPr>
      </p:pic>
    </p:spTree>
    <p:extLst>
      <p:ext uri="{BB962C8B-B14F-4D97-AF65-F5344CB8AC3E}">
        <p14:creationId xmlns:p14="http://schemas.microsoft.com/office/powerpoint/2010/main" val="293736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11" name="Oval 10">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0" name="Straight Connector 39">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41" name="Rectangle 40">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7448EC-DE81-278F-63D9-F85669E244B8}"/>
              </a:ext>
            </a:extLst>
          </p:cNvPr>
          <p:cNvSpPr>
            <a:spLocks noGrp="1"/>
          </p:cNvSpPr>
          <p:nvPr>
            <p:ph type="title"/>
          </p:nvPr>
        </p:nvSpPr>
        <p:spPr>
          <a:xfrm>
            <a:off x="679451" y="589915"/>
            <a:ext cx="4133560" cy="1268984"/>
          </a:xfrm>
        </p:spPr>
        <p:txBody>
          <a:bodyPr vert="horz" lIns="91440" tIns="45720" rIns="91440" bIns="45720" rtlCol="0" anchor="t">
            <a:normAutofit/>
          </a:bodyPr>
          <a:lstStyle/>
          <a:p>
            <a:pPr>
              <a:lnSpc>
                <a:spcPct val="90000"/>
              </a:lnSpc>
            </a:pPr>
            <a:r>
              <a:rPr lang="en-US" sz="2800"/>
              <a:t>Descriptive Analysis: Net Income by Region</a:t>
            </a:r>
            <a:br>
              <a:rPr lang="en-US" sz="2800"/>
            </a:br>
            <a:endParaRPr lang="en-US" sz="2800"/>
          </a:p>
        </p:txBody>
      </p:sp>
      <p:sp>
        <p:nvSpPr>
          <p:cNvPr id="5" name="TextBox 4">
            <a:extLst>
              <a:ext uri="{FF2B5EF4-FFF2-40B4-BE49-F238E27FC236}">
                <a16:creationId xmlns:a16="http://schemas.microsoft.com/office/drawing/2014/main" id="{72A09151-5F4B-283B-0533-4BBBE02C6FAC}"/>
              </a:ext>
            </a:extLst>
          </p:cNvPr>
          <p:cNvSpPr txBox="1"/>
          <p:nvPr/>
        </p:nvSpPr>
        <p:spPr>
          <a:xfrm>
            <a:off x="498476" y="2426716"/>
            <a:ext cx="4114510" cy="3458337"/>
          </a:xfrm>
          <a:prstGeom prst="rect">
            <a:avLst/>
          </a:prstGeom>
          <a:solidFill>
            <a:schemeClr val="accent1">
              <a:lumMod val="40000"/>
              <a:lumOff val="60000"/>
            </a:schemeClr>
          </a:solidFill>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a:spcBef>
                <a:spcPts val="900"/>
              </a:spcBef>
              <a:buFont typeface="Arial" panose="020B0604020202020204" pitchFamily="34" charset="0"/>
              <a:buChar char="•"/>
            </a:pPr>
            <a:endParaRPr lang="en-US"/>
          </a:p>
          <a:p>
            <a:pPr marL="285750" indent="-228600">
              <a:spcBef>
                <a:spcPts val="900"/>
              </a:spcBef>
              <a:buFont typeface="Arial" panose="020B0604020202020204" pitchFamily="34" charset="0"/>
              <a:buChar char="•"/>
            </a:pPr>
            <a:endParaRPr lang="en-US"/>
          </a:p>
          <a:p>
            <a:pPr marL="285750" indent="-228600">
              <a:spcBef>
                <a:spcPts val="900"/>
              </a:spcBef>
              <a:buFont typeface="Arial" panose="020B0604020202020204" pitchFamily="34" charset="0"/>
              <a:buChar char="•"/>
            </a:pPr>
            <a:r>
              <a:rPr lang="en-US"/>
              <a:t>West and North-East regions are the least affordable</a:t>
            </a:r>
          </a:p>
          <a:p>
            <a:pPr marL="742950" lvl="1" indent="-228600">
              <a:spcBef>
                <a:spcPts val="900"/>
              </a:spcBef>
              <a:buFont typeface="Arial" panose="020B0604020202020204" pitchFamily="34" charset="0"/>
              <a:buChar char="•"/>
            </a:pPr>
            <a:r>
              <a:rPr lang="en-US"/>
              <a:t>However, none of the regions are unaffordable.</a:t>
            </a:r>
          </a:p>
          <a:p>
            <a:pPr marL="742950" lvl="1" indent="-228600">
              <a:spcBef>
                <a:spcPts val="900"/>
              </a:spcBef>
              <a:buFont typeface="Arial" panose="020B0604020202020204" pitchFamily="34" charset="0"/>
              <a:buChar char="•"/>
            </a:pPr>
            <a:r>
              <a:rPr lang="en-US"/>
              <a:t>Net median income is %24.9 - %40.6</a:t>
            </a:r>
          </a:p>
          <a:p>
            <a:pPr marL="742950" lvl="1" indent="-228600">
              <a:spcBef>
                <a:spcPts val="900"/>
              </a:spcBef>
              <a:buFont typeface="Arial" panose="020B0604020202020204" pitchFamily="34" charset="0"/>
              <a:buChar char="•"/>
            </a:pPr>
            <a:endParaRPr lang="en-US"/>
          </a:p>
        </p:txBody>
      </p:sp>
      <p:cxnSp>
        <p:nvCxnSpPr>
          <p:cNvPr id="42" name="Straight Connector 41">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0D40C408-1C95-CC45-87A7-61CE8B1F93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2" name="Freeform 22">
              <a:extLst>
                <a:ext uri="{FF2B5EF4-FFF2-40B4-BE49-F238E27FC236}">
                  <a16:creationId xmlns:a16="http://schemas.microsoft.com/office/drawing/2014/main" id="{064C34AA-742A-4849-8CD3-EBD627656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24">
              <a:extLst>
                <a:ext uri="{FF2B5EF4-FFF2-40B4-BE49-F238E27FC236}">
                  <a16:creationId xmlns:a16="http://schemas.microsoft.com/office/drawing/2014/main" id="{EC6ED33D-9A7B-5247-BA45-456AE5F3B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26">
              <a:extLst>
                <a:ext uri="{FF2B5EF4-FFF2-40B4-BE49-F238E27FC236}">
                  <a16:creationId xmlns:a16="http://schemas.microsoft.com/office/drawing/2014/main" id="{143DF02F-6797-8A48-8141-360A16A5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27">
              <a:extLst>
                <a:ext uri="{FF2B5EF4-FFF2-40B4-BE49-F238E27FC236}">
                  <a16:creationId xmlns:a16="http://schemas.microsoft.com/office/drawing/2014/main" id="{FDD14875-9EDB-984E-9EDE-3C3A422D9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26" name="Graphic 25" descr="Dollar outline">
            <a:extLst>
              <a:ext uri="{FF2B5EF4-FFF2-40B4-BE49-F238E27FC236}">
                <a16:creationId xmlns:a16="http://schemas.microsoft.com/office/drawing/2014/main" id="{28CA6EAD-0706-BF53-DC79-64974682B19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34775" y="942975"/>
            <a:ext cx="914400" cy="914400"/>
          </a:xfrm>
          <a:prstGeom prst="rect">
            <a:avLst/>
          </a:prstGeom>
        </p:spPr>
      </p:pic>
      <p:sp>
        <p:nvSpPr>
          <p:cNvPr id="28" name="TextBox 27">
            <a:extLst>
              <a:ext uri="{FF2B5EF4-FFF2-40B4-BE49-F238E27FC236}">
                <a16:creationId xmlns:a16="http://schemas.microsoft.com/office/drawing/2014/main" id="{43B43236-7877-EA4B-E750-FDC56FBCA4C9}"/>
              </a:ext>
            </a:extLst>
          </p:cNvPr>
          <p:cNvSpPr txBox="1"/>
          <p:nvPr/>
        </p:nvSpPr>
        <p:spPr>
          <a:xfrm>
            <a:off x="1162049" y="1933574"/>
            <a:ext cx="2905125" cy="369332"/>
          </a:xfrm>
          <a:prstGeom prst="rect">
            <a:avLst/>
          </a:prstGeom>
          <a:solidFill>
            <a:schemeClr val="accent1">
              <a:lumMod val="7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chemeClr val="bg1"/>
                </a:solidFill>
              </a:rPr>
              <a:t>MAIN FINDINGS</a:t>
            </a:r>
          </a:p>
        </p:txBody>
      </p:sp>
      <p:pic>
        <p:nvPicPr>
          <p:cNvPr id="9" name="Content Placeholder 8" descr="A screenshot of a computer&#10;&#10;Description automatically generated">
            <a:extLst>
              <a:ext uri="{FF2B5EF4-FFF2-40B4-BE49-F238E27FC236}">
                <a16:creationId xmlns:a16="http://schemas.microsoft.com/office/drawing/2014/main" id="{7F3EC2B7-8E22-1DD8-3118-12593CBFC8CF}"/>
              </a:ext>
            </a:extLst>
          </p:cNvPr>
          <p:cNvPicPr>
            <a:picLocks noGrp="1" noChangeAspect="1"/>
          </p:cNvPicPr>
          <p:nvPr>
            <p:ph sz="half" idx="2"/>
          </p:nvPr>
        </p:nvPicPr>
        <p:blipFill>
          <a:blip r:embed="rId4"/>
          <a:stretch>
            <a:fillRect/>
          </a:stretch>
        </p:blipFill>
        <p:spPr>
          <a:xfrm>
            <a:off x="5324558" y="754789"/>
            <a:ext cx="6096000" cy="1179335"/>
          </a:xfrm>
        </p:spPr>
      </p:pic>
      <p:pic>
        <p:nvPicPr>
          <p:cNvPr id="10" name="Picture 9" descr="A blue rectangular object with white text&#10;&#10;Description automatically generated">
            <a:extLst>
              <a:ext uri="{FF2B5EF4-FFF2-40B4-BE49-F238E27FC236}">
                <a16:creationId xmlns:a16="http://schemas.microsoft.com/office/drawing/2014/main" id="{FB40390B-1516-B1EE-FE63-813E33A8F5E7}"/>
              </a:ext>
            </a:extLst>
          </p:cNvPr>
          <p:cNvPicPr>
            <a:picLocks noChangeAspect="1"/>
          </p:cNvPicPr>
          <p:nvPr/>
        </p:nvPicPr>
        <p:blipFill>
          <a:blip r:embed="rId5"/>
          <a:stretch>
            <a:fillRect/>
          </a:stretch>
        </p:blipFill>
        <p:spPr>
          <a:xfrm>
            <a:off x="4790793" y="3497023"/>
            <a:ext cx="6744831" cy="2361201"/>
          </a:xfrm>
          <a:prstGeom prst="rect">
            <a:avLst/>
          </a:prstGeom>
        </p:spPr>
      </p:pic>
    </p:spTree>
    <p:extLst>
      <p:ext uri="{BB962C8B-B14F-4D97-AF65-F5344CB8AC3E}">
        <p14:creationId xmlns:p14="http://schemas.microsoft.com/office/powerpoint/2010/main" val="3146448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3B065-6CE2-6EAD-509A-21930F055AEA}"/>
              </a:ext>
            </a:extLst>
          </p:cNvPr>
          <p:cNvSpPr>
            <a:spLocks noGrp="1"/>
          </p:cNvSpPr>
          <p:nvPr>
            <p:ph type="title"/>
          </p:nvPr>
        </p:nvSpPr>
        <p:spPr>
          <a:xfrm>
            <a:off x="641350" y="570864"/>
            <a:ext cx="8839208" cy="979552"/>
          </a:xfrm>
        </p:spPr>
        <p:txBody>
          <a:bodyPr>
            <a:normAutofit/>
          </a:bodyPr>
          <a:lstStyle/>
          <a:p>
            <a:pPr algn="ctr"/>
            <a:r>
              <a:rPr lang="en-US" sz="2800"/>
              <a:t>Descriptive Analysis:  Net Income by State</a:t>
            </a:r>
            <a:endParaRPr lang="en-US"/>
          </a:p>
        </p:txBody>
      </p:sp>
      <p:pic>
        <p:nvPicPr>
          <p:cNvPr id="6" name="Picture 5" descr="A table of numbers and letters&#10;&#10;Description automatically generated">
            <a:extLst>
              <a:ext uri="{FF2B5EF4-FFF2-40B4-BE49-F238E27FC236}">
                <a16:creationId xmlns:a16="http://schemas.microsoft.com/office/drawing/2014/main" id="{70701495-0D6A-A20A-353A-71B4DE7EB17A}"/>
              </a:ext>
            </a:extLst>
          </p:cNvPr>
          <p:cNvPicPr>
            <a:picLocks noChangeAspect="1"/>
          </p:cNvPicPr>
          <p:nvPr/>
        </p:nvPicPr>
        <p:blipFill>
          <a:blip r:embed="rId2"/>
          <a:stretch>
            <a:fillRect/>
          </a:stretch>
        </p:blipFill>
        <p:spPr>
          <a:xfrm>
            <a:off x="9699129" y="331426"/>
            <a:ext cx="1965950" cy="5743927"/>
          </a:xfrm>
          <a:prstGeom prst="rect">
            <a:avLst/>
          </a:prstGeom>
        </p:spPr>
      </p:pic>
      <p:sp>
        <p:nvSpPr>
          <p:cNvPr id="7" name="TextBox 6">
            <a:extLst>
              <a:ext uri="{FF2B5EF4-FFF2-40B4-BE49-F238E27FC236}">
                <a16:creationId xmlns:a16="http://schemas.microsoft.com/office/drawing/2014/main" id="{E2BADB35-2950-DEE3-22DF-86ADA5F01061}"/>
              </a:ext>
            </a:extLst>
          </p:cNvPr>
          <p:cNvSpPr txBox="1"/>
          <p:nvPr/>
        </p:nvSpPr>
        <p:spPr>
          <a:xfrm>
            <a:off x="222134" y="2188163"/>
            <a:ext cx="3292592" cy="3139321"/>
          </a:xfrm>
          <a:prstGeom prst="rect">
            <a:avLst/>
          </a:prstGeom>
          <a:solidFill>
            <a:schemeClr val="accent1">
              <a:lumMod val="40000"/>
              <a:lumOff val="6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State level data exposes a much larger difference:</a:t>
            </a:r>
          </a:p>
          <a:p>
            <a:pPr marL="742950" lvl="1" indent="-285750">
              <a:buFont typeface="Arial"/>
              <a:buChar char="•"/>
            </a:pPr>
            <a:r>
              <a:rPr lang="en-US"/>
              <a:t>51% difference in net median income</a:t>
            </a:r>
          </a:p>
          <a:p>
            <a:pPr marL="285750" indent="-285750">
              <a:buFont typeface="Arial"/>
              <a:buChar char="•"/>
            </a:pPr>
            <a:r>
              <a:rPr lang="en-US"/>
              <a:t>Hawaii and Massachusetts keep less than 10% of median income</a:t>
            </a:r>
          </a:p>
          <a:p>
            <a:pPr marL="285750" indent="-285750">
              <a:buFont typeface="Arial"/>
              <a:buChar char="•"/>
            </a:pPr>
            <a:r>
              <a:rPr lang="en-US"/>
              <a:t>Minnesota  and Oklahoma take home the majority of median income</a:t>
            </a:r>
          </a:p>
        </p:txBody>
      </p:sp>
      <p:pic>
        <p:nvPicPr>
          <p:cNvPr id="5" name="Graphic 4" descr="Dollar outline">
            <a:extLst>
              <a:ext uri="{FF2B5EF4-FFF2-40B4-BE49-F238E27FC236}">
                <a16:creationId xmlns:a16="http://schemas.microsoft.com/office/drawing/2014/main" id="{1A0D7C81-311E-CF8D-776E-64506C30BC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553825" y="904875"/>
            <a:ext cx="914400" cy="914400"/>
          </a:xfrm>
          <a:prstGeom prst="rect">
            <a:avLst/>
          </a:prstGeom>
        </p:spPr>
      </p:pic>
      <p:sp>
        <p:nvSpPr>
          <p:cNvPr id="8" name="TextBox 7">
            <a:extLst>
              <a:ext uri="{FF2B5EF4-FFF2-40B4-BE49-F238E27FC236}">
                <a16:creationId xmlns:a16="http://schemas.microsoft.com/office/drawing/2014/main" id="{AEBD862E-EB0E-CDF1-C420-754E93741EDA}"/>
              </a:ext>
            </a:extLst>
          </p:cNvPr>
          <p:cNvSpPr txBox="1"/>
          <p:nvPr/>
        </p:nvSpPr>
        <p:spPr>
          <a:xfrm>
            <a:off x="220018" y="1660934"/>
            <a:ext cx="3295650" cy="369332"/>
          </a:xfrm>
          <a:prstGeom prst="rect">
            <a:avLst/>
          </a:prstGeom>
          <a:solidFill>
            <a:schemeClr val="accent1">
              <a:lumMod val="7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FFFFFF"/>
                </a:solidFill>
              </a:rPr>
              <a:t>MAIN FINDINGS</a:t>
            </a:r>
            <a:endParaRPr lang="en-US"/>
          </a:p>
        </p:txBody>
      </p:sp>
      <p:pic>
        <p:nvPicPr>
          <p:cNvPr id="10" name="Picture Placeholder 9" descr="A graph of the states&#10;&#10;Description automatically generated">
            <a:extLst>
              <a:ext uri="{FF2B5EF4-FFF2-40B4-BE49-F238E27FC236}">
                <a16:creationId xmlns:a16="http://schemas.microsoft.com/office/drawing/2014/main" id="{5F055DDC-287F-6196-B99F-8E4E61B761E4}"/>
              </a:ext>
            </a:extLst>
          </p:cNvPr>
          <p:cNvPicPr>
            <a:picLocks noGrp="1" noChangeAspect="1"/>
          </p:cNvPicPr>
          <p:nvPr>
            <p:ph type="pic" idx="1"/>
          </p:nvPr>
        </p:nvPicPr>
        <p:blipFill rotWithShape="1">
          <a:blip r:embed="rId5"/>
          <a:srcRect l="-71" t="-124" r="-71"/>
          <a:stretch/>
        </p:blipFill>
        <p:spPr>
          <a:xfrm>
            <a:off x="3648581" y="2342910"/>
            <a:ext cx="5971981" cy="2166729"/>
          </a:xfrm>
        </p:spPr>
      </p:pic>
    </p:spTree>
    <p:extLst>
      <p:ext uri="{BB962C8B-B14F-4D97-AF65-F5344CB8AC3E}">
        <p14:creationId xmlns:p14="http://schemas.microsoft.com/office/powerpoint/2010/main" val="678879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8B310-A7E5-5292-A476-0A085DCBD252}"/>
              </a:ext>
            </a:extLst>
          </p:cNvPr>
          <p:cNvSpPr>
            <a:spLocks noGrp="1"/>
          </p:cNvSpPr>
          <p:nvPr>
            <p:ph type="title"/>
          </p:nvPr>
        </p:nvSpPr>
        <p:spPr>
          <a:xfrm>
            <a:off x="784225" y="437515"/>
            <a:ext cx="3954460" cy="1135634"/>
          </a:xfrm>
        </p:spPr>
        <p:txBody>
          <a:bodyPr vert="horz" lIns="91440" tIns="45720" rIns="91440" bIns="45720" rtlCol="0" anchor="t">
            <a:normAutofit fontScale="90000"/>
          </a:bodyPr>
          <a:lstStyle/>
          <a:p>
            <a:pPr>
              <a:lnSpc>
                <a:spcPct val="90000"/>
              </a:lnSpc>
            </a:pPr>
            <a:r>
              <a:rPr lang="en-US" sz="2800"/>
              <a:t>Descriptive Analysis:  </a:t>
            </a:r>
            <a:br>
              <a:rPr lang="en-US" sz="2800"/>
            </a:br>
            <a:r>
              <a:rPr lang="en-US" sz="2800"/>
              <a:t>Net Income by City</a:t>
            </a:r>
            <a:br>
              <a:rPr lang="en-US" sz="2800"/>
            </a:br>
            <a:endParaRPr lang="en-US" sz="2800"/>
          </a:p>
        </p:txBody>
      </p:sp>
      <p:pic>
        <p:nvPicPr>
          <p:cNvPr id="4" name="Content Placeholder 3" descr="A screenshot of a computer&#10;&#10;Description automatically generated">
            <a:extLst>
              <a:ext uri="{FF2B5EF4-FFF2-40B4-BE49-F238E27FC236}">
                <a16:creationId xmlns:a16="http://schemas.microsoft.com/office/drawing/2014/main" id="{420B2CDC-AD16-06DE-4285-71C959BE4A73}"/>
              </a:ext>
            </a:extLst>
          </p:cNvPr>
          <p:cNvPicPr>
            <a:picLocks noGrp="1" noChangeAspect="1"/>
          </p:cNvPicPr>
          <p:nvPr>
            <p:ph sz="half" idx="1"/>
          </p:nvPr>
        </p:nvPicPr>
        <p:blipFill>
          <a:blip r:embed="rId2"/>
          <a:stretch>
            <a:fillRect/>
          </a:stretch>
        </p:blipFill>
        <p:spPr>
          <a:xfrm>
            <a:off x="5602288" y="781188"/>
            <a:ext cx="5734050" cy="3115986"/>
          </a:xfrm>
          <a:prstGeom prst="rect">
            <a:avLst/>
          </a:prstGeom>
        </p:spPr>
      </p:pic>
      <p:sp>
        <p:nvSpPr>
          <p:cNvPr id="6" name="TextBox 5">
            <a:extLst>
              <a:ext uri="{FF2B5EF4-FFF2-40B4-BE49-F238E27FC236}">
                <a16:creationId xmlns:a16="http://schemas.microsoft.com/office/drawing/2014/main" id="{4133284E-6860-1266-4ADB-77721687EC41}"/>
              </a:ext>
            </a:extLst>
          </p:cNvPr>
          <p:cNvSpPr txBox="1"/>
          <p:nvPr/>
        </p:nvSpPr>
        <p:spPr>
          <a:xfrm>
            <a:off x="784225" y="2426716"/>
            <a:ext cx="3924499" cy="3610737"/>
          </a:xfrm>
          <a:prstGeom prst="rect">
            <a:avLst/>
          </a:prstGeom>
          <a:solidFill>
            <a:schemeClr val="accent1">
              <a:lumMod val="40000"/>
              <a:lumOff val="60000"/>
            </a:schemeClr>
          </a:solidFill>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342900" indent="-285750">
              <a:spcBef>
                <a:spcPts val="900"/>
              </a:spcBef>
              <a:buFont typeface="Arial"/>
              <a:buChar char="•"/>
            </a:pPr>
            <a:r>
              <a:rPr lang="en-US"/>
              <a:t>At the city level we see the full range of affordability:</a:t>
            </a:r>
            <a:endParaRPr lang="en-US" b="1"/>
          </a:p>
          <a:p>
            <a:pPr marL="742950" lvl="1" indent="-228600">
              <a:spcBef>
                <a:spcPts val="900"/>
              </a:spcBef>
              <a:buFont typeface="Arial" panose="020B0604020202020204" pitchFamily="34" charset="0"/>
              <a:buChar char="•"/>
            </a:pPr>
            <a:r>
              <a:rPr lang="en-US"/>
              <a:t>A difference of 67% of the net median income </a:t>
            </a:r>
          </a:p>
          <a:p>
            <a:pPr marL="285750" indent="-228600">
              <a:spcBef>
                <a:spcPts val="900"/>
              </a:spcBef>
              <a:buFont typeface="Arial" panose="020B0604020202020204" pitchFamily="34" charset="0"/>
              <a:buChar char="•"/>
            </a:pPr>
            <a:r>
              <a:rPr lang="en-US"/>
              <a:t>Miami, NYC, and LA all have expenses that total to more than the local median income </a:t>
            </a:r>
          </a:p>
          <a:p>
            <a:pPr marL="285750" indent="-228600">
              <a:spcBef>
                <a:spcPts val="900"/>
              </a:spcBef>
              <a:buFont typeface="Arial" panose="020B0604020202020204" pitchFamily="34" charset="0"/>
              <a:buChar char="•"/>
            </a:pPr>
            <a:r>
              <a:rPr lang="en-US"/>
              <a:t>Oklahoma city, Tulsa, and Minneapolis still have half their gross median income.</a:t>
            </a:r>
          </a:p>
        </p:txBody>
      </p:sp>
      <p:pic>
        <p:nvPicPr>
          <p:cNvPr id="5" name="Picture 4">
            <a:extLst>
              <a:ext uri="{FF2B5EF4-FFF2-40B4-BE49-F238E27FC236}">
                <a16:creationId xmlns:a16="http://schemas.microsoft.com/office/drawing/2014/main" id="{95382197-C75D-7265-C5D5-3C9D73499C17}"/>
              </a:ext>
            </a:extLst>
          </p:cNvPr>
          <p:cNvPicPr>
            <a:picLocks noChangeAspect="1"/>
          </p:cNvPicPr>
          <p:nvPr/>
        </p:nvPicPr>
        <p:blipFill>
          <a:blip r:embed="rId3"/>
          <a:stretch>
            <a:fillRect/>
          </a:stretch>
        </p:blipFill>
        <p:spPr>
          <a:xfrm>
            <a:off x="5215831" y="4002965"/>
            <a:ext cx="6130779" cy="2040222"/>
          </a:xfrm>
          <a:prstGeom prst="rect">
            <a:avLst/>
          </a:prstGeom>
        </p:spPr>
      </p:pic>
      <p:pic>
        <p:nvPicPr>
          <p:cNvPr id="11" name="Graphic 10" descr="Dollar outline">
            <a:extLst>
              <a:ext uri="{FF2B5EF4-FFF2-40B4-BE49-F238E27FC236}">
                <a16:creationId xmlns:a16="http://schemas.microsoft.com/office/drawing/2014/main" id="{85B3F8D0-B2BE-5280-AFB0-3361AD0D02D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538098" y="912406"/>
            <a:ext cx="914400" cy="914400"/>
          </a:xfrm>
          <a:prstGeom prst="rect">
            <a:avLst/>
          </a:prstGeom>
        </p:spPr>
      </p:pic>
      <p:sp>
        <p:nvSpPr>
          <p:cNvPr id="12" name="TextBox 11">
            <a:extLst>
              <a:ext uri="{FF2B5EF4-FFF2-40B4-BE49-F238E27FC236}">
                <a16:creationId xmlns:a16="http://schemas.microsoft.com/office/drawing/2014/main" id="{1983AC22-8395-5061-26EE-56A6598AD062}"/>
              </a:ext>
            </a:extLst>
          </p:cNvPr>
          <p:cNvSpPr txBox="1"/>
          <p:nvPr/>
        </p:nvSpPr>
        <p:spPr>
          <a:xfrm>
            <a:off x="781049" y="1866899"/>
            <a:ext cx="3924300" cy="369332"/>
          </a:xfrm>
          <a:prstGeom prst="rect">
            <a:avLst/>
          </a:prstGeom>
          <a:solidFill>
            <a:schemeClr val="accent1">
              <a:lumMod val="7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FFFFFF"/>
                </a:solidFill>
              </a:rPr>
              <a:t>MAIN FINDINGS</a:t>
            </a:r>
          </a:p>
        </p:txBody>
      </p:sp>
    </p:spTree>
    <p:extLst>
      <p:ext uri="{BB962C8B-B14F-4D97-AF65-F5344CB8AC3E}">
        <p14:creationId xmlns:p14="http://schemas.microsoft.com/office/powerpoint/2010/main" val="4025788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9A8AC-5682-0421-6BD2-A2CD4D7E4B21}"/>
              </a:ext>
            </a:extLst>
          </p:cNvPr>
          <p:cNvSpPr>
            <a:spLocks noGrp="1"/>
          </p:cNvSpPr>
          <p:nvPr>
            <p:ph type="title"/>
          </p:nvPr>
        </p:nvSpPr>
        <p:spPr>
          <a:xfrm>
            <a:off x="641350" y="351790"/>
            <a:ext cx="7354885" cy="1107059"/>
          </a:xfrm>
        </p:spPr>
        <p:txBody>
          <a:bodyPr>
            <a:normAutofit/>
          </a:bodyPr>
          <a:lstStyle/>
          <a:p>
            <a:r>
              <a:rPr lang="en-US" sz="2800"/>
              <a:t>Descriptive Analysis: Food Expenses</a:t>
            </a:r>
          </a:p>
        </p:txBody>
      </p:sp>
      <p:pic>
        <p:nvPicPr>
          <p:cNvPr id="4" name="Content Placeholder 3" descr="A screenshot of a computer screen&#10;&#10;Description automatically generated">
            <a:extLst>
              <a:ext uri="{FF2B5EF4-FFF2-40B4-BE49-F238E27FC236}">
                <a16:creationId xmlns:a16="http://schemas.microsoft.com/office/drawing/2014/main" id="{32DCAA2C-9C82-7CAD-C6D4-D3760DBF2F7F}"/>
              </a:ext>
            </a:extLst>
          </p:cNvPr>
          <p:cNvPicPr>
            <a:picLocks noGrp="1" noChangeAspect="1"/>
          </p:cNvPicPr>
          <p:nvPr>
            <p:ph idx="1"/>
          </p:nvPr>
        </p:nvPicPr>
        <p:blipFill>
          <a:blip r:embed="rId2"/>
          <a:stretch>
            <a:fillRect/>
          </a:stretch>
        </p:blipFill>
        <p:spPr>
          <a:xfrm>
            <a:off x="6372194" y="806906"/>
            <a:ext cx="3943350" cy="2895600"/>
          </a:xfrm>
        </p:spPr>
      </p:pic>
      <p:pic>
        <p:nvPicPr>
          <p:cNvPr id="5" name="Picture 4">
            <a:extLst>
              <a:ext uri="{FF2B5EF4-FFF2-40B4-BE49-F238E27FC236}">
                <a16:creationId xmlns:a16="http://schemas.microsoft.com/office/drawing/2014/main" id="{277971F5-5019-9CD4-0448-8021920F4D2E}"/>
              </a:ext>
            </a:extLst>
          </p:cNvPr>
          <p:cNvPicPr>
            <a:picLocks noChangeAspect="1"/>
          </p:cNvPicPr>
          <p:nvPr/>
        </p:nvPicPr>
        <p:blipFill>
          <a:blip r:embed="rId3"/>
          <a:stretch>
            <a:fillRect/>
          </a:stretch>
        </p:blipFill>
        <p:spPr>
          <a:xfrm>
            <a:off x="4259715" y="3706711"/>
            <a:ext cx="7483357" cy="2439073"/>
          </a:xfrm>
          <a:prstGeom prst="rect">
            <a:avLst/>
          </a:prstGeom>
        </p:spPr>
      </p:pic>
      <p:sp>
        <p:nvSpPr>
          <p:cNvPr id="6" name="TextBox 5">
            <a:extLst>
              <a:ext uri="{FF2B5EF4-FFF2-40B4-BE49-F238E27FC236}">
                <a16:creationId xmlns:a16="http://schemas.microsoft.com/office/drawing/2014/main" id="{D36F7532-4063-3B19-E9ED-71D56B112FE0}"/>
              </a:ext>
            </a:extLst>
          </p:cNvPr>
          <p:cNvSpPr txBox="1"/>
          <p:nvPr/>
        </p:nvSpPr>
        <p:spPr>
          <a:xfrm>
            <a:off x="753298" y="1562805"/>
            <a:ext cx="3374672" cy="4524315"/>
          </a:xfrm>
          <a:prstGeom prst="rect">
            <a:avLst/>
          </a:prstGeom>
          <a:solidFill>
            <a:schemeClr val="accent1">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a:p>
          <a:p>
            <a:endParaRPr lang="en-US"/>
          </a:p>
          <a:p>
            <a:pPr marL="285750" indent="-285750">
              <a:buFont typeface="Arial"/>
              <a:buChar char="•"/>
            </a:pPr>
            <a:r>
              <a:rPr lang="en-US"/>
              <a:t>Food is not expensive </a:t>
            </a:r>
          </a:p>
          <a:p>
            <a:pPr marL="742950" lvl="1" indent="-285750">
              <a:buFont typeface="Arial"/>
              <a:buChar char="•"/>
            </a:pPr>
            <a:r>
              <a:rPr lang="en-US"/>
              <a:t>Honolulu is an outlier</a:t>
            </a:r>
          </a:p>
          <a:p>
            <a:pPr marL="742950" lvl="1" indent="-285750">
              <a:buFont typeface="Arial"/>
              <a:buChar char="•"/>
            </a:pPr>
            <a:endParaRPr lang="en-US"/>
          </a:p>
          <a:p>
            <a:pPr marL="285750" indent="-285750">
              <a:buFont typeface="Arial"/>
              <a:buChar char="•"/>
            </a:pPr>
            <a:r>
              <a:rPr lang="en-US"/>
              <a:t>Small difference of $257 between NYC and McAllen, TX</a:t>
            </a:r>
          </a:p>
          <a:p>
            <a:pPr marL="285750" indent="-285750">
              <a:buFont typeface="Arial"/>
              <a:buChar char="•"/>
            </a:pPr>
            <a:endParaRPr lang="en-US"/>
          </a:p>
          <a:p>
            <a:pPr marL="285750" indent="-285750">
              <a:buFont typeface="Arial"/>
              <a:buChar char="•"/>
            </a:pPr>
            <a:r>
              <a:rPr lang="en-US"/>
              <a:t>Except for big families, food expenses are not a concern</a:t>
            </a:r>
          </a:p>
          <a:p>
            <a:pPr marL="285750" indent="-285750">
              <a:buFont typeface="Arial"/>
              <a:buChar char="•"/>
            </a:pPr>
            <a:endParaRPr lang="en-US"/>
          </a:p>
          <a:p>
            <a:pPr marL="285750" indent="-285750">
              <a:buFont typeface="Arial"/>
              <a:buChar char="•"/>
            </a:pPr>
            <a:endParaRPr lang="en-US"/>
          </a:p>
          <a:p>
            <a:endParaRPr lang="en-US"/>
          </a:p>
          <a:p>
            <a:pPr marL="285750" indent="-285750">
              <a:buFont typeface="Arial"/>
              <a:buChar char="•"/>
            </a:pPr>
            <a:endParaRPr lang="en-US"/>
          </a:p>
        </p:txBody>
      </p:sp>
      <p:sp>
        <p:nvSpPr>
          <p:cNvPr id="3" name="TextBox 2">
            <a:extLst>
              <a:ext uri="{FF2B5EF4-FFF2-40B4-BE49-F238E27FC236}">
                <a16:creationId xmlns:a16="http://schemas.microsoft.com/office/drawing/2014/main" id="{4A096F79-41FE-5FA0-8D27-D97D9239F954}"/>
              </a:ext>
            </a:extLst>
          </p:cNvPr>
          <p:cNvSpPr txBox="1"/>
          <p:nvPr/>
        </p:nvSpPr>
        <p:spPr>
          <a:xfrm>
            <a:off x="790574" y="1133474"/>
            <a:ext cx="3333750" cy="369332"/>
          </a:xfrm>
          <a:prstGeom prst="rect">
            <a:avLst/>
          </a:prstGeom>
          <a:solidFill>
            <a:schemeClr val="accent1">
              <a:lumMod val="7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chemeClr val="bg1"/>
                </a:solidFill>
              </a:rPr>
              <a:t>MAIN FINDINGS</a:t>
            </a:r>
            <a:endParaRPr lang="en-US"/>
          </a:p>
        </p:txBody>
      </p:sp>
      <p:pic>
        <p:nvPicPr>
          <p:cNvPr id="7" name="Graphic 6" descr="Dollar outline">
            <a:extLst>
              <a:ext uri="{FF2B5EF4-FFF2-40B4-BE49-F238E27FC236}">
                <a16:creationId xmlns:a16="http://schemas.microsoft.com/office/drawing/2014/main" id="{F8A0C444-2B88-CD76-83CF-8788DE36D51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515725" y="2276475"/>
            <a:ext cx="914400" cy="914400"/>
          </a:xfrm>
          <a:prstGeom prst="rect">
            <a:avLst/>
          </a:prstGeom>
        </p:spPr>
      </p:pic>
    </p:spTree>
    <p:extLst>
      <p:ext uri="{BB962C8B-B14F-4D97-AF65-F5344CB8AC3E}">
        <p14:creationId xmlns:p14="http://schemas.microsoft.com/office/powerpoint/2010/main" val="942780413"/>
      </p:ext>
    </p:extLst>
  </p:cSld>
  <p:clrMapOvr>
    <a:masterClrMapping/>
  </p:clrMapOvr>
</p:sld>
</file>

<file path=ppt/theme/theme1.xml><?xml version="1.0" encoding="utf-8"?>
<a:theme xmlns:a="http://schemas.openxmlformats.org/drawingml/2006/main" name="PunchcardVTI">
  <a:themeElements>
    <a:clrScheme name="AnalogousFromLightSeedRightStep">
      <a:dk1>
        <a:srgbClr val="000000"/>
      </a:dk1>
      <a:lt1>
        <a:srgbClr val="FFFFFF"/>
      </a:lt1>
      <a:dk2>
        <a:srgbClr val="242541"/>
      </a:dk2>
      <a:lt2>
        <a:srgbClr val="E8E2E4"/>
      </a:lt2>
      <a:accent1>
        <a:srgbClr val="80AA9F"/>
      </a:accent1>
      <a:accent2>
        <a:srgbClr val="7AAAB2"/>
      </a:accent2>
      <a:accent3>
        <a:srgbClr val="8CA3C1"/>
      </a:accent3>
      <a:accent4>
        <a:srgbClr val="7F80BA"/>
      </a:accent4>
      <a:accent5>
        <a:srgbClr val="A996C6"/>
      </a:accent5>
      <a:accent6>
        <a:srgbClr val="AF7FBA"/>
      </a:accent6>
      <a:hlink>
        <a:srgbClr val="AE697C"/>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emplate>office theme</Template>
  <TotalTime>108</TotalTime>
  <Words>1370</Words>
  <Application>Microsoft Office PowerPoint</Application>
  <PresentationFormat>Widescreen</PresentationFormat>
  <Paragraphs>165</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Avenir Next</vt:lpstr>
      <vt:lpstr>Calibri</vt:lpstr>
      <vt:lpstr>Calibri Light</vt:lpstr>
      <vt:lpstr>Courier New</vt:lpstr>
      <vt:lpstr>Neue Haas Grotesk Text Pro</vt:lpstr>
      <vt:lpstr>Segoe UI</vt:lpstr>
      <vt:lpstr>Wingdings</vt:lpstr>
      <vt:lpstr>PunchcardVTI</vt:lpstr>
      <vt:lpstr>US Cost of Living Analysis Year 2022</vt:lpstr>
      <vt:lpstr>Inflation &amp; Cost of Living</vt:lpstr>
      <vt:lpstr>Questions:</vt:lpstr>
      <vt:lpstr>Data Source Website: US Cities with the Lowest Cost of Living | Move.org</vt:lpstr>
      <vt:lpstr>SQL Database</vt:lpstr>
      <vt:lpstr>Descriptive Analysis: Net Income by Region </vt:lpstr>
      <vt:lpstr>Descriptive Analysis:  Net Income by State</vt:lpstr>
      <vt:lpstr>Descriptive Analysis:   Net Income by City </vt:lpstr>
      <vt:lpstr>Descriptive Analysis: Food Expenses</vt:lpstr>
      <vt:lpstr>Descriptive Analysis:  Total Expenses Breakdown</vt:lpstr>
      <vt:lpstr>Linear Regression Analysis: Rent Associations </vt:lpstr>
      <vt:lpstr>Linear Regression Analysis:  Population Size Associations </vt:lpstr>
      <vt:lpstr>Regression Analysis</vt:lpstr>
      <vt:lpstr>Cluster Analysis</vt:lpstr>
      <vt:lpstr>Cluster states and cities based on their overall cost of living index. This would allow us to identify groups of states and cities with similar costs of living.  The cluster centers represent the average values of food, rent, utilities, and transportation  within each  cluster. These are the points around which the data points in each  cluster tend to gather.  By inspecting the printed information for  each cluster, you can identify which states   and cities belong to each cluster and observe  the characteristics values of food, rent, utilities and transportation in those clusters.     </vt:lpstr>
      <vt:lpstr>PowerPoint Presentation</vt:lpstr>
      <vt:lpstr>Cluster Analysis</vt:lpstr>
      <vt:lpstr>Summary </vt:lpstr>
      <vt:lpstr>Technical Achievements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Hiral Lunkad</cp:lastModifiedBy>
  <cp:revision>4</cp:revision>
  <dcterms:created xsi:type="dcterms:W3CDTF">2023-11-30T19:04:00Z</dcterms:created>
  <dcterms:modified xsi:type="dcterms:W3CDTF">2024-08-19T23:47:48Z</dcterms:modified>
</cp:coreProperties>
</file>