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B79464-D928-4F4A-87DF-7F194CCD3FAD}">
  <a:tblStyle styleId="{90B79464-D928-4F4A-87DF-7F194CCD3F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9d7578b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9d7578b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9d7578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9d7578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99d7578b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99d7578b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d7578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d7578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99a1df14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99a1df14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9a1df14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9a1df14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9d7578b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9d7578b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9a1df14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9a1df14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805b7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805b7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9a1df14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9a1df14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9a1df14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9a1df14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9a1df14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9a1df14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9a1df14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9a1df14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805b71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805b71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9a1df14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9a1df14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9a1df1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9a1df1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08629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150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9103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11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60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36509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01709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45050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8231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8667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597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4496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04420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ee.washington.edu/images/rebrand2010/top_graphic_2000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3429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D54E-C37E-4D43-B76A-CDB1516749C6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Picture 2" descr="EE 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14300"/>
            <a:ext cx="3257550" cy="321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518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https://www.youtube.com/embed/-a4SHM3lE_E" TargetMode="Externa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Stabilizing an Inverted Pendulum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Hiral Mistry and David Goniodsky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 547 </a:t>
            </a:r>
            <a:r>
              <a:rPr lang="en-US" dirty="0"/>
              <a:t>PMP Project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Measuring horizontal </a:t>
            </a:r>
            <a:r>
              <a:rPr lang="en-US" dirty="0"/>
              <a:t>P</a:t>
            </a:r>
            <a:r>
              <a:rPr lang="en" dirty="0"/>
              <a:t>osition and Velocity</a:t>
            </a:r>
            <a:endParaRPr dirty="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85700"/>
            <a:ext cx="9144000" cy="20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147" y="1099200"/>
            <a:ext cx="2209699" cy="2375924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Gyroscope with simple offset correction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3E78B-950D-4E3F-8DFC-4A49AC85A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" y="1375036"/>
            <a:ext cx="7768652" cy="2855723"/>
          </a:xfrm>
          <a:prstGeom prst="rect">
            <a:avLst/>
          </a:prstGeom>
        </p:spPr>
      </p:pic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Significant offset error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Angular Position with Accelerometer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34500" cy="15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Accelerometer y axis is always perpendicular to the torque from the motor.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offset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slow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Still needs sign from gyroscope</a:t>
            </a:r>
            <a:endParaRPr sz="14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351" y="1259173"/>
            <a:ext cx="3270950" cy="35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2377446"/>
            <a:ext cx="4955776" cy="265362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Gyroscope with calibration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7CB65-000F-4B48-A4E7-753639AB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2475"/>
            <a:ext cx="9144000" cy="3774944"/>
          </a:xfrm>
          <a:prstGeom prst="rect">
            <a:avLst/>
          </a:prstGeom>
        </p:spPr>
      </p:pic>
      <p:sp>
        <p:nvSpPr>
          <p:cNvPr id="186" name="Google Shape;186;p25"/>
          <p:cNvSpPr txBox="1"/>
          <p:nvPr/>
        </p:nvSpPr>
        <p:spPr>
          <a:xfrm>
            <a:off x="373850" y="1183100"/>
            <a:ext cx="4472100" cy="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Still could not get rid of offset in angular velocity!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to set the Gain K</a:t>
            </a:r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484300" y="1152475"/>
            <a:ext cx="1920300" cy="3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LQR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Q=diag(1 10 10 1)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Q=diag(10 10 10 10)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Q=diag(100 100 1 1)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Q=diag(1 10 1000 1)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values of 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R=1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R=10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R=100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R=0.01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R=0.1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Gain K- too high !!</a:t>
            </a:r>
            <a:endParaRPr dirty="0"/>
          </a:p>
        </p:txBody>
      </p:sp>
      <p:sp>
        <p:nvSpPr>
          <p:cNvPr id="200" name="Google Shape;200;p27"/>
          <p:cNvSpPr txBox="1"/>
          <p:nvPr/>
        </p:nvSpPr>
        <p:spPr>
          <a:xfrm>
            <a:off x="2722050" y="1189600"/>
            <a:ext cx="22878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Pole placement method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poles=[-0.1,-0.2,-0.3,-0.4]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poles=[-67.2,-59.2,-12,-6]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Gain K- too high !!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5661200" y="3067175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5009900" y="1330400"/>
            <a:ext cx="36072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the Gain value very low for all four states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K=[ -1 -1 1 1];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K=[-0.1 -0.1 0.1 0.1]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Motor overdrive Detection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425" y="2682999"/>
            <a:ext cx="4818774" cy="20592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of Gain K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2567"/>
            <a:ext cx="8679900" cy="3610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5267547" y="645069"/>
            <a:ext cx="33399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Alpha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Alphadot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Ratio of Alpha to Alphadot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Challenges with accelerometer signal: Distorted and very low sampling rate.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Ideas for future </a:t>
            </a:r>
            <a:r>
              <a:rPr lang="en-US" dirty="0"/>
              <a:t>I</a:t>
            </a:r>
            <a:r>
              <a:rPr lang="en" dirty="0"/>
              <a:t>mplementations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Deeper understanding of LQR cost functions.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 feedback gain with a more analytical approach rather than empirical.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angular position sensing using gyroscope and accelerometer.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Accelerometer resets gyroscope offset when it measures 0 degrees.</a:t>
            </a:r>
          </a:p>
          <a:p>
            <a:r>
              <a:rPr lang="en-US" dirty="0"/>
              <a:t>Using the Gyro and accelerometer with Complementary Filtering</a:t>
            </a:r>
            <a:endParaRPr lang="e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311700" y="397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E6B88E08-1540-406D-8047-EF096033E82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994348" y="1047437"/>
            <a:ext cx="7040380" cy="39602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Minseg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Stability, Controllabiltity, Observabil</a:t>
            </a:r>
            <a:r>
              <a:rPr lang="en-US" dirty="0" err="1"/>
              <a:t>ity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Design of Estimator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Design of Controller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Measuring </a:t>
            </a:r>
            <a:r>
              <a:rPr lang="en-US" dirty="0"/>
              <a:t>M</a:t>
            </a:r>
            <a:r>
              <a:rPr lang="en" dirty="0"/>
              <a:t>oment of </a:t>
            </a:r>
            <a:r>
              <a:rPr lang="en-US" dirty="0"/>
              <a:t>I</a:t>
            </a:r>
            <a:r>
              <a:rPr lang="en" dirty="0"/>
              <a:t>nertia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Measuring </a:t>
            </a:r>
            <a:r>
              <a:rPr lang="en-US" dirty="0"/>
              <a:t>all states from Sensors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Gyroscope offset setting</a:t>
            </a:r>
          </a:p>
          <a:p>
            <a:r>
              <a:rPr lang="en" dirty="0"/>
              <a:t>C</a:t>
            </a:r>
            <a:r>
              <a:rPr lang="en-US" dirty="0"/>
              <a:t>h</a:t>
            </a:r>
            <a:r>
              <a:rPr lang="en" dirty="0"/>
              <a:t>allenges to Set Gain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Demo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44245" y="338300"/>
            <a:ext cx="85206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Minseg Model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788825"/>
            <a:ext cx="8520600" cy="4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08" y="925705"/>
            <a:ext cx="3301700" cy="268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5575" y="1209600"/>
            <a:ext cx="460057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43875" y="3993250"/>
            <a:ext cx="46005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Nonlinear System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Linearized around equilibrium point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76789" y="3173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Stability, Controllability, Observability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709600"/>
            <a:ext cx="8520600" cy="4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00" y="2005400"/>
            <a:ext cx="3560450" cy="27293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1070554"/>
            <a:ext cx="2168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Unstable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Controllable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Observable</a:t>
            </a:r>
            <a:endParaRPr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1000" y="987275"/>
            <a:ext cx="2168400" cy="254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3850" y="897050"/>
            <a:ext cx="2318000" cy="11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892275" y="3883475"/>
            <a:ext cx="3741900" cy="12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Controllability Matrix Rank= 4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Observability Matrix Rank= 4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09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of Estimator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44150"/>
            <a:ext cx="8520600" cy="3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200" y="2809775"/>
            <a:ext cx="2459124" cy="19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200" y="722700"/>
            <a:ext cx="2459125" cy="19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700" y="1156475"/>
            <a:ext cx="3577225" cy="2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73650" y="3896200"/>
            <a:ext cx="371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Simulink model of system with Estimator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455950" y="1317825"/>
            <a:ext cx="1811400" cy="2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Poles= [0 -935.5185  -31.3975  -30.7085]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System unstable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System states are estimated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Xhat follows x.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Controller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449" y="2968375"/>
            <a:ext cx="2525626" cy="19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50" y="852501"/>
            <a:ext cx="2525624" cy="202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150" y="1508050"/>
            <a:ext cx="3516450" cy="22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297275" y="1582275"/>
            <a:ext cx="1573500" cy="25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is bounded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252727" y="3407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Measuring Moment of Inertia of Wheel </a:t>
            </a:r>
            <a:r>
              <a:rPr lang="en" sz="2400" i="1" dirty="0"/>
              <a:t>(Icm,w)</a:t>
            </a:r>
            <a:endParaRPr sz="2400" dirty="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825" y="1150790"/>
            <a:ext cx="251350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3195927" y="3456571"/>
            <a:ext cx="3075300" cy="13965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678072" y="2922225"/>
            <a:ext cx="804600" cy="8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9"/>
          <p:cNvCxnSpPr/>
          <p:nvPr/>
        </p:nvCxnSpPr>
        <p:spPr>
          <a:xfrm>
            <a:off x="4068979" y="3399569"/>
            <a:ext cx="2078400" cy="9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4075502" y="3392436"/>
            <a:ext cx="0" cy="17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9"/>
          <p:cNvCxnSpPr/>
          <p:nvPr/>
        </p:nvCxnSpPr>
        <p:spPr>
          <a:xfrm rot="10800000" flipH="1">
            <a:off x="4075502" y="2965103"/>
            <a:ext cx="18240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3984302" y="3050409"/>
            <a:ext cx="1824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678072" y="3200098"/>
            <a:ext cx="1824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795381" y="4061801"/>
            <a:ext cx="371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rot="10800000">
            <a:off x="3094924" y="3506497"/>
            <a:ext cx="0" cy="13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9"/>
          <p:cNvSpPr txBox="1"/>
          <p:nvPr/>
        </p:nvSpPr>
        <p:spPr>
          <a:xfrm>
            <a:off x="2896200" y="4080016"/>
            <a:ext cx="342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235216" y="3620441"/>
            <a:ext cx="3429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311700" y="1038263"/>
          <a:ext cx="2516050" cy="3863925"/>
        </p:xfrm>
        <a:graphic>
          <a:graphicData uri="http://schemas.openxmlformats.org/drawingml/2006/table">
            <a:tbl>
              <a:tblPr bandRow="1">
                <a:noFill/>
                <a:tableStyleId>{90B79464-D928-4F4A-87DF-7F194CCD3FAD}</a:tableStyleId>
              </a:tblPr>
              <a:tblGrid>
                <a:gridCol w="48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Run</a:t>
                      </a:r>
                      <a:endParaRPr sz="1100" b="1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Distance Travelled (m)</a:t>
                      </a:r>
                      <a:endParaRPr sz="1100" b="1"/>
                    </a:p>
                  </a:txBody>
                  <a:tcPr marL="63500" marR="63500" marT="63500" marB="63500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Time consumed (sec)</a:t>
                      </a:r>
                      <a:endParaRPr sz="1100" b="1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0.59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0.281</a:t>
                      </a:r>
                      <a:endParaRPr sz="1200"/>
                    </a:p>
                  </a:txBody>
                  <a:tcPr marL="63500" marR="63500" marT="63500" marB="6350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</a:t>
                      </a:r>
                      <a:endParaRPr sz="1200"/>
                    </a:p>
                  </a:txBody>
                  <a:tcPr marL="63500" marR="63500" marT="63500" marB="63500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 l="11060" t="-532" r="11378"/>
          <a:stretch/>
        </p:blipFill>
        <p:spPr>
          <a:xfrm rot="5400000">
            <a:off x="3096013" y="1056087"/>
            <a:ext cx="1384125" cy="13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6">
            <a:alphaModFix/>
          </a:blip>
          <a:srcRect l="4239" t="21238" r="33318" b="17430"/>
          <a:stretch/>
        </p:blipFill>
        <p:spPr>
          <a:xfrm rot="5400000">
            <a:off x="4563611" y="1211112"/>
            <a:ext cx="1408050" cy="10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071175" y="1856575"/>
            <a:ext cx="28908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Measured Average Velocity(v)= 0.3924 m/s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Measured Initial height of ramp (h)= 0.04255 m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 =9.80665 </a:t>
            </a:r>
            <a:r>
              <a:rPr lang="en" sz="1100" i="1">
                <a:solidFill>
                  <a:schemeClr val="dk1"/>
                </a:solidFill>
              </a:rPr>
              <a:t>m/S2</a:t>
            </a:r>
            <a:endParaRPr sz="11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Radius of wheel(r)=0.0216 </a:t>
            </a:r>
            <a:r>
              <a:rPr lang="en" sz="1100" i="1">
                <a:solidFill>
                  <a:schemeClr val="dk1"/>
                </a:solidFill>
              </a:rPr>
              <a:t>m</a:t>
            </a:r>
            <a:endParaRPr sz="11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Mass of both wheels(m)=0.037</a:t>
            </a:r>
            <a:r>
              <a:rPr lang="en" sz="1100" i="1">
                <a:solidFill>
                  <a:schemeClr val="dk1"/>
                </a:solidFill>
              </a:rPr>
              <a:t> kg</a:t>
            </a:r>
            <a:endParaRPr sz="11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Calculated value of moment of Inertia </a:t>
            </a:r>
            <a:r>
              <a:rPr lang="en" sz="1100" i="1">
                <a:solidFill>
                  <a:schemeClr val="dk1"/>
                </a:solidFill>
              </a:rPr>
              <a:t>(Icm,w)=</a:t>
            </a:r>
            <a:r>
              <a:rPr lang="en" sz="1100">
                <a:solidFill>
                  <a:schemeClr val="dk1"/>
                </a:solidFill>
              </a:rPr>
              <a:t> 7.62997e-5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</a:rPr>
              <a:t>kg</a:t>
            </a:r>
            <a:r>
              <a:rPr lang="en" sz="1100">
                <a:solidFill>
                  <a:schemeClr val="dk1"/>
                </a:solidFill>
              </a:rPr>
              <a:t>.m2</a:t>
            </a:r>
            <a:endParaRPr sz="1100" i="1">
              <a:solidFill>
                <a:schemeClr val="dk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59234" y="3114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Measuring Moment of Inertia of Pendulum </a:t>
            </a:r>
            <a:r>
              <a:rPr lang="en" i="1" dirty="0"/>
              <a:t>(Ip)</a:t>
            </a:r>
            <a:endParaRPr i="1"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765475"/>
            <a:ext cx="8520600" cy="42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Measuring the distance between center of wheel and reference point on pendulum (h)</a:t>
            </a:r>
            <a:r>
              <a:rPr lang="en"/>
              <a:t> 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50" y="2077900"/>
            <a:ext cx="127901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9963" y="1213038"/>
            <a:ext cx="18478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5613" y="1964800"/>
            <a:ext cx="3236987" cy="2826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5254687" y="1424300"/>
            <a:ext cx="1682625" cy="12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8">
            <a:alphaModFix/>
          </a:blip>
          <a:srcRect l="31586" t="-381" r="13"/>
          <a:stretch/>
        </p:blipFill>
        <p:spPr>
          <a:xfrm rot="5400000">
            <a:off x="6315586" y="3450513"/>
            <a:ext cx="1267225" cy="13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9">
            <a:alphaModFix/>
          </a:blip>
          <a:srcRect l="13978" t="12756" b="6199"/>
          <a:stretch/>
        </p:blipFill>
        <p:spPr>
          <a:xfrm rot="5400000">
            <a:off x="6905213" y="1464962"/>
            <a:ext cx="1673625" cy="11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5375100" y="2889175"/>
            <a:ext cx="18477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Measured Fg=340+37+4=381 gm</a:t>
            </a:r>
            <a:endParaRPr sz="1000"/>
          </a:p>
        </p:txBody>
      </p:sp>
      <p:sp>
        <p:nvSpPr>
          <p:cNvPr id="141" name="Google Shape;141;p20"/>
          <p:cNvSpPr txBox="1"/>
          <p:nvPr/>
        </p:nvSpPr>
        <p:spPr>
          <a:xfrm>
            <a:off x="6232900" y="4771875"/>
            <a:ext cx="1682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Measured Fb=146 gm</a:t>
            </a:r>
            <a:endParaRPr sz="1000"/>
          </a:p>
        </p:txBody>
      </p:sp>
      <p:sp>
        <p:nvSpPr>
          <p:cNvPr id="142" name="Google Shape;142;p20"/>
          <p:cNvSpPr txBox="1"/>
          <p:nvPr/>
        </p:nvSpPr>
        <p:spPr>
          <a:xfrm>
            <a:off x="7070400" y="2908925"/>
            <a:ext cx="18477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Measured length of pendulum (l)= 19.5 cm</a:t>
            </a:r>
            <a:endParaRPr sz="1000"/>
          </a:p>
        </p:txBody>
      </p:sp>
      <p:sp>
        <p:nvSpPr>
          <p:cNvPr id="143" name="Google Shape;143;p20"/>
          <p:cNvSpPr txBox="1"/>
          <p:nvPr/>
        </p:nvSpPr>
        <p:spPr>
          <a:xfrm>
            <a:off x="431900" y="2574400"/>
            <a:ext cx="13953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Equation of period of oscillation</a:t>
            </a:r>
            <a:endParaRPr sz="1000"/>
          </a:p>
        </p:txBody>
      </p:sp>
      <p:sp>
        <p:nvSpPr>
          <p:cNvPr id="144" name="Google Shape;144;p20"/>
          <p:cNvSpPr txBox="1"/>
          <p:nvPr/>
        </p:nvSpPr>
        <p:spPr>
          <a:xfrm>
            <a:off x="431900" y="3671275"/>
            <a:ext cx="1395300" cy="21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Calculated value of distance between center of wheel and reference point on pendulum (h) = 0.07472 m</a:t>
            </a:r>
            <a:endParaRPr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311700" y="2547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Measuring Moment of Inertia of Pendulum </a:t>
            </a:r>
            <a:r>
              <a:rPr lang="en" i="1" dirty="0"/>
              <a:t>(Ip)</a:t>
            </a:r>
            <a:endParaRPr dirty="0"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311700" y="784200"/>
            <a:ext cx="8520600" cy="43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Measuring the time period of Oscillations and Calculating Moment of Inertia (Ip)</a:t>
            </a:r>
            <a:endParaRPr dirty="0"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l="19933" t="20564" r="39218" b="17680"/>
          <a:stretch/>
        </p:blipFill>
        <p:spPr>
          <a:xfrm rot="5400000">
            <a:off x="2690025" y="1134126"/>
            <a:ext cx="2083925" cy="23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 l="7019" t="23371"/>
          <a:stretch/>
        </p:blipFill>
        <p:spPr>
          <a:xfrm rot="5400000">
            <a:off x="243762" y="1580913"/>
            <a:ext cx="2405400" cy="16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1184075" y="3700650"/>
            <a:ext cx="3219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Arrangement for suspending Minseg</a:t>
            </a:r>
            <a:endParaRPr sz="12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200" y="4140400"/>
            <a:ext cx="1155050" cy="5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3981200" y="3522525"/>
            <a:ext cx="4488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Measure time period of oscillation (T)= 0.714 sec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Mass of pendulum (m) = 0.381 kg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 = 9.80665 </a:t>
            </a:r>
            <a:r>
              <a:rPr lang="en" sz="1100" i="1">
                <a:solidFill>
                  <a:schemeClr val="dk1"/>
                </a:solidFill>
              </a:rPr>
              <a:t>m/S2</a:t>
            </a:r>
            <a:endParaRPr sz="1200" i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h = 0.07472 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Calculated value of moment of Inertia (Ip) =3.60511562e-3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i="1">
                <a:solidFill>
                  <a:schemeClr val="dk1"/>
                </a:solidFill>
                <a:highlight>
                  <a:srgbClr val="FFFFFF"/>
                </a:highlight>
              </a:rPr>
              <a:t>kg</a:t>
            </a:r>
            <a:r>
              <a:rPr lang="en" sz="1100">
                <a:solidFill>
                  <a:schemeClr val="dk1"/>
                </a:solidFill>
              </a:rPr>
              <a:t>.m2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1825" y="1074225"/>
            <a:ext cx="2758050" cy="22825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623</Words>
  <Application>Microsoft Office PowerPoint</Application>
  <PresentationFormat>On-screen Show (16:9)</PresentationFormat>
  <Paragraphs>162</Paragraphs>
  <Slides>17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Stabilizing an Inverted Pendulum</vt:lpstr>
      <vt:lpstr>Overview</vt:lpstr>
      <vt:lpstr>Minseg Model</vt:lpstr>
      <vt:lpstr>Stability, Controllability, Observability</vt:lpstr>
      <vt:lpstr>Design of Estimator</vt:lpstr>
      <vt:lpstr>Design of Controller</vt:lpstr>
      <vt:lpstr>Measuring Moment of Inertia of Wheel (Icm,w)</vt:lpstr>
      <vt:lpstr>Measuring Moment of Inertia of Pendulum (Ip)</vt:lpstr>
      <vt:lpstr>Measuring Moment of Inertia of Pendulum (Ip)</vt:lpstr>
      <vt:lpstr>Measuring horizontal Position and Velocity</vt:lpstr>
      <vt:lpstr>Gyroscope with simple offset correction</vt:lpstr>
      <vt:lpstr>Measuring Angular Position with Accelerometer</vt:lpstr>
      <vt:lpstr>Gyroscope with calibration</vt:lpstr>
      <vt:lpstr>Challenges to set the Gain K</vt:lpstr>
      <vt:lpstr>Fine Tuning of Gain K</vt:lpstr>
      <vt:lpstr>Ideas for future Implementations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Stabilizing an Inverted Pendulum</dc:title>
  <dc:creator>Chirag Gajjar</dc:creator>
  <cp:lastModifiedBy>Hiral Mistry</cp:lastModifiedBy>
  <cp:revision>9</cp:revision>
  <dcterms:modified xsi:type="dcterms:W3CDTF">2018-12-04T18:35:12Z</dcterms:modified>
</cp:coreProperties>
</file>