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A3ECB1-2145-4920-8C04-2A8380CE5AD5}">
  <a:tblStyle styleId="{2AA3ECB1-2145-4920-8C04-2A8380CE5A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e42f20cb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3e42f20cb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e42f20cb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e42f20cb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3be2940d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3be2940d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36ccb20f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36ccb20f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6ccb20f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36ccb20f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eb7b6a4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3eb7b6a4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3eb7b6a4c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3eb7b6a4c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eb7b6a4c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3eb7b6a4c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3e3baca43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3e3baca43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e42f20bf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e42f20bf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on Big Mountain Resort’s Ticket Price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Hiram G. Menendez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Business Scenarios and Model Prediction</a:t>
            </a:r>
            <a:endParaRPr/>
          </a:p>
        </p:txBody>
      </p:sp>
      <p:graphicFrame>
        <p:nvGraphicFramePr>
          <p:cNvPr id="190" name="Google Shape;190;p22"/>
          <p:cNvGraphicFramePr/>
          <p:nvPr/>
        </p:nvGraphicFramePr>
        <p:xfrm>
          <a:off x="724925" y="18375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{2AA3ECB1-2145-4920-8C04-2A8380CE5AD5}</a:tableStyleId>
              </a:tblPr>
              <a:tblGrid>
                <a:gridCol w="3895725"/>
                <a:gridCol w="41231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/>
                        <a:t>Scenario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 Prediction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Permanently closing down up to 10 of the least used runs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Decrease in revenue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48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Adding a run to a point 150 feet lower plus and an additional chairlift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Ticket price </a:t>
                      </a: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increase:</a:t>
                      </a: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 $1.99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38761D"/>
                          </a:solidFill>
                        </a:rPr>
                        <a:t>Yearly revenue increase: $3,474,638</a:t>
                      </a:r>
                      <a:endParaRPr sz="1200"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1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Same as previous while also adding 2 acres of snow making cover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Ticket price increase: $1.99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Yearly revenue increase: $3,474,638 (same as previous)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76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/>
                        <a:t>Increase longest run by 0.2 miles, requiring an additional 4 acres of snow making coverage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No difference in </a:t>
                      </a:r>
                      <a:r>
                        <a:rPr lang="en" sz="1200"/>
                        <a:t>ticket price or revenue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1" name="Google Shape;191;p22"/>
          <p:cNvSpPr txBox="1"/>
          <p:nvPr/>
        </p:nvSpPr>
        <p:spPr>
          <a:xfrm>
            <a:off x="1085425" y="4516950"/>
            <a:ext cx="71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alibri"/>
                <a:ea typeface="Calibri"/>
                <a:cs typeface="Calibri"/>
                <a:sym typeface="Calibri"/>
              </a:rPr>
              <a:t>Only the second proposal is recommended based on model predictions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I</a:t>
            </a:r>
            <a:r>
              <a:rPr lang="en" sz="2100"/>
              <a:t>t is recommended that the ticket price of Big Mountain Resort be increased to close to $95.87.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The proposal of adding an additional run and chairlift could likely lead to an increase yearly revenue of about $3,474,638.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The other proposals are not recommended.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</a:t>
            </a:r>
            <a:endParaRPr/>
          </a:p>
        </p:txBody>
      </p:sp>
      <p:sp>
        <p:nvSpPr>
          <p:cNvPr id="135" name="Google Shape;135;p14"/>
          <p:cNvSpPr txBox="1"/>
          <p:nvPr>
            <p:ph idx="4294967295" type="body"/>
          </p:nvPr>
        </p:nvSpPr>
        <p:spPr>
          <a:xfrm>
            <a:off x="729450" y="2078875"/>
            <a:ext cx="3431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Popular skiing destination in Montana with a current ticket price of $81.00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Current </a:t>
            </a:r>
            <a:r>
              <a:rPr lang="en" sz="1500"/>
              <a:t>pricing strategy is to charge a premium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However, this was not a data-driven </a:t>
            </a:r>
            <a:r>
              <a:rPr lang="en" sz="1500"/>
              <a:t>decision</a:t>
            </a:r>
            <a:endParaRPr sz="1500"/>
          </a:p>
        </p:txBody>
      </p:sp>
      <p:sp>
        <p:nvSpPr>
          <p:cNvPr id="136" name="Google Shape;136;p14"/>
          <p:cNvSpPr txBox="1"/>
          <p:nvPr/>
        </p:nvSpPr>
        <p:spPr>
          <a:xfrm>
            <a:off x="4572000" y="3868525"/>
            <a:ext cx="383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People Skiing on 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Snowcapped</a:t>
            </a:r>
            <a:r>
              <a:rPr lang="en" sz="700">
                <a:latin typeface="Calibri"/>
                <a:ea typeface="Calibri"/>
                <a:cs typeface="Calibri"/>
                <a:sym typeface="Calibri"/>
              </a:rPr>
              <a:t> Mountain. Adapted from pexels.com by F. Daniel, 2017, https://www.pexels.com/photo/high-angle-view-of-people-skiing-on-snowcapped-mountain-287228.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02800"/>
            <a:ext cx="3752851" cy="2501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1393929" y="16059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1: What ticket price is actually supported by the facilities provided?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2: Which business proposals are likely to lead to increased revenue?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5472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62"/>
              <a:t>Data on 330 Ski Resorts in the United States was used.</a:t>
            </a:r>
            <a:endParaRPr sz="2562"/>
          </a:p>
          <a:p>
            <a:pPr indent="-35472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62"/>
              <a:t>It lists 27 features from each, such as:</a:t>
            </a:r>
            <a:endParaRPr sz="2562"/>
          </a:p>
          <a:p>
            <a:pPr indent="-3448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362"/>
              <a:t>State in which it is located</a:t>
            </a:r>
            <a:endParaRPr sz="2362"/>
          </a:p>
          <a:p>
            <a:pPr indent="-3448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362"/>
              <a:t>Summit elevation height</a:t>
            </a:r>
            <a:endParaRPr sz="2362"/>
          </a:p>
          <a:p>
            <a:pPr indent="-3448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362"/>
              <a:t>Weekday and weekend adult ticket price</a:t>
            </a:r>
            <a:endParaRPr sz="2362"/>
          </a:p>
          <a:p>
            <a:pPr indent="-3448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362"/>
              <a:t>Skiable area</a:t>
            </a:r>
            <a:endParaRPr sz="2362"/>
          </a:p>
          <a:p>
            <a:pPr indent="-34488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2362"/>
              <a:t>etc.</a:t>
            </a:r>
            <a:endParaRPr sz="236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 txBox="1"/>
          <p:nvPr/>
        </p:nvSpPr>
        <p:spPr>
          <a:xfrm>
            <a:off x="4764650" y="2185625"/>
            <a:ext cx="2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3894600" cy="6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State Level Properties</a:t>
            </a:r>
            <a:endParaRPr sz="2900"/>
          </a:p>
        </p:txBody>
      </p:sp>
      <p:sp>
        <p:nvSpPr>
          <p:cNvPr id="155" name="Google Shape;155;p17"/>
          <p:cNvSpPr txBox="1"/>
          <p:nvPr>
            <p:ph idx="1" type="body"/>
          </p:nvPr>
        </p:nvSpPr>
        <p:spPr>
          <a:xfrm>
            <a:off x="525900" y="17856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</a:t>
            </a:r>
            <a:r>
              <a:rPr lang="en" sz="1600"/>
              <a:t>clear patterns among </a:t>
            </a:r>
            <a:r>
              <a:rPr lang="en" sz="1600"/>
              <a:t>creatures</a:t>
            </a:r>
            <a:r>
              <a:rPr lang="en" sz="1600"/>
              <a:t> at the state level.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Conclusion: the “state” feature is not a good predictor of ticket price.</a:t>
            </a:r>
            <a:endParaRPr sz="1600"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875" y="907600"/>
            <a:ext cx="4299301" cy="35312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features are correlated?</a:t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30700" y="1981625"/>
            <a:ext cx="37092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Some features that correlate strongly with ticket price are</a:t>
            </a:r>
            <a:endParaRPr sz="4100"/>
          </a:p>
          <a:p>
            <a:pPr indent="-3132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100"/>
              <a:t>Number of fast four-person chairlifts</a:t>
            </a:r>
            <a:endParaRPr sz="4100"/>
          </a:p>
          <a:p>
            <a:pPr indent="-3132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100"/>
              <a:t>Total number or skiing runs</a:t>
            </a:r>
            <a:endParaRPr sz="4100"/>
          </a:p>
          <a:p>
            <a:pPr indent="-3132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100"/>
              <a:t>Total snow-making area</a:t>
            </a:r>
            <a:endParaRPr sz="4100"/>
          </a:p>
          <a:p>
            <a:pPr indent="-31322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4100"/>
              <a:t>Total chairlifts</a:t>
            </a:r>
            <a:endParaRPr sz="4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100"/>
              <a:t>Feature that correlates the most is</a:t>
            </a:r>
            <a:endParaRPr sz="4100"/>
          </a:p>
          <a:p>
            <a:pPr indent="-31322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4100"/>
              <a:t>Night skiing area state ratio</a:t>
            </a:r>
            <a:endParaRPr sz="4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3550" y="755325"/>
            <a:ext cx="4299301" cy="3939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819150" y="16859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Three models were developed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Dummy model that predicts the mean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Linear Model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Random Forest Model</a:t>
            </a:r>
            <a:endParaRPr sz="1500"/>
          </a:p>
        </p:txBody>
      </p:sp>
      <p:sp>
        <p:nvSpPr>
          <p:cNvPr id="170" name="Google Shape;170;p19"/>
          <p:cNvSpPr txBox="1"/>
          <p:nvPr>
            <p:ph idx="2" type="body"/>
          </p:nvPr>
        </p:nvSpPr>
        <p:spPr>
          <a:xfrm>
            <a:off x="4638675" y="16859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Some aspects taken into consideration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Whether to impute missing values with the mean or median value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Whether or not to scale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 many features to keep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How many trees to use (for Random Forest Model)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9"/>
          <p:cNvSpPr txBox="1"/>
          <p:nvPr/>
        </p:nvSpPr>
        <p:spPr>
          <a:xfrm>
            <a:off x="895350" y="4307600"/>
            <a:ext cx="755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The best version of the Random Forest model slightly outperformed the Linear Model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Current Ticket Price: $81.00</a:t>
            </a:r>
            <a:endParaRPr sz="3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Model Prediction: $(95.87 ± 10.39)</a:t>
            </a:r>
            <a:endParaRPr sz="3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Big Mountain’s Features Compare to Other Resorts?</a:t>
            </a:r>
            <a:endParaRPr/>
          </a:p>
        </p:txBody>
      </p:sp>
      <p:pic>
        <p:nvPicPr>
          <p:cNvPr id="182" name="Google Shape;18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9750" y="1849550"/>
            <a:ext cx="4299300" cy="2362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875" y="1849788"/>
            <a:ext cx="4333875" cy="236199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2549875" y="4175350"/>
            <a:ext cx="4007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alibri"/>
                <a:ea typeface="Calibri"/>
                <a:cs typeface="Calibri"/>
                <a:sym typeface="Calibri"/>
              </a:rPr>
              <a:t>For many other features as well, Big Mountain lies above the average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