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3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406" r:id="rId3"/>
    <p:sldId id="395" r:id="rId4"/>
    <p:sldId id="346" r:id="rId5"/>
    <p:sldId id="302" r:id="rId6"/>
    <p:sldId id="308" r:id="rId7"/>
    <p:sldId id="384" r:id="rId8"/>
    <p:sldId id="407" r:id="rId9"/>
    <p:sldId id="398" r:id="rId10"/>
    <p:sldId id="383" r:id="rId11"/>
    <p:sldId id="340" r:id="rId12"/>
    <p:sldId id="345" r:id="rId13"/>
    <p:sldId id="344" r:id="rId14"/>
    <p:sldId id="357" r:id="rId15"/>
    <p:sldId id="358" r:id="rId16"/>
    <p:sldId id="311" r:id="rId17"/>
    <p:sldId id="287" r:id="rId18"/>
    <p:sldId id="402" r:id="rId19"/>
    <p:sldId id="312" r:id="rId20"/>
    <p:sldId id="291" r:id="rId21"/>
    <p:sldId id="314" r:id="rId22"/>
    <p:sldId id="323" r:id="rId23"/>
    <p:sldId id="368" r:id="rId24"/>
    <p:sldId id="316" r:id="rId25"/>
    <p:sldId id="322" r:id="rId26"/>
    <p:sldId id="295" r:id="rId27"/>
    <p:sldId id="390" r:id="rId28"/>
    <p:sldId id="391" r:id="rId29"/>
    <p:sldId id="362" r:id="rId30"/>
    <p:sldId id="363" r:id="rId31"/>
    <p:sldId id="364" r:id="rId32"/>
    <p:sldId id="366" r:id="rId33"/>
    <p:sldId id="367" r:id="rId34"/>
    <p:sldId id="372" r:id="rId35"/>
    <p:sldId id="375" r:id="rId36"/>
    <p:sldId id="378" r:id="rId37"/>
    <p:sldId id="382" r:id="rId38"/>
    <p:sldId id="379" r:id="rId39"/>
    <p:sldId id="331" r:id="rId40"/>
    <p:sldId id="333" r:id="rId41"/>
    <p:sldId id="392" r:id="rId42"/>
    <p:sldId id="393" r:id="rId43"/>
    <p:sldId id="386" r:id="rId44"/>
    <p:sldId id="387" r:id="rId45"/>
    <p:sldId id="388" r:id="rId46"/>
    <p:sldId id="394" r:id="rId47"/>
    <p:sldId id="400" r:id="rId48"/>
    <p:sldId id="401" r:id="rId49"/>
    <p:sldId id="403" r:id="rId50"/>
    <p:sldId id="404" r:id="rId51"/>
    <p:sldId id="405" r:id="rId52"/>
    <p:sldId id="408" r:id="rId5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 autoAdjust="0"/>
    <p:restoredTop sz="94671" autoAdjust="0"/>
  </p:normalViewPr>
  <p:slideViewPr>
    <p:cSldViewPr>
      <p:cViewPr>
        <p:scale>
          <a:sx n="66" d="100"/>
          <a:sy n="66" d="100"/>
        </p:scale>
        <p:origin x="-118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5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5C4A-8A66-48AB-B54D-6ECD3ED5B375}" type="datetimeFigureOut">
              <a:rPr lang="pt-BR" smtClean="0"/>
              <a:t>23/06/2018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7A6E2-85E1-4735-A0B9-C37FF0D8BF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421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9FED-2B65-47A8-BBAA-26F2EC1E2EA0}" type="datetimeFigureOut">
              <a:rPr lang="pt-BR" smtClean="0"/>
              <a:t>23/06/2018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FB0C8-B93C-46B2-B54D-1ACB0E64D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7605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568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62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165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B07B-14B2-46D1-96BC-FF6E5E246A5D}" type="datetime10">
              <a:rPr lang="pt-BR" smtClean="0"/>
              <a:t>09:54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B5F-092F-4E94-B368-F7509EEA5435}" type="datetime10">
              <a:rPr lang="pt-BR" smtClean="0"/>
              <a:t>09:54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D448-853C-40B3-949B-937949D90595}" type="datetime10">
              <a:rPr lang="pt-BR" smtClean="0"/>
              <a:t>09:54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85F8-D3DB-441D-B3B1-A8987188CC38}" type="datetime10">
              <a:rPr lang="pt-BR" smtClean="0"/>
              <a:t>09:54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6462-A5B7-4E5C-AD74-1FB9F445FA9A}" type="datetime10">
              <a:rPr lang="pt-BR" smtClean="0"/>
              <a:t>09:54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0706-098F-4B37-83A8-F2FC7B5FA15B}" type="datetime10">
              <a:rPr lang="pt-BR" smtClean="0"/>
              <a:t>09:54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9582-AD67-4C27-A965-31EFA2AA0B82}" type="datetime10">
              <a:rPr lang="pt-BR" smtClean="0"/>
              <a:t>09:54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EE2B-8ED9-4068-8E89-693453058526}" type="datetime10">
              <a:rPr lang="pt-BR" smtClean="0"/>
              <a:t>09:54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C3A1-9754-46FF-8A27-63D5A1A8747B}" type="datetime10">
              <a:rPr lang="pt-BR" smtClean="0"/>
              <a:t>09:54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2BC4-CCC2-4EF9-8217-0050E8D27FCC}" type="datetime10">
              <a:rPr lang="pt-BR" smtClean="0"/>
              <a:t>09:54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09DC552-0809-4B56-80FD-988C95CB3082}" type="datetime10">
              <a:rPr lang="pt-BR" smtClean="0"/>
              <a:t>09:54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8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image" Target="../media/image29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4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5.png"/><Relationship Id="rId4" Type="http://schemas.openxmlformats.org/officeDocument/2006/relationships/image" Target="../media/image4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7.png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68.png"/><Relationship Id="rId7" Type="http://schemas.openxmlformats.org/officeDocument/2006/relationships/image" Target="../media/image65.wmf"/><Relationship Id="rId12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6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wmf"/><Relationship Id="rId11" Type="http://schemas.openxmlformats.org/officeDocument/2006/relationships/image" Target="../media/image68.png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31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54" y="5661248"/>
            <a:ext cx="6567377" cy="74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1988840"/>
            <a:ext cx="6428319" cy="1296144"/>
          </a:xfrm>
        </p:spPr>
        <p:txBody>
          <a:bodyPr>
            <a:noAutofit/>
          </a:bodyPr>
          <a:lstStyle/>
          <a:p>
            <a:pPr algn="ctr"/>
            <a:r>
              <a:rPr lang="pt-BR" sz="2800" b="1" cap="all" dirty="0"/>
              <a:t>MEDIDA DA EFICIÊNCIA QUÂNTICA PARA UM SENSOR DE IMAGEM CMOS COM TECNOLOGIA 3T-APS.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12254" y="4653136"/>
            <a:ext cx="3456384" cy="1080120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b="1" dirty="0" smtClean="0"/>
              <a:t>Laboratório </a:t>
            </a:r>
            <a:r>
              <a:rPr lang="pt-BR" b="1" dirty="0" err="1" smtClean="0"/>
              <a:t>OptiMa</a:t>
            </a:r>
            <a:r>
              <a:rPr lang="pt-BR" b="1" dirty="0" smtClean="0"/>
              <a:t>-UFAM</a:t>
            </a:r>
          </a:p>
          <a:p>
            <a:pPr algn="ctr"/>
            <a:r>
              <a:rPr lang="pt-BR" b="1" dirty="0" smtClean="0"/>
              <a:t>Manaus-AM</a:t>
            </a:r>
          </a:p>
          <a:p>
            <a:pPr algn="ctr"/>
            <a:r>
              <a:rPr lang="pt-BR" b="1" dirty="0" smtClean="0"/>
              <a:t>2018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98485" y="3573016"/>
            <a:ext cx="6483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Adriano Jorge Mendonça </a:t>
            </a:r>
            <a:r>
              <a:rPr lang="pt-BR" sz="2400" b="1" dirty="0"/>
              <a:t>L</a:t>
            </a:r>
            <a:r>
              <a:rPr lang="pt-BR" sz="2400" b="1" dirty="0" smtClean="0"/>
              <a:t>oureiro</a:t>
            </a:r>
          </a:p>
          <a:p>
            <a:pPr algn="ctr"/>
            <a:r>
              <a:rPr lang="pt-BR" sz="2400" b="1" dirty="0" smtClean="0"/>
              <a:t>Orientador: Dr. Eduardo Cotta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568869"/>
            <a:ext cx="4876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 smtClean="0"/>
              <a:t>UNIVERSIDADE FEDERAL DO AMAZONAS – UFAM</a:t>
            </a:r>
            <a:endParaRPr lang="pt-BR" sz="3600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7"/>
          <a:stretch/>
        </p:blipFill>
        <p:spPr bwMode="auto">
          <a:xfrm>
            <a:off x="1098485" y="585854"/>
            <a:ext cx="1132521" cy="116636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68357" y="6030580"/>
            <a:ext cx="82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Apoio: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85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848872" cy="1152128"/>
          </a:xfrm>
        </p:spPr>
        <p:txBody>
          <a:bodyPr/>
          <a:lstStyle/>
          <a:p>
            <a:pPr marL="0" indent="0"/>
            <a:r>
              <a:rPr lang="pt-BR" sz="4000" dirty="0" smtClean="0"/>
              <a:t>Comparando as duas Tecnologias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7620000" cy="4699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smtClean="0"/>
              <a:t>Vantagens CMOS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Menor </a:t>
            </a:r>
            <a:r>
              <a:rPr lang="pt-BR" sz="2400" dirty="0"/>
              <a:t>c</a:t>
            </a:r>
            <a:r>
              <a:rPr lang="pt-BR" sz="2400" dirty="0" smtClean="0"/>
              <a:t>onsumo </a:t>
            </a:r>
            <a:r>
              <a:rPr lang="pt-BR" sz="2400" dirty="0"/>
              <a:t>de </a:t>
            </a:r>
            <a:r>
              <a:rPr lang="pt-BR" sz="2400" dirty="0" smtClean="0"/>
              <a:t>energia;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Menor custo de produção;</a:t>
            </a:r>
            <a:endParaRPr lang="pt-BR" sz="2400" dirty="0"/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Melhor método de seleção de píxeis;</a:t>
            </a:r>
            <a:endParaRPr lang="pt-BR" sz="2400" dirty="0"/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Maior velocidade de leitura;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Maior </a:t>
            </a:r>
            <a:r>
              <a:rPr lang="pt-BR" sz="2400" dirty="0" smtClean="0"/>
              <a:t>miniaturização;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 smtClean="0"/>
              <a:t>Vantagens da CCD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Maior sensibilidade óptica;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Menor ruído;</a:t>
            </a:r>
            <a:endParaRPr lang="pt-BR" sz="2400" dirty="0"/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CBB4-AF2A-4D0D-8DAA-C7AA3E9C3C9A}" type="datetime10">
              <a:rPr lang="pt-BR" smtClean="0"/>
              <a:t>09:54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CHIP IR2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340768"/>
            <a:ext cx="7958295" cy="1584176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pt-BR" sz="2400" dirty="0" smtClean="0"/>
              <a:t>O </a:t>
            </a:r>
            <a:r>
              <a:rPr lang="pt-BR" sz="2400" dirty="0"/>
              <a:t>chip </a:t>
            </a:r>
            <a:r>
              <a:rPr lang="pt-BR" sz="2400" dirty="0" smtClean="0"/>
              <a:t>IR2 foi </a:t>
            </a:r>
            <a:r>
              <a:rPr lang="pt-BR" sz="2400" dirty="0"/>
              <a:t>fabricado com tecnologia CMOS e possui </a:t>
            </a:r>
            <a:r>
              <a:rPr lang="pt-BR" sz="2400" dirty="0" smtClean="0"/>
              <a:t>duas matrizes </a:t>
            </a:r>
            <a:r>
              <a:rPr lang="pt-BR" sz="2400" dirty="0"/>
              <a:t>de 64 </a:t>
            </a:r>
            <a:r>
              <a:rPr lang="pt-BR" sz="2400" dirty="0" err="1" smtClean="0"/>
              <a:t>pixeis</a:t>
            </a:r>
            <a:r>
              <a:rPr lang="pt-BR" sz="2400" dirty="0" smtClean="0"/>
              <a:t> </a:t>
            </a:r>
            <a:r>
              <a:rPr lang="pt-BR" sz="2400" dirty="0"/>
              <a:t>do tipo </a:t>
            </a:r>
            <a:r>
              <a:rPr lang="pt-BR" sz="2400" dirty="0" smtClean="0"/>
              <a:t>CMOS 3T-APS</a:t>
            </a:r>
            <a:r>
              <a:rPr lang="pt-BR" sz="2400" dirty="0"/>
              <a:t>, </a:t>
            </a:r>
            <a:r>
              <a:rPr lang="pt-BR" sz="2400" dirty="0" smtClean="0"/>
              <a:t>distribuídas </a:t>
            </a:r>
            <a:r>
              <a:rPr lang="pt-BR" sz="2400" dirty="0"/>
              <a:t>em 8 linhas por 8 </a:t>
            </a:r>
            <a:r>
              <a:rPr lang="pt-BR" sz="2400" dirty="0" smtClean="0"/>
              <a:t>colunas.</a:t>
            </a:r>
            <a:endParaRPr lang="pt-BR" sz="2400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64B3-C791-40A4-BC19-65E4DD5895FC}" type="datetime10">
              <a:rPr lang="pt-BR" smtClean="0"/>
              <a:t>09:54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11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763688" y="6453336"/>
            <a:ext cx="698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Micro-Fotografia</a:t>
            </a:r>
            <a:r>
              <a:rPr lang="pt-BR" sz="1200" dirty="0" smtClean="0"/>
              <a:t> do </a:t>
            </a:r>
            <a:r>
              <a:rPr lang="pt-BR" sz="1200" dirty="0" err="1" smtClean="0"/>
              <a:t>CHiP</a:t>
            </a:r>
            <a:r>
              <a:rPr lang="pt-BR" sz="1200" dirty="0" smtClean="0"/>
              <a:t> IR2 com detalhe na matriz de </a:t>
            </a:r>
            <a:r>
              <a:rPr lang="pt-BR" sz="1200" dirty="0" err="1" smtClean="0"/>
              <a:t>pixelis</a:t>
            </a:r>
            <a:r>
              <a:rPr lang="pt-BR" sz="1200" dirty="0" smtClean="0"/>
              <a:t> utilizados no trabalho [2] .</a:t>
            </a:r>
            <a:endParaRPr lang="pt-BR" sz="1200" dirty="0"/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8004155" cy="3315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7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Píxeis 3T-APS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6056" y="1628800"/>
            <a:ext cx="3315869" cy="4800600"/>
          </a:xfrm>
        </p:spPr>
        <p:txBody>
          <a:bodyPr/>
          <a:lstStyle/>
          <a:p>
            <a:pPr marL="114300" indent="0" algn="just">
              <a:buNone/>
            </a:pPr>
            <a:r>
              <a:rPr lang="pt-BR" dirty="0" smtClean="0"/>
              <a:t>Uma matriz de píxeis 3T-APS de um sensor de imagem é controlada através do seletor de linha e do seletor de coluna, os dois trabalham em conjunto para seleção e controle dos píxeis.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12</a:t>
            </a:fld>
            <a:endParaRPr lang="pt-BR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/>
          <a:stretch/>
        </p:blipFill>
        <p:spPr bwMode="auto">
          <a:xfrm>
            <a:off x="323528" y="1556792"/>
            <a:ext cx="4900043" cy="388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827584" y="5445223"/>
            <a:ext cx="698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Matriz de píxeis CMOS 3T-APS [3] 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043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992888" cy="1368152"/>
          </a:xfrm>
        </p:spPr>
        <p:txBody>
          <a:bodyPr/>
          <a:lstStyle/>
          <a:p>
            <a:r>
              <a:rPr lang="pt-BR" dirty="0"/>
              <a:t>Pixel </a:t>
            </a:r>
            <a:r>
              <a:rPr lang="pt-BR" dirty="0" smtClean="0"/>
              <a:t>3T-APS funcionando</a:t>
            </a:r>
            <a:br>
              <a:rPr lang="pt-BR" dirty="0" smtClean="0"/>
            </a:br>
            <a:r>
              <a:rPr lang="pt-BR" dirty="0" smtClean="0"/>
              <a:t>em modo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23317"/>
            <a:ext cx="8640960" cy="49580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baseline="-25000" dirty="0"/>
          </a:p>
          <a:p>
            <a:pPr marL="0" indent="0">
              <a:buNone/>
            </a:pPr>
            <a:endParaRPr lang="pt-BR" baseline="-25000" dirty="0" smtClean="0"/>
          </a:p>
          <a:p>
            <a:pPr marL="0" indent="0">
              <a:buNone/>
            </a:pPr>
            <a:endParaRPr lang="pt-BR" baseline="-25000" dirty="0"/>
          </a:p>
          <a:p>
            <a:pPr marL="0" indent="0">
              <a:buNone/>
            </a:pPr>
            <a:endParaRPr lang="pt-BR" baseline="-25000" dirty="0" smtClean="0"/>
          </a:p>
          <a:p>
            <a:pPr marL="0" indent="0">
              <a:buNone/>
            </a:pPr>
            <a:endParaRPr lang="pt-BR" baseline="-25000" dirty="0"/>
          </a:p>
          <a:p>
            <a:pPr marL="0" indent="0">
              <a:buNone/>
            </a:pPr>
            <a:endParaRPr lang="pt-BR" baseline="-25000" dirty="0" smtClean="0"/>
          </a:p>
          <a:p>
            <a:pPr marL="0" indent="0">
              <a:buNone/>
            </a:pPr>
            <a:endParaRPr lang="pt-BR" baseline="-25000" dirty="0"/>
          </a:p>
          <a:p>
            <a:pPr marL="0" indent="0">
              <a:buNone/>
            </a:pPr>
            <a:endParaRPr lang="pt-BR" baseline="-25000" dirty="0" smtClean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0B97-DB20-4D67-8105-FCD3CF1E2F80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13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499992" y="5888305"/>
            <a:ext cx="2698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Ciclo de operação do sensor </a:t>
            </a:r>
            <a:r>
              <a:rPr lang="pt-BR" sz="1200" dirty="0" smtClean="0"/>
              <a:t>APS [Autor]</a:t>
            </a:r>
            <a:endParaRPr lang="pt-BR" sz="1200" i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t="3293" r="4048" b="3574"/>
          <a:stretch/>
        </p:blipFill>
        <p:spPr bwMode="auto">
          <a:xfrm>
            <a:off x="179512" y="3501008"/>
            <a:ext cx="2693998" cy="206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38776"/>
            <a:ext cx="5642578" cy="329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467544" y="1724164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pt-BR" sz="2400" dirty="0" smtClean="0"/>
              <a:t>Carga do Fotodiodo;  </a:t>
            </a:r>
          </a:p>
          <a:p>
            <a:pPr marL="400050" indent="-400050">
              <a:buAutoNum type="romanUcParenR"/>
            </a:pPr>
            <a:r>
              <a:rPr lang="pt-BR" sz="2400" dirty="0" smtClean="0"/>
              <a:t>Exposição do Pixel ;</a:t>
            </a:r>
          </a:p>
          <a:p>
            <a:pPr marL="400050" indent="-400050">
              <a:buAutoNum type="romanUcParenR"/>
            </a:pPr>
            <a:r>
              <a:rPr lang="pt-BR" sz="2400" dirty="0" smtClean="0"/>
              <a:t>Liberação do Sinal de Saída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5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Pixel 3T-APS </a:t>
            </a:r>
            <a:r>
              <a:rPr lang="pt-BR" dirty="0" smtClean="0"/>
              <a:t>funcionando </a:t>
            </a:r>
            <a:br>
              <a:rPr lang="pt-BR" dirty="0" smtClean="0"/>
            </a:br>
            <a:r>
              <a:rPr lang="pt-BR" dirty="0" smtClean="0"/>
              <a:t>em </a:t>
            </a:r>
            <a:r>
              <a:rPr lang="pt-BR" dirty="0"/>
              <a:t>modo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7620000" cy="792088"/>
          </a:xfrm>
        </p:spPr>
        <p:txBody>
          <a:bodyPr/>
          <a:lstStyle/>
          <a:p>
            <a:pPr marL="114300" indent="0">
              <a:buNone/>
            </a:pPr>
            <a:r>
              <a:rPr lang="pt-BR" dirty="0" smtClean="0"/>
              <a:t>Quanto maior a luminosidade, maior a tensão fotogerada.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14</a:t>
            </a:fld>
            <a:endParaRPr lang="pt-BR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5976664" cy="355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979712" y="5953230"/>
            <a:ext cx="540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Descarga do fotodiodo de acordo com a intensidade de luz incidente [5].</a:t>
            </a:r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3080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075241" cy="1143000"/>
          </a:xfrm>
        </p:spPr>
        <p:txBody>
          <a:bodyPr/>
          <a:lstStyle/>
          <a:p>
            <a:r>
              <a:rPr lang="pt-BR" dirty="0" smtClean="0"/>
              <a:t>Pixel (0,0) do Chip IR2 Operando em </a:t>
            </a:r>
            <a:r>
              <a:rPr lang="pt-BR" dirty="0"/>
              <a:t>modo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15</a:t>
            </a:fld>
            <a:endParaRPr lang="pt-BR"/>
          </a:p>
        </p:txBody>
      </p:sp>
      <p:pic>
        <p:nvPicPr>
          <p:cNvPr id="74754" name="Picture 2" descr="C:\Users\hit\Dropbox\Resultados\Resultado (osciloscópio 10ms)\3m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4" t="27500" r="3600" b="11381"/>
          <a:stretch/>
        </p:blipFill>
        <p:spPr bwMode="auto">
          <a:xfrm>
            <a:off x="4355976" y="2420889"/>
            <a:ext cx="3648030" cy="238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631933" y="4889671"/>
            <a:ext cx="5760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Resposta para excitação com comprimento de onda de 633nm , 1m e  3mW , 8mm.</a:t>
            </a:r>
            <a:endParaRPr lang="pt-BR" sz="1200" i="1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56"/>
          <a:stretch/>
        </p:blipFill>
        <p:spPr bwMode="auto">
          <a:xfrm>
            <a:off x="592285" y="2420889"/>
            <a:ext cx="3691683" cy="244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2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47" name="Picture 2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42" y="3284984"/>
            <a:ext cx="40005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cap="all" dirty="0" smtClean="0"/>
              <a:t>modelamento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0B8B-F625-47AB-A084-0D7E10ADBD84}" type="datetime10">
              <a:rPr lang="pt-BR" smtClean="0"/>
              <a:t>09:54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16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88048" y="6289500"/>
            <a:ext cx="43924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Fotodiodo de Junção N</a:t>
            </a:r>
            <a:r>
              <a:rPr lang="pt-BR" sz="1200" baseline="30000" dirty="0" smtClean="0"/>
              <a:t>+</a:t>
            </a:r>
            <a:r>
              <a:rPr lang="pt-BR" sz="1200" dirty="0" smtClean="0"/>
              <a:t>P polarizado reversamente.</a:t>
            </a:r>
            <a:endParaRPr lang="pt-BR" sz="1200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pt-BR" sz="2400" b="1" dirty="0" smtClean="0"/>
              <a:t>FOTODIODO</a:t>
            </a:r>
          </a:p>
          <a:p>
            <a:pPr algn="just">
              <a:buFont typeface="Wingdings" pitchFamily="2" charset="2"/>
              <a:buChar char="§"/>
            </a:pPr>
            <a:r>
              <a:rPr lang="pt-BR" sz="2400" dirty="0" smtClean="0"/>
              <a:t>Os tipos mais comuns de fotodiodos utilizados em píxeis são: N</a:t>
            </a:r>
            <a:r>
              <a:rPr lang="pt-BR" sz="2400" baseline="30000" dirty="0" smtClean="0"/>
              <a:t>+</a:t>
            </a:r>
            <a:r>
              <a:rPr lang="pt-BR" sz="2400" dirty="0" smtClean="0"/>
              <a:t>P e P</a:t>
            </a:r>
            <a:r>
              <a:rPr lang="pt-BR" sz="2400" baseline="30000" dirty="0" smtClean="0"/>
              <a:t>+</a:t>
            </a:r>
            <a:r>
              <a:rPr lang="pt-BR" sz="2400" dirty="0" smtClean="0"/>
              <a:t>N;</a:t>
            </a: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033081"/>
              </p:ext>
            </p:extLst>
          </p:nvPr>
        </p:nvGraphicFramePr>
        <p:xfrm>
          <a:off x="1239157" y="4194257"/>
          <a:ext cx="17287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68" name="Equation" r:id="rId4" imgW="1079280" imgH="507960" progId="Equation.DSMT4">
                  <p:embed/>
                </p:oleObj>
              </mc:Choice>
              <mc:Fallback>
                <p:oleObj name="Equation" r:id="rId4" imgW="1079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157" y="4194257"/>
                        <a:ext cx="1728788" cy="822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815432"/>
              </p:ext>
            </p:extLst>
          </p:nvPr>
        </p:nvGraphicFramePr>
        <p:xfrm>
          <a:off x="1216130" y="3195758"/>
          <a:ext cx="19256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69" name="Equation" r:id="rId6" imgW="1282680" imgH="507960" progId="Equation.DSMT4">
                  <p:embed/>
                </p:oleObj>
              </mc:Choice>
              <mc:Fallback>
                <p:oleObj name="Equation" r:id="rId6" imgW="12826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130" y="3195758"/>
                        <a:ext cx="1925637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Conector de seta reta 11"/>
          <p:cNvCxnSpPr/>
          <p:nvPr/>
        </p:nvCxnSpPr>
        <p:spPr>
          <a:xfrm>
            <a:off x="2987824" y="3578346"/>
            <a:ext cx="1656184" cy="360040"/>
          </a:xfrm>
          <a:prstGeom prst="straightConnector1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2987824" y="4082402"/>
            <a:ext cx="1656184" cy="28803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960909"/>
              </p:ext>
            </p:extLst>
          </p:nvPr>
        </p:nvGraphicFramePr>
        <p:xfrm>
          <a:off x="1547664" y="5378546"/>
          <a:ext cx="1224136" cy="40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70" name="Equation" r:id="rId8" imgW="774360" imgH="241200" progId="Equation.DSMT4">
                  <p:embed/>
                </p:oleObj>
              </mc:Choice>
              <mc:Fallback>
                <p:oleObj name="Equation" r:id="rId8" imgW="774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378546"/>
                        <a:ext cx="1224136" cy="406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4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DEPLEÇÃO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268760"/>
            <a:ext cx="8219256" cy="495801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pt-BR" b="1" dirty="0" smtClean="0"/>
              <a:t>LARGURA DE UMA JUNÇÃO PN</a:t>
            </a:r>
          </a:p>
          <a:p>
            <a:pPr algn="just">
              <a:buFont typeface="Wingdings" pitchFamily="2" charset="2"/>
              <a:buChar char="§"/>
            </a:pPr>
            <a:endParaRPr lang="pt-BR" b="1" dirty="0" smtClean="0"/>
          </a:p>
          <a:p>
            <a:pPr algn="just">
              <a:buFont typeface="Wingdings" pitchFamily="2" charset="2"/>
              <a:buChar char="§"/>
            </a:pPr>
            <a:endParaRPr lang="pt-BR" b="1" dirty="0"/>
          </a:p>
          <a:p>
            <a:pPr algn="just">
              <a:buFont typeface="Wingdings" pitchFamily="2" charset="2"/>
              <a:buChar char="§"/>
            </a:pPr>
            <a:r>
              <a:rPr lang="pt-BR" b="1" dirty="0" smtClean="0"/>
              <a:t>CAPACITÂNCIA </a:t>
            </a:r>
            <a:r>
              <a:rPr lang="pt-BR" b="1" dirty="0"/>
              <a:t>DE UMA JUNÇÃO </a:t>
            </a:r>
            <a:r>
              <a:rPr lang="pt-BR" b="1" dirty="0" smtClean="0"/>
              <a:t>PN</a:t>
            </a:r>
          </a:p>
          <a:p>
            <a:pPr algn="just">
              <a:buFont typeface="Wingdings" pitchFamily="2" charset="2"/>
              <a:buChar char="§"/>
            </a:pPr>
            <a:endParaRPr lang="pt-BR" b="1" dirty="0"/>
          </a:p>
          <a:p>
            <a:pPr algn="just"/>
            <a:endParaRPr lang="pt-BR" dirty="0" smtClean="0"/>
          </a:p>
          <a:p>
            <a:pPr marL="790575" indent="-342900" algn="just">
              <a:buClr>
                <a:schemeClr val="accent2"/>
              </a:buClr>
              <a:buFont typeface="Wingdings" pitchFamily="2" charset="2"/>
              <a:buChar char="§"/>
            </a:pPr>
            <a:endParaRPr lang="pt-BR" dirty="0" smtClean="0"/>
          </a:p>
          <a:p>
            <a:pPr marL="790575" indent="-342900" algn="just">
              <a:buClr>
                <a:schemeClr val="accent2"/>
              </a:buClr>
              <a:buFont typeface="Wingdings" pitchFamily="2" charset="2"/>
              <a:buChar char="§"/>
            </a:pPr>
            <a:r>
              <a:rPr lang="pt-BR" dirty="0" smtClean="0"/>
              <a:t>Considerando o fotodiodo como uma junção do tipo</a:t>
            </a:r>
            <a:r>
              <a:rPr lang="pt-BR" b="1" dirty="0" smtClean="0"/>
              <a:t> N</a:t>
            </a:r>
            <a:r>
              <a:rPr lang="pt-BR" b="1" baseline="30000" dirty="0" smtClean="0"/>
              <a:t>+</a:t>
            </a:r>
            <a:r>
              <a:rPr lang="pt-BR" b="1" dirty="0" smtClean="0"/>
              <a:t>P </a:t>
            </a:r>
            <a:r>
              <a:rPr lang="pt-BR" dirty="0" smtClean="0"/>
              <a:t>(</a:t>
            </a:r>
            <a:r>
              <a:rPr lang="pt-BR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&gt;&gt;N</a:t>
            </a:r>
            <a:r>
              <a:rPr lang="pt-BR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dirty="0" smtClean="0"/>
              <a:t>) e (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pt-BR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i="1" baseline="-25000" dirty="0" err="1" smtClean="0">
                <a:latin typeface="Times New Roman" pitchFamily="18" charset="0"/>
                <a:cs typeface="Times New Roman" pitchFamily="18" charset="0"/>
              </a:rPr>
              <a:t>bi</a:t>
            </a:r>
            <a:r>
              <a:rPr lang="pt-BR" dirty="0" smtClean="0"/>
              <a:t>) a capacitância do fotodiodo pode ser obtida por, </a:t>
            </a:r>
            <a:endParaRPr lang="pt-BR" dirty="0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AF2C-99B4-4646-90F4-873F4223E337}" type="datetime10">
              <a:rPr lang="pt-BR" smtClean="0"/>
              <a:t>09:54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17</a:t>
            </a:fld>
            <a:endParaRPr lang="pt-B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096757"/>
              </p:ext>
            </p:extLst>
          </p:nvPr>
        </p:nvGraphicFramePr>
        <p:xfrm>
          <a:off x="2851943" y="1628800"/>
          <a:ext cx="34401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2" name="Equation" r:id="rId3" imgW="2120760" imgH="533160" progId="Equation.DSMT4">
                  <p:embed/>
                </p:oleObj>
              </mc:Choice>
              <mc:Fallback>
                <p:oleObj name="Equation" r:id="rId3" imgW="2120760" imgH="533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943" y="1628800"/>
                        <a:ext cx="3440113" cy="86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91849"/>
              </p:ext>
            </p:extLst>
          </p:nvPr>
        </p:nvGraphicFramePr>
        <p:xfrm>
          <a:off x="2693392" y="2996952"/>
          <a:ext cx="36068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3" name="Equation" r:id="rId5" imgW="2120760" imgH="533160" progId="Equation.DSMT4">
                  <p:embed/>
                </p:oleObj>
              </mc:Choice>
              <mc:Fallback>
                <p:oleObj name="Equation" r:id="rId5" imgW="2120760" imgH="533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392" y="2996952"/>
                        <a:ext cx="3606800" cy="908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592997"/>
              </p:ext>
            </p:extLst>
          </p:nvPr>
        </p:nvGraphicFramePr>
        <p:xfrm>
          <a:off x="3340100" y="5084763"/>
          <a:ext cx="21748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4" name="Equation" r:id="rId7" imgW="1282680" imgH="507960" progId="Equation.DSMT4">
                  <p:embed/>
                </p:oleObj>
              </mc:Choice>
              <mc:Fallback>
                <p:oleObj name="Equation" r:id="rId7" imgW="128268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5084763"/>
                        <a:ext cx="2174875" cy="884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6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8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08694"/>
            <a:ext cx="4572759" cy="406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Técnica de Dupla Amostragem para Cálculo da Tensão Fotogerada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Na técnica de dupla amostragem mede-se a tensão nas duas fases (reset e exposição), depois os dois valores são subtraídos</a:t>
            </a:r>
            <a:r>
              <a:rPr lang="pt-BR" dirty="0"/>
              <a:t>,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4EC-2BF7-4A07-849C-B573CAEB402A}" type="datetime10">
              <a:rPr lang="pt-BR" smtClean="0"/>
              <a:t>09:54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18</a:t>
            </a:fld>
            <a:endParaRPr lang="pt-B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267179"/>
              </p:ext>
            </p:extLst>
          </p:nvPr>
        </p:nvGraphicFramePr>
        <p:xfrm>
          <a:off x="3775719" y="2808552"/>
          <a:ext cx="4684713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78" name="Equation" r:id="rId4" imgW="2895480" imgH="1066680" progId="Equation.DSMT4">
                  <p:embed/>
                </p:oleObj>
              </mc:Choice>
              <mc:Fallback>
                <p:oleObj name="Equation" r:id="rId4" imgW="289548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719" y="2808552"/>
                        <a:ext cx="4684713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499711"/>
              </p:ext>
            </p:extLst>
          </p:nvPr>
        </p:nvGraphicFramePr>
        <p:xfrm>
          <a:off x="5220072" y="5517232"/>
          <a:ext cx="2232248" cy="52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79" name="Equation" r:id="rId6" imgW="939600" imgH="241200" progId="Equation.DSMT4">
                  <p:embed/>
                </p:oleObj>
              </mc:Choice>
              <mc:Fallback>
                <p:oleObj name="Equation" r:id="rId6" imgW="939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5517232"/>
                        <a:ext cx="2232248" cy="52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0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652736"/>
            <a:ext cx="7547992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dirty="0" smtClean="0"/>
              <a:t>De,               , para a descarga do fotodiodo, pode se escrever,</a:t>
            </a:r>
          </a:p>
          <a:p>
            <a:pPr marL="11430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A corrente foto-gerada será então,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Corrente Foto-Gerada pelo Fotodiodo N</a:t>
            </a:r>
            <a:r>
              <a:rPr lang="pt-BR" baseline="30000" dirty="0" smtClean="0"/>
              <a:t>+</a:t>
            </a:r>
            <a:r>
              <a:rPr lang="pt-BR" dirty="0" smtClean="0"/>
              <a:t>P</a:t>
            </a:r>
            <a:endParaRPr lang="pt-BR" baseline="-25000" dirty="0"/>
          </a:p>
        </p:txBody>
      </p:sp>
      <p:sp>
        <p:nvSpPr>
          <p:cNvPr id="13" name="Espaço Reservado para Data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44A2-4727-4A75-9766-1ED1D9EFAC87}" type="datetime10">
              <a:rPr lang="pt-BR" smtClean="0"/>
              <a:t>09:54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19</a:t>
            </a:fld>
            <a:endParaRPr lang="pt-B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570207"/>
              </p:ext>
            </p:extLst>
          </p:nvPr>
        </p:nvGraphicFramePr>
        <p:xfrm>
          <a:off x="1553444" y="2341563"/>
          <a:ext cx="27686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6" name="Equation" r:id="rId3" imgW="1409400" imgH="355320" progId="Equation.DSMT4">
                  <p:embed/>
                </p:oleObj>
              </mc:Choice>
              <mc:Fallback>
                <p:oleObj name="Equation" r:id="rId3" imgW="14094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444" y="2341563"/>
                        <a:ext cx="2768600" cy="696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873946"/>
              </p:ext>
            </p:extLst>
          </p:nvPr>
        </p:nvGraphicFramePr>
        <p:xfrm>
          <a:off x="1792288" y="5084763"/>
          <a:ext cx="49593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7" name="Equation" r:id="rId5" imgW="2247840" imgH="457200" progId="Equation.DSMT4">
                  <p:embed/>
                </p:oleObj>
              </mc:Choice>
              <mc:Fallback>
                <p:oleObj name="Equation" r:id="rId5" imgW="224784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5084763"/>
                        <a:ext cx="4959350" cy="10080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550742"/>
              </p:ext>
            </p:extLst>
          </p:nvPr>
        </p:nvGraphicFramePr>
        <p:xfrm>
          <a:off x="1168053" y="1628800"/>
          <a:ext cx="9556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8" name="Equation" r:id="rId7" imgW="672840" imgH="393480" progId="Equation.DSMT4">
                  <p:embed/>
                </p:oleObj>
              </mc:Choice>
              <mc:Fallback>
                <p:oleObj name="Equation" r:id="rId7" imgW="672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8053" y="1628800"/>
                        <a:ext cx="955675" cy="557213"/>
                      </a:xfrm>
                      <a:prstGeom prst="rect">
                        <a:avLst/>
                      </a:prstGeom>
                      <a:ln w="15875" cap="rnd">
                        <a:noFill/>
                        <a:beve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460836"/>
              </p:ext>
            </p:extLst>
          </p:nvPr>
        </p:nvGraphicFramePr>
        <p:xfrm>
          <a:off x="1475656" y="3314700"/>
          <a:ext cx="417671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9" name="Equation" r:id="rId9" imgW="2019240" imgH="469800" progId="Equation.DSMT4">
                  <p:embed/>
                </p:oleObj>
              </mc:Choice>
              <mc:Fallback>
                <p:oleObj name="Equation" r:id="rId9" imgW="2019240" imgH="469800" progId="Equation.DSMT4">
                  <p:embed/>
                  <p:pic>
                    <p:nvPicPr>
                      <p:cNvPr id="0" name="Object 1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314700"/>
                        <a:ext cx="4176713" cy="973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047" name="Picture 267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1474"/>
            <a:ext cx="1368152" cy="280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1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sz="2400" dirty="0" smtClean="0"/>
              <a:t>Objetivos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/>
              <a:t>Introdução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/>
              <a:t>Sensores de Imagem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CCD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CMOS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Pixel CMOS 3T-APS</a:t>
            </a:r>
            <a:endParaRPr lang="pt-BR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 smtClean="0"/>
              <a:t>Modelamento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/>
              <a:t>Metodologia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/>
              <a:t>Resultados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 smtClean="0"/>
              <a:t>Conclusão</a:t>
            </a:r>
          </a:p>
          <a:p>
            <a:pPr>
              <a:buFont typeface="Wingdings" pitchFamily="2" charset="2"/>
              <a:buChar char="§"/>
            </a:pPr>
            <a:endParaRPr lang="pt-BR" sz="2400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11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50" name="Picture 28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067267"/>
            <a:ext cx="4556373" cy="405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Corrente Fotogerada no Pixel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67544" y="1274219"/>
            <a:ext cx="7620000" cy="4800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sz="2400" dirty="0" smtClean="0"/>
              <a:t>PIXEL 3T-APS.</a:t>
            </a:r>
            <a:endParaRPr lang="pt-BR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buFont typeface="Wingdings" pitchFamily="2" charset="2"/>
              <a:buChar char="§"/>
            </a:pPr>
            <a:endParaRPr lang="pt-BR" sz="2400" dirty="0" smtClean="0"/>
          </a:p>
          <a:p>
            <a:pPr indent="-342900">
              <a:buFont typeface="Wingdings" pitchFamily="2" charset="2"/>
              <a:buChar char="§"/>
            </a:pPr>
            <a:endParaRPr lang="pt-BR" sz="2400" dirty="0" smtClean="0"/>
          </a:p>
          <a:p>
            <a:pPr indent="-342900">
              <a:buFont typeface="Wingdings" pitchFamily="2" charset="2"/>
              <a:buChar char="§"/>
            </a:pPr>
            <a:endParaRPr lang="pt-BR" sz="2400" dirty="0" smtClean="0"/>
          </a:p>
          <a:p>
            <a:pPr indent="-342900">
              <a:buFont typeface="Wingdings" pitchFamily="2" charset="2"/>
              <a:buChar char="§"/>
            </a:pPr>
            <a:endParaRPr lang="pt-BR" sz="2400" dirty="0" smtClean="0"/>
          </a:p>
          <a:p>
            <a:pPr>
              <a:buFont typeface="Wingdings" pitchFamily="2" charset="2"/>
              <a:buChar char="§"/>
              <a:tabLst>
                <a:tab pos="4668838" algn="l"/>
              </a:tabLst>
            </a:pPr>
            <a:endParaRPr lang="pt-BR" sz="2400" dirty="0" smtClean="0"/>
          </a:p>
          <a:p>
            <a:pPr>
              <a:buFont typeface="Wingdings" pitchFamily="2" charset="2"/>
              <a:buChar char="§"/>
              <a:tabLst>
                <a:tab pos="4668838" algn="l"/>
              </a:tabLst>
            </a:pPr>
            <a:endParaRPr lang="pt-BR" sz="2400" dirty="0"/>
          </a:p>
          <a:p>
            <a:pPr>
              <a:buFont typeface="Wingdings" pitchFamily="2" charset="2"/>
              <a:buChar char="§"/>
              <a:tabLst>
                <a:tab pos="4668838" algn="l"/>
              </a:tabLst>
            </a:pPr>
            <a:r>
              <a:rPr lang="pt-BR" sz="2400" dirty="0" smtClean="0"/>
              <a:t>CORRENTE TOTOGERADA</a:t>
            </a:r>
            <a:endParaRPr lang="pt-BR" sz="2400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3182-C2FB-4554-B584-EA5599528350}" type="datetime10">
              <a:rPr lang="pt-BR" smtClean="0"/>
              <a:t>09:54</a:t>
            </a:fld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20</a:t>
            </a:fld>
            <a:endParaRPr lang="pt-BR"/>
          </a:p>
        </p:txBody>
      </p:sp>
      <p:sp>
        <p:nvSpPr>
          <p:cNvPr id="3" name="Rectangle 7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475794"/>
              </p:ext>
            </p:extLst>
          </p:nvPr>
        </p:nvGraphicFramePr>
        <p:xfrm>
          <a:off x="1043608" y="5229200"/>
          <a:ext cx="6696744" cy="853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7" name="Equation" r:id="rId4" imgW="3581280" imgH="457200" progId="Equation.DSMT4">
                  <p:embed/>
                </p:oleObj>
              </mc:Choice>
              <mc:Fallback>
                <p:oleObj name="Equation" r:id="rId4" imgW="3581280" imgH="457200" progId="Equation.DSMT4">
                  <p:embed/>
                  <p:pic>
                    <p:nvPicPr>
                      <p:cNvPr id="0" name="Object 7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229200"/>
                        <a:ext cx="6696744" cy="85340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85379973"/>
              </p:ext>
            </p:extLst>
          </p:nvPr>
        </p:nvGraphicFramePr>
        <p:xfrm>
          <a:off x="1043608" y="2088083"/>
          <a:ext cx="23860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8" name="Equation" r:id="rId6" imgW="1422360" imgH="241200" progId="Equation.DSMT4">
                  <p:embed/>
                </p:oleObj>
              </mc:Choice>
              <mc:Fallback>
                <p:oleObj name="Equation" r:id="rId6" imgW="1422360" imgH="241200" progId="Equation.DSMT4">
                  <p:embed/>
                  <p:pic>
                    <p:nvPicPr>
                      <p:cNvPr id="0" name="Espaço Reservado para Conteúdo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088083"/>
                        <a:ext cx="238601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973088"/>
              </p:ext>
            </p:extLst>
          </p:nvPr>
        </p:nvGraphicFramePr>
        <p:xfrm>
          <a:off x="1331640" y="2627608"/>
          <a:ext cx="1684242" cy="666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9" name="Equation" r:id="rId8" imgW="1218960" imgH="482400" progId="Equation.DSMT4">
                  <p:embed/>
                </p:oleObj>
              </mc:Choice>
              <mc:Fallback>
                <p:oleObj name="Equation" r:id="rId8" imgW="1218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31640" y="2627608"/>
                        <a:ext cx="1684242" cy="666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have esquerda 14"/>
          <p:cNvSpPr/>
          <p:nvPr/>
        </p:nvSpPr>
        <p:spPr>
          <a:xfrm>
            <a:off x="1187624" y="2636912"/>
            <a:ext cx="144016" cy="648072"/>
          </a:xfrm>
          <a:prstGeom prst="leftBrace">
            <a:avLst>
              <a:gd name="adj1" fmla="val 819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5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 de Elétrons Gerados 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411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Com a corrente fotogerada é possível calcular o número de elétrons livres gerados: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Com a potência óptica incidente </a:t>
            </a:r>
            <a:r>
              <a:rPr lang="pt-BR" dirty="0"/>
              <a:t>na área fotoativa do </a:t>
            </a:r>
            <a:r>
              <a:rPr lang="pt-BR" dirty="0" smtClean="0"/>
              <a:t>pixel é possível calcular o úmero de fótons incidentes :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r>
              <a:rPr lang="pt-BR" sz="18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1800" i="1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800" dirty="0"/>
              <a:t>= Potência incidente </a:t>
            </a:r>
            <a:r>
              <a:rPr lang="pt-BR" sz="1800" dirty="0" smtClean="0"/>
              <a:t>na área fotoativa do </a:t>
            </a:r>
            <a:r>
              <a:rPr lang="pt-BR" sz="1800" dirty="0"/>
              <a:t>pixel;</a:t>
            </a:r>
          </a:p>
          <a:p>
            <a:r>
              <a:rPr lang="el-GR" sz="18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pt-BR" sz="1800" i="1" baseline="-25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pt-BR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800" dirty="0">
                <a:cs typeface="Calibri"/>
              </a:rPr>
              <a:t>= Comprimento de onda incidente;</a:t>
            </a:r>
          </a:p>
          <a:p>
            <a:r>
              <a:rPr lang="pt-BR" sz="18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1800" dirty="0">
                <a:cs typeface="Calibri"/>
              </a:rPr>
              <a:t> = constante de Planck, </a:t>
            </a:r>
            <a:r>
              <a:rPr lang="pt-BR" sz="1800" i="1" dirty="0">
                <a:latin typeface="Times New Roman" pitchFamily="18" charset="0"/>
                <a:cs typeface="Times New Roman" pitchFamily="18" charset="0"/>
              </a:rPr>
              <a:t>h=6,626x10</a:t>
            </a:r>
            <a:r>
              <a:rPr lang="pt-BR" sz="1800" i="1" baseline="30000" dirty="0">
                <a:latin typeface="Times New Roman" pitchFamily="18" charset="0"/>
                <a:cs typeface="Times New Roman" pitchFamily="18" charset="0"/>
              </a:rPr>
              <a:t>-34</a:t>
            </a:r>
            <a:r>
              <a:rPr lang="pt-BR" sz="1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800" i="1" dirty="0">
                <a:latin typeface="Times New Roman" pitchFamily="18" charset="0"/>
                <a:cs typeface="Times New Roman" pitchFamily="18" charset="0"/>
              </a:rPr>
              <a:t>[m</a:t>
            </a:r>
            <a:r>
              <a:rPr lang="pt-BR" sz="1800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1800" i="1" dirty="0">
                <a:latin typeface="Times New Roman" pitchFamily="18" charset="0"/>
                <a:cs typeface="Times New Roman" pitchFamily="18" charset="0"/>
              </a:rPr>
              <a:t>.kg.s</a:t>
            </a:r>
            <a:r>
              <a:rPr lang="pt-BR" sz="1800" i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pt-BR" sz="1800" i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pt-BR" sz="1800" b="1" i="1" dirty="0">
                <a:latin typeface="Times New Roman" pitchFamily="18" charset="0"/>
                <a:cs typeface="Times New Roman" pitchFamily="18" charset="0"/>
              </a:rPr>
              <a:t>;</a:t>
            </a:r>
            <a:endParaRPr lang="pt-BR" sz="18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pt-BR" sz="1800" dirty="0">
                <a:cs typeface="Calibri"/>
              </a:rPr>
              <a:t> = velocidade da luz, </a:t>
            </a:r>
            <a:r>
              <a:rPr lang="pt-BR" sz="1800" i="1" dirty="0">
                <a:latin typeface="Times New Roman" pitchFamily="18" charset="0"/>
                <a:cs typeface="Times New Roman" pitchFamily="18" charset="0"/>
              </a:rPr>
              <a:t>c=3,0x10</a:t>
            </a:r>
            <a:r>
              <a:rPr lang="pt-BR" sz="1800" i="1" baseline="30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pt-BR" sz="1800" i="1" dirty="0">
                <a:latin typeface="Times New Roman" pitchFamily="18" charset="0"/>
                <a:cs typeface="Times New Roman" pitchFamily="18" charset="0"/>
              </a:rPr>
              <a:t> [m/s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r>
              <a:rPr lang="pt-BR" sz="1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sz="1800" dirty="0"/>
              <a:t> = </a:t>
            </a:r>
            <a:r>
              <a:rPr lang="pt-BR" sz="1800" i="1" dirty="0">
                <a:latin typeface="Times New Roman" pitchFamily="18" charset="0"/>
                <a:cs typeface="Times New Roman" pitchFamily="18" charset="0"/>
              </a:rPr>
              <a:t>1,6x10</a:t>
            </a:r>
            <a:r>
              <a:rPr lang="pt-BR" sz="1800" i="1" baseline="30000" dirty="0">
                <a:latin typeface="Times New Roman" pitchFamily="18" charset="0"/>
                <a:cs typeface="Times New Roman" pitchFamily="18" charset="0"/>
              </a:rPr>
              <a:t>-19</a:t>
            </a:r>
            <a:r>
              <a:rPr lang="pt-BR" sz="1800" i="1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14300" indent="0">
              <a:buNone/>
            </a:pPr>
            <a:endParaRPr lang="pt-BR" sz="2000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pt-BR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C650-D887-4817-A009-A79D045FA87B}" type="datetime10">
              <a:rPr lang="pt-BR" smtClean="0"/>
              <a:t>09:54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21</a:t>
            </a:fld>
            <a:endParaRPr lang="pt-B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629106"/>
              </p:ext>
            </p:extLst>
          </p:nvPr>
        </p:nvGraphicFramePr>
        <p:xfrm>
          <a:off x="3756168" y="2132856"/>
          <a:ext cx="1476165" cy="86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4" name="Equation" r:id="rId3" imgW="710891" imgH="418918" progId="Equation.DSMT4">
                  <p:embed/>
                </p:oleObj>
              </mc:Choice>
              <mc:Fallback>
                <p:oleObj name="Equation" r:id="rId3" imgW="710891" imgH="418918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168" y="2132856"/>
                        <a:ext cx="1476165" cy="8660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89040"/>
            <a:ext cx="1656184" cy="82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6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 de Fótons Absorvidos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252028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Quando os elétrons incidem na superfície sensível do fotodiodo alguns deles sofrem reflexão devido aos diferentes índices de refração entre as interfaces.</a:t>
            </a:r>
          </a:p>
          <a:p>
            <a:pPr marL="0" indent="0">
              <a:buNone/>
            </a:pPr>
            <a:endParaRPr lang="pt-BR" sz="2800" dirty="0" smtClean="0"/>
          </a:p>
          <a:p>
            <a:endParaRPr lang="pt-BR" dirty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D58-9DAF-46DF-B840-B5021F9B9435}" type="datetime10">
              <a:rPr lang="pt-BR" smtClean="0"/>
              <a:t>09:54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22</a:t>
            </a:fld>
            <a:endParaRPr lang="pt-B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56792"/>
            <a:ext cx="3820371" cy="385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089553"/>
              </p:ext>
            </p:extLst>
          </p:nvPr>
        </p:nvGraphicFramePr>
        <p:xfrm>
          <a:off x="611560" y="5949280"/>
          <a:ext cx="7420771" cy="70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9" name="Equation" r:id="rId4" imgW="2692400" imgH="254000" progId="Equation.DSMT4">
                  <p:embed/>
                </p:oleObj>
              </mc:Choice>
              <mc:Fallback>
                <p:oleObj name="Equation" r:id="rId4" imgW="26924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949280"/>
                        <a:ext cx="7420771" cy="707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ângulo 10"/>
          <p:cNvSpPr/>
          <p:nvPr/>
        </p:nvSpPr>
        <p:spPr>
          <a:xfrm>
            <a:off x="5155958" y="5328568"/>
            <a:ext cx="2876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Reflexão dós fótons incidentes no fotodiodo do  Pixel .</a:t>
            </a:r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3306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 de Fótons Absorvidos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AF96-EF17-4F01-872C-CD1A9A3EF829}" type="datetime10">
              <a:rPr lang="pt-BR" smtClean="0"/>
              <a:t>09:54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23</a:t>
            </a:fld>
            <a:endParaRPr lang="pt-BR"/>
          </a:p>
        </p:txBody>
      </p:sp>
      <p:pic>
        <p:nvPicPr>
          <p:cNvPr id="64514" name="Gráfico 1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" t="1280" r="1915" b="2551"/>
          <a:stretch>
            <a:fillRect/>
          </a:stretch>
        </p:blipFill>
        <p:spPr bwMode="auto">
          <a:xfrm>
            <a:off x="467544" y="2204864"/>
            <a:ext cx="5040560" cy="37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691680" y="5931093"/>
            <a:ext cx="2952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Coeficiente de Absorção do Silício [8].</a:t>
            </a:r>
            <a:endParaRPr lang="pt-BR" sz="1200" i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1268760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Variação do comprimento de absorção do Silício de acordo com o comprimento de onda do fóton incidente.</a:t>
            </a:r>
            <a:endParaRPr lang="pt-BR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7828"/>
              </p:ext>
            </p:extLst>
          </p:nvPr>
        </p:nvGraphicFramePr>
        <p:xfrm>
          <a:off x="5681538" y="2348880"/>
          <a:ext cx="2605459" cy="85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0" name="Equation" r:id="rId4" imgW="1549080" imgH="507960" progId="Equation.DSMT4">
                  <p:embed/>
                </p:oleObj>
              </mc:Choice>
              <mc:Fallback>
                <p:oleObj name="Equation" r:id="rId4" imgW="1549080" imgH="507960" progId="Equation.DSMT4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538" y="2348880"/>
                        <a:ext cx="2605459" cy="850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796136" y="140725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Largura da camada de depleção.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067693" y="3345770"/>
            <a:ext cx="21251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pt-BR" sz="1600" i="1" dirty="0"/>
              <a:t>α</a:t>
            </a:r>
            <a:r>
              <a:rPr lang="pt-BR" sz="1600" dirty="0"/>
              <a:t> é o coeficiente de absorção do </a:t>
            </a:r>
            <a:r>
              <a:rPr lang="pt-BR" sz="1600" dirty="0" smtClean="0"/>
              <a:t>silício.</a:t>
            </a:r>
          </a:p>
          <a:p>
            <a:pPr algn="just">
              <a:buFont typeface="Wingdings" pitchFamily="2" charset="2"/>
              <a:buChar char="§"/>
            </a:pPr>
            <a:endParaRPr lang="pt-BR" sz="1600" dirty="0"/>
          </a:p>
          <a:p>
            <a:pPr algn="just">
              <a:buFont typeface="Wingdings" pitchFamily="2" charset="2"/>
              <a:buChar char="§"/>
            </a:pPr>
            <a:r>
              <a:rPr lang="pt-BR" sz="1600" i="1" dirty="0"/>
              <a:t>D</a:t>
            </a:r>
            <a:r>
              <a:rPr lang="pt-BR" sz="1600" dirty="0"/>
              <a:t> é a profundidade da camada de depleção formada no fotodiodo do chip IR2 que é do tipo </a:t>
            </a:r>
            <a:r>
              <a:rPr lang="pt-BR" sz="1600" dirty="0" smtClean="0"/>
              <a:t>N</a:t>
            </a:r>
            <a:r>
              <a:rPr lang="pt-BR" sz="1600" baseline="30000" dirty="0" smtClean="0"/>
              <a:t>+</a:t>
            </a:r>
            <a:r>
              <a:rPr lang="pt-BR" sz="1600" dirty="0" smtClean="0"/>
              <a:t>P.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571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Eficiência Quântica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A eficiência quântica será a razão entre o número de elétrons gerados e o número de fótons absorvidos.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400" i="1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sz="2400" dirty="0" smtClean="0"/>
              <a:t> </a:t>
            </a:r>
            <a:r>
              <a:rPr lang="pt-BR" sz="2400" dirty="0"/>
              <a:t>= Número de elétrons gerados;</a:t>
            </a:r>
          </a:p>
          <a:p>
            <a:pPr>
              <a:buFont typeface="Wingdings" pitchFamily="2" charset="2"/>
              <a:buChar char="§"/>
            </a:pPr>
            <a:r>
              <a:rPr lang="pt-BR" sz="24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400" i="1" baseline="-25000" dirty="0" err="1">
                <a:latin typeface="Times New Roman" pitchFamily="18" charset="0"/>
                <a:cs typeface="Times New Roman" pitchFamily="18" charset="0"/>
              </a:rPr>
              <a:t>phabs</a:t>
            </a:r>
            <a:r>
              <a:rPr lang="pt-BR" sz="2400" dirty="0"/>
              <a:t> =  número de fótons absorvidos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77DA-5DEB-47F6-AF3E-E6945C5CB439}" type="datetime10">
              <a:rPr lang="pt-BR" smtClean="0"/>
              <a:t>09:54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24</a:t>
            </a:fld>
            <a:endParaRPr lang="pt-B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590005"/>
              </p:ext>
            </p:extLst>
          </p:nvPr>
        </p:nvGraphicFramePr>
        <p:xfrm>
          <a:off x="3563888" y="2708920"/>
          <a:ext cx="1512168" cy="95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1" name="Equation" r:id="rId3" imgW="672808" imgH="444307" progId="Equation.DSMT4">
                  <p:embed/>
                </p:oleObj>
              </mc:Choice>
              <mc:Fallback>
                <p:oleObj name="Equation" r:id="rId3" imgW="672808" imgH="44430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708920"/>
                        <a:ext cx="1512168" cy="953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85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 para Medida da Eficiência Quântica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7715200" cy="489654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pt-BR" sz="2400" dirty="0" smtClean="0"/>
              <a:t>Excitar os píxeis com os seguintes comprimentos de onda.</a:t>
            </a:r>
          </a:p>
          <a:p>
            <a:pPr indent="-342900" algn="just">
              <a:buFont typeface="Wingdings" pitchFamily="2" charset="2"/>
              <a:buChar char="§"/>
            </a:pPr>
            <a:endParaRPr lang="pt-BR" sz="2400" dirty="0"/>
          </a:p>
          <a:p>
            <a:pPr indent="-342900" algn="just">
              <a:buFont typeface="Wingdings" pitchFamily="2" charset="2"/>
              <a:buChar char="§"/>
            </a:pPr>
            <a:endParaRPr lang="pt-BR" sz="2400" dirty="0" smtClean="0"/>
          </a:p>
          <a:p>
            <a:pPr marL="0" indent="0" algn="just">
              <a:buNone/>
            </a:pPr>
            <a:endParaRPr lang="pt-BR" sz="2400" dirty="0"/>
          </a:p>
          <a:p>
            <a:pPr marL="514350" indent="-514350" algn="just">
              <a:buFont typeface="+mj-lt"/>
              <a:buAutoNum type="romanUcPeriod" startAt="2"/>
            </a:pPr>
            <a:r>
              <a:rPr lang="pt-BR" sz="2400" dirty="0"/>
              <a:t>Calcular o número de fótons absorvidos;</a:t>
            </a:r>
          </a:p>
          <a:p>
            <a:pPr marL="514350" indent="-514350" algn="just">
              <a:buFont typeface="+mj-lt"/>
              <a:buAutoNum type="romanUcPeriod" startAt="2"/>
            </a:pPr>
            <a:r>
              <a:rPr lang="pt-BR" sz="2400" dirty="0" smtClean="0"/>
              <a:t>Obter a tensão fotogerada;</a:t>
            </a:r>
          </a:p>
          <a:p>
            <a:pPr marL="514350" indent="-514350" algn="just">
              <a:buFont typeface="+mj-lt"/>
              <a:buAutoNum type="romanUcPeriod" startAt="2"/>
            </a:pPr>
            <a:r>
              <a:rPr lang="pt-BR" sz="2400" dirty="0" smtClean="0"/>
              <a:t>Calcular o número de elétrons gerados a partir da corrente fotogerada.</a:t>
            </a:r>
          </a:p>
          <a:p>
            <a:pPr marL="514350" indent="-514350" algn="just">
              <a:buFont typeface="+mj-lt"/>
              <a:buAutoNum type="romanUcPeriod" startAt="2"/>
            </a:pPr>
            <a:r>
              <a:rPr lang="pt-BR" sz="2400" dirty="0" smtClean="0"/>
              <a:t>Obtenção da eficiência quântica para cada comprimento de onda.</a:t>
            </a:r>
            <a:endParaRPr lang="pt-BR" sz="200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E703-2D87-4FAB-96E1-24B836D01283}" type="datetime10">
              <a:rPr lang="pt-BR" smtClean="0"/>
              <a:t>09:54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25</a:t>
            </a:fld>
            <a:endParaRPr lang="pt-BR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73399"/>
            <a:ext cx="80486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5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Configuração do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7787208" cy="5184576"/>
          </a:xfrm>
        </p:spPr>
        <p:txBody>
          <a:bodyPr>
            <a:normAutofit/>
          </a:bodyPr>
          <a:lstStyle/>
          <a:p>
            <a:pPr indent="-342900" algn="just">
              <a:buFont typeface="Wingdings" pitchFamily="2" charset="2"/>
              <a:buChar char="§"/>
            </a:pPr>
            <a:endParaRPr lang="pt-BR" sz="9600" dirty="0"/>
          </a:p>
          <a:p>
            <a:pPr indent="-342900" algn="just">
              <a:buFont typeface="Wingdings" pitchFamily="2" charset="2"/>
              <a:buChar char="§"/>
            </a:pPr>
            <a:endParaRPr lang="pt-BR" sz="9600" dirty="0" smtClean="0"/>
          </a:p>
          <a:p>
            <a:pPr indent="-342900" algn="just">
              <a:buFont typeface="Wingdings" pitchFamily="2" charset="2"/>
              <a:buChar char="§"/>
            </a:pPr>
            <a:endParaRPr lang="pt-BR" sz="9600" dirty="0"/>
          </a:p>
          <a:p>
            <a:pPr indent="-342900" algn="just">
              <a:buFont typeface="Wingdings" pitchFamily="2" charset="2"/>
              <a:buChar char="§"/>
            </a:pPr>
            <a:endParaRPr lang="pt-BR" sz="9600" dirty="0"/>
          </a:p>
          <a:p>
            <a:pPr indent="-342900" algn="just">
              <a:buFont typeface="Wingdings" pitchFamily="2" charset="2"/>
              <a:buChar char="§"/>
            </a:pPr>
            <a:endParaRPr lang="pt-BR" sz="9600" dirty="0"/>
          </a:p>
          <a:p>
            <a:pPr indent="-342900" algn="just">
              <a:buFont typeface="Wingdings" pitchFamily="2" charset="2"/>
              <a:buChar char="§"/>
            </a:pPr>
            <a:endParaRPr lang="pt-BR" sz="9600" dirty="0"/>
          </a:p>
          <a:p>
            <a:pPr indent="-342900" algn="just">
              <a:buFont typeface="Wingdings" pitchFamily="2" charset="2"/>
              <a:buChar char="§"/>
            </a:pPr>
            <a:endParaRPr lang="pt-BR" sz="9600" dirty="0" smtClean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DBF2-6A5A-42B3-9700-989C698AE6AE}" type="datetime10">
              <a:rPr lang="pt-BR" smtClean="0"/>
              <a:t>09:54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26</a:t>
            </a:fld>
            <a:endParaRPr lang="pt-B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6" b="5344"/>
          <a:stretch/>
        </p:blipFill>
        <p:spPr bwMode="auto">
          <a:xfrm>
            <a:off x="166124" y="1689775"/>
            <a:ext cx="4896544" cy="153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66124" y="3221898"/>
            <a:ext cx="48554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Montagem experimental para medida da eficiência quântica [Autor]</a:t>
            </a:r>
            <a:endParaRPr lang="pt-BR" sz="1200" i="1" dirty="0"/>
          </a:p>
        </p:txBody>
      </p:sp>
      <p:sp>
        <p:nvSpPr>
          <p:cNvPr id="10" name="Retângulo 9"/>
          <p:cNvSpPr/>
          <p:nvPr/>
        </p:nvSpPr>
        <p:spPr>
          <a:xfrm>
            <a:off x="5220072" y="4788441"/>
            <a:ext cx="2960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Arranjo experimental para o laser </a:t>
            </a:r>
            <a:r>
              <a:rPr lang="pt-BR" sz="1400" dirty="0" smtClean="0"/>
              <a:t>de hélio-neônio  </a:t>
            </a:r>
            <a:r>
              <a:rPr lang="pt-BR" sz="1400" i="1" dirty="0"/>
              <a:t>633nm</a:t>
            </a:r>
            <a:r>
              <a:rPr lang="pt-BR" dirty="0"/>
              <a:t>.</a:t>
            </a:r>
            <a:endParaRPr lang="pt-BR" i="1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34110"/>
            <a:ext cx="3055760" cy="206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" t="11750" r="9881"/>
          <a:stretch/>
        </p:blipFill>
        <p:spPr bwMode="auto">
          <a:xfrm>
            <a:off x="1016000" y="3657600"/>
            <a:ext cx="3193143" cy="263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69497" y="6292870"/>
            <a:ext cx="40028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 bmk="_Toc514430503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Calibri" pitchFamily="34" charset="0"/>
                <a:cs typeface="Times New Roman" pitchFamily="18" charset="0"/>
              </a:rPr>
              <a:t>Gabarito para controle do diâmetro do feixe incidente.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 de Fótons Incidentes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984392"/>
              </p:ext>
            </p:extLst>
          </p:nvPr>
        </p:nvGraphicFramePr>
        <p:xfrm>
          <a:off x="683568" y="3068960"/>
          <a:ext cx="7344816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6094"/>
                <a:gridCol w="1045327"/>
                <a:gridCol w="938541"/>
                <a:gridCol w="4374854"/>
              </a:tblGrid>
              <a:tr h="203208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pt-BR" sz="1600" i="1" kern="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DD</a:t>
                      </a:r>
                      <a:endParaRPr lang="pt-BR" sz="2800" i="1" kern="150" dirty="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-3810" algn="ctr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pt-BR" sz="1400" b="0" i="1" kern="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3,22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3810" algn="ctr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pt-BR" sz="1400" b="0" i="1" kern="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3810" algn="l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pt-BR" sz="1400" b="0" i="1" kern="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Tensão de alimentação dos píxeis.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pt-BR" sz="1600" i="1" kern="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100,00</a:t>
                      </a:r>
                      <a:endParaRPr lang="pt-BR" sz="2800" i="1" kern="150" dirty="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µs</a:t>
                      </a:r>
                      <a:endParaRPr lang="pt-BR" sz="2800" i="1" kern="150" dirty="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fontAlgn="auto">
                        <a:spcAft>
                          <a:spcPts val="0"/>
                        </a:spcAft>
                      </a:pPr>
                      <a:r>
                        <a:rPr lang="pt-BR" sz="1400" i="1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 de integração.</a:t>
                      </a:r>
                      <a:endParaRPr lang="pt-BR" sz="2800" i="1" kern="150" dirty="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600" i="1" kern="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1,95</a:t>
                      </a:r>
                      <a:endParaRPr lang="pt-BR" sz="2800" i="1" kern="150" dirty="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mW</a:t>
                      </a:r>
                      <a:endParaRPr lang="pt-BR" sz="2800" i="1" kern="150" dirty="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fontAlgn="auto">
                        <a:spcAft>
                          <a:spcPts val="0"/>
                        </a:spcAft>
                      </a:pPr>
                      <a:r>
                        <a:rPr lang="pt-BR" sz="1400" i="1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Potência incidente.</a:t>
                      </a:r>
                      <a:endParaRPr lang="pt-BR" sz="2800" i="1" kern="150" dirty="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pt-BR" sz="1600" i="1" kern="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feixe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8,00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mm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fontAlgn="auto">
                        <a:spcAft>
                          <a:spcPts val="0"/>
                        </a:spcAft>
                      </a:pPr>
                      <a:r>
                        <a:rPr lang="pt-BR" sz="1400" i="1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Diâmetro do feixe incidente no chio IR2.</a:t>
                      </a:r>
                      <a:endParaRPr lang="pt-BR" sz="2800" i="1" kern="150" dirty="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pt-BR" sz="1600" i="1" kern="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feixe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50,24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mm2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fontAlgn="auto">
                        <a:spcAft>
                          <a:spcPts val="0"/>
                        </a:spcAft>
                      </a:pPr>
                      <a:r>
                        <a:rPr lang="pt-BR" sz="14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Área do feixe incidente no chip IR2.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4450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P/A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0,04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W/mm2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fontAlgn="auto">
                        <a:spcAft>
                          <a:spcPts val="0"/>
                        </a:spcAft>
                      </a:pPr>
                      <a:r>
                        <a:rPr lang="pt-BR" sz="14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Potencia total distribuída na área do feixe incidente.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pt-BR" sz="1600" i="1" kern="0" baseline="-25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pixel</a:t>
                      </a:r>
                      <a:endParaRPr lang="pt-BR" sz="2800" i="1" kern="150" dirty="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10,00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µm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fontAlgn="auto">
                        <a:spcAft>
                          <a:spcPts val="0"/>
                        </a:spcAft>
                      </a:pPr>
                      <a:r>
                        <a:rPr lang="pt-BR" sz="1400" i="1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Aresta</a:t>
                      </a:r>
                      <a:r>
                        <a:rPr lang="pt-BR" sz="1400" i="1" kern="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do</a:t>
                      </a:r>
                      <a:r>
                        <a:rPr lang="pt-BR" sz="1400" i="1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pt-BR" sz="1400" i="1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pixel.</a:t>
                      </a:r>
                      <a:endParaRPr lang="pt-BR" sz="2800" i="1" kern="150" dirty="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fill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fontAlgn="auto">
                        <a:spcAft>
                          <a:spcPts val="0"/>
                        </a:spcAft>
                      </a:pPr>
                      <a:r>
                        <a:rPr lang="pt-BR" sz="14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Fator de preenchimento do pixel.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pt-BR" sz="1600" i="1" kern="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2,17E-06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fontAlgn="auto">
                        <a:spcAft>
                          <a:spcPts val="0"/>
                        </a:spcAft>
                      </a:pPr>
                      <a:r>
                        <a:rPr lang="pt-BR" sz="14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Potência incidente na área sensível do pixel.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λ</a:t>
                      </a:r>
                      <a:r>
                        <a:rPr lang="pt-BR" sz="1600" i="1" kern="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633,00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nm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fontAlgn="auto">
                        <a:spcAft>
                          <a:spcPts val="0"/>
                        </a:spcAft>
                      </a:pPr>
                      <a:r>
                        <a:rPr lang="pt-BR" sz="14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Comprimento de onda.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pt-BR" sz="1600" i="1" kern="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3,00E-19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fontAlgn="auto">
                        <a:spcAft>
                          <a:spcPts val="0"/>
                        </a:spcAft>
                      </a:pPr>
                      <a:r>
                        <a:rPr lang="pt-BR" sz="14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Energia do fóton.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pt-BR" sz="1600" i="1" kern="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tint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2,17E-10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fontAlgn="auto">
                        <a:spcAft>
                          <a:spcPts val="0"/>
                        </a:spcAft>
                      </a:pPr>
                      <a:r>
                        <a:rPr lang="pt-BR" sz="14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Energia incidente durante o tempo de integração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pt-BR" sz="1600" i="1" kern="0" baseline="-25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</a:t>
                      </a:r>
                      <a:endParaRPr lang="pt-BR" sz="2800" i="1" kern="150" dirty="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7,26E+08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pt-BR" sz="1800" i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fontAlgn="auto">
                        <a:spcAft>
                          <a:spcPts val="0"/>
                        </a:spcAft>
                      </a:pPr>
                      <a:r>
                        <a:rPr lang="pt-BR" sz="1400" i="1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Número de fótons incidentes.</a:t>
                      </a:r>
                      <a:endParaRPr lang="pt-BR" sz="2800" i="1" kern="150" dirty="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27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817987" y="641294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>
                <a:latin typeface="Times New Roman" pitchFamily="18" charset="0"/>
                <a:cs typeface="Times New Roman" pitchFamily="18" charset="0"/>
              </a:rPr>
              <a:t>𝑃</a:t>
            </a:r>
            <a:r>
              <a:rPr lang="pl-PL" i="1" baseline="-25000" dirty="0">
                <a:latin typeface="Times New Roman" pitchFamily="18" charset="0"/>
                <a:cs typeface="Times New Roman" pitchFamily="18" charset="0"/>
              </a:rPr>
              <a:t>𝑜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=2,17𝑥10</a:t>
            </a:r>
            <a:r>
              <a:rPr lang="pl-PL" i="1" baseline="30000" dirty="0">
                <a:latin typeface="Times New Roman" pitchFamily="18" charset="0"/>
                <a:cs typeface="Times New Roman" pitchFamily="18" charset="0"/>
              </a:rPr>
              <a:t>−6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 W</a:t>
            </a:r>
            <a:endParaRPr lang="pt-BR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226029"/>
              </p:ext>
            </p:extLst>
          </p:nvPr>
        </p:nvGraphicFramePr>
        <p:xfrm>
          <a:off x="5297488" y="1644650"/>
          <a:ext cx="16922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89" name="Equation" r:id="rId3" imgW="1193760" imgH="482400" progId="Equation.DSMT4">
                  <p:embed/>
                </p:oleObj>
              </mc:Choice>
              <mc:Fallback>
                <p:oleObj name="Equation" r:id="rId3" imgW="1193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1644650"/>
                        <a:ext cx="16922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71400"/>
            <a:ext cx="377437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1259632" y="2755576"/>
            <a:ext cx="42383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Feixe de luz incidindo no fotodiodo [Autor]</a:t>
            </a:r>
            <a:endParaRPr lang="pt-BR" sz="1200" i="1" dirty="0"/>
          </a:p>
        </p:txBody>
      </p:sp>
      <p:sp>
        <p:nvSpPr>
          <p:cNvPr id="12" name="Retângulo 11"/>
          <p:cNvSpPr/>
          <p:nvPr/>
        </p:nvSpPr>
        <p:spPr>
          <a:xfrm>
            <a:off x="1811291" y="6414127"/>
            <a:ext cx="2239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/>
              <a:t>𝑁</a:t>
            </a:r>
            <a:r>
              <a:rPr lang="pt-BR" i="1" baseline="-25000" dirty="0"/>
              <a:t>𝑝ℎ</a:t>
            </a:r>
            <a:r>
              <a:rPr lang="pt-BR" i="1" dirty="0"/>
              <a:t>=7,26𝑥10</a:t>
            </a:r>
            <a:r>
              <a:rPr lang="pt-BR" i="1" baseline="30000" dirty="0"/>
              <a:t>8</a:t>
            </a:r>
            <a:r>
              <a:rPr lang="pt-BR" i="1" dirty="0"/>
              <a:t>   fótons</a:t>
            </a:r>
          </a:p>
        </p:txBody>
      </p:sp>
    </p:spTree>
    <p:extLst>
      <p:ext uri="{BB962C8B-B14F-4D97-AF65-F5344CB8AC3E}">
        <p14:creationId xmlns:p14="http://schemas.microsoft.com/office/powerpoint/2010/main" val="27217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 de Fótons Absorvidos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264190"/>
              </p:ext>
            </p:extLst>
          </p:nvPr>
        </p:nvGraphicFramePr>
        <p:xfrm>
          <a:off x="539552" y="1844824"/>
          <a:ext cx="7488832" cy="2808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8128"/>
                <a:gridCol w="1203125"/>
                <a:gridCol w="956944"/>
                <a:gridCol w="4460635"/>
              </a:tblGrid>
              <a:tr h="376383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pt-BR" sz="1600" i="1" kern="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SiO2</a:t>
                      </a:r>
                      <a:endParaRPr lang="pt-BR" sz="2800" i="1" kern="150" dirty="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b="0" i="1" kern="1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1,46</a:t>
                      </a:r>
                      <a:endParaRPr lang="pt-BR" sz="2800" b="0" i="1" kern="15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b="0" i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3810">
                        <a:spcAft>
                          <a:spcPts val="0"/>
                        </a:spcAft>
                      </a:pPr>
                      <a:r>
                        <a:rPr lang="pt-BR" sz="1400" b="0" i="1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Índice de refração do S</a:t>
                      </a:r>
                      <a:r>
                        <a:rPr lang="pt-BR" sz="1400" b="0" i="1" kern="0" baseline="-25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pt-BR" sz="1400" b="0" i="1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pt-BR" sz="1400" b="0" i="1" kern="0" baseline="-25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pt-BR" sz="1400" b="0" i="1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pt-BR" sz="2800" b="0" i="1" kern="1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290963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pt-BR" sz="1600" i="1" kern="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SiO2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pt-BR" sz="1800" i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>
                        <a:spcAft>
                          <a:spcPts val="0"/>
                        </a:spcAft>
                      </a:pPr>
                      <a:r>
                        <a:rPr lang="pt-BR" sz="14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Coeficiente de reflexão entre ar e S</a:t>
                      </a:r>
                      <a:r>
                        <a:rPr lang="pt-BR" sz="1400" i="1" kern="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pt-BR" sz="14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pt-BR" sz="1400" i="1" kern="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90963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pt-BR" sz="1600" i="1" kern="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0,35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pt-BR" sz="1800" i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>
                        <a:spcAft>
                          <a:spcPts val="0"/>
                        </a:spcAft>
                      </a:pPr>
                      <a:r>
                        <a:rPr lang="pt-BR" sz="14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Coeficiente de reflexão entre S</a:t>
                      </a:r>
                      <a:r>
                        <a:rPr lang="pt-BR" sz="1400" i="1" kern="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pt-BR" sz="14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pt-BR" sz="1400" i="1" kern="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pt-BR" sz="14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e Silício.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23734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pt-BR" sz="1600" i="1" kern="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2,12E+17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m-3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>
                        <a:spcAft>
                          <a:spcPts val="0"/>
                        </a:spcAft>
                      </a:pPr>
                      <a:r>
                        <a:rPr lang="pt-BR" sz="14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Concentração de portadores majoritários do silício tipo P.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23734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alpha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3,20E+03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cm-1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>
                        <a:spcAft>
                          <a:spcPts val="0"/>
                        </a:spcAft>
                      </a:pPr>
                      <a:r>
                        <a:rPr lang="pt-BR" sz="14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Coeficiente de absorção do silício.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78802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0,16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i="1" kern="15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µm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>
                        <a:spcAft>
                          <a:spcPts val="0"/>
                        </a:spcAft>
                      </a:pPr>
                      <a:r>
                        <a:rPr lang="pt-BR" sz="1400" i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Camada de depleção.</a:t>
                      </a:r>
                      <a:endParaRPr lang="pt-BR" sz="2800" i="1" kern="15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23734">
                <a:tc>
                  <a:txBody>
                    <a:bodyPr/>
                    <a:lstStyle/>
                    <a:p>
                      <a:pPr indent="26670" algn="r" fontAlgn="auto">
                        <a:spcAft>
                          <a:spcPts val="0"/>
                        </a:spcAft>
                      </a:pPr>
                      <a:r>
                        <a:rPr lang="pt-BR" sz="1600" i="1" kern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pt-BR" sz="1600" i="1" kern="0" baseline="-25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phabs</a:t>
                      </a:r>
                      <a:endParaRPr lang="pt-BR" sz="2800" i="1" kern="150" dirty="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pt-BR" sz="1600" b="1" i="1" kern="1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4,55E+08</a:t>
                      </a:r>
                      <a:endParaRPr lang="pt-BR" sz="2800" b="1" i="1" kern="150" dirty="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pt-BR" sz="1800" i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3810">
                        <a:spcAft>
                          <a:spcPts val="0"/>
                        </a:spcAft>
                      </a:pPr>
                      <a:r>
                        <a:rPr lang="pt-BR" sz="1400" i="1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Número de fótons absorvidos.</a:t>
                      </a:r>
                      <a:endParaRPr lang="pt-BR" sz="2800" i="1" kern="150" dirty="0">
                        <a:effectLst/>
                        <a:latin typeface="Times New Roman" pitchFamily="18" charset="0"/>
                        <a:ea typeface="WenQuanYi Micro He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28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771800" y="5229200"/>
            <a:ext cx="273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𝑁</a:t>
            </a:r>
            <a:r>
              <a:rPr lang="pt-BR" baseline="-25000" dirty="0">
                <a:latin typeface="Times New Roman" pitchFamily="18" charset="0"/>
                <a:cs typeface="Times New Roman" pitchFamily="18" charset="0"/>
              </a:rPr>
              <a:t>𝑝ℎ𝑎𝑏𝑠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=4,55𝑥10</a:t>
            </a:r>
            <a:r>
              <a:rPr lang="pt-BR" i="1" baseline="30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     𝑓ó𝑡𝑜𝑛𝑠</a:t>
            </a:r>
          </a:p>
        </p:txBody>
      </p:sp>
    </p:spTree>
    <p:extLst>
      <p:ext uri="{BB962C8B-B14F-4D97-AF65-F5344CB8AC3E}">
        <p14:creationId xmlns:p14="http://schemas.microsoft.com/office/powerpoint/2010/main" val="13543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Calibração dos Parâmetros para Medição da Tensão </a:t>
            </a:r>
            <a:r>
              <a:rPr lang="pt-BR" sz="4400" dirty="0" smtClean="0"/>
              <a:t>Fotogerada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Wingdings" pitchFamily="2" charset="2"/>
              <a:buChar char="§"/>
            </a:pPr>
            <a:endParaRPr lang="pt-BR" dirty="0" smtClean="0"/>
          </a:p>
          <a:p>
            <a:pPr marL="285750" indent="-285750" algn="just">
              <a:buFont typeface="Wingdings" pitchFamily="2" charset="2"/>
              <a:buChar char="§"/>
            </a:pPr>
            <a:r>
              <a:rPr lang="pt-BR" dirty="0" smtClean="0"/>
              <a:t>Visualizar o funcionamento dos píxeis em condição de escuro total, ou seja, ausência de luz.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pt-BR" dirty="0" smtClean="0"/>
          </a:p>
          <a:p>
            <a:pPr marL="285750" indent="-285750" algn="just">
              <a:buFont typeface="Wingdings" pitchFamily="2" charset="2"/>
              <a:buChar char="§"/>
            </a:pPr>
            <a:r>
              <a:rPr lang="pt-BR" dirty="0" smtClean="0"/>
              <a:t>Selecionou-se o </a:t>
            </a:r>
            <a:r>
              <a:rPr lang="pt-BR" dirty="0"/>
              <a:t>pixel (0,0) da </a:t>
            </a:r>
            <a:r>
              <a:rPr lang="pt-BR" dirty="0" smtClean="0"/>
              <a:t>matriz fazendo-o operar </a:t>
            </a:r>
            <a:r>
              <a:rPr lang="pt-BR" dirty="0"/>
              <a:t>dentro do tempo de </a:t>
            </a:r>
            <a:r>
              <a:rPr lang="pt-BR" dirty="0" smtClean="0"/>
              <a:t>ciclo de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600µs</a:t>
            </a:r>
            <a:r>
              <a:rPr lang="pt-BR" dirty="0" smtClean="0"/>
              <a:t>, </a:t>
            </a:r>
            <a:r>
              <a:rPr lang="pt-BR" dirty="0"/>
              <a:t>sendo 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100µs</a:t>
            </a:r>
            <a:r>
              <a:rPr lang="pt-BR" dirty="0"/>
              <a:t> para o tempo de carga e 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500µs</a:t>
            </a:r>
            <a:r>
              <a:rPr lang="pt-BR" dirty="0"/>
              <a:t> para o tempo de exposição</a:t>
            </a:r>
            <a:r>
              <a:rPr lang="pt-BR" dirty="0" smtClean="0"/>
              <a:t>.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pt-BR" dirty="0" smtClean="0"/>
          </a:p>
          <a:p>
            <a:pPr marL="285750" indent="-285750" algn="just">
              <a:buFont typeface="Wingdings" pitchFamily="2" charset="2"/>
              <a:buChar char="§"/>
            </a:pPr>
            <a:r>
              <a:rPr lang="pt-BR" dirty="0" smtClean="0"/>
              <a:t>Com osciloscópio, mediu-se a tensão de saída nas seguintes condições:  escuro,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0,5mW</a:t>
            </a:r>
            <a:r>
              <a:rPr lang="pt-BR" dirty="0" smtClean="0"/>
              <a:t>,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1mW</a:t>
            </a:r>
            <a:r>
              <a:rPr lang="pt-BR" dirty="0" smtClean="0"/>
              <a:t> e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2mW</a:t>
            </a:r>
            <a:r>
              <a:rPr lang="pt-BR" dirty="0" smtClean="0"/>
              <a:t>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24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pt-BR" sz="2400" dirty="0" smtClean="0"/>
              <a:t>Propor um método para </a:t>
            </a:r>
            <a:r>
              <a:rPr lang="pt-BR" sz="2400" b="1" dirty="0" smtClean="0"/>
              <a:t>medir a eficiência quântica </a:t>
            </a:r>
            <a:r>
              <a:rPr lang="pt-BR" sz="2400" dirty="0" smtClean="0"/>
              <a:t>de um sensor de imagem do tipo CMOS 3T-APS;</a:t>
            </a:r>
            <a:endParaRPr lang="pt-BR" sz="2400" dirty="0"/>
          </a:p>
          <a:p>
            <a:pPr algn="just">
              <a:buFont typeface="Wingdings" pitchFamily="2" charset="2"/>
              <a:buChar char="§"/>
            </a:pPr>
            <a:endParaRPr lang="pt-BR" sz="2400" dirty="0"/>
          </a:p>
          <a:p>
            <a:pPr algn="just">
              <a:buFont typeface="Wingdings" pitchFamily="2" charset="2"/>
              <a:buChar char="§"/>
            </a:pPr>
            <a:r>
              <a:rPr lang="pt-BR" sz="2400" dirty="0" smtClean="0"/>
              <a:t>Obter a curva da eficiência quântica para o sensor de imagem do </a:t>
            </a:r>
            <a:r>
              <a:rPr lang="pt-BR" sz="2400" b="1" dirty="0" smtClean="0"/>
              <a:t>CHIP IR2</a:t>
            </a:r>
            <a:r>
              <a:rPr lang="pt-BR" sz="2400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endParaRPr lang="pt-BR" sz="2400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13B2-785D-479C-97FE-E69A45FD0689}" type="datetime10">
              <a:rPr lang="pt-BR" smtClean="0"/>
              <a:t>09:54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Tensão de Saída do Pixel (0,0)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Aplicação de luz com </a:t>
            </a:r>
            <a:r>
              <a:rPr lang="pt-BR" dirty="0"/>
              <a:t>comprimento de onda </a:t>
            </a:r>
            <a:r>
              <a:rPr lang="pt-BR" dirty="0" smtClean="0"/>
              <a:t>de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633nm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30</a:t>
            </a:fld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15" y="1979989"/>
            <a:ext cx="7949106" cy="389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683568" y="5877272"/>
            <a:ext cx="72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Pixel </a:t>
            </a:r>
            <a:r>
              <a:rPr lang="pt-BR" sz="1400" dirty="0"/>
              <a:t>(0,0) descarregando no escuro e com aplicação de 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500µW</a:t>
            </a:r>
            <a:r>
              <a:rPr lang="pt-BR" sz="1400" i="1" dirty="0"/>
              <a:t>,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 1mW </a:t>
            </a:r>
            <a:r>
              <a:rPr lang="pt-BR" sz="1400" i="1" dirty="0"/>
              <a:t>e </a:t>
            </a:r>
            <a:r>
              <a:rPr lang="pt-BR" sz="1400" i="1" dirty="0" smtClean="0">
                <a:latin typeface="Times New Roman" pitchFamily="18" charset="0"/>
                <a:cs typeface="Times New Roman" pitchFamily="18" charset="0"/>
              </a:rPr>
              <a:t>2mW </a:t>
            </a:r>
            <a:r>
              <a:rPr lang="pt-BR" sz="1400" i="1" dirty="0" smtClean="0"/>
              <a:t> </a:t>
            </a:r>
            <a:r>
              <a:rPr lang="pt-BR" sz="1400" dirty="0" smtClean="0"/>
              <a:t>[Autor].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12492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Leitura da Tensão Fotogerada dos 64 Píxeis na Ausência de Luz</a:t>
            </a:r>
            <a:endParaRPr lang="pt-BR" sz="4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31</a:t>
            </a:fld>
            <a:endParaRPr lang="pt-BR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4" b="4790"/>
          <a:stretch>
            <a:fillRect/>
          </a:stretch>
        </p:blipFill>
        <p:spPr bwMode="auto">
          <a:xfrm>
            <a:off x="2036767" y="1628800"/>
            <a:ext cx="5040560" cy="4662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402832" y="6387407"/>
            <a:ext cx="4473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Leitura dos 64 píxeis em condição </a:t>
            </a:r>
            <a:r>
              <a:rPr lang="pt-BR" sz="1400" dirty="0"/>
              <a:t>de </a:t>
            </a:r>
            <a:r>
              <a:rPr lang="pt-BR" sz="1400" dirty="0" smtClean="0"/>
              <a:t>escuro.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1028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para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633nm</a:t>
            </a:r>
            <a:endParaRPr lang="pt-B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32</a:t>
            </a:fld>
            <a:endParaRPr lang="pt-BR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5"/>
          <a:stretch/>
        </p:blipFill>
        <p:spPr bwMode="auto">
          <a:xfrm>
            <a:off x="1547663" y="1772816"/>
            <a:ext cx="576335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74" y="4221088"/>
            <a:ext cx="5688632" cy="201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059832" y="1403484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Tensão </a:t>
            </a:r>
            <a:r>
              <a:rPr lang="pt-BR" dirty="0" smtClean="0"/>
              <a:t>Fotogerada </a:t>
            </a:r>
            <a:r>
              <a:rPr lang="pt-BR" dirty="0"/>
              <a:t>(Volts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087734" y="3851365"/>
            <a:ext cx="257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Corrente Fotogerada (</a:t>
            </a:r>
            <a:r>
              <a:rPr lang="pt-BR" i="1" dirty="0" err="1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9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Resultados para </a:t>
            </a:r>
            <a:r>
              <a:rPr lang="pt-BR" sz="4400" i="1" dirty="0">
                <a:latin typeface="Times New Roman" pitchFamily="18" charset="0"/>
                <a:cs typeface="Times New Roman" pitchFamily="18" charset="0"/>
              </a:rPr>
              <a:t>633nm</a:t>
            </a:r>
            <a:endParaRPr lang="pt-BR" sz="4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33</a:t>
            </a:fld>
            <a:endParaRPr lang="pt-BR"/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09638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51"/>
          <a:stretch/>
        </p:blipFill>
        <p:spPr bwMode="auto">
          <a:xfrm>
            <a:off x="1232575" y="4097058"/>
            <a:ext cx="6363761" cy="199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822252" y="3779748"/>
            <a:ext cx="347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número de elétrons gerados (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x10</a:t>
            </a:r>
            <a:r>
              <a:rPr lang="pt-BR" i="1" baseline="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pt-BR" dirty="0"/>
              <a:t>)</a:t>
            </a:r>
          </a:p>
        </p:txBody>
      </p:sp>
      <p:sp>
        <p:nvSpPr>
          <p:cNvPr id="9" name="Retângulo 8"/>
          <p:cNvSpPr/>
          <p:nvPr/>
        </p:nvSpPr>
        <p:spPr>
          <a:xfrm>
            <a:off x="3203848" y="1187460"/>
            <a:ext cx="2595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Carga elétrica gerada (</a:t>
            </a:r>
            <a:r>
              <a:rPr lang="pt-BR" i="1" dirty="0" err="1" smtClean="0"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Resultados para </a:t>
            </a:r>
            <a:r>
              <a:rPr lang="pt-BR" sz="4400" i="1" dirty="0">
                <a:latin typeface="Times New Roman" pitchFamily="18" charset="0"/>
                <a:cs typeface="Times New Roman" pitchFamily="18" charset="0"/>
              </a:rPr>
              <a:t>633nm</a:t>
            </a:r>
            <a:endParaRPr lang="pt-BR" sz="4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34</a:t>
            </a:fld>
            <a:endParaRPr lang="pt-BR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70" y="2060848"/>
            <a:ext cx="695315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920858"/>
              </p:ext>
            </p:extLst>
          </p:nvPr>
        </p:nvGraphicFramePr>
        <p:xfrm>
          <a:off x="2051720" y="4653136"/>
          <a:ext cx="4370362" cy="43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19" name="Equation" r:id="rId4" imgW="2145960" imgH="215640" progId="Equation.DSMT4">
                  <p:embed/>
                </p:oleObj>
              </mc:Choice>
              <mc:Fallback>
                <p:oleObj name="Equation" r:id="rId4" imgW="2145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720" y="4653136"/>
                        <a:ext cx="4370362" cy="438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3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Resultado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pt-BR" dirty="0" smtClean="0"/>
              <a:t>O resultado encontrado está dentro de um intervalo esperado para este tipo de sensor, pois, os dispositivos encontrados no mercado fabricados com a mesma tecnologia apresentam resultados semelhantes.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35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907704" y="6169543"/>
            <a:ext cx="43924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Curva EQ de sensores </a:t>
            </a:r>
            <a:r>
              <a:rPr lang="pt-BR" sz="1200" dirty="0"/>
              <a:t>fabricados com tecnologia similar </a:t>
            </a:r>
            <a:r>
              <a:rPr lang="pt-BR" sz="1200" dirty="0" smtClean="0"/>
              <a:t>[9,10,11].</a:t>
            </a:r>
            <a:endParaRPr lang="pt-BR" sz="1200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12" y="2996952"/>
            <a:ext cx="5315768" cy="3189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1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pt-BR" dirty="0"/>
              <a:t>Apesar de uma literatura escassa sobre o tema, os resultados encontrados para os comprimentos de onda testados encontram-se em concordância com os valores especificados pelos modelos do mercado.</a:t>
            </a:r>
          </a:p>
          <a:p>
            <a:pPr algn="just">
              <a:buFont typeface="Wingdings" pitchFamily="2" charset="2"/>
              <a:buChar char="§"/>
            </a:pPr>
            <a:endParaRPr lang="pt-BR" dirty="0"/>
          </a:p>
          <a:p>
            <a:pPr algn="just">
              <a:buFont typeface="Wingdings" pitchFamily="2" charset="2"/>
              <a:buChar char="§"/>
            </a:pPr>
            <a:r>
              <a:rPr lang="pt-BR" dirty="0"/>
              <a:t>O método utilizado neste trabalho, apesar de ser comparativamente simples em relação aos encontrados na literatura, obteve resultados satisfatórios.</a:t>
            </a:r>
          </a:p>
          <a:p>
            <a:pPr algn="just">
              <a:buFont typeface="Wingdings" pitchFamily="2" charset="2"/>
              <a:buChar char="§"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33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4400" dirty="0" smtClean="0"/>
              <a:t>Sugestões para Trabalhos Futuros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Estudo </a:t>
            </a:r>
            <a:r>
              <a:rPr lang="pt-BR" dirty="0"/>
              <a:t>do efeito de </a:t>
            </a:r>
            <a:r>
              <a:rPr lang="pt-BR" i="1" dirty="0" err="1"/>
              <a:t>crosstalk</a:t>
            </a:r>
            <a:r>
              <a:rPr lang="pt-BR" i="1" dirty="0"/>
              <a:t>, </a:t>
            </a:r>
            <a:r>
              <a:rPr lang="pt-BR" dirty="0"/>
              <a:t>no qual se estudará a influência de um pixel sobre outro adjacente na </a:t>
            </a:r>
            <a:r>
              <a:rPr lang="pt-BR" dirty="0" smtClean="0"/>
              <a:t>matriz;</a:t>
            </a:r>
          </a:p>
          <a:p>
            <a:pPr>
              <a:buFont typeface="Wingdings" pitchFamily="2" charset="2"/>
              <a:buChar char="§"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4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 algn="ctr"/>
            <a:r>
              <a:rPr lang="pt-BR" sz="4800" b="1" dirty="0"/>
              <a:t>Muito Obrigado!!!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pt-BR" dirty="0" smtClean="0"/>
          </a:p>
          <a:p>
            <a:pPr algn="ctr">
              <a:buFont typeface="Wingdings" pitchFamily="2" charset="2"/>
              <a:buChar char="§"/>
            </a:pPr>
            <a:r>
              <a:rPr lang="pt-BR" sz="2400" dirty="0" smtClean="0"/>
              <a:t>Deus em primeiro lugar!</a:t>
            </a:r>
          </a:p>
          <a:p>
            <a:pPr algn="ctr">
              <a:buFont typeface="Wingdings" pitchFamily="2" charset="2"/>
              <a:buChar char="§"/>
            </a:pPr>
            <a:r>
              <a:rPr lang="pt-BR" sz="2400" dirty="0" smtClean="0"/>
              <a:t>À minha amada esposa</a:t>
            </a:r>
          </a:p>
          <a:p>
            <a:pPr algn="ctr">
              <a:buFont typeface="Wingdings" pitchFamily="2" charset="2"/>
              <a:buChar char="§"/>
            </a:pPr>
            <a:r>
              <a:rPr lang="pt-BR" sz="2400" dirty="0" smtClean="0"/>
              <a:t>Ao professor orientador Eduardo Cotta</a:t>
            </a:r>
          </a:p>
          <a:p>
            <a:pPr algn="ctr">
              <a:buFont typeface="Wingdings" pitchFamily="2" charset="2"/>
              <a:buChar char="§"/>
            </a:pPr>
            <a:r>
              <a:rPr lang="pt-BR" sz="2400" dirty="0" smtClean="0"/>
              <a:t>À banca pela disponibilidade</a:t>
            </a:r>
          </a:p>
          <a:p>
            <a:pPr algn="ctr">
              <a:buFont typeface="Wingdings" pitchFamily="2" charset="2"/>
              <a:buChar char="§"/>
            </a:pPr>
            <a:r>
              <a:rPr lang="pt-BR" sz="2400" dirty="0" smtClean="0"/>
              <a:t>À UFAM e </a:t>
            </a:r>
            <a:r>
              <a:rPr lang="pt-BR" sz="2400" dirty="0" err="1" smtClean="0"/>
              <a:t>OptimaLab</a:t>
            </a:r>
            <a:r>
              <a:rPr lang="pt-BR" sz="2400" dirty="0" smtClean="0"/>
              <a:t> pela infraestrutura empregada</a:t>
            </a:r>
          </a:p>
          <a:p>
            <a:pPr algn="ctr">
              <a:buFont typeface="Wingdings" pitchFamily="2" charset="2"/>
              <a:buChar char="§"/>
            </a:pPr>
            <a:r>
              <a:rPr lang="pt-BR" sz="2400" dirty="0" smtClean="0"/>
              <a:t>A todos que de alguma forma, direta ou indiretamente, contribuirão para conclusão deste trabalho.</a:t>
            </a:r>
            <a:endParaRPr lang="pt-BR" sz="2400" dirty="0"/>
          </a:p>
          <a:p>
            <a:pPr marL="114300" indent="0" algn="ctr">
              <a:buNone/>
            </a:pPr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5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340768"/>
            <a:ext cx="8075240" cy="551723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r>
              <a:rPr lang="pt-BR" sz="1600" dirty="0" smtClean="0"/>
              <a:t>[</a:t>
            </a:r>
            <a:r>
              <a:rPr lang="pt-BR" sz="1600" dirty="0"/>
              <a:t>1] índice de refração do silício. Disponível em &lt;https://pt.slideshare.net/herculys/radiologia-digital-51405480&gt;. Acessado em 27 de novembro de 2017 as 00h12min.</a:t>
            </a:r>
            <a:endParaRPr lang="pt-BR" sz="1600" dirty="0" smtClean="0"/>
          </a:p>
          <a:p>
            <a:pPr marL="0" indent="0" algn="just">
              <a:buNone/>
            </a:pPr>
            <a:r>
              <a:rPr lang="pt-BR" sz="1600" dirty="0" smtClean="0"/>
              <a:t>[2] JUNIOR, Aldemir Silva. CARACTERIZAÇÃO ELETRO-ÓPTICA DO RUÍDO DE UM SENSOR DE IMAGEM NO MODO LOGARÍTMICO EM TEMPERATURAS CRIOGÊNICAS. 2016. 81f. Dissertação (Mestrado em Engenharia Elétrica) - Universidade Federal do Amazonas, Amazonas.</a:t>
            </a:r>
          </a:p>
          <a:p>
            <a:pPr marL="0" indent="0" algn="just">
              <a:buNone/>
            </a:pPr>
            <a:r>
              <a:rPr lang="en-US" sz="1600" dirty="0" smtClean="0"/>
              <a:t>[</a:t>
            </a:r>
            <a:r>
              <a:rPr lang="en-US" sz="1600" dirty="0"/>
              <a:t>3] M. </a:t>
            </a:r>
            <a:r>
              <a:rPr lang="en-US" sz="1600" dirty="0" err="1"/>
              <a:t>Bigas</a:t>
            </a:r>
            <a:r>
              <a:rPr lang="en-US" sz="1600" dirty="0"/>
              <a:t>, E. </a:t>
            </a:r>
            <a:r>
              <a:rPr lang="en-US" sz="1600" dirty="0" err="1"/>
              <a:t>Cabruja</a:t>
            </a:r>
            <a:r>
              <a:rPr lang="en-US" sz="1600" dirty="0"/>
              <a:t>, J. Forest, J. </a:t>
            </a:r>
            <a:r>
              <a:rPr lang="en-US" sz="1600" dirty="0" err="1"/>
              <a:t>Salvi</a:t>
            </a:r>
            <a:r>
              <a:rPr lang="en-US" sz="1600" dirty="0"/>
              <a:t>; “Review of CMOS image sensors”, Micro- electronics Journal 37, 433{451 (1997</a:t>
            </a:r>
            <a:r>
              <a:rPr lang="en-US" sz="1600" dirty="0" smtClean="0"/>
              <a:t>).</a:t>
            </a:r>
          </a:p>
          <a:p>
            <a:pPr marL="0" indent="0" algn="just">
              <a:buNone/>
            </a:pPr>
            <a:r>
              <a:rPr lang="en-US" sz="1600" dirty="0" smtClean="0"/>
              <a:t>[4] </a:t>
            </a:r>
            <a:r>
              <a:rPr lang="en-US" sz="1600" dirty="0"/>
              <a:t>Anatomy of the Active Pixel Sensor Photodiode. </a:t>
            </a:r>
            <a:r>
              <a:rPr lang="pt-BR" sz="1600" dirty="0"/>
              <a:t>Disponível em &lt;https://micro.magnet.fsu.edu/primer/digitalimaging/cmosimagesensors.html&gt;.  Acessado em 09 de junho de 2017 as 21h17minh.</a:t>
            </a:r>
          </a:p>
          <a:p>
            <a:pPr marL="0" lvl="0" indent="0" algn="just">
              <a:buNone/>
            </a:pPr>
            <a:r>
              <a:rPr lang="en-US" sz="1600" dirty="0" smtClean="0"/>
              <a:t>[5] </a:t>
            </a:r>
            <a:r>
              <a:rPr lang="en-US" sz="1600" dirty="0"/>
              <a:t>CRUZ, Carlos A. </a:t>
            </a:r>
            <a:r>
              <a:rPr lang="en-US" sz="1600" dirty="0" err="1"/>
              <a:t>Moraes</a:t>
            </a:r>
            <a:r>
              <a:rPr lang="en-US" sz="1600" dirty="0"/>
              <a:t>, SIMPLIFIED WIDE DYNAMIC RANGE CMOS IMAGE SENSOR WITH 3T APS </a:t>
            </a:r>
            <a:r>
              <a:rPr lang="en-US" sz="1600" i="1" dirty="0"/>
              <a:t>RESET</a:t>
            </a:r>
            <a:r>
              <a:rPr lang="en-US" sz="1600" dirty="0"/>
              <a:t>-DRAIN ACTUATION. </a:t>
            </a:r>
            <a:r>
              <a:rPr lang="pt-BR" sz="1600" dirty="0" err="1"/>
              <a:t>Tesi</a:t>
            </a:r>
            <a:r>
              <a:rPr lang="pt-BR" sz="1600" dirty="0"/>
              <a:t> (Doutorado em Engenharia Elétrica), Universidade Federal de Minas Gerais, Belo Horizonte, 2014</a:t>
            </a:r>
            <a:r>
              <a:rPr lang="pt-BR" sz="1600" dirty="0" smtClean="0"/>
              <a:t>.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/>
              <a:t>[6] Wilson, F.B. Hawkes; Optoelectronics, an introduction </a:t>
            </a:r>
            <a:r>
              <a:rPr lang="en-US" sz="1600" dirty="0" err="1"/>
              <a:t>referency</a:t>
            </a:r>
            <a:r>
              <a:rPr lang="en-US" sz="1600" dirty="0"/>
              <a:t>. </a:t>
            </a:r>
            <a:r>
              <a:rPr lang="pt-BR" sz="1600" dirty="0"/>
              <a:t>3th </a:t>
            </a:r>
            <a:r>
              <a:rPr lang="pt-BR" sz="1600" dirty="0" err="1"/>
              <a:t>Edition</a:t>
            </a:r>
            <a:r>
              <a:rPr lang="pt-BR" sz="1600" dirty="0"/>
              <a:t>. Nova York, 1998</a:t>
            </a:r>
            <a:r>
              <a:rPr lang="pt-BR" sz="1600" dirty="0" smtClean="0"/>
              <a:t>.</a:t>
            </a:r>
          </a:p>
          <a:p>
            <a:pPr marL="0" indent="0" algn="just">
              <a:buNone/>
            </a:pPr>
            <a:r>
              <a:rPr lang="pt-BR" sz="1600" dirty="0"/>
              <a:t>[7] </a:t>
            </a:r>
            <a:r>
              <a:rPr lang="pt-BR" sz="1600" dirty="0" err="1"/>
              <a:t>Traditional</a:t>
            </a:r>
            <a:r>
              <a:rPr lang="pt-BR" sz="1600" dirty="0"/>
              <a:t> </a:t>
            </a:r>
            <a:r>
              <a:rPr lang="pt-BR" sz="1600" dirty="0" err="1"/>
              <a:t>Correlated</a:t>
            </a:r>
            <a:r>
              <a:rPr lang="pt-BR" sz="1600" dirty="0"/>
              <a:t> Double </a:t>
            </a:r>
            <a:r>
              <a:rPr lang="pt-BR" sz="1600" dirty="0" err="1"/>
              <a:t>Sampling</a:t>
            </a:r>
            <a:r>
              <a:rPr lang="pt-BR" sz="1600" dirty="0"/>
              <a:t> </a:t>
            </a:r>
            <a:r>
              <a:rPr lang="pt-BR" sz="1600" dirty="0" err="1"/>
              <a:t>Method</a:t>
            </a:r>
            <a:r>
              <a:rPr lang="pt-BR" sz="1600" dirty="0"/>
              <a:t> for </a:t>
            </a:r>
            <a:r>
              <a:rPr lang="pt-BR" sz="1600" dirty="0" err="1"/>
              <a:t>Noise</a:t>
            </a:r>
            <a:r>
              <a:rPr lang="pt-BR" sz="1600" dirty="0"/>
              <a:t> </a:t>
            </a:r>
            <a:r>
              <a:rPr lang="pt-BR" sz="1600" dirty="0" err="1"/>
              <a:t>Reduction</a:t>
            </a:r>
            <a:r>
              <a:rPr lang="pt-BR" sz="1600" dirty="0"/>
              <a:t>. Disponível em &lt;http://lsi.epfl.ch/page-64063-en.html&gt;. Acessado em 20 de junho de 2017 as 18h11min</a:t>
            </a:r>
            <a:r>
              <a:rPr lang="pt-BR" sz="1600" dirty="0" smtClean="0"/>
              <a:t>.</a:t>
            </a:r>
          </a:p>
          <a:p>
            <a:pPr marL="0" indent="0" algn="just">
              <a:buNone/>
            </a:pPr>
            <a:r>
              <a:rPr lang="pt-BR" sz="1600" dirty="0" smtClean="0"/>
              <a:t>[8]</a:t>
            </a:r>
            <a:r>
              <a:rPr lang="pt-BR" sz="1600" dirty="0"/>
              <a:t> FURTADO, André Santos de Oliveira. Fabricação e Caracterização de Sensor de Pixel Ativo com Tecnologia NMOS de Porta Metálica. 2009. 64p. Dissertação (Mestrado em Engenharia Elétrica) - Faculdade de Engenharia Elétrica e Computação, Campinas.</a:t>
            </a:r>
          </a:p>
          <a:p>
            <a:pPr marL="0" indent="0" algn="just">
              <a:buNone/>
            </a:pPr>
            <a:endParaRPr lang="pt-BR" sz="140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4FC-6B63-4459-99AE-C38141008883}" type="datetime10">
              <a:rPr lang="pt-BR" smtClean="0"/>
              <a:t>09:54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33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pt-BR" sz="2400" dirty="0" smtClean="0"/>
              <a:t>A câmera digital é um dispositivo muito utilizado atualmente e seu principal componente é o sensor de imagem;</a:t>
            </a:r>
          </a:p>
          <a:p>
            <a:pPr algn="just">
              <a:buFont typeface="Wingdings" pitchFamily="2" charset="2"/>
              <a:buChar char="§"/>
            </a:pPr>
            <a:endParaRPr lang="pt-BR" sz="2400" dirty="0" smtClean="0"/>
          </a:p>
          <a:p>
            <a:pPr algn="just">
              <a:buFont typeface="Wingdings" pitchFamily="2" charset="2"/>
              <a:buChar char="§"/>
            </a:pPr>
            <a:r>
              <a:rPr lang="pt-BR" sz="2400" dirty="0" smtClean="0"/>
              <a:t>O sensor de imagem é responsável absorver fótons e convertê-los em elétrons.</a:t>
            </a:r>
            <a:endParaRPr lang="pt-BR" sz="2400" dirty="0"/>
          </a:p>
          <a:p>
            <a:pPr marL="114300" indent="0" algn="just">
              <a:buNone/>
            </a:pPr>
            <a:endParaRPr lang="pt-BR" sz="2400" dirty="0"/>
          </a:p>
          <a:p>
            <a:pPr algn="just">
              <a:buFont typeface="Wingdings" pitchFamily="2" charset="2"/>
              <a:buChar char="§"/>
            </a:pPr>
            <a:r>
              <a:rPr lang="pt-BR" sz="2400" dirty="0" smtClean="0"/>
              <a:t>A eficiência quântica representa a facilidade com que o sensor de imagem converte os fótons absorvidos em cargas elétricas.</a:t>
            </a:r>
          </a:p>
          <a:p>
            <a:pPr marL="114300" indent="0" algn="just">
              <a:buNone/>
            </a:pPr>
            <a:endParaRPr lang="pt-BR" sz="2000" dirty="0"/>
          </a:p>
          <a:p>
            <a:pPr marL="114300" indent="0" algn="just">
              <a:buNone/>
            </a:pPr>
            <a:endParaRPr lang="pt-BR" sz="2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1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7992888" cy="48006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pt-BR" sz="1600" dirty="0" smtClean="0"/>
              <a:t>[</a:t>
            </a:r>
            <a:r>
              <a:rPr lang="pt-BR" sz="1600" dirty="0"/>
              <a:t>9] Curva QE do sensor CMOS EV76C661. Disponível em: &lt;https://www.cloudynights.com/topic/382234-testing-next-generation-cmos-sensor/&gt;. Acesso em: 14 de Novembro de 2017 as 23h58min.</a:t>
            </a:r>
          </a:p>
          <a:p>
            <a:pPr marL="0" indent="0" algn="just">
              <a:buNone/>
            </a:pPr>
            <a:r>
              <a:rPr lang="en-US" sz="1600" dirty="0"/>
              <a:t>[10] Quantum Efficiency of Monochrome Cameras. </a:t>
            </a:r>
            <a:r>
              <a:rPr lang="pt-BR" sz="1600" dirty="0"/>
              <a:t>Disponível em: &lt;https://www.thorlabs.com/NewGroupPage9_PF.cfm?ObjectGroup_ID=4024&gt;. Acesso em: 16 de Novembro de 2017 as 22h31minh.</a:t>
            </a:r>
          </a:p>
          <a:p>
            <a:pPr marL="0" indent="0" algn="just">
              <a:buNone/>
            </a:pPr>
            <a:r>
              <a:rPr lang="en-US" sz="1600" dirty="0"/>
              <a:t>[11] </a:t>
            </a:r>
            <a:r>
              <a:rPr lang="en-US" sz="1600" dirty="0" err="1"/>
              <a:t>Palakodety</a:t>
            </a:r>
            <a:r>
              <a:rPr lang="en-US" sz="1600" dirty="0"/>
              <a:t>, </a:t>
            </a:r>
            <a:r>
              <a:rPr lang="en-US" sz="1600" dirty="0" err="1"/>
              <a:t>Atmaram</a:t>
            </a:r>
            <a:r>
              <a:rPr lang="en-US" sz="1600" dirty="0"/>
              <a:t>. CMOS ACTIVE PIXEL SENSORS FOR DIGITAL CAMERAS: CURRENT STATE-OF-THE-ART. </a:t>
            </a:r>
            <a:r>
              <a:rPr lang="pt-BR" sz="1600" dirty="0"/>
              <a:t>2007. 70p. </a:t>
            </a:r>
            <a:r>
              <a:rPr lang="pt-BR" sz="1600" dirty="0" err="1"/>
              <a:t>Dissertation</a:t>
            </a:r>
            <a:r>
              <a:rPr lang="pt-BR" sz="1600" dirty="0"/>
              <a:t> ( M.sc). </a:t>
            </a:r>
            <a:r>
              <a:rPr lang="pt-BR" sz="1600" dirty="0" err="1"/>
              <a:t>Univerity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Northe</a:t>
            </a:r>
            <a:r>
              <a:rPr lang="pt-BR" sz="1600" dirty="0"/>
              <a:t> Texas, Texas.</a:t>
            </a:r>
          </a:p>
          <a:p>
            <a:pPr marL="0" indent="0" algn="just">
              <a:buNone/>
            </a:pPr>
            <a:r>
              <a:rPr lang="en-US" sz="1600" dirty="0"/>
              <a:t>[12] DICK, R. H., WECKLER, G. P., “Integrated Arrays of Silicon </a:t>
            </a:r>
            <a:r>
              <a:rPr lang="en-US" sz="1600" dirty="0" err="1"/>
              <a:t>Photodetectors</a:t>
            </a:r>
            <a:r>
              <a:rPr lang="en-US" sz="1600" dirty="0"/>
              <a:t> for Image Sensing”, IEEE Transactions on Electron Devices, v. ED-15, n. 4, pp. 196-201, Apr. 1968.</a:t>
            </a:r>
          </a:p>
          <a:p>
            <a:pPr marL="0" indent="0" algn="just">
              <a:buNone/>
            </a:pPr>
            <a:r>
              <a:rPr lang="en-US" sz="1600" dirty="0"/>
              <a:t>[13] P. Nobel, Self-</a:t>
            </a:r>
            <a:r>
              <a:rPr lang="en-US" sz="1600" dirty="0" err="1"/>
              <a:t>Scannedimage</a:t>
            </a:r>
            <a:r>
              <a:rPr lang="en-US" sz="1600" dirty="0"/>
              <a:t> </a:t>
            </a:r>
            <a:r>
              <a:rPr lang="en-US" sz="1600" dirty="0" err="1"/>
              <a:t>detectorarrays</a:t>
            </a:r>
            <a:r>
              <a:rPr lang="en-US" sz="1600" dirty="0"/>
              <a:t>,  EEE </a:t>
            </a:r>
            <a:r>
              <a:rPr lang="en-US" sz="1600" dirty="0" err="1"/>
              <a:t>Transactionson</a:t>
            </a:r>
            <a:r>
              <a:rPr lang="en-US" sz="1600" dirty="0"/>
              <a:t> Electron Devices (1968).</a:t>
            </a:r>
            <a:endParaRPr lang="pt-BR" sz="1600" dirty="0"/>
          </a:p>
          <a:p>
            <a:pPr marL="0" indent="0" algn="just">
              <a:buNone/>
            </a:pPr>
            <a:endParaRPr lang="pt-BR" sz="1900" dirty="0"/>
          </a:p>
          <a:p>
            <a:pPr marL="0" indent="0" algn="just">
              <a:buNone/>
            </a:pPr>
            <a:endParaRPr lang="pt-BR" sz="1900" dirty="0"/>
          </a:p>
          <a:p>
            <a:pPr marL="0" indent="0" algn="just">
              <a:buNone/>
            </a:pPr>
            <a:endParaRPr lang="pt-BR" sz="1900" dirty="0"/>
          </a:p>
          <a:p>
            <a:pPr marL="0" indent="0" algn="just">
              <a:buNone/>
            </a:pPr>
            <a:endParaRPr lang="pt-BR" sz="1900" dirty="0"/>
          </a:p>
          <a:p>
            <a:pPr marL="0" indent="0" algn="just">
              <a:buNone/>
            </a:pPr>
            <a:endParaRPr lang="pt-BR" sz="190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DA87-54BD-45D9-8A55-D72B219A5E34}" type="datetime10">
              <a:rPr lang="pt-BR" smtClean="0"/>
              <a:t>09:54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1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Apêndice A - Junção P-N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41</a:t>
            </a:fld>
            <a:endParaRPr lang="pt-BR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" t="861" r="2348"/>
          <a:stretch>
            <a:fillRect/>
          </a:stretch>
        </p:blipFill>
        <p:spPr bwMode="auto">
          <a:xfrm>
            <a:off x="2699792" y="2132856"/>
            <a:ext cx="3240360" cy="303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7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Polarização da Junção P-N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42</a:t>
            </a:fld>
            <a:endParaRPr lang="pt-BR"/>
          </a:p>
        </p:txBody>
      </p:sp>
      <p:pic>
        <p:nvPicPr>
          <p:cNvPr id="1064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3996928" cy="245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88840"/>
            <a:ext cx="3571597" cy="258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182633"/>
              </p:ext>
            </p:extLst>
          </p:nvPr>
        </p:nvGraphicFramePr>
        <p:xfrm>
          <a:off x="5220072" y="4941168"/>
          <a:ext cx="2105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84" name="Equation" r:id="rId5" imgW="2108200" imgH="533400" progId="Equation.DSMT4">
                  <p:embed/>
                </p:oleObj>
              </mc:Choice>
              <mc:Fallback>
                <p:oleObj name="Equation" r:id="rId5" imgW="21082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941168"/>
                        <a:ext cx="2105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72849"/>
              </p:ext>
            </p:extLst>
          </p:nvPr>
        </p:nvGraphicFramePr>
        <p:xfrm>
          <a:off x="1475656" y="4941168"/>
          <a:ext cx="1685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85" name="Equation" r:id="rId7" imgW="1688367" imgH="533169" progId="Equation.DSMT4">
                  <p:embed/>
                </p:oleObj>
              </mc:Choice>
              <mc:Fallback>
                <p:oleObj name="Equation" r:id="rId7" imgW="1688367" imgH="53316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941168"/>
                        <a:ext cx="16859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11560" y="162880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SEM POLARIZAÇÃO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572000" y="159653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 POLARIZAÇÃO REVERSA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4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Apêndice B – Transistor FET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NMOS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43</a:t>
            </a:fld>
            <a:endParaRPr lang="pt-BR"/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2"/>
          <a:stretch/>
        </p:blipFill>
        <p:spPr bwMode="auto">
          <a:xfrm>
            <a:off x="1835696" y="2183861"/>
            <a:ext cx="4944390" cy="394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0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44</a:t>
            </a:fld>
            <a:endParaRPr lang="pt-BR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"/>
          <a:stretch/>
        </p:blipFill>
        <p:spPr bwMode="auto">
          <a:xfrm>
            <a:off x="539552" y="1628800"/>
            <a:ext cx="751992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9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45</a:t>
            </a:fld>
            <a:endParaRPr lang="pt-BR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772816"/>
            <a:ext cx="693015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0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620000" cy="1143000"/>
          </a:xfrm>
        </p:spPr>
        <p:txBody>
          <a:bodyPr/>
          <a:lstStyle/>
          <a:p>
            <a:r>
              <a:rPr lang="pt-BR" dirty="0"/>
              <a:t>Apêndice </a:t>
            </a:r>
            <a:r>
              <a:rPr lang="pt-BR" dirty="0" smtClean="0"/>
              <a:t>C - </a:t>
            </a:r>
            <a:r>
              <a:rPr lang="pt-BR" dirty="0" err="1" smtClean="0"/>
              <a:t>Algorítimo</a:t>
            </a:r>
            <a:r>
              <a:rPr lang="pt-BR" dirty="0" smtClean="0"/>
              <a:t> para Leitura do Pixel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 fontAlgn="auto">
              <a:buNone/>
            </a:pPr>
            <a:r>
              <a:rPr lang="pt-BR" dirty="0"/>
              <a:t>//escolhe o pixel</a:t>
            </a:r>
          </a:p>
          <a:p>
            <a:pPr marL="114300" indent="0" fontAlgn="auto">
              <a:buNone/>
            </a:pPr>
            <a:r>
              <a:rPr lang="pt-BR" dirty="0" err="1"/>
              <a:t>digitalWrite</a:t>
            </a:r>
            <a:r>
              <a:rPr lang="pt-BR" b="1" dirty="0"/>
              <a:t>(</a:t>
            </a:r>
            <a:r>
              <a:rPr lang="pt-BR" dirty="0"/>
              <a:t>2</a:t>
            </a:r>
            <a:r>
              <a:rPr lang="pt-BR" b="1" dirty="0"/>
              <a:t>,</a:t>
            </a:r>
            <a:r>
              <a:rPr lang="pt-BR" dirty="0"/>
              <a:t>1</a:t>
            </a:r>
            <a:r>
              <a:rPr lang="pt-BR" b="1" dirty="0"/>
              <a:t>);</a:t>
            </a:r>
            <a:r>
              <a:rPr lang="pt-BR" dirty="0"/>
              <a:t> //A0</a:t>
            </a:r>
          </a:p>
          <a:p>
            <a:pPr marL="114300" indent="0" fontAlgn="auto">
              <a:buNone/>
            </a:pPr>
            <a:r>
              <a:rPr lang="pt-BR" dirty="0" err="1"/>
              <a:t>digitalWrite</a:t>
            </a:r>
            <a:r>
              <a:rPr lang="pt-BR" b="1" dirty="0"/>
              <a:t>(</a:t>
            </a:r>
            <a:r>
              <a:rPr lang="pt-BR" dirty="0"/>
              <a:t>3</a:t>
            </a:r>
            <a:r>
              <a:rPr lang="pt-BR" b="1" dirty="0"/>
              <a:t>,</a:t>
            </a:r>
            <a:r>
              <a:rPr lang="pt-BR" dirty="0"/>
              <a:t>1</a:t>
            </a:r>
            <a:r>
              <a:rPr lang="pt-BR" b="1" dirty="0"/>
              <a:t>);</a:t>
            </a:r>
            <a:r>
              <a:rPr lang="pt-BR" dirty="0"/>
              <a:t> //A1</a:t>
            </a:r>
          </a:p>
          <a:p>
            <a:pPr marL="114300" indent="0" fontAlgn="auto">
              <a:buNone/>
            </a:pPr>
            <a:r>
              <a:rPr lang="pt-BR" dirty="0" err="1"/>
              <a:t>digitalWrite</a:t>
            </a:r>
            <a:r>
              <a:rPr lang="pt-BR" b="1" dirty="0"/>
              <a:t>(</a:t>
            </a:r>
            <a:r>
              <a:rPr lang="pt-BR" dirty="0"/>
              <a:t>4</a:t>
            </a:r>
            <a:r>
              <a:rPr lang="pt-BR" b="1" dirty="0"/>
              <a:t>,</a:t>
            </a:r>
            <a:r>
              <a:rPr lang="pt-BR" dirty="0"/>
              <a:t>1</a:t>
            </a:r>
            <a:r>
              <a:rPr lang="pt-BR" b="1" dirty="0"/>
              <a:t>);</a:t>
            </a:r>
            <a:r>
              <a:rPr lang="pt-BR" dirty="0"/>
              <a:t> //A5</a:t>
            </a:r>
          </a:p>
          <a:p>
            <a:pPr marL="114300" indent="0" fontAlgn="auto">
              <a:buNone/>
            </a:pPr>
            <a:r>
              <a:rPr lang="pt-BR" dirty="0" err="1"/>
              <a:t>digitalWrite</a:t>
            </a:r>
            <a:r>
              <a:rPr lang="pt-BR" b="1" dirty="0"/>
              <a:t>(</a:t>
            </a:r>
            <a:r>
              <a:rPr lang="pt-BR" dirty="0"/>
              <a:t>5</a:t>
            </a:r>
            <a:r>
              <a:rPr lang="pt-BR" b="1" dirty="0"/>
              <a:t>,</a:t>
            </a:r>
            <a:r>
              <a:rPr lang="pt-BR" dirty="0"/>
              <a:t>1</a:t>
            </a:r>
            <a:r>
              <a:rPr lang="pt-BR" b="1" dirty="0"/>
              <a:t>);</a:t>
            </a:r>
            <a:r>
              <a:rPr lang="pt-BR" dirty="0"/>
              <a:t> //AC0</a:t>
            </a:r>
          </a:p>
          <a:p>
            <a:pPr marL="114300" indent="0" fontAlgn="auto">
              <a:buNone/>
            </a:pPr>
            <a:r>
              <a:rPr lang="pt-BR" dirty="0" err="1"/>
              <a:t>digitalWrite</a:t>
            </a:r>
            <a:r>
              <a:rPr lang="pt-BR" b="1" dirty="0"/>
              <a:t>(</a:t>
            </a:r>
            <a:r>
              <a:rPr lang="pt-BR" dirty="0"/>
              <a:t>6</a:t>
            </a:r>
            <a:r>
              <a:rPr lang="pt-BR" b="1" dirty="0"/>
              <a:t>,</a:t>
            </a:r>
            <a:r>
              <a:rPr lang="pt-BR" dirty="0"/>
              <a:t>1</a:t>
            </a:r>
            <a:r>
              <a:rPr lang="pt-BR" b="1" dirty="0"/>
              <a:t>);</a:t>
            </a:r>
            <a:r>
              <a:rPr lang="pt-BR" dirty="0"/>
              <a:t> //AC1</a:t>
            </a:r>
          </a:p>
          <a:p>
            <a:pPr marL="114300" indent="0" fontAlgn="auto">
              <a:buNone/>
            </a:pPr>
            <a:r>
              <a:rPr lang="pt-BR" dirty="0" err="1"/>
              <a:t>digitalWrite</a:t>
            </a:r>
            <a:r>
              <a:rPr lang="pt-BR" b="1" dirty="0"/>
              <a:t>(</a:t>
            </a:r>
            <a:r>
              <a:rPr lang="pt-BR" dirty="0"/>
              <a:t>7</a:t>
            </a:r>
            <a:r>
              <a:rPr lang="pt-BR" b="1" dirty="0"/>
              <a:t>,</a:t>
            </a:r>
            <a:r>
              <a:rPr lang="pt-BR" dirty="0"/>
              <a:t>1</a:t>
            </a:r>
            <a:r>
              <a:rPr lang="pt-BR" b="1" dirty="0"/>
              <a:t>);</a:t>
            </a:r>
            <a:r>
              <a:rPr lang="pt-BR" dirty="0"/>
              <a:t> //AC2</a:t>
            </a:r>
          </a:p>
          <a:p>
            <a:pPr marL="114300" indent="0" fontAlgn="auto">
              <a:buNone/>
            </a:pPr>
            <a:r>
              <a:rPr lang="pt-BR" dirty="0"/>
              <a:t> </a:t>
            </a:r>
          </a:p>
          <a:p>
            <a:pPr marL="114300" indent="0" fontAlgn="auto">
              <a:buNone/>
            </a:pPr>
            <a:r>
              <a:rPr lang="pt-BR" dirty="0"/>
              <a:t>//</a:t>
            </a:r>
            <a:r>
              <a:rPr lang="pt-BR" dirty="0" err="1"/>
              <a:t>Conrole</a:t>
            </a:r>
            <a:r>
              <a:rPr lang="pt-BR" dirty="0"/>
              <a:t> do pixel escolhido</a:t>
            </a:r>
          </a:p>
          <a:p>
            <a:pPr marL="114300" indent="0" fontAlgn="auto">
              <a:buNone/>
            </a:pPr>
            <a:r>
              <a:rPr lang="en-US" dirty="0"/>
              <a:t>void loop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b="1" dirty="0"/>
              <a:t>{</a:t>
            </a:r>
            <a:endParaRPr lang="pt-BR" dirty="0"/>
          </a:p>
          <a:p>
            <a:pPr marL="114300" indent="0" fontAlgn="auto">
              <a:buNone/>
            </a:pPr>
            <a:r>
              <a:rPr lang="en-US" dirty="0" err="1"/>
              <a:t>digitalWrite</a:t>
            </a:r>
            <a:r>
              <a:rPr lang="en-US" b="1" dirty="0"/>
              <a:t>(</a:t>
            </a:r>
            <a:r>
              <a:rPr lang="en-US" dirty="0"/>
              <a:t>8</a:t>
            </a:r>
            <a:r>
              <a:rPr lang="en-US" b="1" dirty="0"/>
              <a:t>,</a:t>
            </a:r>
            <a:r>
              <a:rPr lang="en-US" dirty="0"/>
              <a:t>0</a:t>
            </a:r>
            <a:r>
              <a:rPr lang="en-US" b="1" dirty="0"/>
              <a:t>);</a:t>
            </a:r>
            <a:endParaRPr lang="pt-BR" dirty="0"/>
          </a:p>
          <a:p>
            <a:pPr marL="114300" indent="0" fontAlgn="auto">
              <a:buNone/>
            </a:pPr>
            <a:r>
              <a:rPr lang="en-US" dirty="0" err="1"/>
              <a:t>digitalWrite</a:t>
            </a:r>
            <a:r>
              <a:rPr lang="en-US" b="1" dirty="0"/>
              <a:t>(</a:t>
            </a:r>
            <a:r>
              <a:rPr lang="en-US" dirty="0"/>
              <a:t>9</a:t>
            </a:r>
            <a:r>
              <a:rPr lang="en-US" b="1" dirty="0"/>
              <a:t>,</a:t>
            </a:r>
            <a:r>
              <a:rPr lang="en-US" dirty="0"/>
              <a:t>0</a:t>
            </a:r>
            <a:r>
              <a:rPr lang="en-US" b="1" dirty="0"/>
              <a:t>);</a:t>
            </a:r>
            <a:endParaRPr lang="pt-BR" dirty="0"/>
          </a:p>
          <a:p>
            <a:pPr marL="114300" indent="0">
              <a:buNone/>
            </a:pPr>
            <a:r>
              <a:rPr lang="en-US" dirty="0" err="1"/>
              <a:t>digitalWrite</a:t>
            </a:r>
            <a:r>
              <a:rPr lang="en-US" b="1" dirty="0"/>
              <a:t>(</a:t>
            </a:r>
            <a:r>
              <a:rPr lang="en-US" dirty="0"/>
              <a:t>10</a:t>
            </a:r>
            <a:r>
              <a:rPr lang="en-US" b="1" dirty="0"/>
              <a:t>,</a:t>
            </a:r>
            <a:r>
              <a:rPr lang="en-US" dirty="0"/>
              <a:t>0</a:t>
            </a:r>
            <a:r>
              <a:rPr lang="en-US" b="1" dirty="0"/>
              <a:t>);</a:t>
            </a:r>
            <a:endParaRPr lang="pt-BR" dirty="0"/>
          </a:p>
          <a:p>
            <a:pPr marL="114300" indent="0">
              <a:buNone/>
            </a:pPr>
            <a:r>
              <a:rPr lang="pt-BR" dirty="0" err="1"/>
              <a:t>delayMicroseconds</a:t>
            </a:r>
            <a:r>
              <a:rPr lang="pt-BR" b="1" dirty="0"/>
              <a:t>(</a:t>
            </a:r>
            <a:r>
              <a:rPr lang="pt-BR" dirty="0" err="1"/>
              <a:t>timereset</a:t>
            </a:r>
            <a:r>
              <a:rPr lang="pt-BR" b="1" dirty="0"/>
              <a:t>); </a:t>
            </a:r>
            <a:r>
              <a:rPr lang="pt-BR" dirty="0"/>
              <a:t>//tempo de reset</a:t>
            </a:r>
          </a:p>
          <a:p>
            <a:pPr marL="114300" indent="0">
              <a:buNone/>
            </a:pPr>
            <a:r>
              <a:rPr lang="pt-BR" dirty="0" err="1"/>
              <a:t>digitalWrite</a:t>
            </a:r>
            <a:r>
              <a:rPr lang="pt-BR" b="1" dirty="0"/>
              <a:t>(</a:t>
            </a:r>
            <a:r>
              <a:rPr lang="pt-BR" dirty="0"/>
              <a:t>8</a:t>
            </a:r>
            <a:r>
              <a:rPr lang="pt-BR" b="1" dirty="0"/>
              <a:t>,</a:t>
            </a:r>
            <a:r>
              <a:rPr lang="pt-BR" dirty="0"/>
              <a:t>1</a:t>
            </a:r>
            <a:r>
              <a:rPr lang="pt-BR" b="1" dirty="0"/>
              <a:t>);</a:t>
            </a:r>
            <a:endParaRPr lang="pt-BR" dirty="0"/>
          </a:p>
          <a:p>
            <a:pPr marL="114300" indent="0">
              <a:buNone/>
            </a:pPr>
            <a:r>
              <a:rPr lang="pt-BR" dirty="0" err="1"/>
              <a:t>delayMicroseconds</a:t>
            </a:r>
            <a:r>
              <a:rPr lang="pt-BR" b="1" dirty="0"/>
              <a:t>(</a:t>
            </a:r>
            <a:r>
              <a:rPr lang="pt-BR" dirty="0" err="1"/>
              <a:t>timeexpo</a:t>
            </a:r>
            <a:r>
              <a:rPr lang="pt-BR" b="1" dirty="0"/>
              <a:t>);  </a:t>
            </a:r>
            <a:r>
              <a:rPr lang="pt-BR" dirty="0"/>
              <a:t>//tempo de exposição</a:t>
            </a:r>
          </a:p>
          <a:p>
            <a:pPr marL="114300" indent="0" fontAlgn="auto">
              <a:buNone/>
            </a:pPr>
            <a:r>
              <a:rPr lang="pt-BR" b="1" dirty="0"/>
              <a:t>}</a:t>
            </a:r>
            <a:endParaRPr lang="pt-BR" dirty="0"/>
          </a:p>
          <a:p>
            <a:pPr marL="114300" indent="0" fontAlgn="auto">
              <a:buNone/>
            </a:pPr>
            <a:r>
              <a:rPr lang="pt-BR" b="1" dirty="0"/>
              <a:t> </a:t>
            </a: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5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Pixel CMOS 3T-APS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2574" y="1340768"/>
            <a:ext cx="7620000" cy="17281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Os píxeis 3T-APS presentes no chip IR2 são formados pelo fotodiodo P-N, pelo transistor de RESET, pelo transistor de BUFFER e pelo transistor  de seleção de linha.</a:t>
            </a:r>
          </a:p>
          <a:p>
            <a:pPr marL="0" indent="0" algn="just">
              <a:buNone/>
            </a:pPr>
            <a:r>
              <a:rPr lang="pt-BR" dirty="0" smtClean="0"/>
              <a:t>Esses Píxeis são controlados </a:t>
            </a:r>
            <a:endParaRPr lang="pt-BR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D777-CC91-41A6-A69C-77349869950E}" type="datetime10">
              <a:rPr lang="pt-BR" smtClean="0"/>
              <a:t>09:54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47</a:t>
            </a:fld>
            <a:endParaRPr lang="pt-BR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t="3293" r="4048" b="3574"/>
          <a:stretch/>
        </p:blipFill>
        <p:spPr bwMode="auto">
          <a:xfrm>
            <a:off x="2376409" y="2996952"/>
            <a:ext cx="4012445" cy="3082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2758890" y="6093296"/>
            <a:ext cx="4405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Esquema eletrônico do pixel 3T-APS [Autor] 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885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8457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pt-BR" sz="2400" dirty="0" smtClean="0"/>
              <a:t>Mensuração </a:t>
            </a:r>
            <a:r>
              <a:rPr lang="pt-BR" sz="2400" dirty="0"/>
              <a:t>da </a:t>
            </a:r>
            <a:r>
              <a:rPr lang="pt-BR" sz="2400" dirty="0" smtClean="0"/>
              <a:t>corrente fotogerada </a:t>
            </a:r>
            <a:r>
              <a:rPr lang="pt-BR" sz="2400" dirty="0"/>
              <a:t>a partir da </a:t>
            </a:r>
            <a:r>
              <a:rPr lang="pt-BR" sz="2400" dirty="0" smtClean="0"/>
              <a:t>tensão em cada </a:t>
            </a:r>
            <a:r>
              <a:rPr lang="pt-BR" sz="2400" dirty="0"/>
              <a:t>pixel</a:t>
            </a:r>
            <a:r>
              <a:rPr lang="pt-BR" sz="2400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pt-BR" sz="2400" dirty="0" smtClean="0"/>
              <a:t>Calcular o número de elétrons Gerados</a:t>
            </a:r>
            <a:endParaRPr lang="pt-BR" sz="2400" dirty="0"/>
          </a:p>
          <a:p>
            <a:pPr algn="just">
              <a:buFont typeface="Wingdings" pitchFamily="2" charset="2"/>
              <a:buChar char="§"/>
            </a:pPr>
            <a:endParaRPr lang="pt-BR" sz="2400" dirty="0"/>
          </a:p>
          <a:p>
            <a:pPr algn="just">
              <a:buFont typeface="Wingdings" pitchFamily="2" charset="2"/>
              <a:buChar char="§"/>
            </a:pPr>
            <a:endParaRPr lang="pt-BR" sz="2400" dirty="0"/>
          </a:p>
          <a:p>
            <a:pPr algn="just">
              <a:buFont typeface="Wingdings" pitchFamily="2" charset="2"/>
              <a:buChar char="§"/>
            </a:pPr>
            <a:endParaRPr lang="pt-BR" sz="2400" dirty="0"/>
          </a:p>
          <a:p>
            <a:pPr algn="just">
              <a:buFont typeface="Wingdings" pitchFamily="2" charset="2"/>
              <a:buChar char="§"/>
            </a:pPr>
            <a:endParaRPr lang="pt-BR" sz="2400" dirty="0" smtClean="0"/>
          </a:p>
          <a:p>
            <a:pPr algn="just">
              <a:buFont typeface="Wingdings" pitchFamily="2" charset="2"/>
              <a:buChar char="§"/>
            </a:pPr>
            <a:endParaRPr lang="pt-BR" sz="2400" dirty="0" smtClean="0"/>
          </a:p>
          <a:p>
            <a:pPr algn="just">
              <a:buFont typeface="Wingdings" pitchFamily="2" charset="2"/>
              <a:buChar char="§"/>
            </a:pPr>
            <a:endParaRPr lang="pt-BR" sz="2400" dirty="0"/>
          </a:p>
          <a:p>
            <a:pPr algn="just">
              <a:buFont typeface="Wingdings" pitchFamily="2" charset="2"/>
              <a:buChar char="§"/>
            </a:pPr>
            <a:endParaRPr lang="pt-BR" sz="2400" dirty="0" smtClean="0"/>
          </a:p>
          <a:p>
            <a:pPr algn="just">
              <a:buFont typeface="Wingdings" pitchFamily="2" charset="2"/>
              <a:buChar char="§"/>
            </a:pPr>
            <a:r>
              <a:rPr lang="pt-BR" sz="2400" dirty="0" smtClean="0"/>
              <a:t>Determinação do número de fótons incidentes através do comprimento de onda e da potência da luz incidente.</a:t>
            </a:r>
            <a:endParaRPr lang="pt-BR" sz="2400" dirty="0"/>
          </a:p>
          <a:p>
            <a:pPr algn="just">
              <a:buFont typeface="Wingdings" pitchFamily="2" charset="2"/>
              <a:buChar char="§"/>
            </a:pPr>
            <a:r>
              <a:rPr lang="pt-BR" sz="2400" dirty="0" smtClean="0"/>
              <a:t>Cálculo do número de fótons absorvidos, considerando o coeficiente de absorção e a reflexão nas interfaces.</a:t>
            </a:r>
            <a:endParaRPr lang="pt-BR" sz="2000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48</a:t>
            </a:fld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4608512" cy="2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411760" y="4149080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Representação da Obtenção do dados [Autor]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656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Capacitância </a:t>
            </a:r>
            <a:r>
              <a:rPr lang="pt-BR" dirty="0"/>
              <a:t>de junção do </a:t>
            </a:r>
            <a:r>
              <a:rPr lang="pt-BR" dirty="0" smtClean="0"/>
              <a:t>Fotodiodo</a:t>
            </a:r>
            <a:endParaRPr lang="pt-BR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pt-BR" dirty="0" smtClean="0"/>
              <a:t>O fotodiodo presente no pixel 3T-APS comporta-se como uma capacitância variável em função da camada de depleção.</a:t>
            </a:r>
          </a:p>
          <a:p>
            <a:pPr algn="just">
              <a:buFont typeface="Wingdings" pitchFamily="2" charset="2"/>
              <a:buChar char="§"/>
            </a:pPr>
            <a:r>
              <a:rPr lang="pt-BR" dirty="0" smtClean="0"/>
              <a:t>Quando </a:t>
            </a:r>
            <a:r>
              <a:rPr lang="pt-BR" dirty="0"/>
              <a:t>chave 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dirty="0"/>
              <a:t> é acionada a tensão 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dirty="0"/>
              <a:t> é carregada na capacitância </a:t>
            </a:r>
            <a:r>
              <a:rPr lang="pt-BR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pt-BR" i="1" baseline="-25000" dirty="0" err="1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pt-BR" dirty="0"/>
              <a:t> até </a:t>
            </a:r>
            <a:r>
              <a:rPr lang="pt-BR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i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(t) = V</a:t>
            </a:r>
            <a:r>
              <a:rPr lang="pt-BR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dirty="0"/>
              <a:t>. Depois, 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dirty="0"/>
              <a:t> é desligada fazendo com </a:t>
            </a:r>
            <a:r>
              <a:rPr lang="pt-BR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i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(t) </a:t>
            </a:r>
            <a:r>
              <a:rPr lang="pt-BR" dirty="0"/>
              <a:t>decaia ao longo do tempo.</a:t>
            </a:r>
          </a:p>
          <a:p>
            <a:pPr algn="just">
              <a:buFont typeface="Wingdings" pitchFamily="2" charset="2"/>
              <a:buChar char="§"/>
            </a:pPr>
            <a:endParaRPr lang="pt-BR" dirty="0" smtClean="0"/>
          </a:p>
          <a:p>
            <a:pPr>
              <a:buFont typeface="Wingdings" pitchFamily="2" charset="2"/>
              <a:buChar char="§"/>
            </a:pPr>
            <a:endParaRPr lang="pt-BR" dirty="0" smtClean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8581-9A43-42D5-952B-B602FFCCCF19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49</a:t>
            </a:fld>
            <a:endParaRPr lang="pt-B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914" name="Imagem 2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196" y="3664582"/>
            <a:ext cx="5109084" cy="236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2915816" y="6032321"/>
            <a:ext cx="5760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Comportamento capacitivo do fotodiodo [Autor].</a:t>
            </a:r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7916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7975634" cy="896144"/>
          </a:xfrm>
        </p:spPr>
        <p:txBody>
          <a:bodyPr>
            <a:noAutofit/>
          </a:bodyPr>
          <a:lstStyle/>
          <a:p>
            <a:r>
              <a:rPr lang="pt-BR" sz="4000" dirty="0" smtClean="0"/>
              <a:t>Sensores de Imagem</a:t>
            </a:r>
            <a:endParaRPr lang="pt-BR" sz="4000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 rot="16200000">
            <a:off x="8426519" y="2510031"/>
            <a:ext cx="699120" cy="376817"/>
          </a:xfrm>
        </p:spPr>
        <p:txBody>
          <a:bodyPr/>
          <a:lstStyle/>
          <a:p>
            <a:fld id="{DEE0092C-40A9-42F7-8A3C-20F613E98287}" type="datetime10">
              <a:rPr lang="pt-BR" smtClean="0"/>
              <a:t>09:54</a:t>
            </a:fld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5</a:t>
            </a:fld>
            <a:endParaRPr lang="pt-B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75556" y="5085184"/>
            <a:ext cx="7579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/>
              <a:t>O Pixel </a:t>
            </a:r>
            <a:r>
              <a:rPr lang="pt-BR" sz="2400" dirty="0" smtClean="0"/>
              <a:t>absorve certa quantidade de fótons transformando-os em um sinal elétrico que é interpretado por um circuito específico.</a:t>
            </a:r>
            <a:endParaRPr lang="pt-BR" sz="2400" dirty="0"/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64" y="1825058"/>
            <a:ext cx="6620248" cy="299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5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31" name="Picture 1887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" r="1953"/>
          <a:stretch/>
        </p:blipFill>
        <p:spPr bwMode="auto">
          <a:xfrm>
            <a:off x="3995936" y="1281880"/>
            <a:ext cx="4290895" cy="405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Modelamento</a:t>
            </a:r>
            <a:br>
              <a:rPr lang="pt-BR" dirty="0" smtClean="0"/>
            </a:br>
            <a:r>
              <a:rPr lang="pt-BR" dirty="0" smtClean="0"/>
              <a:t>Fase de Reset do Pixel 3T-APS</a:t>
            </a:r>
            <a:endParaRPr lang="pt-BR" dirty="0"/>
          </a:p>
        </p:txBody>
      </p:sp>
      <p:graphicFrame>
        <p:nvGraphicFramePr>
          <p:cNvPr id="13" name="Espaço Reservado para Conteúdo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512612"/>
              </p:ext>
            </p:extLst>
          </p:nvPr>
        </p:nvGraphicFramePr>
        <p:xfrm>
          <a:off x="611188" y="1603375"/>
          <a:ext cx="23018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26" name="Equation" r:id="rId4" imgW="927000" imgH="228600" progId="Equation.DSMT4">
                  <p:embed/>
                </p:oleObj>
              </mc:Choice>
              <mc:Fallback>
                <p:oleObj name="Equation" r:id="rId4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03375"/>
                        <a:ext cx="23018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AA3C-33B2-4F9B-8A97-349FD1A7B124}" type="datetime10">
              <a:rPr lang="pt-BR" smtClean="0"/>
              <a:t>09:54</a:t>
            </a:fld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50</a:t>
            </a:fld>
            <a:endParaRPr lang="pt-B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73474"/>
              </p:ext>
            </p:extLst>
          </p:nvPr>
        </p:nvGraphicFramePr>
        <p:xfrm>
          <a:off x="539552" y="2348880"/>
          <a:ext cx="361632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27" name="Equation" r:id="rId6" imgW="1511280" imgH="507960" progId="Equation.DSMT4">
                  <p:embed/>
                </p:oleObj>
              </mc:Choice>
              <mc:Fallback>
                <p:oleObj name="Equation" r:id="rId6" imgW="1511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348880"/>
                        <a:ext cx="3616325" cy="1231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983349"/>
              </p:ext>
            </p:extLst>
          </p:nvPr>
        </p:nvGraphicFramePr>
        <p:xfrm>
          <a:off x="539552" y="4293096"/>
          <a:ext cx="2880321" cy="97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28" name="Equation" r:id="rId8" imgW="1498600" imgH="508000" progId="Equation.DSMT4">
                  <p:embed/>
                </p:oleObj>
              </mc:Choice>
              <mc:Fallback>
                <p:oleObj name="Equation" r:id="rId8" imgW="1498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293096"/>
                        <a:ext cx="2880321" cy="972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909248"/>
              </p:ext>
            </p:extLst>
          </p:nvPr>
        </p:nvGraphicFramePr>
        <p:xfrm>
          <a:off x="467544" y="5517232"/>
          <a:ext cx="46101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29" name="Equation" r:id="rId10" imgW="1955520" imgH="507960" progId="Equation.DSMT4">
                  <p:embed/>
                </p:oleObj>
              </mc:Choice>
              <mc:Fallback>
                <p:oleObj name="Equation" r:id="rId10" imgW="19555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517232"/>
                        <a:ext cx="4610100" cy="1096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/>
          <p:cNvSpPr/>
          <p:nvPr/>
        </p:nvSpPr>
        <p:spPr>
          <a:xfrm>
            <a:off x="4287431" y="5209150"/>
            <a:ext cx="37079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Circuito </a:t>
            </a:r>
            <a:r>
              <a:rPr lang="pt-BR" sz="1200" dirty="0"/>
              <a:t>dos píxeis 3T-APS presentes no chip </a:t>
            </a:r>
            <a:r>
              <a:rPr lang="pt-BR" sz="1200" dirty="0" smtClean="0"/>
              <a:t>IR2 [Autor]</a:t>
            </a:r>
            <a:endParaRPr lang="pt-BR" sz="1200" i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27616"/>
            <a:ext cx="1800200" cy="71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9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424936" cy="1143000"/>
          </a:xfrm>
        </p:spPr>
        <p:txBody>
          <a:bodyPr/>
          <a:lstStyle/>
          <a:p>
            <a:r>
              <a:rPr lang="pt-BR" dirty="0" smtClean="0"/>
              <a:t>Fase de Exposição do Pixel 3T-APS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790635"/>
              </p:ext>
            </p:extLst>
          </p:nvPr>
        </p:nvGraphicFramePr>
        <p:xfrm>
          <a:off x="611188" y="1603375"/>
          <a:ext cx="28225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50" name="Equation" r:id="rId3" imgW="1244520" imgH="241200" progId="Equation.DSMT4">
                  <p:embed/>
                </p:oleObj>
              </mc:Choice>
              <mc:Fallback>
                <p:oleObj name="Equation" r:id="rId3" imgW="1244520" imgH="241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03375"/>
                        <a:ext cx="28225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2FBE-76A0-451B-8C55-40B8DE7B499C}" type="datetime10">
              <a:rPr lang="pt-BR" smtClean="0"/>
              <a:t>09:54</a:t>
            </a:fld>
            <a:endParaRPr lang="pt-BR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51</a:t>
            </a:fld>
            <a:endParaRPr lang="pt-B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795236"/>
              </p:ext>
            </p:extLst>
          </p:nvPr>
        </p:nvGraphicFramePr>
        <p:xfrm>
          <a:off x="584200" y="2420938"/>
          <a:ext cx="352583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51" name="Equation" r:id="rId5" imgW="1473120" imgH="507960" progId="Equation.DSMT4">
                  <p:embed/>
                </p:oleObj>
              </mc:Choice>
              <mc:Fallback>
                <p:oleObj name="Equation" r:id="rId5" imgW="14731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420938"/>
                        <a:ext cx="3525838" cy="1231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112048"/>
              </p:ext>
            </p:extLst>
          </p:nvPr>
        </p:nvGraphicFramePr>
        <p:xfrm>
          <a:off x="381000" y="5445125"/>
          <a:ext cx="53895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52" name="Equation" r:id="rId7" imgW="2286000" imgH="507960" progId="Equation.DSMT4">
                  <p:embed/>
                </p:oleObj>
              </mc:Choice>
              <mc:Fallback>
                <p:oleObj name="Equation" r:id="rId7" imgW="22860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445125"/>
                        <a:ext cx="538956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320601"/>
              </p:ext>
            </p:extLst>
          </p:nvPr>
        </p:nvGraphicFramePr>
        <p:xfrm>
          <a:off x="528638" y="3933825"/>
          <a:ext cx="28321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53" name="Equation" r:id="rId9" imgW="1511280" imgH="507960" progId="Equation.DSMT4">
                  <p:embed/>
                </p:oleObj>
              </mc:Choice>
              <mc:Fallback>
                <p:oleObj name="Equation" r:id="rId9" imgW="1511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933825"/>
                        <a:ext cx="28321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887"/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40768"/>
            <a:ext cx="4176464" cy="378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4464496" y="5024209"/>
            <a:ext cx="37079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Circuito </a:t>
            </a:r>
            <a:r>
              <a:rPr lang="pt-BR" sz="1200" dirty="0"/>
              <a:t>dos píxeis 3T-APS presentes no chip </a:t>
            </a:r>
            <a:r>
              <a:rPr lang="pt-BR" sz="1200" dirty="0" smtClean="0"/>
              <a:t>IR2 [Autor]</a:t>
            </a:r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33878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9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Matriz de Píxeis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4689-740C-42EE-A9E9-003FC18FB3FF}" type="datetime10">
              <a:rPr lang="pt-BR" smtClean="0"/>
              <a:t>09:54</a:t>
            </a:fld>
            <a:endParaRPr lang="pt-BR"/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6</a:t>
            </a:fld>
            <a:endParaRPr lang="pt-BR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" t="3460" r="1371" b="4727"/>
          <a:stretch/>
        </p:blipFill>
        <p:spPr bwMode="auto">
          <a:xfrm>
            <a:off x="539552" y="1844824"/>
            <a:ext cx="756892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39552" y="4659071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O Pixel representa a menor unidade, na qual se identificada uma cor [</a:t>
            </a:r>
            <a:r>
              <a:rPr lang="pt-BR" sz="1200" dirty="0"/>
              <a:t>1] </a:t>
            </a:r>
          </a:p>
        </p:txBody>
      </p:sp>
    </p:spTree>
    <p:extLst>
      <p:ext uri="{BB962C8B-B14F-4D97-AF65-F5344CB8AC3E}">
        <p14:creationId xmlns:p14="http://schemas.microsoft.com/office/powerpoint/2010/main" val="42153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Qualidade de um Pixel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7859216" cy="50405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b="1" dirty="0" smtClean="0"/>
          </a:p>
          <a:p>
            <a:pPr marL="176213" lvl="1" indent="-176213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pt-BR" sz="2400" dirty="0" smtClean="0"/>
              <a:t>SNR  (</a:t>
            </a:r>
            <a:r>
              <a:rPr lang="pt-BR" sz="2400" i="1" dirty="0" err="1" smtClean="0"/>
              <a:t>Signal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Noise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Ratio</a:t>
            </a:r>
            <a:r>
              <a:rPr lang="pt-BR" sz="2400" dirty="0" smtClean="0"/>
              <a:t>) – Relação de amplitude entre sinal medido e ruído;</a:t>
            </a:r>
          </a:p>
          <a:p>
            <a:pPr marL="176213" lvl="1" indent="-176213" algn="just">
              <a:buClr>
                <a:schemeClr val="accent1"/>
              </a:buClr>
              <a:buFont typeface="Wingdings" pitchFamily="2" charset="2"/>
              <a:buChar char="§"/>
            </a:pPr>
            <a:endParaRPr lang="pt-BR" sz="2400" dirty="0" smtClean="0"/>
          </a:p>
          <a:p>
            <a:pPr marL="176213" lvl="1" indent="-176213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pt-BR" sz="2400" dirty="0" smtClean="0"/>
              <a:t>DR (</a:t>
            </a:r>
            <a:r>
              <a:rPr lang="pt-BR" sz="2400" i="1" dirty="0" err="1" smtClean="0"/>
              <a:t>Dynamic</a:t>
            </a:r>
            <a:r>
              <a:rPr lang="pt-BR" sz="2400" i="1" dirty="0" smtClean="0"/>
              <a:t> Range</a:t>
            </a:r>
            <a:r>
              <a:rPr lang="pt-BR" sz="2400" dirty="0" smtClean="0"/>
              <a:t>) – é a faixa de intensidade de luz de operação do pixel;</a:t>
            </a:r>
          </a:p>
          <a:p>
            <a:pPr marL="176213" lvl="1" indent="-176213">
              <a:buClr>
                <a:schemeClr val="accent1"/>
              </a:buClr>
              <a:buFont typeface="Wingdings" pitchFamily="2" charset="2"/>
              <a:buChar char="§"/>
            </a:pPr>
            <a:endParaRPr lang="pt-BR" dirty="0" smtClean="0"/>
          </a:p>
          <a:p>
            <a:pPr marL="176213" lvl="1" indent="-176213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pt-BR" sz="2400" i="1" dirty="0"/>
              <a:t>Eficiência Quântica – </a:t>
            </a:r>
            <a:r>
              <a:rPr lang="pt-BR" sz="2400" dirty="0"/>
              <a:t>Relação entre  a quantidade de elétrons gerados e o número de fótons </a:t>
            </a:r>
            <a:r>
              <a:rPr lang="pt-BR" sz="2400" dirty="0" smtClean="0"/>
              <a:t>absorvidos.</a:t>
            </a:r>
            <a:endParaRPr lang="pt-BR" sz="2400" dirty="0"/>
          </a:p>
          <a:p>
            <a:pPr marL="0" lvl="1" indent="0" algn="just">
              <a:buClr>
                <a:schemeClr val="accent1"/>
              </a:buClr>
              <a:buNone/>
            </a:pPr>
            <a:endParaRPr lang="pt-BR" sz="2800" b="1" dirty="0"/>
          </a:p>
          <a:p>
            <a:pPr lvl="1">
              <a:buFont typeface="Wingdings" pitchFamily="2" charset="2"/>
              <a:buChar char="§"/>
            </a:pPr>
            <a:endParaRPr lang="pt-BR" dirty="0"/>
          </a:p>
          <a:p>
            <a:pPr lvl="1"/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4BAA-BB3E-4ECF-A3B7-209B83B25022}" type="datetime10">
              <a:rPr lang="pt-BR" smtClean="0"/>
              <a:t>09:54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6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 CCD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pt-BR" sz="2000" i="1" dirty="0"/>
              <a:t>Charge-</a:t>
            </a:r>
            <a:r>
              <a:rPr lang="pt-BR" sz="2000" i="1" dirty="0" err="1"/>
              <a:t>Coupled</a:t>
            </a:r>
            <a:r>
              <a:rPr lang="pt-BR" sz="2000" i="1" dirty="0"/>
              <a:t> </a:t>
            </a:r>
            <a:r>
              <a:rPr lang="pt-BR" sz="2000" i="1" dirty="0" err="1" smtClean="0"/>
              <a:t>Device</a:t>
            </a:r>
            <a:r>
              <a:rPr lang="pt-BR" sz="2000" i="1" dirty="0" smtClean="0"/>
              <a:t> - U</a:t>
            </a:r>
            <a:r>
              <a:rPr lang="pt-BR" sz="2000" dirty="0" smtClean="0"/>
              <a:t>tiliza </a:t>
            </a:r>
            <a:r>
              <a:rPr lang="pt-BR" sz="2000" dirty="0"/>
              <a:t>um capacitor MOS </a:t>
            </a:r>
            <a:r>
              <a:rPr lang="pt-BR" sz="2000" dirty="0" smtClean="0"/>
              <a:t>como </a:t>
            </a:r>
            <a:r>
              <a:rPr lang="pt-BR" sz="2000" dirty="0"/>
              <a:t>elemento fotossensível </a:t>
            </a:r>
            <a:r>
              <a:rPr lang="pt-BR" sz="2000" dirty="0" smtClean="0"/>
              <a:t>de cada pixel,  </a:t>
            </a:r>
          </a:p>
          <a:p>
            <a:pPr algn="just">
              <a:buFont typeface="Wingdings" pitchFamily="2" charset="2"/>
              <a:buChar char="§"/>
            </a:pPr>
            <a:endParaRPr lang="pt-BR" sz="2000" dirty="0" smtClean="0"/>
          </a:p>
          <a:p>
            <a:pPr algn="just">
              <a:buFont typeface="Wingdings" pitchFamily="2" charset="2"/>
              <a:buChar char="§"/>
            </a:pPr>
            <a:r>
              <a:rPr lang="pt-BR" sz="2000" dirty="0" smtClean="0"/>
              <a:t>A arquitetura mais utilizada é a</a:t>
            </a:r>
            <a:r>
              <a:rPr lang="pt-BR" sz="2000" i="1" dirty="0" smtClean="0"/>
              <a:t> </a:t>
            </a:r>
            <a:r>
              <a:rPr lang="pt-BR" sz="2000" i="1" dirty="0" err="1"/>
              <a:t>Interline</a:t>
            </a:r>
            <a:r>
              <a:rPr lang="pt-BR" sz="2000" i="1" dirty="0"/>
              <a:t> </a:t>
            </a:r>
            <a:r>
              <a:rPr lang="pt-BR" sz="2000" i="1" dirty="0" err="1" smtClean="0"/>
              <a:t>Transfer</a:t>
            </a:r>
            <a:r>
              <a:rPr lang="pt-BR" sz="2000" dirty="0" smtClean="0"/>
              <a:t>. 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8</a:t>
            </a:fld>
            <a:endParaRPr lang="pt-BR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6717014" cy="224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1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 CMOS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pt-BR" dirty="0" smtClean="0"/>
              <a:t>Tecnologia de fabricação mais comum, na qual pode-se fabricar uma extensa gama de componentes eletrônicos.</a:t>
            </a:r>
          </a:p>
          <a:p>
            <a:pPr algn="just">
              <a:buFont typeface="Wingdings" pitchFamily="2" charset="2"/>
              <a:buChar char="§"/>
            </a:pPr>
            <a:r>
              <a:rPr lang="pt-BR" dirty="0" smtClean="0"/>
              <a:t>São os sucessores dos dispositivos CCD.</a:t>
            </a:r>
          </a:p>
          <a:p>
            <a:pPr algn="just">
              <a:buFont typeface="Wingdings" pitchFamily="2" charset="2"/>
              <a:buChar char="§"/>
            </a:pPr>
            <a:r>
              <a:rPr lang="pt-BR" dirty="0" smtClean="0"/>
              <a:t>O principal tipo é o CMOS APS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E3B0-369F-4DB4-B483-6C156FF2548A}" type="datetime10">
              <a:rPr lang="pt-BR" smtClean="0"/>
              <a:t>09:54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9</a:t>
            </a:fld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0" r="41075"/>
          <a:stretch/>
        </p:blipFill>
        <p:spPr bwMode="auto">
          <a:xfrm>
            <a:off x="1979712" y="3423483"/>
            <a:ext cx="499905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059832" y="5805264"/>
            <a:ext cx="260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Pixel 3T-APS, layout simplificado [4] 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423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6751</TotalTime>
  <Words>2286</Words>
  <Application>Microsoft Office PowerPoint</Application>
  <PresentationFormat>Apresentação na tela (4:3)</PresentationFormat>
  <Paragraphs>462</Paragraphs>
  <Slides>52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4" baseType="lpstr">
      <vt:lpstr>Adjacência</vt:lpstr>
      <vt:lpstr>Equation</vt:lpstr>
      <vt:lpstr>MEDIDA DA EFICIÊNCIA QUÂNTICA PARA UM SENSOR DE IMAGEM CMOS COM TECNOLOGIA 3T-APS.</vt:lpstr>
      <vt:lpstr>Sumário</vt:lpstr>
      <vt:lpstr>Objetivos</vt:lpstr>
      <vt:lpstr>Introdução</vt:lpstr>
      <vt:lpstr>Sensores de Imagem</vt:lpstr>
      <vt:lpstr>Matriz de Píxeis</vt:lpstr>
      <vt:lpstr>Qualidade de um Pixel</vt:lpstr>
      <vt:lpstr>Sensores CCD</vt:lpstr>
      <vt:lpstr>Sensores CMOS</vt:lpstr>
      <vt:lpstr>Comparando as duas Tecnologias</vt:lpstr>
      <vt:lpstr>O CHIP IR2</vt:lpstr>
      <vt:lpstr>Matriz de Píxeis 3T-APS</vt:lpstr>
      <vt:lpstr>Pixel 3T-APS funcionando em modo Linear</vt:lpstr>
      <vt:lpstr>Pixel 3T-APS funcionando  em modo Linear</vt:lpstr>
      <vt:lpstr>Pixel (0,0) do Chip IR2 Operando em modo Linear</vt:lpstr>
      <vt:lpstr>modelamento</vt:lpstr>
      <vt:lpstr>CAMADA DE DEPLEÇÃO</vt:lpstr>
      <vt:lpstr>Técnica de Dupla Amostragem para Cálculo da Tensão Fotogerada</vt:lpstr>
      <vt:lpstr>Corrente Foto-Gerada pelo Fotodiodo N+P</vt:lpstr>
      <vt:lpstr>Corrente Fotogerada no Pixel</vt:lpstr>
      <vt:lpstr>Número de Elétrons Gerados e </vt:lpstr>
      <vt:lpstr>Número de Fótons Absorvidos</vt:lpstr>
      <vt:lpstr>Número de Fótons Absorvidos</vt:lpstr>
      <vt:lpstr>Eficiência Quântica</vt:lpstr>
      <vt:lpstr>Metodologia para Medida da Eficiência Quântica</vt:lpstr>
      <vt:lpstr>Configuração do Teste</vt:lpstr>
      <vt:lpstr>Número de Fótons Incidentes</vt:lpstr>
      <vt:lpstr>Número de Fótons Absorvidos</vt:lpstr>
      <vt:lpstr>Calibração dos Parâmetros para Medição da Tensão Fotogerada</vt:lpstr>
      <vt:lpstr>Tensão de Saída do Pixel (0,0)</vt:lpstr>
      <vt:lpstr>Leitura da Tensão Fotogerada dos 64 Píxeis na Ausência de Luz</vt:lpstr>
      <vt:lpstr>Resultados para 633nm</vt:lpstr>
      <vt:lpstr>Resultados para 633nm</vt:lpstr>
      <vt:lpstr>Resultados para 633nm</vt:lpstr>
      <vt:lpstr>Análise do Resultado</vt:lpstr>
      <vt:lpstr>Conclusões</vt:lpstr>
      <vt:lpstr>Sugestões para Trabalhos Futuros</vt:lpstr>
      <vt:lpstr>Muito Obrigado!!!</vt:lpstr>
      <vt:lpstr>Referências Bibliográficas</vt:lpstr>
      <vt:lpstr>Referências Bibliográficas</vt:lpstr>
      <vt:lpstr>Apêndice A - Junção P-N</vt:lpstr>
      <vt:lpstr>Polarização da Junção P-N</vt:lpstr>
      <vt:lpstr>Apêndice B – Transistor FET</vt:lpstr>
      <vt:lpstr>Apresentação do PowerPoint</vt:lpstr>
      <vt:lpstr>Apresentação do PowerPoint</vt:lpstr>
      <vt:lpstr>Apêndice C - Algorítimo para Leitura do Pixel</vt:lpstr>
      <vt:lpstr>Pixel CMOS 3T-APS</vt:lpstr>
      <vt:lpstr>Metodologia</vt:lpstr>
      <vt:lpstr>Capacitância de junção do Fotodiodo</vt:lpstr>
      <vt:lpstr>Modelamento Fase de Reset do Pixel 3T-APS</vt:lpstr>
      <vt:lpstr>Fase de Exposição do Pixel 3T-APS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Eficiência quântica</dc:title>
  <dc:creator>Adriano</dc:creator>
  <cp:lastModifiedBy>hit</cp:lastModifiedBy>
  <cp:revision>999</cp:revision>
  <dcterms:created xsi:type="dcterms:W3CDTF">2017-06-26T23:56:39Z</dcterms:created>
  <dcterms:modified xsi:type="dcterms:W3CDTF">2018-06-23T14:07:44Z</dcterms:modified>
</cp:coreProperties>
</file>