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2" r:id="rId5"/>
    <p:sldId id="264" r:id="rId6"/>
    <p:sldId id="257" r:id="rId7"/>
    <p:sldId id="265" r:id="rId8"/>
    <p:sldId id="258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4388-451A-40B6-BD67-87EEAAE8D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2EC58-083A-4F57-AFD4-44BC658D3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84C3-F5E2-4AAC-9A1E-E5C18841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C40-2A0D-42E4-AE61-F5DA9C1CB5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540A0-09AE-4518-AEFA-1333CBA7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0D1BA-95BB-416F-9808-575AFB4B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5F73-CB4F-44E2-A555-74DF04DFD2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46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49A9-D1CC-4468-86E1-E5459001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D7A03-E141-4816-9D83-692D6A411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E5E2E-2D24-45B7-9377-9A11B5C5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C40-2A0D-42E4-AE61-F5DA9C1CB5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1E6C-BB72-4620-B669-4A4DE38A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EE3B7-DFE8-4DA5-A375-2350F3FD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5F73-CB4F-44E2-A555-74DF04DFD2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4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7FC83-0334-475C-BE37-195022400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E58B3-4A7C-4631-837F-560515964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CEB5C-BA2A-4822-8E15-D9ACB67F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C40-2A0D-42E4-AE61-F5DA9C1CB5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7C997-A740-4553-9856-BC74DB2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8EA3-AB26-4A36-93C3-64257310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5F73-CB4F-44E2-A555-74DF04DFD2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44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575C-2FAA-412F-AC66-8C19F421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6DA6-7954-4D90-A431-26B10F61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4D17B-82C1-4EBC-A457-90C671B9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C40-2A0D-42E4-AE61-F5DA9C1CB5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1E1C-DA10-4E0D-806C-C5F1B2EA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77588-7DC0-4A38-B17F-147FAA00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5F73-CB4F-44E2-A555-74DF04DFD2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46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3B5E-92AF-4099-8FE5-D953F93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B7A41-F0E8-45DD-A61B-54755084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DFB28-BADD-4289-97A6-E76710A6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C40-2A0D-42E4-AE61-F5DA9C1CB5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5E013-38F3-43D7-A76F-1B0CC66B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99ADE-3734-4D2C-8BAD-811A4D2E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5F73-CB4F-44E2-A555-74DF04DFD2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2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9925-DEDC-48C6-AD06-962756EE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BCA2-4A08-4E20-916F-A74DBDFB2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1FCCE-41B9-47A7-AFB0-B57865CDE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0D9D9-2E27-4D4B-A374-1B7D4C2A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C40-2A0D-42E4-AE61-F5DA9C1CB5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FF0F1-01DA-4BCB-BD93-5DD188F4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AE2B3-BA3A-4457-B44E-8146137F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5F73-CB4F-44E2-A555-74DF04DFD2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55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6FF2-05B8-40FD-A470-A54F28CE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CCC6-C85F-4055-87FB-01EC71C02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CD439-A9F4-41EC-B4F3-39AD2EE57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49C9B-5D63-4EC7-9A83-C7DA9369A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56D2-23E3-4BD8-8DDB-3B805756A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50C74-1AFF-41E0-B7D4-73CFF5CF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C40-2A0D-42E4-AE61-F5DA9C1CB5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CD8DC-3FBA-442A-9F9B-C5C12189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9F431-45FF-4FC5-9E33-3C1B454F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5F73-CB4F-44E2-A555-74DF04DFD2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7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AB7B-0558-463E-AC63-A09DF154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40C00-BAD2-402B-AA53-757A7941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C40-2A0D-42E4-AE61-F5DA9C1CB5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DE516-CE13-43D9-87CE-342CE601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8A4F6-AB0C-4F06-AEDE-AB4D1578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5F73-CB4F-44E2-A555-74DF04DFD2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4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5B2CD-9D33-401D-B204-BD56FB98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C40-2A0D-42E4-AE61-F5DA9C1CB5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6B845-61ED-4C74-B822-BE8BE18E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4AEC2-69B2-4E66-819A-FFC25F49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5F73-CB4F-44E2-A555-74DF04DFD2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89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E1E2-3918-4E6F-A214-343EDAF2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4EA3-CDD2-43B1-8E24-CD33CD7D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27DA9-5513-47B3-86C1-80DD3DBB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F5378-BD3A-42C1-A717-976BE370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C40-2A0D-42E4-AE61-F5DA9C1CB5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2CF2C-8D67-4609-BDFC-200008D6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22B47-BEDE-4FA4-8100-A14073FD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5F73-CB4F-44E2-A555-74DF04DFD2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24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C1C5-F456-416B-B30D-C8B3607D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0D6DD-BA62-4BA0-9A8C-693DFD346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D42FA-62D3-4B36-B540-0492F4FD6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B66A5-6F87-44C5-BA7B-CD9E77C1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0C40-2A0D-42E4-AE61-F5DA9C1CB5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1B830-5859-403C-90BA-E89EC00A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7F52A-F81A-4CE3-9477-3E2A9DC9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D5F73-CB4F-44E2-A555-74DF04DFD2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1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B2420-8022-4743-9CB2-033156BF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C618A-8141-430F-9366-E32C670DB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230C0-70BD-4626-9C01-64EB2C27C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10C40-2A0D-42E4-AE61-F5DA9C1CB50B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76021-ADA1-4389-B31A-56A6B89F5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E372-1F00-4B3F-AD45-320DA086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D5F73-CB4F-44E2-A555-74DF04DFD2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6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780C-3AFD-4299-AB08-C9B310CD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Resposta do sensor de imagem CMOS em função da resistividade do transistor de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7B30-6997-441D-9F41-AFA54D514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Estudar e testar o estado atual do circuito físico de controle e leitura do chip IR2;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Investigar os efeitos na tensão de saída do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píxel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função da resistividade do transistor de Reset;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Avaliar a taxa de descarregamento da capacitância do fotodiodo;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Projetar uma placa de circuito impresso (PCB), dupla face, do tipo fibra de vidro com o propósito de acoplar todos os componentes de controle e leitura (Arduíno, socket do sensor de imagem, chaves de níveis de tensão, resistores, potenciômetros,  CI 4007UBE e módulo de saída DB15</a:t>
            </a:r>
          </a:p>
        </p:txBody>
      </p:sp>
    </p:spTree>
    <p:extLst>
      <p:ext uri="{BB962C8B-B14F-4D97-AF65-F5344CB8AC3E}">
        <p14:creationId xmlns:p14="http://schemas.microsoft.com/office/powerpoint/2010/main" val="66581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0886-E2CD-4E4E-95FD-CC13E1AC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 básica do dispositivo CMOS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64EBF-4AE3-4F06-B937-2E54830D1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10" y="2025938"/>
            <a:ext cx="5839691" cy="3487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7725C-FC6E-4F0F-8FA1-A5F07136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5" y="2025938"/>
            <a:ext cx="5787637" cy="33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3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964CBC-72AF-4F32-8EFB-450CDF65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pPr algn="ctr"/>
            <a:r>
              <a:rPr lang="pt-BR" dirty="0" err="1"/>
              <a:t>Píxel</a:t>
            </a:r>
            <a:r>
              <a:rPr lang="pt-BR" dirty="0"/>
              <a:t> Linear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49E80-6EDC-446A-89CD-AEE8B1122B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conhecido como modo de integração linear, onde a tensão de saída é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inversamente proporcional à intensidade luminosa. Apresenta alta sensibilidade, uma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 razão sinal-ruído quando aplica-se o circuito para dupla amostragem correlacionada, do inglês </a:t>
            </a:r>
            <a:r>
              <a:rPr lang="pt-B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correlated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16182-3073-4C7B-A715-F44C67BA4C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E28881-0A3F-42BC-95AC-3479F6D99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36" y="1825625"/>
            <a:ext cx="5276479" cy="4179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E03E67-6473-41E9-A0F5-61ADBDBF5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41" y="4104891"/>
            <a:ext cx="4715533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6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D1E095-338E-4800-BC63-3989D289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174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Pixel </a:t>
            </a:r>
            <a:r>
              <a:rPr lang="pt-BR" dirty="0" err="1"/>
              <a:t>Logarítmo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754A67-F1A0-47E0-B695-DDA52675C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488" y="1087058"/>
            <a:ext cx="5181600" cy="2911736"/>
          </a:xfrm>
        </p:spPr>
        <p:txBody>
          <a:bodyPr>
            <a:noAutofit/>
          </a:bodyPr>
          <a:lstStyle/>
          <a:p>
            <a:pPr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Sensores de imagem atuando no modo logarítmico apresentam largo alcance dinâmico, o que os torna amplamente utilizados em biofísica e radiografia, pois possibilitam a aquisição de imagens numa faixa mais extensa de variação de luminosidade. Porém, apresenta baixa excursão de tensão de saída (0,2 a 0,3 V), o que reduz a razão sinal-ruído e frequentemente causa dificuldade no projeto de conversor A/D como resultado do baixo alcance do sinal de entrada. Outra desvantagem é a deficiência de esquema simples para anulação da ampla magnitude de FPN presente devido às variações de processo, onde o parâmetro mais crítico é a tensão de limiar dos transistores.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70820-5B0D-40FE-A106-557F041F0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914" y="1350722"/>
            <a:ext cx="5883876" cy="47951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58448-0D23-4F9D-88A5-254BE1306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85" y="4182484"/>
            <a:ext cx="452500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3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0E56-D92D-4B31-A1BE-37C112A9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15000"/>
            <a:ext cx="10515600" cy="56292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/>
              <a:t>Píxel</a:t>
            </a:r>
            <a:r>
              <a:rPr lang="pt-BR" dirty="0"/>
              <a:t> Lin-Log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06D5-38EE-4215-B660-0E0021A0CC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abordagem foi proposta para aumentar o alcance dinâmico e manter a excursão de tensão como um sensor de pixel ativo linear. Esta arquitetura mantém a sensibilidade de imagem com baixa luminosidade e comprime a imagem com alta luminosidade com resposta logarítmica. Esta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carac-terística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amplia o alcance dinâmico conservando o detalhe tanto em baixa e quanto em alta luminosidade.</a:t>
            </a:r>
          </a:p>
          <a:p>
            <a:pPr marL="0" indent="0" algn="just">
              <a:buNone/>
            </a:pP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2D75B-4AED-4024-972C-AE67B6654B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1AD88-5121-4DA1-AF23-4BED0365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55" y="1825625"/>
            <a:ext cx="5894045" cy="377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4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F3C1-2DDB-43AE-AEB1-38E66365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Modelagem da resistência de canal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0249A-B728-49B6-9D6E-7D68C9D76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15" y="1960272"/>
            <a:ext cx="5112895" cy="25675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1A3A61-2967-4992-BCD8-4BCCA56CD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580" y="1960272"/>
            <a:ext cx="2924583" cy="1581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E2C57F-5F06-447D-ADBD-B4D0AB5AC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685" y="3965859"/>
            <a:ext cx="1733550" cy="56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D43287-8D79-4CBD-B551-E67135112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630" y="1776136"/>
            <a:ext cx="16668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4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11F549-D8B0-493A-BF25-DE48EAAA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849"/>
          </a:xfrm>
        </p:spPr>
        <p:txBody>
          <a:bodyPr>
            <a:norm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Trabalhos relacionados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B53125-4E35-4F10-B023-586B99570C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4723" y="1283043"/>
            <a:ext cx="4943475" cy="360045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6E9E56-51D0-411A-A9C3-1C6B526D0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3123" y="5083519"/>
            <a:ext cx="5181600" cy="1275592"/>
          </a:xfrm>
        </p:spPr>
        <p:txBody>
          <a:bodyPr/>
          <a:lstStyle/>
          <a:p>
            <a:pPr algn="just"/>
            <a:r>
              <a:rPr lang="pt-BR" dirty="0"/>
              <a:t>Resistência no nó = resistência de canal </a:t>
            </a:r>
            <a:r>
              <a:rPr lang="pt-BR" dirty="0" err="1"/>
              <a:t>nMOS</a:t>
            </a:r>
            <a:r>
              <a:rPr lang="pt-BR" dirty="0"/>
              <a:t> + resistência da série de fotodiodos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B532D-7B0E-4555-B7AB-6043D4CB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258472"/>
            <a:ext cx="4724400" cy="3800475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18018499-5491-4B4C-BC2E-4301DCB95C44}"/>
              </a:ext>
            </a:extLst>
          </p:cNvPr>
          <p:cNvSpPr txBox="1">
            <a:spLocks/>
          </p:cNvSpPr>
          <p:nvPr/>
        </p:nvSpPr>
        <p:spPr>
          <a:xfrm>
            <a:off x="6655905" y="5058947"/>
            <a:ext cx="5181600" cy="127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T </a:t>
            </a:r>
            <a:r>
              <a:rPr lang="pt-BR" baseline="30000" dirty="0"/>
              <a:t>(3/2)</a:t>
            </a:r>
            <a:r>
              <a:rPr lang="pt-BR" dirty="0"/>
              <a:t> </a:t>
            </a:r>
            <a:r>
              <a:rPr lang="pt-BR" dirty="0" err="1"/>
              <a:t>exp</a:t>
            </a:r>
            <a:r>
              <a:rPr lang="pt-BR" dirty="0"/>
              <a:t> [- ((E - E</a:t>
            </a:r>
            <a:r>
              <a:rPr lang="pt-BR" baseline="-25000" dirty="0"/>
              <a:t>F</a:t>
            </a:r>
            <a:r>
              <a:rPr lang="pt-BR" dirty="0"/>
              <a:t>) / K</a:t>
            </a:r>
            <a:r>
              <a:rPr lang="pt-BR" baseline="-25000" dirty="0"/>
              <a:t>B</a:t>
            </a:r>
            <a:r>
              <a:rPr lang="pt-BR" dirty="0"/>
              <a:t>T )], </a:t>
            </a:r>
          </a:p>
        </p:txBody>
      </p:sp>
    </p:spTree>
    <p:extLst>
      <p:ext uri="{BB962C8B-B14F-4D97-AF65-F5344CB8AC3E}">
        <p14:creationId xmlns:p14="http://schemas.microsoft.com/office/powerpoint/2010/main" val="291492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98C0-286C-4C15-A7C7-9908797F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756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Elaboração do 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DBB87-857A-4E3D-B84C-A172AF963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96" t="20082" r="32174" b="19405"/>
          <a:stretch/>
        </p:blipFill>
        <p:spPr>
          <a:xfrm>
            <a:off x="6983896" y="2154514"/>
            <a:ext cx="5075583" cy="4147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2BBD3-80F5-4B74-A94F-EB1896CC5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81" y="1519237"/>
            <a:ext cx="6533322" cy="3819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CF58E-7C44-4C45-A348-544A47257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21" y="5510212"/>
            <a:ext cx="63436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2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9964-5453-48EB-B2B4-BBC647A3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3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Elaboração da PCB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2420C-4D52-47D4-899E-DD49C44F3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4157" y="2264509"/>
            <a:ext cx="4869643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28675B-4221-4A31-B23E-9B6887253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33" y="2071285"/>
            <a:ext cx="48196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9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391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Resposta do sensor de imagem CMOS em função da resistividade do transistor de RESET</vt:lpstr>
      <vt:lpstr>Estrutura básica do dispositivo CMOS</vt:lpstr>
      <vt:lpstr>Píxel Linear</vt:lpstr>
      <vt:lpstr>Pixel Logarítmo</vt:lpstr>
      <vt:lpstr>Píxel Lin-Log</vt:lpstr>
      <vt:lpstr>Modelagem da resistência de canal</vt:lpstr>
      <vt:lpstr>Trabalhos relacionados</vt:lpstr>
      <vt:lpstr>Elaboração do setup</vt:lpstr>
      <vt:lpstr>Elaboração da PCB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WARITON</dc:creator>
  <cp:lastModifiedBy>WARITON</cp:lastModifiedBy>
  <cp:revision>24</cp:revision>
  <dcterms:created xsi:type="dcterms:W3CDTF">2020-06-28T19:06:41Z</dcterms:created>
  <dcterms:modified xsi:type="dcterms:W3CDTF">2020-06-30T00:55:12Z</dcterms:modified>
</cp:coreProperties>
</file>