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media/image3.png" ContentType="image/unknown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46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c:style val="2"/>
  <c:chart>
    <c:autoTitleDeleted val="1"/>
    <c:plotArea>
      <c:layout>
        <c:manualLayout>
          <c:xMode val="edge"/>
          <c:yMode val="edge"/>
          <c:x val="-5.0500121980970959E-2"/>
          <c:y val="0.84343185550082111"/>
          <c:w val="0.29023339025778644"/>
          <c:h val="0.25500821018062397"/>
        </c:manualLayout>
      </c:layout>
      <c:barChart>
        <c:barDir val="col"/>
        <c:grouping val="clustered"/>
        <c:varyColors val="0"/>
        <c:ser>
          <c:idx val="0"/>
          <c:order val="0"/>
          <c:tx>
            <c:v>Column 1</c:v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Lit>
              <c:ptCount val="4"/>
              <c:pt idx="0">
                <c:v>Row 1</c:v>
              </c:pt>
              <c:pt idx="1">
                <c:v>Row 2</c:v>
              </c:pt>
              <c:pt idx="2">
                <c:v>Row 3</c:v>
              </c:pt>
              <c:pt idx="3">
                <c:v>Row 4</c:v>
              </c:pt>
            </c:strLit>
          </c:cat>
          <c:val>
            <c:numLit>
              <c:formatCode>General</c:formatCode>
              <c:ptCount val="4"/>
              <c:pt idx="0">
                <c:v>9.1</c:v>
              </c:pt>
              <c:pt idx="1">
                <c:v>2.4</c:v>
              </c:pt>
              <c:pt idx="2">
                <c:v>3.1</c:v>
              </c:pt>
              <c:pt idx="3">
                <c:v>4.3</c:v>
              </c:pt>
            </c:numLit>
          </c:val>
        </c:ser>
        <c:ser>
          <c:idx val="1"/>
          <c:order val="1"/>
          <c:tx>
            <c:v>Column 2</c:v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strLit>
              <c:ptCount val="4"/>
              <c:pt idx="0">
                <c:v>Row 1</c:v>
              </c:pt>
              <c:pt idx="1">
                <c:v>Row 2</c:v>
              </c:pt>
              <c:pt idx="2">
                <c:v>Row 3</c:v>
              </c:pt>
              <c:pt idx="3">
                <c:v>Row 4</c:v>
              </c:pt>
            </c:strLit>
          </c:cat>
          <c:val>
            <c:numLit>
              <c:formatCode>General</c:formatCode>
              <c:ptCount val="4"/>
              <c:pt idx="0">
                <c:v>3.2</c:v>
              </c:pt>
              <c:pt idx="1">
                <c:v>8.8000000000000007</c:v>
              </c:pt>
              <c:pt idx="2">
                <c:v>1.5</c:v>
              </c:pt>
              <c:pt idx="3">
                <c:v>9.02</c:v>
              </c:pt>
            </c:numLit>
          </c:val>
        </c:ser>
        <c:ser>
          <c:idx val="2"/>
          <c:order val="2"/>
          <c:tx>
            <c:v>Column 3</c:v>
          </c:tx>
          <c:spPr>
            <a:solidFill>
              <a:srgbClr val="FFD320"/>
            </a:solidFill>
            <a:ln>
              <a:noFill/>
            </a:ln>
          </c:spPr>
          <c:invertIfNegative val="0"/>
          <c:cat>
            <c:strLit>
              <c:ptCount val="4"/>
              <c:pt idx="0">
                <c:v>Row 1</c:v>
              </c:pt>
              <c:pt idx="1">
                <c:v>Row 2</c:v>
              </c:pt>
              <c:pt idx="2">
                <c:v>Row 3</c:v>
              </c:pt>
              <c:pt idx="3">
                <c:v>Row 4</c:v>
              </c:pt>
            </c:strLit>
          </c:cat>
          <c:val>
            <c:numLit>
              <c:formatCode>General</c:formatCode>
              <c:ptCount val="4"/>
              <c:pt idx="0">
                <c:v>4.54</c:v>
              </c:pt>
              <c:pt idx="1">
                <c:v>9.65</c:v>
              </c:pt>
              <c:pt idx="2">
                <c:v>3.7</c:v>
              </c:pt>
              <c:pt idx="3">
                <c:v>6.2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729280"/>
        <c:axId val="149323776"/>
      </c:barChart>
      <c:valAx>
        <c:axId val="1493237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pt-BR"/>
          </a:p>
        </c:txPr>
        <c:crossAx val="149729280"/>
        <c:crosses val="autoZero"/>
        <c:crossBetween val="between"/>
      </c:valAx>
      <c:catAx>
        <c:axId val="149729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pt-BR"/>
          </a:p>
        </c:txPr>
        <c:crossAx val="149323776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24BE21F-9668-41BB-91D0-6B3FADDF0CA3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8259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431E6F7-0AA8-4254-BE24-5B44DEE9B5D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90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A0D707-5DA2-45EE-BE38-A4DBD302071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51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281132-0B8A-4415-A92D-90114B6E349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8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68F323-3634-4CBA-A19D-F180C87ED17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84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C921E-F5CB-4180-971E-3642081EAE3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79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965F24-47CC-4AF1-A198-0E3B16E1894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30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B799C6-5C97-435F-8DC9-B3AFAC25193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88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5754DE-E765-4011-AE9B-71543DAAB76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65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B4993B-D43D-4732-8229-7280773A4A5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6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18B3E7-9239-4630-A40F-A2CFE72C1DA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82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9045C1-A0EE-4049-A0C1-270F15A334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078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A58453-1F8C-48F3-971C-827D557D229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5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9D32C20-6E0A-4338-8653-66B29694DAC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pt-B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 que é FPN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pt-BR"/>
              <a:t>São distorções e não idealidades na imagem geradas na matriz de sensores pixel devido à incompatibilidade de dispositivos e interconexões durante o processo de fabricação.</a:t>
            </a:r>
          </a:p>
          <a:p>
            <a:pPr lvl="0"/>
            <a:r>
              <a:rPr lang="pt-BR"/>
              <a:t>Essas incompatibilidades causam leves diferenças de tensão de saída na matriz de pixel, mesmo quando submetido a um nível de iluminação uniforme espacial.</a:t>
            </a:r>
          </a:p>
          <a:p>
            <a:pPr lvl="0"/>
            <a:r>
              <a:rPr lang="pt-BR"/>
              <a:t>São eventos aleatórios não sendo possível prever exatamente o lugar onde ocorrerão nem a sua intensidade. Entretanto, podem ser trabalhadas por métodos estatísticos, como, por exemplo, usando a representação por distribuição Normal, nas quais devem ser conhecidos a média e o desvio padrão.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296000"/>
            <a:ext cx="6408000" cy="5976000"/>
          </a:xfrm>
        </p:spPr>
      </p:pic>
      <p:sp>
        <p:nvSpPr>
          <p:cNvPr id="3" name="Título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FPN</a:t>
            </a:r>
          </a:p>
        </p:txBody>
      </p:sp>
      <p:graphicFrame>
        <p:nvGraphicFramePr>
          <p:cNvPr id="4" name="Espaço Reservado para Gráfico 3"/>
          <p:cNvGraphicFramePr>
            <a:graphicFrameLocks noGrp="1"/>
          </p:cNvGraphicFramePr>
          <p:nvPr>
            <p:ph type="chart" idx="4294967295"/>
          </p:nvPr>
        </p:nvGraphicFramePr>
        <p:xfrm>
          <a:off x="-8054280" y="3459600"/>
          <a:ext cx="4426560" cy="438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5459400">
            <a:off x="2042857" y="7265480"/>
            <a:ext cx="4940639" cy="31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Como reduzir FPN em pixels Linear e Log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 algn="ctr">
              <a:buNone/>
            </a:pPr>
            <a:r>
              <a:rPr lang="pt-BR" sz="4000"/>
              <a:t>Linear</a:t>
            </a:r>
          </a:p>
          <a:p>
            <a:pPr lvl="0"/>
            <a:r>
              <a:rPr lang="pt-BR"/>
              <a:t>CDS (amostragem dupla correlacionada)</a:t>
            </a:r>
          </a:p>
          <a:p>
            <a:pPr lvl="0"/>
            <a:r>
              <a:rPr lang="pt-BR"/>
              <a:t>DRS (amostragem reset delta)	</a:t>
            </a:r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 algn="ctr">
              <a:buNone/>
            </a:pPr>
            <a:r>
              <a:rPr lang="pt-BR" sz="4000"/>
              <a:t>Log</a:t>
            </a:r>
          </a:p>
          <a:p>
            <a:pPr lvl="0"/>
            <a:r>
              <a:rPr lang="pt-BR"/>
              <a:t>Storing pixel offsets</a:t>
            </a:r>
          </a:p>
          <a:p>
            <a:pPr lvl="0"/>
            <a:r>
              <a:rPr lang="pt-BR"/>
              <a:t>Multi-mode readout APS,</a:t>
            </a:r>
          </a:p>
          <a:p>
            <a:pPr lvl="0"/>
            <a:r>
              <a:rPr lang="pt-BR"/>
              <a:t>Multi-mode linear Bi logarithmic APS</a:t>
            </a:r>
          </a:p>
          <a:p>
            <a:pPr lvl="0"/>
            <a:r>
              <a:rPr lang="pt-BR"/>
              <a:t>Current reference for on-pixel</a:t>
            </a:r>
            <a:br>
              <a:rPr lang="pt-BR"/>
            </a:br>
            <a:r>
              <a:rPr lang="pt-BR"/>
              <a:t>compensation</a:t>
            </a:r>
          </a:p>
          <a:p>
            <a:pPr lvl="0"/>
            <a:r>
              <a:rPr lang="pt-BR"/>
              <a:t>Double-logarithmic compression plus discharge transistor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6800" y="4824000"/>
            <a:ext cx="4183199" cy="21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SNR (relação sinal-ruído)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pt-BR"/>
              <a:t>É a relação entre a potência média do sinal e a potência média do ruído, expressa em dB.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>
            <a:lum/>
            <a:alphaModFix/>
          </a:blip>
          <a:srcRect l="152628" t="145179" r="672206" b="286146"/>
          <a:stretch>
            <a:fillRect/>
          </a:stretch>
        </p:blipFill>
        <p:spPr>
          <a:xfrm>
            <a:off x="4845960" y="1944000"/>
            <a:ext cx="4730040" cy="26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SNDR (relação sinal-ruído-distorção)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 algn="just"/>
            <a:r>
              <a:rPr lang="pt-BR"/>
              <a:t>Relação que considera tanto o ruído temporal quanto a distorção no denominador.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>
            <a:lum/>
            <a:alphaModFix/>
          </a:blip>
          <a:srcRect l="432217" t="238101" r="378502" b="380905"/>
          <a:stretch>
            <a:fillRect/>
          </a:stretch>
        </p:blipFill>
        <p:spPr>
          <a:xfrm>
            <a:off x="270360" y="4392000"/>
            <a:ext cx="4769640" cy="7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>
            <a:lum/>
            <a:alphaModFix/>
          </a:blip>
          <a:srcRect l="432217" t="263689" r="555569" b="215752"/>
          <a:stretch>
            <a:fillRect/>
          </a:stretch>
        </p:blipFill>
        <p:spPr>
          <a:xfrm>
            <a:off x="5112000" y="1944360"/>
            <a:ext cx="4789440" cy="323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Representação da redução de FPN em histograma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6700" t="17660" r="33296" b="39906"/>
          <a:stretch>
            <a:fillRect/>
          </a:stretch>
        </p:blipFill>
        <p:spPr>
          <a:xfrm>
            <a:off x="3311999" y="4031999"/>
            <a:ext cx="4536000" cy="34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>
            <a:lum/>
            <a:alphaModFix/>
          </a:blip>
          <a:srcRect l="488099" t="225973" r="462397" b="186781"/>
          <a:stretch>
            <a:fillRect/>
          </a:stretch>
        </p:blipFill>
        <p:spPr>
          <a:xfrm>
            <a:off x="2448360" y="1800000"/>
            <a:ext cx="3599640" cy="248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33841" t="14050" r="49012" b="9053"/>
          <a:stretch>
            <a:fillRect/>
          </a:stretch>
        </p:blipFill>
        <p:spPr>
          <a:xfrm>
            <a:off x="432359" y="1728360"/>
            <a:ext cx="1727640" cy="417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35983" t="20936" r="36155" b="44584"/>
          <a:stretch>
            <a:fillRect/>
          </a:stretch>
        </p:blipFill>
        <p:spPr>
          <a:xfrm>
            <a:off x="6048360" y="1728360"/>
            <a:ext cx="4103640" cy="273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Como mudar o ponto de inflexão Lin-Log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>
            <a:lum/>
            <a:alphaModFix/>
          </a:blip>
          <a:srcRect l="441531" t="123225" r="406479" b="317385"/>
          <a:stretch>
            <a:fillRect/>
          </a:stretch>
        </p:blipFill>
        <p:spPr>
          <a:xfrm>
            <a:off x="5152320" y="1944000"/>
            <a:ext cx="4426920" cy="3209400"/>
          </a:xfrm>
        </p:spPr>
      </p:pic>
      <p:sp>
        <p:nvSpPr>
          <p:cNvPr id="4" name="Espaço Reservado para Texto 3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 algn="just">
              <a:buNone/>
            </a:pPr>
            <a:r>
              <a:rPr lang="pt-BR"/>
              <a:t>- Fazendo uso de técnicas de calibração adequadas para minimização da componente PRNU (gain FPN)</a:t>
            </a:r>
          </a:p>
          <a:p>
            <a:pPr lvl="0" algn="just">
              <a:buNone/>
            </a:pPr>
            <a:r>
              <a:rPr lang="pt-BR"/>
              <a:t>- Fazendo correção do FPN para o modo Lin-Log usando a técnica DSRS</a:t>
            </a:r>
          </a:p>
          <a:p>
            <a:pPr lvl="0">
              <a:buNone/>
            </a:pPr>
            <a:r>
              <a:rPr lang="pt-BR"/>
              <a:t>- Para o modo LIN usamos a técnica CDS</a:t>
            </a:r>
          </a:p>
          <a:p>
            <a:pPr lvl="0">
              <a:buNone/>
            </a:pPr>
            <a:r>
              <a:rPr lang="pt-BR"/>
              <a:t>- FPN residual pode ser causada por variações de ganho entre os píxels.</a:t>
            </a:r>
          </a:p>
          <a:p>
            <a:pPr lvl="0">
              <a:buNone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Que problemas a mudança do ponto de inflexão pode causar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Tipos de calibração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 algn="just"/>
            <a:r>
              <a:rPr lang="pt-BR"/>
              <a:t>Baskar: a proposta usa um circuito de pixel com 5T APS e um circuito de leitura amplificador do tipo espelho de corrente para minimizar os efeitos das variações de ganho e offset de FPN, para obter imagem de alta qualidade, haja vista os píxels log tradicionais têm baixa excursão do sinal.</a:t>
            </a:r>
          </a:p>
          <a:p>
            <a:pPr lvl="0" algn="just"/>
            <a:r>
              <a:rPr lang="pt-BR"/>
              <a:t>Adiciona uma fonte de corrente controlada por tensão em cada coluna de píxel.</a:t>
            </a:r>
          </a:p>
          <a:p>
            <a:pPr lvl="0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336</Words>
  <Application>Microsoft Office PowerPoint</Application>
  <PresentationFormat>Apresentação na tela (4:3)</PresentationFormat>
  <Paragraphs>29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Default</vt:lpstr>
      <vt:lpstr>O que é FPN</vt:lpstr>
      <vt:lpstr>FPN</vt:lpstr>
      <vt:lpstr>Como reduzir FPN em pixels Linear e Log</vt:lpstr>
      <vt:lpstr>SNR (relação sinal-ruído)</vt:lpstr>
      <vt:lpstr>SNDR (relação sinal-ruído-distorção)</vt:lpstr>
      <vt:lpstr>Representação da redução de FPN em histograma</vt:lpstr>
      <vt:lpstr>Como mudar o ponto de inflexão Lin-Log</vt:lpstr>
      <vt:lpstr>Que problemas a mudança do ponto de inflexão pode causar</vt:lpstr>
      <vt:lpstr>Tipos de calibração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FPN</dc:title>
  <dc:creator>Hiram Amaral</dc:creator>
  <cp:lastModifiedBy>Hiram Amaral</cp:lastModifiedBy>
  <cp:revision>12</cp:revision>
  <dcterms:created xsi:type="dcterms:W3CDTF">2019-06-01T10:19:45Z</dcterms:created>
  <dcterms:modified xsi:type="dcterms:W3CDTF">2022-04-02T15:59:41Z</dcterms:modified>
</cp:coreProperties>
</file>