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44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06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19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775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32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81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4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68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95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261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4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0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59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17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DD6BA7-7590-46DC-ABD6-702BF4FF519A}" type="datetimeFigureOut">
              <a:rPr lang="es-MX" smtClean="0"/>
              <a:t>25/08/2021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8B6FB6-EDB4-4B66-BE1D-C52DC3665C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1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DD7AE-60D1-4A17-BCD7-5EAFB0D4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" y="2611198"/>
            <a:ext cx="12087225" cy="3189527"/>
          </a:xfrm>
        </p:spPr>
        <p:txBody>
          <a:bodyPr/>
          <a:lstStyle/>
          <a:p>
            <a:pPr algn="ctr"/>
            <a:r>
              <a:rPr lang="en-US" dirty="0"/>
              <a:t>Universidad </a:t>
            </a:r>
            <a:r>
              <a:rPr lang="en-US" dirty="0" err="1"/>
              <a:t>tecnológica</a:t>
            </a:r>
            <a:r>
              <a:rPr lang="en-US" dirty="0"/>
              <a:t> de México</a:t>
            </a:r>
            <a:br>
              <a:rPr lang="en-US" dirty="0"/>
            </a:br>
            <a:r>
              <a:rPr lang="en-US" dirty="0"/>
              <a:t>Hiram </a:t>
            </a:r>
            <a:r>
              <a:rPr lang="en-US" dirty="0" err="1"/>
              <a:t>Isaí</a:t>
            </a:r>
            <a:r>
              <a:rPr lang="en-US" dirty="0"/>
              <a:t> Torres Espinosa</a:t>
            </a:r>
            <a:br>
              <a:rPr lang="en-US" dirty="0"/>
            </a:br>
            <a:r>
              <a:rPr lang="en-US" dirty="0"/>
              <a:t>21007599 </a:t>
            </a:r>
            <a:br>
              <a:rPr lang="en-US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5F55EC-0091-4998-8049-8FA6A74C8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009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R5 </a:t>
            </a:r>
            <a:r>
              <a:rPr lang="en-US" sz="2800" b="1" dirty="0" err="1"/>
              <a:t>Normalización</a:t>
            </a:r>
            <a:r>
              <a:rPr lang="en-US" sz="2800" b="1" dirty="0"/>
              <a:t> de mi base de </a:t>
            </a:r>
            <a:r>
              <a:rPr lang="en-US" sz="2800" b="1" dirty="0" err="1"/>
              <a:t>datos</a:t>
            </a:r>
            <a:endParaRPr lang="en-US" sz="2800" b="1" dirty="0"/>
          </a:p>
          <a:p>
            <a:pPr algn="ctr"/>
            <a:r>
              <a:rPr lang="es-MX" sz="2800" b="1" dirty="0"/>
              <a:t>25/08/2021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351A52-86A2-4E00-95E8-7E25AA10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343" y="76201"/>
            <a:ext cx="2737306" cy="2114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6857AE-B6DE-414F-994F-E8DADCA33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" y="115649"/>
            <a:ext cx="1514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3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04A31-157A-4519-9159-1A66F1B1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2: </a:t>
            </a:r>
            <a:r>
              <a:rPr lang="en-US" dirty="0" err="1"/>
              <a:t>primera</a:t>
            </a:r>
            <a:r>
              <a:rPr lang="en-US" dirty="0"/>
              <a:t> forma normal </a:t>
            </a:r>
            <a:endParaRPr lang="es-MX" dirty="0"/>
          </a:p>
        </p:txBody>
      </p:sp>
      <p:graphicFrame>
        <p:nvGraphicFramePr>
          <p:cNvPr id="4" name="Google Shape;287;p23">
            <a:extLst>
              <a:ext uri="{FF2B5EF4-FFF2-40B4-BE49-F238E27FC236}">
                <a16:creationId xmlns:a16="http://schemas.microsoft.com/office/drawing/2014/main" id="{7AEC9852-92CB-4C44-8A84-70E88BF76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205655"/>
              </p:ext>
            </p:extLst>
          </p:nvPr>
        </p:nvGraphicFramePr>
        <p:xfrm>
          <a:off x="662713" y="2623878"/>
          <a:ext cx="11072088" cy="38912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2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7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79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82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NO_CLIENTE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NOMBRE_CLI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DIR_CLI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RFC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COD_VENTA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5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Nombre1 Apellido1 Apellido2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Calle1 N1, Col1, C1, E1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E1@dom.com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RFCA991201AA0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12/05/2021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456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5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Nombre1 Apellido1 Apellido2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Calle1 N1, Col1, C1, E1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E1@dom.com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RFCA991201AA0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13/05/2021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5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Nombre2 Apellido3 Apellido4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Calle2 N2, Col2, C2, E2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E2@dom.com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Efectivo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RFCB981201AA1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01203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14/05/2021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5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Nombre1 Apellido1 Apellido2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Calle1 N1, Col1, C1, E1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E1@dom.com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Efectivo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RFCA991201AA0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01204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15/05/2021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534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5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0003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Nombre3 Apellido5 Apellido6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Calle3 N3, Col3, C3, E3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E3@dom.com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RFCB971203AA2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01205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16/05/2021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672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5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E518C-973C-4580-9B88-F10BD45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80975"/>
            <a:ext cx="10571998" cy="1236663"/>
          </a:xfrm>
        </p:spPr>
        <p:txBody>
          <a:bodyPr/>
          <a:lstStyle/>
          <a:p>
            <a:r>
              <a:rPr lang="en-US" sz="2800" dirty="0"/>
              <a:t>La table de </a:t>
            </a:r>
            <a:r>
              <a:rPr lang="en-US" sz="2800" dirty="0" err="1"/>
              <a:t>ventas</a:t>
            </a:r>
            <a:r>
              <a:rPr lang="en-US" sz="2800" dirty="0"/>
              <a:t> se </a:t>
            </a:r>
            <a:r>
              <a:rPr lang="en-US" sz="2800" dirty="0" err="1"/>
              <a:t>encontraría</a:t>
            </a:r>
            <a:r>
              <a:rPr lang="en-US" sz="2800" dirty="0"/>
              <a:t> de forma </a:t>
            </a:r>
            <a:r>
              <a:rPr lang="en-US" sz="2800" dirty="0" err="1"/>
              <a:t>normalizada</a:t>
            </a:r>
            <a:r>
              <a:rPr lang="en-US" sz="2800" dirty="0"/>
              <a:t> (1F) al </a:t>
            </a:r>
            <a:r>
              <a:rPr lang="en-US" sz="2800" dirty="0" err="1"/>
              <a:t>incluir</a:t>
            </a:r>
            <a:r>
              <a:rPr lang="en-US" sz="2800" dirty="0"/>
              <a:t> la </a:t>
            </a:r>
            <a:r>
              <a:rPr lang="en-US" sz="2800" dirty="0" err="1"/>
              <a:t>columna</a:t>
            </a:r>
            <a:r>
              <a:rPr lang="en-US" sz="2800" dirty="0"/>
              <a:t> de forma de </a:t>
            </a:r>
            <a:r>
              <a:rPr lang="en-US" sz="2800" dirty="0" err="1"/>
              <a:t>pago</a:t>
            </a:r>
            <a:endParaRPr lang="es-MX" sz="2800" dirty="0"/>
          </a:p>
        </p:txBody>
      </p:sp>
      <p:graphicFrame>
        <p:nvGraphicFramePr>
          <p:cNvPr id="4" name="Google Shape;295;p24">
            <a:extLst>
              <a:ext uri="{FF2B5EF4-FFF2-40B4-BE49-F238E27FC236}">
                <a16:creationId xmlns:a16="http://schemas.microsoft.com/office/drawing/2014/main" id="{25CB3F8F-ABFE-43DB-9950-190CE3EF5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259295"/>
              </p:ext>
            </p:extLst>
          </p:nvPr>
        </p:nvGraphicFramePr>
        <p:xfrm>
          <a:off x="266701" y="2204778"/>
          <a:ext cx="6219824" cy="31292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0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60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NO_CLIENTE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NOMBRE_CLI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DIR_CLI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7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Nombre1 Apellido1 Apellido2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Calle1 N1, Col1, C1, E1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E1@dom.com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7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Nombre2 Apellido3 Apellido4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Calle2 N2, Col2, C2, E2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E2@dom.com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Efectivo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7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0003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Nombre3 Apellido5 Apellido6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Calle3 N3, Col3, C3, E3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E3@dom.com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296;p24">
            <a:extLst>
              <a:ext uri="{FF2B5EF4-FFF2-40B4-BE49-F238E27FC236}">
                <a16:creationId xmlns:a16="http://schemas.microsoft.com/office/drawing/2014/main" id="{C6873932-2F1E-4854-8060-902F6BFAD2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994485"/>
              </p:ext>
            </p:extLst>
          </p:nvPr>
        </p:nvGraphicFramePr>
        <p:xfrm>
          <a:off x="7353300" y="2190749"/>
          <a:ext cx="4305299" cy="24765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6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COD_VENTA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12/05/2021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456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13/05/2021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01203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14/05/2021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01204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15/05/2021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534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01205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16/05/2021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672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AAB9D-7D6B-41D3-A214-127274F3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410187"/>
          </a:xfrm>
        </p:spPr>
        <p:txBody>
          <a:bodyPr/>
          <a:lstStyle/>
          <a:p>
            <a:pPr algn="ctr"/>
            <a:r>
              <a:rPr lang="es-MX" sz="2800" dirty="0">
                <a:sym typeface="Calibri"/>
              </a:rPr>
              <a:t>Desagregaremos los campos para obtener la primera forma normal de la tabla clientes.</a:t>
            </a:r>
            <a:br>
              <a:rPr lang="es-MX" sz="3200" dirty="0">
                <a:latin typeface="Calibri"/>
                <a:ea typeface="Calibri"/>
                <a:cs typeface="Calibri"/>
                <a:sym typeface="Calibri"/>
              </a:rPr>
            </a:br>
            <a:endParaRPr lang="es-MX" sz="3200" dirty="0"/>
          </a:p>
        </p:txBody>
      </p:sp>
      <p:graphicFrame>
        <p:nvGraphicFramePr>
          <p:cNvPr id="4" name="Google Shape;305;p25">
            <a:extLst>
              <a:ext uri="{FF2B5EF4-FFF2-40B4-BE49-F238E27FC236}">
                <a16:creationId xmlns:a16="http://schemas.microsoft.com/office/drawing/2014/main" id="{7FCBAE76-FB8B-47F5-A47E-629AF219D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750903"/>
              </p:ext>
            </p:extLst>
          </p:nvPr>
        </p:nvGraphicFramePr>
        <p:xfrm>
          <a:off x="599199" y="2128515"/>
          <a:ext cx="11068926" cy="41675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4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53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70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154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810013">
                <a:tc gridSpan="1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CLIENTES</a:t>
                      </a:r>
                      <a:endParaRPr sz="2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7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NO_CLIENTE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APELLIDO_PAT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APELLIDO_MAT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COLONIA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CIUDAD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Nombre1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Apellido1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Apellido2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Calle1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N1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E1@dom.com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0002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Nombre2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Apellido3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Apellido4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Calle2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N2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E2@dom.com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Efectivo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0003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Nombre3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Apellido5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Apellido6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Calle3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N3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Col3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E3@dom.com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35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D56F9-7487-4A92-A9D7-0B9E186E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dirty="0">
                <a:latin typeface="Calibri"/>
                <a:ea typeface="Calibri"/>
                <a:cs typeface="Calibri"/>
                <a:sym typeface="Calibri"/>
              </a:rPr>
              <a:t>Paso 3: Segunda forma normal </a:t>
            </a:r>
            <a:r>
              <a:rPr lang="es-MX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(Clientes-Ventas)</a:t>
            </a:r>
            <a:br>
              <a:rPr lang="es-MX" sz="4000" b="1" dirty="0">
                <a:latin typeface="Calibri"/>
                <a:ea typeface="Calibri"/>
                <a:cs typeface="Calibri"/>
                <a:sym typeface="Calibri"/>
              </a:rPr>
            </a:br>
            <a:br>
              <a:rPr lang="es-MX" sz="40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s-MX" sz="4000" b="1" dirty="0">
                <a:latin typeface="Calibri"/>
                <a:ea typeface="Calibri"/>
                <a:cs typeface="Calibri"/>
                <a:sym typeface="Calibri"/>
              </a:rPr>
              <a:t>Paso 3: Segunda forma normal </a:t>
            </a:r>
            <a:r>
              <a:rPr lang="es-MX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(Clientes-Ventas)</a:t>
            </a:r>
            <a:br>
              <a:rPr lang="es-MX" sz="4000" b="1" dirty="0">
                <a:latin typeface="Calibri"/>
                <a:ea typeface="Calibri"/>
                <a:cs typeface="Calibri"/>
                <a:sym typeface="Calibri"/>
              </a:rPr>
            </a:br>
            <a:br>
              <a:rPr lang="es-MX" sz="40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s-MX" sz="4000" b="1" dirty="0">
                <a:latin typeface="Calibri"/>
                <a:ea typeface="Calibri"/>
                <a:cs typeface="Calibri"/>
                <a:sym typeface="Calibri"/>
              </a:rPr>
              <a:t>Paso 3 : segunda forma normal</a:t>
            </a:r>
            <a:endParaRPr lang="es-MX" dirty="0"/>
          </a:p>
        </p:txBody>
      </p:sp>
      <p:graphicFrame>
        <p:nvGraphicFramePr>
          <p:cNvPr id="4" name="Google Shape;313;p26">
            <a:extLst>
              <a:ext uri="{FF2B5EF4-FFF2-40B4-BE49-F238E27FC236}">
                <a16:creationId xmlns:a16="http://schemas.microsoft.com/office/drawing/2014/main" id="{B12C5879-700A-4505-823A-2E771E553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523480"/>
              </p:ext>
            </p:extLst>
          </p:nvPr>
        </p:nvGraphicFramePr>
        <p:xfrm>
          <a:off x="235650" y="2654353"/>
          <a:ext cx="7117648" cy="34835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5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79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73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6721">
                <a:tc gridSpan="1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CLIENTES</a:t>
                      </a: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2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NO_CLIENTE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APELLIDO_PAT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APELLIDO_MAT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COLONIA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CIUDAD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8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E1@dom.com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8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Apellido4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E2@dom.com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Efectivo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8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Apellido5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Apellido6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E3@dom.com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oogle Shape;314;p26">
            <a:extLst>
              <a:ext uri="{FF2B5EF4-FFF2-40B4-BE49-F238E27FC236}">
                <a16:creationId xmlns:a16="http://schemas.microsoft.com/office/drawing/2014/main" id="{BAF535BF-21EF-4E55-A9EB-DA785779C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02895"/>
              </p:ext>
            </p:extLst>
          </p:nvPr>
        </p:nvGraphicFramePr>
        <p:xfrm>
          <a:off x="7943851" y="2326725"/>
          <a:ext cx="3905249" cy="34835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5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0273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VENTAS</a:t>
                      </a: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9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ID_CLI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COD_VENTA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</a:t>
                      </a: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12/05/2021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456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13/05/2021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14/05/2021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Efectivo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01204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15/05/2021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534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Efectivo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01205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16/05/2021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5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77D6C-B017-4E0A-A603-E49234D0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Paso 4: </a:t>
            </a:r>
            <a:r>
              <a:rPr lang="en-US" dirty="0" err="1"/>
              <a:t>Tercera</a:t>
            </a:r>
            <a:r>
              <a:rPr lang="en-US" dirty="0"/>
              <a:t> forma normal</a:t>
            </a:r>
            <a:endParaRPr lang="es-MX" dirty="0"/>
          </a:p>
        </p:txBody>
      </p:sp>
      <p:graphicFrame>
        <p:nvGraphicFramePr>
          <p:cNvPr id="4" name="Google Shape;322;p27">
            <a:extLst>
              <a:ext uri="{FF2B5EF4-FFF2-40B4-BE49-F238E27FC236}">
                <a16:creationId xmlns:a16="http://schemas.microsoft.com/office/drawing/2014/main" id="{614D2B20-1B49-4DB2-95E1-7E09DDF6C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659252"/>
              </p:ext>
            </p:extLst>
          </p:nvPr>
        </p:nvGraphicFramePr>
        <p:xfrm>
          <a:off x="235650" y="2654353"/>
          <a:ext cx="7270050" cy="30320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5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472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0971">
                <a:tc gridSpan="1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CLIENTES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NO_CLIENTE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APELLIDO_PAT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APELLIDO_MAT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COLONIA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CIUDAD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E1@dom.com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Apellido4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E2@dom.com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Efectivo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Apellido5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Apellido6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E3@dom.com</a:t>
                      </a:r>
                      <a:endParaRPr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oogle Shape;323;p27">
            <a:extLst>
              <a:ext uri="{FF2B5EF4-FFF2-40B4-BE49-F238E27FC236}">
                <a16:creationId xmlns:a16="http://schemas.microsoft.com/office/drawing/2014/main" id="{D971F271-08B8-4D8C-B653-8204B34FD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679621"/>
              </p:ext>
            </p:extLst>
          </p:nvPr>
        </p:nvGraphicFramePr>
        <p:xfrm>
          <a:off x="7841563" y="2460074"/>
          <a:ext cx="4255187" cy="40459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434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VENTAS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2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ID_CLI</a:t>
                      </a:r>
                      <a:endParaRPr sz="14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COD_VENTA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4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01201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12/05/2021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456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4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01202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13/05/2021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4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0002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01203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14/05/2021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256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Efectivo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4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01204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15/05/2021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534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Efectivo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4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0003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01205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16/05/2021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672</a:t>
                      </a:r>
                      <a:endParaRPr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Tarjeta</a:t>
                      </a:r>
                      <a:endParaRPr sz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97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14D28E3-7B12-4870-8638-A977C7B11BB1}"/>
              </a:ext>
            </a:extLst>
          </p:cNvPr>
          <p:cNvSpPr txBox="1"/>
          <p:nvPr/>
        </p:nvSpPr>
        <p:spPr>
          <a:xfrm>
            <a:off x="704850" y="542925"/>
            <a:ext cx="1099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 </a:t>
            </a:r>
            <a:r>
              <a:rPr lang="en-US" sz="2800" dirty="0" err="1"/>
              <a:t>asigna</a:t>
            </a:r>
            <a:r>
              <a:rPr lang="en-US" sz="2800" dirty="0"/>
              <a:t> un </a:t>
            </a:r>
            <a:r>
              <a:rPr lang="en-US" sz="2800" dirty="0" err="1"/>
              <a:t>identificador</a:t>
            </a:r>
            <a:r>
              <a:rPr lang="en-US" sz="2800" dirty="0"/>
              <a:t> para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atributo</a:t>
            </a:r>
            <a:r>
              <a:rPr lang="en-US" sz="2800" dirty="0"/>
              <a:t> y se asocial a la </a:t>
            </a:r>
            <a:r>
              <a:rPr lang="en-US" sz="2800" dirty="0" err="1"/>
              <a:t>entidad</a:t>
            </a:r>
            <a:r>
              <a:rPr lang="en-US" sz="2800" dirty="0"/>
              <a:t> </a:t>
            </a:r>
            <a:r>
              <a:rPr lang="en-US" sz="2800" dirty="0" err="1"/>
              <a:t>correspondiente</a:t>
            </a:r>
            <a:endParaRPr lang="es-MX" dirty="0"/>
          </a:p>
        </p:txBody>
      </p:sp>
      <p:sp>
        <p:nvSpPr>
          <p:cNvPr id="9" name="Google Shape;105;p15">
            <a:extLst>
              <a:ext uri="{FF2B5EF4-FFF2-40B4-BE49-F238E27FC236}">
                <a16:creationId xmlns:a16="http://schemas.microsoft.com/office/drawing/2014/main" id="{B40A13A9-A2A9-4233-BD98-EFE849675DBD}"/>
              </a:ext>
            </a:extLst>
          </p:cNvPr>
          <p:cNvSpPr/>
          <p:nvPr/>
        </p:nvSpPr>
        <p:spPr>
          <a:xfrm>
            <a:off x="1604400" y="2445043"/>
            <a:ext cx="1128600" cy="33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Productos</a:t>
            </a: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6;p15">
            <a:extLst>
              <a:ext uri="{FF2B5EF4-FFF2-40B4-BE49-F238E27FC236}">
                <a16:creationId xmlns:a16="http://schemas.microsoft.com/office/drawing/2014/main" id="{D34D4366-30D4-44CB-806A-B905939109F9}"/>
              </a:ext>
            </a:extLst>
          </p:cNvPr>
          <p:cNvSpPr/>
          <p:nvPr/>
        </p:nvSpPr>
        <p:spPr>
          <a:xfrm>
            <a:off x="3480393" y="2347343"/>
            <a:ext cx="1375057" cy="465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Empleados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07;p15">
            <a:extLst>
              <a:ext uri="{FF2B5EF4-FFF2-40B4-BE49-F238E27FC236}">
                <a16:creationId xmlns:a16="http://schemas.microsoft.com/office/drawing/2014/main" id="{35D04093-1F50-4C30-973C-CB71517CEB34}"/>
              </a:ext>
            </a:extLst>
          </p:cNvPr>
          <p:cNvSpPr/>
          <p:nvPr/>
        </p:nvSpPr>
        <p:spPr>
          <a:xfrm>
            <a:off x="5880132" y="2436706"/>
            <a:ext cx="1128600" cy="33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8;p15">
            <a:extLst>
              <a:ext uri="{FF2B5EF4-FFF2-40B4-BE49-F238E27FC236}">
                <a16:creationId xmlns:a16="http://schemas.microsoft.com/office/drawing/2014/main" id="{9E63C9E0-0019-4D9A-B990-2F011DC98EFF}"/>
              </a:ext>
            </a:extLst>
          </p:cNvPr>
          <p:cNvSpPr/>
          <p:nvPr/>
        </p:nvSpPr>
        <p:spPr>
          <a:xfrm>
            <a:off x="2393126" y="2895268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COD_PROD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CBB3485F-7BD9-4FF3-91A0-894E6CA10E46}"/>
              </a:ext>
            </a:extLst>
          </p:cNvPr>
          <p:cNvSpPr/>
          <p:nvPr/>
        </p:nvSpPr>
        <p:spPr>
          <a:xfrm>
            <a:off x="2393126" y="3315168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NOMBRE_PROD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10;p15">
            <a:extLst>
              <a:ext uri="{FF2B5EF4-FFF2-40B4-BE49-F238E27FC236}">
                <a16:creationId xmlns:a16="http://schemas.microsoft.com/office/drawing/2014/main" id="{D993B1EE-488C-4A5E-AFEE-D6BBED901012}"/>
              </a:ext>
            </a:extLst>
          </p:cNvPr>
          <p:cNvSpPr/>
          <p:nvPr/>
        </p:nvSpPr>
        <p:spPr>
          <a:xfrm>
            <a:off x="2393126" y="3735068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11;p15">
            <a:extLst>
              <a:ext uri="{FF2B5EF4-FFF2-40B4-BE49-F238E27FC236}">
                <a16:creationId xmlns:a16="http://schemas.microsoft.com/office/drawing/2014/main" id="{7B91DCEE-0253-422D-9D0B-4629F4416C07}"/>
              </a:ext>
            </a:extLst>
          </p:cNvPr>
          <p:cNvSpPr/>
          <p:nvPr/>
        </p:nvSpPr>
        <p:spPr>
          <a:xfrm>
            <a:off x="2393126" y="4154968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TALLA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3C2057A8-0E30-4B0E-8A4F-A80CF1309BB4}"/>
              </a:ext>
            </a:extLst>
          </p:cNvPr>
          <p:cNvSpPr/>
          <p:nvPr/>
        </p:nvSpPr>
        <p:spPr>
          <a:xfrm>
            <a:off x="2393126" y="4574868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F_COMPRA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13;p15">
            <a:extLst>
              <a:ext uri="{FF2B5EF4-FFF2-40B4-BE49-F238E27FC236}">
                <a16:creationId xmlns:a16="http://schemas.microsoft.com/office/drawing/2014/main" id="{F5D18EC1-2486-43C0-8A77-A7FB74571F71}"/>
              </a:ext>
            </a:extLst>
          </p:cNvPr>
          <p:cNvSpPr/>
          <p:nvPr/>
        </p:nvSpPr>
        <p:spPr>
          <a:xfrm>
            <a:off x="2393126" y="4994768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F_VENTA_PROD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4;p15">
            <a:extLst>
              <a:ext uri="{FF2B5EF4-FFF2-40B4-BE49-F238E27FC236}">
                <a16:creationId xmlns:a16="http://schemas.microsoft.com/office/drawing/2014/main" id="{DFADFE88-3196-4974-BEB5-9E135955A2EF}"/>
              </a:ext>
            </a:extLst>
          </p:cNvPr>
          <p:cNvSpPr/>
          <p:nvPr/>
        </p:nvSpPr>
        <p:spPr>
          <a:xfrm>
            <a:off x="2393126" y="5414668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CANT_EXIST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15;p15">
            <a:extLst>
              <a:ext uri="{FF2B5EF4-FFF2-40B4-BE49-F238E27FC236}">
                <a16:creationId xmlns:a16="http://schemas.microsoft.com/office/drawing/2014/main" id="{709A696F-C86E-44CE-BC7A-D4300B5DFDFE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6200000" flipH="1">
            <a:off x="2138400" y="2805943"/>
            <a:ext cx="2850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16;p15">
            <a:extLst>
              <a:ext uri="{FF2B5EF4-FFF2-40B4-BE49-F238E27FC236}">
                <a16:creationId xmlns:a16="http://schemas.microsoft.com/office/drawing/2014/main" id="{88FEE1ED-18DA-4180-83CB-6E0BE36AE68F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16200000" flipH="1">
            <a:off x="1928550" y="3015793"/>
            <a:ext cx="7047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17;p15">
            <a:extLst>
              <a:ext uri="{FF2B5EF4-FFF2-40B4-BE49-F238E27FC236}">
                <a16:creationId xmlns:a16="http://schemas.microsoft.com/office/drawing/2014/main" id="{EF3FD27F-7DB7-4CDA-BB4C-90B10E70AE8E}"/>
              </a:ext>
            </a:extLst>
          </p:cNvPr>
          <p:cNvCxnSpPr>
            <a:stCxn id="9" idx="2"/>
            <a:endCxn id="14" idx="2"/>
          </p:cNvCxnSpPr>
          <p:nvPr/>
        </p:nvCxnSpPr>
        <p:spPr>
          <a:xfrm rot="16200000" flipH="1">
            <a:off x="1718550" y="3225793"/>
            <a:ext cx="11247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18;p15">
            <a:extLst>
              <a:ext uri="{FF2B5EF4-FFF2-40B4-BE49-F238E27FC236}">
                <a16:creationId xmlns:a16="http://schemas.microsoft.com/office/drawing/2014/main" id="{860B3A0D-DF2B-44B0-832C-FD8524078F42}"/>
              </a:ext>
            </a:extLst>
          </p:cNvPr>
          <p:cNvCxnSpPr>
            <a:stCxn id="9" idx="2"/>
            <a:endCxn id="15" idx="2"/>
          </p:cNvCxnSpPr>
          <p:nvPr/>
        </p:nvCxnSpPr>
        <p:spPr>
          <a:xfrm rot="16200000" flipH="1">
            <a:off x="1508550" y="3435793"/>
            <a:ext cx="15447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19;p15">
            <a:extLst>
              <a:ext uri="{FF2B5EF4-FFF2-40B4-BE49-F238E27FC236}">
                <a16:creationId xmlns:a16="http://schemas.microsoft.com/office/drawing/2014/main" id="{09C68B19-5117-4F02-ABA0-B87A701F23C7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16200000" flipH="1">
            <a:off x="1298700" y="3645643"/>
            <a:ext cx="19644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20;p15">
            <a:extLst>
              <a:ext uri="{FF2B5EF4-FFF2-40B4-BE49-F238E27FC236}">
                <a16:creationId xmlns:a16="http://schemas.microsoft.com/office/drawing/2014/main" id="{39892608-B262-4098-ADF0-E01A49E98F93}"/>
              </a:ext>
            </a:extLst>
          </p:cNvPr>
          <p:cNvCxnSpPr>
            <a:stCxn id="9" idx="2"/>
            <a:endCxn id="17" idx="2"/>
          </p:cNvCxnSpPr>
          <p:nvPr/>
        </p:nvCxnSpPr>
        <p:spPr>
          <a:xfrm rot="16200000" flipH="1">
            <a:off x="1088700" y="3855643"/>
            <a:ext cx="23844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21;p15">
            <a:extLst>
              <a:ext uri="{FF2B5EF4-FFF2-40B4-BE49-F238E27FC236}">
                <a16:creationId xmlns:a16="http://schemas.microsoft.com/office/drawing/2014/main" id="{66E2E086-0D8E-4607-9896-69DED078E512}"/>
              </a:ext>
            </a:extLst>
          </p:cNvPr>
          <p:cNvCxnSpPr>
            <a:stCxn id="9" idx="2"/>
            <a:endCxn id="18" idx="2"/>
          </p:cNvCxnSpPr>
          <p:nvPr/>
        </p:nvCxnSpPr>
        <p:spPr>
          <a:xfrm rot="16200000" flipH="1">
            <a:off x="878700" y="4065643"/>
            <a:ext cx="28044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22;p15">
            <a:extLst>
              <a:ext uri="{FF2B5EF4-FFF2-40B4-BE49-F238E27FC236}">
                <a16:creationId xmlns:a16="http://schemas.microsoft.com/office/drawing/2014/main" id="{C38B2BB9-56BE-41E2-A048-7C2F0C6230F5}"/>
              </a:ext>
            </a:extLst>
          </p:cNvPr>
          <p:cNvSpPr/>
          <p:nvPr/>
        </p:nvSpPr>
        <p:spPr>
          <a:xfrm>
            <a:off x="4515625" y="2932542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3;p15">
            <a:extLst>
              <a:ext uri="{FF2B5EF4-FFF2-40B4-BE49-F238E27FC236}">
                <a16:creationId xmlns:a16="http://schemas.microsoft.com/office/drawing/2014/main" id="{3CBA1C1D-0182-4BB3-AA69-E59C59B09056}"/>
              </a:ext>
            </a:extLst>
          </p:cNvPr>
          <p:cNvSpPr/>
          <p:nvPr/>
        </p:nvSpPr>
        <p:spPr>
          <a:xfrm>
            <a:off x="4515625" y="3306843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NOMBRE_EMP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4;p15">
            <a:extLst>
              <a:ext uri="{FF2B5EF4-FFF2-40B4-BE49-F238E27FC236}">
                <a16:creationId xmlns:a16="http://schemas.microsoft.com/office/drawing/2014/main" id="{DB256716-0F4C-46DA-BFA3-38B1D4945E21}"/>
              </a:ext>
            </a:extLst>
          </p:cNvPr>
          <p:cNvSpPr/>
          <p:nvPr/>
        </p:nvSpPr>
        <p:spPr>
          <a:xfrm>
            <a:off x="4515625" y="3726743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DIR_EMP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25;p15">
            <a:extLst>
              <a:ext uri="{FF2B5EF4-FFF2-40B4-BE49-F238E27FC236}">
                <a16:creationId xmlns:a16="http://schemas.microsoft.com/office/drawing/2014/main" id="{F2E635BF-7FE4-4B83-942A-49AD5069739E}"/>
              </a:ext>
            </a:extLst>
          </p:cNvPr>
          <p:cNvSpPr/>
          <p:nvPr/>
        </p:nvSpPr>
        <p:spPr>
          <a:xfrm>
            <a:off x="4515625" y="4146643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TELEFONO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26;p15">
            <a:extLst>
              <a:ext uri="{FF2B5EF4-FFF2-40B4-BE49-F238E27FC236}">
                <a16:creationId xmlns:a16="http://schemas.microsoft.com/office/drawing/2014/main" id="{31DB2A69-4FB2-4619-AB14-7A97156B4DDB}"/>
              </a:ext>
            </a:extLst>
          </p:cNvPr>
          <p:cNvSpPr/>
          <p:nvPr/>
        </p:nvSpPr>
        <p:spPr>
          <a:xfrm>
            <a:off x="4515625" y="4566543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CURP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127;p15">
            <a:extLst>
              <a:ext uri="{FF2B5EF4-FFF2-40B4-BE49-F238E27FC236}">
                <a16:creationId xmlns:a16="http://schemas.microsoft.com/office/drawing/2014/main" id="{10D908C4-656F-4DEA-99EF-FC49A510D3D0}"/>
              </a:ext>
            </a:extLst>
          </p:cNvPr>
          <p:cNvCxnSpPr>
            <a:endCxn id="27" idx="2"/>
          </p:cNvCxnSpPr>
          <p:nvPr/>
        </p:nvCxnSpPr>
        <p:spPr>
          <a:xfrm rot="16200000" flipH="1">
            <a:off x="4051075" y="3007593"/>
            <a:ext cx="7047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28;p15">
            <a:extLst>
              <a:ext uri="{FF2B5EF4-FFF2-40B4-BE49-F238E27FC236}">
                <a16:creationId xmlns:a16="http://schemas.microsoft.com/office/drawing/2014/main" id="{6BF188A3-0368-41F0-8175-07A62FB1C974}"/>
              </a:ext>
            </a:extLst>
          </p:cNvPr>
          <p:cNvCxnSpPr>
            <a:endCxn id="28" idx="2"/>
          </p:cNvCxnSpPr>
          <p:nvPr/>
        </p:nvCxnSpPr>
        <p:spPr>
          <a:xfrm rot="16200000" flipH="1">
            <a:off x="3841075" y="3217493"/>
            <a:ext cx="11247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29;p15">
            <a:extLst>
              <a:ext uri="{FF2B5EF4-FFF2-40B4-BE49-F238E27FC236}">
                <a16:creationId xmlns:a16="http://schemas.microsoft.com/office/drawing/2014/main" id="{8937DDE8-EB57-427E-9427-865C04D30CE8}"/>
              </a:ext>
            </a:extLst>
          </p:cNvPr>
          <p:cNvCxnSpPr>
            <a:endCxn id="29" idx="2"/>
          </p:cNvCxnSpPr>
          <p:nvPr/>
        </p:nvCxnSpPr>
        <p:spPr>
          <a:xfrm rot="16200000" flipH="1">
            <a:off x="3631075" y="3427393"/>
            <a:ext cx="15447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30;p15">
            <a:extLst>
              <a:ext uri="{FF2B5EF4-FFF2-40B4-BE49-F238E27FC236}">
                <a16:creationId xmlns:a16="http://schemas.microsoft.com/office/drawing/2014/main" id="{B9DE82CD-0613-4754-A8D6-60476A7D0414}"/>
              </a:ext>
            </a:extLst>
          </p:cNvPr>
          <p:cNvCxnSpPr>
            <a:endCxn id="30" idx="2"/>
          </p:cNvCxnSpPr>
          <p:nvPr/>
        </p:nvCxnSpPr>
        <p:spPr>
          <a:xfrm rot="16200000" flipH="1">
            <a:off x="3421225" y="3637443"/>
            <a:ext cx="19644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31;p15">
            <a:extLst>
              <a:ext uri="{FF2B5EF4-FFF2-40B4-BE49-F238E27FC236}">
                <a16:creationId xmlns:a16="http://schemas.microsoft.com/office/drawing/2014/main" id="{B7EDEABF-983A-48FA-85A8-811D3D9BA73F}"/>
              </a:ext>
            </a:extLst>
          </p:cNvPr>
          <p:cNvSpPr/>
          <p:nvPr/>
        </p:nvSpPr>
        <p:spPr>
          <a:xfrm>
            <a:off x="6696118" y="2887017"/>
            <a:ext cx="11286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NO_CLIENTE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32;p15">
            <a:extLst>
              <a:ext uri="{FF2B5EF4-FFF2-40B4-BE49-F238E27FC236}">
                <a16:creationId xmlns:a16="http://schemas.microsoft.com/office/drawing/2014/main" id="{D53F8B52-1336-45A6-B8CB-74B09D8C158B}"/>
              </a:ext>
            </a:extLst>
          </p:cNvPr>
          <p:cNvSpPr/>
          <p:nvPr/>
        </p:nvSpPr>
        <p:spPr>
          <a:xfrm>
            <a:off x="6696118" y="3306918"/>
            <a:ext cx="11286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NOMBRE_CLI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33;p15">
            <a:extLst>
              <a:ext uri="{FF2B5EF4-FFF2-40B4-BE49-F238E27FC236}">
                <a16:creationId xmlns:a16="http://schemas.microsoft.com/office/drawing/2014/main" id="{3C5030FD-5543-416C-A088-210C197F5CD7}"/>
              </a:ext>
            </a:extLst>
          </p:cNvPr>
          <p:cNvSpPr/>
          <p:nvPr/>
        </p:nvSpPr>
        <p:spPr>
          <a:xfrm>
            <a:off x="6696118" y="3726820"/>
            <a:ext cx="11286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DIR_CLI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34;p15">
            <a:extLst>
              <a:ext uri="{FF2B5EF4-FFF2-40B4-BE49-F238E27FC236}">
                <a16:creationId xmlns:a16="http://schemas.microsoft.com/office/drawing/2014/main" id="{F50C2CCD-6186-42C9-AA67-6D563DBBBF39}"/>
              </a:ext>
            </a:extLst>
          </p:cNvPr>
          <p:cNvSpPr/>
          <p:nvPr/>
        </p:nvSpPr>
        <p:spPr>
          <a:xfrm>
            <a:off x="6696118" y="4146721"/>
            <a:ext cx="11286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35;p15">
            <a:extLst>
              <a:ext uri="{FF2B5EF4-FFF2-40B4-BE49-F238E27FC236}">
                <a16:creationId xmlns:a16="http://schemas.microsoft.com/office/drawing/2014/main" id="{2F2D08E2-C3CD-4DF4-8A5D-9CCD0E27E6B3}"/>
              </a:ext>
            </a:extLst>
          </p:cNvPr>
          <p:cNvSpPr/>
          <p:nvPr/>
        </p:nvSpPr>
        <p:spPr>
          <a:xfrm>
            <a:off x="6696118" y="4566622"/>
            <a:ext cx="11286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FORMA_P_CLI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36;p15">
            <a:extLst>
              <a:ext uri="{FF2B5EF4-FFF2-40B4-BE49-F238E27FC236}">
                <a16:creationId xmlns:a16="http://schemas.microsoft.com/office/drawing/2014/main" id="{9BCCFF08-C648-43FC-A84B-B1FF0E01032D}"/>
              </a:ext>
            </a:extLst>
          </p:cNvPr>
          <p:cNvSpPr/>
          <p:nvPr/>
        </p:nvSpPr>
        <p:spPr>
          <a:xfrm>
            <a:off x="6696118" y="4986524"/>
            <a:ext cx="11286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RFC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137;p15">
            <a:extLst>
              <a:ext uri="{FF2B5EF4-FFF2-40B4-BE49-F238E27FC236}">
                <a16:creationId xmlns:a16="http://schemas.microsoft.com/office/drawing/2014/main" id="{F494D39C-E6D1-417D-8E89-3FA2ABAD4EF8}"/>
              </a:ext>
            </a:extLst>
          </p:cNvPr>
          <p:cNvCxnSpPr>
            <a:endCxn id="35" idx="2"/>
          </p:cNvCxnSpPr>
          <p:nvPr/>
        </p:nvCxnSpPr>
        <p:spPr>
          <a:xfrm rot="16200000" flipH="1">
            <a:off x="6441418" y="2797617"/>
            <a:ext cx="2850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138;p15">
            <a:extLst>
              <a:ext uri="{FF2B5EF4-FFF2-40B4-BE49-F238E27FC236}">
                <a16:creationId xmlns:a16="http://schemas.microsoft.com/office/drawing/2014/main" id="{5AE5955C-B208-4C22-8F10-94892CB41622}"/>
              </a:ext>
            </a:extLst>
          </p:cNvPr>
          <p:cNvCxnSpPr>
            <a:endCxn id="36" idx="2"/>
          </p:cNvCxnSpPr>
          <p:nvPr/>
        </p:nvCxnSpPr>
        <p:spPr>
          <a:xfrm rot="16200000" flipH="1">
            <a:off x="6231568" y="3007668"/>
            <a:ext cx="7047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139;p15">
            <a:extLst>
              <a:ext uri="{FF2B5EF4-FFF2-40B4-BE49-F238E27FC236}">
                <a16:creationId xmlns:a16="http://schemas.microsoft.com/office/drawing/2014/main" id="{21F99096-D33B-49E0-911C-5165BB3D8701}"/>
              </a:ext>
            </a:extLst>
          </p:cNvPr>
          <p:cNvCxnSpPr>
            <a:endCxn id="37" idx="2"/>
          </p:cNvCxnSpPr>
          <p:nvPr/>
        </p:nvCxnSpPr>
        <p:spPr>
          <a:xfrm rot="16200000" flipH="1">
            <a:off x="6021568" y="3217570"/>
            <a:ext cx="11247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140;p15">
            <a:extLst>
              <a:ext uri="{FF2B5EF4-FFF2-40B4-BE49-F238E27FC236}">
                <a16:creationId xmlns:a16="http://schemas.microsoft.com/office/drawing/2014/main" id="{50FBDCFC-0A57-4188-B2A0-E62D1630D080}"/>
              </a:ext>
            </a:extLst>
          </p:cNvPr>
          <p:cNvCxnSpPr>
            <a:endCxn id="38" idx="2"/>
          </p:cNvCxnSpPr>
          <p:nvPr/>
        </p:nvCxnSpPr>
        <p:spPr>
          <a:xfrm rot="16200000" flipH="1">
            <a:off x="5811568" y="3427471"/>
            <a:ext cx="15447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41;p15">
            <a:extLst>
              <a:ext uri="{FF2B5EF4-FFF2-40B4-BE49-F238E27FC236}">
                <a16:creationId xmlns:a16="http://schemas.microsoft.com/office/drawing/2014/main" id="{EFBC426F-F36D-48A8-8640-F5D7A2C7C863}"/>
              </a:ext>
            </a:extLst>
          </p:cNvPr>
          <p:cNvCxnSpPr>
            <a:endCxn id="39" idx="2"/>
          </p:cNvCxnSpPr>
          <p:nvPr/>
        </p:nvCxnSpPr>
        <p:spPr>
          <a:xfrm rot="16200000" flipH="1">
            <a:off x="5601718" y="3637522"/>
            <a:ext cx="19644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142;p15">
            <a:extLst>
              <a:ext uri="{FF2B5EF4-FFF2-40B4-BE49-F238E27FC236}">
                <a16:creationId xmlns:a16="http://schemas.microsoft.com/office/drawing/2014/main" id="{2EE41910-8B85-4084-9547-9B794BE1C67C}"/>
              </a:ext>
            </a:extLst>
          </p:cNvPr>
          <p:cNvCxnSpPr>
            <a:endCxn id="40" idx="2"/>
          </p:cNvCxnSpPr>
          <p:nvPr/>
        </p:nvCxnSpPr>
        <p:spPr>
          <a:xfrm rot="16200000" flipH="1">
            <a:off x="5391718" y="3847424"/>
            <a:ext cx="23844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143;p15">
            <a:extLst>
              <a:ext uri="{FF2B5EF4-FFF2-40B4-BE49-F238E27FC236}">
                <a16:creationId xmlns:a16="http://schemas.microsoft.com/office/drawing/2014/main" id="{EEAAA8CF-9681-40F9-88B8-1CDB1971AD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0828" y="2797590"/>
            <a:ext cx="2850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144;p15">
            <a:extLst>
              <a:ext uri="{FF2B5EF4-FFF2-40B4-BE49-F238E27FC236}">
                <a16:creationId xmlns:a16="http://schemas.microsoft.com/office/drawing/2014/main" id="{A61CE930-9961-4204-B8E3-C7CAD95B68E6}"/>
              </a:ext>
            </a:extLst>
          </p:cNvPr>
          <p:cNvSpPr/>
          <p:nvPr/>
        </p:nvSpPr>
        <p:spPr>
          <a:xfrm>
            <a:off x="8033407" y="2472768"/>
            <a:ext cx="1128600" cy="33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45;p15">
            <a:extLst>
              <a:ext uri="{FF2B5EF4-FFF2-40B4-BE49-F238E27FC236}">
                <a16:creationId xmlns:a16="http://schemas.microsoft.com/office/drawing/2014/main" id="{8172283C-28BC-45AE-AACD-22D6F5B5696C}"/>
              </a:ext>
            </a:extLst>
          </p:cNvPr>
          <p:cNvSpPr/>
          <p:nvPr/>
        </p:nvSpPr>
        <p:spPr>
          <a:xfrm>
            <a:off x="8849400" y="2923080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COD_VENTA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46;p15">
            <a:extLst>
              <a:ext uri="{FF2B5EF4-FFF2-40B4-BE49-F238E27FC236}">
                <a16:creationId xmlns:a16="http://schemas.microsoft.com/office/drawing/2014/main" id="{267FD8D0-8040-4B2D-B1C0-CA6CBF864EC0}"/>
              </a:ext>
            </a:extLst>
          </p:cNvPr>
          <p:cNvSpPr/>
          <p:nvPr/>
        </p:nvSpPr>
        <p:spPr>
          <a:xfrm>
            <a:off x="8849400" y="3305156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F_VENTA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47;p15">
            <a:extLst>
              <a:ext uri="{FF2B5EF4-FFF2-40B4-BE49-F238E27FC236}">
                <a16:creationId xmlns:a16="http://schemas.microsoft.com/office/drawing/2014/main" id="{8A145778-FE3F-46C5-8768-D8FCB3305982}"/>
              </a:ext>
            </a:extLst>
          </p:cNvPr>
          <p:cNvSpPr/>
          <p:nvPr/>
        </p:nvSpPr>
        <p:spPr>
          <a:xfrm>
            <a:off x="8849400" y="3725056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FORMA_P_VEN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48;p15">
            <a:extLst>
              <a:ext uri="{FF2B5EF4-FFF2-40B4-BE49-F238E27FC236}">
                <a16:creationId xmlns:a16="http://schemas.microsoft.com/office/drawing/2014/main" id="{84581246-03AC-40EF-A792-4EA40DF39A51}"/>
              </a:ext>
            </a:extLst>
          </p:cNvPr>
          <p:cNvSpPr/>
          <p:nvPr/>
        </p:nvSpPr>
        <p:spPr>
          <a:xfrm>
            <a:off x="8849400" y="4144956"/>
            <a:ext cx="1208700" cy="330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149;p15">
            <a:extLst>
              <a:ext uri="{FF2B5EF4-FFF2-40B4-BE49-F238E27FC236}">
                <a16:creationId xmlns:a16="http://schemas.microsoft.com/office/drawing/2014/main" id="{12D781EC-2F37-4E65-BD61-278603552BC1}"/>
              </a:ext>
            </a:extLst>
          </p:cNvPr>
          <p:cNvCxnSpPr>
            <a:endCxn id="49" idx="2"/>
          </p:cNvCxnSpPr>
          <p:nvPr/>
        </p:nvCxnSpPr>
        <p:spPr>
          <a:xfrm rot="16200000" flipH="1">
            <a:off x="8594700" y="2833680"/>
            <a:ext cx="2850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150;p15">
            <a:extLst>
              <a:ext uri="{FF2B5EF4-FFF2-40B4-BE49-F238E27FC236}">
                <a16:creationId xmlns:a16="http://schemas.microsoft.com/office/drawing/2014/main" id="{11C47D8C-BE63-4832-BC55-B58227B7268E}"/>
              </a:ext>
            </a:extLst>
          </p:cNvPr>
          <p:cNvCxnSpPr>
            <a:endCxn id="50" idx="2"/>
          </p:cNvCxnSpPr>
          <p:nvPr/>
        </p:nvCxnSpPr>
        <p:spPr>
          <a:xfrm rot="16200000" flipH="1">
            <a:off x="8384850" y="3005906"/>
            <a:ext cx="7047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151;p15">
            <a:extLst>
              <a:ext uri="{FF2B5EF4-FFF2-40B4-BE49-F238E27FC236}">
                <a16:creationId xmlns:a16="http://schemas.microsoft.com/office/drawing/2014/main" id="{2BEF0050-EF09-444C-B690-F4B0F02DF5BE}"/>
              </a:ext>
            </a:extLst>
          </p:cNvPr>
          <p:cNvCxnSpPr>
            <a:endCxn id="51" idx="2"/>
          </p:cNvCxnSpPr>
          <p:nvPr/>
        </p:nvCxnSpPr>
        <p:spPr>
          <a:xfrm rot="16200000" flipH="1">
            <a:off x="8174850" y="3215806"/>
            <a:ext cx="11247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152;p15">
            <a:extLst>
              <a:ext uri="{FF2B5EF4-FFF2-40B4-BE49-F238E27FC236}">
                <a16:creationId xmlns:a16="http://schemas.microsoft.com/office/drawing/2014/main" id="{BFA4E06D-3A75-4770-9ADB-D330611A5955}"/>
              </a:ext>
            </a:extLst>
          </p:cNvPr>
          <p:cNvCxnSpPr>
            <a:endCxn id="52" idx="2"/>
          </p:cNvCxnSpPr>
          <p:nvPr/>
        </p:nvCxnSpPr>
        <p:spPr>
          <a:xfrm rot="16200000" flipH="1">
            <a:off x="7964850" y="3425706"/>
            <a:ext cx="1544700" cy="2244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661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6CCA7-D5A9-45B3-B2DF-976C92C9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Se </a:t>
            </a:r>
            <a:r>
              <a:rPr lang="en-US" sz="3200" dirty="0" err="1"/>
              <a:t>construye</a:t>
            </a:r>
            <a:r>
              <a:rPr lang="en-US" sz="3200" dirty="0"/>
              <a:t> las </a:t>
            </a:r>
            <a:r>
              <a:rPr lang="en-US" sz="3200" dirty="0" err="1"/>
              <a:t>tablas</a:t>
            </a:r>
            <a:r>
              <a:rPr lang="en-US" sz="3200" dirty="0"/>
              <a:t> con </a:t>
            </a:r>
            <a:r>
              <a:rPr lang="en-US" sz="3200" dirty="0" err="1"/>
              <a:t>descripción</a:t>
            </a:r>
            <a:r>
              <a:rPr lang="en-US" sz="3200" dirty="0"/>
              <a:t> del </a:t>
            </a:r>
            <a:r>
              <a:rPr lang="en-US" sz="3200" dirty="0" err="1"/>
              <a:t>contenido</a:t>
            </a:r>
            <a:r>
              <a:rPr lang="en-US" sz="3200" dirty="0"/>
              <a:t> </a:t>
            </a:r>
            <a:endParaRPr lang="es-MX" sz="3200" dirty="0"/>
          </a:p>
        </p:txBody>
      </p:sp>
      <p:graphicFrame>
        <p:nvGraphicFramePr>
          <p:cNvPr id="4" name="Google Shape;158;p16">
            <a:extLst>
              <a:ext uri="{FF2B5EF4-FFF2-40B4-BE49-F238E27FC236}">
                <a16:creationId xmlns:a16="http://schemas.microsoft.com/office/drawing/2014/main" id="{89186E6F-4A5A-435D-A61E-A2A9AE1F9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379789"/>
              </p:ext>
            </p:extLst>
          </p:nvPr>
        </p:nvGraphicFramePr>
        <p:xfrm>
          <a:off x="723899" y="2425550"/>
          <a:ext cx="10571997" cy="3943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2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PRODUCTOS</a:t>
                      </a:r>
                      <a:endParaRPr sz="2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COD_PROD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que corresponde al código del producto. El código es único por producto y tiene un máximo de 8 dígitos.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NOMBRE_PROD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al nombre del producto.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al tipo de producto.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TALLA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correspondiente a la talla de producto.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F_COMPRA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en que se compró el producto.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0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F_VENTA_PROD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en que se vendió el producto al cliente.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0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CANT_EXIST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correspondiente a la cantidad existente en bodega/almacen.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6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C6F0C4B-8B00-4AFE-B67C-11C64B4B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pPr algn="ctr"/>
            <a:r>
              <a:rPr lang="en-US" sz="3200" dirty="0"/>
              <a:t>Se </a:t>
            </a:r>
            <a:r>
              <a:rPr lang="en-US" sz="3200" dirty="0" err="1"/>
              <a:t>construye</a:t>
            </a:r>
            <a:r>
              <a:rPr lang="en-US" sz="3200" dirty="0"/>
              <a:t> las </a:t>
            </a:r>
            <a:r>
              <a:rPr lang="en-US" sz="3200" dirty="0" err="1"/>
              <a:t>tablas</a:t>
            </a:r>
            <a:r>
              <a:rPr lang="en-US" sz="3200" dirty="0"/>
              <a:t> con </a:t>
            </a:r>
            <a:r>
              <a:rPr lang="en-US" sz="3200" dirty="0" err="1"/>
              <a:t>descripción</a:t>
            </a:r>
            <a:r>
              <a:rPr lang="en-US" sz="3200" dirty="0"/>
              <a:t> del </a:t>
            </a:r>
            <a:r>
              <a:rPr lang="en-US" sz="3200" dirty="0" err="1"/>
              <a:t>contenido</a:t>
            </a:r>
            <a:r>
              <a:rPr lang="en-US" sz="3200" dirty="0"/>
              <a:t> </a:t>
            </a:r>
            <a:endParaRPr lang="es-MX" sz="3200" dirty="0"/>
          </a:p>
        </p:txBody>
      </p:sp>
      <p:graphicFrame>
        <p:nvGraphicFramePr>
          <p:cNvPr id="5" name="Google Shape;164;p17">
            <a:extLst>
              <a:ext uri="{FF2B5EF4-FFF2-40B4-BE49-F238E27FC236}">
                <a16:creationId xmlns:a16="http://schemas.microsoft.com/office/drawing/2014/main" id="{3968D784-4D9E-4DA5-85D1-ACFC910C2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893173"/>
              </p:ext>
            </p:extLst>
          </p:nvPr>
        </p:nvGraphicFramePr>
        <p:xfrm>
          <a:off x="1057275" y="2568425"/>
          <a:ext cx="10420350" cy="38419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17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EMPLEADOS</a:t>
                      </a:r>
                      <a:endParaRPr sz="2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que corresponde al código del producto. El código es único por empleado y tiene un máximo de 8 dígitos.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5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NOMBRE_EMP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al nombre del empleado (nombres y apellidos).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95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DIR_EMP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 la dirección del empleado (calle, número, colonia, municipio, estado).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95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TELEFONO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correspondiente al número telefónico del empleado (10 dígitos).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95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CURP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 la Clave Única de Registro de Población del empleado (18 caracteres).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42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5F067FE-CF1C-4E7A-A868-846A5CC4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pPr algn="ctr"/>
            <a:r>
              <a:rPr lang="en-US" sz="3200" dirty="0"/>
              <a:t>Se </a:t>
            </a:r>
            <a:r>
              <a:rPr lang="en-US" sz="3200" dirty="0" err="1"/>
              <a:t>construye</a:t>
            </a:r>
            <a:r>
              <a:rPr lang="en-US" sz="3200" dirty="0"/>
              <a:t> las </a:t>
            </a:r>
            <a:r>
              <a:rPr lang="en-US" sz="3200" dirty="0" err="1"/>
              <a:t>tablas</a:t>
            </a:r>
            <a:r>
              <a:rPr lang="en-US" sz="3200" dirty="0"/>
              <a:t> con </a:t>
            </a:r>
            <a:r>
              <a:rPr lang="en-US" sz="3200" dirty="0" err="1"/>
              <a:t>descripción</a:t>
            </a:r>
            <a:r>
              <a:rPr lang="en-US" sz="3200" dirty="0"/>
              <a:t> del </a:t>
            </a:r>
            <a:r>
              <a:rPr lang="en-US" sz="3200" dirty="0" err="1"/>
              <a:t>contenido</a:t>
            </a:r>
            <a:r>
              <a:rPr lang="en-US" sz="3200" dirty="0"/>
              <a:t> </a:t>
            </a:r>
            <a:endParaRPr lang="es-MX" sz="3200" dirty="0"/>
          </a:p>
        </p:txBody>
      </p:sp>
      <p:graphicFrame>
        <p:nvGraphicFramePr>
          <p:cNvPr id="5" name="Google Shape;170;p18">
            <a:extLst>
              <a:ext uri="{FF2B5EF4-FFF2-40B4-BE49-F238E27FC236}">
                <a16:creationId xmlns:a16="http://schemas.microsoft.com/office/drawing/2014/main" id="{1443C268-F2A9-45F8-9F03-290F49FFB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284310"/>
              </p:ext>
            </p:extLst>
          </p:nvPr>
        </p:nvGraphicFramePr>
        <p:xfrm>
          <a:off x="819149" y="2222499"/>
          <a:ext cx="10563225" cy="4153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769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CLIENTES</a:t>
                      </a:r>
                      <a:endParaRPr sz="2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7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NO_CLIENTE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que corresponde al código del cliente. El código es único por cliente y tiene un máximo de 10 dígitos.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78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NOMBRE_CLI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al nombre del cliente (nombres y apellidos).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78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DIR_CLI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 la dirección del cliente (calle, número, colonia, municipio, estado).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78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al email del cliente (35 caracteres).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78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FORMA_PAGO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 la forma de pago del cliente.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78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RFC</a:t>
                      </a:r>
                      <a:endParaRPr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al RFC para facturación (13 dígitos).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85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4B66F2F-FB8A-4981-8B50-8677AF8F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pPr algn="ctr"/>
            <a:r>
              <a:rPr lang="en-US" sz="3200" dirty="0"/>
              <a:t>Se </a:t>
            </a:r>
            <a:r>
              <a:rPr lang="en-US" sz="3200" dirty="0" err="1"/>
              <a:t>construye</a:t>
            </a:r>
            <a:r>
              <a:rPr lang="en-US" sz="3200" dirty="0"/>
              <a:t> las </a:t>
            </a:r>
            <a:r>
              <a:rPr lang="en-US" sz="3200" dirty="0" err="1"/>
              <a:t>tablas</a:t>
            </a:r>
            <a:r>
              <a:rPr lang="en-US" sz="3200" dirty="0"/>
              <a:t> con </a:t>
            </a:r>
            <a:r>
              <a:rPr lang="en-US" sz="3200" dirty="0" err="1"/>
              <a:t>descripción</a:t>
            </a:r>
            <a:r>
              <a:rPr lang="en-US" sz="3200" dirty="0"/>
              <a:t> del </a:t>
            </a:r>
            <a:r>
              <a:rPr lang="en-US" sz="3200" dirty="0" err="1"/>
              <a:t>contenido</a:t>
            </a:r>
            <a:r>
              <a:rPr lang="en-US" sz="3200" dirty="0"/>
              <a:t> </a:t>
            </a:r>
            <a:endParaRPr lang="es-MX" sz="3200" dirty="0"/>
          </a:p>
        </p:txBody>
      </p:sp>
      <p:graphicFrame>
        <p:nvGraphicFramePr>
          <p:cNvPr id="5" name="Google Shape;176;p19">
            <a:extLst>
              <a:ext uri="{FF2B5EF4-FFF2-40B4-BE49-F238E27FC236}">
                <a16:creationId xmlns:a16="http://schemas.microsoft.com/office/drawing/2014/main" id="{692713B9-AB87-4576-8D59-AD4DCE0C7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048521"/>
              </p:ext>
            </p:extLst>
          </p:nvPr>
        </p:nvGraphicFramePr>
        <p:xfrm>
          <a:off x="628650" y="2816075"/>
          <a:ext cx="11201400" cy="36197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201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VENTA</a:t>
                      </a:r>
                      <a:endParaRPr sz="2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0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COD_VENTA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que corresponde al código de venta. El código es único por venta y tiene un máximo de 10 dígitos.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01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F_VENTA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en que se realizó la venta.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01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FORMA_P_VEN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correspondiente a la forma de pago de la venta.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01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correspondiente al total del monto pagado.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39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3C0D6EF-785A-48C8-8399-017B0C598C77}"/>
              </a:ext>
            </a:extLst>
          </p:cNvPr>
          <p:cNvSpPr txBox="1">
            <a:spLocks/>
          </p:cNvSpPr>
          <p:nvPr/>
        </p:nvSpPr>
        <p:spPr>
          <a:xfrm>
            <a:off x="962400" y="599587"/>
            <a:ext cx="10571998" cy="135303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Se </a:t>
            </a:r>
            <a:r>
              <a:rPr lang="en-US" sz="2800" dirty="0" err="1"/>
              <a:t>construye</a:t>
            </a:r>
            <a:r>
              <a:rPr lang="en-US" sz="2800" dirty="0"/>
              <a:t> las </a:t>
            </a:r>
            <a:r>
              <a:rPr lang="en-US" sz="2800" dirty="0" err="1"/>
              <a:t>tablas</a:t>
            </a:r>
            <a:r>
              <a:rPr lang="en-US" sz="2800" dirty="0"/>
              <a:t> con </a:t>
            </a:r>
            <a:r>
              <a:rPr lang="en-US" sz="2800" dirty="0" err="1"/>
              <a:t>descripción</a:t>
            </a:r>
            <a:r>
              <a:rPr lang="en-US" sz="2800" dirty="0"/>
              <a:t> del </a:t>
            </a:r>
            <a:r>
              <a:rPr lang="en-US" sz="2800" dirty="0" err="1"/>
              <a:t>contenido</a:t>
            </a:r>
            <a:r>
              <a:rPr lang="en-US" sz="2800" dirty="0"/>
              <a:t> extra para </a:t>
            </a:r>
            <a:r>
              <a:rPr lang="en-US" sz="2800" dirty="0" err="1"/>
              <a:t>tenerla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referencia</a:t>
            </a:r>
            <a:r>
              <a:rPr lang="en-US" sz="2800" dirty="0"/>
              <a:t> al </a:t>
            </a:r>
            <a:r>
              <a:rPr lang="en-US" sz="2800" dirty="0" err="1"/>
              <a:t>momento</a:t>
            </a:r>
            <a:r>
              <a:rPr lang="en-US" sz="2800" dirty="0"/>
              <a:t> de  </a:t>
            </a:r>
            <a:r>
              <a:rPr lang="en-US" sz="2800" dirty="0" err="1"/>
              <a:t>crear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modelo</a:t>
            </a:r>
            <a:r>
              <a:rPr lang="en-US" sz="2800" dirty="0"/>
              <a:t> de E/R y </a:t>
            </a:r>
            <a:r>
              <a:rPr lang="en-US" sz="2800" dirty="0" err="1"/>
              <a:t>asignaremos</a:t>
            </a:r>
            <a:r>
              <a:rPr lang="en-US" sz="2800" dirty="0"/>
              <a:t> un </a:t>
            </a:r>
            <a:r>
              <a:rPr lang="en-US" sz="2800" dirty="0" err="1"/>
              <a:t>dato</a:t>
            </a:r>
            <a:r>
              <a:rPr lang="en-US" sz="2800" dirty="0"/>
              <a:t> extra que sera </a:t>
            </a:r>
            <a:r>
              <a:rPr lang="en-US" sz="2800" dirty="0" err="1"/>
              <a:t>fecha</a:t>
            </a:r>
            <a:r>
              <a:rPr lang="en-US" sz="2800" dirty="0"/>
              <a:t>. </a:t>
            </a:r>
            <a:r>
              <a:rPr lang="en-US" sz="3200" dirty="0"/>
              <a:t> </a:t>
            </a:r>
            <a:endParaRPr lang="es-MX" sz="3200" dirty="0"/>
          </a:p>
        </p:txBody>
      </p:sp>
      <p:graphicFrame>
        <p:nvGraphicFramePr>
          <p:cNvPr id="5" name="Google Shape;182;p20">
            <a:extLst>
              <a:ext uri="{FF2B5EF4-FFF2-40B4-BE49-F238E27FC236}">
                <a16:creationId xmlns:a16="http://schemas.microsoft.com/office/drawing/2014/main" id="{B6518EB4-8BDA-44C6-B1EC-74F039C33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710448"/>
              </p:ext>
            </p:extLst>
          </p:nvPr>
        </p:nvGraphicFramePr>
        <p:xfrm>
          <a:off x="819150" y="2222500"/>
          <a:ext cx="10839450" cy="41306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8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4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3637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PRODUCTOS-VENTA</a:t>
                      </a:r>
                      <a:endParaRPr sz="3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2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COD_P</a:t>
                      </a:r>
                      <a:endParaRPr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que corresponde al código de producto vendido.</a:t>
                      </a:r>
                      <a:endParaRPr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2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COD_V</a:t>
                      </a:r>
                      <a:endParaRPr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que corresponde al código de venta.</a:t>
                      </a:r>
                      <a:endParaRPr sz="2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2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</a:t>
                      </a:r>
                      <a:endParaRPr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</a:t>
                      </a:r>
                      <a:r>
                        <a:rPr lang="en" sz="2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2000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</a:t>
                      </a:r>
                      <a:r>
                        <a:rPr lang="en" sz="2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que se </a:t>
                      </a:r>
                      <a:r>
                        <a:rPr lang="en" sz="2000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realizó</a:t>
                      </a:r>
                      <a:r>
                        <a:rPr lang="en" sz="2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</a:t>
                      </a:r>
                      <a:r>
                        <a:rPr lang="en" sz="2000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venta</a:t>
                      </a:r>
                      <a:r>
                        <a:rPr lang="en" sz="2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2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</a:t>
                      </a:r>
                      <a:endParaRPr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que corresponde a la cantidad de producto.</a:t>
                      </a:r>
                      <a:endParaRPr sz="2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3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1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8DE8E-34AA-4458-9BCA-9396829C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Desarrollo 	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2A362-BCF6-49A5-8EA8-56F79DD5C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5950"/>
            <a:ext cx="12115800" cy="4762499"/>
          </a:xfrm>
        </p:spPr>
        <p:txBody>
          <a:bodyPr>
            <a:normAutofit fontScale="47500" lnSpcReduction="20000"/>
          </a:bodyPr>
          <a:lstStyle/>
          <a:p>
            <a:pPr algn="l"/>
            <a:endParaRPr lang="es-MX" sz="3100" b="0" i="0" dirty="0">
              <a:effectLst/>
              <a:latin typeface="La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2800" b="1" i="0" dirty="0">
                <a:effectLst/>
                <a:latin typeface="Lato"/>
              </a:rPr>
              <a:t>b) Desarrollo:</a:t>
            </a:r>
            <a:endParaRPr lang="es-MX" sz="2800" b="0" i="0" dirty="0">
              <a:effectLst/>
              <a:latin typeface="Lato"/>
            </a:endParaRPr>
          </a:p>
          <a:p>
            <a:pPr algn="l"/>
            <a:r>
              <a:rPr lang="es-MX" sz="3100" b="0" i="0" dirty="0">
                <a:effectLst/>
                <a:latin typeface="Gilroy"/>
              </a:rPr>
              <a:t>Se requiere desarrollar la normalización a partir del Modelo Relacional para la tienda de ropa: </a:t>
            </a:r>
            <a:r>
              <a:rPr lang="es-MX" sz="3100" b="0" i="0" dirty="0" err="1">
                <a:effectLst/>
                <a:latin typeface="Gilroy"/>
              </a:rPr>
              <a:t>Modarte</a:t>
            </a:r>
            <a:r>
              <a:rPr lang="es-MX" sz="3100" b="0" i="0" dirty="0">
                <a:effectLst/>
                <a:latin typeface="Gilroy"/>
              </a:rPr>
              <a:t> S.A. de C.V.</a:t>
            </a:r>
          </a:p>
          <a:p>
            <a:pPr algn="l"/>
            <a:br>
              <a:rPr lang="es-MX" sz="3100" dirty="0"/>
            </a:br>
            <a:r>
              <a:rPr lang="es-MX" sz="3100" b="1" i="0" dirty="0">
                <a:effectLst/>
                <a:latin typeface="Gilroy"/>
              </a:rPr>
              <a:t>-Paso 1: Modelo Entidad-Relación</a:t>
            </a:r>
            <a:endParaRPr lang="es-MX" sz="3100" b="0" i="0" dirty="0">
              <a:effectLst/>
              <a:latin typeface="Gilroy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2800" b="0" i="0" dirty="0">
                <a:effectLst/>
                <a:latin typeface="Lato"/>
              </a:rPr>
              <a:t>La tienda de ropa </a:t>
            </a:r>
            <a:r>
              <a:rPr lang="es-MX" sz="2800" b="0" i="0" dirty="0" err="1">
                <a:effectLst/>
                <a:latin typeface="Lato"/>
              </a:rPr>
              <a:t>Modarte</a:t>
            </a:r>
            <a:r>
              <a:rPr lang="es-MX" sz="2800" b="0" i="0" dirty="0">
                <a:effectLst/>
                <a:latin typeface="Lato"/>
              </a:rPr>
              <a:t> S.A. de C.V. cuenta con diversos productos para dama, caballero, niño y niña, por lo que requiere generar un Modelo Entidad-Relación para el control de inventarios y gestión de las ventas.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2800" b="0" i="0" dirty="0">
                <a:effectLst/>
                <a:latin typeface="Lato"/>
              </a:rPr>
              <a:t>Se requiere elaborar 3 tablas: productos, empleados y clientes.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2800" b="0" i="0" dirty="0">
                <a:effectLst/>
                <a:latin typeface="Lato"/>
              </a:rPr>
              <a:t>En la tabla </a:t>
            </a:r>
            <a:r>
              <a:rPr lang="es-MX" sz="2800" b="1" i="0" dirty="0">
                <a:effectLst/>
                <a:latin typeface="Lato"/>
              </a:rPr>
              <a:t>Productos</a:t>
            </a:r>
            <a:r>
              <a:rPr lang="es-MX" sz="2800" b="0" i="0" dirty="0">
                <a:effectLst/>
                <a:latin typeface="Lato"/>
              </a:rPr>
              <a:t> deben considerarse los siguientes campos: código de producto, nombre de producto, tipo, talla, fecha de compra, fecha de venta y cantidad en existencia.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2800" b="0" i="0" dirty="0">
                <a:effectLst/>
                <a:latin typeface="Lato"/>
              </a:rPr>
              <a:t>En la tabla </a:t>
            </a:r>
            <a:r>
              <a:rPr lang="es-MX" sz="2800" b="1" i="0" dirty="0">
                <a:effectLst/>
                <a:latin typeface="Lato"/>
              </a:rPr>
              <a:t>Empleados</a:t>
            </a:r>
            <a:r>
              <a:rPr lang="es-MX" sz="2800" b="0" i="0" dirty="0">
                <a:effectLst/>
                <a:latin typeface="Lato"/>
              </a:rPr>
              <a:t> deben considerarse los siguientes campos: ID de empleado, nombre del empleado, dirección, teléfono y CURP.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2800" b="0" i="0" dirty="0">
                <a:effectLst/>
                <a:latin typeface="Lato"/>
              </a:rPr>
              <a:t>En la tabla </a:t>
            </a:r>
            <a:r>
              <a:rPr lang="es-MX" sz="2800" b="1" i="0" dirty="0">
                <a:effectLst/>
                <a:latin typeface="Lato"/>
              </a:rPr>
              <a:t>Clientes</a:t>
            </a:r>
            <a:r>
              <a:rPr lang="es-MX" sz="2800" b="0" i="0" dirty="0">
                <a:effectLst/>
                <a:latin typeface="Lato"/>
              </a:rPr>
              <a:t> deben considerarse los siguientes campos: número de cliente, nombre del Cliente, dirección, e-mail, forma de pago, y RFC para facturación.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2800" b="0" i="0" dirty="0">
                <a:effectLst/>
                <a:latin typeface="Lato"/>
              </a:rPr>
              <a:t>En la tabla </a:t>
            </a:r>
            <a:r>
              <a:rPr lang="es-MX" sz="2800" b="1" i="0" dirty="0">
                <a:effectLst/>
                <a:latin typeface="Lato"/>
              </a:rPr>
              <a:t>Venta</a:t>
            </a:r>
            <a:r>
              <a:rPr lang="es-MX" sz="2800" b="0" i="0" dirty="0">
                <a:effectLst/>
                <a:latin typeface="Lato"/>
              </a:rPr>
              <a:t> deben considerarse los siguientes campos: código de venta, fecha de venta, forma de pago y total a pagar.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2800" b="0" i="0" dirty="0">
                <a:effectLst/>
                <a:latin typeface="Lato"/>
              </a:rPr>
              <a:t>La Relación Productos-Venta contiene los siguientes campos: código de producto y código de venta</a:t>
            </a:r>
          </a:p>
          <a:p>
            <a:pPr algn="l"/>
            <a:r>
              <a:rPr lang="es-MX" sz="3100" b="1" i="0" dirty="0">
                <a:effectLst/>
                <a:latin typeface="Gilroy"/>
              </a:rPr>
              <a:t>- Paso 2: Primera forma normal.</a:t>
            </a:r>
            <a:endParaRPr lang="es-MX" sz="3100" b="0" i="0" dirty="0">
              <a:effectLst/>
              <a:latin typeface="Gilroy"/>
            </a:endParaRPr>
          </a:p>
          <a:p>
            <a:pPr algn="l"/>
            <a:r>
              <a:rPr lang="es-MX" sz="3100" b="1" i="0" dirty="0">
                <a:effectLst/>
                <a:latin typeface="Gilroy"/>
              </a:rPr>
              <a:t>- Paso 3: Segunda forma normal.</a:t>
            </a:r>
            <a:endParaRPr lang="es-MX" sz="3100" b="0" i="0" dirty="0">
              <a:effectLst/>
              <a:latin typeface="Gilroy"/>
            </a:endParaRPr>
          </a:p>
          <a:p>
            <a:pPr algn="l"/>
            <a:r>
              <a:rPr lang="es-MX" sz="3100" b="1" i="0" dirty="0">
                <a:effectLst/>
                <a:latin typeface="Gilroy"/>
              </a:rPr>
              <a:t>- Paso 4: Tercera forma normal.</a:t>
            </a:r>
            <a:endParaRPr lang="es-MX" sz="3100" b="0" i="0" dirty="0">
              <a:effectLst/>
              <a:latin typeface="Gilroy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725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75843-79F7-47DB-AC57-5C106B8A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Entidad-Relación</a:t>
            </a:r>
            <a:r>
              <a:rPr lang="en-US" dirty="0"/>
              <a:t> </a:t>
            </a:r>
            <a:endParaRPr lang="es-MX" dirty="0"/>
          </a:p>
        </p:txBody>
      </p:sp>
      <p:grpSp>
        <p:nvGrpSpPr>
          <p:cNvPr id="4" name="Google Shape;195;p22">
            <a:extLst>
              <a:ext uri="{FF2B5EF4-FFF2-40B4-BE49-F238E27FC236}">
                <a16:creationId xmlns:a16="http://schemas.microsoft.com/office/drawing/2014/main" id="{090CFC46-520B-451D-A399-082F82B31A19}"/>
              </a:ext>
            </a:extLst>
          </p:cNvPr>
          <p:cNvGrpSpPr/>
          <p:nvPr/>
        </p:nvGrpSpPr>
        <p:grpSpPr>
          <a:xfrm>
            <a:off x="923925" y="3781421"/>
            <a:ext cx="2536469" cy="2933704"/>
            <a:chOff x="385200" y="2506629"/>
            <a:chExt cx="1178994" cy="2018340"/>
          </a:xfrm>
          <a:solidFill>
            <a:schemeClr val="bg2">
              <a:lumMod val="75000"/>
              <a:lumOff val="25000"/>
            </a:schemeClr>
          </a:solidFill>
        </p:grpSpPr>
        <p:sp>
          <p:nvSpPr>
            <p:cNvPr id="5" name="Google Shape;196;p22">
              <a:extLst>
                <a:ext uri="{FF2B5EF4-FFF2-40B4-BE49-F238E27FC236}">
                  <a16:creationId xmlns:a16="http://schemas.microsoft.com/office/drawing/2014/main" id="{6D733C1E-AB2D-461E-B7C5-42E2A9ED182D}"/>
                </a:ext>
              </a:extLst>
            </p:cNvPr>
            <p:cNvSpPr/>
            <p:nvPr/>
          </p:nvSpPr>
          <p:spPr>
            <a:xfrm>
              <a:off x="385200" y="2506629"/>
              <a:ext cx="666300" cy="1953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Productos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97;p22">
              <a:extLst>
                <a:ext uri="{FF2B5EF4-FFF2-40B4-BE49-F238E27FC236}">
                  <a16:creationId xmlns:a16="http://schemas.microsoft.com/office/drawing/2014/main" id="{6A40BBF3-428E-4096-A616-07C3F1AB8310}"/>
                </a:ext>
              </a:extLst>
            </p:cNvPr>
            <p:cNvSpPr/>
            <p:nvPr/>
          </p:nvSpPr>
          <p:spPr>
            <a:xfrm>
              <a:off x="850794" y="2842444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COD_PROD</a:t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98;p22">
              <a:extLst>
                <a:ext uri="{FF2B5EF4-FFF2-40B4-BE49-F238E27FC236}">
                  <a16:creationId xmlns:a16="http://schemas.microsoft.com/office/drawing/2014/main" id="{EC2A20E4-5A08-4438-A465-E83B853CB37A}"/>
                </a:ext>
              </a:extLst>
            </p:cNvPr>
            <p:cNvSpPr/>
            <p:nvPr/>
          </p:nvSpPr>
          <p:spPr>
            <a:xfrm>
              <a:off x="850794" y="3090315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NOMBRE_PROD</a:t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99;p22">
              <a:extLst>
                <a:ext uri="{FF2B5EF4-FFF2-40B4-BE49-F238E27FC236}">
                  <a16:creationId xmlns:a16="http://schemas.microsoft.com/office/drawing/2014/main" id="{CCBBD59F-EB57-4A9C-AE17-FBECC4EB1E8C}"/>
                </a:ext>
              </a:extLst>
            </p:cNvPr>
            <p:cNvSpPr/>
            <p:nvPr/>
          </p:nvSpPr>
          <p:spPr>
            <a:xfrm>
              <a:off x="850794" y="3338185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TIPO</a:t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0;p22">
              <a:extLst>
                <a:ext uri="{FF2B5EF4-FFF2-40B4-BE49-F238E27FC236}">
                  <a16:creationId xmlns:a16="http://schemas.microsoft.com/office/drawing/2014/main" id="{113FF7CC-E8BC-4A6B-ACE0-3D3A266D6E7F}"/>
                </a:ext>
              </a:extLst>
            </p:cNvPr>
            <p:cNvSpPr/>
            <p:nvPr/>
          </p:nvSpPr>
          <p:spPr>
            <a:xfrm>
              <a:off x="850794" y="3586056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TALLA</a:t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1;p22">
              <a:extLst>
                <a:ext uri="{FF2B5EF4-FFF2-40B4-BE49-F238E27FC236}">
                  <a16:creationId xmlns:a16="http://schemas.microsoft.com/office/drawing/2014/main" id="{37F516A5-00AC-4DC5-A9E3-9737739867C1}"/>
                </a:ext>
              </a:extLst>
            </p:cNvPr>
            <p:cNvSpPr/>
            <p:nvPr/>
          </p:nvSpPr>
          <p:spPr>
            <a:xfrm>
              <a:off x="850794" y="3833927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F_COMPRA</a:t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2;p22">
              <a:extLst>
                <a:ext uri="{FF2B5EF4-FFF2-40B4-BE49-F238E27FC236}">
                  <a16:creationId xmlns:a16="http://schemas.microsoft.com/office/drawing/2014/main" id="{B609F3D8-4968-400B-87FB-D4A044821D4B}"/>
                </a:ext>
              </a:extLst>
            </p:cNvPr>
            <p:cNvSpPr/>
            <p:nvPr/>
          </p:nvSpPr>
          <p:spPr>
            <a:xfrm>
              <a:off x="850794" y="4081798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F_VENTA_PROD</a:t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3;p22">
              <a:extLst>
                <a:ext uri="{FF2B5EF4-FFF2-40B4-BE49-F238E27FC236}">
                  <a16:creationId xmlns:a16="http://schemas.microsoft.com/office/drawing/2014/main" id="{0A255267-A1CA-4E80-88F5-E0F696EF2912}"/>
                </a:ext>
              </a:extLst>
            </p:cNvPr>
            <p:cNvSpPr/>
            <p:nvPr/>
          </p:nvSpPr>
          <p:spPr>
            <a:xfrm>
              <a:off x="850794" y="4329669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CANT_EXIST</a:t>
              </a: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204;p22">
              <a:extLst>
                <a:ext uri="{FF2B5EF4-FFF2-40B4-BE49-F238E27FC236}">
                  <a16:creationId xmlns:a16="http://schemas.microsoft.com/office/drawing/2014/main" id="{DB12AB47-C34E-4C64-9915-35FE5BE23ABD}"/>
                </a:ext>
              </a:extLst>
            </p:cNvPr>
            <p:cNvCxnSpPr>
              <a:stCxn id="5" idx="2"/>
              <a:endCxn id="6" idx="2"/>
            </p:cNvCxnSpPr>
            <p:nvPr/>
          </p:nvCxnSpPr>
          <p:spPr>
            <a:xfrm rot="-5400000" flipH="1">
              <a:off x="665400" y="2754879"/>
              <a:ext cx="238200" cy="1323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205;p22">
              <a:extLst>
                <a:ext uri="{FF2B5EF4-FFF2-40B4-BE49-F238E27FC236}">
                  <a16:creationId xmlns:a16="http://schemas.microsoft.com/office/drawing/2014/main" id="{CB8CF510-A763-4FAB-97EC-35B25592ECE9}"/>
                </a:ext>
              </a:extLst>
            </p:cNvPr>
            <p:cNvCxnSpPr>
              <a:stCxn id="5" idx="2"/>
              <a:endCxn id="7" idx="2"/>
            </p:cNvCxnSpPr>
            <p:nvPr/>
          </p:nvCxnSpPr>
          <p:spPr>
            <a:xfrm rot="-5400000" flipH="1">
              <a:off x="541500" y="2878779"/>
              <a:ext cx="486000" cy="1323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206;p22">
              <a:extLst>
                <a:ext uri="{FF2B5EF4-FFF2-40B4-BE49-F238E27FC236}">
                  <a16:creationId xmlns:a16="http://schemas.microsoft.com/office/drawing/2014/main" id="{DBB579CA-B13E-471A-A5EF-BCFD2006DEA4}"/>
                </a:ext>
              </a:extLst>
            </p:cNvPr>
            <p:cNvCxnSpPr>
              <a:stCxn id="5" idx="2"/>
              <a:endCxn id="8" idx="2"/>
            </p:cNvCxnSpPr>
            <p:nvPr/>
          </p:nvCxnSpPr>
          <p:spPr>
            <a:xfrm rot="-5400000" flipH="1">
              <a:off x="417600" y="3002679"/>
              <a:ext cx="733800" cy="1323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207;p22">
              <a:extLst>
                <a:ext uri="{FF2B5EF4-FFF2-40B4-BE49-F238E27FC236}">
                  <a16:creationId xmlns:a16="http://schemas.microsoft.com/office/drawing/2014/main" id="{5415A8E4-CD82-471E-AC0B-F9590EDD5F0E}"/>
                </a:ext>
              </a:extLst>
            </p:cNvPr>
            <p:cNvCxnSpPr>
              <a:stCxn id="5" idx="2"/>
              <a:endCxn id="9" idx="2"/>
            </p:cNvCxnSpPr>
            <p:nvPr/>
          </p:nvCxnSpPr>
          <p:spPr>
            <a:xfrm rot="-5400000" flipH="1">
              <a:off x="293550" y="3126729"/>
              <a:ext cx="981900" cy="1323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208;p22">
              <a:extLst>
                <a:ext uri="{FF2B5EF4-FFF2-40B4-BE49-F238E27FC236}">
                  <a16:creationId xmlns:a16="http://schemas.microsoft.com/office/drawing/2014/main" id="{8A371255-ABDD-478E-B87D-C2847D984A9C}"/>
                </a:ext>
              </a:extLst>
            </p:cNvPr>
            <p:cNvCxnSpPr>
              <a:stCxn id="5" idx="2"/>
              <a:endCxn id="10" idx="2"/>
            </p:cNvCxnSpPr>
            <p:nvPr/>
          </p:nvCxnSpPr>
          <p:spPr>
            <a:xfrm rot="-5400000" flipH="1">
              <a:off x="169650" y="3250629"/>
              <a:ext cx="1229700" cy="1323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209;p22">
              <a:extLst>
                <a:ext uri="{FF2B5EF4-FFF2-40B4-BE49-F238E27FC236}">
                  <a16:creationId xmlns:a16="http://schemas.microsoft.com/office/drawing/2014/main" id="{4DFD8BF7-199F-4BAF-843F-E8EAED83831C}"/>
                </a:ext>
              </a:extLst>
            </p:cNvPr>
            <p:cNvCxnSpPr>
              <a:stCxn id="5" idx="2"/>
              <a:endCxn id="11" idx="2"/>
            </p:cNvCxnSpPr>
            <p:nvPr/>
          </p:nvCxnSpPr>
          <p:spPr>
            <a:xfrm rot="-5400000" flipH="1">
              <a:off x="45750" y="3374529"/>
              <a:ext cx="1477500" cy="1323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210;p22">
              <a:extLst>
                <a:ext uri="{FF2B5EF4-FFF2-40B4-BE49-F238E27FC236}">
                  <a16:creationId xmlns:a16="http://schemas.microsoft.com/office/drawing/2014/main" id="{54FA4916-2371-49B4-8303-0CF5A94CA6DC}"/>
                </a:ext>
              </a:extLst>
            </p:cNvPr>
            <p:cNvCxnSpPr>
              <a:stCxn id="5" idx="2"/>
              <a:endCxn id="12" idx="2"/>
            </p:cNvCxnSpPr>
            <p:nvPr/>
          </p:nvCxnSpPr>
          <p:spPr>
            <a:xfrm rot="-5400000" flipH="1">
              <a:off x="-78150" y="3498429"/>
              <a:ext cx="1725300" cy="1323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211;p22">
            <a:extLst>
              <a:ext uri="{FF2B5EF4-FFF2-40B4-BE49-F238E27FC236}">
                <a16:creationId xmlns:a16="http://schemas.microsoft.com/office/drawing/2014/main" id="{B2A49BCC-64DF-48A2-9A91-B4577EFB49A2}"/>
              </a:ext>
            </a:extLst>
          </p:cNvPr>
          <p:cNvGrpSpPr/>
          <p:nvPr/>
        </p:nvGrpSpPr>
        <p:grpSpPr>
          <a:xfrm>
            <a:off x="8676749" y="2682367"/>
            <a:ext cx="2495176" cy="3062684"/>
            <a:chOff x="2909213" y="2571750"/>
            <a:chExt cx="1147986" cy="1700481"/>
          </a:xfrm>
          <a:solidFill>
            <a:schemeClr val="bg2">
              <a:lumMod val="75000"/>
              <a:lumOff val="25000"/>
            </a:schemeClr>
          </a:solidFill>
        </p:grpSpPr>
        <p:sp>
          <p:nvSpPr>
            <p:cNvPr id="21" name="Google Shape;212;p22">
              <a:extLst>
                <a:ext uri="{FF2B5EF4-FFF2-40B4-BE49-F238E27FC236}">
                  <a16:creationId xmlns:a16="http://schemas.microsoft.com/office/drawing/2014/main" id="{ABE5C2A2-A28A-479A-A6FD-96179EAC3CD7}"/>
                </a:ext>
              </a:extLst>
            </p:cNvPr>
            <p:cNvSpPr/>
            <p:nvPr/>
          </p:nvSpPr>
          <p:spPr>
            <a:xfrm>
              <a:off x="2909213" y="2571750"/>
              <a:ext cx="666300" cy="1953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Clientes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13;p22">
              <a:extLst>
                <a:ext uri="{FF2B5EF4-FFF2-40B4-BE49-F238E27FC236}">
                  <a16:creationId xmlns:a16="http://schemas.microsoft.com/office/drawing/2014/main" id="{2057B3C3-8279-44F7-AB25-B1D8A8210248}"/>
                </a:ext>
              </a:extLst>
            </p:cNvPr>
            <p:cNvSpPr/>
            <p:nvPr/>
          </p:nvSpPr>
          <p:spPr>
            <a:xfrm>
              <a:off x="3390899" y="2837573"/>
              <a:ext cx="6663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NO_CLIENTE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14;p22">
              <a:extLst>
                <a:ext uri="{FF2B5EF4-FFF2-40B4-BE49-F238E27FC236}">
                  <a16:creationId xmlns:a16="http://schemas.microsoft.com/office/drawing/2014/main" id="{7480F2D3-D149-4636-8F8D-00E03E478A16}"/>
                </a:ext>
              </a:extLst>
            </p:cNvPr>
            <p:cNvSpPr/>
            <p:nvPr/>
          </p:nvSpPr>
          <p:spPr>
            <a:xfrm>
              <a:off x="3390899" y="3085445"/>
              <a:ext cx="6663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NOMBRE_CLI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15;p22">
              <a:extLst>
                <a:ext uri="{FF2B5EF4-FFF2-40B4-BE49-F238E27FC236}">
                  <a16:creationId xmlns:a16="http://schemas.microsoft.com/office/drawing/2014/main" id="{6A15EFA3-AB4A-4120-97F2-8D08B36CF3ED}"/>
                </a:ext>
              </a:extLst>
            </p:cNvPr>
            <p:cNvSpPr/>
            <p:nvPr/>
          </p:nvSpPr>
          <p:spPr>
            <a:xfrm>
              <a:off x="3390899" y="3333316"/>
              <a:ext cx="6663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DIR_CLI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16;p22">
              <a:extLst>
                <a:ext uri="{FF2B5EF4-FFF2-40B4-BE49-F238E27FC236}">
                  <a16:creationId xmlns:a16="http://schemas.microsoft.com/office/drawing/2014/main" id="{B6D55AF1-6F87-4547-9E09-1E3462531EE7}"/>
                </a:ext>
              </a:extLst>
            </p:cNvPr>
            <p:cNvSpPr/>
            <p:nvPr/>
          </p:nvSpPr>
          <p:spPr>
            <a:xfrm>
              <a:off x="3390899" y="3581188"/>
              <a:ext cx="6663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EMAIL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17;p22">
              <a:extLst>
                <a:ext uri="{FF2B5EF4-FFF2-40B4-BE49-F238E27FC236}">
                  <a16:creationId xmlns:a16="http://schemas.microsoft.com/office/drawing/2014/main" id="{D6271CE1-06EA-4E15-A09A-8787791430F6}"/>
                </a:ext>
              </a:extLst>
            </p:cNvPr>
            <p:cNvSpPr/>
            <p:nvPr/>
          </p:nvSpPr>
          <p:spPr>
            <a:xfrm>
              <a:off x="3390899" y="3829060"/>
              <a:ext cx="6663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FORMA_P_CLI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18;p22">
              <a:extLst>
                <a:ext uri="{FF2B5EF4-FFF2-40B4-BE49-F238E27FC236}">
                  <a16:creationId xmlns:a16="http://schemas.microsoft.com/office/drawing/2014/main" id="{A7E49C4C-9AA6-4FBA-BD4A-3DDB0BF34BCC}"/>
                </a:ext>
              </a:extLst>
            </p:cNvPr>
            <p:cNvSpPr/>
            <p:nvPr/>
          </p:nvSpPr>
          <p:spPr>
            <a:xfrm>
              <a:off x="3390899" y="4076931"/>
              <a:ext cx="6663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RFC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219;p22">
              <a:extLst>
                <a:ext uri="{FF2B5EF4-FFF2-40B4-BE49-F238E27FC236}">
                  <a16:creationId xmlns:a16="http://schemas.microsoft.com/office/drawing/2014/main" id="{8A35F53B-72B8-4032-A677-9C49339208A4}"/>
                </a:ext>
              </a:extLst>
            </p:cNvPr>
            <p:cNvCxnSpPr>
              <a:endCxn id="22" idx="2"/>
            </p:cNvCxnSpPr>
            <p:nvPr/>
          </p:nvCxnSpPr>
          <p:spPr>
            <a:xfrm rot="-5400000" flipH="1">
              <a:off x="3240449" y="2784773"/>
              <a:ext cx="1683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20;p22">
              <a:extLst>
                <a:ext uri="{FF2B5EF4-FFF2-40B4-BE49-F238E27FC236}">
                  <a16:creationId xmlns:a16="http://schemas.microsoft.com/office/drawing/2014/main" id="{075E2572-B550-433B-96AE-3F318C98AE53}"/>
                </a:ext>
              </a:extLst>
            </p:cNvPr>
            <p:cNvCxnSpPr>
              <a:endCxn id="23" idx="2"/>
            </p:cNvCxnSpPr>
            <p:nvPr/>
          </p:nvCxnSpPr>
          <p:spPr>
            <a:xfrm rot="-5400000" flipH="1">
              <a:off x="3116549" y="2908745"/>
              <a:ext cx="4161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221;p22">
              <a:extLst>
                <a:ext uri="{FF2B5EF4-FFF2-40B4-BE49-F238E27FC236}">
                  <a16:creationId xmlns:a16="http://schemas.microsoft.com/office/drawing/2014/main" id="{37D1DF07-1E35-4C0F-AF25-7E4580BDA2BC}"/>
                </a:ext>
              </a:extLst>
            </p:cNvPr>
            <p:cNvCxnSpPr>
              <a:endCxn id="24" idx="2"/>
            </p:cNvCxnSpPr>
            <p:nvPr/>
          </p:nvCxnSpPr>
          <p:spPr>
            <a:xfrm rot="-5400000" flipH="1">
              <a:off x="2992649" y="3032716"/>
              <a:ext cx="6639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222;p22">
              <a:extLst>
                <a:ext uri="{FF2B5EF4-FFF2-40B4-BE49-F238E27FC236}">
                  <a16:creationId xmlns:a16="http://schemas.microsoft.com/office/drawing/2014/main" id="{32B7C0F4-5297-41C5-AF93-9FAE6DB67580}"/>
                </a:ext>
              </a:extLst>
            </p:cNvPr>
            <p:cNvCxnSpPr>
              <a:endCxn id="25" idx="2"/>
            </p:cNvCxnSpPr>
            <p:nvPr/>
          </p:nvCxnSpPr>
          <p:spPr>
            <a:xfrm rot="-5400000" flipH="1">
              <a:off x="2868599" y="3156538"/>
              <a:ext cx="9120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223;p22">
              <a:extLst>
                <a:ext uri="{FF2B5EF4-FFF2-40B4-BE49-F238E27FC236}">
                  <a16:creationId xmlns:a16="http://schemas.microsoft.com/office/drawing/2014/main" id="{0FC8145D-C1BC-420A-9EDB-0E9E550F8813}"/>
                </a:ext>
              </a:extLst>
            </p:cNvPr>
            <p:cNvCxnSpPr>
              <a:endCxn id="26" idx="2"/>
            </p:cNvCxnSpPr>
            <p:nvPr/>
          </p:nvCxnSpPr>
          <p:spPr>
            <a:xfrm rot="-5400000" flipH="1">
              <a:off x="2744849" y="3280660"/>
              <a:ext cx="11595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224;p22">
              <a:extLst>
                <a:ext uri="{FF2B5EF4-FFF2-40B4-BE49-F238E27FC236}">
                  <a16:creationId xmlns:a16="http://schemas.microsoft.com/office/drawing/2014/main" id="{C3601659-A769-4A37-8412-37FD805CCBD6}"/>
                </a:ext>
              </a:extLst>
            </p:cNvPr>
            <p:cNvCxnSpPr>
              <a:endCxn id="27" idx="2"/>
            </p:cNvCxnSpPr>
            <p:nvPr/>
          </p:nvCxnSpPr>
          <p:spPr>
            <a:xfrm rot="-5400000" flipH="1">
              <a:off x="2620799" y="3404481"/>
              <a:ext cx="14076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" name="Google Shape;225;p22">
            <a:extLst>
              <a:ext uri="{FF2B5EF4-FFF2-40B4-BE49-F238E27FC236}">
                <a16:creationId xmlns:a16="http://schemas.microsoft.com/office/drawing/2014/main" id="{63B9189D-FCE5-4F3E-80D5-D5D83958E034}"/>
              </a:ext>
            </a:extLst>
          </p:cNvPr>
          <p:cNvGrpSpPr/>
          <p:nvPr/>
        </p:nvGrpSpPr>
        <p:grpSpPr>
          <a:xfrm>
            <a:off x="3541488" y="1956595"/>
            <a:ext cx="1835484" cy="2007266"/>
            <a:chOff x="1638107" y="2501714"/>
            <a:chExt cx="1179023" cy="1522599"/>
          </a:xfrm>
          <a:solidFill>
            <a:schemeClr val="bg2">
              <a:lumMod val="75000"/>
              <a:lumOff val="25000"/>
            </a:schemeClr>
          </a:solidFill>
        </p:grpSpPr>
        <p:sp>
          <p:nvSpPr>
            <p:cNvPr id="35" name="Google Shape;226;p22">
              <a:extLst>
                <a:ext uri="{FF2B5EF4-FFF2-40B4-BE49-F238E27FC236}">
                  <a16:creationId xmlns:a16="http://schemas.microsoft.com/office/drawing/2014/main" id="{7F30770A-8717-4221-83DD-B3DD23F9DC0C}"/>
                </a:ext>
              </a:extLst>
            </p:cNvPr>
            <p:cNvSpPr/>
            <p:nvPr/>
          </p:nvSpPr>
          <p:spPr>
            <a:xfrm>
              <a:off x="2103729" y="2837529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27;p22">
              <a:extLst>
                <a:ext uri="{FF2B5EF4-FFF2-40B4-BE49-F238E27FC236}">
                  <a16:creationId xmlns:a16="http://schemas.microsoft.com/office/drawing/2014/main" id="{E98D55CA-7949-43C8-A5AD-207B13FF8025}"/>
                </a:ext>
              </a:extLst>
            </p:cNvPr>
            <p:cNvSpPr/>
            <p:nvPr/>
          </p:nvSpPr>
          <p:spPr>
            <a:xfrm>
              <a:off x="2103729" y="3085400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NOMBRE_EMP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28;p22">
              <a:extLst>
                <a:ext uri="{FF2B5EF4-FFF2-40B4-BE49-F238E27FC236}">
                  <a16:creationId xmlns:a16="http://schemas.microsoft.com/office/drawing/2014/main" id="{CC52B571-0543-4154-9F5F-69F6633706E0}"/>
                </a:ext>
              </a:extLst>
            </p:cNvPr>
            <p:cNvSpPr/>
            <p:nvPr/>
          </p:nvSpPr>
          <p:spPr>
            <a:xfrm>
              <a:off x="2103729" y="3333271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DIR_EMP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29;p22">
              <a:extLst>
                <a:ext uri="{FF2B5EF4-FFF2-40B4-BE49-F238E27FC236}">
                  <a16:creationId xmlns:a16="http://schemas.microsoft.com/office/drawing/2014/main" id="{3AB6EA2E-A74E-455F-97C1-76EFB5A67CAB}"/>
                </a:ext>
              </a:extLst>
            </p:cNvPr>
            <p:cNvSpPr/>
            <p:nvPr/>
          </p:nvSpPr>
          <p:spPr>
            <a:xfrm>
              <a:off x="2103729" y="3581142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TELEFONO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30;p22">
              <a:extLst>
                <a:ext uri="{FF2B5EF4-FFF2-40B4-BE49-F238E27FC236}">
                  <a16:creationId xmlns:a16="http://schemas.microsoft.com/office/drawing/2014/main" id="{D39E7D80-8910-46FE-8E99-AD4B31B09C89}"/>
                </a:ext>
              </a:extLst>
            </p:cNvPr>
            <p:cNvSpPr/>
            <p:nvPr/>
          </p:nvSpPr>
          <p:spPr>
            <a:xfrm>
              <a:off x="2103729" y="3829013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CURP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231;p22">
              <a:extLst>
                <a:ext uri="{FF2B5EF4-FFF2-40B4-BE49-F238E27FC236}">
                  <a16:creationId xmlns:a16="http://schemas.microsoft.com/office/drawing/2014/main" id="{A2743F07-D1F5-40C4-B1A8-AE0F95325677}"/>
                </a:ext>
              </a:extLst>
            </p:cNvPr>
            <p:cNvGrpSpPr/>
            <p:nvPr/>
          </p:nvGrpSpPr>
          <p:grpSpPr>
            <a:xfrm>
              <a:off x="1638107" y="2501714"/>
              <a:ext cx="666300" cy="1424949"/>
              <a:chOff x="1638107" y="2501714"/>
              <a:chExt cx="666300" cy="1424949"/>
            </a:xfrm>
            <a:grpFill/>
          </p:grpSpPr>
          <p:sp>
            <p:nvSpPr>
              <p:cNvPr id="41" name="Google Shape;232;p22">
                <a:extLst>
                  <a:ext uri="{FF2B5EF4-FFF2-40B4-BE49-F238E27FC236}">
                    <a16:creationId xmlns:a16="http://schemas.microsoft.com/office/drawing/2014/main" id="{EFA6EFEF-275C-480F-8944-2EC5CB00B1E9}"/>
                  </a:ext>
                </a:extLst>
              </p:cNvPr>
              <p:cNvSpPr/>
              <p:nvPr/>
            </p:nvSpPr>
            <p:spPr>
              <a:xfrm>
                <a:off x="1638107" y="2501714"/>
                <a:ext cx="666300" cy="19530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Empleados</a:t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" name="Google Shape;233;p22">
                <a:extLst>
                  <a:ext uri="{FF2B5EF4-FFF2-40B4-BE49-F238E27FC236}">
                    <a16:creationId xmlns:a16="http://schemas.microsoft.com/office/drawing/2014/main" id="{502F04AA-BA90-4E8E-93F0-01A6D2BE2C0E}"/>
                  </a:ext>
                </a:extLst>
              </p:cNvPr>
              <p:cNvCxnSpPr>
                <a:endCxn id="36" idx="2"/>
              </p:cNvCxnSpPr>
              <p:nvPr/>
            </p:nvCxnSpPr>
            <p:spPr>
              <a:xfrm rot="-5400000" flipH="1">
                <a:off x="1829379" y="2908700"/>
                <a:ext cx="416100" cy="132600"/>
              </a:xfrm>
              <a:prstGeom prst="bentConnector2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234;p22">
                <a:extLst>
                  <a:ext uri="{FF2B5EF4-FFF2-40B4-BE49-F238E27FC236}">
                    <a16:creationId xmlns:a16="http://schemas.microsoft.com/office/drawing/2014/main" id="{02EA1CBD-680D-441A-ACE5-710D09D2FE99}"/>
                  </a:ext>
                </a:extLst>
              </p:cNvPr>
              <p:cNvCxnSpPr>
                <a:endCxn id="37" idx="2"/>
              </p:cNvCxnSpPr>
              <p:nvPr/>
            </p:nvCxnSpPr>
            <p:spPr>
              <a:xfrm rot="-5400000" flipH="1">
                <a:off x="1705479" y="3032671"/>
                <a:ext cx="663900" cy="132600"/>
              </a:xfrm>
              <a:prstGeom prst="bentConnector2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235;p22">
                <a:extLst>
                  <a:ext uri="{FF2B5EF4-FFF2-40B4-BE49-F238E27FC236}">
                    <a16:creationId xmlns:a16="http://schemas.microsoft.com/office/drawing/2014/main" id="{0BE6DB88-7ED3-4F8C-B30E-BE89DB097DF1}"/>
                  </a:ext>
                </a:extLst>
              </p:cNvPr>
              <p:cNvCxnSpPr>
                <a:endCxn id="38" idx="2"/>
              </p:cNvCxnSpPr>
              <p:nvPr/>
            </p:nvCxnSpPr>
            <p:spPr>
              <a:xfrm rot="-5400000" flipH="1">
                <a:off x="1581429" y="3156492"/>
                <a:ext cx="912000" cy="132600"/>
              </a:xfrm>
              <a:prstGeom prst="bentConnector2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236;p22">
                <a:extLst>
                  <a:ext uri="{FF2B5EF4-FFF2-40B4-BE49-F238E27FC236}">
                    <a16:creationId xmlns:a16="http://schemas.microsoft.com/office/drawing/2014/main" id="{154A544F-B5A4-4A69-B396-672B2480ED43}"/>
                  </a:ext>
                </a:extLst>
              </p:cNvPr>
              <p:cNvCxnSpPr>
                <a:endCxn id="39" idx="2"/>
              </p:cNvCxnSpPr>
              <p:nvPr/>
            </p:nvCxnSpPr>
            <p:spPr>
              <a:xfrm rot="-5400000" flipH="1">
                <a:off x="1457679" y="3280613"/>
                <a:ext cx="1159500" cy="132600"/>
              </a:xfrm>
              <a:prstGeom prst="bentConnector2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237;p22">
                <a:extLst>
                  <a:ext uri="{FF2B5EF4-FFF2-40B4-BE49-F238E27FC236}">
                    <a16:creationId xmlns:a16="http://schemas.microsoft.com/office/drawing/2014/main" id="{5247CCC9-46B6-498B-8379-5BF28ECA0379}"/>
                  </a:ext>
                </a:extLst>
              </p:cNvPr>
              <p:cNvCxnSpPr>
                <a:stCxn id="41" idx="2"/>
                <a:endCxn id="35" idx="2"/>
              </p:cNvCxnSpPr>
              <p:nvPr/>
            </p:nvCxnSpPr>
            <p:spPr>
              <a:xfrm rot="-5400000" flipH="1">
                <a:off x="1918457" y="2749814"/>
                <a:ext cx="238200" cy="132600"/>
              </a:xfrm>
              <a:prstGeom prst="bentConnector2">
                <a:avLst/>
              </a:prstGeom>
              <a:grp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7" name="Google Shape;238;p22">
            <a:extLst>
              <a:ext uri="{FF2B5EF4-FFF2-40B4-BE49-F238E27FC236}">
                <a16:creationId xmlns:a16="http://schemas.microsoft.com/office/drawing/2014/main" id="{55F8CAF5-0E23-469E-B051-688096F3B65E}"/>
              </a:ext>
            </a:extLst>
          </p:cNvPr>
          <p:cNvGrpSpPr/>
          <p:nvPr/>
        </p:nvGrpSpPr>
        <p:grpSpPr>
          <a:xfrm>
            <a:off x="5847439" y="4844162"/>
            <a:ext cx="1811055" cy="1982953"/>
            <a:chOff x="4180316" y="2576295"/>
            <a:chExt cx="1195090" cy="1204736"/>
          </a:xfrm>
          <a:solidFill>
            <a:schemeClr val="bg2">
              <a:lumMod val="75000"/>
              <a:lumOff val="25000"/>
            </a:schemeClr>
          </a:solidFill>
        </p:grpSpPr>
        <p:sp>
          <p:nvSpPr>
            <p:cNvPr id="48" name="Google Shape;239;p22">
              <a:extLst>
                <a:ext uri="{FF2B5EF4-FFF2-40B4-BE49-F238E27FC236}">
                  <a16:creationId xmlns:a16="http://schemas.microsoft.com/office/drawing/2014/main" id="{21A6627F-F3E6-40F3-9E19-45A70E3E3141}"/>
                </a:ext>
              </a:extLst>
            </p:cNvPr>
            <p:cNvSpPr/>
            <p:nvPr/>
          </p:nvSpPr>
          <p:spPr>
            <a:xfrm>
              <a:off x="4180316" y="2576295"/>
              <a:ext cx="666300" cy="19530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Venta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40;p22">
              <a:extLst>
                <a:ext uri="{FF2B5EF4-FFF2-40B4-BE49-F238E27FC236}">
                  <a16:creationId xmlns:a16="http://schemas.microsoft.com/office/drawing/2014/main" id="{AA66DC40-C7C1-4683-975B-9DBC6859685B}"/>
                </a:ext>
              </a:extLst>
            </p:cNvPr>
            <p:cNvSpPr/>
            <p:nvPr/>
          </p:nvSpPr>
          <p:spPr>
            <a:xfrm>
              <a:off x="4662007" y="2842119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COD_VENTA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41;p22">
              <a:extLst>
                <a:ext uri="{FF2B5EF4-FFF2-40B4-BE49-F238E27FC236}">
                  <a16:creationId xmlns:a16="http://schemas.microsoft.com/office/drawing/2014/main" id="{21FC1344-024C-467F-9BAF-DF5C1DA0F47C}"/>
                </a:ext>
              </a:extLst>
            </p:cNvPr>
            <p:cNvSpPr/>
            <p:nvPr/>
          </p:nvSpPr>
          <p:spPr>
            <a:xfrm>
              <a:off x="4662007" y="3089990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F_VENTA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42;p22">
              <a:extLst>
                <a:ext uri="{FF2B5EF4-FFF2-40B4-BE49-F238E27FC236}">
                  <a16:creationId xmlns:a16="http://schemas.microsoft.com/office/drawing/2014/main" id="{55BAA016-E1C2-4570-97D1-26266ECB8DA7}"/>
                </a:ext>
              </a:extLst>
            </p:cNvPr>
            <p:cNvSpPr/>
            <p:nvPr/>
          </p:nvSpPr>
          <p:spPr>
            <a:xfrm>
              <a:off x="4662007" y="3337861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FORMA_P_VEN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43;p22">
              <a:extLst>
                <a:ext uri="{FF2B5EF4-FFF2-40B4-BE49-F238E27FC236}">
                  <a16:creationId xmlns:a16="http://schemas.microsoft.com/office/drawing/2014/main" id="{85D05F09-3DF0-49D4-871F-BD502993974D}"/>
                </a:ext>
              </a:extLst>
            </p:cNvPr>
            <p:cNvSpPr/>
            <p:nvPr/>
          </p:nvSpPr>
          <p:spPr>
            <a:xfrm>
              <a:off x="4662007" y="3585732"/>
              <a:ext cx="713400" cy="1953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TOTAL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" name="Google Shape;244;p22">
              <a:extLst>
                <a:ext uri="{FF2B5EF4-FFF2-40B4-BE49-F238E27FC236}">
                  <a16:creationId xmlns:a16="http://schemas.microsoft.com/office/drawing/2014/main" id="{5AE13751-8012-4D62-8D54-867957910D01}"/>
                </a:ext>
              </a:extLst>
            </p:cNvPr>
            <p:cNvCxnSpPr>
              <a:endCxn id="49" idx="2"/>
            </p:cNvCxnSpPr>
            <p:nvPr/>
          </p:nvCxnSpPr>
          <p:spPr>
            <a:xfrm rot="-5400000" flipH="1">
              <a:off x="4511557" y="2789319"/>
              <a:ext cx="1683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245;p22">
              <a:extLst>
                <a:ext uri="{FF2B5EF4-FFF2-40B4-BE49-F238E27FC236}">
                  <a16:creationId xmlns:a16="http://schemas.microsoft.com/office/drawing/2014/main" id="{3EC50178-12CE-496E-AA40-1C79E7BDAA41}"/>
                </a:ext>
              </a:extLst>
            </p:cNvPr>
            <p:cNvCxnSpPr>
              <a:endCxn id="50" idx="2"/>
            </p:cNvCxnSpPr>
            <p:nvPr/>
          </p:nvCxnSpPr>
          <p:spPr>
            <a:xfrm rot="-5400000" flipH="1">
              <a:off x="4387657" y="2913290"/>
              <a:ext cx="4161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246;p22">
              <a:extLst>
                <a:ext uri="{FF2B5EF4-FFF2-40B4-BE49-F238E27FC236}">
                  <a16:creationId xmlns:a16="http://schemas.microsoft.com/office/drawing/2014/main" id="{BAC45E18-0BDA-4C7F-924C-3F20BFA5AD97}"/>
                </a:ext>
              </a:extLst>
            </p:cNvPr>
            <p:cNvCxnSpPr>
              <a:endCxn id="51" idx="2"/>
            </p:cNvCxnSpPr>
            <p:nvPr/>
          </p:nvCxnSpPr>
          <p:spPr>
            <a:xfrm rot="-5400000" flipH="1">
              <a:off x="4263757" y="3037261"/>
              <a:ext cx="6639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247;p22">
              <a:extLst>
                <a:ext uri="{FF2B5EF4-FFF2-40B4-BE49-F238E27FC236}">
                  <a16:creationId xmlns:a16="http://schemas.microsoft.com/office/drawing/2014/main" id="{57D29C60-C583-439C-8446-53BCC0E0A8F2}"/>
                </a:ext>
              </a:extLst>
            </p:cNvPr>
            <p:cNvCxnSpPr>
              <a:endCxn id="52" idx="2"/>
            </p:cNvCxnSpPr>
            <p:nvPr/>
          </p:nvCxnSpPr>
          <p:spPr>
            <a:xfrm rot="-5400000" flipH="1">
              <a:off x="4139707" y="3161082"/>
              <a:ext cx="912000" cy="132600"/>
            </a:xfrm>
            <a:prstGeom prst="bentConnector2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248;p22">
            <a:extLst>
              <a:ext uri="{FF2B5EF4-FFF2-40B4-BE49-F238E27FC236}">
                <a16:creationId xmlns:a16="http://schemas.microsoft.com/office/drawing/2014/main" id="{893D4614-F32D-4ED5-89F4-8914C774355F}"/>
              </a:ext>
            </a:extLst>
          </p:cNvPr>
          <p:cNvSpPr/>
          <p:nvPr/>
        </p:nvSpPr>
        <p:spPr>
          <a:xfrm>
            <a:off x="3916250" y="4647850"/>
            <a:ext cx="1460700" cy="539100"/>
          </a:xfrm>
          <a:prstGeom prst="diamond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Aparece</a:t>
            </a:r>
            <a:br>
              <a:rPr lang="en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(PRODUCTOS-VENTA)</a:t>
            </a:r>
            <a:endParaRPr sz="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249;p22">
            <a:extLst>
              <a:ext uri="{FF2B5EF4-FFF2-40B4-BE49-F238E27FC236}">
                <a16:creationId xmlns:a16="http://schemas.microsoft.com/office/drawing/2014/main" id="{4FDC13B7-DE37-442C-BEC2-9F0198ABB860}"/>
              </a:ext>
            </a:extLst>
          </p:cNvPr>
          <p:cNvSpPr/>
          <p:nvPr/>
        </p:nvSpPr>
        <p:spPr>
          <a:xfrm>
            <a:off x="5625724" y="2861350"/>
            <a:ext cx="1170000" cy="539100"/>
          </a:xfrm>
          <a:prstGeom prst="diamond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Hace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50;p22">
            <a:extLst>
              <a:ext uri="{FF2B5EF4-FFF2-40B4-BE49-F238E27FC236}">
                <a16:creationId xmlns:a16="http://schemas.microsoft.com/office/drawing/2014/main" id="{74D75FE1-90BD-480E-946C-6D95C8D026E4}"/>
              </a:ext>
            </a:extLst>
          </p:cNvPr>
          <p:cNvSpPr/>
          <p:nvPr/>
        </p:nvSpPr>
        <p:spPr>
          <a:xfrm>
            <a:off x="7083275" y="3835900"/>
            <a:ext cx="1248900" cy="539100"/>
          </a:xfrm>
          <a:prstGeom prst="diamond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Participa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251;p22">
            <a:extLst>
              <a:ext uri="{FF2B5EF4-FFF2-40B4-BE49-F238E27FC236}">
                <a16:creationId xmlns:a16="http://schemas.microsoft.com/office/drawing/2014/main" id="{82342E28-E736-499B-80DD-038DB047220F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2357392" y="3923358"/>
            <a:ext cx="1558858" cy="9940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252;p22">
            <a:extLst>
              <a:ext uri="{FF2B5EF4-FFF2-40B4-BE49-F238E27FC236}">
                <a16:creationId xmlns:a16="http://schemas.microsoft.com/office/drawing/2014/main" id="{AED95253-5D15-418E-8233-59DFB8688A7F}"/>
              </a:ext>
            </a:extLst>
          </p:cNvPr>
          <p:cNvCxnSpPr>
            <a:stCxn id="57" idx="3"/>
            <a:endCxn id="48" idx="1"/>
          </p:cNvCxnSpPr>
          <p:nvPr/>
        </p:nvCxnSpPr>
        <p:spPr>
          <a:xfrm>
            <a:off x="5376950" y="4917400"/>
            <a:ext cx="470489" cy="8749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253;p22">
            <a:extLst>
              <a:ext uri="{FF2B5EF4-FFF2-40B4-BE49-F238E27FC236}">
                <a16:creationId xmlns:a16="http://schemas.microsoft.com/office/drawing/2014/main" id="{25C0FAFB-0C89-47AC-8F2B-4194B1143F4D}"/>
              </a:ext>
            </a:extLst>
          </p:cNvPr>
          <p:cNvCxnSpPr>
            <a:stCxn id="59" idx="1"/>
            <a:endCxn id="48" idx="3"/>
          </p:cNvCxnSpPr>
          <p:nvPr/>
        </p:nvCxnSpPr>
        <p:spPr>
          <a:xfrm rot="10800000" flipV="1">
            <a:off x="6857159" y="4105449"/>
            <a:ext cx="226116" cy="89944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254;p22">
            <a:extLst>
              <a:ext uri="{FF2B5EF4-FFF2-40B4-BE49-F238E27FC236}">
                <a16:creationId xmlns:a16="http://schemas.microsoft.com/office/drawing/2014/main" id="{D2770E57-7B2A-41AC-9B71-E52C0E254D8F}"/>
              </a:ext>
            </a:extLst>
          </p:cNvPr>
          <p:cNvCxnSpPr>
            <a:stCxn id="59" idx="3"/>
            <a:endCxn id="21" idx="1"/>
          </p:cNvCxnSpPr>
          <p:nvPr/>
        </p:nvCxnSpPr>
        <p:spPr>
          <a:xfrm flipV="1">
            <a:off x="8332175" y="2858242"/>
            <a:ext cx="344574" cy="12472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255;p22">
            <a:extLst>
              <a:ext uri="{FF2B5EF4-FFF2-40B4-BE49-F238E27FC236}">
                <a16:creationId xmlns:a16="http://schemas.microsoft.com/office/drawing/2014/main" id="{53D9D3CC-E4F2-44A4-A4E0-24241FB210B8}"/>
              </a:ext>
            </a:extLst>
          </p:cNvPr>
          <p:cNvCxnSpPr>
            <a:stCxn id="58" idx="2"/>
            <a:endCxn id="48" idx="0"/>
          </p:cNvCxnSpPr>
          <p:nvPr/>
        </p:nvCxnSpPr>
        <p:spPr>
          <a:xfrm rot="16200000" flipH="1">
            <a:off x="5559655" y="4051518"/>
            <a:ext cx="1443712" cy="1415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256;p22">
            <a:extLst>
              <a:ext uri="{FF2B5EF4-FFF2-40B4-BE49-F238E27FC236}">
                <a16:creationId xmlns:a16="http://schemas.microsoft.com/office/drawing/2014/main" id="{A8E52F89-5225-40C1-AB8F-6D893D7BF59E}"/>
              </a:ext>
            </a:extLst>
          </p:cNvPr>
          <p:cNvCxnSpPr>
            <a:stCxn id="41" idx="3"/>
            <a:endCxn id="58" idx="0"/>
          </p:cNvCxnSpPr>
          <p:nvPr/>
        </p:nvCxnSpPr>
        <p:spPr>
          <a:xfrm>
            <a:off x="4578773" y="2085329"/>
            <a:ext cx="1631951" cy="776021"/>
          </a:xfrm>
          <a:prstGeom prst="bentConnector2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257;p22">
            <a:extLst>
              <a:ext uri="{FF2B5EF4-FFF2-40B4-BE49-F238E27FC236}">
                <a16:creationId xmlns:a16="http://schemas.microsoft.com/office/drawing/2014/main" id="{57431675-6A71-44BC-9E93-2A97D8E335C7}"/>
              </a:ext>
            </a:extLst>
          </p:cNvPr>
          <p:cNvSpPr txBox="1"/>
          <p:nvPr/>
        </p:nvSpPr>
        <p:spPr>
          <a:xfrm>
            <a:off x="4400213" y="4384138"/>
            <a:ext cx="462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M:N</a:t>
            </a:r>
            <a:endParaRPr/>
          </a:p>
        </p:txBody>
      </p:sp>
      <p:sp>
        <p:nvSpPr>
          <p:cNvPr id="67" name="Google Shape;258;p22">
            <a:extLst>
              <a:ext uri="{FF2B5EF4-FFF2-40B4-BE49-F238E27FC236}">
                <a16:creationId xmlns:a16="http://schemas.microsoft.com/office/drawing/2014/main" id="{EDB5AFA6-8358-4EA7-806F-7C26FEF75906}"/>
              </a:ext>
            </a:extLst>
          </p:cNvPr>
          <p:cNvSpPr txBox="1"/>
          <p:nvPr/>
        </p:nvSpPr>
        <p:spPr>
          <a:xfrm>
            <a:off x="6795725" y="2993150"/>
            <a:ext cx="462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1:N</a:t>
            </a:r>
            <a:endParaRPr/>
          </a:p>
        </p:txBody>
      </p:sp>
      <p:sp>
        <p:nvSpPr>
          <p:cNvPr id="68" name="Google Shape;259;p22">
            <a:extLst>
              <a:ext uri="{FF2B5EF4-FFF2-40B4-BE49-F238E27FC236}">
                <a16:creationId xmlns:a16="http://schemas.microsoft.com/office/drawing/2014/main" id="{F11A3C1B-EC42-4BF0-9BAB-3461011E8980}"/>
              </a:ext>
            </a:extLst>
          </p:cNvPr>
          <p:cNvSpPr txBox="1"/>
          <p:nvPr/>
        </p:nvSpPr>
        <p:spPr>
          <a:xfrm>
            <a:off x="7476563" y="4384138"/>
            <a:ext cx="462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1:N</a:t>
            </a:r>
            <a:endParaRPr/>
          </a:p>
        </p:txBody>
      </p:sp>
      <p:sp>
        <p:nvSpPr>
          <p:cNvPr id="69" name="Google Shape;260;p22">
            <a:extLst>
              <a:ext uri="{FF2B5EF4-FFF2-40B4-BE49-F238E27FC236}">
                <a16:creationId xmlns:a16="http://schemas.microsoft.com/office/drawing/2014/main" id="{FC0C630C-89FD-47BB-8F4B-7DFD7A27278C}"/>
              </a:ext>
            </a:extLst>
          </p:cNvPr>
          <p:cNvSpPr txBox="1"/>
          <p:nvPr/>
        </p:nvSpPr>
        <p:spPr>
          <a:xfrm>
            <a:off x="2902613" y="3633850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1200"/>
          </a:p>
        </p:txBody>
      </p:sp>
      <p:sp>
        <p:nvSpPr>
          <p:cNvPr id="70" name="Google Shape;261;p22">
            <a:extLst>
              <a:ext uri="{FF2B5EF4-FFF2-40B4-BE49-F238E27FC236}">
                <a16:creationId xmlns:a16="http://schemas.microsoft.com/office/drawing/2014/main" id="{06BDE566-2397-4AE6-A329-89496814FE5B}"/>
              </a:ext>
            </a:extLst>
          </p:cNvPr>
          <p:cNvSpPr txBox="1"/>
          <p:nvPr/>
        </p:nvSpPr>
        <p:spPr>
          <a:xfrm>
            <a:off x="5553863" y="4916500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</a:t>
            </a:r>
            <a:endParaRPr sz="1200"/>
          </a:p>
        </p:txBody>
      </p:sp>
      <p:sp>
        <p:nvSpPr>
          <p:cNvPr id="71" name="Google Shape;262;p22">
            <a:extLst>
              <a:ext uri="{FF2B5EF4-FFF2-40B4-BE49-F238E27FC236}">
                <a16:creationId xmlns:a16="http://schemas.microsoft.com/office/drawing/2014/main" id="{CDE9AB49-8757-4AA3-BE09-39C1FFD394C6}"/>
              </a:ext>
            </a:extLst>
          </p:cNvPr>
          <p:cNvSpPr txBox="1"/>
          <p:nvPr/>
        </p:nvSpPr>
        <p:spPr>
          <a:xfrm>
            <a:off x="5916413" y="4532325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N</a:t>
            </a:r>
            <a:endParaRPr sz="1200"/>
          </a:p>
        </p:txBody>
      </p:sp>
      <p:sp>
        <p:nvSpPr>
          <p:cNvPr id="72" name="Google Shape;263;p22">
            <a:extLst>
              <a:ext uri="{FF2B5EF4-FFF2-40B4-BE49-F238E27FC236}">
                <a16:creationId xmlns:a16="http://schemas.microsoft.com/office/drawing/2014/main" id="{96781DD3-1E4B-4E35-98FC-66E5376172E6}"/>
              </a:ext>
            </a:extLst>
          </p:cNvPr>
          <p:cNvSpPr txBox="1"/>
          <p:nvPr/>
        </p:nvSpPr>
        <p:spPr>
          <a:xfrm>
            <a:off x="6795713" y="4637950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/>
                <a:ea typeface="Calibri"/>
                <a:cs typeface="Calibri"/>
                <a:sym typeface="Calibri"/>
              </a:rPr>
              <a:t>N</a:t>
            </a:r>
            <a:endParaRPr sz="1200" dirty="0"/>
          </a:p>
        </p:txBody>
      </p:sp>
      <p:sp>
        <p:nvSpPr>
          <p:cNvPr id="73" name="Google Shape;264;p22">
            <a:extLst>
              <a:ext uri="{FF2B5EF4-FFF2-40B4-BE49-F238E27FC236}">
                <a16:creationId xmlns:a16="http://schemas.microsoft.com/office/drawing/2014/main" id="{53D6E8DA-1F9A-437F-BF0F-A0752E51624E}"/>
              </a:ext>
            </a:extLst>
          </p:cNvPr>
          <p:cNvSpPr txBox="1"/>
          <p:nvPr/>
        </p:nvSpPr>
        <p:spPr>
          <a:xfrm>
            <a:off x="4819163" y="2195825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/>
          </a:p>
        </p:txBody>
      </p:sp>
      <p:sp>
        <p:nvSpPr>
          <p:cNvPr id="74" name="Google Shape;265;p22">
            <a:extLst>
              <a:ext uri="{FF2B5EF4-FFF2-40B4-BE49-F238E27FC236}">
                <a16:creationId xmlns:a16="http://schemas.microsoft.com/office/drawing/2014/main" id="{384E2888-189E-4144-BA1B-5704D39CF814}"/>
              </a:ext>
            </a:extLst>
          </p:cNvPr>
          <p:cNvSpPr txBox="1"/>
          <p:nvPr/>
        </p:nvSpPr>
        <p:spPr>
          <a:xfrm>
            <a:off x="8196363" y="2922213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/>
          </a:p>
        </p:txBody>
      </p:sp>
      <p:sp>
        <p:nvSpPr>
          <p:cNvPr id="75" name="Google Shape;266;p22">
            <a:extLst>
              <a:ext uri="{FF2B5EF4-FFF2-40B4-BE49-F238E27FC236}">
                <a16:creationId xmlns:a16="http://schemas.microsoft.com/office/drawing/2014/main" id="{394F04FE-BF2F-43F8-A78E-7F0CEDCFF4BF}"/>
              </a:ext>
            </a:extLst>
          </p:cNvPr>
          <p:cNvSpPr txBox="1"/>
          <p:nvPr/>
        </p:nvSpPr>
        <p:spPr>
          <a:xfrm>
            <a:off x="4819163" y="2383625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/>
          </a:p>
        </p:txBody>
      </p:sp>
      <p:sp>
        <p:nvSpPr>
          <p:cNvPr id="76" name="Google Shape;267;p22">
            <a:extLst>
              <a:ext uri="{FF2B5EF4-FFF2-40B4-BE49-F238E27FC236}">
                <a16:creationId xmlns:a16="http://schemas.microsoft.com/office/drawing/2014/main" id="{B8AC41A1-FDA8-40C0-A153-EAFEBED538AB}"/>
              </a:ext>
            </a:extLst>
          </p:cNvPr>
          <p:cNvSpPr txBox="1"/>
          <p:nvPr/>
        </p:nvSpPr>
        <p:spPr>
          <a:xfrm>
            <a:off x="8490663" y="2922213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/>
          </a:p>
        </p:txBody>
      </p:sp>
      <p:sp>
        <p:nvSpPr>
          <p:cNvPr id="77" name="Google Shape;268;p22">
            <a:extLst>
              <a:ext uri="{FF2B5EF4-FFF2-40B4-BE49-F238E27FC236}">
                <a16:creationId xmlns:a16="http://schemas.microsoft.com/office/drawing/2014/main" id="{C0BDC8FC-9720-4B31-AC71-7385CF512350}"/>
              </a:ext>
            </a:extLst>
          </p:cNvPr>
          <p:cNvSpPr txBox="1"/>
          <p:nvPr/>
        </p:nvSpPr>
        <p:spPr>
          <a:xfrm>
            <a:off x="6572363" y="4637938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/>
          </a:p>
        </p:txBody>
      </p:sp>
      <p:sp>
        <p:nvSpPr>
          <p:cNvPr id="78" name="Google Shape;269;p22">
            <a:extLst>
              <a:ext uri="{FF2B5EF4-FFF2-40B4-BE49-F238E27FC236}">
                <a16:creationId xmlns:a16="http://schemas.microsoft.com/office/drawing/2014/main" id="{8FB13BEC-A8BB-4C3A-988F-65985F2D2353}"/>
              </a:ext>
            </a:extLst>
          </p:cNvPr>
          <p:cNvSpPr txBox="1"/>
          <p:nvPr/>
        </p:nvSpPr>
        <p:spPr>
          <a:xfrm>
            <a:off x="6228563" y="4532313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/>
          </a:p>
        </p:txBody>
      </p:sp>
      <p:sp>
        <p:nvSpPr>
          <p:cNvPr id="79" name="Google Shape;270;p22">
            <a:extLst>
              <a:ext uri="{FF2B5EF4-FFF2-40B4-BE49-F238E27FC236}">
                <a16:creationId xmlns:a16="http://schemas.microsoft.com/office/drawing/2014/main" id="{87DD89C9-B56D-4666-BED8-38703F926EC0}"/>
              </a:ext>
            </a:extLst>
          </p:cNvPr>
          <p:cNvSpPr txBox="1"/>
          <p:nvPr/>
        </p:nvSpPr>
        <p:spPr>
          <a:xfrm>
            <a:off x="5553863" y="4679338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/>
          </a:p>
        </p:txBody>
      </p:sp>
      <p:sp>
        <p:nvSpPr>
          <p:cNvPr id="80" name="Google Shape;271;p22">
            <a:extLst>
              <a:ext uri="{FF2B5EF4-FFF2-40B4-BE49-F238E27FC236}">
                <a16:creationId xmlns:a16="http://schemas.microsoft.com/office/drawing/2014/main" id="{8209E405-C14D-4739-AB85-2F774B6F7F24}"/>
              </a:ext>
            </a:extLst>
          </p:cNvPr>
          <p:cNvSpPr txBox="1"/>
          <p:nvPr/>
        </p:nvSpPr>
        <p:spPr>
          <a:xfrm>
            <a:off x="2902613" y="3887638"/>
            <a:ext cx="2943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/>
          </a:p>
        </p:txBody>
      </p:sp>
      <p:sp>
        <p:nvSpPr>
          <p:cNvPr id="81" name="Google Shape;272;p22">
            <a:extLst>
              <a:ext uri="{FF2B5EF4-FFF2-40B4-BE49-F238E27FC236}">
                <a16:creationId xmlns:a16="http://schemas.microsoft.com/office/drawing/2014/main" id="{C7BE51B7-3ABF-4860-B51B-84A819DE57B6}"/>
              </a:ext>
            </a:extLst>
          </p:cNvPr>
          <p:cNvSpPr/>
          <p:nvPr/>
        </p:nvSpPr>
        <p:spPr>
          <a:xfrm>
            <a:off x="3762361" y="5474406"/>
            <a:ext cx="776100" cy="2124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COD_P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273;p22">
            <a:extLst>
              <a:ext uri="{FF2B5EF4-FFF2-40B4-BE49-F238E27FC236}">
                <a16:creationId xmlns:a16="http://schemas.microsoft.com/office/drawing/2014/main" id="{A1E053DE-FCEB-46E2-B16E-BAC1F6B56546}"/>
              </a:ext>
            </a:extLst>
          </p:cNvPr>
          <p:cNvSpPr/>
          <p:nvPr/>
        </p:nvSpPr>
        <p:spPr>
          <a:xfrm>
            <a:off x="4243336" y="5764781"/>
            <a:ext cx="776100" cy="2124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274;p22">
            <a:extLst>
              <a:ext uri="{FF2B5EF4-FFF2-40B4-BE49-F238E27FC236}">
                <a16:creationId xmlns:a16="http://schemas.microsoft.com/office/drawing/2014/main" id="{0F5A7BF4-E1EC-4F15-8FD0-9FF6BDC2F6D0}"/>
              </a:ext>
            </a:extLst>
          </p:cNvPr>
          <p:cNvSpPr/>
          <p:nvPr/>
        </p:nvSpPr>
        <p:spPr>
          <a:xfrm>
            <a:off x="4701611" y="5474406"/>
            <a:ext cx="776100" cy="2124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COD_V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275;p22">
            <a:extLst>
              <a:ext uri="{FF2B5EF4-FFF2-40B4-BE49-F238E27FC236}">
                <a16:creationId xmlns:a16="http://schemas.microsoft.com/office/drawing/2014/main" id="{EB674A5A-612A-46C5-B200-177FBC3EF22B}"/>
              </a:ext>
            </a:extLst>
          </p:cNvPr>
          <p:cNvCxnSpPr>
            <a:stCxn id="81" idx="0"/>
            <a:endCxn id="57" idx="2"/>
          </p:cNvCxnSpPr>
          <p:nvPr/>
        </p:nvCxnSpPr>
        <p:spPr>
          <a:xfrm rot="10800000" flipH="1">
            <a:off x="4150411" y="5187006"/>
            <a:ext cx="496200" cy="2874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276;p22">
            <a:extLst>
              <a:ext uri="{FF2B5EF4-FFF2-40B4-BE49-F238E27FC236}">
                <a16:creationId xmlns:a16="http://schemas.microsoft.com/office/drawing/2014/main" id="{99D7D294-B4E7-42BE-BB63-5AD56FFDC5AD}"/>
              </a:ext>
            </a:extLst>
          </p:cNvPr>
          <p:cNvCxnSpPr>
            <a:stCxn id="82" idx="0"/>
            <a:endCxn id="57" idx="2"/>
          </p:cNvCxnSpPr>
          <p:nvPr/>
        </p:nvCxnSpPr>
        <p:spPr>
          <a:xfrm rot="10800000" flipH="1">
            <a:off x="4631386" y="5186981"/>
            <a:ext cx="15300" cy="5778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277;p22">
            <a:extLst>
              <a:ext uri="{FF2B5EF4-FFF2-40B4-BE49-F238E27FC236}">
                <a16:creationId xmlns:a16="http://schemas.microsoft.com/office/drawing/2014/main" id="{1AEAFE36-9EDA-41EE-986E-D758BFF9F8D9}"/>
              </a:ext>
            </a:extLst>
          </p:cNvPr>
          <p:cNvCxnSpPr>
            <a:stCxn id="83" idx="0"/>
            <a:endCxn id="57" idx="2"/>
          </p:cNvCxnSpPr>
          <p:nvPr/>
        </p:nvCxnSpPr>
        <p:spPr>
          <a:xfrm rot="10800000">
            <a:off x="4646561" y="5187006"/>
            <a:ext cx="443100" cy="2874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278;p22">
            <a:extLst>
              <a:ext uri="{FF2B5EF4-FFF2-40B4-BE49-F238E27FC236}">
                <a16:creationId xmlns:a16="http://schemas.microsoft.com/office/drawing/2014/main" id="{A51EB82B-5B23-4435-A5BB-2614472DC1D9}"/>
              </a:ext>
            </a:extLst>
          </p:cNvPr>
          <p:cNvSpPr/>
          <p:nvPr/>
        </p:nvSpPr>
        <p:spPr>
          <a:xfrm>
            <a:off x="5019436" y="5170306"/>
            <a:ext cx="776100" cy="2124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CANT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279;p22">
            <a:extLst>
              <a:ext uri="{FF2B5EF4-FFF2-40B4-BE49-F238E27FC236}">
                <a16:creationId xmlns:a16="http://schemas.microsoft.com/office/drawing/2014/main" id="{FC5C63EC-B208-4883-AED6-541223A818B0}"/>
              </a:ext>
            </a:extLst>
          </p:cNvPr>
          <p:cNvCxnSpPr>
            <a:stCxn id="87" idx="2"/>
            <a:endCxn id="57" idx="2"/>
          </p:cNvCxnSpPr>
          <p:nvPr/>
        </p:nvCxnSpPr>
        <p:spPr>
          <a:xfrm rot="10800000">
            <a:off x="4646536" y="5186806"/>
            <a:ext cx="372900" cy="89700"/>
          </a:xfrm>
          <a:prstGeom prst="straightConnector1">
            <a:avLst/>
          </a:prstGeom>
          <a:noFill/>
          <a:ln w="19050" cap="flat" cmpd="sng">
            <a:solidFill>
              <a:srgbClr val="A64D7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8994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302</TotalTime>
  <Words>1457</Words>
  <Application>Microsoft Office PowerPoint</Application>
  <PresentationFormat>Panorámica</PresentationFormat>
  <Paragraphs>450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Gilroy</vt:lpstr>
      <vt:lpstr>Lato</vt:lpstr>
      <vt:lpstr>Wingdings 2</vt:lpstr>
      <vt:lpstr>Citable</vt:lpstr>
      <vt:lpstr>Universidad tecnológica de México Hiram Isaí Torres Espinosa 21007599  </vt:lpstr>
      <vt:lpstr>Presentación de PowerPoint</vt:lpstr>
      <vt:lpstr>Se construye las tablas con descripción del contenido </vt:lpstr>
      <vt:lpstr>Se construye las tablas con descripción del contenido </vt:lpstr>
      <vt:lpstr>Se construye las tablas con descripción del contenido </vt:lpstr>
      <vt:lpstr>Se construye las tablas con descripción del contenido </vt:lpstr>
      <vt:lpstr>Presentación de PowerPoint</vt:lpstr>
      <vt:lpstr>Desarrollo  </vt:lpstr>
      <vt:lpstr>Modelo Entidad-Relación </vt:lpstr>
      <vt:lpstr>Paso 2: primera forma normal </vt:lpstr>
      <vt:lpstr>La table de ventas se encontraría de forma normalizada (1F) al incluir la columna de forma de pago</vt:lpstr>
      <vt:lpstr>Desagregaremos los campos para obtener la primera forma normal de la tabla clientes. </vt:lpstr>
      <vt:lpstr>Paso 3: Segunda forma normal (Clientes-Ventas)  Paso 3: Segunda forma normal (Clientes-Ventas)  Paso 3 : segunda forma normal</vt:lpstr>
      <vt:lpstr>Paso 4: Tercera forma normal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México Hiram Isaí Torres Espinosa 21007599</dc:title>
  <dc:creator>Hiram Isai Torres Espinosa - Alumno</dc:creator>
  <cp:lastModifiedBy>Hiram Isai Torres Espinosa - Alumno</cp:lastModifiedBy>
  <cp:revision>4</cp:revision>
  <dcterms:created xsi:type="dcterms:W3CDTF">2021-08-25T16:14:16Z</dcterms:created>
  <dcterms:modified xsi:type="dcterms:W3CDTF">2021-08-26T02:04:09Z</dcterms:modified>
</cp:coreProperties>
</file>