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334" r:id="rId3"/>
    <p:sldId id="333" r:id="rId4"/>
    <p:sldId id="338" r:id="rId5"/>
    <p:sldId id="339" r:id="rId6"/>
    <p:sldId id="341" r:id="rId7"/>
    <p:sldId id="340" r:id="rId8"/>
    <p:sldId id="342" r:id="rId9"/>
    <p:sldId id="343" r:id="rId10"/>
    <p:sldId id="344" r:id="rId11"/>
    <p:sldId id="345" r:id="rId12"/>
    <p:sldId id="346" r:id="rId13"/>
    <p:sldId id="347" r:id="rId14"/>
    <p:sldId id="348" r:id="rId15"/>
    <p:sldId id="349" r:id="rId16"/>
    <p:sldId id="351" r:id="rId17"/>
    <p:sldId id="352" r:id="rId18"/>
    <p:sldId id="353" r:id="rId19"/>
    <p:sldId id="354" r:id="rId20"/>
    <p:sldId id="355" r:id="rId21"/>
    <p:sldId id="356" r:id="rId22"/>
    <p:sldId id="357" r:id="rId23"/>
    <p:sldId id="303" r:id="rId2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68" autoAdjust="0"/>
    <p:restoredTop sz="94662" autoAdjust="0"/>
  </p:normalViewPr>
  <p:slideViewPr>
    <p:cSldViewPr>
      <p:cViewPr varScale="1">
        <p:scale>
          <a:sx n="73" d="100"/>
          <a:sy n="73" d="100"/>
        </p:scale>
        <p:origin x="99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F0674EEA-C39F-4FE0-A237-E40BC68866EB}" type="datetimeFigureOut">
              <a:rPr lang="es-MX" smtClean="0"/>
              <a:t>04/02/2022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D2C9E70-36E7-4E23-9502-E0247158A83F}" type="slidenum">
              <a:rPr lang="es-MX" smtClean="0"/>
              <a:t>‹Nº›</a:t>
            </a:fld>
            <a:endParaRPr lang="es-MX"/>
          </a:p>
        </p:txBody>
      </p:sp>
    </p:spTree>
    <p:extLst>
      <p:ext uri="{BB962C8B-B14F-4D97-AF65-F5344CB8AC3E}">
        <p14:creationId xmlns:p14="http://schemas.microsoft.com/office/powerpoint/2010/main" val="348577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0674EEA-C39F-4FE0-A237-E40BC68866EB}" type="datetimeFigureOut">
              <a:rPr lang="es-MX" smtClean="0"/>
              <a:t>04/02/2022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D2C9E70-36E7-4E23-9502-E0247158A83F}" type="slidenum">
              <a:rPr lang="es-MX" smtClean="0"/>
              <a:t>‹Nº›</a:t>
            </a:fld>
            <a:endParaRPr lang="es-MX"/>
          </a:p>
        </p:txBody>
      </p:sp>
    </p:spTree>
    <p:extLst>
      <p:ext uri="{BB962C8B-B14F-4D97-AF65-F5344CB8AC3E}">
        <p14:creationId xmlns:p14="http://schemas.microsoft.com/office/powerpoint/2010/main" val="319229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0674EEA-C39F-4FE0-A237-E40BC68866EB}" type="datetimeFigureOut">
              <a:rPr lang="es-MX" smtClean="0"/>
              <a:t>04/02/2022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D2C9E70-36E7-4E23-9502-E0247158A83F}" type="slidenum">
              <a:rPr lang="es-MX" smtClean="0"/>
              <a:t>‹Nº›</a:t>
            </a:fld>
            <a:endParaRPr lang="es-MX"/>
          </a:p>
        </p:txBody>
      </p:sp>
    </p:spTree>
    <p:extLst>
      <p:ext uri="{BB962C8B-B14F-4D97-AF65-F5344CB8AC3E}">
        <p14:creationId xmlns:p14="http://schemas.microsoft.com/office/powerpoint/2010/main" val="152230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0674EEA-C39F-4FE0-A237-E40BC68866EB}" type="datetimeFigureOut">
              <a:rPr lang="es-MX" smtClean="0"/>
              <a:t>04/02/2022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D2C9E70-36E7-4E23-9502-E0247158A83F}" type="slidenum">
              <a:rPr lang="es-MX" smtClean="0"/>
              <a:t>‹Nº›</a:t>
            </a:fld>
            <a:endParaRPr lang="es-MX"/>
          </a:p>
        </p:txBody>
      </p:sp>
    </p:spTree>
    <p:extLst>
      <p:ext uri="{BB962C8B-B14F-4D97-AF65-F5344CB8AC3E}">
        <p14:creationId xmlns:p14="http://schemas.microsoft.com/office/powerpoint/2010/main" val="358334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0674EEA-C39F-4FE0-A237-E40BC68866EB}" type="datetimeFigureOut">
              <a:rPr lang="es-MX" smtClean="0"/>
              <a:t>04/02/2022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4D2C9E70-36E7-4E23-9502-E0247158A83F}" type="slidenum">
              <a:rPr lang="es-MX" smtClean="0"/>
              <a:t>‹Nº›</a:t>
            </a:fld>
            <a:endParaRPr lang="es-MX"/>
          </a:p>
        </p:txBody>
      </p:sp>
    </p:spTree>
    <p:extLst>
      <p:ext uri="{BB962C8B-B14F-4D97-AF65-F5344CB8AC3E}">
        <p14:creationId xmlns:p14="http://schemas.microsoft.com/office/powerpoint/2010/main" val="412774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F0674EEA-C39F-4FE0-A237-E40BC68866EB}" type="datetimeFigureOut">
              <a:rPr lang="es-MX" smtClean="0"/>
              <a:t>04/02/2022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D2C9E70-36E7-4E23-9502-E0247158A83F}" type="slidenum">
              <a:rPr lang="es-MX" smtClean="0"/>
              <a:t>‹Nº›</a:t>
            </a:fld>
            <a:endParaRPr lang="es-MX"/>
          </a:p>
        </p:txBody>
      </p:sp>
    </p:spTree>
    <p:extLst>
      <p:ext uri="{BB962C8B-B14F-4D97-AF65-F5344CB8AC3E}">
        <p14:creationId xmlns:p14="http://schemas.microsoft.com/office/powerpoint/2010/main" val="58416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F0674EEA-C39F-4FE0-A237-E40BC68866EB}" type="datetimeFigureOut">
              <a:rPr lang="es-MX" smtClean="0"/>
              <a:t>04/02/2022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4D2C9E70-36E7-4E23-9502-E0247158A83F}" type="slidenum">
              <a:rPr lang="es-MX" smtClean="0"/>
              <a:t>‹Nº›</a:t>
            </a:fld>
            <a:endParaRPr lang="es-MX"/>
          </a:p>
        </p:txBody>
      </p:sp>
    </p:spTree>
    <p:extLst>
      <p:ext uri="{BB962C8B-B14F-4D97-AF65-F5344CB8AC3E}">
        <p14:creationId xmlns:p14="http://schemas.microsoft.com/office/powerpoint/2010/main" val="457934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F0674EEA-C39F-4FE0-A237-E40BC68866EB}" type="datetimeFigureOut">
              <a:rPr lang="es-MX" smtClean="0"/>
              <a:t>04/02/2022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4D2C9E70-36E7-4E23-9502-E0247158A83F}" type="slidenum">
              <a:rPr lang="es-MX" smtClean="0"/>
              <a:t>‹Nº›</a:t>
            </a:fld>
            <a:endParaRPr lang="es-MX"/>
          </a:p>
        </p:txBody>
      </p:sp>
    </p:spTree>
    <p:extLst>
      <p:ext uri="{BB962C8B-B14F-4D97-AF65-F5344CB8AC3E}">
        <p14:creationId xmlns:p14="http://schemas.microsoft.com/office/powerpoint/2010/main" val="251972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0674EEA-C39F-4FE0-A237-E40BC68866EB}" type="datetimeFigureOut">
              <a:rPr lang="es-MX" smtClean="0"/>
              <a:t>04/02/2022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4D2C9E70-36E7-4E23-9502-E0247158A83F}" type="slidenum">
              <a:rPr lang="es-MX" smtClean="0"/>
              <a:t>‹Nº›</a:t>
            </a:fld>
            <a:endParaRPr lang="es-MX"/>
          </a:p>
        </p:txBody>
      </p:sp>
    </p:spTree>
    <p:extLst>
      <p:ext uri="{BB962C8B-B14F-4D97-AF65-F5344CB8AC3E}">
        <p14:creationId xmlns:p14="http://schemas.microsoft.com/office/powerpoint/2010/main" val="418268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0674EEA-C39F-4FE0-A237-E40BC68866EB}" type="datetimeFigureOut">
              <a:rPr lang="es-MX" smtClean="0"/>
              <a:t>04/02/2022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D2C9E70-36E7-4E23-9502-E0247158A83F}" type="slidenum">
              <a:rPr lang="es-MX" smtClean="0"/>
              <a:t>‹Nº›</a:t>
            </a:fld>
            <a:endParaRPr lang="es-MX"/>
          </a:p>
        </p:txBody>
      </p:sp>
    </p:spTree>
    <p:extLst>
      <p:ext uri="{BB962C8B-B14F-4D97-AF65-F5344CB8AC3E}">
        <p14:creationId xmlns:p14="http://schemas.microsoft.com/office/powerpoint/2010/main" val="100387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0674EEA-C39F-4FE0-A237-E40BC68866EB}" type="datetimeFigureOut">
              <a:rPr lang="es-MX" smtClean="0"/>
              <a:t>04/02/2022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4D2C9E70-36E7-4E23-9502-E0247158A83F}" type="slidenum">
              <a:rPr lang="es-MX" smtClean="0"/>
              <a:t>‹Nº›</a:t>
            </a:fld>
            <a:endParaRPr lang="es-MX"/>
          </a:p>
        </p:txBody>
      </p:sp>
    </p:spTree>
    <p:extLst>
      <p:ext uri="{BB962C8B-B14F-4D97-AF65-F5344CB8AC3E}">
        <p14:creationId xmlns:p14="http://schemas.microsoft.com/office/powerpoint/2010/main" val="16542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74EEA-C39F-4FE0-A237-E40BC68866EB}" type="datetimeFigureOut">
              <a:rPr lang="es-MX" smtClean="0"/>
              <a:t>04/02/2022</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C9E70-36E7-4E23-9502-E0247158A83F}" type="slidenum">
              <a:rPr lang="es-MX" smtClean="0"/>
              <a:t>‹Nº›</a:t>
            </a:fld>
            <a:endParaRPr lang="es-MX"/>
          </a:p>
        </p:txBody>
      </p:sp>
    </p:spTree>
    <p:extLst>
      <p:ext uri="{BB962C8B-B14F-4D97-AF65-F5344CB8AC3E}">
        <p14:creationId xmlns:p14="http://schemas.microsoft.com/office/powerpoint/2010/main" val="70189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NULL"/><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hyperlink" Target="https://youtu.be/TCnOiqjnyAI"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15.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2.jpeg"/><Relationship Id="rId7" Type="http://schemas.openxmlformats.org/officeDocument/2006/relationships/image" Target="NULL"/><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youtu.be/-LcpDm6m990"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jpeg"/><Relationship Id="rId7" Type="http://schemas.openxmlformats.org/officeDocument/2006/relationships/image" Target="../media/image9.pn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3.pn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mx/url?sa=i&amp;rct=j&amp;q=&amp;esrc=s&amp;source=images&amp;cd=&amp;cad=rja&amp;uact=8&amp;ved=0ahUKEwja07PVpp7WAhUBUCYKHa6yBSUQjRwIBw&amp;url=https://geekviviendodf.wordpress.com/tag/profesor-unitec/&amp;psig=AFQjCNH41nTHrTr3TcZ20EMIZlUaK-eURg&amp;ust=1505259441474070"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gif"/><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052"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132" y="1424532"/>
            <a:ext cx="7734300" cy="387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153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Calor de vaporización y punto de ebullición</a:t>
            </a:r>
          </a:p>
          <a:p>
            <a:endParaRPr lang="es-MX" sz="2400" b="1" dirty="0" smtClean="0"/>
          </a:p>
        </p:txBody>
      </p:sp>
      <p:sp>
        <p:nvSpPr>
          <p:cNvPr id="11" name="10 CuadroTexto"/>
          <p:cNvSpPr txBox="1"/>
          <p:nvPr/>
        </p:nvSpPr>
        <p:spPr>
          <a:xfrm>
            <a:off x="304800" y="862559"/>
            <a:ext cx="8659688" cy="5078313"/>
          </a:xfrm>
          <a:prstGeom prst="rect">
            <a:avLst/>
          </a:prstGeom>
          <a:noFill/>
        </p:spPr>
        <p:txBody>
          <a:bodyPr wrap="square" rtlCol="0">
            <a:spAutoFit/>
          </a:bodyPr>
          <a:lstStyle/>
          <a:p>
            <a:endParaRPr lang="es-MX" dirty="0"/>
          </a:p>
          <a:p>
            <a:pPr algn="just"/>
            <a:r>
              <a:rPr lang="es-MX" dirty="0" smtClean="0"/>
              <a:t>La ecuación de </a:t>
            </a:r>
            <a:r>
              <a:rPr lang="es-MX" dirty="0" err="1" smtClean="0"/>
              <a:t>Clausius</a:t>
            </a:r>
            <a:r>
              <a:rPr lang="es-MX" dirty="0"/>
              <a:t> </a:t>
            </a:r>
            <a:r>
              <a:rPr lang="es-MX" dirty="0" smtClean="0"/>
              <a:t>– </a:t>
            </a:r>
            <a:r>
              <a:rPr lang="es-MX" dirty="0" err="1" smtClean="0"/>
              <a:t>Clapeyron</a:t>
            </a:r>
            <a:r>
              <a:rPr lang="es-MX" dirty="0" smtClean="0"/>
              <a:t> se puede utilizar para calcular la presión de vapor de un líquido a temperaturas distintas. Si se conocen los valores de </a:t>
            </a:r>
            <a:r>
              <a:rPr lang="el-GR" dirty="0" smtClean="0"/>
              <a:t>Δ</a:t>
            </a:r>
            <a:r>
              <a:rPr lang="es-MX" dirty="0" err="1" smtClean="0"/>
              <a:t>H</a:t>
            </a:r>
            <a:r>
              <a:rPr lang="es-MX" baseline="-25000" dirty="0" err="1" smtClean="0"/>
              <a:t>vap</a:t>
            </a:r>
            <a:r>
              <a:rPr lang="es-MX" dirty="0" smtClean="0"/>
              <a:t> y P de un líquido a una temperatura dada, se pueden calcular la presión de vapor del líquido a otra temperatura. A temperaturas T</a:t>
            </a:r>
            <a:r>
              <a:rPr lang="es-MX" baseline="-25000" dirty="0" smtClean="0"/>
              <a:t>1</a:t>
            </a:r>
            <a:r>
              <a:rPr lang="es-MX" dirty="0" smtClean="0"/>
              <a:t> y T</a:t>
            </a:r>
            <a:r>
              <a:rPr lang="es-MX" baseline="-25000" dirty="0" smtClean="0"/>
              <a:t>2</a:t>
            </a:r>
            <a:r>
              <a:rPr lang="es-MX" dirty="0" smtClean="0"/>
              <a:t> las presiones de vapor son P</a:t>
            </a:r>
            <a:r>
              <a:rPr lang="es-MX" baseline="-25000" dirty="0" smtClean="0"/>
              <a:t>1</a:t>
            </a:r>
            <a:r>
              <a:rPr lang="es-MX" dirty="0" smtClean="0"/>
              <a:t> y P</a:t>
            </a:r>
            <a:r>
              <a:rPr lang="es-MX" baseline="-25000" dirty="0" smtClean="0"/>
              <a:t>2</a:t>
            </a:r>
            <a:r>
              <a:rPr lang="es-MX" dirty="0" smtClean="0"/>
              <a:t>, así se puede escribir:</a:t>
            </a:r>
          </a:p>
          <a:p>
            <a:pPr algn="just"/>
            <a:endParaRPr lang="es-MX" dirty="0"/>
          </a:p>
          <a:p>
            <a:pPr algn="just"/>
            <a:endParaRPr lang="es-MX" dirty="0" smtClean="0"/>
          </a:p>
          <a:p>
            <a:pPr algn="just"/>
            <a:endParaRPr lang="es-MX" dirty="0"/>
          </a:p>
          <a:p>
            <a:pPr algn="just"/>
            <a:endParaRPr lang="es-MX" dirty="0" smtClean="0"/>
          </a:p>
          <a:p>
            <a:pPr algn="just"/>
            <a:endParaRPr lang="es-MX" dirty="0"/>
          </a:p>
          <a:p>
            <a:pPr algn="just"/>
            <a:endParaRPr lang="es-MX" dirty="0" smtClean="0"/>
          </a:p>
          <a:p>
            <a:pPr algn="just"/>
            <a:endParaRPr lang="es-MX" dirty="0"/>
          </a:p>
          <a:p>
            <a:pPr algn="just"/>
            <a:r>
              <a:rPr lang="es-MX" dirty="0" smtClean="0"/>
              <a:t>Al restar ambas expresiones se obtiene:</a:t>
            </a:r>
          </a:p>
          <a:p>
            <a:pPr algn="just"/>
            <a:endParaRPr lang="es-MX" dirty="0"/>
          </a:p>
          <a:p>
            <a:pPr algn="just"/>
            <a:endParaRPr lang="es-MX" dirty="0" smtClean="0"/>
          </a:p>
          <a:p>
            <a:pPr algn="just"/>
            <a:endParaRPr lang="es-MX" dirty="0"/>
          </a:p>
          <a:p>
            <a:pPr algn="just"/>
            <a:endParaRPr lang="es-MX" dirty="0" smtClean="0"/>
          </a:p>
        </p:txBody>
      </p:sp>
      <mc:AlternateContent xmlns:mc="http://schemas.openxmlformats.org/markup-compatibility/2006" xmlns:a14="http://schemas.microsoft.com/office/drawing/2010/main">
        <mc:Choice Requires="a14">
          <p:sp>
            <p:nvSpPr>
              <p:cNvPr id="2" name="Rectángulo 1"/>
              <p:cNvSpPr/>
              <p:nvPr/>
            </p:nvSpPr>
            <p:spPr>
              <a:xfrm>
                <a:off x="323907" y="2659385"/>
                <a:ext cx="2336345" cy="665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MX" i="1">
                              <a:latin typeface="Cambria Math" panose="02040503050406030204" pitchFamily="18" charset="0"/>
                            </a:rPr>
                          </m:ctrlPr>
                        </m:funcPr>
                        <m:fName>
                          <m:r>
                            <m:rPr>
                              <m:sty m:val="p"/>
                            </m:rPr>
                            <a:rPr lang="es-MX">
                              <a:latin typeface="Cambria Math" panose="02040503050406030204" pitchFamily="18" charset="0"/>
                            </a:rPr>
                            <m:t>ln</m:t>
                          </m:r>
                        </m:fName>
                        <m:e>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1</m:t>
                              </m:r>
                            </m:sub>
                          </m:sSub>
                          <m:r>
                            <a:rPr lang="es-MX" i="0">
                              <a:latin typeface="Cambria Math" panose="02040503050406030204" pitchFamily="18" charset="0"/>
                            </a:rPr>
                            <m:t>= − </m:t>
                          </m:r>
                          <m:f>
                            <m:fPr>
                              <m:ctrlPr>
                                <a:rPr lang="es-MX" i="1">
                                  <a:latin typeface="Cambria Math" panose="02040503050406030204" pitchFamily="18" charset="0"/>
                                </a:rPr>
                              </m:ctrlPr>
                            </m:fPr>
                            <m:num>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𝐻</m:t>
                                  </m:r>
                                </m:e>
                                <m:sub>
                                  <m:r>
                                    <a:rPr lang="es-MX" i="1">
                                      <a:latin typeface="Cambria Math" panose="02040503050406030204" pitchFamily="18" charset="0"/>
                                    </a:rPr>
                                    <m:t>𝑣𝑎𝑝</m:t>
                                  </m:r>
                                </m:sub>
                              </m:sSub>
                            </m:num>
                            <m:den>
                              <m:r>
                                <a:rPr lang="es-MX" i="1">
                                  <a:latin typeface="Cambria Math" panose="02040503050406030204" pitchFamily="18" charset="0"/>
                                </a:rPr>
                                <m:t>𝑅</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1</m:t>
                                  </m:r>
                                </m:sub>
                              </m:sSub>
                            </m:den>
                          </m:f>
                        </m:e>
                      </m:func>
                      <m:r>
                        <a:rPr lang="es-MX" i="0">
                          <a:latin typeface="Cambria Math" panose="02040503050406030204" pitchFamily="18" charset="0"/>
                        </a:rPr>
                        <m:t>+</m:t>
                      </m:r>
                      <m:r>
                        <a:rPr lang="es-MX" i="1">
                          <a:latin typeface="Cambria Math" panose="02040503050406030204" pitchFamily="18" charset="0"/>
                        </a:rPr>
                        <m:t>𝐶</m:t>
                      </m:r>
                    </m:oMath>
                  </m:oMathPara>
                </a14:m>
                <a:endParaRPr lang="es-MX" dirty="0"/>
              </a:p>
            </p:txBody>
          </p:sp>
        </mc:Choice>
        <mc:Fallback xmlns="">
          <p:sp>
            <p:nvSpPr>
              <p:cNvPr id="2" name="Rectángulo 1"/>
              <p:cNvSpPr>
                <a:spLocks noRot="1" noChangeAspect="1" noMove="1" noResize="1" noEditPoints="1" noAdjustHandles="1" noChangeArrowheads="1" noChangeShapeType="1" noTextEdit="1"/>
              </p:cNvSpPr>
              <p:nvPr/>
            </p:nvSpPr>
            <p:spPr>
              <a:xfrm>
                <a:off x="323907" y="2659385"/>
                <a:ext cx="2336345" cy="665118"/>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 name="Rectángulo 3"/>
              <p:cNvSpPr/>
              <p:nvPr/>
            </p:nvSpPr>
            <p:spPr>
              <a:xfrm>
                <a:off x="323907" y="3576988"/>
                <a:ext cx="2341667" cy="665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MX" i="1">
                              <a:latin typeface="Cambria Math" panose="02040503050406030204" pitchFamily="18" charset="0"/>
                            </a:rPr>
                          </m:ctrlPr>
                        </m:funcPr>
                        <m:fName>
                          <m:r>
                            <m:rPr>
                              <m:sty m:val="p"/>
                            </m:rPr>
                            <a:rPr lang="es-MX">
                              <a:latin typeface="Cambria Math" panose="02040503050406030204" pitchFamily="18" charset="0"/>
                            </a:rPr>
                            <m:t>ln</m:t>
                          </m:r>
                        </m:fName>
                        <m:e>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2</m:t>
                              </m:r>
                            </m:sub>
                          </m:sSub>
                          <m:r>
                            <a:rPr lang="es-MX" i="0">
                              <a:latin typeface="Cambria Math" panose="02040503050406030204" pitchFamily="18" charset="0"/>
                            </a:rPr>
                            <m:t>= − </m:t>
                          </m:r>
                          <m:f>
                            <m:fPr>
                              <m:ctrlPr>
                                <a:rPr lang="es-MX" i="1">
                                  <a:latin typeface="Cambria Math" panose="02040503050406030204" pitchFamily="18" charset="0"/>
                                </a:rPr>
                              </m:ctrlPr>
                            </m:fPr>
                            <m:num>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𝐻</m:t>
                                  </m:r>
                                </m:e>
                                <m:sub>
                                  <m:r>
                                    <a:rPr lang="es-MX" i="1">
                                      <a:latin typeface="Cambria Math" panose="02040503050406030204" pitchFamily="18" charset="0"/>
                                    </a:rPr>
                                    <m:t>𝑣𝑎𝑝</m:t>
                                  </m:r>
                                </m:sub>
                              </m:sSub>
                            </m:num>
                            <m:den>
                              <m:r>
                                <a:rPr lang="es-MX" i="1">
                                  <a:latin typeface="Cambria Math" panose="02040503050406030204" pitchFamily="18" charset="0"/>
                                </a:rPr>
                                <m:t>𝑅</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2</m:t>
                                  </m:r>
                                </m:sub>
                              </m:sSub>
                            </m:den>
                          </m:f>
                        </m:e>
                      </m:func>
                      <m:r>
                        <a:rPr lang="es-MX" i="0">
                          <a:latin typeface="Cambria Math" panose="02040503050406030204" pitchFamily="18" charset="0"/>
                        </a:rPr>
                        <m:t>+</m:t>
                      </m:r>
                      <m:r>
                        <a:rPr lang="es-MX" i="1">
                          <a:latin typeface="Cambria Math" panose="02040503050406030204" pitchFamily="18" charset="0"/>
                        </a:rPr>
                        <m:t>𝐶</m:t>
                      </m:r>
                    </m:oMath>
                  </m:oMathPara>
                </a14:m>
                <a:endParaRPr lang="es-MX" dirty="0"/>
              </a:p>
            </p:txBody>
          </p:sp>
        </mc:Choice>
        <mc:Fallback xmlns="">
          <p:sp>
            <p:nvSpPr>
              <p:cNvPr id="4" name="Rectángulo 3"/>
              <p:cNvSpPr>
                <a:spLocks noRot="1" noChangeAspect="1" noMove="1" noResize="1" noEditPoints="1" noAdjustHandles="1" noChangeArrowheads="1" noChangeShapeType="1" noTextEdit="1"/>
              </p:cNvSpPr>
              <p:nvPr/>
            </p:nvSpPr>
            <p:spPr>
              <a:xfrm>
                <a:off x="323907" y="3576988"/>
                <a:ext cx="2341667" cy="665118"/>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 name="Rectángulo 5"/>
              <p:cNvSpPr/>
              <p:nvPr/>
            </p:nvSpPr>
            <p:spPr>
              <a:xfrm>
                <a:off x="323907" y="4798808"/>
                <a:ext cx="4056623"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MX" i="1">
                              <a:latin typeface="Cambria Math" panose="02040503050406030204" pitchFamily="18" charset="0"/>
                            </a:rPr>
                          </m:ctrlPr>
                        </m:funcPr>
                        <m:fName>
                          <m:r>
                            <m:rPr>
                              <m:sty m:val="p"/>
                            </m:rPr>
                            <a:rPr lang="es-MX">
                              <a:latin typeface="Cambria Math" panose="02040503050406030204" pitchFamily="18" charset="0"/>
                            </a:rPr>
                            <m:t>ln</m:t>
                          </m:r>
                        </m:fName>
                        <m:e>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1</m:t>
                              </m:r>
                            </m:sub>
                          </m:sSub>
                          <m:r>
                            <a:rPr lang="es-MX" i="0">
                              <a:latin typeface="Cambria Math" panose="02040503050406030204" pitchFamily="18" charset="0"/>
                            </a:rPr>
                            <m:t>−</m:t>
                          </m:r>
                          <m:func>
                            <m:funcPr>
                              <m:ctrlPr>
                                <a:rPr lang="es-MX" i="1">
                                  <a:latin typeface="Cambria Math" panose="02040503050406030204" pitchFamily="18" charset="0"/>
                                </a:rPr>
                              </m:ctrlPr>
                            </m:funcPr>
                            <m:fName>
                              <m:r>
                                <m:rPr>
                                  <m:sty m:val="p"/>
                                </m:rPr>
                                <a:rPr lang="es-MX" i="0">
                                  <a:latin typeface="Cambria Math" panose="02040503050406030204" pitchFamily="18" charset="0"/>
                                </a:rPr>
                                <m:t>ln</m:t>
                              </m:r>
                            </m:fName>
                            <m:e>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2</m:t>
                                  </m:r>
                                </m:sub>
                              </m:sSub>
                            </m:e>
                          </m:func>
                          <m:r>
                            <a:rPr lang="es-MX" i="0">
                              <a:latin typeface="Cambria Math" panose="02040503050406030204" pitchFamily="18" charset="0"/>
                            </a:rPr>
                            <m:t>= − </m:t>
                          </m:r>
                          <m:f>
                            <m:fPr>
                              <m:ctrlPr>
                                <a:rPr lang="es-MX" i="1">
                                  <a:latin typeface="Cambria Math" panose="02040503050406030204" pitchFamily="18" charset="0"/>
                                </a:rPr>
                              </m:ctrlPr>
                            </m:fPr>
                            <m:num>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𝐻</m:t>
                                  </m:r>
                                </m:e>
                                <m:sub>
                                  <m:r>
                                    <a:rPr lang="es-MX" i="1">
                                      <a:latin typeface="Cambria Math" panose="02040503050406030204" pitchFamily="18" charset="0"/>
                                    </a:rPr>
                                    <m:t>𝑣𝑎𝑝</m:t>
                                  </m:r>
                                </m:sub>
                              </m:sSub>
                            </m:num>
                            <m:den>
                              <m:r>
                                <a:rPr lang="es-MX" i="1">
                                  <a:latin typeface="Cambria Math" panose="02040503050406030204" pitchFamily="18" charset="0"/>
                                </a:rPr>
                                <m:t>𝑅</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1</m:t>
                                  </m:r>
                                </m:sub>
                              </m:sSub>
                            </m:den>
                          </m:f>
                        </m:e>
                      </m:func>
                      <m:r>
                        <a:rPr lang="es-MX" i="0">
                          <a:latin typeface="Cambria Math" panose="02040503050406030204" pitchFamily="18" charset="0"/>
                        </a:rPr>
                        <m:t>−</m:t>
                      </m:r>
                      <m:d>
                        <m:dPr>
                          <m:ctrlPr>
                            <a:rPr lang="es-MX" i="1">
                              <a:latin typeface="Cambria Math" panose="02040503050406030204" pitchFamily="18" charset="0"/>
                            </a:rPr>
                          </m:ctrlPr>
                        </m:dPr>
                        <m:e>
                          <m:r>
                            <a:rPr lang="es-MX" i="0">
                              <a:latin typeface="Cambria Math" panose="02040503050406030204" pitchFamily="18" charset="0"/>
                            </a:rPr>
                            <m:t>− </m:t>
                          </m:r>
                          <m:f>
                            <m:fPr>
                              <m:ctrlPr>
                                <a:rPr lang="es-MX" i="1">
                                  <a:latin typeface="Cambria Math" panose="02040503050406030204" pitchFamily="18" charset="0"/>
                                </a:rPr>
                              </m:ctrlPr>
                            </m:fPr>
                            <m:num>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𝐻</m:t>
                                  </m:r>
                                </m:e>
                                <m:sub>
                                  <m:r>
                                    <a:rPr lang="es-MX" i="1">
                                      <a:latin typeface="Cambria Math" panose="02040503050406030204" pitchFamily="18" charset="0"/>
                                    </a:rPr>
                                    <m:t>𝑣𝑎𝑝</m:t>
                                  </m:r>
                                </m:sub>
                              </m:sSub>
                            </m:num>
                            <m:den>
                              <m:r>
                                <a:rPr lang="es-MX" i="1">
                                  <a:latin typeface="Cambria Math" panose="02040503050406030204" pitchFamily="18" charset="0"/>
                                </a:rPr>
                                <m:t>𝑅</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2</m:t>
                                  </m:r>
                                </m:sub>
                              </m:sSub>
                            </m:den>
                          </m:f>
                        </m:e>
                      </m:d>
                    </m:oMath>
                  </m:oMathPara>
                </a14:m>
                <a:endParaRPr lang="es-MX" dirty="0"/>
              </a:p>
            </p:txBody>
          </p:sp>
        </mc:Choice>
        <mc:Fallback xmlns="">
          <p:sp>
            <p:nvSpPr>
              <p:cNvPr id="6" name="Rectángulo 5"/>
              <p:cNvSpPr>
                <a:spLocks noRot="1" noChangeAspect="1" noMove="1" noResize="1" noEditPoints="1" noAdjustHandles="1" noChangeArrowheads="1" noChangeShapeType="1" noTextEdit="1"/>
              </p:cNvSpPr>
              <p:nvPr/>
            </p:nvSpPr>
            <p:spPr>
              <a:xfrm>
                <a:off x="323907" y="4798808"/>
                <a:ext cx="4056623" cy="714683"/>
              </a:xfrm>
              <a:prstGeom prst="rect">
                <a:avLst/>
              </a:prstGeom>
              <a:blipFill>
                <a:blip r:embed="rId6"/>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2" name="Rectángulo 11"/>
              <p:cNvSpPr/>
              <p:nvPr/>
            </p:nvSpPr>
            <p:spPr>
              <a:xfrm>
                <a:off x="304800" y="5583530"/>
                <a:ext cx="3445623"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MX" i="1">
                              <a:latin typeface="Cambria Math" panose="02040503050406030204" pitchFamily="18" charset="0"/>
                            </a:rPr>
                          </m:ctrlPr>
                        </m:funcPr>
                        <m:fName>
                          <m:r>
                            <m:rPr>
                              <m:sty m:val="p"/>
                            </m:rPr>
                            <a:rPr lang="es-MX">
                              <a:latin typeface="Cambria Math" panose="02040503050406030204" pitchFamily="18" charset="0"/>
                            </a:rPr>
                            <m:t>ln</m:t>
                          </m:r>
                        </m:fName>
                        <m:e>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1</m:t>
                              </m:r>
                            </m:sub>
                          </m:sSub>
                          <m:r>
                            <a:rPr lang="es-MX" i="0">
                              <a:latin typeface="Cambria Math" panose="02040503050406030204" pitchFamily="18" charset="0"/>
                            </a:rPr>
                            <m:t>−</m:t>
                          </m:r>
                          <m:func>
                            <m:funcPr>
                              <m:ctrlPr>
                                <a:rPr lang="es-MX" i="1">
                                  <a:latin typeface="Cambria Math" panose="02040503050406030204" pitchFamily="18" charset="0"/>
                                </a:rPr>
                              </m:ctrlPr>
                            </m:funcPr>
                            <m:fName>
                              <m:r>
                                <m:rPr>
                                  <m:sty m:val="p"/>
                                </m:rPr>
                                <a:rPr lang="es-MX" i="0">
                                  <a:latin typeface="Cambria Math" panose="02040503050406030204" pitchFamily="18" charset="0"/>
                                </a:rPr>
                                <m:t>ln</m:t>
                              </m:r>
                            </m:fName>
                            <m:e>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2</m:t>
                                  </m:r>
                                </m:sub>
                              </m:sSub>
                            </m:e>
                          </m:func>
                          <m:r>
                            <a:rPr lang="es-MX" i="0">
                              <a:latin typeface="Cambria Math" panose="02040503050406030204" pitchFamily="18" charset="0"/>
                            </a:rPr>
                            <m:t>= </m:t>
                          </m:r>
                          <m:f>
                            <m:fPr>
                              <m:ctrlPr>
                                <a:rPr lang="es-MX" i="1">
                                  <a:latin typeface="Cambria Math" panose="02040503050406030204" pitchFamily="18" charset="0"/>
                                </a:rPr>
                              </m:ctrlPr>
                            </m:fPr>
                            <m:num>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𝐻</m:t>
                                  </m:r>
                                </m:e>
                                <m:sub>
                                  <m:r>
                                    <a:rPr lang="es-MX" i="1">
                                      <a:latin typeface="Cambria Math" panose="02040503050406030204" pitchFamily="18" charset="0"/>
                                    </a:rPr>
                                    <m:t>𝑣𝑎𝑝</m:t>
                                  </m:r>
                                </m:sub>
                              </m:sSub>
                            </m:num>
                            <m:den>
                              <m:r>
                                <a:rPr lang="es-MX" i="1">
                                  <a:latin typeface="Cambria Math" panose="02040503050406030204" pitchFamily="18" charset="0"/>
                                </a:rPr>
                                <m:t>𝑅</m:t>
                              </m:r>
                            </m:den>
                          </m:f>
                        </m:e>
                      </m:func>
                      <m:d>
                        <m:dPr>
                          <m:ctrlPr>
                            <a:rPr lang="es-MX" i="1">
                              <a:latin typeface="Cambria Math" panose="02040503050406030204" pitchFamily="18" charset="0"/>
                            </a:rPr>
                          </m:ctrlPr>
                        </m:dPr>
                        <m:e>
                          <m:r>
                            <a:rPr lang="es-MX" i="0">
                              <a:latin typeface="Cambria Math" panose="02040503050406030204" pitchFamily="18" charset="0"/>
                            </a:rPr>
                            <m:t> </m:t>
                          </m:r>
                          <m:f>
                            <m:fPr>
                              <m:ctrlPr>
                                <a:rPr lang="es-MX" i="1">
                                  <a:latin typeface="Cambria Math" panose="02040503050406030204" pitchFamily="18" charset="0"/>
                                </a:rPr>
                              </m:ctrlPr>
                            </m:fPr>
                            <m:num>
                              <m:r>
                                <a:rPr lang="es-MX" i="0">
                                  <a:latin typeface="Cambria Math" panose="02040503050406030204" pitchFamily="18" charset="0"/>
                                </a:rPr>
                                <m:t>1</m:t>
                              </m:r>
                            </m:num>
                            <m:den>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2</m:t>
                                  </m:r>
                                </m:sub>
                              </m:sSub>
                            </m:den>
                          </m:f>
                          <m:r>
                            <a:rPr lang="es-MX" i="0">
                              <a:latin typeface="Cambria Math" panose="02040503050406030204" pitchFamily="18" charset="0"/>
                            </a:rPr>
                            <m:t>−</m:t>
                          </m:r>
                          <m:f>
                            <m:fPr>
                              <m:ctrlPr>
                                <a:rPr lang="es-MX" i="1">
                                  <a:latin typeface="Cambria Math" panose="02040503050406030204" pitchFamily="18" charset="0"/>
                                </a:rPr>
                              </m:ctrlPr>
                            </m:fPr>
                            <m:num>
                              <m:r>
                                <a:rPr lang="es-MX" i="0">
                                  <a:latin typeface="Cambria Math" panose="02040503050406030204" pitchFamily="18" charset="0"/>
                                </a:rPr>
                                <m:t>1</m:t>
                              </m:r>
                            </m:num>
                            <m:den>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1</m:t>
                                  </m:r>
                                </m:sub>
                              </m:sSub>
                            </m:den>
                          </m:f>
                        </m:e>
                      </m:d>
                    </m:oMath>
                  </m:oMathPara>
                </a14:m>
                <a:endParaRPr lang="es-MX" dirty="0"/>
              </a:p>
            </p:txBody>
          </p:sp>
        </mc:Choice>
        <mc:Fallback xmlns="">
          <p:sp>
            <p:nvSpPr>
              <p:cNvPr id="12" name="Rectángulo 11"/>
              <p:cNvSpPr>
                <a:spLocks noRot="1" noChangeAspect="1" noMove="1" noResize="1" noEditPoints="1" noAdjustHandles="1" noChangeArrowheads="1" noChangeShapeType="1" noTextEdit="1"/>
              </p:cNvSpPr>
              <p:nvPr/>
            </p:nvSpPr>
            <p:spPr>
              <a:xfrm>
                <a:off x="304800" y="5583530"/>
                <a:ext cx="3445623" cy="714683"/>
              </a:xfrm>
              <a:prstGeom prst="rect">
                <a:avLst/>
              </a:prstGeom>
              <a:blipFill>
                <a:blip r:embed="rId7"/>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964778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Calor de vaporización y punto de ebullición</a:t>
            </a:r>
          </a:p>
          <a:p>
            <a:endParaRPr lang="es-MX" sz="2400" b="1" dirty="0" smtClean="0"/>
          </a:p>
        </p:txBody>
      </p:sp>
      <p:sp>
        <p:nvSpPr>
          <p:cNvPr id="11" name="10 CuadroTexto"/>
          <p:cNvSpPr txBox="1"/>
          <p:nvPr/>
        </p:nvSpPr>
        <p:spPr>
          <a:xfrm>
            <a:off x="304800" y="862559"/>
            <a:ext cx="8659688" cy="6463308"/>
          </a:xfrm>
          <a:prstGeom prst="rect">
            <a:avLst/>
          </a:prstGeom>
          <a:noFill/>
        </p:spPr>
        <p:txBody>
          <a:bodyPr wrap="square" rtlCol="0">
            <a:spAutoFit/>
          </a:bodyPr>
          <a:lstStyle/>
          <a:p>
            <a:endParaRPr lang="es-MX" dirty="0"/>
          </a:p>
          <a:p>
            <a:pPr algn="just"/>
            <a:r>
              <a:rPr lang="es-MX" dirty="0" smtClean="0"/>
              <a:t>Por lo tanto:</a:t>
            </a:r>
          </a:p>
          <a:p>
            <a:pPr algn="just"/>
            <a:endParaRPr lang="es-MX" dirty="0"/>
          </a:p>
          <a:p>
            <a:pPr algn="just"/>
            <a:endParaRPr lang="es-MX" dirty="0" smtClean="0"/>
          </a:p>
          <a:p>
            <a:pPr algn="just"/>
            <a:endParaRPr lang="es-MX" dirty="0"/>
          </a:p>
          <a:p>
            <a:pPr algn="just"/>
            <a:endParaRPr lang="es-MX" dirty="0" smtClean="0"/>
          </a:p>
          <a:p>
            <a:pPr algn="just"/>
            <a:endParaRPr lang="es-MX" dirty="0"/>
          </a:p>
          <a:p>
            <a:pPr algn="just"/>
            <a:endParaRPr lang="es-MX" dirty="0" smtClean="0"/>
          </a:p>
          <a:p>
            <a:pPr algn="just"/>
            <a:endParaRPr lang="es-MX" dirty="0"/>
          </a:p>
          <a:p>
            <a:pPr algn="just"/>
            <a:r>
              <a:rPr lang="es-MX" b="1" dirty="0" smtClean="0"/>
              <a:t>Calores molares de vaporización para líquidos </a:t>
            </a:r>
            <a:endParaRPr lang="es-MX" dirty="0" smtClean="0"/>
          </a:p>
          <a:p>
            <a:pPr algn="just"/>
            <a:endParaRPr lang="es-MX" dirty="0" smtClean="0"/>
          </a:p>
          <a:p>
            <a:pPr algn="just"/>
            <a:endParaRPr lang="es-MX" dirty="0"/>
          </a:p>
          <a:p>
            <a:pPr algn="just"/>
            <a:endParaRPr lang="es-MX" dirty="0" smtClean="0"/>
          </a:p>
          <a:p>
            <a:pPr algn="just"/>
            <a:endParaRPr lang="es-MX" dirty="0"/>
          </a:p>
          <a:p>
            <a:pPr algn="just"/>
            <a:endParaRPr lang="es-MX" dirty="0" smtClean="0"/>
          </a:p>
          <a:p>
            <a:pPr algn="just"/>
            <a:endParaRPr lang="es-MX" dirty="0"/>
          </a:p>
          <a:p>
            <a:pPr algn="just"/>
            <a:endParaRPr lang="es-MX" dirty="0" smtClean="0"/>
          </a:p>
          <a:p>
            <a:pPr algn="just"/>
            <a:endParaRPr lang="es-MX" dirty="0"/>
          </a:p>
          <a:p>
            <a:pPr algn="just"/>
            <a:endParaRPr lang="es-MX" dirty="0" smtClean="0"/>
          </a:p>
          <a:p>
            <a:pPr algn="just"/>
            <a:r>
              <a:rPr lang="es-MX" dirty="0">
                <a:hlinkClick r:id="rId4"/>
              </a:rPr>
              <a:t>https://</a:t>
            </a:r>
            <a:r>
              <a:rPr lang="es-MX" dirty="0" smtClean="0">
                <a:hlinkClick r:id="rId4"/>
              </a:rPr>
              <a:t>youtu.be/TCnOiqjnyAI</a:t>
            </a:r>
            <a:r>
              <a:rPr lang="es-MX" dirty="0" smtClean="0"/>
              <a:t> </a:t>
            </a:r>
            <a:r>
              <a:rPr lang="es-MX" sz="1000" dirty="0" smtClean="0"/>
              <a:t> </a:t>
            </a:r>
            <a:r>
              <a:rPr lang="es-MX" sz="1000" dirty="0"/>
              <a:t>QUE ES LA PRESION DE VAPOR DE UNA SUSTANCIA Y FACTORES QUE LA </a:t>
            </a:r>
            <a:r>
              <a:rPr lang="es-MX" sz="1000" dirty="0" smtClean="0"/>
              <a:t>AFECTAN 9:52</a:t>
            </a:r>
            <a:endParaRPr lang="es-MX" sz="1000" dirty="0"/>
          </a:p>
          <a:p>
            <a:pPr algn="just"/>
            <a:endParaRPr lang="es-MX" dirty="0" smtClean="0"/>
          </a:p>
          <a:p>
            <a:pPr algn="just"/>
            <a:endParaRPr lang="es-MX" dirty="0"/>
          </a:p>
          <a:p>
            <a:pPr algn="just"/>
            <a:endParaRPr lang="es-MX" dirty="0" smtClean="0"/>
          </a:p>
        </p:txBody>
      </p:sp>
      <mc:AlternateContent xmlns:mc="http://schemas.openxmlformats.org/markup-compatibility/2006" xmlns:a14="http://schemas.microsoft.com/office/drawing/2010/main">
        <mc:Choice Requires="a14">
          <p:sp>
            <p:nvSpPr>
              <p:cNvPr id="5" name="Rectángulo 4"/>
              <p:cNvSpPr/>
              <p:nvPr/>
            </p:nvSpPr>
            <p:spPr>
              <a:xfrm>
                <a:off x="315591" y="1664130"/>
                <a:ext cx="2772106"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MX" i="1">
                              <a:latin typeface="Cambria Math" panose="02040503050406030204" pitchFamily="18" charset="0"/>
                            </a:rPr>
                          </m:ctrlPr>
                        </m:funcPr>
                        <m:fName>
                          <m:r>
                            <m:rPr>
                              <m:sty m:val="p"/>
                            </m:rPr>
                            <a:rPr lang="es-MX">
                              <a:latin typeface="Cambria Math" panose="02040503050406030204" pitchFamily="18" charset="0"/>
                            </a:rPr>
                            <m:t>ln</m:t>
                          </m:r>
                          <m:r>
                            <a:rPr lang="es-MX">
                              <a:latin typeface="Cambria Math" panose="02040503050406030204" pitchFamily="18" charset="0"/>
                            </a:rPr>
                            <m:t> </m:t>
                          </m:r>
                          <m:f>
                            <m:fPr>
                              <m:ctrlPr>
                                <a:rPr lang="es-MX" i="1">
                                  <a:latin typeface="Cambria Math" panose="02040503050406030204" pitchFamily="18" charset="0"/>
                                </a:rPr>
                              </m:ctrlPr>
                            </m:fPr>
                            <m:num>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1</m:t>
                                  </m:r>
                                </m:sub>
                              </m:sSub>
                            </m:num>
                            <m:den>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2</m:t>
                                  </m:r>
                                </m:sub>
                              </m:sSub>
                            </m:den>
                          </m:f>
                        </m:fName>
                        <m:e>
                          <m:r>
                            <a:rPr lang="es-MX" i="0">
                              <a:latin typeface="Cambria Math" panose="02040503050406030204" pitchFamily="18" charset="0"/>
                            </a:rPr>
                            <m:t>= </m:t>
                          </m:r>
                          <m:f>
                            <m:fPr>
                              <m:ctrlPr>
                                <a:rPr lang="es-MX" i="1">
                                  <a:latin typeface="Cambria Math" panose="02040503050406030204" pitchFamily="18" charset="0"/>
                                </a:rPr>
                              </m:ctrlPr>
                            </m:fPr>
                            <m:num>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𝐻</m:t>
                                  </m:r>
                                </m:e>
                                <m:sub>
                                  <m:r>
                                    <a:rPr lang="es-MX" i="1">
                                      <a:latin typeface="Cambria Math" panose="02040503050406030204" pitchFamily="18" charset="0"/>
                                    </a:rPr>
                                    <m:t>𝑣𝑎𝑝</m:t>
                                  </m:r>
                                </m:sub>
                              </m:sSub>
                            </m:num>
                            <m:den>
                              <m:r>
                                <a:rPr lang="es-MX" i="1">
                                  <a:latin typeface="Cambria Math" panose="02040503050406030204" pitchFamily="18" charset="0"/>
                                </a:rPr>
                                <m:t>𝑅</m:t>
                              </m:r>
                            </m:den>
                          </m:f>
                        </m:e>
                      </m:func>
                      <m:d>
                        <m:dPr>
                          <m:ctrlPr>
                            <a:rPr lang="es-MX" i="1">
                              <a:latin typeface="Cambria Math" panose="02040503050406030204" pitchFamily="18" charset="0"/>
                            </a:rPr>
                          </m:ctrlPr>
                        </m:dPr>
                        <m:e>
                          <m:r>
                            <a:rPr lang="es-MX" i="0">
                              <a:latin typeface="Cambria Math" panose="02040503050406030204" pitchFamily="18" charset="0"/>
                            </a:rPr>
                            <m:t> </m:t>
                          </m:r>
                          <m:f>
                            <m:fPr>
                              <m:ctrlPr>
                                <a:rPr lang="es-MX" i="1">
                                  <a:latin typeface="Cambria Math" panose="02040503050406030204" pitchFamily="18" charset="0"/>
                                </a:rPr>
                              </m:ctrlPr>
                            </m:fPr>
                            <m:num>
                              <m:r>
                                <a:rPr lang="es-MX" i="0">
                                  <a:latin typeface="Cambria Math" panose="02040503050406030204" pitchFamily="18" charset="0"/>
                                </a:rPr>
                                <m:t>1</m:t>
                              </m:r>
                            </m:num>
                            <m:den>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2</m:t>
                                  </m:r>
                                </m:sub>
                              </m:sSub>
                            </m:den>
                          </m:f>
                          <m:r>
                            <a:rPr lang="es-MX" i="0">
                              <a:latin typeface="Cambria Math" panose="02040503050406030204" pitchFamily="18" charset="0"/>
                            </a:rPr>
                            <m:t>−</m:t>
                          </m:r>
                          <m:f>
                            <m:fPr>
                              <m:ctrlPr>
                                <a:rPr lang="es-MX" i="1">
                                  <a:latin typeface="Cambria Math" panose="02040503050406030204" pitchFamily="18" charset="0"/>
                                </a:rPr>
                              </m:ctrlPr>
                            </m:fPr>
                            <m:num>
                              <m:r>
                                <a:rPr lang="es-MX" i="0">
                                  <a:latin typeface="Cambria Math" panose="02040503050406030204" pitchFamily="18" charset="0"/>
                                </a:rPr>
                                <m:t>1</m:t>
                              </m:r>
                            </m:num>
                            <m:den>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1</m:t>
                                  </m:r>
                                </m:sub>
                              </m:sSub>
                            </m:den>
                          </m:f>
                        </m:e>
                      </m:d>
                    </m:oMath>
                  </m:oMathPara>
                </a14:m>
                <a:endParaRPr lang="es-MX" dirty="0"/>
              </a:p>
            </p:txBody>
          </p:sp>
        </mc:Choice>
        <mc:Fallback xmlns="">
          <p:sp>
            <p:nvSpPr>
              <p:cNvPr id="5" name="Rectángulo 4"/>
              <p:cNvSpPr>
                <a:spLocks noRot="1" noChangeAspect="1" noMove="1" noResize="1" noEditPoints="1" noAdjustHandles="1" noChangeArrowheads="1" noChangeShapeType="1" noTextEdit="1"/>
              </p:cNvSpPr>
              <p:nvPr/>
            </p:nvSpPr>
            <p:spPr>
              <a:xfrm>
                <a:off x="315591" y="1664130"/>
                <a:ext cx="2772106" cy="714683"/>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3" name="Rectángulo 12"/>
              <p:cNvSpPr/>
              <p:nvPr/>
            </p:nvSpPr>
            <p:spPr>
              <a:xfrm>
                <a:off x="327356" y="2563479"/>
                <a:ext cx="2772106"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MX" i="1">
                              <a:latin typeface="Cambria Math" panose="02040503050406030204" pitchFamily="18" charset="0"/>
                            </a:rPr>
                          </m:ctrlPr>
                        </m:funcPr>
                        <m:fName>
                          <m:r>
                            <m:rPr>
                              <m:sty m:val="p"/>
                            </m:rPr>
                            <a:rPr lang="es-MX">
                              <a:latin typeface="Cambria Math" panose="02040503050406030204" pitchFamily="18" charset="0"/>
                            </a:rPr>
                            <m:t>ln</m:t>
                          </m:r>
                          <m:r>
                            <a:rPr lang="es-MX">
                              <a:latin typeface="Cambria Math" panose="02040503050406030204" pitchFamily="18" charset="0"/>
                            </a:rPr>
                            <m:t> </m:t>
                          </m:r>
                          <m:f>
                            <m:fPr>
                              <m:ctrlPr>
                                <a:rPr lang="es-MX" i="1">
                                  <a:latin typeface="Cambria Math" panose="02040503050406030204" pitchFamily="18" charset="0"/>
                                </a:rPr>
                              </m:ctrlPr>
                            </m:fPr>
                            <m:num>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1</m:t>
                                  </m:r>
                                </m:sub>
                              </m:sSub>
                            </m:num>
                            <m:den>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2</m:t>
                                  </m:r>
                                </m:sub>
                              </m:sSub>
                            </m:den>
                          </m:f>
                        </m:fName>
                        <m:e>
                          <m:r>
                            <a:rPr lang="es-MX" i="0">
                              <a:latin typeface="Cambria Math" panose="02040503050406030204" pitchFamily="18" charset="0"/>
                            </a:rPr>
                            <m:t>= </m:t>
                          </m:r>
                          <m:f>
                            <m:fPr>
                              <m:ctrlPr>
                                <a:rPr lang="es-MX" i="1">
                                  <a:latin typeface="Cambria Math" panose="02040503050406030204" pitchFamily="18" charset="0"/>
                                </a:rPr>
                              </m:ctrlPr>
                            </m:fPr>
                            <m:num>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𝐻</m:t>
                                  </m:r>
                                </m:e>
                                <m:sub>
                                  <m:r>
                                    <a:rPr lang="es-MX" i="1">
                                      <a:latin typeface="Cambria Math" panose="02040503050406030204" pitchFamily="18" charset="0"/>
                                    </a:rPr>
                                    <m:t>𝑣𝑎𝑝</m:t>
                                  </m:r>
                                </m:sub>
                              </m:sSub>
                            </m:num>
                            <m:den>
                              <m:r>
                                <a:rPr lang="es-MX" i="1">
                                  <a:latin typeface="Cambria Math" panose="02040503050406030204" pitchFamily="18" charset="0"/>
                                </a:rPr>
                                <m:t>𝑅</m:t>
                              </m:r>
                            </m:den>
                          </m:f>
                        </m:e>
                      </m:func>
                      <m:d>
                        <m:dPr>
                          <m:ctrlPr>
                            <a:rPr lang="es-MX" i="1">
                              <a:latin typeface="Cambria Math" panose="02040503050406030204" pitchFamily="18" charset="0"/>
                            </a:rPr>
                          </m:ctrlPr>
                        </m:dPr>
                        <m:e>
                          <m:r>
                            <a:rPr lang="es-MX" i="0">
                              <a:latin typeface="Cambria Math" panose="02040503050406030204" pitchFamily="18" charset="0"/>
                            </a:rPr>
                            <m:t> </m:t>
                          </m:r>
                          <m:f>
                            <m:fPr>
                              <m:ctrlPr>
                                <a:rPr lang="es-MX" i="1">
                                  <a:latin typeface="Cambria Math" panose="02040503050406030204" pitchFamily="18" charset="0"/>
                                </a:rPr>
                              </m:ctrlPr>
                            </m:fPr>
                            <m:num>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1</m:t>
                                  </m:r>
                                </m:sub>
                              </m:sSub>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2</m:t>
                                  </m:r>
                                </m:sub>
                              </m:sSub>
                            </m:num>
                            <m:den>
                              <m:sSub>
                                <m:sSubPr>
                                  <m:ctrlPr>
                                    <a:rPr lang="es-MX" i="1">
                                      <a:latin typeface="Cambria Math" panose="02040503050406030204" pitchFamily="18" charset="0"/>
                                    </a:rPr>
                                  </m:ctrlPr>
                                </m:sSubPr>
                                <m:e>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1</m:t>
                                      </m:r>
                                    </m:sub>
                                  </m:sSub>
                                  <m:r>
                                    <a:rPr lang="es-MX" i="1">
                                      <a:latin typeface="Cambria Math" panose="02040503050406030204" pitchFamily="18" charset="0"/>
                                    </a:rPr>
                                    <m:t>𝑇</m:t>
                                  </m:r>
                                </m:e>
                                <m:sub>
                                  <m:r>
                                    <a:rPr lang="es-MX" i="0">
                                      <a:latin typeface="Cambria Math" panose="02040503050406030204" pitchFamily="18" charset="0"/>
                                    </a:rPr>
                                    <m:t>2</m:t>
                                  </m:r>
                                </m:sub>
                              </m:sSub>
                            </m:den>
                          </m:f>
                        </m:e>
                      </m:d>
                    </m:oMath>
                  </m:oMathPara>
                </a14:m>
                <a:endParaRPr lang="es-MX" dirty="0"/>
              </a:p>
            </p:txBody>
          </p:sp>
        </mc:Choice>
        <mc:Fallback xmlns="">
          <p:sp>
            <p:nvSpPr>
              <p:cNvPr id="13" name="Rectángulo 12"/>
              <p:cNvSpPr>
                <a:spLocks noRot="1" noChangeAspect="1" noMove="1" noResize="1" noEditPoints="1" noAdjustHandles="1" noChangeArrowheads="1" noChangeShapeType="1" noTextEdit="1"/>
              </p:cNvSpPr>
              <p:nvPr/>
            </p:nvSpPr>
            <p:spPr>
              <a:xfrm>
                <a:off x="327356" y="2563479"/>
                <a:ext cx="2772106" cy="714683"/>
              </a:xfrm>
              <a:prstGeom prst="rect">
                <a:avLst/>
              </a:prstGeom>
              <a:blipFill>
                <a:blip r:embed="rId6"/>
                <a:stretch>
                  <a:fillRect/>
                </a:stretch>
              </a:blipFill>
            </p:spPr>
            <p:txBody>
              <a:bodyPr/>
              <a:lstStyle/>
              <a:p>
                <a:r>
                  <a:rPr lang="es-MX">
                    <a:noFill/>
                  </a:rPr>
                  <a:t> </a:t>
                </a:r>
              </a:p>
            </p:txBody>
          </p:sp>
        </mc:Fallback>
      </mc:AlternateContent>
      <p:graphicFrame>
        <p:nvGraphicFramePr>
          <p:cNvPr id="14" name="Tabla 13"/>
          <p:cNvGraphicFramePr>
            <a:graphicFrameLocks noGrp="1"/>
          </p:cNvGraphicFramePr>
          <p:nvPr>
            <p:extLst/>
          </p:nvPr>
        </p:nvGraphicFramePr>
        <p:xfrm>
          <a:off x="467544" y="3704256"/>
          <a:ext cx="6984775" cy="2164051"/>
        </p:xfrm>
        <a:graphic>
          <a:graphicData uri="http://schemas.openxmlformats.org/drawingml/2006/table">
            <a:tbl>
              <a:tblPr firstRow="1" firstCol="1" bandRow="1">
                <a:tableStyleId>{5C22544A-7EE6-4342-B048-85BDC9FD1C3A}</a:tableStyleId>
              </a:tblPr>
              <a:tblGrid>
                <a:gridCol w="2327731">
                  <a:extLst>
                    <a:ext uri="{9D8B030D-6E8A-4147-A177-3AD203B41FA5}">
                      <a16:colId xmlns:a16="http://schemas.microsoft.com/office/drawing/2014/main" val="953053273"/>
                    </a:ext>
                  </a:extLst>
                </a:gridCol>
                <a:gridCol w="2328522">
                  <a:extLst>
                    <a:ext uri="{9D8B030D-6E8A-4147-A177-3AD203B41FA5}">
                      <a16:colId xmlns:a16="http://schemas.microsoft.com/office/drawing/2014/main" val="1281899804"/>
                    </a:ext>
                  </a:extLst>
                </a:gridCol>
                <a:gridCol w="2328522">
                  <a:extLst>
                    <a:ext uri="{9D8B030D-6E8A-4147-A177-3AD203B41FA5}">
                      <a16:colId xmlns:a16="http://schemas.microsoft.com/office/drawing/2014/main" val="3744394236"/>
                    </a:ext>
                  </a:extLst>
                </a:gridCol>
              </a:tblGrid>
              <a:tr h="437487">
                <a:tc>
                  <a:txBody>
                    <a:bodyPr/>
                    <a:lstStyle/>
                    <a:p>
                      <a:pPr>
                        <a:lnSpc>
                          <a:spcPct val="107000"/>
                        </a:lnSpc>
                        <a:spcAft>
                          <a:spcPts val="0"/>
                        </a:spcAft>
                      </a:pPr>
                      <a:r>
                        <a:rPr lang="es-MX" sz="1100" dirty="0">
                          <a:effectLst/>
                        </a:rPr>
                        <a:t>Sustancia</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Punto de ebullición [°C]</a:t>
                      </a:r>
                    </a:p>
                    <a:p>
                      <a:pPr algn="ctr">
                        <a:lnSpc>
                          <a:spcPct val="107000"/>
                        </a:lnSpc>
                        <a:spcAft>
                          <a:spcPts val="0"/>
                        </a:spcAft>
                      </a:pPr>
                      <a:r>
                        <a:rPr lang="es-MX" sz="800">
                          <a:effectLst/>
                        </a:rPr>
                        <a:t>@ 1 atm</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ΔH</a:t>
                      </a:r>
                      <a:r>
                        <a:rPr lang="es-MX" sz="1100" baseline="-25000">
                          <a:effectLst/>
                        </a:rPr>
                        <a:t>vap</a:t>
                      </a:r>
                      <a:r>
                        <a:rPr lang="es-MX" sz="1100">
                          <a:effectLst/>
                        </a:rPr>
                        <a:t> [kJ/mol]</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1021429"/>
                  </a:ext>
                </a:extLst>
              </a:tr>
              <a:tr h="246652">
                <a:tc>
                  <a:txBody>
                    <a:bodyPr/>
                    <a:lstStyle/>
                    <a:p>
                      <a:pPr>
                        <a:lnSpc>
                          <a:spcPct val="107000"/>
                        </a:lnSpc>
                        <a:spcAft>
                          <a:spcPts val="0"/>
                        </a:spcAft>
                      </a:pPr>
                      <a:r>
                        <a:rPr lang="es-MX" sz="1100">
                          <a:effectLst/>
                        </a:rPr>
                        <a:t>Argón (Ar)</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-186</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6.3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0348236"/>
                  </a:ext>
                </a:extLst>
              </a:tr>
              <a:tr h="246652">
                <a:tc>
                  <a:txBody>
                    <a:bodyPr/>
                    <a:lstStyle/>
                    <a:p>
                      <a:pPr>
                        <a:lnSpc>
                          <a:spcPct val="107000"/>
                        </a:lnSpc>
                        <a:spcAft>
                          <a:spcPts val="0"/>
                        </a:spcAft>
                      </a:pPr>
                      <a:r>
                        <a:rPr lang="es-MX" sz="1100">
                          <a:effectLst/>
                        </a:rPr>
                        <a:t>Benceno (C</a:t>
                      </a:r>
                      <a:r>
                        <a:rPr lang="es-MX" sz="1100" baseline="-25000">
                          <a:effectLst/>
                        </a:rPr>
                        <a:t>6</a:t>
                      </a:r>
                      <a:r>
                        <a:rPr lang="es-MX" sz="1100">
                          <a:effectLst/>
                        </a:rPr>
                        <a:t>H</a:t>
                      </a:r>
                      <a:r>
                        <a:rPr lang="es-MX" sz="1100" baseline="-25000">
                          <a:effectLst/>
                        </a:rPr>
                        <a:t>6</a:t>
                      </a:r>
                      <a:r>
                        <a:rPr lang="es-MX" sz="11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80.1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31.0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0966039"/>
                  </a:ext>
                </a:extLst>
              </a:tr>
              <a:tr h="246652">
                <a:tc>
                  <a:txBody>
                    <a:bodyPr/>
                    <a:lstStyle/>
                    <a:p>
                      <a:pPr>
                        <a:lnSpc>
                          <a:spcPct val="107000"/>
                        </a:lnSpc>
                        <a:spcAft>
                          <a:spcPts val="0"/>
                        </a:spcAft>
                      </a:pPr>
                      <a:r>
                        <a:rPr lang="es-MX" sz="1100">
                          <a:effectLst/>
                        </a:rPr>
                        <a:t>Etanol (C</a:t>
                      </a:r>
                      <a:r>
                        <a:rPr lang="es-MX" sz="1100" baseline="-25000">
                          <a:effectLst/>
                        </a:rPr>
                        <a:t>2</a:t>
                      </a:r>
                      <a:r>
                        <a:rPr lang="es-MX" sz="1100">
                          <a:effectLst/>
                        </a:rPr>
                        <a:t>H</a:t>
                      </a:r>
                      <a:r>
                        <a:rPr lang="es-MX" sz="1100" baseline="-25000">
                          <a:effectLst/>
                        </a:rPr>
                        <a:t>5</a:t>
                      </a:r>
                      <a:r>
                        <a:rPr lang="es-MX" sz="1100">
                          <a:effectLst/>
                        </a:rPr>
                        <a:t>OH)</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78.3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39.3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3588449"/>
                  </a:ext>
                </a:extLst>
              </a:tr>
              <a:tr h="246652">
                <a:tc>
                  <a:txBody>
                    <a:bodyPr/>
                    <a:lstStyle/>
                    <a:p>
                      <a:pPr>
                        <a:lnSpc>
                          <a:spcPct val="107000"/>
                        </a:lnSpc>
                        <a:spcAft>
                          <a:spcPts val="0"/>
                        </a:spcAft>
                      </a:pPr>
                      <a:r>
                        <a:rPr lang="es-MX" sz="1100">
                          <a:effectLst/>
                        </a:rPr>
                        <a:t>Éter dietílico (C</a:t>
                      </a:r>
                      <a:r>
                        <a:rPr lang="es-MX" sz="1100" baseline="-25000">
                          <a:effectLst/>
                        </a:rPr>
                        <a:t>2</a:t>
                      </a:r>
                      <a:r>
                        <a:rPr lang="es-MX" sz="1100">
                          <a:effectLst/>
                        </a:rPr>
                        <a:t>H</a:t>
                      </a:r>
                      <a:r>
                        <a:rPr lang="es-MX" sz="1100" baseline="-25000">
                          <a:effectLst/>
                        </a:rPr>
                        <a:t>5</a:t>
                      </a:r>
                      <a:r>
                        <a:rPr lang="es-MX" sz="1100">
                          <a:effectLst/>
                        </a:rPr>
                        <a:t>OC</a:t>
                      </a:r>
                      <a:r>
                        <a:rPr lang="es-MX" sz="1100" baseline="-25000">
                          <a:effectLst/>
                        </a:rPr>
                        <a:t>2</a:t>
                      </a:r>
                      <a:r>
                        <a:rPr lang="es-MX" sz="1100">
                          <a:effectLst/>
                        </a:rPr>
                        <a:t>H</a:t>
                      </a:r>
                      <a:r>
                        <a:rPr lang="es-MX" sz="1100" baseline="-25000">
                          <a:effectLst/>
                        </a:rPr>
                        <a:t>5</a:t>
                      </a:r>
                      <a:r>
                        <a:rPr lang="es-MX" sz="11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34.6</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26.0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9816539"/>
                  </a:ext>
                </a:extLst>
              </a:tr>
              <a:tr h="246652">
                <a:tc>
                  <a:txBody>
                    <a:bodyPr/>
                    <a:lstStyle/>
                    <a:p>
                      <a:pPr>
                        <a:lnSpc>
                          <a:spcPct val="107000"/>
                        </a:lnSpc>
                        <a:spcAft>
                          <a:spcPts val="0"/>
                        </a:spcAft>
                      </a:pPr>
                      <a:r>
                        <a:rPr lang="es-MX" sz="1100">
                          <a:effectLst/>
                        </a:rPr>
                        <a:t>Mercurio (Hg)</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357</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59.0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8627386"/>
                  </a:ext>
                </a:extLst>
              </a:tr>
              <a:tr h="246652">
                <a:tc>
                  <a:txBody>
                    <a:bodyPr/>
                    <a:lstStyle/>
                    <a:p>
                      <a:pPr>
                        <a:lnSpc>
                          <a:spcPct val="107000"/>
                        </a:lnSpc>
                        <a:spcAft>
                          <a:spcPts val="0"/>
                        </a:spcAft>
                      </a:pPr>
                      <a:r>
                        <a:rPr lang="es-MX" sz="1100">
                          <a:effectLst/>
                        </a:rPr>
                        <a:t>Metano (CH</a:t>
                      </a:r>
                      <a:r>
                        <a:rPr lang="es-MX" sz="1100" baseline="-25000">
                          <a:effectLst/>
                        </a:rPr>
                        <a:t>4</a:t>
                      </a:r>
                      <a:r>
                        <a:rPr lang="es-MX" sz="1100">
                          <a:effectLst/>
                        </a:rPr>
                        <a:t>)</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-164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9.2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9174377"/>
                  </a:ext>
                </a:extLst>
              </a:tr>
              <a:tr h="246652">
                <a:tc>
                  <a:txBody>
                    <a:bodyPr/>
                    <a:lstStyle/>
                    <a:p>
                      <a:pPr>
                        <a:lnSpc>
                          <a:spcPct val="107000"/>
                        </a:lnSpc>
                        <a:spcAft>
                          <a:spcPts val="0"/>
                        </a:spcAft>
                      </a:pPr>
                      <a:r>
                        <a:rPr lang="es-MX" sz="1100">
                          <a:effectLst/>
                        </a:rPr>
                        <a:t>Agua (H</a:t>
                      </a:r>
                      <a:r>
                        <a:rPr lang="es-MX" sz="1100" baseline="-25000">
                          <a:effectLst/>
                        </a:rPr>
                        <a:t>2</a:t>
                      </a:r>
                      <a:r>
                        <a:rPr lang="es-MX" sz="1100">
                          <a:effectLst/>
                        </a:rPr>
                        <a:t>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dirty="0">
                          <a:effectLst/>
                        </a:rPr>
                        <a:t>100</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dirty="0">
                          <a:effectLst/>
                        </a:rPr>
                        <a:t>40.79</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9957845"/>
                  </a:ext>
                </a:extLst>
              </a:tr>
            </a:tbl>
          </a:graphicData>
        </a:graphic>
      </p:graphicFrame>
    </p:spTree>
    <p:extLst>
      <p:ext uri="{BB962C8B-B14F-4D97-AF65-F5344CB8AC3E}">
        <p14:creationId xmlns:p14="http://schemas.microsoft.com/office/powerpoint/2010/main" val="4186192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Calor de vaporización y punto de ebullición</a:t>
            </a:r>
          </a:p>
          <a:p>
            <a:endParaRPr lang="es-MX" sz="2400" b="1" dirty="0" smtClean="0"/>
          </a:p>
        </p:txBody>
      </p:sp>
      <p:pic>
        <p:nvPicPr>
          <p:cNvPr id="2" name="Imagen 1"/>
          <p:cNvPicPr>
            <a:picLocks noChangeAspect="1"/>
          </p:cNvPicPr>
          <p:nvPr/>
        </p:nvPicPr>
        <p:blipFill>
          <a:blip r:embed="rId4"/>
          <a:stretch>
            <a:fillRect/>
          </a:stretch>
        </p:blipFill>
        <p:spPr>
          <a:xfrm>
            <a:off x="379404" y="1196752"/>
            <a:ext cx="7072915" cy="5228688"/>
          </a:xfrm>
          <a:prstGeom prst="rect">
            <a:avLst/>
          </a:prstGeom>
        </p:spPr>
      </p:pic>
    </p:spTree>
    <p:extLst>
      <p:ext uri="{BB962C8B-B14F-4D97-AF65-F5344CB8AC3E}">
        <p14:creationId xmlns:p14="http://schemas.microsoft.com/office/powerpoint/2010/main" val="2095248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Calor de vaporización y punto de ebullición</a:t>
            </a:r>
          </a:p>
          <a:p>
            <a:endParaRPr lang="es-MX" sz="2400" b="1" dirty="0" smtClean="0"/>
          </a:p>
        </p:txBody>
      </p:sp>
      <p:sp>
        <p:nvSpPr>
          <p:cNvPr id="11" name="10 CuadroTexto"/>
          <p:cNvSpPr txBox="1"/>
          <p:nvPr/>
        </p:nvSpPr>
        <p:spPr>
          <a:xfrm>
            <a:off x="304800" y="862559"/>
            <a:ext cx="8659688" cy="2585323"/>
          </a:xfrm>
          <a:prstGeom prst="rect">
            <a:avLst/>
          </a:prstGeom>
          <a:noFill/>
        </p:spPr>
        <p:txBody>
          <a:bodyPr wrap="square" rtlCol="0">
            <a:spAutoFit/>
          </a:bodyPr>
          <a:lstStyle/>
          <a:p>
            <a:endParaRPr lang="es-MX" dirty="0"/>
          </a:p>
          <a:p>
            <a:pPr algn="just"/>
            <a:r>
              <a:rPr lang="es-MX" b="1" dirty="0" smtClean="0"/>
              <a:t>Ejemplo: </a:t>
            </a:r>
            <a:endParaRPr lang="es-MX" dirty="0" smtClean="0"/>
          </a:p>
          <a:p>
            <a:pPr algn="just"/>
            <a:r>
              <a:rPr lang="es-MX" dirty="0" smtClean="0"/>
              <a:t>El éter etílico es un líquido orgánico muy inflamable que se utiliza como disolvente. La presión de vapor del éter etílico es de 401 </a:t>
            </a:r>
            <a:r>
              <a:rPr lang="es-MX" dirty="0" err="1" smtClean="0"/>
              <a:t>mmHg</a:t>
            </a:r>
            <a:r>
              <a:rPr lang="es-MX" dirty="0" smtClean="0"/>
              <a:t> a 18°C. Calcule su presión de vapor a 32 °C. </a:t>
            </a:r>
          </a:p>
          <a:p>
            <a:pPr algn="just"/>
            <a:endParaRPr lang="es-MX" dirty="0"/>
          </a:p>
          <a:p>
            <a:pPr algn="just"/>
            <a:endParaRPr lang="es-MX" dirty="0" smtClean="0"/>
          </a:p>
          <a:p>
            <a:pPr algn="just"/>
            <a:endParaRPr lang="es-MX" dirty="0"/>
          </a:p>
          <a:p>
            <a:pPr algn="just"/>
            <a:endParaRPr lang="es-MX" dirty="0" smtClean="0"/>
          </a:p>
        </p:txBody>
      </p:sp>
    </p:spTree>
    <p:extLst>
      <p:ext uri="{BB962C8B-B14F-4D97-AF65-F5344CB8AC3E}">
        <p14:creationId xmlns:p14="http://schemas.microsoft.com/office/powerpoint/2010/main" val="3571844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Calor de vaporización y punto de ebullición</a:t>
            </a:r>
          </a:p>
          <a:p>
            <a:endParaRPr lang="es-MX" sz="2400" b="1" dirty="0" smtClean="0"/>
          </a:p>
        </p:txBody>
      </p:sp>
      <p:sp>
        <p:nvSpPr>
          <p:cNvPr id="11" name="10 CuadroTexto"/>
          <p:cNvSpPr txBox="1"/>
          <p:nvPr/>
        </p:nvSpPr>
        <p:spPr>
          <a:xfrm>
            <a:off x="304800" y="862559"/>
            <a:ext cx="8659688" cy="3970318"/>
          </a:xfrm>
          <a:prstGeom prst="rect">
            <a:avLst/>
          </a:prstGeom>
          <a:noFill/>
        </p:spPr>
        <p:txBody>
          <a:bodyPr wrap="square" rtlCol="0">
            <a:spAutoFit/>
          </a:bodyPr>
          <a:lstStyle/>
          <a:p>
            <a:endParaRPr lang="es-MX" dirty="0"/>
          </a:p>
          <a:p>
            <a:pPr algn="just"/>
            <a:r>
              <a:rPr lang="es-MX" b="1" dirty="0" smtClean="0"/>
              <a:t>Ejemplo: </a:t>
            </a:r>
            <a:endParaRPr lang="es-MX" dirty="0" smtClean="0"/>
          </a:p>
          <a:p>
            <a:pPr algn="just"/>
            <a:r>
              <a:rPr lang="es-MX" dirty="0" smtClean="0"/>
              <a:t>El éter etílico es un líquido orgánico muy inflamable que se utiliza como disolvente. La presión de vapor del éter etílico es de 401 </a:t>
            </a:r>
            <a:r>
              <a:rPr lang="es-MX" dirty="0" err="1" smtClean="0"/>
              <a:t>mmHg</a:t>
            </a:r>
            <a:r>
              <a:rPr lang="es-MX" dirty="0" smtClean="0"/>
              <a:t> a 18°C. Calcule presión de vapor a 32 °C. </a:t>
            </a:r>
          </a:p>
          <a:p>
            <a:pPr algn="just"/>
            <a:endParaRPr lang="es-MX" dirty="0" smtClean="0"/>
          </a:p>
          <a:p>
            <a:pPr algn="just"/>
            <a:r>
              <a:rPr lang="es-MX" dirty="0"/>
              <a:t>Datos: </a:t>
            </a:r>
          </a:p>
          <a:p>
            <a:pPr algn="just"/>
            <a:r>
              <a:rPr lang="es-MX" dirty="0" smtClean="0"/>
              <a:t>De la tabla se tiene </a:t>
            </a:r>
            <a:r>
              <a:rPr lang="el-GR" dirty="0"/>
              <a:t>Δ</a:t>
            </a:r>
            <a:r>
              <a:rPr lang="es-MX" dirty="0" err="1"/>
              <a:t>H</a:t>
            </a:r>
            <a:r>
              <a:rPr lang="es-MX" baseline="-25000" dirty="0" err="1"/>
              <a:t>vap</a:t>
            </a:r>
            <a:r>
              <a:rPr lang="es-MX" dirty="0"/>
              <a:t> </a:t>
            </a:r>
            <a:r>
              <a:rPr lang="es-MX" dirty="0" smtClean="0"/>
              <a:t>= 26.0 kJ/mol = 26 000 J/mol</a:t>
            </a:r>
          </a:p>
          <a:p>
            <a:pPr algn="just"/>
            <a:r>
              <a:rPr lang="es-MX" dirty="0" smtClean="0"/>
              <a:t>P</a:t>
            </a:r>
            <a:r>
              <a:rPr lang="es-MX" baseline="-25000" dirty="0" smtClean="0"/>
              <a:t>1</a:t>
            </a:r>
            <a:r>
              <a:rPr lang="es-MX" dirty="0" smtClean="0"/>
              <a:t> = 401 </a:t>
            </a:r>
            <a:r>
              <a:rPr lang="es-MX" dirty="0" err="1" smtClean="0"/>
              <a:t>mmHg</a:t>
            </a:r>
            <a:endParaRPr lang="es-MX" dirty="0"/>
          </a:p>
          <a:p>
            <a:pPr algn="just"/>
            <a:r>
              <a:rPr lang="es-MX" dirty="0" smtClean="0"/>
              <a:t>T</a:t>
            </a:r>
            <a:r>
              <a:rPr lang="es-MX" baseline="-25000" dirty="0" smtClean="0"/>
              <a:t>1</a:t>
            </a:r>
            <a:r>
              <a:rPr lang="es-MX" dirty="0" smtClean="0"/>
              <a:t> = 18 °C = 291 K</a:t>
            </a:r>
          </a:p>
          <a:p>
            <a:pPr algn="just"/>
            <a:r>
              <a:rPr lang="es-MX" dirty="0" smtClean="0"/>
              <a:t>T</a:t>
            </a:r>
            <a:r>
              <a:rPr lang="es-MX" baseline="-25000" dirty="0" smtClean="0"/>
              <a:t>2</a:t>
            </a:r>
            <a:r>
              <a:rPr lang="es-MX" dirty="0" smtClean="0"/>
              <a:t> = 32 °C = 305 K</a:t>
            </a:r>
          </a:p>
          <a:p>
            <a:pPr algn="just"/>
            <a:r>
              <a:rPr lang="es-MX" dirty="0" smtClean="0"/>
              <a:t>P</a:t>
            </a:r>
            <a:r>
              <a:rPr lang="es-MX" baseline="-25000" dirty="0" smtClean="0"/>
              <a:t>2</a:t>
            </a:r>
            <a:r>
              <a:rPr lang="es-MX" dirty="0" smtClean="0"/>
              <a:t> = ?</a:t>
            </a:r>
            <a:endParaRPr lang="es-MX" dirty="0"/>
          </a:p>
          <a:p>
            <a:pPr algn="just"/>
            <a:endParaRPr lang="es-MX" dirty="0" smtClean="0"/>
          </a:p>
          <a:p>
            <a:pPr algn="just"/>
            <a:r>
              <a:rPr lang="es-MX" dirty="0" smtClean="0"/>
              <a:t>Se utiliza la ecuación: </a:t>
            </a:r>
            <a:endParaRPr lang="es-MX" dirty="0"/>
          </a:p>
          <a:p>
            <a:pPr algn="just"/>
            <a:endParaRPr lang="es-MX" dirty="0" smtClean="0"/>
          </a:p>
        </p:txBody>
      </p:sp>
      <mc:AlternateContent xmlns:mc="http://schemas.openxmlformats.org/markup-compatibility/2006" xmlns:a14="http://schemas.microsoft.com/office/drawing/2010/main">
        <mc:Choice Requires="a14">
          <p:sp>
            <p:nvSpPr>
              <p:cNvPr id="12" name="Rectángulo 11"/>
              <p:cNvSpPr/>
              <p:nvPr/>
            </p:nvSpPr>
            <p:spPr>
              <a:xfrm>
                <a:off x="304800" y="4567868"/>
                <a:ext cx="2772106"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MX" i="1">
                              <a:latin typeface="Cambria Math" panose="02040503050406030204" pitchFamily="18" charset="0"/>
                            </a:rPr>
                          </m:ctrlPr>
                        </m:funcPr>
                        <m:fName>
                          <m:r>
                            <m:rPr>
                              <m:sty m:val="p"/>
                            </m:rPr>
                            <a:rPr lang="es-MX">
                              <a:latin typeface="Cambria Math" panose="02040503050406030204" pitchFamily="18" charset="0"/>
                            </a:rPr>
                            <m:t>ln</m:t>
                          </m:r>
                          <m:r>
                            <a:rPr lang="es-MX">
                              <a:latin typeface="Cambria Math" panose="02040503050406030204" pitchFamily="18" charset="0"/>
                            </a:rPr>
                            <m:t> </m:t>
                          </m:r>
                          <m:f>
                            <m:fPr>
                              <m:ctrlPr>
                                <a:rPr lang="es-MX" i="1">
                                  <a:latin typeface="Cambria Math" panose="02040503050406030204" pitchFamily="18" charset="0"/>
                                </a:rPr>
                              </m:ctrlPr>
                            </m:fPr>
                            <m:num>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1</m:t>
                                  </m:r>
                                </m:sub>
                              </m:sSub>
                            </m:num>
                            <m:den>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2</m:t>
                                  </m:r>
                                </m:sub>
                              </m:sSub>
                            </m:den>
                          </m:f>
                        </m:fName>
                        <m:e>
                          <m:r>
                            <a:rPr lang="es-MX" i="0">
                              <a:latin typeface="Cambria Math" panose="02040503050406030204" pitchFamily="18" charset="0"/>
                            </a:rPr>
                            <m:t>= </m:t>
                          </m:r>
                          <m:f>
                            <m:fPr>
                              <m:ctrlPr>
                                <a:rPr lang="es-MX" i="1">
                                  <a:latin typeface="Cambria Math" panose="02040503050406030204" pitchFamily="18" charset="0"/>
                                </a:rPr>
                              </m:ctrlPr>
                            </m:fPr>
                            <m:num>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𝐻</m:t>
                                  </m:r>
                                </m:e>
                                <m:sub>
                                  <m:r>
                                    <a:rPr lang="es-MX" i="1">
                                      <a:latin typeface="Cambria Math" panose="02040503050406030204" pitchFamily="18" charset="0"/>
                                    </a:rPr>
                                    <m:t>𝑣𝑎𝑝</m:t>
                                  </m:r>
                                </m:sub>
                              </m:sSub>
                            </m:num>
                            <m:den>
                              <m:r>
                                <a:rPr lang="es-MX" i="1">
                                  <a:latin typeface="Cambria Math" panose="02040503050406030204" pitchFamily="18" charset="0"/>
                                </a:rPr>
                                <m:t>𝑅</m:t>
                              </m:r>
                            </m:den>
                          </m:f>
                        </m:e>
                      </m:func>
                      <m:d>
                        <m:dPr>
                          <m:ctrlPr>
                            <a:rPr lang="es-MX" i="1">
                              <a:latin typeface="Cambria Math" panose="02040503050406030204" pitchFamily="18" charset="0"/>
                            </a:rPr>
                          </m:ctrlPr>
                        </m:dPr>
                        <m:e>
                          <m:r>
                            <a:rPr lang="es-MX" i="0">
                              <a:latin typeface="Cambria Math" panose="02040503050406030204" pitchFamily="18" charset="0"/>
                            </a:rPr>
                            <m:t> </m:t>
                          </m:r>
                          <m:f>
                            <m:fPr>
                              <m:ctrlPr>
                                <a:rPr lang="es-MX" i="1">
                                  <a:latin typeface="Cambria Math" panose="02040503050406030204" pitchFamily="18" charset="0"/>
                                </a:rPr>
                              </m:ctrlPr>
                            </m:fPr>
                            <m:num>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1</m:t>
                                  </m:r>
                                </m:sub>
                              </m:sSub>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2</m:t>
                                  </m:r>
                                </m:sub>
                              </m:sSub>
                            </m:num>
                            <m:den>
                              <m:sSub>
                                <m:sSubPr>
                                  <m:ctrlPr>
                                    <a:rPr lang="es-MX" i="1">
                                      <a:latin typeface="Cambria Math" panose="02040503050406030204" pitchFamily="18" charset="0"/>
                                    </a:rPr>
                                  </m:ctrlPr>
                                </m:sSubPr>
                                <m:e>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1</m:t>
                                      </m:r>
                                    </m:sub>
                                  </m:sSub>
                                  <m:r>
                                    <a:rPr lang="es-MX" i="1">
                                      <a:latin typeface="Cambria Math" panose="02040503050406030204" pitchFamily="18" charset="0"/>
                                    </a:rPr>
                                    <m:t>𝑇</m:t>
                                  </m:r>
                                </m:e>
                                <m:sub>
                                  <m:r>
                                    <a:rPr lang="es-MX" i="0">
                                      <a:latin typeface="Cambria Math" panose="02040503050406030204" pitchFamily="18" charset="0"/>
                                    </a:rPr>
                                    <m:t>2</m:t>
                                  </m:r>
                                </m:sub>
                              </m:sSub>
                            </m:den>
                          </m:f>
                        </m:e>
                      </m:d>
                    </m:oMath>
                  </m:oMathPara>
                </a14:m>
                <a:endParaRPr lang="es-MX" dirty="0"/>
              </a:p>
            </p:txBody>
          </p:sp>
        </mc:Choice>
        <mc:Fallback xmlns="">
          <p:sp>
            <p:nvSpPr>
              <p:cNvPr id="12" name="Rectángulo 11"/>
              <p:cNvSpPr>
                <a:spLocks noRot="1" noChangeAspect="1" noMove="1" noResize="1" noEditPoints="1" noAdjustHandles="1" noChangeArrowheads="1" noChangeShapeType="1" noTextEdit="1"/>
              </p:cNvSpPr>
              <p:nvPr/>
            </p:nvSpPr>
            <p:spPr>
              <a:xfrm>
                <a:off x="304800" y="4567868"/>
                <a:ext cx="2772106" cy="714683"/>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3" name="Rectángulo 12"/>
              <p:cNvSpPr/>
              <p:nvPr/>
            </p:nvSpPr>
            <p:spPr>
              <a:xfrm>
                <a:off x="309222" y="5508977"/>
                <a:ext cx="5328510"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MX" i="1">
                              <a:latin typeface="Cambria Math" panose="02040503050406030204" pitchFamily="18" charset="0"/>
                            </a:rPr>
                          </m:ctrlPr>
                        </m:funcPr>
                        <m:fName>
                          <m:r>
                            <m:rPr>
                              <m:sty m:val="p"/>
                            </m:rPr>
                            <a:rPr lang="es-MX">
                              <a:latin typeface="Cambria Math" panose="02040503050406030204" pitchFamily="18" charset="0"/>
                            </a:rPr>
                            <m:t>ln</m:t>
                          </m:r>
                          <m:r>
                            <a:rPr lang="es-MX">
                              <a:latin typeface="Cambria Math" panose="02040503050406030204" pitchFamily="18" charset="0"/>
                            </a:rPr>
                            <m:t> </m:t>
                          </m:r>
                          <m:f>
                            <m:fPr>
                              <m:ctrlPr>
                                <a:rPr lang="es-MX" i="1">
                                  <a:latin typeface="Cambria Math" panose="02040503050406030204" pitchFamily="18" charset="0"/>
                                </a:rPr>
                              </m:ctrlPr>
                            </m:fPr>
                            <m:num>
                              <m:r>
                                <a:rPr lang="es-MX" i="0">
                                  <a:latin typeface="Cambria Math" panose="02040503050406030204" pitchFamily="18" charset="0"/>
                                </a:rPr>
                                <m:t>401 </m:t>
                              </m:r>
                              <m:r>
                                <a:rPr lang="es-MX" i="1">
                                  <a:latin typeface="Cambria Math" panose="02040503050406030204" pitchFamily="18" charset="0"/>
                                </a:rPr>
                                <m:t>𝑚𝑚𝐻𝑔</m:t>
                              </m:r>
                            </m:num>
                            <m:den>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2</m:t>
                                  </m:r>
                                </m:sub>
                              </m:sSub>
                            </m:den>
                          </m:f>
                        </m:fName>
                        <m:e>
                          <m:r>
                            <a:rPr lang="es-MX" i="0">
                              <a:latin typeface="Cambria Math" panose="02040503050406030204" pitchFamily="18" charset="0"/>
                            </a:rPr>
                            <m:t>= </m:t>
                          </m:r>
                          <m:f>
                            <m:fPr>
                              <m:ctrlPr>
                                <a:rPr lang="es-MX" i="1">
                                  <a:latin typeface="Cambria Math" panose="02040503050406030204" pitchFamily="18" charset="0"/>
                                </a:rPr>
                              </m:ctrlPr>
                            </m:fPr>
                            <m:num>
                              <m:r>
                                <a:rPr lang="es-MX" i="0">
                                  <a:latin typeface="Cambria Math" panose="02040503050406030204" pitchFamily="18" charset="0"/>
                                </a:rPr>
                                <m:t>26 000 </m:t>
                              </m:r>
                              <m:f>
                                <m:fPr>
                                  <m:type m:val="lin"/>
                                  <m:ctrlPr>
                                    <a:rPr lang="es-MX" i="1">
                                      <a:latin typeface="Cambria Math" panose="02040503050406030204" pitchFamily="18" charset="0"/>
                                    </a:rPr>
                                  </m:ctrlPr>
                                </m:fPr>
                                <m:num>
                                  <m:r>
                                    <m:rPr>
                                      <m:sty m:val="p"/>
                                    </m:rPr>
                                    <a:rPr lang="es-MX" i="0">
                                      <a:latin typeface="Cambria Math" panose="02040503050406030204" pitchFamily="18" charset="0"/>
                                    </a:rPr>
                                    <m:t>J</m:t>
                                  </m:r>
                                </m:num>
                                <m:den>
                                  <m:r>
                                    <m:rPr>
                                      <m:sty m:val="p"/>
                                    </m:rPr>
                                    <a:rPr lang="es-MX" i="0">
                                      <a:latin typeface="Cambria Math" panose="02040503050406030204" pitchFamily="18" charset="0"/>
                                    </a:rPr>
                                    <m:t>m</m:t>
                                  </m:r>
                                </m:den>
                              </m:f>
                              <m:r>
                                <m:rPr>
                                  <m:sty m:val="p"/>
                                </m:rPr>
                                <a:rPr lang="es-MX" i="0">
                                  <a:latin typeface="Cambria Math" panose="02040503050406030204" pitchFamily="18" charset="0"/>
                                </a:rPr>
                                <m:t>ol</m:t>
                              </m:r>
                            </m:num>
                            <m:den>
                              <m:r>
                                <a:rPr lang="es-MX" i="0">
                                  <a:latin typeface="Cambria Math" panose="02040503050406030204" pitchFamily="18" charset="0"/>
                                </a:rPr>
                                <m:t>8.314 </m:t>
                              </m:r>
                              <m:f>
                                <m:fPr>
                                  <m:type m:val="lin"/>
                                  <m:ctrlPr>
                                    <a:rPr lang="es-MX" i="1">
                                      <a:latin typeface="Cambria Math" panose="02040503050406030204" pitchFamily="18" charset="0"/>
                                    </a:rPr>
                                  </m:ctrlPr>
                                </m:fPr>
                                <m:num>
                                  <m:r>
                                    <a:rPr lang="es-MX" i="1">
                                      <a:latin typeface="Cambria Math" panose="02040503050406030204" pitchFamily="18" charset="0"/>
                                    </a:rPr>
                                    <m:t>𝐽</m:t>
                                  </m:r>
                                </m:num>
                                <m:den>
                                  <m:r>
                                    <a:rPr lang="es-MX" i="1">
                                      <a:latin typeface="Cambria Math" panose="02040503050406030204" pitchFamily="18" charset="0"/>
                                    </a:rPr>
                                    <m:t>𝐾</m:t>
                                  </m:r>
                                </m:den>
                              </m:f>
                              <m:r>
                                <a:rPr lang="es-MX" i="1">
                                  <a:latin typeface="Cambria Math" panose="02040503050406030204" pitchFamily="18" charset="0"/>
                                </a:rPr>
                                <m:t>𝑚𝑜𝑙</m:t>
                              </m:r>
                            </m:den>
                          </m:f>
                        </m:e>
                      </m:func>
                      <m:d>
                        <m:dPr>
                          <m:ctrlPr>
                            <a:rPr lang="es-MX" i="1">
                              <a:latin typeface="Cambria Math" panose="02040503050406030204" pitchFamily="18" charset="0"/>
                            </a:rPr>
                          </m:ctrlPr>
                        </m:dPr>
                        <m:e>
                          <m:r>
                            <a:rPr lang="es-MX" i="0">
                              <a:latin typeface="Cambria Math" panose="02040503050406030204" pitchFamily="18" charset="0"/>
                            </a:rPr>
                            <m:t> </m:t>
                          </m:r>
                          <m:f>
                            <m:fPr>
                              <m:ctrlPr>
                                <a:rPr lang="es-MX" i="1">
                                  <a:latin typeface="Cambria Math" panose="02040503050406030204" pitchFamily="18" charset="0"/>
                                </a:rPr>
                              </m:ctrlPr>
                            </m:fPr>
                            <m:num>
                              <m:r>
                                <a:rPr lang="es-MX" i="0">
                                  <a:latin typeface="Cambria Math" panose="02040503050406030204" pitchFamily="18" charset="0"/>
                                </a:rPr>
                                <m:t>291</m:t>
                              </m:r>
                              <m:r>
                                <a:rPr lang="es-MX" i="1">
                                  <a:latin typeface="Cambria Math" panose="02040503050406030204" pitchFamily="18" charset="0"/>
                                </a:rPr>
                                <m:t>𝐾</m:t>
                              </m:r>
                              <m:r>
                                <a:rPr lang="es-MX" i="0">
                                  <a:latin typeface="Cambria Math" panose="02040503050406030204" pitchFamily="18" charset="0"/>
                                </a:rPr>
                                <m:t>−305</m:t>
                              </m:r>
                              <m:r>
                                <a:rPr lang="es-MX" i="1">
                                  <a:latin typeface="Cambria Math" panose="02040503050406030204" pitchFamily="18" charset="0"/>
                                </a:rPr>
                                <m:t>𝐾</m:t>
                              </m:r>
                            </m:num>
                            <m:den>
                              <m:d>
                                <m:dPr>
                                  <m:ctrlPr>
                                    <a:rPr lang="es-MX" i="1">
                                      <a:latin typeface="Cambria Math" panose="02040503050406030204" pitchFamily="18" charset="0"/>
                                    </a:rPr>
                                  </m:ctrlPr>
                                </m:dPr>
                                <m:e>
                                  <m:r>
                                    <a:rPr lang="es-MX" i="0">
                                      <a:latin typeface="Cambria Math" panose="02040503050406030204" pitchFamily="18" charset="0"/>
                                    </a:rPr>
                                    <m:t>291</m:t>
                                  </m:r>
                                  <m:r>
                                    <a:rPr lang="es-MX" i="1">
                                      <a:latin typeface="Cambria Math" panose="02040503050406030204" pitchFamily="18" charset="0"/>
                                    </a:rPr>
                                    <m:t>𝐾</m:t>
                                  </m:r>
                                </m:e>
                              </m:d>
                              <m:d>
                                <m:dPr>
                                  <m:ctrlPr>
                                    <a:rPr lang="es-MX" i="1">
                                      <a:latin typeface="Cambria Math" panose="02040503050406030204" pitchFamily="18" charset="0"/>
                                    </a:rPr>
                                  </m:ctrlPr>
                                </m:dPr>
                                <m:e>
                                  <m:r>
                                    <a:rPr lang="es-MX" i="0">
                                      <a:latin typeface="Cambria Math" panose="02040503050406030204" pitchFamily="18" charset="0"/>
                                    </a:rPr>
                                    <m:t>305</m:t>
                                  </m:r>
                                  <m:r>
                                    <a:rPr lang="es-MX" i="1">
                                      <a:latin typeface="Cambria Math" panose="02040503050406030204" pitchFamily="18" charset="0"/>
                                    </a:rPr>
                                    <m:t>𝐾</m:t>
                                  </m:r>
                                </m:e>
                              </m:d>
                            </m:den>
                          </m:f>
                        </m:e>
                      </m:d>
                    </m:oMath>
                  </m:oMathPara>
                </a14:m>
                <a:endParaRPr lang="es-MX" dirty="0"/>
              </a:p>
            </p:txBody>
          </p:sp>
        </mc:Choice>
        <mc:Fallback xmlns="">
          <p:sp>
            <p:nvSpPr>
              <p:cNvPr id="13" name="Rectángulo 12"/>
              <p:cNvSpPr>
                <a:spLocks noRot="1" noChangeAspect="1" noMove="1" noResize="1" noEditPoints="1" noAdjustHandles="1" noChangeArrowheads="1" noChangeShapeType="1" noTextEdit="1"/>
              </p:cNvSpPr>
              <p:nvPr/>
            </p:nvSpPr>
            <p:spPr>
              <a:xfrm>
                <a:off x="309222" y="5508977"/>
                <a:ext cx="5328510" cy="714683"/>
              </a:xfrm>
              <a:prstGeom prst="rect">
                <a:avLst/>
              </a:prstGeom>
              <a:blipFill>
                <a:blip r:embed="rId5"/>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974757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Calor de vaporización y punto de ebullición</a:t>
            </a:r>
          </a:p>
          <a:p>
            <a:endParaRPr lang="es-MX" sz="2400" b="1" dirty="0" smtClean="0"/>
          </a:p>
        </p:txBody>
      </p:sp>
      <p:sp>
        <p:nvSpPr>
          <p:cNvPr id="11" name="10 CuadroTexto"/>
          <p:cNvSpPr txBox="1"/>
          <p:nvPr/>
        </p:nvSpPr>
        <p:spPr>
          <a:xfrm>
            <a:off x="304800" y="862559"/>
            <a:ext cx="8659688" cy="2031325"/>
          </a:xfrm>
          <a:prstGeom prst="rect">
            <a:avLst/>
          </a:prstGeom>
          <a:noFill/>
        </p:spPr>
        <p:txBody>
          <a:bodyPr wrap="square" rtlCol="0">
            <a:spAutoFit/>
          </a:bodyPr>
          <a:lstStyle/>
          <a:p>
            <a:endParaRPr lang="es-MX" dirty="0"/>
          </a:p>
          <a:p>
            <a:pPr algn="just"/>
            <a:r>
              <a:rPr lang="es-MX" b="1" dirty="0" smtClean="0"/>
              <a:t>Ejemplo: </a:t>
            </a:r>
            <a:endParaRPr lang="es-MX" dirty="0" smtClean="0"/>
          </a:p>
          <a:p>
            <a:pPr algn="just"/>
            <a:r>
              <a:rPr lang="es-MX" dirty="0" smtClean="0"/>
              <a:t>El éter etílico es un líquido orgánico muy inflamable que se utiliza como disolvente. La presión de vapor del éter etílico es de 401 </a:t>
            </a:r>
            <a:r>
              <a:rPr lang="es-MX" dirty="0" err="1" smtClean="0"/>
              <a:t>mmHg</a:t>
            </a:r>
            <a:r>
              <a:rPr lang="es-MX" dirty="0" smtClean="0"/>
              <a:t> a 18°C. Calcule presión de vapor a 32 °C. </a:t>
            </a:r>
          </a:p>
          <a:p>
            <a:pPr algn="just"/>
            <a:endParaRPr lang="es-MX" dirty="0" smtClean="0"/>
          </a:p>
          <a:p>
            <a:pPr algn="just"/>
            <a:endParaRPr lang="es-MX" dirty="0" smtClean="0"/>
          </a:p>
          <a:p>
            <a:pPr algn="just"/>
            <a:endParaRPr lang="es-MX" dirty="0" smtClean="0"/>
          </a:p>
        </p:txBody>
      </p:sp>
      <mc:AlternateContent xmlns:mc="http://schemas.openxmlformats.org/markup-compatibility/2006" xmlns:a14="http://schemas.microsoft.com/office/drawing/2010/main">
        <mc:Choice Requires="a14">
          <p:sp>
            <p:nvSpPr>
              <p:cNvPr id="12" name="Rectángulo 11"/>
              <p:cNvSpPr/>
              <p:nvPr/>
            </p:nvSpPr>
            <p:spPr>
              <a:xfrm>
                <a:off x="304800" y="2238044"/>
                <a:ext cx="2772106"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MX" i="1">
                              <a:latin typeface="Cambria Math" panose="02040503050406030204" pitchFamily="18" charset="0"/>
                            </a:rPr>
                          </m:ctrlPr>
                        </m:funcPr>
                        <m:fName>
                          <m:r>
                            <m:rPr>
                              <m:sty m:val="p"/>
                            </m:rPr>
                            <a:rPr lang="es-MX">
                              <a:latin typeface="Cambria Math" panose="02040503050406030204" pitchFamily="18" charset="0"/>
                            </a:rPr>
                            <m:t>ln</m:t>
                          </m:r>
                          <m:r>
                            <a:rPr lang="es-MX">
                              <a:latin typeface="Cambria Math" panose="02040503050406030204" pitchFamily="18" charset="0"/>
                            </a:rPr>
                            <m:t> </m:t>
                          </m:r>
                          <m:f>
                            <m:fPr>
                              <m:ctrlPr>
                                <a:rPr lang="es-MX" i="1">
                                  <a:latin typeface="Cambria Math" panose="02040503050406030204" pitchFamily="18" charset="0"/>
                                </a:rPr>
                              </m:ctrlPr>
                            </m:fPr>
                            <m:num>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1</m:t>
                                  </m:r>
                                </m:sub>
                              </m:sSub>
                            </m:num>
                            <m:den>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2</m:t>
                                  </m:r>
                                </m:sub>
                              </m:sSub>
                            </m:den>
                          </m:f>
                        </m:fName>
                        <m:e>
                          <m:r>
                            <a:rPr lang="es-MX" i="0">
                              <a:latin typeface="Cambria Math" panose="02040503050406030204" pitchFamily="18" charset="0"/>
                            </a:rPr>
                            <m:t>= </m:t>
                          </m:r>
                          <m:f>
                            <m:fPr>
                              <m:ctrlPr>
                                <a:rPr lang="es-MX" i="1">
                                  <a:latin typeface="Cambria Math" panose="02040503050406030204" pitchFamily="18" charset="0"/>
                                </a:rPr>
                              </m:ctrlPr>
                            </m:fPr>
                            <m:num>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𝐻</m:t>
                                  </m:r>
                                </m:e>
                                <m:sub>
                                  <m:r>
                                    <a:rPr lang="es-MX" i="1">
                                      <a:latin typeface="Cambria Math" panose="02040503050406030204" pitchFamily="18" charset="0"/>
                                    </a:rPr>
                                    <m:t>𝑣𝑎𝑝</m:t>
                                  </m:r>
                                </m:sub>
                              </m:sSub>
                            </m:num>
                            <m:den>
                              <m:r>
                                <a:rPr lang="es-MX" i="1">
                                  <a:latin typeface="Cambria Math" panose="02040503050406030204" pitchFamily="18" charset="0"/>
                                </a:rPr>
                                <m:t>𝑅</m:t>
                              </m:r>
                            </m:den>
                          </m:f>
                        </m:e>
                      </m:func>
                      <m:d>
                        <m:dPr>
                          <m:ctrlPr>
                            <a:rPr lang="es-MX" i="1">
                              <a:latin typeface="Cambria Math" panose="02040503050406030204" pitchFamily="18" charset="0"/>
                            </a:rPr>
                          </m:ctrlPr>
                        </m:dPr>
                        <m:e>
                          <m:r>
                            <a:rPr lang="es-MX" i="0">
                              <a:latin typeface="Cambria Math" panose="02040503050406030204" pitchFamily="18" charset="0"/>
                            </a:rPr>
                            <m:t> </m:t>
                          </m:r>
                          <m:f>
                            <m:fPr>
                              <m:ctrlPr>
                                <a:rPr lang="es-MX" i="1">
                                  <a:latin typeface="Cambria Math" panose="02040503050406030204" pitchFamily="18" charset="0"/>
                                </a:rPr>
                              </m:ctrlPr>
                            </m:fPr>
                            <m:num>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1</m:t>
                                  </m:r>
                                </m:sub>
                              </m:sSub>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2</m:t>
                                  </m:r>
                                </m:sub>
                              </m:sSub>
                            </m:num>
                            <m:den>
                              <m:sSub>
                                <m:sSubPr>
                                  <m:ctrlPr>
                                    <a:rPr lang="es-MX" i="1">
                                      <a:latin typeface="Cambria Math" panose="02040503050406030204" pitchFamily="18" charset="0"/>
                                    </a:rPr>
                                  </m:ctrlPr>
                                </m:sSubPr>
                                <m:e>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0">
                                          <a:latin typeface="Cambria Math" panose="02040503050406030204" pitchFamily="18" charset="0"/>
                                        </a:rPr>
                                        <m:t>1</m:t>
                                      </m:r>
                                    </m:sub>
                                  </m:sSub>
                                  <m:r>
                                    <a:rPr lang="es-MX" i="1">
                                      <a:latin typeface="Cambria Math" panose="02040503050406030204" pitchFamily="18" charset="0"/>
                                    </a:rPr>
                                    <m:t>𝑇</m:t>
                                  </m:r>
                                </m:e>
                                <m:sub>
                                  <m:r>
                                    <a:rPr lang="es-MX" i="0">
                                      <a:latin typeface="Cambria Math" panose="02040503050406030204" pitchFamily="18" charset="0"/>
                                    </a:rPr>
                                    <m:t>2</m:t>
                                  </m:r>
                                </m:sub>
                              </m:sSub>
                            </m:den>
                          </m:f>
                        </m:e>
                      </m:d>
                    </m:oMath>
                  </m:oMathPara>
                </a14:m>
                <a:endParaRPr lang="es-MX" dirty="0"/>
              </a:p>
            </p:txBody>
          </p:sp>
        </mc:Choice>
        <mc:Fallback xmlns="">
          <p:sp>
            <p:nvSpPr>
              <p:cNvPr id="12" name="Rectángulo 11"/>
              <p:cNvSpPr>
                <a:spLocks noRot="1" noChangeAspect="1" noMove="1" noResize="1" noEditPoints="1" noAdjustHandles="1" noChangeArrowheads="1" noChangeShapeType="1" noTextEdit="1"/>
              </p:cNvSpPr>
              <p:nvPr/>
            </p:nvSpPr>
            <p:spPr>
              <a:xfrm>
                <a:off x="304800" y="2238044"/>
                <a:ext cx="2772106" cy="714683"/>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3" name="Rectángulo 12"/>
              <p:cNvSpPr/>
              <p:nvPr/>
            </p:nvSpPr>
            <p:spPr>
              <a:xfrm>
                <a:off x="304800" y="3129373"/>
                <a:ext cx="5328510"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MX" i="1">
                              <a:latin typeface="Cambria Math" panose="02040503050406030204" pitchFamily="18" charset="0"/>
                            </a:rPr>
                          </m:ctrlPr>
                        </m:funcPr>
                        <m:fName>
                          <m:r>
                            <m:rPr>
                              <m:sty m:val="p"/>
                            </m:rPr>
                            <a:rPr lang="es-MX">
                              <a:latin typeface="Cambria Math" panose="02040503050406030204" pitchFamily="18" charset="0"/>
                            </a:rPr>
                            <m:t>ln</m:t>
                          </m:r>
                          <m:r>
                            <a:rPr lang="es-MX">
                              <a:latin typeface="Cambria Math" panose="02040503050406030204" pitchFamily="18" charset="0"/>
                            </a:rPr>
                            <m:t> </m:t>
                          </m:r>
                          <m:f>
                            <m:fPr>
                              <m:ctrlPr>
                                <a:rPr lang="es-MX" i="1">
                                  <a:latin typeface="Cambria Math" panose="02040503050406030204" pitchFamily="18" charset="0"/>
                                </a:rPr>
                              </m:ctrlPr>
                            </m:fPr>
                            <m:num>
                              <m:r>
                                <a:rPr lang="es-MX" i="0">
                                  <a:latin typeface="Cambria Math" panose="02040503050406030204" pitchFamily="18" charset="0"/>
                                </a:rPr>
                                <m:t>401 </m:t>
                              </m:r>
                              <m:r>
                                <a:rPr lang="es-MX" i="1">
                                  <a:latin typeface="Cambria Math" panose="02040503050406030204" pitchFamily="18" charset="0"/>
                                </a:rPr>
                                <m:t>𝑚𝑚𝐻𝑔</m:t>
                              </m:r>
                            </m:num>
                            <m:den>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2</m:t>
                                  </m:r>
                                </m:sub>
                              </m:sSub>
                            </m:den>
                          </m:f>
                        </m:fName>
                        <m:e>
                          <m:r>
                            <a:rPr lang="es-MX" i="0">
                              <a:latin typeface="Cambria Math" panose="02040503050406030204" pitchFamily="18" charset="0"/>
                            </a:rPr>
                            <m:t>= </m:t>
                          </m:r>
                          <m:f>
                            <m:fPr>
                              <m:ctrlPr>
                                <a:rPr lang="es-MX" i="1">
                                  <a:latin typeface="Cambria Math" panose="02040503050406030204" pitchFamily="18" charset="0"/>
                                </a:rPr>
                              </m:ctrlPr>
                            </m:fPr>
                            <m:num>
                              <m:r>
                                <a:rPr lang="es-MX" i="0">
                                  <a:latin typeface="Cambria Math" panose="02040503050406030204" pitchFamily="18" charset="0"/>
                                </a:rPr>
                                <m:t>26 000 </m:t>
                              </m:r>
                              <m:f>
                                <m:fPr>
                                  <m:type m:val="lin"/>
                                  <m:ctrlPr>
                                    <a:rPr lang="es-MX" i="1">
                                      <a:latin typeface="Cambria Math" panose="02040503050406030204" pitchFamily="18" charset="0"/>
                                    </a:rPr>
                                  </m:ctrlPr>
                                </m:fPr>
                                <m:num>
                                  <m:r>
                                    <m:rPr>
                                      <m:sty m:val="p"/>
                                    </m:rPr>
                                    <a:rPr lang="es-MX" i="0">
                                      <a:latin typeface="Cambria Math" panose="02040503050406030204" pitchFamily="18" charset="0"/>
                                    </a:rPr>
                                    <m:t>J</m:t>
                                  </m:r>
                                </m:num>
                                <m:den>
                                  <m:r>
                                    <m:rPr>
                                      <m:sty m:val="p"/>
                                    </m:rPr>
                                    <a:rPr lang="es-MX" i="0">
                                      <a:latin typeface="Cambria Math" panose="02040503050406030204" pitchFamily="18" charset="0"/>
                                    </a:rPr>
                                    <m:t>m</m:t>
                                  </m:r>
                                </m:den>
                              </m:f>
                              <m:r>
                                <m:rPr>
                                  <m:sty m:val="p"/>
                                </m:rPr>
                                <a:rPr lang="es-MX" i="0">
                                  <a:latin typeface="Cambria Math" panose="02040503050406030204" pitchFamily="18" charset="0"/>
                                </a:rPr>
                                <m:t>ol</m:t>
                              </m:r>
                            </m:num>
                            <m:den>
                              <m:r>
                                <a:rPr lang="es-MX" i="0">
                                  <a:latin typeface="Cambria Math" panose="02040503050406030204" pitchFamily="18" charset="0"/>
                                </a:rPr>
                                <m:t>8.314 </m:t>
                              </m:r>
                              <m:f>
                                <m:fPr>
                                  <m:type m:val="lin"/>
                                  <m:ctrlPr>
                                    <a:rPr lang="es-MX" i="1">
                                      <a:latin typeface="Cambria Math" panose="02040503050406030204" pitchFamily="18" charset="0"/>
                                    </a:rPr>
                                  </m:ctrlPr>
                                </m:fPr>
                                <m:num>
                                  <m:r>
                                    <a:rPr lang="es-MX" i="1">
                                      <a:latin typeface="Cambria Math" panose="02040503050406030204" pitchFamily="18" charset="0"/>
                                    </a:rPr>
                                    <m:t>𝐽</m:t>
                                  </m:r>
                                </m:num>
                                <m:den>
                                  <m:r>
                                    <a:rPr lang="es-MX" i="1">
                                      <a:latin typeface="Cambria Math" panose="02040503050406030204" pitchFamily="18" charset="0"/>
                                    </a:rPr>
                                    <m:t>𝐾</m:t>
                                  </m:r>
                                </m:den>
                              </m:f>
                              <m:r>
                                <a:rPr lang="es-MX" i="1">
                                  <a:latin typeface="Cambria Math" panose="02040503050406030204" pitchFamily="18" charset="0"/>
                                </a:rPr>
                                <m:t>𝑚𝑜𝑙</m:t>
                              </m:r>
                            </m:den>
                          </m:f>
                        </m:e>
                      </m:func>
                      <m:d>
                        <m:dPr>
                          <m:ctrlPr>
                            <a:rPr lang="es-MX" i="1">
                              <a:latin typeface="Cambria Math" panose="02040503050406030204" pitchFamily="18" charset="0"/>
                            </a:rPr>
                          </m:ctrlPr>
                        </m:dPr>
                        <m:e>
                          <m:r>
                            <a:rPr lang="es-MX" i="0">
                              <a:latin typeface="Cambria Math" panose="02040503050406030204" pitchFamily="18" charset="0"/>
                            </a:rPr>
                            <m:t> </m:t>
                          </m:r>
                          <m:f>
                            <m:fPr>
                              <m:ctrlPr>
                                <a:rPr lang="es-MX" i="1">
                                  <a:latin typeface="Cambria Math" panose="02040503050406030204" pitchFamily="18" charset="0"/>
                                </a:rPr>
                              </m:ctrlPr>
                            </m:fPr>
                            <m:num>
                              <m:r>
                                <a:rPr lang="es-MX" i="0">
                                  <a:latin typeface="Cambria Math" panose="02040503050406030204" pitchFamily="18" charset="0"/>
                                </a:rPr>
                                <m:t>291</m:t>
                              </m:r>
                              <m:r>
                                <a:rPr lang="es-MX" i="1">
                                  <a:latin typeface="Cambria Math" panose="02040503050406030204" pitchFamily="18" charset="0"/>
                                </a:rPr>
                                <m:t>𝐾</m:t>
                              </m:r>
                              <m:r>
                                <a:rPr lang="es-MX" i="0">
                                  <a:latin typeface="Cambria Math" panose="02040503050406030204" pitchFamily="18" charset="0"/>
                                </a:rPr>
                                <m:t>−305</m:t>
                              </m:r>
                              <m:r>
                                <a:rPr lang="es-MX" i="1">
                                  <a:latin typeface="Cambria Math" panose="02040503050406030204" pitchFamily="18" charset="0"/>
                                </a:rPr>
                                <m:t>𝐾</m:t>
                              </m:r>
                            </m:num>
                            <m:den>
                              <m:d>
                                <m:dPr>
                                  <m:ctrlPr>
                                    <a:rPr lang="es-MX" i="1">
                                      <a:latin typeface="Cambria Math" panose="02040503050406030204" pitchFamily="18" charset="0"/>
                                    </a:rPr>
                                  </m:ctrlPr>
                                </m:dPr>
                                <m:e>
                                  <m:r>
                                    <a:rPr lang="es-MX" i="0">
                                      <a:latin typeface="Cambria Math" panose="02040503050406030204" pitchFamily="18" charset="0"/>
                                    </a:rPr>
                                    <m:t>291</m:t>
                                  </m:r>
                                  <m:r>
                                    <a:rPr lang="es-MX" i="1">
                                      <a:latin typeface="Cambria Math" panose="02040503050406030204" pitchFamily="18" charset="0"/>
                                    </a:rPr>
                                    <m:t>𝐾</m:t>
                                  </m:r>
                                </m:e>
                              </m:d>
                              <m:d>
                                <m:dPr>
                                  <m:ctrlPr>
                                    <a:rPr lang="es-MX" i="1">
                                      <a:latin typeface="Cambria Math" panose="02040503050406030204" pitchFamily="18" charset="0"/>
                                    </a:rPr>
                                  </m:ctrlPr>
                                </m:dPr>
                                <m:e>
                                  <m:r>
                                    <a:rPr lang="es-MX" i="0">
                                      <a:latin typeface="Cambria Math" panose="02040503050406030204" pitchFamily="18" charset="0"/>
                                    </a:rPr>
                                    <m:t>305</m:t>
                                  </m:r>
                                  <m:r>
                                    <a:rPr lang="es-MX" i="1">
                                      <a:latin typeface="Cambria Math" panose="02040503050406030204" pitchFamily="18" charset="0"/>
                                    </a:rPr>
                                    <m:t>𝐾</m:t>
                                  </m:r>
                                </m:e>
                              </m:d>
                            </m:den>
                          </m:f>
                        </m:e>
                      </m:d>
                    </m:oMath>
                  </m:oMathPara>
                </a14:m>
                <a:endParaRPr lang="es-MX" dirty="0"/>
              </a:p>
            </p:txBody>
          </p:sp>
        </mc:Choice>
        <mc:Fallback xmlns="">
          <p:sp>
            <p:nvSpPr>
              <p:cNvPr id="13" name="Rectángulo 12"/>
              <p:cNvSpPr>
                <a:spLocks noRot="1" noChangeAspect="1" noMove="1" noResize="1" noEditPoints="1" noAdjustHandles="1" noChangeArrowheads="1" noChangeShapeType="1" noTextEdit="1"/>
              </p:cNvSpPr>
              <p:nvPr/>
            </p:nvSpPr>
            <p:spPr>
              <a:xfrm>
                <a:off x="304800" y="3129373"/>
                <a:ext cx="5328510" cy="714683"/>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4" name="Rectángulo 13"/>
              <p:cNvSpPr/>
              <p:nvPr/>
            </p:nvSpPr>
            <p:spPr>
              <a:xfrm>
                <a:off x="304800" y="4133471"/>
                <a:ext cx="2066591" cy="6580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MX" i="1">
                              <a:latin typeface="Cambria Math" panose="02040503050406030204" pitchFamily="18" charset="0"/>
                            </a:rPr>
                          </m:ctrlPr>
                        </m:funcPr>
                        <m:fName>
                          <m:r>
                            <m:rPr>
                              <m:sty m:val="p"/>
                            </m:rPr>
                            <a:rPr lang="es-MX">
                              <a:latin typeface="Cambria Math" panose="02040503050406030204" pitchFamily="18" charset="0"/>
                            </a:rPr>
                            <m:t>ln</m:t>
                          </m:r>
                        </m:fName>
                        <m:e>
                          <m:f>
                            <m:fPr>
                              <m:ctrlPr>
                                <a:rPr lang="es-MX" i="1">
                                  <a:latin typeface="Cambria Math" panose="02040503050406030204" pitchFamily="18" charset="0"/>
                                </a:rPr>
                              </m:ctrlPr>
                            </m:fPr>
                            <m:num>
                              <m:r>
                                <a:rPr lang="es-MX" i="0">
                                  <a:latin typeface="Cambria Math" panose="02040503050406030204" pitchFamily="18" charset="0"/>
                                </a:rPr>
                                <m:t>401</m:t>
                              </m:r>
                            </m:num>
                            <m:den>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2</m:t>
                                  </m:r>
                                </m:sub>
                              </m:sSub>
                            </m:den>
                          </m:f>
                          <m:r>
                            <a:rPr lang="es-MX" i="0">
                              <a:latin typeface="Cambria Math" panose="02040503050406030204" pitchFamily="18" charset="0"/>
                            </a:rPr>
                            <m:t>= −0.4933</m:t>
                          </m:r>
                        </m:e>
                      </m:func>
                    </m:oMath>
                  </m:oMathPara>
                </a14:m>
                <a:endParaRPr lang="es-MX" dirty="0"/>
              </a:p>
            </p:txBody>
          </p:sp>
        </mc:Choice>
        <mc:Fallback xmlns="">
          <p:sp>
            <p:nvSpPr>
              <p:cNvPr id="14" name="Rectángulo 13"/>
              <p:cNvSpPr>
                <a:spLocks noRot="1" noChangeAspect="1" noMove="1" noResize="1" noEditPoints="1" noAdjustHandles="1" noChangeArrowheads="1" noChangeShapeType="1" noTextEdit="1"/>
              </p:cNvSpPr>
              <p:nvPr/>
            </p:nvSpPr>
            <p:spPr>
              <a:xfrm>
                <a:off x="304800" y="4133471"/>
                <a:ext cx="2066591" cy="658065"/>
              </a:xfrm>
              <a:prstGeom prst="rect">
                <a:avLst/>
              </a:prstGeom>
              <a:blipFill>
                <a:blip r:embed="rId6"/>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Rectángulo 1"/>
              <p:cNvSpPr/>
              <p:nvPr/>
            </p:nvSpPr>
            <p:spPr>
              <a:xfrm>
                <a:off x="619501" y="4982036"/>
                <a:ext cx="1751890" cy="6580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MX" i="1">
                              <a:latin typeface="Cambria Math" panose="02040503050406030204" pitchFamily="18" charset="0"/>
                            </a:rPr>
                          </m:ctrlPr>
                        </m:fPr>
                        <m:num>
                          <m:r>
                            <a:rPr lang="es-MX">
                              <a:latin typeface="Cambria Math" panose="02040503050406030204" pitchFamily="18" charset="0"/>
                            </a:rPr>
                            <m:t>401</m:t>
                          </m:r>
                        </m:num>
                        <m:den>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2</m:t>
                              </m:r>
                            </m:sub>
                          </m:sSub>
                        </m:den>
                      </m:f>
                      <m:r>
                        <a:rPr lang="es-MX" i="0">
                          <a:latin typeface="Cambria Math" panose="02040503050406030204" pitchFamily="18" charset="0"/>
                        </a:rPr>
                        <m:t>= </m:t>
                      </m:r>
                      <m:sSup>
                        <m:sSupPr>
                          <m:ctrlPr>
                            <a:rPr lang="es-MX" i="1">
                              <a:latin typeface="Cambria Math" panose="02040503050406030204" pitchFamily="18" charset="0"/>
                            </a:rPr>
                          </m:ctrlPr>
                        </m:sSupPr>
                        <m:e>
                          <m:r>
                            <a:rPr lang="es-MX" i="1">
                              <a:latin typeface="Cambria Math" panose="02040503050406030204" pitchFamily="18" charset="0"/>
                            </a:rPr>
                            <m:t>𝑒</m:t>
                          </m:r>
                        </m:e>
                        <m:sup>
                          <m:r>
                            <a:rPr lang="es-MX" i="0">
                              <a:latin typeface="Cambria Math" panose="02040503050406030204" pitchFamily="18" charset="0"/>
                            </a:rPr>
                            <m:t>−0.4933</m:t>
                          </m:r>
                        </m:sup>
                      </m:sSup>
                    </m:oMath>
                  </m:oMathPara>
                </a14:m>
                <a:endParaRPr lang="es-MX" dirty="0"/>
              </a:p>
            </p:txBody>
          </p:sp>
        </mc:Choice>
        <mc:Fallback xmlns="">
          <p:sp>
            <p:nvSpPr>
              <p:cNvPr id="2" name="Rectángulo 1"/>
              <p:cNvSpPr>
                <a:spLocks noRot="1" noChangeAspect="1" noMove="1" noResize="1" noEditPoints="1" noAdjustHandles="1" noChangeArrowheads="1" noChangeShapeType="1" noTextEdit="1"/>
              </p:cNvSpPr>
              <p:nvPr/>
            </p:nvSpPr>
            <p:spPr>
              <a:xfrm>
                <a:off x="619501" y="4982036"/>
                <a:ext cx="1751890" cy="658065"/>
              </a:xfrm>
              <a:prstGeom prst="rect">
                <a:avLst/>
              </a:prstGeom>
              <a:blipFill>
                <a:blip r:embed="rId7"/>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 name="Rectángulo 3"/>
              <p:cNvSpPr/>
              <p:nvPr/>
            </p:nvSpPr>
            <p:spPr>
              <a:xfrm>
                <a:off x="763066" y="5876449"/>
                <a:ext cx="2205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0">
                              <a:latin typeface="Cambria Math" panose="02040503050406030204" pitchFamily="18" charset="0"/>
                            </a:rPr>
                            <m:t>2</m:t>
                          </m:r>
                        </m:sub>
                      </m:sSub>
                      <m:r>
                        <a:rPr lang="es-MX" i="0">
                          <a:latin typeface="Cambria Math" panose="02040503050406030204" pitchFamily="18" charset="0"/>
                        </a:rPr>
                        <m:t>=656.73 </m:t>
                      </m:r>
                      <m:r>
                        <a:rPr lang="es-MX" i="1">
                          <a:latin typeface="Cambria Math" panose="02040503050406030204" pitchFamily="18" charset="0"/>
                        </a:rPr>
                        <m:t>𝑚𝑚𝐻𝑔</m:t>
                      </m:r>
                    </m:oMath>
                  </m:oMathPara>
                </a14:m>
                <a:endParaRPr lang="es-MX" dirty="0"/>
              </a:p>
            </p:txBody>
          </p:sp>
        </mc:Choice>
        <mc:Fallback xmlns="">
          <p:sp>
            <p:nvSpPr>
              <p:cNvPr id="4" name="Rectángulo 3"/>
              <p:cNvSpPr>
                <a:spLocks noRot="1" noChangeAspect="1" noMove="1" noResize="1" noEditPoints="1" noAdjustHandles="1" noChangeArrowheads="1" noChangeShapeType="1" noTextEdit="1"/>
              </p:cNvSpPr>
              <p:nvPr/>
            </p:nvSpPr>
            <p:spPr>
              <a:xfrm>
                <a:off x="763066" y="5876449"/>
                <a:ext cx="2205989" cy="369332"/>
              </a:xfrm>
              <a:prstGeom prst="rect">
                <a:avLst/>
              </a:prstGeom>
              <a:blipFill>
                <a:blip r:embed="rId8"/>
                <a:stretch>
                  <a:fillRect b="-11475"/>
                </a:stretch>
              </a:blipFill>
            </p:spPr>
            <p:txBody>
              <a:bodyPr/>
              <a:lstStyle/>
              <a:p>
                <a:r>
                  <a:rPr lang="es-MX">
                    <a:noFill/>
                  </a:rPr>
                  <a:t> </a:t>
                </a:r>
              </a:p>
            </p:txBody>
          </p:sp>
        </mc:Fallback>
      </mc:AlternateContent>
    </p:spTree>
    <p:extLst>
      <p:ext uri="{BB962C8B-B14F-4D97-AF65-F5344CB8AC3E}">
        <p14:creationId xmlns:p14="http://schemas.microsoft.com/office/powerpoint/2010/main" val="3119738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Coeficiente Joule - Thompson</a:t>
            </a:r>
          </a:p>
          <a:p>
            <a:endParaRPr lang="es-MX" sz="2400" b="1" dirty="0" smtClean="0"/>
          </a:p>
        </p:txBody>
      </p:sp>
      <p:sp>
        <p:nvSpPr>
          <p:cNvPr id="11" name="10 CuadroTexto"/>
          <p:cNvSpPr txBox="1"/>
          <p:nvPr/>
        </p:nvSpPr>
        <p:spPr>
          <a:xfrm>
            <a:off x="282245" y="596587"/>
            <a:ext cx="8659688" cy="5355312"/>
          </a:xfrm>
          <a:prstGeom prst="rect">
            <a:avLst/>
          </a:prstGeom>
          <a:noFill/>
        </p:spPr>
        <p:txBody>
          <a:bodyPr wrap="square" rtlCol="0">
            <a:spAutoFit/>
          </a:bodyPr>
          <a:lstStyle/>
          <a:p>
            <a:endParaRPr lang="es-MX" dirty="0"/>
          </a:p>
          <a:p>
            <a:pPr algn="just"/>
            <a:endParaRPr lang="es-MX" dirty="0" smtClean="0"/>
          </a:p>
          <a:p>
            <a:pPr algn="just"/>
            <a:r>
              <a:rPr lang="es-MX" dirty="0"/>
              <a:t>El </a:t>
            </a:r>
            <a:r>
              <a:rPr lang="es-MX" b="1" dirty="0"/>
              <a:t>coeficiente de Joule</a:t>
            </a:r>
            <a:r>
              <a:rPr lang="es-MX" dirty="0"/>
              <a:t>-</a:t>
            </a:r>
            <a:r>
              <a:rPr lang="es-MX" b="1" dirty="0"/>
              <a:t>Thomson</a:t>
            </a:r>
            <a:r>
              <a:rPr lang="es-MX" dirty="0"/>
              <a:t> es una medida del cambio en la temperatura con la presión durante un proceso de entalpía </a:t>
            </a:r>
            <a:r>
              <a:rPr lang="es-MX" dirty="0" smtClean="0"/>
              <a:t>constante.</a:t>
            </a:r>
          </a:p>
          <a:p>
            <a:pPr algn="just"/>
            <a:endParaRPr lang="es-MX" dirty="0"/>
          </a:p>
          <a:p>
            <a:pPr algn="just"/>
            <a:r>
              <a:rPr lang="es-MX" dirty="0"/>
              <a:t>Cuando un fluido pasa por un obstáculo como un tapón poroso, un tubo capilar o una válvula ordinaria, disminuye su presión. La temperatura del fluido puede permanecer invariable o es posible incluso que aumente durante un proceso de estrangulamiento</a:t>
            </a:r>
            <a:r>
              <a:rPr lang="es-MX" dirty="0" smtClean="0"/>
              <a:t>.</a:t>
            </a:r>
          </a:p>
          <a:p>
            <a:pPr algn="just"/>
            <a:endParaRPr lang="es-MX" dirty="0"/>
          </a:p>
          <a:p>
            <a:pPr algn="just"/>
            <a:r>
              <a:rPr lang="es-MX" dirty="0"/>
              <a:t>La entalpía del fluido permanece aproximadamente constante durante tal proceso de estrangulamiento. Un fluido puede experimentar una reducción considerable de su temperatura debido al estrangulamiento, lo que constituye la base de operación en los refrigeradores y en la mayor parte de los acondicionadores de aire. Sin embargo, esto no siempre sucede. La temperatura del fluido puede permanecer invariable o es posible incluso que aumente durante un proceso de estrangulamiento</a:t>
            </a:r>
            <a:r>
              <a:rPr lang="es-MX" dirty="0" smtClean="0"/>
              <a:t>.</a:t>
            </a:r>
          </a:p>
          <a:p>
            <a:pPr algn="just"/>
            <a:endParaRPr lang="es-MX" dirty="0"/>
          </a:p>
          <a:p>
            <a:pPr algn="just"/>
            <a:r>
              <a:rPr lang="es-MX" dirty="0"/>
              <a:t>El comportamiento de la temperatura de un fluido durante un proceso de estrangulamiento (</a:t>
            </a:r>
            <a:r>
              <a:rPr lang="es-MX" i="1" dirty="0"/>
              <a:t>h=</a:t>
            </a:r>
            <a:r>
              <a:rPr lang="es-MX" dirty="0"/>
              <a:t>constante) está descrito por el </a:t>
            </a:r>
            <a:r>
              <a:rPr lang="es-MX" b="1" dirty="0"/>
              <a:t>coeficiente de Joule-Thomson</a:t>
            </a:r>
            <a:r>
              <a:rPr lang="es-MX" dirty="0"/>
              <a:t>, definido como</a:t>
            </a:r>
            <a:endParaRPr lang="es-MX" dirty="0" smtClean="0"/>
          </a:p>
        </p:txBody>
      </p:sp>
      <p:pic>
        <p:nvPicPr>
          <p:cNvPr id="4" name="Imagen 3"/>
          <p:cNvPicPr>
            <a:picLocks noChangeAspect="1"/>
          </p:cNvPicPr>
          <p:nvPr/>
        </p:nvPicPr>
        <p:blipFill>
          <a:blip r:embed="rId4"/>
          <a:stretch>
            <a:fillRect/>
          </a:stretch>
        </p:blipFill>
        <p:spPr>
          <a:xfrm>
            <a:off x="3563888" y="5734669"/>
            <a:ext cx="1276350" cy="619125"/>
          </a:xfrm>
          <a:prstGeom prst="rect">
            <a:avLst/>
          </a:prstGeom>
        </p:spPr>
      </p:pic>
    </p:spTree>
    <p:extLst>
      <p:ext uri="{BB962C8B-B14F-4D97-AF65-F5344CB8AC3E}">
        <p14:creationId xmlns:p14="http://schemas.microsoft.com/office/powerpoint/2010/main" val="4159796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Coeficiente Joule - Thompson</a:t>
            </a:r>
          </a:p>
          <a:p>
            <a:endParaRPr lang="es-MX" sz="2400" b="1" dirty="0" smtClean="0"/>
          </a:p>
        </p:txBody>
      </p:sp>
      <p:sp>
        <p:nvSpPr>
          <p:cNvPr id="11" name="10 CuadroTexto"/>
          <p:cNvSpPr txBox="1"/>
          <p:nvPr/>
        </p:nvSpPr>
        <p:spPr>
          <a:xfrm>
            <a:off x="282245" y="596587"/>
            <a:ext cx="8659688" cy="5909310"/>
          </a:xfrm>
          <a:prstGeom prst="rect">
            <a:avLst/>
          </a:prstGeom>
          <a:noFill/>
        </p:spPr>
        <p:txBody>
          <a:bodyPr wrap="square" rtlCol="0">
            <a:spAutoFit/>
          </a:bodyPr>
          <a:lstStyle/>
          <a:p>
            <a:endParaRPr lang="es-MX" dirty="0"/>
          </a:p>
          <a:p>
            <a:pPr algn="just"/>
            <a:endParaRPr lang="es-MX" dirty="0" smtClean="0"/>
          </a:p>
          <a:p>
            <a:pPr algn="just"/>
            <a:r>
              <a:rPr lang="es-MX" dirty="0" smtClean="0"/>
              <a:t>La temperatura de un fluido puede aumentar, disminuir o permanecer constante durante un proceso de estrangulamiento:</a:t>
            </a:r>
          </a:p>
          <a:p>
            <a:pPr algn="just"/>
            <a:endParaRPr lang="es-MX" dirty="0"/>
          </a:p>
          <a:p>
            <a:pPr algn="just"/>
            <a:endParaRPr lang="es-MX" dirty="0" smtClean="0"/>
          </a:p>
          <a:p>
            <a:pPr algn="just"/>
            <a:endParaRPr lang="es-MX" dirty="0"/>
          </a:p>
          <a:p>
            <a:pPr algn="just"/>
            <a:endParaRPr lang="es-MX" dirty="0" smtClean="0"/>
          </a:p>
          <a:p>
            <a:pPr algn="just"/>
            <a:endParaRPr lang="es-MX" dirty="0"/>
          </a:p>
          <a:p>
            <a:pPr algn="just"/>
            <a:endParaRPr lang="es-MX" dirty="0" smtClean="0"/>
          </a:p>
          <a:p>
            <a:pPr algn="just"/>
            <a:r>
              <a:rPr lang="es-MX" dirty="0"/>
              <a:t>El coeficiente de Joule-Thomson es una medida del cambio en la temperatura con la presión durante un proceso de entalpía constante. </a:t>
            </a:r>
            <a:r>
              <a:rPr lang="es-MX" dirty="0" smtClean="0"/>
              <a:t>Observa durante un proceso de estrangulamiento que si:</a:t>
            </a:r>
          </a:p>
          <a:p>
            <a:pPr algn="just"/>
            <a:endParaRPr lang="es-MX" dirty="0"/>
          </a:p>
          <a:p>
            <a:pPr algn="just"/>
            <a:endParaRPr lang="es-MX" dirty="0" smtClean="0"/>
          </a:p>
          <a:p>
            <a:pPr algn="just"/>
            <a:endParaRPr lang="es-MX" dirty="0"/>
          </a:p>
          <a:p>
            <a:pPr algn="just"/>
            <a:endParaRPr lang="es-MX" dirty="0" smtClean="0"/>
          </a:p>
          <a:p>
            <a:pPr algn="just"/>
            <a:r>
              <a:rPr lang="es-MX" dirty="0"/>
              <a:t>Un examen cuidadoso de la ecuación con la que se define, revela que el coeficiente de Joule-Thomson </a:t>
            </a:r>
            <a:r>
              <a:rPr lang="es-MX" dirty="0" smtClean="0"/>
              <a:t>representa </a:t>
            </a:r>
            <a:r>
              <a:rPr lang="es-MX" dirty="0"/>
              <a:t>pendiente de las líneas </a:t>
            </a:r>
            <a:r>
              <a:rPr lang="es-MX" i="1" dirty="0" smtClean="0"/>
              <a:t>h=</a:t>
            </a:r>
            <a:r>
              <a:rPr lang="es-MX" dirty="0" smtClean="0"/>
              <a:t>constante </a:t>
            </a:r>
            <a:r>
              <a:rPr lang="es-MX" dirty="0"/>
              <a:t>en un diagrama </a:t>
            </a:r>
            <a:r>
              <a:rPr lang="es-MX" i="1" dirty="0" smtClean="0"/>
              <a:t>T-P</a:t>
            </a:r>
            <a:r>
              <a:rPr lang="es-MX" i="1" dirty="0"/>
              <a:t>. </a:t>
            </a:r>
            <a:r>
              <a:rPr lang="es-MX" i="1" dirty="0" smtClean="0"/>
              <a:t> </a:t>
            </a:r>
            <a:r>
              <a:rPr lang="es-MX" dirty="0" smtClean="0"/>
              <a:t>Dichos </a:t>
            </a:r>
            <a:r>
              <a:rPr lang="es-MX" dirty="0"/>
              <a:t>diagramas pueden construirse con facilidad a partir de mediciones de temperatura y presión durante los procesos de estrangulamiento</a:t>
            </a:r>
            <a:r>
              <a:rPr lang="es-MX" dirty="0" smtClean="0"/>
              <a:t>.</a:t>
            </a:r>
            <a:endParaRPr lang="es-MX" dirty="0"/>
          </a:p>
        </p:txBody>
      </p:sp>
      <p:pic>
        <p:nvPicPr>
          <p:cNvPr id="2" name="Imagen 1"/>
          <p:cNvPicPr>
            <a:picLocks noChangeAspect="1"/>
          </p:cNvPicPr>
          <p:nvPr/>
        </p:nvPicPr>
        <p:blipFill>
          <a:blip r:embed="rId4"/>
          <a:stretch>
            <a:fillRect/>
          </a:stretch>
        </p:blipFill>
        <p:spPr>
          <a:xfrm>
            <a:off x="2339752" y="1708114"/>
            <a:ext cx="3833483" cy="1477234"/>
          </a:xfrm>
          <a:prstGeom prst="rect">
            <a:avLst/>
          </a:prstGeom>
        </p:spPr>
      </p:pic>
      <p:pic>
        <p:nvPicPr>
          <p:cNvPr id="5" name="Imagen 4"/>
          <p:cNvPicPr>
            <a:picLocks noChangeAspect="1"/>
          </p:cNvPicPr>
          <p:nvPr/>
        </p:nvPicPr>
        <p:blipFill>
          <a:blip r:embed="rId5"/>
          <a:stretch>
            <a:fillRect/>
          </a:stretch>
        </p:blipFill>
        <p:spPr>
          <a:xfrm>
            <a:off x="2339752" y="4347781"/>
            <a:ext cx="3720413" cy="792088"/>
          </a:xfrm>
          <a:prstGeom prst="rect">
            <a:avLst/>
          </a:prstGeom>
        </p:spPr>
      </p:pic>
    </p:spTree>
    <p:extLst>
      <p:ext uri="{BB962C8B-B14F-4D97-AF65-F5344CB8AC3E}">
        <p14:creationId xmlns:p14="http://schemas.microsoft.com/office/powerpoint/2010/main" val="4215277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Coeficiente Joule - Thompson</a:t>
            </a:r>
          </a:p>
          <a:p>
            <a:endParaRPr lang="es-MX" sz="2400" b="1" dirty="0" smtClean="0"/>
          </a:p>
        </p:txBody>
      </p:sp>
      <p:sp>
        <p:nvSpPr>
          <p:cNvPr id="11" name="10 CuadroTexto"/>
          <p:cNvSpPr txBox="1"/>
          <p:nvPr/>
        </p:nvSpPr>
        <p:spPr>
          <a:xfrm>
            <a:off x="282245" y="596587"/>
            <a:ext cx="8659688" cy="3416320"/>
          </a:xfrm>
          <a:prstGeom prst="rect">
            <a:avLst/>
          </a:prstGeom>
          <a:noFill/>
        </p:spPr>
        <p:txBody>
          <a:bodyPr wrap="square" rtlCol="0">
            <a:spAutoFit/>
          </a:bodyPr>
          <a:lstStyle/>
          <a:p>
            <a:endParaRPr lang="es-MX" dirty="0"/>
          </a:p>
          <a:p>
            <a:pPr algn="just"/>
            <a:endParaRPr lang="es-MX" dirty="0" smtClean="0"/>
          </a:p>
          <a:p>
            <a:pPr algn="just"/>
            <a:r>
              <a:rPr lang="es-MX" dirty="0" smtClean="0"/>
              <a:t>El </a:t>
            </a:r>
            <a:r>
              <a:rPr lang="es-MX" dirty="0"/>
              <a:t>experimento se repite para tapones porosos de diferentes tamaños, cada uno de ellos con un conjunto diferente de </a:t>
            </a:r>
            <a:r>
              <a:rPr lang="es-MX" i="1" dirty="0"/>
              <a:t>T</a:t>
            </a:r>
            <a:r>
              <a:rPr lang="es-MX" baseline="-25000" dirty="0"/>
              <a:t>2</a:t>
            </a:r>
            <a:r>
              <a:rPr lang="es-MX" dirty="0"/>
              <a:t> y </a:t>
            </a:r>
            <a:r>
              <a:rPr lang="es-MX" i="1" dirty="0"/>
              <a:t>P</a:t>
            </a:r>
            <a:r>
              <a:rPr lang="es-MX" baseline="-25000" dirty="0"/>
              <a:t>2</a:t>
            </a:r>
            <a:r>
              <a:rPr lang="es-MX" dirty="0"/>
              <a:t>. Al graficar las temperaturas con las presiones se obtiene una línea de </a:t>
            </a:r>
            <a:r>
              <a:rPr lang="es-MX" i="1" dirty="0"/>
              <a:t>h =</a:t>
            </a:r>
            <a:r>
              <a:rPr lang="es-MX" dirty="0"/>
              <a:t> constante sobre un diagrama </a:t>
            </a:r>
            <a:r>
              <a:rPr lang="es-MX" i="1" dirty="0"/>
              <a:t>T-P</a:t>
            </a:r>
            <a:r>
              <a:rPr lang="es-MX" dirty="0"/>
              <a:t>, como se </a:t>
            </a:r>
            <a:r>
              <a:rPr lang="es-MX" dirty="0" smtClean="0"/>
              <a:t>muestra a continuación:</a:t>
            </a:r>
            <a:endParaRPr lang="es-MX" dirty="0"/>
          </a:p>
          <a:p>
            <a:r>
              <a:rPr lang="es-MX" dirty="0"/>
              <a:t/>
            </a:r>
            <a:br>
              <a:rPr lang="es-MX" dirty="0"/>
            </a:br>
            <a:endParaRPr lang="es-MX" dirty="0" smtClean="0"/>
          </a:p>
          <a:p>
            <a:pPr algn="just"/>
            <a:endParaRPr lang="es-MX" dirty="0"/>
          </a:p>
          <a:p>
            <a:pPr algn="just"/>
            <a:endParaRPr lang="es-MX" dirty="0" smtClean="0"/>
          </a:p>
          <a:p>
            <a:pPr algn="just"/>
            <a:endParaRPr lang="es-MX" dirty="0"/>
          </a:p>
          <a:p>
            <a:pPr algn="just"/>
            <a:r>
              <a:rPr lang="es-MX" dirty="0" smtClean="0"/>
              <a:t>  </a:t>
            </a:r>
          </a:p>
        </p:txBody>
      </p:sp>
      <p:pic>
        <p:nvPicPr>
          <p:cNvPr id="4" name="Imagen 3"/>
          <p:cNvPicPr>
            <a:picLocks noChangeAspect="1"/>
          </p:cNvPicPr>
          <p:nvPr/>
        </p:nvPicPr>
        <p:blipFill>
          <a:blip r:embed="rId4"/>
          <a:stretch>
            <a:fillRect/>
          </a:stretch>
        </p:blipFill>
        <p:spPr>
          <a:xfrm>
            <a:off x="2649938" y="2181502"/>
            <a:ext cx="3578246" cy="4168830"/>
          </a:xfrm>
          <a:prstGeom prst="rect">
            <a:avLst/>
          </a:prstGeom>
        </p:spPr>
      </p:pic>
    </p:spTree>
    <p:extLst>
      <p:ext uri="{BB962C8B-B14F-4D97-AF65-F5344CB8AC3E}">
        <p14:creationId xmlns:p14="http://schemas.microsoft.com/office/powerpoint/2010/main" val="2201084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Coeficiente Joule - Thompson</a:t>
            </a:r>
          </a:p>
          <a:p>
            <a:endParaRPr lang="es-MX" sz="2400" b="1" dirty="0" smtClean="0"/>
          </a:p>
        </p:txBody>
      </p:sp>
      <p:sp>
        <p:nvSpPr>
          <p:cNvPr id="11" name="10 CuadroTexto"/>
          <p:cNvSpPr txBox="1"/>
          <p:nvPr/>
        </p:nvSpPr>
        <p:spPr>
          <a:xfrm>
            <a:off x="282245" y="596587"/>
            <a:ext cx="8659688" cy="3139321"/>
          </a:xfrm>
          <a:prstGeom prst="rect">
            <a:avLst/>
          </a:prstGeom>
          <a:noFill/>
        </p:spPr>
        <p:txBody>
          <a:bodyPr wrap="square" rtlCol="0">
            <a:spAutoFit/>
          </a:bodyPr>
          <a:lstStyle/>
          <a:p>
            <a:endParaRPr lang="es-MX" dirty="0"/>
          </a:p>
          <a:p>
            <a:pPr algn="just"/>
            <a:endParaRPr lang="es-MX" dirty="0" smtClean="0"/>
          </a:p>
          <a:p>
            <a:r>
              <a:rPr lang="es-MX" dirty="0"/>
              <a:t>Con la repetición del experimento para diferentes conjuntos de presión y temperatura de entrada y graficando los resultados, se construye un diagrama </a:t>
            </a:r>
            <a:r>
              <a:rPr lang="es-MX" i="1" dirty="0"/>
              <a:t>T-P </a:t>
            </a:r>
            <a:r>
              <a:rPr lang="es-MX" dirty="0"/>
              <a:t>para una sustancia con varias líneas de </a:t>
            </a:r>
            <a:r>
              <a:rPr lang="es-MX" i="1" dirty="0"/>
              <a:t>h =</a:t>
            </a:r>
            <a:r>
              <a:rPr lang="es-MX" dirty="0"/>
              <a:t> constante, tal como se indica en la </a:t>
            </a:r>
            <a:r>
              <a:rPr lang="es-MX" dirty="0" smtClean="0"/>
              <a:t>figura, que muestra las líneas de entalpía constante de una sustancia en un diagrama T - P:</a:t>
            </a:r>
            <a:r>
              <a:rPr lang="es-MX" dirty="0"/>
              <a:t/>
            </a:r>
            <a:br>
              <a:rPr lang="es-MX" dirty="0"/>
            </a:br>
            <a:endParaRPr lang="es-MX" dirty="0" smtClean="0"/>
          </a:p>
          <a:p>
            <a:pPr algn="just"/>
            <a:endParaRPr lang="es-MX" dirty="0"/>
          </a:p>
          <a:p>
            <a:pPr algn="just"/>
            <a:endParaRPr lang="es-MX" dirty="0" smtClean="0"/>
          </a:p>
          <a:p>
            <a:pPr algn="just"/>
            <a:endParaRPr lang="es-MX" dirty="0"/>
          </a:p>
          <a:p>
            <a:pPr algn="just"/>
            <a:r>
              <a:rPr lang="es-MX" dirty="0" smtClean="0"/>
              <a:t>  </a:t>
            </a:r>
          </a:p>
        </p:txBody>
      </p:sp>
      <p:pic>
        <p:nvPicPr>
          <p:cNvPr id="2" name="Imagen 1"/>
          <p:cNvPicPr>
            <a:picLocks noChangeAspect="1"/>
          </p:cNvPicPr>
          <p:nvPr/>
        </p:nvPicPr>
        <p:blipFill>
          <a:blip r:embed="rId4"/>
          <a:stretch>
            <a:fillRect/>
          </a:stretch>
        </p:blipFill>
        <p:spPr>
          <a:xfrm>
            <a:off x="2657031" y="2568838"/>
            <a:ext cx="3164582" cy="3534468"/>
          </a:xfrm>
          <a:prstGeom prst="rect">
            <a:avLst/>
          </a:prstGeom>
        </p:spPr>
      </p:pic>
    </p:spTree>
    <p:extLst>
      <p:ext uri="{BB962C8B-B14F-4D97-AF65-F5344CB8AC3E}">
        <p14:creationId xmlns:p14="http://schemas.microsoft.com/office/powerpoint/2010/main" val="374710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125963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4 Rectángulo"/>
          <p:cNvSpPr/>
          <p:nvPr/>
        </p:nvSpPr>
        <p:spPr>
          <a:xfrm>
            <a:off x="1403648" y="188640"/>
            <a:ext cx="7596336" cy="54726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b="1" dirty="0" smtClean="0">
                <a:latin typeface="Arial" pitchFamily="34" charset="0"/>
                <a:cs typeface="Arial" pitchFamily="34" charset="0"/>
              </a:rPr>
              <a:t>PROCESOS DE TERMODINÁMICA</a:t>
            </a:r>
          </a:p>
          <a:p>
            <a:pPr algn="ctr"/>
            <a:r>
              <a:rPr lang="es-MX" sz="4000" b="1" dirty="0" smtClean="0">
                <a:latin typeface="Arial" pitchFamily="34" charset="0"/>
                <a:cs typeface="Arial" pitchFamily="34" charset="0"/>
              </a:rPr>
              <a:t>(IM8601)</a:t>
            </a:r>
          </a:p>
          <a:p>
            <a:pPr algn="ctr"/>
            <a:r>
              <a:rPr lang="es-MX" sz="3200" b="1" dirty="0" smtClean="0">
                <a:latin typeface="Arial" pitchFamily="34" charset="0"/>
                <a:cs typeface="Arial" pitchFamily="34" charset="0"/>
              </a:rPr>
              <a:t>CLASE 6: Ecuación Clapeyron y</a:t>
            </a:r>
          </a:p>
          <a:p>
            <a:pPr algn="ctr"/>
            <a:r>
              <a:rPr lang="es-MX" sz="3200" b="1" dirty="0" smtClean="0">
                <a:latin typeface="Arial" pitchFamily="34" charset="0"/>
                <a:cs typeface="Arial" pitchFamily="34" charset="0"/>
              </a:rPr>
              <a:t>Coeficiente de Joule-Thomson</a:t>
            </a:r>
          </a:p>
          <a:p>
            <a:pPr algn="ctr"/>
            <a:endParaRPr lang="es-MX" sz="3200" b="1" dirty="0">
              <a:latin typeface="Arial" pitchFamily="34" charset="0"/>
              <a:cs typeface="Arial" pitchFamily="34" charset="0"/>
            </a:endParaRPr>
          </a:p>
          <a:p>
            <a:r>
              <a:rPr lang="es-MX" sz="2400" b="1" dirty="0" smtClean="0">
                <a:latin typeface="Arial" pitchFamily="34" charset="0"/>
                <a:cs typeface="Arial" pitchFamily="34" charset="0"/>
              </a:rPr>
              <a:t>CICLO ESCOLAR: </a:t>
            </a:r>
            <a:r>
              <a:rPr lang="es-MX" sz="2400" b="1" dirty="0" smtClean="0">
                <a:latin typeface="Arial" pitchFamily="34" charset="0"/>
                <a:cs typeface="Arial" pitchFamily="34" charset="0"/>
              </a:rPr>
              <a:t>22-2</a:t>
            </a:r>
            <a:endParaRPr lang="es-MX" sz="2400" b="1" dirty="0" smtClean="0">
              <a:latin typeface="Arial" pitchFamily="34" charset="0"/>
              <a:cs typeface="Arial" pitchFamily="34" charset="0"/>
            </a:endParaRPr>
          </a:p>
          <a:p>
            <a:r>
              <a:rPr lang="es-MX" sz="2400" b="1" dirty="0" smtClean="0">
                <a:latin typeface="Arial" pitchFamily="34" charset="0"/>
                <a:cs typeface="Arial" pitchFamily="34" charset="0"/>
              </a:rPr>
              <a:t>DOCENTE: M. en I. José Ulises Cedillo Rangel</a:t>
            </a:r>
          </a:p>
        </p:txBody>
      </p:sp>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5821082"/>
            <a:ext cx="1979712" cy="992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760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Coeficiente Joule - Thompson</a:t>
            </a:r>
          </a:p>
          <a:p>
            <a:endParaRPr lang="es-MX" sz="2400" b="1" dirty="0" smtClean="0"/>
          </a:p>
        </p:txBody>
      </p:sp>
      <p:sp>
        <p:nvSpPr>
          <p:cNvPr id="11" name="10 CuadroTexto"/>
          <p:cNvSpPr txBox="1"/>
          <p:nvPr/>
        </p:nvSpPr>
        <p:spPr>
          <a:xfrm>
            <a:off x="282245" y="596587"/>
            <a:ext cx="8659688" cy="6463308"/>
          </a:xfrm>
          <a:prstGeom prst="rect">
            <a:avLst/>
          </a:prstGeom>
          <a:noFill/>
        </p:spPr>
        <p:txBody>
          <a:bodyPr wrap="square" rtlCol="0">
            <a:spAutoFit/>
          </a:bodyPr>
          <a:lstStyle/>
          <a:p>
            <a:endParaRPr lang="es-MX" dirty="0"/>
          </a:p>
          <a:p>
            <a:pPr algn="just"/>
            <a:endParaRPr lang="es-MX" dirty="0" smtClean="0"/>
          </a:p>
          <a:p>
            <a:pPr algn="just"/>
            <a:r>
              <a:rPr lang="es-MX" dirty="0"/>
              <a:t>La línea que pasa por estos puntos recibe el nombre de </a:t>
            </a:r>
            <a:r>
              <a:rPr lang="es-MX" b="1" dirty="0"/>
              <a:t>línea de inversión</a:t>
            </a:r>
            <a:r>
              <a:rPr lang="es-MX" dirty="0"/>
              <a:t>, y la temperatura en un punto donde la línea de entalpía constante interseca la línea de inversión se conoce como </a:t>
            </a:r>
            <a:r>
              <a:rPr lang="es-MX" b="1" dirty="0"/>
              <a:t>temperatura de inversión</a:t>
            </a:r>
            <a:r>
              <a:rPr lang="es-MX" dirty="0"/>
              <a:t>. La temperatura es la intersección de la línea </a:t>
            </a:r>
            <a:r>
              <a:rPr lang="es-MX" i="1" dirty="0"/>
              <a:t>P =</a:t>
            </a:r>
            <a:r>
              <a:rPr lang="es-MX" dirty="0"/>
              <a:t> 0 (eje de ordenadas) y la parte superior de la línea de inversión recibe el nombre de </a:t>
            </a:r>
            <a:r>
              <a:rPr lang="es-MX" b="1" dirty="0"/>
              <a:t>temperatura máxima de inversión</a:t>
            </a:r>
            <a:r>
              <a:rPr lang="es-MX" dirty="0"/>
              <a:t>. </a:t>
            </a:r>
            <a:endParaRPr lang="es-MX" dirty="0" smtClean="0"/>
          </a:p>
          <a:p>
            <a:pPr algn="just"/>
            <a:endParaRPr lang="es-MX" dirty="0"/>
          </a:p>
          <a:p>
            <a:r>
              <a:rPr lang="es-MX" dirty="0"/>
              <a:t>Observe que la pendiente de las líneas de </a:t>
            </a:r>
            <a:r>
              <a:rPr lang="es-MX" i="1" dirty="0"/>
              <a:t>h </a:t>
            </a:r>
            <a:r>
              <a:rPr lang="es-MX" dirty="0"/>
              <a:t>= constante son </a:t>
            </a:r>
            <a:r>
              <a:rPr lang="es-MX" dirty="0" smtClean="0"/>
              <a:t>negativas (</a:t>
            </a:r>
            <a:r>
              <a:rPr lang="el-GR" dirty="0" smtClean="0"/>
              <a:t>μ</a:t>
            </a:r>
            <a:r>
              <a:rPr lang="es-MX" baseline="-25000" dirty="0" smtClean="0"/>
              <a:t>JT</a:t>
            </a:r>
            <a:r>
              <a:rPr lang="es-MX" dirty="0" smtClean="0"/>
              <a:t>&lt; 0) </a:t>
            </a:r>
            <a:r>
              <a:rPr lang="es-MX" dirty="0"/>
              <a:t>en estados a la derecha de la línea de inversión, y </a:t>
            </a:r>
            <a:r>
              <a:rPr lang="es-MX" dirty="0" smtClean="0"/>
              <a:t>positivas (</a:t>
            </a:r>
            <a:r>
              <a:rPr lang="el-GR" dirty="0"/>
              <a:t>μ</a:t>
            </a:r>
            <a:r>
              <a:rPr lang="es-MX" baseline="-25000" dirty="0" smtClean="0"/>
              <a:t>JT</a:t>
            </a:r>
            <a:r>
              <a:rPr lang="es-MX" dirty="0" smtClean="0"/>
              <a:t>&gt;0) </a:t>
            </a:r>
            <a:r>
              <a:rPr lang="es-MX" dirty="0"/>
              <a:t>a la izquierda de ésta.</a:t>
            </a:r>
          </a:p>
          <a:p>
            <a:r>
              <a:rPr lang="es-MX" dirty="0"/>
              <a:t/>
            </a:r>
            <a:br>
              <a:rPr lang="es-MX" dirty="0"/>
            </a:br>
            <a:r>
              <a:rPr lang="es-MX" dirty="0" smtClean="0"/>
              <a:t>Se </a:t>
            </a:r>
            <a:r>
              <a:rPr lang="es-MX" dirty="0"/>
              <a:t>desarrolla una relación general para el coeficiente de Joule-Thomson en términos de los calores específicos, la presión, el volumen y la temperatura. Esto se logra con facilidad modificando la relación generalizada para el cambio de </a:t>
            </a:r>
            <a:r>
              <a:rPr lang="es-MX" dirty="0" smtClean="0"/>
              <a:t>entalpía:</a:t>
            </a:r>
          </a:p>
          <a:p>
            <a:endParaRPr lang="es-MX" dirty="0"/>
          </a:p>
          <a:p>
            <a:endParaRPr lang="es-MX" dirty="0" smtClean="0"/>
          </a:p>
          <a:p>
            <a:endParaRPr lang="es-MX" dirty="0"/>
          </a:p>
          <a:p>
            <a:r>
              <a:rPr lang="es-MX" dirty="0"/>
              <a:t>Para un proceso de </a:t>
            </a:r>
            <a:r>
              <a:rPr lang="es-MX" i="1" dirty="0"/>
              <a:t>h </a:t>
            </a:r>
            <a:r>
              <a:rPr lang="es-MX" dirty="0"/>
              <a:t>= constante tenemos </a:t>
            </a:r>
            <a:r>
              <a:rPr lang="es-MX" i="1" dirty="0" err="1"/>
              <a:t>dh</a:t>
            </a:r>
            <a:r>
              <a:rPr lang="es-MX" i="1" dirty="0"/>
              <a:t> =</a:t>
            </a:r>
            <a:r>
              <a:rPr lang="es-MX" dirty="0"/>
              <a:t> 0. Así, esta ecuación puede reacomodarse para </a:t>
            </a:r>
            <a:r>
              <a:rPr lang="es-MX" dirty="0" smtClean="0"/>
              <a:t>obtener:</a:t>
            </a:r>
            <a:endParaRPr lang="es-MX" dirty="0"/>
          </a:p>
          <a:p>
            <a:pPr algn="just"/>
            <a:endParaRPr lang="es-MX" dirty="0"/>
          </a:p>
          <a:p>
            <a:pPr algn="just"/>
            <a:endParaRPr lang="es-MX" dirty="0" smtClean="0"/>
          </a:p>
          <a:p>
            <a:pPr algn="just"/>
            <a:endParaRPr lang="es-MX" dirty="0"/>
          </a:p>
          <a:p>
            <a:pPr algn="just"/>
            <a:r>
              <a:rPr lang="es-MX" dirty="0" smtClean="0"/>
              <a:t>  </a:t>
            </a:r>
          </a:p>
        </p:txBody>
      </p:sp>
      <p:pic>
        <p:nvPicPr>
          <p:cNvPr id="13" name="Imagen 12"/>
          <p:cNvPicPr>
            <a:picLocks noChangeAspect="1"/>
          </p:cNvPicPr>
          <p:nvPr/>
        </p:nvPicPr>
        <p:blipFill>
          <a:blip r:embed="rId4"/>
          <a:stretch>
            <a:fillRect/>
          </a:stretch>
        </p:blipFill>
        <p:spPr>
          <a:xfrm>
            <a:off x="3148012" y="4581128"/>
            <a:ext cx="2847975" cy="561975"/>
          </a:xfrm>
          <a:prstGeom prst="rect">
            <a:avLst/>
          </a:prstGeom>
        </p:spPr>
      </p:pic>
      <p:pic>
        <p:nvPicPr>
          <p:cNvPr id="14" name="Imagen 13"/>
          <p:cNvPicPr>
            <a:picLocks noChangeAspect="1"/>
          </p:cNvPicPr>
          <p:nvPr/>
        </p:nvPicPr>
        <p:blipFill>
          <a:blip r:embed="rId5"/>
          <a:stretch>
            <a:fillRect/>
          </a:stretch>
        </p:blipFill>
        <p:spPr>
          <a:xfrm>
            <a:off x="3275856" y="5684878"/>
            <a:ext cx="2905125" cy="619125"/>
          </a:xfrm>
          <a:prstGeom prst="rect">
            <a:avLst/>
          </a:prstGeom>
        </p:spPr>
      </p:pic>
    </p:spTree>
    <p:extLst>
      <p:ext uri="{BB962C8B-B14F-4D97-AF65-F5344CB8AC3E}">
        <p14:creationId xmlns:p14="http://schemas.microsoft.com/office/powerpoint/2010/main" val="26581559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Coeficiente Joule - Thompson</a:t>
            </a:r>
          </a:p>
          <a:p>
            <a:endParaRPr lang="es-MX" sz="2400" b="1" dirty="0" smtClean="0"/>
          </a:p>
        </p:txBody>
      </p:sp>
      <p:sp>
        <p:nvSpPr>
          <p:cNvPr id="11" name="10 CuadroTexto"/>
          <p:cNvSpPr txBox="1"/>
          <p:nvPr/>
        </p:nvSpPr>
        <p:spPr>
          <a:xfrm>
            <a:off x="289465" y="1825853"/>
            <a:ext cx="8659688" cy="3693319"/>
          </a:xfrm>
          <a:prstGeom prst="rect">
            <a:avLst/>
          </a:prstGeom>
          <a:noFill/>
        </p:spPr>
        <p:txBody>
          <a:bodyPr wrap="square" rtlCol="0">
            <a:spAutoFit/>
          </a:bodyPr>
          <a:lstStyle/>
          <a:p>
            <a:endParaRPr lang="es-MX" dirty="0"/>
          </a:p>
          <a:p>
            <a:pPr algn="just"/>
            <a:endParaRPr lang="es-MX" dirty="0" smtClean="0"/>
          </a:p>
          <a:p>
            <a:pPr algn="just"/>
            <a:r>
              <a:rPr lang="es-MX" dirty="0"/>
              <a:t>Que es la relación deseada. De este modo, el coeficiente de Joule-Thomson se determina a partir del conocimiento del calor específico a presión constante, y del comportamiento </a:t>
            </a:r>
            <a:r>
              <a:rPr lang="es-MX" i="1" dirty="0"/>
              <a:t>P</a:t>
            </a:r>
            <a:r>
              <a:rPr lang="es-MX" dirty="0"/>
              <a:t>-</a:t>
            </a:r>
            <a:r>
              <a:rPr lang="es-MX" i="1" dirty="0"/>
              <a:t>v</a:t>
            </a:r>
            <a:r>
              <a:rPr lang="es-MX" dirty="0"/>
              <a:t>-</a:t>
            </a:r>
            <a:r>
              <a:rPr lang="es-MX" i="1" dirty="0"/>
              <a:t>T </a:t>
            </a:r>
            <a:r>
              <a:rPr lang="es-MX" dirty="0"/>
              <a:t>de la sustancia. Desde luego, también es posible predecir el calor específico a presión constante de una sustancia utilizando el coeficiente de Joule-Thomson, el cual se determina de una forma relativamente sencilla, con los datos </a:t>
            </a:r>
            <a:r>
              <a:rPr lang="es-MX" i="1" dirty="0"/>
              <a:t>P</a:t>
            </a:r>
            <a:r>
              <a:rPr lang="es-MX" dirty="0"/>
              <a:t>-</a:t>
            </a:r>
            <a:r>
              <a:rPr lang="es-MX" i="1" dirty="0"/>
              <a:t>v</a:t>
            </a:r>
            <a:r>
              <a:rPr lang="es-MX" dirty="0"/>
              <a:t>-</a:t>
            </a:r>
            <a:r>
              <a:rPr lang="es-MX" i="1" dirty="0"/>
              <a:t>T </a:t>
            </a:r>
            <a:r>
              <a:rPr lang="es-MX" dirty="0"/>
              <a:t>de la </a:t>
            </a:r>
            <a:r>
              <a:rPr lang="es-MX" dirty="0" smtClean="0"/>
              <a:t>sustancia.</a:t>
            </a:r>
            <a:r>
              <a:rPr lang="es-MX" dirty="0"/>
              <a:t> </a:t>
            </a:r>
            <a:br>
              <a:rPr lang="es-MX" dirty="0"/>
            </a:br>
            <a:endParaRPr lang="es-MX" dirty="0" smtClean="0"/>
          </a:p>
          <a:p>
            <a:pPr algn="just"/>
            <a:endParaRPr lang="es-MX" dirty="0"/>
          </a:p>
          <a:p>
            <a:pPr algn="just"/>
            <a:r>
              <a:rPr lang="es-MX" dirty="0">
                <a:hlinkClick r:id="rId4"/>
              </a:rPr>
              <a:t>https://youtu.be/-</a:t>
            </a:r>
            <a:r>
              <a:rPr lang="es-MX" dirty="0" smtClean="0">
                <a:hlinkClick r:id="rId4"/>
              </a:rPr>
              <a:t>LcpDm6m990</a:t>
            </a:r>
            <a:r>
              <a:rPr lang="es-MX" dirty="0" smtClean="0"/>
              <a:t> </a:t>
            </a:r>
          </a:p>
          <a:p>
            <a:pPr algn="just"/>
            <a:r>
              <a:rPr lang="es-MX" sz="1100" dirty="0"/>
              <a:t>Experimento de </a:t>
            </a:r>
            <a:r>
              <a:rPr lang="es-MX" sz="1100" dirty="0" smtClean="0"/>
              <a:t>Joule-Thomson 6:10</a:t>
            </a:r>
            <a:endParaRPr lang="es-MX" sz="1100" dirty="0"/>
          </a:p>
          <a:p>
            <a:pPr algn="just"/>
            <a:endParaRPr lang="es-MX" dirty="0"/>
          </a:p>
          <a:p>
            <a:pPr algn="just"/>
            <a:r>
              <a:rPr lang="es-MX" dirty="0" smtClean="0"/>
              <a:t>  </a:t>
            </a:r>
          </a:p>
        </p:txBody>
      </p:sp>
      <p:pic>
        <p:nvPicPr>
          <p:cNvPr id="12" name="Imagen 11"/>
          <p:cNvPicPr>
            <a:picLocks noChangeAspect="1"/>
          </p:cNvPicPr>
          <p:nvPr/>
        </p:nvPicPr>
        <p:blipFill>
          <a:blip r:embed="rId5"/>
          <a:stretch>
            <a:fillRect/>
          </a:stretch>
        </p:blipFill>
        <p:spPr>
          <a:xfrm>
            <a:off x="2555776" y="1453401"/>
            <a:ext cx="2905125" cy="619125"/>
          </a:xfrm>
          <a:prstGeom prst="rect">
            <a:avLst/>
          </a:prstGeom>
        </p:spPr>
      </p:pic>
    </p:spTree>
    <p:extLst>
      <p:ext uri="{BB962C8B-B14F-4D97-AF65-F5344CB8AC3E}">
        <p14:creationId xmlns:p14="http://schemas.microsoft.com/office/powerpoint/2010/main" val="825276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Coeficiente Joule - Thompson</a:t>
            </a:r>
          </a:p>
          <a:p>
            <a:endParaRPr lang="es-MX" sz="2400" b="1" dirty="0" smtClean="0"/>
          </a:p>
        </p:txBody>
      </p:sp>
      <p:sp>
        <p:nvSpPr>
          <p:cNvPr id="11" name="10 CuadroTexto"/>
          <p:cNvSpPr txBox="1"/>
          <p:nvPr/>
        </p:nvSpPr>
        <p:spPr>
          <a:xfrm>
            <a:off x="139013" y="1052736"/>
            <a:ext cx="4593177" cy="5786199"/>
          </a:xfrm>
          <a:prstGeom prst="rect">
            <a:avLst/>
          </a:prstGeom>
          <a:noFill/>
        </p:spPr>
        <p:txBody>
          <a:bodyPr wrap="square" rtlCol="0">
            <a:spAutoFit/>
          </a:bodyPr>
          <a:lstStyle/>
          <a:p>
            <a:pPr algn="just"/>
            <a:r>
              <a:rPr lang="es-MX" sz="1600" dirty="0"/>
              <a:t>El significado del coeficiente de Joule-Thomson es el siguiente: si se grafican en un diagrama T-P las </a:t>
            </a:r>
            <a:r>
              <a:rPr lang="es-MX" sz="1600" dirty="0" smtClean="0"/>
              <a:t>líneas isoentálpicas </a:t>
            </a:r>
            <a:r>
              <a:rPr lang="es-MX" sz="1600" dirty="0"/>
              <a:t>(es decir, de </a:t>
            </a:r>
            <a:r>
              <a:rPr lang="es-MX" sz="1600" dirty="0" smtClean="0"/>
              <a:t>entalpía </a:t>
            </a:r>
            <a:r>
              <a:rPr lang="es-MX" sz="1600" dirty="0"/>
              <a:t>constante) µ define la pendiente de cada curva </a:t>
            </a:r>
            <a:r>
              <a:rPr lang="es-MX" sz="1600" dirty="0" smtClean="0"/>
              <a:t>isoentálpica.</a:t>
            </a:r>
          </a:p>
          <a:p>
            <a:pPr algn="just"/>
            <a:endParaRPr lang="es-MX" sz="1600" dirty="0"/>
          </a:p>
          <a:p>
            <a:pPr algn="just"/>
            <a:r>
              <a:rPr lang="es-MX" sz="1600" dirty="0"/>
              <a:t>En el diagrama vemos una serie de curvas </a:t>
            </a:r>
            <a:r>
              <a:rPr lang="es-MX" sz="1600" dirty="0" smtClean="0"/>
              <a:t>isoentálpicas. </a:t>
            </a:r>
            <a:r>
              <a:rPr lang="es-MX" sz="1600" dirty="0"/>
              <a:t>Interesa particularmente definir el punto en el que µ = 0. En un diagrama de este tipo, uniendo los puntos en los que µ = 0 para cada curva </a:t>
            </a:r>
            <a:r>
              <a:rPr lang="es-MX" sz="1600" dirty="0" smtClean="0"/>
              <a:t>isoentálpica </a:t>
            </a:r>
            <a:r>
              <a:rPr lang="es-MX" sz="1600" dirty="0"/>
              <a:t>se obtiene la llamada curva de inversión. Si tomamos en cuenta los valores de µ, se pueden definir tres casos asumiendo una </a:t>
            </a:r>
            <a:r>
              <a:rPr lang="es-MX" sz="1600" dirty="0" smtClean="0"/>
              <a:t>disminución </a:t>
            </a:r>
            <a:r>
              <a:rPr lang="es-MX" sz="1600" dirty="0"/>
              <a:t>de </a:t>
            </a:r>
            <a:r>
              <a:rPr lang="es-MX" sz="1600" dirty="0" smtClean="0"/>
              <a:t>presión </a:t>
            </a:r>
            <a:r>
              <a:rPr lang="es-MX" sz="1600" dirty="0"/>
              <a:t>al pasar el gas a </a:t>
            </a:r>
            <a:r>
              <a:rPr lang="es-MX" sz="1600" dirty="0" smtClean="0"/>
              <a:t>través </a:t>
            </a:r>
            <a:r>
              <a:rPr lang="es-MX" sz="1600" dirty="0"/>
              <a:t>de una </a:t>
            </a:r>
            <a:r>
              <a:rPr lang="es-MX" sz="1600" dirty="0" smtClean="0"/>
              <a:t>restricción,    </a:t>
            </a:r>
            <a:r>
              <a:rPr lang="es-MX" sz="1600" dirty="0"/>
              <a:t>es decir cuando dP &lt; 0</a:t>
            </a:r>
            <a:r>
              <a:rPr lang="es-MX" sz="1600" dirty="0" smtClean="0"/>
              <a:t>.         </a:t>
            </a:r>
          </a:p>
          <a:p>
            <a:pPr algn="just"/>
            <a:endParaRPr lang="es-MX" sz="1600" dirty="0" smtClean="0"/>
          </a:p>
          <a:p>
            <a:pPr marL="342900" indent="-342900" algn="just">
              <a:buAutoNum type="alphaLcParenR"/>
            </a:pPr>
            <a:r>
              <a:rPr lang="es-MX" sz="1600" dirty="0" smtClean="0"/>
              <a:t>µ </a:t>
            </a:r>
            <a:r>
              <a:rPr lang="es-MX" sz="1600" dirty="0"/>
              <a:t>&lt; 0. Dado que dP &lt; 0 ⇒ dT &gt; 0 o sea que el gas se calienta. Es decir, cuando µ &lt; 0 la </a:t>
            </a:r>
            <a:r>
              <a:rPr lang="es-MX" sz="1600" dirty="0" smtClean="0"/>
              <a:t>operación </a:t>
            </a:r>
            <a:r>
              <a:rPr lang="es-MX" sz="1600" dirty="0"/>
              <a:t>de </a:t>
            </a:r>
            <a:r>
              <a:rPr lang="es-MX" sz="1600" dirty="0" smtClean="0"/>
              <a:t>expansión </a:t>
            </a:r>
            <a:r>
              <a:rPr lang="es-MX" sz="1600" dirty="0"/>
              <a:t>del gas no produce enfriamiento, sino calentamiento. Las condiciones son adversas. </a:t>
            </a:r>
            <a:endParaRPr lang="es-MX" sz="1600" dirty="0" smtClean="0"/>
          </a:p>
          <a:p>
            <a:pPr marL="342900" indent="-342900" algn="just">
              <a:buAutoNum type="alphaLcParenR"/>
            </a:pPr>
            <a:r>
              <a:rPr lang="es-MX" sz="1600" dirty="0" smtClean="0"/>
              <a:t>µ </a:t>
            </a:r>
            <a:r>
              <a:rPr lang="es-MX" sz="1600" dirty="0"/>
              <a:t>= 0. No hay </a:t>
            </a:r>
            <a:r>
              <a:rPr lang="es-MX" sz="1600" dirty="0" smtClean="0"/>
              <a:t>variación </a:t>
            </a:r>
            <a:r>
              <a:rPr lang="es-MX" sz="1600" dirty="0"/>
              <a:t>de temperatura. En tales condiciones no puede haber un enfriamiento del gas. </a:t>
            </a:r>
            <a:endParaRPr lang="es-MX" dirty="0"/>
          </a:p>
          <a:p>
            <a:pPr algn="just"/>
            <a:r>
              <a:rPr lang="es-MX" dirty="0" smtClean="0"/>
              <a:t>  </a:t>
            </a:r>
          </a:p>
        </p:txBody>
      </p:sp>
      <p:pic>
        <p:nvPicPr>
          <p:cNvPr id="4" name="Imagen 3"/>
          <p:cNvPicPr>
            <a:picLocks noChangeAspect="1"/>
          </p:cNvPicPr>
          <p:nvPr/>
        </p:nvPicPr>
        <p:blipFill>
          <a:blip r:embed="rId4"/>
          <a:stretch>
            <a:fillRect/>
          </a:stretch>
        </p:blipFill>
        <p:spPr>
          <a:xfrm>
            <a:off x="4732190" y="836712"/>
            <a:ext cx="4131568" cy="4423801"/>
          </a:xfrm>
          <a:prstGeom prst="rect">
            <a:avLst/>
          </a:prstGeom>
        </p:spPr>
      </p:pic>
      <p:sp>
        <p:nvSpPr>
          <p:cNvPr id="2" name="CuadroTexto 1"/>
          <p:cNvSpPr txBox="1"/>
          <p:nvPr/>
        </p:nvSpPr>
        <p:spPr>
          <a:xfrm>
            <a:off x="4932040" y="5445224"/>
            <a:ext cx="3931718" cy="1631216"/>
          </a:xfrm>
          <a:prstGeom prst="rect">
            <a:avLst/>
          </a:prstGeom>
          <a:noFill/>
        </p:spPr>
        <p:txBody>
          <a:bodyPr wrap="square" rtlCol="0">
            <a:spAutoFit/>
          </a:bodyPr>
          <a:lstStyle/>
          <a:p>
            <a:r>
              <a:rPr lang="es-MX" sz="1600" dirty="0"/>
              <a:t>c) </a:t>
            </a:r>
            <a:r>
              <a:rPr lang="es-MX" sz="1600" dirty="0" smtClean="0"/>
              <a:t>  µ </a:t>
            </a:r>
            <a:r>
              <a:rPr lang="es-MX" sz="1600" dirty="0"/>
              <a:t>&gt; 0. Puesto que dP &lt; 0 ⇒ dT &lt; 0, es decir que el gas se </a:t>
            </a:r>
            <a:r>
              <a:rPr lang="es-MX" sz="1600" dirty="0" smtClean="0"/>
              <a:t>enfría. </a:t>
            </a:r>
            <a:r>
              <a:rPr lang="es-MX" sz="1600" dirty="0"/>
              <a:t>La </a:t>
            </a:r>
            <a:r>
              <a:rPr lang="es-MX" sz="1600" dirty="0" smtClean="0"/>
              <a:t>condición </a:t>
            </a:r>
            <a:r>
              <a:rPr lang="es-MX" sz="1600" dirty="0"/>
              <a:t>es propicia para el enfriamiento del gas. </a:t>
            </a:r>
            <a:endParaRPr lang="es-MX" sz="1600" dirty="0" smtClean="0"/>
          </a:p>
          <a:p>
            <a:endParaRPr lang="es-MX" sz="1600" dirty="0"/>
          </a:p>
          <a:p>
            <a:pPr algn="just"/>
            <a:endParaRPr lang="es-MX" dirty="0"/>
          </a:p>
          <a:p>
            <a:endParaRPr lang="es-MX" dirty="0"/>
          </a:p>
        </p:txBody>
      </p:sp>
    </p:spTree>
    <p:extLst>
      <p:ext uri="{BB962C8B-B14F-4D97-AF65-F5344CB8AC3E}">
        <p14:creationId xmlns:p14="http://schemas.microsoft.com/office/powerpoint/2010/main" val="3810248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MX"/>
          </a:p>
        </p:txBody>
      </p:sp>
      <p:sp>
        <p:nvSpPr>
          <p:cNvPr id="3" name="2 Subtítulo"/>
          <p:cNvSpPr>
            <a:spLocks noGrp="1"/>
          </p:cNvSpPr>
          <p:nvPr>
            <p:ph type="subTitle" idx="1"/>
          </p:nvPr>
        </p:nvSpPr>
        <p:spPr/>
        <p:txBody>
          <a:bodyPr/>
          <a:lstStyle/>
          <a:p>
            <a:endParaRPr lang="es-MX"/>
          </a:p>
        </p:txBody>
      </p:sp>
      <p:sp>
        <p:nvSpPr>
          <p:cNvPr id="4" name="AutoShape 2"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052"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132" y="1424532"/>
            <a:ext cx="7734300" cy="387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915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297010" y="1102239"/>
            <a:ext cx="8659688" cy="5632311"/>
          </a:xfrm>
          <a:prstGeom prst="rect">
            <a:avLst/>
          </a:prstGeom>
          <a:noFill/>
        </p:spPr>
        <p:txBody>
          <a:bodyPr wrap="square" rtlCol="0">
            <a:spAutoFit/>
          </a:bodyPr>
          <a:lstStyle/>
          <a:p>
            <a:pPr algn="just"/>
            <a:r>
              <a:rPr lang="es-MX" b="1" dirty="0" smtClean="0"/>
              <a:t>Relaciones de Maxwell </a:t>
            </a:r>
          </a:p>
          <a:p>
            <a:pPr algn="just"/>
            <a:r>
              <a:rPr lang="es-MX" dirty="0" smtClean="0"/>
              <a:t>Son </a:t>
            </a:r>
            <a:r>
              <a:rPr lang="es-MX" dirty="0"/>
              <a:t>de gran valor en la termodinámica porque brindan un medio para determinar el cambio en la entropía, que no es posible medir directamente, a partir de la medición de los cambios en las propiedades P, v y </a:t>
            </a:r>
            <a:r>
              <a:rPr lang="es-MX" dirty="0" smtClean="0"/>
              <a:t>T.</a:t>
            </a:r>
          </a:p>
          <a:p>
            <a:pPr algn="just"/>
            <a:endParaRPr lang="es-MX" dirty="0"/>
          </a:p>
          <a:p>
            <a:pPr algn="just"/>
            <a:endParaRPr lang="es-MX" dirty="0" smtClean="0"/>
          </a:p>
          <a:p>
            <a:pPr algn="just"/>
            <a:endParaRPr lang="es-MX" dirty="0"/>
          </a:p>
          <a:p>
            <a:pPr algn="just"/>
            <a:endParaRPr lang="es-MX" dirty="0" smtClean="0"/>
          </a:p>
          <a:p>
            <a:pPr algn="just"/>
            <a:endParaRPr lang="es-MX" dirty="0"/>
          </a:p>
          <a:p>
            <a:pPr algn="just"/>
            <a:endParaRPr lang="es-MX" dirty="0" smtClean="0"/>
          </a:p>
          <a:p>
            <a:pPr algn="just"/>
            <a:endParaRPr lang="es-MX" dirty="0"/>
          </a:p>
          <a:p>
            <a:pPr algn="just"/>
            <a:endParaRPr lang="es-MX" dirty="0" smtClean="0"/>
          </a:p>
          <a:p>
            <a:pPr algn="just"/>
            <a:endParaRPr lang="es-MX" dirty="0"/>
          </a:p>
          <a:p>
            <a:pPr algn="just"/>
            <a:r>
              <a:rPr lang="es-MX" b="1" dirty="0"/>
              <a:t>LA ECUACIÓN DE CLAPEYRON </a:t>
            </a:r>
          </a:p>
          <a:p>
            <a:pPr algn="just"/>
            <a:r>
              <a:rPr lang="es-MX" dirty="0" smtClean="0"/>
              <a:t>Las </a:t>
            </a:r>
            <a:r>
              <a:rPr lang="es-MX" dirty="0"/>
              <a:t>relaciones de Maxwell tienen implicaciones de largo alcance para la investigación en la termodinámica y con frecuencia se utilizan para deducir relaciones termodinámicas útiles. La ecuación de Clapeyron es una de esas relaciones, y permite determinar el cambio de entalpía asociado con un cambio de fase (como la entalpía de vaporización h</a:t>
            </a:r>
            <a:r>
              <a:rPr lang="es-MX" baseline="-25000" dirty="0"/>
              <a:t>fg</a:t>
            </a:r>
            <a:r>
              <a:rPr lang="es-MX" dirty="0"/>
              <a:t>) a partir sólo del conocimiento de datos de P, v y T.</a:t>
            </a:r>
          </a:p>
          <a:p>
            <a:pPr algn="just"/>
            <a:endParaRPr lang="es-MX" dirty="0" smtClean="0"/>
          </a:p>
        </p:txBody>
      </p:sp>
      <p:sp>
        <p:nvSpPr>
          <p:cNvPr id="12"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Ecuación Clapeyron</a:t>
            </a:r>
          </a:p>
          <a:p>
            <a:endParaRPr lang="es-MX" sz="2400" b="1" dirty="0" smtClean="0"/>
          </a:p>
        </p:txBody>
      </p:sp>
      <p:pic>
        <p:nvPicPr>
          <p:cNvPr id="5" name="Imagen 4"/>
          <p:cNvPicPr>
            <a:picLocks noChangeAspect="1"/>
          </p:cNvPicPr>
          <p:nvPr/>
        </p:nvPicPr>
        <p:blipFill>
          <a:blip r:embed="rId4"/>
          <a:stretch>
            <a:fillRect/>
          </a:stretch>
        </p:blipFill>
        <p:spPr>
          <a:xfrm>
            <a:off x="184773" y="2261152"/>
            <a:ext cx="1817355" cy="2300789"/>
          </a:xfrm>
          <a:prstGeom prst="rect">
            <a:avLst/>
          </a:prstGeom>
        </p:spPr>
      </p:pic>
    </p:spTree>
    <p:extLst>
      <p:ext uri="{BB962C8B-B14F-4D97-AF65-F5344CB8AC3E}">
        <p14:creationId xmlns:p14="http://schemas.microsoft.com/office/powerpoint/2010/main" val="1000583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10 CuadroTexto"/>
              <p:cNvSpPr txBox="1"/>
              <p:nvPr/>
            </p:nvSpPr>
            <p:spPr>
              <a:xfrm>
                <a:off x="152400" y="1041023"/>
                <a:ext cx="5039122" cy="5355312"/>
              </a:xfrm>
              <a:prstGeom prst="rect">
                <a:avLst/>
              </a:prstGeom>
              <a:noFill/>
            </p:spPr>
            <p:txBody>
              <a:bodyPr wrap="square" rtlCol="0">
                <a:spAutoFit/>
              </a:bodyPr>
              <a:lstStyle/>
              <a:p>
                <a:endParaRPr lang="es-MX" dirty="0" smtClean="0"/>
              </a:p>
              <a:p>
                <a:pPr algn="just"/>
                <a:r>
                  <a:rPr lang="es-MX" dirty="0"/>
                  <a:t>Considere </a:t>
                </a:r>
                <a:r>
                  <a:rPr lang="es-MX" dirty="0" smtClean="0"/>
                  <a:t>la relación </a:t>
                </a:r>
                <a:r>
                  <a:rPr lang="es-MX" dirty="0"/>
                  <a:t>de </a:t>
                </a:r>
                <a:r>
                  <a:rPr lang="es-MX" dirty="0" smtClean="0"/>
                  <a:t>Maxwell:</a:t>
                </a:r>
              </a:p>
              <a:p>
                <a:pPr algn="just"/>
                <a:endParaRPr lang="es-MX" dirty="0"/>
              </a:p>
              <a:p>
                <a:pPr algn="just"/>
                <a:r>
                  <a:rPr lang="es-MX" dirty="0" smtClean="0"/>
                  <a:t>Durante </a:t>
                </a:r>
                <a:r>
                  <a:rPr lang="es-MX" dirty="0"/>
                  <a:t>un proceso de cambio de fase, la presión es la de saturación, que depende sólo de la temperatura y es independiente del volumen </a:t>
                </a:r>
                <a:r>
                  <a:rPr lang="es-MX" dirty="0" smtClean="0"/>
                  <a:t>específico. </a:t>
                </a:r>
              </a:p>
              <a:p>
                <a:pPr algn="just"/>
                <a:endParaRPr lang="es-MX" dirty="0"/>
              </a:p>
              <a:p>
                <a:pPr algn="just"/>
                <a:r>
                  <a:rPr lang="es-MX" dirty="0"/>
                  <a:t>Es decir, </a:t>
                </a:r>
                <a:r>
                  <a:rPr lang="es-MX" dirty="0" err="1"/>
                  <a:t>P</a:t>
                </a:r>
                <a:r>
                  <a:rPr lang="es-MX" baseline="-25000" dirty="0" err="1"/>
                  <a:t>sat</a:t>
                </a:r>
                <a:r>
                  <a:rPr lang="es-MX" dirty="0"/>
                  <a:t> </a:t>
                </a:r>
                <a:r>
                  <a:rPr lang="es-MX" dirty="0" smtClean="0"/>
                  <a:t>= </a:t>
                </a:r>
                <a:r>
                  <a:rPr lang="es-MX" dirty="0"/>
                  <a:t>f(</a:t>
                </a:r>
                <a:r>
                  <a:rPr lang="es-MX" dirty="0" err="1"/>
                  <a:t>T</a:t>
                </a:r>
                <a:r>
                  <a:rPr lang="es-MX" baseline="-25000" dirty="0" err="1"/>
                  <a:t>sat</a:t>
                </a:r>
                <a:r>
                  <a:rPr lang="es-MX" dirty="0"/>
                  <a:t>). Por lo tanto, la derivada parcial (</a:t>
                </a:r>
                <a14:m>
                  <m:oMath xmlns:m="http://schemas.openxmlformats.org/officeDocument/2006/math">
                    <m:r>
                      <a:rPr lang="es-MX" i="1">
                        <a:latin typeface="Cambria Math" panose="02040503050406030204" pitchFamily="18" charset="0"/>
                      </a:rPr>
                      <m:t>𝜕</m:t>
                    </m:r>
                  </m:oMath>
                </a14:m>
                <a:r>
                  <a:rPr lang="es-MX" dirty="0"/>
                  <a:t>P/</a:t>
                </a:r>
                <a14:m>
                  <m:oMath xmlns:m="http://schemas.openxmlformats.org/officeDocument/2006/math">
                    <m:r>
                      <a:rPr lang="es-MX" i="1">
                        <a:latin typeface="Cambria Math" panose="02040503050406030204" pitchFamily="18" charset="0"/>
                      </a:rPr>
                      <m:t>𝜕</m:t>
                    </m:r>
                  </m:oMath>
                </a14:m>
                <a:r>
                  <a:rPr lang="es-MX" dirty="0" smtClean="0"/>
                  <a:t>T)v </a:t>
                </a:r>
                <a:r>
                  <a:rPr lang="es-MX" dirty="0"/>
                  <a:t>puede expresarse como la derivada total (</a:t>
                </a:r>
                <a:r>
                  <a:rPr lang="es-MX" dirty="0" err="1"/>
                  <a:t>dP</a:t>
                </a:r>
                <a:r>
                  <a:rPr lang="es-MX" dirty="0"/>
                  <a:t>/</a:t>
                </a:r>
                <a:r>
                  <a:rPr lang="es-MX" dirty="0" err="1"/>
                  <a:t>dT</a:t>
                </a:r>
                <a:r>
                  <a:rPr lang="es-MX" dirty="0"/>
                  <a:t>)</a:t>
                </a:r>
                <a:r>
                  <a:rPr lang="es-MX" baseline="-25000" dirty="0" err="1"/>
                  <a:t>sat</a:t>
                </a:r>
                <a:r>
                  <a:rPr lang="es-MX" dirty="0"/>
                  <a:t>, que es la pendiente de la curva de saturación sobre un diagrama </a:t>
                </a:r>
                <a:r>
                  <a:rPr lang="es-MX" dirty="0" smtClean="0"/>
                  <a:t>P-T </a:t>
                </a:r>
                <a:r>
                  <a:rPr lang="es-MX" dirty="0"/>
                  <a:t>en el estado de saturación </a:t>
                </a:r>
                <a:r>
                  <a:rPr lang="es-MX" dirty="0" smtClean="0"/>
                  <a:t>especificado.</a:t>
                </a:r>
              </a:p>
              <a:p>
                <a:pPr algn="just"/>
                <a:endParaRPr lang="es-MX" dirty="0"/>
              </a:p>
              <a:p>
                <a:pPr algn="just"/>
                <a:r>
                  <a:rPr lang="es-MX" dirty="0"/>
                  <a:t>Esta pendiente no depende del volumen específico, por lo que puede tratarse como una constante durante la integración de la ecuación </a:t>
                </a:r>
                <a:r>
                  <a:rPr lang="es-MX" dirty="0" smtClean="0"/>
                  <a:t>de Maxwell </a:t>
                </a:r>
                <a:r>
                  <a:rPr lang="es-MX" dirty="0"/>
                  <a:t>entre los dos estados de saturación a la misma temperatura.</a:t>
                </a:r>
                <a:endParaRPr lang="es-MX" dirty="0" smtClean="0"/>
              </a:p>
            </p:txBody>
          </p:sp>
        </mc:Choice>
        <mc:Fallback xmlns="">
          <p:sp>
            <p:nvSpPr>
              <p:cNvPr id="11" name="10 CuadroTexto"/>
              <p:cNvSpPr txBox="1">
                <a:spLocks noRot="1" noChangeAspect="1" noMove="1" noResize="1" noEditPoints="1" noAdjustHandles="1" noChangeArrowheads="1" noChangeShapeType="1" noTextEdit="1"/>
              </p:cNvSpPr>
              <p:nvPr/>
            </p:nvSpPr>
            <p:spPr>
              <a:xfrm>
                <a:off x="152400" y="1041023"/>
                <a:ext cx="5039122" cy="5355312"/>
              </a:xfrm>
              <a:prstGeom prst="rect">
                <a:avLst/>
              </a:prstGeom>
              <a:blipFill>
                <a:blip r:embed="rId4"/>
                <a:stretch>
                  <a:fillRect l="-967" r="-967" b="-911"/>
                </a:stretch>
              </a:blipFill>
            </p:spPr>
            <p:txBody>
              <a:bodyPr/>
              <a:lstStyle/>
              <a:p>
                <a:r>
                  <a:rPr lang="es-MX">
                    <a:noFill/>
                  </a:rPr>
                  <a:t> </a:t>
                </a:r>
              </a:p>
            </p:txBody>
          </p:sp>
        </mc:Fallback>
      </mc:AlternateContent>
      <p:sp>
        <p:nvSpPr>
          <p:cNvPr id="12"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Ecuación Clapeyron</a:t>
            </a:r>
          </a:p>
          <a:p>
            <a:endParaRPr lang="es-MX" sz="2400" b="1" dirty="0" smtClean="0"/>
          </a:p>
        </p:txBody>
      </p:sp>
      <p:pic>
        <p:nvPicPr>
          <p:cNvPr id="2" name="Imagen 1"/>
          <p:cNvPicPr>
            <a:picLocks noChangeAspect="1"/>
          </p:cNvPicPr>
          <p:nvPr/>
        </p:nvPicPr>
        <p:blipFill>
          <a:blip r:embed="rId5"/>
          <a:stretch>
            <a:fillRect/>
          </a:stretch>
        </p:blipFill>
        <p:spPr>
          <a:xfrm>
            <a:off x="3419872" y="1066319"/>
            <a:ext cx="1771650" cy="685800"/>
          </a:xfrm>
          <a:prstGeom prst="rect">
            <a:avLst/>
          </a:prstGeom>
        </p:spPr>
      </p:pic>
      <p:pic>
        <p:nvPicPr>
          <p:cNvPr id="4" name="Imagen 3"/>
          <p:cNvPicPr>
            <a:picLocks noChangeAspect="1"/>
          </p:cNvPicPr>
          <p:nvPr/>
        </p:nvPicPr>
        <p:blipFill>
          <a:blip r:embed="rId6"/>
          <a:stretch>
            <a:fillRect/>
          </a:stretch>
        </p:blipFill>
        <p:spPr>
          <a:xfrm>
            <a:off x="5445571" y="2035093"/>
            <a:ext cx="3590925" cy="3886200"/>
          </a:xfrm>
          <a:prstGeom prst="rect">
            <a:avLst/>
          </a:prstGeom>
        </p:spPr>
      </p:pic>
    </p:spTree>
    <p:extLst>
      <p:ext uri="{BB962C8B-B14F-4D97-AF65-F5344CB8AC3E}">
        <p14:creationId xmlns:p14="http://schemas.microsoft.com/office/powerpoint/2010/main" val="2439865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297010" y="1102239"/>
            <a:ext cx="8659688" cy="5078313"/>
          </a:xfrm>
          <a:prstGeom prst="rect">
            <a:avLst/>
          </a:prstGeom>
          <a:noFill/>
        </p:spPr>
        <p:txBody>
          <a:bodyPr wrap="square" rtlCol="0">
            <a:spAutoFit/>
          </a:bodyPr>
          <a:lstStyle/>
          <a:p>
            <a:pPr algn="just"/>
            <a:r>
              <a:rPr lang="es-MX" dirty="0"/>
              <a:t>En un proceso isotérmico de cambio de fase líquido-vapor, por ejemplo, la integración </a:t>
            </a:r>
            <a:r>
              <a:rPr lang="es-MX" dirty="0" smtClean="0"/>
              <a:t>produce:</a:t>
            </a:r>
          </a:p>
          <a:p>
            <a:pPr algn="just"/>
            <a:endParaRPr lang="es-MX" dirty="0"/>
          </a:p>
          <a:p>
            <a:pPr algn="just"/>
            <a:endParaRPr lang="es-MX" dirty="0" smtClean="0"/>
          </a:p>
          <a:p>
            <a:pPr algn="just"/>
            <a:r>
              <a:rPr lang="es-MX" dirty="0" smtClean="0"/>
              <a:t>O bien:</a:t>
            </a:r>
          </a:p>
          <a:p>
            <a:pPr algn="just"/>
            <a:endParaRPr lang="es-MX" dirty="0"/>
          </a:p>
          <a:p>
            <a:pPr algn="just"/>
            <a:endParaRPr lang="es-MX" dirty="0" smtClean="0"/>
          </a:p>
          <a:p>
            <a:pPr algn="just"/>
            <a:r>
              <a:rPr lang="es-MX" dirty="0"/>
              <a:t>Durante este proceso, la presión también permanece constante. En </a:t>
            </a:r>
            <a:r>
              <a:rPr lang="es-MX" dirty="0" smtClean="0"/>
              <a:t>consecuencia</a:t>
            </a:r>
            <a:r>
              <a:rPr lang="es-MX" dirty="0"/>
              <a:t>, a partir de la </a:t>
            </a:r>
            <a:r>
              <a:rPr lang="es-MX" dirty="0" smtClean="0"/>
              <a:t>ecuación</a:t>
            </a:r>
          </a:p>
          <a:p>
            <a:pPr algn="just"/>
            <a:endParaRPr lang="es-MX" dirty="0"/>
          </a:p>
          <a:p>
            <a:pPr algn="just"/>
            <a:endParaRPr lang="es-MX" dirty="0" smtClean="0"/>
          </a:p>
          <a:p>
            <a:pPr algn="just"/>
            <a:endParaRPr lang="es-MX" dirty="0"/>
          </a:p>
          <a:p>
            <a:pPr algn="just"/>
            <a:endParaRPr lang="es-MX" dirty="0" smtClean="0"/>
          </a:p>
          <a:p>
            <a:pPr algn="just"/>
            <a:r>
              <a:rPr lang="es-MX" dirty="0"/>
              <a:t>Si se sustituye este </a:t>
            </a:r>
            <a:r>
              <a:rPr lang="es-MX" dirty="0" smtClean="0"/>
              <a:t>último resultado </a:t>
            </a:r>
            <a:r>
              <a:rPr lang="es-MX" dirty="0"/>
              <a:t>en la </a:t>
            </a:r>
            <a:r>
              <a:rPr lang="es-MX" dirty="0" smtClean="0"/>
              <a:t>ecuación resultado de la integración:</a:t>
            </a:r>
          </a:p>
          <a:p>
            <a:pPr algn="just"/>
            <a:r>
              <a:rPr lang="es-MX" dirty="0" smtClean="0"/>
              <a:t> </a:t>
            </a:r>
          </a:p>
          <a:p>
            <a:pPr algn="just"/>
            <a:endParaRPr lang="es-MX" dirty="0" smtClean="0"/>
          </a:p>
          <a:p>
            <a:pPr algn="r"/>
            <a:r>
              <a:rPr lang="es-MX" b="1" dirty="0" smtClean="0"/>
              <a:t>ECUACIÓN DE CLAPEYRON</a:t>
            </a:r>
          </a:p>
          <a:p>
            <a:pPr algn="just"/>
            <a:endParaRPr lang="es-MX" dirty="0" smtClean="0"/>
          </a:p>
        </p:txBody>
      </p:sp>
      <p:sp>
        <p:nvSpPr>
          <p:cNvPr id="12"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Ecuación Clapeyron</a:t>
            </a:r>
          </a:p>
          <a:p>
            <a:endParaRPr lang="es-MX" sz="2400" b="1" dirty="0" smtClean="0"/>
          </a:p>
        </p:txBody>
      </p:sp>
      <p:pic>
        <p:nvPicPr>
          <p:cNvPr id="2" name="Imagen 1"/>
          <p:cNvPicPr>
            <a:picLocks noChangeAspect="1"/>
          </p:cNvPicPr>
          <p:nvPr/>
        </p:nvPicPr>
        <p:blipFill>
          <a:blip r:embed="rId4"/>
          <a:stretch>
            <a:fillRect/>
          </a:stretch>
        </p:blipFill>
        <p:spPr>
          <a:xfrm>
            <a:off x="1331640" y="1505531"/>
            <a:ext cx="2590800" cy="676275"/>
          </a:xfrm>
          <a:prstGeom prst="rect">
            <a:avLst/>
          </a:prstGeom>
        </p:spPr>
      </p:pic>
      <p:pic>
        <p:nvPicPr>
          <p:cNvPr id="4" name="Imagen 3"/>
          <p:cNvPicPr>
            <a:picLocks noChangeAspect="1"/>
          </p:cNvPicPr>
          <p:nvPr/>
        </p:nvPicPr>
        <p:blipFill>
          <a:blip r:embed="rId5"/>
          <a:stretch>
            <a:fillRect/>
          </a:stretch>
        </p:blipFill>
        <p:spPr>
          <a:xfrm>
            <a:off x="1230603" y="2208860"/>
            <a:ext cx="1543050" cy="752475"/>
          </a:xfrm>
          <a:prstGeom prst="rect">
            <a:avLst/>
          </a:prstGeom>
        </p:spPr>
      </p:pic>
      <p:pic>
        <p:nvPicPr>
          <p:cNvPr id="6" name="Imagen 5"/>
          <p:cNvPicPr>
            <a:picLocks noChangeAspect="1"/>
          </p:cNvPicPr>
          <p:nvPr/>
        </p:nvPicPr>
        <p:blipFill>
          <a:blip r:embed="rId6"/>
          <a:stretch>
            <a:fillRect/>
          </a:stretch>
        </p:blipFill>
        <p:spPr>
          <a:xfrm>
            <a:off x="1757903" y="3647702"/>
            <a:ext cx="5029200" cy="838200"/>
          </a:xfrm>
          <a:prstGeom prst="rect">
            <a:avLst/>
          </a:prstGeom>
        </p:spPr>
      </p:pic>
      <p:pic>
        <p:nvPicPr>
          <p:cNvPr id="10" name="Imagen 9"/>
          <p:cNvPicPr>
            <a:picLocks noChangeAspect="1"/>
          </p:cNvPicPr>
          <p:nvPr/>
        </p:nvPicPr>
        <p:blipFill>
          <a:blip r:embed="rId7"/>
          <a:stretch>
            <a:fillRect/>
          </a:stretch>
        </p:blipFill>
        <p:spPr>
          <a:xfrm>
            <a:off x="1769790" y="3323852"/>
            <a:ext cx="1714500" cy="323850"/>
          </a:xfrm>
          <a:prstGeom prst="rect">
            <a:avLst/>
          </a:prstGeom>
        </p:spPr>
      </p:pic>
      <p:pic>
        <p:nvPicPr>
          <p:cNvPr id="13" name="Imagen 12"/>
          <p:cNvPicPr>
            <a:picLocks noChangeAspect="1"/>
          </p:cNvPicPr>
          <p:nvPr/>
        </p:nvPicPr>
        <p:blipFill>
          <a:blip r:embed="rId5"/>
          <a:stretch>
            <a:fillRect/>
          </a:stretch>
        </p:blipFill>
        <p:spPr>
          <a:xfrm>
            <a:off x="1890453" y="5284723"/>
            <a:ext cx="1543050" cy="752475"/>
          </a:xfrm>
          <a:prstGeom prst="rect">
            <a:avLst/>
          </a:prstGeom>
        </p:spPr>
      </p:pic>
      <p:pic>
        <p:nvPicPr>
          <p:cNvPr id="14" name="Imagen 13"/>
          <p:cNvPicPr>
            <a:picLocks noChangeAspect="1"/>
          </p:cNvPicPr>
          <p:nvPr/>
        </p:nvPicPr>
        <p:blipFill>
          <a:blip r:embed="rId8"/>
          <a:stretch>
            <a:fillRect/>
          </a:stretch>
        </p:blipFill>
        <p:spPr>
          <a:xfrm>
            <a:off x="4384171" y="5127288"/>
            <a:ext cx="1924050" cy="1000125"/>
          </a:xfrm>
          <a:prstGeom prst="rect">
            <a:avLst/>
          </a:prstGeom>
        </p:spPr>
      </p:pic>
      <p:sp>
        <p:nvSpPr>
          <p:cNvPr id="15" name="Flecha derecha 14"/>
          <p:cNvSpPr/>
          <p:nvPr/>
        </p:nvSpPr>
        <p:spPr>
          <a:xfrm>
            <a:off x="3620805" y="5425099"/>
            <a:ext cx="576064" cy="500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16"/>
          <p:cNvCxnSpPr/>
          <p:nvPr/>
        </p:nvCxnSpPr>
        <p:spPr>
          <a:xfrm>
            <a:off x="5796136" y="4293096"/>
            <a:ext cx="9909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6308221" y="429309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flipH="1">
            <a:off x="755576" y="4437112"/>
            <a:ext cx="55360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755576" y="4437112"/>
            <a:ext cx="0" cy="239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flipH="1">
            <a:off x="152400" y="2708920"/>
            <a:ext cx="1179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31"/>
          <p:cNvCxnSpPr/>
          <p:nvPr/>
        </p:nvCxnSpPr>
        <p:spPr>
          <a:xfrm>
            <a:off x="152400" y="2708920"/>
            <a:ext cx="0" cy="2918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152400" y="5627350"/>
            <a:ext cx="1738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719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10 CuadroTexto"/>
              <p:cNvSpPr txBox="1"/>
              <p:nvPr/>
            </p:nvSpPr>
            <p:spPr>
              <a:xfrm>
                <a:off x="297010" y="1102239"/>
                <a:ext cx="8659688" cy="4801314"/>
              </a:xfrm>
              <a:prstGeom prst="rect">
                <a:avLst/>
              </a:prstGeom>
              <a:noFill/>
            </p:spPr>
            <p:txBody>
              <a:bodyPr wrap="square" rtlCol="0">
                <a:spAutoFit/>
              </a:bodyPr>
              <a:lstStyle/>
              <a:p>
                <a:pPr algn="just"/>
                <a:r>
                  <a:rPr lang="es-MX" dirty="0" smtClean="0"/>
                  <a:t>Ésta es una importante relación termodinámica </a:t>
                </a:r>
                <a:r>
                  <a:rPr lang="es-MX" dirty="0"/>
                  <a:t>dado que permite determinar la entalpía de vaporización h</a:t>
                </a:r>
                <a:r>
                  <a:rPr lang="es-MX" baseline="-25000" dirty="0"/>
                  <a:t>fg</a:t>
                </a:r>
                <a:r>
                  <a:rPr lang="es-MX" dirty="0"/>
                  <a:t> a una temperatura determinada, midiendo simplemente la pendiente de la curva de saturación en un diagrama P-T y el volumen específico del líquido saturado y del vapor saturado a la temperatura dada. La ecuación de Clapeyron es aplicable a cualquier proceso de cambio de fase que suceda a temperatura y presión constantes. Se expresa en una forma general </a:t>
                </a:r>
                <a:r>
                  <a:rPr lang="es-MX" dirty="0" smtClean="0"/>
                  <a:t>como:</a:t>
                </a:r>
              </a:p>
              <a:p>
                <a:pPr algn="just"/>
                <a:endParaRPr lang="es-MX" dirty="0"/>
              </a:p>
              <a:p>
                <a:pPr algn="just"/>
                <a:endParaRPr lang="es-MX" dirty="0" smtClean="0"/>
              </a:p>
              <a:p>
                <a:pPr algn="just"/>
                <a:endParaRPr lang="es-MX" dirty="0"/>
              </a:p>
              <a:p>
                <a:pPr algn="just"/>
                <a:endParaRPr lang="es-MX" dirty="0" smtClean="0"/>
              </a:p>
              <a:p>
                <a:pPr algn="just"/>
                <a:r>
                  <a:rPr lang="es-MX" dirty="0"/>
                  <a:t>La ecuación de Clapeyron puede simplificarse para cambios de fase </a:t>
                </a:r>
                <a:r>
                  <a:rPr lang="es-MX" dirty="0" smtClean="0"/>
                  <a:t>líquido-vapor </a:t>
                </a:r>
                <a:r>
                  <a:rPr lang="es-MX" dirty="0"/>
                  <a:t>y sólido-vapor con algunas aproximaciones. A </a:t>
                </a:r>
                <a:r>
                  <a:rPr lang="es-MX" dirty="0" smtClean="0"/>
                  <a:t>bajas presiones V</a:t>
                </a:r>
                <a:r>
                  <a:rPr lang="es-MX" baseline="-25000" dirty="0" smtClean="0"/>
                  <a:t>g</a:t>
                </a:r>
                <a:r>
                  <a:rPr lang="es-MX" dirty="0" smtClean="0"/>
                  <a:t> &gt;&gt; V</a:t>
                </a:r>
                <a:r>
                  <a:rPr lang="es-MX" baseline="-25000" dirty="0" smtClean="0"/>
                  <a:t>f</a:t>
                </a:r>
                <a:r>
                  <a:rPr lang="es-MX" dirty="0" smtClean="0"/>
                  <a:t>, por lo que V</a:t>
                </a:r>
                <a:r>
                  <a:rPr lang="es-MX" baseline="-25000" dirty="0" smtClean="0"/>
                  <a:t>fg</a:t>
                </a:r>
                <a:r>
                  <a:rPr lang="es-MX" dirty="0" smtClean="0"/>
                  <a:t> </a:t>
                </a:r>
                <a14:m>
                  <m:oMath xmlns:m="http://schemas.openxmlformats.org/officeDocument/2006/math">
                    <m:r>
                      <a:rPr lang="es-MX" i="1">
                        <a:latin typeface="Cambria Math" panose="02040503050406030204" pitchFamily="18" charset="0"/>
                      </a:rPr>
                      <m:t>≅</m:t>
                    </m:r>
                    <m:r>
                      <a:rPr lang="es-MX" b="0" i="0" smtClean="0">
                        <a:latin typeface="Cambria Math" panose="02040503050406030204" pitchFamily="18" charset="0"/>
                      </a:rPr>
                      <m:t> </m:t>
                    </m:r>
                  </m:oMath>
                </a14:m>
                <a:r>
                  <a:rPr lang="es-MX" dirty="0" smtClean="0"/>
                  <a:t>V</a:t>
                </a:r>
                <a:r>
                  <a:rPr lang="es-MX" baseline="-25000" dirty="0" smtClean="0"/>
                  <a:t>g</a:t>
                </a:r>
                <a:r>
                  <a:rPr lang="es-MX" dirty="0"/>
                  <a:t>. Si se considera el vapor como un gas ideal, se tiene </a:t>
                </a:r>
                <a:r>
                  <a:rPr lang="es-MX" dirty="0" smtClean="0"/>
                  <a:t>V</a:t>
                </a:r>
                <a:r>
                  <a:rPr lang="es-MX" baseline="-25000" dirty="0" smtClean="0"/>
                  <a:t>g</a:t>
                </a:r>
                <a:r>
                  <a:rPr lang="es-MX" dirty="0" smtClean="0"/>
                  <a:t>=RT/P</a:t>
                </a:r>
                <a:r>
                  <a:rPr lang="es-MX" dirty="0"/>
                  <a:t>. Al sustituir estas aproximaciones en la </a:t>
                </a:r>
                <a:r>
                  <a:rPr lang="es-MX" dirty="0" smtClean="0"/>
                  <a:t>ecuación de Clapeyron, </a:t>
                </a:r>
                <a:r>
                  <a:rPr lang="es-MX" dirty="0"/>
                  <a:t>se </a:t>
                </a:r>
                <a:r>
                  <a:rPr lang="es-MX" dirty="0" smtClean="0"/>
                  <a:t>encuentra:</a:t>
                </a:r>
              </a:p>
              <a:p>
                <a:pPr algn="just"/>
                <a:endParaRPr lang="es-MX" dirty="0"/>
              </a:p>
              <a:p>
                <a:pPr algn="just"/>
                <a:endParaRPr lang="es-MX" dirty="0" smtClean="0"/>
              </a:p>
              <a:p>
                <a:pPr algn="just"/>
                <a:r>
                  <a:rPr lang="es-MX" dirty="0" smtClean="0"/>
                  <a:t>O bien: </a:t>
                </a:r>
              </a:p>
            </p:txBody>
          </p:sp>
        </mc:Choice>
        <mc:Fallback xmlns="">
          <p:sp>
            <p:nvSpPr>
              <p:cNvPr id="11" name="10 CuadroTexto"/>
              <p:cNvSpPr txBox="1">
                <a:spLocks noRot="1" noChangeAspect="1" noMove="1" noResize="1" noEditPoints="1" noAdjustHandles="1" noChangeArrowheads="1" noChangeShapeType="1" noTextEdit="1"/>
              </p:cNvSpPr>
              <p:nvPr/>
            </p:nvSpPr>
            <p:spPr>
              <a:xfrm>
                <a:off x="297010" y="1102239"/>
                <a:ext cx="8659688" cy="4801314"/>
              </a:xfrm>
              <a:prstGeom prst="rect">
                <a:avLst/>
              </a:prstGeom>
              <a:blipFill>
                <a:blip r:embed="rId4"/>
                <a:stretch>
                  <a:fillRect l="-634" t="-762" r="-563" b="-1144"/>
                </a:stretch>
              </a:blipFill>
            </p:spPr>
            <p:txBody>
              <a:bodyPr/>
              <a:lstStyle/>
              <a:p>
                <a:r>
                  <a:rPr lang="es-MX">
                    <a:noFill/>
                  </a:rPr>
                  <a:t> </a:t>
                </a:r>
              </a:p>
            </p:txBody>
          </p:sp>
        </mc:Fallback>
      </mc:AlternateContent>
      <p:sp>
        <p:nvSpPr>
          <p:cNvPr id="12"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Ecuación Clapeyron</a:t>
            </a:r>
          </a:p>
          <a:p>
            <a:endParaRPr lang="es-MX" sz="2400" b="1" dirty="0" smtClean="0"/>
          </a:p>
        </p:txBody>
      </p:sp>
      <p:sp>
        <p:nvSpPr>
          <p:cNvPr id="2" name="Rectángulo 1"/>
          <p:cNvSpPr/>
          <p:nvPr/>
        </p:nvSpPr>
        <p:spPr>
          <a:xfrm>
            <a:off x="4211960" y="3175671"/>
            <a:ext cx="4744738" cy="369332"/>
          </a:xfrm>
          <a:prstGeom prst="rect">
            <a:avLst/>
          </a:prstGeom>
        </p:spPr>
        <p:txBody>
          <a:bodyPr wrap="square">
            <a:spAutoFit/>
          </a:bodyPr>
          <a:lstStyle/>
          <a:p>
            <a:r>
              <a:rPr lang="es-MX" dirty="0"/>
              <a:t>donde los subíndices 1 y 2 indican las dos </a:t>
            </a:r>
            <a:r>
              <a:rPr lang="es-MX" dirty="0" smtClean="0"/>
              <a:t>fases</a:t>
            </a:r>
            <a:endParaRPr lang="es-MX" dirty="0"/>
          </a:p>
        </p:txBody>
      </p:sp>
      <p:pic>
        <p:nvPicPr>
          <p:cNvPr id="4" name="Imagen 3"/>
          <p:cNvPicPr>
            <a:picLocks noChangeAspect="1"/>
          </p:cNvPicPr>
          <p:nvPr/>
        </p:nvPicPr>
        <p:blipFill>
          <a:blip r:embed="rId5"/>
          <a:stretch>
            <a:fillRect/>
          </a:stretch>
        </p:blipFill>
        <p:spPr>
          <a:xfrm>
            <a:off x="2002128" y="2896085"/>
            <a:ext cx="1724025" cy="866775"/>
          </a:xfrm>
          <a:prstGeom prst="rect">
            <a:avLst/>
          </a:prstGeom>
        </p:spPr>
      </p:pic>
      <p:pic>
        <p:nvPicPr>
          <p:cNvPr id="6" name="Imagen 5"/>
          <p:cNvPicPr>
            <a:picLocks noChangeAspect="1"/>
          </p:cNvPicPr>
          <p:nvPr/>
        </p:nvPicPr>
        <p:blipFill>
          <a:blip r:embed="rId6"/>
          <a:stretch>
            <a:fillRect/>
          </a:stretch>
        </p:blipFill>
        <p:spPr>
          <a:xfrm>
            <a:off x="4224836" y="4888266"/>
            <a:ext cx="1571625" cy="666750"/>
          </a:xfrm>
          <a:prstGeom prst="rect">
            <a:avLst/>
          </a:prstGeom>
        </p:spPr>
      </p:pic>
      <p:pic>
        <p:nvPicPr>
          <p:cNvPr id="10" name="Imagen 9"/>
          <p:cNvPicPr>
            <a:picLocks noChangeAspect="1"/>
          </p:cNvPicPr>
          <p:nvPr/>
        </p:nvPicPr>
        <p:blipFill>
          <a:blip r:embed="rId7"/>
          <a:stretch>
            <a:fillRect/>
          </a:stretch>
        </p:blipFill>
        <p:spPr>
          <a:xfrm>
            <a:off x="4249468" y="5738087"/>
            <a:ext cx="2209800" cy="666750"/>
          </a:xfrm>
          <a:prstGeom prst="rect">
            <a:avLst/>
          </a:prstGeom>
        </p:spPr>
      </p:pic>
    </p:spTree>
    <p:extLst>
      <p:ext uri="{BB962C8B-B14F-4D97-AF65-F5344CB8AC3E}">
        <p14:creationId xmlns:p14="http://schemas.microsoft.com/office/powerpoint/2010/main" val="2771320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297010" y="1102239"/>
            <a:ext cx="8659688" cy="2862322"/>
          </a:xfrm>
          <a:prstGeom prst="rect">
            <a:avLst/>
          </a:prstGeom>
          <a:noFill/>
        </p:spPr>
        <p:txBody>
          <a:bodyPr wrap="square" rtlCol="0">
            <a:spAutoFit/>
          </a:bodyPr>
          <a:lstStyle/>
          <a:p>
            <a:pPr algn="just"/>
            <a:r>
              <a:rPr lang="es-MX" dirty="0"/>
              <a:t>En pequeños intervalos de temperatura, </a:t>
            </a:r>
            <a:r>
              <a:rPr lang="es-MX" dirty="0" smtClean="0"/>
              <a:t>h</a:t>
            </a:r>
            <a:r>
              <a:rPr lang="es-MX" baseline="-25000" dirty="0" smtClean="0"/>
              <a:t>fg</a:t>
            </a:r>
            <a:r>
              <a:rPr lang="es-MX" dirty="0" smtClean="0"/>
              <a:t> </a:t>
            </a:r>
            <a:r>
              <a:rPr lang="es-MX" dirty="0"/>
              <a:t>puede considerarse como una </a:t>
            </a:r>
            <a:r>
              <a:rPr lang="es-MX" dirty="0" smtClean="0"/>
              <a:t>constante </a:t>
            </a:r>
            <a:r>
              <a:rPr lang="es-MX" dirty="0"/>
              <a:t>en algún valor promedio. Entonces, al integrar esta ecuación entre los dos estados de saturación se </a:t>
            </a:r>
            <a:r>
              <a:rPr lang="es-MX" dirty="0" smtClean="0"/>
              <a:t>obtiene:</a:t>
            </a:r>
          </a:p>
          <a:p>
            <a:pPr algn="just"/>
            <a:endParaRPr lang="es-MX" dirty="0"/>
          </a:p>
          <a:p>
            <a:pPr algn="just"/>
            <a:endParaRPr lang="es-MX" dirty="0" smtClean="0"/>
          </a:p>
          <a:p>
            <a:pPr algn="just"/>
            <a:endParaRPr lang="es-MX" dirty="0"/>
          </a:p>
          <a:p>
            <a:pPr algn="just"/>
            <a:r>
              <a:rPr lang="es-MX" dirty="0"/>
              <a:t>Esta ecuación se llama ecuación de Clapeyron-</a:t>
            </a:r>
            <a:r>
              <a:rPr lang="es-MX" dirty="0" err="1"/>
              <a:t>Clausius</a:t>
            </a:r>
            <a:r>
              <a:rPr lang="es-MX" dirty="0"/>
              <a:t>, y puede emplearse para determinar la variación de la presión de saturación con la temperatura. También se utiliza en la región sólido-vapor cuando se sustituye hfg por </a:t>
            </a:r>
            <a:r>
              <a:rPr lang="es-MX" dirty="0" smtClean="0"/>
              <a:t>h</a:t>
            </a:r>
            <a:r>
              <a:rPr lang="es-MX" baseline="-25000" dirty="0" smtClean="0"/>
              <a:t>ig</a:t>
            </a:r>
            <a:r>
              <a:rPr lang="es-MX" dirty="0" smtClean="0"/>
              <a:t> </a:t>
            </a:r>
            <a:r>
              <a:rPr lang="es-MX" dirty="0"/>
              <a:t>(la entalpía de sublimación) de la </a:t>
            </a:r>
            <a:r>
              <a:rPr lang="es-MX" dirty="0" smtClean="0"/>
              <a:t>sustancia.</a:t>
            </a:r>
          </a:p>
        </p:txBody>
      </p:sp>
      <p:sp>
        <p:nvSpPr>
          <p:cNvPr id="12"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Ecuación Clapeyron</a:t>
            </a:r>
          </a:p>
          <a:p>
            <a:endParaRPr lang="es-MX" sz="2400" b="1" dirty="0" smtClean="0"/>
          </a:p>
        </p:txBody>
      </p:sp>
      <p:pic>
        <p:nvPicPr>
          <p:cNvPr id="2" name="Imagen 1"/>
          <p:cNvPicPr>
            <a:picLocks noChangeAspect="1"/>
          </p:cNvPicPr>
          <p:nvPr/>
        </p:nvPicPr>
        <p:blipFill>
          <a:blip r:embed="rId4"/>
          <a:stretch>
            <a:fillRect/>
          </a:stretch>
        </p:blipFill>
        <p:spPr>
          <a:xfrm>
            <a:off x="2713598" y="1923431"/>
            <a:ext cx="2886075" cy="657225"/>
          </a:xfrm>
          <a:prstGeom prst="rect">
            <a:avLst/>
          </a:prstGeom>
        </p:spPr>
      </p:pic>
    </p:spTree>
    <p:extLst>
      <p:ext uri="{BB962C8B-B14F-4D97-AF65-F5344CB8AC3E}">
        <p14:creationId xmlns:p14="http://schemas.microsoft.com/office/powerpoint/2010/main" val="4107564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Calor de vaporización y punto de ebullición</a:t>
            </a:r>
          </a:p>
          <a:p>
            <a:endParaRPr lang="es-MX" sz="2400" b="1" dirty="0" smtClean="0"/>
          </a:p>
        </p:txBody>
      </p:sp>
      <p:sp>
        <p:nvSpPr>
          <p:cNvPr id="11" name="10 CuadroTexto"/>
          <p:cNvSpPr txBox="1"/>
          <p:nvPr/>
        </p:nvSpPr>
        <p:spPr>
          <a:xfrm>
            <a:off x="304800" y="862559"/>
            <a:ext cx="8659688" cy="4801314"/>
          </a:xfrm>
          <a:prstGeom prst="rect">
            <a:avLst/>
          </a:prstGeom>
          <a:noFill/>
        </p:spPr>
        <p:txBody>
          <a:bodyPr wrap="square" rtlCol="0">
            <a:spAutoFit/>
          </a:bodyPr>
          <a:lstStyle/>
          <a:p>
            <a:endParaRPr lang="es-MX" dirty="0"/>
          </a:p>
          <a:p>
            <a:pPr algn="just"/>
            <a:r>
              <a:rPr lang="es-MX" dirty="0" smtClean="0"/>
              <a:t>Una medida de la intensidad de las fuerzas intermoleculares que se ejercen en un líquido es el calor molar de vaporización (</a:t>
            </a:r>
            <a:r>
              <a:rPr lang="el-GR" dirty="0" smtClean="0"/>
              <a:t>Δ</a:t>
            </a:r>
            <a:r>
              <a:rPr lang="es-MX" dirty="0" err="1" smtClean="0"/>
              <a:t>H</a:t>
            </a:r>
            <a:r>
              <a:rPr lang="es-MX" baseline="-25000" dirty="0" err="1" smtClean="0"/>
              <a:t>vap</a:t>
            </a:r>
            <a:r>
              <a:rPr lang="es-MX" dirty="0" smtClean="0"/>
              <a:t>), definido como la energía (por lo general, en kJ) necesaria para vaporizar un mol de un líquido. El calor molar de vaporización está relacionado directamente con la magnitud de las fuerzas intermoleculares que hay en el líquido. Si la atracción intermolecular es fuerte, se necesita mucha energía para liberar a las moléculas de la fase líquida. Por consiguiente, el líquido tiene una presión de vapor relativamente baja y un elevado calor molar de vaporización.</a:t>
            </a:r>
            <a:endParaRPr lang="es-MX" sz="2100" dirty="0" smtClean="0"/>
          </a:p>
          <a:p>
            <a:pPr algn="just"/>
            <a:endParaRPr lang="es-MX" dirty="0"/>
          </a:p>
          <a:p>
            <a:pPr algn="just"/>
            <a:r>
              <a:rPr lang="es-MX" dirty="0" smtClean="0"/>
              <a:t>La relación cuantitativa entre la presión de vapor P de un líquido y la temperatura absoluta T, está dada por la ecuación de </a:t>
            </a:r>
            <a:r>
              <a:rPr lang="es-MX" dirty="0" err="1" smtClean="0"/>
              <a:t>Clausius</a:t>
            </a:r>
            <a:r>
              <a:rPr lang="es-MX" dirty="0"/>
              <a:t> </a:t>
            </a:r>
            <a:r>
              <a:rPr lang="es-MX" dirty="0" smtClean="0"/>
              <a:t>– </a:t>
            </a:r>
            <a:r>
              <a:rPr lang="es-MX" dirty="0" err="1" smtClean="0"/>
              <a:t>Clapeyron</a:t>
            </a:r>
            <a:endParaRPr lang="es-MX" dirty="0" smtClean="0"/>
          </a:p>
          <a:p>
            <a:pPr algn="just"/>
            <a:endParaRPr lang="es-MX" dirty="0" smtClean="0"/>
          </a:p>
          <a:p>
            <a:pPr algn="just"/>
            <a:r>
              <a:rPr lang="es-MX" dirty="0"/>
              <a:t> </a:t>
            </a:r>
            <a:endParaRPr lang="es-MX" dirty="0" smtClean="0"/>
          </a:p>
          <a:p>
            <a:pPr algn="just"/>
            <a:endParaRPr lang="es-MX" dirty="0"/>
          </a:p>
          <a:p>
            <a:pPr algn="just"/>
            <a:r>
              <a:rPr lang="es-MX" dirty="0" smtClean="0"/>
              <a:t>donde </a:t>
            </a:r>
            <a:r>
              <a:rPr lang="es-MX" dirty="0" err="1" smtClean="0"/>
              <a:t>ln</a:t>
            </a:r>
            <a:r>
              <a:rPr lang="es-MX" dirty="0" smtClean="0"/>
              <a:t> es el logaritmo natural, R es la constante de los gases (8.314 J/K mol), y C es una constante. La ecuación de </a:t>
            </a:r>
            <a:r>
              <a:rPr lang="es-MX" dirty="0" err="1" smtClean="0"/>
              <a:t>Clausius</a:t>
            </a:r>
            <a:r>
              <a:rPr lang="es-MX" dirty="0" smtClean="0"/>
              <a:t> – </a:t>
            </a:r>
            <a:r>
              <a:rPr lang="es-MX" dirty="0" err="1" smtClean="0"/>
              <a:t>Clapeyron</a:t>
            </a:r>
            <a:r>
              <a:rPr lang="es-MX" dirty="0" smtClean="0"/>
              <a:t> tiene la forma de la ecuación de la recta y=mx + b:</a:t>
            </a:r>
          </a:p>
        </p:txBody>
      </p:sp>
      <mc:AlternateContent xmlns:mc="http://schemas.openxmlformats.org/markup-compatibility/2006" xmlns:a14="http://schemas.microsoft.com/office/drawing/2010/main">
        <mc:Choice Requires="a14">
          <p:sp>
            <p:nvSpPr>
              <p:cNvPr id="2" name="Rectángulo 1"/>
              <p:cNvSpPr/>
              <p:nvPr/>
            </p:nvSpPr>
            <p:spPr>
              <a:xfrm>
                <a:off x="3131840" y="4221088"/>
                <a:ext cx="2264787" cy="617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MX" i="1">
                              <a:latin typeface="Cambria Math" panose="02040503050406030204" pitchFamily="18" charset="0"/>
                            </a:rPr>
                          </m:ctrlPr>
                        </m:funcPr>
                        <m:fName>
                          <m:r>
                            <m:rPr>
                              <m:sty m:val="p"/>
                            </m:rPr>
                            <a:rPr lang="es-MX">
                              <a:latin typeface="Cambria Math" panose="02040503050406030204" pitchFamily="18" charset="0"/>
                            </a:rPr>
                            <m:t>ln</m:t>
                          </m:r>
                        </m:fName>
                        <m:e>
                          <m:r>
                            <a:rPr lang="es-MX" i="1">
                              <a:latin typeface="Cambria Math" panose="02040503050406030204" pitchFamily="18" charset="0"/>
                            </a:rPr>
                            <m:t>𝑃</m:t>
                          </m:r>
                          <m:r>
                            <a:rPr lang="es-MX" i="0">
                              <a:latin typeface="Cambria Math" panose="02040503050406030204" pitchFamily="18" charset="0"/>
                            </a:rPr>
                            <m:t>= − </m:t>
                          </m:r>
                          <m:f>
                            <m:fPr>
                              <m:ctrlPr>
                                <a:rPr lang="es-MX" i="1">
                                  <a:latin typeface="Cambria Math" panose="02040503050406030204" pitchFamily="18" charset="0"/>
                                </a:rPr>
                              </m:ctrlPr>
                            </m:fPr>
                            <m:num>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𝐻</m:t>
                                  </m:r>
                                </m:e>
                                <m:sub>
                                  <m:r>
                                    <a:rPr lang="es-MX" i="1">
                                      <a:latin typeface="Cambria Math" panose="02040503050406030204" pitchFamily="18" charset="0"/>
                                    </a:rPr>
                                    <m:t>𝑣𝑎𝑝</m:t>
                                  </m:r>
                                </m:sub>
                              </m:sSub>
                            </m:num>
                            <m:den>
                              <m:r>
                                <a:rPr lang="es-MX" i="1">
                                  <a:latin typeface="Cambria Math" panose="02040503050406030204" pitchFamily="18" charset="0"/>
                                </a:rPr>
                                <m:t>𝑅𝑇</m:t>
                              </m:r>
                            </m:den>
                          </m:f>
                        </m:e>
                      </m:func>
                      <m:r>
                        <a:rPr lang="es-MX" i="0">
                          <a:latin typeface="Cambria Math" panose="02040503050406030204" pitchFamily="18" charset="0"/>
                        </a:rPr>
                        <m:t>+</m:t>
                      </m:r>
                      <m:r>
                        <a:rPr lang="es-MX" i="1">
                          <a:latin typeface="Cambria Math" panose="02040503050406030204" pitchFamily="18" charset="0"/>
                        </a:rPr>
                        <m:t>𝐶</m:t>
                      </m:r>
                    </m:oMath>
                  </m:oMathPara>
                </a14:m>
                <a:endParaRPr lang="es-MX" dirty="0"/>
              </a:p>
            </p:txBody>
          </p:sp>
        </mc:Choice>
        <mc:Fallback xmlns="">
          <p:sp>
            <p:nvSpPr>
              <p:cNvPr id="2" name="Rectángulo 1"/>
              <p:cNvSpPr>
                <a:spLocks noRot="1" noChangeAspect="1" noMove="1" noResize="1" noEditPoints="1" noAdjustHandles="1" noChangeArrowheads="1" noChangeShapeType="1" noTextEdit="1"/>
              </p:cNvSpPr>
              <p:nvPr/>
            </p:nvSpPr>
            <p:spPr>
              <a:xfrm>
                <a:off x="3131840" y="4221088"/>
                <a:ext cx="2264787" cy="617990"/>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 name="Rectángulo 3"/>
              <p:cNvSpPr/>
              <p:nvPr/>
            </p:nvSpPr>
            <p:spPr>
              <a:xfrm>
                <a:off x="3084092" y="5491197"/>
                <a:ext cx="2975815"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MX" i="1">
                              <a:latin typeface="Cambria Math" panose="02040503050406030204" pitchFamily="18" charset="0"/>
                            </a:rPr>
                          </m:ctrlPr>
                        </m:funcPr>
                        <m:fName>
                          <m:r>
                            <m:rPr>
                              <m:sty m:val="p"/>
                            </m:rPr>
                            <a:rPr lang="es-MX">
                              <a:latin typeface="Cambria Math" panose="02040503050406030204" pitchFamily="18" charset="0"/>
                            </a:rPr>
                            <m:t>ln</m:t>
                          </m:r>
                        </m:fName>
                        <m:e>
                          <m:r>
                            <a:rPr lang="es-MX" i="1">
                              <a:latin typeface="Cambria Math" panose="02040503050406030204" pitchFamily="18" charset="0"/>
                            </a:rPr>
                            <m:t>𝑃</m:t>
                          </m:r>
                          <m:r>
                            <a:rPr lang="es-MX" i="0">
                              <a:latin typeface="Cambria Math" panose="02040503050406030204" pitchFamily="18" charset="0"/>
                            </a:rPr>
                            <m:t>= </m:t>
                          </m:r>
                          <m:d>
                            <m:dPr>
                              <m:ctrlPr>
                                <a:rPr lang="es-MX" i="1">
                                  <a:latin typeface="Cambria Math" panose="02040503050406030204" pitchFamily="18" charset="0"/>
                                </a:rPr>
                              </m:ctrlPr>
                            </m:dPr>
                            <m:e>
                              <m:r>
                                <a:rPr lang="es-MX" i="0">
                                  <a:latin typeface="Cambria Math" panose="02040503050406030204" pitchFamily="18" charset="0"/>
                                </a:rPr>
                                <m:t>− </m:t>
                              </m:r>
                              <m:f>
                                <m:fPr>
                                  <m:ctrlPr>
                                    <a:rPr lang="es-MX" i="1">
                                      <a:latin typeface="Cambria Math" panose="02040503050406030204" pitchFamily="18" charset="0"/>
                                    </a:rPr>
                                  </m:ctrlPr>
                                </m:fPr>
                                <m:num>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𝐻</m:t>
                                      </m:r>
                                    </m:e>
                                    <m:sub>
                                      <m:r>
                                        <a:rPr lang="es-MX" i="1">
                                          <a:latin typeface="Cambria Math" panose="02040503050406030204" pitchFamily="18" charset="0"/>
                                        </a:rPr>
                                        <m:t>𝑣𝑎𝑝</m:t>
                                      </m:r>
                                    </m:sub>
                                  </m:sSub>
                                </m:num>
                                <m:den>
                                  <m:r>
                                    <a:rPr lang="es-MX" i="1">
                                      <a:latin typeface="Cambria Math" panose="02040503050406030204" pitchFamily="18" charset="0"/>
                                    </a:rPr>
                                    <m:t>𝑅</m:t>
                                  </m:r>
                                </m:den>
                              </m:f>
                            </m:e>
                          </m:d>
                          <m:d>
                            <m:dPr>
                              <m:ctrlPr>
                                <a:rPr lang="es-MX" i="1">
                                  <a:latin typeface="Cambria Math" panose="02040503050406030204" pitchFamily="18" charset="0"/>
                                </a:rPr>
                              </m:ctrlPr>
                            </m:dPr>
                            <m:e>
                              <m:f>
                                <m:fPr>
                                  <m:ctrlPr>
                                    <a:rPr lang="es-MX" i="1">
                                      <a:latin typeface="Cambria Math" panose="02040503050406030204" pitchFamily="18" charset="0"/>
                                    </a:rPr>
                                  </m:ctrlPr>
                                </m:fPr>
                                <m:num>
                                  <m:r>
                                    <a:rPr lang="es-MX" i="0">
                                      <a:latin typeface="Cambria Math" panose="02040503050406030204" pitchFamily="18" charset="0"/>
                                    </a:rPr>
                                    <m:t>1</m:t>
                                  </m:r>
                                </m:num>
                                <m:den>
                                  <m:r>
                                    <a:rPr lang="es-MX" i="1">
                                      <a:latin typeface="Cambria Math" panose="02040503050406030204" pitchFamily="18" charset="0"/>
                                    </a:rPr>
                                    <m:t>𝑇</m:t>
                                  </m:r>
                                </m:den>
                              </m:f>
                            </m:e>
                          </m:d>
                          <m:r>
                            <a:rPr lang="es-MX" i="0">
                              <a:latin typeface="Cambria Math" panose="02040503050406030204" pitchFamily="18" charset="0"/>
                            </a:rPr>
                            <m:t>+</m:t>
                          </m:r>
                          <m:r>
                            <a:rPr lang="es-MX" i="1">
                              <a:latin typeface="Cambria Math" panose="02040503050406030204" pitchFamily="18" charset="0"/>
                            </a:rPr>
                            <m:t>𝐶</m:t>
                          </m:r>
                        </m:e>
                      </m:func>
                    </m:oMath>
                  </m:oMathPara>
                </a14:m>
                <a:endParaRPr lang="es-MX" dirty="0"/>
              </a:p>
            </p:txBody>
          </p:sp>
        </mc:Choice>
        <mc:Fallback xmlns="">
          <p:sp>
            <p:nvSpPr>
              <p:cNvPr id="4" name="Rectángulo 3"/>
              <p:cNvSpPr>
                <a:spLocks noRot="1" noChangeAspect="1" noMove="1" noResize="1" noEditPoints="1" noAdjustHandles="1" noChangeArrowheads="1" noChangeShapeType="1" noTextEdit="1"/>
              </p:cNvSpPr>
              <p:nvPr/>
            </p:nvSpPr>
            <p:spPr>
              <a:xfrm>
                <a:off x="3084092" y="5491197"/>
                <a:ext cx="2975815" cy="714683"/>
              </a:xfrm>
              <a:prstGeom prst="rect">
                <a:avLst/>
              </a:prstGeom>
              <a:blipFill>
                <a:blip r:embed="rId5"/>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412166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Resultado de imagen para unitec escudo"/>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Picture 4" descr="Resultado de imagen para unitec escudo">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16" y="163042"/>
            <a:ext cx="1979712" cy="992294"/>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6488668"/>
            <a:ext cx="9144000" cy="369332"/>
          </a:xfrm>
          <a:prstGeom prst="rect">
            <a:avLst/>
          </a:prstGeom>
          <a:solidFill>
            <a:srgbClr val="0070C0"/>
          </a:solidFill>
          <a:ln>
            <a:solidFill>
              <a:schemeClr val="accent1">
                <a:shade val="50000"/>
              </a:schemeClr>
            </a:solidFill>
          </a:ln>
        </p:spPr>
        <p:txBody>
          <a:bodyPr wrap="square" rtlCol="0">
            <a:spAutoFit/>
          </a:bodyPr>
          <a:lstStyle/>
          <a:p>
            <a:pPr algn="r"/>
            <a:r>
              <a:rPr lang="es-MX" b="1" dirty="0" smtClean="0">
                <a:solidFill>
                  <a:schemeClr val="bg1"/>
                </a:solidFill>
              </a:rPr>
              <a:t>M. en I. José Ulises Cedillo Rangel</a:t>
            </a:r>
            <a:endParaRPr lang="es-MX" b="1" dirty="0">
              <a:solidFill>
                <a:schemeClr val="bg1"/>
              </a:solidFill>
            </a:endParaRPr>
          </a:p>
        </p:txBody>
      </p:sp>
      <p:cxnSp>
        <p:nvCxnSpPr>
          <p:cNvPr id="9" name="8 Conector recto"/>
          <p:cNvCxnSpPr>
            <a:stCxn id="3" idx="1"/>
          </p:cNvCxnSpPr>
          <p:nvPr/>
        </p:nvCxnSpPr>
        <p:spPr>
          <a:xfrm>
            <a:off x="0" y="6673334"/>
            <a:ext cx="57961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105000" y="-3577"/>
            <a:ext cx="7039000" cy="1200329"/>
          </a:xfrm>
          <a:prstGeom prst="rect">
            <a:avLst/>
          </a:prstGeom>
          <a:noFill/>
        </p:spPr>
        <p:txBody>
          <a:bodyPr wrap="square" rtlCol="0">
            <a:spAutoFit/>
          </a:bodyPr>
          <a:lstStyle/>
          <a:p>
            <a:endParaRPr lang="es-MX" sz="2400" b="1" dirty="0"/>
          </a:p>
          <a:p>
            <a:r>
              <a:rPr lang="es-MX" sz="2400" b="1" dirty="0" smtClean="0"/>
              <a:t>Calor de vaporización y punto de ebullición</a:t>
            </a:r>
          </a:p>
          <a:p>
            <a:endParaRPr lang="es-MX" sz="2400" b="1" dirty="0" smtClean="0"/>
          </a:p>
        </p:txBody>
      </p:sp>
      <p:sp>
        <p:nvSpPr>
          <p:cNvPr id="11" name="10 CuadroTexto"/>
          <p:cNvSpPr txBox="1"/>
          <p:nvPr/>
        </p:nvSpPr>
        <p:spPr>
          <a:xfrm>
            <a:off x="304800" y="862559"/>
            <a:ext cx="8659688" cy="2031325"/>
          </a:xfrm>
          <a:prstGeom prst="rect">
            <a:avLst/>
          </a:prstGeom>
          <a:noFill/>
        </p:spPr>
        <p:txBody>
          <a:bodyPr wrap="square" rtlCol="0">
            <a:spAutoFit/>
          </a:bodyPr>
          <a:lstStyle/>
          <a:p>
            <a:endParaRPr lang="es-MX" dirty="0"/>
          </a:p>
          <a:p>
            <a:pPr algn="just"/>
            <a:r>
              <a:rPr lang="es-MX" dirty="0" smtClean="0"/>
              <a:t>Al medir la presión de vapor de un líquido a distintas temperaturas y trazando una gráfica </a:t>
            </a:r>
            <a:r>
              <a:rPr lang="es-MX" dirty="0" err="1" smtClean="0"/>
              <a:t>ln</a:t>
            </a:r>
            <a:r>
              <a:rPr lang="es-MX" dirty="0" smtClean="0"/>
              <a:t> P vs 1/T, se determina la pendiente de la recta que es igual a </a:t>
            </a:r>
          </a:p>
          <a:p>
            <a:pPr algn="just"/>
            <a:endParaRPr lang="es-MX" dirty="0"/>
          </a:p>
          <a:p>
            <a:pPr algn="just"/>
            <a:endParaRPr lang="es-MX" dirty="0" smtClean="0"/>
          </a:p>
          <a:p>
            <a:pPr algn="just"/>
            <a:r>
              <a:rPr lang="es-MX" dirty="0" smtClean="0"/>
              <a:t>Se supone que </a:t>
            </a:r>
            <a:r>
              <a:rPr lang="el-GR" dirty="0" smtClean="0"/>
              <a:t>Δ</a:t>
            </a:r>
            <a:r>
              <a:rPr lang="es-MX" dirty="0" err="1"/>
              <a:t>H</a:t>
            </a:r>
            <a:r>
              <a:rPr lang="es-MX" baseline="-25000" dirty="0" err="1" smtClean="0"/>
              <a:t>vap</a:t>
            </a:r>
            <a:r>
              <a:rPr lang="es-MX" dirty="0" smtClean="0"/>
              <a:t> es independiente de la temperatura </a:t>
            </a:r>
          </a:p>
          <a:p>
            <a:pPr algn="just"/>
            <a:r>
              <a:rPr lang="es-MX" dirty="0" smtClean="0"/>
              <a:t>Éste es el método que se utiliza para determinar los calores de vaporización de líquidos </a:t>
            </a:r>
          </a:p>
        </p:txBody>
      </p:sp>
      <mc:AlternateContent xmlns:mc="http://schemas.openxmlformats.org/markup-compatibility/2006" xmlns:a14="http://schemas.microsoft.com/office/drawing/2010/main">
        <mc:Choice Requires="a14">
          <p:sp>
            <p:nvSpPr>
              <p:cNvPr id="5" name="Rectángulo 4"/>
              <p:cNvSpPr/>
              <p:nvPr/>
            </p:nvSpPr>
            <p:spPr>
              <a:xfrm>
                <a:off x="6372200" y="1428547"/>
                <a:ext cx="1375697"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s-MX" i="1">
                              <a:latin typeface="Cambria Math" panose="02040503050406030204" pitchFamily="18" charset="0"/>
                            </a:rPr>
                          </m:ctrlPr>
                        </m:dPr>
                        <m:e>
                          <m:r>
                            <a:rPr lang="es-MX">
                              <a:latin typeface="Cambria Math" panose="02040503050406030204" pitchFamily="18" charset="0"/>
                            </a:rPr>
                            <m:t>−</m:t>
                          </m:r>
                          <m:r>
                            <a:rPr lang="es-MX" i="0">
                              <a:latin typeface="Cambria Math" panose="02040503050406030204" pitchFamily="18" charset="0"/>
                            </a:rPr>
                            <m:t> </m:t>
                          </m:r>
                          <m:f>
                            <m:fPr>
                              <m:ctrlPr>
                                <a:rPr lang="es-MX" i="1">
                                  <a:latin typeface="Cambria Math" panose="02040503050406030204" pitchFamily="18" charset="0"/>
                                </a:rPr>
                              </m:ctrlPr>
                            </m:fPr>
                            <m:num>
                              <m:r>
                                <a:rPr lang="es-MX" i="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𝐻</m:t>
                                  </m:r>
                                </m:e>
                                <m:sub>
                                  <m:r>
                                    <a:rPr lang="es-MX" i="1">
                                      <a:latin typeface="Cambria Math" panose="02040503050406030204" pitchFamily="18" charset="0"/>
                                    </a:rPr>
                                    <m:t>𝑣𝑎𝑝</m:t>
                                  </m:r>
                                </m:sub>
                              </m:sSub>
                            </m:num>
                            <m:den>
                              <m:r>
                                <a:rPr lang="es-MX" i="1">
                                  <a:latin typeface="Cambria Math" panose="02040503050406030204" pitchFamily="18" charset="0"/>
                                </a:rPr>
                                <m:t>𝑅</m:t>
                              </m:r>
                            </m:den>
                          </m:f>
                        </m:e>
                      </m:d>
                    </m:oMath>
                  </m:oMathPara>
                </a14:m>
                <a:endParaRPr lang="es-MX" dirty="0"/>
              </a:p>
            </p:txBody>
          </p:sp>
        </mc:Choice>
        <mc:Fallback xmlns="">
          <p:sp>
            <p:nvSpPr>
              <p:cNvPr id="5" name="Rectángulo 4"/>
              <p:cNvSpPr>
                <a:spLocks noRot="1" noChangeAspect="1" noMove="1" noResize="1" noEditPoints="1" noAdjustHandles="1" noChangeArrowheads="1" noChangeShapeType="1" noTextEdit="1"/>
              </p:cNvSpPr>
              <p:nvPr/>
            </p:nvSpPr>
            <p:spPr>
              <a:xfrm>
                <a:off x="6372200" y="1428547"/>
                <a:ext cx="1375697" cy="714683"/>
              </a:xfrm>
              <a:prstGeom prst="rect">
                <a:avLst/>
              </a:prstGeom>
              <a:blipFill>
                <a:blip r:embed="rId4"/>
                <a:stretch>
                  <a:fillRect/>
                </a:stretch>
              </a:blipFill>
            </p:spPr>
            <p:txBody>
              <a:bodyPr/>
              <a:lstStyle/>
              <a:p>
                <a:r>
                  <a:rPr lang="es-MX">
                    <a:noFill/>
                  </a:rPr>
                  <a:t> </a:t>
                </a:r>
              </a:p>
            </p:txBody>
          </p:sp>
        </mc:Fallback>
      </mc:AlternateContent>
      <p:pic>
        <p:nvPicPr>
          <p:cNvPr id="1028" name="Picture 4" descr="Medida de la presión de vapor del agu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856" y="2852936"/>
            <a:ext cx="4002662" cy="3133120"/>
          </a:xfrm>
          <a:prstGeom prst="rect">
            <a:avLst/>
          </a:prstGeom>
          <a:noFill/>
          <a:extLst>
            <a:ext uri="{909E8E84-426E-40DD-AFC4-6F175D3DCCD1}">
              <a14:hiddenFill xmlns:a14="http://schemas.microsoft.com/office/drawing/2010/main">
                <a:solidFill>
                  <a:srgbClr val="FFFFFF"/>
                </a:solidFill>
              </a14:hiddenFill>
            </a:ext>
          </a:extLst>
        </p:spPr>
      </p:pic>
      <p:sp>
        <p:nvSpPr>
          <p:cNvPr id="12" name="10 CuadroTexto"/>
          <p:cNvSpPr txBox="1"/>
          <p:nvPr/>
        </p:nvSpPr>
        <p:spPr>
          <a:xfrm>
            <a:off x="4788024" y="2852936"/>
            <a:ext cx="3888432" cy="1477328"/>
          </a:xfrm>
          <a:prstGeom prst="rect">
            <a:avLst/>
          </a:prstGeom>
          <a:noFill/>
        </p:spPr>
        <p:txBody>
          <a:bodyPr wrap="square" rtlCol="0">
            <a:spAutoFit/>
          </a:bodyPr>
          <a:lstStyle/>
          <a:p>
            <a:endParaRPr lang="es-MX" dirty="0"/>
          </a:p>
          <a:p>
            <a:pPr algn="just"/>
            <a:r>
              <a:rPr lang="es-MX" dirty="0" smtClean="0"/>
              <a:t>La pendiente negativa de la recta cambia para cada sustancia, mayor pendiente indica una </a:t>
            </a:r>
            <a:r>
              <a:rPr lang="el-GR" dirty="0"/>
              <a:t>Δ</a:t>
            </a:r>
            <a:r>
              <a:rPr lang="es-MX" dirty="0" err="1" smtClean="0"/>
              <a:t>H</a:t>
            </a:r>
            <a:r>
              <a:rPr lang="es-MX" baseline="-25000" dirty="0" err="1" smtClean="0"/>
              <a:t>vap</a:t>
            </a:r>
            <a:r>
              <a:rPr lang="es-MX" dirty="0" smtClean="0"/>
              <a:t> mucho mayor. </a:t>
            </a:r>
          </a:p>
        </p:txBody>
      </p:sp>
      <p:pic>
        <p:nvPicPr>
          <p:cNvPr id="2" name="Imagen 1"/>
          <p:cNvPicPr>
            <a:picLocks noChangeAspect="1"/>
          </p:cNvPicPr>
          <p:nvPr/>
        </p:nvPicPr>
        <p:blipFill>
          <a:blip r:embed="rId6"/>
          <a:stretch>
            <a:fillRect/>
          </a:stretch>
        </p:blipFill>
        <p:spPr>
          <a:xfrm>
            <a:off x="5347606" y="4227446"/>
            <a:ext cx="2769268" cy="2225890"/>
          </a:xfrm>
          <a:prstGeom prst="rect">
            <a:avLst/>
          </a:prstGeom>
        </p:spPr>
      </p:pic>
    </p:spTree>
    <p:extLst>
      <p:ext uri="{BB962C8B-B14F-4D97-AF65-F5344CB8AC3E}">
        <p14:creationId xmlns:p14="http://schemas.microsoft.com/office/powerpoint/2010/main" val="12722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9279</TotalTime>
  <Words>1797</Words>
  <Application>Microsoft Office PowerPoint</Application>
  <PresentationFormat>Presentación en pantalla (4:3)</PresentationFormat>
  <Paragraphs>299</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Cambria Math</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Ulises.Cedillo.Range</cp:lastModifiedBy>
  <cp:revision>118</cp:revision>
  <dcterms:created xsi:type="dcterms:W3CDTF">2018-02-01T22:43:12Z</dcterms:created>
  <dcterms:modified xsi:type="dcterms:W3CDTF">2022-02-04T18:56:14Z</dcterms:modified>
</cp:coreProperties>
</file>