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73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4660"/>
  </p:normalViewPr>
  <p:slideViewPr>
    <p:cSldViewPr>
      <p:cViewPr varScale="1">
        <p:scale>
          <a:sx n="74" d="100"/>
          <a:sy n="74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672A9C-AFCA-4F66-B829-8B9A89DAB4E4}" type="datetimeFigureOut">
              <a:rPr lang="pt-BR"/>
              <a:pPr>
                <a:defRPr/>
              </a:pPr>
              <a:t>30/08/2011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24B200-E999-4F37-87A5-AFC6C6856B2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5" name="Picture 15" descr="DP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0"/>
            <a:ext cx="3571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3929063" y="0"/>
            <a:ext cx="2928937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7" name="Picture 17" descr="DPW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88" y="42863"/>
            <a:ext cx="3571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73F7-D518-4611-BAEA-D2C86DCCF20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955D5-A870-43A8-BBC0-4FFD7A104F2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EAA52-78E8-4A9C-8A04-F596A05D95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Calibri" pitchFamily="34" charset="0"/>
              <a:buChar char="−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CFD11-BE63-4574-8498-6F6544E3654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D4694-11CB-4793-927A-F52BE7A35FD5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0051-DC33-4417-BBFD-406B317481D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A04E7-5BDD-4275-A4A8-0AFEAC2BD20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6EE83-393A-4BF2-A43D-706DB41E15ED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B3D3F-4120-4097-9A73-2D341F6DABB6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6DC6-06C0-40D1-96F0-3C9257A0C96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323B5-F58A-4CE8-8397-14E64266721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8656638" y="6519863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/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7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27" name="Picture 6" descr="DPW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9563" y="142875"/>
            <a:ext cx="10001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 userDrawn="1"/>
        </p:nvGrpSpPr>
        <p:grpSpPr>
          <a:xfrm>
            <a:off x="428596" y="1000108"/>
            <a:ext cx="8501122" cy="71438"/>
            <a:chOff x="428596" y="1000108"/>
            <a:chExt cx="8501122" cy="71438"/>
          </a:xfrm>
          <a:solidFill>
            <a:srgbClr val="000066"/>
          </a:solidFill>
        </p:grpSpPr>
        <p:cxnSp>
          <p:nvCxnSpPr>
            <p:cNvPr id="9" name="Straight Connector 8"/>
            <p:cNvCxnSpPr/>
            <p:nvPr/>
          </p:nvCxnSpPr>
          <p:spPr>
            <a:xfrm>
              <a:off x="428596" y="1000108"/>
              <a:ext cx="850112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8596" y="1000108"/>
              <a:ext cx="4286280" cy="71438"/>
            </a:xfrm>
            <a:prstGeom prst="rect">
              <a:avLst/>
            </a:prstGeom>
            <a:grpFill/>
            <a:ln w="28575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 rot="10800000" flipV="1">
            <a:off x="428596" y="6481627"/>
            <a:ext cx="8501122" cy="71438"/>
            <a:chOff x="580996" y="1152508"/>
            <a:chExt cx="8501122" cy="71438"/>
          </a:xfrm>
          <a:solidFill>
            <a:srgbClr val="000066"/>
          </a:solidFill>
        </p:grpSpPr>
        <p:cxnSp>
          <p:nvCxnSpPr>
            <p:cNvPr id="12" name="Straight Connector 11"/>
            <p:cNvCxnSpPr/>
            <p:nvPr/>
          </p:nvCxnSpPr>
          <p:spPr>
            <a:xfrm>
              <a:off x="580996" y="1152508"/>
              <a:ext cx="850112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80996" y="1152508"/>
              <a:ext cx="4286280" cy="71438"/>
            </a:xfrm>
            <a:prstGeom prst="rect">
              <a:avLst/>
            </a:prstGeom>
            <a:grpFill/>
            <a:ln w="28575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85750" y="71438"/>
            <a:ext cx="8715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7188" y="1214438"/>
            <a:ext cx="8643937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19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Pimentel</a:t>
            </a: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725" y="6492875"/>
            <a:ext cx="430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t-BR"/>
              <a:t>UNIRIO, BSI, Pimentel, 2009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571054-CFD8-4ED7-A6F0-D11CDACF9044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imentel@unirio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85750" y="2244725"/>
            <a:ext cx="8572500" cy="1470025"/>
          </a:xfrm>
        </p:spPr>
        <p:txBody>
          <a:bodyPr/>
          <a:lstStyle/>
          <a:p>
            <a:pPr eaLnBrk="1" hangingPunct="1"/>
            <a:r>
              <a:rPr lang="pt-BR" smtClean="0"/>
              <a:t>HTML: L</a:t>
            </a:r>
            <a:r>
              <a:rPr lang="pt-BR" sz="3200" smtClean="0"/>
              <a:t>inguagem de </a:t>
            </a:r>
            <a:r>
              <a:rPr lang="pt-BR" smtClean="0"/>
              <a:t>M</a:t>
            </a:r>
            <a:r>
              <a:rPr lang="pt-BR" sz="3200" smtClean="0"/>
              <a:t>arcação de </a:t>
            </a:r>
            <a:r>
              <a:rPr lang="pt-BR" smtClean="0"/>
              <a:t>H</a:t>
            </a:r>
            <a:r>
              <a:rPr lang="pt-BR" sz="3200" smtClean="0"/>
              <a:t>iper</a:t>
            </a:r>
            <a:r>
              <a:rPr lang="pt-BR" smtClean="0"/>
              <a:t>T</a:t>
            </a:r>
            <a:r>
              <a:rPr lang="pt-BR" sz="3200" smtClean="0"/>
              <a:t>exto</a:t>
            </a:r>
            <a:br>
              <a:rPr lang="pt-BR" sz="3200" smtClean="0"/>
            </a:br>
            <a:r>
              <a:rPr lang="pt-BR" sz="3200" smtClean="0"/>
              <a:t>(</a:t>
            </a:r>
            <a:r>
              <a:rPr lang="pt-BR" sz="3200" i="1" smtClean="0"/>
              <a:t>HyperText Markup Language</a:t>
            </a:r>
            <a:r>
              <a:rPr lang="pt-BR" sz="3200" smtClean="0"/>
              <a:t>)</a:t>
            </a:r>
            <a:endParaRPr lang="pt-BR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Pimentel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hlinkClick r:id="rId2"/>
              </a:rPr>
              <a:t>pimentel@unirio.br</a:t>
            </a: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UNIRIO, </a:t>
            </a:r>
            <a:r>
              <a:rPr lang="pt-BR" dirty="0" err="1" smtClean="0"/>
              <a:t>BSI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2345D-21B0-4790-AE46-EAFF41AD0BB7}" type="slidenum">
              <a:rPr lang="pt-BR"/>
              <a:pPr>
                <a:defRPr/>
              </a:pPr>
              <a:t>1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HTML: Linguagem de Marcação de </a:t>
            </a:r>
            <a:r>
              <a:rPr lang="pt-BR" sz="2800" b="1" u="sng" smtClean="0">
                <a:latin typeface="Arial" charset="0"/>
                <a:cs typeface="Arial" charset="0"/>
              </a:rPr>
              <a:t>HiperTexto</a:t>
            </a:r>
          </a:p>
        </p:txBody>
      </p:sp>
      <p:sp>
        <p:nvSpPr>
          <p:cNvPr id="4099" name="Text Box 9"/>
          <p:cNvSpPr txBox="1">
            <a:spLocks noChangeArrowheads="1"/>
          </p:cNvSpPr>
          <p:nvPr/>
        </p:nvSpPr>
        <p:spPr bwMode="auto">
          <a:xfrm>
            <a:off x="357188" y="1214438"/>
            <a:ext cx="4464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várias páginas interligadas (escrita não-linear)</a:t>
            </a: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5072063" y="2857500"/>
            <a:ext cx="3819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várias mídias (multimídia </a:t>
            </a:r>
            <a:r>
              <a:rPr lang="pt-BR" i="1">
                <a:latin typeface="Calibri" pitchFamily="34" charset="0"/>
              </a:rPr>
              <a:t>x</a:t>
            </a:r>
            <a:r>
              <a:rPr lang="pt-BR">
                <a:latin typeface="Calibri" pitchFamily="34" charset="0"/>
              </a:rPr>
              <a:t> hipermídia)</a:t>
            </a:r>
          </a:p>
        </p:txBody>
      </p:sp>
      <p:pic>
        <p:nvPicPr>
          <p:cNvPr id="4101" name="Picture 7" descr="hipertext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601788"/>
            <a:ext cx="41751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hipertext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3328988"/>
            <a:ext cx="4679950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C67D0-2B97-44F2-95F4-C3A48D79BB4A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smtClean="0">
                <a:latin typeface="Arial" charset="0"/>
                <a:cs typeface="Arial" charset="0"/>
              </a:rPr>
              <a:t>HTML: Linguagem de Marcação de </a:t>
            </a:r>
            <a:r>
              <a:rPr lang="pt-BR" sz="2800" b="1" u="sng" smtClean="0">
                <a:latin typeface="Arial" charset="0"/>
                <a:cs typeface="Arial" charset="0"/>
              </a:rPr>
              <a:t>HiperTexto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smtClean="0">
                <a:latin typeface="Arial" charset="0"/>
                <a:cs typeface="Arial" charset="0"/>
              </a:rPr>
              <a:t>O que é HiperTexto?</a:t>
            </a:r>
            <a:endParaRPr lang="pt-BR" sz="2500" smtClean="0">
              <a:latin typeface="Arial" charset="0"/>
              <a:cs typeface="Arial" charset="0"/>
            </a:endParaRPr>
          </a:p>
        </p:txBody>
      </p:sp>
      <p:pic>
        <p:nvPicPr>
          <p:cNvPr id="5124" name="Picture 8" descr="liberda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071688"/>
            <a:ext cx="2897187" cy="351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3786188" y="1857375"/>
            <a:ext cx="5214937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Calibri" pitchFamily="34" charset="0"/>
              </a:rPr>
              <a:t>“</a:t>
            </a:r>
            <a:r>
              <a:rPr lang="pt-BR" b="1">
                <a:latin typeface="Calibri" pitchFamily="34" charset="0"/>
              </a:rPr>
              <a:t>O que é hipertexto?</a:t>
            </a:r>
            <a:r>
              <a:rPr lang="pt-BR">
                <a:latin typeface="Calibri" pitchFamily="34" charset="0"/>
              </a:rPr>
              <a:t> Hipertexto é liberdade! Liberdade do peso das aplicações computacionais tradicionais. Liberdade do medo de falhar. Todo usuário de hipertexto tem sucesso por alcançar algum lugar e alguma coisa. Como um usuário de hipertexto você também é livre para ser criativo. Você pode descobrir relacionamentos que não foram percebidos por mais ninguém. Você pode ler sobre coisas que não previa encontrar. A alegria de inesperadamente ler sobre alguma coisa nova e a oportunidade de aprendizagem acidental durante a tentativa de localizar um fato específico faz do hipertexto uma aventura prazerosa para muitas pessoas que de outro modo evitariam os computadores.”</a:t>
            </a:r>
          </a:p>
          <a:p>
            <a:pPr algn="r">
              <a:spcBef>
                <a:spcPct val="50000"/>
              </a:spcBef>
            </a:pPr>
            <a:r>
              <a:rPr lang="pt-BR">
                <a:latin typeface="Calibri" pitchFamily="34" charset="0"/>
              </a:rPr>
              <a:t>(SHNEIDERMAN, 1989 - pg. 2)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666D8-B2D7-4870-BD67-2719F43BAB5D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7"/>
          <p:cNvSpPr txBox="1">
            <a:spLocks noChangeArrowheads="1"/>
          </p:cNvSpPr>
          <p:nvPr/>
        </p:nvSpPr>
        <p:spPr bwMode="auto">
          <a:xfrm>
            <a:off x="995363" y="2714625"/>
            <a:ext cx="759970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900" dirty="0">
                <a:latin typeface="Calibri" pitchFamily="34" charset="0"/>
              </a:rPr>
              <a:t>&lt;h1 style=“</a:t>
            </a:r>
            <a:r>
              <a:rPr lang="pt-BR" sz="1900" dirty="0" err="1" smtClean="0">
                <a:latin typeface="Calibri" pitchFamily="34" charset="0"/>
              </a:rPr>
              <a:t>text-align</a:t>
            </a:r>
            <a:r>
              <a:rPr lang="pt-BR" sz="1900" dirty="0" smtClean="0">
                <a:latin typeface="Calibri" pitchFamily="34" charset="0"/>
              </a:rPr>
              <a:t>:</a:t>
            </a:r>
            <a:r>
              <a:rPr lang="pt-BR" sz="1900" dirty="0" err="1" smtClean="0">
                <a:latin typeface="Calibri" pitchFamily="34" charset="0"/>
              </a:rPr>
              <a:t>center</a:t>
            </a:r>
            <a:r>
              <a:rPr lang="pt-BR" sz="1900" dirty="0">
                <a:latin typeface="Calibri" pitchFamily="34" charset="0"/>
              </a:rPr>
              <a:t>”&gt;Departamento de Informática Aplicada&lt;/h1&gt;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066800" y="2500313"/>
            <a:ext cx="285750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3816350" y="2608263"/>
            <a:ext cx="214313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960438" y="2606675"/>
            <a:ext cx="214312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566863" y="2643188"/>
            <a:ext cx="428625" cy="1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 rot="5400000">
            <a:off x="1494631" y="2715419"/>
            <a:ext cx="142875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 rot="5400000">
            <a:off x="1924844" y="2713832"/>
            <a:ext cx="142875" cy="1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2138363" y="2643188"/>
            <a:ext cx="1714500" cy="15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rot="5400000">
            <a:off x="2066131" y="2715419"/>
            <a:ext cx="142875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rot="5400000">
            <a:off x="3780631" y="2713832"/>
            <a:ext cx="142875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4000500" y="2500313"/>
            <a:ext cx="378618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rot="5400000">
            <a:off x="7680325" y="2608263"/>
            <a:ext cx="214313" cy="158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7858125" y="2500313"/>
            <a:ext cx="500063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 rot="5400000">
            <a:off x="8251825" y="2608263"/>
            <a:ext cx="214313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 rot="5400000">
            <a:off x="7751763" y="2606675"/>
            <a:ext cx="214312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Box 36"/>
          <p:cNvSpPr txBox="1">
            <a:spLocks noChangeArrowheads="1"/>
          </p:cNvSpPr>
          <p:nvPr/>
        </p:nvSpPr>
        <p:spPr bwMode="auto">
          <a:xfrm>
            <a:off x="990600" y="17526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1200">
                <a:solidFill>
                  <a:srgbClr val="C00000"/>
                </a:solidFill>
                <a:latin typeface="Calibri" pitchFamily="34" charset="0"/>
              </a:rPr>
              <a:t>etiqueta </a:t>
            </a:r>
          </a:p>
          <a:p>
            <a:pPr algn="ctr"/>
            <a:r>
              <a:rPr lang="pt-BR" sz="1200">
                <a:solidFill>
                  <a:srgbClr val="C00000"/>
                </a:solidFill>
                <a:latin typeface="Calibri" pitchFamily="34" charset="0"/>
              </a:rPr>
              <a:t>inicial</a:t>
            </a:r>
          </a:p>
        </p:txBody>
      </p:sp>
      <p:sp>
        <p:nvSpPr>
          <p:cNvPr id="6162" name="TextBox 37"/>
          <p:cNvSpPr txBox="1">
            <a:spLocks noChangeArrowheads="1"/>
          </p:cNvSpPr>
          <p:nvPr/>
        </p:nvSpPr>
        <p:spPr bwMode="auto">
          <a:xfrm>
            <a:off x="1443038" y="2147888"/>
            <a:ext cx="695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1200">
                <a:solidFill>
                  <a:srgbClr val="00B050"/>
                </a:solidFill>
                <a:latin typeface="Calibri" pitchFamily="34" charset="0"/>
              </a:rPr>
              <a:t>atributo</a:t>
            </a:r>
          </a:p>
        </p:txBody>
      </p:sp>
      <p:sp>
        <p:nvSpPr>
          <p:cNvPr id="6163" name="TextBox 38"/>
          <p:cNvSpPr txBox="1">
            <a:spLocks noChangeArrowheads="1"/>
          </p:cNvSpPr>
          <p:nvPr/>
        </p:nvSpPr>
        <p:spPr bwMode="auto">
          <a:xfrm>
            <a:off x="2709863" y="2147888"/>
            <a:ext cx="515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1200">
                <a:solidFill>
                  <a:schemeClr val="tx2"/>
                </a:solidFill>
                <a:latin typeface="Calibri" pitchFamily="34" charset="0"/>
              </a:rPr>
              <a:t>valor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7813" y="1844675"/>
            <a:ext cx="814387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conteúdo</a:t>
            </a:r>
          </a:p>
        </p:txBody>
      </p:sp>
      <p:sp>
        <p:nvSpPr>
          <p:cNvPr id="6165" name="TextBox 40"/>
          <p:cNvSpPr txBox="1">
            <a:spLocks noChangeArrowheads="1"/>
          </p:cNvSpPr>
          <p:nvPr/>
        </p:nvSpPr>
        <p:spPr bwMode="auto">
          <a:xfrm>
            <a:off x="7715250" y="1752600"/>
            <a:ext cx="790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1200">
                <a:solidFill>
                  <a:srgbClr val="C00000"/>
                </a:solidFill>
                <a:latin typeface="Calibri" pitchFamily="34" charset="0"/>
              </a:rPr>
              <a:t>etiqueta </a:t>
            </a:r>
          </a:p>
          <a:p>
            <a:pPr algn="ctr"/>
            <a:r>
              <a:rPr lang="pt-BR" sz="1200">
                <a:solidFill>
                  <a:srgbClr val="C00000"/>
                </a:solidFill>
                <a:latin typeface="Calibri" pitchFamily="34" charset="0"/>
              </a:rPr>
              <a:t>final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52488" y="2428875"/>
            <a:ext cx="7715250" cy="6429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167" name="TextBox 42"/>
          <p:cNvSpPr txBox="1">
            <a:spLocks noChangeArrowheads="1"/>
          </p:cNvSpPr>
          <p:nvPr/>
        </p:nvSpPr>
        <p:spPr bwMode="auto">
          <a:xfrm>
            <a:off x="3719513" y="1357313"/>
            <a:ext cx="1981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1200">
                <a:latin typeface="Calibri" pitchFamily="34" charset="0"/>
              </a:rPr>
              <a:t>elemento h1</a:t>
            </a:r>
          </a:p>
          <a:p>
            <a:pPr algn="ctr"/>
            <a:r>
              <a:rPr lang="pt-BR" sz="1200">
                <a:latin typeface="Calibri" pitchFamily="34" charset="0"/>
              </a:rPr>
              <a:t>(heading= tópico, cabeçalho)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3894138" y="2606675"/>
            <a:ext cx="214312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HTML: Linguagem de </a:t>
            </a:r>
            <a:r>
              <a:rPr lang="pt-BR" sz="2800" b="1" u="sng" smtClean="0">
                <a:latin typeface="Arial" charset="0"/>
                <a:cs typeface="Arial" charset="0"/>
              </a:rPr>
              <a:t>Marcação</a:t>
            </a:r>
            <a:r>
              <a:rPr lang="pt-BR" sz="2800" smtClean="0">
                <a:latin typeface="Arial" charset="0"/>
                <a:cs typeface="Arial" charset="0"/>
              </a:rPr>
              <a:t> de HiperTexto</a:t>
            </a:r>
          </a:p>
        </p:txBody>
      </p:sp>
      <p:sp>
        <p:nvSpPr>
          <p:cNvPr id="6170" name="TextBox 9"/>
          <p:cNvSpPr txBox="1">
            <a:spLocks noChangeArrowheads="1"/>
          </p:cNvSpPr>
          <p:nvPr/>
        </p:nvSpPr>
        <p:spPr bwMode="auto">
          <a:xfrm>
            <a:off x="1000125" y="4532313"/>
            <a:ext cx="80724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&lt;p&gt;DIA (&lt;em&gt;Departamento de </a:t>
            </a:r>
            <a:r>
              <a:rPr lang="pt-BR" dirty="0" err="1">
                <a:latin typeface="Calibri" pitchFamily="34" charset="0"/>
              </a:rPr>
              <a:t>Informatica</a:t>
            </a:r>
            <a:r>
              <a:rPr lang="pt-BR" dirty="0">
                <a:latin typeface="Calibri" pitchFamily="34" charset="0"/>
              </a:rPr>
              <a:t> Aplicada&lt;/em&gt;) tem a missão ...&lt;/p&gt;</a:t>
            </a:r>
          </a:p>
          <a:p>
            <a:endParaRPr lang="pt-BR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&lt;p&gt;&lt;</a:t>
            </a:r>
            <a:r>
              <a:rPr lang="pt-BR" dirty="0" err="1">
                <a:latin typeface="Calibri" pitchFamily="34" charset="0"/>
              </a:rPr>
              <a:t>strong</a:t>
            </a:r>
            <a:r>
              <a:rPr lang="pt-BR" dirty="0">
                <a:latin typeface="Calibri" pitchFamily="34" charset="0"/>
              </a:rPr>
              <a:t>&gt;Contato&lt;/</a:t>
            </a:r>
            <a:r>
              <a:rPr lang="pt-BR" dirty="0" err="1">
                <a:latin typeface="Calibri" pitchFamily="34" charset="0"/>
              </a:rPr>
              <a:t>strong</a:t>
            </a:r>
            <a:r>
              <a:rPr lang="pt-BR" dirty="0">
                <a:latin typeface="Calibri" pitchFamily="34" charset="0"/>
              </a:rPr>
              <a:t>&gt; - </a:t>
            </a:r>
            <a:r>
              <a:rPr lang="pt-BR" dirty="0" smtClean="0">
                <a:latin typeface="Calibri" pitchFamily="34" charset="0"/>
              </a:rPr>
              <a:t>ccet@uniriotec.br&lt;</a:t>
            </a:r>
            <a:r>
              <a:rPr lang="pt-BR" dirty="0" err="1" smtClean="0">
                <a:latin typeface="Calibri" pitchFamily="34" charset="0"/>
              </a:rPr>
              <a:t>br</a:t>
            </a:r>
            <a:r>
              <a:rPr lang="pt-BR" dirty="0" smtClean="0">
                <a:latin typeface="Calibri" pitchFamily="34" charset="0"/>
              </a:rPr>
              <a:t>&gt;</a:t>
            </a:r>
            <a:endParaRPr lang="pt-BR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Universidade Federal do Estado do Rio de </a:t>
            </a:r>
            <a:r>
              <a:rPr lang="pt-BR" dirty="0" smtClean="0">
                <a:latin typeface="Calibri" pitchFamily="34" charset="0"/>
              </a:rPr>
              <a:t>Janeiro&lt;</a:t>
            </a:r>
            <a:r>
              <a:rPr lang="pt-BR" dirty="0" err="1" smtClean="0">
                <a:latin typeface="Calibri" pitchFamily="34" charset="0"/>
              </a:rPr>
              <a:t>br</a:t>
            </a:r>
            <a:r>
              <a:rPr lang="pt-BR" dirty="0" smtClean="0">
                <a:latin typeface="Calibri" pitchFamily="34" charset="0"/>
              </a:rPr>
              <a:t>&gt;</a:t>
            </a:r>
            <a:endParaRPr lang="pt-BR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Avenida Pasteur, 458, sala </a:t>
            </a:r>
            <a:r>
              <a:rPr lang="pt-BR" dirty="0" smtClean="0">
                <a:latin typeface="Calibri" pitchFamily="34" charset="0"/>
              </a:rPr>
              <a:t>114&lt;</a:t>
            </a:r>
            <a:r>
              <a:rPr lang="pt-BR" dirty="0" err="1" smtClean="0">
                <a:latin typeface="Calibri" pitchFamily="34" charset="0"/>
              </a:rPr>
              <a:t>br</a:t>
            </a:r>
            <a:r>
              <a:rPr lang="pt-BR" dirty="0" smtClean="0">
                <a:latin typeface="Calibri" pitchFamily="34" charset="0"/>
              </a:rPr>
              <a:t>&gt;</a:t>
            </a:r>
            <a:endParaRPr lang="pt-BR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22280-240, Urca, Rio de Janeiro, RJ, Brasil&lt;/p&gt;</a:t>
            </a:r>
          </a:p>
        </p:txBody>
      </p:sp>
      <p:sp>
        <p:nvSpPr>
          <p:cNvPr id="6171" name="TextBox 10"/>
          <p:cNvSpPr txBox="1">
            <a:spLocks noChangeArrowheads="1"/>
          </p:cNvSpPr>
          <p:nvPr/>
        </p:nvSpPr>
        <p:spPr bwMode="auto">
          <a:xfrm>
            <a:off x="142875" y="3700463"/>
            <a:ext cx="46434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>
                <a:latin typeface="Calibri" pitchFamily="34" charset="0"/>
              </a:rPr>
              <a:t>ANINHAMENTO das etiquetas (uma dentro da outra)</a:t>
            </a:r>
          </a:p>
          <a:p>
            <a:r>
              <a:rPr lang="pt-BR" sz="1600">
                <a:latin typeface="Calibri" pitchFamily="34" charset="0"/>
              </a:rPr>
              <a:t>Sim:  </a:t>
            </a:r>
            <a:r>
              <a:rPr lang="pt-BR" sz="1600">
                <a:solidFill>
                  <a:srgbClr val="FF0000"/>
                </a:solidFill>
                <a:latin typeface="Calibri" pitchFamily="34" charset="0"/>
              </a:rPr>
              <a:t>[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1600">
                <a:solidFill>
                  <a:srgbClr val="0070C0"/>
                </a:solidFill>
                <a:latin typeface="Calibri" pitchFamily="34" charset="0"/>
              </a:rPr>
              <a:t>( )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1600">
                <a:solidFill>
                  <a:srgbClr val="FF0000"/>
                </a:solidFill>
                <a:latin typeface="Calibri" pitchFamily="34" charset="0"/>
              </a:rPr>
              <a:t>]</a:t>
            </a:r>
            <a:r>
              <a:rPr lang="pt-BR" sz="1600">
                <a:latin typeface="Calibri" pitchFamily="34" charset="0"/>
              </a:rPr>
              <a:t> </a:t>
            </a:r>
            <a:br>
              <a:rPr lang="pt-BR" sz="1600">
                <a:latin typeface="Calibri" pitchFamily="34" charset="0"/>
              </a:rPr>
            </a:br>
            <a:r>
              <a:rPr lang="pt-BR" sz="1600">
                <a:latin typeface="Calibri" pitchFamily="34" charset="0"/>
              </a:rPr>
              <a:t>Não:  </a:t>
            </a:r>
            <a:r>
              <a:rPr lang="pt-BR" sz="1600">
                <a:solidFill>
                  <a:srgbClr val="FF0000"/>
                </a:solidFill>
                <a:latin typeface="Calibri" pitchFamily="34" charset="0"/>
              </a:rPr>
              <a:t>[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160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1600">
                <a:solidFill>
                  <a:srgbClr val="FF0000"/>
                </a:solidFill>
                <a:latin typeface="Calibri" pitchFamily="34" charset="0"/>
              </a:rPr>
              <a:t>]</a:t>
            </a:r>
            <a:r>
              <a:rPr lang="pt-BR" sz="1600">
                <a:latin typeface="Calibri" pitchFamily="34" charset="0"/>
              </a:rPr>
              <a:t> </a:t>
            </a:r>
            <a:r>
              <a:rPr lang="pt-BR" sz="1600">
                <a:solidFill>
                  <a:srgbClr val="0070C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172" name="TextBox 11"/>
          <p:cNvSpPr txBox="1">
            <a:spLocks noChangeArrowheads="1"/>
          </p:cNvSpPr>
          <p:nvPr/>
        </p:nvSpPr>
        <p:spPr bwMode="auto">
          <a:xfrm>
            <a:off x="6854825" y="5394325"/>
            <a:ext cx="1857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600" dirty="0">
                <a:latin typeface="Calibri" pitchFamily="34" charset="0"/>
              </a:rPr>
              <a:t>Elementos vazios </a:t>
            </a:r>
          </a:p>
          <a:p>
            <a:pPr algn="ctr"/>
            <a:r>
              <a:rPr lang="pt-BR" sz="1600" dirty="0">
                <a:latin typeface="Calibri" pitchFamily="34" charset="0"/>
              </a:rPr>
              <a:t>(sem conteúdo</a:t>
            </a:r>
            <a:r>
              <a:rPr lang="pt-BR" sz="1600" dirty="0" smtClean="0">
                <a:latin typeface="Calibri" pitchFamily="34" charset="0"/>
              </a:rPr>
              <a:t>)</a:t>
            </a:r>
            <a:endParaRPr lang="pt-BR" sz="1600" dirty="0">
              <a:latin typeface="Calibri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6354763" y="5562600"/>
            <a:ext cx="6429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1179513" y="2320925"/>
            <a:ext cx="357188" cy="158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1643857" y="2499519"/>
            <a:ext cx="285750" cy="1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2858294" y="2499519"/>
            <a:ext cx="285750" cy="15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5538788" y="2320925"/>
            <a:ext cx="357188" cy="15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896225" y="2320925"/>
            <a:ext cx="35718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445000" y="2085975"/>
            <a:ext cx="538163" cy="4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7A53D-D78E-484D-89BE-24C326D986C5}" type="slidenum">
              <a:rPr lang="pt-BR"/>
              <a:pPr>
                <a:defRPr/>
              </a:pPr>
              <a:t>4</a:t>
            </a:fld>
            <a:endParaRPr lang="pt-BR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  <p:sp>
        <p:nvSpPr>
          <p:cNvPr id="43" name="Right Brace 42"/>
          <p:cNvSpPr/>
          <p:nvPr/>
        </p:nvSpPr>
        <p:spPr>
          <a:xfrm rot="16200000">
            <a:off x="4143376" y="2389187"/>
            <a:ext cx="214312" cy="4214813"/>
          </a:xfrm>
          <a:prstGeom prst="rightBrace">
            <a:avLst>
              <a:gd name="adj1" fmla="val 3677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Right Brace 43"/>
          <p:cNvSpPr/>
          <p:nvPr/>
        </p:nvSpPr>
        <p:spPr>
          <a:xfrm rot="16200000">
            <a:off x="4750593" y="567532"/>
            <a:ext cx="214313" cy="7143750"/>
          </a:xfrm>
          <a:prstGeom prst="rightBrace">
            <a:avLst>
              <a:gd name="adj1" fmla="val 3677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46" name="Straight Connector 45"/>
          <p:cNvCxnSpPr>
            <a:stCxn id="44" idx="0"/>
          </p:cNvCxnSpPr>
          <p:nvPr/>
        </p:nvCxnSpPr>
        <p:spPr>
          <a:xfrm>
            <a:off x="1285875" y="4246563"/>
            <a:ext cx="0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2"/>
          </p:cNvCxnSpPr>
          <p:nvPr/>
        </p:nvCxnSpPr>
        <p:spPr>
          <a:xfrm rot="10800000" flipV="1">
            <a:off x="8429625" y="4246563"/>
            <a:ext cx="0" cy="35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6" name="Rectangle 49"/>
          <p:cNvSpPr>
            <a:spLocks noChangeArrowheads="1"/>
          </p:cNvSpPr>
          <p:nvPr/>
        </p:nvSpPr>
        <p:spPr bwMode="auto">
          <a:xfrm>
            <a:off x="4714875" y="3675063"/>
            <a:ext cx="306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p</a:t>
            </a:r>
            <a:endParaRPr lang="pt-BR"/>
          </a:p>
        </p:txBody>
      </p:sp>
      <p:sp>
        <p:nvSpPr>
          <p:cNvPr id="6187" name="Rectangle 50"/>
          <p:cNvSpPr>
            <a:spLocks noChangeArrowheads="1"/>
          </p:cNvSpPr>
          <p:nvPr/>
        </p:nvSpPr>
        <p:spPr bwMode="auto">
          <a:xfrm>
            <a:off x="4000500" y="4103688"/>
            <a:ext cx="484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latin typeface="Calibri" pitchFamily="34" charset="0"/>
              </a:rPr>
              <a:t>em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HTML: </a:t>
            </a:r>
            <a:r>
              <a:rPr lang="pt-BR" sz="2800" b="1" u="sng" smtClean="0">
                <a:latin typeface="Arial" charset="0"/>
                <a:cs typeface="Arial" charset="0"/>
              </a:rPr>
              <a:t>Linguagem</a:t>
            </a:r>
            <a:r>
              <a:rPr lang="pt-BR" sz="2800" smtClean="0">
                <a:latin typeface="Arial" charset="0"/>
                <a:cs typeface="Arial" charset="0"/>
              </a:rPr>
              <a:t> de Marcação de HiperTexto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smtClean="0">
                <a:latin typeface="Arial" charset="0"/>
                <a:cs typeface="Arial" charset="0"/>
              </a:rPr>
              <a:t>Linguagem = sistema de signos que serve de meio de comunicação (linguagem escrita, verbal, visual etc.)</a:t>
            </a:r>
          </a:p>
          <a:p>
            <a:pPr eaLnBrk="1" hangingPunct="1"/>
            <a:r>
              <a:rPr lang="pt-BR" sz="2400" smtClean="0">
                <a:latin typeface="Arial" charset="0"/>
                <a:cs typeface="Arial" charset="0"/>
              </a:rPr>
              <a:t>Língua = palavras (vocabulário) + sintaxe (regras) + uso</a:t>
            </a:r>
          </a:p>
          <a:p>
            <a:pPr eaLnBrk="1" hangingPunct="1"/>
            <a:endParaRPr lang="pt-BR" sz="2400" smtClean="0">
              <a:latin typeface="Arial" charset="0"/>
              <a:cs typeface="Arial" charset="0"/>
            </a:endParaRPr>
          </a:p>
          <a:p>
            <a:pPr eaLnBrk="1" hangingPunct="1"/>
            <a:endParaRPr lang="pt-BR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pt-BR" sz="2400" smtClean="0">
                <a:latin typeface="Arial" charset="0"/>
                <a:cs typeface="Arial" charset="0"/>
              </a:rPr>
              <a:t>HTML define:</a:t>
            </a:r>
            <a:endParaRPr lang="pt-BR" sz="1800" smtClean="0">
              <a:latin typeface="Arial" charset="0"/>
              <a:cs typeface="Arial" charset="0"/>
            </a:endParaRPr>
          </a:p>
          <a:p>
            <a:pPr lvl="1" eaLnBrk="1" hangingPunct="1"/>
            <a:r>
              <a:rPr lang="pt-BR" sz="2000" smtClean="0">
                <a:latin typeface="Arial" charset="0"/>
                <a:cs typeface="Arial" charset="0"/>
              </a:rPr>
              <a:t>VOCABULÁRIO: conjunto de “palavras” (elementos, atributos e valores) para a escrita de páginas Web</a:t>
            </a:r>
          </a:p>
          <a:p>
            <a:pPr lvl="1" eaLnBrk="1" hangingPunct="1"/>
            <a:r>
              <a:rPr lang="pt-BR" sz="2000" smtClean="0">
                <a:latin typeface="Arial" charset="0"/>
                <a:cs typeface="Arial" charset="0"/>
              </a:rPr>
              <a:t>SINTAXE: regras de como escrever as marcações</a:t>
            </a:r>
          </a:p>
          <a:p>
            <a:pPr lvl="1" eaLnBrk="1" hangingPunct="1"/>
            <a:r>
              <a:rPr lang="pt-BR" sz="2000" smtClean="0">
                <a:latin typeface="Arial" charset="0"/>
                <a:cs typeface="Arial" charset="0"/>
              </a:rPr>
              <a:t>USO: </a:t>
            </a:r>
            <a:br>
              <a:rPr lang="pt-BR" sz="2000" smtClean="0">
                <a:latin typeface="Arial" charset="0"/>
                <a:cs typeface="Arial" charset="0"/>
              </a:rPr>
            </a:br>
            <a:r>
              <a:rPr lang="pt-BR" sz="2000" smtClean="0">
                <a:latin typeface="Arial" charset="0"/>
                <a:cs typeface="Arial" charset="0"/>
              </a:rPr>
              <a:t>evolui ao longo do tempo (v 2.0 / 3.2 / 4.0 / 4.01 / 5.0), algumas palavras caem em desuso (deprecated) e outras são adicionadas.</a:t>
            </a:r>
          </a:p>
          <a:p>
            <a:pPr eaLnBrk="1" hangingPunct="1">
              <a:buFont typeface="Wingdings" pitchFamily="2" charset="2"/>
              <a:buNone/>
            </a:pPr>
            <a:endParaRPr lang="pt-BR" sz="1800" smtClean="0">
              <a:latin typeface="Arial" charset="0"/>
              <a:cs typeface="Arial" charset="0"/>
            </a:endParaRPr>
          </a:p>
        </p:txBody>
      </p:sp>
      <p:grpSp>
        <p:nvGrpSpPr>
          <p:cNvPr id="7172" name="Group 45"/>
          <p:cNvGrpSpPr>
            <a:grpSpLocks/>
          </p:cNvGrpSpPr>
          <p:nvPr/>
        </p:nvGrpSpPr>
        <p:grpSpPr bwMode="auto">
          <a:xfrm>
            <a:off x="1214438" y="5900738"/>
            <a:ext cx="2860675" cy="457200"/>
            <a:chOff x="2051050" y="5857892"/>
            <a:chExt cx="2860486" cy="457200"/>
          </a:xfrm>
        </p:grpSpPr>
        <p:pic>
          <p:nvPicPr>
            <p:cNvPr id="7181" name="Picture 7" descr="w3c_hom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1050" y="5857892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2843213" y="5922979"/>
              <a:ext cx="20683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b="1">
                  <a:latin typeface="Calibri" pitchFamily="34" charset="0"/>
                </a:rPr>
                <a:t>http://www.w3.org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EE576-F9B7-44F2-BC14-85038C54FD30}" type="slidenum">
              <a:rPr lang="pt-BR"/>
              <a:pPr>
                <a:defRPr/>
              </a:pPr>
              <a:t>5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2781300" y="2538413"/>
            <a:ext cx="1504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dicionário</a:t>
            </a:r>
          </a:p>
        </p:txBody>
      </p:sp>
      <p:sp>
        <p:nvSpPr>
          <p:cNvPr id="7176" name="TextBox 9"/>
          <p:cNvSpPr txBox="1">
            <a:spLocks noChangeArrowheads="1"/>
          </p:cNvSpPr>
          <p:nvPr/>
        </p:nvSpPr>
        <p:spPr bwMode="auto">
          <a:xfrm>
            <a:off x="5676900" y="2538413"/>
            <a:ext cx="1538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gramática</a:t>
            </a:r>
          </a:p>
        </p:txBody>
      </p:sp>
      <p:sp>
        <p:nvSpPr>
          <p:cNvPr id="7177" name="TextBox 12"/>
          <p:cNvSpPr txBox="1">
            <a:spLocks noChangeArrowheads="1"/>
          </p:cNvSpPr>
          <p:nvPr/>
        </p:nvSpPr>
        <p:spPr bwMode="auto">
          <a:xfrm>
            <a:off x="7545388" y="2538413"/>
            <a:ext cx="1384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literatura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3464719" y="964406"/>
            <a:ext cx="142875" cy="3071813"/>
          </a:xfrm>
          <a:prstGeom prst="leftBrace">
            <a:avLst>
              <a:gd name="adj1" fmla="val 30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Left Brace 14"/>
          <p:cNvSpPr/>
          <p:nvPr/>
        </p:nvSpPr>
        <p:spPr>
          <a:xfrm rot="16200000">
            <a:off x="6357938" y="1428750"/>
            <a:ext cx="142875" cy="2143125"/>
          </a:xfrm>
          <a:prstGeom prst="leftBrace">
            <a:avLst>
              <a:gd name="adj1" fmla="val 30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Left Brace 15"/>
          <p:cNvSpPr/>
          <p:nvPr/>
        </p:nvSpPr>
        <p:spPr>
          <a:xfrm rot="16200000">
            <a:off x="8108156" y="2178844"/>
            <a:ext cx="142875" cy="642938"/>
          </a:xfrm>
          <a:prstGeom prst="leftBrace">
            <a:avLst>
              <a:gd name="adj1" fmla="val 307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HTML x CSS (Folhas de Estilo em Cascata)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500" smtClean="0">
                <a:latin typeface="Arial" charset="0"/>
                <a:cs typeface="Arial" charset="0"/>
              </a:rPr>
              <a:t>HTML</a:t>
            </a:r>
          </a:p>
          <a:p>
            <a:pPr lvl="1" eaLnBrk="1" hangingPunct="1"/>
            <a:r>
              <a:rPr lang="pt-BR" sz="2100" smtClean="0">
                <a:latin typeface="Arial" charset="0"/>
                <a:cs typeface="Arial" charset="0"/>
              </a:rPr>
              <a:t>Estruturação do documento em elementos</a:t>
            </a:r>
            <a:br>
              <a:rPr lang="pt-BR" sz="2100" smtClean="0">
                <a:latin typeface="Arial" charset="0"/>
                <a:cs typeface="Arial" charset="0"/>
              </a:rPr>
            </a:br>
            <a:r>
              <a:rPr lang="pt-BR" sz="2100" smtClean="0">
                <a:latin typeface="Arial" charset="0"/>
                <a:cs typeface="Arial" charset="0"/>
              </a:rPr>
              <a:t>(estrutura, semântica, tipos de informação)</a:t>
            </a:r>
          </a:p>
          <a:p>
            <a:pPr lvl="1" eaLnBrk="1" hangingPunct="1"/>
            <a:endParaRPr lang="pt-BR" sz="2100" smtClean="0">
              <a:latin typeface="Arial" charset="0"/>
              <a:cs typeface="Arial" charset="0"/>
            </a:endParaRPr>
          </a:p>
          <a:p>
            <a:pPr eaLnBrk="1" hangingPunct="1"/>
            <a:r>
              <a:rPr lang="pt-BR" sz="2500" smtClean="0">
                <a:latin typeface="Arial" charset="0"/>
                <a:cs typeface="Arial" charset="0"/>
              </a:rPr>
              <a:t>CSS: Cascading Style Sheets</a:t>
            </a:r>
          </a:p>
          <a:p>
            <a:pPr lvl="1" eaLnBrk="1" hangingPunct="1"/>
            <a:r>
              <a:rPr lang="pt-BR" sz="2100" smtClean="0">
                <a:latin typeface="Arial" charset="0"/>
                <a:cs typeface="Arial" charset="0"/>
              </a:rPr>
              <a:t>Formatação dos elementos </a:t>
            </a:r>
            <a:br>
              <a:rPr lang="pt-BR" sz="2100" smtClean="0">
                <a:latin typeface="Arial" charset="0"/>
                <a:cs typeface="Arial" charset="0"/>
              </a:rPr>
            </a:br>
            <a:r>
              <a:rPr lang="pt-BR" sz="2100" smtClean="0">
                <a:latin typeface="Arial" charset="0"/>
                <a:cs typeface="Arial" charset="0"/>
              </a:rPr>
              <a:t>(visual, apresentação, aparência das informações)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428625" y="5314950"/>
            <a:ext cx="842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latin typeface="Calibri" pitchFamily="34" charset="0"/>
              </a:rPr>
              <a:t>&lt;p style="</a:t>
            </a:r>
            <a:r>
              <a:rPr lang="pt-BR" sz="2000">
                <a:solidFill>
                  <a:schemeClr val="tx2"/>
                </a:solidFill>
                <a:latin typeface="Calibri" pitchFamily="34" charset="0"/>
              </a:rPr>
              <a:t>font-family: Arial, Helvetica, sans-serif; text-align:justify; </a:t>
            </a:r>
            <a:r>
              <a:rPr lang="pt-BR" sz="2000">
                <a:latin typeface="Calibri" pitchFamily="34" charset="0"/>
              </a:rPr>
              <a:t>"&gt;...&lt;/p&gt;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7E1CE-6947-4AD3-A254-5B06DFBD76CA}" type="slidenum">
              <a:rPr lang="pt-BR"/>
              <a:pPr>
                <a:defRPr/>
              </a:pPr>
              <a:t>6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500063" y="4529138"/>
            <a:ext cx="2941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HTML: elemento parágrafo</a:t>
            </a: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1500188" y="4814888"/>
            <a:ext cx="3313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CSS: formatação do parágrafo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63550" y="5135563"/>
            <a:ext cx="500063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642269" y="5242719"/>
            <a:ext cx="28575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HTML e XHTML</a:t>
            </a:r>
          </a:p>
          <a:p>
            <a:pPr lvl="1" eaLnBrk="1" hangingPunct="1"/>
            <a:r>
              <a:rPr lang="pt-BR" smtClean="0"/>
              <a:t>Estruturação do Documento</a:t>
            </a:r>
          </a:p>
          <a:p>
            <a:pPr lvl="1" eaLnBrk="1" hangingPunct="1"/>
            <a:r>
              <a:rPr lang="pt-BR" smtClean="0"/>
              <a:t>Texto</a:t>
            </a:r>
          </a:p>
          <a:p>
            <a:pPr lvl="1" eaLnBrk="1" hangingPunct="1"/>
            <a:r>
              <a:rPr lang="pt-BR" smtClean="0"/>
              <a:t>Imagem</a:t>
            </a:r>
          </a:p>
          <a:p>
            <a:pPr lvl="1" eaLnBrk="1" hangingPunct="1"/>
            <a:r>
              <a:rPr lang="pt-BR" smtClean="0"/>
              <a:t>Ligações (</a:t>
            </a:r>
            <a:r>
              <a:rPr lang="pt-BR" i="1" smtClean="0"/>
              <a:t>links</a:t>
            </a:r>
            <a:r>
              <a:rPr lang="pt-BR" smtClean="0"/>
              <a:t>)</a:t>
            </a:r>
          </a:p>
          <a:p>
            <a:pPr lvl="1" eaLnBrk="1" hangingPunct="1"/>
            <a:r>
              <a:rPr lang="pt-BR" smtClean="0"/>
              <a:t>Embutir Objetos (imagem, som, vídeo...)</a:t>
            </a:r>
          </a:p>
          <a:p>
            <a:pPr lvl="1" eaLnBrk="1" hangingPunct="1"/>
            <a:r>
              <a:rPr lang="pt-BR" smtClean="0"/>
              <a:t>Tabela</a:t>
            </a:r>
          </a:p>
          <a:p>
            <a:pPr lvl="1" eaLnBrk="1" hangingPunct="1"/>
            <a:r>
              <a:rPr lang="pt-BR" smtClean="0"/>
              <a:t>Formulário</a:t>
            </a:r>
          </a:p>
          <a:p>
            <a:pPr eaLnBrk="1" hangingPunct="1"/>
            <a:r>
              <a:rPr lang="pt-BR" smtClean="0"/>
              <a:t>CSS</a:t>
            </a:r>
          </a:p>
          <a:p>
            <a:pPr lvl="1" eaLnBrk="1" hangingPunct="1"/>
            <a:r>
              <a:rPr lang="pt-BR" smtClean="0"/>
              <a:t>Estilos para formatação dos elementos</a:t>
            </a:r>
          </a:p>
          <a:p>
            <a:pPr lvl="1" eaLnBrk="1" hangingPunct="1"/>
            <a:r>
              <a:rPr lang="pt-BR" smtClean="0"/>
              <a:t>Diagramação (sem Tabela, </a:t>
            </a:r>
            <a:r>
              <a:rPr lang="pt-BR" i="1" smtClean="0"/>
              <a:t>Tableless</a:t>
            </a:r>
            <a:r>
              <a:rPr lang="pt-BR" smtClean="0"/>
              <a:t>)</a:t>
            </a: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smtClean="0">
                <a:latin typeface="Arial" charset="0"/>
                <a:cs typeface="Arial" charset="0"/>
              </a:rPr>
              <a:t>O que se constrói com HTML e CSS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4F950-93DF-4056-A4F3-4367526FE652}" type="slidenum">
              <a:rPr lang="pt-BR"/>
              <a:pPr>
                <a:defRPr/>
              </a:pPr>
              <a:t>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UNIRIO, BSI, Pimentel,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504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HTML: Linguagem de Marcação de HiperTexto (HyperText Markup Language)</vt:lpstr>
      <vt:lpstr>HTML: Linguagem de Marcação de HiperTexto</vt:lpstr>
      <vt:lpstr>HTML: Linguagem de Marcação de HiperTexto</vt:lpstr>
      <vt:lpstr>HTML: Linguagem de Marcação de HiperTexto</vt:lpstr>
      <vt:lpstr>HTML: Linguagem de Marcação de HiperTexto</vt:lpstr>
      <vt:lpstr>HTML x CSS (Folhas de Estilo em Cascata)</vt:lpstr>
      <vt:lpstr>O que se constrói com HTML e 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Pimentel</dc:creator>
  <cp:lastModifiedBy>Pimentel</cp:lastModifiedBy>
  <cp:revision>39</cp:revision>
  <dcterms:created xsi:type="dcterms:W3CDTF">2009-08-18T10:23:03Z</dcterms:created>
  <dcterms:modified xsi:type="dcterms:W3CDTF">2011-08-30T21:03:00Z</dcterms:modified>
</cp:coreProperties>
</file>