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65" r:id="rId10"/>
    <p:sldId id="266" r:id="rId11"/>
    <p:sldId id="267" r:id="rId12"/>
    <p:sldId id="260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9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2B9A-BA3D-43B4-9E2A-190C9E13C0A0}" type="datetimeFigureOut">
              <a:rPr lang="pt-BR" smtClean="0"/>
              <a:pPr/>
              <a:t>08/06/2010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29CAC-5F21-4D59-9B66-119C9A5DD5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34D6C-5F5F-43B8-8C9A-4AAC96E743A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29CAC-5F21-4D59-9B66-119C9A5DD54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pw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32064" y="142853"/>
            <a:ext cx="1001512" cy="52068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28596" y="1000108"/>
            <a:ext cx="8501122" cy="71438"/>
            <a:chOff x="428596" y="1000108"/>
            <a:chExt cx="8501122" cy="7143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28596" y="1000108"/>
              <a:ext cx="8501122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8596" y="1000108"/>
              <a:ext cx="4286280" cy="7143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10800000" flipV="1">
            <a:off x="428596" y="6345078"/>
            <a:ext cx="8501122" cy="71438"/>
            <a:chOff x="580996" y="1152508"/>
            <a:chExt cx="8501122" cy="714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80996" y="1152508"/>
              <a:ext cx="8501122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80996" y="1152508"/>
              <a:ext cx="4286280" cy="7143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142984"/>
            <a:ext cx="8643998" cy="49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Pimentel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/13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48E8-D0D1-46D5-B1A0-6B503FF90CE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mentel@unirio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kscape.org/" TargetMode="External"/><Relationship Id="rId2" Type="http://schemas.openxmlformats.org/officeDocument/2006/relationships/hyperlink" Target="http://www.gim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35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1/13</a:t>
            </a:r>
            <a:endParaRPr lang="en-US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628650" y="4508500"/>
            <a:ext cx="802798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/>
              <a:t>Pimentel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hlinkClick r:id="rId3"/>
              </a:rPr>
              <a:t>pimentel@uniriotec.br</a:t>
            </a:r>
            <a:endParaRPr lang="en-US" sz="2400" dirty="0"/>
          </a:p>
          <a:p>
            <a:pPr algn="ctr">
              <a:spcBef>
                <a:spcPct val="20000"/>
              </a:spcBef>
            </a:pPr>
            <a:endParaRPr lang="en-US" sz="2000" dirty="0"/>
          </a:p>
          <a:p>
            <a:pPr algn="ctr">
              <a:spcBef>
                <a:spcPct val="20000"/>
              </a:spcBef>
            </a:pPr>
            <a:r>
              <a:rPr lang="en-US" sz="2000" dirty="0"/>
              <a:t>UNIRIO, </a:t>
            </a:r>
            <a:r>
              <a:rPr lang="en-US" sz="2000" dirty="0" smtClean="0"/>
              <a:t>2010</a:t>
            </a:r>
            <a:endParaRPr lang="en-US" sz="2000" dirty="0"/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1071563" y="2571744"/>
            <a:ext cx="742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/>
              <a:t>Edição </a:t>
            </a:r>
            <a:r>
              <a:rPr lang="pt-BR" sz="4000" dirty="0" smtClean="0"/>
              <a:t>de imagens </a:t>
            </a:r>
            <a:endParaRPr lang="pt-BR" sz="4000" dirty="0"/>
          </a:p>
        </p:txBody>
      </p:sp>
      <p:pic>
        <p:nvPicPr>
          <p:cNvPr id="8" name="Picture 7" descr="dpw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6284" y="152390"/>
            <a:ext cx="3554282" cy="1847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89829" y="1714488"/>
            <a:ext cx="1896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DESENVOLVIMENTO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82" y="2000240"/>
            <a:ext cx="1439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PÁGINAS  WEB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6182" y="1705344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DE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Edição: ajustar cores</a:t>
            </a:r>
            <a:endParaRPr lang="pt-BR" sz="36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en-US" dirty="0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10/13</a:t>
            </a:r>
            <a:endParaRPr lang="en-US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UNIRIO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643998" cy="498317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Cores</a:t>
            </a:r>
          </a:p>
          <a:p>
            <a:r>
              <a:rPr lang="pt-BR" sz="2400" b="1" dirty="0" smtClean="0"/>
              <a:t>Brilho</a:t>
            </a:r>
          </a:p>
          <a:p>
            <a:r>
              <a:rPr lang="pt-BR" sz="2400" b="1" dirty="0" smtClean="0"/>
              <a:t>Contraste</a:t>
            </a:r>
          </a:p>
          <a:p>
            <a:r>
              <a:rPr lang="pt-BR" sz="2400" b="1" dirty="0" smtClean="0"/>
              <a:t>Substituição e equilíbrio de cores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14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285720" y="2845354"/>
            <a:ext cx="5429288" cy="3298290"/>
            <a:chOff x="3071802" y="2845354"/>
            <a:chExt cx="5429288" cy="3298290"/>
          </a:xfrm>
        </p:grpSpPr>
        <p:pic>
          <p:nvPicPr>
            <p:cNvPr id="19" name="Picture 18" descr="curva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937" y="3252426"/>
              <a:ext cx="2427195" cy="2891218"/>
            </a:xfrm>
            <a:prstGeom prst="rect">
              <a:avLst/>
            </a:prstGeom>
          </p:spPr>
        </p:pic>
        <p:pic>
          <p:nvPicPr>
            <p:cNvPr id="21" name="Picture 20" descr="curv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895" y="3252426"/>
              <a:ext cx="2427195" cy="2891217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604664" y="4674729"/>
              <a:ext cx="467534" cy="29220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2845354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Editando o brilho de uma imagem:</a:t>
              </a:r>
              <a:endParaRPr lang="pt-BR" dirty="0"/>
            </a:p>
          </p:txBody>
        </p:sp>
      </p:grpSp>
      <p:pic>
        <p:nvPicPr>
          <p:cNvPr id="26" name="Picture 25" descr="bond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1714488"/>
            <a:ext cx="1917065" cy="2100266"/>
          </a:xfrm>
          <a:prstGeom prst="rect">
            <a:avLst/>
          </a:prstGeom>
        </p:spPr>
      </p:pic>
      <p:pic>
        <p:nvPicPr>
          <p:cNvPr id="27" name="Picture 26" descr="bonde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1495" y="4071942"/>
            <a:ext cx="1915727" cy="2098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57950" y="107154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Editando a cor de uma imagem: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 smtClean="0"/>
              <a:t>Edição: filtros</a:t>
            </a:r>
            <a:endParaRPr lang="pt-BR" sz="36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11/13</a:t>
            </a:r>
            <a:endParaRPr lang="en-US" dirty="0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643998" cy="4983179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Artístico</a:t>
            </a:r>
          </a:p>
          <a:p>
            <a:r>
              <a:rPr lang="pt-BR" sz="2800" b="1" dirty="0" smtClean="0"/>
              <a:t>Blur</a:t>
            </a:r>
          </a:p>
          <a:p>
            <a:r>
              <a:rPr lang="pt-BR" sz="2800" b="1" dirty="0" smtClean="0"/>
              <a:t>Distorcer</a:t>
            </a:r>
          </a:p>
          <a:p>
            <a:r>
              <a:rPr lang="pt-BR" sz="2800" b="1" dirty="0" smtClean="0"/>
              <a:t>Testurizar</a:t>
            </a:r>
            <a:endParaRPr lang="pt-BR" sz="2800" dirty="0" smtClean="0"/>
          </a:p>
          <a:p>
            <a:pPr>
              <a:buNone/>
            </a:pPr>
            <a:endParaRPr lang="pt-BR" sz="1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180042" y="3416858"/>
            <a:ext cx="6783916" cy="2707528"/>
            <a:chOff x="2143108" y="3416858"/>
            <a:chExt cx="6783916" cy="2707528"/>
          </a:xfrm>
        </p:grpSpPr>
        <p:pic>
          <p:nvPicPr>
            <p:cNvPr id="17" name="Picture 16" descr="mosaico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5580" y="3821286"/>
              <a:ext cx="3070800" cy="2303100"/>
            </a:xfrm>
            <a:prstGeom prst="rect">
              <a:avLst/>
            </a:prstGeom>
          </p:spPr>
        </p:pic>
        <p:pic>
          <p:nvPicPr>
            <p:cNvPr id="18" name="Picture 17" descr="mosaic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7884" y="3821909"/>
              <a:ext cx="3069140" cy="2301855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>
              <a:off x="5286380" y="4857760"/>
              <a:ext cx="571504" cy="42862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8" y="3416858"/>
              <a:ext cx="478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Transformando uma imagem em um mosaico: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3600" dirty="0" smtClean="0"/>
              <a:t>Edição: retoques</a:t>
            </a:r>
            <a:endParaRPr lang="pt-BR" sz="3600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dirty="0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12/13</a:t>
            </a:r>
            <a:endParaRPr lang="en-US" dirty="0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643998" cy="4983179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Retoque</a:t>
            </a:r>
          </a:p>
          <a:p>
            <a:r>
              <a:rPr lang="pt-BR" sz="2800" b="1" dirty="0" smtClean="0"/>
              <a:t>Restauração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16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571604" y="2428868"/>
            <a:ext cx="6000792" cy="3857652"/>
            <a:chOff x="1500166" y="2428868"/>
            <a:chExt cx="6000792" cy="3857652"/>
          </a:xfrm>
        </p:grpSpPr>
        <p:pic>
          <p:nvPicPr>
            <p:cNvPr id="21" name="Picture 20" descr="eu0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510" y="2762195"/>
              <a:ext cx="2643188" cy="3524251"/>
            </a:xfrm>
            <a:prstGeom prst="rect">
              <a:avLst/>
            </a:prstGeom>
          </p:spPr>
        </p:pic>
        <p:pic>
          <p:nvPicPr>
            <p:cNvPr id="22" name="Picture 21" descr="eu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658" y="2762120"/>
              <a:ext cx="2643300" cy="352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500166" y="2428868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Retocando uma imagem: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3600" dirty="0" smtClean="0"/>
              <a:t>Edição: composição</a:t>
            </a:r>
            <a:endParaRPr lang="pt-BR" sz="3600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dirty="0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13/13</a:t>
            </a:r>
            <a:endParaRPr lang="en-US" dirty="0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643998" cy="4983179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Recortar</a:t>
            </a:r>
          </a:p>
          <a:p>
            <a:r>
              <a:rPr lang="pt-BR" sz="2800" b="1" dirty="0" smtClean="0"/>
              <a:t>Colar</a:t>
            </a:r>
          </a:p>
          <a:p>
            <a:r>
              <a:rPr lang="pt-BR" sz="2800" b="1" dirty="0" smtClean="0"/>
              <a:t>Apagar</a:t>
            </a:r>
          </a:p>
          <a:p>
            <a:r>
              <a:rPr lang="pt-BR" sz="2800" b="1" dirty="0" smtClean="0"/>
              <a:t>Retocar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1600" dirty="0" smtClean="0"/>
          </a:p>
        </p:txBody>
      </p:sp>
      <p:pic>
        <p:nvPicPr>
          <p:cNvPr id="24" name="Picture 23" descr="Vamos jogar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0729" y="1643365"/>
            <a:ext cx="1071686" cy="14277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13696" y="128586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Fazendo uma composição:</a:t>
            </a:r>
            <a:endParaRPr lang="pt-BR" dirty="0"/>
          </a:p>
        </p:txBody>
      </p:sp>
      <p:pic>
        <p:nvPicPr>
          <p:cNvPr id="27" name="Picture 26" descr="Vamos jogar - Ri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1643050"/>
            <a:ext cx="1076476" cy="1428196"/>
          </a:xfrm>
          <a:prstGeom prst="rect">
            <a:avLst/>
          </a:prstGeom>
        </p:spPr>
      </p:pic>
      <p:pic>
        <p:nvPicPr>
          <p:cNvPr id="28" name="Picture 27" descr="20_MHG_20070620007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1571612"/>
            <a:ext cx="1900875" cy="1214446"/>
          </a:xfrm>
          <a:prstGeom prst="rect">
            <a:avLst/>
          </a:prstGeom>
        </p:spPr>
      </p:pic>
      <p:pic>
        <p:nvPicPr>
          <p:cNvPr id="29" name="Picture 28" descr="foga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3306" y="3867552"/>
            <a:ext cx="3786214" cy="2418968"/>
          </a:xfrm>
          <a:prstGeom prst="rect">
            <a:avLst/>
          </a:prstGeom>
        </p:spPr>
      </p:pic>
      <p:pic>
        <p:nvPicPr>
          <p:cNvPr id="30" name="Picture 29" descr="lu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86644" y="1857364"/>
            <a:ext cx="1290701" cy="1267468"/>
          </a:xfrm>
          <a:prstGeom prst="rect">
            <a:avLst/>
          </a:prstGeom>
        </p:spPr>
      </p:pic>
      <p:pic>
        <p:nvPicPr>
          <p:cNvPr id="31" name="Picture 30" descr="botafogo_rj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7884" y="2802070"/>
            <a:ext cx="538242" cy="626930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5214942" y="3214686"/>
            <a:ext cx="285752" cy="5768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 smtClean="0"/>
              <a:t>Pixels (</a:t>
            </a:r>
            <a:r>
              <a:rPr lang="pt-BR" sz="3600" dirty="0" err="1" smtClean="0"/>
              <a:t>PIcture</a:t>
            </a:r>
            <a:r>
              <a:rPr lang="pt-BR" sz="3600" dirty="0" smtClean="0"/>
              <a:t> X </a:t>
            </a:r>
            <a:r>
              <a:rPr lang="pt-BR" sz="3600" dirty="0" err="1" smtClean="0"/>
              <a:t>ELementS</a:t>
            </a:r>
            <a:r>
              <a:rPr lang="pt-BR" sz="3600" dirty="0" smtClean="0"/>
              <a:t>) = pontos</a:t>
            </a:r>
            <a:endParaRPr lang="pt-BR" sz="36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Imagem digital </a:t>
            </a:r>
            <a:r>
              <a:rPr lang="pt-BR" sz="2800" dirty="0" smtClean="0"/>
              <a:t>= representação </a:t>
            </a:r>
            <a:r>
              <a:rPr lang="pt-BR" sz="2800" dirty="0" smtClean="0"/>
              <a:t>em duas dimensões de uma imagem como um conjunto </a:t>
            </a:r>
            <a:r>
              <a:rPr lang="pt-BR" sz="2800" dirty="0" smtClean="0"/>
              <a:t>de pontos de cores, </a:t>
            </a:r>
            <a:r>
              <a:rPr lang="pt-BR" sz="2800" dirty="0" smtClean="0"/>
              <a:t>chamados </a:t>
            </a:r>
            <a:r>
              <a:rPr lang="pt-BR" sz="2800" dirty="0" smtClean="0"/>
              <a:t>“pixels”</a:t>
            </a:r>
            <a:endParaRPr lang="pt-BR" sz="16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2/13</a:t>
            </a:r>
            <a:endParaRPr lang="en-US" dirty="0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pic>
        <p:nvPicPr>
          <p:cNvPr id="17" name="Picture 16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980" y="3679033"/>
            <a:ext cx="1800529" cy="1357322"/>
          </a:xfrm>
          <a:prstGeom prst="rect">
            <a:avLst/>
          </a:prstGeom>
        </p:spPr>
      </p:pic>
      <p:pic>
        <p:nvPicPr>
          <p:cNvPr id="18" name="Picture 17" descr="01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3679094"/>
            <a:ext cx="1806480" cy="1357200"/>
          </a:xfrm>
          <a:prstGeom prst="rect">
            <a:avLst/>
          </a:prstGeom>
        </p:spPr>
      </p:pic>
      <p:pic>
        <p:nvPicPr>
          <p:cNvPr id="20" name="Picture 19" descr="01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3679094"/>
            <a:ext cx="1800026" cy="13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43266" y="5072074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4x3</a:t>
            </a:r>
            <a:endParaRPr lang="pt-B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49321" y="507207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12x9</a:t>
            </a:r>
            <a:endParaRPr lang="pt-B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3615" y="507207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150x113</a:t>
            </a:r>
            <a:endParaRPr lang="pt-B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158" y="1142985"/>
            <a:ext cx="8643998" cy="478634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Vetores: representação matemática de um objeto: círculo, retângulo, polígono, curva etc. </a:t>
            </a:r>
            <a:br>
              <a:rPr lang="pt-BR" sz="2400" dirty="0" smtClean="0"/>
            </a:br>
            <a:r>
              <a:rPr lang="pt-BR" sz="2400" dirty="0" smtClean="0"/>
              <a:t>São </a:t>
            </a:r>
            <a:r>
              <a:rPr lang="pt-BR" sz="2400" dirty="0" smtClean="0"/>
              <a:t>redimensionados sem perda de qualidade.</a:t>
            </a:r>
          </a:p>
          <a:p>
            <a:endParaRPr lang="pt-BR" sz="2400" dirty="0" smtClean="0"/>
          </a:p>
          <a:p>
            <a:r>
              <a:rPr lang="pt-BR" sz="2400" dirty="0" smtClean="0"/>
              <a:t>Bitmaps</a:t>
            </a:r>
            <a:r>
              <a:rPr lang="pt-BR" sz="2400" dirty="0" smtClean="0"/>
              <a:t>, </a:t>
            </a:r>
            <a:r>
              <a:rPr lang="pt-BR" sz="2400" dirty="0" smtClean="0"/>
              <a:t>mapa de pontos, são pixels distribuídos </a:t>
            </a:r>
            <a:r>
              <a:rPr lang="pt-BR" sz="2400" dirty="0" smtClean="0"/>
              <a:t>em uma área. Quando </a:t>
            </a:r>
            <a:r>
              <a:rPr lang="pt-BR" sz="2400" dirty="0" smtClean="0"/>
              <a:t>redimensionados, perdem qualidade</a:t>
            </a:r>
            <a:r>
              <a:rPr lang="pt-BR" sz="2400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Bitmap x Vetor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en-US" dirty="0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3/13</a:t>
            </a:r>
            <a:endParaRPr lang="en-US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UNIRIO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000232" y="392906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bitmap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3929066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pic>
        <p:nvPicPr>
          <p:cNvPr id="1026" name="Picture 2" descr="C:\Pimentel\artigos\2008\2008.sbsi\logomarca\comparacao..jpg"/>
          <p:cNvPicPr>
            <a:picLocks noChangeAspect="1" noChangeArrowheads="1"/>
          </p:cNvPicPr>
          <p:nvPr/>
        </p:nvPicPr>
        <p:blipFill>
          <a:blip r:embed="rId2" cstate="print"/>
          <a:srcRect l="5548" t="8680" r="4754" b="49890"/>
          <a:stretch>
            <a:fillRect/>
          </a:stretch>
        </p:blipFill>
        <p:spPr bwMode="auto">
          <a:xfrm>
            <a:off x="4643438" y="4857760"/>
            <a:ext cx="3847447" cy="973450"/>
          </a:xfrm>
          <a:prstGeom prst="rect">
            <a:avLst/>
          </a:prstGeom>
          <a:noFill/>
        </p:spPr>
      </p:pic>
      <p:pic>
        <p:nvPicPr>
          <p:cNvPr id="1029" name="Picture 5" descr="C:\Pimentel\artigos\2008\2008.sbsi\site\Rio\rioPaoAcuc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357694"/>
            <a:ext cx="2286016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3600" dirty="0" smtClean="0"/>
              <a:t>Resolução </a:t>
            </a:r>
            <a:r>
              <a:rPr lang="pt-BR" sz="3600" dirty="0" smtClean="0"/>
              <a:t>x Tamanho</a:t>
            </a:r>
            <a:endParaRPr lang="pt-BR" sz="36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57158" y="1142985"/>
            <a:ext cx="8643998" cy="207170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Resolução: quantidade de pixel por polegada</a:t>
            </a:r>
            <a:br>
              <a:rPr lang="pt-BR" sz="2800" dirty="0" smtClean="0"/>
            </a:br>
            <a:r>
              <a:rPr lang="pt-BR" sz="2800" dirty="0" smtClean="0"/>
              <a:t>Ex.: 100 dpi </a:t>
            </a:r>
            <a:r>
              <a:rPr lang="pt-BR" sz="2800" dirty="0" smtClean="0"/>
              <a:t>(para impressão, resolução monitor)</a:t>
            </a:r>
            <a:endParaRPr lang="pt-BR" sz="2800" dirty="0" smtClean="0"/>
          </a:p>
          <a:p>
            <a:r>
              <a:rPr lang="pt-BR" sz="2800" dirty="0" smtClean="0"/>
              <a:t>Tamanho: número </a:t>
            </a:r>
            <a:r>
              <a:rPr lang="pt-BR" sz="2800" dirty="0" smtClean="0"/>
              <a:t>de pixels na horizontal e na vertical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Ex.: 400 x 300 pixels (para imagens na tela e na web)</a:t>
            </a:r>
            <a:endParaRPr lang="pt-BR" sz="2800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dirty="0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4/13</a:t>
            </a:r>
            <a:endParaRPr lang="en-US" dirty="0" smtClean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grpSp>
        <p:nvGrpSpPr>
          <p:cNvPr id="3" name="Group 25"/>
          <p:cNvGrpSpPr/>
          <p:nvPr/>
        </p:nvGrpSpPr>
        <p:grpSpPr>
          <a:xfrm>
            <a:off x="2107389" y="3223742"/>
            <a:ext cx="4929222" cy="2777026"/>
            <a:chOff x="1928794" y="3071810"/>
            <a:chExt cx="4929222" cy="2777026"/>
          </a:xfrm>
        </p:grpSpPr>
        <p:sp>
          <p:nvSpPr>
            <p:cNvPr id="12" name="Rectangle 11"/>
            <p:cNvSpPr/>
            <p:nvPr/>
          </p:nvSpPr>
          <p:spPr>
            <a:xfrm>
              <a:off x="1928794" y="3071810"/>
              <a:ext cx="4929222" cy="27770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8794" y="3071810"/>
              <a:ext cx="3263006" cy="2638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8794" y="3071810"/>
              <a:ext cx="3263006" cy="20827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8794" y="3071810"/>
              <a:ext cx="3263006" cy="194391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28794" y="3071810"/>
              <a:ext cx="2638174" cy="194391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28794" y="3071810"/>
              <a:ext cx="2082770" cy="15273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7818" y="5572140"/>
              <a:ext cx="150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WUXGA 1920x1080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5453406"/>
              <a:ext cx="13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SXGA 1280x1024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9124" y="495334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1280x800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43174" y="4786322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XGA 1280x768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0562" y="4786322"/>
              <a:ext cx="1428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WXGA 1024x768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8860" y="4357694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SVGA 800x600</a:t>
              </a:r>
              <a:endParaRPr lang="pt-B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72330" y="0"/>
            <a:ext cx="20717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Resoluções de </a:t>
            </a:r>
            <a:r>
              <a:rPr lang="pt-BR" dirty="0" smtClean="0"/>
              <a:t>Tela</a:t>
            </a:r>
            <a:endParaRPr lang="pt-BR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5/13</a:t>
            </a:r>
            <a:endParaRPr lang="en-US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UNIRIO</a:t>
            </a:r>
            <a:endParaRPr lang="en-US" dirty="0" smtClean="0"/>
          </a:p>
        </p:txBody>
      </p:sp>
      <p:pic>
        <p:nvPicPr>
          <p:cNvPr id="23" name="Picture 22" descr="im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428760"/>
            <a:ext cx="5804308" cy="4643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 smtClean="0"/>
              <a:t>Representação </a:t>
            </a:r>
            <a:r>
              <a:rPr lang="pt-BR" sz="3600" dirty="0" smtClean="0"/>
              <a:t>de </a:t>
            </a:r>
            <a:r>
              <a:rPr lang="pt-BR" sz="3600" dirty="0" smtClean="0"/>
              <a:t>Cores</a:t>
            </a:r>
            <a:endParaRPr lang="pt-BR" sz="36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6/13</a:t>
            </a:r>
            <a:endParaRPr lang="en-US" dirty="0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4000" y="147925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Bit de Profundidade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Expoentes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Números de Cores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 Bit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1</a:t>
                      </a:r>
                      <a:endParaRPr lang="pt-BR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6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64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7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256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65,5 mil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24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24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16,7 milhões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32 Bits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r>
                        <a:rPr lang="pt-BR" sz="1600" baseline="30000" dirty="0" smtClean="0"/>
                        <a:t>32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16,7</a:t>
                      </a:r>
                      <a:r>
                        <a:rPr lang="pt-BR" sz="1600" baseline="0" dirty="0" smtClean="0"/>
                        <a:t> milhões + 8 bits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Formatos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7/13</a:t>
            </a:r>
            <a:endParaRPr lang="en-US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UNIRIO</a:t>
            </a:r>
            <a:endParaRPr lang="en-US" dirty="0" smtClean="0"/>
          </a:p>
        </p:txBody>
      </p:sp>
      <p:pic>
        <p:nvPicPr>
          <p:cNvPr id="20" name="Picture 19" descr="tabe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600" y="1383025"/>
            <a:ext cx="6908800" cy="4828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Programas</a:t>
            </a:r>
            <a:endParaRPr lang="pt-BR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Programas para Bitmap</a:t>
            </a:r>
          </a:p>
          <a:p>
            <a:pPr lvl="1"/>
            <a:r>
              <a:rPr lang="pt-BR" sz="2400" dirty="0" smtClean="0"/>
              <a:t>Adobe </a:t>
            </a:r>
            <a:r>
              <a:rPr lang="pt-BR" sz="2400" dirty="0" err="1" smtClean="0"/>
              <a:t>Photoshop</a:t>
            </a:r>
            <a:endParaRPr lang="pt-BR" sz="2400" dirty="0" smtClean="0"/>
          </a:p>
          <a:p>
            <a:pPr lvl="1"/>
            <a:r>
              <a:rPr lang="pt-BR" sz="2400" dirty="0" err="1" smtClean="0"/>
              <a:t>Corel</a:t>
            </a:r>
            <a:r>
              <a:rPr lang="pt-BR" sz="2400" dirty="0" smtClean="0"/>
              <a:t> </a:t>
            </a:r>
            <a:r>
              <a:rPr lang="pt-BR" sz="2400" dirty="0" err="1" smtClean="0"/>
              <a:t>PHOTO-PAINT</a:t>
            </a:r>
            <a:endParaRPr lang="pt-BR" sz="2400" dirty="0" smtClean="0"/>
          </a:p>
          <a:p>
            <a:pPr lvl="1"/>
            <a:r>
              <a:rPr lang="pt-BR" sz="2400" dirty="0" err="1" smtClean="0"/>
              <a:t>Gimp</a:t>
            </a:r>
            <a:r>
              <a:rPr lang="pt-BR" sz="2400" dirty="0" smtClean="0"/>
              <a:t> (Grátis, Código aberto) - </a:t>
            </a:r>
            <a:r>
              <a:rPr lang="pt-BR" sz="2400" dirty="0" smtClean="0">
                <a:hlinkClick r:id="rId2"/>
              </a:rPr>
              <a:t>http://www.gimp.org/</a:t>
            </a:r>
            <a:endParaRPr lang="pt-BR" sz="2400" dirty="0" smtClean="0"/>
          </a:p>
          <a:p>
            <a:endParaRPr lang="pt-BR" sz="2800" dirty="0" smtClean="0"/>
          </a:p>
          <a:p>
            <a:r>
              <a:rPr lang="pt-BR" sz="2800" dirty="0" smtClean="0"/>
              <a:t>Programas para Vetores</a:t>
            </a:r>
          </a:p>
          <a:p>
            <a:pPr lvl="1"/>
            <a:r>
              <a:rPr lang="pt-BR" sz="2400" dirty="0" smtClean="0"/>
              <a:t>Adobe </a:t>
            </a:r>
            <a:r>
              <a:rPr lang="pt-BR" sz="2400" dirty="0" err="1" smtClean="0"/>
              <a:t>Illustrator</a:t>
            </a:r>
            <a:endParaRPr lang="pt-BR" sz="2400" dirty="0" smtClean="0"/>
          </a:p>
          <a:p>
            <a:pPr lvl="1"/>
            <a:r>
              <a:rPr lang="pt-BR" sz="2400" dirty="0" err="1" smtClean="0"/>
              <a:t>CorelDRAW</a:t>
            </a:r>
            <a:endParaRPr lang="pt-BR" sz="2400" dirty="0" smtClean="0"/>
          </a:p>
          <a:p>
            <a:pPr lvl="1"/>
            <a:r>
              <a:rPr lang="pt-BR" sz="2400" dirty="0" err="1" smtClean="0"/>
              <a:t>INKSCAPE</a:t>
            </a:r>
            <a:r>
              <a:rPr lang="pt-BR" sz="2400" dirty="0" smtClean="0"/>
              <a:t> (Grátis, Código aberto) - </a:t>
            </a:r>
            <a:r>
              <a:rPr lang="pt-BR" sz="2400" dirty="0" smtClean="0">
                <a:hlinkClick r:id="rId3"/>
              </a:rPr>
              <a:t>http://www.inkscape.org/</a:t>
            </a:r>
            <a:endParaRPr lang="pt-BR" sz="2400" dirty="0" smtClean="0"/>
          </a:p>
          <a:p>
            <a:pPr lvl="1"/>
            <a:r>
              <a:rPr lang="pt-BR" sz="2400" dirty="0" smtClean="0"/>
              <a:t>Adobe Flash (Animação)</a:t>
            </a:r>
            <a:endParaRPr lang="pt-BR" sz="2400" dirty="0" smtClean="0"/>
          </a:p>
          <a:p>
            <a:endParaRPr lang="pt-BR" sz="2800" dirty="0" smtClean="0"/>
          </a:p>
          <a:p>
            <a:endParaRPr lang="pt-BR" sz="28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8/13</a:t>
            </a:r>
            <a:endParaRPr lang="en-US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UNIRIO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 smtClean="0"/>
              <a:t>Edição: redimensionar, cortar, selecionar</a:t>
            </a:r>
            <a:endParaRPr lang="pt-BR" sz="3600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pt-BR" smtClean="0"/>
              <a:t>Pimentel</a:t>
            </a:r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9/13</a:t>
            </a:r>
            <a:endParaRPr lang="en-US" dirty="0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UNIRIO</a:t>
            </a:r>
          </a:p>
        </p:txBody>
      </p:sp>
      <p:pic>
        <p:nvPicPr>
          <p:cNvPr id="8" name="Picture 7" descr="bond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6392" y="3088678"/>
            <a:ext cx="1453279" cy="1085724"/>
          </a:xfrm>
          <a:prstGeom prst="rect">
            <a:avLst/>
          </a:prstGeom>
        </p:spPr>
      </p:pic>
      <p:pic>
        <p:nvPicPr>
          <p:cNvPr id="9" name="Picture 8" descr="bond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9322" y="3357562"/>
            <a:ext cx="523875" cy="573939"/>
          </a:xfrm>
          <a:prstGeom prst="rect">
            <a:avLst/>
          </a:prstGeom>
        </p:spPr>
      </p:pic>
      <p:pic>
        <p:nvPicPr>
          <p:cNvPr id="10" name="Picture 9" descr="bond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92116" y="3086560"/>
            <a:ext cx="1453279" cy="10899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7422" y="2786058"/>
            <a:ext cx="1953398" cy="300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Cortando uma imagem:</a:t>
            </a:r>
            <a:endParaRPr lang="pt-BR" dirty="0"/>
          </a:p>
        </p:txBody>
      </p:sp>
      <p:sp>
        <p:nvSpPr>
          <p:cNvPr id="12" name="Right Arrow 11"/>
          <p:cNvSpPr/>
          <p:nvPr/>
        </p:nvSpPr>
        <p:spPr>
          <a:xfrm>
            <a:off x="3729394" y="3486183"/>
            <a:ext cx="465140" cy="2907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415528" y="3486183"/>
            <a:ext cx="465140" cy="2907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/>
          <p:cNvGrpSpPr/>
          <p:nvPr/>
        </p:nvGrpSpPr>
        <p:grpSpPr>
          <a:xfrm>
            <a:off x="2357422" y="1214422"/>
            <a:ext cx="3219599" cy="1446620"/>
            <a:chOff x="142844" y="4500570"/>
            <a:chExt cx="3219599" cy="1446620"/>
          </a:xfrm>
        </p:grpSpPr>
        <p:sp>
          <p:nvSpPr>
            <p:cNvPr id="22" name="TextBox 21"/>
            <p:cNvSpPr txBox="1"/>
            <p:nvPr/>
          </p:nvSpPr>
          <p:spPr>
            <a:xfrm>
              <a:off x="142844" y="4500570"/>
              <a:ext cx="321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Redimensionando uma imagem:</a:t>
              </a:r>
              <a:endParaRPr lang="pt-BR" dirty="0"/>
            </a:p>
          </p:txBody>
        </p:sp>
        <p:pic>
          <p:nvPicPr>
            <p:cNvPr id="23" name="Picture 22" descr="bond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282" y="4929198"/>
              <a:ext cx="1357322" cy="1017992"/>
            </a:xfrm>
            <a:prstGeom prst="rect">
              <a:avLst/>
            </a:prstGeom>
          </p:spPr>
        </p:pic>
        <p:pic>
          <p:nvPicPr>
            <p:cNvPr id="24" name="Picture 23" descr="bond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3108" y="5116723"/>
              <a:ext cx="857256" cy="642942"/>
            </a:xfrm>
            <a:prstGeom prst="rect">
              <a:avLst/>
            </a:prstGeom>
          </p:spPr>
        </p:pic>
        <p:sp>
          <p:nvSpPr>
            <p:cNvPr id="25" name="Right Arrow 24"/>
            <p:cNvSpPr/>
            <p:nvPr/>
          </p:nvSpPr>
          <p:spPr>
            <a:xfrm>
              <a:off x="1571604" y="5259599"/>
              <a:ext cx="571504" cy="35719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8" name="Picture 27" descr="img_00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05030" y="4664639"/>
            <a:ext cx="1453564" cy="1442283"/>
          </a:xfrm>
          <a:prstGeom prst="rect">
            <a:avLst/>
          </a:prstGeom>
        </p:spPr>
      </p:pic>
      <p:pic>
        <p:nvPicPr>
          <p:cNvPr id="29" name="Picture 28" descr="bonde4.jpg"/>
          <p:cNvPicPr>
            <a:picLocks noChangeAspect="1"/>
          </p:cNvPicPr>
          <p:nvPr/>
        </p:nvPicPr>
        <p:blipFill>
          <a:blip r:embed="rId9" cstate="print"/>
          <a:srcRect t="3460"/>
          <a:stretch>
            <a:fillRect/>
          </a:stretch>
        </p:blipFill>
        <p:spPr>
          <a:xfrm>
            <a:off x="4081762" y="4643446"/>
            <a:ext cx="1383359" cy="1463114"/>
          </a:xfrm>
          <a:prstGeom prst="rect">
            <a:avLst/>
          </a:prstGeom>
        </p:spPr>
      </p:pic>
      <p:pic>
        <p:nvPicPr>
          <p:cNvPr id="30" name="Picture 29" descr="img6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57884" y="4857760"/>
            <a:ext cx="774243" cy="10001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7422" y="4341225"/>
            <a:ext cx="3293184" cy="300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Selecionando e recortando uma imagem:</a:t>
            </a:r>
            <a:endParaRPr lang="pt-BR" dirty="0"/>
          </a:p>
        </p:txBody>
      </p:sp>
      <p:sp>
        <p:nvSpPr>
          <p:cNvPr id="32" name="Right Arrow 31"/>
          <p:cNvSpPr/>
          <p:nvPr/>
        </p:nvSpPr>
        <p:spPr>
          <a:xfrm>
            <a:off x="3810986" y="5240424"/>
            <a:ext cx="465140" cy="2907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ight Arrow 32"/>
          <p:cNvSpPr/>
          <p:nvPr/>
        </p:nvSpPr>
        <p:spPr>
          <a:xfrm>
            <a:off x="5322692" y="5240424"/>
            <a:ext cx="465140" cy="2907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319</Words>
  <Application>Microsoft Office PowerPoint</Application>
  <PresentationFormat>On-screen Show (4:3)</PresentationFormat>
  <Paragraphs>147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Pixels (PIcture X ELementS) = pontos</vt:lpstr>
      <vt:lpstr>Bitmap x Vetor</vt:lpstr>
      <vt:lpstr>Resolução x Tamanho</vt:lpstr>
      <vt:lpstr>Padrões de Resoluções de Tela</vt:lpstr>
      <vt:lpstr>Representação de Cores</vt:lpstr>
      <vt:lpstr>Formatos</vt:lpstr>
      <vt:lpstr>Programas</vt:lpstr>
      <vt:lpstr>Edição: redimensionar, cortar, selecionar</vt:lpstr>
      <vt:lpstr>Edição: ajustar cores</vt:lpstr>
      <vt:lpstr>Edição: filtros</vt:lpstr>
      <vt:lpstr>Edição: retoques</vt:lpstr>
      <vt:lpstr>Edição: composição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Pimentel</dc:creator>
  <cp:lastModifiedBy>Pimentel</cp:lastModifiedBy>
  <cp:revision>170</cp:revision>
  <dcterms:created xsi:type="dcterms:W3CDTF">2008-08-12T14:15:13Z</dcterms:created>
  <dcterms:modified xsi:type="dcterms:W3CDTF">2010-06-08T15:50:35Z</dcterms:modified>
</cp:coreProperties>
</file>