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557" r:id="rId3"/>
    <p:sldId id="559" r:id="rId4"/>
    <p:sldId id="542" r:id="rId5"/>
    <p:sldId id="292" r:id="rId6"/>
    <p:sldId id="288" r:id="rId7"/>
    <p:sldId id="293" r:id="rId8"/>
    <p:sldId id="547" r:id="rId9"/>
    <p:sldId id="525" r:id="rId10"/>
    <p:sldId id="259" r:id="rId11"/>
    <p:sldId id="294" r:id="rId12"/>
    <p:sldId id="295" r:id="rId13"/>
    <p:sldId id="555" r:id="rId14"/>
    <p:sldId id="556" r:id="rId15"/>
    <p:sldId id="493" r:id="rId16"/>
    <p:sldId id="494" r:id="rId17"/>
    <p:sldId id="531" r:id="rId18"/>
    <p:sldId id="495" r:id="rId19"/>
    <p:sldId id="496" r:id="rId20"/>
    <p:sldId id="548" r:id="rId21"/>
    <p:sldId id="549" r:id="rId22"/>
    <p:sldId id="550" r:id="rId23"/>
    <p:sldId id="551" r:id="rId24"/>
    <p:sldId id="552" r:id="rId25"/>
    <p:sldId id="553" r:id="rId26"/>
    <p:sldId id="554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6"/>
    <a:srgbClr val="F8F8F8"/>
    <a:srgbClr val="000066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9" autoAdjust="0"/>
  </p:normalViewPr>
  <p:slideViewPr>
    <p:cSldViewPr>
      <p:cViewPr varScale="1">
        <p:scale>
          <a:sx n="107" d="100"/>
          <a:sy n="107" d="100"/>
        </p:scale>
        <p:origin x="18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40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1A72E2-4453-6A22-0C1E-9330A66E2A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712BCB-09AF-C465-00C2-EB89D025C5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ED246-DABF-486F-8563-2E909C9EFD2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FACA29-F0EB-7877-8A61-8EED43EB11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CAABEF-BEB4-F512-4DBA-DCA5F07F02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5F977-17B2-4D66-9199-98879894F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10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65213D2-6D2D-7B55-14B4-461E5D971E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6A8557D1-41FF-F08D-EA3B-41FD25799C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E7884A9-FDEF-D170-76D8-B6A47B49D63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F65E1280-D7C3-1D31-3A42-6B3AD94A7C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665AFBBB-6330-630C-66B5-DC065B93F8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4EA14DFB-9C0A-3227-51DD-7E0D5AD46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900D57F-21A0-4793-BC69-4C989BE152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CCB95D8-8810-A0F8-4E84-011A8DEDB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47E899-331A-4EEA-B46D-5EAD08FE8D6C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2BC2DE0-B0B9-50D2-C6C5-E58B66D757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FD13548-2D4B-2DAE-4680-7B879E207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15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39F06967-20CC-DD67-E6F8-7CD007391F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7A48E8FC-6E21-F8C0-47FB-D30744C02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41317322-7D89-9D92-FF22-23BDBA044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FFF35-07EE-4B9C-A925-3D5737EC70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24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0388" y="228600"/>
            <a:ext cx="2081212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1988" y="228600"/>
            <a:ext cx="60960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1F2AA529-7955-C15C-2E6B-48CA7E53E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CA85781D-0195-D0B4-41E5-18B254933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752082A-0115-26B9-4CF8-A46917A36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1D-6EC5-4C33-922C-2436FA4B8D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08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C6F43EF1-D58F-1A9C-48B9-2CB79C695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EF0CF4D0-2289-A5E5-D598-D58944617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D24C36E0-D388-C8C0-7C7A-029750329F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1EC6456-DC9F-4F59-B4D0-796A4DFEB2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29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>
            <a:lvl1pPr>
              <a:buClrTx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388" y="1905000"/>
            <a:ext cx="3810000" cy="4114800"/>
          </a:xfrm>
        </p:spPr>
        <p:txBody>
          <a:bodyPr/>
          <a:lstStyle>
            <a:lvl1pPr>
              <a:buClrTx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A2294F96-EB53-BACA-A5E3-935051F17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56C22665-284C-3923-7FBE-55722A45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77CA2CBD-B47C-1D77-3F85-5E5C38725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C6ED5-2790-4E45-91BE-EE0A551169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2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8">
            <a:extLst>
              <a:ext uri="{FF2B5EF4-FFF2-40B4-BE49-F238E27FC236}">
                <a16:creationId xmlns:a16="http://schemas.microsoft.com/office/drawing/2014/main" id="{A6927C4B-1FFD-897D-1EAE-B9506FF8D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9">
            <a:extLst>
              <a:ext uri="{FF2B5EF4-FFF2-40B4-BE49-F238E27FC236}">
                <a16:creationId xmlns:a16="http://schemas.microsoft.com/office/drawing/2014/main" id="{10391D7C-BDC2-809F-0481-E2BD11FE5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40">
            <a:extLst>
              <a:ext uri="{FF2B5EF4-FFF2-40B4-BE49-F238E27FC236}">
                <a16:creationId xmlns:a16="http://schemas.microsoft.com/office/drawing/2014/main" id="{CCCAE47E-E7BA-21DC-CE8C-2E27201EC3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07BF0-D44C-499E-8F30-5217A97ECE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5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D237B711-D78A-CECB-F4CD-54E180E72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47772D90-C992-34FE-F72D-D37E11CDB7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08076533-E241-1F7A-D885-B113CB299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E402C-A019-4726-973E-556B55A28E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8">
            <a:extLst>
              <a:ext uri="{FF2B5EF4-FFF2-40B4-BE49-F238E27FC236}">
                <a16:creationId xmlns:a16="http://schemas.microsoft.com/office/drawing/2014/main" id="{7F84C5FE-E653-001B-58D5-116682894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48645E27-9993-12FA-BF60-FE458B54D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DB0DD4D9-7C51-8BB7-7BBA-C86E82AB0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5E979-7EDA-4DE7-88F1-9CD7F8B8B1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28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4182C7DF-51D4-8EC6-6F41-DE19DAAA4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DD07EC4D-CCCE-F239-5B2C-62DDAD49E3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18E57AA9-475A-3A1E-7B55-39EE75C30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6C7A-0387-45B1-9643-F0BA7671B5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4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17A7CC99-35FF-DC28-0138-BB883D63C1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392B06BE-1190-3508-60F0-6AACDA62E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9921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B29BC776-943B-C6BF-38A3-50177EE70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231E9-8867-4733-8EA3-6BA4A12168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1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96FFC5F1-831E-6B2E-4ED8-F5F30E346564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1752600" cy="68564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027" name="Group 1027">
            <a:extLst>
              <a:ext uri="{FF2B5EF4-FFF2-40B4-BE49-F238E27FC236}">
                <a16:creationId xmlns:a16="http://schemas.microsoft.com/office/drawing/2014/main" id="{218DC3FE-3140-9994-3CC5-9B31B1213D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2400" y="374650"/>
            <a:ext cx="1525588" cy="1227138"/>
            <a:chOff x="96" y="236"/>
            <a:chExt cx="961" cy="773"/>
          </a:xfrm>
        </p:grpSpPr>
        <p:sp>
          <p:nvSpPr>
            <p:cNvPr id="1033" name="Freeform 1028">
              <a:extLst>
                <a:ext uri="{FF2B5EF4-FFF2-40B4-BE49-F238E27FC236}">
                  <a16:creationId xmlns:a16="http://schemas.microsoft.com/office/drawing/2014/main" id="{189E2DE2-7111-6B71-0A74-6DD317EC1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495"/>
              <a:ext cx="319" cy="319"/>
            </a:xfrm>
            <a:custGeom>
              <a:avLst/>
              <a:gdLst>
                <a:gd name="T0" fmla="*/ 318 w 319"/>
                <a:gd name="T1" fmla="*/ 198 h 319"/>
                <a:gd name="T2" fmla="*/ 318 w 319"/>
                <a:gd name="T3" fmla="*/ 318 h 319"/>
                <a:gd name="T4" fmla="*/ 1 w 319"/>
                <a:gd name="T5" fmla="*/ 99 h 319"/>
                <a:gd name="T6" fmla="*/ 0 w 319"/>
                <a:gd name="T7" fmla="*/ 108 h 319"/>
                <a:gd name="T8" fmla="*/ 46 w 319"/>
                <a:gd name="T9" fmla="*/ 0 h 319"/>
                <a:gd name="T10" fmla="*/ 318 w 319"/>
                <a:gd name="T11" fmla="*/ 198 h 3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9" h="319">
                  <a:moveTo>
                    <a:pt x="318" y="198"/>
                  </a:moveTo>
                  <a:lnTo>
                    <a:pt x="318" y="318"/>
                  </a:lnTo>
                  <a:lnTo>
                    <a:pt x="1" y="99"/>
                  </a:lnTo>
                  <a:lnTo>
                    <a:pt x="0" y="108"/>
                  </a:lnTo>
                  <a:lnTo>
                    <a:pt x="46" y="0"/>
                  </a:lnTo>
                  <a:lnTo>
                    <a:pt x="318" y="198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29">
              <a:extLst>
                <a:ext uri="{FF2B5EF4-FFF2-40B4-BE49-F238E27FC236}">
                  <a16:creationId xmlns:a16="http://schemas.microsoft.com/office/drawing/2014/main" id="{8E1E9224-F600-EEC5-0D7D-FB04650D4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495"/>
              <a:ext cx="319" cy="319"/>
            </a:xfrm>
            <a:custGeom>
              <a:avLst/>
              <a:gdLst>
                <a:gd name="T0" fmla="*/ 0 w 319"/>
                <a:gd name="T1" fmla="*/ 198 h 319"/>
                <a:gd name="T2" fmla="*/ 0 w 319"/>
                <a:gd name="T3" fmla="*/ 318 h 319"/>
                <a:gd name="T4" fmla="*/ 316 w 319"/>
                <a:gd name="T5" fmla="*/ 99 h 319"/>
                <a:gd name="T6" fmla="*/ 318 w 319"/>
                <a:gd name="T7" fmla="*/ 108 h 319"/>
                <a:gd name="T8" fmla="*/ 271 w 319"/>
                <a:gd name="T9" fmla="*/ 0 h 319"/>
                <a:gd name="T10" fmla="*/ 0 w 319"/>
                <a:gd name="T11" fmla="*/ 198 h 3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9" h="319">
                  <a:moveTo>
                    <a:pt x="0" y="198"/>
                  </a:moveTo>
                  <a:lnTo>
                    <a:pt x="0" y="318"/>
                  </a:lnTo>
                  <a:lnTo>
                    <a:pt x="316" y="99"/>
                  </a:lnTo>
                  <a:lnTo>
                    <a:pt x="318" y="108"/>
                  </a:lnTo>
                  <a:lnTo>
                    <a:pt x="271" y="0"/>
                  </a:lnTo>
                  <a:lnTo>
                    <a:pt x="0" y="198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1030">
              <a:extLst>
                <a:ext uri="{FF2B5EF4-FFF2-40B4-BE49-F238E27FC236}">
                  <a16:creationId xmlns:a16="http://schemas.microsoft.com/office/drawing/2014/main" id="{688FA01A-A4D3-4913-1987-D42166422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" y="236"/>
              <a:ext cx="823" cy="773"/>
              <a:chOff x="152" y="236"/>
              <a:chExt cx="823" cy="773"/>
            </a:xfrm>
          </p:grpSpPr>
          <p:sp>
            <p:nvSpPr>
              <p:cNvPr id="1037" name="AutoShape 1031" descr="Green marble">
                <a:extLst>
                  <a:ext uri="{FF2B5EF4-FFF2-40B4-BE49-F238E27FC236}">
                    <a16:creationId xmlns:a16="http://schemas.microsoft.com/office/drawing/2014/main" id="{0E0F7278-F2D9-81A2-E734-270597526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152" y="236"/>
                <a:ext cx="822" cy="772"/>
              </a:xfrm>
              <a:prstGeom prst="triangle">
                <a:avLst>
                  <a:gd name="adj" fmla="val 49995"/>
                </a:avLst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 w="12700" cap="sq">
                <a:solidFill>
                  <a:srgbClr val="006633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fontAlgn="ctr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8" name="Freeform 1032">
                <a:extLst>
                  <a:ext uri="{FF2B5EF4-FFF2-40B4-BE49-F238E27FC236}">
                    <a16:creationId xmlns:a16="http://schemas.microsoft.com/office/drawing/2014/main" id="{08DF425B-6E69-8D44-A1F4-3F0D62068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" y="236"/>
                <a:ext cx="412" cy="773"/>
              </a:xfrm>
              <a:custGeom>
                <a:avLst/>
                <a:gdLst>
                  <a:gd name="T0" fmla="*/ 411 w 412"/>
                  <a:gd name="T1" fmla="*/ 772 h 773"/>
                  <a:gd name="T2" fmla="*/ 411 w 412"/>
                  <a:gd name="T3" fmla="*/ 637 h 773"/>
                  <a:gd name="T4" fmla="*/ 127 w 412"/>
                  <a:gd name="T5" fmla="*/ 75 h 773"/>
                  <a:gd name="T6" fmla="*/ 0 w 412"/>
                  <a:gd name="T7" fmla="*/ 0 h 773"/>
                  <a:gd name="T8" fmla="*/ 411 w 412"/>
                  <a:gd name="T9" fmla="*/ 772 h 7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2" h="773">
                    <a:moveTo>
                      <a:pt x="411" y="772"/>
                    </a:moveTo>
                    <a:lnTo>
                      <a:pt x="411" y="637"/>
                    </a:lnTo>
                    <a:lnTo>
                      <a:pt x="127" y="75"/>
                    </a:lnTo>
                    <a:lnTo>
                      <a:pt x="0" y="0"/>
                    </a:lnTo>
                    <a:lnTo>
                      <a:pt x="411" y="772"/>
                    </a:lnTo>
                  </a:path>
                </a:pathLst>
              </a:custGeom>
              <a:solidFill>
                <a:srgbClr val="002010">
                  <a:alpha val="50195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033">
                <a:extLst>
                  <a:ext uri="{FF2B5EF4-FFF2-40B4-BE49-F238E27FC236}">
                    <a16:creationId xmlns:a16="http://schemas.microsoft.com/office/drawing/2014/main" id="{7066B644-6D3D-4197-DFBF-2FD39377B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" y="236"/>
                <a:ext cx="823" cy="77"/>
              </a:xfrm>
              <a:custGeom>
                <a:avLst/>
                <a:gdLst>
                  <a:gd name="T0" fmla="*/ 0 w 823"/>
                  <a:gd name="T1" fmla="*/ 0 h 77"/>
                  <a:gd name="T2" fmla="*/ 127 w 823"/>
                  <a:gd name="T3" fmla="*/ 76 h 77"/>
                  <a:gd name="T4" fmla="*/ 712 w 823"/>
                  <a:gd name="T5" fmla="*/ 76 h 77"/>
                  <a:gd name="T6" fmla="*/ 822 w 823"/>
                  <a:gd name="T7" fmla="*/ 0 h 77"/>
                  <a:gd name="T8" fmla="*/ 0 w 823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3" h="77">
                    <a:moveTo>
                      <a:pt x="0" y="0"/>
                    </a:moveTo>
                    <a:lnTo>
                      <a:pt x="127" y="76"/>
                    </a:lnTo>
                    <a:lnTo>
                      <a:pt x="712" y="76"/>
                    </a:lnTo>
                    <a:lnTo>
                      <a:pt x="8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1BB96">
                  <a:alpha val="50195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034">
                <a:extLst>
                  <a:ext uri="{FF2B5EF4-FFF2-40B4-BE49-F238E27FC236}">
                    <a16:creationId xmlns:a16="http://schemas.microsoft.com/office/drawing/2014/main" id="{3891E5B1-E698-2705-E16A-FD94886D7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" y="236"/>
                <a:ext cx="412" cy="773"/>
              </a:xfrm>
              <a:custGeom>
                <a:avLst/>
                <a:gdLst>
                  <a:gd name="T0" fmla="*/ 0 w 412"/>
                  <a:gd name="T1" fmla="*/ 772 h 773"/>
                  <a:gd name="T2" fmla="*/ 0 w 412"/>
                  <a:gd name="T3" fmla="*/ 637 h 773"/>
                  <a:gd name="T4" fmla="*/ 283 w 412"/>
                  <a:gd name="T5" fmla="*/ 75 h 773"/>
                  <a:gd name="T6" fmla="*/ 411 w 412"/>
                  <a:gd name="T7" fmla="*/ 0 h 773"/>
                  <a:gd name="T8" fmla="*/ 0 w 412"/>
                  <a:gd name="T9" fmla="*/ 772 h 7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2" h="773">
                    <a:moveTo>
                      <a:pt x="0" y="772"/>
                    </a:moveTo>
                    <a:lnTo>
                      <a:pt x="0" y="637"/>
                    </a:lnTo>
                    <a:lnTo>
                      <a:pt x="283" y="75"/>
                    </a:lnTo>
                    <a:lnTo>
                      <a:pt x="411" y="0"/>
                    </a:lnTo>
                    <a:lnTo>
                      <a:pt x="0" y="772"/>
                    </a:lnTo>
                  </a:path>
                </a:pathLst>
              </a:custGeom>
              <a:solidFill>
                <a:srgbClr val="006633">
                  <a:alpha val="50195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1" name="Rectangle 1035">
              <a:extLst>
                <a:ext uri="{FF2B5EF4-FFF2-40B4-BE49-F238E27FC236}">
                  <a16:creationId xmlns:a16="http://schemas.microsoft.com/office/drawing/2014/main" id="{70EDFF01-D9B5-64CA-1DBC-D2BA0EE3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704"/>
              <a:ext cx="959" cy="10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fontAlgn="ctr" hangingPunct="1">
                <a:defRPr/>
              </a:pPr>
              <a:endParaRPr lang="zh-CN" altLang="en-US"/>
            </a:p>
          </p:txBody>
        </p:sp>
      </p:grpSp>
      <p:sp>
        <p:nvSpPr>
          <p:cNvPr id="1028" name="Rectangle 1036">
            <a:extLst>
              <a:ext uri="{FF2B5EF4-FFF2-40B4-BE49-F238E27FC236}">
                <a16:creationId xmlns:a16="http://schemas.microsoft.com/office/drawing/2014/main" id="{5C670603-ECFE-6FA9-670D-7EBC15C49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708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1037">
            <a:extLst>
              <a:ext uri="{FF2B5EF4-FFF2-40B4-BE49-F238E27FC236}">
                <a16:creationId xmlns:a16="http://schemas.microsoft.com/office/drawing/2014/main" id="{DBF240B7-EB07-B28C-300D-B2E812C02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第二层</a:t>
            </a:r>
          </a:p>
          <a:p>
            <a:pPr lvl="2"/>
            <a:r>
              <a:rPr lang="zh-CN" altLang="en-US" dirty="0"/>
              <a:t>第三层</a:t>
            </a:r>
          </a:p>
          <a:p>
            <a:pPr lvl="3"/>
            <a:r>
              <a:rPr lang="zh-CN" altLang="en-US" dirty="0"/>
              <a:t>第四层</a:t>
            </a:r>
          </a:p>
          <a:p>
            <a:pPr lvl="4"/>
            <a:r>
              <a:rPr lang="zh-CN" altLang="en-US" dirty="0"/>
              <a:t>第五层</a:t>
            </a:r>
          </a:p>
        </p:txBody>
      </p:sp>
      <p:sp>
        <p:nvSpPr>
          <p:cNvPr id="5134" name="Rectangle 1038">
            <a:extLst>
              <a:ext uri="{FF2B5EF4-FFF2-40B4-BE49-F238E27FC236}">
                <a16:creationId xmlns:a16="http://schemas.microsoft.com/office/drawing/2014/main" id="{23809939-4F58-959D-DBFC-A682E3EB8F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fontAlgn="base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35" name="Rectangle 1039">
            <a:extLst>
              <a:ext uri="{FF2B5EF4-FFF2-40B4-BE49-F238E27FC236}">
                <a16:creationId xmlns:a16="http://schemas.microsoft.com/office/drawing/2014/main" id="{563F401D-19E3-B823-AC8B-B4AE7E103D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fontAlgn="base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6" name="Rectangle 1040">
            <a:extLst>
              <a:ext uri="{FF2B5EF4-FFF2-40B4-BE49-F238E27FC236}">
                <a16:creationId xmlns:a16="http://schemas.microsoft.com/office/drawing/2014/main" id="{3298D734-FF07-9FA3-2D6F-A1BCC02ABA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fontAlgn="base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FDAD378-D69D-4FC4-B0C5-23B5A7464D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Ú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>
            <a:extLst>
              <a:ext uri="{FF2B5EF4-FFF2-40B4-BE49-F238E27FC236}">
                <a16:creationId xmlns:a16="http://schemas.microsoft.com/office/drawing/2014/main" id="{8DD05D58-1627-BE35-5B3F-3B978F8A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18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6000">
              <a:solidFill>
                <a:schemeClr val="tx2"/>
              </a:solidFill>
            </a:endParaRPr>
          </a:p>
        </p:txBody>
      </p:sp>
      <p:sp>
        <p:nvSpPr>
          <p:cNvPr id="4099" name="Rectangle 8">
            <a:extLst>
              <a:ext uri="{FF2B5EF4-FFF2-40B4-BE49-F238E27FC236}">
                <a16:creationId xmlns:a16="http://schemas.microsoft.com/office/drawing/2014/main" id="{8FB08704-5872-E8A5-FC25-919AAF6B61A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971600" y="2204864"/>
            <a:ext cx="7772400" cy="2235200"/>
          </a:xfrm>
        </p:spPr>
        <p:txBody>
          <a:bodyPr/>
          <a:lstStyle/>
          <a:p>
            <a:pPr eaLnBrk="1" hangingPunct="1"/>
            <a:r>
              <a:rPr lang="zh-CN" altLang="en-US" sz="6600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计算机图形学绪论</a:t>
            </a:r>
            <a:endParaRPr lang="en-US" altLang="zh-CN" sz="6600" dirty="0">
              <a:solidFill>
                <a:schemeClr val="bg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>
            <a:extLst>
              <a:ext uri="{FF2B5EF4-FFF2-40B4-BE49-F238E27FC236}">
                <a16:creationId xmlns:a16="http://schemas.microsoft.com/office/drawing/2014/main" id="{196D9353-1893-077E-3F21-BE1FE5CE8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0199" y="2438400"/>
            <a:ext cx="172354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chemeClr val="bg2"/>
                </a:solidFill>
              </a:rPr>
              <a:t>研究内容</a:t>
            </a:r>
            <a:br>
              <a:rPr lang="zh-CN" altLang="en-US" sz="2800" dirty="0">
                <a:solidFill>
                  <a:schemeClr val="bg2"/>
                </a:solidFill>
              </a:rPr>
            </a:br>
            <a:endParaRPr lang="zh-CN" altLang="en-US" sz="2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2C6501AE-FD7E-87E5-51C1-B07CA112A3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773238"/>
            <a:ext cx="7129463" cy="4319587"/>
          </a:xfrm>
          <a:noFill/>
        </p:spPr>
        <p:txBody>
          <a:bodyPr/>
          <a:lstStyle/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计算机对图形数据处理的硬件和软件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围绕着生成、表示物体的图形的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    准确性</a:t>
            </a:r>
            <a:r>
              <a:rPr lang="en-US" altLang="zh-CN" b="1" dirty="0">
                <a:solidFill>
                  <a:schemeClr val="bg2"/>
                </a:solidFill>
              </a:rPr>
              <a:t>-&gt;</a:t>
            </a:r>
            <a:r>
              <a:rPr lang="zh-CN" altLang="en-US" b="1" dirty="0">
                <a:solidFill>
                  <a:schemeClr val="bg2"/>
                </a:solidFill>
              </a:rPr>
              <a:t>真实性</a:t>
            </a:r>
            <a:r>
              <a:rPr lang="en-US" altLang="zh-CN" b="1" dirty="0">
                <a:solidFill>
                  <a:schemeClr val="bg2"/>
                </a:solidFill>
              </a:rPr>
              <a:t>-&gt;</a:t>
            </a:r>
            <a:r>
              <a:rPr lang="zh-CN" altLang="en-US" b="1" dirty="0">
                <a:solidFill>
                  <a:schemeClr val="bg2"/>
                </a:solidFill>
              </a:rPr>
              <a:t>实时性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    算法可大致分为以下几类：</a:t>
            </a:r>
            <a:br>
              <a:rPr lang="zh-CN" altLang="en-US" dirty="0">
                <a:solidFill>
                  <a:schemeClr val="bg2"/>
                </a:solidFill>
              </a:rPr>
            </a:b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3EB9FDA-AB9E-BB44-FE89-34BD1657CB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83768" y="-26513"/>
            <a:ext cx="7086600" cy="1447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2"/>
                </a:solidFill>
              </a:rPr>
              <a:t>研究内容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13E2ABF-1709-B536-5C9F-E6E42F7E87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496300" cy="5256213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基于图形设备的基本图形元素的生成算法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图形的变换和裁剪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自由曲线和曲面</a:t>
            </a:r>
            <a:r>
              <a:rPr lang="en-US" altLang="zh-CN" b="1" dirty="0">
                <a:solidFill>
                  <a:schemeClr val="bg2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</a:rPr>
              <a:t>计算几何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几何造型技术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真实感图形的生成算法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自然景物的生成</a:t>
            </a:r>
            <a:r>
              <a:rPr lang="en-US" altLang="zh-CN" b="1" dirty="0">
                <a:solidFill>
                  <a:schemeClr val="bg2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</a:rPr>
              <a:t>分形几何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颜色科学及其应用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计算机动画技术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虚拟现实技术</a:t>
            </a:r>
            <a:r>
              <a:rPr lang="en-US" altLang="zh-CN" b="1" dirty="0">
                <a:solidFill>
                  <a:schemeClr val="bg2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</a:rPr>
              <a:t>实时交互式三维图形处理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7731040-E68F-1707-FA81-8E5EFB05F4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0576" y="793750"/>
            <a:ext cx="936625" cy="5040312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bg2"/>
                </a:solidFill>
              </a:rPr>
              <a:t>与相关学科的关系</a:t>
            </a:r>
          </a:p>
        </p:txBody>
      </p:sp>
      <p:grpSp>
        <p:nvGrpSpPr>
          <p:cNvPr id="16387" name="Group 22">
            <a:extLst>
              <a:ext uri="{FF2B5EF4-FFF2-40B4-BE49-F238E27FC236}">
                <a16:creationId xmlns:a16="http://schemas.microsoft.com/office/drawing/2014/main" id="{5D52B6BC-669F-0054-DE33-299CFD92DDE4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31788"/>
            <a:ext cx="3817937" cy="6180137"/>
            <a:chOff x="2153" y="209"/>
            <a:chExt cx="2405" cy="3893"/>
          </a:xfrm>
        </p:grpSpPr>
        <p:sp>
          <p:nvSpPr>
            <p:cNvPr id="16389" name="Text Box 4">
              <a:extLst>
                <a:ext uri="{FF2B5EF4-FFF2-40B4-BE49-F238E27FC236}">
                  <a16:creationId xmlns:a16="http://schemas.microsoft.com/office/drawing/2014/main" id="{E5390B18-3091-CEFF-7608-004F47CD4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09"/>
              <a:ext cx="1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</a:rPr>
                <a:t>图像处理</a:t>
              </a:r>
            </a:p>
          </p:txBody>
        </p:sp>
        <p:sp>
          <p:nvSpPr>
            <p:cNvPr id="16390" name="Text Box 7">
              <a:extLst>
                <a:ext uri="{FF2B5EF4-FFF2-40B4-BE49-F238E27FC236}">
                  <a16:creationId xmlns:a16="http://schemas.microsoft.com/office/drawing/2014/main" id="{3A08B4DF-94E0-78D0-A3E1-7F6F45FC8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1365"/>
              <a:ext cx="409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</a:rPr>
                <a:t>计算机图形学</a:t>
              </a:r>
            </a:p>
          </p:txBody>
        </p:sp>
        <p:sp>
          <p:nvSpPr>
            <p:cNvPr id="16391" name="Text Box 8">
              <a:extLst>
                <a:ext uri="{FF2B5EF4-FFF2-40B4-BE49-F238E27FC236}">
                  <a16:creationId xmlns:a16="http://schemas.microsoft.com/office/drawing/2014/main" id="{D354FAC5-4E87-5C5B-23C5-9C21C2C37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1480"/>
              <a:ext cx="506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</a:rPr>
                <a:t>模式识别</a:t>
              </a:r>
            </a:p>
          </p:txBody>
        </p:sp>
        <p:grpSp>
          <p:nvGrpSpPr>
            <p:cNvPr id="16392" name="Group 13">
              <a:extLst>
                <a:ext uri="{FF2B5EF4-FFF2-40B4-BE49-F238E27FC236}">
                  <a16:creationId xmlns:a16="http://schemas.microsoft.com/office/drawing/2014/main" id="{154ABA46-A937-AA02-C6CA-D6DC13A63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974"/>
              <a:ext cx="1797" cy="334"/>
              <a:chOff x="2318" y="339"/>
              <a:chExt cx="1089" cy="334"/>
            </a:xfrm>
          </p:grpSpPr>
          <p:sp>
            <p:nvSpPr>
              <p:cNvPr id="16401" name="Rectangle 5" descr="绿色大理石">
                <a:extLst>
                  <a:ext uri="{FF2B5EF4-FFF2-40B4-BE49-F238E27FC236}">
                    <a16:creationId xmlns:a16="http://schemas.microsoft.com/office/drawing/2014/main" id="{4315A591-3F59-34B8-E59C-22D8381D5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339"/>
                <a:ext cx="1089" cy="330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bg2"/>
                  </a:solidFill>
                </a:endParaRPr>
              </a:p>
            </p:txBody>
          </p:sp>
          <p:sp>
            <p:nvSpPr>
              <p:cNvPr id="16402" name="Text Box 9" descr="绿色大理石">
                <a:extLst>
                  <a:ext uri="{FF2B5EF4-FFF2-40B4-BE49-F238E27FC236}">
                    <a16:creationId xmlns:a16="http://schemas.microsoft.com/office/drawing/2014/main" id="{6A31A744-9DBE-E554-617F-5352B8898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0" y="346"/>
                <a:ext cx="726" cy="327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bg2"/>
                    </a:solidFill>
                  </a:rPr>
                  <a:t>图    像</a:t>
                </a:r>
              </a:p>
            </p:txBody>
          </p:sp>
        </p:grpSp>
        <p:sp>
          <p:nvSpPr>
            <p:cNvPr id="16393" name="Text Box 10">
              <a:extLst>
                <a:ext uri="{FF2B5EF4-FFF2-40B4-BE49-F238E27FC236}">
                  <a16:creationId xmlns:a16="http://schemas.microsoft.com/office/drawing/2014/main" id="{558FF3FF-727A-5E25-E326-3F1CBC694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3775"/>
              <a:ext cx="1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</a:rPr>
                <a:t>计算几何</a:t>
              </a:r>
            </a:p>
          </p:txBody>
        </p:sp>
        <p:sp>
          <p:nvSpPr>
            <p:cNvPr id="16394" name="AutoShape 15" descr="画布">
              <a:extLst>
                <a:ext uri="{FF2B5EF4-FFF2-40B4-BE49-F238E27FC236}">
                  <a16:creationId xmlns:a16="http://schemas.microsoft.com/office/drawing/2014/main" id="{DDC4CFE2-12C8-09EF-3641-9511A9D9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1807"/>
              <a:ext cx="321" cy="508"/>
            </a:xfrm>
            <a:prstGeom prst="upArrow">
              <a:avLst>
                <a:gd name="adj1" fmla="val 50000"/>
                <a:gd name="adj2" fmla="val 111682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16395" name="AutoShape 17" descr="画布">
              <a:extLst>
                <a:ext uri="{FF2B5EF4-FFF2-40B4-BE49-F238E27FC236}">
                  <a16:creationId xmlns:a16="http://schemas.microsoft.com/office/drawing/2014/main" id="{D4D0A809-B47F-531A-2104-4D650C7D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1835"/>
              <a:ext cx="321" cy="505"/>
            </a:xfrm>
            <a:prstGeom prst="downArrow">
              <a:avLst>
                <a:gd name="adj1" fmla="val 50000"/>
                <a:gd name="adj2" fmla="val 110202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16396" name="AutoShape 18" descr="画布">
              <a:extLst>
                <a:ext uri="{FF2B5EF4-FFF2-40B4-BE49-F238E27FC236}">
                  <a16:creationId xmlns:a16="http://schemas.microsoft.com/office/drawing/2014/main" id="{0CADD3A2-5A97-2C05-B30D-C03662350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544"/>
              <a:ext cx="1091" cy="330"/>
            </a:xfrm>
            <a:prstGeom prst="curvedDownArrow">
              <a:avLst>
                <a:gd name="adj1" fmla="val 79927"/>
                <a:gd name="adj2" fmla="val 159853"/>
                <a:gd name="adj3" fmla="val 33333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16397" name="AutoShape 19" descr="画布">
              <a:extLst>
                <a:ext uri="{FF2B5EF4-FFF2-40B4-BE49-F238E27FC236}">
                  <a16:creationId xmlns:a16="http://schemas.microsoft.com/office/drawing/2014/main" id="{A122D48A-528C-BE23-5A0B-381A2C584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3428"/>
              <a:ext cx="1154" cy="330"/>
            </a:xfrm>
            <a:prstGeom prst="curvedUpArrow">
              <a:avLst>
                <a:gd name="adj1" fmla="val 80147"/>
                <a:gd name="adj2" fmla="val 160294"/>
                <a:gd name="adj3" fmla="val 33333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</a:endParaRPr>
            </a:p>
          </p:txBody>
        </p:sp>
        <p:grpSp>
          <p:nvGrpSpPr>
            <p:cNvPr id="16398" name="Group 20">
              <a:extLst>
                <a:ext uri="{FF2B5EF4-FFF2-40B4-BE49-F238E27FC236}">
                  <a16:creationId xmlns:a16="http://schemas.microsoft.com/office/drawing/2014/main" id="{115DFAC8-A7B9-5BD6-85AA-93DABE277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903"/>
              <a:ext cx="1924" cy="452"/>
              <a:chOff x="3243" y="2087"/>
              <a:chExt cx="1089" cy="452"/>
            </a:xfrm>
          </p:grpSpPr>
          <p:sp>
            <p:nvSpPr>
              <p:cNvPr id="16399" name="Rectangle 11" descr="绿色大理石">
                <a:extLst>
                  <a:ext uri="{FF2B5EF4-FFF2-40B4-BE49-F238E27FC236}">
                    <a16:creationId xmlns:a16="http://schemas.microsoft.com/office/drawing/2014/main" id="{EE28C9FF-5569-E7EE-A644-81EBC36DC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109"/>
                <a:ext cx="1089" cy="330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9525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bg2"/>
                  </a:solidFill>
                </a:endParaRPr>
              </a:p>
            </p:txBody>
          </p:sp>
          <p:sp>
            <p:nvSpPr>
              <p:cNvPr id="16400" name="Text Box 6">
                <a:extLst>
                  <a:ext uri="{FF2B5EF4-FFF2-40B4-BE49-F238E27FC236}">
                    <a16:creationId xmlns:a16="http://schemas.microsoft.com/office/drawing/2014/main" id="{89954BD9-0A44-1009-89C8-6A598C9C7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2087"/>
                <a:ext cx="1043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lnSpc>
                    <a:spcPct val="4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bg2"/>
                    </a:solidFill>
                  </a:rPr>
                  <a:t>特 征 数 据</a:t>
                </a:r>
              </a:p>
              <a:p>
                <a:pPr algn="ctr" eaLnBrk="1" fontAlgn="ctr" hangingPunct="1">
                  <a:lnSpc>
                    <a:spcPct val="4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bg2"/>
                    </a:solidFill>
                  </a:rPr>
                  <a:t>几 何 模 型</a:t>
                </a:r>
              </a:p>
            </p:txBody>
          </p:sp>
        </p:grpSp>
      </p:grpSp>
      <p:sp>
        <p:nvSpPr>
          <p:cNvPr id="16388" name="Text Box 23">
            <a:extLst>
              <a:ext uri="{FF2B5EF4-FFF2-40B4-BE49-F238E27FC236}">
                <a16:creationId xmlns:a16="http://schemas.microsoft.com/office/drawing/2014/main" id="{2C4CE703-2F1F-1EAC-4C28-53D5549CE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696" y="1673225"/>
            <a:ext cx="2484437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CAD/CAM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计算机艺术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计算机动画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计算机视觉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视频与图形的融合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885358-E5DD-FE2D-EFED-4E03703188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7086600" cy="14478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</a:rPr>
              <a:t>视频与图形的融合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1A2801F-C60F-654C-963A-FDFDAADEEB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1988" y="1905000"/>
            <a:ext cx="7772400" cy="4114800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融合的两个需求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将交互图形技术应用于图像</a:t>
            </a:r>
            <a:r>
              <a:rPr lang="en-US" altLang="zh-CN" b="1" dirty="0">
                <a:solidFill>
                  <a:schemeClr val="bg2"/>
                </a:solidFill>
              </a:rPr>
              <a:t>/</a:t>
            </a:r>
            <a:r>
              <a:rPr lang="zh-CN" altLang="en-US" b="1" dirty="0">
                <a:solidFill>
                  <a:schemeClr val="bg2"/>
                </a:solidFill>
              </a:rPr>
              <a:t>视频处理中</a:t>
            </a:r>
          </a:p>
          <a:p>
            <a:pPr lvl="2" eaLnBrk="1" hangingPunct="1"/>
            <a:r>
              <a:rPr lang="zh-CN" altLang="en-US" b="1" dirty="0">
                <a:solidFill>
                  <a:schemeClr val="bg2"/>
                </a:solidFill>
              </a:rPr>
              <a:t>提高处理的稳定性和实用性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利用图像</a:t>
            </a:r>
            <a:r>
              <a:rPr lang="en-US" altLang="zh-CN" b="1" dirty="0">
                <a:solidFill>
                  <a:schemeClr val="bg2"/>
                </a:solidFill>
              </a:rPr>
              <a:t>/</a:t>
            </a:r>
            <a:r>
              <a:rPr lang="zh-CN" altLang="en-US" b="1" dirty="0">
                <a:solidFill>
                  <a:schemeClr val="bg2"/>
                </a:solidFill>
              </a:rPr>
              <a:t>视频中所蕴含的信息</a:t>
            </a:r>
          </a:p>
          <a:p>
            <a:pPr lvl="2" eaLnBrk="1" hangingPunct="1"/>
            <a:r>
              <a:rPr lang="zh-CN" altLang="en-US" b="1" dirty="0">
                <a:solidFill>
                  <a:schemeClr val="bg2"/>
                </a:solidFill>
              </a:rPr>
              <a:t>解决场景构造和绘制的复杂性</a:t>
            </a:r>
          </a:p>
          <a:p>
            <a:pPr lvl="2" eaLnBrk="1" hangingPunct="1"/>
            <a:r>
              <a:rPr lang="zh-CN" altLang="en-US" b="1" dirty="0">
                <a:solidFill>
                  <a:schemeClr val="bg2"/>
                </a:solidFill>
              </a:rPr>
              <a:t>提高真实感和效率</a:t>
            </a:r>
          </a:p>
          <a:p>
            <a:pPr eaLnBrk="1" hangingPunct="1"/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4334EE-A3E4-DC30-97B0-9F0A3C4AE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7086600" cy="1447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2"/>
                </a:solidFill>
              </a:rPr>
              <a:t>视频与图形的融合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69CAF2C-50EF-2C6F-B13E-7D0DC389A2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1988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融合的应用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海量视频数据的拼接与整合，实现新视频序列的合成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视频序列与虚拟场景的无缝融合，达到真假难辨的视觉效果，增强现实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基于视频信号的三维运动驱动，视频场景的几何、运动和属性重建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基于视频信号的自然交互技术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电影特技、游戏，电视节目直播等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B798DE-8433-AEA6-4646-76C8E90415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1200"/>
            <a:ext cx="1219200" cy="35052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</a:rPr>
              <a:t>发展简史</a:t>
            </a:r>
            <a:br>
              <a:rPr lang="zh-CN" altLang="en-US">
                <a:solidFill>
                  <a:schemeClr val="bg2"/>
                </a:solidFill>
              </a:rPr>
            </a:br>
            <a:br>
              <a:rPr lang="zh-CN" altLang="en-US" sz="2400">
                <a:solidFill>
                  <a:schemeClr val="bg2"/>
                </a:solidFill>
              </a:rPr>
            </a:b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92195" name="Text Box 3">
            <a:extLst>
              <a:ext uri="{FF2B5EF4-FFF2-40B4-BE49-F238E27FC236}">
                <a16:creationId xmlns:a16="http://schemas.microsoft.com/office/drawing/2014/main" id="{93CE2DA9-1098-CD63-B339-22C33EB45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81" y="1858169"/>
            <a:ext cx="7010400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2"/>
                </a:solidFill>
              </a:rPr>
              <a:t>准备阶段（</a:t>
            </a:r>
            <a:r>
              <a:rPr lang="en-US" altLang="zh-CN" b="1" dirty="0">
                <a:solidFill>
                  <a:schemeClr val="bg2"/>
                </a:solidFill>
              </a:rPr>
              <a:t>50</a:t>
            </a:r>
            <a:r>
              <a:rPr lang="zh-CN" altLang="en-US" b="1" dirty="0">
                <a:solidFill>
                  <a:schemeClr val="bg2"/>
                </a:solidFill>
              </a:rPr>
              <a:t>年代）</a:t>
            </a:r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</a:rPr>
              <a:t>1950年， </a:t>
            </a:r>
            <a:r>
              <a:rPr lang="en-US" altLang="zh-CN" dirty="0">
                <a:solidFill>
                  <a:schemeClr val="bg2"/>
                </a:solidFill>
              </a:rPr>
              <a:t>MIT</a:t>
            </a:r>
            <a:r>
              <a:rPr lang="zh-CN" altLang="en-US" dirty="0">
                <a:solidFill>
                  <a:schemeClr val="bg2"/>
                </a:solidFill>
              </a:rPr>
              <a:t>，第一台图形显示器 ，旋风</a:t>
            </a:r>
            <a:r>
              <a:rPr lang="en-US" altLang="zh-CN" dirty="0">
                <a:solidFill>
                  <a:schemeClr val="bg2"/>
                </a:solidFill>
              </a:rPr>
              <a:t>I</a:t>
            </a:r>
            <a:r>
              <a:rPr lang="zh-CN" altLang="en-US" dirty="0">
                <a:solidFill>
                  <a:schemeClr val="bg2"/>
                </a:solidFill>
              </a:rPr>
              <a:t>号(</a:t>
            </a:r>
            <a:r>
              <a:rPr lang="en-US" altLang="zh-CN" dirty="0">
                <a:solidFill>
                  <a:schemeClr val="bg2"/>
                </a:solidFill>
              </a:rPr>
              <a:t>Whirlwind I)</a:t>
            </a:r>
            <a:r>
              <a:rPr lang="zh-CN" altLang="en-US" dirty="0">
                <a:solidFill>
                  <a:schemeClr val="bg2"/>
                </a:solidFill>
              </a:rPr>
              <a:t>计算机的附件</a:t>
            </a:r>
            <a:endParaRPr lang="en-US" altLang="zh-CN" dirty="0">
              <a:solidFill>
                <a:schemeClr val="bg2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</a:rPr>
              <a:t>类似于示波器的阴极射线管 (</a:t>
            </a:r>
            <a:r>
              <a:rPr lang="en-US" altLang="zh-CN" sz="2800" dirty="0">
                <a:solidFill>
                  <a:schemeClr val="bg2"/>
                </a:solidFill>
              </a:rPr>
              <a:t>CRT) </a:t>
            </a:r>
            <a:endParaRPr lang="zh-CN" altLang="en-US" sz="2800" dirty="0">
              <a:solidFill>
                <a:schemeClr val="bg2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</a:rPr>
              <a:t>50年代末期，</a:t>
            </a:r>
            <a:r>
              <a:rPr lang="en-US" altLang="zh-CN" dirty="0">
                <a:solidFill>
                  <a:schemeClr val="bg2"/>
                </a:solidFill>
              </a:rPr>
              <a:t>MIT</a:t>
            </a:r>
            <a:r>
              <a:rPr lang="zh-CN" altLang="en-US" dirty="0">
                <a:solidFill>
                  <a:schemeClr val="bg2"/>
                </a:solidFill>
              </a:rPr>
              <a:t>林肯实验室，在“旋风”计算机上开发</a:t>
            </a:r>
            <a:r>
              <a:rPr lang="en-US" altLang="zh-CN" dirty="0">
                <a:solidFill>
                  <a:schemeClr val="bg2"/>
                </a:solidFill>
              </a:rPr>
              <a:t>SAGE</a:t>
            </a:r>
            <a:r>
              <a:rPr lang="zh-CN" altLang="en-US" dirty="0">
                <a:solidFill>
                  <a:schemeClr val="bg2"/>
                </a:solidFill>
              </a:rPr>
              <a:t>空中防御系统</a:t>
            </a:r>
            <a:endParaRPr lang="en-US" altLang="zh-CN" dirty="0">
              <a:solidFill>
                <a:schemeClr val="bg2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</a:rPr>
              <a:t>光笔，交互式图形生成技术。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86EE980-6CAC-C210-0A89-AF004E1177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1200"/>
            <a:ext cx="1219200" cy="35052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</a:rPr>
              <a:t>发展简史</a:t>
            </a:r>
            <a:br>
              <a:rPr lang="zh-CN" altLang="en-US">
                <a:solidFill>
                  <a:schemeClr val="bg2"/>
                </a:solidFill>
              </a:rPr>
            </a:br>
            <a:br>
              <a:rPr lang="zh-CN" altLang="en-US" sz="2400">
                <a:solidFill>
                  <a:schemeClr val="bg2"/>
                </a:solidFill>
              </a:rPr>
            </a:b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93219" name="Text Box 3">
            <a:extLst>
              <a:ext uri="{FF2B5EF4-FFF2-40B4-BE49-F238E27FC236}">
                <a16:creationId xmlns:a16="http://schemas.microsoft.com/office/drawing/2014/main" id="{D791258B-78CE-869D-C348-607681DD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20713"/>
            <a:ext cx="738028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2"/>
                </a:solidFill>
              </a:rPr>
              <a:t>发展阶段（</a:t>
            </a:r>
            <a:r>
              <a:rPr lang="en-US" altLang="zh-CN" b="1" dirty="0">
                <a:solidFill>
                  <a:schemeClr val="bg2"/>
                </a:solidFill>
              </a:rPr>
              <a:t>60</a:t>
            </a:r>
            <a:r>
              <a:rPr lang="zh-CN" altLang="en-US" b="1" dirty="0">
                <a:solidFill>
                  <a:schemeClr val="bg2"/>
                </a:solidFill>
              </a:rPr>
              <a:t>年代）</a:t>
            </a:r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2"/>
                </a:solidFill>
              </a:rPr>
              <a:t>MIT</a:t>
            </a:r>
            <a:r>
              <a:rPr lang="zh-CN" altLang="en-US" dirty="0">
                <a:solidFill>
                  <a:schemeClr val="bg2"/>
                </a:solidFill>
              </a:rPr>
              <a:t>林肯实验室，</a:t>
            </a:r>
            <a:r>
              <a:rPr lang="en-US" altLang="zh-CN" dirty="0" err="1">
                <a:solidFill>
                  <a:schemeClr val="bg2"/>
                </a:solidFill>
              </a:rPr>
              <a:t>I.E.Sutherland</a:t>
            </a:r>
            <a:r>
              <a:rPr lang="zh-CN" altLang="en-US" dirty="0">
                <a:solidFill>
                  <a:schemeClr val="bg2"/>
                </a:solidFill>
              </a:rPr>
              <a:t>发表博士论文“</a:t>
            </a:r>
            <a:r>
              <a:rPr lang="en-US" altLang="zh-CN" dirty="0">
                <a:solidFill>
                  <a:schemeClr val="bg2"/>
                </a:solidFill>
              </a:rPr>
              <a:t>Sketchpad:</a:t>
            </a:r>
            <a:r>
              <a:rPr lang="zh-CN" altLang="en-US" dirty="0">
                <a:solidFill>
                  <a:schemeClr val="bg2"/>
                </a:solidFill>
              </a:rPr>
              <a:t>一个人机通信的图形系统”</a:t>
            </a:r>
            <a:r>
              <a:rPr lang="en-US" altLang="zh-CN" dirty="0">
                <a:solidFill>
                  <a:schemeClr val="bg2"/>
                </a:solidFill>
              </a:rPr>
              <a:t>《</a:t>
            </a:r>
            <a:r>
              <a:rPr lang="en-US" altLang="zh-CN" dirty="0" err="1">
                <a:solidFill>
                  <a:schemeClr val="bg2"/>
                </a:solidFill>
              </a:rPr>
              <a:t>Sketchpad:A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ManMachine</a:t>
            </a:r>
            <a:r>
              <a:rPr lang="en-US" altLang="zh-CN" dirty="0">
                <a:solidFill>
                  <a:schemeClr val="bg2"/>
                </a:solidFill>
              </a:rPr>
              <a:t> Graphical </a:t>
            </a:r>
            <a:r>
              <a:rPr lang="en-US" altLang="zh-CN" dirty="0" err="1">
                <a:solidFill>
                  <a:schemeClr val="bg2"/>
                </a:solidFill>
              </a:rPr>
              <a:t>CommunicationSystem</a:t>
            </a:r>
            <a:r>
              <a:rPr lang="en-US" altLang="zh-CN" dirty="0">
                <a:solidFill>
                  <a:schemeClr val="bg2"/>
                </a:solidFill>
              </a:rPr>
              <a:t>》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</a:rPr>
              <a:t>首次使用</a:t>
            </a:r>
            <a:r>
              <a:rPr lang="en-US" altLang="zh-CN" sz="2800" dirty="0">
                <a:solidFill>
                  <a:schemeClr val="bg2"/>
                </a:solidFill>
              </a:rPr>
              <a:t>Computer Graphics</a:t>
            </a:r>
            <a:r>
              <a:rPr lang="zh-CN" altLang="en-US" sz="2800" dirty="0">
                <a:solidFill>
                  <a:schemeClr val="bg2"/>
                </a:solidFill>
              </a:rPr>
              <a:t>术语</a:t>
            </a:r>
            <a:endParaRPr lang="en-US" altLang="zh-CN" sz="2800" dirty="0">
              <a:solidFill>
                <a:schemeClr val="bg2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</a:rPr>
              <a:t>计算机图形学之父</a:t>
            </a:r>
          </a:p>
        </p:txBody>
      </p:sp>
      <p:pic>
        <p:nvPicPr>
          <p:cNvPr id="20484" name="Picture 4" descr="ssl">
            <a:extLst>
              <a:ext uri="{FF2B5EF4-FFF2-40B4-BE49-F238E27FC236}">
                <a16:creationId xmlns:a16="http://schemas.microsoft.com/office/drawing/2014/main" id="{4DAF1217-113E-357B-DAC9-2AA9870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05263"/>
            <a:ext cx="172243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>
            <a:extLst>
              <a:ext uri="{FF2B5EF4-FFF2-40B4-BE49-F238E27FC236}">
                <a16:creationId xmlns:a16="http://schemas.microsoft.com/office/drawing/2014/main" id="{6084A01A-6081-7241-BB1E-367E6BE8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037013"/>
            <a:ext cx="34671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A7B963-1148-3E77-0F54-E49DC36744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1191" y="1852712"/>
            <a:ext cx="1219200" cy="35052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</a:rPr>
              <a:t>发展简史</a:t>
            </a:r>
            <a:br>
              <a:rPr lang="zh-CN" altLang="en-US">
                <a:solidFill>
                  <a:schemeClr val="bg2"/>
                </a:solidFill>
              </a:rPr>
            </a:br>
            <a:br>
              <a:rPr lang="zh-CN" altLang="en-US" sz="2400">
                <a:solidFill>
                  <a:schemeClr val="bg2"/>
                </a:solidFill>
              </a:rPr>
            </a:b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36227" name="Text Box 3">
            <a:extLst>
              <a:ext uri="{FF2B5EF4-FFF2-40B4-BE49-F238E27FC236}">
                <a16:creationId xmlns:a16="http://schemas.microsoft.com/office/drawing/2014/main" id="{D72FF46A-AB91-8FB3-19EE-233117413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349" y="2132856"/>
            <a:ext cx="7056437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2"/>
                </a:solidFill>
              </a:rPr>
              <a:t>发展阶段（</a:t>
            </a:r>
            <a:r>
              <a:rPr lang="en-US" altLang="zh-CN" b="1" dirty="0">
                <a:solidFill>
                  <a:schemeClr val="bg2"/>
                </a:solidFill>
              </a:rPr>
              <a:t>60</a:t>
            </a:r>
            <a:r>
              <a:rPr lang="zh-CN" altLang="en-US" b="1" dirty="0">
                <a:solidFill>
                  <a:schemeClr val="bg2"/>
                </a:solidFill>
              </a:rPr>
              <a:t>年代）</a:t>
            </a:r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</a:rPr>
              <a:t>60年代中期，美国</a:t>
            </a:r>
            <a:r>
              <a:rPr lang="en-US" altLang="zh-CN" dirty="0">
                <a:solidFill>
                  <a:schemeClr val="bg2"/>
                </a:solidFill>
              </a:rPr>
              <a:t>MIT</a:t>
            </a:r>
            <a:r>
              <a:rPr lang="zh-CN" altLang="en-US" dirty="0">
                <a:solidFill>
                  <a:schemeClr val="bg2"/>
                </a:solidFill>
              </a:rPr>
              <a:t>、通用汽车公司、贝尔电话实验室、洛克希德飞机公司、法国雷诺汽车公司、英国剑桥大学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</a:rPr>
              <a:t>随机扫描显示器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8277A2F-1F46-5774-364A-F1CBD54190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362200"/>
            <a:ext cx="1143000" cy="28194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</a:rPr>
              <a:t>发展简史</a:t>
            </a:r>
            <a:br>
              <a:rPr lang="zh-CN" altLang="en-US">
                <a:solidFill>
                  <a:schemeClr val="bg2"/>
                </a:solidFill>
              </a:rPr>
            </a:br>
            <a:br>
              <a:rPr lang="zh-CN" altLang="en-US" sz="2400">
                <a:solidFill>
                  <a:schemeClr val="bg2"/>
                </a:solidFill>
              </a:rPr>
            </a:b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94243" name="Text Box 3">
            <a:extLst>
              <a:ext uri="{FF2B5EF4-FFF2-40B4-BE49-F238E27FC236}">
                <a16:creationId xmlns:a16="http://schemas.microsoft.com/office/drawing/2014/main" id="{490CC369-5256-C427-8461-370568A1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1433513"/>
            <a:ext cx="7354887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bg2"/>
                </a:solidFill>
              </a:rPr>
              <a:t>推广应用阶段（ 70年代）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</a:rPr>
              <a:t>基于电视技术的光栅扫描显示器的出现，图形学进入了第一个兴盛的时期，并开始出现实用的</a:t>
            </a:r>
            <a:r>
              <a:rPr lang="en-US" altLang="zh-CN">
                <a:solidFill>
                  <a:schemeClr val="bg2"/>
                </a:solidFill>
              </a:rPr>
              <a:t>CAD</a:t>
            </a:r>
            <a:r>
              <a:rPr lang="zh-CN" altLang="en-US">
                <a:solidFill>
                  <a:schemeClr val="bg2"/>
                </a:solidFill>
              </a:rPr>
              <a:t>图形系统。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</a:rPr>
              <a:t>众多商品化软件的出现，使图形标准化问题也被提上议程。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2"/>
                </a:solidFill>
              </a:rPr>
              <a:t>74</a:t>
            </a:r>
            <a:r>
              <a:rPr lang="zh-CN" altLang="en-US">
                <a:solidFill>
                  <a:schemeClr val="bg2"/>
                </a:solidFill>
              </a:rPr>
              <a:t>年，美国计算机学会成立图形标准化委员会</a:t>
            </a:r>
            <a:r>
              <a:rPr lang="en-US" altLang="zh-CN">
                <a:solidFill>
                  <a:schemeClr val="bg2"/>
                </a:solidFill>
              </a:rPr>
              <a:t>(ACM SIGGRAPH)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DE6CB1C-7D14-32E5-B9C0-9876B46000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67247"/>
            <a:ext cx="1143000" cy="28194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</a:rPr>
              <a:t>发展简史</a:t>
            </a:r>
            <a:br>
              <a:rPr lang="zh-CN" altLang="en-US">
                <a:solidFill>
                  <a:schemeClr val="bg2"/>
                </a:solidFill>
              </a:rPr>
            </a:br>
            <a:br>
              <a:rPr lang="zh-CN" altLang="en-US" sz="2400">
                <a:solidFill>
                  <a:schemeClr val="bg2"/>
                </a:solidFill>
              </a:rPr>
            </a:b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95267" name="Text Box 3">
            <a:extLst>
              <a:ext uri="{FF2B5EF4-FFF2-40B4-BE49-F238E27FC236}">
                <a16:creationId xmlns:a16="http://schemas.microsoft.com/office/drawing/2014/main" id="{812A4E58-71AA-5B10-2D2B-8FDEBDD3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268760"/>
            <a:ext cx="73802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bg2"/>
                </a:solidFill>
              </a:rPr>
              <a:t>系统实用化阶段（</a:t>
            </a:r>
            <a:r>
              <a:rPr lang="en-US" altLang="zh-CN" b="1">
                <a:solidFill>
                  <a:schemeClr val="bg2"/>
                </a:solidFill>
              </a:rPr>
              <a:t>80</a:t>
            </a:r>
            <a:r>
              <a:rPr lang="zh-CN" altLang="en-US" b="1">
                <a:solidFill>
                  <a:schemeClr val="bg2"/>
                </a:solidFill>
              </a:rPr>
              <a:t>年代）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</a:rPr>
              <a:t>80年代，超大规模集成电路的发展，奠定了物质基础，工作站的出现，促进了图形学的发展。</a:t>
            </a:r>
          </a:p>
        </p:txBody>
      </p:sp>
      <p:sp>
        <p:nvSpPr>
          <p:cNvPr id="395268" name="Text Box 4">
            <a:extLst>
              <a:ext uri="{FF2B5EF4-FFF2-40B4-BE49-F238E27FC236}">
                <a16:creationId xmlns:a16="http://schemas.microsoft.com/office/drawing/2014/main" id="{72A221BF-4891-3C9C-9FB5-042A414B3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264247"/>
            <a:ext cx="7380287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bg2"/>
                </a:solidFill>
              </a:rPr>
              <a:t>标准化智能化阶段（</a:t>
            </a:r>
            <a:r>
              <a:rPr lang="en-US" altLang="zh-CN" b="1">
                <a:solidFill>
                  <a:schemeClr val="bg2"/>
                </a:solidFill>
              </a:rPr>
              <a:t>90</a:t>
            </a:r>
            <a:r>
              <a:rPr lang="zh-CN" altLang="en-US" b="1">
                <a:solidFill>
                  <a:schemeClr val="bg2"/>
                </a:solidFill>
              </a:rPr>
              <a:t>年代）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</a:rPr>
              <a:t>朝着标准化、集成化和智能化的方向发展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</a:rPr>
              <a:t>国际标准化组织（</a:t>
            </a:r>
            <a:r>
              <a:rPr lang="en-US" altLang="zh-CN">
                <a:solidFill>
                  <a:schemeClr val="bg2"/>
                </a:solidFill>
              </a:rPr>
              <a:t>ISO</a:t>
            </a:r>
            <a:r>
              <a:rPr lang="zh-CN" altLang="en-US">
                <a:solidFill>
                  <a:schemeClr val="bg2"/>
                </a:solidFill>
              </a:rPr>
              <a:t>）公布的图形标准也越多、且更加成熟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</a:rPr>
              <a:t>当前流行的有：</a:t>
            </a:r>
            <a:r>
              <a:rPr lang="en-US" altLang="zh-CN">
                <a:solidFill>
                  <a:schemeClr val="bg2"/>
                </a:solidFill>
              </a:rPr>
              <a:t>OpenGL,Direct3D,Java3D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autoUpdateAnimBg="0"/>
      <p:bldP spid="39526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238792-253B-DBA2-7D45-5234C54913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7086600" cy="14478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教材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3A0C636-856F-8649-8EBF-7D33265CB37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688" y="1905000"/>
            <a:ext cx="5318125" cy="2388096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dirty="0">
                <a:solidFill>
                  <a:schemeClr val="bg2"/>
                </a:solidFill>
              </a:rPr>
              <a:t>苏小红、李东、唐好选，</a:t>
            </a:r>
            <a:r>
              <a:rPr lang="en-US" altLang="zh-CN" dirty="0">
                <a:solidFill>
                  <a:schemeClr val="bg2"/>
                </a:solidFill>
              </a:rPr>
              <a:t>《</a:t>
            </a:r>
            <a:r>
              <a:rPr lang="zh-CN" altLang="en-US" dirty="0">
                <a:solidFill>
                  <a:schemeClr val="bg2"/>
                </a:solidFill>
              </a:rPr>
              <a:t>计算机图形学实用教程（第</a:t>
            </a:r>
            <a:r>
              <a:rPr lang="en-US" altLang="zh-CN" dirty="0">
                <a:solidFill>
                  <a:schemeClr val="bg2"/>
                </a:solidFill>
              </a:rPr>
              <a:t>2</a:t>
            </a:r>
            <a:r>
              <a:rPr lang="zh-CN" altLang="en-US" dirty="0">
                <a:solidFill>
                  <a:schemeClr val="bg2"/>
                </a:solidFill>
              </a:rPr>
              <a:t>版）</a:t>
            </a:r>
            <a:r>
              <a:rPr lang="en-US" altLang="zh-CN" dirty="0">
                <a:solidFill>
                  <a:schemeClr val="bg2"/>
                </a:solidFill>
              </a:rPr>
              <a:t>》</a:t>
            </a:r>
            <a:r>
              <a:rPr lang="zh-CN" altLang="en-US" dirty="0">
                <a:solidFill>
                  <a:schemeClr val="bg2"/>
                </a:solidFill>
              </a:rPr>
              <a:t>，人民邮电出版社，</a:t>
            </a:r>
            <a:r>
              <a:rPr lang="en-US" altLang="zh-CN" dirty="0">
                <a:solidFill>
                  <a:schemeClr val="bg2"/>
                </a:solidFill>
              </a:rPr>
              <a:t>2010</a:t>
            </a:r>
            <a:r>
              <a:rPr lang="zh-CN" altLang="en-US" dirty="0">
                <a:solidFill>
                  <a:schemeClr val="bg2"/>
                </a:solidFill>
              </a:rPr>
              <a:t>年</a:t>
            </a:r>
            <a:r>
              <a:rPr lang="en-US" altLang="zh-CN" dirty="0">
                <a:solidFill>
                  <a:schemeClr val="bg2"/>
                </a:solidFill>
              </a:rPr>
              <a:t>9</a:t>
            </a:r>
            <a:r>
              <a:rPr lang="zh-CN" altLang="en-US" dirty="0">
                <a:solidFill>
                  <a:schemeClr val="bg2"/>
                </a:solidFill>
              </a:rPr>
              <a:t>月</a:t>
            </a:r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0529157A-41EB-BC20-A131-08360453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428750"/>
            <a:ext cx="352425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6D29628-92BA-3D23-071C-CB034FD0B3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76250"/>
            <a:ext cx="8569325" cy="6381750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图形应用软件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具有友好的人机界面</a:t>
            </a:r>
          </a:p>
          <a:p>
            <a:pPr lvl="1" eaLnBrk="1" hangingPunct="1"/>
            <a:r>
              <a:rPr lang="en-US" altLang="zh-CN" b="1" dirty="0">
                <a:solidFill>
                  <a:schemeClr val="bg2"/>
                </a:solidFill>
              </a:rPr>
              <a:t>Adobe</a:t>
            </a:r>
            <a:r>
              <a:rPr lang="zh-CN" altLang="en-US" b="1" dirty="0">
                <a:solidFill>
                  <a:schemeClr val="bg2"/>
                </a:solidFill>
              </a:rPr>
              <a:t>公司的</a:t>
            </a:r>
            <a:r>
              <a:rPr lang="en-US" altLang="zh-CN" b="1" dirty="0">
                <a:solidFill>
                  <a:schemeClr val="bg2"/>
                </a:solidFill>
              </a:rPr>
              <a:t>Illustrator</a:t>
            </a:r>
          </a:p>
          <a:p>
            <a:pPr lvl="1" eaLnBrk="1" hangingPunct="1"/>
            <a:r>
              <a:rPr lang="en-US" altLang="zh-CN" b="1" dirty="0">
                <a:solidFill>
                  <a:schemeClr val="bg2"/>
                </a:solidFill>
              </a:rPr>
              <a:t>Macromedia</a:t>
            </a:r>
            <a:r>
              <a:rPr lang="zh-CN" altLang="en-US" b="1" dirty="0">
                <a:solidFill>
                  <a:schemeClr val="bg2"/>
                </a:solidFill>
              </a:rPr>
              <a:t>公司的</a:t>
            </a:r>
            <a:r>
              <a:rPr lang="en-US" altLang="zh-CN" b="1" dirty="0">
                <a:solidFill>
                  <a:schemeClr val="bg2"/>
                </a:solidFill>
              </a:rPr>
              <a:t>Freehand</a:t>
            </a:r>
          </a:p>
          <a:p>
            <a:pPr lvl="1" eaLnBrk="1" hangingPunct="1"/>
            <a:r>
              <a:rPr lang="en-US" altLang="zh-CN" b="1" dirty="0">
                <a:solidFill>
                  <a:schemeClr val="bg2"/>
                </a:solidFill>
              </a:rPr>
              <a:t>Corel</a:t>
            </a:r>
            <a:r>
              <a:rPr lang="zh-CN" altLang="en-US" b="1" dirty="0">
                <a:solidFill>
                  <a:schemeClr val="bg2"/>
                </a:solidFill>
              </a:rPr>
              <a:t>公司的</a:t>
            </a:r>
            <a:r>
              <a:rPr lang="en-US" altLang="zh-CN" b="1" dirty="0" err="1">
                <a:solidFill>
                  <a:schemeClr val="bg2"/>
                </a:solidFill>
              </a:rPr>
              <a:t>Coreldraw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图形子程序库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图形处理中的最小单元，完成图形元素的生成、表示、变换、显示等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被各种图形应用软件调用</a:t>
            </a:r>
          </a:p>
          <a:p>
            <a:pPr eaLnBrk="1" hangingPunct="1"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图形设备驱动程序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用来控制图形硬件设备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显示驱动程序、打印驱动程序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>
            <a:extLst>
              <a:ext uri="{FF2B5EF4-FFF2-40B4-BE49-F238E27FC236}">
                <a16:creationId xmlns:a16="http://schemas.microsoft.com/office/drawing/2014/main" id="{4485DAA1-FF38-5A7D-19D6-AAFCA986ADC6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052513"/>
            <a:ext cx="5976937" cy="4681537"/>
            <a:chOff x="975" y="663"/>
            <a:chExt cx="3765" cy="2949"/>
          </a:xfrm>
        </p:grpSpPr>
        <p:sp>
          <p:nvSpPr>
            <p:cNvPr id="25603" name="Rectangle 3">
              <a:extLst>
                <a:ext uri="{FF2B5EF4-FFF2-40B4-BE49-F238E27FC236}">
                  <a16:creationId xmlns:a16="http://schemas.microsoft.com/office/drawing/2014/main" id="{B5D6F936-6C33-B85D-3ED8-7A210083D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663"/>
              <a:ext cx="3765" cy="2949"/>
            </a:xfrm>
            <a:prstGeom prst="rect">
              <a:avLst/>
            </a:prstGeom>
            <a:solidFill>
              <a:srgbClr val="FFCC99"/>
            </a:solidFill>
            <a:ln w="9525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25604" name="Rectangle 4">
              <a:extLst>
                <a:ext uri="{FF2B5EF4-FFF2-40B4-BE49-F238E27FC236}">
                  <a16:creationId xmlns:a16="http://schemas.microsoft.com/office/drawing/2014/main" id="{611D670A-842D-8D92-7FD0-7BC5B5EA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98"/>
              <a:ext cx="3130" cy="2314"/>
            </a:xfrm>
            <a:prstGeom prst="rect">
              <a:avLst/>
            </a:prstGeom>
            <a:solidFill>
              <a:srgbClr val="CCFFCC"/>
            </a:solidFill>
            <a:ln w="9525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25605" name="Rectangle 5">
              <a:extLst>
                <a:ext uri="{FF2B5EF4-FFF2-40B4-BE49-F238E27FC236}">
                  <a16:creationId xmlns:a16="http://schemas.microsoft.com/office/drawing/2014/main" id="{567361AF-384A-A2C2-6EE7-E0B63AD6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79"/>
              <a:ext cx="2495" cy="1633"/>
            </a:xfrm>
            <a:prstGeom prst="rect">
              <a:avLst/>
            </a:prstGeom>
            <a:solidFill>
              <a:srgbClr val="FFFF99"/>
            </a:solidFill>
            <a:ln w="9525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25606" name="Rectangle 6">
              <a:extLst>
                <a:ext uri="{FF2B5EF4-FFF2-40B4-BE49-F238E27FC236}">
                  <a16:creationId xmlns:a16="http://schemas.microsoft.com/office/drawing/2014/main" id="{19542766-AE51-8DB6-AF69-81D67041F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14"/>
              <a:ext cx="1860" cy="998"/>
            </a:xfrm>
            <a:prstGeom prst="rect">
              <a:avLst/>
            </a:prstGeom>
            <a:solidFill>
              <a:srgbClr val="CC99FF"/>
            </a:solidFill>
            <a:ln w="9525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E800DA37-B8C6-490B-7CAC-6EA0662AE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799"/>
              <a:ext cx="20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</a:rPr>
                <a:t>图形应用软件</a:t>
              </a: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1E23BD45-5128-B59E-E816-011453B99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1470"/>
              <a:ext cx="20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</a:rPr>
                <a:t>图形子程序库</a:t>
              </a:r>
            </a:p>
          </p:txBody>
        </p:sp>
        <p:sp>
          <p:nvSpPr>
            <p:cNvPr id="25609" name="Text Box 9">
              <a:extLst>
                <a:ext uri="{FF2B5EF4-FFF2-40B4-BE49-F238E27FC236}">
                  <a16:creationId xmlns:a16="http://schemas.microsoft.com/office/drawing/2014/main" id="{E0C6100D-EFA0-AB78-C0DC-82AEC5060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105"/>
              <a:ext cx="20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</a:rPr>
                <a:t>图形设备驱动程序</a:t>
              </a:r>
            </a:p>
          </p:txBody>
        </p:sp>
        <p:sp>
          <p:nvSpPr>
            <p:cNvPr id="25610" name="Text Box 10">
              <a:extLst>
                <a:ext uri="{FF2B5EF4-FFF2-40B4-BE49-F238E27FC236}">
                  <a16:creationId xmlns:a16="http://schemas.microsoft.com/office/drawing/2014/main" id="{ABAC7F98-C0E3-F029-C290-BFA75BB3E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876"/>
              <a:ext cx="1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</a:rPr>
                <a:t>图形硬件设备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8B37796-9864-69E8-A632-D9A8E87C0C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41300"/>
            <a:ext cx="8370887" cy="11858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 图形软件发展及软件标准形成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AD80481-CF84-AE70-CF6C-A9B627C076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268413"/>
            <a:ext cx="8893175" cy="53276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</a:rPr>
              <a:t>   </a:t>
            </a:r>
            <a:r>
              <a:rPr lang="zh-CN" altLang="en-US" sz="3600" b="1" dirty="0">
                <a:solidFill>
                  <a:schemeClr val="bg2"/>
                </a:solidFill>
              </a:rPr>
              <a:t>三种类型的计算机图形软件系统：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</a:rPr>
              <a:t>  (1)</a:t>
            </a:r>
            <a:r>
              <a:rPr lang="zh-CN" altLang="en-US" b="1" dirty="0">
                <a:solidFill>
                  <a:schemeClr val="bg2"/>
                </a:solidFill>
              </a:rPr>
              <a:t>按国际标准或公司标准开发的图形子程序库</a:t>
            </a:r>
            <a:endParaRPr lang="zh-CN" altLang="en-US" sz="3600" b="1" dirty="0">
              <a:solidFill>
                <a:schemeClr val="bg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       </a:t>
            </a:r>
            <a:r>
              <a:rPr lang="zh-CN" altLang="en-US" sz="2800" b="1" dirty="0">
                <a:solidFill>
                  <a:schemeClr val="bg2"/>
                </a:solidFill>
              </a:rPr>
              <a:t>如:  </a:t>
            </a:r>
            <a:r>
              <a:rPr lang="en-US" altLang="zh-CN" sz="2800" b="1" dirty="0">
                <a:solidFill>
                  <a:schemeClr val="bg2"/>
                </a:solidFill>
              </a:rPr>
              <a:t>GKS</a:t>
            </a:r>
            <a:r>
              <a:rPr lang="zh-CN" altLang="en-US" sz="2800" b="1" dirty="0">
                <a:solidFill>
                  <a:schemeClr val="bg2"/>
                </a:solidFill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</a:rPr>
              <a:t>PHIGS</a:t>
            </a:r>
            <a:r>
              <a:rPr lang="zh-CN" altLang="en-US" sz="2800" b="1" dirty="0">
                <a:solidFill>
                  <a:schemeClr val="bg2"/>
                </a:solidFill>
              </a:rPr>
              <a:t>，</a:t>
            </a:r>
            <a:r>
              <a:rPr lang="en-US" altLang="zh-CN" dirty="0">
                <a:solidFill>
                  <a:schemeClr val="bg2"/>
                </a:solidFill>
              </a:rPr>
              <a:t>Open</a:t>
            </a:r>
            <a:r>
              <a:rPr lang="en-US" altLang="zh-CN" sz="2800" b="1" dirty="0">
                <a:solidFill>
                  <a:schemeClr val="bg2"/>
                </a:solidFill>
              </a:rPr>
              <a:t>GL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 	      便于移植和推广、但执行速度相对较慢，效率低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</a:rPr>
              <a:t>  (2）</a:t>
            </a:r>
            <a:r>
              <a:rPr lang="zh-CN" altLang="en-US" b="1" dirty="0">
                <a:solidFill>
                  <a:schemeClr val="bg2"/>
                </a:solidFill>
              </a:rPr>
              <a:t>各种程序设计语言专用的图形子程序库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</a:rPr>
              <a:t>简练、紧凑、执行速度快，但不可移植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</a:rPr>
              <a:t>（3）</a:t>
            </a:r>
            <a:r>
              <a:rPr lang="zh-CN" altLang="en-US" b="1" dirty="0">
                <a:solidFill>
                  <a:schemeClr val="bg2"/>
                </a:solidFill>
              </a:rPr>
              <a:t>专用图形系统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</a:rPr>
              <a:t>效率高，但系统开发量大，可移植性差。</a:t>
            </a:r>
            <a:r>
              <a:rPr lang="zh-CN" altLang="en-US" b="1" dirty="0">
                <a:solidFill>
                  <a:schemeClr val="bg2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3EE4A28A-4633-4EDF-427F-3C816B2B7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6825"/>
            <a:ext cx="8700652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通用的、与设备无关的图形标准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GKS (Graphics Kernel System) (</a:t>
            </a:r>
            <a:r>
              <a:rPr lang="zh-CN" altLang="en-US" sz="2400">
                <a:solidFill>
                  <a:schemeClr val="bg2"/>
                </a:solidFill>
              </a:rPr>
              <a:t>第一个官方标准，1977)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PHIGS(Programmer’s Herarchical Iuteractive Graphics system)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一些非官方图形软件，广泛应用于工业界，成为事实上的标准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DirectX  (MS)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Xlib (X-Window</a:t>
            </a:r>
            <a:r>
              <a:rPr lang="zh-CN" altLang="en-US" sz="2400">
                <a:solidFill>
                  <a:schemeClr val="bg2"/>
                </a:solidFill>
              </a:rPr>
              <a:t>系统)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Adobe</a:t>
            </a:r>
            <a:r>
              <a:rPr lang="zh-CN" altLang="en-US" sz="2400">
                <a:solidFill>
                  <a:schemeClr val="bg2"/>
                </a:solidFill>
              </a:rPr>
              <a:t>公司</a:t>
            </a:r>
            <a:r>
              <a:rPr lang="en-US" altLang="zh-CN" sz="2400">
                <a:solidFill>
                  <a:schemeClr val="bg2"/>
                </a:solidFill>
              </a:rPr>
              <a:t>Postscript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OpenGL (SGI)</a:t>
            </a:r>
          </a:p>
          <a:p>
            <a:pPr lvl="2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bg2"/>
                </a:solidFill>
              </a:rPr>
              <a:t>——</a:t>
            </a:r>
            <a:r>
              <a:rPr lang="zh-CN" altLang="en-US">
                <a:solidFill>
                  <a:schemeClr val="bg2"/>
                </a:solidFill>
              </a:rPr>
              <a:t>画图命令是软件库的一部分，与某种语言邦定</a:t>
            </a:r>
          </a:p>
          <a:p>
            <a:pPr lvl="2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bg2"/>
                </a:solidFill>
              </a:rPr>
              <a:t>——</a:t>
            </a:r>
            <a:r>
              <a:rPr lang="zh-CN" altLang="en-US">
                <a:solidFill>
                  <a:schemeClr val="bg2"/>
                </a:solidFill>
              </a:rPr>
              <a:t>用户界面软件是独立的实体，随系统而不同</a:t>
            </a:r>
            <a:endParaRPr lang="en-US" altLang="zh-CN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Direct3D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Java3D——</a:t>
            </a:r>
            <a:r>
              <a:rPr lang="zh-CN" altLang="en-US" sz="2400">
                <a:solidFill>
                  <a:schemeClr val="bg2"/>
                </a:solidFill>
              </a:rPr>
              <a:t>与用户界面工具包集成在一起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</a:rPr>
              <a:t>		开放式、高效率的发展趋势</a:t>
            </a:r>
            <a:endParaRPr lang="en-US" altLang="zh-CN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6D8467E-901B-2EFF-3EAA-8199D9CC7D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9900" y="188913"/>
            <a:ext cx="8062913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bg2"/>
                </a:solidFill>
              </a:rPr>
              <a:t>开放式的三维图形软件包</a:t>
            </a:r>
            <a:r>
              <a:rPr lang="en-US" altLang="zh-CN" sz="4000" b="1">
                <a:solidFill>
                  <a:schemeClr val="bg2"/>
                </a:solidFill>
              </a:rPr>
              <a:t>OpenGL</a:t>
            </a:r>
            <a:endParaRPr lang="zh-CN" altLang="en-US" sz="4000" b="1">
              <a:solidFill>
                <a:schemeClr val="bg2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0C3878B-E7AB-546D-DC57-A89E4D72D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82015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en-US" altLang="zh-CN" sz="2800" dirty="0">
                <a:solidFill>
                  <a:schemeClr val="bg2"/>
                </a:solidFill>
              </a:rPr>
              <a:t>OpenGL</a:t>
            </a:r>
            <a:r>
              <a:rPr lang="zh-CN" altLang="en-US" sz="2800" dirty="0">
                <a:solidFill>
                  <a:schemeClr val="bg2"/>
                </a:solidFill>
              </a:rPr>
              <a:t>是在</a:t>
            </a:r>
            <a:r>
              <a:rPr lang="en-US" altLang="zh-CN" sz="2800" dirty="0">
                <a:solidFill>
                  <a:schemeClr val="bg2"/>
                </a:solidFill>
              </a:rPr>
              <a:t>SGI</a:t>
            </a:r>
            <a:r>
              <a:rPr lang="zh-CN" altLang="en-US" sz="2800" dirty="0">
                <a:solidFill>
                  <a:schemeClr val="bg2"/>
                </a:solidFill>
              </a:rPr>
              <a:t>等多家世界闻名的计算机公司的倡导下，以</a:t>
            </a:r>
            <a:r>
              <a:rPr lang="en-US" altLang="zh-CN" sz="2800" dirty="0">
                <a:solidFill>
                  <a:schemeClr val="bg2"/>
                </a:solidFill>
              </a:rPr>
              <a:t>SGI</a:t>
            </a:r>
            <a:r>
              <a:rPr lang="zh-CN" altLang="en-US" sz="2800" dirty="0">
                <a:solidFill>
                  <a:schemeClr val="bg2"/>
                </a:solidFill>
              </a:rPr>
              <a:t>的</a:t>
            </a:r>
            <a:r>
              <a:rPr lang="en-US" altLang="zh-CN" sz="2800" dirty="0">
                <a:solidFill>
                  <a:schemeClr val="bg2"/>
                </a:solidFill>
              </a:rPr>
              <a:t>GL</a:t>
            </a:r>
            <a:r>
              <a:rPr lang="zh-CN" altLang="en-US" sz="2800" dirty="0">
                <a:solidFill>
                  <a:schemeClr val="bg2"/>
                </a:solidFill>
              </a:rPr>
              <a:t>三维图形库为基础制定的一个通用共享的开放式三维图形标准。</a:t>
            </a:r>
            <a:endParaRPr lang="en-US" altLang="zh-CN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endParaRPr lang="en-US" altLang="zh-CN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sz="2800" dirty="0">
                <a:solidFill>
                  <a:schemeClr val="bg2"/>
                </a:solidFill>
              </a:rPr>
              <a:t>目前，包括</a:t>
            </a:r>
            <a:r>
              <a:rPr lang="en-US" altLang="zh-CN" sz="2800" dirty="0">
                <a:solidFill>
                  <a:schemeClr val="bg2"/>
                </a:solidFill>
              </a:rPr>
              <a:t>Microsoft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</a:rPr>
              <a:t>SGI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</a:rPr>
              <a:t>IBM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</a:rPr>
              <a:t>SUN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</a:rPr>
              <a:t>HP</a:t>
            </a:r>
            <a:r>
              <a:rPr lang="zh-CN" altLang="en-US" sz="2800" dirty="0">
                <a:solidFill>
                  <a:schemeClr val="bg2"/>
                </a:solidFill>
              </a:rPr>
              <a:t>等大公司都采用了</a:t>
            </a:r>
            <a:r>
              <a:rPr lang="en-US" altLang="zh-CN" sz="2800" dirty="0">
                <a:solidFill>
                  <a:schemeClr val="bg2"/>
                </a:solidFill>
              </a:rPr>
              <a:t>OpenGL</a:t>
            </a:r>
            <a:r>
              <a:rPr lang="zh-CN" altLang="en-US" sz="2800" dirty="0">
                <a:solidFill>
                  <a:schemeClr val="bg2"/>
                </a:solidFill>
              </a:rPr>
              <a:t>做为三维图形标准，许多软件厂商也纷纷以</a:t>
            </a:r>
            <a:r>
              <a:rPr lang="en-US" altLang="zh-CN" sz="2800" dirty="0">
                <a:solidFill>
                  <a:schemeClr val="bg2"/>
                </a:solidFill>
              </a:rPr>
              <a:t>OpenGL</a:t>
            </a:r>
            <a:r>
              <a:rPr lang="zh-CN" altLang="en-US" sz="2800" dirty="0">
                <a:solidFill>
                  <a:schemeClr val="bg2"/>
                </a:solidFill>
              </a:rPr>
              <a:t>为基础开发出自己的产品。</a:t>
            </a:r>
            <a:endParaRPr lang="en-US" altLang="zh-CN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endParaRPr lang="en-US" altLang="zh-CN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sz="2800" dirty="0">
                <a:solidFill>
                  <a:schemeClr val="bg2"/>
                </a:solidFill>
              </a:rPr>
              <a:t>其中比较著名的产品包括：动画制作软件</a:t>
            </a:r>
            <a:r>
              <a:rPr lang="en-US" altLang="zh-CN" sz="2800" dirty="0">
                <a:solidFill>
                  <a:schemeClr val="bg2"/>
                </a:solidFill>
              </a:rPr>
              <a:t>Softimage</a:t>
            </a:r>
            <a:r>
              <a:rPr lang="zh-CN" altLang="en-US" sz="2800" dirty="0">
                <a:solidFill>
                  <a:schemeClr val="bg2"/>
                </a:solidFill>
              </a:rPr>
              <a:t>和</a:t>
            </a:r>
            <a:r>
              <a:rPr lang="en-US" altLang="zh-CN" sz="2800" dirty="0">
                <a:solidFill>
                  <a:schemeClr val="bg2"/>
                </a:solidFill>
              </a:rPr>
              <a:t>3D Studio MAX</a:t>
            </a:r>
            <a:r>
              <a:rPr lang="zh-CN" altLang="en-US" sz="2800" dirty="0">
                <a:solidFill>
                  <a:schemeClr val="bg2"/>
                </a:solidFill>
              </a:rPr>
              <a:t>、仿真软件</a:t>
            </a:r>
            <a:r>
              <a:rPr lang="en-US" altLang="zh-CN" sz="2800" dirty="0">
                <a:solidFill>
                  <a:schemeClr val="bg2"/>
                </a:solidFill>
              </a:rPr>
              <a:t>Open Inventor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</a:rPr>
              <a:t>VR</a:t>
            </a:r>
            <a:r>
              <a:rPr lang="zh-CN" altLang="en-US" sz="2800" dirty="0">
                <a:solidFill>
                  <a:schemeClr val="bg2"/>
                </a:solidFill>
              </a:rPr>
              <a:t>软件</a:t>
            </a:r>
            <a:r>
              <a:rPr lang="en-US" altLang="zh-CN" sz="2800" dirty="0">
                <a:solidFill>
                  <a:schemeClr val="bg2"/>
                </a:solidFill>
              </a:rPr>
              <a:t>World Tool Kit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</a:rPr>
              <a:t>CAM</a:t>
            </a:r>
            <a:r>
              <a:rPr lang="zh-CN" altLang="en-US" sz="2800" dirty="0">
                <a:solidFill>
                  <a:schemeClr val="bg2"/>
                </a:solidFill>
              </a:rPr>
              <a:t>软件</a:t>
            </a:r>
            <a:r>
              <a:rPr lang="en-US" altLang="zh-CN" sz="2800" dirty="0" err="1">
                <a:solidFill>
                  <a:schemeClr val="bg2"/>
                </a:solidFill>
              </a:rPr>
              <a:t>ProEngineer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</a:rPr>
              <a:t>GIS</a:t>
            </a:r>
            <a:r>
              <a:rPr lang="zh-CN" altLang="en-US" sz="2800" dirty="0">
                <a:solidFill>
                  <a:schemeClr val="bg2"/>
                </a:solidFill>
              </a:rPr>
              <a:t>软件</a:t>
            </a:r>
            <a:r>
              <a:rPr lang="en-US" altLang="zh-CN" sz="2800" dirty="0">
                <a:solidFill>
                  <a:schemeClr val="bg2"/>
                </a:solidFill>
              </a:rPr>
              <a:t>ARC/INFO</a:t>
            </a:r>
            <a:r>
              <a:rPr lang="zh-CN" altLang="en-US" sz="2800" dirty="0">
                <a:solidFill>
                  <a:schemeClr val="bg2"/>
                </a:solidFill>
              </a:rPr>
              <a:t>等等。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6186D5E-620F-601B-83AC-A16CE5BCBE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609600"/>
            <a:ext cx="8062913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bg2"/>
                </a:solidFill>
              </a:rPr>
              <a:t>OpenGL</a:t>
            </a:r>
            <a:r>
              <a:rPr lang="zh-CN" altLang="en-US" b="1">
                <a:solidFill>
                  <a:schemeClr val="bg2"/>
                </a:solidFill>
              </a:rPr>
              <a:t>的优越性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847C498-2E90-89F0-1A55-5E5AB80258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81200"/>
            <a:ext cx="8497888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独立于窗口系统和操作系统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以它为基础开发的应用程序可以十分方便地在各种平台间移植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可与</a:t>
            </a:r>
            <a:r>
              <a:rPr lang="en-US" altLang="zh-CN" b="1" dirty="0">
                <a:solidFill>
                  <a:schemeClr val="bg2"/>
                </a:solidFill>
              </a:rPr>
              <a:t>Visual C++</a:t>
            </a:r>
            <a:r>
              <a:rPr lang="zh-CN" altLang="en-US" b="1" dirty="0">
                <a:solidFill>
                  <a:schemeClr val="bg2"/>
                </a:solidFill>
              </a:rPr>
              <a:t>紧密接口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便于实现机械手的有关计算和图形算法，可保证算法的正确性和可靠性；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>
                <a:solidFill>
                  <a:schemeClr val="bg2"/>
                </a:solidFill>
              </a:rPr>
              <a:t>使用简便，效率高  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F66A9BF-BF85-FC26-DDA5-8B18D52BF4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609600"/>
            <a:ext cx="8062912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bg2"/>
                </a:solidFill>
              </a:rPr>
              <a:t>OpenGL</a:t>
            </a:r>
            <a:r>
              <a:rPr lang="zh-CN" altLang="en-US" b="1" dirty="0">
                <a:solidFill>
                  <a:schemeClr val="bg2"/>
                </a:solidFill>
              </a:rPr>
              <a:t>图形库的功能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D66199-A849-067F-CA80-836DC84470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700213"/>
            <a:ext cx="8496300" cy="4681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一共有</a:t>
            </a:r>
            <a:r>
              <a:rPr lang="en-US" altLang="zh-CN" sz="2400" b="1" dirty="0">
                <a:solidFill>
                  <a:schemeClr val="bg2"/>
                </a:solidFill>
              </a:rPr>
              <a:t>100</a:t>
            </a:r>
            <a:r>
              <a:rPr lang="zh-CN" altLang="en-US" sz="2400" b="1" dirty="0">
                <a:solidFill>
                  <a:schemeClr val="bg2"/>
                </a:solidFill>
              </a:rPr>
              <a:t>多个函数。其中核心函数有</a:t>
            </a:r>
            <a:r>
              <a:rPr lang="en-US" altLang="zh-CN" sz="2400" b="1" dirty="0">
                <a:solidFill>
                  <a:schemeClr val="bg2"/>
                </a:solidFill>
              </a:rPr>
              <a:t>115</a:t>
            </a:r>
            <a:r>
              <a:rPr lang="zh-CN" altLang="en-US" sz="2400" b="1" dirty="0">
                <a:solidFill>
                  <a:schemeClr val="bg2"/>
                </a:solidFill>
              </a:rPr>
              <a:t>个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除了提供基本的点、线、多边形的绘制函数外，还提供了复杂的三维物体（球、锥、多面体、茶壶等）以及复杂曲线和曲面（如</a:t>
            </a:r>
            <a:r>
              <a:rPr lang="en-US" altLang="zh-CN" sz="2400" b="1" dirty="0">
                <a:solidFill>
                  <a:schemeClr val="bg2"/>
                </a:solidFill>
              </a:rPr>
              <a:t>Bezier</a:t>
            </a:r>
            <a:r>
              <a:rPr lang="zh-CN" altLang="en-US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NURBS</a:t>
            </a:r>
            <a:r>
              <a:rPr lang="zh-CN" altLang="en-US" sz="2400" b="1" dirty="0">
                <a:solidFill>
                  <a:schemeClr val="bg2"/>
                </a:solidFill>
              </a:rPr>
              <a:t>等曲线或曲面）绘制函数。 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基本几何变换和投影变换 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颜色模式设置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光照和材质设置 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纹理映射功能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位图显示和图象增强 ：反走样</a:t>
            </a:r>
            <a:r>
              <a:rPr lang="en-US" altLang="zh-CN" sz="2400" b="1" dirty="0">
                <a:solidFill>
                  <a:schemeClr val="bg2"/>
                </a:solidFill>
              </a:rPr>
              <a:t>(Antialiasing)</a:t>
            </a:r>
            <a:r>
              <a:rPr lang="zh-CN" altLang="en-US" sz="2400" b="1" dirty="0">
                <a:solidFill>
                  <a:schemeClr val="bg2"/>
                </a:solidFill>
              </a:rPr>
              <a:t>和雾</a:t>
            </a:r>
            <a:r>
              <a:rPr lang="en-US" altLang="zh-CN" sz="2400" b="1" dirty="0">
                <a:solidFill>
                  <a:schemeClr val="bg2"/>
                </a:solidFill>
              </a:rPr>
              <a:t>(fog)</a:t>
            </a:r>
            <a:r>
              <a:rPr lang="zh-CN" altLang="en-US" sz="2400" b="1" dirty="0">
                <a:solidFill>
                  <a:schemeClr val="bg2"/>
                </a:solidFill>
              </a:rPr>
              <a:t>的特殊图象效果处理 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双缓存</a:t>
            </a:r>
            <a:r>
              <a:rPr lang="en-US" altLang="zh-CN" sz="2400" b="1" dirty="0">
                <a:solidFill>
                  <a:schemeClr val="bg2"/>
                </a:solidFill>
              </a:rPr>
              <a:t>(Double Buffering)</a:t>
            </a:r>
            <a:r>
              <a:rPr lang="zh-CN" altLang="en-US" sz="2400" b="1" dirty="0">
                <a:solidFill>
                  <a:schemeClr val="bg2"/>
                </a:solidFill>
              </a:rPr>
              <a:t>动画：双缓存即前台缓存和后台缓存，即后台缓存计算场景、生成画面，前台缓存显示后台缓存已画好的画面。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E315C971-5E17-8C91-4CF2-B44EB3957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96888"/>
            <a:ext cx="7989887" cy="15748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2"/>
                </a:solidFill>
              </a:rPr>
              <a:t>在线教学网站</a:t>
            </a:r>
            <a:br>
              <a:rPr lang="zh-CN" altLang="en-US" sz="4000" b="1" dirty="0">
                <a:solidFill>
                  <a:schemeClr val="bg2"/>
                </a:solidFill>
              </a:rPr>
            </a:br>
            <a:r>
              <a:rPr lang="en-US" altLang="zh-CN" sz="4000" b="1" dirty="0">
                <a:solidFill>
                  <a:schemeClr val="bg2"/>
                </a:solidFill>
              </a:rPr>
              <a:t>http://cms.hit.edu.cn</a:t>
            </a:r>
            <a:br>
              <a:rPr lang="en-US" altLang="zh-CN" sz="4000" b="1" dirty="0">
                <a:solidFill>
                  <a:schemeClr val="bg2"/>
                </a:solidFill>
              </a:rPr>
            </a:br>
            <a:r>
              <a:rPr lang="en-US" altLang="zh-CN" sz="4000" b="1" dirty="0">
                <a:solidFill>
                  <a:schemeClr val="bg2"/>
                </a:solidFill>
              </a:rPr>
              <a:t>graphics</a:t>
            </a:r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8F93CA39-F93D-A491-23DD-97D23B97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628800"/>
            <a:ext cx="5038725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6">
            <a:extLst>
              <a:ext uri="{FF2B5EF4-FFF2-40B4-BE49-F238E27FC236}">
                <a16:creationId xmlns:a16="http://schemas.microsoft.com/office/drawing/2014/main" id="{D426BC31-E5A9-0644-991C-F5BB191C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4805362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8A76157-AE43-7375-0E2D-44D0FFC9BC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22476" y="299215"/>
            <a:ext cx="3099048" cy="1447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</a:rPr>
              <a:t>教学理念</a:t>
            </a:r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454349D-D167-85D6-EA66-3E4308E4DF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73238"/>
            <a:ext cx="7772400" cy="4895850"/>
          </a:xfrm>
        </p:spPr>
        <p:txBody>
          <a:bodyPr/>
          <a:lstStyle/>
          <a:p>
            <a:pPr eaLnBrk="1" hangingPunct="1">
              <a:buClrTx/>
            </a:pPr>
            <a:r>
              <a:rPr kumimoji="0" lang="zh-CN" altLang="en-US" sz="2800" b="1" dirty="0">
                <a:solidFill>
                  <a:schemeClr val="bg2"/>
                </a:solidFill>
                <a:latin typeface="隶书" panose="02010509060101010101" pitchFamily="49" charset="-122"/>
              </a:rPr>
              <a:t>教学理念</a:t>
            </a:r>
          </a:p>
          <a:p>
            <a:pPr lvl="1" eaLnBrk="1" hangingPunct="1"/>
            <a:r>
              <a:rPr kumimoji="0" lang="zh-CN" altLang="en-US" b="1" dirty="0">
                <a:solidFill>
                  <a:schemeClr val="bg2"/>
                </a:solidFill>
              </a:rPr>
              <a:t>以应用为背景</a:t>
            </a:r>
          </a:p>
          <a:p>
            <a:pPr lvl="1" eaLnBrk="1" hangingPunct="1"/>
            <a:r>
              <a:rPr kumimoji="0" lang="zh-CN" altLang="en-US" b="1" dirty="0">
                <a:solidFill>
                  <a:schemeClr val="bg2"/>
                </a:solidFill>
              </a:rPr>
              <a:t>以理论为主线</a:t>
            </a:r>
          </a:p>
          <a:p>
            <a:pPr lvl="1" eaLnBrk="1" hangingPunct="1"/>
            <a:r>
              <a:rPr kumimoji="0" lang="zh-CN" altLang="en-US" b="1" dirty="0">
                <a:solidFill>
                  <a:schemeClr val="bg2"/>
                </a:solidFill>
              </a:rPr>
              <a:t>以算法为核心</a:t>
            </a:r>
          </a:p>
          <a:p>
            <a:pPr lvl="1" eaLnBrk="1" hangingPunct="1"/>
            <a:r>
              <a:rPr kumimoji="0" lang="zh-CN" altLang="en-US" b="1" dirty="0">
                <a:solidFill>
                  <a:schemeClr val="bg2"/>
                </a:solidFill>
              </a:rPr>
              <a:t>以能力培养和提高学习兴趣为目标</a:t>
            </a:r>
          </a:p>
          <a:p>
            <a:pPr lvl="2" eaLnBrk="1" hangingPunct="1"/>
            <a:r>
              <a:rPr kumimoji="0" lang="zh-CN" altLang="en-US" dirty="0">
                <a:solidFill>
                  <a:schemeClr val="bg2"/>
                </a:solidFill>
              </a:rPr>
              <a:t>思维能力</a:t>
            </a:r>
          </a:p>
          <a:p>
            <a:pPr lvl="2" eaLnBrk="1" hangingPunct="1"/>
            <a:r>
              <a:rPr kumimoji="0" lang="zh-CN" altLang="en-US" dirty="0">
                <a:solidFill>
                  <a:schemeClr val="bg2"/>
                </a:solidFill>
              </a:rPr>
              <a:t>软件编程能力</a:t>
            </a:r>
          </a:p>
          <a:p>
            <a:pPr lvl="2" eaLnBrk="1" hangingPunct="1"/>
            <a:r>
              <a:rPr kumimoji="0" lang="zh-CN" altLang="en-US" dirty="0">
                <a:solidFill>
                  <a:schemeClr val="bg2"/>
                </a:solidFill>
              </a:rPr>
              <a:t>软件应用能力</a:t>
            </a:r>
          </a:p>
          <a:p>
            <a:pPr lvl="2" eaLnBrk="1" hangingPunct="1"/>
            <a:r>
              <a:rPr kumimoji="0" lang="zh-CN" altLang="en-US" dirty="0">
                <a:solidFill>
                  <a:schemeClr val="bg2"/>
                </a:solidFill>
              </a:rPr>
              <a:t>文献检索、综述能力</a:t>
            </a:r>
          </a:p>
          <a:p>
            <a:pPr lvl="2" eaLnBrk="1" hangingPunct="1"/>
            <a:r>
              <a:rPr kumimoji="0" lang="zh-CN" altLang="en-US" dirty="0">
                <a:solidFill>
                  <a:schemeClr val="bg2"/>
                </a:solidFill>
                <a:latin typeface="隶书" panose="02010509060101010101" pitchFamily="49" charset="-122"/>
              </a:rPr>
              <a:t>自学能力</a:t>
            </a:r>
            <a:endParaRPr kumimoji="0" lang="en-US" altLang="zh-CN" dirty="0">
              <a:solidFill>
                <a:schemeClr val="bg2"/>
              </a:solidFill>
              <a:latin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9DDA287C-B294-901F-D318-A7D09E31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" y="1124744"/>
            <a:ext cx="104298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2"/>
                </a:solidFill>
              </a:rPr>
              <a:t>第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</a:rPr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2"/>
                </a:solidFill>
              </a:rPr>
              <a:t>章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1">
              <a:solidFill>
                <a:schemeClr val="bg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2"/>
                </a:solidFill>
              </a:rPr>
              <a:t>绪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1">
              <a:solidFill>
                <a:schemeClr val="bg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2"/>
                </a:solidFill>
              </a:rPr>
              <a:t>论</a:t>
            </a:r>
          </a:p>
        </p:txBody>
      </p:sp>
      <p:sp>
        <p:nvSpPr>
          <p:cNvPr id="9219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04C35978-72D4-EE07-4F58-17C9A8779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4973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 typeface="Monotype Sorts" pitchFamily="2" charset="2"/>
              <a:buChar char="_"/>
            </a:pPr>
            <a:r>
              <a:rPr lang="zh-CN" altLang="en-US" sz="4000" b="1" dirty="0">
                <a:solidFill>
                  <a:schemeClr val="bg2"/>
                </a:solidFill>
              </a:rPr>
              <a:t> 应用领域</a:t>
            </a:r>
          </a:p>
        </p:txBody>
      </p:sp>
      <p:sp>
        <p:nvSpPr>
          <p:cNvPr id="9220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3A517590-EF10-7E6A-EDC3-BA5E903B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676525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 typeface="Monotype Sorts" pitchFamily="2" charset="2"/>
              <a:buChar char="_"/>
            </a:pPr>
            <a:r>
              <a:rPr lang="zh-CN" altLang="en-US" sz="4000" b="1" dirty="0">
                <a:solidFill>
                  <a:schemeClr val="bg2"/>
                </a:solidFill>
              </a:rPr>
              <a:t> 与相关学科的关系</a:t>
            </a:r>
          </a:p>
        </p:txBody>
      </p:sp>
      <p:sp>
        <p:nvSpPr>
          <p:cNvPr id="9221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046EC5D7-68D8-4754-975E-207FA6A8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58616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 typeface="Monotype Sorts" pitchFamily="2" charset="2"/>
              <a:buChar char="_"/>
            </a:pPr>
            <a:r>
              <a:rPr lang="zh-CN" altLang="en-US" sz="4000" b="1" dirty="0">
                <a:solidFill>
                  <a:schemeClr val="bg2"/>
                </a:solidFill>
              </a:rPr>
              <a:t> 发展简史</a:t>
            </a:r>
          </a:p>
        </p:txBody>
      </p:sp>
      <p:sp>
        <p:nvSpPr>
          <p:cNvPr id="9222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D97A176-97B4-7777-6EA7-B22C3D73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733550"/>
            <a:ext cx="52990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 typeface="Monotype Sorts" pitchFamily="2" charset="2"/>
              <a:buChar char="_"/>
            </a:pPr>
            <a:r>
              <a:rPr lang="zh-CN" altLang="en-US" sz="4000" b="1" dirty="0">
                <a:solidFill>
                  <a:schemeClr val="bg2"/>
                </a:solidFill>
              </a:rPr>
              <a:t> 研究内容</a:t>
            </a:r>
          </a:p>
        </p:txBody>
      </p:sp>
      <p:sp>
        <p:nvSpPr>
          <p:cNvPr id="9223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E3EA252E-EEED-CED5-C537-08FD0BA1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763588"/>
            <a:ext cx="5903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 typeface="Monotype Sorts" pitchFamily="2" charset="2"/>
              <a:buChar char="_"/>
            </a:pPr>
            <a:r>
              <a:rPr lang="zh-CN" altLang="en-US" sz="4000" b="1" dirty="0">
                <a:solidFill>
                  <a:schemeClr val="bg2"/>
                </a:solidFill>
              </a:rPr>
              <a:t> 什么是计算机图形学</a:t>
            </a:r>
          </a:p>
        </p:txBody>
      </p:sp>
      <p:sp>
        <p:nvSpPr>
          <p:cNvPr id="9224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55297479-7EDA-B6C4-F108-E47986ED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357813"/>
            <a:ext cx="7272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 typeface="Monotype Sorts" pitchFamily="2" charset="2"/>
              <a:buChar char="_"/>
            </a:pPr>
            <a:r>
              <a:rPr lang="zh-CN" altLang="en-US" sz="4000" b="1" dirty="0">
                <a:solidFill>
                  <a:schemeClr val="bg2"/>
                </a:solidFill>
              </a:rPr>
              <a:t> 交互式计算机图形处理系统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65D3B2B-34A5-2B8B-4AC8-FDA3E081B0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980728"/>
            <a:ext cx="836612" cy="554355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bg2"/>
                </a:solidFill>
              </a:rPr>
              <a:t>什么是计算机图形学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59098063-E791-F46B-33A2-54741FB34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20713"/>
            <a:ext cx="6569075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        </a:t>
            </a:r>
            <a:r>
              <a:rPr lang="en-US" altLang="zh-CN" sz="3600" dirty="0">
                <a:solidFill>
                  <a:schemeClr val="bg2"/>
                </a:solidFill>
                <a:latin typeface="Comic Sans MS" panose="030F0702030302020204" pitchFamily="66" charset="0"/>
              </a:rPr>
              <a:t>Computer Graphics (CG)  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 </a:t>
            </a:r>
            <a:endParaRPr lang="zh-CN" altLang="en-US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B71C8AC4-AA46-589D-6D4F-D69B32EA0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013" y="1716992"/>
            <a:ext cx="65690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    计算机图形学是研究怎样用计算机生成、处理和显示图形的一门学科。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E95BDDC2-3733-D927-4FDB-01405F04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599" y="2852936"/>
            <a:ext cx="656907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国际标准化组织</a:t>
            </a:r>
            <a:r>
              <a:rPr lang="en-US" altLang="zh-CN" b="1" dirty="0">
                <a:solidFill>
                  <a:schemeClr val="bg2"/>
                </a:solidFill>
              </a:rPr>
              <a:t>(ISO)</a:t>
            </a:r>
            <a:r>
              <a:rPr lang="zh-CN" altLang="en-US" b="1" dirty="0">
                <a:solidFill>
                  <a:schemeClr val="bg2"/>
                </a:solidFill>
              </a:rPr>
              <a:t>的定义： </a:t>
            </a:r>
            <a:endParaRPr lang="en-US" altLang="zh-CN" b="1" dirty="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1" dirty="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        计算机图形学是研究通过计算机将数据转换为图形，并在专门显示设备上显示的原理、方法和技术的学科。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    它是建立在传统的图学理论、应用数学和计算机科学基础上的一门边缘学科。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618E12-D599-56C0-394C-BF10869E80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7086600" cy="1447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图形的构成要素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5FA9FD-9138-1698-68AB-F3E67FC648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5219" y="1772816"/>
            <a:ext cx="6913562" cy="4114800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sz="3600" b="1" dirty="0">
                <a:solidFill>
                  <a:schemeClr val="bg2"/>
                </a:solidFill>
              </a:rPr>
              <a:t>广义的概念</a:t>
            </a:r>
            <a:endParaRPr lang="en-US" altLang="zh-CN" sz="3600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sz="3600" b="1" dirty="0">
                <a:solidFill>
                  <a:schemeClr val="bg2"/>
                </a:solidFill>
              </a:rPr>
              <a:t>几何要素</a:t>
            </a:r>
            <a:r>
              <a:rPr lang="en-US" altLang="zh-CN" sz="3600" b="1" dirty="0">
                <a:solidFill>
                  <a:schemeClr val="bg2"/>
                </a:solidFill>
              </a:rPr>
              <a:t>——</a:t>
            </a:r>
            <a:r>
              <a:rPr lang="zh-CN" altLang="en-US" sz="3600" b="1" dirty="0">
                <a:solidFill>
                  <a:schemeClr val="bg2"/>
                </a:solidFill>
              </a:rPr>
              <a:t>几何属性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点、线、面、体</a:t>
            </a:r>
          </a:p>
          <a:p>
            <a:pPr eaLnBrk="1" hangingPunct="1">
              <a:buClrTx/>
            </a:pPr>
            <a:r>
              <a:rPr lang="zh-CN" altLang="en-US" sz="3600" b="1" dirty="0">
                <a:solidFill>
                  <a:schemeClr val="bg2"/>
                </a:solidFill>
              </a:rPr>
              <a:t>非几何要素</a:t>
            </a:r>
            <a:r>
              <a:rPr lang="en-US" altLang="zh-CN" sz="3600" b="1" dirty="0">
                <a:solidFill>
                  <a:schemeClr val="bg2"/>
                </a:solidFill>
              </a:rPr>
              <a:t>——</a:t>
            </a:r>
            <a:r>
              <a:rPr lang="zh-CN" altLang="en-US" sz="3600" b="1" dirty="0">
                <a:solidFill>
                  <a:schemeClr val="bg2"/>
                </a:solidFill>
              </a:rPr>
              <a:t>视觉属性</a:t>
            </a:r>
          </a:p>
          <a:p>
            <a:pPr lvl="1" eaLnBrk="1" hangingPunct="1"/>
            <a:r>
              <a:rPr lang="zh-CN" altLang="en-US" b="1" dirty="0">
                <a:solidFill>
                  <a:schemeClr val="bg2"/>
                </a:solidFill>
              </a:rPr>
              <a:t>明暗、灰度、色彩、纹理、透明性、线型、线宽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F16EDCF-4446-943C-2CDC-92490EB024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7086600" cy="1447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图形与图像的区别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3D51BA1-4615-0443-FC5A-225FAAAE8E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05000"/>
            <a:ext cx="4319587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表示</a:t>
            </a:r>
            <a:r>
              <a:rPr lang="en-US" altLang="zh-CN" sz="2400" b="1" dirty="0">
                <a:solidFill>
                  <a:schemeClr val="bg2"/>
                </a:solidFill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</a:rPr>
              <a:t>面向对象（直线、圆、圆弧、多边形、填充区域）的，每个对象都是一个自成一体的实体，它同时具有几何属性和视觉属性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来源</a:t>
            </a:r>
            <a:r>
              <a:rPr lang="en-US" altLang="zh-CN" sz="2400" b="1" dirty="0">
                <a:solidFill>
                  <a:schemeClr val="bg2"/>
                </a:solidFill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</a:rPr>
              <a:t>由代码（算法）生成（包括图形软件绘制）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图形设计软件</a:t>
            </a:r>
            <a:r>
              <a:rPr lang="en-US" altLang="zh-CN" sz="2400" b="1" dirty="0">
                <a:solidFill>
                  <a:schemeClr val="bg2"/>
                </a:solidFill>
              </a:rPr>
              <a:t>——Illustrator</a:t>
            </a:r>
            <a:r>
              <a:rPr lang="zh-CN" altLang="en-US" sz="2400" b="1" dirty="0">
                <a:solidFill>
                  <a:schemeClr val="bg2"/>
                </a:solidFill>
              </a:rPr>
              <a:t>，记录每个对象的位置、大小、形状、颜色等信息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16F6FD0-92A5-2B0C-5C15-B8FAEB45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901825"/>
            <a:ext cx="3887787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</a:pPr>
            <a:r>
              <a:rPr kumimoji="0" lang="zh-CN" altLang="en-US" sz="2400" b="1" dirty="0">
                <a:solidFill>
                  <a:schemeClr val="bg2"/>
                </a:solidFill>
              </a:rPr>
              <a:t>表示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——</a:t>
            </a:r>
            <a:r>
              <a:rPr kumimoji="0" lang="zh-CN" altLang="en-US" sz="2400" b="1" dirty="0">
                <a:solidFill>
                  <a:schemeClr val="bg2"/>
                </a:solidFill>
              </a:rPr>
              <a:t>点</a:t>
            </a:r>
            <a:r>
              <a:rPr lang="zh-CN" altLang="en-US" sz="2400" b="1" dirty="0">
                <a:solidFill>
                  <a:schemeClr val="bg2"/>
                </a:solidFill>
              </a:rPr>
              <a:t>阵图像，由称作像素的单个点组成的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来源</a:t>
            </a:r>
            <a:r>
              <a:rPr lang="en-US" altLang="zh-CN" sz="2400" b="1" dirty="0">
                <a:solidFill>
                  <a:schemeClr val="bg2"/>
                </a:solidFill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</a:rPr>
              <a:t>扫描输入，网络下载，数码照相，电脑屏幕抓图，图像软件绘制等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buClrTx/>
            </a:pPr>
            <a:r>
              <a:rPr lang="zh-CN" altLang="en-US" sz="2400" b="1" dirty="0">
                <a:solidFill>
                  <a:schemeClr val="bg2"/>
                </a:solidFill>
              </a:rPr>
              <a:t>图像处理软件</a:t>
            </a:r>
            <a:r>
              <a:rPr lang="en-US" altLang="zh-CN" sz="2400" b="1" dirty="0">
                <a:solidFill>
                  <a:schemeClr val="bg2"/>
                </a:solidFill>
              </a:rPr>
              <a:t>——Photoshop</a:t>
            </a:r>
            <a:r>
              <a:rPr lang="zh-CN" altLang="en-US" sz="2400" b="1" dirty="0">
                <a:solidFill>
                  <a:schemeClr val="bg2"/>
                </a:solidFill>
              </a:rPr>
              <a:t>，记录各空间位置的颜色信息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B14A991F-4A0D-AC30-FE8F-7AB7294B9B7A}"/>
              </a:ext>
            </a:extLst>
          </p:cNvPr>
          <p:cNvSpPr>
            <a:spLocks noChangeArrowheads="1"/>
          </p:cNvSpPr>
          <p:nvPr/>
        </p:nvSpPr>
        <p:spPr bwMode="auto">
          <a:xfrm rot="1291154">
            <a:off x="2411413" y="1270427"/>
            <a:ext cx="360362" cy="573822"/>
          </a:xfrm>
          <a:prstGeom prst="downArrow">
            <a:avLst>
              <a:gd name="adj1" fmla="val 50000"/>
              <a:gd name="adj2" fmla="val 29956"/>
            </a:avLst>
          </a:prstGeom>
          <a:solidFill>
            <a:srgbClr val="FFCC99"/>
          </a:solidFill>
          <a:ln w="9525" cap="sq">
            <a:solidFill>
              <a:srgbClr val="FFFF99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8B598FB4-E595-A4B4-470C-35E0FA4925AA}"/>
              </a:ext>
            </a:extLst>
          </p:cNvPr>
          <p:cNvSpPr>
            <a:spLocks noChangeArrowheads="1"/>
          </p:cNvSpPr>
          <p:nvPr/>
        </p:nvSpPr>
        <p:spPr bwMode="auto">
          <a:xfrm rot="20198619">
            <a:off x="4643438" y="1270427"/>
            <a:ext cx="360362" cy="573822"/>
          </a:xfrm>
          <a:prstGeom prst="downArrow">
            <a:avLst>
              <a:gd name="adj1" fmla="val 50000"/>
              <a:gd name="adj2" fmla="val 29956"/>
            </a:avLst>
          </a:prstGeom>
          <a:solidFill>
            <a:srgbClr val="FFCC99"/>
          </a:solidFill>
          <a:ln w="9525" cap="sq">
            <a:solidFill>
              <a:srgbClr val="FFFF99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CAC211A0-5905-B5F2-1E4E-757962EC5C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082675"/>
            <a:ext cx="8351837" cy="4692650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sz="2800" b="1" dirty="0">
                <a:solidFill>
                  <a:schemeClr val="bg2"/>
                </a:solidFill>
              </a:rPr>
              <a:t>一般说来，要在计算机上生成一幅表示物体的图形，有三个要素：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</a:rPr>
              <a:t>造型技术：</a:t>
            </a:r>
          </a:p>
          <a:p>
            <a:pPr lvl="2" eaLnBrk="1" hangingPunct="1"/>
            <a:r>
              <a:rPr lang="zh-CN" altLang="en-US" sz="2000" b="1" dirty="0">
                <a:solidFill>
                  <a:schemeClr val="bg2"/>
                </a:solidFill>
              </a:rPr>
              <a:t>对形状和外观进行数学定义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lvl="2" eaLnBrk="1" hangingPunct="1"/>
            <a:r>
              <a:rPr lang="zh-CN" altLang="en-US" sz="2000" b="1" dirty="0">
                <a:solidFill>
                  <a:schemeClr val="bg2"/>
                </a:solidFill>
              </a:rPr>
              <a:t>在计算机中建立所要生成图像的物体的模型</a:t>
            </a:r>
          </a:p>
          <a:p>
            <a:pPr lvl="2" eaLnBrk="1" hangingPunct="1"/>
            <a:r>
              <a:rPr lang="zh-CN" altLang="en-US" sz="2000" b="1" dirty="0">
                <a:solidFill>
                  <a:schemeClr val="bg2"/>
                </a:solidFill>
              </a:rPr>
              <a:t>即给出表示该物体的几何模型</a:t>
            </a:r>
            <a:r>
              <a:rPr lang="en-US" altLang="zh-CN" sz="2000" b="1" dirty="0">
                <a:solidFill>
                  <a:schemeClr val="bg2"/>
                </a:solidFill>
              </a:rPr>
              <a:t>/</a:t>
            </a:r>
            <a:r>
              <a:rPr lang="zh-CN" altLang="en-US" sz="2000" b="1" dirty="0">
                <a:solidFill>
                  <a:schemeClr val="bg2"/>
                </a:solidFill>
              </a:rPr>
              <a:t>几何数据和拓扑关系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</a:rPr>
              <a:t>绘制技术：</a:t>
            </a:r>
          </a:p>
          <a:p>
            <a:pPr lvl="2" eaLnBrk="1" hangingPunct="1"/>
            <a:r>
              <a:rPr lang="zh-CN" altLang="en-US" sz="2000" b="1" dirty="0">
                <a:solidFill>
                  <a:schemeClr val="bg2"/>
                </a:solidFill>
              </a:rPr>
              <a:t>按照给定的观察点及观察方向将物体模型在计算机屏幕上显示出来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2"/>
                </a:solidFill>
              </a:rPr>
              <a:t>人机交互技术：</a:t>
            </a:r>
          </a:p>
          <a:p>
            <a:pPr lvl="2" eaLnBrk="1" hangingPunct="1"/>
            <a:r>
              <a:rPr lang="zh-CN" altLang="en-US" sz="2000" b="1" dirty="0">
                <a:solidFill>
                  <a:schemeClr val="bg2"/>
                </a:solidFill>
              </a:rPr>
              <a:t>为造型和绘制这两个过程提供友好的人机界面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商务计划">
  <a:themeElements>
    <a:clrScheme name="商务计划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商务计划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商务计划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务计划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计划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计划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务计划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商务计划 1">
    <a:dk1>
      <a:srgbClr val="000000"/>
    </a:dk1>
    <a:lt1>
      <a:srgbClr val="EAEAEA"/>
    </a:lt1>
    <a:dk2>
      <a:srgbClr val="00763B"/>
    </a:dk2>
    <a:lt2>
      <a:srgbClr val="FFFFCC"/>
    </a:lt2>
    <a:accent1>
      <a:srgbClr val="CC6600"/>
    </a:accent1>
    <a:accent2>
      <a:srgbClr val="FF9900"/>
    </a:accent2>
    <a:accent3>
      <a:srgbClr val="AABDAF"/>
    </a:accent3>
    <a:accent4>
      <a:srgbClr val="C8C8C8"/>
    </a:accent4>
    <a:accent5>
      <a:srgbClr val="E2B8AA"/>
    </a:accent5>
    <a:accent6>
      <a:srgbClr val="E78A00"/>
    </a:accent6>
    <a:hlink>
      <a:srgbClr val="CC3300"/>
    </a:hlink>
    <a:folHlink>
      <a:srgbClr val="71BB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1528</Words>
  <Application>Microsoft Office PowerPoint</Application>
  <PresentationFormat>全屏显示(4:3)</PresentationFormat>
  <Paragraphs>189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Times New Roman</vt:lpstr>
      <vt:lpstr>宋体</vt:lpstr>
      <vt:lpstr>Arial</vt:lpstr>
      <vt:lpstr>Wingdings</vt:lpstr>
      <vt:lpstr>华文彩云</vt:lpstr>
      <vt:lpstr>隶书</vt:lpstr>
      <vt:lpstr>Monotype Sorts</vt:lpstr>
      <vt:lpstr>Comic Sans MS</vt:lpstr>
      <vt:lpstr>楷体_GB2312</vt:lpstr>
      <vt:lpstr>商务计划</vt:lpstr>
      <vt:lpstr>计算机图形学绪论</vt:lpstr>
      <vt:lpstr>教材</vt:lpstr>
      <vt:lpstr>在线教学网站 http://cms.hit.edu.cn graphics</vt:lpstr>
      <vt:lpstr>教学理念</vt:lpstr>
      <vt:lpstr>PowerPoint 演示文稿</vt:lpstr>
      <vt:lpstr>什么是计算机图形学</vt:lpstr>
      <vt:lpstr>图形的构成要素</vt:lpstr>
      <vt:lpstr>图形与图像的区别</vt:lpstr>
      <vt:lpstr>PowerPoint 演示文稿</vt:lpstr>
      <vt:lpstr>PowerPoint 演示文稿</vt:lpstr>
      <vt:lpstr>研究内容</vt:lpstr>
      <vt:lpstr>与相关学科的关系</vt:lpstr>
      <vt:lpstr>视频与图形的融合</vt:lpstr>
      <vt:lpstr>视频与图形的融合</vt:lpstr>
      <vt:lpstr>发展简史  </vt:lpstr>
      <vt:lpstr>发展简史  </vt:lpstr>
      <vt:lpstr>发展简史  </vt:lpstr>
      <vt:lpstr>发展简史  </vt:lpstr>
      <vt:lpstr>发展简史  </vt:lpstr>
      <vt:lpstr>PowerPoint 演示文稿</vt:lpstr>
      <vt:lpstr>PowerPoint 演示文稿</vt:lpstr>
      <vt:lpstr> 图形软件发展及软件标准形成</vt:lpstr>
      <vt:lpstr>PowerPoint 演示文稿</vt:lpstr>
      <vt:lpstr>开放式的三维图形软件包OpenGL</vt:lpstr>
      <vt:lpstr>OpenGL的优越性</vt:lpstr>
      <vt:lpstr>OpenGL图形库的功能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图形学绪论</dc:title>
  <dc:creator>苏小红</dc:creator>
  <cp:lastModifiedBy>葛 丝雨</cp:lastModifiedBy>
  <cp:revision>142</cp:revision>
  <dcterms:created xsi:type="dcterms:W3CDTF">1601-01-01T00:00:00Z</dcterms:created>
  <dcterms:modified xsi:type="dcterms:W3CDTF">2023-04-11T09:48:57Z</dcterms:modified>
</cp:coreProperties>
</file>