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9"/>
  </p:notesMasterIdLst>
  <p:handoutMasterIdLst>
    <p:handoutMasterId r:id="rId40"/>
  </p:handoutMasterIdLst>
  <p:sldIdLst>
    <p:sldId id="288" r:id="rId2"/>
    <p:sldId id="366" r:id="rId3"/>
    <p:sldId id="367" r:id="rId4"/>
    <p:sldId id="369" r:id="rId5"/>
    <p:sldId id="403" r:id="rId6"/>
    <p:sldId id="414" r:id="rId7"/>
    <p:sldId id="415" r:id="rId8"/>
    <p:sldId id="368" r:id="rId9"/>
    <p:sldId id="411" r:id="rId10"/>
    <p:sldId id="412" r:id="rId11"/>
    <p:sldId id="413" r:id="rId12"/>
    <p:sldId id="456" r:id="rId13"/>
    <p:sldId id="400" r:id="rId14"/>
    <p:sldId id="401" r:id="rId15"/>
    <p:sldId id="402" r:id="rId16"/>
    <p:sldId id="370" r:id="rId17"/>
    <p:sldId id="429" r:id="rId18"/>
    <p:sldId id="342" r:id="rId19"/>
    <p:sldId id="375" r:id="rId20"/>
    <p:sldId id="343" r:id="rId21"/>
    <p:sldId id="290" r:id="rId22"/>
    <p:sldId id="291" r:id="rId23"/>
    <p:sldId id="344" r:id="rId24"/>
    <p:sldId id="376" r:id="rId25"/>
    <p:sldId id="345" r:id="rId26"/>
    <p:sldId id="351" r:id="rId27"/>
    <p:sldId id="347" r:id="rId28"/>
    <p:sldId id="348" r:id="rId29"/>
    <p:sldId id="349" r:id="rId30"/>
    <p:sldId id="424" r:id="rId31"/>
    <p:sldId id="422" r:id="rId32"/>
    <p:sldId id="423" r:id="rId33"/>
    <p:sldId id="377" r:id="rId34"/>
    <p:sldId id="297" r:id="rId35"/>
    <p:sldId id="298" r:id="rId36"/>
    <p:sldId id="355" r:id="rId37"/>
    <p:sldId id="410"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9933"/>
    <a:srgbClr val="FFFF66"/>
    <a:srgbClr val="00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0" autoAdjust="0"/>
  </p:normalViewPr>
  <p:slideViewPr>
    <p:cSldViewPr>
      <p:cViewPr varScale="1">
        <p:scale>
          <a:sx n="106" d="100"/>
          <a:sy n="106" d="100"/>
        </p:scale>
        <p:origin x="188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C30C783-DBF3-8F52-57B4-E6FA7121DD4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r>
              <a:rPr lang="zh-CN" altLang="en-US"/>
              <a:t>计算机图形学</a:t>
            </a:r>
          </a:p>
        </p:txBody>
      </p:sp>
      <p:sp>
        <p:nvSpPr>
          <p:cNvPr id="92163" name="Rectangle 3">
            <a:extLst>
              <a:ext uri="{FF2B5EF4-FFF2-40B4-BE49-F238E27FC236}">
                <a16:creationId xmlns:a16="http://schemas.microsoft.com/office/drawing/2014/main" id="{CEA4226C-2F71-E5D8-4CE1-70B121EE677C}"/>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fld id="{BA0A1B97-97D6-4EC8-9643-9E74842C1736}" type="datetime1">
              <a:rPr lang="zh-CN" altLang="en-US"/>
              <a:pPr>
                <a:defRPr/>
              </a:pPr>
              <a:t>2023/4/11</a:t>
            </a:fld>
            <a:endParaRPr lang="en-US" altLang="zh-CN"/>
          </a:p>
        </p:txBody>
      </p:sp>
      <p:sp>
        <p:nvSpPr>
          <p:cNvPr id="92164" name="Rectangle 4">
            <a:extLst>
              <a:ext uri="{FF2B5EF4-FFF2-40B4-BE49-F238E27FC236}">
                <a16:creationId xmlns:a16="http://schemas.microsoft.com/office/drawing/2014/main" id="{0B39F53A-5461-2E05-3138-7A3E451E477F}"/>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92165" name="Rectangle 5">
            <a:extLst>
              <a:ext uri="{FF2B5EF4-FFF2-40B4-BE49-F238E27FC236}">
                <a16:creationId xmlns:a16="http://schemas.microsoft.com/office/drawing/2014/main" id="{D595A266-C587-5467-70A9-BEEEC6F386F2}"/>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23D6176D-CC8D-4989-A4C3-79F5B1361D8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247E06C-E10A-D026-1062-8D02423BB2E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r>
              <a:rPr lang="zh-CN" altLang="en-US"/>
              <a:t>计算机图形学</a:t>
            </a:r>
          </a:p>
        </p:txBody>
      </p:sp>
      <p:sp>
        <p:nvSpPr>
          <p:cNvPr id="33795" name="Rectangle 3">
            <a:extLst>
              <a:ext uri="{FF2B5EF4-FFF2-40B4-BE49-F238E27FC236}">
                <a16:creationId xmlns:a16="http://schemas.microsoft.com/office/drawing/2014/main" id="{92C777BC-F57F-CC31-13A3-AF181CC40881}"/>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fld id="{DC8AAC1B-C860-404A-9BAB-17429289784C}" type="datetime1">
              <a:rPr lang="zh-CN" altLang="en-US"/>
              <a:pPr>
                <a:defRPr/>
              </a:pPr>
              <a:t>2023/4/11</a:t>
            </a:fld>
            <a:endParaRPr lang="en-US" altLang="zh-CN"/>
          </a:p>
        </p:txBody>
      </p:sp>
      <p:sp>
        <p:nvSpPr>
          <p:cNvPr id="2052" name="Rectangle 4">
            <a:extLst>
              <a:ext uri="{FF2B5EF4-FFF2-40B4-BE49-F238E27FC236}">
                <a16:creationId xmlns:a16="http://schemas.microsoft.com/office/drawing/2014/main" id="{EB5029BD-BBDD-129B-21CC-18A1020C9846}"/>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a:extLst>
              <a:ext uri="{FF2B5EF4-FFF2-40B4-BE49-F238E27FC236}">
                <a16:creationId xmlns:a16="http://schemas.microsoft.com/office/drawing/2014/main" id="{FF342BCD-688E-DF15-3C95-B10A8375C3EE}"/>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3798" name="Rectangle 6">
            <a:extLst>
              <a:ext uri="{FF2B5EF4-FFF2-40B4-BE49-F238E27FC236}">
                <a16:creationId xmlns:a16="http://schemas.microsoft.com/office/drawing/2014/main" id="{2A472B1A-22B8-DEDF-9E78-7BB1F64C4F2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33799" name="Rectangle 7">
            <a:extLst>
              <a:ext uri="{FF2B5EF4-FFF2-40B4-BE49-F238E27FC236}">
                <a16:creationId xmlns:a16="http://schemas.microsoft.com/office/drawing/2014/main" id="{D8DB5207-DEB7-D3A6-95B2-9FAF54206531}"/>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57C74F6D-8781-411F-B45A-152ED8EB8FE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5FE9CDC-5E12-CB68-E6DA-FCCBFE72822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r>
              <a:rPr lang="zh-CN" altLang="en-US"/>
              <a:t>计算机图形学</a:t>
            </a:r>
          </a:p>
        </p:txBody>
      </p:sp>
      <p:sp>
        <p:nvSpPr>
          <p:cNvPr id="5123" name="Rectangle 3">
            <a:extLst>
              <a:ext uri="{FF2B5EF4-FFF2-40B4-BE49-F238E27FC236}">
                <a16:creationId xmlns:a16="http://schemas.microsoft.com/office/drawing/2014/main" id="{9939D5A9-0355-2A68-122C-9A73581A97E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E7225D4-E19B-4443-AACE-0EE9C41258E3}" type="datetime1">
              <a:rPr lang="zh-CN" altLang="en-US" smtClean="0"/>
              <a:pPr>
                <a:spcBef>
                  <a:spcPct val="0"/>
                </a:spcBef>
              </a:pPr>
              <a:t>2023/4/11</a:t>
            </a:fld>
            <a:endParaRPr lang="en-US" altLang="zh-CN"/>
          </a:p>
        </p:txBody>
      </p:sp>
      <p:sp>
        <p:nvSpPr>
          <p:cNvPr id="5124" name="Rectangle 1026">
            <a:extLst>
              <a:ext uri="{FF2B5EF4-FFF2-40B4-BE49-F238E27FC236}">
                <a16:creationId xmlns:a16="http://schemas.microsoft.com/office/drawing/2014/main" id="{35095B92-0107-118C-F62F-78D63556D3D2}"/>
              </a:ext>
            </a:extLst>
          </p:cNvPr>
          <p:cNvSpPr>
            <a:spLocks noChangeArrowheads="1" noTextEdit="1"/>
          </p:cNvSpPr>
          <p:nvPr>
            <p:ph type="sldImg"/>
          </p:nvPr>
        </p:nvSpPr>
        <p:spPr>
          <a:ln/>
        </p:spPr>
      </p:sp>
      <p:sp>
        <p:nvSpPr>
          <p:cNvPr id="5125" name="Rectangle 1027">
            <a:extLst>
              <a:ext uri="{FF2B5EF4-FFF2-40B4-BE49-F238E27FC236}">
                <a16:creationId xmlns:a16="http://schemas.microsoft.com/office/drawing/2014/main" id="{37700945-8546-FB95-7C2C-C4B4463FF0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0834895-4636-4F05-9FFE-66AB8C77921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r>
              <a:rPr lang="zh-CN" altLang="en-US"/>
              <a:t>计算机图形学</a:t>
            </a:r>
          </a:p>
        </p:txBody>
      </p:sp>
      <p:sp>
        <p:nvSpPr>
          <p:cNvPr id="24579" name="Rectangle 3">
            <a:extLst>
              <a:ext uri="{FF2B5EF4-FFF2-40B4-BE49-F238E27FC236}">
                <a16:creationId xmlns:a16="http://schemas.microsoft.com/office/drawing/2014/main" id="{749DB7BB-3054-43E5-42BC-667D317CFAE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FF8E23B-D4BD-4C38-96E1-A9871225D09A}" type="datetime1">
              <a:rPr lang="zh-CN" altLang="en-US" smtClean="0"/>
              <a:pPr>
                <a:spcBef>
                  <a:spcPct val="0"/>
                </a:spcBef>
              </a:pPr>
              <a:t>2023/4/11</a:t>
            </a:fld>
            <a:endParaRPr lang="en-US" altLang="zh-CN"/>
          </a:p>
        </p:txBody>
      </p:sp>
      <p:sp>
        <p:nvSpPr>
          <p:cNvPr id="24580" name="Rectangle 2">
            <a:extLst>
              <a:ext uri="{FF2B5EF4-FFF2-40B4-BE49-F238E27FC236}">
                <a16:creationId xmlns:a16="http://schemas.microsoft.com/office/drawing/2014/main" id="{2277B6DF-2C9A-8081-5987-8C66485272BC}"/>
              </a:ext>
            </a:extLst>
          </p:cNvPr>
          <p:cNvSpPr>
            <a:spLocks noChangeArrowheads="1" noTextEdit="1"/>
          </p:cNvSpPr>
          <p:nvPr>
            <p:ph type="sldImg"/>
          </p:nvPr>
        </p:nvSpPr>
        <p:spPr>
          <a:ln/>
        </p:spPr>
      </p:sp>
      <p:sp>
        <p:nvSpPr>
          <p:cNvPr id="24581" name="Rectangle 3">
            <a:extLst>
              <a:ext uri="{FF2B5EF4-FFF2-40B4-BE49-F238E27FC236}">
                <a16:creationId xmlns:a16="http://schemas.microsoft.com/office/drawing/2014/main" id="{EF7913AC-51CE-0B43-19AE-7CFA2206CE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3F0D9EB-BE95-112D-8817-F0A1B534CD4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r>
              <a:rPr lang="zh-CN" altLang="en-US"/>
              <a:t>计算机图形学</a:t>
            </a:r>
          </a:p>
        </p:txBody>
      </p:sp>
      <p:sp>
        <p:nvSpPr>
          <p:cNvPr id="44035" name="Rectangle 3">
            <a:extLst>
              <a:ext uri="{FF2B5EF4-FFF2-40B4-BE49-F238E27FC236}">
                <a16:creationId xmlns:a16="http://schemas.microsoft.com/office/drawing/2014/main" id="{5A2EBEAC-9EB3-3BA6-7BD8-9A150F89969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EE36DBC-ECC7-482A-96C3-C1398DF7DA71}" type="datetime1">
              <a:rPr lang="zh-CN" altLang="en-US" smtClean="0"/>
              <a:pPr>
                <a:spcBef>
                  <a:spcPct val="0"/>
                </a:spcBef>
              </a:pPr>
              <a:t>2023/4/11</a:t>
            </a:fld>
            <a:endParaRPr lang="en-US" altLang="zh-CN"/>
          </a:p>
        </p:txBody>
      </p:sp>
      <p:sp>
        <p:nvSpPr>
          <p:cNvPr id="44036" name="Rectangle 2">
            <a:extLst>
              <a:ext uri="{FF2B5EF4-FFF2-40B4-BE49-F238E27FC236}">
                <a16:creationId xmlns:a16="http://schemas.microsoft.com/office/drawing/2014/main" id="{C7FA7126-8D77-0ED1-9A7D-E47B1781A69A}"/>
              </a:ext>
            </a:extLst>
          </p:cNvPr>
          <p:cNvSpPr>
            <a:spLocks noChangeArrowheads="1" noTextEdit="1"/>
          </p:cNvSpPr>
          <p:nvPr>
            <p:ph type="sldImg"/>
          </p:nvPr>
        </p:nvSpPr>
        <p:spPr>
          <a:ln/>
        </p:spPr>
      </p:sp>
      <p:sp>
        <p:nvSpPr>
          <p:cNvPr id="44037" name="Rectangle 3">
            <a:extLst>
              <a:ext uri="{FF2B5EF4-FFF2-40B4-BE49-F238E27FC236}">
                <a16:creationId xmlns:a16="http://schemas.microsoft.com/office/drawing/2014/main" id="{C464A9D1-B300-FB0A-DB6E-E9B1B50B2E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50922" name="Rectangle 42"/>
          <p:cNvSpPr>
            <a:spLocks noGrp="1" noChangeArrowheads="1"/>
          </p:cNvSpPr>
          <p:nvPr>
            <p:ph type="ctrTitle" sz="quarter"/>
          </p:nvPr>
        </p:nvSpPr>
        <p:spPr>
          <a:xfrm>
            <a:off x="457200" y="1600200"/>
            <a:ext cx="8229600" cy="1828800"/>
          </a:xfrm>
        </p:spPr>
        <p:txBody>
          <a:bodyPr/>
          <a:lstStyle>
            <a:lvl1pPr>
              <a:defRPr sz="4800"/>
            </a:lvl1pPr>
          </a:lstStyle>
          <a:p>
            <a:r>
              <a:rPr lang="zh-CN" altLang="en-US" dirty="0"/>
              <a:t>单击此处编辑母版标题样式</a:t>
            </a:r>
          </a:p>
        </p:txBody>
      </p:sp>
      <p:sp>
        <p:nvSpPr>
          <p:cNvPr id="250923"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zh-CN" altLang="en-US"/>
              <a:t>单击此处编辑母版副标题样式</a:t>
            </a:r>
          </a:p>
        </p:txBody>
      </p:sp>
      <p:sp>
        <p:nvSpPr>
          <p:cNvPr id="2" name="Rectangle 44">
            <a:extLst>
              <a:ext uri="{FF2B5EF4-FFF2-40B4-BE49-F238E27FC236}">
                <a16:creationId xmlns:a16="http://schemas.microsoft.com/office/drawing/2014/main" id="{25632E9D-C08B-3A49-9DC2-E5778C5845C7}"/>
              </a:ext>
            </a:extLst>
          </p:cNvPr>
          <p:cNvSpPr>
            <a:spLocks noGrp="1" noChangeArrowheads="1"/>
          </p:cNvSpPr>
          <p:nvPr>
            <p:ph type="dt" sz="half" idx="10"/>
          </p:nvPr>
        </p:nvSpPr>
        <p:spPr>
          <a:ln/>
        </p:spPr>
        <p:txBody>
          <a:bodyPr/>
          <a:lstStyle>
            <a:lvl1pPr>
              <a:defRPr/>
            </a:lvl1pPr>
          </a:lstStyle>
          <a:p>
            <a:pPr>
              <a:defRPr/>
            </a:pPr>
            <a:fld id="{2E871C2C-80D6-408F-80D0-BE1E81DB1A5F}" type="datetime1">
              <a:rPr lang="zh-CN" altLang="en-US"/>
              <a:pPr>
                <a:defRPr/>
              </a:pPr>
              <a:t>2023/4/11</a:t>
            </a:fld>
            <a:endParaRPr lang="en-US" altLang="zh-CN"/>
          </a:p>
        </p:txBody>
      </p:sp>
      <p:sp>
        <p:nvSpPr>
          <p:cNvPr id="3" name="Rectangle 45">
            <a:extLst>
              <a:ext uri="{FF2B5EF4-FFF2-40B4-BE49-F238E27FC236}">
                <a16:creationId xmlns:a16="http://schemas.microsoft.com/office/drawing/2014/main" id="{6E7A54EC-27CE-2525-E555-60BF1388955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
            <a:extLst>
              <a:ext uri="{FF2B5EF4-FFF2-40B4-BE49-F238E27FC236}">
                <a16:creationId xmlns:a16="http://schemas.microsoft.com/office/drawing/2014/main" id="{CADA20F3-C1DD-DD1C-AA87-82D8F8102F43}"/>
              </a:ext>
            </a:extLst>
          </p:cNvPr>
          <p:cNvSpPr>
            <a:spLocks noGrp="1" noChangeArrowheads="1"/>
          </p:cNvSpPr>
          <p:nvPr>
            <p:ph type="sldNum" sz="quarter" idx="12"/>
          </p:nvPr>
        </p:nvSpPr>
        <p:spPr>
          <a:ln/>
        </p:spPr>
        <p:txBody>
          <a:bodyPr/>
          <a:lstStyle>
            <a:lvl1pPr>
              <a:defRPr/>
            </a:lvl1pPr>
          </a:lstStyle>
          <a:p>
            <a:pPr>
              <a:defRPr/>
            </a:pPr>
            <a:fld id="{FB0C445C-CEA3-476B-A83C-1D14DD56E2BF}" type="slidenum">
              <a:rPr lang="zh-CN" altLang="en-US"/>
              <a:pPr>
                <a:defRPr/>
              </a:pPr>
              <a:t>‹#›</a:t>
            </a:fld>
            <a:endParaRPr lang="en-US" altLang="zh-CN"/>
          </a:p>
        </p:txBody>
      </p:sp>
    </p:spTree>
    <p:extLst>
      <p:ext uri="{BB962C8B-B14F-4D97-AF65-F5344CB8AC3E}">
        <p14:creationId xmlns:p14="http://schemas.microsoft.com/office/powerpoint/2010/main" val="42505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068ACE54-98DD-61A9-7593-9A2C0881CB1F}"/>
              </a:ext>
            </a:extLst>
          </p:cNvPr>
          <p:cNvSpPr>
            <a:spLocks noGrp="1" noChangeArrowheads="1"/>
          </p:cNvSpPr>
          <p:nvPr>
            <p:ph type="dt" sz="half" idx="10"/>
          </p:nvPr>
        </p:nvSpPr>
        <p:spPr>
          <a:ln/>
        </p:spPr>
        <p:txBody>
          <a:bodyPr/>
          <a:lstStyle>
            <a:lvl1pPr>
              <a:defRPr/>
            </a:lvl1pPr>
          </a:lstStyle>
          <a:p>
            <a:pPr>
              <a:defRPr/>
            </a:pPr>
            <a:fld id="{4DDCAB90-840F-4A3A-812E-20301C36D838}" type="datetime1">
              <a:rPr lang="zh-CN" altLang="en-US"/>
              <a:pPr>
                <a:defRPr/>
              </a:pPr>
              <a:t>2023/4/11</a:t>
            </a:fld>
            <a:endParaRPr lang="en-US" altLang="zh-CN"/>
          </a:p>
        </p:txBody>
      </p:sp>
      <p:sp>
        <p:nvSpPr>
          <p:cNvPr id="5" name="Rectangle 45">
            <a:extLst>
              <a:ext uri="{FF2B5EF4-FFF2-40B4-BE49-F238E27FC236}">
                <a16:creationId xmlns:a16="http://schemas.microsoft.com/office/drawing/2014/main" id="{059285F3-1C1A-4A31-F996-63B323927C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08BE06F1-84DF-EA0D-F4A2-5402DAA81FE4}"/>
              </a:ext>
            </a:extLst>
          </p:cNvPr>
          <p:cNvSpPr>
            <a:spLocks noGrp="1" noChangeArrowheads="1"/>
          </p:cNvSpPr>
          <p:nvPr>
            <p:ph type="sldNum" sz="quarter" idx="12"/>
          </p:nvPr>
        </p:nvSpPr>
        <p:spPr>
          <a:ln/>
        </p:spPr>
        <p:txBody>
          <a:bodyPr/>
          <a:lstStyle>
            <a:lvl1pPr>
              <a:defRPr/>
            </a:lvl1pPr>
          </a:lstStyle>
          <a:p>
            <a:pPr>
              <a:defRPr/>
            </a:pPr>
            <a:fld id="{531E7527-EF57-4BCC-879B-9B41501C2E16}" type="slidenum">
              <a:rPr lang="zh-CN" altLang="en-US"/>
              <a:pPr>
                <a:defRPr/>
              </a:pPr>
              <a:t>‹#›</a:t>
            </a:fld>
            <a:endParaRPr lang="en-US" altLang="zh-CN"/>
          </a:p>
        </p:txBody>
      </p:sp>
    </p:spTree>
    <p:extLst>
      <p:ext uri="{BB962C8B-B14F-4D97-AF65-F5344CB8AC3E}">
        <p14:creationId xmlns:p14="http://schemas.microsoft.com/office/powerpoint/2010/main" val="3575693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FA212916-65CF-A944-9123-509A0108D202}"/>
              </a:ext>
            </a:extLst>
          </p:cNvPr>
          <p:cNvSpPr>
            <a:spLocks noGrp="1" noChangeArrowheads="1"/>
          </p:cNvSpPr>
          <p:nvPr>
            <p:ph type="dt" sz="half" idx="10"/>
          </p:nvPr>
        </p:nvSpPr>
        <p:spPr>
          <a:ln/>
        </p:spPr>
        <p:txBody>
          <a:bodyPr/>
          <a:lstStyle>
            <a:lvl1pPr>
              <a:defRPr/>
            </a:lvl1pPr>
          </a:lstStyle>
          <a:p>
            <a:pPr>
              <a:defRPr/>
            </a:pPr>
            <a:fld id="{6F76C668-232D-47AD-A9B9-BB218B4B5D8A}" type="datetime1">
              <a:rPr lang="zh-CN" altLang="en-US"/>
              <a:pPr>
                <a:defRPr/>
              </a:pPr>
              <a:t>2023/4/11</a:t>
            </a:fld>
            <a:endParaRPr lang="en-US" altLang="zh-CN"/>
          </a:p>
        </p:txBody>
      </p:sp>
      <p:sp>
        <p:nvSpPr>
          <p:cNvPr id="5" name="Rectangle 45">
            <a:extLst>
              <a:ext uri="{FF2B5EF4-FFF2-40B4-BE49-F238E27FC236}">
                <a16:creationId xmlns:a16="http://schemas.microsoft.com/office/drawing/2014/main" id="{3A73F52B-80AD-44E6-4A14-3AAA15723F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A9EC7E40-8B8E-D819-B7B3-394C36C47410}"/>
              </a:ext>
            </a:extLst>
          </p:cNvPr>
          <p:cNvSpPr>
            <a:spLocks noGrp="1" noChangeArrowheads="1"/>
          </p:cNvSpPr>
          <p:nvPr>
            <p:ph type="sldNum" sz="quarter" idx="12"/>
          </p:nvPr>
        </p:nvSpPr>
        <p:spPr>
          <a:ln/>
        </p:spPr>
        <p:txBody>
          <a:bodyPr/>
          <a:lstStyle>
            <a:lvl1pPr>
              <a:defRPr/>
            </a:lvl1pPr>
          </a:lstStyle>
          <a:p>
            <a:pPr>
              <a:defRPr/>
            </a:pPr>
            <a:fld id="{9A2575A5-82CE-4678-A2E1-C70895689D5D}" type="slidenum">
              <a:rPr lang="zh-CN" altLang="en-US"/>
              <a:pPr>
                <a:defRPr/>
              </a:pPr>
              <a:t>‹#›</a:t>
            </a:fld>
            <a:endParaRPr lang="en-US" altLang="zh-CN"/>
          </a:p>
        </p:txBody>
      </p:sp>
    </p:spTree>
    <p:extLst>
      <p:ext uri="{BB962C8B-B14F-4D97-AF65-F5344CB8AC3E}">
        <p14:creationId xmlns:p14="http://schemas.microsoft.com/office/powerpoint/2010/main" val="1559999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4">
            <a:extLst>
              <a:ext uri="{FF2B5EF4-FFF2-40B4-BE49-F238E27FC236}">
                <a16:creationId xmlns:a16="http://schemas.microsoft.com/office/drawing/2014/main" id="{6E2075BB-5586-6DDC-E8C3-7DF8AEC364D8}"/>
              </a:ext>
            </a:extLst>
          </p:cNvPr>
          <p:cNvSpPr>
            <a:spLocks noGrp="1" noChangeArrowheads="1"/>
          </p:cNvSpPr>
          <p:nvPr>
            <p:ph type="dt" sz="half" idx="10"/>
          </p:nvPr>
        </p:nvSpPr>
        <p:spPr>
          <a:ln/>
        </p:spPr>
        <p:txBody>
          <a:bodyPr/>
          <a:lstStyle>
            <a:lvl1pPr>
              <a:defRPr/>
            </a:lvl1pPr>
          </a:lstStyle>
          <a:p>
            <a:pPr>
              <a:defRPr/>
            </a:pPr>
            <a:fld id="{B9DDBA24-B536-4EE3-BEA4-E802093DFE0C}" type="datetime1">
              <a:rPr lang="zh-CN" altLang="en-US"/>
              <a:pPr>
                <a:defRPr/>
              </a:pPr>
              <a:t>2023/4/11</a:t>
            </a:fld>
            <a:endParaRPr lang="en-US" altLang="zh-CN"/>
          </a:p>
        </p:txBody>
      </p:sp>
      <p:sp>
        <p:nvSpPr>
          <p:cNvPr id="6" name="Rectangle 45">
            <a:extLst>
              <a:ext uri="{FF2B5EF4-FFF2-40B4-BE49-F238E27FC236}">
                <a16:creationId xmlns:a16="http://schemas.microsoft.com/office/drawing/2014/main" id="{9950E5C1-9643-4D0B-D5EC-85198364D3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DF1DC789-884F-3182-C779-3A7702ABB1F6}"/>
              </a:ext>
            </a:extLst>
          </p:cNvPr>
          <p:cNvSpPr>
            <a:spLocks noGrp="1" noChangeArrowheads="1"/>
          </p:cNvSpPr>
          <p:nvPr>
            <p:ph type="sldNum" sz="quarter" idx="12"/>
          </p:nvPr>
        </p:nvSpPr>
        <p:spPr>
          <a:ln/>
        </p:spPr>
        <p:txBody>
          <a:bodyPr/>
          <a:lstStyle>
            <a:lvl1pPr>
              <a:defRPr/>
            </a:lvl1pPr>
          </a:lstStyle>
          <a:p>
            <a:pPr>
              <a:defRPr/>
            </a:pPr>
            <a:fld id="{903AEFFB-DD5B-492D-8795-99893CD4FED3}" type="slidenum">
              <a:rPr lang="zh-CN" altLang="en-US"/>
              <a:pPr>
                <a:defRPr/>
              </a:pPr>
              <a:t>‹#›</a:t>
            </a:fld>
            <a:endParaRPr lang="en-US" altLang="zh-CN"/>
          </a:p>
        </p:txBody>
      </p:sp>
    </p:spTree>
    <p:extLst>
      <p:ext uri="{BB962C8B-B14F-4D97-AF65-F5344CB8AC3E}">
        <p14:creationId xmlns:p14="http://schemas.microsoft.com/office/powerpoint/2010/main" val="46078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4">
            <a:extLst>
              <a:ext uri="{FF2B5EF4-FFF2-40B4-BE49-F238E27FC236}">
                <a16:creationId xmlns:a16="http://schemas.microsoft.com/office/drawing/2014/main" id="{EEF13F81-B487-1F4D-3E4F-9346AAF6437A}"/>
              </a:ext>
            </a:extLst>
          </p:cNvPr>
          <p:cNvSpPr>
            <a:spLocks noGrp="1" noChangeArrowheads="1"/>
          </p:cNvSpPr>
          <p:nvPr>
            <p:ph type="dt" sz="half" idx="10"/>
          </p:nvPr>
        </p:nvSpPr>
        <p:spPr>
          <a:ln/>
        </p:spPr>
        <p:txBody>
          <a:bodyPr/>
          <a:lstStyle>
            <a:lvl1pPr>
              <a:defRPr/>
            </a:lvl1pPr>
          </a:lstStyle>
          <a:p>
            <a:pPr>
              <a:defRPr/>
            </a:pPr>
            <a:fld id="{E3EE17F6-470B-4C88-B306-7D3D9E5F1CD9}" type="datetime1">
              <a:rPr lang="zh-CN" altLang="en-US"/>
              <a:pPr>
                <a:defRPr/>
              </a:pPr>
              <a:t>2023/4/11</a:t>
            </a:fld>
            <a:endParaRPr lang="en-US" altLang="zh-CN"/>
          </a:p>
        </p:txBody>
      </p:sp>
      <p:sp>
        <p:nvSpPr>
          <p:cNvPr id="8" name="Rectangle 45">
            <a:extLst>
              <a:ext uri="{FF2B5EF4-FFF2-40B4-BE49-F238E27FC236}">
                <a16:creationId xmlns:a16="http://schemas.microsoft.com/office/drawing/2014/main" id="{A0A36188-7816-F735-5820-DE05D08679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
            <a:extLst>
              <a:ext uri="{FF2B5EF4-FFF2-40B4-BE49-F238E27FC236}">
                <a16:creationId xmlns:a16="http://schemas.microsoft.com/office/drawing/2014/main" id="{CB3E7870-D507-8411-1A8C-C3A756BDD730}"/>
              </a:ext>
            </a:extLst>
          </p:cNvPr>
          <p:cNvSpPr>
            <a:spLocks noGrp="1" noChangeArrowheads="1"/>
          </p:cNvSpPr>
          <p:nvPr>
            <p:ph type="sldNum" sz="quarter" idx="12"/>
          </p:nvPr>
        </p:nvSpPr>
        <p:spPr>
          <a:ln/>
        </p:spPr>
        <p:txBody>
          <a:bodyPr/>
          <a:lstStyle>
            <a:lvl1pPr>
              <a:defRPr/>
            </a:lvl1pPr>
          </a:lstStyle>
          <a:p>
            <a:pPr>
              <a:defRPr/>
            </a:pPr>
            <a:fld id="{CA007D8D-D788-47EB-B128-C5C50C422109}" type="slidenum">
              <a:rPr lang="zh-CN" altLang="en-US"/>
              <a:pPr>
                <a:defRPr/>
              </a:pPr>
              <a:t>‹#›</a:t>
            </a:fld>
            <a:endParaRPr lang="en-US" altLang="zh-CN"/>
          </a:p>
        </p:txBody>
      </p:sp>
    </p:spTree>
    <p:extLst>
      <p:ext uri="{BB962C8B-B14F-4D97-AF65-F5344CB8AC3E}">
        <p14:creationId xmlns:p14="http://schemas.microsoft.com/office/powerpoint/2010/main" val="1909791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4">
            <a:extLst>
              <a:ext uri="{FF2B5EF4-FFF2-40B4-BE49-F238E27FC236}">
                <a16:creationId xmlns:a16="http://schemas.microsoft.com/office/drawing/2014/main" id="{58DD64C1-54DE-9AC2-8360-AEEB9FC724E0}"/>
              </a:ext>
            </a:extLst>
          </p:cNvPr>
          <p:cNvSpPr>
            <a:spLocks noGrp="1" noChangeArrowheads="1"/>
          </p:cNvSpPr>
          <p:nvPr>
            <p:ph type="dt" sz="half" idx="10"/>
          </p:nvPr>
        </p:nvSpPr>
        <p:spPr>
          <a:ln/>
        </p:spPr>
        <p:txBody>
          <a:bodyPr/>
          <a:lstStyle>
            <a:lvl1pPr>
              <a:defRPr/>
            </a:lvl1pPr>
          </a:lstStyle>
          <a:p>
            <a:pPr>
              <a:defRPr/>
            </a:pPr>
            <a:fld id="{BE4F445A-FD5F-4586-9700-7F8BF64F6284}" type="datetime1">
              <a:rPr lang="zh-CN" altLang="en-US"/>
              <a:pPr>
                <a:defRPr/>
              </a:pPr>
              <a:t>2023/4/11</a:t>
            </a:fld>
            <a:endParaRPr lang="en-US" altLang="zh-CN"/>
          </a:p>
        </p:txBody>
      </p:sp>
      <p:sp>
        <p:nvSpPr>
          <p:cNvPr id="7" name="Rectangle 45">
            <a:extLst>
              <a:ext uri="{FF2B5EF4-FFF2-40B4-BE49-F238E27FC236}">
                <a16:creationId xmlns:a16="http://schemas.microsoft.com/office/drawing/2014/main" id="{22EEC712-B952-CAA4-C85F-1E72E23972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6">
            <a:extLst>
              <a:ext uri="{FF2B5EF4-FFF2-40B4-BE49-F238E27FC236}">
                <a16:creationId xmlns:a16="http://schemas.microsoft.com/office/drawing/2014/main" id="{372E0FF5-A53B-02D6-D0E4-D28FCC01C330}"/>
              </a:ext>
            </a:extLst>
          </p:cNvPr>
          <p:cNvSpPr>
            <a:spLocks noGrp="1" noChangeArrowheads="1"/>
          </p:cNvSpPr>
          <p:nvPr>
            <p:ph type="sldNum" sz="quarter" idx="12"/>
          </p:nvPr>
        </p:nvSpPr>
        <p:spPr>
          <a:ln/>
        </p:spPr>
        <p:txBody>
          <a:bodyPr/>
          <a:lstStyle>
            <a:lvl1pPr>
              <a:defRPr/>
            </a:lvl1pPr>
          </a:lstStyle>
          <a:p>
            <a:pPr>
              <a:defRPr/>
            </a:pPr>
            <a:fld id="{D3603969-1365-41B5-92B0-E5D8EC2FCE48}" type="slidenum">
              <a:rPr lang="zh-CN" altLang="en-US"/>
              <a:pPr>
                <a:defRPr/>
              </a:pPr>
              <a:t>‹#›</a:t>
            </a:fld>
            <a:endParaRPr lang="en-US" altLang="zh-CN"/>
          </a:p>
        </p:txBody>
      </p:sp>
    </p:spTree>
    <p:extLst>
      <p:ext uri="{BB962C8B-B14F-4D97-AF65-F5344CB8AC3E}">
        <p14:creationId xmlns:p14="http://schemas.microsoft.com/office/powerpoint/2010/main" val="1504973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4">
            <a:extLst>
              <a:ext uri="{FF2B5EF4-FFF2-40B4-BE49-F238E27FC236}">
                <a16:creationId xmlns:a16="http://schemas.microsoft.com/office/drawing/2014/main" id="{F0C07FCC-D0AB-2A89-2400-4432DCAFFEE7}"/>
              </a:ext>
            </a:extLst>
          </p:cNvPr>
          <p:cNvSpPr>
            <a:spLocks noGrp="1" noChangeArrowheads="1"/>
          </p:cNvSpPr>
          <p:nvPr>
            <p:ph type="dt" sz="half" idx="10"/>
          </p:nvPr>
        </p:nvSpPr>
        <p:spPr>
          <a:ln/>
        </p:spPr>
        <p:txBody>
          <a:bodyPr/>
          <a:lstStyle>
            <a:lvl1pPr>
              <a:defRPr/>
            </a:lvl1pPr>
          </a:lstStyle>
          <a:p>
            <a:pPr>
              <a:defRPr/>
            </a:pPr>
            <a:fld id="{FE15A2A0-D632-463B-AD1A-C51BDCED5599}" type="datetime1">
              <a:rPr lang="zh-CN" altLang="en-US"/>
              <a:pPr>
                <a:defRPr/>
              </a:pPr>
              <a:t>2023/4/11</a:t>
            </a:fld>
            <a:endParaRPr lang="en-US" altLang="zh-CN"/>
          </a:p>
        </p:txBody>
      </p:sp>
      <p:sp>
        <p:nvSpPr>
          <p:cNvPr id="7" name="Rectangle 45">
            <a:extLst>
              <a:ext uri="{FF2B5EF4-FFF2-40B4-BE49-F238E27FC236}">
                <a16:creationId xmlns:a16="http://schemas.microsoft.com/office/drawing/2014/main" id="{1A75EEC2-CC2A-C535-11DD-25A60A73ED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6">
            <a:extLst>
              <a:ext uri="{FF2B5EF4-FFF2-40B4-BE49-F238E27FC236}">
                <a16:creationId xmlns:a16="http://schemas.microsoft.com/office/drawing/2014/main" id="{5D9D30B0-F44D-E955-0512-9D77FB05EDC8}"/>
              </a:ext>
            </a:extLst>
          </p:cNvPr>
          <p:cNvSpPr>
            <a:spLocks noGrp="1" noChangeArrowheads="1"/>
          </p:cNvSpPr>
          <p:nvPr>
            <p:ph type="sldNum" sz="quarter" idx="12"/>
          </p:nvPr>
        </p:nvSpPr>
        <p:spPr>
          <a:ln/>
        </p:spPr>
        <p:txBody>
          <a:bodyPr/>
          <a:lstStyle>
            <a:lvl1pPr>
              <a:defRPr/>
            </a:lvl1pPr>
          </a:lstStyle>
          <a:p>
            <a:pPr>
              <a:defRPr/>
            </a:pPr>
            <a:fld id="{DC032967-D72A-465E-B2BB-CC99CC2849F9}" type="slidenum">
              <a:rPr lang="zh-CN" altLang="en-US"/>
              <a:pPr>
                <a:defRPr/>
              </a:pPr>
              <a:t>‹#›</a:t>
            </a:fld>
            <a:endParaRPr lang="en-US" altLang="zh-CN"/>
          </a:p>
        </p:txBody>
      </p:sp>
    </p:spTree>
    <p:extLst>
      <p:ext uri="{BB962C8B-B14F-4D97-AF65-F5344CB8AC3E}">
        <p14:creationId xmlns:p14="http://schemas.microsoft.com/office/powerpoint/2010/main" val="224768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49F9EE96-4B06-41E5-D630-CFD2E0E8F15C}"/>
              </a:ext>
            </a:extLst>
          </p:cNvPr>
          <p:cNvSpPr>
            <a:spLocks noGrp="1" noChangeArrowheads="1"/>
          </p:cNvSpPr>
          <p:nvPr>
            <p:ph type="dt" sz="half" idx="10"/>
          </p:nvPr>
        </p:nvSpPr>
        <p:spPr>
          <a:ln/>
        </p:spPr>
        <p:txBody>
          <a:bodyPr/>
          <a:lstStyle>
            <a:lvl1pPr>
              <a:defRPr/>
            </a:lvl1pPr>
          </a:lstStyle>
          <a:p>
            <a:pPr>
              <a:defRPr/>
            </a:pPr>
            <a:fld id="{AF27C281-FD4C-413F-908E-92A9DCD0C894}" type="datetime1">
              <a:rPr lang="zh-CN" altLang="en-US"/>
              <a:pPr>
                <a:defRPr/>
              </a:pPr>
              <a:t>2023/4/11</a:t>
            </a:fld>
            <a:endParaRPr lang="en-US" altLang="zh-CN"/>
          </a:p>
        </p:txBody>
      </p:sp>
      <p:sp>
        <p:nvSpPr>
          <p:cNvPr id="5" name="Rectangle 45">
            <a:extLst>
              <a:ext uri="{FF2B5EF4-FFF2-40B4-BE49-F238E27FC236}">
                <a16:creationId xmlns:a16="http://schemas.microsoft.com/office/drawing/2014/main" id="{A43BFB69-5B9B-0697-5D2B-9175F40F5F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4EDC0067-725F-0100-6B04-3281F4B12209}"/>
              </a:ext>
            </a:extLst>
          </p:cNvPr>
          <p:cNvSpPr>
            <a:spLocks noGrp="1" noChangeArrowheads="1"/>
          </p:cNvSpPr>
          <p:nvPr>
            <p:ph type="sldNum" sz="quarter" idx="12"/>
          </p:nvPr>
        </p:nvSpPr>
        <p:spPr>
          <a:ln/>
        </p:spPr>
        <p:txBody>
          <a:bodyPr/>
          <a:lstStyle>
            <a:lvl1pPr>
              <a:defRPr/>
            </a:lvl1pPr>
          </a:lstStyle>
          <a:p>
            <a:pPr>
              <a:defRPr/>
            </a:pPr>
            <a:fld id="{10B71A90-CDDA-4C47-8135-12ECCC712AC7}" type="slidenum">
              <a:rPr lang="zh-CN" altLang="en-US"/>
              <a:pPr>
                <a:defRPr/>
              </a:pPr>
              <a:t>‹#›</a:t>
            </a:fld>
            <a:endParaRPr lang="en-US" altLang="zh-CN"/>
          </a:p>
        </p:txBody>
      </p:sp>
    </p:spTree>
    <p:extLst>
      <p:ext uri="{BB962C8B-B14F-4D97-AF65-F5344CB8AC3E}">
        <p14:creationId xmlns:p14="http://schemas.microsoft.com/office/powerpoint/2010/main" val="259291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4">
            <a:extLst>
              <a:ext uri="{FF2B5EF4-FFF2-40B4-BE49-F238E27FC236}">
                <a16:creationId xmlns:a16="http://schemas.microsoft.com/office/drawing/2014/main" id="{5C336F1D-BBA7-3434-A281-A8940B177E28}"/>
              </a:ext>
            </a:extLst>
          </p:cNvPr>
          <p:cNvSpPr>
            <a:spLocks noGrp="1" noChangeArrowheads="1"/>
          </p:cNvSpPr>
          <p:nvPr>
            <p:ph type="dt" sz="half" idx="10"/>
          </p:nvPr>
        </p:nvSpPr>
        <p:spPr>
          <a:ln/>
        </p:spPr>
        <p:txBody>
          <a:bodyPr/>
          <a:lstStyle>
            <a:lvl1pPr>
              <a:defRPr/>
            </a:lvl1pPr>
          </a:lstStyle>
          <a:p>
            <a:pPr>
              <a:defRPr/>
            </a:pPr>
            <a:fld id="{498AF482-62DA-487A-9687-2C0C78D770C6}" type="datetime1">
              <a:rPr lang="zh-CN" altLang="en-US"/>
              <a:pPr>
                <a:defRPr/>
              </a:pPr>
              <a:t>2023/4/11</a:t>
            </a:fld>
            <a:endParaRPr lang="en-US" altLang="zh-CN"/>
          </a:p>
        </p:txBody>
      </p:sp>
      <p:sp>
        <p:nvSpPr>
          <p:cNvPr id="5" name="Rectangle 45">
            <a:extLst>
              <a:ext uri="{FF2B5EF4-FFF2-40B4-BE49-F238E27FC236}">
                <a16:creationId xmlns:a16="http://schemas.microsoft.com/office/drawing/2014/main" id="{5A5225CC-749D-B09E-BF4A-2642290791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1D4E6F1A-5279-2F26-E344-41ABE6BCF928}"/>
              </a:ext>
            </a:extLst>
          </p:cNvPr>
          <p:cNvSpPr>
            <a:spLocks noGrp="1" noChangeArrowheads="1"/>
          </p:cNvSpPr>
          <p:nvPr>
            <p:ph type="sldNum" sz="quarter" idx="12"/>
          </p:nvPr>
        </p:nvSpPr>
        <p:spPr>
          <a:ln/>
        </p:spPr>
        <p:txBody>
          <a:bodyPr/>
          <a:lstStyle>
            <a:lvl1pPr>
              <a:defRPr/>
            </a:lvl1pPr>
          </a:lstStyle>
          <a:p>
            <a:pPr>
              <a:defRPr/>
            </a:pPr>
            <a:fld id="{C7B6561E-0C54-4FFC-929A-8ACCB6304706}" type="slidenum">
              <a:rPr lang="zh-CN" altLang="en-US"/>
              <a:pPr>
                <a:defRPr/>
              </a:pPr>
              <a:t>‹#›</a:t>
            </a:fld>
            <a:endParaRPr lang="en-US" altLang="zh-CN"/>
          </a:p>
        </p:txBody>
      </p:sp>
    </p:spTree>
    <p:extLst>
      <p:ext uri="{BB962C8B-B14F-4D97-AF65-F5344CB8AC3E}">
        <p14:creationId xmlns:p14="http://schemas.microsoft.com/office/powerpoint/2010/main" val="330752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4">
            <a:extLst>
              <a:ext uri="{FF2B5EF4-FFF2-40B4-BE49-F238E27FC236}">
                <a16:creationId xmlns:a16="http://schemas.microsoft.com/office/drawing/2014/main" id="{900182BE-DAB3-D233-6242-C75675D89F79}"/>
              </a:ext>
            </a:extLst>
          </p:cNvPr>
          <p:cNvSpPr>
            <a:spLocks noGrp="1" noChangeArrowheads="1"/>
          </p:cNvSpPr>
          <p:nvPr>
            <p:ph type="dt" sz="half" idx="10"/>
          </p:nvPr>
        </p:nvSpPr>
        <p:spPr>
          <a:ln/>
        </p:spPr>
        <p:txBody>
          <a:bodyPr/>
          <a:lstStyle>
            <a:lvl1pPr>
              <a:defRPr/>
            </a:lvl1pPr>
          </a:lstStyle>
          <a:p>
            <a:pPr>
              <a:defRPr/>
            </a:pPr>
            <a:fld id="{D5CB17B1-AA37-4529-B04C-615DA4B3F7FD}" type="datetime1">
              <a:rPr lang="zh-CN" altLang="en-US"/>
              <a:pPr>
                <a:defRPr/>
              </a:pPr>
              <a:t>2023/4/11</a:t>
            </a:fld>
            <a:endParaRPr lang="en-US" altLang="zh-CN"/>
          </a:p>
        </p:txBody>
      </p:sp>
      <p:sp>
        <p:nvSpPr>
          <p:cNvPr id="6" name="Rectangle 45">
            <a:extLst>
              <a:ext uri="{FF2B5EF4-FFF2-40B4-BE49-F238E27FC236}">
                <a16:creationId xmlns:a16="http://schemas.microsoft.com/office/drawing/2014/main" id="{0886F1C0-C199-DF78-6D1B-DAC0B61E7B4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A6536A2D-D91D-135A-2255-D93D11066619}"/>
              </a:ext>
            </a:extLst>
          </p:cNvPr>
          <p:cNvSpPr>
            <a:spLocks noGrp="1" noChangeArrowheads="1"/>
          </p:cNvSpPr>
          <p:nvPr>
            <p:ph type="sldNum" sz="quarter" idx="12"/>
          </p:nvPr>
        </p:nvSpPr>
        <p:spPr>
          <a:ln/>
        </p:spPr>
        <p:txBody>
          <a:bodyPr/>
          <a:lstStyle>
            <a:lvl1pPr>
              <a:defRPr/>
            </a:lvl1pPr>
          </a:lstStyle>
          <a:p>
            <a:pPr>
              <a:defRPr/>
            </a:pPr>
            <a:fld id="{B280870F-4BDD-49A4-84FC-3285B93502A4}" type="slidenum">
              <a:rPr lang="zh-CN" altLang="en-US"/>
              <a:pPr>
                <a:defRPr/>
              </a:pPr>
              <a:t>‹#›</a:t>
            </a:fld>
            <a:endParaRPr lang="en-US" altLang="zh-CN"/>
          </a:p>
        </p:txBody>
      </p:sp>
    </p:spTree>
    <p:extLst>
      <p:ext uri="{BB962C8B-B14F-4D97-AF65-F5344CB8AC3E}">
        <p14:creationId xmlns:p14="http://schemas.microsoft.com/office/powerpoint/2010/main" val="165387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4">
            <a:extLst>
              <a:ext uri="{FF2B5EF4-FFF2-40B4-BE49-F238E27FC236}">
                <a16:creationId xmlns:a16="http://schemas.microsoft.com/office/drawing/2014/main" id="{1BA1A8A8-9075-35A0-E1B5-B24CFF803ED5}"/>
              </a:ext>
            </a:extLst>
          </p:cNvPr>
          <p:cNvSpPr>
            <a:spLocks noGrp="1" noChangeArrowheads="1"/>
          </p:cNvSpPr>
          <p:nvPr>
            <p:ph type="dt" sz="half" idx="10"/>
          </p:nvPr>
        </p:nvSpPr>
        <p:spPr>
          <a:ln/>
        </p:spPr>
        <p:txBody>
          <a:bodyPr/>
          <a:lstStyle>
            <a:lvl1pPr>
              <a:defRPr/>
            </a:lvl1pPr>
          </a:lstStyle>
          <a:p>
            <a:pPr>
              <a:defRPr/>
            </a:pPr>
            <a:fld id="{8108E1DC-0E60-4BF1-963E-6EB9C29ECF0C}" type="datetime1">
              <a:rPr lang="zh-CN" altLang="en-US"/>
              <a:pPr>
                <a:defRPr/>
              </a:pPr>
              <a:t>2023/4/11</a:t>
            </a:fld>
            <a:endParaRPr lang="en-US" altLang="zh-CN"/>
          </a:p>
        </p:txBody>
      </p:sp>
      <p:sp>
        <p:nvSpPr>
          <p:cNvPr id="8" name="Rectangle 45">
            <a:extLst>
              <a:ext uri="{FF2B5EF4-FFF2-40B4-BE49-F238E27FC236}">
                <a16:creationId xmlns:a16="http://schemas.microsoft.com/office/drawing/2014/main" id="{8158586B-2FF4-A950-E6FE-1425AFCC0C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
            <a:extLst>
              <a:ext uri="{FF2B5EF4-FFF2-40B4-BE49-F238E27FC236}">
                <a16:creationId xmlns:a16="http://schemas.microsoft.com/office/drawing/2014/main" id="{074C6D3A-8D02-7243-73C4-DD86EB6838E0}"/>
              </a:ext>
            </a:extLst>
          </p:cNvPr>
          <p:cNvSpPr>
            <a:spLocks noGrp="1" noChangeArrowheads="1"/>
          </p:cNvSpPr>
          <p:nvPr>
            <p:ph type="sldNum" sz="quarter" idx="12"/>
          </p:nvPr>
        </p:nvSpPr>
        <p:spPr>
          <a:ln/>
        </p:spPr>
        <p:txBody>
          <a:bodyPr/>
          <a:lstStyle>
            <a:lvl1pPr>
              <a:defRPr/>
            </a:lvl1pPr>
          </a:lstStyle>
          <a:p>
            <a:pPr>
              <a:defRPr/>
            </a:pPr>
            <a:fld id="{958C3C70-252C-4BEC-A818-A4FD3E28546C}" type="slidenum">
              <a:rPr lang="zh-CN" altLang="en-US"/>
              <a:pPr>
                <a:defRPr/>
              </a:pPr>
              <a:t>‹#›</a:t>
            </a:fld>
            <a:endParaRPr lang="en-US" altLang="zh-CN"/>
          </a:p>
        </p:txBody>
      </p:sp>
    </p:spTree>
    <p:extLst>
      <p:ext uri="{BB962C8B-B14F-4D97-AF65-F5344CB8AC3E}">
        <p14:creationId xmlns:p14="http://schemas.microsoft.com/office/powerpoint/2010/main" val="1572530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a:extLst>
              <a:ext uri="{FF2B5EF4-FFF2-40B4-BE49-F238E27FC236}">
                <a16:creationId xmlns:a16="http://schemas.microsoft.com/office/drawing/2014/main" id="{22681EC2-8D1E-BF3F-CEDC-C53F8C762E05}"/>
              </a:ext>
            </a:extLst>
          </p:cNvPr>
          <p:cNvSpPr>
            <a:spLocks noGrp="1" noChangeArrowheads="1"/>
          </p:cNvSpPr>
          <p:nvPr>
            <p:ph type="dt" sz="half" idx="10"/>
          </p:nvPr>
        </p:nvSpPr>
        <p:spPr>
          <a:ln/>
        </p:spPr>
        <p:txBody>
          <a:bodyPr/>
          <a:lstStyle>
            <a:lvl1pPr>
              <a:defRPr/>
            </a:lvl1pPr>
          </a:lstStyle>
          <a:p>
            <a:pPr>
              <a:defRPr/>
            </a:pPr>
            <a:fld id="{8183CBEF-D590-4832-B34F-D1E8AF82CFAB}" type="datetime1">
              <a:rPr lang="zh-CN" altLang="en-US"/>
              <a:pPr>
                <a:defRPr/>
              </a:pPr>
              <a:t>2023/4/11</a:t>
            </a:fld>
            <a:endParaRPr lang="en-US" altLang="zh-CN"/>
          </a:p>
        </p:txBody>
      </p:sp>
      <p:sp>
        <p:nvSpPr>
          <p:cNvPr id="4" name="Rectangle 45">
            <a:extLst>
              <a:ext uri="{FF2B5EF4-FFF2-40B4-BE49-F238E27FC236}">
                <a16:creationId xmlns:a16="http://schemas.microsoft.com/office/drawing/2014/main" id="{D908026A-8BDD-D4FC-1963-E371F9A0C6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
            <a:extLst>
              <a:ext uri="{FF2B5EF4-FFF2-40B4-BE49-F238E27FC236}">
                <a16:creationId xmlns:a16="http://schemas.microsoft.com/office/drawing/2014/main" id="{392B0387-8089-E610-54DB-5B6FD24DE9B5}"/>
              </a:ext>
            </a:extLst>
          </p:cNvPr>
          <p:cNvSpPr>
            <a:spLocks noGrp="1" noChangeArrowheads="1"/>
          </p:cNvSpPr>
          <p:nvPr>
            <p:ph type="sldNum" sz="quarter" idx="12"/>
          </p:nvPr>
        </p:nvSpPr>
        <p:spPr>
          <a:ln/>
        </p:spPr>
        <p:txBody>
          <a:bodyPr/>
          <a:lstStyle>
            <a:lvl1pPr>
              <a:defRPr/>
            </a:lvl1pPr>
          </a:lstStyle>
          <a:p>
            <a:pPr>
              <a:defRPr/>
            </a:pPr>
            <a:fld id="{04B2DA0B-0B30-4080-8A79-5AE27562D38B}" type="slidenum">
              <a:rPr lang="zh-CN" altLang="en-US"/>
              <a:pPr>
                <a:defRPr/>
              </a:pPr>
              <a:t>‹#›</a:t>
            </a:fld>
            <a:endParaRPr lang="en-US" altLang="zh-CN"/>
          </a:p>
        </p:txBody>
      </p:sp>
    </p:spTree>
    <p:extLst>
      <p:ext uri="{BB962C8B-B14F-4D97-AF65-F5344CB8AC3E}">
        <p14:creationId xmlns:p14="http://schemas.microsoft.com/office/powerpoint/2010/main" val="250318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3027D5D0-20D2-5905-716C-4BDD5BAB4F7C}"/>
              </a:ext>
            </a:extLst>
          </p:cNvPr>
          <p:cNvSpPr>
            <a:spLocks noGrp="1" noChangeArrowheads="1"/>
          </p:cNvSpPr>
          <p:nvPr>
            <p:ph type="dt" sz="half" idx="10"/>
          </p:nvPr>
        </p:nvSpPr>
        <p:spPr>
          <a:ln/>
        </p:spPr>
        <p:txBody>
          <a:bodyPr/>
          <a:lstStyle>
            <a:lvl1pPr>
              <a:defRPr/>
            </a:lvl1pPr>
          </a:lstStyle>
          <a:p>
            <a:pPr>
              <a:defRPr/>
            </a:pPr>
            <a:fld id="{CC8049B0-9634-4720-8322-00B011C70C3D}" type="datetime1">
              <a:rPr lang="zh-CN" altLang="en-US"/>
              <a:pPr>
                <a:defRPr/>
              </a:pPr>
              <a:t>2023/4/11</a:t>
            </a:fld>
            <a:endParaRPr lang="en-US" altLang="zh-CN"/>
          </a:p>
        </p:txBody>
      </p:sp>
      <p:sp>
        <p:nvSpPr>
          <p:cNvPr id="3" name="Rectangle 45">
            <a:extLst>
              <a:ext uri="{FF2B5EF4-FFF2-40B4-BE49-F238E27FC236}">
                <a16:creationId xmlns:a16="http://schemas.microsoft.com/office/drawing/2014/main" id="{16149935-1592-6E3D-FABE-0B6B633510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
            <a:extLst>
              <a:ext uri="{FF2B5EF4-FFF2-40B4-BE49-F238E27FC236}">
                <a16:creationId xmlns:a16="http://schemas.microsoft.com/office/drawing/2014/main" id="{01936CCC-7CBE-B324-4A08-6F900BCBFD96}"/>
              </a:ext>
            </a:extLst>
          </p:cNvPr>
          <p:cNvSpPr>
            <a:spLocks noGrp="1" noChangeArrowheads="1"/>
          </p:cNvSpPr>
          <p:nvPr>
            <p:ph type="sldNum" sz="quarter" idx="12"/>
          </p:nvPr>
        </p:nvSpPr>
        <p:spPr>
          <a:ln/>
        </p:spPr>
        <p:txBody>
          <a:bodyPr/>
          <a:lstStyle>
            <a:lvl1pPr>
              <a:defRPr/>
            </a:lvl1pPr>
          </a:lstStyle>
          <a:p>
            <a:pPr>
              <a:defRPr/>
            </a:pPr>
            <a:fld id="{9CF94A46-F185-4403-837D-FB3D29EE1201}" type="slidenum">
              <a:rPr lang="zh-CN" altLang="en-US"/>
              <a:pPr>
                <a:defRPr/>
              </a:pPr>
              <a:t>‹#›</a:t>
            </a:fld>
            <a:endParaRPr lang="en-US" altLang="zh-CN"/>
          </a:p>
        </p:txBody>
      </p:sp>
    </p:spTree>
    <p:extLst>
      <p:ext uri="{BB962C8B-B14F-4D97-AF65-F5344CB8AC3E}">
        <p14:creationId xmlns:p14="http://schemas.microsoft.com/office/powerpoint/2010/main" val="294341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a:extLst>
              <a:ext uri="{FF2B5EF4-FFF2-40B4-BE49-F238E27FC236}">
                <a16:creationId xmlns:a16="http://schemas.microsoft.com/office/drawing/2014/main" id="{6B1BD438-A5FA-3FAA-41B0-348653237F40}"/>
              </a:ext>
            </a:extLst>
          </p:cNvPr>
          <p:cNvSpPr>
            <a:spLocks noGrp="1" noChangeArrowheads="1"/>
          </p:cNvSpPr>
          <p:nvPr>
            <p:ph type="dt" sz="half" idx="10"/>
          </p:nvPr>
        </p:nvSpPr>
        <p:spPr>
          <a:ln/>
        </p:spPr>
        <p:txBody>
          <a:bodyPr/>
          <a:lstStyle>
            <a:lvl1pPr>
              <a:defRPr/>
            </a:lvl1pPr>
          </a:lstStyle>
          <a:p>
            <a:pPr>
              <a:defRPr/>
            </a:pPr>
            <a:fld id="{03D6E425-4628-4BD8-9C97-F4533708FC55}" type="datetime1">
              <a:rPr lang="zh-CN" altLang="en-US"/>
              <a:pPr>
                <a:defRPr/>
              </a:pPr>
              <a:t>2023/4/11</a:t>
            </a:fld>
            <a:endParaRPr lang="en-US" altLang="zh-CN"/>
          </a:p>
        </p:txBody>
      </p:sp>
      <p:sp>
        <p:nvSpPr>
          <p:cNvPr id="6" name="Rectangle 45">
            <a:extLst>
              <a:ext uri="{FF2B5EF4-FFF2-40B4-BE49-F238E27FC236}">
                <a16:creationId xmlns:a16="http://schemas.microsoft.com/office/drawing/2014/main" id="{97F6E93D-CDD9-0D63-F547-EF14D3F9D0A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D839B44C-155D-55A1-40A2-DF109918F474}"/>
              </a:ext>
            </a:extLst>
          </p:cNvPr>
          <p:cNvSpPr>
            <a:spLocks noGrp="1" noChangeArrowheads="1"/>
          </p:cNvSpPr>
          <p:nvPr>
            <p:ph type="sldNum" sz="quarter" idx="12"/>
          </p:nvPr>
        </p:nvSpPr>
        <p:spPr>
          <a:ln/>
        </p:spPr>
        <p:txBody>
          <a:bodyPr/>
          <a:lstStyle>
            <a:lvl1pPr>
              <a:defRPr/>
            </a:lvl1pPr>
          </a:lstStyle>
          <a:p>
            <a:pPr>
              <a:defRPr/>
            </a:pPr>
            <a:fld id="{29550E01-77B8-468E-9E7B-7A677E4368F3}" type="slidenum">
              <a:rPr lang="zh-CN" altLang="en-US"/>
              <a:pPr>
                <a:defRPr/>
              </a:pPr>
              <a:t>‹#›</a:t>
            </a:fld>
            <a:endParaRPr lang="en-US" altLang="zh-CN"/>
          </a:p>
        </p:txBody>
      </p:sp>
    </p:spTree>
    <p:extLst>
      <p:ext uri="{BB962C8B-B14F-4D97-AF65-F5344CB8AC3E}">
        <p14:creationId xmlns:p14="http://schemas.microsoft.com/office/powerpoint/2010/main" val="135593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a:extLst>
              <a:ext uri="{FF2B5EF4-FFF2-40B4-BE49-F238E27FC236}">
                <a16:creationId xmlns:a16="http://schemas.microsoft.com/office/drawing/2014/main" id="{195E0AD6-AC23-7B19-02EC-4DA7EFBBEFA2}"/>
              </a:ext>
            </a:extLst>
          </p:cNvPr>
          <p:cNvSpPr>
            <a:spLocks noGrp="1" noChangeArrowheads="1"/>
          </p:cNvSpPr>
          <p:nvPr>
            <p:ph type="dt" sz="half" idx="10"/>
          </p:nvPr>
        </p:nvSpPr>
        <p:spPr>
          <a:ln/>
        </p:spPr>
        <p:txBody>
          <a:bodyPr/>
          <a:lstStyle>
            <a:lvl1pPr>
              <a:defRPr/>
            </a:lvl1pPr>
          </a:lstStyle>
          <a:p>
            <a:pPr>
              <a:defRPr/>
            </a:pPr>
            <a:fld id="{C4DBA0B3-5038-4CE8-AB77-FF1F55D40C56}" type="datetime1">
              <a:rPr lang="zh-CN" altLang="en-US"/>
              <a:pPr>
                <a:defRPr/>
              </a:pPr>
              <a:t>2023/4/11</a:t>
            </a:fld>
            <a:endParaRPr lang="en-US" altLang="zh-CN"/>
          </a:p>
        </p:txBody>
      </p:sp>
      <p:sp>
        <p:nvSpPr>
          <p:cNvPr id="6" name="Rectangle 45">
            <a:extLst>
              <a:ext uri="{FF2B5EF4-FFF2-40B4-BE49-F238E27FC236}">
                <a16:creationId xmlns:a16="http://schemas.microsoft.com/office/drawing/2014/main" id="{D74969A0-D24C-F9E3-03DF-01A458960E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6261D343-E7B4-5C39-0424-8623474C8A65}"/>
              </a:ext>
            </a:extLst>
          </p:cNvPr>
          <p:cNvSpPr>
            <a:spLocks noGrp="1" noChangeArrowheads="1"/>
          </p:cNvSpPr>
          <p:nvPr>
            <p:ph type="sldNum" sz="quarter" idx="12"/>
          </p:nvPr>
        </p:nvSpPr>
        <p:spPr>
          <a:ln/>
        </p:spPr>
        <p:txBody>
          <a:bodyPr/>
          <a:lstStyle>
            <a:lvl1pPr>
              <a:defRPr/>
            </a:lvl1pPr>
          </a:lstStyle>
          <a:p>
            <a:pPr>
              <a:defRPr/>
            </a:pPr>
            <a:fld id="{AEABFDFD-CBB6-43C2-B231-F7F7AF2D8915}" type="slidenum">
              <a:rPr lang="zh-CN" altLang="en-US"/>
              <a:pPr>
                <a:defRPr/>
              </a:pPr>
              <a:t>‹#›</a:t>
            </a:fld>
            <a:endParaRPr lang="en-US" altLang="zh-CN"/>
          </a:p>
        </p:txBody>
      </p:sp>
    </p:spTree>
    <p:extLst>
      <p:ext uri="{BB962C8B-B14F-4D97-AF65-F5344CB8AC3E}">
        <p14:creationId xmlns:p14="http://schemas.microsoft.com/office/powerpoint/2010/main" val="24182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9898" name="Rectangle 42">
            <a:extLst>
              <a:ext uri="{FF2B5EF4-FFF2-40B4-BE49-F238E27FC236}">
                <a16:creationId xmlns:a16="http://schemas.microsoft.com/office/drawing/2014/main" id="{A9A1EBFE-A88C-F1CB-0B2C-65352446C6DB}"/>
              </a:ext>
            </a:extLst>
          </p:cNvPr>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49899" name="Rectangle 43">
            <a:extLst>
              <a:ext uri="{FF2B5EF4-FFF2-40B4-BE49-F238E27FC236}">
                <a16:creationId xmlns:a16="http://schemas.microsoft.com/office/drawing/2014/main" id="{94B203C8-66B4-4410-E363-7EA7EFF8D672}"/>
              </a:ext>
            </a:extLst>
          </p:cNvPr>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9900" name="Rectangle 44">
            <a:extLst>
              <a:ext uri="{FF2B5EF4-FFF2-40B4-BE49-F238E27FC236}">
                <a16:creationId xmlns:a16="http://schemas.microsoft.com/office/drawing/2014/main" id="{410AE097-7D42-258A-85BC-6A3A5BC96938}"/>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latin typeface="Arial" charset="0"/>
              </a:defRPr>
            </a:lvl1pPr>
          </a:lstStyle>
          <a:p>
            <a:pPr>
              <a:defRPr/>
            </a:pPr>
            <a:fld id="{2DF23693-D2AC-40AA-AC15-21BBC01C0D43}" type="datetime1">
              <a:rPr lang="zh-CN" altLang="en-US"/>
              <a:pPr>
                <a:defRPr/>
              </a:pPr>
              <a:t>2023/4/11</a:t>
            </a:fld>
            <a:endParaRPr lang="en-US" altLang="zh-CN"/>
          </a:p>
        </p:txBody>
      </p:sp>
      <p:sp>
        <p:nvSpPr>
          <p:cNvPr id="249901" name="Rectangle 45">
            <a:extLst>
              <a:ext uri="{FF2B5EF4-FFF2-40B4-BE49-F238E27FC236}">
                <a16:creationId xmlns:a16="http://schemas.microsoft.com/office/drawing/2014/main" id="{D9BD3A28-C9F1-ECF7-5DE6-580C99F11AA6}"/>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Arial" charset="0"/>
              </a:defRPr>
            </a:lvl1pPr>
          </a:lstStyle>
          <a:p>
            <a:pPr>
              <a:defRPr/>
            </a:pPr>
            <a:endParaRPr lang="en-US" altLang="zh-CN"/>
          </a:p>
        </p:txBody>
      </p:sp>
      <p:sp>
        <p:nvSpPr>
          <p:cNvPr id="249902" name="Rectangle 46">
            <a:extLst>
              <a:ext uri="{FF2B5EF4-FFF2-40B4-BE49-F238E27FC236}">
                <a16:creationId xmlns:a16="http://schemas.microsoft.com/office/drawing/2014/main" id="{F2EBC2D3-7938-08F3-66DA-93CBD5784E09}"/>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97765D81-15FF-4BC9-9A45-0BFBC6CD46A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7"/>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8"/>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9"/>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19"/>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9"/>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9"/>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9"/>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wmf"/><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oleObject" Target="../embeddings/oleObject1.bin"/><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6.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http://lantek.com.cn/images/PV100-3b.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a:extLst>
              <a:ext uri="{FF2B5EF4-FFF2-40B4-BE49-F238E27FC236}">
                <a16:creationId xmlns:a16="http://schemas.microsoft.com/office/drawing/2014/main" id="{545194E0-BFE2-6335-5C5A-9EFF87A7E326}"/>
              </a:ext>
            </a:extLst>
          </p:cNvPr>
          <p:cNvSpPr>
            <a:spLocks noGrp="1" noChangeArrowheads="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9188E523-FDF1-478E-BDD4-E7BD452323D7}" type="slidenum">
              <a:rPr lang="zh-CN" altLang="en-US" smtClean="0"/>
              <a:pPr eaLnBrk="1" hangingPunct="1">
                <a:defRPr/>
              </a:pPr>
              <a:t>1</a:t>
            </a:fld>
            <a:endParaRPr lang="en-US" altLang="zh-CN"/>
          </a:p>
        </p:txBody>
      </p:sp>
      <p:sp>
        <p:nvSpPr>
          <p:cNvPr id="4099" name="Rectangle 2">
            <a:extLst>
              <a:ext uri="{FF2B5EF4-FFF2-40B4-BE49-F238E27FC236}">
                <a16:creationId xmlns:a16="http://schemas.microsoft.com/office/drawing/2014/main" id="{F286E29E-1D9A-7514-8EF0-F4FB09C3789F}"/>
              </a:ext>
            </a:extLst>
          </p:cNvPr>
          <p:cNvSpPr>
            <a:spLocks noGrp="1" noChangeArrowheads="1"/>
          </p:cNvSpPr>
          <p:nvPr>
            <p:ph type="ctrTitle"/>
          </p:nvPr>
        </p:nvSpPr>
        <p:spPr>
          <a:xfrm>
            <a:off x="179388" y="557213"/>
            <a:ext cx="8820150" cy="5680075"/>
          </a:xfrm>
        </p:spPr>
        <p:txBody>
          <a:bodyPr/>
          <a:lstStyle/>
          <a:p>
            <a:pPr eaLnBrk="1" hangingPunct="1"/>
            <a:r>
              <a:rPr lang="zh-CN" altLang="en-US" sz="5400" b="1">
                <a:solidFill>
                  <a:schemeClr val="tx1"/>
                </a:solidFill>
                <a:effectLst/>
                <a:latin typeface="隶书" panose="02010509060101010101" pitchFamily="49" charset="-122"/>
                <a:ea typeface="隶书" panose="02010509060101010101" pitchFamily="49" charset="-122"/>
              </a:rPr>
              <a:t>第</a:t>
            </a:r>
            <a:r>
              <a:rPr lang="en-US" altLang="zh-CN" sz="5400" b="1">
                <a:solidFill>
                  <a:schemeClr val="tx1"/>
                </a:solidFill>
                <a:effectLst/>
                <a:latin typeface="隶书" panose="02010509060101010101" pitchFamily="49" charset="-122"/>
                <a:ea typeface="隶书" panose="02010509060101010101" pitchFamily="49" charset="-122"/>
              </a:rPr>
              <a:t>2</a:t>
            </a:r>
            <a:r>
              <a:rPr lang="zh-CN" altLang="en-US" sz="5400" b="1">
                <a:solidFill>
                  <a:schemeClr val="tx1"/>
                </a:solidFill>
                <a:effectLst/>
                <a:latin typeface="隶书" panose="02010509060101010101" pitchFamily="49" charset="-122"/>
                <a:ea typeface="隶书" panose="02010509060101010101" pitchFamily="49" charset="-122"/>
              </a:rPr>
              <a:t>章 </a:t>
            </a:r>
            <a:br>
              <a:rPr lang="zh-CN" altLang="en-US" sz="5400" b="1">
                <a:solidFill>
                  <a:schemeClr val="tx1"/>
                </a:solidFill>
                <a:effectLst/>
                <a:latin typeface="隶书" panose="02010509060101010101" pitchFamily="49" charset="-122"/>
                <a:ea typeface="隶书" panose="02010509060101010101" pitchFamily="49" charset="-122"/>
              </a:rPr>
            </a:br>
            <a:r>
              <a:rPr lang="zh-CN" altLang="en-US" sz="5400" b="1">
                <a:solidFill>
                  <a:schemeClr val="tx1"/>
                </a:solidFill>
                <a:effectLst/>
                <a:latin typeface="隶书" panose="02010509060101010101" pitchFamily="49" charset="-122"/>
                <a:ea typeface="隶书" panose="02010509060101010101" pitchFamily="49" charset="-122"/>
              </a:rPr>
              <a:t>交互式计算机图形处理系统</a:t>
            </a:r>
            <a:br>
              <a:rPr lang="zh-CN" altLang="en-US" sz="5400">
                <a:solidFill>
                  <a:schemeClr val="tx1"/>
                </a:solidFill>
                <a:effectLst/>
                <a:latin typeface="黑体" panose="02010609060101010101" pitchFamily="49" charset="-122"/>
                <a:ea typeface="黑体" panose="02010609060101010101" pitchFamily="49" charset="-122"/>
              </a:rPr>
            </a:br>
            <a:br>
              <a:rPr lang="zh-CN" altLang="en-US" sz="4400">
                <a:solidFill>
                  <a:schemeClr val="tx1"/>
                </a:solidFill>
                <a:effectLst/>
              </a:rPr>
            </a:br>
            <a:endParaRPr lang="zh-CN" altLang="en-US" sz="4400">
              <a:solidFill>
                <a:schemeClr val="tx1"/>
              </a:solidFill>
              <a:effectLst/>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6">
            <a:extLst>
              <a:ext uri="{FF2B5EF4-FFF2-40B4-BE49-F238E27FC236}">
                <a16:creationId xmlns:a16="http://schemas.microsoft.com/office/drawing/2014/main" id="{2B7F1262-E690-1F55-D7F2-4031E00CF2A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830427-A495-43BE-BCD4-2C80CB2CCF71}" type="slidenum">
              <a:rPr lang="zh-CN" altLang="en-US" sz="1200" smtClean="0">
                <a:effectLst/>
              </a:rPr>
              <a:pPr>
                <a:spcBef>
                  <a:spcPct val="0"/>
                </a:spcBef>
                <a:buClrTx/>
                <a:buSzTx/>
                <a:buFontTx/>
                <a:buNone/>
              </a:pPr>
              <a:t>10</a:t>
            </a:fld>
            <a:endParaRPr lang="en-US" altLang="zh-CN" sz="1200">
              <a:effectLst/>
            </a:endParaRPr>
          </a:p>
        </p:txBody>
      </p:sp>
      <p:sp>
        <p:nvSpPr>
          <p:cNvPr id="14339" name="Rectangle 2">
            <a:extLst>
              <a:ext uri="{FF2B5EF4-FFF2-40B4-BE49-F238E27FC236}">
                <a16:creationId xmlns:a16="http://schemas.microsoft.com/office/drawing/2014/main" id="{8D4E86C5-8D93-6302-5AF2-36F67809247B}"/>
              </a:ext>
            </a:extLst>
          </p:cNvPr>
          <p:cNvSpPr>
            <a:spLocks noGrp="1" noChangeArrowheads="1"/>
          </p:cNvSpPr>
          <p:nvPr>
            <p:ph type="title"/>
          </p:nvPr>
        </p:nvSpPr>
        <p:spPr>
          <a:xfrm>
            <a:off x="685800" y="115888"/>
            <a:ext cx="7772400" cy="1143000"/>
          </a:xfrm>
        </p:spPr>
        <p:txBody>
          <a:bodyPr/>
          <a:lstStyle/>
          <a:p>
            <a:pPr eaLnBrk="1" hangingPunct="1"/>
            <a:r>
              <a:rPr lang="zh-CN" altLang="en-US" b="1">
                <a:solidFill>
                  <a:schemeClr val="tx1"/>
                </a:solidFill>
                <a:effectLst/>
              </a:rPr>
              <a:t>图形输入设备（</a:t>
            </a:r>
            <a:r>
              <a:rPr lang="en-US" altLang="zh-CN" b="1">
                <a:solidFill>
                  <a:schemeClr val="tx1"/>
                </a:solidFill>
                <a:effectLst/>
              </a:rPr>
              <a:t>8/14</a:t>
            </a:r>
            <a:r>
              <a:rPr lang="zh-CN" altLang="en-US" b="1">
                <a:solidFill>
                  <a:schemeClr val="tx1"/>
                </a:solidFill>
                <a:effectLst/>
              </a:rPr>
              <a:t>）</a:t>
            </a:r>
            <a:endParaRPr lang="en-US" altLang="zh-CN" b="1">
              <a:solidFill>
                <a:schemeClr val="tx1"/>
              </a:solidFill>
              <a:effectLst/>
            </a:endParaRPr>
          </a:p>
        </p:txBody>
      </p:sp>
      <p:sp>
        <p:nvSpPr>
          <p:cNvPr id="14340" name="Rectangle 3">
            <a:extLst>
              <a:ext uri="{FF2B5EF4-FFF2-40B4-BE49-F238E27FC236}">
                <a16:creationId xmlns:a16="http://schemas.microsoft.com/office/drawing/2014/main" id="{78AA1588-F05D-8AC9-6383-CE1F11C028F6}"/>
              </a:ext>
            </a:extLst>
          </p:cNvPr>
          <p:cNvSpPr>
            <a:spLocks noChangeArrowheads="1"/>
          </p:cNvSpPr>
          <p:nvPr/>
        </p:nvSpPr>
        <p:spPr bwMode="auto">
          <a:xfrm>
            <a:off x="107950" y="836613"/>
            <a:ext cx="903605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90000"/>
              <a:buFont typeface="Wingdings" panose="05000000000000000000" pitchFamily="2" charset="2"/>
              <a:buBlip>
                <a:blip r:embed="rId2"/>
              </a:buBlip>
            </a:pPr>
            <a:r>
              <a:rPr lang="zh-CN" altLang="en-US" sz="2800" b="1"/>
              <a:t>指标</a:t>
            </a:r>
          </a:p>
          <a:p>
            <a:pPr lvl="1" eaLnBrk="1" hangingPunct="1">
              <a:spcBef>
                <a:spcPct val="20000"/>
              </a:spcBef>
              <a:buFontTx/>
              <a:buChar char="–"/>
            </a:pPr>
            <a:r>
              <a:rPr lang="zh-CN" altLang="en-US" sz="2400" b="1"/>
              <a:t>分辨率</a:t>
            </a:r>
          </a:p>
          <a:p>
            <a:pPr lvl="2" eaLnBrk="1" hangingPunct="1">
              <a:spcBef>
                <a:spcPct val="20000"/>
              </a:spcBef>
              <a:buClr>
                <a:schemeClr val="accent2"/>
              </a:buClr>
              <a:buSzPct val="90000"/>
              <a:buFont typeface="Wingdings" panose="05000000000000000000" pitchFamily="2" charset="2"/>
              <a:buBlip>
                <a:blip r:embed="rId3"/>
              </a:buBlip>
            </a:pPr>
            <a:r>
              <a:rPr lang="zh-CN" altLang="en-US" sz="2000" b="1"/>
              <a:t>光学分辨率：单位长度能采样信息点数，由</a:t>
            </a:r>
            <a:r>
              <a:rPr lang="en-US" altLang="zh-CN" sz="2000" b="1"/>
              <a:t>CCD</a:t>
            </a:r>
            <a:r>
              <a:rPr lang="zh-CN" altLang="en-US" sz="2000" b="1"/>
              <a:t>阵列的分布密度决定</a:t>
            </a:r>
          </a:p>
          <a:p>
            <a:pPr lvl="2" eaLnBrk="1" hangingPunct="1">
              <a:spcBef>
                <a:spcPct val="20000"/>
              </a:spcBef>
              <a:buClr>
                <a:schemeClr val="accent2"/>
              </a:buClr>
              <a:buSzPct val="90000"/>
              <a:buFont typeface="Wingdings" panose="05000000000000000000" pitchFamily="2" charset="2"/>
              <a:buBlip>
                <a:blip r:embed="rId3"/>
              </a:buBlip>
            </a:pPr>
            <a:r>
              <a:rPr lang="zh-CN" altLang="en-US" sz="2000" b="1"/>
              <a:t>插值分辨率：驱动软件插值计算得到的，增加了像素，不增加细节</a:t>
            </a:r>
          </a:p>
          <a:p>
            <a:pPr lvl="2" eaLnBrk="1" hangingPunct="1">
              <a:spcBef>
                <a:spcPct val="20000"/>
              </a:spcBef>
              <a:buClr>
                <a:schemeClr val="accent2"/>
              </a:buClr>
              <a:buSzPct val="90000"/>
              <a:buFont typeface="Wingdings" panose="05000000000000000000" pitchFamily="2" charset="2"/>
              <a:buBlip>
                <a:blip r:embed="rId3"/>
              </a:buBlip>
            </a:pPr>
            <a:r>
              <a:rPr lang="zh-CN" altLang="en-US" sz="2000" b="1"/>
              <a:t>扫描分辨率：扫描时的实际输入分辨率，由最终输出分辨率、原稿放大尺寸、扫描光学分辨率等因素决定</a:t>
            </a:r>
          </a:p>
          <a:p>
            <a:pPr lvl="1" eaLnBrk="1" hangingPunct="1">
              <a:spcBef>
                <a:spcPct val="20000"/>
              </a:spcBef>
              <a:buFontTx/>
              <a:buChar char="–"/>
            </a:pPr>
            <a:r>
              <a:rPr lang="zh-CN" altLang="en-US" sz="2400" b="1"/>
              <a:t>能放置原稿的原稿的最大尺寸</a:t>
            </a:r>
          </a:p>
          <a:p>
            <a:pPr lvl="1" eaLnBrk="1" hangingPunct="1">
              <a:spcBef>
                <a:spcPct val="20000"/>
              </a:spcBef>
              <a:buFontTx/>
              <a:buChar char="–"/>
            </a:pPr>
            <a:r>
              <a:rPr lang="zh-CN" altLang="en-US" sz="2400" b="1"/>
              <a:t>原稿放大倍数</a:t>
            </a:r>
          </a:p>
          <a:p>
            <a:pPr lvl="2" eaLnBrk="1" hangingPunct="1">
              <a:spcBef>
                <a:spcPct val="20000"/>
              </a:spcBef>
              <a:buClr>
                <a:schemeClr val="accent2"/>
              </a:buClr>
              <a:buSzPct val="90000"/>
              <a:buFont typeface="Wingdings" panose="05000000000000000000" pitchFamily="2" charset="2"/>
              <a:buBlip>
                <a:blip r:embed="rId3"/>
              </a:buBlip>
            </a:pPr>
            <a:r>
              <a:rPr lang="zh-CN" altLang="en-US" sz="2000" b="1"/>
              <a:t>如光学分辨率为</a:t>
            </a:r>
            <a:r>
              <a:rPr lang="en-US" altLang="zh-CN" sz="2000" b="1"/>
              <a:t>6000dpi</a:t>
            </a:r>
            <a:r>
              <a:rPr lang="zh-CN" altLang="en-US" sz="2000" b="1"/>
              <a:t>，所需图像分辨率为</a:t>
            </a:r>
            <a:r>
              <a:rPr lang="en-US" altLang="zh-CN" sz="2000" b="1"/>
              <a:t>300dpi</a:t>
            </a:r>
            <a:r>
              <a:rPr lang="zh-CN" altLang="en-US" sz="2000" b="1"/>
              <a:t>，则可放大</a:t>
            </a:r>
            <a:r>
              <a:rPr lang="en-US" altLang="zh-CN" sz="2000" b="1"/>
              <a:t>20</a:t>
            </a:r>
            <a:r>
              <a:rPr lang="zh-CN" altLang="en-US" sz="2000" b="1"/>
              <a:t>倍</a:t>
            </a:r>
          </a:p>
          <a:p>
            <a:pPr lvl="1" eaLnBrk="1" hangingPunct="1">
              <a:spcBef>
                <a:spcPct val="20000"/>
              </a:spcBef>
              <a:buFontTx/>
              <a:buChar char="–"/>
            </a:pPr>
            <a:r>
              <a:rPr lang="zh-CN" altLang="en-US" sz="2400" b="1"/>
              <a:t>位深度、色深度</a:t>
            </a:r>
          </a:p>
          <a:p>
            <a:pPr lvl="2" eaLnBrk="1" hangingPunct="1">
              <a:spcBef>
                <a:spcPct val="20000"/>
              </a:spcBef>
              <a:buClr>
                <a:schemeClr val="accent2"/>
              </a:buClr>
              <a:buSzPct val="90000"/>
              <a:buFont typeface="Wingdings" panose="05000000000000000000" pitchFamily="2" charset="2"/>
              <a:buBlip>
                <a:blip r:embed="rId3"/>
              </a:buBlip>
            </a:pPr>
            <a:r>
              <a:rPr lang="zh-CN" altLang="en-US" sz="2000" b="1"/>
              <a:t>决定可以获取图像的最大灰度级数、最多颜色数</a:t>
            </a:r>
          </a:p>
          <a:p>
            <a:pPr lvl="1" eaLnBrk="1" hangingPunct="1">
              <a:spcBef>
                <a:spcPct val="20000"/>
              </a:spcBef>
              <a:buFontTx/>
              <a:buChar char="–"/>
            </a:pPr>
            <a:r>
              <a:rPr lang="zh-CN" altLang="en-US" sz="2400" b="1"/>
              <a:t>密度范围</a:t>
            </a:r>
          </a:p>
          <a:p>
            <a:pPr lvl="2" eaLnBrk="1" hangingPunct="1">
              <a:spcBef>
                <a:spcPct val="20000"/>
              </a:spcBef>
              <a:buClr>
                <a:schemeClr val="accent2"/>
              </a:buClr>
              <a:buSzPct val="90000"/>
              <a:buFont typeface="Wingdings" panose="05000000000000000000" pitchFamily="2" charset="2"/>
              <a:buBlip>
                <a:blip r:embed="rId3"/>
              </a:buBlip>
            </a:pPr>
            <a:r>
              <a:rPr lang="zh-CN" altLang="en-US" sz="2000" b="1"/>
              <a:t>决定图像的高调和暗调层次，即图像细节，越宽越好</a:t>
            </a:r>
          </a:p>
          <a:p>
            <a:pPr lvl="1" eaLnBrk="1" hangingPunct="1">
              <a:spcBef>
                <a:spcPct val="20000"/>
              </a:spcBef>
              <a:buFontTx/>
              <a:buChar char="–"/>
            </a:pPr>
            <a:r>
              <a:rPr lang="zh-CN" altLang="en-US" sz="2400" b="1"/>
              <a:t>色调灵敏度</a:t>
            </a:r>
          </a:p>
          <a:p>
            <a:pPr lvl="2" eaLnBrk="1" hangingPunct="1">
              <a:spcBef>
                <a:spcPct val="20000"/>
              </a:spcBef>
              <a:buClr>
                <a:schemeClr val="accent2"/>
              </a:buClr>
              <a:buSzPct val="90000"/>
              <a:buFont typeface="Wingdings" panose="05000000000000000000" pitchFamily="2" charset="2"/>
              <a:buBlip>
                <a:blip r:embed="rId3"/>
              </a:buBlip>
            </a:pPr>
            <a:r>
              <a:rPr lang="zh-CN" altLang="en-US" sz="2000" b="1"/>
              <a:t>制造商不公开</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6">
            <a:extLst>
              <a:ext uri="{FF2B5EF4-FFF2-40B4-BE49-F238E27FC236}">
                <a16:creationId xmlns:a16="http://schemas.microsoft.com/office/drawing/2014/main" id="{CC5F22CF-1879-9E3B-26AE-139AF523A67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4A7B0F-9C3B-4CB5-8840-0D1DDA79FD75}" type="slidenum">
              <a:rPr lang="zh-CN" altLang="en-US" sz="1200" smtClean="0">
                <a:effectLst/>
              </a:rPr>
              <a:pPr>
                <a:spcBef>
                  <a:spcPct val="0"/>
                </a:spcBef>
                <a:buClrTx/>
                <a:buSzTx/>
                <a:buFontTx/>
                <a:buNone/>
              </a:pPr>
              <a:t>11</a:t>
            </a:fld>
            <a:endParaRPr lang="en-US" altLang="zh-CN" sz="1200">
              <a:effectLst/>
            </a:endParaRPr>
          </a:p>
        </p:txBody>
      </p:sp>
      <p:sp>
        <p:nvSpPr>
          <p:cNvPr id="15363" name="Rectangle 2">
            <a:extLst>
              <a:ext uri="{FF2B5EF4-FFF2-40B4-BE49-F238E27FC236}">
                <a16:creationId xmlns:a16="http://schemas.microsoft.com/office/drawing/2014/main" id="{8170BF0E-7CBE-6281-9A49-FE15F6D742C0}"/>
              </a:ext>
            </a:extLst>
          </p:cNvPr>
          <p:cNvSpPr>
            <a:spLocks noGrp="1" noChangeArrowheads="1"/>
          </p:cNvSpPr>
          <p:nvPr>
            <p:ph type="title"/>
          </p:nvPr>
        </p:nvSpPr>
        <p:spPr>
          <a:xfrm>
            <a:off x="685800" y="115888"/>
            <a:ext cx="7772400" cy="1143000"/>
          </a:xfrm>
        </p:spPr>
        <p:txBody>
          <a:bodyPr/>
          <a:lstStyle/>
          <a:p>
            <a:pPr eaLnBrk="1" hangingPunct="1"/>
            <a:r>
              <a:rPr lang="zh-CN" altLang="en-US" b="1">
                <a:solidFill>
                  <a:schemeClr val="tx1"/>
                </a:solidFill>
                <a:effectLst/>
              </a:rPr>
              <a:t>图形输入设备（</a:t>
            </a:r>
            <a:r>
              <a:rPr lang="en-US" altLang="zh-CN" b="1">
                <a:solidFill>
                  <a:schemeClr val="tx1"/>
                </a:solidFill>
                <a:effectLst/>
              </a:rPr>
              <a:t>9/14</a:t>
            </a:r>
            <a:r>
              <a:rPr lang="zh-CN" altLang="en-US" b="1">
                <a:solidFill>
                  <a:schemeClr val="tx1"/>
                </a:solidFill>
                <a:effectLst/>
              </a:rPr>
              <a:t>）</a:t>
            </a:r>
            <a:endParaRPr lang="en-US" altLang="zh-CN" b="1">
              <a:solidFill>
                <a:schemeClr val="tx1"/>
              </a:solidFill>
              <a:effectLst/>
            </a:endParaRPr>
          </a:p>
        </p:txBody>
      </p:sp>
      <p:sp>
        <p:nvSpPr>
          <p:cNvPr id="15364" name="Rectangle 3">
            <a:extLst>
              <a:ext uri="{FF2B5EF4-FFF2-40B4-BE49-F238E27FC236}">
                <a16:creationId xmlns:a16="http://schemas.microsoft.com/office/drawing/2014/main" id="{9820B6BA-2BF8-9595-7FCD-B427B7276055}"/>
              </a:ext>
            </a:extLst>
          </p:cNvPr>
          <p:cNvSpPr>
            <a:spLocks noChangeArrowheads="1"/>
          </p:cNvSpPr>
          <p:nvPr/>
        </p:nvSpPr>
        <p:spPr bwMode="auto">
          <a:xfrm>
            <a:off x="395288" y="1196975"/>
            <a:ext cx="8497887"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90000"/>
              <a:buFont typeface="Wingdings" panose="05000000000000000000" pitchFamily="2" charset="2"/>
              <a:buBlip>
                <a:blip r:embed="rId2"/>
              </a:buBlip>
            </a:pPr>
            <a:r>
              <a:rPr lang="zh-CN" altLang="en-US" sz="2800" b="1"/>
              <a:t>数码相机</a:t>
            </a:r>
          </a:p>
          <a:p>
            <a:pPr lvl="1" eaLnBrk="1" hangingPunct="1">
              <a:spcBef>
                <a:spcPct val="20000"/>
              </a:spcBef>
              <a:buFontTx/>
              <a:buChar char="–"/>
            </a:pPr>
            <a:r>
              <a:rPr lang="zh-CN" altLang="en-US" sz="2400" b="1"/>
              <a:t>突破了传统相机光学摄影</a:t>
            </a:r>
            <a:r>
              <a:rPr lang="en-US" altLang="zh-CN" sz="2400" b="1"/>
              <a:t>100</a:t>
            </a:r>
            <a:r>
              <a:rPr lang="zh-CN" altLang="en-US" sz="2400" b="1"/>
              <a:t>年来暗房处理和使用感光胶片的束缚</a:t>
            </a:r>
          </a:p>
          <a:p>
            <a:pPr lvl="1" eaLnBrk="1" hangingPunct="1">
              <a:spcBef>
                <a:spcPct val="20000"/>
              </a:spcBef>
              <a:buFontTx/>
              <a:buChar char="–"/>
            </a:pPr>
            <a:r>
              <a:rPr lang="zh-CN" altLang="en-US" sz="2400" b="1"/>
              <a:t>以存储器件记录信息替代了感光材料记录信息</a:t>
            </a:r>
          </a:p>
          <a:p>
            <a:pPr lvl="1" eaLnBrk="1" hangingPunct="1">
              <a:spcBef>
                <a:spcPct val="20000"/>
              </a:spcBef>
              <a:buFontTx/>
              <a:buChar char="–"/>
            </a:pPr>
            <a:r>
              <a:rPr lang="zh-CN" altLang="en-US" sz="2400" b="1"/>
              <a:t>对印前系统而言，省去了相片扫描数字化工序</a:t>
            </a:r>
          </a:p>
          <a:p>
            <a:pPr lvl="1" eaLnBrk="1" hangingPunct="1">
              <a:spcBef>
                <a:spcPct val="20000"/>
              </a:spcBef>
              <a:buFontTx/>
              <a:buChar char="–"/>
            </a:pPr>
            <a:r>
              <a:rPr lang="zh-CN" altLang="en-US" sz="2400" b="1"/>
              <a:t>实现了图像获取的所见即所得。</a:t>
            </a:r>
          </a:p>
          <a:p>
            <a:pPr lvl="1" eaLnBrk="1" hangingPunct="1">
              <a:spcBef>
                <a:spcPct val="20000"/>
              </a:spcBef>
              <a:buFontTx/>
              <a:buChar char="–"/>
            </a:pPr>
            <a:r>
              <a:rPr lang="zh-CN" altLang="en-US" sz="2400" b="1"/>
              <a:t>采用的摄像感应器有两种</a:t>
            </a:r>
          </a:p>
          <a:p>
            <a:pPr lvl="2" eaLnBrk="1" hangingPunct="1">
              <a:spcBef>
                <a:spcPct val="20000"/>
              </a:spcBef>
              <a:buClr>
                <a:schemeClr val="accent2"/>
              </a:buClr>
              <a:buSzPct val="90000"/>
              <a:buFont typeface="Wingdings" panose="05000000000000000000" pitchFamily="2" charset="2"/>
              <a:buBlip>
                <a:blip r:embed="rId3"/>
              </a:buBlip>
            </a:pPr>
            <a:r>
              <a:rPr lang="en-US" altLang="zh-CN" sz="2000" b="1"/>
              <a:t>CCD</a:t>
            </a:r>
          </a:p>
          <a:p>
            <a:pPr lvl="2" eaLnBrk="1" hangingPunct="1">
              <a:spcBef>
                <a:spcPct val="20000"/>
              </a:spcBef>
              <a:buClr>
                <a:schemeClr val="accent2"/>
              </a:buClr>
              <a:buSzPct val="90000"/>
              <a:buFont typeface="Wingdings" panose="05000000000000000000" pitchFamily="2" charset="2"/>
              <a:buBlip>
                <a:blip r:embed="rId3"/>
              </a:buBlip>
            </a:pPr>
            <a:r>
              <a:rPr lang="en-US" altLang="zh-CN" sz="2000" b="1"/>
              <a:t>CMOS</a:t>
            </a:r>
            <a:r>
              <a:rPr lang="zh-CN" altLang="en-US" sz="2000" b="1"/>
              <a:t>：便宜，但质量相对较差</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6">
            <a:extLst>
              <a:ext uri="{FF2B5EF4-FFF2-40B4-BE49-F238E27FC236}">
                <a16:creationId xmlns:a16="http://schemas.microsoft.com/office/drawing/2014/main" id="{E1F8E259-2C7D-2F06-F657-9AB2F620ABD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74BE403-D492-4C87-80CA-1610C813F1E0}" type="slidenum">
              <a:rPr lang="zh-CN" altLang="en-US" sz="1200" smtClean="0">
                <a:effectLst/>
              </a:rPr>
              <a:pPr>
                <a:spcBef>
                  <a:spcPct val="0"/>
                </a:spcBef>
                <a:buClrTx/>
                <a:buSzTx/>
                <a:buFontTx/>
                <a:buNone/>
              </a:pPr>
              <a:t>12</a:t>
            </a:fld>
            <a:endParaRPr lang="en-US" altLang="zh-CN" sz="1200">
              <a:effectLst/>
            </a:endParaRPr>
          </a:p>
        </p:txBody>
      </p:sp>
      <p:sp>
        <p:nvSpPr>
          <p:cNvPr id="16387" name="Rectangle 2">
            <a:extLst>
              <a:ext uri="{FF2B5EF4-FFF2-40B4-BE49-F238E27FC236}">
                <a16:creationId xmlns:a16="http://schemas.microsoft.com/office/drawing/2014/main" id="{AA6E23D1-5446-EFB3-3694-25010D1E791C}"/>
              </a:ext>
            </a:extLst>
          </p:cNvPr>
          <p:cNvSpPr>
            <a:spLocks noGrp="1" noChangeArrowheads="1"/>
          </p:cNvSpPr>
          <p:nvPr>
            <p:ph type="title"/>
          </p:nvPr>
        </p:nvSpPr>
        <p:spPr>
          <a:xfrm>
            <a:off x="685800" y="115888"/>
            <a:ext cx="7772400" cy="1143000"/>
          </a:xfrm>
        </p:spPr>
        <p:txBody>
          <a:bodyPr/>
          <a:lstStyle/>
          <a:p>
            <a:pPr eaLnBrk="1" hangingPunct="1"/>
            <a:r>
              <a:rPr lang="zh-CN" altLang="en-US" b="1">
                <a:solidFill>
                  <a:schemeClr val="tx1"/>
                </a:solidFill>
                <a:effectLst/>
              </a:rPr>
              <a:t>图形输入设备（</a:t>
            </a:r>
            <a:r>
              <a:rPr lang="en-US" altLang="zh-CN" b="1">
                <a:solidFill>
                  <a:schemeClr val="tx1"/>
                </a:solidFill>
                <a:effectLst/>
              </a:rPr>
              <a:t>9/14</a:t>
            </a:r>
            <a:r>
              <a:rPr lang="zh-CN" altLang="en-US" b="1">
                <a:solidFill>
                  <a:schemeClr val="tx1"/>
                </a:solidFill>
                <a:effectLst/>
              </a:rPr>
              <a:t>）</a:t>
            </a:r>
            <a:endParaRPr lang="en-US" altLang="zh-CN" b="1">
              <a:solidFill>
                <a:schemeClr val="tx1"/>
              </a:solidFill>
              <a:effectLst/>
            </a:endParaRPr>
          </a:p>
        </p:txBody>
      </p:sp>
      <p:sp>
        <p:nvSpPr>
          <p:cNvPr id="16388" name="Rectangle 3">
            <a:extLst>
              <a:ext uri="{FF2B5EF4-FFF2-40B4-BE49-F238E27FC236}">
                <a16:creationId xmlns:a16="http://schemas.microsoft.com/office/drawing/2014/main" id="{73370573-AD9B-8F3D-42B9-CE05C3BD3393}"/>
              </a:ext>
            </a:extLst>
          </p:cNvPr>
          <p:cNvSpPr>
            <a:spLocks noChangeArrowheads="1"/>
          </p:cNvSpPr>
          <p:nvPr/>
        </p:nvSpPr>
        <p:spPr bwMode="auto">
          <a:xfrm>
            <a:off x="395288" y="1196975"/>
            <a:ext cx="856932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90000"/>
              <a:buFont typeface="Wingdings" panose="05000000000000000000" pitchFamily="2" charset="2"/>
              <a:buBlip>
                <a:blip r:embed="rId2"/>
              </a:buBlip>
            </a:pPr>
            <a:r>
              <a:rPr lang="zh-CN" altLang="en-US" sz="2800" b="1"/>
              <a:t>数码相机工作原理</a:t>
            </a:r>
            <a:endParaRPr lang="en-US" altLang="zh-CN" sz="2800" b="1"/>
          </a:p>
          <a:p>
            <a:pPr lvl="1" eaLnBrk="1" hangingPunct="1">
              <a:spcBef>
                <a:spcPct val="20000"/>
              </a:spcBef>
              <a:buFontTx/>
              <a:buChar char="–"/>
            </a:pPr>
            <a:r>
              <a:rPr lang="zh-CN" altLang="en-US" sz="2400" b="1"/>
              <a:t>影像</a:t>
            </a:r>
            <a:r>
              <a:rPr lang="en-US" altLang="zh-CN" sz="2400" b="1">
                <a:latin typeface="宋体" panose="02010600030101010101" pitchFamily="2" charset="-122"/>
              </a:rPr>
              <a:t>→</a:t>
            </a:r>
            <a:r>
              <a:rPr lang="zh-CN" altLang="en-US" sz="2400" b="1">
                <a:latin typeface="宋体" panose="02010600030101010101" pitchFamily="2" charset="-122"/>
              </a:rPr>
              <a:t>镜头</a:t>
            </a:r>
            <a:r>
              <a:rPr lang="en-US" altLang="zh-CN" sz="2400" b="1">
                <a:latin typeface="宋体" panose="02010600030101010101" pitchFamily="2" charset="-122"/>
              </a:rPr>
              <a:t>→</a:t>
            </a:r>
            <a:r>
              <a:rPr lang="zh-CN" altLang="en-US" sz="2400" b="1">
                <a:latin typeface="宋体" panose="02010600030101010101" pitchFamily="2" charset="-122"/>
              </a:rPr>
              <a:t>光圈</a:t>
            </a:r>
            <a:r>
              <a:rPr lang="en-US" altLang="zh-CN" sz="2400" b="1">
                <a:latin typeface="宋体" panose="02010600030101010101" pitchFamily="2" charset="-122"/>
              </a:rPr>
              <a:t>→</a:t>
            </a:r>
            <a:r>
              <a:rPr lang="zh-CN" altLang="en-US" sz="2400" b="1">
                <a:latin typeface="宋体" panose="02010600030101010101" pitchFamily="2" charset="-122"/>
              </a:rPr>
              <a:t>快门</a:t>
            </a:r>
            <a:r>
              <a:rPr lang="en-US" altLang="zh-CN" sz="2400" b="1">
                <a:latin typeface="宋体" panose="02010600030101010101" pitchFamily="2" charset="-122"/>
              </a:rPr>
              <a:t>→</a:t>
            </a:r>
            <a:r>
              <a:rPr lang="zh-CN" altLang="en-US" sz="2400" b="1">
                <a:latin typeface="宋体" panose="02010600030101010101" pitchFamily="2" charset="-122"/>
              </a:rPr>
              <a:t>滤色片分色</a:t>
            </a:r>
          </a:p>
          <a:p>
            <a:pPr lvl="1" eaLnBrk="1" hangingPunct="1">
              <a:spcBef>
                <a:spcPct val="20000"/>
              </a:spcBef>
            </a:pPr>
            <a:r>
              <a:rPr lang="en-US" altLang="zh-CN" sz="2400" b="1">
                <a:latin typeface="宋体" panose="02010600030101010101" pitchFamily="2" charset="-122"/>
              </a:rPr>
              <a:t>  →CCD</a:t>
            </a:r>
            <a:r>
              <a:rPr lang="zh-CN" altLang="en-US" sz="2400" b="1">
                <a:latin typeface="宋体" panose="02010600030101010101" pitchFamily="2" charset="-122"/>
              </a:rPr>
              <a:t>（感光晶片</a:t>
            </a:r>
            <a:r>
              <a:rPr lang="en-US" altLang="zh-CN" sz="2400" b="1">
                <a:latin typeface="宋体" panose="02010600030101010101" pitchFamily="2" charset="-122"/>
              </a:rPr>
              <a:t>,</a:t>
            </a:r>
            <a:r>
              <a:rPr lang="zh-CN" altLang="en-US" sz="2400" b="1">
                <a:latin typeface="宋体" panose="02010600030101010101" pitchFamily="2" charset="-122"/>
              </a:rPr>
              <a:t>非胶片</a:t>
            </a:r>
            <a:r>
              <a:rPr lang="en-US" altLang="zh-CN" sz="2400" b="1">
                <a:latin typeface="宋体" panose="02010600030101010101" pitchFamily="2" charset="-122"/>
              </a:rPr>
              <a:t>,</a:t>
            </a:r>
            <a:r>
              <a:rPr lang="zh-CN" altLang="en-US" sz="2400" b="1">
                <a:latin typeface="宋体" panose="02010600030101010101" pitchFamily="2" charset="-122"/>
              </a:rPr>
              <a:t>光电转换，产生不同的电压）</a:t>
            </a:r>
          </a:p>
          <a:p>
            <a:pPr lvl="1" eaLnBrk="1" hangingPunct="1">
              <a:spcBef>
                <a:spcPct val="20000"/>
              </a:spcBef>
            </a:pPr>
            <a:r>
              <a:rPr lang="en-US" altLang="zh-CN" sz="2400" b="1">
                <a:latin typeface="宋体" panose="02010600030101010101" pitchFamily="2" charset="-122"/>
              </a:rPr>
              <a:t>  →</a:t>
            </a:r>
            <a:r>
              <a:rPr lang="zh-CN" altLang="en-US" sz="2400" b="1">
                <a:latin typeface="宋体" panose="02010600030101010101" pitchFamily="2" charset="-122"/>
              </a:rPr>
              <a:t>经</a:t>
            </a:r>
            <a:r>
              <a:rPr lang="en-US" altLang="zh-CN" sz="2400" b="1">
                <a:latin typeface="宋体" panose="02010600030101010101" pitchFamily="2" charset="-122"/>
              </a:rPr>
              <a:t>A/D</a:t>
            </a:r>
            <a:r>
              <a:rPr lang="zh-CN" altLang="en-US" sz="2400" b="1">
                <a:latin typeface="宋体" panose="02010600030101010101" pitchFamily="2" charset="-122"/>
              </a:rPr>
              <a:t>转换，变成数字信号</a:t>
            </a:r>
          </a:p>
          <a:p>
            <a:pPr lvl="1" eaLnBrk="1" hangingPunct="1">
              <a:spcBef>
                <a:spcPct val="20000"/>
              </a:spcBef>
            </a:pPr>
            <a:r>
              <a:rPr lang="en-US" altLang="zh-CN" sz="2400" b="1">
                <a:latin typeface="宋体" panose="02010600030101010101" pitchFamily="2" charset="-122"/>
              </a:rPr>
              <a:t>  →</a:t>
            </a:r>
            <a:r>
              <a:rPr lang="zh-CN" altLang="en-US" sz="2400" b="1">
                <a:latin typeface="宋体" panose="02010600030101010101" pitchFamily="2" charset="-122"/>
              </a:rPr>
              <a:t>记录在可转换的硬卡（存储器）上</a:t>
            </a:r>
          </a:p>
        </p:txBody>
      </p:sp>
      <p:pic>
        <p:nvPicPr>
          <p:cNvPr id="16389" name="Picture 4" descr="39p3-2-5">
            <a:extLst>
              <a:ext uri="{FF2B5EF4-FFF2-40B4-BE49-F238E27FC236}">
                <a16:creationId xmlns:a16="http://schemas.microsoft.com/office/drawing/2014/main" id="{11A5AD7C-B310-1742-FB78-1D1D832FF9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 y="4029075"/>
            <a:ext cx="4608513"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5" descr="39p3-2-6">
            <a:extLst>
              <a:ext uri="{FF2B5EF4-FFF2-40B4-BE49-F238E27FC236}">
                <a16:creationId xmlns:a16="http://schemas.microsoft.com/office/drawing/2014/main" id="{F7D9992D-BD56-6D68-5197-E6864F5639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0813" y="4398963"/>
            <a:ext cx="521970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AutoShape 6">
            <a:extLst>
              <a:ext uri="{FF2B5EF4-FFF2-40B4-BE49-F238E27FC236}">
                <a16:creationId xmlns:a16="http://schemas.microsoft.com/office/drawing/2014/main" id="{DD87DBFF-AE19-52B6-5FF2-8E03B694E3FB}"/>
              </a:ext>
            </a:extLst>
          </p:cNvPr>
          <p:cNvSpPr>
            <a:spLocks noChangeArrowheads="1"/>
          </p:cNvSpPr>
          <p:nvPr/>
        </p:nvSpPr>
        <p:spPr bwMode="auto">
          <a:xfrm>
            <a:off x="6948488" y="3427413"/>
            <a:ext cx="1798637" cy="865187"/>
          </a:xfrm>
          <a:prstGeom prst="wedgeRectCallout">
            <a:avLst>
              <a:gd name="adj1" fmla="val -398"/>
              <a:gd name="adj2" fmla="val 95870"/>
            </a:avLst>
          </a:prstGeom>
          <a:solidFill>
            <a:srgbClr val="FFFF99"/>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分解颜色，捕获三原色信号</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6">
            <a:extLst>
              <a:ext uri="{FF2B5EF4-FFF2-40B4-BE49-F238E27FC236}">
                <a16:creationId xmlns:a16="http://schemas.microsoft.com/office/drawing/2014/main" id="{8193232B-BC20-D571-BD87-0ADA3CA687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E08846B-CD53-42D7-9513-631F1BDA16E1}" type="slidenum">
              <a:rPr lang="zh-CN" altLang="en-US" sz="1200" smtClean="0">
                <a:effectLst/>
              </a:rPr>
              <a:pPr>
                <a:spcBef>
                  <a:spcPct val="0"/>
                </a:spcBef>
                <a:buClrTx/>
                <a:buSzTx/>
                <a:buFontTx/>
                <a:buNone/>
              </a:pPr>
              <a:t>13</a:t>
            </a:fld>
            <a:endParaRPr lang="en-US" altLang="zh-CN" sz="1200">
              <a:effectLst/>
            </a:endParaRPr>
          </a:p>
        </p:txBody>
      </p:sp>
      <p:sp>
        <p:nvSpPr>
          <p:cNvPr id="17411" name="Rectangle 5">
            <a:extLst>
              <a:ext uri="{FF2B5EF4-FFF2-40B4-BE49-F238E27FC236}">
                <a16:creationId xmlns:a16="http://schemas.microsoft.com/office/drawing/2014/main" id="{D1579126-58F8-9A90-8E74-8BD9A4A9D230}"/>
              </a:ext>
            </a:extLst>
          </p:cNvPr>
          <p:cNvSpPr>
            <a:spLocks noGrp="1" noChangeArrowheads="1"/>
          </p:cNvSpPr>
          <p:nvPr>
            <p:ph type="title"/>
          </p:nvPr>
        </p:nvSpPr>
        <p:spPr/>
        <p:txBody>
          <a:bodyPr/>
          <a:lstStyle/>
          <a:p>
            <a:pPr eaLnBrk="1" hangingPunct="1"/>
            <a:r>
              <a:rPr lang="zh-CN" altLang="en-US" b="1">
                <a:solidFill>
                  <a:schemeClr val="tx1"/>
                </a:solidFill>
                <a:effectLst/>
              </a:rPr>
              <a:t>图形输入设备（</a:t>
            </a:r>
            <a:r>
              <a:rPr lang="en-US" altLang="zh-CN" b="1">
                <a:solidFill>
                  <a:schemeClr val="tx1"/>
                </a:solidFill>
                <a:effectLst/>
              </a:rPr>
              <a:t>10/14</a:t>
            </a:r>
            <a:r>
              <a:rPr lang="zh-CN" altLang="en-US" b="1">
                <a:solidFill>
                  <a:schemeClr val="tx1"/>
                </a:solidFill>
                <a:effectLst/>
              </a:rPr>
              <a:t>）</a:t>
            </a:r>
            <a:endParaRPr lang="en-US" altLang="zh-CN" b="1">
              <a:solidFill>
                <a:schemeClr val="tx1"/>
              </a:solidFill>
              <a:effectLst/>
            </a:endParaRPr>
          </a:p>
        </p:txBody>
      </p:sp>
      <p:sp>
        <p:nvSpPr>
          <p:cNvPr id="17412" name="Rectangle 3">
            <a:extLst>
              <a:ext uri="{FF2B5EF4-FFF2-40B4-BE49-F238E27FC236}">
                <a16:creationId xmlns:a16="http://schemas.microsoft.com/office/drawing/2014/main" id="{3002C74C-E804-082A-8AF3-4D80A7786272}"/>
              </a:ext>
            </a:extLst>
          </p:cNvPr>
          <p:cNvSpPr>
            <a:spLocks noGrp="1" noChangeArrowheads="1"/>
          </p:cNvSpPr>
          <p:nvPr>
            <p:ph type="body" sz="half" idx="1"/>
          </p:nvPr>
        </p:nvSpPr>
        <p:spPr>
          <a:xfrm>
            <a:off x="34925" y="1981200"/>
            <a:ext cx="9109075" cy="4616450"/>
          </a:xfrm>
        </p:spPr>
        <p:txBody>
          <a:bodyPr/>
          <a:lstStyle/>
          <a:p>
            <a:pPr eaLnBrk="1" hangingPunct="1"/>
            <a:r>
              <a:rPr lang="zh-CN" altLang="en-US" sz="2800" b="1">
                <a:effectLst/>
              </a:rPr>
              <a:t>图形输入的一个特殊领域</a:t>
            </a:r>
          </a:p>
          <a:p>
            <a:pPr lvl="1" eaLnBrk="1" hangingPunct="1"/>
            <a:r>
              <a:rPr lang="zh-CN" altLang="en-US" sz="2400" b="1" i="1" u="sng">
                <a:effectLst/>
              </a:rPr>
              <a:t>真实物体的三维信息的输入</a:t>
            </a:r>
            <a:r>
              <a:rPr lang="zh-CN" altLang="en-US" sz="2400" b="1">
                <a:effectLst/>
              </a:rPr>
              <a:t> </a:t>
            </a:r>
          </a:p>
          <a:p>
            <a:pPr lvl="1" eaLnBrk="1" hangingPunct="1">
              <a:buFontTx/>
              <a:buNone/>
            </a:pPr>
            <a:endParaRPr lang="zh-CN" altLang="en-US" sz="2400" b="1">
              <a:effectLst/>
            </a:endParaRPr>
          </a:p>
          <a:p>
            <a:pPr eaLnBrk="1" hangingPunct="1"/>
            <a:r>
              <a:rPr lang="zh-CN" altLang="en-US" sz="2800" b="1">
                <a:effectLst/>
              </a:rPr>
              <a:t>零件进行大规模生产必须在计算机中生成三维实体模型</a:t>
            </a:r>
          </a:p>
          <a:p>
            <a:pPr lvl="1" eaLnBrk="1" hangingPunct="1"/>
            <a:r>
              <a:rPr lang="zh-CN" altLang="en-US" sz="2400" b="1">
                <a:effectLst/>
              </a:rPr>
              <a:t>这个模型有时要通过已有的实物零件得到</a:t>
            </a:r>
          </a:p>
          <a:p>
            <a:pPr lvl="1" eaLnBrk="1" hangingPunct="1"/>
            <a:r>
              <a:rPr lang="zh-CN" altLang="en-US" sz="2400" b="1">
                <a:effectLst/>
              </a:rPr>
              <a:t>采集实物表面各个点的位置信息</a:t>
            </a:r>
          </a:p>
          <a:p>
            <a:pPr lvl="1" eaLnBrk="1" hangingPunct="1">
              <a:buFontTx/>
              <a:buNone/>
            </a:pPr>
            <a:endParaRPr lang="zh-CN" altLang="en-US" sz="2400" b="1">
              <a:effectLst/>
            </a:endParaRPr>
          </a:p>
          <a:p>
            <a:pPr eaLnBrk="1" hangingPunct="1"/>
            <a:r>
              <a:rPr lang="zh-CN" altLang="en-US" sz="2800" b="1">
                <a:effectLst/>
              </a:rPr>
              <a:t>扫描保存古代名贵的雕塑和其它艺术品的三维信息</a:t>
            </a:r>
          </a:p>
          <a:p>
            <a:pPr lvl="1" eaLnBrk="1" hangingPunct="1"/>
            <a:r>
              <a:rPr lang="zh-CN" altLang="en-US" sz="2400" b="1">
                <a:effectLst/>
              </a:rPr>
              <a:t>在计算机中产生这些艺术品的三维模型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6">
            <a:extLst>
              <a:ext uri="{FF2B5EF4-FFF2-40B4-BE49-F238E27FC236}">
                <a16:creationId xmlns:a16="http://schemas.microsoft.com/office/drawing/2014/main" id="{57669168-9C90-1FC0-D643-6390DFB9DE5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2911A70-0F0B-44CA-AC1C-BF65460B24C0}" type="slidenum">
              <a:rPr lang="zh-CN" altLang="en-US" sz="1200" smtClean="0">
                <a:effectLst/>
              </a:rPr>
              <a:pPr>
                <a:spcBef>
                  <a:spcPct val="0"/>
                </a:spcBef>
                <a:buClrTx/>
                <a:buSzTx/>
                <a:buFontTx/>
                <a:buNone/>
              </a:pPr>
              <a:t>14</a:t>
            </a:fld>
            <a:endParaRPr lang="en-US" altLang="zh-CN" sz="1200">
              <a:effectLst/>
            </a:endParaRPr>
          </a:p>
        </p:txBody>
      </p:sp>
      <p:sp>
        <p:nvSpPr>
          <p:cNvPr id="18435" name="Rectangle 3">
            <a:extLst>
              <a:ext uri="{FF2B5EF4-FFF2-40B4-BE49-F238E27FC236}">
                <a16:creationId xmlns:a16="http://schemas.microsoft.com/office/drawing/2014/main" id="{02856829-F6CE-5FB7-7768-84595D14FBB1}"/>
              </a:ext>
            </a:extLst>
          </p:cNvPr>
          <p:cNvSpPr>
            <a:spLocks noGrp="1" noChangeArrowheads="1"/>
          </p:cNvSpPr>
          <p:nvPr>
            <p:ph type="body" sz="half" idx="1"/>
          </p:nvPr>
        </p:nvSpPr>
        <p:spPr>
          <a:xfrm>
            <a:off x="0" y="1484313"/>
            <a:ext cx="5508625" cy="5373687"/>
          </a:xfrm>
        </p:spPr>
        <p:txBody>
          <a:bodyPr/>
          <a:lstStyle/>
          <a:p>
            <a:pPr eaLnBrk="1" hangingPunct="1"/>
            <a:r>
              <a:rPr lang="zh-CN" altLang="en-US" sz="2400" b="1">
                <a:effectLst/>
              </a:rPr>
              <a:t>美国斯坦福大学计算机系的著名图形学专家</a:t>
            </a:r>
            <a:r>
              <a:rPr lang="en-US" altLang="zh-CN" sz="2400" b="1">
                <a:effectLst/>
              </a:rPr>
              <a:t>Marc Levoy</a:t>
            </a:r>
            <a:r>
              <a:rPr lang="zh-CN" altLang="en-US" sz="2400" b="1">
                <a:effectLst/>
              </a:rPr>
              <a:t>曾经带领他的</a:t>
            </a:r>
            <a:r>
              <a:rPr lang="en-US" altLang="zh-CN" sz="2400" b="1">
                <a:effectLst/>
              </a:rPr>
              <a:t>30</a:t>
            </a:r>
            <a:r>
              <a:rPr lang="zh-CN" altLang="en-US" sz="2400" b="1">
                <a:effectLst/>
              </a:rPr>
              <a:t>人工作小组（包括美国斯坦福大学及美国华盛顿大学的教师和学生）</a:t>
            </a:r>
          </a:p>
          <a:p>
            <a:pPr eaLnBrk="1" hangingPunct="1"/>
            <a:r>
              <a:rPr lang="zh-CN" altLang="en-US" sz="2400" b="1">
                <a:effectLst/>
              </a:rPr>
              <a:t>于</a:t>
            </a:r>
            <a:r>
              <a:rPr lang="en-US" altLang="zh-CN" sz="2400" b="1">
                <a:effectLst/>
              </a:rPr>
              <a:t>1998</a:t>
            </a:r>
            <a:r>
              <a:rPr lang="zh-CN" altLang="en-US" sz="2400" b="1">
                <a:effectLst/>
              </a:rPr>
              <a:t>～</a:t>
            </a:r>
            <a:r>
              <a:rPr lang="en-US" altLang="zh-CN" sz="2400" b="1">
                <a:effectLst/>
              </a:rPr>
              <a:t>1999</a:t>
            </a:r>
            <a:r>
              <a:rPr lang="zh-CN" altLang="en-US" sz="2400" b="1">
                <a:effectLst/>
              </a:rPr>
              <a:t>学年在意大利，专门对文艺复兴时代的雕刻大师米开朗基罗的众多艺术品进行扫描，保存其形状和面片信息</a:t>
            </a:r>
          </a:p>
          <a:p>
            <a:pPr eaLnBrk="1" hangingPunct="1"/>
            <a:r>
              <a:rPr lang="zh-CN" altLang="en-US" sz="2400" b="1">
                <a:effectLst/>
              </a:rPr>
              <a:t>专门设计了一套硬件和软件系统</a:t>
            </a:r>
          </a:p>
          <a:p>
            <a:pPr eaLnBrk="1" hangingPunct="1"/>
            <a:r>
              <a:rPr lang="zh-CN" altLang="en-US" sz="2400" b="1">
                <a:effectLst/>
              </a:rPr>
              <a:t>数据量惊人，光大卫像就有</a:t>
            </a:r>
            <a:r>
              <a:rPr lang="en-US" altLang="zh-CN" sz="2400" b="1">
                <a:effectLst/>
              </a:rPr>
              <a:t>20</a:t>
            </a:r>
            <a:r>
              <a:rPr lang="zh-CN" altLang="en-US" sz="2400" b="1">
                <a:effectLst/>
              </a:rPr>
              <a:t>亿个多边形和</a:t>
            </a:r>
            <a:r>
              <a:rPr lang="en-US" altLang="zh-CN" sz="2400" b="1">
                <a:effectLst/>
              </a:rPr>
              <a:t>7000</a:t>
            </a:r>
            <a:r>
              <a:rPr lang="zh-CN" altLang="en-US" sz="2400" b="1">
                <a:effectLst/>
              </a:rPr>
              <a:t>张彩色图象，总共需要</a:t>
            </a:r>
            <a:r>
              <a:rPr lang="en-US" altLang="zh-CN" sz="2400" b="1">
                <a:effectLst/>
              </a:rPr>
              <a:t>72G</a:t>
            </a:r>
            <a:r>
              <a:rPr lang="zh-CN" altLang="en-US" sz="2400" b="1">
                <a:effectLst/>
              </a:rPr>
              <a:t>的磁盘容量</a:t>
            </a:r>
          </a:p>
          <a:p>
            <a:pPr eaLnBrk="1" hangingPunct="1"/>
            <a:r>
              <a:rPr lang="zh-CN" altLang="en-US" sz="2400" b="1">
                <a:effectLst/>
              </a:rPr>
              <a:t>实体图形输入的一个颠峰之作 </a:t>
            </a:r>
          </a:p>
        </p:txBody>
      </p:sp>
      <p:pic>
        <p:nvPicPr>
          <p:cNvPr id="18436" name="Picture 4" descr="David">
            <a:extLst>
              <a:ext uri="{FF2B5EF4-FFF2-40B4-BE49-F238E27FC236}">
                <a16:creationId xmlns:a16="http://schemas.microsoft.com/office/drawing/2014/main" id="{BEC96263-F8D5-3AE0-429F-BC97F7363117}"/>
              </a:ext>
            </a:extLst>
          </p:cNvPr>
          <p:cNvPicPr>
            <a:picLocks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5638800" y="1989138"/>
            <a:ext cx="3505200" cy="3990975"/>
          </a:xfrm>
          <a:noFill/>
          <a:extLst>
            <a:ext uri="{909E8E84-426E-40DD-AFC4-6F175D3DCCD1}">
              <a14:hiddenFill xmlns:a14="http://schemas.microsoft.com/office/drawing/2010/main">
                <a:solidFill>
                  <a:srgbClr val="FFFFFF"/>
                </a:solidFill>
              </a14:hiddenFill>
            </a:ext>
          </a:extLst>
        </p:spPr>
      </p:pic>
      <p:sp>
        <p:nvSpPr>
          <p:cNvPr id="18437" name="Rectangle 7">
            <a:extLst>
              <a:ext uri="{FF2B5EF4-FFF2-40B4-BE49-F238E27FC236}">
                <a16:creationId xmlns:a16="http://schemas.microsoft.com/office/drawing/2014/main" id="{E6ECB03D-A471-E2F5-24F2-8C9C2B1C2239}"/>
              </a:ext>
            </a:extLst>
          </p:cNvPr>
          <p:cNvSpPr>
            <a:spLocks noGrp="1" noChangeArrowheads="1"/>
          </p:cNvSpPr>
          <p:nvPr>
            <p:ph type="title"/>
          </p:nvPr>
        </p:nvSpPr>
        <p:spPr>
          <a:xfrm>
            <a:off x="685800" y="333375"/>
            <a:ext cx="7772400" cy="1143000"/>
          </a:xfrm>
          <a:noFill/>
          <a:extLst>
            <a:ext uri="{909E8E84-426E-40DD-AFC4-6F175D3DCCD1}">
              <a14:hiddenFill xmlns:a14="http://schemas.microsoft.com/office/drawing/2010/main">
                <a:solidFill>
                  <a:srgbClr val="FFFFFF"/>
                </a:solidFill>
              </a14:hiddenFill>
            </a:ext>
          </a:extLst>
        </p:spPr>
        <p:txBody>
          <a:bodyPr lIns="92075" tIns="46038" rIns="92075" bIns="46038"/>
          <a:lstStyle/>
          <a:p>
            <a:pPr eaLnBrk="1" hangingPunct="1"/>
            <a:r>
              <a:rPr lang="zh-CN" altLang="en-US" b="1">
                <a:solidFill>
                  <a:schemeClr val="tx1"/>
                </a:solidFill>
                <a:effectLst/>
              </a:rPr>
              <a:t>图形输入设备（</a:t>
            </a:r>
            <a:r>
              <a:rPr lang="en-US" altLang="zh-CN" b="1">
                <a:solidFill>
                  <a:schemeClr val="tx1"/>
                </a:solidFill>
                <a:effectLst/>
              </a:rPr>
              <a:t>11/14</a:t>
            </a:r>
            <a:r>
              <a:rPr lang="zh-CN" altLang="en-US" b="1">
                <a:solidFill>
                  <a:schemeClr val="tx1"/>
                </a:solidFill>
                <a:effectLst/>
              </a:rPr>
              <a:t>）</a:t>
            </a:r>
            <a:endParaRPr lang="en-US" altLang="zh-CN" b="1">
              <a:solidFill>
                <a:schemeClr val="tx1"/>
              </a:solidFill>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7">
            <a:extLst>
              <a:ext uri="{FF2B5EF4-FFF2-40B4-BE49-F238E27FC236}">
                <a16:creationId xmlns:a16="http://schemas.microsoft.com/office/drawing/2014/main" id="{47DC8029-79CC-0267-9FCF-D7F3C2D8E94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DB50CC3-8DDF-4CAF-A1FC-AD2A5D58A0F4}" type="slidenum">
              <a:rPr lang="zh-CN" altLang="en-US" sz="1200" smtClean="0">
                <a:effectLst/>
              </a:rPr>
              <a:pPr>
                <a:spcBef>
                  <a:spcPct val="0"/>
                </a:spcBef>
                <a:buClrTx/>
                <a:buSzTx/>
                <a:buFontTx/>
                <a:buNone/>
              </a:pPr>
              <a:t>15</a:t>
            </a:fld>
            <a:endParaRPr lang="en-US" altLang="zh-CN" sz="1200">
              <a:effectLst/>
            </a:endParaRPr>
          </a:p>
        </p:txBody>
      </p:sp>
      <p:sp>
        <p:nvSpPr>
          <p:cNvPr id="19459" name="Rectangle 2">
            <a:extLst>
              <a:ext uri="{FF2B5EF4-FFF2-40B4-BE49-F238E27FC236}">
                <a16:creationId xmlns:a16="http://schemas.microsoft.com/office/drawing/2014/main" id="{5AFBF5A3-7F1D-0013-88C3-15A64B9132B8}"/>
              </a:ext>
            </a:extLst>
          </p:cNvPr>
          <p:cNvSpPr>
            <a:spLocks noGrp="1" noChangeArrowheads="1"/>
          </p:cNvSpPr>
          <p:nvPr>
            <p:ph type="title"/>
          </p:nvPr>
        </p:nvSpPr>
        <p:spPr/>
        <p:txBody>
          <a:bodyPr/>
          <a:lstStyle/>
          <a:p>
            <a:pPr eaLnBrk="1" hangingPunct="1"/>
            <a:r>
              <a:rPr lang="zh-CN" altLang="en-US" b="1">
                <a:solidFill>
                  <a:schemeClr val="tx1"/>
                </a:solidFill>
                <a:effectLst/>
              </a:rPr>
              <a:t>图形输入设备（</a:t>
            </a:r>
            <a:r>
              <a:rPr lang="en-US" altLang="zh-CN" b="1">
                <a:solidFill>
                  <a:schemeClr val="tx1"/>
                </a:solidFill>
                <a:effectLst/>
              </a:rPr>
              <a:t>12/14</a:t>
            </a:r>
            <a:r>
              <a:rPr lang="zh-CN" altLang="en-US" b="1">
                <a:solidFill>
                  <a:schemeClr val="tx1"/>
                </a:solidFill>
                <a:effectLst/>
              </a:rPr>
              <a:t>）</a:t>
            </a:r>
            <a:endParaRPr lang="en-US" altLang="zh-CN" b="1">
              <a:solidFill>
                <a:schemeClr val="tx1"/>
              </a:solidFill>
              <a:effectLst/>
            </a:endParaRPr>
          </a:p>
        </p:txBody>
      </p:sp>
      <p:sp>
        <p:nvSpPr>
          <p:cNvPr id="19460" name="Rectangle 3">
            <a:extLst>
              <a:ext uri="{FF2B5EF4-FFF2-40B4-BE49-F238E27FC236}">
                <a16:creationId xmlns:a16="http://schemas.microsoft.com/office/drawing/2014/main" id="{6DE9FBF2-E617-E3D8-FB28-95FB32185A5F}"/>
              </a:ext>
            </a:extLst>
          </p:cNvPr>
          <p:cNvSpPr>
            <a:spLocks noGrp="1" noChangeArrowheads="1"/>
          </p:cNvSpPr>
          <p:nvPr>
            <p:ph type="body" sz="half" idx="1"/>
          </p:nvPr>
        </p:nvSpPr>
        <p:spPr>
          <a:xfrm>
            <a:off x="34925" y="1311275"/>
            <a:ext cx="8497888" cy="4997450"/>
          </a:xfrm>
        </p:spPr>
        <p:txBody>
          <a:bodyPr/>
          <a:lstStyle/>
          <a:p>
            <a:pPr eaLnBrk="1" hangingPunct="1">
              <a:lnSpc>
                <a:spcPct val="90000"/>
              </a:lnSpc>
            </a:pPr>
            <a:r>
              <a:rPr lang="zh-CN" altLang="en-US" sz="2800" b="1" i="1" u="sng">
                <a:effectLst/>
              </a:rPr>
              <a:t>三维数字化仪</a:t>
            </a:r>
          </a:p>
          <a:p>
            <a:pPr eaLnBrk="1" hangingPunct="1">
              <a:lnSpc>
                <a:spcPct val="90000"/>
              </a:lnSpc>
            </a:pPr>
            <a:r>
              <a:rPr lang="zh-CN" altLang="en-US" sz="2800" b="1">
                <a:effectLst/>
              </a:rPr>
              <a:t>工作原理</a:t>
            </a:r>
          </a:p>
          <a:p>
            <a:pPr lvl="1" eaLnBrk="1" hangingPunct="1">
              <a:lnSpc>
                <a:spcPct val="90000"/>
              </a:lnSpc>
            </a:pPr>
            <a:r>
              <a:rPr lang="zh-CN" altLang="en-US" sz="2400" b="1">
                <a:effectLst/>
              </a:rPr>
              <a:t>电磁感应技术</a:t>
            </a:r>
          </a:p>
          <a:p>
            <a:pPr lvl="1" eaLnBrk="1" hangingPunct="1">
              <a:lnSpc>
                <a:spcPct val="90000"/>
              </a:lnSpc>
            </a:pPr>
            <a:r>
              <a:rPr lang="zh-CN" altLang="en-US" sz="2400" b="1">
                <a:effectLst/>
              </a:rPr>
              <a:t>由一块数据板和一根触笔组成 </a:t>
            </a:r>
          </a:p>
          <a:p>
            <a:pPr lvl="1" eaLnBrk="1" hangingPunct="1">
              <a:lnSpc>
                <a:spcPct val="90000"/>
              </a:lnSpc>
            </a:pPr>
            <a:r>
              <a:rPr lang="zh-CN" altLang="en-US" sz="2400" b="1">
                <a:effectLst/>
              </a:rPr>
              <a:t>数据板中布满了金属栅格，当触笔在数据板上移动时，其正下方的金属栅格上就会产生相应的感应电流</a:t>
            </a:r>
          </a:p>
          <a:p>
            <a:pPr lvl="1" eaLnBrk="1" hangingPunct="1">
              <a:lnSpc>
                <a:spcPct val="90000"/>
              </a:lnSpc>
            </a:pPr>
            <a:r>
              <a:rPr lang="zh-CN" altLang="en-US" sz="2400" b="1">
                <a:effectLst/>
              </a:rPr>
              <a:t>根据已产生电流的金属栅格的位置，就可以判断出触笔当前的几何位置</a:t>
            </a:r>
          </a:p>
          <a:p>
            <a:pPr lvl="1" eaLnBrk="1" hangingPunct="1">
              <a:lnSpc>
                <a:spcPct val="90000"/>
              </a:lnSpc>
            </a:pPr>
            <a:r>
              <a:rPr lang="zh-CN" altLang="en-US" sz="2400" b="1">
                <a:effectLst/>
              </a:rPr>
              <a:t>许多数字化仪提供了多种压感电流，用不同的压力就会有不同的信息传向计算机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096939BE-68D1-FBA8-4D23-ABB5C9BED7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9E7C56A-2402-4AD7-968C-A841CDFF37F2}" type="slidenum">
              <a:rPr lang="zh-CN" altLang="en-US" sz="1200" smtClean="0">
                <a:effectLst/>
              </a:rPr>
              <a:pPr>
                <a:spcBef>
                  <a:spcPct val="0"/>
                </a:spcBef>
                <a:buClrTx/>
                <a:buSzTx/>
                <a:buFontTx/>
                <a:buNone/>
              </a:pPr>
              <a:t>16</a:t>
            </a:fld>
            <a:endParaRPr lang="en-US" altLang="zh-CN" sz="1200">
              <a:effectLst/>
            </a:endParaRPr>
          </a:p>
        </p:txBody>
      </p:sp>
      <p:pic>
        <p:nvPicPr>
          <p:cNvPr id="20483" name="Picture 3" descr="图1-20">
            <a:extLst>
              <a:ext uri="{FF2B5EF4-FFF2-40B4-BE49-F238E27FC236}">
                <a16:creationId xmlns:a16="http://schemas.microsoft.com/office/drawing/2014/main" id="{0F27DA17-CC8A-F816-34D6-0A237CEF5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 y="338138"/>
            <a:ext cx="3024188" cy="298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图1-21">
            <a:extLst>
              <a:ext uri="{FF2B5EF4-FFF2-40B4-BE49-F238E27FC236}">
                <a16:creationId xmlns:a16="http://schemas.microsoft.com/office/drawing/2014/main" id="{261E2C6C-B58D-90FA-2004-D1819BF320AF}"/>
              </a:ext>
            </a:extLst>
          </p:cNvPr>
          <p:cNvPicPr>
            <a:picLocks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a:off x="34925" y="3433763"/>
            <a:ext cx="2951163" cy="2803525"/>
          </a:xfrm>
          <a:noFill/>
          <a:extLst>
            <a:ext uri="{909E8E84-426E-40DD-AFC4-6F175D3DCCD1}">
              <a14:hiddenFill xmlns:a14="http://schemas.microsoft.com/office/drawing/2010/main">
                <a:solidFill>
                  <a:srgbClr val="FFFFFF"/>
                </a:solidFill>
              </a14:hiddenFill>
            </a:ext>
          </a:extLst>
        </p:spPr>
      </p:pic>
      <p:pic>
        <p:nvPicPr>
          <p:cNvPr id="20485" name="Picture 5" descr="图2-46">
            <a:extLst>
              <a:ext uri="{FF2B5EF4-FFF2-40B4-BE49-F238E27FC236}">
                <a16:creationId xmlns:a16="http://schemas.microsoft.com/office/drawing/2014/main" id="{8C56565B-D360-8419-6915-4C890C6633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3960813"/>
            <a:ext cx="333533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6">
            <a:extLst>
              <a:ext uri="{FF2B5EF4-FFF2-40B4-BE49-F238E27FC236}">
                <a16:creationId xmlns:a16="http://schemas.microsoft.com/office/drawing/2014/main" id="{354F8B49-2CD0-0094-E460-FDC5D5380C6F}"/>
              </a:ext>
            </a:extLst>
          </p:cNvPr>
          <p:cNvSpPr txBox="1">
            <a:spLocks noChangeArrowheads="1"/>
          </p:cNvSpPr>
          <p:nvPr/>
        </p:nvSpPr>
        <p:spPr bwMode="auto">
          <a:xfrm>
            <a:off x="3132138" y="1773238"/>
            <a:ext cx="59388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sz="2400" b="1">
                <a:latin typeface="Times New Roman" panose="02020603050405020304" pitchFamily="18" charset="0"/>
              </a:rPr>
              <a:t>美术家数字化仪（带压力传感器，无绳触笔）</a:t>
            </a:r>
            <a:endParaRPr kumimoji="1" lang="en-US" altLang="zh-CN" sz="2400" b="1">
              <a:latin typeface="Times New Roman" panose="02020603050405020304" pitchFamily="18" charset="0"/>
            </a:endParaRPr>
          </a:p>
          <a:p>
            <a:pPr eaLnBrk="1" fontAlgn="ctr" hangingPunct="1">
              <a:spcBef>
                <a:spcPct val="50000"/>
              </a:spcBef>
              <a:buClrTx/>
              <a:buSzTx/>
              <a:buFontTx/>
              <a:buNone/>
            </a:pPr>
            <a:r>
              <a:rPr kumimoji="1" lang="zh-CN" altLang="en-US" sz="2400" b="1">
                <a:latin typeface="Times New Roman" panose="02020603050405020304" pitchFamily="18" charset="0"/>
              </a:rPr>
              <a:t>通过控制笔的压力绘制不同风格的画</a:t>
            </a:r>
          </a:p>
          <a:p>
            <a:pPr eaLnBrk="1" fontAlgn="ctr" hangingPunct="1">
              <a:spcBef>
                <a:spcPct val="50000"/>
              </a:spcBef>
              <a:buClrTx/>
              <a:buSzTx/>
              <a:buFontTx/>
              <a:buNone/>
            </a:pPr>
            <a:r>
              <a:rPr kumimoji="1" lang="zh-CN" altLang="en-US" sz="2400" b="1">
                <a:latin typeface="Times New Roman" panose="02020603050405020304" pitchFamily="18" charset="0"/>
              </a:rPr>
              <a:t>现在非常流行的汉字手写系统就是一种数字化仪  </a:t>
            </a:r>
          </a:p>
        </p:txBody>
      </p:sp>
      <p:sp>
        <p:nvSpPr>
          <p:cNvPr id="20487" name="Rectangle 8">
            <a:extLst>
              <a:ext uri="{FF2B5EF4-FFF2-40B4-BE49-F238E27FC236}">
                <a16:creationId xmlns:a16="http://schemas.microsoft.com/office/drawing/2014/main" id="{EFB2C4EB-7705-DADD-AA34-4D05ADE8D042}"/>
              </a:ext>
            </a:extLst>
          </p:cNvPr>
          <p:cNvSpPr>
            <a:spLocks noChangeArrowheads="1"/>
          </p:cNvSpPr>
          <p:nvPr/>
        </p:nvSpPr>
        <p:spPr bwMode="auto">
          <a:xfrm>
            <a:off x="1187450" y="6284913"/>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a:latin typeface="Times New Roman" panose="02020603050405020304" pitchFamily="18" charset="0"/>
              </a:rPr>
              <a:t>电脑艺术 </a:t>
            </a:r>
          </a:p>
        </p:txBody>
      </p:sp>
      <p:sp>
        <p:nvSpPr>
          <p:cNvPr id="20488" name="Rectangle 9">
            <a:extLst>
              <a:ext uri="{FF2B5EF4-FFF2-40B4-BE49-F238E27FC236}">
                <a16:creationId xmlns:a16="http://schemas.microsoft.com/office/drawing/2014/main" id="{EE58B762-7F73-D831-B03B-2E7CD2FB93EC}"/>
              </a:ext>
            </a:extLst>
          </p:cNvPr>
          <p:cNvSpPr>
            <a:spLocks noGrp="1" noChangeArrowheads="1"/>
          </p:cNvSpPr>
          <p:nvPr>
            <p:ph type="title"/>
          </p:nvPr>
        </p:nvSpPr>
        <p:spPr>
          <a:xfrm>
            <a:off x="2701925" y="609600"/>
            <a:ext cx="6765925" cy="1143000"/>
          </a:xfrm>
          <a:noFill/>
          <a:extLst>
            <a:ext uri="{909E8E84-426E-40DD-AFC4-6F175D3DCCD1}">
              <a14:hiddenFill xmlns:a14="http://schemas.microsoft.com/office/drawing/2010/main">
                <a:solidFill>
                  <a:srgbClr val="FFFFFF"/>
                </a:solidFill>
              </a14:hiddenFill>
            </a:ext>
          </a:extLst>
        </p:spPr>
        <p:txBody>
          <a:bodyPr lIns="92075" tIns="46038" rIns="92075" bIns="46038"/>
          <a:lstStyle/>
          <a:p>
            <a:pPr eaLnBrk="1" hangingPunct="1"/>
            <a:r>
              <a:rPr lang="zh-CN" altLang="en-US" b="1">
                <a:solidFill>
                  <a:schemeClr val="tx1"/>
                </a:solidFill>
                <a:effectLst/>
              </a:rPr>
              <a:t>图形输入设备（</a:t>
            </a:r>
            <a:r>
              <a:rPr lang="en-US" altLang="zh-CN" b="1">
                <a:solidFill>
                  <a:schemeClr val="tx1"/>
                </a:solidFill>
                <a:effectLst/>
              </a:rPr>
              <a:t>14/14</a:t>
            </a:r>
            <a:r>
              <a:rPr lang="zh-CN" altLang="en-US" b="1">
                <a:solidFill>
                  <a:schemeClr val="tx1"/>
                </a:solidFill>
                <a:effectLst/>
              </a:rPr>
              <a:t>）</a:t>
            </a:r>
            <a:endParaRPr lang="en-US" altLang="zh-CN" b="1">
              <a:solidFill>
                <a:schemeClr val="tx1"/>
              </a:solidFill>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6">
            <a:extLst>
              <a:ext uri="{FF2B5EF4-FFF2-40B4-BE49-F238E27FC236}">
                <a16:creationId xmlns:a16="http://schemas.microsoft.com/office/drawing/2014/main" id="{B9B6C867-F980-6ECF-92DB-D3AD4E3F47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54F0D94-161D-4F83-8892-FE0287B711B3}" type="slidenum">
              <a:rPr lang="zh-CN" altLang="en-US" sz="1200" smtClean="0">
                <a:effectLst/>
              </a:rPr>
              <a:pPr>
                <a:spcBef>
                  <a:spcPct val="0"/>
                </a:spcBef>
                <a:buClrTx/>
                <a:buSzTx/>
                <a:buFontTx/>
                <a:buNone/>
              </a:pPr>
              <a:t>17</a:t>
            </a:fld>
            <a:endParaRPr lang="en-US" altLang="zh-CN" sz="1200">
              <a:effectLst/>
            </a:endParaRPr>
          </a:p>
        </p:txBody>
      </p:sp>
      <p:sp>
        <p:nvSpPr>
          <p:cNvPr id="21507" name="Rectangle 2">
            <a:extLst>
              <a:ext uri="{FF2B5EF4-FFF2-40B4-BE49-F238E27FC236}">
                <a16:creationId xmlns:a16="http://schemas.microsoft.com/office/drawing/2014/main" id="{8D9DCA3D-76EA-5D5E-C0CD-FEACC03C1231}"/>
              </a:ext>
            </a:extLst>
          </p:cNvPr>
          <p:cNvSpPr>
            <a:spLocks noGrp="1" noChangeArrowheads="1"/>
          </p:cNvSpPr>
          <p:nvPr>
            <p:ph type="title"/>
          </p:nvPr>
        </p:nvSpPr>
        <p:spPr/>
        <p:txBody>
          <a:bodyPr/>
          <a:lstStyle/>
          <a:p>
            <a:pPr eaLnBrk="1" hangingPunct="1"/>
            <a:r>
              <a:rPr lang="zh-CN" altLang="en-US" b="1">
                <a:solidFill>
                  <a:schemeClr val="tx1"/>
                </a:solidFill>
                <a:effectLst/>
              </a:rPr>
              <a:t>图形输入设备（</a:t>
            </a:r>
            <a:r>
              <a:rPr lang="en-US" altLang="zh-CN" b="1">
                <a:solidFill>
                  <a:schemeClr val="tx1"/>
                </a:solidFill>
                <a:effectLst/>
              </a:rPr>
              <a:t>12/13</a:t>
            </a:r>
            <a:r>
              <a:rPr lang="zh-CN" altLang="en-US" b="1">
                <a:solidFill>
                  <a:schemeClr val="tx1"/>
                </a:solidFill>
                <a:effectLst/>
              </a:rPr>
              <a:t>）</a:t>
            </a:r>
          </a:p>
        </p:txBody>
      </p:sp>
      <p:sp>
        <p:nvSpPr>
          <p:cNvPr id="21508" name="Rectangle 3">
            <a:extLst>
              <a:ext uri="{FF2B5EF4-FFF2-40B4-BE49-F238E27FC236}">
                <a16:creationId xmlns:a16="http://schemas.microsoft.com/office/drawing/2014/main" id="{4057AB6D-C0B8-C908-B96A-FB99C0B2C83E}"/>
              </a:ext>
            </a:extLst>
          </p:cNvPr>
          <p:cNvSpPr>
            <a:spLocks noGrp="1" noChangeArrowheads="1"/>
          </p:cNvSpPr>
          <p:nvPr>
            <p:ph type="body" sz="half" idx="1"/>
          </p:nvPr>
        </p:nvSpPr>
        <p:spPr>
          <a:xfrm>
            <a:off x="179388" y="1600200"/>
            <a:ext cx="8713787" cy="2908300"/>
          </a:xfrm>
        </p:spPr>
        <p:txBody>
          <a:bodyPr/>
          <a:lstStyle/>
          <a:p>
            <a:pPr eaLnBrk="1" hangingPunct="1"/>
            <a:r>
              <a:rPr lang="zh-CN" altLang="en-US" sz="2800" b="1">
                <a:effectLst/>
              </a:rPr>
              <a:t>“威力手”（</a:t>
            </a:r>
            <a:r>
              <a:rPr lang="en-US" altLang="zh-CN" sz="2800" b="1">
                <a:effectLst/>
              </a:rPr>
              <a:t>MicroDcribe G2</a:t>
            </a:r>
            <a:r>
              <a:rPr lang="zh-CN" altLang="en-US" sz="2800" b="1">
                <a:effectLst/>
              </a:rPr>
              <a:t>）</a:t>
            </a:r>
          </a:p>
          <a:p>
            <a:pPr lvl="1" eaLnBrk="1" hangingPunct="1"/>
            <a:r>
              <a:rPr lang="zh-CN" altLang="en-US" sz="2000">
                <a:effectLst/>
              </a:rPr>
              <a:t>美国 </a:t>
            </a:r>
            <a:r>
              <a:rPr lang="en-US" altLang="zh-CN" sz="2000">
                <a:effectLst/>
              </a:rPr>
              <a:t>Immersion </a:t>
            </a:r>
            <a:r>
              <a:rPr lang="zh-CN" altLang="en-US" sz="2000">
                <a:effectLst/>
              </a:rPr>
              <a:t>公司研制生产的三维数字化仪，用于建立精确细致的三维电脑模型。</a:t>
            </a:r>
          </a:p>
          <a:p>
            <a:pPr lvl="1" eaLnBrk="1" hangingPunct="1"/>
            <a:r>
              <a:rPr lang="zh-CN" altLang="en-US" sz="2000">
                <a:effectLst/>
              </a:rPr>
              <a:t>由三段碳纤维臂构成，体积小，方便携带，臂与臂之间由球形连接器相连，内置高精度位置和方向传感器，以感知探头所处位置</a:t>
            </a:r>
          </a:p>
          <a:p>
            <a:pPr lvl="1" eaLnBrk="1" hangingPunct="1"/>
            <a:r>
              <a:rPr lang="zh-CN" altLang="en-US" sz="2000">
                <a:effectLst/>
              </a:rPr>
              <a:t>是产品设计工程师、机械工程师、动画制作设计人员、游戏开发人员和科研工作者理想的三维数字化仪。 </a:t>
            </a:r>
          </a:p>
        </p:txBody>
      </p:sp>
      <p:pic>
        <p:nvPicPr>
          <p:cNvPr id="21509" name="Picture 4">
            <a:extLst>
              <a:ext uri="{FF2B5EF4-FFF2-40B4-BE49-F238E27FC236}">
                <a16:creationId xmlns:a16="http://schemas.microsoft.com/office/drawing/2014/main" id="{F7D06225-15B7-DE89-D1DB-1660441ADBB7}"/>
              </a:ext>
            </a:extLst>
          </p:cNvPr>
          <p:cNvPicPr>
            <a:picLocks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5527675" y="4433888"/>
            <a:ext cx="3581400" cy="2019300"/>
          </a:xfrm>
          <a:noFill/>
          <a:extLst>
            <a:ext uri="{909E8E84-426E-40DD-AFC4-6F175D3DCCD1}">
              <a14:hiddenFill xmlns:a14="http://schemas.microsoft.com/office/drawing/2010/main">
                <a:solidFill>
                  <a:srgbClr val="FFFFFF"/>
                </a:solidFill>
              </a14:hiddenFill>
            </a:ext>
          </a:extLst>
        </p:spPr>
      </p:pic>
      <p:sp>
        <p:nvSpPr>
          <p:cNvPr id="21510" name="Rectangle 6">
            <a:extLst>
              <a:ext uri="{FF2B5EF4-FFF2-40B4-BE49-F238E27FC236}">
                <a16:creationId xmlns:a16="http://schemas.microsoft.com/office/drawing/2014/main" id="{6CA3A9B5-3145-1C6C-3B56-ABBF041B785D}"/>
              </a:ext>
            </a:extLst>
          </p:cNvPr>
          <p:cNvSpPr>
            <a:spLocks noChangeArrowheads="1"/>
          </p:cNvSpPr>
          <p:nvPr/>
        </p:nvSpPr>
        <p:spPr bwMode="auto">
          <a:xfrm>
            <a:off x="179388" y="4437063"/>
            <a:ext cx="5184775"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hlink"/>
              </a:buClr>
              <a:buSzPct val="90000"/>
              <a:buFont typeface="Wingdings" panose="05000000000000000000" pitchFamily="2" charset="2"/>
              <a:buBlip>
                <a:blip r:embed="rId2"/>
              </a:buBlip>
            </a:pPr>
            <a:r>
              <a:rPr lang="zh-CN" altLang="en-US" sz="2800" b="1"/>
              <a:t>可在任何形状、尺寸和材料的物体表面采集数据，只要沿着物体轮廓进行描绘，几分钟内就可建立复杂的三维数据集。</a:t>
            </a:r>
            <a:r>
              <a:rPr lang="zh-CN" altLang="en-US" sz="280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FA60293B-8BDC-2717-1823-FC4EB286F8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B623FE-CD10-42ED-9A03-C00B883AFDA0}" type="slidenum">
              <a:rPr lang="zh-CN" altLang="en-US" sz="1200" smtClean="0">
                <a:effectLst/>
              </a:rPr>
              <a:pPr>
                <a:spcBef>
                  <a:spcPct val="0"/>
                </a:spcBef>
                <a:buClrTx/>
                <a:buSzTx/>
                <a:buFontTx/>
                <a:buNone/>
              </a:pPr>
              <a:t>18</a:t>
            </a:fld>
            <a:endParaRPr lang="en-US" altLang="zh-CN" sz="1200">
              <a:effectLst/>
            </a:endParaRPr>
          </a:p>
        </p:txBody>
      </p:sp>
      <p:sp>
        <p:nvSpPr>
          <p:cNvPr id="22531" name="Text Box 3">
            <a:extLst>
              <a:ext uri="{FF2B5EF4-FFF2-40B4-BE49-F238E27FC236}">
                <a16:creationId xmlns:a16="http://schemas.microsoft.com/office/drawing/2014/main" id="{04DE1684-29EA-0F01-DF0D-E26F5F205CAE}"/>
              </a:ext>
            </a:extLst>
          </p:cNvPr>
          <p:cNvSpPr txBox="1">
            <a:spLocks noChangeArrowheads="1"/>
          </p:cNvSpPr>
          <p:nvPr/>
        </p:nvSpPr>
        <p:spPr bwMode="auto">
          <a:xfrm>
            <a:off x="34925" y="692150"/>
            <a:ext cx="9372600"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2"/>
              </a:buClr>
              <a:buSzPct val="80000"/>
              <a:buFont typeface="Wingdings" panose="05000000000000000000" pitchFamily="2" charset="2"/>
              <a:buChar char="l"/>
            </a:pPr>
            <a:r>
              <a:rPr kumimoji="1" lang="zh-CN" altLang="en-US" b="1">
                <a:latin typeface="Times New Roman" panose="02020603050405020304" pitchFamily="18" charset="0"/>
              </a:rPr>
              <a:t>图形输出(显示、打印）设备</a:t>
            </a:r>
            <a:r>
              <a:rPr kumimoji="1" lang="zh-CN" altLang="en-US" sz="2800" b="1">
                <a:latin typeface="Times New Roman" panose="02020603050405020304" pitchFamily="18" charset="0"/>
              </a:rPr>
              <a:t>：</a:t>
            </a:r>
          </a:p>
          <a:p>
            <a:pPr lvl="1" eaLnBrk="1" hangingPunct="1">
              <a:lnSpc>
                <a:spcPct val="90000"/>
              </a:lnSpc>
              <a:buClr>
                <a:schemeClr val="accent2"/>
              </a:buClr>
              <a:buSzPct val="80000"/>
              <a:buFont typeface="Wingdings" panose="05000000000000000000" pitchFamily="2" charset="2"/>
              <a:buChar char="l"/>
            </a:pPr>
            <a:r>
              <a:rPr kumimoji="1" lang="zh-CN" altLang="en-US" b="1">
                <a:latin typeface="Times New Roman" panose="02020603050405020304" pitchFamily="18" charset="0"/>
              </a:rPr>
              <a:t>阴极射线管显示器（</a:t>
            </a:r>
            <a:r>
              <a:rPr kumimoji="1" lang="en-US" altLang="zh-CN" b="1">
                <a:latin typeface="Times New Roman" panose="02020603050405020304" pitchFamily="18" charset="0"/>
              </a:rPr>
              <a:t>CRT</a:t>
            </a:r>
            <a:r>
              <a:rPr kumimoji="1" lang="zh-CN" altLang="en-US" b="1">
                <a:latin typeface="Times New Roman" panose="02020603050405020304" pitchFamily="18" charset="0"/>
              </a:rPr>
              <a:t>），液晶显示器（</a:t>
            </a:r>
            <a:r>
              <a:rPr kumimoji="1" lang="en-US" altLang="zh-CN" b="1">
                <a:latin typeface="Times New Roman" panose="02020603050405020304" pitchFamily="18" charset="0"/>
              </a:rPr>
              <a:t>LCD</a:t>
            </a:r>
            <a:r>
              <a:rPr kumimoji="1" lang="zh-CN" altLang="en-US" b="1">
                <a:latin typeface="Times New Roman" panose="02020603050405020304" pitchFamily="18" charset="0"/>
              </a:rPr>
              <a:t>）等</a:t>
            </a:r>
          </a:p>
          <a:p>
            <a:pPr lvl="1" eaLnBrk="1" hangingPunct="1">
              <a:lnSpc>
                <a:spcPct val="90000"/>
              </a:lnSpc>
              <a:buClr>
                <a:schemeClr val="accent2"/>
              </a:buClr>
              <a:buSzPct val="80000"/>
              <a:buFont typeface="Wingdings" panose="05000000000000000000" pitchFamily="2" charset="2"/>
              <a:buChar char="l"/>
            </a:pPr>
            <a:r>
              <a:rPr kumimoji="1" lang="zh-CN" altLang="en-US" b="1">
                <a:latin typeface="Times New Roman" panose="02020603050405020304" pitchFamily="18" charset="0"/>
              </a:rPr>
              <a:t>绘图仪，打印机，</a:t>
            </a:r>
          </a:p>
          <a:p>
            <a:pPr eaLnBrk="1" hangingPunct="1">
              <a:lnSpc>
                <a:spcPct val="90000"/>
              </a:lnSpc>
              <a:buClr>
                <a:schemeClr val="accent2"/>
              </a:buClr>
              <a:buSzPct val="80000"/>
              <a:buFont typeface="Wingdings" panose="05000000000000000000" pitchFamily="2" charset="2"/>
              <a:buNone/>
            </a:pPr>
            <a:endParaRPr kumimoji="1" lang="zh-CN" altLang="en-US" sz="2800" b="1">
              <a:latin typeface="Times New Roman" panose="02020603050405020304" pitchFamily="18" charset="0"/>
            </a:endParaRPr>
          </a:p>
          <a:p>
            <a:pPr eaLnBrk="1" hangingPunct="1">
              <a:lnSpc>
                <a:spcPct val="90000"/>
              </a:lnSpc>
              <a:buClr>
                <a:schemeClr val="accent2"/>
              </a:buClr>
              <a:buSzPct val="80000"/>
              <a:buFont typeface="Wingdings" panose="05000000000000000000" pitchFamily="2" charset="2"/>
              <a:buNone/>
            </a:pPr>
            <a:endParaRPr kumimoji="1" lang="zh-CN" altLang="en-US" sz="2800" b="1">
              <a:latin typeface="Times New Roman" panose="02020603050405020304" pitchFamily="18" charset="0"/>
            </a:endParaRPr>
          </a:p>
          <a:p>
            <a:pPr eaLnBrk="1" hangingPunct="1">
              <a:lnSpc>
                <a:spcPct val="90000"/>
              </a:lnSpc>
              <a:buClr>
                <a:schemeClr val="accent2"/>
              </a:buClr>
              <a:buSzPct val="80000"/>
              <a:buFont typeface="Wingdings" panose="05000000000000000000" pitchFamily="2" charset="2"/>
              <a:buChar char="l"/>
            </a:pPr>
            <a:r>
              <a:rPr kumimoji="1" lang="zh-CN" altLang="en-US" sz="2800" b="1">
                <a:latin typeface="Times New Roman" panose="02020603050405020304" pitchFamily="18" charset="0"/>
              </a:rPr>
              <a:t>双监视器图形工作站</a:t>
            </a:r>
          </a:p>
          <a:p>
            <a:pPr eaLnBrk="1" hangingPunct="1">
              <a:lnSpc>
                <a:spcPct val="90000"/>
              </a:lnSpc>
              <a:buClr>
                <a:schemeClr val="accent2"/>
              </a:buClr>
              <a:buSzPct val="80000"/>
              <a:buFont typeface="Wingdings" panose="05000000000000000000" pitchFamily="2" charset="2"/>
              <a:buChar char="l"/>
            </a:pPr>
            <a:r>
              <a:rPr kumimoji="1" lang="en-US" altLang="zh-CN" sz="2800" b="1">
                <a:latin typeface="Times New Roman" panose="02020603050405020304" pitchFamily="18" charset="0"/>
              </a:rPr>
              <a:t>MediaWall</a:t>
            </a:r>
            <a:r>
              <a:rPr kumimoji="1" lang="zh-CN" altLang="en-US" sz="2800" b="1">
                <a:latin typeface="Times New Roman" panose="02020603050405020304" pitchFamily="18" charset="0"/>
              </a:rPr>
              <a:t>多屏幕系统</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监视器阵列</a:t>
            </a:r>
          </a:p>
          <a:p>
            <a:pPr eaLnBrk="1" hangingPunct="1">
              <a:lnSpc>
                <a:spcPct val="9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                     交易展示、大型会议、博物馆、旅客候机厅等  </a:t>
            </a:r>
          </a:p>
          <a:p>
            <a:pPr eaLnBrk="1" hangingPunct="1">
              <a:lnSpc>
                <a:spcPct val="9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3C1894CA-324C-20FA-8177-9B74644BCC2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C4343F-08AC-4687-8423-158BA3E97783}" type="slidenum">
              <a:rPr lang="zh-CN" altLang="en-US" sz="1200" smtClean="0">
                <a:effectLst/>
              </a:rPr>
              <a:pPr>
                <a:spcBef>
                  <a:spcPct val="0"/>
                </a:spcBef>
                <a:buClrTx/>
                <a:buSzTx/>
                <a:buFontTx/>
                <a:buNone/>
              </a:pPr>
              <a:t>19</a:t>
            </a:fld>
            <a:endParaRPr lang="en-US" altLang="zh-CN" sz="1200">
              <a:effectLst/>
            </a:endParaRPr>
          </a:p>
        </p:txBody>
      </p:sp>
      <p:sp>
        <p:nvSpPr>
          <p:cNvPr id="23555" name="Rectangle 2">
            <a:extLst>
              <a:ext uri="{FF2B5EF4-FFF2-40B4-BE49-F238E27FC236}">
                <a16:creationId xmlns:a16="http://schemas.microsoft.com/office/drawing/2014/main" id="{674F63A3-4E45-95A0-7777-1B130933191F}"/>
              </a:ext>
            </a:extLst>
          </p:cNvPr>
          <p:cNvSpPr>
            <a:spLocks noGrp="1" noChangeArrowheads="1"/>
          </p:cNvSpPr>
          <p:nvPr>
            <p:ph type="title"/>
          </p:nvPr>
        </p:nvSpPr>
        <p:spPr/>
        <p:txBody>
          <a:bodyPr/>
          <a:lstStyle/>
          <a:p>
            <a:pPr eaLnBrk="1" hangingPunct="1"/>
            <a:r>
              <a:rPr lang="en-US" altLang="zh-CN">
                <a:effectLst/>
              </a:rPr>
              <a:t>CRT</a:t>
            </a:r>
            <a:r>
              <a:rPr lang="zh-CN" altLang="en-US">
                <a:effectLst/>
              </a:rPr>
              <a:t>显示器分类</a:t>
            </a:r>
          </a:p>
        </p:txBody>
      </p:sp>
      <p:sp>
        <p:nvSpPr>
          <p:cNvPr id="23556" name="Rectangle 3">
            <a:extLst>
              <a:ext uri="{FF2B5EF4-FFF2-40B4-BE49-F238E27FC236}">
                <a16:creationId xmlns:a16="http://schemas.microsoft.com/office/drawing/2014/main" id="{4DD5967F-26B4-E6ED-0999-C027F04FA9F4}"/>
              </a:ext>
            </a:extLst>
          </p:cNvPr>
          <p:cNvSpPr>
            <a:spLocks noGrp="1" noChangeArrowheads="1"/>
          </p:cNvSpPr>
          <p:nvPr>
            <p:ph type="body" idx="1"/>
          </p:nvPr>
        </p:nvSpPr>
        <p:spPr>
          <a:xfrm>
            <a:off x="215900" y="1771650"/>
            <a:ext cx="8027988" cy="3817938"/>
          </a:xfrm>
        </p:spPr>
        <p:txBody>
          <a:bodyPr/>
          <a:lstStyle/>
          <a:p>
            <a:pPr eaLnBrk="1" hangingPunct="1"/>
            <a:r>
              <a:rPr lang="zh-CN" altLang="en-US" b="1">
                <a:effectLst/>
              </a:rPr>
              <a:t>阴极射线管（</a:t>
            </a:r>
            <a:r>
              <a:rPr lang="en-US" altLang="zh-CN" b="1">
                <a:effectLst/>
              </a:rPr>
              <a:t>CRT）</a:t>
            </a:r>
          </a:p>
          <a:p>
            <a:pPr lvl="1" eaLnBrk="1" hangingPunct="1"/>
            <a:r>
              <a:rPr lang="en-US" altLang="zh-CN" b="1">
                <a:effectLst/>
              </a:rPr>
              <a:t>Cathode Ray Tube</a:t>
            </a:r>
          </a:p>
          <a:p>
            <a:pPr lvl="1" eaLnBrk="1" hangingPunct="1"/>
            <a:r>
              <a:rPr lang="zh-CN" altLang="en-US" b="1">
                <a:effectLst/>
              </a:rPr>
              <a:t>单色</a:t>
            </a:r>
            <a:r>
              <a:rPr lang="en-US" altLang="zh-CN" b="1">
                <a:effectLst/>
              </a:rPr>
              <a:t>CRT</a:t>
            </a:r>
          </a:p>
          <a:p>
            <a:pPr lvl="1" eaLnBrk="1" hangingPunct="1"/>
            <a:r>
              <a:rPr lang="zh-CN" altLang="en-US" b="1">
                <a:effectLst/>
              </a:rPr>
              <a:t>彩色</a:t>
            </a:r>
            <a:r>
              <a:rPr lang="en-US" altLang="zh-CN" b="1">
                <a:effectLst/>
              </a:rPr>
              <a:t>CRT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6">
            <a:extLst>
              <a:ext uri="{FF2B5EF4-FFF2-40B4-BE49-F238E27FC236}">
                <a16:creationId xmlns:a16="http://schemas.microsoft.com/office/drawing/2014/main" id="{D17B0330-D220-91CF-6E75-D142BF253FD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C226D5-4BEB-4C1D-924B-CF39C9246BF4}" type="slidenum">
              <a:rPr lang="zh-CN" altLang="en-US" sz="1200" smtClean="0">
                <a:effectLst/>
              </a:rPr>
              <a:pPr>
                <a:spcBef>
                  <a:spcPct val="0"/>
                </a:spcBef>
                <a:buClrTx/>
                <a:buSzTx/>
                <a:buFontTx/>
                <a:buNone/>
              </a:pPr>
              <a:t>2</a:t>
            </a:fld>
            <a:endParaRPr lang="en-US" altLang="zh-CN" sz="1200">
              <a:effectLst/>
            </a:endParaRPr>
          </a:p>
        </p:txBody>
      </p:sp>
      <p:sp>
        <p:nvSpPr>
          <p:cNvPr id="6147" name="Rectangle 2">
            <a:extLst>
              <a:ext uri="{FF2B5EF4-FFF2-40B4-BE49-F238E27FC236}">
                <a16:creationId xmlns:a16="http://schemas.microsoft.com/office/drawing/2014/main" id="{B6AE7EEC-8979-0709-3DCA-3B89FBF1C482}"/>
              </a:ext>
            </a:extLst>
          </p:cNvPr>
          <p:cNvSpPr>
            <a:spLocks noGrp="1" noChangeArrowheads="1"/>
          </p:cNvSpPr>
          <p:nvPr>
            <p:ph type="title"/>
          </p:nvPr>
        </p:nvSpPr>
        <p:spPr/>
        <p:txBody>
          <a:bodyPr/>
          <a:lstStyle/>
          <a:p>
            <a:pPr eaLnBrk="1" hangingPunct="1"/>
            <a:r>
              <a:rPr lang="zh-CN" altLang="en-US" b="1">
                <a:effectLst/>
              </a:rPr>
              <a:t>交互式计算机图形处理系统</a:t>
            </a:r>
          </a:p>
        </p:txBody>
      </p:sp>
      <p:sp>
        <p:nvSpPr>
          <p:cNvPr id="6148" name="Rectangle 3">
            <a:extLst>
              <a:ext uri="{FF2B5EF4-FFF2-40B4-BE49-F238E27FC236}">
                <a16:creationId xmlns:a16="http://schemas.microsoft.com/office/drawing/2014/main" id="{4905B466-7BDF-EBCE-0A7D-E86D89A2E6CA}"/>
              </a:ext>
            </a:extLst>
          </p:cNvPr>
          <p:cNvSpPr>
            <a:spLocks noGrp="1" noChangeArrowheads="1"/>
          </p:cNvSpPr>
          <p:nvPr>
            <p:ph type="body" sz="half" idx="1"/>
          </p:nvPr>
        </p:nvSpPr>
        <p:spPr>
          <a:xfrm>
            <a:off x="179388" y="2060575"/>
            <a:ext cx="6694487" cy="800100"/>
          </a:xfrm>
        </p:spPr>
        <p:txBody>
          <a:bodyPr/>
          <a:lstStyle/>
          <a:p>
            <a:pPr eaLnBrk="1" hangingPunct="1"/>
            <a:r>
              <a:rPr lang="en-US" altLang="zh-CN" b="1">
                <a:effectLst/>
              </a:rPr>
              <a:t>Computer + </a:t>
            </a:r>
            <a:r>
              <a:rPr lang="zh-CN" altLang="en-US" b="1">
                <a:effectLst/>
              </a:rPr>
              <a:t>人 </a:t>
            </a:r>
            <a:r>
              <a:rPr lang="en-US" altLang="zh-CN" b="1">
                <a:effectLst/>
              </a:rPr>
              <a:t>= </a:t>
            </a:r>
            <a:r>
              <a:rPr lang="zh-CN" altLang="en-US" b="1">
                <a:effectLst/>
              </a:rPr>
              <a:t>交互式</a:t>
            </a:r>
          </a:p>
        </p:txBody>
      </p:sp>
      <p:sp>
        <p:nvSpPr>
          <p:cNvPr id="6149" name="Rectangle 37">
            <a:extLst>
              <a:ext uri="{FF2B5EF4-FFF2-40B4-BE49-F238E27FC236}">
                <a16:creationId xmlns:a16="http://schemas.microsoft.com/office/drawing/2014/main" id="{916672F1-7BF2-E314-DF28-E528FE9CF794}"/>
              </a:ext>
            </a:extLst>
          </p:cNvPr>
          <p:cNvSpPr>
            <a:spLocks noChangeArrowheads="1"/>
          </p:cNvSpPr>
          <p:nvPr/>
        </p:nvSpPr>
        <p:spPr bwMode="auto">
          <a:xfrm>
            <a:off x="179388" y="4767263"/>
            <a:ext cx="784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90000"/>
              <a:buFont typeface="Wingdings" panose="05000000000000000000" pitchFamily="2" charset="2"/>
              <a:buBlip>
                <a:blip r:embed="rId2"/>
              </a:buBlip>
            </a:pPr>
            <a:r>
              <a:rPr lang="en-US" altLang="zh-CN" sz="3200" b="1"/>
              <a:t>Personel Computer</a:t>
            </a:r>
            <a:r>
              <a:rPr lang="zh-CN" altLang="en-US" sz="3200" b="1"/>
              <a:t>图形处理系统</a:t>
            </a:r>
          </a:p>
        </p:txBody>
      </p:sp>
      <p:sp>
        <p:nvSpPr>
          <p:cNvPr id="6150" name="Rectangle 38">
            <a:extLst>
              <a:ext uri="{FF2B5EF4-FFF2-40B4-BE49-F238E27FC236}">
                <a16:creationId xmlns:a16="http://schemas.microsoft.com/office/drawing/2014/main" id="{43702253-53C0-9944-D886-FC08B2EA9D03}"/>
              </a:ext>
            </a:extLst>
          </p:cNvPr>
          <p:cNvSpPr>
            <a:spLocks noChangeArrowheads="1"/>
          </p:cNvSpPr>
          <p:nvPr/>
        </p:nvSpPr>
        <p:spPr bwMode="auto">
          <a:xfrm>
            <a:off x="179388" y="5416550"/>
            <a:ext cx="734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90000"/>
              <a:buFont typeface="Wingdings" panose="05000000000000000000" pitchFamily="2" charset="2"/>
              <a:buBlip>
                <a:blip r:embed="rId2"/>
              </a:buBlip>
            </a:pPr>
            <a:r>
              <a:rPr lang="en-US" altLang="zh-CN" sz="3200" b="1"/>
              <a:t>workstation</a:t>
            </a:r>
            <a:r>
              <a:rPr lang="zh-CN" altLang="en-US" sz="3200" b="1"/>
              <a:t>图形处理系统</a:t>
            </a:r>
          </a:p>
        </p:txBody>
      </p:sp>
      <p:pic>
        <p:nvPicPr>
          <p:cNvPr id="6151" name="Picture 41" descr="j0195384">
            <a:extLst>
              <a:ext uri="{FF2B5EF4-FFF2-40B4-BE49-F238E27FC236}">
                <a16:creationId xmlns:a16="http://schemas.microsoft.com/office/drawing/2014/main" id="{9414A20A-7E47-5CC1-45CA-C414FF7218CC}"/>
              </a:ext>
            </a:extLst>
          </p:cNvPr>
          <p:cNvPicPr>
            <a:picLocks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7092950" y="2708275"/>
            <a:ext cx="1795463" cy="1833563"/>
          </a:xfrm>
          <a:noFill/>
          <a:extLst>
            <a:ext uri="{909E8E84-426E-40DD-AFC4-6F175D3DCCD1}">
              <a14:hiddenFill xmlns:a14="http://schemas.microsoft.com/office/drawing/2010/main">
                <a:solidFill>
                  <a:srgbClr val="FFFFFF"/>
                </a:solidFill>
              </a14:hiddenFill>
            </a:ext>
          </a:extLst>
        </p:spPr>
      </p:pic>
      <p:sp>
        <p:nvSpPr>
          <p:cNvPr id="6152" name="Rectangle 43">
            <a:extLst>
              <a:ext uri="{FF2B5EF4-FFF2-40B4-BE49-F238E27FC236}">
                <a16:creationId xmlns:a16="http://schemas.microsoft.com/office/drawing/2014/main" id="{CA374544-12C4-B0BA-1339-AC8EDA08EC07}"/>
              </a:ext>
            </a:extLst>
          </p:cNvPr>
          <p:cNvSpPr>
            <a:spLocks noChangeArrowheads="1"/>
          </p:cNvSpPr>
          <p:nvPr/>
        </p:nvSpPr>
        <p:spPr bwMode="auto">
          <a:xfrm>
            <a:off x="412750" y="2781300"/>
            <a:ext cx="653573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90000"/>
              <a:buFont typeface="Wingdings" panose="05000000000000000000" pitchFamily="2" charset="2"/>
              <a:buBlip>
                <a:blip r:embed="rId2"/>
              </a:buBlip>
            </a:pPr>
            <a:r>
              <a:rPr lang="zh-CN" altLang="en-US" sz="2800" b="1"/>
              <a:t>要求主机性能更高（强大的浮点运算能力），速度更快，存储容量更大，外设种类更齐全</a:t>
            </a:r>
          </a:p>
          <a:p>
            <a:pPr eaLnBrk="1" hangingPunct="1">
              <a:spcBef>
                <a:spcPct val="20000"/>
              </a:spcBef>
              <a:buClr>
                <a:schemeClr val="hlink"/>
              </a:buClr>
              <a:buSzPct val="90000"/>
              <a:buFont typeface="Wingdings" panose="05000000000000000000" pitchFamily="2" charset="2"/>
              <a:buBlip>
                <a:blip r:embed="rId2"/>
              </a:buBlip>
            </a:pPr>
            <a:r>
              <a:rPr lang="zh-CN" altLang="en-US" sz="2800" b="1"/>
              <a:t>图形加速卡，大屏幕显示器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DA6B109B-9222-367B-39D1-A436324F758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AE35E85-8F63-4D59-95F9-EBEB5EC0DAEB}" type="slidenum">
              <a:rPr lang="zh-CN" altLang="en-US" sz="1200" smtClean="0">
                <a:effectLst/>
              </a:rPr>
              <a:pPr>
                <a:spcBef>
                  <a:spcPct val="0"/>
                </a:spcBef>
                <a:buClrTx/>
                <a:buSzTx/>
                <a:buFontTx/>
                <a:buNone/>
              </a:pPr>
              <a:t>20</a:t>
            </a:fld>
            <a:endParaRPr lang="en-US" altLang="zh-CN" sz="1200">
              <a:effectLst/>
            </a:endParaRPr>
          </a:p>
        </p:txBody>
      </p:sp>
      <p:sp>
        <p:nvSpPr>
          <p:cNvPr id="25603" name="Text Box 2">
            <a:extLst>
              <a:ext uri="{FF2B5EF4-FFF2-40B4-BE49-F238E27FC236}">
                <a16:creationId xmlns:a16="http://schemas.microsoft.com/office/drawing/2014/main" id="{12BC3FAE-31F8-F723-EED5-7A741839FAAE}"/>
              </a:ext>
            </a:extLst>
          </p:cNvPr>
          <p:cNvSpPr txBox="1">
            <a:spLocks noChangeArrowheads="1"/>
          </p:cNvSpPr>
          <p:nvPr/>
        </p:nvSpPr>
        <p:spPr bwMode="auto">
          <a:xfrm>
            <a:off x="-17463" y="501650"/>
            <a:ext cx="9161463"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Char char="l"/>
            </a:pPr>
            <a:r>
              <a:rPr kumimoji="1" lang="zh-CN" altLang="en-US" b="1">
                <a:latin typeface="Times New Roman" panose="02020603050405020304" pitchFamily="18" charset="0"/>
              </a:rPr>
              <a:t>阴极射线管(</a:t>
            </a:r>
            <a:r>
              <a:rPr kumimoji="1" lang="en-US" altLang="zh-CN" b="1">
                <a:latin typeface="Times New Roman" panose="02020603050405020304" pitchFamily="18" charset="0"/>
              </a:rPr>
              <a:t>CRT)</a:t>
            </a:r>
          </a:p>
          <a:p>
            <a:pPr lvl="1" eaLnBrk="1" hangingPunct="1">
              <a:buClr>
                <a:schemeClr val="tx1"/>
              </a:buClr>
              <a:buSzPct val="90000"/>
            </a:pPr>
            <a:r>
              <a:rPr kumimoji="1" lang="zh-CN" altLang="en-US" sz="2400" b="1">
                <a:latin typeface="Times New Roman" panose="02020603050405020304" pitchFamily="18" charset="0"/>
              </a:rPr>
              <a:t>组成</a:t>
            </a:r>
          </a:p>
          <a:p>
            <a:pPr lvl="2" eaLnBrk="1" hangingPunct="1">
              <a:buClr>
                <a:schemeClr val="tx1"/>
              </a:buClr>
              <a:buFontTx/>
              <a:buBlip>
                <a:blip r:embed="rId3"/>
              </a:buBlip>
            </a:pPr>
            <a:r>
              <a:rPr kumimoji="1" lang="zh-CN" altLang="en-US" b="1">
                <a:latin typeface="Times New Roman" panose="02020603050405020304" pitchFamily="18" charset="0"/>
              </a:rPr>
              <a:t>包括电子枪、聚焦系统、加速电极、偏转系统、荧光屏</a:t>
            </a:r>
          </a:p>
          <a:p>
            <a:pPr lvl="1" eaLnBrk="1" hangingPunct="1">
              <a:buClr>
                <a:schemeClr val="tx1"/>
              </a:buClr>
              <a:buSzPct val="90000"/>
            </a:pPr>
            <a:r>
              <a:rPr kumimoji="1" lang="zh-CN" altLang="en-US" sz="2400" b="1">
                <a:latin typeface="Times New Roman" panose="02020603050405020304" pitchFamily="18" charset="0"/>
              </a:rPr>
              <a:t>工作原理</a:t>
            </a:r>
          </a:p>
          <a:p>
            <a:pPr lvl="2" eaLnBrk="1" hangingPunct="1">
              <a:buClr>
                <a:schemeClr val="tx1"/>
              </a:buClr>
              <a:buFontTx/>
              <a:buChar char="–"/>
            </a:pPr>
            <a:r>
              <a:rPr kumimoji="1" lang="zh-CN" altLang="en-US" b="1">
                <a:latin typeface="Times New Roman" panose="02020603050405020304" pitchFamily="18" charset="0"/>
              </a:rPr>
              <a:t>电子枪发射电子束</a:t>
            </a:r>
          </a:p>
          <a:p>
            <a:pPr lvl="2" eaLnBrk="1" hangingPunct="1">
              <a:buClr>
                <a:schemeClr val="tx1"/>
              </a:buClr>
              <a:buFontTx/>
              <a:buChar char="–"/>
            </a:pPr>
            <a:r>
              <a:rPr kumimoji="1" lang="zh-CN" altLang="en-US" b="1">
                <a:latin typeface="Times New Roman" panose="02020603050405020304" pitchFamily="18" charset="0"/>
              </a:rPr>
              <a:t>经过聚焦系统、加速电极、偏转系统</a:t>
            </a:r>
          </a:p>
          <a:p>
            <a:pPr lvl="2" eaLnBrk="1" hangingPunct="1">
              <a:buClr>
                <a:schemeClr val="tx1"/>
              </a:buClr>
              <a:buFontTx/>
              <a:buChar char="–"/>
            </a:pPr>
            <a:r>
              <a:rPr kumimoji="1" lang="zh-CN" altLang="en-US" b="1">
                <a:latin typeface="Times New Roman" panose="02020603050405020304" pitchFamily="18" charset="0"/>
              </a:rPr>
              <a:t>轰击到荧光屏的不同部位</a:t>
            </a:r>
          </a:p>
          <a:p>
            <a:pPr lvl="2" eaLnBrk="1" hangingPunct="1">
              <a:buClr>
                <a:schemeClr val="tx1"/>
              </a:buClr>
              <a:buFontTx/>
              <a:buChar char="–"/>
            </a:pPr>
            <a:r>
              <a:rPr kumimoji="1" lang="zh-CN" altLang="en-US" b="1">
                <a:latin typeface="Times New Roman" panose="02020603050405020304" pitchFamily="18" charset="0"/>
              </a:rPr>
              <a:t>被其内表面的荧光物质吸收</a:t>
            </a:r>
          </a:p>
          <a:p>
            <a:pPr lvl="2" eaLnBrk="1" hangingPunct="1">
              <a:buClr>
                <a:schemeClr val="tx1"/>
              </a:buClr>
              <a:buFontTx/>
              <a:buChar char="–"/>
            </a:pPr>
            <a:r>
              <a:rPr kumimoji="1" lang="zh-CN" altLang="en-US" b="1">
                <a:latin typeface="Times New Roman" panose="02020603050405020304" pitchFamily="18" charset="0"/>
              </a:rPr>
              <a:t>发光产生可见的图形</a:t>
            </a:r>
          </a:p>
          <a:p>
            <a:pPr lvl="2" eaLnBrk="1" hangingPunct="1">
              <a:buClr>
                <a:schemeClr val="tx1"/>
              </a:buClr>
              <a:buFontTx/>
              <a:buNone/>
            </a:pPr>
            <a:endParaRPr kumimoji="1" lang="zh-CN" altLang="en-US" b="1">
              <a:latin typeface="Times New Roman" panose="02020603050405020304" pitchFamily="18" charset="0"/>
            </a:endParaRPr>
          </a:p>
          <a:p>
            <a:pPr lvl="1" eaLnBrk="1" hangingPunct="1">
              <a:buClr>
                <a:schemeClr val="tx1"/>
              </a:buClr>
              <a:buSzPct val="90000"/>
            </a:pPr>
            <a:r>
              <a:rPr kumimoji="1" lang="zh-CN" altLang="en-US" sz="2400" b="1">
                <a:latin typeface="Times New Roman" panose="02020603050405020304" pitchFamily="18" charset="0"/>
              </a:rPr>
              <a:t>结构</a:t>
            </a:r>
          </a:p>
          <a:p>
            <a:pPr eaLnBrk="1" hangingPunct="1">
              <a:spcBef>
                <a:spcPct val="0"/>
              </a:spcBef>
              <a:buClrTx/>
              <a:buSzTx/>
              <a:buFontTx/>
              <a:buNone/>
            </a:pPr>
            <a:endParaRPr kumimoji="1" lang="zh-CN" altLang="en-US" sz="2400" b="1">
              <a:latin typeface="Times New Roman" panose="02020603050405020304" pitchFamily="18" charset="0"/>
            </a:endParaRPr>
          </a:p>
        </p:txBody>
      </p:sp>
      <p:pic>
        <p:nvPicPr>
          <p:cNvPr id="25604" name="Picture 3" descr="1p9">
            <a:extLst>
              <a:ext uri="{FF2B5EF4-FFF2-40B4-BE49-F238E27FC236}">
                <a16:creationId xmlns:a16="http://schemas.microsoft.com/office/drawing/2014/main" id="{25737124-1700-09BF-292F-5C2B39D0DB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4211638"/>
            <a:ext cx="4800600"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6699655A-CB03-BF6C-E5EE-395998D0E53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E38BB1B-DBD6-4333-8B2C-E30431CC8E86}" type="slidenum">
              <a:rPr lang="zh-CN" altLang="en-US" sz="1200" smtClean="0">
                <a:effectLst/>
              </a:rPr>
              <a:pPr>
                <a:spcBef>
                  <a:spcPct val="0"/>
                </a:spcBef>
                <a:buClrTx/>
                <a:buSzTx/>
                <a:buFontTx/>
                <a:buNone/>
              </a:pPr>
              <a:t>21</a:t>
            </a:fld>
            <a:endParaRPr lang="en-US" altLang="zh-CN" sz="1200">
              <a:effectLst/>
            </a:endParaRPr>
          </a:p>
        </p:txBody>
      </p:sp>
      <p:sp>
        <p:nvSpPr>
          <p:cNvPr id="26627" name="Rectangle 2">
            <a:extLst>
              <a:ext uri="{FF2B5EF4-FFF2-40B4-BE49-F238E27FC236}">
                <a16:creationId xmlns:a16="http://schemas.microsoft.com/office/drawing/2014/main" id="{6CD6DBF4-59C6-F969-3FC6-1E8C35DF223E}"/>
              </a:ext>
            </a:extLst>
          </p:cNvPr>
          <p:cNvSpPr>
            <a:spLocks noGrp="1" noChangeArrowheads="1"/>
          </p:cNvSpPr>
          <p:nvPr>
            <p:ph type="title"/>
          </p:nvPr>
        </p:nvSpPr>
        <p:spPr>
          <a:xfrm>
            <a:off x="468313" y="1268413"/>
            <a:ext cx="3581400" cy="1143000"/>
          </a:xfrm>
        </p:spPr>
        <p:txBody>
          <a:bodyPr/>
          <a:lstStyle/>
          <a:p>
            <a:pPr algn="l" eaLnBrk="1" hangingPunct="1"/>
            <a:r>
              <a:rPr lang="zh-CN" altLang="en-US" b="1">
                <a:solidFill>
                  <a:schemeClr val="tx1"/>
                </a:solidFill>
                <a:effectLst/>
              </a:rPr>
              <a:t>电子枪</a:t>
            </a:r>
          </a:p>
        </p:txBody>
      </p:sp>
      <p:sp>
        <p:nvSpPr>
          <p:cNvPr id="26628" name="Rectangle 3">
            <a:extLst>
              <a:ext uri="{FF2B5EF4-FFF2-40B4-BE49-F238E27FC236}">
                <a16:creationId xmlns:a16="http://schemas.microsoft.com/office/drawing/2014/main" id="{2AF06293-F8C0-444F-D856-B56A8F9AEF50}"/>
              </a:ext>
            </a:extLst>
          </p:cNvPr>
          <p:cNvSpPr>
            <a:spLocks noGrp="1" noChangeArrowheads="1"/>
          </p:cNvSpPr>
          <p:nvPr>
            <p:ph type="body" idx="1"/>
          </p:nvPr>
        </p:nvSpPr>
        <p:spPr>
          <a:xfrm>
            <a:off x="323850" y="2205038"/>
            <a:ext cx="8245475" cy="4032250"/>
          </a:xfrm>
        </p:spPr>
        <p:txBody>
          <a:bodyPr/>
          <a:lstStyle/>
          <a:p>
            <a:pPr algn="just" eaLnBrk="1" hangingPunct="1">
              <a:lnSpc>
                <a:spcPct val="90000"/>
              </a:lnSpc>
            </a:pPr>
            <a:endParaRPr lang="zh-CN" altLang="en-US" sz="3600">
              <a:effectLst/>
            </a:endParaRPr>
          </a:p>
          <a:p>
            <a:pPr algn="just" eaLnBrk="1" hangingPunct="1">
              <a:lnSpc>
                <a:spcPct val="90000"/>
              </a:lnSpc>
            </a:pPr>
            <a:r>
              <a:rPr lang="zh-CN" altLang="en-US" b="1">
                <a:effectLst/>
              </a:rPr>
              <a:t>电灯丝的组成</a:t>
            </a:r>
          </a:p>
          <a:p>
            <a:pPr lvl="1" algn="just" eaLnBrk="1" hangingPunct="1">
              <a:lnSpc>
                <a:spcPct val="90000"/>
              </a:lnSpc>
            </a:pPr>
            <a:r>
              <a:rPr lang="zh-CN" altLang="en-US" b="1">
                <a:effectLst/>
              </a:rPr>
              <a:t>阴极</a:t>
            </a:r>
          </a:p>
          <a:p>
            <a:pPr lvl="2" algn="just" eaLnBrk="1" hangingPunct="1">
              <a:lnSpc>
                <a:spcPct val="90000"/>
              </a:lnSpc>
            </a:pPr>
            <a:r>
              <a:rPr lang="zh-CN" altLang="en-US" b="1">
                <a:effectLst/>
              </a:rPr>
              <a:t>由灯丝加热发出电子束</a:t>
            </a:r>
          </a:p>
          <a:p>
            <a:pPr lvl="1" algn="just" eaLnBrk="1" hangingPunct="1">
              <a:lnSpc>
                <a:spcPct val="90000"/>
              </a:lnSpc>
            </a:pPr>
            <a:r>
              <a:rPr lang="zh-CN" altLang="en-US" b="1">
                <a:effectLst/>
              </a:rPr>
              <a:t>控制栅</a:t>
            </a:r>
          </a:p>
          <a:p>
            <a:pPr lvl="2" algn="just" eaLnBrk="1" hangingPunct="1">
              <a:lnSpc>
                <a:spcPct val="90000"/>
              </a:lnSpc>
            </a:pPr>
            <a:r>
              <a:rPr lang="zh-CN" altLang="en-US" b="1">
                <a:effectLst/>
              </a:rPr>
              <a:t>加上负电压后，能够控制通过其中小孔的带负电的电子束的强弱</a:t>
            </a:r>
          </a:p>
          <a:p>
            <a:pPr lvl="2" algn="just" eaLnBrk="1" hangingPunct="1">
              <a:lnSpc>
                <a:spcPct val="90000"/>
              </a:lnSpc>
            </a:pPr>
            <a:r>
              <a:rPr lang="zh-CN" altLang="en-US" b="1">
                <a:effectLst/>
              </a:rPr>
              <a:t>通过调节负电压高低来控制电子数量</a:t>
            </a:r>
          </a:p>
          <a:p>
            <a:pPr lvl="2" algn="just" eaLnBrk="1" hangingPunct="1">
              <a:lnSpc>
                <a:spcPct val="90000"/>
              </a:lnSpc>
            </a:pPr>
            <a:r>
              <a:rPr lang="zh-CN" altLang="en-US" b="1">
                <a:effectLst/>
              </a:rPr>
              <a:t>即控制荧光屏上相应点的亮度</a:t>
            </a:r>
          </a:p>
        </p:txBody>
      </p:sp>
      <p:pic>
        <p:nvPicPr>
          <p:cNvPr id="26629" name="Picture 5" descr="1p9">
            <a:extLst>
              <a:ext uri="{FF2B5EF4-FFF2-40B4-BE49-F238E27FC236}">
                <a16:creationId xmlns:a16="http://schemas.microsoft.com/office/drawing/2014/main" id="{6059A96C-DF88-B1C9-20EF-3D106CBBCE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1125538"/>
            <a:ext cx="4800600"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D21E4A48-794C-B88E-65F0-FD5C75587F5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AB07E0A-E4EC-4243-A6FF-9D7F025AE73A}" type="slidenum">
              <a:rPr lang="zh-CN" altLang="en-US" sz="1200" smtClean="0">
                <a:effectLst/>
              </a:rPr>
              <a:pPr>
                <a:spcBef>
                  <a:spcPct val="0"/>
                </a:spcBef>
                <a:buClrTx/>
                <a:buSzTx/>
                <a:buFontTx/>
                <a:buNone/>
              </a:pPr>
              <a:t>22</a:t>
            </a:fld>
            <a:endParaRPr lang="en-US" altLang="zh-CN" sz="1200">
              <a:effectLst/>
            </a:endParaRPr>
          </a:p>
        </p:txBody>
      </p:sp>
      <p:sp>
        <p:nvSpPr>
          <p:cNvPr id="27651" name="Rectangle 2">
            <a:extLst>
              <a:ext uri="{FF2B5EF4-FFF2-40B4-BE49-F238E27FC236}">
                <a16:creationId xmlns:a16="http://schemas.microsoft.com/office/drawing/2014/main" id="{185FC8A0-E36E-E241-32FD-8A290B435C5C}"/>
              </a:ext>
            </a:extLst>
          </p:cNvPr>
          <p:cNvSpPr>
            <a:spLocks noGrp="1" noChangeArrowheads="1"/>
          </p:cNvSpPr>
          <p:nvPr>
            <p:ph type="title"/>
          </p:nvPr>
        </p:nvSpPr>
        <p:spPr>
          <a:xfrm>
            <a:off x="539750" y="533400"/>
            <a:ext cx="3276600" cy="1143000"/>
          </a:xfrm>
        </p:spPr>
        <p:txBody>
          <a:bodyPr/>
          <a:lstStyle/>
          <a:p>
            <a:pPr algn="l" eaLnBrk="1" hangingPunct="1"/>
            <a:r>
              <a:rPr lang="zh-CN" altLang="en-US" b="1">
                <a:solidFill>
                  <a:schemeClr val="tx1"/>
                </a:solidFill>
                <a:effectLst/>
              </a:rPr>
              <a:t>聚焦系统</a:t>
            </a:r>
          </a:p>
        </p:txBody>
      </p:sp>
      <p:sp>
        <p:nvSpPr>
          <p:cNvPr id="27652" name="Rectangle 3">
            <a:extLst>
              <a:ext uri="{FF2B5EF4-FFF2-40B4-BE49-F238E27FC236}">
                <a16:creationId xmlns:a16="http://schemas.microsoft.com/office/drawing/2014/main" id="{3911CE8F-F63F-8662-227D-BD0594782AE6}"/>
              </a:ext>
            </a:extLst>
          </p:cNvPr>
          <p:cNvSpPr>
            <a:spLocks noGrp="1" noChangeArrowheads="1"/>
          </p:cNvSpPr>
          <p:nvPr>
            <p:ph type="body" idx="1"/>
          </p:nvPr>
        </p:nvSpPr>
        <p:spPr>
          <a:xfrm>
            <a:off x="34925" y="981075"/>
            <a:ext cx="9109075" cy="3657600"/>
          </a:xfrm>
        </p:spPr>
        <p:txBody>
          <a:bodyPr/>
          <a:lstStyle/>
          <a:p>
            <a:pPr algn="just" eaLnBrk="1" hangingPunct="1">
              <a:buFont typeface="Wingdings" panose="05000000000000000000" pitchFamily="2" charset="2"/>
              <a:buNone/>
            </a:pPr>
            <a:endParaRPr lang="zh-CN" altLang="en-US" sz="3600">
              <a:effectLst/>
            </a:endParaRPr>
          </a:p>
          <a:p>
            <a:pPr algn="just" eaLnBrk="1" hangingPunct="1">
              <a:buFont typeface="Wingdings" panose="05000000000000000000" pitchFamily="2" charset="2"/>
              <a:buNone/>
            </a:pPr>
            <a:r>
              <a:rPr lang="zh-CN" altLang="en-US" sz="2400" b="1">
                <a:effectLst/>
              </a:rPr>
              <a:t>通过电场和磁场控制电子束变细，保证亮点足够小，提高分辩率</a:t>
            </a:r>
          </a:p>
          <a:p>
            <a:pPr algn="just" eaLnBrk="1" hangingPunct="1">
              <a:buFont typeface="Wingdings" panose="05000000000000000000" pitchFamily="2" charset="2"/>
              <a:buNone/>
            </a:pPr>
            <a:endParaRPr lang="zh-CN" altLang="en-US" sz="2400" b="1">
              <a:effectLst/>
            </a:endParaRPr>
          </a:p>
          <a:p>
            <a:pPr algn="just" eaLnBrk="1" hangingPunct="1">
              <a:buFont typeface="Wingdings" panose="05000000000000000000" pitchFamily="2" charset="2"/>
              <a:buNone/>
            </a:pPr>
            <a:r>
              <a:rPr lang="zh-CN" altLang="en-US" sz="4800">
                <a:effectLst/>
              </a:rPr>
              <a:t>	 </a:t>
            </a:r>
            <a:r>
              <a:rPr lang="zh-CN" altLang="en-US" sz="4400" b="1">
                <a:effectLst/>
              </a:rPr>
              <a:t>加速电极</a:t>
            </a:r>
          </a:p>
          <a:p>
            <a:pPr algn="just" eaLnBrk="1" hangingPunct="1">
              <a:buFont typeface="Wingdings" panose="05000000000000000000" pitchFamily="2" charset="2"/>
              <a:buNone/>
            </a:pPr>
            <a:r>
              <a:rPr lang="zh-CN" altLang="en-US" sz="2400" b="1">
                <a:effectLst/>
              </a:rPr>
              <a:t> 加正的高压电（几万伏）</a:t>
            </a:r>
          </a:p>
          <a:p>
            <a:pPr algn="just" eaLnBrk="1" hangingPunct="1">
              <a:buFont typeface="Wingdings" panose="05000000000000000000" pitchFamily="2" charset="2"/>
              <a:buNone/>
            </a:pPr>
            <a:r>
              <a:rPr lang="zh-CN" altLang="en-US" sz="2400" b="1">
                <a:effectLst/>
              </a:rPr>
              <a:t> 使电子束高速运动</a:t>
            </a:r>
            <a:r>
              <a:rPr lang="zh-CN" altLang="en-US">
                <a:effectLst/>
              </a:rPr>
              <a:t> </a:t>
            </a:r>
          </a:p>
        </p:txBody>
      </p:sp>
      <p:pic>
        <p:nvPicPr>
          <p:cNvPr id="27653" name="Picture 4" descr="1p9">
            <a:extLst>
              <a:ext uri="{FF2B5EF4-FFF2-40B4-BE49-F238E27FC236}">
                <a16:creationId xmlns:a16="http://schemas.microsoft.com/office/drawing/2014/main" id="{AAD82006-C97F-3455-296E-CD6B03DD4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2420938"/>
            <a:ext cx="52197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5">
            <a:extLst>
              <a:ext uri="{FF2B5EF4-FFF2-40B4-BE49-F238E27FC236}">
                <a16:creationId xmlns:a16="http://schemas.microsoft.com/office/drawing/2014/main" id="{84AF7AAD-88B0-FDA6-40D0-6930A02D3C4D}"/>
              </a:ext>
            </a:extLst>
          </p:cNvPr>
          <p:cNvSpPr>
            <a:spLocks noChangeArrowheads="1"/>
          </p:cNvSpPr>
          <p:nvPr/>
        </p:nvSpPr>
        <p:spPr bwMode="auto">
          <a:xfrm>
            <a:off x="-252413" y="5373688"/>
            <a:ext cx="9144001"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hlink"/>
              </a:buClr>
              <a:buSzPct val="90000"/>
              <a:buFont typeface="Wingdings" panose="05000000000000000000" pitchFamily="2" charset="2"/>
              <a:buNone/>
            </a:pPr>
            <a:r>
              <a:rPr lang="zh-CN" altLang="en-US" sz="2400" b="1"/>
              <a:t>    控制静电场或磁场，使电子束产生偏转，最大偏转角是衡量系统性能的最重要的指标，显示器长短与此有关。</a:t>
            </a:r>
          </a:p>
        </p:txBody>
      </p:sp>
      <p:sp>
        <p:nvSpPr>
          <p:cNvPr id="27655" name="Rectangle 6">
            <a:extLst>
              <a:ext uri="{FF2B5EF4-FFF2-40B4-BE49-F238E27FC236}">
                <a16:creationId xmlns:a16="http://schemas.microsoft.com/office/drawing/2014/main" id="{9A315CB0-CDAE-C5FF-87D7-40DF1BF98FE3}"/>
              </a:ext>
            </a:extLst>
          </p:cNvPr>
          <p:cNvSpPr>
            <a:spLocks noChangeArrowheads="1"/>
          </p:cNvSpPr>
          <p:nvPr/>
        </p:nvSpPr>
        <p:spPr bwMode="auto">
          <a:xfrm>
            <a:off x="539750" y="4302125"/>
            <a:ext cx="27336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b="1"/>
              <a:t>偏转系统</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A085ECF6-7940-7739-EB42-CEBC796C5A7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A11055A0-EBDA-42C4-8573-50C85B90AE5D}" type="slidenum">
              <a:rPr lang="zh-CN" altLang="en-US" smtClean="0"/>
              <a:pPr eaLnBrk="1" hangingPunct="1">
                <a:defRPr/>
              </a:pPr>
              <a:t>23</a:t>
            </a:fld>
            <a:endParaRPr lang="en-US" altLang="zh-CN"/>
          </a:p>
        </p:txBody>
      </p:sp>
      <p:sp>
        <p:nvSpPr>
          <p:cNvPr id="137218" name="Rectangle 2">
            <a:extLst>
              <a:ext uri="{FF2B5EF4-FFF2-40B4-BE49-F238E27FC236}">
                <a16:creationId xmlns:a16="http://schemas.microsoft.com/office/drawing/2014/main" id="{12BA974A-07D1-87A1-3A82-DD9A90EDD90F}"/>
              </a:ext>
            </a:extLst>
          </p:cNvPr>
          <p:cNvSpPr>
            <a:spLocks noGrp="1" noChangeArrowheads="1"/>
          </p:cNvSpPr>
          <p:nvPr>
            <p:ph type="title" idx="4294967295"/>
          </p:nvPr>
        </p:nvSpPr>
        <p:spPr>
          <a:xfrm>
            <a:off x="228600" y="533400"/>
            <a:ext cx="3810000" cy="1143000"/>
          </a:xfrm>
        </p:spPr>
        <p:txBody>
          <a:bodyPr/>
          <a:lstStyle/>
          <a:p>
            <a:pPr eaLnBrk="1" hangingPunct="1">
              <a:defRPr/>
            </a:pPr>
            <a:r>
              <a:rPr lang="zh-CN" altLang="en-US" b="1" dirty="0">
                <a:solidFill>
                  <a:srgbClr val="FFCC00"/>
                </a:solidFill>
              </a:rPr>
              <a:t>荧光屏</a:t>
            </a:r>
            <a:br>
              <a:rPr lang="zh-CN" altLang="en-US" sz="5400" dirty="0">
                <a:solidFill>
                  <a:srgbClr val="FFCC00"/>
                </a:solidFill>
              </a:rPr>
            </a:br>
            <a:endParaRPr lang="zh-CN" altLang="en-US" dirty="0"/>
          </a:p>
        </p:txBody>
      </p:sp>
      <p:sp>
        <p:nvSpPr>
          <p:cNvPr id="137219" name="Text Box 3">
            <a:extLst>
              <a:ext uri="{FF2B5EF4-FFF2-40B4-BE49-F238E27FC236}">
                <a16:creationId xmlns:a16="http://schemas.microsoft.com/office/drawing/2014/main" id="{1A9486D2-B392-0C98-2492-D002922C69D4}"/>
              </a:ext>
            </a:extLst>
          </p:cNvPr>
          <p:cNvSpPr txBox="1">
            <a:spLocks noChangeArrowheads="1"/>
          </p:cNvSpPr>
          <p:nvPr/>
        </p:nvSpPr>
        <p:spPr bwMode="auto">
          <a:xfrm>
            <a:off x="-325438" y="1219200"/>
            <a:ext cx="9469438" cy="5354638"/>
          </a:xfrm>
          <a:prstGeom prst="rect">
            <a:avLst/>
          </a:prstGeom>
          <a:noFill/>
          <a:ln w="9525">
            <a:noFill/>
            <a:miter lim="800000"/>
            <a:headEnd/>
            <a:tailEnd/>
          </a:ln>
          <a:effectLst/>
        </p:spPr>
        <p:txBody>
          <a:bodyPr>
            <a:spAutoFit/>
          </a:bodyPr>
          <a:lstStyle/>
          <a:p>
            <a:pPr eaLnBrk="1" hangingPunct="1">
              <a:defRPr/>
            </a:pPr>
            <a:r>
              <a:rPr kumimoji="1" lang="zh-CN" altLang="en-US" b="1" dirty="0">
                <a:solidFill>
                  <a:srgbClr val="FFFF00"/>
                </a:solidFill>
                <a:latin typeface="Times New Roman" pitchFamily="18" charset="0"/>
              </a:rPr>
              <a:t>   	  </a:t>
            </a:r>
            <a:r>
              <a:rPr kumimoji="1" lang="zh-CN" altLang="en-US" b="1" dirty="0">
                <a:latin typeface="Times New Roman" pitchFamily="18" charset="0"/>
              </a:rPr>
              <a:t>荧光物质：吸收电子束而发光</a:t>
            </a:r>
          </a:p>
          <a:p>
            <a:pPr lvl="2" eaLnBrk="1" hangingPunct="1">
              <a:spcBef>
                <a:spcPct val="20000"/>
              </a:spcBef>
              <a:buClr>
                <a:schemeClr val="accent1"/>
              </a:buClr>
              <a:buSzPct val="60000"/>
              <a:buFont typeface="Wingdings" pitchFamily="2" charset="2"/>
              <a:buChar char="l"/>
              <a:defRPr/>
            </a:pPr>
            <a:r>
              <a:rPr kumimoji="1" lang="zh-CN" altLang="en-US" b="1" dirty="0">
                <a:latin typeface="Times New Roman" pitchFamily="18" charset="0"/>
              </a:rPr>
              <a:t>余辉时间：持续发光时间，电子束离开某点后，该点的亮度值衰减到初始值	</a:t>
            </a:r>
          </a:p>
          <a:p>
            <a:pPr lvl="2" eaLnBrk="1" hangingPunct="1">
              <a:spcBef>
                <a:spcPct val="20000"/>
              </a:spcBef>
              <a:buClr>
                <a:schemeClr val="accent1"/>
              </a:buClr>
              <a:buSzPct val="60000"/>
              <a:buFont typeface="Wingdings" pitchFamily="2" charset="2"/>
              <a:buChar char="l"/>
              <a:defRPr/>
            </a:pPr>
            <a:r>
              <a:rPr kumimoji="1" lang="zh-CN" altLang="en-US" b="1" dirty="0">
                <a:latin typeface="Times New Roman" pitchFamily="18" charset="0"/>
              </a:rPr>
              <a:t>刷新(</a:t>
            </a:r>
            <a:r>
              <a:rPr kumimoji="1" lang="en-US" altLang="zh-CN" b="1" dirty="0">
                <a:latin typeface="Times New Roman" pitchFamily="18" charset="0"/>
              </a:rPr>
              <a:t>Refresh)：</a:t>
            </a:r>
            <a:r>
              <a:rPr kumimoji="1" lang="zh-CN" altLang="en-US" b="1" dirty="0">
                <a:latin typeface="Times New Roman" pitchFamily="18" charset="0"/>
              </a:rPr>
              <a:t>为了让荧光物质保持一个稳定的亮度值</a:t>
            </a:r>
          </a:p>
          <a:p>
            <a:pPr lvl="2" eaLnBrk="1" hangingPunct="1">
              <a:spcBef>
                <a:spcPct val="20000"/>
              </a:spcBef>
              <a:buClr>
                <a:schemeClr val="accent1"/>
              </a:buClr>
              <a:buSzPct val="60000"/>
              <a:buFont typeface="Wingdings" pitchFamily="2" charset="2"/>
              <a:buChar char="l"/>
              <a:defRPr/>
            </a:pPr>
            <a:r>
              <a:rPr kumimoji="1" lang="zh-CN" altLang="en-US" b="1" dirty="0">
                <a:latin typeface="Times New Roman" pitchFamily="18" charset="0"/>
              </a:rPr>
              <a:t>刷新频率：每秒钟重绘屏幕的次数，显示器对图像进行更新的速率</a:t>
            </a:r>
          </a:p>
          <a:p>
            <a:pPr lvl="4" eaLnBrk="1" hangingPunct="1">
              <a:spcBef>
                <a:spcPct val="20000"/>
              </a:spcBef>
              <a:buClr>
                <a:schemeClr val="accent1"/>
              </a:buClr>
              <a:buSzPct val="60000"/>
              <a:buFont typeface="Wingdings" pitchFamily="2" charset="2"/>
              <a:buChar char="l"/>
              <a:defRPr/>
            </a:pPr>
            <a:r>
              <a:rPr kumimoji="1" lang="zh-CN" altLang="en-US" b="1" dirty="0">
                <a:latin typeface="Times New Roman" pitchFamily="18" charset="0"/>
              </a:rPr>
              <a:t>     </a:t>
            </a:r>
            <a:r>
              <a:rPr kumimoji="1" lang="en-US" altLang="zh-CN" b="1" dirty="0">
                <a:latin typeface="Times New Roman" pitchFamily="18" charset="0"/>
              </a:rPr>
              <a:t>60~120Hz</a:t>
            </a:r>
            <a:r>
              <a:rPr kumimoji="1" lang="zh-CN" altLang="en-US" b="1" dirty="0">
                <a:latin typeface="Times New Roman" pitchFamily="18" charset="0"/>
              </a:rPr>
              <a:t>之间（低于</a:t>
            </a:r>
            <a:r>
              <a:rPr kumimoji="1" lang="en-US" altLang="zh-CN" b="1" dirty="0">
                <a:latin typeface="Times New Roman" pitchFamily="18" charset="0"/>
              </a:rPr>
              <a:t>72Hz</a:t>
            </a:r>
            <a:r>
              <a:rPr kumimoji="1" lang="zh-CN" altLang="en-US" b="1" dirty="0">
                <a:latin typeface="Times New Roman" pitchFamily="18" charset="0"/>
              </a:rPr>
              <a:t>普遍会有闪烁感）</a:t>
            </a:r>
          </a:p>
          <a:p>
            <a:pPr lvl="4" eaLnBrk="1" hangingPunct="1">
              <a:spcBef>
                <a:spcPct val="20000"/>
              </a:spcBef>
              <a:buClr>
                <a:schemeClr val="accent1"/>
              </a:buClr>
              <a:buSzPct val="60000"/>
              <a:buFont typeface="Wingdings" pitchFamily="2" charset="2"/>
              <a:buChar char="l"/>
              <a:defRPr/>
            </a:pPr>
            <a:endParaRPr kumimoji="1" lang="zh-CN" altLang="en-US" b="1" dirty="0">
              <a:latin typeface="Times New Roman" pitchFamily="18" charset="0"/>
            </a:endParaRPr>
          </a:p>
          <a:p>
            <a:pPr lvl="4" eaLnBrk="1" hangingPunct="1">
              <a:spcBef>
                <a:spcPct val="20000"/>
              </a:spcBef>
              <a:buClr>
                <a:schemeClr val="accent1"/>
              </a:buClr>
              <a:buSzPct val="60000"/>
              <a:buFont typeface="Wingdings" pitchFamily="2" charset="2"/>
              <a:buChar char="l"/>
              <a:defRPr/>
            </a:pPr>
            <a:endParaRPr kumimoji="1" lang="zh-CN" altLang="en-US" b="1" dirty="0">
              <a:latin typeface="Times New Roman" pitchFamily="18" charset="0"/>
            </a:endParaRPr>
          </a:p>
          <a:p>
            <a:pPr lvl="4" eaLnBrk="1" hangingPunct="1">
              <a:spcBef>
                <a:spcPct val="20000"/>
              </a:spcBef>
              <a:buClr>
                <a:schemeClr val="accent1"/>
              </a:buClr>
              <a:buSzPct val="60000"/>
              <a:buFont typeface="Wingdings" pitchFamily="2" charset="2"/>
              <a:buChar char="l"/>
              <a:defRPr/>
            </a:pPr>
            <a:endParaRPr kumimoji="1" lang="zh-CN" altLang="en-US" b="1" dirty="0">
              <a:latin typeface="Times New Roman" pitchFamily="18" charset="0"/>
            </a:endParaRPr>
          </a:p>
          <a:p>
            <a:pPr lvl="2" eaLnBrk="1" hangingPunct="1">
              <a:spcBef>
                <a:spcPct val="20000"/>
              </a:spcBef>
              <a:buClr>
                <a:schemeClr val="accent1"/>
              </a:buClr>
              <a:buSzPct val="60000"/>
              <a:buFont typeface="Wingdings" pitchFamily="2" charset="2"/>
              <a:buChar char="l"/>
              <a:defRPr/>
            </a:pPr>
            <a:r>
              <a:rPr kumimoji="1" lang="zh-CN" altLang="en-US" b="1" dirty="0">
                <a:latin typeface="Times New Roman" pitchFamily="18" charset="0"/>
              </a:rPr>
              <a:t>视频电子标准协会</a:t>
            </a:r>
            <a:r>
              <a:rPr kumimoji="1" lang="en-US" altLang="zh-CN" b="1" dirty="0">
                <a:latin typeface="Times New Roman" pitchFamily="18" charset="0"/>
              </a:rPr>
              <a:t>(VESA)</a:t>
            </a:r>
            <a:r>
              <a:rPr kumimoji="1" lang="zh-CN" altLang="en-US" b="1" dirty="0">
                <a:latin typeface="Times New Roman" pitchFamily="18" charset="0"/>
              </a:rPr>
              <a:t>对显示器的时序进行了规范</a:t>
            </a:r>
          </a:p>
          <a:p>
            <a:pPr lvl="3" eaLnBrk="1" hangingPunct="1">
              <a:spcBef>
                <a:spcPct val="20000"/>
              </a:spcBef>
              <a:buClr>
                <a:schemeClr val="accent1"/>
              </a:buClr>
              <a:buSzPct val="60000"/>
              <a:buFont typeface="Wingdings" pitchFamily="2" charset="2"/>
              <a:buChar char="l"/>
              <a:defRPr/>
            </a:pPr>
            <a:r>
              <a:rPr kumimoji="1" lang="zh-CN" altLang="en-US" b="1" dirty="0">
                <a:latin typeface="Times New Roman" pitchFamily="18" charset="0"/>
              </a:rPr>
              <a:t>例如， </a:t>
            </a:r>
            <a:r>
              <a:rPr kumimoji="1" lang="en-US" altLang="zh-CN" b="1" dirty="0">
                <a:latin typeface="Times New Roman" pitchFamily="18" charset="0"/>
              </a:rPr>
              <a:t>75Hz</a:t>
            </a:r>
            <a:r>
              <a:rPr kumimoji="1" lang="zh-CN" altLang="en-US" b="1" dirty="0">
                <a:latin typeface="Times New Roman" pitchFamily="18" charset="0"/>
              </a:rPr>
              <a:t>时</a:t>
            </a:r>
            <a:r>
              <a:rPr kumimoji="1" lang="en-US" altLang="zh-CN" b="1" dirty="0">
                <a:latin typeface="Times New Roman" pitchFamily="18" charset="0"/>
              </a:rPr>
              <a:t>1280*1024</a:t>
            </a:r>
            <a:r>
              <a:rPr kumimoji="1" lang="zh-CN" altLang="en-US" b="1" dirty="0">
                <a:latin typeface="Times New Roman" pitchFamily="18" charset="0"/>
              </a:rPr>
              <a:t>分辨率显示的</a:t>
            </a:r>
            <a:r>
              <a:rPr kumimoji="1" lang="en-US" altLang="zh-CN" b="1" dirty="0">
                <a:latin typeface="Arial" charset="0"/>
              </a:rPr>
              <a:t>VESA</a:t>
            </a:r>
            <a:r>
              <a:rPr kumimoji="1" lang="zh-CN" altLang="en-US" b="1" dirty="0">
                <a:latin typeface="Arial" charset="0"/>
              </a:rPr>
              <a:t>标准是</a:t>
            </a:r>
            <a:r>
              <a:rPr kumimoji="1" lang="zh-CN" altLang="en-US" b="1" dirty="0">
                <a:latin typeface="Times New Roman" pitchFamily="18" charset="0"/>
              </a:rPr>
              <a:t>屏幕每</a:t>
            </a:r>
            <a:r>
              <a:rPr kumimoji="1" lang="en-US" altLang="zh-CN" b="1" dirty="0">
                <a:latin typeface="Times New Roman" pitchFamily="18" charset="0"/>
              </a:rPr>
              <a:t>13.33ms</a:t>
            </a:r>
            <a:r>
              <a:rPr kumimoji="1" lang="zh-CN" altLang="en-US" b="1" dirty="0">
                <a:latin typeface="Times New Roman" pitchFamily="18" charset="0"/>
              </a:rPr>
              <a:t>更新一次</a:t>
            </a:r>
            <a:endParaRPr kumimoji="1" lang="en-US" altLang="zh-CN" b="1" dirty="0">
              <a:latin typeface="Times New Roman" pitchFamily="18" charset="0"/>
            </a:endParaRPr>
          </a:p>
          <a:p>
            <a:pPr lvl="2" eaLnBrk="1" hangingPunct="1">
              <a:spcBef>
                <a:spcPct val="20000"/>
              </a:spcBef>
              <a:buClr>
                <a:schemeClr val="accent1"/>
              </a:buClr>
              <a:buSzPct val="60000"/>
              <a:buFont typeface="Wingdings" pitchFamily="2" charset="2"/>
              <a:buChar char="l"/>
              <a:defRPr/>
            </a:pPr>
            <a:r>
              <a:rPr kumimoji="1" lang="zh-CN" altLang="en-US" b="1" dirty="0">
                <a:latin typeface="Times New Roman" pitchFamily="18" charset="0"/>
              </a:rPr>
              <a:t>像素(</a:t>
            </a:r>
            <a:r>
              <a:rPr kumimoji="1" lang="en-US" altLang="zh-CN" b="1" dirty="0">
                <a:latin typeface="Times New Roman" pitchFamily="18" charset="0"/>
              </a:rPr>
              <a:t>Pixel)：</a:t>
            </a:r>
            <a:r>
              <a:rPr kumimoji="1" lang="zh-CN" altLang="en-US" b="1" dirty="0">
                <a:latin typeface="Times New Roman" pitchFamily="18" charset="0"/>
              </a:rPr>
              <a:t>构成屏幕（图像）的最小元素</a:t>
            </a:r>
          </a:p>
          <a:p>
            <a:pPr lvl="2" eaLnBrk="1" hangingPunct="1">
              <a:spcBef>
                <a:spcPct val="20000"/>
              </a:spcBef>
              <a:buClr>
                <a:schemeClr val="accent1"/>
              </a:buClr>
              <a:buSzPct val="60000"/>
              <a:buFont typeface="Wingdings" pitchFamily="2" charset="2"/>
              <a:buChar char="l"/>
              <a:defRPr/>
            </a:pPr>
            <a:r>
              <a:rPr kumimoji="1" lang="zh-CN" altLang="en-US" b="1" dirty="0">
                <a:latin typeface="Times New Roman" pitchFamily="18" charset="0"/>
              </a:rPr>
              <a:t>分辨率(</a:t>
            </a:r>
            <a:r>
              <a:rPr kumimoji="1" lang="en-US" altLang="zh-CN" b="1" dirty="0">
                <a:latin typeface="Times New Roman" pitchFamily="18" charset="0"/>
              </a:rPr>
              <a:t>Resolution)：CRT</a:t>
            </a:r>
            <a:r>
              <a:rPr kumimoji="1" lang="zh-CN" altLang="en-US" b="1" dirty="0">
                <a:latin typeface="Times New Roman" pitchFamily="18" charset="0"/>
              </a:rPr>
              <a:t>在水平或竖直方向单位长度上能识别的最大像素个数</a:t>
            </a:r>
          </a:p>
          <a:p>
            <a:pPr lvl="2" eaLnBrk="1" hangingPunct="1">
              <a:spcBef>
                <a:spcPct val="20000"/>
              </a:spcBef>
              <a:buClr>
                <a:schemeClr val="accent1"/>
              </a:buClr>
              <a:buSzPct val="60000"/>
              <a:buFont typeface="Wingdings" pitchFamily="2" charset="2"/>
              <a:buNone/>
              <a:defRPr/>
            </a:pPr>
            <a:r>
              <a:rPr kumimoji="1" lang="zh-CN" altLang="en-US" b="1" dirty="0">
                <a:latin typeface="Times New Roman" pitchFamily="18" charset="0"/>
              </a:rPr>
              <a:t>                                       单位通常为</a:t>
            </a:r>
            <a:r>
              <a:rPr kumimoji="1" lang="en-US" altLang="zh-CN" b="1" dirty="0" err="1">
                <a:latin typeface="Times New Roman" pitchFamily="18" charset="0"/>
              </a:rPr>
              <a:t>dpi（dots</a:t>
            </a:r>
            <a:r>
              <a:rPr kumimoji="1" lang="en-US" altLang="zh-CN" b="1" dirty="0">
                <a:latin typeface="Times New Roman" pitchFamily="18" charset="0"/>
              </a:rPr>
              <a:t> per inch)。</a:t>
            </a:r>
          </a:p>
          <a:p>
            <a:pPr lvl="2" eaLnBrk="1" hangingPunct="1">
              <a:spcBef>
                <a:spcPct val="20000"/>
              </a:spcBef>
              <a:buClr>
                <a:schemeClr val="accent1"/>
              </a:buClr>
              <a:buSzPct val="60000"/>
              <a:buFont typeface="Wingdings" pitchFamily="2" charset="2"/>
              <a:buNone/>
              <a:defRPr/>
            </a:pPr>
            <a:r>
              <a:rPr kumimoji="1" lang="zh-CN" altLang="en-US" b="1" dirty="0">
                <a:latin typeface="Times New Roman" pitchFamily="18" charset="0"/>
              </a:rPr>
              <a:t>            在假定屏幕尺寸一定的情况下，也可用整个屏幕所能容纳的像素个数描述</a:t>
            </a:r>
          </a:p>
          <a:p>
            <a:pPr lvl="2" eaLnBrk="1" hangingPunct="1">
              <a:spcBef>
                <a:spcPct val="20000"/>
              </a:spcBef>
              <a:buClr>
                <a:schemeClr val="accent1"/>
              </a:buClr>
              <a:buSzPct val="60000"/>
              <a:buFont typeface="Wingdings" pitchFamily="2" charset="2"/>
              <a:buNone/>
              <a:defRPr/>
            </a:pPr>
            <a:r>
              <a:rPr kumimoji="1" lang="zh-CN" altLang="en-US" b="1" dirty="0">
                <a:latin typeface="Times New Roman" pitchFamily="18" charset="0"/>
              </a:rPr>
              <a:t>            如640*480，800*600，1024*768，1280*1024等等</a:t>
            </a:r>
            <a:br>
              <a:rPr kumimoji="1" lang="zh-CN" altLang="en-US" sz="2400" dirty="0">
                <a:effectLst>
                  <a:outerShdw blurRad="38100" dist="38100" dir="2700000" algn="tl">
                    <a:srgbClr val="000000"/>
                  </a:outerShdw>
                </a:effectLst>
                <a:latin typeface="Arial" charset="0"/>
              </a:rPr>
            </a:br>
            <a:endParaRPr kumimoji="1" lang="zh-CN" altLang="en-US" sz="2400" dirty="0">
              <a:effectLst>
                <a:outerShdw blurRad="38100" dist="38100" dir="2700000" algn="tl">
                  <a:srgbClr val="000000"/>
                </a:outerShdw>
              </a:effectLst>
              <a:latin typeface="Arial" charset="0"/>
            </a:endParaRPr>
          </a:p>
        </p:txBody>
      </p:sp>
      <p:sp>
        <p:nvSpPr>
          <p:cNvPr id="28677" name="Text Box 4">
            <a:extLst>
              <a:ext uri="{FF2B5EF4-FFF2-40B4-BE49-F238E27FC236}">
                <a16:creationId xmlns:a16="http://schemas.microsoft.com/office/drawing/2014/main" id="{607EBD73-7BDE-D3D5-4E96-933EEEBE9B73}"/>
              </a:ext>
            </a:extLst>
          </p:cNvPr>
          <p:cNvSpPr txBox="1">
            <a:spLocks noChangeArrowheads="1"/>
          </p:cNvSpPr>
          <p:nvPr/>
        </p:nvSpPr>
        <p:spPr bwMode="auto">
          <a:xfrm>
            <a:off x="971550" y="2997200"/>
            <a:ext cx="7272338" cy="7016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solidFill>
                  <a:schemeClr val="bg2"/>
                </a:solidFill>
                <a:latin typeface="Times New Roman" panose="02020603050405020304" pitchFamily="18" charset="0"/>
              </a:rPr>
              <a:t>某种</a:t>
            </a:r>
            <a:r>
              <a:rPr kumimoji="1" lang="en-US" altLang="zh-CN" sz="2000" b="1">
                <a:solidFill>
                  <a:schemeClr val="bg2"/>
                </a:solidFill>
                <a:latin typeface="Times New Roman" panose="02020603050405020304" pitchFamily="18" charset="0"/>
              </a:rPr>
              <a:t>CRT</a:t>
            </a:r>
            <a:r>
              <a:rPr kumimoji="1" lang="zh-CN" altLang="en-US" sz="2000" b="1">
                <a:solidFill>
                  <a:schemeClr val="bg2"/>
                </a:solidFill>
                <a:latin typeface="Times New Roman" panose="02020603050405020304" pitchFamily="18" charset="0"/>
              </a:rPr>
              <a:t>产生稳定图像所需要的最小刷新频率</a:t>
            </a:r>
          </a:p>
          <a:p>
            <a:pPr eaLnBrk="1" hangingPunct="1">
              <a:spcBef>
                <a:spcPct val="0"/>
              </a:spcBef>
              <a:buClrTx/>
              <a:buSzTx/>
              <a:buFontTx/>
              <a:buNone/>
            </a:pPr>
            <a:r>
              <a:rPr kumimoji="1" lang="zh-CN" altLang="en-US" sz="2000" b="1">
                <a:solidFill>
                  <a:schemeClr val="bg2"/>
                </a:solidFill>
                <a:latin typeface="Times New Roman" panose="02020603050405020304" pitchFamily="18" charset="0"/>
              </a:rPr>
              <a:t>=1秒/荧光物质的持续发光时间</a:t>
            </a:r>
            <a:endParaRPr kumimoji="1" lang="en-US" altLang="zh-CN" sz="2000" b="1">
              <a:solidFill>
                <a:schemeClr val="bg2"/>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3CDA23DA-03A4-454E-4ABD-28FAF54AF22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335090-CA92-4E50-90F5-6DBD431779A3}" type="slidenum">
              <a:rPr lang="zh-CN" altLang="en-US" sz="1200" smtClean="0">
                <a:effectLst/>
              </a:rPr>
              <a:pPr>
                <a:spcBef>
                  <a:spcPct val="0"/>
                </a:spcBef>
                <a:buClrTx/>
                <a:buSzTx/>
                <a:buFontTx/>
                <a:buNone/>
              </a:pPr>
              <a:t>24</a:t>
            </a:fld>
            <a:endParaRPr lang="en-US" altLang="zh-CN" sz="1200">
              <a:effectLst/>
            </a:endParaRPr>
          </a:p>
        </p:txBody>
      </p:sp>
      <p:sp>
        <p:nvSpPr>
          <p:cNvPr id="29699" name="Rectangle 3">
            <a:extLst>
              <a:ext uri="{FF2B5EF4-FFF2-40B4-BE49-F238E27FC236}">
                <a16:creationId xmlns:a16="http://schemas.microsoft.com/office/drawing/2014/main" id="{8A50F9D3-F6C6-43EC-CC0E-D661864249E4}"/>
              </a:ext>
            </a:extLst>
          </p:cNvPr>
          <p:cNvSpPr>
            <a:spLocks noGrp="1" noChangeArrowheads="1"/>
          </p:cNvSpPr>
          <p:nvPr>
            <p:ph type="body" idx="1"/>
          </p:nvPr>
        </p:nvSpPr>
        <p:spPr/>
        <p:txBody>
          <a:bodyPr/>
          <a:lstStyle/>
          <a:p>
            <a:pPr eaLnBrk="1" hangingPunct="1"/>
            <a:r>
              <a:rPr lang="zh-CN" altLang="en-US" b="1">
                <a:effectLst/>
              </a:rPr>
              <a:t>彩色</a:t>
            </a:r>
            <a:r>
              <a:rPr lang="en-US" altLang="zh-CN" b="1">
                <a:effectLst/>
              </a:rPr>
              <a:t>CRT</a:t>
            </a:r>
          </a:p>
          <a:p>
            <a:pPr lvl="1" eaLnBrk="1" hangingPunct="1"/>
            <a:r>
              <a:rPr lang="zh-CN" altLang="en-US" b="1">
                <a:effectLst/>
              </a:rPr>
              <a:t>渗透型</a:t>
            </a:r>
          </a:p>
          <a:p>
            <a:pPr lvl="2" eaLnBrk="1" hangingPunct="1"/>
            <a:r>
              <a:rPr lang="zh-CN" altLang="en-US" b="1">
                <a:effectLst/>
              </a:rPr>
              <a:t>常用于随机扫描显示器</a:t>
            </a:r>
          </a:p>
          <a:p>
            <a:pPr lvl="2" eaLnBrk="1" hangingPunct="1"/>
            <a:r>
              <a:rPr lang="zh-CN" altLang="en-US" b="1">
                <a:effectLst/>
              </a:rPr>
              <a:t>射线穿透法</a:t>
            </a:r>
          </a:p>
          <a:p>
            <a:pPr lvl="1" eaLnBrk="1" hangingPunct="1"/>
            <a:r>
              <a:rPr lang="zh-CN" altLang="en-US" b="1">
                <a:effectLst/>
              </a:rPr>
              <a:t>多枪型</a:t>
            </a:r>
          </a:p>
          <a:p>
            <a:pPr lvl="2" eaLnBrk="1" hangingPunct="1"/>
            <a:r>
              <a:rPr lang="zh-CN" altLang="en-US" b="1">
                <a:effectLst/>
              </a:rPr>
              <a:t>常用于光栅扫描显示器</a:t>
            </a:r>
          </a:p>
          <a:p>
            <a:pPr lvl="2" eaLnBrk="1" hangingPunct="1"/>
            <a:r>
              <a:rPr lang="zh-CN" altLang="en-US" b="1">
                <a:effectLst/>
              </a:rPr>
              <a:t>影孔板法</a:t>
            </a:r>
          </a:p>
          <a:p>
            <a:pPr eaLnBrk="1" hangingPunct="1"/>
            <a:endParaRPr lang="zh-CN" altLang="en-US">
              <a:effectLst/>
            </a:endParaRPr>
          </a:p>
        </p:txBody>
      </p:sp>
      <p:sp>
        <p:nvSpPr>
          <p:cNvPr id="29700" name="Rectangle 4">
            <a:extLst>
              <a:ext uri="{FF2B5EF4-FFF2-40B4-BE49-F238E27FC236}">
                <a16:creationId xmlns:a16="http://schemas.microsoft.com/office/drawing/2014/main" id="{0134AE0B-FC9C-440E-849F-BA374E5C0FCA}"/>
              </a:ext>
            </a:extLst>
          </p:cNvPr>
          <p:cNvSpPr>
            <a:spLocks noGrp="1" noChangeArrowheads="1"/>
          </p:cNvSpPr>
          <p:nvPr>
            <p:ph type="title"/>
          </p:nvPr>
        </p:nvSpPr>
        <p:spPr/>
        <p:txBody>
          <a:bodyPr lIns="92075" tIns="46038" rIns="92075" bIns="46038"/>
          <a:lstStyle/>
          <a:p>
            <a:pPr algn="l" eaLnBrk="1" hangingPunct="1"/>
            <a:r>
              <a:rPr lang="zh-CN" altLang="en-US" b="1">
                <a:solidFill>
                  <a:schemeClr val="tx1"/>
                </a:solidFill>
                <a:effectLst/>
              </a:rPr>
              <a:t>彩色阴极射线管</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901613E3-23A4-B8B3-C2A7-1570CDFBB1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6256814-6821-41CC-BA99-6C8657F791AB}" type="slidenum">
              <a:rPr lang="zh-CN" altLang="en-US" sz="1200" smtClean="0">
                <a:effectLst/>
              </a:rPr>
              <a:pPr>
                <a:spcBef>
                  <a:spcPct val="0"/>
                </a:spcBef>
                <a:buClrTx/>
                <a:buSzTx/>
                <a:buFontTx/>
                <a:buNone/>
              </a:pPr>
              <a:t>25</a:t>
            </a:fld>
            <a:endParaRPr lang="en-US" altLang="zh-CN" sz="1200">
              <a:effectLst/>
            </a:endParaRPr>
          </a:p>
        </p:txBody>
      </p:sp>
      <p:sp>
        <p:nvSpPr>
          <p:cNvPr id="30723" name="Rectangle 2">
            <a:extLst>
              <a:ext uri="{FF2B5EF4-FFF2-40B4-BE49-F238E27FC236}">
                <a16:creationId xmlns:a16="http://schemas.microsoft.com/office/drawing/2014/main" id="{082CB2EC-1B5B-9A63-8488-5622826E45F9}"/>
              </a:ext>
            </a:extLst>
          </p:cNvPr>
          <p:cNvSpPr>
            <a:spLocks noGrp="1" noChangeArrowheads="1"/>
          </p:cNvSpPr>
          <p:nvPr>
            <p:ph type="body" idx="1"/>
          </p:nvPr>
        </p:nvSpPr>
        <p:spPr>
          <a:xfrm>
            <a:off x="250825" y="476250"/>
            <a:ext cx="8305800" cy="2232025"/>
          </a:xfrm>
        </p:spPr>
        <p:txBody>
          <a:bodyPr/>
          <a:lstStyle/>
          <a:p>
            <a:pPr eaLnBrk="1" hangingPunct="1"/>
            <a:r>
              <a:rPr lang="zh-CN" altLang="en-US" sz="3600" b="1">
                <a:effectLst/>
              </a:rPr>
              <a:t>射线穿透法（</a:t>
            </a:r>
            <a:r>
              <a:rPr lang="en-US" altLang="zh-CN" sz="3600" b="1">
                <a:effectLst/>
              </a:rPr>
              <a:t>beam penetration</a:t>
            </a:r>
            <a:r>
              <a:rPr lang="zh-CN" altLang="en-US" sz="3600" b="1">
                <a:effectLst/>
              </a:rPr>
              <a:t>）</a:t>
            </a:r>
            <a:endParaRPr lang="en-US" altLang="zh-CN" sz="3600" b="1">
              <a:effectLst/>
            </a:endParaRPr>
          </a:p>
          <a:p>
            <a:pPr lvl="1" eaLnBrk="1" hangingPunct="1"/>
            <a:r>
              <a:rPr lang="zh-CN" altLang="en-US" sz="2400" b="1">
                <a:effectLst/>
              </a:rPr>
              <a:t>原理：</a:t>
            </a:r>
          </a:p>
          <a:p>
            <a:pPr lvl="1" eaLnBrk="1" hangingPunct="1"/>
            <a:r>
              <a:rPr lang="zh-CN" altLang="en-US" sz="2400" b="1">
                <a:effectLst/>
              </a:rPr>
              <a:t>两层荧光涂层，红色光和绿色光两种发光物质，不同速度电子束穿透荧光层的深浅，决定所产生的颜色</a:t>
            </a:r>
          </a:p>
          <a:p>
            <a:pPr lvl="1" eaLnBrk="1" hangingPunct="1"/>
            <a:endParaRPr lang="zh-CN" altLang="en-US" sz="2400">
              <a:effectLst/>
            </a:endParaRPr>
          </a:p>
        </p:txBody>
      </p:sp>
      <p:grpSp>
        <p:nvGrpSpPr>
          <p:cNvPr id="30724" name="Group 21">
            <a:extLst>
              <a:ext uri="{FF2B5EF4-FFF2-40B4-BE49-F238E27FC236}">
                <a16:creationId xmlns:a16="http://schemas.microsoft.com/office/drawing/2014/main" id="{BF72A5F9-3FDC-9019-3D03-98531653E07A}"/>
              </a:ext>
            </a:extLst>
          </p:cNvPr>
          <p:cNvGrpSpPr>
            <a:grpSpLocks/>
          </p:cNvGrpSpPr>
          <p:nvPr/>
        </p:nvGrpSpPr>
        <p:grpSpPr bwMode="auto">
          <a:xfrm>
            <a:off x="1447800" y="2422525"/>
            <a:ext cx="6318250" cy="2473325"/>
            <a:chOff x="912" y="1526"/>
            <a:chExt cx="3980" cy="1558"/>
          </a:xfrm>
        </p:grpSpPr>
        <p:sp>
          <p:nvSpPr>
            <p:cNvPr id="30727" name="Rectangle 3">
              <a:extLst>
                <a:ext uri="{FF2B5EF4-FFF2-40B4-BE49-F238E27FC236}">
                  <a16:creationId xmlns:a16="http://schemas.microsoft.com/office/drawing/2014/main" id="{416E7070-4217-59AE-BB7E-5B103D15470D}"/>
                </a:ext>
              </a:extLst>
            </p:cNvPr>
            <p:cNvSpPr>
              <a:spLocks noChangeArrowheads="1"/>
            </p:cNvSpPr>
            <p:nvPr/>
          </p:nvSpPr>
          <p:spPr bwMode="auto">
            <a:xfrm>
              <a:off x="2208" y="1958"/>
              <a:ext cx="336" cy="1056"/>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28" name="Rectangle 4">
              <a:extLst>
                <a:ext uri="{FF2B5EF4-FFF2-40B4-BE49-F238E27FC236}">
                  <a16:creationId xmlns:a16="http://schemas.microsoft.com/office/drawing/2014/main" id="{DF450179-2749-A600-5E6C-73680A0510CA}"/>
                </a:ext>
              </a:extLst>
            </p:cNvPr>
            <p:cNvSpPr>
              <a:spLocks noChangeArrowheads="1"/>
            </p:cNvSpPr>
            <p:nvPr/>
          </p:nvSpPr>
          <p:spPr bwMode="auto">
            <a:xfrm>
              <a:off x="2544" y="1958"/>
              <a:ext cx="336" cy="1056"/>
            </a:xfrm>
            <a:prstGeom prst="rect">
              <a:avLst/>
            </a:prstGeom>
            <a:solidFill>
              <a:srgbClr val="00FF00"/>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30729" name="Line 5">
              <a:extLst>
                <a:ext uri="{FF2B5EF4-FFF2-40B4-BE49-F238E27FC236}">
                  <a16:creationId xmlns:a16="http://schemas.microsoft.com/office/drawing/2014/main" id="{C4F6BC9C-3DDD-35DD-D973-7ADAF64769ED}"/>
                </a:ext>
              </a:extLst>
            </p:cNvPr>
            <p:cNvSpPr>
              <a:spLocks noChangeShapeType="1"/>
            </p:cNvSpPr>
            <p:nvPr/>
          </p:nvSpPr>
          <p:spPr bwMode="auto">
            <a:xfrm>
              <a:off x="912" y="2534"/>
              <a:ext cx="17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0" name="Text Box 6">
              <a:extLst>
                <a:ext uri="{FF2B5EF4-FFF2-40B4-BE49-F238E27FC236}">
                  <a16:creationId xmlns:a16="http://schemas.microsoft.com/office/drawing/2014/main" id="{7088B713-52FC-6FDE-71CB-911D300DF812}"/>
                </a:ext>
              </a:extLst>
            </p:cNvPr>
            <p:cNvSpPr txBox="1">
              <a:spLocks noChangeArrowheads="1"/>
            </p:cNvSpPr>
            <p:nvPr/>
          </p:nvSpPr>
          <p:spPr bwMode="auto">
            <a:xfrm>
              <a:off x="1244" y="2327"/>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rPr>
                <a:t>电子束</a:t>
              </a:r>
            </a:p>
          </p:txBody>
        </p:sp>
        <p:sp>
          <p:nvSpPr>
            <p:cNvPr id="30731" name="Text Box 7">
              <a:extLst>
                <a:ext uri="{FF2B5EF4-FFF2-40B4-BE49-F238E27FC236}">
                  <a16:creationId xmlns:a16="http://schemas.microsoft.com/office/drawing/2014/main" id="{4A2024E6-D16B-D805-75FE-367E7A29790C}"/>
                </a:ext>
              </a:extLst>
            </p:cNvPr>
            <p:cNvSpPr txBox="1">
              <a:spLocks noChangeArrowheads="1"/>
            </p:cNvSpPr>
            <p:nvPr/>
          </p:nvSpPr>
          <p:spPr bwMode="auto">
            <a:xfrm>
              <a:off x="2155" y="1536"/>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rPr>
                <a:t>荧光涂层</a:t>
              </a:r>
            </a:p>
          </p:txBody>
        </p:sp>
        <p:sp>
          <p:nvSpPr>
            <p:cNvPr id="30732" name="Rectangle 8">
              <a:extLst>
                <a:ext uri="{FF2B5EF4-FFF2-40B4-BE49-F238E27FC236}">
                  <a16:creationId xmlns:a16="http://schemas.microsoft.com/office/drawing/2014/main" id="{1E335C16-799A-327E-21EB-38A780DF55E9}"/>
                </a:ext>
              </a:extLst>
            </p:cNvPr>
            <p:cNvSpPr>
              <a:spLocks noChangeArrowheads="1"/>
            </p:cNvSpPr>
            <p:nvPr/>
          </p:nvSpPr>
          <p:spPr bwMode="auto">
            <a:xfrm>
              <a:off x="3312" y="1910"/>
              <a:ext cx="432" cy="24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33" name="Rectangle 9">
              <a:extLst>
                <a:ext uri="{FF2B5EF4-FFF2-40B4-BE49-F238E27FC236}">
                  <a16:creationId xmlns:a16="http://schemas.microsoft.com/office/drawing/2014/main" id="{09572FC7-D8B1-A166-A22F-81931F998F5A}"/>
                </a:ext>
              </a:extLst>
            </p:cNvPr>
            <p:cNvSpPr>
              <a:spLocks noChangeArrowheads="1"/>
            </p:cNvSpPr>
            <p:nvPr/>
          </p:nvSpPr>
          <p:spPr bwMode="auto">
            <a:xfrm>
              <a:off x="3312" y="2198"/>
              <a:ext cx="432" cy="240"/>
            </a:xfrm>
            <a:prstGeom prst="rect">
              <a:avLst/>
            </a:prstGeom>
            <a:solidFill>
              <a:srgbClr val="FF6600"/>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34" name="Rectangle 10">
              <a:extLst>
                <a:ext uri="{FF2B5EF4-FFF2-40B4-BE49-F238E27FC236}">
                  <a16:creationId xmlns:a16="http://schemas.microsoft.com/office/drawing/2014/main" id="{69722F2F-0AE3-DA61-9A19-1470495E9A9F}"/>
                </a:ext>
              </a:extLst>
            </p:cNvPr>
            <p:cNvSpPr>
              <a:spLocks noChangeArrowheads="1"/>
            </p:cNvSpPr>
            <p:nvPr/>
          </p:nvSpPr>
          <p:spPr bwMode="auto">
            <a:xfrm>
              <a:off x="3312" y="2486"/>
              <a:ext cx="432" cy="24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35" name="Rectangle 11">
              <a:extLst>
                <a:ext uri="{FF2B5EF4-FFF2-40B4-BE49-F238E27FC236}">
                  <a16:creationId xmlns:a16="http://schemas.microsoft.com/office/drawing/2014/main" id="{5B8C4B39-BC14-A682-F424-0C680C59316D}"/>
                </a:ext>
              </a:extLst>
            </p:cNvPr>
            <p:cNvSpPr>
              <a:spLocks noChangeArrowheads="1"/>
            </p:cNvSpPr>
            <p:nvPr/>
          </p:nvSpPr>
          <p:spPr bwMode="auto">
            <a:xfrm>
              <a:off x="3312" y="2822"/>
              <a:ext cx="432" cy="240"/>
            </a:xfrm>
            <a:prstGeom prst="rect">
              <a:avLst/>
            </a:prstGeom>
            <a:solidFill>
              <a:srgbClr val="00FF00"/>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36" name="Text Box 12">
              <a:extLst>
                <a:ext uri="{FF2B5EF4-FFF2-40B4-BE49-F238E27FC236}">
                  <a16:creationId xmlns:a16="http://schemas.microsoft.com/office/drawing/2014/main" id="{9A12FF27-6E03-88B9-ECC6-5301A96CBD6B}"/>
                </a:ext>
              </a:extLst>
            </p:cNvPr>
            <p:cNvSpPr txBox="1">
              <a:spLocks noChangeArrowheads="1"/>
            </p:cNvSpPr>
            <p:nvPr/>
          </p:nvSpPr>
          <p:spPr bwMode="auto">
            <a:xfrm>
              <a:off x="3115" y="1526"/>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rPr>
                <a:t>产生颜色</a:t>
              </a:r>
            </a:p>
          </p:txBody>
        </p:sp>
        <p:sp>
          <p:nvSpPr>
            <p:cNvPr id="30737" name="Text Box 13">
              <a:extLst>
                <a:ext uri="{FF2B5EF4-FFF2-40B4-BE49-F238E27FC236}">
                  <a16:creationId xmlns:a16="http://schemas.microsoft.com/office/drawing/2014/main" id="{3A2A4130-F4B8-1C4B-FB9A-2186CD3F6FA8}"/>
                </a:ext>
              </a:extLst>
            </p:cNvPr>
            <p:cNvSpPr txBox="1">
              <a:spLocks noChangeArrowheads="1"/>
            </p:cNvSpPr>
            <p:nvPr/>
          </p:nvSpPr>
          <p:spPr bwMode="auto">
            <a:xfrm>
              <a:off x="3785" y="1862"/>
              <a:ext cx="9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rPr>
                <a:t>低速电子束</a:t>
              </a:r>
            </a:p>
          </p:txBody>
        </p:sp>
        <p:sp>
          <p:nvSpPr>
            <p:cNvPr id="30738" name="Text Box 14">
              <a:extLst>
                <a:ext uri="{FF2B5EF4-FFF2-40B4-BE49-F238E27FC236}">
                  <a16:creationId xmlns:a16="http://schemas.microsoft.com/office/drawing/2014/main" id="{6661EF0C-4F85-1B8A-2023-7FB31CA30676}"/>
                </a:ext>
              </a:extLst>
            </p:cNvPr>
            <p:cNvSpPr txBox="1">
              <a:spLocks noChangeArrowheads="1"/>
            </p:cNvSpPr>
            <p:nvPr/>
          </p:nvSpPr>
          <p:spPr bwMode="auto">
            <a:xfrm>
              <a:off x="3800" y="2208"/>
              <a:ext cx="10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rPr>
                <a:t>较低速电子束</a:t>
              </a:r>
            </a:p>
          </p:txBody>
        </p:sp>
        <p:sp>
          <p:nvSpPr>
            <p:cNvPr id="30739" name="Text Box 15">
              <a:extLst>
                <a:ext uri="{FF2B5EF4-FFF2-40B4-BE49-F238E27FC236}">
                  <a16:creationId xmlns:a16="http://schemas.microsoft.com/office/drawing/2014/main" id="{C7E1A138-DE69-AE56-FC59-434070FD2ABB}"/>
                </a:ext>
              </a:extLst>
            </p:cNvPr>
            <p:cNvSpPr txBox="1">
              <a:spLocks noChangeArrowheads="1"/>
            </p:cNvSpPr>
            <p:nvPr/>
          </p:nvSpPr>
          <p:spPr bwMode="auto">
            <a:xfrm>
              <a:off x="3800" y="2496"/>
              <a:ext cx="10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rPr>
                <a:t>较高速电子束</a:t>
              </a:r>
            </a:p>
          </p:txBody>
        </p:sp>
        <p:sp>
          <p:nvSpPr>
            <p:cNvPr id="30740" name="Text Box 16">
              <a:extLst>
                <a:ext uri="{FF2B5EF4-FFF2-40B4-BE49-F238E27FC236}">
                  <a16:creationId xmlns:a16="http://schemas.microsoft.com/office/drawing/2014/main" id="{4C9113AB-CC86-6C39-98A3-A547491F62F8}"/>
                </a:ext>
              </a:extLst>
            </p:cNvPr>
            <p:cNvSpPr txBox="1">
              <a:spLocks noChangeArrowheads="1"/>
            </p:cNvSpPr>
            <p:nvPr/>
          </p:nvSpPr>
          <p:spPr bwMode="auto">
            <a:xfrm>
              <a:off x="3785" y="2832"/>
              <a:ext cx="9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rPr>
                <a:t>高速电子束</a:t>
              </a:r>
            </a:p>
          </p:txBody>
        </p:sp>
      </p:grpSp>
      <p:sp>
        <p:nvSpPr>
          <p:cNvPr id="30725" name="Text Box 17">
            <a:extLst>
              <a:ext uri="{FF2B5EF4-FFF2-40B4-BE49-F238E27FC236}">
                <a16:creationId xmlns:a16="http://schemas.microsoft.com/office/drawing/2014/main" id="{34AB2658-A1BD-B3F9-CFDF-295F9033F778}"/>
              </a:ext>
            </a:extLst>
          </p:cNvPr>
          <p:cNvSpPr txBox="1">
            <a:spLocks noChangeArrowheads="1"/>
          </p:cNvSpPr>
          <p:nvPr/>
        </p:nvSpPr>
        <p:spPr bwMode="auto">
          <a:xfrm>
            <a:off x="822325" y="249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30726" name="Rectangle 20">
            <a:extLst>
              <a:ext uri="{FF2B5EF4-FFF2-40B4-BE49-F238E27FC236}">
                <a16:creationId xmlns:a16="http://schemas.microsoft.com/office/drawing/2014/main" id="{30F7DC18-A6BB-2E50-3945-A8AF65862471}"/>
              </a:ext>
            </a:extLst>
          </p:cNvPr>
          <p:cNvSpPr>
            <a:spLocks noChangeArrowheads="1"/>
          </p:cNvSpPr>
          <p:nvPr/>
        </p:nvSpPr>
        <p:spPr bwMode="auto">
          <a:xfrm>
            <a:off x="684213" y="5265738"/>
            <a:ext cx="5327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lvl="1" eaLnBrk="1" hangingPunct="1">
              <a:spcBef>
                <a:spcPct val="0"/>
              </a:spcBef>
              <a:buFontTx/>
              <a:buNone/>
            </a:pPr>
            <a:r>
              <a:rPr kumimoji="1" lang="zh-CN" altLang="en-US" sz="2400" b="1">
                <a:latin typeface="Times New Roman" panose="02020603050405020304" pitchFamily="18" charset="0"/>
              </a:rPr>
              <a:t>应用：主要用于画线显示器</a:t>
            </a:r>
          </a:p>
          <a:p>
            <a:pPr lvl="1" eaLnBrk="1" hangingPunct="1">
              <a:spcBef>
                <a:spcPct val="0"/>
              </a:spcBef>
              <a:buFontTx/>
              <a:buNone/>
            </a:pPr>
            <a:r>
              <a:rPr kumimoji="1" lang="zh-CN" altLang="en-US" sz="2400" b="1">
                <a:latin typeface="Times New Roman" panose="02020603050405020304" pitchFamily="18" charset="0"/>
              </a:rPr>
              <a:t>优点：成本低</a:t>
            </a:r>
          </a:p>
          <a:p>
            <a:pPr lvl="1" eaLnBrk="1" hangingPunct="1">
              <a:spcBef>
                <a:spcPct val="0"/>
              </a:spcBef>
              <a:buFontTx/>
              <a:buNone/>
            </a:pPr>
            <a:r>
              <a:rPr kumimoji="1" lang="zh-CN" altLang="en-US" sz="2400" b="1">
                <a:latin typeface="Times New Roman" panose="02020603050405020304" pitchFamily="18" charset="0"/>
              </a:rPr>
              <a:t>缺点：只能产生有限几种颜色</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EC7D3D86-F823-519D-718D-315025A9A30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42BCA6-D65B-4810-A8A6-7FF8FAB2F1EE}" type="slidenum">
              <a:rPr lang="zh-CN" altLang="en-US" sz="1200" smtClean="0">
                <a:effectLst/>
              </a:rPr>
              <a:pPr>
                <a:spcBef>
                  <a:spcPct val="0"/>
                </a:spcBef>
                <a:buClrTx/>
                <a:buSzTx/>
                <a:buFontTx/>
                <a:buNone/>
              </a:pPr>
              <a:t>26</a:t>
            </a:fld>
            <a:endParaRPr lang="en-US" altLang="zh-CN" sz="1200">
              <a:effectLst/>
            </a:endParaRPr>
          </a:p>
        </p:txBody>
      </p:sp>
      <p:sp>
        <p:nvSpPr>
          <p:cNvPr id="31747" name="Rectangle 3">
            <a:extLst>
              <a:ext uri="{FF2B5EF4-FFF2-40B4-BE49-F238E27FC236}">
                <a16:creationId xmlns:a16="http://schemas.microsoft.com/office/drawing/2014/main" id="{D5A03C2C-A5E8-64AC-2527-82D0776EC560}"/>
              </a:ext>
            </a:extLst>
          </p:cNvPr>
          <p:cNvSpPr>
            <a:spLocks noGrp="1" noChangeArrowheads="1"/>
          </p:cNvSpPr>
          <p:nvPr>
            <p:ph type="body" idx="1"/>
          </p:nvPr>
        </p:nvSpPr>
        <p:spPr>
          <a:xfrm>
            <a:off x="395288" y="692150"/>
            <a:ext cx="8424862" cy="4924425"/>
          </a:xfrm>
        </p:spPr>
        <p:txBody>
          <a:bodyPr/>
          <a:lstStyle/>
          <a:p>
            <a:pPr eaLnBrk="1" hangingPunct="1"/>
            <a:r>
              <a:rPr lang="zh-CN" altLang="en-US" sz="3600" b="1">
                <a:effectLst/>
              </a:rPr>
              <a:t>影孔板法</a:t>
            </a:r>
          </a:p>
          <a:p>
            <a:pPr lvl="1" eaLnBrk="1" hangingPunct="1"/>
            <a:r>
              <a:rPr lang="zh-CN" altLang="en-US" sz="2400" b="1">
                <a:effectLst/>
              </a:rPr>
              <a:t>原理：</a:t>
            </a:r>
          </a:p>
          <a:p>
            <a:pPr lvl="1" eaLnBrk="1" hangingPunct="1"/>
            <a:r>
              <a:rPr lang="zh-CN" altLang="en-US" sz="2400" b="1">
                <a:effectLst/>
              </a:rPr>
              <a:t>影孔板被安装在荧光屏的内表面，用于精确定位像素的位置</a:t>
            </a:r>
          </a:p>
        </p:txBody>
      </p:sp>
      <p:grpSp>
        <p:nvGrpSpPr>
          <p:cNvPr id="31748" name="Group 14">
            <a:extLst>
              <a:ext uri="{FF2B5EF4-FFF2-40B4-BE49-F238E27FC236}">
                <a16:creationId xmlns:a16="http://schemas.microsoft.com/office/drawing/2014/main" id="{3239FC6D-97D2-E0D6-6EF7-14B52703A876}"/>
              </a:ext>
            </a:extLst>
          </p:cNvPr>
          <p:cNvGrpSpPr>
            <a:grpSpLocks/>
          </p:cNvGrpSpPr>
          <p:nvPr/>
        </p:nvGrpSpPr>
        <p:grpSpPr bwMode="auto">
          <a:xfrm>
            <a:off x="2640013" y="2895600"/>
            <a:ext cx="3916362" cy="2759075"/>
            <a:chOff x="1663" y="1824"/>
            <a:chExt cx="2467" cy="1738"/>
          </a:xfrm>
        </p:grpSpPr>
        <p:sp>
          <p:nvSpPr>
            <p:cNvPr id="31749" name="Rectangle 4">
              <a:extLst>
                <a:ext uri="{FF2B5EF4-FFF2-40B4-BE49-F238E27FC236}">
                  <a16:creationId xmlns:a16="http://schemas.microsoft.com/office/drawing/2014/main" id="{63053B22-63BD-03CA-6CFD-AB7539E35146}"/>
                </a:ext>
              </a:extLst>
            </p:cNvPr>
            <p:cNvSpPr>
              <a:spLocks noChangeArrowheads="1"/>
            </p:cNvSpPr>
            <p:nvPr/>
          </p:nvSpPr>
          <p:spPr bwMode="auto">
            <a:xfrm>
              <a:off x="2688" y="1824"/>
              <a:ext cx="96" cy="1200"/>
            </a:xfrm>
            <a:prstGeom prst="rect">
              <a:avLst/>
            </a:prstGeom>
            <a:solidFill>
              <a:srgbClr val="000000"/>
            </a:solidFill>
            <a:ln w="9525">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0" name="Rectangle 5">
              <a:extLst>
                <a:ext uri="{FF2B5EF4-FFF2-40B4-BE49-F238E27FC236}">
                  <a16:creationId xmlns:a16="http://schemas.microsoft.com/office/drawing/2014/main" id="{841F4239-6862-D4E5-6F44-6A88185BDEFD}"/>
                </a:ext>
              </a:extLst>
            </p:cNvPr>
            <p:cNvSpPr>
              <a:spLocks noChangeArrowheads="1"/>
            </p:cNvSpPr>
            <p:nvPr/>
          </p:nvSpPr>
          <p:spPr bwMode="auto">
            <a:xfrm>
              <a:off x="2832" y="1824"/>
              <a:ext cx="96" cy="1200"/>
            </a:xfrm>
            <a:prstGeom prst="rect">
              <a:avLst/>
            </a:prstGeom>
            <a:solidFill>
              <a:srgbClr val="FF9933"/>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1" name="Rectangle 6">
              <a:extLst>
                <a:ext uri="{FF2B5EF4-FFF2-40B4-BE49-F238E27FC236}">
                  <a16:creationId xmlns:a16="http://schemas.microsoft.com/office/drawing/2014/main" id="{7F0CE8BF-56AA-1E07-5C79-A60F58F246F8}"/>
                </a:ext>
              </a:extLst>
            </p:cNvPr>
            <p:cNvSpPr>
              <a:spLocks noChangeArrowheads="1"/>
            </p:cNvSpPr>
            <p:nvPr/>
          </p:nvSpPr>
          <p:spPr bwMode="auto">
            <a:xfrm>
              <a:off x="2928" y="1824"/>
              <a:ext cx="96" cy="1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2" name="Line 7">
              <a:extLst>
                <a:ext uri="{FF2B5EF4-FFF2-40B4-BE49-F238E27FC236}">
                  <a16:creationId xmlns:a16="http://schemas.microsoft.com/office/drawing/2014/main" id="{078A7F9B-510F-EB36-C3E2-87E16242DB2F}"/>
                </a:ext>
              </a:extLst>
            </p:cNvPr>
            <p:cNvSpPr>
              <a:spLocks noChangeShapeType="1"/>
            </p:cNvSpPr>
            <p:nvPr/>
          </p:nvSpPr>
          <p:spPr bwMode="auto">
            <a:xfrm flipH="1">
              <a:off x="3024" y="249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Line 8">
              <a:extLst>
                <a:ext uri="{FF2B5EF4-FFF2-40B4-BE49-F238E27FC236}">
                  <a16:creationId xmlns:a16="http://schemas.microsoft.com/office/drawing/2014/main" id="{F47F602F-3D3C-075F-DE22-F166E4CE81EA}"/>
                </a:ext>
              </a:extLst>
            </p:cNvPr>
            <p:cNvSpPr>
              <a:spLocks noChangeShapeType="1"/>
            </p:cNvSpPr>
            <p:nvPr/>
          </p:nvSpPr>
          <p:spPr bwMode="auto">
            <a:xfrm flipV="1">
              <a:off x="2880" y="302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Line 9">
              <a:extLst>
                <a:ext uri="{FF2B5EF4-FFF2-40B4-BE49-F238E27FC236}">
                  <a16:creationId xmlns:a16="http://schemas.microsoft.com/office/drawing/2014/main" id="{8437C0DC-4813-7D8A-EFC3-F904CF2A0FD0}"/>
                </a:ext>
              </a:extLst>
            </p:cNvPr>
            <p:cNvSpPr>
              <a:spLocks noChangeShapeType="1"/>
            </p:cNvSpPr>
            <p:nvPr/>
          </p:nvSpPr>
          <p:spPr bwMode="auto">
            <a:xfrm>
              <a:off x="2352" y="2496"/>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5" name="Text Box 10">
              <a:extLst>
                <a:ext uri="{FF2B5EF4-FFF2-40B4-BE49-F238E27FC236}">
                  <a16:creationId xmlns:a16="http://schemas.microsoft.com/office/drawing/2014/main" id="{523429A9-B3C5-EDBF-1331-610F1B97B412}"/>
                </a:ext>
              </a:extLst>
            </p:cNvPr>
            <p:cNvSpPr txBox="1">
              <a:spLocks noChangeArrowheads="1"/>
            </p:cNvSpPr>
            <p:nvPr/>
          </p:nvSpPr>
          <p:spPr bwMode="auto">
            <a:xfrm>
              <a:off x="3370" y="2350"/>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rPr>
                <a:t>外层玻璃</a:t>
              </a:r>
            </a:p>
          </p:txBody>
        </p:sp>
        <p:sp>
          <p:nvSpPr>
            <p:cNvPr id="31756" name="Text Box 11">
              <a:extLst>
                <a:ext uri="{FF2B5EF4-FFF2-40B4-BE49-F238E27FC236}">
                  <a16:creationId xmlns:a16="http://schemas.microsoft.com/office/drawing/2014/main" id="{9121AF79-6646-D5A0-954B-BA3B02870543}"/>
                </a:ext>
              </a:extLst>
            </p:cNvPr>
            <p:cNvSpPr txBox="1">
              <a:spLocks noChangeArrowheads="1"/>
            </p:cNvSpPr>
            <p:nvPr/>
          </p:nvSpPr>
          <p:spPr bwMode="auto">
            <a:xfrm>
              <a:off x="2494" y="3312"/>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rPr>
                <a:t>荧光涂层</a:t>
              </a:r>
            </a:p>
          </p:txBody>
        </p:sp>
        <p:sp>
          <p:nvSpPr>
            <p:cNvPr id="31757" name="Text Box 12">
              <a:extLst>
                <a:ext uri="{FF2B5EF4-FFF2-40B4-BE49-F238E27FC236}">
                  <a16:creationId xmlns:a16="http://schemas.microsoft.com/office/drawing/2014/main" id="{5B4394AD-8FBD-198D-1060-7879549B07D6}"/>
                </a:ext>
              </a:extLst>
            </p:cNvPr>
            <p:cNvSpPr txBox="1">
              <a:spLocks noChangeArrowheads="1"/>
            </p:cNvSpPr>
            <p:nvPr/>
          </p:nvSpPr>
          <p:spPr bwMode="auto">
            <a:xfrm>
              <a:off x="1663" y="2352"/>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rPr>
                <a:t>影孔板</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C22836EC-32E7-7384-360D-18DE0880FEE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54DE501-4035-44C5-B136-14AEBA2A83F6}" type="slidenum">
              <a:rPr lang="zh-CN" altLang="en-US" sz="1200" smtClean="0">
                <a:effectLst/>
              </a:rPr>
              <a:pPr>
                <a:spcBef>
                  <a:spcPct val="0"/>
                </a:spcBef>
                <a:buClrTx/>
                <a:buSzTx/>
                <a:buFontTx/>
                <a:buNone/>
              </a:pPr>
              <a:t>27</a:t>
            </a:fld>
            <a:endParaRPr lang="en-US" altLang="zh-CN" sz="1200">
              <a:effectLst/>
            </a:endParaRPr>
          </a:p>
        </p:txBody>
      </p:sp>
      <p:sp>
        <p:nvSpPr>
          <p:cNvPr id="32771" name="Rectangle 3">
            <a:extLst>
              <a:ext uri="{FF2B5EF4-FFF2-40B4-BE49-F238E27FC236}">
                <a16:creationId xmlns:a16="http://schemas.microsoft.com/office/drawing/2014/main" id="{10833A9E-9C1C-6BF7-E3DB-F1C9A3DF911E}"/>
              </a:ext>
            </a:extLst>
          </p:cNvPr>
          <p:cNvSpPr>
            <a:spLocks noGrp="1" noChangeArrowheads="1"/>
          </p:cNvSpPr>
          <p:nvPr>
            <p:ph type="body" idx="1"/>
          </p:nvPr>
        </p:nvSpPr>
        <p:spPr>
          <a:xfrm>
            <a:off x="179388" y="476250"/>
            <a:ext cx="7772400" cy="5619750"/>
          </a:xfrm>
        </p:spPr>
        <p:txBody>
          <a:bodyPr/>
          <a:lstStyle/>
          <a:p>
            <a:pPr lvl="1" eaLnBrk="1" hangingPunct="1">
              <a:lnSpc>
                <a:spcPct val="90000"/>
              </a:lnSpc>
            </a:pPr>
            <a:r>
              <a:rPr lang="zh-CN" altLang="en-US" sz="3200" b="1">
                <a:effectLst/>
              </a:rPr>
              <a:t>影孔板的类型</a:t>
            </a:r>
          </a:p>
          <a:p>
            <a:pPr lvl="2" eaLnBrk="1" hangingPunct="1">
              <a:lnSpc>
                <a:spcPct val="90000"/>
              </a:lnSpc>
            </a:pPr>
            <a:r>
              <a:rPr lang="zh-CN" altLang="en-US" sz="2800" b="1">
                <a:effectLst/>
              </a:rPr>
              <a:t>点阵式荫罩（影孔板）</a:t>
            </a:r>
          </a:p>
          <a:p>
            <a:pPr lvl="2" eaLnBrk="1" hangingPunct="1">
              <a:lnSpc>
                <a:spcPct val="90000"/>
              </a:lnSpc>
              <a:buFont typeface="Wingdings" panose="05000000000000000000" pitchFamily="2" charset="2"/>
              <a:buNone/>
            </a:pPr>
            <a:r>
              <a:rPr lang="zh-CN" altLang="en-US" sz="2800" b="1">
                <a:effectLst/>
              </a:rPr>
              <a:t>   代表：球面显像管</a:t>
            </a:r>
          </a:p>
          <a:p>
            <a:pPr lvl="2" eaLnBrk="1" hangingPunct="1">
              <a:lnSpc>
                <a:spcPct val="90000"/>
              </a:lnSpc>
            </a:pPr>
            <a:endParaRPr lang="zh-CN" altLang="en-US" sz="2800" b="1">
              <a:effectLst/>
            </a:endParaRPr>
          </a:p>
          <a:p>
            <a:pPr lvl="2" eaLnBrk="1" hangingPunct="1">
              <a:lnSpc>
                <a:spcPct val="90000"/>
              </a:lnSpc>
            </a:pPr>
            <a:r>
              <a:rPr lang="zh-CN" altLang="en-US" sz="2800" b="1">
                <a:effectLst/>
              </a:rPr>
              <a:t>栅线式荫罩（影孔板）</a:t>
            </a:r>
          </a:p>
          <a:p>
            <a:pPr lvl="2" eaLnBrk="1" hangingPunct="1">
              <a:lnSpc>
                <a:spcPct val="90000"/>
              </a:lnSpc>
              <a:buFont typeface="Wingdings" panose="05000000000000000000" pitchFamily="2" charset="2"/>
              <a:buNone/>
            </a:pPr>
            <a:r>
              <a:rPr lang="zh-CN" altLang="en-US" sz="2800" b="1">
                <a:effectLst/>
              </a:rPr>
              <a:t>   代表：柱面显像管</a:t>
            </a:r>
          </a:p>
          <a:p>
            <a:pPr lvl="2" eaLnBrk="1" hangingPunct="1">
              <a:lnSpc>
                <a:spcPct val="90000"/>
              </a:lnSpc>
              <a:buFont typeface="Wingdings" panose="05000000000000000000" pitchFamily="2" charset="2"/>
              <a:buNone/>
            </a:pPr>
            <a:r>
              <a:rPr lang="zh-CN" altLang="en-US" sz="2800">
                <a:effectLst/>
              </a:rPr>
              <a:t>   </a:t>
            </a:r>
            <a:r>
              <a:rPr lang="zh-CN" altLang="en-US" sz="2800" b="1">
                <a:effectLst/>
              </a:rPr>
              <a:t>日本索尼公司的特丽珑管（</a:t>
            </a:r>
            <a:r>
              <a:rPr lang="en-US" altLang="zh-CN" sz="2800" b="1">
                <a:effectLst/>
              </a:rPr>
              <a:t>Trinitron</a:t>
            </a:r>
            <a:r>
              <a:rPr lang="zh-CN" altLang="en-US" sz="2800" b="1">
                <a:effectLst/>
              </a:rPr>
              <a:t>）</a:t>
            </a:r>
          </a:p>
          <a:p>
            <a:pPr lvl="1" eaLnBrk="1" hangingPunct="1">
              <a:lnSpc>
                <a:spcPct val="90000"/>
              </a:lnSpc>
              <a:buFontTx/>
              <a:buNone/>
            </a:pPr>
            <a:r>
              <a:rPr lang="zh-CN" altLang="en-US" b="1">
                <a:effectLst/>
              </a:rPr>
              <a:t>         三菱公司的钻石珑管（</a:t>
            </a:r>
            <a:r>
              <a:rPr lang="en-US" altLang="zh-CN" b="1">
                <a:effectLst/>
              </a:rPr>
              <a:t>Diamondtron</a:t>
            </a:r>
            <a:r>
              <a:rPr lang="zh-CN" altLang="en-US" b="1">
                <a:effectLst/>
              </a:rPr>
              <a:t>）</a:t>
            </a:r>
            <a:r>
              <a:rPr lang="zh-CN" altLang="en-US">
                <a:effectLst/>
              </a:rPr>
              <a:t> </a:t>
            </a:r>
          </a:p>
          <a:p>
            <a:pPr lvl="2" eaLnBrk="1" hangingPunct="1">
              <a:lnSpc>
                <a:spcPct val="90000"/>
              </a:lnSpc>
              <a:buFont typeface="Wingdings" panose="05000000000000000000" pitchFamily="2" charset="2"/>
              <a:buNone/>
            </a:pPr>
            <a:endParaRPr lang="zh-CN" altLang="en-US" sz="2800" b="1">
              <a:effectLst/>
            </a:endParaRPr>
          </a:p>
          <a:p>
            <a:pPr lvl="2" eaLnBrk="1" hangingPunct="1">
              <a:lnSpc>
                <a:spcPct val="90000"/>
              </a:lnSpc>
            </a:pPr>
            <a:r>
              <a:rPr lang="zh-CN" altLang="en-US" sz="2800" b="1">
                <a:effectLst/>
              </a:rPr>
              <a:t>栅格式（沟槽式）影孔板</a:t>
            </a:r>
          </a:p>
          <a:p>
            <a:pPr lvl="2" eaLnBrk="1" hangingPunct="1">
              <a:lnSpc>
                <a:spcPct val="90000"/>
              </a:lnSpc>
              <a:buFont typeface="Wingdings" panose="05000000000000000000" pitchFamily="2" charset="2"/>
              <a:buNone/>
            </a:pPr>
            <a:r>
              <a:rPr lang="zh-CN" altLang="en-US" sz="2800" b="1">
                <a:effectLst/>
              </a:rPr>
              <a:t>   代表：</a:t>
            </a:r>
            <a:r>
              <a:rPr lang="en-US" altLang="zh-CN" sz="2800" b="1">
                <a:effectLst/>
              </a:rPr>
              <a:t>LG</a:t>
            </a:r>
            <a:r>
              <a:rPr lang="zh-CN" altLang="en-US" sz="2800" b="1">
                <a:effectLst/>
              </a:rPr>
              <a:t>的</a:t>
            </a:r>
            <a:r>
              <a:rPr lang="en-US" altLang="zh-CN" sz="2800" b="1">
                <a:effectLst/>
              </a:rPr>
              <a:t>Flatron</a:t>
            </a:r>
            <a:r>
              <a:rPr lang="zh-CN" altLang="en-US" sz="2800" b="1">
                <a:effectLst/>
              </a:rPr>
              <a:t>显像管</a:t>
            </a:r>
          </a:p>
        </p:txBody>
      </p:sp>
      <p:grpSp>
        <p:nvGrpSpPr>
          <p:cNvPr id="32772" name="Group 4">
            <a:extLst>
              <a:ext uri="{FF2B5EF4-FFF2-40B4-BE49-F238E27FC236}">
                <a16:creationId xmlns:a16="http://schemas.microsoft.com/office/drawing/2014/main" id="{A31C5757-86EC-C59F-D317-91F104F27369}"/>
              </a:ext>
            </a:extLst>
          </p:cNvPr>
          <p:cNvGrpSpPr>
            <a:grpSpLocks/>
          </p:cNvGrpSpPr>
          <p:nvPr/>
        </p:nvGrpSpPr>
        <p:grpSpPr bwMode="auto">
          <a:xfrm>
            <a:off x="7467600" y="1066800"/>
            <a:ext cx="1600200" cy="1524000"/>
            <a:chOff x="3264" y="1488"/>
            <a:chExt cx="1008" cy="960"/>
          </a:xfrm>
        </p:grpSpPr>
        <p:sp>
          <p:nvSpPr>
            <p:cNvPr id="32816" name="Rectangle 5">
              <a:extLst>
                <a:ext uri="{FF2B5EF4-FFF2-40B4-BE49-F238E27FC236}">
                  <a16:creationId xmlns:a16="http://schemas.microsoft.com/office/drawing/2014/main" id="{D887A42C-72A6-A8E4-7053-98981BE7BEA9}"/>
                </a:ext>
              </a:extLst>
            </p:cNvPr>
            <p:cNvSpPr>
              <a:spLocks noChangeArrowheads="1"/>
            </p:cNvSpPr>
            <p:nvPr/>
          </p:nvSpPr>
          <p:spPr bwMode="auto">
            <a:xfrm>
              <a:off x="3264" y="1488"/>
              <a:ext cx="1008" cy="960"/>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7" name="Oval 6">
              <a:extLst>
                <a:ext uri="{FF2B5EF4-FFF2-40B4-BE49-F238E27FC236}">
                  <a16:creationId xmlns:a16="http://schemas.microsoft.com/office/drawing/2014/main" id="{79D45051-3263-CBB5-9761-D51A43412D99}"/>
                </a:ext>
              </a:extLst>
            </p:cNvPr>
            <p:cNvSpPr>
              <a:spLocks noChangeArrowheads="1"/>
            </p:cNvSpPr>
            <p:nvPr/>
          </p:nvSpPr>
          <p:spPr bwMode="auto">
            <a:xfrm>
              <a:off x="3264" y="153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8" name="Oval 7">
              <a:extLst>
                <a:ext uri="{FF2B5EF4-FFF2-40B4-BE49-F238E27FC236}">
                  <a16:creationId xmlns:a16="http://schemas.microsoft.com/office/drawing/2014/main" id="{ED9775EB-0CD3-6D85-A64A-11D03D20DFCB}"/>
                </a:ext>
              </a:extLst>
            </p:cNvPr>
            <p:cNvSpPr>
              <a:spLocks noChangeArrowheads="1"/>
            </p:cNvSpPr>
            <p:nvPr/>
          </p:nvSpPr>
          <p:spPr bwMode="auto">
            <a:xfrm>
              <a:off x="3360" y="163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9" name="Oval 8">
              <a:extLst>
                <a:ext uri="{FF2B5EF4-FFF2-40B4-BE49-F238E27FC236}">
                  <a16:creationId xmlns:a16="http://schemas.microsoft.com/office/drawing/2014/main" id="{3EEE6045-DA00-755A-52DE-A983A655432A}"/>
                </a:ext>
              </a:extLst>
            </p:cNvPr>
            <p:cNvSpPr>
              <a:spLocks noChangeArrowheads="1"/>
            </p:cNvSpPr>
            <p:nvPr/>
          </p:nvSpPr>
          <p:spPr bwMode="auto">
            <a:xfrm>
              <a:off x="3456" y="172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0" name="Oval 9">
              <a:extLst>
                <a:ext uri="{FF2B5EF4-FFF2-40B4-BE49-F238E27FC236}">
                  <a16:creationId xmlns:a16="http://schemas.microsoft.com/office/drawing/2014/main" id="{8BD3AB55-BFFA-6181-E578-DD052D9AE8C1}"/>
                </a:ext>
              </a:extLst>
            </p:cNvPr>
            <p:cNvSpPr>
              <a:spLocks noChangeArrowheads="1"/>
            </p:cNvSpPr>
            <p:nvPr/>
          </p:nvSpPr>
          <p:spPr bwMode="auto">
            <a:xfrm>
              <a:off x="3552" y="182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1" name="Oval 10">
              <a:extLst>
                <a:ext uri="{FF2B5EF4-FFF2-40B4-BE49-F238E27FC236}">
                  <a16:creationId xmlns:a16="http://schemas.microsoft.com/office/drawing/2014/main" id="{01B7BAB1-2AB4-E89D-9FB0-CC7368EAD586}"/>
                </a:ext>
              </a:extLst>
            </p:cNvPr>
            <p:cNvSpPr>
              <a:spLocks noChangeArrowheads="1"/>
            </p:cNvSpPr>
            <p:nvPr/>
          </p:nvSpPr>
          <p:spPr bwMode="auto">
            <a:xfrm>
              <a:off x="3648" y="1920"/>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2" name="Oval 11">
              <a:extLst>
                <a:ext uri="{FF2B5EF4-FFF2-40B4-BE49-F238E27FC236}">
                  <a16:creationId xmlns:a16="http://schemas.microsoft.com/office/drawing/2014/main" id="{1403A2FE-0580-EA9D-7C7E-B5C7BC92F6E9}"/>
                </a:ext>
              </a:extLst>
            </p:cNvPr>
            <p:cNvSpPr>
              <a:spLocks noChangeArrowheads="1"/>
            </p:cNvSpPr>
            <p:nvPr/>
          </p:nvSpPr>
          <p:spPr bwMode="auto">
            <a:xfrm>
              <a:off x="3744" y="201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3" name="Oval 12">
              <a:extLst>
                <a:ext uri="{FF2B5EF4-FFF2-40B4-BE49-F238E27FC236}">
                  <a16:creationId xmlns:a16="http://schemas.microsoft.com/office/drawing/2014/main" id="{04F48C6A-A2D5-97E7-BB23-128468F3407C}"/>
                </a:ext>
              </a:extLst>
            </p:cNvPr>
            <p:cNvSpPr>
              <a:spLocks noChangeArrowheads="1"/>
            </p:cNvSpPr>
            <p:nvPr/>
          </p:nvSpPr>
          <p:spPr bwMode="auto">
            <a:xfrm>
              <a:off x="3408" y="153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4" name="Oval 13">
              <a:extLst>
                <a:ext uri="{FF2B5EF4-FFF2-40B4-BE49-F238E27FC236}">
                  <a16:creationId xmlns:a16="http://schemas.microsoft.com/office/drawing/2014/main" id="{A11A99BF-CCC6-F50A-7EFA-10B4A4326B1F}"/>
                </a:ext>
              </a:extLst>
            </p:cNvPr>
            <p:cNvSpPr>
              <a:spLocks noChangeArrowheads="1"/>
            </p:cNvSpPr>
            <p:nvPr/>
          </p:nvSpPr>
          <p:spPr bwMode="auto">
            <a:xfrm>
              <a:off x="3504" y="163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5" name="Oval 14">
              <a:extLst>
                <a:ext uri="{FF2B5EF4-FFF2-40B4-BE49-F238E27FC236}">
                  <a16:creationId xmlns:a16="http://schemas.microsoft.com/office/drawing/2014/main" id="{076A959D-095B-3AD3-5066-AFABC4A7A6FA}"/>
                </a:ext>
              </a:extLst>
            </p:cNvPr>
            <p:cNvSpPr>
              <a:spLocks noChangeArrowheads="1"/>
            </p:cNvSpPr>
            <p:nvPr/>
          </p:nvSpPr>
          <p:spPr bwMode="auto">
            <a:xfrm>
              <a:off x="3600" y="172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6" name="Oval 15">
              <a:extLst>
                <a:ext uri="{FF2B5EF4-FFF2-40B4-BE49-F238E27FC236}">
                  <a16:creationId xmlns:a16="http://schemas.microsoft.com/office/drawing/2014/main" id="{F8EB82CD-9510-46FB-61FA-54969E14138D}"/>
                </a:ext>
              </a:extLst>
            </p:cNvPr>
            <p:cNvSpPr>
              <a:spLocks noChangeArrowheads="1"/>
            </p:cNvSpPr>
            <p:nvPr/>
          </p:nvSpPr>
          <p:spPr bwMode="auto">
            <a:xfrm>
              <a:off x="3696" y="182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7" name="Oval 16">
              <a:extLst>
                <a:ext uri="{FF2B5EF4-FFF2-40B4-BE49-F238E27FC236}">
                  <a16:creationId xmlns:a16="http://schemas.microsoft.com/office/drawing/2014/main" id="{577B678A-F633-D9B0-3186-D67A8A815F9A}"/>
                </a:ext>
              </a:extLst>
            </p:cNvPr>
            <p:cNvSpPr>
              <a:spLocks noChangeArrowheads="1"/>
            </p:cNvSpPr>
            <p:nvPr/>
          </p:nvSpPr>
          <p:spPr bwMode="auto">
            <a:xfrm>
              <a:off x="3792" y="1920"/>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8" name="Oval 17">
              <a:extLst>
                <a:ext uri="{FF2B5EF4-FFF2-40B4-BE49-F238E27FC236}">
                  <a16:creationId xmlns:a16="http://schemas.microsoft.com/office/drawing/2014/main" id="{3D8AA94B-8D80-BCBB-631B-23977DE698E8}"/>
                </a:ext>
              </a:extLst>
            </p:cNvPr>
            <p:cNvSpPr>
              <a:spLocks noChangeArrowheads="1"/>
            </p:cNvSpPr>
            <p:nvPr/>
          </p:nvSpPr>
          <p:spPr bwMode="auto">
            <a:xfrm>
              <a:off x="3888" y="201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9" name="Oval 18">
              <a:extLst>
                <a:ext uri="{FF2B5EF4-FFF2-40B4-BE49-F238E27FC236}">
                  <a16:creationId xmlns:a16="http://schemas.microsoft.com/office/drawing/2014/main" id="{421DC4A3-5DE5-71D2-5F08-AD5545F20C57}"/>
                </a:ext>
              </a:extLst>
            </p:cNvPr>
            <p:cNvSpPr>
              <a:spLocks noChangeArrowheads="1"/>
            </p:cNvSpPr>
            <p:nvPr/>
          </p:nvSpPr>
          <p:spPr bwMode="auto">
            <a:xfrm>
              <a:off x="3552" y="153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0" name="Oval 19">
              <a:extLst>
                <a:ext uri="{FF2B5EF4-FFF2-40B4-BE49-F238E27FC236}">
                  <a16:creationId xmlns:a16="http://schemas.microsoft.com/office/drawing/2014/main" id="{A428DE0C-F3F3-D0E7-9A83-B579F8A7CCBB}"/>
                </a:ext>
              </a:extLst>
            </p:cNvPr>
            <p:cNvSpPr>
              <a:spLocks noChangeArrowheads="1"/>
            </p:cNvSpPr>
            <p:nvPr/>
          </p:nvSpPr>
          <p:spPr bwMode="auto">
            <a:xfrm>
              <a:off x="3648" y="163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1" name="Oval 20">
              <a:extLst>
                <a:ext uri="{FF2B5EF4-FFF2-40B4-BE49-F238E27FC236}">
                  <a16:creationId xmlns:a16="http://schemas.microsoft.com/office/drawing/2014/main" id="{6131E5E4-4D14-09E0-2D07-54E2165BB019}"/>
                </a:ext>
              </a:extLst>
            </p:cNvPr>
            <p:cNvSpPr>
              <a:spLocks noChangeArrowheads="1"/>
            </p:cNvSpPr>
            <p:nvPr/>
          </p:nvSpPr>
          <p:spPr bwMode="auto">
            <a:xfrm>
              <a:off x="3744" y="172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2" name="Oval 21">
              <a:extLst>
                <a:ext uri="{FF2B5EF4-FFF2-40B4-BE49-F238E27FC236}">
                  <a16:creationId xmlns:a16="http://schemas.microsoft.com/office/drawing/2014/main" id="{42BB2705-4CB1-6E1E-50E7-A16195DB944C}"/>
                </a:ext>
              </a:extLst>
            </p:cNvPr>
            <p:cNvSpPr>
              <a:spLocks noChangeArrowheads="1"/>
            </p:cNvSpPr>
            <p:nvPr/>
          </p:nvSpPr>
          <p:spPr bwMode="auto">
            <a:xfrm>
              <a:off x="3840" y="182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3" name="Oval 22">
              <a:extLst>
                <a:ext uri="{FF2B5EF4-FFF2-40B4-BE49-F238E27FC236}">
                  <a16:creationId xmlns:a16="http://schemas.microsoft.com/office/drawing/2014/main" id="{C6DC94CB-A389-71C3-5F05-E6601DC7D3F2}"/>
                </a:ext>
              </a:extLst>
            </p:cNvPr>
            <p:cNvSpPr>
              <a:spLocks noChangeArrowheads="1"/>
            </p:cNvSpPr>
            <p:nvPr/>
          </p:nvSpPr>
          <p:spPr bwMode="auto">
            <a:xfrm>
              <a:off x="3936" y="1920"/>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4" name="Oval 23">
              <a:extLst>
                <a:ext uri="{FF2B5EF4-FFF2-40B4-BE49-F238E27FC236}">
                  <a16:creationId xmlns:a16="http://schemas.microsoft.com/office/drawing/2014/main" id="{946B8A76-23BD-A038-6A0E-E909B6543E75}"/>
                </a:ext>
              </a:extLst>
            </p:cNvPr>
            <p:cNvSpPr>
              <a:spLocks noChangeArrowheads="1"/>
            </p:cNvSpPr>
            <p:nvPr/>
          </p:nvSpPr>
          <p:spPr bwMode="auto">
            <a:xfrm>
              <a:off x="3696" y="153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5" name="Oval 24">
              <a:extLst>
                <a:ext uri="{FF2B5EF4-FFF2-40B4-BE49-F238E27FC236}">
                  <a16:creationId xmlns:a16="http://schemas.microsoft.com/office/drawing/2014/main" id="{A77E8832-DF69-3A05-142A-D3DD4980AD57}"/>
                </a:ext>
              </a:extLst>
            </p:cNvPr>
            <p:cNvSpPr>
              <a:spLocks noChangeArrowheads="1"/>
            </p:cNvSpPr>
            <p:nvPr/>
          </p:nvSpPr>
          <p:spPr bwMode="auto">
            <a:xfrm>
              <a:off x="3792" y="163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6" name="Oval 25">
              <a:extLst>
                <a:ext uri="{FF2B5EF4-FFF2-40B4-BE49-F238E27FC236}">
                  <a16:creationId xmlns:a16="http://schemas.microsoft.com/office/drawing/2014/main" id="{1B5118FB-9F54-2A88-9C9C-8707FB0D5FE7}"/>
                </a:ext>
              </a:extLst>
            </p:cNvPr>
            <p:cNvSpPr>
              <a:spLocks noChangeArrowheads="1"/>
            </p:cNvSpPr>
            <p:nvPr/>
          </p:nvSpPr>
          <p:spPr bwMode="auto">
            <a:xfrm>
              <a:off x="3888" y="172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7" name="Oval 26">
              <a:extLst>
                <a:ext uri="{FF2B5EF4-FFF2-40B4-BE49-F238E27FC236}">
                  <a16:creationId xmlns:a16="http://schemas.microsoft.com/office/drawing/2014/main" id="{AA0399F7-10A4-9A5B-E611-A6944B5DE5A3}"/>
                </a:ext>
              </a:extLst>
            </p:cNvPr>
            <p:cNvSpPr>
              <a:spLocks noChangeArrowheads="1"/>
            </p:cNvSpPr>
            <p:nvPr/>
          </p:nvSpPr>
          <p:spPr bwMode="auto">
            <a:xfrm>
              <a:off x="3984" y="182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8" name="Oval 27">
              <a:extLst>
                <a:ext uri="{FF2B5EF4-FFF2-40B4-BE49-F238E27FC236}">
                  <a16:creationId xmlns:a16="http://schemas.microsoft.com/office/drawing/2014/main" id="{B50B9255-513A-E332-67E1-1658BDF5613A}"/>
                </a:ext>
              </a:extLst>
            </p:cNvPr>
            <p:cNvSpPr>
              <a:spLocks noChangeArrowheads="1"/>
            </p:cNvSpPr>
            <p:nvPr/>
          </p:nvSpPr>
          <p:spPr bwMode="auto">
            <a:xfrm>
              <a:off x="3840" y="153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9" name="Oval 28">
              <a:extLst>
                <a:ext uri="{FF2B5EF4-FFF2-40B4-BE49-F238E27FC236}">
                  <a16:creationId xmlns:a16="http://schemas.microsoft.com/office/drawing/2014/main" id="{461671F3-3628-1152-253D-01687124D571}"/>
                </a:ext>
              </a:extLst>
            </p:cNvPr>
            <p:cNvSpPr>
              <a:spLocks noChangeArrowheads="1"/>
            </p:cNvSpPr>
            <p:nvPr/>
          </p:nvSpPr>
          <p:spPr bwMode="auto">
            <a:xfrm>
              <a:off x="3936" y="163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0" name="Oval 29">
              <a:extLst>
                <a:ext uri="{FF2B5EF4-FFF2-40B4-BE49-F238E27FC236}">
                  <a16:creationId xmlns:a16="http://schemas.microsoft.com/office/drawing/2014/main" id="{0060100E-E0E6-16DE-8A48-FB54F4B03099}"/>
                </a:ext>
              </a:extLst>
            </p:cNvPr>
            <p:cNvSpPr>
              <a:spLocks noChangeArrowheads="1"/>
            </p:cNvSpPr>
            <p:nvPr/>
          </p:nvSpPr>
          <p:spPr bwMode="auto">
            <a:xfrm>
              <a:off x="4032" y="172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1" name="Oval 30">
              <a:extLst>
                <a:ext uri="{FF2B5EF4-FFF2-40B4-BE49-F238E27FC236}">
                  <a16:creationId xmlns:a16="http://schemas.microsoft.com/office/drawing/2014/main" id="{C1AC5922-2C03-0400-E9EF-1D214CF8527D}"/>
                </a:ext>
              </a:extLst>
            </p:cNvPr>
            <p:cNvSpPr>
              <a:spLocks noChangeArrowheads="1"/>
            </p:cNvSpPr>
            <p:nvPr/>
          </p:nvSpPr>
          <p:spPr bwMode="auto">
            <a:xfrm>
              <a:off x="3984" y="153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2" name="Oval 31">
              <a:extLst>
                <a:ext uri="{FF2B5EF4-FFF2-40B4-BE49-F238E27FC236}">
                  <a16:creationId xmlns:a16="http://schemas.microsoft.com/office/drawing/2014/main" id="{3F4A279C-C80E-5E88-3C2D-8026E089DA46}"/>
                </a:ext>
              </a:extLst>
            </p:cNvPr>
            <p:cNvSpPr>
              <a:spLocks noChangeArrowheads="1"/>
            </p:cNvSpPr>
            <p:nvPr/>
          </p:nvSpPr>
          <p:spPr bwMode="auto">
            <a:xfrm>
              <a:off x="4080" y="163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3" name="Oval 32">
              <a:extLst>
                <a:ext uri="{FF2B5EF4-FFF2-40B4-BE49-F238E27FC236}">
                  <a16:creationId xmlns:a16="http://schemas.microsoft.com/office/drawing/2014/main" id="{7EF8F5D0-AB92-15F0-9C1B-A101AF5EB153}"/>
                </a:ext>
              </a:extLst>
            </p:cNvPr>
            <p:cNvSpPr>
              <a:spLocks noChangeArrowheads="1"/>
            </p:cNvSpPr>
            <p:nvPr/>
          </p:nvSpPr>
          <p:spPr bwMode="auto">
            <a:xfrm>
              <a:off x="4128" y="153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4" name="Oval 33">
              <a:extLst>
                <a:ext uri="{FF2B5EF4-FFF2-40B4-BE49-F238E27FC236}">
                  <a16:creationId xmlns:a16="http://schemas.microsoft.com/office/drawing/2014/main" id="{499BB150-718D-215F-BAE5-0A8209875BEF}"/>
                </a:ext>
              </a:extLst>
            </p:cNvPr>
            <p:cNvSpPr>
              <a:spLocks noChangeArrowheads="1"/>
            </p:cNvSpPr>
            <p:nvPr/>
          </p:nvSpPr>
          <p:spPr bwMode="auto">
            <a:xfrm>
              <a:off x="3312" y="172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5" name="Oval 34">
              <a:extLst>
                <a:ext uri="{FF2B5EF4-FFF2-40B4-BE49-F238E27FC236}">
                  <a16:creationId xmlns:a16="http://schemas.microsoft.com/office/drawing/2014/main" id="{9B0808AD-52E5-87C8-EF59-6DA03C88B898}"/>
                </a:ext>
              </a:extLst>
            </p:cNvPr>
            <p:cNvSpPr>
              <a:spLocks noChangeArrowheads="1"/>
            </p:cNvSpPr>
            <p:nvPr/>
          </p:nvSpPr>
          <p:spPr bwMode="auto">
            <a:xfrm>
              <a:off x="3408" y="182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6" name="Oval 35">
              <a:extLst>
                <a:ext uri="{FF2B5EF4-FFF2-40B4-BE49-F238E27FC236}">
                  <a16:creationId xmlns:a16="http://schemas.microsoft.com/office/drawing/2014/main" id="{2121D0A8-E228-79AD-EC09-E33198FF0EF7}"/>
                </a:ext>
              </a:extLst>
            </p:cNvPr>
            <p:cNvSpPr>
              <a:spLocks noChangeArrowheads="1"/>
            </p:cNvSpPr>
            <p:nvPr/>
          </p:nvSpPr>
          <p:spPr bwMode="auto">
            <a:xfrm>
              <a:off x="3504" y="1920"/>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7" name="Oval 36">
              <a:extLst>
                <a:ext uri="{FF2B5EF4-FFF2-40B4-BE49-F238E27FC236}">
                  <a16:creationId xmlns:a16="http://schemas.microsoft.com/office/drawing/2014/main" id="{791DA48F-30B4-CDF9-1057-45EDC3A5D131}"/>
                </a:ext>
              </a:extLst>
            </p:cNvPr>
            <p:cNvSpPr>
              <a:spLocks noChangeArrowheads="1"/>
            </p:cNvSpPr>
            <p:nvPr/>
          </p:nvSpPr>
          <p:spPr bwMode="auto">
            <a:xfrm>
              <a:off x="3600" y="201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8" name="Oval 37">
              <a:extLst>
                <a:ext uri="{FF2B5EF4-FFF2-40B4-BE49-F238E27FC236}">
                  <a16:creationId xmlns:a16="http://schemas.microsoft.com/office/drawing/2014/main" id="{1594880D-179C-A590-D2C0-A3C2ECC481CB}"/>
                </a:ext>
              </a:extLst>
            </p:cNvPr>
            <p:cNvSpPr>
              <a:spLocks noChangeArrowheads="1"/>
            </p:cNvSpPr>
            <p:nvPr/>
          </p:nvSpPr>
          <p:spPr bwMode="auto">
            <a:xfrm>
              <a:off x="4128" y="182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9" name="Oval 38">
              <a:extLst>
                <a:ext uri="{FF2B5EF4-FFF2-40B4-BE49-F238E27FC236}">
                  <a16:creationId xmlns:a16="http://schemas.microsoft.com/office/drawing/2014/main" id="{67606526-A30D-FEAC-BAD9-3A9143D2CF6D}"/>
                </a:ext>
              </a:extLst>
            </p:cNvPr>
            <p:cNvSpPr>
              <a:spLocks noChangeArrowheads="1"/>
            </p:cNvSpPr>
            <p:nvPr/>
          </p:nvSpPr>
          <p:spPr bwMode="auto">
            <a:xfrm>
              <a:off x="3696" y="211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50" name="Oval 39">
              <a:extLst>
                <a:ext uri="{FF2B5EF4-FFF2-40B4-BE49-F238E27FC236}">
                  <a16:creationId xmlns:a16="http://schemas.microsoft.com/office/drawing/2014/main" id="{5A92075E-6CD5-4EF1-1AD2-893A4B0FE253}"/>
                </a:ext>
              </a:extLst>
            </p:cNvPr>
            <p:cNvSpPr>
              <a:spLocks noChangeArrowheads="1"/>
            </p:cNvSpPr>
            <p:nvPr/>
          </p:nvSpPr>
          <p:spPr bwMode="auto">
            <a:xfrm>
              <a:off x="3792" y="22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51" name="Oval 40">
              <a:extLst>
                <a:ext uri="{FF2B5EF4-FFF2-40B4-BE49-F238E27FC236}">
                  <a16:creationId xmlns:a16="http://schemas.microsoft.com/office/drawing/2014/main" id="{7D1AF073-4BBB-38A3-D9B1-9F00789ABEE3}"/>
                </a:ext>
              </a:extLst>
            </p:cNvPr>
            <p:cNvSpPr>
              <a:spLocks noChangeArrowheads="1"/>
            </p:cNvSpPr>
            <p:nvPr/>
          </p:nvSpPr>
          <p:spPr bwMode="auto">
            <a:xfrm>
              <a:off x="3888" y="230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52" name="Oval 41">
              <a:extLst>
                <a:ext uri="{FF2B5EF4-FFF2-40B4-BE49-F238E27FC236}">
                  <a16:creationId xmlns:a16="http://schemas.microsoft.com/office/drawing/2014/main" id="{1A445564-07F5-4A5C-4891-02A446CE5A7D}"/>
                </a:ext>
              </a:extLst>
            </p:cNvPr>
            <p:cNvSpPr>
              <a:spLocks noChangeArrowheads="1"/>
            </p:cNvSpPr>
            <p:nvPr/>
          </p:nvSpPr>
          <p:spPr bwMode="auto">
            <a:xfrm>
              <a:off x="3840" y="211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53" name="Oval 42">
              <a:extLst>
                <a:ext uri="{FF2B5EF4-FFF2-40B4-BE49-F238E27FC236}">
                  <a16:creationId xmlns:a16="http://schemas.microsoft.com/office/drawing/2014/main" id="{DC047BE6-4E78-14E6-CCE1-032E77609A3A}"/>
                </a:ext>
              </a:extLst>
            </p:cNvPr>
            <p:cNvSpPr>
              <a:spLocks noChangeArrowheads="1"/>
            </p:cNvSpPr>
            <p:nvPr/>
          </p:nvSpPr>
          <p:spPr bwMode="auto">
            <a:xfrm>
              <a:off x="3936" y="22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54" name="Oval 43">
              <a:extLst>
                <a:ext uri="{FF2B5EF4-FFF2-40B4-BE49-F238E27FC236}">
                  <a16:creationId xmlns:a16="http://schemas.microsoft.com/office/drawing/2014/main" id="{DF930CBA-2DA0-74A1-6347-6B707F141A4E}"/>
                </a:ext>
              </a:extLst>
            </p:cNvPr>
            <p:cNvSpPr>
              <a:spLocks noChangeArrowheads="1"/>
            </p:cNvSpPr>
            <p:nvPr/>
          </p:nvSpPr>
          <p:spPr bwMode="auto">
            <a:xfrm>
              <a:off x="4032" y="230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55" name="Oval 44">
              <a:extLst>
                <a:ext uri="{FF2B5EF4-FFF2-40B4-BE49-F238E27FC236}">
                  <a16:creationId xmlns:a16="http://schemas.microsoft.com/office/drawing/2014/main" id="{0192DBE9-EFD6-E7B6-D3F1-D38FD905F119}"/>
                </a:ext>
              </a:extLst>
            </p:cNvPr>
            <p:cNvSpPr>
              <a:spLocks noChangeArrowheads="1"/>
            </p:cNvSpPr>
            <p:nvPr/>
          </p:nvSpPr>
          <p:spPr bwMode="auto">
            <a:xfrm>
              <a:off x="3264" y="182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56" name="Oval 45">
              <a:extLst>
                <a:ext uri="{FF2B5EF4-FFF2-40B4-BE49-F238E27FC236}">
                  <a16:creationId xmlns:a16="http://schemas.microsoft.com/office/drawing/2014/main" id="{54EAD694-A6E2-86E1-2589-5EBD48FBC017}"/>
                </a:ext>
              </a:extLst>
            </p:cNvPr>
            <p:cNvSpPr>
              <a:spLocks noChangeArrowheads="1"/>
            </p:cNvSpPr>
            <p:nvPr/>
          </p:nvSpPr>
          <p:spPr bwMode="auto">
            <a:xfrm>
              <a:off x="3360" y="1920"/>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57" name="Oval 46">
              <a:extLst>
                <a:ext uri="{FF2B5EF4-FFF2-40B4-BE49-F238E27FC236}">
                  <a16:creationId xmlns:a16="http://schemas.microsoft.com/office/drawing/2014/main" id="{FDB8B758-23D3-F894-CCEE-27293DE7DB9A}"/>
                </a:ext>
              </a:extLst>
            </p:cNvPr>
            <p:cNvSpPr>
              <a:spLocks noChangeArrowheads="1"/>
            </p:cNvSpPr>
            <p:nvPr/>
          </p:nvSpPr>
          <p:spPr bwMode="auto">
            <a:xfrm>
              <a:off x="3456" y="201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58" name="Oval 47">
              <a:extLst>
                <a:ext uri="{FF2B5EF4-FFF2-40B4-BE49-F238E27FC236}">
                  <a16:creationId xmlns:a16="http://schemas.microsoft.com/office/drawing/2014/main" id="{AC92F7DD-3368-C3AA-BA30-854876AD0A1F}"/>
                </a:ext>
              </a:extLst>
            </p:cNvPr>
            <p:cNvSpPr>
              <a:spLocks noChangeArrowheads="1"/>
            </p:cNvSpPr>
            <p:nvPr/>
          </p:nvSpPr>
          <p:spPr bwMode="auto">
            <a:xfrm>
              <a:off x="3552" y="211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59" name="Oval 48">
              <a:extLst>
                <a:ext uri="{FF2B5EF4-FFF2-40B4-BE49-F238E27FC236}">
                  <a16:creationId xmlns:a16="http://schemas.microsoft.com/office/drawing/2014/main" id="{BFC9D84C-00FF-8989-95C7-099597D85596}"/>
                </a:ext>
              </a:extLst>
            </p:cNvPr>
            <p:cNvSpPr>
              <a:spLocks noChangeArrowheads="1"/>
            </p:cNvSpPr>
            <p:nvPr/>
          </p:nvSpPr>
          <p:spPr bwMode="auto">
            <a:xfrm>
              <a:off x="3648" y="22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60" name="Oval 49">
              <a:extLst>
                <a:ext uri="{FF2B5EF4-FFF2-40B4-BE49-F238E27FC236}">
                  <a16:creationId xmlns:a16="http://schemas.microsoft.com/office/drawing/2014/main" id="{0CC01874-6B50-E977-AA58-73D8E4508688}"/>
                </a:ext>
              </a:extLst>
            </p:cNvPr>
            <p:cNvSpPr>
              <a:spLocks noChangeArrowheads="1"/>
            </p:cNvSpPr>
            <p:nvPr/>
          </p:nvSpPr>
          <p:spPr bwMode="auto">
            <a:xfrm>
              <a:off x="3744" y="230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61" name="Oval 50">
              <a:extLst>
                <a:ext uri="{FF2B5EF4-FFF2-40B4-BE49-F238E27FC236}">
                  <a16:creationId xmlns:a16="http://schemas.microsoft.com/office/drawing/2014/main" id="{07AEEDD3-0591-D2A1-D35F-A05350EC1FA7}"/>
                </a:ext>
              </a:extLst>
            </p:cNvPr>
            <p:cNvSpPr>
              <a:spLocks noChangeArrowheads="1"/>
            </p:cNvSpPr>
            <p:nvPr/>
          </p:nvSpPr>
          <p:spPr bwMode="auto">
            <a:xfrm>
              <a:off x="3312" y="201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62" name="Oval 51">
              <a:extLst>
                <a:ext uri="{FF2B5EF4-FFF2-40B4-BE49-F238E27FC236}">
                  <a16:creationId xmlns:a16="http://schemas.microsoft.com/office/drawing/2014/main" id="{C6989260-50C7-D577-BDF8-569324CA0993}"/>
                </a:ext>
              </a:extLst>
            </p:cNvPr>
            <p:cNvSpPr>
              <a:spLocks noChangeArrowheads="1"/>
            </p:cNvSpPr>
            <p:nvPr/>
          </p:nvSpPr>
          <p:spPr bwMode="auto">
            <a:xfrm>
              <a:off x="3408" y="211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63" name="Oval 52">
              <a:extLst>
                <a:ext uri="{FF2B5EF4-FFF2-40B4-BE49-F238E27FC236}">
                  <a16:creationId xmlns:a16="http://schemas.microsoft.com/office/drawing/2014/main" id="{57A3F23A-5109-0915-942B-35DD943B9875}"/>
                </a:ext>
              </a:extLst>
            </p:cNvPr>
            <p:cNvSpPr>
              <a:spLocks noChangeArrowheads="1"/>
            </p:cNvSpPr>
            <p:nvPr/>
          </p:nvSpPr>
          <p:spPr bwMode="auto">
            <a:xfrm>
              <a:off x="3504" y="22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64" name="Oval 53">
              <a:extLst>
                <a:ext uri="{FF2B5EF4-FFF2-40B4-BE49-F238E27FC236}">
                  <a16:creationId xmlns:a16="http://schemas.microsoft.com/office/drawing/2014/main" id="{A293DA8B-36ED-0D4B-52F7-E56847C4688D}"/>
                </a:ext>
              </a:extLst>
            </p:cNvPr>
            <p:cNvSpPr>
              <a:spLocks noChangeArrowheads="1"/>
            </p:cNvSpPr>
            <p:nvPr/>
          </p:nvSpPr>
          <p:spPr bwMode="auto">
            <a:xfrm>
              <a:off x="3600" y="230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65" name="Oval 54">
              <a:extLst>
                <a:ext uri="{FF2B5EF4-FFF2-40B4-BE49-F238E27FC236}">
                  <a16:creationId xmlns:a16="http://schemas.microsoft.com/office/drawing/2014/main" id="{D9A31719-F1C8-F832-3BC3-49D09ADE0FD5}"/>
                </a:ext>
              </a:extLst>
            </p:cNvPr>
            <p:cNvSpPr>
              <a:spLocks noChangeArrowheads="1"/>
            </p:cNvSpPr>
            <p:nvPr/>
          </p:nvSpPr>
          <p:spPr bwMode="auto">
            <a:xfrm>
              <a:off x="3264" y="211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66" name="Oval 55">
              <a:extLst>
                <a:ext uri="{FF2B5EF4-FFF2-40B4-BE49-F238E27FC236}">
                  <a16:creationId xmlns:a16="http://schemas.microsoft.com/office/drawing/2014/main" id="{14A53D0C-4A9A-5038-A35A-3BACC4C54BB9}"/>
                </a:ext>
              </a:extLst>
            </p:cNvPr>
            <p:cNvSpPr>
              <a:spLocks noChangeArrowheads="1"/>
            </p:cNvSpPr>
            <p:nvPr/>
          </p:nvSpPr>
          <p:spPr bwMode="auto">
            <a:xfrm>
              <a:off x="3360" y="22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67" name="Oval 56">
              <a:extLst>
                <a:ext uri="{FF2B5EF4-FFF2-40B4-BE49-F238E27FC236}">
                  <a16:creationId xmlns:a16="http://schemas.microsoft.com/office/drawing/2014/main" id="{CD4E9616-2982-5547-8B73-008A273554DC}"/>
                </a:ext>
              </a:extLst>
            </p:cNvPr>
            <p:cNvSpPr>
              <a:spLocks noChangeArrowheads="1"/>
            </p:cNvSpPr>
            <p:nvPr/>
          </p:nvSpPr>
          <p:spPr bwMode="auto">
            <a:xfrm>
              <a:off x="3456" y="230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68" name="Oval 57">
              <a:extLst>
                <a:ext uri="{FF2B5EF4-FFF2-40B4-BE49-F238E27FC236}">
                  <a16:creationId xmlns:a16="http://schemas.microsoft.com/office/drawing/2014/main" id="{C55A980E-F475-E943-E1E5-C6265BD56E1F}"/>
                </a:ext>
              </a:extLst>
            </p:cNvPr>
            <p:cNvSpPr>
              <a:spLocks noChangeArrowheads="1"/>
            </p:cNvSpPr>
            <p:nvPr/>
          </p:nvSpPr>
          <p:spPr bwMode="auto">
            <a:xfrm>
              <a:off x="3312" y="230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69" name="Oval 58">
              <a:extLst>
                <a:ext uri="{FF2B5EF4-FFF2-40B4-BE49-F238E27FC236}">
                  <a16:creationId xmlns:a16="http://schemas.microsoft.com/office/drawing/2014/main" id="{D3B2C828-EA1E-C161-2B2F-B661637B9F90}"/>
                </a:ext>
              </a:extLst>
            </p:cNvPr>
            <p:cNvSpPr>
              <a:spLocks noChangeArrowheads="1"/>
            </p:cNvSpPr>
            <p:nvPr/>
          </p:nvSpPr>
          <p:spPr bwMode="auto">
            <a:xfrm>
              <a:off x="4080" y="1920"/>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70" name="Oval 59">
              <a:extLst>
                <a:ext uri="{FF2B5EF4-FFF2-40B4-BE49-F238E27FC236}">
                  <a16:creationId xmlns:a16="http://schemas.microsoft.com/office/drawing/2014/main" id="{FDF57A74-0020-EAAF-F16E-0D88AE516BBE}"/>
                </a:ext>
              </a:extLst>
            </p:cNvPr>
            <p:cNvSpPr>
              <a:spLocks noChangeArrowheads="1"/>
            </p:cNvSpPr>
            <p:nvPr/>
          </p:nvSpPr>
          <p:spPr bwMode="auto">
            <a:xfrm>
              <a:off x="4176" y="201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71" name="Oval 60">
              <a:extLst>
                <a:ext uri="{FF2B5EF4-FFF2-40B4-BE49-F238E27FC236}">
                  <a16:creationId xmlns:a16="http://schemas.microsoft.com/office/drawing/2014/main" id="{8BE7B706-7D07-AC8E-A4C4-52E7B0D870FB}"/>
                </a:ext>
              </a:extLst>
            </p:cNvPr>
            <p:cNvSpPr>
              <a:spLocks noChangeArrowheads="1"/>
            </p:cNvSpPr>
            <p:nvPr/>
          </p:nvSpPr>
          <p:spPr bwMode="auto">
            <a:xfrm>
              <a:off x="3984" y="211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72" name="Oval 61">
              <a:extLst>
                <a:ext uri="{FF2B5EF4-FFF2-40B4-BE49-F238E27FC236}">
                  <a16:creationId xmlns:a16="http://schemas.microsoft.com/office/drawing/2014/main" id="{CE4C8A6A-61D8-B70A-F725-F1C07A07EB72}"/>
                </a:ext>
              </a:extLst>
            </p:cNvPr>
            <p:cNvSpPr>
              <a:spLocks noChangeArrowheads="1"/>
            </p:cNvSpPr>
            <p:nvPr/>
          </p:nvSpPr>
          <p:spPr bwMode="auto">
            <a:xfrm>
              <a:off x="4032" y="201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73" name="Oval 62">
              <a:extLst>
                <a:ext uri="{FF2B5EF4-FFF2-40B4-BE49-F238E27FC236}">
                  <a16:creationId xmlns:a16="http://schemas.microsoft.com/office/drawing/2014/main" id="{55176D65-0645-AB4F-185F-BE276FCD847A}"/>
                </a:ext>
              </a:extLst>
            </p:cNvPr>
            <p:cNvSpPr>
              <a:spLocks noChangeArrowheads="1"/>
            </p:cNvSpPr>
            <p:nvPr/>
          </p:nvSpPr>
          <p:spPr bwMode="auto">
            <a:xfrm>
              <a:off x="4080" y="22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74" name="Oval 63">
              <a:extLst>
                <a:ext uri="{FF2B5EF4-FFF2-40B4-BE49-F238E27FC236}">
                  <a16:creationId xmlns:a16="http://schemas.microsoft.com/office/drawing/2014/main" id="{C2C6F078-3F22-6244-5C26-0E8565DC65E1}"/>
                </a:ext>
              </a:extLst>
            </p:cNvPr>
            <p:cNvSpPr>
              <a:spLocks noChangeArrowheads="1"/>
            </p:cNvSpPr>
            <p:nvPr/>
          </p:nvSpPr>
          <p:spPr bwMode="auto">
            <a:xfrm>
              <a:off x="4128" y="211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75" name="Oval 64">
              <a:extLst>
                <a:ext uri="{FF2B5EF4-FFF2-40B4-BE49-F238E27FC236}">
                  <a16:creationId xmlns:a16="http://schemas.microsoft.com/office/drawing/2014/main" id="{DBFA35DA-E399-1C2F-B761-E6EEFFCB9B7A}"/>
                </a:ext>
              </a:extLst>
            </p:cNvPr>
            <p:cNvSpPr>
              <a:spLocks noChangeArrowheads="1"/>
            </p:cNvSpPr>
            <p:nvPr/>
          </p:nvSpPr>
          <p:spPr bwMode="auto">
            <a:xfrm>
              <a:off x="4176" y="230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32773" name="Group 65">
            <a:extLst>
              <a:ext uri="{FF2B5EF4-FFF2-40B4-BE49-F238E27FC236}">
                <a16:creationId xmlns:a16="http://schemas.microsoft.com/office/drawing/2014/main" id="{C941CF21-DD4C-3F91-883E-94A18D6F4621}"/>
              </a:ext>
            </a:extLst>
          </p:cNvPr>
          <p:cNvGrpSpPr>
            <a:grpSpLocks/>
          </p:cNvGrpSpPr>
          <p:nvPr/>
        </p:nvGrpSpPr>
        <p:grpSpPr bwMode="auto">
          <a:xfrm>
            <a:off x="7467600" y="2743200"/>
            <a:ext cx="1524000" cy="1447800"/>
            <a:chOff x="2640" y="1824"/>
            <a:chExt cx="960" cy="912"/>
          </a:xfrm>
        </p:grpSpPr>
        <p:sp>
          <p:nvSpPr>
            <p:cNvPr id="32806" name="Rectangle 66">
              <a:extLst>
                <a:ext uri="{FF2B5EF4-FFF2-40B4-BE49-F238E27FC236}">
                  <a16:creationId xmlns:a16="http://schemas.microsoft.com/office/drawing/2014/main" id="{852AF308-A68C-BF82-E11C-693586D58453}"/>
                </a:ext>
              </a:extLst>
            </p:cNvPr>
            <p:cNvSpPr>
              <a:spLocks noChangeArrowheads="1"/>
            </p:cNvSpPr>
            <p:nvPr/>
          </p:nvSpPr>
          <p:spPr bwMode="auto">
            <a:xfrm>
              <a:off x="2640" y="1824"/>
              <a:ext cx="960" cy="91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7" name="Line 67">
              <a:extLst>
                <a:ext uri="{FF2B5EF4-FFF2-40B4-BE49-F238E27FC236}">
                  <a16:creationId xmlns:a16="http://schemas.microsoft.com/office/drawing/2014/main" id="{32EB82CA-1017-DD76-7555-512C19ABFEF8}"/>
                </a:ext>
              </a:extLst>
            </p:cNvPr>
            <p:cNvSpPr>
              <a:spLocks noChangeShapeType="1"/>
            </p:cNvSpPr>
            <p:nvPr/>
          </p:nvSpPr>
          <p:spPr bwMode="auto">
            <a:xfrm>
              <a:off x="2736" y="1824"/>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8" name="Line 68">
              <a:extLst>
                <a:ext uri="{FF2B5EF4-FFF2-40B4-BE49-F238E27FC236}">
                  <a16:creationId xmlns:a16="http://schemas.microsoft.com/office/drawing/2014/main" id="{EA16C5FB-0F80-BEC5-40FB-8B1EED813164}"/>
                </a:ext>
              </a:extLst>
            </p:cNvPr>
            <p:cNvSpPr>
              <a:spLocks noChangeShapeType="1"/>
            </p:cNvSpPr>
            <p:nvPr/>
          </p:nvSpPr>
          <p:spPr bwMode="auto">
            <a:xfrm>
              <a:off x="2832" y="1824"/>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9" name="Line 69">
              <a:extLst>
                <a:ext uri="{FF2B5EF4-FFF2-40B4-BE49-F238E27FC236}">
                  <a16:creationId xmlns:a16="http://schemas.microsoft.com/office/drawing/2014/main" id="{63E86E16-BFC5-AC07-93FE-EC294DB4F190}"/>
                </a:ext>
              </a:extLst>
            </p:cNvPr>
            <p:cNvSpPr>
              <a:spLocks noChangeShapeType="1"/>
            </p:cNvSpPr>
            <p:nvPr/>
          </p:nvSpPr>
          <p:spPr bwMode="auto">
            <a:xfrm>
              <a:off x="2928" y="1824"/>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0" name="Line 70">
              <a:extLst>
                <a:ext uri="{FF2B5EF4-FFF2-40B4-BE49-F238E27FC236}">
                  <a16:creationId xmlns:a16="http://schemas.microsoft.com/office/drawing/2014/main" id="{30EF6516-ACCD-300F-5875-E1A3EA3F14DC}"/>
                </a:ext>
              </a:extLst>
            </p:cNvPr>
            <p:cNvSpPr>
              <a:spLocks noChangeShapeType="1"/>
            </p:cNvSpPr>
            <p:nvPr/>
          </p:nvSpPr>
          <p:spPr bwMode="auto">
            <a:xfrm>
              <a:off x="3024" y="1824"/>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1" name="Line 71">
              <a:extLst>
                <a:ext uri="{FF2B5EF4-FFF2-40B4-BE49-F238E27FC236}">
                  <a16:creationId xmlns:a16="http://schemas.microsoft.com/office/drawing/2014/main" id="{DBFF70D2-2FB0-F557-7C41-966F5C8F5D53}"/>
                </a:ext>
              </a:extLst>
            </p:cNvPr>
            <p:cNvSpPr>
              <a:spLocks noChangeShapeType="1"/>
            </p:cNvSpPr>
            <p:nvPr/>
          </p:nvSpPr>
          <p:spPr bwMode="auto">
            <a:xfrm>
              <a:off x="3120" y="1824"/>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2" name="Line 72">
              <a:extLst>
                <a:ext uri="{FF2B5EF4-FFF2-40B4-BE49-F238E27FC236}">
                  <a16:creationId xmlns:a16="http://schemas.microsoft.com/office/drawing/2014/main" id="{10925341-2AD6-BDEA-B4E5-23E6996C7741}"/>
                </a:ext>
              </a:extLst>
            </p:cNvPr>
            <p:cNvSpPr>
              <a:spLocks noChangeShapeType="1"/>
            </p:cNvSpPr>
            <p:nvPr/>
          </p:nvSpPr>
          <p:spPr bwMode="auto">
            <a:xfrm>
              <a:off x="3216" y="1824"/>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3" name="Line 73">
              <a:extLst>
                <a:ext uri="{FF2B5EF4-FFF2-40B4-BE49-F238E27FC236}">
                  <a16:creationId xmlns:a16="http://schemas.microsoft.com/office/drawing/2014/main" id="{F5A5DDA0-F78C-E6CD-3433-1925ACB62EC5}"/>
                </a:ext>
              </a:extLst>
            </p:cNvPr>
            <p:cNvSpPr>
              <a:spLocks noChangeShapeType="1"/>
            </p:cNvSpPr>
            <p:nvPr/>
          </p:nvSpPr>
          <p:spPr bwMode="auto">
            <a:xfrm>
              <a:off x="3312" y="1824"/>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4" name="Line 74">
              <a:extLst>
                <a:ext uri="{FF2B5EF4-FFF2-40B4-BE49-F238E27FC236}">
                  <a16:creationId xmlns:a16="http://schemas.microsoft.com/office/drawing/2014/main" id="{E2A30484-FE7B-7BB8-5950-6D85A5F40EED}"/>
                </a:ext>
              </a:extLst>
            </p:cNvPr>
            <p:cNvSpPr>
              <a:spLocks noChangeShapeType="1"/>
            </p:cNvSpPr>
            <p:nvPr/>
          </p:nvSpPr>
          <p:spPr bwMode="auto">
            <a:xfrm>
              <a:off x="3408" y="1824"/>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5" name="Line 75">
              <a:extLst>
                <a:ext uri="{FF2B5EF4-FFF2-40B4-BE49-F238E27FC236}">
                  <a16:creationId xmlns:a16="http://schemas.microsoft.com/office/drawing/2014/main" id="{94497813-31DE-49EB-33A8-6560F6277CF3}"/>
                </a:ext>
              </a:extLst>
            </p:cNvPr>
            <p:cNvSpPr>
              <a:spLocks noChangeShapeType="1"/>
            </p:cNvSpPr>
            <p:nvPr/>
          </p:nvSpPr>
          <p:spPr bwMode="auto">
            <a:xfrm>
              <a:off x="3504" y="1824"/>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774" name="Group 76">
            <a:extLst>
              <a:ext uri="{FF2B5EF4-FFF2-40B4-BE49-F238E27FC236}">
                <a16:creationId xmlns:a16="http://schemas.microsoft.com/office/drawing/2014/main" id="{4EE3F8D0-46B9-1E72-B02A-CCB1D4918228}"/>
              </a:ext>
            </a:extLst>
          </p:cNvPr>
          <p:cNvGrpSpPr>
            <a:grpSpLocks/>
          </p:cNvGrpSpPr>
          <p:nvPr/>
        </p:nvGrpSpPr>
        <p:grpSpPr bwMode="auto">
          <a:xfrm>
            <a:off x="7467600" y="4419600"/>
            <a:ext cx="1600200" cy="1676400"/>
            <a:chOff x="2496" y="2736"/>
            <a:chExt cx="1008" cy="1056"/>
          </a:xfrm>
        </p:grpSpPr>
        <p:sp>
          <p:nvSpPr>
            <p:cNvPr id="32775" name="Rectangle 77">
              <a:extLst>
                <a:ext uri="{FF2B5EF4-FFF2-40B4-BE49-F238E27FC236}">
                  <a16:creationId xmlns:a16="http://schemas.microsoft.com/office/drawing/2014/main" id="{4D150DA6-DB12-A147-106C-54355C0F83B4}"/>
                </a:ext>
              </a:extLst>
            </p:cNvPr>
            <p:cNvSpPr>
              <a:spLocks noChangeArrowheads="1"/>
            </p:cNvSpPr>
            <p:nvPr/>
          </p:nvSpPr>
          <p:spPr bwMode="auto">
            <a:xfrm>
              <a:off x="2496" y="2736"/>
              <a:ext cx="1008" cy="105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76" name="Rectangle 78">
              <a:extLst>
                <a:ext uri="{FF2B5EF4-FFF2-40B4-BE49-F238E27FC236}">
                  <a16:creationId xmlns:a16="http://schemas.microsoft.com/office/drawing/2014/main" id="{C04AF38B-2A00-0EC0-5ACF-A024C2D02D5C}"/>
                </a:ext>
              </a:extLst>
            </p:cNvPr>
            <p:cNvSpPr>
              <a:spLocks noChangeArrowheads="1"/>
            </p:cNvSpPr>
            <p:nvPr/>
          </p:nvSpPr>
          <p:spPr bwMode="auto">
            <a:xfrm>
              <a:off x="2544" y="2784"/>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77" name="Rectangle 79">
              <a:extLst>
                <a:ext uri="{FF2B5EF4-FFF2-40B4-BE49-F238E27FC236}">
                  <a16:creationId xmlns:a16="http://schemas.microsoft.com/office/drawing/2014/main" id="{34539627-A12C-1712-E5B5-FAB3871996A3}"/>
                </a:ext>
              </a:extLst>
            </p:cNvPr>
            <p:cNvSpPr>
              <a:spLocks noChangeArrowheads="1"/>
            </p:cNvSpPr>
            <p:nvPr/>
          </p:nvSpPr>
          <p:spPr bwMode="auto">
            <a:xfrm>
              <a:off x="2640" y="2784"/>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78" name="Rectangle 80">
              <a:extLst>
                <a:ext uri="{FF2B5EF4-FFF2-40B4-BE49-F238E27FC236}">
                  <a16:creationId xmlns:a16="http://schemas.microsoft.com/office/drawing/2014/main" id="{8AF315CA-B6D0-E439-52F7-1F4BAF1E3525}"/>
                </a:ext>
              </a:extLst>
            </p:cNvPr>
            <p:cNvSpPr>
              <a:spLocks noChangeArrowheads="1"/>
            </p:cNvSpPr>
            <p:nvPr/>
          </p:nvSpPr>
          <p:spPr bwMode="auto">
            <a:xfrm>
              <a:off x="2736" y="2784"/>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79" name="Rectangle 81">
              <a:extLst>
                <a:ext uri="{FF2B5EF4-FFF2-40B4-BE49-F238E27FC236}">
                  <a16:creationId xmlns:a16="http://schemas.microsoft.com/office/drawing/2014/main" id="{EA2A955F-B21C-39AA-6AA0-9B805822F543}"/>
                </a:ext>
              </a:extLst>
            </p:cNvPr>
            <p:cNvSpPr>
              <a:spLocks noChangeArrowheads="1"/>
            </p:cNvSpPr>
            <p:nvPr/>
          </p:nvSpPr>
          <p:spPr bwMode="auto">
            <a:xfrm>
              <a:off x="2832" y="2784"/>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0" name="Rectangle 82">
              <a:extLst>
                <a:ext uri="{FF2B5EF4-FFF2-40B4-BE49-F238E27FC236}">
                  <a16:creationId xmlns:a16="http://schemas.microsoft.com/office/drawing/2014/main" id="{1E64DB4B-DDF4-89D1-FD4E-3BBDEC40460D}"/>
                </a:ext>
              </a:extLst>
            </p:cNvPr>
            <p:cNvSpPr>
              <a:spLocks noChangeArrowheads="1"/>
            </p:cNvSpPr>
            <p:nvPr/>
          </p:nvSpPr>
          <p:spPr bwMode="auto">
            <a:xfrm>
              <a:off x="2928" y="2784"/>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1" name="Rectangle 83">
              <a:extLst>
                <a:ext uri="{FF2B5EF4-FFF2-40B4-BE49-F238E27FC236}">
                  <a16:creationId xmlns:a16="http://schemas.microsoft.com/office/drawing/2014/main" id="{6E5EB3DD-6A04-CC78-C1B3-F22595D259D7}"/>
                </a:ext>
              </a:extLst>
            </p:cNvPr>
            <p:cNvSpPr>
              <a:spLocks noChangeArrowheads="1"/>
            </p:cNvSpPr>
            <p:nvPr/>
          </p:nvSpPr>
          <p:spPr bwMode="auto">
            <a:xfrm>
              <a:off x="3024" y="2784"/>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2" name="Rectangle 84">
              <a:extLst>
                <a:ext uri="{FF2B5EF4-FFF2-40B4-BE49-F238E27FC236}">
                  <a16:creationId xmlns:a16="http://schemas.microsoft.com/office/drawing/2014/main" id="{5EF39F9B-E4E6-44A3-D988-8A399E6E392E}"/>
                </a:ext>
              </a:extLst>
            </p:cNvPr>
            <p:cNvSpPr>
              <a:spLocks noChangeArrowheads="1"/>
            </p:cNvSpPr>
            <p:nvPr/>
          </p:nvSpPr>
          <p:spPr bwMode="auto">
            <a:xfrm>
              <a:off x="3120" y="2784"/>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3" name="Rectangle 85">
              <a:extLst>
                <a:ext uri="{FF2B5EF4-FFF2-40B4-BE49-F238E27FC236}">
                  <a16:creationId xmlns:a16="http://schemas.microsoft.com/office/drawing/2014/main" id="{7EF56E28-D606-5EA8-FE9D-ED2298A952E3}"/>
                </a:ext>
              </a:extLst>
            </p:cNvPr>
            <p:cNvSpPr>
              <a:spLocks noChangeArrowheads="1"/>
            </p:cNvSpPr>
            <p:nvPr/>
          </p:nvSpPr>
          <p:spPr bwMode="auto">
            <a:xfrm>
              <a:off x="3216" y="2784"/>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4" name="Rectangle 86">
              <a:extLst>
                <a:ext uri="{FF2B5EF4-FFF2-40B4-BE49-F238E27FC236}">
                  <a16:creationId xmlns:a16="http://schemas.microsoft.com/office/drawing/2014/main" id="{D53C2EC6-AF58-C2B8-5D4A-8B4F2375821F}"/>
                </a:ext>
              </a:extLst>
            </p:cNvPr>
            <p:cNvSpPr>
              <a:spLocks noChangeArrowheads="1"/>
            </p:cNvSpPr>
            <p:nvPr/>
          </p:nvSpPr>
          <p:spPr bwMode="auto">
            <a:xfrm>
              <a:off x="3312" y="2784"/>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5" name="Rectangle 87">
              <a:extLst>
                <a:ext uri="{FF2B5EF4-FFF2-40B4-BE49-F238E27FC236}">
                  <a16:creationId xmlns:a16="http://schemas.microsoft.com/office/drawing/2014/main" id="{19852761-CD4A-A374-8317-2B8FCB580E40}"/>
                </a:ext>
              </a:extLst>
            </p:cNvPr>
            <p:cNvSpPr>
              <a:spLocks noChangeArrowheads="1"/>
            </p:cNvSpPr>
            <p:nvPr/>
          </p:nvSpPr>
          <p:spPr bwMode="auto">
            <a:xfrm>
              <a:off x="3408" y="2784"/>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6" name="Rectangle 88">
              <a:extLst>
                <a:ext uri="{FF2B5EF4-FFF2-40B4-BE49-F238E27FC236}">
                  <a16:creationId xmlns:a16="http://schemas.microsoft.com/office/drawing/2014/main" id="{CEA3ACA1-1243-4E70-21C0-86F53EA63E2D}"/>
                </a:ext>
              </a:extLst>
            </p:cNvPr>
            <p:cNvSpPr>
              <a:spLocks noChangeArrowheads="1"/>
            </p:cNvSpPr>
            <p:nvPr/>
          </p:nvSpPr>
          <p:spPr bwMode="auto">
            <a:xfrm>
              <a:off x="2544" y="3120"/>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7" name="Rectangle 89">
              <a:extLst>
                <a:ext uri="{FF2B5EF4-FFF2-40B4-BE49-F238E27FC236}">
                  <a16:creationId xmlns:a16="http://schemas.microsoft.com/office/drawing/2014/main" id="{F9278E28-E180-5466-0118-94CB1CAA4D39}"/>
                </a:ext>
              </a:extLst>
            </p:cNvPr>
            <p:cNvSpPr>
              <a:spLocks noChangeArrowheads="1"/>
            </p:cNvSpPr>
            <p:nvPr/>
          </p:nvSpPr>
          <p:spPr bwMode="auto">
            <a:xfrm>
              <a:off x="2640" y="3120"/>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8" name="Rectangle 90">
              <a:extLst>
                <a:ext uri="{FF2B5EF4-FFF2-40B4-BE49-F238E27FC236}">
                  <a16:creationId xmlns:a16="http://schemas.microsoft.com/office/drawing/2014/main" id="{AB2150ED-887A-3A5E-A7BF-13BC5655E32C}"/>
                </a:ext>
              </a:extLst>
            </p:cNvPr>
            <p:cNvSpPr>
              <a:spLocks noChangeArrowheads="1"/>
            </p:cNvSpPr>
            <p:nvPr/>
          </p:nvSpPr>
          <p:spPr bwMode="auto">
            <a:xfrm>
              <a:off x="2736" y="3120"/>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9" name="Rectangle 91">
              <a:extLst>
                <a:ext uri="{FF2B5EF4-FFF2-40B4-BE49-F238E27FC236}">
                  <a16:creationId xmlns:a16="http://schemas.microsoft.com/office/drawing/2014/main" id="{2F6BDA84-C39B-71A5-2F6F-8FE52C7C36B3}"/>
                </a:ext>
              </a:extLst>
            </p:cNvPr>
            <p:cNvSpPr>
              <a:spLocks noChangeArrowheads="1"/>
            </p:cNvSpPr>
            <p:nvPr/>
          </p:nvSpPr>
          <p:spPr bwMode="auto">
            <a:xfrm>
              <a:off x="2832" y="3120"/>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0" name="Rectangle 92">
              <a:extLst>
                <a:ext uri="{FF2B5EF4-FFF2-40B4-BE49-F238E27FC236}">
                  <a16:creationId xmlns:a16="http://schemas.microsoft.com/office/drawing/2014/main" id="{00BED973-45B2-3C40-3240-C4374600F763}"/>
                </a:ext>
              </a:extLst>
            </p:cNvPr>
            <p:cNvSpPr>
              <a:spLocks noChangeArrowheads="1"/>
            </p:cNvSpPr>
            <p:nvPr/>
          </p:nvSpPr>
          <p:spPr bwMode="auto">
            <a:xfrm>
              <a:off x="2928" y="3120"/>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1" name="Rectangle 93">
              <a:extLst>
                <a:ext uri="{FF2B5EF4-FFF2-40B4-BE49-F238E27FC236}">
                  <a16:creationId xmlns:a16="http://schemas.microsoft.com/office/drawing/2014/main" id="{2D5957C9-9D53-6625-621B-ACAC72B613C0}"/>
                </a:ext>
              </a:extLst>
            </p:cNvPr>
            <p:cNvSpPr>
              <a:spLocks noChangeArrowheads="1"/>
            </p:cNvSpPr>
            <p:nvPr/>
          </p:nvSpPr>
          <p:spPr bwMode="auto">
            <a:xfrm>
              <a:off x="3024" y="3120"/>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2" name="Rectangle 94">
              <a:extLst>
                <a:ext uri="{FF2B5EF4-FFF2-40B4-BE49-F238E27FC236}">
                  <a16:creationId xmlns:a16="http://schemas.microsoft.com/office/drawing/2014/main" id="{43272BD8-7D56-47DA-809D-C7F3470A4A7C}"/>
                </a:ext>
              </a:extLst>
            </p:cNvPr>
            <p:cNvSpPr>
              <a:spLocks noChangeArrowheads="1"/>
            </p:cNvSpPr>
            <p:nvPr/>
          </p:nvSpPr>
          <p:spPr bwMode="auto">
            <a:xfrm>
              <a:off x="3120" y="3120"/>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3" name="Rectangle 95">
              <a:extLst>
                <a:ext uri="{FF2B5EF4-FFF2-40B4-BE49-F238E27FC236}">
                  <a16:creationId xmlns:a16="http://schemas.microsoft.com/office/drawing/2014/main" id="{BC7AB52C-F866-76F6-B77A-DF1CBDF5433E}"/>
                </a:ext>
              </a:extLst>
            </p:cNvPr>
            <p:cNvSpPr>
              <a:spLocks noChangeArrowheads="1"/>
            </p:cNvSpPr>
            <p:nvPr/>
          </p:nvSpPr>
          <p:spPr bwMode="auto">
            <a:xfrm>
              <a:off x="3216" y="3120"/>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4" name="Rectangle 96">
              <a:extLst>
                <a:ext uri="{FF2B5EF4-FFF2-40B4-BE49-F238E27FC236}">
                  <a16:creationId xmlns:a16="http://schemas.microsoft.com/office/drawing/2014/main" id="{D8C19DB4-005F-1D2A-3D46-4A1042A72890}"/>
                </a:ext>
              </a:extLst>
            </p:cNvPr>
            <p:cNvSpPr>
              <a:spLocks noChangeArrowheads="1"/>
            </p:cNvSpPr>
            <p:nvPr/>
          </p:nvSpPr>
          <p:spPr bwMode="auto">
            <a:xfrm>
              <a:off x="3312" y="3120"/>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5" name="Rectangle 97">
              <a:extLst>
                <a:ext uri="{FF2B5EF4-FFF2-40B4-BE49-F238E27FC236}">
                  <a16:creationId xmlns:a16="http://schemas.microsoft.com/office/drawing/2014/main" id="{DD4CE6B5-E593-5FAE-7CC5-C7C842126699}"/>
                </a:ext>
              </a:extLst>
            </p:cNvPr>
            <p:cNvSpPr>
              <a:spLocks noChangeArrowheads="1"/>
            </p:cNvSpPr>
            <p:nvPr/>
          </p:nvSpPr>
          <p:spPr bwMode="auto">
            <a:xfrm>
              <a:off x="3408" y="3120"/>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6" name="Rectangle 98">
              <a:extLst>
                <a:ext uri="{FF2B5EF4-FFF2-40B4-BE49-F238E27FC236}">
                  <a16:creationId xmlns:a16="http://schemas.microsoft.com/office/drawing/2014/main" id="{A8D4A1AB-EF52-FA96-380E-4B4F59884848}"/>
                </a:ext>
              </a:extLst>
            </p:cNvPr>
            <p:cNvSpPr>
              <a:spLocks noChangeArrowheads="1"/>
            </p:cNvSpPr>
            <p:nvPr/>
          </p:nvSpPr>
          <p:spPr bwMode="auto">
            <a:xfrm>
              <a:off x="2544" y="3456"/>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7" name="Rectangle 99">
              <a:extLst>
                <a:ext uri="{FF2B5EF4-FFF2-40B4-BE49-F238E27FC236}">
                  <a16:creationId xmlns:a16="http://schemas.microsoft.com/office/drawing/2014/main" id="{FA1B4CB3-C472-A468-C9FA-1C9F004ABE0B}"/>
                </a:ext>
              </a:extLst>
            </p:cNvPr>
            <p:cNvSpPr>
              <a:spLocks noChangeArrowheads="1"/>
            </p:cNvSpPr>
            <p:nvPr/>
          </p:nvSpPr>
          <p:spPr bwMode="auto">
            <a:xfrm>
              <a:off x="2640" y="3456"/>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8" name="Rectangle 100">
              <a:extLst>
                <a:ext uri="{FF2B5EF4-FFF2-40B4-BE49-F238E27FC236}">
                  <a16:creationId xmlns:a16="http://schemas.microsoft.com/office/drawing/2014/main" id="{267FC763-4A30-EF43-B72C-1E8817CE3F70}"/>
                </a:ext>
              </a:extLst>
            </p:cNvPr>
            <p:cNvSpPr>
              <a:spLocks noChangeArrowheads="1"/>
            </p:cNvSpPr>
            <p:nvPr/>
          </p:nvSpPr>
          <p:spPr bwMode="auto">
            <a:xfrm>
              <a:off x="2736" y="3456"/>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9" name="Rectangle 101">
              <a:extLst>
                <a:ext uri="{FF2B5EF4-FFF2-40B4-BE49-F238E27FC236}">
                  <a16:creationId xmlns:a16="http://schemas.microsoft.com/office/drawing/2014/main" id="{95BEE667-AC9F-E5D7-D262-29E97DE3C5E4}"/>
                </a:ext>
              </a:extLst>
            </p:cNvPr>
            <p:cNvSpPr>
              <a:spLocks noChangeArrowheads="1"/>
            </p:cNvSpPr>
            <p:nvPr/>
          </p:nvSpPr>
          <p:spPr bwMode="auto">
            <a:xfrm>
              <a:off x="2832" y="3456"/>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0" name="Rectangle 102">
              <a:extLst>
                <a:ext uri="{FF2B5EF4-FFF2-40B4-BE49-F238E27FC236}">
                  <a16:creationId xmlns:a16="http://schemas.microsoft.com/office/drawing/2014/main" id="{EDA48450-43E6-4558-528E-A072BF8E4AE9}"/>
                </a:ext>
              </a:extLst>
            </p:cNvPr>
            <p:cNvSpPr>
              <a:spLocks noChangeArrowheads="1"/>
            </p:cNvSpPr>
            <p:nvPr/>
          </p:nvSpPr>
          <p:spPr bwMode="auto">
            <a:xfrm>
              <a:off x="2928" y="3456"/>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1" name="Rectangle 103">
              <a:extLst>
                <a:ext uri="{FF2B5EF4-FFF2-40B4-BE49-F238E27FC236}">
                  <a16:creationId xmlns:a16="http://schemas.microsoft.com/office/drawing/2014/main" id="{35D0975E-70B9-0F3B-DA23-3ED9D409F291}"/>
                </a:ext>
              </a:extLst>
            </p:cNvPr>
            <p:cNvSpPr>
              <a:spLocks noChangeArrowheads="1"/>
            </p:cNvSpPr>
            <p:nvPr/>
          </p:nvSpPr>
          <p:spPr bwMode="auto">
            <a:xfrm>
              <a:off x="3024" y="3456"/>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2" name="Rectangle 104">
              <a:extLst>
                <a:ext uri="{FF2B5EF4-FFF2-40B4-BE49-F238E27FC236}">
                  <a16:creationId xmlns:a16="http://schemas.microsoft.com/office/drawing/2014/main" id="{AB87B616-8816-1ADC-3700-0DEB9C925134}"/>
                </a:ext>
              </a:extLst>
            </p:cNvPr>
            <p:cNvSpPr>
              <a:spLocks noChangeArrowheads="1"/>
            </p:cNvSpPr>
            <p:nvPr/>
          </p:nvSpPr>
          <p:spPr bwMode="auto">
            <a:xfrm>
              <a:off x="3120" y="3456"/>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3" name="Rectangle 105">
              <a:extLst>
                <a:ext uri="{FF2B5EF4-FFF2-40B4-BE49-F238E27FC236}">
                  <a16:creationId xmlns:a16="http://schemas.microsoft.com/office/drawing/2014/main" id="{C3206CF7-6484-C225-AC51-32433E0A7622}"/>
                </a:ext>
              </a:extLst>
            </p:cNvPr>
            <p:cNvSpPr>
              <a:spLocks noChangeArrowheads="1"/>
            </p:cNvSpPr>
            <p:nvPr/>
          </p:nvSpPr>
          <p:spPr bwMode="auto">
            <a:xfrm>
              <a:off x="3216" y="3456"/>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4" name="Rectangle 106">
              <a:extLst>
                <a:ext uri="{FF2B5EF4-FFF2-40B4-BE49-F238E27FC236}">
                  <a16:creationId xmlns:a16="http://schemas.microsoft.com/office/drawing/2014/main" id="{8FDC8325-8380-0EDB-3957-C84D47A9710D}"/>
                </a:ext>
              </a:extLst>
            </p:cNvPr>
            <p:cNvSpPr>
              <a:spLocks noChangeArrowheads="1"/>
            </p:cNvSpPr>
            <p:nvPr/>
          </p:nvSpPr>
          <p:spPr bwMode="auto">
            <a:xfrm>
              <a:off x="3312" y="3456"/>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5" name="Rectangle 107">
              <a:extLst>
                <a:ext uri="{FF2B5EF4-FFF2-40B4-BE49-F238E27FC236}">
                  <a16:creationId xmlns:a16="http://schemas.microsoft.com/office/drawing/2014/main" id="{D6B0AFDA-F9EB-494D-6BF9-42504DE60FC5}"/>
                </a:ext>
              </a:extLst>
            </p:cNvPr>
            <p:cNvSpPr>
              <a:spLocks noChangeArrowheads="1"/>
            </p:cNvSpPr>
            <p:nvPr/>
          </p:nvSpPr>
          <p:spPr bwMode="auto">
            <a:xfrm>
              <a:off x="3408" y="3456"/>
              <a:ext cx="48" cy="288"/>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6">
            <a:extLst>
              <a:ext uri="{FF2B5EF4-FFF2-40B4-BE49-F238E27FC236}">
                <a16:creationId xmlns:a16="http://schemas.microsoft.com/office/drawing/2014/main" id="{C53D4108-D5AD-A6D1-D491-6408F4CAC26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837C358-5CA8-47A2-B279-B0FC6D29DDE8}" type="slidenum">
              <a:rPr lang="zh-CN" altLang="en-US" sz="1200" smtClean="0">
                <a:effectLst/>
              </a:rPr>
              <a:pPr>
                <a:spcBef>
                  <a:spcPct val="0"/>
                </a:spcBef>
                <a:buClrTx/>
                <a:buSzTx/>
                <a:buFontTx/>
                <a:buNone/>
              </a:pPr>
              <a:t>28</a:t>
            </a:fld>
            <a:endParaRPr lang="en-US" altLang="zh-CN" sz="1200">
              <a:effectLst/>
            </a:endParaRPr>
          </a:p>
        </p:txBody>
      </p:sp>
      <p:sp>
        <p:nvSpPr>
          <p:cNvPr id="33795" name="Rectangle 3">
            <a:extLst>
              <a:ext uri="{FF2B5EF4-FFF2-40B4-BE49-F238E27FC236}">
                <a16:creationId xmlns:a16="http://schemas.microsoft.com/office/drawing/2014/main" id="{1C840914-ED71-DE67-7967-7D1342AB2AD4}"/>
              </a:ext>
            </a:extLst>
          </p:cNvPr>
          <p:cNvSpPr>
            <a:spLocks noGrp="1" noChangeArrowheads="1"/>
          </p:cNvSpPr>
          <p:nvPr>
            <p:ph type="body" sz="half" idx="1"/>
          </p:nvPr>
        </p:nvSpPr>
        <p:spPr>
          <a:xfrm>
            <a:off x="109538" y="549275"/>
            <a:ext cx="6407150" cy="2374900"/>
          </a:xfrm>
        </p:spPr>
        <p:txBody>
          <a:bodyPr/>
          <a:lstStyle/>
          <a:p>
            <a:pPr eaLnBrk="1" hangingPunct="1"/>
            <a:r>
              <a:rPr lang="zh-CN" altLang="en-US" b="1">
                <a:effectLst/>
              </a:rPr>
              <a:t>点阵式荫罩（影孔板）工作原理</a:t>
            </a:r>
          </a:p>
          <a:p>
            <a:pPr lvl="1" eaLnBrk="1" hangingPunct="1"/>
            <a:r>
              <a:rPr lang="zh-CN" altLang="en-US" sz="2400" b="1">
                <a:effectLst/>
              </a:rPr>
              <a:t>红、绿、兰三基色</a:t>
            </a:r>
          </a:p>
          <a:p>
            <a:pPr lvl="1" eaLnBrk="1" hangingPunct="1"/>
            <a:r>
              <a:rPr lang="zh-CN" altLang="en-US" sz="2400" b="1">
                <a:effectLst/>
              </a:rPr>
              <a:t>三色荧光点（很小并充分靠近--〉像素）</a:t>
            </a:r>
          </a:p>
          <a:p>
            <a:pPr lvl="1" eaLnBrk="1" hangingPunct="1"/>
            <a:r>
              <a:rPr lang="zh-CN" altLang="en-US" sz="2400" b="1">
                <a:effectLst/>
              </a:rPr>
              <a:t>三支电子枪</a:t>
            </a:r>
          </a:p>
        </p:txBody>
      </p:sp>
      <p:pic>
        <p:nvPicPr>
          <p:cNvPr id="33796" name="Picture 5" descr="1p14">
            <a:extLst>
              <a:ext uri="{FF2B5EF4-FFF2-40B4-BE49-F238E27FC236}">
                <a16:creationId xmlns:a16="http://schemas.microsoft.com/office/drawing/2014/main" id="{AFF9B757-81D2-94D5-0AD0-EDDBBE904A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525" y="2276475"/>
            <a:ext cx="3024188"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6">
            <a:extLst>
              <a:ext uri="{FF2B5EF4-FFF2-40B4-BE49-F238E27FC236}">
                <a16:creationId xmlns:a16="http://schemas.microsoft.com/office/drawing/2014/main" id="{4E4CBFD0-9444-6539-0BB3-6435D517FED0}"/>
              </a:ext>
            </a:extLst>
          </p:cNvPr>
          <p:cNvSpPr txBox="1">
            <a:spLocks noChangeArrowheads="1"/>
          </p:cNvSpPr>
          <p:nvPr/>
        </p:nvSpPr>
        <p:spPr bwMode="auto">
          <a:xfrm>
            <a:off x="669925" y="4211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33798" name="Text Box 7">
            <a:extLst>
              <a:ext uri="{FF2B5EF4-FFF2-40B4-BE49-F238E27FC236}">
                <a16:creationId xmlns:a16="http://schemas.microsoft.com/office/drawing/2014/main" id="{3C247CA5-DDA3-05CE-CE19-CD35AA1F6DC9}"/>
              </a:ext>
            </a:extLst>
          </p:cNvPr>
          <p:cNvSpPr txBox="1">
            <a:spLocks noChangeArrowheads="1"/>
          </p:cNvSpPr>
          <p:nvPr/>
        </p:nvSpPr>
        <p:spPr bwMode="auto">
          <a:xfrm>
            <a:off x="5292725" y="4076700"/>
            <a:ext cx="38512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imes New Roman" panose="02020603050405020304" pitchFamily="18" charset="0"/>
              </a:rPr>
              <a:t>电子枪、影孔板中的一个小孔和荧光点呈一直线</a:t>
            </a:r>
          </a:p>
          <a:p>
            <a:pPr eaLnBrk="1" hangingPunct="1">
              <a:spcBef>
                <a:spcPct val="0"/>
              </a:spcBef>
              <a:buClrTx/>
              <a:buSzTx/>
              <a:buFontTx/>
              <a:buNone/>
            </a:pPr>
            <a:endParaRPr kumimoji="1" lang="zh-CN" altLang="en-US" sz="2400" b="1">
              <a:latin typeface="Times New Roman" panose="02020603050405020304" pitchFamily="18" charset="0"/>
            </a:endParaRPr>
          </a:p>
          <a:p>
            <a:pPr eaLnBrk="1" hangingPunct="1">
              <a:spcBef>
                <a:spcPct val="0"/>
              </a:spcBef>
              <a:buClrTx/>
              <a:buSzTx/>
              <a:buFontTx/>
              <a:buNone/>
            </a:pPr>
            <a:r>
              <a:rPr kumimoji="1" lang="zh-CN" altLang="en-US" sz="2400" b="1">
                <a:latin typeface="Times New Roman" panose="02020603050405020304" pitchFamily="18" charset="0"/>
              </a:rPr>
              <a:t>每个小孔与一个像素（即三个荧光点）对应</a:t>
            </a:r>
          </a:p>
        </p:txBody>
      </p:sp>
      <p:pic>
        <p:nvPicPr>
          <p:cNvPr id="33799" name="Picture 11" descr="Crt2">
            <a:extLst>
              <a:ext uri="{FF2B5EF4-FFF2-40B4-BE49-F238E27FC236}">
                <a16:creationId xmlns:a16="http://schemas.microsoft.com/office/drawing/2014/main" id="{4F3E62E9-364F-B32E-37DA-C06AA7B66F3B}"/>
              </a:ext>
            </a:extLst>
          </p:cNvPr>
          <p:cNvPicPr>
            <a:picLocks noChangeAspect="1" noChangeArrowheads="1"/>
          </p:cNvPicPr>
          <p:nvPr>
            <p:ph sz="half" idx="2"/>
          </p:nvPr>
        </p:nvPicPr>
        <p:blipFill>
          <a:blip r:embed="rId6">
            <a:extLst>
              <a:ext uri="{28A0092B-C50C-407E-A947-70E740481C1C}">
                <a14:useLocalDpi xmlns:a14="http://schemas.microsoft.com/office/drawing/2010/main" val="0"/>
              </a:ext>
            </a:extLst>
          </a:blip>
          <a:srcRect/>
          <a:stretch>
            <a:fillRect/>
          </a:stretch>
        </p:blipFill>
        <p:spPr>
          <a:xfrm>
            <a:off x="468313" y="3284538"/>
            <a:ext cx="4176712" cy="3151187"/>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0E4C5B5F-8483-B2F7-5B1C-ADA76B6898B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1CC547E-6AEB-419A-95EE-7749D3E91B5F}" type="slidenum">
              <a:rPr lang="zh-CN" altLang="en-US" sz="1200" smtClean="0">
                <a:effectLst/>
              </a:rPr>
              <a:pPr>
                <a:spcBef>
                  <a:spcPct val="0"/>
                </a:spcBef>
                <a:buClrTx/>
                <a:buSzTx/>
                <a:buFontTx/>
                <a:buNone/>
              </a:pPr>
              <a:t>29</a:t>
            </a:fld>
            <a:endParaRPr lang="en-US" altLang="zh-CN" sz="1200">
              <a:effectLst/>
            </a:endParaRPr>
          </a:p>
        </p:txBody>
      </p:sp>
      <p:sp>
        <p:nvSpPr>
          <p:cNvPr id="34819" name="Rectangle 3">
            <a:extLst>
              <a:ext uri="{FF2B5EF4-FFF2-40B4-BE49-F238E27FC236}">
                <a16:creationId xmlns:a16="http://schemas.microsoft.com/office/drawing/2014/main" id="{85601FF6-B66A-4DDF-EE34-006E01AA82EA}"/>
              </a:ext>
            </a:extLst>
          </p:cNvPr>
          <p:cNvSpPr>
            <a:spLocks noGrp="1" noChangeArrowheads="1"/>
          </p:cNvSpPr>
          <p:nvPr>
            <p:ph type="body" idx="1"/>
          </p:nvPr>
        </p:nvSpPr>
        <p:spPr>
          <a:xfrm>
            <a:off x="-433388" y="4957763"/>
            <a:ext cx="7772401" cy="576262"/>
          </a:xfrm>
        </p:spPr>
        <p:txBody>
          <a:bodyPr/>
          <a:lstStyle/>
          <a:p>
            <a:pPr lvl="2" eaLnBrk="1" hangingPunct="1">
              <a:buFont typeface="Wingdings" panose="05000000000000000000" pitchFamily="2" charset="2"/>
              <a:buNone/>
            </a:pPr>
            <a:r>
              <a:rPr lang="zh-CN" altLang="en-US" b="1">
                <a:effectLst/>
              </a:rPr>
              <a:t>显示器能同时显示的颜色个数</a:t>
            </a:r>
          </a:p>
        </p:txBody>
      </p:sp>
      <p:pic>
        <p:nvPicPr>
          <p:cNvPr id="34820" name="Picture 4" descr="1p15">
            <a:extLst>
              <a:ext uri="{FF2B5EF4-FFF2-40B4-BE49-F238E27FC236}">
                <a16:creationId xmlns:a16="http://schemas.microsoft.com/office/drawing/2014/main" id="{65AE0E49-3936-ABDE-CD1C-A7ABEF0AFF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746250"/>
            <a:ext cx="4572000"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5" descr="1p16">
            <a:extLst>
              <a:ext uri="{FF2B5EF4-FFF2-40B4-BE49-F238E27FC236}">
                <a16:creationId xmlns:a16="http://schemas.microsoft.com/office/drawing/2014/main" id="{854FFD0B-3C01-8CB4-76A5-7FB9ACFDB2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2039938"/>
            <a:ext cx="3086100" cy="24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 Box 6">
            <a:extLst>
              <a:ext uri="{FF2B5EF4-FFF2-40B4-BE49-F238E27FC236}">
                <a16:creationId xmlns:a16="http://schemas.microsoft.com/office/drawing/2014/main" id="{74AC4331-B3DB-4B14-271A-E42BC37D5043}"/>
              </a:ext>
            </a:extLst>
          </p:cNvPr>
          <p:cNvSpPr txBox="1">
            <a:spLocks noChangeArrowheads="1"/>
          </p:cNvSpPr>
          <p:nvPr/>
        </p:nvSpPr>
        <p:spPr bwMode="auto">
          <a:xfrm>
            <a:off x="457200" y="5622925"/>
            <a:ext cx="7921625" cy="7016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solidFill>
                  <a:schemeClr val="bg2"/>
                </a:solidFill>
                <a:latin typeface="Times New Roman" panose="02020603050405020304" pitchFamily="18" charset="0"/>
              </a:rPr>
              <a:t>如果每支电子枪发出的电子束的强度有256个等级，则显示器能同时显示256*256*256=16</a:t>
            </a:r>
            <a:r>
              <a:rPr kumimoji="1" lang="en-US" altLang="zh-CN" sz="2000" b="1">
                <a:solidFill>
                  <a:schemeClr val="bg2"/>
                </a:solidFill>
                <a:latin typeface="Times New Roman" panose="02020603050405020304" pitchFamily="18" charset="0"/>
              </a:rPr>
              <a:t>M</a:t>
            </a:r>
            <a:r>
              <a:rPr kumimoji="1" lang="zh-CN" altLang="en-US" sz="2000" b="1">
                <a:solidFill>
                  <a:schemeClr val="bg2"/>
                </a:solidFill>
                <a:latin typeface="Times New Roman" panose="02020603050405020304" pitchFamily="18" charset="0"/>
              </a:rPr>
              <a:t>种颜色，称为真彩色系统</a:t>
            </a:r>
          </a:p>
        </p:txBody>
      </p:sp>
      <p:sp>
        <p:nvSpPr>
          <p:cNvPr id="34823" name="Text Box 9">
            <a:extLst>
              <a:ext uri="{FF2B5EF4-FFF2-40B4-BE49-F238E27FC236}">
                <a16:creationId xmlns:a16="http://schemas.microsoft.com/office/drawing/2014/main" id="{888D4C9F-241A-7763-8AE0-D62CF89E60B5}"/>
              </a:ext>
            </a:extLst>
          </p:cNvPr>
          <p:cNvSpPr txBox="1">
            <a:spLocks noChangeArrowheads="1"/>
          </p:cNvSpPr>
          <p:nvPr/>
        </p:nvSpPr>
        <p:spPr bwMode="auto">
          <a:xfrm>
            <a:off x="0" y="884238"/>
            <a:ext cx="939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调节各电子枪发射电子束中所含电子的数目，可控制各色光点亮度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0DD0481F-2C71-7966-5D53-1B663B17FCD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2EFA1A3-2ACB-4ACF-9D7F-DB26F855FEDF}" type="slidenum">
              <a:rPr lang="zh-CN" altLang="en-US" sz="1200" smtClean="0">
                <a:effectLst/>
              </a:rPr>
              <a:pPr>
                <a:spcBef>
                  <a:spcPct val="0"/>
                </a:spcBef>
                <a:buClrTx/>
                <a:buSzTx/>
                <a:buFontTx/>
                <a:buNone/>
              </a:pPr>
              <a:t>3</a:t>
            </a:fld>
            <a:endParaRPr lang="en-US" altLang="zh-CN" sz="1200">
              <a:effectLst/>
            </a:endParaRPr>
          </a:p>
        </p:txBody>
      </p:sp>
      <p:sp>
        <p:nvSpPr>
          <p:cNvPr id="7171" name="Rectangle 2">
            <a:extLst>
              <a:ext uri="{FF2B5EF4-FFF2-40B4-BE49-F238E27FC236}">
                <a16:creationId xmlns:a16="http://schemas.microsoft.com/office/drawing/2014/main" id="{81EBD06A-4E3C-0E52-5EC4-3E787C83FBA1}"/>
              </a:ext>
            </a:extLst>
          </p:cNvPr>
          <p:cNvSpPr>
            <a:spLocks noGrp="1" noChangeArrowheads="1"/>
          </p:cNvSpPr>
          <p:nvPr>
            <p:ph type="title"/>
          </p:nvPr>
        </p:nvSpPr>
        <p:spPr>
          <a:xfrm>
            <a:off x="2581275" y="458788"/>
            <a:ext cx="4151313" cy="541337"/>
          </a:xfrm>
        </p:spPr>
        <p:txBody>
          <a:bodyPr/>
          <a:lstStyle/>
          <a:p>
            <a:pPr eaLnBrk="1" hangingPunct="1"/>
            <a:r>
              <a:rPr lang="zh-CN" altLang="en-US" b="1">
                <a:effectLst/>
              </a:rPr>
              <a:t>硬件发展</a:t>
            </a:r>
            <a:endParaRPr lang="zh-CN" altLang="en-US" sz="3200" b="1">
              <a:solidFill>
                <a:srgbClr val="FFFF00"/>
              </a:solidFill>
              <a:effectLst/>
            </a:endParaRPr>
          </a:p>
        </p:txBody>
      </p:sp>
      <p:sp>
        <p:nvSpPr>
          <p:cNvPr id="7172" name="Rectangle 3">
            <a:extLst>
              <a:ext uri="{FF2B5EF4-FFF2-40B4-BE49-F238E27FC236}">
                <a16:creationId xmlns:a16="http://schemas.microsoft.com/office/drawing/2014/main" id="{AADB8C67-04C5-29D2-FAE1-6C2833A0F2E3}"/>
              </a:ext>
            </a:extLst>
          </p:cNvPr>
          <p:cNvSpPr>
            <a:spLocks noGrp="1" noChangeArrowheads="1"/>
          </p:cNvSpPr>
          <p:nvPr>
            <p:ph type="body" idx="1"/>
          </p:nvPr>
        </p:nvSpPr>
        <p:spPr>
          <a:xfrm>
            <a:off x="323850" y="1447800"/>
            <a:ext cx="8208963" cy="5149850"/>
          </a:xfrm>
        </p:spPr>
        <p:txBody>
          <a:bodyPr/>
          <a:lstStyle/>
          <a:p>
            <a:pPr eaLnBrk="1" hangingPunct="1">
              <a:lnSpc>
                <a:spcPct val="90000"/>
              </a:lnSpc>
              <a:buFont typeface="Wingdings" panose="05000000000000000000" pitchFamily="2" charset="2"/>
              <a:buNone/>
            </a:pPr>
            <a:r>
              <a:rPr lang="zh-CN" altLang="en-US" sz="3600" b="1">
                <a:effectLst/>
              </a:rPr>
              <a:t>图形输入设备的发展</a:t>
            </a:r>
          </a:p>
          <a:p>
            <a:pPr lvl="1" eaLnBrk="1" hangingPunct="1">
              <a:lnSpc>
                <a:spcPct val="90000"/>
              </a:lnSpc>
            </a:pPr>
            <a:r>
              <a:rPr lang="zh-CN" altLang="en-US" b="1">
                <a:effectLst/>
              </a:rPr>
              <a:t>第一阶段：</a:t>
            </a:r>
          </a:p>
          <a:p>
            <a:pPr lvl="2" eaLnBrk="1" hangingPunct="1">
              <a:lnSpc>
                <a:spcPct val="90000"/>
              </a:lnSpc>
            </a:pPr>
            <a:r>
              <a:rPr lang="zh-CN" altLang="en-US" b="1">
                <a:effectLst/>
              </a:rPr>
              <a:t>控制开关、穿孔纸等</a:t>
            </a:r>
          </a:p>
          <a:p>
            <a:pPr lvl="1" eaLnBrk="1" hangingPunct="1">
              <a:lnSpc>
                <a:spcPct val="90000"/>
              </a:lnSpc>
            </a:pPr>
            <a:r>
              <a:rPr lang="zh-CN" altLang="en-US" b="1">
                <a:effectLst/>
              </a:rPr>
              <a:t>第二阶段：</a:t>
            </a:r>
          </a:p>
          <a:p>
            <a:pPr lvl="2" eaLnBrk="1" hangingPunct="1">
              <a:lnSpc>
                <a:spcPct val="90000"/>
              </a:lnSpc>
            </a:pPr>
            <a:r>
              <a:rPr lang="zh-CN" altLang="en-US" b="1">
                <a:effectLst/>
              </a:rPr>
              <a:t>键盘、光笔</a:t>
            </a:r>
          </a:p>
          <a:p>
            <a:pPr lvl="1" eaLnBrk="1" hangingPunct="1">
              <a:lnSpc>
                <a:spcPct val="90000"/>
              </a:lnSpc>
            </a:pPr>
            <a:r>
              <a:rPr lang="zh-CN" altLang="en-US" b="1">
                <a:effectLst/>
              </a:rPr>
              <a:t>第三阶段：</a:t>
            </a:r>
          </a:p>
          <a:p>
            <a:pPr lvl="2" eaLnBrk="1" hangingPunct="1">
              <a:lnSpc>
                <a:spcPct val="90000"/>
              </a:lnSpc>
            </a:pPr>
            <a:r>
              <a:rPr lang="zh-CN" altLang="en-US" b="1">
                <a:effectLst/>
              </a:rPr>
              <a:t>二维定位设备，如鼠标、坐标数字化仪、跟踪球、触摸屏、操纵杆、扫描仪等</a:t>
            </a:r>
          </a:p>
          <a:p>
            <a:pPr lvl="1" eaLnBrk="1" hangingPunct="1">
              <a:lnSpc>
                <a:spcPct val="90000"/>
              </a:lnSpc>
            </a:pPr>
            <a:r>
              <a:rPr lang="zh-CN" altLang="en-US" b="1">
                <a:effectLst/>
              </a:rPr>
              <a:t>第四阶段：</a:t>
            </a:r>
          </a:p>
          <a:p>
            <a:pPr lvl="2" eaLnBrk="1" hangingPunct="1">
              <a:lnSpc>
                <a:spcPct val="90000"/>
              </a:lnSpc>
            </a:pPr>
            <a:r>
              <a:rPr lang="zh-CN" altLang="en-US" b="1">
                <a:effectLst/>
              </a:rPr>
              <a:t>三维输入设备（如三维鼠标、空间球、数据手套、数据衣）</a:t>
            </a:r>
          </a:p>
          <a:p>
            <a:pPr lvl="2" eaLnBrk="1" hangingPunct="1">
              <a:lnSpc>
                <a:spcPct val="90000"/>
              </a:lnSpc>
            </a:pPr>
            <a:r>
              <a:rPr lang="zh-CN" altLang="en-US" b="1">
                <a:effectLst/>
              </a:rPr>
              <a:t>智能人机接口：用户的手势、表情、语音等</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6">
            <a:extLst>
              <a:ext uri="{FF2B5EF4-FFF2-40B4-BE49-F238E27FC236}">
                <a16:creationId xmlns:a16="http://schemas.microsoft.com/office/drawing/2014/main" id="{66EE7D33-1D6F-4E9C-2EB9-B45BD06662F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6C33C94-1242-47FE-83D2-F402C4A35E5D}" type="slidenum">
              <a:rPr lang="zh-CN" altLang="en-US" sz="1200" smtClean="0">
                <a:effectLst/>
              </a:rPr>
              <a:pPr>
                <a:spcBef>
                  <a:spcPct val="0"/>
                </a:spcBef>
                <a:buClrTx/>
                <a:buSzTx/>
                <a:buFontTx/>
                <a:buNone/>
              </a:pPr>
              <a:t>30</a:t>
            </a:fld>
            <a:endParaRPr lang="en-US" altLang="zh-CN" sz="1200">
              <a:effectLst/>
            </a:endParaRPr>
          </a:p>
        </p:txBody>
      </p:sp>
      <p:sp>
        <p:nvSpPr>
          <p:cNvPr id="35843" name="Rectangle 2">
            <a:extLst>
              <a:ext uri="{FF2B5EF4-FFF2-40B4-BE49-F238E27FC236}">
                <a16:creationId xmlns:a16="http://schemas.microsoft.com/office/drawing/2014/main" id="{82C167DF-B056-68AA-2FC2-A12FA5894E9F}"/>
              </a:ext>
            </a:extLst>
          </p:cNvPr>
          <p:cNvSpPr>
            <a:spLocks noGrp="1" noChangeArrowheads="1"/>
          </p:cNvSpPr>
          <p:nvPr>
            <p:ph type="title"/>
          </p:nvPr>
        </p:nvSpPr>
        <p:spPr/>
        <p:txBody>
          <a:bodyPr/>
          <a:lstStyle/>
          <a:p>
            <a:pPr eaLnBrk="1" hangingPunct="1"/>
            <a:r>
              <a:rPr lang="zh-CN" altLang="en-US" sz="4800" b="1">
                <a:solidFill>
                  <a:schemeClr val="tx1"/>
                </a:solidFill>
                <a:effectLst/>
              </a:rPr>
              <a:t>栅线式荫罩的优点</a:t>
            </a:r>
          </a:p>
        </p:txBody>
      </p:sp>
      <p:sp>
        <p:nvSpPr>
          <p:cNvPr id="35844" name="Rectangle 3">
            <a:extLst>
              <a:ext uri="{FF2B5EF4-FFF2-40B4-BE49-F238E27FC236}">
                <a16:creationId xmlns:a16="http://schemas.microsoft.com/office/drawing/2014/main" id="{309CB38E-1B99-570A-E5BF-0931D726A60F}"/>
              </a:ext>
            </a:extLst>
          </p:cNvPr>
          <p:cNvSpPr>
            <a:spLocks noGrp="1" noChangeArrowheads="1"/>
          </p:cNvSpPr>
          <p:nvPr>
            <p:ph type="body" sz="half" idx="1"/>
          </p:nvPr>
        </p:nvSpPr>
        <p:spPr>
          <a:xfrm>
            <a:off x="179388" y="1484313"/>
            <a:ext cx="8713787" cy="4679950"/>
          </a:xfrm>
        </p:spPr>
        <p:txBody>
          <a:bodyPr/>
          <a:lstStyle/>
          <a:p>
            <a:pPr eaLnBrk="1" hangingPunct="1"/>
            <a:r>
              <a:rPr lang="zh-CN" altLang="en-US" sz="2800" b="1">
                <a:effectLst/>
              </a:rPr>
              <a:t>原理的区别 </a:t>
            </a:r>
          </a:p>
          <a:p>
            <a:pPr lvl="1" eaLnBrk="1" hangingPunct="1"/>
            <a:r>
              <a:rPr lang="zh-CN" altLang="en-US" sz="2400" b="1">
                <a:effectLst/>
              </a:rPr>
              <a:t>光线的选择方式和荧光点的排列不同 </a:t>
            </a:r>
          </a:p>
          <a:p>
            <a:pPr eaLnBrk="1" hangingPunct="1"/>
            <a:r>
              <a:rPr lang="zh-CN" altLang="en-US" sz="2800" b="1">
                <a:effectLst/>
              </a:rPr>
              <a:t>点阵式的缺点</a:t>
            </a:r>
          </a:p>
          <a:p>
            <a:pPr lvl="1" eaLnBrk="1" hangingPunct="1"/>
            <a:r>
              <a:rPr lang="zh-CN" altLang="en-US" sz="2400" b="1">
                <a:effectLst/>
              </a:rPr>
              <a:t>球面荧光屏，几何失真大</a:t>
            </a:r>
          </a:p>
          <a:p>
            <a:pPr lvl="1" eaLnBrk="1" hangingPunct="1"/>
            <a:r>
              <a:rPr lang="zh-CN" altLang="en-US" sz="2400" b="1">
                <a:effectLst/>
              </a:rPr>
              <a:t>三角形的荧光点排列</a:t>
            </a:r>
          </a:p>
          <a:p>
            <a:pPr lvl="2" eaLnBrk="1" hangingPunct="1"/>
            <a:r>
              <a:rPr lang="zh-CN" altLang="en-US" sz="2000" b="1">
                <a:effectLst/>
              </a:rPr>
              <a:t>即使点很密很细也不会特别清晰</a:t>
            </a:r>
          </a:p>
          <a:p>
            <a:pPr eaLnBrk="1" hangingPunct="1"/>
            <a:r>
              <a:rPr lang="zh-CN" altLang="en-US" sz="2800" b="1">
                <a:effectLst/>
              </a:rPr>
              <a:t>栅线式的优点</a:t>
            </a:r>
          </a:p>
          <a:p>
            <a:pPr lvl="1" eaLnBrk="1" hangingPunct="1"/>
            <a:r>
              <a:rPr lang="zh-CN" altLang="en-US" sz="2400" b="1">
                <a:effectLst/>
              </a:rPr>
              <a:t>亮度更高，色彩也更鲜艳 </a:t>
            </a:r>
          </a:p>
          <a:p>
            <a:pPr lvl="1" eaLnBrk="1" hangingPunct="1"/>
            <a:r>
              <a:rPr lang="zh-CN" altLang="en-US" sz="2400" b="1">
                <a:effectLst/>
              </a:rPr>
              <a:t>柱面和平面显示器</a:t>
            </a:r>
          </a:p>
          <a:p>
            <a:pPr lvl="1" eaLnBrk="1" hangingPunct="1"/>
            <a:r>
              <a:rPr lang="zh-CN" altLang="en-US" sz="2400" b="1">
                <a:effectLst/>
              </a:rPr>
              <a:t>电子束通过率有很大提高</a:t>
            </a:r>
          </a:p>
        </p:txBody>
      </p:sp>
      <p:pic>
        <p:nvPicPr>
          <p:cNvPr id="35845" name="Picture 4" descr="dianju">
            <a:extLst>
              <a:ext uri="{FF2B5EF4-FFF2-40B4-BE49-F238E27FC236}">
                <a16:creationId xmlns:a16="http://schemas.microsoft.com/office/drawing/2014/main" id="{3D91340D-8B59-3ABF-BF35-ABABC33A0ADF}"/>
              </a:ext>
            </a:extLst>
          </p:cNvPr>
          <p:cNvPicPr>
            <a:picLocks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4427538" y="4246563"/>
            <a:ext cx="4376737" cy="2566987"/>
          </a:xfrm>
        </p:spPr>
      </p:pic>
      <p:pic>
        <p:nvPicPr>
          <p:cNvPr id="35846" name="Picture 5" descr="ysh">
            <a:extLst>
              <a:ext uri="{FF2B5EF4-FFF2-40B4-BE49-F238E27FC236}">
                <a16:creationId xmlns:a16="http://schemas.microsoft.com/office/drawing/2014/main" id="{5898F02A-0916-8183-B269-6325BDB7E6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9513" y="1322388"/>
            <a:ext cx="2519362"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a:extLst>
              <a:ext uri="{FF2B5EF4-FFF2-40B4-BE49-F238E27FC236}">
                <a16:creationId xmlns:a16="http://schemas.microsoft.com/office/drawing/2014/main" id="{8CD7C7DC-7643-40CD-F445-0153411FC9C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C712FD-86CA-4940-9C57-0A80BC75887C}" type="slidenum">
              <a:rPr lang="zh-CN" altLang="en-US" sz="1200" smtClean="0">
                <a:effectLst/>
              </a:rPr>
              <a:pPr>
                <a:spcBef>
                  <a:spcPct val="0"/>
                </a:spcBef>
                <a:buClrTx/>
                <a:buSzTx/>
                <a:buFontTx/>
                <a:buNone/>
              </a:pPr>
              <a:t>31</a:t>
            </a:fld>
            <a:endParaRPr lang="en-US" altLang="zh-CN" sz="1200">
              <a:effectLst/>
            </a:endParaRPr>
          </a:p>
        </p:txBody>
      </p:sp>
      <p:sp>
        <p:nvSpPr>
          <p:cNvPr id="36867" name="Rectangle 2">
            <a:extLst>
              <a:ext uri="{FF2B5EF4-FFF2-40B4-BE49-F238E27FC236}">
                <a16:creationId xmlns:a16="http://schemas.microsoft.com/office/drawing/2014/main" id="{472801B0-EAA6-58F5-2D80-9FC6B2DC7559}"/>
              </a:ext>
            </a:extLst>
          </p:cNvPr>
          <p:cNvSpPr>
            <a:spLocks noGrp="1" noChangeArrowheads="1"/>
          </p:cNvSpPr>
          <p:nvPr>
            <p:ph type="title"/>
          </p:nvPr>
        </p:nvSpPr>
        <p:spPr/>
        <p:txBody>
          <a:bodyPr/>
          <a:lstStyle/>
          <a:p>
            <a:pPr eaLnBrk="1" hangingPunct="1"/>
            <a:r>
              <a:rPr lang="zh-CN" altLang="en-US" sz="4800" b="1">
                <a:solidFill>
                  <a:schemeClr val="tx1"/>
                </a:solidFill>
                <a:effectLst/>
              </a:rPr>
              <a:t>荫罩式显示器的固有缺陷</a:t>
            </a:r>
          </a:p>
        </p:txBody>
      </p:sp>
      <p:sp>
        <p:nvSpPr>
          <p:cNvPr id="36868" name="Rectangle 3">
            <a:extLst>
              <a:ext uri="{FF2B5EF4-FFF2-40B4-BE49-F238E27FC236}">
                <a16:creationId xmlns:a16="http://schemas.microsoft.com/office/drawing/2014/main" id="{66390574-5FAA-DD6B-E205-8290A5F4B4AA}"/>
              </a:ext>
            </a:extLst>
          </p:cNvPr>
          <p:cNvSpPr>
            <a:spLocks noGrp="1" noChangeArrowheads="1"/>
          </p:cNvSpPr>
          <p:nvPr>
            <p:ph type="body" sz="half" idx="1"/>
          </p:nvPr>
        </p:nvSpPr>
        <p:spPr>
          <a:xfrm>
            <a:off x="250825" y="1628775"/>
            <a:ext cx="8424863" cy="4895850"/>
          </a:xfrm>
        </p:spPr>
        <p:txBody>
          <a:bodyPr/>
          <a:lstStyle/>
          <a:p>
            <a:pPr eaLnBrk="1" hangingPunct="1"/>
            <a:r>
              <a:rPr lang="zh-CN" altLang="en-US" sz="2800" b="1">
                <a:effectLst/>
              </a:rPr>
              <a:t>由合金钢板制成的荫罩易磁化</a:t>
            </a:r>
          </a:p>
          <a:p>
            <a:pPr eaLnBrk="1" hangingPunct="1"/>
            <a:r>
              <a:rPr lang="zh-CN" altLang="en-US" sz="2800" b="1">
                <a:effectLst/>
              </a:rPr>
              <a:t>受热受冲击时易变形</a:t>
            </a:r>
          </a:p>
          <a:p>
            <a:pPr lvl="1" eaLnBrk="1" hangingPunct="1"/>
            <a:r>
              <a:rPr lang="zh-CN" altLang="en-US" sz="2400" b="1">
                <a:effectLst/>
              </a:rPr>
              <a:t>显像管内射向荧光屏的电子束中有</a:t>
            </a:r>
            <a:r>
              <a:rPr lang="en-US" altLang="zh-CN" sz="2400" b="1">
                <a:effectLst/>
              </a:rPr>
              <a:t>75</a:t>
            </a:r>
            <a:r>
              <a:rPr lang="zh-CN" altLang="en-US" sz="2400" b="1">
                <a:effectLst/>
              </a:rPr>
              <a:t>％以上被荫罩阻挡，转变成热量浪费了</a:t>
            </a:r>
          </a:p>
          <a:p>
            <a:pPr eaLnBrk="1" hangingPunct="1"/>
            <a:r>
              <a:rPr lang="zh-CN" altLang="en-US" sz="2800" b="1">
                <a:effectLst/>
              </a:rPr>
              <a:t>屏幕尺寸越大或清晰度越高，就越难制造，生产成本高，成品率偏低，价格过高</a:t>
            </a:r>
          </a:p>
          <a:p>
            <a:pPr lvl="1" eaLnBrk="1" hangingPunct="1"/>
            <a:endParaRPr lang="zh-CN" altLang="en-US" sz="2400" b="1">
              <a:effectLst/>
            </a:endParaRPr>
          </a:p>
          <a:p>
            <a:pPr eaLnBrk="1" hangingPunct="1"/>
            <a:r>
              <a:rPr lang="zh-CN" altLang="en-US" sz="2800">
                <a:effectLst/>
              </a:rPr>
              <a:t>制约彩色显像管清晰度提高的技术瓶颈是彩色显像管中的荫罩</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7421A76F-276D-2AA6-E221-ABF2740C315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1A113C9-6E96-4DCD-9723-31D6236362BE}" type="slidenum">
              <a:rPr lang="zh-CN" altLang="en-US" sz="1200" smtClean="0">
                <a:effectLst/>
              </a:rPr>
              <a:pPr>
                <a:spcBef>
                  <a:spcPct val="0"/>
                </a:spcBef>
                <a:buClrTx/>
                <a:buSzTx/>
                <a:buFontTx/>
                <a:buNone/>
              </a:pPr>
              <a:t>32</a:t>
            </a:fld>
            <a:endParaRPr lang="en-US" altLang="zh-CN" sz="1200">
              <a:effectLst/>
            </a:endParaRPr>
          </a:p>
        </p:txBody>
      </p:sp>
      <p:sp>
        <p:nvSpPr>
          <p:cNvPr id="37891" name="Rectangle 2">
            <a:extLst>
              <a:ext uri="{FF2B5EF4-FFF2-40B4-BE49-F238E27FC236}">
                <a16:creationId xmlns:a16="http://schemas.microsoft.com/office/drawing/2014/main" id="{CA3B7A92-10C0-1AE3-3623-7F6D61B29156}"/>
              </a:ext>
            </a:extLst>
          </p:cNvPr>
          <p:cNvSpPr>
            <a:spLocks noGrp="1" noChangeArrowheads="1"/>
          </p:cNvSpPr>
          <p:nvPr>
            <p:ph type="title"/>
          </p:nvPr>
        </p:nvSpPr>
        <p:spPr/>
        <p:txBody>
          <a:bodyPr/>
          <a:lstStyle/>
          <a:p>
            <a:pPr eaLnBrk="1" hangingPunct="1"/>
            <a:r>
              <a:rPr lang="zh-CN" altLang="en-US">
                <a:solidFill>
                  <a:schemeClr val="tx1"/>
                </a:solidFill>
                <a:effectLst/>
              </a:rPr>
              <a:t>新技术</a:t>
            </a:r>
          </a:p>
        </p:txBody>
      </p:sp>
      <p:sp>
        <p:nvSpPr>
          <p:cNvPr id="37892" name="Rectangle 3">
            <a:extLst>
              <a:ext uri="{FF2B5EF4-FFF2-40B4-BE49-F238E27FC236}">
                <a16:creationId xmlns:a16="http://schemas.microsoft.com/office/drawing/2014/main" id="{64BC599E-877F-3478-33DB-87F5DE7690E9}"/>
              </a:ext>
            </a:extLst>
          </p:cNvPr>
          <p:cNvSpPr>
            <a:spLocks noGrp="1" noChangeArrowheads="1"/>
          </p:cNvSpPr>
          <p:nvPr>
            <p:ph type="body" idx="1"/>
          </p:nvPr>
        </p:nvSpPr>
        <p:spPr/>
        <p:txBody>
          <a:bodyPr/>
          <a:lstStyle/>
          <a:p>
            <a:pPr eaLnBrk="1" hangingPunct="1"/>
            <a:r>
              <a:rPr lang="zh-CN" altLang="en-US" b="1">
                <a:effectLst/>
              </a:rPr>
              <a:t>取消荫罩</a:t>
            </a:r>
          </a:p>
          <a:p>
            <a:pPr eaLnBrk="1" hangingPunct="1"/>
            <a:r>
              <a:rPr lang="zh-CN" altLang="en-US" b="1">
                <a:effectLst/>
              </a:rPr>
              <a:t>单枪单束</a:t>
            </a:r>
          </a:p>
          <a:p>
            <a:pPr lvl="1" eaLnBrk="1" hangingPunct="1"/>
            <a:r>
              <a:rPr lang="zh-CN" altLang="en-US" b="1">
                <a:effectLst/>
              </a:rPr>
              <a:t>利用时分复用技术依序轮流调制单个电子束的电流，只需一支电子束就能完成现有技术用三枪三束或单枪三束才能完成的任务</a:t>
            </a:r>
          </a:p>
          <a:p>
            <a:pPr lvl="1" eaLnBrk="1" hangingPunct="1"/>
            <a:r>
              <a:rPr lang="zh-CN" altLang="en-US" b="1">
                <a:effectLst/>
              </a:rPr>
              <a:t>电子束按同步顺序扫过</a:t>
            </a:r>
            <a:r>
              <a:rPr lang="en-US" altLang="zh-CN" b="1">
                <a:effectLst/>
              </a:rPr>
              <a:t>G</a:t>
            </a:r>
            <a:r>
              <a:rPr lang="zh-CN" altLang="en-US" b="1">
                <a:effectLst/>
              </a:rPr>
              <a:t>、</a:t>
            </a:r>
            <a:r>
              <a:rPr lang="en-US" altLang="zh-CN" b="1">
                <a:effectLst/>
              </a:rPr>
              <a:t>R</a:t>
            </a:r>
            <a:r>
              <a:rPr lang="zh-CN" altLang="en-US" b="1">
                <a:effectLst/>
              </a:rPr>
              <a:t>、</a:t>
            </a:r>
            <a:r>
              <a:rPr lang="en-US" altLang="zh-CN" b="1">
                <a:effectLst/>
              </a:rPr>
              <a:t>B</a:t>
            </a:r>
            <a:r>
              <a:rPr lang="zh-CN" altLang="en-US" b="1">
                <a:effectLst/>
              </a:rPr>
              <a:t>三色荧光粉条</a:t>
            </a:r>
          </a:p>
          <a:p>
            <a:pPr eaLnBrk="1" hangingPunct="1"/>
            <a:endParaRPr lang="zh-CN" altLang="en-US" b="1">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4523EE75-F0D3-8815-ADC1-DCFD373FB4D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2DE82E-F142-4FB6-850A-4C52F61D63B0}" type="slidenum">
              <a:rPr lang="zh-CN" altLang="en-US" sz="1200" smtClean="0">
                <a:effectLst/>
              </a:rPr>
              <a:pPr>
                <a:spcBef>
                  <a:spcPct val="0"/>
                </a:spcBef>
                <a:buClrTx/>
                <a:buSzTx/>
                <a:buFontTx/>
                <a:buNone/>
              </a:pPr>
              <a:t>33</a:t>
            </a:fld>
            <a:endParaRPr lang="en-US" altLang="zh-CN" sz="1200">
              <a:effectLst/>
            </a:endParaRPr>
          </a:p>
        </p:txBody>
      </p:sp>
      <p:sp>
        <p:nvSpPr>
          <p:cNvPr id="38915" name="Rectangle 2">
            <a:extLst>
              <a:ext uri="{FF2B5EF4-FFF2-40B4-BE49-F238E27FC236}">
                <a16:creationId xmlns:a16="http://schemas.microsoft.com/office/drawing/2014/main" id="{09C738CA-43A3-95CF-695F-5A0F040AB305}"/>
              </a:ext>
            </a:extLst>
          </p:cNvPr>
          <p:cNvSpPr>
            <a:spLocks noGrp="1" noChangeArrowheads="1"/>
          </p:cNvSpPr>
          <p:nvPr>
            <p:ph type="title"/>
          </p:nvPr>
        </p:nvSpPr>
        <p:spPr/>
        <p:txBody>
          <a:bodyPr/>
          <a:lstStyle/>
          <a:p>
            <a:pPr eaLnBrk="1" hangingPunct="1"/>
            <a:r>
              <a:rPr lang="en-US" altLang="zh-CN" b="1">
                <a:solidFill>
                  <a:schemeClr val="tx1"/>
                </a:solidFill>
                <a:effectLst/>
              </a:rPr>
              <a:t>CRT</a:t>
            </a:r>
            <a:r>
              <a:rPr lang="zh-CN" altLang="en-US" b="1">
                <a:solidFill>
                  <a:schemeClr val="tx1"/>
                </a:solidFill>
                <a:effectLst/>
              </a:rPr>
              <a:t>显示器分类</a:t>
            </a:r>
          </a:p>
        </p:txBody>
      </p:sp>
      <p:sp>
        <p:nvSpPr>
          <p:cNvPr id="38916" name="Rectangle 3">
            <a:extLst>
              <a:ext uri="{FF2B5EF4-FFF2-40B4-BE49-F238E27FC236}">
                <a16:creationId xmlns:a16="http://schemas.microsoft.com/office/drawing/2014/main" id="{946D5485-F136-55BF-9FC0-7C5840E6F18F}"/>
              </a:ext>
            </a:extLst>
          </p:cNvPr>
          <p:cNvSpPr>
            <a:spLocks noGrp="1" noChangeArrowheads="1"/>
          </p:cNvSpPr>
          <p:nvPr>
            <p:ph type="body" idx="1"/>
          </p:nvPr>
        </p:nvSpPr>
        <p:spPr>
          <a:xfrm>
            <a:off x="42863" y="1905000"/>
            <a:ext cx="9101137" cy="4114800"/>
          </a:xfrm>
        </p:spPr>
        <p:txBody>
          <a:bodyPr/>
          <a:lstStyle/>
          <a:p>
            <a:pPr eaLnBrk="1" hangingPunct="1"/>
            <a:r>
              <a:rPr lang="zh-CN" altLang="en-US" b="1">
                <a:effectLst/>
              </a:rPr>
              <a:t>直视存储管式（</a:t>
            </a:r>
            <a:r>
              <a:rPr lang="en-US" altLang="zh-CN" b="1">
                <a:effectLst/>
              </a:rPr>
              <a:t>Direct-View Storage Tubes</a:t>
            </a:r>
            <a:r>
              <a:rPr lang="zh-CN" altLang="en-US" b="1">
                <a:effectLst/>
              </a:rPr>
              <a:t>）</a:t>
            </a:r>
          </a:p>
          <a:p>
            <a:pPr lvl="1" eaLnBrk="1" hangingPunct="1"/>
            <a:r>
              <a:rPr lang="zh-CN" altLang="en-US" b="1">
                <a:effectLst/>
              </a:rPr>
              <a:t>利用管子本身存储信息，类似于一个长余辉的</a:t>
            </a:r>
            <a:r>
              <a:rPr lang="en-US" altLang="zh-CN" b="1">
                <a:effectLst/>
              </a:rPr>
              <a:t>CRT</a:t>
            </a:r>
            <a:r>
              <a:rPr lang="zh-CN" altLang="en-US" b="1">
                <a:effectLst/>
              </a:rPr>
              <a:t>，不必刷新</a:t>
            </a:r>
          </a:p>
          <a:p>
            <a:pPr eaLnBrk="1" hangingPunct="1"/>
            <a:r>
              <a:rPr lang="zh-CN" altLang="en-US" b="1">
                <a:effectLst/>
              </a:rPr>
              <a:t>刷新式</a:t>
            </a:r>
          </a:p>
          <a:p>
            <a:pPr lvl="1" eaLnBrk="1" hangingPunct="1"/>
            <a:r>
              <a:rPr lang="zh-CN" altLang="en-US" b="1">
                <a:effectLst/>
              </a:rPr>
              <a:t>随机扫描式（</a:t>
            </a:r>
            <a:r>
              <a:rPr lang="en-US" altLang="zh-CN" b="1">
                <a:effectLst/>
              </a:rPr>
              <a:t>Random-Scan</a:t>
            </a:r>
            <a:r>
              <a:rPr lang="zh-CN" altLang="en-US" b="1">
                <a:effectLst/>
              </a:rPr>
              <a:t>）</a:t>
            </a:r>
          </a:p>
          <a:p>
            <a:pPr lvl="1" eaLnBrk="1" hangingPunct="1"/>
            <a:r>
              <a:rPr lang="zh-CN" altLang="en-US" b="1">
                <a:effectLst/>
              </a:rPr>
              <a:t>光栅扫描式（</a:t>
            </a:r>
            <a:r>
              <a:rPr lang="en-US" altLang="zh-CN" b="1">
                <a:effectLst/>
              </a:rPr>
              <a:t>Raster-Scan</a:t>
            </a:r>
            <a:r>
              <a:rPr lang="zh-CN" altLang="en-US" b="1">
                <a:effectLst/>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E1DB7E54-522D-CF76-1F14-D9AB0AA1CED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B29C879-889F-4D6E-80F3-FEC407D5442D}" type="slidenum">
              <a:rPr lang="zh-CN" altLang="en-US" sz="1200" smtClean="0">
                <a:effectLst/>
              </a:rPr>
              <a:pPr>
                <a:spcBef>
                  <a:spcPct val="0"/>
                </a:spcBef>
                <a:buClrTx/>
                <a:buSzTx/>
                <a:buFontTx/>
                <a:buNone/>
              </a:pPr>
              <a:t>34</a:t>
            </a:fld>
            <a:endParaRPr lang="en-US" altLang="zh-CN" sz="1200">
              <a:effectLst/>
            </a:endParaRPr>
          </a:p>
        </p:txBody>
      </p:sp>
      <p:sp>
        <p:nvSpPr>
          <p:cNvPr id="39939" name="Rectangle 2">
            <a:extLst>
              <a:ext uri="{FF2B5EF4-FFF2-40B4-BE49-F238E27FC236}">
                <a16:creationId xmlns:a16="http://schemas.microsoft.com/office/drawing/2014/main" id="{212CB268-8031-C8A0-AA53-7FF6367DDA0B}"/>
              </a:ext>
            </a:extLst>
          </p:cNvPr>
          <p:cNvSpPr>
            <a:spLocks noGrp="1" noChangeArrowheads="1"/>
          </p:cNvSpPr>
          <p:nvPr>
            <p:ph type="title"/>
          </p:nvPr>
        </p:nvSpPr>
        <p:spPr>
          <a:xfrm>
            <a:off x="400050" y="44450"/>
            <a:ext cx="7772400" cy="1143000"/>
          </a:xfrm>
        </p:spPr>
        <p:txBody>
          <a:bodyPr/>
          <a:lstStyle/>
          <a:p>
            <a:pPr eaLnBrk="1" hangingPunct="1"/>
            <a:r>
              <a:rPr lang="zh-CN" altLang="en-US" b="1">
                <a:solidFill>
                  <a:schemeClr val="tx1"/>
                </a:solidFill>
                <a:effectLst/>
              </a:rPr>
              <a:t>随机扫描的显示系统</a:t>
            </a:r>
          </a:p>
        </p:txBody>
      </p:sp>
      <p:pic>
        <p:nvPicPr>
          <p:cNvPr id="39940" name="Picture 4" descr="1p18">
            <a:extLst>
              <a:ext uri="{FF2B5EF4-FFF2-40B4-BE49-F238E27FC236}">
                <a16:creationId xmlns:a16="http://schemas.microsoft.com/office/drawing/2014/main" id="{4EDF0617-96E7-F51B-6CCA-7208201254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573588"/>
            <a:ext cx="62103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5">
            <a:extLst>
              <a:ext uri="{FF2B5EF4-FFF2-40B4-BE49-F238E27FC236}">
                <a16:creationId xmlns:a16="http://schemas.microsoft.com/office/drawing/2014/main" id="{E4EEE215-F851-547A-C32F-845E31C8CB59}"/>
              </a:ext>
            </a:extLst>
          </p:cNvPr>
          <p:cNvSpPr>
            <a:spLocks noChangeArrowheads="1"/>
          </p:cNvSpPr>
          <p:nvPr/>
        </p:nvSpPr>
        <p:spPr bwMode="auto">
          <a:xfrm>
            <a:off x="42863" y="981075"/>
            <a:ext cx="9101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90000"/>
              <a:buFont typeface="Wingdings" panose="05000000000000000000" pitchFamily="2" charset="2"/>
              <a:buBlip>
                <a:blip r:embed="rId2"/>
              </a:buBlip>
            </a:pPr>
            <a:r>
              <a:rPr lang="zh-CN" altLang="en-US" sz="3200" b="1"/>
              <a:t>特点</a:t>
            </a:r>
          </a:p>
          <a:p>
            <a:pPr lvl="1" eaLnBrk="1" hangingPunct="1">
              <a:spcBef>
                <a:spcPct val="20000"/>
              </a:spcBef>
              <a:buFontTx/>
              <a:buChar char="–"/>
            </a:pPr>
            <a:r>
              <a:rPr lang="zh-CN" altLang="en-US" sz="2400" b="1"/>
              <a:t>数据表示：矢量表示，只有端点信息，无线段中间点</a:t>
            </a:r>
          </a:p>
          <a:p>
            <a:pPr lvl="1" eaLnBrk="1" hangingPunct="1">
              <a:spcBef>
                <a:spcPct val="20000"/>
              </a:spcBef>
              <a:buFontTx/>
              <a:buChar char="–"/>
            </a:pPr>
            <a:r>
              <a:rPr lang="zh-CN" altLang="en-US" sz="2400" b="1"/>
              <a:t>扫描方式：电子束像一支快速移动的画笔，可随意移动，只扫描荧屏上要显示的部分，与示波器工作原理类似</a:t>
            </a:r>
          </a:p>
          <a:p>
            <a:pPr lvl="1" eaLnBrk="1" hangingPunct="1">
              <a:spcBef>
                <a:spcPct val="20000"/>
              </a:spcBef>
              <a:buFontTx/>
              <a:buChar char="–"/>
            </a:pPr>
            <a:r>
              <a:rPr lang="zh-CN" altLang="en-US" sz="2400" b="1"/>
              <a:t>显示图形：几何属性（</a:t>
            </a:r>
            <a:r>
              <a:rPr lang="en-US" altLang="zh-CN" sz="2400" b="1"/>
              <a:t>geometric attribute</a:t>
            </a:r>
            <a:r>
              <a:rPr lang="zh-CN" altLang="en-US" sz="2400" b="1"/>
              <a:t>）为主，线架图</a:t>
            </a:r>
          </a:p>
          <a:p>
            <a:pPr lvl="1" eaLnBrk="1" hangingPunct="1">
              <a:spcBef>
                <a:spcPct val="20000"/>
              </a:spcBef>
              <a:buFontTx/>
              <a:buChar char="–"/>
            </a:pPr>
            <a:r>
              <a:rPr lang="zh-CN" altLang="en-US" sz="2400" b="1"/>
              <a:t>优点：扫描速度快，分辨率高，线条质量好，易修改，交互性好，动态性能好</a:t>
            </a:r>
          </a:p>
          <a:p>
            <a:pPr lvl="1" eaLnBrk="1" hangingPunct="1">
              <a:spcBef>
                <a:spcPct val="20000"/>
              </a:spcBef>
              <a:buFontTx/>
              <a:buChar char="–"/>
            </a:pPr>
            <a:r>
              <a:rPr lang="zh-CN" altLang="en-US" sz="2400" b="1"/>
              <a:t>缺点：价格贵，只能显示线画图形，应用于军事、</a:t>
            </a:r>
            <a:r>
              <a:rPr lang="en-US" altLang="zh-CN" sz="2400" b="1"/>
              <a:t>CAD</a:t>
            </a:r>
            <a:r>
              <a:rPr lang="zh-CN" altLang="en-US" sz="2400" b="1"/>
              <a:t>领域</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6">
            <a:extLst>
              <a:ext uri="{FF2B5EF4-FFF2-40B4-BE49-F238E27FC236}">
                <a16:creationId xmlns:a16="http://schemas.microsoft.com/office/drawing/2014/main" id="{6B0F0A82-6F11-390F-E14F-F1B9C1C1986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8BB42E-CB3F-41DB-94C1-2971FBA528CC}" type="slidenum">
              <a:rPr lang="zh-CN" altLang="en-US" sz="1200" smtClean="0">
                <a:effectLst/>
              </a:rPr>
              <a:pPr>
                <a:spcBef>
                  <a:spcPct val="0"/>
                </a:spcBef>
                <a:buClrTx/>
                <a:buSzTx/>
                <a:buFontTx/>
                <a:buNone/>
              </a:pPr>
              <a:t>35</a:t>
            </a:fld>
            <a:endParaRPr lang="en-US" altLang="zh-CN" sz="1200">
              <a:effectLst/>
            </a:endParaRPr>
          </a:p>
        </p:txBody>
      </p:sp>
      <p:sp>
        <p:nvSpPr>
          <p:cNvPr id="40963" name="Rectangle 2">
            <a:extLst>
              <a:ext uri="{FF2B5EF4-FFF2-40B4-BE49-F238E27FC236}">
                <a16:creationId xmlns:a16="http://schemas.microsoft.com/office/drawing/2014/main" id="{1C72237E-A268-CB57-40F3-4C9613D9DE3F}"/>
              </a:ext>
            </a:extLst>
          </p:cNvPr>
          <p:cNvSpPr>
            <a:spLocks noGrp="1" noChangeArrowheads="1"/>
          </p:cNvSpPr>
          <p:nvPr>
            <p:ph type="title"/>
          </p:nvPr>
        </p:nvSpPr>
        <p:spPr>
          <a:xfrm>
            <a:off x="685800" y="188913"/>
            <a:ext cx="7772400" cy="1143000"/>
          </a:xfrm>
        </p:spPr>
        <p:txBody>
          <a:bodyPr/>
          <a:lstStyle/>
          <a:p>
            <a:pPr algn="l" eaLnBrk="1" hangingPunct="1"/>
            <a:r>
              <a:rPr lang="zh-CN" altLang="en-US" b="1">
                <a:solidFill>
                  <a:schemeClr val="tx1"/>
                </a:solidFill>
                <a:effectLst/>
              </a:rPr>
              <a:t>光栅扫描的显示系统</a:t>
            </a:r>
          </a:p>
        </p:txBody>
      </p:sp>
      <p:sp>
        <p:nvSpPr>
          <p:cNvPr id="40964" name="Rectangle 3">
            <a:extLst>
              <a:ext uri="{FF2B5EF4-FFF2-40B4-BE49-F238E27FC236}">
                <a16:creationId xmlns:a16="http://schemas.microsoft.com/office/drawing/2014/main" id="{E234DBAC-7627-00C1-FD1B-47A663AF6E99}"/>
              </a:ext>
            </a:extLst>
          </p:cNvPr>
          <p:cNvSpPr>
            <a:spLocks noGrp="1" noChangeArrowheads="1"/>
          </p:cNvSpPr>
          <p:nvPr>
            <p:ph type="body" sz="half" idx="1"/>
          </p:nvPr>
        </p:nvSpPr>
        <p:spPr>
          <a:xfrm>
            <a:off x="-107950" y="1268413"/>
            <a:ext cx="9001125" cy="2520950"/>
          </a:xfrm>
        </p:spPr>
        <p:txBody>
          <a:bodyPr/>
          <a:lstStyle/>
          <a:p>
            <a:pPr eaLnBrk="1" hangingPunct="1"/>
            <a:r>
              <a:rPr lang="zh-CN" altLang="en-US" b="1">
                <a:effectLst/>
              </a:rPr>
              <a:t>特点：</a:t>
            </a:r>
          </a:p>
          <a:p>
            <a:pPr lvl="1" eaLnBrk="1" hangingPunct="1"/>
            <a:r>
              <a:rPr lang="zh-CN" altLang="en-US" sz="2400" b="1">
                <a:effectLst/>
              </a:rPr>
              <a:t>数据表示：像素矩阵，像素数组</a:t>
            </a:r>
            <a:endParaRPr lang="en-US" altLang="zh-CN" sz="2400" b="1">
              <a:effectLst/>
            </a:endParaRPr>
          </a:p>
          <a:p>
            <a:pPr lvl="1" eaLnBrk="1" hangingPunct="1"/>
            <a:r>
              <a:rPr lang="zh-CN" altLang="en-US" sz="2400" b="1">
                <a:effectLst/>
              </a:rPr>
              <a:t>扫描方式：从上到下，从左到右，与电视工作原理类似</a:t>
            </a:r>
          </a:p>
          <a:p>
            <a:pPr lvl="1" eaLnBrk="1" hangingPunct="1"/>
            <a:r>
              <a:rPr lang="zh-CN" altLang="en-US" sz="2400" b="1">
                <a:effectLst/>
              </a:rPr>
              <a:t>显示图形：几何属性</a:t>
            </a:r>
            <a:r>
              <a:rPr lang="en-US" altLang="zh-CN" sz="2400" b="1">
                <a:effectLst/>
              </a:rPr>
              <a:t>+</a:t>
            </a:r>
            <a:r>
              <a:rPr lang="zh-CN" altLang="en-US" sz="2400" b="1">
                <a:effectLst/>
              </a:rPr>
              <a:t>视觉属性（</a:t>
            </a:r>
            <a:r>
              <a:rPr lang="en-US" altLang="zh-CN" sz="2400" b="1">
                <a:effectLst/>
              </a:rPr>
              <a:t>Visual attribute</a:t>
            </a:r>
            <a:r>
              <a:rPr lang="zh-CN" altLang="en-US" sz="2400" b="1">
                <a:effectLst/>
              </a:rPr>
              <a:t>），真实感图形</a:t>
            </a:r>
          </a:p>
        </p:txBody>
      </p:sp>
      <p:pic>
        <p:nvPicPr>
          <p:cNvPr id="40965" name="Picture 5" descr="1p22">
            <a:extLst>
              <a:ext uri="{FF2B5EF4-FFF2-40B4-BE49-F238E27FC236}">
                <a16:creationId xmlns:a16="http://schemas.microsoft.com/office/drawing/2014/main" id="{D7462775-2497-9885-58F2-8CBF13A44EC1}"/>
              </a:ext>
            </a:extLst>
          </p:cNvPr>
          <p:cNvPicPr>
            <a:picLocks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2571750" y="3624263"/>
            <a:ext cx="3810000" cy="3233737"/>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BB023D68-FEC5-A355-B548-DB3F3739EBB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35C00AE4-AB1E-42BA-80B3-C89B18F0D15D}" type="slidenum">
              <a:rPr lang="zh-CN" altLang="en-US" smtClean="0"/>
              <a:pPr eaLnBrk="1" hangingPunct="1">
                <a:defRPr/>
              </a:pPr>
              <a:t>36</a:t>
            </a:fld>
            <a:endParaRPr lang="en-US" altLang="zh-CN"/>
          </a:p>
        </p:txBody>
      </p:sp>
      <p:sp>
        <p:nvSpPr>
          <p:cNvPr id="41987" name="Text Box 2">
            <a:extLst>
              <a:ext uri="{FF2B5EF4-FFF2-40B4-BE49-F238E27FC236}">
                <a16:creationId xmlns:a16="http://schemas.microsoft.com/office/drawing/2014/main" id="{9B1DE295-84E0-CF77-7F8C-8D973BAEED71}"/>
              </a:ext>
            </a:extLst>
          </p:cNvPr>
          <p:cNvSpPr txBox="1">
            <a:spLocks noChangeArrowheads="1"/>
          </p:cNvSpPr>
          <p:nvPr/>
        </p:nvSpPr>
        <p:spPr bwMode="auto">
          <a:xfrm>
            <a:off x="0" y="476250"/>
            <a:ext cx="7178675"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zh-CN" altLang="en-US" sz="2800" b="1">
                <a:solidFill>
                  <a:schemeClr val="tx2"/>
                </a:solidFill>
                <a:latin typeface="Times New Roman" panose="02020603050405020304" pitchFamily="18" charset="0"/>
              </a:rPr>
              <a:t>显示器的分辨率</a:t>
            </a:r>
          </a:p>
          <a:p>
            <a:pPr lvl="1" eaLnBrk="1" hangingPunct="1">
              <a:lnSpc>
                <a:spcPct val="110000"/>
              </a:lnSpc>
              <a:buClr>
                <a:schemeClr val="accent2"/>
              </a:buClr>
              <a:buSzPct val="80000"/>
              <a:buFont typeface="Wingdings" panose="05000000000000000000" pitchFamily="2" charset="2"/>
              <a:buChar char="l"/>
            </a:pPr>
            <a:r>
              <a:rPr kumimoji="1" lang="zh-CN" altLang="en-US" b="1">
                <a:latin typeface="Times New Roman" panose="02020603050405020304" pitchFamily="18" charset="0"/>
              </a:rPr>
              <a:t>电子束按固定的扫描顺序扫描</a:t>
            </a:r>
            <a:r>
              <a:rPr kumimoji="1" lang="en-US" altLang="zh-CN" b="1">
                <a:latin typeface="Times New Roman" panose="02020603050405020304" pitchFamily="18" charset="0"/>
              </a:rPr>
              <a:t>N</a:t>
            </a:r>
            <a:r>
              <a:rPr kumimoji="1" lang="zh-CN" altLang="en-US" b="1">
                <a:latin typeface="Times New Roman" panose="02020603050405020304" pitchFamily="18" charset="0"/>
              </a:rPr>
              <a:t>条扫描线</a:t>
            </a:r>
          </a:p>
          <a:p>
            <a:pPr lvl="1" eaLnBrk="1" hangingPunct="1">
              <a:lnSpc>
                <a:spcPct val="110000"/>
              </a:lnSpc>
              <a:buClr>
                <a:schemeClr val="accent2"/>
              </a:buClr>
              <a:buSzPct val="80000"/>
              <a:buFont typeface="Wingdings" panose="05000000000000000000" pitchFamily="2" charset="2"/>
              <a:buChar char="l"/>
            </a:pPr>
            <a:r>
              <a:rPr kumimoji="1" lang="zh-CN" altLang="en-US" b="1">
                <a:latin typeface="Times New Roman" panose="02020603050405020304" pitchFamily="18" charset="0"/>
              </a:rPr>
              <a:t>每条扫描线有</a:t>
            </a:r>
            <a:r>
              <a:rPr kumimoji="1" lang="en-US" altLang="zh-CN" b="1">
                <a:latin typeface="Times New Roman" panose="02020603050405020304" pitchFamily="18" charset="0"/>
              </a:rPr>
              <a:t>M</a:t>
            </a:r>
            <a:r>
              <a:rPr kumimoji="1" lang="zh-CN" altLang="en-US" b="1">
                <a:latin typeface="Times New Roman" panose="02020603050405020304" pitchFamily="18" charset="0"/>
              </a:rPr>
              <a:t>个像素</a:t>
            </a:r>
          </a:p>
          <a:p>
            <a:pPr lvl="1" eaLnBrk="1" hangingPunct="1">
              <a:lnSpc>
                <a:spcPct val="110000"/>
              </a:lnSpc>
              <a:buClr>
                <a:schemeClr val="accent2"/>
              </a:buClr>
              <a:buSzPct val="80000"/>
              <a:buFont typeface="Wingdings" panose="05000000000000000000" pitchFamily="2" charset="2"/>
              <a:buChar char="l"/>
            </a:pPr>
            <a:r>
              <a:rPr kumimoji="1" lang="zh-CN" altLang="en-US" b="1">
                <a:latin typeface="Times New Roman" panose="02020603050405020304" pitchFamily="18" charset="0"/>
              </a:rPr>
              <a:t>显示器的分辨率</a:t>
            </a:r>
            <a:r>
              <a:rPr kumimoji="1" lang="en-US" altLang="zh-CN" b="1">
                <a:latin typeface="Times New Roman" panose="02020603050405020304" pitchFamily="18" charset="0"/>
              </a:rPr>
              <a:t>M * N</a:t>
            </a:r>
            <a:r>
              <a:rPr kumimoji="1" lang="zh-CN" altLang="en-US" b="1">
                <a:latin typeface="Times New Roman" panose="02020603050405020304" pitchFamily="18" charset="0"/>
              </a:rPr>
              <a:t>			</a:t>
            </a:r>
          </a:p>
        </p:txBody>
      </p:sp>
      <p:pic>
        <p:nvPicPr>
          <p:cNvPr id="41988" name="Picture 4" descr="1p20">
            <a:extLst>
              <a:ext uri="{FF2B5EF4-FFF2-40B4-BE49-F238E27FC236}">
                <a16:creationId xmlns:a16="http://schemas.microsoft.com/office/drawing/2014/main" id="{EBB95E43-9697-1B2E-191D-20C7F2B05D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88" y="2786063"/>
            <a:ext cx="381000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6">
            <a:extLst>
              <a:ext uri="{FF2B5EF4-FFF2-40B4-BE49-F238E27FC236}">
                <a16:creationId xmlns:a16="http://schemas.microsoft.com/office/drawing/2014/main" id="{F1196D06-7513-8013-1D43-E517640A83B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5F0A54-98E7-4B2B-9257-4B0C194CAAC0}" type="slidenum">
              <a:rPr lang="zh-CN" altLang="en-US" sz="1200" smtClean="0">
                <a:effectLst/>
              </a:rPr>
              <a:pPr>
                <a:spcBef>
                  <a:spcPct val="0"/>
                </a:spcBef>
                <a:buClrTx/>
                <a:buSzTx/>
                <a:buFontTx/>
                <a:buNone/>
              </a:pPr>
              <a:t>37</a:t>
            </a:fld>
            <a:endParaRPr lang="en-US" altLang="zh-CN" sz="1200">
              <a:effectLst/>
            </a:endParaRPr>
          </a:p>
        </p:txBody>
      </p:sp>
      <p:sp>
        <p:nvSpPr>
          <p:cNvPr id="43011" name="Rectangle 2">
            <a:extLst>
              <a:ext uri="{FF2B5EF4-FFF2-40B4-BE49-F238E27FC236}">
                <a16:creationId xmlns:a16="http://schemas.microsoft.com/office/drawing/2014/main" id="{E57C9CC8-1369-749D-54DE-E05F15781CCE}"/>
              </a:ext>
            </a:extLst>
          </p:cNvPr>
          <p:cNvSpPr>
            <a:spLocks noGrp="1" noChangeArrowheads="1"/>
          </p:cNvSpPr>
          <p:nvPr>
            <p:ph type="title"/>
          </p:nvPr>
        </p:nvSpPr>
        <p:spPr>
          <a:xfrm>
            <a:off x="468313" y="188913"/>
            <a:ext cx="7772400" cy="1143000"/>
          </a:xfrm>
        </p:spPr>
        <p:txBody>
          <a:bodyPr/>
          <a:lstStyle/>
          <a:p>
            <a:pPr algn="l" eaLnBrk="1" hangingPunct="1"/>
            <a:r>
              <a:rPr lang="zh-CN" altLang="en-US" sz="3200" b="1">
                <a:solidFill>
                  <a:schemeClr val="tx1"/>
                </a:solidFill>
                <a:effectLst/>
              </a:rPr>
              <a:t>隔行扫描（</a:t>
            </a:r>
            <a:r>
              <a:rPr lang="en-US" altLang="zh-CN" sz="3200" b="1">
                <a:solidFill>
                  <a:schemeClr val="tx1"/>
                </a:solidFill>
                <a:effectLst/>
              </a:rPr>
              <a:t>Interlaced scan</a:t>
            </a:r>
            <a:r>
              <a:rPr lang="zh-CN" altLang="en-US" sz="3200" b="1">
                <a:solidFill>
                  <a:schemeClr val="tx1"/>
                </a:solidFill>
                <a:effectLst/>
              </a:rPr>
              <a:t>）</a:t>
            </a:r>
            <a:r>
              <a:rPr lang="zh-CN" altLang="en-US" sz="3200" b="1">
                <a:solidFill>
                  <a:schemeClr val="tx1"/>
                </a:solidFill>
                <a:effectLst/>
                <a:latin typeface="Times New Roman" panose="02020603050405020304" pitchFamily="18" charset="0"/>
              </a:rPr>
              <a:t>工作原理</a:t>
            </a:r>
          </a:p>
        </p:txBody>
      </p:sp>
      <p:sp>
        <p:nvSpPr>
          <p:cNvPr id="43012" name="Rectangle 3">
            <a:extLst>
              <a:ext uri="{FF2B5EF4-FFF2-40B4-BE49-F238E27FC236}">
                <a16:creationId xmlns:a16="http://schemas.microsoft.com/office/drawing/2014/main" id="{CB5FE926-4F53-2755-A16B-2804AB6D5127}"/>
              </a:ext>
            </a:extLst>
          </p:cNvPr>
          <p:cNvSpPr>
            <a:spLocks noGrp="1" noChangeArrowheads="1"/>
          </p:cNvSpPr>
          <p:nvPr>
            <p:ph type="body" sz="half" idx="1"/>
          </p:nvPr>
        </p:nvSpPr>
        <p:spPr>
          <a:xfrm>
            <a:off x="179388" y="1773238"/>
            <a:ext cx="5184775" cy="1368425"/>
          </a:xfrm>
        </p:spPr>
        <p:txBody>
          <a:bodyPr/>
          <a:lstStyle/>
          <a:p>
            <a:pPr algn="just" eaLnBrk="1" hangingPunct="1">
              <a:lnSpc>
                <a:spcPct val="90000"/>
              </a:lnSpc>
            </a:pPr>
            <a:r>
              <a:rPr lang="zh-CN" altLang="en-US" sz="2800" b="1">
                <a:effectLst/>
              </a:rPr>
              <a:t>场频= 帧频 * </a:t>
            </a:r>
            <a:r>
              <a:rPr lang="en-US" altLang="zh-CN" sz="2800" b="1">
                <a:effectLst/>
              </a:rPr>
              <a:t>2</a:t>
            </a:r>
          </a:p>
          <a:p>
            <a:pPr lvl="1" eaLnBrk="1" hangingPunct="1">
              <a:lnSpc>
                <a:spcPct val="90000"/>
              </a:lnSpc>
            </a:pPr>
            <a:r>
              <a:rPr lang="zh-CN" altLang="en-US" sz="2400" b="1">
                <a:effectLst/>
              </a:rPr>
              <a:t>一帧1／</a:t>
            </a:r>
            <a:r>
              <a:rPr lang="en-US" altLang="zh-CN" sz="2400" b="1">
                <a:effectLst/>
              </a:rPr>
              <a:t>30</a:t>
            </a:r>
            <a:r>
              <a:rPr lang="zh-CN" altLang="en-US" sz="2400" b="1">
                <a:effectLst/>
              </a:rPr>
              <a:t>秒，一场1／60秒</a:t>
            </a:r>
          </a:p>
          <a:p>
            <a:pPr lvl="1" eaLnBrk="1" hangingPunct="1">
              <a:lnSpc>
                <a:spcPct val="90000"/>
              </a:lnSpc>
            </a:pPr>
            <a:r>
              <a:rPr lang="zh-CN" altLang="en-US" sz="2400" b="1">
                <a:effectLst/>
              </a:rPr>
              <a:t>帧频30</a:t>
            </a:r>
            <a:r>
              <a:rPr lang="en-US" altLang="zh-CN" sz="2400" b="1">
                <a:effectLst/>
              </a:rPr>
              <a:t>HZ ，</a:t>
            </a:r>
            <a:r>
              <a:rPr lang="zh-CN" altLang="en-US" sz="2400" b="1">
                <a:effectLst/>
              </a:rPr>
              <a:t>场频60</a:t>
            </a:r>
            <a:r>
              <a:rPr lang="en-US" altLang="zh-CN" sz="2400" b="1">
                <a:effectLst/>
              </a:rPr>
              <a:t>HZ</a:t>
            </a:r>
          </a:p>
        </p:txBody>
      </p:sp>
      <p:pic>
        <p:nvPicPr>
          <p:cNvPr id="43013" name="Picture 4" descr="1p20">
            <a:extLst>
              <a:ext uri="{FF2B5EF4-FFF2-40B4-BE49-F238E27FC236}">
                <a16:creationId xmlns:a16="http://schemas.microsoft.com/office/drawing/2014/main" id="{3B4042BA-7BCA-09C1-70EF-5047067CEE7E}"/>
              </a:ext>
            </a:extLst>
          </p:cNvPr>
          <p:cNvPicPr>
            <a:picLocks noChangeAspect="1" noChangeArrowheads="1"/>
          </p:cNvPicPr>
          <p:nvPr>
            <p:ph sz="half" idx="2"/>
          </p:nvPr>
        </p:nvPicPr>
        <p:blipFill>
          <a:blip r:embed="rId6">
            <a:extLst>
              <a:ext uri="{28A0092B-C50C-407E-A947-70E740481C1C}">
                <a14:useLocalDpi xmlns:a14="http://schemas.microsoft.com/office/drawing/2010/main" val="0"/>
              </a:ext>
            </a:extLst>
          </a:blip>
          <a:srcRect/>
          <a:stretch>
            <a:fillRect/>
          </a:stretch>
        </p:blipFill>
        <p:spPr>
          <a:xfrm>
            <a:off x="5370513" y="1916113"/>
            <a:ext cx="3810000" cy="3625850"/>
          </a:xfrm>
          <a:noFill/>
          <a:extLst>
            <a:ext uri="{909E8E84-426E-40DD-AFC4-6F175D3DCCD1}">
              <a14:hiddenFill xmlns:a14="http://schemas.microsoft.com/office/drawing/2010/main">
                <a:solidFill>
                  <a:srgbClr val="FFFFFF"/>
                </a:solidFill>
              </a14:hiddenFill>
            </a:ext>
          </a:extLst>
        </p:spPr>
      </p:pic>
      <p:sp>
        <p:nvSpPr>
          <p:cNvPr id="43014" name="Rectangle 5">
            <a:extLst>
              <a:ext uri="{FF2B5EF4-FFF2-40B4-BE49-F238E27FC236}">
                <a16:creationId xmlns:a16="http://schemas.microsoft.com/office/drawing/2014/main" id="{48202F6D-7177-E075-5EAD-3D18B0287D91}"/>
              </a:ext>
            </a:extLst>
          </p:cNvPr>
          <p:cNvSpPr>
            <a:spLocks noChangeArrowheads="1"/>
          </p:cNvSpPr>
          <p:nvPr/>
        </p:nvSpPr>
        <p:spPr bwMode="auto">
          <a:xfrm>
            <a:off x="179388" y="1196975"/>
            <a:ext cx="828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Char char="l"/>
            </a:pPr>
            <a:r>
              <a:rPr kumimoji="1" lang="zh-CN" altLang="en-US" sz="2400" b="1">
                <a:latin typeface="Times New Roman" panose="02020603050405020304" pitchFamily="18" charset="0"/>
              </a:rPr>
              <a:t>一帧完整的画面分成两场，即奇数场与偶数场</a:t>
            </a:r>
          </a:p>
        </p:txBody>
      </p:sp>
      <p:sp>
        <p:nvSpPr>
          <p:cNvPr id="43015" name="Rectangle 6">
            <a:extLst>
              <a:ext uri="{FF2B5EF4-FFF2-40B4-BE49-F238E27FC236}">
                <a16:creationId xmlns:a16="http://schemas.microsoft.com/office/drawing/2014/main" id="{B7FB8D6E-DB55-F6DE-E7AC-6AD390188785}"/>
              </a:ext>
            </a:extLst>
          </p:cNvPr>
          <p:cNvSpPr>
            <a:spLocks noChangeArrowheads="1"/>
          </p:cNvSpPr>
          <p:nvPr/>
        </p:nvSpPr>
        <p:spPr bwMode="auto">
          <a:xfrm>
            <a:off x="107950" y="3141663"/>
            <a:ext cx="5472113"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hlink"/>
              </a:buClr>
              <a:buSzPct val="90000"/>
              <a:buFont typeface="Wingdings" panose="05000000000000000000" pitchFamily="2" charset="2"/>
              <a:buBlip>
                <a:blip r:embed="rId3"/>
              </a:buBlip>
            </a:pPr>
            <a:r>
              <a:rPr lang="zh-CN" altLang="en-US" sz="2800" b="1"/>
              <a:t>优点：</a:t>
            </a:r>
          </a:p>
          <a:p>
            <a:pPr lvl="1" eaLnBrk="1" hangingPunct="1">
              <a:lnSpc>
                <a:spcPct val="90000"/>
              </a:lnSpc>
              <a:spcBef>
                <a:spcPct val="20000"/>
              </a:spcBef>
              <a:buFontTx/>
              <a:buChar char="–"/>
            </a:pPr>
            <a:r>
              <a:rPr lang="zh-CN" altLang="en-US" sz="2400" b="1"/>
              <a:t>降低了闪烁效应；</a:t>
            </a:r>
          </a:p>
          <a:p>
            <a:pPr lvl="1" eaLnBrk="1" hangingPunct="1">
              <a:lnSpc>
                <a:spcPct val="90000"/>
              </a:lnSpc>
              <a:spcBef>
                <a:spcPct val="20000"/>
              </a:spcBef>
              <a:buFontTx/>
              <a:buChar char="–"/>
            </a:pPr>
            <a:r>
              <a:rPr lang="zh-CN" altLang="en-US" sz="2400" b="1"/>
              <a:t>只需逐行的一半时间即可显示一屏画面，降低了对扫描频率的要求，也降低了成本；</a:t>
            </a:r>
          </a:p>
          <a:p>
            <a:pPr lvl="1" eaLnBrk="1" hangingPunct="1">
              <a:lnSpc>
                <a:spcPct val="90000"/>
              </a:lnSpc>
              <a:spcBef>
                <a:spcPct val="20000"/>
              </a:spcBef>
              <a:buFontTx/>
              <a:buChar char="–"/>
            </a:pPr>
            <a:r>
              <a:rPr lang="zh-CN" altLang="en-US" sz="2400" b="1"/>
              <a:t>帧缓存中数据量比逐行扫描少一半，降低了视频控制器存取帧缓存的速度及传输带宽的要求。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a:extLst>
              <a:ext uri="{FF2B5EF4-FFF2-40B4-BE49-F238E27FC236}">
                <a16:creationId xmlns:a16="http://schemas.microsoft.com/office/drawing/2014/main" id="{83157412-683B-27D2-3855-36EE6E1A2B1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3879C9C5-FE15-474D-8A2F-4B5E5159F7A4}" type="slidenum">
              <a:rPr lang="zh-CN" altLang="en-US" smtClean="0"/>
              <a:pPr eaLnBrk="1" hangingPunct="1">
                <a:defRPr/>
              </a:pPr>
              <a:t>4</a:t>
            </a:fld>
            <a:endParaRPr lang="en-US" altLang="zh-CN"/>
          </a:p>
        </p:txBody>
      </p:sp>
      <p:sp>
        <p:nvSpPr>
          <p:cNvPr id="163842" name="Rectangle 2">
            <a:extLst>
              <a:ext uri="{FF2B5EF4-FFF2-40B4-BE49-F238E27FC236}">
                <a16:creationId xmlns:a16="http://schemas.microsoft.com/office/drawing/2014/main" id="{6302FD6B-0B3D-E267-5A98-E12185A8DDE6}"/>
              </a:ext>
            </a:extLst>
          </p:cNvPr>
          <p:cNvSpPr>
            <a:spLocks noGrp="1" noChangeArrowheads="1"/>
          </p:cNvSpPr>
          <p:nvPr>
            <p:ph type="title"/>
          </p:nvPr>
        </p:nvSpPr>
        <p:spPr>
          <a:xfrm>
            <a:off x="107950" y="2276475"/>
            <a:ext cx="8821738" cy="2232025"/>
          </a:xfrm>
        </p:spPr>
        <p:txBody>
          <a:bodyPr/>
          <a:lstStyle/>
          <a:p>
            <a:pPr algn="l" eaLnBrk="1" hangingPunct="1">
              <a:defRPr/>
            </a:pPr>
            <a:r>
              <a:rPr lang="en-US" altLang="zh-CN" sz="2400" b="1" i="1" u="sng" dirty="0">
                <a:solidFill>
                  <a:schemeClr val="tx1"/>
                </a:solidFill>
              </a:rPr>
              <a:t>6</a:t>
            </a:r>
            <a:r>
              <a:rPr lang="zh-CN" altLang="en-US" sz="2400" b="1" i="1" u="sng" dirty="0">
                <a:solidFill>
                  <a:schemeClr val="tx1"/>
                </a:solidFill>
              </a:rPr>
              <a:t>自由度三维鼠标</a:t>
            </a:r>
            <a:br>
              <a:rPr lang="zh-CN" altLang="en-US" sz="2400" b="1" i="1" u="sng" dirty="0">
                <a:solidFill>
                  <a:schemeClr val="tx1"/>
                </a:solidFill>
              </a:rPr>
            </a:br>
            <a:r>
              <a:rPr lang="zh-CN" altLang="en-US" sz="2000" dirty="0">
                <a:solidFill>
                  <a:schemeClr val="tx1"/>
                </a:solidFill>
                <a:effectLst/>
              </a:rPr>
              <a:t>可控制虚拟场景做自由漫游，或控制场景中某物体的空间位置及其方向，一般与数据手套</a:t>
            </a:r>
            <a:r>
              <a:rPr lang="en-US" altLang="zh-CN" sz="2000" dirty="0">
                <a:solidFill>
                  <a:schemeClr val="tx1"/>
                </a:solidFill>
                <a:effectLst/>
              </a:rPr>
              <a:t>,</a:t>
            </a:r>
            <a:r>
              <a:rPr lang="zh-CN" altLang="en-US" sz="2000" dirty="0">
                <a:solidFill>
                  <a:schemeClr val="tx1"/>
                </a:solidFill>
                <a:effectLst/>
              </a:rPr>
              <a:t>立体眼镜配合使用</a:t>
            </a:r>
            <a:r>
              <a:rPr lang="en-US" altLang="zh-CN" sz="2000" dirty="0">
                <a:solidFill>
                  <a:schemeClr val="tx1"/>
                </a:solidFill>
                <a:effectLst/>
              </a:rPr>
              <a:t>,</a:t>
            </a:r>
            <a:r>
              <a:rPr lang="zh-CN" altLang="en-US" sz="2000" dirty="0">
                <a:solidFill>
                  <a:schemeClr val="tx1"/>
                </a:solidFill>
                <a:effectLst/>
              </a:rPr>
              <a:t>也可用于</a:t>
            </a:r>
            <a:r>
              <a:rPr lang="en-US" altLang="zh-CN" sz="2000" dirty="0">
                <a:solidFill>
                  <a:schemeClr val="tx1"/>
                </a:solidFill>
                <a:effectLst/>
              </a:rPr>
              <a:t>CAD/CAM</a:t>
            </a:r>
            <a:r>
              <a:rPr lang="zh-CN" altLang="en-US" sz="2000" dirty="0">
                <a:solidFill>
                  <a:schemeClr val="tx1"/>
                </a:solidFill>
                <a:effectLst/>
              </a:rPr>
              <a:t>软件中与普通鼠标配合使用，可显著提高制作效率</a:t>
            </a:r>
            <a:r>
              <a:rPr lang="zh-CN" altLang="en-US" sz="1800" dirty="0">
                <a:solidFill>
                  <a:schemeClr val="tx1"/>
                </a:solidFill>
              </a:rPr>
              <a:t> </a:t>
            </a:r>
          </a:p>
        </p:txBody>
      </p:sp>
      <p:sp>
        <p:nvSpPr>
          <p:cNvPr id="8196" name="Rectangle 6">
            <a:extLst>
              <a:ext uri="{FF2B5EF4-FFF2-40B4-BE49-F238E27FC236}">
                <a16:creationId xmlns:a16="http://schemas.microsoft.com/office/drawing/2014/main" id="{D0E1C495-0B46-9F72-ADDD-75213F56DC16}"/>
              </a:ext>
            </a:extLst>
          </p:cNvPr>
          <p:cNvSpPr>
            <a:spLocks noChangeArrowheads="1"/>
          </p:cNvSpPr>
          <p:nvPr/>
        </p:nvSpPr>
        <p:spPr bwMode="auto">
          <a:xfrm>
            <a:off x="-36513" y="1557338"/>
            <a:ext cx="9288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根据球在不同方向受到的推或拉的压力来实现定位和选择</a:t>
            </a:r>
            <a:r>
              <a:rPr kumimoji="1" lang="zh-CN" altLang="en-US" sz="2400">
                <a:latin typeface="Times New Roman" panose="02020603050405020304" pitchFamily="18" charset="0"/>
              </a:rPr>
              <a:t> </a:t>
            </a:r>
          </a:p>
        </p:txBody>
      </p:sp>
      <p:sp>
        <p:nvSpPr>
          <p:cNvPr id="8197" name="Rectangle 8">
            <a:extLst>
              <a:ext uri="{FF2B5EF4-FFF2-40B4-BE49-F238E27FC236}">
                <a16:creationId xmlns:a16="http://schemas.microsoft.com/office/drawing/2014/main" id="{ABACC76A-DA7B-1820-8D60-86988C17B09B}"/>
              </a:ext>
            </a:extLst>
          </p:cNvPr>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400" b="1"/>
              <a:t>图形输入设备（</a:t>
            </a:r>
            <a:r>
              <a:rPr lang="en-US" altLang="zh-CN" sz="4400" b="1"/>
              <a:t>1/14</a:t>
            </a:r>
            <a:r>
              <a:rPr lang="zh-CN" altLang="en-US" sz="4400" b="1"/>
              <a:t>）</a:t>
            </a:r>
            <a:endParaRPr lang="en-US" altLang="zh-CN" sz="4400" b="1"/>
          </a:p>
        </p:txBody>
      </p:sp>
      <p:sp>
        <p:nvSpPr>
          <p:cNvPr id="8198" name="Rectangle 12">
            <a:extLst>
              <a:ext uri="{FF2B5EF4-FFF2-40B4-BE49-F238E27FC236}">
                <a16:creationId xmlns:a16="http://schemas.microsoft.com/office/drawing/2014/main" id="{F0E48810-35FD-3A89-6181-FCC10C52F0CF}"/>
              </a:ext>
            </a:extLst>
          </p:cNvPr>
          <p:cNvSpPr>
            <a:spLocks noChangeArrowheads="1"/>
          </p:cNvSpPr>
          <p:nvPr/>
        </p:nvSpPr>
        <p:spPr bwMode="auto">
          <a:xfrm>
            <a:off x="0" y="25209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199" name="Rectangle 14">
            <a:extLst>
              <a:ext uri="{FF2B5EF4-FFF2-40B4-BE49-F238E27FC236}">
                <a16:creationId xmlns:a16="http://schemas.microsoft.com/office/drawing/2014/main" id="{EA9F1DF9-B474-FA8B-932B-BB369CE81073}"/>
              </a:ext>
            </a:extLst>
          </p:cNvPr>
          <p:cNvSpPr>
            <a:spLocks noChangeArrowheads="1"/>
          </p:cNvSpPr>
          <p:nvPr/>
        </p:nvSpPr>
        <p:spPr bwMode="auto">
          <a:xfrm>
            <a:off x="0" y="23542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8200" name="Object 13">
            <a:extLst>
              <a:ext uri="{FF2B5EF4-FFF2-40B4-BE49-F238E27FC236}">
                <a16:creationId xmlns:a16="http://schemas.microsoft.com/office/drawing/2014/main" id="{641D67DB-9980-1A82-788C-E4F0ECFEEA76}"/>
              </a:ext>
            </a:extLst>
          </p:cNvPr>
          <p:cNvGraphicFramePr>
            <a:graphicFrameLocks noChangeAspect="1"/>
          </p:cNvGraphicFramePr>
          <p:nvPr/>
        </p:nvGraphicFramePr>
        <p:xfrm>
          <a:off x="4000500" y="4714875"/>
          <a:ext cx="1905000" cy="1781175"/>
        </p:xfrm>
        <a:graphic>
          <a:graphicData uri="http://schemas.openxmlformats.org/presentationml/2006/ole">
            <mc:AlternateContent xmlns:mc="http://schemas.openxmlformats.org/markup-compatibility/2006">
              <mc:Choice xmlns:v="urn:schemas-microsoft-com:vml" Requires="v">
                <p:oleObj name="位图图像" r:id="rId5" imgW="1905266" imgH="1781424" progId="Paint.Picture">
                  <p:embed/>
                </p:oleObj>
              </mc:Choice>
              <mc:Fallback>
                <p:oleObj name="位图图像" r:id="rId5" imgW="1905266" imgH="1781424" progId="Paint.Picture">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500" y="4714875"/>
                        <a:ext cx="19050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8">
            <a:extLst>
              <a:ext uri="{FF2B5EF4-FFF2-40B4-BE49-F238E27FC236}">
                <a16:creationId xmlns:a16="http://schemas.microsoft.com/office/drawing/2014/main" id="{12F7C6C0-FF55-DC78-D66F-F800437C74A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D89DBA-58B8-412F-A1FF-613BCA8861A6}" type="slidenum">
              <a:rPr lang="zh-CN" altLang="en-US" sz="1200" smtClean="0">
                <a:effectLst/>
              </a:rPr>
              <a:pPr>
                <a:spcBef>
                  <a:spcPct val="0"/>
                </a:spcBef>
                <a:buClrTx/>
                <a:buSzTx/>
                <a:buFontTx/>
                <a:buNone/>
              </a:pPr>
              <a:t>5</a:t>
            </a:fld>
            <a:endParaRPr lang="en-US" altLang="zh-CN" sz="1200">
              <a:effectLst/>
            </a:endParaRPr>
          </a:p>
        </p:txBody>
      </p:sp>
      <p:sp>
        <p:nvSpPr>
          <p:cNvPr id="9219" name="Rectangle 2">
            <a:extLst>
              <a:ext uri="{FF2B5EF4-FFF2-40B4-BE49-F238E27FC236}">
                <a16:creationId xmlns:a16="http://schemas.microsoft.com/office/drawing/2014/main" id="{ACB4E03A-DF75-0089-021E-DCB546A64098}"/>
              </a:ext>
            </a:extLst>
          </p:cNvPr>
          <p:cNvSpPr>
            <a:spLocks noGrp="1" noChangeArrowheads="1"/>
          </p:cNvSpPr>
          <p:nvPr>
            <p:ph type="title" sz="quarter"/>
          </p:nvPr>
        </p:nvSpPr>
        <p:spPr/>
        <p:txBody>
          <a:bodyPr/>
          <a:lstStyle/>
          <a:p>
            <a:pPr eaLnBrk="1" hangingPunct="1"/>
            <a:r>
              <a:rPr lang="zh-CN" altLang="en-US" b="1">
                <a:solidFill>
                  <a:schemeClr val="tx1"/>
                </a:solidFill>
                <a:effectLst/>
              </a:rPr>
              <a:t>图形输入设备（</a:t>
            </a:r>
            <a:r>
              <a:rPr lang="en-US" altLang="zh-CN" b="1">
                <a:solidFill>
                  <a:schemeClr val="tx1"/>
                </a:solidFill>
                <a:effectLst/>
              </a:rPr>
              <a:t>2/14</a:t>
            </a:r>
            <a:r>
              <a:rPr lang="zh-CN" altLang="en-US" b="1">
                <a:solidFill>
                  <a:schemeClr val="tx1"/>
                </a:solidFill>
                <a:effectLst/>
              </a:rPr>
              <a:t>）</a:t>
            </a:r>
            <a:endParaRPr lang="en-US" altLang="zh-CN" b="1">
              <a:solidFill>
                <a:schemeClr val="tx1"/>
              </a:solidFill>
              <a:effectLst/>
            </a:endParaRPr>
          </a:p>
        </p:txBody>
      </p:sp>
      <p:pic>
        <p:nvPicPr>
          <p:cNvPr id="9220" name="Picture 4" descr="1p5">
            <a:extLst>
              <a:ext uri="{FF2B5EF4-FFF2-40B4-BE49-F238E27FC236}">
                <a16:creationId xmlns:a16="http://schemas.microsoft.com/office/drawing/2014/main" id="{868F1F14-5106-DC8D-AF1B-DDC58989C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75" y="4071938"/>
            <a:ext cx="1716088"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6">
            <a:extLst>
              <a:ext uri="{FF2B5EF4-FFF2-40B4-BE49-F238E27FC236}">
                <a16:creationId xmlns:a16="http://schemas.microsoft.com/office/drawing/2014/main" id="{3E80C0CA-63E9-87CD-64C5-FB59C3F6BA3E}"/>
              </a:ext>
            </a:extLst>
          </p:cNvPr>
          <p:cNvSpPr>
            <a:spLocks noChangeArrowheads="1"/>
          </p:cNvSpPr>
          <p:nvPr/>
        </p:nvSpPr>
        <p:spPr bwMode="auto">
          <a:xfrm>
            <a:off x="34925" y="1916113"/>
            <a:ext cx="9109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hlink"/>
              </a:buClr>
              <a:buSzPct val="90000"/>
              <a:buFont typeface="Wingdings" panose="05000000000000000000" pitchFamily="2" charset="2"/>
              <a:buBlip>
                <a:blip r:embed="rId2"/>
              </a:buBlip>
            </a:pPr>
            <a:r>
              <a:rPr lang="zh-CN" altLang="en-US" sz="2800" b="1" u="sng"/>
              <a:t>数据手套</a:t>
            </a:r>
            <a:r>
              <a:rPr lang="en-US" altLang="zh-CN" sz="2800" b="1"/>
              <a:t>(Data glove)</a:t>
            </a:r>
            <a:r>
              <a:rPr lang="en-US" altLang="zh-CN" sz="2800"/>
              <a:t> </a:t>
            </a:r>
            <a:endParaRPr lang="zh-CN" altLang="en-US" sz="2800" b="1" i="1" u="sng"/>
          </a:p>
          <a:p>
            <a:pPr lvl="1" eaLnBrk="1" hangingPunct="1">
              <a:lnSpc>
                <a:spcPct val="90000"/>
              </a:lnSpc>
              <a:spcBef>
                <a:spcPct val="20000"/>
              </a:spcBef>
              <a:buFontTx/>
              <a:buChar char="–"/>
            </a:pPr>
            <a:r>
              <a:rPr lang="zh-CN" altLang="en-US" sz="2400" b="1"/>
              <a:t>可测量出手的位置和形状，从而实现环境中的虚拟手及其对虚拟物体的操纵。</a:t>
            </a:r>
          </a:p>
          <a:p>
            <a:pPr lvl="1" eaLnBrk="1" hangingPunct="1">
              <a:lnSpc>
                <a:spcPct val="90000"/>
              </a:lnSpc>
              <a:spcBef>
                <a:spcPct val="20000"/>
              </a:spcBef>
              <a:buFontTx/>
              <a:buChar char="–"/>
            </a:pPr>
            <a:r>
              <a:rPr lang="zh-CN" altLang="en-US" sz="2400" b="1"/>
              <a:t>数据手套通过手指上的弯曲、扭曲传感器和手掌上的弯度、弧度传感器，确定手及关节的位置和方向。</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C5AED5CD-8F38-76DC-5E81-E7951D42AEE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F91F1FE8-8EFF-436A-8BD9-618F7628810C}" type="slidenum">
              <a:rPr lang="zh-CN" altLang="en-US" smtClean="0"/>
              <a:pPr eaLnBrk="1" hangingPunct="1">
                <a:defRPr/>
              </a:pPr>
              <a:t>6</a:t>
            </a:fld>
            <a:endParaRPr lang="en-US" altLang="zh-CN"/>
          </a:p>
        </p:txBody>
      </p:sp>
      <p:sp>
        <p:nvSpPr>
          <p:cNvPr id="10243" name="Rectangle 2">
            <a:extLst>
              <a:ext uri="{FF2B5EF4-FFF2-40B4-BE49-F238E27FC236}">
                <a16:creationId xmlns:a16="http://schemas.microsoft.com/office/drawing/2014/main" id="{947C26A6-0BCF-2927-7F31-8B9CB1E6E4B8}"/>
              </a:ext>
            </a:extLst>
          </p:cNvPr>
          <p:cNvSpPr>
            <a:spLocks noGrp="1" noChangeArrowheads="1"/>
          </p:cNvSpPr>
          <p:nvPr>
            <p:ph type="title"/>
          </p:nvPr>
        </p:nvSpPr>
        <p:spPr/>
        <p:txBody>
          <a:bodyPr/>
          <a:lstStyle/>
          <a:p>
            <a:pPr eaLnBrk="1" hangingPunct="1"/>
            <a:r>
              <a:rPr lang="zh-CN" altLang="en-US" b="1">
                <a:effectLst/>
              </a:rPr>
              <a:t>图形输入设备（</a:t>
            </a:r>
            <a:r>
              <a:rPr lang="en-US" altLang="zh-CN" b="1">
                <a:effectLst/>
              </a:rPr>
              <a:t>3/14</a:t>
            </a:r>
            <a:r>
              <a:rPr lang="zh-CN" altLang="en-US" b="1">
                <a:effectLst/>
              </a:rPr>
              <a:t>）</a:t>
            </a:r>
          </a:p>
        </p:txBody>
      </p:sp>
      <p:sp>
        <p:nvSpPr>
          <p:cNvPr id="10244" name="Rectangle 3">
            <a:extLst>
              <a:ext uri="{FF2B5EF4-FFF2-40B4-BE49-F238E27FC236}">
                <a16:creationId xmlns:a16="http://schemas.microsoft.com/office/drawing/2014/main" id="{119A3849-5542-38C1-09C1-13A37B493F52}"/>
              </a:ext>
            </a:extLst>
          </p:cNvPr>
          <p:cNvSpPr>
            <a:spLocks noGrp="1" noChangeArrowheads="1"/>
          </p:cNvSpPr>
          <p:nvPr>
            <p:ph type="body" idx="1"/>
          </p:nvPr>
        </p:nvSpPr>
        <p:spPr>
          <a:xfrm>
            <a:off x="179388" y="1341438"/>
            <a:ext cx="6892925" cy="5373687"/>
          </a:xfrm>
        </p:spPr>
        <p:txBody>
          <a:bodyPr/>
          <a:lstStyle/>
          <a:p>
            <a:pPr eaLnBrk="1" hangingPunct="1"/>
            <a:r>
              <a:rPr lang="zh-CN" altLang="en-US" sz="2800" b="1">
                <a:effectLst/>
                <a:latin typeface="宋体" panose="02010600030101010101" pitchFamily="2" charset="-122"/>
              </a:rPr>
              <a:t>用于虚拟现实环境的显示器类型</a:t>
            </a:r>
          </a:p>
          <a:p>
            <a:pPr lvl="1" eaLnBrk="1" hangingPunct="1"/>
            <a:r>
              <a:rPr lang="zh-CN" altLang="en-US" sz="2400" b="1">
                <a:effectLst/>
                <a:latin typeface="宋体" panose="02010600030101010101" pitchFamily="2" charset="-122"/>
              </a:rPr>
              <a:t>头盔式显示器</a:t>
            </a:r>
            <a:r>
              <a:rPr lang="en-US" altLang="zh-CN" sz="2400" b="1">
                <a:effectLst/>
                <a:latin typeface="宋体" panose="02010600030101010101" pitchFamily="2" charset="-122"/>
              </a:rPr>
              <a:t>(Head Mounted Display</a:t>
            </a:r>
            <a:r>
              <a:rPr lang="zh-CN" altLang="en-US" sz="2400" b="1">
                <a:effectLst/>
                <a:latin typeface="宋体" panose="02010600030101010101" pitchFamily="2" charset="-122"/>
              </a:rPr>
              <a:t>，</a:t>
            </a:r>
            <a:r>
              <a:rPr lang="en-US" altLang="zh-CN" sz="2400" b="1">
                <a:effectLst/>
                <a:latin typeface="宋体" panose="02010600030101010101" pitchFamily="2" charset="-122"/>
              </a:rPr>
              <a:t>HMD)</a:t>
            </a:r>
          </a:p>
          <a:p>
            <a:pPr lvl="1" eaLnBrk="1" hangingPunct="1"/>
            <a:r>
              <a:rPr lang="zh-CN" altLang="en-US" sz="2400" b="1">
                <a:effectLst/>
                <a:latin typeface="宋体" panose="02010600030101010101" pitchFamily="2" charset="-122"/>
              </a:rPr>
              <a:t>空间沉浸式显示器</a:t>
            </a:r>
            <a:r>
              <a:rPr lang="en-US" altLang="zh-CN" sz="2400" b="1">
                <a:effectLst/>
                <a:latin typeface="宋体" panose="02010600030101010101" pitchFamily="2" charset="-122"/>
              </a:rPr>
              <a:t>(SID,</a:t>
            </a:r>
            <a:r>
              <a:rPr lang="zh-CN" altLang="en-US" sz="2400" b="1">
                <a:effectLst/>
                <a:latin typeface="宋体" panose="02010600030101010101" pitchFamily="2" charset="-122"/>
              </a:rPr>
              <a:t>如洞穴式和园顶式</a:t>
            </a:r>
            <a:r>
              <a:rPr lang="en-US" altLang="zh-CN" sz="2400" b="1">
                <a:effectLst/>
                <a:latin typeface="宋体" panose="02010600030101010101" pitchFamily="2" charset="-122"/>
              </a:rPr>
              <a:t>)</a:t>
            </a:r>
            <a:r>
              <a:rPr lang="zh-CN" altLang="en-US" sz="2400" b="1">
                <a:effectLst/>
                <a:latin typeface="宋体" panose="02010600030101010101" pitchFamily="2" charset="-122"/>
              </a:rPr>
              <a:t>显示硬件</a:t>
            </a:r>
            <a:endParaRPr lang="zh-CN" altLang="en-US" b="1">
              <a:effectLst/>
              <a:latin typeface="宋体" panose="02010600030101010101" pitchFamily="2" charset="-122"/>
            </a:endParaRPr>
          </a:p>
          <a:p>
            <a:pPr eaLnBrk="1" hangingPunct="1"/>
            <a:r>
              <a:rPr lang="zh-CN" altLang="en-US" sz="2800" b="1">
                <a:effectLst/>
                <a:latin typeface="宋体" panose="02010600030101010101" pitchFamily="2" charset="-122"/>
              </a:rPr>
              <a:t>头盔式显示器</a:t>
            </a:r>
          </a:p>
          <a:p>
            <a:pPr lvl="1" eaLnBrk="1" hangingPunct="1"/>
            <a:r>
              <a:rPr lang="zh-CN" altLang="en-US" sz="2400" b="1">
                <a:effectLst/>
                <a:latin typeface="宋体" panose="02010600030101010101" pitchFamily="2" charset="-122"/>
              </a:rPr>
              <a:t>将观察者的头部位置及运动方向告诉计算机，计算机就可以调整观察者所看到的图景，使得呈现图像更趋于真实感绝大多数头盔式显示器使用两个显示器</a:t>
            </a:r>
          </a:p>
          <a:p>
            <a:pPr lvl="1" eaLnBrk="1" hangingPunct="1"/>
            <a:r>
              <a:rPr lang="zh-CN" altLang="en-US" sz="2400" b="1">
                <a:effectLst/>
                <a:latin typeface="宋体" panose="02010600030101010101" pitchFamily="2" charset="-122"/>
              </a:rPr>
              <a:t>利用特殊光学设备对图像进行处理，使图像看上去立体感更强</a:t>
            </a:r>
          </a:p>
          <a:p>
            <a:pPr lvl="1" eaLnBrk="1" hangingPunct="1"/>
            <a:r>
              <a:rPr lang="zh-CN" altLang="en-US" sz="2400" b="1">
                <a:effectLst/>
                <a:latin typeface="宋体" panose="02010600030101010101" pitchFamily="2" charset="-122"/>
              </a:rPr>
              <a:t>把用户的视觉、听觉和其他感觉封装起来，产生一种身在虚拟环境中的错觉。</a:t>
            </a:r>
          </a:p>
        </p:txBody>
      </p:sp>
      <p:pic>
        <p:nvPicPr>
          <p:cNvPr id="10245" name="Picture 8" descr="图2-22">
            <a:extLst>
              <a:ext uri="{FF2B5EF4-FFF2-40B4-BE49-F238E27FC236}">
                <a16:creationId xmlns:a16="http://schemas.microsoft.com/office/drawing/2014/main" id="{95ACDBE0-566B-E099-0FF0-883573FE8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288" y="2212975"/>
            <a:ext cx="17478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10" descr="PV100-3b.jpg (42322 bytes)">
            <a:extLst>
              <a:ext uri="{FF2B5EF4-FFF2-40B4-BE49-F238E27FC236}">
                <a16:creationId xmlns:a16="http://schemas.microsoft.com/office/drawing/2014/main" id="{04024770-F3A4-3A2F-AFE9-A2115DD2E1F9}"/>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181850" y="5010150"/>
            <a:ext cx="1693863"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AD2C74CB-F73A-E940-8186-77E756A0B10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3E00AD-61D2-4DED-9FDF-D20948FA5616}" type="slidenum">
              <a:rPr lang="zh-CN" altLang="en-US" sz="1200" smtClean="0">
                <a:effectLst/>
              </a:rPr>
              <a:pPr>
                <a:spcBef>
                  <a:spcPct val="0"/>
                </a:spcBef>
                <a:buClrTx/>
                <a:buSzTx/>
                <a:buFontTx/>
                <a:buNone/>
              </a:pPr>
              <a:t>7</a:t>
            </a:fld>
            <a:endParaRPr lang="en-US" altLang="zh-CN" sz="1200">
              <a:effectLst/>
            </a:endParaRPr>
          </a:p>
        </p:txBody>
      </p:sp>
      <p:sp>
        <p:nvSpPr>
          <p:cNvPr id="11267" name="Rectangle 2">
            <a:extLst>
              <a:ext uri="{FF2B5EF4-FFF2-40B4-BE49-F238E27FC236}">
                <a16:creationId xmlns:a16="http://schemas.microsoft.com/office/drawing/2014/main" id="{38E7078A-3E5D-7AD7-4F70-885E3C9F30B0}"/>
              </a:ext>
            </a:extLst>
          </p:cNvPr>
          <p:cNvSpPr>
            <a:spLocks noGrp="1" noChangeArrowheads="1"/>
          </p:cNvSpPr>
          <p:nvPr>
            <p:ph type="title"/>
          </p:nvPr>
        </p:nvSpPr>
        <p:spPr/>
        <p:txBody>
          <a:bodyPr/>
          <a:lstStyle/>
          <a:p>
            <a:pPr eaLnBrk="1" hangingPunct="1"/>
            <a:r>
              <a:rPr lang="zh-CN" altLang="en-US" b="1">
                <a:solidFill>
                  <a:schemeClr val="tx1"/>
                </a:solidFill>
                <a:effectLst/>
              </a:rPr>
              <a:t>图形输入设备（</a:t>
            </a:r>
            <a:r>
              <a:rPr lang="en-US" altLang="zh-CN" b="1">
                <a:solidFill>
                  <a:schemeClr val="tx1"/>
                </a:solidFill>
                <a:effectLst/>
              </a:rPr>
              <a:t>5/14</a:t>
            </a:r>
            <a:r>
              <a:rPr lang="zh-CN" altLang="en-US" b="1">
                <a:solidFill>
                  <a:schemeClr val="tx1"/>
                </a:solidFill>
                <a:effectLst/>
              </a:rPr>
              <a:t>）</a:t>
            </a:r>
          </a:p>
        </p:txBody>
      </p:sp>
      <p:sp>
        <p:nvSpPr>
          <p:cNvPr id="11268" name="Rectangle 3">
            <a:extLst>
              <a:ext uri="{FF2B5EF4-FFF2-40B4-BE49-F238E27FC236}">
                <a16:creationId xmlns:a16="http://schemas.microsoft.com/office/drawing/2014/main" id="{B96099D1-5B18-2348-2B4E-E4CB2AC76E21}"/>
              </a:ext>
            </a:extLst>
          </p:cNvPr>
          <p:cNvSpPr>
            <a:spLocks noGrp="1" noChangeArrowheads="1"/>
          </p:cNvSpPr>
          <p:nvPr>
            <p:ph type="body" idx="1"/>
          </p:nvPr>
        </p:nvSpPr>
        <p:spPr/>
        <p:txBody>
          <a:bodyPr/>
          <a:lstStyle/>
          <a:p>
            <a:pPr eaLnBrk="1" hangingPunct="1"/>
            <a:r>
              <a:rPr lang="zh-CN" altLang="en-US" b="1">
                <a:effectLst/>
              </a:rPr>
              <a:t>数据衣</a:t>
            </a:r>
          </a:p>
          <a:p>
            <a:pPr lvl="1" eaLnBrk="1" hangingPunct="1"/>
            <a:r>
              <a:rPr lang="zh-CN" altLang="en-US" b="1">
                <a:effectLst/>
              </a:rPr>
              <a:t>也是虚拟现实系统中用的人机交互设备</a:t>
            </a:r>
          </a:p>
          <a:p>
            <a:pPr lvl="1" eaLnBrk="1" hangingPunct="1"/>
            <a:r>
              <a:rPr lang="zh-CN" altLang="en-US" b="1">
                <a:effectLst/>
              </a:rPr>
              <a:t>一件虚拟现实的数据紧身服</a:t>
            </a:r>
          </a:p>
          <a:p>
            <a:pPr lvl="1" eaLnBrk="1" hangingPunct="1"/>
            <a:r>
              <a:rPr lang="zh-CN" altLang="en-US" b="1">
                <a:effectLst/>
              </a:rPr>
              <a:t>可使你有在水中或泥沼中游泳的感觉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6">
            <a:extLst>
              <a:ext uri="{FF2B5EF4-FFF2-40B4-BE49-F238E27FC236}">
                <a16:creationId xmlns:a16="http://schemas.microsoft.com/office/drawing/2014/main" id="{ADC65FE2-A516-9419-B026-24B3C0AF179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A222E1F-04A7-4272-9CB9-DEC7A412BC52}" type="slidenum">
              <a:rPr lang="zh-CN" altLang="en-US" sz="1200" smtClean="0">
                <a:effectLst/>
              </a:rPr>
              <a:pPr>
                <a:spcBef>
                  <a:spcPct val="0"/>
                </a:spcBef>
                <a:buClrTx/>
                <a:buSzTx/>
                <a:buFontTx/>
                <a:buNone/>
              </a:pPr>
              <a:t>8</a:t>
            </a:fld>
            <a:endParaRPr lang="en-US" altLang="zh-CN" sz="1200">
              <a:effectLst/>
            </a:endParaRPr>
          </a:p>
        </p:txBody>
      </p:sp>
      <p:sp>
        <p:nvSpPr>
          <p:cNvPr id="12291" name="Rectangle 15">
            <a:extLst>
              <a:ext uri="{FF2B5EF4-FFF2-40B4-BE49-F238E27FC236}">
                <a16:creationId xmlns:a16="http://schemas.microsoft.com/office/drawing/2014/main" id="{70522149-34C1-3A93-C9CD-7ED277D92434}"/>
              </a:ext>
            </a:extLst>
          </p:cNvPr>
          <p:cNvSpPr>
            <a:spLocks noGrp="1" noChangeArrowheads="1"/>
          </p:cNvSpPr>
          <p:nvPr>
            <p:ph type="title"/>
          </p:nvPr>
        </p:nvSpPr>
        <p:spPr>
          <a:xfrm>
            <a:off x="685800" y="115888"/>
            <a:ext cx="7772400" cy="1143000"/>
          </a:xfrm>
        </p:spPr>
        <p:txBody>
          <a:bodyPr/>
          <a:lstStyle/>
          <a:p>
            <a:pPr eaLnBrk="1" hangingPunct="1"/>
            <a:r>
              <a:rPr lang="zh-CN" altLang="en-US" b="1">
                <a:solidFill>
                  <a:schemeClr val="tx1"/>
                </a:solidFill>
                <a:effectLst/>
              </a:rPr>
              <a:t>图形输入设备（</a:t>
            </a:r>
            <a:r>
              <a:rPr lang="en-US" altLang="zh-CN" b="1">
                <a:solidFill>
                  <a:schemeClr val="tx1"/>
                </a:solidFill>
                <a:effectLst/>
              </a:rPr>
              <a:t>6/14</a:t>
            </a:r>
            <a:r>
              <a:rPr lang="zh-CN" altLang="en-US" b="1">
                <a:solidFill>
                  <a:schemeClr val="tx1"/>
                </a:solidFill>
                <a:effectLst/>
              </a:rPr>
              <a:t>）</a:t>
            </a:r>
            <a:endParaRPr lang="en-US" altLang="zh-CN" b="1">
              <a:solidFill>
                <a:schemeClr val="tx1"/>
              </a:solidFill>
              <a:effectLst/>
            </a:endParaRPr>
          </a:p>
        </p:txBody>
      </p:sp>
      <p:sp>
        <p:nvSpPr>
          <p:cNvPr id="12292" name="Rectangle 17">
            <a:extLst>
              <a:ext uri="{FF2B5EF4-FFF2-40B4-BE49-F238E27FC236}">
                <a16:creationId xmlns:a16="http://schemas.microsoft.com/office/drawing/2014/main" id="{962A14DD-CE4D-C72A-CF41-FA4FDDDE3D1B}"/>
              </a:ext>
            </a:extLst>
          </p:cNvPr>
          <p:cNvSpPr>
            <a:spLocks noChangeArrowheads="1"/>
          </p:cNvSpPr>
          <p:nvPr/>
        </p:nvSpPr>
        <p:spPr bwMode="auto">
          <a:xfrm>
            <a:off x="107950" y="1341438"/>
            <a:ext cx="856773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90000"/>
              <a:buFont typeface="Wingdings" panose="05000000000000000000" pitchFamily="2" charset="2"/>
              <a:buBlip>
                <a:blip r:embed="rId2"/>
              </a:buBlip>
            </a:pPr>
            <a:r>
              <a:rPr lang="zh-CN" altLang="en-US" sz="2800" b="1"/>
              <a:t>扫描仪常用类型</a:t>
            </a:r>
          </a:p>
          <a:p>
            <a:pPr lvl="1" eaLnBrk="1" hangingPunct="1">
              <a:spcBef>
                <a:spcPct val="20000"/>
              </a:spcBef>
              <a:buFontTx/>
              <a:buChar char="–"/>
            </a:pPr>
            <a:r>
              <a:rPr lang="zh-CN" altLang="en-US" sz="2400" b="1"/>
              <a:t>滚筒式</a:t>
            </a:r>
          </a:p>
          <a:p>
            <a:pPr lvl="2" eaLnBrk="1" hangingPunct="1">
              <a:spcBef>
                <a:spcPct val="20000"/>
              </a:spcBef>
              <a:buClr>
                <a:schemeClr val="accent2"/>
              </a:buClr>
              <a:buSzPct val="90000"/>
              <a:buFont typeface="Wingdings" panose="05000000000000000000" pitchFamily="2" charset="2"/>
              <a:buBlip>
                <a:blip r:embed="rId3"/>
              </a:buBlip>
            </a:pPr>
            <a:r>
              <a:rPr lang="zh-CN" altLang="en-US" sz="2000" b="1"/>
              <a:t>由电子分色机发展而来，用光电倍增管作为颜色感受器，将光信号转换为电信号</a:t>
            </a:r>
          </a:p>
          <a:p>
            <a:pPr lvl="2" eaLnBrk="1" hangingPunct="1">
              <a:spcBef>
                <a:spcPct val="20000"/>
              </a:spcBef>
              <a:buClr>
                <a:schemeClr val="accent2"/>
              </a:buClr>
              <a:buSzPct val="90000"/>
              <a:buFont typeface="Wingdings" panose="05000000000000000000" pitchFamily="2" charset="2"/>
              <a:buBlip>
                <a:blip r:embed="rId3"/>
              </a:buBlip>
            </a:pPr>
            <a:r>
              <a:rPr lang="zh-CN" altLang="en-US" sz="2000" b="1"/>
              <a:t>扫描图像质量相对较高，可扫描幅面更大</a:t>
            </a:r>
          </a:p>
          <a:p>
            <a:pPr lvl="1" eaLnBrk="1" hangingPunct="1">
              <a:spcBef>
                <a:spcPct val="20000"/>
              </a:spcBef>
              <a:buFontTx/>
              <a:buChar char="–"/>
            </a:pPr>
            <a:r>
              <a:rPr lang="zh-CN" altLang="en-US" sz="2400" b="1"/>
              <a:t>平板式</a:t>
            </a:r>
          </a:p>
          <a:p>
            <a:pPr lvl="2" eaLnBrk="1" hangingPunct="1">
              <a:spcBef>
                <a:spcPct val="20000"/>
              </a:spcBef>
              <a:buClr>
                <a:schemeClr val="accent2"/>
              </a:buClr>
              <a:buSzPct val="90000"/>
              <a:buFont typeface="Wingdings" panose="05000000000000000000" pitchFamily="2" charset="2"/>
              <a:buBlip>
                <a:blip r:embed="rId3"/>
              </a:buBlip>
            </a:pPr>
            <a:r>
              <a:rPr lang="zh-CN" altLang="en-US" sz="2000" b="1"/>
              <a:t>采用电荷耦合器件</a:t>
            </a:r>
            <a:r>
              <a:rPr lang="en-US" altLang="zh-CN" sz="2000" b="1" i="1" u="sng"/>
              <a:t>CCD</a:t>
            </a:r>
            <a:r>
              <a:rPr lang="en-US" altLang="zh-CN" sz="2000" b="1"/>
              <a:t> </a:t>
            </a:r>
            <a:r>
              <a:rPr lang="zh-CN" altLang="en-US" sz="2000" b="1"/>
              <a:t>（</a:t>
            </a:r>
            <a:r>
              <a:rPr lang="en-US" altLang="zh-CN" sz="2000" b="1"/>
              <a:t> Charge Coupled Device</a:t>
            </a:r>
            <a:r>
              <a:rPr lang="zh-CN" altLang="en-US" sz="2000" b="1"/>
              <a:t>）</a:t>
            </a:r>
          </a:p>
        </p:txBody>
      </p:sp>
      <p:pic>
        <p:nvPicPr>
          <p:cNvPr id="12293" name="Picture 20" descr="4570c">
            <a:extLst>
              <a:ext uri="{FF2B5EF4-FFF2-40B4-BE49-F238E27FC236}">
                <a16:creationId xmlns:a16="http://schemas.microsoft.com/office/drawing/2014/main" id="{0A4D3CAF-3010-B7E4-00F9-0E32645801DC}"/>
              </a:ext>
            </a:extLst>
          </p:cNvPr>
          <p:cNvPicPr>
            <a:picLocks noChangeAspect="1" noChangeArrowheads="1"/>
          </p:cNvPicPr>
          <p:nvPr>
            <p:ph sz="half" idx="1"/>
          </p:nvPr>
        </p:nvPicPr>
        <p:blipFill>
          <a:blip r:embed="rId5">
            <a:extLst>
              <a:ext uri="{28A0092B-C50C-407E-A947-70E740481C1C}">
                <a14:useLocalDpi xmlns:a14="http://schemas.microsoft.com/office/drawing/2010/main" val="0"/>
              </a:ext>
            </a:extLst>
          </a:blip>
          <a:srcRect/>
          <a:stretch>
            <a:fillRect/>
          </a:stretch>
        </p:blipFill>
        <p:spPr>
          <a:xfrm>
            <a:off x="5507038" y="5229225"/>
            <a:ext cx="2447925" cy="1295400"/>
          </a:xfrm>
          <a:noFill/>
          <a:extLst>
            <a:ext uri="{909E8E84-426E-40DD-AFC4-6F175D3DCCD1}">
              <a14:hiddenFill xmlns:a14="http://schemas.microsoft.com/office/drawing/2010/main">
                <a:solidFill>
                  <a:srgbClr val="FFFFFF"/>
                </a:solidFill>
              </a14:hiddenFill>
            </a:ext>
          </a:extLst>
        </p:spPr>
      </p:pic>
      <p:sp>
        <p:nvSpPr>
          <p:cNvPr id="12294" name="Text Box 21">
            <a:extLst>
              <a:ext uri="{FF2B5EF4-FFF2-40B4-BE49-F238E27FC236}">
                <a16:creationId xmlns:a16="http://schemas.microsoft.com/office/drawing/2014/main" id="{368F29C6-5B57-501F-82A8-F5411C10E64A}"/>
              </a:ext>
            </a:extLst>
          </p:cNvPr>
          <p:cNvSpPr txBox="1">
            <a:spLocks noChangeArrowheads="1"/>
          </p:cNvSpPr>
          <p:nvPr/>
        </p:nvSpPr>
        <p:spPr bwMode="auto">
          <a:xfrm>
            <a:off x="5435600" y="4508500"/>
            <a:ext cx="2592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fontAlgn="ctr" hangingPunct="1">
              <a:spcBef>
                <a:spcPct val="50000"/>
              </a:spcBef>
              <a:buClrTx/>
              <a:buSzTx/>
              <a:buFontTx/>
              <a:buNone/>
            </a:pPr>
            <a:r>
              <a:rPr kumimoji="1" lang="zh-CN" altLang="en-US" sz="2800">
                <a:latin typeface="Times New Roman" panose="02020603050405020304" pitchFamily="18" charset="0"/>
              </a:rPr>
              <a:t>平板式扫描仪</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6">
            <a:extLst>
              <a:ext uri="{FF2B5EF4-FFF2-40B4-BE49-F238E27FC236}">
                <a16:creationId xmlns:a16="http://schemas.microsoft.com/office/drawing/2014/main" id="{8E5E9733-DB3A-4455-C16A-61E6A29F28B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394A56-DF53-4BAD-AADE-68919E82CD7C}" type="slidenum">
              <a:rPr lang="zh-CN" altLang="en-US" sz="1200" smtClean="0">
                <a:effectLst/>
              </a:rPr>
              <a:pPr>
                <a:spcBef>
                  <a:spcPct val="0"/>
                </a:spcBef>
                <a:buClrTx/>
                <a:buSzTx/>
                <a:buFontTx/>
                <a:buNone/>
              </a:pPr>
              <a:t>9</a:t>
            </a:fld>
            <a:endParaRPr lang="en-US" altLang="zh-CN" sz="1200">
              <a:effectLst/>
            </a:endParaRPr>
          </a:p>
        </p:txBody>
      </p:sp>
      <p:sp>
        <p:nvSpPr>
          <p:cNvPr id="13315" name="Rectangle 2">
            <a:extLst>
              <a:ext uri="{FF2B5EF4-FFF2-40B4-BE49-F238E27FC236}">
                <a16:creationId xmlns:a16="http://schemas.microsoft.com/office/drawing/2014/main" id="{EF21EC38-07D4-422D-4CBD-312249D9679C}"/>
              </a:ext>
            </a:extLst>
          </p:cNvPr>
          <p:cNvSpPr>
            <a:spLocks noGrp="1" noChangeArrowheads="1"/>
          </p:cNvSpPr>
          <p:nvPr>
            <p:ph type="title"/>
          </p:nvPr>
        </p:nvSpPr>
        <p:spPr>
          <a:xfrm>
            <a:off x="685800" y="115888"/>
            <a:ext cx="7772400" cy="1143000"/>
          </a:xfrm>
        </p:spPr>
        <p:txBody>
          <a:bodyPr/>
          <a:lstStyle/>
          <a:p>
            <a:pPr eaLnBrk="1" hangingPunct="1"/>
            <a:r>
              <a:rPr lang="zh-CN" altLang="en-US" b="1">
                <a:solidFill>
                  <a:schemeClr val="tx1"/>
                </a:solidFill>
                <a:effectLst/>
              </a:rPr>
              <a:t>图形输入设备（</a:t>
            </a:r>
            <a:r>
              <a:rPr lang="en-US" altLang="zh-CN" b="1">
                <a:solidFill>
                  <a:schemeClr val="tx1"/>
                </a:solidFill>
                <a:effectLst/>
              </a:rPr>
              <a:t>7/14</a:t>
            </a:r>
            <a:r>
              <a:rPr lang="zh-CN" altLang="en-US" b="1">
                <a:solidFill>
                  <a:schemeClr val="tx1"/>
                </a:solidFill>
                <a:effectLst/>
              </a:rPr>
              <a:t>）</a:t>
            </a:r>
            <a:endParaRPr lang="en-US" altLang="zh-CN" b="1">
              <a:solidFill>
                <a:schemeClr val="tx1"/>
              </a:solidFill>
              <a:effectLst/>
            </a:endParaRPr>
          </a:p>
        </p:txBody>
      </p:sp>
      <p:pic>
        <p:nvPicPr>
          <p:cNvPr id="13316" name="Picture 5" descr="smy">
            <a:extLst>
              <a:ext uri="{FF2B5EF4-FFF2-40B4-BE49-F238E27FC236}">
                <a16:creationId xmlns:a16="http://schemas.microsoft.com/office/drawing/2014/main" id="{2BE12E0F-2A0B-E3D5-5367-4E5488FB5726}"/>
              </a:ext>
            </a:extLst>
          </p:cNvPr>
          <p:cNvPicPr>
            <a:picLocks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4357688" y="2466975"/>
            <a:ext cx="4751387" cy="2257425"/>
          </a:xfrm>
        </p:spPr>
      </p:pic>
      <p:sp>
        <p:nvSpPr>
          <p:cNvPr id="13317" name="Rectangle 6">
            <a:extLst>
              <a:ext uri="{FF2B5EF4-FFF2-40B4-BE49-F238E27FC236}">
                <a16:creationId xmlns:a16="http://schemas.microsoft.com/office/drawing/2014/main" id="{F2C01EEA-9B85-3A09-869E-2555BBA84A50}"/>
              </a:ext>
            </a:extLst>
          </p:cNvPr>
          <p:cNvSpPr>
            <a:spLocks noChangeArrowheads="1"/>
          </p:cNvSpPr>
          <p:nvPr/>
        </p:nvSpPr>
        <p:spPr bwMode="auto">
          <a:xfrm>
            <a:off x="107950" y="1341438"/>
            <a:ext cx="4176713"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90000"/>
              <a:buFont typeface="Wingdings" panose="05000000000000000000" pitchFamily="2" charset="2"/>
              <a:buBlip>
                <a:blip r:embed="rId2"/>
              </a:buBlip>
            </a:pPr>
            <a:r>
              <a:rPr lang="zh-CN" altLang="en-US" sz="2800" b="1"/>
              <a:t>扫描仪工作原理</a:t>
            </a:r>
          </a:p>
          <a:p>
            <a:pPr lvl="1" eaLnBrk="1" hangingPunct="1">
              <a:spcBef>
                <a:spcPct val="20000"/>
              </a:spcBef>
              <a:buFontTx/>
              <a:buChar char="–"/>
            </a:pPr>
            <a:r>
              <a:rPr lang="zh-CN" altLang="en-US" sz="2400" b="1"/>
              <a:t>用光源照射原稿</a:t>
            </a:r>
          </a:p>
          <a:p>
            <a:pPr lvl="1" eaLnBrk="1" hangingPunct="1">
              <a:spcBef>
                <a:spcPct val="20000"/>
              </a:spcBef>
              <a:buFontTx/>
              <a:buChar char="–"/>
            </a:pPr>
            <a:r>
              <a:rPr lang="zh-CN" altLang="en-US" sz="2400" b="1"/>
              <a:t>投射光线经过一组光学镜头，分解为三束光</a:t>
            </a:r>
          </a:p>
          <a:p>
            <a:pPr lvl="1" eaLnBrk="1" hangingPunct="1">
              <a:spcBef>
                <a:spcPct val="20000"/>
              </a:spcBef>
              <a:buFontTx/>
              <a:buChar char="–"/>
            </a:pPr>
            <a:r>
              <a:rPr lang="zh-CN" altLang="en-US" sz="2400" b="1"/>
              <a:t>分别通过红、绿、蓝滤色片，完成颜色分解</a:t>
            </a:r>
          </a:p>
          <a:p>
            <a:pPr lvl="1" eaLnBrk="1" hangingPunct="1">
              <a:spcBef>
                <a:spcPct val="20000"/>
              </a:spcBef>
              <a:buFontTx/>
              <a:buChar char="–"/>
            </a:pPr>
            <a:r>
              <a:rPr lang="zh-CN" altLang="en-US" sz="2400" b="1"/>
              <a:t>光线被聚焦到</a:t>
            </a:r>
            <a:r>
              <a:rPr lang="en-US" altLang="zh-CN" sz="2400" b="1"/>
              <a:t>CCD</a:t>
            </a:r>
            <a:r>
              <a:rPr lang="zh-CN" altLang="en-US" sz="2400" b="1"/>
              <a:t>器件上，产生强弱不同的电压信号</a:t>
            </a:r>
          </a:p>
          <a:p>
            <a:pPr lvl="1" eaLnBrk="1" hangingPunct="1">
              <a:spcBef>
                <a:spcPct val="20000"/>
              </a:spcBef>
              <a:buFontTx/>
              <a:buChar char="–"/>
            </a:pPr>
            <a:r>
              <a:rPr lang="zh-CN" altLang="en-US" sz="2400" b="1"/>
              <a:t>经模</a:t>
            </a:r>
            <a:r>
              <a:rPr lang="en-US" altLang="zh-CN" sz="2400" b="1"/>
              <a:t>/</a:t>
            </a:r>
            <a:r>
              <a:rPr lang="zh-CN" altLang="en-US" sz="2400" b="1"/>
              <a:t>数转换器，转换为数字颜色信息</a:t>
            </a:r>
            <a:endParaRPr lang="en-US" altLang="zh-CN" sz="2400" b="1"/>
          </a:p>
          <a:p>
            <a:pPr lvl="1" eaLnBrk="1" hangingPunct="1">
              <a:spcBef>
                <a:spcPct val="20000"/>
              </a:spcBef>
              <a:buFontTx/>
              <a:buChar char="–"/>
            </a:pPr>
            <a:r>
              <a:rPr lang="zh-CN" altLang="en-US" sz="2400" b="1"/>
              <a:t>输入到计算机存储</a:t>
            </a:r>
            <a:endParaRPr lang="zh-CN" altLang="en-US" sz="2400"/>
          </a:p>
        </p:txBody>
      </p:sp>
      <p:pic>
        <p:nvPicPr>
          <p:cNvPr id="13318" name="Picture 9" descr="32p3-2-1">
            <a:extLst>
              <a:ext uri="{FF2B5EF4-FFF2-40B4-BE49-F238E27FC236}">
                <a16:creationId xmlns:a16="http://schemas.microsoft.com/office/drawing/2014/main" id="{31D399D0-67F5-16A0-0DB3-B19204BA0D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4860925"/>
            <a:ext cx="4913313"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AutoShape 10">
            <a:extLst>
              <a:ext uri="{FF2B5EF4-FFF2-40B4-BE49-F238E27FC236}">
                <a16:creationId xmlns:a16="http://schemas.microsoft.com/office/drawing/2014/main" id="{6A2F71D7-6272-5813-AB6D-680FF538D8D1}"/>
              </a:ext>
            </a:extLst>
          </p:cNvPr>
          <p:cNvSpPr>
            <a:spLocks noChangeArrowheads="1"/>
          </p:cNvSpPr>
          <p:nvPr/>
        </p:nvSpPr>
        <p:spPr bwMode="auto">
          <a:xfrm>
            <a:off x="5508625" y="1628775"/>
            <a:ext cx="3095625" cy="433388"/>
          </a:xfrm>
          <a:prstGeom prst="wedgeRectCallout">
            <a:avLst>
              <a:gd name="adj1" fmla="val -2819"/>
              <a:gd name="adj2" fmla="val 99449"/>
            </a:avLst>
          </a:prstGeom>
          <a:solidFill>
            <a:srgbClr val="FFFF99"/>
          </a:solidFill>
          <a:ln w="9525">
            <a:solidFill>
              <a:srgbClr val="000000"/>
            </a:solidFill>
            <a:miter lim="800000"/>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分色，光电转换，数字化</a:t>
            </a:r>
          </a:p>
        </p:txBody>
      </p:sp>
    </p:spTree>
  </p:cSld>
  <p:clrMapOvr>
    <a:masterClrMapping/>
  </p:clrMapOvr>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2670</TotalTime>
  <Words>2510</Words>
  <Application>Microsoft Office PowerPoint</Application>
  <PresentationFormat>全屏显示(4:3)</PresentationFormat>
  <Paragraphs>327</Paragraphs>
  <Slides>37</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5" baseType="lpstr">
      <vt:lpstr>Arial</vt:lpstr>
      <vt:lpstr>宋体</vt:lpstr>
      <vt:lpstr>Wingdings</vt:lpstr>
      <vt:lpstr>Times New Roman</vt:lpstr>
      <vt:lpstr>隶书</vt:lpstr>
      <vt:lpstr>黑体</vt:lpstr>
      <vt:lpstr>Beam</vt:lpstr>
      <vt:lpstr>位图图像</vt:lpstr>
      <vt:lpstr>第2章  交互式计算机图形处理系统  </vt:lpstr>
      <vt:lpstr>交互式计算机图形处理系统</vt:lpstr>
      <vt:lpstr>硬件发展</vt:lpstr>
      <vt:lpstr>6自由度三维鼠标 可控制虚拟场景做自由漫游，或控制场景中某物体的空间位置及其方向，一般与数据手套,立体眼镜配合使用,也可用于CAD/CAM软件中与普通鼠标配合使用，可显著提高制作效率 </vt:lpstr>
      <vt:lpstr>图形输入设备（2/14）</vt:lpstr>
      <vt:lpstr>图形输入设备（3/14）</vt:lpstr>
      <vt:lpstr>图形输入设备（5/14）</vt:lpstr>
      <vt:lpstr>图形输入设备（6/14）</vt:lpstr>
      <vt:lpstr>图形输入设备（7/14）</vt:lpstr>
      <vt:lpstr>图形输入设备（8/14）</vt:lpstr>
      <vt:lpstr>图形输入设备（9/14）</vt:lpstr>
      <vt:lpstr>图形输入设备（9/14）</vt:lpstr>
      <vt:lpstr>图形输入设备（10/14）</vt:lpstr>
      <vt:lpstr>图形输入设备（11/14）</vt:lpstr>
      <vt:lpstr>图形输入设备（12/14）</vt:lpstr>
      <vt:lpstr>图形输入设备（14/14）</vt:lpstr>
      <vt:lpstr>图形输入设备（12/13）</vt:lpstr>
      <vt:lpstr>PowerPoint 演示文稿</vt:lpstr>
      <vt:lpstr>CRT显示器分类</vt:lpstr>
      <vt:lpstr>PowerPoint 演示文稿</vt:lpstr>
      <vt:lpstr>电子枪</vt:lpstr>
      <vt:lpstr>聚焦系统</vt:lpstr>
      <vt:lpstr>荧光屏 </vt:lpstr>
      <vt:lpstr>彩色阴极射线管</vt:lpstr>
      <vt:lpstr>PowerPoint 演示文稿</vt:lpstr>
      <vt:lpstr>PowerPoint 演示文稿</vt:lpstr>
      <vt:lpstr>PowerPoint 演示文稿</vt:lpstr>
      <vt:lpstr>PowerPoint 演示文稿</vt:lpstr>
      <vt:lpstr>PowerPoint 演示文稿</vt:lpstr>
      <vt:lpstr>栅线式荫罩的优点</vt:lpstr>
      <vt:lpstr>荫罩式显示器的固有缺陷</vt:lpstr>
      <vt:lpstr>新技术</vt:lpstr>
      <vt:lpstr>CRT显示器分类</vt:lpstr>
      <vt:lpstr>随机扫描的显示系统</vt:lpstr>
      <vt:lpstr>光栅扫描的显示系统</vt:lpstr>
      <vt:lpstr>PowerPoint 演示文稿</vt:lpstr>
      <vt:lpstr>隔行扫描（Interlaced scan）工作原理</vt:lpstr>
    </vt:vector>
  </TitlesOfParts>
  <Company>北京大学计算系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图形显示设备</dc:title>
  <dc:creator>苏小红</dc:creator>
  <cp:lastModifiedBy>葛 丝雨</cp:lastModifiedBy>
  <cp:revision>180</cp:revision>
  <cp:lastPrinted>1601-01-01T00:00:00Z</cp:lastPrinted>
  <dcterms:created xsi:type="dcterms:W3CDTF">2000-02-21T03:50:05Z</dcterms:created>
  <dcterms:modified xsi:type="dcterms:W3CDTF">2023-04-11T10:08:31Z</dcterms:modified>
</cp:coreProperties>
</file>