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88" r:id="rId2"/>
    <p:sldId id="382" r:id="rId3"/>
    <p:sldId id="408" r:id="rId4"/>
    <p:sldId id="427" r:id="rId5"/>
    <p:sldId id="357" r:id="rId6"/>
    <p:sldId id="421" r:id="rId7"/>
    <p:sldId id="386" r:id="rId8"/>
    <p:sldId id="300" r:id="rId9"/>
    <p:sldId id="388" r:id="rId10"/>
    <p:sldId id="387" r:id="rId11"/>
    <p:sldId id="301" r:id="rId12"/>
    <p:sldId id="335" r:id="rId13"/>
    <p:sldId id="302" r:id="rId14"/>
    <p:sldId id="454" r:id="rId15"/>
    <p:sldId id="455" r:id="rId16"/>
    <p:sldId id="456" r:id="rId17"/>
    <p:sldId id="457" r:id="rId18"/>
    <p:sldId id="458" r:id="rId19"/>
    <p:sldId id="358" r:id="rId20"/>
    <p:sldId id="364" r:id="rId21"/>
    <p:sldId id="384" r:id="rId22"/>
    <p:sldId id="385" r:id="rId23"/>
    <p:sldId id="442" r:id="rId24"/>
    <p:sldId id="440" r:id="rId25"/>
    <p:sldId id="430" r:id="rId26"/>
    <p:sldId id="448" r:id="rId27"/>
    <p:sldId id="449" r:id="rId28"/>
    <p:sldId id="450" r:id="rId29"/>
    <p:sldId id="451" r:id="rId30"/>
    <p:sldId id="452" r:id="rId31"/>
    <p:sldId id="453" r:id="rId32"/>
    <p:sldId id="441" r:id="rId33"/>
    <p:sldId id="463" r:id="rId34"/>
    <p:sldId id="462" r:id="rId35"/>
    <p:sldId id="443" r:id="rId36"/>
    <p:sldId id="444" r:id="rId37"/>
    <p:sldId id="445" r:id="rId38"/>
    <p:sldId id="464" r:id="rId39"/>
    <p:sldId id="446" r:id="rId40"/>
    <p:sldId id="44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33"/>
    <a:srgbClr val="FFFF66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0" autoAdjust="0"/>
  </p:normalViewPr>
  <p:slideViewPr>
    <p:cSldViewPr>
      <p:cViewPr varScale="1">
        <p:scale>
          <a:sx n="106" d="100"/>
          <a:sy n="106" d="100"/>
        </p:scale>
        <p:origin x="11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6"/>
    </p:cViewPr>
  </p:sorterViewPr>
  <p:notesViewPr>
    <p:cSldViewPr>
      <p:cViewPr varScale="1">
        <p:scale>
          <a:sx n="86" d="100"/>
          <a:sy n="86" d="100"/>
        </p:scale>
        <p:origin x="40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B2F7D2C-6E57-F663-1941-DB22F7B79F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计算机图形学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28C8891-1A12-E633-98AF-BC29C8DEB6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AD7C75E1-88B3-4844-AD42-536F11BFB6EF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2C1D8B9A-60FC-3CD5-E1D1-E52B1150DD9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F5ED0C40-12B4-B0D5-5198-86937BC0FB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7C1CD-4658-4F13-88D7-370C21FFE1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0ACD5E5-D2F7-913D-BB8E-9BB39F7F84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计算机图形学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DC063E9-0893-B95E-736F-05476710B5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77E42231-DE6F-4133-AEA0-226CDC1FFF0C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D4FB07-C64C-F471-D031-66A73359461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F648769-7666-E330-53F8-A24C212801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23CDA2B-5734-BFBD-7FF4-7EE4EB5AE9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82119B9D-E265-42AC-C9CE-4434DDCB7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BDDA368-5405-484C-BA35-8A83521202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49F827F-BB95-6031-63F0-602ECA3D1C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/>
              <a:t>计算机图形学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9CEC60-7266-04D0-A13D-08CEF4BEA7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9BB2C3-0A20-48B4-91FA-BFF725CB2355}" type="datetime1">
              <a:rPr lang="zh-CN" altLang="en-US" smtClean="0"/>
              <a:pPr>
                <a:spcBef>
                  <a:spcPct val="0"/>
                </a:spcBef>
              </a:pPr>
              <a:t>2023/4/11</a:t>
            </a:fld>
            <a:endParaRPr lang="en-US" altLang="zh-CN"/>
          </a:p>
        </p:txBody>
      </p:sp>
      <p:sp>
        <p:nvSpPr>
          <p:cNvPr id="6148" name="Rectangle 1026">
            <a:extLst>
              <a:ext uri="{FF2B5EF4-FFF2-40B4-BE49-F238E27FC236}">
                <a16:creationId xmlns:a16="http://schemas.microsoft.com/office/drawing/2014/main" id="{9210D3B6-A4B8-E4E0-D814-C68414BD5E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1027">
            <a:extLst>
              <a:ext uri="{FF2B5EF4-FFF2-40B4-BE49-F238E27FC236}">
                <a16:creationId xmlns:a16="http://schemas.microsoft.com/office/drawing/2014/main" id="{DD04E91E-8B55-9150-CA9B-6AA632590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DC61B0E-771A-86E4-18E6-8ED47E804B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/>
              <a:t>计算机图形学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C26D305-ABC9-7C25-6ADC-156EECE672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FA3344-2CBD-4C59-A034-39B28DD3317A}" type="datetime1">
              <a:rPr lang="zh-CN" altLang="en-US" smtClean="0"/>
              <a:pPr>
                <a:spcBef>
                  <a:spcPct val="0"/>
                </a:spcBef>
              </a:pPr>
              <a:t>2023/4/11</a:t>
            </a:fld>
            <a:endParaRPr lang="en-US" altLang="zh-CN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D774078E-4FC0-5DAC-6F63-DF69971CBC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2965A35F-FF14-1C24-D9E2-3EE9CF6A4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2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092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effectLst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50924" name="Rectangle 44">
            <a:extLst>
              <a:ext uri="{FF2B5EF4-FFF2-40B4-BE49-F238E27FC236}">
                <a16:creationId xmlns:a16="http://schemas.microsoft.com/office/drawing/2014/main" id="{C5C2B74F-C577-9622-BE94-6C23BF1D0E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fld id="{9C36E19B-2F58-46A2-9E47-1FDEBF61BBDC}" type="datetime1">
              <a:rPr lang="zh-CN" altLang="en-US" smtClean="0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250925" name="Rectangle 45">
            <a:extLst>
              <a:ext uri="{FF2B5EF4-FFF2-40B4-BE49-F238E27FC236}">
                <a16:creationId xmlns:a16="http://schemas.microsoft.com/office/drawing/2014/main" id="{39117988-3C3F-85D0-7DAB-A7C6B9BE31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926" name="Rectangle 46">
            <a:extLst>
              <a:ext uri="{FF2B5EF4-FFF2-40B4-BE49-F238E27FC236}">
                <a16:creationId xmlns:a16="http://schemas.microsoft.com/office/drawing/2014/main" id="{26DF5B96-1A4E-EFF8-E99D-DE4286F5C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ffectLst/>
              </a:defRPr>
            </a:lvl1pPr>
          </a:lstStyle>
          <a:p>
            <a:pPr>
              <a:defRPr/>
            </a:pPr>
            <a:fld id="{443C185A-DC68-49C5-8AD2-E38A6F731D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9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EDC72812-18C8-E608-5BDB-38886B642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D671C-63A5-4948-8DAC-AE4F118865BD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509034B-9827-95DA-5852-8C3C75A09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93791BC4-A699-DCD9-A01D-491468D99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E46A7-D59E-4650-8F5D-283A190A67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5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6B01D232-F52D-BA6D-5F79-35DE66176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ED87A-080F-4262-820A-A0534810B097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4162BF86-52C9-BA12-D50E-B9DC0D457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82E86A9-5136-08EE-E875-3DDBFF4D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A819B-E618-47BF-A61C-9E646C70DC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868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C3C3EFB6-E526-A11D-822B-F39F56673D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B0AB6-BF52-44A7-83F4-8EBF8924205B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AFB88435-8F6A-B500-EBE3-D239095300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B7A6A5B7-B775-A0DE-3DD6-EC36901AF4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7FB1D-53E2-49AD-9389-44F685AC47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45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3D0D32DE-B5E5-5876-4C3D-C28A301CE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3F6D4-9C9D-4CAF-95C8-37AC65C93E80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6C40565A-4277-429A-0D3E-D9B86BA66C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B440A8BB-E82B-F93F-988D-182EB0724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3E431-9ADE-4BD9-9C4A-E2F6524802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56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EC85BF3-3943-82BD-9298-FA2F14A1F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1383E-6265-410E-864A-39AE94408819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18BC4DC-ECF9-B003-393D-AA54E7727A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6A17D641-CBC2-E513-BEE9-7378E320C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7950F-24DB-4CB5-ADD7-57B398172B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5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F6F93016-BBD2-76D2-8EF9-FED4EE7A2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EFC83-0816-47C3-AD73-907A78E060BC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B2C72596-7D0C-D804-8BDC-849EE37E3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F522C13-C0A7-B479-9840-1FB1B37251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6A9DD-FC3C-435E-A1BA-0254545796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72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944201F-F280-D2ED-A405-92DEAE5E7F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6FF82-1E54-4992-8EB0-E137DAC732C5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DD0F02F2-A630-1531-D75E-DFD78C6E7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A9DB4E7B-7A98-7031-4855-A8587E82B1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02F8-1B4F-4144-91A8-2A03049A2D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82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E0CA83D9-E6A0-73BB-36D3-2B46A435DA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EB446-671A-4F08-9345-2E8E9F04768C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0C7A83D8-0F5D-029A-A2C8-D2EC969C01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FDA9D6FA-74DD-919E-AD46-83CA617DF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A3416-78E3-4037-8C44-31DA7670F6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20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DFEF22F5-4059-F321-E4F2-1682A8A89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B98AC-ADE9-4D20-8FDC-4746C00B9FBD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876C076D-6923-E210-5387-21B6273A4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3D0E2A02-511F-3A81-FDDE-591CC3710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FC982-BF58-4FA4-8384-7F48B404D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73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16C48EAD-DBD8-3434-2322-5D82C4F13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16F0-99BD-4F27-BB01-9F13A6FB83BD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B76A045F-0644-C73C-5155-0CDCB9E70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98AA3587-E6ED-0F4D-6FEF-3D20996C8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DCBD7-3E6B-4F03-A5EC-05397C64D1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99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E69F2CAA-2E6B-3D59-E3A5-185B8C93D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924EA-7EE1-42A6-83A6-69E22934848E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720C6900-8A62-E22D-9BCD-14ACDA79F1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C2401DC-1CE9-6EF2-1EEA-72CEC216A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C5E6E-2BE6-487A-ADD4-FC35747D2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50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762CA45-0988-C7DD-E2E0-9791D189D4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B0520-C36F-4D62-807B-D7E77C563C7A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4CD492A-F493-B26F-F60E-85ADD3A542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421C2280-EFB2-9570-AF77-67182DBAFC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B237A-10AE-4250-AA35-16912FE58D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98" name="Rectangle 42">
            <a:extLst>
              <a:ext uri="{FF2B5EF4-FFF2-40B4-BE49-F238E27FC236}">
                <a16:creationId xmlns:a16="http://schemas.microsoft.com/office/drawing/2014/main" id="{A3490893-7854-018F-5217-96C64098F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49899" name="Rectangle 43">
            <a:extLst>
              <a:ext uri="{FF2B5EF4-FFF2-40B4-BE49-F238E27FC236}">
                <a16:creationId xmlns:a16="http://schemas.microsoft.com/office/drawing/2014/main" id="{B7EC3B5D-D2A5-FBD0-FE81-BA81683D2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9900" name="Rectangle 44">
            <a:extLst>
              <a:ext uri="{FF2B5EF4-FFF2-40B4-BE49-F238E27FC236}">
                <a16:creationId xmlns:a16="http://schemas.microsoft.com/office/drawing/2014/main" id="{60DD7435-FFDD-3209-E044-8E85D18B33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66B5F0A-F5A4-4328-B42C-9D3913F261AF}" type="datetime1">
              <a:rPr lang="zh-CN" altLang="en-US" smtClean="0"/>
              <a:pPr>
                <a:defRPr/>
              </a:pPr>
              <a:t>2023/4/11</a:t>
            </a:fld>
            <a:endParaRPr lang="en-US" altLang="zh-CN"/>
          </a:p>
        </p:txBody>
      </p:sp>
      <p:sp>
        <p:nvSpPr>
          <p:cNvPr id="249901" name="Rectangle 45">
            <a:extLst>
              <a:ext uri="{FF2B5EF4-FFF2-40B4-BE49-F238E27FC236}">
                <a16:creationId xmlns:a16="http://schemas.microsoft.com/office/drawing/2014/main" id="{8C5A4EB7-E8AF-342E-8046-74EE7F1EB4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9902" name="Rectangle 46">
            <a:extLst>
              <a:ext uri="{FF2B5EF4-FFF2-40B4-BE49-F238E27FC236}">
                <a16:creationId xmlns:a16="http://schemas.microsoft.com/office/drawing/2014/main" id="{07956BD4-E299-AA7A-7139-B0C11DBD96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</a:defRPr>
            </a:lvl1pPr>
          </a:lstStyle>
          <a:p>
            <a:pPr>
              <a:defRPr/>
            </a:pPr>
            <a:fld id="{C62CEF6B-6FE2-4F3D-808E-D04E5032BF9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>
            <a:extLst>
              <a:ext uri="{FF2B5EF4-FFF2-40B4-BE49-F238E27FC236}">
                <a16:creationId xmlns:a16="http://schemas.microsoft.com/office/drawing/2014/main" id="{8590DD56-0771-8FF3-F23D-B44187F00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BD15811-A399-4F59-BE24-8AA1B9D56B54}" type="slidenum">
              <a:rPr lang="zh-CN" altLang="en-US" smtClean="0"/>
              <a:pPr eaLnBrk="1" hangingPunct="1">
                <a:defRPr/>
              </a:pPr>
              <a:t>1</a:t>
            </a:fld>
            <a:endParaRPr lang="en-US" altLang="zh-CN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CC10A79-13A6-FC73-34BF-42023F9A18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557213"/>
            <a:ext cx="8820150" cy="5680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54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54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章 </a:t>
            </a:r>
            <a:br>
              <a:rPr lang="zh-CN" altLang="en-US" sz="54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54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交互式计算机图形处理系统</a:t>
            </a:r>
            <a:br>
              <a:rPr lang="zh-CN" altLang="en-US" sz="5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br>
              <a:rPr lang="zh-CN" altLang="en-US" sz="4400" dirty="0">
                <a:solidFill>
                  <a:schemeClr val="tx1"/>
                </a:solidFill>
              </a:rPr>
            </a:br>
            <a:endParaRPr lang="zh-CN" altLang="en-US" sz="4400" dirty="0">
              <a:solidFill>
                <a:schemeClr val="tx1"/>
              </a:solidFill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713D6-96D4-31DB-C7BA-AB864A58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15AEFA8-529C-491A-BDDC-9AE08D3526BC}" type="slidenum">
              <a:rPr lang="zh-CN" altLang="en-US" smtClean="0"/>
              <a:pPr eaLnBrk="1" hangingPunct="1">
                <a:defRPr/>
              </a:pPr>
              <a:t>10</a:t>
            </a:fld>
            <a:endParaRPr lang="en-US" altLang="zh-CN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AC35F29B-8C6F-1917-E7EF-4F00111E9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</a:rPr>
              <a:t>显存容量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3CF78F6A-1751-5AAC-29B4-702D0A348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93175" cy="46085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分辨率</a:t>
            </a:r>
            <a:r>
              <a:rPr lang="en-US" altLang="zh-CN" b="1"/>
              <a:t>M*N、</a:t>
            </a:r>
            <a:r>
              <a:rPr lang="zh-CN" altLang="en-US" b="1"/>
              <a:t>颜色个数</a:t>
            </a:r>
            <a:r>
              <a:rPr lang="en-US" altLang="zh-CN" b="1"/>
              <a:t>K</a:t>
            </a:r>
            <a:r>
              <a:rPr lang="zh-CN" altLang="en-US" b="1"/>
              <a:t>与显存容量</a:t>
            </a:r>
            <a:r>
              <a:rPr lang="en-US" altLang="zh-CN" b="1"/>
              <a:t>V</a:t>
            </a:r>
            <a:r>
              <a:rPr lang="zh-CN" altLang="en-US" b="1"/>
              <a:t>的关系</a:t>
            </a:r>
          </a:p>
          <a:p>
            <a:pPr eaLnBrk="1" hangingPunct="1">
              <a:defRPr/>
            </a:pPr>
            <a:endParaRPr lang="zh-CN" altLang="en-US" b="1"/>
          </a:p>
          <a:p>
            <a:pPr eaLnBrk="1" hangingPunct="1">
              <a:defRPr/>
            </a:pPr>
            <a:endParaRPr lang="zh-CN" altLang="en-US" b="1"/>
          </a:p>
          <a:p>
            <a:pPr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r>
              <a:rPr lang="zh-CN" altLang="en-US" b="1">
                <a:cs typeface="Times New Roman" pitchFamily="18" charset="0"/>
              </a:rPr>
              <a:t>3</a:t>
            </a:r>
            <a:r>
              <a:rPr lang="zh-CN" altLang="en-US" b="1"/>
              <a:t>个位面分辩率是1024×1024的显示器</a:t>
            </a:r>
          </a:p>
          <a:p>
            <a:pPr lvl="2" eaLnBrk="1" hangingPunct="1">
              <a:defRPr/>
            </a:pPr>
            <a:r>
              <a:rPr lang="zh-CN" altLang="en-US" b="1"/>
              <a:t>需要3×1024×1024（3145728）位的存储器</a:t>
            </a:r>
          </a:p>
          <a:p>
            <a:pPr eaLnBrk="1" hangingPunct="1">
              <a:defRPr/>
            </a:pPr>
            <a:endParaRPr lang="zh-CN" altLang="en-US" sz="3600" b="1">
              <a:cs typeface="Times New Roman" pitchFamily="18" charset="0"/>
            </a:endParaRPr>
          </a:p>
        </p:txBody>
      </p:sp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CDF961DB-FA51-D444-B200-569A67621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213100"/>
          <a:ext cx="2743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33500" imgH="228600" progId="Equation.3">
                  <p:embed/>
                </p:oleObj>
              </mc:Choice>
              <mc:Fallback>
                <p:oleObj name="公式" r:id="rId2" imgW="1333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13100"/>
                        <a:ext cx="2743200" cy="4714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00841F6-EF3A-F543-55BF-B39AB025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4BA874-BC6C-4B6E-947A-1F27CB453D56}" type="slidenum">
              <a:rPr lang="zh-CN" altLang="en-US" smtClean="0"/>
              <a:pPr eaLnBrk="1" hangingPunct="1">
                <a:defRPr/>
              </a:pPr>
              <a:t>11</a:t>
            </a:fld>
            <a:endParaRPr lang="en-US" altLang="zh-CN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ED7723C-7DF0-CEA6-5A5D-14593D203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</a:rPr>
              <a:t>显存容量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A695346-CD2B-F38A-918E-049770881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2417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/>
              <a:t>若存储器位长固定，则屏幕分辩率与同时可用的颜色种数成反比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/>
              <a:t>1兆字节的帧缓存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/>
              <a:t>若设分辩率为640×480，则帧缓存每个单元可有24位，可能同时显示2</a:t>
            </a:r>
            <a:r>
              <a:rPr lang="zh-CN" altLang="en-US" sz="2400" baseline="30000"/>
              <a:t>24</a:t>
            </a:r>
            <a:r>
              <a:rPr lang="zh-CN" altLang="en-US" sz="2400"/>
              <a:t>种颜色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/>
              <a:t>若设分辩率为1024×768，则每个单元分得的位数仅略多于8，只能工作于256色显示模式下</a:t>
            </a:r>
            <a:endParaRPr lang="zh-CN" altLang="en-US" sz="2000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95030431-11F2-161A-A48D-132B094AA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556125"/>
            <a:ext cx="51816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1024*768真彩模式需要3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字节显存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1185163A-9948-06AD-C69E-A8585B4B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7877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800" b="1">
                <a:latin typeface="Arial" charset="0"/>
                <a:ea typeface="宋体" charset="-122"/>
              </a:rPr>
              <a:t>高分辨率和真彩要求有大的显存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  <a:defRPr/>
            </a:pPr>
            <a:endParaRPr lang="zh-CN" altLang="en-US" sz="1400">
              <a:latin typeface="Arial" charset="0"/>
              <a:ea typeface="宋体" charset="-122"/>
            </a:endParaRPr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FBCC6B15-F563-CA9F-626A-E5714A8F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5156200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>
                <a:latin typeface="Arial" charset="0"/>
                <a:ea typeface="宋体" charset="-122"/>
              </a:rPr>
              <a:t>解决方法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sz="2400" b="1">
                <a:latin typeface="Arial" charset="0"/>
                <a:ea typeface="宋体" charset="-122"/>
              </a:rPr>
              <a:t>采用查色表(</a:t>
            </a:r>
            <a:r>
              <a:rPr lang="en-US" altLang="zh-CN" sz="2400" b="1">
                <a:latin typeface="Arial" charset="0"/>
                <a:ea typeface="宋体" charset="-122"/>
              </a:rPr>
              <a:t>Look-up Table）</a:t>
            </a:r>
            <a:r>
              <a:rPr lang="zh-CN" altLang="en-US" sz="2400" b="1">
                <a:latin typeface="Arial" charset="0"/>
                <a:ea typeface="宋体" charset="-122"/>
              </a:rPr>
              <a:t>或称彩色表(</a:t>
            </a:r>
            <a:r>
              <a:rPr lang="en-US" altLang="zh-CN" sz="2400" b="1">
                <a:latin typeface="Arial" charset="0"/>
                <a:ea typeface="宋体" charset="-122"/>
              </a:rPr>
              <a:t>Color Table)</a:t>
            </a:r>
            <a:endParaRPr lang="zh-CN" altLang="en-US" sz="2400" b="1">
              <a:latin typeface="Arial" charset="0"/>
              <a:ea typeface="宋体" charset="-122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E62E424-BD2E-5D7F-84FA-D422C5EF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8ED1288-14A8-4FE0-90D2-D0BD16C0F3B9}" type="slidenum">
              <a:rPr lang="zh-CN" altLang="en-US" smtClean="0"/>
              <a:pPr eaLnBrk="1" hangingPunct="1">
                <a:defRPr/>
              </a:pPr>
              <a:t>12</a:t>
            </a:fld>
            <a:endParaRPr lang="en-US" altLang="zh-CN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3811178B-3CF4-2E2A-A75B-F4F65D39E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颜色信息的存放方式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B301C02E-6687-8207-A7E1-6DA931FE4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351838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两种存放方式：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/>
              <a:t>颜色值直接存储在帧缓存中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/>
              <a:t>把颜色码放在一个独立的表中，帧缓存存放的是颜色表中各项的索引值，索引色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zh-CN" altLang="en-US" b="1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单显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/>
              <a:t>查色表固化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彩显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/>
              <a:t>可修改、创建查色表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BEAE705-B97B-3D72-3754-DBC3B0ED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1B24C4-F5CA-40BD-82D8-EA948072DB16}" type="slidenum">
              <a:rPr lang="zh-CN" altLang="en-US" smtClean="0"/>
              <a:pPr eaLnBrk="1" hangingPunct="1">
                <a:defRPr/>
              </a:pPr>
              <a:t>13</a:t>
            </a:fld>
            <a:endParaRPr lang="en-US" altLang="zh-CN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345978F-2BF2-9EB3-A7ED-B7CF71B59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893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查色表（</a:t>
            </a:r>
            <a:r>
              <a:rPr lang="en-US" altLang="zh-CN" b="1">
                <a:solidFill>
                  <a:schemeClr val="tx1"/>
                </a:solidFill>
              </a:rPr>
              <a:t>LUT</a:t>
            </a:r>
            <a:r>
              <a:rPr lang="zh-CN" altLang="en-US" b="1">
                <a:solidFill>
                  <a:schemeClr val="tx1"/>
                </a:solidFill>
              </a:rPr>
              <a:t>）工作原理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3191194-9C19-6CE7-1120-F7D185A96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7375" cy="1368425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400" b="1"/>
              <a:t>是一维线性表，其每一项的内容对应一种颜色</a:t>
            </a:r>
          </a:p>
          <a:p>
            <a:pPr algn="just" eaLnBrk="1" hangingPunct="1">
              <a:defRPr/>
            </a:pPr>
            <a:r>
              <a:rPr lang="zh-CN" altLang="en-US" sz="2400" b="1"/>
              <a:t>它的长度由帧缓存单元的位数决定</a:t>
            </a:r>
          </a:p>
          <a:p>
            <a:pPr lvl="1" algn="just" eaLnBrk="1" hangingPunct="1">
              <a:defRPr/>
            </a:pPr>
            <a:r>
              <a:rPr lang="zh-CN" altLang="en-US" sz="2000" b="1"/>
              <a:t>例如：每单元有8位，则查色表的长度为2</a:t>
            </a:r>
            <a:r>
              <a:rPr lang="zh-CN" altLang="en-US" sz="2000" b="1" baseline="30000"/>
              <a:t>8</a:t>
            </a:r>
            <a:r>
              <a:rPr lang="zh-CN" altLang="en-US" sz="2000" b="1"/>
              <a:t>＝256</a:t>
            </a:r>
          </a:p>
        </p:txBody>
      </p:sp>
      <p:pic>
        <p:nvPicPr>
          <p:cNvPr id="19461" name="Picture 4" descr="1p24">
            <a:extLst>
              <a:ext uri="{FF2B5EF4-FFF2-40B4-BE49-F238E27FC236}">
                <a16:creationId xmlns:a16="http://schemas.microsoft.com/office/drawing/2014/main" id="{BEC408A8-C1FD-354C-AE32-FE4A033A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97200"/>
            <a:ext cx="5810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5">
            <a:extLst>
              <a:ext uri="{FF2B5EF4-FFF2-40B4-BE49-F238E27FC236}">
                <a16:creationId xmlns:a16="http://schemas.microsoft.com/office/drawing/2014/main" id="{E85D18E1-199C-87C8-16ED-E931BC653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45125"/>
            <a:ext cx="82073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1">
                <a:latin typeface="Arial" charset="0"/>
                <a:ea typeface="宋体" charset="-122"/>
              </a:rPr>
              <a:t>目的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b="1">
                <a:latin typeface="Arial" charset="0"/>
                <a:ea typeface="宋体" charset="-122"/>
              </a:rPr>
              <a:t>在帧缓存单元的位数不增加的情况下</a:t>
            </a:r>
          </a:p>
          <a:p>
            <a:pPr marL="742950" lvl="1" indent="-285750" algn="just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000" b="1">
                <a:latin typeface="Arial" charset="0"/>
                <a:ea typeface="宋体" charset="-122"/>
              </a:rPr>
              <a:t>具有大范围内挑选颜色的能力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5199F64-8E3A-2A06-EAFD-A8194969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0DED26-4AE7-4912-92E3-40216524A30C}" type="slidenum">
              <a:rPr lang="zh-CN" altLang="en-US" smtClean="0"/>
              <a:pPr eaLnBrk="1" hangingPunct="1">
                <a:defRPr/>
              </a:pPr>
              <a:t>14</a:t>
            </a:fld>
            <a:endParaRPr lang="en-US" altLang="zh-CN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60A3A522-5ED7-C311-B9AB-ED2B0F65C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颜色缓冲器</a:t>
            </a:r>
            <a:endParaRPr lang="en-US" altLang="zh-CN"/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D3A6BDDA-9E36-0C36-0459-92C4A236B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真彩色模式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每个颜色通道，一个字节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/>
              <a:t>RGB</a:t>
            </a:r>
            <a:r>
              <a:rPr lang="zh-CN" altLang="en-US"/>
              <a:t>，</a:t>
            </a:r>
            <a:r>
              <a:rPr lang="en-US" altLang="zh-CN"/>
              <a:t>24bit</a:t>
            </a:r>
            <a:r>
              <a:rPr lang="zh-CN" altLang="en-US"/>
              <a:t>，</a:t>
            </a:r>
            <a:r>
              <a:rPr lang="en-US" altLang="zh-CN"/>
              <a:t>16777216</a:t>
            </a:r>
            <a:r>
              <a:rPr lang="zh-CN" altLang="en-US"/>
              <a:t>（约</a:t>
            </a:r>
            <a:r>
              <a:rPr lang="en-US" altLang="zh-CN"/>
              <a:t>1.68</a:t>
            </a:r>
            <a:r>
              <a:rPr lang="zh-CN" altLang="en-US"/>
              <a:t>千万）色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/>
              <a:t>RGBA</a:t>
            </a:r>
            <a:r>
              <a:rPr lang="zh-CN" altLang="en-US"/>
              <a:t>，</a:t>
            </a:r>
            <a:r>
              <a:rPr lang="en-US" altLang="zh-CN"/>
              <a:t>32bit</a:t>
            </a:r>
            <a:r>
              <a:rPr lang="zh-CN" altLang="en-US"/>
              <a:t>，用于加速目的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/>
              <a:t>剩下的</a:t>
            </a:r>
            <a:r>
              <a:rPr lang="en-US" altLang="zh-CN"/>
              <a:t>8</a:t>
            </a:r>
            <a:r>
              <a:rPr lang="zh-CN" altLang="en-US"/>
              <a:t>位存储</a:t>
            </a:r>
            <a:r>
              <a:rPr lang="en-US" altLang="zh-CN"/>
              <a:t>alpha</a:t>
            </a:r>
            <a:r>
              <a:rPr lang="zh-CN" altLang="en-US"/>
              <a:t>通道，描述给定像素处的物体透明度，</a:t>
            </a:r>
            <a:r>
              <a:rPr lang="en-US" altLang="zh-CN"/>
              <a:t>1.0</a:t>
            </a:r>
            <a:r>
              <a:rPr lang="zh-CN" altLang="en-US"/>
              <a:t>表示物体不透明，</a:t>
            </a:r>
            <a:r>
              <a:rPr lang="en-US" altLang="zh-CN"/>
              <a:t>0</a:t>
            </a:r>
            <a:r>
              <a:rPr lang="zh-CN" altLang="en-US"/>
              <a:t>表示像素不会被任何物体遮挡。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/>
              <a:t>利用</a:t>
            </a:r>
            <a:r>
              <a:rPr lang="en-US" altLang="zh-CN"/>
              <a:t>over</a:t>
            </a:r>
            <a:r>
              <a:rPr lang="zh-CN" altLang="en-US"/>
              <a:t>操作实现像素颜色与像素处物体颜色的线性混合。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高彩色模式</a:t>
            </a:r>
            <a:endParaRPr lang="en-US" altLang="zh-CN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6E069D-F58C-D533-FAE6-0E5DED81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1DD72A7-E198-4AA3-B329-DC41C6DFBAAE}" type="slidenum">
              <a:rPr lang="zh-CN" altLang="en-US" smtClean="0"/>
              <a:pPr eaLnBrk="1" hangingPunct="1">
                <a:defRPr/>
              </a:pPr>
              <a:t>15</a:t>
            </a:fld>
            <a:endParaRPr lang="en-US" altLang="zh-CN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87E5E0E5-58BF-3050-9272-87B98166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颜色缓冲器</a:t>
            </a:r>
            <a:endParaRPr lang="en-US" altLang="zh-CN"/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E0F55FBA-7728-A66C-D16D-8C23ABC8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真彩色模式</a:t>
            </a:r>
          </a:p>
          <a:p>
            <a:pPr eaLnBrk="1" hangingPunct="1">
              <a:defRPr/>
            </a:pPr>
            <a:r>
              <a:rPr lang="zh-CN" altLang="en-US" b="1"/>
              <a:t>高彩色模式</a:t>
            </a:r>
          </a:p>
          <a:p>
            <a:pPr lvl="1" eaLnBrk="1" hangingPunct="1">
              <a:defRPr/>
            </a:pPr>
            <a:r>
              <a:rPr lang="zh-CN" altLang="en-US"/>
              <a:t>一个像素，两个字节，</a:t>
            </a:r>
            <a:r>
              <a:rPr lang="en-US" altLang="zh-CN"/>
              <a:t>16bit</a:t>
            </a:r>
            <a:r>
              <a:rPr lang="zh-CN" altLang="en-US"/>
              <a:t>，</a:t>
            </a:r>
            <a:r>
              <a:rPr lang="en-US" altLang="zh-CN"/>
              <a:t>65536</a:t>
            </a:r>
            <a:r>
              <a:rPr lang="zh-CN" altLang="en-US"/>
              <a:t>色</a:t>
            </a:r>
          </a:p>
          <a:p>
            <a:pPr lvl="2" eaLnBrk="1" hangingPunct="1">
              <a:defRPr/>
            </a:pPr>
            <a:r>
              <a:rPr lang="en-US" altLang="zh-CN"/>
              <a:t>5-6-5</a:t>
            </a:r>
            <a:r>
              <a:rPr lang="zh-CN" altLang="en-US"/>
              <a:t>分割方式，绿色使用更高的颜色分辨率</a:t>
            </a:r>
            <a:endParaRPr lang="en-US" altLang="zh-CN"/>
          </a:p>
          <a:p>
            <a:pPr lvl="2" eaLnBrk="1" hangingPunct="1">
              <a:defRPr/>
            </a:pPr>
            <a:r>
              <a:rPr lang="en-US" altLang="zh-CN"/>
              <a:t>5-5-5-1</a:t>
            </a:r>
            <a:r>
              <a:rPr lang="zh-CN" altLang="en-US"/>
              <a:t>分割方式，剩下的一位不用或做为</a:t>
            </a:r>
            <a:r>
              <a:rPr lang="en-US" altLang="zh-CN"/>
              <a:t>alpha</a:t>
            </a:r>
            <a:r>
              <a:rPr lang="zh-CN" altLang="en-US"/>
              <a:t>通道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FC99545-7D7B-B163-357E-012E92B9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307DCFB-D5EF-43C5-AA28-E5E7A79BE292}" type="slidenum">
              <a:rPr lang="zh-CN" altLang="en-US" smtClean="0"/>
              <a:pPr eaLnBrk="1" hangingPunct="1">
                <a:defRPr/>
              </a:pPr>
              <a:t>16</a:t>
            </a:fld>
            <a:endParaRPr lang="en-US" altLang="zh-CN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71B4B596-7C57-E569-953C-7CD577727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常用缓冲技术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F3740927-0839-B0B0-2030-578879A4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单缓冲技术</a:t>
            </a:r>
            <a:endParaRPr lang="en-US" altLang="zh-CN" b="1"/>
          </a:p>
          <a:p>
            <a:pPr eaLnBrk="1" hangingPunct="1">
              <a:defRPr/>
            </a:pPr>
            <a:r>
              <a:rPr lang="zh-CN" altLang="en-US" b="1"/>
              <a:t>双缓冲技术</a:t>
            </a:r>
          </a:p>
          <a:p>
            <a:pPr lvl="1" eaLnBrk="1" hangingPunct="1">
              <a:defRPr/>
            </a:pPr>
            <a:r>
              <a:rPr lang="zh-CN" altLang="en-US"/>
              <a:t>应用于绘制区域更新频繁时</a:t>
            </a:r>
          </a:p>
          <a:p>
            <a:pPr lvl="1" eaLnBrk="1" hangingPunct="1">
              <a:defRPr/>
            </a:pPr>
            <a:r>
              <a:rPr lang="zh-CN" altLang="en-US" b="1"/>
              <a:t>前缓冲（</a:t>
            </a:r>
            <a:r>
              <a:rPr lang="en-US" altLang="zh-CN" b="1"/>
              <a:t>Front Buffer</a:t>
            </a:r>
            <a:r>
              <a:rPr lang="zh-CN" altLang="en-US" b="1"/>
              <a:t>）</a:t>
            </a:r>
            <a:r>
              <a:rPr lang="zh-CN" altLang="en-US"/>
              <a:t>：显示绘制完成的场景</a:t>
            </a:r>
          </a:p>
          <a:p>
            <a:pPr lvl="1" eaLnBrk="1" hangingPunct="1">
              <a:defRPr/>
            </a:pPr>
            <a:r>
              <a:rPr lang="zh-CN" altLang="en-US" b="1"/>
              <a:t>离屏后缓冲（</a:t>
            </a:r>
            <a:r>
              <a:rPr lang="en-US" altLang="zh-CN" b="1"/>
              <a:t>Back Buffer</a:t>
            </a:r>
            <a:r>
              <a:rPr lang="zh-CN" altLang="en-US" b="1"/>
              <a:t>）</a:t>
            </a:r>
            <a:r>
              <a:rPr lang="zh-CN" altLang="en-US"/>
              <a:t>：保存当前正在绘制的场景</a:t>
            </a:r>
          </a:p>
          <a:p>
            <a:pPr lvl="1" eaLnBrk="1" hangingPunct="1">
              <a:defRPr/>
            </a:pPr>
            <a:r>
              <a:rPr lang="zh-CN" altLang="en-US"/>
              <a:t>图形驱动器控制对其进行交换，避免图像撕裂（</a:t>
            </a:r>
            <a:r>
              <a:rPr lang="en-US" altLang="zh-CN"/>
              <a:t>Tearing</a:t>
            </a:r>
            <a:r>
              <a:rPr lang="zh-CN" altLang="en-US"/>
              <a:t>）现象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5">
            <a:extLst>
              <a:ext uri="{FF2B5EF4-FFF2-40B4-BE49-F238E27FC236}">
                <a16:creationId xmlns:a16="http://schemas.microsoft.com/office/drawing/2014/main" id="{667E1F6B-91E5-ABDA-38E5-5E4C42FA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FB63055-A451-466B-985F-DC16A6607C7F}" type="slidenum">
              <a:rPr lang="zh-CN" altLang="en-US" smtClean="0"/>
              <a:pPr eaLnBrk="1" hangingPunct="1">
                <a:defRPr/>
              </a:pPr>
              <a:t>17</a:t>
            </a:fld>
            <a:endParaRPr lang="en-US" altLang="zh-CN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078D3D70-828A-FEAD-1849-AB3A9070B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常用缓冲技术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0C209913-D85D-4806-4B73-EB175A56E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三缓冲技术</a:t>
            </a:r>
          </a:p>
          <a:p>
            <a:pPr lvl="1" eaLnBrk="1" hangingPunct="1">
              <a:defRPr/>
            </a:pPr>
            <a:r>
              <a:rPr lang="zh-CN" altLang="en-US" b="1"/>
              <a:t>等待缓冲器</a:t>
            </a:r>
            <a:r>
              <a:rPr lang="zh-CN" altLang="en-US"/>
              <a:t>：对缓冲器进行清除并开始绘制</a:t>
            </a:r>
            <a:endParaRPr lang="en-US" altLang="zh-CN"/>
          </a:p>
        </p:txBody>
      </p:sp>
      <p:grpSp>
        <p:nvGrpSpPr>
          <p:cNvPr id="23557" name="Group 115">
            <a:extLst>
              <a:ext uri="{FF2B5EF4-FFF2-40B4-BE49-F238E27FC236}">
                <a16:creationId xmlns:a16="http://schemas.microsoft.com/office/drawing/2014/main" id="{B1A4AB05-65F4-0C90-BB39-8E75E5189C7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341563"/>
            <a:ext cx="5473700" cy="930275"/>
            <a:chOff x="521" y="1475"/>
            <a:chExt cx="3448" cy="586"/>
          </a:xfrm>
        </p:grpSpPr>
        <p:grpSp>
          <p:nvGrpSpPr>
            <p:cNvPr id="23640" name="Group 16">
              <a:extLst>
                <a:ext uri="{FF2B5EF4-FFF2-40B4-BE49-F238E27FC236}">
                  <a16:creationId xmlns:a16="http://schemas.microsoft.com/office/drawing/2014/main" id="{40EFCDC3-E642-E9EB-3EDB-50DFA0B3F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7" y="1661"/>
              <a:ext cx="2542" cy="290"/>
              <a:chOff x="793" y="2051"/>
              <a:chExt cx="2542" cy="290"/>
            </a:xfrm>
          </p:grpSpPr>
          <p:grpSp>
            <p:nvGrpSpPr>
              <p:cNvPr id="23647" name="Group 6">
                <a:extLst>
                  <a:ext uri="{FF2B5EF4-FFF2-40B4-BE49-F238E27FC236}">
                    <a16:creationId xmlns:a16="http://schemas.microsoft.com/office/drawing/2014/main" id="{CE68CF32-AE99-28C9-F481-BA80F1E87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051"/>
                <a:ext cx="636" cy="290"/>
                <a:chOff x="793" y="2051"/>
                <a:chExt cx="636" cy="290"/>
              </a:xfrm>
            </p:grpSpPr>
            <p:sp>
              <p:nvSpPr>
                <p:cNvPr id="23657" name="Rectangle 4">
                  <a:extLst>
                    <a:ext uri="{FF2B5EF4-FFF2-40B4-BE49-F238E27FC236}">
                      <a16:creationId xmlns:a16="http://schemas.microsoft.com/office/drawing/2014/main" id="{43936BDE-B6C9-D3EF-C43F-D1E131001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69"/>
                  <a:ext cx="636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58" name="Text Box 5">
                  <a:extLst>
                    <a:ext uri="{FF2B5EF4-FFF2-40B4-BE49-F238E27FC236}">
                      <a16:creationId xmlns:a16="http://schemas.microsoft.com/office/drawing/2014/main" id="{689EB969-4CC2-934E-33FA-5B84C76F99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3" y="2051"/>
                  <a:ext cx="6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solidFill>
                        <a:srgbClr val="FFFF66"/>
                      </a:solidFill>
                    </a:rPr>
                    <a:t>前</a:t>
                  </a:r>
                </a:p>
              </p:txBody>
            </p:sp>
          </p:grpSp>
          <p:grpSp>
            <p:nvGrpSpPr>
              <p:cNvPr id="23648" name="Group 7">
                <a:extLst>
                  <a:ext uri="{FF2B5EF4-FFF2-40B4-BE49-F238E27FC236}">
                    <a16:creationId xmlns:a16="http://schemas.microsoft.com/office/drawing/2014/main" id="{4B1599B7-8651-7B94-25C5-B1001E1830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9" y="2051"/>
                <a:ext cx="636" cy="290"/>
                <a:chOff x="793" y="2051"/>
                <a:chExt cx="636" cy="290"/>
              </a:xfrm>
            </p:grpSpPr>
            <p:sp>
              <p:nvSpPr>
                <p:cNvPr id="23655" name="Rectangle 8">
                  <a:extLst>
                    <a:ext uri="{FF2B5EF4-FFF2-40B4-BE49-F238E27FC236}">
                      <a16:creationId xmlns:a16="http://schemas.microsoft.com/office/drawing/2014/main" id="{2B8ACDCA-D633-CA9C-1FE1-7595026B4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69"/>
                  <a:ext cx="636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56" name="Text Box 9">
                  <a:extLst>
                    <a:ext uri="{FF2B5EF4-FFF2-40B4-BE49-F238E27FC236}">
                      <a16:creationId xmlns:a16="http://schemas.microsoft.com/office/drawing/2014/main" id="{ADCC5222-A951-7C97-CCE0-24597C4599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3" y="2051"/>
                  <a:ext cx="6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solidFill>
                        <a:srgbClr val="FFFF66"/>
                      </a:solidFill>
                    </a:rPr>
                    <a:t>前</a:t>
                  </a:r>
                </a:p>
              </p:txBody>
            </p:sp>
          </p:grpSp>
          <p:grpSp>
            <p:nvGrpSpPr>
              <p:cNvPr id="23649" name="Group 10">
                <a:extLst>
                  <a:ext uri="{FF2B5EF4-FFF2-40B4-BE49-F238E27FC236}">
                    <a16:creationId xmlns:a16="http://schemas.microsoft.com/office/drawing/2014/main" id="{ECDD0F61-F16D-3A4D-30C4-A86C2471E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051"/>
                <a:ext cx="636" cy="290"/>
                <a:chOff x="793" y="2051"/>
                <a:chExt cx="636" cy="290"/>
              </a:xfrm>
            </p:grpSpPr>
            <p:sp>
              <p:nvSpPr>
                <p:cNvPr id="23653" name="Rectangle 11">
                  <a:extLst>
                    <a:ext uri="{FF2B5EF4-FFF2-40B4-BE49-F238E27FC236}">
                      <a16:creationId xmlns:a16="http://schemas.microsoft.com/office/drawing/2014/main" id="{5A1DE542-0605-9830-DAE2-A4357867A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69"/>
                  <a:ext cx="636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54" name="Text Box 12">
                  <a:extLst>
                    <a:ext uri="{FF2B5EF4-FFF2-40B4-BE49-F238E27FC236}">
                      <a16:creationId xmlns:a16="http://schemas.microsoft.com/office/drawing/2014/main" id="{FD5BBBDA-8DD1-4A0A-6771-39A813A45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3" y="2051"/>
                  <a:ext cx="6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solidFill>
                        <a:srgbClr val="FFFF66"/>
                      </a:solidFill>
                    </a:rPr>
                    <a:t>前</a:t>
                  </a:r>
                </a:p>
              </p:txBody>
            </p:sp>
          </p:grpSp>
          <p:grpSp>
            <p:nvGrpSpPr>
              <p:cNvPr id="23650" name="Group 13">
                <a:extLst>
                  <a:ext uri="{FF2B5EF4-FFF2-40B4-BE49-F238E27FC236}">
                    <a16:creationId xmlns:a16="http://schemas.microsoft.com/office/drawing/2014/main" id="{1B6A35FD-76A2-5C35-CEB5-453F8A69A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051"/>
                <a:ext cx="636" cy="290"/>
                <a:chOff x="793" y="2051"/>
                <a:chExt cx="636" cy="290"/>
              </a:xfrm>
            </p:grpSpPr>
            <p:sp>
              <p:nvSpPr>
                <p:cNvPr id="23651" name="Rectangle 14">
                  <a:extLst>
                    <a:ext uri="{FF2B5EF4-FFF2-40B4-BE49-F238E27FC236}">
                      <a16:creationId xmlns:a16="http://schemas.microsoft.com/office/drawing/2014/main" id="{36C7DC64-2497-B97A-F888-3836FCA60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069"/>
                  <a:ext cx="636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3652" name="Text Box 15">
                  <a:extLst>
                    <a:ext uri="{FF2B5EF4-FFF2-40B4-BE49-F238E27FC236}">
                      <a16:creationId xmlns:a16="http://schemas.microsoft.com/office/drawing/2014/main" id="{F1679137-87AA-65CC-63F5-F372475934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3" y="2051"/>
                  <a:ext cx="6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solidFill>
                        <a:srgbClr val="FFFF66"/>
                      </a:solidFill>
                    </a:rPr>
                    <a:t>前</a:t>
                  </a:r>
                </a:p>
              </p:txBody>
            </p:sp>
          </p:grpSp>
        </p:grpSp>
        <p:sp>
          <p:nvSpPr>
            <p:cNvPr id="23641" name="Text Box 97">
              <a:extLst>
                <a:ext uri="{FF2B5EF4-FFF2-40B4-BE49-F238E27FC236}">
                  <a16:creationId xmlns:a16="http://schemas.microsoft.com/office/drawing/2014/main" id="{7791FB5A-F963-A9D3-76CB-A37050E63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570"/>
              <a:ext cx="817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单缓冲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缓冲器</a:t>
              </a:r>
              <a:r>
                <a:rPr lang="en-US" altLang="zh-CN" sz="1800"/>
                <a:t>0</a:t>
              </a:r>
            </a:p>
          </p:txBody>
        </p:sp>
        <p:grpSp>
          <p:nvGrpSpPr>
            <p:cNvPr id="23642" name="Group 104">
              <a:extLst>
                <a:ext uri="{FF2B5EF4-FFF2-40B4-BE49-F238E27FC236}">
                  <a16:creationId xmlns:a16="http://schemas.microsoft.com/office/drawing/2014/main" id="{9BB7AE85-0E56-5744-212F-13E858DC8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475"/>
              <a:ext cx="2404" cy="231"/>
              <a:chOff x="1565" y="1434"/>
              <a:chExt cx="2404" cy="231"/>
            </a:xfrm>
          </p:grpSpPr>
          <p:sp>
            <p:nvSpPr>
              <p:cNvPr id="299108" name="Text Box 100">
                <a:extLst>
                  <a:ext uri="{FF2B5EF4-FFF2-40B4-BE49-F238E27FC236}">
                    <a16:creationId xmlns:a16="http://schemas.microsoft.com/office/drawing/2014/main" id="{448E818E-6140-A9A2-5E8E-EE46DB2F6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299109" name="Text Box 101">
                <a:extLst>
                  <a:ext uri="{FF2B5EF4-FFF2-40B4-BE49-F238E27FC236}">
                    <a16:creationId xmlns:a16="http://schemas.microsoft.com/office/drawing/2014/main" id="{90EE754E-89A4-9F21-7BDA-530F99757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99110" name="Text Box 102">
                <a:extLst>
                  <a:ext uri="{FF2B5EF4-FFF2-40B4-BE49-F238E27FC236}">
                    <a16:creationId xmlns:a16="http://schemas.microsoft.com/office/drawing/2014/main" id="{B37BF57C-FF91-CB5B-D8A4-ADC0D91402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299111" name="Text Box 103">
                <a:extLst>
                  <a:ext uri="{FF2B5EF4-FFF2-40B4-BE49-F238E27FC236}">
                    <a16:creationId xmlns:a16="http://schemas.microsoft.com/office/drawing/2014/main" id="{90C28B95-3527-BB34-8C66-C5ED7ADDC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3</a:t>
                </a:r>
              </a:p>
            </p:txBody>
          </p:sp>
        </p:grpSp>
      </p:grpSp>
      <p:grpSp>
        <p:nvGrpSpPr>
          <p:cNvPr id="23558" name="Group 116">
            <a:extLst>
              <a:ext uri="{FF2B5EF4-FFF2-40B4-BE49-F238E27FC236}">
                <a16:creationId xmlns:a16="http://schemas.microsoft.com/office/drawing/2014/main" id="{9B2FE08E-EDAE-6101-F99C-BB6B59A154A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63900"/>
            <a:ext cx="5476875" cy="1303338"/>
            <a:chOff x="521" y="2056"/>
            <a:chExt cx="3450" cy="821"/>
          </a:xfrm>
        </p:grpSpPr>
        <p:grpSp>
          <p:nvGrpSpPr>
            <p:cNvPr id="23607" name="Group 95">
              <a:extLst>
                <a:ext uri="{FF2B5EF4-FFF2-40B4-BE49-F238E27FC236}">
                  <a16:creationId xmlns:a16="http://schemas.microsoft.com/office/drawing/2014/main" id="{90E298C5-0817-9626-E3CA-A425D2F2A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2251"/>
              <a:ext cx="2542" cy="626"/>
              <a:chOff x="1429" y="2251"/>
              <a:chExt cx="2542" cy="626"/>
            </a:xfrm>
          </p:grpSpPr>
          <p:grpSp>
            <p:nvGrpSpPr>
              <p:cNvPr id="23614" name="Group 17">
                <a:extLst>
                  <a:ext uri="{FF2B5EF4-FFF2-40B4-BE49-F238E27FC236}">
                    <a16:creationId xmlns:a16="http://schemas.microsoft.com/office/drawing/2014/main" id="{1987493E-3A55-1023-AB7E-964B5A0346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9" y="2251"/>
                <a:ext cx="2542" cy="290"/>
                <a:chOff x="793" y="2051"/>
                <a:chExt cx="2542" cy="290"/>
              </a:xfrm>
            </p:grpSpPr>
            <p:grpSp>
              <p:nvGrpSpPr>
                <p:cNvPr id="23628" name="Group 18">
                  <a:extLst>
                    <a:ext uri="{FF2B5EF4-FFF2-40B4-BE49-F238E27FC236}">
                      <a16:creationId xmlns:a16="http://schemas.microsoft.com/office/drawing/2014/main" id="{0A9C0756-C2CE-1328-BC83-A3BA2AA49E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38" name="Rectangle 19">
                    <a:extLst>
                      <a:ext uri="{FF2B5EF4-FFF2-40B4-BE49-F238E27FC236}">
                        <a16:creationId xmlns:a16="http://schemas.microsoft.com/office/drawing/2014/main" id="{21267B7F-8802-F1C7-FB39-5D1EFFBE32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39" name="Text Box 20">
                    <a:extLst>
                      <a:ext uri="{FF2B5EF4-FFF2-40B4-BE49-F238E27FC236}">
                        <a16:creationId xmlns:a16="http://schemas.microsoft.com/office/drawing/2014/main" id="{6668E3B0-384C-2E06-51B1-E6117D949E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前</a:t>
                    </a:r>
                  </a:p>
                </p:txBody>
              </p:sp>
            </p:grpSp>
            <p:grpSp>
              <p:nvGrpSpPr>
                <p:cNvPr id="23629" name="Group 21">
                  <a:extLst>
                    <a:ext uri="{FF2B5EF4-FFF2-40B4-BE49-F238E27FC236}">
                      <a16:creationId xmlns:a16="http://schemas.microsoft.com/office/drawing/2014/main" id="{83F7B61E-0ED8-C3F0-C8C7-114C9B1836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36" name="Rectangle 22">
                    <a:extLst>
                      <a:ext uri="{FF2B5EF4-FFF2-40B4-BE49-F238E27FC236}">
                        <a16:creationId xmlns:a16="http://schemas.microsoft.com/office/drawing/2014/main" id="{F1E8153E-A6C7-404A-EC61-A228E46F66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37" name="Text Box 23">
                    <a:extLst>
                      <a:ext uri="{FF2B5EF4-FFF2-40B4-BE49-F238E27FC236}">
                        <a16:creationId xmlns:a16="http://schemas.microsoft.com/office/drawing/2014/main" id="{A3EA281F-0A9B-4453-A110-98217A824A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后</a:t>
                    </a:r>
                  </a:p>
                </p:txBody>
              </p:sp>
            </p:grpSp>
            <p:grpSp>
              <p:nvGrpSpPr>
                <p:cNvPr id="23630" name="Group 24">
                  <a:extLst>
                    <a:ext uri="{FF2B5EF4-FFF2-40B4-BE49-F238E27FC236}">
                      <a16:creationId xmlns:a16="http://schemas.microsoft.com/office/drawing/2014/main" id="{FCAB8F8E-C0A9-6850-85C4-288D464743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34" name="Rectangle 25">
                    <a:extLst>
                      <a:ext uri="{FF2B5EF4-FFF2-40B4-BE49-F238E27FC236}">
                        <a16:creationId xmlns:a16="http://schemas.microsoft.com/office/drawing/2014/main" id="{9E78D19F-2A8E-3016-3ABB-483B0313E7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35" name="Text Box 26">
                    <a:extLst>
                      <a:ext uri="{FF2B5EF4-FFF2-40B4-BE49-F238E27FC236}">
                        <a16:creationId xmlns:a16="http://schemas.microsoft.com/office/drawing/2014/main" id="{45280708-ABB4-8729-25CA-82701E3266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前</a:t>
                    </a:r>
                  </a:p>
                </p:txBody>
              </p:sp>
            </p:grpSp>
            <p:grpSp>
              <p:nvGrpSpPr>
                <p:cNvPr id="23631" name="Group 27">
                  <a:extLst>
                    <a:ext uri="{FF2B5EF4-FFF2-40B4-BE49-F238E27FC236}">
                      <a16:creationId xmlns:a16="http://schemas.microsoft.com/office/drawing/2014/main" id="{9B6F3C9A-666F-89EE-F5DF-3CBB5B57A6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32" name="Rectangle 28">
                    <a:extLst>
                      <a:ext uri="{FF2B5EF4-FFF2-40B4-BE49-F238E27FC236}">
                        <a16:creationId xmlns:a16="http://schemas.microsoft.com/office/drawing/2014/main" id="{9C4B0B8E-A926-A665-A20D-661089ECFD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33" name="Text Box 29">
                    <a:extLst>
                      <a:ext uri="{FF2B5EF4-FFF2-40B4-BE49-F238E27FC236}">
                        <a16:creationId xmlns:a16="http://schemas.microsoft.com/office/drawing/2014/main" id="{3D943A55-C345-7818-E05C-64838C8186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后</a:t>
                    </a:r>
                  </a:p>
                </p:txBody>
              </p:sp>
            </p:grpSp>
          </p:grpSp>
          <p:grpSp>
            <p:nvGrpSpPr>
              <p:cNvPr id="23615" name="Group 30">
                <a:extLst>
                  <a:ext uri="{FF2B5EF4-FFF2-40B4-BE49-F238E27FC236}">
                    <a16:creationId xmlns:a16="http://schemas.microsoft.com/office/drawing/2014/main" id="{7FD81DB2-BBDE-DB4D-F9E0-C0A3ECBE4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9" y="2587"/>
                <a:ext cx="2542" cy="290"/>
                <a:chOff x="793" y="2051"/>
                <a:chExt cx="2542" cy="290"/>
              </a:xfrm>
            </p:grpSpPr>
            <p:grpSp>
              <p:nvGrpSpPr>
                <p:cNvPr id="23616" name="Group 31">
                  <a:extLst>
                    <a:ext uri="{FF2B5EF4-FFF2-40B4-BE49-F238E27FC236}">
                      <a16:creationId xmlns:a16="http://schemas.microsoft.com/office/drawing/2014/main" id="{CFE5435B-A2DC-C427-402E-4712FFB191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26" name="Rectangle 32">
                    <a:extLst>
                      <a:ext uri="{FF2B5EF4-FFF2-40B4-BE49-F238E27FC236}">
                        <a16:creationId xmlns:a16="http://schemas.microsoft.com/office/drawing/2014/main" id="{A434FAE8-6A0D-9FC9-D967-0C8F89E73E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27" name="Text Box 33">
                    <a:extLst>
                      <a:ext uri="{FF2B5EF4-FFF2-40B4-BE49-F238E27FC236}">
                        <a16:creationId xmlns:a16="http://schemas.microsoft.com/office/drawing/2014/main" id="{5EECBC92-5E32-024F-A886-4126F012382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后</a:t>
                    </a:r>
                  </a:p>
                </p:txBody>
              </p:sp>
            </p:grpSp>
            <p:grpSp>
              <p:nvGrpSpPr>
                <p:cNvPr id="23617" name="Group 34">
                  <a:extLst>
                    <a:ext uri="{FF2B5EF4-FFF2-40B4-BE49-F238E27FC236}">
                      <a16:creationId xmlns:a16="http://schemas.microsoft.com/office/drawing/2014/main" id="{4768280F-9C69-C5F3-D057-88A6B1A65A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24" name="Rectangle 35">
                    <a:extLst>
                      <a:ext uri="{FF2B5EF4-FFF2-40B4-BE49-F238E27FC236}">
                        <a16:creationId xmlns:a16="http://schemas.microsoft.com/office/drawing/2014/main" id="{A9914DE8-3F63-CA89-8303-489A27F667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25" name="Text Box 36">
                    <a:extLst>
                      <a:ext uri="{FF2B5EF4-FFF2-40B4-BE49-F238E27FC236}">
                        <a16:creationId xmlns:a16="http://schemas.microsoft.com/office/drawing/2014/main" id="{0F32C8F5-A4F5-54C3-6ED7-2E7C241218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前</a:t>
                    </a:r>
                  </a:p>
                </p:txBody>
              </p:sp>
            </p:grpSp>
            <p:grpSp>
              <p:nvGrpSpPr>
                <p:cNvPr id="23618" name="Group 37">
                  <a:extLst>
                    <a:ext uri="{FF2B5EF4-FFF2-40B4-BE49-F238E27FC236}">
                      <a16:creationId xmlns:a16="http://schemas.microsoft.com/office/drawing/2014/main" id="{F7150A64-6F60-AF7C-0906-3C38E48CD8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22" name="Rectangle 38">
                    <a:extLst>
                      <a:ext uri="{FF2B5EF4-FFF2-40B4-BE49-F238E27FC236}">
                        <a16:creationId xmlns:a16="http://schemas.microsoft.com/office/drawing/2014/main" id="{41925E0A-0615-EB6F-C220-A7C96AF78E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23" name="Text Box 39">
                    <a:extLst>
                      <a:ext uri="{FF2B5EF4-FFF2-40B4-BE49-F238E27FC236}">
                        <a16:creationId xmlns:a16="http://schemas.microsoft.com/office/drawing/2014/main" id="{4D1E6C76-41E9-75CD-21E9-AE5CC1523A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后</a:t>
                    </a:r>
                  </a:p>
                </p:txBody>
              </p:sp>
            </p:grpSp>
            <p:grpSp>
              <p:nvGrpSpPr>
                <p:cNvPr id="23619" name="Group 40">
                  <a:extLst>
                    <a:ext uri="{FF2B5EF4-FFF2-40B4-BE49-F238E27FC236}">
                      <a16:creationId xmlns:a16="http://schemas.microsoft.com/office/drawing/2014/main" id="{EDAE53B6-C909-73E9-F007-B9EB62178B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20" name="Rectangle 41">
                    <a:extLst>
                      <a:ext uri="{FF2B5EF4-FFF2-40B4-BE49-F238E27FC236}">
                        <a16:creationId xmlns:a16="http://schemas.microsoft.com/office/drawing/2014/main" id="{B7AFA410-7C33-B49D-396A-91560E8803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21" name="Text Box 42">
                    <a:extLst>
                      <a:ext uri="{FF2B5EF4-FFF2-40B4-BE49-F238E27FC236}">
                        <a16:creationId xmlns:a16="http://schemas.microsoft.com/office/drawing/2014/main" id="{4CFCF415-CB42-F6F6-821F-831999A9BD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前</a:t>
                    </a:r>
                  </a:p>
                </p:txBody>
              </p:sp>
            </p:grpSp>
          </p:grpSp>
        </p:grpSp>
        <p:sp>
          <p:nvSpPr>
            <p:cNvPr id="23608" name="Text Box 98">
              <a:extLst>
                <a:ext uri="{FF2B5EF4-FFF2-40B4-BE49-F238E27FC236}">
                  <a16:creationId xmlns:a16="http://schemas.microsoft.com/office/drawing/2014/main" id="{C542D44C-1153-C400-A022-0533B99BD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115"/>
              <a:ext cx="817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双缓冲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缓冲器</a:t>
              </a:r>
              <a:r>
                <a:rPr lang="en-US" altLang="zh-CN" sz="1800"/>
                <a:t>0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缓冲器</a:t>
              </a:r>
              <a:r>
                <a:rPr lang="en-US" altLang="zh-CN" sz="1800"/>
                <a:t>1</a:t>
              </a:r>
            </a:p>
          </p:txBody>
        </p:sp>
        <p:grpSp>
          <p:nvGrpSpPr>
            <p:cNvPr id="23609" name="Group 105">
              <a:extLst>
                <a:ext uri="{FF2B5EF4-FFF2-40B4-BE49-F238E27FC236}">
                  <a16:creationId xmlns:a16="http://schemas.microsoft.com/office/drawing/2014/main" id="{4FA2489B-E0F0-DA4A-F1F3-E8D71F216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056"/>
              <a:ext cx="2404" cy="231"/>
              <a:chOff x="1565" y="1434"/>
              <a:chExt cx="2404" cy="231"/>
            </a:xfrm>
          </p:grpSpPr>
          <p:sp>
            <p:nvSpPr>
              <p:cNvPr id="299114" name="Text Box 106">
                <a:extLst>
                  <a:ext uri="{FF2B5EF4-FFF2-40B4-BE49-F238E27FC236}">
                    <a16:creationId xmlns:a16="http://schemas.microsoft.com/office/drawing/2014/main" id="{CEA3E1AD-1A27-9016-8893-E39119F69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299115" name="Text Box 107">
                <a:extLst>
                  <a:ext uri="{FF2B5EF4-FFF2-40B4-BE49-F238E27FC236}">
                    <a16:creationId xmlns:a16="http://schemas.microsoft.com/office/drawing/2014/main" id="{BEE43436-3FB9-863C-D426-A34C0D3AF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99116" name="Text Box 108">
                <a:extLst>
                  <a:ext uri="{FF2B5EF4-FFF2-40B4-BE49-F238E27FC236}">
                    <a16:creationId xmlns:a16="http://schemas.microsoft.com/office/drawing/2014/main" id="{43A81CCC-7424-E430-156B-494E502D7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299117" name="Text Box 109">
                <a:extLst>
                  <a:ext uri="{FF2B5EF4-FFF2-40B4-BE49-F238E27FC236}">
                    <a16:creationId xmlns:a16="http://schemas.microsoft.com/office/drawing/2014/main" id="{21CE986D-2411-0709-E3A8-7FCCF70DF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3</a:t>
                </a:r>
              </a:p>
            </p:txBody>
          </p:sp>
        </p:grpSp>
      </p:grpSp>
      <p:grpSp>
        <p:nvGrpSpPr>
          <p:cNvPr id="23559" name="Group 117">
            <a:extLst>
              <a:ext uri="{FF2B5EF4-FFF2-40B4-BE49-F238E27FC236}">
                <a16:creationId xmlns:a16="http://schemas.microsoft.com/office/drawing/2014/main" id="{CC59D5A5-0D1A-5546-A6F0-B4271470D9E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718050"/>
            <a:ext cx="5476875" cy="1836738"/>
            <a:chOff x="521" y="2972"/>
            <a:chExt cx="3450" cy="1157"/>
          </a:xfrm>
        </p:grpSpPr>
        <p:grpSp>
          <p:nvGrpSpPr>
            <p:cNvPr id="23561" name="Group 96">
              <a:extLst>
                <a:ext uri="{FF2B5EF4-FFF2-40B4-BE49-F238E27FC236}">
                  <a16:creationId xmlns:a16="http://schemas.microsoft.com/office/drawing/2014/main" id="{712C0ED9-4ECC-90A6-BE62-33C1B59E9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3158"/>
              <a:ext cx="2542" cy="971"/>
              <a:chOff x="1429" y="3158"/>
              <a:chExt cx="2542" cy="971"/>
            </a:xfrm>
          </p:grpSpPr>
          <p:grpSp>
            <p:nvGrpSpPr>
              <p:cNvPr id="23568" name="Group 43">
                <a:extLst>
                  <a:ext uri="{FF2B5EF4-FFF2-40B4-BE49-F238E27FC236}">
                    <a16:creationId xmlns:a16="http://schemas.microsoft.com/office/drawing/2014/main" id="{D07B3720-4BC3-02C1-C24C-90907AA1D4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9" y="3158"/>
                <a:ext cx="2542" cy="290"/>
                <a:chOff x="793" y="2051"/>
                <a:chExt cx="2542" cy="290"/>
              </a:xfrm>
            </p:grpSpPr>
            <p:grpSp>
              <p:nvGrpSpPr>
                <p:cNvPr id="23595" name="Group 44">
                  <a:extLst>
                    <a:ext uri="{FF2B5EF4-FFF2-40B4-BE49-F238E27FC236}">
                      <a16:creationId xmlns:a16="http://schemas.microsoft.com/office/drawing/2014/main" id="{A1FD04E0-DD43-3546-7622-2080982906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05" name="Rectangle 45">
                    <a:extLst>
                      <a:ext uri="{FF2B5EF4-FFF2-40B4-BE49-F238E27FC236}">
                        <a16:creationId xmlns:a16="http://schemas.microsoft.com/office/drawing/2014/main" id="{A603787D-26D5-31BC-E191-5C600BC851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06" name="Text Box 46">
                    <a:extLst>
                      <a:ext uri="{FF2B5EF4-FFF2-40B4-BE49-F238E27FC236}">
                        <a16:creationId xmlns:a16="http://schemas.microsoft.com/office/drawing/2014/main" id="{20192D43-D2FE-2A69-A74A-14F4ADF888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等待</a:t>
                    </a:r>
                  </a:p>
                </p:txBody>
              </p:sp>
            </p:grpSp>
            <p:grpSp>
              <p:nvGrpSpPr>
                <p:cNvPr id="23596" name="Group 47">
                  <a:extLst>
                    <a:ext uri="{FF2B5EF4-FFF2-40B4-BE49-F238E27FC236}">
                      <a16:creationId xmlns:a16="http://schemas.microsoft.com/office/drawing/2014/main" id="{98C81E74-1868-A521-6E32-4611C4C2EF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03" name="Rectangle 48">
                    <a:extLst>
                      <a:ext uri="{FF2B5EF4-FFF2-40B4-BE49-F238E27FC236}">
                        <a16:creationId xmlns:a16="http://schemas.microsoft.com/office/drawing/2014/main" id="{FDCB0084-AF90-13FA-1522-AF2AC94D7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04" name="Text Box 49">
                    <a:extLst>
                      <a:ext uri="{FF2B5EF4-FFF2-40B4-BE49-F238E27FC236}">
                        <a16:creationId xmlns:a16="http://schemas.microsoft.com/office/drawing/2014/main" id="{070C9FEA-CBBE-9514-6291-6C41DF95E1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后</a:t>
                    </a:r>
                  </a:p>
                </p:txBody>
              </p:sp>
            </p:grpSp>
            <p:grpSp>
              <p:nvGrpSpPr>
                <p:cNvPr id="23597" name="Group 50">
                  <a:extLst>
                    <a:ext uri="{FF2B5EF4-FFF2-40B4-BE49-F238E27FC236}">
                      <a16:creationId xmlns:a16="http://schemas.microsoft.com/office/drawing/2014/main" id="{3914A1EB-E2A9-6D64-62A4-54488D55D7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601" name="Rectangle 51">
                    <a:extLst>
                      <a:ext uri="{FF2B5EF4-FFF2-40B4-BE49-F238E27FC236}">
                        <a16:creationId xmlns:a16="http://schemas.microsoft.com/office/drawing/2014/main" id="{EF108180-AFDD-B0CA-518C-16351CF16C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02" name="Text Box 52">
                    <a:extLst>
                      <a:ext uri="{FF2B5EF4-FFF2-40B4-BE49-F238E27FC236}">
                        <a16:creationId xmlns:a16="http://schemas.microsoft.com/office/drawing/2014/main" id="{E4FEEAA9-666D-27C2-2AF8-C886C6E54C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等待</a:t>
                    </a:r>
                  </a:p>
                </p:txBody>
              </p:sp>
            </p:grpSp>
            <p:grpSp>
              <p:nvGrpSpPr>
                <p:cNvPr id="23598" name="Group 53">
                  <a:extLst>
                    <a:ext uri="{FF2B5EF4-FFF2-40B4-BE49-F238E27FC236}">
                      <a16:creationId xmlns:a16="http://schemas.microsoft.com/office/drawing/2014/main" id="{5F0D506F-6BCE-0337-1636-0239535061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599" name="Rectangle 54">
                    <a:extLst>
                      <a:ext uri="{FF2B5EF4-FFF2-40B4-BE49-F238E27FC236}">
                        <a16:creationId xmlns:a16="http://schemas.microsoft.com/office/drawing/2014/main" id="{6DDDF8AC-64F5-5E03-B02A-D6E6650745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600" name="Text Box 55">
                    <a:extLst>
                      <a:ext uri="{FF2B5EF4-FFF2-40B4-BE49-F238E27FC236}">
                        <a16:creationId xmlns:a16="http://schemas.microsoft.com/office/drawing/2014/main" id="{A2CBC615-A165-258F-7B25-0EA1308D35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等待</a:t>
                    </a:r>
                  </a:p>
                </p:txBody>
              </p:sp>
            </p:grpSp>
          </p:grpSp>
          <p:grpSp>
            <p:nvGrpSpPr>
              <p:cNvPr id="23569" name="Group 56">
                <a:extLst>
                  <a:ext uri="{FF2B5EF4-FFF2-40B4-BE49-F238E27FC236}">
                    <a16:creationId xmlns:a16="http://schemas.microsoft.com/office/drawing/2014/main" id="{A5043E31-C319-B9CE-B470-3BEE6D4EAE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9" y="3494"/>
                <a:ext cx="2542" cy="290"/>
                <a:chOff x="793" y="2051"/>
                <a:chExt cx="2542" cy="290"/>
              </a:xfrm>
            </p:grpSpPr>
            <p:grpSp>
              <p:nvGrpSpPr>
                <p:cNvPr id="23583" name="Group 57">
                  <a:extLst>
                    <a:ext uri="{FF2B5EF4-FFF2-40B4-BE49-F238E27FC236}">
                      <a16:creationId xmlns:a16="http://schemas.microsoft.com/office/drawing/2014/main" id="{8F857673-8DC4-9AB6-A27E-BC1EAB2056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593" name="Rectangle 58">
                    <a:extLst>
                      <a:ext uri="{FF2B5EF4-FFF2-40B4-BE49-F238E27FC236}">
                        <a16:creationId xmlns:a16="http://schemas.microsoft.com/office/drawing/2014/main" id="{75DF516F-82F9-1364-DA09-E2B58DF83F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594" name="Text Box 59">
                    <a:extLst>
                      <a:ext uri="{FF2B5EF4-FFF2-40B4-BE49-F238E27FC236}">
                        <a16:creationId xmlns:a16="http://schemas.microsoft.com/office/drawing/2014/main" id="{6230A6E8-8B27-A9D3-B618-272241A4E8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前</a:t>
                    </a:r>
                  </a:p>
                </p:txBody>
              </p:sp>
            </p:grpSp>
            <p:grpSp>
              <p:nvGrpSpPr>
                <p:cNvPr id="23584" name="Group 60">
                  <a:extLst>
                    <a:ext uri="{FF2B5EF4-FFF2-40B4-BE49-F238E27FC236}">
                      <a16:creationId xmlns:a16="http://schemas.microsoft.com/office/drawing/2014/main" id="{AB48E9E9-5C6C-4073-EE9E-19392A81AD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591" name="Rectangle 61">
                    <a:extLst>
                      <a:ext uri="{FF2B5EF4-FFF2-40B4-BE49-F238E27FC236}">
                        <a16:creationId xmlns:a16="http://schemas.microsoft.com/office/drawing/2014/main" id="{CF405435-630F-2310-2461-E8EEDF5C13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592" name="Text Box 62">
                    <a:extLst>
                      <a:ext uri="{FF2B5EF4-FFF2-40B4-BE49-F238E27FC236}">
                        <a16:creationId xmlns:a16="http://schemas.microsoft.com/office/drawing/2014/main" id="{859FC2F2-D019-C2EE-DEDE-DA53888E47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等待</a:t>
                    </a:r>
                  </a:p>
                </p:txBody>
              </p:sp>
            </p:grpSp>
            <p:grpSp>
              <p:nvGrpSpPr>
                <p:cNvPr id="23585" name="Group 63">
                  <a:extLst>
                    <a:ext uri="{FF2B5EF4-FFF2-40B4-BE49-F238E27FC236}">
                      <a16:creationId xmlns:a16="http://schemas.microsoft.com/office/drawing/2014/main" id="{9911D07E-FCDA-8845-4D56-FBA174C47D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589" name="Rectangle 64">
                    <a:extLst>
                      <a:ext uri="{FF2B5EF4-FFF2-40B4-BE49-F238E27FC236}">
                        <a16:creationId xmlns:a16="http://schemas.microsoft.com/office/drawing/2014/main" id="{0AE892FC-0E0F-2D0C-589E-AD01CD6D8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590" name="Text Box 65">
                    <a:extLst>
                      <a:ext uri="{FF2B5EF4-FFF2-40B4-BE49-F238E27FC236}">
                        <a16:creationId xmlns:a16="http://schemas.microsoft.com/office/drawing/2014/main" id="{E8911BC8-0279-3430-6CF7-7B8F6D91C7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后</a:t>
                    </a:r>
                  </a:p>
                </p:txBody>
              </p:sp>
            </p:grpSp>
            <p:grpSp>
              <p:nvGrpSpPr>
                <p:cNvPr id="23586" name="Group 66">
                  <a:extLst>
                    <a:ext uri="{FF2B5EF4-FFF2-40B4-BE49-F238E27FC236}">
                      <a16:creationId xmlns:a16="http://schemas.microsoft.com/office/drawing/2014/main" id="{5029CB1A-7ECB-B1F7-181E-3454698C43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587" name="Rectangle 67">
                    <a:extLst>
                      <a:ext uri="{FF2B5EF4-FFF2-40B4-BE49-F238E27FC236}">
                        <a16:creationId xmlns:a16="http://schemas.microsoft.com/office/drawing/2014/main" id="{253FCEF7-EAB7-68FA-7A7F-2235A37C48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588" name="Text Box 68">
                    <a:extLst>
                      <a:ext uri="{FF2B5EF4-FFF2-40B4-BE49-F238E27FC236}">
                        <a16:creationId xmlns:a16="http://schemas.microsoft.com/office/drawing/2014/main" id="{A313F53F-27DF-B657-5F7D-DA47604949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前</a:t>
                    </a:r>
                  </a:p>
                </p:txBody>
              </p:sp>
            </p:grpSp>
          </p:grpSp>
          <p:grpSp>
            <p:nvGrpSpPr>
              <p:cNvPr id="23570" name="Group 69">
                <a:extLst>
                  <a:ext uri="{FF2B5EF4-FFF2-40B4-BE49-F238E27FC236}">
                    <a16:creationId xmlns:a16="http://schemas.microsoft.com/office/drawing/2014/main" id="{BEC0BC89-FC09-A5EC-6E31-FEA9FE422C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9" y="3839"/>
                <a:ext cx="2542" cy="290"/>
                <a:chOff x="793" y="2051"/>
                <a:chExt cx="2542" cy="290"/>
              </a:xfrm>
            </p:grpSpPr>
            <p:grpSp>
              <p:nvGrpSpPr>
                <p:cNvPr id="23571" name="Group 70">
                  <a:extLst>
                    <a:ext uri="{FF2B5EF4-FFF2-40B4-BE49-F238E27FC236}">
                      <a16:creationId xmlns:a16="http://schemas.microsoft.com/office/drawing/2014/main" id="{F6383DDA-07A8-C520-B047-1F5E696E58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3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581" name="Rectangle 71">
                    <a:extLst>
                      <a:ext uri="{FF2B5EF4-FFF2-40B4-BE49-F238E27FC236}">
                        <a16:creationId xmlns:a16="http://schemas.microsoft.com/office/drawing/2014/main" id="{F67E82A7-F90D-AEB0-A3FA-A699E1998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582" name="Text Box 72">
                    <a:extLst>
                      <a:ext uri="{FF2B5EF4-FFF2-40B4-BE49-F238E27FC236}">
                        <a16:creationId xmlns:a16="http://schemas.microsoft.com/office/drawing/2014/main" id="{E3BB7A6D-8B76-8670-7544-383650831F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后</a:t>
                    </a:r>
                  </a:p>
                </p:txBody>
              </p:sp>
            </p:grpSp>
            <p:grpSp>
              <p:nvGrpSpPr>
                <p:cNvPr id="23572" name="Group 73">
                  <a:extLst>
                    <a:ext uri="{FF2B5EF4-FFF2-40B4-BE49-F238E27FC236}">
                      <a16:creationId xmlns:a16="http://schemas.microsoft.com/office/drawing/2014/main" id="{53D45B3E-1602-A089-D69E-4B1D6B7905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2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579" name="Rectangle 74">
                    <a:extLst>
                      <a:ext uri="{FF2B5EF4-FFF2-40B4-BE49-F238E27FC236}">
                        <a16:creationId xmlns:a16="http://schemas.microsoft.com/office/drawing/2014/main" id="{726CACE0-849F-F8FC-BC59-FCBA373655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580" name="Text Box 75">
                    <a:extLst>
                      <a:ext uri="{FF2B5EF4-FFF2-40B4-BE49-F238E27FC236}">
                        <a16:creationId xmlns:a16="http://schemas.microsoft.com/office/drawing/2014/main" id="{21A6CE73-A2CC-4060-D80B-4CE83FEFB3A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前</a:t>
                    </a:r>
                  </a:p>
                </p:txBody>
              </p:sp>
            </p:grpSp>
            <p:grpSp>
              <p:nvGrpSpPr>
                <p:cNvPr id="23573" name="Group 76">
                  <a:extLst>
                    <a:ext uri="{FF2B5EF4-FFF2-40B4-BE49-F238E27FC236}">
                      <a16:creationId xmlns:a16="http://schemas.microsoft.com/office/drawing/2014/main" id="{3EA5CE81-2D38-7654-D5A0-1ABA0CF5EC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577" name="Rectangle 77">
                    <a:extLst>
                      <a:ext uri="{FF2B5EF4-FFF2-40B4-BE49-F238E27FC236}">
                        <a16:creationId xmlns:a16="http://schemas.microsoft.com/office/drawing/2014/main" id="{8C62E31A-418F-C16F-A8F1-96E07307F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578" name="Text Box 78">
                    <a:extLst>
                      <a:ext uri="{FF2B5EF4-FFF2-40B4-BE49-F238E27FC236}">
                        <a16:creationId xmlns:a16="http://schemas.microsoft.com/office/drawing/2014/main" id="{6DE69118-A6E6-1234-974E-7BB9E55CF5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等待</a:t>
                    </a:r>
                  </a:p>
                </p:txBody>
              </p:sp>
            </p:grpSp>
            <p:grpSp>
              <p:nvGrpSpPr>
                <p:cNvPr id="23574" name="Group 79">
                  <a:extLst>
                    <a:ext uri="{FF2B5EF4-FFF2-40B4-BE49-F238E27FC236}">
                      <a16:creationId xmlns:a16="http://schemas.microsoft.com/office/drawing/2014/main" id="{4EC63472-BA42-F98B-091B-3DD45850D3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9" y="2051"/>
                  <a:ext cx="636" cy="290"/>
                  <a:chOff x="793" y="2051"/>
                  <a:chExt cx="636" cy="290"/>
                </a:xfrm>
              </p:grpSpPr>
              <p:sp>
                <p:nvSpPr>
                  <p:cNvPr id="23575" name="Rectangle 80">
                    <a:extLst>
                      <a:ext uri="{FF2B5EF4-FFF2-40B4-BE49-F238E27FC236}">
                        <a16:creationId xmlns:a16="http://schemas.microsoft.com/office/drawing/2014/main" id="{95C3803E-77E3-2E7D-C10C-51B6341C92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069"/>
                    <a:ext cx="636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3576" name="Text Box 81">
                    <a:extLst>
                      <a:ext uri="{FF2B5EF4-FFF2-40B4-BE49-F238E27FC236}">
                        <a16:creationId xmlns:a16="http://schemas.microsoft.com/office/drawing/2014/main" id="{8DD1469C-E49C-DF47-E39D-E385F2F109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3" y="2051"/>
                    <a:ext cx="6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solidFill>
                          <a:srgbClr val="FFFF66"/>
                        </a:solidFill>
                      </a:rPr>
                      <a:t>后</a:t>
                    </a:r>
                  </a:p>
                </p:txBody>
              </p:sp>
            </p:grpSp>
          </p:grpSp>
        </p:grpSp>
        <p:sp>
          <p:nvSpPr>
            <p:cNvPr id="23562" name="Text Box 99">
              <a:extLst>
                <a:ext uri="{FF2B5EF4-FFF2-40B4-BE49-F238E27FC236}">
                  <a16:creationId xmlns:a16="http://schemas.microsoft.com/office/drawing/2014/main" id="{EC1CC9E0-143C-6B91-7722-9A4F6BF5E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976"/>
              <a:ext cx="817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三缓冲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缓冲器</a:t>
              </a:r>
              <a:r>
                <a:rPr lang="en-US" altLang="zh-CN" sz="1800"/>
                <a:t>0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缓冲器</a:t>
              </a:r>
              <a:r>
                <a:rPr lang="en-US" altLang="zh-CN" sz="1800"/>
                <a:t>1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/>
                <a:t>缓冲器</a:t>
              </a:r>
              <a:r>
                <a:rPr lang="en-US" altLang="zh-CN" sz="1800"/>
                <a:t>2</a:t>
              </a:r>
            </a:p>
          </p:txBody>
        </p:sp>
        <p:grpSp>
          <p:nvGrpSpPr>
            <p:cNvPr id="23563" name="Group 110">
              <a:extLst>
                <a:ext uri="{FF2B5EF4-FFF2-40B4-BE49-F238E27FC236}">
                  <a16:creationId xmlns:a16="http://schemas.microsoft.com/office/drawing/2014/main" id="{6BD41C7B-C85B-77AE-EA94-123FB9162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972"/>
              <a:ext cx="2404" cy="231"/>
              <a:chOff x="1565" y="1434"/>
              <a:chExt cx="2404" cy="231"/>
            </a:xfrm>
          </p:grpSpPr>
          <p:sp>
            <p:nvSpPr>
              <p:cNvPr id="299119" name="Text Box 111">
                <a:extLst>
                  <a:ext uri="{FF2B5EF4-FFF2-40B4-BE49-F238E27FC236}">
                    <a16:creationId xmlns:a16="http://schemas.microsoft.com/office/drawing/2014/main" id="{326DC24C-C3AA-D796-B0AA-05FE1476C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299120" name="Text Box 112">
                <a:extLst>
                  <a:ext uri="{FF2B5EF4-FFF2-40B4-BE49-F238E27FC236}">
                    <a16:creationId xmlns:a16="http://schemas.microsoft.com/office/drawing/2014/main" id="{BA4BADC2-C0C1-0269-2D1B-ABEF455B5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99121" name="Text Box 113">
                <a:extLst>
                  <a:ext uri="{FF2B5EF4-FFF2-40B4-BE49-F238E27FC236}">
                    <a16:creationId xmlns:a16="http://schemas.microsoft.com/office/drawing/2014/main" id="{FD113D30-5A88-534E-0D5A-03DF7EE8F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299122" name="Text Box 114">
                <a:extLst>
                  <a:ext uri="{FF2B5EF4-FFF2-40B4-BE49-F238E27FC236}">
                    <a16:creationId xmlns:a16="http://schemas.microsoft.com/office/drawing/2014/main" id="{0627762F-E02D-5B7F-66DC-C761CB70E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1434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帧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宋体" charset="-122"/>
                  </a:rPr>
                  <a:t>3</a:t>
                </a:r>
              </a:p>
            </p:txBody>
          </p:sp>
        </p:grpSp>
      </p:grpSp>
      <p:sp>
        <p:nvSpPr>
          <p:cNvPr id="23560" name="AutoShape 118">
            <a:extLst>
              <a:ext uri="{FF2B5EF4-FFF2-40B4-BE49-F238E27FC236}">
                <a16:creationId xmlns:a16="http://schemas.microsoft.com/office/drawing/2014/main" id="{1D1679ED-23A2-979E-B60D-C266CD2AA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229225"/>
            <a:ext cx="2087563" cy="720725"/>
          </a:xfrm>
          <a:prstGeom prst="wedgeRectCallout">
            <a:avLst>
              <a:gd name="adj1" fmla="val -68708"/>
              <a:gd name="adj2" fmla="val 9801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bg2"/>
                </a:solidFill>
                <a:latin typeface="Times New Roman" panose="02020603050405020304" pitchFamily="18" charset="0"/>
              </a:rPr>
              <a:t>DirectX</a:t>
            </a:r>
            <a:r>
              <a:rPr lang="zh-CN" altLang="en-US" sz="1800" b="1">
                <a:solidFill>
                  <a:schemeClr val="bg2"/>
                </a:solidFill>
                <a:latin typeface="Times New Roman" panose="02020603050405020304" pitchFamily="18" charset="0"/>
              </a:rPr>
              <a:t>支持，但</a:t>
            </a:r>
            <a:r>
              <a:rPr lang="en-US" altLang="zh-CN" sz="1800" b="1">
                <a:solidFill>
                  <a:schemeClr val="bg2"/>
                </a:solidFill>
                <a:latin typeface="Times New Roman" panose="02020603050405020304" pitchFamily="18" charset="0"/>
              </a:rPr>
              <a:t>OpenGL</a:t>
            </a:r>
            <a:r>
              <a:rPr lang="zh-CN" altLang="en-US" sz="1800" b="1">
                <a:solidFill>
                  <a:schemeClr val="bg2"/>
                </a:solidFill>
                <a:latin typeface="Times New Roman" panose="02020603050405020304" pitchFamily="18" charset="0"/>
              </a:rPr>
              <a:t>不支持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9E3B5E8-C3BF-399F-1E1F-DE185C4E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52711A8-1AF1-423C-8C32-C102AF7C427C}" type="slidenum">
              <a:rPr lang="zh-CN" altLang="en-US" smtClean="0"/>
              <a:pPr eaLnBrk="1" hangingPunct="1">
                <a:defRPr/>
              </a:pPr>
              <a:t>18</a:t>
            </a:fld>
            <a:endParaRPr lang="en-US" altLang="zh-CN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F9276031-84CE-E982-581E-3BD8792B9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其他缓冲器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97A25372-AEDF-EF7D-123B-F88158E2B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412875"/>
            <a:ext cx="8496300" cy="2116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/>
              <a:t>Z</a:t>
            </a:r>
            <a:r>
              <a:rPr lang="zh-CN" altLang="en-US" sz="2800" b="1" dirty="0"/>
              <a:t>缓冲器（深度缓冲器）</a:t>
            </a:r>
          </a:p>
          <a:p>
            <a:pPr lvl="1" eaLnBrk="1" hangingPunct="1">
              <a:defRPr/>
            </a:pPr>
            <a:r>
              <a:rPr lang="zh-CN" altLang="en-US" sz="2400" dirty="0"/>
              <a:t>解决可见性问题</a:t>
            </a:r>
          </a:p>
          <a:p>
            <a:pPr eaLnBrk="1" hangingPunct="1">
              <a:defRPr/>
            </a:pPr>
            <a:r>
              <a:rPr lang="zh-CN" altLang="en-US" sz="2800" b="1" dirty="0"/>
              <a:t>累计缓冲器</a:t>
            </a:r>
          </a:p>
          <a:p>
            <a:pPr lvl="1" eaLnBrk="1" hangingPunct="1">
              <a:defRPr/>
            </a:pPr>
            <a:r>
              <a:rPr lang="zh-CN" altLang="en-US" sz="2400" dirty="0"/>
              <a:t>生成一些特殊效果，如景深、反走样、运动模糊等</a:t>
            </a:r>
          </a:p>
        </p:txBody>
      </p:sp>
      <p:pic>
        <p:nvPicPr>
          <p:cNvPr id="24581" name="Picture 5" descr="图2-21">
            <a:extLst>
              <a:ext uri="{FF2B5EF4-FFF2-40B4-BE49-F238E27FC236}">
                <a16:creationId xmlns:a16="http://schemas.microsoft.com/office/drawing/2014/main" id="{13590F6F-5AD1-2079-CBD8-667436D0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765175"/>
            <a:ext cx="23336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图2-19">
            <a:extLst>
              <a:ext uri="{FF2B5EF4-FFF2-40B4-BE49-F238E27FC236}">
                <a16:creationId xmlns:a16="http://schemas.microsoft.com/office/drawing/2014/main" id="{968C77F2-0C04-2773-77BD-9196440A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644900"/>
            <a:ext cx="23907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0039" name="Rectangle 7">
            <a:extLst>
              <a:ext uri="{FF2B5EF4-FFF2-40B4-BE49-F238E27FC236}">
                <a16:creationId xmlns:a16="http://schemas.microsoft.com/office/drawing/2014/main" id="{9467B30A-3AE5-294E-CAD5-BC822334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57563"/>
            <a:ext cx="64801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sz="2800" b="1" dirty="0">
                <a:latin typeface="Arial" charset="0"/>
                <a:ea typeface="宋体" charset="-122"/>
              </a:rPr>
              <a:t>立体缓冲器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b="1" dirty="0">
                <a:latin typeface="Arial" charset="0"/>
                <a:ea typeface="宋体" charset="-122"/>
              </a:rPr>
              <a:t>立体视觉（</a:t>
            </a:r>
            <a:r>
              <a:rPr lang="en-US" altLang="zh-CN" sz="2400" b="1" dirty="0">
                <a:latin typeface="Arial" charset="0"/>
                <a:ea typeface="宋体" charset="-122"/>
              </a:rPr>
              <a:t>Stereo Vision</a:t>
            </a:r>
            <a:r>
              <a:rPr lang="zh-CN" altLang="en-US" sz="2400" b="1" dirty="0">
                <a:latin typeface="Arial" charset="0"/>
                <a:ea typeface="宋体" charset="-122"/>
              </a:rPr>
              <a:t>）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/>
            </a:pPr>
            <a:r>
              <a:rPr lang="zh-CN" altLang="en-US" sz="2000" dirty="0">
                <a:latin typeface="Arial" charset="0"/>
                <a:ea typeface="宋体" charset="-122"/>
              </a:rPr>
              <a:t>绘制两幅视图（对应左眼和右眼），获得深度信息</a:t>
            </a:r>
            <a:endParaRPr lang="en-US" altLang="zh-CN" sz="2000" dirty="0">
              <a:latin typeface="Arial" charset="0"/>
              <a:ea typeface="宋体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b="1" dirty="0">
                <a:latin typeface="Arial" charset="0"/>
                <a:ea typeface="宋体" charset="-122"/>
              </a:rPr>
              <a:t>立体影像（</a:t>
            </a:r>
            <a:r>
              <a:rPr lang="en-US" altLang="zh-CN" sz="2400" b="1" dirty="0">
                <a:latin typeface="Arial" charset="0"/>
                <a:ea typeface="宋体" charset="-122"/>
              </a:rPr>
              <a:t>Stereopsis</a:t>
            </a:r>
            <a:r>
              <a:rPr lang="zh-CN" altLang="en-US" sz="2400" b="1" dirty="0">
                <a:latin typeface="Arial" charset="0"/>
                <a:ea typeface="宋体" charset="-122"/>
              </a:rPr>
              <a:t>）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/>
            </a:pPr>
            <a:r>
              <a:rPr lang="zh-CN" altLang="en-US" sz="2000" dirty="0">
                <a:latin typeface="Arial" charset="0"/>
                <a:ea typeface="宋体" charset="-122"/>
              </a:rPr>
              <a:t>一幅为红色，一幅为绿色（或青色分别绘制到蓝色和绿色通道）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/>
            </a:pPr>
            <a:r>
              <a:rPr lang="zh-CN" altLang="en-US" sz="2000" dirty="0">
                <a:latin typeface="Arial" charset="0"/>
                <a:ea typeface="宋体" charset="-122"/>
              </a:rPr>
              <a:t>使用红绿眼镜观看合成结果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5"/>
              </a:buBlip>
              <a:defRPr/>
            </a:pPr>
            <a:r>
              <a:rPr lang="zh-CN" altLang="en-US" sz="2000" dirty="0">
                <a:latin typeface="Arial" charset="0"/>
                <a:ea typeface="宋体" charset="-122"/>
              </a:rPr>
              <a:t>使用快门眼镜，每次仅允许一只眼睛看到屏幕，双眼快速交替，同时和显示器同步</a:t>
            </a:r>
            <a:endParaRPr lang="en-US" altLang="zh-CN" sz="2000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20B6551-C054-9EDF-A08B-E16F9571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0C4EBB7-DEBC-488A-A307-777C77F220DC}" type="slidenum">
              <a:rPr lang="zh-CN" altLang="en-US" smtClean="0"/>
              <a:pPr eaLnBrk="1" hangingPunct="1">
                <a:defRPr/>
              </a:pPr>
              <a:t>19</a:t>
            </a:fld>
            <a:endParaRPr lang="en-US" altLang="zh-CN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86812A01-6CC7-E4BD-2ACF-549FAB141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709738"/>
            <a:ext cx="8964613" cy="517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带宽</a:t>
            </a:r>
            <a:r>
              <a:rPr kumimoji="1" lang="en-US" altLang="zh-CN" sz="2800" b="1">
                <a:latin typeface="Times New Roman" panose="02020603050405020304" pitchFamily="18" charset="0"/>
              </a:rPr>
              <a:t>T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与分辨率、帧频（刷新频率）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的关系</a:t>
            </a:r>
          </a:p>
          <a:p>
            <a:pPr eaLnBrk="1" hangingPunct="1">
              <a:buClrTx/>
              <a:buSzTx/>
              <a:buFontTx/>
              <a:buChar char="•"/>
            </a:pP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带宽问题</a:t>
            </a:r>
          </a:p>
          <a:p>
            <a:pPr lvl="1"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高分辨率和高刷新频率要求高带宽</a:t>
            </a:r>
          </a:p>
          <a:p>
            <a:pPr lvl="1"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解决方法：</a:t>
            </a:r>
          </a:p>
          <a:p>
            <a:pPr lvl="2" eaLnBrk="1" hangingPunct="1">
              <a:buClrTx/>
              <a:buSzTx/>
              <a:buFontTx/>
              <a:buBlip>
                <a:blip r:embed="rId3"/>
              </a:buBlip>
            </a:pPr>
            <a:r>
              <a:rPr kumimoji="1" lang="zh-CN" altLang="en-US" b="1">
                <a:latin typeface="Times New Roman" panose="02020603050405020304" pitchFamily="18" charset="0"/>
              </a:rPr>
              <a:t>隔行扫描（现在已基本不用，主流显示器都用逐行扫描）</a:t>
            </a:r>
          </a:p>
          <a:p>
            <a:pPr lvl="2" eaLnBrk="1" hangingPunct="1">
              <a:buClrTx/>
              <a:buSzTx/>
              <a:buFontTx/>
              <a:buBlip>
                <a:blip r:embed="rId3"/>
              </a:buBlip>
            </a:pPr>
            <a:r>
              <a:rPr kumimoji="1" lang="zh-CN" altLang="en-US" b="1">
                <a:latin typeface="Times New Roman" panose="02020603050405020304" pitchFamily="18" charset="0"/>
              </a:rPr>
              <a:t>对</a:t>
            </a:r>
            <a:r>
              <a:rPr kumimoji="1" lang="en-US" altLang="zh-CN" b="1">
                <a:latin typeface="Times New Roman" panose="02020603050405020304" pitchFamily="18" charset="0"/>
              </a:rPr>
              <a:t>Z</a:t>
            </a:r>
            <a:r>
              <a:rPr kumimoji="1" lang="zh-CN" altLang="en-US" b="1">
                <a:latin typeface="Times New Roman" panose="02020603050405020304" pitchFamily="18" charset="0"/>
              </a:rPr>
              <a:t>缓冲器内容进行压缩和快速清除</a:t>
            </a:r>
            <a:endParaRPr kumimoji="1" lang="en-US" altLang="zh-CN" b="1"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电视机仍采用隔行扫描，将计算机动画用于电视机并不容易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6A2EDBD3-0432-2059-3346-DE7E752D2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zh-CN" altLang="en-US" sz="4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带宽问题</a:t>
            </a:r>
            <a:endParaRPr kumimoji="1" lang="zh-CN" altLang="en-US" sz="44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938ACD62-8A52-9203-0E03-7E9DF9098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765849"/>
              </p:ext>
            </p:extLst>
          </p:nvPr>
        </p:nvGraphicFramePr>
        <p:xfrm>
          <a:off x="3124200" y="2700338"/>
          <a:ext cx="2667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26698" imgH="177723" progId="Equation.3">
                  <p:embed/>
                </p:oleObj>
              </mc:Choice>
              <mc:Fallback>
                <p:oleObj name="公式" r:id="rId5" imgW="926698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00338"/>
                        <a:ext cx="2667000" cy="5127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>
            <a:extLst>
              <a:ext uri="{FF2B5EF4-FFF2-40B4-BE49-F238E27FC236}">
                <a16:creationId xmlns:a16="http://schemas.microsoft.com/office/drawing/2014/main" id="{2A0B549B-6AF7-209B-E1DA-75BAE35E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B697774-3BFC-4D2D-BE17-DB0A73C49E73}" type="slidenum">
              <a:rPr lang="zh-CN" altLang="en-US" smtClean="0"/>
              <a:pPr eaLnBrk="1" hangingPunct="1">
                <a:defRPr/>
              </a:pPr>
              <a:t>2</a:t>
            </a:fld>
            <a:endParaRPr lang="en-US" altLang="zh-CN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3689CABE-0615-C90E-1079-2FF6A4ADD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计算机图形处理系统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201D5B96-FEC8-2639-0413-BF6C622B20F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12875"/>
            <a:ext cx="8575675" cy="2089150"/>
            <a:chOff x="68" y="1797"/>
            <a:chExt cx="5402" cy="1316"/>
          </a:xfrm>
        </p:grpSpPr>
        <p:grpSp>
          <p:nvGrpSpPr>
            <p:cNvPr id="7176" name="Group 5">
              <a:extLst>
                <a:ext uri="{FF2B5EF4-FFF2-40B4-BE49-F238E27FC236}">
                  <a16:creationId xmlns:a16="http://schemas.microsoft.com/office/drawing/2014/main" id="{4CD5D7FC-EE0D-7259-37E8-A634D3956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" y="1797"/>
              <a:ext cx="912" cy="318"/>
              <a:chOff x="748" y="2160"/>
              <a:chExt cx="998" cy="318"/>
            </a:xfrm>
          </p:grpSpPr>
          <p:sp>
            <p:nvSpPr>
              <p:cNvPr id="7204" name="Rectangle 6">
                <a:extLst>
                  <a:ext uri="{FF2B5EF4-FFF2-40B4-BE49-F238E27FC236}">
                    <a16:creationId xmlns:a16="http://schemas.microsoft.com/office/drawing/2014/main" id="{E68475F5-F641-9AF1-4BA2-C2164162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160"/>
                <a:ext cx="998" cy="318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205" name="Text Box 7">
                <a:extLst>
                  <a:ext uri="{FF2B5EF4-FFF2-40B4-BE49-F238E27FC236}">
                    <a16:creationId xmlns:a16="http://schemas.microsoft.com/office/drawing/2014/main" id="{52BC022C-056C-4A72-7C60-405F50160B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" y="2160"/>
                <a:ext cx="8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绘图仪</a:t>
                </a:r>
              </a:p>
            </p:txBody>
          </p:sp>
        </p:grpSp>
        <p:grpSp>
          <p:nvGrpSpPr>
            <p:cNvPr id="7177" name="Group 8">
              <a:extLst>
                <a:ext uri="{FF2B5EF4-FFF2-40B4-BE49-F238E27FC236}">
                  <a16:creationId xmlns:a16="http://schemas.microsoft.com/office/drawing/2014/main" id="{3ED24B6D-28B6-277E-F125-C196600C8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" y="2577"/>
              <a:ext cx="912" cy="327"/>
              <a:chOff x="748" y="2160"/>
              <a:chExt cx="998" cy="327"/>
            </a:xfrm>
          </p:grpSpPr>
          <p:sp>
            <p:nvSpPr>
              <p:cNvPr id="7202" name="Rectangle 9">
                <a:extLst>
                  <a:ext uri="{FF2B5EF4-FFF2-40B4-BE49-F238E27FC236}">
                    <a16:creationId xmlns:a16="http://schemas.microsoft.com/office/drawing/2014/main" id="{89F716BF-87B2-F107-3EE6-25382E22D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160"/>
                <a:ext cx="998" cy="318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203" name="Text Box 10">
                <a:extLst>
                  <a:ext uri="{FF2B5EF4-FFF2-40B4-BE49-F238E27FC236}">
                    <a16:creationId xmlns:a16="http://schemas.microsoft.com/office/drawing/2014/main" id="{706F1AA8-9510-B65E-42EF-3AD2C7C9C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" y="2160"/>
                <a:ext cx="86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printer</a:t>
                </a:r>
              </a:p>
            </p:txBody>
          </p:sp>
        </p:grpSp>
        <p:grpSp>
          <p:nvGrpSpPr>
            <p:cNvPr id="7178" name="Group 11">
              <a:extLst>
                <a:ext uri="{FF2B5EF4-FFF2-40B4-BE49-F238E27FC236}">
                  <a16:creationId xmlns:a16="http://schemas.microsoft.com/office/drawing/2014/main" id="{81890068-C91D-9CC3-BC86-6AF5D6371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" y="2160"/>
              <a:ext cx="979" cy="318"/>
              <a:chOff x="1900" y="2160"/>
              <a:chExt cx="1071" cy="318"/>
            </a:xfrm>
          </p:grpSpPr>
          <p:sp>
            <p:nvSpPr>
              <p:cNvPr id="7200" name="Rectangle 12">
                <a:extLst>
                  <a:ext uri="{FF2B5EF4-FFF2-40B4-BE49-F238E27FC236}">
                    <a16:creationId xmlns:a16="http://schemas.microsoft.com/office/drawing/2014/main" id="{2E3906B9-559B-1FB4-F55F-23158C477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60"/>
                <a:ext cx="998" cy="318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201" name="Text Box 13">
                <a:extLst>
                  <a:ext uri="{FF2B5EF4-FFF2-40B4-BE49-F238E27FC236}">
                    <a16:creationId xmlns:a16="http://schemas.microsoft.com/office/drawing/2014/main" id="{C88DFE12-C066-E1E7-D7B1-27789E023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0" y="2160"/>
                <a:ext cx="107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Computer</a:t>
                </a:r>
              </a:p>
            </p:txBody>
          </p:sp>
        </p:grpSp>
        <p:grpSp>
          <p:nvGrpSpPr>
            <p:cNvPr id="7179" name="Group 14">
              <a:extLst>
                <a:ext uri="{FF2B5EF4-FFF2-40B4-BE49-F238E27FC236}">
                  <a16:creationId xmlns:a16="http://schemas.microsoft.com/office/drawing/2014/main" id="{0EFCF711-DF23-5A36-2C38-9DE510829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1" y="2160"/>
              <a:ext cx="912" cy="327"/>
              <a:chOff x="748" y="2160"/>
              <a:chExt cx="998" cy="327"/>
            </a:xfrm>
          </p:grpSpPr>
          <p:sp>
            <p:nvSpPr>
              <p:cNvPr id="7198" name="Rectangle 15">
                <a:extLst>
                  <a:ext uri="{FF2B5EF4-FFF2-40B4-BE49-F238E27FC236}">
                    <a16:creationId xmlns:a16="http://schemas.microsoft.com/office/drawing/2014/main" id="{92EC5F53-FB19-7BB3-5BE1-0718D64B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160"/>
                <a:ext cx="998" cy="318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199" name="Text Box 16">
                <a:extLst>
                  <a:ext uri="{FF2B5EF4-FFF2-40B4-BE49-F238E27FC236}">
                    <a16:creationId xmlns:a16="http://schemas.microsoft.com/office/drawing/2014/main" id="{049B9C9D-2E6B-28CA-BD02-23E96B7CB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" y="2160"/>
                <a:ext cx="86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DPU</a:t>
                </a:r>
              </a:p>
            </p:txBody>
          </p:sp>
        </p:grpSp>
        <p:grpSp>
          <p:nvGrpSpPr>
            <p:cNvPr id="7180" name="Group 17">
              <a:extLst>
                <a:ext uri="{FF2B5EF4-FFF2-40B4-BE49-F238E27FC236}">
                  <a16:creationId xmlns:a16="http://schemas.microsoft.com/office/drawing/2014/main" id="{186A436B-D8D2-97BA-1916-B61B877C4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795"/>
              <a:ext cx="953" cy="318"/>
              <a:chOff x="2925" y="2840"/>
              <a:chExt cx="1044" cy="318"/>
            </a:xfrm>
          </p:grpSpPr>
          <p:sp>
            <p:nvSpPr>
              <p:cNvPr id="7196" name="Rectangle 18">
                <a:extLst>
                  <a:ext uri="{FF2B5EF4-FFF2-40B4-BE49-F238E27FC236}">
                    <a16:creationId xmlns:a16="http://schemas.microsoft.com/office/drawing/2014/main" id="{AAEA884A-E58F-AC78-33A0-CC61E1538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998" cy="318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197" name="Text Box 19">
                <a:extLst>
                  <a:ext uri="{FF2B5EF4-FFF2-40B4-BE49-F238E27FC236}">
                    <a16:creationId xmlns:a16="http://schemas.microsoft.com/office/drawing/2014/main" id="{0FCC61FB-50F5-91C6-F4B9-EA7A4E576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3" y="2840"/>
                <a:ext cx="10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输入设备</a:t>
                </a:r>
              </a:p>
            </p:txBody>
          </p:sp>
        </p:grpSp>
        <p:grpSp>
          <p:nvGrpSpPr>
            <p:cNvPr id="7181" name="Group 20">
              <a:extLst>
                <a:ext uri="{FF2B5EF4-FFF2-40B4-BE49-F238E27FC236}">
                  <a16:creationId xmlns:a16="http://schemas.microsoft.com/office/drawing/2014/main" id="{D8DC548B-A0CE-7D75-5601-7A5F5D183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2" y="2160"/>
              <a:ext cx="1160" cy="318"/>
              <a:chOff x="4195" y="2160"/>
              <a:chExt cx="1270" cy="318"/>
            </a:xfrm>
          </p:grpSpPr>
          <p:sp>
            <p:nvSpPr>
              <p:cNvPr id="7194" name="Rectangle 21">
                <a:extLst>
                  <a:ext uri="{FF2B5EF4-FFF2-40B4-BE49-F238E27FC236}">
                    <a16:creationId xmlns:a16="http://schemas.microsoft.com/office/drawing/2014/main" id="{51BB3C0F-C3DC-149B-DA7F-2DB2FA4E1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160"/>
                <a:ext cx="1270" cy="318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195" name="Text Box 22">
                <a:extLst>
                  <a:ext uri="{FF2B5EF4-FFF2-40B4-BE49-F238E27FC236}">
                    <a16:creationId xmlns:a16="http://schemas.microsoft.com/office/drawing/2014/main" id="{B01E4E67-C0D2-FC34-AA03-2FC115F8E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2160"/>
                <a:ext cx="12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视频控制器</a:t>
                </a:r>
              </a:p>
            </p:txBody>
          </p:sp>
        </p:grpSp>
        <p:grpSp>
          <p:nvGrpSpPr>
            <p:cNvPr id="7182" name="Group 23">
              <a:extLst>
                <a:ext uri="{FF2B5EF4-FFF2-40B4-BE49-F238E27FC236}">
                  <a16:creationId xmlns:a16="http://schemas.microsoft.com/office/drawing/2014/main" id="{7C0F4AA0-6CBC-E02E-893A-C26DE4D85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2160"/>
              <a:ext cx="912" cy="327"/>
              <a:chOff x="748" y="2160"/>
              <a:chExt cx="998" cy="327"/>
            </a:xfrm>
          </p:grpSpPr>
          <p:sp>
            <p:nvSpPr>
              <p:cNvPr id="7192" name="Rectangle 24">
                <a:extLst>
                  <a:ext uri="{FF2B5EF4-FFF2-40B4-BE49-F238E27FC236}">
                    <a16:creationId xmlns:a16="http://schemas.microsoft.com/office/drawing/2014/main" id="{70113003-1FB9-04CD-72E1-5CC78B4B1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160"/>
                <a:ext cx="998" cy="318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193" name="Text Box 25">
                <a:extLst>
                  <a:ext uri="{FF2B5EF4-FFF2-40B4-BE49-F238E27FC236}">
                    <a16:creationId xmlns:a16="http://schemas.microsoft.com/office/drawing/2014/main" id="{B13A6E76-EC29-9C29-1A54-4F26E9BC9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" y="2160"/>
                <a:ext cx="86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display</a:t>
                </a:r>
              </a:p>
            </p:txBody>
          </p:sp>
        </p:grpSp>
        <p:sp>
          <p:nvSpPr>
            <p:cNvPr id="7183" name="Line 26">
              <a:extLst>
                <a:ext uri="{FF2B5EF4-FFF2-40B4-BE49-F238E27FC236}">
                  <a16:creationId xmlns:a16="http://schemas.microsoft.com/office/drawing/2014/main" id="{C8FD77E2-5403-CB2B-2A09-72FA89016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341"/>
              <a:ext cx="13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4" name="Line 27">
              <a:extLst>
                <a:ext uri="{FF2B5EF4-FFF2-40B4-BE49-F238E27FC236}">
                  <a16:creationId xmlns:a16="http://schemas.microsoft.com/office/drawing/2014/main" id="{61840A61-8904-7903-603D-C35298923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41"/>
              <a:ext cx="13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Line 28">
              <a:extLst>
                <a:ext uri="{FF2B5EF4-FFF2-40B4-BE49-F238E27FC236}">
                  <a16:creationId xmlns:a16="http://schemas.microsoft.com/office/drawing/2014/main" id="{F42ACBDB-E58B-D8C4-B2B9-053DCBA93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2478"/>
              <a:ext cx="0" cy="49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6" name="Line 29">
              <a:extLst>
                <a:ext uri="{FF2B5EF4-FFF2-40B4-BE49-F238E27FC236}">
                  <a16:creationId xmlns:a16="http://schemas.microsoft.com/office/drawing/2014/main" id="{58FA35B7-8A1C-3E06-945F-6EF9F484E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2976"/>
              <a:ext cx="45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7" name="Line 30">
              <a:extLst>
                <a:ext uri="{FF2B5EF4-FFF2-40B4-BE49-F238E27FC236}">
                  <a16:creationId xmlns:a16="http://schemas.microsoft.com/office/drawing/2014/main" id="{9200EF9D-D0ED-6BEC-DF11-9A0CAB3F0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2341"/>
              <a:ext cx="13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8" name="Line 31">
              <a:extLst>
                <a:ext uri="{FF2B5EF4-FFF2-40B4-BE49-F238E27FC236}">
                  <a16:creationId xmlns:a16="http://schemas.microsoft.com/office/drawing/2014/main" id="{5697A6DF-99D0-2E66-7918-7732B54A4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" y="2296"/>
              <a:ext cx="45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89" name="Line 32">
              <a:extLst>
                <a:ext uri="{FF2B5EF4-FFF2-40B4-BE49-F238E27FC236}">
                  <a16:creationId xmlns:a16="http://schemas.microsoft.com/office/drawing/2014/main" id="{3CF6E207-1F2D-44E0-0EAD-0B5364BB6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" y="2387"/>
              <a:ext cx="45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0" name="Line 33">
              <a:extLst>
                <a:ext uri="{FF2B5EF4-FFF2-40B4-BE49-F238E27FC236}">
                  <a16:creationId xmlns:a16="http://schemas.microsoft.com/office/drawing/2014/main" id="{2CF92240-E0C0-CC4F-710A-1A64777F1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8" y="2115"/>
              <a:ext cx="0" cy="18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1" name="Line 34">
              <a:extLst>
                <a:ext uri="{FF2B5EF4-FFF2-40B4-BE49-F238E27FC236}">
                  <a16:creationId xmlns:a16="http://schemas.microsoft.com/office/drawing/2014/main" id="{AE04A9B9-9188-AD18-E9DB-3FA97E0C1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9" y="2387"/>
              <a:ext cx="0" cy="18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73" name="AutoShape 35">
            <a:extLst>
              <a:ext uri="{FF2B5EF4-FFF2-40B4-BE49-F238E27FC236}">
                <a16:creationId xmlns:a16="http://schemas.microsoft.com/office/drawing/2014/main" id="{9437AF93-F8B6-0277-59B8-F2976A2C7CE5}"/>
              </a:ext>
            </a:extLst>
          </p:cNvPr>
          <p:cNvSpPr>
            <a:spLocks/>
          </p:cNvSpPr>
          <p:nvPr/>
        </p:nvSpPr>
        <p:spPr bwMode="auto">
          <a:xfrm>
            <a:off x="5456238" y="1084263"/>
            <a:ext cx="1800225" cy="473075"/>
          </a:xfrm>
          <a:prstGeom prst="borderCallout1">
            <a:avLst>
              <a:gd name="adj1" fmla="val 24162"/>
              <a:gd name="adj2" fmla="val -4231"/>
              <a:gd name="adj3" fmla="val 202347"/>
              <a:gd name="adj4" fmla="val -59963"/>
            </a:avLst>
          </a:prstGeom>
          <a:solidFill>
            <a:srgbClr val="FFFFFF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显示处理器</a:t>
            </a:r>
          </a:p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174" name="AutoShape 36">
            <a:extLst>
              <a:ext uri="{FF2B5EF4-FFF2-40B4-BE49-F238E27FC236}">
                <a16:creationId xmlns:a16="http://schemas.microsoft.com/office/drawing/2014/main" id="{BA834466-8FEF-95B0-835B-613919CEEFFA}"/>
              </a:ext>
            </a:extLst>
          </p:cNvPr>
          <p:cNvSpPr>
            <a:spLocks/>
          </p:cNvSpPr>
          <p:nvPr/>
        </p:nvSpPr>
        <p:spPr bwMode="auto">
          <a:xfrm>
            <a:off x="6969125" y="2779713"/>
            <a:ext cx="2051050" cy="433387"/>
          </a:xfrm>
          <a:prstGeom prst="borderCallout1">
            <a:avLst>
              <a:gd name="adj1" fmla="val 26375"/>
              <a:gd name="adj2" fmla="val -3713"/>
              <a:gd name="adj3" fmla="val -65935"/>
              <a:gd name="adj4" fmla="val -31269"/>
            </a:avLst>
          </a:prstGeom>
          <a:solidFill>
            <a:srgbClr val="FFFFFF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控制图形的显示</a:t>
            </a:r>
          </a:p>
        </p:txBody>
      </p:sp>
      <p:sp>
        <p:nvSpPr>
          <p:cNvPr id="7175" name="Rectangle 37">
            <a:extLst>
              <a:ext uri="{FF2B5EF4-FFF2-40B4-BE49-F238E27FC236}">
                <a16:creationId xmlns:a16="http://schemas.microsoft.com/office/drawing/2014/main" id="{A8DD8BDB-B554-9418-779F-ADAE96D3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141663"/>
            <a:ext cx="87852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SzPct val="90000"/>
            </a:pPr>
            <a:r>
              <a:rPr kumimoji="1" lang="zh-CN" altLang="en-US" sz="2400" b="1"/>
              <a:t>应用程序发出绘图命令，解析成显示处理器可接受命令格式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SzPct val="90000"/>
            </a:pPr>
            <a:r>
              <a:rPr kumimoji="1" lang="zh-CN" altLang="en-US" sz="2400" b="1">
                <a:latin typeface="Times New Roman" panose="02020603050405020304" pitchFamily="18" charset="0"/>
              </a:rPr>
              <a:t>帧缓冲存储器（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Frame Buffer)</a:t>
            </a:r>
          </a:p>
          <a:p>
            <a:pPr lvl="2" eaLnBrk="1" hangingPunct="1">
              <a:buClr>
                <a:schemeClr val="tx1"/>
              </a:buClr>
              <a:buFontTx/>
              <a:buBlip>
                <a:blip r:embed="rId3"/>
              </a:buBlip>
            </a:pPr>
            <a:r>
              <a:rPr lang="zh-CN" altLang="en-US" sz="1800" b="1"/>
              <a:t>存</a:t>
            </a:r>
            <a:r>
              <a:rPr kumimoji="1" lang="zh-CN" altLang="en-US" sz="1800" b="1"/>
              <a:t>放所有的绘图信息</a:t>
            </a:r>
            <a:endParaRPr kumimoji="1" lang="zh-CN" altLang="en-US" b="1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SzPct val="90000"/>
            </a:pPr>
            <a:r>
              <a:rPr kumimoji="1" lang="zh-CN" altLang="en-US" sz="2400" b="1">
                <a:latin typeface="Times New Roman" panose="02020603050405020304" pitchFamily="18" charset="0"/>
              </a:rPr>
              <a:t>视频控制器（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Video Controller)</a:t>
            </a:r>
          </a:p>
          <a:p>
            <a:pPr lvl="2" eaLnBrk="1" hangingPunct="1">
              <a:buClr>
                <a:schemeClr val="tx1"/>
              </a:buClr>
              <a:buFontTx/>
              <a:buBlip>
                <a:blip r:embed="rId3"/>
              </a:buBlip>
            </a:pPr>
            <a:r>
              <a:rPr kumimoji="1" lang="zh-CN" altLang="en-US" sz="1800" b="1"/>
              <a:t>对颜色缓冲器进行逐行扫描，控制驱动电子枪在屏幕上绘图</a:t>
            </a:r>
            <a:endParaRPr kumimoji="1" lang="en-US" altLang="zh-CN" b="1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SzPct val="90000"/>
            </a:pPr>
            <a:r>
              <a:rPr kumimoji="1" lang="zh-CN" altLang="en-US" sz="2400" b="1">
                <a:latin typeface="Times New Roman" panose="02020603050405020304" pitchFamily="18" charset="0"/>
              </a:rPr>
              <a:t>显示处理器（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Display Processing Uuit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，简称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DPU）</a:t>
            </a:r>
          </a:p>
          <a:p>
            <a:pPr lvl="2" eaLnBrk="1" hangingPunct="1">
              <a:buClr>
                <a:schemeClr val="tx1"/>
              </a:buClr>
              <a:buFontTx/>
              <a:buBlip>
                <a:blip r:embed="rId3"/>
              </a:buBlip>
            </a:pPr>
            <a:r>
              <a:rPr kumimoji="1" lang="zh-CN" altLang="en-US" sz="1800" b="1"/>
              <a:t>负责解释执行(刷新)</a:t>
            </a:r>
            <a:endParaRPr kumimoji="1" lang="en-US" altLang="zh-CN" b="1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SzPct val="90000"/>
            </a:pPr>
            <a:r>
              <a:rPr kumimoji="1" lang="en-US" altLang="zh-CN" sz="2400" b="1">
                <a:latin typeface="Times New Roman" panose="02020603050405020304" pitchFamily="18" charset="0"/>
              </a:rPr>
              <a:t>CRT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194E2A5-27BB-2C49-35BB-4090598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E96A68-2E6F-48DE-975D-F72E3B664B43}" type="slidenum">
              <a:rPr lang="zh-CN" altLang="en-US" smtClean="0"/>
              <a:pPr eaLnBrk="1" hangingPunct="1">
                <a:defRPr/>
              </a:pPr>
              <a:t>20</a:t>
            </a:fld>
            <a:endParaRPr lang="en-US" altLang="zh-CN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D8F63925-25ED-A8C4-6900-BB940425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777240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光栅显示系统的特点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/>
              <a:t>优点：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成本低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易于绘制填充图形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灰度和色彩丰富，图像逼真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可以和电视机兼容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刷新频率一定，与图形的复杂程度无关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b="1"/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2400" b="1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/>
              <a:t>缺点：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需要扫描转换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扫描转换速度偏低，交互操作响应慢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分辨率偏低，有阶梯效应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6FAE8CA-B71F-4AC8-DB65-E05DBC3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0947760-C531-436C-94A7-EDD1A479472F}" type="slidenum">
              <a:rPr lang="zh-CN" altLang="en-US" smtClean="0"/>
              <a:pPr eaLnBrk="1" hangingPunct="1">
                <a:defRPr/>
              </a:pPr>
              <a:t>21</a:t>
            </a:fld>
            <a:endParaRPr lang="en-US" altLang="zh-CN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CCABC721-347E-96F8-6550-C0D1AED62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衡量</a:t>
            </a:r>
            <a:r>
              <a:rPr lang="en-US" altLang="zh-CN" b="1"/>
              <a:t>CRT</a:t>
            </a:r>
            <a:r>
              <a:rPr lang="zh-CN" altLang="en-US" b="1"/>
              <a:t>的指标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72B90BC1-6C7C-61E6-B5F9-E67AD74F8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963" y="1905000"/>
            <a:ext cx="8231187" cy="4619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屏幕尺寸大小</a:t>
            </a:r>
          </a:p>
          <a:p>
            <a:pPr eaLnBrk="1" hangingPunct="1">
              <a:defRPr/>
            </a:pPr>
            <a:r>
              <a:rPr lang="zh-CN" altLang="en-US" b="1"/>
              <a:t>显像管种类</a:t>
            </a:r>
          </a:p>
          <a:p>
            <a:pPr eaLnBrk="1" hangingPunct="1">
              <a:defRPr/>
            </a:pPr>
            <a:r>
              <a:rPr lang="zh-CN" altLang="en-US" b="1"/>
              <a:t>点距</a:t>
            </a:r>
          </a:p>
          <a:p>
            <a:pPr eaLnBrk="1" hangingPunct="1">
              <a:defRPr/>
            </a:pPr>
            <a:r>
              <a:rPr lang="zh-CN" altLang="en-US" b="1"/>
              <a:t>分辨率</a:t>
            </a:r>
          </a:p>
          <a:p>
            <a:pPr eaLnBrk="1" hangingPunct="1">
              <a:defRPr/>
            </a:pPr>
            <a:r>
              <a:rPr lang="zh-CN" altLang="en-US" b="1"/>
              <a:t>画面刷新频率</a:t>
            </a:r>
          </a:p>
          <a:p>
            <a:pPr eaLnBrk="1" hangingPunct="1">
              <a:defRPr/>
            </a:pPr>
            <a:r>
              <a:rPr lang="zh-CN" altLang="en-US" b="1"/>
              <a:t>带宽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/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36E0B1-A371-324F-14B0-1CC44321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DF300E4-4AF2-4728-AFB4-0C20F2D2437B}" type="slidenum">
              <a:rPr lang="zh-CN" altLang="en-US" smtClean="0"/>
              <a:pPr eaLnBrk="1" hangingPunct="1">
                <a:defRPr/>
              </a:pPr>
              <a:t>22</a:t>
            </a:fld>
            <a:endParaRPr lang="en-US" altLang="zh-CN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508BF88F-50D4-E69D-1609-572FE16F2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</a:rPr>
              <a:t>走向平面和高清晰度的显像管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61012E94-FD04-7185-3F8C-F5FA4A878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8200"/>
            <a:ext cx="8893175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/>
              <a:t>球面显象管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表面：球面的一部分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时间：~90年代初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1800" b="1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/>
              <a:t>柱面显象管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表面：柱面的一部分，垂直方向上平直，水平方向上有弯曲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时间：90年代中期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1800" b="1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/>
              <a:t>平面直角显象管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表面：球面的一部分，接近于平面，曲率相对比球面柱状管小，反光及四角失真现象减少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时间：90年代中后期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sz="1800" b="1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/>
              <a:t>纯平显象管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表面：纯平面，水平和垂直方向平面如镜，色彩和亮度对比鲜明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适合影像处理、多媒体展示、影片欣赏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时间：90年代后期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800" b="1"/>
              <a:t>市场上的主流显象管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F6F1F-24C7-9B52-1847-ACB83892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4D36FF3-9F49-4BFE-9F61-AF6B33D8C11D}" type="slidenum">
              <a:rPr lang="zh-CN" altLang="en-US" smtClean="0"/>
              <a:pPr eaLnBrk="1" hangingPunct="1">
                <a:defRPr/>
              </a:pPr>
              <a:t>23</a:t>
            </a:fld>
            <a:endParaRPr lang="en-US" altLang="zh-CN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E10F9A8F-CF53-7764-B200-827B57552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chemeClr val="tx1"/>
                </a:solidFill>
              </a:rPr>
              <a:t>CRT</a:t>
            </a:r>
            <a:r>
              <a:rPr lang="zh-CN" altLang="en-US" b="1">
                <a:solidFill>
                  <a:schemeClr val="tx1"/>
                </a:solidFill>
              </a:rPr>
              <a:t>显示器的缺点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2F03FE86-DB09-D77C-BB5B-038B96ABC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458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屏幕的加大导致显象管的加长，体积加大，使用时受到空间的限制</a:t>
            </a:r>
          </a:p>
          <a:p>
            <a:pPr eaLnBrk="1" hangingPunct="1">
              <a:defRPr/>
            </a:pPr>
            <a:r>
              <a:rPr lang="zh-CN" altLang="en-US" b="1"/>
              <a:t>利用电子枪发射电子束来产生图像，产生辐射与电磁波干扰，长期使用对健康不利 </a:t>
            </a:r>
          </a:p>
        </p:txBody>
      </p:sp>
      <p:sp>
        <p:nvSpPr>
          <p:cNvPr id="281604" name="Text Box 4">
            <a:extLst>
              <a:ext uri="{FF2B5EF4-FFF2-40B4-BE49-F238E27FC236}">
                <a16:creationId xmlns:a16="http://schemas.microsoft.com/office/drawing/2014/main" id="{9E0DD18D-7E73-2FD5-716A-F81B828C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013325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节省防置空间的短管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98B4176-AF76-5DB1-1146-10EB53D7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E221F3-E334-404B-9732-37F361266B91}" type="slidenum">
              <a:rPr lang="zh-CN" altLang="en-US" smtClean="0"/>
              <a:pPr eaLnBrk="1" hangingPunct="1">
                <a:defRPr/>
              </a:pPr>
              <a:t>24</a:t>
            </a:fld>
            <a:endParaRPr lang="en-US" altLang="zh-CN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B2DE2869-C36C-222C-AAE1-D78E1731E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平板显示器的优点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E7A9B23C-599E-4D33-C027-25FDABFE4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平板显示器的重量仅为</a:t>
            </a:r>
            <a:r>
              <a:rPr lang="en-US" altLang="zh-CN" b="1"/>
              <a:t>CRT</a:t>
            </a:r>
            <a:r>
              <a:rPr lang="zh-CN" altLang="en-US" b="1"/>
              <a:t>的</a:t>
            </a:r>
            <a:r>
              <a:rPr lang="en-US" altLang="zh-CN" b="1"/>
              <a:t>1</a:t>
            </a:r>
            <a:r>
              <a:rPr lang="zh-CN" altLang="en-US" b="1"/>
              <a:t>／</a:t>
            </a:r>
            <a:r>
              <a:rPr lang="en-US" altLang="zh-CN" b="1"/>
              <a:t>6</a:t>
            </a:r>
          </a:p>
          <a:p>
            <a:pPr eaLnBrk="1" hangingPunct="1">
              <a:defRPr/>
            </a:pPr>
            <a:r>
              <a:rPr lang="zh-CN" altLang="en-US" b="1"/>
              <a:t>耗电量约为</a:t>
            </a:r>
            <a:r>
              <a:rPr lang="en-US" altLang="zh-CN" b="1"/>
              <a:t>CRT</a:t>
            </a:r>
            <a:r>
              <a:rPr lang="zh-CN" altLang="en-US" b="1"/>
              <a:t>的</a:t>
            </a:r>
            <a:r>
              <a:rPr lang="en-US" altLang="zh-CN" b="1"/>
              <a:t>1/3</a:t>
            </a:r>
          </a:p>
          <a:p>
            <a:pPr eaLnBrk="1" hangingPunct="1">
              <a:defRPr/>
            </a:pPr>
            <a:r>
              <a:rPr lang="zh-CN" altLang="en-US" b="1"/>
              <a:t>色彩清晰，图像失真小</a:t>
            </a:r>
          </a:p>
          <a:p>
            <a:pPr eaLnBrk="1" hangingPunct="1">
              <a:defRPr/>
            </a:pPr>
            <a:r>
              <a:rPr lang="zh-CN" altLang="en-US" b="1"/>
              <a:t>不受磁场影响等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3BF327B-3B2E-3642-3CD8-4D0C9018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C51D24B-A7BC-44F9-AD73-B8663592A48C}" type="slidenum">
              <a:rPr lang="zh-CN" altLang="en-US" smtClean="0"/>
              <a:pPr eaLnBrk="1" hangingPunct="1">
                <a:defRPr/>
              </a:pPr>
              <a:t>25</a:t>
            </a:fld>
            <a:endParaRPr lang="en-US" altLang="zh-CN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B6659B83-D383-1917-E4DF-029062205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</a:rPr>
              <a:t>平板显示器 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237E2641-932E-83D3-230D-EF901D0DE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5895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i="1" u="sng"/>
              <a:t>主动发光显示器</a:t>
            </a:r>
          </a:p>
          <a:p>
            <a:pPr lvl="1" eaLnBrk="1" hangingPunct="1">
              <a:defRPr/>
            </a:pPr>
            <a:r>
              <a:rPr lang="zh-CN" altLang="en-US" sz="2400" b="1"/>
              <a:t>显示媒质本身发光</a:t>
            </a:r>
          </a:p>
          <a:p>
            <a:pPr lvl="2" eaLnBrk="1" hangingPunct="1">
              <a:defRPr/>
            </a:pPr>
            <a:r>
              <a:rPr lang="zh-CN" altLang="en-US" sz="2000" b="1"/>
              <a:t>等离子显示器（</a:t>
            </a:r>
            <a:r>
              <a:rPr lang="en-US" altLang="zh-CN" sz="2000" b="1"/>
              <a:t>PDP</a:t>
            </a:r>
            <a:r>
              <a:rPr lang="zh-CN" altLang="en-US" sz="2000" b="1"/>
              <a:t>）</a:t>
            </a:r>
          </a:p>
          <a:p>
            <a:pPr lvl="2" eaLnBrk="1" hangingPunct="1">
              <a:defRPr/>
            </a:pPr>
            <a:r>
              <a:rPr lang="zh-CN" altLang="en-US" sz="2000" b="1"/>
              <a:t>真空荧光显示器（</a:t>
            </a:r>
            <a:r>
              <a:rPr lang="en-US" altLang="zh-CN" sz="2000" b="1"/>
              <a:t>VFD</a:t>
            </a:r>
            <a:r>
              <a:rPr lang="zh-CN" altLang="en-US" sz="2000" b="1"/>
              <a:t>）</a:t>
            </a:r>
          </a:p>
          <a:p>
            <a:pPr lvl="2" eaLnBrk="1" hangingPunct="1">
              <a:defRPr/>
            </a:pPr>
            <a:r>
              <a:rPr lang="zh-CN" altLang="en-US" sz="2000" b="1"/>
              <a:t>场发射显示器（</a:t>
            </a:r>
            <a:r>
              <a:rPr lang="en-US" altLang="zh-CN" sz="2000" b="1"/>
              <a:t>FED</a:t>
            </a:r>
            <a:r>
              <a:rPr lang="zh-CN" altLang="en-US" sz="2000" b="1"/>
              <a:t>）</a:t>
            </a:r>
          </a:p>
          <a:p>
            <a:pPr lvl="2" eaLnBrk="1" hangingPunct="1">
              <a:defRPr/>
            </a:pPr>
            <a:r>
              <a:rPr lang="zh-CN" altLang="en-US" sz="2000" b="1"/>
              <a:t>电致发光显示器（</a:t>
            </a:r>
            <a:r>
              <a:rPr lang="en-US" altLang="zh-CN" sz="2000" b="1"/>
              <a:t>LED</a:t>
            </a:r>
            <a:r>
              <a:rPr lang="zh-CN" altLang="en-US" sz="2000" b="1"/>
              <a:t>）</a:t>
            </a:r>
          </a:p>
          <a:p>
            <a:pPr lvl="2" eaLnBrk="1" hangingPunct="1">
              <a:defRPr/>
            </a:pPr>
            <a:r>
              <a:rPr lang="zh-CN" altLang="en-US" sz="2000" b="1"/>
              <a:t>有机发光二极管显示器（</a:t>
            </a:r>
            <a:r>
              <a:rPr lang="en-US" altLang="zh-CN" sz="2000" b="1"/>
              <a:t>OLED</a:t>
            </a:r>
            <a:r>
              <a:rPr lang="zh-CN" altLang="en-US" sz="2000"/>
              <a:t>） </a:t>
            </a:r>
          </a:p>
          <a:p>
            <a:pPr eaLnBrk="1" hangingPunct="1">
              <a:defRPr/>
            </a:pPr>
            <a:r>
              <a:rPr lang="zh-CN" altLang="en-US" sz="2800" b="1" i="1" u="sng"/>
              <a:t>被动发光显示器 </a:t>
            </a:r>
          </a:p>
          <a:p>
            <a:pPr lvl="1" eaLnBrk="1" hangingPunct="1">
              <a:defRPr/>
            </a:pPr>
            <a:r>
              <a:rPr lang="zh-CN" altLang="en-US" sz="2400" b="1"/>
              <a:t>本身不发光，利用显示媒质被电信号调制后，其光学特性发生变化，对环境光和外加光源（背光源、投影光源）发出的光进行调制，在显示屏上进行显示</a:t>
            </a:r>
          </a:p>
          <a:p>
            <a:pPr lvl="2" eaLnBrk="1" hangingPunct="1">
              <a:defRPr/>
            </a:pPr>
            <a:r>
              <a:rPr lang="zh-CN" altLang="en-US" sz="2000" b="1"/>
              <a:t>液晶显示器（</a:t>
            </a:r>
            <a:r>
              <a:rPr lang="en-US" altLang="zh-CN" sz="2000" b="1"/>
              <a:t>LCD</a:t>
            </a:r>
            <a:r>
              <a:rPr lang="zh-CN" altLang="en-US" sz="2000" b="1"/>
              <a:t>）</a:t>
            </a:r>
          </a:p>
          <a:p>
            <a:pPr lvl="2" eaLnBrk="1" hangingPunct="1">
              <a:defRPr/>
            </a:pPr>
            <a:r>
              <a:rPr lang="zh-CN" altLang="en-US" sz="2000" b="1"/>
              <a:t>微机电系统显示器（</a:t>
            </a:r>
            <a:r>
              <a:rPr lang="en-US" altLang="zh-CN" sz="2000" b="1"/>
              <a:t>DMD</a:t>
            </a:r>
            <a:r>
              <a:rPr lang="zh-CN" altLang="en-US" sz="2000" b="1"/>
              <a:t>）</a:t>
            </a:r>
          </a:p>
          <a:p>
            <a:pPr lvl="2" eaLnBrk="1" hangingPunct="1">
              <a:defRPr/>
            </a:pPr>
            <a:r>
              <a:rPr lang="zh-CN" altLang="en-US" sz="2000" b="1"/>
              <a:t>电子油墨（</a:t>
            </a:r>
            <a:r>
              <a:rPr lang="en-US" altLang="zh-CN" sz="2000" b="1"/>
              <a:t>EL</a:t>
            </a:r>
            <a:r>
              <a:rPr lang="zh-CN" altLang="en-US" sz="2000" b="1"/>
              <a:t>）显示器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E234E17-BFD1-8597-182E-BE2BF703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F97E8E3-FB8B-4D20-8A86-D7713B6DA8FE}" type="slidenum">
              <a:rPr lang="zh-CN" altLang="en-US" smtClean="0"/>
              <a:pPr eaLnBrk="1" hangingPunct="1">
                <a:defRPr/>
              </a:pPr>
              <a:t>26</a:t>
            </a:fld>
            <a:endParaRPr lang="en-US" altLang="zh-CN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9C65592F-A1EB-97E7-F06B-86514CABE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chemeClr val="tx1"/>
                </a:solidFill>
              </a:rPr>
              <a:t>LCD</a:t>
            </a:r>
            <a:r>
              <a:rPr lang="zh-CN" altLang="en-US">
                <a:solidFill>
                  <a:schemeClr val="tx1"/>
                </a:solidFill>
              </a:rPr>
              <a:t>显示器（</a:t>
            </a:r>
            <a:r>
              <a:rPr lang="en-US" altLang="zh-CN">
                <a:solidFill>
                  <a:schemeClr val="tx1"/>
                </a:solidFill>
              </a:rPr>
              <a:t>1/6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CA51C92F-754A-186C-F626-37A32261B4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84313"/>
            <a:ext cx="6769100" cy="3600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/>
              <a:t>液晶显示器</a:t>
            </a:r>
          </a:p>
          <a:p>
            <a:pPr lvl="1" eaLnBrk="1" hangingPunct="1">
              <a:defRPr/>
            </a:pPr>
            <a:r>
              <a:rPr lang="en-US" altLang="zh-CN" sz="2000" b="1"/>
              <a:t>LCD</a:t>
            </a:r>
            <a:r>
              <a:rPr lang="zh-CN" altLang="en-US" sz="2000" b="1"/>
              <a:t>（</a:t>
            </a:r>
            <a:r>
              <a:rPr lang="en-US" altLang="zh-CN" sz="2000" b="1"/>
              <a:t>Liquid Crystal Display</a:t>
            </a:r>
            <a:r>
              <a:rPr lang="zh-CN" altLang="en-US" sz="2000" b="1"/>
              <a:t>）</a:t>
            </a:r>
          </a:p>
          <a:p>
            <a:pPr eaLnBrk="1" hangingPunct="1">
              <a:defRPr/>
            </a:pPr>
            <a:r>
              <a:rPr lang="zh-CN" altLang="en-US" sz="2400" b="1"/>
              <a:t>原理</a:t>
            </a:r>
          </a:p>
          <a:p>
            <a:pPr lvl="1" eaLnBrk="1" hangingPunct="1">
              <a:defRPr/>
            </a:pPr>
            <a:r>
              <a:rPr lang="zh-CN" altLang="en-US" sz="2000" b="1"/>
              <a:t>液晶是一种介于液体和固体之间的特殊物质 </a:t>
            </a:r>
          </a:p>
          <a:p>
            <a:pPr lvl="1" eaLnBrk="1" hangingPunct="1">
              <a:defRPr/>
            </a:pPr>
            <a:r>
              <a:rPr lang="zh-CN" altLang="en-US" sz="2000" b="1"/>
              <a:t>它具有液体的流态性质和固体的光学性质 </a:t>
            </a:r>
          </a:p>
          <a:p>
            <a:pPr lvl="1" eaLnBrk="1" hangingPunct="1">
              <a:defRPr/>
            </a:pPr>
            <a:r>
              <a:rPr lang="zh-CN" altLang="en-US" sz="2000" b="1"/>
              <a:t>当液晶受到电压的影响时，就会改变它的物理性质而发生形变 </a:t>
            </a:r>
          </a:p>
          <a:p>
            <a:pPr lvl="1" eaLnBrk="1" hangingPunct="1">
              <a:defRPr/>
            </a:pPr>
            <a:r>
              <a:rPr lang="zh-CN" altLang="en-US" sz="2000" b="1"/>
              <a:t>此时</a:t>
            </a:r>
            <a:r>
              <a:rPr lang="zh-CN" altLang="en-US" sz="2000" b="1" i="1" u="sng"/>
              <a:t>通过它的光的折射角度</a:t>
            </a:r>
            <a:r>
              <a:rPr lang="zh-CN" altLang="en-US" sz="2000" b="1"/>
              <a:t>就会发生变化，而产生色彩 </a:t>
            </a:r>
          </a:p>
          <a:p>
            <a:pPr lvl="1" eaLnBrk="1" hangingPunct="1">
              <a:defRPr/>
            </a:pPr>
            <a:endParaRPr lang="zh-CN" altLang="en-US" sz="2000"/>
          </a:p>
        </p:txBody>
      </p:sp>
      <p:pic>
        <p:nvPicPr>
          <p:cNvPr id="32773" name="Picture 8" descr="23">
            <a:extLst>
              <a:ext uri="{FF2B5EF4-FFF2-40B4-BE49-F238E27FC236}">
                <a16:creationId xmlns:a16="http://schemas.microsoft.com/office/drawing/2014/main" id="{CDF67A92-DF84-5BBD-9479-9FEA05BF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4786313"/>
            <a:ext cx="526256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E0FBBDC-8241-8EF7-7E20-D2C617D2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3376645-E429-4763-B896-EB3FEA4E1321}" type="slidenum">
              <a:rPr lang="zh-CN" altLang="en-US" smtClean="0"/>
              <a:pPr eaLnBrk="1" hangingPunct="1">
                <a:defRPr/>
              </a:pPr>
              <a:t>27</a:t>
            </a:fld>
            <a:endParaRPr lang="en-US" altLang="zh-CN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5D99C518-BBAC-4D25-1EE2-6751C36E1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LCD</a:t>
            </a:r>
            <a:r>
              <a:rPr lang="zh-CN" altLang="en-US"/>
              <a:t>显示器（</a:t>
            </a:r>
            <a:r>
              <a:rPr lang="en-US" altLang="zh-CN"/>
              <a:t>2/6</a:t>
            </a:r>
            <a:r>
              <a:rPr lang="zh-CN" altLang="en-US"/>
              <a:t>）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72C80A6A-261D-3350-B35E-0C434A2D7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13787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/>
              <a:t>分类：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b="1"/>
              <a:t>DSTN</a:t>
            </a:r>
            <a:r>
              <a:rPr lang="zh-CN" altLang="en-US" sz="2000" b="1"/>
              <a:t>（</a:t>
            </a:r>
            <a:r>
              <a:rPr lang="en-US" altLang="zh-CN" sz="2000" b="1"/>
              <a:t>dual-scan twisted nematic</a:t>
            </a:r>
            <a:r>
              <a:rPr lang="zh-CN" altLang="en-US" sz="2000" b="1"/>
              <a:t>）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1800" b="1"/>
              <a:t>双扫描交错液晶显示</a:t>
            </a:r>
            <a:r>
              <a:rPr lang="en-US" altLang="zh-CN" sz="1800" b="1"/>
              <a:t>——</a:t>
            </a:r>
            <a:r>
              <a:rPr lang="zh-CN" altLang="en-US" sz="1800" b="1"/>
              <a:t>被动矩阵（无源矩阵）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b="1"/>
              <a:t>TFT</a:t>
            </a:r>
            <a:r>
              <a:rPr lang="zh-CN" altLang="en-US" sz="2000" b="1"/>
              <a:t>（</a:t>
            </a:r>
            <a:r>
              <a:rPr lang="en-US" altLang="zh-CN" sz="2000" b="1"/>
              <a:t>thin film transistor</a:t>
            </a:r>
            <a:r>
              <a:rPr lang="zh-CN" altLang="en-US" sz="2000" b="1"/>
              <a:t>）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1800" b="1"/>
              <a:t>薄膜晶体管显示</a:t>
            </a:r>
            <a:r>
              <a:rPr lang="en-US" altLang="zh-CN" sz="1800" b="1"/>
              <a:t>——</a:t>
            </a:r>
            <a:r>
              <a:rPr lang="zh-CN" altLang="en-US" sz="1800" b="1"/>
              <a:t>主动矩阵（有源矩阵）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kumimoji="1" lang="zh-CN" altLang="en-US" sz="1800">
                <a:effectLst/>
              </a:rPr>
              <a:t>彩色液晶显示可用不同材料或染料，并在每个像素上放置三个薄膜晶体管。晶体管用来控制象素位置的电压，并阻止液晶单元慢性漏电。</a:t>
            </a:r>
            <a:endParaRPr lang="zh-CN" altLang="en-US" sz="1800" b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/>
              <a:t>TFT-LCD</a:t>
            </a:r>
            <a:r>
              <a:rPr lang="zh-CN" altLang="en-US" sz="2400" b="1"/>
              <a:t>特点：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/>
              <a:t>屏幕反应速度快、对比度和亮度都较高、屏幕可视角度大、色彩丰富逼真、分辨率高。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1800" b="1"/>
              <a:t>在每个像素配置一个半导体开关器件，其加工工艺类似于大规模集成电路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1800" b="1"/>
              <a:t>每个像素可通过点脉冲直接控制，使每个节点相对独立，并可以连续控制，提高了反应时间，在灰度控制上也可以做到非常精确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/>
              <a:t>目前最好的</a:t>
            </a:r>
            <a:r>
              <a:rPr lang="en-US" altLang="zh-CN" sz="2000" b="1"/>
              <a:t>LCD</a:t>
            </a:r>
            <a:r>
              <a:rPr lang="zh-CN" altLang="en-US" sz="2000" b="1"/>
              <a:t>彩色显示设备之一，桌面型 </a:t>
            </a:r>
            <a:r>
              <a:rPr lang="en-US" altLang="zh-CN" sz="2000" b="1"/>
              <a:t>LCD</a:t>
            </a:r>
            <a:r>
              <a:rPr lang="zh-CN" altLang="en-US" sz="2000" b="1"/>
              <a:t>显示器和笔记本电脑显示屏的主流显示设备。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C88582C-4D50-2FC1-0F20-C6035451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52DFA92-7AEB-41ED-82ED-9706A9DBC7BF}" type="slidenum">
              <a:rPr lang="zh-CN" altLang="en-US" smtClean="0"/>
              <a:pPr eaLnBrk="1" hangingPunct="1">
                <a:defRPr/>
              </a:pPr>
              <a:t>28</a:t>
            </a:fld>
            <a:endParaRPr lang="en-US" altLang="zh-CN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B7AEA2A3-F5CF-78C1-5E69-D1C6FE463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LCD</a:t>
            </a:r>
            <a:r>
              <a:rPr lang="zh-CN" altLang="en-US"/>
              <a:t>显示器（</a:t>
            </a:r>
            <a:r>
              <a:rPr lang="en-US" altLang="zh-CN"/>
              <a:t>3/6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C78FA620-096C-EAEC-9B44-B6F96681D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496300" cy="2735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/>
              <a:t>每个像素含有</a:t>
            </a:r>
            <a:r>
              <a:rPr lang="en-US" altLang="zh-CN" sz="2400" b="1"/>
              <a:t>3</a:t>
            </a:r>
            <a:r>
              <a:rPr lang="zh-CN" altLang="en-US" sz="2400" b="1"/>
              <a:t>个亚像素（对应</a:t>
            </a:r>
            <a:r>
              <a:rPr lang="en-US" altLang="zh-CN" sz="2400" b="1"/>
              <a:t>RGB 3</a:t>
            </a:r>
            <a:r>
              <a:rPr lang="zh-CN" altLang="en-US" sz="2400" b="1"/>
              <a:t>原色），每个亚像素由一个</a:t>
            </a:r>
            <a:r>
              <a:rPr lang="en-US" altLang="zh-CN" sz="2400" b="1"/>
              <a:t>TFT</a:t>
            </a:r>
            <a:r>
              <a:rPr lang="zh-CN" altLang="en-US" sz="2400" b="1"/>
              <a:t>元器件控制</a:t>
            </a:r>
          </a:p>
          <a:p>
            <a:pPr eaLnBrk="1" hangingPunct="1">
              <a:defRPr/>
            </a:pPr>
            <a:r>
              <a:rPr lang="zh-CN" altLang="en-US" sz="2400" b="1"/>
              <a:t>在每个像素上分别设置一个开关元件</a:t>
            </a:r>
            <a:r>
              <a:rPr lang="en-US" altLang="zh-CN" sz="2400" b="1"/>
              <a:t>(TFT</a:t>
            </a:r>
            <a:r>
              <a:rPr lang="zh-CN" altLang="en-US" sz="2400" b="1"/>
              <a:t>器件</a:t>
            </a:r>
            <a:r>
              <a:rPr lang="en-US" altLang="zh-CN" sz="2400" b="1"/>
              <a:t>)</a:t>
            </a:r>
            <a:r>
              <a:rPr lang="zh-CN" altLang="en-US" sz="2400" b="1"/>
              <a:t>，进行选择性的驱动矩阵中的各个像素，能够以更高分辨率和更高清晰度显示画面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5C242-08C5-256B-07A1-23B1B85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D52BF15-391F-4489-8797-37A142ACF545}" type="slidenum">
              <a:rPr lang="zh-CN" altLang="en-US" smtClean="0"/>
              <a:pPr eaLnBrk="1" hangingPunct="1">
                <a:defRPr/>
              </a:pPr>
              <a:t>29</a:t>
            </a:fld>
            <a:endParaRPr lang="en-US" altLang="zh-CN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CC9CE81A-D899-2DFF-33C7-C78DD075C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LCD</a:t>
            </a:r>
            <a:r>
              <a:rPr lang="zh-CN" altLang="en-US"/>
              <a:t>显示器（</a:t>
            </a:r>
            <a:r>
              <a:rPr lang="en-US" altLang="zh-CN"/>
              <a:t>4/6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5F117FA9-A9FA-0059-A415-F206B53EB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535987" cy="5516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/>
              <a:t>两块玻璃板之间的液晶具有两个特性系数：</a:t>
            </a:r>
          </a:p>
          <a:p>
            <a:pPr lvl="1" eaLnBrk="1" hangingPunct="1">
              <a:defRPr/>
            </a:pPr>
            <a:r>
              <a:rPr lang="zh-CN" altLang="en-US" sz="2400" b="1" dirty="0"/>
              <a:t>介电系数：</a:t>
            </a:r>
          </a:p>
          <a:p>
            <a:pPr lvl="2" eaLnBrk="1" hangingPunct="1">
              <a:defRPr/>
            </a:pPr>
            <a:r>
              <a:rPr lang="zh-CN" altLang="en-US" sz="2000" b="1" dirty="0"/>
              <a:t>液晶受电场的影响决定液晶分子转向的特性</a:t>
            </a:r>
          </a:p>
          <a:p>
            <a:pPr lvl="1" eaLnBrk="1" hangingPunct="1">
              <a:defRPr/>
            </a:pPr>
            <a:r>
              <a:rPr lang="zh-CN" altLang="en-US" sz="2400" b="1" dirty="0"/>
              <a:t>折射系数：</a:t>
            </a:r>
          </a:p>
          <a:p>
            <a:pPr lvl="2" eaLnBrk="1" hangingPunct="1">
              <a:defRPr/>
            </a:pPr>
            <a:r>
              <a:rPr lang="zh-CN" altLang="en-US" sz="2000" b="1" dirty="0"/>
              <a:t>光线穿透液晶时影响光线行进路线的重要参数</a:t>
            </a:r>
          </a:p>
          <a:p>
            <a:pPr eaLnBrk="1" hangingPunct="1">
              <a:defRPr/>
            </a:pPr>
            <a:r>
              <a:rPr lang="zh-CN" altLang="en-US" sz="2800" b="1" dirty="0"/>
              <a:t>利用液晶本身的这些特性</a:t>
            </a:r>
            <a:r>
              <a:rPr lang="en-US" altLang="zh-CN" sz="2800" b="1" dirty="0"/>
              <a:t>, </a:t>
            </a:r>
            <a:r>
              <a:rPr lang="zh-CN" altLang="en-US" sz="2800" b="1" dirty="0"/>
              <a:t>适当的利用电压来控制液晶分子的转动，进而影响光线的行进方向</a:t>
            </a:r>
            <a:r>
              <a:rPr lang="en-US" altLang="zh-CN" sz="2800" b="1" dirty="0"/>
              <a:t>, </a:t>
            </a:r>
            <a:r>
              <a:rPr lang="zh-CN" altLang="en-US" sz="2800" b="1" dirty="0"/>
              <a:t>来形成不同的灰阶</a:t>
            </a:r>
            <a:r>
              <a:rPr lang="en-US" altLang="zh-CN" sz="2800" b="1" dirty="0"/>
              <a:t>, </a:t>
            </a:r>
            <a:r>
              <a:rPr lang="zh-CN" altLang="en-US" sz="2800" b="1" dirty="0"/>
              <a:t>作为显示影像的工具 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967B1-D3E7-1CD2-27A1-1FBA9F0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10D7228-971B-4357-BD1B-06ACE7B81A09}" type="slidenum">
              <a:rPr lang="zh-CN" altLang="en-US" smtClean="0"/>
              <a:pPr eaLnBrk="1" hangingPunct="1">
                <a:defRPr/>
              </a:pPr>
              <a:t>3</a:t>
            </a:fld>
            <a:endParaRPr lang="en-US" altLang="zh-CN"/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CDD8D664-AF60-8828-AEEB-FA1412E761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38" y="908050"/>
            <a:ext cx="8642350" cy="57610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i="1" u="sng"/>
              <a:t>图形处理器</a:t>
            </a:r>
          </a:p>
          <a:p>
            <a:pPr lvl="1" eaLnBrk="1" hangingPunct="1">
              <a:defRPr/>
            </a:pPr>
            <a:r>
              <a:rPr lang="zh-CN" altLang="en-US" sz="2400" b="1"/>
              <a:t>俗称</a:t>
            </a:r>
            <a:r>
              <a:rPr lang="zh-CN" altLang="en-US" sz="2400" b="1" i="1" u="sng"/>
              <a:t>显卡</a:t>
            </a:r>
          </a:p>
          <a:p>
            <a:pPr lvl="1" eaLnBrk="1" hangingPunct="1">
              <a:defRPr/>
            </a:pPr>
            <a:r>
              <a:rPr lang="en-US" altLang="zh-CN" sz="2400" b="1"/>
              <a:t>CGA  EGA  VGA  </a:t>
            </a:r>
          </a:p>
          <a:p>
            <a:pPr lvl="1" eaLnBrk="1" hangingPunct="1">
              <a:defRPr/>
            </a:pPr>
            <a:r>
              <a:rPr lang="en-US" altLang="zh-CN" sz="2400" b="1"/>
              <a:t>TVGA SVGA  </a:t>
            </a:r>
          </a:p>
          <a:p>
            <a:pPr lvl="1" eaLnBrk="1" hangingPunct="1">
              <a:defRPr/>
            </a:pPr>
            <a:r>
              <a:rPr lang="en-US" altLang="zh-CN" sz="2400" b="1"/>
              <a:t>XGA  SXGA</a:t>
            </a:r>
            <a:endParaRPr lang="zh-CN" altLang="en-US" sz="2400" b="1" i="1" u="sng"/>
          </a:p>
          <a:p>
            <a:pPr lvl="1" eaLnBrk="1" hangingPunct="1">
              <a:defRPr/>
            </a:pPr>
            <a:r>
              <a:rPr lang="zh-CN" altLang="en-US" sz="2400" b="1"/>
              <a:t>现在开发新型显卡把注意力都集中在散热上，同时寻找散热性能更好的材料</a:t>
            </a:r>
          </a:p>
          <a:p>
            <a:pPr eaLnBrk="1" hangingPunct="1">
              <a:defRPr/>
            </a:pPr>
            <a:r>
              <a:rPr lang="zh-CN" altLang="en-US" sz="2800" b="1" i="1" u="sng"/>
              <a:t>显示主芯片</a:t>
            </a:r>
          </a:p>
          <a:p>
            <a:pPr lvl="1" eaLnBrk="1" hangingPunct="1">
              <a:defRPr/>
            </a:pPr>
            <a:r>
              <a:rPr lang="zh-CN" altLang="en-US" sz="2400" b="1"/>
              <a:t>显卡的心脏，俗称</a:t>
            </a:r>
            <a:r>
              <a:rPr lang="en-US" altLang="zh-CN" sz="2400" b="1" i="1" u="sng"/>
              <a:t>GPU</a:t>
            </a:r>
            <a:r>
              <a:rPr lang="en-US" altLang="zh-CN" sz="2400" b="1"/>
              <a:t> </a:t>
            </a:r>
          </a:p>
          <a:p>
            <a:pPr lvl="1" eaLnBrk="1" hangingPunct="1">
              <a:defRPr/>
            </a:pPr>
            <a:r>
              <a:rPr lang="zh-CN" altLang="en-US" sz="2400" b="1"/>
              <a:t>代替</a:t>
            </a:r>
            <a:r>
              <a:rPr lang="en-US" altLang="zh-CN" sz="2400" b="1"/>
              <a:t>CPU</a:t>
            </a:r>
            <a:r>
              <a:rPr lang="zh-CN" altLang="en-US" sz="2400" b="1"/>
              <a:t>完成部分图形处理功能，扫描转换、                 几何变换、裁剪、光栅操作、纹理映射等等</a:t>
            </a:r>
          </a:p>
          <a:p>
            <a:pPr lvl="1" eaLnBrk="1" hangingPunct="1">
              <a:defRPr/>
            </a:pPr>
            <a:r>
              <a:rPr lang="zh-CN" altLang="en-US" sz="2400" b="1"/>
              <a:t>各图形函数基本上都集成在这里</a:t>
            </a:r>
          </a:p>
        </p:txBody>
      </p:sp>
      <p:pic>
        <p:nvPicPr>
          <p:cNvPr id="8196" name="Picture 4" descr="card">
            <a:extLst>
              <a:ext uri="{FF2B5EF4-FFF2-40B4-BE49-F238E27FC236}">
                <a16:creationId xmlns:a16="http://schemas.microsoft.com/office/drawing/2014/main" id="{C3526D40-1E02-AE5D-0142-978D2822B13E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436563"/>
            <a:ext cx="5184775" cy="2489200"/>
          </a:xfrm>
          <a:noFill/>
        </p:spPr>
      </p:pic>
      <p:sp>
        <p:nvSpPr>
          <p:cNvPr id="8197" name="AutoShape 13">
            <a:extLst>
              <a:ext uri="{FF2B5EF4-FFF2-40B4-BE49-F238E27FC236}">
                <a16:creationId xmlns:a16="http://schemas.microsoft.com/office/drawing/2014/main" id="{D6734934-D5AD-ED5A-3D19-F6F46CAE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989138"/>
            <a:ext cx="1295400" cy="431800"/>
          </a:xfrm>
          <a:prstGeom prst="wedgeRectCallout">
            <a:avLst>
              <a:gd name="adj1" fmla="val -37500"/>
              <a:gd name="adj2" fmla="val -1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/>
              <a:t>早期没有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1B0E796-1350-E173-AC5B-7CD7AD67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E5FCC12-7D80-460E-8CDF-3E97EB43B373}" type="slidenum">
              <a:rPr lang="zh-CN" altLang="en-US" smtClean="0"/>
              <a:pPr eaLnBrk="1" hangingPunct="1">
                <a:defRPr/>
              </a:pPr>
              <a:t>30</a:t>
            </a:fld>
            <a:endParaRPr lang="en-US" altLang="zh-CN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B4A20116-A8EC-54D1-19B7-B958C51E3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chemeClr val="tx1"/>
                </a:solidFill>
              </a:rPr>
              <a:t>LCD</a:t>
            </a:r>
            <a:r>
              <a:rPr lang="zh-CN" altLang="en-US">
                <a:solidFill>
                  <a:schemeClr val="tx1"/>
                </a:solidFill>
              </a:rPr>
              <a:t>显示器（</a:t>
            </a:r>
            <a:r>
              <a:rPr lang="en-US" altLang="zh-CN">
                <a:solidFill>
                  <a:schemeClr val="tx1"/>
                </a:solidFill>
              </a:rPr>
              <a:t>5/6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F4CDB447-64BD-D192-37B7-37B78EA56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5693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/>
              <a:t>基本技术指标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i="1" u="sng"/>
              <a:t>可视角度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指左右两边的可视最大角度相加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i="1" u="sng"/>
              <a:t>点距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两个液晶颗粒（光点）之间的距离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i="1" u="sng"/>
              <a:t>分辨率</a:t>
            </a:r>
            <a:r>
              <a:rPr lang="zh-CN" altLang="en-US" b="1"/>
              <a:t>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指其真实分辨率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/>
              <a:t>比如</a:t>
            </a:r>
            <a:r>
              <a:rPr lang="en-US" altLang="zh-CN" b="1"/>
              <a:t>1024×768</a:t>
            </a:r>
            <a:r>
              <a:rPr lang="zh-CN" altLang="en-US" b="1"/>
              <a:t>的含义就是指该液晶显示器含有</a:t>
            </a:r>
            <a:r>
              <a:rPr lang="en-US" altLang="zh-CN" b="1"/>
              <a:t>1024×768</a:t>
            </a:r>
            <a:r>
              <a:rPr lang="zh-CN" altLang="en-US" b="1"/>
              <a:t>个液晶颗粒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9A395EF-DD2D-6542-2807-30139CBF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4A711A-00E7-428B-97C3-F7EB7D6C55AE}" type="slidenum">
              <a:rPr lang="zh-CN" altLang="en-US" smtClean="0"/>
              <a:pPr eaLnBrk="1" hangingPunct="1">
                <a:defRPr/>
              </a:pPr>
              <a:t>31</a:t>
            </a:fld>
            <a:endParaRPr lang="en-US" altLang="zh-CN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2661D4D0-0836-367B-1C88-D27D2EE46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LCD</a:t>
            </a:r>
            <a:r>
              <a:rPr lang="zh-CN" altLang="en-US"/>
              <a:t>显示器（</a:t>
            </a:r>
            <a:r>
              <a:rPr lang="en-US" altLang="zh-CN"/>
              <a:t>6/6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4963BE6B-830F-F943-2D54-03A79B611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1981200"/>
            <a:ext cx="8893175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显示效果有差距</a:t>
            </a:r>
          </a:p>
          <a:p>
            <a:pPr eaLnBrk="1" hangingPunct="1">
              <a:defRPr/>
            </a:pPr>
            <a:r>
              <a:rPr lang="zh-CN" altLang="en-US" b="1"/>
              <a:t>但有后来居上之势 </a:t>
            </a:r>
          </a:p>
          <a:p>
            <a:pPr lvl="1" eaLnBrk="1" hangingPunct="1">
              <a:defRPr/>
            </a:pPr>
            <a:r>
              <a:rPr lang="zh-CN" altLang="en-US" b="1"/>
              <a:t>外观小巧精致，厚度只有</a:t>
            </a:r>
            <a:r>
              <a:rPr lang="en-US" altLang="zh-CN" b="1"/>
              <a:t>6.5~8cm</a:t>
            </a:r>
            <a:r>
              <a:rPr lang="zh-CN" altLang="en-US" b="1"/>
              <a:t>左右</a:t>
            </a:r>
          </a:p>
          <a:p>
            <a:pPr lvl="1" eaLnBrk="1" hangingPunct="1">
              <a:defRPr/>
            </a:pPr>
            <a:r>
              <a:rPr lang="zh-CN" altLang="en-US" b="1"/>
              <a:t>响应速度快、无闪烁、无干扰</a:t>
            </a:r>
          </a:p>
          <a:p>
            <a:pPr lvl="1" eaLnBrk="1" hangingPunct="1">
              <a:defRPr/>
            </a:pPr>
            <a:r>
              <a:rPr lang="zh-CN" altLang="en-US" b="1"/>
              <a:t>工作电压低，功耗小，省电</a:t>
            </a:r>
          </a:p>
          <a:p>
            <a:pPr lvl="1" eaLnBrk="1" hangingPunct="1">
              <a:defRPr/>
            </a:pPr>
            <a:r>
              <a:rPr lang="zh-CN" altLang="en-US" b="1"/>
              <a:t>没有电磁辐射，对人体健康没有任何影响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CAF50-5AEF-612B-A356-46C8322E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F0917A7-0BBB-4121-A5FD-908B59EC70C8}" type="slidenum">
              <a:rPr lang="zh-CN" altLang="en-US" smtClean="0"/>
              <a:pPr eaLnBrk="1" hangingPunct="1">
                <a:defRPr/>
              </a:pPr>
              <a:t>32</a:t>
            </a:fld>
            <a:endParaRPr lang="en-US" altLang="zh-CN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88CA2D57-263A-1821-2B68-F0CF0ECC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空气等离子体显示器（</a:t>
            </a:r>
            <a:r>
              <a:rPr lang="en-US" altLang="zh-CN" b="1"/>
              <a:t>PDP</a:t>
            </a:r>
            <a:r>
              <a:rPr lang="zh-CN" altLang="en-US" b="1"/>
              <a:t>）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DD13EEA-73AE-B9DA-35D1-30007611B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2260600"/>
          </a:xfrm>
        </p:spPr>
        <p:txBody>
          <a:bodyPr/>
          <a:lstStyle/>
          <a:p>
            <a:pPr eaLnBrk="1" hangingPunct="1"/>
            <a:r>
              <a:rPr kumimoji="1" lang="zh-CN" altLang="en-US" sz="2800">
                <a:effectLst/>
              </a:rPr>
              <a:t>等离子体（</a:t>
            </a:r>
            <a:r>
              <a:rPr kumimoji="1" lang="en-US" altLang="zh-CN" sz="2800">
                <a:effectLst/>
              </a:rPr>
              <a:t>Plasma</a:t>
            </a:r>
            <a:r>
              <a:rPr kumimoji="1" lang="zh-CN" altLang="en-US" sz="2800">
                <a:effectLst/>
              </a:rPr>
              <a:t>）显示结构</a:t>
            </a:r>
          </a:p>
          <a:p>
            <a:pPr lvl="1" eaLnBrk="1" hangingPunct="1"/>
            <a:r>
              <a:rPr kumimoji="1" lang="zh-CN" altLang="en-US" sz="2400">
                <a:effectLst/>
              </a:rPr>
              <a:t>用通常包括氖气的混合气体充入两块玻璃板之间的区域</a:t>
            </a:r>
          </a:p>
          <a:p>
            <a:pPr lvl="1" eaLnBrk="1" hangingPunct="1"/>
            <a:r>
              <a:rPr kumimoji="1" lang="zh-CN" altLang="en-US" sz="2400">
                <a:effectLst/>
              </a:rPr>
              <a:t>一块玻璃板上放置一系列垂直导电带</a:t>
            </a:r>
          </a:p>
          <a:p>
            <a:pPr lvl="1" eaLnBrk="1" hangingPunct="1"/>
            <a:r>
              <a:rPr kumimoji="1" lang="zh-CN" altLang="en-US" sz="2400">
                <a:effectLst/>
              </a:rPr>
              <a:t>另一玻璃板上构造一组水平带</a:t>
            </a:r>
          </a:p>
        </p:txBody>
      </p:sp>
      <p:pic>
        <p:nvPicPr>
          <p:cNvPr id="38917" name="Picture 4" descr="214">
            <a:extLst>
              <a:ext uri="{FF2B5EF4-FFF2-40B4-BE49-F238E27FC236}">
                <a16:creationId xmlns:a16="http://schemas.microsoft.com/office/drawing/2014/main" id="{8F9D8AD8-5EC3-F1D4-D5D2-C773A492A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/>
          <a:stretch>
            <a:fillRect/>
          </a:stretch>
        </p:blipFill>
        <p:spPr bwMode="auto">
          <a:xfrm>
            <a:off x="1979712" y="3438548"/>
            <a:ext cx="4995862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A6ED6-BA38-78A9-1EAF-945C1460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0ABBAE-926C-484D-AACF-DFF6ED143872}" type="slidenum">
              <a:rPr lang="zh-CN" altLang="en-US" smtClean="0"/>
              <a:pPr eaLnBrk="1" hangingPunct="1">
                <a:defRPr/>
              </a:pPr>
              <a:t>33</a:t>
            </a:fld>
            <a:endParaRPr lang="en-US" altLang="zh-CN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16604D42-1430-AD98-B7F7-BC8BC6C71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空气等离子体显示器（</a:t>
            </a:r>
            <a:r>
              <a:rPr lang="en-US" altLang="zh-CN" b="1"/>
              <a:t>PDP</a:t>
            </a:r>
            <a:r>
              <a:rPr lang="zh-CN" altLang="en-US" b="1"/>
              <a:t>）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B0E2856-817E-7F1F-9118-C62998A0E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435975" cy="2549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800">
                <a:effectLst/>
              </a:rPr>
              <a:t>等离子体显示原理</a:t>
            </a: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2400">
                <a:effectLst/>
              </a:rPr>
              <a:t>在成对的水平和垂直导电带上施以点火电压，导致两导电带交叉点处的气体进入辉光放电的等离子区。</a:t>
            </a: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2400">
                <a:effectLst/>
              </a:rPr>
              <a:t>图形的定义被存储在刷新缓冲器</a:t>
            </a: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2400">
                <a:effectLst/>
              </a:rPr>
              <a:t>点火电压以每秒</a:t>
            </a:r>
            <a:r>
              <a:rPr kumimoji="1" lang="en-US" altLang="zh-CN" sz="2400">
                <a:effectLst/>
              </a:rPr>
              <a:t>60</a:t>
            </a:r>
            <a:r>
              <a:rPr kumimoji="1" lang="zh-CN" altLang="en-US" sz="2400">
                <a:effectLst/>
              </a:rPr>
              <a:t>次的速率，用于刷新象素位置（导电带的交叉处）</a:t>
            </a:r>
          </a:p>
          <a:p>
            <a:pPr lvl="1" eaLnBrk="1" hangingPunct="1">
              <a:lnSpc>
                <a:spcPct val="80000"/>
              </a:lnSpc>
            </a:pPr>
            <a:r>
              <a:rPr kumimoji="1" lang="zh-CN" altLang="en-US" sz="2400">
                <a:effectLst/>
              </a:rPr>
              <a:t>使用交变电流方法快速提供点火电压，可得较亮的显示</a:t>
            </a:r>
          </a:p>
        </p:txBody>
      </p:sp>
      <p:pic>
        <p:nvPicPr>
          <p:cNvPr id="39941" name="Picture 4" descr="214">
            <a:extLst>
              <a:ext uri="{FF2B5EF4-FFF2-40B4-BE49-F238E27FC236}">
                <a16:creationId xmlns:a16="http://schemas.microsoft.com/office/drawing/2014/main" id="{32FD2985-EFF2-72B0-D08B-63681A39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/>
          <a:stretch>
            <a:fillRect/>
          </a:stretch>
        </p:blipFill>
        <p:spPr bwMode="auto">
          <a:xfrm>
            <a:off x="1907704" y="3827463"/>
            <a:ext cx="4995862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CDB1-97AD-F12E-BB06-7BFA6267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302AC3-A92F-4CBB-901F-3B0D1969BF54}" type="slidenum">
              <a:rPr lang="zh-CN" altLang="en-US" smtClean="0"/>
              <a:pPr eaLnBrk="1" hangingPunct="1">
                <a:defRPr/>
              </a:pPr>
              <a:t>34</a:t>
            </a:fld>
            <a:endParaRPr lang="en-US" altLang="zh-CN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B5E769F4-E816-583F-E628-FFCE34BAF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空气等离子体显示器（</a:t>
            </a:r>
            <a:r>
              <a:rPr lang="en-US" altLang="zh-CN" b="1"/>
              <a:t>PDP</a:t>
            </a:r>
            <a:r>
              <a:rPr lang="zh-CN" altLang="en-US" b="1"/>
              <a:t>）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918F4C2F-8D64-7E41-6893-57304AA08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86738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/>
              <a:t>特点</a:t>
            </a:r>
          </a:p>
          <a:p>
            <a:pPr lvl="1" eaLnBrk="1" hangingPunct="1">
              <a:defRPr/>
            </a:pPr>
            <a:r>
              <a:rPr lang="zh-CN" altLang="en-US" sz="2400" b="1" dirty="0"/>
              <a:t>大尺寸，功耗大，质量稍差</a:t>
            </a:r>
          </a:p>
          <a:p>
            <a:pPr eaLnBrk="1" hangingPunct="1">
              <a:defRPr/>
            </a:pPr>
            <a:r>
              <a:rPr lang="zh-CN" altLang="en-US" sz="2800" b="1" dirty="0"/>
              <a:t>技术发展趋势</a:t>
            </a:r>
          </a:p>
          <a:p>
            <a:pPr lvl="1" eaLnBrk="1" hangingPunct="1">
              <a:defRPr/>
            </a:pPr>
            <a:r>
              <a:rPr lang="en-US" altLang="zh-CN" sz="2400" b="1" dirty="0"/>
              <a:t>ACPDP(</a:t>
            </a:r>
            <a:r>
              <a:rPr lang="zh-CN" altLang="en-US" sz="2400" b="1" dirty="0"/>
              <a:t>交流型</a:t>
            </a:r>
            <a:r>
              <a:rPr lang="en-US" altLang="zh-CN" sz="2400" b="1" dirty="0"/>
              <a:t>PDP)</a:t>
            </a:r>
          </a:p>
          <a:p>
            <a:pPr lvl="1" eaLnBrk="1" hangingPunct="1">
              <a:defRPr/>
            </a:pPr>
            <a:r>
              <a:rPr lang="en-US" altLang="zh-CN" sz="2400" b="1" dirty="0"/>
              <a:t>DCPDP(</a:t>
            </a:r>
            <a:r>
              <a:rPr lang="zh-CN" altLang="en-US" sz="2400" b="1" dirty="0"/>
              <a:t>直流型</a:t>
            </a:r>
            <a:r>
              <a:rPr lang="en-US" altLang="zh-CN" sz="2400" b="1" dirty="0"/>
              <a:t>PDP)</a:t>
            </a:r>
          </a:p>
          <a:p>
            <a:pPr lvl="2" eaLnBrk="1" hangingPunct="1">
              <a:defRPr/>
            </a:pPr>
            <a:r>
              <a:rPr lang="zh-CN" altLang="en-US" sz="2000" b="1" dirty="0"/>
              <a:t>显示板比</a:t>
            </a:r>
            <a:r>
              <a:rPr lang="en-US" altLang="zh-CN" sz="2000" b="1" dirty="0"/>
              <a:t>ACPDP</a:t>
            </a:r>
            <a:r>
              <a:rPr lang="zh-CN" altLang="en-US" sz="2000" b="1" dirty="0"/>
              <a:t>复杂得多</a:t>
            </a:r>
            <a:endParaRPr lang="en-US" altLang="zh-CN" sz="2000" b="1" dirty="0"/>
          </a:p>
          <a:p>
            <a:pPr lvl="2" eaLnBrk="1" hangingPunct="1">
              <a:defRPr/>
            </a:pPr>
            <a:r>
              <a:rPr lang="zh-CN" altLang="en-US" sz="2000" b="1" dirty="0"/>
              <a:t>发展大尺寸、改善彩色和灰度，使其符合</a:t>
            </a:r>
            <a:r>
              <a:rPr lang="en-US" altLang="zh-CN" sz="2000" b="1" dirty="0"/>
              <a:t>HDTV</a:t>
            </a:r>
            <a:r>
              <a:rPr lang="zh-CN" altLang="en-US" sz="2000" b="1" dirty="0"/>
              <a:t>要求</a:t>
            </a:r>
          </a:p>
          <a:p>
            <a:pPr lvl="3" eaLnBrk="1" hangingPunct="1">
              <a:defRPr/>
            </a:pPr>
            <a:r>
              <a:rPr kumimoji="1" lang="zh-CN" altLang="en-US" sz="1800" b="1" dirty="0">
                <a:effectLst/>
              </a:rPr>
              <a:t>等离子体显示技术适合于制造较大屏幕的显示器</a:t>
            </a:r>
            <a:endParaRPr lang="zh-CN" altLang="en-US" sz="1800" b="1" dirty="0"/>
          </a:p>
          <a:p>
            <a:pPr lvl="2" eaLnBrk="1" hangingPunct="1">
              <a:defRPr/>
            </a:pPr>
            <a:r>
              <a:rPr lang="zh-CN" altLang="en-US" sz="2000" b="1" dirty="0"/>
              <a:t>将面对中等尺寸屏幕的竞争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B5361F1-5395-E7DE-F915-A0405DB1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F8D1E71-07FD-4CF0-9651-038EE1D31CA5}" type="slidenum">
              <a:rPr lang="zh-CN" altLang="en-US" smtClean="0"/>
              <a:pPr eaLnBrk="1" hangingPunct="1">
                <a:defRPr/>
              </a:pPr>
              <a:t>35</a:t>
            </a:fld>
            <a:endParaRPr lang="en-US" altLang="zh-CN"/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F10896F5-B8FA-D583-4B23-A37B40FFA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/>
              <a:t>CRT</a:t>
            </a:r>
            <a:r>
              <a:rPr lang="zh-CN" altLang="en-US" b="1"/>
              <a:t>市场预测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FC745E56-51CC-E648-404C-F391F50FB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/>
              <a:t>90</a:t>
            </a:r>
            <a:r>
              <a:rPr lang="zh-CN" altLang="en-US" b="1"/>
              <a:t>年代初期，有人说</a:t>
            </a:r>
            <a:r>
              <a:rPr lang="en-US" altLang="zh-CN" b="1"/>
              <a:t>CRT</a:t>
            </a:r>
            <a:r>
              <a:rPr lang="zh-CN" altLang="en-US" b="1"/>
              <a:t>是“夕阳工业”，有的公司开始宣布停止</a:t>
            </a:r>
            <a:r>
              <a:rPr lang="en-US" altLang="zh-CN" b="1"/>
              <a:t>CRT</a:t>
            </a:r>
            <a:r>
              <a:rPr lang="zh-CN" altLang="en-US" b="1"/>
              <a:t>的研究与开发</a:t>
            </a:r>
          </a:p>
          <a:p>
            <a:pPr lvl="1" eaLnBrk="1" hangingPunct="1">
              <a:defRPr/>
            </a:pPr>
            <a:r>
              <a:rPr lang="zh-CN" altLang="en-US" b="1"/>
              <a:t>但事实并非如此，每年都有</a:t>
            </a:r>
            <a:r>
              <a:rPr lang="en-US" altLang="zh-CN" b="1"/>
              <a:t>CRT</a:t>
            </a:r>
            <a:r>
              <a:rPr lang="zh-CN" altLang="en-US" b="1"/>
              <a:t>新技术发表，各大公司仍在不遗余力地开发</a:t>
            </a:r>
            <a:r>
              <a:rPr lang="en-US" altLang="zh-CN" b="1"/>
              <a:t>CRT</a:t>
            </a:r>
          </a:p>
          <a:p>
            <a:pPr lvl="1" eaLnBrk="1" hangingPunct="1">
              <a:defRPr/>
            </a:pPr>
            <a:r>
              <a:rPr lang="en-US" altLang="zh-CN" b="1"/>
              <a:t>CRT</a:t>
            </a:r>
            <a:r>
              <a:rPr lang="zh-CN" altLang="en-US" b="1"/>
              <a:t>的每个象素的性能／价格比相对于其他显示器高得多，中屏幕显示器仍有市场</a:t>
            </a:r>
            <a:br>
              <a:rPr lang="zh-CN" altLang="en-US" b="1"/>
            </a:br>
            <a:r>
              <a:rPr lang="zh-CN" altLang="en-US" b="1"/>
              <a:t>每当</a:t>
            </a:r>
            <a:r>
              <a:rPr lang="en-US" altLang="zh-CN" b="1"/>
              <a:t>CRT</a:t>
            </a:r>
            <a:r>
              <a:rPr lang="zh-CN" altLang="en-US" b="1"/>
              <a:t>采用新技术，就能提高其附加值，就能赚钱</a:t>
            </a:r>
          </a:p>
          <a:p>
            <a:pPr lvl="1" eaLnBrk="1" hangingPunct="1">
              <a:defRPr/>
            </a:pPr>
            <a:r>
              <a:rPr lang="zh-CN" altLang="en-US" b="1"/>
              <a:t>短期内不会消失，但在小尺寸和小体积应用中将不断损失市场给平板显示器</a:t>
            </a:r>
            <a:endParaRPr lang="en-US" altLang="zh-CN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BEC210B-D2BF-FD7E-032F-8EF2F5E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BEBF736-84FD-4F32-B0C0-6466CE34A184}" type="slidenum">
              <a:rPr lang="zh-CN" altLang="en-US" smtClean="0"/>
              <a:pPr eaLnBrk="1" hangingPunct="1">
                <a:defRPr/>
              </a:pPr>
              <a:t>36</a:t>
            </a:fld>
            <a:endParaRPr lang="en-US" altLang="zh-CN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57DC4543-1AB5-3420-D767-311F32C42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/>
              <a:t>CRT</a:t>
            </a:r>
            <a:r>
              <a:rPr lang="zh-CN" altLang="en-US" b="1"/>
              <a:t>技术发展趋势</a:t>
            </a:r>
            <a:endParaRPr lang="en-US" altLang="zh-CN" b="1"/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829475FB-7AC4-0F19-9B38-E907287F5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更高分辨率、更低成本、更平屏面、更宽偏转角、更长寿命</a:t>
            </a:r>
          </a:p>
          <a:p>
            <a:pPr eaLnBrk="1" hangingPunct="1">
              <a:defRPr/>
            </a:pPr>
            <a:r>
              <a:rPr lang="zh-CN" altLang="en-US" b="1"/>
              <a:t>设计出电子束电流更强、光点更小的电子枪</a:t>
            </a:r>
          </a:p>
          <a:p>
            <a:pPr eaLnBrk="1" hangingPunct="1">
              <a:defRPr/>
            </a:pPr>
            <a:endParaRPr lang="en-US" altLang="zh-CN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EDDD898-9844-79A3-35D6-BCB5FB58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ADE23F9-BF60-4123-9080-C803D602DA04}" type="slidenum">
              <a:rPr lang="zh-CN" altLang="en-US" smtClean="0"/>
              <a:pPr eaLnBrk="1" hangingPunct="1">
                <a:defRPr/>
              </a:pPr>
              <a:t>37</a:t>
            </a:fld>
            <a:endParaRPr lang="en-US" altLang="zh-CN"/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B37C74E9-AF3B-EBA4-84AD-32C35529D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tx1"/>
                </a:solidFill>
              </a:rPr>
              <a:t>下一代显示器</a:t>
            </a:r>
            <a:br>
              <a:rPr lang="zh-CN" altLang="en-US" sz="4000" b="1" dirty="0">
                <a:solidFill>
                  <a:schemeClr val="tx1"/>
                </a:solidFill>
              </a:rPr>
            </a:br>
            <a:r>
              <a:rPr lang="en-US" altLang="zh-CN" sz="4000" b="1" dirty="0">
                <a:solidFill>
                  <a:schemeClr val="tx1"/>
                </a:solidFill>
              </a:rPr>
              <a:t>——</a:t>
            </a:r>
            <a:r>
              <a:rPr lang="zh-CN" altLang="en-US" sz="4000" b="1" dirty="0">
                <a:solidFill>
                  <a:schemeClr val="tx1"/>
                </a:solidFill>
              </a:rPr>
              <a:t>纸张型显示器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87023833-E8B9-D96F-CBE0-158F1BF20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8497888" cy="46085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i="1" u="sng"/>
              <a:t>发光聚合物技术</a:t>
            </a:r>
          </a:p>
          <a:p>
            <a:pPr lvl="1" eaLnBrk="1" hangingPunct="1">
              <a:defRPr/>
            </a:pPr>
            <a:r>
              <a:rPr lang="zh-CN" altLang="en-US" b="1"/>
              <a:t>纸张特点</a:t>
            </a:r>
            <a:r>
              <a:rPr lang="en-US" altLang="zh-CN" b="1"/>
              <a:t>——</a:t>
            </a:r>
            <a:r>
              <a:rPr lang="zh-CN" altLang="en-US" b="1"/>
              <a:t>柔韧性好，可以卷起来，携带方便，可以像纸张一样装订成“书”，形成多页显示器；</a:t>
            </a:r>
          </a:p>
          <a:p>
            <a:pPr lvl="1" eaLnBrk="1" hangingPunct="1">
              <a:defRPr/>
            </a:pPr>
            <a:r>
              <a:rPr lang="zh-CN" altLang="en-US" b="1"/>
              <a:t>显示画面具有无与伦比的清晰度；</a:t>
            </a:r>
          </a:p>
          <a:p>
            <a:pPr lvl="1" eaLnBrk="1" hangingPunct="1">
              <a:defRPr/>
            </a:pPr>
            <a:r>
              <a:rPr lang="zh-CN" altLang="en-US" b="1"/>
              <a:t>真正的平面直角。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94D2A-3E41-9AED-C901-A3B4FE28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DEF3F0A-A023-4344-AC71-52593145157E}" type="slidenum">
              <a:rPr lang="zh-CN" altLang="en-US" smtClean="0"/>
              <a:pPr eaLnBrk="1" hangingPunct="1">
                <a:defRPr/>
              </a:pPr>
              <a:t>38</a:t>
            </a:fld>
            <a:endParaRPr lang="en-US" altLang="zh-CN"/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C0931669-00BB-085F-8D23-E06AB5DCE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tx1"/>
                </a:solidFill>
              </a:rPr>
              <a:t>下一代显示器</a:t>
            </a:r>
            <a:br>
              <a:rPr lang="zh-CN" altLang="en-US" sz="4000" b="1" dirty="0">
                <a:solidFill>
                  <a:schemeClr val="tx1"/>
                </a:solidFill>
              </a:rPr>
            </a:br>
            <a:r>
              <a:rPr lang="en-US" altLang="zh-CN" sz="4000" b="1" dirty="0">
                <a:solidFill>
                  <a:schemeClr val="tx1"/>
                </a:solidFill>
              </a:rPr>
              <a:t>——</a:t>
            </a:r>
            <a:r>
              <a:rPr lang="zh-CN" altLang="en-US" sz="4000" b="1" dirty="0">
                <a:solidFill>
                  <a:schemeClr val="tx1"/>
                </a:solidFill>
              </a:rPr>
              <a:t>立体显示技术</a:t>
            </a:r>
          </a:p>
        </p:txBody>
      </p:sp>
      <p:sp>
        <p:nvSpPr>
          <p:cNvPr id="285700" name="Rectangle 4">
            <a:extLst>
              <a:ext uri="{FF2B5EF4-FFF2-40B4-BE49-F238E27FC236}">
                <a16:creationId xmlns:a16="http://schemas.microsoft.com/office/drawing/2014/main" id="{17FA48C1-0E52-43CF-2512-BE01FC18D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2D</a:t>
            </a:r>
            <a:r>
              <a:rPr lang="zh-CN" altLang="en-US" b="1" dirty="0"/>
              <a:t>图形显示器的缺陷</a:t>
            </a:r>
          </a:p>
          <a:p>
            <a:pPr lvl="1" eaLnBrk="1" hangingPunct="1">
              <a:defRPr/>
            </a:pPr>
            <a:r>
              <a:rPr lang="zh-CN" altLang="en-US" dirty="0"/>
              <a:t>采用平行投影，失去了真实感</a:t>
            </a:r>
          </a:p>
          <a:p>
            <a:pPr lvl="1" eaLnBrk="1" hangingPunct="1">
              <a:defRPr/>
            </a:pPr>
            <a:r>
              <a:rPr lang="zh-CN" altLang="en-US" dirty="0"/>
              <a:t>采用透视投影，又无法进行测量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b="1" dirty="0"/>
              <a:t>裸眼立体显示器</a:t>
            </a:r>
            <a:endParaRPr lang="zh-CN" altLang="en-US" dirty="0"/>
          </a:p>
        </p:txBody>
      </p:sp>
      <p:pic>
        <p:nvPicPr>
          <p:cNvPr id="45061" name="图片 2">
            <a:extLst>
              <a:ext uri="{FF2B5EF4-FFF2-40B4-BE49-F238E27FC236}">
                <a16:creationId xmlns:a16="http://schemas.microsoft.com/office/drawing/2014/main" id="{A04E1A2C-AFDD-5B45-DE0B-CBF75A84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000500"/>
            <a:ext cx="3579812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747DC-44E7-1EBC-55A7-383663A2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F3DAFE8-6CE5-4D2E-AB0E-02F630C3A357}" type="slidenum">
              <a:rPr lang="zh-CN" altLang="en-US" smtClean="0"/>
              <a:pPr eaLnBrk="1" hangingPunct="1">
                <a:defRPr/>
              </a:pPr>
              <a:t>39</a:t>
            </a:fld>
            <a:endParaRPr lang="en-US" altLang="zh-CN"/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E7D9C141-8371-1411-F686-269B2EDBC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tx1"/>
                </a:solidFill>
              </a:rPr>
              <a:t>下一代显示器</a:t>
            </a:r>
            <a:br>
              <a:rPr lang="zh-CN" altLang="en-US" sz="4000" b="1" dirty="0">
                <a:solidFill>
                  <a:schemeClr val="tx1"/>
                </a:solidFill>
              </a:rPr>
            </a:br>
            <a:r>
              <a:rPr lang="en-US" altLang="zh-CN" sz="4000" b="1" dirty="0">
                <a:solidFill>
                  <a:schemeClr val="tx1"/>
                </a:solidFill>
              </a:rPr>
              <a:t>——</a:t>
            </a:r>
            <a:r>
              <a:rPr lang="zh-CN" altLang="en-US" sz="4000" b="1" dirty="0">
                <a:solidFill>
                  <a:schemeClr val="tx1"/>
                </a:solidFill>
              </a:rPr>
              <a:t>立体显示技术</a:t>
            </a:r>
          </a:p>
        </p:txBody>
      </p:sp>
      <p:sp>
        <p:nvSpPr>
          <p:cNvPr id="285700" name="Rectangle 4">
            <a:extLst>
              <a:ext uri="{FF2B5EF4-FFF2-40B4-BE49-F238E27FC236}">
                <a16:creationId xmlns:a16="http://schemas.microsoft.com/office/drawing/2014/main" id="{C28E0C46-E9FC-F4FB-1BF6-BCAC95AF5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/>
              <a:t>2D</a:t>
            </a:r>
            <a:r>
              <a:rPr lang="zh-CN" altLang="en-US" b="1"/>
              <a:t>图形显示器的缺陷</a:t>
            </a:r>
          </a:p>
          <a:p>
            <a:pPr lvl="1" eaLnBrk="1" hangingPunct="1">
              <a:defRPr/>
            </a:pPr>
            <a:r>
              <a:rPr lang="zh-CN" altLang="en-US"/>
              <a:t>采用平行投影，失去了真实感</a:t>
            </a:r>
          </a:p>
          <a:p>
            <a:pPr lvl="1" eaLnBrk="1" hangingPunct="1">
              <a:defRPr/>
            </a:pPr>
            <a:r>
              <a:rPr lang="zh-CN" altLang="en-US"/>
              <a:t>采用透视投影，又无法进行测量</a:t>
            </a:r>
          </a:p>
          <a:p>
            <a:pPr eaLnBrk="1" hangingPunct="1">
              <a:defRPr/>
            </a:pPr>
            <a:r>
              <a:rPr lang="en-US" altLang="zh-CN"/>
              <a:t>2005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月，</a:t>
            </a:r>
            <a:r>
              <a:rPr lang="en-US" altLang="zh-CN">
                <a:latin typeface="Times New Roman" pitchFamily="18" charset="0"/>
              </a:rPr>
              <a:t>IO2 Technology</a:t>
            </a:r>
            <a:r>
              <a:rPr lang="zh-CN" altLang="en-US"/>
              <a:t>推出了世界首款</a:t>
            </a:r>
            <a:r>
              <a:rPr lang="zh-CN" altLang="en-US" b="1"/>
              <a:t>交互式</a:t>
            </a:r>
            <a:r>
              <a:rPr lang="en-US" altLang="zh-CN" b="1"/>
              <a:t>3D</a:t>
            </a:r>
            <a:r>
              <a:rPr lang="zh-CN" altLang="en-US" b="1"/>
              <a:t>显示器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A0E18DF0-3981-EE91-ABAE-8AE45986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FBC09FF-CF4E-474F-A041-538E6606AB61}" type="slidenum">
              <a:rPr lang="zh-CN" altLang="en-US" smtClean="0"/>
              <a:pPr eaLnBrk="1" hangingPunct="1">
                <a:defRPr/>
              </a:pPr>
              <a:t>4</a:t>
            </a:fld>
            <a:endParaRPr lang="en-US" altLang="zh-CN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01BB570E-2E01-6C81-E242-396C734984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338" y="2420938"/>
            <a:ext cx="8642350" cy="4248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i="1" u="sng"/>
              <a:t>RAMDAC</a:t>
            </a:r>
          </a:p>
          <a:p>
            <a:pPr lvl="1" eaLnBrk="1" hangingPunct="1">
              <a:defRPr/>
            </a:pPr>
            <a:r>
              <a:rPr lang="zh-CN" altLang="en-US" sz="2400" b="1" i="1" u="sng"/>
              <a:t>视频存储数字模拟转换器</a:t>
            </a:r>
          </a:p>
          <a:p>
            <a:pPr lvl="1" eaLnBrk="1" hangingPunct="1">
              <a:defRPr/>
            </a:pPr>
            <a:r>
              <a:rPr lang="zh-CN" altLang="en-US" sz="2400" b="1"/>
              <a:t>在视频处理中，把二进制的数字转换成为和显示器相适应的模拟信号   </a:t>
            </a:r>
          </a:p>
          <a:p>
            <a:pPr eaLnBrk="1" hangingPunct="1">
              <a:defRPr/>
            </a:pPr>
            <a:r>
              <a:rPr lang="zh-CN" altLang="en-US" sz="2800" b="1" i="1" u="sng"/>
              <a:t>显存</a:t>
            </a:r>
          </a:p>
          <a:p>
            <a:pPr lvl="1" eaLnBrk="1" hangingPunct="1">
              <a:defRPr/>
            </a:pPr>
            <a:r>
              <a:rPr lang="zh-CN" altLang="en-US" sz="2400" b="1"/>
              <a:t>存储将要显示的图形信息</a:t>
            </a:r>
          </a:p>
          <a:p>
            <a:pPr lvl="1" eaLnBrk="1" hangingPunct="1">
              <a:defRPr/>
            </a:pPr>
            <a:r>
              <a:rPr lang="zh-CN" altLang="en-US" sz="2400" b="1"/>
              <a:t>保存图形运算的中间数据</a:t>
            </a:r>
          </a:p>
          <a:p>
            <a:pPr lvl="1" eaLnBrk="1" hangingPunct="1">
              <a:defRPr/>
            </a:pPr>
            <a:r>
              <a:rPr lang="zh-CN" altLang="en-US" sz="2400" b="1"/>
              <a:t>它与显示主芯片的关系，就像计算机的内存之于</a:t>
            </a:r>
            <a:r>
              <a:rPr lang="en-US" altLang="zh-CN" sz="2400" b="1"/>
              <a:t>CPU</a:t>
            </a:r>
            <a:r>
              <a:rPr lang="zh-CN" altLang="en-US" sz="2400" b="1"/>
              <a:t>一样 </a:t>
            </a:r>
          </a:p>
        </p:txBody>
      </p:sp>
      <p:pic>
        <p:nvPicPr>
          <p:cNvPr id="9220" name="Picture 3" descr="card">
            <a:extLst>
              <a:ext uri="{FF2B5EF4-FFF2-40B4-BE49-F238E27FC236}">
                <a16:creationId xmlns:a16="http://schemas.microsoft.com/office/drawing/2014/main" id="{534BEA77-6A4F-B250-411B-021F01DD8166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436563"/>
            <a:ext cx="5184775" cy="2489200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104B082-4CA7-6906-98E1-0E563BDD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356D2B9-5C01-4758-9F25-47FB37568D24}" type="slidenum">
              <a:rPr lang="zh-CN" altLang="en-US" smtClean="0"/>
              <a:pPr eaLnBrk="1" hangingPunct="1">
                <a:defRPr/>
              </a:pPr>
              <a:t>40</a:t>
            </a:fld>
            <a:endParaRPr lang="en-US" altLang="zh-CN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39F4A5AF-8660-B2BF-11F3-5CA2F091E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>
                <a:solidFill>
                  <a:schemeClr val="tx1"/>
                </a:solidFill>
              </a:rPr>
              <a:t>下一代显示器</a:t>
            </a:r>
            <a:br>
              <a:rPr lang="zh-CN" altLang="en-US" sz="4000" b="1" dirty="0">
                <a:solidFill>
                  <a:schemeClr val="tx1"/>
                </a:solidFill>
              </a:rPr>
            </a:br>
            <a:r>
              <a:rPr lang="en-US" altLang="zh-CN" sz="4000" b="1" dirty="0">
                <a:solidFill>
                  <a:schemeClr val="tx1"/>
                </a:solidFill>
              </a:rPr>
              <a:t>——3D</a:t>
            </a:r>
            <a:r>
              <a:rPr lang="zh-CN" altLang="en-US" sz="4000" b="1" dirty="0">
                <a:solidFill>
                  <a:schemeClr val="tx1"/>
                </a:solidFill>
              </a:rPr>
              <a:t>显示器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FABB78E8-6133-302E-CA4E-307D1AA36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557338"/>
            <a:ext cx="8678863" cy="3197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b="1" i="1" u="sng" dirty="0"/>
              <a:t>3D</a:t>
            </a:r>
            <a:r>
              <a:rPr lang="zh-CN" altLang="en-US" sz="2800" b="1" i="1" u="sng" dirty="0"/>
              <a:t>显示器</a:t>
            </a:r>
            <a:r>
              <a:rPr lang="en-US" altLang="zh-CN" sz="2800" b="1" i="1" u="sng" dirty="0" err="1"/>
              <a:t>HelioDisplay</a:t>
            </a:r>
            <a:endParaRPr lang="en-US" altLang="zh-CN" sz="2800" b="1" i="1" u="sng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通过激光在空气中进行</a:t>
            </a:r>
            <a:r>
              <a:rPr lang="en-US" altLang="zh-CN" sz="2400" b="1" dirty="0"/>
              <a:t>3D</a:t>
            </a:r>
            <a:r>
              <a:rPr lang="zh-CN" altLang="en-US" sz="2400" b="1" dirty="0"/>
              <a:t>图像显示，可接受的视频输入来源可为电脑、电视和</a:t>
            </a:r>
            <a:r>
              <a:rPr lang="en-US" altLang="zh-CN" sz="2400" b="1" dirty="0"/>
              <a:t>DVD</a:t>
            </a:r>
            <a:r>
              <a:rPr lang="zh-CN" altLang="en-US" sz="2400" b="1" dirty="0"/>
              <a:t>等设备。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用户能通过手指与显示器达到交互控制。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不需显示屏和投影底片，在空气中直接显示三维物体影像。  </a:t>
            </a:r>
          </a:p>
        </p:txBody>
      </p:sp>
      <p:pic>
        <p:nvPicPr>
          <p:cNvPr id="47109" name="Picture 4" descr="f5abc272-cd44-43fe-9172-3a43a8c8ff9e4501200">
            <a:extLst>
              <a:ext uri="{FF2B5EF4-FFF2-40B4-BE49-F238E27FC236}">
                <a16:creationId xmlns:a16="http://schemas.microsoft.com/office/drawing/2014/main" id="{75B0AC7A-A37F-EC85-0EC6-1B9C81F0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022725"/>
            <a:ext cx="36004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7" descr="3d显示器1">
            <a:extLst>
              <a:ext uri="{FF2B5EF4-FFF2-40B4-BE49-F238E27FC236}">
                <a16:creationId xmlns:a16="http://schemas.microsoft.com/office/drawing/2014/main" id="{8FCFDFE2-1E53-5AE0-7303-1A64984B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532313"/>
            <a:ext cx="4643437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AD85D-0836-EBDC-56D3-607CDB23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7F70AA0-C8A2-4DFD-AF40-73AEC0FC3BD5}" type="slidenum">
              <a:rPr lang="zh-CN" altLang="en-US" smtClean="0"/>
              <a:pPr eaLnBrk="1" hangingPunct="1">
                <a:defRPr/>
              </a:pPr>
              <a:t>5</a:t>
            </a:fld>
            <a:endParaRPr lang="en-US" altLang="zh-CN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8AE1DD2-37B3-0EF9-51A4-262A84650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404813"/>
            <a:ext cx="8748713" cy="1800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i="1" u="sng"/>
              <a:t>帧缓冲存储器</a:t>
            </a:r>
            <a:r>
              <a:rPr lang="zh-CN" altLang="en-US" sz="2800" b="1"/>
              <a:t>（</a:t>
            </a:r>
            <a:r>
              <a:rPr lang="en-US" altLang="zh-CN" sz="2800" b="1"/>
              <a:t>Frame Buffer)</a:t>
            </a:r>
          </a:p>
          <a:p>
            <a:pPr lvl="1" eaLnBrk="1" hangingPunct="1">
              <a:defRPr/>
            </a:pPr>
            <a:r>
              <a:rPr lang="zh-CN" altLang="en-US" sz="2400" b="1"/>
              <a:t>作用：存储屏幕上像素的颜色值</a:t>
            </a:r>
          </a:p>
          <a:p>
            <a:pPr lvl="1" eaLnBrk="1" hangingPunct="1">
              <a:defRPr/>
            </a:pPr>
            <a:r>
              <a:rPr lang="zh-CN" altLang="en-US" sz="2400" b="1"/>
              <a:t>也称刷新存储器(</a:t>
            </a:r>
            <a:r>
              <a:rPr lang="en-US" altLang="zh-CN" sz="2400" b="1"/>
              <a:t>Refreshing Buffer)</a:t>
            </a:r>
            <a:endParaRPr lang="zh-CN" altLang="en-US" sz="2400" b="1"/>
          </a:p>
          <a:p>
            <a:pPr lvl="1" eaLnBrk="1" hangingPunct="1">
              <a:defRPr/>
            </a:pPr>
            <a:r>
              <a:rPr lang="zh-CN" altLang="en-US" sz="2400" b="1"/>
              <a:t>简称帧缓冲器，俗称</a:t>
            </a:r>
            <a:r>
              <a:rPr lang="zh-CN" altLang="en-US" sz="2400" b="1" i="1" u="sng"/>
              <a:t>显存</a:t>
            </a:r>
          </a:p>
        </p:txBody>
      </p:sp>
      <p:pic>
        <p:nvPicPr>
          <p:cNvPr id="10244" name="Picture 4" descr="1p23">
            <a:extLst>
              <a:ext uri="{FF2B5EF4-FFF2-40B4-BE49-F238E27FC236}">
                <a16:creationId xmlns:a16="http://schemas.microsoft.com/office/drawing/2014/main" id="{0457F830-DCBA-E90D-B304-D1380D6D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06650"/>
            <a:ext cx="56165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>
            <a:extLst>
              <a:ext uri="{FF2B5EF4-FFF2-40B4-BE49-F238E27FC236}">
                <a16:creationId xmlns:a16="http://schemas.microsoft.com/office/drawing/2014/main" id="{BF323094-33D7-5BDC-346A-06A25A64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97425"/>
            <a:ext cx="8424863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Times New Roman" panose="02020603050405020304" pitchFamily="18" charset="0"/>
              </a:rPr>
              <a:t>帧缓存中单元数目与显示器上像素的数目相同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Times New Roman" panose="02020603050405020304" pitchFamily="18" charset="0"/>
              </a:rPr>
              <a:t>单元与像素一一对应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Times New Roman" panose="02020603050405020304" pitchFamily="18" charset="0"/>
              </a:rPr>
              <a:t>各单元的数值决定了其对应像素的颜色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Times New Roman" panose="02020603050405020304" pitchFamily="18" charset="0"/>
              </a:rPr>
              <a:t>显示颜色的种类与帧缓存中每个单元的位数有关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4DF2E8E-7F43-BB54-4D50-6979B30D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3B1CC9-D9FA-47A1-BF18-788C92828447}" type="slidenum">
              <a:rPr lang="zh-CN" altLang="en-US" smtClean="0"/>
              <a:pPr eaLnBrk="1" hangingPunct="1">
                <a:defRPr/>
              </a:pPr>
              <a:t>6</a:t>
            </a:fld>
            <a:endParaRPr lang="en-US" altLang="zh-CN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72CE9B27-1A1A-524C-5299-6248C26B8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5975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i="1" u="sng"/>
              <a:t>视频控制器（显示控制器）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/>
              <a:t>作用：</a:t>
            </a:r>
            <a:r>
              <a:rPr lang="zh-CN" altLang="en-US" sz="2400" b="1"/>
              <a:t>控制图形的显示，建立帧缓存与屏幕像素之间的一一对应关系，负责按固定刷新频率和扫描顺序</a:t>
            </a:r>
            <a:r>
              <a:rPr lang="zh-CN" altLang="en-US" sz="2800" b="1"/>
              <a:t>刷新</a:t>
            </a:r>
            <a:r>
              <a:rPr lang="zh-CN" altLang="en-US" sz="2400" b="1"/>
              <a:t>屏幕图形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/>
              <a:t>逻辑结构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sz="2000" b="1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sz="2000" b="1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sz="2000" b="1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sz="2000" b="1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sz="2000" b="1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sz="2000" b="1"/>
          </a:p>
          <a:p>
            <a:pPr lvl="2" eaLnBrk="1" hangingPunct="1">
              <a:lnSpc>
                <a:spcPct val="90000"/>
              </a:lnSpc>
              <a:defRPr/>
            </a:pPr>
            <a:endParaRPr lang="zh-CN" altLang="en-US" sz="2000" b="1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/>
              <a:t>工作原理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b="1"/>
              <a:t>刷新周期开始，光栅扫描发生器置</a:t>
            </a:r>
            <a:r>
              <a:rPr lang="en-US" altLang="zh-CN" sz="2000" b="1"/>
              <a:t>X</a:t>
            </a:r>
            <a:r>
              <a:rPr lang="zh-CN" altLang="en-US" sz="2000" b="1"/>
              <a:t>地址寄存器为0，置</a:t>
            </a:r>
            <a:r>
              <a:rPr lang="en-US" altLang="zh-CN" sz="2000" b="1"/>
              <a:t>Y</a:t>
            </a:r>
            <a:r>
              <a:rPr lang="zh-CN" altLang="en-US" sz="2000" b="1"/>
              <a:t>地址寄存器为</a:t>
            </a:r>
            <a:r>
              <a:rPr lang="en-US" altLang="zh-CN" sz="2000" b="1"/>
              <a:t>N-1，</a:t>
            </a:r>
            <a:r>
              <a:rPr lang="zh-CN" altLang="en-US" sz="2000" b="1"/>
              <a:t>首先取出对应像素（0，</a:t>
            </a:r>
            <a:r>
              <a:rPr lang="en-US" altLang="zh-CN" sz="2000" b="1"/>
              <a:t>N-1）</a:t>
            </a:r>
            <a:r>
              <a:rPr lang="zh-CN" altLang="en-US" sz="2000" b="1"/>
              <a:t>的帧缓存单元的数值,  放入像素值寄存器，用来控制像素的颜色，然后</a:t>
            </a:r>
            <a:r>
              <a:rPr lang="en-US" altLang="zh-CN" sz="2000" b="1"/>
              <a:t>X</a:t>
            </a:r>
            <a:r>
              <a:rPr lang="zh-CN" altLang="en-US" sz="2000" b="1"/>
              <a:t>的地址寄存器的地址加一，如此重复，直到该扫描线上的最后一个像素。</a:t>
            </a:r>
          </a:p>
        </p:txBody>
      </p:sp>
      <p:pic>
        <p:nvPicPr>
          <p:cNvPr id="11268" name="Picture 4" descr="1p27">
            <a:extLst>
              <a:ext uri="{FF2B5EF4-FFF2-40B4-BE49-F238E27FC236}">
                <a16:creationId xmlns:a16="http://schemas.microsoft.com/office/drawing/2014/main" id="{D42CB7D1-0E04-8DC7-5618-CF9601B39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24125"/>
            <a:ext cx="4838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57FD535-B1E6-9EA9-3310-BC0B2C47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E9812D8-8D85-4E1A-AD65-2E9706BDC608}" type="slidenum">
              <a:rPr lang="zh-CN" altLang="en-US" smtClean="0"/>
              <a:pPr eaLnBrk="1" hangingPunct="1">
                <a:defRPr/>
              </a:pPr>
              <a:t>7</a:t>
            </a:fld>
            <a:endParaRPr lang="en-US" altLang="zh-CN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B2FE7442-02D6-A469-1DB0-15DF6AC63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位面技术（</a:t>
            </a:r>
            <a:r>
              <a:rPr lang="en-US" altLang="zh-CN" b="1"/>
              <a:t>1/3</a:t>
            </a:r>
            <a:r>
              <a:rPr lang="zh-CN" altLang="en-US" b="1"/>
              <a:t>）</a:t>
            </a:r>
            <a:endParaRPr lang="en-US" altLang="zh-CN" b="1"/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0320C377-2CFE-4C75-36E7-5870CAE8B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834437" cy="2376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/>
              <a:t>显存分成若干颜色的位平面（</a:t>
            </a:r>
            <a:r>
              <a:rPr lang="en-US" altLang="zh-CN" sz="2800" b="1"/>
              <a:t>bit plane</a:t>
            </a:r>
            <a:r>
              <a:rPr lang="zh-CN" altLang="en-US" sz="2800" b="1"/>
              <a:t>）</a:t>
            </a:r>
          </a:p>
          <a:p>
            <a:pPr eaLnBrk="1" hangingPunct="1">
              <a:defRPr/>
            </a:pPr>
            <a:r>
              <a:rPr lang="zh-CN" altLang="en-US" sz="2800" b="1"/>
              <a:t>各平面上相同位置的每一位和屏幕上的一个像素对应</a:t>
            </a:r>
          </a:p>
          <a:p>
            <a:pPr eaLnBrk="1" hangingPunct="1">
              <a:defRPr/>
            </a:pPr>
            <a:r>
              <a:rPr lang="zh-CN" altLang="en-US" sz="2800" b="1"/>
              <a:t>同一像素点在各位面占同一地址</a:t>
            </a:r>
          </a:p>
          <a:p>
            <a:pPr eaLnBrk="1" hangingPunct="1">
              <a:defRPr/>
            </a:pPr>
            <a:r>
              <a:rPr lang="zh-CN" altLang="en-US" sz="2800" b="1"/>
              <a:t>不同位面上同一像素地址中的内容决定像素的颜色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6D4DCF70-7692-7DF5-10B4-7485C2FF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4365625"/>
            <a:ext cx="684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色平面越多，可表达的色彩越丰富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AB6CF675-CE89-F03D-9A46-85E87B76F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27625"/>
            <a:ext cx="9144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增加一个位面，色彩就增加一倍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而存储器写操作程序无需重新计算新地址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程序兼容性好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灯片编号占位符 5">
            <a:extLst>
              <a:ext uri="{FF2B5EF4-FFF2-40B4-BE49-F238E27FC236}">
                <a16:creationId xmlns:a16="http://schemas.microsoft.com/office/drawing/2014/main" id="{62880AD8-7DF8-7E04-41D5-E42E751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FF0D65C-4FF9-4504-87FA-EA8CB390610C}" type="slidenum">
              <a:rPr lang="zh-CN" altLang="en-US" smtClean="0"/>
              <a:pPr eaLnBrk="1" hangingPunct="1">
                <a:defRPr/>
              </a:pPr>
              <a:t>8</a:t>
            </a:fld>
            <a:endParaRPr lang="en-US" altLang="zh-CN"/>
          </a:p>
        </p:txBody>
      </p:sp>
      <p:grpSp>
        <p:nvGrpSpPr>
          <p:cNvPr id="2" name="Group 113">
            <a:extLst>
              <a:ext uri="{FF2B5EF4-FFF2-40B4-BE49-F238E27FC236}">
                <a16:creationId xmlns:a16="http://schemas.microsoft.com/office/drawing/2014/main" id="{D9EFC20F-8088-5068-206E-1867DDE3F4C8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1123950"/>
            <a:ext cx="8312150" cy="2976563"/>
            <a:chOff x="67" y="2115"/>
            <a:chExt cx="5236" cy="1875"/>
          </a:xfrm>
        </p:grpSpPr>
        <p:grpSp>
          <p:nvGrpSpPr>
            <p:cNvPr id="13432" name="Group 38">
              <a:extLst>
                <a:ext uri="{FF2B5EF4-FFF2-40B4-BE49-F238E27FC236}">
                  <a16:creationId xmlns:a16="http://schemas.microsoft.com/office/drawing/2014/main" id="{B879083E-9E23-5148-B655-678AE1263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2151"/>
              <a:ext cx="835" cy="735"/>
              <a:chOff x="594" y="2151"/>
              <a:chExt cx="835" cy="735"/>
            </a:xfrm>
          </p:grpSpPr>
          <p:sp>
            <p:nvSpPr>
              <p:cNvPr id="13507" name="Rectangle 6">
                <a:extLst>
                  <a:ext uri="{FF2B5EF4-FFF2-40B4-BE49-F238E27FC236}">
                    <a16:creationId xmlns:a16="http://schemas.microsoft.com/office/drawing/2014/main" id="{80CDC7C1-66B3-16EC-1A02-C5722CC5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160"/>
                <a:ext cx="817" cy="72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508" name="Line 7">
                <a:extLst>
                  <a:ext uri="{FF2B5EF4-FFF2-40B4-BE49-F238E27FC236}">
                    <a16:creationId xmlns:a16="http://schemas.microsoft.com/office/drawing/2014/main" id="{019A4B57-3F48-5BD2-D073-20CC2922C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523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09" name="Line 8">
                <a:extLst>
                  <a:ext uri="{FF2B5EF4-FFF2-40B4-BE49-F238E27FC236}">
                    <a16:creationId xmlns:a16="http://schemas.microsoft.com/office/drawing/2014/main" id="{F4E2A785-536A-43C3-1DCB-75606CE92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7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0" name="Line 9">
                <a:extLst>
                  <a:ext uri="{FF2B5EF4-FFF2-40B4-BE49-F238E27FC236}">
                    <a16:creationId xmlns:a16="http://schemas.microsoft.com/office/drawing/2014/main" id="{183AFB25-DBAE-CEE2-29A4-AC0EE8A4E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350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1" name="Line 10">
                <a:extLst>
                  <a:ext uri="{FF2B5EF4-FFF2-40B4-BE49-F238E27FC236}">
                    <a16:creationId xmlns:a16="http://schemas.microsoft.com/office/drawing/2014/main" id="{A05D27AB-73B8-6D6A-264B-E8A4A0126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160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2" name="Line 11">
                <a:extLst>
                  <a:ext uri="{FF2B5EF4-FFF2-40B4-BE49-F238E27FC236}">
                    <a16:creationId xmlns:a16="http://schemas.microsoft.com/office/drawing/2014/main" id="{CCA9277C-A53C-DB18-4F34-BB9699622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3" name="Line 12">
                <a:extLst>
                  <a:ext uri="{FF2B5EF4-FFF2-40B4-BE49-F238E27FC236}">
                    <a16:creationId xmlns:a16="http://schemas.microsoft.com/office/drawing/2014/main" id="{9783C9F4-42A1-A440-8AB5-05304F8D5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4" name="Line 30">
                <a:extLst>
                  <a:ext uri="{FF2B5EF4-FFF2-40B4-BE49-F238E27FC236}">
                    <a16:creationId xmlns:a16="http://schemas.microsoft.com/office/drawing/2014/main" id="{5E3E9EEE-807D-D457-C64A-BEF5BA05E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5" name="Line 31">
                <a:extLst>
                  <a:ext uri="{FF2B5EF4-FFF2-40B4-BE49-F238E27FC236}">
                    <a16:creationId xmlns:a16="http://schemas.microsoft.com/office/drawing/2014/main" id="{B78335E4-E57E-034C-1707-7A4A8AC98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6" name="Line 32">
                <a:extLst>
                  <a:ext uri="{FF2B5EF4-FFF2-40B4-BE49-F238E27FC236}">
                    <a16:creationId xmlns:a16="http://schemas.microsoft.com/office/drawing/2014/main" id="{448EA555-AC44-BC19-091E-F70A97B0A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7" name="Line 33">
                <a:extLst>
                  <a:ext uri="{FF2B5EF4-FFF2-40B4-BE49-F238E27FC236}">
                    <a16:creationId xmlns:a16="http://schemas.microsoft.com/office/drawing/2014/main" id="{756A8EA5-564C-D7D3-B5B1-E56FB4CF1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8" name="Line 34">
                <a:extLst>
                  <a:ext uri="{FF2B5EF4-FFF2-40B4-BE49-F238E27FC236}">
                    <a16:creationId xmlns:a16="http://schemas.microsoft.com/office/drawing/2014/main" id="{627E0F8E-23C5-182D-8CA1-7DFB0F58A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8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19" name="Line 35">
                <a:extLst>
                  <a:ext uri="{FF2B5EF4-FFF2-40B4-BE49-F238E27FC236}">
                    <a16:creationId xmlns:a16="http://schemas.microsoft.com/office/drawing/2014/main" id="{E166FE07-C7FF-5CBB-8A70-5AE24824E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1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20" name="Line 36">
                <a:extLst>
                  <a:ext uri="{FF2B5EF4-FFF2-40B4-BE49-F238E27FC236}">
                    <a16:creationId xmlns:a16="http://schemas.microsoft.com/office/drawing/2014/main" id="{808F9E0E-B069-A891-B483-5E14260B0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432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21" name="Line 37">
                <a:extLst>
                  <a:ext uri="{FF2B5EF4-FFF2-40B4-BE49-F238E27FC236}">
                    <a16:creationId xmlns:a16="http://schemas.microsoft.com/office/drawing/2014/main" id="{B8062826-B62A-6F65-C1B2-6238A7EF7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251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433" name="Group 39">
              <a:extLst>
                <a:ext uri="{FF2B5EF4-FFF2-40B4-BE49-F238E27FC236}">
                  <a16:creationId xmlns:a16="http://schemas.microsoft.com/office/drawing/2014/main" id="{9AF9ACAA-0A76-E256-9560-2CF0A3AAF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2377"/>
              <a:ext cx="835" cy="735"/>
              <a:chOff x="594" y="2151"/>
              <a:chExt cx="835" cy="735"/>
            </a:xfrm>
          </p:grpSpPr>
          <p:sp>
            <p:nvSpPr>
              <p:cNvPr id="13492" name="Rectangle 40">
                <a:extLst>
                  <a:ext uri="{FF2B5EF4-FFF2-40B4-BE49-F238E27FC236}">
                    <a16:creationId xmlns:a16="http://schemas.microsoft.com/office/drawing/2014/main" id="{EFFF7FE0-C6AF-CA88-65A1-F14890E6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160"/>
                <a:ext cx="817" cy="72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493" name="Line 41">
                <a:extLst>
                  <a:ext uri="{FF2B5EF4-FFF2-40B4-BE49-F238E27FC236}">
                    <a16:creationId xmlns:a16="http://schemas.microsoft.com/office/drawing/2014/main" id="{722A212B-999D-07E4-849D-655919228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523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94" name="Line 42">
                <a:extLst>
                  <a:ext uri="{FF2B5EF4-FFF2-40B4-BE49-F238E27FC236}">
                    <a16:creationId xmlns:a16="http://schemas.microsoft.com/office/drawing/2014/main" id="{8221874D-1FA6-CB25-EEDE-3C21232C4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7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95" name="Line 43">
                <a:extLst>
                  <a:ext uri="{FF2B5EF4-FFF2-40B4-BE49-F238E27FC236}">
                    <a16:creationId xmlns:a16="http://schemas.microsoft.com/office/drawing/2014/main" id="{FABFAA04-28B3-2A1D-0C83-CDB6AB229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350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96" name="Line 44">
                <a:extLst>
                  <a:ext uri="{FF2B5EF4-FFF2-40B4-BE49-F238E27FC236}">
                    <a16:creationId xmlns:a16="http://schemas.microsoft.com/office/drawing/2014/main" id="{19BD9356-6173-C5C7-AD8D-817CC7B6D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160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97" name="Line 45">
                <a:extLst>
                  <a:ext uri="{FF2B5EF4-FFF2-40B4-BE49-F238E27FC236}">
                    <a16:creationId xmlns:a16="http://schemas.microsoft.com/office/drawing/2014/main" id="{ED8443BA-44B4-2A08-F656-E7ADA8C24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98" name="Line 46">
                <a:extLst>
                  <a:ext uri="{FF2B5EF4-FFF2-40B4-BE49-F238E27FC236}">
                    <a16:creationId xmlns:a16="http://schemas.microsoft.com/office/drawing/2014/main" id="{DA534B81-43E2-F9FD-804C-A82621892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99" name="Line 47">
                <a:extLst>
                  <a:ext uri="{FF2B5EF4-FFF2-40B4-BE49-F238E27FC236}">
                    <a16:creationId xmlns:a16="http://schemas.microsoft.com/office/drawing/2014/main" id="{C41FA786-B660-F578-2517-DCF6D4566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00" name="Line 48">
                <a:extLst>
                  <a:ext uri="{FF2B5EF4-FFF2-40B4-BE49-F238E27FC236}">
                    <a16:creationId xmlns:a16="http://schemas.microsoft.com/office/drawing/2014/main" id="{D0E5A1AF-316A-9F46-842C-2FCA9652B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01" name="Line 49">
                <a:extLst>
                  <a:ext uri="{FF2B5EF4-FFF2-40B4-BE49-F238E27FC236}">
                    <a16:creationId xmlns:a16="http://schemas.microsoft.com/office/drawing/2014/main" id="{F260BD63-2400-88FF-6BE6-A4068B764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02" name="Line 50">
                <a:extLst>
                  <a:ext uri="{FF2B5EF4-FFF2-40B4-BE49-F238E27FC236}">
                    <a16:creationId xmlns:a16="http://schemas.microsoft.com/office/drawing/2014/main" id="{30A528BE-35F8-F78E-C819-B8F9BCA89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03" name="Line 51">
                <a:extLst>
                  <a:ext uri="{FF2B5EF4-FFF2-40B4-BE49-F238E27FC236}">
                    <a16:creationId xmlns:a16="http://schemas.microsoft.com/office/drawing/2014/main" id="{CE38FB59-FE64-07AB-F0A0-AF9679652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8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04" name="Line 52">
                <a:extLst>
                  <a:ext uri="{FF2B5EF4-FFF2-40B4-BE49-F238E27FC236}">
                    <a16:creationId xmlns:a16="http://schemas.microsoft.com/office/drawing/2014/main" id="{31D75BAD-E627-CE4B-B191-71CF09D8D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1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05" name="Line 53">
                <a:extLst>
                  <a:ext uri="{FF2B5EF4-FFF2-40B4-BE49-F238E27FC236}">
                    <a16:creationId xmlns:a16="http://schemas.microsoft.com/office/drawing/2014/main" id="{8F5B8EEB-2266-FCF1-9299-01F21848C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432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06" name="Line 54">
                <a:extLst>
                  <a:ext uri="{FF2B5EF4-FFF2-40B4-BE49-F238E27FC236}">
                    <a16:creationId xmlns:a16="http://schemas.microsoft.com/office/drawing/2014/main" id="{0A997691-73FD-B81C-8D8A-4BEC03DD5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251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434" name="Group 55">
              <a:extLst>
                <a:ext uri="{FF2B5EF4-FFF2-40B4-BE49-F238E27FC236}">
                  <a16:creationId xmlns:a16="http://schemas.microsoft.com/office/drawing/2014/main" id="{1BC72FE0-CC1D-FFEC-D25F-DE5877A4C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" y="2613"/>
              <a:ext cx="835" cy="735"/>
              <a:chOff x="594" y="2151"/>
              <a:chExt cx="835" cy="735"/>
            </a:xfrm>
          </p:grpSpPr>
          <p:sp>
            <p:nvSpPr>
              <p:cNvPr id="13477" name="Rectangle 56">
                <a:extLst>
                  <a:ext uri="{FF2B5EF4-FFF2-40B4-BE49-F238E27FC236}">
                    <a16:creationId xmlns:a16="http://schemas.microsoft.com/office/drawing/2014/main" id="{C18C7846-E3CA-8BA1-F2D0-639F5506C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160"/>
                <a:ext cx="817" cy="72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478" name="Line 57">
                <a:extLst>
                  <a:ext uri="{FF2B5EF4-FFF2-40B4-BE49-F238E27FC236}">
                    <a16:creationId xmlns:a16="http://schemas.microsoft.com/office/drawing/2014/main" id="{1712A8C8-F6B0-3F65-6190-134B7CEC4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523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79" name="Line 58">
                <a:extLst>
                  <a:ext uri="{FF2B5EF4-FFF2-40B4-BE49-F238E27FC236}">
                    <a16:creationId xmlns:a16="http://schemas.microsoft.com/office/drawing/2014/main" id="{D4F572F4-8A63-7C3C-36BF-A1FF7CA7E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7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0" name="Line 59">
                <a:extLst>
                  <a:ext uri="{FF2B5EF4-FFF2-40B4-BE49-F238E27FC236}">
                    <a16:creationId xmlns:a16="http://schemas.microsoft.com/office/drawing/2014/main" id="{0C2EAB48-A474-A4FC-6BDA-351EC0234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350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1" name="Line 60">
                <a:extLst>
                  <a:ext uri="{FF2B5EF4-FFF2-40B4-BE49-F238E27FC236}">
                    <a16:creationId xmlns:a16="http://schemas.microsoft.com/office/drawing/2014/main" id="{D9AF274E-43E8-FA0C-43DB-326F55CA4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160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2" name="Line 61">
                <a:extLst>
                  <a:ext uri="{FF2B5EF4-FFF2-40B4-BE49-F238E27FC236}">
                    <a16:creationId xmlns:a16="http://schemas.microsoft.com/office/drawing/2014/main" id="{6144153A-8901-BE58-34EC-A9C6452D8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3" name="Line 62">
                <a:extLst>
                  <a:ext uri="{FF2B5EF4-FFF2-40B4-BE49-F238E27FC236}">
                    <a16:creationId xmlns:a16="http://schemas.microsoft.com/office/drawing/2014/main" id="{804D714E-0475-1F33-2B99-F92AAFA4F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4" name="Line 63">
                <a:extLst>
                  <a:ext uri="{FF2B5EF4-FFF2-40B4-BE49-F238E27FC236}">
                    <a16:creationId xmlns:a16="http://schemas.microsoft.com/office/drawing/2014/main" id="{195C9C2E-F339-6BC9-AE58-1B5357085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5" name="Line 64">
                <a:extLst>
                  <a:ext uri="{FF2B5EF4-FFF2-40B4-BE49-F238E27FC236}">
                    <a16:creationId xmlns:a16="http://schemas.microsoft.com/office/drawing/2014/main" id="{5FDB807F-939E-7CA9-3E4F-F660C05AE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6" name="Line 65">
                <a:extLst>
                  <a:ext uri="{FF2B5EF4-FFF2-40B4-BE49-F238E27FC236}">
                    <a16:creationId xmlns:a16="http://schemas.microsoft.com/office/drawing/2014/main" id="{08E5E617-C986-720D-CF92-07C4DEBDD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7" name="Line 66">
                <a:extLst>
                  <a:ext uri="{FF2B5EF4-FFF2-40B4-BE49-F238E27FC236}">
                    <a16:creationId xmlns:a16="http://schemas.microsoft.com/office/drawing/2014/main" id="{6430FC33-1A94-69CE-AA97-315499708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8" name="Line 67">
                <a:extLst>
                  <a:ext uri="{FF2B5EF4-FFF2-40B4-BE49-F238E27FC236}">
                    <a16:creationId xmlns:a16="http://schemas.microsoft.com/office/drawing/2014/main" id="{AFF677FF-ABAB-8C5E-7E1C-DFDC10B6C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8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89" name="Line 68">
                <a:extLst>
                  <a:ext uri="{FF2B5EF4-FFF2-40B4-BE49-F238E27FC236}">
                    <a16:creationId xmlns:a16="http://schemas.microsoft.com/office/drawing/2014/main" id="{BDDCE675-BAC0-3479-78A3-C8127FF23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1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90" name="Line 69">
                <a:extLst>
                  <a:ext uri="{FF2B5EF4-FFF2-40B4-BE49-F238E27FC236}">
                    <a16:creationId xmlns:a16="http://schemas.microsoft.com/office/drawing/2014/main" id="{062016D3-D14A-CB65-9985-DC98C729A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432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91" name="Line 70">
                <a:extLst>
                  <a:ext uri="{FF2B5EF4-FFF2-40B4-BE49-F238E27FC236}">
                    <a16:creationId xmlns:a16="http://schemas.microsoft.com/office/drawing/2014/main" id="{7F867343-11F5-6DB5-0351-DEFC03272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251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435" name="Rectangle 71">
              <a:extLst>
                <a:ext uri="{FF2B5EF4-FFF2-40B4-BE49-F238E27FC236}">
                  <a16:creationId xmlns:a16="http://schemas.microsoft.com/office/drawing/2014/main" id="{E3F97FC0-C785-50DC-1E13-6314E8C5E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705"/>
              <a:ext cx="726" cy="3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436" name="Line 72">
              <a:extLst>
                <a:ext uri="{FF2B5EF4-FFF2-40B4-BE49-F238E27FC236}">
                  <a16:creationId xmlns:a16="http://schemas.microsoft.com/office/drawing/2014/main" id="{2DB9B4A0-D520-44B1-1B21-2C42FB0B7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2705"/>
              <a:ext cx="0" cy="3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37" name="Line 73">
              <a:extLst>
                <a:ext uri="{FF2B5EF4-FFF2-40B4-BE49-F238E27FC236}">
                  <a16:creationId xmlns:a16="http://schemas.microsoft.com/office/drawing/2014/main" id="{2EBEFE19-4242-800D-FB0D-410F47EE6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705"/>
              <a:ext cx="0" cy="3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38" name="Rectangle 74">
              <a:extLst>
                <a:ext uri="{FF2B5EF4-FFF2-40B4-BE49-F238E27FC236}">
                  <a16:creationId xmlns:a16="http://schemas.microsoft.com/office/drawing/2014/main" id="{8E3A9D74-DA8E-CE80-2CB6-D4A13040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113"/>
              <a:ext cx="726" cy="3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439" name="Rectangle 75">
              <a:extLst>
                <a:ext uri="{FF2B5EF4-FFF2-40B4-BE49-F238E27FC236}">
                  <a16:creationId xmlns:a16="http://schemas.microsoft.com/office/drawing/2014/main" id="{B8B096A4-96B9-520C-9782-941C42840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113"/>
              <a:ext cx="726" cy="31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13440" name="Group 76">
              <a:extLst>
                <a:ext uri="{FF2B5EF4-FFF2-40B4-BE49-F238E27FC236}">
                  <a16:creationId xmlns:a16="http://schemas.microsoft.com/office/drawing/2014/main" id="{E3CF70B2-04F3-00B0-AD21-7A5BA7ED0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2961"/>
              <a:ext cx="835" cy="735"/>
              <a:chOff x="594" y="2151"/>
              <a:chExt cx="835" cy="735"/>
            </a:xfrm>
          </p:grpSpPr>
          <p:sp>
            <p:nvSpPr>
              <p:cNvPr id="13462" name="Rectangle 77">
                <a:extLst>
                  <a:ext uri="{FF2B5EF4-FFF2-40B4-BE49-F238E27FC236}">
                    <a16:creationId xmlns:a16="http://schemas.microsoft.com/office/drawing/2014/main" id="{8A16805E-F51E-590D-7F49-EE7D8DD8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160"/>
                <a:ext cx="817" cy="72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463" name="Line 78">
                <a:extLst>
                  <a:ext uri="{FF2B5EF4-FFF2-40B4-BE49-F238E27FC236}">
                    <a16:creationId xmlns:a16="http://schemas.microsoft.com/office/drawing/2014/main" id="{37AE49A0-3FA5-7703-D84D-417C7F6B3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523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64" name="Line 79">
                <a:extLst>
                  <a:ext uri="{FF2B5EF4-FFF2-40B4-BE49-F238E27FC236}">
                    <a16:creationId xmlns:a16="http://schemas.microsoft.com/office/drawing/2014/main" id="{BEAD9036-59F0-7DCB-8CE7-4A6F31BEE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7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65" name="Line 80">
                <a:extLst>
                  <a:ext uri="{FF2B5EF4-FFF2-40B4-BE49-F238E27FC236}">
                    <a16:creationId xmlns:a16="http://schemas.microsoft.com/office/drawing/2014/main" id="{CD2CC33E-CBB6-00C9-710A-DE55CE954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350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66" name="Line 81">
                <a:extLst>
                  <a:ext uri="{FF2B5EF4-FFF2-40B4-BE49-F238E27FC236}">
                    <a16:creationId xmlns:a16="http://schemas.microsoft.com/office/drawing/2014/main" id="{5CB4D459-0FC1-FE2D-5687-A8913CAC9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160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67" name="Line 82">
                <a:extLst>
                  <a:ext uri="{FF2B5EF4-FFF2-40B4-BE49-F238E27FC236}">
                    <a16:creationId xmlns:a16="http://schemas.microsoft.com/office/drawing/2014/main" id="{1E325CB8-CB10-3E9D-1F2E-E46A03D89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68" name="Line 83">
                <a:extLst>
                  <a:ext uri="{FF2B5EF4-FFF2-40B4-BE49-F238E27FC236}">
                    <a16:creationId xmlns:a16="http://schemas.microsoft.com/office/drawing/2014/main" id="{CC71019F-7F39-40B6-0907-B81C86535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69" name="Line 84">
                <a:extLst>
                  <a:ext uri="{FF2B5EF4-FFF2-40B4-BE49-F238E27FC236}">
                    <a16:creationId xmlns:a16="http://schemas.microsoft.com/office/drawing/2014/main" id="{EE493209-6FA3-A75C-BC25-B8C02F37A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70" name="Line 85">
                <a:extLst>
                  <a:ext uri="{FF2B5EF4-FFF2-40B4-BE49-F238E27FC236}">
                    <a16:creationId xmlns:a16="http://schemas.microsoft.com/office/drawing/2014/main" id="{6F22C838-9399-0EEF-2FA6-11BCB8285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71" name="Line 86">
                <a:extLst>
                  <a:ext uri="{FF2B5EF4-FFF2-40B4-BE49-F238E27FC236}">
                    <a16:creationId xmlns:a16="http://schemas.microsoft.com/office/drawing/2014/main" id="{C7BCC9F8-9073-03EB-6936-B52C958FD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72" name="Line 87">
                <a:extLst>
                  <a:ext uri="{FF2B5EF4-FFF2-40B4-BE49-F238E27FC236}">
                    <a16:creationId xmlns:a16="http://schemas.microsoft.com/office/drawing/2014/main" id="{7AF5019C-081C-4E44-171B-BDD3626B0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73" name="Line 88">
                <a:extLst>
                  <a:ext uri="{FF2B5EF4-FFF2-40B4-BE49-F238E27FC236}">
                    <a16:creationId xmlns:a16="http://schemas.microsoft.com/office/drawing/2014/main" id="{F0BE492E-7CC2-CEC7-47D7-9A9E1C548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8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74" name="Line 89">
                <a:extLst>
                  <a:ext uri="{FF2B5EF4-FFF2-40B4-BE49-F238E27FC236}">
                    <a16:creationId xmlns:a16="http://schemas.microsoft.com/office/drawing/2014/main" id="{9052EF54-EE3C-D7B3-706D-BFF36C66B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1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75" name="Line 90">
                <a:extLst>
                  <a:ext uri="{FF2B5EF4-FFF2-40B4-BE49-F238E27FC236}">
                    <a16:creationId xmlns:a16="http://schemas.microsoft.com/office/drawing/2014/main" id="{3EFF3AFD-574B-54AE-3354-0E4B4AD65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432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76" name="Line 91">
                <a:extLst>
                  <a:ext uri="{FF2B5EF4-FFF2-40B4-BE49-F238E27FC236}">
                    <a16:creationId xmlns:a16="http://schemas.microsoft.com/office/drawing/2014/main" id="{97ACB944-52C3-ADD1-BBE9-BE619A80B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251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441" name="Text Box 92">
              <a:extLst>
                <a:ext uri="{FF2B5EF4-FFF2-40B4-BE49-F238E27FC236}">
                  <a16:creationId xmlns:a16="http://schemas.microsoft.com/office/drawing/2014/main" id="{5203CF89-8328-BE59-FEEE-7DA7D466E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115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位寄存器</a:t>
              </a:r>
            </a:p>
          </p:txBody>
        </p:sp>
        <p:sp>
          <p:nvSpPr>
            <p:cNvPr id="13442" name="Text Box 93">
              <a:extLst>
                <a:ext uri="{FF2B5EF4-FFF2-40B4-BE49-F238E27FC236}">
                  <a16:creationId xmlns:a16="http://schemas.microsoft.com/office/drawing/2014/main" id="{DCD815DA-01DA-B3A5-9075-A3EF30C3A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3104"/>
              <a:ext cx="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电子枪</a:t>
              </a:r>
            </a:p>
          </p:txBody>
        </p:sp>
        <p:sp>
          <p:nvSpPr>
            <p:cNvPr id="13443" name="Text Box 94">
              <a:extLst>
                <a:ext uri="{FF2B5EF4-FFF2-40B4-BE49-F238E27FC236}">
                  <a16:creationId xmlns:a16="http://schemas.microsoft.com/office/drawing/2014/main" id="{BE7E729A-EEA8-645F-FC0C-2D845553E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3702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CRT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光栅</a:t>
              </a:r>
            </a:p>
          </p:txBody>
        </p:sp>
        <p:sp>
          <p:nvSpPr>
            <p:cNvPr id="13444" name="Text Box 95">
              <a:extLst>
                <a:ext uri="{FF2B5EF4-FFF2-40B4-BE49-F238E27FC236}">
                  <a16:creationId xmlns:a16="http://schemas.microsoft.com/office/drawing/2014/main" id="{14B122EF-60E6-85CC-D4A7-52B152275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3430"/>
              <a:ext cx="19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有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个位面的帧缓存</a:t>
              </a:r>
            </a:p>
          </p:txBody>
        </p:sp>
        <p:sp>
          <p:nvSpPr>
            <p:cNvPr id="13445" name="Rectangle 96">
              <a:extLst>
                <a:ext uri="{FF2B5EF4-FFF2-40B4-BE49-F238E27FC236}">
                  <a16:creationId xmlns:a16="http://schemas.microsoft.com/office/drawing/2014/main" id="{876710CE-AA86-3356-C7CA-EE7C218C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140"/>
              <a:ext cx="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aseline="30000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DAC</a:t>
              </a:r>
            </a:p>
          </p:txBody>
        </p:sp>
        <p:sp>
          <p:nvSpPr>
            <p:cNvPr id="13446" name="Rectangle 97">
              <a:extLst>
                <a:ext uri="{FF2B5EF4-FFF2-40B4-BE49-F238E27FC236}">
                  <a16:creationId xmlns:a16="http://schemas.microsoft.com/office/drawing/2014/main" id="{ECCE5D82-E847-67B3-E6C0-6467A60B6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27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47" name="Rectangle 98">
              <a:extLst>
                <a:ext uri="{FF2B5EF4-FFF2-40B4-BE49-F238E27FC236}">
                  <a16:creationId xmlns:a16="http://schemas.microsoft.com/office/drawing/2014/main" id="{70906C0D-E996-1D2C-8BD1-95A7B7C6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27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48" name="Rectangle 99">
              <a:extLst>
                <a:ext uri="{FF2B5EF4-FFF2-40B4-BE49-F238E27FC236}">
                  <a16:creationId xmlns:a16="http://schemas.microsoft.com/office/drawing/2014/main" id="{164221D2-46F2-5D6C-B604-B1A15FDEA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7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49" name="Line 100">
              <a:extLst>
                <a:ext uri="{FF2B5EF4-FFF2-40B4-BE49-F238E27FC236}">
                  <a16:creationId xmlns:a16="http://schemas.microsoft.com/office/drawing/2014/main" id="{E4878459-5509-C922-8E83-24B6A28AF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4" y="2840"/>
              <a:ext cx="907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50" name="Rectangle 101">
              <a:extLst>
                <a:ext uri="{FF2B5EF4-FFF2-40B4-BE49-F238E27FC236}">
                  <a16:creationId xmlns:a16="http://schemas.microsoft.com/office/drawing/2014/main" id="{ABA576C3-A878-2F16-B147-E18F0556F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6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chemeClr val="bg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51" name="Rectangle 102">
              <a:extLst>
                <a:ext uri="{FF2B5EF4-FFF2-40B4-BE49-F238E27FC236}">
                  <a16:creationId xmlns:a16="http://schemas.microsoft.com/office/drawing/2014/main" id="{DCBEC5E7-1525-6588-5324-B7E65A2D8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29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chemeClr val="bg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52" name="Rectangle 103">
              <a:extLst>
                <a:ext uri="{FF2B5EF4-FFF2-40B4-BE49-F238E27FC236}">
                  <a16:creationId xmlns:a16="http://schemas.microsoft.com/office/drawing/2014/main" id="{7F3C750D-E95B-38DE-605B-95F161E75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53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53" name="Line 104">
              <a:extLst>
                <a:ext uri="{FF2B5EF4-FFF2-40B4-BE49-F238E27FC236}">
                  <a16:creationId xmlns:a16="http://schemas.microsoft.com/office/drawing/2014/main" id="{15803A4B-398D-A505-6B9B-1FAEEFFF2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2614"/>
              <a:ext cx="1107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54" name="Line 105">
              <a:extLst>
                <a:ext uri="{FF2B5EF4-FFF2-40B4-BE49-F238E27FC236}">
                  <a16:creationId xmlns:a16="http://schemas.microsoft.com/office/drawing/2014/main" id="{8127BD0E-596F-16CE-15DC-0EC8DAF31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614"/>
              <a:ext cx="0" cy="9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55" name="Line 106">
              <a:extLst>
                <a:ext uri="{FF2B5EF4-FFF2-40B4-BE49-F238E27FC236}">
                  <a16:creationId xmlns:a16="http://schemas.microsoft.com/office/drawing/2014/main" id="{9C925E2C-A144-D188-D864-3D069C80D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2387"/>
              <a:ext cx="1243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56" name="Line 107">
              <a:extLst>
                <a:ext uri="{FF2B5EF4-FFF2-40B4-BE49-F238E27FC236}">
                  <a16:creationId xmlns:a16="http://schemas.microsoft.com/office/drawing/2014/main" id="{4F51F1FD-B290-5056-BA61-71E768D04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387"/>
              <a:ext cx="0" cy="317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57" name="Line 108">
              <a:extLst>
                <a:ext uri="{FF2B5EF4-FFF2-40B4-BE49-F238E27FC236}">
                  <a16:creationId xmlns:a16="http://schemas.microsoft.com/office/drawing/2014/main" id="{3CE3000A-3DAE-2E0A-8E75-0144B34DE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249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58" name="Line 109">
              <a:extLst>
                <a:ext uri="{FF2B5EF4-FFF2-40B4-BE49-F238E27FC236}">
                  <a16:creationId xmlns:a16="http://schemas.microsoft.com/office/drawing/2014/main" id="{0252B4D8-B0C7-15EE-00AE-0E170FD73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249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59" name="Oval 110">
              <a:extLst>
                <a:ext uri="{FF2B5EF4-FFF2-40B4-BE49-F238E27FC236}">
                  <a16:creationId xmlns:a16="http://schemas.microsoft.com/office/drawing/2014/main" id="{9E80CB26-8999-2A86-6887-BF6363899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3176"/>
              <a:ext cx="45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460" name="Line 111">
              <a:extLst>
                <a:ext uri="{FF2B5EF4-FFF2-40B4-BE49-F238E27FC236}">
                  <a16:creationId xmlns:a16="http://schemas.microsoft.com/office/drawing/2014/main" id="{AB4723F2-9B71-C679-9094-A5BD2CECD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023"/>
              <a:ext cx="0" cy="9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61" name="Rectangle 112">
              <a:extLst>
                <a:ext uri="{FF2B5EF4-FFF2-40B4-BE49-F238E27FC236}">
                  <a16:creationId xmlns:a16="http://schemas.microsoft.com/office/drawing/2014/main" id="{B93F01F3-749E-C8FF-CC91-ABB3E551F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550"/>
              <a:ext cx="1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0~2</a:t>
              </a:r>
              <a:r>
                <a:rPr kumimoji="1" lang="en-US" altLang="zh-CN" sz="2400" baseline="30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-1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灰度等级</a:t>
              </a:r>
            </a:p>
          </p:txBody>
        </p:sp>
      </p:grpSp>
      <p:grpSp>
        <p:nvGrpSpPr>
          <p:cNvPr id="7" name="Group 244">
            <a:extLst>
              <a:ext uri="{FF2B5EF4-FFF2-40B4-BE49-F238E27FC236}">
                <a16:creationId xmlns:a16="http://schemas.microsoft.com/office/drawing/2014/main" id="{0DBD99D3-3B4D-2A7B-9905-DD086316CB2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24325"/>
            <a:ext cx="8137525" cy="2689225"/>
            <a:chOff x="158" y="1933"/>
            <a:chExt cx="5126" cy="1694"/>
          </a:xfrm>
        </p:grpSpPr>
        <p:grpSp>
          <p:nvGrpSpPr>
            <p:cNvPr id="13318" name="Group 117">
              <a:extLst>
                <a:ext uri="{FF2B5EF4-FFF2-40B4-BE49-F238E27FC236}">
                  <a16:creationId xmlns:a16="http://schemas.microsoft.com/office/drawing/2014/main" id="{41F167A4-E249-494C-B03D-A7C03DCD4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" y="2135"/>
              <a:ext cx="835" cy="735"/>
              <a:chOff x="594" y="2151"/>
              <a:chExt cx="835" cy="735"/>
            </a:xfrm>
          </p:grpSpPr>
          <p:sp>
            <p:nvSpPr>
              <p:cNvPr id="13417" name="Rectangle 118">
                <a:extLst>
                  <a:ext uri="{FF2B5EF4-FFF2-40B4-BE49-F238E27FC236}">
                    <a16:creationId xmlns:a16="http://schemas.microsoft.com/office/drawing/2014/main" id="{9E77C22D-F0F4-87FD-8260-6AADB42DE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160"/>
                <a:ext cx="817" cy="72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418" name="Line 119">
                <a:extLst>
                  <a:ext uri="{FF2B5EF4-FFF2-40B4-BE49-F238E27FC236}">
                    <a16:creationId xmlns:a16="http://schemas.microsoft.com/office/drawing/2014/main" id="{B3655850-853C-483C-3785-E1920F4A6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523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9" name="Line 120">
                <a:extLst>
                  <a:ext uri="{FF2B5EF4-FFF2-40B4-BE49-F238E27FC236}">
                    <a16:creationId xmlns:a16="http://schemas.microsoft.com/office/drawing/2014/main" id="{CC0C7332-E193-F247-882E-43A29FECB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7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0" name="Line 121">
                <a:extLst>
                  <a:ext uri="{FF2B5EF4-FFF2-40B4-BE49-F238E27FC236}">
                    <a16:creationId xmlns:a16="http://schemas.microsoft.com/office/drawing/2014/main" id="{B212FE5D-BADB-39BE-68AE-BFFEE4D47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350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1" name="Line 122">
                <a:extLst>
                  <a:ext uri="{FF2B5EF4-FFF2-40B4-BE49-F238E27FC236}">
                    <a16:creationId xmlns:a16="http://schemas.microsoft.com/office/drawing/2014/main" id="{5BC9266B-6FCE-5D6F-13BD-72FD4DF62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160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2" name="Line 123">
                <a:extLst>
                  <a:ext uri="{FF2B5EF4-FFF2-40B4-BE49-F238E27FC236}">
                    <a16:creationId xmlns:a16="http://schemas.microsoft.com/office/drawing/2014/main" id="{AC13CEC9-C922-B173-518A-91BC0687D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3" name="Line 124">
                <a:extLst>
                  <a:ext uri="{FF2B5EF4-FFF2-40B4-BE49-F238E27FC236}">
                    <a16:creationId xmlns:a16="http://schemas.microsoft.com/office/drawing/2014/main" id="{5F7EEC02-67C3-A188-19AB-07A21F657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4" name="Line 125">
                <a:extLst>
                  <a:ext uri="{FF2B5EF4-FFF2-40B4-BE49-F238E27FC236}">
                    <a16:creationId xmlns:a16="http://schemas.microsoft.com/office/drawing/2014/main" id="{39D8E516-D956-BD42-7A3C-16FC28439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5" name="Line 126">
                <a:extLst>
                  <a:ext uri="{FF2B5EF4-FFF2-40B4-BE49-F238E27FC236}">
                    <a16:creationId xmlns:a16="http://schemas.microsoft.com/office/drawing/2014/main" id="{C3F0F201-6590-39DD-66C9-EF785100B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6" name="Line 127">
                <a:extLst>
                  <a:ext uri="{FF2B5EF4-FFF2-40B4-BE49-F238E27FC236}">
                    <a16:creationId xmlns:a16="http://schemas.microsoft.com/office/drawing/2014/main" id="{506FE205-5C87-A8BA-1020-CF3490F4C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7" name="Line 128">
                <a:extLst>
                  <a:ext uri="{FF2B5EF4-FFF2-40B4-BE49-F238E27FC236}">
                    <a16:creationId xmlns:a16="http://schemas.microsoft.com/office/drawing/2014/main" id="{E47BD779-FBC8-4986-F8F1-68A2617A9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8" name="Line 129">
                <a:extLst>
                  <a:ext uri="{FF2B5EF4-FFF2-40B4-BE49-F238E27FC236}">
                    <a16:creationId xmlns:a16="http://schemas.microsoft.com/office/drawing/2014/main" id="{487C84DB-B84B-409B-F2CA-AC8580704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8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29" name="Line 130">
                <a:extLst>
                  <a:ext uri="{FF2B5EF4-FFF2-40B4-BE49-F238E27FC236}">
                    <a16:creationId xmlns:a16="http://schemas.microsoft.com/office/drawing/2014/main" id="{CECD5FB2-2FCE-0C2A-D31C-3CFE80B1C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1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30" name="Line 131">
                <a:extLst>
                  <a:ext uri="{FF2B5EF4-FFF2-40B4-BE49-F238E27FC236}">
                    <a16:creationId xmlns:a16="http://schemas.microsoft.com/office/drawing/2014/main" id="{A7B2A82D-FCD9-AC6F-E19A-36FE0E056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432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31" name="Line 132">
                <a:extLst>
                  <a:ext uri="{FF2B5EF4-FFF2-40B4-BE49-F238E27FC236}">
                    <a16:creationId xmlns:a16="http://schemas.microsoft.com/office/drawing/2014/main" id="{F601E10D-07C9-88A0-859A-AD72E3784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251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319" name="Group 133">
              <a:extLst>
                <a:ext uri="{FF2B5EF4-FFF2-40B4-BE49-F238E27FC236}">
                  <a16:creationId xmlns:a16="http://schemas.microsoft.com/office/drawing/2014/main" id="{B258086F-C261-2E43-684A-D5A4DCE01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" y="2361"/>
              <a:ext cx="835" cy="735"/>
              <a:chOff x="594" y="2151"/>
              <a:chExt cx="835" cy="735"/>
            </a:xfrm>
          </p:grpSpPr>
          <p:sp>
            <p:nvSpPr>
              <p:cNvPr id="13402" name="Rectangle 134">
                <a:extLst>
                  <a:ext uri="{FF2B5EF4-FFF2-40B4-BE49-F238E27FC236}">
                    <a16:creationId xmlns:a16="http://schemas.microsoft.com/office/drawing/2014/main" id="{12122A0D-7CC5-C069-19E3-BF8D0FC0C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160"/>
                <a:ext cx="817" cy="72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403" name="Line 135">
                <a:extLst>
                  <a:ext uri="{FF2B5EF4-FFF2-40B4-BE49-F238E27FC236}">
                    <a16:creationId xmlns:a16="http://schemas.microsoft.com/office/drawing/2014/main" id="{73A9DE77-5A40-E15B-1ED9-ED28DF0CF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523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4" name="Line 136">
                <a:extLst>
                  <a:ext uri="{FF2B5EF4-FFF2-40B4-BE49-F238E27FC236}">
                    <a16:creationId xmlns:a16="http://schemas.microsoft.com/office/drawing/2014/main" id="{13BD5144-0E13-ABED-54B4-5A26B5A73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7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5" name="Line 137">
                <a:extLst>
                  <a:ext uri="{FF2B5EF4-FFF2-40B4-BE49-F238E27FC236}">
                    <a16:creationId xmlns:a16="http://schemas.microsoft.com/office/drawing/2014/main" id="{42210183-3690-DE2A-DFD1-D69BACB3F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350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6" name="Line 138">
                <a:extLst>
                  <a:ext uri="{FF2B5EF4-FFF2-40B4-BE49-F238E27FC236}">
                    <a16:creationId xmlns:a16="http://schemas.microsoft.com/office/drawing/2014/main" id="{96F7902D-7E1D-BF69-86B0-DD7720845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160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7" name="Line 139">
                <a:extLst>
                  <a:ext uri="{FF2B5EF4-FFF2-40B4-BE49-F238E27FC236}">
                    <a16:creationId xmlns:a16="http://schemas.microsoft.com/office/drawing/2014/main" id="{DEC64FCA-802B-DE6D-45A6-C759880ED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8" name="Line 140">
                <a:extLst>
                  <a:ext uri="{FF2B5EF4-FFF2-40B4-BE49-F238E27FC236}">
                    <a16:creationId xmlns:a16="http://schemas.microsoft.com/office/drawing/2014/main" id="{1C1D8BB2-252E-02DC-D63F-450A7581B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9" name="Line 141">
                <a:extLst>
                  <a:ext uri="{FF2B5EF4-FFF2-40B4-BE49-F238E27FC236}">
                    <a16:creationId xmlns:a16="http://schemas.microsoft.com/office/drawing/2014/main" id="{C5484FBE-DEA2-942D-7AA2-5CEDD1667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0" name="Line 142">
                <a:extLst>
                  <a:ext uri="{FF2B5EF4-FFF2-40B4-BE49-F238E27FC236}">
                    <a16:creationId xmlns:a16="http://schemas.microsoft.com/office/drawing/2014/main" id="{8B3B2C07-B63F-D2F2-E0AA-A6C3BAD61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1" name="Line 143">
                <a:extLst>
                  <a:ext uri="{FF2B5EF4-FFF2-40B4-BE49-F238E27FC236}">
                    <a16:creationId xmlns:a16="http://schemas.microsoft.com/office/drawing/2014/main" id="{6017653F-C505-8C5A-9551-E073C5050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2" name="Line 144">
                <a:extLst>
                  <a:ext uri="{FF2B5EF4-FFF2-40B4-BE49-F238E27FC236}">
                    <a16:creationId xmlns:a16="http://schemas.microsoft.com/office/drawing/2014/main" id="{62F566A1-9BE7-0C11-389D-13953B0EB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3" name="Line 145">
                <a:extLst>
                  <a:ext uri="{FF2B5EF4-FFF2-40B4-BE49-F238E27FC236}">
                    <a16:creationId xmlns:a16="http://schemas.microsoft.com/office/drawing/2014/main" id="{8173132A-F3B5-5959-E92D-B1B815E7D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8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4" name="Line 146">
                <a:extLst>
                  <a:ext uri="{FF2B5EF4-FFF2-40B4-BE49-F238E27FC236}">
                    <a16:creationId xmlns:a16="http://schemas.microsoft.com/office/drawing/2014/main" id="{6FE15774-642B-4C88-9B23-6A775B861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1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5" name="Line 147">
                <a:extLst>
                  <a:ext uri="{FF2B5EF4-FFF2-40B4-BE49-F238E27FC236}">
                    <a16:creationId xmlns:a16="http://schemas.microsoft.com/office/drawing/2014/main" id="{AC58D374-9DFA-FF69-E435-33EC51DFE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432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16" name="Line 148">
                <a:extLst>
                  <a:ext uri="{FF2B5EF4-FFF2-40B4-BE49-F238E27FC236}">
                    <a16:creationId xmlns:a16="http://schemas.microsoft.com/office/drawing/2014/main" id="{CB5B875F-5DD3-F825-1BB4-FCC31A9B8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251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320" name="Group 149">
              <a:extLst>
                <a:ext uri="{FF2B5EF4-FFF2-40B4-BE49-F238E27FC236}">
                  <a16:creationId xmlns:a16="http://schemas.microsoft.com/office/drawing/2014/main" id="{958F5F77-3BB5-E1AD-4280-45AAABD3B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597"/>
              <a:ext cx="835" cy="735"/>
              <a:chOff x="594" y="2151"/>
              <a:chExt cx="835" cy="735"/>
            </a:xfrm>
          </p:grpSpPr>
          <p:sp>
            <p:nvSpPr>
              <p:cNvPr id="13387" name="Rectangle 150">
                <a:extLst>
                  <a:ext uri="{FF2B5EF4-FFF2-40B4-BE49-F238E27FC236}">
                    <a16:creationId xmlns:a16="http://schemas.microsoft.com/office/drawing/2014/main" id="{B134FFBB-1A42-FCB9-77D1-454DEAA85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160"/>
                <a:ext cx="817" cy="72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88" name="Line 151">
                <a:extLst>
                  <a:ext uri="{FF2B5EF4-FFF2-40B4-BE49-F238E27FC236}">
                    <a16:creationId xmlns:a16="http://schemas.microsoft.com/office/drawing/2014/main" id="{9B209A4B-AB7B-A98D-329F-D906D6914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523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9" name="Line 152">
                <a:extLst>
                  <a:ext uri="{FF2B5EF4-FFF2-40B4-BE49-F238E27FC236}">
                    <a16:creationId xmlns:a16="http://schemas.microsoft.com/office/drawing/2014/main" id="{5D629D9F-0AAB-733C-0C1C-1D5ED0515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7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0" name="Line 153">
                <a:extLst>
                  <a:ext uri="{FF2B5EF4-FFF2-40B4-BE49-F238E27FC236}">
                    <a16:creationId xmlns:a16="http://schemas.microsoft.com/office/drawing/2014/main" id="{9A97E614-FA0C-14C7-B5B0-04E0A1E1E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350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1" name="Line 154">
                <a:extLst>
                  <a:ext uri="{FF2B5EF4-FFF2-40B4-BE49-F238E27FC236}">
                    <a16:creationId xmlns:a16="http://schemas.microsoft.com/office/drawing/2014/main" id="{071989E2-88C9-37E5-2DC6-BF065AC53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160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2" name="Line 155">
                <a:extLst>
                  <a:ext uri="{FF2B5EF4-FFF2-40B4-BE49-F238E27FC236}">
                    <a16:creationId xmlns:a16="http://schemas.microsoft.com/office/drawing/2014/main" id="{6AE5BADE-B15B-850C-F7AD-79E4B3595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3" name="Line 156">
                <a:extLst>
                  <a:ext uri="{FF2B5EF4-FFF2-40B4-BE49-F238E27FC236}">
                    <a16:creationId xmlns:a16="http://schemas.microsoft.com/office/drawing/2014/main" id="{97CBAA5D-4ABD-5346-E723-A946E4685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4" name="Line 157">
                <a:extLst>
                  <a:ext uri="{FF2B5EF4-FFF2-40B4-BE49-F238E27FC236}">
                    <a16:creationId xmlns:a16="http://schemas.microsoft.com/office/drawing/2014/main" id="{C3221498-7F96-6BDC-5ED6-E4EC0294B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5" name="Line 158">
                <a:extLst>
                  <a:ext uri="{FF2B5EF4-FFF2-40B4-BE49-F238E27FC236}">
                    <a16:creationId xmlns:a16="http://schemas.microsoft.com/office/drawing/2014/main" id="{6DD63C82-AD7F-FB50-DB6C-B9AE0D156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3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6" name="Line 159">
                <a:extLst>
                  <a:ext uri="{FF2B5EF4-FFF2-40B4-BE49-F238E27FC236}">
                    <a16:creationId xmlns:a16="http://schemas.microsoft.com/office/drawing/2014/main" id="{48CC0D48-D53E-4310-C65D-87F69E607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1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7" name="Line 160">
                <a:extLst>
                  <a:ext uri="{FF2B5EF4-FFF2-40B4-BE49-F238E27FC236}">
                    <a16:creationId xmlns:a16="http://schemas.microsoft.com/office/drawing/2014/main" id="{2A4011A7-8A28-5FCD-C7A6-7A32A97B7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2151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8" name="Line 161">
                <a:extLst>
                  <a:ext uri="{FF2B5EF4-FFF2-40B4-BE49-F238E27FC236}">
                    <a16:creationId xmlns:a16="http://schemas.microsoft.com/office/drawing/2014/main" id="{770C4F27-3DBF-FD9A-769A-7F42B8314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80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9" name="Line 162">
                <a:extLst>
                  <a:ext uri="{FF2B5EF4-FFF2-40B4-BE49-F238E27FC236}">
                    <a16:creationId xmlns:a16="http://schemas.microsoft.com/office/drawing/2014/main" id="{255299AC-3042-6AAE-3BCB-BB14DB2B9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14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0" name="Line 163">
                <a:extLst>
                  <a:ext uri="{FF2B5EF4-FFF2-40B4-BE49-F238E27FC236}">
                    <a16:creationId xmlns:a16="http://schemas.microsoft.com/office/drawing/2014/main" id="{32E213A8-7E58-26CE-9BAC-971F50A0F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432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01" name="Line 164">
                <a:extLst>
                  <a:ext uri="{FF2B5EF4-FFF2-40B4-BE49-F238E27FC236}">
                    <a16:creationId xmlns:a16="http://schemas.microsoft.com/office/drawing/2014/main" id="{11A903EA-1A92-7DF9-9141-15D6C3CAB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251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321" name="Text Box 186">
              <a:extLst>
                <a:ext uri="{FF2B5EF4-FFF2-40B4-BE49-F238E27FC236}">
                  <a16:creationId xmlns:a16="http://schemas.microsoft.com/office/drawing/2014/main" id="{70978632-6FAE-E383-4300-4F7F8DA76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933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寄存器</a:t>
              </a:r>
            </a:p>
          </p:txBody>
        </p:sp>
        <p:grpSp>
          <p:nvGrpSpPr>
            <p:cNvPr id="13322" name="Group 232">
              <a:extLst>
                <a:ext uri="{FF2B5EF4-FFF2-40B4-BE49-F238E27FC236}">
                  <a16:creationId xmlns:a16="http://schemas.microsoft.com/office/drawing/2014/main" id="{EBB41372-F7C1-61B7-9BAB-111096C4C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5" y="2777"/>
              <a:ext cx="598" cy="231"/>
              <a:chOff x="3235" y="3088"/>
              <a:chExt cx="598" cy="231"/>
            </a:xfrm>
          </p:grpSpPr>
          <p:sp>
            <p:nvSpPr>
              <p:cNvPr id="13385" name="Rectangle 169">
                <a:extLst>
                  <a:ext uri="{FF2B5EF4-FFF2-40B4-BE49-F238E27FC236}">
                    <a16:creationId xmlns:a16="http://schemas.microsoft.com/office/drawing/2014/main" id="{E7E15B61-D166-0A27-6060-78FE267A0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3097"/>
                <a:ext cx="525" cy="1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86" name="Text Box 187">
                <a:extLst>
                  <a:ext uri="{FF2B5EF4-FFF2-40B4-BE49-F238E27FC236}">
                    <a16:creationId xmlns:a16="http://schemas.microsoft.com/office/drawing/2014/main" id="{F30D8300-60F3-A6EA-188F-B05AEF1F3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" y="3088"/>
                <a:ext cx="5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蓝色枪</a:t>
                </a:r>
              </a:p>
            </p:txBody>
          </p:sp>
        </p:grpSp>
        <p:sp>
          <p:nvSpPr>
            <p:cNvPr id="13323" name="Text Box 189">
              <a:extLst>
                <a:ext uri="{FF2B5EF4-FFF2-40B4-BE49-F238E27FC236}">
                  <a16:creationId xmlns:a16="http://schemas.microsoft.com/office/drawing/2014/main" id="{C4D9DA70-E77F-58CB-FC35-479A309A9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" y="3339"/>
              <a:ext cx="7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帧缓存</a:t>
              </a:r>
            </a:p>
          </p:txBody>
        </p:sp>
        <p:grpSp>
          <p:nvGrpSpPr>
            <p:cNvPr id="13324" name="Group 220">
              <a:extLst>
                <a:ext uri="{FF2B5EF4-FFF2-40B4-BE49-F238E27FC236}">
                  <a16:creationId xmlns:a16="http://schemas.microsoft.com/office/drawing/2014/main" id="{1A6A5B0A-F166-A6C6-3279-EBA2F75A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777"/>
              <a:ext cx="453" cy="231"/>
              <a:chOff x="2064" y="3223"/>
              <a:chExt cx="453" cy="231"/>
            </a:xfrm>
          </p:grpSpPr>
          <p:sp>
            <p:nvSpPr>
              <p:cNvPr id="13383" name="Rectangle 168">
                <a:extLst>
                  <a:ext uri="{FF2B5EF4-FFF2-40B4-BE49-F238E27FC236}">
                    <a16:creationId xmlns:a16="http://schemas.microsoft.com/office/drawing/2014/main" id="{F38B47BC-16A9-9EB9-0867-29DCCC18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249"/>
                <a:ext cx="453" cy="18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84" name="Rectangle 190">
                <a:extLst>
                  <a:ext uri="{FF2B5EF4-FFF2-40B4-BE49-F238E27FC236}">
                    <a16:creationId xmlns:a16="http://schemas.microsoft.com/office/drawing/2014/main" id="{3702ABCF-A130-0C91-471D-000B8683B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3223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DAC</a:t>
                </a:r>
              </a:p>
            </p:txBody>
          </p:sp>
        </p:grpSp>
        <p:grpSp>
          <p:nvGrpSpPr>
            <p:cNvPr id="13325" name="Group 213">
              <a:extLst>
                <a:ext uri="{FF2B5EF4-FFF2-40B4-BE49-F238E27FC236}">
                  <a16:creationId xmlns:a16="http://schemas.microsoft.com/office/drawing/2014/main" id="{77857880-3E43-E3A6-613D-8328B5F54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" y="2750"/>
              <a:ext cx="345" cy="234"/>
              <a:chOff x="1492" y="2750"/>
              <a:chExt cx="345" cy="234"/>
            </a:xfrm>
          </p:grpSpPr>
          <p:sp>
            <p:nvSpPr>
              <p:cNvPr id="13381" name="Rectangle 165">
                <a:extLst>
                  <a:ext uri="{FF2B5EF4-FFF2-40B4-BE49-F238E27FC236}">
                    <a16:creationId xmlns:a16="http://schemas.microsoft.com/office/drawing/2014/main" id="{5E44DB99-FC5F-7AAB-907A-BC2516854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750"/>
                <a:ext cx="345" cy="22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82" name="Rectangle 191">
                <a:extLst>
                  <a:ext uri="{FF2B5EF4-FFF2-40B4-BE49-F238E27FC236}">
                    <a16:creationId xmlns:a16="http://schemas.microsoft.com/office/drawing/2014/main" id="{B8F420AB-536F-32E2-6898-FBB9EBFC7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27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3326" name="Line 194">
              <a:extLst>
                <a:ext uri="{FF2B5EF4-FFF2-40B4-BE49-F238E27FC236}">
                  <a16:creationId xmlns:a16="http://schemas.microsoft.com/office/drawing/2014/main" id="{19FBE008-E405-66CB-968C-BF90F4BEA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24"/>
              <a:ext cx="507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" name="Rectangle 195">
              <a:extLst>
                <a:ext uri="{FF2B5EF4-FFF2-40B4-BE49-F238E27FC236}">
                  <a16:creationId xmlns:a16="http://schemas.microsoft.com/office/drawing/2014/main" id="{C8B0B9BA-19B0-4C3A-9DFB-F935AA2C2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274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chemeClr val="bg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28" name="Rectangle 196">
              <a:extLst>
                <a:ext uri="{FF2B5EF4-FFF2-40B4-BE49-F238E27FC236}">
                  <a16:creationId xmlns:a16="http://schemas.microsoft.com/office/drawing/2014/main" id="{118964AA-8B49-55B8-A703-1620847F3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28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chemeClr val="bg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29" name="Rectangle 197">
              <a:extLst>
                <a:ext uri="{FF2B5EF4-FFF2-40B4-BE49-F238E27FC236}">
                  <a16:creationId xmlns:a16="http://schemas.microsoft.com/office/drawing/2014/main" id="{33711078-4A48-A54C-517C-2F47E374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514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Line 202">
              <a:extLst>
                <a:ext uri="{FF2B5EF4-FFF2-40B4-BE49-F238E27FC236}">
                  <a16:creationId xmlns:a16="http://schemas.microsoft.com/office/drawing/2014/main" id="{7F4FDF9C-9C6E-6EFC-14F5-559BB383A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895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1" name="Line 203">
              <a:extLst>
                <a:ext uri="{FF2B5EF4-FFF2-40B4-BE49-F238E27FC236}">
                  <a16:creationId xmlns:a16="http://schemas.microsoft.com/office/drawing/2014/main" id="{C4286EB0-1FCF-0CAC-B305-1BB63BDD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2886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332" name="Group 209">
              <a:extLst>
                <a:ext uri="{FF2B5EF4-FFF2-40B4-BE49-F238E27FC236}">
                  <a16:creationId xmlns:a16="http://schemas.microsoft.com/office/drawing/2014/main" id="{B423A53F-6EEC-F48B-9874-83D8F287C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0" y="2242"/>
              <a:ext cx="1054" cy="1029"/>
              <a:chOff x="4404" y="2945"/>
              <a:chExt cx="1054" cy="1029"/>
            </a:xfrm>
          </p:grpSpPr>
          <p:grpSp>
            <p:nvGrpSpPr>
              <p:cNvPr id="13363" name="Group 170">
                <a:extLst>
                  <a:ext uri="{FF2B5EF4-FFF2-40B4-BE49-F238E27FC236}">
                    <a16:creationId xmlns:a16="http://schemas.microsoft.com/office/drawing/2014/main" id="{647CC69C-EE6F-981B-91B3-7AF01FAD42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4" y="2945"/>
                <a:ext cx="835" cy="735"/>
                <a:chOff x="594" y="2151"/>
                <a:chExt cx="835" cy="735"/>
              </a:xfrm>
            </p:grpSpPr>
            <p:sp>
              <p:nvSpPr>
                <p:cNvPr id="13366" name="Rectangle 171">
                  <a:extLst>
                    <a:ext uri="{FF2B5EF4-FFF2-40B4-BE49-F238E27FC236}">
                      <a16:creationId xmlns:a16="http://schemas.microsoft.com/office/drawing/2014/main" id="{A83F4ECF-DC3C-923A-BDEE-8A5114D58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160"/>
                  <a:ext cx="817" cy="726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67" name="Line 172">
                  <a:extLst>
                    <a:ext uri="{FF2B5EF4-FFF2-40B4-BE49-F238E27FC236}">
                      <a16:creationId xmlns:a16="http://schemas.microsoft.com/office/drawing/2014/main" id="{5A527992-A905-1A49-1716-57DB1AC15B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523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68" name="Line 173">
                  <a:extLst>
                    <a:ext uri="{FF2B5EF4-FFF2-40B4-BE49-F238E27FC236}">
                      <a16:creationId xmlns:a16="http://schemas.microsoft.com/office/drawing/2014/main" id="{6864EFF0-20C9-48FC-0653-BD7BC7683F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704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69" name="Line 174">
                  <a:extLst>
                    <a:ext uri="{FF2B5EF4-FFF2-40B4-BE49-F238E27FC236}">
                      <a16:creationId xmlns:a16="http://schemas.microsoft.com/office/drawing/2014/main" id="{38C9F448-D83C-FC0F-61E8-C4B566C3F4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350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0" name="Line 175">
                  <a:extLst>
                    <a:ext uri="{FF2B5EF4-FFF2-40B4-BE49-F238E27FC236}">
                      <a16:creationId xmlns:a16="http://schemas.microsoft.com/office/drawing/2014/main" id="{B4B468C0-FC49-1B9F-9A96-48766F32BB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" y="2160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1" name="Line 176">
                  <a:extLst>
                    <a:ext uri="{FF2B5EF4-FFF2-40B4-BE49-F238E27FC236}">
                      <a16:creationId xmlns:a16="http://schemas.microsoft.com/office/drawing/2014/main" id="{DCC65D23-C2C4-3245-1705-EF7F851117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0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2" name="Line 177">
                  <a:extLst>
                    <a:ext uri="{FF2B5EF4-FFF2-40B4-BE49-F238E27FC236}">
                      <a16:creationId xmlns:a16="http://schemas.microsoft.com/office/drawing/2014/main" id="{45BE3C70-32BD-4025-BCDA-0A627422F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0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3" name="Line 178">
                  <a:extLst>
                    <a:ext uri="{FF2B5EF4-FFF2-40B4-BE49-F238E27FC236}">
                      <a16:creationId xmlns:a16="http://schemas.microsoft.com/office/drawing/2014/main" id="{2B5DBAF1-F904-6102-E63E-C27E9C83AB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1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4" name="Line 179">
                  <a:extLst>
                    <a:ext uri="{FF2B5EF4-FFF2-40B4-BE49-F238E27FC236}">
                      <a16:creationId xmlns:a16="http://schemas.microsoft.com/office/drawing/2014/main" id="{32DC4F88-E504-E18B-1704-050293841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3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5" name="Line 180">
                  <a:extLst>
                    <a:ext uri="{FF2B5EF4-FFF2-40B4-BE49-F238E27FC236}">
                      <a16:creationId xmlns:a16="http://schemas.microsoft.com/office/drawing/2014/main" id="{01B4DF5C-3CF9-11E7-6FC1-91F749F00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1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6" name="Line 181">
                  <a:extLst>
                    <a:ext uri="{FF2B5EF4-FFF2-40B4-BE49-F238E27FC236}">
                      <a16:creationId xmlns:a16="http://schemas.microsoft.com/office/drawing/2014/main" id="{3205E695-2C6C-05C9-5F55-FAF28E826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2151"/>
                  <a:ext cx="0" cy="72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7" name="Line 182">
                  <a:extLst>
                    <a:ext uri="{FF2B5EF4-FFF2-40B4-BE49-F238E27FC236}">
                      <a16:creationId xmlns:a16="http://schemas.microsoft.com/office/drawing/2014/main" id="{7FCD6370-1172-4348-07E7-47D0A7063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" y="2804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8" name="Line 183">
                  <a:extLst>
                    <a:ext uri="{FF2B5EF4-FFF2-40B4-BE49-F238E27FC236}">
                      <a16:creationId xmlns:a16="http://schemas.microsoft.com/office/drawing/2014/main" id="{E8B7D77C-7216-208F-4A97-80F6ED6E05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614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79" name="Line 184">
                  <a:extLst>
                    <a:ext uri="{FF2B5EF4-FFF2-40B4-BE49-F238E27FC236}">
                      <a16:creationId xmlns:a16="http://schemas.microsoft.com/office/drawing/2014/main" id="{0414B39D-3B07-697A-AE6D-DFD278435A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432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80" name="Line 185">
                  <a:extLst>
                    <a:ext uri="{FF2B5EF4-FFF2-40B4-BE49-F238E27FC236}">
                      <a16:creationId xmlns:a16="http://schemas.microsoft.com/office/drawing/2014/main" id="{61F05476-3A96-4CB2-B685-EA2F129EB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3" y="2251"/>
                  <a:ext cx="817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364" name="Text Box 188">
                <a:extLst>
                  <a:ext uri="{FF2B5EF4-FFF2-40B4-BE49-F238E27FC236}">
                    <a16:creationId xmlns:a16="http://schemas.microsoft.com/office/drawing/2014/main" id="{7829BEE0-162B-DE5E-57C5-139540BE6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5" y="3686"/>
                <a:ext cx="10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CRT</a:t>
                </a:r>
                <a:r>
                  <a:rPr kumimoji="1" lang="zh-CN" altLang="en-US" sz="2400">
                    <a:latin typeface="Times New Roman" panose="02020603050405020304" pitchFamily="18" charset="0"/>
                  </a:rPr>
                  <a:t>光栅</a:t>
                </a:r>
              </a:p>
            </p:txBody>
          </p:sp>
          <p:sp>
            <p:nvSpPr>
              <p:cNvPr id="13365" name="Oval 204">
                <a:extLst>
                  <a:ext uri="{FF2B5EF4-FFF2-40B4-BE49-F238E27FC236}">
                    <a16:creationId xmlns:a16="http://schemas.microsoft.com/office/drawing/2014/main" id="{989A67C0-25C6-1630-65C8-0F9AFA5A3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" y="3160"/>
                <a:ext cx="45" cy="4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3333" name="Line 210">
              <a:extLst>
                <a:ext uri="{FF2B5EF4-FFF2-40B4-BE49-F238E27FC236}">
                  <a16:creationId xmlns:a16="http://schemas.microsoft.com/office/drawing/2014/main" id="{063BF4F9-FC18-1FD7-5D84-700242E80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614"/>
              <a:ext cx="507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4" name="Line 211">
              <a:extLst>
                <a:ext uri="{FF2B5EF4-FFF2-40B4-BE49-F238E27FC236}">
                  <a16:creationId xmlns:a16="http://schemas.microsoft.com/office/drawing/2014/main" id="{791D625D-32DF-32FD-A7B4-A119DF363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2378"/>
              <a:ext cx="507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335" name="Group 214">
              <a:extLst>
                <a:ext uri="{FF2B5EF4-FFF2-40B4-BE49-F238E27FC236}">
                  <a16:creationId xmlns:a16="http://schemas.microsoft.com/office/drawing/2014/main" id="{BF21F68E-C8C0-580D-E94D-CBFC5AD81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2" y="2251"/>
              <a:ext cx="345" cy="234"/>
              <a:chOff x="1492" y="2750"/>
              <a:chExt cx="345" cy="234"/>
            </a:xfrm>
          </p:grpSpPr>
          <p:sp>
            <p:nvSpPr>
              <p:cNvPr id="13361" name="Rectangle 215">
                <a:extLst>
                  <a:ext uri="{FF2B5EF4-FFF2-40B4-BE49-F238E27FC236}">
                    <a16:creationId xmlns:a16="http://schemas.microsoft.com/office/drawing/2014/main" id="{54A93069-F4B0-04F2-E521-3DC270972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750"/>
                <a:ext cx="345" cy="22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62" name="Rectangle 216">
                <a:extLst>
                  <a:ext uri="{FF2B5EF4-FFF2-40B4-BE49-F238E27FC236}">
                    <a16:creationId xmlns:a16="http://schemas.microsoft.com/office/drawing/2014/main" id="{00CDAC0E-04DE-227C-7A96-E5C953D81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27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3336" name="Group 217">
              <a:extLst>
                <a:ext uri="{FF2B5EF4-FFF2-40B4-BE49-F238E27FC236}">
                  <a16:creationId xmlns:a16="http://schemas.microsoft.com/office/drawing/2014/main" id="{427DF371-FC6B-9515-A9CE-995248C21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8" y="2505"/>
              <a:ext cx="345" cy="234"/>
              <a:chOff x="1492" y="2750"/>
              <a:chExt cx="345" cy="234"/>
            </a:xfrm>
          </p:grpSpPr>
          <p:sp>
            <p:nvSpPr>
              <p:cNvPr id="13359" name="Rectangle 218">
                <a:extLst>
                  <a:ext uri="{FF2B5EF4-FFF2-40B4-BE49-F238E27FC236}">
                    <a16:creationId xmlns:a16="http://schemas.microsoft.com/office/drawing/2014/main" id="{23DF1467-283B-4841-F760-5554555B6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750"/>
                <a:ext cx="345" cy="22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60" name="Rectangle 219">
                <a:extLst>
                  <a:ext uri="{FF2B5EF4-FFF2-40B4-BE49-F238E27FC236}">
                    <a16:creationId xmlns:a16="http://schemas.microsoft.com/office/drawing/2014/main" id="{BEBFF9B3-5E92-AECF-7065-63B8BFDDD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27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3337" name="Group 221">
              <a:extLst>
                <a:ext uri="{FF2B5EF4-FFF2-40B4-BE49-F238E27FC236}">
                  <a16:creationId xmlns:a16="http://schemas.microsoft.com/office/drawing/2014/main" id="{5BBF7A8E-27AE-DAF6-1A9E-5FD1EBBFA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496"/>
              <a:ext cx="453" cy="231"/>
              <a:chOff x="2064" y="3223"/>
              <a:chExt cx="453" cy="231"/>
            </a:xfrm>
          </p:grpSpPr>
          <p:sp>
            <p:nvSpPr>
              <p:cNvPr id="13357" name="Rectangle 222">
                <a:extLst>
                  <a:ext uri="{FF2B5EF4-FFF2-40B4-BE49-F238E27FC236}">
                    <a16:creationId xmlns:a16="http://schemas.microsoft.com/office/drawing/2014/main" id="{E992450B-A77B-A5C9-AB20-29F78DE4D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249"/>
                <a:ext cx="453" cy="18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58" name="Rectangle 223">
                <a:extLst>
                  <a:ext uri="{FF2B5EF4-FFF2-40B4-BE49-F238E27FC236}">
                    <a16:creationId xmlns:a16="http://schemas.microsoft.com/office/drawing/2014/main" id="{3F42B10B-C9DB-1F74-8E72-F1F49E1AF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3223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DAC</a:t>
                </a:r>
              </a:p>
            </p:txBody>
          </p:sp>
        </p:grpSp>
        <p:grpSp>
          <p:nvGrpSpPr>
            <p:cNvPr id="13338" name="Group 224">
              <a:extLst>
                <a:ext uri="{FF2B5EF4-FFF2-40B4-BE49-F238E27FC236}">
                  <a16:creationId xmlns:a16="http://schemas.microsoft.com/office/drawing/2014/main" id="{5F2B1435-75AA-16EF-F50B-E4967BB57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3" y="2232"/>
              <a:ext cx="453" cy="231"/>
              <a:chOff x="2064" y="3223"/>
              <a:chExt cx="453" cy="231"/>
            </a:xfrm>
          </p:grpSpPr>
          <p:sp>
            <p:nvSpPr>
              <p:cNvPr id="13355" name="Rectangle 225">
                <a:extLst>
                  <a:ext uri="{FF2B5EF4-FFF2-40B4-BE49-F238E27FC236}">
                    <a16:creationId xmlns:a16="http://schemas.microsoft.com/office/drawing/2014/main" id="{48C8E21A-3005-96DF-1598-49AF734EF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249"/>
                <a:ext cx="453" cy="18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56" name="Rectangle 226">
                <a:extLst>
                  <a:ext uri="{FF2B5EF4-FFF2-40B4-BE49-F238E27FC236}">
                    <a16:creationId xmlns:a16="http://schemas.microsoft.com/office/drawing/2014/main" id="{63E6A26C-1EBE-4515-11BC-7F64B3097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3223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DAC</a:t>
                </a:r>
              </a:p>
            </p:txBody>
          </p:sp>
        </p:grpSp>
        <p:sp>
          <p:nvSpPr>
            <p:cNvPr id="13339" name="Line 227">
              <a:extLst>
                <a:ext uri="{FF2B5EF4-FFF2-40B4-BE49-F238E27FC236}">
                  <a16:creationId xmlns:a16="http://schemas.microsoft.com/office/drawing/2014/main" id="{41DA55A4-D6D4-AEA6-E3B0-5F171ED15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886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0" name="Line 228">
              <a:extLst>
                <a:ext uri="{FF2B5EF4-FFF2-40B4-BE49-F238E27FC236}">
                  <a16:creationId xmlns:a16="http://schemas.microsoft.com/office/drawing/2014/main" id="{EFA8D0C6-7C5E-CDF6-A310-9226F6170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614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1" name="Line 229">
              <a:extLst>
                <a:ext uri="{FF2B5EF4-FFF2-40B4-BE49-F238E27FC236}">
                  <a16:creationId xmlns:a16="http://schemas.microsoft.com/office/drawing/2014/main" id="{160EC155-EDB8-D242-C2BA-4B38B4B61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378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2" name="Line 230">
              <a:extLst>
                <a:ext uri="{FF2B5EF4-FFF2-40B4-BE49-F238E27FC236}">
                  <a16:creationId xmlns:a16="http://schemas.microsoft.com/office/drawing/2014/main" id="{582A49CB-11AD-F80D-7EF7-D42C98B2F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614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3" name="Line 231">
              <a:extLst>
                <a:ext uri="{FF2B5EF4-FFF2-40B4-BE49-F238E27FC236}">
                  <a16:creationId xmlns:a16="http://schemas.microsoft.com/office/drawing/2014/main" id="{EF97A67B-B23A-F364-D4FD-3F98984F5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359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344" name="Group 233">
              <a:extLst>
                <a:ext uri="{FF2B5EF4-FFF2-40B4-BE49-F238E27FC236}">
                  <a16:creationId xmlns:a16="http://schemas.microsoft.com/office/drawing/2014/main" id="{81F4E039-3A2B-FBB8-4A6B-DC98B5FDB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0" y="2242"/>
              <a:ext cx="598" cy="231"/>
              <a:chOff x="3235" y="3088"/>
              <a:chExt cx="598" cy="231"/>
            </a:xfrm>
          </p:grpSpPr>
          <p:sp>
            <p:nvSpPr>
              <p:cNvPr id="13353" name="Rectangle 234">
                <a:extLst>
                  <a:ext uri="{FF2B5EF4-FFF2-40B4-BE49-F238E27FC236}">
                    <a16:creationId xmlns:a16="http://schemas.microsoft.com/office/drawing/2014/main" id="{D708D845-B397-AD7A-2466-5D498FAD5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3097"/>
                <a:ext cx="525" cy="1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54" name="Text Box 235">
                <a:extLst>
                  <a:ext uri="{FF2B5EF4-FFF2-40B4-BE49-F238E27FC236}">
                    <a16:creationId xmlns:a16="http://schemas.microsoft.com/office/drawing/2014/main" id="{3618ADFB-57DE-87C5-7E3D-6C338C5CF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" y="3088"/>
                <a:ext cx="5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红色枪</a:t>
                </a:r>
              </a:p>
            </p:txBody>
          </p:sp>
        </p:grpSp>
        <p:grpSp>
          <p:nvGrpSpPr>
            <p:cNvPr id="13345" name="Group 236">
              <a:extLst>
                <a:ext uri="{FF2B5EF4-FFF2-40B4-BE49-F238E27FC236}">
                  <a16:creationId xmlns:a16="http://schemas.microsoft.com/office/drawing/2014/main" id="{93418E14-3E57-3252-9C0B-051E1CB41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2" y="2496"/>
              <a:ext cx="598" cy="231"/>
              <a:chOff x="3235" y="3088"/>
              <a:chExt cx="598" cy="231"/>
            </a:xfrm>
          </p:grpSpPr>
          <p:sp>
            <p:nvSpPr>
              <p:cNvPr id="13351" name="Rectangle 237">
                <a:extLst>
                  <a:ext uri="{FF2B5EF4-FFF2-40B4-BE49-F238E27FC236}">
                    <a16:creationId xmlns:a16="http://schemas.microsoft.com/office/drawing/2014/main" id="{ED2FE0F8-6249-9167-8E0F-9998F6CD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3097"/>
                <a:ext cx="525" cy="1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352" name="Text Box 238">
                <a:extLst>
                  <a:ext uri="{FF2B5EF4-FFF2-40B4-BE49-F238E27FC236}">
                    <a16:creationId xmlns:a16="http://schemas.microsoft.com/office/drawing/2014/main" id="{163B3AAF-9CBF-EB27-8324-9707203495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" y="3088"/>
                <a:ext cx="5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1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绿色枪</a:t>
                </a:r>
              </a:p>
            </p:txBody>
          </p:sp>
        </p:grpSp>
        <p:sp>
          <p:nvSpPr>
            <p:cNvPr id="13346" name="Line 239">
              <a:extLst>
                <a:ext uri="{FF2B5EF4-FFF2-40B4-BE49-F238E27FC236}">
                  <a16:creationId xmlns:a16="http://schemas.microsoft.com/office/drawing/2014/main" id="{2CDBDA18-064F-9CD8-5C68-2E13F024E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605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7" name="Line 240">
              <a:extLst>
                <a:ext uri="{FF2B5EF4-FFF2-40B4-BE49-F238E27FC236}">
                  <a16:creationId xmlns:a16="http://schemas.microsoft.com/office/drawing/2014/main" id="{519D19FD-A651-0600-EC58-91717564A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2350"/>
              <a:ext cx="362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8" name="Line 241">
              <a:extLst>
                <a:ext uri="{FF2B5EF4-FFF2-40B4-BE49-F238E27FC236}">
                  <a16:creationId xmlns:a16="http://schemas.microsoft.com/office/drawing/2014/main" id="{F4303152-78BD-173C-1A9C-4CB500CB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341"/>
              <a:ext cx="862" cy="13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9" name="Line 242">
              <a:extLst>
                <a:ext uri="{FF2B5EF4-FFF2-40B4-BE49-F238E27FC236}">
                  <a16:creationId xmlns:a16="http://schemas.microsoft.com/office/drawing/2014/main" id="{954396BC-100C-3A1A-8136-9842BC903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478"/>
              <a:ext cx="998" cy="1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50" name="Line 243">
              <a:extLst>
                <a:ext uri="{FF2B5EF4-FFF2-40B4-BE49-F238E27FC236}">
                  <a16:creationId xmlns:a16="http://schemas.microsoft.com/office/drawing/2014/main" id="{EDCD1AAE-88B3-7EF0-A26E-48B33BBA4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523"/>
              <a:ext cx="998" cy="3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045" name="Rectangle 245">
            <a:extLst>
              <a:ext uri="{FF2B5EF4-FFF2-40B4-BE49-F238E27FC236}">
                <a16:creationId xmlns:a16="http://schemas.microsoft.com/office/drawing/2014/main" id="{2E46E116-FBA3-31B7-1D9B-BCA50201F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 b="1"/>
              <a:t>位面技术（</a:t>
            </a:r>
            <a:r>
              <a:rPr lang="en-US" altLang="zh-CN" b="1"/>
              <a:t>2/3</a:t>
            </a:r>
            <a:r>
              <a:rPr lang="zh-CN" altLang="en-US" b="1"/>
              <a:t>）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6">
            <a:extLst>
              <a:ext uri="{FF2B5EF4-FFF2-40B4-BE49-F238E27FC236}">
                <a16:creationId xmlns:a16="http://schemas.microsoft.com/office/drawing/2014/main" id="{5624C002-EBA0-8B56-4554-F5080C75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B5BFEE-B270-43CE-BAC2-4C0EBBDCFEC9}" type="slidenum">
              <a:rPr lang="zh-CN" altLang="en-US" smtClean="0"/>
              <a:pPr eaLnBrk="1" hangingPunct="1">
                <a:defRPr/>
              </a:pPr>
              <a:t>9</a:t>
            </a:fld>
            <a:endParaRPr lang="en-US" altLang="zh-CN"/>
          </a:p>
        </p:txBody>
      </p:sp>
      <p:sp>
        <p:nvSpPr>
          <p:cNvPr id="189444" name="Rectangle 4">
            <a:extLst>
              <a:ext uri="{FF2B5EF4-FFF2-40B4-BE49-F238E27FC236}">
                <a16:creationId xmlns:a16="http://schemas.microsoft.com/office/drawing/2014/main" id="{D5B006B8-2BE3-A0E7-A4B8-91A7C56636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5157788"/>
            <a:ext cx="9505950" cy="1511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/>
              <a:t>若有24个位面（每种基色8个位面）</a:t>
            </a:r>
          </a:p>
          <a:p>
            <a:pPr eaLnBrk="1" hangingPunct="1">
              <a:defRPr/>
            </a:pPr>
            <a:r>
              <a:rPr lang="zh-CN" altLang="en-US" sz="2800" b="1"/>
              <a:t>可同时显示</a:t>
            </a:r>
            <a:r>
              <a:rPr lang="en-US" altLang="zh-CN" sz="2800" b="1"/>
              <a:t>(2</a:t>
            </a:r>
            <a:r>
              <a:rPr lang="en-US" altLang="zh-CN" sz="2800" b="1" baseline="30000"/>
              <a:t>8</a:t>
            </a:r>
            <a:r>
              <a:rPr lang="en-US" altLang="zh-CN" sz="2800" b="1"/>
              <a:t>)</a:t>
            </a:r>
            <a:r>
              <a:rPr lang="en-US" altLang="zh-CN" sz="2800" b="1" baseline="30000"/>
              <a:t>3 </a:t>
            </a:r>
            <a:r>
              <a:rPr lang="en-US" altLang="zh-CN" sz="2800" b="1"/>
              <a:t>=2</a:t>
            </a:r>
            <a:r>
              <a:rPr lang="en-US" altLang="zh-CN" sz="2800" b="1" baseline="30000"/>
              <a:t>24</a:t>
            </a:r>
            <a:r>
              <a:rPr lang="en-US" altLang="zh-CN" sz="2800" b="1"/>
              <a:t>=16777216</a:t>
            </a:r>
            <a:r>
              <a:rPr lang="zh-CN" altLang="en-US" sz="2800" b="1"/>
              <a:t>种颜色（24位真彩色）</a:t>
            </a:r>
            <a:endParaRPr lang="zh-CN" altLang="en-US" sz="2800" b="1">
              <a:cs typeface="Times New Roman" pitchFamily="18" charset="0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49F6DE5B-E8F8-0BCD-37DE-06DDA2E3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614488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latin typeface="Times New Roman" panose="02020603050405020304" pitchFamily="18" charset="0"/>
              </a:rPr>
              <a:t>红绿蓝三个位面，组合成</a:t>
            </a:r>
            <a:r>
              <a:rPr kumimoji="1" lang="en-US" altLang="zh-CN" sz="2800" b="1">
                <a:latin typeface="Times New Roman" panose="02020603050405020304" pitchFamily="18" charset="0"/>
              </a:rPr>
              <a:t>8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种颜色</a:t>
            </a:r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6038927B-937F-018E-D2E1-ADB59AEE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333625"/>
            <a:ext cx="590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latin typeface="Times New Roman" panose="02020603050405020304" pitchFamily="18" charset="0"/>
              </a:rPr>
              <a:t>增加一个亮度位面，形成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16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种颜色</a:t>
            </a:r>
          </a:p>
        </p:txBody>
      </p:sp>
      <p:graphicFrame>
        <p:nvGraphicFramePr>
          <p:cNvPr id="189575" name="Group 135">
            <a:extLst>
              <a:ext uri="{FF2B5EF4-FFF2-40B4-BE49-F238E27FC236}">
                <a16:creationId xmlns:a16="http://schemas.microsoft.com/office/drawing/2014/main" id="{62807387-4439-8D6F-A2D2-F288C52C20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6398384"/>
              </p:ext>
            </p:extLst>
          </p:nvPr>
        </p:nvGraphicFramePr>
        <p:xfrm>
          <a:off x="5803900" y="1057275"/>
          <a:ext cx="3305175" cy="4114800"/>
        </p:xfrm>
        <a:graphic>
          <a:graphicData uri="http://schemas.openxmlformats.org/drawingml/2006/table">
            <a:tbl>
              <a:tblPr/>
              <a:tblGrid>
                <a:gridCol w="154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Green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Cyan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Magenta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Yellow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9576" name="Rectangle 136">
            <a:extLst>
              <a:ext uri="{FF2B5EF4-FFF2-40B4-BE49-F238E27FC236}">
                <a16:creationId xmlns:a16="http://schemas.microsoft.com/office/drawing/2014/main" id="{F0D852DF-EB7E-A7AF-0BD0-8D6CAF719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 b="1"/>
              <a:t>位面技术（</a:t>
            </a:r>
            <a:r>
              <a:rPr lang="en-US" altLang="zh-CN" b="1"/>
              <a:t>3/3</a:t>
            </a:r>
            <a:r>
              <a:rPr lang="zh-CN" altLang="en-US" b="1"/>
              <a:t>）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build="p"/>
      <p:bldP spid="189447" grpId="0"/>
    </p:bld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2745</TotalTime>
  <Words>2689</Words>
  <Application>Microsoft Office PowerPoint</Application>
  <PresentationFormat>全屏显示(4:3)</PresentationFormat>
  <Paragraphs>460</Paragraphs>
  <Slides>40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隶书</vt:lpstr>
      <vt:lpstr>黑体</vt:lpstr>
      <vt:lpstr>Beam</vt:lpstr>
      <vt:lpstr>Microsoft 公式 3.0</vt:lpstr>
      <vt:lpstr>第2章  交互式计算机图形处理系统  </vt:lpstr>
      <vt:lpstr>计算机图形处理系统</vt:lpstr>
      <vt:lpstr>PowerPoint 演示文稿</vt:lpstr>
      <vt:lpstr>PowerPoint 演示文稿</vt:lpstr>
      <vt:lpstr>PowerPoint 演示文稿</vt:lpstr>
      <vt:lpstr>PowerPoint 演示文稿</vt:lpstr>
      <vt:lpstr>位面技术（1/3）</vt:lpstr>
      <vt:lpstr>位面技术（2/3）</vt:lpstr>
      <vt:lpstr>位面技术（3/3）</vt:lpstr>
      <vt:lpstr>显存容量</vt:lpstr>
      <vt:lpstr>显存容量</vt:lpstr>
      <vt:lpstr>颜色信息的存放方式</vt:lpstr>
      <vt:lpstr>查色表（LUT）工作原理</vt:lpstr>
      <vt:lpstr>颜色缓冲器</vt:lpstr>
      <vt:lpstr>颜色缓冲器</vt:lpstr>
      <vt:lpstr>常用缓冲技术</vt:lpstr>
      <vt:lpstr>常用缓冲技术</vt:lpstr>
      <vt:lpstr>其他缓冲器</vt:lpstr>
      <vt:lpstr>PowerPoint 演示文稿</vt:lpstr>
      <vt:lpstr>PowerPoint 演示文稿</vt:lpstr>
      <vt:lpstr>衡量CRT的指标</vt:lpstr>
      <vt:lpstr>走向平面和高清晰度的显像管</vt:lpstr>
      <vt:lpstr>CRT显示器的缺点</vt:lpstr>
      <vt:lpstr>平板显示器的优点</vt:lpstr>
      <vt:lpstr>平板显示器 </vt:lpstr>
      <vt:lpstr>LCD显示器（1/6） </vt:lpstr>
      <vt:lpstr>LCD显示器（2/6）</vt:lpstr>
      <vt:lpstr>LCD显示器（3/6）</vt:lpstr>
      <vt:lpstr>LCD显示器（4/6）</vt:lpstr>
      <vt:lpstr>LCD显示器（5/6）</vt:lpstr>
      <vt:lpstr>LCD显示器（6/6）</vt:lpstr>
      <vt:lpstr>空气等离子体显示器（PDP）</vt:lpstr>
      <vt:lpstr>空气等离子体显示器（PDP）</vt:lpstr>
      <vt:lpstr>空气等离子体显示器（PDP）</vt:lpstr>
      <vt:lpstr>CRT市场预测</vt:lpstr>
      <vt:lpstr>CRT技术发展趋势</vt:lpstr>
      <vt:lpstr>下一代显示器 ——纸张型显示器</vt:lpstr>
      <vt:lpstr>下一代显示器 ——立体显示技术</vt:lpstr>
      <vt:lpstr>下一代显示器 ——立体显示技术</vt:lpstr>
      <vt:lpstr>下一代显示器 ——3D显示器</vt:lpstr>
    </vt:vector>
  </TitlesOfParts>
  <Company>北京大学计算系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图形显示设备</dc:title>
  <dc:creator>苏小红</dc:creator>
  <cp:lastModifiedBy>葛 丝雨</cp:lastModifiedBy>
  <cp:revision>189</cp:revision>
  <cp:lastPrinted>1601-01-01T00:00:00Z</cp:lastPrinted>
  <dcterms:created xsi:type="dcterms:W3CDTF">2000-02-21T03:50:05Z</dcterms:created>
  <dcterms:modified xsi:type="dcterms:W3CDTF">2023-04-11T10:13:59Z</dcterms:modified>
</cp:coreProperties>
</file>