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8"/>
  </p:notesMasterIdLst>
  <p:sldIdLst>
    <p:sldId id="257" r:id="rId2"/>
    <p:sldId id="258" r:id="rId3"/>
    <p:sldId id="327" r:id="rId4"/>
    <p:sldId id="302" r:id="rId5"/>
    <p:sldId id="303" r:id="rId6"/>
    <p:sldId id="260" r:id="rId7"/>
    <p:sldId id="261" r:id="rId8"/>
    <p:sldId id="262" r:id="rId9"/>
    <p:sldId id="324" r:id="rId10"/>
    <p:sldId id="263" r:id="rId11"/>
    <p:sldId id="325" r:id="rId12"/>
    <p:sldId id="32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278" r:id="rId29"/>
    <p:sldId id="279" r:id="rId30"/>
    <p:sldId id="282" r:id="rId31"/>
    <p:sldId id="283" r:id="rId32"/>
    <p:sldId id="321" r:id="rId33"/>
    <p:sldId id="322" r:id="rId34"/>
    <p:sldId id="32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291" r:id="rId43"/>
    <p:sldId id="297" r:id="rId44"/>
    <p:sldId id="299" r:id="rId45"/>
    <p:sldId id="313" r:id="rId46"/>
    <p:sldId id="300" r:id="rId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F550F"/>
    <a:srgbClr val="24D424"/>
    <a:srgbClr val="007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709" autoAdjust="0"/>
  </p:normalViewPr>
  <p:slideViewPr>
    <p:cSldViewPr>
      <p:cViewPr varScale="1">
        <p:scale>
          <a:sx n="107" d="100"/>
          <a:sy n="107" d="100"/>
        </p:scale>
        <p:origin x="11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586C21C-CA34-D2DB-2D89-09D4AA144D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8FC327A-E969-2BA6-EE59-82EF41A0705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D8790BB-274D-4E74-7A14-0EFA4C4F15B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AC45AE13-55F1-4BB6-C134-8859C26010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43B4EAAC-67C7-73E2-A7F1-CD1BD3356C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A19B866C-947A-4B1E-8E65-F0CC4F7BC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20EA522-3471-4BD2-8300-2A650CAFFA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DCCF023-E36F-7625-4B79-93A1540F55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F1C5EC-1D67-4480-B01F-7EE81523BB77}" type="slidenum">
              <a:rPr lang="en-US" altLang="zh-CN" smtClean="0">
                <a:latin typeface="Times New Roman" panose="02020603050405020304" pitchFamily="18" charset="0"/>
              </a:rPr>
              <a:pPr/>
              <a:t>31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0FA6B9A-6B50-96D7-B2B8-435F406AD2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7C676D0-6993-08C0-F53F-1FDD9A9FD82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2D324C7-58E6-5890-3064-B079540B9B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2A88DCB-2189-32A2-5F39-272AE24204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633BF1-DEF0-D25C-732F-8D6A28E7BB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83A27-446E-4FDE-A4A2-A682C503C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79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67520B-35A6-7F84-D337-C82455985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053860-7B5A-100B-0BB6-7D95DD7501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012906-E549-0F4D-9814-60066AAE98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87E0C-676E-4926-A9AB-4F7ADEBCA1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72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A7E484-6F88-8162-9F7E-298782BCB4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B37D08-3261-7913-ABF5-347E0C304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1430C5-A319-DAF2-814E-DA603BB8C1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BFABE-824F-4ABD-B9B8-7FCC72549A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223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BE10CF-ADEB-E30A-FC5A-3124DFB26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EE4EFFA-C59C-E26B-FC81-1D1BB0C1F6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6A9EFDD-24B5-5BC9-28C8-9469E1737B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61EB2-AA3F-4DD3-AC2E-FA2574E10C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82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E8B61-14B8-FD89-E1BA-3E6122B6BF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1D405-0969-E49F-27B8-306EE458CC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C9B5A-BB61-354F-228F-68E3422DB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2CC69-CDC8-45E6-92ED-275B2A097E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00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98C79B-334D-9E04-8B3D-820C6A264F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33DE10-42E5-66E7-9C8D-14E40051A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9D36B1-AA23-27C3-DCB6-32648CED4E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D9A99-0C29-4EB4-9970-CEAD311881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8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CC9545-924B-DC69-A738-82B208C331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7238F6-537E-26EA-A2BA-19F8EA21DC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55DF5D-5B54-4119-DCFE-C41DCF356B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2796C-A727-4C47-BB71-7D664A5D7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08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6F39A-D0E3-ECAD-EB8B-E2552BA221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14F88-BE36-566B-D92F-12AABCE855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BDA73-9877-44F5-838A-B26230BC5F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312EE-C1C4-4D56-87B8-EACC62DECE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49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AE9657-4DAD-BF25-862E-92136731F1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1834AF6-3940-BB06-C1C7-D77CE3A1BE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098D2E3-9D5E-9E06-3880-D9611F682F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DABB-D459-4CA6-9DEE-24A33E3266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85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63B54F1-6CC2-B878-481E-3C93EAD289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523815-5298-E813-36AC-A60190ED9D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370A2AB-CFBB-C472-786A-339E0E9337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06582-578B-420F-9C49-9ED990EC28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27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F1F013-E8DF-4E9E-51EB-9522E9EF84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9DEA44E-8D4E-B7B8-36F0-1EBC97366B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4920512-8A8E-7B24-A159-13A8373E22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0B0CD-AC5A-4F6E-AD53-CE706A2BDB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88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3088F8-F728-C748-BCB0-7C871B7C2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9DCF93-ED90-DD84-5171-68ED33CBA3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6F9BB3-D347-B8D9-AB36-964BA446C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48E45-4973-4F51-85FB-D72104F580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99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14A8AD-E158-9E3B-3694-2ECBC20773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537294-794B-DEBE-AC5E-988A5B62E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E429D-F7B1-EBFF-BF36-B8D72F4804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711D9-1920-492A-83C7-22AE4E5510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15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782B0F0-4088-5A3F-3279-1DD6D96D900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203559B-01E0-515E-1B39-B98C09E4E6F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D4F1121C-098D-E658-51F3-90F909EAE0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FFA01430-D5B3-7841-63E5-A467C2B7D6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6960DD93-03A1-8797-5303-C1EFD233F4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C4E4517-629E-4641-B9DF-E8320CA88D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617CA10-7B01-445D-1899-9A9B6C477EBC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1331640" y="2025162"/>
            <a:ext cx="7278960" cy="1981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0" dirty="0">
                <a:latin typeface="黑体" panose="02010609060101010101" pitchFamily="49" charset="-122"/>
                <a:ea typeface="黑体" panose="02010609060101010101" pitchFamily="49" charset="-122"/>
              </a:rPr>
              <a:t>第三章 基本图形</a:t>
            </a:r>
            <a:br>
              <a:rPr lang="en-US" altLang="zh-CN" sz="5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5400" b="0" dirty="0">
                <a:latin typeface="黑体" panose="02010609060101010101" pitchFamily="49" charset="-122"/>
                <a:ea typeface="黑体" panose="02010609060101010101" pitchFamily="49" charset="-122"/>
              </a:rPr>
              <a:t>生成算法</a:t>
            </a:r>
            <a:br>
              <a:rPr lang="zh-CN" altLang="en-US" b="0" dirty="0">
                <a:ea typeface="华文彩云" panose="02010600030101010101" pitchFamily="2" charset="-122"/>
              </a:rPr>
            </a:br>
            <a:br>
              <a:rPr lang="zh-CN" altLang="en-US" b="0" dirty="0">
                <a:ea typeface="华文彩云" panose="02010600030101010101" pitchFamily="2" charset="-122"/>
              </a:rPr>
            </a:br>
            <a:endParaRPr lang="zh-CN" altLang="en-US" sz="4000" b="0" dirty="0"/>
          </a:p>
        </p:txBody>
      </p:sp>
      <p:sp>
        <p:nvSpPr>
          <p:cNvPr id="4100" name="WordArt 6">
            <a:extLst>
              <a:ext uri="{FF2B5EF4-FFF2-40B4-BE49-F238E27FC236}">
                <a16:creationId xmlns:a16="http://schemas.microsoft.com/office/drawing/2014/main" id="{9F7C1949-A260-D360-307C-3851F3C2F14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43808" y="4006362"/>
            <a:ext cx="4464050" cy="8175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图形的扫描转换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EB3EFEB-2D95-D712-A62F-90558B70543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数值微分</a:t>
            </a:r>
            <a:r>
              <a:rPr lang="en-US" altLang="zh-CN"/>
              <a:t>(DDA)</a:t>
            </a:r>
            <a:r>
              <a:rPr lang="zh-CN" altLang="en-US"/>
              <a:t>法</a:t>
            </a:r>
            <a:r>
              <a:rPr lang="en-US" altLang="zh-CN"/>
              <a:t>(3/5)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B3B7EA0-420F-ADA5-4955-76CD2C93E7C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676400"/>
            <a:ext cx="8675687" cy="3984625"/>
          </a:xfrm>
        </p:spPr>
        <p:txBody>
          <a:bodyPr/>
          <a:lstStyle/>
          <a:p>
            <a:pPr marL="0" indent="0" eaLnBrk="1" hangingPunct="1"/>
            <a:r>
              <a:rPr lang="en-US" altLang="zh-CN"/>
              <a:t>digital differential analyzer</a:t>
            </a:r>
          </a:p>
          <a:p>
            <a:pPr marL="0" indent="0" eaLnBrk="1" hangingPunct="1"/>
            <a:r>
              <a:rPr lang="zh-CN" altLang="en-US" sz="3600" i="1" u="sng">
                <a:solidFill>
                  <a:schemeClr val="tx2"/>
                </a:solidFill>
              </a:rPr>
              <a:t>基本思想</a:t>
            </a:r>
          </a:p>
          <a:p>
            <a:pPr marL="762000" lvl="1" eaLnBrk="1" hangingPunct="1"/>
            <a:r>
              <a:rPr lang="zh-CN" altLang="en-US"/>
              <a:t>用数值方法解微分方程</a:t>
            </a:r>
            <a:r>
              <a:rPr lang="zh-CN" altLang="en-US" sz="2400"/>
              <a:t>  </a:t>
            </a:r>
          </a:p>
          <a:p>
            <a:pPr marL="762000"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dx/dt = </a:t>
            </a:r>
            <a:r>
              <a:rPr lang="en-US" altLang="zh-CN">
                <a:sym typeface="Symbol" panose="05050102010706020507" pitchFamily="18" charset="2"/>
              </a:rPr>
              <a:t>x</a:t>
            </a:r>
          </a:p>
          <a:p>
            <a:pPr marL="762000"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dy/dt = </a:t>
            </a:r>
            <a:r>
              <a:rPr lang="en-US" altLang="zh-CN">
                <a:sym typeface="Symbol" panose="05050102010706020507" pitchFamily="18" charset="2"/>
              </a:rPr>
              <a:t>y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    </a:t>
            </a:r>
            <a:r>
              <a:rPr lang="en-US" altLang="zh-CN" sz="2800">
                <a:sym typeface="Wingdings" panose="05000000000000000000" pitchFamily="2" charset="2"/>
              </a:rPr>
              <a:t>x</a:t>
            </a:r>
            <a:r>
              <a:rPr lang="en-US" altLang="zh-CN" sz="2800" baseline="-25000"/>
              <a:t>n+1 </a:t>
            </a:r>
            <a:r>
              <a:rPr lang="en-US" altLang="zh-CN" sz="2800"/>
              <a:t>= x</a:t>
            </a:r>
            <a:r>
              <a:rPr lang="en-US" altLang="zh-CN" sz="2800" baseline="-25000"/>
              <a:t>n </a:t>
            </a:r>
            <a:r>
              <a:rPr lang="en-US" altLang="zh-CN" sz="2800"/>
              <a:t>+</a:t>
            </a:r>
            <a:r>
              <a:rPr lang="en-US" altLang="zh-CN" sz="2800">
                <a:cs typeface="Arial" panose="020B0604020202020204" pitchFamily="34" charset="0"/>
              </a:rPr>
              <a:t> </a:t>
            </a:r>
            <a:r>
              <a:rPr lang="ru-RU" altLang="zh-CN" sz="2800">
                <a:cs typeface="Arial" panose="020B0604020202020204" pitchFamily="34" charset="0"/>
              </a:rPr>
              <a:t>є</a:t>
            </a:r>
            <a:r>
              <a:rPr lang="en-US" altLang="zh-CN" sz="2800">
                <a:sym typeface="Symbol" panose="05050102010706020507" pitchFamily="18" charset="2"/>
              </a:rPr>
              <a:t>x</a:t>
            </a:r>
            <a:r>
              <a:rPr lang="ru-RU" altLang="zh-CN" sz="2800">
                <a:cs typeface="Arial" panose="020B0604020202020204" pitchFamily="34" charset="0"/>
              </a:rPr>
              <a:t> </a:t>
            </a:r>
            <a:endParaRPr lang="en-US" altLang="zh-CN" sz="2800" baseline="-250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ym typeface="Wingdings" panose="05000000000000000000" pitchFamily="2" charset="2"/>
              </a:rPr>
              <a:t>     </a:t>
            </a:r>
            <a:r>
              <a:rPr lang="en-US" altLang="zh-CN" sz="2800"/>
              <a:t>y</a:t>
            </a:r>
            <a:r>
              <a:rPr lang="en-US" altLang="zh-CN" sz="2800" baseline="-25000"/>
              <a:t>n+1 </a:t>
            </a:r>
            <a:r>
              <a:rPr lang="en-US" altLang="zh-CN" sz="2800"/>
              <a:t>= y</a:t>
            </a:r>
            <a:r>
              <a:rPr lang="en-US" altLang="zh-CN" sz="2800" baseline="-25000"/>
              <a:t>n </a:t>
            </a:r>
            <a:r>
              <a:rPr lang="en-US" altLang="zh-CN" sz="2800"/>
              <a:t>+ </a:t>
            </a:r>
            <a:r>
              <a:rPr lang="ru-RU" altLang="zh-CN" sz="2800">
                <a:cs typeface="Arial" panose="020B0604020202020204" pitchFamily="34" charset="0"/>
              </a:rPr>
              <a:t>є</a:t>
            </a:r>
            <a:r>
              <a:rPr lang="en-US" altLang="zh-CN" sz="2800">
                <a:sym typeface="Symbol" panose="05050102010706020507" pitchFamily="18" charset="2"/>
              </a:rPr>
              <a:t>y</a:t>
            </a:r>
            <a:r>
              <a:rPr lang="ru-RU" altLang="zh-CN" sz="2800">
                <a:cs typeface="Arial" panose="020B0604020202020204" pitchFamily="34" charset="0"/>
              </a:rPr>
              <a:t> 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9221" name="AutoShape 5">
            <a:extLst>
              <a:ext uri="{FF2B5EF4-FFF2-40B4-BE49-F238E27FC236}">
                <a16:creationId xmlns:a16="http://schemas.microsoft.com/office/drawing/2014/main" id="{A8457B16-E6CD-B93F-CA55-D284CC0AF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716338"/>
            <a:ext cx="1944688" cy="792162"/>
          </a:xfrm>
          <a:prstGeom prst="cloudCallout">
            <a:avLst>
              <a:gd name="adj1" fmla="val -128287"/>
              <a:gd name="adj2" fmla="val 12775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如何选取</a:t>
            </a:r>
            <a:r>
              <a:rPr lang="ru-RU" altLang="zh-CN" sz="1800"/>
              <a:t>є</a:t>
            </a:r>
            <a:r>
              <a:rPr lang="zh-CN" altLang="ru-RU" sz="1800"/>
              <a:t>？</a:t>
            </a:r>
            <a:endParaRPr lang="zh-CN" altLang="en-US" sz="1800"/>
          </a:p>
        </p:txBody>
      </p:sp>
      <p:sp>
        <p:nvSpPr>
          <p:cNvPr id="9222" name="AutoShape 6">
            <a:extLst>
              <a:ext uri="{FF2B5EF4-FFF2-40B4-BE49-F238E27FC236}">
                <a16:creationId xmlns:a16="http://schemas.microsoft.com/office/drawing/2014/main" id="{125E43E4-83B5-3F52-5222-942752FAEC2F}"/>
              </a:ext>
            </a:extLst>
          </p:cNvPr>
          <p:cNvSpPr>
            <a:spLocks/>
          </p:cNvSpPr>
          <p:nvPr/>
        </p:nvSpPr>
        <p:spPr bwMode="auto">
          <a:xfrm>
            <a:off x="1908175" y="5661025"/>
            <a:ext cx="6624638" cy="546100"/>
          </a:xfrm>
          <a:prstGeom prst="borderCallout3">
            <a:avLst>
              <a:gd name="adj1" fmla="val 20931"/>
              <a:gd name="adj2" fmla="val 101148"/>
              <a:gd name="adj3" fmla="val 20931"/>
              <a:gd name="adj4" fmla="val 101463"/>
              <a:gd name="adj5" fmla="val -68315"/>
              <a:gd name="adj6" fmla="val 101463"/>
              <a:gd name="adj7" fmla="val -158431"/>
              <a:gd name="adj8" fmla="val 60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ru-RU" sz="2800"/>
              <a:t>选取</a:t>
            </a:r>
            <a:r>
              <a:rPr lang="ru-RU" altLang="zh-CN" sz="2800"/>
              <a:t>є</a:t>
            </a:r>
            <a:r>
              <a:rPr lang="zh-CN" altLang="ru-RU" sz="2800"/>
              <a:t>的原则：使</a:t>
            </a:r>
            <a:r>
              <a:rPr lang="en-US" altLang="zh-CN" sz="2800"/>
              <a:t>0.5≤|</a:t>
            </a:r>
            <a:r>
              <a:rPr lang="ru-RU" altLang="zh-CN" sz="2800"/>
              <a:t>є</a:t>
            </a:r>
            <a:r>
              <a:rPr lang="en-US" altLang="zh-CN" sz="2800">
                <a:sym typeface="Symbol" panose="05050102010706020507" pitchFamily="18" charset="2"/>
              </a:rPr>
              <a:t>x</a:t>
            </a:r>
            <a:r>
              <a:rPr lang="en-US" altLang="zh-CN" sz="2800"/>
              <a:t>|,|</a:t>
            </a:r>
            <a:r>
              <a:rPr lang="ru-RU" altLang="zh-CN" sz="2800"/>
              <a:t>є</a:t>
            </a:r>
            <a:r>
              <a:rPr lang="en-US" altLang="zh-CN" sz="2800">
                <a:sym typeface="Symbol" panose="05050102010706020507" pitchFamily="18" charset="2"/>
              </a:rPr>
              <a:t></a:t>
            </a:r>
            <a:r>
              <a:rPr lang="en-US" altLang="zh-CN" sz="2800"/>
              <a:t>y|≤1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92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58D4E7FD-77BF-4AEF-B60B-967AF627372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数值微分</a:t>
            </a:r>
            <a:r>
              <a:rPr lang="en-US" altLang="zh-CN"/>
              <a:t>(DDA)</a:t>
            </a:r>
            <a:r>
              <a:rPr lang="zh-CN" altLang="en-US"/>
              <a:t>法</a:t>
            </a:r>
            <a:r>
              <a:rPr lang="en-US" altLang="zh-CN"/>
              <a:t>(4/5)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AF377B1-7623-3782-0C3F-60729A6448D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540750" cy="4400550"/>
          </a:xfrm>
        </p:spPr>
        <p:txBody>
          <a:bodyPr/>
          <a:lstStyle/>
          <a:p>
            <a:pPr eaLnBrk="1" hangingPunct="1"/>
            <a:r>
              <a:rPr lang="zh-CN" altLang="ru-RU" sz="2800" i="1" u="sng">
                <a:solidFill>
                  <a:schemeClr val="tx2"/>
                </a:solidFill>
                <a:cs typeface="Arial" panose="020B0604020202020204" pitchFamily="34" charset="0"/>
              </a:rPr>
              <a:t>对称的</a:t>
            </a:r>
            <a:r>
              <a:rPr lang="en-US" altLang="zh-CN" sz="2800" i="1" u="sng">
                <a:solidFill>
                  <a:schemeClr val="tx2"/>
                </a:solidFill>
                <a:cs typeface="Arial" panose="020B0604020202020204" pitchFamily="34" charset="0"/>
              </a:rPr>
              <a:t>DDA</a:t>
            </a:r>
          </a:p>
          <a:p>
            <a:pPr lvl="1" eaLnBrk="1" hangingPunct="1"/>
            <a:r>
              <a:rPr lang="zh-CN" altLang="ru-RU">
                <a:cs typeface="Arial" panose="020B0604020202020204" pitchFamily="34" charset="0"/>
              </a:rPr>
              <a:t>取</a:t>
            </a:r>
            <a:r>
              <a:rPr lang="ru-RU" altLang="zh-CN">
                <a:cs typeface="Arial" panose="020B0604020202020204" pitchFamily="34" charset="0"/>
              </a:rPr>
              <a:t>є</a:t>
            </a:r>
            <a:r>
              <a:rPr lang="en-US" altLang="zh-CN">
                <a:cs typeface="Arial" panose="020B0604020202020204" pitchFamily="34" charset="0"/>
              </a:rPr>
              <a:t>=2</a:t>
            </a:r>
            <a:r>
              <a:rPr lang="en-US" altLang="zh-CN" baseline="30000">
                <a:cs typeface="Arial" panose="020B0604020202020204" pitchFamily="34" charset="0"/>
              </a:rPr>
              <a:t>-n</a:t>
            </a:r>
            <a:endParaRPr lang="en-US" altLang="zh-CN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>
                <a:cs typeface="Arial" panose="020B0604020202020204" pitchFamily="34" charset="0"/>
              </a:rPr>
              <a:t>使 </a:t>
            </a:r>
            <a:r>
              <a:rPr lang="en-US" altLang="zh-CN">
                <a:cs typeface="Arial" panose="020B0604020202020204" pitchFamily="34" charset="0"/>
              </a:rPr>
              <a:t>2</a:t>
            </a:r>
            <a:r>
              <a:rPr lang="en-US" altLang="zh-CN" baseline="30000">
                <a:cs typeface="Arial" panose="020B0604020202020204" pitchFamily="34" charset="0"/>
              </a:rPr>
              <a:t>n-1</a:t>
            </a:r>
            <a:r>
              <a:rPr lang="en-US" altLang="zh-CN">
                <a:cs typeface="Arial" panose="020B0604020202020204" pitchFamily="34" charset="0"/>
              </a:rPr>
              <a:t>≤max(|</a:t>
            </a:r>
            <a:r>
              <a:rPr lang="en-US" altLang="zh-CN">
                <a:sym typeface="Symbol" panose="05050102010706020507" pitchFamily="18" charset="2"/>
              </a:rPr>
              <a:t>x</a:t>
            </a:r>
            <a:r>
              <a:rPr lang="ru-RU" altLang="zh-CN">
                <a:cs typeface="Arial" panose="020B0604020202020204" pitchFamily="34" charset="0"/>
              </a:rPr>
              <a:t> </a:t>
            </a:r>
            <a:r>
              <a:rPr lang="en-US" altLang="zh-CN">
                <a:cs typeface="Arial" panose="020B0604020202020204" pitchFamily="34" charset="0"/>
              </a:rPr>
              <a:t>|,|</a:t>
            </a:r>
            <a:r>
              <a:rPr lang="en-US" altLang="zh-CN">
                <a:sym typeface="Symbol" panose="05050102010706020507" pitchFamily="18" charset="2"/>
              </a:rPr>
              <a:t></a:t>
            </a:r>
            <a:r>
              <a:rPr lang="en-US" altLang="zh-CN">
                <a:cs typeface="Arial" panose="020B0604020202020204" pitchFamily="34" charset="0"/>
              </a:rPr>
              <a:t>y|)≤2</a:t>
            </a:r>
            <a:r>
              <a:rPr lang="en-US" altLang="zh-CN" baseline="30000">
                <a:cs typeface="Arial" panose="020B0604020202020204" pitchFamily="34" charset="0"/>
              </a:rPr>
              <a:t>n</a:t>
            </a:r>
          </a:p>
          <a:p>
            <a:pPr eaLnBrk="1" hangingPunct="1"/>
            <a:r>
              <a:rPr lang="zh-CN" altLang="en-US" sz="2800" i="1" u="sng">
                <a:solidFill>
                  <a:schemeClr val="tx2"/>
                </a:solidFill>
                <a:cs typeface="Arial" panose="020B0604020202020204" pitchFamily="34" charset="0"/>
              </a:rPr>
              <a:t>简单的</a:t>
            </a:r>
            <a:r>
              <a:rPr lang="en-US" altLang="zh-CN" sz="2800" i="1" u="sng">
                <a:solidFill>
                  <a:schemeClr val="tx2"/>
                </a:solidFill>
                <a:cs typeface="Arial" panose="020B0604020202020204" pitchFamily="34" charset="0"/>
              </a:rPr>
              <a:t>DDA</a:t>
            </a:r>
          </a:p>
          <a:p>
            <a:pPr lvl="1" eaLnBrk="1" hangingPunct="1"/>
            <a:r>
              <a:rPr lang="zh-CN" altLang="ru-RU">
                <a:cs typeface="Arial" panose="020B0604020202020204" pitchFamily="34" charset="0"/>
              </a:rPr>
              <a:t>取</a:t>
            </a:r>
            <a:r>
              <a:rPr lang="ru-RU" altLang="zh-CN">
                <a:cs typeface="Arial" panose="020B0604020202020204" pitchFamily="34" charset="0"/>
              </a:rPr>
              <a:t>є</a:t>
            </a:r>
            <a:r>
              <a:rPr lang="en-US" altLang="zh-CN">
                <a:cs typeface="Arial" panose="020B0604020202020204" pitchFamily="34" charset="0"/>
              </a:rPr>
              <a:t>= 1/max(|</a:t>
            </a:r>
            <a:r>
              <a:rPr lang="en-US" altLang="zh-CN">
                <a:sym typeface="Symbol" panose="05050102010706020507" pitchFamily="18" charset="2"/>
              </a:rPr>
              <a:t>x</a:t>
            </a:r>
            <a:r>
              <a:rPr lang="ru-RU" altLang="zh-CN">
                <a:cs typeface="Arial" panose="020B0604020202020204" pitchFamily="34" charset="0"/>
              </a:rPr>
              <a:t> </a:t>
            </a:r>
            <a:r>
              <a:rPr lang="en-US" altLang="zh-CN">
                <a:cs typeface="Arial" panose="020B0604020202020204" pitchFamily="34" charset="0"/>
              </a:rPr>
              <a:t>|,|</a:t>
            </a:r>
            <a:r>
              <a:rPr lang="en-US" altLang="zh-CN">
                <a:sym typeface="Symbol" panose="05050102010706020507" pitchFamily="18" charset="2"/>
              </a:rPr>
              <a:t></a:t>
            </a:r>
            <a:r>
              <a:rPr lang="en-US" altLang="zh-CN">
                <a:cs typeface="Arial" panose="020B0604020202020204" pitchFamily="34" charset="0"/>
              </a:rPr>
              <a:t>y|)</a:t>
            </a:r>
          </a:p>
          <a:p>
            <a:pPr lvl="1" eaLnBrk="1" hangingPunct="1"/>
            <a:r>
              <a:rPr lang="zh-CN" altLang="en-US">
                <a:cs typeface="Arial" panose="020B0604020202020204" pitchFamily="34" charset="0"/>
              </a:rPr>
              <a:t>使 </a:t>
            </a:r>
            <a:r>
              <a:rPr lang="ru-RU" altLang="zh-CN">
                <a:cs typeface="Arial" panose="020B0604020202020204" pitchFamily="34" charset="0"/>
              </a:rPr>
              <a:t>є</a:t>
            </a:r>
            <a:r>
              <a:rPr lang="en-US" altLang="zh-CN">
                <a:cs typeface="Arial" panose="020B0604020202020204" pitchFamily="34" charset="0"/>
              </a:rPr>
              <a:t>|</a:t>
            </a:r>
            <a:r>
              <a:rPr lang="en-US" altLang="zh-CN">
                <a:sym typeface="Symbol" panose="05050102010706020507" pitchFamily="18" charset="2"/>
              </a:rPr>
              <a:t>x</a:t>
            </a:r>
            <a:r>
              <a:rPr lang="ru-RU" altLang="zh-CN">
                <a:cs typeface="Arial" panose="020B0604020202020204" pitchFamily="34" charset="0"/>
              </a:rPr>
              <a:t> </a:t>
            </a:r>
            <a:r>
              <a:rPr lang="en-US" altLang="zh-CN">
                <a:cs typeface="Arial" panose="020B0604020202020204" pitchFamily="34" charset="0"/>
              </a:rPr>
              <a:t>|, </a:t>
            </a:r>
            <a:r>
              <a:rPr lang="ru-RU" altLang="zh-CN">
                <a:cs typeface="Arial" panose="020B0604020202020204" pitchFamily="34" charset="0"/>
              </a:rPr>
              <a:t>є</a:t>
            </a:r>
            <a:r>
              <a:rPr lang="en-US" altLang="zh-CN">
                <a:cs typeface="Arial" panose="020B0604020202020204" pitchFamily="34" charset="0"/>
              </a:rPr>
              <a:t>|</a:t>
            </a:r>
            <a:r>
              <a:rPr lang="en-US" altLang="zh-CN">
                <a:sym typeface="Symbol" panose="05050102010706020507" pitchFamily="18" charset="2"/>
              </a:rPr>
              <a:t></a:t>
            </a:r>
            <a:r>
              <a:rPr lang="en-US" altLang="zh-CN">
                <a:cs typeface="Arial" panose="020B0604020202020204" pitchFamily="34" charset="0"/>
              </a:rPr>
              <a:t>y|</a:t>
            </a:r>
            <a:r>
              <a:rPr lang="zh-CN" altLang="en-US">
                <a:cs typeface="Arial" panose="020B0604020202020204" pitchFamily="34" charset="0"/>
              </a:rPr>
              <a:t>中必有一个是单位步长</a:t>
            </a:r>
          </a:p>
          <a:p>
            <a:pPr lvl="1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为最大时， </a:t>
            </a:r>
            <a:r>
              <a:rPr lang="ru-RU" altLang="zh-CN">
                <a:cs typeface="Arial" panose="020B0604020202020204" pitchFamily="34" charset="0"/>
              </a:rPr>
              <a:t>є</a:t>
            </a:r>
            <a:r>
              <a:rPr lang="en-US" altLang="zh-CN">
                <a:sym typeface="Symbol" panose="05050102010706020507" pitchFamily="18" charset="2"/>
              </a:rPr>
              <a:t>x</a:t>
            </a:r>
            <a:r>
              <a:rPr lang="ru-RU" altLang="zh-CN">
                <a:cs typeface="Arial" panose="020B0604020202020204" pitchFamily="34" charset="0"/>
              </a:rPr>
              <a:t> </a:t>
            </a:r>
            <a:r>
              <a:rPr lang="en-US" altLang="zh-CN">
                <a:cs typeface="Arial" panose="020B0604020202020204" pitchFamily="34" charset="0"/>
              </a:rPr>
              <a:t>=1, </a:t>
            </a:r>
            <a:r>
              <a:rPr lang="ru-RU" altLang="zh-CN">
                <a:cs typeface="Arial" panose="020B0604020202020204" pitchFamily="34" charset="0"/>
              </a:rPr>
              <a:t>є</a:t>
            </a:r>
            <a:r>
              <a:rPr lang="en-US" altLang="zh-CN">
                <a:sym typeface="Symbol" panose="05050102010706020507" pitchFamily="18" charset="2"/>
              </a:rPr>
              <a:t>x</a:t>
            </a:r>
            <a:r>
              <a:rPr lang="ru-RU" altLang="zh-CN">
                <a:cs typeface="Arial" panose="020B0604020202020204" pitchFamily="34" charset="0"/>
              </a:rPr>
              <a:t> </a:t>
            </a:r>
            <a:r>
              <a:rPr lang="en-US" altLang="zh-CN">
                <a:cs typeface="Arial" panose="020B0604020202020204" pitchFamily="34" charset="0"/>
              </a:rPr>
              <a:t>=k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>
                <a:sym typeface="Symbol" panose="05050102010706020507" pitchFamily="18" charset="2"/>
              </a:rPr>
              <a:t>y</a:t>
            </a:r>
            <a:r>
              <a:rPr lang="zh-CN" altLang="en-US">
                <a:sym typeface="Symbol" panose="05050102010706020507" pitchFamily="18" charset="2"/>
              </a:rPr>
              <a:t>为最大时， </a:t>
            </a:r>
            <a:r>
              <a:rPr lang="ru-RU" altLang="zh-CN">
                <a:cs typeface="Arial" panose="020B0604020202020204" pitchFamily="34" charset="0"/>
              </a:rPr>
              <a:t>є</a:t>
            </a:r>
            <a:r>
              <a:rPr lang="en-US" altLang="zh-CN">
                <a:sym typeface="Symbol" panose="05050102010706020507" pitchFamily="18" charset="2"/>
              </a:rPr>
              <a:t>y</a:t>
            </a:r>
            <a:r>
              <a:rPr lang="ru-RU" altLang="zh-CN">
                <a:cs typeface="Arial" panose="020B0604020202020204" pitchFamily="34" charset="0"/>
              </a:rPr>
              <a:t> </a:t>
            </a:r>
            <a:r>
              <a:rPr lang="en-US" altLang="zh-CN">
                <a:cs typeface="Arial" panose="020B0604020202020204" pitchFamily="34" charset="0"/>
              </a:rPr>
              <a:t>=1, </a:t>
            </a:r>
            <a:r>
              <a:rPr lang="ru-RU" altLang="zh-CN">
                <a:cs typeface="Arial" panose="020B0604020202020204" pitchFamily="34" charset="0"/>
              </a:rPr>
              <a:t>є</a:t>
            </a:r>
            <a:r>
              <a:rPr lang="en-US" altLang="zh-CN">
                <a:sym typeface="Symbol" panose="05050102010706020507" pitchFamily="18" charset="2"/>
              </a:rPr>
              <a:t>y</a:t>
            </a:r>
            <a:r>
              <a:rPr lang="ru-RU" altLang="zh-CN">
                <a:cs typeface="Arial" panose="020B0604020202020204" pitchFamily="34" charset="0"/>
              </a:rPr>
              <a:t> </a:t>
            </a:r>
            <a:r>
              <a:rPr lang="en-US" altLang="zh-CN">
                <a:cs typeface="Arial" panose="020B0604020202020204" pitchFamily="34" charset="0"/>
              </a:rPr>
              <a:t>=1/k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55A24FF-74AE-7235-7936-7B623515567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数值微分</a:t>
            </a:r>
            <a:r>
              <a:rPr lang="en-US" altLang="zh-CN"/>
              <a:t>(DDA)</a:t>
            </a:r>
            <a:r>
              <a:rPr lang="zh-CN" altLang="en-US"/>
              <a:t>法</a:t>
            </a:r>
            <a:r>
              <a:rPr lang="en-US" altLang="zh-CN"/>
              <a:t>(5/5)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C737A7F-AEEE-0329-7357-ECC39C1EFB0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缺点：</a:t>
            </a:r>
          </a:p>
          <a:p>
            <a:pPr lvl="1" eaLnBrk="1" hangingPunct="1"/>
            <a:r>
              <a:rPr lang="zh-CN" altLang="en-US"/>
              <a:t>浮点数运算</a:t>
            </a:r>
          </a:p>
          <a:p>
            <a:pPr lvl="1" eaLnBrk="1" hangingPunct="1"/>
            <a:r>
              <a:rPr lang="zh-CN" altLang="en-US"/>
              <a:t>不易硬件实现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07DCF09-AFC2-F71D-CD3B-62A671C41D4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中点画线法（</a:t>
            </a:r>
            <a:r>
              <a:rPr lang="en-US" altLang="zh-CN"/>
              <a:t>1/4</a:t>
            </a:r>
            <a:r>
              <a:rPr lang="zh-CN" altLang="en-US"/>
              <a:t>）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B47615A-0BD5-206C-60F5-6816C46A1968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4800" y="1981200"/>
            <a:ext cx="8012113" cy="2455863"/>
          </a:xfrm>
        </p:spPr>
        <p:txBody>
          <a:bodyPr/>
          <a:lstStyle/>
          <a:p>
            <a:pPr algn="just" eaLnBrk="1" hangingPunct="1"/>
            <a:r>
              <a:rPr lang="zh-CN" altLang="en-US" sz="2400"/>
              <a:t>问题：判断距离理想直线最近的下一个象素点</a:t>
            </a:r>
          </a:p>
          <a:p>
            <a:pPr algn="just" eaLnBrk="1" hangingPunct="1"/>
            <a:r>
              <a:rPr lang="zh-CN" altLang="en-US" sz="2400"/>
              <a:t>已知：线段两端点</a:t>
            </a:r>
            <a:r>
              <a:rPr lang="en-US" altLang="zh-CN" sz="2400"/>
              <a:t>(x0,y0)</a:t>
            </a:r>
            <a:r>
              <a:rPr lang="zh-CN" altLang="en-US" sz="2400"/>
              <a:t>，</a:t>
            </a:r>
            <a:r>
              <a:rPr lang="en-US" altLang="zh-CN" sz="2400"/>
              <a:t>(x1,y1)</a:t>
            </a:r>
          </a:p>
          <a:p>
            <a:pPr algn="just" eaLnBrk="1" hangingPunct="1"/>
            <a:r>
              <a:rPr lang="zh-CN" altLang="en-US" sz="2400"/>
              <a:t>直线方程：</a:t>
            </a:r>
            <a:r>
              <a:rPr lang="en-US" altLang="zh-CN" sz="2400"/>
              <a:t>F(x,y)=ax+by+c=0</a:t>
            </a:r>
          </a:p>
          <a:p>
            <a:pPr lvl="1" algn="just" eaLnBrk="1" hangingPunct="1"/>
            <a:r>
              <a:rPr lang="en-US" altLang="zh-CN" sz="2000"/>
              <a:t>a=y0-y1 </a:t>
            </a:r>
            <a:r>
              <a:rPr lang="zh-CN" altLang="en-US" sz="2000"/>
              <a:t>（</a:t>
            </a:r>
            <a:r>
              <a:rPr lang="en-US" altLang="zh-CN" sz="2000"/>
              <a:t>&lt;=0</a:t>
            </a:r>
            <a:r>
              <a:rPr lang="zh-CN" altLang="en-US" sz="2000"/>
              <a:t>）</a:t>
            </a:r>
            <a:endParaRPr lang="en-US" altLang="zh-CN" sz="2000"/>
          </a:p>
          <a:p>
            <a:pPr lvl="1" algn="just" eaLnBrk="1" hangingPunct="1"/>
            <a:r>
              <a:rPr lang="en-US" altLang="zh-CN" sz="2000"/>
              <a:t>b=x1-x0 </a:t>
            </a:r>
            <a:r>
              <a:rPr lang="zh-CN" altLang="en-US" sz="2000"/>
              <a:t>（</a:t>
            </a:r>
            <a:r>
              <a:rPr lang="en-US" altLang="zh-CN" sz="2000"/>
              <a:t>&gt;-a</a:t>
            </a:r>
            <a:r>
              <a:rPr lang="zh-CN" altLang="en-US" sz="2000"/>
              <a:t>）</a:t>
            </a:r>
            <a:endParaRPr lang="en-US" altLang="zh-CN" sz="2000"/>
          </a:p>
          <a:p>
            <a:pPr lvl="1" algn="just" eaLnBrk="1" hangingPunct="1"/>
            <a:r>
              <a:rPr lang="en-US" altLang="zh-CN" sz="2000"/>
              <a:t>c=x0y1-x1y0</a:t>
            </a: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44B99B98-7603-A39A-07D0-3B32DC88B14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11188" y="4724400"/>
          <a:ext cx="338455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05000" imgH="711200" progId="Equation.3">
                  <p:embed/>
                </p:oleObj>
              </mc:Choice>
              <mc:Fallback>
                <p:oleObj name="公式" r:id="rId2" imgW="19050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24400"/>
                        <a:ext cx="3384550" cy="1263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Group 10">
            <a:extLst>
              <a:ext uri="{FF2B5EF4-FFF2-40B4-BE49-F238E27FC236}">
                <a16:creationId xmlns:a16="http://schemas.microsoft.com/office/drawing/2014/main" id="{102522FB-3F10-AB7F-EF42-C33DD0D559A9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4437063"/>
            <a:ext cx="3240087" cy="2079625"/>
            <a:chOff x="3379" y="2574"/>
            <a:chExt cx="2041" cy="1310"/>
          </a:xfrm>
        </p:grpSpPr>
        <p:graphicFrame>
          <p:nvGraphicFramePr>
            <p:cNvPr id="16391" name="Object 6">
              <a:extLst>
                <a:ext uri="{FF2B5EF4-FFF2-40B4-BE49-F238E27FC236}">
                  <a16:creationId xmlns:a16="http://schemas.microsoft.com/office/drawing/2014/main" id="{3076BC03-EEE3-09F3-B490-1E0C503506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9" y="2574"/>
            <a:ext cx="2041" cy="1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1890882" imgH="1214646" progId="Visio.Drawing.5">
                    <p:embed/>
                  </p:oleObj>
                </mc:Choice>
                <mc:Fallback>
                  <p:oleObj name="VISIO" r:id="rId4" imgW="1890882" imgH="1214646" progId="Visio.Drawing.5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574"/>
                          <a:ext cx="2041" cy="131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2" name="Text Box 8">
              <a:extLst>
                <a:ext uri="{FF2B5EF4-FFF2-40B4-BE49-F238E27FC236}">
                  <a16:creationId xmlns:a16="http://schemas.microsoft.com/office/drawing/2014/main" id="{399BE0D7-0F7E-09D3-53C1-4A9ACC044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3335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M</a:t>
              </a:r>
            </a:p>
          </p:txBody>
        </p:sp>
      </p:grpSp>
      <p:sp>
        <p:nvSpPr>
          <p:cNvPr id="13323" name="AutoShape 11">
            <a:extLst>
              <a:ext uri="{FF2B5EF4-FFF2-40B4-BE49-F238E27FC236}">
                <a16:creationId xmlns:a16="http://schemas.microsoft.com/office/drawing/2014/main" id="{CA9ADF9A-2175-8CA1-6023-EA9688A65067}"/>
              </a:ext>
            </a:extLst>
          </p:cNvPr>
          <p:cNvSpPr>
            <a:spLocks/>
          </p:cNvSpPr>
          <p:nvPr/>
        </p:nvSpPr>
        <p:spPr bwMode="auto">
          <a:xfrm>
            <a:off x="3419475" y="3500438"/>
            <a:ext cx="5040313" cy="466725"/>
          </a:xfrm>
          <a:prstGeom prst="borderCallout3">
            <a:avLst>
              <a:gd name="adj1" fmla="val 24491"/>
              <a:gd name="adj2" fmla="val 101514"/>
              <a:gd name="adj3" fmla="val 24491"/>
              <a:gd name="adj4" fmla="val 101921"/>
              <a:gd name="adj5" fmla="val 123810"/>
              <a:gd name="adj6" fmla="val 101921"/>
              <a:gd name="adj7" fmla="val 223468"/>
              <a:gd name="adj8" fmla="val 714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如何判断</a:t>
            </a:r>
            <a:r>
              <a:rPr lang="en-US" altLang="zh-CN" sz="2000" i="1"/>
              <a:t>M</a:t>
            </a:r>
            <a:r>
              <a:rPr lang="zh-CN" altLang="en-US" sz="2000"/>
              <a:t>点在</a:t>
            </a:r>
            <a:r>
              <a:rPr lang="en-US" altLang="zh-CN" sz="2000" i="1"/>
              <a:t>Q</a:t>
            </a:r>
            <a:r>
              <a:rPr lang="zh-CN" altLang="en-US" sz="2000"/>
              <a:t>点上方还是在</a:t>
            </a:r>
            <a:r>
              <a:rPr lang="en-US" altLang="zh-CN" sz="2000" i="1"/>
              <a:t>Q</a:t>
            </a:r>
            <a:r>
              <a:rPr lang="zh-CN" altLang="en-US" sz="2000"/>
              <a:t>点下方？</a:t>
            </a:r>
            <a:endParaRPr lang="zh-CN" altLang="en-US" sz="20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>
            <a:extLst>
              <a:ext uri="{FF2B5EF4-FFF2-40B4-BE49-F238E27FC236}">
                <a16:creationId xmlns:a16="http://schemas.microsoft.com/office/drawing/2014/main" id="{E3F24E56-5121-CC7A-DFF1-E6A85C836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11475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1" name="Line 3">
            <a:extLst>
              <a:ext uri="{FF2B5EF4-FFF2-40B4-BE49-F238E27FC236}">
                <a16:creationId xmlns:a16="http://schemas.microsoft.com/office/drawing/2014/main" id="{614A8A32-48A3-DEF6-2307-3D1AC2DB9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0116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67719890-F9A8-91F0-C698-68EB29105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0879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0C025572-BD58-7818-BB63-A3F7ADEA1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1547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D7318EC4-8EE8-9D1A-D2E9-8F6470D65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420938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7480D372-8A7A-FF79-F11F-03A678C6D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420938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57C3E2BC-3414-BD5F-19BF-700C772F1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2420938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7D908CFC-9D49-5BA5-4FAB-B1C5B09A0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2420938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8" name="Line 10">
            <a:extLst>
              <a:ext uri="{FF2B5EF4-FFF2-40B4-BE49-F238E27FC236}">
                <a16:creationId xmlns:a16="http://schemas.microsoft.com/office/drawing/2014/main" id="{4982A77C-8819-AE21-E4AD-30D9664AA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5100" y="2420938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9" name="Line 11">
            <a:extLst>
              <a:ext uri="{FF2B5EF4-FFF2-40B4-BE49-F238E27FC236}">
                <a16:creationId xmlns:a16="http://schemas.microsoft.com/office/drawing/2014/main" id="{CFC7ED5B-FE1A-C187-6DEB-18ABDE2C47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2725738"/>
            <a:ext cx="670560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0" name="Oval 12">
            <a:extLst>
              <a:ext uri="{FF2B5EF4-FFF2-40B4-BE49-F238E27FC236}">
                <a16:creationId xmlns:a16="http://schemas.microsoft.com/office/drawing/2014/main" id="{AD58A1D4-F545-D23E-8E4B-F582AFD7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60023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7421" name="Oval 13">
            <a:extLst>
              <a:ext uri="{FF2B5EF4-FFF2-40B4-BE49-F238E27FC236}">
                <a16:creationId xmlns:a16="http://schemas.microsoft.com/office/drawing/2014/main" id="{F10909D7-668A-A452-9796-497F00AAE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53927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4350" name="Oval 14">
            <a:extLst>
              <a:ext uri="{FF2B5EF4-FFF2-40B4-BE49-F238E27FC236}">
                <a16:creationId xmlns:a16="http://schemas.microsoft.com/office/drawing/2014/main" id="{64FEC65A-15A7-50A3-549D-B924B7E97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503713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4351" name="Oval 15">
            <a:extLst>
              <a:ext uri="{FF2B5EF4-FFF2-40B4-BE49-F238E27FC236}">
                <a16:creationId xmlns:a16="http://schemas.microsoft.com/office/drawing/2014/main" id="{D0ED7BFC-637C-B0C9-DE80-13B290D99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5" y="503713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4352" name="Oval 16">
            <a:extLst>
              <a:ext uri="{FF2B5EF4-FFF2-40B4-BE49-F238E27FC236}">
                <a16:creationId xmlns:a16="http://schemas.microsoft.com/office/drawing/2014/main" id="{1C644495-8729-18AD-99D0-E9E6F326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98621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4353" name="Oval 17">
            <a:extLst>
              <a:ext uri="{FF2B5EF4-FFF2-40B4-BE49-F238E27FC236}">
                <a16:creationId xmlns:a16="http://schemas.microsoft.com/office/drawing/2014/main" id="{25487AE6-5EA6-64FE-A0F7-5A14052AB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612933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7426" name="Line 18">
            <a:extLst>
              <a:ext uri="{FF2B5EF4-FFF2-40B4-BE49-F238E27FC236}">
                <a16:creationId xmlns:a16="http://schemas.microsoft.com/office/drawing/2014/main" id="{2D5E1C8B-EF1D-4F3D-4662-3EDD7E2C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6975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9D0AFB48-1910-887A-15C2-6DF3FAE5D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4554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Line 21">
            <a:extLst>
              <a:ext uri="{FF2B5EF4-FFF2-40B4-BE49-F238E27FC236}">
                <a16:creationId xmlns:a16="http://schemas.microsoft.com/office/drawing/2014/main" id="{957F22DB-A6C2-14CB-76D9-2F90C9841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697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9" name="Text Box 22">
            <a:extLst>
              <a:ext uri="{FF2B5EF4-FFF2-40B4-BE49-F238E27FC236}">
                <a16:creationId xmlns:a16="http://schemas.microsoft.com/office/drawing/2014/main" id="{B5997167-CD42-A9DD-0FE5-3497F14CA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545138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7430" name="Text Box 23">
            <a:extLst>
              <a:ext uri="{FF2B5EF4-FFF2-40B4-BE49-F238E27FC236}">
                <a16:creationId xmlns:a16="http://schemas.microsoft.com/office/drawing/2014/main" id="{A49EDB3F-89EC-F963-564E-DC244D988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154738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P</a:t>
            </a:r>
            <a:r>
              <a:rPr kumimoji="1" lang="en-US" altLang="zh-CN" sz="2400" b="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31" name="Text Box 24">
            <a:extLst>
              <a:ext uri="{FF2B5EF4-FFF2-40B4-BE49-F238E27FC236}">
                <a16:creationId xmlns:a16="http://schemas.microsoft.com/office/drawing/2014/main" id="{11E33D56-E58F-11C8-D666-6471028A0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554538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P</a:t>
            </a:r>
            <a:r>
              <a:rPr kumimoji="1" lang="en-US" altLang="zh-CN" sz="2400" b="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32" name="Text Box 25">
            <a:extLst>
              <a:ext uri="{FF2B5EF4-FFF2-40B4-BE49-F238E27FC236}">
                <a16:creationId xmlns:a16="http://schemas.microsoft.com/office/drawing/2014/main" id="{7EB6C5A8-B594-CB21-2655-9C9B17AAD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30938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7433" name="Oval 26">
            <a:extLst>
              <a:ext uri="{FF2B5EF4-FFF2-40B4-BE49-F238E27FC236}">
                <a16:creationId xmlns:a16="http://schemas.microsoft.com/office/drawing/2014/main" id="{369F5ED4-491D-379C-B7FE-1AB269A26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61293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7434" name="Rectangle 28">
            <a:extLst>
              <a:ext uri="{FF2B5EF4-FFF2-40B4-BE49-F238E27FC236}">
                <a16:creationId xmlns:a16="http://schemas.microsoft.com/office/drawing/2014/main" id="{1C5E23AA-891E-6AF4-C441-9FC6662AA49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25538"/>
            <a:ext cx="8540750" cy="1366837"/>
          </a:xfrm>
          <a:noFill/>
        </p:spPr>
        <p:txBody>
          <a:bodyPr/>
          <a:lstStyle/>
          <a:p>
            <a:pPr eaLnBrk="1" hangingPunct="1"/>
            <a:r>
              <a:rPr lang="zh-CN" altLang="en-US" sz="2400"/>
              <a:t>直线上方点： </a:t>
            </a:r>
            <a:r>
              <a:rPr lang="en-US" altLang="zh-CN" sz="2400"/>
              <a:t>F(x,y)</a:t>
            </a:r>
            <a:r>
              <a:rPr lang="zh-CN" altLang="en-US" sz="2400"/>
              <a:t>＞</a:t>
            </a:r>
            <a:r>
              <a:rPr lang="en-US" altLang="zh-CN" sz="2400"/>
              <a:t>0        </a:t>
            </a:r>
            <a:r>
              <a:rPr lang="zh-CN" altLang="en-US" sz="2400"/>
              <a:t>直线下方点</a:t>
            </a:r>
            <a:r>
              <a:rPr lang="en-US" altLang="zh-CN" sz="2400"/>
              <a:t>:   F(x,y)</a:t>
            </a:r>
            <a:r>
              <a:rPr lang="zh-CN" altLang="en-US" sz="2400"/>
              <a:t>＜</a:t>
            </a:r>
            <a:r>
              <a:rPr lang="en-US" altLang="zh-CN" sz="2400"/>
              <a:t>0</a:t>
            </a:r>
          </a:p>
          <a:p>
            <a:pPr eaLnBrk="1" hangingPunct="1"/>
            <a:r>
              <a:rPr lang="zh-CN" altLang="en-US" sz="2400"/>
              <a:t>构造判别式： </a:t>
            </a:r>
            <a:r>
              <a:rPr lang="en-US" altLang="zh-CN" sz="2400"/>
              <a:t>d=F(M)=F(Xp+1,Yp+0.5)</a:t>
            </a:r>
          </a:p>
          <a:p>
            <a:pPr eaLnBrk="1" hangingPunct="1"/>
            <a:r>
              <a:rPr lang="zh-CN" altLang="en-US" sz="2400"/>
              <a:t>由</a:t>
            </a:r>
            <a:r>
              <a:rPr lang="en-US" altLang="zh-CN" sz="2400"/>
              <a:t>d</a:t>
            </a:r>
            <a:r>
              <a:rPr lang="zh-CN" altLang="en-US" sz="2400"/>
              <a:t>＞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  <a:r>
              <a:rPr lang="en-US" altLang="zh-CN" sz="2400"/>
              <a:t>d</a:t>
            </a:r>
            <a:r>
              <a:rPr lang="zh-CN" altLang="en-US" sz="2400"/>
              <a:t>＜</a:t>
            </a:r>
            <a:r>
              <a:rPr lang="en-US" altLang="zh-CN" sz="2400"/>
              <a:t>0</a:t>
            </a:r>
            <a:r>
              <a:rPr lang="zh-CN" altLang="en-US" sz="2400"/>
              <a:t>可判定下一个象素</a:t>
            </a:r>
          </a:p>
        </p:txBody>
      </p:sp>
      <p:sp>
        <p:nvSpPr>
          <p:cNvPr id="14365" name="Oval 29">
            <a:extLst>
              <a:ext uri="{FF2B5EF4-FFF2-40B4-BE49-F238E27FC236}">
                <a16:creationId xmlns:a16="http://schemas.microsoft.com/office/drawing/2014/main" id="{DC8609D1-0D7C-DA25-48B3-2FDAC5B9F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987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4366" name="Oval 30">
            <a:extLst>
              <a:ext uri="{FF2B5EF4-FFF2-40B4-BE49-F238E27FC236}">
                <a16:creationId xmlns:a16="http://schemas.microsoft.com/office/drawing/2014/main" id="{5F6E3CBC-0C98-D6B5-065B-FDD1BC8B3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0" y="5084763"/>
            <a:ext cx="1079500" cy="10810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4368" name="Oval 32">
            <a:extLst>
              <a:ext uri="{FF2B5EF4-FFF2-40B4-BE49-F238E27FC236}">
                <a16:creationId xmlns:a16="http://schemas.microsoft.com/office/drawing/2014/main" id="{CC12F2F0-F2EB-49BB-6C3A-56BBFBDEC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005263"/>
            <a:ext cx="1079500" cy="10810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4369" name="Oval 33">
            <a:extLst>
              <a:ext uri="{FF2B5EF4-FFF2-40B4-BE49-F238E27FC236}">
                <a16:creationId xmlns:a16="http://schemas.microsoft.com/office/drawing/2014/main" id="{46E4B06A-17B5-6722-C802-B8AB4181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005263"/>
            <a:ext cx="1079500" cy="10810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4370" name="Oval 34">
            <a:extLst>
              <a:ext uri="{FF2B5EF4-FFF2-40B4-BE49-F238E27FC236}">
                <a16:creationId xmlns:a16="http://schemas.microsoft.com/office/drawing/2014/main" id="{52F09D21-7858-1E4C-6FCF-009212A9E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925763"/>
            <a:ext cx="1079500" cy="10810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4371" name="Oval 35">
            <a:extLst>
              <a:ext uri="{FF2B5EF4-FFF2-40B4-BE49-F238E27FC236}">
                <a16:creationId xmlns:a16="http://schemas.microsoft.com/office/drawing/2014/main" id="{50DA4BB1-F94B-0674-7287-3804FC6FA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911475"/>
            <a:ext cx="1079500" cy="10810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7441" name="Line 36">
            <a:extLst>
              <a:ext uri="{FF2B5EF4-FFF2-40B4-BE49-F238E27FC236}">
                <a16:creationId xmlns:a16="http://schemas.microsoft.com/office/drawing/2014/main" id="{52580AB3-7DF7-B02F-D348-C98EBA935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0325" y="45815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2" name="Line 37">
            <a:extLst>
              <a:ext uri="{FF2B5EF4-FFF2-40B4-BE49-F238E27FC236}">
                <a16:creationId xmlns:a16="http://schemas.microsoft.com/office/drawing/2014/main" id="{771C709E-B792-F57E-8CFC-7135E395E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4113" y="34147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3" name="Rectangle 38">
            <a:extLst>
              <a:ext uri="{FF2B5EF4-FFF2-40B4-BE49-F238E27FC236}">
                <a16:creationId xmlns:a16="http://schemas.microsoft.com/office/drawing/2014/main" id="{95114C5D-340C-52E8-F103-95CDA5CE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583238"/>
            <a:ext cx="169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(Xp+1,Yp+0.5)</a:t>
            </a:r>
          </a:p>
        </p:txBody>
      </p:sp>
      <p:sp>
        <p:nvSpPr>
          <p:cNvPr id="14375" name="Rectangle 39">
            <a:extLst>
              <a:ext uri="{FF2B5EF4-FFF2-40B4-BE49-F238E27FC236}">
                <a16:creationId xmlns:a16="http://schemas.microsoft.com/office/drawing/2014/main" id="{4AC042DA-04E2-4807-D595-FCB850F10BC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444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中点画线法（</a:t>
            </a:r>
            <a:r>
              <a:rPr lang="en-US" altLang="zh-CN"/>
              <a:t>2/4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DB2D954-3BA8-904D-D30E-BC0EF855A6E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46050" y="981075"/>
            <a:ext cx="8458200" cy="547211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i="1" u="sng">
                <a:solidFill>
                  <a:schemeClr val="tx2"/>
                </a:solidFill>
              </a:rPr>
              <a:t>分两种情形考虑再一下个象素的判定</a:t>
            </a:r>
            <a:r>
              <a:rPr lang="zh-CN" altLang="en-US" sz="2000"/>
              <a:t>：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000"/>
              <a:t>若</a:t>
            </a:r>
            <a:r>
              <a:rPr lang="en-US" altLang="zh-CN" sz="2000">
                <a:solidFill>
                  <a:schemeClr val="hlink"/>
                </a:solidFill>
              </a:rPr>
              <a:t>d≥0</a:t>
            </a:r>
            <a:r>
              <a:rPr lang="zh-CN" altLang="en-US" sz="2000"/>
              <a:t>，中点</a:t>
            </a:r>
            <a:r>
              <a:rPr lang="en-US" altLang="zh-CN" sz="2000"/>
              <a:t>M</a:t>
            </a:r>
            <a:r>
              <a:rPr lang="zh-CN" altLang="en-US" sz="2000"/>
              <a:t>在直线上方，</a:t>
            </a:r>
            <a:r>
              <a:rPr lang="zh-CN" altLang="en-US" sz="2000">
                <a:solidFill>
                  <a:schemeClr val="hlink"/>
                </a:solidFill>
              </a:rPr>
              <a:t>取正右方象素</a:t>
            </a:r>
            <a:r>
              <a:rPr lang="en-US" altLang="zh-CN" sz="2000">
                <a:solidFill>
                  <a:schemeClr val="hlink"/>
                </a:solidFill>
              </a:rPr>
              <a:t>P1 (Xp+1,Yp)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/>
              <a:t>再下一个象素的判别式为：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en-US" altLang="zh-CN" sz="2000"/>
              <a:t>d1=F((Xp+1)+1,Yp+0.5)=a(Xp+2)+b(Yp+0.5)+c 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= d+a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d</a:t>
            </a:r>
            <a:r>
              <a:rPr lang="zh-CN" altLang="en-US" sz="2000"/>
              <a:t>的增量为</a:t>
            </a:r>
            <a:r>
              <a:rPr lang="en-US" altLang="zh-CN" sz="2000"/>
              <a:t>a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000"/>
              <a:t>若</a:t>
            </a:r>
            <a:r>
              <a:rPr lang="en-US" altLang="zh-CN" sz="2000">
                <a:solidFill>
                  <a:schemeClr val="hlink"/>
                </a:solidFill>
              </a:rPr>
              <a:t>d</a:t>
            </a:r>
            <a:r>
              <a:rPr lang="zh-CN" altLang="en-US" sz="2000">
                <a:solidFill>
                  <a:schemeClr val="hlink"/>
                </a:solidFill>
              </a:rPr>
              <a:t>＜</a:t>
            </a:r>
            <a:r>
              <a:rPr lang="en-US" altLang="zh-CN" sz="2000">
                <a:solidFill>
                  <a:schemeClr val="hlink"/>
                </a:solidFill>
              </a:rPr>
              <a:t>0</a:t>
            </a:r>
            <a:r>
              <a:rPr lang="zh-CN" altLang="en-US" sz="2000"/>
              <a:t>，中点</a:t>
            </a:r>
            <a:r>
              <a:rPr lang="en-US" altLang="zh-CN" sz="2000"/>
              <a:t>M</a:t>
            </a:r>
            <a:r>
              <a:rPr lang="zh-CN" altLang="en-US" sz="2000"/>
              <a:t>在直线下方，</a:t>
            </a:r>
            <a:r>
              <a:rPr lang="zh-CN" altLang="en-US" sz="2000">
                <a:solidFill>
                  <a:schemeClr val="hlink"/>
                </a:solidFill>
              </a:rPr>
              <a:t>取右上方象素</a:t>
            </a:r>
            <a:r>
              <a:rPr lang="en-US" altLang="zh-CN" sz="2000">
                <a:solidFill>
                  <a:schemeClr val="hlink"/>
                </a:solidFill>
              </a:rPr>
              <a:t>P2 (Xp+1,Yp+1)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/>
              <a:t>再下一个象素的判别式为：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en-US" altLang="zh-CN" sz="2000"/>
              <a:t>d2=F((Xp+1)+1,(Yp+1)+0.5)= a(Xp+2)+b(Yp+1.5)+c 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=d+a+b 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d</a:t>
            </a:r>
            <a:r>
              <a:rPr lang="zh-CN" altLang="en-US" sz="2000"/>
              <a:t>的增量为</a:t>
            </a:r>
            <a:r>
              <a:rPr lang="en-US" altLang="zh-CN" sz="2000"/>
              <a:t>a+b</a:t>
            </a:r>
          </a:p>
        </p:txBody>
      </p:sp>
      <p:grpSp>
        <p:nvGrpSpPr>
          <p:cNvPr id="18435" name="Group 13">
            <a:extLst>
              <a:ext uri="{FF2B5EF4-FFF2-40B4-BE49-F238E27FC236}">
                <a16:creationId xmlns:a16="http://schemas.microsoft.com/office/drawing/2014/main" id="{9D6DA852-7A77-75F8-D02D-1F2C28F9573E}"/>
              </a:ext>
            </a:extLst>
          </p:cNvPr>
          <p:cNvGrpSpPr>
            <a:grpSpLocks/>
          </p:cNvGrpSpPr>
          <p:nvPr/>
        </p:nvGrpSpPr>
        <p:grpSpPr bwMode="auto">
          <a:xfrm>
            <a:off x="8027988" y="4459288"/>
            <a:ext cx="909637" cy="2209800"/>
            <a:chOff x="4921" y="2733"/>
            <a:chExt cx="573" cy="1392"/>
          </a:xfrm>
        </p:grpSpPr>
        <p:sp>
          <p:nvSpPr>
            <p:cNvPr id="18447" name="Line 3">
              <a:extLst>
                <a:ext uri="{FF2B5EF4-FFF2-40B4-BE49-F238E27FC236}">
                  <a16:creationId xmlns:a16="http://schemas.microsoft.com/office/drawing/2014/main" id="{DED1EE49-8DBD-F2CF-FA62-2816926A2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7" y="2795"/>
              <a:ext cx="0" cy="1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8" name="Oval 4">
              <a:extLst>
                <a:ext uri="{FF2B5EF4-FFF2-40B4-BE49-F238E27FC236}">
                  <a16:creationId xmlns:a16="http://schemas.microsoft.com/office/drawing/2014/main" id="{83943BDE-B9BE-7715-6E15-9DCDA4DF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" y="330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18449" name="Oval 5">
              <a:extLst>
                <a:ext uri="{FF2B5EF4-FFF2-40B4-BE49-F238E27FC236}">
                  <a16:creationId xmlns:a16="http://schemas.microsoft.com/office/drawing/2014/main" id="{E853591D-8CDD-C8D9-39E8-286FA901D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" y="30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18450" name="Line 6">
              <a:extLst>
                <a:ext uri="{FF2B5EF4-FFF2-40B4-BE49-F238E27FC236}">
                  <a16:creationId xmlns:a16="http://schemas.microsoft.com/office/drawing/2014/main" id="{55D4BAB9-50C6-62D9-4AF5-CC9ED2F2E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7" y="3453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7">
              <a:extLst>
                <a:ext uri="{FF2B5EF4-FFF2-40B4-BE49-F238E27FC236}">
                  <a16:creationId xmlns:a16="http://schemas.microsoft.com/office/drawing/2014/main" id="{598037D8-DC92-466A-0C3F-6BBA47F44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9" y="3453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Text Box 8">
              <a:extLst>
                <a:ext uri="{FF2B5EF4-FFF2-40B4-BE49-F238E27FC236}">
                  <a16:creationId xmlns:a16="http://schemas.microsoft.com/office/drawing/2014/main" id="{D0E1A1A9-2A67-D9B1-F35F-8775F3840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" y="3357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453" name="Text Box 9">
              <a:extLst>
                <a:ext uri="{FF2B5EF4-FFF2-40B4-BE49-F238E27FC236}">
                  <a16:creationId xmlns:a16="http://schemas.microsoft.com/office/drawing/2014/main" id="{C9986D2D-C09E-AE95-059C-51FEF758D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" y="3741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54" name="Text Box 10">
              <a:extLst>
                <a:ext uri="{FF2B5EF4-FFF2-40B4-BE49-F238E27FC236}">
                  <a16:creationId xmlns:a16="http://schemas.microsoft.com/office/drawing/2014/main" id="{D83F8086-E34B-BD8F-4279-421104281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" y="2733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55" name="Oval 11">
              <a:extLst>
                <a:ext uri="{FF2B5EF4-FFF2-40B4-BE49-F238E27FC236}">
                  <a16:creationId xmlns:a16="http://schemas.microsoft.com/office/drawing/2014/main" id="{19DBB49B-ED85-5265-097D-B57838826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" y="3725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18456" name="Line 12">
              <a:extLst>
                <a:ext uri="{FF2B5EF4-FFF2-40B4-BE49-F238E27FC236}">
                  <a16:creationId xmlns:a16="http://schemas.microsoft.com/office/drawing/2014/main" id="{19A2982D-84D2-56F0-36C4-D3218ABE1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3113"/>
              <a:ext cx="57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436" name="Group 25">
            <a:extLst>
              <a:ext uri="{FF2B5EF4-FFF2-40B4-BE49-F238E27FC236}">
                <a16:creationId xmlns:a16="http://schemas.microsoft.com/office/drawing/2014/main" id="{D07B844B-953C-7E90-4844-0AC87FBEF431}"/>
              </a:ext>
            </a:extLst>
          </p:cNvPr>
          <p:cNvGrpSpPr>
            <a:grpSpLocks/>
          </p:cNvGrpSpPr>
          <p:nvPr/>
        </p:nvGrpSpPr>
        <p:grpSpPr bwMode="auto">
          <a:xfrm>
            <a:off x="7956550" y="858838"/>
            <a:ext cx="909638" cy="2209800"/>
            <a:chOff x="4920" y="2174"/>
            <a:chExt cx="573" cy="1392"/>
          </a:xfrm>
        </p:grpSpPr>
        <p:sp>
          <p:nvSpPr>
            <p:cNvPr id="18437" name="Line 15">
              <a:extLst>
                <a:ext uri="{FF2B5EF4-FFF2-40B4-BE49-F238E27FC236}">
                  <a16:creationId xmlns:a16="http://schemas.microsoft.com/office/drawing/2014/main" id="{7E3FAD6B-2F36-BC2B-7912-01DAA1FE1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6" y="2236"/>
              <a:ext cx="0" cy="1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8" name="Oval 16">
              <a:extLst>
                <a:ext uri="{FF2B5EF4-FFF2-40B4-BE49-F238E27FC236}">
                  <a16:creationId xmlns:a16="http://schemas.microsoft.com/office/drawing/2014/main" id="{BCD3D626-8361-6A14-1558-8A676F8A6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30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18439" name="Oval 17">
              <a:extLst>
                <a:ext uri="{FF2B5EF4-FFF2-40B4-BE49-F238E27FC236}">
                  <a16:creationId xmlns:a16="http://schemas.microsoft.com/office/drawing/2014/main" id="{198D168F-BF28-BD20-2813-E740B0C9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247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18440" name="Line 18">
              <a:extLst>
                <a:ext uri="{FF2B5EF4-FFF2-40B4-BE49-F238E27FC236}">
                  <a16:creationId xmlns:a16="http://schemas.microsoft.com/office/drawing/2014/main" id="{807386FC-EE65-A415-D8DD-0554491AF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6" y="289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Line 19">
              <a:extLst>
                <a:ext uri="{FF2B5EF4-FFF2-40B4-BE49-F238E27FC236}">
                  <a16:creationId xmlns:a16="http://schemas.microsoft.com/office/drawing/2014/main" id="{3ECDA0A2-2757-080D-7294-06C4280D8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8" y="289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Text Box 20">
              <a:extLst>
                <a:ext uri="{FF2B5EF4-FFF2-40B4-BE49-F238E27FC236}">
                  <a16:creationId xmlns:a16="http://schemas.microsoft.com/office/drawing/2014/main" id="{6C018545-CFB4-ADB8-80CA-78F44DDCD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" y="2704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443" name="Text Box 21">
              <a:extLst>
                <a:ext uri="{FF2B5EF4-FFF2-40B4-BE49-F238E27FC236}">
                  <a16:creationId xmlns:a16="http://schemas.microsoft.com/office/drawing/2014/main" id="{4090BCAD-6A8F-D098-9983-6FA1E58DA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4" y="3182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44" name="Text Box 22">
              <a:extLst>
                <a:ext uri="{FF2B5EF4-FFF2-40B4-BE49-F238E27FC236}">
                  <a16:creationId xmlns:a16="http://schemas.microsoft.com/office/drawing/2014/main" id="{621CF2F4-E79A-CB86-1FEA-841EB43E6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4" y="2174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45" name="Oval 23">
              <a:extLst>
                <a:ext uri="{FF2B5EF4-FFF2-40B4-BE49-F238E27FC236}">
                  <a16:creationId xmlns:a16="http://schemas.microsoft.com/office/drawing/2014/main" id="{41C18EDE-D695-8CF0-10B6-FE70B1692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316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18446" name="Line 24">
              <a:extLst>
                <a:ext uri="{FF2B5EF4-FFF2-40B4-BE49-F238E27FC236}">
                  <a16:creationId xmlns:a16="http://schemas.microsoft.com/office/drawing/2014/main" id="{A98AC76B-2777-0FD8-8FE5-6571E3767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0" y="2859"/>
              <a:ext cx="57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077A1A9-C295-5727-1CBF-52E446ED776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479550"/>
            <a:ext cx="7994650" cy="5334000"/>
          </a:xfrm>
        </p:spPr>
        <p:txBody>
          <a:bodyPr/>
          <a:lstStyle/>
          <a:p>
            <a:pPr algn="just" eaLnBrk="1" hangingPunct="1"/>
            <a:r>
              <a:rPr lang="en-US" altLang="zh-CN"/>
              <a:t>d</a:t>
            </a:r>
            <a:r>
              <a:rPr lang="zh-CN" altLang="en-US"/>
              <a:t>的初始值</a:t>
            </a:r>
          </a:p>
          <a:p>
            <a:pPr lvl="1" algn="just" eaLnBrk="1" hangingPunct="1"/>
            <a:r>
              <a:rPr lang="en-US" altLang="zh-CN"/>
              <a:t>d0=F(X0+1,Y0+0.5)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       =F(X0,Y0)+a+0.5b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       =a+0.5b</a:t>
            </a:r>
          </a:p>
          <a:p>
            <a:pPr lvl="1" algn="just" eaLnBrk="1" hangingPunct="1"/>
            <a:r>
              <a:rPr lang="zh-CN" altLang="en-US"/>
              <a:t>用</a:t>
            </a:r>
            <a:r>
              <a:rPr lang="en-US" altLang="zh-CN"/>
              <a:t>2d</a:t>
            </a:r>
            <a:r>
              <a:rPr lang="zh-CN" altLang="en-US"/>
              <a:t>代替</a:t>
            </a:r>
            <a:r>
              <a:rPr lang="en-US" altLang="zh-CN"/>
              <a:t>d</a:t>
            </a:r>
            <a:r>
              <a:rPr lang="zh-CN" altLang="en-US"/>
              <a:t>后，</a:t>
            </a:r>
            <a:r>
              <a:rPr lang="en-US" altLang="zh-CN"/>
              <a:t>d0=2a+b</a:t>
            </a:r>
          </a:p>
          <a:p>
            <a:pPr lvl="1" algn="just" eaLnBrk="1" hangingPunct="1"/>
            <a:r>
              <a:rPr lang="en-US" altLang="zh-CN"/>
              <a:t>d</a:t>
            </a:r>
            <a:r>
              <a:rPr lang="zh-CN" altLang="en-US"/>
              <a:t>的增量都是整数</a:t>
            </a:r>
          </a:p>
          <a:p>
            <a:pPr algn="just" eaLnBrk="1" hangingPunct="1"/>
            <a:r>
              <a:rPr lang="zh-CN" altLang="en-US"/>
              <a:t>优点：</a:t>
            </a:r>
          </a:p>
          <a:p>
            <a:pPr lvl="1" algn="just" eaLnBrk="1" hangingPunct="1"/>
            <a:r>
              <a:rPr lang="zh-CN" altLang="en-US"/>
              <a:t>只有整数运算，不含乘除法</a:t>
            </a:r>
          </a:p>
          <a:p>
            <a:pPr lvl="1" algn="just" eaLnBrk="1" hangingPunct="1"/>
            <a:r>
              <a:rPr lang="zh-CN" altLang="en-US"/>
              <a:t>可用硬件实现</a:t>
            </a:r>
          </a:p>
        </p:txBody>
      </p:sp>
      <p:sp>
        <p:nvSpPr>
          <p:cNvPr id="19459" name="AutoShape 3">
            <a:extLst>
              <a:ext uri="{FF2B5EF4-FFF2-40B4-BE49-F238E27FC236}">
                <a16:creationId xmlns:a16="http://schemas.microsoft.com/office/drawing/2014/main" id="{9F7C06FF-097A-D7D7-0D35-412CE9163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557338"/>
            <a:ext cx="3563937" cy="1150937"/>
          </a:xfrm>
          <a:prstGeom prst="cloudCallout">
            <a:avLst>
              <a:gd name="adj1" fmla="val -103361"/>
              <a:gd name="adj2" fmla="val 4572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因</a:t>
            </a:r>
            <a:r>
              <a:rPr lang="en-US" altLang="zh-CN" sz="1800"/>
              <a:t>(X0,Y0)</a:t>
            </a:r>
            <a:r>
              <a:rPr lang="zh-CN" altLang="en-US" sz="1800"/>
              <a:t>在直线上，所以</a:t>
            </a:r>
            <a:r>
              <a:rPr lang="en-US" altLang="zh-CN" sz="1800"/>
              <a:t>F(X0,Y0)=0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E8A96D4B-4DCC-E8E1-040D-90E8234BEF4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414338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中点画线法（</a:t>
            </a:r>
            <a:r>
              <a:rPr lang="en-US" altLang="zh-CN"/>
              <a:t>4/4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9C35BFA-8CEB-E675-C9BB-08F9BFE0423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画线算法（</a:t>
            </a:r>
            <a:r>
              <a:rPr lang="en-US" altLang="zh-CN"/>
              <a:t>1/11</a:t>
            </a:r>
            <a:r>
              <a:rPr lang="zh-CN" altLang="en-US"/>
              <a:t>）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D3BA5BB-35D8-B204-202C-FC5A5559F1B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989138"/>
            <a:ext cx="7488237" cy="39608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/>
              <a:t>使用最广泛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/>
              <a:t>与中点画线法的思想类似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/>
              <a:t>由误差项符号决定下一个象素取正右方像素还是右上方像素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8DD49A4-0324-74F9-5E08-488D824770C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画线算法（</a:t>
            </a:r>
            <a:r>
              <a:rPr lang="en-US" altLang="zh-CN"/>
              <a:t>2/11</a:t>
            </a:r>
            <a:r>
              <a:rPr lang="zh-CN" altLang="en-US"/>
              <a:t>）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4655D0A-9410-BED6-DCE2-311C2C780B5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04800" y="1981200"/>
            <a:ext cx="8839200" cy="3886200"/>
          </a:xfrm>
        </p:spPr>
        <p:txBody>
          <a:bodyPr/>
          <a:lstStyle/>
          <a:p>
            <a:pPr marL="0" indent="0" defTabSz="876300" eaLnBrk="1" hangingPunct="1">
              <a:tabLst>
                <a:tab pos="0" algn="l"/>
              </a:tabLst>
            </a:pPr>
            <a:r>
              <a:rPr lang="zh-CN" altLang="en-US" i="1" u="sng">
                <a:solidFill>
                  <a:schemeClr val="tx2"/>
                </a:solidFill>
              </a:rPr>
              <a:t>基本思想</a:t>
            </a:r>
            <a:endParaRPr lang="zh-CN" altLang="en-US" sz="2400" i="1" u="sng">
              <a:solidFill>
                <a:schemeClr val="tx2"/>
              </a:solidFill>
            </a:endParaRPr>
          </a:p>
          <a:p>
            <a:pPr marL="190500" lvl="1" indent="0" defTabSz="876300" eaLnBrk="1" hangingPunct="1">
              <a:tabLst>
                <a:tab pos="0" algn="l"/>
              </a:tabLst>
            </a:pPr>
            <a:r>
              <a:rPr lang="zh-CN" altLang="en-US"/>
              <a:t>比较从理想直线到位于直线上方的像素的距离</a:t>
            </a:r>
            <a:r>
              <a:rPr lang="en-US" altLang="zh-CN"/>
              <a:t>d1</a:t>
            </a:r>
            <a:r>
              <a:rPr lang="zh-CN" altLang="en-US"/>
              <a:t>和相邻的位于直线下方的像素的距离</a:t>
            </a:r>
            <a:r>
              <a:rPr lang="en-US" altLang="zh-CN"/>
              <a:t>d2</a:t>
            </a:r>
          </a:p>
          <a:p>
            <a:pPr marL="190500" lvl="1" indent="0" defTabSz="876300" eaLnBrk="1" hangingPunct="1">
              <a:tabLst>
                <a:tab pos="0" algn="l"/>
              </a:tabLst>
            </a:pPr>
            <a:r>
              <a:rPr lang="zh-CN" altLang="en-US"/>
              <a:t>根据距离误差项的符号确定与理想直线最近的象素</a:t>
            </a:r>
            <a:endParaRPr lang="zh-CN" altLang="en-US" sz="2000"/>
          </a:p>
          <a:p>
            <a:pPr marL="0" indent="0" defTabSz="876300" eaLnBrk="1" hangingPunct="1"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zh-CN" sz="2400"/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6E6BDCA1-639D-8956-9749-A8AFBC05D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id="{D7393FE5-EA1E-C281-BB28-C497560A2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0" y="3990975"/>
          <a:ext cx="3455988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38550" imgH="2657475" progId="Visio.Drawing.6">
                  <p:embed/>
                </p:oleObj>
              </mc:Choice>
              <mc:Fallback>
                <p:oleObj r:id="rId2" imgW="3638550" imgH="2657475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990975"/>
                        <a:ext cx="3455988" cy="2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D72B01F-7B5B-69C8-176B-644B91EAF15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画线算法（</a:t>
            </a:r>
            <a:r>
              <a:rPr lang="en-US" altLang="zh-CN"/>
              <a:t>3/11</a:t>
            </a:r>
            <a:r>
              <a:rPr lang="zh-CN" altLang="en-US"/>
              <a:t>）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FD0EC1C-9B39-96DA-39E5-FF224DD79FB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1916113"/>
            <a:ext cx="6192838" cy="44656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tabLst>
                <a:tab pos="1905000" algn="l"/>
              </a:tabLst>
            </a:pPr>
            <a:r>
              <a:rPr lang="zh-CN" altLang="en-US" sz="2800" i="1" u="sng">
                <a:solidFill>
                  <a:srgbClr val="0F550F"/>
                </a:solidFill>
              </a:rPr>
              <a:t>最大位移方向每次走一步</a:t>
            </a:r>
          </a:p>
          <a:p>
            <a:pPr lvl="1" indent="-209550" eaLnBrk="1" hangingPunct="1">
              <a:lnSpc>
                <a:spcPct val="90000"/>
              </a:lnSpc>
              <a:tabLst>
                <a:tab pos="1905000" algn="l"/>
              </a:tabLst>
            </a:pPr>
            <a:r>
              <a:rPr lang="en-US" altLang="zh-CN" sz="2400"/>
              <a:t>k&lt;1</a:t>
            </a:r>
            <a:r>
              <a:rPr lang="zh-CN" altLang="en-US" sz="2400"/>
              <a:t>时，</a:t>
            </a:r>
            <a:r>
              <a:rPr lang="en-US" altLang="zh-CN" sz="2400"/>
              <a:t>x</a:t>
            </a:r>
            <a:r>
              <a:rPr lang="zh-CN" altLang="en-US" sz="2400"/>
              <a:t>为最大位移方向</a:t>
            </a:r>
          </a:p>
          <a:p>
            <a:pPr marL="0" indent="0" eaLnBrk="1" hangingPunct="1">
              <a:lnSpc>
                <a:spcPct val="90000"/>
              </a:lnSpc>
              <a:tabLst>
                <a:tab pos="1905000" algn="l"/>
              </a:tabLst>
            </a:pPr>
            <a:r>
              <a:rPr lang="en-US" altLang="zh-CN" sz="2800" i="1" u="sng">
                <a:solidFill>
                  <a:srgbClr val="0F550F"/>
                </a:solidFill>
              </a:rPr>
              <a:t>y</a:t>
            </a:r>
            <a:r>
              <a:rPr lang="zh-CN" altLang="en-US" sz="2800" i="1" u="sng">
                <a:solidFill>
                  <a:srgbClr val="0F550F"/>
                </a:solidFill>
              </a:rPr>
              <a:t>方向走步与否</a:t>
            </a:r>
          </a:p>
          <a:p>
            <a:pPr lvl="1" indent="-209550" eaLnBrk="1" hangingPunct="1">
              <a:lnSpc>
                <a:spcPct val="90000"/>
              </a:lnSpc>
              <a:tabLst>
                <a:tab pos="1905000" algn="l"/>
              </a:tabLst>
            </a:pPr>
            <a:r>
              <a:rPr lang="zh-CN" altLang="en-US" sz="2400"/>
              <a:t>取决于误差</a:t>
            </a:r>
            <a:r>
              <a:rPr lang="en-US" altLang="zh-CN" sz="2400"/>
              <a:t>e</a:t>
            </a:r>
            <a:r>
              <a:rPr lang="zh-CN" altLang="en-US" sz="2400"/>
              <a:t>值的大小</a:t>
            </a:r>
          </a:p>
          <a:p>
            <a:pPr marL="0" indent="0" eaLnBrk="1" hangingPunct="1">
              <a:lnSpc>
                <a:spcPct val="90000"/>
              </a:lnSpc>
              <a:tabLst>
                <a:tab pos="1905000" algn="l"/>
              </a:tabLst>
            </a:pPr>
            <a:r>
              <a:rPr lang="zh-CN" altLang="en-US" sz="2800" i="1" u="sng">
                <a:solidFill>
                  <a:srgbClr val="0F550F"/>
                </a:solidFill>
              </a:rPr>
              <a:t>误差计算</a:t>
            </a:r>
          </a:p>
          <a:p>
            <a:pPr marL="0" indent="0" eaLnBrk="1" hangingPunct="1">
              <a:lnSpc>
                <a:spcPct val="90000"/>
              </a:lnSpc>
              <a:tabLst>
                <a:tab pos="1905000" algn="l"/>
              </a:tabLst>
            </a:pPr>
            <a:r>
              <a:rPr lang="zh-CN" altLang="en-US" sz="2800"/>
              <a:t>初值：</a:t>
            </a:r>
            <a:r>
              <a:rPr lang="en-US" altLang="zh-CN" sz="2800"/>
              <a:t>e0= </a:t>
            </a:r>
            <a:r>
              <a:rPr lang="en-US" altLang="zh-CN" sz="2800">
                <a:sym typeface="Symbol" panose="05050102010706020507" pitchFamily="18" charset="2"/>
              </a:rPr>
              <a:t>y/ x</a:t>
            </a:r>
          </a:p>
          <a:p>
            <a:pPr marL="0" indent="0" eaLnBrk="1" hangingPunct="1">
              <a:lnSpc>
                <a:spcPct val="90000"/>
              </a:lnSpc>
              <a:tabLst>
                <a:tab pos="1905000" algn="l"/>
              </a:tabLst>
            </a:pPr>
            <a:r>
              <a:rPr lang="zh-CN" altLang="en-US" sz="2800"/>
              <a:t>当</a:t>
            </a:r>
            <a:r>
              <a:rPr lang="en-US" altLang="zh-CN" sz="2800"/>
              <a:t>e</a:t>
            </a:r>
            <a:r>
              <a:rPr lang="en-US" altLang="zh-CN" sz="2800">
                <a:latin typeface="宋体" panose="02010600030101010101" pitchFamily="2" charset="-122"/>
              </a:rPr>
              <a:t>≥</a:t>
            </a:r>
            <a:r>
              <a:rPr lang="en-US" altLang="zh-CN" sz="2800"/>
              <a:t>0.5</a:t>
            </a:r>
            <a:r>
              <a:rPr lang="zh-CN" altLang="en-US" sz="2800"/>
              <a:t>时，最接近</a:t>
            </a:r>
            <a:r>
              <a:rPr lang="en-US" altLang="zh-CN" sz="2800"/>
              <a:t>P2(xi+1,yi+1)</a:t>
            </a:r>
          </a:p>
          <a:p>
            <a:pPr lvl="1" indent="-209550" eaLnBrk="1" hangingPunct="1">
              <a:lnSpc>
                <a:spcPct val="90000"/>
              </a:lnSpc>
              <a:tabLst>
                <a:tab pos="1905000" algn="l"/>
              </a:tabLst>
            </a:pPr>
            <a:r>
              <a:rPr lang="en-US" altLang="zh-CN" sz="2400"/>
              <a:t>y</a:t>
            </a:r>
            <a:r>
              <a:rPr lang="zh-CN" altLang="en-US" sz="2400"/>
              <a:t>方向走一步</a:t>
            </a:r>
          </a:p>
          <a:p>
            <a:pPr marL="0" indent="0" eaLnBrk="1" hangingPunct="1">
              <a:lnSpc>
                <a:spcPct val="90000"/>
              </a:lnSpc>
              <a:tabLst>
                <a:tab pos="1905000" algn="l"/>
              </a:tabLst>
            </a:pPr>
            <a:r>
              <a:rPr lang="zh-CN" altLang="en-US" sz="2800"/>
              <a:t>当</a:t>
            </a:r>
            <a:r>
              <a:rPr lang="en-US" altLang="zh-CN" sz="2800"/>
              <a:t>e&lt;0.5</a:t>
            </a:r>
            <a:r>
              <a:rPr lang="zh-CN" altLang="en-US" sz="2800"/>
              <a:t>时，最接近</a:t>
            </a:r>
            <a:r>
              <a:rPr lang="en-US" altLang="zh-CN" sz="2800"/>
              <a:t>P1(xi+1,yi)</a:t>
            </a:r>
          </a:p>
          <a:p>
            <a:pPr lvl="1" indent="-209550" eaLnBrk="1" hangingPunct="1">
              <a:lnSpc>
                <a:spcPct val="90000"/>
              </a:lnSpc>
              <a:tabLst>
                <a:tab pos="1905000" algn="l"/>
              </a:tabLst>
            </a:pPr>
            <a:r>
              <a:rPr lang="en-US" altLang="zh-CN" sz="2400"/>
              <a:t>y</a:t>
            </a:r>
            <a:r>
              <a:rPr lang="zh-CN" altLang="en-US" sz="2400"/>
              <a:t>方向不走步</a:t>
            </a:r>
          </a:p>
        </p:txBody>
      </p:sp>
      <p:grpSp>
        <p:nvGrpSpPr>
          <p:cNvPr id="22532" name="Group 46">
            <a:extLst>
              <a:ext uri="{FF2B5EF4-FFF2-40B4-BE49-F238E27FC236}">
                <a16:creationId xmlns:a16="http://schemas.microsoft.com/office/drawing/2014/main" id="{0B6287BD-1B95-38F9-C00B-8D85BB5266B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628775"/>
            <a:ext cx="2952750" cy="5040313"/>
            <a:chOff x="3696" y="1026"/>
            <a:chExt cx="1860" cy="3175"/>
          </a:xfrm>
        </p:grpSpPr>
        <p:grpSp>
          <p:nvGrpSpPr>
            <p:cNvPr id="22533" name="Group 47">
              <a:extLst>
                <a:ext uri="{FF2B5EF4-FFF2-40B4-BE49-F238E27FC236}">
                  <a16:creationId xmlns:a16="http://schemas.microsoft.com/office/drawing/2014/main" id="{DCD25486-0D69-483A-CAB2-F8BA54CBF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026"/>
              <a:ext cx="1769" cy="1573"/>
              <a:chOff x="3742" y="1661"/>
              <a:chExt cx="2027" cy="2003"/>
            </a:xfrm>
          </p:grpSpPr>
          <p:sp>
            <p:nvSpPr>
              <p:cNvPr id="22556" name="Line 48">
                <a:extLst>
                  <a:ext uri="{FF2B5EF4-FFF2-40B4-BE49-F238E27FC236}">
                    <a16:creationId xmlns:a16="http://schemas.microsoft.com/office/drawing/2014/main" id="{DB560FE5-ABE9-E4C7-0AE7-5849860F6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1899"/>
                <a:ext cx="20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7" name="Line 49">
                <a:extLst>
                  <a:ext uri="{FF2B5EF4-FFF2-40B4-BE49-F238E27FC236}">
                    <a16:creationId xmlns:a16="http://schemas.microsoft.com/office/drawing/2014/main" id="{04EA2006-53A9-E3B8-F527-DE061193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2375"/>
                <a:ext cx="20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8" name="Line 50">
                <a:extLst>
                  <a:ext uri="{FF2B5EF4-FFF2-40B4-BE49-F238E27FC236}">
                    <a16:creationId xmlns:a16="http://schemas.microsoft.com/office/drawing/2014/main" id="{A98420FC-1B0C-62AA-A168-24EB4A301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1" y="2849"/>
                <a:ext cx="20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9" name="Line 51">
                <a:extLst>
                  <a:ext uri="{FF2B5EF4-FFF2-40B4-BE49-F238E27FC236}">
                    <a16:creationId xmlns:a16="http://schemas.microsoft.com/office/drawing/2014/main" id="{67529E82-4B40-1714-934B-03D022F77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5" y="3338"/>
                <a:ext cx="198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60" name="Line 52">
                <a:extLst>
                  <a:ext uri="{FF2B5EF4-FFF2-40B4-BE49-F238E27FC236}">
                    <a16:creationId xmlns:a16="http://schemas.microsoft.com/office/drawing/2014/main" id="{3A062B66-2A81-09D9-0B07-009C0B6F8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0" y="1661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61" name="Line 53">
                <a:extLst>
                  <a:ext uri="{FF2B5EF4-FFF2-40B4-BE49-F238E27FC236}">
                    <a16:creationId xmlns:a16="http://schemas.microsoft.com/office/drawing/2014/main" id="{5FF08A9B-821C-AC0A-D820-DC0878578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7" y="1661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62" name="Line 54">
                <a:extLst>
                  <a:ext uri="{FF2B5EF4-FFF2-40B4-BE49-F238E27FC236}">
                    <a16:creationId xmlns:a16="http://schemas.microsoft.com/office/drawing/2014/main" id="{7C6A3CDE-3330-006B-9680-ECBD88273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661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63" name="Line 55">
                <a:extLst>
                  <a:ext uri="{FF2B5EF4-FFF2-40B4-BE49-F238E27FC236}">
                    <a16:creationId xmlns:a16="http://schemas.microsoft.com/office/drawing/2014/main" id="{395F9D71-00DD-1D3D-C230-EB933FD15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1" y="1661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64" name="Line 56">
                <a:extLst>
                  <a:ext uri="{FF2B5EF4-FFF2-40B4-BE49-F238E27FC236}">
                    <a16:creationId xmlns:a16="http://schemas.microsoft.com/office/drawing/2014/main" id="{6D15BADB-044E-AD49-5587-097794CBE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9" y="2205"/>
                <a:ext cx="1931" cy="1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65" name="Oval 57">
                <a:extLst>
                  <a:ext uri="{FF2B5EF4-FFF2-40B4-BE49-F238E27FC236}">
                    <a16:creationId xmlns:a16="http://schemas.microsoft.com/office/drawing/2014/main" id="{D1F24F52-D14A-4DE0-290F-8CEAB8A20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2994"/>
                <a:ext cx="33" cy="3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2566" name="Oval 58">
                <a:extLst>
                  <a:ext uri="{FF2B5EF4-FFF2-40B4-BE49-F238E27FC236}">
                    <a16:creationId xmlns:a16="http://schemas.microsoft.com/office/drawing/2014/main" id="{8C3109C0-9426-9967-C77F-935CF80EB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2836"/>
                <a:ext cx="33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2567" name="Oval 59">
                <a:extLst>
                  <a:ext uri="{FF2B5EF4-FFF2-40B4-BE49-F238E27FC236}">
                    <a16:creationId xmlns:a16="http://schemas.microsoft.com/office/drawing/2014/main" id="{ED4B905A-10D8-D6D1-FD3D-8C0847876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7" y="2836"/>
                <a:ext cx="32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2568" name="Oval 60">
                <a:extLst>
                  <a:ext uri="{FF2B5EF4-FFF2-40B4-BE49-F238E27FC236}">
                    <a16:creationId xmlns:a16="http://schemas.microsoft.com/office/drawing/2014/main" id="{EFD7E2DA-1D9E-8FD6-9BDD-7DAEBF52A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0" y="2364"/>
                <a:ext cx="35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2569" name="Oval 61">
                <a:extLst>
                  <a:ext uri="{FF2B5EF4-FFF2-40B4-BE49-F238E27FC236}">
                    <a16:creationId xmlns:a16="http://schemas.microsoft.com/office/drawing/2014/main" id="{D9FDA6F1-ADC5-B9F7-EE98-989D9B9C6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" y="3327"/>
                <a:ext cx="33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2570" name="Line 62">
                <a:extLst>
                  <a:ext uri="{FF2B5EF4-FFF2-40B4-BE49-F238E27FC236}">
                    <a16:creationId xmlns:a16="http://schemas.microsoft.com/office/drawing/2014/main" id="{F22DAE3B-1240-9A21-3DA1-602F84D19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7" y="3132"/>
                <a:ext cx="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1" name="Line 63">
                <a:extLst>
                  <a:ext uri="{FF2B5EF4-FFF2-40B4-BE49-F238E27FC236}">
                    <a16:creationId xmlns:a16="http://schemas.microsoft.com/office/drawing/2014/main" id="{7117D373-C0DD-7C34-6BF2-4505CB400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0" y="2620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2" name="Line 64">
                <a:extLst>
                  <a:ext uri="{FF2B5EF4-FFF2-40B4-BE49-F238E27FC236}">
                    <a16:creationId xmlns:a16="http://schemas.microsoft.com/office/drawing/2014/main" id="{45FAEA3D-F6C0-5860-4FCD-B9FCA742B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3132"/>
                <a:ext cx="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3" name="Text Box 65">
                <a:extLst>
                  <a:ext uri="{FF2B5EF4-FFF2-40B4-BE49-F238E27FC236}">
                    <a16:creationId xmlns:a16="http://schemas.microsoft.com/office/drawing/2014/main" id="{D554A6F5-DB47-4284-8CA6-3BB2D08898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2" y="3038"/>
                <a:ext cx="37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2574" name="Text Box 66">
                <a:extLst>
                  <a:ext uri="{FF2B5EF4-FFF2-40B4-BE49-F238E27FC236}">
                    <a16:creationId xmlns:a16="http://schemas.microsoft.com/office/drawing/2014/main" id="{D72F6A22-2C51-742C-34D3-74A0580EF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3" y="3320"/>
                <a:ext cx="350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575" name="Text Box 67">
                <a:extLst>
                  <a:ext uri="{FF2B5EF4-FFF2-40B4-BE49-F238E27FC236}">
                    <a16:creationId xmlns:a16="http://schemas.microsoft.com/office/drawing/2014/main" id="{925F0B94-1E34-7CA9-4C5B-3E30E117CD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0" y="2610"/>
                <a:ext cx="288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576" name="Text Box 68">
                <a:extLst>
                  <a:ext uri="{FF2B5EF4-FFF2-40B4-BE49-F238E27FC236}">
                    <a16:creationId xmlns:a16="http://schemas.microsoft.com/office/drawing/2014/main" id="{430CE030-0136-7674-9D22-9B329D1F7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9" y="3371"/>
                <a:ext cx="248" cy="2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22577" name="Oval 69">
                <a:extLst>
                  <a:ext uri="{FF2B5EF4-FFF2-40B4-BE49-F238E27FC236}">
                    <a16:creationId xmlns:a16="http://schemas.microsoft.com/office/drawing/2014/main" id="{42D3CFAD-5180-BDFF-86FE-2DA357876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3327"/>
                <a:ext cx="33" cy="3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2578" name="Line 70">
                <a:extLst>
                  <a:ext uri="{FF2B5EF4-FFF2-40B4-BE49-F238E27FC236}">
                    <a16:creationId xmlns:a16="http://schemas.microsoft.com/office/drawing/2014/main" id="{EDCEBA97-4A80-E3F4-947A-56A5B968B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6" y="2632"/>
                <a:ext cx="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9" name="AutoShape 71">
                <a:extLst>
                  <a:ext uri="{FF2B5EF4-FFF2-40B4-BE49-F238E27FC236}">
                    <a16:creationId xmlns:a16="http://schemas.microsoft.com/office/drawing/2014/main" id="{7B665859-D217-B5FC-BBFE-952D07BDB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5" y="3026"/>
                <a:ext cx="123" cy="310"/>
              </a:xfrm>
              <a:prstGeom prst="rightBrace">
                <a:avLst>
                  <a:gd name="adj1" fmla="val 21003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2580" name="AutoShape 72">
                <a:extLst>
                  <a:ext uri="{FF2B5EF4-FFF2-40B4-BE49-F238E27FC236}">
                    <a16:creationId xmlns:a16="http://schemas.microsoft.com/office/drawing/2014/main" id="{92521EDB-F1E5-3286-EEDF-5318FC150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0" y="2668"/>
                <a:ext cx="108" cy="199"/>
              </a:xfrm>
              <a:prstGeom prst="rightBrace">
                <a:avLst>
                  <a:gd name="adj1" fmla="val 15355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2581" name="AutoShape 73">
                <a:extLst>
                  <a:ext uri="{FF2B5EF4-FFF2-40B4-BE49-F238E27FC236}">
                    <a16:creationId xmlns:a16="http://schemas.microsoft.com/office/drawing/2014/main" id="{B96BAE85-1A96-F4F9-1699-D247A6426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2614"/>
                <a:ext cx="109" cy="725"/>
              </a:xfrm>
              <a:prstGeom prst="rightBrace">
                <a:avLst>
                  <a:gd name="adj1" fmla="val 55428"/>
                  <a:gd name="adj2" fmla="val 50000"/>
                </a:avLst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2582" name="Text Box 74">
                <a:extLst>
                  <a:ext uri="{FF2B5EF4-FFF2-40B4-BE49-F238E27FC236}">
                    <a16:creationId xmlns:a16="http://schemas.microsoft.com/office/drawing/2014/main" id="{EC5C4825-2BEB-569E-2039-A098EB47A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" y="2642"/>
                <a:ext cx="37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0"/>
                  <a:t>’</a:t>
                </a:r>
              </a:p>
            </p:txBody>
          </p:sp>
        </p:grpSp>
        <p:grpSp>
          <p:nvGrpSpPr>
            <p:cNvPr id="22534" name="Group 75">
              <a:extLst>
                <a:ext uri="{FF2B5EF4-FFF2-40B4-BE49-F238E27FC236}">
                  <a16:creationId xmlns:a16="http://schemas.microsoft.com/office/drawing/2014/main" id="{9DCF6728-CC81-F8AF-6FEC-11B93CEF6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628"/>
              <a:ext cx="1860" cy="1573"/>
              <a:chOff x="3696" y="2628"/>
              <a:chExt cx="1860" cy="1573"/>
            </a:xfrm>
          </p:grpSpPr>
          <p:sp>
            <p:nvSpPr>
              <p:cNvPr id="22535" name="Line 76">
                <a:extLst>
                  <a:ext uri="{FF2B5EF4-FFF2-40B4-BE49-F238E27FC236}">
                    <a16:creationId xmlns:a16="http://schemas.microsoft.com/office/drawing/2014/main" id="{6AEC1F40-A13A-F735-417B-D392E8CF3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85"/>
                <a:ext cx="17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36" name="Line 77">
                <a:extLst>
                  <a:ext uri="{FF2B5EF4-FFF2-40B4-BE49-F238E27FC236}">
                    <a16:creationId xmlns:a16="http://schemas.microsoft.com/office/drawing/2014/main" id="{8EFBBC4E-DE5A-10FF-300F-420C3BCE9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5" y="3945"/>
                <a:ext cx="173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37" name="Line 78">
                <a:extLst>
                  <a:ext uri="{FF2B5EF4-FFF2-40B4-BE49-F238E27FC236}">
                    <a16:creationId xmlns:a16="http://schemas.microsoft.com/office/drawing/2014/main" id="{5FDF038C-1564-1060-121B-E182C0523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628"/>
                <a:ext cx="0" cy="15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38" name="Line 79">
                <a:extLst>
                  <a:ext uri="{FF2B5EF4-FFF2-40B4-BE49-F238E27FC236}">
                    <a16:creationId xmlns:a16="http://schemas.microsoft.com/office/drawing/2014/main" id="{6A35C150-0680-3EBD-DA3E-7B68F676D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8" y="2628"/>
                <a:ext cx="0" cy="15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39" name="Line 80">
                <a:extLst>
                  <a:ext uri="{FF2B5EF4-FFF2-40B4-BE49-F238E27FC236}">
                    <a16:creationId xmlns:a16="http://schemas.microsoft.com/office/drawing/2014/main" id="{5DB35494-7116-2C9A-A171-FE56691EB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8" y="2628"/>
                <a:ext cx="0" cy="15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40" name="Line 81">
                <a:extLst>
                  <a:ext uri="{FF2B5EF4-FFF2-40B4-BE49-F238E27FC236}">
                    <a16:creationId xmlns:a16="http://schemas.microsoft.com/office/drawing/2014/main" id="{2BE9D1C7-A494-A31A-2379-FB2D82897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2" y="3385"/>
                <a:ext cx="1784" cy="6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41" name="Oval 82">
                <a:extLst>
                  <a:ext uri="{FF2B5EF4-FFF2-40B4-BE49-F238E27FC236}">
                    <a16:creationId xmlns:a16="http://schemas.microsoft.com/office/drawing/2014/main" id="{1470280B-2605-C5B6-0DC4-E74BDB7FA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9" y="3721"/>
                <a:ext cx="29" cy="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2542" name="Oval 83">
                <a:extLst>
                  <a:ext uri="{FF2B5EF4-FFF2-40B4-BE49-F238E27FC236}">
                    <a16:creationId xmlns:a16="http://schemas.microsoft.com/office/drawing/2014/main" id="{7408D467-9CB6-2246-EEF5-C3C0120D7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" y="3930"/>
                <a:ext cx="29" cy="2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2543" name="Oval 84">
                <a:extLst>
                  <a:ext uri="{FF2B5EF4-FFF2-40B4-BE49-F238E27FC236}">
                    <a16:creationId xmlns:a16="http://schemas.microsoft.com/office/drawing/2014/main" id="{4EE010EF-2A47-EA76-88C2-3D039A1B0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" y="3929"/>
                <a:ext cx="30" cy="2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2544" name="Oval 85">
                <a:extLst>
                  <a:ext uri="{FF2B5EF4-FFF2-40B4-BE49-F238E27FC236}">
                    <a16:creationId xmlns:a16="http://schemas.microsoft.com/office/drawing/2014/main" id="{E030D207-48EB-8099-29CD-C15BC236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6" y="3936"/>
                <a:ext cx="29" cy="2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2545" name="Line 86">
                <a:extLst>
                  <a:ext uri="{FF2B5EF4-FFF2-40B4-BE49-F238E27FC236}">
                    <a16:creationId xmlns:a16="http://schemas.microsoft.com/office/drawing/2014/main" id="{5E897284-69FD-0FF4-1A8F-C2A129888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1" y="3657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Text Box 87">
                <a:extLst>
                  <a:ext uri="{FF2B5EF4-FFF2-40B4-BE49-F238E27FC236}">
                    <a16:creationId xmlns:a16="http://schemas.microsoft.com/office/drawing/2014/main" id="{BFE46011-1096-23A2-2328-7CF4AE98FC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5" y="3709"/>
                <a:ext cx="33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2547" name="Text Box 88">
                <a:extLst>
                  <a:ext uri="{FF2B5EF4-FFF2-40B4-BE49-F238E27FC236}">
                    <a16:creationId xmlns:a16="http://schemas.microsoft.com/office/drawing/2014/main" id="{1102653D-B627-CCDF-898C-7F321E1AD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9" y="3931"/>
                <a:ext cx="30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548" name="Text Box 89">
                <a:extLst>
                  <a:ext uri="{FF2B5EF4-FFF2-40B4-BE49-F238E27FC236}">
                    <a16:creationId xmlns:a16="http://schemas.microsoft.com/office/drawing/2014/main" id="{48118D84-D54D-3C8C-5DB1-C03BB48B17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1" y="3113"/>
                <a:ext cx="28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549" name="Text Box 90">
                <a:extLst>
                  <a:ext uri="{FF2B5EF4-FFF2-40B4-BE49-F238E27FC236}">
                    <a16:creationId xmlns:a16="http://schemas.microsoft.com/office/drawing/2014/main" id="{2953E4DD-A6F4-7EA6-F1BD-3A75665CE1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9" y="3971"/>
                <a:ext cx="217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22550" name="Line 91">
                <a:extLst>
                  <a:ext uri="{FF2B5EF4-FFF2-40B4-BE49-F238E27FC236}">
                    <a16:creationId xmlns:a16="http://schemas.microsoft.com/office/drawing/2014/main" id="{EE55F785-E87C-7328-5365-8AF2A12E1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1" y="3666"/>
                <a:ext cx="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1" name="AutoShape 92">
                <a:extLst>
                  <a:ext uri="{FF2B5EF4-FFF2-40B4-BE49-F238E27FC236}">
                    <a16:creationId xmlns:a16="http://schemas.microsoft.com/office/drawing/2014/main" id="{3A44D636-49B2-916D-3072-DA5F24142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" y="3700"/>
                <a:ext cx="107" cy="243"/>
              </a:xfrm>
              <a:prstGeom prst="rightBrace">
                <a:avLst>
                  <a:gd name="adj1" fmla="val 18925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2552" name="AutoShape 93">
                <a:extLst>
                  <a:ext uri="{FF2B5EF4-FFF2-40B4-BE49-F238E27FC236}">
                    <a16:creationId xmlns:a16="http://schemas.microsoft.com/office/drawing/2014/main" id="{E91CC41A-94C5-93D2-9CE0-7CEF2AEE1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0" y="3494"/>
                <a:ext cx="94" cy="453"/>
              </a:xfrm>
              <a:prstGeom prst="rightBrace">
                <a:avLst>
                  <a:gd name="adj1" fmla="val 40160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2553" name="Text Box 94">
                <a:extLst>
                  <a:ext uri="{FF2B5EF4-FFF2-40B4-BE49-F238E27FC236}">
                    <a16:creationId xmlns:a16="http://schemas.microsoft.com/office/drawing/2014/main" id="{ACAF10EF-39A8-EE7B-918A-0E2DB0BC93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2" y="3618"/>
                <a:ext cx="329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0"/>
                  <a:t>’</a:t>
                </a:r>
              </a:p>
            </p:txBody>
          </p:sp>
          <p:sp>
            <p:nvSpPr>
              <p:cNvPr id="22554" name="Line 95">
                <a:extLst>
                  <a:ext uri="{FF2B5EF4-FFF2-40B4-BE49-F238E27FC236}">
                    <a16:creationId xmlns:a16="http://schemas.microsoft.com/office/drawing/2014/main" id="{B173B54B-4E2A-F229-0523-DB2CE8DE6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795"/>
                <a:ext cx="17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5" name="Line 96">
                <a:extLst>
                  <a:ext uri="{FF2B5EF4-FFF2-40B4-BE49-F238E27FC236}">
                    <a16:creationId xmlns:a16="http://schemas.microsoft.com/office/drawing/2014/main" id="{BECD67C2-1427-E904-5436-A656B4D6A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8" y="3702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688DBE-B3F8-2DA0-72EB-17E9181F66F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基本图形生成算法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534DCC6-A264-B034-EE8D-87EAA04C40D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图元扫描转换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直线段扫描转换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圆弧扫描转换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实区域填充</a:t>
            </a:r>
          </a:p>
          <a:p>
            <a:pPr eaLnBrk="1" hangingPunct="1">
              <a:lnSpc>
                <a:spcPct val="120000"/>
              </a:lnSpc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95CBFFC-849E-2670-D150-81DD44EB22A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画线算法（</a:t>
            </a:r>
            <a:r>
              <a:rPr lang="en-US" altLang="zh-CN"/>
              <a:t>4/11</a:t>
            </a:r>
            <a:r>
              <a:rPr lang="zh-CN" altLang="en-US"/>
              <a:t>）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32AA45B-8ABD-15AE-9779-1E6A117D727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1916113"/>
            <a:ext cx="5976938" cy="4465637"/>
          </a:xfrm>
        </p:spPr>
        <p:txBody>
          <a:bodyPr/>
          <a:lstStyle/>
          <a:p>
            <a:pPr marL="0" indent="0" eaLnBrk="1" hangingPunct="1">
              <a:tabLst>
                <a:tab pos="1905000" algn="l"/>
              </a:tabLst>
            </a:pPr>
            <a:r>
              <a:rPr lang="zh-CN" altLang="en-US" sz="2800"/>
              <a:t>为方便与</a:t>
            </a:r>
            <a:r>
              <a:rPr lang="en-US" altLang="zh-CN" sz="2800"/>
              <a:t>0</a:t>
            </a:r>
            <a:r>
              <a:rPr lang="zh-CN" altLang="en-US" sz="2800"/>
              <a:t>比较，设</a:t>
            </a:r>
            <a:r>
              <a:rPr lang="en-US" altLang="zh-CN" sz="2800"/>
              <a:t>e=e-0.5</a:t>
            </a:r>
          </a:p>
          <a:p>
            <a:pPr marL="0" indent="0" eaLnBrk="1" hangingPunct="1">
              <a:tabLst>
                <a:tab pos="1905000" algn="l"/>
              </a:tabLst>
            </a:pPr>
            <a:r>
              <a:rPr lang="en-US" altLang="zh-CN" sz="2800"/>
              <a:t>e0=</a:t>
            </a:r>
            <a:r>
              <a:rPr lang="en-US" altLang="zh-CN" sz="2800">
                <a:sym typeface="Symbol" panose="05050102010706020507" pitchFamily="18" charset="2"/>
              </a:rPr>
              <a:t>y/ x-0.5</a:t>
            </a:r>
          </a:p>
          <a:p>
            <a:pPr marL="0" indent="0" eaLnBrk="1" hangingPunct="1">
              <a:tabLst>
                <a:tab pos="1905000" algn="l"/>
              </a:tabLst>
            </a:pPr>
            <a:r>
              <a:rPr lang="zh-CN" altLang="en-US" sz="2800"/>
              <a:t>当</a:t>
            </a:r>
            <a:r>
              <a:rPr lang="en-US" altLang="zh-CN" sz="2800"/>
              <a:t>e</a:t>
            </a:r>
            <a:r>
              <a:rPr lang="en-US" altLang="zh-CN" sz="2800">
                <a:latin typeface="宋体" panose="02010600030101010101" pitchFamily="2" charset="-122"/>
              </a:rPr>
              <a:t>≥</a:t>
            </a:r>
            <a:r>
              <a:rPr lang="en-US" altLang="zh-CN" sz="2800"/>
              <a:t>0</a:t>
            </a:r>
            <a:r>
              <a:rPr lang="zh-CN" altLang="en-US" sz="2800"/>
              <a:t>时，最接近</a:t>
            </a:r>
            <a:r>
              <a:rPr lang="en-US" altLang="zh-CN" sz="2800"/>
              <a:t>P2(xi+1,yi+1)</a:t>
            </a:r>
          </a:p>
          <a:p>
            <a:pPr lvl="1" indent="-209550" eaLnBrk="1" hangingPunct="1">
              <a:tabLst>
                <a:tab pos="1905000" algn="l"/>
              </a:tabLst>
            </a:pPr>
            <a:r>
              <a:rPr lang="en-US" altLang="zh-CN"/>
              <a:t>y</a:t>
            </a:r>
            <a:r>
              <a:rPr lang="zh-CN" altLang="en-US"/>
              <a:t>方向走一步</a:t>
            </a:r>
          </a:p>
          <a:p>
            <a:pPr marL="0" indent="0" eaLnBrk="1" hangingPunct="1">
              <a:tabLst>
                <a:tab pos="1905000" algn="l"/>
              </a:tabLst>
            </a:pPr>
            <a:r>
              <a:rPr lang="zh-CN" altLang="en-US" sz="2800"/>
              <a:t>当</a:t>
            </a:r>
            <a:r>
              <a:rPr lang="en-US" altLang="zh-CN" sz="2800"/>
              <a:t>e&lt;0</a:t>
            </a:r>
            <a:r>
              <a:rPr lang="zh-CN" altLang="en-US" sz="2800"/>
              <a:t>时，最接近</a:t>
            </a:r>
            <a:r>
              <a:rPr lang="en-US" altLang="zh-CN" sz="2800"/>
              <a:t>P1(xi+1,yi)</a:t>
            </a:r>
          </a:p>
          <a:p>
            <a:pPr lvl="1" indent="-209550" eaLnBrk="1" hangingPunct="1">
              <a:tabLst>
                <a:tab pos="1905000" algn="l"/>
              </a:tabLst>
            </a:pPr>
            <a:r>
              <a:rPr lang="en-US" altLang="zh-CN"/>
              <a:t>y</a:t>
            </a:r>
            <a:r>
              <a:rPr lang="zh-CN" altLang="en-US"/>
              <a:t>方向不走步</a:t>
            </a:r>
          </a:p>
          <a:p>
            <a:pPr marL="0" indent="0" eaLnBrk="1" hangingPunct="1">
              <a:tabLst>
                <a:tab pos="1905000" algn="l"/>
              </a:tabLst>
            </a:pPr>
            <a:r>
              <a:rPr lang="zh-CN" altLang="en-US" sz="2800"/>
              <a:t>有除法，不宜硬件实现</a:t>
            </a:r>
          </a:p>
        </p:txBody>
      </p:sp>
      <p:grpSp>
        <p:nvGrpSpPr>
          <p:cNvPr id="23556" name="Group 32">
            <a:extLst>
              <a:ext uri="{FF2B5EF4-FFF2-40B4-BE49-F238E27FC236}">
                <a16:creationId xmlns:a16="http://schemas.microsoft.com/office/drawing/2014/main" id="{4B9C2CB5-7428-1794-2AC4-AB2B9975660E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628775"/>
            <a:ext cx="2952750" cy="5040313"/>
            <a:chOff x="3696" y="1026"/>
            <a:chExt cx="1860" cy="3175"/>
          </a:xfrm>
        </p:grpSpPr>
        <p:grpSp>
          <p:nvGrpSpPr>
            <p:cNvPr id="23557" name="Group 33">
              <a:extLst>
                <a:ext uri="{FF2B5EF4-FFF2-40B4-BE49-F238E27FC236}">
                  <a16:creationId xmlns:a16="http://schemas.microsoft.com/office/drawing/2014/main" id="{BC224CD6-4004-7701-EC10-F73297B60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026"/>
              <a:ext cx="1769" cy="1573"/>
              <a:chOff x="3742" y="1661"/>
              <a:chExt cx="2027" cy="2003"/>
            </a:xfrm>
          </p:grpSpPr>
          <p:sp>
            <p:nvSpPr>
              <p:cNvPr id="23580" name="Line 34">
                <a:extLst>
                  <a:ext uri="{FF2B5EF4-FFF2-40B4-BE49-F238E27FC236}">
                    <a16:creationId xmlns:a16="http://schemas.microsoft.com/office/drawing/2014/main" id="{27680E66-1523-E1A5-D32D-8E9F3419E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1899"/>
                <a:ext cx="20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81" name="Line 35">
                <a:extLst>
                  <a:ext uri="{FF2B5EF4-FFF2-40B4-BE49-F238E27FC236}">
                    <a16:creationId xmlns:a16="http://schemas.microsoft.com/office/drawing/2014/main" id="{DD4D9834-6A97-5C24-C952-EDE59575C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2375"/>
                <a:ext cx="20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82" name="Line 36">
                <a:extLst>
                  <a:ext uri="{FF2B5EF4-FFF2-40B4-BE49-F238E27FC236}">
                    <a16:creationId xmlns:a16="http://schemas.microsoft.com/office/drawing/2014/main" id="{834A5C1B-CD12-4731-F581-7AF241DEF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1" y="2849"/>
                <a:ext cx="20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83" name="Line 37">
                <a:extLst>
                  <a:ext uri="{FF2B5EF4-FFF2-40B4-BE49-F238E27FC236}">
                    <a16:creationId xmlns:a16="http://schemas.microsoft.com/office/drawing/2014/main" id="{75BF007D-9915-C57A-2013-A9E0EFF35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5" y="3338"/>
                <a:ext cx="198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84" name="Line 38">
                <a:extLst>
                  <a:ext uri="{FF2B5EF4-FFF2-40B4-BE49-F238E27FC236}">
                    <a16:creationId xmlns:a16="http://schemas.microsoft.com/office/drawing/2014/main" id="{15C6A69F-F247-72C9-FBC1-AD2F3C8B6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0" y="1661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85" name="Line 39">
                <a:extLst>
                  <a:ext uri="{FF2B5EF4-FFF2-40B4-BE49-F238E27FC236}">
                    <a16:creationId xmlns:a16="http://schemas.microsoft.com/office/drawing/2014/main" id="{520918FC-E47D-B8A6-1ED8-BAA4040BF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7" y="1661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86" name="Line 40">
                <a:extLst>
                  <a:ext uri="{FF2B5EF4-FFF2-40B4-BE49-F238E27FC236}">
                    <a16:creationId xmlns:a16="http://schemas.microsoft.com/office/drawing/2014/main" id="{D63CD35B-AC2D-5575-D9E7-24FB1F31C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661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87" name="Line 41">
                <a:extLst>
                  <a:ext uri="{FF2B5EF4-FFF2-40B4-BE49-F238E27FC236}">
                    <a16:creationId xmlns:a16="http://schemas.microsoft.com/office/drawing/2014/main" id="{C376EF3D-47A0-BE50-71BC-D2396EC66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1" y="1661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88" name="Line 42">
                <a:extLst>
                  <a:ext uri="{FF2B5EF4-FFF2-40B4-BE49-F238E27FC236}">
                    <a16:creationId xmlns:a16="http://schemas.microsoft.com/office/drawing/2014/main" id="{8E06F2FE-2629-6D1F-7FA6-A6F758D09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9" y="2205"/>
                <a:ext cx="1931" cy="1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89" name="Oval 43">
                <a:extLst>
                  <a:ext uri="{FF2B5EF4-FFF2-40B4-BE49-F238E27FC236}">
                    <a16:creationId xmlns:a16="http://schemas.microsoft.com/office/drawing/2014/main" id="{324F1DDF-0C5D-4D26-1395-D2A9BDF5A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2994"/>
                <a:ext cx="33" cy="3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3590" name="Oval 44">
                <a:extLst>
                  <a:ext uri="{FF2B5EF4-FFF2-40B4-BE49-F238E27FC236}">
                    <a16:creationId xmlns:a16="http://schemas.microsoft.com/office/drawing/2014/main" id="{1EDAEA5B-9F5F-A2F7-2FFC-407BC997A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2836"/>
                <a:ext cx="33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3591" name="Oval 45">
                <a:extLst>
                  <a:ext uri="{FF2B5EF4-FFF2-40B4-BE49-F238E27FC236}">
                    <a16:creationId xmlns:a16="http://schemas.microsoft.com/office/drawing/2014/main" id="{D6372A21-7FE1-385D-37C9-662ACA07F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7" y="2836"/>
                <a:ext cx="32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3592" name="Oval 46">
                <a:extLst>
                  <a:ext uri="{FF2B5EF4-FFF2-40B4-BE49-F238E27FC236}">
                    <a16:creationId xmlns:a16="http://schemas.microsoft.com/office/drawing/2014/main" id="{C81C0433-B3B0-3BB3-72F1-54CB06066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0" y="2364"/>
                <a:ext cx="35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3593" name="Oval 47">
                <a:extLst>
                  <a:ext uri="{FF2B5EF4-FFF2-40B4-BE49-F238E27FC236}">
                    <a16:creationId xmlns:a16="http://schemas.microsoft.com/office/drawing/2014/main" id="{BEC0651A-17DA-DAB7-AD00-F10EA5B7D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" y="3327"/>
                <a:ext cx="33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3594" name="Line 48">
                <a:extLst>
                  <a:ext uri="{FF2B5EF4-FFF2-40B4-BE49-F238E27FC236}">
                    <a16:creationId xmlns:a16="http://schemas.microsoft.com/office/drawing/2014/main" id="{B3B0CEEC-8512-D4E3-320D-7E5D16E30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7" y="3132"/>
                <a:ext cx="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5" name="Line 49">
                <a:extLst>
                  <a:ext uri="{FF2B5EF4-FFF2-40B4-BE49-F238E27FC236}">
                    <a16:creationId xmlns:a16="http://schemas.microsoft.com/office/drawing/2014/main" id="{306E8CD2-443C-62CD-DCD2-878639BF9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0" y="2620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6" name="Line 50">
                <a:extLst>
                  <a:ext uri="{FF2B5EF4-FFF2-40B4-BE49-F238E27FC236}">
                    <a16:creationId xmlns:a16="http://schemas.microsoft.com/office/drawing/2014/main" id="{D5ADB6D3-AB1D-78C2-7BC0-C259FF031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3132"/>
                <a:ext cx="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7" name="Text Box 51">
                <a:extLst>
                  <a:ext uri="{FF2B5EF4-FFF2-40B4-BE49-F238E27FC236}">
                    <a16:creationId xmlns:a16="http://schemas.microsoft.com/office/drawing/2014/main" id="{A49F23BF-BE77-D47D-52F1-072BB14A3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2" y="3038"/>
                <a:ext cx="37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3598" name="Text Box 52">
                <a:extLst>
                  <a:ext uri="{FF2B5EF4-FFF2-40B4-BE49-F238E27FC236}">
                    <a16:creationId xmlns:a16="http://schemas.microsoft.com/office/drawing/2014/main" id="{928738A5-972E-431E-6191-B9E1C15018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3" y="3320"/>
                <a:ext cx="350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3599" name="Text Box 53">
                <a:extLst>
                  <a:ext uri="{FF2B5EF4-FFF2-40B4-BE49-F238E27FC236}">
                    <a16:creationId xmlns:a16="http://schemas.microsoft.com/office/drawing/2014/main" id="{B5255464-E37D-A93A-1187-9E2274753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0" y="2610"/>
                <a:ext cx="288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3600" name="Text Box 54">
                <a:extLst>
                  <a:ext uri="{FF2B5EF4-FFF2-40B4-BE49-F238E27FC236}">
                    <a16:creationId xmlns:a16="http://schemas.microsoft.com/office/drawing/2014/main" id="{00CF769B-5095-C38F-B0BA-936C567A5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9" y="3371"/>
                <a:ext cx="248" cy="2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23601" name="Oval 55">
                <a:extLst>
                  <a:ext uri="{FF2B5EF4-FFF2-40B4-BE49-F238E27FC236}">
                    <a16:creationId xmlns:a16="http://schemas.microsoft.com/office/drawing/2014/main" id="{7B4271BF-E336-A6F8-F0CB-88FCEE64F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3327"/>
                <a:ext cx="33" cy="3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3602" name="Line 56">
                <a:extLst>
                  <a:ext uri="{FF2B5EF4-FFF2-40B4-BE49-F238E27FC236}">
                    <a16:creationId xmlns:a16="http://schemas.microsoft.com/office/drawing/2014/main" id="{25A1CA16-1CB9-1A63-DB5C-70EB2CF3B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6" y="2632"/>
                <a:ext cx="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3" name="AutoShape 57">
                <a:extLst>
                  <a:ext uri="{FF2B5EF4-FFF2-40B4-BE49-F238E27FC236}">
                    <a16:creationId xmlns:a16="http://schemas.microsoft.com/office/drawing/2014/main" id="{2BF60807-E9D1-ADD9-D032-F17D0E3DC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5" y="3026"/>
                <a:ext cx="123" cy="310"/>
              </a:xfrm>
              <a:prstGeom prst="rightBrace">
                <a:avLst>
                  <a:gd name="adj1" fmla="val 21003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3604" name="AutoShape 58">
                <a:extLst>
                  <a:ext uri="{FF2B5EF4-FFF2-40B4-BE49-F238E27FC236}">
                    <a16:creationId xmlns:a16="http://schemas.microsoft.com/office/drawing/2014/main" id="{E5DCE07D-D005-08D8-AC56-9F3008A5E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0" y="2668"/>
                <a:ext cx="108" cy="199"/>
              </a:xfrm>
              <a:prstGeom prst="rightBrace">
                <a:avLst>
                  <a:gd name="adj1" fmla="val 15355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3605" name="AutoShape 59">
                <a:extLst>
                  <a:ext uri="{FF2B5EF4-FFF2-40B4-BE49-F238E27FC236}">
                    <a16:creationId xmlns:a16="http://schemas.microsoft.com/office/drawing/2014/main" id="{BE14DF17-F359-6D1F-E37C-6525FB686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2614"/>
                <a:ext cx="109" cy="725"/>
              </a:xfrm>
              <a:prstGeom prst="rightBrace">
                <a:avLst>
                  <a:gd name="adj1" fmla="val 55428"/>
                  <a:gd name="adj2" fmla="val 50000"/>
                </a:avLst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3606" name="Text Box 60">
                <a:extLst>
                  <a:ext uri="{FF2B5EF4-FFF2-40B4-BE49-F238E27FC236}">
                    <a16:creationId xmlns:a16="http://schemas.microsoft.com/office/drawing/2014/main" id="{17604E74-B910-4914-15F8-36E89B03C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" y="2642"/>
                <a:ext cx="37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0"/>
                  <a:t>’</a:t>
                </a:r>
              </a:p>
            </p:txBody>
          </p:sp>
        </p:grpSp>
        <p:grpSp>
          <p:nvGrpSpPr>
            <p:cNvPr id="23558" name="Group 61">
              <a:extLst>
                <a:ext uri="{FF2B5EF4-FFF2-40B4-BE49-F238E27FC236}">
                  <a16:creationId xmlns:a16="http://schemas.microsoft.com/office/drawing/2014/main" id="{6F165B19-2C59-5633-F38F-5ED196D54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628"/>
              <a:ext cx="1860" cy="1573"/>
              <a:chOff x="3696" y="2628"/>
              <a:chExt cx="1860" cy="1573"/>
            </a:xfrm>
          </p:grpSpPr>
          <p:sp>
            <p:nvSpPr>
              <p:cNvPr id="23559" name="Line 62">
                <a:extLst>
                  <a:ext uri="{FF2B5EF4-FFF2-40B4-BE49-F238E27FC236}">
                    <a16:creationId xmlns:a16="http://schemas.microsoft.com/office/drawing/2014/main" id="{7360DAE8-A2DF-25BE-1D32-D62B293C9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85"/>
                <a:ext cx="17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0" name="Line 63">
                <a:extLst>
                  <a:ext uri="{FF2B5EF4-FFF2-40B4-BE49-F238E27FC236}">
                    <a16:creationId xmlns:a16="http://schemas.microsoft.com/office/drawing/2014/main" id="{5FD8F0F8-C0F5-0771-FBC6-5587EE024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5" y="3945"/>
                <a:ext cx="173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1" name="Line 64">
                <a:extLst>
                  <a:ext uri="{FF2B5EF4-FFF2-40B4-BE49-F238E27FC236}">
                    <a16:creationId xmlns:a16="http://schemas.microsoft.com/office/drawing/2014/main" id="{ABB41387-95A7-C91A-E746-008BD0D34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628"/>
                <a:ext cx="0" cy="15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2" name="Line 65">
                <a:extLst>
                  <a:ext uri="{FF2B5EF4-FFF2-40B4-BE49-F238E27FC236}">
                    <a16:creationId xmlns:a16="http://schemas.microsoft.com/office/drawing/2014/main" id="{6F58CBC1-E4C3-CEF9-8E8C-3F0794968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8" y="2628"/>
                <a:ext cx="0" cy="15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3" name="Line 66">
                <a:extLst>
                  <a:ext uri="{FF2B5EF4-FFF2-40B4-BE49-F238E27FC236}">
                    <a16:creationId xmlns:a16="http://schemas.microsoft.com/office/drawing/2014/main" id="{705F6910-B32E-3050-3A7D-219FC56F3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8" y="2628"/>
                <a:ext cx="0" cy="15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4" name="Line 67">
                <a:extLst>
                  <a:ext uri="{FF2B5EF4-FFF2-40B4-BE49-F238E27FC236}">
                    <a16:creationId xmlns:a16="http://schemas.microsoft.com/office/drawing/2014/main" id="{0EB8D5DF-268E-7D63-BE9A-4AC9AA118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2" y="3385"/>
                <a:ext cx="1784" cy="6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5" name="Oval 68">
                <a:extLst>
                  <a:ext uri="{FF2B5EF4-FFF2-40B4-BE49-F238E27FC236}">
                    <a16:creationId xmlns:a16="http://schemas.microsoft.com/office/drawing/2014/main" id="{1B4F82D8-E194-60B2-E2EA-90C711D99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9" y="3721"/>
                <a:ext cx="29" cy="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3566" name="Oval 69">
                <a:extLst>
                  <a:ext uri="{FF2B5EF4-FFF2-40B4-BE49-F238E27FC236}">
                    <a16:creationId xmlns:a16="http://schemas.microsoft.com/office/drawing/2014/main" id="{A27A5F76-D536-03FB-02CE-3C1D5627C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" y="3930"/>
                <a:ext cx="29" cy="2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3567" name="Oval 70">
                <a:extLst>
                  <a:ext uri="{FF2B5EF4-FFF2-40B4-BE49-F238E27FC236}">
                    <a16:creationId xmlns:a16="http://schemas.microsoft.com/office/drawing/2014/main" id="{4CE5F45E-1D4A-A6FE-2199-8A81C82F6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" y="3929"/>
                <a:ext cx="30" cy="2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3568" name="Oval 71">
                <a:extLst>
                  <a:ext uri="{FF2B5EF4-FFF2-40B4-BE49-F238E27FC236}">
                    <a16:creationId xmlns:a16="http://schemas.microsoft.com/office/drawing/2014/main" id="{32D4D1EB-12CA-1AC2-D829-4E7724882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6" y="3936"/>
                <a:ext cx="29" cy="2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3569" name="Line 72">
                <a:extLst>
                  <a:ext uri="{FF2B5EF4-FFF2-40B4-BE49-F238E27FC236}">
                    <a16:creationId xmlns:a16="http://schemas.microsoft.com/office/drawing/2014/main" id="{0B425CB9-4169-2193-614A-78DA71EFB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1" y="3657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Text Box 73">
                <a:extLst>
                  <a:ext uri="{FF2B5EF4-FFF2-40B4-BE49-F238E27FC236}">
                    <a16:creationId xmlns:a16="http://schemas.microsoft.com/office/drawing/2014/main" id="{6BA3CB6B-2161-C152-D45B-D1196C39BE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5" y="3709"/>
                <a:ext cx="33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3571" name="Text Box 74">
                <a:extLst>
                  <a:ext uri="{FF2B5EF4-FFF2-40B4-BE49-F238E27FC236}">
                    <a16:creationId xmlns:a16="http://schemas.microsoft.com/office/drawing/2014/main" id="{E4B68768-5443-19C3-CB8D-8DDA781496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9" y="3931"/>
                <a:ext cx="30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3572" name="Text Box 75">
                <a:extLst>
                  <a:ext uri="{FF2B5EF4-FFF2-40B4-BE49-F238E27FC236}">
                    <a16:creationId xmlns:a16="http://schemas.microsoft.com/office/drawing/2014/main" id="{5923BA47-CB08-98E8-38F8-A02F11DB1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1" y="3113"/>
                <a:ext cx="28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3573" name="Text Box 76">
                <a:extLst>
                  <a:ext uri="{FF2B5EF4-FFF2-40B4-BE49-F238E27FC236}">
                    <a16:creationId xmlns:a16="http://schemas.microsoft.com/office/drawing/2014/main" id="{15A8D37F-C4AE-88FF-88A1-7073C2F0E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9" y="3971"/>
                <a:ext cx="217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23574" name="Line 77">
                <a:extLst>
                  <a:ext uri="{FF2B5EF4-FFF2-40B4-BE49-F238E27FC236}">
                    <a16:creationId xmlns:a16="http://schemas.microsoft.com/office/drawing/2014/main" id="{2468B042-D9E7-3EF3-A8BB-C2F0EA952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1" y="3666"/>
                <a:ext cx="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5" name="AutoShape 78">
                <a:extLst>
                  <a:ext uri="{FF2B5EF4-FFF2-40B4-BE49-F238E27FC236}">
                    <a16:creationId xmlns:a16="http://schemas.microsoft.com/office/drawing/2014/main" id="{97C1F39F-8EE9-56AC-B38C-4417D5106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" y="3700"/>
                <a:ext cx="107" cy="243"/>
              </a:xfrm>
              <a:prstGeom prst="rightBrace">
                <a:avLst>
                  <a:gd name="adj1" fmla="val 18925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3576" name="AutoShape 79">
                <a:extLst>
                  <a:ext uri="{FF2B5EF4-FFF2-40B4-BE49-F238E27FC236}">
                    <a16:creationId xmlns:a16="http://schemas.microsoft.com/office/drawing/2014/main" id="{E2DFADB5-0A82-AB9F-BB5E-497E50817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0" y="3494"/>
                <a:ext cx="94" cy="453"/>
              </a:xfrm>
              <a:prstGeom prst="rightBrace">
                <a:avLst>
                  <a:gd name="adj1" fmla="val 40160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3577" name="Text Box 80">
                <a:extLst>
                  <a:ext uri="{FF2B5EF4-FFF2-40B4-BE49-F238E27FC236}">
                    <a16:creationId xmlns:a16="http://schemas.microsoft.com/office/drawing/2014/main" id="{0B791B7E-026C-B123-43AF-D40AADF8B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2" y="3618"/>
                <a:ext cx="329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0"/>
                  <a:t>’</a:t>
                </a:r>
              </a:p>
            </p:txBody>
          </p:sp>
          <p:sp>
            <p:nvSpPr>
              <p:cNvPr id="23578" name="Line 81">
                <a:extLst>
                  <a:ext uri="{FF2B5EF4-FFF2-40B4-BE49-F238E27FC236}">
                    <a16:creationId xmlns:a16="http://schemas.microsoft.com/office/drawing/2014/main" id="{9B56260D-46F2-11B1-EB73-DE3BC94EF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795"/>
                <a:ext cx="17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9" name="Line 82">
                <a:extLst>
                  <a:ext uri="{FF2B5EF4-FFF2-40B4-BE49-F238E27FC236}">
                    <a16:creationId xmlns:a16="http://schemas.microsoft.com/office/drawing/2014/main" id="{08F62ECB-1374-0308-C0CE-D0E581B48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8" y="3702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5C49A3B-E66E-ABDD-19E3-9E40C1D759C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画线算法（</a:t>
            </a:r>
            <a:r>
              <a:rPr lang="en-US" altLang="zh-CN"/>
              <a:t>5/11</a:t>
            </a:r>
            <a:r>
              <a:rPr lang="zh-CN" altLang="en-US"/>
              <a:t>）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43E71EC-AF70-80EA-4DC6-69047BA58D7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1916113"/>
            <a:ext cx="6119813" cy="3384550"/>
          </a:xfrm>
        </p:spPr>
        <p:txBody>
          <a:bodyPr/>
          <a:lstStyle/>
          <a:p>
            <a:pPr marL="0" indent="0" eaLnBrk="1" hangingPunct="1">
              <a:tabLst>
                <a:tab pos="1905000" algn="l"/>
              </a:tabLst>
            </a:pPr>
            <a:r>
              <a:rPr lang="zh-CN" altLang="en-US" sz="2800"/>
              <a:t>设</a:t>
            </a:r>
            <a:r>
              <a:rPr lang="en-US" altLang="zh-CN" sz="2800"/>
              <a:t>e=e</a:t>
            </a:r>
            <a:r>
              <a:rPr lang="en-US" altLang="zh-CN" sz="2800">
                <a:latin typeface="宋体" panose="02010600030101010101" pitchFamily="2" charset="-122"/>
              </a:rPr>
              <a:t>×2</a:t>
            </a:r>
            <a:r>
              <a:rPr lang="en-US" altLang="zh-CN" sz="2800">
                <a:sym typeface="Symbol" panose="05050102010706020507" pitchFamily="18" charset="2"/>
              </a:rPr>
              <a:t>x</a:t>
            </a:r>
            <a:r>
              <a:rPr lang="zh-CN" altLang="en-US" sz="2800">
                <a:sym typeface="Symbol" panose="05050102010706020507" pitchFamily="18" charset="2"/>
              </a:rPr>
              <a:t>，不影响判断的准确性</a:t>
            </a:r>
            <a:endParaRPr lang="zh-CN" altLang="en-US" sz="2800"/>
          </a:p>
          <a:p>
            <a:pPr marL="0" indent="0" eaLnBrk="1" hangingPunct="1">
              <a:tabLst>
                <a:tab pos="1905000" algn="l"/>
              </a:tabLst>
            </a:pPr>
            <a:r>
              <a:rPr lang="en-US" altLang="zh-CN" sz="2800"/>
              <a:t>e0=2</a:t>
            </a:r>
            <a:r>
              <a:rPr lang="en-US" altLang="zh-CN" sz="2800">
                <a:sym typeface="Symbol" panose="05050102010706020507" pitchFamily="18" charset="2"/>
              </a:rPr>
              <a:t>y - x </a:t>
            </a:r>
          </a:p>
          <a:p>
            <a:pPr marL="0" indent="0" eaLnBrk="1" hangingPunct="1">
              <a:tabLst>
                <a:tab pos="1905000" algn="l"/>
              </a:tabLst>
            </a:pPr>
            <a:r>
              <a:rPr lang="zh-CN" altLang="en-US" sz="2800"/>
              <a:t>当</a:t>
            </a:r>
            <a:r>
              <a:rPr lang="en-US" altLang="zh-CN" sz="2800"/>
              <a:t>e</a:t>
            </a:r>
            <a:r>
              <a:rPr lang="en-US" altLang="zh-CN" sz="2800">
                <a:latin typeface="宋体" panose="02010600030101010101" pitchFamily="2" charset="-122"/>
              </a:rPr>
              <a:t>≥</a:t>
            </a:r>
            <a:r>
              <a:rPr lang="en-US" altLang="zh-CN" sz="2800"/>
              <a:t>0</a:t>
            </a:r>
            <a:r>
              <a:rPr lang="zh-CN" altLang="en-US" sz="2800"/>
              <a:t>时，最接近</a:t>
            </a:r>
            <a:r>
              <a:rPr lang="en-US" altLang="zh-CN" sz="2800"/>
              <a:t>P2(xi+1,yi+1)</a:t>
            </a:r>
          </a:p>
          <a:p>
            <a:pPr lvl="1" indent="-209550" eaLnBrk="1" hangingPunct="1">
              <a:tabLst>
                <a:tab pos="1905000" algn="l"/>
              </a:tabLst>
            </a:pPr>
            <a:r>
              <a:rPr lang="en-US" altLang="zh-CN"/>
              <a:t>y</a:t>
            </a:r>
            <a:r>
              <a:rPr lang="zh-CN" altLang="en-US"/>
              <a:t>方向走一步</a:t>
            </a:r>
          </a:p>
          <a:p>
            <a:pPr marL="0" indent="0" eaLnBrk="1" hangingPunct="1">
              <a:tabLst>
                <a:tab pos="1905000" algn="l"/>
              </a:tabLst>
            </a:pPr>
            <a:r>
              <a:rPr lang="zh-CN" altLang="en-US" sz="2800"/>
              <a:t>当</a:t>
            </a:r>
            <a:r>
              <a:rPr lang="en-US" altLang="zh-CN" sz="2800"/>
              <a:t>e&lt;0</a:t>
            </a:r>
            <a:r>
              <a:rPr lang="zh-CN" altLang="en-US" sz="2800"/>
              <a:t>时，最接近</a:t>
            </a:r>
            <a:r>
              <a:rPr lang="en-US" altLang="zh-CN" sz="2800"/>
              <a:t>P1(xi+1,yi)</a:t>
            </a:r>
          </a:p>
          <a:p>
            <a:pPr lvl="1" indent="-209550" eaLnBrk="1" hangingPunct="1">
              <a:tabLst>
                <a:tab pos="1905000" algn="l"/>
              </a:tabLst>
            </a:pPr>
            <a:r>
              <a:rPr lang="en-US" altLang="zh-CN"/>
              <a:t>y</a:t>
            </a:r>
            <a:r>
              <a:rPr lang="zh-CN" altLang="en-US"/>
              <a:t>方向不走步</a:t>
            </a:r>
          </a:p>
        </p:txBody>
      </p:sp>
      <p:grpSp>
        <p:nvGrpSpPr>
          <p:cNvPr id="24580" name="Group 32">
            <a:extLst>
              <a:ext uri="{FF2B5EF4-FFF2-40B4-BE49-F238E27FC236}">
                <a16:creationId xmlns:a16="http://schemas.microsoft.com/office/drawing/2014/main" id="{0C4C1B49-FCAD-1D92-ADF6-E77BABE67CDD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628775"/>
            <a:ext cx="2952750" cy="5040313"/>
            <a:chOff x="3696" y="1026"/>
            <a:chExt cx="1860" cy="3175"/>
          </a:xfrm>
        </p:grpSpPr>
        <p:grpSp>
          <p:nvGrpSpPr>
            <p:cNvPr id="24581" name="Group 33">
              <a:extLst>
                <a:ext uri="{FF2B5EF4-FFF2-40B4-BE49-F238E27FC236}">
                  <a16:creationId xmlns:a16="http://schemas.microsoft.com/office/drawing/2014/main" id="{34B3C3B4-5DBF-620B-7798-CA3CD8F3C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026"/>
              <a:ext cx="1769" cy="1573"/>
              <a:chOff x="3742" y="1661"/>
              <a:chExt cx="2027" cy="2003"/>
            </a:xfrm>
          </p:grpSpPr>
          <p:sp>
            <p:nvSpPr>
              <p:cNvPr id="24604" name="Line 34">
                <a:extLst>
                  <a:ext uri="{FF2B5EF4-FFF2-40B4-BE49-F238E27FC236}">
                    <a16:creationId xmlns:a16="http://schemas.microsoft.com/office/drawing/2014/main" id="{FDA34390-B746-FA47-F8A5-A2548ED7E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1899"/>
                <a:ext cx="20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05" name="Line 35">
                <a:extLst>
                  <a:ext uri="{FF2B5EF4-FFF2-40B4-BE49-F238E27FC236}">
                    <a16:creationId xmlns:a16="http://schemas.microsoft.com/office/drawing/2014/main" id="{DD940E0C-529F-17D5-7AC8-CEC35BE84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2375"/>
                <a:ext cx="20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06" name="Line 36">
                <a:extLst>
                  <a:ext uri="{FF2B5EF4-FFF2-40B4-BE49-F238E27FC236}">
                    <a16:creationId xmlns:a16="http://schemas.microsoft.com/office/drawing/2014/main" id="{A84F12FA-3663-D4D5-3943-A4F55B208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1" y="2849"/>
                <a:ext cx="20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07" name="Line 37">
                <a:extLst>
                  <a:ext uri="{FF2B5EF4-FFF2-40B4-BE49-F238E27FC236}">
                    <a16:creationId xmlns:a16="http://schemas.microsoft.com/office/drawing/2014/main" id="{6AC4F984-3DA2-FE85-5D60-96654A46E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5" y="3338"/>
                <a:ext cx="198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08" name="Line 38">
                <a:extLst>
                  <a:ext uri="{FF2B5EF4-FFF2-40B4-BE49-F238E27FC236}">
                    <a16:creationId xmlns:a16="http://schemas.microsoft.com/office/drawing/2014/main" id="{2F49FE04-D610-EDE8-A25F-4AE5DEF9E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0" y="1661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09" name="Line 39">
                <a:extLst>
                  <a:ext uri="{FF2B5EF4-FFF2-40B4-BE49-F238E27FC236}">
                    <a16:creationId xmlns:a16="http://schemas.microsoft.com/office/drawing/2014/main" id="{64D5F31A-3479-DE5F-F78E-E81BE4C39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7" y="1661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0" name="Line 40">
                <a:extLst>
                  <a:ext uri="{FF2B5EF4-FFF2-40B4-BE49-F238E27FC236}">
                    <a16:creationId xmlns:a16="http://schemas.microsoft.com/office/drawing/2014/main" id="{A590A44B-E6C0-944F-A386-452E0EAB0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661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1" name="Line 41">
                <a:extLst>
                  <a:ext uri="{FF2B5EF4-FFF2-40B4-BE49-F238E27FC236}">
                    <a16:creationId xmlns:a16="http://schemas.microsoft.com/office/drawing/2014/main" id="{4C6017C5-1C91-6F83-36B3-C4486259D9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1" y="1661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2" name="Line 42">
                <a:extLst>
                  <a:ext uri="{FF2B5EF4-FFF2-40B4-BE49-F238E27FC236}">
                    <a16:creationId xmlns:a16="http://schemas.microsoft.com/office/drawing/2014/main" id="{6DC98FEF-BE38-3641-4770-6C0D30938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9" y="2205"/>
                <a:ext cx="1931" cy="1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3" name="Oval 43">
                <a:extLst>
                  <a:ext uri="{FF2B5EF4-FFF2-40B4-BE49-F238E27FC236}">
                    <a16:creationId xmlns:a16="http://schemas.microsoft.com/office/drawing/2014/main" id="{294667C1-B7B7-438B-A34F-92509DD09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2994"/>
                <a:ext cx="33" cy="3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614" name="Oval 44">
                <a:extLst>
                  <a:ext uri="{FF2B5EF4-FFF2-40B4-BE49-F238E27FC236}">
                    <a16:creationId xmlns:a16="http://schemas.microsoft.com/office/drawing/2014/main" id="{70B238E4-0864-04D9-DC27-980138AC2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2836"/>
                <a:ext cx="33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615" name="Oval 45">
                <a:extLst>
                  <a:ext uri="{FF2B5EF4-FFF2-40B4-BE49-F238E27FC236}">
                    <a16:creationId xmlns:a16="http://schemas.microsoft.com/office/drawing/2014/main" id="{AF2A1D5E-CE89-807F-311E-7A344560C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7" y="2836"/>
                <a:ext cx="32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616" name="Oval 46">
                <a:extLst>
                  <a:ext uri="{FF2B5EF4-FFF2-40B4-BE49-F238E27FC236}">
                    <a16:creationId xmlns:a16="http://schemas.microsoft.com/office/drawing/2014/main" id="{B282BE64-EAB3-9730-7BF4-C0B1D52C8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0" y="2364"/>
                <a:ext cx="35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617" name="Oval 47">
                <a:extLst>
                  <a:ext uri="{FF2B5EF4-FFF2-40B4-BE49-F238E27FC236}">
                    <a16:creationId xmlns:a16="http://schemas.microsoft.com/office/drawing/2014/main" id="{AB8809A7-1D47-317E-8465-6D46D6928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" y="3327"/>
                <a:ext cx="33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618" name="Line 48">
                <a:extLst>
                  <a:ext uri="{FF2B5EF4-FFF2-40B4-BE49-F238E27FC236}">
                    <a16:creationId xmlns:a16="http://schemas.microsoft.com/office/drawing/2014/main" id="{77EC2E13-55E4-1C68-3F86-08A2C538A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7" y="3132"/>
                <a:ext cx="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9" name="Line 49">
                <a:extLst>
                  <a:ext uri="{FF2B5EF4-FFF2-40B4-BE49-F238E27FC236}">
                    <a16:creationId xmlns:a16="http://schemas.microsoft.com/office/drawing/2014/main" id="{06A1F823-E95B-ED28-6D38-04125DA8D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0" y="2620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0" name="Line 50">
                <a:extLst>
                  <a:ext uri="{FF2B5EF4-FFF2-40B4-BE49-F238E27FC236}">
                    <a16:creationId xmlns:a16="http://schemas.microsoft.com/office/drawing/2014/main" id="{1584F07B-D47C-BC7F-FDD9-412F5B696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3132"/>
                <a:ext cx="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1" name="Text Box 51">
                <a:extLst>
                  <a:ext uri="{FF2B5EF4-FFF2-40B4-BE49-F238E27FC236}">
                    <a16:creationId xmlns:a16="http://schemas.microsoft.com/office/drawing/2014/main" id="{E6B76FD8-C205-0E64-86DD-E8497D97A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2" y="3038"/>
                <a:ext cx="37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4622" name="Text Box 52">
                <a:extLst>
                  <a:ext uri="{FF2B5EF4-FFF2-40B4-BE49-F238E27FC236}">
                    <a16:creationId xmlns:a16="http://schemas.microsoft.com/office/drawing/2014/main" id="{C30C1DAF-CB07-FEC5-287F-243702A08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3" y="3320"/>
                <a:ext cx="350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623" name="Text Box 53">
                <a:extLst>
                  <a:ext uri="{FF2B5EF4-FFF2-40B4-BE49-F238E27FC236}">
                    <a16:creationId xmlns:a16="http://schemas.microsoft.com/office/drawing/2014/main" id="{A60C99B5-55C1-AD0C-9B3A-34ECBDB12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0" y="2610"/>
                <a:ext cx="288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4624" name="Text Box 54">
                <a:extLst>
                  <a:ext uri="{FF2B5EF4-FFF2-40B4-BE49-F238E27FC236}">
                    <a16:creationId xmlns:a16="http://schemas.microsoft.com/office/drawing/2014/main" id="{5AB1B4A3-1C96-243F-C309-10DB2F9CDE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9" y="3371"/>
                <a:ext cx="248" cy="2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24625" name="Oval 55">
                <a:extLst>
                  <a:ext uri="{FF2B5EF4-FFF2-40B4-BE49-F238E27FC236}">
                    <a16:creationId xmlns:a16="http://schemas.microsoft.com/office/drawing/2014/main" id="{C71B0540-7AF3-FC37-5BD8-FC8487126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3327"/>
                <a:ext cx="33" cy="3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626" name="Line 56">
                <a:extLst>
                  <a:ext uri="{FF2B5EF4-FFF2-40B4-BE49-F238E27FC236}">
                    <a16:creationId xmlns:a16="http://schemas.microsoft.com/office/drawing/2014/main" id="{A698CD33-319C-4593-B558-F0F3EB360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6" y="2632"/>
                <a:ext cx="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AutoShape 57">
                <a:extLst>
                  <a:ext uri="{FF2B5EF4-FFF2-40B4-BE49-F238E27FC236}">
                    <a16:creationId xmlns:a16="http://schemas.microsoft.com/office/drawing/2014/main" id="{6286CEB0-D179-0A87-880F-55EFFA432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5" y="3026"/>
                <a:ext cx="123" cy="310"/>
              </a:xfrm>
              <a:prstGeom prst="rightBrace">
                <a:avLst>
                  <a:gd name="adj1" fmla="val 21003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628" name="AutoShape 58">
                <a:extLst>
                  <a:ext uri="{FF2B5EF4-FFF2-40B4-BE49-F238E27FC236}">
                    <a16:creationId xmlns:a16="http://schemas.microsoft.com/office/drawing/2014/main" id="{8B7F7F04-04AF-C497-A861-0AC4B4965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0" y="2668"/>
                <a:ext cx="108" cy="199"/>
              </a:xfrm>
              <a:prstGeom prst="rightBrace">
                <a:avLst>
                  <a:gd name="adj1" fmla="val 15355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629" name="AutoShape 59">
                <a:extLst>
                  <a:ext uri="{FF2B5EF4-FFF2-40B4-BE49-F238E27FC236}">
                    <a16:creationId xmlns:a16="http://schemas.microsoft.com/office/drawing/2014/main" id="{0616470C-6AEA-F03D-A8AA-B0540F4C0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2614"/>
                <a:ext cx="109" cy="725"/>
              </a:xfrm>
              <a:prstGeom prst="rightBrace">
                <a:avLst>
                  <a:gd name="adj1" fmla="val 55428"/>
                  <a:gd name="adj2" fmla="val 50000"/>
                </a:avLst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630" name="Text Box 60">
                <a:extLst>
                  <a:ext uri="{FF2B5EF4-FFF2-40B4-BE49-F238E27FC236}">
                    <a16:creationId xmlns:a16="http://schemas.microsoft.com/office/drawing/2014/main" id="{03AE3FF0-498E-8B94-3529-BD15A4374D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" y="2642"/>
                <a:ext cx="37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0"/>
                  <a:t>’</a:t>
                </a:r>
              </a:p>
            </p:txBody>
          </p:sp>
        </p:grpSp>
        <p:grpSp>
          <p:nvGrpSpPr>
            <p:cNvPr id="24582" name="Group 61">
              <a:extLst>
                <a:ext uri="{FF2B5EF4-FFF2-40B4-BE49-F238E27FC236}">
                  <a16:creationId xmlns:a16="http://schemas.microsoft.com/office/drawing/2014/main" id="{4898730C-EA3F-A321-E31B-6003D612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628"/>
              <a:ext cx="1860" cy="1573"/>
              <a:chOff x="3696" y="2628"/>
              <a:chExt cx="1860" cy="1573"/>
            </a:xfrm>
          </p:grpSpPr>
          <p:sp>
            <p:nvSpPr>
              <p:cNvPr id="24583" name="Line 62">
                <a:extLst>
                  <a:ext uri="{FF2B5EF4-FFF2-40B4-BE49-F238E27FC236}">
                    <a16:creationId xmlns:a16="http://schemas.microsoft.com/office/drawing/2014/main" id="{EF8991F7-7367-523A-6EF4-6D7358819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85"/>
                <a:ext cx="17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584" name="Line 63">
                <a:extLst>
                  <a:ext uri="{FF2B5EF4-FFF2-40B4-BE49-F238E27FC236}">
                    <a16:creationId xmlns:a16="http://schemas.microsoft.com/office/drawing/2014/main" id="{7A860A72-5205-C1A2-9DBF-9BDACDDB3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5" y="3945"/>
                <a:ext cx="173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585" name="Line 64">
                <a:extLst>
                  <a:ext uri="{FF2B5EF4-FFF2-40B4-BE49-F238E27FC236}">
                    <a16:creationId xmlns:a16="http://schemas.microsoft.com/office/drawing/2014/main" id="{9E04BFDB-5D33-1C04-43E9-14BA186E1F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628"/>
                <a:ext cx="0" cy="15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586" name="Line 65">
                <a:extLst>
                  <a:ext uri="{FF2B5EF4-FFF2-40B4-BE49-F238E27FC236}">
                    <a16:creationId xmlns:a16="http://schemas.microsoft.com/office/drawing/2014/main" id="{263B0EED-B140-54D6-9B8E-C49B6A145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8" y="2628"/>
                <a:ext cx="0" cy="15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587" name="Line 66">
                <a:extLst>
                  <a:ext uri="{FF2B5EF4-FFF2-40B4-BE49-F238E27FC236}">
                    <a16:creationId xmlns:a16="http://schemas.microsoft.com/office/drawing/2014/main" id="{970449EC-A15E-C38A-20CB-1C4DA1E2B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8" y="2628"/>
                <a:ext cx="0" cy="15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588" name="Line 67">
                <a:extLst>
                  <a:ext uri="{FF2B5EF4-FFF2-40B4-BE49-F238E27FC236}">
                    <a16:creationId xmlns:a16="http://schemas.microsoft.com/office/drawing/2014/main" id="{D21E4F08-12F8-D218-9A09-72AFB5DAA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2" y="3385"/>
                <a:ext cx="1784" cy="6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589" name="Oval 68">
                <a:extLst>
                  <a:ext uri="{FF2B5EF4-FFF2-40B4-BE49-F238E27FC236}">
                    <a16:creationId xmlns:a16="http://schemas.microsoft.com/office/drawing/2014/main" id="{B225EEDC-6CE9-4EAE-1257-ACE331A4D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9" y="3721"/>
                <a:ext cx="29" cy="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590" name="Oval 69">
                <a:extLst>
                  <a:ext uri="{FF2B5EF4-FFF2-40B4-BE49-F238E27FC236}">
                    <a16:creationId xmlns:a16="http://schemas.microsoft.com/office/drawing/2014/main" id="{1478749B-542F-A4B0-9743-58ECBCF8A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" y="3930"/>
                <a:ext cx="29" cy="2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591" name="Oval 70">
                <a:extLst>
                  <a:ext uri="{FF2B5EF4-FFF2-40B4-BE49-F238E27FC236}">
                    <a16:creationId xmlns:a16="http://schemas.microsoft.com/office/drawing/2014/main" id="{505DA2A2-63F9-F3DA-1EBC-6D51EBD2C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" y="3929"/>
                <a:ext cx="30" cy="2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592" name="Oval 71">
                <a:extLst>
                  <a:ext uri="{FF2B5EF4-FFF2-40B4-BE49-F238E27FC236}">
                    <a16:creationId xmlns:a16="http://schemas.microsoft.com/office/drawing/2014/main" id="{EFB37409-329A-1E4E-6544-79221AE0C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6" y="3936"/>
                <a:ext cx="29" cy="2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593" name="Line 72">
                <a:extLst>
                  <a:ext uri="{FF2B5EF4-FFF2-40B4-BE49-F238E27FC236}">
                    <a16:creationId xmlns:a16="http://schemas.microsoft.com/office/drawing/2014/main" id="{8BA59ABD-6070-80CD-1CEB-7520DDFD5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1" y="3657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4" name="Text Box 73">
                <a:extLst>
                  <a:ext uri="{FF2B5EF4-FFF2-40B4-BE49-F238E27FC236}">
                    <a16:creationId xmlns:a16="http://schemas.microsoft.com/office/drawing/2014/main" id="{88014051-0AD3-7317-3B6C-EB806539AC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5" y="3709"/>
                <a:ext cx="33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4595" name="Text Box 74">
                <a:extLst>
                  <a:ext uri="{FF2B5EF4-FFF2-40B4-BE49-F238E27FC236}">
                    <a16:creationId xmlns:a16="http://schemas.microsoft.com/office/drawing/2014/main" id="{B4EC0EDD-47D1-CAFC-F1ED-250BF699D2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9" y="3931"/>
                <a:ext cx="30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596" name="Text Box 75">
                <a:extLst>
                  <a:ext uri="{FF2B5EF4-FFF2-40B4-BE49-F238E27FC236}">
                    <a16:creationId xmlns:a16="http://schemas.microsoft.com/office/drawing/2014/main" id="{B4373065-9954-6DD2-8179-243384DDA0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1" y="3113"/>
                <a:ext cx="28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4597" name="Text Box 76">
                <a:extLst>
                  <a:ext uri="{FF2B5EF4-FFF2-40B4-BE49-F238E27FC236}">
                    <a16:creationId xmlns:a16="http://schemas.microsoft.com/office/drawing/2014/main" id="{6BD1F9C2-3CBF-D6C4-60C7-10DA9B456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9" y="3971"/>
                <a:ext cx="217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24598" name="Line 77">
                <a:extLst>
                  <a:ext uri="{FF2B5EF4-FFF2-40B4-BE49-F238E27FC236}">
                    <a16:creationId xmlns:a16="http://schemas.microsoft.com/office/drawing/2014/main" id="{95B36174-9C01-F412-426B-B420ACB1D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1" y="3666"/>
                <a:ext cx="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9" name="AutoShape 78">
                <a:extLst>
                  <a:ext uri="{FF2B5EF4-FFF2-40B4-BE49-F238E27FC236}">
                    <a16:creationId xmlns:a16="http://schemas.microsoft.com/office/drawing/2014/main" id="{28C21E2D-B4FD-3B32-CEDD-5CF02996B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" y="3700"/>
                <a:ext cx="107" cy="243"/>
              </a:xfrm>
              <a:prstGeom prst="rightBrace">
                <a:avLst>
                  <a:gd name="adj1" fmla="val 18925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600" name="AutoShape 79">
                <a:extLst>
                  <a:ext uri="{FF2B5EF4-FFF2-40B4-BE49-F238E27FC236}">
                    <a16:creationId xmlns:a16="http://schemas.microsoft.com/office/drawing/2014/main" id="{841F5C7B-84FE-F448-BDD1-64D199428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0" y="3494"/>
                <a:ext cx="94" cy="453"/>
              </a:xfrm>
              <a:prstGeom prst="rightBrace">
                <a:avLst>
                  <a:gd name="adj1" fmla="val 40160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601" name="Text Box 80">
                <a:extLst>
                  <a:ext uri="{FF2B5EF4-FFF2-40B4-BE49-F238E27FC236}">
                    <a16:creationId xmlns:a16="http://schemas.microsoft.com/office/drawing/2014/main" id="{EE25947B-5ACF-A0B6-0F26-DC0B3C64E4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2" y="3618"/>
                <a:ext cx="329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0"/>
                  <a:t>’</a:t>
                </a:r>
              </a:p>
            </p:txBody>
          </p:sp>
          <p:sp>
            <p:nvSpPr>
              <p:cNvPr id="24602" name="Line 81">
                <a:extLst>
                  <a:ext uri="{FF2B5EF4-FFF2-40B4-BE49-F238E27FC236}">
                    <a16:creationId xmlns:a16="http://schemas.microsoft.com/office/drawing/2014/main" id="{92CE999B-F2FE-BF25-522C-A0A352F9D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795"/>
                <a:ext cx="17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03" name="Line 82">
                <a:extLst>
                  <a:ext uri="{FF2B5EF4-FFF2-40B4-BE49-F238E27FC236}">
                    <a16:creationId xmlns:a16="http://schemas.microsoft.com/office/drawing/2014/main" id="{23422AE5-ABA6-15D1-FA7C-9E293355E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8" y="3702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C9F2B68-2642-F705-2D08-66DAFA8FFC7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画线算法（</a:t>
            </a:r>
            <a:r>
              <a:rPr lang="en-US" altLang="zh-CN"/>
              <a:t>6/11</a:t>
            </a:r>
            <a:r>
              <a:rPr lang="zh-CN" altLang="en-US"/>
              <a:t>）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0C2F3B4-CEEF-AF87-7DFD-BCD3B3EB404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1916113"/>
            <a:ext cx="6192838" cy="4465637"/>
          </a:xfrm>
        </p:spPr>
        <p:txBody>
          <a:bodyPr/>
          <a:lstStyle/>
          <a:p>
            <a:pPr marL="0" indent="0" eaLnBrk="1" hangingPunct="1">
              <a:tabLst>
                <a:tab pos="1905000" algn="l"/>
              </a:tabLst>
            </a:pPr>
            <a:r>
              <a:rPr lang="zh-CN" altLang="en-US" i="1" u="sng">
                <a:solidFill>
                  <a:srgbClr val="0F550F"/>
                </a:solidFill>
              </a:rPr>
              <a:t>下一步误差的计算</a:t>
            </a:r>
          </a:p>
          <a:p>
            <a:pPr marL="0" indent="0" eaLnBrk="1" hangingPunct="1">
              <a:tabLst>
                <a:tab pos="1905000" algn="l"/>
              </a:tabLst>
            </a:pPr>
            <a:r>
              <a:rPr lang="zh-CN" altLang="en-US"/>
              <a:t>当</a:t>
            </a:r>
            <a:r>
              <a:rPr lang="en-US" altLang="zh-CN"/>
              <a:t>e</a:t>
            </a:r>
            <a:r>
              <a:rPr lang="en-US" altLang="zh-CN">
                <a:latin typeface="宋体" panose="02010600030101010101" pitchFamily="2" charset="-122"/>
              </a:rPr>
              <a:t>≥</a:t>
            </a:r>
            <a:r>
              <a:rPr lang="en-US" altLang="zh-CN"/>
              <a:t>0</a:t>
            </a:r>
            <a:r>
              <a:rPr lang="zh-CN" altLang="en-US"/>
              <a:t>时，</a:t>
            </a:r>
            <a:r>
              <a:rPr lang="en-US" altLang="zh-CN"/>
              <a:t>y</a:t>
            </a:r>
            <a:r>
              <a:rPr lang="zh-CN" altLang="en-US"/>
              <a:t>方向走一步</a:t>
            </a:r>
          </a:p>
          <a:p>
            <a:pPr lvl="1" indent="-209550" eaLnBrk="1" hangingPunct="1">
              <a:tabLst>
                <a:tab pos="1905000" algn="l"/>
              </a:tabLst>
            </a:pPr>
            <a:r>
              <a:rPr lang="en-US" altLang="zh-CN"/>
              <a:t>e’=2</a:t>
            </a:r>
            <a:r>
              <a:rPr lang="en-US" altLang="zh-CN">
                <a:sym typeface="Symbol" panose="05050102010706020507" pitchFamily="18" charset="2"/>
              </a:rPr>
              <a:t>y/ x - 1 =e + y/ x - 1 </a:t>
            </a:r>
          </a:p>
          <a:p>
            <a:pPr lvl="1" indent="-209550" eaLnBrk="1" hangingPunct="1">
              <a:tabLst>
                <a:tab pos="1905000" algn="l"/>
              </a:tabLst>
            </a:pPr>
            <a:r>
              <a:rPr lang="en-US" altLang="zh-CN"/>
              <a:t>e’=e + 2</a:t>
            </a:r>
            <a:r>
              <a:rPr lang="en-US" altLang="zh-CN">
                <a:sym typeface="Symbol" panose="05050102010706020507" pitchFamily="18" charset="2"/>
              </a:rPr>
              <a:t>y - 2x</a:t>
            </a:r>
            <a:endParaRPr lang="en-US" altLang="zh-CN"/>
          </a:p>
          <a:p>
            <a:pPr marL="0" indent="0" eaLnBrk="1" hangingPunct="1">
              <a:tabLst>
                <a:tab pos="1905000" algn="l"/>
              </a:tabLst>
            </a:pPr>
            <a:r>
              <a:rPr lang="zh-CN" altLang="en-US"/>
              <a:t>当</a:t>
            </a:r>
            <a:r>
              <a:rPr lang="en-US" altLang="zh-CN"/>
              <a:t>e&lt;0</a:t>
            </a:r>
            <a:r>
              <a:rPr lang="zh-CN" altLang="en-US"/>
              <a:t>时，</a:t>
            </a:r>
            <a:r>
              <a:rPr lang="en-US" altLang="zh-CN"/>
              <a:t>y</a:t>
            </a:r>
            <a:r>
              <a:rPr lang="zh-CN" altLang="en-US"/>
              <a:t>方向不走步</a:t>
            </a:r>
          </a:p>
          <a:p>
            <a:pPr lvl="1" indent="-209550" eaLnBrk="1" hangingPunct="1">
              <a:tabLst>
                <a:tab pos="1905000" algn="l"/>
              </a:tabLst>
            </a:pPr>
            <a:r>
              <a:rPr lang="en-US" altLang="zh-CN"/>
              <a:t>e’=2</a:t>
            </a:r>
            <a:r>
              <a:rPr lang="en-US" altLang="zh-CN">
                <a:sym typeface="Symbol" panose="05050102010706020507" pitchFamily="18" charset="2"/>
              </a:rPr>
              <a:t>y/ x=e + y/ x</a:t>
            </a:r>
          </a:p>
          <a:p>
            <a:pPr lvl="1" indent="-209550" eaLnBrk="1" hangingPunct="1">
              <a:tabLst>
                <a:tab pos="1905000" algn="l"/>
              </a:tabLst>
            </a:pPr>
            <a:r>
              <a:rPr lang="en-US" altLang="zh-CN"/>
              <a:t>e’=e + 2</a:t>
            </a:r>
            <a:r>
              <a:rPr lang="en-US" altLang="zh-CN">
                <a:sym typeface="Symbol" panose="05050102010706020507" pitchFamily="18" charset="2"/>
              </a:rPr>
              <a:t>y</a:t>
            </a:r>
            <a:endParaRPr lang="en-US" altLang="zh-CN"/>
          </a:p>
        </p:txBody>
      </p:sp>
      <p:grpSp>
        <p:nvGrpSpPr>
          <p:cNvPr id="25604" name="Group 64">
            <a:extLst>
              <a:ext uri="{FF2B5EF4-FFF2-40B4-BE49-F238E27FC236}">
                <a16:creationId xmlns:a16="http://schemas.microsoft.com/office/drawing/2014/main" id="{A3CD2BED-502A-45D8-5742-7A9CC2D32B1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628775"/>
            <a:ext cx="2952750" cy="5040313"/>
            <a:chOff x="3696" y="1026"/>
            <a:chExt cx="1860" cy="3175"/>
          </a:xfrm>
        </p:grpSpPr>
        <p:grpSp>
          <p:nvGrpSpPr>
            <p:cNvPr id="25605" name="Group 4">
              <a:extLst>
                <a:ext uri="{FF2B5EF4-FFF2-40B4-BE49-F238E27FC236}">
                  <a16:creationId xmlns:a16="http://schemas.microsoft.com/office/drawing/2014/main" id="{77680F34-9EF6-E368-4819-728F38114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026"/>
              <a:ext cx="1769" cy="1573"/>
              <a:chOff x="3742" y="1661"/>
              <a:chExt cx="2027" cy="2003"/>
            </a:xfrm>
          </p:grpSpPr>
          <p:sp>
            <p:nvSpPr>
              <p:cNvPr id="25628" name="Line 5">
                <a:extLst>
                  <a:ext uri="{FF2B5EF4-FFF2-40B4-BE49-F238E27FC236}">
                    <a16:creationId xmlns:a16="http://schemas.microsoft.com/office/drawing/2014/main" id="{280181AD-61AD-B71F-0109-EF7960AFA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1899"/>
                <a:ext cx="20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29" name="Line 6">
                <a:extLst>
                  <a:ext uri="{FF2B5EF4-FFF2-40B4-BE49-F238E27FC236}">
                    <a16:creationId xmlns:a16="http://schemas.microsoft.com/office/drawing/2014/main" id="{13106E5D-B71B-5E7F-19CD-4A1D5EBDC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2375"/>
                <a:ext cx="20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0" name="Line 7">
                <a:extLst>
                  <a:ext uri="{FF2B5EF4-FFF2-40B4-BE49-F238E27FC236}">
                    <a16:creationId xmlns:a16="http://schemas.microsoft.com/office/drawing/2014/main" id="{B8EE4FF4-6C26-E08A-CF36-FCDE4EDB9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1" y="2849"/>
                <a:ext cx="20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1" name="Line 8">
                <a:extLst>
                  <a:ext uri="{FF2B5EF4-FFF2-40B4-BE49-F238E27FC236}">
                    <a16:creationId xmlns:a16="http://schemas.microsoft.com/office/drawing/2014/main" id="{6B122C3E-00D6-1C25-DD71-7CBF72665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5" y="3338"/>
                <a:ext cx="198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2" name="Line 9">
                <a:extLst>
                  <a:ext uri="{FF2B5EF4-FFF2-40B4-BE49-F238E27FC236}">
                    <a16:creationId xmlns:a16="http://schemas.microsoft.com/office/drawing/2014/main" id="{06B9F450-ADE8-17F3-4D08-A304E73DC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0" y="1661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3" name="Line 10">
                <a:extLst>
                  <a:ext uri="{FF2B5EF4-FFF2-40B4-BE49-F238E27FC236}">
                    <a16:creationId xmlns:a16="http://schemas.microsoft.com/office/drawing/2014/main" id="{691CA011-519A-6D1E-816E-36828F8AD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7" y="1661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4" name="Line 11">
                <a:extLst>
                  <a:ext uri="{FF2B5EF4-FFF2-40B4-BE49-F238E27FC236}">
                    <a16:creationId xmlns:a16="http://schemas.microsoft.com/office/drawing/2014/main" id="{19DAF866-7C81-AD0F-6394-0F4413812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661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5" name="Line 12">
                <a:extLst>
                  <a:ext uri="{FF2B5EF4-FFF2-40B4-BE49-F238E27FC236}">
                    <a16:creationId xmlns:a16="http://schemas.microsoft.com/office/drawing/2014/main" id="{6387E2C5-EBF5-8A40-D44B-FF59DF4C3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1" y="1661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6" name="Line 13">
                <a:extLst>
                  <a:ext uri="{FF2B5EF4-FFF2-40B4-BE49-F238E27FC236}">
                    <a16:creationId xmlns:a16="http://schemas.microsoft.com/office/drawing/2014/main" id="{A0D39227-715B-A2EF-008E-D877A513B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9" y="2205"/>
                <a:ext cx="1931" cy="1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7" name="Oval 14">
                <a:extLst>
                  <a:ext uri="{FF2B5EF4-FFF2-40B4-BE49-F238E27FC236}">
                    <a16:creationId xmlns:a16="http://schemas.microsoft.com/office/drawing/2014/main" id="{104073BE-19D3-D8A9-FA03-67267876E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2994"/>
                <a:ext cx="33" cy="3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5638" name="Oval 15">
                <a:extLst>
                  <a:ext uri="{FF2B5EF4-FFF2-40B4-BE49-F238E27FC236}">
                    <a16:creationId xmlns:a16="http://schemas.microsoft.com/office/drawing/2014/main" id="{C916DCF2-541B-5284-91DB-861F9EA06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2836"/>
                <a:ext cx="33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5639" name="Oval 16">
                <a:extLst>
                  <a:ext uri="{FF2B5EF4-FFF2-40B4-BE49-F238E27FC236}">
                    <a16:creationId xmlns:a16="http://schemas.microsoft.com/office/drawing/2014/main" id="{02269BF9-A928-61C0-6522-52E13E011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7" y="2836"/>
                <a:ext cx="32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5640" name="Oval 17">
                <a:extLst>
                  <a:ext uri="{FF2B5EF4-FFF2-40B4-BE49-F238E27FC236}">
                    <a16:creationId xmlns:a16="http://schemas.microsoft.com/office/drawing/2014/main" id="{A028C0D9-8163-0AD3-5A05-718917B27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0" y="2364"/>
                <a:ext cx="35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5641" name="Oval 18">
                <a:extLst>
                  <a:ext uri="{FF2B5EF4-FFF2-40B4-BE49-F238E27FC236}">
                    <a16:creationId xmlns:a16="http://schemas.microsoft.com/office/drawing/2014/main" id="{39CDFE63-B269-D257-88CE-5585460B1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" y="3327"/>
                <a:ext cx="33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5642" name="Line 19">
                <a:extLst>
                  <a:ext uri="{FF2B5EF4-FFF2-40B4-BE49-F238E27FC236}">
                    <a16:creationId xmlns:a16="http://schemas.microsoft.com/office/drawing/2014/main" id="{706C277C-860B-6C54-32CE-DC706EC91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7" y="3132"/>
                <a:ext cx="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3" name="Line 20">
                <a:extLst>
                  <a:ext uri="{FF2B5EF4-FFF2-40B4-BE49-F238E27FC236}">
                    <a16:creationId xmlns:a16="http://schemas.microsoft.com/office/drawing/2014/main" id="{0C3D2858-97C5-BD42-F5FB-12DCBADD8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0" y="2620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4" name="Line 21">
                <a:extLst>
                  <a:ext uri="{FF2B5EF4-FFF2-40B4-BE49-F238E27FC236}">
                    <a16:creationId xmlns:a16="http://schemas.microsoft.com/office/drawing/2014/main" id="{F34E7FCB-0743-F05D-3C77-07902F5D3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3132"/>
                <a:ext cx="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5" name="Text Box 22">
                <a:extLst>
                  <a:ext uri="{FF2B5EF4-FFF2-40B4-BE49-F238E27FC236}">
                    <a16:creationId xmlns:a16="http://schemas.microsoft.com/office/drawing/2014/main" id="{5796A72D-E922-E1D4-02A1-5D01FE4A1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2" y="3038"/>
                <a:ext cx="37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5646" name="Text Box 23">
                <a:extLst>
                  <a:ext uri="{FF2B5EF4-FFF2-40B4-BE49-F238E27FC236}">
                    <a16:creationId xmlns:a16="http://schemas.microsoft.com/office/drawing/2014/main" id="{E0C9AD2D-151A-DCC5-5D1F-EC437A5A29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3" y="3320"/>
                <a:ext cx="350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5647" name="Text Box 24">
                <a:extLst>
                  <a:ext uri="{FF2B5EF4-FFF2-40B4-BE49-F238E27FC236}">
                    <a16:creationId xmlns:a16="http://schemas.microsoft.com/office/drawing/2014/main" id="{3CE5B45C-0A42-A134-EF3F-A8AA0B4E0C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0" y="2610"/>
                <a:ext cx="288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5648" name="Text Box 25">
                <a:extLst>
                  <a:ext uri="{FF2B5EF4-FFF2-40B4-BE49-F238E27FC236}">
                    <a16:creationId xmlns:a16="http://schemas.microsoft.com/office/drawing/2014/main" id="{9F48B92C-5032-8B85-7DC2-7FDEEED949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9" y="3371"/>
                <a:ext cx="248" cy="2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25649" name="Oval 26">
                <a:extLst>
                  <a:ext uri="{FF2B5EF4-FFF2-40B4-BE49-F238E27FC236}">
                    <a16:creationId xmlns:a16="http://schemas.microsoft.com/office/drawing/2014/main" id="{364FABAB-1828-E0B9-13D3-4B4D0EF1A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3327"/>
                <a:ext cx="33" cy="3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5650" name="Line 27">
                <a:extLst>
                  <a:ext uri="{FF2B5EF4-FFF2-40B4-BE49-F238E27FC236}">
                    <a16:creationId xmlns:a16="http://schemas.microsoft.com/office/drawing/2014/main" id="{450579F4-FA60-4300-F1A8-B22B841F3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6" y="2632"/>
                <a:ext cx="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1" name="AutoShape 28">
                <a:extLst>
                  <a:ext uri="{FF2B5EF4-FFF2-40B4-BE49-F238E27FC236}">
                    <a16:creationId xmlns:a16="http://schemas.microsoft.com/office/drawing/2014/main" id="{F3F7BEDD-0667-2F92-8E0A-B381FD8C7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5" y="3026"/>
                <a:ext cx="123" cy="310"/>
              </a:xfrm>
              <a:prstGeom prst="rightBrace">
                <a:avLst>
                  <a:gd name="adj1" fmla="val 21003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5652" name="AutoShape 29">
                <a:extLst>
                  <a:ext uri="{FF2B5EF4-FFF2-40B4-BE49-F238E27FC236}">
                    <a16:creationId xmlns:a16="http://schemas.microsoft.com/office/drawing/2014/main" id="{BCF61CF8-78B6-156B-05D6-30339F134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0" y="2668"/>
                <a:ext cx="108" cy="199"/>
              </a:xfrm>
              <a:prstGeom prst="rightBrace">
                <a:avLst>
                  <a:gd name="adj1" fmla="val 15355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5653" name="AutoShape 30">
                <a:extLst>
                  <a:ext uri="{FF2B5EF4-FFF2-40B4-BE49-F238E27FC236}">
                    <a16:creationId xmlns:a16="http://schemas.microsoft.com/office/drawing/2014/main" id="{D8A63C53-FA35-0999-3593-52903B5E7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2614"/>
                <a:ext cx="109" cy="725"/>
              </a:xfrm>
              <a:prstGeom prst="rightBrace">
                <a:avLst>
                  <a:gd name="adj1" fmla="val 55428"/>
                  <a:gd name="adj2" fmla="val 50000"/>
                </a:avLst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5654" name="Text Box 31">
                <a:extLst>
                  <a:ext uri="{FF2B5EF4-FFF2-40B4-BE49-F238E27FC236}">
                    <a16:creationId xmlns:a16="http://schemas.microsoft.com/office/drawing/2014/main" id="{4B64885D-968E-23CD-A1F0-64D5DC28C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" y="2642"/>
                <a:ext cx="37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0"/>
                  <a:t>’</a:t>
                </a:r>
              </a:p>
            </p:txBody>
          </p:sp>
        </p:grpSp>
        <p:grpSp>
          <p:nvGrpSpPr>
            <p:cNvPr id="25606" name="Group 63">
              <a:extLst>
                <a:ext uri="{FF2B5EF4-FFF2-40B4-BE49-F238E27FC236}">
                  <a16:creationId xmlns:a16="http://schemas.microsoft.com/office/drawing/2014/main" id="{29DF3672-D698-0F30-2E75-449801F6F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628"/>
              <a:ext cx="1860" cy="1573"/>
              <a:chOff x="3696" y="2628"/>
              <a:chExt cx="1860" cy="1573"/>
            </a:xfrm>
          </p:grpSpPr>
          <p:sp>
            <p:nvSpPr>
              <p:cNvPr id="25607" name="Line 35">
                <a:extLst>
                  <a:ext uri="{FF2B5EF4-FFF2-40B4-BE49-F238E27FC236}">
                    <a16:creationId xmlns:a16="http://schemas.microsoft.com/office/drawing/2014/main" id="{B1A4B55A-2330-99ED-016C-D81C27749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85"/>
                <a:ext cx="17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08" name="Line 37">
                <a:extLst>
                  <a:ext uri="{FF2B5EF4-FFF2-40B4-BE49-F238E27FC236}">
                    <a16:creationId xmlns:a16="http://schemas.microsoft.com/office/drawing/2014/main" id="{85F61688-C38E-1A93-3970-6B4C7021F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5" y="3945"/>
                <a:ext cx="173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09" name="Line 38">
                <a:extLst>
                  <a:ext uri="{FF2B5EF4-FFF2-40B4-BE49-F238E27FC236}">
                    <a16:creationId xmlns:a16="http://schemas.microsoft.com/office/drawing/2014/main" id="{D628D7CC-F929-04A9-8344-8C7630FCF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628"/>
                <a:ext cx="0" cy="15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10" name="Line 40">
                <a:extLst>
                  <a:ext uri="{FF2B5EF4-FFF2-40B4-BE49-F238E27FC236}">
                    <a16:creationId xmlns:a16="http://schemas.microsoft.com/office/drawing/2014/main" id="{F8963E1A-C8F7-5516-0D75-B937D4BBA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8" y="2628"/>
                <a:ext cx="0" cy="15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11" name="Line 41">
                <a:extLst>
                  <a:ext uri="{FF2B5EF4-FFF2-40B4-BE49-F238E27FC236}">
                    <a16:creationId xmlns:a16="http://schemas.microsoft.com/office/drawing/2014/main" id="{C01F98E0-818D-63E5-2862-3A122DC0D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8" y="2628"/>
                <a:ext cx="0" cy="15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12" name="Line 42">
                <a:extLst>
                  <a:ext uri="{FF2B5EF4-FFF2-40B4-BE49-F238E27FC236}">
                    <a16:creationId xmlns:a16="http://schemas.microsoft.com/office/drawing/2014/main" id="{E0465497-E4BF-4E40-96AD-A51DA5343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2" y="3385"/>
                <a:ext cx="1784" cy="6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13" name="Oval 43">
                <a:extLst>
                  <a:ext uri="{FF2B5EF4-FFF2-40B4-BE49-F238E27FC236}">
                    <a16:creationId xmlns:a16="http://schemas.microsoft.com/office/drawing/2014/main" id="{88596E4C-036F-594D-3593-21B631DDC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9" y="3721"/>
                <a:ext cx="29" cy="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5614" name="Oval 44">
                <a:extLst>
                  <a:ext uri="{FF2B5EF4-FFF2-40B4-BE49-F238E27FC236}">
                    <a16:creationId xmlns:a16="http://schemas.microsoft.com/office/drawing/2014/main" id="{9E739184-9740-CAF8-B48C-1AF4630C9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" y="3930"/>
                <a:ext cx="29" cy="2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5615" name="Oval 46">
                <a:extLst>
                  <a:ext uri="{FF2B5EF4-FFF2-40B4-BE49-F238E27FC236}">
                    <a16:creationId xmlns:a16="http://schemas.microsoft.com/office/drawing/2014/main" id="{9FA7FF85-4C30-E914-643A-DDA725830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" y="3929"/>
                <a:ext cx="30" cy="2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5616" name="Oval 47">
                <a:extLst>
                  <a:ext uri="{FF2B5EF4-FFF2-40B4-BE49-F238E27FC236}">
                    <a16:creationId xmlns:a16="http://schemas.microsoft.com/office/drawing/2014/main" id="{FA51C644-02CC-230F-DF1B-7FD4D94B2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6" y="3936"/>
                <a:ext cx="29" cy="2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5617" name="Line 49">
                <a:extLst>
                  <a:ext uri="{FF2B5EF4-FFF2-40B4-BE49-F238E27FC236}">
                    <a16:creationId xmlns:a16="http://schemas.microsoft.com/office/drawing/2014/main" id="{9049AE4D-677C-23BB-49F3-E4448AC5F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1" y="3657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8" name="Text Box 51">
                <a:extLst>
                  <a:ext uri="{FF2B5EF4-FFF2-40B4-BE49-F238E27FC236}">
                    <a16:creationId xmlns:a16="http://schemas.microsoft.com/office/drawing/2014/main" id="{86217B97-6E7C-321C-F0DE-41A0BBD1C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5" y="3709"/>
                <a:ext cx="33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5619" name="Text Box 52">
                <a:extLst>
                  <a:ext uri="{FF2B5EF4-FFF2-40B4-BE49-F238E27FC236}">
                    <a16:creationId xmlns:a16="http://schemas.microsoft.com/office/drawing/2014/main" id="{7C80B498-4D8E-2CEC-FEB7-7075A502D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9" y="3931"/>
                <a:ext cx="30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5620" name="Text Box 53">
                <a:extLst>
                  <a:ext uri="{FF2B5EF4-FFF2-40B4-BE49-F238E27FC236}">
                    <a16:creationId xmlns:a16="http://schemas.microsoft.com/office/drawing/2014/main" id="{601D049B-671C-B503-4B92-F7C73D6C80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1" y="3113"/>
                <a:ext cx="28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5621" name="Text Box 54">
                <a:extLst>
                  <a:ext uri="{FF2B5EF4-FFF2-40B4-BE49-F238E27FC236}">
                    <a16:creationId xmlns:a16="http://schemas.microsoft.com/office/drawing/2014/main" id="{1B5A2FD8-23BA-A043-0DEA-8EC406942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9" y="3971"/>
                <a:ext cx="217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25622" name="Line 56">
                <a:extLst>
                  <a:ext uri="{FF2B5EF4-FFF2-40B4-BE49-F238E27FC236}">
                    <a16:creationId xmlns:a16="http://schemas.microsoft.com/office/drawing/2014/main" id="{FDA0C311-BC20-7F0D-97D1-5628F2E5E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1" y="3666"/>
                <a:ext cx="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3" name="AutoShape 57">
                <a:extLst>
                  <a:ext uri="{FF2B5EF4-FFF2-40B4-BE49-F238E27FC236}">
                    <a16:creationId xmlns:a16="http://schemas.microsoft.com/office/drawing/2014/main" id="{6A450FDA-AE5A-0E22-AAFA-3633DEDFD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" y="3700"/>
                <a:ext cx="107" cy="243"/>
              </a:xfrm>
              <a:prstGeom prst="rightBrace">
                <a:avLst>
                  <a:gd name="adj1" fmla="val 18925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5624" name="AutoShape 58">
                <a:extLst>
                  <a:ext uri="{FF2B5EF4-FFF2-40B4-BE49-F238E27FC236}">
                    <a16:creationId xmlns:a16="http://schemas.microsoft.com/office/drawing/2014/main" id="{ECB062AE-B846-F6EB-F160-2F9F3F770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0" y="3494"/>
                <a:ext cx="94" cy="453"/>
              </a:xfrm>
              <a:prstGeom prst="rightBrace">
                <a:avLst>
                  <a:gd name="adj1" fmla="val 40160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5625" name="Text Box 60">
                <a:extLst>
                  <a:ext uri="{FF2B5EF4-FFF2-40B4-BE49-F238E27FC236}">
                    <a16:creationId xmlns:a16="http://schemas.microsoft.com/office/drawing/2014/main" id="{184B627C-7096-9D86-519F-51C28FCFE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2" y="3618"/>
                <a:ext cx="329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400" b="0"/>
                  <a:t>’</a:t>
                </a:r>
              </a:p>
            </p:txBody>
          </p:sp>
          <p:sp>
            <p:nvSpPr>
              <p:cNvPr id="25626" name="Line 61">
                <a:extLst>
                  <a:ext uri="{FF2B5EF4-FFF2-40B4-BE49-F238E27FC236}">
                    <a16:creationId xmlns:a16="http://schemas.microsoft.com/office/drawing/2014/main" id="{C69F2656-35CB-3294-582C-19EB591F3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795"/>
                <a:ext cx="17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27" name="Line 62">
                <a:extLst>
                  <a:ext uri="{FF2B5EF4-FFF2-40B4-BE49-F238E27FC236}">
                    <a16:creationId xmlns:a16="http://schemas.microsoft.com/office/drawing/2014/main" id="{21F55750-4D90-99D7-EDAC-82BAB8284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8" y="3702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28B4001-7567-C3A0-837D-3AFCF06241C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画线算法（</a:t>
            </a:r>
            <a:r>
              <a:rPr lang="en-US" altLang="zh-CN"/>
              <a:t>7/11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6785583-1138-528A-6C07-04E018A7671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先确定最大位移方向</a:t>
            </a:r>
          </a:p>
          <a:p>
            <a:pPr eaLnBrk="1" hangingPunct="1"/>
            <a:r>
              <a:rPr lang="zh-CN" altLang="en-US"/>
              <a:t>确定误差</a:t>
            </a:r>
            <a:r>
              <a:rPr lang="en-US" altLang="zh-CN"/>
              <a:t>e</a:t>
            </a:r>
            <a:r>
              <a:rPr lang="zh-CN" altLang="en-US"/>
              <a:t>的计算方法，并根据</a:t>
            </a:r>
            <a:r>
              <a:rPr lang="en-US" altLang="zh-CN"/>
              <a:t>e</a:t>
            </a:r>
            <a:r>
              <a:rPr lang="zh-CN" altLang="en-US"/>
              <a:t>确定在非最大位移方向上如何走步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318CDCF-52EA-952E-9E2C-41CE9E4164B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画线算法（</a:t>
            </a:r>
            <a:r>
              <a:rPr lang="en-US" altLang="zh-CN"/>
              <a:t>8/11</a:t>
            </a:r>
            <a:r>
              <a:rPr lang="zh-CN" altLang="en-US"/>
              <a:t>）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885C211-885B-AAE8-EE84-1FDAAD28ECE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4925" y="1981200"/>
            <a:ext cx="5275263" cy="4327525"/>
          </a:xfrm>
        </p:spPr>
        <p:txBody>
          <a:bodyPr/>
          <a:lstStyle/>
          <a:p>
            <a:pPr eaLnBrk="1" hangingPunct="1"/>
            <a:r>
              <a:rPr lang="zh-CN" altLang="en-US" i="1" u="sng">
                <a:solidFill>
                  <a:srgbClr val="0F550F"/>
                </a:solidFill>
              </a:rPr>
              <a:t>先确定最大位移方向</a:t>
            </a:r>
          </a:p>
          <a:p>
            <a:pPr lvl="1" eaLnBrk="1" hangingPunct="1"/>
            <a:r>
              <a:rPr lang="en-US" altLang="zh-CN"/>
              <a:t>|k|&lt;1</a:t>
            </a:r>
            <a:r>
              <a:rPr lang="zh-CN" altLang="en-US"/>
              <a:t>时，</a:t>
            </a:r>
            <a:r>
              <a:rPr lang="en-US" altLang="zh-CN"/>
              <a:t>x</a:t>
            </a:r>
            <a:r>
              <a:rPr lang="zh-CN" altLang="en-US"/>
              <a:t>为最大位移方向</a:t>
            </a:r>
          </a:p>
          <a:p>
            <a:pPr lvl="1" eaLnBrk="1" hangingPunct="1"/>
            <a:r>
              <a:rPr lang="en-US" altLang="zh-CN"/>
              <a:t>|k|&gt;1</a:t>
            </a:r>
            <a:r>
              <a:rPr lang="zh-CN" altLang="en-US"/>
              <a:t>时，</a:t>
            </a:r>
            <a:r>
              <a:rPr lang="en-US" altLang="zh-CN"/>
              <a:t>y</a:t>
            </a:r>
            <a:r>
              <a:rPr lang="zh-CN" altLang="en-US"/>
              <a:t>为最大位移方向</a:t>
            </a:r>
          </a:p>
          <a:p>
            <a:pPr eaLnBrk="1" hangingPunct="1"/>
            <a:r>
              <a:rPr lang="zh-CN" altLang="en-US"/>
              <a:t>增</a:t>
            </a:r>
            <a:r>
              <a:rPr lang="en-US" altLang="zh-CN"/>
              <a:t>1</a:t>
            </a:r>
            <a:r>
              <a:rPr lang="zh-CN" altLang="en-US"/>
              <a:t>还是减</a:t>
            </a:r>
            <a:r>
              <a:rPr lang="en-US" altLang="zh-CN"/>
              <a:t>1</a:t>
            </a:r>
            <a:r>
              <a:rPr lang="zh-CN" altLang="en-US"/>
              <a:t>，取决于直线所在象限</a:t>
            </a:r>
          </a:p>
          <a:p>
            <a:pPr lvl="1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≥</a:t>
            </a:r>
            <a:r>
              <a:rPr lang="en-US" altLang="zh-CN">
                <a:sym typeface="Symbol" panose="05050102010706020507" pitchFamily="18" charset="2"/>
              </a:rPr>
              <a:t>0</a:t>
            </a:r>
            <a:r>
              <a:rPr lang="zh-CN" altLang="en-US">
                <a:sym typeface="Symbol" panose="05050102010706020507" pitchFamily="18" charset="2"/>
              </a:rPr>
              <a:t>时，</a:t>
            </a:r>
            <a:r>
              <a:rPr lang="en-US" altLang="zh-CN">
                <a:sym typeface="Symbol" panose="05050102010706020507" pitchFamily="18" charset="2"/>
              </a:rPr>
              <a:t>s1=1,</a:t>
            </a:r>
            <a:r>
              <a:rPr lang="zh-CN" altLang="en-US">
                <a:sym typeface="Symbol" panose="05050102010706020507" pitchFamily="18" charset="2"/>
              </a:rPr>
              <a:t>否则</a:t>
            </a:r>
            <a:r>
              <a:rPr lang="en-US" altLang="zh-CN">
                <a:sym typeface="Symbol" panose="05050102010706020507" pitchFamily="18" charset="2"/>
              </a:rPr>
              <a:t>s1=-1</a:t>
            </a:r>
          </a:p>
          <a:p>
            <a:pPr lvl="1" eaLnBrk="1" hangingPunct="1"/>
            <a:r>
              <a:rPr lang="en-US" altLang="zh-CN">
                <a:sym typeface="Symbol" panose="05050102010706020507" pitchFamily="18" charset="2"/>
              </a:rPr>
              <a:t>y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≥0</a:t>
            </a:r>
            <a:r>
              <a:rPr lang="zh-CN" altLang="en-US">
                <a:sym typeface="Symbol" panose="05050102010706020507" pitchFamily="18" charset="2"/>
              </a:rPr>
              <a:t>时，</a:t>
            </a:r>
            <a:r>
              <a:rPr lang="en-US" altLang="zh-CN">
                <a:sym typeface="Symbol" panose="05050102010706020507" pitchFamily="18" charset="2"/>
              </a:rPr>
              <a:t>s2=1,</a:t>
            </a:r>
            <a:r>
              <a:rPr lang="zh-CN" altLang="en-US">
                <a:sym typeface="Symbol" panose="05050102010706020507" pitchFamily="18" charset="2"/>
              </a:rPr>
              <a:t>否则</a:t>
            </a:r>
            <a:r>
              <a:rPr lang="en-US" altLang="zh-CN">
                <a:sym typeface="Symbol" panose="05050102010706020507" pitchFamily="18" charset="2"/>
              </a:rPr>
              <a:t>s2=-1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grpSp>
        <p:nvGrpSpPr>
          <p:cNvPr id="27652" name="Group 46">
            <a:extLst>
              <a:ext uri="{FF2B5EF4-FFF2-40B4-BE49-F238E27FC236}">
                <a16:creationId xmlns:a16="http://schemas.microsoft.com/office/drawing/2014/main" id="{5141424F-A0BC-51FE-8DF5-E9303C75CA24}"/>
              </a:ext>
            </a:extLst>
          </p:cNvPr>
          <p:cNvGrpSpPr>
            <a:grpSpLocks/>
          </p:cNvGrpSpPr>
          <p:nvPr/>
        </p:nvGrpSpPr>
        <p:grpSpPr bwMode="auto">
          <a:xfrm>
            <a:off x="4908550" y="2636912"/>
            <a:ext cx="4200525" cy="3168650"/>
            <a:chOff x="2562" y="1752"/>
            <a:chExt cx="2646" cy="1996"/>
          </a:xfrm>
        </p:grpSpPr>
        <p:sp>
          <p:nvSpPr>
            <p:cNvPr id="27653" name="Text Box 7">
              <a:extLst>
                <a:ext uri="{FF2B5EF4-FFF2-40B4-BE49-F238E27FC236}">
                  <a16:creationId xmlns:a16="http://schemas.microsoft.com/office/drawing/2014/main" id="{1F84DD38-BAA0-8BA4-6896-94B258FDD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1752"/>
              <a:ext cx="17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y</a:t>
              </a:r>
              <a:endParaRPr lang="en-US" altLang="zh-CN" sz="2000" b="0"/>
            </a:p>
          </p:txBody>
        </p:sp>
        <p:sp>
          <p:nvSpPr>
            <p:cNvPr id="27654" name="Text Box 8">
              <a:extLst>
                <a:ext uri="{FF2B5EF4-FFF2-40B4-BE49-F238E27FC236}">
                  <a16:creationId xmlns:a16="http://schemas.microsoft.com/office/drawing/2014/main" id="{A3E03CE8-3C22-FEB7-7C16-6580B860F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" y="2683"/>
              <a:ext cx="239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x</a:t>
              </a:r>
              <a:endParaRPr lang="en-US" altLang="zh-CN" sz="2000" b="0"/>
            </a:p>
          </p:txBody>
        </p:sp>
        <p:sp>
          <p:nvSpPr>
            <p:cNvPr id="27655" name="Oval 10">
              <a:extLst>
                <a:ext uri="{FF2B5EF4-FFF2-40B4-BE49-F238E27FC236}">
                  <a16:creationId xmlns:a16="http://schemas.microsoft.com/office/drawing/2014/main" id="{4C6BAD25-AF36-EE61-92B7-080C656F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2822"/>
              <a:ext cx="31" cy="3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27656" name="Text Box 22">
              <a:extLst>
                <a:ext uri="{FF2B5EF4-FFF2-40B4-BE49-F238E27FC236}">
                  <a16:creationId xmlns:a16="http://schemas.microsoft.com/office/drawing/2014/main" id="{B7D38492-3FC0-2D42-BB78-6C595A537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277"/>
              <a:ext cx="589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i="1">
                  <a:latin typeface="Courier New" panose="02070309020205020404" pitchFamily="49" charset="0"/>
                </a:rPr>
                <a:t>x++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i="1">
                  <a:latin typeface="Courier New" panose="02070309020205020404" pitchFamily="49" charset="0"/>
                </a:rPr>
                <a:t>y++</a:t>
              </a:r>
              <a:endParaRPr lang="en-US" altLang="zh-CN" sz="2000" b="0">
                <a:latin typeface="Courier New" panose="02070309020205020404" pitchFamily="49" charset="0"/>
              </a:endParaRPr>
            </a:p>
          </p:txBody>
        </p:sp>
        <p:sp>
          <p:nvSpPr>
            <p:cNvPr id="27657" name="Text Box 24">
              <a:extLst>
                <a:ext uri="{FF2B5EF4-FFF2-40B4-BE49-F238E27FC236}">
                  <a16:creationId xmlns:a16="http://schemas.microsoft.com/office/drawing/2014/main" id="{C963B6A6-29F8-9797-B28A-C313C2477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5" y="2502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Courier New" panose="02070309020205020404" pitchFamily="49" charset="0"/>
                </a:rPr>
                <a:t>x</a:t>
              </a:r>
              <a:r>
                <a:rPr lang="zh-CN" altLang="en-US" sz="2000" b="0">
                  <a:latin typeface="Courier New" panose="02070309020205020404" pitchFamily="49" charset="0"/>
                </a:rPr>
                <a:t>增</a:t>
              </a:r>
              <a:r>
                <a:rPr lang="en-US" altLang="zh-CN" sz="20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658" name="Text Box 25">
              <a:extLst>
                <a:ext uri="{FF2B5EF4-FFF2-40B4-BE49-F238E27FC236}">
                  <a16:creationId xmlns:a16="http://schemas.microsoft.com/office/drawing/2014/main" id="{5CE9AACF-2667-F76A-A93F-84710B54C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3" y="2958"/>
              <a:ext cx="40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Courier New" panose="02070309020205020404" pitchFamily="49" charset="0"/>
                </a:rPr>
                <a:t>x</a:t>
              </a:r>
              <a:r>
                <a:rPr lang="zh-CN" altLang="en-US" sz="1800" b="0"/>
                <a:t>增</a:t>
              </a:r>
              <a:r>
                <a:rPr lang="en-US" altLang="zh-CN" sz="2000" b="0"/>
                <a:t>1</a:t>
              </a:r>
            </a:p>
          </p:txBody>
        </p:sp>
        <p:sp>
          <p:nvSpPr>
            <p:cNvPr id="27659" name="Text Box 29">
              <a:extLst>
                <a:ext uri="{FF2B5EF4-FFF2-40B4-BE49-F238E27FC236}">
                  <a16:creationId xmlns:a16="http://schemas.microsoft.com/office/drawing/2014/main" id="{0D3CE740-C9F4-88CD-51AF-58BAB8C11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2785"/>
              <a:ext cx="33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o</a:t>
              </a:r>
              <a:endParaRPr lang="en-US" altLang="zh-CN" sz="2000" b="0"/>
            </a:p>
          </p:txBody>
        </p:sp>
        <p:sp>
          <p:nvSpPr>
            <p:cNvPr id="27660" name="Line 30">
              <a:extLst>
                <a:ext uri="{FF2B5EF4-FFF2-40B4-BE49-F238E27FC236}">
                  <a16:creationId xmlns:a16="http://schemas.microsoft.com/office/drawing/2014/main" id="{AE9EC49A-4736-485A-1A01-484144C4C7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7" y="2315"/>
              <a:ext cx="1389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Text Box 33">
              <a:extLst>
                <a:ext uri="{FF2B5EF4-FFF2-40B4-BE49-F238E27FC236}">
                  <a16:creationId xmlns:a16="http://schemas.microsoft.com/office/drawing/2014/main" id="{531F5702-A332-61E3-72BF-45D321DEB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6" y="3255"/>
              <a:ext cx="60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/>
            </a:p>
          </p:txBody>
        </p:sp>
        <p:sp>
          <p:nvSpPr>
            <p:cNvPr id="27662" name="Line 34">
              <a:extLst>
                <a:ext uri="{FF2B5EF4-FFF2-40B4-BE49-F238E27FC236}">
                  <a16:creationId xmlns:a16="http://schemas.microsoft.com/office/drawing/2014/main" id="{9C8B1147-2ADF-309D-356F-85E290C76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242"/>
              <a:ext cx="1407" cy="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3" name="Oval 9">
              <a:extLst>
                <a:ext uri="{FF2B5EF4-FFF2-40B4-BE49-F238E27FC236}">
                  <a16:creationId xmlns:a16="http://schemas.microsoft.com/office/drawing/2014/main" id="{2519A42C-C5E5-9DB7-08CC-8EC3C9DE0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2242"/>
              <a:ext cx="1312" cy="12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27664" name="Line 5">
              <a:extLst>
                <a:ext uri="{FF2B5EF4-FFF2-40B4-BE49-F238E27FC236}">
                  <a16:creationId xmlns:a16="http://schemas.microsoft.com/office/drawing/2014/main" id="{F556ECC4-B0EF-5B5F-8E15-0CE03338E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825"/>
              <a:ext cx="2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6">
              <a:extLst>
                <a:ext uri="{FF2B5EF4-FFF2-40B4-BE49-F238E27FC236}">
                  <a16:creationId xmlns:a16="http://schemas.microsoft.com/office/drawing/2014/main" id="{463EB5FB-0042-3B7B-9CF7-0A9C1AF12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9" y="1854"/>
              <a:ext cx="1" cy="1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Text Box 35">
              <a:extLst>
                <a:ext uri="{FF2B5EF4-FFF2-40B4-BE49-F238E27FC236}">
                  <a16:creationId xmlns:a16="http://schemas.microsoft.com/office/drawing/2014/main" id="{4BA5E09A-765B-9DAF-C2A6-09D812731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386"/>
              <a:ext cx="589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i="1">
                  <a:latin typeface="Courier New" panose="02070309020205020404" pitchFamily="49" charset="0"/>
                </a:rPr>
                <a:t>x++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i="1">
                  <a:latin typeface="Courier New" panose="02070309020205020404" pitchFamily="49" charset="0"/>
                </a:rPr>
                <a:t>y++</a:t>
              </a:r>
              <a:endParaRPr lang="en-US" altLang="zh-CN" sz="2000" b="0">
                <a:latin typeface="Courier New" panose="02070309020205020404" pitchFamily="49" charset="0"/>
              </a:endParaRPr>
            </a:p>
          </p:txBody>
        </p:sp>
        <p:sp>
          <p:nvSpPr>
            <p:cNvPr id="27667" name="Text Box 36">
              <a:extLst>
                <a:ext uri="{FF2B5EF4-FFF2-40B4-BE49-F238E27FC236}">
                  <a16:creationId xmlns:a16="http://schemas.microsoft.com/office/drawing/2014/main" id="{E822EE52-BD0A-B181-7EC4-0A4DFA5D7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958"/>
              <a:ext cx="589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i="1">
                  <a:latin typeface="Courier New" panose="02070309020205020404" pitchFamily="49" charset="0"/>
                </a:rPr>
                <a:t>x++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i="1">
                  <a:latin typeface="Courier New" panose="02070309020205020404" pitchFamily="49" charset="0"/>
                </a:rPr>
                <a:t>y--</a:t>
              </a:r>
              <a:endParaRPr lang="en-US" altLang="zh-CN" sz="2000" b="0">
                <a:latin typeface="Courier New" panose="02070309020205020404" pitchFamily="49" charset="0"/>
              </a:endParaRPr>
            </a:p>
          </p:txBody>
        </p:sp>
        <p:sp>
          <p:nvSpPr>
            <p:cNvPr id="27668" name="Text Box 37">
              <a:extLst>
                <a:ext uri="{FF2B5EF4-FFF2-40B4-BE49-F238E27FC236}">
                  <a16:creationId xmlns:a16="http://schemas.microsoft.com/office/drawing/2014/main" id="{0D39BCAC-EB4C-9A5F-40B0-6D81CB573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2377"/>
              <a:ext cx="589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i="1">
                  <a:latin typeface="Courier New" panose="02070309020205020404" pitchFamily="49" charset="0"/>
                </a:rPr>
                <a:t>x--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i="1">
                  <a:latin typeface="Courier New" panose="02070309020205020404" pitchFamily="49" charset="0"/>
                </a:rPr>
                <a:t>y++</a:t>
              </a:r>
              <a:endParaRPr lang="en-US" altLang="zh-CN" sz="2000" b="0">
                <a:latin typeface="Courier New" panose="02070309020205020404" pitchFamily="49" charset="0"/>
              </a:endParaRPr>
            </a:p>
          </p:txBody>
        </p:sp>
        <p:sp>
          <p:nvSpPr>
            <p:cNvPr id="27669" name="Text Box 38">
              <a:extLst>
                <a:ext uri="{FF2B5EF4-FFF2-40B4-BE49-F238E27FC236}">
                  <a16:creationId xmlns:a16="http://schemas.microsoft.com/office/drawing/2014/main" id="{A63E22FE-CF1A-CA1A-69BA-34FD0C0BA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" y="2967"/>
              <a:ext cx="589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i="1">
                  <a:latin typeface="Courier New" panose="02070309020205020404" pitchFamily="49" charset="0"/>
                </a:rPr>
                <a:t>x--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i="1">
                  <a:latin typeface="Courier New" panose="02070309020205020404" pitchFamily="49" charset="0"/>
                </a:rPr>
                <a:t>y--</a:t>
              </a:r>
              <a:endParaRPr lang="en-US" altLang="zh-CN" sz="2000" b="0">
                <a:latin typeface="Courier New" panose="02070309020205020404" pitchFamily="49" charset="0"/>
              </a:endParaRPr>
            </a:p>
          </p:txBody>
        </p:sp>
        <p:sp>
          <p:nvSpPr>
            <p:cNvPr id="27670" name="Text Box 39">
              <a:extLst>
                <a:ext uri="{FF2B5EF4-FFF2-40B4-BE49-F238E27FC236}">
                  <a16:creationId xmlns:a16="http://schemas.microsoft.com/office/drawing/2014/main" id="{D72D0840-6147-4647-F3DF-66ABFFE54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" y="2024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Courier New" panose="02070309020205020404" pitchFamily="49" charset="0"/>
                </a:rPr>
                <a:t>y</a:t>
              </a:r>
              <a:r>
                <a:rPr lang="zh-CN" altLang="en-US" sz="2000" b="0">
                  <a:latin typeface="Courier New" panose="02070309020205020404" pitchFamily="49" charset="0"/>
                </a:rPr>
                <a:t>增</a:t>
              </a:r>
              <a:r>
                <a:rPr lang="en-US" altLang="zh-CN" sz="20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671" name="Text Box 40">
              <a:extLst>
                <a:ext uri="{FF2B5EF4-FFF2-40B4-BE49-F238E27FC236}">
                  <a16:creationId xmlns:a16="http://schemas.microsoft.com/office/drawing/2014/main" id="{9C81014C-D465-497C-4A86-6A7196E94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523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Courier New" panose="02070309020205020404" pitchFamily="49" charset="0"/>
                </a:rPr>
                <a:t>x</a:t>
              </a:r>
              <a:r>
                <a:rPr lang="zh-CN" altLang="en-US" sz="2000" b="0">
                  <a:latin typeface="Courier New" panose="02070309020205020404" pitchFamily="49" charset="0"/>
                </a:rPr>
                <a:t>减</a:t>
              </a:r>
              <a:r>
                <a:rPr lang="en-US" altLang="zh-CN" sz="20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672" name="Text Box 41">
              <a:extLst>
                <a:ext uri="{FF2B5EF4-FFF2-40B4-BE49-F238E27FC236}">
                  <a16:creationId xmlns:a16="http://schemas.microsoft.com/office/drawing/2014/main" id="{28202AD6-B917-5617-4D03-5C8BE953B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0" y="2024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Courier New" panose="02070309020205020404" pitchFamily="49" charset="0"/>
                </a:rPr>
                <a:t>y</a:t>
              </a:r>
              <a:r>
                <a:rPr lang="zh-CN" altLang="en-US" sz="2000" b="0">
                  <a:latin typeface="Courier New" panose="02070309020205020404" pitchFamily="49" charset="0"/>
                </a:rPr>
                <a:t>增</a:t>
              </a:r>
              <a:r>
                <a:rPr lang="en-US" altLang="zh-CN" sz="20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673" name="Text Box 42">
              <a:extLst>
                <a:ext uri="{FF2B5EF4-FFF2-40B4-BE49-F238E27FC236}">
                  <a16:creationId xmlns:a16="http://schemas.microsoft.com/office/drawing/2014/main" id="{0AE78B5A-77BC-DF50-31AF-F7C30EF8B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" y="3498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Courier New" panose="02070309020205020404" pitchFamily="49" charset="0"/>
                </a:rPr>
                <a:t>y</a:t>
              </a:r>
              <a:r>
                <a:rPr lang="zh-CN" altLang="en-US" sz="1800" b="0"/>
                <a:t>减</a:t>
              </a:r>
              <a:r>
                <a:rPr lang="en-US" altLang="zh-CN" sz="20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674" name="Text Box 43">
              <a:extLst>
                <a:ext uri="{FF2B5EF4-FFF2-40B4-BE49-F238E27FC236}">
                  <a16:creationId xmlns:a16="http://schemas.microsoft.com/office/drawing/2014/main" id="{7BF369B4-7034-D6B9-0905-2A97F5203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" y="2953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Courier New" panose="02070309020205020404" pitchFamily="49" charset="0"/>
                </a:rPr>
                <a:t>x</a:t>
              </a:r>
              <a:r>
                <a:rPr lang="zh-CN" altLang="en-US" sz="2000" b="0">
                  <a:latin typeface="Courier New" panose="02070309020205020404" pitchFamily="49" charset="0"/>
                </a:rPr>
                <a:t>减</a:t>
              </a:r>
              <a:r>
                <a:rPr lang="en-US" altLang="zh-CN" sz="20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675" name="Text Box 44">
              <a:extLst>
                <a:ext uri="{FF2B5EF4-FFF2-40B4-BE49-F238E27FC236}">
                  <a16:creationId xmlns:a16="http://schemas.microsoft.com/office/drawing/2014/main" id="{E76B6FD0-60C2-1620-96CC-EDFA54403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3498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Courier New" panose="02070309020205020404" pitchFamily="49" charset="0"/>
                </a:rPr>
                <a:t>y</a:t>
              </a:r>
              <a:r>
                <a:rPr lang="zh-CN" altLang="en-US" sz="1800" b="0"/>
                <a:t>减</a:t>
              </a:r>
              <a:r>
                <a:rPr lang="en-US" altLang="zh-CN" sz="2000" b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676" name="Text Box 45">
              <a:extLst>
                <a:ext uri="{FF2B5EF4-FFF2-40B4-BE49-F238E27FC236}">
                  <a16:creationId xmlns:a16="http://schemas.microsoft.com/office/drawing/2014/main" id="{2E5FBC46-0765-73BC-516C-9A90AA830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2795"/>
              <a:ext cx="816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i="1">
                  <a:latin typeface="Courier New" panose="02070309020205020404" pitchFamily="49" charset="0"/>
                </a:rPr>
                <a:t>(x0,y0)</a:t>
              </a:r>
              <a:endParaRPr lang="en-US" altLang="zh-CN" sz="2000" b="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AF54429-1510-D795-332D-DFBD5C8F60D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画线算法（</a:t>
            </a:r>
            <a:r>
              <a:rPr lang="en-US" altLang="zh-CN"/>
              <a:t>9/11</a:t>
            </a:r>
            <a:r>
              <a:rPr lang="zh-CN" altLang="en-US"/>
              <a:t>）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C7A2FE7-3CF9-7EE0-D85B-34F1498D064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i="1" u="sng">
                <a:solidFill>
                  <a:srgbClr val="0F550F"/>
                </a:solidFill>
              </a:rPr>
              <a:t>确定误差</a:t>
            </a:r>
            <a:r>
              <a:rPr lang="en-US" altLang="zh-CN" i="1" u="sng">
                <a:solidFill>
                  <a:srgbClr val="0F550F"/>
                </a:solidFill>
              </a:rPr>
              <a:t>e</a:t>
            </a:r>
            <a:r>
              <a:rPr lang="zh-CN" altLang="en-US" i="1" u="sng">
                <a:solidFill>
                  <a:srgbClr val="0F550F"/>
                </a:solidFill>
              </a:rPr>
              <a:t>的计算方法，并根据</a:t>
            </a:r>
            <a:r>
              <a:rPr lang="en-US" altLang="zh-CN" i="1" u="sng">
                <a:solidFill>
                  <a:srgbClr val="0F550F"/>
                </a:solidFill>
              </a:rPr>
              <a:t>e</a:t>
            </a:r>
            <a:r>
              <a:rPr lang="zh-CN" altLang="en-US" i="1" u="sng">
                <a:solidFill>
                  <a:srgbClr val="0F550F"/>
                </a:solidFill>
              </a:rPr>
              <a:t>确定在非最大位移方向上如何走步</a:t>
            </a:r>
          </a:p>
          <a:p>
            <a:pPr eaLnBrk="1" hangingPunct="1"/>
            <a:r>
              <a:rPr lang="zh-CN" altLang="en-US"/>
              <a:t>误差初值的计算</a:t>
            </a:r>
          </a:p>
          <a:p>
            <a:pPr lvl="1" eaLnBrk="1" hangingPunct="1"/>
            <a:r>
              <a:rPr lang="en-US" altLang="zh-CN"/>
              <a:t>|k|&lt;1</a:t>
            </a:r>
            <a:r>
              <a:rPr lang="zh-CN" altLang="en-US"/>
              <a:t>时， </a:t>
            </a:r>
            <a:r>
              <a:rPr lang="en-US" altLang="zh-CN"/>
              <a:t>e=2|</a:t>
            </a:r>
            <a:r>
              <a:rPr lang="en-US" altLang="zh-CN">
                <a:sym typeface="Symbol" panose="05050102010706020507" pitchFamily="18" charset="2"/>
              </a:rPr>
              <a:t>y| - |x|</a:t>
            </a:r>
            <a:endParaRPr lang="en-US" altLang="zh-CN"/>
          </a:p>
          <a:p>
            <a:pPr lvl="1" eaLnBrk="1" hangingPunct="1"/>
            <a:r>
              <a:rPr lang="en-US" altLang="zh-CN"/>
              <a:t>|k|&gt;1</a:t>
            </a:r>
            <a:r>
              <a:rPr lang="zh-CN" altLang="en-US"/>
              <a:t>时， </a:t>
            </a:r>
            <a:r>
              <a:rPr lang="en-US" altLang="zh-CN"/>
              <a:t>e=2|</a:t>
            </a:r>
            <a:r>
              <a:rPr lang="en-US" altLang="zh-CN">
                <a:sym typeface="Symbol" panose="05050102010706020507" pitchFamily="18" charset="2"/>
              </a:rPr>
              <a:t>x| - |y|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A7C7C79-B7E1-DC48-1E09-78EB0B05920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画线算法（</a:t>
            </a:r>
            <a:r>
              <a:rPr lang="en-US" altLang="zh-CN"/>
              <a:t>10/11</a:t>
            </a:r>
            <a:r>
              <a:rPr lang="zh-CN" altLang="en-US"/>
              <a:t>）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145838F-3240-CB31-A3AB-6C0C780FF5E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i="1" u="sng">
                <a:solidFill>
                  <a:srgbClr val="0F550F"/>
                </a:solidFill>
              </a:rPr>
              <a:t>确定误差</a:t>
            </a:r>
            <a:r>
              <a:rPr lang="en-US" altLang="zh-CN" i="1" u="sng">
                <a:solidFill>
                  <a:srgbClr val="0F550F"/>
                </a:solidFill>
              </a:rPr>
              <a:t>e</a:t>
            </a:r>
            <a:r>
              <a:rPr lang="zh-CN" altLang="en-US" i="1" u="sng">
                <a:solidFill>
                  <a:srgbClr val="0F550F"/>
                </a:solidFill>
              </a:rPr>
              <a:t>的计算方法，并根据</a:t>
            </a:r>
            <a:r>
              <a:rPr lang="en-US" altLang="zh-CN" i="1" u="sng">
                <a:solidFill>
                  <a:srgbClr val="0F550F"/>
                </a:solidFill>
              </a:rPr>
              <a:t>e</a:t>
            </a:r>
            <a:r>
              <a:rPr lang="zh-CN" altLang="en-US" i="1" u="sng">
                <a:solidFill>
                  <a:srgbClr val="0F550F"/>
                </a:solidFill>
              </a:rPr>
              <a:t>确定在非最大位移方向上如何走步</a:t>
            </a:r>
          </a:p>
          <a:p>
            <a:pPr lvl="1" eaLnBrk="1" hangingPunct="1"/>
            <a:r>
              <a:rPr lang="en-US" altLang="zh-CN"/>
              <a:t>e&lt;0,</a:t>
            </a:r>
            <a:r>
              <a:rPr lang="zh-CN" altLang="en-US"/>
              <a:t>不走步</a:t>
            </a:r>
          </a:p>
          <a:p>
            <a:pPr lvl="2" eaLnBrk="1" hangingPunct="1"/>
            <a:r>
              <a:rPr lang="en-US" altLang="zh-CN"/>
              <a:t>|k|&lt;1</a:t>
            </a:r>
            <a:r>
              <a:rPr lang="zh-CN" altLang="en-US"/>
              <a:t>时， </a:t>
            </a:r>
            <a:r>
              <a:rPr lang="en-US" altLang="zh-CN"/>
              <a:t>x=x+s1, e=e+2|</a:t>
            </a:r>
            <a:r>
              <a:rPr lang="en-US" altLang="zh-CN">
                <a:sym typeface="Symbol" panose="05050102010706020507" pitchFamily="18" charset="2"/>
              </a:rPr>
              <a:t>y| </a:t>
            </a:r>
          </a:p>
          <a:p>
            <a:pPr lvl="2" eaLnBrk="1" hangingPunct="1"/>
            <a:r>
              <a:rPr lang="en-US" altLang="zh-CN"/>
              <a:t>|k|&gt;1</a:t>
            </a:r>
            <a:r>
              <a:rPr lang="zh-CN" altLang="en-US"/>
              <a:t>时， </a:t>
            </a:r>
            <a:r>
              <a:rPr lang="en-US" altLang="zh-CN"/>
              <a:t>y=y+s2, e=e+2|</a:t>
            </a:r>
            <a:r>
              <a:rPr lang="en-US" altLang="zh-CN">
                <a:sym typeface="Symbol" panose="05050102010706020507" pitchFamily="18" charset="2"/>
              </a:rPr>
              <a:t>x| </a:t>
            </a:r>
            <a:endParaRPr lang="en-US" altLang="zh-CN"/>
          </a:p>
          <a:p>
            <a:pPr lvl="1" eaLnBrk="1" hangingPunct="1"/>
            <a:r>
              <a:rPr lang="en-US" altLang="zh-CN"/>
              <a:t>e</a:t>
            </a:r>
            <a:r>
              <a:rPr lang="en-US" altLang="zh-CN" sz="2400"/>
              <a:t>≥</a:t>
            </a:r>
            <a:r>
              <a:rPr lang="en-US" altLang="zh-CN"/>
              <a:t>0,</a:t>
            </a:r>
            <a:r>
              <a:rPr lang="zh-CN" altLang="en-US"/>
              <a:t>走步</a:t>
            </a:r>
          </a:p>
          <a:p>
            <a:pPr lvl="2" eaLnBrk="1" hangingPunct="1"/>
            <a:r>
              <a:rPr lang="en-US" altLang="zh-CN"/>
              <a:t>|k|&lt;1</a:t>
            </a:r>
            <a:r>
              <a:rPr lang="zh-CN" altLang="en-US"/>
              <a:t>时， </a:t>
            </a:r>
            <a:r>
              <a:rPr lang="en-US" altLang="zh-CN"/>
              <a:t>x=x+s1, y=y+s2, e=e+2|</a:t>
            </a:r>
            <a:r>
              <a:rPr lang="en-US" altLang="zh-CN">
                <a:sym typeface="Symbol" panose="05050102010706020507" pitchFamily="18" charset="2"/>
              </a:rPr>
              <a:t>y|-</a:t>
            </a:r>
            <a:r>
              <a:rPr lang="en-US" altLang="zh-CN"/>
              <a:t>2|</a:t>
            </a:r>
            <a:r>
              <a:rPr lang="en-US" altLang="zh-CN">
                <a:sym typeface="Symbol" panose="05050102010706020507" pitchFamily="18" charset="2"/>
              </a:rPr>
              <a:t>x| </a:t>
            </a:r>
          </a:p>
          <a:p>
            <a:pPr lvl="2" eaLnBrk="1" hangingPunct="1"/>
            <a:r>
              <a:rPr lang="en-US" altLang="zh-CN"/>
              <a:t>|k|&gt;1</a:t>
            </a:r>
            <a:r>
              <a:rPr lang="zh-CN" altLang="en-US"/>
              <a:t>时， </a:t>
            </a:r>
            <a:r>
              <a:rPr lang="en-US" altLang="zh-CN"/>
              <a:t>y=y+s2, x=x+s1, e=e+2|</a:t>
            </a:r>
            <a:r>
              <a:rPr lang="en-US" altLang="zh-CN">
                <a:sym typeface="Symbol" panose="05050102010706020507" pitchFamily="18" charset="2"/>
              </a:rPr>
              <a:t>x|-</a:t>
            </a:r>
            <a:r>
              <a:rPr lang="en-US" altLang="zh-CN"/>
              <a:t>2|</a:t>
            </a:r>
            <a:r>
              <a:rPr lang="en-US" altLang="zh-CN">
                <a:sym typeface="Symbol" panose="05050102010706020507" pitchFamily="18" charset="2"/>
              </a:rPr>
              <a:t>y|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4560CC5-E07C-617A-A37A-1CCF68DD8F1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画线算法（</a:t>
            </a:r>
            <a:r>
              <a:rPr lang="en-US" altLang="zh-CN"/>
              <a:t>11/11</a:t>
            </a:r>
            <a:r>
              <a:rPr lang="zh-CN" altLang="en-US"/>
              <a:t>）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A9A946A-DD3C-90BD-19A1-BBA7EA989B8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优点</a:t>
            </a:r>
          </a:p>
          <a:p>
            <a:pPr lvl="1" eaLnBrk="1" hangingPunct="1"/>
            <a:r>
              <a:rPr lang="zh-CN" altLang="en-US"/>
              <a:t>整数运算，速度快</a:t>
            </a:r>
          </a:p>
          <a:p>
            <a:pPr lvl="1" eaLnBrk="1" hangingPunct="1"/>
            <a:r>
              <a:rPr lang="zh-CN" altLang="en-US"/>
              <a:t>精度高</a:t>
            </a:r>
          </a:p>
          <a:p>
            <a:pPr lvl="1" eaLnBrk="1" hangingPunct="1"/>
            <a:r>
              <a:rPr lang="zh-CN" altLang="en-US"/>
              <a:t>乘</a:t>
            </a:r>
            <a:r>
              <a:rPr lang="en-US" altLang="zh-CN"/>
              <a:t>2</a:t>
            </a:r>
            <a:r>
              <a:rPr lang="zh-CN" altLang="en-US"/>
              <a:t>运算可用移位实现，适于硬件实现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2FD02D7-A8A3-51C8-D1FE-9354BB108F1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圆弧的扫描转换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8EF3A9E-E674-C29D-55DF-6C74FFCEFA3A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79388" y="2060575"/>
            <a:ext cx="5484812" cy="2881313"/>
          </a:xfrm>
        </p:spPr>
        <p:txBody>
          <a:bodyPr/>
          <a:lstStyle/>
          <a:p>
            <a:pPr algn="just" eaLnBrk="1" hangingPunct="1"/>
            <a:r>
              <a:rPr lang="zh-CN" altLang="en-US" sz="2800" i="1" u="sng">
                <a:solidFill>
                  <a:srgbClr val="0F550F"/>
                </a:solidFill>
              </a:rPr>
              <a:t>圆的八对称性</a:t>
            </a:r>
          </a:p>
          <a:p>
            <a:pPr lvl="1" algn="just" eaLnBrk="1" hangingPunct="1"/>
            <a:r>
              <a:rPr lang="zh-CN" altLang="en-US" sz="2400"/>
              <a:t>只考虑第二个八分圆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800"/>
          </a:p>
          <a:p>
            <a:pPr algn="just" eaLnBrk="1" hangingPunct="1"/>
            <a:r>
              <a:rPr lang="zh-CN" altLang="en-US" sz="2800"/>
              <a:t>假设圆心在原点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</a:t>
            </a:r>
            <a:r>
              <a:rPr lang="en-US" altLang="zh-CN" sz="2800"/>
              <a:t>x</a:t>
            </a:r>
            <a:r>
              <a:rPr lang="en-US" altLang="zh-CN" sz="2800" baseline="30000"/>
              <a:t>2</a:t>
            </a:r>
            <a:r>
              <a:rPr lang="en-US" altLang="zh-CN" sz="2800"/>
              <a:t>+y</a:t>
            </a:r>
            <a:r>
              <a:rPr lang="en-US" altLang="zh-CN" sz="2800" baseline="30000"/>
              <a:t>2</a:t>
            </a:r>
            <a:r>
              <a:rPr lang="en-US" altLang="zh-CN" sz="2800"/>
              <a:t>=R</a:t>
            </a:r>
            <a:r>
              <a:rPr lang="en-US" altLang="zh-CN" sz="2800" baseline="30000"/>
              <a:t>2</a:t>
            </a:r>
            <a:r>
              <a:rPr lang="en-US" altLang="zh-CN" sz="2800"/>
              <a:t> </a:t>
            </a:r>
          </a:p>
        </p:txBody>
      </p:sp>
      <p:grpSp>
        <p:nvGrpSpPr>
          <p:cNvPr id="31748" name="Group 6">
            <a:extLst>
              <a:ext uri="{FF2B5EF4-FFF2-40B4-BE49-F238E27FC236}">
                <a16:creationId xmlns:a16="http://schemas.microsoft.com/office/drawing/2014/main" id="{1A33962F-B08A-AF24-3437-FD6C216703D8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852738"/>
            <a:ext cx="4200525" cy="2924175"/>
            <a:chOff x="3124" y="2061"/>
            <a:chExt cx="3169" cy="2277"/>
          </a:xfrm>
        </p:grpSpPr>
        <p:sp>
          <p:nvSpPr>
            <p:cNvPr id="31749" name="Line 7">
              <a:extLst>
                <a:ext uri="{FF2B5EF4-FFF2-40B4-BE49-F238E27FC236}">
                  <a16:creationId xmlns:a16="http://schemas.microsoft.com/office/drawing/2014/main" id="{AD8C288A-065E-4769-3749-03134C99B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3356"/>
              <a:ext cx="27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" name="Line 8">
              <a:extLst>
                <a:ext uri="{FF2B5EF4-FFF2-40B4-BE49-F238E27FC236}">
                  <a16:creationId xmlns:a16="http://schemas.microsoft.com/office/drawing/2014/main" id="{42E51D18-A62F-6F28-4C67-EA14D3D5E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8" y="2184"/>
              <a:ext cx="1" cy="2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" name="Text Box 9">
              <a:extLst>
                <a:ext uri="{FF2B5EF4-FFF2-40B4-BE49-F238E27FC236}">
                  <a16:creationId xmlns:a16="http://schemas.microsoft.com/office/drawing/2014/main" id="{555108EC-CC78-38F5-A989-AA447EA8C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2061"/>
              <a:ext cx="21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y</a:t>
              </a:r>
              <a:endParaRPr lang="en-US" altLang="zh-CN" sz="2000" b="0"/>
            </a:p>
          </p:txBody>
        </p:sp>
        <p:sp>
          <p:nvSpPr>
            <p:cNvPr id="31752" name="Text Box 10">
              <a:extLst>
                <a:ext uri="{FF2B5EF4-FFF2-40B4-BE49-F238E27FC236}">
                  <a16:creationId xmlns:a16="http://schemas.microsoft.com/office/drawing/2014/main" id="{A7C1EA8B-E945-3ADA-E604-5CB9E72F9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" y="3185"/>
              <a:ext cx="286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x</a:t>
              </a:r>
              <a:endParaRPr lang="en-US" altLang="zh-CN" sz="2000" b="0"/>
            </a:p>
          </p:txBody>
        </p:sp>
        <p:sp>
          <p:nvSpPr>
            <p:cNvPr id="31753" name="Oval 11">
              <a:extLst>
                <a:ext uri="{FF2B5EF4-FFF2-40B4-BE49-F238E27FC236}">
                  <a16:creationId xmlns:a16="http://schemas.microsoft.com/office/drawing/2014/main" id="{F9D1BF21-1DED-75DB-1580-0F9D3ADCD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652"/>
              <a:ext cx="1571" cy="15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31754" name="Oval 12">
              <a:extLst>
                <a:ext uri="{FF2B5EF4-FFF2-40B4-BE49-F238E27FC236}">
                  <a16:creationId xmlns:a16="http://schemas.microsoft.com/office/drawing/2014/main" id="{EC9EDAFE-EE26-8813-0C5E-94FE5BC98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" y="3352"/>
              <a:ext cx="37" cy="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31755" name="Oval 13">
              <a:extLst>
                <a:ext uri="{FF2B5EF4-FFF2-40B4-BE49-F238E27FC236}">
                  <a16:creationId xmlns:a16="http://schemas.microsoft.com/office/drawing/2014/main" id="{57C1B7A5-143E-5DC2-8142-5DB66D331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614"/>
              <a:ext cx="39" cy="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31756" name="Oval 14">
              <a:extLst>
                <a:ext uri="{FF2B5EF4-FFF2-40B4-BE49-F238E27FC236}">
                  <a16:creationId xmlns:a16="http://schemas.microsoft.com/office/drawing/2014/main" id="{00574CF1-8115-A833-EBBE-4CD7193D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4139"/>
              <a:ext cx="39" cy="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31757" name="Oval 15">
              <a:extLst>
                <a:ext uri="{FF2B5EF4-FFF2-40B4-BE49-F238E27FC236}">
                  <a16:creationId xmlns:a16="http://schemas.microsoft.com/office/drawing/2014/main" id="{432E66FD-05E5-E105-3DA6-8B74441B7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" y="4100"/>
              <a:ext cx="39" cy="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31758" name="Oval 16">
              <a:extLst>
                <a:ext uri="{FF2B5EF4-FFF2-40B4-BE49-F238E27FC236}">
                  <a16:creationId xmlns:a16="http://schemas.microsoft.com/office/drawing/2014/main" id="{0C77D5AD-8927-88E4-09F3-38262D2BC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4096"/>
              <a:ext cx="37" cy="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31759" name="Oval 17">
              <a:extLst>
                <a:ext uri="{FF2B5EF4-FFF2-40B4-BE49-F238E27FC236}">
                  <a16:creationId xmlns:a16="http://schemas.microsoft.com/office/drawing/2014/main" id="{9A8FF000-AF3D-5065-516A-EED9191A1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2646"/>
              <a:ext cx="38" cy="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31760" name="Oval 18">
              <a:extLst>
                <a:ext uri="{FF2B5EF4-FFF2-40B4-BE49-F238E27FC236}">
                  <a16:creationId xmlns:a16="http://schemas.microsoft.com/office/drawing/2014/main" id="{EB4EFB47-38E6-6CC8-B9DB-566B844F8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2654"/>
              <a:ext cx="39" cy="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31761" name="Oval 19">
              <a:extLst>
                <a:ext uri="{FF2B5EF4-FFF2-40B4-BE49-F238E27FC236}">
                  <a16:creationId xmlns:a16="http://schemas.microsoft.com/office/drawing/2014/main" id="{A3E806C2-567D-BB6E-4E1E-265B3E940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" y="3561"/>
              <a:ext cx="39" cy="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31762" name="Oval 20">
              <a:extLst>
                <a:ext uri="{FF2B5EF4-FFF2-40B4-BE49-F238E27FC236}">
                  <a16:creationId xmlns:a16="http://schemas.microsoft.com/office/drawing/2014/main" id="{35AB65E4-72B7-2F66-6A53-CC0D34C28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3" y="3152"/>
              <a:ext cx="40" cy="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31763" name="Oval 21">
              <a:extLst>
                <a:ext uri="{FF2B5EF4-FFF2-40B4-BE49-F238E27FC236}">
                  <a16:creationId xmlns:a16="http://schemas.microsoft.com/office/drawing/2014/main" id="{1A514C10-DC5E-219F-2E2F-E4271A600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3140"/>
              <a:ext cx="39" cy="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31764" name="Oval 22">
              <a:extLst>
                <a:ext uri="{FF2B5EF4-FFF2-40B4-BE49-F238E27FC236}">
                  <a16:creationId xmlns:a16="http://schemas.microsoft.com/office/drawing/2014/main" id="{EBDAED63-8AD9-203B-9999-CBCE3FD94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3591"/>
              <a:ext cx="38" cy="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31765" name="Text Box 23">
              <a:extLst>
                <a:ext uri="{FF2B5EF4-FFF2-40B4-BE49-F238E27FC236}">
                  <a16:creationId xmlns:a16="http://schemas.microsoft.com/office/drawing/2014/main" id="{A1854EBA-A081-C5B6-C84C-192E084A2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" y="2468"/>
              <a:ext cx="5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(-</a:t>
              </a:r>
              <a:r>
                <a:rPr lang="en-US" altLang="zh-CN" sz="2000" b="0" i="1">
                  <a:latin typeface="Times New Roman" panose="02020603050405020304" pitchFamily="18" charset="0"/>
                </a:rPr>
                <a:t>x,y</a:t>
              </a:r>
              <a:r>
                <a:rPr lang="en-US" altLang="zh-CN" sz="2000" b="0">
                  <a:latin typeface="Times New Roman" panose="02020603050405020304" pitchFamily="18" charset="0"/>
                </a:rPr>
                <a:t>)</a:t>
              </a:r>
              <a:endParaRPr lang="en-US" altLang="zh-CN" sz="2000" b="0"/>
            </a:p>
          </p:txBody>
        </p:sp>
        <p:sp>
          <p:nvSpPr>
            <p:cNvPr id="31766" name="Text Box 24">
              <a:extLst>
                <a:ext uri="{FF2B5EF4-FFF2-40B4-BE49-F238E27FC236}">
                  <a16:creationId xmlns:a16="http://schemas.microsoft.com/office/drawing/2014/main" id="{D2B76D27-B697-9F78-6DAF-385E10126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2530"/>
              <a:ext cx="36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(</a:t>
              </a:r>
              <a:r>
                <a:rPr lang="en-US" altLang="zh-CN" sz="2000" b="0" i="1">
                  <a:latin typeface="Times New Roman" panose="02020603050405020304" pitchFamily="18" charset="0"/>
                </a:rPr>
                <a:t>x,y</a:t>
              </a:r>
              <a:r>
                <a:rPr lang="en-US" altLang="zh-CN" sz="2000" b="0">
                  <a:latin typeface="Times New Roman" panose="02020603050405020304" pitchFamily="18" charset="0"/>
                </a:rPr>
                <a:t>)</a:t>
              </a:r>
              <a:endParaRPr lang="en-US" altLang="zh-CN" sz="2000" b="0"/>
            </a:p>
          </p:txBody>
        </p:sp>
        <p:sp>
          <p:nvSpPr>
            <p:cNvPr id="31767" name="Text Box 25">
              <a:extLst>
                <a:ext uri="{FF2B5EF4-FFF2-40B4-BE49-F238E27FC236}">
                  <a16:creationId xmlns:a16="http://schemas.microsoft.com/office/drawing/2014/main" id="{67E14FF9-F991-4EF1-6486-918391A3A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0" y="2917"/>
              <a:ext cx="40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(-</a:t>
              </a:r>
              <a:r>
                <a:rPr lang="en-US" altLang="zh-CN" sz="2000" b="0" i="1">
                  <a:latin typeface="Times New Roman" panose="02020603050405020304" pitchFamily="18" charset="0"/>
                </a:rPr>
                <a:t>y,x</a:t>
              </a:r>
              <a:r>
                <a:rPr lang="en-US" altLang="zh-CN" sz="2000" b="0">
                  <a:latin typeface="Times New Roman" panose="02020603050405020304" pitchFamily="18" charset="0"/>
                </a:rPr>
                <a:t>)</a:t>
              </a:r>
              <a:endParaRPr lang="en-US" altLang="zh-CN" sz="2000" b="0"/>
            </a:p>
          </p:txBody>
        </p:sp>
        <p:sp>
          <p:nvSpPr>
            <p:cNvPr id="31768" name="Text Box 26">
              <a:extLst>
                <a:ext uri="{FF2B5EF4-FFF2-40B4-BE49-F238E27FC236}">
                  <a16:creationId xmlns:a16="http://schemas.microsoft.com/office/drawing/2014/main" id="{5D27FE3E-83F9-D377-6EB2-AC3DEC7FC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" y="2966"/>
              <a:ext cx="36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(</a:t>
              </a:r>
              <a:r>
                <a:rPr lang="en-US" altLang="zh-CN" sz="2000" b="0" i="1">
                  <a:latin typeface="Times New Roman" panose="02020603050405020304" pitchFamily="18" charset="0"/>
                </a:rPr>
                <a:t>y,x</a:t>
              </a:r>
              <a:r>
                <a:rPr lang="en-US" altLang="zh-CN" sz="2000" b="0">
                  <a:latin typeface="Times New Roman" panose="02020603050405020304" pitchFamily="18" charset="0"/>
                </a:rPr>
                <a:t>)</a:t>
              </a:r>
              <a:endParaRPr lang="en-US" altLang="zh-CN" sz="2000" b="0"/>
            </a:p>
          </p:txBody>
        </p:sp>
        <p:sp>
          <p:nvSpPr>
            <p:cNvPr id="31769" name="Text Box 27">
              <a:extLst>
                <a:ext uri="{FF2B5EF4-FFF2-40B4-BE49-F238E27FC236}">
                  <a16:creationId xmlns:a16="http://schemas.microsoft.com/office/drawing/2014/main" id="{A77D8070-706C-6C4E-31CE-D29CF449C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9" y="3516"/>
              <a:ext cx="483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(</a:t>
              </a:r>
              <a:r>
                <a:rPr lang="en-US" altLang="zh-CN" sz="2000" b="0" i="1">
                  <a:latin typeface="Times New Roman" panose="02020603050405020304" pitchFamily="18" charset="0"/>
                </a:rPr>
                <a:t>y,-x</a:t>
              </a:r>
              <a:r>
                <a:rPr lang="en-US" altLang="zh-CN" sz="2000" b="0">
                  <a:latin typeface="Times New Roman" panose="02020603050405020304" pitchFamily="18" charset="0"/>
                </a:rPr>
                <a:t>)</a:t>
              </a:r>
              <a:endParaRPr lang="en-US" altLang="zh-CN" sz="2000" b="0"/>
            </a:p>
          </p:txBody>
        </p:sp>
        <p:sp>
          <p:nvSpPr>
            <p:cNvPr id="31770" name="Text Box 28">
              <a:extLst>
                <a:ext uri="{FF2B5EF4-FFF2-40B4-BE49-F238E27FC236}">
                  <a16:creationId xmlns:a16="http://schemas.microsoft.com/office/drawing/2014/main" id="{5CEE7EBE-AA01-D7A1-6C51-20904C3DE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3397"/>
              <a:ext cx="527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(-</a:t>
              </a:r>
              <a:r>
                <a:rPr lang="en-US" altLang="zh-CN" sz="2000" b="0" i="1">
                  <a:latin typeface="Times New Roman" panose="02020603050405020304" pitchFamily="18" charset="0"/>
                </a:rPr>
                <a:t>y,-x</a:t>
              </a:r>
              <a:r>
                <a:rPr lang="en-US" altLang="zh-CN" sz="2000" b="0">
                  <a:latin typeface="Times New Roman" panose="02020603050405020304" pitchFamily="18" charset="0"/>
                </a:rPr>
                <a:t>)</a:t>
              </a:r>
              <a:endParaRPr lang="en-US" altLang="zh-CN" sz="2000" b="0"/>
            </a:p>
          </p:txBody>
        </p:sp>
        <p:sp>
          <p:nvSpPr>
            <p:cNvPr id="31771" name="Text Box 29">
              <a:extLst>
                <a:ext uri="{FF2B5EF4-FFF2-40B4-BE49-F238E27FC236}">
                  <a16:creationId xmlns:a16="http://schemas.microsoft.com/office/drawing/2014/main" id="{9BEF73FD-0ED5-213C-FCEE-92EF3466C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" y="4026"/>
              <a:ext cx="48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(-</a:t>
              </a:r>
              <a:r>
                <a:rPr lang="en-US" altLang="zh-CN" sz="2000" b="0" i="1">
                  <a:latin typeface="Times New Roman" panose="02020603050405020304" pitchFamily="18" charset="0"/>
                </a:rPr>
                <a:t>x,-y</a:t>
              </a:r>
              <a:r>
                <a:rPr lang="en-US" altLang="zh-CN" sz="2000" b="0">
                  <a:latin typeface="Times New Roman" panose="02020603050405020304" pitchFamily="18" charset="0"/>
                </a:rPr>
                <a:t>)</a:t>
              </a:r>
              <a:endParaRPr lang="en-US" altLang="zh-CN" sz="2000" b="0"/>
            </a:p>
          </p:txBody>
        </p:sp>
        <p:sp>
          <p:nvSpPr>
            <p:cNvPr id="31772" name="Text Box 30">
              <a:extLst>
                <a:ext uri="{FF2B5EF4-FFF2-40B4-BE49-F238E27FC236}">
                  <a16:creationId xmlns:a16="http://schemas.microsoft.com/office/drawing/2014/main" id="{D687FE51-5E32-0D3A-9A39-06F6E4DA8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" y="4026"/>
              <a:ext cx="48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(</a:t>
              </a:r>
              <a:r>
                <a:rPr lang="en-US" altLang="zh-CN" sz="2000" b="0" i="1">
                  <a:latin typeface="Times New Roman" panose="02020603050405020304" pitchFamily="18" charset="0"/>
                </a:rPr>
                <a:t>x,-y</a:t>
              </a:r>
              <a:r>
                <a:rPr lang="en-US" altLang="zh-CN" sz="2000" b="0">
                  <a:latin typeface="Times New Roman" panose="02020603050405020304" pitchFamily="18" charset="0"/>
                </a:rPr>
                <a:t>)</a:t>
              </a:r>
              <a:endParaRPr lang="en-US" altLang="zh-CN" sz="2000" b="0"/>
            </a:p>
          </p:txBody>
        </p:sp>
        <p:sp>
          <p:nvSpPr>
            <p:cNvPr id="31773" name="Text Box 31">
              <a:extLst>
                <a:ext uri="{FF2B5EF4-FFF2-40B4-BE49-F238E27FC236}">
                  <a16:creationId xmlns:a16="http://schemas.microsoft.com/office/drawing/2014/main" id="{834755D9-7CF7-C34D-8099-B82E3397A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" y="3307"/>
              <a:ext cx="395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o</a:t>
              </a:r>
              <a:endParaRPr lang="en-US" altLang="zh-CN" sz="2000" b="0"/>
            </a:p>
          </p:txBody>
        </p:sp>
        <p:sp>
          <p:nvSpPr>
            <p:cNvPr id="31774" name="Line 32">
              <a:extLst>
                <a:ext uri="{FF2B5EF4-FFF2-40B4-BE49-F238E27FC236}">
                  <a16:creationId xmlns:a16="http://schemas.microsoft.com/office/drawing/2014/main" id="{A743AAC6-91D1-293D-EB1E-9F83D22F2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8" y="2887"/>
              <a:ext cx="604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Oval 33">
              <a:extLst>
                <a:ext uri="{FF2B5EF4-FFF2-40B4-BE49-F238E27FC236}">
                  <a16:creationId xmlns:a16="http://schemas.microsoft.com/office/drawing/2014/main" id="{2AA2C931-158C-FCF6-AFFD-DCD6694CB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869"/>
              <a:ext cx="37" cy="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31776" name="Text Box 34">
              <a:extLst>
                <a:ext uri="{FF2B5EF4-FFF2-40B4-BE49-F238E27FC236}">
                  <a16:creationId xmlns:a16="http://schemas.microsoft.com/office/drawing/2014/main" id="{8EC95323-C4D9-90C9-3982-F2DFBD284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" y="2971"/>
              <a:ext cx="18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1777" name="Text Box 35">
              <a:extLst>
                <a:ext uri="{FF2B5EF4-FFF2-40B4-BE49-F238E27FC236}">
                  <a16:creationId xmlns:a16="http://schemas.microsoft.com/office/drawing/2014/main" id="{563F6F28-8150-AB32-174B-5CC2791D9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4" y="3875"/>
              <a:ext cx="72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/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DAAB512-3EFD-E117-A11C-BBA91ECE31A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圆弧的扫描转换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7A8CCE6-56A9-6EDB-48C3-8E6FFE38AB1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i="1" u="sng">
                <a:solidFill>
                  <a:srgbClr val="0F550F"/>
                </a:solidFill>
              </a:rPr>
              <a:t>两种直接离散生成方法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离散点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开方运算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离散角度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三角函数运算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i="1" u="sng">
                <a:solidFill>
                  <a:srgbClr val="0F550F"/>
                </a:solidFill>
              </a:rPr>
              <a:t>缺点</a:t>
            </a:r>
            <a:r>
              <a:rPr lang="zh-CN" altLang="en-US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计算量大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所画像素位置间的间距不一致 </a:t>
            </a: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07BD8524-6989-0A00-E1F1-0E0444D53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32773" name="Object 4">
            <a:extLst>
              <a:ext uri="{FF2B5EF4-FFF2-40B4-BE49-F238E27FC236}">
                <a16:creationId xmlns:a16="http://schemas.microsoft.com/office/drawing/2014/main" id="{8C70D445-9CF8-8FDE-933C-9DE64C0A3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667000"/>
          <a:ext cx="33131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62100" imgH="292100" progId="Equation.3">
                  <p:embed/>
                </p:oleObj>
              </mc:Choice>
              <mc:Fallback>
                <p:oleObj name="公式" r:id="rId2" imgW="15621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667000"/>
                        <a:ext cx="331311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7">
            <a:extLst>
              <a:ext uri="{FF2B5EF4-FFF2-40B4-BE49-F238E27FC236}">
                <a16:creationId xmlns:a16="http://schemas.microsoft.com/office/drawing/2014/main" id="{A965B891-40AB-5F15-7A3F-37EE2531E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32775" name="Object 6">
            <a:extLst>
              <a:ext uri="{FF2B5EF4-FFF2-40B4-BE49-F238E27FC236}">
                <a16:creationId xmlns:a16="http://schemas.microsoft.com/office/drawing/2014/main" id="{89720B7D-1069-0D7F-059B-CCBFEBEC1C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3602038"/>
          <a:ext cx="27527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55199" imgH="444307" progId="Equation.3">
                  <p:embed/>
                </p:oleObj>
              </mc:Choice>
              <mc:Fallback>
                <p:oleObj name="公式" r:id="rId4" imgW="1155199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602038"/>
                        <a:ext cx="27527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B5E9B33D-FBD0-C6E1-73AA-E3CF249C6FB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光栅图形中点的表示</a:t>
            </a:r>
          </a:p>
        </p:txBody>
      </p:sp>
      <p:grpSp>
        <p:nvGrpSpPr>
          <p:cNvPr id="6147" name="Group 3">
            <a:extLst>
              <a:ext uri="{FF2B5EF4-FFF2-40B4-BE49-F238E27FC236}">
                <a16:creationId xmlns:a16="http://schemas.microsoft.com/office/drawing/2014/main" id="{0A6C91B0-FF56-A658-B83C-1A24C9BE3033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989138"/>
            <a:ext cx="5183188" cy="3021012"/>
            <a:chOff x="431" y="1661"/>
            <a:chExt cx="3265" cy="1903"/>
          </a:xfrm>
        </p:grpSpPr>
        <p:grpSp>
          <p:nvGrpSpPr>
            <p:cNvPr id="6162" name="Group 4">
              <a:extLst>
                <a:ext uri="{FF2B5EF4-FFF2-40B4-BE49-F238E27FC236}">
                  <a16:creationId xmlns:a16="http://schemas.microsoft.com/office/drawing/2014/main" id="{519594BD-1328-B5BB-08BC-3B49D7850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" y="1661"/>
              <a:ext cx="735" cy="1089"/>
              <a:chOff x="694" y="1661"/>
              <a:chExt cx="735" cy="1089"/>
            </a:xfrm>
          </p:grpSpPr>
          <p:sp>
            <p:nvSpPr>
              <p:cNvPr id="6168" name="Rectangle 5">
                <a:extLst>
                  <a:ext uri="{FF2B5EF4-FFF2-40B4-BE49-F238E27FC236}">
                    <a16:creationId xmlns:a16="http://schemas.microsoft.com/office/drawing/2014/main" id="{91EB2066-645E-686A-73B3-45604DF38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661"/>
                <a:ext cx="726" cy="1089"/>
              </a:xfrm>
              <a:prstGeom prst="rect">
                <a:avLst/>
              </a:prstGeom>
              <a:solidFill>
                <a:srgbClr val="FFCC99"/>
              </a:solidFill>
              <a:ln w="9525" cap="sq" algn="ctr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6169" name="Line 6">
                <a:extLst>
                  <a:ext uri="{FF2B5EF4-FFF2-40B4-BE49-F238E27FC236}">
                    <a16:creationId xmlns:a16="http://schemas.microsoft.com/office/drawing/2014/main" id="{28CBCBF9-8E3E-2692-1686-EE88B462E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4" y="2205"/>
                <a:ext cx="726" cy="0"/>
              </a:xfrm>
              <a:prstGeom prst="line">
                <a:avLst/>
              </a:prstGeom>
              <a:noFill/>
              <a:ln w="9525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70" name="Line 7">
                <a:extLst>
                  <a:ext uri="{FF2B5EF4-FFF2-40B4-BE49-F238E27FC236}">
                    <a16:creationId xmlns:a16="http://schemas.microsoft.com/office/drawing/2014/main" id="{6348C09D-E46B-4B26-3DB4-90FF3C5EF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4" y="1851"/>
                <a:ext cx="726" cy="0"/>
              </a:xfrm>
              <a:prstGeom prst="line">
                <a:avLst/>
              </a:prstGeom>
              <a:noFill/>
              <a:ln w="9525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71" name="Line 8">
                <a:extLst>
                  <a:ext uri="{FF2B5EF4-FFF2-40B4-BE49-F238E27FC236}">
                    <a16:creationId xmlns:a16="http://schemas.microsoft.com/office/drawing/2014/main" id="{5BCDC555-5D4E-4704-4E21-4521A68F0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3" y="2024"/>
                <a:ext cx="726" cy="0"/>
              </a:xfrm>
              <a:prstGeom prst="line">
                <a:avLst/>
              </a:prstGeom>
              <a:noFill/>
              <a:ln w="9525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72" name="Line 9">
                <a:extLst>
                  <a:ext uri="{FF2B5EF4-FFF2-40B4-BE49-F238E27FC236}">
                    <a16:creationId xmlns:a16="http://schemas.microsoft.com/office/drawing/2014/main" id="{540CEFF8-6811-DA0B-3499-104AD3DCE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4" y="2378"/>
                <a:ext cx="726" cy="0"/>
              </a:xfrm>
              <a:prstGeom prst="line">
                <a:avLst/>
              </a:prstGeom>
              <a:noFill/>
              <a:ln w="9525" cap="sq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73" name="Text Box 10">
                <a:extLst>
                  <a:ext uri="{FF2B5EF4-FFF2-40B4-BE49-F238E27FC236}">
                    <a16:creationId xmlns:a16="http://schemas.microsoft.com/office/drawing/2014/main" id="{B8ADB042-315A-1463-E18B-43B3EE50F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3" y="2341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sp>
          <p:nvSpPr>
            <p:cNvPr id="6163" name="Rectangle 11">
              <a:extLst>
                <a:ext uri="{FF2B5EF4-FFF2-40B4-BE49-F238E27FC236}">
                  <a16:creationId xmlns:a16="http://schemas.microsoft.com/office/drawing/2014/main" id="{8746B348-1F80-AE1C-A240-D174DC728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679"/>
              <a:ext cx="1180" cy="1089"/>
            </a:xfrm>
            <a:prstGeom prst="rect">
              <a:avLst/>
            </a:prstGeom>
            <a:solidFill>
              <a:srgbClr val="FFCC99"/>
            </a:solidFill>
            <a:ln w="9525" cap="sq" algn="ctr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6164" name="Text Box 12">
              <a:extLst>
                <a:ext uri="{FF2B5EF4-FFF2-40B4-BE49-F238E27FC236}">
                  <a16:creationId xmlns:a16="http://schemas.microsoft.com/office/drawing/2014/main" id="{94F312A4-EA39-A970-1B3F-35FC0248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2024"/>
              <a:ext cx="7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000066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b="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b="0">
                  <a:solidFill>
                    <a:srgbClr val="000066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000" b="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 b="0">
                  <a:solidFill>
                    <a:srgbClr val="000066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 b="0">
                  <a:solidFill>
                    <a:srgbClr val="000066"/>
                  </a:solidFill>
                  <a:latin typeface="Times New Roman" panose="02020603050405020304" pitchFamily="18" charset="0"/>
                </a:rPr>
                <a:t>坐标</a:t>
              </a:r>
            </a:p>
          </p:txBody>
        </p:sp>
        <p:sp>
          <p:nvSpPr>
            <p:cNvPr id="6165" name="AutoShape 13">
              <a:extLst>
                <a:ext uri="{FF2B5EF4-FFF2-40B4-BE49-F238E27FC236}">
                  <a16:creationId xmlns:a16="http://schemas.microsoft.com/office/drawing/2014/main" id="{E04FABAB-27CD-9557-6335-A6BF216F7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115"/>
              <a:ext cx="590" cy="226"/>
            </a:xfrm>
            <a:prstGeom prst="rightArrow">
              <a:avLst>
                <a:gd name="adj1" fmla="val 50000"/>
                <a:gd name="adj2" fmla="val 65265"/>
              </a:avLst>
            </a:prstGeom>
            <a:solidFill>
              <a:srgbClr val="FF6600"/>
            </a:solidFill>
            <a:ln w="9525" cap="sq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6166" name="Text Box 14">
              <a:extLst>
                <a:ext uri="{FF2B5EF4-FFF2-40B4-BE49-F238E27FC236}">
                  <a16:creationId xmlns:a16="http://schemas.microsoft.com/office/drawing/2014/main" id="{65A7534F-9D9F-E5F2-8FAD-46EC7E09E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931"/>
              <a:ext cx="1451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地址线性表</a:t>
              </a:r>
            </a:p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1D</a:t>
              </a:r>
              <a:r>
                <a:rPr kumimoji="1" lang="zh-CN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表示</a:t>
              </a:r>
            </a:p>
          </p:txBody>
        </p:sp>
        <p:sp>
          <p:nvSpPr>
            <p:cNvPr id="6167" name="Text Box 15">
              <a:extLst>
                <a:ext uri="{FF2B5EF4-FFF2-40B4-BE49-F238E27FC236}">
                  <a16:creationId xmlns:a16="http://schemas.microsoft.com/office/drawing/2014/main" id="{FF97045A-F599-3960-B310-8B8F0BCF9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931"/>
              <a:ext cx="1451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显示屏幕</a:t>
              </a:r>
            </a:p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2D</a:t>
              </a:r>
              <a:r>
                <a:rPr kumimoji="1" lang="zh-CN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表示</a:t>
              </a:r>
            </a:p>
          </p:txBody>
        </p:sp>
      </p:grpSp>
      <p:sp>
        <p:nvSpPr>
          <p:cNvPr id="91152" name="Text Box 16">
            <a:extLst>
              <a:ext uri="{FF2B5EF4-FFF2-40B4-BE49-F238E27FC236}">
                <a16:creationId xmlns:a16="http://schemas.microsoft.com/office/drawing/2014/main" id="{ABF1EC4A-4AC4-26C4-91A3-AAFA1D9B2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718175"/>
            <a:ext cx="4319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像素由其左下角坐标表示</a:t>
            </a:r>
          </a:p>
        </p:txBody>
      </p:sp>
      <p:pic>
        <p:nvPicPr>
          <p:cNvPr id="91153" name="Picture 17">
            <a:extLst>
              <a:ext uri="{FF2B5EF4-FFF2-40B4-BE49-F238E27FC236}">
                <a16:creationId xmlns:a16="http://schemas.microsoft.com/office/drawing/2014/main" id="{DF3FD3BE-76EA-59FE-4E9A-A76020ABEBB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8113" y="4572000"/>
            <a:ext cx="2476500" cy="180975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54" name="Rectangle 18">
            <a:extLst>
              <a:ext uri="{FF2B5EF4-FFF2-40B4-BE49-F238E27FC236}">
                <a16:creationId xmlns:a16="http://schemas.microsoft.com/office/drawing/2014/main" id="{37AACC53-66DD-7BD1-E96E-92C11D653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5859463"/>
            <a:ext cx="144463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1155" name="Rectangle 19">
            <a:extLst>
              <a:ext uri="{FF2B5EF4-FFF2-40B4-BE49-F238E27FC236}">
                <a16:creationId xmlns:a16="http://schemas.microsoft.com/office/drawing/2014/main" id="{EE2A9F69-A015-7B66-2089-328209C71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713413"/>
            <a:ext cx="144463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1156" name="Rectangle 20">
            <a:extLst>
              <a:ext uri="{FF2B5EF4-FFF2-40B4-BE49-F238E27FC236}">
                <a16:creationId xmlns:a16="http://schemas.microsoft.com/office/drawing/2014/main" id="{9B412DDA-2A9B-65E9-6083-DC701DC1F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5713413"/>
            <a:ext cx="144463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1157" name="Rectangle 21">
            <a:extLst>
              <a:ext uri="{FF2B5EF4-FFF2-40B4-BE49-F238E27FC236}">
                <a16:creationId xmlns:a16="http://schemas.microsoft.com/office/drawing/2014/main" id="{5AFACC3B-A721-9513-4C0B-8436E0FAA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0" y="5570538"/>
            <a:ext cx="144463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1158" name="Rectangle 22">
            <a:extLst>
              <a:ext uri="{FF2B5EF4-FFF2-40B4-BE49-F238E27FC236}">
                <a16:creationId xmlns:a16="http://schemas.microsoft.com/office/drawing/2014/main" id="{162DA6F4-582E-868C-2D9F-22C1B6DB2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5570538"/>
            <a:ext cx="144463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1159" name="Rectangle 23">
            <a:extLst>
              <a:ext uri="{FF2B5EF4-FFF2-40B4-BE49-F238E27FC236}">
                <a16:creationId xmlns:a16="http://schemas.microsoft.com/office/drawing/2014/main" id="{BD752360-6D28-C489-FA2D-78EB3B5E5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5407025"/>
            <a:ext cx="144463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1160" name="Rectangle 24">
            <a:extLst>
              <a:ext uri="{FF2B5EF4-FFF2-40B4-BE49-F238E27FC236}">
                <a16:creationId xmlns:a16="http://schemas.microsoft.com/office/drawing/2014/main" id="{0D564E2F-DECB-B4DA-964F-C103C9735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407025"/>
            <a:ext cx="144463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1161" name="Rectangle 25">
            <a:extLst>
              <a:ext uri="{FF2B5EF4-FFF2-40B4-BE49-F238E27FC236}">
                <a16:creationId xmlns:a16="http://schemas.microsoft.com/office/drawing/2014/main" id="{52D94FD5-FA9C-9122-3BE6-16F9490F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5262563"/>
            <a:ext cx="144462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1162" name="Rectangle 26">
            <a:extLst>
              <a:ext uri="{FF2B5EF4-FFF2-40B4-BE49-F238E27FC236}">
                <a16:creationId xmlns:a16="http://schemas.microsoft.com/office/drawing/2014/main" id="{FBEEABFC-BB41-3E24-8FE0-1473C357E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8" y="5262563"/>
            <a:ext cx="144462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1163" name="Rectangle 27">
            <a:extLst>
              <a:ext uri="{FF2B5EF4-FFF2-40B4-BE49-F238E27FC236}">
                <a16:creationId xmlns:a16="http://schemas.microsoft.com/office/drawing/2014/main" id="{9662B2E6-979C-13A8-518D-2E065A0DF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863" y="5103813"/>
            <a:ext cx="144462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1164" name="Rectangle 28">
            <a:extLst>
              <a:ext uri="{FF2B5EF4-FFF2-40B4-BE49-F238E27FC236}">
                <a16:creationId xmlns:a16="http://schemas.microsoft.com/office/drawing/2014/main" id="{48AD4FAC-B728-AA21-897C-A6F111123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5100638"/>
            <a:ext cx="144462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1165" name="Rectangle 29">
            <a:extLst>
              <a:ext uri="{FF2B5EF4-FFF2-40B4-BE49-F238E27FC236}">
                <a16:creationId xmlns:a16="http://schemas.microsoft.com/office/drawing/2014/main" id="{94C70B5F-4A0C-0069-9615-5EA5B7055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713" y="4957763"/>
            <a:ext cx="144462" cy="142875"/>
          </a:xfrm>
          <a:prstGeom prst="rect">
            <a:avLst/>
          </a:prstGeom>
          <a:solidFill>
            <a:srgbClr val="000080"/>
          </a:solidFill>
          <a:ln w="9525" cap="sq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19BE0BA-0A97-355C-2BA4-EFA42D0C8A4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中点画圆法（</a:t>
            </a:r>
            <a:r>
              <a:rPr lang="en-US" altLang="zh-CN"/>
              <a:t>1/2</a:t>
            </a:r>
            <a:r>
              <a:rPr lang="zh-CN" altLang="en-US"/>
              <a:t>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D228899-4380-B32B-1DF1-2B1220679E4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597025"/>
            <a:ext cx="8215312" cy="478472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altLang="zh-CN" sz="2800"/>
              <a:t>F(X,Y)=X</a:t>
            </a:r>
            <a:r>
              <a:rPr lang="en-US" altLang="zh-CN" sz="2800" baseline="30000"/>
              <a:t>2</a:t>
            </a:r>
            <a:r>
              <a:rPr lang="en-US" altLang="zh-CN" sz="2800"/>
              <a:t>+Y</a:t>
            </a:r>
            <a:r>
              <a:rPr lang="en-US" altLang="zh-CN" sz="2800" baseline="30000"/>
              <a:t>2</a:t>
            </a:r>
            <a:r>
              <a:rPr lang="en-US" altLang="zh-CN" sz="2800"/>
              <a:t>-R</a:t>
            </a:r>
            <a:r>
              <a:rPr lang="en-US" altLang="zh-CN" sz="2800" baseline="30000"/>
              <a:t>2</a:t>
            </a:r>
            <a:r>
              <a:rPr lang="en-US" altLang="zh-CN" sz="2800"/>
              <a:t>=0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800"/>
              <a:t>中点 </a:t>
            </a:r>
            <a:r>
              <a:rPr lang="en-US" altLang="zh-CN" sz="2800"/>
              <a:t>M=(Xp+1,Yp-0.5)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80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80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800"/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800"/>
              <a:t>当</a:t>
            </a:r>
            <a:r>
              <a:rPr lang="en-US" altLang="zh-CN" sz="2800"/>
              <a:t>F(M)</a:t>
            </a:r>
            <a:r>
              <a:rPr lang="zh-CN" altLang="en-US" sz="2800"/>
              <a:t>＜</a:t>
            </a:r>
            <a:r>
              <a:rPr lang="en-US" altLang="zh-CN" sz="2800"/>
              <a:t>0</a:t>
            </a:r>
            <a:r>
              <a:rPr lang="zh-CN" altLang="en-US" sz="2800"/>
              <a:t>时，</a:t>
            </a:r>
            <a:r>
              <a:rPr lang="en-US" altLang="zh-CN" sz="2800"/>
              <a:t>M</a:t>
            </a:r>
            <a:r>
              <a:rPr lang="zh-CN" altLang="en-US" sz="2800"/>
              <a:t>在圆内，</a:t>
            </a:r>
            <a:r>
              <a:rPr lang="en-US" altLang="zh-CN" sz="2800"/>
              <a:t>P1</a:t>
            </a:r>
            <a:r>
              <a:rPr lang="zh-CN" altLang="en-US" sz="2800"/>
              <a:t>距离圆弧近，取</a:t>
            </a:r>
            <a:r>
              <a:rPr lang="en-US" altLang="zh-CN" sz="2800"/>
              <a:t>P1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800"/>
              <a:t>当</a:t>
            </a:r>
            <a:r>
              <a:rPr lang="en-US" altLang="zh-CN" sz="2800"/>
              <a:t>F(M)</a:t>
            </a:r>
            <a:r>
              <a:rPr lang="zh-CN" altLang="en-US" sz="2800"/>
              <a:t>＞</a:t>
            </a:r>
            <a:r>
              <a:rPr lang="en-US" altLang="zh-CN" sz="2800"/>
              <a:t>0</a:t>
            </a:r>
            <a:r>
              <a:rPr lang="zh-CN" altLang="en-US" sz="2800"/>
              <a:t>时，</a:t>
            </a:r>
            <a:r>
              <a:rPr lang="en-US" altLang="zh-CN" sz="2800"/>
              <a:t>M</a:t>
            </a:r>
            <a:r>
              <a:rPr lang="zh-CN" altLang="en-US" sz="2800"/>
              <a:t>在圆外，</a:t>
            </a:r>
            <a:r>
              <a:rPr lang="en-US" altLang="zh-CN" sz="2800"/>
              <a:t>P2</a:t>
            </a:r>
            <a:r>
              <a:rPr lang="zh-CN" altLang="en-US" sz="2800"/>
              <a:t>距离圆弧近，取</a:t>
            </a:r>
            <a:r>
              <a:rPr lang="en-US" altLang="zh-CN" sz="2800"/>
              <a:t>P2</a:t>
            </a:r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B1CA721D-D64C-54B3-1004-9A24A52203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700213"/>
          <a:ext cx="3505200" cy="266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09963" imgH="1300007" progId="Visio.Drawing.5">
                  <p:embed/>
                </p:oleObj>
              </mc:Choice>
              <mc:Fallback>
                <p:oleObj name="VISIO" r:id="rId2" imgW="1709963" imgH="1300007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700213"/>
                        <a:ext cx="3505200" cy="266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D29319AE-38AF-25B0-3B41-85C4FA00C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284538"/>
          <a:ext cx="38639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90882" imgH="490578" progId="Equation.3">
                  <p:embed/>
                </p:oleObj>
              </mc:Choice>
              <mc:Fallback>
                <p:oleObj name="公式" r:id="rId4" imgW="1890882" imgH="49057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84538"/>
                        <a:ext cx="38639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Rectangle 8">
            <a:extLst>
              <a:ext uri="{FF2B5EF4-FFF2-40B4-BE49-F238E27FC236}">
                <a16:creationId xmlns:a16="http://schemas.microsoft.com/office/drawing/2014/main" id="{3D84238A-2CF2-17B1-BD9C-B6EED1A72E7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中点画圆法（</a:t>
            </a:r>
            <a:r>
              <a:rPr lang="en-US" altLang="zh-CN"/>
              <a:t>2/2</a:t>
            </a:r>
            <a:r>
              <a:rPr lang="zh-CN" altLang="en-US"/>
              <a:t>）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E77E284-EAA2-8465-6957-E49F4465BDEE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4800" y="1916113"/>
            <a:ext cx="8588375" cy="3529012"/>
          </a:xfrm>
        </p:spPr>
        <p:txBody>
          <a:bodyPr/>
          <a:lstStyle/>
          <a:p>
            <a:pPr marL="1905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若 </a:t>
            </a:r>
            <a:r>
              <a:rPr lang="en-US" altLang="zh-CN" sz="2400"/>
              <a:t>d&lt;0,  </a:t>
            </a:r>
            <a:r>
              <a:rPr lang="zh-CN" altLang="en-US" sz="2400"/>
              <a:t>取</a:t>
            </a:r>
            <a:r>
              <a:rPr lang="en-US" altLang="zh-CN" sz="2400"/>
              <a:t>P1</a:t>
            </a:r>
            <a:r>
              <a:rPr lang="zh-CN" altLang="en-US" sz="2400"/>
              <a:t>为下一象素，再下一象素的判别式为</a:t>
            </a:r>
            <a:endParaRPr lang="zh-CN" altLang="en-US"/>
          </a:p>
          <a:p>
            <a:pPr marL="0" indent="0" eaLnBrk="1" hangingPunct="1">
              <a:lnSpc>
                <a:spcPct val="90000"/>
              </a:lnSpc>
            </a:pPr>
            <a:endParaRPr lang="zh-CN" altLang="en-US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若</a:t>
            </a:r>
            <a:r>
              <a:rPr lang="en-US" altLang="zh-CN" sz="2400"/>
              <a:t>d&gt;=0, </a:t>
            </a:r>
            <a:r>
              <a:rPr lang="zh-CN" altLang="en-US" sz="2400"/>
              <a:t>取</a:t>
            </a:r>
            <a:r>
              <a:rPr lang="en-US" altLang="zh-CN" sz="2400"/>
              <a:t>P2</a:t>
            </a:r>
            <a:r>
              <a:rPr lang="zh-CN" altLang="en-US" sz="2400"/>
              <a:t>为下一象素，再下一象素的判别式为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初始象素是（</a:t>
            </a:r>
            <a:r>
              <a:rPr lang="en-US" altLang="zh-CN" sz="2400"/>
              <a:t>0,R</a:t>
            </a:r>
            <a:r>
              <a:rPr lang="zh-CN" altLang="en-US" sz="2400"/>
              <a:t>），判别式</a:t>
            </a:r>
            <a:r>
              <a:rPr lang="en-US" altLang="zh-CN" sz="2400"/>
              <a:t>d</a:t>
            </a:r>
            <a:r>
              <a:rPr lang="zh-CN" altLang="en-US" sz="2400"/>
              <a:t>的初值为</a:t>
            </a:r>
            <a:endParaRPr lang="zh-CN" altLang="en-US"/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CFC08338-402F-D142-DCC0-CA6B6B760B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492375"/>
          <a:ext cx="7978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995761" imgH="243030" progId="Equation.3">
                  <p:embed/>
                </p:oleObj>
              </mc:Choice>
              <mc:Fallback>
                <p:oleObj name="公式" r:id="rId3" imgW="3995761" imgH="2430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92375"/>
                        <a:ext cx="79787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5AABED74-1F28-9D48-0317-D315BD05F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789363"/>
          <a:ext cx="8023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367122" imgH="243030" progId="Equation.3">
                  <p:embed/>
                </p:oleObj>
              </mc:Choice>
              <mc:Fallback>
                <p:oleObj name="公式" r:id="rId5" imgW="4367122" imgH="2430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89363"/>
                        <a:ext cx="80232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6BAEBF1D-84D9-7114-A2E1-6E82F986D1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084763"/>
          <a:ext cx="3581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709963" imgH="214408" progId="Equation.3">
                  <p:embed/>
                </p:oleObj>
              </mc:Choice>
              <mc:Fallback>
                <p:oleObj name="公式" r:id="rId7" imgW="1709963" imgH="21440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84763"/>
                        <a:ext cx="3581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AE8C150E-CAA8-316F-5790-2EE62D7B5FD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515100" y="5013325"/>
          <a:ext cx="23050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709963" imgH="1300007" progId="Visio.Drawing.5">
                  <p:embed/>
                </p:oleObj>
              </mc:Choice>
              <mc:Fallback>
                <p:oleObj name="VISIO" r:id="rId9" imgW="1709963" imgH="1300007" progId="Visio.Drawing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5013325"/>
                        <a:ext cx="230505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10">
            <a:extLst>
              <a:ext uri="{FF2B5EF4-FFF2-40B4-BE49-F238E27FC236}">
                <a16:creationId xmlns:a16="http://schemas.microsoft.com/office/drawing/2014/main" id="{115F0612-5B39-FB58-AB85-BB726550E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294313"/>
            <a:ext cx="180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P1(Xp+1,Yp)</a:t>
            </a:r>
          </a:p>
        </p:txBody>
      </p:sp>
      <p:sp>
        <p:nvSpPr>
          <p:cNvPr id="34825" name="Text Box 11">
            <a:extLst>
              <a:ext uri="{FF2B5EF4-FFF2-40B4-BE49-F238E27FC236}">
                <a16:creationId xmlns:a16="http://schemas.microsoft.com/office/drawing/2014/main" id="{23031592-1DDC-32A3-406F-59EDAAEF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805488"/>
            <a:ext cx="180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P2(Xp+1,Yp-1)</a:t>
            </a:r>
          </a:p>
        </p:txBody>
      </p:sp>
      <p:sp>
        <p:nvSpPr>
          <p:cNvPr id="34826" name="Rectangle 12">
            <a:extLst>
              <a:ext uri="{FF2B5EF4-FFF2-40B4-BE49-F238E27FC236}">
                <a16:creationId xmlns:a16="http://schemas.microsoft.com/office/drawing/2014/main" id="{20D358AF-BDF4-416D-5CC4-94B235327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58054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使用</a:t>
            </a:r>
            <a:r>
              <a:rPr lang="en-US" altLang="zh-CN" sz="1800"/>
              <a:t>e=d-0.25</a:t>
            </a:r>
            <a:r>
              <a:rPr lang="zh-CN" altLang="zh-CN" sz="1800"/>
              <a:t>代替</a:t>
            </a:r>
            <a:r>
              <a:rPr lang="en-US" altLang="zh-CN" sz="1800"/>
              <a:t>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e0=1-R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77D9D72-A39C-1A98-2679-9BCC68B0017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DDA</a:t>
            </a:r>
            <a:r>
              <a:rPr lang="zh-CN" altLang="en-US"/>
              <a:t>画圆法（</a:t>
            </a:r>
            <a:r>
              <a:rPr lang="en-US" altLang="zh-CN"/>
              <a:t>1/3</a:t>
            </a:r>
            <a:r>
              <a:rPr lang="zh-CN" altLang="en-US"/>
              <a:t>）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F8C44EA-F201-1D69-4F4E-79E42CDA028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540750" cy="4400550"/>
          </a:xfrm>
        </p:spPr>
        <p:txBody>
          <a:bodyPr/>
          <a:lstStyle/>
          <a:p>
            <a:pPr eaLnBrk="1" hangingPunct="1"/>
            <a:r>
              <a:rPr lang="zh-CN" altLang="en-US"/>
              <a:t>圆的方程：</a:t>
            </a:r>
            <a:r>
              <a:rPr lang="en-US" altLang="zh-CN"/>
              <a:t>f(x,y)=x</a:t>
            </a:r>
            <a:r>
              <a:rPr lang="en-US" altLang="zh-CN" baseline="30000"/>
              <a:t>2</a:t>
            </a:r>
            <a:r>
              <a:rPr lang="en-US" altLang="zh-CN"/>
              <a:t>+y</a:t>
            </a:r>
            <a:r>
              <a:rPr lang="en-US" altLang="zh-CN" baseline="30000"/>
              <a:t>2</a:t>
            </a:r>
            <a:r>
              <a:rPr lang="en-US" altLang="zh-CN"/>
              <a:t>-R</a:t>
            </a:r>
            <a:r>
              <a:rPr lang="en-US" altLang="zh-CN" baseline="30000"/>
              <a:t>2</a:t>
            </a:r>
            <a:r>
              <a:rPr lang="en-US" altLang="zh-CN"/>
              <a:t>=0</a:t>
            </a:r>
          </a:p>
          <a:p>
            <a:pPr eaLnBrk="1" hangingPunct="1"/>
            <a:r>
              <a:rPr lang="zh-CN" altLang="en-US"/>
              <a:t>全微分：</a:t>
            </a:r>
            <a:r>
              <a:rPr lang="en-US" altLang="zh-CN"/>
              <a:t>df(x,y)=2xdx+2ydy=0</a:t>
            </a:r>
          </a:p>
          <a:p>
            <a:pPr eaLnBrk="1" hangingPunct="1"/>
            <a:r>
              <a:rPr lang="zh-CN" altLang="en-US"/>
              <a:t>微分方程：</a:t>
            </a:r>
            <a:r>
              <a:rPr lang="en-US" altLang="zh-CN"/>
              <a:t>dy/dx=-x/y</a:t>
            </a:r>
          </a:p>
          <a:p>
            <a:pPr eaLnBrk="1" hangingPunct="1"/>
            <a:r>
              <a:rPr lang="zh-CN" altLang="en-US"/>
              <a:t>递推方程</a:t>
            </a:r>
            <a:r>
              <a:rPr lang="en-US" altLang="zh-CN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   (</a:t>
            </a:r>
            <a:r>
              <a:rPr lang="en-US" altLang="zh-CN"/>
              <a:t>y</a:t>
            </a:r>
            <a:r>
              <a:rPr lang="en-US" altLang="zh-CN" baseline="-25000"/>
              <a:t>n+1</a:t>
            </a:r>
            <a:r>
              <a:rPr lang="en-US" altLang="zh-CN"/>
              <a:t>-y</a:t>
            </a:r>
            <a:r>
              <a:rPr lang="en-US" altLang="zh-CN" baseline="-25000"/>
              <a:t>n</a:t>
            </a:r>
            <a:r>
              <a:rPr lang="en-US" altLang="zh-CN"/>
              <a:t>)/ </a:t>
            </a:r>
            <a:r>
              <a:rPr lang="en-US" altLang="zh-CN">
                <a:sym typeface="Wingdings" panose="05000000000000000000" pitchFamily="2" charset="2"/>
              </a:rPr>
              <a:t>(x</a:t>
            </a:r>
            <a:r>
              <a:rPr lang="en-US" altLang="zh-CN" baseline="-25000"/>
              <a:t>n+1</a:t>
            </a:r>
            <a:r>
              <a:rPr lang="en-US" altLang="zh-CN"/>
              <a:t>-x</a:t>
            </a:r>
            <a:r>
              <a:rPr lang="en-US" altLang="zh-CN" baseline="-25000"/>
              <a:t>n</a:t>
            </a:r>
            <a:r>
              <a:rPr lang="en-US" altLang="zh-CN"/>
              <a:t>)=-</a:t>
            </a:r>
            <a:r>
              <a:rPr lang="ru-RU" altLang="zh-CN">
                <a:cs typeface="Arial" panose="020B0604020202020204" pitchFamily="34" charset="0"/>
              </a:rPr>
              <a:t>є</a:t>
            </a:r>
            <a:r>
              <a:rPr lang="en-US" altLang="zh-CN"/>
              <a:t>x</a:t>
            </a:r>
            <a:r>
              <a:rPr lang="en-US" altLang="zh-CN" baseline="-25000"/>
              <a:t>n</a:t>
            </a:r>
            <a:r>
              <a:rPr lang="en-US" altLang="zh-CN">
                <a:cs typeface="Arial" panose="020B0604020202020204" pitchFamily="34" charset="0"/>
              </a:rPr>
              <a:t>/ </a:t>
            </a:r>
            <a:r>
              <a:rPr lang="ru-RU" altLang="zh-CN">
                <a:cs typeface="Arial" panose="020B0604020202020204" pitchFamily="34" charset="0"/>
              </a:rPr>
              <a:t>є</a:t>
            </a:r>
            <a:r>
              <a:rPr lang="en-US" altLang="zh-CN">
                <a:cs typeface="Arial" panose="020B0604020202020204" pitchFamily="34" charset="0"/>
              </a:rPr>
              <a:t>y</a:t>
            </a:r>
            <a:r>
              <a:rPr lang="en-US" altLang="zh-CN" baseline="-25000"/>
              <a:t>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   x</a:t>
            </a:r>
            <a:r>
              <a:rPr lang="en-US" altLang="zh-CN" baseline="-25000"/>
              <a:t>n+1 </a:t>
            </a:r>
            <a:r>
              <a:rPr lang="en-US" altLang="zh-CN"/>
              <a:t>- x</a:t>
            </a:r>
            <a:r>
              <a:rPr lang="en-US" altLang="zh-CN" baseline="-25000"/>
              <a:t>n </a:t>
            </a:r>
            <a:r>
              <a:rPr lang="en-US" altLang="zh-CN"/>
              <a:t>=</a:t>
            </a:r>
            <a:r>
              <a:rPr lang="en-US" altLang="zh-CN">
                <a:cs typeface="Arial" panose="020B0604020202020204" pitchFamily="34" charset="0"/>
              </a:rPr>
              <a:t> </a:t>
            </a:r>
            <a:r>
              <a:rPr lang="ru-RU" altLang="zh-CN">
                <a:cs typeface="Arial" panose="020B0604020202020204" pitchFamily="34" charset="0"/>
              </a:rPr>
              <a:t>є</a:t>
            </a:r>
            <a:r>
              <a:rPr lang="en-US" altLang="zh-CN">
                <a:cs typeface="Arial" panose="020B0604020202020204" pitchFamily="34" charset="0"/>
              </a:rPr>
              <a:t>y</a:t>
            </a:r>
            <a:r>
              <a:rPr lang="en-US" altLang="zh-CN" baseline="-25000"/>
              <a:t>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   </a:t>
            </a:r>
            <a:r>
              <a:rPr lang="en-US" altLang="zh-CN"/>
              <a:t>y</a:t>
            </a:r>
            <a:r>
              <a:rPr lang="en-US" altLang="zh-CN" baseline="-25000"/>
              <a:t>n+1 </a:t>
            </a:r>
            <a:r>
              <a:rPr lang="en-US" altLang="zh-CN"/>
              <a:t>- y</a:t>
            </a:r>
            <a:r>
              <a:rPr lang="en-US" altLang="zh-CN" baseline="-25000"/>
              <a:t>n </a:t>
            </a:r>
            <a:r>
              <a:rPr lang="en-US" altLang="zh-CN"/>
              <a:t>= -</a:t>
            </a:r>
            <a:r>
              <a:rPr lang="ru-RU" altLang="zh-CN">
                <a:cs typeface="Arial" panose="020B0604020202020204" pitchFamily="34" charset="0"/>
              </a:rPr>
              <a:t>є</a:t>
            </a:r>
            <a:r>
              <a:rPr lang="en-US" altLang="zh-CN"/>
              <a:t>x</a:t>
            </a:r>
            <a:r>
              <a:rPr lang="en-US" altLang="zh-CN" baseline="-25000"/>
              <a:t>n</a:t>
            </a:r>
            <a:endParaRPr lang="ru-RU" altLang="zh-CN" baseline="-25000"/>
          </a:p>
        </p:txBody>
      </p:sp>
      <p:sp>
        <p:nvSpPr>
          <p:cNvPr id="80900" name="AutoShape 4">
            <a:extLst>
              <a:ext uri="{FF2B5EF4-FFF2-40B4-BE49-F238E27FC236}">
                <a16:creationId xmlns:a16="http://schemas.microsoft.com/office/drawing/2014/main" id="{69EC8B22-844F-E10D-CEB1-73C8DF4C8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581525"/>
            <a:ext cx="3095625" cy="1368425"/>
          </a:xfrm>
          <a:prstGeom prst="cloudCallout">
            <a:avLst>
              <a:gd name="adj1" fmla="val -113486"/>
              <a:gd name="adj2" fmla="val 332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实际画出的曲线不是圆，而是螺旋线，为什么？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7438D30-C4EE-285F-EFDF-09542E95E1F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DDA</a:t>
            </a:r>
            <a:r>
              <a:rPr lang="zh-CN" altLang="en-US"/>
              <a:t>画圆法（</a:t>
            </a:r>
            <a:r>
              <a:rPr lang="en-US" altLang="zh-CN"/>
              <a:t>2/3</a:t>
            </a:r>
            <a:r>
              <a:rPr lang="zh-CN" altLang="en-US"/>
              <a:t>）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738F43C-29AB-C255-3DF9-84BAADC24F1E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4800" y="1981200"/>
            <a:ext cx="8083550" cy="4471988"/>
          </a:xfrm>
        </p:spPr>
        <p:txBody>
          <a:bodyPr/>
          <a:lstStyle/>
          <a:p>
            <a:pPr eaLnBrk="1" hangingPunct="1"/>
            <a:r>
              <a:rPr lang="zh-CN" altLang="en-US" sz="2800"/>
              <a:t>将递推公式写成矢量形式：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构造一个行列式值为</a:t>
            </a:r>
            <a:r>
              <a:rPr lang="en-US" altLang="zh-CN" sz="2800"/>
              <a:t>1</a:t>
            </a:r>
            <a:r>
              <a:rPr lang="zh-CN" altLang="en-US" sz="2800"/>
              <a:t>的矩阵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/>
          </a:p>
          <a:p>
            <a:pPr eaLnBrk="1" hangingPunct="1"/>
            <a:r>
              <a:rPr lang="zh-CN" altLang="en-US" sz="2800"/>
              <a:t>对应的圆方程递推关系为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ym typeface="Wingdings" panose="05000000000000000000" pitchFamily="2" charset="2"/>
              </a:rPr>
              <a:t>   </a:t>
            </a:r>
            <a:r>
              <a:rPr lang="en-US" altLang="zh-CN" sz="2800">
                <a:sym typeface="Wingdings" panose="05000000000000000000" pitchFamily="2" charset="2"/>
              </a:rPr>
              <a:t>x</a:t>
            </a:r>
            <a:r>
              <a:rPr lang="en-US" altLang="zh-CN" sz="2800" baseline="-25000"/>
              <a:t>n+1 </a:t>
            </a:r>
            <a:r>
              <a:rPr lang="en-US" altLang="zh-CN" sz="2800"/>
              <a:t>= x</a:t>
            </a:r>
            <a:r>
              <a:rPr lang="en-US" altLang="zh-CN" sz="2800" baseline="-25000"/>
              <a:t>n </a:t>
            </a:r>
            <a:r>
              <a:rPr lang="en-US" altLang="zh-CN" sz="2800"/>
              <a:t>+</a:t>
            </a:r>
            <a:r>
              <a:rPr lang="en-US" altLang="zh-CN" sz="2800">
                <a:cs typeface="Arial" panose="020B0604020202020204" pitchFamily="34" charset="0"/>
              </a:rPr>
              <a:t> </a:t>
            </a:r>
            <a:r>
              <a:rPr lang="ru-RU" altLang="zh-CN" sz="2800">
                <a:cs typeface="Arial" panose="020B0604020202020204" pitchFamily="34" charset="0"/>
              </a:rPr>
              <a:t>є</a:t>
            </a:r>
            <a:r>
              <a:rPr lang="en-US" altLang="zh-CN" sz="2800">
                <a:cs typeface="Arial" panose="020B0604020202020204" pitchFamily="34" charset="0"/>
              </a:rPr>
              <a:t>y</a:t>
            </a:r>
            <a:r>
              <a:rPr lang="en-US" altLang="zh-CN" sz="2800" baseline="-25000"/>
              <a:t>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ym typeface="Wingdings" panose="05000000000000000000" pitchFamily="2" charset="2"/>
              </a:rPr>
              <a:t>   </a:t>
            </a:r>
            <a:r>
              <a:rPr lang="en-US" altLang="zh-CN" sz="2800"/>
              <a:t>y</a:t>
            </a:r>
            <a:r>
              <a:rPr lang="en-US" altLang="zh-CN" sz="2800" baseline="-25000"/>
              <a:t>n+1 </a:t>
            </a:r>
            <a:r>
              <a:rPr lang="en-US" altLang="zh-CN" sz="2800"/>
              <a:t>= -</a:t>
            </a:r>
            <a:r>
              <a:rPr lang="ru-RU" altLang="zh-CN" sz="2800">
                <a:cs typeface="Arial" panose="020B0604020202020204" pitchFamily="34" charset="0"/>
              </a:rPr>
              <a:t>є</a:t>
            </a:r>
            <a:r>
              <a:rPr lang="en-US" altLang="zh-CN" sz="2800"/>
              <a:t>x</a:t>
            </a:r>
            <a:r>
              <a:rPr lang="en-US" altLang="zh-CN" sz="2800" baseline="-25000"/>
              <a:t>n</a:t>
            </a:r>
            <a:r>
              <a:rPr lang="en-US" altLang="zh-CN" sz="2800"/>
              <a:t> +(1-</a:t>
            </a:r>
            <a:r>
              <a:rPr lang="ru-RU" altLang="zh-CN" sz="2800">
                <a:cs typeface="Arial" panose="020B0604020202020204" pitchFamily="34" charset="0"/>
              </a:rPr>
              <a:t>є</a:t>
            </a:r>
            <a:r>
              <a:rPr lang="en-US" altLang="zh-CN" sz="2800" baseline="30000">
                <a:cs typeface="Arial" panose="020B0604020202020204" pitchFamily="34" charset="0"/>
              </a:rPr>
              <a:t>2</a:t>
            </a:r>
            <a:r>
              <a:rPr lang="en-US" altLang="zh-CN" sz="2800"/>
              <a:t>)y</a:t>
            </a:r>
            <a:r>
              <a:rPr lang="en-US" altLang="zh-CN" sz="2800" baseline="-25000"/>
              <a:t>n</a:t>
            </a:r>
            <a:r>
              <a:rPr lang="en-US" altLang="zh-CN" sz="2800"/>
              <a:t>= y</a:t>
            </a:r>
            <a:r>
              <a:rPr lang="en-US" altLang="zh-CN" sz="2800" baseline="-25000"/>
              <a:t>n</a:t>
            </a:r>
            <a:r>
              <a:rPr lang="en-US" altLang="zh-CN" sz="2800"/>
              <a:t>- </a:t>
            </a:r>
            <a:r>
              <a:rPr lang="ru-RU" altLang="zh-CN" sz="2800">
                <a:cs typeface="Arial" panose="020B0604020202020204" pitchFamily="34" charset="0"/>
              </a:rPr>
              <a:t>є</a:t>
            </a:r>
            <a:r>
              <a:rPr lang="en-US" altLang="zh-CN" sz="2800"/>
              <a:t>x</a:t>
            </a:r>
            <a:r>
              <a:rPr lang="en-US" altLang="zh-CN" sz="2800" baseline="-25000"/>
              <a:t>n+1</a:t>
            </a:r>
            <a:r>
              <a:rPr lang="en-US" altLang="zh-CN" sz="2800"/>
              <a:t> </a:t>
            </a:r>
            <a:endParaRPr lang="ru-RU" altLang="zh-CN" sz="2800"/>
          </a:p>
          <a:p>
            <a:pPr eaLnBrk="1" hangingPunct="1"/>
            <a:endParaRPr lang="en-US" altLang="zh-CN" sz="2800"/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5955F6D8-5144-DC41-B2E9-20EAF1044F4B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979613" y="2428875"/>
          <a:ext cx="49688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64534" imgH="406224" progId="Equation.3">
                  <p:embed/>
                </p:oleObj>
              </mc:Choice>
              <mc:Fallback>
                <p:oleObj name="公式" r:id="rId2" imgW="1764534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28875"/>
                        <a:ext cx="4968875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6">
            <a:extLst>
              <a:ext uri="{FF2B5EF4-FFF2-40B4-BE49-F238E27FC236}">
                <a16:creationId xmlns:a16="http://schemas.microsoft.com/office/drawing/2014/main" id="{09CD45FE-0CEF-C909-5D11-6F7C9373F7F8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580063" y="3644900"/>
          <a:ext cx="1728787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47419" imgH="406224" progId="Equation.3">
                  <p:embed/>
                </p:oleObj>
              </mc:Choice>
              <mc:Fallback>
                <p:oleObj name="公式" r:id="rId4" imgW="647419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644900"/>
                        <a:ext cx="1728787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2AE883C-05DB-7B89-DC4F-6AC4EA189BB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DDA</a:t>
            </a:r>
            <a:r>
              <a:rPr lang="zh-CN" altLang="en-US"/>
              <a:t>画圆法（</a:t>
            </a:r>
            <a:r>
              <a:rPr lang="en-US" altLang="zh-CN"/>
              <a:t>3/3</a:t>
            </a:r>
            <a:r>
              <a:rPr lang="zh-CN" altLang="en-US"/>
              <a:t>）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239B062-8D93-6645-7B49-54C132D79DE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针对不同象限及顺逆时针画圆，赋给</a:t>
            </a:r>
            <a:r>
              <a:rPr lang="ru-RU" altLang="zh-CN">
                <a:cs typeface="Arial" panose="020B0604020202020204" pitchFamily="34" charset="0"/>
              </a:rPr>
              <a:t>є</a:t>
            </a:r>
            <a:r>
              <a:rPr lang="zh-CN" altLang="ru-RU">
                <a:cs typeface="Arial" panose="020B0604020202020204" pitchFamily="34" charset="0"/>
              </a:rPr>
              <a:t>适当的符号</a:t>
            </a:r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 </a:t>
            </a:r>
            <a:r>
              <a:rPr lang="ru-RU" altLang="zh-CN">
                <a:cs typeface="Arial" panose="020B0604020202020204" pitchFamily="34" charset="0"/>
              </a:rPr>
              <a:t>є</a:t>
            </a:r>
            <a:r>
              <a:rPr lang="zh-CN" altLang="ru-RU">
                <a:cs typeface="Arial" panose="020B0604020202020204" pitchFamily="34" charset="0"/>
              </a:rPr>
              <a:t>不同，圆形状不同，</a:t>
            </a:r>
            <a:r>
              <a:rPr lang="zh-CN" altLang="en-US">
                <a:cs typeface="Arial" panose="020B0604020202020204" pitchFamily="34" charset="0"/>
              </a:rPr>
              <a:t> </a:t>
            </a:r>
            <a:r>
              <a:rPr lang="ru-RU" altLang="zh-CN">
                <a:cs typeface="Arial" panose="020B0604020202020204" pitchFamily="34" charset="0"/>
              </a:rPr>
              <a:t>є</a:t>
            </a:r>
            <a:r>
              <a:rPr lang="zh-CN" altLang="ru-RU">
                <a:cs typeface="Arial" panose="020B0604020202020204" pitchFamily="34" charset="0"/>
              </a:rPr>
              <a:t>大近似椭圆</a:t>
            </a:r>
            <a:endParaRPr lang="zh-CN" altLang="en-US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ECEEE34-53DF-770D-7FE8-4DB1AFDA171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画圆算法（</a:t>
            </a:r>
            <a:r>
              <a:rPr lang="en-US" altLang="zh-CN"/>
              <a:t>1/7</a:t>
            </a:r>
            <a:r>
              <a:rPr lang="zh-CN" altLang="en-US"/>
              <a:t>）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153CE9C-5BD0-31B6-B6F6-87D85B6090B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1981200"/>
            <a:ext cx="8540750" cy="4543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顺时针画第一四分圆，下一步选择哪个点？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i="1" u="sng">
                <a:solidFill>
                  <a:srgbClr val="0F550F"/>
                </a:solidFill>
              </a:rPr>
              <a:t>基本思想</a:t>
            </a:r>
            <a:r>
              <a:rPr lang="zh-CN" altLang="en-US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通过比较像素与圆的距离平方来避免开方运算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i="1" u="sng">
                <a:solidFill>
                  <a:srgbClr val="0F550F"/>
                </a:solidFill>
              </a:rPr>
              <a:t>下一像素有</a:t>
            </a:r>
            <a:r>
              <a:rPr lang="en-US" altLang="zh-CN" i="1" u="sng">
                <a:solidFill>
                  <a:srgbClr val="0F550F"/>
                </a:solidFill>
              </a:rPr>
              <a:t>3</a:t>
            </a:r>
            <a:r>
              <a:rPr lang="zh-CN" altLang="en-US" i="1" u="sng">
                <a:solidFill>
                  <a:srgbClr val="0F550F"/>
                </a:solidFill>
              </a:rPr>
              <a:t>种可能的选择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m</a:t>
            </a:r>
            <a:r>
              <a:rPr lang="en-US" altLang="zh-CN" baseline="-25000"/>
              <a:t>H</a:t>
            </a:r>
            <a:r>
              <a:rPr lang="en-US" altLang="zh-CN"/>
              <a:t>=|(x</a:t>
            </a:r>
            <a:r>
              <a:rPr lang="en-US" altLang="zh-CN" baseline="-25000"/>
              <a:t>i</a:t>
            </a:r>
            <a:r>
              <a:rPr lang="en-US" altLang="zh-CN"/>
              <a:t>+1)</a:t>
            </a:r>
            <a:r>
              <a:rPr lang="en-US" altLang="zh-CN" baseline="30000"/>
              <a:t>2</a:t>
            </a:r>
            <a:r>
              <a:rPr lang="en-US" altLang="zh-CN"/>
              <a:t>+y</a:t>
            </a:r>
            <a:r>
              <a:rPr lang="en-US" altLang="zh-CN" baseline="-25000"/>
              <a:t>i</a:t>
            </a:r>
            <a:r>
              <a:rPr lang="en-US" altLang="zh-CN" baseline="30000"/>
              <a:t>2</a:t>
            </a:r>
            <a:r>
              <a:rPr lang="en-US" altLang="zh-CN"/>
              <a:t>-R</a:t>
            </a:r>
            <a:r>
              <a:rPr lang="en-US" altLang="zh-CN" baseline="30000"/>
              <a:t>2</a:t>
            </a:r>
            <a:r>
              <a:rPr lang="en-US" altLang="zh-CN"/>
              <a:t>|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m</a:t>
            </a:r>
            <a:r>
              <a:rPr lang="en-US" altLang="zh-CN" baseline="-25000"/>
              <a:t>D</a:t>
            </a:r>
            <a:r>
              <a:rPr lang="en-US" altLang="zh-CN"/>
              <a:t>=|(x</a:t>
            </a:r>
            <a:r>
              <a:rPr lang="en-US" altLang="zh-CN" baseline="-25000"/>
              <a:t>i</a:t>
            </a:r>
            <a:r>
              <a:rPr lang="en-US" altLang="zh-CN"/>
              <a:t>+1)</a:t>
            </a:r>
            <a:r>
              <a:rPr lang="en-US" altLang="zh-CN" baseline="30000"/>
              <a:t>2</a:t>
            </a:r>
            <a:r>
              <a:rPr lang="en-US" altLang="zh-CN"/>
              <a:t>+(y</a:t>
            </a:r>
            <a:r>
              <a:rPr lang="en-US" altLang="zh-CN" baseline="-25000"/>
              <a:t>i</a:t>
            </a:r>
            <a:r>
              <a:rPr lang="en-US" altLang="zh-CN"/>
              <a:t>-1)</a:t>
            </a:r>
            <a:r>
              <a:rPr lang="en-US" altLang="zh-CN" baseline="30000"/>
              <a:t>2</a:t>
            </a:r>
            <a:r>
              <a:rPr lang="en-US" altLang="zh-CN"/>
              <a:t>-R</a:t>
            </a:r>
            <a:r>
              <a:rPr lang="en-US" altLang="zh-CN" baseline="30000"/>
              <a:t>2</a:t>
            </a:r>
            <a:r>
              <a:rPr lang="en-US" altLang="zh-CN"/>
              <a:t>|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m</a:t>
            </a:r>
            <a:r>
              <a:rPr lang="en-US" altLang="zh-CN" baseline="-25000"/>
              <a:t>V</a:t>
            </a:r>
            <a:r>
              <a:rPr lang="en-US" altLang="zh-CN"/>
              <a:t>=|x</a:t>
            </a:r>
            <a:r>
              <a:rPr lang="en-US" altLang="zh-CN" baseline="-25000"/>
              <a:t>i</a:t>
            </a:r>
            <a:r>
              <a:rPr lang="en-US" altLang="zh-CN" baseline="30000"/>
              <a:t>2 </a:t>
            </a:r>
            <a:r>
              <a:rPr lang="en-US" altLang="zh-CN"/>
              <a:t>+(y</a:t>
            </a:r>
            <a:r>
              <a:rPr lang="en-US" altLang="zh-CN" baseline="-25000"/>
              <a:t>i</a:t>
            </a:r>
            <a:r>
              <a:rPr lang="en-US" altLang="zh-CN"/>
              <a:t>-1)</a:t>
            </a:r>
            <a:r>
              <a:rPr lang="en-US" altLang="zh-CN" baseline="30000"/>
              <a:t>2</a:t>
            </a:r>
            <a:r>
              <a:rPr lang="en-US" altLang="zh-CN"/>
              <a:t>-R</a:t>
            </a:r>
            <a:r>
              <a:rPr lang="en-US" altLang="zh-CN" baseline="30000"/>
              <a:t>2 </a:t>
            </a:r>
            <a:r>
              <a:rPr lang="en-US" altLang="zh-CN"/>
              <a:t>|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i="1" u="sng">
                <a:solidFill>
                  <a:srgbClr val="0F550F"/>
                </a:solidFill>
              </a:rPr>
              <a:t>选择像素的原则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使其与实际圆弧的距离平方达到最小</a:t>
            </a:r>
          </a:p>
        </p:txBody>
      </p:sp>
      <p:grpSp>
        <p:nvGrpSpPr>
          <p:cNvPr id="39940" name="Group 71">
            <a:extLst>
              <a:ext uri="{FF2B5EF4-FFF2-40B4-BE49-F238E27FC236}">
                <a16:creationId xmlns:a16="http://schemas.microsoft.com/office/drawing/2014/main" id="{7DABDB65-DD9F-8395-EF78-055D98FC3BEF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435350"/>
            <a:ext cx="3240088" cy="2873375"/>
            <a:chOff x="3424" y="2387"/>
            <a:chExt cx="2041" cy="1810"/>
          </a:xfrm>
        </p:grpSpPr>
        <p:sp>
          <p:nvSpPr>
            <p:cNvPr id="39941" name="Line 34">
              <a:extLst>
                <a:ext uri="{FF2B5EF4-FFF2-40B4-BE49-F238E27FC236}">
                  <a16:creationId xmlns:a16="http://schemas.microsoft.com/office/drawing/2014/main" id="{63AD8C23-88C2-43FD-FFE5-629C4193D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3144"/>
              <a:ext cx="17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2" name="Line 35">
              <a:extLst>
                <a:ext uri="{FF2B5EF4-FFF2-40B4-BE49-F238E27FC236}">
                  <a16:creationId xmlns:a16="http://schemas.microsoft.com/office/drawing/2014/main" id="{B3C50B08-53F4-B510-5267-63C5A6A59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3704"/>
              <a:ext cx="17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3" name="Line 36">
              <a:extLst>
                <a:ext uri="{FF2B5EF4-FFF2-40B4-BE49-F238E27FC236}">
                  <a16:creationId xmlns:a16="http://schemas.microsoft.com/office/drawing/2014/main" id="{73203A30-DB5D-1DEC-924D-4E1343ADF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4" name="Line 37">
              <a:extLst>
                <a:ext uri="{FF2B5EF4-FFF2-40B4-BE49-F238E27FC236}">
                  <a16:creationId xmlns:a16="http://schemas.microsoft.com/office/drawing/2014/main" id="{0DA9A028-842A-6DC1-4D7A-DEF32804D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5" name="Line 38">
              <a:extLst>
                <a:ext uri="{FF2B5EF4-FFF2-40B4-BE49-F238E27FC236}">
                  <a16:creationId xmlns:a16="http://schemas.microsoft.com/office/drawing/2014/main" id="{B625D9AD-265B-6F25-6B0D-7BE3A82B7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6" name="Oval 41">
              <a:extLst>
                <a:ext uri="{FF2B5EF4-FFF2-40B4-BE49-F238E27FC236}">
                  <a16:creationId xmlns:a16="http://schemas.microsoft.com/office/drawing/2014/main" id="{EA554DBA-4D2B-2EC4-C7DD-C6442846F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3680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39947" name="Text Box 45">
              <a:extLst>
                <a:ext uri="{FF2B5EF4-FFF2-40B4-BE49-F238E27FC236}">
                  <a16:creationId xmlns:a16="http://schemas.microsoft.com/office/drawing/2014/main" id="{E7AB748A-6424-9C20-67EE-02D3DA82C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2" y="2886"/>
              <a:ext cx="499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948" name="Text Box 47">
              <a:extLst>
                <a:ext uri="{FF2B5EF4-FFF2-40B4-BE49-F238E27FC236}">
                  <a16:creationId xmlns:a16="http://schemas.microsoft.com/office/drawing/2014/main" id="{6C529B46-F7FA-BDB7-7FE4-B290F135C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921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9949" name="Text Box 48">
              <a:extLst>
                <a:ext uri="{FF2B5EF4-FFF2-40B4-BE49-F238E27FC236}">
                  <a16:creationId xmlns:a16="http://schemas.microsoft.com/office/drawing/2014/main" id="{CB966CE1-4E11-BDBC-83E0-A5B3E6074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878"/>
              <a:ext cx="363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i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950" name="Text Box 52">
              <a:extLst>
                <a:ext uri="{FF2B5EF4-FFF2-40B4-BE49-F238E27FC236}">
                  <a16:creationId xmlns:a16="http://schemas.microsoft.com/office/drawing/2014/main" id="{C542A9F7-E746-90B3-3E52-8739CD3BA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267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F550F"/>
                  </a:solidFill>
                  <a:latin typeface="宋体" panose="02010600030101010101" pitchFamily="2" charset="-122"/>
                </a:rPr>
                <a:t>①</a:t>
              </a:r>
              <a:endParaRPr kumimoji="1" lang="en-US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39951" name="Line 53">
              <a:extLst>
                <a:ext uri="{FF2B5EF4-FFF2-40B4-BE49-F238E27FC236}">
                  <a16:creationId xmlns:a16="http://schemas.microsoft.com/office/drawing/2014/main" id="{85219DF9-0FF0-6AF3-D703-CC8E8407E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554"/>
              <a:ext cx="17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2" name="Text Box 55">
              <a:extLst>
                <a:ext uri="{FF2B5EF4-FFF2-40B4-BE49-F238E27FC236}">
                  <a16:creationId xmlns:a16="http://schemas.microsoft.com/office/drawing/2014/main" id="{3D2ABF31-E56D-97F7-33A0-FB6FC1436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3521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39953" name="Text Box 56">
              <a:extLst>
                <a:ext uri="{FF2B5EF4-FFF2-40B4-BE49-F238E27FC236}">
                  <a16:creationId xmlns:a16="http://schemas.microsoft.com/office/drawing/2014/main" id="{F5C92871-0756-D044-2A5A-6D0AE2EEB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510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9954" name="Arc 57">
              <a:extLst>
                <a:ext uri="{FF2B5EF4-FFF2-40B4-BE49-F238E27FC236}">
                  <a16:creationId xmlns:a16="http://schemas.microsoft.com/office/drawing/2014/main" id="{A101034F-0592-A2EF-F921-5B719330A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" y="2795"/>
              <a:ext cx="243" cy="136"/>
            </a:xfrm>
            <a:custGeom>
              <a:avLst/>
              <a:gdLst>
                <a:gd name="T0" fmla="*/ 0 w 19287"/>
                <a:gd name="T1" fmla="*/ 0 h 21600"/>
                <a:gd name="T2" fmla="*/ 3 w 19287"/>
                <a:gd name="T3" fmla="*/ 0 h 21600"/>
                <a:gd name="T4" fmla="*/ 0 w 19287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87" h="21600" fill="none" extrusionOk="0">
                  <a:moveTo>
                    <a:pt x="-1" y="0"/>
                  </a:moveTo>
                  <a:cubicBezTo>
                    <a:pt x="8155" y="0"/>
                    <a:pt x="15615" y="4593"/>
                    <a:pt x="19287" y="11875"/>
                  </a:cubicBezTo>
                </a:path>
                <a:path w="19287" h="21600" stroke="0" extrusionOk="0">
                  <a:moveTo>
                    <a:pt x="-1" y="0"/>
                  </a:moveTo>
                  <a:cubicBezTo>
                    <a:pt x="8155" y="0"/>
                    <a:pt x="15615" y="4593"/>
                    <a:pt x="19287" y="1187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Arc 58">
              <a:extLst>
                <a:ext uri="{FF2B5EF4-FFF2-40B4-BE49-F238E27FC236}">
                  <a16:creationId xmlns:a16="http://schemas.microsoft.com/office/drawing/2014/main" id="{7B759473-DEEC-9580-3815-3E5A002D1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3385"/>
              <a:ext cx="173" cy="90"/>
            </a:xfrm>
            <a:custGeom>
              <a:avLst/>
              <a:gdLst>
                <a:gd name="T0" fmla="*/ 0 w 20666"/>
                <a:gd name="T1" fmla="*/ 0 h 21600"/>
                <a:gd name="T2" fmla="*/ 1 w 20666"/>
                <a:gd name="T3" fmla="*/ 0 h 21600"/>
                <a:gd name="T4" fmla="*/ 0 w 2066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66" h="21600" fill="none" extrusionOk="0">
                  <a:moveTo>
                    <a:pt x="-1" y="0"/>
                  </a:moveTo>
                  <a:cubicBezTo>
                    <a:pt x="9509" y="0"/>
                    <a:pt x="17899" y="6218"/>
                    <a:pt x="20666" y="15316"/>
                  </a:cubicBezTo>
                </a:path>
                <a:path w="20666" h="21600" stroke="0" extrusionOk="0">
                  <a:moveTo>
                    <a:pt x="-1" y="0"/>
                  </a:moveTo>
                  <a:cubicBezTo>
                    <a:pt x="9509" y="0"/>
                    <a:pt x="17899" y="6218"/>
                    <a:pt x="20666" y="1531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Arc 59">
              <a:extLst>
                <a:ext uri="{FF2B5EF4-FFF2-40B4-BE49-F238E27FC236}">
                  <a16:creationId xmlns:a16="http://schemas.microsoft.com/office/drawing/2014/main" id="{DD53C039-E7C6-127B-6706-5BE4DBFD5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3612"/>
              <a:ext cx="91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Arc 60">
              <a:extLst>
                <a:ext uri="{FF2B5EF4-FFF2-40B4-BE49-F238E27FC236}">
                  <a16:creationId xmlns:a16="http://schemas.microsoft.com/office/drawing/2014/main" id="{3F60C18A-24E9-5389-06FB-0FD94F83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3612"/>
              <a:ext cx="91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Arc 61">
              <a:extLst>
                <a:ext uri="{FF2B5EF4-FFF2-40B4-BE49-F238E27FC236}">
                  <a16:creationId xmlns:a16="http://schemas.microsoft.com/office/drawing/2014/main" id="{B02E110E-8690-DC48-FB69-8FDBC9714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3585"/>
              <a:ext cx="261" cy="408"/>
            </a:xfrm>
            <a:custGeom>
              <a:avLst/>
              <a:gdLst>
                <a:gd name="T0" fmla="*/ 0 w 20632"/>
                <a:gd name="T1" fmla="*/ 0 h 21600"/>
                <a:gd name="T2" fmla="*/ 3 w 20632"/>
                <a:gd name="T3" fmla="*/ 5 h 21600"/>
                <a:gd name="T4" fmla="*/ 0 w 20632"/>
                <a:gd name="T5" fmla="*/ 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32" h="21600" fill="none" extrusionOk="0">
                  <a:moveTo>
                    <a:pt x="-1" y="0"/>
                  </a:moveTo>
                  <a:cubicBezTo>
                    <a:pt x="9466" y="0"/>
                    <a:pt x="17830" y="6164"/>
                    <a:pt x="20632" y="15206"/>
                  </a:cubicBezTo>
                </a:path>
                <a:path w="20632" h="21600" stroke="0" extrusionOk="0">
                  <a:moveTo>
                    <a:pt x="-1" y="0"/>
                  </a:moveTo>
                  <a:cubicBezTo>
                    <a:pt x="9466" y="0"/>
                    <a:pt x="17830" y="6164"/>
                    <a:pt x="20632" y="1520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Oval 62">
              <a:extLst>
                <a:ext uri="{FF2B5EF4-FFF2-40B4-BE49-F238E27FC236}">
                  <a16:creationId xmlns:a16="http://schemas.microsoft.com/office/drawing/2014/main" id="{2EC957DD-3520-6807-9197-2BCBF29C3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3122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39960" name="Oval 63">
              <a:extLst>
                <a:ext uri="{FF2B5EF4-FFF2-40B4-BE49-F238E27FC236}">
                  <a16:creationId xmlns:a16="http://schemas.microsoft.com/office/drawing/2014/main" id="{21435867-34DC-0425-8F7F-E80D05264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3684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39961" name="Text Box 64">
              <a:extLst>
                <a:ext uri="{FF2B5EF4-FFF2-40B4-BE49-F238E27FC236}">
                  <a16:creationId xmlns:a16="http://schemas.microsoft.com/office/drawing/2014/main" id="{5C86B0C4-70AA-C8DA-06C1-74CD579BA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2895"/>
              <a:ext cx="635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+1,y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962" name="Text Box 65">
              <a:extLst>
                <a:ext uri="{FF2B5EF4-FFF2-40B4-BE49-F238E27FC236}">
                  <a16:creationId xmlns:a16="http://schemas.microsoft.com/office/drawing/2014/main" id="{83293D27-7DE4-9D84-B641-5F2D6DB47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3736"/>
              <a:ext cx="77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-1)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963" name="Text Box 66">
              <a:extLst>
                <a:ext uri="{FF2B5EF4-FFF2-40B4-BE49-F238E27FC236}">
                  <a16:creationId xmlns:a16="http://schemas.microsoft.com/office/drawing/2014/main" id="{4985DA1C-9410-F700-BBD8-705C9EF8A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3475"/>
              <a:ext cx="889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+1,y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-1)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964" name="Text Box 67">
              <a:extLst>
                <a:ext uri="{FF2B5EF4-FFF2-40B4-BE49-F238E27FC236}">
                  <a16:creationId xmlns:a16="http://schemas.microsoft.com/office/drawing/2014/main" id="{A3D744FB-9440-AA8C-F32A-292938FBB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659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F550F"/>
                  </a:solidFill>
                  <a:latin typeface="宋体" panose="02010600030101010101" pitchFamily="2" charset="-122"/>
                </a:rPr>
                <a:t>②</a:t>
              </a:r>
              <a:endParaRPr kumimoji="1" lang="en-US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39965" name="Text Box 68">
              <a:extLst>
                <a:ext uri="{FF2B5EF4-FFF2-40B4-BE49-F238E27FC236}">
                  <a16:creationId xmlns:a16="http://schemas.microsoft.com/office/drawing/2014/main" id="{EDBE4659-8671-56F0-C12E-414FBCEE8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" y="3385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F550F"/>
                  </a:solidFill>
                  <a:latin typeface="宋体" panose="02010600030101010101" pitchFamily="2" charset="-122"/>
                </a:rPr>
                <a:t>③</a:t>
              </a:r>
              <a:endParaRPr kumimoji="1" lang="en-US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39966" name="Text Box 69">
              <a:extLst>
                <a:ext uri="{FF2B5EF4-FFF2-40B4-BE49-F238E27FC236}">
                  <a16:creationId xmlns:a16="http://schemas.microsoft.com/office/drawing/2014/main" id="{D0E5BC78-D24B-24F6-2C26-0A4D9D068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385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F550F"/>
                  </a:solidFill>
                  <a:latin typeface="宋体" panose="02010600030101010101" pitchFamily="2" charset="-122"/>
                </a:rPr>
                <a:t>④</a:t>
              </a:r>
              <a:endParaRPr kumimoji="1" lang="en-US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39967" name="Text Box 70">
              <a:extLst>
                <a:ext uri="{FF2B5EF4-FFF2-40B4-BE49-F238E27FC236}">
                  <a16:creationId xmlns:a16="http://schemas.microsoft.com/office/drawing/2014/main" id="{99C3483E-9EE5-1A05-303D-6EFE9F493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3790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F550F"/>
                  </a:solidFill>
                  <a:latin typeface="宋体" panose="02010600030101010101" pitchFamily="2" charset="-122"/>
                </a:rPr>
                <a:t>⑤</a:t>
              </a:r>
              <a:endParaRPr kumimoji="1" lang="en-US" altLang="zh-CN" sz="2400">
                <a:solidFill>
                  <a:srgbClr val="0F550F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24B631B8-2A40-D7E7-4DBD-CD9D94DAB1C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画圆算法（</a:t>
            </a:r>
            <a:r>
              <a:rPr lang="en-US" altLang="zh-CN"/>
              <a:t>2/7</a:t>
            </a:r>
            <a:r>
              <a:rPr lang="zh-CN" altLang="en-US"/>
              <a:t>）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7836E2-E599-599A-C79F-F94FFE07C6D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1981200"/>
            <a:ext cx="8785225" cy="4040188"/>
          </a:xfrm>
        </p:spPr>
        <p:txBody>
          <a:bodyPr/>
          <a:lstStyle/>
          <a:p>
            <a:pPr eaLnBrk="1" hangingPunct="1"/>
            <a:r>
              <a:rPr lang="zh-CN" altLang="en-US"/>
              <a:t>圆弧与点</a:t>
            </a:r>
            <a:r>
              <a:rPr kumimoji="1" lang="en-US" altLang="zh-CN"/>
              <a:t>(xi,yi)</a:t>
            </a:r>
            <a:r>
              <a:rPr kumimoji="1" lang="zh-CN" altLang="en-US"/>
              <a:t>附近光栅网格</a:t>
            </a:r>
            <a:r>
              <a:rPr lang="zh-CN" altLang="en-US"/>
              <a:t>的相交关系有</a:t>
            </a:r>
            <a:r>
              <a:rPr lang="en-US" altLang="zh-CN"/>
              <a:t>5</a:t>
            </a:r>
            <a:r>
              <a:rPr lang="zh-CN" altLang="en-US"/>
              <a:t>种</a:t>
            </a:r>
          </a:p>
          <a:p>
            <a:pPr eaLnBrk="1" hangingPunct="1"/>
            <a:r>
              <a:rPr lang="zh-CN" altLang="en-US" i="1" u="sng">
                <a:solidFill>
                  <a:srgbClr val="0F550F"/>
                </a:solidFill>
              </a:rPr>
              <a:t>右下角像素</a:t>
            </a:r>
            <a:r>
              <a:rPr lang="en-US" altLang="zh-CN" i="1" u="sng">
                <a:solidFill>
                  <a:srgbClr val="0F550F"/>
                </a:solidFill>
              </a:rPr>
              <a:t>D </a:t>
            </a:r>
            <a:r>
              <a:rPr kumimoji="1" lang="en-US" altLang="zh-CN" i="1" u="sng">
                <a:solidFill>
                  <a:srgbClr val="0F550F"/>
                </a:solidFill>
              </a:rPr>
              <a:t>(xi,yi)</a:t>
            </a:r>
            <a:r>
              <a:rPr kumimoji="1" lang="zh-CN" altLang="en-US" i="1" u="sng">
                <a:solidFill>
                  <a:srgbClr val="0F550F"/>
                </a:solidFill>
              </a:rPr>
              <a:t>与实际圆弧的近似程度</a:t>
            </a:r>
            <a:endParaRPr kumimoji="1" lang="zh-CN" altLang="en-US"/>
          </a:p>
          <a:p>
            <a:pPr lvl="1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>
                <a:sym typeface="Symbol" panose="05050102010706020507" pitchFamily="18" charset="2"/>
              </a:rPr>
              <a:t>i=</a:t>
            </a:r>
            <a:r>
              <a:rPr lang="en-US" altLang="zh-CN"/>
              <a:t>(x</a:t>
            </a:r>
            <a:r>
              <a:rPr lang="en-US" altLang="zh-CN" baseline="-25000"/>
              <a:t>i</a:t>
            </a:r>
            <a:r>
              <a:rPr lang="en-US" altLang="zh-CN"/>
              <a:t>+1)</a:t>
            </a:r>
            <a:r>
              <a:rPr lang="en-US" altLang="zh-CN" baseline="30000"/>
              <a:t>2</a:t>
            </a:r>
            <a:r>
              <a:rPr lang="en-US" altLang="zh-CN"/>
              <a:t>+(y</a:t>
            </a:r>
            <a:r>
              <a:rPr lang="en-US" altLang="zh-CN" baseline="-25000"/>
              <a:t>i</a:t>
            </a:r>
            <a:r>
              <a:rPr lang="en-US" altLang="zh-CN"/>
              <a:t>-1)</a:t>
            </a:r>
            <a:r>
              <a:rPr lang="en-US" altLang="zh-CN" baseline="30000"/>
              <a:t>2</a:t>
            </a:r>
            <a:r>
              <a:rPr lang="en-US" altLang="zh-CN"/>
              <a:t>-R</a:t>
            </a:r>
            <a:r>
              <a:rPr lang="en-US" altLang="zh-CN" baseline="30000"/>
              <a:t>2</a:t>
            </a:r>
          </a:p>
          <a:p>
            <a:pPr lvl="1" eaLnBrk="1" hangingPunct="1"/>
            <a:r>
              <a:rPr lang="zh-CN" altLang="en-US"/>
              <a:t>当</a:t>
            </a: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>
                <a:sym typeface="Symbol" panose="05050102010706020507" pitchFamily="18" charset="2"/>
              </a:rPr>
              <a:t>i&lt;0</a:t>
            </a:r>
            <a:r>
              <a:rPr lang="zh-CN" altLang="en-US">
                <a:sym typeface="Symbol" panose="05050102010706020507" pitchFamily="18" charset="2"/>
              </a:rPr>
              <a:t>时，</a:t>
            </a:r>
            <a:r>
              <a:rPr lang="en-US" altLang="zh-CN">
                <a:sym typeface="Symbol" panose="05050102010706020507" pitchFamily="18" charset="2"/>
              </a:rPr>
              <a:t>D</a:t>
            </a:r>
            <a:r>
              <a:rPr lang="zh-CN" altLang="en-US">
                <a:sym typeface="Symbol" panose="05050102010706020507" pitchFamily="18" charset="2"/>
              </a:rPr>
              <a:t>在圆内，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①②</a:t>
            </a:r>
          </a:p>
          <a:p>
            <a:pPr lvl="1" eaLnBrk="1" hangingPunct="1"/>
            <a:r>
              <a:rPr lang="zh-CN" altLang="en-US"/>
              <a:t>当</a:t>
            </a: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>
                <a:sym typeface="Symbol" panose="05050102010706020507" pitchFamily="18" charset="2"/>
              </a:rPr>
              <a:t>i&gt;0</a:t>
            </a:r>
            <a:r>
              <a:rPr lang="zh-CN" altLang="en-US">
                <a:sym typeface="Symbol" panose="05050102010706020507" pitchFamily="18" charset="2"/>
              </a:rPr>
              <a:t>时，</a:t>
            </a:r>
            <a:r>
              <a:rPr lang="en-US" altLang="zh-CN">
                <a:sym typeface="Symbol" panose="05050102010706020507" pitchFamily="18" charset="2"/>
              </a:rPr>
              <a:t>D</a:t>
            </a:r>
            <a:r>
              <a:rPr lang="zh-CN" altLang="en-US">
                <a:sym typeface="Symbol" panose="05050102010706020507" pitchFamily="18" charset="2"/>
              </a:rPr>
              <a:t>在圆外，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③④</a:t>
            </a:r>
          </a:p>
          <a:p>
            <a:pPr lvl="1" eaLnBrk="1" hangingPunct="1"/>
            <a:r>
              <a:rPr lang="zh-CN" altLang="en-US"/>
              <a:t>当</a:t>
            </a: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>
                <a:sym typeface="Symbol" panose="05050102010706020507" pitchFamily="18" charset="2"/>
              </a:rPr>
              <a:t>i=0</a:t>
            </a:r>
            <a:r>
              <a:rPr lang="zh-CN" altLang="en-US">
                <a:sym typeface="Symbol" panose="05050102010706020507" pitchFamily="18" charset="2"/>
              </a:rPr>
              <a:t>时，</a:t>
            </a:r>
            <a:r>
              <a:rPr lang="en-US" altLang="zh-CN">
                <a:sym typeface="Symbol" panose="05050102010706020507" pitchFamily="18" charset="2"/>
              </a:rPr>
              <a:t>D</a:t>
            </a:r>
            <a:r>
              <a:rPr lang="zh-CN" altLang="en-US">
                <a:sym typeface="Symbol" panose="05050102010706020507" pitchFamily="18" charset="2"/>
              </a:rPr>
              <a:t>在圆上，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⑤</a:t>
            </a:r>
          </a:p>
        </p:txBody>
      </p:sp>
      <p:grpSp>
        <p:nvGrpSpPr>
          <p:cNvPr id="40964" name="Group 4">
            <a:extLst>
              <a:ext uri="{FF2B5EF4-FFF2-40B4-BE49-F238E27FC236}">
                <a16:creationId xmlns:a16="http://schemas.microsoft.com/office/drawing/2014/main" id="{A411ACA6-BECD-044D-AB37-5B54E2D7C428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789363"/>
            <a:ext cx="3240088" cy="2873375"/>
            <a:chOff x="3424" y="2387"/>
            <a:chExt cx="2041" cy="1810"/>
          </a:xfrm>
        </p:grpSpPr>
        <p:sp>
          <p:nvSpPr>
            <p:cNvPr id="40965" name="Line 5">
              <a:extLst>
                <a:ext uri="{FF2B5EF4-FFF2-40B4-BE49-F238E27FC236}">
                  <a16:creationId xmlns:a16="http://schemas.microsoft.com/office/drawing/2014/main" id="{264539DB-40B4-798F-2A64-C0D5F389F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3144"/>
              <a:ext cx="17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6" name="Line 6">
              <a:extLst>
                <a:ext uri="{FF2B5EF4-FFF2-40B4-BE49-F238E27FC236}">
                  <a16:creationId xmlns:a16="http://schemas.microsoft.com/office/drawing/2014/main" id="{4D127480-F86A-EC95-DAA4-B84EEF790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3704"/>
              <a:ext cx="17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7" name="Line 7">
              <a:extLst>
                <a:ext uri="{FF2B5EF4-FFF2-40B4-BE49-F238E27FC236}">
                  <a16:creationId xmlns:a16="http://schemas.microsoft.com/office/drawing/2014/main" id="{1FA0A5CC-1B08-F9EE-03DE-779CF00A4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8" name="Line 8">
              <a:extLst>
                <a:ext uri="{FF2B5EF4-FFF2-40B4-BE49-F238E27FC236}">
                  <a16:creationId xmlns:a16="http://schemas.microsoft.com/office/drawing/2014/main" id="{11A9A875-DE59-6111-BDB2-DDAA3CFEF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9" name="Line 9">
              <a:extLst>
                <a:ext uri="{FF2B5EF4-FFF2-40B4-BE49-F238E27FC236}">
                  <a16:creationId xmlns:a16="http://schemas.microsoft.com/office/drawing/2014/main" id="{4B0E7795-D84B-D115-8504-1C6CF2209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0" name="Oval 10">
              <a:extLst>
                <a:ext uri="{FF2B5EF4-FFF2-40B4-BE49-F238E27FC236}">
                  <a16:creationId xmlns:a16="http://schemas.microsoft.com/office/drawing/2014/main" id="{057AAEE5-0AC0-6BC2-AA55-9F04DCC2F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3680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0971" name="Text Box 11">
              <a:extLst>
                <a:ext uri="{FF2B5EF4-FFF2-40B4-BE49-F238E27FC236}">
                  <a16:creationId xmlns:a16="http://schemas.microsoft.com/office/drawing/2014/main" id="{0E2F0EFF-A81D-5079-8029-93F7CA25B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2" y="2886"/>
              <a:ext cx="499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0972" name="Text Box 12">
              <a:extLst>
                <a:ext uri="{FF2B5EF4-FFF2-40B4-BE49-F238E27FC236}">
                  <a16:creationId xmlns:a16="http://schemas.microsoft.com/office/drawing/2014/main" id="{0AB49CF7-1684-F8FC-6B69-5A33DBCB9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921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0973" name="Text Box 13">
              <a:extLst>
                <a:ext uri="{FF2B5EF4-FFF2-40B4-BE49-F238E27FC236}">
                  <a16:creationId xmlns:a16="http://schemas.microsoft.com/office/drawing/2014/main" id="{6BEB18AC-54BD-A50D-EF60-CDE8BB23B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878"/>
              <a:ext cx="363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i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0974" name="Text Box 14">
              <a:extLst>
                <a:ext uri="{FF2B5EF4-FFF2-40B4-BE49-F238E27FC236}">
                  <a16:creationId xmlns:a16="http://schemas.microsoft.com/office/drawing/2014/main" id="{5FE72363-48E8-E9D1-60FC-A20118ED6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267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F550F"/>
                  </a:solidFill>
                  <a:latin typeface="宋体" panose="02010600030101010101" pitchFamily="2" charset="-122"/>
                </a:rPr>
                <a:t>①</a:t>
              </a:r>
              <a:endParaRPr kumimoji="1" lang="en-US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0975" name="Line 15">
              <a:extLst>
                <a:ext uri="{FF2B5EF4-FFF2-40B4-BE49-F238E27FC236}">
                  <a16:creationId xmlns:a16="http://schemas.microsoft.com/office/drawing/2014/main" id="{6731A8BA-384E-B90B-74D8-57E38251E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554"/>
              <a:ext cx="17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6" name="Text Box 16">
              <a:extLst>
                <a:ext uri="{FF2B5EF4-FFF2-40B4-BE49-F238E27FC236}">
                  <a16:creationId xmlns:a16="http://schemas.microsoft.com/office/drawing/2014/main" id="{65624D29-9F3F-E8BB-E064-D3499EBC2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3521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40977" name="Text Box 17">
              <a:extLst>
                <a:ext uri="{FF2B5EF4-FFF2-40B4-BE49-F238E27FC236}">
                  <a16:creationId xmlns:a16="http://schemas.microsoft.com/office/drawing/2014/main" id="{35B18563-B607-3D05-B39E-E56E9DAF2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510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0978" name="Arc 18">
              <a:extLst>
                <a:ext uri="{FF2B5EF4-FFF2-40B4-BE49-F238E27FC236}">
                  <a16:creationId xmlns:a16="http://schemas.microsoft.com/office/drawing/2014/main" id="{4653DA09-6549-9B30-A5E1-C72B01C64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" y="2795"/>
              <a:ext cx="243" cy="136"/>
            </a:xfrm>
            <a:custGeom>
              <a:avLst/>
              <a:gdLst>
                <a:gd name="T0" fmla="*/ 0 w 19287"/>
                <a:gd name="T1" fmla="*/ 0 h 21600"/>
                <a:gd name="T2" fmla="*/ 3 w 19287"/>
                <a:gd name="T3" fmla="*/ 0 h 21600"/>
                <a:gd name="T4" fmla="*/ 0 w 19287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87" h="21600" fill="none" extrusionOk="0">
                  <a:moveTo>
                    <a:pt x="-1" y="0"/>
                  </a:moveTo>
                  <a:cubicBezTo>
                    <a:pt x="8155" y="0"/>
                    <a:pt x="15615" y="4593"/>
                    <a:pt x="19287" y="11875"/>
                  </a:cubicBezTo>
                </a:path>
                <a:path w="19287" h="21600" stroke="0" extrusionOk="0">
                  <a:moveTo>
                    <a:pt x="-1" y="0"/>
                  </a:moveTo>
                  <a:cubicBezTo>
                    <a:pt x="8155" y="0"/>
                    <a:pt x="15615" y="4593"/>
                    <a:pt x="19287" y="1187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rc 19">
              <a:extLst>
                <a:ext uri="{FF2B5EF4-FFF2-40B4-BE49-F238E27FC236}">
                  <a16:creationId xmlns:a16="http://schemas.microsoft.com/office/drawing/2014/main" id="{9D3079FC-BDCA-A4E7-B335-9CD71CE6B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3385"/>
              <a:ext cx="173" cy="90"/>
            </a:xfrm>
            <a:custGeom>
              <a:avLst/>
              <a:gdLst>
                <a:gd name="T0" fmla="*/ 0 w 20666"/>
                <a:gd name="T1" fmla="*/ 0 h 21600"/>
                <a:gd name="T2" fmla="*/ 1 w 20666"/>
                <a:gd name="T3" fmla="*/ 0 h 21600"/>
                <a:gd name="T4" fmla="*/ 0 w 2066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66" h="21600" fill="none" extrusionOk="0">
                  <a:moveTo>
                    <a:pt x="-1" y="0"/>
                  </a:moveTo>
                  <a:cubicBezTo>
                    <a:pt x="9509" y="0"/>
                    <a:pt x="17899" y="6218"/>
                    <a:pt x="20666" y="15316"/>
                  </a:cubicBezTo>
                </a:path>
                <a:path w="20666" h="21600" stroke="0" extrusionOk="0">
                  <a:moveTo>
                    <a:pt x="-1" y="0"/>
                  </a:moveTo>
                  <a:cubicBezTo>
                    <a:pt x="9509" y="0"/>
                    <a:pt x="17899" y="6218"/>
                    <a:pt x="20666" y="1531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rc 20">
              <a:extLst>
                <a:ext uri="{FF2B5EF4-FFF2-40B4-BE49-F238E27FC236}">
                  <a16:creationId xmlns:a16="http://schemas.microsoft.com/office/drawing/2014/main" id="{4C90EF58-91CC-6ACE-687A-87946CD25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3612"/>
              <a:ext cx="91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Arc 21">
              <a:extLst>
                <a:ext uri="{FF2B5EF4-FFF2-40B4-BE49-F238E27FC236}">
                  <a16:creationId xmlns:a16="http://schemas.microsoft.com/office/drawing/2014/main" id="{197B88FC-62D0-690E-27BB-FAF3EF812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3612"/>
              <a:ext cx="91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2" name="Arc 22">
              <a:extLst>
                <a:ext uri="{FF2B5EF4-FFF2-40B4-BE49-F238E27FC236}">
                  <a16:creationId xmlns:a16="http://schemas.microsoft.com/office/drawing/2014/main" id="{84E97B5B-934D-E4C8-0559-BBC628AFE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3585"/>
              <a:ext cx="261" cy="408"/>
            </a:xfrm>
            <a:custGeom>
              <a:avLst/>
              <a:gdLst>
                <a:gd name="T0" fmla="*/ 0 w 20632"/>
                <a:gd name="T1" fmla="*/ 0 h 21600"/>
                <a:gd name="T2" fmla="*/ 3 w 20632"/>
                <a:gd name="T3" fmla="*/ 5 h 21600"/>
                <a:gd name="T4" fmla="*/ 0 w 20632"/>
                <a:gd name="T5" fmla="*/ 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32" h="21600" fill="none" extrusionOk="0">
                  <a:moveTo>
                    <a:pt x="-1" y="0"/>
                  </a:moveTo>
                  <a:cubicBezTo>
                    <a:pt x="9466" y="0"/>
                    <a:pt x="17830" y="6164"/>
                    <a:pt x="20632" y="15206"/>
                  </a:cubicBezTo>
                </a:path>
                <a:path w="20632" h="21600" stroke="0" extrusionOk="0">
                  <a:moveTo>
                    <a:pt x="-1" y="0"/>
                  </a:moveTo>
                  <a:cubicBezTo>
                    <a:pt x="9466" y="0"/>
                    <a:pt x="17830" y="6164"/>
                    <a:pt x="20632" y="1520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Oval 23">
              <a:extLst>
                <a:ext uri="{FF2B5EF4-FFF2-40B4-BE49-F238E27FC236}">
                  <a16:creationId xmlns:a16="http://schemas.microsoft.com/office/drawing/2014/main" id="{FD5A3C8F-814D-52DE-E706-8135EEEA8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3122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0984" name="Oval 24">
              <a:extLst>
                <a:ext uri="{FF2B5EF4-FFF2-40B4-BE49-F238E27FC236}">
                  <a16:creationId xmlns:a16="http://schemas.microsoft.com/office/drawing/2014/main" id="{CBFE1946-3331-208F-690A-C1356A5C7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3684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0985" name="Text Box 25">
              <a:extLst>
                <a:ext uri="{FF2B5EF4-FFF2-40B4-BE49-F238E27FC236}">
                  <a16:creationId xmlns:a16="http://schemas.microsoft.com/office/drawing/2014/main" id="{D513B80F-0BC1-D469-EE2B-2B7344670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2895"/>
              <a:ext cx="635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+1,y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0986" name="Text Box 26">
              <a:extLst>
                <a:ext uri="{FF2B5EF4-FFF2-40B4-BE49-F238E27FC236}">
                  <a16:creationId xmlns:a16="http://schemas.microsoft.com/office/drawing/2014/main" id="{5842B778-2D73-4182-E6AA-8EC8154A8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3736"/>
              <a:ext cx="77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-1)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0987" name="Text Box 27">
              <a:extLst>
                <a:ext uri="{FF2B5EF4-FFF2-40B4-BE49-F238E27FC236}">
                  <a16:creationId xmlns:a16="http://schemas.microsoft.com/office/drawing/2014/main" id="{322FE903-5B7D-AC51-1310-B93EA72E4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3475"/>
              <a:ext cx="889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+1,y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-1)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0988" name="Text Box 28">
              <a:extLst>
                <a:ext uri="{FF2B5EF4-FFF2-40B4-BE49-F238E27FC236}">
                  <a16:creationId xmlns:a16="http://schemas.microsoft.com/office/drawing/2014/main" id="{AF6E44F2-3D42-9427-3A38-F99660D04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659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F550F"/>
                  </a:solidFill>
                  <a:latin typeface="宋体" panose="02010600030101010101" pitchFamily="2" charset="-122"/>
                </a:rPr>
                <a:t>②</a:t>
              </a:r>
              <a:endParaRPr kumimoji="1" lang="en-US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0989" name="Text Box 29">
              <a:extLst>
                <a:ext uri="{FF2B5EF4-FFF2-40B4-BE49-F238E27FC236}">
                  <a16:creationId xmlns:a16="http://schemas.microsoft.com/office/drawing/2014/main" id="{D1E3EE45-3CE5-FB7A-5121-E3FFE8E8C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" y="3385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F550F"/>
                  </a:solidFill>
                  <a:latin typeface="宋体" panose="02010600030101010101" pitchFamily="2" charset="-122"/>
                </a:rPr>
                <a:t>③</a:t>
              </a:r>
              <a:endParaRPr kumimoji="1" lang="en-US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0990" name="Text Box 30">
              <a:extLst>
                <a:ext uri="{FF2B5EF4-FFF2-40B4-BE49-F238E27FC236}">
                  <a16:creationId xmlns:a16="http://schemas.microsoft.com/office/drawing/2014/main" id="{0AFE3DB4-9CE1-9BC0-0B1D-3D36CB4BD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385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F550F"/>
                  </a:solidFill>
                  <a:latin typeface="宋体" panose="02010600030101010101" pitchFamily="2" charset="-122"/>
                </a:rPr>
                <a:t>④</a:t>
              </a:r>
              <a:endParaRPr kumimoji="1" lang="en-US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0991" name="Text Box 31">
              <a:extLst>
                <a:ext uri="{FF2B5EF4-FFF2-40B4-BE49-F238E27FC236}">
                  <a16:creationId xmlns:a16="http://schemas.microsoft.com/office/drawing/2014/main" id="{47CB3E44-01CF-FE86-CB29-6245910E8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3790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F550F"/>
                  </a:solidFill>
                  <a:latin typeface="宋体" panose="02010600030101010101" pitchFamily="2" charset="-122"/>
                </a:rPr>
                <a:t>⑤</a:t>
              </a:r>
              <a:endParaRPr kumimoji="1" lang="en-US" altLang="zh-CN" sz="2400">
                <a:solidFill>
                  <a:srgbClr val="0F550F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2F0EABD-1C66-B037-4239-4824600B933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画圆算法（</a:t>
            </a:r>
            <a:r>
              <a:rPr lang="en-US" altLang="zh-CN"/>
              <a:t>3/7</a:t>
            </a:r>
            <a:r>
              <a:rPr lang="zh-CN" altLang="en-US"/>
              <a:t>）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9AA4C47-E120-A03F-6D4B-4E58694DA1D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3500" y="2205038"/>
            <a:ext cx="8540750" cy="4543425"/>
          </a:xfrm>
        </p:spPr>
        <p:txBody>
          <a:bodyPr/>
          <a:lstStyle/>
          <a:p>
            <a:pPr eaLnBrk="1" hangingPunct="1"/>
            <a:r>
              <a:rPr lang="zh-CN" altLang="en-US" sz="2800"/>
              <a:t>当</a:t>
            </a:r>
            <a:r>
              <a:rPr lang="zh-CN" altLang="en-US" sz="2800">
                <a:sym typeface="Symbol" panose="05050102010706020507" pitchFamily="18" charset="2"/>
              </a:rPr>
              <a:t></a:t>
            </a:r>
            <a:r>
              <a:rPr lang="en-US" altLang="zh-CN" sz="2800">
                <a:sym typeface="Symbol" panose="05050102010706020507" pitchFamily="18" charset="2"/>
              </a:rPr>
              <a:t>i&lt;0</a:t>
            </a:r>
            <a:r>
              <a:rPr lang="zh-CN" altLang="en-US" sz="2800">
                <a:sym typeface="Symbol" panose="05050102010706020507" pitchFamily="18" charset="2"/>
              </a:rPr>
              <a:t>时，</a:t>
            </a:r>
            <a:r>
              <a:rPr lang="en-US" altLang="zh-CN" sz="2800">
                <a:sym typeface="Symbol" panose="05050102010706020507" pitchFamily="18" charset="2"/>
              </a:rPr>
              <a:t>D</a:t>
            </a:r>
            <a:r>
              <a:rPr lang="zh-CN" altLang="en-US" sz="2800">
                <a:sym typeface="Symbol" panose="05050102010706020507" pitchFamily="18" charset="2"/>
              </a:rPr>
              <a:t>在圆内，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①②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情形①，选</a:t>
            </a:r>
            <a:r>
              <a:rPr lang="en-US" altLang="zh-CN" sz="2800"/>
              <a:t>m</a:t>
            </a:r>
            <a:r>
              <a:rPr lang="en-US" altLang="zh-CN" sz="2800" baseline="-25000"/>
              <a:t>H </a:t>
            </a:r>
            <a:r>
              <a:rPr lang="zh-CN" altLang="en-US" sz="2800"/>
              <a:t>，</a:t>
            </a:r>
            <a:r>
              <a:rPr lang="en-US" altLang="zh-CN" sz="2800"/>
              <a:t>m</a:t>
            </a:r>
            <a:r>
              <a:rPr lang="en-US" altLang="zh-CN" sz="2800" baseline="-25000"/>
              <a:t>D </a:t>
            </a:r>
            <a:r>
              <a:rPr lang="zh-CN" altLang="en-US" sz="2800"/>
              <a:t>中最小者</a:t>
            </a:r>
            <a:endParaRPr lang="zh-CN" altLang="en-US" sz="280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>
                <a:sym typeface="Symbol" panose="05050102010706020507" pitchFamily="18" charset="2"/>
              </a:rPr>
              <a:t>d=</a:t>
            </a:r>
            <a:r>
              <a:rPr lang="en-US" altLang="zh-CN" sz="2800"/>
              <a:t>m</a:t>
            </a:r>
            <a:r>
              <a:rPr lang="en-US" altLang="zh-CN" sz="2800" baseline="-25000"/>
              <a:t>H </a:t>
            </a:r>
            <a:r>
              <a:rPr lang="en-US" altLang="zh-CN" sz="2800"/>
              <a:t>- m</a:t>
            </a:r>
            <a:r>
              <a:rPr lang="en-US" altLang="zh-CN" sz="2800" baseline="-25000"/>
              <a:t>D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=|(x</a:t>
            </a:r>
            <a:r>
              <a:rPr lang="en-US" altLang="zh-CN" sz="2800" baseline="-25000"/>
              <a:t>i</a:t>
            </a:r>
            <a:r>
              <a:rPr lang="en-US" altLang="zh-CN" sz="2800"/>
              <a:t>+1)</a:t>
            </a:r>
            <a:r>
              <a:rPr lang="en-US" altLang="zh-CN" sz="2800" baseline="30000"/>
              <a:t>2</a:t>
            </a:r>
            <a:r>
              <a:rPr lang="en-US" altLang="zh-CN" sz="2800"/>
              <a:t>+y</a:t>
            </a:r>
            <a:r>
              <a:rPr lang="en-US" altLang="zh-CN" sz="2800" baseline="-25000"/>
              <a:t>i</a:t>
            </a:r>
            <a:r>
              <a:rPr lang="en-US" altLang="zh-CN" sz="2800" baseline="30000"/>
              <a:t>2</a:t>
            </a:r>
            <a:r>
              <a:rPr lang="en-US" altLang="zh-CN" sz="2800"/>
              <a:t>-R</a:t>
            </a:r>
            <a:r>
              <a:rPr lang="en-US" altLang="zh-CN" sz="2800" baseline="30000"/>
              <a:t>2</a:t>
            </a:r>
            <a:r>
              <a:rPr lang="en-US" altLang="zh-CN" sz="2800"/>
              <a:t>| - |(x</a:t>
            </a:r>
            <a:r>
              <a:rPr lang="en-US" altLang="zh-CN" sz="2800" baseline="-25000"/>
              <a:t>i</a:t>
            </a:r>
            <a:r>
              <a:rPr lang="en-US" altLang="zh-CN" sz="2800"/>
              <a:t>+1)</a:t>
            </a:r>
            <a:r>
              <a:rPr lang="en-US" altLang="zh-CN" sz="2800" baseline="30000"/>
              <a:t>2</a:t>
            </a:r>
            <a:r>
              <a:rPr lang="en-US" altLang="zh-CN" sz="2800"/>
              <a:t>+(y</a:t>
            </a:r>
            <a:r>
              <a:rPr lang="en-US" altLang="zh-CN" sz="2800" baseline="-25000"/>
              <a:t>i</a:t>
            </a:r>
            <a:r>
              <a:rPr lang="en-US" altLang="zh-CN" sz="2800"/>
              <a:t>-1)</a:t>
            </a:r>
            <a:r>
              <a:rPr lang="en-US" altLang="zh-CN" sz="2800" baseline="30000"/>
              <a:t>2</a:t>
            </a:r>
            <a:r>
              <a:rPr lang="en-US" altLang="zh-CN" sz="2800"/>
              <a:t>-R</a:t>
            </a:r>
            <a:r>
              <a:rPr lang="en-US" altLang="zh-CN" sz="2800" baseline="30000"/>
              <a:t>2</a:t>
            </a:r>
            <a:r>
              <a:rPr lang="en-US" altLang="zh-CN" sz="2800"/>
              <a:t>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=(x</a:t>
            </a:r>
            <a:r>
              <a:rPr lang="en-US" altLang="zh-CN" sz="2800" baseline="-25000"/>
              <a:t>i</a:t>
            </a:r>
            <a:r>
              <a:rPr lang="en-US" altLang="zh-CN" sz="2800"/>
              <a:t>+1)</a:t>
            </a:r>
            <a:r>
              <a:rPr lang="en-US" altLang="zh-CN" sz="2800" baseline="30000"/>
              <a:t>2</a:t>
            </a:r>
            <a:r>
              <a:rPr lang="en-US" altLang="zh-CN" sz="2800"/>
              <a:t>+y</a:t>
            </a:r>
            <a:r>
              <a:rPr lang="en-US" altLang="zh-CN" sz="2800" baseline="-25000"/>
              <a:t>i</a:t>
            </a:r>
            <a:r>
              <a:rPr lang="en-US" altLang="zh-CN" sz="2800" baseline="30000"/>
              <a:t>2</a:t>
            </a:r>
            <a:r>
              <a:rPr lang="en-US" altLang="zh-CN" sz="2800"/>
              <a:t>-R</a:t>
            </a:r>
            <a:r>
              <a:rPr lang="en-US" altLang="zh-CN" sz="2800" baseline="30000"/>
              <a:t>2</a:t>
            </a:r>
            <a:r>
              <a:rPr lang="en-US" altLang="zh-CN" sz="2800"/>
              <a:t> + (x</a:t>
            </a:r>
            <a:r>
              <a:rPr lang="en-US" altLang="zh-CN" sz="2800" baseline="-25000"/>
              <a:t>i</a:t>
            </a:r>
            <a:r>
              <a:rPr lang="en-US" altLang="zh-CN" sz="2800"/>
              <a:t>+1)</a:t>
            </a:r>
            <a:r>
              <a:rPr lang="en-US" altLang="zh-CN" sz="2800" baseline="30000"/>
              <a:t>2</a:t>
            </a:r>
            <a:r>
              <a:rPr lang="en-US" altLang="zh-CN" sz="2800"/>
              <a:t>+(y</a:t>
            </a:r>
            <a:r>
              <a:rPr lang="en-US" altLang="zh-CN" sz="2800" baseline="-25000"/>
              <a:t>i</a:t>
            </a:r>
            <a:r>
              <a:rPr lang="en-US" altLang="zh-CN" sz="2800"/>
              <a:t>-1)</a:t>
            </a:r>
            <a:r>
              <a:rPr lang="en-US" altLang="zh-CN" sz="2800" baseline="30000"/>
              <a:t>2</a:t>
            </a:r>
            <a:r>
              <a:rPr lang="en-US" altLang="zh-CN" sz="2800"/>
              <a:t>-R</a:t>
            </a:r>
            <a:r>
              <a:rPr lang="en-US" altLang="zh-CN" sz="2800" baseline="30000"/>
              <a:t>2</a:t>
            </a:r>
            <a:endParaRPr lang="en-US" altLang="zh-CN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=2 (</a:t>
            </a:r>
            <a:r>
              <a:rPr lang="en-US" altLang="zh-CN" sz="2800">
                <a:sym typeface="Symbol" panose="05050102010706020507" pitchFamily="18" charset="2"/>
              </a:rPr>
              <a:t>i+</a:t>
            </a:r>
            <a:r>
              <a:rPr lang="en-US" altLang="zh-CN" sz="2800"/>
              <a:t>y</a:t>
            </a:r>
            <a:r>
              <a:rPr lang="en-US" altLang="zh-CN" sz="2800" baseline="-25000"/>
              <a:t>i</a:t>
            </a:r>
            <a:r>
              <a:rPr lang="en-US" altLang="zh-CN" sz="2800">
                <a:sym typeface="Symbol" panose="05050102010706020507" pitchFamily="18" charset="2"/>
              </a:rPr>
              <a:t>)-1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若</a:t>
            </a:r>
            <a:r>
              <a:rPr lang="en-US" altLang="zh-CN" sz="2400"/>
              <a:t>d&lt;0</a:t>
            </a:r>
            <a:r>
              <a:rPr lang="zh-CN" altLang="en-US" sz="2400"/>
              <a:t>，则选</a:t>
            </a:r>
            <a:r>
              <a:rPr lang="en-US" altLang="zh-CN" sz="2400"/>
              <a:t>H</a:t>
            </a:r>
          </a:p>
          <a:p>
            <a:pPr lvl="1" eaLnBrk="1" hangingPunct="1"/>
            <a:r>
              <a:rPr lang="zh-CN" altLang="en-US" sz="2400"/>
              <a:t>若</a:t>
            </a:r>
            <a:r>
              <a:rPr lang="en-US" altLang="zh-CN" sz="2400"/>
              <a:t>d&gt;0</a:t>
            </a:r>
            <a:r>
              <a:rPr lang="zh-CN" altLang="en-US" sz="2400"/>
              <a:t>，则选</a:t>
            </a:r>
            <a:r>
              <a:rPr lang="en-US" altLang="zh-CN" sz="2400"/>
              <a:t>D</a:t>
            </a:r>
          </a:p>
          <a:p>
            <a:pPr lvl="1" eaLnBrk="1" hangingPunct="1"/>
            <a:r>
              <a:rPr lang="zh-CN" altLang="en-US" sz="2400"/>
              <a:t>若</a:t>
            </a:r>
            <a:r>
              <a:rPr lang="en-US" altLang="zh-CN" sz="2400"/>
              <a:t>d=0</a:t>
            </a:r>
            <a:r>
              <a:rPr lang="zh-CN" altLang="en-US" sz="2400"/>
              <a:t>，则选</a:t>
            </a:r>
            <a:r>
              <a:rPr lang="en-US" altLang="zh-CN" sz="2400"/>
              <a:t>H</a:t>
            </a:r>
          </a:p>
        </p:txBody>
      </p:sp>
      <p:sp>
        <p:nvSpPr>
          <p:cNvPr id="75780" name="AutoShape 4">
            <a:extLst>
              <a:ext uri="{FF2B5EF4-FFF2-40B4-BE49-F238E27FC236}">
                <a16:creationId xmlns:a16="http://schemas.microsoft.com/office/drawing/2014/main" id="{0449F587-42DC-B564-4BF4-9538298AC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445125"/>
            <a:ext cx="1728787" cy="936625"/>
          </a:xfrm>
          <a:prstGeom prst="cloudCallout">
            <a:avLst>
              <a:gd name="adj1" fmla="val -188935"/>
              <a:gd name="adj2" fmla="val -650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情形</a:t>
            </a:r>
            <a:r>
              <a:rPr lang="zh-CN" altLang="en-US" sz="1800">
                <a:sym typeface="Symbol" panose="05050102010706020507" pitchFamily="18" charset="2"/>
              </a:rPr>
              <a:t>②也适用</a:t>
            </a:r>
          </a:p>
        </p:txBody>
      </p:sp>
      <p:grpSp>
        <p:nvGrpSpPr>
          <p:cNvPr id="41989" name="Group 5">
            <a:extLst>
              <a:ext uri="{FF2B5EF4-FFF2-40B4-BE49-F238E27FC236}">
                <a16:creationId xmlns:a16="http://schemas.microsoft.com/office/drawing/2014/main" id="{D7A65BCC-2F6C-C635-F07C-A099B44B8372}"/>
              </a:ext>
            </a:extLst>
          </p:cNvPr>
          <p:cNvGrpSpPr>
            <a:grpSpLocks/>
          </p:cNvGrpSpPr>
          <p:nvPr/>
        </p:nvGrpSpPr>
        <p:grpSpPr bwMode="auto">
          <a:xfrm>
            <a:off x="5653088" y="1347788"/>
            <a:ext cx="3240087" cy="2873375"/>
            <a:chOff x="3424" y="2387"/>
            <a:chExt cx="2041" cy="1810"/>
          </a:xfrm>
        </p:grpSpPr>
        <p:sp>
          <p:nvSpPr>
            <p:cNvPr id="41990" name="Line 6">
              <a:extLst>
                <a:ext uri="{FF2B5EF4-FFF2-40B4-BE49-F238E27FC236}">
                  <a16:creationId xmlns:a16="http://schemas.microsoft.com/office/drawing/2014/main" id="{A6A84AF6-0E06-9A31-2A71-5585F4949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3144"/>
              <a:ext cx="17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1" name="Line 7">
              <a:extLst>
                <a:ext uri="{FF2B5EF4-FFF2-40B4-BE49-F238E27FC236}">
                  <a16:creationId xmlns:a16="http://schemas.microsoft.com/office/drawing/2014/main" id="{25E22957-4DBE-3C29-796E-61601030F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3704"/>
              <a:ext cx="17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2" name="Line 8">
              <a:extLst>
                <a:ext uri="{FF2B5EF4-FFF2-40B4-BE49-F238E27FC236}">
                  <a16:creationId xmlns:a16="http://schemas.microsoft.com/office/drawing/2014/main" id="{85A0F5E1-1B9A-165D-167E-B37C71DFF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3" name="Line 9">
              <a:extLst>
                <a:ext uri="{FF2B5EF4-FFF2-40B4-BE49-F238E27FC236}">
                  <a16:creationId xmlns:a16="http://schemas.microsoft.com/office/drawing/2014/main" id="{07F3722A-68C4-BBA5-6865-23470DBB1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4" name="Line 10">
              <a:extLst>
                <a:ext uri="{FF2B5EF4-FFF2-40B4-BE49-F238E27FC236}">
                  <a16:creationId xmlns:a16="http://schemas.microsoft.com/office/drawing/2014/main" id="{D923938C-A82D-0C14-7AA8-2B47D705B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5" name="Oval 11">
              <a:extLst>
                <a:ext uri="{FF2B5EF4-FFF2-40B4-BE49-F238E27FC236}">
                  <a16:creationId xmlns:a16="http://schemas.microsoft.com/office/drawing/2014/main" id="{9188F39A-D338-ED70-38A4-A6D120B08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3680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1996" name="Text Box 12">
              <a:extLst>
                <a:ext uri="{FF2B5EF4-FFF2-40B4-BE49-F238E27FC236}">
                  <a16:creationId xmlns:a16="http://schemas.microsoft.com/office/drawing/2014/main" id="{7BC7547D-1211-81CC-D043-1DC7BDE56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2" y="2886"/>
              <a:ext cx="499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997" name="Text Box 13">
              <a:extLst>
                <a:ext uri="{FF2B5EF4-FFF2-40B4-BE49-F238E27FC236}">
                  <a16:creationId xmlns:a16="http://schemas.microsoft.com/office/drawing/2014/main" id="{0E8E287C-23F8-A0F9-56CA-574F06A72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921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1998" name="Text Box 14">
              <a:extLst>
                <a:ext uri="{FF2B5EF4-FFF2-40B4-BE49-F238E27FC236}">
                  <a16:creationId xmlns:a16="http://schemas.microsoft.com/office/drawing/2014/main" id="{9503B1B5-796D-F752-9E6F-16598FEEA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878"/>
              <a:ext cx="363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i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999" name="Text Box 15">
              <a:extLst>
                <a:ext uri="{FF2B5EF4-FFF2-40B4-BE49-F238E27FC236}">
                  <a16:creationId xmlns:a16="http://schemas.microsoft.com/office/drawing/2014/main" id="{2E34C69F-516C-91AC-13DD-522B98630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267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F550F"/>
                  </a:solidFill>
                  <a:latin typeface="宋体" panose="02010600030101010101" pitchFamily="2" charset="-122"/>
                </a:rPr>
                <a:t>①</a:t>
              </a:r>
              <a:endParaRPr kumimoji="1" lang="en-US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2000" name="Line 16">
              <a:extLst>
                <a:ext uri="{FF2B5EF4-FFF2-40B4-BE49-F238E27FC236}">
                  <a16:creationId xmlns:a16="http://schemas.microsoft.com/office/drawing/2014/main" id="{66EB7976-A77D-57E5-77D1-86DFF44E0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554"/>
              <a:ext cx="17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1" name="Text Box 17">
              <a:extLst>
                <a:ext uri="{FF2B5EF4-FFF2-40B4-BE49-F238E27FC236}">
                  <a16:creationId xmlns:a16="http://schemas.microsoft.com/office/drawing/2014/main" id="{68248485-362E-6C0A-2BB9-1EB8B65A9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3521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42002" name="Text Box 18">
              <a:extLst>
                <a:ext uri="{FF2B5EF4-FFF2-40B4-BE49-F238E27FC236}">
                  <a16:creationId xmlns:a16="http://schemas.microsoft.com/office/drawing/2014/main" id="{EC474419-E2C9-6159-B665-D91A3A545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510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2003" name="Arc 19">
              <a:extLst>
                <a:ext uri="{FF2B5EF4-FFF2-40B4-BE49-F238E27FC236}">
                  <a16:creationId xmlns:a16="http://schemas.microsoft.com/office/drawing/2014/main" id="{4F830B7D-DB86-229A-9896-AB163646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" y="2795"/>
              <a:ext cx="243" cy="136"/>
            </a:xfrm>
            <a:custGeom>
              <a:avLst/>
              <a:gdLst>
                <a:gd name="T0" fmla="*/ 0 w 19287"/>
                <a:gd name="T1" fmla="*/ 0 h 21600"/>
                <a:gd name="T2" fmla="*/ 3 w 19287"/>
                <a:gd name="T3" fmla="*/ 0 h 21600"/>
                <a:gd name="T4" fmla="*/ 0 w 19287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87" h="21600" fill="none" extrusionOk="0">
                  <a:moveTo>
                    <a:pt x="-1" y="0"/>
                  </a:moveTo>
                  <a:cubicBezTo>
                    <a:pt x="8155" y="0"/>
                    <a:pt x="15615" y="4593"/>
                    <a:pt x="19287" y="11875"/>
                  </a:cubicBezTo>
                </a:path>
                <a:path w="19287" h="21600" stroke="0" extrusionOk="0">
                  <a:moveTo>
                    <a:pt x="-1" y="0"/>
                  </a:moveTo>
                  <a:cubicBezTo>
                    <a:pt x="8155" y="0"/>
                    <a:pt x="15615" y="4593"/>
                    <a:pt x="19287" y="1187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Arc 20">
              <a:extLst>
                <a:ext uri="{FF2B5EF4-FFF2-40B4-BE49-F238E27FC236}">
                  <a16:creationId xmlns:a16="http://schemas.microsoft.com/office/drawing/2014/main" id="{A9F79C40-3437-53C3-2BAC-71968EFAF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3385"/>
              <a:ext cx="173" cy="90"/>
            </a:xfrm>
            <a:custGeom>
              <a:avLst/>
              <a:gdLst>
                <a:gd name="T0" fmla="*/ 0 w 20666"/>
                <a:gd name="T1" fmla="*/ 0 h 21600"/>
                <a:gd name="T2" fmla="*/ 1 w 20666"/>
                <a:gd name="T3" fmla="*/ 0 h 21600"/>
                <a:gd name="T4" fmla="*/ 0 w 2066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66" h="21600" fill="none" extrusionOk="0">
                  <a:moveTo>
                    <a:pt x="-1" y="0"/>
                  </a:moveTo>
                  <a:cubicBezTo>
                    <a:pt x="9509" y="0"/>
                    <a:pt x="17899" y="6218"/>
                    <a:pt x="20666" y="15316"/>
                  </a:cubicBezTo>
                </a:path>
                <a:path w="20666" h="21600" stroke="0" extrusionOk="0">
                  <a:moveTo>
                    <a:pt x="-1" y="0"/>
                  </a:moveTo>
                  <a:cubicBezTo>
                    <a:pt x="9509" y="0"/>
                    <a:pt x="17899" y="6218"/>
                    <a:pt x="20666" y="1531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Arc 21">
              <a:extLst>
                <a:ext uri="{FF2B5EF4-FFF2-40B4-BE49-F238E27FC236}">
                  <a16:creationId xmlns:a16="http://schemas.microsoft.com/office/drawing/2014/main" id="{5563BACD-642B-CC03-EFA4-C17FA175D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3612"/>
              <a:ext cx="91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Arc 22">
              <a:extLst>
                <a:ext uri="{FF2B5EF4-FFF2-40B4-BE49-F238E27FC236}">
                  <a16:creationId xmlns:a16="http://schemas.microsoft.com/office/drawing/2014/main" id="{A47797DE-F496-558C-1393-BF27BADE5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3612"/>
              <a:ext cx="91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Arc 23">
              <a:extLst>
                <a:ext uri="{FF2B5EF4-FFF2-40B4-BE49-F238E27FC236}">
                  <a16:creationId xmlns:a16="http://schemas.microsoft.com/office/drawing/2014/main" id="{7364D95D-91D3-A03E-8E51-B5EEFF83A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3585"/>
              <a:ext cx="261" cy="408"/>
            </a:xfrm>
            <a:custGeom>
              <a:avLst/>
              <a:gdLst>
                <a:gd name="T0" fmla="*/ 0 w 20632"/>
                <a:gd name="T1" fmla="*/ 0 h 21600"/>
                <a:gd name="T2" fmla="*/ 3 w 20632"/>
                <a:gd name="T3" fmla="*/ 5 h 21600"/>
                <a:gd name="T4" fmla="*/ 0 w 20632"/>
                <a:gd name="T5" fmla="*/ 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32" h="21600" fill="none" extrusionOk="0">
                  <a:moveTo>
                    <a:pt x="-1" y="0"/>
                  </a:moveTo>
                  <a:cubicBezTo>
                    <a:pt x="9466" y="0"/>
                    <a:pt x="17830" y="6164"/>
                    <a:pt x="20632" y="15206"/>
                  </a:cubicBezTo>
                </a:path>
                <a:path w="20632" h="21600" stroke="0" extrusionOk="0">
                  <a:moveTo>
                    <a:pt x="-1" y="0"/>
                  </a:moveTo>
                  <a:cubicBezTo>
                    <a:pt x="9466" y="0"/>
                    <a:pt x="17830" y="6164"/>
                    <a:pt x="20632" y="1520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Oval 24">
              <a:extLst>
                <a:ext uri="{FF2B5EF4-FFF2-40B4-BE49-F238E27FC236}">
                  <a16:creationId xmlns:a16="http://schemas.microsoft.com/office/drawing/2014/main" id="{461A63D2-CA65-6C1E-4C94-1F472CDE0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3122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2009" name="Oval 25">
              <a:extLst>
                <a:ext uri="{FF2B5EF4-FFF2-40B4-BE49-F238E27FC236}">
                  <a16:creationId xmlns:a16="http://schemas.microsoft.com/office/drawing/2014/main" id="{29B47A25-9991-C01A-7BC6-5BE9A5355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3684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2010" name="Text Box 26">
              <a:extLst>
                <a:ext uri="{FF2B5EF4-FFF2-40B4-BE49-F238E27FC236}">
                  <a16:creationId xmlns:a16="http://schemas.microsoft.com/office/drawing/2014/main" id="{618B50EB-94BC-05D9-FF57-1FBA37FCF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2895"/>
              <a:ext cx="635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+1,y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2011" name="Text Box 27">
              <a:extLst>
                <a:ext uri="{FF2B5EF4-FFF2-40B4-BE49-F238E27FC236}">
                  <a16:creationId xmlns:a16="http://schemas.microsoft.com/office/drawing/2014/main" id="{FB294C87-D2D1-7B53-DD3E-87D183B60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3736"/>
              <a:ext cx="77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-1)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2012" name="Text Box 28">
              <a:extLst>
                <a:ext uri="{FF2B5EF4-FFF2-40B4-BE49-F238E27FC236}">
                  <a16:creationId xmlns:a16="http://schemas.microsoft.com/office/drawing/2014/main" id="{D9C3D5EF-DA33-DAD4-CE1F-44A6A2AF9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3475"/>
              <a:ext cx="889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+1,y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-1)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2013" name="Text Box 29">
              <a:extLst>
                <a:ext uri="{FF2B5EF4-FFF2-40B4-BE49-F238E27FC236}">
                  <a16:creationId xmlns:a16="http://schemas.microsoft.com/office/drawing/2014/main" id="{FC61C4EE-CC4A-DB14-92D2-37C01AAAC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659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F550F"/>
                  </a:solidFill>
                  <a:latin typeface="宋体" panose="02010600030101010101" pitchFamily="2" charset="-122"/>
                </a:rPr>
                <a:t>②</a:t>
              </a:r>
              <a:endParaRPr kumimoji="1" lang="en-US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2014" name="Text Box 30">
              <a:extLst>
                <a:ext uri="{FF2B5EF4-FFF2-40B4-BE49-F238E27FC236}">
                  <a16:creationId xmlns:a16="http://schemas.microsoft.com/office/drawing/2014/main" id="{B96A526D-5330-E8B8-8DC7-32F0359D8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" y="3385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2015" name="Text Box 31">
              <a:extLst>
                <a:ext uri="{FF2B5EF4-FFF2-40B4-BE49-F238E27FC236}">
                  <a16:creationId xmlns:a16="http://schemas.microsoft.com/office/drawing/2014/main" id="{B2EC919B-A409-4DFB-718E-6FDE55645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385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2016" name="Text Box 32">
              <a:extLst>
                <a:ext uri="{FF2B5EF4-FFF2-40B4-BE49-F238E27FC236}">
                  <a16:creationId xmlns:a16="http://schemas.microsoft.com/office/drawing/2014/main" id="{F20EFDBA-76E7-A87F-0CEC-C64A91D6B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3790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C7091ED-819D-CE0F-6401-31F5C33FAC4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画圆算法（</a:t>
            </a:r>
            <a:r>
              <a:rPr lang="en-US" altLang="zh-CN"/>
              <a:t>4/7</a:t>
            </a:r>
            <a:r>
              <a:rPr lang="zh-CN" altLang="en-US"/>
              <a:t>）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CF4C550-596A-9797-2F92-7AC46DB0B0E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2198688"/>
            <a:ext cx="8540750" cy="4543425"/>
          </a:xfrm>
        </p:spPr>
        <p:txBody>
          <a:bodyPr/>
          <a:lstStyle/>
          <a:p>
            <a:pPr eaLnBrk="1" hangingPunct="1"/>
            <a:r>
              <a:rPr lang="zh-CN" altLang="en-US" sz="2800"/>
              <a:t>当</a:t>
            </a:r>
            <a:r>
              <a:rPr lang="zh-CN" altLang="en-US" sz="2800">
                <a:sym typeface="Symbol" panose="05050102010706020507" pitchFamily="18" charset="2"/>
              </a:rPr>
              <a:t></a:t>
            </a:r>
            <a:r>
              <a:rPr lang="en-US" altLang="zh-CN" sz="2800">
                <a:sym typeface="Symbol" panose="05050102010706020507" pitchFamily="18" charset="2"/>
              </a:rPr>
              <a:t>i&gt;0</a:t>
            </a:r>
            <a:r>
              <a:rPr lang="zh-CN" altLang="en-US" sz="2800">
                <a:sym typeface="Symbol" panose="05050102010706020507" pitchFamily="18" charset="2"/>
              </a:rPr>
              <a:t>时，</a:t>
            </a:r>
            <a:r>
              <a:rPr lang="en-US" altLang="zh-CN" sz="2800">
                <a:sym typeface="Symbol" panose="05050102010706020507" pitchFamily="18" charset="2"/>
              </a:rPr>
              <a:t>D</a:t>
            </a:r>
            <a:r>
              <a:rPr lang="zh-CN" altLang="en-US" sz="2800">
                <a:sym typeface="Symbol" panose="05050102010706020507" pitchFamily="18" charset="2"/>
              </a:rPr>
              <a:t>在圆外，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③④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情形③，选</a:t>
            </a:r>
            <a:r>
              <a:rPr lang="en-US" altLang="zh-CN" sz="2800"/>
              <a:t>m</a:t>
            </a:r>
            <a:r>
              <a:rPr lang="en-US" altLang="zh-CN" sz="2800" baseline="-25000"/>
              <a:t>v </a:t>
            </a:r>
            <a:r>
              <a:rPr lang="zh-CN" altLang="en-US" sz="2800"/>
              <a:t>，</a:t>
            </a:r>
            <a:r>
              <a:rPr lang="en-US" altLang="zh-CN" sz="2800"/>
              <a:t>m</a:t>
            </a:r>
            <a:r>
              <a:rPr lang="en-US" altLang="zh-CN" sz="2800" baseline="-25000"/>
              <a:t>D </a:t>
            </a:r>
            <a:r>
              <a:rPr lang="zh-CN" altLang="en-US" sz="2800"/>
              <a:t>中最小者</a:t>
            </a:r>
            <a:endParaRPr lang="zh-CN" altLang="en-US" sz="280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>
                <a:sym typeface="Symbol" panose="05050102010706020507" pitchFamily="18" charset="2"/>
              </a:rPr>
              <a:t>d’=</a:t>
            </a:r>
            <a:r>
              <a:rPr lang="en-US" altLang="zh-CN" sz="2800"/>
              <a:t>m</a:t>
            </a:r>
            <a:r>
              <a:rPr lang="en-US" altLang="zh-CN" sz="2800" baseline="-25000"/>
              <a:t>D </a:t>
            </a:r>
            <a:r>
              <a:rPr lang="en-US" altLang="zh-CN" sz="2800"/>
              <a:t>- m</a:t>
            </a:r>
            <a:r>
              <a:rPr lang="en-US" altLang="zh-CN" sz="2800" baseline="-25000"/>
              <a:t>V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=|(x</a:t>
            </a:r>
            <a:r>
              <a:rPr lang="en-US" altLang="zh-CN" sz="2800" baseline="-25000"/>
              <a:t>i</a:t>
            </a:r>
            <a:r>
              <a:rPr lang="en-US" altLang="zh-CN" sz="2800"/>
              <a:t>+1)</a:t>
            </a:r>
            <a:r>
              <a:rPr lang="en-US" altLang="zh-CN" sz="2800" baseline="30000"/>
              <a:t>2</a:t>
            </a:r>
            <a:r>
              <a:rPr lang="en-US" altLang="zh-CN" sz="2800"/>
              <a:t>+(y</a:t>
            </a:r>
            <a:r>
              <a:rPr lang="en-US" altLang="zh-CN" sz="2800" baseline="-25000"/>
              <a:t>i</a:t>
            </a:r>
            <a:r>
              <a:rPr lang="en-US" altLang="zh-CN" sz="2800"/>
              <a:t>-1)</a:t>
            </a:r>
            <a:r>
              <a:rPr lang="en-US" altLang="zh-CN" sz="2800" baseline="30000"/>
              <a:t>2</a:t>
            </a:r>
            <a:r>
              <a:rPr lang="en-US" altLang="zh-CN" sz="2800"/>
              <a:t>-R</a:t>
            </a:r>
            <a:r>
              <a:rPr lang="en-US" altLang="zh-CN" sz="2800" baseline="30000"/>
              <a:t>2 </a:t>
            </a:r>
            <a:r>
              <a:rPr lang="en-US" altLang="zh-CN" sz="2800"/>
              <a:t>| - |x</a:t>
            </a:r>
            <a:r>
              <a:rPr lang="en-US" altLang="zh-CN" sz="2800" baseline="-25000"/>
              <a:t>i</a:t>
            </a:r>
            <a:r>
              <a:rPr lang="en-US" altLang="zh-CN" sz="2800" baseline="30000"/>
              <a:t>2</a:t>
            </a:r>
            <a:r>
              <a:rPr lang="en-US" altLang="zh-CN" sz="2800"/>
              <a:t>+(y</a:t>
            </a:r>
            <a:r>
              <a:rPr lang="en-US" altLang="zh-CN" sz="2800" baseline="-25000"/>
              <a:t>i</a:t>
            </a:r>
            <a:r>
              <a:rPr lang="en-US" altLang="zh-CN" sz="2800"/>
              <a:t>-1)</a:t>
            </a:r>
            <a:r>
              <a:rPr lang="en-US" altLang="zh-CN" sz="2800" baseline="30000"/>
              <a:t>2</a:t>
            </a:r>
            <a:r>
              <a:rPr lang="en-US" altLang="zh-CN" sz="2800"/>
              <a:t>-R</a:t>
            </a:r>
            <a:r>
              <a:rPr lang="en-US" altLang="zh-CN" sz="2800" baseline="30000"/>
              <a:t>2</a:t>
            </a:r>
            <a:r>
              <a:rPr lang="en-US" altLang="zh-CN" sz="2800"/>
              <a:t>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=(x</a:t>
            </a:r>
            <a:r>
              <a:rPr lang="en-US" altLang="zh-CN" sz="2800" baseline="-25000"/>
              <a:t>i</a:t>
            </a:r>
            <a:r>
              <a:rPr lang="en-US" altLang="zh-CN" sz="2800"/>
              <a:t>+1)</a:t>
            </a:r>
            <a:r>
              <a:rPr lang="en-US" altLang="zh-CN" sz="2800" baseline="30000"/>
              <a:t>2</a:t>
            </a:r>
            <a:r>
              <a:rPr lang="en-US" altLang="zh-CN" sz="2800"/>
              <a:t>+(y</a:t>
            </a:r>
            <a:r>
              <a:rPr lang="en-US" altLang="zh-CN" sz="2800" baseline="-25000"/>
              <a:t>i</a:t>
            </a:r>
            <a:r>
              <a:rPr lang="en-US" altLang="zh-CN" sz="2800"/>
              <a:t>-1)</a:t>
            </a:r>
            <a:r>
              <a:rPr lang="en-US" altLang="zh-CN" sz="2800" baseline="30000"/>
              <a:t>2</a:t>
            </a:r>
            <a:r>
              <a:rPr lang="en-US" altLang="zh-CN" sz="2800"/>
              <a:t>-R</a:t>
            </a:r>
            <a:r>
              <a:rPr lang="en-US" altLang="zh-CN" sz="2800" baseline="30000"/>
              <a:t>2</a:t>
            </a:r>
            <a:r>
              <a:rPr lang="en-US" altLang="zh-CN" sz="2800"/>
              <a:t> + x</a:t>
            </a:r>
            <a:r>
              <a:rPr lang="en-US" altLang="zh-CN" sz="2800" baseline="-25000"/>
              <a:t>i</a:t>
            </a:r>
            <a:r>
              <a:rPr lang="en-US" altLang="zh-CN" sz="2800" baseline="30000"/>
              <a:t>2</a:t>
            </a:r>
            <a:r>
              <a:rPr lang="en-US" altLang="zh-CN" sz="2800"/>
              <a:t>+(y</a:t>
            </a:r>
            <a:r>
              <a:rPr lang="en-US" altLang="zh-CN" sz="2800" baseline="-25000"/>
              <a:t>i</a:t>
            </a:r>
            <a:r>
              <a:rPr lang="en-US" altLang="zh-CN" sz="2800"/>
              <a:t>-1)</a:t>
            </a:r>
            <a:r>
              <a:rPr lang="en-US" altLang="zh-CN" sz="2800" baseline="30000"/>
              <a:t>2</a:t>
            </a:r>
            <a:r>
              <a:rPr lang="en-US" altLang="zh-CN" sz="2800"/>
              <a:t>-R</a:t>
            </a:r>
            <a:r>
              <a:rPr lang="en-US" altLang="zh-CN" sz="2800" baseline="30000"/>
              <a:t>2</a:t>
            </a:r>
            <a:endParaRPr lang="en-US" altLang="zh-CN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=2 (</a:t>
            </a:r>
            <a:r>
              <a:rPr lang="en-US" altLang="zh-CN" sz="2800">
                <a:sym typeface="Symbol" panose="05050102010706020507" pitchFamily="18" charset="2"/>
              </a:rPr>
              <a:t>i-x</a:t>
            </a:r>
            <a:r>
              <a:rPr lang="en-US" altLang="zh-CN" sz="2800" baseline="-25000"/>
              <a:t>i</a:t>
            </a:r>
            <a:r>
              <a:rPr lang="en-US" altLang="zh-CN" sz="2800">
                <a:sym typeface="Symbol" panose="05050102010706020507" pitchFamily="18" charset="2"/>
              </a:rPr>
              <a:t>)-1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若</a:t>
            </a:r>
            <a:r>
              <a:rPr lang="en-US" altLang="zh-CN" sz="2400"/>
              <a:t>d’&lt;0</a:t>
            </a:r>
            <a:r>
              <a:rPr lang="zh-CN" altLang="en-US" sz="2400"/>
              <a:t>，则选</a:t>
            </a:r>
            <a:r>
              <a:rPr lang="en-US" altLang="zh-CN" sz="2400"/>
              <a:t>D </a:t>
            </a:r>
          </a:p>
          <a:p>
            <a:pPr lvl="1" eaLnBrk="1" hangingPunct="1"/>
            <a:r>
              <a:rPr lang="zh-CN" altLang="en-US" sz="2400"/>
              <a:t>若</a:t>
            </a:r>
            <a:r>
              <a:rPr lang="en-US" altLang="zh-CN" sz="2400"/>
              <a:t>d’&gt;0</a:t>
            </a:r>
            <a:r>
              <a:rPr lang="zh-CN" altLang="en-US" sz="2400"/>
              <a:t>，则选</a:t>
            </a:r>
            <a:r>
              <a:rPr lang="en-US" altLang="zh-CN" sz="2400"/>
              <a:t>V</a:t>
            </a:r>
          </a:p>
          <a:p>
            <a:pPr lvl="1" eaLnBrk="1" hangingPunct="1"/>
            <a:r>
              <a:rPr lang="zh-CN" altLang="en-US" sz="2400"/>
              <a:t>若</a:t>
            </a:r>
            <a:r>
              <a:rPr lang="en-US" altLang="zh-CN" sz="2400"/>
              <a:t>d’=0</a:t>
            </a:r>
            <a:r>
              <a:rPr lang="zh-CN" altLang="en-US" sz="2400"/>
              <a:t>，则选</a:t>
            </a:r>
            <a:r>
              <a:rPr lang="en-US" altLang="zh-CN" sz="2400"/>
              <a:t>D</a:t>
            </a:r>
          </a:p>
        </p:txBody>
      </p:sp>
      <p:sp>
        <p:nvSpPr>
          <p:cNvPr id="76804" name="AutoShape 4">
            <a:extLst>
              <a:ext uri="{FF2B5EF4-FFF2-40B4-BE49-F238E27FC236}">
                <a16:creationId xmlns:a16="http://schemas.microsoft.com/office/drawing/2014/main" id="{73B9C706-0630-DA3E-F8CC-7959A2DE7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797425"/>
            <a:ext cx="1728787" cy="936625"/>
          </a:xfrm>
          <a:prstGeom prst="cloudCallout">
            <a:avLst>
              <a:gd name="adj1" fmla="val -188199"/>
              <a:gd name="adj2" fmla="val 5305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情形</a:t>
            </a:r>
            <a:r>
              <a:rPr lang="zh-CN" altLang="en-US" sz="1800">
                <a:sym typeface="Symbol" panose="05050102010706020507" pitchFamily="18" charset="2"/>
              </a:rPr>
              <a:t>④也适用</a:t>
            </a:r>
          </a:p>
        </p:txBody>
      </p:sp>
      <p:grpSp>
        <p:nvGrpSpPr>
          <p:cNvPr id="43013" name="Group 5">
            <a:extLst>
              <a:ext uri="{FF2B5EF4-FFF2-40B4-BE49-F238E27FC236}">
                <a16:creationId xmlns:a16="http://schemas.microsoft.com/office/drawing/2014/main" id="{09482794-2CAB-DCDB-5AF4-0F3F5ACAF8C2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1347788"/>
            <a:ext cx="3240088" cy="2873375"/>
            <a:chOff x="3424" y="2387"/>
            <a:chExt cx="2041" cy="1810"/>
          </a:xfrm>
        </p:grpSpPr>
        <p:sp>
          <p:nvSpPr>
            <p:cNvPr id="43014" name="Line 6">
              <a:extLst>
                <a:ext uri="{FF2B5EF4-FFF2-40B4-BE49-F238E27FC236}">
                  <a16:creationId xmlns:a16="http://schemas.microsoft.com/office/drawing/2014/main" id="{DD8396D3-4D69-D8A3-7587-C01CAC0B6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3144"/>
              <a:ext cx="17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5" name="Line 7">
              <a:extLst>
                <a:ext uri="{FF2B5EF4-FFF2-40B4-BE49-F238E27FC236}">
                  <a16:creationId xmlns:a16="http://schemas.microsoft.com/office/drawing/2014/main" id="{35C314E8-C1BB-37E5-E9A1-B07779BAF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3704"/>
              <a:ext cx="17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6" name="Line 8">
              <a:extLst>
                <a:ext uri="{FF2B5EF4-FFF2-40B4-BE49-F238E27FC236}">
                  <a16:creationId xmlns:a16="http://schemas.microsoft.com/office/drawing/2014/main" id="{062201BB-4A01-9B09-D6D0-9DECF848D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7" name="Line 9">
              <a:extLst>
                <a:ext uri="{FF2B5EF4-FFF2-40B4-BE49-F238E27FC236}">
                  <a16:creationId xmlns:a16="http://schemas.microsoft.com/office/drawing/2014/main" id="{72AEB649-1C75-44AF-5E54-A2F0CC37C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8" name="Line 10">
              <a:extLst>
                <a:ext uri="{FF2B5EF4-FFF2-40B4-BE49-F238E27FC236}">
                  <a16:creationId xmlns:a16="http://schemas.microsoft.com/office/drawing/2014/main" id="{0228DB6B-264A-7D69-87DF-4FE7FF561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9" name="Oval 11">
              <a:extLst>
                <a:ext uri="{FF2B5EF4-FFF2-40B4-BE49-F238E27FC236}">
                  <a16:creationId xmlns:a16="http://schemas.microsoft.com/office/drawing/2014/main" id="{318EF0A5-DDED-20A5-D8C5-B14837262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3680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3020" name="Text Box 12">
              <a:extLst>
                <a:ext uri="{FF2B5EF4-FFF2-40B4-BE49-F238E27FC236}">
                  <a16:creationId xmlns:a16="http://schemas.microsoft.com/office/drawing/2014/main" id="{0A1485E6-0080-6142-503C-81F837156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2" y="2886"/>
              <a:ext cx="499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3021" name="Text Box 13">
              <a:extLst>
                <a:ext uri="{FF2B5EF4-FFF2-40B4-BE49-F238E27FC236}">
                  <a16:creationId xmlns:a16="http://schemas.microsoft.com/office/drawing/2014/main" id="{AACF95CC-1AED-A211-E9BF-9E3796914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921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022" name="Text Box 14">
              <a:extLst>
                <a:ext uri="{FF2B5EF4-FFF2-40B4-BE49-F238E27FC236}">
                  <a16:creationId xmlns:a16="http://schemas.microsoft.com/office/drawing/2014/main" id="{5031B09F-3714-F8D2-58AE-D5A335C18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878"/>
              <a:ext cx="363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i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3023" name="Text Box 15">
              <a:extLst>
                <a:ext uri="{FF2B5EF4-FFF2-40B4-BE49-F238E27FC236}">
                  <a16:creationId xmlns:a16="http://schemas.microsoft.com/office/drawing/2014/main" id="{F49103C2-0A69-546D-923E-52C5BAFA6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267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E5EA614B-65F8-87DF-ADA9-FCB1B140A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554"/>
              <a:ext cx="17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5" name="Text Box 17">
              <a:extLst>
                <a:ext uri="{FF2B5EF4-FFF2-40B4-BE49-F238E27FC236}">
                  <a16:creationId xmlns:a16="http://schemas.microsoft.com/office/drawing/2014/main" id="{B746BBC3-524F-2796-A3B7-537B0E0E2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3521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43026" name="Text Box 18">
              <a:extLst>
                <a:ext uri="{FF2B5EF4-FFF2-40B4-BE49-F238E27FC236}">
                  <a16:creationId xmlns:a16="http://schemas.microsoft.com/office/drawing/2014/main" id="{56B57B77-5436-2781-6560-721A6D0C5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510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3027" name="Arc 19">
              <a:extLst>
                <a:ext uri="{FF2B5EF4-FFF2-40B4-BE49-F238E27FC236}">
                  <a16:creationId xmlns:a16="http://schemas.microsoft.com/office/drawing/2014/main" id="{C19FB806-EEF3-406D-794F-7D6F01CA8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" y="2795"/>
              <a:ext cx="243" cy="136"/>
            </a:xfrm>
            <a:custGeom>
              <a:avLst/>
              <a:gdLst>
                <a:gd name="T0" fmla="*/ 0 w 19287"/>
                <a:gd name="T1" fmla="*/ 0 h 21600"/>
                <a:gd name="T2" fmla="*/ 3 w 19287"/>
                <a:gd name="T3" fmla="*/ 0 h 21600"/>
                <a:gd name="T4" fmla="*/ 0 w 19287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87" h="21600" fill="none" extrusionOk="0">
                  <a:moveTo>
                    <a:pt x="-1" y="0"/>
                  </a:moveTo>
                  <a:cubicBezTo>
                    <a:pt x="8155" y="0"/>
                    <a:pt x="15615" y="4593"/>
                    <a:pt x="19287" y="11875"/>
                  </a:cubicBezTo>
                </a:path>
                <a:path w="19287" h="21600" stroke="0" extrusionOk="0">
                  <a:moveTo>
                    <a:pt x="-1" y="0"/>
                  </a:moveTo>
                  <a:cubicBezTo>
                    <a:pt x="8155" y="0"/>
                    <a:pt x="15615" y="4593"/>
                    <a:pt x="19287" y="1187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8" name="Arc 20">
              <a:extLst>
                <a:ext uri="{FF2B5EF4-FFF2-40B4-BE49-F238E27FC236}">
                  <a16:creationId xmlns:a16="http://schemas.microsoft.com/office/drawing/2014/main" id="{B9058A28-A55B-992B-C44F-4A5D6CC5D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3385"/>
              <a:ext cx="173" cy="90"/>
            </a:xfrm>
            <a:custGeom>
              <a:avLst/>
              <a:gdLst>
                <a:gd name="T0" fmla="*/ 0 w 20666"/>
                <a:gd name="T1" fmla="*/ 0 h 21600"/>
                <a:gd name="T2" fmla="*/ 1 w 20666"/>
                <a:gd name="T3" fmla="*/ 0 h 21600"/>
                <a:gd name="T4" fmla="*/ 0 w 2066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66" h="21600" fill="none" extrusionOk="0">
                  <a:moveTo>
                    <a:pt x="-1" y="0"/>
                  </a:moveTo>
                  <a:cubicBezTo>
                    <a:pt x="9509" y="0"/>
                    <a:pt x="17899" y="6218"/>
                    <a:pt x="20666" y="15316"/>
                  </a:cubicBezTo>
                </a:path>
                <a:path w="20666" h="21600" stroke="0" extrusionOk="0">
                  <a:moveTo>
                    <a:pt x="-1" y="0"/>
                  </a:moveTo>
                  <a:cubicBezTo>
                    <a:pt x="9509" y="0"/>
                    <a:pt x="17899" y="6218"/>
                    <a:pt x="20666" y="1531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9" name="Arc 21">
              <a:extLst>
                <a:ext uri="{FF2B5EF4-FFF2-40B4-BE49-F238E27FC236}">
                  <a16:creationId xmlns:a16="http://schemas.microsoft.com/office/drawing/2014/main" id="{E0FDA7C7-6336-02E4-7AF4-564F5E42A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3612"/>
              <a:ext cx="91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0" name="Arc 22">
              <a:extLst>
                <a:ext uri="{FF2B5EF4-FFF2-40B4-BE49-F238E27FC236}">
                  <a16:creationId xmlns:a16="http://schemas.microsoft.com/office/drawing/2014/main" id="{C59B6D9E-CA08-53B1-3ACB-DFAFEBA64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3612"/>
              <a:ext cx="91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1" name="Arc 23">
              <a:extLst>
                <a:ext uri="{FF2B5EF4-FFF2-40B4-BE49-F238E27FC236}">
                  <a16:creationId xmlns:a16="http://schemas.microsoft.com/office/drawing/2014/main" id="{33EC910A-0568-A7F4-DD1F-479803909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3585"/>
              <a:ext cx="261" cy="408"/>
            </a:xfrm>
            <a:custGeom>
              <a:avLst/>
              <a:gdLst>
                <a:gd name="T0" fmla="*/ 0 w 20632"/>
                <a:gd name="T1" fmla="*/ 0 h 21600"/>
                <a:gd name="T2" fmla="*/ 3 w 20632"/>
                <a:gd name="T3" fmla="*/ 5 h 21600"/>
                <a:gd name="T4" fmla="*/ 0 w 20632"/>
                <a:gd name="T5" fmla="*/ 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32" h="21600" fill="none" extrusionOk="0">
                  <a:moveTo>
                    <a:pt x="-1" y="0"/>
                  </a:moveTo>
                  <a:cubicBezTo>
                    <a:pt x="9466" y="0"/>
                    <a:pt x="17830" y="6164"/>
                    <a:pt x="20632" y="15206"/>
                  </a:cubicBezTo>
                </a:path>
                <a:path w="20632" h="21600" stroke="0" extrusionOk="0">
                  <a:moveTo>
                    <a:pt x="-1" y="0"/>
                  </a:moveTo>
                  <a:cubicBezTo>
                    <a:pt x="9466" y="0"/>
                    <a:pt x="17830" y="6164"/>
                    <a:pt x="20632" y="1520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2" name="Oval 24">
              <a:extLst>
                <a:ext uri="{FF2B5EF4-FFF2-40B4-BE49-F238E27FC236}">
                  <a16:creationId xmlns:a16="http://schemas.microsoft.com/office/drawing/2014/main" id="{F39936B8-CC55-8585-4B16-250F79279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3122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3033" name="Oval 25">
              <a:extLst>
                <a:ext uri="{FF2B5EF4-FFF2-40B4-BE49-F238E27FC236}">
                  <a16:creationId xmlns:a16="http://schemas.microsoft.com/office/drawing/2014/main" id="{30867415-FD07-B32F-E404-ED7E0B8A0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3684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3034" name="Text Box 26">
              <a:extLst>
                <a:ext uri="{FF2B5EF4-FFF2-40B4-BE49-F238E27FC236}">
                  <a16:creationId xmlns:a16="http://schemas.microsoft.com/office/drawing/2014/main" id="{02952B21-0FC1-7BA4-470C-19E96BDB7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2895"/>
              <a:ext cx="635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+1,y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3035" name="Text Box 27">
              <a:extLst>
                <a:ext uri="{FF2B5EF4-FFF2-40B4-BE49-F238E27FC236}">
                  <a16:creationId xmlns:a16="http://schemas.microsoft.com/office/drawing/2014/main" id="{2C90D376-0ABB-AA3E-6C04-18B7152B5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3736"/>
              <a:ext cx="77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-1)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3036" name="Text Box 28">
              <a:extLst>
                <a:ext uri="{FF2B5EF4-FFF2-40B4-BE49-F238E27FC236}">
                  <a16:creationId xmlns:a16="http://schemas.microsoft.com/office/drawing/2014/main" id="{5EBED020-A913-005B-28A8-90C48D0AC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3475"/>
              <a:ext cx="889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+1,y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-1)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3037" name="Text Box 29">
              <a:extLst>
                <a:ext uri="{FF2B5EF4-FFF2-40B4-BE49-F238E27FC236}">
                  <a16:creationId xmlns:a16="http://schemas.microsoft.com/office/drawing/2014/main" id="{7071B998-9FD5-B2FC-846A-10C695453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659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3038" name="Text Box 30">
              <a:extLst>
                <a:ext uri="{FF2B5EF4-FFF2-40B4-BE49-F238E27FC236}">
                  <a16:creationId xmlns:a16="http://schemas.microsoft.com/office/drawing/2014/main" id="{5A3B7702-D3EF-0A32-3644-67F3F2DF6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" y="3385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F550F"/>
                  </a:solidFill>
                  <a:latin typeface="宋体" panose="02010600030101010101" pitchFamily="2" charset="-122"/>
                </a:rPr>
                <a:t>③</a:t>
              </a:r>
              <a:endParaRPr kumimoji="1" lang="en-US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3039" name="Text Box 31">
              <a:extLst>
                <a:ext uri="{FF2B5EF4-FFF2-40B4-BE49-F238E27FC236}">
                  <a16:creationId xmlns:a16="http://schemas.microsoft.com/office/drawing/2014/main" id="{0C3F79A9-EE32-6EF4-DC31-C3DC00AF3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385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F550F"/>
                  </a:solidFill>
                  <a:latin typeface="宋体" panose="02010600030101010101" pitchFamily="2" charset="-122"/>
                </a:rPr>
                <a:t>④</a:t>
              </a:r>
              <a:endParaRPr kumimoji="1" lang="en-US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3040" name="Text Box 32">
              <a:extLst>
                <a:ext uri="{FF2B5EF4-FFF2-40B4-BE49-F238E27FC236}">
                  <a16:creationId xmlns:a16="http://schemas.microsoft.com/office/drawing/2014/main" id="{6598D3F5-604A-5A9E-E140-E30E20B3C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3790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E6979AC-421E-BBB6-C3A4-A93E44AF007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画圆算法（</a:t>
            </a:r>
            <a:r>
              <a:rPr lang="en-US" altLang="zh-CN"/>
              <a:t>5/7</a:t>
            </a:r>
            <a:r>
              <a:rPr lang="zh-CN" altLang="en-US"/>
              <a:t>）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8F3F522-EE24-AE88-425D-FEA14D8400E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540750" cy="2024063"/>
          </a:xfrm>
        </p:spPr>
        <p:txBody>
          <a:bodyPr/>
          <a:lstStyle/>
          <a:p>
            <a:pPr eaLnBrk="1" hangingPunct="1"/>
            <a:r>
              <a:rPr lang="zh-CN" altLang="en-US"/>
              <a:t>当</a:t>
            </a: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>
                <a:sym typeface="Symbol" panose="05050102010706020507" pitchFamily="18" charset="2"/>
              </a:rPr>
              <a:t>i=0</a:t>
            </a:r>
            <a:r>
              <a:rPr lang="zh-CN" altLang="en-US">
                <a:sym typeface="Symbol" panose="05050102010706020507" pitchFamily="18" charset="2"/>
              </a:rPr>
              <a:t>时，</a:t>
            </a:r>
            <a:r>
              <a:rPr lang="en-US" altLang="zh-CN">
                <a:sym typeface="Symbol" panose="05050102010706020507" pitchFamily="18" charset="2"/>
              </a:rPr>
              <a:t>D</a:t>
            </a:r>
            <a:r>
              <a:rPr lang="zh-CN" altLang="en-US">
                <a:sym typeface="Symbol" panose="05050102010706020507" pitchFamily="18" charset="2"/>
              </a:rPr>
              <a:t>在圆上，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⑤</a:t>
            </a:r>
          </a:p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按</a:t>
            </a:r>
            <a:r>
              <a:rPr lang="en-US" altLang="zh-CN">
                <a:sym typeface="Symbol" panose="05050102010706020507" pitchFamily="18" charset="2"/>
              </a:rPr>
              <a:t>d</a:t>
            </a:r>
            <a:r>
              <a:rPr lang="zh-CN" altLang="en-US">
                <a:sym typeface="Symbol" panose="05050102010706020507" pitchFamily="18" charset="2"/>
              </a:rPr>
              <a:t>判别，有</a:t>
            </a:r>
            <a:r>
              <a:rPr lang="en-US" altLang="zh-CN">
                <a:sym typeface="Symbol" panose="05050102010706020507" pitchFamily="18" charset="2"/>
              </a:rPr>
              <a:t>d&gt;0</a:t>
            </a:r>
            <a:r>
              <a:rPr lang="zh-CN" altLang="en-US">
                <a:sym typeface="Symbol" panose="05050102010706020507" pitchFamily="18" charset="2"/>
              </a:rPr>
              <a:t>，应选</a:t>
            </a:r>
            <a:r>
              <a:rPr lang="en-US" altLang="zh-CN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按</a:t>
            </a:r>
            <a:r>
              <a:rPr lang="en-US" altLang="zh-CN">
                <a:sym typeface="Symbol" panose="05050102010706020507" pitchFamily="18" charset="2"/>
              </a:rPr>
              <a:t>d’</a:t>
            </a:r>
            <a:r>
              <a:rPr lang="zh-CN" altLang="en-US">
                <a:sym typeface="Symbol" panose="05050102010706020507" pitchFamily="18" charset="2"/>
              </a:rPr>
              <a:t>判别，有</a:t>
            </a:r>
            <a:r>
              <a:rPr lang="en-US" altLang="zh-CN">
                <a:sym typeface="Symbol" panose="05050102010706020507" pitchFamily="18" charset="2"/>
              </a:rPr>
              <a:t>d’&lt;0</a:t>
            </a:r>
            <a:r>
              <a:rPr lang="zh-CN" altLang="en-US">
                <a:sym typeface="Symbol" panose="05050102010706020507" pitchFamily="18" charset="2"/>
              </a:rPr>
              <a:t>，应选</a:t>
            </a:r>
            <a:r>
              <a:rPr lang="en-US" altLang="zh-CN">
                <a:sym typeface="Symbol" panose="05050102010706020507" pitchFamily="18" charset="2"/>
              </a:rPr>
              <a:t>D</a:t>
            </a:r>
          </a:p>
        </p:txBody>
      </p:sp>
      <p:grpSp>
        <p:nvGrpSpPr>
          <p:cNvPr id="44036" name="Group 6">
            <a:extLst>
              <a:ext uri="{FF2B5EF4-FFF2-40B4-BE49-F238E27FC236}">
                <a16:creationId xmlns:a16="http://schemas.microsoft.com/office/drawing/2014/main" id="{1463CCD9-7F50-2516-9D5F-2DA64D52595D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789363"/>
            <a:ext cx="3240088" cy="2873375"/>
            <a:chOff x="3424" y="2387"/>
            <a:chExt cx="2041" cy="1810"/>
          </a:xfrm>
        </p:grpSpPr>
        <p:sp>
          <p:nvSpPr>
            <p:cNvPr id="44037" name="Line 7">
              <a:extLst>
                <a:ext uri="{FF2B5EF4-FFF2-40B4-BE49-F238E27FC236}">
                  <a16:creationId xmlns:a16="http://schemas.microsoft.com/office/drawing/2014/main" id="{F4FCC6E6-E055-D50B-2B3A-9F2A4B259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3144"/>
              <a:ext cx="17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38" name="Line 8">
              <a:extLst>
                <a:ext uri="{FF2B5EF4-FFF2-40B4-BE49-F238E27FC236}">
                  <a16:creationId xmlns:a16="http://schemas.microsoft.com/office/drawing/2014/main" id="{863B362E-54A8-BA72-95F1-2A85C6410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3704"/>
              <a:ext cx="17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39" name="Line 9">
              <a:extLst>
                <a:ext uri="{FF2B5EF4-FFF2-40B4-BE49-F238E27FC236}">
                  <a16:creationId xmlns:a16="http://schemas.microsoft.com/office/drawing/2014/main" id="{7E7B4B5D-A1D8-32E1-0478-B9E236D21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0" name="Line 10">
              <a:extLst>
                <a:ext uri="{FF2B5EF4-FFF2-40B4-BE49-F238E27FC236}">
                  <a16:creationId xmlns:a16="http://schemas.microsoft.com/office/drawing/2014/main" id="{F1D91BC1-3E1B-0A0E-FD1A-BCA2D395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1" name="Line 11">
              <a:extLst>
                <a:ext uri="{FF2B5EF4-FFF2-40B4-BE49-F238E27FC236}">
                  <a16:creationId xmlns:a16="http://schemas.microsoft.com/office/drawing/2014/main" id="{D883F7EB-5F87-1AFA-E527-8002EEB18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2" name="Oval 12">
              <a:extLst>
                <a:ext uri="{FF2B5EF4-FFF2-40B4-BE49-F238E27FC236}">
                  <a16:creationId xmlns:a16="http://schemas.microsoft.com/office/drawing/2014/main" id="{90A22BFE-55F9-15C1-EAE8-0F2414C4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3680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4043" name="Text Box 13">
              <a:extLst>
                <a:ext uri="{FF2B5EF4-FFF2-40B4-BE49-F238E27FC236}">
                  <a16:creationId xmlns:a16="http://schemas.microsoft.com/office/drawing/2014/main" id="{17A238A3-2892-17DD-D87B-FCE84FC3F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2" y="2886"/>
              <a:ext cx="499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044" name="Text Box 14">
              <a:extLst>
                <a:ext uri="{FF2B5EF4-FFF2-40B4-BE49-F238E27FC236}">
                  <a16:creationId xmlns:a16="http://schemas.microsoft.com/office/drawing/2014/main" id="{BC8B0B57-171D-7A25-E501-4EF22ECE9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921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4045" name="Text Box 15">
              <a:extLst>
                <a:ext uri="{FF2B5EF4-FFF2-40B4-BE49-F238E27FC236}">
                  <a16:creationId xmlns:a16="http://schemas.microsoft.com/office/drawing/2014/main" id="{AF30B315-2718-DCD7-90BB-F52137B95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878"/>
              <a:ext cx="363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i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046" name="Text Box 16">
              <a:extLst>
                <a:ext uri="{FF2B5EF4-FFF2-40B4-BE49-F238E27FC236}">
                  <a16:creationId xmlns:a16="http://schemas.microsoft.com/office/drawing/2014/main" id="{9A3F8989-B6DD-51BA-7F3F-AD84B7E74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267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4047" name="Line 17">
              <a:extLst>
                <a:ext uri="{FF2B5EF4-FFF2-40B4-BE49-F238E27FC236}">
                  <a16:creationId xmlns:a16="http://schemas.microsoft.com/office/drawing/2014/main" id="{13CFDCAF-84C8-B1CA-8DEF-2843EC6C1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554"/>
              <a:ext cx="17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8" name="Text Box 18">
              <a:extLst>
                <a:ext uri="{FF2B5EF4-FFF2-40B4-BE49-F238E27FC236}">
                  <a16:creationId xmlns:a16="http://schemas.microsoft.com/office/drawing/2014/main" id="{B87AD954-EBC2-22EE-B7EC-1CFDAB62A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3521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44049" name="Text Box 19">
              <a:extLst>
                <a:ext uri="{FF2B5EF4-FFF2-40B4-BE49-F238E27FC236}">
                  <a16:creationId xmlns:a16="http://schemas.microsoft.com/office/drawing/2014/main" id="{41EEC9D8-4561-8E8D-5529-714A0952F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510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4050" name="Arc 20">
              <a:extLst>
                <a:ext uri="{FF2B5EF4-FFF2-40B4-BE49-F238E27FC236}">
                  <a16:creationId xmlns:a16="http://schemas.microsoft.com/office/drawing/2014/main" id="{629F3CC9-72FA-D869-CB64-1DCBFA33B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" y="2795"/>
              <a:ext cx="243" cy="136"/>
            </a:xfrm>
            <a:custGeom>
              <a:avLst/>
              <a:gdLst>
                <a:gd name="T0" fmla="*/ 0 w 19287"/>
                <a:gd name="T1" fmla="*/ 0 h 21600"/>
                <a:gd name="T2" fmla="*/ 3 w 19287"/>
                <a:gd name="T3" fmla="*/ 0 h 21600"/>
                <a:gd name="T4" fmla="*/ 0 w 19287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87" h="21600" fill="none" extrusionOk="0">
                  <a:moveTo>
                    <a:pt x="-1" y="0"/>
                  </a:moveTo>
                  <a:cubicBezTo>
                    <a:pt x="8155" y="0"/>
                    <a:pt x="15615" y="4593"/>
                    <a:pt x="19287" y="11875"/>
                  </a:cubicBezTo>
                </a:path>
                <a:path w="19287" h="21600" stroke="0" extrusionOk="0">
                  <a:moveTo>
                    <a:pt x="-1" y="0"/>
                  </a:moveTo>
                  <a:cubicBezTo>
                    <a:pt x="8155" y="0"/>
                    <a:pt x="15615" y="4593"/>
                    <a:pt x="19287" y="1187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1" name="Arc 21">
              <a:extLst>
                <a:ext uri="{FF2B5EF4-FFF2-40B4-BE49-F238E27FC236}">
                  <a16:creationId xmlns:a16="http://schemas.microsoft.com/office/drawing/2014/main" id="{1711DB9C-D734-6115-6C37-37DE2F15E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3385"/>
              <a:ext cx="173" cy="90"/>
            </a:xfrm>
            <a:custGeom>
              <a:avLst/>
              <a:gdLst>
                <a:gd name="T0" fmla="*/ 0 w 20666"/>
                <a:gd name="T1" fmla="*/ 0 h 21600"/>
                <a:gd name="T2" fmla="*/ 1 w 20666"/>
                <a:gd name="T3" fmla="*/ 0 h 21600"/>
                <a:gd name="T4" fmla="*/ 0 w 2066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66" h="21600" fill="none" extrusionOk="0">
                  <a:moveTo>
                    <a:pt x="-1" y="0"/>
                  </a:moveTo>
                  <a:cubicBezTo>
                    <a:pt x="9509" y="0"/>
                    <a:pt x="17899" y="6218"/>
                    <a:pt x="20666" y="15316"/>
                  </a:cubicBezTo>
                </a:path>
                <a:path w="20666" h="21600" stroke="0" extrusionOk="0">
                  <a:moveTo>
                    <a:pt x="-1" y="0"/>
                  </a:moveTo>
                  <a:cubicBezTo>
                    <a:pt x="9509" y="0"/>
                    <a:pt x="17899" y="6218"/>
                    <a:pt x="20666" y="1531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Arc 22">
              <a:extLst>
                <a:ext uri="{FF2B5EF4-FFF2-40B4-BE49-F238E27FC236}">
                  <a16:creationId xmlns:a16="http://schemas.microsoft.com/office/drawing/2014/main" id="{81EC20D1-DF6D-8048-CDB5-7C2E040A9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3612"/>
              <a:ext cx="91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Arc 23">
              <a:extLst>
                <a:ext uri="{FF2B5EF4-FFF2-40B4-BE49-F238E27FC236}">
                  <a16:creationId xmlns:a16="http://schemas.microsoft.com/office/drawing/2014/main" id="{8982E393-42D5-74ED-D891-ECC76545B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3612"/>
              <a:ext cx="91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Arc 24">
              <a:extLst>
                <a:ext uri="{FF2B5EF4-FFF2-40B4-BE49-F238E27FC236}">
                  <a16:creationId xmlns:a16="http://schemas.microsoft.com/office/drawing/2014/main" id="{82AC61A5-B34D-7927-141F-112FDD2F8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3585"/>
              <a:ext cx="261" cy="408"/>
            </a:xfrm>
            <a:custGeom>
              <a:avLst/>
              <a:gdLst>
                <a:gd name="T0" fmla="*/ 0 w 20632"/>
                <a:gd name="T1" fmla="*/ 0 h 21600"/>
                <a:gd name="T2" fmla="*/ 3 w 20632"/>
                <a:gd name="T3" fmla="*/ 5 h 21600"/>
                <a:gd name="T4" fmla="*/ 0 w 20632"/>
                <a:gd name="T5" fmla="*/ 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32" h="21600" fill="none" extrusionOk="0">
                  <a:moveTo>
                    <a:pt x="-1" y="0"/>
                  </a:moveTo>
                  <a:cubicBezTo>
                    <a:pt x="9466" y="0"/>
                    <a:pt x="17830" y="6164"/>
                    <a:pt x="20632" y="15206"/>
                  </a:cubicBezTo>
                </a:path>
                <a:path w="20632" h="21600" stroke="0" extrusionOk="0">
                  <a:moveTo>
                    <a:pt x="-1" y="0"/>
                  </a:moveTo>
                  <a:cubicBezTo>
                    <a:pt x="9466" y="0"/>
                    <a:pt x="17830" y="6164"/>
                    <a:pt x="20632" y="1520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Oval 25">
              <a:extLst>
                <a:ext uri="{FF2B5EF4-FFF2-40B4-BE49-F238E27FC236}">
                  <a16:creationId xmlns:a16="http://schemas.microsoft.com/office/drawing/2014/main" id="{53369A22-19F8-6E74-1E6F-04DF88F44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3122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4056" name="Oval 26">
              <a:extLst>
                <a:ext uri="{FF2B5EF4-FFF2-40B4-BE49-F238E27FC236}">
                  <a16:creationId xmlns:a16="http://schemas.microsoft.com/office/drawing/2014/main" id="{D2D4214B-560E-8B07-7BE4-E03AA8F38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3684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4057" name="Text Box 27">
              <a:extLst>
                <a:ext uri="{FF2B5EF4-FFF2-40B4-BE49-F238E27FC236}">
                  <a16:creationId xmlns:a16="http://schemas.microsoft.com/office/drawing/2014/main" id="{84F2ED36-6657-8034-27FE-384183FEC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2895"/>
              <a:ext cx="635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+1,y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058" name="Text Box 28">
              <a:extLst>
                <a:ext uri="{FF2B5EF4-FFF2-40B4-BE49-F238E27FC236}">
                  <a16:creationId xmlns:a16="http://schemas.microsoft.com/office/drawing/2014/main" id="{F882F602-DF78-57FB-AD0B-EAC7B0860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3736"/>
              <a:ext cx="77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-1)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059" name="Text Box 29">
              <a:extLst>
                <a:ext uri="{FF2B5EF4-FFF2-40B4-BE49-F238E27FC236}">
                  <a16:creationId xmlns:a16="http://schemas.microsoft.com/office/drawing/2014/main" id="{D2764A5E-F3C1-6836-0273-DB8736A54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3475"/>
              <a:ext cx="889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+1,y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-1)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060" name="Text Box 30">
              <a:extLst>
                <a:ext uri="{FF2B5EF4-FFF2-40B4-BE49-F238E27FC236}">
                  <a16:creationId xmlns:a16="http://schemas.microsoft.com/office/drawing/2014/main" id="{E44B6569-7478-DAD9-932B-64BED4879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659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4061" name="Text Box 31">
              <a:extLst>
                <a:ext uri="{FF2B5EF4-FFF2-40B4-BE49-F238E27FC236}">
                  <a16:creationId xmlns:a16="http://schemas.microsoft.com/office/drawing/2014/main" id="{F7302974-F585-FDB1-3F2A-EE68C9BA9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" y="3385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4062" name="Text Box 32">
              <a:extLst>
                <a:ext uri="{FF2B5EF4-FFF2-40B4-BE49-F238E27FC236}">
                  <a16:creationId xmlns:a16="http://schemas.microsoft.com/office/drawing/2014/main" id="{8612EFBE-6459-51FF-BA41-20CE18931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385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4063" name="Text Box 33">
              <a:extLst>
                <a:ext uri="{FF2B5EF4-FFF2-40B4-BE49-F238E27FC236}">
                  <a16:creationId xmlns:a16="http://schemas.microsoft.com/office/drawing/2014/main" id="{6FF58525-DE23-C6E9-2D0E-9F126E033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3790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F550F"/>
                  </a:solidFill>
                  <a:latin typeface="宋体" panose="02010600030101010101" pitchFamily="2" charset="-122"/>
                </a:rPr>
                <a:t>⑤</a:t>
              </a:r>
              <a:endParaRPr kumimoji="1" lang="en-US" altLang="zh-CN" sz="2400">
                <a:solidFill>
                  <a:srgbClr val="0F550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2D9A3DC-6F92-B5FE-E28C-6ADFE7FF2E3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光栅图形中点的表示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FE5FEE10-09ED-4109-D1AE-F6815B1DF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4870450"/>
            <a:ext cx="723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地址 </a:t>
            </a:r>
            <a:r>
              <a:rPr kumimoji="1" lang="en-US" altLang="zh-CN" sz="2800">
                <a:latin typeface="Times New Roman" panose="02020603050405020304" pitchFamily="18" charset="0"/>
              </a:rPr>
              <a:t>= (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i="1" baseline="-25000">
                <a:latin typeface="Times New Roman" panose="02020603050405020304" pitchFamily="18" charset="0"/>
              </a:rPr>
              <a:t>max</a:t>
            </a:r>
            <a:r>
              <a:rPr kumimoji="1" lang="en-US" altLang="zh-CN" sz="2800">
                <a:latin typeface="Times New Roman" panose="02020603050405020304" pitchFamily="18" charset="0"/>
              </a:rPr>
              <a:t>-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i="1" baseline="-25000">
                <a:latin typeface="Times New Roman" panose="02020603050405020304" pitchFamily="18" charset="0"/>
              </a:rPr>
              <a:t>min</a:t>
            </a:r>
            <a:r>
              <a:rPr kumimoji="1" lang="en-US" altLang="zh-CN" sz="2800">
                <a:latin typeface="Times New Roman" panose="02020603050405020304" pitchFamily="18" charset="0"/>
              </a:rPr>
              <a:t>) * (</a:t>
            </a:r>
            <a:r>
              <a:rPr kumimoji="1" lang="en-US" altLang="zh-CN" sz="2800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</a:rPr>
              <a:t>-</a:t>
            </a:r>
            <a:r>
              <a:rPr kumimoji="1" lang="en-US" altLang="zh-CN" sz="2800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i="1" baseline="-25000">
                <a:latin typeface="Times New Roman" panose="02020603050405020304" pitchFamily="18" charset="0"/>
              </a:rPr>
              <a:t>min</a:t>
            </a:r>
            <a:r>
              <a:rPr kumimoji="1" lang="en-US" altLang="zh-CN" sz="2800">
                <a:latin typeface="Times New Roman" panose="02020603050405020304" pitchFamily="18" charset="0"/>
              </a:rPr>
              <a:t>) + (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</a:rPr>
              <a:t>-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i="1" baseline="-25000">
                <a:latin typeface="Times New Roman" panose="02020603050405020304" pitchFamily="18" charset="0"/>
              </a:rPr>
              <a:t>min</a:t>
            </a:r>
            <a:r>
              <a:rPr kumimoji="1" lang="en-US" altLang="zh-CN" sz="2800">
                <a:latin typeface="Times New Roman" panose="02020603050405020304" pitchFamily="18" charset="0"/>
              </a:rPr>
              <a:t>) + </a:t>
            </a:r>
            <a:r>
              <a:rPr kumimoji="1" lang="zh-CN" altLang="en-US" sz="2800">
                <a:latin typeface="Times New Roman" panose="02020603050405020304" pitchFamily="18" charset="0"/>
              </a:rPr>
              <a:t>基地址</a:t>
            </a:r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1B2AE14D-4D4E-915C-44FF-4CF88FA1694E}"/>
              </a:ext>
            </a:extLst>
          </p:cNvPr>
          <p:cNvGrpSpPr>
            <a:grpSpLocks/>
          </p:cNvGrpSpPr>
          <p:nvPr/>
        </p:nvGrpSpPr>
        <p:grpSpPr bwMode="auto">
          <a:xfrm>
            <a:off x="0" y="1125538"/>
            <a:ext cx="3254375" cy="2809875"/>
            <a:chOff x="59" y="709"/>
            <a:chExt cx="2050" cy="1770"/>
          </a:xfrm>
        </p:grpSpPr>
        <p:grpSp>
          <p:nvGrpSpPr>
            <p:cNvPr id="7180" name="Group 5">
              <a:extLst>
                <a:ext uri="{FF2B5EF4-FFF2-40B4-BE49-F238E27FC236}">
                  <a16:creationId xmlns:a16="http://schemas.microsoft.com/office/drawing/2014/main" id="{BAAAABC3-346E-8179-95A7-DB99DD4097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709"/>
              <a:ext cx="1678" cy="1543"/>
              <a:chOff x="431" y="1307"/>
              <a:chExt cx="1678" cy="1543"/>
            </a:xfrm>
          </p:grpSpPr>
          <p:grpSp>
            <p:nvGrpSpPr>
              <p:cNvPr id="7185" name="Group 6">
                <a:extLst>
                  <a:ext uri="{FF2B5EF4-FFF2-40B4-BE49-F238E27FC236}">
                    <a16:creationId xmlns:a16="http://schemas.microsoft.com/office/drawing/2014/main" id="{681C5034-D8D7-DAF1-BA75-F329440648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2" y="2069"/>
                <a:ext cx="835" cy="735"/>
                <a:chOff x="594" y="2151"/>
                <a:chExt cx="835" cy="735"/>
              </a:xfrm>
            </p:grpSpPr>
            <p:sp>
              <p:nvSpPr>
                <p:cNvPr id="7190" name="Rectangle 7">
                  <a:extLst>
                    <a:ext uri="{FF2B5EF4-FFF2-40B4-BE49-F238E27FC236}">
                      <a16:creationId xmlns:a16="http://schemas.microsoft.com/office/drawing/2014/main" id="{9CCD12DD-47BD-DAB1-E2CB-47A7F4861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160"/>
                  <a:ext cx="817" cy="726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7191" name="Line 8">
                  <a:extLst>
                    <a:ext uri="{FF2B5EF4-FFF2-40B4-BE49-F238E27FC236}">
                      <a16:creationId xmlns:a16="http://schemas.microsoft.com/office/drawing/2014/main" id="{8970BA75-AC5A-F338-1631-5AF55B60BF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3" y="2523"/>
                  <a:ext cx="817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192" name="Line 9">
                  <a:extLst>
                    <a:ext uri="{FF2B5EF4-FFF2-40B4-BE49-F238E27FC236}">
                      <a16:creationId xmlns:a16="http://schemas.microsoft.com/office/drawing/2014/main" id="{B8909F79-294D-CCC7-3EAD-7D2EB1E7C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3" y="2704"/>
                  <a:ext cx="817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193" name="Line 10">
                  <a:extLst>
                    <a:ext uri="{FF2B5EF4-FFF2-40B4-BE49-F238E27FC236}">
                      <a16:creationId xmlns:a16="http://schemas.microsoft.com/office/drawing/2014/main" id="{C6DFA5FA-E26C-B688-06DB-19903F5AA1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3" y="2350"/>
                  <a:ext cx="817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194" name="Line 11">
                  <a:extLst>
                    <a:ext uri="{FF2B5EF4-FFF2-40B4-BE49-F238E27FC236}">
                      <a16:creationId xmlns:a16="http://schemas.microsoft.com/office/drawing/2014/main" id="{188487AC-F08F-BA5B-A2DB-5E66132A76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" y="2160"/>
                  <a:ext cx="0" cy="72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195" name="Line 12">
                  <a:extLst>
                    <a:ext uri="{FF2B5EF4-FFF2-40B4-BE49-F238E27FC236}">
                      <a16:creationId xmlns:a16="http://schemas.microsoft.com/office/drawing/2014/main" id="{23EC70B9-FF88-0714-F572-07325E4AD9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20" y="2151"/>
                  <a:ext cx="0" cy="72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196" name="Line 13">
                  <a:extLst>
                    <a:ext uri="{FF2B5EF4-FFF2-40B4-BE49-F238E27FC236}">
                      <a16:creationId xmlns:a16="http://schemas.microsoft.com/office/drawing/2014/main" id="{ACD712B1-C890-A700-583E-E26A3B8C82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0" y="2151"/>
                  <a:ext cx="0" cy="72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197" name="Line 14">
                  <a:extLst>
                    <a:ext uri="{FF2B5EF4-FFF2-40B4-BE49-F238E27FC236}">
                      <a16:creationId xmlns:a16="http://schemas.microsoft.com/office/drawing/2014/main" id="{7887932A-2356-29FA-5AD8-CA1D9A0592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1" y="2151"/>
                  <a:ext cx="0" cy="72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198" name="Line 15">
                  <a:extLst>
                    <a:ext uri="{FF2B5EF4-FFF2-40B4-BE49-F238E27FC236}">
                      <a16:creationId xmlns:a16="http://schemas.microsoft.com/office/drawing/2014/main" id="{F7E1D816-A47D-2A5F-B385-FB99DD1C06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3" y="2151"/>
                  <a:ext cx="0" cy="72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199" name="Line 16">
                  <a:extLst>
                    <a:ext uri="{FF2B5EF4-FFF2-40B4-BE49-F238E27FC236}">
                      <a16:creationId xmlns:a16="http://schemas.microsoft.com/office/drawing/2014/main" id="{949A2A73-7CC0-0B8C-77FE-807B7EC6D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1" y="2151"/>
                  <a:ext cx="0" cy="72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200" name="Line 17">
                  <a:extLst>
                    <a:ext uri="{FF2B5EF4-FFF2-40B4-BE49-F238E27FC236}">
                      <a16:creationId xmlns:a16="http://schemas.microsoft.com/office/drawing/2014/main" id="{AFCB2404-AF2E-C6DE-7AF2-4E24F22192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0" y="2151"/>
                  <a:ext cx="0" cy="72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201" name="Line 18">
                  <a:extLst>
                    <a:ext uri="{FF2B5EF4-FFF2-40B4-BE49-F238E27FC236}">
                      <a16:creationId xmlns:a16="http://schemas.microsoft.com/office/drawing/2014/main" id="{D331E3AC-DF29-7AF6-BC76-82605A81C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" y="2804"/>
                  <a:ext cx="817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202" name="Line 19">
                  <a:extLst>
                    <a:ext uri="{FF2B5EF4-FFF2-40B4-BE49-F238E27FC236}">
                      <a16:creationId xmlns:a16="http://schemas.microsoft.com/office/drawing/2014/main" id="{ACC320ED-A3EF-7304-B503-24A13775A6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3" y="2614"/>
                  <a:ext cx="817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203" name="Line 20">
                  <a:extLst>
                    <a:ext uri="{FF2B5EF4-FFF2-40B4-BE49-F238E27FC236}">
                      <a16:creationId xmlns:a16="http://schemas.microsoft.com/office/drawing/2014/main" id="{31B168E8-2B94-3345-AA13-8209086861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3" y="2432"/>
                  <a:ext cx="817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204" name="Line 21">
                  <a:extLst>
                    <a:ext uri="{FF2B5EF4-FFF2-40B4-BE49-F238E27FC236}">
                      <a16:creationId xmlns:a16="http://schemas.microsoft.com/office/drawing/2014/main" id="{04FA9C9B-C84A-A809-AF66-1D0C4E536B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3" y="2251"/>
                  <a:ext cx="817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186" name="Line 22">
                <a:extLst>
                  <a:ext uri="{FF2B5EF4-FFF2-40B4-BE49-F238E27FC236}">
                    <a16:creationId xmlns:a16="http://schemas.microsoft.com/office/drawing/2014/main" id="{685CBAD5-EAC5-9959-DB5C-9CCA163F2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" y="2795"/>
                <a:ext cx="13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87" name="Line 23">
                <a:extLst>
                  <a:ext uri="{FF2B5EF4-FFF2-40B4-BE49-F238E27FC236}">
                    <a16:creationId xmlns:a16="http://schemas.microsoft.com/office/drawing/2014/main" id="{9B6AA294-75F9-F807-082F-5F98A4CA1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-69" y="2115"/>
                <a:ext cx="13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88" name="Text Box 24">
                <a:extLst>
                  <a:ext uri="{FF2B5EF4-FFF2-40B4-BE49-F238E27FC236}">
                    <a16:creationId xmlns:a16="http://schemas.microsoft.com/office/drawing/2014/main" id="{9E3EC2A2-C721-A30E-45B4-7E4B8C6CD6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2523"/>
                <a:ext cx="5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7189" name="Text Box 25">
                <a:extLst>
                  <a:ext uri="{FF2B5EF4-FFF2-40B4-BE49-F238E27FC236}">
                    <a16:creationId xmlns:a16="http://schemas.microsoft.com/office/drawing/2014/main" id="{9FF29FEF-8591-C7AF-5273-EC13C78E2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" y="1307"/>
                <a:ext cx="5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7181" name="Text Box 26">
              <a:extLst>
                <a:ext uri="{FF2B5EF4-FFF2-40B4-BE49-F238E27FC236}">
                  <a16:creationId xmlns:a16="http://schemas.microsoft.com/office/drawing/2014/main" id="{88AABC00-5D94-CF78-8740-D621184BC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2152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0" i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max</a:t>
              </a:r>
            </a:p>
          </p:txBody>
        </p:sp>
        <p:sp>
          <p:nvSpPr>
            <p:cNvPr id="7182" name="Text Box 27">
              <a:extLst>
                <a:ext uri="{FF2B5EF4-FFF2-40B4-BE49-F238E27FC236}">
                  <a16:creationId xmlns:a16="http://schemas.microsoft.com/office/drawing/2014/main" id="{6BB9B88B-E8A7-AA49-5F27-2CE622F4D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152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0" i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min</a:t>
              </a:r>
            </a:p>
          </p:txBody>
        </p:sp>
        <p:sp>
          <p:nvSpPr>
            <p:cNvPr id="7183" name="Text Box 28">
              <a:extLst>
                <a:ext uri="{FF2B5EF4-FFF2-40B4-BE49-F238E27FC236}">
                  <a16:creationId xmlns:a16="http://schemas.microsoft.com/office/drawing/2014/main" id="{5D1F3CB5-9B24-0BD6-52DF-578DEDB5C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1244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800" b="0" i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max</a:t>
              </a:r>
            </a:p>
          </p:txBody>
        </p:sp>
        <p:sp>
          <p:nvSpPr>
            <p:cNvPr id="7184" name="Text Box 29">
              <a:extLst>
                <a:ext uri="{FF2B5EF4-FFF2-40B4-BE49-F238E27FC236}">
                  <a16:creationId xmlns:a16="http://schemas.microsoft.com/office/drawing/2014/main" id="{E8310157-9DD3-B7B8-97E1-FC27DA2FA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" y="1924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800" b="0" i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min</a:t>
              </a:r>
            </a:p>
          </p:txBody>
        </p:sp>
      </p:grpSp>
      <p:sp>
        <p:nvSpPr>
          <p:cNvPr id="59422" name="AutoShape 30">
            <a:extLst>
              <a:ext uri="{FF2B5EF4-FFF2-40B4-BE49-F238E27FC236}">
                <a16:creationId xmlns:a16="http://schemas.microsoft.com/office/drawing/2014/main" id="{E285760C-EC0E-6489-68D8-B2A9B9BAE4A9}"/>
              </a:ext>
            </a:extLst>
          </p:cNvPr>
          <p:cNvSpPr>
            <a:spLocks/>
          </p:cNvSpPr>
          <p:nvPr/>
        </p:nvSpPr>
        <p:spPr bwMode="auto">
          <a:xfrm>
            <a:off x="323850" y="5805488"/>
            <a:ext cx="2735263" cy="609600"/>
          </a:xfrm>
          <a:prstGeom prst="borderCallout2">
            <a:avLst>
              <a:gd name="adj1" fmla="val 18750"/>
              <a:gd name="adj2" fmla="val 102787"/>
              <a:gd name="adj3" fmla="val 18750"/>
              <a:gd name="adj4" fmla="val 107949"/>
              <a:gd name="adj5" fmla="val -49741"/>
              <a:gd name="adj6" fmla="val 113231"/>
            </a:avLst>
          </a:prstGeom>
          <a:solidFill>
            <a:srgbClr val="FFCC99"/>
          </a:solidFill>
          <a:ln w="9525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每行像素点数</a:t>
            </a:r>
          </a:p>
        </p:txBody>
      </p:sp>
      <p:sp>
        <p:nvSpPr>
          <p:cNvPr id="59423" name="AutoShape 31">
            <a:extLst>
              <a:ext uri="{FF2B5EF4-FFF2-40B4-BE49-F238E27FC236}">
                <a16:creationId xmlns:a16="http://schemas.microsoft.com/office/drawing/2014/main" id="{B41EAF3E-09CE-9A1D-20E6-1094DB57E1B0}"/>
              </a:ext>
            </a:extLst>
          </p:cNvPr>
          <p:cNvSpPr>
            <a:spLocks/>
          </p:cNvSpPr>
          <p:nvPr/>
        </p:nvSpPr>
        <p:spPr bwMode="auto">
          <a:xfrm>
            <a:off x="3565525" y="5805488"/>
            <a:ext cx="1150938" cy="609600"/>
          </a:xfrm>
          <a:prstGeom prst="borderCallout2">
            <a:avLst>
              <a:gd name="adj1" fmla="val 18750"/>
              <a:gd name="adj2" fmla="val 106620"/>
              <a:gd name="adj3" fmla="val 18750"/>
              <a:gd name="adj4" fmla="val 120000"/>
              <a:gd name="adj5" fmla="val -69009"/>
              <a:gd name="adj6" fmla="val 133792"/>
            </a:avLst>
          </a:prstGeom>
          <a:solidFill>
            <a:srgbClr val="FFCC99"/>
          </a:solidFill>
          <a:ln w="9525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行数</a:t>
            </a:r>
          </a:p>
        </p:txBody>
      </p:sp>
      <p:sp>
        <p:nvSpPr>
          <p:cNvPr id="59424" name="AutoShape 32">
            <a:extLst>
              <a:ext uri="{FF2B5EF4-FFF2-40B4-BE49-F238E27FC236}">
                <a16:creationId xmlns:a16="http://schemas.microsoft.com/office/drawing/2014/main" id="{14C640F5-60B9-C8E5-2384-2C73B88B61FE}"/>
              </a:ext>
            </a:extLst>
          </p:cNvPr>
          <p:cNvSpPr>
            <a:spLocks/>
          </p:cNvSpPr>
          <p:nvPr/>
        </p:nvSpPr>
        <p:spPr bwMode="auto">
          <a:xfrm>
            <a:off x="7200900" y="5805488"/>
            <a:ext cx="1755775" cy="609600"/>
          </a:xfrm>
          <a:prstGeom prst="borderCallout2">
            <a:avLst>
              <a:gd name="adj1" fmla="val 18750"/>
              <a:gd name="adj2" fmla="val -4338"/>
              <a:gd name="adj3" fmla="val 18750"/>
              <a:gd name="adj4" fmla="val -19079"/>
              <a:gd name="adj5" fmla="val -68750"/>
              <a:gd name="adj6" fmla="val -33907"/>
            </a:avLst>
          </a:prstGeom>
          <a:solidFill>
            <a:srgbClr val="FFCC99"/>
          </a:solidFill>
          <a:ln w="9525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行中位置</a:t>
            </a:r>
          </a:p>
        </p:txBody>
      </p:sp>
      <p:pic>
        <p:nvPicPr>
          <p:cNvPr id="7176" name="Picture 33">
            <a:extLst>
              <a:ext uri="{FF2B5EF4-FFF2-40B4-BE49-F238E27FC236}">
                <a16:creationId xmlns:a16="http://schemas.microsoft.com/office/drawing/2014/main" id="{F2963047-0B37-D2C3-57B8-DD643076659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4113" y="1803400"/>
            <a:ext cx="4838700" cy="205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Oval 34">
            <a:extLst>
              <a:ext uri="{FF2B5EF4-FFF2-40B4-BE49-F238E27FC236}">
                <a16:creationId xmlns:a16="http://schemas.microsoft.com/office/drawing/2014/main" id="{9E9264AD-3EF0-9C51-E9ED-BE35B0EFC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924175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7178" name="Text Box 35">
            <a:extLst>
              <a:ext uri="{FF2B5EF4-FFF2-40B4-BE49-F238E27FC236}">
                <a16:creationId xmlns:a16="http://schemas.microsoft.com/office/drawing/2014/main" id="{5DE7A0BC-7043-8A5B-CF90-55ABE9D65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5654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FFFF00"/>
                </a:solidFill>
                <a:latin typeface="Times New Roman" panose="02020603050405020304" pitchFamily="18" charset="0"/>
              </a:rPr>
              <a:t>(x, y)</a:t>
            </a:r>
          </a:p>
        </p:txBody>
      </p:sp>
      <p:sp>
        <p:nvSpPr>
          <p:cNvPr id="7179" name="Line 36">
            <a:extLst>
              <a:ext uri="{FF2B5EF4-FFF2-40B4-BE49-F238E27FC236}">
                <a16:creationId xmlns:a16="http://schemas.microsoft.com/office/drawing/2014/main" id="{7025607A-94D9-863C-82F0-F168D5F25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2997200"/>
            <a:ext cx="23764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422" grpId="0" animBg="1"/>
      <p:bldP spid="59423" grpId="0" animBg="1"/>
      <p:bldP spid="594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BA482FD-266D-BD63-3F46-1CBDE8ED7A5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Bresenham</a:t>
            </a:r>
            <a:r>
              <a:rPr lang="zh-CN" altLang="en-US"/>
              <a:t>画圆算法（</a:t>
            </a:r>
            <a:r>
              <a:rPr lang="en-US" altLang="zh-CN"/>
              <a:t>6/7</a:t>
            </a:r>
            <a:r>
              <a:rPr lang="zh-CN" altLang="en-US"/>
              <a:t>）</a:t>
            </a: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E97C7A66-8B8C-473F-3A48-C8CEF75E752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1989138"/>
            <a:ext cx="8540750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当</a:t>
            </a: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>
                <a:sym typeface="Symbol" panose="05050102010706020507" pitchFamily="18" charset="2"/>
              </a:rPr>
              <a:t>i&lt;0</a:t>
            </a:r>
            <a:r>
              <a:rPr lang="zh-CN" altLang="en-US">
                <a:sym typeface="Symbol" panose="05050102010706020507" pitchFamily="18" charset="2"/>
              </a:rPr>
              <a:t>时</a:t>
            </a:r>
            <a:r>
              <a:rPr lang="en-US" altLang="zh-CN">
                <a:sym typeface="Symbol" panose="05050102010706020507" pitchFamily="18" charset="2"/>
              </a:rPr>
              <a:t>,</a:t>
            </a:r>
          </a:p>
          <a:p>
            <a:pPr lvl="1" eaLnBrk="1" hangingPunct="1"/>
            <a:r>
              <a:rPr lang="zh-CN" altLang="en-US"/>
              <a:t>若</a:t>
            </a:r>
            <a:r>
              <a:rPr lang="en-US" altLang="zh-CN"/>
              <a:t>d</a:t>
            </a:r>
            <a:r>
              <a:rPr lang="en-US" altLang="zh-CN">
                <a:cs typeface="Arial" panose="020B0604020202020204" pitchFamily="34" charset="0"/>
              </a:rPr>
              <a:t>≤</a:t>
            </a:r>
            <a:r>
              <a:rPr lang="en-US" altLang="zh-CN"/>
              <a:t>0</a:t>
            </a:r>
            <a:r>
              <a:rPr lang="zh-CN" altLang="en-US"/>
              <a:t>，选</a:t>
            </a:r>
            <a:r>
              <a:rPr lang="en-US" altLang="zh-CN"/>
              <a:t>H</a:t>
            </a:r>
          </a:p>
          <a:p>
            <a:pPr lvl="1" eaLnBrk="1" hangingPunct="1"/>
            <a:r>
              <a:rPr lang="zh-CN" altLang="en-US"/>
              <a:t>若</a:t>
            </a:r>
            <a:r>
              <a:rPr lang="en-US" altLang="zh-CN"/>
              <a:t>d&gt;0</a:t>
            </a:r>
            <a:r>
              <a:rPr lang="zh-CN" altLang="en-US"/>
              <a:t>，选</a:t>
            </a:r>
            <a:r>
              <a:rPr lang="en-US" altLang="zh-CN"/>
              <a:t>D</a:t>
            </a:r>
          </a:p>
          <a:p>
            <a:pPr eaLnBrk="1" hangingPunct="1"/>
            <a:r>
              <a:rPr lang="zh-CN" altLang="en-US"/>
              <a:t>当</a:t>
            </a: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>
                <a:sym typeface="Symbol" panose="05050102010706020507" pitchFamily="18" charset="2"/>
              </a:rPr>
              <a:t>i&gt;0</a:t>
            </a:r>
            <a:r>
              <a:rPr lang="zh-CN" altLang="en-US">
                <a:sym typeface="Symbol" panose="05050102010706020507" pitchFamily="18" charset="2"/>
              </a:rPr>
              <a:t>时</a:t>
            </a:r>
            <a:r>
              <a:rPr lang="en-US" altLang="zh-CN">
                <a:sym typeface="Symbol" panose="05050102010706020507" pitchFamily="18" charset="2"/>
              </a:rPr>
              <a:t>,</a:t>
            </a:r>
          </a:p>
          <a:p>
            <a:pPr lvl="1" eaLnBrk="1" hangingPunct="1"/>
            <a:r>
              <a:rPr lang="zh-CN" altLang="en-US"/>
              <a:t>若</a:t>
            </a:r>
            <a:r>
              <a:rPr lang="en-US" altLang="zh-CN"/>
              <a:t>d’ </a:t>
            </a:r>
            <a:r>
              <a:rPr lang="en-US" altLang="zh-CN">
                <a:cs typeface="Arial" panose="020B0604020202020204" pitchFamily="34" charset="0"/>
              </a:rPr>
              <a:t>≤</a:t>
            </a:r>
            <a:r>
              <a:rPr lang="en-US" altLang="zh-CN"/>
              <a:t>0</a:t>
            </a:r>
            <a:r>
              <a:rPr lang="zh-CN" altLang="en-US"/>
              <a:t>，选</a:t>
            </a:r>
            <a:r>
              <a:rPr lang="en-US" altLang="zh-CN"/>
              <a:t>D </a:t>
            </a:r>
          </a:p>
          <a:p>
            <a:pPr lvl="1" eaLnBrk="1" hangingPunct="1"/>
            <a:r>
              <a:rPr lang="zh-CN" altLang="en-US"/>
              <a:t>若</a:t>
            </a:r>
            <a:r>
              <a:rPr lang="en-US" altLang="zh-CN"/>
              <a:t>d’&gt;0</a:t>
            </a:r>
            <a:r>
              <a:rPr lang="zh-CN" altLang="en-US"/>
              <a:t>，选</a:t>
            </a:r>
            <a:r>
              <a:rPr lang="en-US" altLang="zh-CN"/>
              <a:t>V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/>
              <a:t>当</a:t>
            </a: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>
                <a:sym typeface="Symbol" panose="05050102010706020507" pitchFamily="18" charset="2"/>
              </a:rPr>
              <a:t>i=0</a:t>
            </a:r>
            <a:r>
              <a:rPr lang="zh-CN" altLang="en-US">
                <a:sym typeface="Symbol" panose="05050102010706020507" pitchFamily="18" charset="2"/>
              </a:rPr>
              <a:t>时，选</a:t>
            </a:r>
            <a:r>
              <a:rPr lang="en-US" altLang="zh-CN">
                <a:sym typeface="Symbol" panose="05050102010706020507" pitchFamily="18" charset="2"/>
              </a:rPr>
              <a:t>D</a:t>
            </a:r>
          </a:p>
        </p:txBody>
      </p:sp>
      <p:grpSp>
        <p:nvGrpSpPr>
          <p:cNvPr id="45060" name="Group 6">
            <a:extLst>
              <a:ext uri="{FF2B5EF4-FFF2-40B4-BE49-F238E27FC236}">
                <a16:creationId xmlns:a16="http://schemas.microsoft.com/office/drawing/2014/main" id="{58533C61-5C1D-C8A8-4305-66032DC4284A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789363"/>
            <a:ext cx="3240088" cy="2873375"/>
            <a:chOff x="3424" y="2387"/>
            <a:chExt cx="2041" cy="1810"/>
          </a:xfrm>
        </p:grpSpPr>
        <p:sp>
          <p:nvSpPr>
            <p:cNvPr id="45061" name="Line 7">
              <a:extLst>
                <a:ext uri="{FF2B5EF4-FFF2-40B4-BE49-F238E27FC236}">
                  <a16:creationId xmlns:a16="http://schemas.microsoft.com/office/drawing/2014/main" id="{A1B462BB-FDB4-EEE2-D9D0-DB9DD1CF1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3144"/>
              <a:ext cx="17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2" name="Line 8">
              <a:extLst>
                <a:ext uri="{FF2B5EF4-FFF2-40B4-BE49-F238E27FC236}">
                  <a16:creationId xmlns:a16="http://schemas.microsoft.com/office/drawing/2014/main" id="{ECE987D7-716F-FE07-9B0A-A97BDA43A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3704"/>
              <a:ext cx="17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" name="Line 9">
              <a:extLst>
                <a:ext uri="{FF2B5EF4-FFF2-40B4-BE49-F238E27FC236}">
                  <a16:creationId xmlns:a16="http://schemas.microsoft.com/office/drawing/2014/main" id="{223C8C4A-B2D9-DEA5-9EA8-217639717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4" name="Line 10">
              <a:extLst>
                <a:ext uri="{FF2B5EF4-FFF2-40B4-BE49-F238E27FC236}">
                  <a16:creationId xmlns:a16="http://schemas.microsoft.com/office/drawing/2014/main" id="{E4AB2E68-9789-11AF-3BC4-299EC0B96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5" name="Line 11">
              <a:extLst>
                <a:ext uri="{FF2B5EF4-FFF2-40B4-BE49-F238E27FC236}">
                  <a16:creationId xmlns:a16="http://schemas.microsoft.com/office/drawing/2014/main" id="{38D2CE8B-7C03-3FD1-6A79-3637AC487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6" name="Oval 12">
              <a:extLst>
                <a:ext uri="{FF2B5EF4-FFF2-40B4-BE49-F238E27FC236}">
                  <a16:creationId xmlns:a16="http://schemas.microsoft.com/office/drawing/2014/main" id="{4D8527BC-9DC2-47E9-E948-ECDA7CB18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3680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5067" name="Text Box 13">
              <a:extLst>
                <a:ext uri="{FF2B5EF4-FFF2-40B4-BE49-F238E27FC236}">
                  <a16:creationId xmlns:a16="http://schemas.microsoft.com/office/drawing/2014/main" id="{B295320F-3D2C-F5AA-A0DD-1F6387F92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2" y="2886"/>
              <a:ext cx="499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5068" name="Text Box 14">
              <a:extLst>
                <a:ext uri="{FF2B5EF4-FFF2-40B4-BE49-F238E27FC236}">
                  <a16:creationId xmlns:a16="http://schemas.microsoft.com/office/drawing/2014/main" id="{A203570B-EBF4-1D61-6086-869C88D24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921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5069" name="Text Box 15">
              <a:extLst>
                <a:ext uri="{FF2B5EF4-FFF2-40B4-BE49-F238E27FC236}">
                  <a16:creationId xmlns:a16="http://schemas.microsoft.com/office/drawing/2014/main" id="{7AE188CE-4CAE-2937-F3B9-929F87F8A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878"/>
              <a:ext cx="363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i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5070" name="Text Box 16">
              <a:extLst>
                <a:ext uri="{FF2B5EF4-FFF2-40B4-BE49-F238E27FC236}">
                  <a16:creationId xmlns:a16="http://schemas.microsoft.com/office/drawing/2014/main" id="{0C3EE70E-26E6-1EC2-DEBB-1527B0746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267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5071" name="Line 17">
              <a:extLst>
                <a:ext uri="{FF2B5EF4-FFF2-40B4-BE49-F238E27FC236}">
                  <a16:creationId xmlns:a16="http://schemas.microsoft.com/office/drawing/2014/main" id="{85C08677-35D3-407E-97B9-5F5A6819C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554"/>
              <a:ext cx="17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2" name="Text Box 18">
              <a:extLst>
                <a:ext uri="{FF2B5EF4-FFF2-40B4-BE49-F238E27FC236}">
                  <a16:creationId xmlns:a16="http://schemas.microsoft.com/office/drawing/2014/main" id="{94941C25-DBDD-1295-D0A5-0705CAE51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3521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45073" name="Text Box 19">
              <a:extLst>
                <a:ext uri="{FF2B5EF4-FFF2-40B4-BE49-F238E27FC236}">
                  <a16:creationId xmlns:a16="http://schemas.microsoft.com/office/drawing/2014/main" id="{1C9C8A5D-B474-1D95-C2D6-569BC0943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510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5074" name="Arc 20">
              <a:extLst>
                <a:ext uri="{FF2B5EF4-FFF2-40B4-BE49-F238E27FC236}">
                  <a16:creationId xmlns:a16="http://schemas.microsoft.com/office/drawing/2014/main" id="{FF57C7BE-B2D4-2E71-67F5-C7CFEAB61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" y="2795"/>
              <a:ext cx="243" cy="136"/>
            </a:xfrm>
            <a:custGeom>
              <a:avLst/>
              <a:gdLst>
                <a:gd name="T0" fmla="*/ 0 w 19287"/>
                <a:gd name="T1" fmla="*/ 0 h 21600"/>
                <a:gd name="T2" fmla="*/ 3 w 19287"/>
                <a:gd name="T3" fmla="*/ 0 h 21600"/>
                <a:gd name="T4" fmla="*/ 0 w 19287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87" h="21600" fill="none" extrusionOk="0">
                  <a:moveTo>
                    <a:pt x="-1" y="0"/>
                  </a:moveTo>
                  <a:cubicBezTo>
                    <a:pt x="8155" y="0"/>
                    <a:pt x="15615" y="4593"/>
                    <a:pt x="19287" y="11875"/>
                  </a:cubicBezTo>
                </a:path>
                <a:path w="19287" h="21600" stroke="0" extrusionOk="0">
                  <a:moveTo>
                    <a:pt x="-1" y="0"/>
                  </a:moveTo>
                  <a:cubicBezTo>
                    <a:pt x="8155" y="0"/>
                    <a:pt x="15615" y="4593"/>
                    <a:pt x="19287" y="1187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Arc 21">
              <a:extLst>
                <a:ext uri="{FF2B5EF4-FFF2-40B4-BE49-F238E27FC236}">
                  <a16:creationId xmlns:a16="http://schemas.microsoft.com/office/drawing/2014/main" id="{0D3142DF-71DE-4DED-E402-48A0D515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3385"/>
              <a:ext cx="173" cy="90"/>
            </a:xfrm>
            <a:custGeom>
              <a:avLst/>
              <a:gdLst>
                <a:gd name="T0" fmla="*/ 0 w 20666"/>
                <a:gd name="T1" fmla="*/ 0 h 21600"/>
                <a:gd name="T2" fmla="*/ 1 w 20666"/>
                <a:gd name="T3" fmla="*/ 0 h 21600"/>
                <a:gd name="T4" fmla="*/ 0 w 2066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66" h="21600" fill="none" extrusionOk="0">
                  <a:moveTo>
                    <a:pt x="-1" y="0"/>
                  </a:moveTo>
                  <a:cubicBezTo>
                    <a:pt x="9509" y="0"/>
                    <a:pt x="17899" y="6218"/>
                    <a:pt x="20666" y="15316"/>
                  </a:cubicBezTo>
                </a:path>
                <a:path w="20666" h="21600" stroke="0" extrusionOk="0">
                  <a:moveTo>
                    <a:pt x="-1" y="0"/>
                  </a:moveTo>
                  <a:cubicBezTo>
                    <a:pt x="9509" y="0"/>
                    <a:pt x="17899" y="6218"/>
                    <a:pt x="20666" y="1531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6" name="Arc 22">
              <a:extLst>
                <a:ext uri="{FF2B5EF4-FFF2-40B4-BE49-F238E27FC236}">
                  <a16:creationId xmlns:a16="http://schemas.microsoft.com/office/drawing/2014/main" id="{239B5EA1-0448-0521-C79D-1246CCCBC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3612"/>
              <a:ext cx="91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7" name="Arc 23">
              <a:extLst>
                <a:ext uri="{FF2B5EF4-FFF2-40B4-BE49-F238E27FC236}">
                  <a16:creationId xmlns:a16="http://schemas.microsoft.com/office/drawing/2014/main" id="{5508EEE3-0EE0-938C-606E-DF0B13CCF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3612"/>
              <a:ext cx="91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8" name="Arc 24">
              <a:extLst>
                <a:ext uri="{FF2B5EF4-FFF2-40B4-BE49-F238E27FC236}">
                  <a16:creationId xmlns:a16="http://schemas.microsoft.com/office/drawing/2014/main" id="{CD5217AE-FA12-5B0E-9B1D-B61C5D28E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3585"/>
              <a:ext cx="261" cy="408"/>
            </a:xfrm>
            <a:custGeom>
              <a:avLst/>
              <a:gdLst>
                <a:gd name="T0" fmla="*/ 0 w 20632"/>
                <a:gd name="T1" fmla="*/ 0 h 21600"/>
                <a:gd name="T2" fmla="*/ 3 w 20632"/>
                <a:gd name="T3" fmla="*/ 5 h 21600"/>
                <a:gd name="T4" fmla="*/ 0 w 20632"/>
                <a:gd name="T5" fmla="*/ 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32" h="21600" fill="none" extrusionOk="0">
                  <a:moveTo>
                    <a:pt x="-1" y="0"/>
                  </a:moveTo>
                  <a:cubicBezTo>
                    <a:pt x="9466" y="0"/>
                    <a:pt x="17830" y="6164"/>
                    <a:pt x="20632" y="15206"/>
                  </a:cubicBezTo>
                </a:path>
                <a:path w="20632" h="21600" stroke="0" extrusionOk="0">
                  <a:moveTo>
                    <a:pt x="-1" y="0"/>
                  </a:moveTo>
                  <a:cubicBezTo>
                    <a:pt x="9466" y="0"/>
                    <a:pt x="17830" y="6164"/>
                    <a:pt x="20632" y="1520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Oval 25">
              <a:extLst>
                <a:ext uri="{FF2B5EF4-FFF2-40B4-BE49-F238E27FC236}">
                  <a16:creationId xmlns:a16="http://schemas.microsoft.com/office/drawing/2014/main" id="{137245EB-8600-B523-F38A-97E018AF7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3122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5080" name="Oval 26">
              <a:extLst>
                <a:ext uri="{FF2B5EF4-FFF2-40B4-BE49-F238E27FC236}">
                  <a16:creationId xmlns:a16="http://schemas.microsoft.com/office/drawing/2014/main" id="{5EC087BC-A02C-E627-22BE-1308B5805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3684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5081" name="Text Box 27">
              <a:extLst>
                <a:ext uri="{FF2B5EF4-FFF2-40B4-BE49-F238E27FC236}">
                  <a16:creationId xmlns:a16="http://schemas.microsoft.com/office/drawing/2014/main" id="{5C2A2CE7-CF0F-C64A-D58C-5A7DE349F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2895"/>
              <a:ext cx="635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+1,y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5082" name="Text Box 28">
              <a:extLst>
                <a:ext uri="{FF2B5EF4-FFF2-40B4-BE49-F238E27FC236}">
                  <a16:creationId xmlns:a16="http://schemas.microsoft.com/office/drawing/2014/main" id="{37627B34-2F99-8B5C-C6FE-8EFD57C8D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3736"/>
              <a:ext cx="77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-1)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5083" name="Text Box 29">
              <a:extLst>
                <a:ext uri="{FF2B5EF4-FFF2-40B4-BE49-F238E27FC236}">
                  <a16:creationId xmlns:a16="http://schemas.microsoft.com/office/drawing/2014/main" id="{2A793FB7-461B-C1C9-68D8-F730F9611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3475"/>
              <a:ext cx="889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+1,y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-1)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5084" name="Text Box 30">
              <a:extLst>
                <a:ext uri="{FF2B5EF4-FFF2-40B4-BE49-F238E27FC236}">
                  <a16:creationId xmlns:a16="http://schemas.microsoft.com/office/drawing/2014/main" id="{C342E4D4-B7EF-D0E5-B8FD-7BBCF52D7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659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5085" name="Text Box 31">
              <a:extLst>
                <a:ext uri="{FF2B5EF4-FFF2-40B4-BE49-F238E27FC236}">
                  <a16:creationId xmlns:a16="http://schemas.microsoft.com/office/drawing/2014/main" id="{572579C5-9BD4-04F4-2F97-D35D0833D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" y="3385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5086" name="Text Box 32">
              <a:extLst>
                <a:ext uri="{FF2B5EF4-FFF2-40B4-BE49-F238E27FC236}">
                  <a16:creationId xmlns:a16="http://schemas.microsoft.com/office/drawing/2014/main" id="{8A07B4B8-9C5A-D3FE-8E65-8F6867317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385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5087" name="Text Box 33">
              <a:extLst>
                <a:ext uri="{FF2B5EF4-FFF2-40B4-BE49-F238E27FC236}">
                  <a16:creationId xmlns:a16="http://schemas.microsoft.com/office/drawing/2014/main" id="{AA3AC643-DDBE-E510-6A19-F4B4673BB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3790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36D26F7-E478-8CD7-5178-A075286AFD3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310357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/>
              <a:t>Bresenham</a:t>
            </a:r>
            <a:r>
              <a:rPr lang="zh-CN" altLang="en-US" dirty="0"/>
              <a:t>画圆算法（</a:t>
            </a:r>
            <a:r>
              <a:rPr lang="en-US" altLang="zh-CN" dirty="0"/>
              <a:t>7/7</a:t>
            </a:r>
            <a:r>
              <a:rPr lang="zh-CN" altLang="en-US" dirty="0"/>
              <a:t>）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39CC4C8-9B2D-BC7D-C4D5-E791369D291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2628900"/>
            <a:ext cx="9036050" cy="4256088"/>
          </a:xfrm>
        </p:spPr>
        <p:txBody>
          <a:bodyPr/>
          <a:lstStyle/>
          <a:p>
            <a:pPr eaLnBrk="1" hangingPunct="1"/>
            <a:r>
              <a:rPr lang="zh-CN" altLang="en-US" i="1" u="sng" dirty="0">
                <a:solidFill>
                  <a:srgbClr val="0F550F"/>
                </a:solidFill>
              </a:rPr>
              <a:t>判别式的递推关系</a:t>
            </a:r>
          </a:p>
          <a:p>
            <a:pPr eaLnBrk="1" hangingPunct="1"/>
            <a:r>
              <a:rPr lang="zh-CN" altLang="en-US" dirty="0"/>
              <a:t>当取</a:t>
            </a:r>
            <a:r>
              <a:rPr lang="en-US" altLang="zh-CN" dirty="0"/>
              <a:t>H</a:t>
            </a:r>
            <a:r>
              <a:rPr kumimoji="1" lang="en-US" altLang="zh-CN" dirty="0"/>
              <a:t>(xi+1,yi)</a:t>
            </a:r>
            <a:r>
              <a:rPr lang="zh-CN" altLang="en-US" dirty="0"/>
              <a:t>时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</a:t>
            </a:r>
            <a:r>
              <a:rPr lang="en-US" altLang="zh-CN" dirty="0">
                <a:sym typeface="Symbol" panose="05050102010706020507" pitchFamily="18" charset="2"/>
              </a:rPr>
              <a:t>i+1=</a:t>
            </a:r>
            <a:r>
              <a:rPr lang="en-US" altLang="zh-CN" dirty="0"/>
              <a:t>(x</a:t>
            </a:r>
            <a:r>
              <a:rPr lang="en-US" altLang="zh-CN" baseline="-25000" dirty="0"/>
              <a:t>i</a:t>
            </a:r>
            <a:r>
              <a:rPr lang="en-US" altLang="zh-CN" dirty="0"/>
              <a:t>+1+1)</a:t>
            </a:r>
            <a:r>
              <a:rPr lang="en-US" altLang="zh-CN" baseline="30000" dirty="0"/>
              <a:t>2</a:t>
            </a:r>
            <a:r>
              <a:rPr lang="en-US" altLang="zh-CN" dirty="0"/>
              <a:t>+(y</a:t>
            </a:r>
            <a:r>
              <a:rPr lang="en-US" altLang="zh-CN" baseline="-25000" dirty="0"/>
              <a:t>i</a:t>
            </a:r>
            <a:r>
              <a:rPr lang="en-US" altLang="zh-CN" dirty="0"/>
              <a:t>-1)</a:t>
            </a:r>
            <a:r>
              <a:rPr lang="en-US" altLang="zh-CN" baseline="30000" dirty="0"/>
              <a:t>2</a:t>
            </a:r>
            <a:r>
              <a:rPr lang="en-US" altLang="zh-CN" dirty="0"/>
              <a:t>-R</a:t>
            </a:r>
            <a:r>
              <a:rPr lang="en-US" altLang="zh-CN" baseline="30000" dirty="0"/>
              <a:t>2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i+2(xi+1)+1</a:t>
            </a:r>
            <a:endParaRPr lang="en-US" altLang="zh-CN" dirty="0"/>
          </a:p>
          <a:p>
            <a:pPr eaLnBrk="1" hangingPunct="1"/>
            <a:r>
              <a:rPr lang="zh-CN" altLang="en-US" dirty="0"/>
              <a:t>当取</a:t>
            </a:r>
            <a:r>
              <a:rPr lang="en-US" altLang="zh-CN" dirty="0"/>
              <a:t>V</a:t>
            </a:r>
            <a:r>
              <a:rPr kumimoji="1" lang="en-US" altLang="zh-CN" dirty="0"/>
              <a:t>(xi,yi-1)</a:t>
            </a:r>
            <a:r>
              <a:rPr lang="zh-CN" altLang="en-US" dirty="0"/>
              <a:t>时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</a:t>
            </a:r>
            <a:r>
              <a:rPr lang="en-US" altLang="zh-CN" dirty="0">
                <a:sym typeface="Symbol" panose="05050102010706020507" pitchFamily="18" charset="2"/>
              </a:rPr>
              <a:t>i+1=</a:t>
            </a:r>
            <a:r>
              <a:rPr lang="en-US" altLang="zh-CN" dirty="0"/>
              <a:t>(x</a:t>
            </a:r>
            <a:r>
              <a:rPr lang="en-US" altLang="zh-CN" baseline="-25000" dirty="0"/>
              <a:t>i</a:t>
            </a:r>
            <a:r>
              <a:rPr lang="en-US" altLang="zh-CN" dirty="0"/>
              <a:t>+1)</a:t>
            </a:r>
            <a:r>
              <a:rPr lang="en-US" altLang="zh-CN" baseline="30000" dirty="0"/>
              <a:t>2</a:t>
            </a:r>
            <a:r>
              <a:rPr lang="en-US" altLang="zh-CN" dirty="0"/>
              <a:t>+(y</a:t>
            </a:r>
            <a:r>
              <a:rPr lang="en-US" altLang="zh-CN" baseline="-25000" dirty="0"/>
              <a:t>i</a:t>
            </a:r>
            <a:r>
              <a:rPr lang="en-US" altLang="zh-CN" dirty="0"/>
              <a:t>-1-1)</a:t>
            </a:r>
            <a:r>
              <a:rPr lang="en-US" altLang="zh-CN" baseline="30000" dirty="0"/>
              <a:t>2</a:t>
            </a:r>
            <a:r>
              <a:rPr lang="en-US" altLang="zh-CN" dirty="0"/>
              <a:t>-R</a:t>
            </a:r>
            <a:r>
              <a:rPr lang="en-US" altLang="zh-CN" baseline="30000" dirty="0"/>
              <a:t>2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i-2(yi-1)+1</a:t>
            </a:r>
            <a:endParaRPr lang="en-US" altLang="zh-CN" dirty="0"/>
          </a:p>
          <a:p>
            <a:pPr eaLnBrk="1" hangingPunct="1"/>
            <a:r>
              <a:rPr lang="zh-CN" altLang="en-US" dirty="0"/>
              <a:t>当取</a:t>
            </a:r>
            <a:r>
              <a:rPr lang="en-US" altLang="zh-CN" dirty="0"/>
              <a:t>D</a:t>
            </a:r>
            <a:r>
              <a:rPr kumimoji="1" lang="en-US" altLang="zh-CN" dirty="0"/>
              <a:t>(xi+1,yi-1)</a:t>
            </a:r>
            <a:r>
              <a:rPr lang="zh-CN" altLang="en-US" dirty="0"/>
              <a:t>时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</a:t>
            </a:r>
            <a:r>
              <a:rPr lang="en-US" altLang="zh-CN" dirty="0">
                <a:sym typeface="Symbol" panose="05050102010706020507" pitchFamily="18" charset="2"/>
              </a:rPr>
              <a:t>i+1=</a:t>
            </a:r>
            <a:r>
              <a:rPr lang="en-US" altLang="zh-CN" dirty="0"/>
              <a:t>(x</a:t>
            </a:r>
            <a:r>
              <a:rPr lang="en-US" altLang="zh-CN" baseline="-25000" dirty="0"/>
              <a:t>i</a:t>
            </a:r>
            <a:r>
              <a:rPr lang="en-US" altLang="zh-CN" dirty="0"/>
              <a:t>+1+1)</a:t>
            </a:r>
            <a:r>
              <a:rPr lang="en-US" altLang="zh-CN" baseline="30000" dirty="0"/>
              <a:t>2</a:t>
            </a:r>
            <a:r>
              <a:rPr lang="en-US" altLang="zh-CN" dirty="0"/>
              <a:t>+(y</a:t>
            </a:r>
            <a:r>
              <a:rPr lang="en-US" altLang="zh-CN" baseline="-25000" dirty="0"/>
              <a:t>i</a:t>
            </a:r>
            <a:r>
              <a:rPr lang="en-US" altLang="zh-CN" dirty="0"/>
              <a:t>-1-1)</a:t>
            </a:r>
            <a:r>
              <a:rPr lang="en-US" altLang="zh-CN" baseline="30000" dirty="0"/>
              <a:t>2</a:t>
            </a:r>
            <a:r>
              <a:rPr lang="en-US" altLang="zh-CN" dirty="0"/>
              <a:t>-R</a:t>
            </a:r>
            <a:r>
              <a:rPr lang="en-US" altLang="zh-CN" baseline="30000" dirty="0"/>
              <a:t>2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i+2(xi+1)-2(yi-1)+2</a:t>
            </a:r>
          </a:p>
        </p:txBody>
      </p:sp>
      <p:grpSp>
        <p:nvGrpSpPr>
          <p:cNvPr id="46084" name="Group 4">
            <a:extLst>
              <a:ext uri="{FF2B5EF4-FFF2-40B4-BE49-F238E27FC236}">
                <a16:creationId xmlns:a16="http://schemas.microsoft.com/office/drawing/2014/main" id="{7C157450-554A-D93E-BDCE-F9B56C4453BA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347788"/>
            <a:ext cx="3240088" cy="2873375"/>
            <a:chOff x="3424" y="2387"/>
            <a:chExt cx="2041" cy="1810"/>
          </a:xfrm>
        </p:grpSpPr>
        <p:sp>
          <p:nvSpPr>
            <p:cNvPr id="46085" name="Line 5">
              <a:extLst>
                <a:ext uri="{FF2B5EF4-FFF2-40B4-BE49-F238E27FC236}">
                  <a16:creationId xmlns:a16="http://schemas.microsoft.com/office/drawing/2014/main" id="{F76B703F-860A-0DA0-ACE5-44B7FB91F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3144"/>
              <a:ext cx="17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86" name="Line 6">
              <a:extLst>
                <a:ext uri="{FF2B5EF4-FFF2-40B4-BE49-F238E27FC236}">
                  <a16:creationId xmlns:a16="http://schemas.microsoft.com/office/drawing/2014/main" id="{312BE93C-6BEB-A481-D868-054587388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3704"/>
              <a:ext cx="17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87" name="Line 7">
              <a:extLst>
                <a:ext uri="{FF2B5EF4-FFF2-40B4-BE49-F238E27FC236}">
                  <a16:creationId xmlns:a16="http://schemas.microsoft.com/office/drawing/2014/main" id="{85652EC5-D261-250E-177B-EAC8B83A8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88" name="Line 8">
              <a:extLst>
                <a:ext uri="{FF2B5EF4-FFF2-40B4-BE49-F238E27FC236}">
                  <a16:creationId xmlns:a16="http://schemas.microsoft.com/office/drawing/2014/main" id="{F524DB88-C7E2-B265-7946-7AD882780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89" name="Line 9">
              <a:extLst>
                <a:ext uri="{FF2B5EF4-FFF2-40B4-BE49-F238E27FC236}">
                  <a16:creationId xmlns:a16="http://schemas.microsoft.com/office/drawing/2014/main" id="{BC15FEE7-88C7-FE29-C644-8B41C3255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38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0" name="Oval 10">
              <a:extLst>
                <a:ext uri="{FF2B5EF4-FFF2-40B4-BE49-F238E27FC236}">
                  <a16:creationId xmlns:a16="http://schemas.microsoft.com/office/drawing/2014/main" id="{C1F914D4-9DA9-3704-81A5-8409DA46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3680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6091" name="Text Box 11">
              <a:extLst>
                <a:ext uri="{FF2B5EF4-FFF2-40B4-BE49-F238E27FC236}">
                  <a16:creationId xmlns:a16="http://schemas.microsoft.com/office/drawing/2014/main" id="{0F378CC3-5248-DF48-FDAC-AB0B66823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2" y="2886"/>
              <a:ext cx="499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6092" name="Text Box 12">
              <a:extLst>
                <a:ext uri="{FF2B5EF4-FFF2-40B4-BE49-F238E27FC236}">
                  <a16:creationId xmlns:a16="http://schemas.microsoft.com/office/drawing/2014/main" id="{E48EBED9-37A4-B355-5F9C-16B5C19DA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921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6093" name="Text Box 13">
              <a:extLst>
                <a:ext uri="{FF2B5EF4-FFF2-40B4-BE49-F238E27FC236}">
                  <a16:creationId xmlns:a16="http://schemas.microsoft.com/office/drawing/2014/main" id="{B1E17314-D254-F564-4729-F8CA461A8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878"/>
              <a:ext cx="363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i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6094" name="Text Box 14">
              <a:extLst>
                <a:ext uri="{FF2B5EF4-FFF2-40B4-BE49-F238E27FC236}">
                  <a16:creationId xmlns:a16="http://schemas.microsoft.com/office/drawing/2014/main" id="{FF27D076-C767-3C6B-1DFB-CEE210063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267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6095" name="Line 15">
              <a:extLst>
                <a:ext uri="{FF2B5EF4-FFF2-40B4-BE49-F238E27FC236}">
                  <a16:creationId xmlns:a16="http://schemas.microsoft.com/office/drawing/2014/main" id="{02B345B9-0A89-D013-3C2D-611BB33EF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554"/>
              <a:ext cx="17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6" name="Text Box 16">
              <a:extLst>
                <a:ext uri="{FF2B5EF4-FFF2-40B4-BE49-F238E27FC236}">
                  <a16:creationId xmlns:a16="http://schemas.microsoft.com/office/drawing/2014/main" id="{14DCE879-06AD-2B3C-FE3E-FFA99FE0E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3521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46097" name="Text Box 17">
              <a:extLst>
                <a:ext uri="{FF2B5EF4-FFF2-40B4-BE49-F238E27FC236}">
                  <a16:creationId xmlns:a16="http://schemas.microsoft.com/office/drawing/2014/main" id="{388BB777-36BC-B840-F847-A93336412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510"/>
              <a:ext cx="2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6098" name="Arc 18">
              <a:extLst>
                <a:ext uri="{FF2B5EF4-FFF2-40B4-BE49-F238E27FC236}">
                  <a16:creationId xmlns:a16="http://schemas.microsoft.com/office/drawing/2014/main" id="{8CCBE7E6-F029-187D-2A1C-5F56051FA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" y="2795"/>
              <a:ext cx="243" cy="136"/>
            </a:xfrm>
            <a:custGeom>
              <a:avLst/>
              <a:gdLst>
                <a:gd name="T0" fmla="*/ 0 w 19287"/>
                <a:gd name="T1" fmla="*/ 0 h 21600"/>
                <a:gd name="T2" fmla="*/ 3 w 19287"/>
                <a:gd name="T3" fmla="*/ 0 h 21600"/>
                <a:gd name="T4" fmla="*/ 0 w 19287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87" h="21600" fill="none" extrusionOk="0">
                  <a:moveTo>
                    <a:pt x="-1" y="0"/>
                  </a:moveTo>
                  <a:cubicBezTo>
                    <a:pt x="8155" y="0"/>
                    <a:pt x="15615" y="4593"/>
                    <a:pt x="19287" y="11875"/>
                  </a:cubicBezTo>
                </a:path>
                <a:path w="19287" h="21600" stroke="0" extrusionOk="0">
                  <a:moveTo>
                    <a:pt x="-1" y="0"/>
                  </a:moveTo>
                  <a:cubicBezTo>
                    <a:pt x="8155" y="0"/>
                    <a:pt x="15615" y="4593"/>
                    <a:pt x="19287" y="1187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9" name="Arc 19">
              <a:extLst>
                <a:ext uri="{FF2B5EF4-FFF2-40B4-BE49-F238E27FC236}">
                  <a16:creationId xmlns:a16="http://schemas.microsoft.com/office/drawing/2014/main" id="{77A257D8-B267-8190-1B14-25B89391E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3385"/>
              <a:ext cx="173" cy="90"/>
            </a:xfrm>
            <a:custGeom>
              <a:avLst/>
              <a:gdLst>
                <a:gd name="T0" fmla="*/ 0 w 20666"/>
                <a:gd name="T1" fmla="*/ 0 h 21600"/>
                <a:gd name="T2" fmla="*/ 1 w 20666"/>
                <a:gd name="T3" fmla="*/ 0 h 21600"/>
                <a:gd name="T4" fmla="*/ 0 w 2066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66" h="21600" fill="none" extrusionOk="0">
                  <a:moveTo>
                    <a:pt x="-1" y="0"/>
                  </a:moveTo>
                  <a:cubicBezTo>
                    <a:pt x="9509" y="0"/>
                    <a:pt x="17899" y="6218"/>
                    <a:pt x="20666" y="15316"/>
                  </a:cubicBezTo>
                </a:path>
                <a:path w="20666" h="21600" stroke="0" extrusionOk="0">
                  <a:moveTo>
                    <a:pt x="-1" y="0"/>
                  </a:moveTo>
                  <a:cubicBezTo>
                    <a:pt x="9509" y="0"/>
                    <a:pt x="17899" y="6218"/>
                    <a:pt x="20666" y="1531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Arc 20">
              <a:extLst>
                <a:ext uri="{FF2B5EF4-FFF2-40B4-BE49-F238E27FC236}">
                  <a16:creationId xmlns:a16="http://schemas.microsoft.com/office/drawing/2014/main" id="{347BDE6E-48A0-16C5-5DBB-87276516F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3612"/>
              <a:ext cx="91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Arc 21">
              <a:extLst>
                <a:ext uri="{FF2B5EF4-FFF2-40B4-BE49-F238E27FC236}">
                  <a16:creationId xmlns:a16="http://schemas.microsoft.com/office/drawing/2014/main" id="{C5A39549-5C8B-1DD4-6B59-E3E39D159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3612"/>
              <a:ext cx="91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Arc 22">
              <a:extLst>
                <a:ext uri="{FF2B5EF4-FFF2-40B4-BE49-F238E27FC236}">
                  <a16:creationId xmlns:a16="http://schemas.microsoft.com/office/drawing/2014/main" id="{5FD09779-E9F7-6A1A-10DB-497776690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3585"/>
              <a:ext cx="261" cy="408"/>
            </a:xfrm>
            <a:custGeom>
              <a:avLst/>
              <a:gdLst>
                <a:gd name="T0" fmla="*/ 0 w 20632"/>
                <a:gd name="T1" fmla="*/ 0 h 21600"/>
                <a:gd name="T2" fmla="*/ 3 w 20632"/>
                <a:gd name="T3" fmla="*/ 5 h 21600"/>
                <a:gd name="T4" fmla="*/ 0 w 20632"/>
                <a:gd name="T5" fmla="*/ 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32" h="21600" fill="none" extrusionOk="0">
                  <a:moveTo>
                    <a:pt x="-1" y="0"/>
                  </a:moveTo>
                  <a:cubicBezTo>
                    <a:pt x="9466" y="0"/>
                    <a:pt x="17830" y="6164"/>
                    <a:pt x="20632" y="15206"/>
                  </a:cubicBezTo>
                </a:path>
                <a:path w="20632" h="21600" stroke="0" extrusionOk="0">
                  <a:moveTo>
                    <a:pt x="-1" y="0"/>
                  </a:moveTo>
                  <a:cubicBezTo>
                    <a:pt x="9466" y="0"/>
                    <a:pt x="17830" y="6164"/>
                    <a:pt x="20632" y="1520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3" name="Oval 23">
              <a:extLst>
                <a:ext uri="{FF2B5EF4-FFF2-40B4-BE49-F238E27FC236}">
                  <a16:creationId xmlns:a16="http://schemas.microsoft.com/office/drawing/2014/main" id="{BB2E671E-2950-7171-C7E8-DEAA147CF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3122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6104" name="Oval 24">
              <a:extLst>
                <a:ext uri="{FF2B5EF4-FFF2-40B4-BE49-F238E27FC236}">
                  <a16:creationId xmlns:a16="http://schemas.microsoft.com/office/drawing/2014/main" id="{819E7B8A-AFEF-0077-5616-B7B0C91BF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3684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6105" name="Text Box 25">
              <a:extLst>
                <a:ext uri="{FF2B5EF4-FFF2-40B4-BE49-F238E27FC236}">
                  <a16:creationId xmlns:a16="http://schemas.microsoft.com/office/drawing/2014/main" id="{DAEE234D-123E-24B9-B9FF-94BF5C617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2895"/>
              <a:ext cx="635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+1,y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6106" name="Text Box 26">
              <a:extLst>
                <a:ext uri="{FF2B5EF4-FFF2-40B4-BE49-F238E27FC236}">
                  <a16:creationId xmlns:a16="http://schemas.microsoft.com/office/drawing/2014/main" id="{F0BC586D-CEB0-F5FF-68AA-6670E5A50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3736"/>
              <a:ext cx="77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-1)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6107" name="Text Box 27">
              <a:extLst>
                <a:ext uri="{FF2B5EF4-FFF2-40B4-BE49-F238E27FC236}">
                  <a16:creationId xmlns:a16="http://schemas.microsoft.com/office/drawing/2014/main" id="{9EFEE3BE-7626-B3CD-5CCB-62D9A41D0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3475"/>
              <a:ext cx="889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(x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+1,y</a:t>
              </a:r>
              <a:r>
                <a:rPr kumimoji="1" lang="en-US" altLang="zh-CN" sz="2400" b="0" baseline="-25000"/>
                <a:t>i</a:t>
              </a:r>
              <a:r>
                <a:rPr kumimoji="1" lang="en-US" altLang="zh-CN" sz="2400" b="0"/>
                <a:t>-1)</a:t>
              </a: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6108" name="Text Box 28">
              <a:extLst>
                <a:ext uri="{FF2B5EF4-FFF2-40B4-BE49-F238E27FC236}">
                  <a16:creationId xmlns:a16="http://schemas.microsoft.com/office/drawing/2014/main" id="{85BAE61B-9685-E68C-2527-AFFAAE935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659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6109" name="Text Box 29">
              <a:extLst>
                <a:ext uri="{FF2B5EF4-FFF2-40B4-BE49-F238E27FC236}">
                  <a16:creationId xmlns:a16="http://schemas.microsoft.com/office/drawing/2014/main" id="{8D8AA48A-0BF6-F87F-BCD9-E88B80059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" y="3385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6110" name="Text Box 30">
              <a:extLst>
                <a:ext uri="{FF2B5EF4-FFF2-40B4-BE49-F238E27FC236}">
                  <a16:creationId xmlns:a16="http://schemas.microsoft.com/office/drawing/2014/main" id="{022AAB13-0E50-99BA-D50A-28020E75D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385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  <p:sp>
          <p:nvSpPr>
            <p:cNvPr id="46111" name="Text Box 31">
              <a:extLst>
                <a:ext uri="{FF2B5EF4-FFF2-40B4-BE49-F238E27FC236}">
                  <a16:creationId xmlns:a16="http://schemas.microsoft.com/office/drawing/2014/main" id="{0F961E22-5543-F74A-766E-C5E1E9BEA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3790"/>
              <a:ext cx="3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F550F"/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D16CB72-8BF0-0266-3A96-9A1A9520B56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多边形逼近法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0C57F5C-FF33-F570-D20D-B8C38C0A145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/>
              <a:t>当圆的正内接多边形边数足够多时，可以用画该多边形近似代替画圆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/>
              <a:t>以直代曲</a:t>
            </a:r>
            <a:r>
              <a:rPr lang="zh-CN" altLang="en-US" sz="2800">
                <a:latin typeface="Times New Roman" panose="02020603050405020304" pitchFamily="18" charset="0"/>
              </a:rPr>
              <a:t>”的代表方法之一</a:t>
            </a:r>
            <a:endParaRPr lang="zh-CN" altLang="en-US" sz="280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/>
              <a:t>内接正</a:t>
            </a:r>
            <a:r>
              <a:rPr lang="en-US" altLang="zh-CN" sz="2800"/>
              <a:t>n</a:t>
            </a:r>
            <a:r>
              <a:rPr lang="zh-CN" altLang="en-US" sz="2800"/>
              <a:t>边形顶点为</a:t>
            </a:r>
            <a:r>
              <a:rPr lang="en-US" altLang="zh-CN" sz="2800"/>
              <a:t>P</a:t>
            </a:r>
            <a:r>
              <a:rPr lang="en-US" altLang="zh-CN" sz="2800" baseline="-25000"/>
              <a:t>i</a:t>
            </a:r>
            <a:r>
              <a:rPr lang="en-US" altLang="zh-CN" sz="2800"/>
              <a:t>(x</a:t>
            </a:r>
            <a:r>
              <a:rPr lang="en-US" altLang="zh-CN" sz="2800" baseline="-25000"/>
              <a:t>i</a:t>
            </a:r>
            <a:r>
              <a:rPr lang="en-US" altLang="zh-CN" sz="2800"/>
              <a:t>, y</a:t>
            </a:r>
            <a:r>
              <a:rPr lang="en-US" altLang="zh-CN" sz="2800" baseline="-25000"/>
              <a:t>i</a:t>
            </a:r>
            <a:r>
              <a:rPr lang="en-US" altLang="zh-CN" sz="2800"/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/>
              <a:t>每条边对应的圆心角为</a:t>
            </a:r>
            <a:r>
              <a:rPr lang="el-GR" altLang="zh-CN" sz="2800" i="1">
                <a:latin typeface="宋体" panose="02010600030101010101" pitchFamily="2" charset="-122"/>
              </a:rPr>
              <a:t>θ</a:t>
            </a:r>
            <a:r>
              <a:rPr lang="zh-CN" altLang="en-US" sz="2800"/>
              <a:t>，则有 </a:t>
            </a:r>
          </a:p>
          <a:p>
            <a:pPr algn="just" eaLnBrk="1" hangingPunct="1">
              <a:lnSpc>
                <a:spcPct val="90000"/>
              </a:lnSpc>
            </a:pPr>
            <a:endParaRPr lang="zh-CN" altLang="en-US" sz="28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Courier New" panose="02070309020205020404" pitchFamily="49" charset="0"/>
              </a:rPr>
              <a:t> </a:t>
            </a:r>
            <a:endParaRPr lang="zh-CN" altLang="en-US" sz="28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/>
          </a:p>
        </p:txBody>
      </p:sp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6893BF0C-9539-7F96-DD74-131019F805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600575"/>
          <a:ext cx="39624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03400" imgH="482600" progId="Equation.3">
                  <p:embed/>
                </p:oleObj>
              </mc:Choice>
              <mc:Fallback>
                <p:oleObj name="公式" r:id="rId2" imgW="18034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600575"/>
                        <a:ext cx="39624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2D581E7-D375-9B00-A578-BBA36E103C3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333375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线画图元的属性控制（</a:t>
            </a:r>
            <a:r>
              <a:rPr lang="en-US" altLang="zh-CN"/>
              <a:t>1/3</a:t>
            </a:r>
            <a:r>
              <a:rPr lang="zh-CN" altLang="en-US"/>
              <a:t>）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5B913F1-1577-C0A2-9852-5867B012B43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07950" y="1125538"/>
            <a:ext cx="6551613" cy="53990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/>
              <a:t>线宽控制：</a:t>
            </a:r>
            <a:r>
              <a:rPr lang="zh-CN" altLang="en-US" sz="2400"/>
              <a:t>刷子形状、朝向对线型的影响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 u="sng"/>
              <a:t>1.</a:t>
            </a:r>
            <a:r>
              <a:rPr lang="zh-CN" altLang="en-US" i="1" u="sng"/>
              <a:t>用象素复制方法产生宽图元</a:t>
            </a:r>
            <a:endParaRPr lang="zh-CN" altLang="en-US" i="1"/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</a:rPr>
              <a:t>优点：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2"/>
                </a:solidFill>
              </a:rPr>
              <a:t>线宽与线段的斜率有关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2"/>
                </a:solidFill>
              </a:rPr>
              <a:t>效率高，实现简单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</a:rPr>
              <a:t>缺点：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(1) </a:t>
            </a:r>
            <a:r>
              <a:rPr lang="zh-CN" altLang="en-US" sz="1800">
                <a:solidFill>
                  <a:schemeClr val="tx2"/>
                </a:solidFill>
              </a:rPr>
              <a:t>线宽较大时，不自然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(2)</a:t>
            </a:r>
            <a:r>
              <a:rPr lang="zh-CN" altLang="en-US" sz="1800">
                <a:solidFill>
                  <a:schemeClr val="tx2"/>
                </a:solidFill>
              </a:rPr>
              <a:t>折线处有缺口 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(3)</a:t>
            </a:r>
            <a:r>
              <a:rPr lang="zh-CN" altLang="en-US" sz="1800">
                <a:solidFill>
                  <a:schemeClr val="tx2"/>
                </a:solidFill>
              </a:rPr>
              <a:t>宽度不符合要求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(4)</a:t>
            </a:r>
            <a:r>
              <a:rPr lang="zh-CN" altLang="en-US" sz="1800">
                <a:solidFill>
                  <a:schemeClr val="tx2"/>
                </a:solidFill>
              </a:rPr>
              <a:t>对称问题：奇偶数像素，效果不同</a:t>
            </a: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DDA344F8-3AEA-17B5-C559-E52A2F87B8D3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lum bright="-92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3800" y="4470400"/>
            <a:ext cx="3810000" cy="183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32BEE4CB-D503-FCD3-CCB1-3CD058678572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lum bright="-8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5963" y="1989138"/>
            <a:ext cx="2333625" cy="1866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134" name="Rectangle 8">
            <a:extLst>
              <a:ext uri="{FF2B5EF4-FFF2-40B4-BE49-F238E27FC236}">
                <a16:creationId xmlns:a16="http://schemas.microsoft.com/office/drawing/2014/main" id="{B5CC5F59-0355-318C-DC77-B9482F88E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4162425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2"/>
                </a:solidFill>
              </a:rPr>
              <a:t>竖直方向复制</a:t>
            </a:r>
          </a:p>
        </p:txBody>
      </p:sp>
      <p:sp>
        <p:nvSpPr>
          <p:cNvPr id="48135" name="Rectangle 9">
            <a:extLst>
              <a:ext uri="{FF2B5EF4-FFF2-40B4-BE49-F238E27FC236}">
                <a16:creationId xmlns:a16="http://schemas.microsoft.com/office/drawing/2014/main" id="{FE25EBDC-A133-E77A-7986-3E4251A9C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149725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2"/>
                </a:solidFill>
              </a:rPr>
              <a:t>水平方向复制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BC937D2-0777-7D42-2262-95300E91737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470025"/>
            <a:ext cx="7772400" cy="275113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i="1" u="sng"/>
              <a:t>2.</a:t>
            </a:r>
            <a:r>
              <a:rPr lang="zh-CN" altLang="en-US" i="1" u="sng"/>
              <a:t>移动刷子产生宽图元</a:t>
            </a:r>
          </a:p>
          <a:p>
            <a:pPr algn="just" eaLnBrk="1" hangingPunct="1"/>
            <a:r>
              <a:rPr lang="zh-CN" altLang="en-US" sz="2800">
                <a:solidFill>
                  <a:schemeClr val="tx2"/>
                </a:solidFill>
              </a:rPr>
              <a:t>线宽变粗，刷子移动覆盖</a:t>
            </a:r>
            <a:endParaRPr lang="zh-CN" altLang="en-US"/>
          </a:p>
          <a:p>
            <a:pPr algn="just" eaLnBrk="1" hangingPunct="1"/>
            <a:r>
              <a:rPr lang="zh-CN" altLang="en-US" sz="2800">
                <a:solidFill>
                  <a:schemeClr val="tx2"/>
                </a:solidFill>
              </a:rPr>
              <a:t>线宽与线段的斜率有关</a:t>
            </a: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C6188161-F94D-A43A-651F-77EA5FD17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9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376613"/>
            <a:ext cx="662463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5">
            <a:extLst>
              <a:ext uri="{FF2B5EF4-FFF2-40B4-BE49-F238E27FC236}">
                <a16:creationId xmlns:a16="http://schemas.microsoft.com/office/drawing/2014/main" id="{F0F4802E-0574-809E-5AE9-6CAB5CD835E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333375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线画图元的属性控制（</a:t>
            </a:r>
            <a:r>
              <a:rPr lang="en-US" altLang="zh-CN"/>
              <a:t>2/3</a:t>
            </a:r>
            <a:r>
              <a:rPr lang="zh-CN" altLang="en-US"/>
              <a:t>）</a:t>
            </a:r>
          </a:p>
        </p:txBody>
      </p:sp>
      <p:sp>
        <p:nvSpPr>
          <p:cNvPr id="49157" name="Rectangle 6">
            <a:extLst>
              <a:ext uri="{FF2B5EF4-FFF2-40B4-BE49-F238E27FC236}">
                <a16:creationId xmlns:a16="http://schemas.microsoft.com/office/drawing/2014/main" id="{9F0D2474-57F6-B320-2A27-B34F0D656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500438"/>
            <a:ext cx="2519362" cy="22336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A471022-ABB9-1BC5-298A-A43062F5FB4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612900"/>
            <a:ext cx="7989887" cy="46958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i="1" u="sng"/>
              <a:t>3.</a:t>
            </a:r>
            <a:r>
              <a:rPr lang="zh-CN" altLang="en-US" i="1" u="sng"/>
              <a:t>用填充图形表示宽图元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zh-CN" altLang="en-US">
                <a:solidFill>
                  <a:schemeClr val="tx2"/>
                </a:solidFill>
              </a:rPr>
              <a:t>用等距线方法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  <a:p>
            <a:pPr lvl="1" algn="just" eaLnBrk="1" hangingPunct="1"/>
            <a:r>
              <a:rPr lang="zh-CN" altLang="en-US">
                <a:solidFill>
                  <a:schemeClr val="tx2"/>
                </a:solidFill>
              </a:rPr>
              <a:t>线宽均匀</a:t>
            </a:r>
          </a:p>
          <a:p>
            <a:pPr lvl="1" algn="just" eaLnBrk="1" hangingPunct="1"/>
            <a:r>
              <a:rPr lang="zh-CN" altLang="en-US">
                <a:solidFill>
                  <a:schemeClr val="tx2"/>
                </a:solidFill>
              </a:rPr>
              <a:t>端口处与边垂直</a:t>
            </a:r>
          </a:p>
          <a:p>
            <a:pPr lvl="1" algn="just" eaLnBrk="1" hangingPunct="1"/>
            <a:r>
              <a:rPr lang="zh-CN" altLang="en-US">
                <a:solidFill>
                  <a:schemeClr val="tx2"/>
                </a:solidFill>
              </a:rPr>
              <a:t>生成的图形质量高  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  </a:t>
            </a:r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77B44AA9-F74B-6C5B-7337-DE9E57833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92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852738"/>
            <a:ext cx="4191000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Rectangle 5">
            <a:extLst>
              <a:ext uri="{FF2B5EF4-FFF2-40B4-BE49-F238E27FC236}">
                <a16:creationId xmlns:a16="http://schemas.microsoft.com/office/drawing/2014/main" id="{10C2396B-3CBE-5A71-55E8-452C90BF907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333375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线画图元的属性控制（</a:t>
            </a:r>
            <a:r>
              <a:rPr lang="en-US" altLang="zh-CN"/>
              <a:t>3/3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33EAC40-79BE-B93F-7A66-230BA5406BA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54868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线型控制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DD4C5E0-E6E6-FB14-51F0-C6C445784CC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63093"/>
            <a:ext cx="8540750" cy="3886200"/>
          </a:xfrm>
        </p:spPr>
        <p:txBody>
          <a:bodyPr/>
          <a:lstStyle/>
          <a:p>
            <a:pPr algn="just" eaLnBrk="1" hangingPunct="1"/>
            <a:r>
              <a:rPr lang="zh-CN" altLang="en-US" dirty="0"/>
              <a:t>用位屏蔽器实现</a:t>
            </a:r>
          </a:p>
          <a:p>
            <a:pPr lvl="1" algn="just" eaLnBrk="1" hangingPunct="1"/>
            <a:r>
              <a:rPr lang="zh-CN" altLang="en-US" dirty="0"/>
              <a:t>位屏蔽器中每一位对应的是一个像素，而不是单位长度，不能满足要求</a:t>
            </a:r>
          </a:p>
          <a:p>
            <a:pPr lvl="1" algn="just" eaLnBrk="1" hangingPunct="1"/>
            <a:r>
              <a:rPr lang="zh-CN" altLang="en-US" dirty="0"/>
              <a:t>线型中的笔划长度与直线长度有关</a:t>
            </a:r>
          </a:p>
          <a:p>
            <a:pPr lvl="2" algn="just" eaLnBrk="1" hangingPunct="1"/>
            <a:r>
              <a:rPr lang="zh-CN" altLang="en-US" dirty="0"/>
              <a:t>斜线笔划长度比水平或垂直线笔划长</a:t>
            </a:r>
          </a:p>
          <a:p>
            <a:pPr lvl="2" algn="just" eaLnBrk="1" hangingPunct="1"/>
            <a:r>
              <a:rPr lang="zh-CN" altLang="en-US" dirty="0"/>
              <a:t>对工程图，这种变化是不允许的，它不符合国标规定   </a:t>
            </a:r>
          </a:p>
          <a:p>
            <a:pPr algn="just" eaLnBrk="1" hangingPunct="1"/>
            <a:r>
              <a:rPr lang="zh-CN" altLang="en-US" dirty="0"/>
              <a:t>工程图，笔画作单独的扫描转换</a:t>
            </a:r>
          </a:p>
        </p:txBody>
      </p:sp>
      <p:grpSp>
        <p:nvGrpSpPr>
          <p:cNvPr id="49156" name="Group 4">
            <a:extLst>
              <a:ext uri="{FF2B5EF4-FFF2-40B4-BE49-F238E27FC236}">
                <a16:creationId xmlns:a16="http://schemas.microsoft.com/office/drawing/2014/main" id="{E4841FB0-67EF-88BF-FE2B-383B6021E5A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146080"/>
            <a:ext cx="4222750" cy="1025525"/>
            <a:chOff x="1622" y="1658"/>
            <a:chExt cx="2660" cy="646"/>
          </a:xfrm>
        </p:grpSpPr>
        <p:sp>
          <p:nvSpPr>
            <p:cNvPr id="51215" name="Oval 5">
              <a:extLst>
                <a:ext uri="{FF2B5EF4-FFF2-40B4-BE49-F238E27FC236}">
                  <a16:creationId xmlns:a16="http://schemas.microsoft.com/office/drawing/2014/main" id="{8EF590D2-ED93-C00A-959B-8941CE3EF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16" name="Oval 6">
              <a:extLst>
                <a:ext uri="{FF2B5EF4-FFF2-40B4-BE49-F238E27FC236}">
                  <a16:creationId xmlns:a16="http://schemas.microsoft.com/office/drawing/2014/main" id="{6DDCA89C-A821-9F28-EC1D-D63DF0E39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17" name="Oval 7">
              <a:extLst>
                <a:ext uri="{FF2B5EF4-FFF2-40B4-BE49-F238E27FC236}">
                  <a16:creationId xmlns:a16="http://schemas.microsoft.com/office/drawing/2014/main" id="{7DF27A00-27C8-A2FC-15BC-001F60651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18" name="Oval 8">
              <a:extLst>
                <a:ext uri="{FF2B5EF4-FFF2-40B4-BE49-F238E27FC236}">
                  <a16:creationId xmlns:a16="http://schemas.microsoft.com/office/drawing/2014/main" id="{EC4BF10D-B9E3-C6E5-C04D-75D221833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19" name="Oval 9">
              <a:extLst>
                <a:ext uri="{FF2B5EF4-FFF2-40B4-BE49-F238E27FC236}">
                  <a16:creationId xmlns:a16="http://schemas.microsoft.com/office/drawing/2014/main" id="{469FEFAA-63A0-2882-78A2-7E0C1D65E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1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20" name="Oval 10">
              <a:extLst>
                <a:ext uri="{FF2B5EF4-FFF2-40B4-BE49-F238E27FC236}">
                  <a16:creationId xmlns:a16="http://schemas.microsoft.com/office/drawing/2014/main" id="{B7BDD327-9CE2-F92D-40BE-AEB632B94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21" name="Oval 11">
              <a:extLst>
                <a:ext uri="{FF2B5EF4-FFF2-40B4-BE49-F238E27FC236}">
                  <a16:creationId xmlns:a16="http://schemas.microsoft.com/office/drawing/2014/main" id="{3A06CBBD-E52F-70AA-2344-394E799E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22" name="Oval 12">
              <a:extLst>
                <a:ext uri="{FF2B5EF4-FFF2-40B4-BE49-F238E27FC236}">
                  <a16:creationId xmlns:a16="http://schemas.microsoft.com/office/drawing/2014/main" id="{6C9D934A-A857-3580-9D14-B2BE55D7E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23" name="Oval 13">
              <a:extLst>
                <a:ext uri="{FF2B5EF4-FFF2-40B4-BE49-F238E27FC236}">
                  <a16:creationId xmlns:a16="http://schemas.microsoft.com/office/drawing/2014/main" id="{E893EADB-C659-6F02-48F6-D0849E038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24" name="Oval 14">
              <a:extLst>
                <a:ext uri="{FF2B5EF4-FFF2-40B4-BE49-F238E27FC236}">
                  <a16:creationId xmlns:a16="http://schemas.microsoft.com/office/drawing/2014/main" id="{BA9C079E-28C0-6A4C-B422-BD7EFBAFE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25" name="Oval 15">
              <a:extLst>
                <a:ext uri="{FF2B5EF4-FFF2-40B4-BE49-F238E27FC236}">
                  <a16:creationId xmlns:a16="http://schemas.microsoft.com/office/drawing/2014/main" id="{C85A9583-65CC-ABA1-8241-F57DCDD1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1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26" name="Oval 16">
              <a:extLst>
                <a:ext uri="{FF2B5EF4-FFF2-40B4-BE49-F238E27FC236}">
                  <a16:creationId xmlns:a16="http://schemas.microsoft.com/office/drawing/2014/main" id="{0A10D042-A6B0-FB8F-BA36-141669D5C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1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27" name="Oval 17">
              <a:extLst>
                <a:ext uri="{FF2B5EF4-FFF2-40B4-BE49-F238E27FC236}">
                  <a16:creationId xmlns:a16="http://schemas.microsoft.com/office/drawing/2014/main" id="{7BA4A2BD-20D0-377A-FBB6-1918C8299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28" name="Oval 18">
              <a:extLst>
                <a:ext uri="{FF2B5EF4-FFF2-40B4-BE49-F238E27FC236}">
                  <a16:creationId xmlns:a16="http://schemas.microsoft.com/office/drawing/2014/main" id="{0F095362-79C3-2C3C-A755-B72E1B2C1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29" name="Oval 19">
              <a:extLst>
                <a:ext uri="{FF2B5EF4-FFF2-40B4-BE49-F238E27FC236}">
                  <a16:creationId xmlns:a16="http://schemas.microsoft.com/office/drawing/2014/main" id="{50E8A43D-ECE1-F8CB-D8B8-2E0306F1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30" name="Text Box 20">
              <a:extLst>
                <a:ext uri="{FF2B5EF4-FFF2-40B4-BE49-F238E27FC236}">
                  <a16:creationId xmlns:a16="http://schemas.microsoft.com/office/drawing/2014/main" id="{7EE5CDB0-0E6E-39AD-E190-E4D0EC0F3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1658"/>
              <a:ext cx="2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1 1 1 1 0 0 1 1 1 1 0 0 1 1 1 1 0 0</a:t>
              </a:r>
            </a:p>
          </p:txBody>
        </p:sp>
        <p:sp>
          <p:nvSpPr>
            <p:cNvPr id="51231" name="Oval 21">
              <a:extLst>
                <a:ext uri="{FF2B5EF4-FFF2-40B4-BE49-F238E27FC236}">
                  <a16:creationId xmlns:a16="http://schemas.microsoft.com/office/drawing/2014/main" id="{BEFBBCA4-4D92-8285-14F1-8D519F11E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32" name="Oval 22">
              <a:extLst>
                <a:ext uri="{FF2B5EF4-FFF2-40B4-BE49-F238E27FC236}">
                  <a16:creationId xmlns:a16="http://schemas.microsoft.com/office/drawing/2014/main" id="{64AA04BE-3FAF-84B4-469D-DB92DEF6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1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33" name="Oval 23">
              <a:extLst>
                <a:ext uri="{FF2B5EF4-FFF2-40B4-BE49-F238E27FC236}">
                  <a16:creationId xmlns:a16="http://schemas.microsoft.com/office/drawing/2014/main" id="{1A24B988-BC6C-7DB5-4A69-9D7096E75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1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34" name="Line 24">
              <a:extLst>
                <a:ext uri="{FF2B5EF4-FFF2-40B4-BE49-F238E27FC236}">
                  <a16:creationId xmlns:a16="http://schemas.microsoft.com/office/drawing/2014/main" id="{C4515325-F15C-8D47-E8B2-623FDF3DB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0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5" name="Line 25">
              <a:extLst>
                <a:ext uri="{FF2B5EF4-FFF2-40B4-BE49-F238E27FC236}">
                  <a16:creationId xmlns:a16="http://schemas.microsoft.com/office/drawing/2014/main" id="{5B18990E-6BC5-4525-D558-14BFDF516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30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6" name="Line 26">
              <a:extLst>
                <a:ext uri="{FF2B5EF4-FFF2-40B4-BE49-F238E27FC236}">
                  <a16:creationId xmlns:a16="http://schemas.microsoft.com/office/drawing/2014/main" id="{A55A8887-624E-5341-2451-9D3AF5417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05" name="Group 36">
            <a:extLst>
              <a:ext uri="{FF2B5EF4-FFF2-40B4-BE49-F238E27FC236}">
                <a16:creationId xmlns:a16="http://schemas.microsoft.com/office/drawing/2014/main" id="{35F92E7E-612B-6DFC-9EA4-2046B808AA03}"/>
              </a:ext>
            </a:extLst>
          </p:cNvPr>
          <p:cNvGrpSpPr>
            <a:grpSpLocks/>
          </p:cNvGrpSpPr>
          <p:nvPr/>
        </p:nvGrpSpPr>
        <p:grpSpPr bwMode="auto">
          <a:xfrm>
            <a:off x="7524750" y="3004543"/>
            <a:ext cx="1079500" cy="876300"/>
            <a:chOff x="4921" y="2160"/>
            <a:chExt cx="680" cy="552"/>
          </a:xfrm>
        </p:grpSpPr>
        <p:sp>
          <p:nvSpPr>
            <p:cNvPr id="51206" name="Oval 27">
              <a:extLst>
                <a:ext uri="{FF2B5EF4-FFF2-40B4-BE49-F238E27FC236}">
                  <a16:creationId xmlns:a16="http://schemas.microsoft.com/office/drawing/2014/main" id="{885A8389-22C0-FD9D-27A4-6F44F3E05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251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07" name="Oval 28">
              <a:extLst>
                <a:ext uri="{FF2B5EF4-FFF2-40B4-BE49-F238E27FC236}">
                  <a16:creationId xmlns:a16="http://schemas.microsoft.com/office/drawing/2014/main" id="{25830678-F442-7FF8-779D-724733C1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342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08" name="Oval 29">
              <a:extLst>
                <a:ext uri="{FF2B5EF4-FFF2-40B4-BE49-F238E27FC236}">
                  <a16:creationId xmlns:a16="http://schemas.microsoft.com/office/drawing/2014/main" id="{2DF2DECC-1ED6-ECD5-9BAC-0259ACA8E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" y="2432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09" name="Oval 30">
              <a:extLst>
                <a:ext uri="{FF2B5EF4-FFF2-40B4-BE49-F238E27FC236}">
                  <a16:creationId xmlns:a16="http://schemas.microsoft.com/office/drawing/2014/main" id="{5A7247EB-7A70-4033-EF75-D924B7294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" y="2568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10" name="Oval 31">
              <a:extLst>
                <a:ext uri="{FF2B5EF4-FFF2-40B4-BE49-F238E27FC236}">
                  <a16:creationId xmlns:a16="http://schemas.microsoft.com/office/drawing/2014/main" id="{E09B0193-B062-9C9A-6C61-9D640AEDF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2576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11" name="Oval 32">
              <a:extLst>
                <a:ext uri="{FF2B5EF4-FFF2-40B4-BE49-F238E27FC236}">
                  <a16:creationId xmlns:a16="http://schemas.microsoft.com/office/drawing/2014/main" id="{E0CF47AB-3A3D-F9B1-C03A-2221622C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568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12" name="Oval 33">
              <a:extLst>
                <a:ext uri="{FF2B5EF4-FFF2-40B4-BE49-F238E27FC236}">
                  <a16:creationId xmlns:a16="http://schemas.microsoft.com/office/drawing/2014/main" id="{EF3257C0-7253-9BCF-4000-6D03197DD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568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13" name="Oval 34">
              <a:extLst>
                <a:ext uri="{FF2B5EF4-FFF2-40B4-BE49-F238E27FC236}">
                  <a16:creationId xmlns:a16="http://schemas.microsoft.com/office/drawing/2014/main" id="{2354CB50-CE7F-450A-815C-632B54987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2568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51214" name="Oval 35">
              <a:extLst>
                <a:ext uri="{FF2B5EF4-FFF2-40B4-BE49-F238E27FC236}">
                  <a16:creationId xmlns:a16="http://schemas.microsoft.com/office/drawing/2014/main" id="{2C994A47-AF32-EF67-07BA-264860DB0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2160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2144108-D9C9-C396-D164-81DDD920557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光栅图形中点的表示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279BD18-4232-A59A-6738-ECC8D669C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00213"/>
            <a:ext cx="813752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>
                <a:latin typeface="Times New Roman" panose="02020603050405020304" pitchFamily="18" charset="0"/>
              </a:rPr>
              <a:t>Address(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0">
                <a:latin typeface="Times New Roman" panose="02020603050405020304" pitchFamily="18" charset="0"/>
              </a:rPr>
              <a:t>) = (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0" i="1" baseline="-25000">
                <a:latin typeface="Times New Roman" panose="02020603050405020304" pitchFamily="18" charset="0"/>
              </a:rPr>
              <a:t>max</a:t>
            </a:r>
            <a:r>
              <a:rPr kumimoji="1" lang="en-US" altLang="zh-CN" sz="2800" b="0">
                <a:latin typeface="Times New Roman" panose="02020603050405020304" pitchFamily="18" charset="0"/>
              </a:rPr>
              <a:t>-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0" i="1" baseline="-25000">
                <a:latin typeface="Times New Roman" panose="02020603050405020304" pitchFamily="18" charset="0"/>
              </a:rPr>
              <a:t>min</a:t>
            </a:r>
            <a:r>
              <a:rPr kumimoji="1" lang="en-US" altLang="zh-CN" sz="2800" b="0">
                <a:latin typeface="Times New Roman" panose="02020603050405020304" pitchFamily="18" charset="0"/>
              </a:rPr>
              <a:t>) * (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0">
                <a:latin typeface="Times New Roman" panose="02020603050405020304" pitchFamily="18" charset="0"/>
              </a:rPr>
              <a:t>-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0" i="1" baseline="-25000">
                <a:latin typeface="Times New Roman" panose="02020603050405020304" pitchFamily="18" charset="0"/>
              </a:rPr>
              <a:t>min</a:t>
            </a:r>
            <a:r>
              <a:rPr kumimoji="1" lang="en-US" altLang="zh-CN" sz="2800" b="0">
                <a:latin typeface="Times New Roman" panose="02020603050405020304" pitchFamily="18" charset="0"/>
              </a:rPr>
              <a:t>) + (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0">
                <a:latin typeface="Times New Roman" panose="02020603050405020304" pitchFamily="18" charset="0"/>
              </a:rPr>
              <a:t>-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0" i="1" baseline="-25000">
                <a:latin typeface="Times New Roman" panose="02020603050405020304" pitchFamily="18" charset="0"/>
              </a:rPr>
              <a:t>min</a:t>
            </a:r>
            <a:r>
              <a:rPr kumimoji="1" lang="en-US" altLang="zh-CN" sz="2800" b="0">
                <a:latin typeface="Times New Roman" panose="02020603050405020304" pitchFamily="18" charset="0"/>
              </a:rPr>
              <a:t>) + </a:t>
            </a:r>
            <a:r>
              <a:rPr kumimoji="1" lang="zh-CN" altLang="en-US" sz="2800" b="0">
                <a:latin typeface="Times New Roman" panose="02020603050405020304" pitchFamily="18" charset="0"/>
              </a:rPr>
              <a:t>基地址</a:t>
            </a:r>
          </a:p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0">
                <a:latin typeface="Times New Roman" panose="02020603050405020304" pitchFamily="18" charset="0"/>
              </a:rPr>
              <a:t>                     </a:t>
            </a:r>
            <a:r>
              <a:rPr kumimoji="1" lang="en-US" altLang="zh-CN" sz="2800" b="0">
                <a:latin typeface="Times New Roman" panose="02020603050405020304" pitchFamily="18" charset="0"/>
              </a:rPr>
              <a:t>= 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k</a:t>
            </a:r>
            <a:r>
              <a:rPr kumimoji="1" lang="en-US" altLang="zh-CN" sz="2800" b="0" baseline="-25000">
                <a:latin typeface="Times New Roman" panose="02020603050405020304" pitchFamily="18" charset="0"/>
              </a:rPr>
              <a:t>1 </a:t>
            </a:r>
            <a:r>
              <a:rPr kumimoji="1" lang="en-US" altLang="zh-CN" sz="2800" b="0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k</a:t>
            </a:r>
            <a:r>
              <a:rPr kumimoji="1" lang="en-US" altLang="zh-CN" sz="2800" b="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y </a:t>
            </a:r>
            <a:r>
              <a:rPr kumimoji="1" lang="en-US" altLang="zh-CN" sz="2800" b="0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D4E54DCC-77EB-9F07-B3B6-190882FE8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614738"/>
            <a:ext cx="8748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>
                <a:latin typeface="Times New Roman" panose="02020603050405020304" pitchFamily="18" charset="0"/>
              </a:rPr>
              <a:t>Address(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0">
                <a:solidFill>
                  <a:schemeClr val="hlink"/>
                </a:solidFill>
                <a:latin typeface="Times New Roman" panose="02020603050405020304" pitchFamily="18" charset="0"/>
              </a:rPr>
              <a:t>±1</a:t>
            </a:r>
            <a:r>
              <a:rPr kumimoji="1" lang="en-US" altLang="zh-CN" sz="2800" b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0">
                <a:latin typeface="Times New Roman" panose="02020603050405020304" pitchFamily="18" charset="0"/>
              </a:rPr>
              <a:t>) = 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k</a:t>
            </a:r>
            <a:r>
              <a:rPr kumimoji="1" lang="en-US" altLang="zh-CN" sz="2800" b="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0">
                <a:latin typeface="Times New Roman" panose="02020603050405020304" pitchFamily="18" charset="0"/>
              </a:rPr>
              <a:t> + 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k</a:t>
            </a:r>
            <a:r>
              <a:rPr kumimoji="1" lang="en-US" altLang="zh-CN" sz="2800" b="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y </a:t>
            </a:r>
            <a:r>
              <a:rPr kumimoji="1" lang="en-US" altLang="zh-CN" sz="2800" b="0">
                <a:latin typeface="Times New Roman" panose="02020603050405020304" pitchFamily="18" charset="0"/>
              </a:rPr>
              <a:t>+ (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0">
                <a:solidFill>
                  <a:schemeClr val="hlink"/>
                </a:solidFill>
                <a:latin typeface="Times New Roman" panose="02020603050405020304" pitchFamily="18" charset="0"/>
              </a:rPr>
              <a:t>±1</a:t>
            </a:r>
            <a:r>
              <a:rPr kumimoji="1" lang="en-US" altLang="zh-CN" sz="2800" b="0">
                <a:latin typeface="Times New Roman" panose="02020603050405020304" pitchFamily="18" charset="0"/>
              </a:rPr>
              <a:t>) = Address(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0">
                <a:latin typeface="Times New Roman" panose="02020603050405020304" pitchFamily="18" charset="0"/>
              </a:rPr>
              <a:t>) </a:t>
            </a:r>
            <a:r>
              <a:rPr kumimoji="1" lang="en-US" altLang="zh-CN" sz="2800" b="0">
                <a:solidFill>
                  <a:schemeClr val="hlink"/>
                </a:solidFill>
                <a:latin typeface="Times New Roman" panose="02020603050405020304" pitchFamily="18" charset="0"/>
              </a:rPr>
              <a:t>± 1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E3963622-D94F-AB32-BBDC-DE1FFF9FB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119563"/>
            <a:ext cx="8748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>
                <a:latin typeface="Times New Roman" panose="02020603050405020304" pitchFamily="18" charset="0"/>
              </a:rPr>
              <a:t>Address(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0">
                <a:solidFill>
                  <a:schemeClr val="hlink"/>
                </a:solidFill>
                <a:latin typeface="Times New Roman" panose="02020603050405020304" pitchFamily="18" charset="0"/>
              </a:rPr>
              <a:t>±1</a:t>
            </a:r>
            <a:r>
              <a:rPr kumimoji="1" lang="en-US" altLang="zh-CN" sz="2800" b="0">
                <a:latin typeface="Times New Roman" panose="02020603050405020304" pitchFamily="18" charset="0"/>
              </a:rPr>
              <a:t>) = 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k</a:t>
            </a:r>
            <a:r>
              <a:rPr kumimoji="1" lang="en-US" altLang="zh-CN" sz="2800" b="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0">
                <a:latin typeface="Times New Roman" panose="02020603050405020304" pitchFamily="18" charset="0"/>
              </a:rPr>
              <a:t> + 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k</a:t>
            </a:r>
            <a:r>
              <a:rPr kumimoji="1" lang="en-US" altLang="zh-CN" sz="2800" b="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y </a:t>
            </a:r>
            <a:r>
              <a:rPr kumimoji="1" lang="en-US" altLang="zh-CN" sz="2800" b="0">
                <a:solidFill>
                  <a:schemeClr val="hlink"/>
                </a:solidFill>
                <a:latin typeface="Times New Roman" panose="02020603050405020304" pitchFamily="18" charset="0"/>
              </a:rPr>
              <a:t>±1</a:t>
            </a:r>
            <a:r>
              <a:rPr kumimoji="1" lang="en-US" altLang="zh-CN" sz="2800" b="0">
                <a:latin typeface="Times New Roman" panose="02020603050405020304" pitchFamily="18" charset="0"/>
              </a:rPr>
              <a:t>) + 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0">
                <a:latin typeface="Times New Roman" panose="02020603050405020304" pitchFamily="18" charset="0"/>
              </a:rPr>
              <a:t> = Address(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0">
                <a:latin typeface="Times New Roman" panose="02020603050405020304" pitchFamily="18" charset="0"/>
              </a:rPr>
              <a:t>) </a:t>
            </a:r>
            <a:r>
              <a:rPr kumimoji="1" lang="en-US" altLang="zh-CN" sz="2800" b="0">
                <a:solidFill>
                  <a:schemeClr val="hlink"/>
                </a:solidFill>
                <a:latin typeface="Times New Roman" panose="02020603050405020304" pitchFamily="18" charset="0"/>
              </a:rPr>
              <a:t>± </a:t>
            </a:r>
            <a:r>
              <a:rPr kumimoji="1" lang="en-US" altLang="zh-CN" sz="2800" b="0" i="1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0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615EE6A1-318E-623C-850D-C778A0686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710113"/>
            <a:ext cx="8748712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>
                <a:latin typeface="Times New Roman" panose="02020603050405020304" pitchFamily="18" charset="0"/>
              </a:rPr>
              <a:t>Address(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0">
                <a:solidFill>
                  <a:schemeClr val="hlink"/>
                </a:solidFill>
                <a:latin typeface="Times New Roman" panose="02020603050405020304" pitchFamily="18" charset="0"/>
              </a:rPr>
              <a:t>±1</a:t>
            </a:r>
            <a:r>
              <a:rPr kumimoji="1" lang="en-US" altLang="zh-CN" sz="2800" b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0">
                <a:solidFill>
                  <a:schemeClr val="hlink"/>
                </a:solidFill>
                <a:latin typeface="Times New Roman" panose="02020603050405020304" pitchFamily="18" charset="0"/>
              </a:rPr>
              <a:t>±1</a:t>
            </a:r>
            <a:r>
              <a:rPr kumimoji="1" lang="en-US" altLang="zh-CN" sz="2800" b="0">
                <a:latin typeface="Times New Roman" panose="02020603050405020304" pitchFamily="18" charset="0"/>
              </a:rPr>
              <a:t>) = 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k</a:t>
            </a:r>
            <a:r>
              <a:rPr kumimoji="1" lang="en-US" altLang="zh-CN" sz="2800" b="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0">
                <a:latin typeface="Times New Roman" panose="02020603050405020304" pitchFamily="18" charset="0"/>
              </a:rPr>
              <a:t> + 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k</a:t>
            </a:r>
            <a:r>
              <a:rPr kumimoji="1" lang="en-US" altLang="zh-CN" sz="2800" b="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y </a:t>
            </a:r>
            <a:r>
              <a:rPr kumimoji="1" lang="en-US" altLang="zh-CN" sz="2800" b="0">
                <a:solidFill>
                  <a:schemeClr val="hlink"/>
                </a:solidFill>
                <a:latin typeface="Times New Roman" panose="02020603050405020304" pitchFamily="18" charset="0"/>
              </a:rPr>
              <a:t>±1</a:t>
            </a:r>
            <a:r>
              <a:rPr kumimoji="1" lang="en-US" altLang="zh-CN" sz="2800" b="0">
                <a:latin typeface="Times New Roman" panose="02020603050405020304" pitchFamily="18" charset="0"/>
              </a:rPr>
              <a:t>)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0">
                <a:latin typeface="Times New Roman" panose="02020603050405020304" pitchFamily="18" charset="0"/>
              </a:rPr>
              <a:t>+ (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0">
                <a:solidFill>
                  <a:schemeClr val="hlink"/>
                </a:solidFill>
                <a:latin typeface="Times New Roman" panose="02020603050405020304" pitchFamily="18" charset="0"/>
              </a:rPr>
              <a:t>±1</a:t>
            </a:r>
            <a:r>
              <a:rPr kumimoji="1" lang="en-US" altLang="zh-CN" sz="2800" b="0">
                <a:latin typeface="Times New Roman" panose="02020603050405020304" pitchFamily="18" charset="0"/>
              </a:rPr>
              <a:t>)</a:t>
            </a:r>
          </a:p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>
                <a:latin typeface="Times New Roman" panose="02020603050405020304" pitchFamily="18" charset="0"/>
              </a:rPr>
              <a:t>                                  = Address(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0">
                <a:solidFill>
                  <a:schemeClr val="hlink"/>
                </a:solidFill>
                <a:latin typeface="Times New Roman" panose="02020603050405020304" pitchFamily="18" charset="0"/>
              </a:rPr>
              <a:t>)± </a:t>
            </a:r>
            <a:r>
              <a:rPr kumimoji="1" lang="en-US" altLang="zh-CN" sz="2800" b="0" i="1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0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0">
                <a:solidFill>
                  <a:schemeClr val="hlink"/>
                </a:solidFill>
                <a:latin typeface="Times New Roman" panose="02020603050405020304" pitchFamily="18" charset="0"/>
              </a:rPr>
              <a:t> ± 1</a:t>
            </a:r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9DA79AED-2688-FEF1-B6E2-1AC5BD4F1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838450"/>
            <a:ext cx="806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对像素连续寻址时，如何减少计算量？</a:t>
            </a:r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700C8964-DF49-5BE1-91B1-E1DD2A9D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789613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增量法的优点？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60421" grpId="0"/>
      <p:bldP spid="60422" grpId="0"/>
      <p:bldP spid="60423" grpId="0"/>
      <p:bldP spid="604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A705E08-631C-4AD9-20AB-3CBFA8959F4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直线段扫描转换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F87EB58-3320-A9C7-CB80-610273508870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4800" y="1981200"/>
            <a:ext cx="8588375" cy="3886200"/>
          </a:xfrm>
        </p:spPr>
        <p:txBody>
          <a:bodyPr/>
          <a:lstStyle/>
          <a:p>
            <a:pPr algn="just" eaLnBrk="1" hangingPunct="1"/>
            <a:r>
              <a:rPr lang="zh-CN" altLang="en-US" sz="2800"/>
              <a:t>假设</a:t>
            </a:r>
          </a:p>
          <a:p>
            <a:pPr lvl="1" algn="just" eaLnBrk="1" hangingPunct="1"/>
            <a:r>
              <a:rPr lang="zh-CN" altLang="en-US" sz="2400"/>
              <a:t>像素间均匀网格，整数型坐标系，直线段斜率</a:t>
            </a:r>
            <a:r>
              <a:rPr lang="en-US" altLang="zh-CN" sz="2400"/>
              <a:t>0&lt;m&lt;1</a:t>
            </a:r>
          </a:p>
          <a:p>
            <a:pPr lvl="2" algn="just" eaLnBrk="1" hangingPunct="1"/>
            <a:r>
              <a:rPr lang="en-US" altLang="zh-CN" sz="2000"/>
              <a:t>X</a:t>
            </a:r>
            <a:r>
              <a:rPr lang="zh-CN" altLang="en-US" sz="2000"/>
              <a:t>方向每次迭代都增</a:t>
            </a:r>
            <a:r>
              <a:rPr lang="en-US" altLang="zh-CN" sz="2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y</a:t>
            </a:r>
            <a:r>
              <a:rPr lang="zh-CN" altLang="en-US" sz="2000"/>
              <a:t>方向不一定</a:t>
            </a:r>
          </a:p>
          <a:p>
            <a:pPr lvl="1" algn="just" eaLnBrk="1" hangingPunct="1"/>
            <a:r>
              <a:rPr lang="zh-CN" altLang="en-US" sz="2400"/>
              <a:t>对</a:t>
            </a:r>
            <a:r>
              <a:rPr lang="en-US" altLang="zh-CN" sz="2400"/>
              <a:t>m</a:t>
            </a:r>
            <a:r>
              <a:rPr lang="zh-CN" altLang="en-US" sz="2400"/>
              <a:t>＞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x</a:t>
            </a:r>
            <a:r>
              <a:rPr lang="zh-CN" altLang="en-US" sz="2400"/>
              <a:t>、</a:t>
            </a:r>
            <a:r>
              <a:rPr lang="en-US" altLang="zh-CN" sz="2400"/>
              <a:t>y</a:t>
            </a:r>
            <a:r>
              <a:rPr lang="zh-CN" altLang="en-US" sz="2400"/>
              <a:t>互换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21DDCBA-19DF-F0FD-DAB5-D780C61415B7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3781425"/>
            <a:ext cx="3389312" cy="20669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E47878E6-8211-E443-8D22-7EB10433BD9D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lum bright="-98000" contras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2963" y="3813175"/>
            <a:ext cx="4186237" cy="1947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3A0CFA8-3033-AE52-7F7C-EBDE90EA764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直线段的扫描转换算法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A04CE42-00CC-6FBA-313F-3EE1ABEF68B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i="1" u="sng">
                <a:solidFill>
                  <a:schemeClr val="tx2"/>
                </a:solidFill>
              </a:rPr>
              <a:t>直线的扫描转换</a:t>
            </a:r>
          </a:p>
          <a:p>
            <a:pPr lvl="1" eaLnBrk="1" hangingPunct="1"/>
            <a:r>
              <a:rPr lang="zh-CN" altLang="en-US" b="0"/>
              <a:t> </a:t>
            </a:r>
            <a:r>
              <a:rPr lang="zh-CN" altLang="en-US"/>
              <a:t>确定最佳逼近于该直线的一组象素</a:t>
            </a:r>
          </a:p>
          <a:p>
            <a:pPr lvl="1" eaLnBrk="1" hangingPunct="1"/>
            <a:r>
              <a:rPr lang="zh-CN" altLang="en-US"/>
              <a:t>按扫描线顺序，对这些象素进行写操作</a:t>
            </a:r>
          </a:p>
          <a:p>
            <a:pPr eaLnBrk="1" hangingPunct="1"/>
            <a:r>
              <a:rPr lang="zh-CN" altLang="en-US" i="1" u="sng">
                <a:solidFill>
                  <a:schemeClr val="tx2"/>
                </a:solidFill>
              </a:rPr>
              <a:t>三个常用算法</a:t>
            </a:r>
            <a:r>
              <a:rPr lang="zh-CN" altLang="en-US"/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数值微分法（</a:t>
            </a:r>
            <a:r>
              <a:rPr lang="en-US" altLang="zh-CN"/>
              <a:t>DDA</a:t>
            </a:r>
            <a:r>
              <a:rPr lang="zh-CN" altLang="en-US"/>
              <a:t>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中点画线法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3Bresenham</a:t>
            </a:r>
            <a:r>
              <a:rPr lang="zh-CN" altLang="en-US"/>
              <a:t>算法。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>
            <a:extLst>
              <a:ext uri="{FF2B5EF4-FFF2-40B4-BE49-F238E27FC236}">
                <a16:creationId xmlns:a16="http://schemas.microsoft.com/office/drawing/2014/main" id="{AE8D9F09-3E27-1B2A-33A0-0C7FEDD80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149725"/>
            <a:ext cx="496887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>
            <a:extLst>
              <a:ext uri="{FF2B5EF4-FFF2-40B4-BE49-F238E27FC236}">
                <a16:creationId xmlns:a16="http://schemas.microsoft.com/office/drawing/2014/main" id="{DA3AFE4F-F5FA-5947-D170-AFA32605CA6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数值微分</a:t>
            </a:r>
            <a:r>
              <a:rPr lang="en-US" altLang="zh-CN"/>
              <a:t>(DDA)</a:t>
            </a:r>
            <a:r>
              <a:rPr lang="zh-CN" altLang="en-US"/>
              <a:t>法</a:t>
            </a:r>
            <a:r>
              <a:rPr lang="en-US" altLang="zh-CN"/>
              <a:t>(1/5)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191B263-CB9A-E6A7-1E20-2DFF3FC8BD8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03200" y="1773238"/>
            <a:ext cx="8545513" cy="2808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/>
              <a:t>已知线段端点：</a:t>
            </a:r>
            <a:r>
              <a:rPr lang="en-US" altLang="zh-CN" sz="2800"/>
              <a:t>P</a:t>
            </a:r>
            <a:r>
              <a:rPr lang="en-US" altLang="zh-CN" sz="2800" baseline="-25000"/>
              <a:t>0</a:t>
            </a:r>
            <a:r>
              <a:rPr lang="en-US" altLang="zh-CN" sz="2800"/>
              <a:t>(x</a:t>
            </a:r>
            <a:r>
              <a:rPr lang="en-US" altLang="zh-CN" sz="2800" baseline="-25000"/>
              <a:t>0</a:t>
            </a:r>
            <a:r>
              <a:rPr lang="en-US" altLang="zh-CN" sz="2800"/>
              <a:t>,y</a:t>
            </a:r>
            <a:r>
              <a:rPr lang="en-US" altLang="zh-CN" sz="2800" baseline="-25000"/>
              <a:t>0</a:t>
            </a:r>
            <a:r>
              <a:rPr lang="en-US" altLang="zh-CN" sz="2800"/>
              <a:t>), P</a:t>
            </a:r>
            <a:r>
              <a:rPr lang="en-US" altLang="zh-CN" sz="2800" baseline="-25000"/>
              <a:t>1</a:t>
            </a:r>
            <a:r>
              <a:rPr lang="en-US" altLang="zh-CN" sz="2800"/>
              <a:t>(x</a:t>
            </a:r>
            <a:r>
              <a:rPr lang="en-US" altLang="zh-CN" sz="2800" baseline="-25000"/>
              <a:t>1</a:t>
            </a:r>
            <a:r>
              <a:rPr lang="en-US" altLang="zh-CN" sz="2800"/>
              <a:t>,y</a:t>
            </a:r>
            <a:r>
              <a:rPr lang="en-US" altLang="zh-CN" sz="2800" baseline="-25000"/>
              <a:t>1</a:t>
            </a:r>
            <a:r>
              <a:rPr lang="en-US" altLang="zh-CN" sz="2800"/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/>
              <a:t>直线方程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                  </a:t>
            </a:r>
            <a:r>
              <a:rPr lang="en-US" altLang="zh-CN" sz="2800"/>
              <a:t>y=kx+b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              {(x</a:t>
            </a:r>
            <a:r>
              <a:rPr lang="en-US" altLang="zh-CN" sz="2800" baseline="-25000"/>
              <a:t>i</a:t>
            </a:r>
            <a:r>
              <a:rPr lang="en-US" altLang="zh-CN" sz="2800"/>
              <a:t>,</a:t>
            </a:r>
            <a:r>
              <a:rPr lang="en-US" altLang="zh-CN" sz="2800" baseline="-25000"/>
              <a:t> </a:t>
            </a:r>
            <a:r>
              <a:rPr lang="en-US" altLang="zh-CN" sz="2800"/>
              <a:t>y</a:t>
            </a:r>
            <a:r>
              <a:rPr lang="en-US" altLang="zh-CN" sz="2800" baseline="-25000"/>
              <a:t>i</a:t>
            </a:r>
            <a:r>
              <a:rPr lang="en-US" altLang="zh-CN" sz="2800"/>
              <a:t>)},  i=0,</a:t>
            </a:r>
            <a:r>
              <a:rPr lang="en-US" altLang="zh-CN" sz="2800">
                <a:latin typeface="Courier New" panose="02070309020205020404" pitchFamily="49" charset="0"/>
              </a:rPr>
              <a:t>…</a:t>
            </a:r>
            <a:r>
              <a:rPr lang="en-US" altLang="zh-CN" sz="2800"/>
              <a:t>.n.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/>
              <a:t>浮点数取整 </a:t>
            </a:r>
            <a:r>
              <a:rPr lang="en-US" altLang="zh-CN" sz="2800"/>
              <a:t>:  y</a:t>
            </a:r>
            <a:r>
              <a:rPr lang="en-US" altLang="zh-CN" sz="2800" baseline="-25000"/>
              <a:t>i</a:t>
            </a:r>
            <a:r>
              <a:rPr lang="en-US" altLang="zh-CN" sz="2800"/>
              <a:t>=round(y</a:t>
            </a:r>
            <a:r>
              <a:rPr lang="en-US" altLang="zh-CN" sz="2800" baseline="-25000"/>
              <a:t>i</a:t>
            </a:r>
            <a:r>
              <a:rPr lang="en-US" altLang="zh-CN" sz="2800"/>
              <a:t>)=(int)(y</a:t>
            </a:r>
            <a:r>
              <a:rPr lang="en-US" altLang="zh-CN" sz="2800" baseline="-25000"/>
              <a:t>i</a:t>
            </a:r>
            <a:r>
              <a:rPr lang="en-US" altLang="zh-CN" sz="2800"/>
              <a:t>+0.5)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/>
              <a:t>用到浮点数的乘法、加法和取整运算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D90BC52A-33E9-4B37-DCC0-27A78BC3B6E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数值微分</a:t>
            </a:r>
            <a:r>
              <a:rPr lang="en-US" altLang="zh-CN"/>
              <a:t>(DDA)</a:t>
            </a:r>
            <a:r>
              <a:rPr lang="zh-CN" altLang="en-US"/>
              <a:t>法</a:t>
            </a:r>
            <a:r>
              <a:rPr lang="en-US" altLang="zh-CN"/>
              <a:t>(2/5)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3937A98-891C-8BF4-4BF2-383E0F9EA6C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03200" y="1773238"/>
            <a:ext cx="8545513" cy="4824412"/>
          </a:xfrm>
        </p:spPr>
        <p:txBody>
          <a:bodyPr/>
          <a:lstStyle/>
          <a:p>
            <a:pPr algn="just" eaLnBrk="1" hangingPunct="1"/>
            <a:r>
              <a:rPr lang="zh-CN" altLang="en-US" i="1" u="sng">
                <a:solidFill>
                  <a:schemeClr val="tx2"/>
                </a:solidFill>
              </a:rPr>
              <a:t>增量算法</a:t>
            </a:r>
          </a:p>
          <a:p>
            <a:pPr lvl="1" algn="just" eaLnBrk="1" hangingPunct="1"/>
            <a:r>
              <a:rPr lang="en-US" altLang="zh-CN"/>
              <a:t>y</a:t>
            </a:r>
            <a:r>
              <a:rPr lang="en-US" altLang="zh-CN" baseline="-25000"/>
              <a:t>i+1</a:t>
            </a:r>
            <a:r>
              <a:rPr lang="en-US" altLang="zh-CN"/>
              <a:t>=kx</a:t>
            </a:r>
            <a:r>
              <a:rPr lang="en-US" altLang="zh-CN" baseline="-25000"/>
              <a:t>i+1</a:t>
            </a:r>
            <a:r>
              <a:rPr lang="en-US" altLang="zh-CN"/>
              <a:t>+b=k(x</a:t>
            </a:r>
            <a:r>
              <a:rPr lang="en-US" altLang="zh-CN" baseline="-25000"/>
              <a:t>i</a:t>
            </a:r>
            <a:r>
              <a:rPr lang="en-US" altLang="zh-CN"/>
              <a:t>+1)+b=y</a:t>
            </a:r>
            <a:r>
              <a:rPr lang="en-US" altLang="zh-CN" baseline="-25000"/>
              <a:t>i</a:t>
            </a:r>
            <a:r>
              <a:rPr lang="en-US" altLang="zh-CN"/>
              <a:t>+k</a:t>
            </a:r>
          </a:p>
          <a:p>
            <a:pPr lvl="1" algn="just" eaLnBrk="1" hangingPunct="1"/>
            <a:r>
              <a:rPr lang="en-US" altLang="zh-CN"/>
              <a:t>(x</a:t>
            </a:r>
            <a:r>
              <a:rPr lang="en-US" altLang="zh-CN" baseline="-25000"/>
              <a:t>i</a:t>
            </a:r>
            <a:r>
              <a:rPr lang="en-US" altLang="zh-CN"/>
              <a:t>,y</a:t>
            </a:r>
            <a:r>
              <a:rPr lang="en-US" altLang="zh-CN" baseline="-25000"/>
              <a:t>i</a:t>
            </a:r>
            <a:r>
              <a:rPr lang="en-US" altLang="zh-CN"/>
              <a:t>)→(x</a:t>
            </a:r>
            <a:r>
              <a:rPr lang="en-US" altLang="zh-CN" baseline="-25000"/>
              <a:t>i</a:t>
            </a:r>
            <a:r>
              <a:rPr lang="en-US" altLang="zh-CN"/>
              <a:t>+1,y</a:t>
            </a:r>
            <a:r>
              <a:rPr lang="en-US" altLang="zh-CN" baseline="-25000"/>
              <a:t>i</a:t>
            </a:r>
            <a:r>
              <a:rPr lang="en-US" altLang="zh-CN"/>
              <a:t>+k)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i="1" u="sng">
                <a:solidFill>
                  <a:schemeClr val="tx2"/>
                </a:solidFill>
              </a:rPr>
              <a:t>缺点</a:t>
            </a:r>
            <a:r>
              <a:rPr lang="zh-CN" altLang="en-US"/>
              <a:t>：</a:t>
            </a:r>
          </a:p>
          <a:p>
            <a:pPr lvl="1" algn="just" eaLnBrk="1" hangingPunct="1"/>
            <a:r>
              <a:rPr lang="zh-CN" altLang="en-US"/>
              <a:t>有浮点数取整运算</a:t>
            </a:r>
          </a:p>
          <a:p>
            <a:pPr lvl="1" algn="just" eaLnBrk="1" hangingPunct="1"/>
            <a:r>
              <a:rPr lang="zh-CN" altLang="en-US"/>
              <a:t>不利于硬件实现</a:t>
            </a:r>
          </a:p>
          <a:p>
            <a:pPr lvl="1" algn="just" eaLnBrk="1" hangingPunct="1"/>
            <a:r>
              <a:rPr lang="zh-CN" altLang="en-US"/>
              <a:t>效率低</a:t>
            </a:r>
          </a:p>
          <a:p>
            <a:pPr lvl="1" algn="just" eaLnBrk="1" hangingPunct="1"/>
            <a:r>
              <a:rPr lang="zh-CN" altLang="en-US"/>
              <a:t>仅适用于</a:t>
            </a:r>
            <a:r>
              <a:rPr lang="zh-CN" altLang="en-US">
                <a:sym typeface="Symbol" panose="05050102010706020507" pitchFamily="18" charset="2"/>
              </a:rPr>
              <a:t></a:t>
            </a:r>
            <a:r>
              <a:rPr lang="en-US" altLang="zh-CN"/>
              <a:t>k</a:t>
            </a:r>
            <a:r>
              <a:rPr lang="en-US" altLang="zh-CN">
                <a:sym typeface="Symbol" panose="05050102010706020507" pitchFamily="18" charset="2"/>
              </a:rPr>
              <a:t></a:t>
            </a:r>
            <a:r>
              <a:rPr lang="en-US" altLang="zh-CN"/>
              <a:t> </a:t>
            </a:r>
            <a:r>
              <a:rPr lang="en-US" altLang="zh-CN">
                <a:latin typeface="宋体" panose="02010600030101010101" pitchFamily="2" charset="-122"/>
              </a:rPr>
              <a:t>≤</a:t>
            </a:r>
            <a:r>
              <a:rPr lang="en-US" altLang="zh-CN"/>
              <a:t>1</a:t>
            </a:r>
            <a:r>
              <a:rPr lang="zh-CN" altLang="en-US"/>
              <a:t>的情形</a:t>
            </a:r>
            <a:r>
              <a:rPr lang="en-US" altLang="zh-CN"/>
              <a:t>:x</a:t>
            </a:r>
            <a:r>
              <a:rPr lang="zh-CN" altLang="en-US"/>
              <a:t>每增加</a:t>
            </a:r>
            <a:r>
              <a:rPr lang="en-US" altLang="zh-CN"/>
              <a:t>1,y</a:t>
            </a:r>
            <a:r>
              <a:rPr lang="zh-CN" altLang="en-US"/>
              <a:t>最多增加</a:t>
            </a:r>
            <a:r>
              <a:rPr lang="en-US" altLang="zh-CN"/>
              <a:t>1</a:t>
            </a:r>
            <a:r>
              <a:rPr lang="zh-CN" altLang="en-US"/>
              <a:t>。当 </a:t>
            </a:r>
            <a:r>
              <a:rPr lang="zh-CN" altLang="en-US">
                <a:sym typeface="Symbol" panose="05050102010706020507" pitchFamily="18" charset="2"/>
              </a:rPr>
              <a:t></a:t>
            </a:r>
            <a:r>
              <a:rPr lang="en-US" altLang="zh-CN"/>
              <a:t>k</a:t>
            </a:r>
            <a:r>
              <a:rPr lang="en-US" altLang="zh-CN">
                <a:sym typeface="Symbol" panose="05050102010706020507" pitchFamily="18" charset="2"/>
              </a:rPr>
              <a:t>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</a:t>
            </a:r>
            <a:r>
              <a:rPr lang="en-US" altLang="zh-CN"/>
              <a:t>1</a:t>
            </a:r>
            <a:r>
              <a:rPr lang="zh-CN" altLang="en-US"/>
              <a:t>时，必须把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互换。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1501</TotalTime>
  <Words>3420</Words>
  <Application>Microsoft Office PowerPoint</Application>
  <PresentationFormat>全屏显示(4:3)</PresentationFormat>
  <Paragraphs>506</Paragraphs>
  <Slides>46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宋体</vt:lpstr>
      <vt:lpstr>Wingdings</vt:lpstr>
      <vt:lpstr>Times New Roman</vt:lpstr>
      <vt:lpstr>华文彩云</vt:lpstr>
      <vt:lpstr>隶书</vt:lpstr>
      <vt:lpstr>Courier New</vt:lpstr>
      <vt:lpstr>Symbol</vt:lpstr>
      <vt:lpstr>古瓶荷花</vt:lpstr>
      <vt:lpstr>Microsoft 公式 3.0</vt:lpstr>
      <vt:lpstr>VISIO 5 Drawing</vt:lpstr>
      <vt:lpstr>Visio.Drawing.6</vt:lpstr>
      <vt:lpstr>第三章 基本图形 生成算法  </vt:lpstr>
      <vt:lpstr>基本图形生成算法</vt:lpstr>
      <vt:lpstr>光栅图形中点的表示</vt:lpstr>
      <vt:lpstr>光栅图形中点的表示</vt:lpstr>
      <vt:lpstr>光栅图形中点的表示</vt:lpstr>
      <vt:lpstr>直线段扫描转换</vt:lpstr>
      <vt:lpstr>直线段的扫描转换算法</vt:lpstr>
      <vt:lpstr>数值微分(DDA)法(1/5)</vt:lpstr>
      <vt:lpstr>数值微分(DDA)法(2/5)</vt:lpstr>
      <vt:lpstr>数值微分(DDA)法(3/5)</vt:lpstr>
      <vt:lpstr>数值微分(DDA)法(4/5)</vt:lpstr>
      <vt:lpstr>数值微分(DDA)法(5/5)</vt:lpstr>
      <vt:lpstr>中点画线法（1/4）</vt:lpstr>
      <vt:lpstr>中点画线法（2/4）</vt:lpstr>
      <vt:lpstr>PowerPoint 演示文稿</vt:lpstr>
      <vt:lpstr>中点画线法（4/4）</vt:lpstr>
      <vt:lpstr>Bresenham画线算法（1/11）</vt:lpstr>
      <vt:lpstr>Bresenham画线算法（2/11）</vt:lpstr>
      <vt:lpstr>Bresenham画线算法（3/11）</vt:lpstr>
      <vt:lpstr>Bresenham画线算法（4/11）</vt:lpstr>
      <vt:lpstr>Bresenham画线算法（5/11）</vt:lpstr>
      <vt:lpstr>Bresenham画线算法（6/11）</vt:lpstr>
      <vt:lpstr>Bresenham画线算法（7/11）</vt:lpstr>
      <vt:lpstr>Bresenham画线算法（8/11）</vt:lpstr>
      <vt:lpstr>Bresenham画线算法（9/11）</vt:lpstr>
      <vt:lpstr>Bresenham画线算法（10/11）</vt:lpstr>
      <vt:lpstr>Bresenham画线算法（11/11）</vt:lpstr>
      <vt:lpstr>圆弧的扫描转换</vt:lpstr>
      <vt:lpstr>圆弧的扫描转换</vt:lpstr>
      <vt:lpstr>中点画圆法（1/2）</vt:lpstr>
      <vt:lpstr>中点画圆法（2/2）</vt:lpstr>
      <vt:lpstr>DDA画圆法（1/3）</vt:lpstr>
      <vt:lpstr>DDA画圆法（2/3）</vt:lpstr>
      <vt:lpstr>DDA画圆法（3/3）</vt:lpstr>
      <vt:lpstr>Bresenham画圆算法（1/7）</vt:lpstr>
      <vt:lpstr>Bresenham画圆算法（2/7）</vt:lpstr>
      <vt:lpstr>Bresenham画圆算法（3/7）</vt:lpstr>
      <vt:lpstr>Bresenham画圆算法（4/7）</vt:lpstr>
      <vt:lpstr>Bresenham画圆算法（5/7）</vt:lpstr>
      <vt:lpstr>Bresenham画圆算法（6/7）</vt:lpstr>
      <vt:lpstr>Bresenham画圆算法（7/7）</vt:lpstr>
      <vt:lpstr>多边形逼近法</vt:lpstr>
      <vt:lpstr>线画图元的属性控制（1/3）</vt:lpstr>
      <vt:lpstr>线画图元的属性控制（2/3）</vt:lpstr>
      <vt:lpstr>线画图元的属性控制（3/3）</vt:lpstr>
      <vt:lpstr>线型控制</vt:lpstr>
    </vt:vector>
  </TitlesOfParts>
  <Company>pkucs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葛 丝雨</cp:lastModifiedBy>
  <cp:revision>24</cp:revision>
  <dcterms:created xsi:type="dcterms:W3CDTF">2002-03-21T09:59:25Z</dcterms:created>
  <dcterms:modified xsi:type="dcterms:W3CDTF">2023-04-11T10:19:59Z</dcterms:modified>
</cp:coreProperties>
</file>