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9" r:id="rId4"/>
    <p:sldId id="290" r:id="rId5"/>
    <p:sldId id="291" r:id="rId6"/>
    <p:sldId id="292" r:id="rId7"/>
    <p:sldId id="273" r:id="rId8"/>
    <p:sldId id="293" r:id="rId9"/>
    <p:sldId id="294" r:id="rId10"/>
    <p:sldId id="28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2525FF"/>
    <a:srgbClr val="7777FF"/>
    <a:srgbClr val="7373FF"/>
    <a:srgbClr val="4343FF"/>
    <a:srgbClr val="B5B5FF"/>
    <a:srgbClr val="D3D3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9" autoAdjust="0"/>
  </p:normalViewPr>
  <p:slideViewPr>
    <p:cSldViewPr>
      <p:cViewPr varScale="1">
        <p:scale>
          <a:sx n="107" d="100"/>
          <a:sy n="107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9FCBC3A9-96DF-B010-7D5D-FF872F0520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9F4F50D5-E685-0874-EB36-E282432B52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620194FD-EFD1-38A9-49CC-1A67DADA02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60BA447E-F6BF-F800-9677-BBF33A3739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E70EDD-0F42-4D70-96AC-22CA420B48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80169561-F68D-CC11-0E48-0F249DFFD2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84FD7724-3029-27A8-247F-0B1469841F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12A16-BFC1-C6B1-588D-75413703A82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F727CC44-4911-8356-5F5F-C78AD32D03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1635C7BC-B904-7B28-2812-FFE76A7FBA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72EF4A3A-D909-6F97-9A06-2E2B393AD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B52F45-66B3-4096-A147-8C46E200A1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24BC92-731A-9EDA-B506-68027E201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/>
            <a:fld id="{790B3E77-CD30-4B70-9E32-84B567D6B278}" type="slidenum">
              <a:rPr lang="zh-CN" altLang="en-US" sz="1200">
                <a:solidFill>
                  <a:schemeClr val="tx1"/>
                </a:solidFill>
              </a:rPr>
              <a:pPr algn="r" fontAlgn="base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45B2584-927F-7C2C-DC7E-89B3EE46B7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370080D-5C16-798F-6A8F-8E699CB79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EBCFDF4-BE9A-474A-AE95-0D999AF79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/>
            <a:fld id="{71FEECF7-B666-4069-92AF-40D467894818}" type="slidenum">
              <a:rPr lang="zh-CN" altLang="en-US" sz="1200">
                <a:solidFill>
                  <a:schemeClr val="tx1"/>
                </a:solidFill>
              </a:rPr>
              <a:pPr algn="r" fontAlgn="base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7BC3391-D6A3-0BED-8BD7-7F3353C97C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CB68A18-E0CD-831F-71A0-5A98E352D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59FF63-D053-6661-88E0-E8B24F2A622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895600" y="0"/>
            <a:ext cx="33528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1295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055AAFF-8779-21C0-5DA3-3366BFDD86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5C42D59-06E5-D65D-3ABB-B972A6A99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E3220E5-2264-FB07-BB7C-422E41ADA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E6C1C1-28F5-4821-BC23-A978C9010B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8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96D3CA7F-C99B-E250-8495-B9E2BDA00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22B1534-4CC0-FF6E-F829-D77B5FBFD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190B7A09-5154-D13C-A0CE-023626752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B985-11D4-480B-BFBD-21D40FE574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228600"/>
            <a:ext cx="2081212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1988" y="228600"/>
            <a:ext cx="60960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E351C474-EE38-2628-FD5A-08742B3989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8D1EFB1C-2DC6-FED0-CAD3-6A012E63D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F663B440-38C0-F4DE-1365-5EAFCD8C7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C4C61-8423-457C-B20D-FCC55A0A56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61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37F78A8C-101E-BA82-CD33-B445C2A00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F8F3E628-5CBB-60F7-9B24-2F381E11A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A7F86DD3-DE1E-973A-684E-6D5A73750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4F4FA-3E88-4A07-A86E-81DC9309D1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7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597903DB-F507-2D89-C0B3-93E5C241F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25246B5-5971-3506-A5C6-05F604250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B8D9883F-94E8-95AE-0C8E-6813A2B6D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13DB4-B330-4F35-BD7B-335F8CFFE8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4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E129156E-9AB3-82F2-D989-2F06D7BCAD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1913A53-5A5B-EDFA-DBAB-A4A0F2D10A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58BEDB43-B042-A3A4-2FC4-79F007131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3A0E3-AC14-47FE-9124-3691B54AD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3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6D8CB34-3ACD-8BE6-3F74-9DDC883EB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F86F0981-CE93-E447-CE20-C5DEF2530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D6A069C4-B172-E5F7-E3D7-8CCC6351C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2D254-B15E-4004-BBBA-9489715D9C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9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38">
            <a:extLst>
              <a:ext uri="{FF2B5EF4-FFF2-40B4-BE49-F238E27FC236}">
                <a16:creationId xmlns:a16="http://schemas.microsoft.com/office/drawing/2014/main" id="{FA23E8DD-E487-B141-0122-408A811F7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9">
            <a:extLst>
              <a:ext uri="{FF2B5EF4-FFF2-40B4-BE49-F238E27FC236}">
                <a16:creationId xmlns:a16="http://schemas.microsoft.com/office/drawing/2014/main" id="{0AABC0D4-8271-C1E5-5CD3-9481F29C0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9" name="Rectangle 1040">
            <a:extLst>
              <a:ext uri="{FF2B5EF4-FFF2-40B4-BE49-F238E27FC236}">
                <a16:creationId xmlns:a16="http://schemas.microsoft.com/office/drawing/2014/main" id="{961FE361-0991-2C60-8674-B855369F2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C5EE9-2497-46C1-ABFE-1054811E62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6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CE362EB1-C955-3B64-E24E-386EC4555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71C81F65-E301-0767-53D6-8A66C4346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EB000A1-DA5E-11E5-232A-07FB79E5B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01C9-582B-4E10-8380-0760CDFA97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25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8">
            <a:extLst>
              <a:ext uri="{FF2B5EF4-FFF2-40B4-BE49-F238E27FC236}">
                <a16:creationId xmlns:a16="http://schemas.microsoft.com/office/drawing/2014/main" id="{5A2EC8D8-CD1D-7528-79EB-37A5C5859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03E96BCC-25BC-98EA-72B6-D5D84A181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CA8320E-49F7-7764-3F56-AE2EB1FBD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4C31B-3503-40AD-972A-07F8EC53AC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08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6A58A20-F6A5-6A3F-A26D-44B436732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70FF8DE1-D1E4-64BC-AF5B-5F61BB818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E73AD055-C494-6B68-962F-659D43A24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A71B4-02BC-4109-A348-43E3B6AD8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8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FDDC8DF-A33C-B81F-92BF-F19E9D677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FFD74220-3A7A-D016-A042-E603B19D0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苏小红</a:t>
            </a:r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F5624E56-D348-A465-1FFF-E944A217F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E8D99-E5DE-4497-904D-E9C106BDA8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7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6">
            <a:extLst>
              <a:ext uri="{FF2B5EF4-FFF2-40B4-BE49-F238E27FC236}">
                <a16:creationId xmlns:a16="http://schemas.microsoft.com/office/drawing/2014/main" id="{FB923BFB-B83C-A9B6-61DD-330C8581F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708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037">
            <a:extLst>
              <a:ext uri="{FF2B5EF4-FFF2-40B4-BE49-F238E27FC236}">
                <a16:creationId xmlns:a16="http://schemas.microsoft.com/office/drawing/2014/main" id="{C24A5439-C329-4C42-20DB-CD1E4F41F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Ú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>
            <a:extLst>
              <a:ext uri="{FF2B5EF4-FFF2-40B4-BE49-F238E27FC236}">
                <a16:creationId xmlns:a16="http://schemas.microsoft.com/office/drawing/2014/main" id="{341C03F4-01CB-E85B-4AC6-9117A0BD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/>
            <a:endParaRPr lang="zh-CN" altLang="en-US" sz="6000"/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A514AAC3-C5F4-BADC-14D5-2CE1129382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356" y="1754187"/>
            <a:ext cx="9144000" cy="2740025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第三章 基本图形生成算法</a:t>
            </a:r>
            <a:br>
              <a:rPr lang="zh-CN" altLang="en-US" sz="4800" dirty="0">
                <a:ea typeface="华文彩云" panose="02010800040101010101" pitchFamily="2" charset="-122"/>
              </a:rPr>
            </a:br>
            <a:r>
              <a:rPr lang="zh-CN" altLang="en-US" sz="4800" dirty="0"/>
              <a:t>图形反混淆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55A169D6-9AF9-25CA-CBA7-A569C4535E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base"/>
            <a:fld id="{46BA471C-2CBD-45E4-B79C-D5352E4E818C}" type="datetime1">
              <a:rPr lang="zh-CN" altLang="en-US" sz="1400" smtClean="0">
                <a:solidFill>
                  <a:schemeClr val="tx1"/>
                </a:solidFill>
              </a:rPr>
              <a:pPr algn="l" fontAlgn="base"/>
              <a:t>2023/4/11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63" name="页脚占位符 4">
            <a:extLst>
              <a:ext uri="{FF2B5EF4-FFF2-40B4-BE49-F238E27FC236}">
                <a16:creationId xmlns:a16="http://schemas.microsoft.com/office/drawing/2014/main" id="{C5C6F3BF-2450-A084-93B7-432DD3F3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15364" name="灯片编号占位符 5">
            <a:extLst>
              <a:ext uri="{FF2B5EF4-FFF2-40B4-BE49-F238E27FC236}">
                <a16:creationId xmlns:a16="http://schemas.microsoft.com/office/drawing/2014/main" id="{626653DD-C3C0-0502-32A7-1497CBDE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/>
            <a:fld id="{069C05FC-D8A2-48B9-B5B4-93C54E0731CE}" type="slidenum">
              <a:rPr lang="zh-CN" altLang="en-US" sz="1400">
                <a:solidFill>
                  <a:schemeClr val="tx1"/>
                </a:solidFill>
              </a:rPr>
              <a:pPr algn="r" fontAlgn="base"/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A94DFD39-1554-38C4-D871-05ED5E4AE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88" y="255811"/>
            <a:ext cx="8067675" cy="1447800"/>
          </a:xfrm>
        </p:spPr>
        <p:txBody>
          <a:bodyPr/>
          <a:lstStyle/>
          <a:p>
            <a:pPr eaLnBrk="1" hangingPunct="1"/>
            <a:r>
              <a:rPr lang="zh-CN" altLang="en-US" dirty="0"/>
              <a:t>图形反走样技术（</a:t>
            </a:r>
            <a:r>
              <a:rPr lang="en-US" altLang="zh-CN" dirty="0"/>
              <a:t>antialiasing</a:t>
            </a:r>
            <a:r>
              <a:rPr lang="zh-CN" altLang="en-US" dirty="0"/>
              <a:t>）</a:t>
            </a:r>
          </a:p>
        </p:txBody>
      </p:sp>
      <p:grpSp>
        <p:nvGrpSpPr>
          <p:cNvPr id="402486" name="Group 54">
            <a:extLst>
              <a:ext uri="{FF2B5EF4-FFF2-40B4-BE49-F238E27FC236}">
                <a16:creationId xmlns:a16="http://schemas.microsoft.com/office/drawing/2014/main" id="{4E5DD684-D69E-EEF3-8B1C-01E35507963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005709"/>
            <a:ext cx="2611438" cy="1800225"/>
            <a:chOff x="646" y="2886"/>
            <a:chExt cx="1645" cy="1134"/>
          </a:xfrm>
        </p:grpSpPr>
        <p:sp>
          <p:nvSpPr>
            <p:cNvPr id="15381" name="Rectangle 53">
              <a:extLst>
                <a:ext uri="{FF2B5EF4-FFF2-40B4-BE49-F238E27FC236}">
                  <a16:creationId xmlns:a16="http://schemas.microsoft.com/office/drawing/2014/main" id="{5225F63C-1DD3-6FD6-73FA-E8895AED3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30"/>
              <a:ext cx="273" cy="272"/>
            </a:xfrm>
            <a:prstGeom prst="rect">
              <a:avLst/>
            </a:prstGeom>
            <a:solidFill>
              <a:srgbClr val="B5B5FF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2" name="Rectangle 13">
              <a:extLst>
                <a:ext uri="{FF2B5EF4-FFF2-40B4-BE49-F238E27FC236}">
                  <a16:creationId xmlns:a16="http://schemas.microsoft.com/office/drawing/2014/main" id="{9F2196F7-863C-A007-0D5B-045FB636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203"/>
              <a:ext cx="273" cy="272"/>
            </a:xfrm>
            <a:prstGeom prst="rect">
              <a:avLst/>
            </a:prstGeom>
            <a:solidFill>
              <a:srgbClr val="0033CC"/>
            </a:solidFill>
            <a:ln w="9525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3" name="Rectangle 14">
              <a:extLst>
                <a:ext uri="{FF2B5EF4-FFF2-40B4-BE49-F238E27FC236}">
                  <a16:creationId xmlns:a16="http://schemas.microsoft.com/office/drawing/2014/main" id="{1E37AB00-7355-D400-D234-9BA1F798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03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Rectangle 15">
              <a:extLst>
                <a:ext uri="{FF2B5EF4-FFF2-40B4-BE49-F238E27FC236}">
                  <a16:creationId xmlns:a16="http://schemas.microsoft.com/office/drawing/2014/main" id="{35908A1A-71DC-32D7-3755-4A6AD69D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203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5" name="Rectangle 18">
              <a:extLst>
                <a:ext uri="{FF2B5EF4-FFF2-40B4-BE49-F238E27FC236}">
                  <a16:creationId xmlns:a16="http://schemas.microsoft.com/office/drawing/2014/main" id="{8518D938-9065-D18E-DFAB-CBC0E058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476"/>
              <a:ext cx="273" cy="272"/>
            </a:xfrm>
            <a:prstGeom prst="rect">
              <a:avLst/>
            </a:prstGeom>
            <a:solidFill>
              <a:srgbClr val="0000FF"/>
            </a:solidFill>
            <a:ln w="9525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6" name="Rectangle 19">
              <a:extLst>
                <a:ext uri="{FF2B5EF4-FFF2-40B4-BE49-F238E27FC236}">
                  <a16:creationId xmlns:a16="http://schemas.microsoft.com/office/drawing/2014/main" id="{03B0F976-1B45-8E50-A93D-7663562F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476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7" name="Rectangle 20">
              <a:extLst>
                <a:ext uri="{FF2B5EF4-FFF2-40B4-BE49-F238E27FC236}">
                  <a16:creationId xmlns:a16="http://schemas.microsoft.com/office/drawing/2014/main" id="{8BFF91FD-9213-A600-0473-F15E2032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476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8" name="Rectangle 21">
              <a:extLst>
                <a:ext uri="{FF2B5EF4-FFF2-40B4-BE49-F238E27FC236}">
                  <a16:creationId xmlns:a16="http://schemas.microsoft.com/office/drawing/2014/main" id="{D2C92DCD-9448-3F41-D541-5E121ABB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476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Rectangle 23">
              <a:extLst>
                <a:ext uri="{FF2B5EF4-FFF2-40B4-BE49-F238E27FC236}">
                  <a16:creationId xmlns:a16="http://schemas.microsoft.com/office/drawing/2014/main" id="{02C56FB4-8EEA-B4F5-1C29-B6213641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748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Rectangle 24">
              <a:extLst>
                <a:ext uri="{FF2B5EF4-FFF2-40B4-BE49-F238E27FC236}">
                  <a16:creationId xmlns:a16="http://schemas.microsoft.com/office/drawing/2014/main" id="{44A5350F-0AE6-169C-24B5-E6458940F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748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1" name="Rectangle 25">
              <a:extLst>
                <a:ext uri="{FF2B5EF4-FFF2-40B4-BE49-F238E27FC236}">
                  <a16:creationId xmlns:a16="http://schemas.microsoft.com/office/drawing/2014/main" id="{CDB73A50-D763-2E7E-B748-1DC211B7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748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Rectangle 26">
              <a:extLst>
                <a:ext uri="{FF2B5EF4-FFF2-40B4-BE49-F238E27FC236}">
                  <a16:creationId xmlns:a16="http://schemas.microsoft.com/office/drawing/2014/main" id="{C7DEDBDF-F623-40CF-8882-17875E29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748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3" name="Rectangle 27">
              <a:extLst>
                <a:ext uri="{FF2B5EF4-FFF2-40B4-BE49-F238E27FC236}">
                  <a16:creationId xmlns:a16="http://schemas.microsoft.com/office/drawing/2014/main" id="{0C2678E5-BCEC-3B00-D65A-B1CF7C2D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748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4" name="Rectangle 33">
              <a:extLst>
                <a:ext uri="{FF2B5EF4-FFF2-40B4-BE49-F238E27FC236}">
                  <a16:creationId xmlns:a16="http://schemas.microsoft.com/office/drawing/2014/main" id="{4C3F9DC6-8DEB-77AF-EC52-F71194857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931"/>
              <a:ext cx="273" cy="272"/>
            </a:xfrm>
            <a:prstGeom prst="rect">
              <a:avLst/>
            </a:prstGeom>
            <a:solidFill>
              <a:srgbClr val="00008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5" name="Line 35">
              <a:extLst>
                <a:ext uri="{FF2B5EF4-FFF2-40B4-BE49-F238E27FC236}">
                  <a16:creationId xmlns:a16="http://schemas.microsoft.com/office/drawing/2014/main" id="{99775617-ADBC-EEB0-9919-350083EF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4020"/>
              <a:ext cx="15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36">
              <a:extLst>
                <a:ext uri="{FF2B5EF4-FFF2-40B4-BE49-F238E27FC236}">
                  <a16:creationId xmlns:a16="http://schemas.microsoft.com/office/drawing/2014/main" id="{1DC6EED9-AC84-CA9E-7984-A4513ABAA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886"/>
              <a:ext cx="0" cy="113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AA404561-E0A0-3E21-D4CE-7AD874E42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476"/>
              <a:ext cx="272" cy="272"/>
            </a:xfrm>
            <a:prstGeom prst="ellipse">
              <a:avLst/>
            </a:prstGeom>
            <a:noFill/>
            <a:ln w="28575" cap="sq" algn="ctr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Rectangle 52">
              <a:extLst>
                <a:ext uri="{FF2B5EF4-FFF2-40B4-BE49-F238E27FC236}">
                  <a16:creationId xmlns:a16="http://schemas.microsoft.com/office/drawing/2014/main" id="{7F317C52-4086-D560-84E0-FF43934D2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737"/>
              <a:ext cx="273" cy="272"/>
            </a:xfrm>
            <a:prstGeom prst="rect">
              <a:avLst/>
            </a:prstGeom>
            <a:solidFill>
              <a:srgbClr val="4343FF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9" name="Rectangle 17">
              <a:extLst>
                <a:ext uri="{FF2B5EF4-FFF2-40B4-BE49-F238E27FC236}">
                  <a16:creationId xmlns:a16="http://schemas.microsoft.com/office/drawing/2014/main" id="{9EDA3203-A3C1-767D-2085-678134B7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476"/>
              <a:ext cx="273" cy="272"/>
            </a:xfrm>
            <a:prstGeom prst="rect">
              <a:avLst/>
            </a:prstGeom>
            <a:solidFill>
              <a:schemeClr val="tx1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Line 34">
              <a:extLst>
                <a:ext uri="{FF2B5EF4-FFF2-40B4-BE49-F238E27FC236}">
                  <a16:creationId xmlns:a16="http://schemas.microsoft.com/office/drawing/2014/main" id="{16D3466F-609A-7A3E-07DF-0D0190D2C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886"/>
              <a:ext cx="1633" cy="113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2491" name="Group 59">
            <a:extLst>
              <a:ext uri="{FF2B5EF4-FFF2-40B4-BE49-F238E27FC236}">
                <a16:creationId xmlns:a16="http://schemas.microsoft.com/office/drawing/2014/main" id="{9C799E51-66E5-D6E9-96BE-8F72DB6EE38F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284984"/>
            <a:ext cx="3457575" cy="1095375"/>
            <a:chOff x="2925" y="2432"/>
            <a:chExt cx="2178" cy="690"/>
          </a:xfrm>
        </p:grpSpPr>
        <p:grpSp>
          <p:nvGrpSpPr>
            <p:cNvPr id="15371" name="Group 55">
              <a:extLst>
                <a:ext uri="{FF2B5EF4-FFF2-40B4-BE49-F238E27FC236}">
                  <a16:creationId xmlns:a16="http://schemas.microsoft.com/office/drawing/2014/main" id="{6F6E2637-F9D5-5815-B5B2-4E4593EE8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850"/>
              <a:ext cx="2178" cy="272"/>
              <a:chOff x="2925" y="3249"/>
              <a:chExt cx="2178" cy="272"/>
            </a:xfrm>
          </p:grpSpPr>
          <p:sp>
            <p:nvSpPr>
              <p:cNvPr id="15373" name="Rectangle 41">
                <a:extLst>
                  <a:ext uri="{FF2B5EF4-FFF2-40B4-BE49-F238E27FC236}">
                    <a16:creationId xmlns:a16="http://schemas.microsoft.com/office/drawing/2014/main" id="{DCB7E697-4CF0-FB3F-0BB5-EAD190831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249"/>
                <a:ext cx="273" cy="272"/>
              </a:xfrm>
              <a:prstGeom prst="rect">
                <a:avLst/>
              </a:prstGeom>
              <a:solidFill>
                <a:schemeClr val="tx1"/>
              </a:solidFill>
              <a:ln w="9525" cap="sq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4" name="Rectangle 42">
                <a:extLst>
                  <a:ext uri="{FF2B5EF4-FFF2-40B4-BE49-F238E27FC236}">
                    <a16:creationId xmlns:a16="http://schemas.microsoft.com/office/drawing/2014/main" id="{0C25723E-DC8C-F057-CDC8-6BC6C46E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3249"/>
                <a:ext cx="273" cy="272"/>
              </a:xfrm>
              <a:prstGeom prst="rect">
                <a:avLst/>
              </a:prstGeom>
              <a:solidFill>
                <a:srgbClr val="B5B5FF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5" name="Rectangle 43">
                <a:extLst>
                  <a:ext uri="{FF2B5EF4-FFF2-40B4-BE49-F238E27FC236}">
                    <a16:creationId xmlns:a16="http://schemas.microsoft.com/office/drawing/2014/main" id="{1F3EDC96-5C85-54C7-3ECA-C4FDBBD60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" y="3249"/>
                <a:ext cx="273" cy="272"/>
              </a:xfrm>
              <a:prstGeom prst="rect">
                <a:avLst/>
              </a:prstGeom>
              <a:solidFill>
                <a:srgbClr val="7373FF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6" name="Rectangle 44">
                <a:extLst>
                  <a:ext uri="{FF2B5EF4-FFF2-40B4-BE49-F238E27FC236}">
                    <a16:creationId xmlns:a16="http://schemas.microsoft.com/office/drawing/2014/main" id="{CD7FA08E-EB52-EBFA-5E46-1FFF02861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3249"/>
                <a:ext cx="273" cy="272"/>
              </a:xfrm>
              <a:prstGeom prst="rect">
                <a:avLst/>
              </a:prstGeom>
              <a:solidFill>
                <a:srgbClr val="4343FF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7" name="Rectangle 47">
                <a:extLst>
                  <a:ext uri="{FF2B5EF4-FFF2-40B4-BE49-F238E27FC236}">
                    <a16:creationId xmlns:a16="http://schemas.microsoft.com/office/drawing/2014/main" id="{3A718C97-C0C0-19DB-713C-7B391820D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3249"/>
                <a:ext cx="273" cy="272"/>
              </a:xfrm>
              <a:prstGeom prst="rect">
                <a:avLst/>
              </a:prstGeom>
              <a:solidFill>
                <a:srgbClr val="2525FF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8" name="Rectangle 48">
                <a:extLst>
                  <a:ext uri="{FF2B5EF4-FFF2-40B4-BE49-F238E27FC236}">
                    <a16:creationId xmlns:a16="http://schemas.microsoft.com/office/drawing/2014/main" id="{5D3EB2C8-0E2E-5F7D-62E5-6AE407DF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3249"/>
                <a:ext cx="273" cy="272"/>
              </a:xfrm>
              <a:prstGeom prst="rect">
                <a:avLst/>
              </a:prstGeom>
              <a:solidFill>
                <a:srgbClr val="0000E2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9" name="Rectangle 49">
                <a:extLst>
                  <a:ext uri="{FF2B5EF4-FFF2-40B4-BE49-F238E27FC236}">
                    <a16:creationId xmlns:a16="http://schemas.microsoft.com/office/drawing/2014/main" id="{9C7D3B89-1218-82BC-3BBB-928DB466A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3249"/>
                <a:ext cx="273" cy="272"/>
              </a:xfrm>
              <a:prstGeom prst="rect">
                <a:avLst/>
              </a:prstGeom>
              <a:solidFill>
                <a:srgbClr val="00009C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0" name="Rectangle 50">
                <a:extLst>
                  <a:ext uri="{FF2B5EF4-FFF2-40B4-BE49-F238E27FC236}">
                    <a16:creationId xmlns:a16="http://schemas.microsoft.com/office/drawing/2014/main" id="{7D1CB3D8-388D-6602-EA38-94E980B99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249"/>
                <a:ext cx="273" cy="272"/>
              </a:xfrm>
              <a:prstGeom prst="rect">
                <a:avLst/>
              </a:prstGeom>
              <a:solidFill>
                <a:srgbClr val="000052"/>
              </a:solidFill>
              <a:ln w="9525" cap="sq" algn="ctr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72" name="Text Box 56">
              <a:extLst>
                <a:ext uri="{FF2B5EF4-FFF2-40B4-BE49-F238E27FC236}">
                  <a16:creationId xmlns:a16="http://schemas.microsoft.com/office/drawing/2014/main" id="{E51D5EB0-EE2C-07DE-A2D4-9596355D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432"/>
              <a:ext cx="1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  <a:r>
                <a:rPr lang="zh-CN" altLang="en-US"/>
                <a:t>级灰度</a:t>
              </a:r>
            </a:p>
          </p:txBody>
        </p:sp>
      </p:grpSp>
      <p:sp>
        <p:nvSpPr>
          <p:cNvPr id="402489" name="AutoShape 57">
            <a:extLst>
              <a:ext uri="{FF2B5EF4-FFF2-40B4-BE49-F238E27FC236}">
                <a16:creationId xmlns:a16="http://schemas.microsoft.com/office/drawing/2014/main" id="{726F699E-6CCC-7EBD-D8D4-C9E2B8E7FBB1}"/>
              </a:ext>
            </a:extLst>
          </p:cNvPr>
          <p:cNvSpPr>
            <a:spLocks/>
          </p:cNvSpPr>
          <p:nvPr/>
        </p:nvSpPr>
        <p:spPr bwMode="auto">
          <a:xfrm>
            <a:off x="3652838" y="5186809"/>
            <a:ext cx="1711325" cy="609600"/>
          </a:xfrm>
          <a:prstGeom prst="borderCallout2">
            <a:avLst>
              <a:gd name="adj1" fmla="val 18750"/>
              <a:gd name="adj2" fmla="val 70500"/>
              <a:gd name="adj3" fmla="val 18750"/>
              <a:gd name="adj4" fmla="val 70500"/>
              <a:gd name="adj5" fmla="val -134634"/>
              <a:gd name="adj6" fmla="val 70500"/>
            </a:avLst>
          </a:prstGeom>
          <a:noFill/>
          <a:ln w="9525" cap="sq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0</a:t>
            </a:r>
            <a:r>
              <a:rPr lang="en-US" altLang="zh-CN" sz="2000">
                <a:latin typeface="宋体" panose="02010600030101010101" pitchFamily="2" charset="-122"/>
              </a:rPr>
              <a:t>≤</a:t>
            </a:r>
            <a:r>
              <a:rPr lang="zh-CN" altLang="en-US" sz="2000"/>
              <a:t>面积</a:t>
            </a:r>
            <a:r>
              <a:rPr lang="en-US" altLang="zh-CN" sz="2000"/>
              <a:t>≤1/8</a:t>
            </a:r>
            <a:endParaRPr lang="zh-CN" altLang="en-US" sz="2000"/>
          </a:p>
        </p:txBody>
      </p:sp>
      <p:sp>
        <p:nvSpPr>
          <p:cNvPr id="402490" name="AutoShape 58">
            <a:extLst>
              <a:ext uri="{FF2B5EF4-FFF2-40B4-BE49-F238E27FC236}">
                <a16:creationId xmlns:a16="http://schemas.microsoft.com/office/drawing/2014/main" id="{17B55F4E-66AA-3426-D9CC-5FC65F50B3E2}"/>
              </a:ext>
            </a:extLst>
          </p:cNvPr>
          <p:cNvSpPr>
            <a:spLocks/>
          </p:cNvSpPr>
          <p:nvPr/>
        </p:nvSpPr>
        <p:spPr bwMode="auto">
          <a:xfrm>
            <a:off x="6677025" y="5193159"/>
            <a:ext cx="1711325" cy="609600"/>
          </a:xfrm>
          <a:prstGeom prst="borderCallout2">
            <a:avLst>
              <a:gd name="adj1" fmla="val 18750"/>
              <a:gd name="adj2" fmla="val 70500"/>
              <a:gd name="adj3" fmla="val 18750"/>
              <a:gd name="adj4" fmla="val 70500"/>
              <a:gd name="adj5" fmla="val -134634"/>
              <a:gd name="adj6" fmla="val 70500"/>
            </a:avLst>
          </a:prstGeom>
          <a:noFill/>
          <a:ln w="9525" cap="sq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7/8</a:t>
            </a:r>
            <a:r>
              <a:rPr lang="en-US" altLang="zh-CN" sz="2000">
                <a:latin typeface="宋体" panose="02010600030101010101" pitchFamily="2" charset="-122"/>
              </a:rPr>
              <a:t>≤</a:t>
            </a:r>
            <a:r>
              <a:rPr lang="zh-CN" altLang="en-US" sz="2000"/>
              <a:t>面积</a:t>
            </a:r>
            <a:r>
              <a:rPr lang="en-US" altLang="zh-CN" sz="2000"/>
              <a:t>≤1</a:t>
            </a:r>
            <a:endParaRPr lang="zh-CN" altLang="en-US" sz="2000"/>
          </a:p>
        </p:txBody>
      </p:sp>
      <p:sp>
        <p:nvSpPr>
          <p:cNvPr id="402492" name="Text Box 60">
            <a:extLst>
              <a:ext uri="{FF2B5EF4-FFF2-40B4-BE49-F238E27FC236}">
                <a16:creationId xmlns:a16="http://schemas.microsoft.com/office/drawing/2014/main" id="{A3656808-11C8-CBD9-AB3B-0079E3CC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91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根据相交的面积值决定像素显示的亮度级别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9" grpId="0" animBg="1"/>
      <p:bldP spid="402490" grpId="0" animBg="1"/>
      <p:bldP spid="4024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>
            <a:extLst>
              <a:ext uri="{FF2B5EF4-FFF2-40B4-BE49-F238E27FC236}">
                <a16:creationId xmlns:a16="http://schemas.microsoft.com/office/drawing/2014/main" id="{99D0B573-D86E-A0F1-84AA-14CAE527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214FCB8-57A9-FB83-BB7F-3E16D27BE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0" dirty="0"/>
              <a:t>二维光栅图形的混淆与反混淆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206D165-BC93-1B1B-075B-EC3175F68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混淆现象</a:t>
            </a:r>
          </a:p>
          <a:p>
            <a:pPr eaLnBrk="1" hangingPunct="1"/>
            <a:r>
              <a:rPr lang="zh-CN" altLang="en-US" sz="3600" b="1"/>
              <a:t>反混淆方法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>
            <a:extLst>
              <a:ext uri="{FF2B5EF4-FFF2-40B4-BE49-F238E27FC236}">
                <a16:creationId xmlns:a16="http://schemas.microsoft.com/office/drawing/2014/main" id="{62F06C26-22DC-7E81-53E2-43DBE225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36FAFB-0043-05FA-EFDB-34A9FDCD3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混淆</a:t>
            </a:r>
            <a:r>
              <a:rPr lang="en-US" altLang="zh-CN"/>
              <a:t>(antialiasing)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62A1984-9EF5-6D19-890D-474999641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820150" cy="4044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图形的锯齿状：图形信号连续，光栅显示系统中，离散表示。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用离散量</a:t>
            </a:r>
            <a:r>
              <a:rPr lang="en-US" altLang="zh-CN" sz="2800" dirty="0"/>
              <a:t>(</a:t>
            </a:r>
            <a:r>
              <a:rPr lang="zh-CN" altLang="en-US" sz="2800" dirty="0"/>
              <a:t>像素</a:t>
            </a:r>
            <a:r>
              <a:rPr lang="en-US" altLang="zh-CN" sz="2800" dirty="0"/>
              <a:t>)</a:t>
            </a:r>
            <a:r>
              <a:rPr lang="zh-CN" altLang="en-US" sz="2800" dirty="0"/>
              <a:t>表示连续的量</a:t>
            </a:r>
            <a:r>
              <a:rPr lang="en-US" altLang="zh-CN" sz="2800" dirty="0"/>
              <a:t>(</a:t>
            </a:r>
            <a:r>
              <a:rPr lang="zh-CN" altLang="en-US" sz="2800" dirty="0"/>
              <a:t>图形</a:t>
            </a:r>
            <a:r>
              <a:rPr lang="en-US" altLang="zh-CN" sz="2800" dirty="0"/>
              <a:t>)</a:t>
            </a:r>
            <a:r>
              <a:rPr lang="zh-CN" altLang="en-US" sz="2800" dirty="0"/>
              <a:t>而引起的失真，叫混淆或叫</a:t>
            </a:r>
            <a:r>
              <a:rPr lang="zh-CN" altLang="en-US" sz="2800" u="sng" dirty="0"/>
              <a:t>走样</a:t>
            </a:r>
            <a:r>
              <a:rPr lang="en-US" altLang="zh-CN" sz="2800" dirty="0"/>
              <a:t>(aliasing)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光栅图形混淆：</a:t>
            </a:r>
          </a:p>
          <a:p>
            <a:pPr eaLnBrk="1" hangingPunct="1"/>
            <a:r>
              <a:rPr lang="zh-CN" altLang="en-US" sz="2800" dirty="0"/>
              <a:t>阶梯状边界；</a:t>
            </a:r>
          </a:p>
          <a:p>
            <a:pPr eaLnBrk="1" hangingPunct="1"/>
            <a:r>
              <a:rPr lang="zh-CN" altLang="en-US" sz="2800" dirty="0"/>
              <a:t>图形细节失真；</a:t>
            </a:r>
          </a:p>
          <a:p>
            <a:pPr eaLnBrk="1" hangingPunct="1"/>
            <a:r>
              <a:rPr lang="zh-CN" altLang="en-US" sz="2800" dirty="0"/>
              <a:t>狭小图形遗失：动画序列中时隐时现，产生闪烁。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>
            <a:extLst>
              <a:ext uri="{FF2B5EF4-FFF2-40B4-BE49-F238E27FC236}">
                <a16:creationId xmlns:a16="http://schemas.microsoft.com/office/drawing/2014/main" id="{8C6EBAD4-5357-B7CA-1D09-C2FFEF4B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177F3D5-8924-1277-17AD-0FADABA25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0"/>
              <a:t>混淆现象（</a:t>
            </a:r>
            <a:r>
              <a:rPr lang="en-US" altLang="zh-CN" b="0"/>
              <a:t>1/3</a:t>
            </a:r>
            <a:r>
              <a:rPr lang="zh-CN" altLang="en-US" b="0"/>
              <a:t>）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63D1A11-6A90-133C-D4AA-F7A37339F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84288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 b="1"/>
              <a:t>不光滑</a:t>
            </a:r>
            <a:r>
              <a:rPr lang="en-US" altLang="zh-CN" b="1"/>
              <a:t>(</a:t>
            </a:r>
            <a:r>
              <a:rPr lang="zh-CN" altLang="en-US" b="1"/>
              <a:t>阶梯状）的图形边界</a:t>
            </a:r>
          </a:p>
          <a:p>
            <a:pPr lvl="1" eaLnBrk="1" hangingPunct="1"/>
            <a:endParaRPr lang="zh-CN" altLang="en-US" b="1"/>
          </a:p>
        </p:txBody>
      </p:sp>
      <p:pic>
        <p:nvPicPr>
          <p:cNvPr id="407556" name="Picture 4">
            <a:extLst>
              <a:ext uri="{FF2B5EF4-FFF2-40B4-BE49-F238E27FC236}">
                <a16:creationId xmlns:a16="http://schemas.microsoft.com/office/drawing/2014/main" id="{237E7759-24A0-6222-A6E9-CFEB85D5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70113"/>
            <a:ext cx="6096000" cy="284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>
            <a:extLst>
              <a:ext uri="{FF2B5EF4-FFF2-40B4-BE49-F238E27FC236}">
                <a16:creationId xmlns:a16="http://schemas.microsoft.com/office/drawing/2014/main" id="{99AF1B57-477E-41DC-7BCA-08F38DD9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274315-2F90-F3EF-F9A0-1894C040A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0"/>
              <a:t>混淆现象（</a:t>
            </a:r>
            <a:r>
              <a:rPr lang="en-US" altLang="zh-CN" b="0"/>
              <a:t>2/3</a:t>
            </a:r>
            <a:r>
              <a:rPr lang="zh-CN" altLang="en-US" b="0"/>
              <a:t>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1E5632C-7341-E640-1ABE-B7E62F7F4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b="1"/>
              <a:t>图形细节失真</a:t>
            </a:r>
          </a:p>
        </p:txBody>
      </p:sp>
      <p:pic>
        <p:nvPicPr>
          <p:cNvPr id="408580" name="Picture 4">
            <a:extLst>
              <a:ext uri="{FF2B5EF4-FFF2-40B4-BE49-F238E27FC236}">
                <a16:creationId xmlns:a16="http://schemas.microsoft.com/office/drawing/2014/main" id="{C4C2016C-A7E2-2A27-2E1F-378FDA59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9788"/>
            <a:ext cx="5867400" cy="290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>
            <a:extLst>
              <a:ext uri="{FF2B5EF4-FFF2-40B4-BE49-F238E27FC236}">
                <a16:creationId xmlns:a16="http://schemas.microsoft.com/office/drawing/2014/main" id="{1E212AD6-0B90-F935-18CE-A2CBA591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DC69F7D-9B3B-4C8F-5D0A-A7FF86E42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0"/>
              <a:t>混淆现象（</a:t>
            </a:r>
            <a:r>
              <a:rPr lang="en-US" altLang="zh-CN" b="0"/>
              <a:t>3/3</a:t>
            </a:r>
            <a:r>
              <a:rPr lang="zh-CN" altLang="en-US" b="0"/>
              <a:t>）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DF57386-418B-24FA-BC5E-505FF5787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b="1"/>
              <a:t>狭小图形的遗失与动态图形的闪烁</a:t>
            </a:r>
          </a:p>
        </p:txBody>
      </p:sp>
      <p:pic>
        <p:nvPicPr>
          <p:cNvPr id="409604" name="Picture 4">
            <a:extLst>
              <a:ext uri="{FF2B5EF4-FFF2-40B4-BE49-F238E27FC236}">
                <a16:creationId xmlns:a16="http://schemas.microsoft.com/office/drawing/2014/main" id="{B77E7636-B8E7-E62D-2EDA-B356BE95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45720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05" name="Picture 5">
            <a:extLst>
              <a:ext uri="{FF2B5EF4-FFF2-40B4-BE49-F238E27FC236}">
                <a16:creationId xmlns:a16="http://schemas.microsoft.com/office/drawing/2014/main" id="{EEF7DAE2-9086-A392-6299-21624914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268413"/>
            <a:ext cx="25098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5">
            <a:extLst>
              <a:ext uri="{FF2B5EF4-FFF2-40B4-BE49-F238E27FC236}">
                <a16:creationId xmlns:a16="http://schemas.microsoft.com/office/drawing/2014/main" id="{07E08018-EB6A-1CDF-AC0A-A29D48F4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0739BA5-9209-11E5-FABF-268875ACA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图形反走样技术（</a:t>
            </a:r>
            <a:r>
              <a:rPr lang="en-US" altLang="zh-CN"/>
              <a:t>antialiasing</a:t>
            </a:r>
            <a:r>
              <a:rPr lang="zh-CN" altLang="en-US"/>
              <a:t>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1FB9BA8-A04C-5741-E0E2-5C7B49E308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57388"/>
            <a:ext cx="4968875" cy="161607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1.</a:t>
            </a:r>
            <a:r>
              <a:rPr lang="zh-CN" altLang="en-US" sz="2800" dirty="0"/>
              <a:t>从硬件角度提高分辨率</a:t>
            </a:r>
          </a:p>
          <a:p>
            <a:pPr lvl="1" eaLnBrk="1" hangingPunct="1"/>
            <a:r>
              <a:rPr kumimoji="0" lang="zh-CN" altLang="en-US" sz="2400" dirty="0"/>
              <a:t>高分辨率显示器</a:t>
            </a:r>
          </a:p>
        </p:txBody>
      </p:sp>
      <p:pic>
        <p:nvPicPr>
          <p:cNvPr id="384035" name="Picture 35">
            <a:extLst>
              <a:ext uri="{FF2B5EF4-FFF2-40B4-BE49-F238E27FC236}">
                <a16:creationId xmlns:a16="http://schemas.microsoft.com/office/drawing/2014/main" id="{D804FBDE-C1D2-4462-F4D9-5A0A7446117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916113"/>
            <a:ext cx="3067050" cy="1619250"/>
          </a:xfrm>
          <a:noFill/>
          <a:ln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037" name="Rectangle 37">
            <a:extLst>
              <a:ext uri="{FF2B5EF4-FFF2-40B4-BE49-F238E27FC236}">
                <a16:creationId xmlns:a16="http://schemas.microsoft.com/office/drawing/2014/main" id="{8F3FDAC2-0DF6-9D35-7D4B-004C451B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5976938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显示器点距减少一倍</a:t>
            </a:r>
          </a:p>
          <a:p>
            <a:pPr eaLnBrk="1" hangingPunct="1"/>
            <a:r>
              <a:rPr lang="zh-CN" altLang="en-US" sz="2800"/>
              <a:t>帧缓存容量增加到原来的</a:t>
            </a:r>
            <a:r>
              <a:rPr lang="en-US" altLang="zh-CN" sz="2800"/>
              <a:t>4</a:t>
            </a:r>
            <a:r>
              <a:rPr lang="zh-CN" altLang="en-US" sz="2800"/>
              <a:t>倍</a:t>
            </a:r>
          </a:p>
          <a:p>
            <a:pPr eaLnBrk="1" hangingPunct="1"/>
            <a:r>
              <a:rPr lang="zh-CN" altLang="en-US" sz="2800"/>
              <a:t>输带宽提高</a:t>
            </a:r>
            <a:r>
              <a:rPr lang="en-US" altLang="zh-CN" sz="2800"/>
              <a:t>4</a:t>
            </a:r>
            <a:r>
              <a:rPr lang="zh-CN" altLang="en-US" sz="2800"/>
              <a:t>倍</a:t>
            </a:r>
          </a:p>
          <a:p>
            <a:pPr eaLnBrk="1" hangingPunct="1"/>
            <a:r>
              <a:rPr lang="zh-CN" altLang="en-US" sz="2800"/>
              <a:t>扫描转换花</a:t>
            </a:r>
            <a:r>
              <a:rPr lang="en-US" altLang="zh-CN" sz="2800"/>
              <a:t>4</a:t>
            </a:r>
            <a:r>
              <a:rPr lang="zh-CN" altLang="en-US" sz="2800"/>
              <a:t>倍时间</a:t>
            </a:r>
          </a:p>
          <a:p>
            <a:pPr eaLnBrk="1" hangingPunct="1"/>
            <a:endParaRPr lang="zh-CN" altLang="en-US" sz="2800"/>
          </a:p>
        </p:txBody>
      </p:sp>
      <p:sp>
        <p:nvSpPr>
          <p:cNvPr id="384038" name="Rectangle 38">
            <a:extLst>
              <a:ext uri="{FF2B5EF4-FFF2-40B4-BE49-F238E27FC236}">
                <a16:creationId xmlns:a16="http://schemas.microsoft.com/office/drawing/2014/main" id="{0C6DE6BD-3EA4-FF6F-7A50-BFB354EC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7638"/>
            <a:ext cx="5976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代价高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37" grpId="0"/>
      <p:bldP spid="3840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5">
            <a:extLst>
              <a:ext uri="{FF2B5EF4-FFF2-40B4-BE49-F238E27FC236}">
                <a16:creationId xmlns:a16="http://schemas.microsoft.com/office/drawing/2014/main" id="{F03A1EBA-A01F-0641-C3FC-9929216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997B198-A57A-9D86-F41E-C565C6F7E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图形反走样技术（</a:t>
            </a:r>
            <a:r>
              <a:rPr lang="en-US" altLang="zh-CN"/>
              <a:t>antialiasing</a:t>
            </a:r>
            <a:r>
              <a:rPr lang="zh-CN" altLang="en-US"/>
              <a:t>）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0F0E394-2DC4-6DB5-4E0C-1546E44829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57388"/>
            <a:ext cx="7993063" cy="168751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2.</a:t>
            </a:r>
            <a:r>
              <a:rPr lang="zh-CN" altLang="en-US" sz="2800" dirty="0"/>
              <a:t>从软件角度替高分辨率</a:t>
            </a:r>
          </a:p>
          <a:p>
            <a:pPr lvl="1" eaLnBrk="1" hangingPunct="1"/>
            <a:r>
              <a:rPr lang="zh-CN" altLang="en-US" sz="2400" dirty="0"/>
              <a:t>高分辨率计算，低分辨率显示</a:t>
            </a:r>
          </a:p>
          <a:p>
            <a:pPr lvl="1" eaLnBrk="1" hangingPunct="1"/>
            <a:r>
              <a:rPr lang="zh-CN" altLang="en-US" sz="2400" dirty="0"/>
              <a:t>像素细分技术，相当于后置滤波</a:t>
            </a:r>
          </a:p>
        </p:txBody>
      </p:sp>
      <p:grpSp>
        <p:nvGrpSpPr>
          <p:cNvPr id="411652" name="Group 4">
            <a:extLst>
              <a:ext uri="{FF2B5EF4-FFF2-40B4-BE49-F238E27FC236}">
                <a16:creationId xmlns:a16="http://schemas.microsoft.com/office/drawing/2014/main" id="{DCED8D55-A786-4A7A-14C6-21171AC4AB15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716342"/>
            <a:ext cx="2322512" cy="1152526"/>
            <a:chOff x="782" y="3385"/>
            <a:chExt cx="1463" cy="726"/>
          </a:xfrm>
          <a:noFill/>
        </p:grpSpPr>
        <p:grpSp>
          <p:nvGrpSpPr>
            <p:cNvPr id="12313" name="Group 5">
              <a:extLst>
                <a:ext uri="{FF2B5EF4-FFF2-40B4-BE49-F238E27FC236}">
                  <a16:creationId xmlns:a16="http://schemas.microsoft.com/office/drawing/2014/main" id="{00CBEF39-0F1D-FA20-3897-E3A73FD9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" y="3385"/>
              <a:ext cx="828" cy="726"/>
              <a:chOff x="249" y="3385"/>
              <a:chExt cx="828" cy="726"/>
            </a:xfrm>
            <a:grpFill/>
          </p:grpSpPr>
          <p:grpSp>
            <p:nvGrpSpPr>
              <p:cNvPr id="12315" name="Group 6">
                <a:extLst>
                  <a:ext uri="{FF2B5EF4-FFF2-40B4-BE49-F238E27FC236}">
                    <a16:creationId xmlns:a16="http://schemas.microsoft.com/office/drawing/2014/main" id="{24E24241-5601-C213-C12C-645E9507E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" y="3385"/>
                <a:ext cx="827" cy="726"/>
                <a:chOff x="420" y="3385"/>
                <a:chExt cx="827" cy="726"/>
              </a:xfrm>
              <a:grpFill/>
            </p:grpSpPr>
            <p:sp>
              <p:nvSpPr>
                <p:cNvPr id="12320" name="Rectangle 7">
                  <a:extLst>
                    <a:ext uri="{FF2B5EF4-FFF2-40B4-BE49-F238E27FC236}">
                      <a16:creationId xmlns:a16="http://schemas.microsoft.com/office/drawing/2014/main" id="{CCB6E424-46A8-A308-4ED0-17985F55D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" y="3385"/>
                  <a:ext cx="816" cy="726"/>
                </a:xfrm>
                <a:prstGeom prst="rect">
                  <a:avLst/>
                </a:prstGeom>
                <a:grpFill/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21" name="Line 8">
                  <a:extLst>
                    <a:ext uri="{FF2B5EF4-FFF2-40B4-BE49-F238E27FC236}">
                      <a16:creationId xmlns:a16="http://schemas.microsoft.com/office/drawing/2014/main" id="{EE2D7726-CE6C-B247-EB08-DDF087C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" y="3759"/>
                  <a:ext cx="816" cy="0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2" name="Line 9">
                  <a:extLst>
                    <a:ext uri="{FF2B5EF4-FFF2-40B4-BE49-F238E27FC236}">
                      <a16:creationId xmlns:a16="http://schemas.microsoft.com/office/drawing/2014/main" id="{8941FC90-50AD-8858-01C2-0B1A8FED7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9" y="3385"/>
                  <a:ext cx="0" cy="725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16" name="Text Box 10">
                <a:extLst>
                  <a:ext uri="{FF2B5EF4-FFF2-40B4-BE49-F238E27FC236}">
                    <a16:creationId xmlns:a16="http://schemas.microsoft.com/office/drawing/2014/main" id="{0C3B317D-D7F8-E1AC-0C29-F2946426C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3431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17" name="Text Box 11">
                <a:extLst>
                  <a:ext uri="{FF2B5EF4-FFF2-40B4-BE49-F238E27FC236}">
                    <a16:creationId xmlns:a16="http://schemas.microsoft.com/office/drawing/2014/main" id="{570AB583-AC19-2DFF-A2B4-CBBB1EBD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3789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18" name="Text Box 12">
                <a:extLst>
                  <a:ext uri="{FF2B5EF4-FFF2-40B4-BE49-F238E27FC236}">
                    <a16:creationId xmlns:a16="http://schemas.microsoft.com/office/drawing/2014/main" id="{59552BBD-9AE9-D5B2-943A-2A458344E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3441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19" name="Text Box 13">
                <a:extLst>
                  <a:ext uri="{FF2B5EF4-FFF2-40B4-BE49-F238E27FC236}">
                    <a16:creationId xmlns:a16="http://schemas.microsoft.com/office/drawing/2014/main" id="{E7E80E79-144D-E8CA-D71C-6FF41B02F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3788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</p:grpSp>
        <p:sp>
          <p:nvSpPr>
            <p:cNvPr id="12314" name="Text Box 14">
              <a:extLst>
                <a:ext uri="{FF2B5EF4-FFF2-40B4-BE49-F238E27FC236}">
                  <a16:creationId xmlns:a16="http://schemas.microsoft.com/office/drawing/2014/main" id="{454B6023-89AB-61ED-D0F3-EAC2737E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430"/>
              <a:ext cx="590" cy="5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算术平均</a:t>
              </a:r>
            </a:p>
          </p:txBody>
        </p:sp>
      </p:grpSp>
      <p:grpSp>
        <p:nvGrpSpPr>
          <p:cNvPr id="411663" name="Group 15">
            <a:extLst>
              <a:ext uri="{FF2B5EF4-FFF2-40B4-BE49-F238E27FC236}">
                <a16:creationId xmlns:a16="http://schemas.microsoft.com/office/drawing/2014/main" id="{B01BA898-09BA-F4D7-6E6B-DB2A8BC53D69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5084763"/>
            <a:ext cx="2390775" cy="1176337"/>
            <a:chOff x="2802" y="3385"/>
            <a:chExt cx="1506" cy="741"/>
          </a:xfrm>
          <a:noFill/>
        </p:grpSpPr>
        <p:grpSp>
          <p:nvGrpSpPr>
            <p:cNvPr id="12296" name="Group 16">
              <a:extLst>
                <a:ext uri="{FF2B5EF4-FFF2-40B4-BE49-F238E27FC236}">
                  <a16:creationId xmlns:a16="http://schemas.microsoft.com/office/drawing/2014/main" id="{87D14217-3D59-944B-D673-BE11BED5A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385"/>
              <a:ext cx="985" cy="741"/>
              <a:chOff x="2802" y="3385"/>
              <a:chExt cx="985" cy="741"/>
            </a:xfrm>
            <a:grpFill/>
          </p:grpSpPr>
          <p:grpSp>
            <p:nvGrpSpPr>
              <p:cNvPr id="12298" name="Group 17">
                <a:extLst>
                  <a:ext uri="{FF2B5EF4-FFF2-40B4-BE49-F238E27FC236}">
                    <a16:creationId xmlns:a16="http://schemas.microsoft.com/office/drawing/2014/main" id="{BFA3BC26-D286-0CC9-E834-92758D6AC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9" y="3385"/>
                <a:ext cx="827" cy="726"/>
                <a:chOff x="2869" y="3385"/>
                <a:chExt cx="827" cy="726"/>
              </a:xfrm>
              <a:grpFill/>
            </p:grpSpPr>
            <p:sp>
              <p:nvSpPr>
                <p:cNvPr id="12308" name="Rectangle 18">
                  <a:extLst>
                    <a:ext uri="{FF2B5EF4-FFF2-40B4-BE49-F238E27FC236}">
                      <a16:creationId xmlns:a16="http://schemas.microsoft.com/office/drawing/2014/main" id="{326E4EDE-3A02-A20B-6E86-D86B468AC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3385"/>
                  <a:ext cx="816" cy="726"/>
                </a:xfrm>
                <a:prstGeom prst="rect">
                  <a:avLst/>
                </a:prstGeom>
                <a:grpFill/>
                <a:ln w="9525" cap="sq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 fontAlgn="ctr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ctr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09" name="Line 19">
                  <a:extLst>
                    <a:ext uri="{FF2B5EF4-FFF2-40B4-BE49-F238E27FC236}">
                      <a16:creationId xmlns:a16="http://schemas.microsoft.com/office/drawing/2014/main" id="{FCD25499-BF3F-9E75-C5A7-FF578E014B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9" y="3646"/>
                  <a:ext cx="816" cy="0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10" name="Line 20">
                  <a:extLst>
                    <a:ext uri="{FF2B5EF4-FFF2-40B4-BE49-F238E27FC236}">
                      <a16:creationId xmlns:a16="http://schemas.microsoft.com/office/drawing/2014/main" id="{ABF96966-02CC-4E27-1B3B-DF394A2CF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2" y="3385"/>
                  <a:ext cx="0" cy="725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11" name="Line 21">
                  <a:extLst>
                    <a:ext uri="{FF2B5EF4-FFF2-40B4-BE49-F238E27FC236}">
                      <a16:creationId xmlns:a16="http://schemas.microsoft.com/office/drawing/2014/main" id="{4891D1AB-E72E-241B-3F4C-E3F05BF2A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4" y="3385"/>
                  <a:ext cx="0" cy="725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12" name="Line 22">
                  <a:extLst>
                    <a:ext uri="{FF2B5EF4-FFF2-40B4-BE49-F238E27FC236}">
                      <a16:creationId xmlns:a16="http://schemas.microsoft.com/office/drawing/2014/main" id="{528C11B7-AB4D-EABD-599C-F680AFD7C4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884"/>
                  <a:ext cx="816" cy="0"/>
                </a:xfrm>
                <a:prstGeom prst="line">
                  <a:avLst/>
                </a:prstGeom>
                <a:grpFill/>
                <a:ln w="9525" cap="sq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299" name="Text Box 23">
                <a:extLst>
                  <a:ext uri="{FF2B5EF4-FFF2-40B4-BE49-F238E27FC236}">
                    <a16:creationId xmlns:a16="http://schemas.microsoft.com/office/drawing/2014/main" id="{FC211D14-0039-5A54-CAA0-19229C338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2" y="3385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00" name="Text Box 24">
                <a:extLst>
                  <a:ext uri="{FF2B5EF4-FFF2-40B4-BE49-F238E27FC236}">
                    <a16:creationId xmlns:a16="http://schemas.microsoft.com/office/drawing/2014/main" id="{DCDB59FC-FC22-097D-2AA6-C5BEFD7B7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3385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2301" name="Text Box 25">
                <a:extLst>
                  <a:ext uri="{FF2B5EF4-FFF2-40B4-BE49-F238E27FC236}">
                    <a16:creationId xmlns:a16="http://schemas.microsoft.com/office/drawing/2014/main" id="{37AB8909-6044-D59D-5EE5-ABCD706A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2" y="3612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2302" name="Text Box 26">
                <a:extLst>
                  <a:ext uri="{FF2B5EF4-FFF2-40B4-BE49-F238E27FC236}">
                    <a16:creationId xmlns:a16="http://schemas.microsoft.com/office/drawing/2014/main" id="{7ECF356A-341B-C125-D899-BE2777FCE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2" y="3838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03" name="Text Box 27">
                <a:extLst>
                  <a:ext uri="{FF2B5EF4-FFF2-40B4-BE49-F238E27FC236}">
                    <a16:creationId xmlns:a16="http://schemas.microsoft.com/office/drawing/2014/main" id="{04AD5269-2FF2-DA71-2D11-1A2C3EF7F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3607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12304" name="Text Box 28">
                <a:extLst>
                  <a:ext uri="{FF2B5EF4-FFF2-40B4-BE49-F238E27FC236}">
                    <a16:creationId xmlns:a16="http://schemas.microsoft.com/office/drawing/2014/main" id="{356E52B5-C4C3-32CF-1555-87BED43F7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3835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2305" name="Text Box 29">
                <a:extLst>
                  <a:ext uri="{FF2B5EF4-FFF2-40B4-BE49-F238E27FC236}">
                    <a16:creationId xmlns:a16="http://schemas.microsoft.com/office/drawing/2014/main" id="{799EF7DE-1C78-9FB9-A4C7-EE5E1F6A7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3385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2306" name="Text Box 30">
                <a:extLst>
                  <a:ext uri="{FF2B5EF4-FFF2-40B4-BE49-F238E27FC236}">
                    <a16:creationId xmlns:a16="http://schemas.microsoft.com/office/drawing/2014/main" id="{DB766F7B-78D2-581B-624C-8F2F5ADA7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3596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2307" name="Text Box 31">
                <a:extLst>
                  <a:ext uri="{FF2B5EF4-FFF2-40B4-BE49-F238E27FC236}">
                    <a16:creationId xmlns:a16="http://schemas.microsoft.com/office/drawing/2014/main" id="{1F844359-EF20-4742-5551-BB22A1758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3838"/>
                <a:ext cx="45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</a:t>
                </a:r>
              </a:p>
            </p:txBody>
          </p:sp>
        </p:grpSp>
        <p:sp>
          <p:nvSpPr>
            <p:cNvPr id="12297" name="Text Box 32">
              <a:extLst>
                <a:ext uri="{FF2B5EF4-FFF2-40B4-BE49-F238E27FC236}">
                  <a16:creationId xmlns:a16="http://schemas.microsoft.com/office/drawing/2014/main" id="{8736EC2F-3530-E2BE-91A6-BB866BD3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430"/>
              <a:ext cx="590" cy="5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加权平均</a:t>
              </a:r>
            </a:p>
          </p:txBody>
        </p:sp>
      </p:grpSp>
      <p:sp>
        <p:nvSpPr>
          <p:cNvPr id="411683" name="Rectangle 35">
            <a:extLst>
              <a:ext uri="{FF2B5EF4-FFF2-40B4-BE49-F238E27FC236}">
                <a16:creationId xmlns:a16="http://schemas.microsoft.com/office/drawing/2014/main" id="{94EE48B8-C0C8-061E-6AE6-98215CF50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4" y="4452149"/>
            <a:ext cx="453707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只能减轻，不能消除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79FD2A25-A3FE-8A41-292E-CDB150DFCF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base"/>
            <a:fld id="{E95F7C11-08E3-4B9E-B90D-2E455C576078}" type="datetime1">
              <a:rPr lang="zh-CN" altLang="en-US" sz="1400" smtClean="0">
                <a:solidFill>
                  <a:schemeClr val="tx1"/>
                </a:solidFill>
              </a:rPr>
              <a:pPr algn="l" fontAlgn="base"/>
              <a:t>2023/4/11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315" name="页脚占位符 4">
            <a:extLst>
              <a:ext uri="{FF2B5EF4-FFF2-40B4-BE49-F238E27FC236}">
                <a16:creationId xmlns:a16="http://schemas.microsoft.com/office/drawing/2014/main" id="{0C0178AA-96CD-2915-83AA-0E160D06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1400">
                <a:solidFill>
                  <a:schemeClr val="bg2"/>
                </a:solidFill>
              </a:rPr>
              <a:t>计算机学院 苏小红</a:t>
            </a: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7751829C-4F7B-3584-597E-98482F8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/>
            <a:fld id="{3CF16424-1A46-40E0-9FB4-F5D11DA76B8D}" type="slidenum">
              <a:rPr lang="zh-CN" altLang="en-US" sz="1400">
                <a:solidFill>
                  <a:schemeClr val="tx1"/>
                </a:solidFill>
              </a:rPr>
              <a:pPr algn="r" fontAlgn="base"/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A76C55A-AD9F-3E2C-6E61-F75F39975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7663" y="228600"/>
            <a:ext cx="8067675" cy="1447800"/>
          </a:xfrm>
        </p:spPr>
        <p:txBody>
          <a:bodyPr/>
          <a:lstStyle/>
          <a:p>
            <a:pPr eaLnBrk="1" hangingPunct="1"/>
            <a:r>
              <a:rPr lang="zh-CN" altLang="en-US"/>
              <a:t>图形反走样技术（</a:t>
            </a:r>
            <a:r>
              <a:rPr lang="en-US" altLang="zh-CN"/>
              <a:t>antialiasing</a:t>
            </a:r>
            <a:r>
              <a:rPr lang="zh-CN" altLang="en-US"/>
              <a:t>）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5BC8A5A1-E9F0-A534-B660-93FCA12DE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496300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3.</a:t>
            </a:r>
            <a:r>
              <a:rPr lang="zh-CN" altLang="en-US"/>
              <a:t>区域采样技术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改变边或直线的外观，模糊淡化阶梯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相当于图像的前置滤波</a:t>
            </a:r>
          </a:p>
        </p:txBody>
      </p:sp>
      <p:grpSp>
        <p:nvGrpSpPr>
          <p:cNvPr id="412676" name="Group 4">
            <a:extLst>
              <a:ext uri="{FF2B5EF4-FFF2-40B4-BE49-F238E27FC236}">
                <a16:creationId xmlns:a16="http://schemas.microsoft.com/office/drawing/2014/main" id="{1DF2905C-4AAF-7486-F56E-396F1EA250AE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914650"/>
            <a:ext cx="2827338" cy="1377950"/>
            <a:chOff x="567" y="1933"/>
            <a:chExt cx="1781" cy="868"/>
          </a:xfrm>
        </p:grpSpPr>
        <p:sp>
          <p:nvSpPr>
            <p:cNvPr id="13323" name="Oval 5">
              <a:extLst>
                <a:ext uri="{FF2B5EF4-FFF2-40B4-BE49-F238E27FC236}">
                  <a16:creationId xmlns:a16="http://schemas.microsoft.com/office/drawing/2014/main" id="{247437D1-4AFA-A7E9-D281-E6D0D583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02"/>
              <a:ext cx="46" cy="46"/>
            </a:xfrm>
            <a:prstGeom prst="ellipse">
              <a:avLst/>
            </a:prstGeom>
            <a:solidFill>
              <a:srgbClr val="FFCC99"/>
            </a:solidFill>
            <a:ln w="9525" cap="sq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Rectangle 6">
              <a:extLst>
                <a:ext uri="{FF2B5EF4-FFF2-40B4-BE49-F238E27FC236}">
                  <a16:creationId xmlns:a16="http://schemas.microsoft.com/office/drawing/2014/main" id="{10E5FB60-4E1D-25C7-B43B-6D2C6450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933"/>
              <a:ext cx="227" cy="227"/>
            </a:xfrm>
            <a:prstGeom prst="rect">
              <a:avLst/>
            </a:prstGeom>
            <a:solidFill>
              <a:srgbClr val="FFFF0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5" name="AutoShape 7">
              <a:extLst>
                <a:ext uri="{FF2B5EF4-FFF2-40B4-BE49-F238E27FC236}">
                  <a16:creationId xmlns:a16="http://schemas.microsoft.com/office/drawing/2014/main" id="{9F6EE8F4-F5C8-9F0E-1826-27075B5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934"/>
              <a:ext cx="499" cy="181"/>
            </a:xfrm>
            <a:prstGeom prst="rightArrow">
              <a:avLst>
                <a:gd name="adj1" fmla="val 50000"/>
                <a:gd name="adj2" fmla="val 6892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lin ang="0" scaled="1"/>
            </a:gradFill>
            <a:ln w="9525" cap="sq" algn="ctr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6" name="Text Box 8">
              <a:extLst>
                <a:ext uri="{FF2B5EF4-FFF2-40B4-BE49-F238E27FC236}">
                  <a16:creationId xmlns:a16="http://schemas.microsoft.com/office/drawing/2014/main" id="{18999EB6-054F-3513-2D74-AAD03CA9D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205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点</a:t>
              </a:r>
            </a:p>
          </p:txBody>
        </p:sp>
        <p:sp>
          <p:nvSpPr>
            <p:cNvPr id="13327" name="Text Box 9">
              <a:extLst>
                <a:ext uri="{FF2B5EF4-FFF2-40B4-BE49-F238E27FC236}">
                  <a16:creationId xmlns:a16="http://schemas.microsoft.com/office/drawing/2014/main" id="{49AEBDEC-CA4C-65F8-D4DA-19684F880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205"/>
              <a:ext cx="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fontAlgn="ctr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有限区域</a:t>
              </a:r>
            </a:p>
          </p:txBody>
        </p:sp>
      </p:grpSp>
      <p:sp>
        <p:nvSpPr>
          <p:cNvPr id="412717" name="Text Box 45">
            <a:extLst>
              <a:ext uri="{FF2B5EF4-FFF2-40B4-BE49-F238E27FC236}">
                <a16:creationId xmlns:a16="http://schemas.microsoft.com/office/drawing/2014/main" id="{7BF97149-91B6-CEB1-AA58-611669E3B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89040"/>
            <a:ext cx="251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fontAlgn="ct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直线有宽度</a:t>
            </a:r>
          </a:p>
        </p:txBody>
      </p:sp>
      <p:pic>
        <p:nvPicPr>
          <p:cNvPr id="412718" name="Picture 46">
            <a:extLst>
              <a:ext uri="{FF2B5EF4-FFF2-40B4-BE49-F238E27FC236}">
                <a16:creationId xmlns:a16="http://schemas.microsoft.com/office/drawing/2014/main" id="{96603A8B-8FA8-6492-5A47-918FD146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31977"/>
            <a:ext cx="41148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19" name="Picture 47">
            <a:extLst>
              <a:ext uri="{FF2B5EF4-FFF2-40B4-BE49-F238E27FC236}">
                <a16:creationId xmlns:a16="http://schemas.microsoft.com/office/drawing/2014/main" id="{44DA90F6-EF13-B7C7-F47D-805B593F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355777"/>
            <a:ext cx="36576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17" grpId="0"/>
    </p:bldLst>
  </p:timing>
</p:sld>
</file>

<file path=ppt/theme/theme1.xml><?xml version="1.0" encoding="utf-8"?>
<a:theme xmlns:a="http://schemas.openxmlformats.org/drawingml/2006/main" name="商务计划">
  <a:themeElements>
    <a:clrScheme name="商务计划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商务计划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sq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sq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商务计划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Office\Templates\2052\商务计划.pot</Template>
  <TotalTime>2023</TotalTime>
  <Words>330</Words>
  <Application>Microsoft Office PowerPoint</Application>
  <PresentationFormat>全屏显示(4:3)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 New Roman</vt:lpstr>
      <vt:lpstr>宋体</vt:lpstr>
      <vt:lpstr>Arial</vt:lpstr>
      <vt:lpstr>黑体</vt:lpstr>
      <vt:lpstr>Wingdings</vt:lpstr>
      <vt:lpstr>华文彩云</vt:lpstr>
      <vt:lpstr>商务计划</vt:lpstr>
      <vt:lpstr>第三章 基本图形生成算法 图形反混淆</vt:lpstr>
      <vt:lpstr>二维光栅图形的混淆与反混淆</vt:lpstr>
      <vt:lpstr>混淆(antialiasing)</vt:lpstr>
      <vt:lpstr>混淆现象（1/3）</vt:lpstr>
      <vt:lpstr>混淆现象（2/3）</vt:lpstr>
      <vt:lpstr>混淆现象（3/3）</vt:lpstr>
      <vt:lpstr>图形反走样技术（antialiasing）</vt:lpstr>
      <vt:lpstr>图形反走样技术（antialiasing）</vt:lpstr>
      <vt:lpstr>图形反走样技术（antialiasing）</vt:lpstr>
      <vt:lpstr>图形反走样技术（antialiasing）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实区域填充</dc:title>
  <dc:creator>苏小红</dc:creator>
  <cp:lastModifiedBy>葛 丝雨</cp:lastModifiedBy>
  <cp:revision>113</cp:revision>
  <dcterms:created xsi:type="dcterms:W3CDTF">1601-01-01T00:00:00Z</dcterms:created>
  <dcterms:modified xsi:type="dcterms:W3CDTF">2023-04-11T10:36:23Z</dcterms:modified>
</cp:coreProperties>
</file>