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9"/>
  </p:notesMasterIdLst>
  <p:sldIdLst>
    <p:sldId id="337" r:id="rId2"/>
    <p:sldId id="256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257" r:id="rId13"/>
    <p:sldId id="372" r:id="rId14"/>
    <p:sldId id="302" r:id="rId15"/>
    <p:sldId id="303" r:id="rId16"/>
    <p:sldId id="261" r:id="rId17"/>
    <p:sldId id="264" r:id="rId18"/>
    <p:sldId id="265" r:id="rId19"/>
    <p:sldId id="266" r:id="rId20"/>
    <p:sldId id="370" r:id="rId21"/>
    <p:sldId id="356" r:id="rId22"/>
    <p:sldId id="357" r:id="rId23"/>
    <p:sldId id="283" r:id="rId24"/>
    <p:sldId id="267" r:id="rId25"/>
    <p:sldId id="268" r:id="rId26"/>
    <p:sldId id="269" r:id="rId27"/>
    <p:sldId id="271" r:id="rId28"/>
    <p:sldId id="270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61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86"/>
    <a:srgbClr val="FF0000"/>
    <a:srgbClr val="00FF00"/>
    <a:srgbClr val="FF6699"/>
    <a:srgbClr val="CC6600"/>
    <a:srgbClr val="FF9900"/>
    <a:srgbClr val="00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9" autoAdjust="0"/>
  </p:normalViewPr>
  <p:slideViewPr>
    <p:cSldViewPr>
      <p:cViewPr varScale="1">
        <p:scale>
          <a:sx n="107" d="100"/>
          <a:sy n="107" d="100"/>
        </p:scale>
        <p:origin x="18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DAB9303-37EC-A21B-E394-184DE47A6F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651C5B2-A6F6-C385-0540-C4CFFCC38E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480B35B-A9E2-6FC2-945D-BC412ED3EC3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0F4AC27-7CB0-730F-B0EC-E0D3F9BA9C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199BF35-6A24-A7EF-456F-F0194A5418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CC5AEDF-23A8-649E-B134-032A464308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F5E2E1-74FE-4FF5-832D-B57D8CEE2D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5E2E1-74FE-4FF5-832D-B57D8CEE2DD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45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7F38088-03EA-2872-4721-7B3821918E3F}"/>
              </a:ext>
            </a:extLst>
          </p:cNvPr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203A534-DA20-6A15-61AF-35A416CAFAF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9C4AA59-5141-5940-1114-8501EC74AF1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AACFF62-9692-34FD-9EF8-888FB85DD7B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6DC6CB0-6CBD-A751-1ADA-E06047A48C0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41F1DF84-46B3-21CE-9090-5700510D3C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C8C704E3-EF43-5938-4BA5-99AD523C9D7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B0345863-64A5-AB45-6D47-B9AFFFC7267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831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65598FE-A22B-E39D-37C7-AF7DB7AE6C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39A9350-AA3D-109E-6B17-93B84A3D2A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B06895-C60B-4D71-A931-EDFCD52FA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260320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8805BF7-F885-9C32-FD74-157BDA96C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ECA9F62F-E0F6-3391-9889-37F2F63F09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0FE04-4E8B-4E1E-A0EB-AC3E144AE6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35735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FE644F-1FD2-ACAD-5F83-047DCB0B2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D72BDBC-8C6A-83A3-DF6C-AE6993199E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哈工大计算机学院 苏小红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29290CE-E719-9D6F-BF54-FFF660D4F5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19E50-18EE-4592-B5CB-9686FBBF76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545978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73CFDEB-3EEA-BC41-9C41-30133E6876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6315E02-5221-7E5A-BCF9-CF8C0BC6D2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6DE9D-E033-40FC-AEB2-FDE086485E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86676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4C62E95-620C-363C-54B0-16DD8567FB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39F664D5-4684-8A83-3299-2D5407E622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22EFA-D0E6-47BE-91F5-A4E41048A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69382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C81624E-DFD6-6EDF-82E7-EE957D5C78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0E3CB52-C9D7-13AA-56B1-684D841A51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9D9DF-B0E2-4280-A677-A980C23C00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37525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999CEFC-1C9D-2786-81DD-5B7700D6B8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D68FDF8-4467-A4FB-F272-AEE246320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D521E-2A56-4878-A99A-D39CF245CC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80890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31C6C0D-E95C-DBFC-5582-9FBE8691E2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F6BBF27-70D2-54D1-9B7F-1317EC71C8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哈工大计算机学院 苏小红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274138A-5013-5F16-ED24-D0E0B1E50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8C53C-9AD4-4AE9-A56D-00A3A4F1BA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36893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5A72AE4-006A-0508-031B-70D6092A0F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30D9090-2216-A4B3-A4AE-9979D37408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7F1CC-8D8B-414A-814C-E91CEA81DA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32835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11F2AE3-B6A6-0283-5EB1-4374F0014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CA8967B-358D-AE59-D74C-FFEE10771B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B1BAC-5481-4DF8-996C-951AFE12A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9574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61E2A50-6FE0-6A28-CD07-40DEB696D8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CE908E21-922D-526A-B242-1440C5CEF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15BD2-AC84-4569-AD59-10B7D7F794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6674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D14DF82-C8E6-B01A-AFC2-C21C324EA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E6F8E9D-0CF6-62DC-0DB7-2D1CDB4F77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哈工大计算机学院 苏小红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7E14E99-057D-832E-521F-B52230850C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26933-0EF7-4797-A64C-4C2EFA4C15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90922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520A1E6-220D-6BC8-C1C5-742CF08B20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00F77997-9470-3840-8D0D-DBFCB4F820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6EE8F-53B3-44E9-8D9F-D4F15821A3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47623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3CB240A-530E-8AEA-9D4B-E33C41800FCA}"/>
              </a:ext>
            </a:extLst>
          </p:cNvPr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97283" name="Freeform 3">
              <a:extLst>
                <a:ext uri="{FF2B5EF4-FFF2-40B4-BE49-F238E27FC236}">
                  <a16:creationId xmlns:a16="http://schemas.microsoft.com/office/drawing/2014/main" id="{5E0FD159-B945-7A47-603E-322FC20AFB6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7284" name="Freeform 4">
              <a:extLst>
                <a:ext uri="{FF2B5EF4-FFF2-40B4-BE49-F238E27FC236}">
                  <a16:creationId xmlns:a16="http://schemas.microsoft.com/office/drawing/2014/main" id="{D58E9B43-DA56-A7CD-D7E0-BF0CE20AF2C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7285" name="Freeform 5">
              <a:extLst>
                <a:ext uri="{FF2B5EF4-FFF2-40B4-BE49-F238E27FC236}">
                  <a16:creationId xmlns:a16="http://schemas.microsoft.com/office/drawing/2014/main" id="{175287AC-3829-1774-8A22-3F38A7FC951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7286" name="Freeform 6">
              <a:extLst>
                <a:ext uri="{FF2B5EF4-FFF2-40B4-BE49-F238E27FC236}">
                  <a16:creationId xmlns:a16="http://schemas.microsoft.com/office/drawing/2014/main" id="{CDF93584-164E-B995-A501-DA901CA7B76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E1F6309A-9DC2-AA8E-2C1C-BD69DE0B6E6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Oval 8">
              <a:extLst>
                <a:ext uri="{FF2B5EF4-FFF2-40B4-BE49-F238E27FC236}">
                  <a16:creationId xmlns:a16="http://schemas.microsoft.com/office/drawing/2014/main" id="{EBFD8422-EEAD-6774-BF7C-7C96CBC3FC8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" name="Oval 9">
              <a:extLst>
                <a:ext uri="{FF2B5EF4-FFF2-40B4-BE49-F238E27FC236}">
                  <a16:creationId xmlns:a16="http://schemas.microsoft.com/office/drawing/2014/main" id="{F30B3C92-D3C9-C6E6-FF0D-022D229189F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7290" name="Rectangle 10">
            <a:extLst>
              <a:ext uri="{FF2B5EF4-FFF2-40B4-BE49-F238E27FC236}">
                <a16:creationId xmlns:a16="http://schemas.microsoft.com/office/drawing/2014/main" id="{4117A5A6-1D09-F8CB-E1DD-D72BC2A49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7291" name="Rectangle 11">
            <a:extLst>
              <a:ext uri="{FF2B5EF4-FFF2-40B4-BE49-F238E27FC236}">
                <a16:creationId xmlns:a16="http://schemas.microsoft.com/office/drawing/2014/main" id="{15BAA255-73C4-0870-CB7A-F0C6137AF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7292" name="Rectangle 12">
            <a:extLst>
              <a:ext uri="{FF2B5EF4-FFF2-40B4-BE49-F238E27FC236}">
                <a16:creationId xmlns:a16="http://schemas.microsoft.com/office/drawing/2014/main" id="{DD3E9241-A9D8-EEA8-B1AC-D39CFCA493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94" name="Rectangle 14">
            <a:extLst>
              <a:ext uri="{FF2B5EF4-FFF2-40B4-BE49-F238E27FC236}">
                <a16:creationId xmlns:a16="http://schemas.microsoft.com/office/drawing/2014/main" id="{72479A41-6D90-0F4A-441C-A0F3F90C7D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5852D1FE-9DAC-4114-A0D2-AE7C35631E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effectLst/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effectLst/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/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/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9.wmf"/><Relationship Id="rId3" Type="http://schemas.openxmlformats.org/officeDocument/2006/relationships/image" Target="../media/image13.png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4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8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4.png"/><Relationship Id="rId9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26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65.png"/><Relationship Id="rId7" Type="http://schemas.openxmlformats.org/officeDocument/2006/relationships/image" Target="../media/image67.w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8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7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>
            <a:extLst>
              <a:ext uri="{FF2B5EF4-FFF2-40B4-BE49-F238E27FC236}">
                <a16:creationId xmlns:a16="http://schemas.microsoft.com/office/drawing/2014/main" id="{942AC683-FF24-79A3-9A03-1F1BAD6FB5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9C7FC2E-47A2-48C8-8817-D2325E25471F}" type="slidenum">
              <a:rPr lang="en-US" altLang="zh-CN" smtClean="0"/>
              <a:pPr eaLnBrk="1" hangingPunct="1">
                <a:defRPr/>
              </a:pPr>
              <a:t>1</a:t>
            </a:fld>
            <a:endParaRPr lang="en-US" altLang="zh-CN"/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5D546834-4506-F093-06EA-5F6D08CE63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552" y="2348880"/>
            <a:ext cx="7772400" cy="15557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第四章  自由曲线与曲面</a:t>
            </a:r>
            <a:br>
              <a:rPr lang="zh-CN" altLang="en-US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（一）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DD33D2A8-9781-89A0-F95F-DF87917B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B7FED24-D6FC-4576-97AD-F17C7FF53EFD}" type="slidenum">
              <a:rPr lang="en-US" altLang="zh-CN" smtClean="0">
                <a:effectLst/>
              </a:rPr>
              <a:pPr eaLnBrk="1" hangingPunct="1">
                <a:defRPr/>
              </a:pPr>
              <a:t>10</a:t>
            </a:fld>
            <a:endParaRPr lang="en-US" altLang="zh-CN">
              <a:effectLst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D70A6D51-B443-F582-CA77-603319D35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chemeClr val="tx1"/>
                </a:solidFill>
                <a:effectLst/>
              </a:rPr>
              <a:t>概    述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A435ABE4-D59E-3C4D-F024-912D57849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8" y="1700213"/>
            <a:ext cx="8229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b="1">
                <a:latin typeface="Arial" charset="0"/>
              </a:rPr>
              <a:t>从形状表示与设计的角度来看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US" altLang="zh-CN" sz="3200" b="1">
              <a:latin typeface="Arial" charset="0"/>
            </a:endParaRP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454181E8-8975-C636-5E23-D014E332B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2419350"/>
            <a:ext cx="81978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>
                <a:latin typeface="Arial" charset="0"/>
              </a:rPr>
              <a:t>（</a:t>
            </a:r>
            <a:r>
              <a:rPr lang="en-US" altLang="zh-CN" sz="3200">
                <a:latin typeface="Arial" charset="0"/>
              </a:rPr>
              <a:t>1</a:t>
            </a:r>
            <a:r>
              <a:rPr lang="zh-CN" altLang="en-US" sz="3200">
                <a:latin typeface="Arial" charset="0"/>
              </a:rPr>
              <a:t>）丰富的表达能力：表达两类曲线曲面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US" altLang="zh-CN" sz="3200">
              <a:latin typeface="Arial" charset="0"/>
            </a:endParaRP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6E33AEFA-0132-51E0-D1A3-CB536C203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3068638"/>
            <a:ext cx="531812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>
                <a:latin typeface="Arial" charset="0"/>
              </a:rPr>
              <a:t>（</a:t>
            </a:r>
            <a:r>
              <a:rPr lang="en-US" altLang="zh-CN" sz="3200">
                <a:latin typeface="Arial" charset="0"/>
              </a:rPr>
              <a:t>2</a:t>
            </a:r>
            <a:r>
              <a:rPr lang="zh-CN" altLang="en-US" sz="3200">
                <a:latin typeface="Arial" charset="0"/>
              </a:rPr>
              <a:t>）易于实现光滑连接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US" altLang="zh-CN" sz="3200">
              <a:latin typeface="Arial" charset="0"/>
            </a:endParaRP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5F7E6B61-B0F3-D7F0-0FA3-23A6CA63E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59200"/>
            <a:ext cx="6767512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>
                <a:latin typeface="Arial" charset="0"/>
              </a:rPr>
              <a:t>（</a:t>
            </a:r>
            <a:r>
              <a:rPr lang="en-US" altLang="zh-CN" sz="3200">
                <a:latin typeface="Arial" charset="0"/>
              </a:rPr>
              <a:t>3</a:t>
            </a:r>
            <a:r>
              <a:rPr lang="zh-CN" altLang="en-US" sz="3200">
                <a:latin typeface="Arial" charset="0"/>
              </a:rPr>
              <a:t>）形状易于预测、控制和修改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US" altLang="zh-CN" sz="3200">
              <a:latin typeface="Arial" charset="0"/>
            </a:endParaRPr>
          </a:p>
        </p:txBody>
      </p:sp>
      <p:sp>
        <p:nvSpPr>
          <p:cNvPr id="108554" name="Rectangle 10">
            <a:extLst>
              <a:ext uri="{FF2B5EF4-FFF2-40B4-BE49-F238E27FC236}">
                <a16:creationId xmlns:a16="http://schemas.microsoft.com/office/drawing/2014/main" id="{4AD2F804-E200-9F74-5CF5-9BDA8F22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408488"/>
            <a:ext cx="86756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>
                <a:latin typeface="Arial" charset="0"/>
              </a:rPr>
              <a:t>（</a:t>
            </a:r>
            <a:r>
              <a:rPr lang="en-US" altLang="zh-CN" sz="3200">
                <a:latin typeface="Arial" charset="0"/>
              </a:rPr>
              <a:t>4</a:t>
            </a:r>
            <a:r>
              <a:rPr lang="zh-CN" altLang="en-US" sz="3200">
                <a:latin typeface="Arial" charset="0"/>
              </a:rPr>
              <a:t>）几何意义直观，设计不必考虑其数学表达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US" altLang="zh-CN" sz="3200"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uild="p"/>
      <p:bldP spid="108549" grpId="0" build="p"/>
      <p:bldP spid="108550" grpId="0" build="p"/>
      <p:bldP spid="108553" grpId="0" build="p"/>
      <p:bldP spid="10855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CE26E549-1C39-969C-F330-D3C173BE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A719B90-4AF3-4D2B-8931-24CF9DB46DD1}" type="slidenum">
              <a:rPr lang="en-US" altLang="zh-CN" smtClean="0">
                <a:effectLst/>
              </a:rPr>
              <a:pPr eaLnBrk="1" hangingPunct="1">
                <a:defRPr/>
              </a:pPr>
              <a:t>11</a:t>
            </a:fld>
            <a:endParaRPr lang="en-US" altLang="zh-CN">
              <a:effectLst/>
            </a:endParaRP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CF0544F-47E9-FB55-1618-1B0FDBDFF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125" y="260350"/>
            <a:ext cx="8229600" cy="8207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自由曲线曲面的发展过程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2C1A7C62-CE8C-C4FF-D324-8625D7233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908050"/>
            <a:ext cx="82296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>
                <a:latin typeface="Arial" charset="0"/>
              </a:rPr>
              <a:t>目标：美观，且物理性能最佳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7DD496DC-7C42-C849-58C7-575110DE3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700213"/>
            <a:ext cx="843915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CN" sz="2800">
                <a:latin typeface="Arial" charset="0"/>
              </a:rPr>
              <a:t>1963</a:t>
            </a:r>
            <a:r>
              <a:rPr lang="zh-CN" altLang="en-US" sz="2800">
                <a:latin typeface="Arial" charset="0"/>
              </a:rPr>
              <a:t>年，美国波音飞机公司，</a:t>
            </a:r>
            <a:r>
              <a:rPr lang="en-US" altLang="zh-CN" sz="2800">
                <a:latin typeface="Arial" charset="0"/>
              </a:rPr>
              <a:t>Ferguson</a:t>
            </a:r>
            <a:r>
              <a:rPr lang="zh-CN" altLang="en-US" sz="2800">
                <a:latin typeface="Arial" charset="0"/>
              </a:rPr>
              <a:t>双三次曲面片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FF575D35-1AF7-4BEB-F409-BE2B8A37D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636838"/>
            <a:ext cx="84391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CN" sz="2800">
                <a:latin typeface="Arial" charset="0"/>
              </a:rPr>
              <a:t>1964~1967</a:t>
            </a:r>
            <a:r>
              <a:rPr lang="zh-CN" altLang="en-US" sz="2800">
                <a:latin typeface="Arial" charset="0"/>
              </a:rPr>
              <a:t>年，美国</a:t>
            </a:r>
            <a:r>
              <a:rPr lang="en-US" altLang="zh-CN" sz="2800">
                <a:latin typeface="Arial" charset="0"/>
              </a:rPr>
              <a:t>MIT</a:t>
            </a:r>
            <a:r>
              <a:rPr lang="zh-CN" altLang="en-US" sz="2800">
                <a:latin typeface="Arial" charset="0"/>
              </a:rPr>
              <a:t>，</a:t>
            </a:r>
            <a:r>
              <a:rPr lang="en-US" altLang="zh-CN" sz="2800">
                <a:latin typeface="Arial" charset="0"/>
              </a:rPr>
              <a:t>Coons</a:t>
            </a:r>
            <a:r>
              <a:rPr lang="zh-CN" altLang="en-US" sz="2800">
                <a:latin typeface="Arial" charset="0"/>
              </a:rPr>
              <a:t>双三次曲面片</a:t>
            </a:r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3D1E4167-E2D1-FA2F-BF2A-BE30A221F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8" y="3213100"/>
            <a:ext cx="9021762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CN" sz="2800">
                <a:latin typeface="Arial" charset="0"/>
              </a:rPr>
              <a:t>1971</a:t>
            </a:r>
            <a:r>
              <a:rPr lang="zh-CN" altLang="en-US" sz="2800">
                <a:latin typeface="Arial" charset="0"/>
              </a:rPr>
              <a:t>年，法国雷诺汽车公司，</a:t>
            </a:r>
            <a:r>
              <a:rPr lang="en-US" altLang="zh-CN" sz="2800">
                <a:latin typeface="Arial" charset="0"/>
              </a:rPr>
              <a:t>Bezier</a:t>
            </a:r>
            <a:r>
              <a:rPr lang="zh-CN" altLang="en-US" sz="2800">
                <a:latin typeface="Arial" charset="0"/>
              </a:rPr>
              <a:t>曲线曲面</a:t>
            </a:r>
          </a:p>
        </p:txBody>
      </p:sp>
      <p:sp>
        <p:nvSpPr>
          <p:cNvPr id="109577" name="Rectangle 9">
            <a:extLst>
              <a:ext uri="{FF2B5EF4-FFF2-40B4-BE49-F238E27FC236}">
                <a16:creationId xmlns:a16="http://schemas.microsoft.com/office/drawing/2014/main" id="{E2FD814F-6069-DA68-8262-1149C05AB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832225"/>
            <a:ext cx="84391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CN" sz="2800">
                <a:latin typeface="Arial" charset="0"/>
              </a:rPr>
              <a:t>1974</a:t>
            </a:r>
            <a:r>
              <a:rPr lang="zh-CN" altLang="en-US" sz="2800">
                <a:latin typeface="Arial" charset="0"/>
              </a:rPr>
              <a:t>年，美国通用汽车公司，</a:t>
            </a:r>
            <a:r>
              <a:rPr lang="en-US" altLang="zh-CN" sz="2800">
                <a:latin typeface="Arial" charset="0"/>
              </a:rPr>
              <a:t>Cordon</a:t>
            </a:r>
            <a:r>
              <a:rPr lang="zh-CN" altLang="en-US" sz="2800">
                <a:latin typeface="Arial" charset="0"/>
              </a:rPr>
              <a:t>和</a:t>
            </a:r>
            <a:r>
              <a:rPr lang="en-US" altLang="zh-CN" sz="2800">
                <a:latin typeface="Arial" charset="0"/>
              </a:rPr>
              <a:t>Riesenfeld, Forrest, B</a:t>
            </a:r>
            <a:r>
              <a:rPr lang="zh-CN" altLang="en-US" sz="2800">
                <a:latin typeface="Arial" charset="0"/>
              </a:rPr>
              <a:t>样条曲线曲面</a:t>
            </a:r>
          </a:p>
        </p:txBody>
      </p:sp>
      <p:sp>
        <p:nvSpPr>
          <p:cNvPr id="109579" name="Rectangle 11">
            <a:extLst>
              <a:ext uri="{FF2B5EF4-FFF2-40B4-BE49-F238E27FC236}">
                <a16:creationId xmlns:a16="http://schemas.microsoft.com/office/drawing/2014/main" id="{33D834E8-0F30-5AD6-9CBE-6836C1D0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868863"/>
            <a:ext cx="90360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CN" sz="2800">
                <a:latin typeface="Arial" charset="0"/>
              </a:rPr>
              <a:t>1975</a:t>
            </a:r>
            <a:r>
              <a:rPr lang="zh-CN" altLang="en-US" sz="2800">
                <a:latin typeface="Arial" charset="0"/>
              </a:rPr>
              <a:t>年，美国</a:t>
            </a:r>
            <a:r>
              <a:rPr lang="en-US" altLang="zh-CN" sz="2800">
                <a:latin typeface="Arial" charset="0"/>
              </a:rPr>
              <a:t>Syracuse</a:t>
            </a:r>
            <a:r>
              <a:rPr lang="zh-CN" altLang="en-US" sz="2800">
                <a:latin typeface="Arial" charset="0"/>
              </a:rPr>
              <a:t>大学，</a:t>
            </a:r>
            <a:r>
              <a:rPr lang="en-US" altLang="zh-CN" sz="2800">
                <a:latin typeface="Arial" charset="0"/>
              </a:rPr>
              <a:t>Versprille</a:t>
            </a:r>
            <a:r>
              <a:rPr lang="zh-CN" altLang="en-US" sz="2800">
                <a:latin typeface="Arial" charset="0"/>
              </a:rPr>
              <a:t>有理</a:t>
            </a:r>
            <a:r>
              <a:rPr lang="en-US" altLang="zh-CN" sz="2800">
                <a:latin typeface="Arial" charset="0"/>
              </a:rPr>
              <a:t>B</a:t>
            </a:r>
            <a:r>
              <a:rPr lang="zh-CN" altLang="en-US" sz="2800">
                <a:latin typeface="Arial" charset="0"/>
              </a:rPr>
              <a:t>样条</a:t>
            </a:r>
          </a:p>
        </p:txBody>
      </p:sp>
      <p:sp>
        <p:nvSpPr>
          <p:cNvPr id="109580" name="Rectangle 12">
            <a:extLst>
              <a:ext uri="{FF2B5EF4-FFF2-40B4-BE49-F238E27FC236}">
                <a16:creationId xmlns:a16="http://schemas.microsoft.com/office/drawing/2014/main" id="{5212BC13-EFBF-AB8C-F8C8-8BCBE124C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445125"/>
            <a:ext cx="90360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CN" sz="2800">
                <a:latin typeface="Arial" charset="0"/>
              </a:rPr>
              <a:t>80</a:t>
            </a:r>
            <a:r>
              <a:rPr lang="zh-CN" altLang="en-US" sz="2800">
                <a:latin typeface="Arial" charset="0"/>
              </a:rPr>
              <a:t>年代，</a:t>
            </a:r>
            <a:r>
              <a:rPr lang="en-US" altLang="zh-CN" sz="2800">
                <a:latin typeface="Arial" charset="0"/>
              </a:rPr>
              <a:t>Piegl</a:t>
            </a:r>
            <a:r>
              <a:rPr lang="zh-CN" altLang="en-US" sz="2800">
                <a:latin typeface="Arial" charset="0"/>
              </a:rPr>
              <a:t>和</a:t>
            </a:r>
            <a:r>
              <a:rPr lang="en-US" altLang="zh-CN" sz="2800">
                <a:latin typeface="Arial" charset="0"/>
              </a:rPr>
              <a:t>Tiller, NURBS</a:t>
            </a:r>
            <a:r>
              <a:rPr lang="zh-CN" altLang="en-US" sz="2800">
                <a:latin typeface="Arial" charset="0"/>
              </a:rPr>
              <a:t>方法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DEBFA9EB-F8B8-0634-63AD-AA3B2C99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13A64A9-2D1F-4F42-9BAF-C221654FAC8C}" type="slidenum">
              <a:rPr lang="en-US" altLang="zh-CN" smtClean="0">
                <a:effectLst/>
              </a:rPr>
              <a:pPr eaLnBrk="1" hangingPunct="1">
                <a:defRPr/>
              </a:pPr>
              <a:t>12</a:t>
            </a:fld>
            <a:endParaRPr lang="en-US" altLang="zh-CN">
              <a:effectLst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CC5EECCB-28A4-4526-BBE4-A1D95A3EF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7604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  <a:effectLst/>
              </a:rPr>
              <a:t>参数曲线基础（</a:t>
            </a:r>
            <a:r>
              <a:rPr lang="en-US" altLang="zh-CN" b="1">
                <a:solidFill>
                  <a:schemeClr val="tx1"/>
                </a:solidFill>
                <a:effectLst/>
              </a:rPr>
              <a:t>1/7</a:t>
            </a:r>
            <a:r>
              <a:rPr lang="zh-CN" altLang="en-US" b="1">
                <a:solidFill>
                  <a:schemeClr val="tx1"/>
                </a:solidFill>
                <a:effectLst/>
              </a:rPr>
              <a:t>）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8E35B6E-0B46-E6DC-555D-06C916D25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曲线的表示形式</a:t>
            </a:r>
          </a:p>
          <a:p>
            <a:pPr lvl="1" eaLnBrk="1" hangingPunct="1">
              <a:defRPr/>
            </a:pPr>
            <a:r>
              <a:rPr lang="zh-CN" altLang="en-US"/>
              <a:t>非参数表示</a:t>
            </a:r>
          </a:p>
          <a:p>
            <a:pPr lvl="2" eaLnBrk="1" hangingPunct="1">
              <a:defRPr/>
            </a:pPr>
            <a:r>
              <a:rPr lang="zh-CN" altLang="en-US"/>
              <a:t>显式表示</a:t>
            </a:r>
          </a:p>
          <a:p>
            <a:pPr lvl="2" eaLnBrk="1" hangingPunct="1">
              <a:defRPr/>
            </a:pPr>
            <a:endParaRPr lang="zh-CN" altLang="en-US"/>
          </a:p>
          <a:p>
            <a:pPr lvl="2" eaLnBrk="1" hangingPunct="1">
              <a:defRPr/>
            </a:pPr>
            <a:endParaRPr lang="zh-CN" altLang="en-US"/>
          </a:p>
          <a:p>
            <a:pPr lvl="2" eaLnBrk="1" hangingPunct="1">
              <a:defRPr/>
            </a:pPr>
            <a:endParaRPr lang="zh-CN" altLang="en-US"/>
          </a:p>
          <a:p>
            <a:pPr lvl="2" eaLnBrk="1" hangingPunct="1">
              <a:defRPr/>
            </a:pPr>
            <a:r>
              <a:rPr lang="zh-CN" altLang="en-US"/>
              <a:t>隐式表示</a:t>
            </a:r>
          </a:p>
          <a:p>
            <a:pPr lvl="2" eaLnBrk="1" hangingPunct="1">
              <a:defRPr/>
            </a:pPr>
            <a:endParaRPr lang="zh-CN" altLang="en-US"/>
          </a:p>
          <a:p>
            <a:pPr lvl="2" eaLnBrk="1" hangingPunct="1">
              <a:defRPr/>
            </a:pPr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altLang="zh-CN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CA76EF7-C9E4-1200-CDA8-51BD6E5E2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633473"/>
              </p:ext>
            </p:extLst>
          </p:nvPr>
        </p:nvGraphicFramePr>
        <p:xfrm>
          <a:off x="3779912" y="3090413"/>
          <a:ext cx="2088232" cy="1445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457200" progId="Equation.DSMT4">
                  <p:embed/>
                </p:oleObj>
              </mc:Choice>
              <mc:Fallback>
                <p:oleObj name="Equation" r:id="rId2" imgW="660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9912" y="3090413"/>
                        <a:ext cx="2088232" cy="1445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E78C6E1-CE4B-E057-B8A1-2B61F1A5E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528248"/>
              </p:ext>
            </p:extLst>
          </p:nvPr>
        </p:nvGraphicFramePr>
        <p:xfrm>
          <a:off x="3491880" y="4848064"/>
          <a:ext cx="2664296" cy="1332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457200" progId="Equation.DSMT4">
                  <p:embed/>
                </p:oleObj>
              </mc:Choice>
              <mc:Fallback>
                <p:oleObj name="Equation" r:id="rId4" imgW="91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1880" y="4848064"/>
                        <a:ext cx="2664296" cy="1332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0CBF7-07B1-AA61-C88F-FF5D3236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5DEC389-528A-4EEF-80B9-EFBB508A4878}" type="slidenum">
              <a:rPr lang="en-US" altLang="zh-CN" smtClean="0">
                <a:effectLst/>
              </a:rPr>
              <a:pPr eaLnBrk="1" hangingPunct="1">
                <a:defRPr/>
              </a:pPr>
              <a:t>13</a:t>
            </a:fld>
            <a:endParaRPr lang="en-US" altLang="zh-CN">
              <a:effectLst/>
            </a:endParaRPr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F7C3D74D-125F-44F6-7373-F5F7407A5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  <a:effectLst/>
              </a:rPr>
              <a:t>参数曲线基础（</a:t>
            </a:r>
            <a:r>
              <a:rPr lang="en-US" altLang="zh-CN" b="1">
                <a:solidFill>
                  <a:schemeClr val="tx1"/>
                </a:solidFill>
                <a:effectLst/>
              </a:rPr>
              <a:t>1/7</a:t>
            </a:r>
            <a:r>
              <a:rPr lang="zh-CN" altLang="en-US" b="1">
                <a:solidFill>
                  <a:schemeClr val="tx1"/>
                </a:solidFill>
                <a:effectLst/>
              </a:rPr>
              <a:t>）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0283E57E-570C-4CB1-8549-756950194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非参数表示形式方程（无论是显式还是隐式）存在下述问题 </a:t>
            </a:r>
          </a:p>
          <a:p>
            <a:pPr lvl="1" eaLnBrk="1" hangingPunct="1">
              <a:defRPr/>
            </a:pPr>
            <a:r>
              <a:rPr lang="zh-CN" altLang="en-US"/>
              <a:t>与坐标轴相关 </a:t>
            </a:r>
          </a:p>
          <a:p>
            <a:pPr lvl="1" eaLnBrk="1" hangingPunct="1">
              <a:defRPr/>
            </a:pPr>
            <a:r>
              <a:rPr lang="zh-CN" altLang="en-US"/>
              <a:t>会出现斜率为无穷大的情形（如垂线） </a:t>
            </a:r>
          </a:p>
          <a:p>
            <a:pPr lvl="1" eaLnBrk="1" hangingPunct="1">
              <a:defRPr/>
            </a:pPr>
            <a:r>
              <a:rPr lang="zh-CN" altLang="en-US"/>
              <a:t>对于非平面曲线、曲面，难以用常系数的非参数化函数表示 </a:t>
            </a:r>
          </a:p>
          <a:p>
            <a:pPr lvl="1" eaLnBrk="1" hangingPunct="1">
              <a:defRPr/>
            </a:pPr>
            <a:r>
              <a:rPr lang="zh-CN" altLang="en-US"/>
              <a:t>不便于计算机编程 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F70892D8-78D4-6F62-7341-1DAD8971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8D85F72-34AD-46BF-B593-D60B6CF63C3D}" type="slidenum">
              <a:rPr lang="en-US" altLang="zh-CN" smtClean="0">
                <a:effectLst/>
              </a:rPr>
              <a:pPr eaLnBrk="1" hangingPunct="1">
                <a:defRPr/>
              </a:pPr>
              <a:t>14</a:t>
            </a:fld>
            <a:endParaRPr lang="en-US" altLang="zh-CN">
              <a:effectLst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0C7F24CD-DB95-909F-3648-CC139DF8C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  <a:effectLst/>
              </a:rPr>
              <a:t>参数曲线基础（</a:t>
            </a:r>
            <a:r>
              <a:rPr lang="en-US" altLang="zh-CN" b="1">
                <a:solidFill>
                  <a:schemeClr val="tx1"/>
                </a:solidFill>
                <a:effectLst/>
              </a:rPr>
              <a:t>2/7</a:t>
            </a:r>
            <a:r>
              <a:rPr lang="zh-CN" altLang="en-US" b="1">
                <a:solidFill>
                  <a:schemeClr val="tx1"/>
                </a:solidFill>
                <a:effectLst/>
              </a:rPr>
              <a:t>）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191FB7C-0EC0-79AE-B869-D1D6636CB8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zh-CN" altLang="en-US" sz="2400"/>
              <a:t>参数表示</a:t>
            </a:r>
          </a:p>
          <a:p>
            <a:pPr lvl="1" eaLnBrk="1" hangingPunct="1">
              <a:defRPr/>
            </a:pPr>
            <a:endParaRPr lang="zh-CN" altLang="en-US" sz="2400"/>
          </a:p>
          <a:p>
            <a:pPr lvl="1" eaLnBrk="1" hangingPunct="1">
              <a:defRPr/>
            </a:pPr>
            <a:endParaRPr lang="zh-CN" altLang="en-US" sz="2400"/>
          </a:p>
          <a:p>
            <a:pPr lvl="2" eaLnBrk="1" hangingPunct="1">
              <a:defRPr/>
            </a:pPr>
            <a:endParaRPr lang="zh-CN" altLang="en-US" sz="2000"/>
          </a:p>
          <a:p>
            <a:pPr lvl="2" eaLnBrk="1" hangingPunct="1">
              <a:defRPr/>
            </a:pPr>
            <a:endParaRPr lang="zh-CN" altLang="en-US" sz="2000"/>
          </a:p>
          <a:p>
            <a:pPr lvl="2" eaLnBrk="1" hangingPunct="1">
              <a:defRPr/>
            </a:pPr>
            <a:endParaRPr lang="zh-CN" altLang="en-US" sz="2000"/>
          </a:p>
          <a:p>
            <a:pPr lvl="2" eaLnBrk="1" hangingPunct="1">
              <a:defRPr/>
            </a:pPr>
            <a:endParaRPr lang="zh-CN" altLang="en-US" sz="2000"/>
          </a:p>
          <a:p>
            <a:pPr lvl="2" eaLnBrk="1" hangingPunct="1">
              <a:defRPr/>
            </a:pPr>
            <a:endParaRPr lang="zh-CN" altLang="en-US" sz="2000"/>
          </a:p>
          <a:p>
            <a:pPr lvl="2" eaLnBrk="1" hangingPunct="1">
              <a:defRPr/>
            </a:pPr>
            <a:r>
              <a:rPr lang="zh-CN" altLang="en-US" sz="2000"/>
              <a:t>参数的含义</a:t>
            </a:r>
          </a:p>
          <a:p>
            <a:pPr lvl="3" eaLnBrk="1" hangingPunct="1">
              <a:defRPr/>
            </a:pPr>
            <a:r>
              <a:rPr lang="zh-CN" altLang="en-US" sz="1800"/>
              <a:t>时间，距离，角度，比例等等</a:t>
            </a:r>
          </a:p>
          <a:p>
            <a:pPr lvl="3" eaLnBrk="1" hangingPunct="1">
              <a:defRPr/>
            </a:pPr>
            <a:r>
              <a:rPr lang="zh-CN" altLang="en-US" sz="1800"/>
              <a:t>规范参数区间</a:t>
            </a:r>
            <a:r>
              <a:rPr lang="en-US" altLang="zh-CN" sz="1800"/>
              <a:t>[0</a:t>
            </a:r>
            <a:r>
              <a:rPr lang="zh-CN" altLang="en-US" sz="1800"/>
              <a:t>，</a:t>
            </a:r>
            <a:r>
              <a:rPr lang="en-US" altLang="zh-CN" sz="1800"/>
              <a:t>1]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7516D2B-E713-18E4-D59E-6D47ADCE2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920857"/>
              </p:ext>
            </p:extLst>
          </p:nvPr>
        </p:nvGraphicFramePr>
        <p:xfrm>
          <a:off x="3217320" y="2117582"/>
          <a:ext cx="2556959" cy="13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711000" progId="Equation.DSMT4">
                  <p:embed/>
                </p:oleObj>
              </mc:Choice>
              <mc:Fallback>
                <p:oleObj name="Equation" r:id="rId2" imgW="13334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17320" y="2117582"/>
                        <a:ext cx="2556959" cy="136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76DA1C5-3EA0-A253-2C95-9718153290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67973"/>
              </p:ext>
            </p:extLst>
          </p:nvPr>
        </p:nvGraphicFramePr>
        <p:xfrm>
          <a:off x="2778153" y="3784600"/>
          <a:ext cx="358769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480" imgH="215640" progId="Equation.DSMT4">
                  <p:embed/>
                </p:oleObj>
              </mc:Choice>
              <mc:Fallback>
                <p:oleObj name="Equation" r:id="rId4" imgW="1536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8153" y="3784600"/>
                        <a:ext cx="358769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338CD41F-CD15-642E-4DAD-5B716826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DC9CD11-E7D6-49E0-A756-61FC492716CB}" type="slidenum">
              <a:rPr lang="en-US" altLang="zh-CN" smtClean="0"/>
              <a:pPr eaLnBrk="1" hangingPunct="1">
                <a:defRPr/>
              </a:pPr>
              <a:t>15</a:t>
            </a:fld>
            <a:endParaRPr lang="en-US" altLang="zh-C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94DB2CD-AEFC-D84A-8761-EA5141614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参数曲线基础（</a:t>
            </a:r>
            <a:r>
              <a:rPr lang="en-US" altLang="zh-CN" b="1" dirty="0">
                <a:solidFill>
                  <a:schemeClr val="tx1"/>
                </a:solidFill>
                <a:effectLst/>
              </a:rPr>
              <a:t>3/7</a:t>
            </a:r>
            <a:r>
              <a:rPr lang="zh-CN" altLang="en-US" b="1" dirty="0">
                <a:solidFill>
                  <a:schemeClr val="tx1"/>
                </a:solidFill>
                <a:effectLst/>
              </a:rPr>
              <a:t>）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6C70FB3-9EE0-1C7C-15E2-2BE1F8BBA5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00213"/>
            <a:ext cx="5122863" cy="11811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参数矢量表示形式</a:t>
            </a:r>
          </a:p>
          <a:p>
            <a:pPr lvl="1" eaLnBrk="1" hangingPunct="1">
              <a:defRPr/>
            </a:pP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例子：直线段的参数表示</a:t>
            </a:r>
          </a:p>
        </p:txBody>
      </p:sp>
      <p:pic>
        <p:nvPicPr>
          <p:cNvPr id="18438" name="Picture 5" descr="10P1">
            <a:extLst>
              <a:ext uri="{FF2B5EF4-FFF2-40B4-BE49-F238E27FC236}">
                <a16:creationId xmlns:a16="http://schemas.microsoft.com/office/drawing/2014/main" id="{818B8DB6-1EC0-659B-29EF-57339A9E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933825"/>
            <a:ext cx="2667000" cy="1960563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8" name="Rectangle 8">
            <a:extLst>
              <a:ext uri="{FF2B5EF4-FFF2-40B4-BE49-F238E27FC236}">
                <a16:creationId xmlns:a16="http://schemas.microsoft.com/office/drawing/2014/main" id="{210ABFAB-ECD4-2522-668A-742D2061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73513"/>
            <a:ext cx="54816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参数表示与隐式表示的相互转换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966B1B9-903C-8C4E-20FC-CCB7E4112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387053"/>
              </p:ext>
            </p:extLst>
          </p:nvPr>
        </p:nvGraphicFramePr>
        <p:xfrm>
          <a:off x="974611" y="3039513"/>
          <a:ext cx="8005594" cy="52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14520" imgH="215640" progId="Equation.DSMT4">
                  <p:embed/>
                </p:oleObj>
              </mc:Choice>
              <mc:Fallback>
                <p:oleObj name="Equation" r:id="rId3" imgW="3314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4611" y="3039513"/>
                        <a:ext cx="8005594" cy="52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6">
            <a:extLst>
              <a:ext uri="{FF2B5EF4-FFF2-40B4-BE49-F238E27FC236}">
                <a16:creationId xmlns:a16="http://schemas.microsoft.com/office/drawing/2014/main" id="{103B74F7-0388-983B-AA0D-627CF40542E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哈工大计算机学院 苏小红</a:t>
            </a:r>
          </a:p>
        </p:txBody>
      </p:sp>
      <p:sp>
        <p:nvSpPr>
          <p:cNvPr id="16" name="灯片编号占位符 7">
            <a:extLst>
              <a:ext uri="{FF2B5EF4-FFF2-40B4-BE49-F238E27FC236}">
                <a16:creationId xmlns:a16="http://schemas.microsoft.com/office/drawing/2014/main" id="{53C19405-3B4A-6303-D143-1E293A3D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0BD47DB-7A70-410D-ABA7-B2B524AD35BA}" type="slidenum">
              <a:rPr lang="en-US" altLang="zh-CN" smtClean="0">
                <a:effectLst/>
              </a:rPr>
              <a:pPr eaLnBrk="1" hangingPunct="1">
                <a:defRPr/>
              </a:pPr>
              <a:t>16</a:t>
            </a:fld>
            <a:endParaRPr lang="en-US" altLang="zh-CN">
              <a:effectLst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25AA08E-E151-6C3D-6949-EF1C1B1F8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  <a:effectLst/>
              </a:rPr>
              <a:t>参数曲线基础（</a:t>
            </a:r>
            <a:r>
              <a:rPr lang="en-US" altLang="zh-CN" b="1">
                <a:solidFill>
                  <a:schemeClr val="tx1"/>
                </a:solidFill>
                <a:effectLst/>
              </a:rPr>
              <a:t>4/7</a:t>
            </a:r>
            <a:r>
              <a:rPr lang="zh-CN" altLang="en-US" b="1">
                <a:solidFill>
                  <a:schemeClr val="tx1"/>
                </a:solidFill>
                <a:effectLst/>
              </a:rPr>
              <a:t>）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69DD1DA-BC8D-ED40-F03F-085688A6AC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341438"/>
            <a:ext cx="7570788" cy="12525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切矢量</a:t>
            </a:r>
          </a:p>
          <a:p>
            <a:pPr lvl="1" eaLnBrk="1" hangingPunct="1">
              <a:defRPr/>
            </a:pPr>
            <a:r>
              <a:rPr lang="zh-CN" altLang="en-US" b="1"/>
              <a:t>坐标变量关于参数的变化率</a:t>
            </a:r>
          </a:p>
          <a:p>
            <a:pPr eaLnBrk="1" hangingPunct="1">
              <a:defRPr/>
            </a:pPr>
            <a:endParaRPr lang="en-US" altLang="zh-CN" sz="2800" b="1"/>
          </a:p>
        </p:txBody>
      </p:sp>
      <p:pic>
        <p:nvPicPr>
          <p:cNvPr id="19462" name="Picture 13" descr="10P4">
            <a:extLst>
              <a:ext uri="{FF2B5EF4-FFF2-40B4-BE49-F238E27FC236}">
                <a16:creationId xmlns:a16="http://schemas.microsoft.com/office/drawing/2014/main" id="{43670872-B2F3-DE14-16AB-088D5031B70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lum contras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3175" y="2781300"/>
            <a:ext cx="2790825" cy="2009775"/>
          </a:xfr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0" name="Rectangle 8">
            <a:extLst>
              <a:ext uri="{FF2B5EF4-FFF2-40B4-BE49-F238E27FC236}">
                <a16:creationId xmlns:a16="http://schemas.microsoft.com/office/drawing/2014/main" id="{B882907A-568A-BCC6-7EA0-F06244C79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2420938"/>
            <a:ext cx="78486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b="1">
                <a:latin typeface="Arial" charset="0"/>
              </a:rPr>
              <a:t>主法矢量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b="1">
                <a:latin typeface="Arial" charset="0"/>
              </a:rPr>
              <a:t>主法矢量与切矢量垂直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b="1">
                <a:latin typeface="Arial" charset="0"/>
              </a:rPr>
              <a:t>副法矢量</a:t>
            </a:r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8A65A313-E7B8-A4E9-AE43-5C8E88AA3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124325"/>
            <a:ext cx="7772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b="1">
                <a:latin typeface="Arial" charset="0"/>
              </a:rPr>
              <a:t>曲率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b="1">
                <a:latin typeface="Arial" charset="0"/>
              </a:rPr>
              <a:t>曲线的弯曲程度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b="1">
                <a:latin typeface="Arial" charset="0"/>
              </a:rPr>
              <a:t>曲率半径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b="1">
                <a:latin typeface="Arial" charset="0"/>
              </a:rPr>
              <a:t>曲率的倒数</a:t>
            </a:r>
          </a:p>
        </p:txBody>
      </p:sp>
      <p:pic>
        <p:nvPicPr>
          <p:cNvPr id="19469" name="Picture 19">
            <a:extLst>
              <a:ext uri="{FF2B5EF4-FFF2-40B4-BE49-F238E27FC236}">
                <a16:creationId xmlns:a16="http://schemas.microsoft.com/office/drawing/2014/main" id="{589C6CD3-E49A-2E95-F918-CA361B1E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4932363"/>
            <a:ext cx="2808287" cy="188118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21">
            <a:extLst>
              <a:ext uri="{FF2B5EF4-FFF2-40B4-BE49-F238E27FC236}">
                <a16:creationId xmlns:a16="http://schemas.microsoft.com/office/drawing/2014/main" id="{57CD2D5A-FC15-D306-5A58-856B7718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76700"/>
            <a:ext cx="2371725" cy="2733675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1" name="Picture 22" descr="CG_Gif_3_002">
            <a:extLst>
              <a:ext uri="{FF2B5EF4-FFF2-40B4-BE49-F238E27FC236}">
                <a16:creationId xmlns:a16="http://schemas.microsoft.com/office/drawing/2014/main" id="{6B63DCE1-F2F4-B023-1A98-47738FF08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147763"/>
            <a:ext cx="2124075" cy="13446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30CE3CC-F73A-B62F-CBF8-0B59289349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506191"/>
              </p:ext>
            </p:extLst>
          </p:nvPr>
        </p:nvGraphicFramePr>
        <p:xfrm>
          <a:off x="2140043" y="1366838"/>
          <a:ext cx="25112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215640" progId="Equation.DSMT4">
                  <p:embed/>
                </p:oleObj>
              </mc:Choice>
              <mc:Fallback>
                <p:oleObj name="Equation" r:id="rId6" imgW="1054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40043" y="1366838"/>
                        <a:ext cx="251123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C71A3F8-899B-A351-F01B-2FEF1C1CA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931182"/>
              </p:ext>
            </p:extLst>
          </p:nvPr>
        </p:nvGraphicFramePr>
        <p:xfrm>
          <a:off x="2375893" y="2471738"/>
          <a:ext cx="748109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203040" progId="Equation.DSMT4">
                  <p:embed/>
                </p:oleObj>
              </mc:Choice>
              <mc:Fallback>
                <p:oleObj name="Equation" r:id="rId8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75893" y="2471738"/>
                        <a:ext cx="748109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D929EA5-9D30-5E2D-FDD4-BD6EC096C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924940"/>
              </p:ext>
            </p:extLst>
          </p:nvPr>
        </p:nvGraphicFramePr>
        <p:xfrm>
          <a:off x="2375893" y="3606987"/>
          <a:ext cx="1461162" cy="41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79280" imgH="304560" progId="Equation.DSMT4">
                  <p:embed/>
                </p:oleObj>
              </mc:Choice>
              <mc:Fallback>
                <p:oleObj name="Equation" r:id="rId10" imgW="10792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75893" y="3606987"/>
                        <a:ext cx="1461162" cy="41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B6C2123-1897-F71F-0951-5093330B9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895267"/>
              </p:ext>
            </p:extLst>
          </p:nvPr>
        </p:nvGraphicFramePr>
        <p:xfrm>
          <a:off x="5274502" y="1317625"/>
          <a:ext cx="133242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440" imgH="711000" progId="Equation.DSMT4">
                  <p:embed/>
                </p:oleObj>
              </mc:Choice>
              <mc:Fallback>
                <p:oleObj name="Equation" r:id="rId12" imgW="9014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74502" y="1317625"/>
                        <a:ext cx="1332423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1CDF1071-F41F-C054-AC49-EC1B3A3A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FC3D532-4D8E-44E6-B557-F3FF75BE9881}" type="slidenum">
              <a:rPr lang="en-US" altLang="zh-CN" smtClean="0">
                <a:effectLst/>
              </a:rPr>
              <a:pPr eaLnBrk="1" hangingPunct="1">
                <a:defRPr/>
              </a:pPr>
              <a:t>17</a:t>
            </a:fld>
            <a:endParaRPr lang="en-US" altLang="zh-CN">
              <a:effectLst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211F864F-068B-174B-856B-55FE2A7EB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430213"/>
            <a:ext cx="7489825" cy="758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  <a:effectLst/>
              </a:rPr>
              <a:t>参数曲线基础（</a:t>
            </a:r>
            <a:r>
              <a:rPr lang="en-US" altLang="zh-CN" b="1">
                <a:solidFill>
                  <a:schemeClr val="tx1"/>
                </a:solidFill>
                <a:effectLst/>
              </a:rPr>
              <a:t>5/7</a:t>
            </a:r>
            <a:r>
              <a:rPr lang="zh-CN" altLang="en-US" b="1">
                <a:solidFill>
                  <a:schemeClr val="tx1"/>
                </a:solidFill>
                <a:effectLst/>
              </a:rPr>
              <a:t>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6F2A6F4-FC74-D15E-3AB9-20D0BA0B8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参数连续性</a:t>
            </a:r>
          </a:p>
          <a:p>
            <a:pPr lvl="1" eaLnBrk="1" hangingPunct="1">
              <a:defRPr/>
            </a:pPr>
            <a:r>
              <a:rPr lang="zh-CN" altLang="en-US" b="1" dirty="0"/>
              <a:t>传统的、严格的连续性</a:t>
            </a:r>
          </a:p>
          <a:p>
            <a:pPr lvl="1" eaLnBrk="1" hangingPunct="1">
              <a:defRPr/>
            </a:pPr>
            <a:r>
              <a:rPr lang="zh-CN" altLang="en-US" b="1" dirty="0"/>
              <a:t>称曲线</a:t>
            </a:r>
            <a:r>
              <a:rPr lang="en-US" altLang="zh-CN" b="1" dirty="0"/>
              <a:t>P = P(t)</a:t>
            </a:r>
            <a:r>
              <a:rPr lang="zh-CN" altLang="en-US" b="1" dirty="0"/>
              <a:t>在        处</a:t>
            </a:r>
            <a:r>
              <a:rPr lang="en-US" altLang="zh-CN" b="1" dirty="0"/>
              <a:t>n</a:t>
            </a:r>
            <a:r>
              <a:rPr lang="zh-CN" altLang="en-US" b="1" dirty="0"/>
              <a:t>阶参数连续，如果它在   处</a:t>
            </a:r>
            <a:r>
              <a:rPr lang="en-US" altLang="zh-CN" b="1" dirty="0"/>
              <a:t>n</a:t>
            </a:r>
            <a:r>
              <a:rPr lang="zh-CN" altLang="en-US" b="1" dirty="0"/>
              <a:t>阶左右导数存在，并且满足</a:t>
            </a:r>
          </a:p>
          <a:p>
            <a:pPr lvl="1" eaLnBrk="1" hangingPunct="1">
              <a:defRPr/>
            </a:pPr>
            <a:endParaRPr lang="zh-CN" altLang="en-US" b="1" dirty="0"/>
          </a:p>
          <a:p>
            <a:pPr lvl="1" eaLnBrk="1" hangingPunct="1">
              <a:defRPr/>
            </a:pPr>
            <a:endParaRPr lang="zh-CN" altLang="en-US" b="1" dirty="0"/>
          </a:p>
          <a:p>
            <a:pPr lvl="1" eaLnBrk="1" hangingPunct="1">
              <a:defRPr/>
            </a:pPr>
            <a:endParaRPr lang="zh-CN" altLang="en-US" b="1" dirty="0"/>
          </a:p>
          <a:p>
            <a:pPr lvl="1" eaLnBrk="1" hangingPunct="1">
              <a:defRPr/>
            </a:pPr>
            <a:r>
              <a:rPr lang="zh-CN" altLang="en-US" b="1" dirty="0"/>
              <a:t>记号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1BAF210-8177-3623-51D0-FADAE4C6F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86117"/>
              </p:ext>
            </p:extLst>
          </p:nvPr>
        </p:nvGraphicFramePr>
        <p:xfrm>
          <a:off x="3995936" y="2625649"/>
          <a:ext cx="697806" cy="483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228600" progId="Equation.DSMT4">
                  <p:embed/>
                </p:oleObj>
              </mc:Choice>
              <mc:Fallback>
                <p:oleObj name="Equation" r:id="rId2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5936" y="2625649"/>
                        <a:ext cx="697806" cy="483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2076F41-35F2-6F47-C0EF-9A029587F8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449185"/>
              </p:ext>
            </p:extLst>
          </p:nvPr>
        </p:nvGraphicFramePr>
        <p:xfrm>
          <a:off x="2654007" y="3905729"/>
          <a:ext cx="4404200" cy="785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419040" progId="Equation.DSMT4">
                  <p:embed/>
                </p:oleObj>
              </mc:Choice>
              <mc:Fallback>
                <p:oleObj name="Equation" r:id="rId4" imgW="2349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4007" y="3905729"/>
                        <a:ext cx="4404200" cy="785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C95285E-5DC2-9CD9-661B-6FDAFE2BD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484576"/>
              </p:ext>
            </p:extLst>
          </p:nvPr>
        </p:nvGraphicFramePr>
        <p:xfrm>
          <a:off x="2315118" y="3108745"/>
          <a:ext cx="268315" cy="43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228600" progId="Equation.DSMT4">
                  <p:embed/>
                </p:oleObj>
              </mc:Choice>
              <mc:Fallback>
                <p:oleObj name="Equation" r:id="rId6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5118" y="3108745"/>
                        <a:ext cx="268315" cy="439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A943FF9-252F-5CA1-F5B3-9F7318D53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991709"/>
              </p:ext>
            </p:extLst>
          </p:nvPr>
        </p:nvGraphicFramePr>
        <p:xfrm>
          <a:off x="2341885" y="5128940"/>
          <a:ext cx="483096" cy="483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203040" progId="Equation.DSMT4">
                  <p:embed/>
                </p:oleObj>
              </mc:Choice>
              <mc:Fallback>
                <p:oleObj name="Equation" r:id="rId8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41885" y="5128940"/>
                        <a:ext cx="483096" cy="483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3C6E37CC-2FFF-FAC9-0B12-4C189B1E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2907004-8CA5-4A7B-AACC-9CB47D5AC81B}" type="slidenum">
              <a:rPr lang="en-US" altLang="zh-CN" smtClean="0">
                <a:effectLst/>
              </a:rPr>
              <a:pPr eaLnBrk="1" hangingPunct="1">
                <a:defRPr/>
              </a:pPr>
              <a:t>18</a:t>
            </a:fld>
            <a:endParaRPr lang="en-US" altLang="zh-CN">
              <a:effectLst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58784E9-B969-41DC-499A-DE167ABA7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12725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  <a:effectLst/>
              </a:rPr>
              <a:t>参数曲线基础（</a:t>
            </a:r>
            <a:r>
              <a:rPr lang="en-US" altLang="zh-CN" b="1">
                <a:solidFill>
                  <a:schemeClr val="tx1"/>
                </a:solidFill>
                <a:effectLst/>
              </a:rPr>
              <a:t>6/7</a:t>
            </a:r>
            <a:r>
              <a:rPr lang="zh-CN" altLang="en-US" b="1">
                <a:solidFill>
                  <a:schemeClr val="tx1"/>
                </a:solidFill>
                <a:effectLst/>
              </a:rPr>
              <a:t>）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F7D3CFF-5711-C4BF-5CC2-039927C06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0925"/>
            <a:ext cx="8135937" cy="5546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/>
              <a:t>几何连续性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/>
              <a:t>直观的、易于交互控制的连续性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/>
              <a:t>不包括与参数有关的那些信息，如切矢模长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/>
              <a:t>0</a:t>
            </a:r>
            <a:r>
              <a:rPr lang="zh-CN" altLang="en-US" b="1" dirty="0"/>
              <a:t>阶几何连续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 dirty="0"/>
              <a:t>称曲线</a:t>
            </a:r>
            <a:r>
              <a:rPr lang="en-US" altLang="zh-CN" b="1" dirty="0"/>
              <a:t>P=P(t)</a:t>
            </a:r>
            <a:r>
              <a:rPr lang="zh-CN" altLang="en-US" b="1" dirty="0"/>
              <a:t>在         处</a:t>
            </a:r>
            <a:r>
              <a:rPr lang="en-US" altLang="zh-CN" b="1" dirty="0"/>
              <a:t>0</a:t>
            </a:r>
            <a:r>
              <a:rPr lang="zh-CN" altLang="en-US" b="1" dirty="0"/>
              <a:t>阶几何连续，如果它在   处位置连续，即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zh-CN" altLang="en-US" b="1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 dirty="0"/>
              <a:t>记为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/>
              <a:t>1</a:t>
            </a:r>
            <a:r>
              <a:rPr lang="zh-CN" altLang="en-US" b="1" dirty="0"/>
              <a:t>阶几何连续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 dirty="0"/>
              <a:t>称曲线</a:t>
            </a:r>
            <a:r>
              <a:rPr lang="en-US" altLang="zh-CN" b="1" dirty="0"/>
              <a:t>P=P(t)</a:t>
            </a:r>
            <a:r>
              <a:rPr lang="zh-CN" altLang="en-US" b="1" dirty="0"/>
              <a:t>在         处</a:t>
            </a:r>
            <a:r>
              <a:rPr lang="en-US" altLang="zh-CN" b="1" dirty="0"/>
              <a:t>1</a:t>
            </a:r>
            <a:r>
              <a:rPr lang="zh-CN" altLang="en-US" b="1" dirty="0"/>
              <a:t>阶几何连续，如果它在该   处           </a:t>
            </a:r>
            <a:r>
              <a:rPr lang="en-US" altLang="zh-CN" b="1" dirty="0"/>
              <a:t>,</a:t>
            </a:r>
            <a:r>
              <a:rPr lang="zh-CN" altLang="en-US" b="1" dirty="0"/>
              <a:t>并且切矢量方向连续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zh-CN" altLang="en-US" b="1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 dirty="0"/>
              <a:t>记为</a:t>
            </a:r>
          </a:p>
        </p:txBody>
      </p:sp>
      <p:graphicFrame>
        <p:nvGraphicFramePr>
          <p:cNvPr id="21511" name="Object 5">
            <a:extLst>
              <a:ext uri="{FF2B5EF4-FFF2-40B4-BE49-F238E27FC236}">
                <a16:creationId xmlns:a16="http://schemas.microsoft.com/office/drawing/2014/main" id="{04A17583-F1F8-1533-6B22-1C5C78CAA0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460557"/>
              </p:ext>
            </p:extLst>
          </p:nvPr>
        </p:nvGraphicFramePr>
        <p:xfrm>
          <a:off x="8153400" y="2955925"/>
          <a:ext cx="2619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3486" imgH="218925" progId="Equation.3">
                  <p:embed/>
                </p:oleObj>
              </mc:Choice>
              <mc:Fallback>
                <p:oleObj name="公式" r:id="rId3" imgW="133486" imgH="2189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955925"/>
                        <a:ext cx="2619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6D46DD0-CC80-4D36-E12A-2BD26D5C5E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512958"/>
              </p:ext>
            </p:extLst>
          </p:nvPr>
        </p:nvGraphicFramePr>
        <p:xfrm>
          <a:off x="3698728" y="2939256"/>
          <a:ext cx="621419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0120" imgH="228600" progId="Equation.DSMT4">
                  <p:embed/>
                </p:oleObj>
              </mc:Choice>
              <mc:Fallback>
                <p:oleObj name="Equation" r:id="rId5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8728" y="2939256"/>
                        <a:ext cx="621419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E78DE37-8A02-C56A-96C9-CA5AD9C86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665021"/>
              </p:ext>
            </p:extLst>
          </p:nvPr>
        </p:nvGraphicFramePr>
        <p:xfrm>
          <a:off x="3635896" y="3429000"/>
          <a:ext cx="2676849" cy="69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27000" imgH="241200" progId="Equation.DSMT4">
                  <p:embed/>
                </p:oleObj>
              </mc:Choice>
              <mc:Fallback>
                <p:oleObj name="Equation" r:id="rId7" imgW="92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896" y="3429000"/>
                        <a:ext cx="2676849" cy="696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A0895E1-EE16-1631-22B3-D1CA26D93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51228"/>
              </p:ext>
            </p:extLst>
          </p:nvPr>
        </p:nvGraphicFramePr>
        <p:xfrm>
          <a:off x="2379051" y="4125714"/>
          <a:ext cx="518790" cy="33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7160" imgH="203040" progId="Equation.DSMT4">
                  <p:embed/>
                </p:oleObj>
              </mc:Choice>
              <mc:Fallback>
                <p:oleObj name="Equation" r:id="rId9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79051" y="4125714"/>
                        <a:ext cx="518790" cy="332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EA84E5-140D-97A0-E6AA-FF0D1F5A5E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685504"/>
              </p:ext>
            </p:extLst>
          </p:nvPr>
        </p:nvGraphicFramePr>
        <p:xfrm>
          <a:off x="3730104" y="4938212"/>
          <a:ext cx="622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21766" imgH="429855" progId="Equation.DSMT4">
                  <p:embed/>
                </p:oleObj>
              </mc:Choice>
              <mc:Fallback>
                <p:oleObj name="Equation" r:id="rId11" imgW="621766" imgH="4298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30104" y="4938212"/>
                        <a:ext cx="622300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4D4077A-FF87-28A7-D34F-2D50E18E74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084527"/>
              </p:ext>
            </p:extLst>
          </p:nvPr>
        </p:nvGraphicFramePr>
        <p:xfrm>
          <a:off x="2127434" y="5312588"/>
          <a:ext cx="67220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7160" imgH="203040" progId="Equation.DSMT4">
                  <p:embed/>
                </p:oleObj>
              </mc:Choice>
              <mc:Fallback>
                <p:oleObj name="Equation" r:id="rId13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27434" y="5312588"/>
                        <a:ext cx="672208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EC7BA6A-E9CF-1498-2F02-3205036E7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751183"/>
              </p:ext>
            </p:extLst>
          </p:nvPr>
        </p:nvGraphicFramePr>
        <p:xfrm>
          <a:off x="2127434" y="5650012"/>
          <a:ext cx="6000895" cy="581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89040" imgH="241200" progId="Equation.DSMT4">
                  <p:embed/>
                </p:oleObj>
              </mc:Choice>
              <mc:Fallback>
                <p:oleObj name="Equation" r:id="rId15" imgW="2489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27434" y="5650012"/>
                        <a:ext cx="6000895" cy="581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6993D2C-D2DD-20A5-136E-E76CEA0B3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993430"/>
              </p:ext>
            </p:extLst>
          </p:nvPr>
        </p:nvGraphicFramePr>
        <p:xfrm>
          <a:off x="2379191" y="6145516"/>
          <a:ext cx="671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72170" imgH="429855" progId="Equation.DSMT4">
                  <p:embed/>
                </p:oleObj>
              </mc:Choice>
              <mc:Fallback>
                <p:oleObj name="Equation" r:id="rId17" imgW="672170" imgH="4298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79191" y="6145516"/>
                        <a:ext cx="671513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2898CBE0-CA1E-EAF6-16B2-56EBE24A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0B85077-EC5F-4A6A-BF99-9B6D1A5D8852}" type="slidenum">
              <a:rPr lang="en-US" altLang="zh-CN" smtClean="0">
                <a:effectLst/>
              </a:rPr>
              <a:pPr eaLnBrk="1" hangingPunct="1">
                <a:defRPr/>
              </a:pPr>
              <a:t>19</a:t>
            </a:fld>
            <a:endParaRPr lang="en-US" altLang="zh-CN">
              <a:effectLst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B2EF4A5-E2FB-E220-3AF5-C73129B40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06413"/>
            <a:ext cx="8229600" cy="6080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  <a:effectLst/>
              </a:rPr>
              <a:t>参数曲线基础（</a:t>
            </a:r>
            <a:r>
              <a:rPr lang="en-US" altLang="zh-CN" b="1">
                <a:solidFill>
                  <a:schemeClr val="tx1"/>
                </a:solidFill>
                <a:effectLst/>
              </a:rPr>
              <a:t>7/7</a:t>
            </a:r>
            <a:r>
              <a:rPr lang="zh-CN" altLang="en-US" b="1">
                <a:solidFill>
                  <a:schemeClr val="tx1"/>
                </a:solidFill>
                <a:effectLst/>
              </a:rPr>
              <a:t>）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9119C27-3B34-56C0-2806-3D4DCCC38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52600"/>
            <a:ext cx="8424862" cy="43434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CN" b="1" dirty="0"/>
              <a:t>2</a:t>
            </a:r>
            <a:r>
              <a:rPr lang="zh-CN" altLang="en-US" b="1" dirty="0"/>
              <a:t>阶几何连续</a:t>
            </a:r>
          </a:p>
          <a:p>
            <a:pPr lvl="2" eaLnBrk="1" hangingPunct="1">
              <a:defRPr/>
            </a:pPr>
            <a:r>
              <a:rPr lang="zh-CN" altLang="en-US" b="1" dirty="0"/>
              <a:t>称曲线</a:t>
            </a:r>
            <a:r>
              <a:rPr lang="en-US" altLang="zh-CN" b="1" dirty="0"/>
              <a:t>P=P(t)</a:t>
            </a:r>
            <a:r>
              <a:rPr lang="zh-CN" altLang="en-US" b="1" dirty="0"/>
              <a:t>在        处</a:t>
            </a:r>
            <a:r>
              <a:rPr lang="en-US" altLang="zh-CN" b="1" dirty="0"/>
              <a:t>2</a:t>
            </a:r>
            <a:r>
              <a:rPr lang="zh-CN" altLang="en-US" b="1" dirty="0"/>
              <a:t>阶几何连续，如果它在   处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zh-CN" altLang="en-US" b="1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）位置和切线方向连续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zh-CN" altLang="en-US" b="1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）副法矢量方向连续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zh-CN" altLang="en-US" b="1" dirty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）曲率连续</a:t>
            </a:r>
          </a:p>
          <a:p>
            <a:pPr lvl="1" eaLnBrk="1" hangingPunct="1">
              <a:defRPr/>
            </a:pPr>
            <a:endParaRPr lang="en-US" altLang="zh-CN" b="1" dirty="0"/>
          </a:p>
        </p:txBody>
      </p:sp>
      <p:sp>
        <p:nvSpPr>
          <p:cNvPr id="13323" name="Freeform 11">
            <a:extLst>
              <a:ext uri="{FF2B5EF4-FFF2-40B4-BE49-F238E27FC236}">
                <a16:creationId xmlns:a16="http://schemas.microsoft.com/office/drawing/2014/main" id="{91AA831E-8013-FCD5-5C6C-DA1107C9894B}"/>
              </a:ext>
            </a:extLst>
          </p:cNvPr>
          <p:cNvSpPr>
            <a:spLocks/>
          </p:cNvSpPr>
          <p:nvPr/>
        </p:nvSpPr>
        <p:spPr bwMode="auto">
          <a:xfrm>
            <a:off x="2124075" y="5230813"/>
            <a:ext cx="4679950" cy="1006475"/>
          </a:xfrm>
          <a:custGeom>
            <a:avLst/>
            <a:gdLst>
              <a:gd name="T0" fmla="*/ 0 w 2948"/>
              <a:gd name="T1" fmla="*/ 1141629988 h 634"/>
              <a:gd name="T2" fmla="*/ 342741250 w 2948"/>
              <a:gd name="T3" fmla="*/ 569555313 h 634"/>
              <a:gd name="T4" fmla="*/ 1370965000 w 2948"/>
              <a:gd name="T5" fmla="*/ 113406238 h 634"/>
              <a:gd name="T6" fmla="*/ 2147483646 w 2948"/>
              <a:gd name="T7" fmla="*/ 113406238 h 634"/>
              <a:gd name="T8" fmla="*/ 2147483646 w 2948"/>
              <a:gd name="T9" fmla="*/ 798890325 h 634"/>
              <a:gd name="T10" fmla="*/ 2147483646 w 2948"/>
              <a:gd name="T11" fmla="*/ 1484372825 h 634"/>
              <a:gd name="T12" fmla="*/ 2147483646 w 2948"/>
              <a:gd name="T13" fmla="*/ 1484372825 h 634"/>
              <a:gd name="T14" fmla="*/ 2147483646 w 2948"/>
              <a:gd name="T15" fmla="*/ 1141629988 h 634"/>
              <a:gd name="T16" fmla="*/ 2147483646 w 2948"/>
              <a:gd name="T17" fmla="*/ 685482500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48"/>
              <a:gd name="T28" fmla="*/ 0 h 634"/>
              <a:gd name="T29" fmla="*/ 2948 w 2948"/>
              <a:gd name="T30" fmla="*/ 634 h 63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48" h="634">
                <a:moveTo>
                  <a:pt x="0" y="453"/>
                </a:moveTo>
                <a:cubicBezTo>
                  <a:pt x="22" y="373"/>
                  <a:pt x="45" y="294"/>
                  <a:pt x="136" y="226"/>
                </a:cubicBezTo>
                <a:cubicBezTo>
                  <a:pt x="227" y="158"/>
                  <a:pt x="393" y="75"/>
                  <a:pt x="544" y="45"/>
                </a:cubicBezTo>
                <a:cubicBezTo>
                  <a:pt x="695" y="15"/>
                  <a:pt x="892" y="0"/>
                  <a:pt x="1043" y="45"/>
                </a:cubicBezTo>
                <a:cubicBezTo>
                  <a:pt x="1194" y="90"/>
                  <a:pt x="1315" y="226"/>
                  <a:pt x="1451" y="317"/>
                </a:cubicBezTo>
                <a:cubicBezTo>
                  <a:pt x="1587" y="408"/>
                  <a:pt x="1709" y="544"/>
                  <a:pt x="1860" y="589"/>
                </a:cubicBezTo>
                <a:cubicBezTo>
                  <a:pt x="2011" y="634"/>
                  <a:pt x="2216" y="612"/>
                  <a:pt x="2359" y="589"/>
                </a:cubicBezTo>
                <a:cubicBezTo>
                  <a:pt x="2502" y="566"/>
                  <a:pt x="2623" y="506"/>
                  <a:pt x="2721" y="453"/>
                </a:cubicBezTo>
                <a:cubicBezTo>
                  <a:pt x="2819" y="400"/>
                  <a:pt x="2910" y="302"/>
                  <a:pt x="2948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065F8FC-78EF-87A7-0C2C-208DB17C5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919936"/>
              </p:ext>
            </p:extLst>
          </p:nvPr>
        </p:nvGraphicFramePr>
        <p:xfrm>
          <a:off x="3659014" y="2286000"/>
          <a:ext cx="655812" cy="45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228600" progId="Equation.DSMT4">
                  <p:embed/>
                </p:oleObj>
              </mc:Choice>
              <mc:Fallback>
                <p:oleObj name="Equation" r:id="rId2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59014" y="2286000"/>
                        <a:ext cx="655812" cy="454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2E4F5D9-1D0E-23B9-C1CA-E8CDBBCFF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207852"/>
              </p:ext>
            </p:extLst>
          </p:nvPr>
        </p:nvGraphicFramePr>
        <p:xfrm>
          <a:off x="7740352" y="2200995"/>
          <a:ext cx="285750" cy="46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0352" y="2200995"/>
                        <a:ext cx="285750" cy="467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A04771A-8987-0B19-BB60-BEF1CE0C2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543800"/>
              </p:ext>
            </p:extLst>
          </p:nvPr>
        </p:nvGraphicFramePr>
        <p:xfrm>
          <a:off x="4932040" y="3029978"/>
          <a:ext cx="543125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203040" progId="Equation.DSMT4">
                  <p:embed/>
                </p:oleObj>
              </mc:Choice>
              <mc:Fallback>
                <p:oleObj name="Equation" r:id="rId6" imgW="29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2040" y="3029978"/>
                        <a:ext cx="543125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19C97DE-D9C4-180E-926E-62BB4E7FC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462226"/>
              </p:ext>
            </p:extLst>
          </p:nvPr>
        </p:nvGraphicFramePr>
        <p:xfrm>
          <a:off x="4607719" y="3796416"/>
          <a:ext cx="1601032" cy="45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0680" imgH="241200" progId="Equation.DSMT4">
                  <p:embed/>
                </p:oleObj>
              </mc:Choice>
              <mc:Fallback>
                <p:oleObj name="Equation" r:id="rId8" imgW="850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07719" y="3796416"/>
                        <a:ext cx="1601032" cy="454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4C69D9C-B86A-243A-B94F-D78B71BF4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951267"/>
              </p:ext>
            </p:extLst>
          </p:nvPr>
        </p:nvGraphicFramePr>
        <p:xfrm>
          <a:off x="3659015" y="4395116"/>
          <a:ext cx="2137121" cy="63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520" imgH="241200" progId="Equation.DSMT4">
                  <p:embed/>
                </p:oleObj>
              </mc:Choice>
              <mc:Fallback>
                <p:oleObj name="Equation" r:id="rId10" imgW="812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59015" y="4395116"/>
                        <a:ext cx="2137121" cy="634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33D52-9F30-2865-1D3F-0392B133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65240F1-9D54-43BC-8E35-A865F0F09373}" type="slidenum">
              <a:rPr lang="en-US" altLang="zh-CN" smtClean="0"/>
              <a:pPr eaLnBrk="1" hangingPunct="1">
                <a:defRPr/>
              </a:pPr>
              <a:t>2</a:t>
            </a:fld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D4B9004-DFF8-8924-D2D7-F8AD0EF79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概述</a:t>
            </a:r>
          </a:p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参数曲线基础</a:t>
            </a:r>
          </a:p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参数多项式曲线</a:t>
            </a:r>
          </a:p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三次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Hermite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曲线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Bezier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曲线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样条曲线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D10D83E-A57B-3FFD-FB1A-5C5775000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4937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zh-CN" altLang="en-US" sz="44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第四章 曲线与曲面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23672-CAA1-31CD-993C-0675515B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B8CEBFA-E628-43F8-BDB4-2B096C06D861}" type="slidenum">
              <a:rPr lang="en-US" altLang="zh-CN" smtClean="0"/>
              <a:pPr eaLnBrk="1" hangingPunct="1">
                <a:defRPr/>
              </a:pPr>
              <a:t>20</a:t>
            </a:fld>
            <a:endParaRPr lang="en-US" altLang="zh-CN"/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8D430236-8D6B-25D3-0559-A98021B49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参数曲线基础（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7/7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</a:rPr>
              <a:t>）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EAA412B8-AAD8-CAAF-5D6E-D2F15D215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 dirty="0"/>
              <a:t>曲线光顺性准则</a:t>
            </a:r>
          </a:p>
          <a:p>
            <a:pPr eaLnBrk="1" hangingPunct="1">
              <a:defRPr/>
            </a:pPr>
            <a:r>
              <a:rPr lang="zh-CN" altLang="en-US" sz="2800" b="1" dirty="0"/>
              <a:t>光顺性</a:t>
            </a:r>
            <a:r>
              <a:rPr lang="en-US" altLang="zh-CN" sz="2800" b="1" dirty="0"/>
              <a:t>——fairness</a:t>
            </a:r>
          </a:p>
          <a:p>
            <a:pPr lvl="1" eaLnBrk="1" hangingPunct="1">
              <a:defRPr/>
            </a:pPr>
            <a:r>
              <a:rPr lang="en-US" altLang="zh-CN" sz="2400" b="1" dirty="0"/>
              <a:t>CAGD</a:t>
            </a:r>
            <a:r>
              <a:rPr lang="zh-CN" altLang="en-US" sz="2400" b="1" dirty="0"/>
              <a:t>中的一个重要概念</a:t>
            </a:r>
          </a:p>
          <a:p>
            <a:pPr eaLnBrk="1" hangingPunct="1">
              <a:defRPr/>
            </a:pPr>
            <a:r>
              <a:rPr lang="zh-CN" altLang="en-US" sz="2800" b="1" dirty="0"/>
              <a:t>判据或准则</a:t>
            </a:r>
          </a:p>
          <a:p>
            <a:pPr lvl="1" eaLnBrk="1" hangingPunct="1">
              <a:defRPr/>
            </a:pPr>
            <a:r>
              <a:rPr lang="zh-CN" altLang="en-US" sz="2400" b="1" dirty="0"/>
              <a:t>二阶几何连续</a:t>
            </a:r>
          </a:p>
          <a:p>
            <a:pPr lvl="2" eaLnBrk="1" hangingPunct="1">
              <a:defRPr/>
            </a:pPr>
            <a:r>
              <a:rPr lang="zh-CN" altLang="en-US" sz="2000" b="1" dirty="0"/>
              <a:t>二阶参数连续并不一定能保证切线方向和曲率连续</a:t>
            </a:r>
          </a:p>
          <a:p>
            <a:pPr lvl="2" eaLnBrk="1" hangingPunct="1">
              <a:defRPr/>
            </a:pPr>
            <a:r>
              <a:rPr lang="zh-CN" altLang="en-US" sz="2000" b="1" dirty="0"/>
              <a:t>切线方向和曲率连续也不一定必须二阶参数连续</a:t>
            </a:r>
          </a:p>
          <a:p>
            <a:pPr lvl="1" eaLnBrk="1" hangingPunct="1">
              <a:defRPr/>
            </a:pPr>
            <a:r>
              <a:rPr lang="zh-CN" altLang="en-US" sz="2400" b="1" dirty="0"/>
              <a:t>不存在奇异点与多余拐点</a:t>
            </a:r>
          </a:p>
          <a:p>
            <a:pPr lvl="1" eaLnBrk="1" hangingPunct="1">
              <a:defRPr/>
            </a:pPr>
            <a:r>
              <a:rPr lang="zh-CN" altLang="en-US" sz="2400" b="1" dirty="0"/>
              <a:t>曲率变化较小</a:t>
            </a:r>
          </a:p>
          <a:p>
            <a:pPr lvl="1" eaLnBrk="1" hangingPunct="1">
              <a:defRPr/>
            </a:pPr>
            <a:r>
              <a:rPr lang="zh-CN" altLang="en-US" sz="2400" b="1" dirty="0"/>
              <a:t>应变能较小（绝对曲率较小）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88120-BD07-C331-26DC-D46963A3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BD41A0A-A96F-4A69-ACA9-F5628A58C560}" type="slidenum">
              <a:rPr lang="en-US" altLang="zh-CN" smtClean="0"/>
              <a:pPr eaLnBrk="1" hangingPunct="1">
                <a:defRPr/>
              </a:pPr>
              <a:t>21</a:t>
            </a:fld>
            <a:endParaRPr lang="en-US" altLang="zh-CN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9A59DA5A-F1F0-9042-A9EA-A4B9903B0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chemeClr val="tx1"/>
                </a:solidFill>
              </a:rPr>
              <a:t>曲线曲面拟合方法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1EA6F206-335A-711A-191E-4CEEBE615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81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已知条件的表示方法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>
                <a:effectLst/>
              </a:rPr>
              <a:t>一系列有序的离散数据点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>
                <a:effectLst/>
              </a:rPr>
              <a:t>型值点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>
                <a:effectLst/>
              </a:rPr>
              <a:t>控制点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>
                <a:effectLst/>
              </a:rPr>
              <a:t>边界条件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>
                <a:effectLst/>
              </a:rPr>
              <a:t>连续性要求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E918816-2379-413E-F317-BBA71F20E93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哈工大计算机学院 苏小红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9DF16A6-E799-2CA0-7425-E32AF127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C8A6029-CD91-4B4F-BE64-BA9214D1D43F}" type="slidenum">
              <a:rPr lang="en-US" altLang="zh-CN" smtClean="0">
                <a:effectLst/>
              </a:rPr>
              <a:pPr eaLnBrk="1" hangingPunct="1">
                <a:defRPr/>
              </a:pPr>
              <a:t>22</a:t>
            </a:fld>
            <a:endParaRPr lang="en-US" altLang="zh-CN">
              <a:effectLst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D9FD7808-DA2E-681A-2FF8-076B9ACF1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chemeClr val="tx1"/>
                </a:solidFill>
                <a:effectLst/>
              </a:rPr>
              <a:t>曲线曲面拟合方法</a:t>
            </a:r>
          </a:p>
        </p:txBody>
      </p:sp>
      <p:sp>
        <p:nvSpPr>
          <p:cNvPr id="164868" name="Rectangle 4">
            <a:extLst>
              <a:ext uri="{FF2B5EF4-FFF2-40B4-BE49-F238E27FC236}">
                <a16:creationId xmlns:a16="http://schemas.microsoft.com/office/drawing/2014/main" id="{59EF042A-CEC4-B6BF-749A-6FF58D2C1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57338"/>
            <a:ext cx="8675687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b="1">
                <a:latin typeface="Arial" charset="0"/>
              </a:rPr>
              <a:t>生成方法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b="1">
                <a:latin typeface="Arial" charset="0"/>
              </a:rPr>
              <a:t>插值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400" b="1">
                <a:latin typeface="Arial" charset="0"/>
              </a:rPr>
              <a:t>点点通过型值点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400" b="1">
                <a:latin typeface="Arial" charset="0"/>
              </a:rPr>
              <a:t>插值算法：线性插值、抛物样条插值、</a:t>
            </a:r>
            <a:r>
              <a:rPr lang="en-US" altLang="zh-CN" sz="2400" b="1">
                <a:latin typeface="Arial" charset="0"/>
              </a:rPr>
              <a:t>Hermite</a:t>
            </a:r>
            <a:r>
              <a:rPr lang="zh-CN" altLang="en-US" sz="2400" b="1">
                <a:latin typeface="Arial" charset="0"/>
              </a:rPr>
              <a:t>插值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b="1">
                <a:latin typeface="Arial" charset="0"/>
              </a:rPr>
              <a:t>逼近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400" b="1">
                <a:latin typeface="Arial" charset="0"/>
              </a:rPr>
              <a:t>提供的是存在误差的实验数据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000" b="1">
                <a:latin typeface="Arial" charset="0"/>
              </a:rPr>
              <a:t>最小二乘法、回归分析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400" b="1">
                <a:latin typeface="Arial" charset="0"/>
              </a:rPr>
              <a:t>提供的是构造曲线的轮廓线用的控制点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CN" sz="2000" b="1">
                <a:latin typeface="Arial" charset="0"/>
              </a:rPr>
              <a:t>Bezier</a:t>
            </a:r>
            <a:r>
              <a:rPr lang="zh-CN" altLang="en-US" sz="2000" b="1">
                <a:latin typeface="Arial" charset="0"/>
              </a:rPr>
              <a:t>曲线、</a:t>
            </a:r>
            <a:r>
              <a:rPr lang="en-US" altLang="zh-CN" sz="2000" b="1">
                <a:latin typeface="Arial" charset="0"/>
              </a:rPr>
              <a:t>B</a:t>
            </a:r>
            <a:r>
              <a:rPr lang="zh-CN" altLang="en-US" sz="2000" b="1">
                <a:latin typeface="Arial" charset="0"/>
              </a:rPr>
              <a:t>样条曲线等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b="1">
                <a:latin typeface="Arial" charset="0"/>
              </a:rPr>
              <a:t>拟合</a:t>
            </a:r>
          </a:p>
        </p:txBody>
      </p:sp>
      <p:pic>
        <p:nvPicPr>
          <p:cNvPr id="25606" name="Picture 6">
            <a:extLst>
              <a:ext uri="{FF2B5EF4-FFF2-40B4-BE49-F238E27FC236}">
                <a16:creationId xmlns:a16="http://schemas.microsoft.com/office/drawing/2014/main" id="{68FAC1F2-1179-9790-CF2F-0068CCA2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484313"/>
            <a:ext cx="1809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>
            <a:extLst>
              <a:ext uri="{FF2B5EF4-FFF2-40B4-BE49-F238E27FC236}">
                <a16:creationId xmlns:a16="http://schemas.microsoft.com/office/drawing/2014/main" id="{26FDC9CC-E63E-DF99-B391-AFBEB0F9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3644900"/>
            <a:ext cx="19907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8">
            <a:extLst>
              <a:ext uri="{FF2B5EF4-FFF2-40B4-BE49-F238E27FC236}">
                <a16:creationId xmlns:a16="http://schemas.microsoft.com/office/drawing/2014/main" id="{0EE60DCC-A0CE-2ECC-DEBC-AD5F90077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46813"/>
            <a:ext cx="84248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443F3-6372-CEF5-E07F-9BBD4DED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D970CF7-F8AF-49B9-A380-4ACCDB5CD3D8}" type="slidenum">
              <a:rPr lang="en-US" altLang="zh-CN" smtClean="0">
                <a:effectLst/>
              </a:rPr>
              <a:pPr eaLnBrk="1" hangingPunct="1">
                <a:defRPr/>
              </a:pPr>
              <a:t>23</a:t>
            </a:fld>
            <a:endParaRPr lang="en-US" altLang="zh-CN">
              <a:effectLst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D3C8DF-18A6-66B8-BE83-614E92565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  <a:effectLst/>
              </a:rPr>
              <a:t>第四章 曲线与曲面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B76C2185-C86A-5521-2C80-50DED064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628775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dirty="0">
                <a:latin typeface="Arial" charset="0"/>
              </a:rPr>
              <a:t>概述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dirty="0">
                <a:latin typeface="Arial" charset="0"/>
              </a:rPr>
              <a:t>参数曲线基础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b="1" dirty="0">
                <a:latin typeface="Arial" charset="0"/>
              </a:rPr>
              <a:t>参数多项式曲线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dirty="0">
                <a:latin typeface="Arial" charset="0"/>
              </a:rPr>
              <a:t>三次</a:t>
            </a:r>
            <a:r>
              <a:rPr lang="en-US" altLang="zh-CN" sz="3200" dirty="0">
                <a:latin typeface="Arial" charset="0"/>
              </a:rPr>
              <a:t>Hermite</a:t>
            </a:r>
            <a:r>
              <a:rPr lang="zh-CN" altLang="en-US" sz="3200" dirty="0">
                <a:latin typeface="Arial" charset="0"/>
              </a:rPr>
              <a:t>曲线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CN" sz="3200" dirty="0">
                <a:latin typeface="Arial" charset="0"/>
              </a:rPr>
              <a:t>Bezier</a:t>
            </a:r>
            <a:r>
              <a:rPr lang="zh-CN" altLang="en-US" sz="3200" dirty="0">
                <a:latin typeface="Arial" charset="0"/>
              </a:rPr>
              <a:t>曲线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CN" sz="3200" dirty="0">
                <a:latin typeface="Arial" charset="0"/>
              </a:rPr>
              <a:t>B</a:t>
            </a:r>
            <a:r>
              <a:rPr lang="zh-CN" altLang="en-US" sz="3200" dirty="0">
                <a:latin typeface="Arial" charset="0"/>
              </a:rPr>
              <a:t>样条曲线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BB09C8A-B300-ECFA-8AC1-A16F153C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3A2D998-7A6B-4EAD-8CE2-B2BBDA85306B}" type="slidenum">
              <a:rPr lang="en-US" altLang="zh-CN" smtClean="0"/>
              <a:pPr eaLnBrk="1" hangingPunct="1">
                <a:defRPr/>
              </a:pPr>
              <a:t>24</a:t>
            </a:fld>
            <a:endParaRPr lang="en-US" altLang="zh-C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E97514FC-CCC5-30CD-61DC-7AD4728EB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4975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</a:rPr>
              <a:t>参数多项式曲线（</a:t>
            </a:r>
            <a:r>
              <a:rPr lang="en-US" altLang="zh-CN" b="1">
                <a:solidFill>
                  <a:schemeClr val="tx1"/>
                </a:solidFill>
              </a:rPr>
              <a:t>1/5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48CC088-EE15-9CAC-F69B-CEA2EFBD8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35088"/>
            <a:ext cx="7772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为什么采用参数多项式曲线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表示最简单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理论和应用最成熟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定义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--n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次多项式曲线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9B221CA-2006-3ED6-32AF-F99A6BDEE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32078"/>
              </p:ext>
            </p:extLst>
          </p:nvPr>
        </p:nvGraphicFramePr>
        <p:xfrm>
          <a:off x="1835696" y="4005064"/>
          <a:ext cx="6040145" cy="179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736560" progId="Equation.DSMT4">
                  <p:embed/>
                </p:oleObj>
              </mc:Choice>
              <mc:Fallback>
                <p:oleObj name="Equation" r:id="rId2" imgW="24764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5696" y="4005064"/>
                        <a:ext cx="6040145" cy="1796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F0EF3E6B-0EB5-5385-A013-00AEE2E8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A19C734-39A7-42E3-9612-25D92CA2D5F5}" type="slidenum">
              <a:rPr lang="en-US" altLang="zh-CN" smtClean="0"/>
              <a:pPr eaLnBrk="1" hangingPunct="1">
                <a:defRPr/>
              </a:pPr>
              <a:t>25</a:t>
            </a:fld>
            <a:endParaRPr lang="en-US" altLang="zh-CN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2D566E9-749C-60D2-901C-406F19925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28625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</a:rPr>
              <a:t>参数多项式曲线（</a:t>
            </a:r>
            <a:r>
              <a:rPr lang="en-US" altLang="zh-CN" b="1">
                <a:solidFill>
                  <a:schemeClr val="tx1"/>
                </a:solidFill>
              </a:rPr>
              <a:t>2/5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C25CDA9-337A-8AA8-D44A-3025689CE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8207375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矢量表示形式</a:t>
            </a: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加权和形式</a:t>
            </a: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缺点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没有明显的几何意义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与曲线的关系不明确，导致曲线的形状控制困难</a:t>
            </a:r>
          </a:p>
        </p:txBody>
      </p:sp>
      <p:graphicFrame>
        <p:nvGraphicFramePr>
          <p:cNvPr id="28678" name="Object 4">
            <a:extLst>
              <a:ext uri="{FF2B5EF4-FFF2-40B4-BE49-F238E27FC236}">
                <a16:creationId xmlns:a16="http://schemas.microsoft.com/office/drawing/2014/main" id="{ACC13AC8-2551-9408-E28E-E3070E2F2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69511"/>
              </p:ext>
            </p:extLst>
          </p:nvPr>
        </p:nvGraphicFramePr>
        <p:xfrm>
          <a:off x="1546225" y="1806575"/>
          <a:ext cx="637222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5720" imgH="914400" progId="Equation.DSMT4">
                  <p:embed/>
                </p:oleObj>
              </mc:Choice>
              <mc:Fallback>
                <p:oleObj name="Equation" r:id="rId2" imgW="355572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1806575"/>
                        <a:ext cx="6372225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5">
            <a:extLst>
              <a:ext uri="{FF2B5EF4-FFF2-40B4-BE49-F238E27FC236}">
                <a16:creationId xmlns:a16="http://schemas.microsoft.com/office/drawing/2014/main" id="{B1E890D4-51CA-ADEA-9EA8-126D26B1D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77241"/>
              </p:ext>
            </p:extLst>
          </p:nvPr>
        </p:nvGraphicFramePr>
        <p:xfrm>
          <a:off x="1187450" y="3648075"/>
          <a:ext cx="702468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24000" imgH="914400" progId="Equation.DSMT4">
                  <p:embed/>
                </p:oleObj>
              </mc:Choice>
              <mc:Fallback>
                <p:oleObj name="Equation" r:id="rId4" imgW="39240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8075"/>
                        <a:ext cx="7024688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6">
            <a:extLst>
              <a:ext uri="{FF2B5EF4-FFF2-40B4-BE49-F238E27FC236}">
                <a16:creationId xmlns:a16="http://schemas.microsoft.com/office/drawing/2014/main" id="{F09EA88C-F0D4-3D8F-36D6-53452518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880104"/>
              </p:ext>
            </p:extLst>
          </p:nvPr>
        </p:nvGraphicFramePr>
        <p:xfrm>
          <a:off x="1820863" y="5894388"/>
          <a:ext cx="2889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5894388"/>
                        <a:ext cx="2889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7">
            <a:extLst>
              <a:ext uri="{FF2B5EF4-FFF2-40B4-BE49-F238E27FC236}">
                <a16:creationId xmlns:a16="http://schemas.microsoft.com/office/drawing/2014/main" id="{8EC53BC7-A686-9632-DF06-33C1B15104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540766"/>
              </p:ext>
            </p:extLst>
          </p:nvPr>
        </p:nvGraphicFramePr>
        <p:xfrm>
          <a:off x="1820863" y="5437188"/>
          <a:ext cx="2889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5437188"/>
                        <a:ext cx="2889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AutoShape 8">
            <a:extLst>
              <a:ext uri="{FF2B5EF4-FFF2-40B4-BE49-F238E27FC236}">
                <a16:creationId xmlns:a16="http://schemas.microsoft.com/office/drawing/2014/main" id="{987CA223-898C-E1FF-5A35-0D7FD55A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3068638"/>
            <a:ext cx="1223963" cy="647700"/>
          </a:xfrm>
          <a:prstGeom prst="wedgeRectCallout">
            <a:avLst>
              <a:gd name="adj1" fmla="val -57394"/>
              <a:gd name="adj2" fmla="val 92894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/>
              <a:t>代数系数矩阵形式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D334EDDE-2AB4-B6F8-7BE5-E6E4D69A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A4885F2-B926-41F4-81F9-0CD4518731CD}" type="slidenum">
              <a:rPr lang="en-US" altLang="zh-CN" smtClean="0"/>
              <a:pPr eaLnBrk="1" hangingPunct="1">
                <a:defRPr/>
              </a:pPr>
              <a:t>26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F825B9D-00E9-E87E-D263-16188E288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28625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</a:rPr>
              <a:t>参数多项式曲线（</a:t>
            </a:r>
            <a:r>
              <a:rPr lang="en-US" altLang="zh-CN" b="1">
                <a:solidFill>
                  <a:schemeClr val="tx1"/>
                </a:solidFill>
              </a:rPr>
              <a:t>3/5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872FB60-3839-59B0-B344-9432F3F17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矩阵表示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矩阵分解</a:t>
            </a: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几何矩阵</a:t>
            </a: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控制顶点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基矩阵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</a:p>
          <a:p>
            <a:pPr lvl="2"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确定了一组基函数</a:t>
            </a:r>
          </a:p>
        </p:txBody>
      </p:sp>
      <p:graphicFrame>
        <p:nvGraphicFramePr>
          <p:cNvPr id="29702" name="Object 4">
            <a:extLst>
              <a:ext uri="{FF2B5EF4-FFF2-40B4-BE49-F238E27FC236}">
                <a16:creationId xmlns:a16="http://schemas.microsoft.com/office/drawing/2014/main" id="{26E2E340-2913-D9DC-B2C5-D18AB7995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390132"/>
              </p:ext>
            </p:extLst>
          </p:nvPr>
        </p:nvGraphicFramePr>
        <p:xfrm>
          <a:off x="1468438" y="2414588"/>
          <a:ext cx="12398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177480" progId="Equation.DSMT4">
                  <p:embed/>
                </p:oleObj>
              </mc:Choice>
              <mc:Fallback>
                <p:oleObj name="Equation" r:id="rId2" imgW="68580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414588"/>
                        <a:ext cx="1239837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5">
            <a:extLst>
              <a:ext uri="{FF2B5EF4-FFF2-40B4-BE49-F238E27FC236}">
                <a16:creationId xmlns:a16="http://schemas.microsoft.com/office/drawing/2014/main" id="{BB81862F-37E1-07D4-654D-180E306D3A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152315"/>
              </p:ext>
            </p:extLst>
          </p:nvPr>
        </p:nvGraphicFramePr>
        <p:xfrm>
          <a:off x="1389063" y="2835275"/>
          <a:ext cx="46513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3160" imgH="215640" progId="Equation.DSMT4">
                  <p:embed/>
                </p:oleObj>
              </mc:Choice>
              <mc:Fallback>
                <p:oleObj name="Equation" r:id="rId4" imgW="260316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2835275"/>
                        <a:ext cx="46513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8">
            <a:extLst>
              <a:ext uri="{FF2B5EF4-FFF2-40B4-BE49-F238E27FC236}">
                <a16:creationId xmlns:a16="http://schemas.microsoft.com/office/drawing/2014/main" id="{1FA2AB7C-616C-7C6C-B1B9-E7DECA09A8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042600"/>
              </p:ext>
            </p:extLst>
          </p:nvPr>
        </p:nvGraphicFramePr>
        <p:xfrm>
          <a:off x="6311900" y="2795588"/>
          <a:ext cx="1427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320" imgH="203040" progId="Equation.DSMT4">
                  <p:embed/>
                </p:oleObj>
              </mc:Choice>
              <mc:Fallback>
                <p:oleObj name="Equation" r:id="rId6" imgW="78732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2795588"/>
                        <a:ext cx="142716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AutoShape 20">
            <a:extLst>
              <a:ext uri="{FF2B5EF4-FFF2-40B4-BE49-F238E27FC236}">
                <a16:creationId xmlns:a16="http://schemas.microsoft.com/office/drawing/2014/main" id="{A2D7C1E2-E0AB-5B7F-0E57-F8C5E28D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916113"/>
            <a:ext cx="2354263" cy="647700"/>
          </a:xfrm>
          <a:prstGeom prst="wedgeRectCallout">
            <a:avLst>
              <a:gd name="adj1" fmla="val -65019"/>
              <a:gd name="adj2" fmla="val 90685"/>
            </a:avLst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/>
              <a:t>几何系数矩阵或边界条件矩阵形式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1706358-F7C5-AE6B-2A7E-AB310DDAB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459099"/>
              </p:ext>
            </p:extLst>
          </p:nvPr>
        </p:nvGraphicFramePr>
        <p:xfrm>
          <a:off x="1907704" y="5449093"/>
          <a:ext cx="69947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164880" progId="Equation.DSMT4">
                  <p:embed/>
                </p:oleObj>
              </mc:Choice>
              <mc:Fallback>
                <p:oleObj name="Equation" r:id="rId8" imgW="4060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7704" y="5449093"/>
                        <a:ext cx="699478" cy="2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F93F18F-BEA2-ADDE-A5DF-0B262F21F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21418"/>
              </p:ext>
            </p:extLst>
          </p:nvPr>
        </p:nvGraphicFramePr>
        <p:xfrm>
          <a:off x="2521426" y="3814763"/>
          <a:ext cx="365950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34960" imgH="253800" progId="Equation.DSMT4">
                  <p:embed/>
                </p:oleObj>
              </mc:Choice>
              <mc:Fallback>
                <p:oleObj name="Equation" r:id="rId10" imgW="1434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21426" y="3814763"/>
                        <a:ext cx="365950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1D0A7CD-EBDC-3192-393E-AADCA6E4A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208311"/>
              </p:ext>
            </p:extLst>
          </p:nvPr>
        </p:nvGraphicFramePr>
        <p:xfrm>
          <a:off x="2915816" y="4389239"/>
          <a:ext cx="520700" cy="66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15816" y="4389239"/>
                        <a:ext cx="520700" cy="669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276DBB5F-0D72-B170-C615-619105CC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B65E133-BE21-405F-A81C-98696468384E}" type="slidenum">
              <a:rPr lang="en-US" altLang="zh-CN" smtClean="0"/>
              <a:pPr eaLnBrk="1" hangingPunct="1">
                <a:defRPr/>
              </a:pPr>
              <a:t>27</a:t>
            </a:fld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E2D1806-D020-4994-F23E-70F5C8E38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04813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</a:rPr>
              <a:t>参数多项式曲线（</a:t>
            </a:r>
            <a:r>
              <a:rPr lang="en-US" altLang="zh-CN" b="1">
                <a:solidFill>
                  <a:schemeClr val="tx1"/>
                </a:solidFill>
              </a:rPr>
              <a:t>4/5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4D03506-2B40-9274-0CE6-A446B98D8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35088"/>
            <a:ext cx="7772400" cy="5334000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例子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—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直线段的矩阵表示</a:t>
            </a:r>
          </a:p>
        </p:txBody>
      </p:sp>
      <p:grpSp>
        <p:nvGrpSpPr>
          <p:cNvPr id="30727" name="Group 9">
            <a:extLst>
              <a:ext uri="{FF2B5EF4-FFF2-40B4-BE49-F238E27FC236}">
                <a16:creationId xmlns:a16="http://schemas.microsoft.com/office/drawing/2014/main" id="{124EEA19-8934-828F-8E21-894D71023E78}"/>
              </a:ext>
            </a:extLst>
          </p:cNvPr>
          <p:cNvGrpSpPr>
            <a:grpSpLocks/>
          </p:cNvGrpSpPr>
          <p:nvPr/>
        </p:nvGrpSpPr>
        <p:grpSpPr bwMode="auto">
          <a:xfrm>
            <a:off x="2276475" y="3938588"/>
            <a:ext cx="4962525" cy="2362200"/>
            <a:chOff x="1334" y="2042"/>
            <a:chExt cx="3126" cy="1488"/>
          </a:xfrm>
        </p:grpSpPr>
        <p:sp>
          <p:nvSpPr>
            <p:cNvPr id="30730" name="Line 5">
              <a:extLst>
                <a:ext uri="{FF2B5EF4-FFF2-40B4-BE49-F238E27FC236}">
                  <a16:creationId xmlns:a16="http://schemas.microsoft.com/office/drawing/2014/main" id="{D145C241-8302-A5E7-7A33-9994A111F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160"/>
              <a:ext cx="240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Text Box 6">
              <a:extLst>
                <a:ext uri="{FF2B5EF4-FFF2-40B4-BE49-F238E27FC236}">
                  <a16:creationId xmlns:a16="http://schemas.microsoft.com/office/drawing/2014/main" id="{EBAAE3E4-1987-CC4B-30FC-4D3F5E543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3242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732" name="Text Box 7">
              <a:extLst>
                <a:ext uri="{FF2B5EF4-FFF2-40B4-BE49-F238E27FC236}">
                  <a16:creationId xmlns:a16="http://schemas.microsoft.com/office/drawing/2014/main" id="{E99E084D-34CC-B2DA-ECC8-8F8B61C09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784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33" name="Text Box 8">
              <a:extLst>
                <a:ext uri="{FF2B5EF4-FFF2-40B4-BE49-F238E27FC236}">
                  <a16:creationId xmlns:a16="http://schemas.microsoft.com/office/drawing/2014/main" id="{98AC1CBA-EC34-4CE6-6C0B-982FDFD40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2042"/>
              <a:ext cx="5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+P</a:t>
              </a:r>
              <a:r>
                <a:rPr kumimoji="1" lang="en-US" altLang="zh-CN" sz="12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8442" name="AutoShape 10">
            <a:extLst>
              <a:ext uri="{FF2B5EF4-FFF2-40B4-BE49-F238E27FC236}">
                <a16:creationId xmlns:a16="http://schemas.microsoft.com/office/drawing/2014/main" id="{6A02068A-6EFF-9174-B4CB-BCFDEC3AD366}"/>
              </a:ext>
            </a:extLst>
          </p:cNvPr>
          <p:cNvSpPr>
            <a:spLocks/>
          </p:cNvSpPr>
          <p:nvPr/>
        </p:nvSpPr>
        <p:spPr bwMode="auto">
          <a:xfrm>
            <a:off x="701675" y="4970463"/>
            <a:ext cx="1422400" cy="403225"/>
          </a:xfrm>
          <a:prstGeom prst="borderCallout2">
            <a:avLst>
              <a:gd name="adj1" fmla="val 28347"/>
              <a:gd name="adj2" fmla="val 105356"/>
              <a:gd name="adj3" fmla="val 28347"/>
              <a:gd name="adj4" fmla="val 122657"/>
              <a:gd name="adj5" fmla="val -311023"/>
              <a:gd name="adj6" fmla="val 1405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几何矩阵</a:t>
            </a:r>
            <a:r>
              <a:rPr lang="en-US" altLang="zh-CN" sz="1800"/>
              <a:t>G</a:t>
            </a:r>
          </a:p>
        </p:txBody>
      </p:sp>
      <p:sp>
        <p:nvSpPr>
          <p:cNvPr id="18443" name="AutoShape 11">
            <a:extLst>
              <a:ext uri="{FF2B5EF4-FFF2-40B4-BE49-F238E27FC236}">
                <a16:creationId xmlns:a16="http://schemas.microsoft.com/office/drawing/2014/main" id="{5337EAD7-23EF-C7B7-02AD-E3C6BA999A31}"/>
              </a:ext>
            </a:extLst>
          </p:cNvPr>
          <p:cNvSpPr>
            <a:spLocks/>
          </p:cNvSpPr>
          <p:nvPr/>
        </p:nvSpPr>
        <p:spPr bwMode="auto">
          <a:xfrm>
            <a:off x="6376988" y="5475288"/>
            <a:ext cx="1363662" cy="401637"/>
          </a:xfrm>
          <a:prstGeom prst="borderCallout2">
            <a:avLst>
              <a:gd name="adj1" fmla="val 28458"/>
              <a:gd name="adj2" fmla="val -5588"/>
              <a:gd name="adj3" fmla="val 28458"/>
              <a:gd name="adj4" fmla="val -54833"/>
              <a:gd name="adj5" fmla="val -330042"/>
              <a:gd name="adj6" fmla="val -1059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基矩阵</a:t>
            </a:r>
            <a:r>
              <a:rPr lang="en-US" altLang="zh-CN" sz="1800"/>
              <a:t>MT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767B355-0EDD-AAB4-90B2-3A72A79C6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48738"/>
              </p:ext>
            </p:extLst>
          </p:nvPr>
        </p:nvGraphicFramePr>
        <p:xfrm>
          <a:off x="2012001" y="2054926"/>
          <a:ext cx="4980297" cy="157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711000" progId="Equation.DSMT4">
                  <p:embed/>
                </p:oleObj>
              </mc:Choice>
              <mc:Fallback>
                <p:oleObj name="Equation" r:id="rId2" imgW="22478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2001" y="2054926"/>
                        <a:ext cx="4980297" cy="157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animBg="1"/>
      <p:bldP spid="184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ACE8E21B-62EE-C0D5-0D62-F9067B5F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B66EB09-74EC-4302-B1A8-30D3770FA5E9}" type="slidenum">
              <a:rPr lang="en-US" altLang="zh-CN" smtClean="0"/>
              <a:pPr eaLnBrk="1" hangingPunct="1">
                <a:defRPr/>
              </a:pPr>
              <a:t>28</a:t>
            </a:fld>
            <a:endParaRPr lang="en-US" altLang="zh-CN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63628D6-D61D-B930-39DE-1DD52F971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4975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</a:rPr>
              <a:t>参数多项式曲线（</a:t>
            </a:r>
            <a:r>
              <a:rPr lang="en-US" altLang="zh-CN" b="1">
                <a:solidFill>
                  <a:schemeClr val="tx1"/>
                </a:solidFill>
              </a:rPr>
              <a:t>5/5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8006555-A1AA-62F3-AB93-619E4BE8B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3985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参数多项式曲线的生成</a:t>
            </a:r>
          </a:p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31750" name="Group 37">
            <a:extLst>
              <a:ext uri="{FF2B5EF4-FFF2-40B4-BE49-F238E27FC236}">
                <a16:creationId xmlns:a16="http://schemas.microsoft.com/office/drawing/2014/main" id="{FF672692-9993-C509-4DF4-8B3EF212359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193925"/>
            <a:ext cx="7162800" cy="2819400"/>
            <a:chOff x="672" y="960"/>
            <a:chExt cx="4512" cy="1776"/>
          </a:xfrm>
        </p:grpSpPr>
        <p:sp>
          <p:nvSpPr>
            <p:cNvPr id="31752" name="Oval 6">
              <a:extLst>
                <a:ext uri="{FF2B5EF4-FFF2-40B4-BE49-F238E27FC236}">
                  <a16:creationId xmlns:a16="http://schemas.microsoft.com/office/drawing/2014/main" id="{B581CADC-E934-0A8E-B841-2FCAB3FE4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008"/>
              <a:ext cx="115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753" name="Text Box 9">
              <a:extLst>
                <a:ext uri="{FF2B5EF4-FFF2-40B4-BE49-F238E27FC236}">
                  <a16:creationId xmlns:a16="http://schemas.microsoft.com/office/drawing/2014/main" id="{6BDC9291-1E4B-DA6F-076F-D6544CA16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97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755" name="Rectangle 11">
              <a:extLst>
                <a:ext uri="{FF2B5EF4-FFF2-40B4-BE49-F238E27FC236}">
                  <a16:creationId xmlns:a16="http://schemas.microsoft.com/office/drawing/2014/main" id="{85CE382F-FC8B-0C1A-E7CB-0CB9EB06B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008"/>
              <a:ext cx="110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参数离散</a:t>
              </a:r>
            </a:p>
          </p:txBody>
        </p:sp>
        <p:sp>
          <p:nvSpPr>
            <p:cNvPr id="31756" name="Oval 13">
              <a:extLst>
                <a:ext uri="{FF2B5EF4-FFF2-40B4-BE49-F238E27FC236}">
                  <a16:creationId xmlns:a16="http://schemas.microsoft.com/office/drawing/2014/main" id="{0F184585-FCCE-873A-A005-E972D63EF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60"/>
              <a:ext cx="1152" cy="2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758" name="Rectangle 16">
              <a:extLst>
                <a:ext uri="{FF2B5EF4-FFF2-40B4-BE49-F238E27FC236}">
                  <a16:creationId xmlns:a16="http://schemas.microsoft.com/office/drawing/2014/main" id="{388A5525-D802-9DCF-2040-D42ADA868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80"/>
              <a:ext cx="110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计算型值点</a:t>
              </a:r>
            </a:p>
          </p:txBody>
        </p:sp>
        <p:sp>
          <p:nvSpPr>
            <p:cNvPr id="31759" name="Oval 17">
              <a:extLst>
                <a:ext uri="{FF2B5EF4-FFF2-40B4-BE49-F238E27FC236}">
                  <a16:creationId xmlns:a16="http://schemas.microsoft.com/office/drawing/2014/main" id="{8D796119-396C-BCFE-164C-FCC04B453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714"/>
              <a:ext cx="115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761" name="Rectangle 24">
              <a:extLst>
                <a:ext uri="{FF2B5EF4-FFF2-40B4-BE49-F238E27FC236}">
                  <a16:creationId xmlns:a16="http://schemas.microsoft.com/office/drawing/2014/main" id="{3CDA934A-8C47-CC39-6573-4315852B8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28"/>
              <a:ext cx="110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连接型值点</a:t>
              </a:r>
            </a:p>
          </p:txBody>
        </p:sp>
        <p:grpSp>
          <p:nvGrpSpPr>
            <p:cNvPr id="31762" name="Group 26">
              <a:extLst>
                <a:ext uri="{FF2B5EF4-FFF2-40B4-BE49-F238E27FC236}">
                  <a16:creationId xmlns:a16="http://schemas.microsoft.com/office/drawing/2014/main" id="{027AC06C-8667-9D8C-C205-45BF2AE5B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48"/>
              <a:ext cx="1152" cy="288"/>
              <a:chOff x="480" y="3120"/>
              <a:chExt cx="1152" cy="288"/>
            </a:xfrm>
          </p:grpSpPr>
          <p:sp>
            <p:nvSpPr>
              <p:cNvPr id="31769" name="Oval 22">
                <a:extLst>
                  <a:ext uri="{FF2B5EF4-FFF2-40B4-BE49-F238E27FC236}">
                    <a16:creationId xmlns:a16="http://schemas.microsoft.com/office/drawing/2014/main" id="{498708CA-3841-47FF-E99D-513D6D96F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115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0" name="Text Box 25">
                <a:extLst>
                  <a:ext uri="{FF2B5EF4-FFF2-40B4-BE49-F238E27FC236}">
                    <a16:creationId xmlns:a16="http://schemas.microsoft.com/office/drawing/2014/main" id="{CB7DF3C2-C153-3D5E-7B11-9BA3E95158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3120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折线</a:t>
                </a:r>
              </a:p>
            </p:txBody>
          </p:sp>
        </p:grpSp>
        <p:sp>
          <p:nvSpPr>
            <p:cNvPr id="31763" name="AutoShape 27">
              <a:extLst>
                <a:ext uri="{FF2B5EF4-FFF2-40B4-BE49-F238E27FC236}">
                  <a16:creationId xmlns:a16="http://schemas.microsoft.com/office/drawing/2014/main" id="{29339A30-5C3D-7F99-AAC9-680DAD3E8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056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1764" name="AutoShape 28">
              <a:extLst>
                <a:ext uri="{FF2B5EF4-FFF2-40B4-BE49-F238E27FC236}">
                  <a16:creationId xmlns:a16="http://schemas.microsoft.com/office/drawing/2014/main" id="{E28121F5-1C5F-623E-B6C2-E42B44F58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056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1765" name="AutoShape 31">
              <a:extLst>
                <a:ext uri="{FF2B5EF4-FFF2-40B4-BE49-F238E27FC236}">
                  <a16:creationId xmlns:a16="http://schemas.microsoft.com/office/drawing/2014/main" id="{1423368C-A13F-38DD-A86F-0FF8255D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248"/>
              <a:ext cx="144" cy="432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1766" name="AutoShape 32">
              <a:extLst>
                <a:ext uri="{FF2B5EF4-FFF2-40B4-BE49-F238E27FC236}">
                  <a16:creationId xmlns:a16="http://schemas.microsoft.com/office/drawing/2014/main" id="{9756367B-A283-DFFC-9F67-C4E298F85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776"/>
              <a:ext cx="480" cy="144"/>
            </a:xfrm>
            <a:prstGeom prst="leftArrow">
              <a:avLst>
                <a:gd name="adj1" fmla="val 50000"/>
                <a:gd name="adj2" fmla="val 8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1767" name="AutoShape 33">
              <a:extLst>
                <a:ext uri="{FF2B5EF4-FFF2-40B4-BE49-F238E27FC236}">
                  <a16:creationId xmlns:a16="http://schemas.microsoft.com/office/drawing/2014/main" id="{F452716B-1FB4-56DB-5684-F3AA084D5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776"/>
              <a:ext cx="480" cy="144"/>
            </a:xfrm>
            <a:prstGeom prst="leftArrow">
              <a:avLst>
                <a:gd name="adj1" fmla="val 50000"/>
                <a:gd name="adj2" fmla="val 8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1768" name="AutoShape 34">
              <a:extLst>
                <a:ext uri="{FF2B5EF4-FFF2-40B4-BE49-F238E27FC236}">
                  <a16:creationId xmlns:a16="http://schemas.microsoft.com/office/drawing/2014/main" id="{0AB58202-209D-D6B2-A37B-8F96C60CE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144" cy="432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pic>
        <p:nvPicPr>
          <p:cNvPr id="31751" name="Picture 35" descr="10P6">
            <a:extLst>
              <a:ext uri="{FF2B5EF4-FFF2-40B4-BE49-F238E27FC236}">
                <a16:creationId xmlns:a16="http://schemas.microsoft.com/office/drawing/2014/main" id="{A965EE0F-F58A-9C63-DDE8-79FF0ECF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437063"/>
            <a:ext cx="2971800" cy="1817687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362BBCB-AC9F-802C-92D3-C0BB97BAE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372030"/>
              </p:ext>
            </p:extLst>
          </p:nvPr>
        </p:nvGraphicFramePr>
        <p:xfrm>
          <a:off x="4323978" y="3389085"/>
          <a:ext cx="597148" cy="505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20" imgH="279360" progId="Equation.DSMT4">
                  <p:embed/>
                </p:oleObj>
              </mc:Choice>
              <mc:Fallback>
                <p:oleObj name="Equation" r:id="rId3" imgW="330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3978" y="3389085"/>
                        <a:ext cx="597148" cy="505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40ED33D-13DB-EC0C-07DF-BA3FEA115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474944"/>
              </p:ext>
            </p:extLst>
          </p:nvPr>
        </p:nvGraphicFramePr>
        <p:xfrm>
          <a:off x="6883586" y="1989308"/>
          <a:ext cx="742578" cy="680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4560" imgH="279360" progId="Equation.DSMT4">
                  <p:embed/>
                </p:oleObj>
              </mc:Choice>
              <mc:Fallback>
                <p:oleObj name="Equation" r:id="rId5" imgW="304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3586" y="1989308"/>
                        <a:ext cx="742578" cy="680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F523A09-301C-1E74-34B3-9EDBA50CC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109104"/>
              </p:ext>
            </p:extLst>
          </p:nvPr>
        </p:nvGraphicFramePr>
        <p:xfrm>
          <a:off x="1603376" y="2324565"/>
          <a:ext cx="863600" cy="34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07960" imgH="203040" progId="Equation.DSMT4">
                  <p:embed/>
                </p:oleObj>
              </mc:Choice>
              <mc:Fallback>
                <p:oleObj name="Equation" r:id="rId7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3376" y="2324565"/>
                        <a:ext cx="863600" cy="34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7A50F-767F-AE3E-FE2D-A754CE30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1A830D8-ADF0-465D-99D0-E582135951ED}" type="slidenum">
              <a:rPr lang="en-US" altLang="zh-CN" smtClean="0">
                <a:effectLst/>
              </a:rPr>
              <a:pPr eaLnBrk="1" hangingPunct="1">
                <a:defRPr/>
              </a:pPr>
              <a:t>29</a:t>
            </a:fld>
            <a:endParaRPr lang="en-US" altLang="zh-CN">
              <a:effectLst/>
            </a:endParaRPr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938229CB-931E-7199-25F7-C8F2FEE10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  <a:effectLst/>
              </a:rPr>
              <a:t>第四章 曲线与曲面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966F9F97-F397-F640-E2A4-25F7EFD41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628775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dirty="0">
                <a:latin typeface="Arial" charset="0"/>
              </a:rPr>
              <a:t>概述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dirty="0">
                <a:latin typeface="Arial" charset="0"/>
              </a:rPr>
              <a:t>参数曲线基础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dirty="0">
                <a:latin typeface="Arial" charset="0"/>
              </a:rPr>
              <a:t>参数多项式曲线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b="1" dirty="0">
                <a:latin typeface="Arial" charset="0"/>
              </a:rPr>
              <a:t>三次</a:t>
            </a:r>
            <a:r>
              <a:rPr lang="en-US" altLang="zh-CN" sz="3200" b="1" dirty="0">
                <a:latin typeface="Arial" charset="0"/>
              </a:rPr>
              <a:t>Hermite</a:t>
            </a:r>
            <a:r>
              <a:rPr lang="zh-CN" altLang="en-US" sz="3200" b="1" dirty="0">
                <a:latin typeface="Arial" charset="0"/>
              </a:rPr>
              <a:t>曲线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CN" sz="3200" dirty="0">
                <a:latin typeface="Arial" charset="0"/>
              </a:rPr>
              <a:t>Bezier</a:t>
            </a:r>
            <a:r>
              <a:rPr lang="zh-CN" altLang="en-US" sz="3200" dirty="0">
                <a:latin typeface="Arial" charset="0"/>
              </a:rPr>
              <a:t>曲线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US" altLang="zh-CN" sz="3200" dirty="0">
                <a:latin typeface="Arial" charset="0"/>
              </a:rPr>
              <a:t>B</a:t>
            </a:r>
            <a:r>
              <a:rPr lang="zh-CN" altLang="en-US" sz="3200" dirty="0">
                <a:latin typeface="Arial" charset="0"/>
              </a:rPr>
              <a:t>样条曲线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612AC-33C1-FECE-CFBD-1AA590B5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59E5C77-A28D-43B1-BA77-45AB680AE81D}" type="slidenum">
              <a:rPr lang="en-US" altLang="zh-CN" smtClean="0"/>
              <a:pPr eaLnBrk="1" hangingPunct="1">
                <a:defRPr/>
              </a:pPr>
              <a:t>3</a:t>
            </a:fld>
            <a:endParaRPr lang="en-US" altLang="zh-CN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6EC308B3-4C80-29DA-00D9-9C0EFAD88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chemeClr val="tx1"/>
                </a:solidFill>
              </a:rPr>
              <a:t>概   述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6F02D29-D060-5D2C-7D8D-5A2FD7E59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曲线的分类</a:t>
            </a:r>
          </a:p>
          <a:p>
            <a:pPr lvl="1" eaLnBrk="1" hangingPunct="1">
              <a:defRPr/>
            </a:pPr>
            <a:r>
              <a:rPr lang="zh-CN" altLang="en-US" b="1"/>
              <a:t>规则曲线</a:t>
            </a:r>
          </a:p>
          <a:p>
            <a:pPr lvl="2" eaLnBrk="1" hangingPunct="1">
              <a:defRPr/>
            </a:pPr>
            <a:r>
              <a:rPr lang="zh-CN" altLang="en-US" b="1"/>
              <a:t>可用初等解析函数来描述</a:t>
            </a:r>
          </a:p>
          <a:p>
            <a:pPr lvl="1" eaLnBrk="1" hangingPunct="1">
              <a:defRPr/>
            </a:pPr>
            <a:r>
              <a:rPr lang="zh-CN" altLang="en-US" b="1"/>
              <a:t>自由曲线</a:t>
            </a:r>
          </a:p>
          <a:p>
            <a:pPr lvl="2" eaLnBrk="1" hangingPunct="1">
              <a:defRPr/>
            </a:pPr>
            <a:r>
              <a:rPr lang="zh-CN" altLang="en-US" b="1"/>
              <a:t>无法用初等解析函数来描述</a:t>
            </a:r>
          </a:p>
          <a:p>
            <a:pPr lvl="2" eaLnBrk="1" hangingPunct="1">
              <a:defRPr/>
            </a:pPr>
            <a:r>
              <a:rPr lang="zh-CN" altLang="en-US" b="1"/>
              <a:t>光滑，连续，没有拐点</a:t>
            </a:r>
          </a:p>
          <a:p>
            <a:pPr lvl="1" eaLnBrk="1" hangingPunct="1">
              <a:defRPr/>
            </a:pPr>
            <a:r>
              <a:rPr lang="zh-CN" altLang="en-US" b="1"/>
              <a:t>随机曲线</a:t>
            </a:r>
          </a:p>
          <a:p>
            <a:pPr lvl="2" eaLnBrk="1" hangingPunct="1">
              <a:defRPr/>
            </a:pPr>
            <a:r>
              <a:rPr lang="zh-CN" altLang="en-US" b="1"/>
              <a:t>处处连续，处处不光滑，处处不可导</a:t>
            </a:r>
          </a:p>
          <a:p>
            <a:pPr lvl="2" eaLnBrk="1" hangingPunct="1">
              <a:defRPr/>
            </a:pPr>
            <a:r>
              <a:rPr lang="zh-CN" altLang="en-US" b="1"/>
              <a:t>地图边界，海岸线，水波，超声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1C47EFE3-4908-61E5-FEE4-A446AB79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AFC3773-0607-49BF-8752-696D770311B9}" type="slidenum">
              <a:rPr lang="en-US" altLang="zh-CN" smtClean="0"/>
              <a:pPr eaLnBrk="1" hangingPunct="1">
                <a:defRPr/>
              </a:pPr>
              <a:t>30</a:t>
            </a:fld>
            <a:endParaRPr lang="en-US" altLang="zh-CN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647609EF-3BA2-713A-7CDC-79F7CF8AD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604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</a:rPr>
              <a:t>三次</a:t>
            </a:r>
            <a:r>
              <a:rPr lang="en-US" altLang="zh-CN" b="1">
                <a:solidFill>
                  <a:schemeClr val="tx1"/>
                </a:solidFill>
              </a:rPr>
              <a:t>Hermite</a:t>
            </a:r>
            <a:r>
              <a:rPr lang="zh-CN" altLang="en-US" b="1">
                <a:solidFill>
                  <a:schemeClr val="tx1"/>
                </a:solidFill>
              </a:rPr>
              <a:t>曲线</a:t>
            </a:r>
            <a:r>
              <a:rPr lang="en-US" altLang="zh-CN" b="1">
                <a:solidFill>
                  <a:schemeClr val="tx1"/>
                </a:solidFill>
              </a:rPr>
              <a:t>(1/7)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4DE2D6E7-20E5-0156-93A3-5E1738F74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定义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给定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个矢量                  ，称满足条件的三次多项式曲线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P(t)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Hermite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曲线</a:t>
            </a:r>
          </a:p>
        </p:txBody>
      </p:sp>
      <p:sp>
        <p:nvSpPr>
          <p:cNvPr id="33800" name="Freeform 6">
            <a:extLst>
              <a:ext uri="{FF2B5EF4-FFF2-40B4-BE49-F238E27FC236}">
                <a16:creationId xmlns:a16="http://schemas.microsoft.com/office/drawing/2014/main" id="{63D55507-BCCF-427A-105F-AD9BA49976D4}"/>
              </a:ext>
            </a:extLst>
          </p:cNvPr>
          <p:cNvSpPr>
            <a:spLocks/>
          </p:cNvSpPr>
          <p:nvPr/>
        </p:nvSpPr>
        <p:spPr bwMode="auto">
          <a:xfrm>
            <a:off x="4892675" y="3657600"/>
            <a:ext cx="2286000" cy="1397000"/>
          </a:xfrm>
          <a:custGeom>
            <a:avLst/>
            <a:gdLst>
              <a:gd name="T0" fmla="*/ 0 w 1440"/>
              <a:gd name="T1" fmla="*/ 2147483646 h 880"/>
              <a:gd name="T2" fmla="*/ 1814512500 w 1440"/>
              <a:gd name="T3" fmla="*/ 40322500 h 880"/>
              <a:gd name="T4" fmla="*/ 2147483646 w 1440"/>
              <a:gd name="T5" fmla="*/ 1975802500 h 880"/>
              <a:gd name="T6" fmla="*/ 0 60000 65536"/>
              <a:gd name="T7" fmla="*/ 0 60000 65536"/>
              <a:gd name="T8" fmla="*/ 0 60000 65536"/>
              <a:gd name="T9" fmla="*/ 0 w 1440"/>
              <a:gd name="T10" fmla="*/ 0 h 880"/>
              <a:gd name="T11" fmla="*/ 1440 w 1440"/>
              <a:gd name="T12" fmla="*/ 880 h 8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880">
                <a:moveTo>
                  <a:pt x="0" y="880"/>
                </a:moveTo>
                <a:cubicBezTo>
                  <a:pt x="240" y="456"/>
                  <a:pt x="480" y="32"/>
                  <a:pt x="720" y="16"/>
                </a:cubicBezTo>
                <a:cubicBezTo>
                  <a:pt x="960" y="0"/>
                  <a:pt x="1200" y="392"/>
                  <a:pt x="1440" y="7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Line 7">
            <a:extLst>
              <a:ext uri="{FF2B5EF4-FFF2-40B4-BE49-F238E27FC236}">
                <a16:creationId xmlns:a16="http://schemas.microsoft.com/office/drawing/2014/main" id="{9A19FC0B-236F-04CD-1DC8-022C22EAA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2675" y="40640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2" name="Line 8">
            <a:extLst>
              <a:ext uri="{FF2B5EF4-FFF2-40B4-BE49-F238E27FC236}">
                <a16:creationId xmlns:a16="http://schemas.microsoft.com/office/drawing/2014/main" id="{264CF14B-3899-795F-4204-E3DF4BC50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8675" y="49022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3" name="Text Box 9">
            <a:extLst>
              <a:ext uri="{FF2B5EF4-FFF2-40B4-BE49-F238E27FC236}">
                <a16:creationId xmlns:a16="http://schemas.microsoft.com/office/drawing/2014/main" id="{CB72B20C-0D27-CD94-3311-ED8F0309C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43475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P</a:t>
            </a:r>
            <a:r>
              <a:rPr kumimoji="1" lang="en-US" altLang="zh-CN" sz="12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3804" name="Text Box 10">
            <a:extLst>
              <a:ext uri="{FF2B5EF4-FFF2-40B4-BE49-F238E27FC236}">
                <a16:creationId xmlns:a16="http://schemas.microsoft.com/office/drawing/2014/main" id="{C07207BC-58AE-772C-932F-A30B88E8F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333875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P</a:t>
            </a:r>
            <a:r>
              <a:rPr kumimoji="1" lang="en-US" altLang="zh-CN" sz="12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805" name="Text Box 11">
            <a:extLst>
              <a:ext uri="{FF2B5EF4-FFF2-40B4-BE49-F238E27FC236}">
                <a16:creationId xmlns:a16="http://schemas.microsoft.com/office/drawing/2014/main" id="{F20C2687-CDC0-D0C4-3029-CF1B839D0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724275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en-US" altLang="zh-CN" sz="12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3806" name="Text Box 12">
            <a:extLst>
              <a:ext uri="{FF2B5EF4-FFF2-40B4-BE49-F238E27FC236}">
                <a16:creationId xmlns:a16="http://schemas.microsoft.com/office/drawing/2014/main" id="{4C8C7AD2-CE0D-D980-9B0D-DCC5935FB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629275"/>
            <a:ext cx="47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en-US" altLang="zh-CN" sz="1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807" name="Oval 13">
            <a:extLst>
              <a:ext uri="{FF2B5EF4-FFF2-40B4-BE49-F238E27FC236}">
                <a16:creationId xmlns:a16="http://schemas.microsoft.com/office/drawing/2014/main" id="{007C7A93-A845-DF18-F433-59835D84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029200"/>
            <a:ext cx="76200" cy="762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808" name="Oval 14">
            <a:extLst>
              <a:ext uri="{FF2B5EF4-FFF2-40B4-BE49-F238E27FC236}">
                <a16:creationId xmlns:a16="http://schemas.microsoft.com/office/drawing/2014/main" id="{D697DC00-FEB3-1458-EC26-89783E1A5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800600"/>
            <a:ext cx="76200" cy="762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4143B20-FCC6-2345-3E3B-5CBB81836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116091"/>
              </p:ext>
            </p:extLst>
          </p:nvPr>
        </p:nvGraphicFramePr>
        <p:xfrm>
          <a:off x="3649839" y="20447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228600" progId="Equation.DSMT4">
                  <p:embed/>
                </p:oleObj>
              </mc:Choice>
              <mc:Fallback>
                <p:oleObj name="Equation" r:id="rId2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9839" y="2044700"/>
                        <a:ext cx="1473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7EE5CDF-F907-9465-4E1F-33FB4266C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902695"/>
              </p:ext>
            </p:extLst>
          </p:nvPr>
        </p:nvGraphicFramePr>
        <p:xfrm>
          <a:off x="2294909" y="3353594"/>
          <a:ext cx="209153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457200" progId="Equation.DSMT4">
                  <p:embed/>
                </p:oleObj>
              </mc:Choice>
              <mc:Fallback>
                <p:oleObj name="Equation" r:id="rId4" imgW="1295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4909" y="3353594"/>
                        <a:ext cx="2091530" cy="73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4B5D6BA-C2FE-EC49-DD01-AC24634C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1E8CA5A-6CE9-4586-ACF6-3382E893EA54}" type="slidenum">
              <a:rPr lang="en-US" altLang="zh-CN" smtClean="0"/>
              <a:pPr eaLnBrk="1" hangingPunct="1">
                <a:defRPr/>
              </a:pPr>
              <a:t>31</a:t>
            </a:fld>
            <a:endParaRPr lang="en-US" altLang="zh-CN"/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4EE0A10B-4442-8B4E-5B13-4E71F141A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</a:rPr>
              <a:t>三次</a:t>
            </a:r>
            <a:r>
              <a:rPr lang="en-US" altLang="zh-CN" b="1">
                <a:solidFill>
                  <a:schemeClr val="tx1"/>
                </a:solidFill>
              </a:rPr>
              <a:t>Hermite</a:t>
            </a:r>
            <a:r>
              <a:rPr lang="zh-CN" altLang="en-US" b="1">
                <a:solidFill>
                  <a:schemeClr val="tx1"/>
                </a:solidFill>
              </a:rPr>
              <a:t>曲线</a:t>
            </a:r>
            <a:r>
              <a:rPr lang="en-US" altLang="zh-CN" b="1">
                <a:solidFill>
                  <a:schemeClr val="tx1"/>
                </a:solidFill>
              </a:rPr>
              <a:t>(2/7)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F3296BB-37B0-ED8C-640C-E8331D7C9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矩阵表示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条件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D2AF657-E68D-F9A2-47BE-E713188BD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035084"/>
              </p:ext>
            </p:extLst>
          </p:nvPr>
        </p:nvGraphicFramePr>
        <p:xfrm>
          <a:off x="3103104" y="790287"/>
          <a:ext cx="3544664" cy="5663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760" imgH="3733560" progId="Equation.DSMT4">
                  <p:embed/>
                </p:oleObj>
              </mc:Choice>
              <mc:Fallback>
                <p:oleObj name="Equation" r:id="rId2" imgW="2336760" imgH="3733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03104" y="790287"/>
                        <a:ext cx="3544664" cy="5663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158C7B66-05F0-C6AF-EC3B-1DD5E016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B1B6087-251E-44AE-B9A1-33FA18FC62E3}" type="slidenum">
              <a:rPr lang="en-US" altLang="zh-CN" smtClean="0"/>
              <a:pPr eaLnBrk="1" hangingPunct="1">
                <a:defRPr/>
              </a:pPr>
              <a:t>32</a:t>
            </a:fld>
            <a:endParaRPr lang="en-US" altLang="zh-CN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95B1A547-22B5-393E-81B3-844D3B7A8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</a:rPr>
              <a:t>三次</a:t>
            </a:r>
            <a:r>
              <a:rPr lang="en-US" altLang="zh-CN" b="1">
                <a:solidFill>
                  <a:schemeClr val="tx1"/>
                </a:solidFill>
              </a:rPr>
              <a:t>Hermite</a:t>
            </a:r>
            <a:r>
              <a:rPr lang="zh-CN" altLang="en-US" b="1">
                <a:solidFill>
                  <a:schemeClr val="tx1"/>
                </a:solidFill>
              </a:rPr>
              <a:t>曲线</a:t>
            </a:r>
            <a:r>
              <a:rPr lang="en-US" altLang="zh-CN" b="1">
                <a:solidFill>
                  <a:schemeClr val="tx1"/>
                </a:solidFill>
              </a:rPr>
              <a:t>(3/7)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2377AEC3-3476-9F27-E905-F78AC83B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合并</a:t>
            </a:r>
          </a:p>
          <a:p>
            <a:pPr lvl="1" eaLnBrk="1" hangingPunct="1">
              <a:defRPr/>
            </a:pP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解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2C84F4-2453-56E9-04EF-E382AFDBE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465618"/>
              </p:ext>
            </p:extLst>
          </p:nvPr>
        </p:nvGraphicFramePr>
        <p:xfrm>
          <a:off x="1403648" y="3664756"/>
          <a:ext cx="6131239" cy="22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360" imgH="952200" progId="Equation.DSMT4">
                  <p:embed/>
                </p:oleObj>
              </mc:Choice>
              <mc:Fallback>
                <p:oleObj name="Equation" r:id="rId2" imgW="256536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648" y="3664756"/>
                        <a:ext cx="6131239" cy="22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75360FD-CAD1-D46E-A441-2304EF92C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67281"/>
              </p:ext>
            </p:extLst>
          </p:nvPr>
        </p:nvGraphicFramePr>
        <p:xfrm>
          <a:off x="1331640" y="1387624"/>
          <a:ext cx="7485045" cy="204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680" imgH="914400" progId="Equation.DSMT4">
                  <p:embed/>
                </p:oleObj>
              </mc:Choice>
              <mc:Fallback>
                <p:oleObj name="Equation" r:id="rId4" imgW="33526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640" y="1387624"/>
                        <a:ext cx="7485045" cy="204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85432CD-6DDF-36DA-CD46-40F529B7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6DBAFB6-D237-4AB8-9F26-AB3E045AE319}" type="slidenum">
              <a:rPr lang="en-US" altLang="zh-CN" smtClean="0"/>
              <a:pPr eaLnBrk="1" hangingPunct="1">
                <a:defRPr/>
              </a:pPr>
              <a:t>33</a:t>
            </a:fld>
            <a:endParaRPr lang="en-US" altLang="zh-CN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E6D8E745-210A-0CCE-FBC8-88EBFEB66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</a:rPr>
              <a:t>三次</a:t>
            </a:r>
            <a:r>
              <a:rPr lang="en-US" altLang="zh-CN" b="1">
                <a:solidFill>
                  <a:schemeClr val="tx1"/>
                </a:solidFill>
              </a:rPr>
              <a:t>Hermite</a:t>
            </a:r>
            <a:r>
              <a:rPr lang="zh-CN" altLang="en-US" b="1">
                <a:solidFill>
                  <a:schemeClr val="tx1"/>
                </a:solidFill>
              </a:rPr>
              <a:t>曲线</a:t>
            </a:r>
            <a:r>
              <a:rPr lang="en-US" altLang="zh-CN" b="1">
                <a:solidFill>
                  <a:schemeClr val="tx1"/>
                </a:solidFill>
              </a:rPr>
              <a:t>(4/7)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F8C84FD9-D7B0-124B-24AC-C7F0C7618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基矩阵与基函数（调和函数）</a:t>
            </a:r>
          </a:p>
        </p:txBody>
      </p:sp>
      <p:pic>
        <p:nvPicPr>
          <p:cNvPr id="36871" name="Picture 5" descr="10P7">
            <a:extLst>
              <a:ext uri="{FF2B5EF4-FFF2-40B4-BE49-F238E27FC236}">
                <a16:creationId xmlns:a16="http://schemas.microsoft.com/office/drawing/2014/main" id="{C37A90F5-9CDC-8FBB-8405-30A4412AA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789363"/>
            <a:ext cx="2514600" cy="24384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2" name="Picture 6" descr="42">
            <a:extLst>
              <a:ext uri="{FF2B5EF4-FFF2-40B4-BE49-F238E27FC236}">
                <a16:creationId xmlns:a16="http://schemas.microsoft.com/office/drawing/2014/main" id="{70231C82-B840-6DFA-69D0-6E89EA223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8"/>
          <a:stretch>
            <a:fillRect/>
          </a:stretch>
        </p:blipFill>
        <p:spPr bwMode="auto">
          <a:xfrm>
            <a:off x="5003800" y="3716338"/>
            <a:ext cx="360045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EC534C2-7BDA-BCA3-73A1-2BA016946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460266"/>
              </p:ext>
            </p:extLst>
          </p:nvPr>
        </p:nvGraphicFramePr>
        <p:xfrm>
          <a:off x="1232030" y="1668082"/>
          <a:ext cx="6830599" cy="183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92360" imgH="939600" progId="Equation.DSMT4">
                  <p:embed/>
                </p:oleObj>
              </mc:Choice>
              <mc:Fallback>
                <p:oleObj name="Equation" r:id="rId4" imgW="34923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2030" y="1668082"/>
                        <a:ext cx="6830599" cy="1838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7">
            <a:extLst>
              <a:ext uri="{FF2B5EF4-FFF2-40B4-BE49-F238E27FC236}">
                <a16:creationId xmlns:a16="http://schemas.microsoft.com/office/drawing/2014/main" id="{4EEB4629-645B-A517-C6E4-C16D9871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E293E95-6ED8-4D6D-989B-9293437B539B}" type="slidenum">
              <a:rPr lang="en-US" altLang="zh-CN" smtClean="0"/>
              <a:pPr eaLnBrk="1" hangingPunct="1">
                <a:defRPr/>
              </a:pPr>
              <a:t>34</a:t>
            </a:fld>
            <a:endParaRPr lang="en-US" altLang="zh-CN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9752AEC3-7B7D-7C10-873E-D66EDFFE1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</a:rPr>
              <a:t>三次</a:t>
            </a:r>
            <a:r>
              <a:rPr lang="en-US" altLang="zh-CN" b="1">
                <a:solidFill>
                  <a:schemeClr val="tx1"/>
                </a:solidFill>
              </a:rPr>
              <a:t>Hermite</a:t>
            </a:r>
            <a:r>
              <a:rPr lang="zh-CN" altLang="en-US" b="1">
                <a:solidFill>
                  <a:schemeClr val="tx1"/>
                </a:solidFill>
              </a:rPr>
              <a:t>曲线</a:t>
            </a:r>
            <a:r>
              <a:rPr lang="en-US" altLang="zh-CN" b="1">
                <a:solidFill>
                  <a:schemeClr val="tx1"/>
                </a:solidFill>
              </a:rPr>
              <a:t>(5/7)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73F7ACC-7D8B-C87C-6F59-A8FC4DB76C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362950" cy="47894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形状控制</a:t>
            </a:r>
          </a:p>
          <a:p>
            <a:pPr lvl="1"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改变端点位置矢量</a:t>
            </a:r>
          </a:p>
          <a:p>
            <a:pPr lvl="1"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调节切矢量          的方向</a:t>
            </a:r>
          </a:p>
          <a:p>
            <a:pPr lvl="1" eaLnBrk="1" hangingPunct="1">
              <a:defRPr/>
            </a:pP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调节切矢量         的长度</a:t>
            </a:r>
          </a:p>
          <a:p>
            <a:pPr lvl="1" eaLnBrk="1" hangingPunct="1">
              <a:defRPr/>
            </a:pPr>
            <a:endParaRPr lang="en-US" altLang="zh-CN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7897" name="Picture 7" descr="10P8">
            <a:extLst>
              <a:ext uri="{FF2B5EF4-FFF2-40B4-BE49-F238E27FC236}">
                <a16:creationId xmlns:a16="http://schemas.microsoft.com/office/drawing/2014/main" id="{4310139E-2991-AE34-BC5D-4C04E1D8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96000" contrast="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830513"/>
            <a:ext cx="8458200" cy="2182812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8" name="Picture 8" descr="10P9">
            <a:extLst>
              <a:ext uri="{FF2B5EF4-FFF2-40B4-BE49-F238E27FC236}">
                <a16:creationId xmlns:a16="http://schemas.microsoft.com/office/drawing/2014/main" id="{86B1A13B-9340-14B0-0B87-776184E58548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1500" y="5113338"/>
            <a:ext cx="2592388" cy="1735137"/>
          </a:xfr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92DED8B-8B1A-0054-9227-908D08261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637979"/>
              </p:ext>
            </p:extLst>
          </p:nvPr>
        </p:nvGraphicFramePr>
        <p:xfrm>
          <a:off x="3779912" y="1772816"/>
          <a:ext cx="656972" cy="43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20" imgH="228600" progId="Equation.DSMT4">
                  <p:embed/>
                </p:oleObj>
              </mc:Choice>
              <mc:Fallback>
                <p:oleObj name="Equation" r:id="rId4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912" y="1772816"/>
                        <a:ext cx="656972" cy="437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0497969-3199-4FDB-7BE6-D5A153F171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413987"/>
              </p:ext>
            </p:extLst>
          </p:nvPr>
        </p:nvGraphicFramePr>
        <p:xfrm>
          <a:off x="2826519" y="2284061"/>
          <a:ext cx="694556" cy="41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228600" progId="Equation.DSMT4">
                  <p:embed/>
                </p:oleObj>
              </mc:Choice>
              <mc:Fallback>
                <p:oleObj name="Equation" r:id="rId6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519" y="2284061"/>
                        <a:ext cx="694556" cy="416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A390CF4-A8A3-7160-BFB0-933671A4F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78286"/>
              </p:ext>
            </p:extLst>
          </p:nvPr>
        </p:nvGraphicFramePr>
        <p:xfrm>
          <a:off x="2716447" y="5364162"/>
          <a:ext cx="6937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3412" imgH="416175" progId="Equation.DSMT4">
                  <p:embed/>
                </p:oleObj>
              </mc:Choice>
              <mc:Fallback>
                <p:oleObj name="Equation" r:id="rId8" imgW="693412" imgH="4161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16447" y="5364162"/>
                        <a:ext cx="693737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A00AFDF7-2E36-F3D8-3FEB-F8B2017A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179A710-6BB5-4BCF-BDAC-B7C2492FBD0B}" type="slidenum">
              <a:rPr lang="en-US" altLang="zh-CN" smtClean="0"/>
              <a:pPr eaLnBrk="1" hangingPunct="1">
                <a:defRPr/>
              </a:pPr>
              <a:t>35</a:t>
            </a:fld>
            <a:endParaRPr lang="en-US" altLang="zh-CN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F9205651-B3F4-365E-49AD-F3E762807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</a:rPr>
              <a:t>三次</a:t>
            </a:r>
            <a:r>
              <a:rPr lang="en-US" altLang="zh-CN" b="1">
                <a:solidFill>
                  <a:schemeClr val="tx1"/>
                </a:solidFill>
              </a:rPr>
              <a:t>Hermite</a:t>
            </a:r>
            <a:r>
              <a:rPr lang="zh-CN" altLang="en-US" b="1">
                <a:solidFill>
                  <a:schemeClr val="tx1"/>
                </a:solidFill>
              </a:rPr>
              <a:t>曲线</a:t>
            </a:r>
            <a:r>
              <a:rPr lang="en-US" altLang="zh-CN" b="1">
                <a:solidFill>
                  <a:schemeClr val="tx1"/>
                </a:solidFill>
              </a:rPr>
              <a:t>(6/7)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18B2C541-4E3A-608D-9E3F-F3E2AA979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几何变换</a:t>
            </a:r>
          </a:p>
          <a:p>
            <a:pPr lvl="1" eaLnBrk="1" hangingPunct="1">
              <a:defRPr/>
            </a:pPr>
            <a:r>
              <a:rPr lang="zh-CN" altLang="en-US" b="1"/>
              <a:t>对曲线变换等价于对控制顶点变换</a:t>
            </a:r>
          </a:p>
        </p:txBody>
      </p:sp>
      <p:sp>
        <p:nvSpPr>
          <p:cNvPr id="183300" name="Rectangle 4">
            <a:extLst>
              <a:ext uri="{FF2B5EF4-FFF2-40B4-BE49-F238E27FC236}">
                <a16:creationId xmlns:a16="http://schemas.microsoft.com/office/drawing/2014/main" id="{71FD714F-FBC1-9AE8-F548-E25EC6EF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09825"/>
            <a:ext cx="7772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三次参数样条曲线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样条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?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曲线的定义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Arial" charset="0"/>
              </a:rPr>
              <a:t>给定参数节点            ，型值点          ，求一条    的分段三次参数曲线                             ，使              。</a:t>
            </a:r>
            <a:r>
              <a:rPr lang="en-US" altLang="zh-CN" sz="2400" dirty="0">
                <a:latin typeface="Arial" charset="0"/>
              </a:rPr>
              <a:t>P(t)</a:t>
            </a:r>
            <a:r>
              <a:rPr lang="zh-CN" altLang="en-US" sz="2400" dirty="0">
                <a:latin typeface="Arial" charset="0"/>
              </a:rPr>
              <a:t>称为三次参数样条曲线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endParaRPr lang="en-US" altLang="zh-CN" sz="2800" b="1" dirty="0">
              <a:latin typeface="Arial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CF03556-F923-5D15-54A7-7DAEF4BB22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487307"/>
              </p:ext>
            </p:extLst>
          </p:nvPr>
        </p:nvGraphicFramePr>
        <p:xfrm>
          <a:off x="4747359" y="4384675"/>
          <a:ext cx="1976417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228600" progId="Equation.DSMT4">
                  <p:embed/>
                </p:oleObj>
              </mc:Choice>
              <mc:Fallback>
                <p:oleObj name="Equation" r:id="rId2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7359" y="4384675"/>
                        <a:ext cx="1976417" cy="4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CF8F516-B27A-2201-F078-35AD06748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837427"/>
              </p:ext>
            </p:extLst>
          </p:nvPr>
        </p:nvGraphicFramePr>
        <p:xfrm>
          <a:off x="3845100" y="3956073"/>
          <a:ext cx="605592" cy="44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279360" progId="Equation.DSMT4">
                  <p:embed/>
                </p:oleObj>
              </mc:Choice>
              <mc:Fallback>
                <p:oleObj name="Equation" r:id="rId4" imgW="380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5100" y="3956073"/>
                        <a:ext cx="605592" cy="44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922B940-904B-54A6-F63A-6F8FFAC2C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139627"/>
              </p:ext>
            </p:extLst>
          </p:nvPr>
        </p:nvGraphicFramePr>
        <p:xfrm>
          <a:off x="6077018" y="3996444"/>
          <a:ext cx="605592" cy="403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279360" progId="Equation.DSMT4">
                  <p:embed/>
                </p:oleObj>
              </mc:Choice>
              <mc:Fallback>
                <p:oleObj name="Equation" r:id="rId6" imgW="419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7018" y="3996444"/>
                        <a:ext cx="605592" cy="403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B610D4D-E2CC-322A-5F9D-703221E3C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99932"/>
              </p:ext>
            </p:extLst>
          </p:nvPr>
        </p:nvGraphicFramePr>
        <p:xfrm>
          <a:off x="8050611" y="3947303"/>
          <a:ext cx="461640" cy="4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203040" progId="Equation.DSMT4">
                  <p:embed/>
                </p:oleObj>
              </mc:Choice>
              <mc:Fallback>
                <p:oleObj name="Equation" r:id="rId8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50611" y="3947303"/>
                        <a:ext cx="461640" cy="46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2589478-130D-F465-9D5B-221201CCB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371632"/>
              </p:ext>
            </p:extLst>
          </p:nvPr>
        </p:nvGraphicFramePr>
        <p:xfrm>
          <a:off x="2260793" y="4828219"/>
          <a:ext cx="911574" cy="44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000" imgH="241200" progId="Equation.DSMT4">
                  <p:embed/>
                </p:oleObj>
              </mc:Choice>
              <mc:Fallback>
                <p:oleObj name="Equation" r:id="rId10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60793" y="4828219"/>
                        <a:ext cx="911574" cy="44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A3C8B4B6-2F3E-FB3F-F8CA-4A044965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1797799-9FA2-4B80-B9F2-82169D329A3A}" type="slidenum">
              <a:rPr lang="en-US" altLang="zh-CN" smtClean="0"/>
              <a:pPr eaLnBrk="1" hangingPunct="1">
                <a:defRPr/>
              </a:pPr>
              <a:t>36</a:t>
            </a:fld>
            <a:endParaRPr lang="en-US" altLang="zh-CN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819ABA64-AE50-1C3D-FD80-FB7C1CA8D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</a:rPr>
              <a:t>三次</a:t>
            </a:r>
            <a:r>
              <a:rPr lang="en-US" altLang="zh-CN" b="1">
                <a:solidFill>
                  <a:schemeClr val="tx1"/>
                </a:solidFill>
              </a:rPr>
              <a:t>Hermite</a:t>
            </a:r>
            <a:r>
              <a:rPr lang="zh-CN" altLang="en-US" b="1">
                <a:solidFill>
                  <a:schemeClr val="tx1"/>
                </a:solidFill>
              </a:rPr>
              <a:t>曲线</a:t>
            </a:r>
            <a:r>
              <a:rPr lang="en-US" altLang="zh-CN" b="1">
                <a:solidFill>
                  <a:schemeClr val="tx1"/>
                </a:solidFill>
              </a:rPr>
              <a:t>(7/7)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07186CB3-3B95-E718-8E71-DECBE3EF7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368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优点：</a:t>
            </a:r>
          </a:p>
          <a:p>
            <a:pPr lvl="1" eaLnBrk="1" hangingPunct="1">
              <a:defRPr/>
            </a:pPr>
            <a:r>
              <a:rPr lang="zh-CN" altLang="en-US" b="1"/>
              <a:t>简单，易于理解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缺点：</a:t>
            </a:r>
          </a:p>
          <a:p>
            <a:pPr lvl="1" eaLnBrk="1" hangingPunct="1">
              <a:defRPr/>
            </a:pPr>
            <a:r>
              <a:rPr lang="zh-CN" altLang="en-US" b="1"/>
              <a:t>难于给出两个端点处的切线矢量作为初始条件</a:t>
            </a:r>
          </a:p>
          <a:p>
            <a:pPr lvl="1" eaLnBrk="1" hangingPunct="1">
              <a:defRPr/>
            </a:pPr>
            <a:r>
              <a:rPr lang="zh-CN" altLang="en-US" b="1"/>
              <a:t>不方便</a:t>
            </a:r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410FE0C2-4D5F-D0A1-D870-96E6157C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4408488"/>
            <a:ext cx="82296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b="1" dirty="0">
                <a:latin typeface="Arial" charset="0"/>
              </a:rPr>
              <a:t>所有参数插值曲线的缺点：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b="1" dirty="0">
                <a:latin typeface="Arial" charset="0"/>
              </a:rPr>
              <a:t>只限于作一条点点通过给定数据点的曲线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b="1" dirty="0">
                <a:latin typeface="Arial" charset="0"/>
              </a:rPr>
              <a:t>只适用于插值场合，如外形的数学放样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800" b="1" dirty="0">
                <a:latin typeface="Arial" charset="0"/>
              </a:rPr>
              <a:t>不适合于外形设计</a:t>
            </a:r>
          </a:p>
        </p:txBody>
      </p:sp>
      <p:pic>
        <p:nvPicPr>
          <p:cNvPr id="39943" name="Picture 5" descr="Hermit三次曲线">
            <a:extLst>
              <a:ext uri="{FF2B5EF4-FFF2-40B4-BE49-F238E27FC236}">
                <a16:creationId xmlns:a16="http://schemas.microsoft.com/office/drawing/2014/main" id="{7BDC490A-74F3-722D-D722-ECB588F9E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268413"/>
            <a:ext cx="2800350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灯片编号占位符 5">
            <a:extLst>
              <a:ext uri="{FF2B5EF4-FFF2-40B4-BE49-F238E27FC236}">
                <a16:creationId xmlns:a16="http://schemas.microsoft.com/office/drawing/2014/main" id="{7FEA6B19-E08F-D26F-8B95-5640B0D8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CD79172-36AE-4AD4-B37F-5F304540C58F}" type="slidenum">
              <a:rPr lang="en-US" altLang="zh-CN" smtClean="0"/>
              <a:pPr eaLnBrk="1" hangingPunct="1">
                <a:defRPr/>
              </a:pPr>
              <a:t>37</a:t>
            </a:fld>
            <a:endParaRPr lang="en-US" altLang="zh-CN"/>
          </a:p>
        </p:txBody>
      </p:sp>
      <p:sp>
        <p:nvSpPr>
          <p:cNvPr id="40965" name="WordArt 5">
            <a:extLst>
              <a:ext uri="{FF2B5EF4-FFF2-40B4-BE49-F238E27FC236}">
                <a16:creationId xmlns:a16="http://schemas.microsoft.com/office/drawing/2014/main" id="{9A010B31-5007-D360-5C86-B08B9B09A43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64163" y="3429000"/>
            <a:ext cx="1871662" cy="1193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Dotum"/>
              </a:rPr>
              <a:t>Question?</a:t>
            </a:r>
            <a:endParaRPr lang="zh-CN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/>
                </a:outerShdw>
              </a:effectLst>
              <a:latin typeface="Dotum"/>
            </a:endParaRPr>
          </a:p>
        </p:txBody>
      </p:sp>
      <p:grpSp>
        <p:nvGrpSpPr>
          <p:cNvPr id="40966" name="Group 6">
            <a:extLst>
              <a:ext uri="{FF2B5EF4-FFF2-40B4-BE49-F238E27FC236}">
                <a16:creationId xmlns:a16="http://schemas.microsoft.com/office/drawing/2014/main" id="{F73E1B17-6E19-01CD-8442-F344CA06FF89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268413"/>
            <a:ext cx="3511550" cy="3852862"/>
            <a:chOff x="204" y="1162"/>
            <a:chExt cx="2212" cy="2427"/>
          </a:xfrm>
        </p:grpSpPr>
        <p:grpSp>
          <p:nvGrpSpPr>
            <p:cNvPr id="40967" name="Group 7">
              <a:extLst>
                <a:ext uri="{FF2B5EF4-FFF2-40B4-BE49-F238E27FC236}">
                  <a16:creationId xmlns:a16="http://schemas.microsoft.com/office/drawing/2014/main" id="{1337D3FE-6620-AB2E-5E58-7A08711C0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162"/>
              <a:ext cx="2212" cy="2427"/>
              <a:chOff x="418" y="1589"/>
              <a:chExt cx="2212" cy="2427"/>
            </a:xfrm>
          </p:grpSpPr>
          <p:sp>
            <p:nvSpPr>
              <p:cNvPr id="40971" name="Freeform 8">
                <a:extLst>
                  <a:ext uri="{FF2B5EF4-FFF2-40B4-BE49-F238E27FC236}">
                    <a16:creationId xmlns:a16="http://schemas.microsoft.com/office/drawing/2014/main" id="{C475F378-95ED-6FA0-5C78-90172E0DE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" y="3779"/>
                <a:ext cx="394" cy="237"/>
              </a:xfrm>
              <a:custGeom>
                <a:avLst/>
                <a:gdLst>
                  <a:gd name="T0" fmla="*/ 252 w 394"/>
                  <a:gd name="T1" fmla="*/ 0 h 237"/>
                  <a:gd name="T2" fmla="*/ 51 w 394"/>
                  <a:gd name="T3" fmla="*/ 20 h 237"/>
                  <a:gd name="T4" fmla="*/ 31 w 394"/>
                  <a:gd name="T5" fmla="*/ 36 h 237"/>
                  <a:gd name="T6" fmla="*/ 19 w 394"/>
                  <a:gd name="T7" fmla="*/ 54 h 237"/>
                  <a:gd name="T8" fmla="*/ 8 w 394"/>
                  <a:gd name="T9" fmla="*/ 74 h 237"/>
                  <a:gd name="T10" fmla="*/ 0 w 394"/>
                  <a:gd name="T11" fmla="*/ 107 h 237"/>
                  <a:gd name="T12" fmla="*/ 1 w 394"/>
                  <a:gd name="T13" fmla="*/ 144 h 237"/>
                  <a:gd name="T14" fmla="*/ 8 w 394"/>
                  <a:gd name="T15" fmla="*/ 164 h 237"/>
                  <a:gd name="T16" fmla="*/ 19 w 394"/>
                  <a:gd name="T17" fmla="*/ 187 h 237"/>
                  <a:gd name="T18" fmla="*/ 40 w 394"/>
                  <a:gd name="T19" fmla="*/ 206 h 237"/>
                  <a:gd name="T20" fmla="*/ 65 w 394"/>
                  <a:gd name="T21" fmla="*/ 221 h 237"/>
                  <a:gd name="T22" fmla="*/ 90 w 394"/>
                  <a:gd name="T23" fmla="*/ 230 h 237"/>
                  <a:gd name="T24" fmla="*/ 112 w 394"/>
                  <a:gd name="T25" fmla="*/ 235 h 237"/>
                  <a:gd name="T26" fmla="*/ 141 w 394"/>
                  <a:gd name="T27" fmla="*/ 237 h 237"/>
                  <a:gd name="T28" fmla="*/ 138 w 394"/>
                  <a:gd name="T29" fmla="*/ 235 h 237"/>
                  <a:gd name="T30" fmla="*/ 295 w 394"/>
                  <a:gd name="T31" fmla="*/ 219 h 237"/>
                  <a:gd name="T32" fmla="*/ 394 w 394"/>
                  <a:gd name="T33" fmla="*/ 0 h 237"/>
                  <a:gd name="T34" fmla="*/ 252 w 394"/>
                  <a:gd name="T35" fmla="*/ 0 h 2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94"/>
                  <a:gd name="T55" fmla="*/ 0 h 237"/>
                  <a:gd name="T56" fmla="*/ 394 w 394"/>
                  <a:gd name="T57" fmla="*/ 237 h 2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94" h="237">
                    <a:moveTo>
                      <a:pt x="252" y="0"/>
                    </a:moveTo>
                    <a:lnTo>
                      <a:pt x="51" y="20"/>
                    </a:lnTo>
                    <a:lnTo>
                      <a:pt x="31" y="36"/>
                    </a:lnTo>
                    <a:lnTo>
                      <a:pt x="19" y="54"/>
                    </a:lnTo>
                    <a:lnTo>
                      <a:pt x="8" y="74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64"/>
                    </a:lnTo>
                    <a:lnTo>
                      <a:pt x="19" y="187"/>
                    </a:lnTo>
                    <a:lnTo>
                      <a:pt x="40" y="206"/>
                    </a:lnTo>
                    <a:lnTo>
                      <a:pt x="65" y="221"/>
                    </a:lnTo>
                    <a:lnTo>
                      <a:pt x="90" y="230"/>
                    </a:lnTo>
                    <a:lnTo>
                      <a:pt x="112" y="235"/>
                    </a:lnTo>
                    <a:lnTo>
                      <a:pt x="141" y="237"/>
                    </a:lnTo>
                    <a:lnTo>
                      <a:pt x="138" y="235"/>
                    </a:lnTo>
                    <a:lnTo>
                      <a:pt x="295" y="219"/>
                    </a:lnTo>
                    <a:lnTo>
                      <a:pt x="394" y="0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2" name="Freeform 9">
                <a:extLst>
                  <a:ext uri="{FF2B5EF4-FFF2-40B4-BE49-F238E27FC236}">
                    <a16:creationId xmlns:a16="http://schemas.microsoft.com/office/drawing/2014/main" id="{2939B9FF-4785-6292-DFBE-BFDE8A8A5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" y="1589"/>
                <a:ext cx="2212" cy="2425"/>
              </a:xfrm>
              <a:custGeom>
                <a:avLst/>
                <a:gdLst>
                  <a:gd name="T0" fmla="*/ 124 w 2212"/>
                  <a:gd name="T1" fmla="*/ 9 h 2425"/>
                  <a:gd name="T2" fmla="*/ 79 w 2212"/>
                  <a:gd name="T3" fmla="*/ 42 h 2425"/>
                  <a:gd name="T4" fmla="*/ 23 w 2212"/>
                  <a:gd name="T5" fmla="*/ 109 h 2425"/>
                  <a:gd name="T6" fmla="*/ 4 w 2212"/>
                  <a:gd name="T7" fmla="*/ 178 h 2425"/>
                  <a:gd name="T8" fmla="*/ 0 w 2212"/>
                  <a:gd name="T9" fmla="*/ 262 h 2425"/>
                  <a:gd name="T10" fmla="*/ 10 w 2212"/>
                  <a:gd name="T11" fmla="*/ 332 h 2425"/>
                  <a:gd name="T12" fmla="*/ 39 w 2212"/>
                  <a:gd name="T13" fmla="*/ 446 h 2425"/>
                  <a:gd name="T14" fmla="*/ 117 w 2212"/>
                  <a:gd name="T15" fmla="*/ 639 h 2425"/>
                  <a:gd name="T16" fmla="*/ 211 w 2212"/>
                  <a:gd name="T17" fmla="*/ 854 h 2425"/>
                  <a:gd name="T18" fmla="*/ 298 w 2212"/>
                  <a:gd name="T19" fmla="*/ 1076 h 2425"/>
                  <a:gd name="T20" fmla="*/ 365 w 2212"/>
                  <a:gd name="T21" fmla="*/ 1364 h 2425"/>
                  <a:gd name="T22" fmla="*/ 405 w 2212"/>
                  <a:gd name="T23" fmla="*/ 1713 h 2425"/>
                  <a:gd name="T24" fmla="*/ 425 w 2212"/>
                  <a:gd name="T25" fmla="*/ 1962 h 2425"/>
                  <a:gd name="T26" fmla="*/ 425 w 2212"/>
                  <a:gd name="T27" fmla="*/ 2150 h 2425"/>
                  <a:gd name="T28" fmla="*/ 399 w 2212"/>
                  <a:gd name="T29" fmla="*/ 2291 h 2425"/>
                  <a:gd name="T30" fmla="*/ 365 w 2212"/>
                  <a:gd name="T31" fmla="*/ 2371 h 2425"/>
                  <a:gd name="T32" fmla="*/ 333 w 2212"/>
                  <a:gd name="T33" fmla="*/ 2410 h 2425"/>
                  <a:gd name="T34" fmla="*/ 515 w 2212"/>
                  <a:gd name="T35" fmla="*/ 2403 h 2425"/>
                  <a:gd name="T36" fmla="*/ 1211 w 2212"/>
                  <a:gd name="T37" fmla="*/ 2311 h 2425"/>
                  <a:gd name="T38" fmla="*/ 1843 w 2212"/>
                  <a:gd name="T39" fmla="*/ 2257 h 2425"/>
                  <a:gd name="T40" fmla="*/ 2104 w 2212"/>
                  <a:gd name="T41" fmla="*/ 2264 h 2425"/>
                  <a:gd name="T42" fmla="*/ 2158 w 2212"/>
                  <a:gd name="T43" fmla="*/ 2223 h 2425"/>
                  <a:gd name="T44" fmla="*/ 2195 w 2212"/>
                  <a:gd name="T45" fmla="*/ 2132 h 2425"/>
                  <a:gd name="T46" fmla="*/ 2212 w 2212"/>
                  <a:gd name="T47" fmla="*/ 2002 h 2425"/>
                  <a:gd name="T48" fmla="*/ 2208 w 2212"/>
                  <a:gd name="T49" fmla="*/ 1837 h 2425"/>
                  <a:gd name="T50" fmla="*/ 2185 w 2212"/>
                  <a:gd name="T51" fmla="*/ 1592 h 2425"/>
                  <a:gd name="T52" fmla="*/ 2111 w 2212"/>
                  <a:gd name="T53" fmla="*/ 1277 h 2425"/>
                  <a:gd name="T54" fmla="*/ 2024 w 2212"/>
                  <a:gd name="T55" fmla="*/ 995 h 2425"/>
                  <a:gd name="T56" fmla="*/ 1923 w 2212"/>
                  <a:gd name="T57" fmla="*/ 734 h 2425"/>
                  <a:gd name="T58" fmla="*/ 1809 w 2212"/>
                  <a:gd name="T59" fmla="*/ 444 h 2425"/>
                  <a:gd name="T60" fmla="*/ 1771 w 2212"/>
                  <a:gd name="T61" fmla="*/ 317 h 2425"/>
                  <a:gd name="T62" fmla="*/ 1766 w 2212"/>
                  <a:gd name="T63" fmla="*/ 218 h 2425"/>
                  <a:gd name="T64" fmla="*/ 1809 w 2212"/>
                  <a:gd name="T65" fmla="*/ 22 h 2425"/>
                  <a:gd name="T66" fmla="*/ 139 w 2212"/>
                  <a:gd name="T67" fmla="*/ 5 h 242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212"/>
                  <a:gd name="T103" fmla="*/ 0 h 2425"/>
                  <a:gd name="T104" fmla="*/ 2212 w 2212"/>
                  <a:gd name="T105" fmla="*/ 2425 h 242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212" h="2425">
                    <a:moveTo>
                      <a:pt x="139" y="5"/>
                    </a:moveTo>
                    <a:lnTo>
                      <a:pt x="124" y="9"/>
                    </a:lnTo>
                    <a:lnTo>
                      <a:pt x="103" y="19"/>
                    </a:lnTo>
                    <a:lnTo>
                      <a:pt x="79" y="42"/>
                    </a:lnTo>
                    <a:lnTo>
                      <a:pt x="46" y="74"/>
                    </a:lnTo>
                    <a:lnTo>
                      <a:pt x="23" y="109"/>
                    </a:lnTo>
                    <a:lnTo>
                      <a:pt x="10" y="146"/>
                    </a:lnTo>
                    <a:lnTo>
                      <a:pt x="4" y="178"/>
                    </a:lnTo>
                    <a:lnTo>
                      <a:pt x="0" y="221"/>
                    </a:lnTo>
                    <a:lnTo>
                      <a:pt x="0" y="262"/>
                    </a:lnTo>
                    <a:lnTo>
                      <a:pt x="5" y="297"/>
                    </a:lnTo>
                    <a:lnTo>
                      <a:pt x="10" y="332"/>
                    </a:lnTo>
                    <a:lnTo>
                      <a:pt x="16" y="364"/>
                    </a:lnTo>
                    <a:lnTo>
                      <a:pt x="39" y="446"/>
                    </a:lnTo>
                    <a:lnTo>
                      <a:pt x="70" y="538"/>
                    </a:lnTo>
                    <a:lnTo>
                      <a:pt x="117" y="639"/>
                    </a:lnTo>
                    <a:lnTo>
                      <a:pt x="164" y="754"/>
                    </a:lnTo>
                    <a:lnTo>
                      <a:pt x="211" y="854"/>
                    </a:lnTo>
                    <a:lnTo>
                      <a:pt x="251" y="955"/>
                    </a:lnTo>
                    <a:lnTo>
                      <a:pt x="298" y="1076"/>
                    </a:lnTo>
                    <a:lnTo>
                      <a:pt x="338" y="1230"/>
                    </a:lnTo>
                    <a:lnTo>
                      <a:pt x="365" y="1364"/>
                    </a:lnTo>
                    <a:lnTo>
                      <a:pt x="392" y="1532"/>
                    </a:lnTo>
                    <a:lnTo>
                      <a:pt x="405" y="1713"/>
                    </a:lnTo>
                    <a:lnTo>
                      <a:pt x="425" y="1874"/>
                    </a:lnTo>
                    <a:lnTo>
                      <a:pt x="425" y="1962"/>
                    </a:lnTo>
                    <a:lnTo>
                      <a:pt x="425" y="2076"/>
                    </a:lnTo>
                    <a:lnTo>
                      <a:pt x="425" y="2150"/>
                    </a:lnTo>
                    <a:lnTo>
                      <a:pt x="420" y="2219"/>
                    </a:lnTo>
                    <a:lnTo>
                      <a:pt x="399" y="2291"/>
                    </a:lnTo>
                    <a:lnTo>
                      <a:pt x="384" y="2333"/>
                    </a:lnTo>
                    <a:lnTo>
                      <a:pt x="365" y="2371"/>
                    </a:lnTo>
                    <a:lnTo>
                      <a:pt x="346" y="2396"/>
                    </a:lnTo>
                    <a:lnTo>
                      <a:pt x="333" y="2410"/>
                    </a:lnTo>
                    <a:lnTo>
                      <a:pt x="318" y="2425"/>
                    </a:lnTo>
                    <a:lnTo>
                      <a:pt x="515" y="2403"/>
                    </a:lnTo>
                    <a:lnTo>
                      <a:pt x="896" y="2351"/>
                    </a:lnTo>
                    <a:lnTo>
                      <a:pt x="1211" y="2311"/>
                    </a:lnTo>
                    <a:lnTo>
                      <a:pt x="1573" y="2270"/>
                    </a:lnTo>
                    <a:lnTo>
                      <a:pt x="1843" y="2257"/>
                    </a:lnTo>
                    <a:lnTo>
                      <a:pt x="2051" y="2264"/>
                    </a:lnTo>
                    <a:lnTo>
                      <a:pt x="2104" y="2264"/>
                    </a:lnTo>
                    <a:lnTo>
                      <a:pt x="2138" y="2257"/>
                    </a:lnTo>
                    <a:lnTo>
                      <a:pt x="2158" y="2223"/>
                    </a:lnTo>
                    <a:lnTo>
                      <a:pt x="2178" y="2187"/>
                    </a:lnTo>
                    <a:lnTo>
                      <a:pt x="2195" y="2132"/>
                    </a:lnTo>
                    <a:lnTo>
                      <a:pt x="2205" y="2066"/>
                    </a:lnTo>
                    <a:lnTo>
                      <a:pt x="2212" y="2002"/>
                    </a:lnTo>
                    <a:lnTo>
                      <a:pt x="2212" y="1909"/>
                    </a:lnTo>
                    <a:lnTo>
                      <a:pt x="2208" y="1837"/>
                    </a:lnTo>
                    <a:lnTo>
                      <a:pt x="2205" y="1719"/>
                    </a:lnTo>
                    <a:lnTo>
                      <a:pt x="2185" y="1592"/>
                    </a:lnTo>
                    <a:lnTo>
                      <a:pt x="2151" y="1428"/>
                    </a:lnTo>
                    <a:lnTo>
                      <a:pt x="2111" y="1277"/>
                    </a:lnTo>
                    <a:lnTo>
                      <a:pt x="2078" y="1143"/>
                    </a:lnTo>
                    <a:lnTo>
                      <a:pt x="2024" y="995"/>
                    </a:lnTo>
                    <a:lnTo>
                      <a:pt x="1970" y="861"/>
                    </a:lnTo>
                    <a:lnTo>
                      <a:pt x="1923" y="734"/>
                    </a:lnTo>
                    <a:lnTo>
                      <a:pt x="1850" y="551"/>
                    </a:lnTo>
                    <a:lnTo>
                      <a:pt x="1809" y="444"/>
                    </a:lnTo>
                    <a:lnTo>
                      <a:pt x="1785" y="373"/>
                    </a:lnTo>
                    <a:lnTo>
                      <a:pt x="1771" y="317"/>
                    </a:lnTo>
                    <a:lnTo>
                      <a:pt x="1766" y="264"/>
                    </a:lnTo>
                    <a:lnTo>
                      <a:pt x="1766" y="218"/>
                    </a:lnTo>
                    <a:lnTo>
                      <a:pt x="1796" y="55"/>
                    </a:lnTo>
                    <a:lnTo>
                      <a:pt x="1809" y="22"/>
                    </a:lnTo>
                    <a:lnTo>
                      <a:pt x="161" y="0"/>
                    </a:lnTo>
                    <a:lnTo>
                      <a:pt x="139" y="5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3" name="Freeform 10">
                <a:extLst>
                  <a:ext uri="{FF2B5EF4-FFF2-40B4-BE49-F238E27FC236}">
                    <a16:creationId xmlns:a16="http://schemas.microsoft.com/office/drawing/2014/main" id="{85B76C98-9C13-820C-8608-31EFD961A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" y="1700"/>
                <a:ext cx="182" cy="159"/>
              </a:xfrm>
              <a:custGeom>
                <a:avLst/>
                <a:gdLst>
                  <a:gd name="T0" fmla="*/ 182 w 182"/>
                  <a:gd name="T1" fmla="*/ 11 h 159"/>
                  <a:gd name="T2" fmla="*/ 135 w 182"/>
                  <a:gd name="T3" fmla="*/ 145 h 159"/>
                  <a:gd name="T4" fmla="*/ 88 w 182"/>
                  <a:gd name="T5" fmla="*/ 159 h 159"/>
                  <a:gd name="T6" fmla="*/ 65 w 182"/>
                  <a:gd name="T7" fmla="*/ 156 h 159"/>
                  <a:gd name="T8" fmla="*/ 41 w 182"/>
                  <a:gd name="T9" fmla="*/ 148 h 159"/>
                  <a:gd name="T10" fmla="*/ 23 w 182"/>
                  <a:gd name="T11" fmla="*/ 132 h 159"/>
                  <a:gd name="T12" fmla="*/ 11 w 182"/>
                  <a:gd name="T13" fmla="*/ 116 h 159"/>
                  <a:gd name="T14" fmla="*/ 3 w 182"/>
                  <a:gd name="T15" fmla="*/ 96 h 159"/>
                  <a:gd name="T16" fmla="*/ 0 w 182"/>
                  <a:gd name="T17" fmla="*/ 78 h 159"/>
                  <a:gd name="T18" fmla="*/ 1 w 182"/>
                  <a:gd name="T19" fmla="*/ 55 h 159"/>
                  <a:gd name="T20" fmla="*/ 8 w 182"/>
                  <a:gd name="T21" fmla="*/ 38 h 159"/>
                  <a:gd name="T22" fmla="*/ 21 w 182"/>
                  <a:gd name="T23" fmla="*/ 25 h 159"/>
                  <a:gd name="T24" fmla="*/ 38 w 182"/>
                  <a:gd name="T25" fmla="*/ 13 h 159"/>
                  <a:gd name="T26" fmla="*/ 58 w 182"/>
                  <a:gd name="T27" fmla="*/ 8 h 159"/>
                  <a:gd name="T28" fmla="*/ 75 w 182"/>
                  <a:gd name="T29" fmla="*/ 4 h 159"/>
                  <a:gd name="T30" fmla="*/ 94 w 182"/>
                  <a:gd name="T31" fmla="*/ 1 h 159"/>
                  <a:gd name="T32" fmla="*/ 108 w 182"/>
                  <a:gd name="T33" fmla="*/ 1 h 159"/>
                  <a:gd name="T34" fmla="*/ 127 w 182"/>
                  <a:gd name="T35" fmla="*/ 0 h 159"/>
                  <a:gd name="T36" fmla="*/ 182 w 182"/>
                  <a:gd name="T37" fmla="*/ 11 h 1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2"/>
                  <a:gd name="T58" fmla="*/ 0 h 159"/>
                  <a:gd name="T59" fmla="*/ 182 w 182"/>
                  <a:gd name="T60" fmla="*/ 159 h 15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2" h="159">
                    <a:moveTo>
                      <a:pt x="182" y="11"/>
                    </a:moveTo>
                    <a:lnTo>
                      <a:pt x="135" y="145"/>
                    </a:lnTo>
                    <a:lnTo>
                      <a:pt x="88" y="159"/>
                    </a:lnTo>
                    <a:lnTo>
                      <a:pt x="65" y="156"/>
                    </a:lnTo>
                    <a:lnTo>
                      <a:pt x="41" y="148"/>
                    </a:lnTo>
                    <a:lnTo>
                      <a:pt x="23" y="132"/>
                    </a:lnTo>
                    <a:lnTo>
                      <a:pt x="11" y="116"/>
                    </a:lnTo>
                    <a:lnTo>
                      <a:pt x="3" y="96"/>
                    </a:lnTo>
                    <a:lnTo>
                      <a:pt x="0" y="78"/>
                    </a:lnTo>
                    <a:lnTo>
                      <a:pt x="1" y="55"/>
                    </a:lnTo>
                    <a:lnTo>
                      <a:pt x="8" y="38"/>
                    </a:lnTo>
                    <a:lnTo>
                      <a:pt x="21" y="25"/>
                    </a:lnTo>
                    <a:lnTo>
                      <a:pt x="38" y="13"/>
                    </a:lnTo>
                    <a:lnTo>
                      <a:pt x="58" y="8"/>
                    </a:lnTo>
                    <a:lnTo>
                      <a:pt x="75" y="4"/>
                    </a:lnTo>
                    <a:lnTo>
                      <a:pt x="94" y="1"/>
                    </a:lnTo>
                    <a:lnTo>
                      <a:pt x="108" y="1"/>
                    </a:lnTo>
                    <a:lnTo>
                      <a:pt x="127" y="0"/>
                    </a:lnTo>
                    <a:lnTo>
                      <a:pt x="182" y="11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4" name="Freeform 11">
                <a:extLst>
                  <a:ext uri="{FF2B5EF4-FFF2-40B4-BE49-F238E27FC236}">
                    <a16:creationId xmlns:a16="http://schemas.microsoft.com/office/drawing/2014/main" id="{FA83231E-CCFF-8E4B-FCB5-4FCFB1505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1691"/>
                <a:ext cx="128" cy="130"/>
              </a:xfrm>
              <a:custGeom>
                <a:avLst/>
                <a:gdLst>
                  <a:gd name="T0" fmla="*/ 0 w 128"/>
                  <a:gd name="T1" fmla="*/ 16 h 130"/>
                  <a:gd name="T2" fmla="*/ 24 w 128"/>
                  <a:gd name="T3" fmla="*/ 32 h 130"/>
                  <a:gd name="T4" fmla="*/ 35 w 128"/>
                  <a:gd name="T5" fmla="*/ 49 h 130"/>
                  <a:gd name="T6" fmla="*/ 40 w 128"/>
                  <a:gd name="T7" fmla="*/ 66 h 130"/>
                  <a:gd name="T8" fmla="*/ 42 w 128"/>
                  <a:gd name="T9" fmla="*/ 91 h 130"/>
                  <a:gd name="T10" fmla="*/ 37 w 128"/>
                  <a:gd name="T11" fmla="*/ 111 h 130"/>
                  <a:gd name="T12" fmla="*/ 24 w 128"/>
                  <a:gd name="T13" fmla="*/ 130 h 130"/>
                  <a:gd name="T14" fmla="*/ 128 w 128"/>
                  <a:gd name="T15" fmla="*/ 107 h 130"/>
                  <a:gd name="T16" fmla="*/ 119 w 128"/>
                  <a:gd name="T17" fmla="*/ 0 h 130"/>
                  <a:gd name="T18" fmla="*/ 0 w 128"/>
                  <a:gd name="T19" fmla="*/ 16 h 1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8"/>
                  <a:gd name="T31" fmla="*/ 0 h 130"/>
                  <a:gd name="T32" fmla="*/ 128 w 128"/>
                  <a:gd name="T33" fmla="*/ 130 h 1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8" h="130">
                    <a:moveTo>
                      <a:pt x="0" y="16"/>
                    </a:moveTo>
                    <a:lnTo>
                      <a:pt x="24" y="32"/>
                    </a:lnTo>
                    <a:lnTo>
                      <a:pt x="35" y="49"/>
                    </a:lnTo>
                    <a:lnTo>
                      <a:pt x="40" y="66"/>
                    </a:lnTo>
                    <a:lnTo>
                      <a:pt x="42" y="91"/>
                    </a:lnTo>
                    <a:lnTo>
                      <a:pt x="37" y="111"/>
                    </a:lnTo>
                    <a:lnTo>
                      <a:pt x="24" y="130"/>
                    </a:lnTo>
                    <a:lnTo>
                      <a:pt x="128" y="107"/>
                    </a:lnTo>
                    <a:lnTo>
                      <a:pt x="119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5" name="Freeform 12">
                <a:extLst>
                  <a:ext uri="{FF2B5EF4-FFF2-40B4-BE49-F238E27FC236}">
                    <a16:creationId xmlns:a16="http://schemas.microsoft.com/office/drawing/2014/main" id="{D0E86195-9EA8-2A82-A630-1A64A3123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" y="1590"/>
                <a:ext cx="1853" cy="269"/>
              </a:xfrm>
              <a:custGeom>
                <a:avLst/>
                <a:gdLst>
                  <a:gd name="T0" fmla="*/ 1753 w 1853"/>
                  <a:gd name="T1" fmla="*/ 21 h 269"/>
                  <a:gd name="T2" fmla="*/ 0 w 1853"/>
                  <a:gd name="T3" fmla="*/ 0 h 269"/>
                  <a:gd name="T4" fmla="*/ 50 w 1853"/>
                  <a:gd name="T5" fmla="*/ 8 h 269"/>
                  <a:gd name="T6" fmla="*/ 68 w 1853"/>
                  <a:gd name="T7" fmla="*/ 14 h 269"/>
                  <a:gd name="T8" fmla="*/ 87 w 1853"/>
                  <a:gd name="T9" fmla="*/ 22 h 269"/>
                  <a:gd name="T10" fmla="*/ 99 w 1853"/>
                  <a:gd name="T11" fmla="*/ 34 h 269"/>
                  <a:gd name="T12" fmla="*/ 113 w 1853"/>
                  <a:gd name="T13" fmla="*/ 52 h 269"/>
                  <a:gd name="T14" fmla="*/ 120 w 1853"/>
                  <a:gd name="T15" fmla="*/ 73 h 269"/>
                  <a:gd name="T16" fmla="*/ 125 w 1853"/>
                  <a:gd name="T17" fmla="*/ 95 h 269"/>
                  <a:gd name="T18" fmla="*/ 127 w 1853"/>
                  <a:gd name="T19" fmla="*/ 118 h 269"/>
                  <a:gd name="T20" fmla="*/ 128 w 1853"/>
                  <a:gd name="T21" fmla="*/ 137 h 269"/>
                  <a:gd name="T22" fmla="*/ 125 w 1853"/>
                  <a:gd name="T23" fmla="*/ 165 h 269"/>
                  <a:gd name="T24" fmla="*/ 120 w 1853"/>
                  <a:gd name="T25" fmla="*/ 192 h 269"/>
                  <a:gd name="T26" fmla="*/ 108 w 1853"/>
                  <a:gd name="T27" fmla="*/ 215 h 269"/>
                  <a:gd name="T28" fmla="*/ 89 w 1853"/>
                  <a:gd name="T29" fmla="*/ 239 h 269"/>
                  <a:gd name="T30" fmla="*/ 65 w 1853"/>
                  <a:gd name="T31" fmla="*/ 254 h 269"/>
                  <a:gd name="T32" fmla="*/ 46 w 1853"/>
                  <a:gd name="T33" fmla="*/ 269 h 269"/>
                  <a:gd name="T34" fmla="*/ 161 w 1853"/>
                  <a:gd name="T35" fmla="*/ 255 h 269"/>
                  <a:gd name="T36" fmla="*/ 289 w 1853"/>
                  <a:gd name="T37" fmla="*/ 235 h 269"/>
                  <a:gd name="T38" fmla="*/ 491 w 1853"/>
                  <a:gd name="T39" fmla="*/ 222 h 269"/>
                  <a:gd name="T40" fmla="*/ 659 w 1853"/>
                  <a:gd name="T41" fmla="*/ 208 h 269"/>
                  <a:gd name="T42" fmla="*/ 860 w 1853"/>
                  <a:gd name="T43" fmla="*/ 208 h 269"/>
                  <a:gd name="T44" fmla="*/ 1081 w 1853"/>
                  <a:gd name="T45" fmla="*/ 215 h 269"/>
                  <a:gd name="T46" fmla="*/ 1356 w 1853"/>
                  <a:gd name="T47" fmla="*/ 222 h 269"/>
                  <a:gd name="T48" fmla="*/ 1619 w 1853"/>
                  <a:gd name="T49" fmla="*/ 242 h 269"/>
                  <a:gd name="T50" fmla="*/ 1726 w 1853"/>
                  <a:gd name="T51" fmla="*/ 262 h 269"/>
                  <a:gd name="T52" fmla="*/ 1757 w 1853"/>
                  <a:gd name="T53" fmla="*/ 266 h 269"/>
                  <a:gd name="T54" fmla="*/ 1790 w 1853"/>
                  <a:gd name="T55" fmla="*/ 268 h 269"/>
                  <a:gd name="T56" fmla="*/ 1814 w 1853"/>
                  <a:gd name="T57" fmla="*/ 262 h 269"/>
                  <a:gd name="T58" fmla="*/ 1834 w 1853"/>
                  <a:gd name="T59" fmla="*/ 242 h 269"/>
                  <a:gd name="T60" fmla="*/ 1845 w 1853"/>
                  <a:gd name="T61" fmla="*/ 217 h 269"/>
                  <a:gd name="T62" fmla="*/ 1850 w 1853"/>
                  <a:gd name="T63" fmla="*/ 196 h 269"/>
                  <a:gd name="T64" fmla="*/ 1853 w 1853"/>
                  <a:gd name="T65" fmla="*/ 173 h 269"/>
                  <a:gd name="T66" fmla="*/ 1848 w 1853"/>
                  <a:gd name="T67" fmla="*/ 130 h 269"/>
                  <a:gd name="T68" fmla="*/ 1839 w 1853"/>
                  <a:gd name="T69" fmla="*/ 103 h 269"/>
                  <a:gd name="T70" fmla="*/ 1826 w 1853"/>
                  <a:gd name="T71" fmla="*/ 75 h 269"/>
                  <a:gd name="T72" fmla="*/ 1814 w 1853"/>
                  <a:gd name="T73" fmla="*/ 57 h 269"/>
                  <a:gd name="T74" fmla="*/ 1799 w 1853"/>
                  <a:gd name="T75" fmla="*/ 43 h 269"/>
                  <a:gd name="T76" fmla="*/ 1778 w 1853"/>
                  <a:gd name="T77" fmla="*/ 28 h 269"/>
                  <a:gd name="T78" fmla="*/ 1753 w 1853"/>
                  <a:gd name="T79" fmla="*/ 21 h 26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853"/>
                  <a:gd name="T121" fmla="*/ 0 h 269"/>
                  <a:gd name="T122" fmla="*/ 1853 w 1853"/>
                  <a:gd name="T123" fmla="*/ 269 h 26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853" h="269">
                    <a:moveTo>
                      <a:pt x="1753" y="21"/>
                    </a:moveTo>
                    <a:lnTo>
                      <a:pt x="0" y="0"/>
                    </a:lnTo>
                    <a:lnTo>
                      <a:pt x="50" y="8"/>
                    </a:lnTo>
                    <a:lnTo>
                      <a:pt x="68" y="14"/>
                    </a:lnTo>
                    <a:lnTo>
                      <a:pt x="87" y="22"/>
                    </a:lnTo>
                    <a:lnTo>
                      <a:pt x="99" y="34"/>
                    </a:lnTo>
                    <a:lnTo>
                      <a:pt x="113" y="52"/>
                    </a:lnTo>
                    <a:lnTo>
                      <a:pt x="120" y="73"/>
                    </a:lnTo>
                    <a:lnTo>
                      <a:pt x="125" y="95"/>
                    </a:lnTo>
                    <a:lnTo>
                      <a:pt x="127" y="118"/>
                    </a:lnTo>
                    <a:lnTo>
                      <a:pt x="128" y="137"/>
                    </a:lnTo>
                    <a:lnTo>
                      <a:pt x="125" y="165"/>
                    </a:lnTo>
                    <a:lnTo>
                      <a:pt x="120" y="192"/>
                    </a:lnTo>
                    <a:lnTo>
                      <a:pt x="108" y="215"/>
                    </a:lnTo>
                    <a:lnTo>
                      <a:pt x="89" y="239"/>
                    </a:lnTo>
                    <a:lnTo>
                      <a:pt x="65" y="254"/>
                    </a:lnTo>
                    <a:lnTo>
                      <a:pt x="46" y="269"/>
                    </a:lnTo>
                    <a:lnTo>
                      <a:pt x="161" y="255"/>
                    </a:lnTo>
                    <a:lnTo>
                      <a:pt x="289" y="235"/>
                    </a:lnTo>
                    <a:lnTo>
                      <a:pt x="491" y="222"/>
                    </a:lnTo>
                    <a:lnTo>
                      <a:pt x="659" y="208"/>
                    </a:lnTo>
                    <a:lnTo>
                      <a:pt x="860" y="208"/>
                    </a:lnTo>
                    <a:lnTo>
                      <a:pt x="1081" y="215"/>
                    </a:lnTo>
                    <a:lnTo>
                      <a:pt x="1356" y="222"/>
                    </a:lnTo>
                    <a:lnTo>
                      <a:pt x="1619" y="242"/>
                    </a:lnTo>
                    <a:lnTo>
                      <a:pt x="1726" y="262"/>
                    </a:lnTo>
                    <a:lnTo>
                      <a:pt x="1757" y="266"/>
                    </a:lnTo>
                    <a:lnTo>
                      <a:pt x="1790" y="268"/>
                    </a:lnTo>
                    <a:lnTo>
                      <a:pt x="1814" y="262"/>
                    </a:lnTo>
                    <a:lnTo>
                      <a:pt x="1834" y="242"/>
                    </a:lnTo>
                    <a:lnTo>
                      <a:pt x="1845" y="217"/>
                    </a:lnTo>
                    <a:lnTo>
                      <a:pt x="1850" y="196"/>
                    </a:lnTo>
                    <a:lnTo>
                      <a:pt x="1853" y="173"/>
                    </a:lnTo>
                    <a:lnTo>
                      <a:pt x="1848" y="130"/>
                    </a:lnTo>
                    <a:lnTo>
                      <a:pt x="1839" y="103"/>
                    </a:lnTo>
                    <a:lnTo>
                      <a:pt x="1826" y="75"/>
                    </a:lnTo>
                    <a:lnTo>
                      <a:pt x="1814" y="57"/>
                    </a:lnTo>
                    <a:lnTo>
                      <a:pt x="1799" y="43"/>
                    </a:lnTo>
                    <a:lnTo>
                      <a:pt x="1778" y="28"/>
                    </a:lnTo>
                    <a:lnTo>
                      <a:pt x="1753" y="21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68" name="WordArt 13">
              <a:extLst>
                <a:ext uri="{FF2B5EF4-FFF2-40B4-BE49-F238E27FC236}">
                  <a16:creationId xmlns:a16="http://schemas.microsoft.com/office/drawing/2014/main" id="{4EE453AF-FDDE-6A1C-E391-5B4F07F77C75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97" y="2059"/>
              <a:ext cx="1308" cy="23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altLang="zh-CN" sz="48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Thank you for </a:t>
              </a:r>
            </a:p>
            <a:p>
              <a:pPr algn="ctr"/>
              <a:r>
                <a:rPr lang="en-US" altLang="zh-CN" sz="48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your attention !</a:t>
              </a:r>
              <a:endParaRPr lang="zh-CN" altLang="en-US" sz="48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Brush Script MT" panose="03060802040406070304" pitchFamily="66" charset="0"/>
              </a:endParaRPr>
            </a:p>
          </p:txBody>
        </p:sp>
        <p:graphicFrame>
          <p:nvGraphicFramePr>
            <p:cNvPr id="40969" name="Object 14">
              <a:extLst>
                <a:ext uri="{FF2B5EF4-FFF2-40B4-BE49-F238E27FC236}">
                  <a16:creationId xmlns:a16="http://schemas.microsoft.com/office/drawing/2014/main" id="{23A27006-C1CD-83FD-84B3-2156768DFB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" y="2665"/>
            <a:ext cx="34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2" imgW="771429" imgH="714286" progId="MSPhotoEd.3">
                    <p:embed/>
                  </p:oleObj>
                </mc:Choice>
                <mc:Fallback>
                  <p:oleObj name="Photo Editor 照片" r:id="rId2" imgW="771429" imgH="714286" progId="MSPhotoEd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2665"/>
                          <a:ext cx="34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0" name="Text Box 15">
              <a:extLst>
                <a:ext uri="{FF2B5EF4-FFF2-40B4-BE49-F238E27FC236}">
                  <a16:creationId xmlns:a16="http://schemas.microsoft.com/office/drawing/2014/main" id="{F9482698-7A0F-F94D-E1E7-4E15DE36C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837"/>
              <a:ext cx="1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Monotype Corsiva" panose="03010101010201010101" pitchFamily="66" charset="0"/>
                  <a:ea typeface="华文行楷" panose="02010800040101010101" pitchFamily="2" charset="-122"/>
                </a:rPr>
                <a:t>SuXiaoHong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E8ED8-826D-7449-8CE8-F0111EDD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C7EBD51-7FA3-4663-967C-09CE53C1D1FF}" type="slidenum">
              <a:rPr lang="en-US" altLang="zh-CN" smtClean="0"/>
              <a:pPr eaLnBrk="1" hangingPunct="1">
                <a:defRPr/>
              </a:pPr>
              <a:t>4</a:t>
            </a:fld>
            <a:endParaRPr lang="en-US" altLang="zh-CN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D9BF6A30-4233-6CAD-1ACB-744EF7B82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chemeClr val="tx1"/>
                </a:solidFill>
              </a:rPr>
              <a:t>概   述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FA54554D-F8E5-3824-689B-CE887576D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研究分支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计算几何</a:t>
            </a:r>
          </a:p>
          <a:p>
            <a:pPr lvl="2" eaLnBrk="1" hangingPunct="1">
              <a:defRPr/>
            </a:pPr>
            <a:r>
              <a:rPr lang="en-US" altLang="zh-CN"/>
              <a:t>1969 Minsky, Papert</a:t>
            </a:r>
            <a:r>
              <a:rPr lang="zh-CN" altLang="en-US"/>
              <a:t>提出</a:t>
            </a:r>
          </a:p>
          <a:p>
            <a:pPr lvl="2" eaLnBrk="1" hangingPunct="1">
              <a:defRPr/>
            </a:pPr>
            <a:r>
              <a:rPr lang="en-US" altLang="zh-CN"/>
              <a:t>1972 A.R.Forrest</a:t>
            </a:r>
            <a:r>
              <a:rPr lang="zh-CN" altLang="en-US"/>
              <a:t>给出正式定义</a:t>
            </a:r>
          </a:p>
          <a:p>
            <a:pPr lvl="1"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CAGD (Computer Aided Geometrical Design)</a:t>
            </a:r>
          </a:p>
          <a:p>
            <a:pPr lvl="2" eaLnBrk="1" hangingPunct="1">
              <a:defRPr/>
            </a:pPr>
            <a:r>
              <a:rPr lang="en-US" altLang="zh-CN"/>
              <a:t>1974 Barnhill, Riesenfeld, </a:t>
            </a:r>
            <a:r>
              <a:rPr lang="zh-CN" altLang="en-US"/>
              <a:t>美国</a:t>
            </a:r>
            <a:r>
              <a:rPr lang="en-US" altLang="zh-CN"/>
              <a:t>Utah</a:t>
            </a:r>
            <a:r>
              <a:rPr lang="zh-CN" altLang="en-US"/>
              <a:t>大学的一次国际会议上提出</a:t>
            </a:r>
          </a:p>
          <a:p>
            <a:pPr lvl="2" eaLnBrk="1" hangingPunct="1">
              <a:defRPr/>
            </a:pPr>
            <a:r>
              <a:rPr lang="zh-CN" altLang="en-US"/>
              <a:t>北航施法中</a:t>
            </a:r>
          </a:p>
          <a:p>
            <a:pPr lvl="2" eaLnBrk="1" hangingPunct="1">
              <a:defRPr/>
            </a:pPr>
            <a:r>
              <a:rPr lang="zh-CN" altLang="en-US"/>
              <a:t>浙大谭建荣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0846C-A05B-040D-3F32-7138258C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213C2B6-E4AE-45F6-8C61-E3FE84E40A57}" type="slidenum">
              <a:rPr lang="en-US" altLang="zh-CN" smtClean="0"/>
              <a:pPr eaLnBrk="1" hangingPunct="1">
                <a:defRPr/>
              </a:pPr>
              <a:t>5</a:t>
            </a:fld>
            <a:endParaRPr lang="en-US" altLang="zh-CN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E8C3B8F4-1292-8B55-FBE3-C54A43BA9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chemeClr val="tx1"/>
                </a:solidFill>
              </a:rPr>
              <a:t>概   述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C9D74A3-26EF-C8B0-305E-7B07271B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研究内容</a:t>
            </a:r>
          </a:p>
          <a:p>
            <a:pPr lvl="1" eaLnBrk="1" hangingPunct="1">
              <a:defRPr/>
            </a:pPr>
            <a:r>
              <a:rPr lang="zh-CN" altLang="en-US" b="1"/>
              <a:t>对几何外形信息的计算机表示</a:t>
            </a:r>
          </a:p>
          <a:p>
            <a:pPr lvl="1" eaLnBrk="1" hangingPunct="1">
              <a:defRPr/>
            </a:pPr>
            <a:r>
              <a:rPr lang="zh-CN" altLang="en-US" b="1"/>
              <a:t>对几何外形信息的分析与综合</a:t>
            </a:r>
          </a:p>
          <a:p>
            <a:pPr lvl="1" eaLnBrk="1" hangingPunct="1">
              <a:defRPr/>
            </a:pPr>
            <a:r>
              <a:rPr lang="zh-CN" altLang="en-US" b="1"/>
              <a:t>对几何外形信息的控制与显示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b="1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3301B6E-31F4-A685-01A5-E1010444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EB7F5A9-BCDC-452F-8F2E-8CEF7065B316}" type="slidenum">
              <a:rPr lang="en-US" altLang="zh-CN" smtClean="0">
                <a:effectLst/>
              </a:rPr>
              <a:pPr eaLnBrk="1" hangingPunct="1">
                <a:defRPr/>
              </a:pPr>
              <a:t>6</a:t>
            </a:fld>
            <a:endParaRPr lang="en-US" altLang="zh-CN">
              <a:effectLst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16F9325C-EDD1-5DBF-E26F-8033E4DFD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chemeClr val="tx1"/>
                </a:solidFill>
                <a:effectLst/>
              </a:rPr>
              <a:t>概   述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8B64A115-06E1-E30F-8F16-4553A89C5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1600200"/>
            <a:ext cx="8229600" cy="7493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对形状数学描述的要求？</a:t>
            </a:r>
          </a:p>
          <a:p>
            <a:pPr eaLnBrk="1" hangingPunct="1">
              <a:defRPr/>
            </a:pPr>
            <a:endParaRPr lang="en-US" altLang="zh-CN"/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E6752243-6D4E-A657-5BE2-A48968924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8" y="2247900"/>
            <a:ext cx="8229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3200" b="1">
                <a:latin typeface="Arial" charset="0"/>
              </a:rPr>
              <a:t>从计算机对形状处理的角度来看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US" altLang="zh-CN" sz="3200" b="1">
              <a:latin typeface="Arial" charset="0"/>
            </a:endParaRP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D92A3965-6843-7E0E-5E38-6BB46130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2967038"/>
            <a:ext cx="36004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>
                <a:latin typeface="Arial" charset="0"/>
              </a:rPr>
              <a:t>（</a:t>
            </a:r>
            <a:r>
              <a:rPr lang="en-US" altLang="zh-CN" sz="3200">
                <a:latin typeface="Arial" charset="0"/>
              </a:rPr>
              <a:t>1</a:t>
            </a:r>
            <a:r>
              <a:rPr lang="zh-CN" altLang="en-US" sz="3200">
                <a:latin typeface="Arial" charset="0"/>
              </a:rPr>
              <a:t>）</a:t>
            </a:r>
            <a:r>
              <a:rPr lang="zh-CN" altLang="en-US" sz="3200" b="1">
                <a:latin typeface="Arial" charset="0"/>
              </a:rPr>
              <a:t>唯一性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US" altLang="zh-CN" sz="3200">
              <a:latin typeface="Arial" charset="0"/>
            </a:endParaRPr>
          </a:p>
        </p:txBody>
      </p:sp>
      <p:sp>
        <p:nvSpPr>
          <p:cNvPr id="104455" name="Rectangle 7">
            <a:extLst>
              <a:ext uri="{FF2B5EF4-FFF2-40B4-BE49-F238E27FC236}">
                <a16:creationId xmlns:a16="http://schemas.microsoft.com/office/drawing/2014/main" id="{F3B66E53-0CFE-0C31-CCC5-7A17D31A4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3616325"/>
            <a:ext cx="36004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>
                <a:latin typeface="Arial" charset="0"/>
              </a:rPr>
              <a:t>（</a:t>
            </a:r>
            <a:r>
              <a:rPr lang="en-US" altLang="zh-CN" sz="3200">
                <a:latin typeface="Arial" charset="0"/>
              </a:rPr>
              <a:t>2</a:t>
            </a:r>
            <a:r>
              <a:rPr lang="zh-CN" altLang="en-US" sz="3200">
                <a:latin typeface="Arial" charset="0"/>
              </a:rPr>
              <a:t>）</a:t>
            </a:r>
            <a:r>
              <a:rPr lang="zh-CN" altLang="en-US" sz="3200" b="1">
                <a:latin typeface="Arial" charset="0"/>
              </a:rPr>
              <a:t>几何不变性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US" altLang="zh-CN" sz="3200">
              <a:latin typeface="Arial" charset="0"/>
            </a:endParaRPr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60173C63-0CF1-C2CE-7B31-98C42AFAC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35463"/>
            <a:ext cx="84963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dirty="0">
                <a:latin typeface="Arial" charset="0"/>
              </a:rPr>
              <a:t>   </a:t>
            </a:r>
            <a:r>
              <a:rPr lang="zh-CN" altLang="en-US" sz="2800" dirty="0">
                <a:latin typeface="Arial" charset="0"/>
              </a:rPr>
              <a:t>对在不同测量坐标系测得的同一组数据点进行拟合，用同样的数学方法得到的拟合曲线形状不变。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US" altLang="zh-CN" sz="2800" dirty="0"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  <p:bldP spid="104453" grpId="0" build="p"/>
      <p:bldP spid="104454" grpId="0" build="p"/>
      <p:bldP spid="104455" grpId="0" build="p"/>
      <p:bldP spid="10445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>
            <a:extLst>
              <a:ext uri="{FF2B5EF4-FFF2-40B4-BE49-F238E27FC236}">
                <a16:creationId xmlns:a16="http://schemas.microsoft.com/office/drawing/2014/main" id="{75B4C336-420A-20A0-D63B-81EBDAB0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0CAA2CF-5409-44C2-9A61-6D79E806A79B}" type="slidenum">
              <a:rPr lang="en-US" altLang="zh-CN" smtClean="0"/>
              <a:pPr eaLnBrk="1" hangingPunct="1">
                <a:defRPr/>
              </a:pPr>
              <a:t>7</a:t>
            </a:fld>
            <a:endParaRPr lang="en-US" altLang="zh-CN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CE879AD3-F495-7058-7DF3-2AE6AF176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概    述</a:t>
            </a:r>
          </a:p>
        </p:txBody>
      </p:sp>
      <p:grpSp>
        <p:nvGrpSpPr>
          <p:cNvPr id="2" name="Group 52">
            <a:extLst>
              <a:ext uri="{FF2B5EF4-FFF2-40B4-BE49-F238E27FC236}">
                <a16:creationId xmlns:a16="http://schemas.microsoft.com/office/drawing/2014/main" id="{F6445E4C-DA08-6E0F-48FA-EF66E01C475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052513"/>
            <a:ext cx="3643312" cy="2439987"/>
            <a:chOff x="431" y="913"/>
            <a:chExt cx="2295" cy="1537"/>
          </a:xfrm>
        </p:grpSpPr>
        <p:sp>
          <p:nvSpPr>
            <p:cNvPr id="10268" name="Oval 14">
              <a:extLst>
                <a:ext uri="{FF2B5EF4-FFF2-40B4-BE49-F238E27FC236}">
                  <a16:creationId xmlns:a16="http://schemas.microsoft.com/office/drawing/2014/main" id="{4EF26681-47E9-D672-8698-E860C7A5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507"/>
              <a:ext cx="73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69" name="Oval 15">
              <a:extLst>
                <a:ext uri="{FF2B5EF4-FFF2-40B4-BE49-F238E27FC236}">
                  <a16:creationId xmlns:a16="http://schemas.microsoft.com/office/drawing/2014/main" id="{48817804-F7CA-9340-3E9C-665632BF8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1851"/>
              <a:ext cx="73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70" name="Oval 16">
              <a:extLst>
                <a:ext uri="{FF2B5EF4-FFF2-40B4-BE49-F238E27FC236}">
                  <a16:creationId xmlns:a16="http://schemas.microsoft.com/office/drawing/2014/main" id="{E6414EC4-9335-A2D1-D20B-A5E5E1943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" y="1850"/>
              <a:ext cx="73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71" name="Text Box 20">
              <a:extLst>
                <a:ext uri="{FF2B5EF4-FFF2-40B4-BE49-F238E27FC236}">
                  <a16:creationId xmlns:a16="http://schemas.microsoft.com/office/drawing/2014/main" id="{DB92D0E9-2401-A8CB-B020-8AD24AEAA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8" y="1761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10272" name="Text Box 23">
              <a:extLst>
                <a:ext uri="{FF2B5EF4-FFF2-40B4-BE49-F238E27FC236}">
                  <a16:creationId xmlns:a16="http://schemas.microsoft.com/office/drawing/2014/main" id="{818DFA65-91B6-9FBB-F7CA-B7D1F7EA5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" y="913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y</a:t>
              </a:r>
            </a:p>
          </p:txBody>
        </p:sp>
        <p:grpSp>
          <p:nvGrpSpPr>
            <p:cNvPr id="10273" name="Group 49">
              <a:extLst>
                <a:ext uri="{FF2B5EF4-FFF2-40B4-BE49-F238E27FC236}">
                  <a16:creationId xmlns:a16="http://schemas.microsoft.com/office/drawing/2014/main" id="{2ED4ECFB-FAA8-081E-FBE0-D4F951879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117"/>
              <a:ext cx="1905" cy="1333"/>
              <a:chOff x="431" y="1117"/>
              <a:chExt cx="1905" cy="1333"/>
            </a:xfrm>
          </p:grpSpPr>
          <p:grpSp>
            <p:nvGrpSpPr>
              <p:cNvPr id="10274" name="Group 9">
                <a:extLst>
                  <a:ext uri="{FF2B5EF4-FFF2-40B4-BE49-F238E27FC236}">
                    <a16:creationId xmlns:a16="http://schemas.microsoft.com/office/drawing/2014/main" id="{5A862CF0-75BE-8762-3421-A46B7B8870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2" y="1117"/>
                <a:ext cx="1814" cy="1333"/>
                <a:chOff x="839" y="1480"/>
                <a:chExt cx="1814" cy="1333"/>
              </a:xfrm>
            </p:grpSpPr>
            <p:sp>
              <p:nvSpPr>
                <p:cNvPr id="10278" name="Line 4">
                  <a:extLst>
                    <a:ext uri="{FF2B5EF4-FFF2-40B4-BE49-F238E27FC236}">
                      <a16:creationId xmlns:a16="http://schemas.microsoft.com/office/drawing/2014/main" id="{0F965CD3-F4AE-953E-9F87-2E675D2651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9" y="2251"/>
                  <a:ext cx="181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9" name="Line 5">
                  <a:extLst>
                    <a:ext uri="{FF2B5EF4-FFF2-40B4-BE49-F238E27FC236}">
                      <a16:creationId xmlns:a16="http://schemas.microsoft.com/office/drawing/2014/main" id="{59A546D6-9AD6-2F18-2715-2C52F9F144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39" y="1480"/>
                  <a:ext cx="0" cy="7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0" name="Arc 7">
                  <a:extLst>
                    <a:ext uri="{FF2B5EF4-FFF2-40B4-BE49-F238E27FC236}">
                      <a16:creationId xmlns:a16="http://schemas.microsoft.com/office/drawing/2014/main" id="{2843003A-EC55-6C44-C4EE-AEA26C9B47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2655454">
                  <a:off x="1084" y="1679"/>
                  <a:ext cx="1134" cy="1134"/>
                </a:xfrm>
                <a:custGeom>
                  <a:avLst/>
                  <a:gdLst>
                    <a:gd name="T0" fmla="*/ 0 w 21600"/>
                    <a:gd name="T1" fmla="*/ 0 h 21600"/>
                    <a:gd name="T2" fmla="*/ 3 w 21600"/>
                    <a:gd name="T3" fmla="*/ 3 h 21600"/>
                    <a:gd name="T4" fmla="*/ 0 w 21600"/>
                    <a:gd name="T5" fmla="*/ 3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75" name="Text Box 22">
                <a:extLst>
                  <a:ext uri="{FF2B5EF4-FFF2-40B4-BE49-F238E27FC236}">
                    <a16:creationId xmlns:a16="http://schemas.microsoft.com/office/drawing/2014/main" id="{D2EDD097-7E52-2DC4-9B19-CDD6E820A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" y="191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(0,0)</a:t>
                </a:r>
              </a:p>
            </p:txBody>
          </p:sp>
          <p:sp>
            <p:nvSpPr>
              <p:cNvPr id="10276" name="Text Box 26">
                <a:extLst>
                  <a:ext uri="{FF2B5EF4-FFF2-40B4-BE49-F238E27FC236}">
                    <a16:creationId xmlns:a16="http://schemas.microsoft.com/office/drawing/2014/main" id="{FEB60BC5-7FD1-27D9-81C2-8B7971C80F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1298"/>
                <a:ext cx="63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(1,1/2)</a:t>
                </a:r>
              </a:p>
            </p:txBody>
          </p:sp>
          <p:sp>
            <p:nvSpPr>
              <p:cNvPr id="10277" name="Text Box 27">
                <a:extLst>
                  <a:ext uri="{FF2B5EF4-FFF2-40B4-BE49-F238E27FC236}">
                    <a16:creationId xmlns:a16="http://schemas.microsoft.com/office/drawing/2014/main" id="{FC99D1F7-3D57-D878-0E7C-507063B981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8" y="1906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(2,0)</a:t>
                </a:r>
              </a:p>
            </p:txBody>
          </p:sp>
        </p:grpSp>
      </p:grpSp>
      <p:sp>
        <p:nvSpPr>
          <p:cNvPr id="10246" name="Rectangle 32">
            <a:extLst>
              <a:ext uri="{FF2B5EF4-FFF2-40B4-BE49-F238E27FC236}">
                <a16:creationId xmlns:a16="http://schemas.microsoft.com/office/drawing/2014/main" id="{A5DA43AA-A5DC-C582-7E52-38FA0E3F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4CA96524-A9AB-34A7-B0D2-A58EEB0C0C65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111625"/>
            <a:ext cx="3627437" cy="1944688"/>
            <a:chOff x="431" y="2840"/>
            <a:chExt cx="2285" cy="1225"/>
          </a:xfrm>
        </p:grpSpPr>
        <p:sp>
          <p:nvSpPr>
            <p:cNvPr id="10257" name="Line 11">
              <a:extLst>
                <a:ext uri="{FF2B5EF4-FFF2-40B4-BE49-F238E27FC236}">
                  <a16:creationId xmlns:a16="http://schemas.microsoft.com/office/drawing/2014/main" id="{68D9A659-FE49-5B05-80E5-AEF17B381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3820"/>
              <a:ext cx="18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2">
              <a:extLst>
                <a:ext uri="{FF2B5EF4-FFF2-40B4-BE49-F238E27FC236}">
                  <a16:creationId xmlns:a16="http://schemas.microsoft.com/office/drawing/2014/main" id="{DD2F9DA6-0E3E-A2A7-E49D-D7447714C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" y="3049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Arc 13">
              <a:extLst>
                <a:ext uri="{FF2B5EF4-FFF2-40B4-BE49-F238E27FC236}">
                  <a16:creationId xmlns:a16="http://schemas.microsoft.com/office/drawing/2014/main" id="{DA27F744-AA0F-CCA8-05D8-1CD0E5D57DE3}"/>
                </a:ext>
              </a:extLst>
            </p:cNvPr>
            <p:cNvSpPr>
              <a:spLocks/>
            </p:cNvSpPr>
            <p:nvPr/>
          </p:nvSpPr>
          <p:spPr bwMode="auto">
            <a:xfrm rot="-2655454">
              <a:off x="503" y="3318"/>
              <a:ext cx="1150" cy="479"/>
            </a:xfrm>
            <a:custGeom>
              <a:avLst/>
              <a:gdLst>
                <a:gd name="T0" fmla="*/ 0 w 31018"/>
                <a:gd name="T1" fmla="*/ 0 h 21600"/>
                <a:gd name="T2" fmla="*/ 2 w 31018"/>
                <a:gd name="T3" fmla="*/ 0 h 21600"/>
                <a:gd name="T4" fmla="*/ 0 w 31018"/>
                <a:gd name="T5" fmla="*/ 0 h 21600"/>
                <a:gd name="T6" fmla="*/ 0 60000 65536"/>
                <a:gd name="T7" fmla="*/ 0 60000 65536"/>
                <a:gd name="T8" fmla="*/ 0 60000 65536"/>
                <a:gd name="T9" fmla="*/ 0 w 31018"/>
                <a:gd name="T10" fmla="*/ 0 h 21600"/>
                <a:gd name="T11" fmla="*/ 31018 w 3101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018" h="21600" fill="none" extrusionOk="0">
                  <a:moveTo>
                    <a:pt x="0" y="2164"/>
                  </a:moveTo>
                  <a:cubicBezTo>
                    <a:pt x="2937" y="739"/>
                    <a:pt x="6159" y="-1"/>
                    <a:pt x="9424" y="0"/>
                  </a:cubicBezTo>
                  <a:cubicBezTo>
                    <a:pt x="21152" y="0"/>
                    <a:pt x="30737" y="9359"/>
                    <a:pt x="31017" y="21084"/>
                  </a:cubicBezTo>
                </a:path>
                <a:path w="31018" h="21600" stroke="0" extrusionOk="0">
                  <a:moveTo>
                    <a:pt x="0" y="2164"/>
                  </a:moveTo>
                  <a:cubicBezTo>
                    <a:pt x="2937" y="739"/>
                    <a:pt x="6159" y="-1"/>
                    <a:pt x="9424" y="0"/>
                  </a:cubicBezTo>
                  <a:cubicBezTo>
                    <a:pt x="21152" y="0"/>
                    <a:pt x="30737" y="9359"/>
                    <a:pt x="31017" y="21084"/>
                  </a:cubicBezTo>
                  <a:lnTo>
                    <a:pt x="9424" y="21600"/>
                  </a:lnTo>
                  <a:lnTo>
                    <a:pt x="0" y="216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Oval 17">
              <a:extLst>
                <a:ext uri="{FF2B5EF4-FFF2-40B4-BE49-F238E27FC236}">
                  <a16:creationId xmlns:a16="http://schemas.microsoft.com/office/drawing/2014/main" id="{8FECA1C8-F976-E417-9C4A-E588A24C7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" y="3765"/>
              <a:ext cx="73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61" name="Oval 18">
              <a:extLst>
                <a:ext uri="{FF2B5EF4-FFF2-40B4-BE49-F238E27FC236}">
                  <a16:creationId xmlns:a16="http://schemas.microsoft.com/office/drawing/2014/main" id="{C70F5465-7EA9-F734-EBDA-67DE8A0E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3265"/>
              <a:ext cx="73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62" name="Oval 19">
              <a:extLst>
                <a:ext uri="{FF2B5EF4-FFF2-40B4-BE49-F238E27FC236}">
                  <a16:creationId xmlns:a16="http://schemas.microsoft.com/office/drawing/2014/main" id="{45F763DC-92CC-FADE-DFE0-C2D694047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3338"/>
              <a:ext cx="73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63" name="Text Box 21">
              <a:extLst>
                <a:ext uri="{FF2B5EF4-FFF2-40B4-BE49-F238E27FC236}">
                  <a16:creationId xmlns:a16="http://schemas.microsoft.com/office/drawing/2014/main" id="{C602E255-8D6D-E9B7-ACB1-75F827C34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" y="369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10264" name="Text Box 24">
              <a:extLst>
                <a:ext uri="{FF2B5EF4-FFF2-40B4-BE49-F238E27FC236}">
                  <a16:creationId xmlns:a16="http://schemas.microsoft.com/office/drawing/2014/main" id="{8BC9F8A3-D4DD-87B0-3BCD-33CB210C1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" y="2840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y</a:t>
              </a:r>
            </a:p>
          </p:txBody>
        </p:sp>
        <p:sp>
          <p:nvSpPr>
            <p:cNvPr id="10265" name="Text Box 25">
              <a:extLst>
                <a:ext uri="{FF2B5EF4-FFF2-40B4-BE49-F238E27FC236}">
                  <a16:creationId xmlns:a16="http://schemas.microsoft.com/office/drawing/2014/main" id="{85728E83-C09E-3981-5B23-FB46C7A1D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834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(0,0)</a:t>
              </a:r>
            </a:p>
          </p:txBody>
        </p:sp>
        <p:graphicFrame>
          <p:nvGraphicFramePr>
            <p:cNvPr id="10266" name="Object 35">
              <a:extLst>
                <a:ext uri="{FF2B5EF4-FFF2-40B4-BE49-F238E27FC236}">
                  <a16:creationId xmlns:a16="http://schemas.microsoft.com/office/drawing/2014/main" id="{62B8BF4C-1DB4-2FD7-4C9F-4E5F76C39D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3112"/>
            <a:ext cx="5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889000" imgH="228600" progId="Equation.3">
                    <p:embed/>
                  </p:oleObj>
                </mc:Choice>
                <mc:Fallback>
                  <p:oleObj name="公式" r:id="rId2" imgW="889000" imgH="2286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112"/>
                          <a:ext cx="560" cy="144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7" name="Object 37">
              <a:extLst>
                <a:ext uri="{FF2B5EF4-FFF2-40B4-BE49-F238E27FC236}">
                  <a16:creationId xmlns:a16="http://schemas.microsoft.com/office/drawing/2014/main" id="{0C669328-C7B4-5EF9-BA7A-566073B13A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3157"/>
            <a:ext cx="34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45863" imgH="228501" progId="Equation.3">
                    <p:embed/>
                  </p:oleObj>
                </mc:Choice>
                <mc:Fallback>
                  <p:oleObj name="公式" r:id="rId4" imgW="545863" imgH="228501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157"/>
                          <a:ext cx="342" cy="144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512" name="Object 40">
            <a:extLst>
              <a:ext uri="{FF2B5EF4-FFF2-40B4-BE49-F238E27FC236}">
                <a16:creationId xmlns:a16="http://schemas.microsoft.com/office/drawing/2014/main" id="{75B75701-3259-4626-704D-184C4D4103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640596"/>
              </p:ext>
            </p:extLst>
          </p:nvPr>
        </p:nvGraphicFramePr>
        <p:xfrm>
          <a:off x="4395788" y="1855788"/>
          <a:ext cx="22240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393480" progId="Equation.DSMT4">
                  <p:embed/>
                </p:oleObj>
              </mc:Choice>
              <mc:Fallback>
                <p:oleObj name="Equation" r:id="rId6" imgW="863280" imgH="39348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1855788"/>
                        <a:ext cx="222408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14" name="Object 42">
            <a:extLst>
              <a:ext uri="{FF2B5EF4-FFF2-40B4-BE49-F238E27FC236}">
                <a16:creationId xmlns:a16="http://schemas.microsoft.com/office/drawing/2014/main" id="{739659FD-AF07-3BFC-03D5-EC8870BF6F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890317"/>
              </p:ext>
            </p:extLst>
          </p:nvPr>
        </p:nvGraphicFramePr>
        <p:xfrm>
          <a:off x="4427538" y="3752850"/>
          <a:ext cx="21605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67893" imgH="406224" progId="Equation.3">
                  <p:embed/>
                </p:oleObj>
              </mc:Choice>
              <mc:Fallback>
                <p:oleObj name="公式" r:id="rId8" imgW="1167893" imgH="40622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52850"/>
                        <a:ext cx="2160587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0">
            <a:extLst>
              <a:ext uri="{FF2B5EF4-FFF2-40B4-BE49-F238E27FC236}">
                <a16:creationId xmlns:a16="http://schemas.microsoft.com/office/drawing/2014/main" id="{418395A6-C3D1-4472-62F5-5EBEC7F49E1E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368425"/>
            <a:ext cx="1152525" cy="2527300"/>
            <a:chOff x="793" y="1117"/>
            <a:chExt cx="726" cy="1592"/>
          </a:xfrm>
        </p:grpSpPr>
        <p:sp>
          <p:nvSpPr>
            <p:cNvPr id="10253" name="Line 44">
              <a:extLst>
                <a:ext uri="{FF2B5EF4-FFF2-40B4-BE49-F238E27FC236}">
                  <a16:creationId xmlns:a16="http://schemas.microsoft.com/office/drawing/2014/main" id="{E7C0A374-21D9-DD3E-EBC3-C793DB39A1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388" y="2201"/>
              <a:ext cx="907" cy="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45">
              <a:extLst>
                <a:ext uri="{FF2B5EF4-FFF2-40B4-BE49-F238E27FC236}">
                  <a16:creationId xmlns:a16="http://schemas.microsoft.com/office/drawing/2014/main" id="{E0A5637C-8F54-4796-6EBA-BA170BD387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 flipV="1">
              <a:off x="793" y="1226"/>
              <a:ext cx="0" cy="77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Text Box 46">
              <a:extLst>
                <a:ext uri="{FF2B5EF4-FFF2-40B4-BE49-F238E27FC236}">
                  <a16:creationId xmlns:a16="http://schemas.microsoft.com/office/drawing/2014/main" id="{C89C4423-BBD3-6A3C-1FC1-2C81D7EEC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117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y’</a:t>
              </a:r>
            </a:p>
          </p:txBody>
        </p:sp>
        <p:sp>
          <p:nvSpPr>
            <p:cNvPr id="10256" name="Text Box 47">
              <a:extLst>
                <a:ext uri="{FF2B5EF4-FFF2-40B4-BE49-F238E27FC236}">
                  <a16:creationId xmlns:a16="http://schemas.microsoft.com/office/drawing/2014/main" id="{477B8159-FCE0-91C5-FD9D-9F76C0251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478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x’</a:t>
              </a:r>
            </a:p>
          </p:txBody>
        </p:sp>
      </p:grpSp>
      <p:sp>
        <p:nvSpPr>
          <p:cNvPr id="10251" name="Text Box 53">
            <a:extLst>
              <a:ext uri="{FF2B5EF4-FFF2-40B4-BE49-F238E27FC236}">
                <a16:creationId xmlns:a16="http://schemas.microsoft.com/office/drawing/2014/main" id="{A35479C6-A339-FC56-DDBE-7AE201189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300663"/>
            <a:ext cx="5364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5526" name="Text Box 54">
            <a:extLst>
              <a:ext uri="{FF2B5EF4-FFF2-40B4-BE49-F238E27FC236}">
                <a16:creationId xmlns:a16="http://schemas.microsoft.com/office/drawing/2014/main" id="{E0AC1418-B641-7634-BBF0-95E24574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722813"/>
            <a:ext cx="500380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用标量函数表达拟合曲线时，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曲线的形状随坐标系的选取而变，说明什么？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>
            <a:extLst>
              <a:ext uri="{FF2B5EF4-FFF2-40B4-BE49-F238E27FC236}">
                <a16:creationId xmlns:a16="http://schemas.microsoft.com/office/drawing/2014/main" id="{39D07E3F-8C69-FBAE-3F14-51AC3766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14B7BCB-AC88-45A0-90C8-C4D1A124F820}" type="slidenum">
              <a:rPr lang="en-US" altLang="zh-CN" smtClean="0"/>
              <a:pPr eaLnBrk="1" hangingPunct="1">
                <a:defRPr/>
              </a:pPr>
              <a:t>8</a:t>
            </a:fld>
            <a:endParaRPr lang="en-US" altLang="zh-CN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3EBEDA9A-A737-A64F-A41B-2EEAD5720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概    述</a:t>
            </a:r>
          </a:p>
        </p:txBody>
      </p:sp>
      <p:sp>
        <p:nvSpPr>
          <p:cNvPr id="106514" name="Rectangle 18">
            <a:extLst>
              <a:ext uri="{FF2B5EF4-FFF2-40B4-BE49-F238E27FC236}">
                <a16:creationId xmlns:a16="http://schemas.microsoft.com/office/drawing/2014/main" id="{F848C1C6-B948-8668-EF22-0520E994C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29600" cy="12525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/>
              <a:t>矢量参数函数方程：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/>
              <a:t>P(t) = 2(t-0.5)(t-1)P0 – 4t(t-1)P1 + 2t(t-0.5)P2</a:t>
            </a:r>
          </a:p>
        </p:txBody>
      </p:sp>
      <p:grpSp>
        <p:nvGrpSpPr>
          <p:cNvPr id="11270" name="Group 21">
            <a:extLst>
              <a:ext uri="{FF2B5EF4-FFF2-40B4-BE49-F238E27FC236}">
                <a16:creationId xmlns:a16="http://schemas.microsoft.com/office/drawing/2014/main" id="{CC721F34-FC82-0BF7-28FD-299684807AF9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3276600"/>
            <a:ext cx="3311525" cy="1828800"/>
            <a:chOff x="340" y="2273"/>
            <a:chExt cx="2086" cy="1152"/>
          </a:xfrm>
        </p:grpSpPr>
        <p:sp>
          <p:nvSpPr>
            <p:cNvPr id="11283" name="Oval 5">
              <a:extLst>
                <a:ext uri="{FF2B5EF4-FFF2-40B4-BE49-F238E27FC236}">
                  <a16:creationId xmlns:a16="http://schemas.microsoft.com/office/drawing/2014/main" id="{1B23D2D0-89DD-3DC9-756C-3EC452D90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2482"/>
              <a:ext cx="73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84" name="Oval 6">
              <a:extLst>
                <a:ext uri="{FF2B5EF4-FFF2-40B4-BE49-F238E27FC236}">
                  <a16:creationId xmlns:a16="http://schemas.microsoft.com/office/drawing/2014/main" id="{ABA031D1-89AA-6C80-557A-D04C0FF78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2826"/>
              <a:ext cx="73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85" name="Oval 7">
              <a:extLst>
                <a:ext uri="{FF2B5EF4-FFF2-40B4-BE49-F238E27FC236}">
                  <a16:creationId xmlns:a16="http://schemas.microsoft.com/office/drawing/2014/main" id="{47F0C39F-DDDE-3BD6-4EB1-181D3B892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2825"/>
              <a:ext cx="73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86" name="Arc 14">
              <a:extLst>
                <a:ext uri="{FF2B5EF4-FFF2-40B4-BE49-F238E27FC236}">
                  <a16:creationId xmlns:a16="http://schemas.microsoft.com/office/drawing/2014/main" id="{4678B189-77CE-2C92-3A90-262DCCC74A14}"/>
                </a:ext>
              </a:extLst>
            </p:cNvPr>
            <p:cNvSpPr>
              <a:spLocks/>
            </p:cNvSpPr>
            <p:nvPr/>
          </p:nvSpPr>
          <p:spPr bwMode="auto">
            <a:xfrm rot="-2655454">
              <a:off x="721" y="2291"/>
              <a:ext cx="1134" cy="113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Text Box 15">
              <a:extLst>
                <a:ext uri="{FF2B5EF4-FFF2-40B4-BE49-F238E27FC236}">
                  <a16:creationId xmlns:a16="http://schemas.microsoft.com/office/drawing/2014/main" id="{FF6CB000-C28B-B739-EA2D-34A5CAA0B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890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P0</a:t>
              </a:r>
            </a:p>
          </p:txBody>
        </p:sp>
        <p:sp>
          <p:nvSpPr>
            <p:cNvPr id="11288" name="Text Box 16">
              <a:extLst>
                <a:ext uri="{FF2B5EF4-FFF2-40B4-BE49-F238E27FC236}">
                  <a16:creationId xmlns:a16="http://schemas.microsoft.com/office/drawing/2014/main" id="{EE8100E0-3D6E-59F1-22A7-0E16FA7BD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227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P1</a:t>
              </a:r>
            </a:p>
          </p:txBody>
        </p:sp>
        <p:sp>
          <p:nvSpPr>
            <p:cNvPr id="11289" name="Text Box 17">
              <a:extLst>
                <a:ext uri="{FF2B5EF4-FFF2-40B4-BE49-F238E27FC236}">
                  <a16:creationId xmlns:a16="http://schemas.microsoft.com/office/drawing/2014/main" id="{74B3CFF6-79E1-76C7-E1B0-5FDB55912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2881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P2</a:t>
              </a:r>
            </a:p>
          </p:txBody>
        </p:sp>
        <p:sp>
          <p:nvSpPr>
            <p:cNvPr id="11290" name="Text Box 19">
              <a:extLst>
                <a:ext uri="{FF2B5EF4-FFF2-40B4-BE49-F238E27FC236}">
                  <a16:creationId xmlns:a16="http://schemas.microsoft.com/office/drawing/2014/main" id="{082803D7-1F56-AF16-9F7B-9F17F07AA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063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t = 0</a:t>
              </a:r>
            </a:p>
          </p:txBody>
        </p:sp>
        <p:sp>
          <p:nvSpPr>
            <p:cNvPr id="11291" name="Text Box 20">
              <a:extLst>
                <a:ext uri="{FF2B5EF4-FFF2-40B4-BE49-F238E27FC236}">
                  <a16:creationId xmlns:a16="http://schemas.microsoft.com/office/drawing/2014/main" id="{CBAE2C32-AE3E-F8B9-1C54-B9ADDF887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067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t = 1</a:t>
              </a:r>
            </a:p>
          </p:txBody>
        </p:sp>
      </p:grpSp>
      <p:grpSp>
        <p:nvGrpSpPr>
          <p:cNvPr id="11271" name="Group 22">
            <a:extLst>
              <a:ext uri="{FF2B5EF4-FFF2-40B4-BE49-F238E27FC236}">
                <a16:creationId xmlns:a16="http://schemas.microsoft.com/office/drawing/2014/main" id="{BA19645B-21E4-FD13-5F2C-479715DBE150}"/>
              </a:ext>
            </a:extLst>
          </p:cNvPr>
          <p:cNvGrpSpPr>
            <a:grpSpLocks/>
          </p:cNvGrpSpPr>
          <p:nvPr/>
        </p:nvGrpSpPr>
        <p:grpSpPr bwMode="auto">
          <a:xfrm rot="-1417763">
            <a:off x="4573588" y="2924175"/>
            <a:ext cx="3311525" cy="1828800"/>
            <a:chOff x="340" y="2273"/>
            <a:chExt cx="2086" cy="1152"/>
          </a:xfrm>
        </p:grpSpPr>
        <p:sp>
          <p:nvSpPr>
            <p:cNvPr id="11274" name="Oval 23">
              <a:extLst>
                <a:ext uri="{FF2B5EF4-FFF2-40B4-BE49-F238E27FC236}">
                  <a16:creationId xmlns:a16="http://schemas.microsoft.com/office/drawing/2014/main" id="{B650FBFD-8E6A-03A1-FF86-49B3CC77C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2482"/>
              <a:ext cx="73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75" name="Oval 24">
              <a:extLst>
                <a:ext uri="{FF2B5EF4-FFF2-40B4-BE49-F238E27FC236}">
                  <a16:creationId xmlns:a16="http://schemas.microsoft.com/office/drawing/2014/main" id="{AE413407-BE68-FA2E-D16F-266A96BAE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2826"/>
              <a:ext cx="73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76" name="Oval 25">
              <a:extLst>
                <a:ext uri="{FF2B5EF4-FFF2-40B4-BE49-F238E27FC236}">
                  <a16:creationId xmlns:a16="http://schemas.microsoft.com/office/drawing/2014/main" id="{50C57A17-50CA-8BA2-531E-B4391C3E5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2825"/>
              <a:ext cx="73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77" name="Arc 26">
              <a:extLst>
                <a:ext uri="{FF2B5EF4-FFF2-40B4-BE49-F238E27FC236}">
                  <a16:creationId xmlns:a16="http://schemas.microsoft.com/office/drawing/2014/main" id="{570EFF99-B934-80FD-8CAA-5D3779324639}"/>
                </a:ext>
              </a:extLst>
            </p:cNvPr>
            <p:cNvSpPr>
              <a:spLocks/>
            </p:cNvSpPr>
            <p:nvPr/>
          </p:nvSpPr>
          <p:spPr bwMode="auto">
            <a:xfrm rot="-2655454">
              <a:off x="721" y="2291"/>
              <a:ext cx="1134" cy="113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3 h 21600"/>
                <a:gd name="T4" fmla="*/ 0 w 21600"/>
                <a:gd name="T5" fmla="*/ 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Text Box 27">
              <a:extLst>
                <a:ext uri="{FF2B5EF4-FFF2-40B4-BE49-F238E27FC236}">
                  <a16:creationId xmlns:a16="http://schemas.microsoft.com/office/drawing/2014/main" id="{9E6BB580-3E08-F1AE-6511-6BBD5B69C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890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P0</a:t>
              </a:r>
            </a:p>
          </p:txBody>
        </p:sp>
        <p:sp>
          <p:nvSpPr>
            <p:cNvPr id="11279" name="Text Box 28">
              <a:extLst>
                <a:ext uri="{FF2B5EF4-FFF2-40B4-BE49-F238E27FC236}">
                  <a16:creationId xmlns:a16="http://schemas.microsoft.com/office/drawing/2014/main" id="{0BDE53C5-B1B7-0172-5B2B-1666C696F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2273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P1</a:t>
              </a:r>
            </a:p>
          </p:txBody>
        </p:sp>
        <p:sp>
          <p:nvSpPr>
            <p:cNvPr id="11280" name="Text Box 29">
              <a:extLst>
                <a:ext uri="{FF2B5EF4-FFF2-40B4-BE49-F238E27FC236}">
                  <a16:creationId xmlns:a16="http://schemas.microsoft.com/office/drawing/2014/main" id="{D0DCFD4B-956E-5A08-1D47-579203676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2881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P2</a:t>
              </a:r>
            </a:p>
          </p:txBody>
        </p:sp>
        <p:sp>
          <p:nvSpPr>
            <p:cNvPr id="11281" name="Text Box 30">
              <a:extLst>
                <a:ext uri="{FF2B5EF4-FFF2-40B4-BE49-F238E27FC236}">
                  <a16:creationId xmlns:a16="http://schemas.microsoft.com/office/drawing/2014/main" id="{308791C1-74C0-24C0-17B8-2CE9CCD94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063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t = 0</a:t>
              </a:r>
            </a:p>
          </p:txBody>
        </p:sp>
        <p:sp>
          <p:nvSpPr>
            <p:cNvPr id="11282" name="Text Box 31">
              <a:extLst>
                <a:ext uri="{FF2B5EF4-FFF2-40B4-BE49-F238E27FC236}">
                  <a16:creationId xmlns:a16="http://schemas.microsoft.com/office/drawing/2014/main" id="{76F60951-AAB1-7210-2738-095FC5E3D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067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/>
                <a:t>t = 1</a:t>
              </a:r>
            </a:p>
          </p:txBody>
        </p:sp>
      </p:grpSp>
      <p:sp>
        <p:nvSpPr>
          <p:cNvPr id="106528" name="Text Box 32">
            <a:extLst>
              <a:ext uri="{FF2B5EF4-FFF2-40B4-BE49-F238E27FC236}">
                <a16:creationId xmlns:a16="http://schemas.microsoft.com/office/drawing/2014/main" id="{4331B141-E913-ADC8-F37A-AB593BAAD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5300663"/>
            <a:ext cx="5724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/>
              <a:t>只要相对位置不变，则形状就不变</a:t>
            </a:r>
          </a:p>
        </p:txBody>
      </p:sp>
      <p:sp>
        <p:nvSpPr>
          <p:cNvPr id="11273" name="AutoShape 33">
            <a:extLst>
              <a:ext uri="{FF2B5EF4-FFF2-40B4-BE49-F238E27FC236}">
                <a16:creationId xmlns:a16="http://schemas.microsoft.com/office/drawing/2014/main" id="{53482EB7-30D5-1F2F-6BC5-74A72937B08F}"/>
              </a:ext>
            </a:extLst>
          </p:cNvPr>
          <p:cNvSpPr>
            <a:spLocks/>
          </p:cNvSpPr>
          <p:nvPr/>
        </p:nvSpPr>
        <p:spPr bwMode="auto">
          <a:xfrm>
            <a:off x="471488" y="5843588"/>
            <a:ext cx="1147762" cy="609600"/>
          </a:xfrm>
          <a:prstGeom prst="borderCallout2">
            <a:avLst>
              <a:gd name="adj1" fmla="val 18750"/>
              <a:gd name="adj2" fmla="val 106639"/>
              <a:gd name="adj3" fmla="val 18750"/>
              <a:gd name="adj4" fmla="val 125727"/>
              <a:gd name="adj5" fmla="val -332292"/>
              <a:gd name="adj6" fmla="val 152144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位置矢量</a:t>
            </a:r>
            <a:endParaRPr lang="zh-CN" altLang="en-US" sz="18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EC7027D0-462A-3DAD-3ABB-C84FC0AC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3F0CAF8-C0E4-4D0E-B7F5-1B5C8FA2335C}" type="slidenum">
              <a:rPr lang="en-US" altLang="zh-CN" smtClean="0">
                <a:effectLst/>
              </a:rPr>
              <a:pPr eaLnBrk="1" hangingPunct="1">
                <a:defRPr/>
              </a:pPr>
              <a:t>9</a:t>
            </a:fld>
            <a:endParaRPr lang="en-US" altLang="zh-CN">
              <a:effectLst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E5CACCA6-0A44-1DE5-064C-D8EF8B150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/>
              </a:rPr>
              <a:t>概    述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34A7D52B-F58E-ACE7-1570-FAF5E46B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1412875"/>
            <a:ext cx="36004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>
                <a:latin typeface="Arial" charset="0"/>
              </a:rPr>
              <a:t>（</a:t>
            </a:r>
            <a:r>
              <a:rPr lang="en-US" altLang="zh-CN" sz="3200">
                <a:latin typeface="Arial" charset="0"/>
              </a:rPr>
              <a:t>3</a:t>
            </a:r>
            <a:r>
              <a:rPr lang="zh-CN" altLang="en-US" sz="3200">
                <a:latin typeface="Arial" charset="0"/>
              </a:rPr>
              <a:t>）</a:t>
            </a:r>
            <a:r>
              <a:rPr lang="zh-CN" altLang="en-US" sz="3200" b="1">
                <a:latin typeface="Arial" charset="0"/>
              </a:rPr>
              <a:t>易于定界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endParaRPr lang="en-US" altLang="zh-CN" sz="3200">
              <a:latin typeface="Arial" charset="0"/>
            </a:endParaRP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BDA37D83-0D53-6608-77EA-3808D5FD2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2060575"/>
            <a:ext cx="84867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>
                <a:latin typeface="Arial" charset="0"/>
              </a:rPr>
              <a:t>（</a:t>
            </a:r>
            <a:r>
              <a:rPr lang="en-US" altLang="zh-CN" sz="3200">
                <a:latin typeface="Arial" charset="0"/>
              </a:rPr>
              <a:t>4</a:t>
            </a:r>
            <a:r>
              <a:rPr lang="zh-CN" altLang="en-US" sz="3200">
                <a:latin typeface="Arial" charset="0"/>
              </a:rPr>
              <a:t>）</a:t>
            </a:r>
            <a:r>
              <a:rPr lang="zh-CN" altLang="en-US" sz="3200" b="1">
                <a:latin typeface="Arial" charset="0"/>
              </a:rPr>
              <a:t>统一性：</a:t>
            </a: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2C5DE5FE-7FE7-9A3C-35BA-49CCB6C42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2565400"/>
            <a:ext cx="6584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>
                <a:latin typeface="Arial" charset="0"/>
              </a:rPr>
              <a:t>统一的数学表示，便于建立统一的数据库</a:t>
            </a:r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5DD2278B-78F5-080F-A6FC-9D63DE1CB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3074988"/>
            <a:ext cx="4727575" cy="154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>
                <a:latin typeface="Arial" charset="0"/>
              </a:rPr>
              <a:t>标量函数：平面曲线  </a:t>
            </a:r>
            <a:r>
              <a:rPr lang="en-US" altLang="zh-CN" sz="2800">
                <a:latin typeface="Arial" charset="0"/>
              </a:rPr>
              <a:t>y = f(x)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>
                <a:latin typeface="Arial" charset="0"/>
              </a:rPr>
              <a:t>                  </a:t>
            </a:r>
            <a:r>
              <a:rPr lang="zh-CN" altLang="en-US" sz="2800">
                <a:latin typeface="Arial" charset="0"/>
              </a:rPr>
              <a:t>空间曲线  </a:t>
            </a:r>
            <a:r>
              <a:rPr lang="en-US" altLang="zh-CN" sz="2800">
                <a:latin typeface="Arial" charset="0"/>
              </a:rPr>
              <a:t>y = f(x)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>
                <a:latin typeface="Arial" charset="0"/>
              </a:rPr>
              <a:t>                                  z = g(x)</a:t>
            </a:r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51B566E8-382C-5B9C-CA40-3401F735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4629150"/>
            <a:ext cx="6686550" cy="103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>
                <a:latin typeface="Arial" charset="0"/>
              </a:rPr>
              <a:t>矢量函数：平面曲线  </a:t>
            </a:r>
            <a:r>
              <a:rPr lang="en-US" altLang="zh-CN" sz="2800">
                <a:latin typeface="Arial" charset="0"/>
              </a:rPr>
              <a:t>P(t) = [x(t)  y(t)]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>
                <a:latin typeface="Arial" charset="0"/>
              </a:rPr>
              <a:t>                  </a:t>
            </a:r>
            <a:r>
              <a:rPr lang="zh-CN" altLang="en-US" sz="2800">
                <a:latin typeface="Arial" charset="0"/>
              </a:rPr>
              <a:t>空间曲线  </a:t>
            </a:r>
            <a:r>
              <a:rPr lang="en-US" altLang="zh-CN" sz="2800">
                <a:latin typeface="Arial" charset="0"/>
              </a:rPr>
              <a:t>P(t) = [x(t)  y(t)  z(t)]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DBE6326-F915-AD4E-E006-5D8AF89BB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788625"/>
              </p:ext>
            </p:extLst>
          </p:nvPr>
        </p:nvGraphicFramePr>
        <p:xfrm>
          <a:off x="6701432" y="5684837"/>
          <a:ext cx="1485306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711000" progId="Equation.DSMT4">
                  <p:embed/>
                </p:oleObj>
              </mc:Choice>
              <mc:Fallback>
                <p:oleObj name="Equation" r:id="rId2" imgW="13334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01432" y="5684837"/>
                        <a:ext cx="1485306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build="p"/>
      <p:bldP spid="107525" grpId="0" build="p"/>
      <p:bldP spid="107526" grpId="0"/>
      <p:bldP spid="107527" grpId="0"/>
      <p:bldP spid="107528" grpId="0"/>
    </p:bldLst>
  </p:timing>
</p:sld>
</file>

<file path=ppt/theme/theme1.xml><?xml version="1.0" encoding="utf-8"?>
<a:theme xmlns:a="http://schemas.openxmlformats.org/drawingml/2006/main" name="Orbit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3071</TotalTime>
  <Words>1439</Words>
  <Application>Microsoft Office PowerPoint</Application>
  <PresentationFormat>全屏显示(4:3)</PresentationFormat>
  <Paragraphs>340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Dotum</vt:lpstr>
      <vt:lpstr>隶书</vt:lpstr>
      <vt:lpstr>Arial</vt:lpstr>
      <vt:lpstr>Brush Script MT</vt:lpstr>
      <vt:lpstr>Calibri</vt:lpstr>
      <vt:lpstr>Monotype Corsiva</vt:lpstr>
      <vt:lpstr>Times New Roman</vt:lpstr>
      <vt:lpstr>Wingdings</vt:lpstr>
      <vt:lpstr>Orbit</vt:lpstr>
      <vt:lpstr>公式</vt:lpstr>
      <vt:lpstr>Equation</vt:lpstr>
      <vt:lpstr>Photo Editor 照片</vt:lpstr>
      <vt:lpstr>第四章  自由曲线与曲面 （一）</vt:lpstr>
      <vt:lpstr>PowerPoint 演示文稿</vt:lpstr>
      <vt:lpstr>概   述</vt:lpstr>
      <vt:lpstr>概   述</vt:lpstr>
      <vt:lpstr>概   述</vt:lpstr>
      <vt:lpstr>概   述</vt:lpstr>
      <vt:lpstr>概    述</vt:lpstr>
      <vt:lpstr>概    述</vt:lpstr>
      <vt:lpstr>概    述</vt:lpstr>
      <vt:lpstr>概    述</vt:lpstr>
      <vt:lpstr>PowerPoint 演示文稿</vt:lpstr>
      <vt:lpstr>参数曲线基础（1/7）</vt:lpstr>
      <vt:lpstr>参数曲线基础（1/7）</vt:lpstr>
      <vt:lpstr>参数曲线基础（2/7）</vt:lpstr>
      <vt:lpstr>参数曲线基础（3/7）</vt:lpstr>
      <vt:lpstr>参数曲线基础（4/7）</vt:lpstr>
      <vt:lpstr>参数曲线基础（5/7）</vt:lpstr>
      <vt:lpstr>参数曲线基础（6/7）</vt:lpstr>
      <vt:lpstr>参数曲线基础（7/7）</vt:lpstr>
      <vt:lpstr>参数曲线基础（7/7）</vt:lpstr>
      <vt:lpstr>曲线曲面拟合方法</vt:lpstr>
      <vt:lpstr>曲线曲面拟合方法</vt:lpstr>
      <vt:lpstr>第四章 曲线与曲面</vt:lpstr>
      <vt:lpstr>参数多项式曲线（1/5）</vt:lpstr>
      <vt:lpstr>参数多项式曲线（2/5）</vt:lpstr>
      <vt:lpstr>参数多项式曲线（3/5）</vt:lpstr>
      <vt:lpstr>参数多项式曲线（4/5）</vt:lpstr>
      <vt:lpstr>参数多项式曲线（5/5）</vt:lpstr>
      <vt:lpstr>第四章 曲线与曲面</vt:lpstr>
      <vt:lpstr>三次Hermite曲线(1/7)</vt:lpstr>
      <vt:lpstr>三次Hermite曲线(2/7)</vt:lpstr>
      <vt:lpstr>三次Hermite曲线(3/7)</vt:lpstr>
      <vt:lpstr>三次Hermite曲线(4/7)</vt:lpstr>
      <vt:lpstr>三次Hermite曲线(5/7)</vt:lpstr>
      <vt:lpstr>三次Hermite曲线(6/7)</vt:lpstr>
      <vt:lpstr>三次Hermite曲线(7/7)</vt:lpstr>
      <vt:lpstr>PowerPoint 演示文稿</vt:lpstr>
    </vt:vector>
  </TitlesOfParts>
  <Company>graphics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自由曲线与曲面 （一）</dc:title>
  <dc:creator>苏小红</dc:creator>
  <cp:lastModifiedBy>葛 丝雨</cp:lastModifiedBy>
  <cp:revision>226</cp:revision>
  <dcterms:created xsi:type="dcterms:W3CDTF">2000-04-19T13:07:07Z</dcterms:created>
  <dcterms:modified xsi:type="dcterms:W3CDTF">2023-04-11T11:08:18Z</dcterms:modified>
</cp:coreProperties>
</file>