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352" r:id="rId2"/>
    <p:sldId id="316" r:id="rId3"/>
    <p:sldId id="356" r:id="rId4"/>
    <p:sldId id="357" r:id="rId5"/>
    <p:sldId id="317" r:id="rId6"/>
    <p:sldId id="320" r:id="rId7"/>
    <p:sldId id="321" r:id="rId8"/>
    <p:sldId id="322" r:id="rId9"/>
    <p:sldId id="324" r:id="rId10"/>
    <p:sldId id="325" r:id="rId11"/>
    <p:sldId id="326" r:id="rId12"/>
    <p:sldId id="327" r:id="rId13"/>
    <p:sldId id="339" r:id="rId14"/>
    <p:sldId id="340" r:id="rId15"/>
    <p:sldId id="301" r:id="rId16"/>
    <p:sldId id="305" r:id="rId17"/>
    <p:sldId id="306" r:id="rId18"/>
    <p:sldId id="307" r:id="rId19"/>
    <p:sldId id="313" r:id="rId20"/>
    <p:sldId id="314" r:id="rId21"/>
    <p:sldId id="328" r:id="rId22"/>
    <p:sldId id="329" r:id="rId23"/>
    <p:sldId id="330" r:id="rId24"/>
    <p:sldId id="368" r:id="rId25"/>
    <p:sldId id="331" r:id="rId26"/>
    <p:sldId id="332" r:id="rId27"/>
    <p:sldId id="351" r:id="rId28"/>
    <p:sldId id="350" r:id="rId29"/>
    <p:sldId id="376" r:id="rId30"/>
    <p:sldId id="342" r:id="rId31"/>
    <p:sldId id="348" r:id="rId32"/>
    <p:sldId id="335" r:id="rId33"/>
    <p:sldId id="349" r:id="rId34"/>
    <p:sldId id="336" r:id="rId35"/>
    <p:sldId id="343" r:id="rId36"/>
    <p:sldId id="346" r:id="rId37"/>
    <p:sldId id="353" r:id="rId38"/>
    <p:sldId id="347" r:id="rId39"/>
    <p:sldId id="345" r:id="rId40"/>
    <p:sldId id="375" r:id="rId41"/>
    <p:sldId id="354" r:id="rId42"/>
    <p:sldId id="362" r:id="rId43"/>
    <p:sldId id="363" r:id="rId44"/>
    <p:sldId id="358" r:id="rId45"/>
    <p:sldId id="341" r:id="rId46"/>
    <p:sldId id="370" r:id="rId47"/>
    <p:sldId id="371" r:id="rId48"/>
    <p:sldId id="369" r:id="rId49"/>
    <p:sldId id="372" r:id="rId50"/>
    <p:sldId id="373" r:id="rId51"/>
    <p:sldId id="374" r:id="rId52"/>
    <p:sldId id="333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2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86"/>
    <a:srgbClr val="FF0000"/>
    <a:srgbClr val="00FF00"/>
    <a:srgbClr val="FF6699"/>
    <a:srgbClr val="CC6600"/>
    <a:srgbClr val="FF9900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 autoAdjust="0"/>
    <p:restoredTop sz="94684" autoAdjust="0"/>
  </p:normalViewPr>
  <p:slideViewPr>
    <p:cSldViewPr>
      <p:cViewPr varScale="1">
        <p:scale>
          <a:sx n="77" d="100"/>
          <a:sy n="77" d="100"/>
        </p:scale>
        <p:origin x="15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DFDFCB-A8C2-B846-A7B6-FA202BC2E4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E6798F5-0AB5-2B8A-99F7-86C0AE9905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F27C7DE-8402-FA47-CFBF-03FCD4AE78F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8226F92-DC6E-3BA7-492C-B96B6FD0E4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FD14025-68A9-A143-33F0-BBBD2B6033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8986C1F-B9CA-0DAC-6794-9BB6B4CC8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E4E3FF91-8E46-437B-A5AA-062F552BB0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3E011AC-11D2-507E-292D-73AC971A5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D83D80-5F27-46CE-B1DE-0C8CDF4A5D39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17B26EA-A70E-6920-DD77-A6368740D2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76C38D4-3782-9736-0C02-4053A2154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9FA348D-FEA0-296F-2DDE-C23B27A3D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0F7C21-5410-427A-9E89-84AE67FDA44C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AF19139-EDC1-1FC1-640A-481CDE8AD2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A545CB7-0ABB-D5CA-BAB5-C8A335650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A17F7A40-8E99-A95E-7B49-706A42414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00D6CC3F-FF81-A10E-1ED3-FD8F44D81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1995947-85CB-183E-32C4-85CCB5258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D6320C-04BC-41DC-80AF-6C42AF2C0616}" type="slidenum">
              <a:rPr lang="en-US" altLang="zh-CN" smtClean="0">
                <a:solidFill>
                  <a:schemeClr val="tx1"/>
                </a:solidFill>
              </a:rPr>
              <a:pPr/>
              <a:t>41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8FC4006A-2A88-F13E-DCFB-1F0CB51EA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99290874-51DB-717A-2803-F81F97134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4A02C470-707B-566B-2D02-C7ACAA4EA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05E9B0-0B26-4AEF-9E65-714642BA29C2}" type="slidenum">
              <a:rPr lang="en-US" altLang="zh-CN" smtClean="0">
                <a:solidFill>
                  <a:schemeClr val="tx1"/>
                </a:solidFill>
              </a:rPr>
              <a:pPr/>
              <a:t>48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CF0834-EAAC-AB4B-817E-E72F164674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774EAC-376E-542D-6EFE-8F779E0E50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B020C1-DF5E-4903-A5CE-3DDC0FCD7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779893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059C06-3EC5-9458-8FFF-516590BC5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13E419-1078-8ABB-777F-685B9064D0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F1C6C-C7A8-495C-93AD-44C7FB9B8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83E6A-8141-FCE8-A048-01B2BD226E1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374108831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943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494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CE70B6-0127-F809-1DEF-A0EEF4254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7FE65A-5A08-2F96-78EC-6E223E00C1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2A09A-0CB8-4210-B994-AFC552A5FB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A01DD-69DE-A851-556F-EA38CD82C66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3079863150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6613" y="19891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6613" y="41227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867F38-CCFB-788F-B068-363C0152E0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12C98-3D7A-51DE-B49D-509233E089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1CF7D-039E-42A7-98D3-AE46B4278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919B88-F712-813A-D955-3108670EEFD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52071915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91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6C88D-8B16-6BEF-936D-2ADAD31F4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DE673D-DF7F-A884-477A-0514996088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74D87-84FB-4171-8A73-19FBFB709C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9698FF-778C-9EAD-211E-E4CFFD7B82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3407991950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6613" y="19891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6613" y="41227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BCD097-09E7-6A5F-F389-B771804B7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44873-2960-4EA8-2D44-81F088F7EC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A65B9-3895-4F56-9C3A-7F912D2CE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CE5759-04A5-A345-8B42-A8E372EDECE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39337901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EDFF8B-3120-0703-7A96-9393FCF5BA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E1F0FC-88D6-710C-9E7E-FF49612A2B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BC92C-DF08-4D6B-98DC-2FE81E693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B9FC0-A3D3-0BAA-296A-192911A0EE7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204102837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4E9833-D3C4-9D5D-B76C-F06CADD842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822E07-6FC7-CD1B-F932-B5BDB66400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B46F-B9FA-4F6F-B186-93AA9D78A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132AA-50A1-3B65-C7FA-DDFB4CA6B9E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416169053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D3904F-C2F7-C3C9-D6A1-01ECB0FEB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DD0CA1-573B-5121-5186-884B863BCB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49945-0C47-4507-BDE6-FBEE8E0C2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5D8D87A-E59B-DABD-FACE-26EBA8844FC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162616624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DB3B849-6B27-6547-AE52-F347E0509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E788637-509C-C916-428F-0398B3022B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913C2-DD3B-4B42-9E69-01235D8E5C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4DF895F-837D-1B6C-D79B-472D34C21B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233834240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19C166-E127-DE0F-1C03-8BC4FB736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0CD147-850C-E009-A385-D3FE502E03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31280-F64D-4781-A2C4-C5C93EF6D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57292A-8F9A-154F-00AE-E1FE74E6DF3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131427390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184169-0C1C-680C-B005-BB61F1852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FAB5F0D-A9D6-816E-814E-F4CD9AC6D7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A9325-9ED5-4145-BFA6-663616C52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033A2C-F082-CAAF-093A-D1D03CF3D3F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158696318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2845B-F14F-DF04-8A64-16B2752D82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5A634F-8F90-FD3D-ACD2-0AC63D805F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5D3A6-9168-43EE-854B-EC49E14A7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7B5F18-8009-99C7-1A34-C11C0B6586A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416493286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1F617-0A4D-593C-E4F4-73A50FF9E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162D37-37B3-92FF-F790-74E03BFA77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F9BC-5292-416C-9436-9BF2FBBAC0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6938DDF-20BD-2AC3-B912-BF9D4E79DF7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  <p:extLst>
      <p:ext uri="{BB962C8B-B14F-4D97-AF65-F5344CB8AC3E}">
        <p14:creationId xmlns:p14="http://schemas.microsoft.com/office/powerpoint/2010/main" val="93712102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F0450EE-D0DD-B9BD-F195-E00065833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A95F7D-E09C-F71E-245F-56F6E1C60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808A273-7F67-3884-CA9F-433D53E001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28FDE00-127A-EA54-9004-5C88FE7407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453188"/>
            <a:ext cx="468312" cy="2524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9F357B1D-A424-4649-A319-F139CD272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6C3729B-A5D7-7DAD-2B98-0B757E8223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51500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/>
              <a:t>哈工大计算机学院  苏小红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hyperlink" Target="Bezier1.ex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2.wmf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6.png"/><Relationship Id="rId7" Type="http://schemas.openxmlformats.org/officeDocument/2006/relationships/image" Target="../media/image48.w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curve.ex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6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4819F40-EC87-0D3E-FA17-493F95B25C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第四章  自由曲线与曲面（二）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F5550EAB-8E4F-21E8-1301-3F5DB6988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F2C51F-EA13-459B-95B2-AD2A04FB4C7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29B0468-2E77-E414-7941-E95CC82B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9/22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71378C3-E9A6-C8C7-3A79-347F35F19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981200"/>
            <a:ext cx="7772400" cy="411480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凸包性</a:t>
            </a:r>
          </a:p>
          <a:p>
            <a:pPr lvl="2" eaLnBrk="1" hangingPunct="1">
              <a:defRPr/>
            </a:pPr>
            <a:r>
              <a:rPr lang="zh-CN" altLang="en-US" b="1"/>
              <a:t>凸集</a:t>
            </a:r>
          </a:p>
          <a:p>
            <a:pPr lvl="2" eaLnBrk="1" hangingPunct="1">
              <a:defRPr/>
            </a:pPr>
            <a:r>
              <a:rPr lang="zh-CN" altLang="en-US" b="1"/>
              <a:t>凹集</a:t>
            </a:r>
          </a:p>
          <a:p>
            <a:pPr lvl="2" eaLnBrk="1" hangingPunct="1">
              <a:defRPr/>
            </a:pPr>
            <a:r>
              <a:rPr lang="zh-CN" altLang="en-US" b="1"/>
              <a:t>点集的凸包</a:t>
            </a:r>
          </a:p>
          <a:p>
            <a:pPr lvl="3" eaLnBrk="1" hangingPunct="1">
              <a:defRPr/>
            </a:pPr>
            <a:r>
              <a:rPr lang="zh-CN" altLang="en-US" b="1"/>
              <a:t>包含这些点的最小凸集</a:t>
            </a:r>
          </a:p>
          <a:p>
            <a:pPr lvl="2" eaLnBrk="1" hangingPunct="1">
              <a:defRPr/>
            </a:pPr>
            <a:r>
              <a:rPr lang="en-US" altLang="zh-CN" b="1"/>
              <a:t>Bezier</a:t>
            </a:r>
            <a:r>
              <a:rPr lang="zh-CN" altLang="en-US" b="1"/>
              <a:t>曲线位于其控制顶点的凸包之内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3BBDC03-0DF1-A41C-D178-BF5B5B04AFB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524000"/>
            <a:ext cx="3962400" cy="1219200"/>
            <a:chOff x="1632" y="960"/>
            <a:chExt cx="2496" cy="768"/>
          </a:xfrm>
        </p:grpSpPr>
        <p:sp>
          <p:nvSpPr>
            <p:cNvPr id="97285" name="AutoShape 5">
              <a:extLst>
                <a:ext uri="{FF2B5EF4-FFF2-40B4-BE49-F238E27FC236}">
                  <a16:creationId xmlns:a16="http://schemas.microsoft.com/office/drawing/2014/main" id="{0E01E734-502D-5E55-8AC3-5E1C3CD4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960"/>
              <a:ext cx="864" cy="72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286" name="Line 6">
              <a:extLst>
                <a:ext uri="{FF2B5EF4-FFF2-40B4-BE49-F238E27FC236}">
                  <a16:creationId xmlns:a16="http://schemas.microsoft.com/office/drawing/2014/main" id="{46E213D1-7235-D8D9-EA06-20AA394C8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392"/>
              <a:ext cx="1584" cy="336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EF7E7427-1CFB-F013-D45F-77E6A32A27D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95600"/>
            <a:ext cx="3733800" cy="1219200"/>
            <a:chOff x="1728" y="1824"/>
            <a:chExt cx="2352" cy="768"/>
          </a:xfrm>
        </p:grpSpPr>
        <p:sp>
          <p:nvSpPr>
            <p:cNvPr id="97288" name="AutoShape 8">
              <a:extLst>
                <a:ext uri="{FF2B5EF4-FFF2-40B4-BE49-F238E27FC236}">
                  <a16:creationId xmlns:a16="http://schemas.microsoft.com/office/drawing/2014/main" id="{229BE61E-8FEF-FA1C-355D-5115AFB53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24"/>
              <a:ext cx="720" cy="768"/>
            </a:xfrm>
            <a:prstGeom prst="plus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289" name="Line 9">
              <a:extLst>
                <a:ext uri="{FF2B5EF4-FFF2-40B4-BE49-F238E27FC236}">
                  <a16:creationId xmlns:a16="http://schemas.microsoft.com/office/drawing/2014/main" id="{BA75C96F-80C7-FA9A-FAF6-DD1E40EC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68"/>
              <a:ext cx="1536" cy="144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7290" name="Picture 10" descr="10P13">
            <a:extLst>
              <a:ext uri="{FF2B5EF4-FFF2-40B4-BE49-F238E27FC236}">
                <a16:creationId xmlns:a16="http://schemas.microsoft.com/office/drawing/2014/main" id="{98D1DDA8-311D-E363-4122-30F57307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24413"/>
            <a:ext cx="3781425" cy="162877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6">
            <a:extLst>
              <a:ext uri="{FF2B5EF4-FFF2-40B4-BE49-F238E27FC236}">
                <a16:creationId xmlns:a16="http://schemas.microsoft.com/office/drawing/2014/main" id="{985CCFCE-6F8D-59E5-AEEA-DD47DDD99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1D52E-5338-4960-96F4-9E5294FE199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5363" name="页脚占位符 7">
            <a:extLst>
              <a:ext uri="{FF2B5EF4-FFF2-40B4-BE49-F238E27FC236}">
                <a16:creationId xmlns:a16="http://schemas.microsoft.com/office/drawing/2014/main" id="{E9510BD4-9CB5-E0DB-D505-7A39E095B5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3E14D98-CE0B-BE35-EAAA-8B0AA29AA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10/22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2BFAF08-A289-FE91-29F4-C3CA44D1A1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981200"/>
            <a:ext cx="4752975" cy="411480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几何不变性</a:t>
            </a: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多值性</a:t>
            </a:r>
          </a:p>
          <a:p>
            <a:pPr lvl="1" eaLnBrk="1" hangingPunct="1">
              <a:defRPr/>
            </a:pPr>
            <a:endParaRPr lang="zh-CN" altLang="en-US" b="1" dirty="0"/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平面曲线的变差缩减性</a:t>
            </a:r>
          </a:p>
        </p:txBody>
      </p:sp>
      <p:pic>
        <p:nvPicPr>
          <p:cNvPr id="98309" name="Picture 5" descr="04">
            <a:extLst>
              <a:ext uri="{FF2B5EF4-FFF2-40B4-BE49-F238E27FC236}">
                <a16:creationId xmlns:a16="http://schemas.microsoft.com/office/drawing/2014/main" id="{5C1CF6BD-6EA0-6E59-6B6A-DE4CAC00B5A3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1700213"/>
            <a:ext cx="3311525" cy="2344737"/>
          </a:xfr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  <p:graphicFrame>
        <p:nvGraphicFramePr>
          <p:cNvPr id="98311" name="Object 7">
            <a:extLst>
              <a:ext uri="{FF2B5EF4-FFF2-40B4-BE49-F238E27FC236}">
                <a16:creationId xmlns:a16="http://schemas.microsoft.com/office/drawing/2014/main" id="{5CFE24DF-53EA-74E8-0C60-9B248EFDD833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59011479"/>
              </p:ext>
            </p:extLst>
          </p:nvPr>
        </p:nvGraphicFramePr>
        <p:xfrm>
          <a:off x="5364163" y="4292600"/>
          <a:ext cx="333692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1276190" imgH="857143" progId="Paint.Picture">
                  <p:embed/>
                </p:oleObj>
              </mc:Choice>
              <mc:Fallback>
                <p:oleObj name="位图图像" r:id="rId3" imgW="1276190" imgH="85714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92600"/>
                        <a:ext cx="3336925" cy="224155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FF0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Line 9">
            <a:extLst>
              <a:ext uri="{FF2B5EF4-FFF2-40B4-BE49-F238E27FC236}">
                <a16:creationId xmlns:a16="http://schemas.microsoft.com/office/drawing/2014/main" id="{87A3A700-8C3A-A25C-3F23-EC1F67796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4941888"/>
            <a:ext cx="403383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6">
            <a:extLst>
              <a:ext uri="{FF2B5EF4-FFF2-40B4-BE49-F238E27FC236}">
                <a16:creationId xmlns:a16="http://schemas.microsoft.com/office/drawing/2014/main" id="{C2439EAE-B00D-2E55-2B63-F9B5ED04F3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4B02C7E1-EB0E-88F7-8621-EB89ECAC5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11/22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44BF286-4344-8822-B9C4-F2ED20FEBC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981200"/>
            <a:ext cx="3810000" cy="58420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拟局部性</a:t>
            </a:r>
            <a:endParaRPr lang="zh-CN" altLang="en-US" b="1"/>
          </a:p>
        </p:txBody>
      </p:sp>
      <p:pic>
        <p:nvPicPr>
          <p:cNvPr id="16390" name="Picture 4" descr="10P15">
            <a:extLst>
              <a:ext uri="{FF2B5EF4-FFF2-40B4-BE49-F238E27FC236}">
                <a16:creationId xmlns:a16="http://schemas.microsoft.com/office/drawing/2014/main" id="{58A0D981-0A81-EB2B-9B10-2896647F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8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3352800" cy="20955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5" descr="02">
            <a:extLst>
              <a:ext uri="{FF2B5EF4-FFF2-40B4-BE49-F238E27FC236}">
                <a16:creationId xmlns:a16="http://schemas.microsoft.com/office/drawing/2014/main" id="{090DE0C2-50A1-0265-02B9-E0ED2A044B6A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2763838"/>
            <a:ext cx="4968875" cy="3992562"/>
          </a:xfrm>
          <a:noFill/>
        </p:spPr>
      </p:pic>
      <p:sp>
        <p:nvSpPr>
          <p:cNvPr id="99335" name="Rectangle 7">
            <a:extLst>
              <a:ext uri="{FF2B5EF4-FFF2-40B4-BE49-F238E27FC236}">
                <a16:creationId xmlns:a16="http://schemas.microsoft.com/office/drawing/2014/main" id="{55B00228-191D-F875-29F5-8AC53A35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1989138"/>
            <a:ext cx="47101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形状的易控性（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演示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</a:p>
        </p:txBody>
      </p:sp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50FFC74-ACC9-D00F-E12F-2F3C77CD5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58867F-BFCD-4E0E-A5DF-0EE25DD4EEF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F966EAE8-6500-5B57-F273-1F3F950BD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15D55-04FB-4EF3-9E6E-A418D135856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4BD7DED-A7B9-C234-9C19-8C68B1B64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12/22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0D149941-582D-EA86-B85A-8F2FFCD80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二次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曲线</a:t>
            </a:r>
          </a:p>
          <a:p>
            <a:pPr lvl="1" eaLnBrk="1" hangingPunct="1">
              <a:defRPr/>
            </a:pPr>
            <a:r>
              <a:rPr lang="en-US" altLang="zh-CN" dirty="0"/>
              <a:t>n=2</a:t>
            </a:r>
          </a:p>
          <a:p>
            <a:pPr lvl="1" eaLnBrk="1" hangingPunct="1">
              <a:defRPr/>
            </a:pPr>
            <a:r>
              <a:rPr lang="zh-CN" altLang="en-US" dirty="0"/>
              <a:t>抛物线</a:t>
            </a: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ACD47380-C346-C67C-BB91-83879368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989138"/>
            <a:ext cx="4305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8">
            <a:extLst>
              <a:ext uri="{FF2B5EF4-FFF2-40B4-BE49-F238E27FC236}">
                <a16:creationId xmlns:a16="http://schemas.microsoft.com/office/drawing/2014/main" id="{787126BF-1786-AEEE-3D77-C9C7F1ED5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508500"/>
            <a:ext cx="215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基函数</a:t>
            </a:r>
          </a:p>
        </p:txBody>
      </p:sp>
      <p:grpSp>
        <p:nvGrpSpPr>
          <p:cNvPr id="17416" name="Group 22">
            <a:extLst>
              <a:ext uri="{FF2B5EF4-FFF2-40B4-BE49-F238E27FC236}">
                <a16:creationId xmlns:a16="http://schemas.microsoft.com/office/drawing/2014/main" id="{882D24F3-C5DF-B955-A479-F5A9C9528EE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689350"/>
            <a:ext cx="4594225" cy="3168650"/>
            <a:chOff x="68" y="2296"/>
            <a:chExt cx="2894" cy="1996"/>
          </a:xfrm>
        </p:grpSpPr>
        <p:grpSp>
          <p:nvGrpSpPr>
            <p:cNvPr id="17418" name="Group 17">
              <a:extLst>
                <a:ext uri="{FF2B5EF4-FFF2-40B4-BE49-F238E27FC236}">
                  <a16:creationId xmlns:a16="http://schemas.microsoft.com/office/drawing/2014/main" id="{C80B659C-1973-CFC0-39AE-3D0F659CA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2296"/>
              <a:ext cx="2450" cy="1996"/>
              <a:chOff x="249" y="2205"/>
              <a:chExt cx="2450" cy="1996"/>
            </a:xfrm>
          </p:grpSpPr>
          <p:sp>
            <p:nvSpPr>
              <p:cNvPr id="126985" name="Freeform 9">
                <a:extLst>
                  <a:ext uri="{FF2B5EF4-FFF2-40B4-BE49-F238E27FC236}">
                    <a16:creationId xmlns:a16="http://schemas.microsoft.com/office/drawing/2014/main" id="{264F321D-F951-2493-CD56-1EFF5E318476}"/>
                  </a:ext>
                </a:extLst>
              </p:cNvPr>
              <p:cNvSpPr>
                <a:spLocks/>
              </p:cNvSpPr>
              <p:nvPr/>
            </p:nvSpPr>
            <p:spPr bwMode="auto">
              <a:xfrm rot="2966202">
                <a:off x="843" y="2817"/>
                <a:ext cx="1179" cy="1589"/>
              </a:xfrm>
              <a:custGeom>
                <a:avLst/>
                <a:gdLst/>
                <a:ahLst/>
                <a:cxnLst>
                  <a:cxn ang="0">
                    <a:pos x="0" y="1680"/>
                  </a:cxn>
                  <a:cxn ang="0">
                    <a:pos x="96" y="816"/>
                  </a:cxn>
                  <a:cxn ang="0">
                    <a:pos x="480" y="240"/>
                  </a:cxn>
                  <a:cxn ang="0">
                    <a:pos x="1440" y="0"/>
                  </a:cxn>
                </a:cxnLst>
                <a:rect l="0" t="0" r="r" b="b"/>
                <a:pathLst>
                  <a:path w="1440" h="1680">
                    <a:moveTo>
                      <a:pt x="0" y="1680"/>
                    </a:moveTo>
                    <a:cubicBezTo>
                      <a:pt x="8" y="1368"/>
                      <a:pt x="16" y="1056"/>
                      <a:pt x="96" y="816"/>
                    </a:cubicBezTo>
                    <a:cubicBezTo>
                      <a:pt x="176" y="576"/>
                      <a:pt x="256" y="376"/>
                      <a:pt x="480" y="240"/>
                    </a:cubicBezTo>
                    <a:cubicBezTo>
                      <a:pt x="704" y="104"/>
                      <a:pt x="1072" y="52"/>
                      <a:pt x="144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986" name="Line 10">
                <a:extLst>
                  <a:ext uri="{FF2B5EF4-FFF2-40B4-BE49-F238E27FC236}">
                    <a16:creationId xmlns:a16="http://schemas.microsoft.com/office/drawing/2014/main" id="{2D91FEE7-8276-A569-61F1-CEDB8DCFD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" y="3557"/>
                <a:ext cx="1995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987" name="Line 11">
                <a:extLst>
                  <a:ext uri="{FF2B5EF4-FFF2-40B4-BE49-F238E27FC236}">
                    <a16:creationId xmlns:a16="http://schemas.microsoft.com/office/drawing/2014/main" id="{DB29D555-FA95-E190-9028-22F5CED2A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" y="2477"/>
                <a:ext cx="1197" cy="12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988" name="Line 12">
                <a:extLst>
                  <a:ext uri="{FF2B5EF4-FFF2-40B4-BE49-F238E27FC236}">
                    <a16:creationId xmlns:a16="http://schemas.microsoft.com/office/drawing/2014/main" id="{501B52CB-E44D-B9A7-621C-D5778197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10" y="2477"/>
                <a:ext cx="826" cy="10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989" name="Line 13">
                <a:extLst>
                  <a:ext uri="{FF2B5EF4-FFF2-40B4-BE49-F238E27FC236}">
                    <a16:creationId xmlns:a16="http://schemas.microsoft.com/office/drawing/2014/main" id="{1BC63A1C-DDAC-CCEB-7F33-2626F81C4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8" y="2477"/>
                <a:ext cx="272" cy="1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28" name="Text Box 14">
                <a:extLst>
                  <a:ext uri="{FF2B5EF4-FFF2-40B4-BE49-F238E27FC236}">
                    <a16:creationId xmlns:a16="http://schemas.microsoft.com/office/drawing/2014/main" id="{0E9F5CF0-6D96-CA4B-46EF-0A259BF9F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3641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P0</a:t>
                </a:r>
              </a:p>
            </p:txBody>
          </p:sp>
          <p:sp>
            <p:nvSpPr>
              <p:cNvPr id="17429" name="Text Box 15">
                <a:extLst>
                  <a:ext uri="{FF2B5EF4-FFF2-40B4-BE49-F238E27FC236}">
                    <a16:creationId xmlns:a16="http://schemas.microsoft.com/office/drawing/2014/main" id="{DEB54E11-F5C1-4F6A-832A-4FBC5BB09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3521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P2</a:t>
                </a:r>
              </a:p>
            </p:txBody>
          </p:sp>
          <p:sp>
            <p:nvSpPr>
              <p:cNvPr id="17430" name="Text Box 16">
                <a:extLst>
                  <a:ext uri="{FF2B5EF4-FFF2-40B4-BE49-F238E27FC236}">
                    <a16:creationId xmlns:a16="http://schemas.microsoft.com/office/drawing/2014/main" id="{43D7CCBA-4D09-676E-02AA-E8E02EC77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9" y="2205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dirty="0"/>
                  <a:t>P1</a:t>
                </a:r>
              </a:p>
            </p:txBody>
          </p:sp>
        </p:grpSp>
        <p:sp>
          <p:nvSpPr>
            <p:cNvPr id="17419" name="Text Box 18">
              <a:extLst>
                <a:ext uri="{FF2B5EF4-FFF2-40B4-BE49-F238E27FC236}">
                  <a16:creationId xmlns:a16="http://schemas.microsoft.com/office/drawing/2014/main" id="{5608585E-214A-1CF1-8E77-C523F36EF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3702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M</a:t>
              </a:r>
            </a:p>
          </p:txBody>
        </p:sp>
        <p:sp>
          <p:nvSpPr>
            <p:cNvPr id="17420" name="Text Box 19">
              <a:extLst>
                <a:ext uri="{FF2B5EF4-FFF2-40B4-BE49-F238E27FC236}">
                  <a16:creationId xmlns:a16="http://schemas.microsoft.com/office/drawing/2014/main" id="{1951C703-C50F-DA42-DBA2-8DDF0212B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915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P(0.5)</a:t>
              </a:r>
            </a:p>
          </p:txBody>
        </p:sp>
        <p:sp>
          <p:nvSpPr>
            <p:cNvPr id="17421" name="Text Box 20">
              <a:extLst>
                <a:ext uri="{FF2B5EF4-FFF2-40B4-BE49-F238E27FC236}">
                  <a16:creationId xmlns:a16="http://schemas.microsoft.com/office/drawing/2014/main" id="{D1FF770C-4588-1DD1-BC3F-305E84A74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7" y="3494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P(1)</a:t>
              </a:r>
            </a:p>
          </p:txBody>
        </p:sp>
        <p:sp>
          <p:nvSpPr>
            <p:cNvPr id="17422" name="Text Box 21">
              <a:extLst>
                <a:ext uri="{FF2B5EF4-FFF2-40B4-BE49-F238E27FC236}">
                  <a16:creationId xmlns:a16="http://schemas.microsoft.com/office/drawing/2014/main" id="{2CF719A5-D377-2E90-C4E0-344FC3DC8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566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/>
                <a:t>P(0)</a:t>
              </a:r>
            </a:p>
          </p:txBody>
        </p:sp>
      </p:grpSp>
      <p:sp>
        <p:nvSpPr>
          <p:cNvPr id="126999" name="Line 23">
            <a:extLst>
              <a:ext uri="{FF2B5EF4-FFF2-40B4-BE49-F238E27FC236}">
                <a16:creationId xmlns:a16="http://schemas.microsoft.com/office/drawing/2014/main" id="{98D769FD-A74F-17BD-E244-400DCD36F3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4724400"/>
            <a:ext cx="2952750" cy="33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D327ED75-1DF4-6108-3818-3D4C5965B0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7F3AB-9A6C-4933-BC9E-D1E643DB7FD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8435" name="页脚占位符 5">
            <a:extLst>
              <a:ext uri="{FF2B5EF4-FFF2-40B4-BE49-F238E27FC236}">
                <a16:creationId xmlns:a16="http://schemas.microsoft.com/office/drawing/2014/main" id="{888AA965-F14A-DA83-6367-7EBA6F545E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AF1C2A5-DC41-BC49-29BA-1A86EF53C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13/22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42D93C9-89D2-0703-0335-9D5DA415E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三次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曲线</a:t>
            </a:r>
          </a:p>
          <a:p>
            <a:pPr lvl="1" eaLnBrk="1" hangingPunct="1">
              <a:defRPr/>
            </a:pPr>
            <a:r>
              <a:rPr lang="en-US" altLang="zh-CN" dirty="0"/>
              <a:t>n=3</a:t>
            </a:r>
            <a:endParaRPr lang="en-US" altLang="zh-CN" b="1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pic>
        <p:nvPicPr>
          <p:cNvPr id="18438" name="Picture 5">
            <a:extLst>
              <a:ext uri="{FF2B5EF4-FFF2-40B4-BE49-F238E27FC236}">
                <a16:creationId xmlns:a16="http://schemas.microsoft.com/office/drawing/2014/main" id="{82296344-4B6F-159F-A9C2-FAB81AB69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4149725"/>
            <a:ext cx="4181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6">
            <a:extLst>
              <a:ext uri="{FF2B5EF4-FFF2-40B4-BE49-F238E27FC236}">
                <a16:creationId xmlns:a16="http://schemas.microsoft.com/office/drawing/2014/main" id="{BA84A0A6-6A5E-EAF5-F666-42CF2FC2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876925"/>
            <a:ext cx="215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基函数</a:t>
            </a:r>
          </a:p>
        </p:txBody>
      </p:sp>
      <p:grpSp>
        <p:nvGrpSpPr>
          <p:cNvPr id="18442" name="Group 12">
            <a:extLst>
              <a:ext uri="{FF2B5EF4-FFF2-40B4-BE49-F238E27FC236}">
                <a16:creationId xmlns:a16="http://schemas.microsoft.com/office/drawing/2014/main" id="{8D9E6CB7-5A4B-D12F-8CD3-CF4104CB25C0}"/>
              </a:ext>
            </a:extLst>
          </p:cNvPr>
          <p:cNvGrpSpPr>
            <a:grpSpLocks/>
          </p:cNvGrpSpPr>
          <p:nvPr/>
        </p:nvGrpSpPr>
        <p:grpSpPr bwMode="auto">
          <a:xfrm rot="2995428">
            <a:off x="1301751" y="3613155"/>
            <a:ext cx="2438403" cy="2667002"/>
            <a:chOff x="1288" y="2152"/>
            <a:chExt cx="1536" cy="1680"/>
          </a:xfrm>
        </p:grpSpPr>
        <p:grpSp>
          <p:nvGrpSpPr>
            <p:cNvPr id="18449" name="Group 7">
              <a:extLst>
                <a:ext uri="{FF2B5EF4-FFF2-40B4-BE49-F238E27FC236}">
                  <a16:creationId xmlns:a16="http://schemas.microsoft.com/office/drawing/2014/main" id="{C1CD584B-F5DE-FD13-DC9C-A42566E95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8" y="2152"/>
              <a:ext cx="1536" cy="1680"/>
              <a:chOff x="672" y="2016"/>
              <a:chExt cx="1536" cy="1680"/>
            </a:xfrm>
          </p:grpSpPr>
          <p:sp>
            <p:nvSpPr>
              <p:cNvPr id="128008" name="Line 8">
                <a:extLst>
                  <a:ext uri="{FF2B5EF4-FFF2-40B4-BE49-F238E27FC236}">
                    <a16:creationId xmlns:a16="http://schemas.microsoft.com/office/drawing/2014/main" id="{6E99B06A-69C6-C3FE-9184-CD685EAF2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7" y="2162"/>
                <a:ext cx="288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09" name="Line 9">
                <a:extLst>
                  <a:ext uri="{FF2B5EF4-FFF2-40B4-BE49-F238E27FC236}">
                    <a16:creationId xmlns:a16="http://schemas.microsoft.com/office/drawing/2014/main" id="{4E5E3018-712A-757D-5682-0A21D4129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8" y="2016"/>
                <a:ext cx="124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10" name="Line 10">
                <a:extLst>
                  <a:ext uri="{FF2B5EF4-FFF2-40B4-BE49-F238E27FC236}">
                    <a16:creationId xmlns:a16="http://schemas.microsoft.com/office/drawing/2014/main" id="{FDA9AF82-49F6-CEAA-16E3-7E1CF832B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24"/>
                <a:ext cx="48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8011" name="Freeform 11">
              <a:extLst>
                <a:ext uri="{FF2B5EF4-FFF2-40B4-BE49-F238E27FC236}">
                  <a16:creationId xmlns:a16="http://schemas.microsoft.com/office/drawing/2014/main" id="{FF71F8BE-0430-5862-2E4D-69281729A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" y="2152"/>
              <a:ext cx="1440" cy="1680"/>
            </a:xfrm>
            <a:custGeom>
              <a:avLst/>
              <a:gdLst/>
              <a:ahLst/>
              <a:cxnLst>
                <a:cxn ang="0">
                  <a:pos x="0" y="1680"/>
                </a:cxn>
                <a:cxn ang="0">
                  <a:pos x="96" y="816"/>
                </a:cxn>
                <a:cxn ang="0">
                  <a:pos x="480" y="240"/>
                </a:cxn>
                <a:cxn ang="0">
                  <a:pos x="1440" y="0"/>
                </a:cxn>
              </a:cxnLst>
              <a:rect l="0" t="0" r="r" b="b"/>
              <a:pathLst>
                <a:path w="1440" h="1680">
                  <a:moveTo>
                    <a:pt x="0" y="1680"/>
                  </a:moveTo>
                  <a:cubicBezTo>
                    <a:pt x="8" y="1368"/>
                    <a:pt x="16" y="1056"/>
                    <a:pt x="96" y="816"/>
                  </a:cubicBezTo>
                  <a:cubicBezTo>
                    <a:pt x="176" y="576"/>
                    <a:pt x="256" y="376"/>
                    <a:pt x="480" y="240"/>
                  </a:cubicBezTo>
                  <a:cubicBezTo>
                    <a:pt x="704" y="104"/>
                    <a:pt x="1072" y="52"/>
                    <a:pt x="144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43" name="Text Box 13">
            <a:extLst>
              <a:ext uri="{FF2B5EF4-FFF2-40B4-BE49-F238E27FC236}">
                <a16:creationId xmlns:a16="http://schemas.microsoft.com/office/drawing/2014/main" id="{90D2B387-3862-BC50-0692-F7B5C6E3D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1" y="4878393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P0</a:t>
            </a:r>
          </a:p>
        </p:txBody>
      </p:sp>
      <p:sp>
        <p:nvSpPr>
          <p:cNvPr id="18444" name="Text Box 14">
            <a:extLst>
              <a:ext uri="{FF2B5EF4-FFF2-40B4-BE49-F238E27FC236}">
                <a16:creationId xmlns:a16="http://schemas.microsoft.com/office/drawing/2014/main" id="{0395B470-A1BB-9D7D-FFFC-7310F2258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4" y="3798892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P1</a:t>
            </a:r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175C0E3B-781D-3C5D-2348-3CB233716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7" y="327025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P2</a:t>
            </a:r>
          </a:p>
        </p:txBody>
      </p:sp>
      <p:sp>
        <p:nvSpPr>
          <p:cNvPr id="18446" name="Text Box 16">
            <a:extLst>
              <a:ext uri="{FF2B5EF4-FFF2-40B4-BE49-F238E27FC236}">
                <a16:creationId xmlns:a16="http://schemas.microsoft.com/office/drawing/2014/main" id="{72072118-36D3-49C5-87BE-33666CFD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8" y="4951418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P3</a:t>
            </a:r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4AAD69B7-B3C6-E751-4D6A-BFDAF512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19618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P(0)</a:t>
            </a:r>
          </a:p>
        </p:txBody>
      </p:sp>
      <p:sp>
        <p:nvSpPr>
          <p:cNvPr id="18448" name="Text Box 18">
            <a:extLst>
              <a:ext uri="{FF2B5EF4-FFF2-40B4-BE49-F238E27FC236}">
                <a16:creationId xmlns:a16="http://schemas.microsoft.com/office/drawing/2014/main" id="{FA36E67E-0908-129A-055B-C90C274A0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3" y="456565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P(1)</a:t>
            </a:r>
          </a:p>
        </p:txBody>
      </p:sp>
      <p:pic>
        <p:nvPicPr>
          <p:cNvPr id="18441" name="Picture 20" descr="46">
            <a:extLst>
              <a:ext uri="{FF2B5EF4-FFF2-40B4-BE49-F238E27FC236}">
                <a16:creationId xmlns:a16="http://schemas.microsoft.com/office/drawing/2014/main" id="{67E48753-3361-F1C4-8A16-4F6E6EEF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r="3433"/>
          <a:stretch>
            <a:fillRect/>
          </a:stretch>
        </p:blipFill>
        <p:spPr bwMode="auto">
          <a:xfrm>
            <a:off x="5580063" y="1541463"/>
            <a:ext cx="3200400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>
            <a:extLst>
              <a:ext uri="{FF2B5EF4-FFF2-40B4-BE49-F238E27FC236}">
                <a16:creationId xmlns:a16="http://schemas.microsoft.com/office/drawing/2014/main" id="{B7C9D87F-69D2-B4CC-6271-13DF83DD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D181DD-41F0-4263-8C61-7C862338226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4A2613C-194D-2F17-B56B-E4408A963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14/22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C86CF56-9FA6-7541-6657-02234EB3E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三次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曲线的矩阵表示</a:t>
            </a:r>
          </a:p>
        </p:txBody>
      </p:sp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7354CB28-D2EF-770B-7DBA-0AD830F00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43610"/>
              </p:ext>
            </p:extLst>
          </p:nvPr>
        </p:nvGraphicFramePr>
        <p:xfrm>
          <a:off x="1331913" y="2279650"/>
          <a:ext cx="6099175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2145960" progId="Equation.DSMT4">
                  <p:embed/>
                </p:oleObj>
              </mc:Choice>
              <mc:Fallback>
                <p:oleObj name="Equation" r:id="rId2" imgW="3238200" imgH="2145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9650"/>
                        <a:ext cx="6099175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>
            <a:extLst>
              <a:ext uri="{FF2B5EF4-FFF2-40B4-BE49-F238E27FC236}">
                <a16:creationId xmlns:a16="http://schemas.microsoft.com/office/drawing/2014/main" id="{B97ADB44-DDA2-409C-BA04-925E2A2EE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568AC0-C9A1-484D-9CFA-16BAC2F17A6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BF5C9B5-3D0B-EB19-5190-F83FAE2A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Bezier</a:t>
            </a:r>
            <a:r>
              <a:rPr lang="zh-CN" altLang="en-US" b="1" dirty="0">
                <a:solidFill>
                  <a:schemeClr val="tx1"/>
                </a:solidFill>
              </a:rPr>
              <a:t>曲线（</a:t>
            </a:r>
            <a:r>
              <a:rPr lang="en-US" altLang="zh-CN" b="1" dirty="0">
                <a:solidFill>
                  <a:schemeClr val="tx1"/>
                </a:solidFill>
              </a:rPr>
              <a:t>15/22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8288FA5-2B35-5793-B8E0-16E27AF54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递推公式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--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Casteljau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</a:p>
          <a:p>
            <a:pPr lvl="1" eaLnBrk="1" hangingPunct="1">
              <a:defRPr/>
            </a:pPr>
            <a:r>
              <a:rPr lang="zh-CN" altLang="en-US" b="1" dirty="0"/>
              <a:t>问题</a:t>
            </a:r>
          </a:p>
          <a:p>
            <a:pPr lvl="2" eaLnBrk="1" hangingPunct="1">
              <a:buFontTx/>
              <a:buNone/>
              <a:defRPr/>
            </a:pPr>
            <a:r>
              <a:rPr lang="zh-CN" altLang="en-US" b="1" dirty="0"/>
              <a:t>给定参数       ，计算</a:t>
            </a:r>
          </a:p>
          <a:p>
            <a:pPr lvl="1" eaLnBrk="1" hangingPunct="1">
              <a:defRPr/>
            </a:pPr>
            <a:endParaRPr lang="en-US" altLang="zh-CN" b="1" dirty="0"/>
          </a:p>
        </p:txBody>
      </p:sp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9F73CE8A-266E-3588-0DA9-C7B596585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76932"/>
              </p:ext>
            </p:extLst>
          </p:nvPr>
        </p:nvGraphicFramePr>
        <p:xfrm>
          <a:off x="2887663" y="3024188"/>
          <a:ext cx="4238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024188"/>
                        <a:ext cx="4238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E6215294-EABE-7C08-7F35-5EFF3DC95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04820"/>
              </p:ext>
            </p:extLst>
          </p:nvPr>
        </p:nvGraphicFramePr>
        <p:xfrm>
          <a:off x="4340225" y="3030538"/>
          <a:ext cx="952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3030538"/>
                        <a:ext cx="952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Line 8">
            <a:extLst>
              <a:ext uri="{FF2B5EF4-FFF2-40B4-BE49-F238E27FC236}">
                <a16:creationId xmlns:a16="http://schemas.microsoft.com/office/drawing/2014/main" id="{6C931833-2EE3-0769-31DA-0A957AA79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867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841C71CC-E183-2DE7-EBFF-9015B4429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56038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</a:t>
            </a:r>
          </a:p>
        </p:txBody>
      </p:sp>
      <p:sp>
        <p:nvSpPr>
          <p:cNvPr id="53255" name="Freeform 7">
            <a:extLst>
              <a:ext uri="{FF2B5EF4-FFF2-40B4-BE49-F238E27FC236}">
                <a16:creationId xmlns:a16="http://schemas.microsoft.com/office/drawing/2014/main" id="{34A28E8B-25C4-BB97-41C5-9B0BECAE6908}"/>
              </a:ext>
            </a:extLst>
          </p:cNvPr>
          <p:cNvSpPr>
            <a:spLocks/>
          </p:cNvSpPr>
          <p:nvPr/>
        </p:nvSpPr>
        <p:spPr bwMode="auto">
          <a:xfrm>
            <a:off x="1828800" y="3886200"/>
            <a:ext cx="4114800" cy="16256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768" y="912"/>
              </a:cxn>
              <a:cxn ang="0">
                <a:pos x="1344" y="288"/>
              </a:cxn>
              <a:cxn ang="0">
                <a:pos x="2592" y="0"/>
              </a:cxn>
            </a:cxnLst>
            <a:rect l="0" t="0" r="r" b="b"/>
            <a:pathLst>
              <a:path w="2592" h="1024">
                <a:moveTo>
                  <a:pt x="0" y="960"/>
                </a:moveTo>
                <a:cubicBezTo>
                  <a:pt x="272" y="992"/>
                  <a:pt x="544" y="1024"/>
                  <a:pt x="768" y="912"/>
                </a:cubicBezTo>
                <a:cubicBezTo>
                  <a:pt x="992" y="800"/>
                  <a:pt x="1040" y="440"/>
                  <a:pt x="1344" y="288"/>
                </a:cubicBezTo>
                <a:cubicBezTo>
                  <a:pt x="1648" y="136"/>
                  <a:pt x="2120" y="68"/>
                  <a:pt x="259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D30B1321-9349-132C-45DA-CB9579D79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6226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P(t)</a:t>
            </a:r>
          </a:p>
        </p:txBody>
      </p:sp>
      <p:graphicFrame>
        <p:nvGraphicFramePr>
          <p:cNvPr id="20492" name="Object 11">
            <a:extLst>
              <a:ext uri="{FF2B5EF4-FFF2-40B4-BE49-F238E27FC236}">
                <a16:creationId xmlns:a16="http://schemas.microsoft.com/office/drawing/2014/main" id="{1C52B3E5-35E4-B67A-7F99-AC273496A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9650"/>
              </p:ext>
            </p:extLst>
          </p:nvPr>
        </p:nvGraphicFramePr>
        <p:xfrm>
          <a:off x="4343400" y="5410200"/>
          <a:ext cx="25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403" imgH="161925" progId="Equation.3">
                  <p:embed/>
                </p:oleObj>
              </mc:Choice>
              <mc:Fallback>
                <p:oleObj name="Equation" r:id="rId7" imgW="76403" imgH="1619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254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Oval 13">
            <a:extLst>
              <a:ext uri="{FF2B5EF4-FFF2-40B4-BE49-F238E27FC236}">
                <a16:creationId xmlns:a16="http://schemas.microsoft.com/office/drawing/2014/main" id="{3E74B48B-5889-6103-47B7-ABB2C545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91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46893E25-8BBB-5F42-E4FF-201BF0714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290154"/>
              </p:ext>
            </p:extLst>
          </p:nvPr>
        </p:nvGraphicFramePr>
        <p:xfrm>
          <a:off x="2663825" y="4173538"/>
          <a:ext cx="952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4173538"/>
                        <a:ext cx="952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Oval 14">
            <a:extLst>
              <a:ext uri="{FF2B5EF4-FFF2-40B4-BE49-F238E27FC236}">
                <a16:creationId xmlns:a16="http://schemas.microsoft.com/office/drawing/2014/main" id="{BC23D27D-7198-FB51-C99A-C581486F2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48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63" name="Line 15">
            <a:extLst>
              <a:ext uri="{FF2B5EF4-FFF2-40B4-BE49-F238E27FC236}">
                <a16:creationId xmlns:a16="http://schemas.microsoft.com/office/drawing/2014/main" id="{F8ED25F3-8A1A-A2B1-D4FA-68F284C955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4800600"/>
            <a:ext cx="609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BA9E2D4D-608F-F1E5-D0BD-DC9F9F048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E448F0-EEA7-4918-89C7-875A4F2F0AB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ED8866C-2BFC-5493-91AA-15A96F822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16/22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6028E16-BBAC-6023-5391-F58E9E601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1981200"/>
            <a:ext cx="7772401" cy="4114800"/>
          </a:xfrm>
          <a:ln>
            <a:noFill/>
          </a:ln>
        </p:spPr>
        <p:txBody>
          <a:bodyPr/>
          <a:lstStyle/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算法</a:t>
            </a:r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计算过程</a:t>
            </a:r>
          </a:p>
        </p:txBody>
      </p:sp>
      <p:graphicFrame>
        <p:nvGraphicFramePr>
          <p:cNvPr id="21510" name="Object 4">
            <a:extLst>
              <a:ext uri="{FF2B5EF4-FFF2-40B4-BE49-F238E27FC236}">
                <a16:creationId xmlns:a16="http://schemas.microsoft.com/office/drawing/2014/main" id="{2AB6E6C4-58BF-7B85-6DCA-A706224D1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06499"/>
              </p:ext>
            </p:extLst>
          </p:nvPr>
        </p:nvGraphicFramePr>
        <p:xfrm>
          <a:off x="688975" y="2463800"/>
          <a:ext cx="77438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2800" imgH="482400" progId="Equation.DSMT4">
                  <p:embed/>
                </p:oleObj>
              </mc:Choice>
              <mc:Fallback>
                <p:oleObj name="Equation" r:id="rId3" imgW="3682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463800"/>
                        <a:ext cx="77438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72A7CFC6-F1FE-EDC7-CC43-3DB22F93A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13554"/>
              </p:ext>
            </p:extLst>
          </p:nvPr>
        </p:nvGraphicFramePr>
        <p:xfrm>
          <a:off x="3562350" y="3646488"/>
          <a:ext cx="3962400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811011" imgH="2277395" progId="Photoshop.Image.5">
                  <p:embed/>
                </p:oleObj>
              </mc:Choice>
              <mc:Fallback>
                <p:oleObj name="Image" r:id="rId5" imgW="2811011" imgH="2277395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98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646488"/>
                        <a:ext cx="3962400" cy="32115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AutoShape 6">
            <a:extLst>
              <a:ext uri="{FF2B5EF4-FFF2-40B4-BE49-F238E27FC236}">
                <a16:creationId xmlns:a16="http://schemas.microsoft.com/office/drawing/2014/main" id="{AD5B3975-4A5F-77E0-58FA-496C39BB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08500"/>
            <a:ext cx="2590800" cy="433388"/>
          </a:xfrm>
          <a:prstGeom prst="wedgeRectCallout">
            <a:avLst>
              <a:gd name="adj1" fmla="val 39338"/>
              <a:gd name="adj2" fmla="val -310074"/>
            </a:avLst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表示点位于直线段上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4C3F8446-4CD3-79F6-EA65-19D9593A0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AB83D5-3B6A-4FD0-A863-8380A450253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8606578-E004-FC8B-648C-9CABBA6A1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17/22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32AA84A-5B81-5E7C-0EC8-B805AE85E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411480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几何解释</a:t>
            </a:r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F1CF0D39-6B58-0BEA-EE79-389C26585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140276"/>
              </p:ext>
            </p:extLst>
          </p:nvPr>
        </p:nvGraphicFramePr>
        <p:xfrm>
          <a:off x="1981200" y="2871788"/>
          <a:ext cx="5562600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468502" imgH="2277395" progId="Photoshop.Image.5">
                  <p:embed/>
                </p:oleObj>
              </mc:Choice>
              <mc:Fallback>
                <p:oleObj name="Image" r:id="rId3" imgW="3468502" imgH="227739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71788"/>
                        <a:ext cx="5562600" cy="36528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Oval 5">
            <a:extLst>
              <a:ext uri="{FF2B5EF4-FFF2-40B4-BE49-F238E27FC236}">
                <a16:creationId xmlns:a16="http://schemas.microsoft.com/office/drawing/2014/main" id="{FD4AE94D-EDDD-C515-F8CB-C09D9590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9211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6D6D29C2-D897-D94C-33F4-CE7E508B77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375" y="3733800"/>
            <a:ext cx="1008063" cy="165735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6441F4C1-2510-9B2A-77C8-D9571AC7D6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5725" y="3389313"/>
            <a:ext cx="2519363" cy="35877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DBE7C75E-65D4-D118-3A94-E920B4624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3360738"/>
            <a:ext cx="792163" cy="18002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56CD7001-90D7-F069-66D3-9DEB3F8F9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3633788"/>
            <a:ext cx="1366838" cy="792162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F6AE5084-675C-BE83-5FAA-443E49F7B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25" y="3619500"/>
            <a:ext cx="1944688" cy="57626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DD0D196F-AD52-52F6-019A-9792E4375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3921125"/>
            <a:ext cx="1800225" cy="15875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8" name="Oval 12">
            <a:extLst>
              <a:ext uri="{FF2B5EF4-FFF2-40B4-BE49-F238E27FC236}">
                <a16:creationId xmlns:a16="http://schemas.microsoft.com/office/drawing/2014/main" id="{E553A13C-8980-F5E4-326A-9B261A5E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52816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9" name="Oval 13">
            <a:extLst>
              <a:ext uri="{FF2B5EF4-FFF2-40B4-BE49-F238E27FC236}">
                <a16:creationId xmlns:a16="http://schemas.microsoft.com/office/drawing/2014/main" id="{C5CF6744-89EF-1513-97E1-85F85876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6972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0" name="Oval 14">
            <a:extLst>
              <a:ext uri="{FF2B5EF4-FFF2-40B4-BE49-F238E27FC236}">
                <a16:creationId xmlns:a16="http://schemas.microsoft.com/office/drawing/2014/main" id="{5F24784E-ECDE-A29D-1C31-0A900217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33321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1" name="Oval 15">
            <a:extLst>
              <a:ext uri="{FF2B5EF4-FFF2-40B4-BE49-F238E27FC236}">
                <a16:creationId xmlns:a16="http://schemas.microsoft.com/office/drawing/2014/main" id="{177CCBB1-A57A-C6CC-07EB-32F9259C4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50371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2" name="Oval 16">
            <a:extLst>
              <a:ext uri="{FF2B5EF4-FFF2-40B4-BE49-F238E27FC236}">
                <a16:creationId xmlns:a16="http://schemas.microsoft.com/office/drawing/2014/main" id="{2C04C128-F129-C971-2F65-44B2C33A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330700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4" name="Oval 18">
            <a:extLst>
              <a:ext uri="{FF2B5EF4-FFF2-40B4-BE49-F238E27FC236}">
                <a16:creationId xmlns:a16="http://schemas.microsoft.com/office/drawing/2014/main" id="{6CBF041B-FB5F-7678-E062-5DA8A3E4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3538538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5" name="Oval 19">
            <a:extLst>
              <a:ext uri="{FF2B5EF4-FFF2-40B4-BE49-F238E27FC236}">
                <a16:creationId xmlns:a16="http://schemas.microsoft.com/office/drawing/2014/main" id="{55B14CEC-85AC-BF6F-4F9E-6751C521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124325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6" name="Oval 20">
            <a:extLst>
              <a:ext uri="{FF2B5EF4-FFF2-40B4-BE49-F238E27FC236}">
                <a16:creationId xmlns:a16="http://schemas.microsoft.com/office/drawing/2014/main" id="{FC8DF74D-001D-1384-A440-B2BE20BF4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400843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7" name="Oval 21">
            <a:extLst>
              <a:ext uri="{FF2B5EF4-FFF2-40B4-BE49-F238E27FC236}">
                <a16:creationId xmlns:a16="http://schemas.microsoft.com/office/drawing/2014/main" id="{326F7AFB-459B-5105-8C31-8B686888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5" y="3827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8" grpId="0" animBg="1"/>
      <p:bldP spid="55309" grpId="0" animBg="1"/>
      <p:bldP spid="55310" grpId="0" animBg="1"/>
      <p:bldP spid="55311" grpId="0" animBg="1"/>
      <p:bldP spid="55312" grpId="0" animBg="1"/>
      <p:bldP spid="55314" grpId="0" animBg="1"/>
      <p:bldP spid="55315" grpId="0" animBg="1"/>
      <p:bldP spid="55316" grpId="0" animBg="1"/>
      <p:bldP spid="553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>
            <a:extLst>
              <a:ext uri="{FF2B5EF4-FFF2-40B4-BE49-F238E27FC236}">
                <a16:creationId xmlns:a16="http://schemas.microsoft.com/office/drawing/2014/main" id="{2FC28335-E4E5-7E0E-999F-B36D3D61D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E5C82D-09F7-4639-98A1-81CCEF3EDF0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6843A828-A8CF-3E5E-9A1D-5DDFA4BB1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18/22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2A75C0C-564C-D318-B3C7-8F97E9BFB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曲线的拼接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47204023-610E-AF54-78F5-850154FAEE0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971800"/>
            <a:ext cx="3810000" cy="2514600"/>
            <a:chOff x="2208" y="1872"/>
            <a:chExt cx="2400" cy="1584"/>
          </a:xfrm>
        </p:grpSpPr>
        <p:sp>
          <p:nvSpPr>
            <p:cNvPr id="61446" name="Line 6">
              <a:extLst>
                <a:ext uri="{FF2B5EF4-FFF2-40B4-BE49-F238E27FC236}">
                  <a16:creationId xmlns:a16="http://schemas.microsoft.com/office/drawing/2014/main" id="{2C8F44EE-CCBE-16B2-E068-7DAC3A296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872"/>
              <a:ext cx="14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7" name="Line 7">
              <a:extLst>
                <a:ext uri="{FF2B5EF4-FFF2-40B4-BE49-F238E27FC236}">
                  <a16:creationId xmlns:a16="http://schemas.microsoft.com/office/drawing/2014/main" id="{5ECCF29A-5263-CCA8-4082-B86A8FCBF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72"/>
              <a:ext cx="912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8" name="Line 8">
              <a:extLst>
                <a:ext uri="{FF2B5EF4-FFF2-40B4-BE49-F238E27FC236}">
                  <a16:creationId xmlns:a16="http://schemas.microsoft.com/office/drawing/2014/main" id="{9F295513-BD35-41FA-7482-C927D8BE4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592"/>
              <a:ext cx="14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BC747B42-D5B1-406B-BA21-246FDF6201E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2438400" cy="2667000"/>
            <a:chOff x="672" y="2016"/>
            <a:chExt cx="1536" cy="1680"/>
          </a:xfrm>
        </p:grpSpPr>
        <p:sp>
          <p:nvSpPr>
            <p:cNvPr id="61444" name="Line 4">
              <a:extLst>
                <a:ext uri="{FF2B5EF4-FFF2-40B4-BE49-F238E27FC236}">
                  <a16:creationId xmlns:a16="http://schemas.microsoft.com/office/drawing/2014/main" id="{BDCB8E2F-0A59-AAB0-8C9F-2BF436A0D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160"/>
              <a:ext cx="2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5" name="Line 5">
              <a:extLst>
                <a:ext uri="{FF2B5EF4-FFF2-40B4-BE49-F238E27FC236}">
                  <a16:creationId xmlns:a16="http://schemas.microsoft.com/office/drawing/2014/main" id="{06669B74-1566-661E-9453-698A19216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016"/>
              <a:ext cx="12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9" name="Line 9">
              <a:extLst>
                <a:ext uri="{FF2B5EF4-FFF2-40B4-BE49-F238E27FC236}">
                  <a16:creationId xmlns:a16="http://schemas.microsoft.com/office/drawing/2014/main" id="{AE681D6E-634D-3439-D1CC-B43A0337E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024"/>
              <a:ext cx="4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53" name="Freeform 13">
            <a:extLst>
              <a:ext uri="{FF2B5EF4-FFF2-40B4-BE49-F238E27FC236}">
                <a16:creationId xmlns:a16="http://schemas.microsoft.com/office/drawing/2014/main" id="{21BBBBB3-263F-394C-149F-53C536B01772}"/>
              </a:ext>
            </a:extLst>
          </p:cNvPr>
          <p:cNvSpPr>
            <a:spLocks/>
          </p:cNvSpPr>
          <p:nvPr/>
        </p:nvSpPr>
        <p:spPr bwMode="auto">
          <a:xfrm>
            <a:off x="1905000" y="3200400"/>
            <a:ext cx="2286000" cy="2667000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96" y="816"/>
              </a:cxn>
              <a:cxn ang="0">
                <a:pos x="480" y="240"/>
              </a:cxn>
              <a:cxn ang="0">
                <a:pos x="1440" y="0"/>
              </a:cxn>
            </a:cxnLst>
            <a:rect l="0" t="0" r="r" b="b"/>
            <a:pathLst>
              <a:path w="1440" h="1680">
                <a:moveTo>
                  <a:pt x="0" y="1680"/>
                </a:moveTo>
                <a:cubicBezTo>
                  <a:pt x="8" y="1368"/>
                  <a:pt x="16" y="1056"/>
                  <a:pt x="96" y="816"/>
                </a:cubicBezTo>
                <a:cubicBezTo>
                  <a:pt x="176" y="576"/>
                  <a:pt x="256" y="376"/>
                  <a:pt x="480" y="240"/>
                </a:cubicBezTo>
                <a:cubicBezTo>
                  <a:pt x="704" y="104"/>
                  <a:pt x="1072" y="52"/>
                  <a:pt x="14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54" name="Freeform 14">
            <a:extLst>
              <a:ext uri="{FF2B5EF4-FFF2-40B4-BE49-F238E27FC236}">
                <a16:creationId xmlns:a16="http://schemas.microsoft.com/office/drawing/2014/main" id="{294DD619-6292-2F8B-ED86-412CE8D67CA7}"/>
              </a:ext>
            </a:extLst>
          </p:cNvPr>
          <p:cNvSpPr>
            <a:spLocks/>
          </p:cNvSpPr>
          <p:nvPr/>
        </p:nvSpPr>
        <p:spPr bwMode="auto">
          <a:xfrm>
            <a:off x="4267200" y="3086100"/>
            <a:ext cx="3581400" cy="2324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200" y="72"/>
              </a:cxn>
              <a:cxn ang="0">
                <a:pos x="2016" y="504"/>
              </a:cxn>
              <a:cxn ang="0">
                <a:pos x="2256" y="1464"/>
              </a:cxn>
            </a:cxnLst>
            <a:rect l="0" t="0" r="r" b="b"/>
            <a:pathLst>
              <a:path w="2256" h="1464">
                <a:moveTo>
                  <a:pt x="0" y="72"/>
                </a:moveTo>
                <a:cubicBezTo>
                  <a:pt x="432" y="36"/>
                  <a:pt x="864" y="0"/>
                  <a:pt x="1200" y="72"/>
                </a:cubicBezTo>
                <a:cubicBezTo>
                  <a:pt x="1536" y="144"/>
                  <a:pt x="1840" y="272"/>
                  <a:pt x="2016" y="504"/>
                </a:cubicBezTo>
                <a:cubicBezTo>
                  <a:pt x="2192" y="736"/>
                  <a:pt x="2224" y="1100"/>
                  <a:pt x="2256" y="1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57" name="Oval 17">
            <a:extLst>
              <a:ext uri="{FF2B5EF4-FFF2-40B4-BE49-F238E27FC236}">
                <a16:creationId xmlns:a16="http://schemas.microsoft.com/office/drawing/2014/main" id="{0453D7CD-7625-333B-3953-924E0C50D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1459" name="Object 19">
            <a:extLst>
              <a:ext uri="{FF2B5EF4-FFF2-40B4-BE49-F238E27FC236}">
                <a16:creationId xmlns:a16="http://schemas.microsoft.com/office/drawing/2014/main" id="{FF5F8784-A47A-8656-E27E-6BB3C08EB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0596"/>
              </p:ext>
            </p:extLst>
          </p:nvPr>
        </p:nvGraphicFramePr>
        <p:xfrm>
          <a:off x="2195513" y="4086225"/>
          <a:ext cx="24669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0" imgH="431640" progId="Equation.DSMT4">
                  <p:embed/>
                </p:oleObj>
              </mc:Choice>
              <mc:Fallback>
                <p:oleObj name="Equation" r:id="rId3" imgW="139680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86225"/>
                        <a:ext cx="24669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20">
            <a:extLst>
              <a:ext uri="{FF2B5EF4-FFF2-40B4-BE49-F238E27FC236}">
                <a16:creationId xmlns:a16="http://schemas.microsoft.com/office/drawing/2014/main" id="{BACBFC91-2772-D287-4FC6-0C8D4E4AA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78872"/>
              </p:ext>
            </p:extLst>
          </p:nvPr>
        </p:nvGraphicFramePr>
        <p:xfrm>
          <a:off x="4632325" y="3475038"/>
          <a:ext cx="26019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44240" progId="Equation.DSMT4">
                  <p:embed/>
                </p:oleObj>
              </mc:Choice>
              <mc:Fallback>
                <p:oleObj name="Equation" r:id="rId5" imgW="1473120" imgH="4442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3475038"/>
                        <a:ext cx="26019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>
            <a:extLst>
              <a:ext uri="{FF2B5EF4-FFF2-40B4-BE49-F238E27FC236}">
                <a16:creationId xmlns:a16="http://schemas.microsoft.com/office/drawing/2014/main" id="{03F8D780-E7F3-AD93-7A3C-7676B59D7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C8276-C324-4344-AFEA-145ED884628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19BA5CC-61E8-DB88-4568-B05823BCE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第四章 曲线与曲面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F5339D8-84DC-51A6-F452-F94750E80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628775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概述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参数曲线基础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参数多项式曲线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三次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Hermite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曲线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Bezier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曲线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样条曲线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>
            <a:extLst>
              <a:ext uri="{FF2B5EF4-FFF2-40B4-BE49-F238E27FC236}">
                <a16:creationId xmlns:a16="http://schemas.microsoft.com/office/drawing/2014/main" id="{B6E6848F-779A-F615-3763-D06B2496E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EFCF02-7D63-48CA-ACF2-7387AC39504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CA1C6ED-9762-2AD4-6809-AC85C0EFA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19/22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C8DFF92-EF6B-2F27-3931-E95C19CB6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b="1" dirty="0"/>
              <a:t>      </a:t>
            </a:r>
            <a:r>
              <a:rPr lang="zh-CN" altLang="en-US" b="1" dirty="0"/>
              <a:t>条件</a:t>
            </a:r>
          </a:p>
          <a:p>
            <a:pPr lvl="1" eaLnBrk="1" hangingPunct="1"/>
            <a:endParaRPr lang="zh-CN" altLang="en-US" b="1" dirty="0"/>
          </a:p>
          <a:p>
            <a:pPr lvl="1" eaLnBrk="1" hangingPunct="1"/>
            <a:r>
              <a:rPr lang="zh-CN" altLang="en-US" b="1" dirty="0"/>
              <a:t>      条件</a:t>
            </a:r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endParaRPr lang="zh-CN" altLang="en-US" b="1" dirty="0"/>
          </a:p>
          <a:p>
            <a:pPr lvl="1" eaLnBrk="1" hangingPunct="1"/>
            <a:r>
              <a:rPr lang="zh-CN" altLang="en-US" b="1" dirty="0"/>
              <a:t>      条件</a:t>
            </a:r>
          </a:p>
        </p:txBody>
      </p:sp>
      <p:graphicFrame>
        <p:nvGraphicFramePr>
          <p:cNvPr id="24582" name="Object 4">
            <a:extLst>
              <a:ext uri="{FF2B5EF4-FFF2-40B4-BE49-F238E27FC236}">
                <a16:creationId xmlns:a16="http://schemas.microsoft.com/office/drawing/2014/main" id="{43ECCD2A-06F8-D5FE-0D7E-1C084C7F7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464003"/>
              </p:ext>
            </p:extLst>
          </p:nvPr>
        </p:nvGraphicFramePr>
        <p:xfrm>
          <a:off x="1365250" y="2017713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203040" progId="Equation.DSMT4">
                  <p:embed/>
                </p:oleObj>
              </mc:Choice>
              <mc:Fallback>
                <p:oleObj name="Equation" r:id="rId3" imgW="317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017713"/>
                        <a:ext cx="76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>
            <a:extLst>
              <a:ext uri="{FF2B5EF4-FFF2-40B4-BE49-F238E27FC236}">
                <a16:creationId xmlns:a16="http://schemas.microsoft.com/office/drawing/2014/main" id="{025DA46D-E44A-B2B1-FA41-C0DB018C3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929795"/>
              </p:ext>
            </p:extLst>
          </p:nvPr>
        </p:nvGraphicFramePr>
        <p:xfrm>
          <a:off x="1428750" y="3008313"/>
          <a:ext cx="695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008313"/>
                        <a:ext cx="695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6">
            <a:extLst>
              <a:ext uri="{FF2B5EF4-FFF2-40B4-BE49-F238E27FC236}">
                <a16:creationId xmlns:a16="http://schemas.microsoft.com/office/drawing/2014/main" id="{97AE3F64-FFE8-71AD-10E0-479AB5FF1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738688"/>
              </p:ext>
            </p:extLst>
          </p:nvPr>
        </p:nvGraphicFramePr>
        <p:xfrm>
          <a:off x="1409700" y="5065713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7160" imgH="203040" progId="Equation.DSMT4">
                  <p:embed/>
                </p:oleObj>
              </mc:Choice>
              <mc:Fallback>
                <p:oleObj name="Equation" r:id="rId7" imgW="3171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065713"/>
                        <a:ext cx="76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7">
            <a:extLst>
              <a:ext uri="{FF2B5EF4-FFF2-40B4-BE49-F238E27FC236}">
                <a16:creationId xmlns:a16="http://schemas.microsoft.com/office/drawing/2014/main" id="{BBD0A5FC-72EB-926D-A273-D8A0B5579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12662"/>
              </p:ext>
            </p:extLst>
          </p:nvPr>
        </p:nvGraphicFramePr>
        <p:xfrm>
          <a:off x="2452688" y="2403475"/>
          <a:ext cx="21383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65160" imgH="228600" progId="Equation.DSMT4">
                  <p:embed/>
                </p:oleObj>
              </mc:Choice>
              <mc:Fallback>
                <p:oleObj name="Equation" r:id="rId9" imgW="965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403475"/>
                        <a:ext cx="213836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8">
            <a:extLst>
              <a:ext uri="{FF2B5EF4-FFF2-40B4-BE49-F238E27FC236}">
                <a16:creationId xmlns:a16="http://schemas.microsoft.com/office/drawing/2014/main" id="{C949F192-B841-72C9-E489-0A60C2FD4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156524"/>
              </p:ext>
            </p:extLst>
          </p:nvPr>
        </p:nvGraphicFramePr>
        <p:xfrm>
          <a:off x="2413000" y="3459163"/>
          <a:ext cx="21605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65160" imgH="228600" progId="Equation.DSMT4">
                  <p:embed/>
                </p:oleObj>
              </mc:Choice>
              <mc:Fallback>
                <p:oleObj name="Equation" r:id="rId11" imgW="9651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459163"/>
                        <a:ext cx="216058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9">
            <a:extLst>
              <a:ext uri="{FF2B5EF4-FFF2-40B4-BE49-F238E27FC236}">
                <a16:creationId xmlns:a16="http://schemas.microsoft.com/office/drawing/2014/main" id="{127A9C29-86E5-1BAD-BC73-FDB63B94F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31687"/>
              </p:ext>
            </p:extLst>
          </p:nvPr>
        </p:nvGraphicFramePr>
        <p:xfrm>
          <a:off x="2522538" y="3970338"/>
          <a:ext cx="48625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22280" imgH="228600" progId="Equation.DSMT4">
                  <p:embed/>
                </p:oleObj>
              </mc:Choice>
              <mc:Fallback>
                <p:oleObj name="Equation" r:id="rId13" imgW="22222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3970338"/>
                        <a:ext cx="48625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>
            <a:extLst>
              <a:ext uri="{FF2B5EF4-FFF2-40B4-BE49-F238E27FC236}">
                <a16:creationId xmlns:a16="http://schemas.microsoft.com/office/drawing/2014/main" id="{B47718F3-D3FE-A25C-3F9F-5726FC3C9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581525"/>
            <a:ext cx="568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三点共线，且</a:t>
            </a:r>
            <a:r>
              <a:rPr lang="en-US" altLang="zh-CN" sz="2400"/>
              <a:t>Q</a:t>
            </a:r>
            <a:r>
              <a:rPr lang="en-US" altLang="zh-CN" sz="2400" baseline="-25000"/>
              <a:t>1</a:t>
            </a:r>
            <a:r>
              <a:rPr lang="en-US" altLang="zh-CN" sz="2400"/>
              <a:t>,P</a:t>
            </a:r>
            <a:r>
              <a:rPr lang="en-US" altLang="zh-CN" sz="2400" baseline="-25000"/>
              <a:t>m-1</a:t>
            </a:r>
            <a:r>
              <a:rPr lang="zh-CN" altLang="en-US" sz="2400"/>
              <a:t>在连接点的异侧</a:t>
            </a:r>
          </a:p>
        </p:txBody>
      </p:sp>
      <p:sp>
        <p:nvSpPr>
          <p:cNvPr id="62476" name="Text Box 12">
            <a:extLst>
              <a:ext uri="{FF2B5EF4-FFF2-40B4-BE49-F238E27FC236}">
                <a16:creationId xmlns:a16="http://schemas.microsoft.com/office/drawing/2014/main" id="{80A9F707-2524-E71F-09FE-3E3F60FD1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805488"/>
            <a:ext cx="676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altLang="zh-CN" sz="2400" b="1" i="1">
                <a:solidFill>
                  <a:schemeClr val="tx1"/>
                </a:solidFill>
              </a:rPr>
              <a:t>Q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</a:rPr>
              <a:t>P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en-US" altLang="zh-CN" sz="2400" b="1" i="1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与</a:t>
            </a:r>
            <a:r>
              <a:rPr lang="en-US" altLang="zh-CN" sz="2400" b="1" i="1">
                <a:solidFill>
                  <a:schemeClr val="tx1"/>
                </a:solidFill>
              </a:rPr>
              <a:t>Q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en-US" altLang="zh-CN" sz="2400" b="1" i="1">
                <a:solidFill>
                  <a:schemeClr val="tx1"/>
                </a:solidFill>
              </a:rPr>
              <a:t>P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平行，且前者的长度为后者的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倍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62482" name="Rectangle 18">
            <a:extLst>
              <a:ext uri="{FF2B5EF4-FFF2-40B4-BE49-F238E27FC236}">
                <a16:creationId xmlns:a16="http://schemas.microsoft.com/office/drawing/2014/main" id="{728B407B-84DA-576D-E13F-5601E8281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3180964"/>
            <a:ext cx="18473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591" name="Object 17">
            <a:extLst>
              <a:ext uri="{FF2B5EF4-FFF2-40B4-BE49-F238E27FC236}">
                <a16:creationId xmlns:a16="http://schemas.microsoft.com/office/drawing/2014/main" id="{26C2BEA9-9485-3E1C-88CB-10847831D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10826"/>
              </p:ext>
            </p:extLst>
          </p:nvPr>
        </p:nvGraphicFramePr>
        <p:xfrm>
          <a:off x="3276600" y="5229225"/>
          <a:ext cx="25193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320227" imgH="215806" progId="Equation.3">
                  <p:embed/>
                </p:oleObj>
              </mc:Choice>
              <mc:Fallback>
                <p:oleObj name="公式" r:id="rId15" imgW="1320227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29225"/>
                        <a:ext cx="2519363" cy="415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2" name="Picture 19" descr="47">
            <a:extLst>
              <a:ext uri="{FF2B5EF4-FFF2-40B4-BE49-F238E27FC236}">
                <a16:creationId xmlns:a16="http://schemas.microsoft.com/office/drawing/2014/main" id="{A51C293E-6FE9-D617-BADC-A225F7925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2" r="14986"/>
          <a:stretch>
            <a:fillRect/>
          </a:stretch>
        </p:blipFill>
        <p:spPr bwMode="auto">
          <a:xfrm>
            <a:off x="6804025" y="1412875"/>
            <a:ext cx="22034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/>
      <p:bldP spid="624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>
            <a:extLst>
              <a:ext uri="{FF2B5EF4-FFF2-40B4-BE49-F238E27FC236}">
                <a16:creationId xmlns:a16="http://schemas.microsoft.com/office/drawing/2014/main" id="{FC2E1393-098A-A1C1-E79C-B68A6B1B7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B504D-BCCB-4099-BB46-36EF8AD2106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D5A487B-A046-6FB2-6144-1B691DD0C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463" y="1981200"/>
            <a:ext cx="8820150" cy="4114800"/>
          </a:xfrm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反求控制顶点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i="1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</a:p>
          <a:p>
            <a:pPr lvl="1" eaLnBrk="1" hangingPunct="1">
              <a:defRPr/>
            </a:pPr>
            <a:r>
              <a:rPr lang="zh-CN" altLang="en-US" sz="2400"/>
              <a:t>给定</a:t>
            </a:r>
            <a:r>
              <a:rPr lang="en-US" altLang="zh-CN" sz="2400"/>
              <a:t>n+1</a:t>
            </a:r>
            <a:r>
              <a:rPr lang="zh-CN" altLang="en-US" sz="2400"/>
              <a:t>个型值点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i</a:t>
            </a:r>
            <a:r>
              <a:rPr lang="zh-CN" altLang="en-US" sz="2400"/>
              <a:t>，要求构造一条</a:t>
            </a:r>
            <a:r>
              <a:rPr lang="en-US" altLang="zh-CN" sz="2400"/>
              <a:t>Bezier</a:t>
            </a:r>
            <a:r>
              <a:rPr lang="zh-CN" altLang="en-US" sz="2400"/>
              <a:t>曲线通过这些点</a:t>
            </a: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F1498486-FF31-0E45-5F36-464D73C4E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20/22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14693" name="Freeform 5">
            <a:extLst>
              <a:ext uri="{FF2B5EF4-FFF2-40B4-BE49-F238E27FC236}">
                <a16:creationId xmlns:a16="http://schemas.microsoft.com/office/drawing/2014/main" id="{95C8D58A-954D-7AE8-A0F1-699D0B369689}"/>
              </a:ext>
            </a:extLst>
          </p:cNvPr>
          <p:cNvSpPr>
            <a:spLocks/>
          </p:cNvSpPr>
          <p:nvPr/>
        </p:nvSpPr>
        <p:spPr bwMode="auto">
          <a:xfrm rot="3036299">
            <a:off x="2770188" y="3181350"/>
            <a:ext cx="2286000" cy="2667000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96" y="816"/>
              </a:cxn>
              <a:cxn ang="0">
                <a:pos x="480" y="240"/>
              </a:cxn>
              <a:cxn ang="0">
                <a:pos x="1440" y="0"/>
              </a:cxn>
            </a:cxnLst>
            <a:rect l="0" t="0" r="r" b="b"/>
            <a:pathLst>
              <a:path w="1440" h="1680">
                <a:moveTo>
                  <a:pt x="0" y="1680"/>
                </a:moveTo>
                <a:cubicBezTo>
                  <a:pt x="8" y="1368"/>
                  <a:pt x="16" y="1056"/>
                  <a:pt x="96" y="816"/>
                </a:cubicBezTo>
                <a:cubicBezTo>
                  <a:pt x="176" y="576"/>
                  <a:pt x="256" y="376"/>
                  <a:pt x="480" y="240"/>
                </a:cubicBezTo>
                <a:cubicBezTo>
                  <a:pt x="704" y="104"/>
                  <a:pt x="1072" y="52"/>
                  <a:pt x="14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96C68927-FCAF-0175-64D2-972E30D01DB8}"/>
              </a:ext>
            </a:extLst>
          </p:cNvPr>
          <p:cNvGrpSpPr>
            <a:grpSpLocks/>
          </p:cNvGrpSpPr>
          <p:nvPr/>
        </p:nvGrpSpPr>
        <p:grpSpPr bwMode="auto">
          <a:xfrm rot="3036299">
            <a:off x="2693988" y="3181350"/>
            <a:ext cx="2438400" cy="2667000"/>
            <a:chOff x="672" y="2016"/>
            <a:chExt cx="1536" cy="1680"/>
          </a:xfrm>
        </p:grpSpPr>
        <p:sp>
          <p:nvSpPr>
            <p:cNvPr id="114701" name="Line 13">
              <a:extLst>
                <a:ext uri="{FF2B5EF4-FFF2-40B4-BE49-F238E27FC236}">
                  <a16:creationId xmlns:a16="http://schemas.microsoft.com/office/drawing/2014/main" id="{DE6C25E4-781F-FE4E-3858-CD0E10348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" y="2161"/>
              <a:ext cx="28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02" name="Line 14">
              <a:extLst>
                <a:ext uri="{FF2B5EF4-FFF2-40B4-BE49-F238E27FC236}">
                  <a16:creationId xmlns:a16="http://schemas.microsoft.com/office/drawing/2014/main" id="{761E8122-7CA6-B927-86A0-929DE48FE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9" y="2016"/>
              <a:ext cx="12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03" name="Line 15">
              <a:extLst>
                <a:ext uri="{FF2B5EF4-FFF2-40B4-BE49-F238E27FC236}">
                  <a16:creationId xmlns:a16="http://schemas.microsoft.com/office/drawing/2014/main" id="{0DC95AFB-18C2-6A27-187B-8B8CB1FFD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3024"/>
              <a:ext cx="4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4704" name="Oval 16">
            <a:extLst>
              <a:ext uri="{FF2B5EF4-FFF2-40B4-BE49-F238E27FC236}">
                <a16:creationId xmlns:a16="http://schemas.microsoft.com/office/drawing/2014/main" id="{7EA80770-2A4F-9DF5-292A-527CAD5EF48F}"/>
              </a:ext>
            </a:extLst>
          </p:cNvPr>
          <p:cNvSpPr>
            <a:spLocks noChangeArrowheads="1"/>
          </p:cNvSpPr>
          <p:nvPr/>
        </p:nvSpPr>
        <p:spPr bwMode="auto">
          <a:xfrm rot="3002547">
            <a:off x="2124075" y="44100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05" name="Oval 17">
            <a:extLst>
              <a:ext uri="{FF2B5EF4-FFF2-40B4-BE49-F238E27FC236}">
                <a16:creationId xmlns:a16="http://schemas.microsoft.com/office/drawing/2014/main" id="{1FAEAF84-09A9-7E9F-22B6-77754F1C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44894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06" name="Oval 18">
            <a:extLst>
              <a:ext uri="{FF2B5EF4-FFF2-40B4-BE49-F238E27FC236}">
                <a16:creationId xmlns:a16="http://schemas.microsoft.com/office/drawing/2014/main" id="{7C52C632-FE42-92E4-BFF5-2F4A67E1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37893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707" name="Oval 19">
            <a:extLst>
              <a:ext uri="{FF2B5EF4-FFF2-40B4-BE49-F238E27FC236}">
                <a16:creationId xmlns:a16="http://schemas.microsoft.com/office/drawing/2014/main" id="{9FAD178B-FE0B-348B-A9E6-A2DBA782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5290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4708" name="Object 20">
            <a:extLst>
              <a:ext uri="{FF2B5EF4-FFF2-40B4-BE49-F238E27FC236}">
                <a16:creationId xmlns:a16="http://schemas.microsoft.com/office/drawing/2014/main" id="{912DA9A7-6A0F-55A7-43A7-1E0E609C8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7469"/>
              </p:ext>
            </p:extLst>
          </p:nvPr>
        </p:nvGraphicFramePr>
        <p:xfrm>
          <a:off x="1258888" y="5084763"/>
          <a:ext cx="554513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81400" imgH="1066800" progId="Equation.3">
                  <p:embed/>
                </p:oleObj>
              </mc:Choice>
              <mc:Fallback>
                <p:oleObj name="公式" r:id="rId3" imgW="3581400" imgH="1066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5545137" cy="165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23">
            <a:extLst>
              <a:ext uri="{FF2B5EF4-FFF2-40B4-BE49-F238E27FC236}">
                <a16:creationId xmlns:a16="http://schemas.microsoft.com/office/drawing/2014/main" id="{D9E748AE-9114-73DC-B9F3-FFA2A6E4F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348163"/>
            <a:ext cx="647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1"/>
              <a:t>P</a:t>
            </a:r>
            <a:r>
              <a:rPr lang="en-US" altLang="zh-CN" sz="1400"/>
              <a:t>0</a:t>
            </a:r>
          </a:p>
        </p:txBody>
      </p:sp>
      <p:sp>
        <p:nvSpPr>
          <p:cNvPr id="26638" name="Text Box 24">
            <a:extLst>
              <a:ext uri="{FF2B5EF4-FFF2-40B4-BE49-F238E27FC236}">
                <a16:creationId xmlns:a16="http://schemas.microsoft.com/office/drawing/2014/main" id="{E4CD6684-FBC4-7A3C-E3FD-96EA4D92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484563"/>
            <a:ext cx="647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1"/>
              <a:t>P</a:t>
            </a:r>
            <a:r>
              <a:rPr lang="en-US" altLang="zh-CN" sz="1400"/>
              <a:t>1</a:t>
            </a:r>
          </a:p>
        </p:txBody>
      </p:sp>
      <p:sp>
        <p:nvSpPr>
          <p:cNvPr id="26639" name="Text Box 25">
            <a:extLst>
              <a:ext uri="{FF2B5EF4-FFF2-40B4-BE49-F238E27FC236}">
                <a16:creationId xmlns:a16="http://schemas.microsoft.com/office/drawing/2014/main" id="{664BEF6E-C09B-3875-6E8A-A8F4A72F4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37063"/>
            <a:ext cx="647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1"/>
              <a:t>P</a:t>
            </a:r>
            <a:r>
              <a:rPr lang="en-US" altLang="zh-CN" sz="1400"/>
              <a:t>n</a:t>
            </a:r>
          </a:p>
        </p:txBody>
      </p:sp>
      <p:sp>
        <p:nvSpPr>
          <p:cNvPr id="26640" name="Text Box 26">
            <a:extLst>
              <a:ext uri="{FF2B5EF4-FFF2-40B4-BE49-F238E27FC236}">
                <a16:creationId xmlns:a16="http://schemas.microsoft.com/office/drawing/2014/main" id="{708D72BF-C57A-8586-44FD-44F4630B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348163"/>
            <a:ext cx="647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1"/>
              <a:t>Q</a:t>
            </a:r>
            <a:r>
              <a:rPr lang="en-US" altLang="zh-CN" sz="1400"/>
              <a:t>0</a:t>
            </a:r>
          </a:p>
        </p:txBody>
      </p:sp>
      <p:sp>
        <p:nvSpPr>
          <p:cNvPr id="26641" name="Text Box 27">
            <a:extLst>
              <a:ext uri="{FF2B5EF4-FFF2-40B4-BE49-F238E27FC236}">
                <a16:creationId xmlns:a16="http://schemas.microsoft.com/office/drawing/2014/main" id="{F35BDFF3-061C-A0C0-3031-19ED5CF1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3860800"/>
            <a:ext cx="647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1"/>
              <a:t>Q</a:t>
            </a:r>
            <a:r>
              <a:rPr lang="en-US" altLang="zh-CN" sz="1400"/>
              <a:t>1</a:t>
            </a:r>
          </a:p>
        </p:txBody>
      </p:sp>
      <p:sp>
        <p:nvSpPr>
          <p:cNvPr id="26642" name="Text Box 28">
            <a:extLst>
              <a:ext uri="{FF2B5EF4-FFF2-40B4-BE49-F238E27FC236}">
                <a16:creationId xmlns:a16="http://schemas.microsoft.com/office/drawing/2014/main" id="{C69CA2FB-23AA-469B-6A44-B4E83C083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419600"/>
            <a:ext cx="647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i="1"/>
              <a:t>Q</a:t>
            </a:r>
            <a:r>
              <a:rPr lang="en-US" altLang="zh-CN" sz="1400"/>
              <a:t>n</a:t>
            </a:r>
          </a:p>
        </p:txBody>
      </p:sp>
      <p:graphicFrame>
        <p:nvGraphicFramePr>
          <p:cNvPr id="26643" name="Object 31">
            <a:extLst>
              <a:ext uri="{FF2B5EF4-FFF2-40B4-BE49-F238E27FC236}">
                <a16:creationId xmlns:a16="http://schemas.microsoft.com/office/drawing/2014/main" id="{1824BF56-ED9F-8A92-217B-6AB5F0C5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42443"/>
              </p:ext>
            </p:extLst>
          </p:nvPr>
        </p:nvGraphicFramePr>
        <p:xfrm>
          <a:off x="5768975" y="1333500"/>
          <a:ext cx="33305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000" imgH="431640" progId="Equation.DSMT4">
                  <p:embed/>
                </p:oleObj>
              </mc:Choice>
              <mc:Fallback>
                <p:oleObj name="Equation" r:id="rId5" imgW="207000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333500"/>
                        <a:ext cx="33305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33">
            <a:extLst>
              <a:ext uri="{FF2B5EF4-FFF2-40B4-BE49-F238E27FC236}">
                <a16:creationId xmlns:a16="http://schemas.microsoft.com/office/drawing/2014/main" id="{72BCF199-CFF0-E5C1-8297-5A23E9136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39942"/>
              </p:ext>
            </p:extLst>
          </p:nvPr>
        </p:nvGraphicFramePr>
        <p:xfrm>
          <a:off x="5348288" y="2019300"/>
          <a:ext cx="38227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280" imgH="253800" progId="Equation.DSMT4">
                  <p:embed/>
                </p:oleObj>
              </mc:Choice>
              <mc:Fallback>
                <p:oleObj name="Equation" r:id="rId7" imgW="2222280" imgH="253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2019300"/>
                        <a:ext cx="38227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4" grpId="0" animBg="1"/>
      <p:bldP spid="114705" grpId="0" animBg="1"/>
      <p:bldP spid="114706" grpId="0" animBg="1"/>
      <p:bldP spid="1147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98EEA2CF-64FA-5B18-1DBE-5F5CF7887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8AE53E-F555-495F-879F-AE11D0B3085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8AE2DFE9-CF97-6257-650B-5B8D0CF7A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优点：</a:t>
            </a:r>
          </a:p>
          <a:p>
            <a:pPr lvl="1" eaLnBrk="1" hangingPunct="1">
              <a:defRPr/>
            </a:pPr>
            <a:r>
              <a:rPr lang="zh-CN" altLang="en-US" sz="2400"/>
              <a:t>形状控制直观</a:t>
            </a:r>
          </a:p>
          <a:p>
            <a:pPr lvl="1" eaLnBrk="1" hangingPunct="1">
              <a:defRPr/>
            </a:pPr>
            <a:r>
              <a:rPr lang="zh-CN" altLang="en-US" sz="2400"/>
              <a:t>设计灵活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FA60E47F-E867-5528-E44C-20916F96E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21/22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pic>
        <p:nvPicPr>
          <p:cNvPr id="27654" name="Picture 2" descr="heart">
            <a:extLst>
              <a:ext uri="{FF2B5EF4-FFF2-40B4-BE49-F238E27FC236}">
                <a16:creationId xmlns:a16="http://schemas.microsoft.com/office/drawing/2014/main" id="{3EEA90AC-F54E-13EE-AC70-AAC3BF7D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198813"/>
            <a:ext cx="3786188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>
            <a:extLst>
              <a:ext uri="{FF2B5EF4-FFF2-40B4-BE49-F238E27FC236}">
                <a16:creationId xmlns:a16="http://schemas.microsoft.com/office/drawing/2014/main" id="{668BAFA3-E558-914B-DDE2-77B481750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93404-B8F9-48CA-98CA-6BBAE493701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A424537F-3CF3-0DE0-BEB6-9168F2327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缺点：</a:t>
            </a:r>
          </a:p>
          <a:p>
            <a:pPr lvl="1" eaLnBrk="1" hangingPunct="1">
              <a:defRPr/>
            </a:pPr>
            <a:r>
              <a:rPr lang="zh-CN" altLang="en-US" sz="2400" dirty="0"/>
              <a:t>所生成的曲线与特征多边形的外形相距较远</a:t>
            </a:r>
          </a:p>
          <a:p>
            <a:pPr lvl="1" eaLnBrk="1" hangingPunct="1">
              <a:defRPr/>
            </a:pPr>
            <a:r>
              <a:rPr lang="zh-CN" altLang="en-US" sz="2400" dirty="0"/>
              <a:t>局部控制能力弱，因为曲线上任意一点都是所有给定顶点值的加权平均</a:t>
            </a:r>
          </a:p>
          <a:p>
            <a:pPr lvl="1" eaLnBrk="1" hangingPunct="1">
              <a:defRPr/>
            </a:pPr>
            <a:r>
              <a:rPr lang="zh-CN" altLang="en-US" sz="2400" dirty="0"/>
              <a:t>控制顶点数增多时，生成曲线的阶数也增高</a:t>
            </a:r>
          </a:p>
          <a:p>
            <a:pPr lvl="1" eaLnBrk="1" hangingPunct="1">
              <a:defRPr/>
            </a:pPr>
            <a:r>
              <a:rPr lang="zh-CN" altLang="en-US" sz="2400" dirty="0"/>
              <a:t>控制顶点数较多时，多边形对曲线的控制能力减弱</a:t>
            </a:r>
          </a:p>
          <a:p>
            <a:pPr lvl="1" eaLnBrk="1" hangingPunct="1">
              <a:defRPr/>
            </a:pPr>
            <a:r>
              <a:rPr lang="zh-CN" altLang="en-US" sz="2400" dirty="0"/>
              <a:t>曲线拼接需要附加条件，不太灵活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B5B17D4-B453-8B2B-35D2-C6AB65B41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22/22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>
            <a:extLst>
              <a:ext uri="{FF2B5EF4-FFF2-40B4-BE49-F238E27FC236}">
                <a16:creationId xmlns:a16="http://schemas.microsoft.com/office/drawing/2014/main" id="{A7328321-9F71-FD20-23F9-A1D37CBD2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9F16CE-F202-49CF-9E61-EF14C44013D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3946EA10-8FC9-335B-A8E6-34D942A5F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第四章 曲线与曲面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28FED414-597B-953B-253C-323F445AB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628775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概述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参数曲线基础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参数多项式曲线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三次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Hermite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曲线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曲线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B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样条曲线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>
            <a:extLst>
              <a:ext uri="{FF2B5EF4-FFF2-40B4-BE49-F238E27FC236}">
                <a16:creationId xmlns:a16="http://schemas.microsoft.com/office/drawing/2014/main" id="{551F9665-93EC-8926-3195-E341E7BB4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650DC-6D60-4179-B592-52EE79EAF9E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AB5D3AC-4B97-D4A4-B49D-98C916D9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38DBA01-8592-5D42-7682-0E4274D98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81200"/>
            <a:ext cx="8062912" cy="4147716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产生：</a:t>
            </a:r>
          </a:p>
          <a:p>
            <a:pPr lvl="1" eaLnBrk="1" hangingPunct="1">
              <a:defRPr/>
            </a:pPr>
            <a:r>
              <a:rPr kumimoji="0" lang="en-US" altLang="zh-CN" sz="2000"/>
              <a:t>1</a:t>
            </a:r>
            <a:r>
              <a:rPr lang="en-US" altLang="zh-CN" sz="2000"/>
              <a:t>946</a:t>
            </a:r>
            <a:r>
              <a:rPr lang="zh-CN" altLang="en-US" sz="2000"/>
              <a:t>年，</a:t>
            </a:r>
            <a:r>
              <a:rPr lang="en-US" altLang="zh-CN" sz="2000"/>
              <a:t>Schoenberg</a:t>
            </a:r>
            <a:r>
              <a:rPr lang="zh-CN" altLang="en-US" sz="2000"/>
              <a:t>发表关于</a:t>
            </a:r>
            <a:r>
              <a:rPr lang="en-US" altLang="zh-CN" sz="2000"/>
              <a:t>B</a:t>
            </a:r>
            <a:r>
              <a:rPr lang="zh-CN" altLang="en-US" sz="2000"/>
              <a:t>样条函数的第</a:t>
            </a:r>
            <a:r>
              <a:rPr lang="en-US" altLang="zh-CN" sz="2000"/>
              <a:t>1</a:t>
            </a:r>
            <a:r>
              <a:rPr lang="zh-CN" altLang="en-US" sz="2000"/>
              <a:t>篇论文</a:t>
            </a:r>
          </a:p>
          <a:p>
            <a:pPr lvl="1" eaLnBrk="1" hangingPunct="1">
              <a:defRPr/>
            </a:pPr>
            <a:r>
              <a:rPr lang="en-US" altLang="zh-CN" sz="2000"/>
              <a:t>1973</a:t>
            </a:r>
            <a:r>
              <a:rPr lang="zh-CN" altLang="en-US" sz="2000"/>
              <a:t>年前后，</a:t>
            </a:r>
            <a:r>
              <a:rPr lang="en-US" altLang="zh-CN" sz="2000"/>
              <a:t>Gordon,Riesenfield,Forrest</a:t>
            </a:r>
            <a:r>
              <a:rPr lang="zh-CN" altLang="en-US" sz="2000"/>
              <a:t>等人受到</a:t>
            </a:r>
            <a:r>
              <a:rPr lang="en-US" altLang="zh-CN" sz="2000"/>
              <a:t>Bezier</a:t>
            </a:r>
            <a:r>
              <a:rPr lang="zh-CN" altLang="en-US" sz="2000"/>
              <a:t>方法的启发，将</a:t>
            </a:r>
            <a:r>
              <a:rPr lang="en-US" altLang="zh-CN" sz="2000"/>
              <a:t>B</a:t>
            </a:r>
            <a:r>
              <a:rPr lang="zh-CN" altLang="en-US" sz="2000"/>
              <a:t>样条函数拓广成参数形式的</a:t>
            </a:r>
            <a:r>
              <a:rPr lang="en-US" altLang="zh-CN" sz="2000"/>
              <a:t>B</a:t>
            </a:r>
            <a:r>
              <a:rPr lang="zh-CN" altLang="en-US" sz="2000"/>
              <a:t>样条曲线</a:t>
            </a:r>
          </a:p>
          <a:p>
            <a:pPr eaLnBrk="1" hangingPunct="1">
              <a:defRPr/>
            </a:pP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优于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曲线之处：</a:t>
            </a:r>
          </a:p>
          <a:p>
            <a:pPr lvl="1" eaLnBrk="1" hangingPunct="1">
              <a:defRPr/>
            </a:pPr>
            <a:r>
              <a:rPr lang="zh-CN" altLang="en-US" sz="2000"/>
              <a:t>与控制多边形的外形更接近</a:t>
            </a:r>
          </a:p>
          <a:p>
            <a:pPr lvl="1" eaLnBrk="1" hangingPunct="1">
              <a:defRPr/>
            </a:pPr>
            <a:r>
              <a:rPr lang="zh-CN" altLang="en-US" sz="2000"/>
              <a:t>局部修改能力</a:t>
            </a:r>
          </a:p>
          <a:p>
            <a:pPr lvl="1" eaLnBrk="1" hangingPunct="1">
              <a:defRPr/>
            </a:pPr>
            <a:r>
              <a:rPr lang="zh-CN" altLang="en-US" sz="2000"/>
              <a:t>任意形状，包括尖点、直线的曲线</a:t>
            </a:r>
          </a:p>
          <a:p>
            <a:pPr lvl="1" eaLnBrk="1" hangingPunct="1">
              <a:defRPr/>
            </a:pPr>
            <a:r>
              <a:rPr lang="zh-CN" altLang="en-US" sz="2000"/>
              <a:t>易于拼接</a:t>
            </a:r>
          </a:p>
          <a:p>
            <a:pPr lvl="1" eaLnBrk="1" hangingPunct="1">
              <a:defRPr/>
            </a:pPr>
            <a:r>
              <a:rPr lang="zh-CN" altLang="en-US" sz="2000"/>
              <a:t>阶次低，与型值点数目无关，计算简便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>
            <a:extLst>
              <a:ext uri="{FF2B5EF4-FFF2-40B4-BE49-F238E27FC236}">
                <a16:creationId xmlns:a16="http://schemas.microsoft.com/office/drawing/2014/main" id="{D29024FF-130E-1B8C-3ACA-102D6EC7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D0F34-FF36-4FCE-878A-FC852B2639B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467DA655-B304-871E-A5D6-E250E126E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2/19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6875B839-884B-9AA5-0FD5-87728C2BCA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44675"/>
            <a:ext cx="770255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定义：</a:t>
            </a:r>
            <a:endParaRPr lang="zh-CN" altLang="en-US" sz="2800" dirty="0">
              <a:effectLst>
                <a:outerShdw blurRad="38100" dist="38100" dir="2700000" algn="tl">
                  <a:srgbClr val="808080"/>
                </a:outerShdw>
              </a:effectLst>
              <a:latin typeface="宋体" pitchFamily="2" charset="-122"/>
            </a:endParaRPr>
          </a:p>
          <a:p>
            <a:pPr lvl="1" eaLnBrk="1" hangingPunct="1">
              <a:defRPr/>
            </a:pPr>
            <a:r>
              <a:rPr lang="zh-CN" altLang="en-US" sz="2400" b="1" dirty="0"/>
              <a:t> 给定</a:t>
            </a:r>
            <a:r>
              <a:rPr lang="en-US" altLang="zh-CN" sz="2400" b="1" dirty="0"/>
              <a:t>m+n+1</a:t>
            </a:r>
            <a:r>
              <a:rPr lang="zh-CN" altLang="en-US" sz="2400" b="1" dirty="0"/>
              <a:t>个空间向量     ，</a:t>
            </a:r>
            <a:r>
              <a:rPr lang="en-US" altLang="zh-CN" sz="2400" b="1" dirty="0"/>
              <a:t>(k=0,1,…,</a:t>
            </a:r>
            <a:r>
              <a:rPr lang="en-US" altLang="zh-CN" sz="2400" b="1" dirty="0" err="1"/>
              <a:t>m+n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，称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次参数曲线</a:t>
            </a:r>
          </a:p>
          <a:p>
            <a:pPr marL="457200" lvl="1" indent="0" eaLnBrk="1" hangingPunct="1">
              <a:buNone/>
              <a:defRPr/>
            </a:pPr>
            <a:endParaRPr lang="zh-CN" altLang="en-US" sz="2400" b="1" dirty="0"/>
          </a:p>
          <a:p>
            <a:pPr lvl="1" eaLnBrk="1" hangingPunct="1">
              <a:defRPr/>
            </a:pPr>
            <a:endParaRPr lang="zh-CN" altLang="en-US" sz="2400" b="1" dirty="0"/>
          </a:p>
          <a:p>
            <a:pPr lvl="1" eaLnBrk="1" hangingPunct="1">
              <a:buFontTx/>
              <a:buNone/>
              <a:defRPr/>
            </a:pPr>
            <a:r>
              <a:rPr lang="zh-CN" altLang="en-US" sz="2400" b="1" dirty="0"/>
              <a:t>    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b="1" dirty="0"/>
              <a:t>    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次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样条曲线的第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段曲线（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=0,1,…,m</a:t>
            </a:r>
            <a:r>
              <a:rPr lang="zh-CN" altLang="en-US" sz="2400" b="1" dirty="0"/>
              <a:t>）</a:t>
            </a:r>
          </a:p>
          <a:p>
            <a:pPr lvl="1" eaLnBrk="1" hangingPunct="1">
              <a:defRPr/>
            </a:pPr>
            <a:r>
              <a:rPr lang="zh-CN" altLang="en-US" sz="2400" b="1" dirty="0"/>
              <a:t>它的全体称为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次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样条曲线，它具有</a:t>
            </a:r>
            <a:r>
              <a:rPr lang="en-US" altLang="zh-CN" sz="2400" b="1" dirty="0"/>
              <a:t>C</a:t>
            </a:r>
            <a:r>
              <a:rPr lang="en-US" altLang="zh-CN" sz="2400" b="1" baseline="30000" dirty="0"/>
              <a:t>n-1</a:t>
            </a:r>
            <a:r>
              <a:rPr lang="zh-CN" altLang="en-US" sz="2400" b="1" dirty="0"/>
              <a:t>连续性</a:t>
            </a:r>
          </a:p>
        </p:txBody>
      </p:sp>
      <p:graphicFrame>
        <p:nvGraphicFramePr>
          <p:cNvPr id="31750" name="Object 11">
            <a:extLst>
              <a:ext uri="{FF2B5EF4-FFF2-40B4-BE49-F238E27FC236}">
                <a16:creationId xmlns:a16="http://schemas.microsoft.com/office/drawing/2014/main" id="{EB9258F3-9BC8-B7DF-E1E0-A7C725B0E4B2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13138278"/>
              </p:ext>
            </p:extLst>
          </p:nvPr>
        </p:nvGraphicFramePr>
        <p:xfrm>
          <a:off x="4714875" y="2441575"/>
          <a:ext cx="2778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0417" imgH="253890" progId="Equation.3">
                  <p:embed/>
                </p:oleObj>
              </mc:Choice>
              <mc:Fallback>
                <p:oleObj name="公式" r:id="rId2" imgW="190417" imgH="2538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441575"/>
                        <a:ext cx="277813" cy="3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FFFF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Rectangle 4">
            <a:extLst>
              <a:ext uri="{FF2B5EF4-FFF2-40B4-BE49-F238E27FC236}">
                <a16:creationId xmlns:a16="http://schemas.microsoft.com/office/drawing/2014/main" id="{3B183D41-F880-5C16-C356-1889B7F7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122901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B9EBB1F2-E7F4-0712-070B-AA405EAD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3076189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1753" name="Object 7">
            <a:extLst>
              <a:ext uri="{FF2B5EF4-FFF2-40B4-BE49-F238E27FC236}">
                <a16:creationId xmlns:a16="http://schemas.microsoft.com/office/drawing/2014/main" id="{42EA96B2-AD6D-415D-3518-209179B29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76169"/>
              </p:ext>
            </p:extLst>
          </p:nvPr>
        </p:nvGraphicFramePr>
        <p:xfrm>
          <a:off x="2336800" y="3454400"/>
          <a:ext cx="4981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20900" imgH="482600" progId="Equation.3">
                  <p:embed/>
                </p:oleObj>
              </mc:Choice>
              <mc:Fallback>
                <p:oleObj name="公式" r:id="rId4" imgW="21209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454400"/>
                        <a:ext cx="4981575" cy="885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D2DF68A0-5BF4-5384-497A-76A01065D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965FA-1CFB-4525-AFA7-1F129F72CD6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1ACB9D25-E493-21C6-97C6-BEA479C37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3/19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63D42E0-14BF-B312-D352-97651D41F6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844800"/>
            <a:ext cx="8134350" cy="2960688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m+n+1</a:t>
            </a: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个顶点可生成</a:t>
            </a:r>
            <a:r>
              <a:rPr kumimoji="0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m+1</a:t>
            </a: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段</a:t>
            </a:r>
            <a:r>
              <a:rPr kumimoji="0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次曲线</a:t>
            </a:r>
          </a:p>
          <a:p>
            <a:pPr lvl="1" eaLnBrk="1" hangingPunct="1">
              <a:defRPr/>
            </a:pPr>
            <a:r>
              <a:rPr kumimoji="0" lang="zh-CN" altLang="en-US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第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0</a:t>
            </a:r>
            <a:r>
              <a:rPr kumimoji="0" lang="zh-CN" altLang="en-US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段：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P0, P1, P2,         …, </a:t>
            </a:r>
            <a:r>
              <a:rPr kumimoji="0" lang="en-US" altLang="zh-CN" sz="2400" dirty="0" err="1">
                <a:effectLst>
                  <a:outerShdw blurRad="38100" dist="38100" dir="2700000" algn="tl">
                    <a:srgbClr val="808080"/>
                  </a:outerShdw>
                </a:effectLst>
              </a:rPr>
              <a:t>Pn</a:t>
            </a:r>
            <a:endParaRPr kumimoji="0" lang="en-US" altLang="zh-CN" sz="24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lvl="1" eaLnBrk="1" hangingPunct="1">
              <a:defRPr/>
            </a:pPr>
            <a:r>
              <a:rPr kumimoji="0" lang="zh-CN" altLang="en-US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第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1</a:t>
            </a:r>
            <a:r>
              <a:rPr kumimoji="0" lang="zh-CN" altLang="en-US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段：      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P1, P2, P3,   …, </a:t>
            </a:r>
            <a:r>
              <a:rPr kumimoji="0" lang="en-US" altLang="zh-CN" sz="2400" dirty="0" err="1">
                <a:effectLst>
                  <a:outerShdw blurRad="38100" dist="38100" dir="2700000" algn="tl">
                    <a:srgbClr val="808080"/>
                  </a:outerShdw>
                </a:effectLst>
              </a:rPr>
              <a:t>Pn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, Pn+1</a:t>
            </a:r>
          </a:p>
          <a:p>
            <a:pPr lvl="1" eaLnBrk="1" hangingPunct="1">
              <a:defRPr/>
            </a:pPr>
            <a:r>
              <a:rPr kumimoji="0" lang="zh-CN" altLang="en-US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第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2</a:t>
            </a:r>
            <a:r>
              <a:rPr kumimoji="0" lang="zh-CN" altLang="en-US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段：            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P2, P3,   …, </a:t>
            </a:r>
            <a:r>
              <a:rPr kumimoji="0" lang="en-US" altLang="zh-CN" sz="2400" dirty="0" err="1">
                <a:effectLst>
                  <a:outerShdw blurRad="38100" dist="38100" dir="2700000" algn="tl">
                    <a:srgbClr val="808080"/>
                  </a:outerShdw>
                </a:effectLst>
              </a:rPr>
              <a:t>Pn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, Pn+1, Pn+2</a:t>
            </a:r>
          </a:p>
          <a:p>
            <a:pPr eaLnBrk="1" hangingPunct="1">
              <a:defRPr/>
            </a:pPr>
            <a:endParaRPr kumimoji="0" lang="en-US" altLang="zh-CN" sz="28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lvl="1" eaLnBrk="1" hangingPunct="1">
              <a:defRPr/>
            </a:pPr>
            <a:r>
              <a:rPr kumimoji="0" lang="zh-CN" altLang="en-US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第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m</a:t>
            </a:r>
            <a:r>
              <a:rPr kumimoji="0" lang="zh-CN" altLang="en-US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段：                  </a:t>
            </a:r>
            <a:r>
              <a:rPr kumimoji="0" lang="en-US" altLang="zh-CN" sz="24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Pm,  …,          Pn+m-1, </a:t>
            </a:r>
            <a:r>
              <a:rPr kumimoji="0" lang="en-US" altLang="zh-CN" sz="2400" dirty="0" err="1">
                <a:effectLst>
                  <a:outerShdw blurRad="38100" dist="38100" dir="2700000" algn="tl">
                    <a:srgbClr val="808080"/>
                  </a:outerShdw>
                </a:effectLst>
              </a:rPr>
              <a:t>Pn+m</a:t>
            </a:r>
            <a:endParaRPr kumimoji="0" lang="en-US" altLang="zh-CN" sz="24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graphicFrame>
        <p:nvGraphicFramePr>
          <p:cNvPr id="32774" name="Object 7">
            <a:extLst>
              <a:ext uri="{FF2B5EF4-FFF2-40B4-BE49-F238E27FC236}">
                <a16:creationId xmlns:a16="http://schemas.microsoft.com/office/drawing/2014/main" id="{CEDBADA3-2E98-CB30-A2B9-7E0E32745A3C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5592997"/>
              </p:ext>
            </p:extLst>
          </p:nvPr>
        </p:nvGraphicFramePr>
        <p:xfrm>
          <a:off x="2943225" y="1838325"/>
          <a:ext cx="3181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20900" imgH="482600" progId="Equation.3">
                  <p:embed/>
                </p:oleObj>
              </mc:Choice>
              <mc:Fallback>
                <p:oleObj name="公式" r:id="rId2" imgW="21209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1838325"/>
                        <a:ext cx="318135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CB97373-85E1-A67E-3FEF-01C01F78B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8A514-22B9-4157-9974-4D63EFD07DC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50FDEAF-FB8B-D807-0791-960B2590A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4/19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529CA267-E1B1-E4E0-022D-E15ED56DA8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73238"/>
            <a:ext cx="7773987" cy="4330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为简化记号，取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=0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来代表样条中的任意一段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dirty="0"/>
          </a:p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基函数为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样条函数</a:t>
            </a:r>
          </a:p>
          <a:p>
            <a:pPr eaLnBrk="1" hangingPunct="1">
              <a:defRPr/>
            </a:pPr>
            <a:endParaRPr lang="zh-CN" altLang="en-US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endParaRPr kumimoji="0" lang="zh-CN" altLang="en-US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/>
              <a:t>    </a:t>
            </a:r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34DD00CB-3787-A05F-D8BC-94966CFC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21468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5B40440B-0D03-C58D-B680-02FF7F68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3076189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800" name="Object 9">
            <a:extLst>
              <a:ext uri="{FF2B5EF4-FFF2-40B4-BE49-F238E27FC236}">
                <a16:creationId xmlns:a16="http://schemas.microsoft.com/office/drawing/2014/main" id="{CD9348EE-B33E-50F9-8D6F-0887A1E97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85570"/>
              </p:ext>
            </p:extLst>
          </p:nvPr>
        </p:nvGraphicFramePr>
        <p:xfrm>
          <a:off x="1908175" y="4797425"/>
          <a:ext cx="5289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49600" imgH="508000" progId="Equation.3">
                  <p:embed/>
                </p:oleObj>
              </mc:Choice>
              <mc:Fallback>
                <p:oleObj name="公式" r:id="rId2" imgW="31496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97425"/>
                        <a:ext cx="5289550" cy="860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1">
            <a:extLst>
              <a:ext uri="{FF2B5EF4-FFF2-40B4-BE49-F238E27FC236}">
                <a16:creationId xmlns:a16="http://schemas.microsoft.com/office/drawing/2014/main" id="{D64E17CE-C16A-AEF6-F976-56C384A54AF6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0950509"/>
              </p:ext>
            </p:extLst>
          </p:nvPr>
        </p:nvGraphicFramePr>
        <p:xfrm>
          <a:off x="2627313" y="2636838"/>
          <a:ext cx="32654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20900" imgH="482600" progId="Equation.3">
                  <p:embed/>
                </p:oleObj>
              </mc:Choice>
              <mc:Fallback>
                <p:oleObj name="公式" r:id="rId4" imgW="21209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36838"/>
                        <a:ext cx="3265487" cy="74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5" name="Rectangle 23">
            <a:extLst>
              <a:ext uri="{FF2B5EF4-FFF2-40B4-BE49-F238E27FC236}">
                <a16:creationId xmlns:a16="http://schemas.microsoft.com/office/drawing/2014/main" id="{2A5639BF-4F8D-91D1-0DAA-BFD3B3E7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2734876"/>
            <a:ext cx="18473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4" name="Text Box 27">
            <a:extLst>
              <a:ext uri="{FF2B5EF4-FFF2-40B4-BE49-F238E27FC236}">
                <a16:creationId xmlns:a16="http://schemas.microsoft.com/office/drawing/2014/main" id="{1AAE46F9-4F4E-55D5-3827-AAC1090C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994" y="5260975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/>
              <a:t>规定</a:t>
            </a:r>
            <a:r>
              <a:rPr lang="en-US" altLang="zh-CN" sz="2000" b="1" dirty="0"/>
              <a:t>0/0=0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4" descr="CG_Gif_3_029">
            <a:extLst>
              <a:ext uri="{FF2B5EF4-FFF2-40B4-BE49-F238E27FC236}">
                <a16:creationId xmlns:a16="http://schemas.microsoft.com/office/drawing/2014/main" id="{16D12F74-6DFD-6BED-E3E5-9FA63351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357563"/>
            <a:ext cx="4464050" cy="327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灯片编号占位符 4">
            <a:extLst>
              <a:ext uri="{FF2B5EF4-FFF2-40B4-BE49-F238E27FC236}">
                <a16:creationId xmlns:a16="http://schemas.microsoft.com/office/drawing/2014/main" id="{674348FD-DC0A-C266-8F40-FF352413C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22E1C-93CB-4712-BA08-E19B0C5F362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9C6DDD8E-80BA-D310-0AC4-43B1DFEED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4/19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991832E2-202C-AC4C-8ADF-82BAE8942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9138"/>
            <a:ext cx="2843213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deboor-Cox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递归公式</a:t>
            </a:r>
            <a:endParaRPr lang="zh-CN" altLang="en-US"/>
          </a:p>
        </p:txBody>
      </p:sp>
      <p:pic>
        <p:nvPicPr>
          <p:cNvPr id="34823" name="Picture 6" descr="CG_Gif_3_028">
            <a:extLst>
              <a:ext uri="{FF2B5EF4-FFF2-40B4-BE49-F238E27FC236}">
                <a16:creationId xmlns:a16="http://schemas.microsoft.com/office/drawing/2014/main" id="{05C19998-D5E1-CD68-9DC5-0429E554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3379788"/>
            <a:ext cx="4033837" cy="324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4" name="Group 10">
            <a:extLst>
              <a:ext uri="{FF2B5EF4-FFF2-40B4-BE49-F238E27FC236}">
                <a16:creationId xmlns:a16="http://schemas.microsoft.com/office/drawing/2014/main" id="{FFAB2CEC-1CC7-8D92-530E-B18E1A1DFC80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1628775"/>
            <a:ext cx="6015038" cy="1660525"/>
            <a:chOff x="1111" y="1234"/>
            <a:chExt cx="3789" cy="1046"/>
          </a:xfrm>
        </p:grpSpPr>
        <p:graphicFrame>
          <p:nvGraphicFramePr>
            <p:cNvPr id="34825" name="Object 7">
              <a:extLst>
                <a:ext uri="{FF2B5EF4-FFF2-40B4-BE49-F238E27FC236}">
                  <a16:creationId xmlns:a16="http://schemas.microsoft.com/office/drawing/2014/main" id="{4E1B367B-7D30-E9FE-714B-EDB9BD6DB3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1234"/>
            <a:ext cx="833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62000" imgH="457200" progId="Equation.3">
                    <p:embed/>
                  </p:oleObj>
                </mc:Choice>
                <mc:Fallback>
                  <p:oleObj name="公式" r:id="rId4" imgW="7620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1234"/>
                          <a:ext cx="833" cy="4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8">
              <a:extLst>
                <a:ext uri="{FF2B5EF4-FFF2-40B4-BE49-F238E27FC236}">
                  <a16:creationId xmlns:a16="http://schemas.microsoft.com/office/drawing/2014/main" id="{A92E0EEF-007B-4CD1-227F-2AE71EF4E8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237"/>
            <a:ext cx="849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723586" imgH="406224" progId="Equation.3">
                    <p:embed/>
                  </p:oleObj>
                </mc:Choice>
                <mc:Fallback>
                  <p:oleObj name="公式" r:id="rId6" imgW="723586" imgH="4062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237"/>
                          <a:ext cx="849" cy="4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9">
              <a:extLst>
                <a:ext uri="{FF2B5EF4-FFF2-40B4-BE49-F238E27FC236}">
                  <a16:creationId xmlns:a16="http://schemas.microsoft.com/office/drawing/2014/main" id="{C0BC264E-EFAF-E573-FE06-C0E9EB3FF6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1797"/>
            <a:ext cx="3789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403600" imgH="431800" progId="Equation.3">
                    <p:embed/>
                  </p:oleObj>
                </mc:Choice>
                <mc:Fallback>
                  <p:oleObj name="公式" r:id="rId8" imgW="34036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797"/>
                          <a:ext cx="3789" cy="4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>
            <a:extLst>
              <a:ext uri="{FF2B5EF4-FFF2-40B4-BE49-F238E27FC236}">
                <a16:creationId xmlns:a16="http://schemas.microsoft.com/office/drawing/2014/main" id="{33A8A0E4-A413-D599-7625-2417E5DF0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26C4A-28A4-45D6-A603-6A2C9B11B6C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6FCDA3-7BDF-9CAC-EACC-918E766A2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外形设计的要求与特点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8FC87DD-2C33-0D7C-F18E-169953823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351837" cy="1268413"/>
          </a:xfrm>
        </p:spPr>
        <p:txBody>
          <a:bodyPr/>
          <a:lstStyle/>
          <a:p>
            <a:pPr eaLnBrk="1" hangingPunct="1"/>
            <a:r>
              <a:rPr lang="zh-CN" altLang="en-US" b="1"/>
              <a:t>初始给定的型值点不精确，不必点点通过</a:t>
            </a:r>
          </a:p>
          <a:p>
            <a:pPr eaLnBrk="1" hangingPunct="1"/>
            <a:r>
              <a:rPr lang="zh-CN" altLang="en-US" b="1"/>
              <a:t>性能、美观、自由度大</a:t>
            </a:r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14558AA1-5F7C-542A-57FE-C09D4EA99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59200"/>
            <a:ext cx="8229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想想画家是如何画汽车的？</a:t>
            </a:r>
          </a:p>
          <a:p>
            <a:pPr eaLnBrk="1" hangingPunct="1">
              <a:buFontTx/>
              <a:buNone/>
            </a:pPr>
            <a:endParaRPr lang="en-US" altLang="zh-CN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7392366C-D21B-B55C-B189-539716342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56E9BB-04F2-4724-92BB-3809920CBF1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6B4AF79-92E2-9159-702D-5F83BC026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5/19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6973553-3B52-515E-BBD5-99D8C4D91B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19475" y="2349500"/>
            <a:ext cx="5111750" cy="172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二次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样条</a:t>
            </a:r>
          </a:p>
          <a:p>
            <a:pPr lvl="1" eaLnBrk="1" hangingPunct="1">
              <a:defRPr/>
            </a:pPr>
            <a:r>
              <a:rPr lang="en-US" altLang="zh-CN" sz="2400"/>
              <a:t>n=2</a:t>
            </a:r>
            <a:r>
              <a:rPr lang="zh-CN" altLang="en-US" sz="2400"/>
              <a:t>，抛物线</a:t>
            </a:r>
            <a:endParaRPr lang="zh-CN" altLang="en-US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B53EAA4D-672F-842A-54C8-4A52CDB99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-138499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847" name="Group 40">
            <a:extLst>
              <a:ext uri="{FF2B5EF4-FFF2-40B4-BE49-F238E27FC236}">
                <a16:creationId xmlns:a16="http://schemas.microsoft.com/office/drawing/2014/main" id="{5FE2DCCF-CC5A-E438-2F37-6E5397F33715}"/>
              </a:ext>
            </a:extLst>
          </p:cNvPr>
          <p:cNvGrpSpPr>
            <a:grpSpLocks/>
          </p:cNvGrpSpPr>
          <p:nvPr/>
        </p:nvGrpSpPr>
        <p:grpSpPr bwMode="auto">
          <a:xfrm>
            <a:off x="4246563" y="3362325"/>
            <a:ext cx="4862512" cy="3379788"/>
            <a:chOff x="2746" y="1664"/>
            <a:chExt cx="3063" cy="2129"/>
          </a:xfrm>
        </p:grpSpPr>
        <p:sp>
          <p:nvSpPr>
            <p:cNvPr id="130058" name="Freeform 10">
              <a:extLst>
                <a:ext uri="{FF2B5EF4-FFF2-40B4-BE49-F238E27FC236}">
                  <a16:creationId xmlns:a16="http://schemas.microsoft.com/office/drawing/2014/main" id="{F4A9B26F-507D-13BB-7C85-247549C0D57E}"/>
                </a:ext>
              </a:extLst>
            </p:cNvPr>
            <p:cNvSpPr>
              <a:spLocks/>
            </p:cNvSpPr>
            <p:nvPr/>
          </p:nvSpPr>
          <p:spPr bwMode="auto">
            <a:xfrm rot="2966202">
              <a:off x="3976" y="2102"/>
              <a:ext cx="889" cy="1238"/>
            </a:xfrm>
            <a:custGeom>
              <a:avLst/>
              <a:gdLst/>
              <a:ahLst/>
              <a:cxnLst>
                <a:cxn ang="0">
                  <a:pos x="0" y="1680"/>
                </a:cxn>
                <a:cxn ang="0">
                  <a:pos x="96" y="816"/>
                </a:cxn>
                <a:cxn ang="0">
                  <a:pos x="480" y="240"/>
                </a:cxn>
                <a:cxn ang="0">
                  <a:pos x="1440" y="0"/>
                </a:cxn>
              </a:cxnLst>
              <a:rect l="0" t="0" r="r" b="b"/>
              <a:pathLst>
                <a:path w="1440" h="1680">
                  <a:moveTo>
                    <a:pt x="0" y="1680"/>
                  </a:moveTo>
                  <a:cubicBezTo>
                    <a:pt x="8" y="1368"/>
                    <a:pt x="16" y="1056"/>
                    <a:pt x="96" y="816"/>
                  </a:cubicBezTo>
                  <a:cubicBezTo>
                    <a:pt x="176" y="576"/>
                    <a:pt x="256" y="376"/>
                    <a:pt x="480" y="240"/>
                  </a:cubicBezTo>
                  <a:cubicBezTo>
                    <a:pt x="704" y="104"/>
                    <a:pt x="1072" y="52"/>
                    <a:pt x="144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59" name="Line 11">
              <a:extLst>
                <a:ext uri="{FF2B5EF4-FFF2-40B4-BE49-F238E27FC236}">
                  <a16:creationId xmlns:a16="http://schemas.microsoft.com/office/drawing/2014/main" id="{CBAFD4E1-CE45-4688-A2B5-2CB87ECB3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1" y="2677"/>
              <a:ext cx="1506" cy="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60" name="Line 12">
              <a:extLst>
                <a:ext uri="{FF2B5EF4-FFF2-40B4-BE49-F238E27FC236}">
                  <a16:creationId xmlns:a16="http://schemas.microsoft.com/office/drawing/2014/main" id="{35F2227A-945D-13A5-75B1-446FB7610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1889"/>
              <a:ext cx="1807" cy="1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61" name="Line 13">
              <a:extLst>
                <a:ext uri="{FF2B5EF4-FFF2-40B4-BE49-F238E27FC236}">
                  <a16:creationId xmlns:a16="http://schemas.microsoft.com/office/drawing/2014/main" id="{9C0F5ABE-8798-C6EC-0224-5D9F0DE6C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1" y="1889"/>
              <a:ext cx="1248" cy="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62" name="Line 14">
              <a:extLst>
                <a:ext uri="{FF2B5EF4-FFF2-40B4-BE49-F238E27FC236}">
                  <a16:creationId xmlns:a16="http://schemas.microsoft.com/office/drawing/2014/main" id="{852EDD5D-E737-9CFA-C90A-55BFF678E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5" y="1889"/>
              <a:ext cx="206" cy="8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59" name="Text Box 15">
              <a:extLst>
                <a:ext uri="{FF2B5EF4-FFF2-40B4-BE49-F238E27FC236}">
                  <a16:creationId xmlns:a16="http://schemas.microsoft.com/office/drawing/2014/main" id="{47C9D703-DB50-6D3D-1047-0CC59B0BD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3505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P0</a:t>
              </a:r>
            </a:p>
          </p:txBody>
        </p:sp>
        <p:sp>
          <p:nvSpPr>
            <p:cNvPr id="35860" name="Text Box 16">
              <a:extLst>
                <a:ext uri="{FF2B5EF4-FFF2-40B4-BE49-F238E27FC236}">
                  <a16:creationId xmlns:a16="http://schemas.microsoft.com/office/drawing/2014/main" id="{3DFCB895-3544-0AE6-D1C1-20A2855F2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0" y="3324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P2</a:t>
              </a:r>
            </a:p>
          </p:txBody>
        </p:sp>
        <p:sp>
          <p:nvSpPr>
            <p:cNvPr id="35861" name="Text Box 17">
              <a:extLst>
                <a:ext uri="{FF2B5EF4-FFF2-40B4-BE49-F238E27FC236}">
                  <a16:creationId xmlns:a16="http://schemas.microsoft.com/office/drawing/2014/main" id="{661D4A15-E9A6-FECC-544A-BB7D9C569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7" y="1664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P1</a:t>
              </a:r>
            </a:p>
          </p:txBody>
        </p:sp>
        <p:sp>
          <p:nvSpPr>
            <p:cNvPr id="35862" name="Text Box 18">
              <a:extLst>
                <a:ext uri="{FF2B5EF4-FFF2-40B4-BE49-F238E27FC236}">
                  <a16:creationId xmlns:a16="http://schemas.microsoft.com/office/drawing/2014/main" id="{4F5D6D58-360E-5BB9-4FFE-11CACFAE8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2716"/>
              <a:ext cx="3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M</a:t>
              </a:r>
            </a:p>
          </p:txBody>
        </p:sp>
        <p:sp>
          <p:nvSpPr>
            <p:cNvPr id="35863" name="Text Box 19">
              <a:extLst>
                <a:ext uri="{FF2B5EF4-FFF2-40B4-BE49-F238E27FC236}">
                  <a16:creationId xmlns:a16="http://schemas.microsoft.com/office/drawing/2014/main" id="{BF05CDB4-D58E-4476-C226-7F490C506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" y="2058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P(0.5)</a:t>
              </a:r>
            </a:p>
          </p:txBody>
        </p:sp>
        <p:sp>
          <p:nvSpPr>
            <p:cNvPr id="35864" name="Text Box 20">
              <a:extLst>
                <a:ext uri="{FF2B5EF4-FFF2-40B4-BE49-F238E27FC236}">
                  <a16:creationId xmlns:a16="http://schemas.microsoft.com/office/drawing/2014/main" id="{08BA5F84-826A-F8EE-84BE-7E17379AA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0" y="2564"/>
              <a:ext cx="4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P(1)</a:t>
              </a:r>
            </a:p>
          </p:txBody>
        </p:sp>
        <p:sp>
          <p:nvSpPr>
            <p:cNvPr id="35865" name="Text Box 21">
              <a:extLst>
                <a:ext uri="{FF2B5EF4-FFF2-40B4-BE49-F238E27FC236}">
                  <a16:creationId xmlns:a16="http://schemas.microsoft.com/office/drawing/2014/main" id="{5F8AC629-E5D8-A88D-3B2E-DF14F6FA3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" y="2666"/>
              <a:ext cx="4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P(0)</a:t>
              </a:r>
            </a:p>
          </p:txBody>
        </p:sp>
        <p:sp>
          <p:nvSpPr>
            <p:cNvPr id="130071" name="Line 23">
              <a:extLst>
                <a:ext uri="{FF2B5EF4-FFF2-40B4-BE49-F238E27FC236}">
                  <a16:creationId xmlns:a16="http://schemas.microsoft.com/office/drawing/2014/main" id="{E14A7E75-3574-5009-7F81-F36E91E85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8" y="2205"/>
              <a:ext cx="1302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0074" name="Rectangle 26">
            <a:extLst>
              <a:ext uri="{FF2B5EF4-FFF2-40B4-BE49-F238E27FC236}">
                <a16:creationId xmlns:a16="http://schemas.microsoft.com/office/drawing/2014/main" id="{164700EC-96AF-66DA-9FA6-0B0F1484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2714239"/>
            <a:ext cx="18473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078" name="Rectangle 30">
            <a:extLst>
              <a:ext uri="{FF2B5EF4-FFF2-40B4-BE49-F238E27FC236}">
                <a16:creationId xmlns:a16="http://schemas.microsoft.com/office/drawing/2014/main" id="{6D6FE845-0962-EC61-7923-38F30AF93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2719001"/>
            <a:ext cx="18473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850" name="Object 41">
            <a:extLst>
              <a:ext uri="{FF2B5EF4-FFF2-40B4-BE49-F238E27FC236}">
                <a16:creationId xmlns:a16="http://schemas.microsoft.com/office/drawing/2014/main" id="{17538361-90EB-BDB7-6E0B-B939E8D88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87468"/>
              </p:ext>
            </p:extLst>
          </p:nvPr>
        </p:nvGraphicFramePr>
        <p:xfrm>
          <a:off x="323850" y="2420938"/>
          <a:ext cx="24479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9088" imgH="393529" progId="Equation.3">
                  <p:embed/>
                </p:oleObj>
              </mc:Choice>
              <mc:Fallback>
                <p:oleObj name="公式" r:id="rId2" imgW="1409088" imgH="39352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20938"/>
                        <a:ext cx="2447925" cy="6778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42">
            <a:extLst>
              <a:ext uri="{FF2B5EF4-FFF2-40B4-BE49-F238E27FC236}">
                <a16:creationId xmlns:a16="http://schemas.microsoft.com/office/drawing/2014/main" id="{1A25AD17-BC65-8B52-A0D4-884CBF666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53829"/>
              </p:ext>
            </p:extLst>
          </p:nvPr>
        </p:nvGraphicFramePr>
        <p:xfrm>
          <a:off x="296863" y="3225800"/>
          <a:ext cx="2644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25600" imgH="393700" progId="Equation.3">
                  <p:embed/>
                </p:oleObj>
              </mc:Choice>
              <mc:Fallback>
                <p:oleObj name="公式" r:id="rId4" imgW="1625600" imgH="393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3225800"/>
                        <a:ext cx="2644775" cy="635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43">
            <a:extLst>
              <a:ext uri="{FF2B5EF4-FFF2-40B4-BE49-F238E27FC236}">
                <a16:creationId xmlns:a16="http://schemas.microsoft.com/office/drawing/2014/main" id="{0E378F5E-AE5E-0697-B40B-4EB0AFBF7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34778"/>
              </p:ext>
            </p:extLst>
          </p:nvPr>
        </p:nvGraphicFramePr>
        <p:xfrm>
          <a:off x="323850" y="3933825"/>
          <a:ext cx="12715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50531" imgH="393529" progId="Equation.3">
                  <p:embed/>
                </p:oleObj>
              </mc:Choice>
              <mc:Fallback>
                <p:oleObj name="公式" r:id="rId6" imgW="850531" imgH="39352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3825"/>
                        <a:ext cx="1271588" cy="584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45">
            <a:extLst>
              <a:ext uri="{FF2B5EF4-FFF2-40B4-BE49-F238E27FC236}">
                <a16:creationId xmlns:a16="http://schemas.microsoft.com/office/drawing/2014/main" id="{3DA09FDF-D78A-2142-FC40-02D1C37183D9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8026098"/>
              </p:ext>
            </p:extLst>
          </p:nvPr>
        </p:nvGraphicFramePr>
        <p:xfrm>
          <a:off x="323850" y="4843463"/>
          <a:ext cx="37433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13000" imgH="711200" progId="Equation.3">
                  <p:embed/>
                </p:oleObj>
              </mc:Choice>
              <mc:Fallback>
                <p:oleObj name="公式" r:id="rId8" imgW="2413000" imgH="711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43463"/>
                        <a:ext cx="3743325" cy="11033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6">
            <a:extLst>
              <a:ext uri="{FF2B5EF4-FFF2-40B4-BE49-F238E27FC236}">
                <a16:creationId xmlns:a16="http://schemas.microsoft.com/office/drawing/2014/main" id="{0E2C8D13-F7BD-A3A2-D176-7BDEAC745F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3E842-AE86-402E-9BEB-3AC4A7E162B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36867" name="页脚占位符 7">
            <a:extLst>
              <a:ext uri="{FF2B5EF4-FFF2-40B4-BE49-F238E27FC236}">
                <a16:creationId xmlns:a16="http://schemas.microsoft.com/office/drawing/2014/main" id="{5C8F0CE1-32C6-BDAE-7B1B-B96F85DDE5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9209C3F-A0E7-4B95-D301-FEC840EBE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6/19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A0311F3-860D-AF86-CE88-03CF67DA77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00563" y="2565400"/>
            <a:ext cx="3810000" cy="1439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三次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样条</a:t>
            </a:r>
          </a:p>
          <a:p>
            <a:pPr lvl="1" eaLnBrk="1" hangingPunct="1">
              <a:defRPr/>
            </a:pPr>
            <a:r>
              <a:rPr lang="en-US" altLang="zh-CN" sz="2400"/>
              <a:t>n=3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en-US" altLang="zh-CN" sz="2800"/>
          </a:p>
        </p:txBody>
      </p:sp>
      <p:graphicFrame>
        <p:nvGraphicFramePr>
          <p:cNvPr id="137261" name="Object 45">
            <a:extLst>
              <a:ext uri="{FF2B5EF4-FFF2-40B4-BE49-F238E27FC236}">
                <a16:creationId xmlns:a16="http://schemas.microsoft.com/office/drawing/2014/main" id="{47D86F10-CD30-FF0F-1C23-EA2318ECDC0F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41312921"/>
              </p:ext>
            </p:extLst>
          </p:nvPr>
        </p:nvGraphicFramePr>
        <p:xfrm>
          <a:off x="6877050" y="2636838"/>
          <a:ext cx="20161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4000" imgH="914400" progId="Equation.3">
                  <p:embed/>
                </p:oleObj>
              </mc:Choice>
              <mc:Fallback>
                <p:oleObj name="公式" r:id="rId2" imgW="1524000" imgH="9144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636838"/>
                        <a:ext cx="2016125" cy="1209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4">
            <a:extLst>
              <a:ext uri="{FF2B5EF4-FFF2-40B4-BE49-F238E27FC236}">
                <a16:creationId xmlns:a16="http://schemas.microsoft.com/office/drawing/2014/main" id="{8D5A02D0-9A77-3214-778D-5177813B1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846400"/>
              </p:ext>
            </p:extLst>
          </p:nvPr>
        </p:nvGraphicFramePr>
        <p:xfrm>
          <a:off x="3168650" y="3971925"/>
          <a:ext cx="6011863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91000" imgH="1924050" progId="Visio.Drawing.6">
                  <p:embed/>
                </p:oleObj>
              </mc:Choice>
              <mc:Fallback>
                <p:oleObj r:id="rId4" imgW="4191000" imgH="192405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971925"/>
                        <a:ext cx="6011863" cy="2770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7">
            <a:extLst>
              <a:ext uri="{FF2B5EF4-FFF2-40B4-BE49-F238E27FC236}">
                <a16:creationId xmlns:a16="http://schemas.microsoft.com/office/drawing/2014/main" id="{5D4AB4D1-39DC-D948-CE9D-94AE0EC0B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034088"/>
            <a:ext cx="6477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P(t)</a:t>
            </a: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A5835F18-78EB-A1E0-C4BA-EA39967A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6346825"/>
            <a:ext cx="431800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P0</a:t>
            </a:r>
          </a:p>
        </p:txBody>
      </p:sp>
      <p:sp>
        <p:nvSpPr>
          <p:cNvPr id="137226" name="Oval 10">
            <a:extLst>
              <a:ext uri="{FF2B5EF4-FFF2-40B4-BE49-F238E27FC236}">
                <a16:creationId xmlns:a16="http://schemas.microsoft.com/office/drawing/2014/main" id="{B95CA93A-00BC-9705-53E2-FF9D176B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4762500"/>
            <a:ext cx="287337" cy="27305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27" name="Oval 11">
            <a:extLst>
              <a:ext uri="{FF2B5EF4-FFF2-40B4-BE49-F238E27FC236}">
                <a16:creationId xmlns:a16="http://schemas.microsoft.com/office/drawing/2014/main" id="{07A5369A-05FF-1753-19A9-8280FA2D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4244975"/>
            <a:ext cx="287337" cy="27305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28" name="Oval 12">
            <a:extLst>
              <a:ext uri="{FF2B5EF4-FFF2-40B4-BE49-F238E27FC236}">
                <a16:creationId xmlns:a16="http://schemas.microsoft.com/office/drawing/2014/main" id="{9E5AF8EA-287E-D57C-6833-2A77EADC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6405563"/>
            <a:ext cx="287337" cy="27305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25" name="Text Box 9">
            <a:extLst>
              <a:ext uri="{FF2B5EF4-FFF2-40B4-BE49-F238E27FC236}">
                <a16:creationId xmlns:a16="http://schemas.microsoft.com/office/drawing/2014/main" id="{BEB94E95-E8D9-DAC8-BEA2-71CD774E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4705350"/>
            <a:ext cx="4318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</a:p>
        </p:txBody>
      </p:sp>
      <p:sp>
        <p:nvSpPr>
          <p:cNvPr id="137229" name="Text Box 13">
            <a:extLst>
              <a:ext uri="{FF2B5EF4-FFF2-40B4-BE49-F238E27FC236}">
                <a16:creationId xmlns:a16="http://schemas.microsoft.com/office/drawing/2014/main" id="{B7C0CBC6-1784-BF77-B004-12B5F355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4316413"/>
            <a:ext cx="4318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</a:t>
            </a:r>
          </a:p>
        </p:txBody>
      </p:sp>
      <p:sp>
        <p:nvSpPr>
          <p:cNvPr id="137230" name="Text Box 14">
            <a:extLst>
              <a:ext uri="{FF2B5EF4-FFF2-40B4-BE49-F238E27FC236}">
                <a16:creationId xmlns:a16="http://schemas.microsoft.com/office/drawing/2014/main" id="{AD122EFF-3573-FB87-FFCC-34395F1E3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763" y="6389688"/>
            <a:ext cx="4318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P3</a:t>
            </a:r>
          </a:p>
        </p:txBody>
      </p:sp>
      <p:sp>
        <p:nvSpPr>
          <p:cNvPr id="137248" name="Freeform 32">
            <a:extLst>
              <a:ext uri="{FF2B5EF4-FFF2-40B4-BE49-F238E27FC236}">
                <a16:creationId xmlns:a16="http://schemas.microsoft.com/office/drawing/2014/main" id="{587F02A0-2D49-DEEB-C945-5B247FA7FC07}"/>
              </a:ext>
            </a:extLst>
          </p:cNvPr>
          <p:cNvSpPr>
            <a:spLocks/>
          </p:cNvSpPr>
          <p:nvPr/>
        </p:nvSpPr>
        <p:spPr bwMode="auto">
          <a:xfrm>
            <a:off x="4924425" y="4818063"/>
            <a:ext cx="1681163" cy="230187"/>
          </a:xfrm>
          <a:custGeom>
            <a:avLst/>
            <a:gdLst/>
            <a:ahLst/>
            <a:cxnLst>
              <a:cxn ang="0">
                <a:pos x="0" y="145"/>
              </a:cxn>
              <a:cxn ang="0">
                <a:pos x="492" y="24"/>
              </a:cxn>
              <a:cxn ang="0">
                <a:pos x="734" y="15"/>
              </a:cxn>
              <a:cxn ang="0">
                <a:pos x="883" y="43"/>
              </a:cxn>
              <a:cxn ang="0">
                <a:pos x="1031" y="71"/>
              </a:cxn>
              <a:cxn ang="0">
                <a:pos x="1059" y="80"/>
              </a:cxn>
            </a:cxnLst>
            <a:rect l="0" t="0" r="r" b="b"/>
            <a:pathLst>
              <a:path w="1059" h="145">
                <a:moveTo>
                  <a:pt x="0" y="145"/>
                </a:moveTo>
                <a:cubicBezTo>
                  <a:pt x="162" y="93"/>
                  <a:pt x="322" y="39"/>
                  <a:pt x="492" y="24"/>
                </a:cubicBezTo>
                <a:cubicBezTo>
                  <a:pt x="595" y="0"/>
                  <a:pt x="577" y="7"/>
                  <a:pt x="734" y="15"/>
                </a:cubicBezTo>
                <a:cubicBezTo>
                  <a:pt x="790" y="33"/>
                  <a:pt x="817" y="37"/>
                  <a:pt x="883" y="43"/>
                </a:cubicBezTo>
                <a:cubicBezTo>
                  <a:pt x="968" y="71"/>
                  <a:pt x="919" y="59"/>
                  <a:pt x="1031" y="71"/>
                </a:cubicBezTo>
                <a:cubicBezTo>
                  <a:pt x="1040" y="74"/>
                  <a:pt x="1059" y="80"/>
                  <a:pt x="1059" y="8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81CF18E9-F0E6-C025-1E32-17527BBB59AF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4546600"/>
            <a:ext cx="4895850" cy="2017713"/>
            <a:chOff x="1338" y="2341"/>
            <a:chExt cx="3084" cy="1271"/>
          </a:xfrm>
        </p:grpSpPr>
        <p:sp>
          <p:nvSpPr>
            <p:cNvPr id="137251" name="Line 35">
              <a:extLst>
                <a:ext uri="{FF2B5EF4-FFF2-40B4-BE49-F238E27FC236}">
                  <a16:creationId xmlns:a16="http://schemas.microsoft.com/office/drawing/2014/main" id="{6D08CD06-8CB8-C49B-2961-7DF157451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2568"/>
              <a:ext cx="589" cy="104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252" name="Line 36">
              <a:extLst>
                <a:ext uri="{FF2B5EF4-FFF2-40B4-BE49-F238E27FC236}">
                  <a16:creationId xmlns:a16="http://schemas.microsoft.com/office/drawing/2014/main" id="{2FE8FE5E-2B03-5581-AC49-8724D2FE6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7" y="2341"/>
              <a:ext cx="1271" cy="227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253" name="Line 37">
              <a:extLst>
                <a:ext uri="{FF2B5EF4-FFF2-40B4-BE49-F238E27FC236}">
                  <a16:creationId xmlns:a16="http://schemas.microsoft.com/office/drawing/2014/main" id="{387F16DB-F537-F87E-C11F-C53ECECA2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8" y="2387"/>
              <a:ext cx="1224" cy="1225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7254" name="Line 38">
            <a:extLst>
              <a:ext uri="{FF2B5EF4-FFF2-40B4-BE49-F238E27FC236}">
                <a16:creationId xmlns:a16="http://schemas.microsoft.com/office/drawing/2014/main" id="{9112EE7A-1EFC-3332-12F2-C62B54B66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4546600"/>
            <a:ext cx="3024187" cy="1944688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55" name="Line 39">
            <a:extLst>
              <a:ext uri="{FF2B5EF4-FFF2-40B4-BE49-F238E27FC236}">
                <a16:creationId xmlns:a16="http://schemas.microsoft.com/office/drawing/2014/main" id="{75182DB6-B3DF-B806-C0CC-7818799DD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4906963"/>
            <a:ext cx="3887788" cy="1657350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43" name="Oval 27">
            <a:extLst>
              <a:ext uri="{FF2B5EF4-FFF2-40B4-BE49-F238E27FC236}">
                <a16:creationId xmlns:a16="http://schemas.microsoft.com/office/drawing/2014/main" id="{C37B6BF0-3443-C01C-B7CF-EE60725F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491288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56" name="Line 40">
            <a:extLst>
              <a:ext uri="{FF2B5EF4-FFF2-40B4-BE49-F238E27FC236}">
                <a16:creationId xmlns:a16="http://schemas.microsoft.com/office/drawing/2014/main" id="{4F7503EC-3168-47F5-7872-A554A283A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4906963"/>
            <a:ext cx="504825" cy="647700"/>
          </a:xfrm>
          <a:prstGeom prst="line">
            <a:avLst/>
          </a:prstGeom>
          <a:noFill/>
          <a:ln w="38100">
            <a:solidFill>
              <a:srgbClr val="00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37" name="Oval 21">
            <a:extLst>
              <a:ext uri="{FF2B5EF4-FFF2-40B4-BE49-F238E27FC236}">
                <a16:creationId xmlns:a16="http://schemas.microsoft.com/office/drawing/2014/main" id="{9EE232DD-C00C-C026-7899-2692F573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4822825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57" name="Line 41">
            <a:extLst>
              <a:ext uri="{FF2B5EF4-FFF2-40B4-BE49-F238E27FC236}">
                <a16:creationId xmlns:a16="http://schemas.microsoft.com/office/drawing/2014/main" id="{50C24A85-39BE-CCF5-5AED-1BF0D2A90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7663" y="4546600"/>
            <a:ext cx="0" cy="1152525"/>
          </a:xfrm>
          <a:prstGeom prst="line">
            <a:avLst/>
          </a:prstGeom>
          <a:noFill/>
          <a:ln w="38100">
            <a:solidFill>
              <a:srgbClr val="00CC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41" name="Oval 25">
            <a:extLst>
              <a:ext uri="{FF2B5EF4-FFF2-40B4-BE49-F238E27FC236}">
                <a16:creationId xmlns:a16="http://schemas.microsoft.com/office/drawing/2014/main" id="{02A9C4A8-D5AE-1A3A-3368-ECBC2A8A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4906963"/>
            <a:ext cx="144463" cy="14446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38" name="Oval 22">
            <a:extLst>
              <a:ext uri="{FF2B5EF4-FFF2-40B4-BE49-F238E27FC236}">
                <a16:creationId xmlns:a16="http://schemas.microsoft.com/office/drawing/2014/main" id="{2BE11E42-B94F-DB7C-F2C6-90C55382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4546600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42" name="Oval 26">
            <a:extLst>
              <a:ext uri="{FF2B5EF4-FFF2-40B4-BE49-F238E27FC236}">
                <a16:creationId xmlns:a16="http://schemas.microsoft.com/office/drawing/2014/main" id="{EE913ED7-C8A0-EDDA-9926-92A2D120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649128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59" name="Line 43">
            <a:extLst>
              <a:ext uri="{FF2B5EF4-FFF2-40B4-BE49-F238E27FC236}">
                <a16:creationId xmlns:a16="http://schemas.microsoft.com/office/drawing/2014/main" id="{BC1ED5F2-5189-F1A0-EE67-2B3C5F43D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4187825"/>
            <a:ext cx="1366837" cy="93503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40" name="Oval 24">
            <a:extLst>
              <a:ext uri="{FF2B5EF4-FFF2-40B4-BE49-F238E27FC236}">
                <a16:creationId xmlns:a16="http://schemas.microsoft.com/office/drawing/2014/main" id="{B81D4282-F88A-597E-C423-FD5FA4FF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5051425"/>
            <a:ext cx="144462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260" name="Line 44">
            <a:extLst>
              <a:ext uri="{FF2B5EF4-FFF2-40B4-BE49-F238E27FC236}">
                <a16:creationId xmlns:a16="http://schemas.microsoft.com/office/drawing/2014/main" id="{5B4733BC-B8C2-F260-9C2D-7282535F17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11950" y="4951413"/>
            <a:ext cx="1871663" cy="792162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6894" name="Object 68">
            <a:extLst>
              <a:ext uri="{FF2B5EF4-FFF2-40B4-BE49-F238E27FC236}">
                <a16:creationId xmlns:a16="http://schemas.microsoft.com/office/drawing/2014/main" id="{547DA0BB-3F93-DCB9-C574-F493CC42A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21150"/>
              </p:ext>
            </p:extLst>
          </p:nvPr>
        </p:nvGraphicFramePr>
        <p:xfrm>
          <a:off x="0" y="4162425"/>
          <a:ext cx="31321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03400" imgH="393700" progId="Equation.3">
                  <p:embed/>
                </p:oleObj>
              </mc:Choice>
              <mc:Fallback>
                <p:oleObj name="公式" r:id="rId6" imgW="1803400" imgH="3937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62425"/>
                        <a:ext cx="3132138" cy="6778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5" name="Object 67">
            <a:extLst>
              <a:ext uri="{FF2B5EF4-FFF2-40B4-BE49-F238E27FC236}">
                <a16:creationId xmlns:a16="http://schemas.microsoft.com/office/drawing/2014/main" id="{8029909B-69DE-DB57-59DF-6ED5CC8C7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739759"/>
              </p:ext>
            </p:extLst>
          </p:nvPr>
        </p:nvGraphicFramePr>
        <p:xfrm>
          <a:off x="34925" y="4881563"/>
          <a:ext cx="2520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48728" imgH="393529" progId="Equation.3">
                  <p:embed/>
                </p:oleObj>
              </mc:Choice>
              <mc:Fallback>
                <p:oleObj name="公式" r:id="rId8" imgW="1548728" imgH="393529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81563"/>
                        <a:ext cx="2520950" cy="635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66">
            <a:extLst>
              <a:ext uri="{FF2B5EF4-FFF2-40B4-BE49-F238E27FC236}">
                <a16:creationId xmlns:a16="http://schemas.microsoft.com/office/drawing/2014/main" id="{A75503A6-9C2F-411F-1905-166B3B016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47442"/>
              </p:ext>
            </p:extLst>
          </p:nvPr>
        </p:nvGraphicFramePr>
        <p:xfrm>
          <a:off x="34925" y="5581650"/>
          <a:ext cx="28082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79600" imgH="393700" progId="Equation.3">
                  <p:embed/>
                </p:oleObj>
              </mc:Choice>
              <mc:Fallback>
                <p:oleObj name="公式" r:id="rId10" imgW="1879600" imgH="3937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5581650"/>
                        <a:ext cx="2808288" cy="584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65">
            <a:extLst>
              <a:ext uri="{FF2B5EF4-FFF2-40B4-BE49-F238E27FC236}">
                <a16:creationId xmlns:a16="http://schemas.microsoft.com/office/drawing/2014/main" id="{AC80E34E-611A-B2EB-CF02-ABA3EDDAD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615364"/>
              </p:ext>
            </p:extLst>
          </p:nvPr>
        </p:nvGraphicFramePr>
        <p:xfrm>
          <a:off x="44450" y="6237288"/>
          <a:ext cx="13477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50531" imgH="393529" progId="Equation.3">
                  <p:embed/>
                </p:oleObj>
              </mc:Choice>
              <mc:Fallback>
                <p:oleObj name="公式" r:id="rId12" imgW="850531" imgH="393529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6237288"/>
                        <a:ext cx="1347788" cy="6207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85" name="Rectangle 69">
            <a:extLst>
              <a:ext uri="{FF2B5EF4-FFF2-40B4-BE49-F238E27FC236}">
                <a16:creationId xmlns:a16="http://schemas.microsoft.com/office/drawing/2014/main" id="{8FF26FC4-B021-FE3F-9BF7-C30FA46A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2509451"/>
            <a:ext cx="18473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6899" name="Object 75">
            <a:extLst>
              <a:ext uri="{FF2B5EF4-FFF2-40B4-BE49-F238E27FC236}">
                <a16:creationId xmlns:a16="http://schemas.microsoft.com/office/drawing/2014/main" id="{E67847EB-67C3-6DA0-599F-E23C5D89863C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92135556"/>
              </p:ext>
            </p:extLst>
          </p:nvPr>
        </p:nvGraphicFramePr>
        <p:xfrm>
          <a:off x="34925" y="2565400"/>
          <a:ext cx="4187825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959100" imgH="914400" progId="Equation.3">
                  <p:embed/>
                </p:oleObj>
              </mc:Choice>
              <mc:Fallback>
                <p:oleObj name="公式" r:id="rId14" imgW="2959100" imgH="9144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565400"/>
                        <a:ext cx="4187825" cy="1293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3" grpId="0" animBg="1"/>
      <p:bldP spid="137237" grpId="0" animBg="1"/>
      <p:bldP spid="137241" grpId="0" animBg="1"/>
      <p:bldP spid="137238" grpId="0" animBg="1"/>
      <p:bldP spid="137242" grpId="0" animBg="1"/>
      <p:bldP spid="1372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>
            <a:extLst>
              <a:ext uri="{FF2B5EF4-FFF2-40B4-BE49-F238E27FC236}">
                <a16:creationId xmlns:a16="http://schemas.microsoft.com/office/drawing/2014/main" id="{B716CB03-8AC8-F5B8-9EF8-71D92761C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C8411-6CBD-4371-B535-0A4A9458110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80432E16-347C-1540-6E8B-AC1ED4D42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7/19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AC3FB82-1677-B7E1-11B9-814342A82B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81200"/>
            <a:ext cx="4248150" cy="187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三次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样条的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en-US" altLang="zh-CN" sz="2800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连续性</a:t>
            </a:r>
          </a:p>
          <a:p>
            <a:pPr lvl="1" eaLnBrk="1" hangingPunct="1">
              <a:defRPr/>
            </a:pPr>
            <a:r>
              <a:rPr lang="zh-CN" altLang="en-US" sz="2400"/>
              <a:t>如果增加一个控制顶点</a:t>
            </a:r>
            <a:r>
              <a:rPr lang="en-US" altLang="zh-CN" sz="2400"/>
              <a:t>P4</a:t>
            </a:r>
            <a:r>
              <a:rPr lang="zh-CN" altLang="en-US" sz="2400"/>
              <a:t>，则前一段曲线是否会受影响？</a:t>
            </a:r>
          </a:p>
          <a:p>
            <a:pPr eaLnBrk="1" hangingPunct="1">
              <a:defRPr/>
            </a:pPr>
            <a:endParaRPr lang="en-US" altLang="zh-CN" sz="2800"/>
          </a:p>
        </p:txBody>
      </p:sp>
      <p:grpSp>
        <p:nvGrpSpPr>
          <p:cNvPr id="37894" name="Group 13">
            <a:extLst>
              <a:ext uri="{FF2B5EF4-FFF2-40B4-BE49-F238E27FC236}">
                <a16:creationId xmlns:a16="http://schemas.microsoft.com/office/drawing/2014/main" id="{0AA3620B-94B6-1074-DB03-3DFC5FC2AB9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133600"/>
            <a:ext cx="3816350" cy="3529013"/>
            <a:chOff x="1519" y="1616"/>
            <a:chExt cx="2404" cy="2223"/>
          </a:xfrm>
        </p:grpSpPr>
        <p:graphicFrame>
          <p:nvGraphicFramePr>
            <p:cNvPr id="37910" name="Object 8">
              <a:extLst>
                <a:ext uri="{FF2B5EF4-FFF2-40B4-BE49-F238E27FC236}">
                  <a16:creationId xmlns:a16="http://schemas.microsoft.com/office/drawing/2014/main" id="{27338716-F733-D00B-886B-7F0639140C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616"/>
            <a:ext cx="2400" cy="1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191000" imgH="1924050" progId="Visio.Drawing.6">
                    <p:embed/>
                  </p:oleObj>
                </mc:Choice>
                <mc:Fallback>
                  <p:oleObj r:id="rId2" imgW="4191000" imgH="1924050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616"/>
                          <a:ext cx="2400" cy="11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Text Box 11">
              <a:extLst>
                <a:ext uri="{FF2B5EF4-FFF2-40B4-BE49-F238E27FC236}">
                  <a16:creationId xmlns:a16="http://schemas.microsoft.com/office/drawing/2014/main" id="{A2C1D8EA-5964-F97B-3F19-6AC0CF3C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704"/>
              <a:ext cx="2404" cy="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800"/>
            </a:p>
            <a:p>
              <a:pPr eaLnBrk="1" hangingPunct="1">
                <a:spcBef>
                  <a:spcPct val="50000"/>
                </a:spcBef>
              </a:pPr>
              <a:endParaRPr lang="en-US" altLang="zh-CN" sz="2800"/>
            </a:p>
            <a:p>
              <a:pPr eaLnBrk="1" hangingPunct="1">
                <a:spcBef>
                  <a:spcPct val="50000"/>
                </a:spcBef>
              </a:pPr>
              <a:endParaRPr lang="en-US" altLang="zh-CN" sz="2800"/>
            </a:p>
          </p:txBody>
        </p:sp>
        <p:sp>
          <p:nvSpPr>
            <p:cNvPr id="37912" name="Text Box 12">
              <a:extLst>
                <a:ext uri="{FF2B5EF4-FFF2-40B4-BE49-F238E27FC236}">
                  <a16:creationId xmlns:a16="http://schemas.microsoft.com/office/drawing/2014/main" id="{B0D25BA5-A8A7-40D3-860D-A5AD78983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432"/>
              <a:ext cx="4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P(t)</a:t>
              </a:r>
            </a:p>
          </p:txBody>
        </p:sp>
      </p:grpSp>
      <p:sp>
        <p:nvSpPr>
          <p:cNvPr id="121870" name="Line 14">
            <a:extLst>
              <a:ext uri="{FF2B5EF4-FFF2-40B4-BE49-F238E27FC236}">
                <a16:creationId xmlns:a16="http://schemas.microsoft.com/office/drawing/2014/main" id="{D8FEC84F-6001-10EF-FFFA-6FCDE65428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0650" y="3789363"/>
            <a:ext cx="574675" cy="107950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71" name="Line 15">
            <a:extLst>
              <a:ext uri="{FF2B5EF4-FFF2-40B4-BE49-F238E27FC236}">
                <a16:creationId xmlns:a16="http://schemas.microsoft.com/office/drawing/2014/main" id="{CA0BFB17-095E-738B-14ED-89C7A63AA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2565400"/>
            <a:ext cx="649287" cy="2303463"/>
          </a:xfrm>
          <a:prstGeom prst="line">
            <a:avLst/>
          </a:prstGeom>
          <a:noFill/>
          <a:ln w="3175">
            <a:solidFill>
              <a:srgbClr val="008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7" name="Text Box 16">
            <a:extLst>
              <a:ext uri="{FF2B5EF4-FFF2-40B4-BE49-F238E27FC236}">
                <a16:creationId xmlns:a16="http://schemas.microsoft.com/office/drawing/2014/main" id="{62D10DA9-643D-CD61-682B-E051F5738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86886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/>
              <a:t>P</a:t>
            </a:r>
            <a:r>
              <a:rPr lang="en-US" altLang="zh-CN" sz="1200" baseline="-25000"/>
              <a:t>4</a:t>
            </a:r>
          </a:p>
        </p:txBody>
      </p:sp>
      <p:sp>
        <p:nvSpPr>
          <p:cNvPr id="121873" name="Line 17">
            <a:extLst>
              <a:ext uri="{FF2B5EF4-FFF2-40B4-BE49-F238E27FC236}">
                <a16:creationId xmlns:a16="http://schemas.microsoft.com/office/drawing/2014/main" id="{5E5C02F3-B75C-0DC4-35FC-0949C4A0FB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0288" y="3573463"/>
            <a:ext cx="935037" cy="215900"/>
          </a:xfrm>
          <a:prstGeom prst="line">
            <a:avLst/>
          </a:prstGeom>
          <a:noFill/>
          <a:ln w="3175">
            <a:solidFill>
              <a:srgbClr val="008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77" name="Freeform 21">
            <a:extLst>
              <a:ext uri="{FF2B5EF4-FFF2-40B4-BE49-F238E27FC236}">
                <a16:creationId xmlns:a16="http://schemas.microsoft.com/office/drawing/2014/main" id="{3895D0A0-46E7-DA86-2983-821C6F833734}"/>
              </a:ext>
            </a:extLst>
          </p:cNvPr>
          <p:cNvSpPr>
            <a:spLocks/>
          </p:cNvSpPr>
          <p:nvPr/>
        </p:nvSpPr>
        <p:spPr bwMode="auto">
          <a:xfrm>
            <a:off x="7164388" y="2781300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36"/>
              </a:cxn>
              <a:cxn ang="0">
                <a:pos x="272" y="227"/>
              </a:cxn>
              <a:cxn ang="0">
                <a:pos x="363" y="317"/>
              </a:cxn>
              <a:cxn ang="0">
                <a:pos x="408" y="363"/>
              </a:cxn>
              <a:cxn ang="0">
                <a:pos x="499" y="499"/>
              </a:cxn>
              <a:cxn ang="0">
                <a:pos x="544" y="590"/>
              </a:cxn>
            </a:cxnLst>
            <a:rect l="0" t="0" r="r" b="b"/>
            <a:pathLst>
              <a:path w="544" h="590">
                <a:moveTo>
                  <a:pt x="0" y="0"/>
                </a:moveTo>
                <a:cubicBezTo>
                  <a:pt x="68" y="49"/>
                  <a:pt x="136" y="98"/>
                  <a:pt x="181" y="136"/>
                </a:cubicBezTo>
                <a:cubicBezTo>
                  <a:pt x="226" y="174"/>
                  <a:pt x="242" y="197"/>
                  <a:pt x="272" y="227"/>
                </a:cubicBezTo>
                <a:cubicBezTo>
                  <a:pt x="302" y="257"/>
                  <a:pt x="340" y="294"/>
                  <a:pt x="363" y="317"/>
                </a:cubicBezTo>
                <a:cubicBezTo>
                  <a:pt x="386" y="340"/>
                  <a:pt x="385" y="333"/>
                  <a:pt x="408" y="363"/>
                </a:cubicBezTo>
                <a:cubicBezTo>
                  <a:pt x="431" y="393"/>
                  <a:pt x="476" y="461"/>
                  <a:pt x="499" y="499"/>
                </a:cubicBezTo>
                <a:cubicBezTo>
                  <a:pt x="522" y="537"/>
                  <a:pt x="537" y="575"/>
                  <a:pt x="544" y="590"/>
                </a:cubicBezTo>
              </a:path>
            </a:pathLst>
          </a:custGeom>
          <a:noFill/>
          <a:ln w="9525" cap="flat" cmpd="sng">
            <a:solidFill>
              <a:srgbClr val="00008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79" name="Line 23">
            <a:extLst>
              <a:ext uri="{FF2B5EF4-FFF2-40B4-BE49-F238E27FC236}">
                <a16:creationId xmlns:a16="http://schemas.microsoft.com/office/drawing/2014/main" id="{D665B237-8A0E-C5CD-B5BE-8AAFA842B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9425" y="3717925"/>
            <a:ext cx="323850" cy="1150938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0" name="Oval 24">
            <a:extLst>
              <a:ext uri="{FF2B5EF4-FFF2-40B4-BE49-F238E27FC236}">
                <a16:creationId xmlns:a16="http://schemas.microsoft.com/office/drawing/2014/main" id="{8C3E389D-A762-0918-A4F8-6BC7C3BF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4810125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1" name="Oval 25">
            <a:extLst>
              <a:ext uri="{FF2B5EF4-FFF2-40B4-BE49-F238E27FC236}">
                <a16:creationId xmlns:a16="http://schemas.microsoft.com/office/drawing/2014/main" id="{B553500D-ED28-528E-FF63-72D533CB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3717925"/>
            <a:ext cx="71437" cy="7143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2" name="Oval 26">
            <a:extLst>
              <a:ext uri="{FF2B5EF4-FFF2-40B4-BE49-F238E27FC236}">
                <a16:creationId xmlns:a16="http://schemas.microsoft.com/office/drawing/2014/main" id="{B5C63C72-B7B4-FF19-EE15-4624B004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2493963"/>
            <a:ext cx="71438" cy="7143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3" name="Oval 27">
            <a:extLst>
              <a:ext uri="{FF2B5EF4-FFF2-40B4-BE49-F238E27FC236}">
                <a16:creationId xmlns:a16="http://schemas.microsoft.com/office/drawing/2014/main" id="{C7E286CF-2EFB-1860-3079-8079586BF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2697163"/>
            <a:ext cx="71437" cy="7143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4" name="Oval 28">
            <a:extLst>
              <a:ext uri="{FF2B5EF4-FFF2-40B4-BE49-F238E27FC236}">
                <a16:creationId xmlns:a16="http://schemas.microsoft.com/office/drawing/2014/main" id="{24A4AFD8-625C-8A26-0620-5D52B17D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3709988"/>
            <a:ext cx="71438" cy="7143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5" name="Oval 29">
            <a:extLst>
              <a:ext uri="{FF2B5EF4-FFF2-40B4-BE49-F238E27FC236}">
                <a16:creationId xmlns:a16="http://schemas.microsoft.com/office/drawing/2014/main" id="{16174B1F-9A85-73E3-5889-6D9885516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40038"/>
            <a:ext cx="71438" cy="714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7" name="Oval 31">
            <a:extLst>
              <a:ext uri="{FF2B5EF4-FFF2-40B4-BE49-F238E27FC236}">
                <a16:creationId xmlns:a16="http://schemas.microsoft.com/office/drawing/2014/main" id="{3E502A64-7F60-3628-AC0C-3DE584301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2735263"/>
            <a:ext cx="71438" cy="71437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8" name="Oval 32">
            <a:extLst>
              <a:ext uri="{FF2B5EF4-FFF2-40B4-BE49-F238E27FC236}">
                <a16:creationId xmlns:a16="http://schemas.microsoft.com/office/drawing/2014/main" id="{D3A4B6B2-0CE0-1393-1988-F4A658F9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3689350"/>
            <a:ext cx="71438" cy="71438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89" name="Rectangle 33">
            <a:extLst>
              <a:ext uri="{FF2B5EF4-FFF2-40B4-BE49-F238E27FC236}">
                <a16:creationId xmlns:a16="http://schemas.microsoft.com/office/drawing/2014/main" id="{0CEA4245-0CC8-8AD4-11CA-8488C529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86250"/>
            <a:ext cx="38163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400"/>
              <a:t>下一段的起点信息和前一段的终点信息都只与</a:t>
            </a:r>
            <a:r>
              <a:rPr lang="en-US" altLang="zh-CN" sz="2400"/>
              <a:t>P1P2P3</a:t>
            </a:r>
            <a:r>
              <a:rPr lang="zh-CN" altLang="en-US" sz="2400"/>
              <a:t>有关</a:t>
            </a:r>
          </a:p>
          <a:p>
            <a:pPr lvl="1" eaLnBrk="1" hangingPunct="1"/>
            <a:r>
              <a:rPr lang="en-US" altLang="zh-CN" sz="2400">
                <a:latin typeface="Arial" panose="020B0604020202020204" pitchFamily="34" charset="0"/>
              </a:rPr>
              <a:t>P(t),P’(t),P”(t)</a:t>
            </a:r>
            <a:r>
              <a:rPr lang="zh-CN" altLang="en-US" sz="2400">
                <a:latin typeface="Arial" panose="020B0604020202020204" pitchFamily="34" charset="0"/>
              </a:rPr>
              <a:t>均相等</a:t>
            </a:r>
          </a:p>
          <a:p>
            <a:pPr eaLnBrk="1" hangingPunct="1"/>
            <a:endParaRPr lang="en-US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0" grpId="0" animBg="1"/>
      <p:bldP spid="121888" grpId="0" animBg="1"/>
      <p:bldP spid="1218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>
            <a:extLst>
              <a:ext uri="{FF2B5EF4-FFF2-40B4-BE49-F238E27FC236}">
                <a16:creationId xmlns:a16="http://schemas.microsoft.com/office/drawing/2014/main" id="{BBCE9B50-5037-9FD0-39BC-58C490629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675BB0-B5AA-4835-BD76-D6647F1EBA5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38915" name="页脚占位符 5">
            <a:extLst>
              <a:ext uri="{FF2B5EF4-FFF2-40B4-BE49-F238E27FC236}">
                <a16:creationId xmlns:a16="http://schemas.microsoft.com/office/drawing/2014/main" id="{1886C09C-7C00-6461-5473-4BEF34E94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</a:rPr>
              <a:t>哈工大计算机学院  苏小红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32B82978-A3A2-0CBC-24B9-B825A2D48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8/19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8917" name="WordArt 6">
            <a:hlinkClick r:id="rId2" action="ppaction://hlinkfile"/>
            <a:extLst>
              <a:ext uri="{FF2B5EF4-FFF2-40B4-BE49-F238E27FC236}">
                <a16:creationId xmlns:a16="http://schemas.microsoft.com/office/drawing/2014/main" id="{262A9FAE-FFF2-72AD-6DEF-3435CFC6469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43213" y="3644900"/>
            <a:ext cx="2930525" cy="733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程序演示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>
            <a:extLst>
              <a:ext uri="{FF2B5EF4-FFF2-40B4-BE49-F238E27FC236}">
                <a16:creationId xmlns:a16="http://schemas.microsoft.com/office/drawing/2014/main" id="{26F29AFB-3035-12EF-A652-11E44B90E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7024E-BCA9-40B6-80B6-3F9157A3677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8023FCE8-DEAB-4625-1AE7-9F3A545A2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9/19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49AA325-C12D-9119-DD19-80B84F648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981200"/>
            <a:ext cx="7772400" cy="1519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特殊外形设计</a:t>
            </a:r>
          </a:p>
          <a:p>
            <a:pPr lvl="1" eaLnBrk="1" hangingPunct="1">
              <a:defRPr/>
            </a:pPr>
            <a:r>
              <a:rPr lang="zh-CN" altLang="en-US" sz="2400" dirty="0"/>
              <a:t>三顶点共线</a:t>
            </a:r>
          </a:p>
          <a:p>
            <a:pPr lvl="1" eaLnBrk="1" hangingPunct="1">
              <a:defRPr/>
            </a:pPr>
            <a:r>
              <a:rPr lang="zh-CN" altLang="en-US" sz="2400" dirty="0"/>
              <a:t>位于控制多边形边上的一个点</a:t>
            </a:r>
          </a:p>
        </p:txBody>
      </p:sp>
      <p:sp>
        <p:nvSpPr>
          <p:cNvPr id="122889" name="Line 9">
            <a:extLst>
              <a:ext uri="{FF2B5EF4-FFF2-40B4-BE49-F238E27FC236}">
                <a16:creationId xmlns:a16="http://schemas.microsoft.com/office/drawing/2014/main" id="{D7DD7C53-64C5-B84D-03E9-3F0C2BF64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438" y="4508500"/>
            <a:ext cx="3024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890" name="Line 10">
            <a:extLst>
              <a:ext uri="{FF2B5EF4-FFF2-40B4-BE49-F238E27FC236}">
                <a16:creationId xmlns:a16="http://schemas.microsoft.com/office/drawing/2014/main" id="{91614564-F41D-A2FC-A64B-91185EE34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438" y="2708275"/>
            <a:ext cx="230505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891" name="Line 11">
            <a:extLst>
              <a:ext uri="{FF2B5EF4-FFF2-40B4-BE49-F238E27FC236}">
                <a16:creationId xmlns:a16="http://schemas.microsoft.com/office/drawing/2014/main" id="{CF2DB8EA-0E0F-8265-7693-31AA4A92E5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48488" y="2708275"/>
            <a:ext cx="719137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892" name="Line 12">
            <a:extLst>
              <a:ext uri="{FF2B5EF4-FFF2-40B4-BE49-F238E27FC236}">
                <a16:creationId xmlns:a16="http://schemas.microsoft.com/office/drawing/2014/main" id="{633AF819-F5C5-7CE9-0C1A-60E6BA991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708275"/>
            <a:ext cx="86360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7" name="Text Box 13">
            <a:extLst>
              <a:ext uri="{FF2B5EF4-FFF2-40B4-BE49-F238E27FC236}">
                <a16:creationId xmlns:a16="http://schemas.microsoft.com/office/drawing/2014/main" id="{A17D0D2E-84B5-B738-9063-7017DCC2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4370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P0</a:t>
            </a:r>
          </a:p>
        </p:txBody>
      </p:sp>
      <p:sp>
        <p:nvSpPr>
          <p:cNvPr id="39948" name="Text Box 14">
            <a:extLst>
              <a:ext uri="{FF2B5EF4-FFF2-40B4-BE49-F238E27FC236}">
                <a16:creationId xmlns:a16="http://schemas.microsoft.com/office/drawing/2014/main" id="{9B9115CD-60AF-02B3-38B5-292497BE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4370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P2</a:t>
            </a:r>
          </a:p>
        </p:txBody>
      </p:sp>
      <p:sp>
        <p:nvSpPr>
          <p:cNvPr id="39949" name="Text Box 15">
            <a:extLst>
              <a:ext uri="{FF2B5EF4-FFF2-40B4-BE49-F238E27FC236}">
                <a16:creationId xmlns:a16="http://schemas.microsoft.com/office/drawing/2014/main" id="{A9B6C9B8-2815-97E4-41DD-01892521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27647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</a:t>
            </a:r>
          </a:p>
        </p:txBody>
      </p:sp>
      <p:sp>
        <p:nvSpPr>
          <p:cNvPr id="39950" name="Text Box 16">
            <a:extLst>
              <a:ext uri="{FF2B5EF4-FFF2-40B4-BE49-F238E27FC236}">
                <a16:creationId xmlns:a16="http://schemas.microsoft.com/office/drawing/2014/main" id="{BB7A097C-765C-E720-E1BF-525DF393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M</a:t>
            </a:r>
          </a:p>
        </p:txBody>
      </p:sp>
      <p:sp>
        <p:nvSpPr>
          <p:cNvPr id="39951" name="Text Box 17">
            <a:extLst>
              <a:ext uri="{FF2B5EF4-FFF2-40B4-BE49-F238E27FC236}">
                <a16:creationId xmlns:a16="http://schemas.microsoft.com/office/drawing/2014/main" id="{E26FD824-1708-C456-F1E0-CE9F88B59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176588"/>
            <a:ext cx="865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P(0)</a:t>
            </a:r>
          </a:p>
        </p:txBody>
      </p:sp>
      <p:sp>
        <p:nvSpPr>
          <p:cNvPr id="39952" name="Text Box 19">
            <a:extLst>
              <a:ext uri="{FF2B5EF4-FFF2-40B4-BE49-F238E27FC236}">
                <a16:creationId xmlns:a16="http://schemas.microsoft.com/office/drawing/2014/main" id="{F66AFA58-18F0-2DA2-FCA3-BFF6A537B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141663"/>
            <a:ext cx="865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P’(0)</a:t>
            </a:r>
          </a:p>
        </p:txBody>
      </p:sp>
      <p:sp>
        <p:nvSpPr>
          <p:cNvPr id="122901" name="Line 21">
            <a:extLst>
              <a:ext uri="{FF2B5EF4-FFF2-40B4-BE49-F238E27FC236}">
                <a16:creationId xmlns:a16="http://schemas.microsoft.com/office/drawing/2014/main" id="{89D5EDDB-B9E1-F314-AF27-EA89E1983D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3357563"/>
            <a:ext cx="1511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02" name="Line 22">
            <a:extLst>
              <a:ext uri="{FF2B5EF4-FFF2-40B4-BE49-F238E27FC236}">
                <a16:creationId xmlns:a16="http://schemas.microsoft.com/office/drawing/2014/main" id="{49685802-1842-F897-FD49-B06906290B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7725" y="5373688"/>
            <a:ext cx="3024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55" name="Text Box 23">
            <a:extLst>
              <a:ext uri="{FF2B5EF4-FFF2-40B4-BE49-F238E27FC236}">
                <a16:creationId xmlns:a16="http://schemas.microsoft.com/office/drawing/2014/main" id="{AF7DFEF8-A129-CBFF-6586-4A626152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27685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P0</a:t>
            </a:r>
          </a:p>
        </p:txBody>
      </p:sp>
      <p:sp>
        <p:nvSpPr>
          <p:cNvPr id="39956" name="Text Box 24">
            <a:extLst>
              <a:ext uri="{FF2B5EF4-FFF2-40B4-BE49-F238E27FC236}">
                <a16:creationId xmlns:a16="http://schemas.microsoft.com/office/drawing/2014/main" id="{E109FB0B-9869-B695-85F6-F430E95D1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527685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P2</a:t>
            </a:r>
          </a:p>
        </p:txBody>
      </p:sp>
      <p:sp>
        <p:nvSpPr>
          <p:cNvPr id="39957" name="Text Box 25">
            <a:extLst>
              <a:ext uri="{FF2B5EF4-FFF2-40B4-BE49-F238E27FC236}">
                <a16:creationId xmlns:a16="http://schemas.microsoft.com/office/drawing/2014/main" id="{C99F694F-2E31-1B60-18B7-C05FEC6E7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5337175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M</a:t>
            </a:r>
          </a:p>
        </p:txBody>
      </p:sp>
      <p:sp>
        <p:nvSpPr>
          <p:cNvPr id="122906" name="Line 26">
            <a:extLst>
              <a:ext uri="{FF2B5EF4-FFF2-40B4-BE49-F238E27FC236}">
                <a16:creationId xmlns:a16="http://schemas.microsoft.com/office/drawing/2014/main" id="{D4587C29-2E99-9F07-D087-BF00415AB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08275"/>
            <a:ext cx="0" cy="266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07" name="Line 27">
            <a:extLst>
              <a:ext uri="{FF2B5EF4-FFF2-40B4-BE49-F238E27FC236}">
                <a16:creationId xmlns:a16="http://schemas.microsoft.com/office/drawing/2014/main" id="{E4D573C8-BD23-DA29-9F20-234414581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341688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08" name="Line 28">
            <a:extLst>
              <a:ext uri="{FF2B5EF4-FFF2-40B4-BE49-F238E27FC236}">
                <a16:creationId xmlns:a16="http://schemas.microsoft.com/office/drawing/2014/main" id="{914EB0D8-DE37-B8F2-7424-408930EAF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45085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61" name="Text Box 30">
            <a:extLst>
              <a:ext uri="{FF2B5EF4-FFF2-40B4-BE49-F238E27FC236}">
                <a16:creationId xmlns:a16="http://schemas.microsoft.com/office/drawing/2014/main" id="{F27D9289-B67B-D5C1-6D9D-F1D7B35E8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291138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</a:t>
            </a:r>
          </a:p>
        </p:txBody>
      </p:sp>
      <p:sp>
        <p:nvSpPr>
          <p:cNvPr id="122911" name="Oval 31">
            <a:extLst>
              <a:ext uri="{FF2B5EF4-FFF2-40B4-BE49-F238E27FC236}">
                <a16:creationId xmlns:a16="http://schemas.microsoft.com/office/drawing/2014/main" id="{9A609DF2-64C6-D501-5025-A0A3F085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328453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6D341772-8276-38F6-0294-6C2B632F3B33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5300663"/>
            <a:ext cx="865187" cy="433387"/>
            <a:chOff x="3923" y="3339"/>
            <a:chExt cx="545" cy="273"/>
          </a:xfrm>
        </p:grpSpPr>
        <p:sp>
          <p:nvSpPr>
            <p:cNvPr id="39965" name="Text Box 29">
              <a:extLst>
                <a:ext uri="{FF2B5EF4-FFF2-40B4-BE49-F238E27FC236}">
                  <a16:creationId xmlns:a16="http://schemas.microsoft.com/office/drawing/2014/main" id="{48B54846-905C-4E5C-7378-93B1D1C92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362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P(0)</a:t>
              </a:r>
            </a:p>
          </p:txBody>
        </p:sp>
        <p:sp>
          <p:nvSpPr>
            <p:cNvPr id="122912" name="Oval 32">
              <a:extLst>
                <a:ext uri="{FF2B5EF4-FFF2-40B4-BE49-F238E27FC236}">
                  <a16:creationId xmlns:a16="http://schemas.microsoft.com/office/drawing/2014/main" id="{AB2BD749-5744-F359-FD11-D6E96A80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339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9964" name="Picture 34" descr="48">
            <a:extLst>
              <a:ext uri="{FF2B5EF4-FFF2-40B4-BE49-F238E27FC236}">
                <a16:creationId xmlns:a16="http://schemas.microsoft.com/office/drawing/2014/main" id="{7F187EE2-79CF-0D45-3C96-008009F9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5" r="2304" b="34364"/>
          <a:stretch>
            <a:fillRect/>
          </a:stretch>
        </p:blipFill>
        <p:spPr bwMode="auto">
          <a:xfrm>
            <a:off x="71438" y="4076700"/>
            <a:ext cx="41402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>
            <a:extLst>
              <a:ext uri="{FF2B5EF4-FFF2-40B4-BE49-F238E27FC236}">
                <a16:creationId xmlns:a16="http://schemas.microsoft.com/office/drawing/2014/main" id="{30AC768E-E5E7-91C1-5338-BA10F7035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4A638-3570-4C50-AD72-2A0FD1F82C1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27832F40-FD43-301B-98D9-102BAEEAE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10/19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200ADBF-1B06-3E93-846D-2A17051C5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981200"/>
            <a:ext cx="7772400" cy="1663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特殊外形设计</a:t>
            </a:r>
          </a:p>
          <a:p>
            <a:pPr lvl="1" eaLnBrk="1" hangingPunct="1">
              <a:defRPr/>
            </a:pPr>
            <a:r>
              <a:rPr lang="zh-CN" altLang="en-US" sz="2400" dirty="0"/>
              <a:t>四顶点共线</a:t>
            </a:r>
          </a:p>
          <a:p>
            <a:pPr lvl="1" eaLnBrk="1" hangingPunct="1">
              <a:defRPr/>
            </a:pPr>
            <a:r>
              <a:rPr lang="zh-CN" altLang="en-US" sz="2400" dirty="0"/>
              <a:t>含有直线段的曲线</a:t>
            </a:r>
          </a:p>
          <a:p>
            <a:pPr eaLnBrk="1" hangingPunct="1">
              <a:defRPr/>
            </a:pPr>
            <a:endParaRPr lang="en-US" altLang="zh-CN" sz="2400" i="1" dirty="0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E55A12D9-D3D5-1503-BE71-6CF9EE5F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2538026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078" name="Line 6">
            <a:extLst>
              <a:ext uri="{FF2B5EF4-FFF2-40B4-BE49-F238E27FC236}">
                <a16:creationId xmlns:a16="http://schemas.microsoft.com/office/drawing/2014/main" id="{92CBF440-84DF-8638-A935-E23CD41C75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4365625"/>
            <a:ext cx="698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6D078CE0-8AF2-76E2-34A2-3F12D79A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402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P0</a:t>
            </a:r>
          </a:p>
        </p:txBody>
      </p:sp>
      <p:sp>
        <p:nvSpPr>
          <p:cNvPr id="40969" name="Text Box 8">
            <a:extLst>
              <a:ext uri="{FF2B5EF4-FFF2-40B4-BE49-F238E27FC236}">
                <a16:creationId xmlns:a16="http://schemas.microsoft.com/office/drawing/2014/main" id="{9B596EF9-4B0E-CB67-0BB1-3FACCC26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3402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P3</a:t>
            </a:r>
          </a:p>
        </p:txBody>
      </p:sp>
      <p:sp>
        <p:nvSpPr>
          <p:cNvPr id="40970" name="Text Box 11">
            <a:extLst>
              <a:ext uri="{FF2B5EF4-FFF2-40B4-BE49-F238E27FC236}">
                <a16:creationId xmlns:a16="http://schemas.microsoft.com/office/drawing/2014/main" id="{00DD4FFF-FDDA-316A-D1FD-E063F4FE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3656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</a:t>
            </a:r>
          </a:p>
        </p:txBody>
      </p:sp>
      <p:sp>
        <p:nvSpPr>
          <p:cNvPr id="40971" name="Text Box 13">
            <a:extLst>
              <a:ext uri="{FF2B5EF4-FFF2-40B4-BE49-F238E27FC236}">
                <a16:creationId xmlns:a16="http://schemas.microsoft.com/office/drawing/2014/main" id="{02494039-FE50-957D-21D5-E4A68D298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3656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P2</a:t>
            </a:r>
          </a:p>
        </p:txBody>
      </p:sp>
      <p:sp>
        <p:nvSpPr>
          <p:cNvPr id="131086" name="Oval 14">
            <a:extLst>
              <a:ext uri="{FF2B5EF4-FFF2-40B4-BE49-F238E27FC236}">
                <a16:creationId xmlns:a16="http://schemas.microsoft.com/office/drawing/2014/main" id="{D3C729EA-5451-9E94-6B65-7497D086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292600"/>
            <a:ext cx="144463" cy="1444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36822729-583B-7FDF-BC47-9BC2E13BACCE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933825"/>
            <a:ext cx="865187" cy="503238"/>
            <a:chOff x="1655" y="3113"/>
            <a:chExt cx="545" cy="317"/>
          </a:xfrm>
        </p:grpSpPr>
        <p:sp>
          <p:nvSpPr>
            <p:cNvPr id="40987" name="Text Box 10">
              <a:extLst>
                <a:ext uri="{FF2B5EF4-FFF2-40B4-BE49-F238E27FC236}">
                  <a16:creationId xmlns:a16="http://schemas.microsoft.com/office/drawing/2014/main" id="{7227BB96-EA9E-0331-62C4-8309FDBA9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113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P(0)</a:t>
              </a:r>
            </a:p>
          </p:txBody>
        </p:sp>
        <p:sp>
          <p:nvSpPr>
            <p:cNvPr id="131087" name="Oval 15">
              <a:extLst>
                <a:ext uri="{FF2B5EF4-FFF2-40B4-BE49-F238E27FC236}">
                  <a16:creationId xmlns:a16="http://schemas.microsoft.com/office/drawing/2014/main" id="{AD63BCD8-B36A-9A64-1437-0E9712B0D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339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1088" name="Oval 16">
            <a:extLst>
              <a:ext uri="{FF2B5EF4-FFF2-40B4-BE49-F238E27FC236}">
                <a16:creationId xmlns:a16="http://schemas.microsoft.com/office/drawing/2014/main" id="{D67BE02E-8466-AEB5-9F19-63CA2AF2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292600"/>
            <a:ext cx="144463" cy="1444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F03FB509-AFC5-5E1C-D035-87B55873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292600"/>
            <a:ext cx="144462" cy="1444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16A11ECD-4F2E-9119-4E26-E122B22B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4292600"/>
            <a:ext cx="144463" cy="1444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EBDA7D18-85DB-534D-1C7F-732624697064}"/>
              </a:ext>
            </a:extLst>
          </p:cNvPr>
          <p:cNvGrpSpPr>
            <a:grpSpLocks/>
          </p:cNvGrpSpPr>
          <p:nvPr/>
        </p:nvGrpSpPr>
        <p:grpSpPr bwMode="auto">
          <a:xfrm>
            <a:off x="3736975" y="4292600"/>
            <a:ext cx="720725" cy="469900"/>
            <a:chOff x="2354" y="3339"/>
            <a:chExt cx="454" cy="296"/>
          </a:xfrm>
        </p:grpSpPr>
        <p:sp>
          <p:nvSpPr>
            <p:cNvPr id="40985" name="Text Box 9">
              <a:extLst>
                <a:ext uri="{FF2B5EF4-FFF2-40B4-BE49-F238E27FC236}">
                  <a16:creationId xmlns:a16="http://schemas.microsoft.com/office/drawing/2014/main" id="{3DACEF07-8E23-7992-D706-BF7FCF404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385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M1</a:t>
              </a:r>
            </a:p>
          </p:txBody>
        </p:sp>
        <p:sp>
          <p:nvSpPr>
            <p:cNvPr id="131091" name="Oval 19">
              <a:extLst>
                <a:ext uri="{FF2B5EF4-FFF2-40B4-BE49-F238E27FC236}">
                  <a16:creationId xmlns:a16="http://schemas.microsoft.com/office/drawing/2014/main" id="{B93905C2-CF9D-F3AB-5015-B022BA453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339"/>
              <a:ext cx="91" cy="91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A86D77DB-68EB-2B8E-45D1-42CD6BCB04FC}"/>
              </a:ext>
            </a:extLst>
          </p:cNvPr>
          <p:cNvGrpSpPr>
            <a:grpSpLocks/>
          </p:cNvGrpSpPr>
          <p:nvPr/>
        </p:nvGrpSpPr>
        <p:grpSpPr bwMode="auto">
          <a:xfrm>
            <a:off x="6083300" y="3933825"/>
            <a:ext cx="865188" cy="503238"/>
            <a:chOff x="3832" y="3113"/>
            <a:chExt cx="545" cy="317"/>
          </a:xfrm>
        </p:grpSpPr>
        <p:sp>
          <p:nvSpPr>
            <p:cNvPr id="131084" name="Oval 12">
              <a:extLst>
                <a:ext uri="{FF2B5EF4-FFF2-40B4-BE49-F238E27FC236}">
                  <a16:creationId xmlns:a16="http://schemas.microsoft.com/office/drawing/2014/main" id="{16C58467-F073-BD7F-8ACF-58935D497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3339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84" name="Text Box 21">
              <a:extLst>
                <a:ext uri="{FF2B5EF4-FFF2-40B4-BE49-F238E27FC236}">
                  <a16:creationId xmlns:a16="http://schemas.microsoft.com/office/drawing/2014/main" id="{41FCD9DF-3511-F2FF-E16A-85D119DA3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3113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P(1)</a:t>
              </a:r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019FB37B-9C81-39FE-7E17-A58CB6B40027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292600"/>
            <a:ext cx="720725" cy="469900"/>
            <a:chOff x="3152" y="3339"/>
            <a:chExt cx="454" cy="296"/>
          </a:xfrm>
        </p:grpSpPr>
        <p:sp>
          <p:nvSpPr>
            <p:cNvPr id="131092" name="Oval 20">
              <a:extLst>
                <a:ext uri="{FF2B5EF4-FFF2-40B4-BE49-F238E27FC236}">
                  <a16:creationId xmlns:a16="http://schemas.microsoft.com/office/drawing/2014/main" id="{1F2DD48A-3A12-427E-9275-F3503E49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339"/>
              <a:ext cx="91" cy="91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82" name="Text Box 22">
              <a:extLst>
                <a:ext uri="{FF2B5EF4-FFF2-40B4-BE49-F238E27FC236}">
                  <a16:creationId xmlns:a16="http://schemas.microsoft.com/office/drawing/2014/main" id="{C89B7FB6-2812-80E5-05F5-002089B54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385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M2</a:t>
              </a:r>
            </a:p>
          </p:txBody>
        </p:sp>
      </p:grpSp>
      <p:pic>
        <p:nvPicPr>
          <p:cNvPr id="40980" name="Picture 27" descr="49">
            <a:extLst>
              <a:ext uri="{FF2B5EF4-FFF2-40B4-BE49-F238E27FC236}">
                <a16:creationId xmlns:a16="http://schemas.microsoft.com/office/drawing/2014/main" id="{EF23242A-A6A5-ECB3-FD95-D812D1BE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3" r="8643" b="48195"/>
          <a:stretch>
            <a:fillRect/>
          </a:stretch>
        </p:blipFill>
        <p:spPr bwMode="auto">
          <a:xfrm>
            <a:off x="1476375" y="5516563"/>
            <a:ext cx="5859463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>
            <a:extLst>
              <a:ext uri="{FF2B5EF4-FFF2-40B4-BE49-F238E27FC236}">
                <a16:creationId xmlns:a16="http://schemas.microsoft.com/office/drawing/2014/main" id="{FE0C90D3-4DAF-FDBD-87F5-C3060C217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74D97-F153-48DF-A4D8-CC9DA5E2BE8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5AAA197C-70AD-9F9B-8306-CD20D1C85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11/19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1FDC89F-B27F-3753-E403-543097D20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981200"/>
            <a:ext cx="7772400" cy="1592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特殊外形设计</a:t>
            </a:r>
          </a:p>
          <a:p>
            <a:pPr lvl="1" eaLnBrk="1" hangingPunct="1">
              <a:defRPr/>
            </a:pPr>
            <a:r>
              <a:rPr lang="zh-CN" altLang="en-US" sz="2400"/>
              <a:t>两顶点重合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4FA480AE-0B0E-28D6-A05B-9387770F1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2538026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149" name="Line 5">
            <a:extLst>
              <a:ext uri="{FF2B5EF4-FFF2-40B4-BE49-F238E27FC236}">
                <a16:creationId xmlns:a16="http://schemas.microsoft.com/office/drawing/2014/main" id="{CB2D321E-EC20-ECF2-D373-DA3B32425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438" y="4508500"/>
            <a:ext cx="3024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150" name="Line 6">
            <a:extLst>
              <a:ext uri="{FF2B5EF4-FFF2-40B4-BE49-F238E27FC236}">
                <a16:creationId xmlns:a16="http://schemas.microsoft.com/office/drawing/2014/main" id="{1F29D061-6A14-02CF-AD98-478026CA07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438" y="2565400"/>
            <a:ext cx="3024187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151" name="Line 7">
            <a:extLst>
              <a:ext uri="{FF2B5EF4-FFF2-40B4-BE49-F238E27FC236}">
                <a16:creationId xmlns:a16="http://schemas.microsoft.com/office/drawing/2014/main" id="{77CFDDCC-070F-DB67-C75E-F3483801A0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2565400"/>
            <a:ext cx="0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152" name="Line 8">
            <a:extLst>
              <a:ext uri="{FF2B5EF4-FFF2-40B4-BE49-F238E27FC236}">
                <a16:creationId xmlns:a16="http://schemas.microsoft.com/office/drawing/2014/main" id="{A9782389-991D-9BD7-CC68-8D91BA5ED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565400"/>
            <a:ext cx="1582737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95" name="Text Box 9">
            <a:extLst>
              <a:ext uri="{FF2B5EF4-FFF2-40B4-BE49-F238E27FC236}">
                <a16:creationId xmlns:a16="http://schemas.microsoft.com/office/drawing/2014/main" id="{1768CA41-5A54-D99D-552A-9F980A667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4370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P0</a:t>
            </a:r>
          </a:p>
        </p:txBody>
      </p:sp>
      <p:sp>
        <p:nvSpPr>
          <p:cNvPr id="41996" name="Text Box 10">
            <a:extLst>
              <a:ext uri="{FF2B5EF4-FFF2-40B4-BE49-F238E27FC236}">
                <a16:creationId xmlns:a16="http://schemas.microsoft.com/office/drawing/2014/main" id="{46DD7D24-07A9-9833-DA87-845C9EDE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4370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P2</a:t>
            </a:r>
          </a:p>
        </p:txBody>
      </p:sp>
      <p:sp>
        <p:nvSpPr>
          <p:cNvPr id="41997" name="Text Box 11">
            <a:extLst>
              <a:ext uri="{FF2B5EF4-FFF2-40B4-BE49-F238E27FC236}">
                <a16:creationId xmlns:a16="http://schemas.microsoft.com/office/drawing/2014/main" id="{34B7C0BE-6B0A-B445-A246-2A09435A5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205038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</a:t>
            </a:r>
          </a:p>
        </p:txBody>
      </p:sp>
      <p:sp>
        <p:nvSpPr>
          <p:cNvPr id="41998" name="Text Box 12">
            <a:extLst>
              <a:ext uri="{FF2B5EF4-FFF2-40B4-BE49-F238E27FC236}">
                <a16:creationId xmlns:a16="http://schemas.microsoft.com/office/drawing/2014/main" id="{BC899D44-DD5D-98DA-19D8-8D95D5487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M</a:t>
            </a:r>
          </a:p>
        </p:txBody>
      </p:sp>
      <p:sp>
        <p:nvSpPr>
          <p:cNvPr id="41999" name="Text Box 14">
            <a:extLst>
              <a:ext uri="{FF2B5EF4-FFF2-40B4-BE49-F238E27FC236}">
                <a16:creationId xmlns:a16="http://schemas.microsoft.com/office/drawing/2014/main" id="{21CF78D2-DD0C-B7BE-0306-7E83676A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2708275"/>
            <a:ext cx="865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P’(0)</a:t>
            </a:r>
          </a:p>
        </p:txBody>
      </p:sp>
      <p:sp>
        <p:nvSpPr>
          <p:cNvPr id="134159" name="Line 15">
            <a:extLst>
              <a:ext uri="{FF2B5EF4-FFF2-40B4-BE49-F238E27FC236}">
                <a16:creationId xmlns:a16="http://schemas.microsoft.com/office/drawing/2014/main" id="{BF6346A4-FFD6-D7C2-1592-9069E0B51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8838" y="3141663"/>
            <a:ext cx="1511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160" name="Line 16">
            <a:extLst>
              <a:ext uri="{FF2B5EF4-FFF2-40B4-BE49-F238E27FC236}">
                <a16:creationId xmlns:a16="http://schemas.microsoft.com/office/drawing/2014/main" id="{077F2ED2-4EF3-1BD5-CC87-BFF0E6A23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7725" y="5373688"/>
            <a:ext cx="3024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02" name="Text Box 17">
            <a:extLst>
              <a:ext uri="{FF2B5EF4-FFF2-40B4-BE49-F238E27FC236}">
                <a16:creationId xmlns:a16="http://schemas.microsoft.com/office/drawing/2014/main" id="{64FA8E42-CC4A-B214-4C88-7D793435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27685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P0</a:t>
            </a:r>
          </a:p>
        </p:txBody>
      </p:sp>
      <p:sp>
        <p:nvSpPr>
          <p:cNvPr id="42003" name="Text Box 18">
            <a:extLst>
              <a:ext uri="{FF2B5EF4-FFF2-40B4-BE49-F238E27FC236}">
                <a16:creationId xmlns:a16="http://schemas.microsoft.com/office/drawing/2014/main" id="{A2F0C99E-E211-B1D3-4EF7-C7A94D890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527685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P2</a:t>
            </a:r>
          </a:p>
        </p:txBody>
      </p:sp>
      <p:sp>
        <p:nvSpPr>
          <p:cNvPr id="42004" name="Text Box 19">
            <a:extLst>
              <a:ext uri="{FF2B5EF4-FFF2-40B4-BE49-F238E27FC236}">
                <a16:creationId xmlns:a16="http://schemas.microsoft.com/office/drawing/2014/main" id="{2DF0B98A-A393-7048-EFE6-0215CEEA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5337175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M</a:t>
            </a:r>
          </a:p>
        </p:txBody>
      </p:sp>
      <p:sp>
        <p:nvSpPr>
          <p:cNvPr id="134165" name="Line 21">
            <a:extLst>
              <a:ext uri="{FF2B5EF4-FFF2-40B4-BE49-F238E27FC236}">
                <a16:creationId xmlns:a16="http://schemas.microsoft.com/office/drawing/2014/main" id="{5290F850-BC2E-EB4E-FF1E-4AF0C76AC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3141663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166" name="Line 22">
            <a:extLst>
              <a:ext uri="{FF2B5EF4-FFF2-40B4-BE49-F238E27FC236}">
                <a16:creationId xmlns:a16="http://schemas.microsoft.com/office/drawing/2014/main" id="{4E217A9B-DE8C-1F8A-53F4-BC5B5634F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45085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07" name="Text Box 24">
            <a:extLst>
              <a:ext uri="{FF2B5EF4-FFF2-40B4-BE49-F238E27FC236}">
                <a16:creationId xmlns:a16="http://schemas.microsoft.com/office/drawing/2014/main" id="{1E9ED86F-6963-439C-FDDC-EA80C0821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50133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</a:t>
            </a:r>
          </a:p>
        </p:txBody>
      </p:sp>
      <p:grpSp>
        <p:nvGrpSpPr>
          <p:cNvPr id="42008" name="Group 29">
            <a:extLst>
              <a:ext uri="{FF2B5EF4-FFF2-40B4-BE49-F238E27FC236}">
                <a16:creationId xmlns:a16="http://schemas.microsoft.com/office/drawing/2014/main" id="{CF55C79F-8D92-DBC7-7B33-5CB2AE3B73F9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2960688"/>
            <a:ext cx="865187" cy="396875"/>
            <a:chOff x="4041" y="2001"/>
            <a:chExt cx="545" cy="250"/>
          </a:xfrm>
        </p:grpSpPr>
        <p:sp>
          <p:nvSpPr>
            <p:cNvPr id="42013" name="Text Box 13">
              <a:extLst>
                <a:ext uri="{FF2B5EF4-FFF2-40B4-BE49-F238E27FC236}">
                  <a16:creationId xmlns:a16="http://schemas.microsoft.com/office/drawing/2014/main" id="{9914ABFF-F531-36D3-4014-059A5E40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001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P(0)</a:t>
              </a:r>
            </a:p>
          </p:txBody>
        </p:sp>
        <p:sp>
          <p:nvSpPr>
            <p:cNvPr id="134169" name="Oval 25">
              <a:extLst>
                <a:ext uri="{FF2B5EF4-FFF2-40B4-BE49-F238E27FC236}">
                  <a16:creationId xmlns:a16="http://schemas.microsoft.com/office/drawing/2014/main" id="{E521650B-572B-35AD-8576-02E10281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069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9DC6139F-B059-80C5-A700-CE8D580CE43A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5300663"/>
            <a:ext cx="865187" cy="433387"/>
            <a:chOff x="4240" y="3339"/>
            <a:chExt cx="545" cy="273"/>
          </a:xfrm>
        </p:grpSpPr>
        <p:sp>
          <p:nvSpPr>
            <p:cNvPr id="42011" name="Text Box 23">
              <a:extLst>
                <a:ext uri="{FF2B5EF4-FFF2-40B4-BE49-F238E27FC236}">
                  <a16:creationId xmlns:a16="http://schemas.microsoft.com/office/drawing/2014/main" id="{450040D4-9ED3-E94F-A5C6-3E6925D54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3362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P(0)</a:t>
              </a:r>
            </a:p>
          </p:txBody>
        </p:sp>
        <p:sp>
          <p:nvSpPr>
            <p:cNvPr id="134170" name="Oval 26">
              <a:extLst>
                <a:ext uri="{FF2B5EF4-FFF2-40B4-BE49-F238E27FC236}">
                  <a16:creationId xmlns:a16="http://schemas.microsoft.com/office/drawing/2014/main" id="{E972373E-20B5-7612-7D55-2C3C9E30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339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4171" name="Line 27">
            <a:extLst>
              <a:ext uri="{FF2B5EF4-FFF2-40B4-BE49-F238E27FC236}">
                <a16:creationId xmlns:a16="http://schemas.microsoft.com/office/drawing/2014/main" id="{0DB54802-9C03-EFB0-F40E-71C77988E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45085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>
            <a:extLst>
              <a:ext uri="{FF2B5EF4-FFF2-40B4-BE49-F238E27FC236}">
                <a16:creationId xmlns:a16="http://schemas.microsoft.com/office/drawing/2014/main" id="{E8CB2514-A03B-2E81-B4DB-5E334E756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23B8F-8FB5-423F-B557-CFD27A6EF67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405D47E-DA9D-F011-59BC-B7C4A75AE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12/19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DB07D5A-8327-E0A2-8A95-68EA024B5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981200"/>
            <a:ext cx="7848600" cy="1519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特殊外形设计</a:t>
            </a:r>
          </a:p>
          <a:p>
            <a:pPr lvl="1" eaLnBrk="1" hangingPunct="1">
              <a:defRPr/>
            </a:pPr>
            <a:r>
              <a:rPr lang="zh-CN" altLang="en-US" sz="2400" dirty="0"/>
              <a:t>两顶点重合</a:t>
            </a:r>
          </a:p>
          <a:p>
            <a:pPr lvl="1" eaLnBrk="1" hangingPunct="1">
              <a:defRPr/>
            </a:pPr>
            <a:r>
              <a:rPr lang="zh-CN" altLang="en-US" sz="2400" dirty="0"/>
              <a:t>相切于控制多边形边的曲线</a:t>
            </a:r>
          </a:p>
        </p:txBody>
      </p:sp>
      <p:sp>
        <p:nvSpPr>
          <p:cNvPr id="147461" name="Line 5">
            <a:extLst>
              <a:ext uri="{FF2B5EF4-FFF2-40B4-BE49-F238E27FC236}">
                <a16:creationId xmlns:a16="http://schemas.microsoft.com/office/drawing/2014/main" id="{A1D85B28-4665-E928-D65D-DCC22882E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8838" y="4652963"/>
            <a:ext cx="360362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62" name="Line 6">
            <a:extLst>
              <a:ext uri="{FF2B5EF4-FFF2-40B4-BE49-F238E27FC236}">
                <a16:creationId xmlns:a16="http://schemas.microsoft.com/office/drawing/2014/main" id="{5A076CE6-34B9-0798-895D-D7CA311662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9113" y="4510088"/>
            <a:ext cx="360362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63" name="Line 7">
            <a:extLst>
              <a:ext uri="{FF2B5EF4-FFF2-40B4-BE49-F238E27FC236}">
                <a16:creationId xmlns:a16="http://schemas.microsoft.com/office/drawing/2014/main" id="{742A2B64-09F9-2DB9-DB5B-C9A480128F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9338" y="3717925"/>
            <a:ext cx="1439862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64" name="Line 8">
            <a:extLst>
              <a:ext uri="{FF2B5EF4-FFF2-40B4-BE49-F238E27FC236}">
                <a16:creationId xmlns:a16="http://schemas.microsoft.com/office/drawing/2014/main" id="{DC3134F3-6C4E-1E6C-33E8-3954CCC33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3717925"/>
            <a:ext cx="1800225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9" name="Text Box 9">
            <a:extLst>
              <a:ext uri="{FF2B5EF4-FFF2-40B4-BE49-F238E27FC236}">
                <a16:creationId xmlns:a16="http://schemas.microsoft.com/office/drawing/2014/main" id="{16A0508B-D1B8-332B-C9A8-3E995E6B6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2861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P2</a:t>
            </a:r>
          </a:p>
        </p:txBody>
      </p:sp>
      <p:sp>
        <p:nvSpPr>
          <p:cNvPr id="43020" name="Text Box 10">
            <a:extLst>
              <a:ext uri="{FF2B5EF4-FFF2-40B4-BE49-F238E27FC236}">
                <a16:creationId xmlns:a16="http://schemas.microsoft.com/office/drawing/2014/main" id="{2873D544-27A4-365A-DE9F-721B00DB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585311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P5</a:t>
            </a:r>
          </a:p>
        </p:txBody>
      </p:sp>
      <p:sp>
        <p:nvSpPr>
          <p:cNvPr id="43021" name="Text Box 11">
            <a:extLst>
              <a:ext uri="{FF2B5EF4-FFF2-40B4-BE49-F238E27FC236}">
                <a16:creationId xmlns:a16="http://schemas.microsoft.com/office/drawing/2014/main" id="{8F0FC92F-C7B0-76F7-3F2F-7142D841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4294188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</a:t>
            </a:r>
          </a:p>
        </p:txBody>
      </p:sp>
      <p:sp>
        <p:nvSpPr>
          <p:cNvPr id="43022" name="Text Box 16">
            <a:extLst>
              <a:ext uri="{FF2B5EF4-FFF2-40B4-BE49-F238E27FC236}">
                <a16:creationId xmlns:a16="http://schemas.microsoft.com/office/drawing/2014/main" id="{32894557-4575-7165-BB24-40EA0F7E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995988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P0</a:t>
            </a:r>
          </a:p>
        </p:txBody>
      </p:sp>
      <p:sp>
        <p:nvSpPr>
          <p:cNvPr id="43023" name="Text Box 17">
            <a:extLst>
              <a:ext uri="{FF2B5EF4-FFF2-40B4-BE49-F238E27FC236}">
                <a16:creationId xmlns:a16="http://schemas.microsoft.com/office/drawing/2014/main" id="{1ED37D1A-599E-5DEB-CBF8-F7AB9A354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3656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P4</a:t>
            </a:r>
          </a:p>
        </p:txBody>
      </p:sp>
      <p:sp>
        <p:nvSpPr>
          <p:cNvPr id="147475" name="Line 19">
            <a:extLst>
              <a:ext uri="{FF2B5EF4-FFF2-40B4-BE49-F238E27FC236}">
                <a16:creationId xmlns:a16="http://schemas.microsoft.com/office/drawing/2014/main" id="{194FC47D-D4A3-9B53-E7AD-0A481C559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717925"/>
            <a:ext cx="1079500" cy="2447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76" name="Line 20">
            <a:extLst>
              <a:ext uri="{FF2B5EF4-FFF2-40B4-BE49-F238E27FC236}">
                <a16:creationId xmlns:a16="http://schemas.microsoft.com/office/drawing/2014/main" id="{E61E37A1-CFBF-CBFD-2EFC-D82F4A5691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3717925"/>
            <a:ext cx="1439863" cy="2376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6" name="Text Box 21">
            <a:extLst>
              <a:ext uri="{FF2B5EF4-FFF2-40B4-BE49-F238E27FC236}">
                <a16:creationId xmlns:a16="http://schemas.microsoft.com/office/drawing/2014/main" id="{018D8FE7-6395-2BCB-6676-7486E357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32861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P3</a:t>
            </a:r>
          </a:p>
        </p:txBody>
      </p:sp>
      <p:sp>
        <p:nvSpPr>
          <p:cNvPr id="147484" name="Line 28">
            <a:extLst>
              <a:ext uri="{FF2B5EF4-FFF2-40B4-BE49-F238E27FC236}">
                <a16:creationId xmlns:a16="http://schemas.microsoft.com/office/drawing/2014/main" id="{EE1C57FC-C552-4CED-6A81-FED7EDF24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510088"/>
            <a:ext cx="1152525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85" name="Line 29">
            <a:extLst>
              <a:ext uri="{FF2B5EF4-FFF2-40B4-BE49-F238E27FC236}">
                <a16:creationId xmlns:a16="http://schemas.microsoft.com/office/drawing/2014/main" id="{9D9E08C7-22D8-E3CC-0D72-46875DD9D5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2575" y="4652963"/>
            <a:ext cx="865188" cy="1444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509" name="Freeform 53">
            <a:extLst>
              <a:ext uri="{FF2B5EF4-FFF2-40B4-BE49-F238E27FC236}">
                <a16:creationId xmlns:a16="http://schemas.microsoft.com/office/drawing/2014/main" id="{AEC086A7-084F-0DB5-87D4-E1BF267D6767}"/>
              </a:ext>
            </a:extLst>
          </p:cNvPr>
          <p:cNvSpPr>
            <a:spLocks/>
          </p:cNvSpPr>
          <p:nvPr/>
        </p:nvSpPr>
        <p:spPr bwMode="auto">
          <a:xfrm rot="2966202">
            <a:off x="3843337" y="3636963"/>
            <a:ext cx="1763713" cy="1925638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96" y="816"/>
              </a:cxn>
              <a:cxn ang="0">
                <a:pos x="480" y="240"/>
              </a:cxn>
              <a:cxn ang="0">
                <a:pos x="1440" y="0"/>
              </a:cxn>
            </a:cxnLst>
            <a:rect l="0" t="0" r="r" b="b"/>
            <a:pathLst>
              <a:path w="1440" h="1680">
                <a:moveTo>
                  <a:pt x="0" y="1680"/>
                </a:moveTo>
                <a:cubicBezTo>
                  <a:pt x="8" y="1368"/>
                  <a:pt x="16" y="1056"/>
                  <a:pt x="96" y="816"/>
                </a:cubicBezTo>
                <a:cubicBezTo>
                  <a:pt x="176" y="576"/>
                  <a:pt x="256" y="376"/>
                  <a:pt x="480" y="240"/>
                </a:cubicBezTo>
                <a:cubicBezTo>
                  <a:pt x="704" y="104"/>
                  <a:pt x="1072" y="52"/>
                  <a:pt x="14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88" name="Oval 32">
            <a:extLst>
              <a:ext uri="{FF2B5EF4-FFF2-40B4-BE49-F238E27FC236}">
                <a16:creationId xmlns:a16="http://schemas.microsoft.com/office/drawing/2014/main" id="{8AFEF759-1512-70A4-A409-6976E036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2278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83" name="Oval 27">
            <a:extLst>
              <a:ext uri="{FF2B5EF4-FFF2-40B4-BE49-F238E27FC236}">
                <a16:creationId xmlns:a16="http://schemas.microsoft.com/office/drawing/2014/main" id="{41306253-FAD4-4A1D-E565-2890D4AA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9036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80" name="Oval 24">
            <a:extLst>
              <a:ext uri="{FF2B5EF4-FFF2-40B4-BE49-F238E27FC236}">
                <a16:creationId xmlns:a16="http://schemas.microsoft.com/office/drawing/2014/main" id="{87B73AD8-A5E3-ACAE-956E-50DD3727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393382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491" name="Oval 35">
            <a:extLst>
              <a:ext uri="{FF2B5EF4-FFF2-40B4-BE49-F238E27FC236}">
                <a16:creationId xmlns:a16="http://schemas.microsoft.com/office/drawing/2014/main" id="{DA11B8A0-7721-B0BF-4AB7-A2CEA9B3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4594225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8" grpId="0" animBg="1"/>
      <p:bldP spid="147483" grpId="0" animBg="1"/>
      <p:bldP spid="147480" grpId="0" animBg="1"/>
      <p:bldP spid="14749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>
            <a:extLst>
              <a:ext uri="{FF2B5EF4-FFF2-40B4-BE49-F238E27FC236}">
                <a16:creationId xmlns:a16="http://schemas.microsoft.com/office/drawing/2014/main" id="{2012B62D-8282-B039-4FC1-894898C34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B936D-57D4-422B-9745-8FD79909515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135183" name="Line 15">
            <a:extLst>
              <a:ext uri="{FF2B5EF4-FFF2-40B4-BE49-F238E27FC236}">
                <a16:creationId xmlns:a16="http://schemas.microsoft.com/office/drawing/2014/main" id="{E9B3C9EF-F96F-223C-9D1A-BA905FBCF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006850"/>
            <a:ext cx="503237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4" name="Line 16">
            <a:extLst>
              <a:ext uri="{FF2B5EF4-FFF2-40B4-BE49-F238E27FC236}">
                <a16:creationId xmlns:a16="http://schemas.microsoft.com/office/drawing/2014/main" id="{7663EEDA-1E6F-8E6D-1CD3-9AAB59A157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006850"/>
            <a:ext cx="288925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00" name="Line 32">
            <a:extLst>
              <a:ext uri="{FF2B5EF4-FFF2-40B4-BE49-F238E27FC236}">
                <a16:creationId xmlns:a16="http://schemas.microsoft.com/office/drawing/2014/main" id="{54964567-104C-5836-A5EF-CC94F85CAEC1}"/>
              </a:ext>
            </a:extLst>
          </p:cNvPr>
          <p:cNvSpPr>
            <a:spLocks noChangeShapeType="1"/>
          </p:cNvSpPr>
          <p:nvPr/>
        </p:nvSpPr>
        <p:spPr bwMode="auto">
          <a:xfrm rot="21420000" flipH="1">
            <a:off x="3052763" y="4029075"/>
            <a:ext cx="82550" cy="331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01" name="Line 33">
            <a:extLst>
              <a:ext uri="{FF2B5EF4-FFF2-40B4-BE49-F238E27FC236}">
                <a16:creationId xmlns:a16="http://schemas.microsoft.com/office/drawing/2014/main" id="{269EFE98-3E6D-C1A4-8681-C486BF531880}"/>
              </a:ext>
            </a:extLst>
          </p:cNvPr>
          <p:cNvSpPr>
            <a:spLocks noChangeShapeType="1"/>
          </p:cNvSpPr>
          <p:nvPr/>
        </p:nvSpPr>
        <p:spPr bwMode="auto">
          <a:xfrm rot="360000">
            <a:off x="3127375" y="4014788"/>
            <a:ext cx="136525" cy="341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05" name="Freeform 37">
            <a:extLst>
              <a:ext uri="{FF2B5EF4-FFF2-40B4-BE49-F238E27FC236}">
                <a16:creationId xmlns:a16="http://schemas.microsoft.com/office/drawing/2014/main" id="{269F2F3E-786C-FE2A-E2C2-52489EE836EA}"/>
              </a:ext>
            </a:extLst>
          </p:cNvPr>
          <p:cNvSpPr>
            <a:spLocks/>
          </p:cNvSpPr>
          <p:nvPr/>
        </p:nvSpPr>
        <p:spPr bwMode="auto">
          <a:xfrm>
            <a:off x="3262313" y="4367213"/>
            <a:ext cx="504825" cy="935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226"/>
              </a:cxn>
              <a:cxn ang="0">
                <a:pos x="137" y="317"/>
              </a:cxn>
              <a:cxn ang="0">
                <a:pos x="182" y="408"/>
              </a:cxn>
              <a:cxn ang="0">
                <a:pos x="273" y="544"/>
              </a:cxn>
              <a:cxn ang="0">
                <a:pos x="318" y="589"/>
              </a:cxn>
            </a:cxnLst>
            <a:rect l="0" t="0" r="r" b="b"/>
            <a:pathLst>
              <a:path w="318" h="589">
                <a:moveTo>
                  <a:pt x="0" y="0"/>
                </a:moveTo>
                <a:cubicBezTo>
                  <a:pt x="34" y="86"/>
                  <a:pt x="68" y="173"/>
                  <a:pt x="91" y="226"/>
                </a:cubicBezTo>
                <a:cubicBezTo>
                  <a:pt x="114" y="279"/>
                  <a:pt x="122" y="287"/>
                  <a:pt x="137" y="317"/>
                </a:cubicBezTo>
                <a:cubicBezTo>
                  <a:pt x="152" y="347"/>
                  <a:pt x="159" y="370"/>
                  <a:pt x="182" y="408"/>
                </a:cubicBezTo>
                <a:cubicBezTo>
                  <a:pt x="205" y="446"/>
                  <a:pt x="250" y="514"/>
                  <a:pt x="273" y="544"/>
                </a:cubicBezTo>
                <a:cubicBezTo>
                  <a:pt x="296" y="574"/>
                  <a:pt x="307" y="581"/>
                  <a:pt x="318" y="589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202" name="Freeform 34">
            <a:extLst>
              <a:ext uri="{FF2B5EF4-FFF2-40B4-BE49-F238E27FC236}">
                <a16:creationId xmlns:a16="http://schemas.microsoft.com/office/drawing/2014/main" id="{443C0AAE-4560-8039-2166-9D8C0D66058C}"/>
              </a:ext>
            </a:extLst>
          </p:cNvPr>
          <p:cNvSpPr>
            <a:spLocks/>
          </p:cNvSpPr>
          <p:nvPr/>
        </p:nvSpPr>
        <p:spPr bwMode="auto">
          <a:xfrm>
            <a:off x="2627313" y="4367213"/>
            <a:ext cx="431800" cy="1019175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182" y="317"/>
              </a:cxn>
              <a:cxn ang="0">
                <a:pos x="46" y="589"/>
              </a:cxn>
              <a:cxn ang="0">
                <a:pos x="0" y="635"/>
              </a:cxn>
            </a:cxnLst>
            <a:rect l="0" t="0" r="r" b="b"/>
            <a:pathLst>
              <a:path w="272" h="642">
                <a:moveTo>
                  <a:pt x="272" y="0"/>
                </a:moveTo>
                <a:cubicBezTo>
                  <a:pt x="246" y="109"/>
                  <a:pt x="220" y="219"/>
                  <a:pt x="182" y="317"/>
                </a:cubicBezTo>
                <a:cubicBezTo>
                  <a:pt x="144" y="415"/>
                  <a:pt x="76" y="536"/>
                  <a:pt x="46" y="589"/>
                </a:cubicBezTo>
                <a:cubicBezTo>
                  <a:pt x="16" y="642"/>
                  <a:pt x="8" y="627"/>
                  <a:pt x="0" y="63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3" name="Line 25">
            <a:extLst>
              <a:ext uri="{FF2B5EF4-FFF2-40B4-BE49-F238E27FC236}">
                <a16:creationId xmlns:a16="http://schemas.microsoft.com/office/drawing/2014/main" id="{F4F2B2F9-6EBF-E0C1-CB0B-47233940F2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5446713"/>
            <a:ext cx="1150938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4" name="Line 26">
            <a:extLst>
              <a:ext uri="{FF2B5EF4-FFF2-40B4-BE49-F238E27FC236}">
                <a16:creationId xmlns:a16="http://schemas.microsoft.com/office/drawing/2014/main" id="{CB0E3072-E31F-5318-8C43-F8CB611BD8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5375" y="5446713"/>
            <a:ext cx="1368425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44" name="Rectangle 2">
            <a:extLst>
              <a:ext uri="{FF2B5EF4-FFF2-40B4-BE49-F238E27FC236}">
                <a16:creationId xmlns:a16="http://schemas.microsoft.com/office/drawing/2014/main" id="{A4D8658D-9023-19B9-24FC-3997A8BD0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13/19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ED374036-887B-770A-D571-09AD2609A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13" y="1981200"/>
            <a:ext cx="7772400" cy="1519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特殊外形设计</a:t>
            </a:r>
          </a:p>
          <a:p>
            <a:pPr lvl="1" eaLnBrk="1" hangingPunct="1">
              <a:defRPr/>
            </a:pPr>
            <a:r>
              <a:rPr lang="zh-CN" altLang="en-US" sz="2400"/>
              <a:t>三顶点重合</a:t>
            </a:r>
          </a:p>
          <a:p>
            <a:pPr lvl="1" eaLnBrk="1" hangingPunct="1">
              <a:defRPr/>
            </a:pPr>
            <a:r>
              <a:rPr lang="zh-CN" altLang="en-US" sz="2400"/>
              <a:t>含有尖点的曲线</a:t>
            </a: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95D31B0F-656A-CBCF-0BBE-9BC9CC8165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4006850"/>
            <a:ext cx="1871662" cy="2160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7" name="Line 9">
            <a:extLst>
              <a:ext uri="{FF2B5EF4-FFF2-40B4-BE49-F238E27FC236}">
                <a16:creationId xmlns:a16="http://schemas.microsoft.com/office/drawing/2014/main" id="{02C3DB0B-0029-7A0E-3224-FE2DBA029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4006850"/>
            <a:ext cx="1439863" cy="23764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48" name="Text Box 10">
            <a:extLst>
              <a:ext uri="{FF2B5EF4-FFF2-40B4-BE49-F238E27FC236}">
                <a16:creationId xmlns:a16="http://schemas.microsoft.com/office/drawing/2014/main" id="{0FA9F7D1-F4F4-2E7A-544E-C8AFFAB0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357505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P2</a:t>
            </a:r>
          </a:p>
        </p:txBody>
      </p:sp>
      <p:sp>
        <p:nvSpPr>
          <p:cNvPr id="44049" name="Text Box 11">
            <a:extLst>
              <a:ext uri="{FF2B5EF4-FFF2-40B4-BE49-F238E27FC236}">
                <a16:creationId xmlns:a16="http://schemas.microsoft.com/office/drawing/2014/main" id="{F4A4740A-6FF9-42F2-B383-AA68FCA81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609441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P6</a:t>
            </a:r>
          </a:p>
        </p:txBody>
      </p:sp>
      <p:sp>
        <p:nvSpPr>
          <p:cNvPr id="44050" name="Text Box 12">
            <a:extLst>
              <a:ext uri="{FF2B5EF4-FFF2-40B4-BE49-F238E27FC236}">
                <a16:creationId xmlns:a16="http://schemas.microsoft.com/office/drawing/2014/main" id="{C08FF35B-D048-7697-3077-BDEB1879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42131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P1</a:t>
            </a:r>
          </a:p>
        </p:txBody>
      </p:sp>
      <p:sp>
        <p:nvSpPr>
          <p:cNvPr id="44051" name="Text Box 13">
            <a:extLst>
              <a:ext uri="{FF2B5EF4-FFF2-40B4-BE49-F238E27FC236}">
                <a16:creationId xmlns:a16="http://schemas.microsoft.com/office/drawing/2014/main" id="{BCD47EA5-BE20-549A-676D-293A6EDE7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28491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P0</a:t>
            </a:r>
          </a:p>
        </p:txBody>
      </p:sp>
      <p:sp>
        <p:nvSpPr>
          <p:cNvPr id="44052" name="Text Box 14">
            <a:extLst>
              <a:ext uri="{FF2B5EF4-FFF2-40B4-BE49-F238E27FC236}">
                <a16:creationId xmlns:a16="http://schemas.microsoft.com/office/drawing/2014/main" id="{CF8EECB7-E187-FCFC-A60D-5C784516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357505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P4</a:t>
            </a:r>
          </a:p>
        </p:txBody>
      </p:sp>
      <p:sp>
        <p:nvSpPr>
          <p:cNvPr id="44053" name="Text Box 17">
            <a:extLst>
              <a:ext uri="{FF2B5EF4-FFF2-40B4-BE49-F238E27FC236}">
                <a16:creationId xmlns:a16="http://schemas.microsoft.com/office/drawing/2014/main" id="{BDBBFE68-0E90-1C78-B368-1469923D9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7505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P3</a:t>
            </a:r>
          </a:p>
        </p:txBody>
      </p:sp>
      <p:sp>
        <p:nvSpPr>
          <p:cNvPr id="135186" name="Oval 18">
            <a:extLst>
              <a:ext uri="{FF2B5EF4-FFF2-40B4-BE49-F238E27FC236}">
                <a16:creationId xmlns:a16="http://schemas.microsoft.com/office/drawing/2014/main" id="{D0857D6F-4EC5-4508-37D7-AD32714A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3933825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7" name="Oval 19">
            <a:extLst>
              <a:ext uri="{FF2B5EF4-FFF2-40B4-BE49-F238E27FC236}">
                <a16:creationId xmlns:a16="http://schemas.microsoft.com/office/drawing/2014/main" id="{F479A7C2-E717-F1D2-4D01-30C37204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294188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8" name="Line 20">
            <a:extLst>
              <a:ext uri="{FF2B5EF4-FFF2-40B4-BE49-F238E27FC236}">
                <a16:creationId xmlns:a16="http://schemas.microsoft.com/office/drawing/2014/main" id="{7018F171-3EEE-7C50-526F-F7FC19D1A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5230813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89" name="Line 21">
            <a:extLst>
              <a:ext uri="{FF2B5EF4-FFF2-40B4-BE49-F238E27FC236}">
                <a16:creationId xmlns:a16="http://schemas.microsoft.com/office/drawing/2014/main" id="{6454D6CB-4D30-B1C9-12AF-1BE62ADEF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508635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0" name="Oval 22">
            <a:extLst>
              <a:ext uri="{FF2B5EF4-FFF2-40B4-BE49-F238E27FC236}">
                <a16:creationId xmlns:a16="http://schemas.microsoft.com/office/drawing/2014/main" id="{F811C50E-E95D-067D-2042-6BC4442C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527367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91" name="Oval 23">
            <a:extLst>
              <a:ext uri="{FF2B5EF4-FFF2-40B4-BE49-F238E27FC236}">
                <a16:creationId xmlns:a16="http://schemas.microsoft.com/office/drawing/2014/main" id="{B1EA226F-A7D4-F9EA-435E-2F46E2EDE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428148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0" name="Text Box 27">
            <a:extLst>
              <a:ext uri="{FF2B5EF4-FFF2-40B4-BE49-F238E27FC236}">
                <a16:creationId xmlns:a16="http://schemas.microsoft.com/office/drawing/2014/main" id="{B8F3998B-F692-437D-DCD3-AC8A3634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42131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P5</a:t>
            </a:r>
          </a:p>
        </p:txBody>
      </p:sp>
      <p:sp>
        <p:nvSpPr>
          <p:cNvPr id="135196" name="Oval 28">
            <a:extLst>
              <a:ext uri="{FF2B5EF4-FFF2-40B4-BE49-F238E27FC236}">
                <a16:creationId xmlns:a16="http://schemas.microsoft.com/office/drawing/2014/main" id="{6785D627-167F-528A-E9B2-F73E036D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23081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062" name="Picture 38" descr="50">
            <a:extLst>
              <a:ext uri="{FF2B5EF4-FFF2-40B4-BE49-F238E27FC236}">
                <a16:creationId xmlns:a16="http://schemas.microsoft.com/office/drawing/2014/main" id="{AB39A84F-7252-3B77-53BA-4BD90CE1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10294" r="4840" b="24017"/>
          <a:stretch>
            <a:fillRect/>
          </a:stretch>
        </p:blipFill>
        <p:spPr bwMode="auto">
          <a:xfrm>
            <a:off x="5508625" y="4076700"/>
            <a:ext cx="3635375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6" grpId="0" animBg="1"/>
      <p:bldP spid="135187" grpId="0" animBg="1"/>
      <p:bldP spid="135190" grpId="0" animBg="1"/>
      <p:bldP spid="135191" grpId="0" animBg="1"/>
      <p:bldP spid="1351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>
            <a:extLst>
              <a:ext uri="{FF2B5EF4-FFF2-40B4-BE49-F238E27FC236}">
                <a16:creationId xmlns:a16="http://schemas.microsoft.com/office/drawing/2014/main" id="{B3CC27CC-80B1-18EF-C0F6-E324D14B1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59BA06-CF27-40DC-82E1-4B83DF3C400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45059" name="页脚占位符 5">
            <a:extLst>
              <a:ext uri="{FF2B5EF4-FFF2-40B4-BE49-F238E27FC236}">
                <a16:creationId xmlns:a16="http://schemas.microsoft.com/office/drawing/2014/main" id="{72F2DADF-BA3D-493C-0271-9E0C9D765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AD78ADE-D77B-99CD-F506-B557BCD24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14/19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20C8D575-316B-F156-1568-0E296D05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53841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C2DE7B8B-04E9-BAA2-09DC-E5BDBAFC2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981200"/>
            <a:ext cx="4751388" cy="1592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特殊外形设计</a:t>
            </a:r>
          </a:p>
          <a:p>
            <a:pPr lvl="1" eaLnBrk="1" hangingPunct="1">
              <a:defRPr/>
            </a:pPr>
            <a:r>
              <a:rPr lang="zh-CN" altLang="en-US" sz="2400"/>
              <a:t>如何构造通过控制多边形某一顶点的</a:t>
            </a:r>
            <a:r>
              <a:rPr lang="en-US" altLang="zh-CN" sz="2400"/>
              <a:t>B</a:t>
            </a:r>
            <a:r>
              <a:rPr lang="zh-CN" altLang="en-US" sz="2400"/>
              <a:t>样条曲线？</a:t>
            </a:r>
          </a:p>
        </p:txBody>
      </p:sp>
      <p:sp>
        <p:nvSpPr>
          <p:cNvPr id="133151" name="Rectangle 31">
            <a:extLst>
              <a:ext uri="{FF2B5EF4-FFF2-40B4-BE49-F238E27FC236}">
                <a16:creationId xmlns:a16="http://schemas.microsoft.com/office/drawing/2014/main" id="{A562A1F8-9ADE-501F-E3DA-05B1B432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3709988"/>
            <a:ext cx="4645025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提示：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>
                <a:solidFill>
                  <a:schemeClr val="tx1"/>
                </a:solidFill>
              </a:rPr>
              <a:t>将控制多边形的首尾两条边各延长</a:t>
            </a:r>
            <a:r>
              <a:rPr lang="en-US" altLang="zh-CN" sz="2400">
                <a:solidFill>
                  <a:schemeClr val="tx1"/>
                </a:solidFill>
              </a:rPr>
              <a:t>1/6</a:t>
            </a:r>
            <a:r>
              <a:rPr lang="zh-CN" altLang="en-US" sz="2400">
                <a:solidFill>
                  <a:schemeClr val="tx1"/>
                </a:solidFill>
              </a:rPr>
              <a:t>，将新的顶点置为二重顶点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>
                <a:solidFill>
                  <a:schemeClr val="tx1"/>
                </a:solidFill>
              </a:rPr>
              <a:t>将控制多边形的首尾两条边各延长</a:t>
            </a:r>
            <a:r>
              <a:rPr lang="en-US" altLang="zh-CN" sz="2400">
                <a:solidFill>
                  <a:schemeClr val="tx1"/>
                </a:solidFill>
              </a:rPr>
              <a:t>1/2</a:t>
            </a:r>
            <a:r>
              <a:rPr lang="zh-CN" altLang="en-US" sz="2400">
                <a:solidFill>
                  <a:schemeClr val="tx1"/>
                </a:solidFill>
              </a:rPr>
              <a:t>，利用三点共线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45064" name="Picture 33" descr="B样条曲线1">
            <a:extLst>
              <a:ext uri="{FF2B5EF4-FFF2-40B4-BE49-F238E27FC236}">
                <a16:creationId xmlns:a16="http://schemas.microsoft.com/office/drawing/2014/main" id="{6FEDEFD3-D3EB-06B0-1E12-91B55637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393825"/>
            <a:ext cx="391477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32" descr="B样条曲线2">
            <a:extLst>
              <a:ext uri="{FF2B5EF4-FFF2-40B4-BE49-F238E27FC236}">
                <a16:creationId xmlns:a16="http://schemas.microsoft.com/office/drawing/2014/main" id="{D574937F-E6B4-1107-8EE4-5CB9F4D00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108450"/>
            <a:ext cx="3903663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>
            <a:extLst>
              <a:ext uri="{FF2B5EF4-FFF2-40B4-BE49-F238E27FC236}">
                <a16:creationId xmlns:a16="http://schemas.microsoft.com/office/drawing/2014/main" id="{4C733CC2-4F0F-9A59-47C8-9B0932648E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33469C-8986-45BE-B4E7-20321E2DAE8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AA84709-F74B-2CF1-59E8-FA56FB88A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Bezier</a:t>
            </a:r>
            <a:r>
              <a:rPr lang="zh-CN" altLang="en-US">
                <a:solidFill>
                  <a:schemeClr val="tx1"/>
                </a:solidFill>
              </a:rPr>
              <a:t>曲线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4DB831B-C523-E6D1-1E20-BC4D72191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CN" sz="2800" b="1"/>
              <a:t>1962</a:t>
            </a:r>
            <a:r>
              <a:rPr lang="zh-CN" altLang="en-US" sz="2800" b="1"/>
              <a:t>年，法国雷诺汽车公司，</a:t>
            </a:r>
            <a:r>
              <a:rPr lang="en-US" altLang="zh-CN" sz="2800" b="1"/>
              <a:t>P.E.Bezier</a:t>
            </a:r>
            <a:r>
              <a:rPr lang="zh-CN" altLang="en-US" sz="2800" b="1"/>
              <a:t>工程师</a:t>
            </a:r>
          </a:p>
          <a:p>
            <a:pPr eaLnBrk="1" hangingPunct="1"/>
            <a:r>
              <a:rPr lang="zh-CN" altLang="en-US" sz="2800" b="1"/>
              <a:t>以“逼近”为基础</a:t>
            </a:r>
          </a:p>
          <a:p>
            <a:pPr eaLnBrk="1" hangingPunct="1"/>
            <a:r>
              <a:rPr lang="en-US" altLang="zh-CN" sz="2800" b="1"/>
              <a:t>UNISURF</a:t>
            </a:r>
          </a:p>
          <a:p>
            <a:pPr eaLnBrk="1" hangingPunct="1"/>
            <a:r>
              <a:rPr lang="en-US" altLang="zh-CN" sz="2800" b="1"/>
              <a:t>1972</a:t>
            </a:r>
            <a:r>
              <a:rPr lang="zh-CN" altLang="en-US" sz="2800" b="1"/>
              <a:t>年雷诺汽车公司正式使用</a:t>
            </a:r>
          </a:p>
          <a:p>
            <a:pPr eaLnBrk="1" hangingPunct="1"/>
            <a:r>
              <a:rPr lang="zh-CN" altLang="en-US" sz="2800" b="1"/>
              <a:t>稍早于</a:t>
            </a:r>
            <a:r>
              <a:rPr lang="en-US" altLang="zh-CN" sz="2800" b="1"/>
              <a:t>Bezier</a:t>
            </a:r>
            <a:r>
              <a:rPr lang="zh-CN" altLang="en-US" sz="2800" b="1"/>
              <a:t>，法国雪铁龙汽车公司，</a:t>
            </a:r>
            <a:r>
              <a:rPr lang="en-US" altLang="zh-CN" sz="2800" b="1"/>
              <a:t>de Casteljau</a:t>
            </a:r>
          </a:p>
          <a:p>
            <a:pPr eaLnBrk="1" hangingPunct="1"/>
            <a:r>
              <a:rPr lang="en-US" altLang="zh-CN" sz="2800" b="1"/>
              <a:t>Flash</a:t>
            </a:r>
            <a:r>
              <a:rPr lang="zh-CN" altLang="en-US" sz="2800" b="1"/>
              <a:t>的绘图工具</a:t>
            </a:r>
          </a:p>
          <a:p>
            <a:pPr eaLnBrk="1" hangingPunct="1"/>
            <a:r>
              <a:rPr lang="zh-CN" altLang="en-US" sz="2800" b="1"/>
              <a:t>北大方正，字型的轮廓线</a:t>
            </a:r>
          </a:p>
          <a:p>
            <a:pPr eaLnBrk="1" hangingPunct="1"/>
            <a:endParaRPr lang="en-US" altLang="zh-CN" sz="2800" b="1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>
            <a:extLst>
              <a:ext uri="{FF2B5EF4-FFF2-40B4-BE49-F238E27FC236}">
                <a16:creationId xmlns:a16="http://schemas.microsoft.com/office/drawing/2014/main" id="{88003DE1-0215-AB39-C2A8-F6DEFAC52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8BA90E-EBFE-44A5-A26A-1B1FF23B8D9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46083" name="页脚占位符 5">
            <a:extLst>
              <a:ext uri="{FF2B5EF4-FFF2-40B4-BE49-F238E27FC236}">
                <a16:creationId xmlns:a16="http://schemas.microsoft.com/office/drawing/2014/main" id="{7FA9BA3B-CD9A-A452-EB0F-8D3C414187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pic>
        <p:nvPicPr>
          <p:cNvPr id="46084" name="Picture 8" descr="B样条曲线3">
            <a:extLst>
              <a:ext uri="{FF2B5EF4-FFF2-40B4-BE49-F238E27FC236}">
                <a16:creationId xmlns:a16="http://schemas.microsoft.com/office/drawing/2014/main" id="{251E7920-9EFE-4B7A-5F18-5097612E5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5062538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>
            <a:extLst>
              <a:ext uri="{FF2B5EF4-FFF2-40B4-BE49-F238E27FC236}">
                <a16:creationId xmlns:a16="http://schemas.microsoft.com/office/drawing/2014/main" id="{0DC3396E-8870-F350-E324-F2D2A82D5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14/19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0C39B9EF-4815-E0DF-EF0B-70187C12C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53841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7" name="Picture 6" descr="B样条曲线1">
            <a:extLst>
              <a:ext uri="{FF2B5EF4-FFF2-40B4-BE49-F238E27FC236}">
                <a16:creationId xmlns:a16="http://schemas.microsoft.com/office/drawing/2014/main" id="{E16B9198-B1A4-1884-314D-D6F0EF14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393825"/>
            <a:ext cx="391477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7" descr="B样条曲线2">
            <a:extLst>
              <a:ext uri="{FF2B5EF4-FFF2-40B4-BE49-F238E27FC236}">
                <a16:creationId xmlns:a16="http://schemas.microsoft.com/office/drawing/2014/main" id="{530EE5AC-0224-7941-B644-912826D7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108450"/>
            <a:ext cx="3903663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6">
            <a:extLst>
              <a:ext uri="{FF2B5EF4-FFF2-40B4-BE49-F238E27FC236}">
                <a16:creationId xmlns:a16="http://schemas.microsoft.com/office/drawing/2014/main" id="{4A9EF965-4BBC-743B-E909-D14B97242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38C25-AA88-43BC-936F-8351C5BD9B4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04BD832-E0FB-7E54-3872-CB5DD673D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15/19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E31CC070-E99D-9B1A-C0D8-7F1F8F5A3D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5425" y="1009650"/>
            <a:ext cx="8278813" cy="144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在数据拟合中的应用</a:t>
            </a:r>
          </a:p>
          <a:p>
            <a:pPr lvl="1" eaLnBrk="1" hangingPunct="1">
              <a:defRPr/>
            </a:pPr>
            <a:r>
              <a:rPr lang="zh-CN" altLang="en-US" sz="2400" dirty="0"/>
              <a:t>给定一组离散的型值点列，如何构造一条通过该组型值点的</a:t>
            </a:r>
            <a:r>
              <a:rPr lang="en-US" altLang="zh-CN" sz="2400" dirty="0"/>
              <a:t>B</a:t>
            </a:r>
            <a:r>
              <a:rPr lang="zh-CN" altLang="en-US" sz="2400" dirty="0"/>
              <a:t>样条曲线？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714AEF42-F674-C17E-DDC7-649839F0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53841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110" name="组合 15">
            <a:extLst>
              <a:ext uri="{FF2B5EF4-FFF2-40B4-BE49-F238E27FC236}">
                <a16:creationId xmlns:a16="http://schemas.microsoft.com/office/drawing/2014/main" id="{5B299614-43AB-5B2E-3FCD-04D4CE2E3E8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610100"/>
            <a:ext cx="5810250" cy="1519238"/>
            <a:chOff x="359611" y="4450981"/>
            <a:chExt cx="5811001" cy="1519238"/>
          </a:xfrm>
        </p:grpSpPr>
        <p:graphicFrame>
          <p:nvGraphicFramePr>
            <p:cNvPr id="47136" name="Object 11">
              <a:extLst>
                <a:ext uri="{FF2B5EF4-FFF2-40B4-BE49-F238E27FC236}">
                  <a16:creationId xmlns:a16="http://schemas.microsoft.com/office/drawing/2014/main" id="{BBDE2019-E279-D1C7-A2B4-939C611A7A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4722" y="5054292"/>
            <a:ext cx="473840" cy="354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93359" imgH="266469" progId="Equation.DSMT4">
                    <p:embed/>
                  </p:oleObj>
                </mc:Choice>
                <mc:Fallback>
                  <p:oleObj name="Equation" r:id="rId3" imgW="393359" imgH="26646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722" y="5054292"/>
                          <a:ext cx="473840" cy="35408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4C5A5561-3CFE-2D2C-7E56-21B4E6D1E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11" y="4450981"/>
              <a:ext cx="5811001" cy="151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  <a:defRPr/>
              </a:pPr>
              <a:r>
                <a:rPr lang="zh-CN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反算拟合问题</a:t>
              </a:r>
            </a:p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已知型值点列        </a:t>
              </a:r>
              <a:r>
                <a:rPr lang="en-US" altLang="zh-CN" sz="2400" dirty="0">
                  <a:solidFill>
                    <a:schemeClr val="tx1"/>
                  </a:solidFill>
                </a:rPr>
                <a:t>, </a:t>
              </a:r>
              <a:r>
                <a:rPr lang="zh-CN" altLang="en-US" sz="2400" dirty="0">
                  <a:solidFill>
                    <a:schemeClr val="tx1"/>
                  </a:solidFill>
                </a:rPr>
                <a:t>计算控制顶点</a:t>
              </a:r>
            </a:p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  <a:defRPr/>
              </a:pPr>
              <a:endParaRPr lang="en-US" altLang="zh-CN" sz="8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7138" name="Object 13">
              <a:extLst>
                <a:ext uri="{FF2B5EF4-FFF2-40B4-BE49-F238E27FC236}">
                  <a16:creationId xmlns:a16="http://schemas.microsoft.com/office/drawing/2014/main" id="{568383A6-171E-3334-E7DA-E2CEE4C248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9519" y="5054292"/>
            <a:ext cx="246948" cy="33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77569" imgH="253670" progId="Equation.3">
                    <p:embed/>
                  </p:oleObj>
                </mc:Choice>
                <mc:Fallback>
                  <p:oleObj name="公式" r:id="rId5" imgW="177569" imgH="25367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9519" y="5054292"/>
                          <a:ext cx="246948" cy="3322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2E38E8E8-54FE-6295-B886-D1467EABD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2479675"/>
            <a:ext cx="6192837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原问题：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给定控制顶点     ，计算曲线上的点</a:t>
            </a:r>
          </a:p>
        </p:txBody>
      </p:sp>
      <p:graphicFrame>
        <p:nvGraphicFramePr>
          <p:cNvPr id="47112" name="Object 9">
            <a:extLst>
              <a:ext uri="{FF2B5EF4-FFF2-40B4-BE49-F238E27FC236}">
                <a16:creationId xmlns:a16="http://schemas.microsoft.com/office/drawing/2014/main" id="{C6456C2C-AB1A-236B-053F-D706D9336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070225"/>
          <a:ext cx="2778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7569" imgH="253670" progId="Equation.3">
                  <p:embed/>
                </p:oleObj>
              </mc:Choice>
              <mc:Fallback>
                <p:oleObj name="公式" r:id="rId7" imgW="177569" imgH="25367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70225"/>
                        <a:ext cx="277812" cy="396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15">
            <a:extLst>
              <a:ext uri="{FF2B5EF4-FFF2-40B4-BE49-F238E27FC236}">
                <a16:creationId xmlns:a16="http://schemas.microsoft.com/office/drawing/2014/main" id="{F1BD25AE-CDBD-41B8-DBD7-486FCE66BA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3113088"/>
          <a:ext cx="3937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93359" imgH="266469" progId="Equation.3">
                  <p:embed/>
                </p:oleObj>
              </mc:Choice>
              <mc:Fallback>
                <p:oleObj name="公式" r:id="rId8" imgW="393359" imgH="2664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113088"/>
                        <a:ext cx="39370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2" name="Freeform 28">
            <a:extLst>
              <a:ext uri="{FF2B5EF4-FFF2-40B4-BE49-F238E27FC236}">
                <a16:creationId xmlns:a16="http://schemas.microsoft.com/office/drawing/2014/main" id="{65631E6A-FCA8-DCC4-CFD3-B9BDDA74B6B0}"/>
              </a:ext>
            </a:extLst>
          </p:cNvPr>
          <p:cNvSpPr>
            <a:spLocks/>
          </p:cNvSpPr>
          <p:nvPr/>
        </p:nvSpPr>
        <p:spPr bwMode="auto">
          <a:xfrm rot="3228023">
            <a:off x="7123113" y="4254500"/>
            <a:ext cx="536575" cy="733425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96" y="816"/>
              </a:cxn>
              <a:cxn ang="0">
                <a:pos x="480" y="240"/>
              </a:cxn>
              <a:cxn ang="0">
                <a:pos x="1440" y="0"/>
              </a:cxn>
            </a:cxnLst>
            <a:rect l="0" t="0" r="r" b="b"/>
            <a:pathLst>
              <a:path w="1440" h="1680">
                <a:moveTo>
                  <a:pt x="0" y="1680"/>
                </a:moveTo>
                <a:cubicBezTo>
                  <a:pt x="8" y="1368"/>
                  <a:pt x="16" y="1056"/>
                  <a:pt x="96" y="816"/>
                </a:cubicBezTo>
                <a:cubicBezTo>
                  <a:pt x="176" y="576"/>
                  <a:pt x="256" y="376"/>
                  <a:pt x="480" y="240"/>
                </a:cubicBezTo>
                <a:cubicBezTo>
                  <a:pt x="704" y="104"/>
                  <a:pt x="1072" y="52"/>
                  <a:pt x="14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47">
            <a:extLst>
              <a:ext uri="{FF2B5EF4-FFF2-40B4-BE49-F238E27FC236}">
                <a16:creationId xmlns:a16="http://schemas.microsoft.com/office/drawing/2014/main" id="{71259A4B-6AC9-010F-8A24-BEB0F6B99FC5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221163"/>
            <a:ext cx="2217738" cy="792162"/>
            <a:chOff x="4014" y="2659"/>
            <a:chExt cx="1397" cy="499"/>
          </a:xfrm>
        </p:grpSpPr>
        <p:sp>
          <p:nvSpPr>
            <p:cNvPr id="149530" name="Line 26">
              <a:extLst>
                <a:ext uri="{FF2B5EF4-FFF2-40B4-BE49-F238E27FC236}">
                  <a16:creationId xmlns:a16="http://schemas.microsoft.com/office/drawing/2014/main" id="{D65B5C49-6C6D-F7DD-4FF6-7F8C8D389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22" y="2659"/>
              <a:ext cx="589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31" name="Line 27">
              <a:extLst>
                <a:ext uri="{FF2B5EF4-FFF2-40B4-BE49-F238E27FC236}">
                  <a16:creationId xmlns:a16="http://schemas.microsoft.com/office/drawing/2014/main" id="{CCE68458-222F-1F93-3273-CD6F22295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750"/>
              <a:ext cx="318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40" name="Line 36">
              <a:extLst>
                <a:ext uri="{FF2B5EF4-FFF2-40B4-BE49-F238E27FC236}">
                  <a16:creationId xmlns:a16="http://schemas.microsoft.com/office/drawing/2014/main" id="{F328FF3F-3E02-D6ED-D9DF-69CCEB31F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659"/>
              <a:ext cx="453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9541" name="Oval 37">
            <a:extLst>
              <a:ext uri="{FF2B5EF4-FFF2-40B4-BE49-F238E27FC236}">
                <a16:creationId xmlns:a16="http://schemas.microsoft.com/office/drawing/2014/main" id="{AD4CAC9A-B4BC-5908-C4DC-A1D5AAC8F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306888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44" name="Freeform 40">
            <a:extLst>
              <a:ext uri="{FF2B5EF4-FFF2-40B4-BE49-F238E27FC236}">
                <a16:creationId xmlns:a16="http://schemas.microsoft.com/office/drawing/2014/main" id="{4D8B4320-C942-37F7-65C7-A5557D6CEB5C}"/>
              </a:ext>
            </a:extLst>
          </p:cNvPr>
          <p:cNvSpPr>
            <a:spLocks/>
          </p:cNvSpPr>
          <p:nvPr/>
        </p:nvSpPr>
        <p:spPr bwMode="auto">
          <a:xfrm rot="3228023">
            <a:off x="7196138" y="5476875"/>
            <a:ext cx="536575" cy="733425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96" y="816"/>
              </a:cxn>
              <a:cxn ang="0">
                <a:pos x="480" y="240"/>
              </a:cxn>
              <a:cxn ang="0">
                <a:pos x="1440" y="0"/>
              </a:cxn>
            </a:cxnLst>
            <a:rect l="0" t="0" r="r" b="b"/>
            <a:pathLst>
              <a:path w="1440" h="1680">
                <a:moveTo>
                  <a:pt x="0" y="1680"/>
                </a:moveTo>
                <a:cubicBezTo>
                  <a:pt x="8" y="1368"/>
                  <a:pt x="16" y="1056"/>
                  <a:pt x="96" y="816"/>
                </a:cubicBezTo>
                <a:cubicBezTo>
                  <a:pt x="176" y="576"/>
                  <a:pt x="256" y="376"/>
                  <a:pt x="480" y="240"/>
                </a:cubicBezTo>
                <a:cubicBezTo>
                  <a:pt x="704" y="104"/>
                  <a:pt x="1072" y="52"/>
                  <a:pt x="14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D7529938-161B-C9E4-BAA8-A654DDD8CEE8}"/>
              </a:ext>
            </a:extLst>
          </p:cNvPr>
          <p:cNvGrpSpPr>
            <a:grpSpLocks/>
          </p:cNvGrpSpPr>
          <p:nvPr/>
        </p:nvGrpSpPr>
        <p:grpSpPr bwMode="auto">
          <a:xfrm>
            <a:off x="6445250" y="5443538"/>
            <a:ext cx="2230438" cy="792162"/>
            <a:chOff x="4060" y="3429"/>
            <a:chExt cx="1405" cy="499"/>
          </a:xfrm>
        </p:grpSpPr>
        <p:sp>
          <p:nvSpPr>
            <p:cNvPr id="149542" name="Line 38">
              <a:extLst>
                <a:ext uri="{FF2B5EF4-FFF2-40B4-BE49-F238E27FC236}">
                  <a16:creationId xmlns:a16="http://schemas.microsoft.com/office/drawing/2014/main" id="{34776260-8CF7-CE4C-C8D5-865FB4816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6" y="3430"/>
              <a:ext cx="589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43" name="Line 39">
              <a:extLst>
                <a:ext uri="{FF2B5EF4-FFF2-40B4-BE49-F238E27FC236}">
                  <a16:creationId xmlns:a16="http://schemas.microsoft.com/office/drawing/2014/main" id="{D386C19D-B2FF-4855-6734-33D31CC34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0" y="3520"/>
              <a:ext cx="318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548" name="Line 44">
              <a:extLst>
                <a:ext uri="{FF2B5EF4-FFF2-40B4-BE49-F238E27FC236}">
                  <a16:creationId xmlns:a16="http://schemas.microsoft.com/office/drawing/2014/main" id="{906434ED-BC6A-9A30-46CF-CAA4BCF3C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3429"/>
              <a:ext cx="453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9549" name="Oval 45">
            <a:extLst>
              <a:ext uri="{FF2B5EF4-FFF2-40B4-BE49-F238E27FC236}">
                <a16:creationId xmlns:a16="http://schemas.microsoft.com/office/drawing/2014/main" id="{CC114005-9C99-C96E-FF1B-898F7022D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5292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34" name="Oval 30">
            <a:extLst>
              <a:ext uri="{FF2B5EF4-FFF2-40B4-BE49-F238E27FC236}">
                <a16:creationId xmlns:a16="http://schemas.microsoft.com/office/drawing/2014/main" id="{2603AC36-6583-FA4A-E669-277273D7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414972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46" name="Oval 42">
            <a:extLst>
              <a:ext uri="{FF2B5EF4-FFF2-40B4-BE49-F238E27FC236}">
                <a16:creationId xmlns:a16="http://schemas.microsoft.com/office/drawing/2014/main" id="{6C288CB5-AC61-3B73-9A2A-9B1F2B04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5372100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54" name="Freeform 50">
            <a:extLst>
              <a:ext uri="{FF2B5EF4-FFF2-40B4-BE49-F238E27FC236}">
                <a16:creationId xmlns:a16="http://schemas.microsoft.com/office/drawing/2014/main" id="{CE754899-2F04-D49B-CD41-8D75092EDC1C}"/>
              </a:ext>
            </a:extLst>
          </p:cNvPr>
          <p:cNvSpPr>
            <a:spLocks/>
          </p:cNvSpPr>
          <p:nvPr/>
        </p:nvSpPr>
        <p:spPr bwMode="auto">
          <a:xfrm rot="3228023">
            <a:off x="7191375" y="5476875"/>
            <a:ext cx="536575" cy="733425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96" y="816"/>
              </a:cxn>
              <a:cxn ang="0">
                <a:pos x="480" y="240"/>
              </a:cxn>
              <a:cxn ang="0">
                <a:pos x="1440" y="0"/>
              </a:cxn>
            </a:cxnLst>
            <a:rect l="0" t="0" r="r" b="b"/>
            <a:pathLst>
              <a:path w="1440" h="1680">
                <a:moveTo>
                  <a:pt x="0" y="1680"/>
                </a:moveTo>
                <a:cubicBezTo>
                  <a:pt x="8" y="1368"/>
                  <a:pt x="16" y="1056"/>
                  <a:pt x="96" y="816"/>
                </a:cubicBezTo>
                <a:cubicBezTo>
                  <a:pt x="176" y="576"/>
                  <a:pt x="256" y="376"/>
                  <a:pt x="480" y="240"/>
                </a:cubicBezTo>
                <a:cubicBezTo>
                  <a:pt x="704" y="104"/>
                  <a:pt x="1072" y="52"/>
                  <a:pt x="1440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38" name="Oval 34">
            <a:extLst>
              <a:ext uri="{FF2B5EF4-FFF2-40B4-BE49-F238E27FC236}">
                <a16:creationId xmlns:a16="http://schemas.microsoft.com/office/drawing/2014/main" id="{9835A067-AA2D-E4AB-8383-B2AC020B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791200"/>
            <a:ext cx="144462" cy="144463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50" name="Oval 46">
            <a:extLst>
              <a:ext uri="{FF2B5EF4-FFF2-40B4-BE49-F238E27FC236}">
                <a16:creationId xmlns:a16="http://schemas.microsoft.com/office/drawing/2014/main" id="{F886D6D4-3C08-DFB9-55C3-35C172B36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734050"/>
            <a:ext cx="144462" cy="144463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45" name="Oval 41">
            <a:extLst>
              <a:ext uri="{FF2B5EF4-FFF2-40B4-BE49-F238E27FC236}">
                <a16:creationId xmlns:a16="http://schemas.microsoft.com/office/drawing/2014/main" id="{0C832909-9969-5664-7609-0DF4BB30F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61642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47" name="Oval 43">
            <a:extLst>
              <a:ext uri="{FF2B5EF4-FFF2-40B4-BE49-F238E27FC236}">
                <a16:creationId xmlns:a16="http://schemas.microsoft.com/office/drawing/2014/main" id="{6E6E24A7-9346-E3A0-8B76-B27884D6A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388" y="6048375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33" name="Oval 29">
            <a:extLst>
              <a:ext uri="{FF2B5EF4-FFF2-40B4-BE49-F238E27FC236}">
                <a16:creationId xmlns:a16="http://schemas.microsoft.com/office/drawing/2014/main" id="{D5A8EB80-5801-88A3-4FC4-8D431E8E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941888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36" name="Oval 32">
            <a:extLst>
              <a:ext uri="{FF2B5EF4-FFF2-40B4-BE49-F238E27FC236}">
                <a16:creationId xmlns:a16="http://schemas.microsoft.com/office/drawing/2014/main" id="{EBA7394E-7920-B5A5-D7CC-CCAE1435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363" y="4826000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129" name="Object 52">
            <a:extLst>
              <a:ext uri="{FF2B5EF4-FFF2-40B4-BE49-F238E27FC236}">
                <a16:creationId xmlns:a16="http://schemas.microsoft.com/office/drawing/2014/main" id="{23A31C02-3D95-2AC2-526B-CB8451CF8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3592513"/>
          <a:ext cx="3476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955800" imgH="482600" progId="Equation.3">
                  <p:embed/>
                </p:oleObj>
              </mc:Choice>
              <mc:Fallback>
                <p:oleObj name="公式" r:id="rId9" imgW="1955800" imgH="482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592513"/>
                        <a:ext cx="3476625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1" grpId="0" animBg="1"/>
      <p:bldP spid="149549" grpId="0" animBg="1"/>
      <p:bldP spid="149534" grpId="0" animBg="1"/>
      <p:bldP spid="149546" grpId="0" animBg="1"/>
      <p:bldP spid="149538" grpId="0" animBg="1"/>
      <p:bldP spid="149550" grpId="0" animBg="1"/>
      <p:bldP spid="149545" grpId="0" animBg="1"/>
      <p:bldP spid="149547" grpId="0" animBg="1"/>
      <p:bldP spid="149533" grpId="0" animBg="1"/>
      <p:bldP spid="1495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6">
            <a:extLst>
              <a:ext uri="{FF2B5EF4-FFF2-40B4-BE49-F238E27FC236}">
                <a16:creationId xmlns:a16="http://schemas.microsoft.com/office/drawing/2014/main" id="{32C3740E-2E5B-523F-DC0E-3F289DCDE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176AA-5954-4382-9D6C-CFD9C4989DD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B3CE8F9-EE75-E4C0-A0A0-BA1721053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16/19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F5471D6E-B508-50BA-2FC2-2D9A56AFB4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1981200"/>
            <a:ext cx="8893175" cy="800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目标：构造三次</a:t>
            </a:r>
            <a:r>
              <a:rPr lang="en-US" altLang="zh-CN" sz="2400"/>
              <a:t>B</a:t>
            </a:r>
            <a:r>
              <a:rPr lang="zh-CN" altLang="en-US" sz="2400"/>
              <a:t>样条曲线通过型值点</a:t>
            </a:r>
            <a:r>
              <a:rPr lang="en-US" altLang="zh-CN" sz="2400"/>
              <a:t>Q</a:t>
            </a:r>
            <a:r>
              <a:rPr lang="en-US" altLang="zh-CN" sz="2400" baseline="-25000"/>
              <a:t>k</a:t>
            </a:r>
            <a:r>
              <a:rPr lang="zh-CN" altLang="en-US" sz="2400"/>
              <a:t>，</a:t>
            </a:r>
            <a:r>
              <a:rPr lang="en-US" altLang="zh-CN" sz="2400"/>
              <a:t>k=1,2,…,n-1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反求控制顶点</a:t>
            </a:r>
            <a:r>
              <a:rPr lang="en-US" altLang="zh-CN" sz="2400"/>
              <a:t>P</a:t>
            </a:r>
            <a:r>
              <a:rPr lang="en-US" altLang="zh-CN" sz="2400" baseline="-25000"/>
              <a:t>k</a:t>
            </a:r>
            <a:r>
              <a:rPr lang="zh-CN" altLang="en-US" sz="2400"/>
              <a:t>， </a:t>
            </a:r>
            <a:r>
              <a:rPr lang="en-US" altLang="zh-CN" sz="2400"/>
              <a:t>k=0,1,2,…,n-1,n</a:t>
            </a:r>
          </a:p>
        </p:txBody>
      </p:sp>
      <p:graphicFrame>
        <p:nvGraphicFramePr>
          <p:cNvPr id="160798" name="Object 30">
            <a:extLst>
              <a:ext uri="{FF2B5EF4-FFF2-40B4-BE49-F238E27FC236}">
                <a16:creationId xmlns:a16="http://schemas.microsoft.com/office/drawing/2014/main" id="{D90E07A7-776E-E648-537B-87857A47B08F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55650" y="4692650"/>
          <a:ext cx="16557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4900" imgH="457200" progId="Equation.3">
                  <p:embed/>
                </p:oleObj>
              </mc:Choice>
              <mc:Fallback>
                <p:oleObj name="公式" r:id="rId2" imgW="11049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92650"/>
                        <a:ext cx="1655763" cy="684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9" name="Group 25">
            <a:extLst>
              <a:ext uri="{FF2B5EF4-FFF2-40B4-BE49-F238E27FC236}">
                <a16:creationId xmlns:a16="http://schemas.microsoft.com/office/drawing/2014/main" id="{75165FC7-46D1-0C0D-3DC7-CC7893BDAD6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852738"/>
            <a:ext cx="2333625" cy="936625"/>
            <a:chOff x="431" y="1797"/>
            <a:chExt cx="1470" cy="590"/>
          </a:xfrm>
        </p:grpSpPr>
        <p:sp>
          <p:nvSpPr>
            <p:cNvPr id="160781" name="Freeform 13">
              <a:extLst>
                <a:ext uri="{FF2B5EF4-FFF2-40B4-BE49-F238E27FC236}">
                  <a16:creationId xmlns:a16="http://schemas.microsoft.com/office/drawing/2014/main" id="{174526AF-68C5-77E1-C8C2-4C3433EB723E}"/>
                </a:ext>
              </a:extLst>
            </p:cNvPr>
            <p:cNvSpPr>
              <a:spLocks/>
            </p:cNvSpPr>
            <p:nvPr/>
          </p:nvSpPr>
          <p:spPr bwMode="auto">
            <a:xfrm rot="3228023">
              <a:off x="950" y="1863"/>
              <a:ext cx="338" cy="462"/>
            </a:xfrm>
            <a:custGeom>
              <a:avLst/>
              <a:gdLst/>
              <a:ahLst/>
              <a:cxnLst>
                <a:cxn ang="0">
                  <a:pos x="0" y="1680"/>
                </a:cxn>
                <a:cxn ang="0">
                  <a:pos x="96" y="816"/>
                </a:cxn>
                <a:cxn ang="0">
                  <a:pos x="480" y="240"/>
                </a:cxn>
                <a:cxn ang="0">
                  <a:pos x="1440" y="0"/>
                </a:cxn>
              </a:cxnLst>
              <a:rect l="0" t="0" r="r" b="b"/>
              <a:pathLst>
                <a:path w="1440" h="1680">
                  <a:moveTo>
                    <a:pt x="0" y="1680"/>
                  </a:moveTo>
                  <a:cubicBezTo>
                    <a:pt x="8" y="1368"/>
                    <a:pt x="16" y="1056"/>
                    <a:pt x="96" y="816"/>
                  </a:cubicBezTo>
                  <a:cubicBezTo>
                    <a:pt x="176" y="576"/>
                    <a:pt x="256" y="376"/>
                    <a:pt x="480" y="240"/>
                  </a:cubicBezTo>
                  <a:cubicBezTo>
                    <a:pt x="704" y="104"/>
                    <a:pt x="1072" y="52"/>
                    <a:pt x="144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9169" name="Group 14">
              <a:extLst>
                <a:ext uri="{FF2B5EF4-FFF2-40B4-BE49-F238E27FC236}">
                  <a16:creationId xmlns:a16="http://schemas.microsoft.com/office/drawing/2014/main" id="{CD9F57C2-5106-A941-A43C-F635C6D1F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" y="1842"/>
              <a:ext cx="1405" cy="499"/>
              <a:chOff x="4060" y="3429"/>
              <a:chExt cx="1405" cy="499"/>
            </a:xfrm>
          </p:grpSpPr>
          <p:sp>
            <p:nvSpPr>
              <p:cNvPr id="160783" name="Line 15">
                <a:extLst>
                  <a:ext uri="{FF2B5EF4-FFF2-40B4-BE49-F238E27FC236}">
                    <a16:creationId xmlns:a16="http://schemas.microsoft.com/office/drawing/2014/main" id="{98672684-8E5A-C6F1-80D6-1490F418D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6" y="3430"/>
                <a:ext cx="589" cy="4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0784" name="Line 16">
                <a:extLst>
                  <a:ext uri="{FF2B5EF4-FFF2-40B4-BE49-F238E27FC236}">
                    <a16:creationId xmlns:a16="http://schemas.microsoft.com/office/drawing/2014/main" id="{F4AAE723-FC9C-CE8F-56D7-725790427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0" y="3520"/>
                <a:ext cx="318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0785" name="Line 17">
                <a:extLst>
                  <a:ext uri="{FF2B5EF4-FFF2-40B4-BE49-F238E27FC236}">
                    <a16:creationId xmlns:a16="http://schemas.microsoft.com/office/drawing/2014/main" id="{536065F3-B99A-7E99-D005-A6ED60702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8" y="3429"/>
                <a:ext cx="453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0786" name="Oval 18">
              <a:extLst>
                <a:ext uri="{FF2B5EF4-FFF2-40B4-BE49-F238E27FC236}">
                  <a16:creationId xmlns:a16="http://schemas.microsoft.com/office/drawing/2014/main" id="{F0B7E675-DE7F-6DFA-893E-3F60F974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96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787" name="Oval 19">
              <a:extLst>
                <a:ext uri="{FF2B5EF4-FFF2-40B4-BE49-F238E27FC236}">
                  <a16:creationId xmlns:a16="http://schemas.microsoft.com/office/drawing/2014/main" id="{DF46F3D3-DDE4-F530-DF60-5B4B7818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797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788" name="Freeform 20">
              <a:extLst>
                <a:ext uri="{FF2B5EF4-FFF2-40B4-BE49-F238E27FC236}">
                  <a16:creationId xmlns:a16="http://schemas.microsoft.com/office/drawing/2014/main" id="{9A45D9B9-AC11-DBF0-631F-1EF66A7C8FFD}"/>
                </a:ext>
              </a:extLst>
            </p:cNvPr>
            <p:cNvSpPr>
              <a:spLocks/>
            </p:cNvSpPr>
            <p:nvPr/>
          </p:nvSpPr>
          <p:spPr bwMode="auto">
            <a:xfrm rot="3228023">
              <a:off x="947" y="1863"/>
              <a:ext cx="338" cy="462"/>
            </a:xfrm>
            <a:custGeom>
              <a:avLst/>
              <a:gdLst/>
              <a:ahLst/>
              <a:cxnLst>
                <a:cxn ang="0">
                  <a:pos x="0" y="1680"/>
                </a:cxn>
                <a:cxn ang="0">
                  <a:pos x="96" y="816"/>
                </a:cxn>
                <a:cxn ang="0">
                  <a:pos x="480" y="240"/>
                </a:cxn>
                <a:cxn ang="0">
                  <a:pos x="1440" y="0"/>
                </a:cxn>
              </a:cxnLst>
              <a:rect l="0" t="0" r="r" b="b"/>
              <a:pathLst>
                <a:path w="1440" h="1680">
                  <a:moveTo>
                    <a:pt x="0" y="1680"/>
                  </a:moveTo>
                  <a:cubicBezTo>
                    <a:pt x="8" y="1368"/>
                    <a:pt x="16" y="1056"/>
                    <a:pt x="96" y="816"/>
                  </a:cubicBezTo>
                  <a:cubicBezTo>
                    <a:pt x="176" y="576"/>
                    <a:pt x="256" y="376"/>
                    <a:pt x="480" y="240"/>
                  </a:cubicBezTo>
                  <a:cubicBezTo>
                    <a:pt x="704" y="104"/>
                    <a:pt x="1072" y="52"/>
                    <a:pt x="1440" y="0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789" name="Oval 21">
              <a:extLst>
                <a:ext uri="{FF2B5EF4-FFF2-40B4-BE49-F238E27FC236}">
                  <a16:creationId xmlns:a16="http://schemas.microsoft.com/office/drawing/2014/main" id="{10FD8570-A97A-A3A8-9E6E-68BF72229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061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790" name="Oval 22">
              <a:extLst>
                <a:ext uri="{FF2B5EF4-FFF2-40B4-BE49-F238E27FC236}">
                  <a16:creationId xmlns:a16="http://schemas.microsoft.com/office/drawing/2014/main" id="{21659ED7-FD69-DD16-82BC-16E7A545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025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791" name="Oval 23">
              <a:extLst>
                <a:ext uri="{FF2B5EF4-FFF2-40B4-BE49-F238E27FC236}">
                  <a16:creationId xmlns:a16="http://schemas.microsoft.com/office/drawing/2014/main" id="{370446C9-D2CE-E88C-0E3F-B69FD8C83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296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792" name="Oval 24">
              <a:extLst>
                <a:ext uri="{FF2B5EF4-FFF2-40B4-BE49-F238E27FC236}">
                  <a16:creationId xmlns:a16="http://schemas.microsoft.com/office/drawing/2014/main" id="{F459B8B8-163D-EF7C-9949-2B016D78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223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0794" name="Rectangle 26">
            <a:extLst>
              <a:ext uri="{FF2B5EF4-FFF2-40B4-BE49-F238E27FC236}">
                <a16:creationId xmlns:a16="http://schemas.microsoft.com/office/drawing/2014/main" id="{227C55B7-60FC-C52E-914B-81F5669E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781300"/>
            <a:ext cx="518477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根据三次</a:t>
            </a:r>
            <a:r>
              <a:rPr lang="en-US" altLang="zh-CN" sz="2800"/>
              <a:t>B</a:t>
            </a:r>
            <a:r>
              <a:rPr lang="zh-CN" altLang="en-US" sz="2800"/>
              <a:t>样条曲线端点性质</a:t>
            </a:r>
          </a:p>
        </p:txBody>
      </p:sp>
      <p:graphicFrame>
        <p:nvGraphicFramePr>
          <p:cNvPr id="160795" name="Object 27">
            <a:extLst>
              <a:ext uri="{FF2B5EF4-FFF2-40B4-BE49-F238E27FC236}">
                <a16:creationId xmlns:a16="http://schemas.microsoft.com/office/drawing/2014/main" id="{46866025-B433-5D5E-519C-51B19B9CF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5" y="3370263"/>
          <a:ext cx="24685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46200" imgH="228600" progId="Equation.3">
                  <p:embed/>
                </p:oleObj>
              </mc:Choice>
              <mc:Fallback>
                <p:oleObj name="公式" r:id="rId4" imgW="1346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3370263"/>
                        <a:ext cx="2468563" cy="420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7" name="Rectangle 29">
            <a:extLst>
              <a:ext uri="{FF2B5EF4-FFF2-40B4-BE49-F238E27FC236}">
                <a16:creationId xmlns:a16="http://schemas.microsoft.com/office/drawing/2014/main" id="{2820FD17-084D-EC1D-579B-E6AD4A3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05263"/>
            <a:ext cx="51847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补充两个边界条件</a:t>
            </a:r>
          </a:p>
        </p:txBody>
      </p:sp>
      <p:graphicFrame>
        <p:nvGraphicFramePr>
          <p:cNvPr id="160800" name="Object 32">
            <a:extLst>
              <a:ext uri="{FF2B5EF4-FFF2-40B4-BE49-F238E27FC236}">
                <a16:creationId xmlns:a16="http://schemas.microsoft.com/office/drawing/2014/main" id="{89D3F7DF-F51D-ABA3-70B7-2FAFE06D1C7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708400" y="4697413"/>
          <a:ext cx="36004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52700" imgH="1397000" progId="Equation.3">
                  <p:embed/>
                </p:oleObj>
              </mc:Choice>
              <mc:Fallback>
                <p:oleObj name="公式" r:id="rId6" imgW="2552700" imgH="1397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697413"/>
                        <a:ext cx="3600450" cy="1971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02" name="AutoShape 34">
            <a:extLst>
              <a:ext uri="{FF2B5EF4-FFF2-40B4-BE49-F238E27FC236}">
                <a16:creationId xmlns:a16="http://schemas.microsoft.com/office/drawing/2014/main" id="{7DC6FE98-0BA7-01ED-F24C-A0227102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13325"/>
            <a:ext cx="863600" cy="287338"/>
          </a:xfrm>
          <a:prstGeom prst="rightArrow">
            <a:avLst>
              <a:gd name="adj1" fmla="val 50000"/>
              <a:gd name="adj2" fmla="val 75138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803" name="AutoShape 35">
            <a:extLst>
              <a:ext uri="{FF2B5EF4-FFF2-40B4-BE49-F238E27FC236}">
                <a16:creationId xmlns:a16="http://schemas.microsoft.com/office/drawing/2014/main" id="{B840056A-0B91-E277-D039-0B3B5431CD88}"/>
              </a:ext>
            </a:extLst>
          </p:cNvPr>
          <p:cNvSpPr>
            <a:spLocks noChangeArrowheads="1"/>
          </p:cNvSpPr>
          <p:nvPr/>
        </p:nvSpPr>
        <p:spPr bwMode="auto">
          <a:xfrm rot="3704518">
            <a:off x="4644232" y="4148931"/>
            <a:ext cx="863600" cy="287337"/>
          </a:xfrm>
          <a:prstGeom prst="rightArrow">
            <a:avLst>
              <a:gd name="adj1" fmla="val 50000"/>
              <a:gd name="adj2" fmla="val 75138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804" name="Text Box 36">
            <a:extLst>
              <a:ext uri="{FF2B5EF4-FFF2-40B4-BE49-F238E27FC236}">
                <a16:creationId xmlns:a16="http://schemas.microsoft.com/office/drawing/2014/main" id="{B2E163AF-FDBA-6341-E801-2A197E69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199063"/>
            <a:ext cx="1296987" cy="830262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追赶法求解</a:t>
            </a:r>
          </a:p>
        </p:txBody>
      </p:sp>
      <p:graphicFrame>
        <p:nvGraphicFramePr>
          <p:cNvPr id="160806" name="Object 38">
            <a:extLst>
              <a:ext uri="{FF2B5EF4-FFF2-40B4-BE49-F238E27FC236}">
                <a16:creationId xmlns:a16="http://schemas.microsoft.com/office/drawing/2014/main" id="{1E73E208-664C-D000-7A67-CB27D4E15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9300" y="620713"/>
          <a:ext cx="204470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4000" imgH="914400" progId="Equation.3">
                  <p:embed/>
                </p:oleObj>
              </mc:Choice>
              <mc:Fallback>
                <p:oleObj name="公式" r:id="rId8" imgW="1524000" imgH="914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620713"/>
                        <a:ext cx="2044700" cy="1227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160794" grpId="0" build="p"/>
      <p:bldP spid="160797" grpId="0" build="p"/>
      <p:bldP spid="160802" grpId="0" animBg="1"/>
      <p:bldP spid="160803" grpId="0" animBg="1"/>
      <p:bldP spid="1608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>
            <a:extLst>
              <a:ext uri="{FF2B5EF4-FFF2-40B4-BE49-F238E27FC236}">
                <a16:creationId xmlns:a16="http://schemas.microsoft.com/office/drawing/2014/main" id="{98192F93-472B-2913-8C85-A215BD467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F6475E-80F9-4444-B894-E34D3F8BF2D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05E0ADC-B921-23C9-D245-5A836B3E6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17/19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4C8E56D1-A6B2-069F-1504-F2267897B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893175" cy="3824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几种常见的边界条件：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808080"/>
                  </a:outerShdw>
                </a:effectLst>
              </a:rPr>
              <a:t>首末两端加上导数条件</a:t>
            </a:r>
          </a:p>
          <a:p>
            <a:pPr lvl="2" eaLnBrk="1" hangingPunct="1">
              <a:defRPr/>
            </a:pPr>
            <a:r>
              <a:rPr lang="zh-CN" altLang="en-US" b="1"/>
              <a:t>首末端导数难以给出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808080"/>
                  </a:outerShdw>
                </a:effectLst>
              </a:rPr>
              <a:t>在控制多边形首末两条边的延长线上分别外延一点</a:t>
            </a:r>
          </a:p>
          <a:p>
            <a:pPr lvl="2" eaLnBrk="1" hangingPunct="1">
              <a:defRPr/>
            </a:pPr>
            <a:r>
              <a:rPr lang="zh-CN" altLang="en-US" b="1"/>
              <a:t>三点共线导致端点曲率为</a:t>
            </a:r>
            <a:r>
              <a:rPr lang="en-US" altLang="zh-CN" b="1"/>
              <a:t>0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808080"/>
                  </a:outerShdw>
                </a:effectLst>
              </a:rPr>
              <a:t>设</a:t>
            </a:r>
            <a:r>
              <a:rPr lang="en-US" altLang="zh-CN" b="1">
                <a:effectLst>
                  <a:outerShdw blurRad="38100" dist="38100" dir="2700000" algn="tl">
                    <a:srgbClr val="808080"/>
                  </a:outerShdw>
                </a:effectLst>
              </a:rPr>
              <a:t>P</a:t>
            </a:r>
            <a:r>
              <a:rPr lang="en-US" altLang="zh-CN" b="1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808080"/>
                  </a:outerShdw>
                </a:effectLst>
              </a:rPr>
              <a:t>=P</a:t>
            </a:r>
            <a:r>
              <a:rPr lang="en-US" altLang="zh-CN" b="1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808080"/>
                  </a:outerShdw>
                </a:effectLst>
              </a:rPr>
              <a:t>,P</a:t>
            </a:r>
            <a:r>
              <a:rPr lang="en-US" altLang="zh-CN" b="1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n</a:t>
            </a:r>
            <a:r>
              <a:rPr lang="en-US" altLang="zh-CN" b="1">
                <a:effectLst>
                  <a:outerShdw blurRad="38100" dist="38100" dir="2700000" algn="tl">
                    <a:srgbClr val="808080"/>
                  </a:outerShdw>
                </a:effectLst>
              </a:rPr>
              <a:t>=P</a:t>
            </a:r>
            <a:r>
              <a:rPr lang="en-US" altLang="zh-CN" b="1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n-1</a:t>
            </a:r>
            <a:r>
              <a:rPr lang="zh-CN" altLang="en-US" b="1">
                <a:effectLst>
                  <a:outerShdw blurRad="38100" dist="38100" dir="2700000" algn="tl">
                    <a:srgbClr val="808080"/>
                  </a:outerShdw>
                </a:effectLst>
              </a:rPr>
              <a:t>，重顶点</a:t>
            </a:r>
          </a:p>
          <a:p>
            <a:pPr lvl="2" eaLnBrk="1" hangingPunct="1">
              <a:defRPr/>
            </a:pPr>
            <a:r>
              <a:rPr lang="zh-CN" altLang="en-US" b="1"/>
              <a:t>是方法</a:t>
            </a:r>
            <a:r>
              <a:rPr lang="en-US" altLang="zh-CN" b="1"/>
              <a:t>2</a:t>
            </a:r>
            <a:r>
              <a:rPr lang="zh-CN" altLang="en-US" b="1"/>
              <a:t>中外延距离为</a:t>
            </a:r>
            <a:r>
              <a:rPr lang="en-US" altLang="zh-CN" b="1"/>
              <a:t>0</a:t>
            </a:r>
            <a:r>
              <a:rPr lang="zh-CN" altLang="en-US" b="1"/>
              <a:t>的特例</a:t>
            </a:r>
            <a:endParaRPr lang="zh-CN" altLang="en-US" b="1" baseline="-25000"/>
          </a:p>
          <a:p>
            <a:pPr lvl="1" eaLnBrk="1" hangingPunct="1"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>
            <a:extLst>
              <a:ext uri="{FF2B5EF4-FFF2-40B4-BE49-F238E27FC236}">
                <a16:creationId xmlns:a16="http://schemas.microsoft.com/office/drawing/2014/main" id="{B71B4203-43BB-C7A4-3C76-0388936D30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538495-DEE4-4F14-A2B0-FBE43A0FECF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A88F997-04EC-25D6-BAC9-A8944F537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18/19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C7EA464-6C99-4678-3067-4110EDEB4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24863" cy="2887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SuXiaohong, LiDong, ZhangTianwen, A new method to build boundary conditions for nonuniform B-splines interpolation. Journal of Harbin Institute of Technology</a:t>
            </a:r>
            <a:r>
              <a:rPr lang="zh-CN" altLang="en-US" sz="2400"/>
              <a:t>（</a:t>
            </a:r>
            <a:r>
              <a:rPr lang="en-US" altLang="zh-CN" sz="2400"/>
              <a:t>In English</a:t>
            </a:r>
            <a:r>
              <a:rPr lang="zh-CN" altLang="en-US" sz="2400"/>
              <a:t>）</a:t>
            </a:r>
            <a:r>
              <a:rPr lang="en-US" altLang="zh-CN" sz="2400"/>
              <a:t>. 2000,7(4):59-62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苏晓红，李东，王宇颖．基于曲率参数的</a:t>
            </a:r>
            <a:r>
              <a:rPr lang="en-US" altLang="zh-CN" sz="2400"/>
              <a:t>NURBS</a:t>
            </a:r>
            <a:r>
              <a:rPr lang="zh-CN" altLang="en-US" sz="2400"/>
              <a:t>曲线插值．哈尔滨工业大学学报，</a:t>
            </a:r>
            <a:r>
              <a:rPr lang="en-US" altLang="zh-CN" sz="2400"/>
              <a:t>2001,1,33(1):108-111 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542AC853-C8D5-106E-9839-50F99AAE38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D5B51-B673-4A7B-9AF9-F7282EC25B9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52227" name="页脚占位符 5">
            <a:extLst>
              <a:ext uri="{FF2B5EF4-FFF2-40B4-BE49-F238E27FC236}">
                <a16:creationId xmlns:a16="http://schemas.microsoft.com/office/drawing/2014/main" id="{CF56AC98-8756-CB22-C312-2A27092DEC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AB9F518F-48E9-EF20-4472-896274124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19/19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C936467-E804-748C-6231-F2D91248E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1925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优点：</a:t>
            </a:r>
          </a:p>
          <a:p>
            <a:pPr lvl="1" eaLnBrk="1" hangingPunct="1">
              <a:defRPr/>
            </a:pPr>
            <a:r>
              <a:rPr lang="zh-CN" altLang="en-US" sz="2400"/>
              <a:t>与控制多边形的外形更接近</a:t>
            </a:r>
          </a:p>
          <a:p>
            <a:pPr lvl="1" eaLnBrk="1" hangingPunct="1">
              <a:defRPr/>
            </a:pPr>
            <a:r>
              <a:rPr lang="zh-CN" altLang="en-US" sz="2400"/>
              <a:t>局部修改能力</a:t>
            </a:r>
          </a:p>
          <a:p>
            <a:pPr lvl="1" eaLnBrk="1" hangingPunct="1">
              <a:defRPr/>
            </a:pPr>
            <a:r>
              <a:rPr lang="zh-CN" altLang="en-US" sz="2400"/>
              <a:t>任意形状，包括尖点、直线的曲线</a:t>
            </a:r>
          </a:p>
          <a:p>
            <a:pPr lvl="1" eaLnBrk="1" hangingPunct="1">
              <a:defRPr/>
            </a:pPr>
            <a:r>
              <a:rPr lang="zh-CN" altLang="en-US" sz="2400"/>
              <a:t>易于拼接</a:t>
            </a:r>
          </a:p>
          <a:p>
            <a:pPr lvl="1" eaLnBrk="1" hangingPunct="1">
              <a:defRPr/>
            </a:pPr>
            <a:r>
              <a:rPr lang="zh-CN" altLang="en-US" sz="2400"/>
              <a:t>阶次低，与型值点数目无关，计算简便</a:t>
            </a:r>
          </a:p>
          <a:p>
            <a:pPr eaLnBrk="1" hangingPunct="1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缺点：</a:t>
            </a:r>
          </a:p>
          <a:p>
            <a:pPr lvl="1" eaLnBrk="1" hangingPunct="1">
              <a:defRPr/>
            </a:pPr>
            <a:r>
              <a:rPr lang="zh-CN" altLang="en-US" sz="2400"/>
              <a:t>不能精确表示圆</a:t>
            </a:r>
          </a:p>
        </p:txBody>
      </p:sp>
      <p:grpSp>
        <p:nvGrpSpPr>
          <p:cNvPr id="52230" name="Group 6">
            <a:extLst>
              <a:ext uri="{FF2B5EF4-FFF2-40B4-BE49-F238E27FC236}">
                <a16:creationId xmlns:a16="http://schemas.microsoft.com/office/drawing/2014/main" id="{EF903473-6E65-BF2E-0532-D43F5DFD17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92500" y="4437063"/>
            <a:ext cx="5688013" cy="2420937"/>
            <a:chOff x="2041" y="9945"/>
            <a:chExt cx="7020" cy="2754"/>
          </a:xfrm>
        </p:grpSpPr>
        <p:sp>
          <p:nvSpPr>
            <p:cNvPr id="129031" name="AutoShape 7">
              <a:extLst>
                <a:ext uri="{FF2B5EF4-FFF2-40B4-BE49-F238E27FC236}">
                  <a16:creationId xmlns:a16="http://schemas.microsoft.com/office/drawing/2014/main" id="{D3556BEE-10FB-55B1-B482-8ED78A9C88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1" y="9945"/>
              <a:ext cx="7020" cy="27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32" name="Text Box 8">
              <a:extLst>
                <a:ext uri="{FF2B5EF4-FFF2-40B4-BE49-F238E27FC236}">
                  <a16:creationId xmlns:a16="http://schemas.microsoft.com/office/drawing/2014/main" id="{FC8C3050-180C-F3E0-1DBB-2BD95F8D5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11823"/>
              <a:ext cx="2700" cy="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1" hangingPunct="1">
                <a:defRPr/>
              </a:pPr>
              <a:r>
                <a:rPr lang="en-US" altLang="zh-CN" sz="1600">
                  <a:solidFill>
                    <a:schemeClr val="tx1"/>
                  </a:solidFill>
                </a:rPr>
                <a:t>(a)  </a:t>
              </a:r>
              <a:r>
                <a:rPr lang="zh-CN" altLang="en-US" sz="1600">
                  <a:solidFill>
                    <a:schemeClr val="tx1"/>
                  </a:solidFill>
                </a:rPr>
                <a:t>控制点</a:t>
              </a:r>
              <a:r>
                <a:rPr lang="en-US" altLang="zh-CN" sz="1600" i="1">
                  <a:solidFill>
                    <a:schemeClr val="tx1"/>
                  </a:solidFill>
                </a:rPr>
                <a:t>P</a:t>
              </a:r>
              <a:r>
                <a:rPr lang="zh-CN" altLang="en-US" sz="1600">
                  <a:solidFill>
                    <a:schemeClr val="tx1"/>
                  </a:solidFill>
                </a:rPr>
                <a:t>改变前的曲线形状   </a:t>
              </a:r>
              <a:endParaRPr lang="zh-CN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9033" name="Text Box 9">
              <a:extLst>
                <a:ext uri="{FF2B5EF4-FFF2-40B4-BE49-F238E27FC236}">
                  <a16:creationId xmlns:a16="http://schemas.microsoft.com/office/drawing/2014/main" id="{7BEE0AE4-2A25-3A00-8383-25BBC438B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" y="11823"/>
              <a:ext cx="3239" cy="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1" hangingPunct="1">
                <a:defRPr/>
              </a:pPr>
              <a:r>
                <a:rPr lang="en-US" altLang="zh-CN" sz="1600">
                  <a:solidFill>
                    <a:schemeClr val="tx1"/>
                  </a:solidFill>
                </a:rPr>
                <a:t>(b) </a:t>
              </a:r>
              <a:r>
                <a:rPr lang="zh-CN" altLang="en-US" sz="1600">
                  <a:solidFill>
                    <a:schemeClr val="tx1"/>
                  </a:solidFill>
                </a:rPr>
                <a:t>控制点</a:t>
              </a:r>
              <a:r>
                <a:rPr lang="en-US" altLang="zh-CN" sz="1600" i="1">
                  <a:solidFill>
                    <a:schemeClr val="tx1"/>
                  </a:solidFill>
                </a:rPr>
                <a:t>P</a:t>
              </a:r>
              <a:r>
                <a:rPr lang="zh-CN" altLang="en-US" sz="1600">
                  <a:solidFill>
                    <a:schemeClr val="tx1"/>
                  </a:solidFill>
                </a:rPr>
                <a:t>改变到</a:t>
              </a:r>
              <a:r>
                <a:rPr lang="en-US" altLang="zh-CN" sz="1600" i="1">
                  <a:solidFill>
                    <a:schemeClr val="tx1"/>
                  </a:solidFill>
                </a:rPr>
                <a:t>P </a:t>
              </a:r>
              <a:r>
                <a:rPr lang="en-US" altLang="zh-CN" sz="1600">
                  <a:solidFill>
                    <a:schemeClr val="tx1"/>
                  </a:solidFill>
                </a:rPr>
                <a:t>'</a:t>
              </a:r>
              <a:r>
                <a:rPr lang="zh-CN" altLang="en-US" sz="1600">
                  <a:solidFill>
                    <a:schemeClr val="tx1"/>
                  </a:solidFill>
                </a:rPr>
                <a:t>位置后的曲线形状</a:t>
              </a:r>
              <a:endParaRPr lang="zh-CN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52234" name="Group 10">
              <a:extLst>
                <a:ext uri="{FF2B5EF4-FFF2-40B4-BE49-F238E27FC236}">
                  <a16:creationId xmlns:a16="http://schemas.microsoft.com/office/drawing/2014/main" id="{4C28A587-EF0C-FB3F-F9C3-255C52880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1" y="9951"/>
              <a:ext cx="2880" cy="1560"/>
              <a:chOff x="2041" y="9951"/>
              <a:chExt cx="2880" cy="1560"/>
            </a:xfrm>
          </p:grpSpPr>
          <p:grpSp>
            <p:nvGrpSpPr>
              <p:cNvPr id="52250" name="Group 11">
                <a:extLst>
                  <a:ext uri="{FF2B5EF4-FFF2-40B4-BE49-F238E27FC236}">
                    <a16:creationId xmlns:a16="http://schemas.microsoft.com/office/drawing/2014/main" id="{C1A2AC6B-37C2-B622-B047-6C98A959C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1" y="9951"/>
                <a:ext cx="2880" cy="1560"/>
                <a:chOff x="2041" y="9951"/>
                <a:chExt cx="2880" cy="1560"/>
              </a:xfrm>
            </p:grpSpPr>
            <p:sp>
              <p:nvSpPr>
                <p:cNvPr id="129036" name="Line 12">
                  <a:extLst>
                    <a:ext uri="{FF2B5EF4-FFF2-40B4-BE49-F238E27FC236}">
                      <a16:creationId xmlns:a16="http://schemas.microsoft.com/office/drawing/2014/main" id="{74048995-6843-09EC-99AE-95AB663A4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3" y="10557"/>
                  <a:ext cx="382" cy="5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37" name="Line 13">
                  <a:extLst>
                    <a:ext uri="{FF2B5EF4-FFF2-40B4-BE49-F238E27FC236}">
                      <a16:creationId xmlns:a16="http://schemas.microsoft.com/office/drawing/2014/main" id="{43ADD973-2A96-B411-6C51-B2E5E83F8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8" y="10557"/>
                  <a:ext cx="255" cy="3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38" name="Line 14">
                  <a:extLst>
                    <a:ext uri="{FF2B5EF4-FFF2-40B4-BE49-F238E27FC236}">
                      <a16:creationId xmlns:a16="http://schemas.microsoft.com/office/drawing/2014/main" id="{0AB8AFB1-125B-75CD-C7FF-C66D1E09B4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2" y="10904"/>
                  <a:ext cx="257" cy="1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39" name="Line 15">
                  <a:extLst>
                    <a:ext uri="{FF2B5EF4-FFF2-40B4-BE49-F238E27FC236}">
                      <a16:creationId xmlns:a16="http://schemas.microsoft.com/office/drawing/2014/main" id="{AEE983B9-FA90-0871-BD33-0D8CB7DF7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0" y="10037"/>
                  <a:ext cx="257" cy="14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0" name="Line 16">
                  <a:extLst>
                    <a:ext uri="{FF2B5EF4-FFF2-40B4-BE49-F238E27FC236}">
                      <a16:creationId xmlns:a16="http://schemas.microsoft.com/office/drawing/2014/main" id="{85628D9F-9F59-EBD7-2A6C-E4BE2A7A3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57" y="10817"/>
                  <a:ext cx="382" cy="6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1" name="Line 17">
                  <a:extLst>
                    <a:ext uri="{FF2B5EF4-FFF2-40B4-BE49-F238E27FC236}">
                      <a16:creationId xmlns:a16="http://schemas.microsoft.com/office/drawing/2014/main" id="{1E6C9717-864C-B727-3361-7F2FCA28F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9" y="10817"/>
                  <a:ext cx="382" cy="3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2" name="Freeform 18">
                  <a:extLst>
                    <a:ext uri="{FF2B5EF4-FFF2-40B4-BE49-F238E27FC236}">
                      <a16:creationId xmlns:a16="http://schemas.microsoft.com/office/drawing/2014/main" id="{5429CAA7-DC1F-56E7-6C6E-A79C42FE4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5" y="10702"/>
                  <a:ext cx="637" cy="376"/>
                </a:xfrm>
                <a:custGeom>
                  <a:avLst/>
                  <a:gdLst/>
                  <a:ahLst/>
                  <a:cxnLst>
                    <a:cxn ang="0">
                      <a:pos x="0" y="676"/>
                    </a:cxn>
                    <a:cxn ang="0">
                      <a:pos x="540" y="52"/>
                    </a:cxn>
                    <a:cxn ang="0">
                      <a:pos x="900" y="364"/>
                    </a:cxn>
                  </a:cxnLst>
                  <a:rect l="0" t="0" r="r" b="b"/>
                  <a:pathLst>
                    <a:path w="900" h="676">
                      <a:moveTo>
                        <a:pt x="0" y="676"/>
                      </a:moveTo>
                      <a:cubicBezTo>
                        <a:pt x="195" y="390"/>
                        <a:pt x="390" y="104"/>
                        <a:pt x="540" y="52"/>
                      </a:cubicBezTo>
                      <a:cubicBezTo>
                        <a:pt x="690" y="0"/>
                        <a:pt x="795" y="182"/>
                        <a:pt x="900" y="364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3" name="Freeform 19">
                  <a:extLst>
                    <a:ext uri="{FF2B5EF4-FFF2-40B4-BE49-F238E27FC236}">
                      <a16:creationId xmlns:a16="http://schemas.microsoft.com/office/drawing/2014/main" id="{93994B85-3C78-4753-1238-300AB6A29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2" y="10306"/>
                  <a:ext cx="778" cy="701"/>
                </a:xfrm>
                <a:custGeom>
                  <a:avLst/>
                  <a:gdLst/>
                  <a:ahLst/>
                  <a:cxnLst>
                    <a:cxn ang="0">
                      <a:pos x="0" y="1077"/>
                    </a:cxn>
                    <a:cxn ang="0">
                      <a:pos x="330" y="1245"/>
                    </a:cxn>
                    <a:cxn ang="0">
                      <a:pos x="600" y="960"/>
                    </a:cxn>
                    <a:cxn ang="0">
                      <a:pos x="1095" y="0"/>
                    </a:cxn>
                  </a:cxnLst>
                  <a:rect l="0" t="0" r="r" b="b"/>
                  <a:pathLst>
                    <a:path w="1095" h="1264">
                      <a:moveTo>
                        <a:pt x="0" y="1077"/>
                      </a:moveTo>
                      <a:cubicBezTo>
                        <a:pt x="55" y="1105"/>
                        <a:pt x="230" y="1264"/>
                        <a:pt x="330" y="1245"/>
                      </a:cubicBezTo>
                      <a:cubicBezTo>
                        <a:pt x="430" y="1226"/>
                        <a:pt x="472" y="1167"/>
                        <a:pt x="600" y="960"/>
                      </a:cubicBezTo>
                      <a:cubicBezTo>
                        <a:pt x="728" y="753"/>
                        <a:pt x="992" y="200"/>
                        <a:pt x="1095" y="0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4" name="Freeform 20">
                  <a:extLst>
                    <a:ext uri="{FF2B5EF4-FFF2-40B4-BE49-F238E27FC236}">
                      <a16:creationId xmlns:a16="http://schemas.microsoft.com/office/drawing/2014/main" id="{9DFC1D39-B1AF-D70E-C742-881831B9AE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0" y="9990"/>
                  <a:ext cx="1391" cy="1401"/>
                </a:xfrm>
                <a:custGeom>
                  <a:avLst/>
                  <a:gdLst/>
                  <a:ahLst/>
                  <a:cxnLst>
                    <a:cxn ang="0">
                      <a:pos x="0" y="568"/>
                    </a:cxn>
                    <a:cxn ang="0">
                      <a:pos x="165" y="298"/>
                    </a:cxn>
                    <a:cxn ang="0">
                      <a:pos x="495" y="328"/>
                    </a:cxn>
                    <a:cxn ang="0">
                      <a:pos x="885" y="2269"/>
                    </a:cxn>
                    <a:cxn ang="0">
                      <a:pos x="1305" y="1843"/>
                    </a:cxn>
                    <a:cxn ang="0">
                      <a:pos x="1455" y="1783"/>
                    </a:cxn>
                    <a:cxn ang="0">
                      <a:pos x="1635" y="1843"/>
                    </a:cxn>
                    <a:cxn ang="0">
                      <a:pos x="1965" y="2113"/>
                    </a:cxn>
                  </a:cxnLst>
                  <a:rect l="0" t="0" r="r" b="b"/>
                  <a:pathLst>
                    <a:path w="1965" h="2521">
                      <a:moveTo>
                        <a:pt x="0" y="568"/>
                      </a:moveTo>
                      <a:cubicBezTo>
                        <a:pt x="25" y="521"/>
                        <a:pt x="83" y="338"/>
                        <a:pt x="165" y="298"/>
                      </a:cubicBezTo>
                      <a:cubicBezTo>
                        <a:pt x="247" y="258"/>
                        <a:pt x="375" y="0"/>
                        <a:pt x="495" y="328"/>
                      </a:cubicBezTo>
                      <a:cubicBezTo>
                        <a:pt x="615" y="656"/>
                        <a:pt x="750" y="2017"/>
                        <a:pt x="885" y="2269"/>
                      </a:cubicBezTo>
                      <a:cubicBezTo>
                        <a:pt x="1020" y="2521"/>
                        <a:pt x="1210" y="1924"/>
                        <a:pt x="1305" y="1843"/>
                      </a:cubicBezTo>
                      <a:cubicBezTo>
                        <a:pt x="1400" y="1762"/>
                        <a:pt x="1400" y="1783"/>
                        <a:pt x="1455" y="1783"/>
                      </a:cubicBezTo>
                      <a:cubicBezTo>
                        <a:pt x="1510" y="1783"/>
                        <a:pt x="1550" y="1788"/>
                        <a:pt x="1635" y="1843"/>
                      </a:cubicBezTo>
                      <a:cubicBezTo>
                        <a:pt x="1720" y="1898"/>
                        <a:pt x="1896" y="2057"/>
                        <a:pt x="1965" y="2113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5" name="Line 21">
                  <a:extLst>
                    <a:ext uri="{FF2B5EF4-FFF2-40B4-BE49-F238E27FC236}">
                      <a16:creationId xmlns:a16="http://schemas.microsoft.com/office/drawing/2014/main" id="{720A3283-C13F-9962-B6DE-B50CC1B2F2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44" y="9949"/>
                  <a:ext cx="255" cy="1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6" name="Line 22">
                  <a:extLst>
                    <a:ext uri="{FF2B5EF4-FFF2-40B4-BE49-F238E27FC236}">
                      <a16:creationId xmlns:a16="http://schemas.microsoft.com/office/drawing/2014/main" id="{10932D1F-318B-E658-93BB-01F741F27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09" y="10124"/>
                  <a:ext cx="637" cy="9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7" name="Oval 23">
                  <a:extLst>
                    <a:ext uri="{FF2B5EF4-FFF2-40B4-BE49-F238E27FC236}">
                      <a16:creationId xmlns:a16="http://schemas.microsoft.com/office/drawing/2014/main" id="{E1439BCD-82A7-D830-3CD0-25EDD9912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3" y="10124"/>
                  <a:ext cx="102" cy="10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8" name="Oval 24">
                  <a:extLst>
                    <a:ext uri="{FF2B5EF4-FFF2-40B4-BE49-F238E27FC236}">
                      <a16:creationId xmlns:a16="http://schemas.microsoft.com/office/drawing/2014/main" id="{635444C5-FC0A-0140-EB8C-FD02C7A67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1" y="11077"/>
                  <a:ext cx="102" cy="10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9049" name="Text Box 25">
                <a:extLst>
                  <a:ext uri="{FF2B5EF4-FFF2-40B4-BE49-F238E27FC236}">
                    <a16:creationId xmlns:a16="http://schemas.microsoft.com/office/drawing/2014/main" id="{89D59C1B-702D-6F6D-7675-08E37B99B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2" y="10886"/>
                <a:ext cx="359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altLang="zh-CN" sz="1600" i="1">
                    <a:solidFill>
                      <a:schemeClr val="tx1"/>
                    </a:solidFill>
                  </a:rPr>
                  <a:t>P</a:t>
                </a:r>
                <a:endParaRPr lang="en-US" altLang="zh-CN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52235" name="Group 26">
              <a:extLst>
                <a:ext uri="{FF2B5EF4-FFF2-40B4-BE49-F238E27FC236}">
                  <a16:creationId xmlns:a16="http://schemas.microsoft.com/office/drawing/2014/main" id="{47089970-14F0-1AA7-A5D5-8D4CFA599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4" y="9945"/>
              <a:ext cx="2895" cy="1938"/>
              <a:chOff x="5664" y="9945"/>
              <a:chExt cx="2895" cy="1938"/>
            </a:xfrm>
          </p:grpSpPr>
          <p:sp>
            <p:nvSpPr>
              <p:cNvPr id="129051" name="Line 27">
                <a:extLst>
                  <a:ext uri="{FF2B5EF4-FFF2-40B4-BE49-F238E27FC236}">
                    <a16:creationId xmlns:a16="http://schemas.microsoft.com/office/drawing/2014/main" id="{F9D52981-1D66-83F9-AB63-B98A0D1DC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0" y="10557"/>
                <a:ext cx="384" cy="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oval" w="med" len="med"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52" name="Line 28">
                <a:extLst>
                  <a:ext uri="{FF2B5EF4-FFF2-40B4-BE49-F238E27FC236}">
                    <a16:creationId xmlns:a16="http://schemas.microsoft.com/office/drawing/2014/main" id="{2CAA51BC-C5C4-6538-A321-ED55C1931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>
                <a:off x="6091" y="10557"/>
                <a:ext cx="255" cy="3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oval" w="med" len="med"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53" name="Line 29">
                <a:extLst>
                  <a:ext uri="{FF2B5EF4-FFF2-40B4-BE49-F238E27FC236}">
                    <a16:creationId xmlns:a16="http://schemas.microsoft.com/office/drawing/2014/main" id="{BC19FE0A-4536-28E3-3068-368B25AB0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480000">
                <a:off x="6351" y="10861"/>
                <a:ext cx="145" cy="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oval" w="med" len="med"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54" name="Line 30">
                <a:extLst>
                  <a:ext uri="{FF2B5EF4-FFF2-40B4-BE49-F238E27FC236}">
                    <a16:creationId xmlns:a16="http://schemas.microsoft.com/office/drawing/2014/main" id="{EA600861-2778-64E6-4363-F2681C228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5" y="10037"/>
                <a:ext cx="255" cy="14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oval" w="med" len="med"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55" name="Line 31">
                <a:extLst>
                  <a:ext uri="{FF2B5EF4-FFF2-40B4-BE49-F238E27FC236}">
                    <a16:creationId xmlns:a16="http://schemas.microsoft.com/office/drawing/2014/main" id="{A2125B5B-49E9-7C04-1761-FB9997A4F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80" y="10817"/>
                <a:ext cx="382" cy="6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oval" w="med" len="med"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56" name="Line 32">
                <a:extLst>
                  <a:ext uri="{FF2B5EF4-FFF2-40B4-BE49-F238E27FC236}">
                    <a16:creationId xmlns:a16="http://schemas.microsoft.com/office/drawing/2014/main" id="{2178895E-6809-3E23-B0B2-720C0C306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2" y="10817"/>
                <a:ext cx="382" cy="3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oval" w="med" len="med"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57" name="Freeform 33">
                <a:extLst>
                  <a:ext uri="{FF2B5EF4-FFF2-40B4-BE49-F238E27FC236}">
                    <a16:creationId xmlns:a16="http://schemas.microsoft.com/office/drawing/2014/main" id="{929DD43B-D398-494A-D2FD-AA63DB780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8" y="10687"/>
                <a:ext cx="560" cy="376"/>
              </a:xfrm>
              <a:custGeom>
                <a:avLst/>
                <a:gdLst/>
                <a:ahLst/>
                <a:cxnLst>
                  <a:cxn ang="0">
                    <a:pos x="0" y="676"/>
                  </a:cxn>
                  <a:cxn ang="0">
                    <a:pos x="540" y="52"/>
                  </a:cxn>
                  <a:cxn ang="0">
                    <a:pos x="900" y="364"/>
                  </a:cxn>
                </a:cxnLst>
                <a:rect l="0" t="0" r="r" b="b"/>
                <a:pathLst>
                  <a:path w="900" h="676">
                    <a:moveTo>
                      <a:pt x="0" y="676"/>
                    </a:moveTo>
                    <a:cubicBezTo>
                      <a:pt x="195" y="390"/>
                      <a:pt x="390" y="104"/>
                      <a:pt x="540" y="52"/>
                    </a:cubicBezTo>
                    <a:cubicBezTo>
                      <a:pt x="690" y="0"/>
                      <a:pt x="795" y="182"/>
                      <a:pt x="900" y="36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58" name="Freeform 34">
                <a:extLst>
                  <a:ext uri="{FF2B5EF4-FFF2-40B4-BE49-F238E27FC236}">
                    <a16:creationId xmlns:a16="http://schemas.microsoft.com/office/drawing/2014/main" id="{4ED58073-CE15-1E39-ADF0-53281AE54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6" y="9945"/>
                <a:ext cx="1393" cy="1401"/>
              </a:xfrm>
              <a:custGeom>
                <a:avLst/>
                <a:gdLst/>
                <a:ahLst/>
                <a:cxnLst>
                  <a:cxn ang="0">
                    <a:pos x="0" y="568"/>
                  </a:cxn>
                  <a:cxn ang="0">
                    <a:pos x="165" y="298"/>
                  </a:cxn>
                  <a:cxn ang="0">
                    <a:pos x="495" y="328"/>
                  </a:cxn>
                  <a:cxn ang="0">
                    <a:pos x="885" y="2269"/>
                  </a:cxn>
                  <a:cxn ang="0">
                    <a:pos x="1305" y="1843"/>
                  </a:cxn>
                  <a:cxn ang="0">
                    <a:pos x="1455" y="1783"/>
                  </a:cxn>
                  <a:cxn ang="0">
                    <a:pos x="1635" y="1843"/>
                  </a:cxn>
                  <a:cxn ang="0">
                    <a:pos x="1965" y="2113"/>
                  </a:cxn>
                </a:cxnLst>
                <a:rect l="0" t="0" r="r" b="b"/>
                <a:pathLst>
                  <a:path w="1965" h="2521">
                    <a:moveTo>
                      <a:pt x="0" y="568"/>
                    </a:moveTo>
                    <a:cubicBezTo>
                      <a:pt x="25" y="521"/>
                      <a:pt x="83" y="338"/>
                      <a:pt x="165" y="298"/>
                    </a:cubicBezTo>
                    <a:cubicBezTo>
                      <a:pt x="247" y="258"/>
                      <a:pt x="375" y="0"/>
                      <a:pt x="495" y="328"/>
                    </a:cubicBezTo>
                    <a:cubicBezTo>
                      <a:pt x="615" y="656"/>
                      <a:pt x="750" y="2017"/>
                      <a:pt x="885" y="2269"/>
                    </a:cubicBezTo>
                    <a:cubicBezTo>
                      <a:pt x="1020" y="2521"/>
                      <a:pt x="1210" y="1924"/>
                      <a:pt x="1305" y="1843"/>
                    </a:cubicBezTo>
                    <a:cubicBezTo>
                      <a:pt x="1400" y="1762"/>
                      <a:pt x="1400" y="1783"/>
                      <a:pt x="1455" y="1783"/>
                    </a:cubicBezTo>
                    <a:cubicBezTo>
                      <a:pt x="1510" y="1783"/>
                      <a:pt x="1550" y="1788"/>
                      <a:pt x="1635" y="1843"/>
                    </a:cubicBezTo>
                    <a:cubicBezTo>
                      <a:pt x="1720" y="1898"/>
                      <a:pt x="1896" y="2057"/>
                      <a:pt x="1965" y="211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59" name="Line 35">
                <a:extLst>
                  <a:ext uri="{FF2B5EF4-FFF2-40B4-BE49-F238E27FC236}">
                    <a16:creationId xmlns:a16="http://schemas.microsoft.com/office/drawing/2014/main" id="{BBA93855-5813-4FF6-35CD-075896A51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00000" flipV="1">
                <a:off x="7237" y="9950"/>
                <a:ext cx="255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oval" w="med" len="med"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60" name="Line 36">
                <a:extLst>
                  <a:ext uri="{FF2B5EF4-FFF2-40B4-BE49-F238E27FC236}">
                    <a16:creationId xmlns:a16="http://schemas.microsoft.com/office/drawing/2014/main" id="{F0981A89-96BF-8478-69ED-53C8E8ACC4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1420000" flipH="1">
                <a:off x="6481" y="10165"/>
                <a:ext cx="752" cy="1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oval" w="med" len="med"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61" name="Oval 37">
                <a:extLst>
                  <a:ext uri="{FF2B5EF4-FFF2-40B4-BE49-F238E27FC236}">
                    <a16:creationId xmlns:a16="http://schemas.microsoft.com/office/drawing/2014/main" id="{720C5FD9-AA70-4640-4D3E-D36984602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9" y="10144"/>
                <a:ext cx="102" cy="10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62" name="Oval 38">
                <a:extLst>
                  <a:ext uri="{FF2B5EF4-FFF2-40B4-BE49-F238E27FC236}">
                    <a16:creationId xmlns:a16="http://schemas.microsoft.com/office/drawing/2014/main" id="{3F603A73-BB7F-47DD-2255-70F7E5F62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11077"/>
                <a:ext cx="102" cy="10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63" name="Freeform 39">
                <a:extLst>
                  <a:ext uri="{FF2B5EF4-FFF2-40B4-BE49-F238E27FC236}">
                    <a16:creationId xmlns:a16="http://schemas.microsoft.com/office/drawing/2014/main" id="{B39AFB83-A1C5-C8BB-C9B1-6429903E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7" y="10189"/>
                <a:ext cx="935" cy="1311"/>
              </a:xfrm>
              <a:custGeom>
                <a:avLst/>
                <a:gdLst/>
                <a:ahLst/>
                <a:cxnLst>
                  <a:cxn ang="0">
                    <a:pos x="0" y="1290"/>
                  </a:cxn>
                  <a:cxn ang="0">
                    <a:pos x="435" y="2145"/>
                  </a:cxn>
                  <a:cxn ang="0">
                    <a:pos x="1200" y="0"/>
                  </a:cxn>
                </a:cxnLst>
                <a:rect l="0" t="0" r="r" b="b"/>
                <a:pathLst>
                  <a:path w="1200" h="2360">
                    <a:moveTo>
                      <a:pt x="0" y="1290"/>
                    </a:moveTo>
                    <a:cubicBezTo>
                      <a:pt x="70" y="1430"/>
                      <a:pt x="235" y="2360"/>
                      <a:pt x="435" y="2145"/>
                    </a:cubicBezTo>
                    <a:cubicBezTo>
                      <a:pt x="635" y="1930"/>
                      <a:pt x="1041" y="447"/>
                      <a:pt x="120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64" name="Text Box 40">
                <a:extLst>
                  <a:ext uri="{FF2B5EF4-FFF2-40B4-BE49-F238E27FC236}">
                    <a16:creationId xmlns:a16="http://schemas.microsoft.com/office/drawing/2014/main" id="{399EB0DC-9AD3-8915-3376-B19F31F61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0" y="11415"/>
                <a:ext cx="601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altLang="zh-CN" sz="1600" i="1">
                    <a:solidFill>
                      <a:schemeClr val="tx1"/>
                    </a:solidFill>
                  </a:rPr>
                  <a:t>P 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'</a:t>
                </a:r>
                <a:endParaRPr lang="en-US" altLang="zh-CN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>
            <a:extLst>
              <a:ext uri="{FF2B5EF4-FFF2-40B4-BE49-F238E27FC236}">
                <a16:creationId xmlns:a16="http://schemas.microsoft.com/office/drawing/2014/main" id="{E25ABDB9-EC09-BF7A-D75B-459CDB9FC1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A0A098-A2DB-4524-8C9A-735C8F1386F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1188443-A3A2-7BF4-D060-D7809A162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9651856E-219B-C318-E83F-514DCC84A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3926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均匀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样条的缺点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没有保留</a:t>
            </a:r>
            <a:r>
              <a:rPr lang="en-US" altLang="zh-CN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Bezier</a:t>
            </a:r>
            <a:r>
              <a:rPr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曲线的端点几何性质</a:t>
            </a:r>
          </a:p>
          <a:p>
            <a:pPr lvl="2" eaLnBrk="1" hangingPunct="1">
              <a:defRPr/>
            </a:pPr>
            <a:r>
              <a:rPr lang="zh-CN" altLang="en-US" sz="2000"/>
              <a:t>首末端点不再是控制多边形的首末顶点</a:t>
            </a:r>
          </a:p>
          <a:p>
            <a:pPr lvl="2" eaLnBrk="1" hangingPunct="1">
              <a:defRPr/>
            </a:pPr>
            <a:r>
              <a:rPr lang="zh-CN" altLang="en-US" sz="2000"/>
              <a:t>高于二次的均匀</a:t>
            </a:r>
            <a:r>
              <a:rPr lang="en-US" altLang="zh-CN" sz="2000"/>
              <a:t>B</a:t>
            </a:r>
            <a:r>
              <a:rPr lang="zh-CN" altLang="en-US" sz="2000"/>
              <a:t>样条曲线在端点处不再与控制多边形相切</a:t>
            </a:r>
          </a:p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k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次准均匀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样条曲线</a:t>
            </a:r>
          </a:p>
          <a:p>
            <a:pPr lvl="1" eaLnBrk="1" hangingPunct="1">
              <a:defRPr/>
            </a:pPr>
            <a:r>
              <a:rPr kumimoji="0"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两端节点具有</a:t>
            </a:r>
            <a:r>
              <a:rPr kumimoji="0" lang="en-US" altLang="zh-CN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k+1</a:t>
            </a:r>
            <a:r>
              <a:rPr kumimoji="0"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重复度</a:t>
            </a:r>
          </a:p>
          <a:p>
            <a:pPr lvl="1" eaLnBrk="1" hangingPunct="1">
              <a:defRPr/>
            </a:pPr>
            <a:r>
              <a:rPr kumimoji="0"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所有内节点均匀分布</a:t>
            </a:r>
          </a:p>
          <a:p>
            <a:pPr lvl="1" eaLnBrk="1" hangingPunct="1">
              <a:defRPr/>
            </a:pPr>
            <a:r>
              <a:rPr kumimoji="0"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除了两端</a:t>
            </a:r>
            <a:r>
              <a:rPr kumimoji="0" lang="en-US" altLang="zh-CN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k-1</a:t>
            </a:r>
            <a:r>
              <a:rPr kumimoji="0"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个节点区间外，其他区间上与</a:t>
            </a:r>
            <a:r>
              <a:rPr kumimoji="0" lang="en-US" altLang="zh-CN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k</a:t>
            </a:r>
            <a:r>
              <a:rPr kumimoji="0"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次均匀</a:t>
            </a:r>
            <a:r>
              <a:rPr kumimoji="0" lang="en-US" altLang="zh-CN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B</a:t>
            </a:r>
            <a:r>
              <a:rPr kumimoji="0"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样条基相同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6">
            <a:extLst>
              <a:ext uri="{FF2B5EF4-FFF2-40B4-BE49-F238E27FC236}">
                <a16:creationId xmlns:a16="http://schemas.microsoft.com/office/drawing/2014/main" id="{87810170-4416-0725-11BF-023AD5BC4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E684CF-2D75-4148-BE47-7445B4A9544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/>
          </a:p>
        </p:txBody>
      </p:sp>
      <p:sp>
        <p:nvSpPr>
          <p:cNvPr id="54275" name="页脚占位符 7">
            <a:extLst>
              <a:ext uri="{FF2B5EF4-FFF2-40B4-BE49-F238E27FC236}">
                <a16:creationId xmlns:a16="http://schemas.microsoft.com/office/drawing/2014/main" id="{001E9A7F-0B1B-57EA-97E1-F886FE8BE9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0EC766CE-59DC-6A65-523D-8716BDE6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C6CF075F-5B5D-4ACA-F317-BC62F32198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89138"/>
            <a:ext cx="7775575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k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次准均匀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样条曲线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给定</a:t>
            </a:r>
            <a:r>
              <a:rPr lang="en-US" altLang="zh-CN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n+1</a:t>
            </a:r>
            <a:r>
              <a:rPr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个控制顶点</a:t>
            </a:r>
            <a:r>
              <a:rPr lang="en-US" altLang="zh-CN" sz="2400" b="1" i="1">
                <a:effectLst>
                  <a:outerShdw blurRad="38100" dist="38100" dir="2700000" algn="tl">
                    <a:srgbClr val="808080"/>
                  </a:outerShdw>
                </a:effectLst>
              </a:rPr>
              <a:t>P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i</a:t>
            </a:r>
            <a:r>
              <a:rPr lang="en-US" altLang="zh-CN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(i=0,1,…,n)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以二次准</a:t>
            </a:r>
            <a:r>
              <a:rPr lang="en-US" altLang="zh-CN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B</a:t>
            </a:r>
            <a:r>
              <a:rPr lang="zh-CN" altLang="en-US" sz="2400" b="1">
                <a:effectLst>
                  <a:outerShdw blurRad="38100" dist="38100" dir="2700000" algn="tl">
                    <a:srgbClr val="808080"/>
                  </a:outerShdw>
                </a:effectLst>
              </a:rPr>
              <a:t>样条曲线为例</a:t>
            </a:r>
          </a:p>
          <a:p>
            <a:pPr lvl="1" eaLnBrk="1" hangingPunct="1">
              <a:buFontTx/>
              <a:buNone/>
              <a:defRPr/>
            </a:pPr>
            <a:endParaRPr lang="en-US" altLang="zh-CN" sz="2400" b="1" baseline="-25000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graphicFrame>
        <p:nvGraphicFramePr>
          <p:cNvPr id="54278" name="Object 194">
            <a:extLst>
              <a:ext uri="{FF2B5EF4-FFF2-40B4-BE49-F238E27FC236}">
                <a16:creationId xmlns:a16="http://schemas.microsoft.com/office/drawing/2014/main" id="{D0DE32B2-EDAF-6B7E-D246-AA581A8E6943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580063" y="1989138"/>
          <a:ext cx="33051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30400" imgH="914400" progId="Equation.3">
                  <p:embed/>
                </p:oleObj>
              </mc:Choice>
              <mc:Fallback>
                <p:oleObj name="公式" r:id="rId2" imgW="1930400" imgH="91440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89138"/>
                        <a:ext cx="3305175" cy="1565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197">
            <a:extLst>
              <a:ext uri="{FF2B5EF4-FFF2-40B4-BE49-F238E27FC236}">
                <a16:creationId xmlns:a16="http://schemas.microsoft.com/office/drawing/2014/main" id="{6161DD85-C111-FE6F-98DD-05D58B1E4D5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9388" y="3789363"/>
          <a:ext cx="31686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08200" imgH="711200" progId="Equation.3">
                  <p:embed/>
                </p:oleObj>
              </mc:Choice>
              <mc:Fallback>
                <p:oleObj name="公式" r:id="rId4" imgW="2108200" imgH="711200" progId="Equation.3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89363"/>
                        <a:ext cx="3168650" cy="1069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98">
            <a:extLst>
              <a:ext uri="{FF2B5EF4-FFF2-40B4-BE49-F238E27FC236}">
                <a16:creationId xmlns:a16="http://schemas.microsoft.com/office/drawing/2014/main" id="{9F097079-A76C-A547-A0CA-A39AD5E9C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4149725"/>
          <a:ext cx="33416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22500" imgH="711200" progId="Equation.3">
                  <p:embed/>
                </p:oleObj>
              </mc:Choice>
              <mc:Fallback>
                <p:oleObj name="公式" r:id="rId6" imgW="2222500" imgH="711200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4149725"/>
                        <a:ext cx="3341688" cy="1069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199">
            <a:extLst>
              <a:ext uri="{FF2B5EF4-FFF2-40B4-BE49-F238E27FC236}">
                <a16:creationId xmlns:a16="http://schemas.microsoft.com/office/drawing/2014/main" id="{30B2F0AE-E30F-2433-6548-71D1DEA4B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9725" y="5383213"/>
          <a:ext cx="37242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76500" imgH="711200" progId="Equation.3">
                  <p:embed/>
                </p:oleObj>
              </mc:Choice>
              <mc:Fallback>
                <p:oleObj name="公式" r:id="rId8" imgW="2476500" imgH="711200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5383213"/>
                        <a:ext cx="3724275" cy="1069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200">
            <a:extLst>
              <a:ext uri="{FF2B5EF4-FFF2-40B4-BE49-F238E27FC236}">
                <a16:creationId xmlns:a16="http://schemas.microsoft.com/office/drawing/2014/main" id="{A0A30A8E-2E21-6C66-7202-6F7DDA6C9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" y="5445125"/>
          <a:ext cx="38766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578100" imgH="711200" progId="Equation.3">
                  <p:embed/>
                </p:oleObj>
              </mc:Choice>
              <mc:Fallback>
                <p:oleObj name="公式" r:id="rId10" imgW="2578100" imgH="711200" progId="Equation.3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5445125"/>
                        <a:ext cx="3876675" cy="1069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AutoShape 201">
            <a:extLst>
              <a:ext uri="{FF2B5EF4-FFF2-40B4-BE49-F238E27FC236}">
                <a16:creationId xmlns:a16="http://schemas.microsoft.com/office/drawing/2014/main" id="{B4CFD543-5492-4251-393A-CA426DE7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3644900"/>
            <a:ext cx="1871662" cy="431800"/>
          </a:xfrm>
          <a:prstGeom prst="wedgeRectCallout">
            <a:avLst>
              <a:gd name="adj1" fmla="val -51694"/>
              <a:gd name="adj2" fmla="val 111028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二次</a:t>
            </a:r>
            <a:r>
              <a:rPr lang="en-US" altLang="zh-CN" sz="1800" b="1" dirty="0"/>
              <a:t>Bernstein</a:t>
            </a:r>
            <a:r>
              <a:rPr lang="zh-CN" altLang="en-US" sz="1800" b="1" dirty="0"/>
              <a:t>基</a:t>
            </a:r>
          </a:p>
        </p:txBody>
      </p:sp>
      <p:sp>
        <p:nvSpPr>
          <p:cNvPr id="54284" name="AutoShape 202">
            <a:extLst>
              <a:ext uri="{FF2B5EF4-FFF2-40B4-BE49-F238E27FC236}">
                <a16:creationId xmlns:a16="http://schemas.microsoft.com/office/drawing/2014/main" id="{4816B338-2524-B525-63A5-92E67856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52963"/>
            <a:ext cx="2016125" cy="431800"/>
          </a:xfrm>
          <a:prstGeom prst="wedgeRectCallout">
            <a:avLst>
              <a:gd name="adj1" fmla="val -45750"/>
              <a:gd name="adj2" fmla="val 127940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二次均匀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样条基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F2F75DBE-AA70-F2AC-77D1-506D13B74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78507-B0DD-49FD-87C5-57C58197BD1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0059839-9FD3-73F7-6153-8B5F43F6C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样条曲线（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19/19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03C1D24-D7E7-0FB5-23EA-75AACB80F6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00213"/>
            <a:ext cx="8964612" cy="3889375"/>
          </a:xfrm>
        </p:spPr>
        <p:txBody>
          <a:bodyPr/>
          <a:lstStyle/>
          <a:p>
            <a:pPr eaLnBrk="1" hangingPunct="1"/>
            <a:r>
              <a:rPr lang="zh-CN" altLang="en-US" b="1"/>
              <a:t>非均匀</a:t>
            </a:r>
            <a:r>
              <a:rPr lang="en-US" altLang="zh-CN" b="1"/>
              <a:t>B</a:t>
            </a:r>
            <a:r>
              <a:rPr lang="zh-CN" altLang="en-US" b="1"/>
              <a:t>样条曲线</a:t>
            </a:r>
          </a:p>
          <a:p>
            <a:pPr lvl="1" eaLnBrk="1" hangingPunct="1"/>
            <a:r>
              <a:rPr lang="zh-CN" altLang="en-US" b="1"/>
              <a:t>与其他</a:t>
            </a:r>
            <a:r>
              <a:rPr lang="en-US" altLang="zh-CN" b="1"/>
              <a:t>B</a:t>
            </a:r>
            <a:r>
              <a:rPr lang="zh-CN" altLang="en-US" b="1"/>
              <a:t>类型</a:t>
            </a:r>
            <a:r>
              <a:rPr lang="en-US" altLang="zh-CN" b="1"/>
              <a:t>B</a:t>
            </a:r>
            <a:r>
              <a:rPr lang="zh-CN" altLang="en-US" b="1"/>
              <a:t>样条的不同点：</a:t>
            </a:r>
          </a:p>
          <a:p>
            <a:pPr lvl="2" eaLnBrk="1" hangingPunct="1"/>
            <a:r>
              <a:rPr lang="zh-CN" altLang="en-US" b="1"/>
              <a:t>给定</a:t>
            </a:r>
            <a:r>
              <a:rPr lang="en-US" altLang="zh-CN" b="1"/>
              <a:t>n+1</a:t>
            </a:r>
            <a:r>
              <a:rPr lang="zh-CN" altLang="en-US" b="1"/>
              <a:t>个控制顶点</a:t>
            </a:r>
            <a:r>
              <a:rPr lang="en-US" altLang="zh-CN" b="1" i="1"/>
              <a:t>P</a:t>
            </a:r>
            <a:r>
              <a:rPr lang="en-US" altLang="zh-CN" b="1" baseline="-25000"/>
              <a:t>i</a:t>
            </a:r>
            <a:r>
              <a:rPr lang="en-US" altLang="zh-CN" b="1"/>
              <a:t>(i=0,1,…,n)</a:t>
            </a:r>
            <a:r>
              <a:rPr lang="zh-CN" altLang="en-US" b="1"/>
              <a:t>，欲定义</a:t>
            </a:r>
            <a:r>
              <a:rPr lang="en-US" altLang="zh-CN" b="1"/>
              <a:t>k</a:t>
            </a:r>
            <a:r>
              <a:rPr lang="zh-CN" altLang="en-US" b="1"/>
              <a:t>次非均匀</a:t>
            </a:r>
            <a:r>
              <a:rPr lang="en-US" altLang="zh-CN" b="1"/>
              <a:t>B</a:t>
            </a:r>
            <a:r>
              <a:rPr lang="zh-CN" altLang="en-US" b="1"/>
              <a:t>样条，还需确定节点向量</a:t>
            </a:r>
            <a:r>
              <a:rPr lang="en-US" altLang="zh-CN" b="1"/>
              <a:t>T=[t</a:t>
            </a:r>
            <a:r>
              <a:rPr lang="en-US" altLang="zh-CN" b="1" baseline="-25000"/>
              <a:t>0</a:t>
            </a:r>
            <a:r>
              <a:rPr lang="en-US" altLang="zh-CN" b="1"/>
              <a:t>,t</a:t>
            </a:r>
            <a:r>
              <a:rPr lang="en-US" altLang="zh-CN" b="1" baseline="-25000"/>
              <a:t>1</a:t>
            </a:r>
            <a:r>
              <a:rPr lang="en-US" altLang="zh-CN" b="1"/>
              <a:t>,…,t</a:t>
            </a:r>
            <a:r>
              <a:rPr lang="en-US" altLang="zh-CN" b="1" baseline="-25000"/>
              <a:t>n+k+1</a:t>
            </a:r>
            <a:r>
              <a:rPr lang="en-US" altLang="zh-CN" b="1"/>
              <a:t>]</a:t>
            </a:r>
            <a:r>
              <a:rPr lang="zh-CN" altLang="en-US" b="1"/>
              <a:t>中具体的节点值</a:t>
            </a:r>
          </a:p>
          <a:p>
            <a:pPr lvl="1" eaLnBrk="1" hangingPunct="1"/>
            <a:r>
              <a:rPr lang="zh-CN" altLang="en-US" b="1"/>
              <a:t>对于开曲线，包括非周期闭曲线</a:t>
            </a:r>
          </a:p>
          <a:p>
            <a:pPr lvl="2" eaLnBrk="1" hangingPunct="1"/>
            <a:r>
              <a:rPr lang="zh-CN" altLang="en-US" b="1"/>
              <a:t>两端节点取重复度</a:t>
            </a:r>
            <a:r>
              <a:rPr lang="en-US" altLang="zh-CN" b="1"/>
              <a:t>k+1</a:t>
            </a:r>
            <a:r>
              <a:rPr lang="zh-CN" altLang="en-US" b="1"/>
              <a:t>，即</a:t>
            </a:r>
            <a:r>
              <a:rPr lang="en-US" altLang="zh-CN" b="1"/>
              <a:t>t</a:t>
            </a:r>
            <a:r>
              <a:rPr lang="en-US" altLang="zh-CN" b="1" baseline="-25000"/>
              <a:t>0</a:t>
            </a:r>
            <a:r>
              <a:rPr lang="en-US" altLang="zh-CN" b="1"/>
              <a:t>=t</a:t>
            </a:r>
            <a:r>
              <a:rPr lang="en-US" altLang="zh-CN" b="1" baseline="-25000"/>
              <a:t>1</a:t>
            </a:r>
            <a:r>
              <a:rPr lang="en-US" altLang="zh-CN" b="1"/>
              <a:t>=…=t</a:t>
            </a:r>
            <a:r>
              <a:rPr lang="en-US" altLang="zh-CN" b="1" baseline="-25000"/>
              <a:t>k</a:t>
            </a:r>
            <a:r>
              <a:rPr lang="en-US" altLang="zh-CN" b="1"/>
              <a:t>, t</a:t>
            </a:r>
            <a:r>
              <a:rPr lang="en-US" altLang="zh-CN" b="1" baseline="-25000"/>
              <a:t>n+1</a:t>
            </a:r>
            <a:r>
              <a:rPr lang="en-US" altLang="zh-CN" b="1"/>
              <a:t>=t</a:t>
            </a:r>
            <a:r>
              <a:rPr lang="en-US" altLang="zh-CN" b="1" baseline="-25000"/>
              <a:t>n+2</a:t>
            </a:r>
            <a:r>
              <a:rPr lang="en-US" altLang="zh-CN" b="1"/>
              <a:t>=…=t</a:t>
            </a:r>
            <a:r>
              <a:rPr lang="en-US" altLang="zh-CN" b="1" baseline="-25000"/>
              <a:t>n+k+1</a:t>
            </a:r>
            <a:endParaRPr lang="en-US" altLang="zh-CN" b="1"/>
          </a:p>
          <a:p>
            <a:pPr lvl="2" eaLnBrk="1" hangingPunct="1"/>
            <a:r>
              <a:rPr lang="zh-CN" altLang="en-US" b="1"/>
              <a:t>内节点取成规范化参数域，即</a:t>
            </a:r>
            <a:r>
              <a:rPr lang="en-US" altLang="zh-CN" b="1"/>
              <a:t>[t</a:t>
            </a:r>
            <a:r>
              <a:rPr lang="en-US" altLang="zh-CN" b="1" baseline="-25000"/>
              <a:t>k </a:t>
            </a:r>
            <a:r>
              <a:rPr lang="en-US" altLang="zh-CN" b="1"/>
              <a:t>,t</a:t>
            </a:r>
            <a:r>
              <a:rPr lang="en-US" altLang="zh-CN" b="1" baseline="-25000"/>
              <a:t>n+1</a:t>
            </a:r>
            <a:r>
              <a:rPr lang="en-US" altLang="zh-CN" b="1"/>
              <a:t>]</a:t>
            </a:r>
            <a:r>
              <a:rPr lang="zh-CN" altLang="en-US" b="1"/>
              <a:t>为</a:t>
            </a:r>
            <a:r>
              <a:rPr lang="en-US" altLang="zh-CN" b="1"/>
              <a:t>[0,1]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>
            <a:extLst>
              <a:ext uri="{FF2B5EF4-FFF2-40B4-BE49-F238E27FC236}">
                <a16:creationId xmlns:a16="http://schemas.microsoft.com/office/drawing/2014/main" id="{F5D22962-C862-D190-EB40-5924E33FF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59293-4574-4B49-A939-FB1E90CC33A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D07DB95-7C7A-D06D-0BBA-53BDE814A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NURBS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曲线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1DE9CFD-BD97-B01D-C6C2-CEA7F07E0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80645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NURBS</a:t>
            </a:r>
            <a:r>
              <a:rPr lang="zh-CN" altLang="en-US" sz="2800" b="1">
                <a:latin typeface="宋体" panose="02010600030101010101" pitchFamily="2" charset="-122"/>
              </a:rPr>
              <a:t>方法的提出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在飞机外形设计和绝大多数机械零件中</a:t>
            </a:r>
            <a:r>
              <a:rPr lang="zh-CN" altLang="en-US" sz="2400" b="1"/>
              <a:t>常遇到许多由二次曲线弧和二次曲面表示的形状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如机身框截面外形曲线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 叶轮既包含自由型曲面，也包含二次曲面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B</a:t>
            </a:r>
            <a:r>
              <a:rPr lang="zh-CN" altLang="en-US" sz="2400"/>
              <a:t>样条方法不能精确表示除抛物面外的二次曲面，只能给出近似表示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/>
              <a:t>主要理由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400"/>
              <a:t>为了找到与描述</a:t>
            </a:r>
            <a:r>
              <a:rPr lang="zh-CN" altLang="en-US" sz="2400"/>
              <a:t>自由型曲线曲面的</a:t>
            </a:r>
            <a:r>
              <a:rPr lang="en-US" altLang="zh-CN" sz="2400"/>
              <a:t>B</a:t>
            </a:r>
            <a:r>
              <a:rPr lang="zh-CN" altLang="en-US" sz="2400"/>
              <a:t>样条方法相统一的又能精确表示二次曲线弧和二次曲面的数学方法</a:t>
            </a:r>
            <a:endParaRPr kumimoji="0" lang="zh-CN" altLang="en-US" sz="2400"/>
          </a:p>
          <a:p>
            <a:pPr lvl="2" eaLnBrk="1" hangingPunct="1">
              <a:lnSpc>
                <a:spcPct val="90000"/>
              </a:lnSpc>
            </a:pPr>
            <a:endParaRPr lang="en-US" altLang="zh-CN" sz="200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id="{26DBF144-1ED8-9403-4E1B-D12A8395F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A8E428-7A65-4A3F-B7C2-76DFE9B934B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9219" name="页脚占位符 5">
            <a:extLst>
              <a:ext uri="{FF2B5EF4-FFF2-40B4-BE49-F238E27FC236}">
                <a16:creationId xmlns:a16="http://schemas.microsoft.com/office/drawing/2014/main" id="{81A2E976-68FB-F8FE-2016-F7B7CF2EDC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/>
              <a:t>哈工大计算机学院  苏小红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5C6D669-885E-600A-B545-489CA6C0E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1/22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5FDC992-4746-B48D-BF27-EC2E983CE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基函数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--</a:t>
            </a:r>
            <a:r>
              <a:rPr lang="en-US" altLang="zh-CN" b="1">
                <a:effectLst>
                  <a:outerShdw blurRad="38100" dist="38100" dir="2700000" algn="tl">
                    <a:srgbClr val="808080"/>
                  </a:outerShdw>
                </a:effectLst>
              </a:rPr>
              <a:t>Bernstein</a:t>
            </a:r>
            <a:r>
              <a:rPr lang="zh-CN" altLang="en-US" b="1">
                <a:effectLst>
                  <a:outerShdw blurRad="38100" dist="38100" dir="2700000" algn="tl">
                    <a:srgbClr val="808080"/>
                  </a:outerShdw>
                </a:effectLst>
              </a:rPr>
              <a:t>多项式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的定义</a:t>
            </a: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FAF928E5-5D5C-3AC6-5AB4-F46ABDA1F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332714"/>
              </p:ext>
            </p:extLst>
          </p:nvPr>
        </p:nvGraphicFramePr>
        <p:xfrm>
          <a:off x="1563688" y="2603500"/>
          <a:ext cx="58562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253800" progId="Equation.DSMT4">
                  <p:embed/>
                </p:oleObj>
              </mc:Choice>
              <mc:Fallback>
                <p:oleObj name="Equation" r:id="rId2" imgW="2222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603500"/>
                        <a:ext cx="58562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>
            <a:extLst>
              <a:ext uri="{FF2B5EF4-FFF2-40B4-BE49-F238E27FC236}">
                <a16:creationId xmlns:a16="http://schemas.microsoft.com/office/drawing/2014/main" id="{560F79BF-74BE-C3FF-BD72-512566881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74893"/>
              </p:ext>
            </p:extLst>
          </p:nvPr>
        </p:nvGraphicFramePr>
        <p:xfrm>
          <a:off x="3451225" y="3358805"/>
          <a:ext cx="20812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419040" progId="Equation.DSMT4">
                  <p:embed/>
                </p:oleObj>
              </mc:Choice>
              <mc:Fallback>
                <p:oleObj name="Equation" r:id="rId4" imgW="87624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358805"/>
                        <a:ext cx="20812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8">
            <a:extLst>
              <a:ext uri="{FF2B5EF4-FFF2-40B4-BE49-F238E27FC236}">
                <a16:creationId xmlns:a16="http://schemas.microsoft.com/office/drawing/2014/main" id="{0AB79521-92D1-087E-772C-7344E7A07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411663"/>
            <a:ext cx="4305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>
            <a:extLst>
              <a:ext uri="{FF2B5EF4-FFF2-40B4-BE49-F238E27FC236}">
                <a16:creationId xmlns:a16="http://schemas.microsoft.com/office/drawing/2014/main" id="{5ABA1ACA-900B-90F2-DAE8-888FA223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18013"/>
            <a:ext cx="4181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>
            <a:extLst>
              <a:ext uri="{FF2B5EF4-FFF2-40B4-BE49-F238E27FC236}">
                <a16:creationId xmlns:a16="http://schemas.microsoft.com/office/drawing/2014/main" id="{11C47EB4-E9E4-9D85-5234-CC61BC13C0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CCBDE-BBA8-4465-8700-D69724E1938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F25F9C8-94F3-DAC5-1388-696A1EE90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77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NURBS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曲线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F0F45EE-1E74-2010-83D0-44F4C02F6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1593850"/>
            <a:ext cx="8569325" cy="4114800"/>
          </a:xfrm>
        </p:spPr>
        <p:txBody>
          <a:bodyPr/>
          <a:lstStyle/>
          <a:p>
            <a:pPr eaLnBrk="1" hangingPunct="1"/>
            <a:r>
              <a:rPr lang="zh-CN" altLang="en-US" b="1"/>
              <a:t>参数整多项式</a:t>
            </a:r>
            <a:r>
              <a:rPr lang="en-US" altLang="zh-CN" b="1"/>
              <a:t>—〉</a:t>
            </a:r>
            <a:r>
              <a:rPr lang="zh-CN" altLang="en-US" b="1"/>
              <a:t>分子分母分别是参数多项式与多项式函数的分式表示，是有理的</a:t>
            </a:r>
          </a:p>
          <a:p>
            <a:pPr eaLnBrk="1" hangingPunct="1"/>
            <a:endParaRPr lang="en-US" altLang="zh-CN"/>
          </a:p>
        </p:txBody>
      </p:sp>
      <p:graphicFrame>
        <p:nvGraphicFramePr>
          <p:cNvPr id="58373" name="Object 4">
            <a:extLst>
              <a:ext uri="{FF2B5EF4-FFF2-40B4-BE49-F238E27FC236}">
                <a16:creationId xmlns:a16="http://schemas.microsoft.com/office/drawing/2014/main" id="{9940E863-96A4-81BE-79BB-1ECB96B6B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908425"/>
          <a:ext cx="2590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7000" imgH="838200" progId="Equation.3">
                  <p:embed/>
                </p:oleObj>
              </mc:Choice>
              <mc:Fallback>
                <p:oleObj name="公式" r:id="rId2" imgW="13970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908425"/>
                        <a:ext cx="2590800" cy="154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4" name="Group 5">
            <a:extLst>
              <a:ext uri="{FF2B5EF4-FFF2-40B4-BE49-F238E27FC236}">
                <a16:creationId xmlns:a16="http://schemas.microsoft.com/office/drawing/2014/main" id="{60A1471F-8542-88F0-BA07-598DC3C89578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4352925"/>
            <a:ext cx="3743325" cy="2344738"/>
            <a:chOff x="2336" y="799"/>
            <a:chExt cx="3175" cy="2954"/>
          </a:xfrm>
        </p:grpSpPr>
        <p:grpSp>
          <p:nvGrpSpPr>
            <p:cNvPr id="58376" name="Group 6">
              <a:extLst>
                <a:ext uri="{FF2B5EF4-FFF2-40B4-BE49-F238E27FC236}">
                  <a16:creationId xmlns:a16="http://schemas.microsoft.com/office/drawing/2014/main" id="{854007E4-506B-EA8B-002B-0F16CBFFA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799"/>
              <a:ext cx="3175" cy="2722"/>
              <a:chOff x="1482" y="1872"/>
              <a:chExt cx="3274" cy="2839"/>
            </a:xfrm>
          </p:grpSpPr>
          <p:pic>
            <p:nvPicPr>
              <p:cNvPr id="58380" name="Picture 7" descr="图11 复制">
                <a:extLst>
                  <a:ext uri="{FF2B5EF4-FFF2-40B4-BE49-F238E27FC236}">
                    <a16:creationId xmlns:a16="http://schemas.microsoft.com/office/drawing/2014/main" id="{951B7A3F-9BB4-21CF-A0D2-229B520A2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2" y="1872"/>
                <a:ext cx="3274" cy="2839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381" name="Rectangle 8">
                <a:extLst>
                  <a:ext uri="{FF2B5EF4-FFF2-40B4-BE49-F238E27FC236}">
                    <a16:creationId xmlns:a16="http://schemas.microsoft.com/office/drawing/2014/main" id="{854E9C6E-3C7E-9EEE-F41B-EC901041C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829"/>
                <a:ext cx="42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64000"/>
                  </a:lnSpc>
                  <a:buFontTx/>
                  <a:buNone/>
                </a:pPr>
                <a:r>
                  <a:rPr lang="zh-CN" altLang="en-US" sz="1600"/>
                  <a:t>双曲线</a:t>
                </a:r>
              </a:p>
            </p:txBody>
          </p:sp>
          <p:sp>
            <p:nvSpPr>
              <p:cNvPr id="58382" name="Rectangle 9">
                <a:extLst>
                  <a:ext uri="{FF2B5EF4-FFF2-40B4-BE49-F238E27FC236}">
                    <a16:creationId xmlns:a16="http://schemas.microsoft.com/office/drawing/2014/main" id="{DC8CB140-5716-86E7-7A48-EB6C0EBF5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3311"/>
                <a:ext cx="42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64000"/>
                  </a:lnSpc>
                  <a:buFontTx/>
                  <a:buNone/>
                </a:pPr>
                <a:r>
                  <a:rPr lang="zh-CN" altLang="en-US" sz="1600"/>
                  <a:t>抛物线</a:t>
                </a:r>
              </a:p>
            </p:txBody>
          </p:sp>
          <p:sp>
            <p:nvSpPr>
              <p:cNvPr id="58383" name="Rectangle 10">
                <a:extLst>
                  <a:ext uri="{FF2B5EF4-FFF2-40B4-BE49-F238E27FC236}">
                    <a16:creationId xmlns:a16="http://schemas.microsoft.com/office/drawing/2014/main" id="{BF8669CE-FBA9-1849-1380-F4E55F6E4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3984"/>
                <a:ext cx="357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64000"/>
                  </a:lnSpc>
                  <a:buFontTx/>
                  <a:buNone/>
                </a:pPr>
                <a:r>
                  <a:rPr lang="zh-CN" altLang="en-US" sz="1600"/>
                  <a:t>椭圆</a:t>
                </a:r>
              </a:p>
            </p:txBody>
          </p:sp>
          <p:sp>
            <p:nvSpPr>
              <p:cNvPr id="58384" name="Rectangle 11">
                <a:extLst>
                  <a:ext uri="{FF2B5EF4-FFF2-40B4-BE49-F238E27FC236}">
                    <a16:creationId xmlns:a16="http://schemas.microsoft.com/office/drawing/2014/main" id="{3549BE6C-7E4F-93AE-34B1-0A5A3649B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4368"/>
                <a:ext cx="42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64000"/>
                  </a:lnSpc>
                  <a:buFontTx/>
                  <a:buNone/>
                </a:pPr>
                <a:r>
                  <a:rPr lang="zh-CN" altLang="en-US" sz="1600"/>
                  <a:t>直线</a:t>
                </a:r>
              </a:p>
            </p:txBody>
          </p:sp>
          <p:sp>
            <p:nvSpPr>
              <p:cNvPr id="58385" name="Rectangle 12">
                <a:extLst>
                  <a:ext uri="{FF2B5EF4-FFF2-40B4-BE49-F238E27FC236}">
                    <a16:creationId xmlns:a16="http://schemas.microsoft.com/office/drawing/2014/main" id="{71CB4386-71B9-63A9-79EA-9CE8AA249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4212"/>
                <a:ext cx="21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64000"/>
                  </a:lnSpc>
                </a:pPr>
                <a:r>
                  <a:rPr lang="en-US" altLang="zh-CN" sz="700"/>
                  <a:t>P</a:t>
                </a:r>
                <a:r>
                  <a:rPr lang="en-US" altLang="zh-CN" sz="700" baseline="-25000"/>
                  <a:t>2</a:t>
                </a:r>
                <a:endParaRPr lang="en-US" altLang="zh-CN"/>
              </a:p>
            </p:txBody>
          </p:sp>
          <p:sp>
            <p:nvSpPr>
              <p:cNvPr id="58386" name="Rectangle 13">
                <a:extLst>
                  <a:ext uri="{FF2B5EF4-FFF2-40B4-BE49-F238E27FC236}">
                    <a16:creationId xmlns:a16="http://schemas.microsoft.com/office/drawing/2014/main" id="{95C71A16-81F2-919D-D750-4AF4A54FA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1872"/>
                <a:ext cx="21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64000"/>
                  </a:lnSpc>
                </a:pPr>
                <a:r>
                  <a:rPr lang="en-US" altLang="zh-CN" sz="700"/>
                  <a:t>P</a:t>
                </a:r>
                <a:r>
                  <a:rPr lang="en-US" altLang="zh-CN" sz="700" baseline="-25000"/>
                  <a:t>1</a:t>
                </a:r>
                <a:endParaRPr lang="en-US" altLang="zh-CN"/>
              </a:p>
            </p:txBody>
          </p:sp>
          <p:sp>
            <p:nvSpPr>
              <p:cNvPr id="58387" name="Rectangle 14">
                <a:extLst>
                  <a:ext uri="{FF2B5EF4-FFF2-40B4-BE49-F238E27FC236}">
                    <a16:creationId xmlns:a16="http://schemas.microsoft.com/office/drawing/2014/main" id="{C4D2F81C-16CB-ECF1-6B44-0B8EDDB3C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4212"/>
                <a:ext cx="21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64000"/>
                  </a:lnSpc>
                </a:pPr>
                <a:r>
                  <a:rPr lang="en-US" altLang="zh-CN" sz="700"/>
                  <a:t>P</a:t>
                </a:r>
                <a:r>
                  <a:rPr lang="en-US" altLang="zh-CN" sz="700" baseline="-25000"/>
                  <a:t>0</a:t>
                </a:r>
                <a:endParaRPr lang="en-US" altLang="zh-CN"/>
              </a:p>
            </p:txBody>
          </p:sp>
        </p:grpSp>
        <p:sp>
          <p:nvSpPr>
            <p:cNvPr id="58377" name="Text Box 15">
              <a:extLst>
                <a:ext uri="{FF2B5EF4-FFF2-40B4-BE49-F238E27FC236}">
                  <a16:creationId xmlns:a16="http://schemas.microsoft.com/office/drawing/2014/main" id="{41C7D6F3-A0C6-66D8-A819-3CF9C6620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3021"/>
              <a:ext cx="320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P0</a:t>
              </a:r>
            </a:p>
          </p:txBody>
        </p:sp>
        <p:sp>
          <p:nvSpPr>
            <p:cNvPr id="58378" name="Text Box 16">
              <a:extLst>
                <a:ext uri="{FF2B5EF4-FFF2-40B4-BE49-F238E27FC236}">
                  <a16:creationId xmlns:a16="http://schemas.microsoft.com/office/drawing/2014/main" id="{3405BA41-513A-13DE-6DDC-5E8AAAB0E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3021"/>
              <a:ext cx="318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P1</a:t>
              </a:r>
            </a:p>
          </p:txBody>
        </p:sp>
        <p:sp>
          <p:nvSpPr>
            <p:cNvPr id="58379" name="Text Box 17">
              <a:extLst>
                <a:ext uri="{FF2B5EF4-FFF2-40B4-BE49-F238E27FC236}">
                  <a16:creationId xmlns:a16="http://schemas.microsoft.com/office/drawing/2014/main" id="{6A8CF216-52CA-0AAC-A71D-46C930069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837"/>
              <a:ext cx="317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P2</a:t>
              </a:r>
            </a:p>
          </p:txBody>
        </p:sp>
      </p:grpSp>
      <p:pic>
        <p:nvPicPr>
          <p:cNvPr id="58375" name="Picture 18" descr="CG_Gif_3_037">
            <a:extLst>
              <a:ext uri="{FF2B5EF4-FFF2-40B4-BE49-F238E27FC236}">
                <a16:creationId xmlns:a16="http://schemas.microsoft.com/office/drawing/2014/main" id="{FDBC8F22-041C-4DFE-92E1-0AC22839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790825"/>
            <a:ext cx="3743325" cy="1417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>
            <a:extLst>
              <a:ext uri="{FF2B5EF4-FFF2-40B4-BE49-F238E27FC236}">
                <a16:creationId xmlns:a16="http://schemas.microsoft.com/office/drawing/2014/main" id="{C12A457E-F7A5-47DA-6C8D-63DBE382A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9AB525-1589-4B8C-BDA6-8FDEA42B4B2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A2E7CCD-BC82-DBD7-5F11-1C005D24E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NURBS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曲线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1FA1FEC-782C-2E25-06C7-4302C9114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569325" cy="4114800"/>
          </a:xfrm>
        </p:spPr>
        <p:txBody>
          <a:bodyPr/>
          <a:lstStyle/>
          <a:p>
            <a:pPr eaLnBrk="1" hangingPunct="1"/>
            <a:r>
              <a:rPr lang="en-US" altLang="zh-CN"/>
              <a:t>1991</a:t>
            </a:r>
            <a:r>
              <a:rPr lang="zh-CN" altLang="en-US"/>
              <a:t>年，国际标准化组织（</a:t>
            </a:r>
            <a:r>
              <a:rPr lang="en-US" altLang="zh-CN"/>
              <a:t>ISO</a:t>
            </a:r>
            <a:r>
              <a:rPr lang="zh-CN" altLang="en-US"/>
              <a:t>）正式颁布了工业产品几何定义的</a:t>
            </a:r>
            <a:r>
              <a:rPr lang="en-US" altLang="zh-CN"/>
              <a:t>STEP</a:t>
            </a:r>
            <a:r>
              <a:rPr lang="zh-CN" altLang="en-US"/>
              <a:t>标准，作为产品数据交换的国际标准</a:t>
            </a:r>
          </a:p>
          <a:p>
            <a:pPr lvl="1" eaLnBrk="1" hangingPunct="1"/>
            <a:r>
              <a:rPr lang="zh-CN" altLang="en-US"/>
              <a:t>将</a:t>
            </a:r>
            <a:r>
              <a:rPr lang="en-US" altLang="zh-CN"/>
              <a:t>NURBS</a:t>
            </a:r>
            <a:r>
              <a:rPr lang="zh-CN" altLang="en-US"/>
              <a:t>作为定义工业产品形状的唯一数学方法</a:t>
            </a:r>
          </a:p>
          <a:p>
            <a:pPr lvl="1" eaLnBrk="1" hangingPunct="1"/>
            <a:r>
              <a:rPr lang="zh-CN" altLang="en-US"/>
              <a:t>自由型曲线曲面唯一用</a:t>
            </a:r>
            <a:r>
              <a:rPr lang="en-US" altLang="zh-CN"/>
              <a:t>NURBS</a:t>
            </a:r>
            <a:r>
              <a:rPr lang="zh-CN" altLang="en-US"/>
              <a:t>表示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>
            <a:extLst>
              <a:ext uri="{FF2B5EF4-FFF2-40B4-BE49-F238E27FC236}">
                <a16:creationId xmlns:a16="http://schemas.microsoft.com/office/drawing/2014/main" id="{0701C266-7855-FD46-691D-C2AE37555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51577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优点：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dirty="0"/>
              <a:t>对标准曲面</a:t>
            </a:r>
            <a:r>
              <a:rPr lang="en-US" altLang="zh-CN" sz="2400" dirty="0"/>
              <a:t>(</a:t>
            </a:r>
            <a:r>
              <a:rPr lang="zh-CN" altLang="en-US" sz="2400" dirty="0"/>
              <a:t>如圆锥曲线、二次曲面、回转面等</a:t>
            </a:r>
            <a:r>
              <a:rPr lang="en-US" altLang="zh-CN" sz="2400" dirty="0"/>
              <a:t>)</a:t>
            </a:r>
            <a:r>
              <a:rPr lang="zh-CN" altLang="en-US" sz="2400" dirty="0"/>
              <a:t>和自由曲线曲面提供了统一的数学表示，便于工程数据库的存取和应用</a:t>
            </a:r>
            <a:r>
              <a:rPr lang="en-US" altLang="zh-CN" sz="2400" dirty="0"/>
              <a:t>;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dirty="0"/>
              <a:t>可通过控制点和权因子来灵活地改变形状</a:t>
            </a:r>
            <a:r>
              <a:rPr lang="en-US" altLang="zh-CN" sz="2400" dirty="0"/>
              <a:t>;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dirty="0"/>
              <a:t>计算稳定且速度快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dirty="0"/>
              <a:t>非有理</a:t>
            </a:r>
            <a:r>
              <a:rPr lang="en-US" altLang="zh-CN" sz="2400" dirty="0"/>
              <a:t>B</a:t>
            </a:r>
            <a:r>
              <a:rPr lang="zh-CN" altLang="en-US" sz="2400" dirty="0"/>
              <a:t>样条、有理及非有理</a:t>
            </a:r>
            <a:r>
              <a:rPr lang="en-US" altLang="zh-CN" sz="2400" dirty="0"/>
              <a:t>Bezier</a:t>
            </a:r>
            <a:r>
              <a:rPr lang="zh-CN" altLang="en-US" sz="2400" dirty="0"/>
              <a:t>曲线曲面是</a:t>
            </a:r>
            <a:r>
              <a:rPr lang="en-US" altLang="zh-CN" sz="2400" dirty="0"/>
              <a:t>NURBS</a:t>
            </a:r>
            <a:r>
              <a:rPr lang="zh-CN" altLang="en-US" sz="2400" dirty="0"/>
              <a:t>的特例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dirty="0"/>
              <a:t>缺点：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dirty="0"/>
              <a:t>比一般的曲线、曲面定义方法更费存储空间和处理时间</a:t>
            </a:r>
            <a:r>
              <a:rPr lang="en-US" altLang="zh-CN" sz="2400" dirty="0"/>
              <a:t>;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dirty="0"/>
              <a:t>权因子选择不当会造成形状畸变</a:t>
            </a:r>
          </a:p>
        </p:txBody>
      </p:sp>
      <p:sp>
        <p:nvSpPr>
          <p:cNvPr id="60419" name="灯片编号占位符 4">
            <a:extLst>
              <a:ext uri="{FF2B5EF4-FFF2-40B4-BE49-F238E27FC236}">
                <a16:creationId xmlns:a16="http://schemas.microsoft.com/office/drawing/2014/main" id="{AE368250-6EE9-2A79-FACC-22C61BA03F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3C5B1-BCE0-4241-80CD-387E68E4A3A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E88D832B-4497-5FB0-790C-A8355E528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NURBS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曲线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23F9AB7C-2365-900D-6961-96F4F33D8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D0FCC-B878-416A-A13D-44AC25EA109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58DC2CB-449C-F4D0-BCB6-E86EAAE3A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4/22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CCED54F-5ADE-91BB-8043-575FBEF7F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曲线的定义</a:t>
            </a:r>
          </a:p>
          <a:p>
            <a:pPr lvl="1" eaLnBrk="1" hangingPunct="1">
              <a:defRPr/>
            </a:pPr>
            <a:r>
              <a:rPr lang="en-US" altLang="zh-CN" b="1" dirty="0"/>
              <a:t>n</a:t>
            </a:r>
            <a:r>
              <a:rPr lang="zh-CN" altLang="en-US" b="1" dirty="0"/>
              <a:t>次多项式曲线</a:t>
            </a:r>
            <a:r>
              <a:rPr lang="en-US" altLang="zh-CN" b="1" dirty="0"/>
              <a:t>P(t)</a:t>
            </a:r>
            <a:r>
              <a:rPr lang="zh-CN" altLang="en-US" b="1" dirty="0"/>
              <a:t>称为</a:t>
            </a:r>
            <a:r>
              <a:rPr lang="en-US" altLang="zh-CN" b="1" dirty="0"/>
              <a:t>n</a:t>
            </a:r>
            <a:r>
              <a:rPr lang="zh-CN" altLang="en-US" b="1" dirty="0"/>
              <a:t>次</a:t>
            </a:r>
            <a:r>
              <a:rPr lang="en-US" altLang="zh-CN" b="1" dirty="0"/>
              <a:t>Bezier</a:t>
            </a:r>
            <a:r>
              <a:rPr lang="zh-CN" altLang="en-US" b="1" dirty="0"/>
              <a:t>曲线</a:t>
            </a:r>
          </a:p>
          <a:p>
            <a:pPr lvl="1" eaLnBrk="1" hangingPunct="1">
              <a:defRPr/>
            </a:pPr>
            <a:endParaRPr lang="zh-CN" altLang="en-US" b="1" dirty="0"/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控制顶点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控制多边形</a:t>
            </a:r>
          </a:p>
        </p:txBody>
      </p:sp>
      <p:graphicFrame>
        <p:nvGraphicFramePr>
          <p:cNvPr id="10246" name="Object 4">
            <a:extLst>
              <a:ext uri="{FF2B5EF4-FFF2-40B4-BE49-F238E27FC236}">
                <a16:creationId xmlns:a16="http://schemas.microsoft.com/office/drawing/2014/main" id="{73418C65-7DF6-6925-21D7-020535C48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187154"/>
              </p:ext>
            </p:extLst>
          </p:nvPr>
        </p:nvGraphicFramePr>
        <p:xfrm>
          <a:off x="1016000" y="3187700"/>
          <a:ext cx="46720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431640" progId="Equation.DSMT4">
                  <p:embed/>
                </p:oleObj>
              </mc:Choice>
              <mc:Fallback>
                <p:oleObj name="Equation" r:id="rId3" imgW="2070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187700"/>
                        <a:ext cx="46720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5" name="Picture 5" descr="10P12">
            <a:extLst>
              <a:ext uri="{FF2B5EF4-FFF2-40B4-BE49-F238E27FC236}">
                <a16:creationId xmlns:a16="http://schemas.microsoft.com/office/drawing/2014/main" id="{E4B3D1C8-37D8-758B-E207-133363F6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9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3759200"/>
            <a:ext cx="2895600" cy="161448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6" name="Line 6">
            <a:extLst>
              <a:ext uri="{FF2B5EF4-FFF2-40B4-BE49-F238E27FC236}">
                <a16:creationId xmlns:a16="http://schemas.microsoft.com/office/drawing/2014/main" id="{720324DE-15E8-7F63-65CB-9D81C0A3EC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7800" y="4911725"/>
            <a:ext cx="3265488" cy="127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7" name="Line 7">
            <a:extLst>
              <a:ext uri="{FF2B5EF4-FFF2-40B4-BE49-F238E27FC236}">
                <a16:creationId xmlns:a16="http://schemas.microsoft.com/office/drawing/2014/main" id="{B96A06EA-8D69-C971-0749-2D69C480A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7688" y="4225925"/>
            <a:ext cx="3429000" cy="121920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71D92986-29D7-5996-5EF8-E9AE16B75C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CD8A2-0344-421D-A9F6-00B6681E726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D495800-AAEC-07F2-235D-48EC9D56B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5/22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BEF5F57-F8A1-2C43-C7C0-D0FF67B98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曲线的性质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端点位置</a:t>
            </a:r>
          </a:p>
        </p:txBody>
      </p:sp>
      <p:graphicFrame>
        <p:nvGraphicFramePr>
          <p:cNvPr id="11270" name="Object 4">
            <a:extLst>
              <a:ext uri="{FF2B5EF4-FFF2-40B4-BE49-F238E27FC236}">
                <a16:creationId xmlns:a16="http://schemas.microsoft.com/office/drawing/2014/main" id="{E59ABE99-40D2-4925-4918-C029EB444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418477"/>
              </p:ext>
            </p:extLst>
          </p:nvPr>
        </p:nvGraphicFramePr>
        <p:xfrm>
          <a:off x="1724025" y="3240088"/>
          <a:ext cx="17303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240088"/>
                        <a:ext cx="17303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>
            <a:extLst>
              <a:ext uri="{FF2B5EF4-FFF2-40B4-BE49-F238E27FC236}">
                <a16:creationId xmlns:a16="http://schemas.microsoft.com/office/drawing/2014/main" id="{E7F52F10-C89D-8C8F-B33A-249DDF8A7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86668"/>
              </p:ext>
            </p:extLst>
          </p:nvPr>
        </p:nvGraphicFramePr>
        <p:xfrm>
          <a:off x="1727200" y="4538663"/>
          <a:ext cx="1717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560" imgH="228600" progId="Equation.DSMT4">
                  <p:embed/>
                </p:oleObj>
              </mc:Choice>
              <mc:Fallback>
                <p:oleObj name="Equation" r:id="rId5" imgW="7365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538663"/>
                        <a:ext cx="17176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90" name="Picture 6" descr="10P12">
            <a:extLst>
              <a:ext uri="{FF2B5EF4-FFF2-40B4-BE49-F238E27FC236}">
                <a16:creationId xmlns:a16="http://schemas.microsoft.com/office/drawing/2014/main" id="{94EBB811-6FBF-20C8-8371-6BE96B71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-9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3276600" cy="1827213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91" name="Line 7">
            <a:extLst>
              <a:ext uri="{FF2B5EF4-FFF2-40B4-BE49-F238E27FC236}">
                <a16:creationId xmlns:a16="http://schemas.microsoft.com/office/drawing/2014/main" id="{76EECBAB-BF03-8746-1F94-4C4364939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573463"/>
            <a:ext cx="1943100" cy="360362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192" name="Line 8">
            <a:extLst>
              <a:ext uri="{FF2B5EF4-FFF2-40B4-BE49-F238E27FC236}">
                <a16:creationId xmlns:a16="http://schemas.microsoft.com/office/drawing/2014/main" id="{03F487DF-CE53-B91C-1D4E-62657E9F2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3886200"/>
            <a:ext cx="4284662" cy="1055688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3ED37C2F-68AE-66E4-35A4-92EACB281B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0F4DF-B46E-4D8B-91CE-B42DE0C64A2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489DCE0-818C-5978-571C-BB540110D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6/22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11A42A9-001C-AA17-30D3-52584CD42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28775"/>
            <a:ext cx="7772400" cy="411480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端点切矢量</a:t>
            </a:r>
          </a:p>
          <a:p>
            <a:pPr lvl="1" eaLnBrk="1" hangingPunct="1">
              <a:defRPr/>
            </a:pPr>
            <a:endParaRPr lang="zh-CN" altLang="en-US"/>
          </a:p>
          <a:p>
            <a:pPr lvl="1" eaLnBrk="1" hangingPunct="1">
              <a:defRPr/>
            </a:pPr>
            <a:endParaRPr lang="zh-CN" altLang="en-US"/>
          </a:p>
          <a:p>
            <a:pPr lvl="1" eaLnBrk="1" hangingPunct="1">
              <a:defRPr/>
            </a:pPr>
            <a:endParaRPr lang="zh-CN" altLang="en-US"/>
          </a:p>
          <a:p>
            <a:pPr lvl="2" eaLnBrk="1" hangingPunct="1">
              <a:defRPr/>
            </a:pPr>
            <a:endParaRPr lang="zh-CN" altLang="en-US"/>
          </a:p>
          <a:p>
            <a:pPr lvl="2" eaLnBrk="1" hangingPunct="1">
              <a:defRPr/>
            </a:pPr>
            <a:endParaRPr lang="zh-CN" altLang="en-US"/>
          </a:p>
          <a:p>
            <a:pPr lvl="2" eaLnBrk="1" hangingPunct="1">
              <a:defRPr/>
            </a:pPr>
            <a:endParaRPr lang="zh-CN" altLang="en-US"/>
          </a:p>
          <a:p>
            <a:pPr lvl="2" eaLnBrk="1" hangingPunct="1">
              <a:defRPr/>
            </a:pPr>
            <a:r>
              <a:rPr lang="zh-CN" altLang="en-US"/>
              <a:t>导数曲线</a:t>
            </a:r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D075BADE-3610-1ECB-2159-A2532AC61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22649"/>
              </p:ext>
            </p:extLst>
          </p:nvPr>
        </p:nvGraphicFramePr>
        <p:xfrm>
          <a:off x="1362075" y="2528888"/>
          <a:ext cx="23685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28888"/>
                        <a:ext cx="23685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5">
            <a:extLst>
              <a:ext uri="{FF2B5EF4-FFF2-40B4-BE49-F238E27FC236}">
                <a16:creationId xmlns:a16="http://schemas.microsoft.com/office/drawing/2014/main" id="{6590417B-F036-DACC-FF9A-1EDA8CF67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93744"/>
              </p:ext>
            </p:extLst>
          </p:nvPr>
        </p:nvGraphicFramePr>
        <p:xfrm>
          <a:off x="5278438" y="2528888"/>
          <a:ext cx="25511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440" imgH="228600" progId="Equation.DSMT4">
                  <p:embed/>
                </p:oleObj>
              </mc:Choice>
              <mc:Fallback>
                <p:oleObj name="Equation" r:id="rId5" imgW="1117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2528888"/>
                        <a:ext cx="25511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4" name="Picture 6" descr="10P12">
            <a:extLst>
              <a:ext uri="{FF2B5EF4-FFF2-40B4-BE49-F238E27FC236}">
                <a16:creationId xmlns:a16="http://schemas.microsoft.com/office/drawing/2014/main" id="{9997199A-0997-4371-A5BA-A2C8A32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-9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57550"/>
            <a:ext cx="3276600" cy="1827213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5" name="Line 7">
            <a:extLst>
              <a:ext uri="{FF2B5EF4-FFF2-40B4-BE49-F238E27FC236}">
                <a16:creationId xmlns:a16="http://schemas.microsoft.com/office/drawing/2014/main" id="{F23DDEA2-C531-1C0D-2220-76B49BDEB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3068638"/>
            <a:ext cx="1800225" cy="1152525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id="{C3B9053F-AC92-E446-C0BA-C98107C14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3068638"/>
            <a:ext cx="503238" cy="1008062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299" name="Object 9">
            <a:extLst>
              <a:ext uri="{FF2B5EF4-FFF2-40B4-BE49-F238E27FC236}">
                <a16:creationId xmlns:a16="http://schemas.microsoft.com/office/drawing/2014/main" id="{257E3E32-CC3B-6892-AD95-0C39DD88C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299804"/>
              </p:ext>
            </p:extLst>
          </p:nvPr>
        </p:nvGraphicFramePr>
        <p:xfrm>
          <a:off x="1598613" y="5381625"/>
          <a:ext cx="61071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040" imgH="431640" progId="Equation.DSMT4">
                  <p:embed/>
                </p:oleObj>
              </mc:Choice>
              <mc:Fallback>
                <p:oleObj name="Equation" r:id="rId8" imgW="270504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381625"/>
                        <a:ext cx="610711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>
            <a:extLst>
              <a:ext uri="{FF2B5EF4-FFF2-40B4-BE49-F238E27FC236}">
                <a16:creationId xmlns:a16="http://schemas.microsoft.com/office/drawing/2014/main" id="{7D437935-0F6A-7D4F-73B8-CBDC03FF7C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CB38D-71FE-4051-9CF6-55125B23711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69AF1DFF-E12B-9C65-56C8-105427598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Bezier</a:t>
            </a:r>
            <a:r>
              <a:rPr lang="zh-CN" altLang="en-US" b="1">
                <a:solidFill>
                  <a:schemeClr val="tx1"/>
                </a:solidFill>
              </a:rPr>
              <a:t>曲线（</a:t>
            </a:r>
            <a:r>
              <a:rPr lang="en-US" altLang="zh-CN" b="1">
                <a:solidFill>
                  <a:schemeClr val="tx1"/>
                </a:solidFill>
              </a:rPr>
              <a:t>8/22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BBB8F86-85C8-CC96-6BCE-D7AD1D079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7772400" cy="2024063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对称性</a:t>
            </a:r>
          </a:p>
          <a:p>
            <a:pPr lvl="2" eaLnBrk="1" hangingPunct="1">
              <a:defRPr/>
            </a:pPr>
            <a:r>
              <a:rPr lang="zh-CN" altLang="en-US" dirty="0"/>
              <a:t>不是形状对称</a:t>
            </a:r>
          </a:p>
          <a:p>
            <a:pPr lvl="2" eaLnBrk="1" hangingPunct="1">
              <a:defRPr/>
            </a:pPr>
            <a:r>
              <a:rPr lang="zh-CN" altLang="en-US" dirty="0"/>
              <a:t>保持贝塞尔曲线全部控制点</a:t>
            </a:r>
            <a:r>
              <a:rPr lang="en-US" altLang="zh-CN" dirty="0"/>
              <a:t>Pi</a:t>
            </a:r>
            <a:r>
              <a:rPr lang="zh-CN" altLang="en-US" dirty="0"/>
              <a:t>的坐标位置不变，只是将控制点</a:t>
            </a:r>
            <a:r>
              <a:rPr lang="en-US" altLang="zh-CN" dirty="0"/>
              <a:t>Pi</a:t>
            </a:r>
            <a:r>
              <a:rPr lang="zh-CN" altLang="en-US" dirty="0"/>
              <a:t>的排序颠倒 ，曲线形状保持不变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82FBAEA4-8388-60A9-7B6E-D8405B2A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4106863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说明起点和终点具有相同的性质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theme/theme1.xml><?xml version="1.0" encoding="utf-8"?>
<a:theme xmlns:a="http://schemas.openxmlformats.org/drawingml/2006/main" name="默认设计模板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2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2062</Words>
  <Application>Microsoft Office PowerPoint</Application>
  <PresentationFormat>全屏显示(4:3)</PresentationFormat>
  <Paragraphs>435</Paragraphs>
  <Slides>52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Times New Roman</vt:lpstr>
      <vt:lpstr>宋体</vt:lpstr>
      <vt:lpstr>Arial</vt:lpstr>
      <vt:lpstr>隶书</vt:lpstr>
      <vt:lpstr>默认设计模板</vt:lpstr>
      <vt:lpstr>MathType 7.0 Equation</vt:lpstr>
      <vt:lpstr>位图图像</vt:lpstr>
      <vt:lpstr>Microsoft 公式 3.0</vt:lpstr>
      <vt:lpstr>Adobe Photoshop Image</vt:lpstr>
      <vt:lpstr>Visio.Drawing.6</vt:lpstr>
      <vt:lpstr>第四章  自由曲线与曲面（二）</vt:lpstr>
      <vt:lpstr>第四章 曲线与曲面</vt:lpstr>
      <vt:lpstr>外形设计的要求与特点</vt:lpstr>
      <vt:lpstr>Bezier曲线</vt:lpstr>
      <vt:lpstr>Bezier曲线（1/22）</vt:lpstr>
      <vt:lpstr>Bezier曲线（4/22）</vt:lpstr>
      <vt:lpstr>Bezier曲线（5/22）</vt:lpstr>
      <vt:lpstr>Bezier曲线（6/22）</vt:lpstr>
      <vt:lpstr>Bezier曲线（8/22）</vt:lpstr>
      <vt:lpstr>Bezier曲线（9/22）</vt:lpstr>
      <vt:lpstr>Bezier曲线（10/22）</vt:lpstr>
      <vt:lpstr>Bezier曲线（11/22）</vt:lpstr>
      <vt:lpstr>Bezier曲线（12/22）</vt:lpstr>
      <vt:lpstr>Bezier曲线（13/22）</vt:lpstr>
      <vt:lpstr>Bezier曲线（14/22）</vt:lpstr>
      <vt:lpstr>Bezier曲线（15/22）</vt:lpstr>
      <vt:lpstr>Bezier曲线（16/22）</vt:lpstr>
      <vt:lpstr>Bezier曲线（17/22）</vt:lpstr>
      <vt:lpstr>Bezier曲线（18/22）</vt:lpstr>
      <vt:lpstr>Bezier曲线（19/22）</vt:lpstr>
      <vt:lpstr>Bezier曲线（20/22）</vt:lpstr>
      <vt:lpstr>Bezier曲线（21/22）</vt:lpstr>
      <vt:lpstr>Bezier曲线（22/22）</vt:lpstr>
      <vt:lpstr>第四章 曲线与曲面</vt:lpstr>
      <vt:lpstr>B样条曲线（1/19）</vt:lpstr>
      <vt:lpstr>B样条曲线（2/19）</vt:lpstr>
      <vt:lpstr>B样条曲线（3/19）</vt:lpstr>
      <vt:lpstr>B样条曲线（4/19）</vt:lpstr>
      <vt:lpstr>B样条曲线（4/19）</vt:lpstr>
      <vt:lpstr>B样条曲线（5/19）</vt:lpstr>
      <vt:lpstr>B样条曲线（6/19）</vt:lpstr>
      <vt:lpstr>B样条曲线（7/19）</vt:lpstr>
      <vt:lpstr>B样条曲线（8/19）</vt:lpstr>
      <vt:lpstr>B样条曲线（9/19）</vt:lpstr>
      <vt:lpstr>B样条曲线（10/19）</vt:lpstr>
      <vt:lpstr>B样条曲线（11/19）</vt:lpstr>
      <vt:lpstr>B样条曲线（12/19）</vt:lpstr>
      <vt:lpstr>B样条曲线（13/19）</vt:lpstr>
      <vt:lpstr>B样条曲线（14/19）</vt:lpstr>
      <vt:lpstr>B样条曲线（14/19）</vt:lpstr>
      <vt:lpstr>B样条曲线（15/19）</vt:lpstr>
      <vt:lpstr>B样条曲线（16/19）</vt:lpstr>
      <vt:lpstr>B样条曲线（17/19）</vt:lpstr>
      <vt:lpstr>B样条曲线（18/19）</vt:lpstr>
      <vt:lpstr>B样条曲线（19/19）</vt:lpstr>
      <vt:lpstr>B样条曲线</vt:lpstr>
      <vt:lpstr>B样条曲线</vt:lpstr>
      <vt:lpstr>B样条曲线（19/19）</vt:lpstr>
      <vt:lpstr>NURBS曲线</vt:lpstr>
      <vt:lpstr>NURBS曲线</vt:lpstr>
      <vt:lpstr>NURBS曲线</vt:lpstr>
      <vt:lpstr>NURBS曲线</vt:lpstr>
    </vt:vector>
  </TitlesOfParts>
  <Company>graphics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曲线与曲面</dc:title>
  <dc:creator>苏小红</dc:creator>
  <cp:lastModifiedBy>葛 丝雨</cp:lastModifiedBy>
  <cp:revision>250</cp:revision>
  <dcterms:created xsi:type="dcterms:W3CDTF">2000-04-19T13:07:07Z</dcterms:created>
  <dcterms:modified xsi:type="dcterms:W3CDTF">2023-04-11T13:59:56Z</dcterms:modified>
</cp:coreProperties>
</file>