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sldIdLst>
    <p:sldId id="256" r:id="rId2"/>
    <p:sldId id="283" r:id="rId3"/>
    <p:sldId id="257" r:id="rId4"/>
    <p:sldId id="258" r:id="rId5"/>
    <p:sldId id="260" r:id="rId6"/>
    <p:sldId id="261" r:id="rId7"/>
    <p:sldId id="264" r:id="rId8"/>
    <p:sldId id="263" r:id="rId9"/>
    <p:sldId id="265" r:id="rId10"/>
    <p:sldId id="266" r:id="rId11"/>
    <p:sldId id="276" r:id="rId12"/>
    <p:sldId id="277" r:id="rId13"/>
    <p:sldId id="279" r:id="rId14"/>
    <p:sldId id="268" r:id="rId15"/>
    <p:sldId id="269" r:id="rId16"/>
    <p:sldId id="270" r:id="rId17"/>
    <p:sldId id="271" r:id="rId18"/>
    <p:sldId id="272" r:id="rId19"/>
    <p:sldId id="284" r:id="rId20"/>
    <p:sldId id="267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2" r:id="rId30"/>
    <p:sldId id="291" r:id="rId31"/>
    <p:sldId id="290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1D8"/>
    <a:srgbClr val="007ED4"/>
    <a:srgbClr val="0083DC"/>
    <a:srgbClr val="0066FF"/>
    <a:srgbClr val="654DF3"/>
    <a:srgbClr val="FFFFCC"/>
    <a:srgbClr val="007CD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94660"/>
  </p:normalViewPr>
  <p:slideViewPr>
    <p:cSldViewPr>
      <p:cViewPr varScale="1">
        <p:scale>
          <a:sx n="77" d="100"/>
          <a:sy n="77" d="100"/>
        </p:scale>
        <p:origin x="16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42F89F-0283-E3BF-C170-5FC7D1DB5A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2D77-8DB5-E69E-3163-7DED96977C0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CB753A-6CB9-45E9-8DAC-C33BD1443252}" type="datetimeFigureOut">
              <a:rPr lang="zh-CN" altLang="en-US"/>
              <a:pPr>
                <a:defRPr/>
              </a:pPr>
              <a:t>2023/4/11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2F56307-863F-313A-80F2-0DC4663DB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4F1C59B-9B9A-76AF-3DDC-8B5287E7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17D9B-C2C5-57B5-233D-088E457B4D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5F58D-07A8-22DC-331D-A5FAE3AE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86A052-C367-4DF5-8831-0CAB4AFC3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9389FC0-8D5D-644D-C54F-059DD6A81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BCCA9FB-986A-D680-071F-E5071ABF9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2948FA4F-503B-045C-9486-4B20FD629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B1C0A3-E1AD-4116-AB43-3D9385102EE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83998FB3-63DC-BE4C-50B9-9A4E86FD3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F85131FA-6D88-8F2B-3CFE-BB3754C0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B1243738-F60D-EB95-8DDC-560FC679E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F49032-BFAB-47D8-A6C6-D87D64D2605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F41D6157-F0E3-532F-4E0A-06935637A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41588CA-93D2-2C27-04BF-8EDC79079E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  苏小红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1E0534F-4FFD-3786-982F-D7DDF593E1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9DD01-6845-4FAB-8AE1-CB2B84EC1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85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E8160CA-A7F1-1AF3-8E5B-49E06ED6F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BF3AD615-90B1-2507-DDE5-121DDAECAC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08446-C330-4D4D-A448-1734765726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92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7B562A3-B86F-1C3A-9981-EB058A367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0D7E408D-0401-4E21-BC39-1A12E35616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C1A-3433-4430-997C-689EE7D49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3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8F8CC54-1399-19B7-ED75-95C96E9EA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2EDF8DD6-0D12-39C5-5B00-3B535B5EEF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0C8B0-0521-4F5C-B6A8-E4A3D584F6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3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B4E1DAE-124E-BC29-58C4-AF1CDD2D98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696FEAC-A975-0926-EF64-E5950C8986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331E-2209-4AA9-8EA0-9EED2C3D0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0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FF6018A-55E2-0771-2B86-B58B9C881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30F3B6B-1F6E-9DAA-E855-447DEC8686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8385C-68E0-45AD-9D22-F13CCC868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0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8334995-973D-7DB4-34E3-2079422BF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EA58BBE7-05D2-77D3-A2B2-7F81B51DF7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8536E-3721-426D-8643-1B20E98BD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28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E425140-880D-3F90-4457-79B39C763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E3BC353-0E83-F02F-1A29-2AAFD1ADD9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1594-D898-4A4C-8A56-C7CF70785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5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A6DA5A9B-C626-24B9-DC71-49E10EB92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52BE8B04-3726-59E3-8A27-127C429BE9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9D308-95C6-4615-9C13-0E17C8D1E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5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0B8AF92F-F875-0ADE-CD63-82A609348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2F6AC0D5-10D8-108C-A304-3D8A27F7D2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F0496-B1AE-4817-8F74-D40C8F7DD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6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C0DF104-EC1C-D82D-36CC-8B659EC67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">
            <a:extLst>
              <a:ext uri="{FF2B5EF4-FFF2-40B4-BE49-F238E27FC236}">
                <a16:creationId xmlns:a16="http://schemas.microsoft.com/office/drawing/2014/main" id="{D5D70B87-B7CB-B6B8-EF15-527924A54D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C1062-2DEE-4CB8-8B6D-A9B360016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5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ED25BBF-517B-486B-317A-5AFC64DAE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ABE7C202-91F0-FBCB-D7CA-439D80A2EC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05A20-B203-47C4-B515-2351EE1AE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1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2D795E0E-11C0-8438-B02D-5E41671B4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39379A1-A13B-9372-8D7D-473672725D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280F-B682-4E76-8B6C-3808B29EA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3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74" name="Rectangle 42">
            <a:extLst>
              <a:ext uri="{FF2B5EF4-FFF2-40B4-BE49-F238E27FC236}">
                <a16:creationId xmlns:a16="http://schemas.microsoft.com/office/drawing/2014/main" id="{7F06075F-3F6A-0A3D-DB6E-6573DD6A3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0875" name="Rectangle 43">
            <a:extLst>
              <a:ext uri="{FF2B5EF4-FFF2-40B4-BE49-F238E27FC236}">
                <a16:creationId xmlns:a16="http://schemas.microsoft.com/office/drawing/2014/main" id="{BCDB449B-5A11-34D8-0362-D556C80F4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0876" name="Rectangle 44">
            <a:extLst>
              <a:ext uri="{FF2B5EF4-FFF2-40B4-BE49-F238E27FC236}">
                <a16:creationId xmlns:a16="http://schemas.microsoft.com/office/drawing/2014/main" id="{CCD99C86-DD02-4514-7145-9291B0C7FA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77" name="Rectangle 45">
            <a:extLst>
              <a:ext uri="{FF2B5EF4-FFF2-40B4-BE49-F238E27FC236}">
                <a16:creationId xmlns:a16="http://schemas.microsoft.com/office/drawing/2014/main" id="{BC328EB4-7773-AA48-3A2B-7B579BB033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计算机学院  苏小红</a:t>
            </a:r>
          </a:p>
        </p:txBody>
      </p:sp>
      <p:sp>
        <p:nvSpPr>
          <p:cNvPr id="120878" name="Rectangle 46">
            <a:extLst>
              <a:ext uri="{FF2B5EF4-FFF2-40B4-BE49-F238E27FC236}">
                <a16:creationId xmlns:a16="http://schemas.microsoft.com/office/drawing/2014/main" id="{9C2D6630-6A6E-E0A9-C142-F65C57A4D2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3D495E9-6C34-4D18-96A6-2BF90BCAE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8.e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1.png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5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3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3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8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7.emf"/><Relationship Id="rId3" Type="http://schemas.openxmlformats.org/officeDocument/2006/relationships/image" Target="../media/image71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0.bin"/><Relationship Id="rId2" Type="http://schemas.openxmlformats.org/officeDocument/2006/relationships/oleObject" Target="../embeddings/oleObject64.bin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7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5.wmf"/><Relationship Id="rId3" Type="http://schemas.openxmlformats.org/officeDocument/2006/relationships/image" Target="../media/image79.wmf"/><Relationship Id="rId7" Type="http://schemas.openxmlformats.org/officeDocument/2006/relationships/image" Target="../media/image2.png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78.bin"/><Relationship Id="rId2" Type="http://schemas.openxmlformats.org/officeDocument/2006/relationships/oleObject" Target="../embeddings/oleObject72.bin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75.bin"/><Relationship Id="rId5" Type="http://schemas.openxmlformats.org/officeDocument/2006/relationships/image" Target="../media/image80.emf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7.e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0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2.png"/><Relationship Id="rId10" Type="http://schemas.openxmlformats.org/officeDocument/2006/relationships/image" Target="../media/image89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4.emf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84.bin"/><Relationship Id="rId21" Type="http://schemas.openxmlformats.org/officeDocument/2006/relationships/image" Target="../media/image98.emf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6.wmf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image" Target="../media/image93.emf"/><Relationship Id="rId5" Type="http://schemas.openxmlformats.org/officeDocument/2006/relationships/image" Target="../media/image1.png"/><Relationship Id="rId15" Type="http://schemas.openxmlformats.org/officeDocument/2006/relationships/image" Target="../media/image95.e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7.wmf"/><Relationship Id="rId4" Type="http://schemas.openxmlformats.org/officeDocument/2006/relationships/image" Target="../media/image91.emf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98.bin"/><Relationship Id="rId2" Type="http://schemas.openxmlformats.org/officeDocument/2006/relationships/image" Target="../media/image1.png"/><Relationship Id="rId16" Type="http://schemas.openxmlformats.org/officeDocument/2006/relationships/image" Target="../media/image104.emf"/><Relationship Id="rId20" Type="http://schemas.openxmlformats.org/officeDocument/2006/relationships/image" Target="../media/image106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.e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108.emf"/><Relationship Id="rId21" Type="http://schemas.openxmlformats.org/officeDocument/2006/relationships/image" Target="../media/image116.emf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14.e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3.png"/><Relationship Id="rId5" Type="http://schemas.openxmlformats.org/officeDocument/2006/relationships/image" Target="../media/image109.emf"/><Relationship Id="rId15" Type="http://schemas.openxmlformats.org/officeDocument/2006/relationships/image" Target="../media/image113.emf"/><Relationship Id="rId23" Type="http://schemas.openxmlformats.org/officeDocument/2006/relationships/image" Target="../media/image117.emf"/><Relationship Id="rId10" Type="http://schemas.openxmlformats.org/officeDocument/2006/relationships/image" Target="../media/image2.png"/><Relationship Id="rId19" Type="http://schemas.openxmlformats.org/officeDocument/2006/relationships/image" Target="../media/image115.e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15.bin"/><Relationship Id="rId3" Type="http://schemas.openxmlformats.org/officeDocument/2006/relationships/image" Target="../media/image1.png"/><Relationship Id="rId21" Type="http://schemas.openxmlformats.org/officeDocument/2006/relationships/image" Target="../media/image126.emf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24.emf"/><Relationship Id="rId2" Type="http://schemas.openxmlformats.org/officeDocument/2006/relationships/image" Target="../media/image111.png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1.emf"/><Relationship Id="rId5" Type="http://schemas.openxmlformats.org/officeDocument/2006/relationships/image" Target="../media/image3.png"/><Relationship Id="rId15" Type="http://schemas.openxmlformats.org/officeDocument/2006/relationships/image" Target="../media/image123.emf"/><Relationship Id="rId23" Type="http://schemas.openxmlformats.org/officeDocument/2006/relationships/image" Target="../media/image127.e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25.emf"/><Relationship Id="rId4" Type="http://schemas.openxmlformats.org/officeDocument/2006/relationships/image" Target="../media/image2.png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8.wmf"/><Relationship Id="rId7" Type="http://schemas.openxmlformats.org/officeDocument/2006/relationships/image" Target="../media/image1.png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4.png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23.bin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6.wmf"/><Relationship Id="rId11" Type="http://schemas.openxmlformats.org/officeDocument/2006/relationships/image" Target="../media/image138.png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37.png"/><Relationship Id="rId4" Type="http://schemas.openxmlformats.org/officeDocument/2006/relationships/image" Target="../media/image135.wmf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wmf"/><Relationship Id="rId7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1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6.e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30.bin"/><Relationship Id="rId3" Type="http://schemas.openxmlformats.org/officeDocument/2006/relationships/image" Target="../media/image2.png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34.emf"/><Relationship Id="rId42" Type="http://schemas.openxmlformats.org/officeDocument/2006/relationships/image" Target="../media/image38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38" Type="http://schemas.openxmlformats.org/officeDocument/2006/relationships/image" Target="../media/image36.wmf"/><Relationship Id="rId2" Type="http://schemas.openxmlformats.org/officeDocument/2006/relationships/image" Target="../media/image1.png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25.bin"/><Relationship Id="rId41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37" Type="http://schemas.openxmlformats.org/officeDocument/2006/relationships/oleObject" Target="../embeddings/oleObject29.bin"/><Relationship Id="rId40" Type="http://schemas.openxmlformats.org/officeDocument/2006/relationships/image" Target="../media/image37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31.wmf"/><Relationship Id="rId36" Type="http://schemas.openxmlformats.org/officeDocument/2006/relationships/image" Target="../media/image35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4" Type="http://schemas.openxmlformats.org/officeDocument/2006/relationships/image" Target="../media/image39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32.emf"/><Relationship Id="rId35" Type="http://schemas.openxmlformats.org/officeDocument/2006/relationships/oleObject" Target="../embeddings/oleObject28.bin"/><Relationship Id="rId43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7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3.emf"/><Relationship Id="rId2" Type="http://schemas.openxmlformats.org/officeDocument/2006/relationships/image" Target="../media/image1.png"/><Relationship Id="rId16" Type="http://schemas.openxmlformats.org/officeDocument/2006/relationships/image" Target="../media/image4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3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2" Type="http://schemas.openxmlformats.org/officeDocument/2006/relationships/image" Target="../media/image1.png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946852C-4DA7-5C1D-82B4-53C121D93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692275"/>
            <a:ext cx="8893175" cy="1736725"/>
          </a:xfrm>
        </p:spPr>
        <p:txBody>
          <a:bodyPr/>
          <a:lstStyle/>
          <a:p>
            <a:pPr eaLnBrk="1" hangingPunct="1"/>
            <a:r>
              <a:rPr lang="zh-CN" altLang="en-US" sz="54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第五章 </a:t>
            </a:r>
            <a:br>
              <a:rPr lang="zh-CN" altLang="en-US" sz="54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</a:br>
            <a:r>
              <a:rPr lang="zh-CN" altLang="en-US" sz="54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图形变换与裁剪</a:t>
            </a:r>
            <a:endParaRPr lang="zh-CN" altLang="en-US" sz="5400" b="1">
              <a:effectLst/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2EB67B64-CB09-1B53-D816-DD1E1E42B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3538538" cy="704850"/>
          </a:xfrm>
        </p:spPr>
        <p:txBody>
          <a:bodyPr/>
          <a:lstStyle/>
          <a:p>
            <a:pPr marL="838200" indent="-838200" eaLnBrk="1" hangingPunct="1"/>
            <a:r>
              <a:rPr lang="en-US" altLang="zh-CN" sz="2400" b="1">
                <a:solidFill>
                  <a:schemeClr val="tx1"/>
                </a:solidFill>
                <a:effectLst/>
              </a:rPr>
              <a:t>3.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旋转变换（</a:t>
            </a:r>
            <a:r>
              <a:rPr lang="en-US" altLang="zh-CN" sz="2400" b="1">
                <a:solidFill>
                  <a:schemeClr val="tx1"/>
                </a:solidFill>
                <a:effectLst/>
              </a:rPr>
              <a:t>rotation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BF7CCDC8-3AE0-BB72-F969-A338D908F9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981075"/>
            <a:ext cx="4679950" cy="792163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  </a:t>
            </a:r>
            <a:r>
              <a:rPr lang="zh-CN" altLang="en-US" sz="2400">
                <a:effectLst/>
              </a:rPr>
              <a:t>点</a:t>
            </a:r>
            <a:r>
              <a:rPr lang="en-US" altLang="zh-CN" sz="2400">
                <a:effectLst/>
              </a:rPr>
              <a:t>P</a:t>
            </a:r>
            <a:r>
              <a:rPr lang="zh-CN" altLang="en-US" sz="2400">
                <a:effectLst/>
              </a:rPr>
              <a:t>绕原点逆时针转</a:t>
            </a:r>
            <a:r>
              <a:rPr lang="el-GR" altLang="zh-CN" sz="2400">
                <a:effectLst/>
                <a:cs typeface="Arial" panose="020B0604020202020204" pitchFamily="34" charset="0"/>
              </a:rPr>
              <a:t>θ</a:t>
            </a:r>
            <a:r>
              <a:rPr lang="zh-CN" altLang="en-US" sz="2400">
                <a:effectLst/>
                <a:cs typeface="Arial" panose="020B0604020202020204" pitchFamily="34" charset="0"/>
              </a:rPr>
              <a:t>度角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（设逆时针旋转方向为正方向）</a:t>
            </a:r>
          </a:p>
        </p:txBody>
      </p:sp>
      <p:sp>
        <p:nvSpPr>
          <p:cNvPr id="24582" name="Rectangle 22">
            <a:extLst>
              <a:ext uri="{FF2B5EF4-FFF2-40B4-BE49-F238E27FC236}">
                <a16:creationId xmlns:a16="http://schemas.microsoft.com/office/drawing/2014/main" id="{775F21BB-A964-06CA-E03B-F6298CB0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B2516BFC-0E6F-6B87-2BCE-412A9D6CBA26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2335214"/>
            <a:ext cx="4208462" cy="823913"/>
            <a:chOff x="515" y="1471"/>
            <a:chExt cx="2651" cy="519"/>
          </a:xfrm>
        </p:grpSpPr>
        <p:graphicFrame>
          <p:nvGraphicFramePr>
            <p:cNvPr id="24615" name="Object 21">
              <a:extLst>
                <a:ext uri="{FF2B5EF4-FFF2-40B4-BE49-F238E27FC236}">
                  <a16:creationId xmlns:a16="http://schemas.microsoft.com/office/drawing/2014/main" id="{8B3916E1-B14B-9CB5-CE97-F304CFC4B0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892483"/>
                </p:ext>
              </p:extLst>
            </p:nvPr>
          </p:nvGraphicFramePr>
          <p:xfrm>
            <a:off x="515" y="1471"/>
            <a:ext cx="1281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87320" imgH="457200" progId="Equation.DSMT4">
                    <p:embed/>
                  </p:oleObj>
                </mc:Choice>
                <mc:Fallback>
                  <p:oleObj name="Equation" r:id="rId5" imgW="787320" imgH="45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1471"/>
                          <a:ext cx="1281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6" name="Rectangle 32">
              <a:extLst>
                <a:ext uri="{FF2B5EF4-FFF2-40B4-BE49-F238E27FC236}">
                  <a16:creationId xmlns:a16="http://schemas.microsoft.com/office/drawing/2014/main" id="{547F21FE-1189-45D8-900E-42EA5EC3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57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5-11</a:t>
              </a:r>
              <a:r>
                <a:rPr lang="zh-CN" altLang="en-US" sz="2000"/>
                <a:t>）</a:t>
              </a:r>
            </a:p>
          </p:txBody>
        </p:sp>
      </p:grpSp>
      <p:grpSp>
        <p:nvGrpSpPr>
          <p:cNvPr id="3" name="Group 66">
            <a:extLst>
              <a:ext uri="{FF2B5EF4-FFF2-40B4-BE49-F238E27FC236}">
                <a16:creationId xmlns:a16="http://schemas.microsoft.com/office/drawing/2014/main" id="{650EAB89-9C2F-8D89-AB92-26946ED79C73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3276600"/>
            <a:ext cx="7031038" cy="809625"/>
            <a:chOff x="538" y="2064"/>
            <a:chExt cx="4429" cy="510"/>
          </a:xfrm>
        </p:grpSpPr>
        <p:graphicFrame>
          <p:nvGraphicFramePr>
            <p:cNvPr id="24613" name="Object 23">
              <a:extLst>
                <a:ext uri="{FF2B5EF4-FFF2-40B4-BE49-F238E27FC236}">
                  <a16:creationId xmlns:a16="http://schemas.microsoft.com/office/drawing/2014/main" id="{6531CD9F-D33B-B591-BACF-17B37BECA7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" y="2064"/>
            <a:ext cx="298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58470" imgH="449790" progId="Equation.DSMT4">
                    <p:embed/>
                  </p:oleObj>
                </mc:Choice>
                <mc:Fallback>
                  <p:oleObj name="Equation" r:id="rId7" imgW="2758470" imgH="44979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2064"/>
                          <a:ext cx="2984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Rectangle 34">
              <a:extLst>
                <a:ext uri="{FF2B5EF4-FFF2-40B4-BE49-F238E27FC236}">
                  <a16:creationId xmlns:a16="http://schemas.microsoft.com/office/drawing/2014/main" id="{080E043C-B0CD-D369-41CA-BD4A7B60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22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5-12</a:t>
              </a:r>
              <a:r>
                <a:rPr lang="zh-CN" altLang="en-US" sz="2000"/>
                <a:t>）</a:t>
              </a:r>
            </a:p>
          </p:txBody>
        </p:sp>
      </p:grpSp>
      <p:grpSp>
        <p:nvGrpSpPr>
          <p:cNvPr id="4" name="Group 67">
            <a:extLst>
              <a:ext uri="{FF2B5EF4-FFF2-40B4-BE49-F238E27FC236}">
                <a16:creationId xmlns:a16="http://schemas.microsoft.com/office/drawing/2014/main" id="{8F56559B-8696-DF84-3A64-9350D94D8C5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208463"/>
            <a:ext cx="7200900" cy="1390650"/>
            <a:chOff x="431" y="2651"/>
            <a:chExt cx="4536" cy="876"/>
          </a:xfrm>
        </p:grpSpPr>
        <p:grpSp>
          <p:nvGrpSpPr>
            <p:cNvPr id="24609" name="Group 64">
              <a:extLst>
                <a:ext uri="{FF2B5EF4-FFF2-40B4-BE49-F238E27FC236}">
                  <a16:creationId xmlns:a16="http://schemas.microsoft.com/office/drawing/2014/main" id="{161DF24D-7B7F-F06F-74DC-1AC5D1EEA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651"/>
              <a:ext cx="3311" cy="876"/>
              <a:chOff x="431" y="2651"/>
              <a:chExt cx="3311" cy="876"/>
            </a:xfrm>
          </p:grpSpPr>
          <p:graphicFrame>
            <p:nvGraphicFramePr>
              <p:cNvPr id="24611" name="Object 25">
                <a:extLst>
                  <a:ext uri="{FF2B5EF4-FFF2-40B4-BE49-F238E27FC236}">
                    <a16:creationId xmlns:a16="http://schemas.microsoft.com/office/drawing/2014/main" id="{F0C91F70-F200-F82D-6D9B-2E3D233E72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7" y="3017"/>
              <a:ext cx="1611" cy="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341357" imgH="449790" progId="Equation.DSMT4">
                      <p:embed/>
                    </p:oleObj>
                  </mc:Choice>
                  <mc:Fallback>
                    <p:oleObj name="Equation" r:id="rId9" imgW="1341357" imgH="44979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" y="3017"/>
                            <a:ext cx="1611" cy="5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2" name="Rectangle 31">
                <a:extLst>
                  <a:ext uri="{FF2B5EF4-FFF2-40B4-BE49-F238E27FC236}">
                    <a16:creationId xmlns:a16="http://schemas.microsoft.com/office/drawing/2014/main" id="{1B0D3B66-1F73-6825-E284-AB9356081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2651"/>
                <a:ext cx="33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/>
                  <a:t>将式（</a:t>
                </a:r>
                <a:r>
                  <a:rPr lang="en-US" altLang="zh-CN" sz="2400"/>
                  <a:t>5-11</a:t>
                </a:r>
                <a:r>
                  <a:rPr lang="zh-CN" altLang="en-US" sz="2400"/>
                  <a:t>）代入式（</a:t>
                </a:r>
                <a:r>
                  <a:rPr lang="en-US" altLang="zh-CN" sz="2400"/>
                  <a:t>5-12</a:t>
                </a:r>
                <a:r>
                  <a:rPr lang="zh-CN" altLang="en-US" sz="2400"/>
                  <a:t>）得：</a:t>
                </a:r>
              </a:p>
            </p:txBody>
          </p:sp>
        </p:grpSp>
        <p:sp>
          <p:nvSpPr>
            <p:cNvPr id="24610" name="Rectangle 35">
              <a:extLst>
                <a:ext uri="{FF2B5EF4-FFF2-40B4-BE49-F238E27FC236}">
                  <a16:creationId xmlns:a16="http://schemas.microsoft.com/office/drawing/2014/main" id="{ECC9844C-9CD1-6341-A349-F28383E02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3113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5-13</a:t>
              </a:r>
              <a:r>
                <a:rPr lang="zh-CN" altLang="en-US" sz="2000"/>
                <a:t>）</a:t>
              </a:r>
            </a:p>
          </p:txBody>
        </p:sp>
      </p:grpSp>
      <p:graphicFrame>
        <p:nvGraphicFramePr>
          <p:cNvPr id="24586" name="Object 43">
            <a:extLst>
              <a:ext uri="{FF2B5EF4-FFF2-40B4-BE49-F238E27FC236}">
                <a16:creationId xmlns:a16="http://schemas.microsoft.com/office/drawing/2014/main" id="{8D259308-9C8E-8F4D-9932-1730D1BAD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1844675"/>
          <a:ext cx="133350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8956" imgH="159862" progId="Equation.3">
                  <p:embed/>
                </p:oleObj>
              </mc:Choice>
              <mc:Fallback>
                <p:oleObj name="公式" r:id="rId11" imgW="98956" imgH="15986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844675"/>
                        <a:ext cx="133350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45">
            <a:extLst>
              <a:ext uri="{FF2B5EF4-FFF2-40B4-BE49-F238E27FC236}">
                <a16:creationId xmlns:a16="http://schemas.microsoft.com/office/drawing/2014/main" id="{F700D0F8-D44E-FE7F-402B-8BD142498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1344613"/>
          <a:ext cx="2000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67610" imgH="137160" progId="Equation.3">
                  <p:embed/>
                </p:oleObj>
              </mc:Choice>
              <mc:Fallback>
                <p:oleObj name="公式" r:id="rId13" imgW="167610" imgH="137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1344613"/>
                        <a:ext cx="2000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49">
            <a:extLst>
              <a:ext uri="{FF2B5EF4-FFF2-40B4-BE49-F238E27FC236}">
                <a16:creationId xmlns:a16="http://schemas.microsoft.com/office/drawing/2014/main" id="{2D59EE0F-3122-115A-75BE-B2683C2EB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9313" y="2060575"/>
          <a:ext cx="160337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29732" imgH="137160" progId="Equation.3">
                  <p:embed/>
                </p:oleObj>
              </mc:Choice>
              <mc:Fallback>
                <p:oleObj name="公式" r:id="rId15" imgW="129732" imgH="1371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2060575"/>
                        <a:ext cx="160337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7">
            <a:extLst>
              <a:ext uri="{FF2B5EF4-FFF2-40B4-BE49-F238E27FC236}">
                <a16:creationId xmlns:a16="http://schemas.microsoft.com/office/drawing/2014/main" id="{FE50C75A-7C0F-6EDD-CFA1-42717CD60CD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73238"/>
            <a:ext cx="1582738" cy="503237"/>
            <a:chOff x="476" y="1117"/>
            <a:chExt cx="997" cy="317"/>
          </a:xfrm>
        </p:grpSpPr>
        <p:sp>
          <p:nvSpPr>
            <p:cNvPr id="24607" name="AutoShape 52">
              <a:extLst>
                <a:ext uri="{FF2B5EF4-FFF2-40B4-BE49-F238E27FC236}">
                  <a16:creationId xmlns:a16="http://schemas.microsoft.com/office/drawing/2014/main" id="{6FFF99FA-BE20-9861-7E8B-02C6159A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117"/>
              <a:ext cx="997" cy="317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4608" name="Object 53">
              <a:extLst>
                <a:ext uri="{FF2B5EF4-FFF2-40B4-BE49-F238E27FC236}">
                  <a16:creationId xmlns:a16="http://schemas.microsoft.com/office/drawing/2014/main" id="{BDA706C3-D9A0-1980-8495-CDD1B712EB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" y="1154"/>
            <a:ext cx="79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624988" imgH="175470" progId="Equation.3">
                    <p:embed/>
                  </p:oleObj>
                </mc:Choice>
                <mc:Fallback>
                  <p:oleObj name="公式" r:id="rId17" imgW="624988" imgH="17547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1154"/>
                          <a:ext cx="79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8">
            <a:extLst>
              <a:ext uri="{FF2B5EF4-FFF2-40B4-BE49-F238E27FC236}">
                <a16:creationId xmlns:a16="http://schemas.microsoft.com/office/drawing/2014/main" id="{6B88E8B7-570F-F5E8-3A4F-22042A6A80B8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653088"/>
            <a:ext cx="7129463" cy="808037"/>
            <a:chOff x="476" y="3561"/>
            <a:chExt cx="4491" cy="509"/>
          </a:xfrm>
        </p:grpSpPr>
        <p:sp>
          <p:nvSpPr>
            <p:cNvPr id="24602" name="Rectangle 36">
              <a:extLst>
                <a:ext uri="{FF2B5EF4-FFF2-40B4-BE49-F238E27FC236}">
                  <a16:creationId xmlns:a16="http://schemas.microsoft.com/office/drawing/2014/main" id="{3B18A863-BDCE-0D64-C627-13FB1770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3657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5-14</a:t>
              </a:r>
              <a:r>
                <a:rPr lang="zh-CN" altLang="en-US" sz="2000"/>
                <a:t>）</a:t>
              </a:r>
            </a:p>
          </p:txBody>
        </p:sp>
        <p:graphicFrame>
          <p:nvGraphicFramePr>
            <p:cNvPr id="24603" name="Object 29">
              <a:extLst>
                <a:ext uri="{FF2B5EF4-FFF2-40B4-BE49-F238E27FC236}">
                  <a16:creationId xmlns:a16="http://schemas.microsoft.com/office/drawing/2014/main" id="{3DC1CB24-A7E9-2762-2CA8-F5534A8851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9" y="3561"/>
            <a:ext cx="2437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141057" imgH="449790" progId="Equation.DSMT4">
                    <p:embed/>
                  </p:oleObj>
                </mc:Choice>
                <mc:Fallback>
                  <p:oleObj name="Equation" r:id="rId19" imgW="2141057" imgH="44979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3561"/>
                          <a:ext cx="2437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4" name="Group 59">
              <a:extLst>
                <a:ext uri="{FF2B5EF4-FFF2-40B4-BE49-F238E27FC236}">
                  <a16:creationId xmlns:a16="http://schemas.microsoft.com/office/drawing/2014/main" id="{63F71FA5-9537-3C99-1E2E-009AEA573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3657"/>
              <a:ext cx="997" cy="317"/>
              <a:chOff x="476" y="3657"/>
              <a:chExt cx="997" cy="317"/>
            </a:xfrm>
          </p:grpSpPr>
          <p:sp>
            <p:nvSpPr>
              <p:cNvPr id="24605" name="AutoShape 55">
                <a:extLst>
                  <a:ext uri="{FF2B5EF4-FFF2-40B4-BE49-F238E27FC236}">
                    <a16:creationId xmlns:a16="http://schemas.microsoft.com/office/drawing/2014/main" id="{97263932-2EDB-8B2F-C9F1-8499C6920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65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4606" name="Object 56">
                <a:extLst>
                  <a:ext uri="{FF2B5EF4-FFF2-40B4-BE49-F238E27FC236}">
                    <a16:creationId xmlns:a16="http://schemas.microsoft.com/office/drawing/2014/main" id="{7CF02876-CB3A-4B39-C6BC-A57EFCFFF9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6" y="369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1" imgW="624988" imgH="175470" progId="Equation.3">
                      <p:embed/>
                    </p:oleObj>
                  </mc:Choice>
                  <mc:Fallback>
                    <p:oleObj name="公式" r:id="rId21" imgW="624988" imgH="17547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" y="369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591" name="Text Box 8">
            <a:extLst>
              <a:ext uri="{FF2B5EF4-FFF2-40B4-BE49-F238E27FC236}">
                <a16:creationId xmlns:a16="http://schemas.microsoft.com/office/drawing/2014/main" id="{DED83BA0-5035-B156-8D37-B7189392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60350"/>
            <a:ext cx="647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24592" name="Text Box 13">
            <a:extLst>
              <a:ext uri="{FF2B5EF4-FFF2-40B4-BE49-F238E27FC236}">
                <a16:creationId xmlns:a16="http://schemas.microsoft.com/office/drawing/2014/main" id="{2FB2FC51-5B81-24E9-8DF9-1C65C0D0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557463"/>
            <a:ext cx="504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grpSp>
        <p:nvGrpSpPr>
          <p:cNvPr id="24593" name="Group 39">
            <a:extLst>
              <a:ext uri="{FF2B5EF4-FFF2-40B4-BE49-F238E27FC236}">
                <a16:creationId xmlns:a16="http://schemas.microsoft.com/office/drawing/2014/main" id="{EBEC21FD-24E2-2D8C-6AEE-BB363772A801}"/>
              </a:ext>
            </a:extLst>
          </p:cNvPr>
          <p:cNvGrpSpPr>
            <a:grpSpLocks/>
          </p:cNvGrpSpPr>
          <p:nvPr/>
        </p:nvGrpSpPr>
        <p:grpSpPr bwMode="auto">
          <a:xfrm>
            <a:off x="5957888" y="407988"/>
            <a:ext cx="2384425" cy="2203450"/>
            <a:chOff x="3492" y="257"/>
            <a:chExt cx="1502" cy="1388"/>
          </a:xfrm>
        </p:grpSpPr>
        <p:sp>
          <p:nvSpPr>
            <p:cNvPr id="24600" name="Line 9">
              <a:extLst>
                <a:ext uri="{FF2B5EF4-FFF2-40B4-BE49-F238E27FC236}">
                  <a16:creationId xmlns:a16="http://schemas.microsoft.com/office/drawing/2014/main" id="{A7B28907-3F0E-FD77-635D-ADD1D3AD9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492" y="257"/>
              <a:ext cx="1" cy="1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10">
              <a:extLst>
                <a:ext uri="{FF2B5EF4-FFF2-40B4-BE49-F238E27FC236}">
                  <a16:creationId xmlns:a16="http://schemas.microsoft.com/office/drawing/2014/main" id="{B71BBFDA-34B6-14D6-CC8D-B7E7DAEE4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1644"/>
              <a:ext cx="150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0" name="AutoShape 12">
            <a:extLst>
              <a:ext uri="{FF2B5EF4-FFF2-40B4-BE49-F238E27FC236}">
                <a16:creationId xmlns:a16="http://schemas.microsoft.com/office/drawing/2014/main" id="{BF4171B6-A4C2-6707-C7C3-7B2726112C2F}"/>
              </a:ext>
            </a:extLst>
          </p:cNvPr>
          <p:cNvSpPr>
            <a:spLocks noChangeArrowheads="1"/>
          </p:cNvSpPr>
          <p:nvPr/>
        </p:nvSpPr>
        <p:spPr bwMode="auto">
          <a:xfrm rot="-1800000">
            <a:off x="6499225" y="333375"/>
            <a:ext cx="863600" cy="936625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95" name="Line 15">
            <a:extLst>
              <a:ext uri="{FF2B5EF4-FFF2-40B4-BE49-F238E27FC236}">
                <a16:creationId xmlns:a16="http://schemas.microsoft.com/office/drawing/2014/main" id="{CC02F6A8-B8D8-87B0-53AA-6F3B9524E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027238"/>
            <a:ext cx="1296988" cy="58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6">
            <a:extLst>
              <a:ext uri="{FF2B5EF4-FFF2-40B4-BE49-F238E27FC236}">
                <a16:creationId xmlns:a16="http://schemas.microsoft.com/office/drawing/2014/main" id="{8709157D-B998-0004-055B-8ED5B7AC99BE}"/>
              </a:ext>
            </a:extLst>
          </p:cNvPr>
          <p:cNvSpPr>
            <a:spLocks noChangeShapeType="1"/>
          </p:cNvSpPr>
          <p:nvPr/>
        </p:nvSpPr>
        <p:spPr bwMode="auto">
          <a:xfrm rot="19800000" flipV="1">
            <a:off x="5724525" y="1712913"/>
            <a:ext cx="1296988" cy="58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Arc 17">
            <a:extLst>
              <a:ext uri="{FF2B5EF4-FFF2-40B4-BE49-F238E27FC236}">
                <a16:creationId xmlns:a16="http://schemas.microsoft.com/office/drawing/2014/main" id="{78B4655E-88C1-BF9F-2801-817B61FB540B}"/>
              </a:ext>
            </a:extLst>
          </p:cNvPr>
          <p:cNvSpPr>
            <a:spLocks/>
          </p:cNvSpPr>
          <p:nvPr/>
        </p:nvSpPr>
        <p:spPr bwMode="auto">
          <a:xfrm>
            <a:off x="6300788" y="1900238"/>
            <a:ext cx="431800" cy="358775"/>
          </a:xfrm>
          <a:custGeom>
            <a:avLst/>
            <a:gdLst>
              <a:gd name="T0" fmla="*/ 1315962676 w 21600"/>
              <a:gd name="T1" fmla="*/ 0 h 19966"/>
              <a:gd name="T2" fmla="*/ 2147483646 w 21600"/>
              <a:gd name="T3" fmla="*/ 2081687356 h 19966"/>
              <a:gd name="T4" fmla="*/ 0 w 21600"/>
              <a:gd name="T5" fmla="*/ 2081687356 h 19966"/>
              <a:gd name="T6" fmla="*/ 0 60000 65536"/>
              <a:gd name="T7" fmla="*/ 0 60000 65536"/>
              <a:gd name="T8" fmla="*/ 0 60000 65536"/>
              <a:gd name="T9" fmla="*/ 0 w 21600"/>
              <a:gd name="T10" fmla="*/ 0 h 19966"/>
              <a:gd name="T11" fmla="*/ 21600 w 21600"/>
              <a:gd name="T12" fmla="*/ 19966 h 199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966" fill="none" extrusionOk="0">
                <a:moveTo>
                  <a:pt x="8240" y="-1"/>
                </a:moveTo>
                <a:cubicBezTo>
                  <a:pt x="16325" y="3336"/>
                  <a:pt x="21600" y="11219"/>
                  <a:pt x="21600" y="19966"/>
                </a:cubicBezTo>
              </a:path>
              <a:path w="21600" h="19966" stroke="0" extrusionOk="0">
                <a:moveTo>
                  <a:pt x="8240" y="-1"/>
                </a:moveTo>
                <a:cubicBezTo>
                  <a:pt x="16325" y="3336"/>
                  <a:pt x="21600" y="11219"/>
                  <a:pt x="21600" y="19966"/>
                </a:cubicBezTo>
                <a:lnTo>
                  <a:pt x="0" y="19966"/>
                </a:lnTo>
                <a:lnTo>
                  <a:pt x="824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5" name="AutoShape 37">
            <a:extLst>
              <a:ext uri="{FF2B5EF4-FFF2-40B4-BE49-F238E27FC236}">
                <a16:creationId xmlns:a16="http://schemas.microsoft.com/office/drawing/2014/main" id="{60FD59D5-C6F3-3C42-0C35-5592D62C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1052513"/>
            <a:ext cx="863600" cy="936625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99" name="AutoShape 60">
            <a:extLst>
              <a:ext uri="{FF2B5EF4-FFF2-40B4-BE49-F238E27FC236}">
                <a16:creationId xmlns:a16="http://schemas.microsoft.com/office/drawing/2014/main" id="{03790B1F-26A5-04C0-B8C8-E4A5BC8D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2924175"/>
            <a:ext cx="165735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旋转变换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E648B62-9976-17DF-32BD-403A83637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8" y="566738"/>
            <a:ext cx="8075612" cy="630237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  <a:effectLst/>
              </a:rPr>
              <a:t>5.2.3 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齐次坐标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effectLst/>
              </a:rPr>
              <a:t>homogeneous coordinates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）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技术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1E0728B-5C39-8E54-B833-A4A0520FF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8563"/>
            <a:ext cx="8713787" cy="2159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 </a:t>
            </a:r>
            <a:r>
              <a:rPr lang="en-US" altLang="zh-CN" b="1">
                <a:effectLst/>
              </a:rPr>
              <a:t>1.</a:t>
            </a:r>
            <a:r>
              <a:rPr lang="zh-CN" altLang="en-US" b="1">
                <a:effectLst/>
              </a:rPr>
              <a:t>齐次坐标技术的引入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ffectLst/>
              </a:rPr>
              <a:t>    平移、比例和旋转等变换的组合变换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effectLst/>
              </a:rPr>
              <a:t>    处理形式不统一，将很难把它们级联在一起。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F3BB9B4-7BC9-E672-DD7A-ACFBE365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211513"/>
            <a:ext cx="8229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r>
              <a:rPr lang="en-US" altLang="zh-CN" sz="2800"/>
              <a:t>2.</a:t>
            </a:r>
            <a:r>
              <a:rPr lang="zh-CN" altLang="en-US" sz="2800" b="1"/>
              <a:t>变换具有统一表示形式的优点</a:t>
            </a:r>
          </a:p>
          <a:p>
            <a:pPr lvl="1" eaLnBrk="1" hangingPunct="1"/>
            <a:r>
              <a:rPr lang="zh-CN" altLang="en-US" sz="2400"/>
              <a:t>便于变换合成</a:t>
            </a:r>
          </a:p>
          <a:p>
            <a:pPr lvl="1" eaLnBrk="1" hangingPunct="1"/>
            <a:r>
              <a:rPr lang="zh-CN" altLang="en-US" sz="2400"/>
              <a:t>便于硬件实现    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9410A50A-092E-A690-FBCB-7EC49D82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967288"/>
            <a:ext cx="82296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3</a:t>
            </a:r>
            <a:r>
              <a:rPr lang="en-US" altLang="zh-CN" sz="2800" b="1"/>
              <a:t>.</a:t>
            </a:r>
            <a:r>
              <a:rPr lang="zh-CN" altLang="en-US" sz="2800" b="1"/>
              <a:t>齐次坐标技术的基本思想</a:t>
            </a:r>
            <a:endParaRPr lang="zh-CN" altLang="en-US" sz="28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把一个</a:t>
            </a:r>
            <a:r>
              <a:rPr lang="en-US" altLang="zh-CN" sz="2400"/>
              <a:t>n</a:t>
            </a:r>
            <a:r>
              <a:rPr lang="zh-CN" altLang="en-US" sz="2400"/>
              <a:t>维空间中的几何问题转换到</a:t>
            </a:r>
            <a:r>
              <a:rPr lang="en-US" altLang="zh-CN" sz="2400"/>
              <a:t>n+1</a:t>
            </a:r>
            <a:r>
              <a:rPr lang="zh-CN" altLang="en-US" sz="2400"/>
              <a:t>维空间中解决。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28" grpId="0"/>
      <p:bldP spid="778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EF6CE1E8-21CB-8F69-2B0A-A1BACEC51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2808287" cy="560387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effectLst/>
              </a:rPr>
              <a:t>4.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齐次坐标表示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BD23161-086E-947C-3E5B-0B8D9A011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4797425"/>
            <a:ext cx="4679950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effectLst/>
              </a:rPr>
              <a:t>齐次坐标表示不是唯一的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B2B8512-0BB2-F93D-8BBD-1144FE2A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A3726821-E724-18E2-A662-5F354E7D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0" name="Object 12">
            <a:extLst>
              <a:ext uri="{FF2B5EF4-FFF2-40B4-BE49-F238E27FC236}">
                <a16:creationId xmlns:a16="http://schemas.microsoft.com/office/drawing/2014/main" id="{F2CF2AB3-B5D9-D7D1-3CCF-113B0B7A7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3556000"/>
          <a:ext cx="26685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7784" imgH="220875" progId="Equation.DSMT4">
                  <p:embed/>
                </p:oleObj>
              </mc:Choice>
              <mc:Fallback>
                <p:oleObj name="Equation" r:id="rId5" imgW="967784" imgH="22087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556000"/>
                        <a:ext cx="26685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4">
            <a:extLst>
              <a:ext uri="{FF2B5EF4-FFF2-40B4-BE49-F238E27FC236}">
                <a16:creationId xmlns:a16="http://schemas.microsoft.com/office/drawing/2014/main" id="{5469C3C2-2634-0ABE-6331-A7DCA23B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1" name="Object 13">
            <a:extLst>
              <a:ext uri="{FF2B5EF4-FFF2-40B4-BE49-F238E27FC236}">
                <a16:creationId xmlns:a16="http://schemas.microsoft.com/office/drawing/2014/main" id="{3B99733E-DF96-E8EC-3CCB-4E1139753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3554413"/>
          <a:ext cx="3657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17113" imgH="220875" progId="Equation.DSMT4">
                  <p:embed/>
                </p:oleObj>
              </mc:Choice>
              <mc:Fallback>
                <p:oleObj name="Equation" r:id="rId7" imgW="1417113" imgH="22087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554413"/>
                        <a:ext cx="3657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33">
            <a:extLst>
              <a:ext uri="{FF2B5EF4-FFF2-40B4-BE49-F238E27FC236}">
                <a16:creationId xmlns:a16="http://schemas.microsoft.com/office/drawing/2014/main" id="{EC95E7E0-8311-8619-5969-E2DCD6B80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535363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/>
              <a:t> </a:t>
            </a:r>
            <a:endParaRPr lang="en-US" altLang="zh-CN" sz="1800"/>
          </a:p>
        </p:txBody>
      </p:sp>
      <p:sp>
        <p:nvSpPr>
          <p:cNvPr id="26635" name="Rectangle 36">
            <a:extLst>
              <a:ext uri="{FF2B5EF4-FFF2-40B4-BE49-F238E27FC236}">
                <a16:creationId xmlns:a16="http://schemas.microsoft.com/office/drawing/2014/main" id="{93A5B43C-E50A-90D2-6831-F8E8DA59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535363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/>
              <a:t> </a:t>
            </a:r>
            <a:endParaRPr lang="en-US" altLang="zh-CN" sz="1800"/>
          </a:p>
        </p:txBody>
      </p:sp>
      <p:sp>
        <p:nvSpPr>
          <p:cNvPr id="78885" name="AutoShape 37">
            <a:extLst>
              <a:ext uri="{FF2B5EF4-FFF2-40B4-BE49-F238E27FC236}">
                <a16:creationId xmlns:a16="http://schemas.microsoft.com/office/drawing/2014/main" id="{5A3CDB93-D134-016D-F658-35625041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773238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DA5B2189-FBAD-3171-C12D-CD96E00F55AC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1535113"/>
            <a:ext cx="2833687" cy="1181100"/>
            <a:chOff x="287" y="967"/>
            <a:chExt cx="1785" cy="744"/>
          </a:xfrm>
        </p:grpSpPr>
        <p:graphicFrame>
          <p:nvGraphicFramePr>
            <p:cNvPr id="26646" name="Object 6">
              <a:extLst>
                <a:ext uri="{FF2B5EF4-FFF2-40B4-BE49-F238E27FC236}">
                  <a16:creationId xmlns:a16="http://schemas.microsoft.com/office/drawing/2014/main" id="{66DA7707-C8C9-F438-B690-1AA1B2B9EF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5266855"/>
                </p:ext>
              </p:extLst>
            </p:nvPr>
          </p:nvGraphicFramePr>
          <p:xfrm>
            <a:off x="287" y="967"/>
            <a:ext cx="1785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07750" imgH="220875" progId="Equation.DSMT4">
                    <p:embed/>
                  </p:oleObj>
                </mc:Choice>
                <mc:Fallback>
                  <p:oleObj name="Equation" r:id="rId9" imgW="807750" imgH="2208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" y="967"/>
                          <a:ext cx="1785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" name="Text Box 38">
              <a:extLst>
                <a:ext uri="{FF2B5EF4-FFF2-40B4-BE49-F238E27FC236}">
                  <a16:creationId xmlns:a16="http://schemas.microsoft.com/office/drawing/2014/main" id="{41C165CE-6C81-D693-022E-463E5D393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48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有</a:t>
              </a:r>
              <a:r>
                <a:rPr lang="en-US" altLang="zh-CN" sz="1800"/>
                <a:t>n</a:t>
              </a:r>
              <a:r>
                <a:rPr lang="zh-CN" altLang="en-US" sz="1800"/>
                <a:t>个分量的向量</a:t>
              </a:r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3A8C387D-4697-A4DD-BCF6-3DED28E7A18B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1624013"/>
            <a:ext cx="4156075" cy="1128712"/>
            <a:chOff x="2728" y="1023"/>
            <a:chExt cx="2618" cy="711"/>
          </a:xfrm>
        </p:grpSpPr>
        <p:graphicFrame>
          <p:nvGraphicFramePr>
            <p:cNvPr id="26644" name="Object 8">
              <a:extLst>
                <a:ext uri="{FF2B5EF4-FFF2-40B4-BE49-F238E27FC236}">
                  <a16:creationId xmlns:a16="http://schemas.microsoft.com/office/drawing/2014/main" id="{9C6D98F5-FC9F-0F58-C32D-712C7469DA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427232"/>
                </p:ext>
              </p:extLst>
            </p:nvPr>
          </p:nvGraphicFramePr>
          <p:xfrm>
            <a:off x="2728" y="1023"/>
            <a:ext cx="261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82680" imgH="228600" progId="Equation.DSMT4">
                    <p:embed/>
                  </p:oleObj>
                </mc:Choice>
                <mc:Fallback>
                  <p:oleObj name="Equation" r:id="rId11" imgW="128268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1023"/>
                          <a:ext cx="261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Text Box 39">
              <a:extLst>
                <a:ext uri="{FF2B5EF4-FFF2-40B4-BE49-F238E27FC236}">
                  <a16:creationId xmlns:a16="http://schemas.microsoft.com/office/drawing/2014/main" id="{57117320-B359-E585-E2E4-92A87C219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503"/>
              <a:ext cx="15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有</a:t>
              </a:r>
              <a:r>
                <a:rPr lang="en-US" altLang="zh-CN" sz="1800"/>
                <a:t>n+1</a:t>
              </a:r>
              <a:r>
                <a:rPr lang="zh-CN" altLang="en-US" sz="1800"/>
                <a:t>个分量的向量</a:t>
              </a:r>
            </a:p>
          </p:txBody>
        </p:sp>
      </p:grpSp>
      <p:sp>
        <p:nvSpPr>
          <p:cNvPr id="78888" name="AutoShape 40">
            <a:extLst>
              <a:ext uri="{FF2B5EF4-FFF2-40B4-BE49-F238E27FC236}">
                <a16:creationId xmlns:a16="http://schemas.microsoft.com/office/drawing/2014/main" id="{6D13C6BD-7490-6DC8-BE96-C6B27B7771BD}"/>
              </a:ext>
            </a:extLst>
          </p:cNvPr>
          <p:cNvSpPr>
            <a:spLocks/>
          </p:cNvSpPr>
          <p:nvPr/>
        </p:nvSpPr>
        <p:spPr bwMode="auto">
          <a:xfrm>
            <a:off x="5724525" y="2809875"/>
            <a:ext cx="1873250" cy="609600"/>
          </a:xfrm>
          <a:prstGeom prst="borderCallout2">
            <a:avLst>
              <a:gd name="adj1" fmla="val 18750"/>
              <a:gd name="adj2" fmla="val 104069"/>
              <a:gd name="adj3" fmla="val 18750"/>
              <a:gd name="adj4" fmla="val 113389"/>
              <a:gd name="adj5" fmla="val -122917"/>
              <a:gd name="adj6" fmla="val 12305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哑元</a:t>
            </a:r>
            <a:r>
              <a:rPr lang="zh-CN" altLang="en-US" sz="1800"/>
              <a:t>或</a:t>
            </a:r>
            <a:r>
              <a:rPr lang="zh-CN" altLang="en-US" sz="1800" b="1"/>
              <a:t>标量因子</a:t>
            </a:r>
          </a:p>
        </p:txBody>
      </p:sp>
      <p:sp>
        <p:nvSpPr>
          <p:cNvPr id="78889" name="AutoShape 41">
            <a:extLst>
              <a:ext uri="{FF2B5EF4-FFF2-40B4-BE49-F238E27FC236}">
                <a16:creationId xmlns:a16="http://schemas.microsoft.com/office/drawing/2014/main" id="{B55CEC3F-386E-ABDD-EFE9-998FAA2D5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717925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E8DC8F0C-E04D-D160-AD8A-3344BB27092D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5697538"/>
            <a:ext cx="3875088" cy="457200"/>
            <a:chOff x="568" y="3589"/>
            <a:chExt cx="2441" cy="288"/>
          </a:xfrm>
        </p:grpSpPr>
        <p:graphicFrame>
          <p:nvGraphicFramePr>
            <p:cNvPr id="26642" name="Object 15">
              <a:extLst>
                <a:ext uri="{FF2B5EF4-FFF2-40B4-BE49-F238E27FC236}">
                  <a16:creationId xmlns:a16="http://schemas.microsoft.com/office/drawing/2014/main" id="{F9A37AE6-564B-1738-3101-49CAF0B65B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" y="3607"/>
            <a:ext cx="45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0372" imgH="167430" progId="Equation.DSMT4">
                    <p:embed/>
                  </p:oleObj>
                </mc:Choice>
                <mc:Fallback>
                  <p:oleObj name="Equation" r:id="rId13" imgW="350372" imgH="16743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3607"/>
                          <a:ext cx="45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48">
              <a:extLst>
                <a:ext uri="{FF2B5EF4-FFF2-40B4-BE49-F238E27FC236}">
                  <a16:creationId xmlns:a16="http://schemas.microsoft.com/office/drawing/2014/main" id="{7B4226F3-1DDB-1848-2F79-F544CA9D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89"/>
              <a:ext cx="1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规格化的齐次坐标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85" grpId="0" animBg="1"/>
      <p:bldP spid="78888" grpId="0" animBg="1"/>
      <p:bldP spid="788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6E12171-20AB-4CD6-C831-8FEEBE8B1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4897437" cy="647700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chemeClr val="tx1"/>
                </a:solidFill>
                <a:effectLst/>
              </a:rPr>
              <a:t>5.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基本几何变换的齐次坐标表示</a:t>
            </a:r>
            <a:r>
              <a:rPr lang="zh-CN" altLang="en-US" sz="4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7FABCA4-689F-5CAD-8566-49221CDFD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265238"/>
            <a:ext cx="188277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effectLst/>
              </a:rPr>
              <a:t>平移变换</a:t>
            </a:r>
            <a:r>
              <a:rPr lang="zh-CN" altLang="en-US">
                <a:effectLst/>
              </a:rPr>
              <a:t>  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E3EFD701-6A9B-700F-DD01-5F03D138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95E9AABD-9CAA-B3B8-401E-98281EC4A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973138"/>
          <a:ext cx="35242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4862" imgH="731678" progId="Equation.DSMT4">
                  <p:embed/>
                </p:oleObj>
              </mc:Choice>
              <mc:Fallback>
                <p:oleObj name="Equation" r:id="rId5" imgW="2224862" imgH="73167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973138"/>
                        <a:ext cx="35242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7">
            <a:extLst>
              <a:ext uri="{FF2B5EF4-FFF2-40B4-BE49-F238E27FC236}">
                <a16:creationId xmlns:a16="http://schemas.microsoft.com/office/drawing/2014/main" id="{81BF1077-BABE-A66E-3E4C-77755C46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7655" name="Object 6">
            <a:extLst>
              <a:ext uri="{FF2B5EF4-FFF2-40B4-BE49-F238E27FC236}">
                <a16:creationId xmlns:a16="http://schemas.microsoft.com/office/drawing/2014/main" id="{37D3E1CA-7123-86FF-2EDD-3E3F347C5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2488" y="2344738"/>
          <a:ext cx="35655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63214" imgH="700935" progId="Equation.DSMT4">
                  <p:embed/>
                </p:oleObj>
              </mc:Choice>
              <mc:Fallback>
                <p:oleObj name="Equation" r:id="rId7" imgW="2263214" imgH="7009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344738"/>
                        <a:ext cx="35655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9">
            <a:extLst>
              <a:ext uri="{FF2B5EF4-FFF2-40B4-BE49-F238E27FC236}">
                <a16:creationId xmlns:a16="http://schemas.microsoft.com/office/drawing/2014/main" id="{BF6D653B-9254-A424-763E-424496AB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7657" name="Object 8">
            <a:extLst>
              <a:ext uri="{FF2B5EF4-FFF2-40B4-BE49-F238E27FC236}">
                <a16:creationId xmlns:a16="http://schemas.microsoft.com/office/drawing/2014/main" id="{F5BC1877-7382-6F8C-CEED-D68500D23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175" y="3676650"/>
          <a:ext cx="42021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74664" imgH="700935" progId="Equation.DSMT4">
                  <p:embed/>
                </p:oleObj>
              </mc:Choice>
              <mc:Fallback>
                <p:oleObj name="Equation" r:id="rId9" imgW="2674664" imgH="70093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676650"/>
                        <a:ext cx="42021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8">
            <a:extLst>
              <a:ext uri="{FF2B5EF4-FFF2-40B4-BE49-F238E27FC236}">
                <a16:creationId xmlns:a16="http://schemas.microsoft.com/office/drawing/2014/main" id="{1E1C3297-2CCC-30CE-2D30-617138EAA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708275"/>
            <a:ext cx="20177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400"/>
              <a:t>比例变换</a:t>
            </a:r>
          </a:p>
        </p:txBody>
      </p:sp>
      <p:sp>
        <p:nvSpPr>
          <p:cNvPr id="27659" name="Rectangle 19">
            <a:extLst>
              <a:ext uri="{FF2B5EF4-FFF2-40B4-BE49-F238E27FC236}">
                <a16:creationId xmlns:a16="http://schemas.microsoft.com/office/drawing/2014/main" id="{C3D48833-E244-0281-DAF7-D2AF33DB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038600"/>
            <a:ext cx="28908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400"/>
              <a:t>旋转变换：</a:t>
            </a:r>
          </a:p>
        </p:txBody>
      </p:sp>
      <p:sp>
        <p:nvSpPr>
          <p:cNvPr id="80920" name="Rectangle 24">
            <a:extLst>
              <a:ext uri="{FF2B5EF4-FFF2-40B4-BE49-F238E27FC236}">
                <a16:creationId xmlns:a16="http://schemas.microsoft.com/office/drawing/2014/main" id="{CCD13A11-A786-C01E-28F1-0AAAC7FD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41888"/>
            <a:ext cx="59769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6. </a:t>
            </a:r>
            <a:r>
              <a:rPr lang="zh-CN" altLang="en-US" sz="2400" b="1"/>
              <a:t>无穷远点或无穷远区域的齐次坐标表示</a:t>
            </a:r>
            <a:r>
              <a:rPr lang="zh-CN" altLang="en-US" sz="4000"/>
              <a:t> 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8C73448-A7D5-D7D0-471E-34F4221575AC}"/>
              </a:ext>
            </a:extLst>
          </p:cNvPr>
          <p:cNvGrpSpPr>
            <a:grpSpLocks/>
          </p:cNvGrpSpPr>
          <p:nvPr/>
        </p:nvGrpSpPr>
        <p:grpSpPr bwMode="auto">
          <a:xfrm>
            <a:off x="677863" y="5721350"/>
            <a:ext cx="7854950" cy="587375"/>
            <a:chOff x="427" y="3604"/>
            <a:chExt cx="4948" cy="370"/>
          </a:xfrm>
        </p:grpSpPr>
        <p:sp>
          <p:nvSpPr>
            <p:cNvPr id="27663" name="Rectangle 20">
              <a:extLst>
                <a:ext uri="{FF2B5EF4-FFF2-40B4-BE49-F238E27FC236}">
                  <a16:creationId xmlns:a16="http://schemas.microsoft.com/office/drawing/2014/main" id="{CB96EA31-BB35-D46B-4462-AC5815D1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3604"/>
              <a:ext cx="458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时，齐次坐标                       表示一个</a:t>
              </a:r>
              <a:r>
                <a:rPr lang="en-US" altLang="zh-CN" sz="2400"/>
                <a:t>n</a:t>
              </a:r>
              <a:r>
                <a:rPr lang="zh-CN" altLang="en-US" sz="2400"/>
                <a:t>维的无穷远点 </a:t>
              </a:r>
            </a:p>
          </p:txBody>
        </p:sp>
        <p:graphicFrame>
          <p:nvGraphicFramePr>
            <p:cNvPr id="27664" name="Object 23">
              <a:extLst>
                <a:ext uri="{FF2B5EF4-FFF2-40B4-BE49-F238E27FC236}">
                  <a16:creationId xmlns:a16="http://schemas.microsoft.com/office/drawing/2014/main" id="{FDEB38C8-1982-94DF-4E54-22EAD0E393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" y="3612"/>
            <a:ext cx="47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57948" imgH="159862" progId="Equation.3">
                    <p:embed/>
                  </p:oleObj>
                </mc:Choice>
                <mc:Fallback>
                  <p:oleObj name="公式" r:id="rId11" imgW="357948" imgH="1598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3612"/>
                          <a:ext cx="47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27">
              <a:extLst>
                <a:ext uri="{FF2B5EF4-FFF2-40B4-BE49-F238E27FC236}">
                  <a16:creationId xmlns:a16="http://schemas.microsoft.com/office/drawing/2014/main" id="{F374B8A9-3EDF-57D9-E1BD-4788ED603F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0" y="3623"/>
            <a:ext cx="130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67784" imgH="220875" progId="Equation.DSMT4">
                    <p:embed/>
                  </p:oleObj>
                </mc:Choice>
                <mc:Fallback>
                  <p:oleObj name="Equation" r:id="rId13" imgW="967784" imgH="220875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3623"/>
                          <a:ext cx="130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2" name="Rectangle 29">
            <a:extLst>
              <a:ext uri="{FF2B5EF4-FFF2-40B4-BE49-F238E27FC236}">
                <a16:creationId xmlns:a16="http://schemas.microsoft.com/office/drawing/2014/main" id="{7AC4AEAE-457D-0E8D-7BBC-5C03A24B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4630738"/>
            <a:ext cx="1454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逆时针为正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7B7BE3A-6E82-791C-3088-FF69BD232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535488" cy="504825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  <a:effectLst/>
              </a:rPr>
              <a:t>5.2.3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常用的二维几何变换</a:t>
            </a:r>
            <a:r>
              <a:rPr lang="zh-CN" altLang="en-US" sz="4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6F36E8-C366-A5AD-2281-65743ACB05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765175"/>
            <a:ext cx="7931150" cy="93662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effectLst/>
              </a:rPr>
              <a:t>1.</a:t>
            </a:r>
            <a:r>
              <a:rPr lang="zh-CN" altLang="en-US" sz="2400" b="1">
                <a:effectLst/>
              </a:rPr>
              <a:t>对称变换</a:t>
            </a:r>
            <a:r>
              <a:rPr lang="zh-CN" altLang="en-US" sz="2400">
                <a:effectLst/>
              </a:rPr>
              <a:t>（</a:t>
            </a:r>
            <a:r>
              <a:rPr lang="en-US" altLang="zh-CN" sz="2400">
                <a:effectLst/>
              </a:rPr>
              <a:t>symmetry</a:t>
            </a:r>
            <a:r>
              <a:rPr lang="zh-CN" altLang="en-US" sz="2400">
                <a:effectLst/>
              </a:rPr>
              <a:t>）（反射变换或镜像变换）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（</a:t>
            </a:r>
            <a:r>
              <a:rPr lang="en-US" altLang="zh-CN" sz="2400">
                <a:effectLst/>
              </a:rPr>
              <a:t>1</a:t>
            </a:r>
            <a:r>
              <a:rPr lang="zh-CN" altLang="en-US" sz="2400">
                <a:effectLst/>
              </a:rPr>
              <a:t>）相对于</a:t>
            </a:r>
            <a:r>
              <a:rPr lang="en-US" altLang="zh-CN" sz="2400">
                <a:effectLst/>
              </a:rPr>
              <a:t>y</a:t>
            </a:r>
            <a:r>
              <a:rPr lang="zh-CN" altLang="en-US" sz="2400">
                <a:effectLst/>
              </a:rPr>
              <a:t>轴对称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E284EC3-D9B2-868C-6DF3-F4729AF9FD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1188" y="3862388"/>
            <a:ext cx="4038600" cy="611187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（</a:t>
            </a:r>
            <a:r>
              <a:rPr lang="en-US" altLang="zh-CN" sz="2400">
                <a:effectLst/>
              </a:rPr>
              <a:t>2</a:t>
            </a:r>
            <a:r>
              <a:rPr lang="zh-CN" altLang="en-US" sz="2400">
                <a:effectLst/>
              </a:rPr>
              <a:t>）相对于</a:t>
            </a:r>
            <a:r>
              <a:rPr lang="en-US" altLang="zh-CN" sz="2400">
                <a:effectLst/>
              </a:rPr>
              <a:t>x</a:t>
            </a:r>
            <a:r>
              <a:rPr lang="zh-CN" altLang="en-US" sz="2400">
                <a:effectLst/>
              </a:rPr>
              <a:t>轴对称</a:t>
            </a:r>
          </a:p>
        </p:txBody>
      </p:sp>
      <p:grpSp>
        <p:nvGrpSpPr>
          <p:cNvPr id="2" name="Group 82">
            <a:extLst>
              <a:ext uri="{FF2B5EF4-FFF2-40B4-BE49-F238E27FC236}">
                <a16:creationId xmlns:a16="http://schemas.microsoft.com/office/drawing/2014/main" id="{997B1BD2-C5A1-6963-1EBE-A7881C7A4CB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758950"/>
            <a:ext cx="2649537" cy="806450"/>
            <a:chOff x="521" y="1108"/>
            <a:chExt cx="1669" cy="508"/>
          </a:xfrm>
        </p:grpSpPr>
        <p:graphicFrame>
          <p:nvGraphicFramePr>
            <p:cNvPr id="28721" name="Object 5">
              <a:extLst>
                <a:ext uri="{FF2B5EF4-FFF2-40B4-BE49-F238E27FC236}">
                  <a16:creationId xmlns:a16="http://schemas.microsoft.com/office/drawing/2014/main" id="{C5BCD6A7-40F7-FBA6-C6E8-559F412E72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07599"/>
                </p:ext>
              </p:extLst>
            </p:nvPr>
          </p:nvGraphicFramePr>
          <p:xfrm>
            <a:off x="1299" y="1108"/>
            <a:ext cx="891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720" imgH="457200" progId="Equation.DSMT4">
                    <p:embed/>
                  </p:oleObj>
                </mc:Choice>
                <mc:Fallback>
                  <p:oleObj name="Equation" r:id="rId2" imgW="55872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1108"/>
                          <a:ext cx="891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22" name="Group 59">
              <a:extLst>
                <a:ext uri="{FF2B5EF4-FFF2-40B4-BE49-F238E27FC236}">
                  <a16:creationId xmlns:a16="http://schemas.microsoft.com/office/drawing/2014/main" id="{18B53C11-8B19-0135-A467-9EC679D23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140"/>
              <a:ext cx="476" cy="476"/>
              <a:chOff x="521" y="1071"/>
              <a:chExt cx="476" cy="476"/>
            </a:xfrm>
          </p:grpSpPr>
          <p:sp>
            <p:nvSpPr>
              <p:cNvPr id="28723" name="AutoShape 50">
                <a:extLst>
                  <a:ext uri="{FF2B5EF4-FFF2-40B4-BE49-F238E27FC236}">
                    <a16:creationId xmlns:a16="http://schemas.microsoft.com/office/drawing/2014/main" id="{CF049973-AA99-277A-A9DD-F68189074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476" cy="476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8724" name="Object 51">
                <a:extLst>
                  <a:ext uri="{FF2B5EF4-FFF2-40B4-BE49-F238E27FC236}">
                    <a16:creationId xmlns:a16="http://schemas.microsoft.com/office/drawing/2014/main" id="{3CCEF88D-04AB-0E41-20C4-AF716AB914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9" y="1087"/>
              <a:ext cx="423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320070" imgH="327765" progId="Equation.3">
                      <p:embed/>
                    </p:oleObj>
                  </mc:Choice>
                  <mc:Fallback>
                    <p:oleObj name="公式" r:id="rId7" imgW="320070" imgH="327765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9" y="1087"/>
                            <a:ext cx="423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83">
            <a:extLst>
              <a:ext uri="{FF2B5EF4-FFF2-40B4-BE49-F238E27FC236}">
                <a16:creationId xmlns:a16="http://schemas.microsoft.com/office/drawing/2014/main" id="{04FF6ADD-8988-C76C-37CA-B14AE034166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560638"/>
            <a:ext cx="5108575" cy="1125537"/>
            <a:chOff x="521" y="1613"/>
            <a:chExt cx="3218" cy="709"/>
          </a:xfrm>
        </p:grpSpPr>
        <p:graphicFrame>
          <p:nvGraphicFramePr>
            <p:cNvPr id="28717" name="Object 7">
              <a:extLst>
                <a:ext uri="{FF2B5EF4-FFF2-40B4-BE49-F238E27FC236}">
                  <a16:creationId xmlns:a16="http://schemas.microsoft.com/office/drawing/2014/main" id="{E9B1B5C0-106E-8C89-5B5B-C33C4F9E8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6" y="1613"/>
            <a:ext cx="2473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093690" imgH="700935" progId="Equation.DSMT4">
                    <p:embed/>
                  </p:oleObj>
                </mc:Choice>
                <mc:Fallback>
                  <p:oleObj name="Equation" r:id="rId9" imgW="3093690" imgH="70093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613"/>
                          <a:ext cx="2473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18" name="Group 60">
              <a:extLst>
                <a:ext uri="{FF2B5EF4-FFF2-40B4-BE49-F238E27FC236}">
                  <a16:creationId xmlns:a16="http://schemas.microsoft.com/office/drawing/2014/main" id="{66530748-B723-D0ED-AB90-D6693D4E1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775"/>
              <a:ext cx="476" cy="476"/>
              <a:chOff x="521" y="1706"/>
              <a:chExt cx="476" cy="476"/>
            </a:xfrm>
          </p:grpSpPr>
          <p:sp>
            <p:nvSpPr>
              <p:cNvPr id="28719" name="AutoShape 55">
                <a:extLst>
                  <a:ext uri="{FF2B5EF4-FFF2-40B4-BE49-F238E27FC236}">
                    <a16:creationId xmlns:a16="http://schemas.microsoft.com/office/drawing/2014/main" id="{584646ED-79CD-5794-5B76-0DB263E60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706"/>
                <a:ext cx="476" cy="476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8720" name="Object 56">
                <a:extLst>
                  <a:ext uri="{FF2B5EF4-FFF2-40B4-BE49-F238E27FC236}">
                    <a16:creationId xmlns:a16="http://schemas.microsoft.com/office/drawing/2014/main" id="{01A25E21-0E18-716F-3736-B036E22ABF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6" y="1725"/>
              <a:ext cx="423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320070" imgH="327765" progId="Equation.3">
                      <p:embed/>
                    </p:oleObj>
                  </mc:Choice>
                  <mc:Fallback>
                    <p:oleObj name="公式" r:id="rId11" imgW="320070" imgH="327765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" y="1725"/>
                            <a:ext cx="423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84">
            <a:extLst>
              <a:ext uri="{FF2B5EF4-FFF2-40B4-BE49-F238E27FC236}">
                <a16:creationId xmlns:a16="http://schemas.microsoft.com/office/drawing/2014/main" id="{8FB70E53-6E58-7373-FAB7-62E343FFE5D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59288"/>
            <a:ext cx="2835274" cy="804862"/>
            <a:chOff x="521" y="2809"/>
            <a:chExt cx="1786" cy="507"/>
          </a:xfrm>
        </p:grpSpPr>
        <p:graphicFrame>
          <p:nvGraphicFramePr>
            <p:cNvPr id="28713" name="Object 9">
              <a:extLst>
                <a:ext uri="{FF2B5EF4-FFF2-40B4-BE49-F238E27FC236}">
                  <a16:creationId xmlns:a16="http://schemas.microsoft.com/office/drawing/2014/main" id="{E57D6554-716B-A9B0-C16C-929DACCE14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514054"/>
                </p:ext>
              </p:extLst>
            </p:nvPr>
          </p:nvGraphicFramePr>
          <p:xfrm>
            <a:off x="1147" y="2809"/>
            <a:ext cx="116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83920" imgH="457200" progId="Equation.DSMT4">
                    <p:embed/>
                  </p:oleObj>
                </mc:Choice>
                <mc:Fallback>
                  <p:oleObj name="Equation" r:id="rId13" imgW="58392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2809"/>
                          <a:ext cx="1160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14" name="Group 61">
              <a:extLst>
                <a:ext uri="{FF2B5EF4-FFF2-40B4-BE49-F238E27FC236}">
                  <a16:creationId xmlns:a16="http://schemas.microsoft.com/office/drawing/2014/main" id="{486097DA-31E1-AC68-1461-B81F735D1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40"/>
              <a:ext cx="476" cy="476"/>
              <a:chOff x="521" y="1071"/>
              <a:chExt cx="476" cy="476"/>
            </a:xfrm>
          </p:grpSpPr>
          <p:sp>
            <p:nvSpPr>
              <p:cNvPr id="28715" name="AutoShape 62">
                <a:extLst>
                  <a:ext uri="{FF2B5EF4-FFF2-40B4-BE49-F238E27FC236}">
                    <a16:creationId xmlns:a16="http://schemas.microsoft.com/office/drawing/2014/main" id="{DEAF85B7-A8F2-7B2A-7165-5C33A9F73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476" cy="476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8716" name="Object 63">
                <a:extLst>
                  <a:ext uri="{FF2B5EF4-FFF2-40B4-BE49-F238E27FC236}">
                    <a16:creationId xmlns:a16="http://schemas.microsoft.com/office/drawing/2014/main" id="{B46773E9-E474-C276-AE0C-808DCF1A4B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9" y="1087"/>
              <a:ext cx="423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5" imgW="320070" imgH="327765" progId="Equation.3">
                      <p:embed/>
                    </p:oleObj>
                  </mc:Choice>
                  <mc:Fallback>
                    <p:oleObj name="公式" r:id="rId15" imgW="320070" imgH="327765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9" y="1087"/>
                            <a:ext cx="423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85">
            <a:extLst>
              <a:ext uri="{FF2B5EF4-FFF2-40B4-BE49-F238E27FC236}">
                <a16:creationId xmlns:a16="http://schemas.microsoft.com/office/drawing/2014/main" id="{E26E9476-4D8C-1D3A-84FA-A97B60DE14FE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5334000"/>
            <a:ext cx="5000625" cy="1125538"/>
            <a:chOff x="544" y="3360"/>
            <a:chExt cx="3150" cy="709"/>
          </a:xfrm>
        </p:grpSpPr>
        <p:graphicFrame>
          <p:nvGraphicFramePr>
            <p:cNvPr id="28709" name="Object 11">
              <a:extLst>
                <a:ext uri="{FF2B5EF4-FFF2-40B4-BE49-F238E27FC236}">
                  <a16:creationId xmlns:a16="http://schemas.microsoft.com/office/drawing/2014/main" id="{5D4AD366-4ABF-DB5C-087D-BC8B95B5C4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9" y="3360"/>
            <a:ext cx="2475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93690" imgH="700935" progId="Equation.DSMT4">
                    <p:embed/>
                  </p:oleObj>
                </mc:Choice>
                <mc:Fallback>
                  <p:oleObj name="Equation" r:id="rId17" imgW="3093690" imgH="70093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3360"/>
                          <a:ext cx="2475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10" name="Group 64">
              <a:extLst>
                <a:ext uri="{FF2B5EF4-FFF2-40B4-BE49-F238E27FC236}">
                  <a16:creationId xmlns:a16="http://schemas.microsoft.com/office/drawing/2014/main" id="{867754E0-F2DD-466D-D463-8C1692162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3475"/>
              <a:ext cx="476" cy="476"/>
              <a:chOff x="521" y="1706"/>
              <a:chExt cx="476" cy="476"/>
            </a:xfrm>
          </p:grpSpPr>
          <p:sp>
            <p:nvSpPr>
              <p:cNvPr id="28711" name="AutoShape 65">
                <a:extLst>
                  <a:ext uri="{FF2B5EF4-FFF2-40B4-BE49-F238E27FC236}">
                    <a16:creationId xmlns:a16="http://schemas.microsoft.com/office/drawing/2014/main" id="{D015AEDE-DE6F-EB03-8931-FD5F78710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706"/>
                <a:ext cx="476" cy="476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8712" name="Object 66">
                <a:extLst>
                  <a:ext uri="{FF2B5EF4-FFF2-40B4-BE49-F238E27FC236}">
                    <a16:creationId xmlns:a16="http://schemas.microsoft.com/office/drawing/2014/main" id="{CAF0F493-4863-5A8A-1C38-4614CE89FB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6" y="1725"/>
              <a:ext cx="423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9" imgW="320070" imgH="327765" progId="Equation.3">
                      <p:embed/>
                    </p:oleObj>
                  </mc:Choice>
                  <mc:Fallback>
                    <p:oleObj name="公式" r:id="rId19" imgW="320070" imgH="327765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" y="1725"/>
                            <a:ext cx="423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681" name="Line 16">
            <a:extLst>
              <a:ext uri="{FF2B5EF4-FFF2-40B4-BE49-F238E27FC236}">
                <a16:creationId xmlns:a16="http://schemas.microsoft.com/office/drawing/2014/main" id="{9E029993-57DC-F442-4053-F0B0D1B7B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0138" y="1376363"/>
            <a:ext cx="15875" cy="194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Text Box 25">
            <a:extLst>
              <a:ext uri="{FF2B5EF4-FFF2-40B4-BE49-F238E27FC236}">
                <a16:creationId xmlns:a16="http://schemas.microsoft.com/office/drawing/2014/main" id="{65089707-59EC-CC08-7E60-3EA62881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3" y="2852738"/>
            <a:ext cx="350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o</a:t>
            </a:r>
            <a:endParaRPr lang="en-US" altLang="zh-CN" sz="2800"/>
          </a:p>
        </p:txBody>
      </p:sp>
      <p:sp>
        <p:nvSpPr>
          <p:cNvPr id="28683" name="Text Box 24">
            <a:extLst>
              <a:ext uri="{FF2B5EF4-FFF2-40B4-BE49-F238E27FC236}">
                <a16:creationId xmlns:a16="http://schemas.microsoft.com/office/drawing/2014/main" id="{E47565AD-1AF6-3059-7D26-ACE204E84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268413"/>
            <a:ext cx="4349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28684" name="Text Box 14">
            <a:extLst>
              <a:ext uri="{FF2B5EF4-FFF2-40B4-BE49-F238E27FC236}">
                <a16:creationId xmlns:a16="http://schemas.microsoft.com/office/drawing/2014/main" id="{E417A1FB-F15B-23AD-0D0C-F09765DA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950" y="2576513"/>
            <a:ext cx="5826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sp>
        <p:nvSpPr>
          <p:cNvPr id="28685" name="Line 15">
            <a:extLst>
              <a:ext uri="{FF2B5EF4-FFF2-40B4-BE49-F238E27FC236}">
                <a16:creationId xmlns:a16="http://schemas.microsoft.com/office/drawing/2014/main" id="{AE6725E3-403D-CA7B-CE75-021FE8BC6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862263"/>
            <a:ext cx="271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AutoShape 17">
            <a:extLst>
              <a:ext uri="{FF2B5EF4-FFF2-40B4-BE49-F238E27FC236}">
                <a16:creationId xmlns:a16="http://schemas.microsoft.com/office/drawing/2014/main" id="{1E66F37D-1CAE-B0BD-8BD9-E928A2DC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1844675"/>
            <a:ext cx="777875" cy="684213"/>
          </a:xfrm>
          <a:prstGeom prst="rtTriangl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" name="Group 79">
            <a:extLst>
              <a:ext uri="{FF2B5EF4-FFF2-40B4-BE49-F238E27FC236}">
                <a16:creationId xmlns:a16="http://schemas.microsoft.com/office/drawing/2014/main" id="{5FCC917D-19B0-2D2B-88F5-547384A7B440}"/>
              </a:ext>
            </a:extLst>
          </p:cNvPr>
          <p:cNvGrpSpPr>
            <a:grpSpLocks/>
          </p:cNvGrpSpPr>
          <p:nvPr/>
        </p:nvGrpSpPr>
        <p:grpSpPr bwMode="auto">
          <a:xfrm>
            <a:off x="6288088" y="1844675"/>
            <a:ext cx="777875" cy="684213"/>
            <a:chOff x="3961" y="1162"/>
            <a:chExt cx="490" cy="431"/>
          </a:xfrm>
        </p:grpSpPr>
        <p:sp>
          <p:nvSpPr>
            <p:cNvPr id="28706" name="Line 19">
              <a:extLst>
                <a:ext uri="{FF2B5EF4-FFF2-40B4-BE49-F238E27FC236}">
                  <a16:creationId xmlns:a16="http://schemas.microsoft.com/office/drawing/2014/main" id="{6CDB3B1E-EE75-1C07-DCAD-5326970EF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1162"/>
              <a:ext cx="1" cy="4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Line 20">
              <a:extLst>
                <a:ext uri="{FF2B5EF4-FFF2-40B4-BE49-F238E27FC236}">
                  <a16:creationId xmlns:a16="http://schemas.microsoft.com/office/drawing/2014/main" id="{643095EF-AB0F-CAA7-33A2-B7985A58B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1" y="1162"/>
              <a:ext cx="489" cy="430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21">
              <a:extLst>
                <a:ext uri="{FF2B5EF4-FFF2-40B4-BE49-F238E27FC236}">
                  <a16:creationId xmlns:a16="http://schemas.microsoft.com/office/drawing/2014/main" id="{6E2583C5-3E6A-8FD6-2610-69A8A5294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1" y="1592"/>
              <a:ext cx="48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80">
            <a:extLst>
              <a:ext uri="{FF2B5EF4-FFF2-40B4-BE49-F238E27FC236}">
                <a16:creationId xmlns:a16="http://schemas.microsoft.com/office/drawing/2014/main" id="{29924695-2B41-10E7-62ED-4E354E4A7D77}"/>
              </a:ext>
            </a:extLst>
          </p:cNvPr>
          <p:cNvGrpSpPr>
            <a:grpSpLocks/>
          </p:cNvGrpSpPr>
          <p:nvPr/>
        </p:nvGrpSpPr>
        <p:grpSpPr bwMode="auto">
          <a:xfrm>
            <a:off x="7062788" y="1857375"/>
            <a:ext cx="774700" cy="671513"/>
            <a:chOff x="4449" y="1170"/>
            <a:chExt cx="488" cy="423"/>
          </a:xfrm>
        </p:grpSpPr>
        <p:sp>
          <p:nvSpPr>
            <p:cNvPr id="28704" name="Line 22">
              <a:extLst>
                <a:ext uri="{FF2B5EF4-FFF2-40B4-BE49-F238E27FC236}">
                  <a16:creationId xmlns:a16="http://schemas.microsoft.com/office/drawing/2014/main" id="{08317E9A-D4AE-101C-20C4-2A75D49DA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170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23">
              <a:extLst>
                <a:ext uri="{FF2B5EF4-FFF2-40B4-BE49-F238E27FC236}">
                  <a16:creationId xmlns:a16="http://schemas.microsoft.com/office/drawing/2014/main" id="{A73A0AAC-DBC2-6C7A-B935-445292BD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592"/>
              <a:ext cx="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9" name="AutoShape 73">
            <a:extLst>
              <a:ext uri="{FF2B5EF4-FFF2-40B4-BE49-F238E27FC236}">
                <a16:creationId xmlns:a16="http://schemas.microsoft.com/office/drawing/2014/main" id="{35237D1B-6405-E00F-1373-A0DC629B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3500438"/>
            <a:ext cx="151130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对称变换（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</a:p>
        </p:txBody>
      </p:sp>
      <p:grpSp>
        <p:nvGrpSpPr>
          <p:cNvPr id="12" name="Group 81">
            <a:extLst>
              <a:ext uri="{FF2B5EF4-FFF2-40B4-BE49-F238E27FC236}">
                <a16:creationId xmlns:a16="http://schemas.microsoft.com/office/drawing/2014/main" id="{E861073A-AD76-4013-46CE-27CAB312616B}"/>
              </a:ext>
            </a:extLst>
          </p:cNvPr>
          <p:cNvGrpSpPr>
            <a:grpSpLocks/>
          </p:cNvGrpSpPr>
          <p:nvPr/>
        </p:nvGrpSpPr>
        <p:grpSpPr bwMode="auto">
          <a:xfrm>
            <a:off x="7026275" y="4932363"/>
            <a:ext cx="871538" cy="576262"/>
            <a:chOff x="4426" y="3107"/>
            <a:chExt cx="549" cy="363"/>
          </a:xfrm>
        </p:grpSpPr>
        <p:sp>
          <p:nvSpPr>
            <p:cNvPr id="28702" name="Line 35">
              <a:extLst>
                <a:ext uri="{FF2B5EF4-FFF2-40B4-BE49-F238E27FC236}">
                  <a16:creationId xmlns:a16="http://schemas.microsoft.com/office/drawing/2014/main" id="{DDBEF83A-B5FC-274F-5EFA-B18515021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6" y="310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40">
              <a:extLst>
                <a:ext uri="{FF2B5EF4-FFF2-40B4-BE49-F238E27FC236}">
                  <a16:creationId xmlns:a16="http://schemas.microsoft.com/office/drawing/2014/main" id="{E83706D4-41EF-373F-EE05-AEE7A2A9B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4" y="3107"/>
              <a:ext cx="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1" name="Line 28">
            <a:extLst>
              <a:ext uri="{FF2B5EF4-FFF2-40B4-BE49-F238E27FC236}">
                <a16:creationId xmlns:a16="http://schemas.microsoft.com/office/drawing/2014/main" id="{9829B69D-BE26-7EB5-0435-255DCA842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25" y="5216525"/>
            <a:ext cx="2033588" cy="4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9">
            <a:extLst>
              <a:ext uri="{FF2B5EF4-FFF2-40B4-BE49-F238E27FC236}">
                <a16:creationId xmlns:a16="http://schemas.microsoft.com/office/drawing/2014/main" id="{54339ED7-8CD2-5021-5F50-E530E90EC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7200" y="4122738"/>
            <a:ext cx="1588" cy="20939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AutoShape 30">
            <a:extLst>
              <a:ext uri="{FF2B5EF4-FFF2-40B4-BE49-F238E27FC236}">
                <a16:creationId xmlns:a16="http://schemas.microsoft.com/office/drawing/2014/main" id="{28B26A17-18F1-21BC-A8FB-5410A4A0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356100"/>
            <a:ext cx="871538" cy="576263"/>
          </a:xfrm>
          <a:prstGeom prst="rtTriangl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3" name="Group 31">
            <a:extLst>
              <a:ext uri="{FF2B5EF4-FFF2-40B4-BE49-F238E27FC236}">
                <a16:creationId xmlns:a16="http://schemas.microsoft.com/office/drawing/2014/main" id="{8B578BDC-67C9-EAFC-AF7A-D22EEA4F1757}"/>
              </a:ext>
            </a:extLst>
          </p:cNvPr>
          <p:cNvGrpSpPr>
            <a:grpSpLocks/>
          </p:cNvGrpSpPr>
          <p:nvPr/>
        </p:nvGrpSpPr>
        <p:grpSpPr bwMode="auto">
          <a:xfrm>
            <a:off x="7026275" y="5508625"/>
            <a:ext cx="871538" cy="576263"/>
            <a:chOff x="7019" y="6666"/>
            <a:chExt cx="720" cy="468"/>
          </a:xfrm>
        </p:grpSpPr>
        <p:sp>
          <p:nvSpPr>
            <p:cNvPr id="28699" name="Line 32">
              <a:extLst>
                <a:ext uri="{FF2B5EF4-FFF2-40B4-BE49-F238E27FC236}">
                  <a16:creationId xmlns:a16="http://schemas.microsoft.com/office/drawing/2014/main" id="{4C1D8039-F6B6-2653-D389-0BF7C6603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" y="6666"/>
              <a:ext cx="1" cy="468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33">
              <a:extLst>
                <a:ext uri="{FF2B5EF4-FFF2-40B4-BE49-F238E27FC236}">
                  <a16:creationId xmlns:a16="http://schemas.microsoft.com/office/drawing/2014/main" id="{DDAF48BE-7889-FC93-C56F-2AA35FD84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9" y="6666"/>
              <a:ext cx="720" cy="468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34">
              <a:extLst>
                <a:ext uri="{FF2B5EF4-FFF2-40B4-BE49-F238E27FC236}">
                  <a16:creationId xmlns:a16="http://schemas.microsoft.com/office/drawing/2014/main" id="{CD9EA908-7A30-2E67-8D3E-6D9315F31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0" y="6672"/>
              <a:ext cx="70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5" name="Text Box 36">
            <a:extLst>
              <a:ext uri="{FF2B5EF4-FFF2-40B4-BE49-F238E27FC236}">
                <a16:creationId xmlns:a16="http://schemas.microsoft.com/office/drawing/2014/main" id="{1D02763E-BEFD-588A-9241-676D6C37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3933825"/>
            <a:ext cx="3762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28696" name="Text Box 37">
            <a:extLst>
              <a:ext uri="{FF2B5EF4-FFF2-40B4-BE49-F238E27FC236}">
                <a16:creationId xmlns:a16="http://schemas.microsoft.com/office/drawing/2014/main" id="{1C748BE6-9B6C-30F9-4DE4-50D22404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4968875"/>
            <a:ext cx="654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sp>
        <p:nvSpPr>
          <p:cNvPr id="28697" name="Text Box 38">
            <a:extLst>
              <a:ext uri="{FF2B5EF4-FFF2-40B4-BE49-F238E27FC236}">
                <a16:creationId xmlns:a16="http://schemas.microsoft.com/office/drawing/2014/main" id="{547DA37D-9672-9AF1-F925-075F358C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156200"/>
            <a:ext cx="360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o</a:t>
            </a:r>
            <a:endParaRPr lang="en-US" altLang="zh-CN"/>
          </a:p>
        </p:txBody>
      </p:sp>
      <p:sp>
        <p:nvSpPr>
          <p:cNvPr id="28698" name="AutoShape 74">
            <a:extLst>
              <a:ext uri="{FF2B5EF4-FFF2-40B4-BE49-F238E27FC236}">
                <a16:creationId xmlns:a16="http://schemas.microsoft.com/office/drawing/2014/main" id="{A38F9C54-CDE1-07DD-46A1-41B006089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308725"/>
            <a:ext cx="151130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对称变换（</a:t>
            </a:r>
            <a:r>
              <a:rPr lang="en-US" altLang="zh-CN" sz="1800"/>
              <a:t>2</a:t>
            </a:r>
            <a:r>
              <a:rPr lang="zh-CN" altLang="en-US" sz="18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025DDA94-EE71-00D1-752B-FE96F15FD9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333375"/>
            <a:ext cx="5627687" cy="5334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（</a:t>
            </a:r>
            <a:r>
              <a:rPr lang="en-US" altLang="zh-CN" sz="2400">
                <a:effectLst/>
              </a:rPr>
              <a:t>3</a:t>
            </a:r>
            <a:r>
              <a:rPr lang="zh-CN" altLang="en-US" sz="2400">
                <a:effectLst/>
              </a:rPr>
              <a:t>）相对于原点对称（即中心对称）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04E9AB90-68BE-810B-C920-B2719A8F503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46063" y="3141663"/>
            <a:ext cx="4038600" cy="431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（</a:t>
            </a:r>
            <a:r>
              <a:rPr lang="en-US" altLang="zh-CN" sz="2400">
                <a:effectLst/>
              </a:rPr>
              <a:t>4</a:t>
            </a:r>
            <a:r>
              <a:rPr lang="zh-CN" altLang="en-US" sz="2400">
                <a:effectLst/>
              </a:rPr>
              <a:t>）相对于直线</a:t>
            </a:r>
            <a:r>
              <a:rPr lang="en-US" altLang="zh-CN" sz="2400">
                <a:effectLst/>
              </a:rPr>
              <a:t>y=x</a:t>
            </a:r>
            <a:r>
              <a:rPr lang="zh-CN" altLang="en-US" sz="2400">
                <a:effectLst/>
              </a:rPr>
              <a:t>对称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FF0854B6-1CF9-64B0-8435-B388E3E92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931970"/>
              </p:ext>
            </p:extLst>
          </p:nvPr>
        </p:nvGraphicFramePr>
        <p:xfrm>
          <a:off x="1617663" y="966788"/>
          <a:ext cx="1593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457200" progId="Equation.DSMT4">
                  <p:embed/>
                </p:oleObj>
              </mc:Choice>
              <mc:Fallback>
                <p:oleObj name="Equation" r:id="rId2" imgW="5839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966788"/>
                        <a:ext cx="1593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C9FC2E7D-02C6-3272-F05A-14A7D8FB7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1911350"/>
          <a:ext cx="51038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3725" imgH="700935" progId="Equation.DSMT4">
                  <p:embed/>
                </p:oleObj>
              </mc:Choice>
              <mc:Fallback>
                <p:oleObj name="Equation" r:id="rId4" imgW="3253725" imgH="70093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911350"/>
                        <a:ext cx="510381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>
            <a:extLst>
              <a:ext uri="{FF2B5EF4-FFF2-40B4-BE49-F238E27FC236}">
                <a16:creationId xmlns:a16="http://schemas.microsoft.com/office/drawing/2014/main" id="{89178656-441E-BD01-7593-C33F82DB0B3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81075"/>
            <a:ext cx="755650" cy="755650"/>
            <a:chOff x="521" y="1071"/>
            <a:chExt cx="476" cy="476"/>
          </a:xfrm>
        </p:grpSpPr>
        <p:sp>
          <p:nvSpPr>
            <p:cNvPr id="29747" name="AutoShape 37">
              <a:extLst>
                <a:ext uri="{FF2B5EF4-FFF2-40B4-BE49-F238E27FC236}">
                  <a16:creationId xmlns:a16="http://schemas.microsoft.com/office/drawing/2014/main" id="{DDEE23F3-1340-1597-EF8B-B24BEBF4B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71"/>
              <a:ext cx="476" cy="476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9748" name="Object 38">
              <a:extLst>
                <a:ext uri="{FF2B5EF4-FFF2-40B4-BE49-F238E27FC236}">
                  <a16:creationId xmlns:a16="http://schemas.microsoft.com/office/drawing/2014/main" id="{BDC46EB9-D295-C01D-D756-B3E265A04B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" y="1087"/>
            <a:ext cx="42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20070" imgH="327765" progId="Equation.3">
                    <p:embed/>
                  </p:oleObj>
                </mc:Choice>
                <mc:Fallback>
                  <p:oleObj name="公式" r:id="rId9" imgW="320070" imgH="32776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1087"/>
                          <a:ext cx="42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4B9A0954-201F-4B7F-9938-325005106BC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097088"/>
            <a:ext cx="755650" cy="755650"/>
            <a:chOff x="521" y="1706"/>
            <a:chExt cx="476" cy="476"/>
          </a:xfrm>
        </p:grpSpPr>
        <p:sp>
          <p:nvSpPr>
            <p:cNvPr id="29745" name="AutoShape 40">
              <a:extLst>
                <a:ext uri="{FF2B5EF4-FFF2-40B4-BE49-F238E27FC236}">
                  <a16:creationId xmlns:a16="http://schemas.microsoft.com/office/drawing/2014/main" id="{B7DDA7E5-E824-E15E-9782-04F0C4F2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06"/>
              <a:ext cx="476" cy="476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9746" name="Object 41">
              <a:extLst>
                <a:ext uri="{FF2B5EF4-FFF2-40B4-BE49-F238E27FC236}">
                  <a16:creationId xmlns:a16="http://schemas.microsoft.com/office/drawing/2014/main" id="{E368932E-54C6-6746-FE33-4FE070B79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" y="1725"/>
            <a:ext cx="42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20070" imgH="327765" progId="Equation.3">
                    <p:embed/>
                  </p:oleObj>
                </mc:Choice>
                <mc:Fallback>
                  <p:oleObj name="公式" r:id="rId11" imgW="320070" imgH="32776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725"/>
                          <a:ext cx="42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DDAD5413-7389-E44F-DCA6-8E3B27C0712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049838"/>
            <a:ext cx="755650" cy="755650"/>
            <a:chOff x="521" y="1706"/>
            <a:chExt cx="476" cy="476"/>
          </a:xfrm>
        </p:grpSpPr>
        <p:sp>
          <p:nvSpPr>
            <p:cNvPr id="29743" name="AutoShape 43">
              <a:extLst>
                <a:ext uri="{FF2B5EF4-FFF2-40B4-BE49-F238E27FC236}">
                  <a16:creationId xmlns:a16="http://schemas.microsoft.com/office/drawing/2014/main" id="{53B3CF62-1B00-D65A-857B-172D5FBE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06"/>
              <a:ext cx="476" cy="476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9744" name="Object 44">
              <a:extLst>
                <a:ext uri="{FF2B5EF4-FFF2-40B4-BE49-F238E27FC236}">
                  <a16:creationId xmlns:a16="http://schemas.microsoft.com/office/drawing/2014/main" id="{E65004B6-126B-7AC2-64C2-8EB8B34348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" y="1725"/>
            <a:ext cx="42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320070" imgH="327765" progId="Equation.3">
                    <p:embed/>
                  </p:oleObj>
                </mc:Choice>
                <mc:Fallback>
                  <p:oleObj name="公式" r:id="rId13" imgW="320070" imgH="327765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725"/>
                          <a:ext cx="42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644E264D-5FEC-84C3-4D5B-FF2CEABAE79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897313"/>
            <a:ext cx="755650" cy="755650"/>
            <a:chOff x="521" y="1071"/>
            <a:chExt cx="476" cy="476"/>
          </a:xfrm>
        </p:grpSpPr>
        <p:sp>
          <p:nvSpPr>
            <p:cNvPr id="29741" name="AutoShape 46">
              <a:extLst>
                <a:ext uri="{FF2B5EF4-FFF2-40B4-BE49-F238E27FC236}">
                  <a16:creationId xmlns:a16="http://schemas.microsoft.com/office/drawing/2014/main" id="{96642C9E-BFA1-E4E9-C7B1-F274755C1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71"/>
              <a:ext cx="476" cy="476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9742" name="Object 47">
              <a:extLst>
                <a:ext uri="{FF2B5EF4-FFF2-40B4-BE49-F238E27FC236}">
                  <a16:creationId xmlns:a16="http://schemas.microsoft.com/office/drawing/2014/main" id="{5545A26D-0344-44EE-5771-7C2CD92CF8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" y="1087"/>
            <a:ext cx="42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20070" imgH="327765" progId="Equation.3">
                    <p:embed/>
                  </p:oleObj>
                </mc:Choice>
                <mc:Fallback>
                  <p:oleObj name="公式" r:id="rId15" imgW="320070" imgH="327765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1087"/>
                          <a:ext cx="42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66" name="Object 74">
            <a:extLst>
              <a:ext uri="{FF2B5EF4-FFF2-40B4-BE49-F238E27FC236}">
                <a16:creationId xmlns:a16="http://schemas.microsoft.com/office/drawing/2014/main" id="{59E7626C-55F1-EFDC-C4CD-E427DB596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021110"/>
              </p:ext>
            </p:extLst>
          </p:nvPr>
        </p:nvGraphicFramePr>
        <p:xfrm>
          <a:off x="1841500" y="3846513"/>
          <a:ext cx="15033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2400" imgH="457200" progId="Equation.DSMT4">
                  <p:embed/>
                </p:oleObj>
              </mc:Choice>
              <mc:Fallback>
                <p:oleObj name="Equation" r:id="rId17" imgW="482400" imgH="4572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846513"/>
                        <a:ext cx="15033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68" name="Object 76">
            <a:extLst>
              <a:ext uri="{FF2B5EF4-FFF2-40B4-BE49-F238E27FC236}">
                <a16:creationId xmlns:a16="http://schemas.microsoft.com/office/drawing/2014/main" id="{CCDAA161-2E31-4AED-17E5-601F1694D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4902200"/>
          <a:ext cx="4495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865002" imgH="700935" progId="Equation.DSMT4">
                  <p:embed/>
                </p:oleObj>
              </mc:Choice>
              <mc:Fallback>
                <p:oleObj name="Equation" r:id="rId19" imgW="2865002" imgH="700935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02200"/>
                        <a:ext cx="4495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8" name="Line 26">
            <a:extLst>
              <a:ext uri="{FF2B5EF4-FFF2-40B4-BE49-F238E27FC236}">
                <a16:creationId xmlns:a16="http://schemas.microsoft.com/office/drawing/2014/main" id="{13B046FB-EE0F-1E4F-0583-13669944412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35963" y="1416050"/>
            <a:ext cx="442912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Text Box 19">
            <a:extLst>
              <a:ext uri="{FF2B5EF4-FFF2-40B4-BE49-F238E27FC236}">
                <a16:creationId xmlns:a16="http://schemas.microsoft.com/office/drawing/2014/main" id="{6AF22BC7-C49A-B436-621B-14C78C7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1385888"/>
            <a:ext cx="250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o</a:t>
            </a:r>
            <a:endParaRPr lang="en-US" altLang="zh-CN" sz="2800"/>
          </a:p>
        </p:txBody>
      </p:sp>
      <p:sp>
        <p:nvSpPr>
          <p:cNvPr id="29710" name="AutoShape 15">
            <a:extLst>
              <a:ext uri="{FF2B5EF4-FFF2-40B4-BE49-F238E27FC236}">
                <a16:creationId xmlns:a16="http://schemas.microsoft.com/office/drawing/2014/main" id="{AABFE1A7-8310-EBF0-D715-486CAB7D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19125"/>
            <a:ext cx="757237" cy="574675"/>
          </a:xfrm>
          <a:prstGeom prst="rtTriangl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B1FCFD9-44FE-D70E-7215-A6C5298DB9A6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1627188"/>
            <a:ext cx="755650" cy="576262"/>
            <a:chOff x="7604" y="6665"/>
            <a:chExt cx="736" cy="483"/>
          </a:xfrm>
        </p:grpSpPr>
        <p:sp>
          <p:nvSpPr>
            <p:cNvPr id="29738" name="Line 22">
              <a:extLst>
                <a:ext uri="{FF2B5EF4-FFF2-40B4-BE49-F238E27FC236}">
                  <a16:creationId xmlns:a16="http://schemas.microsoft.com/office/drawing/2014/main" id="{06EF83E6-2829-587B-1B5F-78B4868A7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9" y="6666"/>
              <a:ext cx="1" cy="468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23">
              <a:extLst>
                <a:ext uri="{FF2B5EF4-FFF2-40B4-BE49-F238E27FC236}">
                  <a16:creationId xmlns:a16="http://schemas.microsoft.com/office/drawing/2014/main" id="{F32BBC4A-9815-E92F-5BE8-D0C12029B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9" y="6665"/>
              <a:ext cx="709" cy="1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Line 24">
              <a:extLst>
                <a:ext uri="{FF2B5EF4-FFF2-40B4-BE49-F238E27FC236}">
                  <a16:creationId xmlns:a16="http://schemas.microsoft.com/office/drawing/2014/main" id="{E3615E3E-69E4-DC07-85A6-537A7E29C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4" y="6666"/>
              <a:ext cx="731" cy="482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2" name="Text Box 12">
            <a:extLst>
              <a:ext uri="{FF2B5EF4-FFF2-40B4-BE49-F238E27FC236}">
                <a16:creationId xmlns:a16="http://schemas.microsoft.com/office/drawing/2014/main" id="{C88930DF-15FE-BC54-46DC-6DE72C120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1355725"/>
            <a:ext cx="2540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sp>
        <p:nvSpPr>
          <p:cNvPr id="29713" name="Text Box 18">
            <a:extLst>
              <a:ext uri="{FF2B5EF4-FFF2-40B4-BE49-F238E27FC236}">
                <a16:creationId xmlns:a16="http://schemas.microsoft.com/office/drawing/2014/main" id="{A36A984E-516A-0277-3CE5-6F117BEC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187325"/>
            <a:ext cx="2809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59417" name="Line 25">
            <a:extLst>
              <a:ext uri="{FF2B5EF4-FFF2-40B4-BE49-F238E27FC236}">
                <a16:creationId xmlns:a16="http://schemas.microsoft.com/office/drawing/2014/main" id="{3925792C-0E36-8FA6-7E2D-BF6F570AC4C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328694" y="1702594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13">
            <a:extLst>
              <a:ext uri="{FF2B5EF4-FFF2-40B4-BE49-F238E27FC236}">
                <a16:creationId xmlns:a16="http://schemas.microsoft.com/office/drawing/2014/main" id="{371D60B1-5219-D313-21A2-9359D35F4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1412875"/>
            <a:ext cx="23256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14">
            <a:extLst>
              <a:ext uri="{FF2B5EF4-FFF2-40B4-BE49-F238E27FC236}">
                <a16:creationId xmlns:a16="http://schemas.microsoft.com/office/drawing/2014/main" id="{27A0DDA7-E227-EE9A-0E5B-A18EFC64C8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0788" y="428625"/>
            <a:ext cx="14287" cy="199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93">
            <a:extLst>
              <a:ext uri="{FF2B5EF4-FFF2-40B4-BE49-F238E27FC236}">
                <a16:creationId xmlns:a16="http://schemas.microsoft.com/office/drawing/2014/main" id="{662D43A4-6CE6-CF4B-C529-82D255455AA3}"/>
              </a:ext>
            </a:extLst>
          </p:cNvPr>
          <p:cNvGrpSpPr>
            <a:grpSpLocks/>
          </p:cNvGrpSpPr>
          <p:nvPr/>
        </p:nvGrpSpPr>
        <p:grpSpPr bwMode="auto">
          <a:xfrm>
            <a:off x="7346950" y="1627188"/>
            <a:ext cx="1257300" cy="576262"/>
            <a:chOff x="4628" y="1025"/>
            <a:chExt cx="792" cy="363"/>
          </a:xfrm>
        </p:grpSpPr>
        <p:sp>
          <p:nvSpPr>
            <p:cNvPr id="29735" name="Line 16">
              <a:extLst>
                <a:ext uri="{FF2B5EF4-FFF2-40B4-BE49-F238E27FC236}">
                  <a16:creationId xmlns:a16="http://schemas.microsoft.com/office/drawing/2014/main" id="{E882EFE2-6CF2-7005-1765-A5E0BB225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8" y="1380"/>
              <a:ext cx="3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17">
              <a:extLst>
                <a:ext uri="{FF2B5EF4-FFF2-40B4-BE49-F238E27FC236}">
                  <a16:creationId xmlns:a16="http://schemas.microsoft.com/office/drawing/2014/main" id="{4CC2B7C0-5F9B-82CF-8058-764E7266C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1025"/>
              <a:ext cx="7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27">
              <a:extLst>
                <a:ext uri="{FF2B5EF4-FFF2-40B4-BE49-F238E27FC236}">
                  <a16:creationId xmlns:a16="http://schemas.microsoft.com/office/drawing/2014/main" id="{146C0C7B-5F16-0275-84FB-5018438CA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040"/>
              <a:ext cx="46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8" name="AutoShape 86">
            <a:extLst>
              <a:ext uri="{FF2B5EF4-FFF2-40B4-BE49-F238E27FC236}">
                <a16:creationId xmlns:a16="http://schemas.microsoft.com/office/drawing/2014/main" id="{A3A92A31-3D0F-B7A9-0422-158E1854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708275"/>
            <a:ext cx="151130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对称变换（</a:t>
            </a:r>
            <a:r>
              <a:rPr lang="en-US" altLang="zh-CN" sz="1800"/>
              <a:t>3</a:t>
            </a:r>
            <a:r>
              <a:rPr lang="zh-CN" altLang="en-US" sz="1800"/>
              <a:t>）</a:t>
            </a:r>
          </a:p>
        </p:txBody>
      </p:sp>
      <p:sp>
        <p:nvSpPr>
          <p:cNvPr id="29719" name="Text Box 49">
            <a:extLst>
              <a:ext uri="{FF2B5EF4-FFF2-40B4-BE49-F238E27FC236}">
                <a16:creationId xmlns:a16="http://schemas.microsoft.com/office/drawing/2014/main" id="{BFAA45BF-AA69-8135-C166-602FD02B7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4273550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sp>
        <p:nvSpPr>
          <p:cNvPr id="29720" name="Text Box 56">
            <a:extLst>
              <a:ext uri="{FF2B5EF4-FFF2-40B4-BE49-F238E27FC236}">
                <a16:creationId xmlns:a16="http://schemas.microsoft.com/office/drawing/2014/main" id="{A9F6BD11-BB9F-8EC8-2155-E0E6E732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900" y="3213100"/>
            <a:ext cx="260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29721" name="Text Box 57">
            <a:extLst>
              <a:ext uri="{FF2B5EF4-FFF2-40B4-BE49-F238E27FC236}">
                <a16:creationId xmlns:a16="http://schemas.microsoft.com/office/drawing/2014/main" id="{BA3305DC-D487-7C1E-FBB0-C5E0FB7E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4437063"/>
            <a:ext cx="2921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o</a:t>
            </a:r>
            <a:endParaRPr lang="en-US" altLang="zh-CN" sz="2800"/>
          </a:p>
        </p:txBody>
      </p:sp>
      <p:sp>
        <p:nvSpPr>
          <p:cNvPr id="29722" name="AutoShape 78">
            <a:extLst>
              <a:ext uri="{FF2B5EF4-FFF2-40B4-BE49-F238E27FC236}">
                <a16:creationId xmlns:a16="http://schemas.microsoft.com/office/drawing/2014/main" id="{C190CF0C-65D6-E898-6001-B8EA96FFAB3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87344" y="3702844"/>
            <a:ext cx="712787" cy="568325"/>
          </a:xfrm>
          <a:prstGeom prst="rtTriangl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23" name="Line 50">
            <a:extLst>
              <a:ext uri="{FF2B5EF4-FFF2-40B4-BE49-F238E27FC236}">
                <a16:creationId xmlns:a16="http://schemas.microsoft.com/office/drawing/2014/main" id="{F72AB715-A8AC-52CB-8B94-2918F857A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4549775"/>
            <a:ext cx="21986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51">
            <a:extLst>
              <a:ext uri="{FF2B5EF4-FFF2-40B4-BE49-F238E27FC236}">
                <a16:creationId xmlns:a16="http://schemas.microsoft.com/office/drawing/2014/main" id="{CEA9A2C4-851B-6B02-4BBF-D583DF88B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402013"/>
            <a:ext cx="15875" cy="210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9">
            <a:extLst>
              <a:ext uri="{FF2B5EF4-FFF2-40B4-BE49-F238E27FC236}">
                <a16:creationId xmlns:a16="http://schemas.microsoft.com/office/drawing/2014/main" id="{33854C2E-D483-437E-92DD-7C1926DCA4A9}"/>
              </a:ext>
            </a:extLst>
          </p:cNvPr>
          <p:cNvGrpSpPr>
            <a:grpSpLocks/>
          </p:cNvGrpSpPr>
          <p:nvPr/>
        </p:nvGrpSpPr>
        <p:grpSpPr bwMode="auto">
          <a:xfrm>
            <a:off x="7780338" y="4765675"/>
            <a:ext cx="712787" cy="568325"/>
            <a:chOff x="7019" y="6666"/>
            <a:chExt cx="720" cy="468"/>
          </a:xfrm>
        </p:grpSpPr>
        <p:sp>
          <p:nvSpPr>
            <p:cNvPr id="29732" name="Line 60">
              <a:extLst>
                <a:ext uri="{FF2B5EF4-FFF2-40B4-BE49-F238E27FC236}">
                  <a16:creationId xmlns:a16="http://schemas.microsoft.com/office/drawing/2014/main" id="{45AE8BFA-A21F-D5DC-9F6D-396498E73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" y="6666"/>
              <a:ext cx="1" cy="468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61">
              <a:extLst>
                <a:ext uri="{FF2B5EF4-FFF2-40B4-BE49-F238E27FC236}">
                  <a16:creationId xmlns:a16="http://schemas.microsoft.com/office/drawing/2014/main" id="{6C71C361-58B6-AA46-7229-DB69B052A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9" y="6666"/>
              <a:ext cx="720" cy="468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62">
              <a:extLst>
                <a:ext uri="{FF2B5EF4-FFF2-40B4-BE49-F238E27FC236}">
                  <a16:creationId xmlns:a16="http://schemas.microsoft.com/office/drawing/2014/main" id="{4FDDE4CE-49B5-7FFC-20A7-EEE9A66EC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0" y="6672"/>
              <a:ext cx="709" cy="1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26" name="Line 63">
            <a:extLst>
              <a:ext uri="{FF2B5EF4-FFF2-40B4-BE49-F238E27FC236}">
                <a16:creationId xmlns:a16="http://schemas.microsoft.com/office/drawing/2014/main" id="{7933F49F-D969-C219-BB83-EB6568FCA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3733800"/>
            <a:ext cx="1654175" cy="164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Text Box 73">
            <a:extLst>
              <a:ext uri="{FF2B5EF4-FFF2-40B4-BE49-F238E27FC236}">
                <a16:creationId xmlns:a16="http://schemas.microsoft.com/office/drawing/2014/main" id="{24149109-C3E7-B2D0-8C90-755107A9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3429000"/>
            <a:ext cx="6556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y=x</a:t>
            </a:r>
            <a:endParaRPr lang="en-US" altLang="zh-CN"/>
          </a:p>
        </p:txBody>
      </p:sp>
      <p:sp>
        <p:nvSpPr>
          <p:cNvPr id="59471" name="Line 79">
            <a:extLst>
              <a:ext uri="{FF2B5EF4-FFF2-40B4-BE49-F238E27FC236}">
                <a16:creationId xmlns:a16="http://schemas.microsoft.com/office/drawing/2014/main" id="{A4BAB257-B1CD-1806-A2BC-33DDB11085AF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7219950" y="45434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72" name="Line 80">
            <a:extLst>
              <a:ext uri="{FF2B5EF4-FFF2-40B4-BE49-F238E27FC236}">
                <a16:creationId xmlns:a16="http://schemas.microsoft.com/office/drawing/2014/main" id="{4BE81136-4352-00BA-F97E-731D4BB5AA2F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7087394" y="4214019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73" name="Line 81">
            <a:extLst>
              <a:ext uri="{FF2B5EF4-FFF2-40B4-BE49-F238E27FC236}">
                <a16:creationId xmlns:a16="http://schemas.microsoft.com/office/drawing/2014/main" id="{F288F92C-CE65-8AF7-38B9-C375A572DACA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6560343" y="4834732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1" name="AutoShape 87">
            <a:extLst>
              <a:ext uri="{FF2B5EF4-FFF2-40B4-BE49-F238E27FC236}">
                <a16:creationId xmlns:a16="http://schemas.microsoft.com/office/drawing/2014/main" id="{4204616F-36A0-1DEE-0302-F58E2A74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734050"/>
            <a:ext cx="151130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对称变换（</a:t>
            </a:r>
            <a:r>
              <a:rPr lang="en-US" altLang="zh-CN" sz="1800"/>
              <a:t>4</a:t>
            </a:r>
            <a:r>
              <a:rPr lang="zh-CN" altLang="en-US" sz="18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634621B8-C248-B9C9-CF6A-94B52D19C5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592138"/>
            <a:ext cx="4176712" cy="67627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（</a:t>
            </a:r>
            <a:r>
              <a:rPr lang="en-US" altLang="zh-CN" sz="2400">
                <a:effectLst/>
              </a:rPr>
              <a:t>5</a:t>
            </a:r>
            <a:r>
              <a:rPr lang="zh-CN" altLang="en-US" sz="2400">
                <a:effectLst/>
              </a:rPr>
              <a:t>）相对于直线</a:t>
            </a:r>
            <a:r>
              <a:rPr lang="en-US" altLang="zh-CN" sz="2400">
                <a:effectLst/>
              </a:rPr>
              <a:t>y=-x</a:t>
            </a:r>
            <a:r>
              <a:rPr lang="zh-CN" altLang="en-US" sz="2400">
                <a:effectLst/>
              </a:rPr>
              <a:t>对称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B9B83D98-9993-969B-04AB-F1A68BE0B8D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30363"/>
            <a:ext cx="1841500" cy="1592262"/>
            <a:chOff x="612" y="1027"/>
            <a:chExt cx="1160" cy="1003"/>
          </a:xfrm>
        </p:grpSpPr>
        <p:graphicFrame>
          <p:nvGraphicFramePr>
            <p:cNvPr id="30746" name="Object 30">
              <a:extLst>
                <a:ext uri="{FF2B5EF4-FFF2-40B4-BE49-F238E27FC236}">
                  <a16:creationId xmlns:a16="http://schemas.microsoft.com/office/drawing/2014/main" id="{06319CDF-E744-CFE6-3602-9EC82FE649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4" y="1521"/>
            <a:ext cx="778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63910" imgH="449790" progId="Equation.DSMT4">
                    <p:embed/>
                  </p:oleObj>
                </mc:Choice>
                <mc:Fallback>
                  <p:oleObj name="Equation" r:id="rId2" imgW="563910" imgH="44979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1521"/>
                          <a:ext cx="778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47" name="Group 37">
              <a:extLst>
                <a:ext uri="{FF2B5EF4-FFF2-40B4-BE49-F238E27FC236}">
                  <a16:creationId xmlns:a16="http://schemas.microsoft.com/office/drawing/2014/main" id="{B5F2BA8C-D6FD-529A-DDF9-6FAB59ECD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027"/>
              <a:ext cx="997" cy="317"/>
              <a:chOff x="476" y="1117"/>
              <a:chExt cx="997" cy="317"/>
            </a:xfrm>
          </p:grpSpPr>
          <p:sp>
            <p:nvSpPr>
              <p:cNvPr id="30748" name="AutoShape 38">
                <a:extLst>
                  <a:ext uri="{FF2B5EF4-FFF2-40B4-BE49-F238E27FC236}">
                    <a16:creationId xmlns:a16="http://schemas.microsoft.com/office/drawing/2014/main" id="{8710A149-7EF8-8E8E-DFE1-7D3EF44A3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0749" name="Object 39">
                <a:extLst>
                  <a:ext uri="{FF2B5EF4-FFF2-40B4-BE49-F238E27FC236}">
                    <a16:creationId xmlns:a16="http://schemas.microsoft.com/office/drawing/2014/main" id="{BD4F3BE0-0EFA-6F0A-CDD2-CF369A7A41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624988" imgH="175470" progId="Equation.3">
                      <p:embed/>
                    </p:oleObj>
                  </mc:Choice>
                  <mc:Fallback>
                    <p:oleObj name="公式" r:id="rId7" imgW="624988" imgH="17547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51">
            <a:extLst>
              <a:ext uri="{FF2B5EF4-FFF2-40B4-BE49-F238E27FC236}">
                <a16:creationId xmlns:a16="http://schemas.microsoft.com/office/drawing/2014/main" id="{40CBC0D3-01FC-55FB-0EFB-B37B01903E67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3949700"/>
            <a:ext cx="5834062" cy="2058988"/>
            <a:chOff x="613" y="2341"/>
            <a:chExt cx="3675" cy="1297"/>
          </a:xfrm>
        </p:grpSpPr>
        <p:graphicFrame>
          <p:nvGraphicFramePr>
            <p:cNvPr id="30742" name="Object 32">
              <a:extLst>
                <a:ext uri="{FF2B5EF4-FFF2-40B4-BE49-F238E27FC236}">
                  <a16:creationId xmlns:a16="http://schemas.microsoft.com/office/drawing/2014/main" id="{7EDB5A4C-6984-26FF-F078-DD9D0FCFC1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883"/>
            <a:ext cx="3358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92647" imgH="700935" progId="Equation.DSMT4">
                    <p:embed/>
                  </p:oleObj>
                </mc:Choice>
                <mc:Fallback>
                  <p:oleObj name="Equation" r:id="rId9" imgW="3192647" imgH="700935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883"/>
                          <a:ext cx="3358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43" name="Group 40">
              <a:extLst>
                <a:ext uri="{FF2B5EF4-FFF2-40B4-BE49-F238E27FC236}">
                  <a16:creationId xmlns:a16="http://schemas.microsoft.com/office/drawing/2014/main" id="{3B78EA84-2E7C-C4F7-AE5A-502BA5867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2341"/>
              <a:ext cx="997" cy="317"/>
              <a:chOff x="476" y="1117"/>
              <a:chExt cx="997" cy="317"/>
            </a:xfrm>
          </p:grpSpPr>
          <p:sp>
            <p:nvSpPr>
              <p:cNvPr id="30744" name="AutoShape 41">
                <a:extLst>
                  <a:ext uri="{FF2B5EF4-FFF2-40B4-BE49-F238E27FC236}">
                    <a16:creationId xmlns:a16="http://schemas.microsoft.com/office/drawing/2014/main" id="{B084975F-C4D8-DC2E-6D5B-2B6E12BCE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0745" name="Object 42">
                <a:extLst>
                  <a:ext uri="{FF2B5EF4-FFF2-40B4-BE49-F238E27FC236}">
                    <a16:creationId xmlns:a16="http://schemas.microsoft.com/office/drawing/2014/main" id="{457C7180-7DEF-2304-35EE-9B657060DF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624988" imgH="175470" progId="Equation.3">
                      <p:embed/>
                    </p:oleObj>
                  </mc:Choice>
                  <mc:Fallback>
                    <p:oleObj name="公式" r:id="rId11" imgW="624988" imgH="17547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725" name="Text Box 9">
            <a:extLst>
              <a:ext uri="{FF2B5EF4-FFF2-40B4-BE49-F238E27FC236}">
                <a16:creationId xmlns:a16="http://schemas.microsoft.com/office/drawing/2014/main" id="{4163B98E-E01D-8B41-8BDE-2746E8B3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13" y="2290763"/>
            <a:ext cx="4857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sp>
        <p:nvSpPr>
          <p:cNvPr id="30726" name="Text Box 12">
            <a:extLst>
              <a:ext uri="{FF2B5EF4-FFF2-40B4-BE49-F238E27FC236}">
                <a16:creationId xmlns:a16="http://schemas.microsoft.com/office/drawing/2014/main" id="{51853221-7C64-1154-2B68-6D249547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765175"/>
            <a:ext cx="5032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30727" name="Text Box 13">
            <a:extLst>
              <a:ext uri="{FF2B5EF4-FFF2-40B4-BE49-F238E27FC236}">
                <a16:creationId xmlns:a16="http://schemas.microsoft.com/office/drawing/2014/main" id="{B92E57EF-7ED8-605E-6BC0-51465A25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2298700"/>
            <a:ext cx="4937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o</a:t>
            </a:r>
            <a:endParaRPr lang="en-US" altLang="zh-CN"/>
          </a:p>
        </p:txBody>
      </p:sp>
      <p:sp>
        <p:nvSpPr>
          <p:cNvPr id="30728" name="Text Box 29">
            <a:extLst>
              <a:ext uri="{FF2B5EF4-FFF2-40B4-BE49-F238E27FC236}">
                <a16:creationId xmlns:a16="http://schemas.microsoft.com/office/drawing/2014/main" id="{D3E8DF48-5ECE-3559-689C-8867D5AA7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011238"/>
            <a:ext cx="720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y=-x</a:t>
            </a:r>
            <a:endParaRPr lang="en-US" altLang="zh-CN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76DA4F59-AF36-7587-9EB7-21229D7B2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175" y="2324100"/>
            <a:ext cx="3194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79AE9182-6DA7-452C-A3A5-84ACE08DF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8138" y="903288"/>
            <a:ext cx="25400" cy="281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25">
            <a:extLst>
              <a:ext uri="{FF2B5EF4-FFF2-40B4-BE49-F238E27FC236}">
                <a16:creationId xmlns:a16="http://schemas.microsoft.com/office/drawing/2014/main" id="{7F46879F-489C-A82E-A1EE-649DE8B8A442}"/>
              </a:ext>
            </a:extLst>
          </p:cNvPr>
          <p:cNvSpPr>
            <a:spLocks noChangeShapeType="1"/>
          </p:cNvSpPr>
          <p:nvPr/>
        </p:nvSpPr>
        <p:spPr bwMode="auto">
          <a:xfrm rot="360000">
            <a:off x="5580063" y="1436688"/>
            <a:ext cx="2286000" cy="181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AutoShape 8">
            <a:extLst>
              <a:ext uri="{FF2B5EF4-FFF2-40B4-BE49-F238E27FC236}">
                <a16:creationId xmlns:a16="http://schemas.microsoft.com/office/drawing/2014/main" id="{AE096F86-CF3E-F340-81B9-939F9C883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1204913"/>
            <a:ext cx="1062038" cy="796925"/>
          </a:xfrm>
          <a:prstGeom prst="rtTriangl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5B77E86-604A-F4FE-8DC5-BBD1442756F0}"/>
              </a:ext>
            </a:extLst>
          </p:cNvPr>
          <p:cNvGrpSpPr>
            <a:grpSpLocks/>
          </p:cNvGrpSpPr>
          <p:nvPr/>
        </p:nvGrpSpPr>
        <p:grpSpPr bwMode="auto">
          <a:xfrm>
            <a:off x="5437188" y="2636838"/>
            <a:ext cx="873125" cy="1054100"/>
            <a:chOff x="6399" y="9614"/>
            <a:chExt cx="486" cy="741"/>
          </a:xfrm>
        </p:grpSpPr>
        <p:sp>
          <p:nvSpPr>
            <p:cNvPr id="30739" name="Line 22">
              <a:extLst>
                <a:ext uri="{FF2B5EF4-FFF2-40B4-BE49-F238E27FC236}">
                  <a16:creationId xmlns:a16="http://schemas.microsoft.com/office/drawing/2014/main" id="{0A5424F6-D1B6-6C73-156E-C29C673B1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4" y="9630"/>
              <a:ext cx="1" cy="714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23">
              <a:extLst>
                <a:ext uri="{FF2B5EF4-FFF2-40B4-BE49-F238E27FC236}">
                  <a16:creationId xmlns:a16="http://schemas.microsoft.com/office/drawing/2014/main" id="{13748EFF-446E-0AA8-ABEF-8122B94E3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9" y="9629"/>
              <a:ext cx="471" cy="1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24">
              <a:extLst>
                <a:ext uri="{FF2B5EF4-FFF2-40B4-BE49-F238E27FC236}">
                  <a16:creationId xmlns:a16="http://schemas.microsoft.com/office/drawing/2014/main" id="{18DC9F32-3A48-088B-FA15-58A9725220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40000">
              <a:off x="6415" y="9614"/>
              <a:ext cx="442" cy="741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9A67B24C-4EF8-C743-49A4-77852A80FA1D}"/>
              </a:ext>
            </a:extLst>
          </p:cNvPr>
          <p:cNvGrpSpPr>
            <a:grpSpLocks/>
          </p:cNvGrpSpPr>
          <p:nvPr/>
        </p:nvGrpSpPr>
        <p:grpSpPr bwMode="auto">
          <a:xfrm>
            <a:off x="5394325" y="1238250"/>
            <a:ext cx="2773363" cy="2368550"/>
            <a:chOff x="3398" y="780"/>
            <a:chExt cx="1747" cy="1492"/>
          </a:xfrm>
        </p:grpSpPr>
        <p:sp>
          <p:nvSpPr>
            <p:cNvPr id="30736" name="Line 26">
              <a:extLst>
                <a:ext uri="{FF2B5EF4-FFF2-40B4-BE49-F238E27FC236}">
                  <a16:creationId xmlns:a16="http://schemas.microsoft.com/office/drawing/2014/main" id="{C1975639-DCE8-7487-78F1-4DBD57AA9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258"/>
              <a:ext cx="466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28">
              <a:extLst>
                <a:ext uri="{FF2B5EF4-FFF2-40B4-BE49-F238E27FC236}">
                  <a16:creationId xmlns:a16="http://schemas.microsoft.com/office/drawing/2014/main" id="{3B780FE7-224E-1CD7-2B06-4FFB56DEE6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1480000" flipH="1">
              <a:off x="3398" y="780"/>
              <a:ext cx="1092" cy="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27">
              <a:extLst>
                <a:ext uri="{FF2B5EF4-FFF2-40B4-BE49-F238E27FC236}">
                  <a16:creationId xmlns:a16="http://schemas.microsoft.com/office/drawing/2014/main" id="{96563258-6307-9C37-24E6-B85C07D46C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1420000" flipH="1">
              <a:off x="3946" y="1284"/>
              <a:ext cx="1199" cy="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5" name="AutoShape 46">
            <a:extLst>
              <a:ext uri="{FF2B5EF4-FFF2-40B4-BE49-F238E27FC236}">
                <a16:creationId xmlns:a16="http://schemas.microsoft.com/office/drawing/2014/main" id="{D2C520C2-B65E-5F7E-1667-4EEA0F22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932238"/>
            <a:ext cx="151130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对称变换（</a:t>
            </a:r>
            <a:r>
              <a:rPr lang="en-US" altLang="zh-CN" sz="1800"/>
              <a:t>5</a:t>
            </a:r>
            <a:r>
              <a:rPr lang="zh-CN" altLang="en-US" sz="18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5">
            <a:extLst>
              <a:ext uri="{FF2B5EF4-FFF2-40B4-BE49-F238E27FC236}">
                <a16:creationId xmlns:a16="http://schemas.microsoft.com/office/drawing/2014/main" id="{0A691BD8-ABA8-738C-8BFD-BE7F1043D2E8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5157788"/>
            <a:ext cx="5391150" cy="1593850"/>
            <a:chOff x="477" y="3249"/>
            <a:chExt cx="3396" cy="1004"/>
          </a:xfrm>
        </p:grpSpPr>
        <p:graphicFrame>
          <p:nvGraphicFramePr>
            <p:cNvPr id="31777" name="Object 48">
              <a:extLst>
                <a:ext uri="{FF2B5EF4-FFF2-40B4-BE49-F238E27FC236}">
                  <a16:creationId xmlns:a16="http://schemas.microsoft.com/office/drawing/2014/main" id="{6776ED12-3A87-0B32-7D7E-26EBACF261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2" y="3510"/>
            <a:ext cx="3271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154769" imgH="700935" progId="Equation.DSMT4">
                    <p:embed/>
                  </p:oleObj>
                </mc:Choice>
                <mc:Fallback>
                  <p:oleObj name="Equation" r:id="rId3" imgW="3154769" imgH="700935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510"/>
                          <a:ext cx="3271" cy="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78" name="Group 62">
              <a:extLst>
                <a:ext uri="{FF2B5EF4-FFF2-40B4-BE49-F238E27FC236}">
                  <a16:creationId xmlns:a16="http://schemas.microsoft.com/office/drawing/2014/main" id="{6300C887-FCC1-E802-B341-C0B0900DD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" y="3249"/>
              <a:ext cx="997" cy="317"/>
              <a:chOff x="476" y="1117"/>
              <a:chExt cx="997" cy="317"/>
            </a:xfrm>
          </p:grpSpPr>
          <p:sp>
            <p:nvSpPr>
              <p:cNvPr id="31779" name="AutoShape 63">
                <a:extLst>
                  <a:ext uri="{FF2B5EF4-FFF2-40B4-BE49-F238E27FC236}">
                    <a16:creationId xmlns:a16="http://schemas.microsoft.com/office/drawing/2014/main" id="{BAB1141E-7D3A-C6B5-2233-08D41FD7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1780" name="Object 64">
                <a:extLst>
                  <a:ext uri="{FF2B5EF4-FFF2-40B4-BE49-F238E27FC236}">
                    <a16:creationId xmlns:a16="http://schemas.microsoft.com/office/drawing/2014/main" id="{BC15DAA8-29E1-1B7A-70C4-C84D98616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624988" imgH="175470" progId="Equation.3">
                      <p:embed/>
                    </p:oleObj>
                  </mc:Choice>
                  <mc:Fallback>
                    <p:oleObj name="公式" r:id="rId8" imgW="624988" imgH="17547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747" name="Rectangle 4">
            <a:extLst>
              <a:ext uri="{FF2B5EF4-FFF2-40B4-BE49-F238E27FC236}">
                <a16:creationId xmlns:a16="http://schemas.microsoft.com/office/drawing/2014/main" id="{20D1D52C-F73F-6263-B34A-D7E7F5F1B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287338"/>
            <a:ext cx="3455988" cy="361950"/>
          </a:xfrm>
        </p:spPr>
        <p:txBody>
          <a:bodyPr/>
          <a:lstStyle/>
          <a:p>
            <a:pPr marL="838200" indent="-838200" eaLnBrk="1" hangingPunct="1"/>
            <a:r>
              <a:rPr lang="en-US" altLang="zh-CN" sz="2400" b="1">
                <a:solidFill>
                  <a:schemeClr val="tx1"/>
                </a:solidFill>
                <a:effectLst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错切变换（</a:t>
            </a:r>
            <a:r>
              <a:rPr lang="en-US" altLang="zh-CN" sz="2400" b="1">
                <a:solidFill>
                  <a:schemeClr val="tx1"/>
                </a:solidFill>
                <a:effectLst/>
              </a:rPr>
              <a:t>shear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4DCE6709-C377-4DA7-7386-D26680A36A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58813"/>
            <a:ext cx="8064500" cy="1474787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（</a:t>
            </a:r>
            <a:r>
              <a:rPr lang="en-US" altLang="zh-CN" sz="2400">
                <a:effectLst/>
              </a:rPr>
              <a:t>1</a:t>
            </a:r>
            <a:r>
              <a:rPr lang="zh-CN" altLang="en-US" sz="2400">
                <a:effectLst/>
              </a:rPr>
              <a:t>）沿 </a:t>
            </a:r>
            <a:r>
              <a:rPr lang="en-US" altLang="zh-CN" sz="2400">
                <a:effectLst/>
              </a:rPr>
              <a:t>x </a:t>
            </a:r>
            <a:r>
              <a:rPr lang="zh-CN" altLang="en-US" sz="2400">
                <a:effectLst/>
              </a:rPr>
              <a:t>轴方向关于 </a:t>
            </a:r>
            <a:r>
              <a:rPr lang="en-US" altLang="zh-CN" sz="2400">
                <a:effectLst/>
              </a:rPr>
              <a:t>y </a:t>
            </a:r>
            <a:r>
              <a:rPr lang="zh-CN" altLang="en-US" sz="2400">
                <a:effectLst/>
              </a:rPr>
              <a:t>轴错切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将图形上关于</a:t>
            </a:r>
            <a:r>
              <a:rPr lang="en-US" altLang="zh-CN" sz="2400">
                <a:effectLst/>
              </a:rPr>
              <a:t>y</a:t>
            </a:r>
            <a:r>
              <a:rPr lang="zh-CN" altLang="en-US" sz="2400">
                <a:effectLst/>
              </a:rPr>
              <a:t>轴的平行线沿</a:t>
            </a:r>
            <a:r>
              <a:rPr lang="en-US" altLang="zh-CN" sz="2400">
                <a:effectLst/>
              </a:rPr>
              <a:t>x</a:t>
            </a:r>
            <a:r>
              <a:rPr lang="zh-CN" altLang="en-US" sz="2400">
                <a:effectLst/>
              </a:rPr>
              <a:t>方向推成</a:t>
            </a:r>
            <a:r>
              <a:rPr lang="el-GR" altLang="zh-CN" sz="2400">
                <a:effectLst/>
                <a:cs typeface="Arial" panose="020B0604020202020204" pitchFamily="34" charset="0"/>
              </a:rPr>
              <a:t>θ</a:t>
            </a:r>
            <a:r>
              <a:rPr lang="zh-CN" altLang="en-US" sz="2400">
                <a:effectLst/>
              </a:rPr>
              <a:t>角的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倾斜线，而保持</a:t>
            </a:r>
            <a:r>
              <a:rPr lang="en-US" altLang="zh-CN" sz="2400">
                <a:effectLst/>
              </a:rPr>
              <a:t>y</a:t>
            </a:r>
            <a:r>
              <a:rPr lang="zh-CN" altLang="en-US" sz="2400">
                <a:effectLst/>
              </a:rPr>
              <a:t>坐标不变。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zh-CN" altLang="en-US" sz="2400">
              <a:effectLst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CN" sz="2400">
              <a:effectLst/>
            </a:endParaRPr>
          </a:p>
        </p:txBody>
      </p:sp>
      <p:sp>
        <p:nvSpPr>
          <p:cNvPr id="31749" name="Text Box 22">
            <a:extLst>
              <a:ext uri="{FF2B5EF4-FFF2-40B4-BE49-F238E27FC236}">
                <a16:creationId xmlns:a16="http://schemas.microsoft.com/office/drawing/2014/main" id="{A5283A1F-C207-79BE-BAA5-4554801A5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4589463"/>
            <a:ext cx="7381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宋体" panose="02010600030101010101" pitchFamily="2" charset="-122"/>
              </a:rPr>
              <a:t>△</a:t>
            </a: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grpSp>
        <p:nvGrpSpPr>
          <p:cNvPr id="31750" name="Group 69">
            <a:extLst>
              <a:ext uri="{FF2B5EF4-FFF2-40B4-BE49-F238E27FC236}">
                <a16:creationId xmlns:a16="http://schemas.microsoft.com/office/drawing/2014/main" id="{F7CE6A66-DE09-9515-1F1B-440EC4AFDB7E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3263900"/>
            <a:ext cx="868363" cy="1133475"/>
            <a:chOff x="3734" y="2056"/>
            <a:chExt cx="547" cy="714"/>
          </a:xfrm>
        </p:grpSpPr>
        <p:sp>
          <p:nvSpPr>
            <p:cNvPr id="31775" name="Line 11">
              <a:extLst>
                <a:ext uri="{FF2B5EF4-FFF2-40B4-BE49-F238E27FC236}">
                  <a16:creationId xmlns:a16="http://schemas.microsoft.com/office/drawing/2014/main" id="{9C954F2C-FF62-C59C-E5E7-30F4AF6260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4" y="2056"/>
              <a:ext cx="547" cy="1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12">
              <a:extLst>
                <a:ext uri="{FF2B5EF4-FFF2-40B4-BE49-F238E27FC236}">
                  <a16:creationId xmlns:a16="http://schemas.microsoft.com/office/drawing/2014/main" id="{58A0082F-BB80-04E2-CD03-0E656549C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2056"/>
              <a:ext cx="0" cy="714"/>
            </a:xfrm>
            <a:prstGeom prst="line">
              <a:avLst/>
            </a:prstGeom>
            <a:noFill/>
            <a:ln w="2032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1" name="AutoShape 42">
            <a:extLst>
              <a:ext uri="{FF2B5EF4-FFF2-40B4-BE49-F238E27FC236}">
                <a16:creationId xmlns:a16="http://schemas.microsoft.com/office/drawing/2014/main" id="{2D17B9D4-0980-1272-E1D1-CD60A4E0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140325"/>
            <a:ext cx="165735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</a:t>
            </a:r>
            <a:r>
              <a:rPr lang="zh-CN" altLang="en-US" sz="1800"/>
              <a:t>错切变换（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</a:p>
        </p:txBody>
      </p:sp>
      <p:sp>
        <p:nvSpPr>
          <p:cNvPr id="31752" name="Line 9">
            <a:extLst>
              <a:ext uri="{FF2B5EF4-FFF2-40B4-BE49-F238E27FC236}">
                <a16:creationId xmlns:a16="http://schemas.microsoft.com/office/drawing/2014/main" id="{BAB1F6B6-573D-DCAD-73EB-46DE90DE3D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725" y="2292350"/>
            <a:ext cx="0" cy="2105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0">
            <a:extLst>
              <a:ext uri="{FF2B5EF4-FFF2-40B4-BE49-F238E27FC236}">
                <a16:creationId xmlns:a16="http://schemas.microsoft.com/office/drawing/2014/main" id="{8BF8DDB6-4744-6D9F-EBB1-79B7A7345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4397375"/>
            <a:ext cx="24304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Text Box 17">
            <a:extLst>
              <a:ext uri="{FF2B5EF4-FFF2-40B4-BE49-F238E27FC236}">
                <a16:creationId xmlns:a16="http://schemas.microsoft.com/office/drawing/2014/main" id="{09A4A4F2-0573-CB1F-DD40-512CDAB43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2133600"/>
            <a:ext cx="520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31755" name="Text Box 18">
            <a:extLst>
              <a:ext uri="{FF2B5EF4-FFF2-40B4-BE49-F238E27FC236}">
                <a16:creationId xmlns:a16="http://schemas.microsoft.com/office/drawing/2014/main" id="{D4759C71-6A62-85E8-E4DE-153EBA257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119563"/>
            <a:ext cx="520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x</a:t>
            </a:r>
            <a:endParaRPr lang="en-US" altLang="zh-CN"/>
          </a:p>
        </p:txBody>
      </p:sp>
      <p:grpSp>
        <p:nvGrpSpPr>
          <p:cNvPr id="3" name="Group 72">
            <a:extLst>
              <a:ext uri="{FF2B5EF4-FFF2-40B4-BE49-F238E27FC236}">
                <a16:creationId xmlns:a16="http://schemas.microsoft.com/office/drawing/2014/main" id="{B88EFF06-7879-D0D8-9DF9-2D2F8B7A60A1}"/>
              </a:ext>
            </a:extLst>
          </p:cNvPr>
          <p:cNvGrpSpPr>
            <a:grpSpLocks/>
          </p:cNvGrpSpPr>
          <p:nvPr/>
        </p:nvGrpSpPr>
        <p:grpSpPr bwMode="auto">
          <a:xfrm>
            <a:off x="6034088" y="3117850"/>
            <a:ext cx="2122487" cy="1550988"/>
            <a:chOff x="3801" y="1964"/>
            <a:chExt cx="1337" cy="977"/>
          </a:xfrm>
        </p:grpSpPr>
        <p:sp>
          <p:nvSpPr>
            <p:cNvPr id="31766" name="Text Box 19">
              <a:extLst>
                <a:ext uri="{FF2B5EF4-FFF2-40B4-BE49-F238E27FC236}">
                  <a16:creationId xmlns:a16="http://schemas.microsoft.com/office/drawing/2014/main" id="{5E39434B-E808-3471-B05E-7C9F22DB9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2631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31767" name="Line 20">
              <a:extLst>
                <a:ext uri="{FF2B5EF4-FFF2-40B4-BE49-F238E27FC236}">
                  <a16:creationId xmlns:a16="http://schemas.microsoft.com/office/drawing/2014/main" id="{5BD59AC9-7702-8A9B-A104-3AF892C97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" y="2069"/>
              <a:ext cx="1" cy="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68" name="Group 70">
              <a:extLst>
                <a:ext uri="{FF2B5EF4-FFF2-40B4-BE49-F238E27FC236}">
                  <a16:creationId xmlns:a16="http://schemas.microsoft.com/office/drawing/2014/main" id="{3D12FDCE-910D-B84B-0544-3D5025501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1" y="1964"/>
              <a:ext cx="1337" cy="899"/>
              <a:chOff x="3801" y="1964"/>
              <a:chExt cx="1337" cy="899"/>
            </a:xfrm>
          </p:grpSpPr>
          <p:sp>
            <p:nvSpPr>
              <p:cNvPr id="31772" name="Line 13">
                <a:extLst>
                  <a:ext uri="{FF2B5EF4-FFF2-40B4-BE49-F238E27FC236}">
                    <a16:creationId xmlns:a16="http://schemas.microsoft.com/office/drawing/2014/main" id="{0456FBAC-201A-A2A7-5A15-8183921EF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" flipH="1">
                <a:off x="3801" y="1972"/>
                <a:ext cx="708" cy="891"/>
              </a:xfrm>
              <a:prstGeom prst="line">
                <a:avLst/>
              </a:prstGeom>
              <a:noFill/>
              <a:ln w="2032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3" name="Line 14">
                <a:extLst>
                  <a:ext uri="{FF2B5EF4-FFF2-40B4-BE49-F238E27FC236}">
                    <a16:creationId xmlns:a16="http://schemas.microsoft.com/office/drawing/2014/main" id="{A8C8C579-4F49-8433-76CB-555327761C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591" y="2056"/>
                <a:ext cx="547" cy="1"/>
              </a:xfrm>
              <a:prstGeom prst="line">
                <a:avLst/>
              </a:prstGeom>
              <a:noFill/>
              <a:ln w="2032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4" name="Line 15">
                <a:extLst>
                  <a:ext uri="{FF2B5EF4-FFF2-40B4-BE49-F238E27FC236}">
                    <a16:creationId xmlns:a16="http://schemas.microsoft.com/office/drawing/2014/main" id="{504B69C3-C4C2-0763-A493-39A38B90B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" flipH="1">
                <a:off x="4357" y="1964"/>
                <a:ext cx="708" cy="890"/>
              </a:xfrm>
              <a:prstGeom prst="line">
                <a:avLst/>
              </a:prstGeom>
              <a:noFill/>
              <a:ln w="2032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69" name="Arc 16">
              <a:extLst>
                <a:ext uri="{FF2B5EF4-FFF2-40B4-BE49-F238E27FC236}">
                  <a16:creationId xmlns:a16="http://schemas.microsoft.com/office/drawing/2014/main" id="{3EE8F1E9-BE3E-E838-E9E0-EC1AEEEA8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2566"/>
              <a:ext cx="109" cy="2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AutoShape 21">
              <a:extLst>
                <a:ext uri="{FF2B5EF4-FFF2-40B4-BE49-F238E27FC236}">
                  <a16:creationId xmlns:a16="http://schemas.microsoft.com/office/drawing/2014/main" id="{45018E62-385E-1747-8DBF-1F31EFF9EBC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50" y="2481"/>
              <a:ext cx="118" cy="802"/>
            </a:xfrm>
            <a:prstGeom prst="leftBrace">
              <a:avLst>
                <a:gd name="adj1" fmla="val 566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1771" name="Object 44">
              <a:extLst>
                <a:ext uri="{FF2B5EF4-FFF2-40B4-BE49-F238E27FC236}">
                  <a16:creationId xmlns:a16="http://schemas.microsoft.com/office/drawing/2014/main" id="{6DDDF9FB-1B26-915E-6795-085404B834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" y="2557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98956" imgH="159862" progId="Equation.3">
                    <p:embed/>
                  </p:oleObj>
                </mc:Choice>
                <mc:Fallback>
                  <p:oleObj name="公式" r:id="rId10" imgW="98956" imgH="159862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557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4">
            <a:extLst>
              <a:ext uri="{FF2B5EF4-FFF2-40B4-BE49-F238E27FC236}">
                <a16:creationId xmlns:a16="http://schemas.microsoft.com/office/drawing/2014/main" id="{DF602679-6B45-6F17-0799-45EA8CF77246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3759200"/>
            <a:ext cx="4659312" cy="419100"/>
            <a:chOff x="549" y="2368"/>
            <a:chExt cx="2935" cy="264"/>
          </a:xfrm>
        </p:grpSpPr>
        <p:graphicFrame>
          <p:nvGraphicFramePr>
            <p:cNvPr id="31764" name="Object 46">
              <a:extLst>
                <a:ext uri="{FF2B5EF4-FFF2-40B4-BE49-F238E27FC236}">
                  <a16:creationId xmlns:a16="http://schemas.microsoft.com/office/drawing/2014/main" id="{3E287C58-C80F-480E-C388-9BF8B90EC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8" y="2368"/>
            <a:ext cx="17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11624" imgH="205740" progId="Equation.DSMT4">
                    <p:embed/>
                  </p:oleObj>
                </mc:Choice>
                <mc:Fallback>
                  <p:oleObj name="Equation" r:id="rId12" imgW="1211624" imgH="2057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2368"/>
                          <a:ext cx="171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52">
              <a:extLst>
                <a:ext uri="{FF2B5EF4-FFF2-40B4-BE49-F238E27FC236}">
                  <a16:creationId xmlns:a16="http://schemas.microsoft.com/office/drawing/2014/main" id="{A33CAB0F-AB0D-B2C7-ED2C-ACA5C1E809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" y="2383"/>
            <a:ext cx="106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39096" imgH="205740" progId="Equation.DSMT4">
                    <p:embed/>
                  </p:oleObj>
                </mc:Choice>
                <mc:Fallback>
                  <p:oleObj name="Equation" r:id="rId14" imgW="739096" imgH="20574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2383"/>
                          <a:ext cx="106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91" name="Object 55">
            <a:extLst>
              <a:ext uri="{FF2B5EF4-FFF2-40B4-BE49-F238E27FC236}">
                <a16:creationId xmlns:a16="http://schemas.microsoft.com/office/drawing/2014/main" id="{9FA5CFD1-DB8E-C276-9EF7-8492CF43E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14195"/>
              </p:ext>
            </p:extLst>
          </p:nvPr>
        </p:nvGraphicFramePr>
        <p:xfrm>
          <a:off x="765175" y="4235450"/>
          <a:ext cx="41195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0" imgH="457200" progId="Equation.DSMT4">
                  <p:embed/>
                </p:oleObj>
              </mc:Choice>
              <mc:Fallback>
                <p:oleObj name="Equation" r:id="rId16" imgW="1396800" imgH="4572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235450"/>
                        <a:ext cx="41195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3">
            <a:extLst>
              <a:ext uri="{FF2B5EF4-FFF2-40B4-BE49-F238E27FC236}">
                <a16:creationId xmlns:a16="http://schemas.microsoft.com/office/drawing/2014/main" id="{7356068A-86FA-2EE9-C108-6477A299AA05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2276476"/>
            <a:ext cx="2365375" cy="1423988"/>
            <a:chOff x="477" y="1434"/>
            <a:chExt cx="1490" cy="897"/>
          </a:xfrm>
        </p:grpSpPr>
        <p:graphicFrame>
          <p:nvGraphicFramePr>
            <p:cNvPr id="31760" name="Object 58">
              <a:extLst>
                <a:ext uri="{FF2B5EF4-FFF2-40B4-BE49-F238E27FC236}">
                  <a16:creationId xmlns:a16="http://schemas.microsoft.com/office/drawing/2014/main" id="{420DA7FB-AF54-BA04-5BE2-CB143D77A3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978603"/>
                </p:ext>
              </p:extLst>
            </p:nvPr>
          </p:nvGraphicFramePr>
          <p:xfrm>
            <a:off x="802" y="1806"/>
            <a:ext cx="1165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12520" imgH="457200" progId="Equation.DSMT4">
                    <p:embed/>
                  </p:oleObj>
                </mc:Choice>
                <mc:Fallback>
                  <p:oleObj name="Equation" r:id="rId18" imgW="812520" imgH="4572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1806"/>
                          <a:ext cx="1165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61" name="Group 59">
              <a:extLst>
                <a:ext uri="{FF2B5EF4-FFF2-40B4-BE49-F238E27FC236}">
                  <a16:creationId xmlns:a16="http://schemas.microsoft.com/office/drawing/2014/main" id="{21EF2735-F0A8-4788-7229-88584EA9A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" y="1434"/>
              <a:ext cx="997" cy="317"/>
              <a:chOff x="476" y="1117"/>
              <a:chExt cx="997" cy="317"/>
            </a:xfrm>
          </p:grpSpPr>
          <p:sp>
            <p:nvSpPr>
              <p:cNvPr id="31762" name="AutoShape 60">
                <a:extLst>
                  <a:ext uri="{FF2B5EF4-FFF2-40B4-BE49-F238E27FC236}">
                    <a16:creationId xmlns:a16="http://schemas.microsoft.com/office/drawing/2014/main" id="{FE7A7C52-F680-ED32-5592-7EF8A7E01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1763" name="Object 61">
                <a:extLst>
                  <a:ext uri="{FF2B5EF4-FFF2-40B4-BE49-F238E27FC236}">
                    <a16:creationId xmlns:a16="http://schemas.microsoft.com/office/drawing/2014/main" id="{CF2F5D85-F890-8B37-937B-64E1FD0BDD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624988" imgH="175470" progId="Equation.3">
                      <p:embed/>
                    </p:oleObj>
                  </mc:Choice>
                  <mc:Fallback>
                    <p:oleObj name="公式" r:id="rId20" imgW="624988" imgH="17547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04E5C74-4CA3-55DB-9B54-FD00C37C6A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60350"/>
            <a:ext cx="7931150" cy="1612900"/>
          </a:xfrm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（</a:t>
            </a:r>
            <a:r>
              <a:rPr lang="en-US" altLang="zh-CN" sz="2400">
                <a:effectLst/>
              </a:rPr>
              <a:t>2</a:t>
            </a:r>
            <a:r>
              <a:rPr lang="zh-CN" altLang="en-US" sz="2400">
                <a:effectLst/>
              </a:rPr>
              <a:t>）沿 </a:t>
            </a:r>
            <a:r>
              <a:rPr lang="en-US" altLang="zh-CN" sz="2400">
                <a:effectLst/>
              </a:rPr>
              <a:t>y </a:t>
            </a:r>
            <a:r>
              <a:rPr lang="zh-CN" altLang="en-US" sz="2400">
                <a:effectLst/>
              </a:rPr>
              <a:t>轴方向关于 </a:t>
            </a:r>
            <a:r>
              <a:rPr lang="en-US" altLang="zh-CN" sz="2400">
                <a:effectLst/>
              </a:rPr>
              <a:t>x </a:t>
            </a:r>
            <a:r>
              <a:rPr lang="zh-CN" altLang="en-US" sz="2400">
                <a:effectLst/>
              </a:rPr>
              <a:t>轴错切</a:t>
            </a:r>
          </a:p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将图形上关于</a:t>
            </a:r>
            <a:r>
              <a:rPr lang="en-US" altLang="zh-CN" sz="2400">
                <a:effectLst/>
              </a:rPr>
              <a:t>x</a:t>
            </a:r>
            <a:r>
              <a:rPr lang="zh-CN" altLang="en-US" sz="2400">
                <a:effectLst/>
              </a:rPr>
              <a:t>轴的平行线沿</a:t>
            </a:r>
            <a:r>
              <a:rPr lang="en-US" altLang="zh-CN" sz="2400">
                <a:effectLst/>
              </a:rPr>
              <a:t>y</a:t>
            </a:r>
            <a:r>
              <a:rPr lang="zh-CN" altLang="en-US" sz="2400">
                <a:effectLst/>
              </a:rPr>
              <a:t>方向推成</a:t>
            </a:r>
            <a:r>
              <a:rPr lang="el-GR" altLang="zh-CN" sz="2400">
                <a:effectLst/>
                <a:latin typeface="宋体" panose="02010600030101010101" pitchFamily="2" charset="-122"/>
              </a:rPr>
              <a:t>Ψ</a:t>
            </a:r>
            <a:r>
              <a:rPr lang="zh-CN" altLang="en-US" sz="2400">
                <a:effectLst/>
              </a:rPr>
              <a:t>角的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倾斜线，而保持</a:t>
            </a:r>
            <a:r>
              <a:rPr lang="en-US" altLang="zh-CN" sz="2400">
                <a:effectLst/>
              </a:rPr>
              <a:t>x</a:t>
            </a:r>
            <a:r>
              <a:rPr lang="zh-CN" altLang="en-US" sz="2400">
                <a:effectLst/>
              </a:rPr>
              <a:t>坐标不变。 </a:t>
            </a:r>
          </a:p>
        </p:txBody>
      </p:sp>
      <p:sp>
        <p:nvSpPr>
          <p:cNvPr id="33795" name="AutoShape 26">
            <a:extLst>
              <a:ext uri="{FF2B5EF4-FFF2-40B4-BE49-F238E27FC236}">
                <a16:creationId xmlns:a16="http://schemas.microsoft.com/office/drawing/2014/main" id="{7A3B52CA-4AE1-E14F-E450-0140E5ED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868863"/>
            <a:ext cx="165735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</a:t>
            </a:r>
            <a:r>
              <a:rPr lang="zh-CN" altLang="en-US" sz="1800"/>
              <a:t>错切变换（</a:t>
            </a:r>
            <a:r>
              <a:rPr lang="en-US" altLang="zh-CN" sz="1800"/>
              <a:t>2</a:t>
            </a:r>
            <a:r>
              <a:rPr lang="zh-CN" altLang="en-US" sz="1800"/>
              <a:t>）</a:t>
            </a:r>
          </a:p>
        </p:txBody>
      </p:sp>
      <p:sp>
        <p:nvSpPr>
          <p:cNvPr id="33796" name="Line 10">
            <a:extLst>
              <a:ext uri="{FF2B5EF4-FFF2-40B4-BE49-F238E27FC236}">
                <a16:creationId xmlns:a16="http://schemas.microsoft.com/office/drawing/2014/main" id="{45033A58-754F-7E23-989F-167D71D93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8750" y="2236788"/>
            <a:ext cx="0" cy="2105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11">
            <a:extLst>
              <a:ext uri="{FF2B5EF4-FFF2-40B4-BE49-F238E27FC236}">
                <a16:creationId xmlns:a16="http://schemas.microsoft.com/office/drawing/2014/main" id="{C5B0EDC3-CF81-131B-BC62-A65BB77CB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750" y="4341813"/>
            <a:ext cx="20288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13">
            <a:extLst>
              <a:ext uri="{FF2B5EF4-FFF2-40B4-BE49-F238E27FC236}">
                <a16:creationId xmlns:a16="http://schemas.microsoft.com/office/drawing/2014/main" id="{D7CACA60-123E-7C58-8FF7-2B1E880E087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00963" y="3678238"/>
            <a:ext cx="1587" cy="652462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Text Box 16">
            <a:extLst>
              <a:ext uri="{FF2B5EF4-FFF2-40B4-BE49-F238E27FC236}">
                <a16:creationId xmlns:a16="http://schemas.microsoft.com/office/drawing/2014/main" id="{269D88EB-F669-1826-2A41-793D50B5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079625"/>
            <a:ext cx="7159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y</a:t>
            </a:r>
            <a:endParaRPr lang="en-US" altLang="zh-CN" sz="2800"/>
          </a:p>
        </p:txBody>
      </p:sp>
      <p:sp>
        <p:nvSpPr>
          <p:cNvPr id="33800" name="Text Box 17">
            <a:extLst>
              <a:ext uri="{FF2B5EF4-FFF2-40B4-BE49-F238E27FC236}">
                <a16:creationId xmlns:a16="http://schemas.microsoft.com/office/drawing/2014/main" id="{482BB24A-84D1-2D1D-DFEE-DC37E803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75" y="4064000"/>
            <a:ext cx="7159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sp>
        <p:nvSpPr>
          <p:cNvPr id="33801" name="Line 12">
            <a:extLst>
              <a:ext uri="{FF2B5EF4-FFF2-40B4-BE49-F238E27FC236}">
                <a16:creationId xmlns:a16="http://schemas.microsoft.com/office/drawing/2014/main" id="{E69D12A2-F688-CB44-FC94-F60876A1EB9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508750" y="3692525"/>
            <a:ext cx="1192213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9">
            <a:extLst>
              <a:ext uri="{FF2B5EF4-FFF2-40B4-BE49-F238E27FC236}">
                <a16:creationId xmlns:a16="http://schemas.microsoft.com/office/drawing/2014/main" id="{CC6EB319-A609-C3EB-6EB1-22E0953C5385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2608263"/>
            <a:ext cx="1941512" cy="1819275"/>
            <a:chOff x="3629" y="1643"/>
            <a:chExt cx="1223" cy="1146"/>
          </a:xfrm>
        </p:grpSpPr>
        <p:grpSp>
          <p:nvGrpSpPr>
            <p:cNvPr id="33817" name="Group 65">
              <a:extLst>
                <a:ext uri="{FF2B5EF4-FFF2-40B4-BE49-F238E27FC236}">
                  <a16:creationId xmlns:a16="http://schemas.microsoft.com/office/drawing/2014/main" id="{ADD1150F-8947-1381-DC3C-33F012853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1643"/>
              <a:ext cx="671" cy="1146"/>
              <a:chOff x="4181" y="1643"/>
              <a:chExt cx="671" cy="1146"/>
            </a:xfrm>
          </p:grpSpPr>
          <p:sp>
            <p:nvSpPr>
              <p:cNvPr id="33825" name="Line 14">
                <a:extLst>
                  <a:ext uri="{FF2B5EF4-FFF2-40B4-BE49-F238E27FC236}">
                    <a16:creationId xmlns:a16="http://schemas.microsoft.com/office/drawing/2014/main" id="{270EDD1A-17EF-637D-4EBD-75E7E707641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" flipH="1">
                <a:off x="4184" y="2060"/>
                <a:ext cx="582" cy="729"/>
              </a:xfrm>
              <a:prstGeom prst="line">
                <a:avLst/>
              </a:prstGeom>
              <a:noFill/>
              <a:ln w="2032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6" name="Line 23">
                <a:extLst>
                  <a:ext uri="{FF2B5EF4-FFF2-40B4-BE49-F238E27FC236}">
                    <a16:creationId xmlns:a16="http://schemas.microsoft.com/office/drawing/2014/main" id="{F97B0D57-E40B-3C75-55F7-FF82E2AE7E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851" y="1705"/>
                <a:ext cx="1" cy="412"/>
              </a:xfrm>
              <a:prstGeom prst="line">
                <a:avLst/>
              </a:prstGeom>
              <a:noFill/>
              <a:ln w="2032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7" name="Line 24">
                <a:extLst>
                  <a:ext uri="{FF2B5EF4-FFF2-40B4-BE49-F238E27FC236}">
                    <a16:creationId xmlns:a16="http://schemas.microsoft.com/office/drawing/2014/main" id="{6E795EA8-4348-DD44-CFAB-CA038DDD3E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" flipH="1">
                <a:off x="4181" y="1643"/>
                <a:ext cx="583" cy="729"/>
              </a:xfrm>
              <a:prstGeom prst="line">
                <a:avLst/>
              </a:prstGeom>
              <a:noFill/>
              <a:ln w="2032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18" name="Group 68">
              <a:extLst>
                <a:ext uri="{FF2B5EF4-FFF2-40B4-BE49-F238E27FC236}">
                  <a16:creationId xmlns:a16="http://schemas.microsoft.com/office/drawing/2014/main" id="{6E0DDC30-ACB7-EE1A-5E4A-C1944FFC6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" y="1705"/>
              <a:ext cx="1178" cy="588"/>
              <a:chOff x="3629" y="1705"/>
              <a:chExt cx="1178" cy="588"/>
            </a:xfrm>
          </p:grpSpPr>
          <p:sp>
            <p:nvSpPr>
              <p:cNvPr id="33819" name="Text Box 18">
                <a:extLst>
                  <a:ext uri="{FF2B5EF4-FFF2-40B4-BE49-F238E27FC236}">
                    <a16:creationId xmlns:a16="http://schemas.microsoft.com/office/drawing/2014/main" id="{13CFB797-17B4-DE92-A1ED-90AEC145B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9" y="1807"/>
                <a:ext cx="47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33820" name="Arc 15">
                <a:extLst>
                  <a:ext uri="{FF2B5EF4-FFF2-40B4-BE49-F238E27FC236}">
                    <a16:creationId xmlns:a16="http://schemas.microsoft.com/office/drawing/2014/main" id="{189F4057-835F-C5CA-FC71-55F947BB8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-4200000">
                <a:off x="4162" y="1949"/>
                <a:ext cx="118" cy="2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1" name="Line 19">
                <a:extLst>
                  <a:ext uri="{FF2B5EF4-FFF2-40B4-BE49-F238E27FC236}">
                    <a16:creationId xmlns:a16="http://schemas.microsoft.com/office/drawing/2014/main" id="{781C4684-0245-2688-5CB6-4C19AC79CD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4442" y="1341"/>
                <a:ext cx="1" cy="7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2" name="AutoShape 20">
                <a:extLst>
                  <a:ext uri="{FF2B5EF4-FFF2-40B4-BE49-F238E27FC236}">
                    <a16:creationId xmlns:a16="http://schemas.microsoft.com/office/drawing/2014/main" id="{69AD4B6A-9537-A0D1-38F1-C7BCFF30C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706"/>
                <a:ext cx="149" cy="587"/>
              </a:xfrm>
              <a:prstGeom prst="leftBrace">
                <a:avLst>
                  <a:gd name="adj1" fmla="val 3283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3823" name="Text Box 21">
                <a:extLst>
                  <a:ext uri="{FF2B5EF4-FFF2-40B4-BE49-F238E27FC236}">
                    <a16:creationId xmlns:a16="http://schemas.microsoft.com/office/drawing/2014/main" id="{67FC7FE5-A577-00B2-94DC-E906C26BA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9" y="1899"/>
                <a:ext cx="639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宋体" panose="02010600030101010101" pitchFamily="2" charset="-122"/>
                  </a:rPr>
                  <a:t>△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y</a:t>
                </a:r>
                <a:endParaRPr lang="en-US" altLang="zh-CN" sz="2800"/>
              </a:p>
            </p:txBody>
          </p:sp>
          <p:graphicFrame>
            <p:nvGraphicFramePr>
              <p:cNvPr id="33824" name="Object 31">
                <a:extLst>
                  <a:ext uri="{FF2B5EF4-FFF2-40B4-BE49-F238E27FC236}">
                    <a16:creationId xmlns:a16="http://schemas.microsoft.com/office/drawing/2014/main" id="{0AB7AD33-E806-C648-E1FA-A6F5932C87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7" y="1933"/>
              <a:ext cx="136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122157" imgH="137160" progId="Equation.3">
                      <p:embed/>
                    </p:oleObj>
                  </mc:Choice>
                  <mc:Fallback>
                    <p:oleObj name="公式" r:id="rId5" imgW="122157" imgH="13716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" y="1933"/>
                            <a:ext cx="136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72">
            <a:extLst>
              <a:ext uri="{FF2B5EF4-FFF2-40B4-BE49-F238E27FC236}">
                <a16:creationId xmlns:a16="http://schemas.microsoft.com/office/drawing/2014/main" id="{6BD6F725-C27A-7920-D154-201FD72A395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797425"/>
            <a:ext cx="5172075" cy="1697038"/>
            <a:chOff x="476" y="3022"/>
            <a:chExt cx="3258" cy="1069"/>
          </a:xfrm>
        </p:grpSpPr>
        <p:graphicFrame>
          <p:nvGraphicFramePr>
            <p:cNvPr id="33813" name="Object 27">
              <a:extLst>
                <a:ext uri="{FF2B5EF4-FFF2-40B4-BE49-F238E27FC236}">
                  <a16:creationId xmlns:a16="http://schemas.microsoft.com/office/drawing/2014/main" id="{E3581786-3293-BE86-89DB-F5A44E741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" y="3336"/>
            <a:ext cx="3127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139618" imgH="700935" progId="Equation.DSMT4">
                    <p:embed/>
                  </p:oleObj>
                </mc:Choice>
                <mc:Fallback>
                  <p:oleObj name="Equation" r:id="rId7" imgW="3139618" imgH="700935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3336"/>
                          <a:ext cx="3127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14" name="Group 55">
              <a:extLst>
                <a:ext uri="{FF2B5EF4-FFF2-40B4-BE49-F238E27FC236}">
                  <a16:creationId xmlns:a16="http://schemas.microsoft.com/office/drawing/2014/main" id="{82F898B7-4D4A-F509-8077-BBE244611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3022"/>
              <a:ext cx="997" cy="317"/>
              <a:chOff x="476" y="1117"/>
              <a:chExt cx="997" cy="317"/>
            </a:xfrm>
          </p:grpSpPr>
          <p:sp>
            <p:nvSpPr>
              <p:cNvPr id="33815" name="AutoShape 56">
                <a:extLst>
                  <a:ext uri="{FF2B5EF4-FFF2-40B4-BE49-F238E27FC236}">
                    <a16:creationId xmlns:a16="http://schemas.microsoft.com/office/drawing/2014/main" id="{F08201C3-15C1-F827-0F9B-824BC90F3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3816" name="Object 57">
                <a:extLst>
                  <a:ext uri="{FF2B5EF4-FFF2-40B4-BE49-F238E27FC236}">
                    <a16:creationId xmlns:a16="http://schemas.microsoft.com/office/drawing/2014/main" id="{5E09D3CE-67B6-2EBE-B21B-F3342E0339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624988" imgH="175470" progId="Equation.3">
                      <p:embed/>
                    </p:oleObj>
                  </mc:Choice>
                  <mc:Fallback>
                    <p:oleObj name="公式" r:id="rId9" imgW="624988" imgH="17547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70">
            <a:extLst>
              <a:ext uri="{FF2B5EF4-FFF2-40B4-BE49-F238E27FC236}">
                <a16:creationId xmlns:a16="http://schemas.microsoft.com/office/drawing/2014/main" id="{E2820EF4-0819-3603-EB5A-8AB047CF765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73238"/>
            <a:ext cx="2540000" cy="1490662"/>
            <a:chOff x="476" y="1117"/>
            <a:chExt cx="1600" cy="939"/>
          </a:xfrm>
        </p:grpSpPr>
        <p:grpSp>
          <p:nvGrpSpPr>
            <p:cNvPr id="33809" name="Group 52">
              <a:extLst>
                <a:ext uri="{FF2B5EF4-FFF2-40B4-BE49-F238E27FC236}">
                  <a16:creationId xmlns:a16="http://schemas.microsoft.com/office/drawing/2014/main" id="{CD8D630C-56A7-2BC6-5CA3-663C91599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117"/>
              <a:ext cx="997" cy="317"/>
              <a:chOff x="476" y="1117"/>
              <a:chExt cx="997" cy="317"/>
            </a:xfrm>
          </p:grpSpPr>
          <p:sp>
            <p:nvSpPr>
              <p:cNvPr id="33811" name="AutoShape 53">
                <a:extLst>
                  <a:ext uri="{FF2B5EF4-FFF2-40B4-BE49-F238E27FC236}">
                    <a16:creationId xmlns:a16="http://schemas.microsoft.com/office/drawing/2014/main" id="{AECA1CF5-0EE8-8470-56E7-9C053832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3812" name="Object 54">
                <a:extLst>
                  <a:ext uri="{FF2B5EF4-FFF2-40B4-BE49-F238E27FC236}">
                    <a16:creationId xmlns:a16="http://schemas.microsoft.com/office/drawing/2014/main" id="{4D036D79-E3C3-01F6-1DF7-218D4E0DAD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624988" imgH="175470" progId="Equation.3">
                      <p:embed/>
                    </p:oleObj>
                  </mc:Choice>
                  <mc:Fallback>
                    <p:oleObj name="公式" r:id="rId11" imgW="624988" imgH="17547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810" name="Object 61">
              <a:extLst>
                <a:ext uri="{FF2B5EF4-FFF2-40B4-BE49-F238E27FC236}">
                  <a16:creationId xmlns:a16="http://schemas.microsoft.com/office/drawing/2014/main" id="{8A49AE56-4AAD-7471-97CD-6120FE1D08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" y="1541"/>
            <a:ext cx="1171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15325" imgH="449790" progId="Equation.DSMT4">
                    <p:embed/>
                  </p:oleObj>
                </mc:Choice>
                <mc:Fallback>
                  <p:oleObj name="Equation" r:id="rId13" imgW="815325" imgH="44979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1541"/>
                          <a:ext cx="1171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1">
            <a:extLst>
              <a:ext uri="{FF2B5EF4-FFF2-40B4-BE49-F238E27FC236}">
                <a16:creationId xmlns:a16="http://schemas.microsoft.com/office/drawing/2014/main" id="{C750A8DE-DBC6-1635-B17A-DC7FF7B4B66F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3422650"/>
            <a:ext cx="4676775" cy="450850"/>
            <a:chOff x="613" y="2156"/>
            <a:chExt cx="2946" cy="284"/>
          </a:xfrm>
        </p:grpSpPr>
        <p:graphicFrame>
          <p:nvGraphicFramePr>
            <p:cNvPr id="33807" name="Object 62">
              <a:extLst>
                <a:ext uri="{FF2B5EF4-FFF2-40B4-BE49-F238E27FC236}">
                  <a16:creationId xmlns:a16="http://schemas.microsoft.com/office/drawing/2014/main" id="{41D08B3F-21E5-B299-2BC6-48802A7D8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181"/>
            <a:ext cx="16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88898" imgH="205740" progId="Equation.DSMT4">
                    <p:embed/>
                  </p:oleObj>
                </mc:Choice>
                <mc:Fallback>
                  <p:oleObj name="Equation" r:id="rId15" imgW="1188898" imgH="20574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181"/>
                          <a:ext cx="16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63">
              <a:extLst>
                <a:ext uri="{FF2B5EF4-FFF2-40B4-BE49-F238E27FC236}">
                  <a16:creationId xmlns:a16="http://schemas.microsoft.com/office/drawing/2014/main" id="{10D17120-665C-7913-EB7F-84B815A186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3" y="2156"/>
            <a:ext cx="105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31520" imgH="205740" progId="Equation.DSMT4">
                    <p:embed/>
                  </p:oleObj>
                </mc:Choice>
                <mc:Fallback>
                  <p:oleObj name="Equation" r:id="rId17" imgW="731520" imgH="20574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2156"/>
                          <a:ext cx="105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48" name="Object 64">
            <a:extLst>
              <a:ext uri="{FF2B5EF4-FFF2-40B4-BE49-F238E27FC236}">
                <a16:creationId xmlns:a16="http://schemas.microsoft.com/office/drawing/2014/main" id="{929D56C4-4E97-73B7-62FB-F4AC8183F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64623"/>
              </p:ext>
            </p:extLst>
          </p:nvPr>
        </p:nvGraphicFramePr>
        <p:xfrm>
          <a:off x="842963" y="3890963"/>
          <a:ext cx="41402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96800" imgH="457200" progId="Equation.DSMT4">
                  <p:embed/>
                </p:oleObj>
              </mc:Choice>
              <mc:Fallback>
                <p:oleObj name="Equation" r:id="rId19" imgW="1396800" imgH="4572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890963"/>
                        <a:ext cx="41402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7E8FA4F0-C500-994B-A603-8DD8BFD00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2089150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问题：如何实现复杂变换？</a:t>
            </a:r>
          </a:p>
          <a:p>
            <a:pPr eaLnBrk="1" hangingPunct="1"/>
            <a:endParaRPr lang="zh-CN" altLang="en-US" b="1">
              <a:effectLst/>
            </a:endParaRPr>
          </a:p>
          <a:p>
            <a:pPr eaLnBrk="1" hangingPunct="1"/>
            <a:endParaRPr lang="zh-CN" altLang="en-US" b="1">
              <a:effectLst/>
            </a:endParaRPr>
          </a:p>
          <a:p>
            <a:pPr eaLnBrk="1" hangingPunct="1"/>
            <a:endParaRPr lang="en-US" altLang="zh-CN" b="1">
              <a:effectLst/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5E5D4A63-4AA8-170F-A9E2-287EF7D9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395538"/>
            <a:ext cx="14097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变换分解</a:t>
            </a: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153CE7A3-9551-A7D8-C22D-1B70C854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2374900"/>
            <a:ext cx="14097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变换合成</a:t>
            </a:r>
          </a:p>
        </p:txBody>
      </p:sp>
      <p:sp>
        <p:nvSpPr>
          <p:cNvPr id="106502" name="AutoShape 6">
            <a:extLst>
              <a:ext uri="{FF2B5EF4-FFF2-40B4-BE49-F238E27FC236}">
                <a16:creationId xmlns:a16="http://schemas.microsoft.com/office/drawing/2014/main" id="{1F21D7C6-3E2C-E088-4DB8-977625CB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245110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2" name="Rectangle 11">
            <a:extLst>
              <a:ext uri="{FF2B5EF4-FFF2-40B4-BE49-F238E27FC236}">
                <a16:creationId xmlns:a16="http://schemas.microsoft.com/office/drawing/2014/main" id="{706EA154-8E2E-5641-E0D4-452853385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3744912" cy="647700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chemeClr val="tx1"/>
                </a:solidFill>
                <a:effectLst/>
              </a:rPr>
              <a:t>5.3.3 </a:t>
            </a:r>
            <a:r>
              <a:rPr lang="zh-CN" altLang="en-US" sz="3200" b="1">
                <a:solidFill>
                  <a:schemeClr val="tx1"/>
                </a:solidFill>
                <a:effectLst/>
              </a:rPr>
              <a:t>二维组合变换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 autoUpdateAnimBg="0"/>
      <p:bldP spid="106501" grpId="0" animBg="1" autoUpdateAnimBg="0"/>
      <p:bldP spid="1065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A49A7F-84F7-D31C-1BF6-1DF4BCF83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605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二维图形的显示流程</a:t>
            </a:r>
          </a:p>
        </p:txBody>
      </p:sp>
      <p:pic>
        <p:nvPicPr>
          <p:cNvPr id="105476" name="Picture 4" descr="7P18">
            <a:extLst>
              <a:ext uri="{FF2B5EF4-FFF2-40B4-BE49-F238E27FC236}">
                <a16:creationId xmlns:a16="http://schemas.microsoft.com/office/drawing/2014/main" id="{EE49A6DF-C197-1E97-ECD4-554386CC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195388"/>
            <a:ext cx="6324600" cy="2665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7" name="Picture 5" descr="7P19">
            <a:extLst>
              <a:ext uri="{FF2B5EF4-FFF2-40B4-BE49-F238E27FC236}">
                <a16:creationId xmlns:a16="http://schemas.microsoft.com/office/drawing/2014/main" id="{6FF471E3-1BD1-72F8-5F79-3149C8D1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114800"/>
            <a:ext cx="8001000" cy="176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301FFEBF-6215-7D82-AAE3-00941CE900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765175"/>
            <a:ext cx="8135938" cy="30972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effectLst/>
              </a:rPr>
              <a:t>1.</a:t>
            </a:r>
            <a:r>
              <a:rPr lang="zh-CN" altLang="en-US" sz="2400" b="1">
                <a:effectLst/>
              </a:rPr>
              <a:t>相对于任意点（</a:t>
            </a:r>
            <a:r>
              <a:rPr lang="en-US" altLang="zh-CN" sz="2400" b="1">
                <a:effectLst/>
              </a:rPr>
              <a:t>x</a:t>
            </a:r>
            <a:r>
              <a:rPr lang="en-US" altLang="zh-CN" sz="1400" b="1">
                <a:effectLst/>
              </a:rPr>
              <a:t>0</a:t>
            </a:r>
            <a:r>
              <a:rPr lang="en-US" altLang="zh-CN" sz="2400" b="1">
                <a:effectLst/>
              </a:rPr>
              <a:t> , y</a:t>
            </a:r>
            <a:r>
              <a:rPr lang="en-US" altLang="zh-CN" sz="1400" b="1">
                <a:effectLst/>
              </a:rPr>
              <a:t>0</a:t>
            </a:r>
            <a:r>
              <a:rPr lang="zh-CN" altLang="en-US" sz="2400" b="1">
                <a:effectLst/>
              </a:rPr>
              <a:t>）的比例变换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对任意点比例变换的步骤：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（</a:t>
            </a:r>
            <a:r>
              <a:rPr lang="en-US" altLang="zh-CN" sz="2400">
                <a:effectLst/>
              </a:rPr>
              <a:t>1</a:t>
            </a:r>
            <a:r>
              <a:rPr lang="zh-CN" altLang="en-US" sz="2400">
                <a:effectLst/>
              </a:rPr>
              <a:t>）平移变换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（</a:t>
            </a:r>
            <a:r>
              <a:rPr lang="en-US" altLang="zh-CN" sz="2400">
                <a:effectLst/>
              </a:rPr>
              <a:t>2</a:t>
            </a:r>
            <a:r>
              <a:rPr lang="zh-CN" altLang="en-US" sz="2400">
                <a:effectLst/>
              </a:rPr>
              <a:t>）相对于原点的比例变换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（</a:t>
            </a:r>
            <a:r>
              <a:rPr lang="en-US" altLang="zh-CN" sz="2400">
                <a:effectLst/>
              </a:rPr>
              <a:t>3</a:t>
            </a:r>
            <a:r>
              <a:rPr lang="zh-CN" altLang="en-US" sz="2400">
                <a:effectLst/>
              </a:rPr>
              <a:t>）平移变换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</a:t>
            </a:r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E5F204A5-6134-797A-54A5-AD844E1C47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1663" y="5445125"/>
            <a:ext cx="7786687" cy="107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effectLst/>
              </a:rPr>
              <a:t>当（</a:t>
            </a:r>
            <a:r>
              <a:rPr lang="en-US" altLang="zh-CN" sz="2400">
                <a:effectLst/>
              </a:rPr>
              <a:t>x</a:t>
            </a:r>
            <a:r>
              <a:rPr lang="en-US" altLang="zh-CN" sz="1400">
                <a:effectLst/>
              </a:rPr>
              <a:t>0</a:t>
            </a:r>
            <a:r>
              <a:rPr lang="en-US" altLang="zh-CN" sz="2400">
                <a:effectLst/>
              </a:rPr>
              <a:t> , y</a:t>
            </a:r>
            <a:r>
              <a:rPr lang="en-US" altLang="zh-CN" sz="1400">
                <a:effectLst/>
              </a:rPr>
              <a:t>0</a:t>
            </a:r>
            <a:r>
              <a:rPr lang="zh-CN" altLang="en-US" sz="2400">
                <a:effectLst/>
              </a:rPr>
              <a:t>）为图形重心的坐标时，这种变换实现的是相对于重心的比例变换。 </a:t>
            </a:r>
          </a:p>
        </p:txBody>
      </p:sp>
      <p:sp>
        <p:nvSpPr>
          <p:cNvPr id="35844" name="Rectangle 16">
            <a:extLst>
              <a:ext uri="{FF2B5EF4-FFF2-40B4-BE49-F238E27FC236}">
                <a16:creationId xmlns:a16="http://schemas.microsoft.com/office/drawing/2014/main" id="{4D6585EE-013B-93FB-FC5C-150C1B93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149725"/>
            <a:ext cx="40338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pic>
        <p:nvPicPr>
          <p:cNvPr id="35845" name="Picture 18" descr="7P6">
            <a:extLst>
              <a:ext uri="{FF2B5EF4-FFF2-40B4-BE49-F238E27FC236}">
                <a16:creationId xmlns:a16="http://schemas.microsoft.com/office/drawing/2014/main" id="{6AD7EAA7-3BB6-F8B3-0C58-60DDDF9A1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8610600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7F1402-0141-274A-E49B-58289735D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92162" cy="43180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tx1"/>
                </a:solidFill>
                <a:effectLst/>
              </a:rPr>
              <a:t>令</a:t>
            </a:r>
          </a:p>
        </p:txBody>
      </p:sp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id="{F7A24BE3-6073-B8E0-CB5D-3E5CBB27C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760413"/>
          <a:ext cx="204311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9502" imgH="700935" progId="Equation.DSMT4">
                  <p:embed/>
                </p:oleObj>
              </mc:Choice>
              <mc:Fallback>
                <p:oleObj name="Equation" r:id="rId2" imgW="1249502" imgH="7009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760413"/>
                        <a:ext cx="2043113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6">
            <a:extLst>
              <a:ext uri="{FF2B5EF4-FFF2-40B4-BE49-F238E27FC236}">
                <a16:creationId xmlns:a16="http://schemas.microsoft.com/office/drawing/2014/main" id="{1592435D-B82D-B073-79B9-A01497365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1911350"/>
          <a:ext cx="17748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81892" imgH="700935" progId="Equation.DSMT4">
                  <p:embed/>
                </p:oleObj>
              </mc:Choice>
              <mc:Fallback>
                <p:oleObj name="Equation" r:id="rId4" imgW="1081892" imgH="7009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911350"/>
                        <a:ext cx="17748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9">
            <a:extLst>
              <a:ext uri="{FF2B5EF4-FFF2-40B4-BE49-F238E27FC236}">
                <a16:creationId xmlns:a16="http://schemas.microsoft.com/office/drawing/2014/main" id="{09785EEA-6CB2-B0E3-71FB-83479F286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3063875"/>
          <a:ext cx="17938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7517" imgH="700935" progId="Equation.DSMT4">
                  <p:embed/>
                </p:oleObj>
              </mc:Choice>
              <mc:Fallback>
                <p:oleObj name="Equation" r:id="rId6" imgW="1097517" imgH="70093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063875"/>
                        <a:ext cx="179387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22">
            <a:extLst>
              <a:ext uri="{FF2B5EF4-FFF2-40B4-BE49-F238E27FC236}">
                <a16:creationId xmlns:a16="http://schemas.microsoft.com/office/drawing/2014/main" id="{AC7A0C03-F14A-5E80-F8BD-5E4AE49796F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83300" y="4437063"/>
            <a:ext cx="576263" cy="287337"/>
          </a:xfrm>
          <a:prstGeom prst="leftArrow">
            <a:avLst>
              <a:gd name="adj1" fmla="val 50000"/>
              <a:gd name="adj2" fmla="val 50138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1" name="AutoShape 51">
            <a:extLst>
              <a:ext uri="{FF2B5EF4-FFF2-40B4-BE49-F238E27FC236}">
                <a16:creationId xmlns:a16="http://schemas.microsoft.com/office/drawing/2014/main" id="{5E642EBC-4320-BA8F-B9B2-EB44EB98B92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70600" y="2709863"/>
            <a:ext cx="576263" cy="287337"/>
          </a:xfrm>
          <a:prstGeom prst="leftArrow">
            <a:avLst>
              <a:gd name="adj1" fmla="val 50000"/>
              <a:gd name="adj2" fmla="val 50138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36872" name="Group 65">
            <a:extLst>
              <a:ext uri="{FF2B5EF4-FFF2-40B4-BE49-F238E27FC236}">
                <a16:creationId xmlns:a16="http://schemas.microsoft.com/office/drawing/2014/main" id="{F995658D-E790-D850-E4D6-4F560278A75C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311150"/>
            <a:ext cx="4054475" cy="6286500"/>
            <a:chOff x="2731" y="196"/>
            <a:chExt cx="2554" cy="3960"/>
          </a:xfrm>
        </p:grpSpPr>
        <p:grpSp>
          <p:nvGrpSpPr>
            <p:cNvPr id="36876" name="Group 20">
              <a:extLst>
                <a:ext uri="{FF2B5EF4-FFF2-40B4-BE49-F238E27FC236}">
                  <a16:creationId xmlns:a16="http://schemas.microsoft.com/office/drawing/2014/main" id="{C00CCBF7-D31D-5E95-B440-547A7414B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7" y="1979"/>
              <a:ext cx="2541" cy="725"/>
              <a:chOff x="2109" y="1979"/>
              <a:chExt cx="2541" cy="725"/>
            </a:xfrm>
          </p:grpSpPr>
          <p:sp>
            <p:nvSpPr>
              <p:cNvPr id="36891" name="AutoShape 17">
                <a:extLst>
                  <a:ext uri="{FF2B5EF4-FFF2-40B4-BE49-F238E27FC236}">
                    <a16:creationId xmlns:a16="http://schemas.microsoft.com/office/drawing/2014/main" id="{94321F5A-B1D3-4454-6250-1D7C6EE40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979"/>
                <a:ext cx="2541" cy="725"/>
              </a:xfrm>
              <a:prstGeom prst="flowChartAlternateProcess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10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graphicFrame>
            <p:nvGraphicFramePr>
              <p:cNvPr id="36892" name="Object 5">
                <a:extLst>
                  <a:ext uri="{FF2B5EF4-FFF2-40B4-BE49-F238E27FC236}">
                    <a16:creationId xmlns:a16="http://schemas.microsoft.com/office/drawing/2014/main" id="{71B099FC-17EA-30AF-8649-5EFFEBF2A1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45" y="2000"/>
              <a:ext cx="2326" cy="7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2362170" imgH="693367" progId="Equation.3">
                      <p:embed/>
                    </p:oleObj>
                  </mc:Choice>
                  <mc:Fallback>
                    <p:oleObj name="公式" r:id="rId12" imgW="2362170" imgH="693367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2000"/>
                            <a:ext cx="2326" cy="7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77" name="Group 19">
              <a:extLst>
                <a:ext uri="{FF2B5EF4-FFF2-40B4-BE49-F238E27FC236}">
                  <a16:creationId xmlns:a16="http://schemas.microsoft.com/office/drawing/2014/main" id="{BA0303E3-8F87-7F53-BE62-91E19249D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890"/>
              <a:ext cx="2541" cy="725"/>
              <a:chOff x="1218" y="837"/>
              <a:chExt cx="2541" cy="725"/>
            </a:xfrm>
          </p:grpSpPr>
          <p:sp>
            <p:nvSpPr>
              <p:cNvPr id="36889" name="AutoShape 10">
                <a:extLst>
                  <a:ext uri="{FF2B5EF4-FFF2-40B4-BE49-F238E27FC236}">
                    <a16:creationId xmlns:a16="http://schemas.microsoft.com/office/drawing/2014/main" id="{3EEAF057-FD60-16C2-FFB7-FECF71CB6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837"/>
                <a:ext cx="2541" cy="725"/>
              </a:xfrm>
              <a:prstGeom prst="flowChartAlternateProcess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10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graphicFrame>
            <p:nvGraphicFramePr>
              <p:cNvPr id="36890" name="Object 7">
                <a:extLst>
                  <a:ext uri="{FF2B5EF4-FFF2-40B4-BE49-F238E27FC236}">
                    <a16:creationId xmlns:a16="http://schemas.microsoft.com/office/drawing/2014/main" id="{5D1F28F3-CF15-4E25-0390-6B572F9C06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7" y="845"/>
              <a:ext cx="2494" cy="7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2537356" imgH="693367" progId="Equation.3">
                      <p:embed/>
                    </p:oleObj>
                  </mc:Choice>
                  <mc:Fallback>
                    <p:oleObj name="公式" r:id="rId14" imgW="2537356" imgH="693367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845"/>
                            <a:ext cx="2494" cy="7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78" name="Group 21">
              <a:extLst>
                <a:ext uri="{FF2B5EF4-FFF2-40B4-BE49-F238E27FC236}">
                  <a16:creationId xmlns:a16="http://schemas.microsoft.com/office/drawing/2014/main" id="{24F39E93-3244-76C0-4539-0CBA84FE7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3067"/>
              <a:ext cx="2541" cy="725"/>
              <a:chOff x="2381" y="2976"/>
              <a:chExt cx="2541" cy="725"/>
            </a:xfrm>
          </p:grpSpPr>
          <p:sp>
            <p:nvSpPr>
              <p:cNvPr id="36887" name="AutoShape 18">
                <a:extLst>
                  <a:ext uri="{FF2B5EF4-FFF2-40B4-BE49-F238E27FC236}">
                    <a16:creationId xmlns:a16="http://schemas.microsoft.com/office/drawing/2014/main" id="{EE5CFA58-5DD6-F0F4-BF6B-BDF689C02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976"/>
                <a:ext cx="2541" cy="725"/>
              </a:xfrm>
              <a:prstGeom prst="flowChartAlternateProcess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10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graphicFrame>
            <p:nvGraphicFramePr>
              <p:cNvPr id="36888" name="Object 8">
                <a:extLst>
                  <a:ext uri="{FF2B5EF4-FFF2-40B4-BE49-F238E27FC236}">
                    <a16:creationId xmlns:a16="http://schemas.microsoft.com/office/drawing/2014/main" id="{29B6D358-EAF4-4ACE-AD55-2630F65458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9" y="2990"/>
              <a:ext cx="2312" cy="7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2347019" imgH="693367" progId="Equation.3">
                      <p:embed/>
                    </p:oleObj>
                  </mc:Choice>
                  <mc:Fallback>
                    <p:oleObj name="公式" r:id="rId16" imgW="2347019" imgH="693367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9" y="2990"/>
                            <a:ext cx="2312" cy="7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879" name="AutoShape 42">
              <a:extLst>
                <a:ext uri="{FF2B5EF4-FFF2-40B4-BE49-F238E27FC236}">
                  <a16:creationId xmlns:a16="http://schemas.microsoft.com/office/drawing/2014/main" id="{0C3ED74D-F0AE-7B8D-1A57-0564217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929"/>
              <a:ext cx="1723" cy="227"/>
            </a:xfrm>
            <a:prstGeom prst="flowChartAlternateProcess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任意点比例变换示意图</a:t>
              </a:r>
            </a:p>
          </p:txBody>
        </p:sp>
        <p:sp>
          <p:nvSpPr>
            <p:cNvPr id="36880" name="Rectangle 45">
              <a:extLst>
                <a:ext uri="{FF2B5EF4-FFF2-40B4-BE49-F238E27FC236}">
                  <a16:creationId xmlns:a16="http://schemas.microsoft.com/office/drawing/2014/main" id="{97D664D6-F259-2A4B-666A-A8D4EFB1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2750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平移</a:t>
              </a:r>
            </a:p>
          </p:txBody>
        </p:sp>
        <p:grpSp>
          <p:nvGrpSpPr>
            <p:cNvPr id="36881" name="Group 50">
              <a:extLst>
                <a:ext uri="{FF2B5EF4-FFF2-40B4-BE49-F238E27FC236}">
                  <a16:creationId xmlns:a16="http://schemas.microsoft.com/office/drawing/2014/main" id="{F14EE9DC-4942-69E5-5EC8-2AB1BA7D4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8" y="196"/>
              <a:ext cx="1043" cy="318"/>
              <a:chOff x="703" y="1026"/>
              <a:chExt cx="1043" cy="318"/>
            </a:xfrm>
          </p:grpSpPr>
          <p:sp>
            <p:nvSpPr>
              <p:cNvPr id="36885" name="AutoShape 48">
                <a:extLst>
                  <a:ext uri="{FF2B5EF4-FFF2-40B4-BE49-F238E27FC236}">
                    <a16:creationId xmlns:a16="http://schemas.microsoft.com/office/drawing/2014/main" id="{587ECCCF-DC9E-7615-67CB-0D7BAFE1F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026"/>
                <a:ext cx="1043" cy="318"/>
              </a:xfrm>
              <a:prstGeom prst="flowChartAlternateProcess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10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11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graphicFrame>
            <p:nvGraphicFramePr>
              <p:cNvPr id="36886" name="Object 49">
                <a:extLst>
                  <a:ext uri="{FF2B5EF4-FFF2-40B4-BE49-F238E27FC236}">
                    <a16:creationId xmlns:a16="http://schemas.microsoft.com/office/drawing/2014/main" id="{3FFFC928-AC36-4577-9577-2CEFF60DF7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2" y="1093"/>
              <a:ext cx="71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708793" imgH="190605" progId="Equation.3">
                      <p:embed/>
                    </p:oleObj>
                  </mc:Choice>
                  <mc:Fallback>
                    <p:oleObj name="公式" r:id="rId18" imgW="708793" imgH="19060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2" y="1093"/>
                            <a:ext cx="71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882" name="AutoShape 52">
              <a:extLst>
                <a:ext uri="{FF2B5EF4-FFF2-40B4-BE49-F238E27FC236}">
                  <a16:creationId xmlns:a16="http://schemas.microsoft.com/office/drawing/2014/main" id="{A34530B3-7CCA-A9CF-EBC1-663307ADFB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16" y="613"/>
              <a:ext cx="363" cy="181"/>
            </a:xfrm>
            <a:prstGeom prst="leftArrow">
              <a:avLst>
                <a:gd name="adj1" fmla="val 50000"/>
                <a:gd name="adj2" fmla="val 50138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6883" name="Rectangle 53">
              <a:extLst>
                <a:ext uri="{FF2B5EF4-FFF2-40B4-BE49-F238E27FC236}">
                  <a16:creationId xmlns:a16="http://schemas.microsoft.com/office/drawing/2014/main" id="{C01C2474-C996-60FF-B057-39F26421B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72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平移</a:t>
              </a:r>
            </a:p>
          </p:txBody>
        </p:sp>
        <p:sp>
          <p:nvSpPr>
            <p:cNvPr id="36884" name="Rectangle 54">
              <a:extLst>
                <a:ext uri="{FF2B5EF4-FFF2-40B4-BE49-F238E27FC236}">
                  <a16:creationId xmlns:a16="http://schemas.microsoft.com/office/drawing/2014/main" id="{68CAFFD7-20CA-9924-2409-0138240E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661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比例</a:t>
              </a:r>
            </a:p>
          </p:txBody>
        </p:sp>
      </p:grpSp>
      <p:graphicFrame>
        <p:nvGraphicFramePr>
          <p:cNvPr id="36873" name="Object 60">
            <a:extLst>
              <a:ext uri="{FF2B5EF4-FFF2-40B4-BE49-F238E27FC236}">
                <a16:creationId xmlns:a16="http://schemas.microsoft.com/office/drawing/2014/main" id="{371DA07B-4EEA-BE1B-19C8-1B336B31F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75138"/>
          <a:ext cx="18494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51590" imgH="190605" progId="Equation.3">
                  <p:embed/>
                </p:oleObj>
              </mc:Choice>
              <mc:Fallback>
                <p:oleObj name="公式" r:id="rId20" imgW="1051590" imgH="19060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75138"/>
                        <a:ext cx="18494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61">
            <a:extLst>
              <a:ext uri="{FF2B5EF4-FFF2-40B4-BE49-F238E27FC236}">
                <a16:creationId xmlns:a16="http://schemas.microsoft.com/office/drawing/2014/main" id="{988C39A1-7F95-820A-2977-1F2C3F02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797425"/>
            <a:ext cx="1368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则有</a:t>
            </a:r>
          </a:p>
        </p:txBody>
      </p:sp>
      <p:graphicFrame>
        <p:nvGraphicFramePr>
          <p:cNvPr id="36875" name="Object 55">
            <a:extLst>
              <a:ext uri="{FF2B5EF4-FFF2-40B4-BE49-F238E27FC236}">
                <a16:creationId xmlns:a16="http://schemas.microsoft.com/office/drawing/2014/main" id="{45581371-6C28-AB47-F71D-11008FF4E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5173663"/>
          <a:ext cx="22415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49502" imgH="700935" progId="Equation.DSMT4">
                  <p:embed/>
                </p:oleObj>
              </mc:Choice>
              <mc:Fallback>
                <p:oleObj name="Equation" r:id="rId22" imgW="1249502" imgH="700935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173663"/>
                        <a:ext cx="22415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A45B4BBD-1054-3073-3B77-3921BE7A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7325"/>
            <a:ext cx="81359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2.</a:t>
            </a:r>
            <a:r>
              <a:rPr lang="zh-CN" altLang="en-US" sz="2400" b="1"/>
              <a:t>绕任意点（</a:t>
            </a:r>
            <a:r>
              <a:rPr lang="en-US" altLang="zh-CN" sz="2400" b="1"/>
              <a:t>x</a:t>
            </a:r>
            <a:r>
              <a:rPr lang="en-US" altLang="zh-CN" sz="1400" b="1"/>
              <a:t>0</a:t>
            </a:r>
            <a:r>
              <a:rPr lang="en-US" altLang="zh-CN" sz="2400" b="1"/>
              <a:t> , y</a:t>
            </a:r>
            <a:r>
              <a:rPr lang="en-US" altLang="zh-CN" sz="1400" b="1"/>
              <a:t>0</a:t>
            </a:r>
            <a:r>
              <a:rPr lang="zh-CN" altLang="en-US" sz="2400" b="1"/>
              <a:t>）的旋转变换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绕任意点旋转变换的步骤：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1</a:t>
            </a:r>
            <a:r>
              <a:rPr lang="zh-CN" altLang="en-US" sz="2400"/>
              <a:t>）平移变换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2</a:t>
            </a:r>
            <a:r>
              <a:rPr lang="zh-CN" altLang="en-US" sz="2400"/>
              <a:t>）对图形绕原点进行旋转变换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3</a:t>
            </a:r>
            <a:r>
              <a:rPr lang="zh-CN" altLang="en-US" sz="2400"/>
              <a:t>）平移变换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</a:t>
            </a:r>
          </a:p>
        </p:txBody>
      </p:sp>
      <p:grpSp>
        <p:nvGrpSpPr>
          <p:cNvPr id="37891" name="Group 36">
            <a:extLst>
              <a:ext uri="{FF2B5EF4-FFF2-40B4-BE49-F238E27FC236}">
                <a16:creationId xmlns:a16="http://schemas.microsoft.com/office/drawing/2014/main" id="{0204478A-EE4B-D05B-0556-19048037312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60350"/>
            <a:ext cx="3744913" cy="2879725"/>
            <a:chOff x="1247" y="2478"/>
            <a:chExt cx="2359" cy="1814"/>
          </a:xfrm>
        </p:grpSpPr>
        <p:grpSp>
          <p:nvGrpSpPr>
            <p:cNvPr id="37893" name="Group 34">
              <a:extLst>
                <a:ext uri="{FF2B5EF4-FFF2-40B4-BE49-F238E27FC236}">
                  <a16:creationId xmlns:a16="http://schemas.microsoft.com/office/drawing/2014/main" id="{E2059C64-4A0A-9DEF-5E88-69BB9DFF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478"/>
              <a:ext cx="2314" cy="1622"/>
              <a:chOff x="1111" y="2698"/>
              <a:chExt cx="2132" cy="1622"/>
            </a:xfrm>
          </p:grpSpPr>
          <p:grpSp>
            <p:nvGrpSpPr>
              <p:cNvPr id="37895" name="Group 33">
                <a:extLst>
                  <a:ext uri="{FF2B5EF4-FFF2-40B4-BE49-F238E27FC236}">
                    <a16:creationId xmlns:a16="http://schemas.microsoft.com/office/drawing/2014/main" id="{679088B1-783A-178C-0AAE-CB0773008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1" y="2698"/>
                <a:ext cx="2016" cy="1622"/>
                <a:chOff x="1111" y="2698"/>
                <a:chExt cx="2016" cy="1622"/>
              </a:xfrm>
            </p:grpSpPr>
            <p:grpSp>
              <p:nvGrpSpPr>
                <p:cNvPr id="37903" name="Group 31">
                  <a:extLst>
                    <a:ext uri="{FF2B5EF4-FFF2-40B4-BE49-F238E27FC236}">
                      <a16:creationId xmlns:a16="http://schemas.microsoft.com/office/drawing/2014/main" id="{922AE84F-7FB2-8200-C0D9-B593F8866E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1" y="2698"/>
                  <a:ext cx="2016" cy="1622"/>
                  <a:chOff x="1111" y="2698"/>
                  <a:chExt cx="2016" cy="1622"/>
                </a:xfrm>
              </p:grpSpPr>
              <p:sp>
                <p:nvSpPr>
                  <p:cNvPr id="37906" name="AutoShape 7">
                    <a:extLst>
                      <a:ext uri="{FF2B5EF4-FFF2-40B4-BE49-F238E27FC236}">
                        <a16:creationId xmlns:a16="http://schemas.microsoft.com/office/drawing/2014/main" id="{9CF4BA9D-6582-0F51-4390-515071768DA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1" y="2698"/>
                    <a:ext cx="2016" cy="16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grpSp>
                <p:nvGrpSpPr>
                  <p:cNvPr id="37907" name="Group 11">
                    <a:extLst>
                      <a:ext uri="{FF2B5EF4-FFF2-40B4-BE49-F238E27FC236}">
                        <a16:creationId xmlns:a16="http://schemas.microsoft.com/office/drawing/2014/main" id="{E960F193-1A1B-D908-3EE1-6AC0E0CC7B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3" y="3659"/>
                    <a:ext cx="774" cy="451"/>
                    <a:chOff x="3464" y="3822"/>
                    <a:chExt cx="1935" cy="1128"/>
                  </a:xfrm>
                </p:grpSpPr>
                <p:sp>
                  <p:nvSpPr>
                    <p:cNvPr id="37914" name="Line 12">
                      <a:extLst>
                        <a:ext uri="{FF2B5EF4-FFF2-40B4-BE49-F238E27FC236}">
                          <a16:creationId xmlns:a16="http://schemas.microsoft.com/office/drawing/2014/main" id="{A5F811DE-3698-79F4-9A0D-65B957F119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79" y="4170"/>
                      <a:ext cx="1620" cy="7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15" name="Line 13">
                      <a:extLst>
                        <a:ext uri="{FF2B5EF4-FFF2-40B4-BE49-F238E27FC236}">
                          <a16:creationId xmlns:a16="http://schemas.microsoft.com/office/drawing/2014/main" id="{2519207A-3C88-1F58-9572-10C6509C41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9800000" flipV="1">
                      <a:off x="3464" y="3822"/>
                      <a:ext cx="1620" cy="7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16" name="Arc 14">
                      <a:extLst>
                        <a:ext uri="{FF2B5EF4-FFF2-40B4-BE49-F238E27FC236}">
                          <a16:creationId xmlns:a16="http://schemas.microsoft.com/office/drawing/2014/main" id="{6260532A-D9F4-8D4F-BC89-2D57444987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39" y="4371"/>
                      <a:ext cx="180" cy="31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triangle" w="sm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17" name="Text Box 15">
                      <a:extLst>
                        <a:ext uri="{FF2B5EF4-FFF2-40B4-BE49-F238E27FC236}">
                          <a16:creationId xmlns:a16="http://schemas.microsoft.com/office/drawing/2014/main" id="{47B356C4-6239-2C2C-34DB-75B83D35687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9" y="4182"/>
                      <a:ext cx="529" cy="3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l-GR" altLang="zh-CN" sz="1800">
                          <a:latin typeface="宋体" panose="02010600030101010101" pitchFamily="2" charset="-122"/>
                        </a:rPr>
                        <a:t>θ</a:t>
                      </a:r>
                    </a:p>
                  </p:txBody>
                </p:sp>
              </p:grpSp>
              <p:sp>
                <p:nvSpPr>
                  <p:cNvPr id="37908" name="Line 17">
                    <a:extLst>
                      <a:ext uri="{FF2B5EF4-FFF2-40B4-BE49-F238E27FC236}">
                        <a16:creationId xmlns:a16="http://schemas.microsoft.com/office/drawing/2014/main" id="{FE5A8ECA-E19D-2D28-97EC-C1098ED23B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9" y="3175"/>
                    <a:ext cx="648" cy="312"/>
                  </a:xfrm>
                  <a:prstGeom prst="line">
                    <a:avLst/>
                  </a:prstGeom>
                  <a:noFill/>
                  <a:ln w="38100">
                    <a:solidFill>
                      <a:srgbClr val="FFFF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09" name="Line 18">
                    <a:extLst>
                      <a:ext uri="{FF2B5EF4-FFF2-40B4-BE49-F238E27FC236}">
                        <a16:creationId xmlns:a16="http://schemas.microsoft.com/office/drawing/2014/main" id="{7FB82CC8-7BBB-F13C-1440-3151B3D4E8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9800000" flipV="1">
                    <a:off x="1933" y="3036"/>
                    <a:ext cx="648" cy="312"/>
                  </a:xfrm>
                  <a:prstGeom prst="line">
                    <a:avLst/>
                  </a:prstGeom>
                  <a:noFill/>
                  <a:ln w="38100">
                    <a:solidFill>
                      <a:srgbClr val="FFFF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0" name="Text Box 24">
                    <a:extLst>
                      <a:ext uri="{FF2B5EF4-FFF2-40B4-BE49-F238E27FC236}">
                        <a16:creationId xmlns:a16="http://schemas.microsoft.com/office/drawing/2014/main" id="{B7773C5C-E46F-82E3-C048-A9D241E7C4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5" y="3650"/>
                    <a:ext cx="557" cy="1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(x</a:t>
                    </a:r>
                    <a:r>
                      <a:rPr lang="en-US" altLang="zh-CN" sz="1400" b="1" baseline="-25000"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,y</a:t>
                    </a:r>
                    <a:r>
                      <a:rPr lang="en-US" altLang="zh-CN" sz="1400" b="1" baseline="-25000"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)</a:t>
                    </a:r>
                    <a:endParaRPr lang="en-US" altLang="zh-CN" sz="2800" b="1"/>
                  </a:p>
                </p:txBody>
              </p:sp>
              <p:sp>
                <p:nvSpPr>
                  <p:cNvPr id="37911" name="Text Box 25">
                    <a:extLst>
                      <a:ext uri="{FF2B5EF4-FFF2-40B4-BE49-F238E27FC236}">
                        <a16:creationId xmlns:a16="http://schemas.microsoft.com/office/drawing/2014/main" id="{C3ED7421-2F70-DBEC-1644-B766079150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311"/>
                    <a:ext cx="570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(x</a:t>
                    </a:r>
                    <a:r>
                      <a:rPr lang="en-US" altLang="zh-CN" sz="1400" b="1" baseline="-25000"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,y</a:t>
                    </a:r>
                    <a:r>
                      <a:rPr lang="en-US" altLang="zh-CN" sz="1400" b="1" baseline="-25000"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)</a:t>
                    </a:r>
                    <a:endParaRPr lang="en-US" altLang="zh-CN" sz="2800" b="1"/>
                  </a:p>
                </p:txBody>
              </p:sp>
              <p:sp>
                <p:nvSpPr>
                  <p:cNvPr id="37912" name="Text Box 29">
                    <a:extLst>
                      <a:ext uri="{FF2B5EF4-FFF2-40B4-BE49-F238E27FC236}">
                        <a16:creationId xmlns:a16="http://schemas.microsoft.com/office/drawing/2014/main" id="{F70B42D6-C440-D4A2-AE6E-38294DC2A8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7" y="3411"/>
                    <a:ext cx="619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(x</a:t>
                    </a:r>
                    <a:r>
                      <a:rPr lang="en-US" altLang="zh-CN" sz="1400" b="1" baseline="-25000">
                        <a:latin typeface="Times New Roman" panose="02020603050405020304" pitchFamily="18" charset="0"/>
                      </a:rPr>
                      <a:t>0</a:t>
                    </a: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,y</a:t>
                    </a:r>
                    <a:r>
                      <a:rPr lang="en-US" altLang="zh-CN" sz="1400" b="1" baseline="-25000">
                        <a:latin typeface="Times New Roman" panose="02020603050405020304" pitchFamily="18" charset="0"/>
                      </a:rPr>
                      <a:t>0</a:t>
                    </a:r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)</a:t>
                    </a:r>
                    <a:endParaRPr lang="en-US" altLang="zh-CN" sz="2800" b="1"/>
                  </a:p>
                </p:txBody>
              </p:sp>
              <p:sp>
                <p:nvSpPr>
                  <p:cNvPr id="37913" name="Text Box 30">
                    <a:extLst>
                      <a:ext uri="{FF2B5EF4-FFF2-40B4-BE49-F238E27FC236}">
                        <a16:creationId xmlns:a16="http://schemas.microsoft.com/office/drawing/2014/main" id="{0269F85A-31DC-193E-3F4A-EC1E041F8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2" y="3145"/>
                    <a:ext cx="31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l-GR" altLang="zh-CN" sz="1800">
                        <a:latin typeface="宋体" panose="02010600030101010101" pitchFamily="2" charset="-122"/>
                      </a:rPr>
                      <a:t>θ</a:t>
                    </a:r>
                  </a:p>
                </p:txBody>
              </p:sp>
            </p:grpSp>
            <p:sp>
              <p:nvSpPr>
                <p:cNvPr id="37904" name="Text Box 21">
                  <a:extLst>
                    <a:ext uri="{FF2B5EF4-FFF2-40B4-BE49-F238E27FC236}">
                      <a16:creationId xmlns:a16="http://schemas.microsoft.com/office/drawing/2014/main" id="{FF5E4594-8575-8181-2619-45A0E6755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3" y="4094"/>
                  <a:ext cx="216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O</a:t>
                  </a:r>
                  <a:endParaRPr lang="en-US" altLang="zh-CN" sz="1800"/>
                </a:p>
              </p:txBody>
            </p:sp>
            <p:sp>
              <p:nvSpPr>
                <p:cNvPr id="37905" name="Text Box 23">
                  <a:extLst>
                    <a:ext uri="{FF2B5EF4-FFF2-40B4-BE49-F238E27FC236}">
                      <a16:creationId xmlns:a16="http://schemas.microsoft.com/office/drawing/2014/main" id="{F98B96AB-2BEF-E984-8ED8-8FF60194D9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9" y="3961"/>
                  <a:ext cx="216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x</a:t>
                  </a:r>
                  <a:endParaRPr lang="en-US" altLang="zh-CN" sz="2400"/>
                </a:p>
              </p:txBody>
            </p:sp>
          </p:grpSp>
          <p:grpSp>
            <p:nvGrpSpPr>
              <p:cNvPr id="37896" name="Group 32">
                <a:extLst>
                  <a:ext uri="{FF2B5EF4-FFF2-40B4-BE49-F238E27FC236}">
                    <a16:creationId xmlns:a16="http://schemas.microsoft.com/office/drawing/2014/main" id="{5BACFE6C-F028-F5E2-BA07-570EBF571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2699"/>
                <a:ext cx="2041" cy="1411"/>
                <a:chOff x="1202" y="2699"/>
                <a:chExt cx="2041" cy="1411"/>
              </a:xfrm>
            </p:grpSpPr>
            <p:sp>
              <p:nvSpPr>
                <p:cNvPr id="37897" name="Line 9">
                  <a:extLst>
                    <a:ext uri="{FF2B5EF4-FFF2-40B4-BE49-F238E27FC236}">
                      <a16:creationId xmlns:a16="http://schemas.microsoft.com/office/drawing/2014/main" id="{6AAFAFFD-BE00-0655-E027-9D20D023D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39" y="2801"/>
                  <a:ext cx="0" cy="13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898" name="Line 10">
                  <a:extLst>
                    <a:ext uri="{FF2B5EF4-FFF2-40B4-BE49-F238E27FC236}">
                      <a16:creationId xmlns:a16="http://schemas.microsoft.com/office/drawing/2014/main" id="{A0C8D011-8677-165E-EB5D-3368E2F59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9" y="4110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899" name="Arc 19">
                  <a:extLst>
                    <a:ext uri="{FF2B5EF4-FFF2-40B4-BE49-F238E27FC236}">
                      <a16:creationId xmlns:a16="http://schemas.microsoft.com/office/drawing/2014/main" id="{CFACE79A-A99D-89ED-0A14-500110A01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" y="3256"/>
                  <a:ext cx="72" cy="12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0" name="Text Box 22">
                  <a:extLst>
                    <a:ext uri="{FF2B5EF4-FFF2-40B4-BE49-F238E27FC236}">
                      <a16:creationId xmlns:a16="http://schemas.microsoft.com/office/drawing/2014/main" id="{E9BA2B9D-2B8C-AA6A-4028-07D3C53115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2" y="2699"/>
                  <a:ext cx="216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y</a:t>
                  </a:r>
                  <a:endParaRPr lang="en-US" altLang="zh-CN" sz="2400"/>
                </a:p>
              </p:txBody>
            </p:sp>
            <p:sp>
              <p:nvSpPr>
                <p:cNvPr id="37901" name="Text Box 26">
                  <a:extLst>
                    <a:ext uri="{FF2B5EF4-FFF2-40B4-BE49-F238E27FC236}">
                      <a16:creationId xmlns:a16="http://schemas.microsoft.com/office/drawing/2014/main" id="{5CD62A4C-EC4A-27F8-C0FE-BB629C3AF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7" y="3039"/>
                  <a:ext cx="59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 b="1">
                      <a:latin typeface="Times New Roman" panose="02020603050405020304" pitchFamily="18" charset="0"/>
                    </a:rPr>
                    <a:t>(x</a:t>
                  </a:r>
                  <a:r>
                    <a:rPr lang="en-US" altLang="zh-CN" sz="1400" b="1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1400" b="1">
                      <a:latin typeface="Times New Roman" panose="02020603050405020304" pitchFamily="18" charset="0"/>
                    </a:rPr>
                    <a:t>,y</a:t>
                  </a:r>
                  <a:r>
                    <a:rPr lang="en-US" altLang="zh-CN" sz="1400" b="1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1400" b="1">
                      <a:latin typeface="Times New Roman" panose="02020603050405020304" pitchFamily="18" charset="0"/>
                    </a:rPr>
                    <a:t>)</a:t>
                  </a:r>
                  <a:endParaRPr lang="en-US" altLang="zh-CN" sz="2800" b="1"/>
                </a:p>
              </p:txBody>
            </p:sp>
            <p:sp>
              <p:nvSpPr>
                <p:cNvPr id="37902" name="Text Box 27">
                  <a:extLst>
                    <a:ext uri="{FF2B5EF4-FFF2-40B4-BE49-F238E27FC236}">
                      <a16:creationId xmlns:a16="http://schemas.microsoft.com/office/drawing/2014/main" id="{E8F70C7E-D1AD-C0D5-0E5A-E79ADE582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23" y="2739"/>
                  <a:ext cx="512" cy="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 b="1">
                      <a:latin typeface="Times New Roman" panose="02020603050405020304" pitchFamily="18" charset="0"/>
                    </a:rPr>
                    <a:t>(x</a:t>
                  </a:r>
                  <a:r>
                    <a:rPr lang="en-US" altLang="zh-CN" sz="1400" b="1" baseline="-25000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 sz="1400" b="1">
                      <a:latin typeface="Times New Roman" panose="02020603050405020304" pitchFamily="18" charset="0"/>
                    </a:rPr>
                    <a:t>,y</a:t>
                  </a:r>
                  <a:r>
                    <a:rPr lang="en-US" altLang="zh-CN" sz="1400" b="1" baseline="-25000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 sz="1400" b="1">
                      <a:latin typeface="Times New Roman" panose="02020603050405020304" pitchFamily="18" charset="0"/>
                    </a:rPr>
                    <a:t>)</a:t>
                  </a:r>
                  <a:endParaRPr lang="en-US" altLang="zh-CN" sz="2800" b="1"/>
                </a:p>
              </p:txBody>
            </p:sp>
          </p:grpSp>
        </p:grpSp>
        <p:sp>
          <p:nvSpPr>
            <p:cNvPr id="37894" name="AutoShape 35">
              <a:extLst>
                <a:ext uri="{FF2B5EF4-FFF2-40B4-BE49-F238E27FC236}">
                  <a16:creationId xmlns:a16="http://schemas.microsoft.com/office/drawing/2014/main" id="{58279392-40A4-0874-2B0A-A45B5824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4020"/>
              <a:ext cx="2245" cy="272"/>
            </a:xfrm>
            <a:prstGeom prst="flowChartAlternateProcess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相对于任意点</a:t>
              </a:r>
              <a:r>
                <a:rPr lang="en-US" altLang="zh-CN" sz="1800">
                  <a:latin typeface="Times New Roman" panose="02020603050405020304" pitchFamily="18" charset="0"/>
                </a:rPr>
                <a:t>(x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800">
                  <a:latin typeface="Times New Roman" panose="02020603050405020304" pitchFamily="18" charset="0"/>
                </a:rPr>
                <a:t>,y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800">
                  <a:latin typeface="Times New Roman" panose="02020603050405020304" pitchFamily="18" charset="0"/>
                </a:rPr>
                <a:t>)</a:t>
              </a:r>
              <a:r>
                <a:rPr lang="zh-CN" altLang="en-US" sz="1800">
                  <a:latin typeface="Times New Roman" panose="02020603050405020304" pitchFamily="18" charset="0"/>
                </a:rPr>
                <a:t>的旋转变换</a:t>
              </a:r>
              <a:endParaRPr lang="zh-CN" altLang="en-US" sz="3600"/>
            </a:p>
          </p:txBody>
        </p:sp>
      </p:grpSp>
      <p:pic>
        <p:nvPicPr>
          <p:cNvPr id="88101" name="Picture 37" descr="7P5">
            <a:extLst>
              <a:ext uri="{FF2B5EF4-FFF2-40B4-BE49-F238E27FC236}">
                <a16:creationId xmlns:a16="http://schemas.microsoft.com/office/drawing/2014/main" id="{E1BFB306-05B0-BBBE-ED81-1417842DBB60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5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4098925"/>
            <a:ext cx="7272338" cy="1781175"/>
          </a:xfr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36">
            <a:extLst>
              <a:ext uri="{FF2B5EF4-FFF2-40B4-BE49-F238E27FC236}">
                <a16:creationId xmlns:a16="http://schemas.microsoft.com/office/drawing/2014/main" id="{D4BB761E-2063-F7CC-BD32-4517F011E6C4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311150"/>
            <a:ext cx="4321175" cy="6286500"/>
            <a:chOff x="2802" y="196"/>
            <a:chExt cx="2722" cy="3960"/>
          </a:xfrm>
        </p:grpSpPr>
        <p:sp>
          <p:nvSpPr>
            <p:cNvPr id="38922" name="AutoShape 22">
              <a:extLst>
                <a:ext uri="{FF2B5EF4-FFF2-40B4-BE49-F238E27FC236}">
                  <a16:creationId xmlns:a16="http://schemas.microsoft.com/office/drawing/2014/main" id="{3B8FA557-F4DA-555E-F693-A29FD18F81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98" y="1707"/>
              <a:ext cx="363" cy="181"/>
            </a:xfrm>
            <a:prstGeom prst="leftArrow">
              <a:avLst>
                <a:gd name="adj1" fmla="val 50000"/>
                <a:gd name="adj2" fmla="val 50138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38923" name="Group 34">
              <a:extLst>
                <a:ext uri="{FF2B5EF4-FFF2-40B4-BE49-F238E27FC236}">
                  <a16:creationId xmlns:a16="http://schemas.microsoft.com/office/drawing/2014/main" id="{9D7CEE62-8775-7350-D316-1E3884539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196"/>
              <a:ext cx="2722" cy="3960"/>
              <a:chOff x="2635" y="196"/>
              <a:chExt cx="2722" cy="3960"/>
            </a:xfrm>
          </p:grpSpPr>
          <p:grpSp>
            <p:nvGrpSpPr>
              <p:cNvPr id="38924" name="Group 31">
                <a:extLst>
                  <a:ext uri="{FF2B5EF4-FFF2-40B4-BE49-F238E27FC236}">
                    <a16:creationId xmlns:a16="http://schemas.microsoft.com/office/drawing/2014/main" id="{8F992FD3-88F8-037E-7FA7-A6C9E50D4C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5" y="1979"/>
                <a:ext cx="2722" cy="725"/>
                <a:chOff x="2675" y="1979"/>
                <a:chExt cx="2722" cy="725"/>
              </a:xfrm>
            </p:grpSpPr>
            <p:sp>
              <p:nvSpPr>
                <p:cNvPr id="38940" name="AutoShape 6">
                  <a:extLst>
                    <a:ext uri="{FF2B5EF4-FFF2-40B4-BE49-F238E27FC236}">
                      <a16:creationId xmlns:a16="http://schemas.microsoft.com/office/drawing/2014/main" id="{0A6ECA41-D2EF-77FC-8A8A-CA197B644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9" y="1979"/>
                  <a:ext cx="2676" cy="725"/>
                </a:xfrm>
                <a:prstGeom prst="flowChartAlternateProcess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graphicFrame>
              <p:nvGraphicFramePr>
                <p:cNvPr id="38941" name="Object 7">
                  <a:extLst>
                    <a:ext uri="{FF2B5EF4-FFF2-40B4-BE49-F238E27FC236}">
                      <a16:creationId xmlns:a16="http://schemas.microsoft.com/office/drawing/2014/main" id="{51D223E6-8233-7DB4-3509-761CC4D6C9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75" y="2000"/>
                <a:ext cx="2722" cy="7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2766045" imgH="693367" progId="Equation.3">
                        <p:embed/>
                      </p:oleObj>
                    </mc:Choice>
                    <mc:Fallback>
                      <p:oleObj name="公式" r:id="rId6" imgW="2766045" imgH="693367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5" y="2000"/>
                              <a:ext cx="2722" cy="7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8925" name="Group 8">
                <a:extLst>
                  <a:ext uri="{FF2B5EF4-FFF2-40B4-BE49-F238E27FC236}">
                    <a16:creationId xmlns:a16="http://schemas.microsoft.com/office/drawing/2014/main" id="{5347B871-ED17-D6A6-A9FA-285B6AA6B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1" y="890"/>
                <a:ext cx="2541" cy="725"/>
                <a:chOff x="1218" y="837"/>
                <a:chExt cx="2541" cy="725"/>
              </a:xfrm>
            </p:grpSpPr>
            <p:sp>
              <p:nvSpPr>
                <p:cNvPr id="38938" name="AutoShape 9">
                  <a:extLst>
                    <a:ext uri="{FF2B5EF4-FFF2-40B4-BE49-F238E27FC236}">
                      <a16:creationId xmlns:a16="http://schemas.microsoft.com/office/drawing/2014/main" id="{660BD871-EF04-E6D1-9E31-BB40CABB06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" y="837"/>
                  <a:ext cx="2541" cy="725"/>
                </a:xfrm>
                <a:prstGeom prst="flowChartAlternateProcess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graphicFrame>
              <p:nvGraphicFramePr>
                <p:cNvPr id="38939" name="Object 10">
                  <a:extLst>
                    <a:ext uri="{FF2B5EF4-FFF2-40B4-BE49-F238E27FC236}">
                      <a16:creationId xmlns:a16="http://schemas.microsoft.com/office/drawing/2014/main" id="{E4F03D78-F529-8405-69A0-CEF8712B4A7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47" y="845"/>
                <a:ext cx="2494" cy="7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2537356" imgH="693367" progId="Equation.3">
                        <p:embed/>
                      </p:oleObj>
                    </mc:Choice>
                    <mc:Fallback>
                      <p:oleObj name="公式" r:id="rId8" imgW="2537356" imgH="693367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7" y="845"/>
                              <a:ext cx="2494" cy="7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8926" name="Group 11">
                <a:extLst>
                  <a:ext uri="{FF2B5EF4-FFF2-40B4-BE49-F238E27FC236}">
                    <a16:creationId xmlns:a16="http://schemas.microsoft.com/office/drawing/2014/main" id="{68DE9EA3-66FF-A8A6-4CA3-535802F763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" y="3067"/>
                <a:ext cx="2541" cy="725"/>
                <a:chOff x="2381" y="2976"/>
                <a:chExt cx="2541" cy="725"/>
              </a:xfrm>
            </p:grpSpPr>
            <p:sp>
              <p:nvSpPr>
                <p:cNvPr id="38936" name="AutoShape 12">
                  <a:extLst>
                    <a:ext uri="{FF2B5EF4-FFF2-40B4-BE49-F238E27FC236}">
                      <a16:creationId xmlns:a16="http://schemas.microsoft.com/office/drawing/2014/main" id="{C4B64DD8-3E0C-FDFD-EA44-0D4C7D289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2976"/>
                  <a:ext cx="2541" cy="725"/>
                </a:xfrm>
                <a:prstGeom prst="flowChartAlternateProcess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graphicFrame>
              <p:nvGraphicFramePr>
                <p:cNvPr id="38937" name="Object 13">
                  <a:extLst>
                    <a:ext uri="{FF2B5EF4-FFF2-40B4-BE49-F238E27FC236}">
                      <a16:creationId xmlns:a16="http://schemas.microsoft.com/office/drawing/2014/main" id="{F3DF9266-0821-1E70-E1CC-33DCF3EC8A9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9" y="2990"/>
                <a:ext cx="2312" cy="7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2347019" imgH="693367" progId="Equation.3">
                        <p:embed/>
                      </p:oleObj>
                    </mc:Choice>
                    <mc:Fallback>
                      <p:oleObj name="公式" r:id="rId10" imgW="2347019" imgH="693367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9" y="2990"/>
                              <a:ext cx="2312" cy="7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8927" name="AutoShape 14">
                <a:extLst>
                  <a:ext uri="{FF2B5EF4-FFF2-40B4-BE49-F238E27FC236}">
                    <a16:creationId xmlns:a16="http://schemas.microsoft.com/office/drawing/2014/main" id="{8B539CB0-5A6F-18C9-929E-E7A269C3F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929"/>
                <a:ext cx="1723" cy="227"/>
              </a:xfrm>
              <a:prstGeom prst="flowChartAlternateProcess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任意点旋转变换示意图</a:t>
                </a:r>
              </a:p>
            </p:txBody>
          </p:sp>
          <p:sp>
            <p:nvSpPr>
              <p:cNvPr id="38928" name="Rectangle 15">
                <a:extLst>
                  <a:ext uri="{FF2B5EF4-FFF2-40B4-BE49-F238E27FC236}">
                    <a16:creationId xmlns:a16="http://schemas.microsoft.com/office/drawing/2014/main" id="{311F8991-2AFF-64FA-2219-282ABB459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2750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/>
                  <a:t>平移</a:t>
                </a:r>
              </a:p>
            </p:txBody>
          </p:sp>
          <p:grpSp>
            <p:nvGrpSpPr>
              <p:cNvPr id="38929" name="Group 16">
                <a:extLst>
                  <a:ext uri="{FF2B5EF4-FFF2-40B4-BE49-F238E27FC236}">
                    <a16:creationId xmlns:a16="http://schemas.microsoft.com/office/drawing/2014/main" id="{F3E7FA8D-B0A5-040D-0C1A-989639157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8" y="196"/>
                <a:ext cx="1043" cy="318"/>
                <a:chOff x="703" y="1026"/>
                <a:chExt cx="1043" cy="318"/>
              </a:xfrm>
            </p:grpSpPr>
            <p:sp>
              <p:nvSpPr>
                <p:cNvPr id="38934" name="AutoShape 17">
                  <a:extLst>
                    <a:ext uri="{FF2B5EF4-FFF2-40B4-BE49-F238E27FC236}">
                      <a16:creationId xmlns:a16="http://schemas.microsoft.com/office/drawing/2014/main" id="{418A544C-9B10-9EB8-F545-3B63D2685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026"/>
                  <a:ext cx="1043" cy="318"/>
                </a:xfrm>
                <a:prstGeom prst="flowChartAlternateProcess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graphicFrame>
              <p:nvGraphicFramePr>
                <p:cNvPr id="38935" name="Object 18">
                  <a:extLst>
                    <a:ext uri="{FF2B5EF4-FFF2-40B4-BE49-F238E27FC236}">
                      <a16:creationId xmlns:a16="http://schemas.microsoft.com/office/drawing/2014/main" id="{47916AFB-3EE7-85E4-4F70-0CAC862EE32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84" y="1087"/>
                <a:ext cx="753" cy="2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2" imgW="746671" imgH="205740" progId="Equation.3">
                        <p:embed/>
                      </p:oleObj>
                    </mc:Choice>
                    <mc:Fallback>
                      <p:oleObj name="公式" r:id="rId12" imgW="746671" imgH="20574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84" y="1087"/>
                              <a:ext cx="753" cy="2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8930" name="AutoShape 19">
                <a:extLst>
                  <a:ext uri="{FF2B5EF4-FFF2-40B4-BE49-F238E27FC236}">
                    <a16:creationId xmlns:a16="http://schemas.microsoft.com/office/drawing/2014/main" id="{66477600-1A7F-516E-61B2-03A548FDB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816" y="613"/>
                <a:ext cx="363" cy="181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8931" name="Rectangle 20">
                <a:extLst>
                  <a:ext uri="{FF2B5EF4-FFF2-40B4-BE49-F238E27FC236}">
                    <a16:creationId xmlns:a16="http://schemas.microsoft.com/office/drawing/2014/main" id="{E332109F-6B80-C887-BBCF-EF5706BA3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6" y="572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/>
                  <a:t>平移</a:t>
                </a:r>
              </a:p>
            </p:txBody>
          </p:sp>
          <p:sp>
            <p:nvSpPr>
              <p:cNvPr id="38932" name="Rectangle 21">
                <a:extLst>
                  <a:ext uri="{FF2B5EF4-FFF2-40B4-BE49-F238E27FC236}">
                    <a16:creationId xmlns:a16="http://schemas.microsoft.com/office/drawing/2014/main" id="{07074A08-1727-6801-0E26-B27CB39EA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1661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/>
                  <a:t>旋转</a:t>
                </a:r>
              </a:p>
            </p:txBody>
          </p:sp>
          <p:sp>
            <p:nvSpPr>
              <p:cNvPr id="38933" name="AutoShape 23">
                <a:extLst>
                  <a:ext uri="{FF2B5EF4-FFF2-40B4-BE49-F238E27FC236}">
                    <a16:creationId xmlns:a16="http://schemas.microsoft.com/office/drawing/2014/main" id="{71B8271D-4534-D367-B042-30C946FFD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824" y="2795"/>
                <a:ext cx="363" cy="181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graphicFrame>
        <p:nvGraphicFramePr>
          <p:cNvPr id="38915" name="Object 24">
            <a:extLst>
              <a:ext uri="{FF2B5EF4-FFF2-40B4-BE49-F238E27FC236}">
                <a16:creationId xmlns:a16="http://schemas.microsoft.com/office/drawing/2014/main" id="{8DB17C25-EE9A-E92E-F1F8-E7B2B7A3B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71488"/>
          <a:ext cx="204311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49502" imgH="700935" progId="Equation.DSMT4">
                  <p:embed/>
                </p:oleObj>
              </mc:Choice>
              <mc:Fallback>
                <p:oleObj name="Equation" r:id="rId14" imgW="1249502" imgH="70093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71488"/>
                        <a:ext cx="204311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25">
            <a:extLst>
              <a:ext uri="{FF2B5EF4-FFF2-40B4-BE49-F238E27FC236}">
                <a16:creationId xmlns:a16="http://schemas.microsoft.com/office/drawing/2014/main" id="{65E14A68-8378-CAD0-15F4-62003DD12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1768475"/>
          <a:ext cx="24272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93342" imgH="700935" progId="Equation.DSMT4">
                  <p:embed/>
                </p:oleObj>
              </mc:Choice>
              <mc:Fallback>
                <p:oleObj name="Equation" r:id="rId16" imgW="1493342" imgH="70093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768475"/>
                        <a:ext cx="24272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6">
            <a:extLst>
              <a:ext uri="{FF2B5EF4-FFF2-40B4-BE49-F238E27FC236}">
                <a16:creationId xmlns:a16="http://schemas.microsoft.com/office/drawing/2014/main" id="{07913AF6-925C-3BD6-CB05-EEAB91479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2992438"/>
          <a:ext cx="17938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7517" imgH="700935" progId="Equation.DSMT4">
                  <p:embed/>
                </p:oleObj>
              </mc:Choice>
              <mc:Fallback>
                <p:oleObj name="Equation" r:id="rId18" imgW="1097517" imgH="700935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992438"/>
                        <a:ext cx="179387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7">
            <a:extLst>
              <a:ext uri="{FF2B5EF4-FFF2-40B4-BE49-F238E27FC236}">
                <a16:creationId xmlns:a16="http://schemas.microsoft.com/office/drawing/2014/main" id="{1AC82305-0193-DE18-D465-316CC35A8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4259263"/>
          <a:ext cx="19272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12668" imgH="220875" progId="Equation.DSMT4">
                  <p:embed/>
                </p:oleObj>
              </mc:Choice>
              <mc:Fallback>
                <p:oleObj name="Equation" r:id="rId20" imgW="1112668" imgH="220875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259263"/>
                        <a:ext cx="19272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29">
            <a:extLst>
              <a:ext uri="{FF2B5EF4-FFF2-40B4-BE49-F238E27FC236}">
                <a16:creationId xmlns:a16="http://schemas.microsoft.com/office/drawing/2014/main" id="{7180225B-784D-83DB-6040-E158101FF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5218113"/>
          <a:ext cx="4205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54595" imgH="502762" progId="Equation.DSMT4">
                  <p:embed/>
                </p:oleObj>
              </mc:Choice>
              <mc:Fallback>
                <p:oleObj name="Equation" r:id="rId22" imgW="2354595" imgH="50276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5218113"/>
                        <a:ext cx="4205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32">
            <a:extLst>
              <a:ext uri="{FF2B5EF4-FFF2-40B4-BE49-F238E27FC236}">
                <a16:creationId xmlns:a16="http://schemas.microsoft.com/office/drawing/2014/main" id="{BDD4339C-876B-C4A4-BF43-F086890D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863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令</a:t>
            </a:r>
          </a:p>
        </p:txBody>
      </p:sp>
      <p:sp>
        <p:nvSpPr>
          <p:cNvPr id="38921" name="Rectangle 33">
            <a:extLst>
              <a:ext uri="{FF2B5EF4-FFF2-40B4-BE49-F238E27FC236}">
                <a16:creationId xmlns:a16="http://schemas.microsoft.com/office/drawing/2014/main" id="{E86F3BD9-2C1C-83D8-E3D8-D8AEE2D7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797425"/>
            <a:ext cx="1368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则有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68936D91-C086-951A-F5C5-637E1DEFF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变换的结果与变换的顺序有关（矩阵乘法不可交换）</a:t>
            </a:r>
          </a:p>
          <a:p>
            <a:pPr eaLnBrk="1" hangingPunct="1"/>
            <a:r>
              <a:rPr lang="zh-CN" altLang="en-US" b="1">
                <a:effectLst/>
              </a:rPr>
              <a:t>变换的固定坐标系模式 </a:t>
            </a:r>
          </a:p>
          <a:p>
            <a:pPr lvl="1" eaLnBrk="1" hangingPunct="1"/>
            <a:r>
              <a:rPr lang="zh-CN" altLang="en-US" b="1">
                <a:effectLst/>
              </a:rPr>
              <a:t>相对于同一个固定坐标系</a:t>
            </a:r>
          </a:p>
          <a:p>
            <a:pPr lvl="1" eaLnBrk="1" hangingPunct="1"/>
            <a:r>
              <a:rPr lang="zh-CN" altLang="en-US" b="1">
                <a:effectLst/>
              </a:rPr>
              <a:t>先调用的变换先执行，后调用的变换后执行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631E846-A152-6D84-D801-AAFA7B112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三维几何变换（</a:t>
            </a:r>
            <a:r>
              <a:rPr lang="en-US" altLang="zh-CN" b="1">
                <a:effectLst/>
              </a:rPr>
              <a:t>1/7</a:t>
            </a:r>
            <a:r>
              <a:rPr lang="zh-CN" altLang="en-US" b="1">
                <a:effectLst/>
              </a:rPr>
              <a:t>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70A549D-7361-983E-3A9A-531E40E6B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三维齐次坐标</a:t>
            </a:r>
          </a:p>
          <a:p>
            <a:pPr lvl="2" eaLnBrk="1" hangingPunct="1"/>
            <a:r>
              <a:rPr lang="en-US" altLang="zh-CN" b="1">
                <a:effectLst/>
              </a:rPr>
              <a:t>(x,y,z)</a:t>
            </a:r>
            <a:r>
              <a:rPr lang="zh-CN" altLang="en-US" b="1">
                <a:effectLst/>
              </a:rPr>
              <a:t>点对应的齐次坐标为</a:t>
            </a:r>
          </a:p>
          <a:p>
            <a:pPr lvl="2" eaLnBrk="1" hangingPunct="1"/>
            <a:endParaRPr lang="zh-CN" altLang="en-US" b="1">
              <a:effectLst/>
            </a:endParaRPr>
          </a:p>
          <a:p>
            <a:pPr lvl="2" eaLnBrk="1" hangingPunct="1"/>
            <a:endParaRPr lang="zh-CN" altLang="en-US" b="1">
              <a:effectLst/>
            </a:endParaRPr>
          </a:p>
          <a:p>
            <a:pPr lvl="2" eaLnBrk="1" hangingPunct="1"/>
            <a:endParaRPr lang="zh-CN" altLang="en-US" b="1">
              <a:effectLst/>
            </a:endParaRPr>
          </a:p>
          <a:p>
            <a:pPr lvl="2" eaLnBrk="1" hangingPunct="1"/>
            <a:r>
              <a:rPr lang="zh-CN" altLang="en-US" b="1">
                <a:effectLst/>
              </a:rPr>
              <a:t>标准齐次坐标</a:t>
            </a:r>
            <a:r>
              <a:rPr lang="en-US" altLang="zh-CN" b="1">
                <a:effectLst/>
              </a:rPr>
              <a:t>(x,y,z,1)</a:t>
            </a:r>
          </a:p>
          <a:p>
            <a:pPr eaLnBrk="1" hangingPunct="1"/>
            <a:r>
              <a:rPr lang="zh-CN" altLang="en-US" sz="2800" b="1">
                <a:effectLst/>
              </a:rPr>
              <a:t>右手坐标系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effectLst/>
              </a:rPr>
              <a:t> 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48257FBD-BB64-190F-6590-2D8D07A13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05000"/>
          <a:ext cx="1720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228501" progId="Equation.3">
                  <p:embed/>
                </p:oleObj>
              </mc:Choice>
              <mc:Fallback>
                <p:oleObj name="Equation" r:id="rId2" imgW="81244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1720850" cy="4762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AEF4E435-AB34-C5B5-C578-52507F09B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438400"/>
          <a:ext cx="41671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28600" progId="Equation.3">
                  <p:embed/>
                </p:oleObj>
              </mc:Choice>
              <mc:Fallback>
                <p:oleObj name="Equation" r:id="rId4" imgW="1841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38400"/>
                        <a:ext cx="4167187" cy="5095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10">
            <a:extLst>
              <a:ext uri="{FF2B5EF4-FFF2-40B4-BE49-F238E27FC236}">
                <a16:creationId xmlns:a16="http://schemas.microsoft.com/office/drawing/2014/main" id="{744BE5C4-D543-F873-7919-A092DC359916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006850"/>
            <a:ext cx="3657600" cy="2735263"/>
            <a:chOff x="3168" y="2016"/>
            <a:chExt cx="2304" cy="1723"/>
          </a:xfrm>
        </p:grpSpPr>
        <p:pic>
          <p:nvPicPr>
            <p:cNvPr id="40967" name="Picture 6" descr="7P22">
              <a:extLst>
                <a:ext uri="{FF2B5EF4-FFF2-40B4-BE49-F238E27FC236}">
                  <a16:creationId xmlns:a16="http://schemas.microsoft.com/office/drawing/2014/main" id="{A6CD32A0-CB05-ED54-E0FE-AE7633896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016"/>
              <a:ext cx="2304" cy="1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8" name="Text Box 7">
              <a:extLst>
                <a:ext uri="{FF2B5EF4-FFF2-40B4-BE49-F238E27FC236}">
                  <a16:creationId xmlns:a16="http://schemas.microsoft.com/office/drawing/2014/main" id="{FC24F46F-77B1-8990-E4EE-CEC384A71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38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0969" name="Text Box 8">
              <a:extLst>
                <a:ext uri="{FF2B5EF4-FFF2-40B4-BE49-F238E27FC236}">
                  <a16:creationId xmlns:a16="http://schemas.microsoft.com/office/drawing/2014/main" id="{75AC78C6-95E0-8EAF-D428-52C313EAE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93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0970" name="Text Box 9">
              <a:extLst>
                <a:ext uri="{FF2B5EF4-FFF2-40B4-BE49-F238E27FC236}">
                  <a16:creationId xmlns:a16="http://schemas.microsoft.com/office/drawing/2014/main" id="{AF1358EC-C9B3-8FB4-6FC5-E8542738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02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z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6D7E45F-6AD2-3858-31C7-536644EF7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772400" cy="687388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三维几何变换（</a:t>
            </a:r>
            <a:r>
              <a:rPr lang="en-US" altLang="zh-CN" b="1">
                <a:effectLst/>
              </a:rPr>
              <a:t>2/7</a:t>
            </a:r>
            <a:r>
              <a:rPr lang="zh-CN" altLang="en-US" b="1">
                <a:effectLst/>
              </a:rPr>
              <a:t>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0F662C6-D54C-EB2D-2C55-0A04C81B9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3650"/>
            <a:ext cx="7772400" cy="5334000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平移变换</a:t>
            </a:r>
            <a:r>
              <a:rPr lang="zh-CN" altLang="en-US">
                <a:effectLst/>
              </a:rPr>
              <a:t> </a:t>
            </a:r>
          </a:p>
          <a:p>
            <a:pPr eaLnBrk="1" hangingPunct="1"/>
            <a:endParaRPr lang="zh-CN" altLang="en-US">
              <a:effectLst/>
            </a:endParaRPr>
          </a:p>
          <a:p>
            <a:pPr eaLnBrk="1" hangingPunct="1"/>
            <a:endParaRPr lang="zh-CN" altLang="en-US">
              <a:effectLst/>
            </a:endParaRPr>
          </a:p>
          <a:p>
            <a:pPr eaLnBrk="1" hangingPunct="1"/>
            <a:endParaRPr lang="zh-CN" altLang="en-US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放缩变换</a:t>
            </a:r>
            <a:endParaRPr lang="zh-CN" altLang="en-US">
              <a:effectLst/>
            </a:endParaRP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F7E40EB7-98BF-3E5F-6E42-05E2CB0C1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1747838"/>
          <a:ext cx="2795587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20227" imgH="939392" progId="Equation.3">
                  <p:embed/>
                </p:oleObj>
              </mc:Choice>
              <mc:Fallback>
                <p:oleObj name="公式" r:id="rId2" imgW="1320227" imgH="9393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1747838"/>
                        <a:ext cx="2795587" cy="195738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C95035E1-F7EE-31D8-59A7-6BF5ED3D8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5650" y="4581525"/>
          <a:ext cx="27701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08100" imgH="914400" progId="Equation.3">
                  <p:embed/>
                </p:oleObj>
              </mc:Choice>
              <mc:Fallback>
                <p:oleObj name="公式" r:id="rId4" imgW="13081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4581525"/>
                        <a:ext cx="2770188" cy="1905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8D50D85-AF2F-E2A5-626C-76D156E1E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90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三维几何变换（</a:t>
            </a:r>
            <a:r>
              <a:rPr lang="en-US" altLang="zh-CN" b="1">
                <a:effectLst/>
              </a:rPr>
              <a:t>3/7</a:t>
            </a:r>
            <a:r>
              <a:rPr lang="zh-CN" altLang="en-US" b="1">
                <a:effectLst/>
              </a:rPr>
              <a:t>）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4ADC3CC-C18F-388F-F5DD-BC7B2B143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3950"/>
            <a:ext cx="7772400" cy="1296988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旋转变换</a:t>
            </a:r>
            <a:r>
              <a:rPr lang="en-US" altLang="zh-CN" b="1">
                <a:effectLst/>
              </a:rPr>
              <a:t>:</a:t>
            </a:r>
            <a:r>
              <a:rPr lang="zh-CN" altLang="en-US" b="1">
                <a:effectLst/>
              </a:rPr>
              <a:t>右手螺旋方向为正</a:t>
            </a:r>
          </a:p>
          <a:p>
            <a:pPr lvl="1" eaLnBrk="1" hangingPunct="1"/>
            <a:r>
              <a:rPr lang="zh-CN" altLang="en-US" b="1">
                <a:effectLst/>
              </a:rPr>
              <a:t>绕</a:t>
            </a:r>
            <a:r>
              <a:rPr lang="en-US" altLang="zh-CN" b="1">
                <a:effectLst/>
              </a:rPr>
              <a:t>x</a:t>
            </a:r>
            <a:r>
              <a:rPr lang="zh-CN" altLang="en-US" b="1">
                <a:effectLst/>
              </a:rPr>
              <a:t>轴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9D297077-ED42-F0BB-5707-CA78C4C3A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2414588"/>
          <a:ext cx="3817938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03400" imgH="850900" progId="Equation.3">
                  <p:embed/>
                </p:oleObj>
              </mc:Choice>
              <mc:Fallback>
                <p:oleObj name="公式" r:id="rId2" imgW="18034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414588"/>
                        <a:ext cx="3817938" cy="17732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Group 6">
            <a:extLst>
              <a:ext uri="{FF2B5EF4-FFF2-40B4-BE49-F238E27FC236}">
                <a16:creationId xmlns:a16="http://schemas.microsoft.com/office/drawing/2014/main" id="{4D49FB16-294B-87F2-78CE-7386B7F8E346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1989138"/>
            <a:ext cx="2339975" cy="4032250"/>
            <a:chOff x="1979" y="4601"/>
            <a:chExt cx="2790" cy="4983"/>
          </a:xfrm>
        </p:grpSpPr>
        <p:grpSp>
          <p:nvGrpSpPr>
            <p:cNvPr id="43015" name="Group 7">
              <a:extLst>
                <a:ext uri="{FF2B5EF4-FFF2-40B4-BE49-F238E27FC236}">
                  <a16:creationId xmlns:a16="http://schemas.microsoft.com/office/drawing/2014/main" id="{9D267B7F-9DDE-72C1-4FC4-86AC8B914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4601"/>
              <a:ext cx="2790" cy="4248"/>
              <a:chOff x="2159" y="4601"/>
              <a:chExt cx="2790" cy="4248"/>
            </a:xfrm>
          </p:grpSpPr>
          <p:sp>
            <p:nvSpPr>
              <p:cNvPr id="43018" name="Line 8">
                <a:extLst>
                  <a:ext uri="{FF2B5EF4-FFF2-40B4-BE49-F238E27FC236}">
                    <a16:creationId xmlns:a16="http://schemas.microsoft.com/office/drawing/2014/main" id="{FCC49F13-8103-4DF2-26FE-B59D61489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9" y="4949"/>
                <a:ext cx="0" cy="14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9" name="Line 9">
                <a:extLst>
                  <a:ext uri="{FF2B5EF4-FFF2-40B4-BE49-F238E27FC236}">
                    <a16:creationId xmlns:a16="http://schemas.microsoft.com/office/drawing/2014/main" id="{16A9BE13-7BA1-2FC9-A3E7-17485A0F4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6353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0" name="Line 10">
                <a:extLst>
                  <a:ext uri="{FF2B5EF4-FFF2-40B4-BE49-F238E27FC236}">
                    <a16:creationId xmlns:a16="http://schemas.microsoft.com/office/drawing/2014/main" id="{DC67F416-20DD-535F-C398-EA04F9548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9" y="5572"/>
                <a:ext cx="1080" cy="7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1" name="Arc 11">
                <a:extLst>
                  <a:ext uri="{FF2B5EF4-FFF2-40B4-BE49-F238E27FC236}">
                    <a16:creationId xmlns:a16="http://schemas.microsoft.com/office/drawing/2014/main" id="{09153114-F739-F110-3BA1-4808179650A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120000" flipH="1">
                <a:off x="3764" y="6152"/>
                <a:ext cx="195" cy="449"/>
              </a:xfrm>
              <a:custGeom>
                <a:avLst/>
                <a:gdLst>
                  <a:gd name="T0" fmla="*/ 0 w 21600"/>
                  <a:gd name="T1" fmla="*/ 0 h 36490"/>
                  <a:gd name="T2" fmla="*/ 0 w 21600"/>
                  <a:gd name="T3" fmla="*/ 0 h 36490"/>
                  <a:gd name="T4" fmla="*/ 0 w 21600"/>
                  <a:gd name="T5" fmla="*/ 0 h 3649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490"/>
                  <a:gd name="T11" fmla="*/ 21600 w 21600"/>
                  <a:gd name="T12" fmla="*/ 36490 h 364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49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143"/>
                      <a:pt x="19468" y="32474"/>
                      <a:pt x="15647" y="36490"/>
                    </a:cubicBezTo>
                  </a:path>
                  <a:path w="21600" h="3649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143"/>
                      <a:pt x="19468" y="32474"/>
                      <a:pt x="15647" y="3649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2" name="Text Box 12">
                <a:extLst>
                  <a:ext uri="{FF2B5EF4-FFF2-40B4-BE49-F238E27FC236}">
                    <a16:creationId xmlns:a16="http://schemas.microsoft.com/office/drawing/2014/main" id="{4FCC95C9-B485-D66D-034A-C737B6CFF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4" y="5261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3023" name="Text Box 13">
                <a:extLst>
                  <a:ext uri="{FF2B5EF4-FFF2-40B4-BE49-F238E27FC236}">
                    <a16:creationId xmlns:a16="http://schemas.microsoft.com/office/drawing/2014/main" id="{5245A30E-47AF-5287-25C0-C7E5E863D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9" y="6092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3024" name="Line 14">
                <a:extLst>
                  <a:ext uri="{FF2B5EF4-FFF2-40B4-BE49-F238E27FC236}">
                    <a16:creationId xmlns:a16="http://schemas.microsoft.com/office/drawing/2014/main" id="{6F4BAFF5-0E20-48A5-81B5-ED451386E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9" y="7086"/>
                <a:ext cx="1" cy="14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Line 15">
                <a:extLst>
                  <a:ext uri="{FF2B5EF4-FFF2-40B4-BE49-F238E27FC236}">
                    <a16:creationId xmlns:a16="http://schemas.microsoft.com/office/drawing/2014/main" id="{ABD79F0C-22F6-BE5A-80E5-CB5788A5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8490"/>
                <a:ext cx="144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6" name="Text Box 16">
                <a:extLst>
                  <a:ext uri="{FF2B5EF4-FFF2-40B4-BE49-F238E27FC236}">
                    <a16:creationId xmlns:a16="http://schemas.microsoft.com/office/drawing/2014/main" id="{48A2E5AA-75E0-DD9A-0240-0C52BEB25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8225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3027" name="Text Box 17">
                <a:extLst>
                  <a:ext uri="{FF2B5EF4-FFF2-40B4-BE49-F238E27FC236}">
                    <a16:creationId xmlns:a16="http://schemas.microsoft.com/office/drawing/2014/main" id="{DC8C75A9-992A-09BA-E353-08BDF5AC4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4" y="6710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43028" name="Text Box 18">
                <a:extLst>
                  <a:ext uri="{FF2B5EF4-FFF2-40B4-BE49-F238E27FC236}">
                    <a16:creationId xmlns:a16="http://schemas.microsoft.com/office/drawing/2014/main" id="{04308CD7-9B48-A660-66F2-A9CD183D0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8107"/>
                <a:ext cx="499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9" name="Line 19">
                <a:extLst>
                  <a:ext uri="{FF2B5EF4-FFF2-40B4-BE49-F238E27FC236}">
                    <a16:creationId xmlns:a16="http://schemas.microsoft.com/office/drawing/2014/main" id="{6F2F7386-AA00-649F-F25B-E51935302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9800000" flipV="1">
                <a:off x="2699" y="7178"/>
                <a:ext cx="1" cy="14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0" name="Line 20">
                <a:extLst>
                  <a:ext uri="{FF2B5EF4-FFF2-40B4-BE49-F238E27FC236}">
                    <a16:creationId xmlns:a16="http://schemas.microsoft.com/office/drawing/2014/main" id="{4014C126-5D85-3E18-29D4-4DD6910CE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800000">
                <a:off x="2954" y="8114"/>
                <a:ext cx="144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" name="Arc 21">
                <a:extLst>
                  <a:ext uri="{FF2B5EF4-FFF2-40B4-BE49-F238E27FC236}">
                    <a16:creationId xmlns:a16="http://schemas.microsoft.com/office/drawing/2014/main" id="{DB940E4E-8106-A08F-3769-CEF29BF4B2C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00000" flipV="1">
                <a:off x="3635" y="8144"/>
                <a:ext cx="180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" name="Text Box 22">
                <a:extLst>
                  <a:ext uri="{FF2B5EF4-FFF2-40B4-BE49-F238E27FC236}">
                    <a16:creationId xmlns:a16="http://schemas.microsoft.com/office/drawing/2014/main" id="{A2F9F1D4-2D26-F401-6280-BA1419DA5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" y="6041"/>
                <a:ext cx="499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3" name="Text Box 23">
                <a:extLst>
                  <a:ext uri="{FF2B5EF4-FFF2-40B4-BE49-F238E27FC236}">
                    <a16:creationId xmlns:a16="http://schemas.microsoft.com/office/drawing/2014/main" id="{2B572770-CA8B-EA1E-73B9-69C2977F1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9" y="6905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z’</a:t>
                </a:r>
              </a:p>
            </p:txBody>
          </p:sp>
          <p:sp>
            <p:nvSpPr>
              <p:cNvPr id="43034" name="Text Box 24">
                <a:extLst>
                  <a:ext uri="{FF2B5EF4-FFF2-40B4-BE49-F238E27FC236}">
                    <a16:creationId xmlns:a16="http://schemas.microsoft.com/office/drawing/2014/main" id="{C0115806-2A96-A672-E28E-43067EB65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4" y="7445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y’</a:t>
                </a:r>
              </a:p>
            </p:txBody>
          </p:sp>
          <p:sp>
            <p:nvSpPr>
              <p:cNvPr id="43035" name="Text Box 25">
                <a:extLst>
                  <a:ext uri="{FF2B5EF4-FFF2-40B4-BE49-F238E27FC236}">
                    <a16:creationId xmlns:a16="http://schemas.microsoft.com/office/drawing/2014/main" id="{424E6A1E-EED7-CA5A-9BA2-78C88339E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4" y="4601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43036" name="Text Box 26">
                <a:extLst>
                  <a:ext uri="{FF2B5EF4-FFF2-40B4-BE49-F238E27FC236}">
                    <a16:creationId xmlns:a16="http://schemas.microsoft.com/office/drawing/2014/main" id="{7DFBEEC1-B71A-9240-DC11-0378BDBBC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4" y="8381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43037" name="Text Box 27">
                <a:extLst>
                  <a:ext uri="{FF2B5EF4-FFF2-40B4-BE49-F238E27FC236}">
                    <a16:creationId xmlns:a16="http://schemas.microsoft.com/office/drawing/2014/main" id="{A88183F7-3791-D162-50C5-8B2D2E8ED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6212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  <p:sp>
          <p:nvSpPr>
            <p:cNvPr id="43016" name="Text Box 28">
              <a:extLst>
                <a:ext uri="{FF2B5EF4-FFF2-40B4-BE49-F238E27FC236}">
                  <a16:creationId xmlns:a16="http://schemas.microsoft.com/office/drawing/2014/main" id="{695D4B36-F10A-3DED-91A7-CE08C770F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" y="8648"/>
              <a:ext cx="14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1400">
                  <a:latin typeface="Times New Roman" panose="02020603050405020304" pitchFamily="18" charset="0"/>
                </a:rPr>
                <a:t>轴指向纸外</a:t>
              </a:r>
            </a:p>
          </p:txBody>
        </p:sp>
        <p:sp>
          <p:nvSpPr>
            <p:cNvPr id="43017" name="Text Box 29">
              <a:extLst>
                <a:ext uri="{FF2B5EF4-FFF2-40B4-BE49-F238E27FC236}">
                  <a16:creationId xmlns:a16="http://schemas.microsoft.com/office/drawing/2014/main" id="{B60B1636-B6A4-D45E-0918-A7B17A91B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9116"/>
              <a:ext cx="19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绕轴旋转角</a:t>
              </a:r>
            </a:p>
          </p:txBody>
        </p:sp>
      </p:grpSp>
      <p:pic>
        <p:nvPicPr>
          <p:cNvPr id="43014" name="Picture 54">
            <a:extLst>
              <a:ext uri="{FF2B5EF4-FFF2-40B4-BE49-F238E27FC236}">
                <a16:creationId xmlns:a16="http://schemas.microsoft.com/office/drawing/2014/main" id="{8F1502BC-5822-0D0C-1E43-06EDC61B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67288"/>
            <a:ext cx="5035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4A08702-2D9C-D9D2-CE76-21F080FA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effectLst/>
              </a:rPr>
              <a:t>三维几何变换（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4/7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7716B3-0961-1C76-4CB7-E8AF21C922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838" y="4192588"/>
            <a:ext cx="5051425" cy="749300"/>
          </a:xfrm>
        </p:spPr>
        <p:txBody>
          <a:bodyPr/>
          <a:lstStyle/>
          <a:p>
            <a:pPr lvl="1" eaLnBrk="1" hangingPunct="1"/>
            <a:r>
              <a:rPr lang="zh-CN" altLang="en-US" b="1">
                <a:effectLst/>
              </a:rPr>
              <a:t>绕</a:t>
            </a:r>
            <a:r>
              <a:rPr lang="en-US" altLang="zh-CN" b="1">
                <a:effectLst/>
              </a:rPr>
              <a:t>z</a:t>
            </a:r>
            <a:r>
              <a:rPr lang="zh-CN" altLang="en-US" b="1">
                <a:effectLst/>
              </a:rPr>
              <a:t>轴</a:t>
            </a:r>
            <a:endParaRPr lang="zh-CN" altLang="en-US" sz="2400" b="1">
              <a:effectLst/>
            </a:endParaRP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9A393426-2A7F-0528-ED1B-19B7ACDD9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4703763"/>
          <a:ext cx="3832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68500" imgH="914400" progId="Equation.3">
                  <p:embed/>
                </p:oleObj>
              </mc:Choice>
              <mc:Fallback>
                <p:oleObj name="公式" r:id="rId3" imgW="1968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703763"/>
                        <a:ext cx="3832225" cy="17526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9">
            <a:extLst>
              <a:ext uri="{FF2B5EF4-FFF2-40B4-BE49-F238E27FC236}">
                <a16:creationId xmlns:a16="http://schemas.microsoft.com/office/drawing/2014/main" id="{009BBEAE-E054-7108-C8A4-94CFDD4AC8B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84213" y="2492375"/>
          <a:ext cx="368141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03400" imgH="850900" progId="Equation.3">
                  <p:embed/>
                </p:oleObj>
              </mc:Choice>
              <mc:Fallback>
                <p:oleObj name="公式" r:id="rId5" imgW="1803400" imgH="850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2375"/>
                        <a:ext cx="3681412" cy="17367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11">
            <a:extLst>
              <a:ext uri="{FF2B5EF4-FFF2-40B4-BE49-F238E27FC236}">
                <a16:creationId xmlns:a16="http://schemas.microsoft.com/office/drawing/2014/main" id="{243BB180-7B99-57BF-BDC3-CFEAE4D3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1989138"/>
            <a:ext cx="50514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b="1"/>
              <a:t>绕</a:t>
            </a:r>
            <a:r>
              <a:rPr lang="en-US" altLang="zh-CN" b="1"/>
              <a:t>y</a:t>
            </a:r>
            <a:r>
              <a:rPr lang="zh-CN" altLang="en-US" b="1"/>
              <a:t>轴</a:t>
            </a:r>
            <a:endParaRPr lang="zh-CN" altLang="en-US" sz="2400" b="1"/>
          </a:p>
        </p:txBody>
      </p:sp>
      <p:pic>
        <p:nvPicPr>
          <p:cNvPr id="44039" name="Picture 12">
            <a:extLst>
              <a:ext uri="{FF2B5EF4-FFF2-40B4-BE49-F238E27FC236}">
                <a16:creationId xmlns:a16="http://schemas.microsoft.com/office/drawing/2014/main" id="{C8E7E9EE-6412-7074-8F61-ACC6BED7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781300"/>
            <a:ext cx="4314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>
            <a:extLst>
              <a:ext uri="{FF2B5EF4-FFF2-40B4-BE49-F238E27FC236}">
                <a16:creationId xmlns:a16="http://schemas.microsoft.com/office/drawing/2014/main" id="{A09F2846-EA0C-7F69-8593-BE6517CD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868863"/>
            <a:ext cx="439261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7B7CB5E-6241-5460-A51A-876AA5BC9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effectLst/>
              </a:rPr>
              <a:t>三维几何变换（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5/7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0350B43-3DBB-B04C-8BF4-BA5FF7AEF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51425" cy="1684338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 sz="2400" b="1">
              <a:effectLst/>
            </a:endParaRPr>
          </a:p>
          <a:p>
            <a:pPr eaLnBrk="1" hangingPunct="1"/>
            <a:r>
              <a:rPr lang="zh-CN" altLang="en-US" sz="2800" b="1">
                <a:effectLst/>
              </a:rPr>
              <a:t>对称变换</a:t>
            </a:r>
          </a:p>
          <a:p>
            <a:pPr lvl="1" eaLnBrk="1" hangingPunct="1"/>
            <a:r>
              <a:rPr lang="zh-CN" altLang="en-US" sz="2400" b="1">
                <a:effectLst/>
              </a:rPr>
              <a:t>关于坐标平面</a:t>
            </a:r>
            <a:r>
              <a:rPr lang="en-US" altLang="zh-CN" sz="2400" b="1">
                <a:effectLst/>
              </a:rPr>
              <a:t>xy</a:t>
            </a:r>
            <a:r>
              <a:rPr lang="zh-CN" altLang="en-US" sz="2400" b="1">
                <a:effectLst/>
              </a:rPr>
              <a:t>的对称变换</a:t>
            </a:r>
          </a:p>
          <a:p>
            <a:pPr lvl="1" eaLnBrk="1" hangingPunct="1"/>
            <a:endParaRPr lang="zh-CN" altLang="en-US" sz="2400" b="1">
              <a:effectLst/>
            </a:endParaRPr>
          </a:p>
          <a:p>
            <a:pPr lvl="1" eaLnBrk="1" hangingPunct="1"/>
            <a:endParaRPr lang="en-US" altLang="zh-CN" sz="2400" b="1">
              <a:effectLst/>
            </a:endParaRPr>
          </a:p>
        </p:txBody>
      </p:sp>
      <p:graphicFrame>
        <p:nvGraphicFramePr>
          <p:cNvPr id="46084" name="Object 5">
            <a:extLst>
              <a:ext uri="{FF2B5EF4-FFF2-40B4-BE49-F238E27FC236}">
                <a16:creationId xmlns:a16="http://schemas.microsoft.com/office/drawing/2014/main" id="{F9B0C49A-6CAE-8BDB-FA82-6DBAC9715F8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627313" y="3573463"/>
          <a:ext cx="28797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0" imgH="914400" progId="Equation.3">
                  <p:embed/>
                </p:oleObj>
              </mc:Choice>
              <mc:Fallback>
                <p:oleObj name="Equation" r:id="rId2" imgW="13970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73463"/>
                        <a:ext cx="2879725" cy="18859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E1D9243-4044-6766-6B1F-598534F8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419100"/>
            <a:ext cx="8147050" cy="922338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  <a:effectLst/>
              </a:rPr>
              <a:t>5.1 </a:t>
            </a:r>
            <a:r>
              <a:rPr lang="zh-CN" altLang="en-US" sz="4000">
                <a:solidFill>
                  <a:schemeClr val="tx1"/>
                </a:solidFill>
                <a:effectLst/>
              </a:rPr>
              <a:t>窗口视图变换</a:t>
            </a:r>
            <a:br>
              <a:rPr lang="zh-CN" altLang="en-US" sz="4000" b="1">
                <a:solidFill>
                  <a:schemeClr val="tx1"/>
                </a:solidFill>
                <a:effectLst/>
              </a:rPr>
            </a:br>
            <a:endParaRPr lang="zh-CN" altLang="en-US" sz="4000" b="1">
              <a:solidFill>
                <a:schemeClr val="tx1"/>
              </a:solidFill>
              <a:effectLst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43092EF-7833-5A65-B879-0CE65B835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3950"/>
            <a:ext cx="8137525" cy="31686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effectLst/>
              </a:rPr>
              <a:t>1.</a:t>
            </a:r>
            <a:r>
              <a:rPr lang="zh-CN" altLang="en-US" sz="2800" b="1">
                <a:effectLst/>
              </a:rPr>
              <a:t>窗口和视图区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effectLst/>
              </a:rPr>
              <a:t>用户坐标系</a:t>
            </a:r>
            <a:r>
              <a:rPr lang="zh-CN" altLang="en-US" sz="2800">
                <a:effectLst/>
              </a:rPr>
              <a:t>（</a:t>
            </a:r>
            <a:r>
              <a:rPr lang="en-US" altLang="zh-CN" sz="2800">
                <a:effectLst/>
              </a:rPr>
              <a:t>world coordinate system</a:t>
            </a:r>
            <a:r>
              <a:rPr lang="zh-CN" altLang="en-US" sz="2800">
                <a:effectLst/>
              </a:rPr>
              <a:t>，简称</a:t>
            </a:r>
            <a:r>
              <a:rPr lang="en-US" altLang="zh-CN" sz="2800">
                <a:effectLst/>
              </a:rPr>
              <a:t>WC</a:t>
            </a:r>
            <a:r>
              <a:rPr lang="zh-CN" altLang="en-US" sz="2800">
                <a:effectLst/>
              </a:rPr>
              <a:t>）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effectLst/>
              </a:rPr>
              <a:t>设备坐标系</a:t>
            </a:r>
            <a:r>
              <a:rPr lang="zh-CN" altLang="en-US" sz="2800">
                <a:effectLst/>
              </a:rPr>
              <a:t>（</a:t>
            </a:r>
            <a:r>
              <a:rPr lang="en-US" altLang="zh-CN" sz="2800">
                <a:effectLst/>
              </a:rPr>
              <a:t>device coordinate system</a:t>
            </a:r>
            <a:r>
              <a:rPr lang="zh-CN" altLang="en-US" sz="2800">
                <a:effectLst/>
              </a:rPr>
              <a:t>，简称</a:t>
            </a:r>
            <a:r>
              <a:rPr lang="en-US" altLang="zh-CN" sz="2800">
                <a:effectLst/>
              </a:rPr>
              <a:t>DC</a:t>
            </a:r>
            <a:r>
              <a:rPr lang="zh-CN" altLang="en-US" sz="2800">
                <a:effectLst/>
              </a:rPr>
              <a:t>）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effectLst/>
              </a:rPr>
              <a:t>窗口区</a:t>
            </a:r>
            <a:r>
              <a:rPr lang="zh-CN" altLang="en-US" sz="2800">
                <a:effectLst/>
              </a:rPr>
              <a:t>（</a:t>
            </a:r>
            <a:r>
              <a:rPr lang="en-US" altLang="zh-CN" sz="2800">
                <a:effectLst/>
              </a:rPr>
              <a:t>window</a:t>
            </a:r>
            <a:r>
              <a:rPr lang="zh-CN" altLang="en-US" sz="2800">
                <a:effectLst/>
              </a:rPr>
              <a:t>）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effectLst/>
              </a:rPr>
              <a:t>视图区</a:t>
            </a:r>
            <a:r>
              <a:rPr lang="zh-CN" altLang="en-US" sz="2800">
                <a:effectLst/>
              </a:rPr>
              <a:t>（</a:t>
            </a:r>
            <a:r>
              <a:rPr lang="en-US" altLang="zh-CN" sz="2800">
                <a:effectLst/>
              </a:rPr>
              <a:t>viewport</a:t>
            </a:r>
            <a:r>
              <a:rPr lang="zh-CN" altLang="en-US" sz="2800">
                <a:effectLst/>
              </a:rPr>
              <a:t>）       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8B93340C-E301-A25E-CB62-6F2081B0C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65625"/>
            <a:ext cx="26289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420DF8D3-716E-6866-0F8E-9F474C957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4797425"/>
            <a:ext cx="2676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09">
            <a:extLst>
              <a:ext uri="{FF2B5EF4-FFF2-40B4-BE49-F238E27FC236}">
                <a16:creationId xmlns:a16="http://schemas.microsoft.com/office/drawing/2014/main" id="{31CA9E95-0CB1-606F-F62E-65582238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60350"/>
            <a:ext cx="5329238" cy="65579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E4F0592-E6CB-9FE6-F747-40F4CC4A0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3851275" cy="762000"/>
          </a:xfrm>
        </p:spPr>
        <p:txBody>
          <a:bodyPr/>
          <a:lstStyle/>
          <a:p>
            <a:pPr eaLnBrk="1" hangingPunct="1"/>
            <a:r>
              <a:rPr lang="zh-CN" altLang="en-US" b="1">
                <a:effectLst/>
              </a:rPr>
              <a:t>三维几何变换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44B40C4-3398-4942-7B48-FACCD7D90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2662237" cy="12239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 b="1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错切变换</a:t>
            </a:r>
          </a:p>
        </p:txBody>
      </p:sp>
      <p:grpSp>
        <p:nvGrpSpPr>
          <p:cNvPr id="47109" name="Group 34">
            <a:extLst>
              <a:ext uri="{FF2B5EF4-FFF2-40B4-BE49-F238E27FC236}">
                <a16:creationId xmlns:a16="http://schemas.microsoft.com/office/drawing/2014/main" id="{0D3086C8-D700-BA4B-6E13-D7319736AC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6813" y="176213"/>
            <a:ext cx="5257800" cy="6637337"/>
            <a:chOff x="1079" y="12048"/>
            <a:chExt cx="8280" cy="10452"/>
          </a:xfrm>
        </p:grpSpPr>
        <p:sp>
          <p:nvSpPr>
            <p:cNvPr id="47110" name="AutoShape 35">
              <a:extLst>
                <a:ext uri="{FF2B5EF4-FFF2-40B4-BE49-F238E27FC236}">
                  <a16:creationId xmlns:a16="http://schemas.microsoft.com/office/drawing/2014/main" id="{BCDDC979-B812-9B06-9D12-98AC8B5C46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9" y="12048"/>
              <a:ext cx="8280" cy="1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47111" name="Group 36">
              <a:extLst>
                <a:ext uri="{FF2B5EF4-FFF2-40B4-BE49-F238E27FC236}">
                  <a16:creationId xmlns:a16="http://schemas.microsoft.com/office/drawing/2014/main" id="{A8D0558E-2D58-0701-C519-B1AA31612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9" y="12054"/>
              <a:ext cx="3960" cy="2739"/>
              <a:chOff x="5219" y="7647"/>
              <a:chExt cx="3960" cy="2739"/>
            </a:xfrm>
          </p:grpSpPr>
          <p:sp>
            <p:nvSpPr>
              <p:cNvPr id="47259" name="Line 37">
                <a:extLst>
                  <a:ext uri="{FF2B5EF4-FFF2-40B4-BE49-F238E27FC236}">
                    <a16:creationId xmlns:a16="http://schemas.microsoft.com/office/drawing/2014/main" id="{235B770D-29D3-66E1-9684-F73C52AF4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5" y="9011"/>
                <a:ext cx="1464" cy="10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0" name="Line 38">
                <a:extLst>
                  <a:ext uri="{FF2B5EF4-FFF2-40B4-BE49-F238E27FC236}">
                    <a16:creationId xmlns:a16="http://schemas.microsoft.com/office/drawing/2014/main" id="{23C446F3-0FA8-F9AC-8BA1-C449349DB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5" y="9011"/>
                <a:ext cx="17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261" name="Group 39">
                <a:extLst>
                  <a:ext uri="{FF2B5EF4-FFF2-40B4-BE49-F238E27FC236}">
                    <a16:creationId xmlns:a16="http://schemas.microsoft.com/office/drawing/2014/main" id="{E4F7A440-D6D0-2B6E-D7CF-257A902968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4" y="8436"/>
                <a:ext cx="2191" cy="1432"/>
                <a:chOff x="2819" y="8430"/>
                <a:chExt cx="2424" cy="1432"/>
              </a:xfrm>
            </p:grpSpPr>
            <p:sp>
              <p:nvSpPr>
                <p:cNvPr id="47275" name="Line 40">
                  <a:extLst>
                    <a:ext uri="{FF2B5EF4-FFF2-40B4-BE49-F238E27FC236}">
                      <a16:creationId xmlns:a16="http://schemas.microsoft.com/office/drawing/2014/main" id="{C1D1A279-8650-ED18-5D29-D3AC79353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" y="8442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76" name="Line 41">
                  <a:extLst>
                    <a:ext uri="{FF2B5EF4-FFF2-40B4-BE49-F238E27FC236}">
                      <a16:creationId xmlns:a16="http://schemas.microsoft.com/office/drawing/2014/main" id="{2608C07D-915B-64BD-0B4D-1EE295ADBC2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944" y="8430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77" name="Line 42">
                  <a:extLst>
                    <a:ext uri="{FF2B5EF4-FFF2-40B4-BE49-F238E27FC236}">
                      <a16:creationId xmlns:a16="http://schemas.microsoft.com/office/drawing/2014/main" id="{ED52F566-365D-E373-8C48-84C28B0F6E4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442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78" name="Line 43">
                  <a:extLst>
                    <a:ext uri="{FF2B5EF4-FFF2-40B4-BE49-F238E27FC236}">
                      <a16:creationId xmlns:a16="http://schemas.microsoft.com/office/drawing/2014/main" id="{4B617236-D91F-C9D7-05B9-3FE33FA30B4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0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79" name="Line 44">
                  <a:extLst>
                    <a:ext uri="{FF2B5EF4-FFF2-40B4-BE49-F238E27FC236}">
                      <a16:creationId xmlns:a16="http://schemas.microsoft.com/office/drawing/2014/main" id="{DDF8A193-2660-619A-BF79-49884F03BE4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1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80" name="Line 45">
                  <a:extLst>
                    <a:ext uri="{FF2B5EF4-FFF2-40B4-BE49-F238E27FC236}">
                      <a16:creationId xmlns:a16="http://schemas.microsoft.com/office/drawing/2014/main" id="{295AF7C4-681D-C1CE-3B17-1B0EC53A76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34" y="8457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81" name="Line 46">
                  <a:extLst>
                    <a:ext uri="{FF2B5EF4-FFF2-40B4-BE49-F238E27FC236}">
                      <a16:creationId xmlns:a16="http://schemas.microsoft.com/office/drawing/2014/main" id="{36AC4253-0487-A36B-9008-E7011024E55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988"/>
                  <a:ext cx="1276" cy="86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82" name="Line 47">
                  <a:extLst>
                    <a:ext uri="{FF2B5EF4-FFF2-40B4-BE49-F238E27FC236}">
                      <a16:creationId xmlns:a16="http://schemas.microsoft.com/office/drawing/2014/main" id="{120410E5-7105-47C7-ABA2-29EDE258F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9" y="9303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83" name="Line 48">
                  <a:extLst>
                    <a:ext uri="{FF2B5EF4-FFF2-40B4-BE49-F238E27FC236}">
                      <a16:creationId xmlns:a16="http://schemas.microsoft.com/office/drawing/2014/main" id="{5E666620-6698-FFCD-82EA-D5723BAA2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9861"/>
                  <a:ext cx="11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262" name="Line 49">
                <a:extLst>
                  <a:ext uri="{FF2B5EF4-FFF2-40B4-BE49-F238E27FC236}">
                    <a16:creationId xmlns:a16="http://schemas.microsoft.com/office/drawing/2014/main" id="{17641BAF-FB86-6356-0C82-2CCCAEAC5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5" y="8040"/>
                <a:ext cx="0" cy="9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3" name="Arc 50">
                <a:extLst>
                  <a:ext uri="{FF2B5EF4-FFF2-40B4-BE49-F238E27FC236}">
                    <a16:creationId xmlns:a16="http://schemas.microsoft.com/office/drawing/2014/main" id="{D2B39B3C-257B-D8BB-3B5D-FE586B1F84CD}"/>
                  </a:ext>
                </a:extLst>
              </p:cNvPr>
              <p:cNvSpPr>
                <a:spLocks/>
              </p:cNvSpPr>
              <p:nvPr/>
            </p:nvSpPr>
            <p:spPr bwMode="auto">
              <a:xfrm rot="-3180447">
                <a:off x="6659" y="8070"/>
                <a:ext cx="326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4" name="Text Box 51">
                <a:extLst>
                  <a:ext uri="{FF2B5EF4-FFF2-40B4-BE49-F238E27FC236}">
                    <a16:creationId xmlns:a16="http://schemas.microsoft.com/office/drawing/2014/main" id="{D9BD71CB-25E0-7F7F-5964-FEC4AE112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4" y="7647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65" name="Text Box 52">
                <a:extLst>
                  <a:ext uri="{FF2B5EF4-FFF2-40B4-BE49-F238E27FC236}">
                    <a16:creationId xmlns:a16="http://schemas.microsoft.com/office/drawing/2014/main" id="{06C0C8A8-DA0C-786A-7D85-BE22BB01D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1" y="9918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66" name="Text Box 53">
                <a:extLst>
                  <a:ext uri="{FF2B5EF4-FFF2-40B4-BE49-F238E27FC236}">
                    <a16:creationId xmlns:a16="http://schemas.microsoft.com/office/drawing/2014/main" id="{2027A3E5-0EDC-D3CE-037C-41CCEF831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9" y="8760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67" name="Line 54">
                <a:extLst>
                  <a:ext uri="{FF2B5EF4-FFF2-40B4-BE49-F238E27FC236}">
                    <a16:creationId xmlns:a16="http://schemas.microsoft.com/office/drawing/2014/main" id="{D4A14849-B546-02ED-688C-AE4922B94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5" y="8457"/>
                <a:ext cx="100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8" name="Line 55">
                <a:extLst>
                  <a:ext uri="{FF2B5EF4-FFF2-40B4-BE49-F238E27FC236}">
                    <a16:creationId xmlns:a16="http://schemas.microsoft.com/office/drawing/2014/main" id="{32973C89-FFFD-ABB6-A50C-2A1FFED37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4" y="9318"/>
                <a:ext cx="100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69" name="Line 56">
                <a:extLst>
                  <a:ext uri="{FF2B5EF4-FFF2-40B4-BE49-F238E27FC236}">
                    <a16:creationId xmlns:a16="http://schemas.microsoft.com/office/drawing/2014/main" id="{1EC05BD1-4764-0329-9D89-80D293DB60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046" y="8472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0" name="Line 57">
                <a:extLst>
                  <a:ext uri="{FF2B5EF4-FFF2-40B4-BE49-F238E27FC236}">
                    <a16:creationId xmlns:a16="http://schemas.microsoft.com/office/drawing/2014/main" id="{B8C5853E-90AA-C677-A65B-C99AF78BF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9" y="8454"/>
                <a:ext cx="295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1" name="Line 58">
                <a:extLst>
                  <a:ext uri="{FF2B5EF4-FFF2-40B4-BE49-F238E27FC236}">
                    <a16:creationId xmlns:a16="http://schemas.microsoft.com/office/drawing/2014/main" id="{1A8D2615-6A74-F7DB-96FD-3A4F1205D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29" y="8448"/>
                <a:ext cx="295" cy="5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2" name="Line 59">
                <a:extLst>
                  <a:ext uri="{FF2B5EF4-FFF2-40B4-BE49-F238E27FC236}">
                    <a16:creationId xmlns:a16="http://schemas.microsoft.com/office/drawing/2014/main" id="{5DECA1D4-98B1-ECB7-A17C-DE644F300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74" y="9315"/>
                <a:ext cx="295" cy="5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3" name="Line 60">
                <a:extLst>
                  <a:ext uri="{FF2B5EF4-FFF2-40B4-BE49-F238E27FC236}">
                    <a16:creationId xmlns:a16="http://schemas.microsoft.com/office/drawing/2014/main" id="{0E7FCA06-FD4A-3EB4-0235-8505E537E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89" y="9303"/>
                <a:ext cx="295" cy="5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4" name="Line 61">
                <a:extLst>
                  <a:ext uri="{FF2B5EF4-FFF2-40B4-BE49-F238E27FC236}">
                    <a16:creationId xmlns:a16="http://schemas.microsoft.com/office/drawing/2014/main" id="{3E3015A0-09C4-1556-C486-7115DEA8B4B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034" y="8441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12" name="Group 62">
              <a:extLst>
                <a:ext uri="{FF2B5EF4-FFF2-40B4-BE49-F238E27FC236}">
                  <a16:creationId xmlns:a16="http://schemas.microsoft.com/office/drawing/2014/main" id="{A423BFF0-FC0C-2167-15E4-1AF64368F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" y="12048"/>
              <a:ext cx="3960" cy="2739"/>
              <a:chOff x="1259" y="12048"/>
              <a:chExt cx="3960" cy="2739"/>
            </a:xfrm>
          </p:grpSpPr>
          <p:grpSp>
            <p:nvGrpSpPr>
              <p:cNvPr id="47232" name="Group 63">
                <a:extLst>
                  <a:ext uri="{FF2B5EF4-FFF2-40B4-BE49-F238E27FC236}">
                    <a16:creationId xmlns:a16="http://schemas.microsoft.com/office/drawing/2014/main" id="{1F0C8556-EE31-DC1F-5B7A-FBA253365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048"/>
                <a:ext cx="3960" cy="2739"/>
                <a:chOff x="1259" y="7641"/>
                <a:chExt cx="4380" cy="2739"/>
              </a:xfrm>
            </p:grpSpPr>
            <p:sp>
              <p:nvSpPr>
                <p:cNvPr id="47234" name="Line 64">
                  <a:extLst>
                    <a:ext uri="{FF2B5EF4-FFF2-40B4-BE49-F238E27FC236}">
                      <a16:creationId xmlns:a16="http://schemas.microsoft.com/office/drawing/2014/main" id="{2A8BCF00-F925-350C-A23F-DC180F2C0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99" y="9005"/>
                  <a:ext cx="1620" cy="10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35" name="Line 65">
                  <a:extLst>
                    <a:ext uri="{FF2B5EF4-FFF2-40B4-BE49-F238E27FC236}">
                      <a16:creationId xmlns:a16="http://schemas.microsoft.com/office/drawing/2014/main" id="{65627255-B409-5F2C-0652-2245C5A6B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20" y="9005"/>
                  <a:ext cx="198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236" name="Group 66">
                  <a:extLst>
                    <a:ext uri="{FF2B5EF4-FFF2-40B4-BE49-F238E27FC236}">
                      <a16:creationId xmlns:a16="http://schemas.microsoft.com/office/drawing/2014/main" id="{679C84E6-F5FE-2320-6443-A42C2D1768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9" y="8430"/>
                  <a:ext cx="2424" cy="1432"/>
                  <a:chOff x="2819" y="8430"/>
                  <a:chExt cx="2424" cy="1432"/>
                </a:xfrm>
              </p:grpSpPr>
              <p:sp>
                <p:nvSpPr>
                  <p:cNvPr id="47250" name="Line 67">
                    <a:extLst>
                      <a:ext uri="{FF2B5EF4-FFF2-40B4-BE49-F238E27FC236}">
                        <a16:creationId xmlns:a16="http://schemas.microsoft.com/office/drawing/2014/main" id="{215C8D76-1259-6805-B903-E09D071224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19" y="8442"/>
                    <a:ext cx="1134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1" name="Line 68">
                    <a:extLst>
                      <a:ext uri="{FF2B5EF4-FFF2-40B4-BE49-F238E27FC236}">
                        <a16:creationId xmlns:a16="http://schemas.microsoft.com/office/drawing/2014/main" id="{977CB3C5-71C9-BBC1-7BD8-2E5F3547135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944" y="8430"/>
                    <a:ext cx="1276" cy="8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2" name="Line 69">
                    <a:extLst>
                      <a:ext uri="{FF2B5EF4-FFF2-40B4-BE49-F238E27FC236}">
                        <a16:creationId xmlns:a16="http://schemas.microsoft.com/office/drawing/2014/main" id="{DFAA2EE3-1A48-6E49-C881-B72262498BD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819" y="8442"/>
                    <a:ext cx="1276" cy="8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3" name="Line 70">
                    <a:extLst>
                      <a:ext uri="{FF2B5EF4-FFF2-40B4-BE49-F238E27FC236}">
                        <a16:creationId xmlns:a16="http://schemas.microsoft.com/office/drawing/2014/main" id="{FBA40C31-2701-3A6E-6637-84E23BFACF1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109" y="9318"/>
                    <a:ext cx="1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4" name="Line 71">
                    <a:extLst>
                      <a:ext uri="{FF2B5EF4-FFF2-40B4-BE49-F238E27FC236}">
                        <a16:creationId xmlns:a16="http://schemas.microsoft.com/office/drawing/2014/main" id="{48C5B630-CB11-7DFC-EE28-7EFD8939A71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19" y="9318"/>
                    <a:ext cx="1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5" name="Line 72">
                    <a:extLst>
                      <a:ext uri="{FF2B5EF4-FFF2-40B4-BE49-F238E27FC236}">
                        <a16:creationId xmlns:a16="http://schemas.microsoft.com/office/drawing/2014/main" id="{8981E78F-F36D-B2A6-85CE-6F8BCA6A6BD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834" y="8457"/>
                    <a:ext cx="1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6" name="Line 73">
                    <a:extLst>
                      <a:ext uri="{FF2B5EF4-FFF2-40B4-BE49-F238E27FC236}">
                        <a16:creationId xmlns:a16="http://schemas.microsoft.com/office/drawing/2014/main" id="{939685A2-0C5D-9618-25B5-42751C23D3F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819" y="8988"/>
                    <a:ext cx="1276" cy="86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7" name="Line 74">
                    <a:extLst>
                      <a:ext uri="{FF2B5EF4-FFF2-40B4-BE49-F238E27FC236}">
                        <a16:creationId xmlns:a16="http://schemas.microsoft.com/office/drawing/2014/main" id="{C54617CC-6B50-669C-69A5-5880001561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09" y="9303"/>
                    <a:ext cx="1134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8" name="Line 75">
                    <a:extLst>
                      <a:ext uri="{FF2B5EF4-FFF2-40B4-BE49-F238E27FC236}">
                        <a16:creationId xmlns:a16="http://schemas.microsoft.com/office/drawing/2014/main" id="{928372DD-5146-3863-75F0-091A1BF3A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94" y="9861"/>
                    <a:ext cx="1134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37" name="Line 76">
                  <a:extLst>
                    <a:ext uri="{FF2B5EF4-FFF2-40B4-BE49-F238E27FC236}">
                      <a16:creationId xmlns:a16="http://schemas.microsoft.com/office/drawing/2014/main" id="{0B1B08C9-773B-2ED1-2AF6-2A9A66693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9" y="8034"/>
                  <a:ext cx="0" cy="9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38" name="Line 77">
                  <a:extLst>
                    <a:ext uri="{FF2B5EF4-FFF2-40B4-BE49-F238E27FC236}">
                      <a16:creationId xmlns:a16="http://schemas.microsoft.com/office/drawing/2014/main" id="{15C39AF3-0C65-E507-E89D-ACBC093126D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4800000">
                  <a:off x="1819" y="8593"/>
                  <a:ext cx="805" cy="62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39" name="Line 78">
                  <a:extLst>
                    <a:ext uri="{FF2B5EF4-FFF2-40B4-BE49-F238E27FC236}">
                      <a16:creationId xmlns:a16="http://schemas.microsoft.com/office/drawing/2014/main" id="{6AFE4EB6-A472-0DAF-2E7F-3957F9704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9" y="9912"/>
                  <a:ext cx="11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0" name="Line 79">
                  <a:extLst>
                    <a:ext uri="{FF2B5EF4-FFF2-40B4-BE49-F238E27FC236}">
                      <a16:creationId xmlns:a16="http://schemas.microsoft.com/office/drawing/2014/main" id="{707D269D-C8FE-2D69-047A-43672CBA92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9" y="9369"/>
                  <a:ext cx="11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1" name="Line 80">
                  <a:extLst>
                    <a:ext uri="{FF2B5EF4-FFF2-40B4-BE49-F238E27FC236}">
                      <a16:creationId xmlns:a16="http://schemas.microsoft.com/office/drawing/2014/main" id="{96C71E65-2B5C-2C04-FEFD-6F6A7B82F9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78" y="9369"/>
                  <a:ext cx="1" cy="5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2" name="Line 81">
                  <a:extLst>
                    <a:ext uri="{FF2B5EF4-FFF2-40B4-BE49-F238E27FC236}">
                      <a16:creationId xmlns:a16="http://schemas.microsoft.com/office/drawing/2014/main" id="{49EAAA52-B16B-FEF9-D391-8D3A6DB05F7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18" y="9374"/>
                  <a:ext cx="1" cy="5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3" name="Arc 82">
                  <a:extLst>
                    <a:ext uri="{FF2B5EF4-FFF2-40B4-BE49-F238E27FC236}">
                      <a16:creationId xmlns:a16="http://schemas.microsoft.com/office/drawing/2014/main" id="{AC6CA8ED-AC9E-E1B4-83EE-3D1249068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400000">
                  <a:off x="3260" y="9822"/>
                  <a:ext cx="360" cy="3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4" name="Line 83">
                  <a:extLst>
                    <a:ext uri="{FF2B5EF4-FFF2-40B4-BE49-F238E27FC236}">
                      <a16:creationId xmlns:a16="http://schemas.microsoft.com/office/drawing/2014/main" id="{EF77DC29-DDAF-B654-8A35-2851DAB10CF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4800000">
                  <a:off x="1842" y="9128"/>
                  <a:ext cx="805" cy="6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5" name="Line 84">
                  <a:extLst>
                    <a:ext uri="{FF2B5EF4-FFF2-40B4-BE49-F238E27FC236}">
                      <a16:creationId xmlns:a16="http://schemas.microsoft.com/office/drawing/2014/main" id="{5700F045-3902-5D7B-D576-C57F970A75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4800000">
                  <a:off x="2945" y="8600"/>
                  <a:ext cx="805" cy="62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6" name="Line 85">
                  <a:extLst>
                    <a:ext uri="{FF2B5EF4-FFF2-40B4-BE49-F238E27FC236}">
                      <a16:creationId xmlns:a16="http://schemas.microsoft.com/office/drawing/2014/main" id="{175AC7B7-0A8D-3766-8047-D7B12689E65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4800000">
                  <a:off x="2952" y="9143"/>
                  <a:ext cx="805" cy="62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47" name="Text Box 86">
                  <a:extLst>
                    <a:ext uri="{FF2B5EF4-FFF2-40B4-BE49-F238E27FC236}">
                      <a16:creationId xmlns:a16="http://schemas.microsoft.com/office/drawing/2014/main" id="{475815BF-39D1-7438-B156-3D988DE62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4" y="7641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z</a:t>
                  </a: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248" name="Text Box 87">
                  <a:extLst>
                    <a:ext uri="{FF2B5EF4-FFF2-40B4-BE49-F238E27FC236}">
                      <a16:creationId xmlns:a16="http://schemas.microsoft.com/office/drawing/2014/main" id="{4FB9C324-FFC5-7203-BCA0-F862F282F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99" y="9912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249" name="Text Box 88">
                  <a:extLst>
                    <a:ext uri="{FF2B5EF4-FFF2-40B4-BE49-F238E27FC236}">
                      <a16:creationId xmlns:a16="http://schemas.microsoft.com/office/drawing/2014/main" id="{61192CD7-80BE-0B55-BF46-8815182611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9" y="8754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</p:grpSp>
          <p:sp>
            <p:nvSpPr>
              <p:cNvPr id="47233" name="Line 89">
                <a:extLst>
                  <a:ext uri="{FF2B5EF4-FFF2-40B4-BE49-F238E27FC236}">
                    <a16:creationId xmlns:a16="http://schemas.microsoft.com/office/drawing/2014/main" id="{4C1C54F4-59DA-F684-FC51-B0BE886BEF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374" y="12869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13" name="Group 90">
              <a:extLst>
                <a:ext uri="{FF2B5EF4-FFF2-40B4-BE49-F238E27FC236}">
                  <a16:creationId xmlns:a16="http://schemas.microsoft.com/office/drawing/2014/main" id="{335DF9F7-3F00-97AB-32DA-8D027DF7B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" y="15231"/>
              <a:ext cx="3960" cy="2739"/>
              <a:chOff x="1259" y="10479"/>
              <a:chExt cx="3960" cy="2739"/>
            </a:xfrm>
          </p:grpSpPr>
          <p:sp>
            <p:nvSpPr>
              <p:cNvPr id="47205" name="Line 91">
                <a:extLst>
                  <a:ext uri="{FF2B5EF4-FFF2-40B4-BE49-F238E27FC236}">
                    <a16:creationId xmlns:a16="http://schemas.microsoft.com/office/drawing/2014/main" id="{39D08DC6-6D2C-9857-4A44-52C924D8011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818" y="11627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06" name="Line 92">
                <a:extLst>
                  <a:ext uri="{FF2B5EF4-FFF2-40B4-BE49-F238E27FC236}">
                    <a16:creationId xmlns:a16="http://schemas.microsoft.com/office/drawing/2014/main" id="{D0DF46E3-BD73-3F01-899F-33FD840F9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1843"/>
                <a:ext cx="1464" cy="10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07" name="Line 93">
                <a:extLst>
                  <a:ext uri="{FF2B5EF4-FFF2-40B4-BE49-F238E27FC236}">
                    <a16:creationId xmlns:a16="http://schemas.microsoft.com/office/drawing/2014/main" id="{FC972947-01EE-37CC-8ABC-ECD8BA31B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" y="11843"/>
                <a:ext cx="17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208" name="Group 94">
                <a:extLst>
                  <a:ext uri="{FF2B5EF4-FFF2-40B4-BE49-F238E27FC236}">
                    <a16:creationId xmlns:a16="http://schemas.microsoft.com/office/drawing/2014/main" id="{1C79F72D-052C-79CA-B176-F667D2701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4" y="11268"/>
                <a:ext cx="2191" cy="1432"/>
                <a:chOff x="2819" y="8430"/>
                <a:chExt cx="2424" cy="1432"/>
              </a:xfrm>
            </p:grpSpPr>
            <p:sp>
              <p:nvSpPr>
                <p:cNvPr id="47223" name="Line 95">
                  <a:extLst>
                    <a:ext uri="{FF2B5EF4-FFF2-40B4-BE49-F238E27FC236}">
                      <a16:creationId xmlns:a16="http://schemas.microsoft.com/office/drawing/2014/main" id="{8C98BA35-6495-CE62-01CA-5F60DCDEA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" y="8442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4" name="Line 96">
                  <a:extLst>
                    <a:ext uri="{FF2B5EF4-FFF2-40B4-BE49-F238E27FC236}">
                      <a16:creationId xmlns:a16="http://schemas.microsoft.com/office/drawing/2014/main" id="{6BC40FA5-70E6-7B1C-0AA0-F4BB21A5259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944" y="8430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5" name="Line 97">
                  <a:extLst>
                    <a:ext uri="{FF2B5EF4-FFF2-40B4-BE49-F238E27FC236}">
                      <a16:creationId xmlns:a16="http://schemas.microsoft.com/office/drawing/2014/main" id="{20197A96-C078-17BC-569D-B0401562FD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442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6" name="Line 98">
                  <a:extLst>
                    <a:ext uri="{FF2B5EF4-FFF2-40B4-BE49-F238E27FC236}">
                      <a16:creationId xmlns:a16="http://schemas.microsoft.com/office/drawing/2014/main" id="{4D79351A-DE7D-46D2-B17E-A527214A1BD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0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7" name="Line 99">
                  <a:extLst>
                    <a:ext uri="{FF2B5EF4-FFF2-40B4-BE49-F238E27FC236}">
                      <a16:creationId xmlns:a16="http://schemas.microsoft.com/office/drawing/2014/main" id="{4B52345C-B436-C73C-36C4-4C0DE387B3C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1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8" name="Line 100">
                  <a:extLst>
                    <a:ext uri="{FF2B5EF4-FFF2-40B4-BE49-F238E27FC236}">
                      <a16:creationId xmlns:a16="http://schemas.microsoft.com/office/drawing/2014/main" id="{B82B279B-3517-089F-5DE7-EAE07B9181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34" y="8457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9" name="Line 101">
                  <a:extLst>
                    <a:ext uri="{FF2B5EF4-FFF2-40B4-BE49-F238E27FC236}">
                      <a16:creationId xmlns:a16="http://schemas.microsoft.com/office/drawing/2014/main" id="{92506C54-6C1C-51F4-2E0E-52BC0EE3DC6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988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30" name="Line 102">
                  <a:extLst>
                    <a:ext uri="{FF2B5EF4-FFF2-40B4-BE49-F238E27FC236}">
                      <a16:creationId xmlns:a16="http://schemas.microsoft.com/office/drawing/2014/main" id="{A6337A07-A3D9-814E-7171-DDB7ED06B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9" y="9303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31" name="Line 103">
                  <a:extLst>
                    <a:ext uri="{FF2B5EF4-FFF2-40B4-BE49-F238E27FC236}">
                      <a16:creationId xmlns:a16="http://schemas.microsoft.com/office/drawing/2014/main" id="{C34A888A-905D-443B-55DF-9B48BD435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9861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209" name="Line 104">
                <a:extLst>
                  <a:ext uri="{FF2B5EF4-FFF2-40B4-BE49-F238E27FC236}">
                    <a16:creationId xmlns:a16="http://schemas.microsoft.com/office/drawing/2014/main" id="{9A7D7A73-F27C-56F2-A639-B24AECEEC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10872"/>
                <a:ext cx="0" cy="9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10" name="Arc 105">
                <a:extLst>
                  <a:ext uri="{FF2B5EF4-FFF2-40B4-BE49-F238E27FC236}">
                    <a16:creationId xmlns:a16="http://schemas.microsoft.com/office/drawing/2014/main" id="{AB82B581-EDF0-DC93-02A9-075BD1DD5F1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448" y="12126"/>
                <a:ext cx="326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11" name="Text Box 106">
                <a:extLst>
                  <a:ext uri="{FF2B5EF4-FFF2-40B4-BE49-F238E27FC236}">
                    <a16:creationId xmlns:a16="http://schemas.microsoft.com/office/drawing/2014/main" id="{6513A38C-6690-E838-3622-2F8968770E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4" y="10479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12" name="Text Box 107">
                <a:extLst>
                  <a:ext uri="{FF2B5EF4-FFF2-40B4-BE49-F238E27FC236}">
                    <a16:creationId xmlns:a16="http://schemas.microsoft.com/office/drawing/2014/main" id="{EEF83855-1A11-C209-A5CC-6B9EE7C87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1" y="12750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13" name="Text Box 108">
                <a:extLst>
                  <a:ext uri="{FF2B5EF4-FFF2-40B4-BE49-F238E27FC236}">
                    <a16:creationId xmlns:a16="http://schemas.microsoft.com/office/drawing/2014/main" id="{982E9E5C-EF36-81ED-8D8D-9A7ECB1F6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" y="11592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14" name="Line 109">
                <a:extLst>
                  <a:ext uri="{FF2B5EF4-FFF2-40B4-BE49-F238E27FC236}">
                    <a16:creationId xmlns:a16="http://schemas.microsoft.com/office/drawing/2014/main" id="{7A306A90-3DBC-9E48-4845-090A6781FE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06" y="11627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15" name="Line 110">
                <a:extLst>
                  <a:ext uri="{FF2B5EF4-FFF2-40B4-BE49-F238E27FC236}">
                    <a16:creationId xmlns:a16="http://schemas.microsoft.com/office/drawing/2014/main" id="{8B297B6F-A947-6B60-8AF0-8C16C59BE15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74" y="11280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16" name="Line 111">
                <a:extLst>
                  <a:ext uri="{FF2B5EF4-FFF2-40B4-BE49-F238E27FC236}">
                    <a16:creationId xmlns:a16="http://schemas.microsoft.com/office/drawing/2014/main" id="{D51ED224-2DF1-13BF-5284-E8DC20A22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04" y="11271"/>
                <a:ext cx="567" cy="3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17" name="Line 112">
                <a:extLst>
                  <a:ext uri="{FF2B5EF4-FFF2-40B4-BE49-F238E27FC236}">
                    <a16:creationId xmlns:a16="http://schemas.microsoft.com/office/drawing/2014/main" id="{1624AA7E-BB92-9A9F-497D-11392CA55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7" y="12129"/>
                <a:ext cx="567" cy="3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18" name="Line 113">
                <a:extLst>
                  <a:ext uri="{FF2B5EF4-FFF2-40B4-BE49-F238E27FC236}">
                    <a16:creationId xmlns:a16="http://schemas.microsoft.com/office/drawing/2014/main" id="{3F7272EC-9EEF-313B-183C-85570667F7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958" y="12488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19" name="Line 114">
                <a:extLst>
                  <a:ext uri="{FF2B5EF4-FFF2-40B4-BE49-F238E27FC236}">
                    <a16:creationId xmlns:a16="http://schemas.microsoft.com/office/drawing/2014/main" id="{CAD50FD6-933E-13A0-0D7B-6FC49D55803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513" y="12155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0" name="Line 115">
                <a:extLst>
                  <a:ext uri="{FF2B5EF4-FFF2-40B4-BE49-F238E27FC236}">
                    <a16:creationId xmlns:a16="http://schemas.microsoft.com/office/drawing/2014/main" id="{E3427A14-B18B-E003-D842-8F1BA371D4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19" y="12179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1" name="Line 116">
                <a:extLst>
                  <a:ext uri="{FF2B5EF4-FFF2-40B4-BE49-F238E27FC236}">
                    <a16:creationId xmlns:a16="http://schemas.microsoft.com/office/drawing/2014/main" id="{051C874B-4A5E-7A51-4769-CE803C059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2" y="12678"/>
                <a:ext cx="567" cy="3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2" name="Line 117">
                <a:extLst>
                  <a:ext uri="{FF2B5EF4-FFF2-40B4-BE49-F238E27FC236}">
                    <a16:creationId xmlns:a16="http://schemas.microsoft.com/office/drawing/2014/main" id="{5B0FF758-2A25-73FA-E5E9-071FA92D5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9" y="11829"/>
                <a:ext cx="567" cy="3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14" name="Group 118">
              <a:extLst>
                <a:ext uri="{FF2B5EF4-FFF2-40B4-BE49-F238E27FC236}">
                  <a16:creationId xmlns:a16="http://schemas.microsoft.com/office/drawing/2014/main" id="{C529CB6F-E95E-AFBA-581E-FDA20EE9D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9" y="15237"/>
              <a:ext cx="3960" cy="2739"/>
              <a:chOff x="5189" y="10485"/>
              <a:chExt cx="3960" cy="2739"/>
            </a:xfrm>
          </p:grpSpPr>
          <p:sp>
            <p:nvSpPr>
              <p:cNvPr id="47178" name="Line 119">
                <a:extLst>
                  <a:ext uri="{FF2B5EF4-FFF2-40B4-BE49-F238E27FC236}">
                    <a16:creationId xmlns:a16="http://schemas.microsoft.com/office/drawing/2014/main" id="{5023B118-9799-008E-7287-BC0433FCD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0" y="11457"/>
                <a:ext cx="104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9" name="Line 120">
                <a:extLst>
                  <a:ext uri="{FF2B5EF4-FFF2-40B4-BE49-F238E27FC236}">
                    <a16:creationId xmlns:a16="http://schemas.microsoft.com/office/drawing/2014/main" id="{02908C9A-6EEF-5602-A880-3084DD3C0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5" y="11849"/>
                <a:ext cx="1464" cy="10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0" name="Line 121">
                <a:extLst>
                  <a:ext uri="{FF2B5EF4-FFF2-40B4-BE49-F238E27FC236}">
                    <a16:creationId xmlns:a16="http://schemas.microsoft.com/office/drawing/2014/main" id="{C14B5316-B2C6-53EA-F89D-F211BD5EE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5" y="11849"/>
                <a:ext cx="17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181" name="Group 122">
                <a:extLst>
                  <a:ext uri="{FF2B5EF4-FFF2-40B4-BE49-F238E27FC236}">
                    <a16:creationId xmlns:a16="http://schemas.microsoft.com/office/drawing/2014/main" id="{6E379DE8-F3D6-35B6-72F4-3857F3705F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74" y="11274"/>
                <a:ext cx="2191" cy="1432"/>
                <a:chOff x="2819" y="8430"/>
                <a:chExt cx="2424" cy="1432"/>
              </a:xfrm>
            </p:grpSpPr>
            <p:sp>
              <p:nvSpPr>
                <p:cNvPr id="47196" name="Line 123">
                  <a:extLst>
                    <a:ext uri="{FF2B5EF4-FFF2-40B4-BE49-F238E27FC236}">
                      <a16:creationId xmlns:a16="http://schemas.microsoft.com/office/drawing/2014/main" id="{BD012206-5836-BEA4-FC7F-61A76F06B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" y="8442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97" name="Line 124">
                  <a:extLst>
                    <a:ext uri="{FF2B5EF4-FFF2-40B4-BE49-F238E27FC236}">
                      <a16:creationId xmlns:a16="http://schemas.microsoft.com/office/drawing/2014/main" id="{E6BD6E1B-F003-44BB-182E-A0445C12AAC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944" y="8430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98" name="Line 125">
                  <a:extLst>
                    <a:ext uri="{FF2B5EF4-FFF2-40B4-BE49-F238E27FC236}">
                      <a16:creationId xmlns:a16="http://schemas.microsoft.com/office/drawing/2014/main" id="{FA74ECE6-CD7B-D214-3CDC-13616CA91B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442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99" name="Line 126">
                  <a:extLst>
                    <a:ext uri="{FF2B5EF4-FFF2-40B4-BE49-F238E27FC236}">
                      <a16:creationId xmlns:a16="http://schemas.microsoft.com/office/drawing/2014/main" id="{9480E623-18E7-3937-BEDC-EC7211BFA65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0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0" name="Line 127">
                  <a:extLst>
                    <a:ext uri="{FF2B5EF4-FFF2-40B4-BE49-F238E27FC236}">
                      <a16:creationId xmlns:a16="http://schemas.microsoft.com/office/drawing/2014/main" id="{78521F5D-ADF6-CD2E-629B-C9B4B5FB2ED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1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1" name="Line 128">
                  <a:extLst>
                    <a:ext uri="{FF2B5EF4-FFF2-40B4-BE49-F238E27FC236}">
                      <a16:creationId xmlns:a16="http://schemas.microsoft.com/office/drawing/2014/main" id="{3E19AC89-F433-DAA6-AC29-C2E38A42542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34" y="8457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2" name="Line 129">
                  <a:extLst>
                    <a:ext uri="{FF2B5EF4-FFF2-40B4-BE49-F238E27FC236}">
                      <a16:creationId xmlns:a16="http://schemas.microsoft.com/office/drawing/2014/main" id="{A7A909CE-899E-67A9-81CC-9E38FCD0F23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988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3" name="Line 130">
                  <a:extLst>
                    <a:ext uri="{FF2B5EF4-FFF2-40B4-BE49-F238E27FC236}">
                      <a16:creationId xmlns:a16="http://schemas.microsoft.com/office/drawing/2014/main" id="{92731D76-8CBD-A18C-B28C-12E200CF81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9" y="9303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4" name="Line 131">
                  <a:extLst>
                    <a:ext uri="{FF2B5EF4-FFF2-40B4-BE49-F238E27FC236}">
                      <a16:creationId xmlns:a16="http://schemas.microsoft.com/office/drawing/2014/main" id="{D9654C83-DC6C-11D4-DD33-B99F2E285D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9861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82" name="Line 132">
                <a:extLst>
                  <a:ext uri="{FF2B5EF4-FFF2-40B4-BE49-F238E27FC236}">
                    <a16:creationId xmlns:a16="http://schemas.microsoft.com/office/drawing/2014/main" id="{D6773FAD-68A1-D4FB-E85E-79C98182D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5" y="10878"/>
                <a:ext cx="0" cy="9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3" name="Arc 133">
                <a:extLst>
                  <a:ext uri="{FF2B5EF4-FFF2-40B4-BE49-F238E27FC236}">
                    <a16:creationId xmlns:a16="http://schemas.microsoft.com/office/drawing/2014/main" id="{C35FEE66-005D-955D-7A47-8093C3907152}"/>
                  </a:ext>
                </a:extLst>
              </p:cNvPr>
              <p:cNvSpPr>
                <a:spLocks/>
              </p:cNvSpPr>
              <p:nvPr/>
            </p:nvSpPr>
            <p:spPr bwMode="auto">
              <a:xfrm rot="-409966">
                <a:off x="7623" y="11286"/>
                <a:ext cx="326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4" name="Text Box 134">
                <a:extLst>
                  <a:ext uri="{FF2B5EF4-FFF2-40B4-BE49-F238E27FC236}">
                    <a16:creationId xmlns:a16="http://schemas.microsoft.com/office/drawing/2014/main" id="{533BAC41-2D0B-CEF2-66E4-6CCF44817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" y="10485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85" name="Text Box 135">
                <a:extLst>
                  <a:ext uri="{FF2B5EF4-FFF2-40B4-BE49-F238E27FC236}">
                    <a16:creationId xmlns:a16="http://schemas.microsoft.com/office/drawing/2014/main" id="{3E92DB57-49D2-4490-5BA6-1321D455F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61" y="12756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86" name="Text Box 136">
                <a:extLst>
                  <a:ext uri="{FF2B5EF4-FFF2-40B4-BE49-F238E27FC236}">
                    <a16:creationId xmlns:a16="http://schemas.microsoft.com/office/drawing/2014/main" id="{B67B2482-F1CA-5ACC-40ED-5E26EF5E5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9" y="11598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87" name="Line 137">
                <a:extLst>
                  <a:ext uri="{FF2B5EF4-FFF2-40B4-BE49-F238E27FC236}">
                    <a16:creationId xmlns:a16="http://schemas.microsoft.com/office/drawing/2014/main" id="{1D3823F3-E1D3-B9BF-8822-A7A6C7A553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511" y="11468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8" name="Line 138">
                <a:extLst>
                  <a:ext uri="{FF2B5EF4-FFF2-40B4-BE49-F238E27FC236}">
                    <a16:creationId xmlns:a16="http://schemas.microsoft.com/office/drawing/2014/main" id="{B44525B7-88F3-0B07-BECB-73EE97B0C2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529" y="11451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9" name="Line 139">
                <a:extLst>
                  <a:ext uri="{FF2B5EF4-FFF2-40B4-BE49-F238E27FC236}">
                    <a16:creationId xmlns:a16="http://schemas.microsoft.com/office/drawing/2014/main" id="{E3DDACDB-C6CD-FA74-BAB3-EAA594B6548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284" y="11838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0" name="Line 140">
                <a:extLst>
                  <a:ext uri="{FF2B5EF4-FFF2-40B4-BE49-F238E27FC236}">
                    <a16:creationId xmlns:a16="http://schemas.microsoft.com/office/drawing/2014/main" id="{18B6363B-9ECD-4354-69EA-D398BB7EAA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6284" y="11457"/>
                <a:ext cx="221" cy="3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1" name="Line 141">
                <a:extLst>
                  <a:ext uri="{FF2B5EF4-FFF2-40B4-BE49-F238E27FC236}">
                    <a16:creationId xmlns:a16="http://schemas.microsoft.com/office/drawing/2014/main" id="{4BE51AB3-8410-41F5-38D0-DCA5B641B8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7308" y="11457"/>
                <a:ext cx="221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2" name="Line 142">
                <a:extLst>
                  <a:ext uri="{FF2B5EF4-FFF2-40B4-BE49-F238E27FC236}">
                    <a16:creationId xmlns:a16="http://schemas.microsoft.com/office/drawing/2014/main" id="{B57378C3-3CE9-F9B6-082E-E6925ABC6E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7439" y="12327"/>
                <a:ext cx="221" cy="3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3" name="Line 143">
                <a:extLst>
                  <a:ext uri="{FF2B5EF4-FFF2-40B4-BE49-F238E27FC236}">
                    <a16:creationId xmlns:a16="http://schemas.microsoft.com/office/drawing/2014/main" id="{719A8E62-C8C0-8791-6677-3625BA119E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8433" y="12307"/>
                <a:ext cx="221" cy="3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4" name="Line 144">
                <a:extLst>
                  <a:ext uri="{FF2B5EF4-FFF2-40B4-BE49-F238E27FC236}">
                    <a16:creationId xmlns:a16="http://schemas.microsoft.com/office/drawing/2014/main" id="{C4FBEFA6-EE78-5A64-8C1F-BCE2CC220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" y="12311"/>
                <a:ext cx="104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5" name="Line 145">
                <a:extLst>
                  <a:ext uri="{FF2B5EF4-FFF2-40B4-BE49-F238E27FC236}">
                    <a16:creationId xmlns:a16="http://schemas.microsoft.com/office/drawing/2014/main" id="{EF9BFFE7-BA48-596C-5557-4F58393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0" y="12704"/>
                <a:ext cx="100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15" name="Group 146">
              <a:extLst>
                <a:ext uri="{FF2B5EF4-FFF2-40B4-BE49-F238E27FC236}">
                  <a16:creationId xmlns:a16="http://schemas.microsoft.com/office/drawing/2014/main" id="{38A064DB-3F6D-6010-998A-4FD1B96D3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" y="18513"/>
              <a:ext cx="3960" cy="2739"/>
              <a:chOff x="1259" y="13443"/>
              <a:chExt cx="3960" cy="2739"/>
            </a:xfrm>
          </p:grpSpPr>
          <p:sp>
            <p:nvSpPr>
              <p:cNvPr id="47151" name="Line 147">
                <a:extLst>
                  <a:ext uri="{FF2B5EF4-FFF2-40B4-BE49-F238E27FC236}">
                    <a16:creationId xmlns:a16="http://schemas.microsoft.com/office/drawing/2014/main" id="{D05FD44A-3812-1205-2E65-6E0442E59E6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54" y="13932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2" name="Line 148">
                <a:extLst>
                  <a:ext uri="{FF2B5EF4-FFF2-40B4-BE49-F238E27FC236}">
                    <a16:creationId xmlns:a16="http://schemas.microsoft.com/office/drawing/2014/main" id="{69BC8BD5-AA8C-B632-8715-6CD2EEB8D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4807"/>
                <a:ext cx="1464" cy="10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3" name="Line 149">
                <a:extLst>
                  <a:ext uri="{FF2B5EF4-FFF2-40B4-BE49-F238E27FC236}">
                    <a16:creationId xmlns:a16="http://schemas.microsoft.com/office/drawing/2014/main" id="{A6EFAB3B-3E57-1AE5-5769-832581C1C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" y="14807"/>
                <a:ext cx="17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154" name="Group 150">
                <a:extLst>
                  <a:ext uri="{FF2B5EF4-FFF2-40B4-BE49-F238E27FC236}">
                    <a16:creationId xmlns:a16="http://schemas.microsoft.com/office/drawing/2014/main" id="{C7E37325-A37C-45CD-2633-26AA36807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4" y="14232"/>
                <a:ext cx="2191" cy="1432"/>
                <a:chOff x="2819" y="8430"/>
                <a:chExt cx="2424" cy="1432"/>
              </a:xfrm>
            </p:grpSpPr>
            <p:sp>
              <p:nvSpPr>
                <p:cNvPr id="47169" name="Line 151">
                  <a:extLst>
                    <a:ext uri="{FF2B5EF4-FFF2-40B4-BE49-F238E27FC236}">
                      <a16:creationId xmlns:a16="http://schemas.microsoft.com/office/drawing/2014/main" id="{7CE968AB-F1B2-3525-E762-75C4DE43A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" y="8442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0" name="Line 152">
                  <a:extLst>
                    <a:ext uri="{FF2B5EF4-FFF2-40B4-BE49-F238E27FC236}">
                      <a16:creationId xmlns:a16="http://schemas.microsoft.com/office/drawing/2014/main" id="{819C35F1-82BC-ED4A-4B41-CF31EA5F09B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944" y="8430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1" name="Line 153">
                  <a:extLst>
                    <a:ext uri="{FF2B5EF4-FFF2-40B4-BE49-F238E27FC236}">
                      <a16:creationId xmlns:a16="http://schemas.microsoft.com/office/drawing/2014/main" id="{3D93FDC8-B5AF-0BE7-B804-8DB24A247F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442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2" name="Line 154">
                  <a:extLst>
                    <a:ext uri="{FF2B5EF4-FFF2-40B4-BE49-F238E27FC236}">
                      <a16:creationId xmlns:a16="http://schemas.microsoft.com/office/drawing/2014/main" id="{FF83CFC7-EEFF-D127-C5A9-FC5A448633B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0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3" name="Line 155">
                  <a:extLst>
                    <a:ext uri="{FF2B5EF4-FFF2-40B4-BE49-F238E27FC236}">
                      <a16:creationId xmlns:a16="http://schemas.microsoft.com/office/drawing/2014/main" id="{1C6B1FF4-826D-53F0-5BE9-F7C54C9541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1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4" name="Line 156">
                  <a:extLst>
                    <a:ext uri="{FF2B5EF4-FFF2-40B4-BE49-F238E27FC236}">
                      <a16:creationId xmlns:a16="http://schemas.microsoft.com/office/drawing/2014/main" id="{829B1858-89DB-69C4-7632-66468A0891C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34" y="8457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5" name="Line 157">
                  <a:extLst>
                    <a:ext uri="{FF2B5EF4-FFF2-40B4-BE49-F238E27FC236}">
                      <a16:creationId xmlns:a16="http://schemas.microsoft.com/office/drawing/2014/main" id="{C03AE214-D5EE-657B-DE3D-0A028468F62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988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6" name="Line 158">
                  <a:extLst>
                    <a:ext uri="{FF2B5EF4-FFF2-40B4-BE49-F238E27FC236}">
                      <a16:creationId xmlns:a16="http://schemas.microsoft.com/office/drawing/2014/main" id="{3E753F13-ACB7-9F85-8306-AF8BB67C5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9" y="9303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7" name="Line 159">
                  <a:extLst>
                    <a:ext uri="{FF2B5EF4-FFF2-40B4-BE49-F238E27FC236}">
                      <a16:creationId xmlns:a16="http://schemas.microsoft.com/office/drawing/2014/main" id="{6FD8C1C7-4EC6-8321-A987-A57DB84BE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9861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55" name="Line 160">
                <a:extLst>
                  <a:ext uri="{FF2B5EF4-FFF2-40B4-BE49-F238E27FC236}">
                    <a16:creationId xmlns:a16="http://schemas.microsoft.com/office/drawing/2014/main" id="{7B46DB54-28A5-0115-0917-53CBC4607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" y="13836"/>
                <a:ext cx="0" cy="9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Arc 161">
                <a:extLst>
                  <a:ext uri="{FF2B5EF4-FFF2-40B4-BE49-F238E27FC236}">
                    <a16:creationId xmlns:a16="http://schemas.microsoft.com/office/drawing/2014/main" id="{E571CB89-B04C-ACBC-2C63-CEC76AACA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-6831562">
                <a:off x="1915" y="14317"/>
                <a:ext cx="326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7" name="Text Box 162">
                <a:extLst>
                  <a:ext uri="{FF2B5EF4-FFF2-40B4-BE49-F238E27FC236}">
                    <a16:creationId xmlns:a16="http://schemas.microsoft.com/office/drawing/2014/main" id="{7D3673B7-BD51-A840-60D0-9605491039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4" y="13443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Text Box 163">
                <a:extLst>
                  <a:ext uri="{FF2B5EF4-FFF2-40B4-BE49-F238E27FC236}">
                    <a16:creationId xmlns:a16="http://schemas.microsoft.com/office/drawing/2014/main" id="{C5A6837C-BBDB-F4C9-8A39-0A49056F6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1" y="15714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9" name="Text Box 164">
                <a:extLst>
                  <a:ext uri="{FF2B5EF4-FFF2-40B4-BE49-F238E27FC236}">
                    <a16:creationId xmlns:a16="http://schemas.microsoft.com/office/drawing/2014/main" id="{03F2E4FA-567D-630B-56F1-C9C570021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" y="14556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0" name="Line 165">
                <a:extLst>
                  <a:ext uri="{FF2B5EF4-FFF2-40B4-BE49-F238E27FC236}">
                    <a16:creationId xmlns:a16="http://schemas.microsoft.com/office/drawing/2014/main" id="{BB8C53A6-9E57-5857-753B-6501CA85A8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54" y="13931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1" name="Line 166">
                <a:extLst>
                  <a:ext uri="{FF2B5EF4-FFF2-40B4-BE49-F238E27FC236}">
                    <a16:creationId xmlns:a16="http://schemas.microsoft.com/office/drawing/2014/main" id="{4ED6D9DD-9790-4CD4-FF37-49B52265A3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74" y="14244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2" name="Line 167">
                <a:extLst>
                  <a:ext uri="{FF2B5EF4-FFF2-40B4-BE49-F238E27FC236}">
                    <a16:creationId xmlns:a16="http://schemas.microsoft.com/office/drawing/2014/main" id="{4B1E82F6-354A-4E28-889C-3C6D62C0219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509" y="14778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3" name="Line 168">
                <a:extLst>
                  <a:ext uri="{FF2B5EF4-FFF2-40B4-BE49-F238E27FC236}">
                    <a16:creationId xmlns:a16="http://schemas.microsoft.com/office/drawing/2014/main" id="{EEA1A7B2-1EC7-4CB3-EE69-800B55EF644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513" y="15119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4" name="Line 169">
                <a:extLst>
                  <a:ext uri="{FF2B5EF4-FFF2-40B4-BE49-F238E27FC236}">
                    <a16:creationId xmlns:a16="http://schemas.microsoft.com/office/drawing/2014/main" id="{9BD4DEDC-A025-03FD-48AD-1BD27C2B25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39" y="14466"/>
                <a:ext cx="1153" cy="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5" name="Line 170">
                <a:extLst>
                  <a:ext uri="{FF2B5EF4-FFF2-40B4-BE49-F238E27FC236}">
                    <a16:creationId xmlns:a16="http://schemas.microsoft.com/office/drawing/2014/main" id="{FB067B19-2832-0036-7780-5681F43B7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4" y="15321"/>
                <a:ext cx="102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6" name="Line 171">
                <a:extLst>
                  <a:ext uri="{FF2B5EF4-FFF2-40B4-BE49-F238E27FC236}">
                    <a16:creationId xmlns:a16="http://schemas.microsoft.com/office/drawing/2014/main" id="{E7DA89A0-E6FC-2417-B2D5-E5D1EB997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4" y="14778"/>
                <a:ext cx="102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7" name="Line 172">
                <a:extLst>
                  <a:ext uri="{FF2B5EF4-FFF2-40B4-BE49-F238E27FC236}">
                    <a16:creationId xmlns:a16="http://schemas.microsoft.com/office/drawing/2014/main" id="{644E5D0B-FBA8-8AEC-A732-B0D7EAEB9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13917"/>
                <a:ext cx="102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8" name="Line 173">
                <a:extLst>
                  <a:ext uri="{FF2B5EF4-FFF2-40B4-BE49-F238E27FC236}">
                    <a16:creationId xmlns:a16="http://schemas.microsoft.com/office/drawing/2014/main" id="{2A2AA716-C611-B23E-93C2-BBD683EDF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4" y="14466"/>
                <a:ext cx="1020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16" name="Group 174">
              <a:extLst>
                <a:ext uri="{FF2B5EF4-FFF2-40B4-BE49-F238E27FC236}">
                  <a16:creationId xmlns:a16="http://schemas.microsoft.com/office/drawing/2014/main" id="{B1DBD363-4D22-0389-C91D-B22192EBFE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9" y="18504"/>
              <a:ext cx="3960" cy="2739"/>
              <a:chOff x="5219" y="13434"/>
              <a:chExt cx="3960" cy="2739"/>
            </a:xfrm>
          </p:grpSpPr>
          <p:sp>
            <p:nvSpPr>
              <p:cNvPr id="47124" name="Line 175">
                <a:extLst>
                  <a:ext uri="{FF2B5EF4-FFF2-40B4-BE49-F238E27FC236}">
                    <a16:creationId xmlns:a16="http://schemas.microsoft.com/office/drawing/2014/main" id="{CC95C25F-B2EF-6BE6-AF95-860E9CF91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4" y="14229"/>
                <a:ext cx="10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" name="Line 176">
                <a:extLst>
                  <a:ext uri="{FF2B5EF4-FFF2-40B4-BE49-F238E27FC236}">
                    <a16:creationId xmlns:a16="http://schemas.microsoft.com/office/drawing/2014/main" id="{62EDCFC5-07F4-F3DB-5839-4BF5F957C3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6314" y="14234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6" name="Line 177">
                <a:extLst>
                  <a:ext uri="{FF2B5EF4-FFF2-40B4-BE49-F238E27FC236}">
                    <a16:creationId xmlns:a16="http://schemas.microsoft.com/office/drawing/2014/main" id="{3E447717-64FD-22A2-3231-2460FAD98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5" y="14798"/>
                <a:ext cx="1464" cy="10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7" name="Line 178">
                <a:extLst>
                  <a:ext uri="{FF2B5EF4-FFF2-40B4-BE49-F238E27FC236}">
                    <a16:creationId xmlns:a16="http://schemas.microsoft.com/office/drawing/2014/main" id="{7DB1CC48-981C-1DF2-0C62-8448E0A6F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5" y="14798"/>
                <a:ext cx="17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128" name="Group 179">
                <a:extLst>
                  <a:ext uri="{FF2B5EF4-FFF2-40B4-BE49-F238E27FC236}">
                    <a16:creationId xmlns:a16="http://schemas.microsoft.com/office/drawing/2014/main" id="{6BFA6691-769A-A101-8988-8E2F145AA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4" y="14223"/>
                <a:ext cx="2191" cy="1432"/>
                <a:chOff x="2819" y="8430"/>
                <a:chExt cx="2424" cy="1432"/>
              </a:xfrm>
            </p:grpSpPr>
            <p:sp>
              <p:nvSpPr>
                <p:cNvPr id="47142" name="Line 180">
                  <a:extLst>
                    <a:ext uri="{FF2B5EF4-FFF2-40B4-BE49-F238E27FC236}">
                      <a16:creationId xmlns:a16="http://schemas.microsoft.com/office/drawing/2014/main" id="{1CC094C8-902F-12D7-5B99-6565D896A1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" y="8442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3" name="Line 181">
                  <a:extLst>
                    <a:ext uri="{FF2B5EF4-FFF2-40B4-BE49-F238E27FC236}">
                      <a16:creationId xmlns:a16="http://schemas.microsoft.com/office/drawing/2014/main" id="{B9B305BD-D36D-32D0-BD00-9423A07F65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944" y="8430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4" name="Line 182">
                  <a:extLst>
                    <a:ext uri="{FF2B5EF4-FFF2-40B4-BE49-F238E27FC236}">
                      <a16:creationId xmlns:a16="http://schemas.microsoft.com/office/drawing/2014/main" id="{166E0DE4-741E-D254-A7B3-4148A62CE6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442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5" name="Line 183">
                  <a:extLst>
                    <a:ext uri="{FF2B5EF4-FFF2-40B4-BE49-F238E27FC236}">
                      <a16:creationId xmlns:a16="http://schemas.microsoft.com/office/drawing/2014/main" id="{75F1006F-D5E7-3006-3661-5085E0EC8E4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0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6" name="Line 184">
                  <a:extLst>
                    <a:ext uri="{FF2B5EF4-FFF2-40B4-BE49-F238E27FC236}">
                      <a16:creationId xmlns:a16="http://schemas.microsoft.com/office/drawing/2014/main" id="{40B2852D-E4F7-5ED7-1030-5051AAA3CA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19" y="9318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7" name="Line 185">
                  <a:extLst>
                    <a:ext uri="{FF2B5EF4-FFF2-40B4-BE49-F238E27FC236}">
                      <a16:creationId xmlns:a16="http://schemas.microsoft.com/office/drawing/2014/main" id="{971192BD-B198-1752-F526-A937CF8B413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34" y="8457"/>
                  <a:ext cx="1" cy="5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8" name="Line 186">
                  <a:extLst>
                    <a:ext uri="{FF2B5EF4-FFF2-40B4-BE49-F238E27FC236}">
                      <a16:creationId xmlns:a16="http://schemas.microsoft.com/office/drawing/2014/main" id="{ACBED78D-4278-4CC8-7103-37DB5A79B3A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19" y="8988"/>
                  <a:ext cx="1276" cy="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9" name="Line 187">
                  <a:extLst>
                    <a:ext uri="{FF2B5EF4-FFF2-40B4-BE49-F238E27FC236}">
                      <a16:creationId xmlns:a16="http://schemas.microsoft.com/office/drawing/2014/main" id="{19626015-043E-9A3A-614E-A28107408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9" y="9303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50" name="Line 188">
                  <a:extLst>
                    <a:ext uri="{FF2B5EF4-FFF2-40B4-BE49-F238E27FC236}">
                      <a16:creationId xmlns:a16="http://schemas.microsoft.com/office/drawing/2014/main" id="{125401B4-C02A-F88D-4C44-1F07AA5F1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4" y="9861"/>
                  <a:ext cx="113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29" name="Line 189">
                <a:extLst>
                  <a:ext uri="{FF2B5EF4-FFF2-40B4-BE49-F238E27FC236}">
                    <a16:creationId xmlns:a16="http://schemas.microsoft.com/office/drawing/2014/main" id="{00910571-C0E1-E30E-D8CF-8BFB7CB1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5" y="13827"/>
                <a:ext cx="0" cy="9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0" name="Arc 190">
                <a:extLst>
                  <a:ext uri="{FF2B5EF4-FFF2-40B4-BE49-F238E27FC236}">
                    <a16:creationId xmlns:a16="http://schemas.microsoft.com/office/drawing/2014/main" id="{BD898E1D-540E-0A95-D6EC-B6DB7A8D9D82}"/>
                  </a:ext>
                </a:extLst>
              </p:cNvPr>
              <p:cNvSpPr>
                <a:spLocks/>
              </p:cNvSpPr>
              <p:nvPr/>
            </p:nvSpPr>
            <p:spPr bwMode="auto">
              <a:xfrm rot="2380001">
                <a:off x="8489" y="15237"/>
                <a:ext cx="326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1" name="Text Box 191">
                <a:extLst>
                  <a:ext uri="{FF2B5EF4-FFF2-40B4-BE49-F238E27FC236}">
                    <a16:creationId xmlns:a16="http://schemas.microsoft.com/office/drawing/2014/main" id="{233BEEFE-8ABD-3E04-089F-AB2625E8C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4" y="13434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32" name="Text Box 192">
                <a:extLst>
                  <a:ext uri="{FF2B5EF4-FFF2-40B4-BE49-F238E27FC236}">
                    <a16:creationId xmlns:a16="http://schemas.microsoft.com/office/drawing/2014/main" id="{101BDDFE-9EB2-0672-803E-4B2C1DE0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1" y="15705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33" name="Text Box 193">
                <a:extLst>
                  <a:ext uri="{FF2B5EF4-FFF2-40B4-BE49-F238E27FC236}">
                    <a16:creationId xmlns:a16="http://schemas.microsoft.com/office/drawing/2014/main" id="{A71BD4C3-1455-2E95-1018-9A83CE7AA6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9" y="14547"/>
                <a:ext cx="48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34" name="Line 194">
                <a:extLst>
                  <a:ext uri="{FF2B5EF4-FFF2-40B4-BE49-F238E27FC236}">
                    <a16:creationId xmlns:a16="http://schemas.microsoft.com/office/drawing/2014/main" id="{A9F5C819-E0B2-3FF6-9312-CF9752E3808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469" y="14778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5" name="Line 195">
                <a:extLst>
                  <a:ext uri="{FF2B5EF4-FFF2-40B4-BE49-F238E27FC236}">
                    <a16:creationId xmlns:a16="http://schemas.microsoft.com/office/drawing/2014/main" id="{1AA0CF20-0202-18E3-737C-B01B5AC7515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473" y="14778"/>
                <a:ext cx="1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6" name="Line 196">
                <a:extLst>
                  <a:ext uri="{FF2B5EF4-FFF2-40B4-BE49-F238E27FC236}">
                    <a16:creationId xmlns:a16="http://schemas.microsoft.com/office/drawing/2014/main" id="{E2C5B863-EF4E-DDA3-B6FB-43CBC861E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4" y="14778"/>
                <a:ext cx="10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7" name="Line 197">
                <a:extLst>
                  <a:ext uri="{FF2B5EF4-FFF2-40B4-BE49-F238E27FC236}">
                    <a16:creationId xmlns:a16="http://schemas.microsoft.com/office/drawing/2014/main" id="{F42B6062-F566-BE38-8999-7882E6862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4" y="15341"/>
                <a:ext cx="10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8" name="Line 198">
                <a:extLst>
                  <a:ext uri="{FF2B5EF4-FFF2-40B4-BE49-F238E27FC236}">
                    <a16:creationId xmlns:a16="http://schemas.microsoft.com/office/drawing/2014/main" id="{08D7A979-E387-2ACE-9404-D4329542B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9" y="14250"/>
                <a:ext cx="1134" cy="5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9" name="Line 199">
                <a:extLst>
                  <a:ext uri="{FF2B5EF4-FFF2-40B4-BE49-F238E27FC236}">
                    <a16:creationId xmlns:a16="http://schemas.microsoft.com/office/drawing/2014/main" id="{E98EB07F-744E-6DF4-7E55-892ECD02C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4" y="14808"/>
                <a:ext cx="1134" cy="5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0" name="Line 200">
                <a:extLst>
                  <a:ext uri="{FF2B5EF4-FFF2-40B4-BE49-F238E27FC236}">
                    <a16:creationId xmlns:a16="http://schemas.microsoft.com/office/drawing/2014/main" id="{B528E31E-9A55-3886-E575-99C58EC26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5" y="14236"/>
                <a:ext cx="1134" cy="5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Line 201">
                <a:extLst>
                  <a:ext uri="{FF2B5EF4-FFF2-40B4-BE49-F238E27FC236}">
                    <a16:creationId xmlns:a16="http://schemas.microsoft.com/office/drawing/2014/main" id="{7834CF6C-2881-608A-7F81-6A154B64F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4" y="14808"/>
                <a:ext cx="1134" cy="5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7" name="Text Box 202">
              <a:extLst>
                <a:ext uri="{FF2B5EF4-FFF2-40B4-BE49-F238E27FC236}">
                  <a16:creationId xmlns:a16="http://schemas.microsoft.com/office/drawing/2014/main" id="{6022DBA2-77CE-C9A7-498F-1B8F1A6E5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1876"/>
              <a:ext cx="21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三维错切变换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118" name="Text Box 203">
              <a:extLst>
                <a:ext uri="{FF2B5EF4-FFF2-40B4-BE49-F238E27FC236}">
                  <a16:creationId xmlns:a16="http://schemas.microsoft.com/office/drawing/2014/main" id="{8CA830E5-7969-2A9E-6F9B-6DBD1C974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21252"/>
              <a:ext cx="18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沿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含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错切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119" name="Text Box 204">
              <a:extLst>
                <a:ext uri="{FF2B5EF4-FFF2-40B4-BE49-F238E27FC236}">
                  <a16:creationId xmlns:a16="http://schemas.microsoft.com/office/drawing/2014/main" id="{625E041D-6535-728D-FF66-75A315AA1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9" y="21252"/>
              <a:ext cx="18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沿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含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错切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120" name="Text Box 205">
              <a:extLst>
                <a:ext uri="{FF2B5EF4-FFF2-40B4-BE49-F238E27FC236}">
                  <a16:creationId xmlns:a16="http://schemas.microsoft.com/office/drawing/2014/main" id="{6D03E4A8-58C1-F29D-40D6-7EA62D531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17976"/>
              <a:ext cx="18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沿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含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错切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121" name="Text Box 206">
              <a:extLst>
                <a:ext uri="{FF2B5EF4-FFF2-40B4-BE49-F238E27FC236}">
                  <a16:creationId xmlns:a16="http://schemas.microsoft.com/office/drawing/2014/main" id="{ED0B119C-33AB-130F-6C45-5F3413F9E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9" y="17976"/>
              <a:ext cx="18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沿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含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错切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122" name="Text Box 207">
              <a:extLst>
                <a:ext uri="{FF2B5EF4-FFF2-40B4-BE49-F238E27FC236}">
                  <a16:creationId xmlns:a16="http://schemas.microsoft.com/office/drawing/2014/main" id="{C32D2060-4FCF-E03C-7CE0-1DCDD27BF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14856"/>
              <a:ext cx="18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沿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含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错切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123" name="Text Box 208">
              <a:extLst>
                <a:ext uri="{FF2B5EF4-FFF2-40B4-BE49-F238E27FC236}">
                  <a16:creationId xmlns:a16="http://schemas.microsoft.com/office/drawing/2014/main" id="{9FE36CC0-B718-FD2C-AAEB-29801C54B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9" y="14856"/>
              <a:ext cx="18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沿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含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错切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A3101EF-16D9-185D-9AFE-8BFF7F337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effectLst/>
              </a:rPr>
              <a:t>三维几何变换（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7/7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6CCD469-F06F-73F9-C32A-BC2C072C2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0925"/>
            <a:ext cx="7772400" cy="525780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b="1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三维变换的一般形式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F5B2CDFF-364A-ECBC-88F3-6D60F9E14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2970213"/>
          <a:ext cx="335915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87500" imgH="939800" progId="Equation.3">
                  <p:embed/>
                </p:oleObj>
              </mc:Choice>
              <mc:Fallback>
                <p:oleObj name="公式" r:id="rId2" imgW="15875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970213"/>
                        <a:ext cx="3359150" cy="19589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79E4F5C-FDC1-B7CB-8D0F-CEAC5B012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754437" cy="577850"/>
          </a:xfrm>
        </p:spPr>
        <p:txBody>
          <a:bodyPr/>
          <a:lstStyle/>
          <a:p>
            <a:pPr marL="762000" indent="-762000" eaLnBrk="1" hangingPunct="1"/>
            <a:r>
              <a:rPr lang="en-US" altLang="zh-CN" sz="2400" b="1">
                <a:solidFill>
                  <a:schemeClr val="tx1"/>
                </a:solidFill>
                <a:effectLst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窗口到视图区的变换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172794B-48E0-67F8-D738-131E13ABB1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4608512" cy="2376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窗口区与视图区间的映射关系：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窗口区中的任一点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(x </a:t>
            </a:r>
            <a:r>
              <a:rPr lang="en-US" altLang="zh-CN" sz="2400" baseline="-25000">
                <a:effectLst/>
                <a:latin typeface="Times New Roman" panose="02020603050405020304" pitchFamily="18" charset="0"/>
              </a:rPr>
              <a:t>w 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, y </a:t>
            </a:r>
            <a:r>
              <a:rPr lang="en-US" altLang="zh-CN" sz="2400" baseline="-25000">
                <a:effectLst/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effectLst/>
              </a:rPr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与视图区中的任一点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(x </a:t>
            </a:r>
            <a:r>
              <a:rPr lang="en-US" altLang="zh-CN" sz="2400" baseline="-25000">
                <a:effectLst/>
                <a:latin typeface="Times New Roman" panose="02020603050405020304" pitchFamily="18" charset="0"/>
              </a:rPr>
              <a:t>v 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, y </a:t>
            </a:r>
            <a:r>
              <a:rPr lang="en-US" altLang="zh-CN" sz="2400" baseline="-25000">
                <a:effectLst/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>
                <a:effectLst/>
              </a:rPr>
              <a:t>存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在如下对应关系：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>
              <a:effectLst/>
            </a:endParaRPr>
          </a:p>
        </p:txBody>
      </p:sp>
      <p:grpSp>
        <p:nvGrpSpPr>
          <p:cNvPr id="18436" name="Group 166">
            <a:extLst>
              <a:ext uri="{FF2B5EF4-FFF2-40B4-BE49-F238E27FC236}">
                <a16:creationId xmlns:a16="http://schemas.microsoft.com/office/drawing/2014/main" id="{6CEB4268-EAB9-87E0-1CF8-68C44B51140A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3486150"/>
            <a:ext cx="5092700" cy="1900238"/>
            <a:chOff x="216" y="2242"/>
            <a:chExt cx="3208" cy="1197"/>
          </a:xfrm>
        </p:grpSpPr>
        <p:graphicFrame>
          <p:nvGraphicFramePr>
            <p:cNvPr id="18481" name="Object 161">
              <a:extLst>
                <a:ext uri="{FF2B5EF4-FFF2-40B4-BE49-F238E27FC236}">
                  <a16:creationId xmlns:a16="http://schemas.microsoft.com/office/drawing/2014/main" id="{2B75D088-2D5E-D27C-0285-93A2097944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702879"/>
                </p:ext>
              </p:extLst>
            </p:nvPr>
          </p:nvGraphicFramePr>
          <p:xfrm>
            <a:off x="221" y="2242"/>
            <a:ext cx="2165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1560" imgH="431640" progId="Equation.DSMT4">
                    <p:embed/>
                  </p:oleObj>
                </mc:Choice>
                <mc:Fallback>
                  <p:oleObj name="Equation" r:id="rId2" imgW="1231560" imgH="431640" progId="Equation.DSMT4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2242"/>
                          <a:ext cx="2165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162">
              <a:extLst>
                <a:ext uri="{FF2B5EF4-FFF2-40B4-BE49-F238E27FC236}">
                  <a16:creationId xmlns:a16="http://schemas.microsoft.com/office/drawing/2014/main" id="{9DE4C917-6FCA-A4FD-85B7-997F43CEE8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53155"/>
                </p:ext>
              </p:extLst>
            </p:nvPr>
          </p:nvGraphicFramePr>
          <p:xfrm>
            <a:off x="216" y="2879"/>
            <a:ext cx="2151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82680" imgH="469800" progId="Equation.DSMT4">
                    <p:embed/>
                  </p:oleObj>
                </mc:Choice>
                <mc:Fallback>
                  <p:oleObj name="Equation" r:id="rId4" imgW="1282680" imgH="469800" progId="Equation.DSMT4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2879"/>
                          <a:ext cx="2151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3" name="Rectangle 163">
              <a:extLst>
                <a:ext uri="{FF2B5EF4-FFF2-40B4-BE49-F238E27FC236}">
                  <a16:creationId xmlns:a16="http://schemas.microsoft.com/office/drawing/2014/main" id="{7C370340-6B03-D4DC-7E30-A79FC1D0C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432"/>
              <a:ext cx="8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5-1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18484" name="Rectangle 164">
              <a:extLst>
                <a:ext uri="{FF2B5EF4-FFF2-40B4-BE49-F238E27FC236}">
                  <a16:creationId xmlns:a16="http://schemas.microsoft.com/office/drawing/2014/main" id="{1458E667-9CA3-D1C6-061A-E2A872C80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302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5-2</a:t>
              </a:r>
              <a:r>
                <a:rPr lang="zh-CN" altLang="en-US" sz="2000"/>
                <a:t>）</a:t>
              </a:r>
            </a:p>
          </p:txBody>
        </p:sp>
      </p:grpSp>
      <p:grpSp>
        <p:nvGrpSpPr>
          <p:cNvPr id="18437" name="Group 195">
            <a:extLst>
              <a:ext uri="{FF2B5EF4-FFF2-40B4-BE49-F238E27FC236}">
                <a16:creationId xmlns:a16="http://schemas.microsoft.com/office/drawing/2014/main" id="{26877FD2-2B6A-8BCA-CC97-FB95728DE101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549275"/>
            <a:ext cx="3836987" cy="5975350"/>
            <a:chOff x="3343" y="255"/>
            <a:chExt cx="2417" cy="3764"/>
          </a:xfrm>
        </p:grpSpPr>
        <p:grpSp>
          <p:nvGrpSpPr>
            <p:cNvPr id="18438" name="Group 196">
              <a:extLst>
                <a:ext uri="{FF2B5EF4-FFF2-40B4-BE49-F238E27FC236}">
                  <a16:creationId xmlns:a16="http://schemas.microsoft.com/office/drawing/2014/main" id="{44686B5C-33E1-A48B-082B-B2AEFCF91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" y="255"/>
              <a:ext cx="2417" cy="1815"/>
              <a:chOff x="3343" y="255"/>
              <a:chExt cx="2417" cy="1815"/>
            </a:xfrm>
          </p:grpSpPr>
          <p:sp>
            <p:nvSpPr>
              <p:cNvPr id="18461" name="Text Box 197">
                <a:extLst>
                  <a:ext uri="{FF2B5EF4-FFF2-40B4-BE49-F238E27FC236}">
                    <a16:creationId xmlns:a16="http://schemas.microsoft.com/office/drawing/2014/main" id="{D158CC07-C68B-0E62-8B0E-39E09A614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7" y="1754"/>
                <a:ext cx="403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X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w</a:t>
                </a:r>
                <a:endParaRPr lang="en-US" altLang="zh-CN" sz="1600"/>
              </a:p>
            </p:txBody>
          </p:sp>
          <p:sp>
            <p:nvSpPr>
              <p:cNvPr id="18462" name="Text Box 198">
                <a:extLst>
                  <a:ext uri="{FF2B5EF4-FFF2-40B4-BE49-F238E27FC236}">
                    <a16:creationId xmlns:a16="http://schemas.microsoft.com/office/drawing/2014/main" id="{01610EBC-D613-8607-A720-729211760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9" y="1718"/>
                <a:ext cx="403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O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w</a:t>
                </a:r>
                <a:endParaRPr lang="en-US" altLang="zh-CN" sz="1600"/>
              </a:p>
            </p:txBody>
          </p:sp>
          <p:sp>
            <p:nvSpPr>
              <p:cNvPr id="18463" name="Text Box 199">
                <a:extLst>
                  <a:ext uri="{FF2B5EF4-FFF2-40B4-BE49-F238E27FC236}">
                    <a16:creationId xmlns:a16="http://schemas.microsoft.com/office/drawing/2014/main" id="{9B728F30-E3FE-3BCE-F7C0-36699DC2F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2" y="1726"/>
                <a:ext cx="54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W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x l</a:t>
                </a:r>
                <a:endParaRPr lang="en-US" altLang="zh-CN" sz="1600"/>
              </a:p>
            </p:txBody>
          </p:sp>
          <p:sp>
            <p:nvSpPr>
              <p:cNvPr id="18464" name="Text Box 200">
                <a:extLst>
                  <a:ext uri="{FF2B5EF4-FFF2-40B4-BE49-F238E27FC236}">
                    <a16:creationId xmlns:a16="http://schemas.microsoft.com/office/drawing/2014/main" id="{1988B8C2-6429-78F4-86CF-B3C8DCD96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9" y="1726"/>
                <a:ext cx="54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W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x r</a:t>
                </a:r>
                <a:endParaRPr lang="en-US" altLang="zh-CN" sz="1600"/>
              </a:p>
            </p:txBody>
          </p:sp>
          <p:grpSp>
            <p:nvGrpSpPr>
              <p:cNvPr id="18465" name="Group 201">
                <a:extLst>
                  <a:ext uri="{FF2B5EF4-FFF2-40B4-BE49-F238E27FC236}">
                    <a16:creationId xmlns:a16="http://schemas.microsoft.com/office/drawing/2014/main" id="{F85EB20F-E31D-F528-625C-CA539589F4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763"/>
                <a:ext cx="1077" cy="724"/>
                <a:chOff x="1338" y="2160"/>
                <a:chExt cx="1224" cy="904"/>
              </a:xfrm>
            </p:grpSpPr>
            <p:sp>
              <p:nvSpPr>
                <p:cNvPr id="18475" name="Rectangle 202">
                  <a:extLst>
                    <a:ext uri="{FF2B5EF4-FFF2-40B4-BE49-F238E27FC236}">
                      <a16:creationId xmlns:a16="http://schemas.microsoft.com/office/drawing/2014/main" id="{B0FF1131-F998-FDB2-5481-BFFFEECA6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2160"/>
                  <a:ext cx="1215" cy="88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18476" name="Group 203">
                  <a:extLst>
                    <a:ext uri="{FF2B5EF4-FFF2-40B4-BE49-F238E27FC236}">
                      <a16:creationId xmlns:a16="http://schemas.microsoft.com/office/drawing/2014/main" id="{CA49AE9B-02E2-AA45-3C06-804315462D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8" y="2523"/>
                  <a:ext cx="658" cy="541"/>
                  <a:chOff x="1309" y="2517"/>
                  <a:chExt cx="507" cy="527"/>
                </a:xfrm>
              </p:grpSpPr>
              <p:sp>
                <p:nvSpPr>
                  <p:cNvPr id="18477" name="Oval 204">
                    <a:extLst>
                      <a:ext uri="{FF2B5EF4-FFF2-40B4-BE49-F238E27FC236}">
                        <a16:creationId xmlns:a16="http://schemas.microsoft.com/office/drawing/2014/main" id="{0914B9D9-E0FF-E22A-DB2B-21AEB9BD7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67" y="2517"/>
                    <a:ext cx="49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6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7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grpSp>
                <p:nvGrpSpPr>
                  <p:cNvPr id="18478" name="Group 205">
                    <a:extLst>
                      <a:ext uri="{FF2B5EF4-FFF2-40B4-BE49-F238E27FC236}">
                        <a16:creationId xmlns:a16="http://schemas.microsoft.com/office/drawing/2014/main" id="{3E7E3893-75FB-DE4B-13C6-DE5230BEF03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09" y="2517"/>
                    <a:ext cx="480" cy="527"/>
                    <a:chOff x="1309" y="2517"/>
                    <a:chExt cx="480" cy="527"/>
                  </a:xfrm>
                </p:grpSpPr>
                <p:sp>
                  <p:nvSpPr>
                    <p:cNvPr id="18479" name="Line 206">
                      <a:extLst>
                        <a:ext uri="{FF2B5EF4-FFF2-40B4-BE49-F238E27FC236}">
                          <a16:creationId xmlns:a16="http://schemas.microsoft.com/office/drawing/2014/main" id="{717423B8-CB96-401F-C2EA-610B184B83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09" y="2537"/>
                      <a:ext cx="458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80" name="Line 207">
                      <a:extLst>
                        <a:ext uri="{FF2B5EF4-FFF2-40B4-BE49-F238E27FC236}">
                          <a16:creationId xmlns:a16="http://schemas.microsoft.com/office/drawing/2014/main" id="{5C8967E5-11B7-5329-C0B9-1A43DA307B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8" y="2517"/>
                      <a:ext cx="1" cy="5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8466" name="Group 208">
                <a:extLst>
                  <a:ext uri="{FF2B5EF4-FFF2-40B4-BE49-F238E27FC236}">
                    <a16:creationId xmlns:a16="http://schemas.microsoft.com/office/drawing/2014/main" id="{D1093ED2-B211-2C5C-0647-C4A649923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3" y="255"/>
                <a:ext cx="2094" cy="1488"/>
                <a:chOff x="3343" y="255"/>
                <a:chExt cx="2094" cy="1488"/>
              </a:xfrm>
            </p:grpSpPr>
            <p:grpSp>
              <p:nvGrpSpPr>
                <p:cNvPr id="18467" name="Group 209">
                  <a:extLst>
                    <a:ext uri="{FF2B5EF4-FFF2-40B4-BE49-F238E27FC236}">
                      <a16:creationId xmlns:a16="http://schemas.microsoft.com/office/drawing/2014/main" id="{CAD64203-7059-743F-9E6C-3DB2D7260D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2" y="400"/>
                  <a:ext cx="1755" cy="1343"/>
                  <a:chOff x="850" y="1463"/>
                  <a:chExt cx="2141" cy="1976"/>
                </a:xfrm>
              </p:grpSpPr>
              <p:sp>
                <p:nvSpPr>
                  <p:cNvPr id="18473" name="Line 210">
                    <a:extLst>
                      <a:ext uri="{FF2B5EF4-FFF2-40B4-BE49-F238E27FC236}">
                        <a16:creationId xmlns:a16="http://schemas.microsoft.com/office/drawing/2014/main" id="{1F2B1D18-0A66-7A5E-F688-8310D6E56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0" y="1463"/>
                    <a:ext cx="0" cy="197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4" name="Line 211">
                    <a:extLst>
                      <a:ext uri="{FF2B5EF4-FFF2-40B4-BE49-F238E27FC236}">
                        <a16:creationId xmlns:a16="http://schemas.microsoft.com/office/drawing/2014/main" id="{2CFD5A95-3618-637D-A1BF-3064E78A5E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0" y="3439"/>
                    <a:ext cx="21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68" name="Text Box 212">
                  <a:extLst>
                    <a:ext uri="{FF2B5EF4-FFF2-40B4-BE49-F238E27FC236}">
                      <a16:creationId xmlns:a16="http://schemas.microsoft.com/office/drawing/2014/main" id="{9A68051C-E665-D6AE-9CC5-1759ECE72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3" y="302"/>
                  <a:ext cx="402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Y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w</a:t>
                  </a:r>
                  <a:endParaRPr lang="en-US" altLang="zh-CN" sz="1600"/>
                </a:p>
              </p:txBody>
            </p:sp>
            <p:sp>
              <p:nvSpPr>
                <p:cNvPr id="18469" name="Text Box 213">
                  <a:extLst>
                    <a:ext uri="{FF2B5EF4-FFF2-40B4-BE49-F238E27FC236}">
                      <a16:creationId xmlns:a16="http://schemas.microsoft.com/office/drawing/2014/main" id="{03384C31-7595-305F-10EE-601B99F2D3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3" y="1344"/>
                  <a:ext cx="43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W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y b</a:t>
                  </a:r>
                  <a:endParaRPr lang="en-US" altLang="zh-CN" sz="1600"/>
                </a:p>
              </p:txBody>
            </p:sp>
            <p:sp>
              <p:nvSpPr>
                <p:cNvPr id="18470" name="Text Box 214">
                  <a:extLst>
                    <a:ext uri="{FF2B5EF4-FFF2-40B4-BE49-F238E27FC236}">
                      <a16:creationId xmlns:a16="http://schemas.microsoft.com/office/drawing/2014/main" id="{BDA4F209-C69D-FFF8-EBF1-FD6718300F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1" y="654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W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y t</a:t>
                  </a:r>
                  <a:endParaRPr lang="en-US" altLang="zh-CN" sz="1600"/>
                </a:p>
              </p:txBody>
            </p:sp>
            <p:sp>
              <p:nvSpPr>
                <p:cNvPr id="18471" name="Text Box 215">
                  <a:extLst>
                    <a:ext uri="{FF2B5EF4-FFF2-40B4-BE49-F238E27FC236}">
                      <a16:creationId xmlns:a16="http://schemas.microsoft.com/office/drawing/2014/main" id="{7C2B8195-EF7C-7C5A-81CB-C94A3C94E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1" y="255"/>
                  <a:ext cx="683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窗口</a:t>
                  </a:r>
                  <a:endParaRPr lang="zh-CN" altLang="en-US" sz="1800"/>
                </a:p>
              </p:txBody>
            </p:sp>
            <p:sp>
              <p:nvSpPr>
                <p:cNvPr id="18472" name="Text Box 216">
                  <a:extLst>
                    <a:ext uri="{FF2B5EF4-FFF2-40B4-BE49-F238E27FC236}">
                      <a16:creationId xmlns:a16="http://schemas.microsoft.com/office/drawing/2014/main" id="{B31724DE-F50E-78C4-4426-FF91A96E36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6" y="872"/>
                  <a:ext cx="61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latin typeface="Times New Roman" panose="02020603050405020304" pitchFamily="18" charset="0"/>
                    </a:rPr>
                    <a:t>(x </a:t>
                  </a:r>
                  <a:r>
                    <a:rPr lang="en-US" altLang="zh-CN" sz="1800" baseline="-25000">
                      <a:latin typeface="Times New Roman" panose="02020603050405020304" pitchFamily="18" charset="0"/>
                    </a:rPr>
                    <a:t>w </a:t>
                  </a:r>
                  <a:r>
                    <a:rPr lang="en-US" altLang="zh-CN" sz="1800">
                      <a:latin typeface="Times New Roman" panose="02020603050405020304" pitchFamily="18" charset="0"/>
                    </a:rPr>
                    <a:t>, y </a:t>
                  </a:r>
                  <a:r>
                    <a:rPr lang="en-US" altLang="zh-CN" sz="1800" baseline="-25000">
                      <a:latin typeface="Times New Roman" panose="02020603050405020304" pitchFamily="18" charset="0"/>
                    </a:rPr>
                    <a:t>w</a:t>
                  </a:r>
                  <a:r>
                    <a:rPr lang="en-US" altLang="zh-CN" sz="1800">
                      <a:latin typeface="Times New Roman" panose="02020603050405020304" pitchFamily="18" charset="0"/>
                    </a:rPr>
                    <a:t>)</a:t>
                  </a:r>
                  <a:endParaRPr lang="en-US" altLang="zh-CN" sz="1800"/>
                </a:p>
              </p:txBody>
            </p:sp>
          </p:grpSp>
        </p:grpSp>
        <p:grpSp>
          <p:nvGrpSpPr>
            <p:cNvPr id="18439" name="Group 217">
              <a:extLst>
                <a:ext uri="{FF2B5EF4-FFF2-40B4-BE49-F238E27FC236}">
                  <a16:creationId xmlns:a16="http://schemas.microsoft.com/office/drawing/2014/main" id="{6EFA913F-3CE8-929C-F692-5BC11FB80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9" y="1979"/>
              <a:ext cx="2301" cy="1786"/>
              <a:chOff x="2939" y="1480"/>
              <a:chExt cx="2708" cy="2268"/>
            </a:xfrm>
          </p:grpSpPr>
          <p:grpSp>
            <p:nvGrpSpPr>
              <p:cNvPr id="18441" name="Group 218">
                <a:extLst>
                  <a:ext uri="{FF2B5EF4-FFF2-40B4-BE49-F238E27FC236}">
                    <a16:creationId xmlns:a16="http://schemas.microsoft.com/office/drawing/2014/main" id="{6AC6F795-8DD3-BA7A-719B-61962B8A1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9" y="1480"/>
                <a:ext cx="2708" cy="2268"/>
                <a:chOff x="494" y="1525"/>
                <a:chExt cx="2708" cy="2268"/>
              </a:xfrm>
            </p:grpSpPr>
            <p:grpSp>
              <p:nvGrpSpPr>
                <p:cNvPr id="18443" name="Group 219">
                  <a:extLst>
                    <a:ext uri="{FF2B5EF4-FFF2-40B4-BE49-F238E27FC236}">
                      <a16:creationId xmlns:a16="http://schemas.microsoft.com/office/drawing/2014/main" id="{501FC93D-1FDF-A905-32A1-1F72ED5801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9" y="1706"/>
                  <a:ext cx="1996" cy="1679"/>
                  <a:chOff x="850" y="1463"/>
                  <a:chExt cx="2141" cy="1976"/>
                </a:xfrm>
              </p:grpSpPr>
              <p:sp>
                <p:nvSpPr>
                  <p:cNvPr id="18459" name="Line 220">
                    <a:extLst>
                      <a:ext uri="{FF2B5EF4-FFF2-40B4-BE49-F238E27FC236}">
                        <a16:creationId xmlns:a16="http://schemas.microsoft.com/office/drawing/2014/main" id="{0217C279-04EF-7BC5-9247-B208243984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0" y="1463"/>
                    <a:ext cx="0" cy="197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0" name="Line 221">
                    <a:extLst>
                      <a:ext uri="{FF2B5EF4-FFF2-40B4-BE49-F238E27FC236}">
                        <a16:creationId xmlns:a16="http://schemas.microsoft.com/office/drawing/2014/main" id="{C609F7DE-629A-9256-69EE-D53718DDB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0" y="3439"/>
                    <a:ext cx="21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44" name="Text Box 222">
                  <a:extLst>
                    <a:ext uri="{FF2B5EF4-FFF2-40B4-BE49-F238E27FC236}">
                      <a16:creationId xmlns:a16="http://schemas.microsoft.com/office/drawing/2014/main" id="{095DA77D-D937-FF58-5FA8-4C2BDAEAE8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" y="1584"/>
                  <a:ext cx="458" cy="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Y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u</a:t>
                  </a:r>
                  <a:endParaRPr lang="en-US" altLang="zh-CN" sz="1600"/>
                </a:p>
              </p:txBody>
            </p:sp>
            <p:sp>
              <p:nvSpPr>
                <p:cNvPr id="18445" name="Text Box 223">
                  <a:extLst>
                    <a:ext uri="{FF2B5EF4-FFF2-40B4-BE49-F238E27FC236}">
                      <a16:creationId xmlns:a16="http://schemas.microsoft.com/office/drawing/2014/main" id="{1FF71ECD-02F8-A115-2524-51B224B1AC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4" y="3398"/>
                  <a:ext cx="458" cy="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X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u</a:t>
                  </a:r>
                  <a:endParaRPr lang="en-US" altLang="zh-CN" sz="1600"/>
                </a:p>
              </p:txBody>
            </p:sp>
            <p:sp>
              <p:nvSpPr>
                <p:cNvPr id="18446" name="Text Box 224">
                  <a:extLst>
                    <a:ext uri="{FF2B5EF4-FFF2-40B4-BE49-F238E27FC236}">
                      <a16:creationId xmlns:a16="http://schemas.microsoft.com/office/drawing/2014/main" id="{13BA4C69-8135-9D3D-7A6B-DADB7AA77E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8" y="3353"/>
                  <a:ext cx="458" cy="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O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u</a:t>
                  </a:r>
                  <a:endParaRPr lang="en-US" altLang="zh-CN" sz="1600"/>
                </a:p>
              </p:txBody>
            </p:sp>
            <p:sp>
              <p:nvSpPr>
                <p:cNvPr id="18447" name="Text Box 225">
                  <a:extLst>
                    <a:ext uri="{FF2B5EF4-FFF2-40B4-BE49-F238E27FC236}">
                      <a16:creationId xmlns:a16="http://schemas.microsoft.com/office/drawing/2014/main" id="{DF2F8AEF-53EB-007D-CA94-3A2318E878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5" y="3363"/>
                  <a:ext cx="624" cy="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V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x l</a:t>
                  </a:r>
                  <a:endParaRPr lang="en-US" altLang="zh-CN" sz="1600"/>
                </a:p>
              </p:txBody>
            </p:sp>
            <p:sp>
              <p:nvSpPr>
                <p:cNvPr id="18448" name="Text Box 226">
                  <a:extLst>
                    <a:ext uri="{FF2B5EF4-FFF2-40B4-BE49-F238E27FC236}">
                      <a16:creationId xmlns:a16="http://schemas.microsoft.com/office/drawing/2014/main" id="{35DD06FC-7A00-0CD4-EE72-E49E3DF978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1" y="3363"/>
                  <a:ext cx="624" cy="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V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x r</a:t>
                  </a:r>
                  <a:endParaRPr lang="en-US" altLang="zh-CN" sz="1600"/>
                </a:p>
              </p:txBody>
            </p:sp>
            <p:sp>
              <p:nvSpPr>
                <p:cNvPr id="18449" name="Text Box 227">
                  <a:extLst>
                    <a:ext uri="{FF2B5EF4-FFF2-40B4-BE49-F238E27FC236}">
                      <a16:creationId xmlns:a16="http://schemas.microsoft.com/office/drawing/2014/main" id="{D9D24CBD-A949-0D53-8F6D-0BBF15BD80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" y="2886"/>
                  <a:ext cx="499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V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y b</a:t>
                  </a:r>
                  <a:endParaRPr lang="en-US" altLang="zh-CN" sz="1600"/>
                </a:p>
              </p:txBody>
            </p:sp>
            <p:sp>
              <p:nvSpPr>
                <p:cNvPr id="18450" name="Text Box 228">
                  <a:extLst>
                    <a:ext uri="{FF2B5EF4-FFF2-40B4-BE49-F238E27FC236}">
                      <a16:creationId xmlns:a16="http://schemas.microsoft.com/office/drawing/2014/main" id="{67A8E798-A5DD-325F-147B-8E08D2336D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" y="2069"/>
                  <a:ext cx="517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V 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y t</a:t>
                  </a:r>
                  <a:endParaRPr lang="en-US" altLang="zh-CN" sz="1600"/>
                </a:p>
              </p:txBody>
            </p:sp>
            <p:grpSp>
              <p:nvGrpSpPr>
                <p:cNvPr id="18451" name="Group 229">
                  <a:extLst>
                    <a:ext uri="{FF2B5EF4-FFF2-40B4-BE49-F238E27FC236}">
                      <a16:creationId xmlns:a16="http://schemas.microsoft.com/office/drawing/2014/main" id="{7F590B9F-7857-A715-294B-90F02CAAB6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1" y="2160"/>
                  <a:ext cx="1224" cy="904"/>
                  <a:chOff x="1338" y="2160"/>
                  <a:chExt cx="1224" cy="904"/>
                </a:xfrm>
              </p:grpSpPr>
              <p:sp>
                <p:nvSpPr>
                  <p:cNvPr id="18453" name="Rectangle 230">
                    <a:extLst>
                      <a:ext uri="{FF2B5EF4-FFF2-40B4-BE49-F238E27FC236}">
                        <a16:creationId xmlns:a16="http://schemas.microsoft.com/office/drawing/2014/main" id="{894F9AD3-C7AF-A10A-E7C0-873F867DE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7" y="2160"/>
                    <a:ext cx="1215" cy="884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6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7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8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grpSp>
                <p:nvGrpSpPr>
                  <p:cNvPr id="18454" name="Group 231">
                    <a:extLst>
                      <a:ext uri="{FF2B5EF4-FFF2-40B4-BE49-F238E27FC236}">
                        <a16:creationId xmlns:a16="http://schemas.microsoft.com/office/drawing/2014/main" id="{E07C66A1-F04D-8DAE-E853-9AE0F1BD9E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38" y="2523"/>
                    <a:ext cx="658" cy="541"/>
                    <a:chOff x="1309" y="2517"/>
                    <a:chExt cx="507" cy="527"/>
                  </a:xfrm>
                </p:grpSpPr>
                <p:sp>
                  <p:nvSpPr>
                    <p:cNvPr id="18455" name="Oval 232">
                      <a:extLst>
                        <a:ext uri="{FF2B5EF4-FFF2-40B4-BE49-F238E27FC236}">
                          <a16:creationId xmlns:a16="http://schemas.microsoft.com/office/drawing/2014/main" id="{D030077A-8B23-3F3C-5E7B-BCFF983F2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67" y="2517"/>
                      <a:ext cx="49" cy="4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6"/>
                        </a:buBlip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7"/>
                        </a:buBlip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8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8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8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8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8"/>
                        </a:buBlip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grpSp>
                  <p:nvGrpSpPr>
                    <p:cNvPr id="18456" name="Group 233">
                      <a:extLst>
                        <a:ext uri="{FF2B5EF4-FFF2-40B4-BE49-F238E27FC236}">
                          <a16:creationId xmlns:a16="http://schemas.microsoft.com/office/drawing/2014/main" id="{B122009E-4532-0835-12A8-30D2D48046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09" y="2517"/>
                      <a:ext cx="480" cy="527"/>
                      <a:chOff x="1309" y="2517"/>
                      <a:chExt cx="480" cy="527"/>
                    </a:xfrm>
                  </p:grpSpPr>
                  <p:sp>
                    <p:nvSpPr>
                      <p:cNvPr id="18457" name="Line 234">
                        <a:extLst>
                          <a:ext uri="{FF2B5EF4-FFF2-40B4-BE49-F238E27FC236}">
                            <a16:creationId xmlns:a16="http://schemas.microsoft.com/office/drawing/2014/main" id="{4C5CDDF3-8834-D3C7-8FF1-9F6B6300043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09" y="2537"/>
                        <a:ext cx="458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58" name="Line 235">
                        <a:extLst>
                          <a:ext uri="{FF2B5EF4-FFF2-40B4-BE49-F238E27FC236}">
                            <a16:creationId xmlns:a16="http://schemas.microsoft.com/office/drawing/2014/main" id="{18F29EA5-EA4F-5D87-823F-472E2CFF792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88" y="2517"/>
                        <a:ext cx="1" cy="5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18452" name="Text Box 236">
                  <a:extLst>
                    <a:ext uri="{FF2B5EF4-FFF2-40B4-BE49-F238E27FC236}">
                      <a16:creationId xmlns:a16="http://schemas.microsoft.com/office/drawing/2014/main" id="{57A9348C-B360-1BAE-4C58-46C30EEFD9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" y="1525"/>
                  <a:ext cx="777" cy="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>
                      <a:latin typeface="Times New Roman" panose="02020603050405020304" pitchFamily="18" charset="0"/>
                    </a:rPr>
                    <a:t>视图区</a:t>
                  </a:r>
                  <a:endParaRPr lang="zh-CN" altLang="en-US" sz="1600"/>
                </a:p>
              </p:txBody>
            </p:sp>
          </p:grpSp>
          <p:sp>
            <p:nvSpPr>
              <p:cNvPr id="18442" name="Text Box 237">
                <a:extLst>
                  <a:ext uri="{FF2B5EF4-FFF2-40B4-BE49-F238E27FC236}">
                    <a16:creationId xmlns:a16="http://schemas.microsoft.com/office/drawing/2014/main" id="{CE5DFF78-94D5-B0D2-497C-EA27C5023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1" y="2251"/>
                <a:ext cx="703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(x 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v 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, y 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)</a:t>
                </a:r>
                <a:endParaRPr lang="en-US" altLang="zh-CN" sz="1800"/>
              </a:p>
            </p:txBody>
          </p:sp>
        </p:grpSp>
        <p:sp>
          <p:nvSpPr>
            <p:cNvPr id="18440" name="AutoShape 238">
              <a:extLst>
                <a:ext uri="{FF2B5EF4-FFF2-40B4-BE49-F238E27FC236}">
                  <a16:creationId xmlns:a16="http://schemas.microsoft.com/office/drawing/2014/main" id="{7F053E85-6A83-B4FE-9779-4A4F2564B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838"/>
              <a:ext cx="1724" cy="181"/>
            </a:xfrm>
            <a:prstGeom prst="flowChartAlternateProcess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窗口与视图区的对应关系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567EA3DF-2168-B051-4E5C-D21017DB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C65134B0-C2B3-0444-4220-A3A318445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60" name="Rectangle 8">
            <a:extLst>
              <a:ext uri="{FF2B5EF4-FFF2-40B4-BE49-F238E27FC236}">
                <a16:creationId xmlns:a16="http://schemas.microsoft.com/office/drawing/2014/main" id="{05FA3F37-0375-2B94-0095-5B040184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5B220132-0F1F-E88E-E920-4FD29013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62" name="Rectangle 11">
            <a:extLst>
              <a:ext uri="{FF2B5EF4-FFF2-40B4-BE49-F238E27FC236}">
                <a16:creationId xmlns:a16="http://schemas.microsoft.com/office/drawing/2014/main" id="{E424696E-8FCD-F5B4-5E0C-AA59BB59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3" name="Rectangle 12">
            <a:extLst>
              <a:ext uri="{FF2B5EF4-FFF2-40B4-BE49-F238E27FC236}">
                <a16:creationId xmlns:a16="http://schemas.microsoft.com/office/drawing/2014/main" id="{4BE6D811-DCDF-4E66-AC37-2219ADB4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64" name="Rectangle 19">
            <a:extLst>
              <a:ext uri="{FF2B5EF4-FFF2-40B4-BE49-F238E27FC236}">
                <a16:creationId xmlns:a16="http://schemas.microsoft.com/office/drawing/2014/main" id="{1406B864-87DE-616A-D740-4568C0833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5" name="Rectangle 20">
            <a:extLst>
              <a:ext uri="{FF2B5EF4-FFF2-40B4-BE49-F238E27FC236}">
                <a16:creationId xmlns:a16="http://schemas.microsoft.com/office/drawing/2014/main" id="{DC25420D-215D-DF74-7B54-835744A6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66" name="Rectangle 27">
            <a:extLst>
              <a:ext uri="{FF2B5EF4-FFF2-40B4-BE49-F238E27FC236}">
                <a16:creationId xmlns:a16="http://schemas.microsoft.com/office/drawing/2014/main" id="{B1D674E6-12ED-C802-144D-CB032CB9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14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7" name="Rectangle 31">
            <a:extLst>
              <a:ext uri="{FF2B5EF4-FFF2-40B4-BE49-F238E27FC236}">
                <a16:creationId xmlns:a16="http://schemas.microsoft.com/office/drawing/2014/main" id="{73A13FE9-8859-6CB5-EE55-C8A7361B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877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8" name="Rectangle 32">
            <a:extLst>
              <a:ext uri="{FF2B5EF4-FFF2-40B4-BE49-F238E27FC236}">
                <a16:creationId xmlns:a16="http://schemas.microsoft.com/office/drawing/2014/main" id="{FBD42752-A824-DA56-B697-38955C85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0600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1800"/>
          </a:p>
        </p:txBody>
      </p:sp>
      <p:sp>
        <p:nvSpPr>
          <p:cNvPr id="19469" name="Rectangle 34">
            <a:extLst>
              <a:ext uri="{FF2B5EF4-FFF2-40B4-BE49-F238E27FC236}">
                <a16:creationId xmlns:a16="http://schemas.microsoft.com/office/drawing/2014/main" id="{986E92CB-ACCC-FAA9-D1C6-3851BD9E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92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70" name="Rectangle 35">
            <a:extLst>
              <a:ext uri="{FF2B5EF4-FFF2-40B4-BE49-F238E27FC236}">
                <a16:creationId xmlns:a16="http://schemas.microsoft.com/office/drawing/2014/main" id="{B39920D8-50FD-CBFB-2FD2-015258F0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0125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800"/>
          </a:p>
        </p:txBody>
      </p:sp>
      <p:grpSp>
        <p:nvGrpSpPr>
          <p:cNvPr id="19471" name="Group 57">
            <a:extLst>
              <a:ext uri="{FF2B5EF4-FFF2-40B4-BE49-F238E27FC236}">
                <a16:creationId xmlns:a16="http://schemas.microsoft.com/office/drawing/2014/main" id="{DD023113-54A1-A94A-5C1D-D42537213A6D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752475"/>
            <a:ext cx="6626225" cy="1749425"/>
            <a:chOff x="674" y="701"/>
            <a:chExt cx="4174" cy="1102"/>
          </a:xfrm>
        </p:grpSpPr>
        <p:graphicFrame>
          <p:nvGraphicFramePr>
            <p:cNvPr id="19518" name="Object 30">
              <a:extLst>
                <a:ext uri="{FF2B5EF4-FFF2-40B4-BE49-F238E27FC236}">
                  <a16:creationId xmlns:a16="http://schemas.microsoft.com/office/drawing/2014/main" id="{7DF544A3-E097-3590-98D2-D591D5D485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300092"/>
                </p:ext>
              </p:extLst>
            </p:nvPr>
          </p:nvGraphicFramePr>
          <p:xfrm>
            <a:off x="680" y="701"/>
            <a:ext cx="214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39880" imgH="431640" progId="Equation.DSMT4">
                    <p:embed/>
                  </p:oleObj>
                </mc:Choice>
                <mc:Fallback>
                  <p:oleObj name="Equation" r:id="rId5" imgW="1739880" imgH="4316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701"/>
                          <a:ext cx="214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9" name="Object 33">
              <a:extLst>
                <a:ext uri="{FF2B5EF4-FFF2-40B4-BE49-F238E27FC236}">
                  <a16:creationId xmlns:a16="http://schemas.microsoft.com/office/drawing/2014/main" id="{9426052A-BFAE-76B9-0DA5-F9F4643F56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3439907"/>
                </p:ext>
              </p:extLst>
            </p:nvPr>
          </p:nvGraphicFramePr>
          <p:xfrm>
            <a:off x="674" y="1246"/>
            <a:ext cx="214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15840" imgH="469800" progId="Equation.DSMT4">
                    <p:embed/>
                  </p:oleObj>
                </mc:Choice>
                <mc:Fallback>
                  <p:oleObj name="Equation" r:id="rId7" imgW="1815840" imgH="469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1246"/>
                          <a:ext cx="214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0" name="Rectangle 39">
              <a:extLst>
                <a:ext uri="{FF2B5EF4-FFF2-40B4-BE49-F238E27FC236}">
                  <a16:creationId xmlns:a16="http://schemas.microsoft.com/office/drawing/2014/main" id="{4BD09A62-97F6-0888-D407-DCA137E5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877"/>
              <a:ext cx="10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5-3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19521" name="Rectangle 40">
              <a:extLst>
                <a:ext uri="{FF2B5EF4-FFF2-40B4-BE49-F238E27FC236}">
                  <a16:creationId xmlns:a16="http://schemas.microsoft.com/office/drawing/2014/main" id="{6ECBF4AA-AE90-8994-7121-887F4603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389"/>
              <a:ext cx="10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5-4</a:t>
              </a:r>
              <a:r>
                <a:rPr lang="zh-CN" altLang="en-US" sz="2000"/>
                <a:t>）</a:t>
              </a:r>
            </a:p>
          </p:txBody>
        </p:sp>
      </p:grpSp>
      <p:sp>
        <p:nvSpPr>
          <p:cNvPr id="19472" name="Rectangle 41">
            <a:extLst>
              <a:ext uri="{FF2B5EF4-FFF2-40B4-BE49-F238E27FC236}">
                <a16:creationId xmlns:a16="http://schemas.microsoft.com/office/drawing/2014/main" id="{99F7C4DD-B881-C221-DBB8-E53B6FB6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由式（</a:t>
            </a:r>
            <a:r>
              <a:rPr lang="en-US" altLang="zh-CN" sz="2400"/>
              <a:t>5-1</a:t>
            </a:r>
            <a:r>
              <a:rPr lang="zh-CN" altLang="en-US" sz="2400"/>
              <a:t>）和式（</a:t>
            </a:r>
            <a:r>
              <a:rPr lang="en-US" altLang="zh-CN" sz="2400"/>
              <a:t>5-2</a:t>
            </a:r>
            <a:r>
              <a:rPr lang="zh-CN" altLang="en-US" sz="2400"/>
              <a:t>）可分别解得：</a:t>
            </a:r>
          </a:p>
        </p:txBody>
      </p:sp>
      <p:sp>
        <p:nvSpPr>
          <p:cNvPr id="19500" name="Rectangle 44">
            <a:extLst>
              <a:ext uri="{FF2B5EF4-FFF2-40B4-BE49-F238E27FC236}">
                <a16:creationId xmlns:a16="http://schemas.microsoft.com/office/drawing/2014/main" id="{B9DBAB1E-E742-2B18-C8A9-899FBAE093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4025" y="2781300"/>
            <a:ext cx="790575" cy="576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/>
              <a:t>令</a:t>
            </a:r>
          </a:p>
        </p:txBody>
      </p:sp>
      <p:grpSp>
        <p:nvGrpSpPr>
          <p:cNvPr id="19474" name="Group 58">
            <a:extLst>
              <a:ext uri="{FF2B5EF4-FFF2-40B4-BE49-F238E27FC236}">
                <a16:creationId xmlns:a16="http://schemas.microsoft.com/office/drawing/2014/main" id="{0A1BED46-A332-C361-025C-CB21152658AA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643188"/>
            <a:ext cx="6111875" cy="1798637"/>
            <a:chOff x="839" y="1897"/>
            <a:chExt cx="3850" cy="1133"/>
          </a:xfrm>
        </p:grpSpPr>
        <p:graphicFrame>
          <p:nvGraphicFramePr>
            <p:cNvPr id="19514" name="Object 46">
              <a:extLst>
                <a:ext uri="{FF2B5EF4-FFF2-40B4-BE49-F238E27FC236}">
                  <a16:creationId xmlns:a16="http://schemas.microsoft.com/office/drawing/2014/main" id="{C7C22B12-CCFC-5AC3-8D5B-6C28677670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124013"/>
                </p:ext>
              </p:extLst>
            </p:nvPr>
          </p:nvGraphicFramePr>
          <p:xfrm>
            <a:off x="846" y="1897"/>
            <a:ext cx="1195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25480" imgH="431640" progId="Equation.DSMT4">
                    <p:embed/>
                  </p:oleObj>
                </mc:Choice>
                <mc:Fallback>
                  <p:oleObj name="Equation" r:id="rId9" imgW="825480" imgH="4316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1897"/>
                          <a:ext cx="1195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5" name="Object 47">
              <a:extLst>
                <a:ext uri="{FF2B5EF4-FFF2-40B4-BE49-F238E27FC236}">
                  <a16:creationId xmlns:a16="http://schemas.microsoft.com/office/drawing/2014/main" id="{9542BEA2-7846-373F-BC1B-48362394F3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336153"/>
                </p:ext>
              </p:extLst>
            </p:nvPr>
          </p:nvGraphicFramePr>
          <p:xfrm>
            <a:off x="839" y="2452"/>
            <a:ext cx="119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25480" imgH="469800" progId="Equation.DSMT4">
                    <p:embed/>
                  </p:oleObj>
                </mc:Choice>
                <mc:Fallback>
                  <p:oleObj name="Equation" r:id="rId11" imgW="825480" imgH="4698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52"/>
                          <a:ext cx="1195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6" name="Object 48">
              <a:extLst>
                <a:ext uri="{FF2B5EF4-FFF2-40B4-BE49-F238E27FC236}">
                  <a16:creationId xmlns:a16="http://schemas.microsoft.com/office/drawing/2014/main" id="{35886E6E-543A-B034-A286-40B34EFC00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7657787"/>
                </p:ext>
              </p:extLst>
            </p:nvPr>
          </p:nvGraphicFramePr>
          <p:xfrm>
            <a:off x="2586" y="1897"/>
            <a:ext cx="2013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96800" imgH="431640" progId="Equation.DSMT4">
                    <p:embed/>
                  </p:oleObj>
                </mc:Choice>
                <mc:Fallback>
                  <p:oleObj name="Equation" r:id="rId13" imgW="1396800" imgH="4316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1897"/>
                          <a:ext cx="2013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7" name="Object 49">
              <a:extLst>
                <a:ext uri="{FF2B5EF4-FFF2-40B4-BE49-F238E27FC236}">
                  <a16:creationId xmlns:a16="http://schemas.microsoft.com/office/drawing/2014/main" id="{8F6AD877-CDE0-7955-1CA8-C5CFA1ABAB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659510"/>
                </p:ext>
              </p:extLst>
            </p:nvPr>
          </p:nvGraphicFramePr>
          <p:xfrm>
            <a:off x="2568" y="2452"/>
            <a:ext cx="2121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473120" imgH="469800" progId="Equation.DSMT4">
                    <p:embed/>
                  </p:oleObj>
                </mc:Choice>
                <mc:Fallback>
                  <p:oleObj name="Equation" r:id="rId15" imgW="1473120" imgH="4698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2452"/>
                          <a:ext cx="2121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06" name="Rectangle 50">
            <a:extLst>
              <a:ext uri="{FF2B5EF4-FFF2-40B4-BE49-F238E27FC236}">
                <a16:creationId xmlns:a16="http://schemas.microsoft.com/office/drawing/2014/main" id="{948C4050-8CB3-37F5-E9DA-2B0EEBDD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863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有</a:t>
            </a:r>
          </a:p>
        </p:txBody>
      </p:sp>
      <p:grpSp>
        <p:nvGrpSpPr>
          <p:cNvPr id="19476" name="Group 51">
            <a:extLst>
              <a:ext uri="{FF2B5EF4-FFF2-40B4-BE49-F238E27FC236}">
                <a16:creationId xmlns:a16="http://schemas.microsoft.com/office/drawing/2014/main" id="{2B550129-D29F-C2FA-E4B6-A2FCB7E0CEB9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4646612"/>
            <a:ext cx="6065837" cy="1380376"/>
            <a:chOff x="747" y="2677"/>
            <a:chExt cx="3821" cy="924"/>
          </a:xfrm>
        </p:grpSpPr>
        <p:grpSp>
          <p:nvGrpSpPr>
            <p:cNvPr id="19509" name="Group 52">
              <a:extLst>
                <a:ext uri="{FF2B5EF4-FFF2-40B4-BE49-F238E27FC236}">
                  <a16:creationId xmlns:a16="http://schemas.microsoft.com/office/drawing/2014/main" id="{A1457729-2A02-9E62-6A45-5E5E9BB2C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" y="2677"/>
              <a:ext cx="1408" cy="924"/>
              <a:chOff x="3269" y="717"/>
              <a:chExt cx="1408" cy="924"/>
            </a:xfrm>
          </p:grpSpPr>
          <p:graphicFrame>
            <p:nvGraphicFramePr>
              <p:cNvPr id="19512" name="Object 53">
                <a:extLst>
                  <a:ext uri="{FF2B5EF4-FFF2-40B4-BE49-F238E27FC236}">
                    <a16:creationId xmlns:a16="http://schemas.microsoft.com/office/drawing/2014/main" id="{EC633003-73C8-2707-9ED5-AE2E2972D1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179619"/>
                  </p:ext>
                </p:extLst>
              </p:nvPr>
            </p:nvGraphicFramePr>
            <p:xfrm>
              <a:off x="3269" y="717"/>
              <a:ext cx="1393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761760" imgH="330120" progId="Equation.DSMT4">
                      <p:embed/>
                    </p:oleObj>
                  </mc:Choice>
                  <mc:Fallback>
                    <p:oleObj name="Equation" r:id="rId17" imgW="761760" imgH="330120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9" y="717"/>
                            <a:ext cx="1393" cy="4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3" name="Object 54">
                <a:extLst>
                  <a:ext uri="{FF2B5EF4-FFF2-40B4-BE49-F238E27FC236}">
                    <a16:creationId xmlns:a16="http://schemas.microsoft.com/office/drawing/2014/main" id="{625A1342-8FF3-BCAB-2FA6-14A17D0489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5785211"/>
                  </p:ext>
                </p:extLst>
              </p:nvPr>
            </p:nvGraphicFramePr>
            <p:xfrm>
              <a:off x="3269" y="1152"/>
              <a:ext cx="1408" cy="4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761760" imgH="330120" progId="Equation.DSMT4">
                      <p:embed/>
                    </p:oleObj>
                  </mc:Choice>
                  <mc:Fallback>
                    <p:oleObj name="Equation" r:id="rId19" imgW="761760" imgH="330120" progId="Equation.DSMT4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9" y="1152"/>
                            <a:ext cx="1408" cy="4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10" name="Rectangle 55">
              <a:extLst>
                <a:ext uri="{FF2B5EF4-FFF2-40B4-BE49-F238E27FC236}">
                  <a16:creationId xmlns:a16="http://schemas.microsoft.com/office/drawing/2014/main" id="{DBF2D266-BA52-960C-7067-1AB6A395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787"/>
              <a:ext cx="70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5-5</a:t>
              </a:r>
              <a:r>
                <a:rPr lang="zh-CN" altLang="en-US" sz="2000"/>
                <a:t>）</a:t>
              </a:r>
              <a:r>
                <a:rPr lang="zh-CN" altLang="en-US" sz="1800"/>
                <a:t> </a:t>
              </a:r>
            </a:p>
          </p:txBody>
        </p:sp>
        <p:sp>
          <p:nvSpPr>
            <p:cNvPr id="19511" name="Rectangle 56">
              <a:extLst>
                <a:ext uri="{FF2B5EF4-FFF2-40B4-BE49-F238E27FC236}">
                  <a16:creationId xmlns:a16="http://schemas.microsoft.com/office/drawing/2014/main" id="{72AFBA0C-B5CC-91CA-66A5-0AFC2992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225"/>
              <a:ext cx="70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5-6</a:t>
              </a:r>
              <a:r>
                <a:rPr lang="zh-CN" altLang="en-US" sz="2000"/>
                <a:t>）</a:t>
              </a:r>
              <a:r>
                <a:rPr lang="zh-CN" altLang="en-US" sz="1800"/>
                <a:t> </a:t>
              </a:r>
            </a:p>
          </p:txBody>
        </p:sp>
      </p:grpSp>
      <p:sp>
        <p:nvSpPr>
          <p:cNvPr id="19477" name="Rectangle 5">
            <a:extLst>
              <a:ext uri="{FF2B5EF4-FFF2-40B4-BE49-F238E27FC236}">
                <a16:creationId xmlns:a16="http://schemas.microsoft.com/office/drawing/2014/main" id="{C351920F-2D5D-1A72-7033-CCE056B0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17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78" name="Rectangle 6">
            <a:extLst>
              <a:ext uri="{FF2B5EF4-FFF2-40B4-BE49-F238E27FC236}">
                <a16:creationId xmlns:a16="http://schemas.microsoft.com/office/drawing/2014/main" id="{A3798748-ABAD-99C4-DADA-85F2A5D3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00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79" name="Rectangle 8">
            <a:extLst>
              <a:ext uri="{FF2B5EF4-FFF2-40B4-BE49-F238E27FC236}">
                <a16:creationId xmlns:a16="http://schemas.microsoft.com/office/drawing/2014/main" id="{A0DBD0C2-EDE1-3A13-AF1A-ECFA402C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17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80" name="Rectangle 9">
            <a:extLst>
              <a:ext uri="{FF2B5EF4-FFF2-40B4-BE49-F238E27FC236}">
                <a16:creationId xmlns:a16="http://schemas.microsoft.com/office/drawing/2014/main" id="{89DCFCA6-9EB6-7352-D9F0-43F9CE74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00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81" name="Rectangle 11">
            <a:extLst>
              <a:ext uri="{FF2B5EF4-FFF2-40B4-BE49-F238E27FC236}">
                <a16:creationId xmlns:a16="http://schemas.microsoft.com/office/drawing/2014/main" id="{3ADE18C5-CA42-DBE7-6DF1-E61055D3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17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82" name="Rectangle 12">
            <a:extLst>
              <a:ext uri="{FF2B5EF4-FFF2-40B4-BE49-F238E27FC236}">
                <a16:creationId xmlns:a16="http://schemas.microsoft.com/office/drawing/2014/main" id="{70FCEA7D-E954-9D21-C67E-C93E38BC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00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83" name="Rectangle 19">
            <a:extLst>
              <a:ext uri="{FF2B5EF4-FFF2-40B4-BE49-F238E27FC236}">
                <a16:creationId xmlns:a16="http://schemas.microsoft.com/office/drawing/2014/main" id="{AC741820-CE3D-9CBA-25EF-3E150C9F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17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84" name="Rectangle 20">
            <a:extLst>
              <a:ext uri="{FF2B5EF4-FFF2-40B4-BE49-F238E27FC236}">
                <a16:creationId xmlns:a16="http://schemas.microsoft.com/office/drawing/2014/main" id="{94CBF31C-E3F2-8E8F-C5D1-B7EFA9D2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0075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/>
          </a:p>
        </p:txBody>
      </p:sp>
      <p:sp>
        <p:nvSpPr>
          <p:cNvPr id="19485" name="Rectangle 27">
            <a:extLst>
              <a:ext uri="{FF2B5EF4-FFF2-40B4-BE49-F238E27FC236}">
                <a16:creationId xmlns:a16="http://schemas.microsoft.com/office/drawing/2014/main" id="{35C11489-761B-8E09-C8BE-43A804B4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638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86" name="Rectangle 31">
            <a:extLst>
              <a:ext uri="{FF2B5EF4-FFF2-40B4-BE49-F238E27FC236}">
                <a16:creationId xmlns:a16="http://schemas.microsoft.com/office/drawing/2014/main" id="{FC7266AA-4758-8E70-015E-8A3E815B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5117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87" name="Rectangle 32">
            <a:extLst>
              <a:ext uri="{FF2B5EF4-FFF2-40B4-BE49-F238E27FC236}">
                <a16:creationId xmlns:a16="http://schemas.microsoft.com/office/drawing/2014/main" id="{79BFF634-F234-A9E4-9E02-886B5E10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83000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1800"/>
          </a:p>
        </p:txBody>
      </p:sp>
      <p:sp>
        <p:nvSpPr>
          <p:cNvPr id="19488" name="Rectangle 34">
            <a:extLst>
              <a:ext uri="{FF2B5EF4-FFF2-40B4-BE49-F238E27FC236}">
                <a16:creationId xmlns:a16="http://schemas.microsoft.com/office/drawing/2014/main" id="{E54305D0-DF17-02E4-479F-1CBE14FE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16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89" name="Rectangle 35">
            <a:extLst>
              <a:ext uri="{FF2B5EF4-FFF2-40B4-BE49-F238E27FC236}">
                <a16:creationId xmlns:a16="http://schemas.microsoft.com/office/drawing/2014/main" id="{05DCAECD-3B8F-A8D1-42F6-23807C2F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92525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C7EEBE1-8B4C-3835-B795-99D297D2C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zh-CN" sz="4000">
                <a:effectLst/>
              </a:rPr>
              <a:t>5.2</a:t>
            </a:r>
            <a:r>
              <a:rPr lang="zh-CN" altLang="en-US" sz="4000">
                <a:effectLst/>
              </a:rPr>
              <a:t>二维图形几何变换</a:t>
            </a:r>
            <a:endParaRPr lang="zh-CN" altLang="en-US" sz="4000" b="1">
              <a:effectLst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19ABBC-BFCB-96E5-1AB7-41097D67CD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497887" cy="230505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/>
              </a:rPr>
              <a:t>5.2.1 </a:t>
            </a:r>
            <a:r>
              <a:rPr lang="zh-CN" altLang="en-US">
                <a:effectLst/>
              </a:rPr>
              <a:t>二维图形几何变换的原理</a:t>
            </a:r>
            <a:endParaRPr lang="zh-CN" altLang="en-US" b="1">
              <a:effectLst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二维图形由点或直线段组成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直线段可由其端点坐标定义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二维图形的几何变换：对点或对直线段端点的变换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effectLst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A7048C1F-E4A7-38E7-A200-1B97CE314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3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0485" name="Group 20">
            <a:extLst>
              <a:ext uri="{FF2B5EF4-FFF2-40B4-BE49-F238E27FC236}">
                <a16:creationId xmlns:a16="http://schemas.microsoft.com/office/drawing/2014/main" id="{F820289F-BD69-327D-4C8F-C7749E9D0EAB}"/>
              </a:ext>
            </a:extLst>
          </p:cNvPr>
          <p:cNvGrpSpPr>
            <a:grpSpLocks/>
          </p:cNvGrpSpPr>
          <p:nvPr/>
        </p:nvGrpSpPr>
        <p:grpSpPr bwMode="auto">
          <a:xfrm>
            <a:off x="1514475" y="3829046"/>
            <a:ext cx="4227513" cy="598486"/>
            <a:chOff x="546" y="1695"/>
            <a:chExt cx="2663" cy="377"/>
          </a:xfrm>
        </p:grpSpPr>
        <p:graphicFrame>
          <p:nvGraphicFramePr>
            <p:cNvPr id="20487" name="Object 5">
              <a:extLst>
                <a:ext uri="{FF2B5EF4-FFF2-40B4-BE49-F238E27FC236}">
                  <a16:creationId xmlns:a16="http://schemas.microsoft.com/office/drawing/2014/main" id="{11B22F80-BB34-7496-4B58-175468B3FF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544260"/>
                </p:ext>
              </p:extLst>
            </p:nvPr>
          </p:nvGraphicFramePr>
          <p:xfrm>
            <a:off x="546" y="1695"/>
            <a:ext cx="99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11000" imgH="253800" progId="Equation.DSMT4">
                    <p:embed/>
                  </p:oleObj>
                </mc:Choice>
                <mc:Fallback>
                  <p:oleObj name="Equation" r:id="rId5" imgW="71100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" y="1695"/>
                          <a:ext cx="99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4">
              <a:extLst>
                <a:ext uri="{FF2B5EF4-FFF2-40B4-BE49-F238E27FC236}">
                  <a16:creationId xmlns:a16="http://schemas.microsoft.com/office/drawing/2014/main" id="{EBA37C46-A7B0-2151-A0B0-FE9FF32C53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520756"/>
                </p:ext>
              </p:extLst>
            </p:nvPr>
          </p:nvGraphicFramePr>
          <p:xfrm>
            <a:off x="2144" y="1697"/>
            <a:ext cx="106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12520" imgH="253800" progId="Equation.DSMT4">
                    <p:embed/>
                  </p:oleObj>
                </mc:Choice>
                <mc:Fallback>
                  <p:oleObj name="Equation" r:id="rId7" imgW="81252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697"/>
                          <a:ext cx="1065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AutoShape 9">
              <a:extLst>
                <a:ext uri="{FF2B5EF4-FFF2-40B4-BE49-F238E27FC236}">
                  <a16:creationId xmlns:a16="http://schemas.microsoft.com/office/drawing/2014/main" id="{960462FA-26C5-C30A-330D-12BB7CDD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797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>
            <a:extLst>
              <a:ext uri="{FF2B5EF4-FFF2-40B4-BE49-F238E27FC236}">
                <a16:creationId xmlns:a16="http://schemas.microsoft.com/office/drawing/2014/main" id="{07272B2F-A97F-7E30-4943-04505ADB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431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838200" indent="-8382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平移变换（</a:t>
            </a:r>
            <a:r>
              <a:rPr lang="en-US" altLang="zh-CN" sz="2400" b="1"/>
              <a:t>translation</a:t>
            </a:r>
            <a:r>
              <a:rPr lang="zh-CN" altLang="en-US" sz="2400" b="1"/>
              <a:t>）</a:t>
            </a:r>
          </a:p>
        </p:txBody>
      </p:sp>
      <p:sp>
        <p:nvSpPr>
          <p:cNvPr id="21508" name="Rectangle 39">
            <a:extLst>
              <a:ext uri="{FF2B5EF4-FFF2-40B4-BE49-F238E27FC236}">
                <a16:creationId xmlns:a16="http://schemas.microsoft.com/office/drawing/2014/main" id="{2F75473B-63E4-00A8-3E20-E35481FA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10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9981" name="Rectangle 45">
            <a:extLst>
              <a:ext uri="{FF2B5EF4-FFF2-40B4-BE49-F238E27FC236}">
                <a16:creationId xmlns:a16="http://schemas.microsoft.com/office/drawing/2014/main" id="{5A62C57C-BCDD-2F0E-8A93-1BA5AAEAB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1651000"/>
            <a:ext cx="42481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>
                <a:latin typeface="Arial" charset="0"/>
              </a:rPr>
              <a:t>平行于</a:t>
            </a:r>
            <a:r>
              <a:rPr lang="en-US" altLang="zh-CN" sz="2400">
                <a:latin typeface="Arial" charset="0"/>
              </a:rPr>
              <a:t>x</a:t>
            </a:r>
            <a:r>
              <a:rPr lang="zh-CN" altLang="en-US" sz="2400">
                <a:latin typeface="Arial" charset="0"/>
              </a:rPr>
              <a:t>轴的方向上的移动量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>
                <a:latin typeface="Arial" charset="0"/>
              </a:rPr>
              <a:t>平行于</a:t>
            </a:r>
            <a:r>
              <a:rPr lang="en-US" altLang="zh-CN" sz="2400">
                <a:latin typeface="Arial" charset="0"/>
              </a:rPr>
              <a:t>y</a:t>
            </a:r>
            <a:r>
              <a:rPr lang="zh-CN" altLang="en-US" sz="2400">
                <a:latin typeface="Arial" charset="0"/>
              </a:rPr>
              <a:t>轴的方向上的移动量</a:t>
            </a:r>
          </a:p>
        </p:txBody>
      </p:sp>
      <p:sp>
        <p:nvSpPr>
          <p:cNvPr id="21510" name="Rectangle 51">
            <a:extLst>
              <a:ext uri="{FF2B5EF4-FFF2-40B4-BE49-F238E27FC236}">
                <a16:creationId xmlns:a16="http://schemas.microsoft.com/office/drawing/2014/main" id="{7BE3B991-5EDC-46D1-2F6D-915F2017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11" name="Rectangle 53">
            <a:extLst>
              <a:ext uri="{FF2B5EF4-FFF2-40B4-BE49-F238E27FC236}">
                <a16:creationId xmlns:a16="http://schemas.microsoft.com/office/drawing/2014/main" id="{BF29AED2-BD78-E317-7E8F-252AC876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12" name="Rectangle 55">
            <a:extLst>
              <a:ext uri="{FF2B5EF4-FFF2-40B4-BE49-F238E27FC236}">
                <a16:creationId xmlns:a16="http://schemas.microsoft.com/office/drawing/2014/main" id="{C53209BC-4E4A-A068-370C-55D92CEA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13" name="Object 62">
            <a:extLst>
              <a:ext uri="{FF2B5EF4-FFF2-40B4-BE49-F238E27FC236}">
                <a16:creationId xmlns:a16="http://schemas.microsoft.com/office/drawing/2014/main" id="{BE0C120B-044F-B0CE-97BD-0DF7C2FF1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738658"/>
              </p:ext>
            </p:extLst>
          </p:nvPr>
        </p:nvGraphicFramePr>
        <p:xfrm>
          <a:off x="925513" y="1628775"/>
          <a:ext cx="419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7610" imgH="205740" progId="Equation.3">
                  <p:embed/>
                </p:oleObj>
              </mc:Choice>
              <mc:Fallback>
                <p:oleObj name="公式" r:id="rId5" imgW="167610" imgH="2057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628775"/>
                        <a:ext cx="419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70">
            <a:extLst>
              <a:ext uri="{FF2B5EF4-FFF2-40B4-BE49-F238E27FC236}">
                <a16:creationId xmlns:a16="http://schemas.microsoft.com/office/drawing/2014/main" id="{927BFE82-6FFA-6DC1-418C-7232B83C4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99066"/>
              </p:ext>
            </p:extLst>
          </p:nvPr>
        </p:nvGraphicFramePr>
        <p:xfrm>
          <a:off x="928688" y="2085975"/>
          <a:ext cx="419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7610" imgH="213307" progId="Equation.3">
                  <p:embed/>
                </p:oleObj>
              </mc:Choice>
              <mc:Fallback>
                <p:oleObj name="公式" r:id="rId7" imgW="167610" imgH="213307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085975"/>
                        <a:ext cx="419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19" name="Rectangle 83">
            <a:extLst>
              <a:ext uri="{FF2B5EF4-FFF2-40B4-BE49-F238E27FC236}">
                <a16:creationId xmlns:a16="http://schemas.microsoft.com/office/drawing/2014/main" id="{B437BD44-4E3E-FB9E-2003-E36EF25E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9088"/>
            <a:ext cx="68405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800" dirty="0">
                <a:latin typeface="Arial" charset="0"/>
              </a:rPr>
              <a:t>5.2.2</a:t>
            </a:r>
            <a:r>
              <a:rPr lang="zh-CN" altLang="en-US" sz="2800" dirty="0">
                <a:latin typeface="Arial" charset="0"/>
              </a:rPr>
              <a:t>几种典型的二维图形几何变换</a:t>
            </a:r>
          </a:p>
        </p:txBody>
      </p:sp>
      <p:sp>
        <p:nvSpPr>
          <p:cNvPr id="21516" name="Text Box 20">
            <a:extLst>
              <a:ext uri="{FF2B5EF4-FFF2-40B4-BE49-F238E27FC236}">
                <a16:creationId xmlns:a16="http://schemas.microsoft.com/office/drawing/2014/main" id="{944EE75F-CCF0-4F31-1468-1E8661A98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5" y="4603750"/>
            <a:ext cx="4413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x</a:t>
            </a:r>
            <a:endParaRPr lang="en-US" altLang="zh-CN" sz="3600"/>
          </a:p>
        </p:txBody>
      </p:sp>
      <p:sp>
        <p:nvSpPr>
          <p:cNvPr id="21517" name="AutoShape 18">
            <a:extLst>
              <a:ext uri="{FF2B5EF4-FFF2-40B4-BE49-F238E27FC236}">
                <a16:creationId xmlns:a16="http://schemas.microsoft.com/office/drawing/2014/main" id="{557ED633-9925-5B7C-44C0-74B40813F158}"/>
              </a:ext>
            </a:extLst>
          </p:cNvPr>
          <p:cNvSpPr>
            <a:spLocks/>
          </p:cNvSpPr>
          <p:nvPr/>
        </p:nvSpPr>
        <p:spPr bwMode="auto">
          <a:xfrm rot="-5400000">
            <a:off x="6673056" y="4314032"/>
            <a:ext cx="252413" cy="1117600"/>
          </a:xfrm>
          <a:prstGeom prst="leftBrace">
            <a:avLst>
              <a:gd name="adj1" fmla="val 36897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18" name="Object 43">
            <a:extLst>
              <a:ext uri="{FF2B5EF4-FFF2-40B4-BE49-F238E27FC236}">
                <a16:creationId xmlns:a16="http://schemas.microsoft.com/office/drawing/2014/main" id="{1AE67BF5-FE65-A854-8EA7-40ACB220C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38770"/>
              </p:ext>
            </p:extLst>
          </p:nvPr>
        </p:nvGraphicFramePr>
        <p:xfrm>
          <a:off x="6654800" y="4965700"/>
          <a:ext cx="336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7308" imgH="190605" progId="Equation.3">
                  <p:embed/>
                </p:oleObj>
              </mc:Choice>
              <mc:Fallback>
                <p:oleObj name="公式" r:id="rId9" imgW="137308" imgH="19060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965700"/>
                        <a:ext cx="3365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46">
            <a:extLst>
              <a:ext uri="{FF2B5EF4-FFF2-40B4-BE49-F238E27FC236}">
                <a16:creationId xmlns:a16="http://schemas.microsoft.com/office/drawing/2014/main" id="{126EF308-D2BF-08AC-4AAD-A5AE6176C371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2227263"/>
            <a:ext cx="2814638" cy="2459037"/>
            <a:chOff x="3267" y="1449"/>
            <a:chExt cx="1844" cy="1549"/>
          </a:xfrm>
        </p:grpSpPr>
        <p:sp>
          <p:nvSpPr>
            <p:cNvPr id="21576" name="Line 17">
              <a:extLst>
                <a:ext uri="{FF2B5EF4-FFF2-40B4-BE49-F238E27FC236}">
                  <a16:creationId xmlns:a16="http://schemas.microsoft.com/office/drawing/2014/main" id="{DEB7D262-97D8-726A-6202-372EEEC6B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7" y="2032"/>
              <a:ext cx="898" cy="1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7" name="Line 10">
              <a:extLst>
                <a:ext uri="{FF2B5EF4-FFF2-40B4-BE49-F238E27FC236}">
                  <a16:creationId xmlns:a16="http://schemas.microsoft.com/office/drawing/2014/main" id="{75CF3DFD-3B4B-2AB6-642A-EA1EE246AD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267" y="1449"/>
              <a:ext cx="1" cy="153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8" name="Line 11">
              <a:extLst>
                <a:ext uri="{FF2B5EF4-FFF2-40B4-BE49-F238E27FC236}">
                  <a16:creationId xmlns:a16="http://schemas.microsoft.com/office/drawing/2014/main" id="{62F18BB2-36DA-D5F7-1A1F-C779ACC7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" y="2997"/>
              <a:ext cx="1844" cy="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9" name="Line 14">
              <a:extLst>
                <a:ext uri="{FF2B5EF4-FFF2-40B4-BE49-F238E27FC236}">
                  <a16:creationId xmlns:a16="http://schemas.microsoft.com/office/drawing/2014/main" id="{566B1860-1576-ED80-6BC2-C0C19BAA49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1" y="2748"/>
              <a:ext cx="1" cy="248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0" name="Line 15">
              <a:extLst>
                <a:ext uri="{FF2B5EF4-FFF2-40B4-BE49-F238E27FC236}">
                  <a16:creationId xmlns:a16="http://schemas.microsoft.com/office/drawing/2014/main" id="{7E4110A6-E282-E8CA-4548-352D7ABE44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58" y="2069"/>
              <a:ext cx="1" cy="923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1" name="Line 16">
              <a:extLst>
                <a:ext uri="{FF2B5EF4-FFF2-40B4-BE49-F238E27FC236}">
                  <a16:creationId xmlns:a16="http://schemas.microsoft.com/office/drawing/2014/main" id="{4A09631A-F17B-A845-D6E7-1CF44EFAA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7" y="2735"/>
              <a:ext cx="142" cy="1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0" name="Text Box 9">
            <a:extLst>
              <a:ext uri="{FF2B5EF4-FFF2-40B4-BE49-F238E27FC236}">
                <a16:creationId xmlns:a16="http://schemas.microsoft.com/office/drawing/2014/main" id="{1AFE7CBD-2A8F-8F74-0154-721FDF50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060575"/>
            <a:ext cx="354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y</a:t>
            </a:r>
            <a:endParaRPr lang="en-US" altLang="zh-CN"/>
          </a:p>
        </p:txBody>
      </p:sp>
      <p:graphicFrame>
        <p:nvGraphicFramePr>
          <p:cNvPr id="21521" name="Object 29">
            <a:extLst>
              <a:ext uri="{FF2B5EF4-FFF2-40B4-BE49-F238E27FC236}">
                <a16:creationId xmlns:a16="http://schemas.microsoft.com/office/drawing/2014/main" id="{69832C3D-BA2C-9290-AB61-AD152E39F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49845"/>
              </p:ext>
            </p:extLst>
          </p:nvPr>
        </p:nvGraphicFramePr>
        <p:xfrm>
          <a:off x="7208838" y="2924175"/>
          <a:ext cx="207962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0035" imgH="137160" progId="Equation.3">
                  <p:embed/>
                </p:oleObj>
              </mc:Choice>
              <mc:Fallback>
                <p:oleObj name="公式" r:id="rId11" imgW="160035" imgH="137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8" y="2924175"/>
                        <a:ext cx="207962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AutoShape 13">
            <a:extLst>
              <a:ext uri="{FF2B5EF4-FFF2-40B4-BE49-F238E27FC236}">
                <a16:creationId xmlns:a16="http://schemas.microsoft.com/office/drawing/2014/main" id="{13D2C5D5-8285-D092-A2C5-19F4B1D2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3355975"/>
            <a:ext cx="900112" cy="935038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5AD7CFBA-AD45-0128-A045-93E79C775F50}"/>
              </a:ext>
            </a:extLst>
          </p:cNvPr>
          <p:cNvSpPr>
            <a:spLocks/>
          </p:cNvSpPr>
          <p:nvPr/>
        </p:nvSpPr>
        <p:spPr bwMode="auto">
          <a:xfrm>
            <a:off x="5691188" y="3155950"/>
            <a:ext cx="260350" cy="1111250"/>
          </a:xfrm>
          <a:prstGeom prst="leftBrace">
            <a:avLst>
              <a:gd name="adj1" fmla="val 35569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9967" name="AutoShape 31">
            <a:extLst>
              <a:ext uri="{FF2B5EF4-FFF2-40B4-BE49-F238E27FC236}">
                <a16:creationId xmlns:a16="http://schemas.microsoft.com/office/drawing/2014/main" id="{47C8244B-188A-155A-43F5-D9ACBDE6E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228850"/>
            <a:ext cx="900113" cy="935038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25" name="Object 35">
            <a:extLst>
              <a:ext uri="{FF2B5EF4-FFF2-40B4-BE49-F238E27FC236}">
                <a16:creationId xmlns:a16="http://schemas.microsoft.com/office/drawing/2014/main" id="{E6A5CCC5-1473-2418-690C-E9CAB6B30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73265"/>
              </p:ext>
            </p:extLst>
          </p:nvPr>
        </p:nvGraphicFramePr>
        <p:xfrm>
          <a:off x="6102350" y="4057650"/>
          <a:ext cx="177800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9732" imgH="137160" progId="Equation.3">
                  <p:embed/>
                </p:oleObj>
              </mc:Choice>
              <mc:Fallback>
                <p:oleObj name="公式" r:id="rId13" imgW="129732" imgH="1371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4057650"/>
                        <a:ext cx="177800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38">
            <a:extLst>
              <a:ext uri="{FF2B5EF4-FFF2-40B4-BE49-F238E27FC236}">
                <a16:creationId xmlns:a16="http://schemas.microsoft.com/office/drawing/2014/main" id="{03568CCE-07B6-0E4D-2272-E84A8B287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64756"/>
              </p:ext>
            </p:extLst>
          </p:nvPr>
        </p:nvGraphicFramePr>
        <p:xfrm>
          <a:off x="5441950" y="3571875"/>
          <a:ext cx="3365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37308" imgH="213307" progId="Equation.3">
                  <p:embed/>
                </p:oleObj>
              </mc:Choice>
              <mc:Fallback>
                <p:oleObj name="公式" r:id="rId15" imgW="137308" imgH="21330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71875"/>
                        <a:ext cx="3365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AutoShape 108">
            <a:extLst>
              <a:ext uri="{FF2B5EF4-FFF2-40B4-BE49-F238E27FC236}">
                <a16:creationId xmlns:a16="http://schemas.microsoft.com/office/drawing/2014/main" id="{6FE9654F-9160-5855-CCCD-791875F4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516563"/>
            <a:ext cx="151130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平移变换</a:t>
            </a:r>
          </a:p>
        </p:txBody>
      </p:sp>
      <p:grpSp>
        <p:nvGrpSpPr>
          <p:cNvPr id="3" name="Group 120">
            <a:extLst>
              <a:ext uri="{FF2B5EF4-FFF2-40B4-BE49-F238E27FC236}">
                <a16:creationId xmlns:a16="http://schemas.microsoft.com/office/drawing/2014/main" id="{137D6A21-4046-47AC-C2CB-FF53E787548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997200"/>
            <a:ext cx="2952750" cy="1585913"/>
            <a:chOff x="385" y="1888"/>
            <a:chExt cx="1860" cy="999"/>
          </a:xfrm>
        </p:grpSpPr>
        <p:graphicFrame>
          <p:nvGraphicFramePr>
            <p:cNvPr id="21572" name="Object 74">
              <a:extLst>
                <a:ext uri="{FF2B5EF4-FFF2-40B4-BE49-F238E27FC236}">
                  <a16:creationId xmlns:a16="http://schemas.microsoft.com/office/drawing/2014/main" id="{B2EDA8CC-951D-F9BC-49D2-740F11A5C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251"/>
            <a:ext cx="1497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739096" imgH="457358" progId="Equation.3">
                    <p:embed/>
                  </p:oleObj>
                </mc:Choice>
                <mc:Fallback>
                  <p:oleObj name="公式" r:id="rId17" imgW="739096" imgH="457358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251"/>
                          <a:ext cx="1497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73" name="Group 109">
              <a:extLst>
                <a:ext uri="{FF2B5EF4-FFF2-40B4-BE49-F238E27FC236}">
                  <a16:creationId xmlns:a16="http://schemas.microsoft.com/office/drawing/2014/main" id="{786C18EE-B865-2A0C-5E08-E3A72C5EA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888"/>
              <a:ext cx="997" cy="317"/>
              <a:chOff x="476" y="1117"/>
              <a:chExt cx="997" cy="317"/>
            </a:xfrm>
          </p:grpSpPr>
          <p:sp>
            <p:nvSpPr>
              <p:cNvPr id="21574" name="AutoShape 110">
                <a:extLst>
                  <a:ext uri="{FF2B5EF4-FFF2-40B4-BE49-F238E27FC236}">
                    <a16:creationId xmlns:a16="http://schemas.microsoft.com/office/drawing/2014/main" id="{56D28FCE-6C0B-8C4F-6B62-D83B8291D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1575" name="Object 111">
                <a:extLst>
                  <a:ext uri="{FF2B5EF4-FFF2-40B4-BE49-F238E27FC236}">
                    <a16:creationId xmlns:a16="http://schemas.microsoft.com/office/drawing/2014/main" id="{4AB1B353-0417-00F2-4C2F-AC427719CA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9" imgW="624988" imgH="175470" progId="Equation.3">
                      <p:embed/>
                    </p:oleObj>
                  </mc:Choice>
                  <mc:Fallback>
                    <p:oleObj name="公式" r:id="rId19" imgW="624988" imgH="175470" progId="Equation.3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21">
            <a:extLst>
              <a:ext uri="{FF2B5EF4-FFF2-40B4-BE49-F238E27FC236}">
                <a16:creationId xmlns:a16="http://schemas.microsoft.com/office/drawing/2014/main" id="{9CCA5FB8-DE48-47FB-12B5-6A4EF09FB09D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4581525"/>
            <a:ext cx="3879850" cy="1079500"/>
            <a:chOff x="391" y="2886"/>
            <a:chExt cx="2444" cy="680"/>
          </a:xfrm>
        </p:grpSpPr>
        <p:graphicFrame>
          <p:nvGraphicFramePr>
            <p:cNvPr id="21568" name="Object 78">
              <a:extLst>
                <a:ext uri="{FF2B5EF4-FFF2-40B4-BE49-F238E27FC236}">
                  <a16:creationId xmlns:a16="http://schemas.microsoft.com/office/drawing/2014/main" id="{3F660CC0-7B40-7EA2-B0C7-C3F40222F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" y="3294"/>
            <a:ext cx="204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660953" imgH="213307" progId="Equation.3">
                    <p:embed/>
                  </p:oleObj>
                </mc:Choice>
                <mc:Fallback>
                  <p:oleObj name="公式" r:id="rId21" imgW="1660953" imgH="213307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3294"/>
                          <a:ext cx="204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69" name="Group 112">
              <a:extLst>
                <a:ext uri="{FF2B5EF4-FFF2-40B4-BE49-F238E27FC236}">
                  <a16:creationId xmlns:a16="http://schemas.microsoft.com/office/drawing/2014/main" id="{6A979E29-0F21-5B3A-A283-B7AB56522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" y="2886"/>
              <a:ext cx="997" cy="317"/>
              <a:chOff x="476" y="1117"/>
              <a:chExt cx="997" cy="317"/>
            </a:xfrm>
          </p:grpSpPr>
          <p:sp>
            <p:nvSpPr>
              <p:cNvPr id="21570" name="AutoShape 113">
                <a:extLst>
                  <a:ext uri="{FF2B5EF4-FFF2-40B4-BE49-F238E27FC236}">
                    <a16:creationId xmlns:a16="http://schemas.microsoft.com/office/drawing/2014/main" id="{0C74CB14-7C26-A34E-D717-FF96CFE38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1571" name="Object 114">
                <a:extLst>
                  <a:ext uri="{FF2B5EF4-FFF2-40B4-BE49-F238E27FC236}">
                    <a16:creationId xmlns:a16="http://schemas.microsoft.com/office/drawing/2014/main" id="{89BD74D2-D9EA-3620-419B-D2278DAD5A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3" imgW="624988" imgH="175470" progId="Equation.3">
                      <p:embed/>
                    </p:oleObj>
                  </mc:Choice>
                  <mc:Fallback>
                    <p:oleObj name="公式" r:id="rId23" imgW="624988" imgH="175470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30" name="Rectangle 117">
            <a:extLst>
              <a:ext uri="{FF2B5EF4-FFF2-40B4-BE49-F238E27FC236}">
                <a16:creationId xmlns:a16="http://schemas.microsoft.com/office/drawing/2014/main" id="{9252D755-EA46-3E5A-E7DA-8C88C4036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933825"/>
            <a:ext cx="1058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5-7</a:t>
            </a:r>
            <a:r>
              <a:rPr lang="zh-CN" altLang="en-US" sz="2000"/>
              <a:t>）</a:t>
            </a:r>
          </a:p>
        </p:txBody>
      </p:sp>
      <p:sp>
        <p:nvSpPr>
          <p:cNvPr id="21531" name="Rectangle 118">
            <a:extLst>
              <a:ext uri="{FF2B5EF4-FFF2-40B4-BE49-F238E27FC236}">
                <a16:creationId xmlns:a16="http://schemas.microsoft.com/office/drawing/2014/main" id="{4D4DB932-9EAE-2D89-9E81-CE30CA97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192713"/>
            <a:ext cx="1058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5-8</a:t>
            </a:r>
            <a:r>
              <a:rPr lang="zh-CN" altLang="en-US" sz="2000"/>
              <a:t>）</a:t>
            </a:r>
          </a:p>
        </p:txBody>
      </p:sp>
      <p:sp>
        <p:nvSpPr>
          <p:cNvPr id="21532" name="Rectangle 4">
            <a:extLst>
              <a:ext uri="{FF2B5EF4-FFF2-40B4-BE49-F238E27FC236}">
                <a16:creationId xmlns:a16="http://schemas.microsoft.com/office/drawing/2014/main" id="{6AB63901-FD52-2FD1-8C2E-B89953B1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981075"/>
            <a:ext cx="43195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838200" indent="-8382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平移变换（</a:t>
            </a:r>
            <a:r>
              <a:rPr lang="en-US" altLang="zh-CN" sz="2400" b="1"/>
              <a:t>translation</a:t>
            </a:r>
            <a:r>
              <a:rPr lang="zh-CN" altLang="en-US" sz="2400" b="1"/>
              <a:t>）</a:t>
            </a:r>
          </a:p>
        </p:txBody>
      </p:sp>
      <p:sp>
        <p:nvSpPr>
          <p:cNvPr id="21533" name="Rectangle 39">
            <a:extLst>
              <a:ext uri="{FF2B5EF4-FFF2-40B4-BE49-F238E27FC236}">
                <a16:creationId xmlns:a16="http://schemas.microsoft.com/office/drawing/2014/main" id="{FF6964D2-CBE4-F920-11FD-D4E4B531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119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AC55BF96-A184-31F5-13D4-6C798F04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1651000"/>
            <a:ext cx="42481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Arial" charset="0"/>
              </a:rPr>
              <a:t>平行于</a:t>
            </a:r>
            <a:r>
              <a:rPr lang="en-US" altLang="zh-CN" sz="2400" dirty="0">
                <a:latin typeface="Arial" charset="0"/>
              </a:rPr>
              <a:t>x</a:t>
            </a:r>
            <a:r>
              <a:rPr lang="zh-CN" altLang="en-US" sz="2400" dirty="0">
                <a:latin typeface="Arial" charset="0"/>
              </a:rPr>
              <a:t>轴的方向上的移动量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Arial" charset="0"/>
              </a:rPr>
              <a:t>平行于</a:t>
            </a:r>
            <a:r>
              <a:rPr lang="en-US" altLang="zh-CN" sz="2400" dirty="0">
                <a:latin typeface="Arial" charset="0"/>
              </a:rPr>
              <a:t>y</a:t>
            </a:r>
            <a:r>
              <a:rPr lang="zh-CN" altLang="en-US" sz="2400" dirty="0">
                <a:latin typeface="Arial" charset="0"/>
              </a:rPr>
              <a:t>轴的方向上的移动量</a:t>
            </a:r>
          </a:p>
        </p:txBody>
      </p:sp>
      <p:sp>
        <p:nvSpPr>
          <p:cNvPr id="21535" name="Rectangle 51">
            <a:extLst>
              <a:ext uri="{FF2B5EF4-FFF2-40B4-BE49-F238E27FC236}">
                <a16:creationId xmlns:a16="http://schemas.microsoft.com/office/drawing/2014/main" id="{1D51F95F-AC8B-AC01-5411-A89E4F48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-185738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36" name="Rectangle 53">
            <a:extLst>
              <a:ext uri="{FF2B5EF4-FFF2-40B4-BE49-F238E27FC236}">
                <a16:creationId xmlns:a16="http://schemas.microsoft.com/office/drawing/2014/main" id="{1FCC9756-BED6-56BE-F82F-956F5062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-185738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37" name="Rectangle 55">
            <a:extLst>
              <a:ext uri="{FF2B5EF4-FFF2-40B4-BE49-F238E27FC236}">
                <a16:creationId xmlns:a16="http://schemas.microsoft.com/office/drawing/2014/main" id="{461D6D4E-A7A2-0566-E6B1-69F978FC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-185738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38" name="Object 62">
            <a:extLst>
              <a:ext uri="{FF2B5EF4-FFF2-40B4-BE49-F238E27FC236}">
                <a16:creationId xmlns:a16="http://schemas.microsoft.com/office/drawing/2014/main" id="{CB988DCA-0145-C2A1-1030-4008B69FF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76756"/>
              </p:ext>
            </p:extLst>
          </p:nvPr>
        </p:nvGraphicFramePr>
        <p:xfrm>
          <a:off x="906463" y="1609725"/>
          <a:ext cx="460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609725"/>
                        <a:ext cx="4603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9" name="Object 70">
            <a:extLst>
              <a:ext uri="{FF2B5EF4-FFF2-40B4-BE49-F238E27FC236}">
                <a16:creationId xmlns:a16="http://schemas.microsoft.com/office/drawing/2014/main" id="{93C3DB44-86B6-1225-4623-73631A191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56929"/>
              </p:ext>
            </p:extLst>
          </p:nvPr>
        </p:nvGraphicFramePr>
        <p:xfrm>
          <a:off x="900113" y="206692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03040" imgH="241200" progId="Equation.DSMT4">
                  <p:embed/>
                </p:oleObj>
              </mc:Choice>
              <mc:Fallback>
                <p:oleObj name="Equation" r:id="rId27" imgW="203040" imgH="2412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692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AutoShape 18">
            <a:extLst>
              <a:ext uri="{FF2B5EF4-FFF2-40B4-BE49-F238E27FC236}">
                <a16:creationId xmlns:a16="http://schemas.microsoft.com/office/drawing/2014/main" id="{E474E6F3-5AFA-90E7-7961-7234666EB786}"/>
              </a:ext>
            </a:extLst>
          </p:cNvPr>
          <p:cNvSpPr>
            <a:spLocks/>
          </p:cNvSpPr>
          <p:nvPr/>
        </p:nvSpPr>
        <p:spPr bwMode="auto">
          <a:xfrm rot="-5400000">
            <a:off x="6674643" y="4314032"/>
            <a:ext cx="252413" cy="1117600"/>
          </a:xfrm>
          <a:prstGeom prst="leftBrace">
            <a:avLst>
              <a:gd name="adj1" fmla="val 368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41" name="Object 43">
            <a:extLst>
              <a:ext uri="{FF2B5EF4-FFF2-40B4-BE49-F238E27FC236}">
                <a16:creationId xmlns:a16="http://schemas.microsoft.com/office/drawing/2014/main" id="{F74F697E-3B7E-FB2F-93BE-88DA180E4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21598"/>
              </p:ext>
            </p:extLst>
          </p:nvPr>
        </p:nvGraphicFramePr>
        <p:xfrm>
          <a:off x="6642100" y="4951413"/>
          <a:ext cx="365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0035" imgH="220875" progId="Equation.DSMT4">
                  <p:embed/>
                </p:oleObj>
              </mc:Choice>
              <mc:Fallback>
                <p:oleObj name="Equation" r:id="rId29" imgW="160035" imgH="220875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951413"/>
                        <a:ext cx="3651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2" name="Group 46">
            <a:extLst>
              <a:ext uri="{FF2B5EF4-FFF2-40B4-BE49-F238E27FC236}">
                <a16:creationId xmlns:a16="http://schemas.microsoft.com/office/drawing/2014/main" id="{D4039981-9547-8745-A574-CF34BC07677F}"/>
              </a:ext>
            </a:extLst>
          </p:cNvPr>
          <p:cNvGrpSpPr>
            <a:grpSpLocks/>
          </p:cNvGrpSpPr>
          <p:nvPr/>
        </p:nvGrpSpPr>
        <p:grpSpPr bwMode="auto">
          <a:xfrm>
            <a:off x="6002338" y="2227263"/>
            <a:ext cx="2814637" cy="2459037"/>
            <a:chOff x="3267" y="1449"/>
            <a:chExt cx="1844" cy="1549"/>
          </a:xfrm>
        </p:grpSpPr>
        <p:sp>
          <p:nvSpPr>
            <p:cNvPr id="21562" name="Line 17">
              <a:extLst>
                <a:ext uri="{FF2B5EF4-FFF2-40B4-BE49-F238E27FC236}">
                  <a16:creationId xmlns:a16="http://schemas.microsoft.com/office/drawing/2014/main" id="{9E30057A-DDFA-F252-E82D-B70E7BBA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7" y="2032"/>
              <a:ext cx="89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3" name="Line 10">
              <a:extLst>
                <a:ext uri="{FF2B5EF4-FFF2-40B4-BE49-F238E27FC236}">
                  <a16:creationId xmlns:a16="http://schemas.microsoft.com/office/drawing/2014/main" id="{71E2EEDF-CDFF-E2AE-09FF-8DC7AA8D93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267" y="1449"/>
              <a:ext cx="1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4" name="Line 11">
              <a:extLst>
                <a:ext uri="{FF2B5EF4-FFF2-40B4-BE49-F238E27FC236}">
                  <a16:creationId xmlns:a16="http://schemas.microsoft.com/office/drawing/2014/main" id="{A62F6444-8658-2709-FBCF-2EEB8F42A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" y="2997"/>
              <a:ext cx="18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5" name="Line 14">
              <a:extLst>
                <a:ext uri="{FF2B5EF4-FFF2-40B4-BE49-F238E27FC236}">
                  <a16:creationId xmlns:a16="http://schemas.microsoft.com/office/drawing/2014/main" id="{C4D6FAC0-B4D7-B90C-B941-27AFE90FA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21" y="2748"/>
              <a:ext cx="1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6" name="Line 15">
              <a:extLst>
                <a:ext uri="{FF2B5EF4-FFF2-40B4-BE49-F238E27FC236}">
                  <a16:creationId xmlns:a16="http://schemas.microsoft.com/office/drawing/2014/main" id="{544513D6-DD56-7F33-22DA-1D1C285985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58" y="2069"/>
              <a:ext cx="1" cy="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7" name="Line 16">
              <a:extLst>
                <a:ext uri="{FF2B5EF4-FFF2-40B4-BE49-F238E27FC236}">
                  <a16:creationId xmlns:a16="http://schemas.microsoft.com/office/drawing/2014/main" id="{C233A5EE-D918-0E8C-D094-D42E1A910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7" y="2735"/>
              <a:ext cx="1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543" name="Object 29">
            <a:extLst>
              <a:ext uri="{FF2B5EF4-FFF2-40B4-BE49-F238E27FC236}">
                <a16:creationId xmlns:a16="http://schemas.microsoft.com/office/drawing/2014/main" id="{9F56580D-AF38-8303-0F24-2ADFE07E2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86918"/>
              </p:ext>
            </p:extLst>
          </p:nvPr>
        </p:nvGraphicFramePr>
        <p:xfrm>
          <a:off x="7207250" y="2917825"/>
          <a:ext cx="2159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7610" imgH="159862" progId="Equation.DSMT4">
                  <p:embed/>
                </p:oleObj>
              </mc:Choice>
              <mc:Fallback>
                <p:oleObj name="Equation" r:id="rId31" imgW="167610" imgH="15986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2917825"/>
                        <a:ext cx="21590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13">
            <a:extLst>
              <a:ext uri="{FF2B5EF4-FFF2-40B4-BE49-F238E27FC236}">
                <a16:creationId xmlns:a16="http://schemas.microsoft.com/office/drawing/2014/main" id="{2FA109F9-FB27-24C1-F4EF-C66B8B69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3355975"/>
            <a:ext cx="900113" cy="935038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45" name="AutoShape 19">
            <a:extLst>
              <a:ext uri="{FF2B5EF4-FFF2-40B4-BE49-F238E27FC236}">
                <a16:creationId xmlns:a16="http://schemas.microsoft.com/office/drawing/2014/main" id="{AFE73E2F-6913-A38F-CF6C-4818F016FF68}"/>
              </a:ext>
            </a:extLst>
          </p:cNvPr>
          <p:cNvSpPr>
            <a:spLocks/>
          </p:cNvSpPr>
          <p:nvPr/>
        </p:nvSpPr>
        <p:spPr bwMode="auto">
          <a:xfrm>
            <a:off x="5692775" y="3155950"/>
            <a:ext cx="260350" cy="1111250"/>
          </a:xfrm>
          <a:prstGeom prst="leftBrace">
            <a:avLst>
              <a:gd name="adj1" fmla="val 355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54CE36E2-9F1B-0C6F-57B1-DEDA4BEF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2228850"/>
            <a:ext cx="900112" cy="935038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47" name="Object 35">
            <a:extLst>
              <a:ext uri="{FF2B5EF4-FFF2-40B4-BE49-F238E27FC236}">
                <a16:creationId xmlns:a16="http://schemas.microsoft.com/office/drawing/2014/main" id="{10D45CD9-380D-65D8-0A5B-2D412FAE2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37938"/>
              </p:ext>
            </p:extLst>
          </p:nvPr>
        </p:nvGraphicFramePr>
        <p:xfrm>
          <a:off x="6097588" y="4049713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44884" imgH="159862" progId="Equation.DSMT4">
                  <p:embed/>
                </p:oleObj>
              </mc:Choice>
              <mc:Fallback>
                <p:oleObj name="Equation" r:id="rId33" imgW="144884" imgH="159862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4049713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8" name="Object 38">
            <a:extLst>
              <a:ext uri="{FF2B5EF4-FFF2-40B4-BE49-F238E27FC236}">
                <a16:creationId xmlns:a16="http://schemas.microsoft.com/office/drawing/2014/main" id="{0EEEFBFF-188E-67C0-FD14-B1CFA0193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92988"/>
              </p:ext>
            </p:extLst>
          </p:nvPr>
        </p:nvGraphicFramePr>
        <p:xfrm>
          <a:off x="5430838" y="3562350"/>
          <a:ext cx="3635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0035" imgH="236010" progId="Equation.DSMT4">
                  <p:embed/>
                </p:oleObj>
              </mc:Choice>
              <mc:Fallback>
                <p:oleObj name="Equation" r:id="rId35" imgW="160035" imgH="23601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3562350"/>
                        <a:ext cx="3635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9" name="AutoShape 108">
            <a:extLst>
              <a:ext uri="{FF2B5EF4-FFF2-40B4-BE49-F238E27FC236}">
                <a16:creationId xmlns:a16="http://schemas.microsoft.com/office/drawing/2014/main" id="{7ECD3FEF-813C-52B8-5AD3-E7419C12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516563"/>
            <a:ext cx="1511300" cy="28892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平移变换</a:t>
            </a:r>
          </a:p>
        </p:txBody>
      </p:sp>
      <p:grpSp>
        <p:nvGrpSpPr>
          <p:cNvPr id="33" name="Group 120">
            <a:extLst>
              <a:ext uri="{FF2B5EF4-FFF2-40B4-BE49-F238E27FC236}">
                <a16:creationId xmlns:a16="http://schemas.microsoft.com/office/drawing/2014/main" id="{610EEC7B-2BB4-6686-BFC3-777A6BD91740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2997201"/>
            <a:ext cx="2981325" cy="1603376"/>
            <a:chOff x="385" y="1888"/>
            <a:chExt cx="1878" cy="1010"/>
          </a:xfrm>
        </p:grpSpPr>
        <p:graphicFrame>
          <p:nvGraphicFramePr>
            <p:cNvPr id="21558" name="Object 74">
              <a:extLst>
                <a:ext uri="{FF2B5EF4-FFF2-40B4-BE49-F238E27FC236}">
                  <a16:creationId xmlns:a16="http://schemas.microsoft.com/office/drawing/2014/main" id="{810F8C97-A2FC-B1FA-5299-7D36B1601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199896"/>
                </p:ext>
              </p:extLst>
            </p:nvPr>
          </p:nvGraphicFramePr>
          <p:xfrm>
            <a:off x="731" y="2241"/>
            <a:ext cx="153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761760" imgH="482400" progId="Equation.DSMT4">
                    <p:embed/>
                  </p:oleObj>
                </mc:Choice>
                <mc:Fallback>
                  <p:oleObj name="Equation" r:id="rId37" imgW="761760" imgH="4824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" y="2241"/>
                          <a:ext cx="1532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59" name="Group 109">
              <a:extLst>
                <a:ext uri="{FF2B5EF4-FFF2-40B4-BE49-F238E27FC236}">
                  <a16:creationId xmlns:a16="http://schemas.microsoft.com/office/drawing/2014/main" id="{7CA1526B-1D57-FEDF-3E08-C672D25F1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888"/>
              <a:ext cx="997" cy="317"/>
              <a:chOff x="476" y="1117"/>
              <a:chExt cx="997" cy="317"/>
            </a:xfrm>
          </p:grpSpPr>
          <p:sp>
            <p:nvSpPr>
              <p:cNvPr id="21560" name="AutoShape 110">
                <a:extLst>
                  <a:ext uri="{FF2B5EF4-FFF2-40B4-BE49-F238E27FC236}">
                    <a16:creationId xmlns:a16="http://schemas.microsoft.com/office/drawing/2014/main" id="{714FC2C9-08AC-98E2-7E31-965EF4287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1561" name="Object 111">
                <a:extLst>
                  <a:ext uri="{FF2B5EF4-FFF2-40B4-BE49-F238E27FC236}">
                    <a16:creationId xmlns:a16="http://schemas.microsoft.com/office/drawing/2014/main" id="{57784262-E66B-DF13-ED3B-F8EFA3244B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9" imgW="624988" imgH="175470" progId="Equation.3">
                      <p:embed/>
                    </p:oleObj>
                  </mc:Choice>
                  <mc:Fallback>
                    <p:oleObj name="公式" r:id="rId39" imgW="624988" imgH="175470" progId="Equation.3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121">
            <a:extLst>
              <a:ext uri="{FF2B5EF4-FFF2-40B4-BE49-F238E27FC236}">
                <a16:creationId xmlns:a16="http://schemas.microsoft.com/office/drawing/2014/main" id="{718C9795-88F3-3A9F-2869-9E27D8DB0B74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4581525"/>
            <a:ext cx="3965575" cy="1127125"/>
            <a:chOff x="391" y="2886"/>
            <a:chExt cx="2498" cy="710"/>
          </a:xfrm>
        </p:grpSpPr>
        <p:graphicFrame>
          <p:nvGraphicFramePr>
            <p:cNvPr id="21554" name="Object 78">
              <a:extLst>
                <a:ext uri="{FF2B5EF4-FFF2-40B4-BE49-F238E27FC236}">
                  <a16:creationId xmlns:a16="http://schemas.microsoft.com/office/drawing/2014/main" id="{B5802DF7-99E3-C28E-8A32-5D03CBEB61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0" y="3264"/>
            <a:ext cx="214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760383" imgH="274320" progId="Equation.DSMT4">
                    <p:embed/>
                  </p:oleObj>
                </mc:Choice>
                <mc:Fallback>
                  <p:oleObj name="Equation" r:id="rId41" imgW="1760383" imgH="27432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3264"/>
                          <a:ext cx="214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55" name="Group 112">
              <a:extLst>
                <a:ext uri="{FF2B5EF4-FFF2-40B4-BE49-F238E27FC236}">
                  <a16:creationId xmlns:a16="http://schemas.microsoft.com/office/drawing/2014/main" id="{2C5CC226-E423-2A99-FC54-2192EF6277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" y="2886"/>
              <a:ext cx="997" cy="317"/>
              <a:chOff x="476" y="1117"/>
              <a:chExt cx="997" cy="317"/>
            </a:xfrm>
          </p:grpSpPr>
          <p:sp>
            <p:nvSpPr>
              <p:cNvPr id="21556" name="AutoShape 113">
                <a:extLst>
                  <a:ext uri="{FF2B5EF4-FFF2-40B4-BE49-F238E27FC236}">
                    <a16:creationId xmlns:a16="http://schemas.microsoft.com/office/drawing/2014/main" id="{4A087DC0-6B02-BC5B-8808-6939127C5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1557" name="Object 114">
                <a:extLst>
                  <a:ext uri="{FF2B5EF4-FFF2-40B4-BE49-F238E27FC236}">
                    <a16:creationId xmlns:a16="http://schemas.microsoft.com/office/drawing/2014/main" id="{5F4761B4-0028-D4AA-286F-4698E35AF7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3" imgW="624988" imgH="175470" progId="Equation.3">
                      <p:embed/>
                    </p:oleObj>
                  </mc:Choice>
                  <mc:Fallback>
                    <p:oleObj name="公式" r:id="rId43" imgW="624988" imgH="175470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52" name="Rectangle 117">
            <a:extLst>
              <a:ext uri="{FF2B5EF4-FFF2-40B4-BE49-F238E27FC236}">
                <a16:creationId xmlns:a16="http://schemas.microsoft.com/office/drawing/2014/main" id="{5A1D85FD-79FA-AF6E-3874-40E07743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3933825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5-7</a:t>
            </a:r>
            <a:r>
              <a:rPr lang="zh-CN" altLang="en-US" sz="2000"/>
              <a:t>）</a:t>
            </a:r>
          </a:p>
        </p:txBody>
      </p:sp>
      <p:sp>
        <p:nvSpPr>
          <p:cNvPr id="21553" name="Rectangle 118">
            <a:extLst>
              <a:ext uri="{FF2B5EF4-FFF2-40B4-BE49-F238E27FC236}">
                <a16:creationId xmlns:a16="http://schemas.microsoft.com/office/drawing/2014/main" id="{9BDDA504-6701-B846-FFC1-6DD41F63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5192713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5-8</a:t>
            </a:r>
            <a:r>
              <a:rPr lang="zh-CN" altLang="en-US" sz="20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nimBg="1"/>
      <p:bldP spid="39967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1D27015C-AC6F-8285-0ED7-96B3E8A7A9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5863" y="1700213"/>
            <a:ext cx="4033837" cy="866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平行于</a:t>
            </a:r>
            <a:r>
              <a:rPr lang="en-US" altLang="zh-CN" sz="2400">
                <a:effectLst/>
              </a:rPr>
              <a:t>x</a:t>
            </a:r>
            <a:r>
              <a:rPr lang="zh-CN" altLang="en-US" sz="2400">
                <a:effectLst/>
              </a:rPr>
              <a:t>轴的方向上的缩放量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平行于</a:t>
            </a:r>
            <a:r>
              <a:rPr lang="en-US" altLang="zh-CN" sz="2400">
                <a:effectLst/>
              </a:rPr>
              <a:t>y</a:t>
            </a:r>
            <a:r>
              <a:rPr lang="zh-CN" altLang="en-US" sz="2400">
                <a:effectLst/>
              </a:rPr>
              <a:t>轴的方向上的缩放量</a:t>
            </a:r>
          </a:p>
        </p:txBody>
      </p:sp>
      <p:sp>
        <p:nvSpPr>
          <p:cNvPr id="22531" name="Rectangle 22">
            <a:extLst>
              <a:ext uri="{FF2B5EF4-FFF2-40B4-BE49-F238E27FC236}">
                <a16:creationId xmlns:a16="http://schemas.microsoft.com/office/drawing/2014/main" id="{6E85EAAF-BCCC-ABE7-AA86-8F48CDD5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57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532" name="Rectangle 45">
            <a:extLst>
              <a:ext uri="{FF2B5EF4-FFF2-40B4-BE49-F238E27FC236}">
                <a16:creationId xmlns:a16="http://schemas.microsoft.com/office/drawing/2014/main" id="{74928D1E-594F-BBF3-6CC0-53FAB5ABD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311525" cy="431800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chemeClr val="tx1"/>
                </a:solidFill>
                <a:effectLst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比例变换（</a:t>
            </a:r>
            <a:r>
              <a:rPr lang="en-US" altLang="zh-CN" sz="2400" b="1">
                <a:solidFill>
                  <a:schemeClr val="tx1"/>
                </a:solidFill>
                <a:effectLst/>
              </a:rPr>
              <a:t>scale</a:t>
            </a:r>
            <a:r>
              <a:rPr lang="zh-CN" altLang="en-US" sz="2400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22533" name="Rectangle 47">
            <a:extLst>
              <a:ext uri="{FF2B5EF4-FFF2-40B4-BE49-F238E27FC236}">
                <a16:creationId xmlns:a16="http://schemas.microsoft.com/office/drawing/2014/main" id="{36980EE6-7C23-F9A5-EC0D-712801F2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534" name="Rectangle 51">
            <a:extLst>
              <a:ext uri="{FF2B5EF4-FFF2-40B4-BE49-F238E27FC236}">
                <a16:creationId xmlns:a16="http://schemas.microsoft.com/office/drawing/2014/main" id="{961D150F-68B5-B3E3-BD95-7E6BC5C7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2535" name="Object 50">
            <a:extLst>
              <a:ext uri="{FF2B5EF4-FFF2-40B4-BE49-F238E27FC236}">
                <a16:creationId xmlns:a16="http://schemas.microsoft.com/office/drawing/2014/main" id="{6D404D1B-82E5-9C30-9D23-2296C28D9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704416"/>
              </p:ext>
            </p:extLst>
          </p:nvPr>
        </p:nvGraphicFramePr>
        <p:xfrm>
          <a:off x="846138" y="1662113"/>
          <a:ext cx="373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1662113"/>
                        <a:ext cx="3730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4">
            <a:extLst>
              <a:ext uri="{FF2B5EF4-FFF2-40B4-BE49-F238E27FC236}">
                <a16:creationId xmlns:a16="http://schemas.microsoft.com/office/drawing/2014/main" id="{62ECA0D0-3FBA-F879-AD4E-18A7D2E23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21327"/>
              </p:ext>
            </p:extLst>
          </p:nvPr>
        </p:nvGraphicFramePr>
        <p:xfrm>
          <a:off x="820738" y="2128838"/>
          <a:ext cx="3730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128838"/>
                        <a:ext cx="3730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57">
            <a:extLst>
              <a:ext uri="{FF2B5EF4-FFF2-40B4-BE49-F238E27FC236}">
                <a16:creationId xmlns:a16="http://schemas.microsoft.com/office/drawing/2014/main" id="{8327C4DC-148D-2E20-08E2-0BCDD05D476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20738" y="908050"/>
            <a:ext cx="4038600" cy="576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指相对于原点的比例变换</a:t>
            </a:r>
            <a:r>
              <a:rPr lang="zh-CN" altLang="en-US">
                <a:effectLst/>
              </a:rPr>
              <a:t> </a:t>
            </a:r>
          </a:p>
        </p:txBody>
      </p:sp>
      <p:sp>
        <p:nvSpPr>
          <p:cNvPr id="22538" name="Line 62">
            <a:extLst>
              <a:ext uri="{FF2B5EF4-FFF2-40B4-BE49-F238E27FC236}">
                <a16:creationId xmlns:a16="http://schemas.microsoft.com/office/drawing/2014/main" id="{E628EA7D-8158-BD65-63DA-0A36B6D117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1130300"/>
            <a:ext cx="0" cy="187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63">
            <a:extLst>
              <a:ext uri="{FF2B5EF4-FFF2-40B4-BE49-F238E27FC236}">
                <a16:creationId xmlns:a16="http://schemas.microsoft.com/office/drawing/2014/main" id="{269F288C-4F72-DD65-9FC5-9B3A43A06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3003550"/>
            <a:ext cx="221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Text Box 64">
            <a:extLst>
              <a:ext uri="{FF2B5EF4-FFF2-40B4-BE49-F238E27FC236}">
                <a16:creationId xmlns:a16="http://schemas.microsoft.com/office/drawing/2014/main" id="{46D54BD9-6F50-72D2-0943-0EED8D46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836613"/>
            <a:ext cx="511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y</a:t>
            </a:r>
            <a:endParaRPr lang="en-US" altLang="zh-CN" sz="2400"/>
          </a:p>
        </p:txBody>
      </p:sp>
      <p:sp>
        <p:nvSpPr>
          <p:cNvPr id="22541" name="Text Box 65">
            <a:extLst>
              <a:ext uri="{FF2B5EF4-FFF2-40B4-BE49-F238E27FC236}">
                <a16:creationId xmlns:a16="http://schemas.microsoft.com/office/drawing/2014/main" id="{D3BC3F17-C18A-FD47-200A-EF10FDA4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13" y="2798763"/>
            <a:ext cx="511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x</a:t>
            </a:r>
            <a:endParaRPr lang="en-US" altLang="zh-CN" sz="2800"/>
          </a:p>
        </p:txBody>
      </p:sp>
      <p:sp>
        <p:nvSpPr>
          <p:cNvPr id="22542" name="Text Box 66">
            <a:extLst>
              <a:ext uri="{FF2B5EF4-FFF2-40B4-BE49-F238E27FC236}">
                <a16:creationId xmlns:a16="http://schemas.microsoft.com/office/drawing/2014/main" id="{692D890E-4002-726E-F4CD-98AA79F1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3243263"/>
            <a:ext cx="25542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相对于</a:t>
            </a:r>
            <a:r>
              <a:rPr lang="zh-CN" altLang="en-US" sz="1600" b="1">
                <a:latin typeface="Times New Roman" panose="02020603050405020304" pitchFamily="18" charset="0"/>
              </a:rPr>
              <a:t>原点</a:t>
            </a:r>
            <a:r>
              <a:rPr lang="zh-CN" altLang="en-US" sz="1600">
                <a:latin typeface="Times New Roman" panose="02020603050405020304" pitchFamily="18" charset="0"/>
              </a:rPr>
              <a:t>的比例变换</a:t>
            </a:r>
            <a:endParaRPr lang="zh-CN" altLang="en-US" sz="1600"/>
          </a:p>
        </p:txBody>
      </p:sp>
      <p:sp>
        <p:nvSpPr>
          <p:cNvPr id="22543" name="Line 67">
            <a:extLst>
              <a:ext uri="{FF2B5EF4-FFF2-40B4-BE49-F238E27FC236}">
                <a16:creationId xmlns:a16="http://schemas.microsoft.com/office/drawing/2014/main" id="{29C36716-07EF-0E16-7372-7FA9D0DD55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49963" y="1470025"/>
            <a:ext cx="1674812" cy="1517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68">
            <a:extLst>
              <a:ext uri="{FF2B5EF4-FFF2-40B4-BE49-F238E27FC236}">
                <a16:creationId xmlns:a16="http://schemas.microsoft.com/office/drawing/2014/main" id="{1F47BA02-0A85-FB8F-C1A0-89EE57AFC713}"/>
              </a:ext>
            </a:extLst>
          </p:cNvPr>
          <p:cNvSpPr>
            <a:spLocks noChangeAspect="1" noChangeShapeType="1"/>
          </p:cNvSpPr>
          <p:nvPr/>
        </p:nvSpPr>
        <p:spPr bwMode="auto">
          <a:xfrm rot="900000" flipV="1">
            <a:off x="6216650" y="1717675"/>
            <a:ext cx="1660525" cy="1503363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69">
            <a:extLst>
              <a:ext uri="{FF2B5EF4-FFF2-40B4-BE49-F238E27FC236}">
                <a16:creationId xmlns:a16="http://schemas.microsoft.com/office/drawing/2014/main" id="{2194C016-301F-3EA9-6623-1FD5B18B840F}"/>
              </a:ext>
            </a:extLst>
          </p:cNvPr>
          <p:cNvSpPr>
            <a:spLocks noChangeAspect="1" noChangeShapeType="1"/>
          </p:cNvSpPr>
          <p:nvPr/>
        </p:nvSpPr>
        <p:spPr bwMode="auto">
          <a:xfrm rot="20700000" flipV="1">
            <a:off x="5795963" y="1371600"/>
            <a:ext cx="1616075" cy="1463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Oval 70">
            <a:extLst>
              <a:ext uri="{FF2B5EF4-FFF2-40B4-BE49-F238E27FC236}">
                <a16:creationId xmlns:a16="http://schemas.microsoft.com/office/drawing/2014/main" id="{FE5F4BE1-6593-978E-8CA3-2B0E375F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965450"/>
            <a:ext cx="5397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911" name="AutoShape 71">
            <a:extLst>
              <a:ext uri="{FF2B5EF4-FFF2-40B4-BE49-F238E27FC236}">
                <a16:creationId xmlns:a16="http://schemas.microsoft.com/office/drawing/2014/main" id="{0F111DC5-76F0-24AC-4C3E-2F0B1277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109788"/>
            <a:ext cx="428625" cy="388937"/>
          </a:xfrm>
          <a:prstGeom prst="rtTriangl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912" name="AutoShape 72">
            <a:extLst>
              <a:ext uri="{FF2B5EF4-FFF2-40B4-BE49-F238E27FC236}">
                <a16:creationId xmlns:a16="http://schemas.microsoft.com/office/drawing/2014/main" id="{FF02C720-47C4-6893-34C1-2A36E7A6B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4538" y="1320800"/>
            <a:ext cx="771525" cy="698500"/>
          </a:xfrm>
          <a:prstGeom prst="rtTriangl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923" name="Text Box 83">
            <a:extLst>
              <a:ext uri="{FF2B5EF4-FFF2-40B4-BE49-F238E27FC236}">
                <a16:creationId xmlns:a16="http://schemas.microsoft.com/office/drawing/2014/main" id="{3816119F-BE91-1684-D8A8-DCFFF1584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42025"/>
            <a:ext cx="2514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相对于</a:t>
            </a:r>
            <a:r>
              <a:rPr lang="zh-CN" altLang="en-US" sz="1600" b="1">
                <a:latin typeface="Times New Roman" panose="02020603050405020304" pitchFamily="18" charset="0"/>
              </a:rPr>
              <a:t>重心</a:t>
            </a:r>
            <a:r>
              <a:rPr lang="zh-CN" altLang="en-US" sz="1600">
                <a:latin typeface="Times New Roman" panose="02020603050405020304" pitchFamily="18" charset="0"/>
              </a:rPr>
              <a:t>的比例变换</a:t>
            </a:r>
            <a:endParaRPr lang="zh-CN" altLang="en-US" sz="1600"/>
          </a:p>
        </p:txBody>
      </p:sp>
      <p:grpSp>
        <p:nvGrpSpPr>
          <p:cNvPr id="2" name="Group 106">
            <a:extLst>
              <a:ext uri="{FF2B5EF4-FFF2-40B4-BE49-F238E27FC236}">
                <a16:creationId xmlns:a16="http://schemas.microsoft.com/office/drawing/2014/main" id="{C8448720-1953-68FD-2432-03886442DBF3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3573463"/>
            <a:ext cx="2794000" cy="2424112"/>
            <a:chOff x="3660" y="2251"/>
            <a:chExt cx="1760" cy="1527"/>
          </a:xfrm>
        </p:grpSpPr>
        <p:sp>
          <p:nvSpPr>
            <p:cNvPr id="22563" name="Line 79">
              <a:extLst>
                <a:ext uri="{FF2B5EF4-FFF2-40B4-BE49-F238E27FC236}">
                  <a16:creationId xmlns:a16="http://schemas.microsoft.com/office/drawing/2014/main" id="{88FD6330-18D9-3F31-190B-59B4CA7C9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3" y="2440"/>
              <a:ext cx="1" cy="1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80">
              <a:extLst>
                <a:ext uri="{FF2B5EF4-FFF2-40B4-BE49-F238E27FC236}">
                  <a16:creationId xmlns:a16="http://schemas.microsoft.com/office/drawing/2014/main" id="{AE7A4D17-582E-A166-0B88-02FB93070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3" y="3650"/>
              <a:ext cx="137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Text Box 81">
              <a:extLst>
                <a:ext uri="{FF2B5EF4-FFF2-40B4-BE49-F238E27FC236}">
                  <a16:creationId xmlns:a16="http://schemas.microsoft.com/office/drawing/2014/main" id="{3A298D0B-FB53-1807-8E19-17B7E88FC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251"/>
              <a:ext cx="3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Times New Roman" panose="02020603050405020304" pitchFamily="18" charset="0"/>
                </a:rPr>
                <a:t>y</a:t>
              </a:r>
              <a:endParaRPr lang="en-US" altLang="zh-CN" sz="2400"/>
            </a:p>
          </p:txBody>
        </p:sp>
        <p:sp>
          <p:nvSpPr>
            <p:cNvPr id="22566" name="Text Box 82">
              <a:extLst>
                <a:ext uri="{FF2B5EF4-FFF2-40B4-BE49-F238E27FC236}">
                  <a16:creationId xmlns:a16="http://schemas.microsoft.com/office/drawing/2014/main" id="{166CFB8C-FA34-74F1-F9A1-24C8262EB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3518"/>
              <a:ext cx="31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2567" name="AutoShape 84">
              <a:extLst>
                <a:ext uri="{FF2B5EF4-FFF2-40B4-BE49-F238E27FC236}">
                  <a16:creationId xmlns:a16="http://schemas.microsoft.com/office/drawing/2014/main" id="{4E080347-2F39-A766-3D25-AACF312A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769"/>
              <a:ext cx="732" cy="691"/>
            </a:xfrm>
            <a:prstGeom prst="rtTriangle">
              <a:avLst/>
            </a:prstGeom>
            <a:solidFill>
              <a:schemeClr val="bg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68" name="AutoShape 85">
              <a:extLst>
                <a:ext uri="{FF2B5EF4-FFF2-40B4-BE49-F238E27FC236}">
                  <a16:creationId xmlns:a16="http://schemas.microsoft.com/office/drawing/2014/main" id="{0EFA28BA-FC04-5F2B-2F1B-A400DD9764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4" y="3010"/>
              <a:ext cx="366" cy="342"/>
            </a:xfrm>
            <a:prstGeom prst="rtTriangle">
              <a:avLst/>
            </a:prstGeom>
            <a:solidFill>
              <a:schemeClr val="bg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69" name="Oval 86">
              <a:extLst>
                <a:ext uri="{FF2B5EF4-FFF2-40B4-BE49-F238E27FC236}">
                  <a16:creationId xmlns:a16="http://schemas.microsoft.com/office/drawing/2014/main" id="{2E821F2C-2CC7-6FE0-A96A-194BFAEF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223"/>
              <a:ext cx="33" cy="3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2570" name="Line 90">
              <a:extLst>
                <a:ext uri="{FF2B5EF4-FFF2-40B4-BE49-F238E27FC236}">
                  <a16:creationId xmlns:a16="http://schemas.microsoft.com/office/drawing/2014/main" id="{8EDB9AC5-F3E9-139C-08D8-3CEDF6170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9" y="3053"/>
              <a:ext cx="31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Text Box 91">
              <a:extLst>
                <a:ext uri="{FF2B5EF4-FFF2-40B4-BE49-F238E27FC236}">
                  <a16:creationId xmlns:a16="http://schemas.microsoft.com/office/drawing/2014/main" id="{FD681E32-94F5-103B-31BE-E8339EB3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825"/>
              <a:ext cx="6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重心</a:t>
              </a:r>
              <a:endParaRPr lang="zh-CN" altLang="en-US" sz="1800"/>
            </a:p>
          </p:txBody>
        </p:sp>
      </p:grpSp>
      <p:grpSp>
        <p:nvGrpSpPr>
          <p:cNvPr id="3" name="Group 104">
            <a:extLst>
              <a:ext uri="{FF2B5EF4-FFF2-40B4-BE49-F238E27FC236}">
                <a16:creationId xmlns:a16="http://schemas.microsoft.com/office/drawing/2014/main" id="{4EE93695-D81F-341E-7028-49199D0F384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97200"/>
            <a:ext cx="2922587" cy="1600200"/>
            <a:chOff x="521" y="1888"/>
            <a:chExt cx="1841" cy="1008"/>
          </a:xfrm>
        </p:grpSpPr>
        <p:graphicFrame>
          <p:nvGraphicFramePr>
            <p:cNvPr id="22559" name="Object 46">
              <a:extLst>
                <a:ext uri="{FF2B5EF4-FFF2-40B4-BE49-F238E27FC236}">
                  <a16:creationId xmlns:a16="http://schemas.microsoft.com/office/drawing/2014/main" id="{2430F62A-328E-2D2F-A6B9-5D7121C846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533115"/>
                </p:ext>
              </p:extLst>
            </p:nvPr>
          </p:nvGraphicFramePr>
          <p:xfrm>
            <a:off x="905" y="2287"/>
            <a:ext cx="1457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61760" imgH="482400" progId="Equation.DSMT4">
                    <p:embed/>
                  </p:oleObj>
                </mc:Choice>
                <mc:Fallback>
                  <p:oleObj name="Equation" r:id="rId9" imgW="761760" imgH="48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287"/>
                          <a:ext cx="1457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0" name="Group 93">
              <a:extLst>
                <a:ext uri="{FF2B5EF4-FFF2-40B4-BE49-F238E27FC236}">
                  <a16:creationId xmlns:a16="http://schemas.microsoft.com/office/drawing/2014/main" id="{E3781D94-9457-1543-9643-139FD6B5A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888"/>
              <a:ext cx="997" cy="317"/>
              <a:chOff x="476" y="1117"/>
              <a:chExt cx="997" cy="317"/>
            </a:xfrm>
          </p:grpSpPr>
          <p:sp>
            <p:nvSpPr>
              <p:cNvPr id="22561" name="AutoShape 94">
                <a:extLst>
                  <a:ext uri="{FF2B5EF4-FFF2-40B4-BE49-F238E27FC236}">
                    <a16:creationId xmlns:a16="http://schemas.microsoft.com/office/drawing/2014/main" id="{753581C8-AF53-745F-BAA3-AD69C62C3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2562" name="Object 95">
                <a:extLst>
                  <a:ext uri="{FF2B5EF4-FFF2-40B4-BE49-F238E27FC236}">
                    <a16:creationId xmlns:a16="http://schemas.microsoft.com/office/drawing/2014/main" id="{A8D7A692-779F-EDE2-E708-109B463B23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624988" imgH="175470" progId="Equation.3">
                      <p:embed/>
                    </p:oleObj>
                  </mc:Choice>
                  <mc:Fallback>
                    <p:oleObj name="公式" r:id="rId11" imgW="624988" imgH="175470" progId="Equation.3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05">
            <a:extLst>
              <a:ext uri="{FF2B5EF4-FFF2-40B4-BE49-F238E27FC236}">
                <a16:creationId xmlns:a16="http://schemas.microsoft.com/office/drawing/2014/main" id="{A274EDAC-FA20-5A34-21DF-389D366F811A}"/>
              </a:ext>
            </a:extLst>
          </p:cNvPr>
          <p:cNvGrpSpPr>
            <a:grpSpLocks/>
          </p:cNvGrpSpPr>
          <p:nvPr/>
        </p:nvGrpSpPr>
        <p:grpSpPr bwMode="auto">
          <a:xfrm>
            <a:off x="815975" y="4797425"/>
            <a:ext cx="3687763" cy="1262063"/>
            <a:chOff x="514" y="3022"/>
            <a:chExt cx="2323" cy="795"/>
          </a:xfrm>
        </p:grpSpPr>
        <p:graphicFrame>
          <p:nvGraphicFramePr>
            <p:cNvPr id="22555" name="Object 48">
              <a:extLst>
                <a:ext uri="{FF2B5EF4-FFF2-40B4-BE49-F238E27FC236}">
                  <a16:creationId xmlns:a16="http://schemas.microsoft.com/office/drawing/2014/main" id="{E8B63E9A-CF0C-9BAC-3433-0FA0CFEA5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7" y="3336"/>
            <a:ext cx="197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29607" imgH="472493" progId="Equation.DSMT4">
                    <p:embed/>
                  </p:oleObj>
                </mc:Choice>
                <mc:Fallback>
                  <p:oleObj name="Equation" r:id="rId13" imgW="1729607" imgH="472493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3336"/>
                          <a:ext cx="197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56" name="Group 99">
              <a:extLst>
                <a:ext uri="{FF2B5EF4-FFF2-40B4-BE49-F238E27FC236}">
                  <a16:creationId xmlns:a16="http://schemas.microsoft.com/office/drawing/2014/main" id="{7CDD506B-BF27-1878-5B0D-D4F9AC43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" y="3022"/>
              <a:ext cx="997" cy="317"/>
              <a:chOff x="476" y="1117"/>
              <a:chExt cx="997" cy="317"/>
            </a:xfrm>
          </p:grpSpPr>
          <p:sp>
            <p:nvSpPr>
              <p:cNvPr id="22557" name="AutoShape 100">
                <a:extLst>
                  <a:ext uri="{FF2B5EF4-FFF2-40B4-BE49-F238E27FC236}">
                    <a16:creationId xmlns:a16="http://schemas.microsoft.com/office/drawing/2014/main" id="{496BA60A-AC09-B5D9-122A-307FC78CC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117"/>
                <a:ext cx="997" cy="317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2558" name="Object 101">
                <a:extLst>
                  <a:ext uri="{FF2B5EF4-FFF2-40B4-BE49-F238E27FC236}">
                    <a16:creationId xmlns:a16="http://schemas.microsoft.com/office/drawing/2014/main" id="{FA1ABA97-1CDE-EA8F-0158-746321B5F3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5" y="1154"/>
              <a:ext cx="79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5" imgW="624988" imgH="175470" progId="Equation.3">
                      <p:embed/>
                    </p:oleObj>
                  </mc:Choice>
                  <mc:Fallback>
                    <p:oleObj name="公式" r:id="rId15" imgW="624988" imgH="17547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1154"/>
                            <a:ext cx="79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553" name="Rectangle 102">
            <a:extLst>
              <a:ext uri="{FF2B5EF4-FFF2-40B4-BE49-F238E27FC236}">
                <a16:creationId xmlns:a16="http://schemas.microsoft.com/office/drawing/2014/main" id="{F4EFBD9B-F7A2-196A-EAC3-FC4090F3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4451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5-10</a:t>
            </a:r>
            <a:r>
              <a:rPr lang="zh-CN" altLang="en-US" sz="2000"/>
              <a:t>）</a:t>
            </a:r>
          </a:p>
        </p:txBody>
      </p:sp>
      <p:sp>
        <p:nvSpPr>
          <p:cNvPr id="22554" name="Rectangle 103">
            <a:extLst>
              <a:ext uri="{FF2B5EF4-FFF2-40B4-BE49-F238E27FC236}">
                <a16:creationId xmlns:a16="http://schemas.microsoft.com/office/drawing/2014/main" id="{3A9E42E8-63CC-5A6D-E4DA-8FB61F88E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86080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5-9</a:t>
            </a:r>
            <a:r>
              <a:rPr lang="zh-CN" altLang="en-US" sz="20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11" grpId="0" animBg="1"/>
      <p:bldP spid="35912" grpId="0" animBg="1"/>
      <p:bldP spid="359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B0692557-01D2-203C-7C44-0D65318E7AA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358775"/>
            <a:ext cx="4038600" cy="576263"/>
          </a:xfrm>
        </p:spPr>
        <p:txBody>
          <a:bodyPr/>
          <a:lstStyle/>
          <a:p>
            <a:pPr eaLnBrk="1" hangingPunct="1"/>
            <a:r>
              <a:rPr lang="zh-CN" altLang="en-US" sz="2400">
                <a:effectLst/>
              </a:rPr>
              <a:t>比例变换的性质</a:t>
            </a: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1CED9469-A6A9-8F01-55DA-F9AA938C49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8137525" cy="41036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当           时，变换前的图形与变换后的图形相似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当                 时，图形将放大，并远离坐标原点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当                      时，图形将缩小，并靠近坐标原点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当           时，图形将发生畸变 </a:t>
            </a:r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E2430413-5601-5951-5BD8-992743C4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3557" name="Object 8">
            <a:extLst>
              <a:ext uri="{FF2B5EF4-FFF2-40B4-BE49-F238E27FC236}">
                <a16:creationId xmlns:a16="http://schemas.microsoft.com/office/drawing/2014/main" id="{09209C51-F7D9-772D-0AA7-63AFF90B5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129136"/>
              </p:ext>
            </p:extLst>
          </p:nvPr>
        </p:nvGraphicFramePr>
        <p:xfrm>
          <a:off x="2195513" y="1933575"/>
          <a:ext cx="976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33575"/>
                        <a:ext cx="9763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2">
            <a:extLst>
              <a:ext uri="{FF2B5EF4-FFF2-40B4-BE49-F238E27FC236}">
                <a16:creationId xmlns:a16="http://schemas.microsoft.com/office/drawing/2014/main" id="{E77178D1-11D7-BF61-3E13-54E219BAC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42792"/>
              </p:ext>
            </p:extLst>
          </p:nvPr>
        </p:nvGraphicFramePr>
        <p:xfrm>
          <a:off x="1171575" y="998538"/>
          <a:ext cx="9763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241200" progId="Equation.DSMT4">
                  <p:embed/>
                </p:oleObj>
              </mc:Choice>
              <mc:Fallback>
                <p:oleObj name="Equation" r:id="rId7" imgW="4824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998538"/>
                        <a:ext cx="9763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3">
            <a:extLst>
              <a:ext uri="{FF2B5EF4-FFF2-40B4-BE49-F238E27FC236}">
                <a16:creationId xmlns:a16="http://schemas.microsoft.com/office/drawing/2014/main" id="{1FD49B3E-F568-E90F-064A-3500ED257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01257"/>
              </p:ext>
            </p:extLst>
          </p:nvPr>
        </p:nvGraphicFramePr>
        <p:xfrm>
          <a:off x="1976438" y="1477963"/>
          <a:ext cx="981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41200" progId="Equation.DSMT4">
                  <p:embed/>
                </p:oleObj>
              </mc:Choice>
              <mc:Fallback>
                <p:oleObj name="Equation" r:id="rId9" imgW="4824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477963"/>
                        <a:ext cx="981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4">
            <a:extLst>
              <a:ext uri="{FF2B5EF4-FFF2-40B4-BE49-F238E27FC236}">
                <a16:creationId xmlns:a16="http://schemas.microsoft.com/office/drawing/2014/main" id="{ADE60FBA-B2EB-882A-D3A2-3D3CDA695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54416"/>
              </p:ext>
            </p:extLst>
          </p:nvPr>
        </p:nvGraphicFramePr>
        <p:xfrm>
          <a:off x="1168400" y="2366963"/>
          <a:ext cx="9826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241200" progId="Equation.DSMT4">
                  <p:embed/>
                </p:oleObj>
              </mc:Choice>
              <mc:Fallback>
                <p:oleObj name="Equation" r:id="rId11" imgW="4824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366963"/>
                        <a:ext cx="9826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Oval 15">
            <a:extLst>
              <a:ext uri="{FF2B5EF4-FFF2-40B4-BE49-F238E27FC236}">
                <a16:creationId xmlns:a16="http://schemas.microsoft.com/office/drawing/2014/main" id="{654E01DF-5BD9-ACAE-5A44-717421F4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941888"/>
            <a:ext cx="719137" cy="719137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17" name="Oval 17">
            <a:extLst>
              <a:ext uri="{FF2B5EF4-FFF2-40B4-BE49-F238E27FC236}">
                <a16:creationId xmlns:a16="http://schemas.microsoft.com/office/drawing/2014/main" id="{156E7FFB-0AC2-D573-AA50-BD780560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357563"/>
            <a:ext cx="1150937" cy="1150937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19" name="AutoShape 19">
            <a:extLst>
              <a:ext uri="{FF2B5EF4-FFF2-40B4-BE49-F238E27FC236}">
                <a16:creationId xmlns:a16="http://schemas.microsoft.com/office/drawing/2014/main" id="{2CFC323A-6E2E-0BDB-7B41-E47B86B7B990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2063750" y="4627563"/>
            <a:ext cx="936625" cy="144462"/>
          </a:xfrm>
          <a:prstGeom prst="rightArrow">
            <a:avLst>
              <a:gd name="adj1" fmla="val 50000"/>
              <a:gd name="adj2" fmla="val 162088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16" name="Oval 16">
            <a:extLst>
              <a:ext uri="{FF2B5EF4-FFF2-40B4-BE49-F238E27FC236}">
                <a16:creationId xmlns:a16="http://schemas.microsoft.com/office/drawing/2014/main" id="{BEB2C122-B524-72B3-CBC9-BFF07C5F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3716338"/>
            <a:ext cx="1295400" cy="936625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3565" name="Oval 18">
            <a:extLst>
              <a:ext uri="{FF2B5EF4-FFF2-40B4-BE49-F238E27FC236}">
                <a16:creationId xmlns:a16="http://schemas.microsoft.com/office/drawing/2014/main" id="{988BA4C3-0079-CBFD-FCB1-1C5A0EBB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830763"/>
            <a:ext cx="719138" cy="719137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21" name="AutoShape 21">
            <a:extLst>
              <a:ext uri="{FF2B5EF4-FFF2-40B4-BE49-F238E27FC236}">
                <a16:creationId xmlns:a16="http://schemas.microsoft.com/office/drawing/2014/main" id="{7C07843B-C84F-FE45-C8DD-16BBBA426521}"/>
              </a:ext>
            </a:extLst>
          </p:cNvPr>
          <p:cNvSpPr>
            <a:spLocks noChangeArrowheads="1"/>
          </p:cNvSpPr>
          <p:nvPr/>
        </p:nvSpPr>
        <p:spPr bwMode="auto">
          <a:xfrm rot="-1800000">
            <a:off x="5389563" y="4686300"/>
            <a:ext cx="1079500" cy="144463"/>
          </a:xfrm>
          <a:prstGeom prst="rightArrow">
            <a:avLst>
              <a:gd name="adj1" fmla="val 50000"/>
              <a:gd name="adj2" fmla="val 186813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3567" name="Group 31">
            <a:extLst>
              <a:ext uri="{FF2B5EF4-FFF2-40B4-BE49-F238E27FC236}">
                <a16:creationId xmlns:a16="http://schemas.microsoft.com/office/drawing/2014/main" id="{591CA8F6-B803-9485-1EF9-75D54C7AAA10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995988"/>
            <a:ext cx="1728788" cy="503237"/>
            <a:chOff x="1156" y="3793"/>
            <a:chExt cx="1089" cy="317"/>
          </a:xfrm>
        </p:grpSpPr>
        <p:sp>
          <p:nvSpPr>
            <p:cNvPr id="23571" name="AutoShape 30">
              <a:extLst>
                <a:ext uri="{FF2B5EF4-FFF2-40B4-BE49-F238E27FC236}">
                  <a16:creationId xmlns:a16="http://schemas.microsoft.com/office/drawing/2014/main" id="{E9C16F8A-FB36-4A4D-EB18-4535E452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793"/>
              <a:ext cx="1089" cy="317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3572" name="Object 27">
              <a:extLst>
                <a:ext uri="{FF2B5EF4-FFF2-40B4-BE49-F238E27FC236}">
                  <a16:creationId xmlns:a16="http://schemas.microsoft.com/office/drawing/2014/main" id="{1A4EDC07-95B5-B08D-8C35-BE56B3B0E3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9" y="3807"/>
            <a:ext cx="8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670442" imgH="213307" progId="Equation.3">
                    <p:embed/>
                  </p:oleObj>
                </mc:Choice>
                <mc:Fallback>
                  <p:oleObj name="公式" r:id="rId13" imgW="670442" imgH="21330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3807"/>
                          <a:ext cx="86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8" name="Group 32">
            <a:extLst>
              <a:ext uri="{FF2B5EF4-FFF2-40B4-BE49-F238E27FC236}">
                <a16:creationId xmlns:a16="http://schemas.microsoft.com/office/drawing/2014/main" id="{53ABEA1B-F55E-0C4E-36DD-AF96B53A87F8}"/>
              </a:ext>
            </a:extLst>
          </p:cNvPr>
          <p:cNvGrpSpPr>
            <a:grpSpLocks/>
          </p:cNvGrpSpPr>
          <p:nvPr/>
        </p:nvGrpSpPr>
        <p:grpSpPr bwMode="auto">
          <a:xfrm>
            <a:off x="5351463" y="5949950"/>
            <a:ext cx="1728787" cy="503238"/>
            <a:chOff x="1156" y="3793"/>
            <a:chExt cx="1089" cy="317"/>
          </a:xfrm>
        </p:grpSpPr>
        <p:sp>
          <p:nvSpPr>
            <p:cNvPr id="23569" name="AutoShape 33">
              <a:extLst>
                <a:ext uri="{FF2B5EF4-FFF2-40B4-BE49-F238E27FC236}">
                  <a16:creationId xmlns:a16="http://schemas.microsoft.com/office/drawing/2014/main" id="{DE7625FA-B519-76C5-06BE-9B850B2A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793"/>
              <a:ext cx="1089" cy="317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3570" name="Object 34">
              <a:extLst>
                <a:ext uri="{FF2B5EF4-FFF2-40B4-BE49-F238E27FC236}">
                  <a16:creationId xmlns:a16="http://schemas.microsoft.com/office/drawing/2014/main" id="{327DC2B8-05FF-7AEE-B5C1-335168CC73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4" y="3807"/>
            <a:ext cx="61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472529" imgH="213307" progId="Equation.3">
                    <p:embed/>
                  </p:oleObj>
                </mc:Choice>
                <mc:Fallback>
                  <p:oleObj name="公式" r:id="rId15" imgW="472529" imgH="21330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3807"/>
                          <a:ext cx="61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7" grpId="0" animBg="1"/>
      <p:bldP spid="51219" grpId="0" animBg="1"/>
      <p:bldP spid="51216" grpId="0" animBg="1"/>
      <p:bldP spid="51221" grpId="0" animBg="1"/>
    </p:bldLst>
  </p:timing>
</p:sld>
</file>

<file path=ppt/theme/theme1.xml><?xml version="1.0" encoding="utf-8"?>
<a:theme xmlns:a="http://schemas.openxmlformats.org/drawingml/2006/main" name="Bea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6534</TotalTime>
  <Words>1252</Words>
  <Application>Microsoft Office PowerPoint</Application>
  <PresentationFormat>全屏显示(4:3)</PresentationFormat>
  <Paragraphs>301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等线</vt:lpstr>
      <vt:lpstr>Times New Roman</vt:lpstr>
      <vt:lpstr>Beam</vt:lpstr>
      <vt:lpstr>MathType 7.0 Equation</vt:lpstr>
      <vt:lpstr>Microsoft 公式 3.0</vt:lpstr>
      <vt:lpstr>第五章  图形变换与裁剪</vt:lpstr>
      <vt:lpstr>二维图形的显示流程</vt:lpstr>
      <vt:lpstr>5.1 窗口视图变换 </vt:lpstr>
      <vt:lpstr>2.窗口到视图区的变换</vt:lpstr>
      <vt:lpstr>PowerPoint 演示文稿</vt:lpstr>
      <vt:lpstr>5.2二维图形几何变换</vt:lpstr>
      <vt:lpstr>PowerPoint 演示文稿</vt:lpstr>
      <vt:lpstr>2.比例变换（scale）</vt:lpstr>
      <vt:lpstr>PowerPoint 演示文稿</vt:lpstr>
      <vt:lpstr>3.旋转变换（rotation）</vt:lpstr>
      <vt:lpstr>5.2.3 齐次坐标（homogeneous coordinates）技术</vt:lpstr>
      <vt:lpstr>4.齐次坐标表示</vt:lpstr>
      <vt:lpstr>5.基本几何变换的齐次坐标表示 </vt:lpstr>
      <vt:lpstr>5.2.3常用的二维几何变换 </vt:lpstr>
      <vt:lpstr>PowerPoint 演示文稿</vt:lpstr>
      <vt:lpstr>PowerPoint 演示文稿</vt:lpstr>
      <vt:lpstr>2.错切变换（shear）</vt:lpstr>
      <vt:lpstr>PowerPoint 演示文稿</vt:lpstr>
      <vt:lpstr>5.3.3 二维组合变换</vt:lpstr>
      <vt:lpstr>PowerPoint 演示文稿</vt:lpstr>
      <vt:lpstr>令</vt:lpstr>
      <vt:lpstr>PowerPoint 演示文稿</vt:lpstr>
      <vt:lpstr>PowerPoint 演示文稿</vt:lpstr>
      <vt:lpstr>PowerPoint 演示文稿</vt:lpstr>
      <vt:lpstr>三维几何变换（1/7）</vt:lpstr>
      <vt:lpstr>三维几何变换（2/7）</vt:lpstr>
      <vt:lpstr>三维几何变换（3/7）</vt:lpstr>
      <vt:lpstr>三维几何变换（4/7）</vt:lpstr>
      <vt:lpstr>三维几何变换（5/7）</vt:lpstr>
      <vt:lpstr>三维几何变换</vt:lpstr>
      <vt:lpstr>三维几何变换（7/7）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图形变换与裁剪1</dc:title>
  <dc:creator>苏小红</dc:creator>
  <cp:lastModifiedBy>葛 丝雨</cp:lastModifiedBy>
  <cp:revision>57</cp:revision>
  <dcterms:created xsi:type="dcterms:W3CDTF">2003-04-22T12:00:06Z</dcterms:created>
  <dcterms:modified xsi:type="dcterms:W3CDTF">2023-04-11T14:49:20Z</dcterms:modified>
</cp:coreProperties>
</file>