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sldIdLst>
    <p:sldId id="317" r:id="rId2"/>
    <p:sldId id="256" r:id="rId3"/>
    <p:sldId id="257" r:id="rId4"/>
    <p:sldId id="328" r:id="rId5"/>
    <p:sldId id="276" r:id="rId6"/>
    <p:sldId id="258" r:id="rId7"/>
    <p:sldId id="277" r:id="rId8"/>
    <p:sldId id="259" r:id="rId9"/>
    <p:sldId id="260" r:id="rId10"/>
    <p:sldId id="261" r:id="rId11"/>
    <p:sldId id="262" r:id="rId12"/>
    <p:sldId id="268" r:id="rId13"/>
    <p:sldId id="269" r:id="rId14"/>
    <p:sldId id="279" r:id="rId15"/>
    <p:sldId id="272" r:id="rId16"/>
    <p:sldId id="273" r:id="rId17"/>
    <p:sldId id="318" r:id="rId18"/>
    <p:sldId id="319" r:id="rId19"/>
    <p:sldId id="325" r:id="rId20"/>
    <p:sldId id="322" r:id="rId21"/>
    <p:sldId id="327" r:id="rId22"/>
    <p:sldId id="326" r:id="rId23"/>
    <p:sldId id="323" r:id="rId24"/>
    <p:sldId id="324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 autoAdjust="0"/>
    <p:restoredTop sz="94590" autoAdjust="0"/>
  </p:normalViewPr>
  <p:slideViewPr>
    <p:cSldViewPr>
      <p:cViewPr varScale="1">
        <p:scale>
          <a:sx n="77" d="100"/>
          <a:sy n="77" d="100"/>
        </p:scale>
        <p:origin x="15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C660A09-C7F5-ABFC-43C2-84F6FEAA93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CD1D039-2343-FCF9-68C9-F54D8AACFC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CF903E-8F97-2C17-4EAB-0E1A3B1C71D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60708CA-72D0-2F9B-1CCC-7C26457FA8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80781AE-A11F-FC86-445B-5A76F981A7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81154BC-F85B-C672-ED67-FD523CA1A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FF4B06-6298-4E72-9AA3-10BCBE814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18990D50-0D75-D851-99C7-6DA6F5DF2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7DFFB33-E7FA-63D2-D9DB-217F9BC19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哈尔滨工业大学计算机学院  苏小红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A5F1240-7CD8-3C24-07C5-8A04EFEAC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0EF895-A4EB-47D6-BB5E-75AFF2C4E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3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F0BFD99-2EBC-CD5D-D0A3-73B422B0D2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FB46792-D624-B174-597D-DDD675007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26C75A9-0442-BBE3-BD25-ADB19D44BB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B2DD7-E3AB-4095-A788-CD26AD0429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5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424E820-9E30-5B9D-A6C1-1E4C5E068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0569F0E-B997-E725-7EFD-31EB9576E7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361A460-7DE7-A139-F264-745B9F9C3C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FBA03-E853-4CEF-AF45-6C3DA211E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83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839819-0885-9090-7613-A0247CEA5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7A607DA-E18C-9FE4-CBF1-9B4F552D5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D3D1D5D-1494-8222-DD71-2F5028501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DED76-49D8-435D-9ACA-E9C16CD26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4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C45AB76-374F-7A4C-5176-54A8E9834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645E2E2-0FEA-274A-49A1-5D2893C67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7F61A3-F9C9-4407-70EA-59F7D839E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229DD-FD79-4EA5-87CE-6DBF86DE5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84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FEB196-B40C-C1AC-452B-25E8FB248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A05CE8-7F41-82C7-F3F8-77521DA9D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764063D-B43C-A1FC-BC55-53A4AA871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30F8E-F3E0-48C0-BCA5-F79E48CD0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11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91C39D7-DF44-9AD3-FEDE-5E24686CC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B89CBA6-7784-9BC8-6C2D-7280E5CB0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6621E9-C693-F3D9-CBFF-961921A9C3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215A2-6662-4DA6-B0A1-6EE44AE97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7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7598C7B-251A-A246-F468-DA01B4558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BF60F30-4269-FD57-DA62-BC6E537F7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37E678F-B915-6D1A-CB3A-BA129FD05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43EC9-AF6A-452C-8A38-142A63468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8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AB9B727-4FCE-558A-0254-1B5BF7C1A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E2DECD4-5A3C-BA60-A3DF-B39A309E96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2025133-081B-C7BA-C227-E6B4695C49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5FC0B-0316-4975-98C4-6A1F9A503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5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C0AB25D-5B02-04A4-CBC4-427A77A452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2C8E166-1E8E-F814-8857-AA6E8956A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3F1FA3-7504-2368-BDD5-785088893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8DD21-DE27-4095-ADC3-D6D9EB1AD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1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0F9BD15-6F2B-A0DF-233C-7FAF0DD067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FBD1BB1-20ED-2AD5-1900-25E87AB59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C32A9B6-E4F7-AD3F-3AD7-E0FF91BF9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B4768-F14A-4D51-A419-BE2E7B4D3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8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22B894-3B06-92AB-3DB1-B244EC4DC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3C4093A-49A8-723D-FE5E-273178012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00B56AE-9743-DDCA-8558-1108CBD026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FCDE4-E36E-44C3-9EFF-6144F5775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>
            <a:extLst>
              <a:ext uri="{FF2B5EF4-FFF2-40B4-BE49-F238E27FC236}">
                <a16:creationId xmlns:a16="http://schemas.microsoft.com/office/drawing/2014/main" id="{78D5ADBA-9003-F27E-F588-423ABB4EE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4093F020-1631-3113-3F1D-FF0C452F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953" name="Rectangle 9">
            <a:extLst>
              <a:ext uri="{FF2B5EF4-FFF2-40B4-BE49-F238E27FC236}">
                <a16:creationId xmlns:a16="http://schemas.microsoft.com/office/drawing/2014/main" id="{4723CE9C-3FEB-F069-41FB-B3108FEE40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4" name="Rectangle 10">
            <a:extLst>
              <a:ext uri="{FF2B5EF4-FFF2-40B4-BE49-F238E27FC236}">
                <a16:creationId xmlns:a16="http://schemas.microsoft.com/office/drawing/2014/main" id="{A4E74D33-1737-B5DA-B76B-5C7AB79888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5" name="Rectangle 11">
            <a:extLst>
              <a:ext uri="{FF2B5EF4-FFF2-40B4-BE49-F238E27FC236}">
                <a16:creationId xmlns:a16="http://schemas.microsoft.com/office/drawing/2014/main" id="{C8AB9845-094E-3C65-BE2B-AFEAA1991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7942BFAD-C5B8-47FB-9F22-59D624853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wmf"/><Relationship Id="rId18" Type="http://schemas.openxmlformats.org/officeDocument/2006/relationships/image" Target="../media/image33.png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5">
            <a:extLst>
              <a:ext uri="{FF2B5EF4-FFF2-40B4-BE49-F238E27FC236}">
                <a16:creationId xmlns:a16="http://schemas.microsoft.com/office/drawing/2014/main" id="{FBE999FF-0B6B-5E63-6234-91D06ADFF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D0ACFA-7D89-40D9-89DC-E927D3C2C1A4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6B4BBBC-C851-0AE2-EDE8-A4C0A0145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36637" y="1772816"/>
            <a:ext cx="6697663" cy="1736725"/>
          </a:xfrm>
        </p:spPr>
        <p:txBody>
          <a:bodyPr/>
          <a:lstStyle/>
          <a:p>
            <a:pPr algn="ctr" eaLnBrk="1" hangingPunct="1"/>
            <a:r>
              <a:rPr lang="zh-CN" altLang="en-US" sz="6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第五章 </a:t>
            </a:r>
            <a:br>
              <a:rPr lang="zh-CN" altLang="en-US" sz="6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6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图形变换与裁剪</a:t>
            </a:r>
            <a:br>
              <a:rPr lang="zh-CN" altLang="en-US" sz="6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6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投影变换</a:t>
            </a:r>
            <a:endParaRPr lang="zh-CN" altLang="en-US" sz="60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F1BCAF15-1D36-47D9-F02F-A20DCC29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3F0D0D-CEDA-44D0-827D-0CA5771A7BBF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b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7F72D8B-F909-6BE9-0127-AFCDE5FC8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55750"/>
            <a:ext cx="5832475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金体" pitchFamily="2" charset="-122"/>
              </a:rPr>
              <a:t>平面几何投影及其分类</a:t>
            </a:r>
            <a:r>
              <a:rPr lang="zh-CN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投影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将</a:t>
            </a:r>
            <a:r>
              <a:rPr lang="en-US" altLang="zh-CN"/>
              <a:t>n</a:t>
            </a:r>
            <a:r>
              <a:rPr lang="zh-CN" altLang="en-US">
                <a:latin typeface="宋体" panose="02010600030101010101" pitchFamily="2" charset="-122"/>
              </a:rPr>
              <a:t>维的点变换成小于</a:t>
            </a:r>
            <a:r>
              <a:rPr lang="en-US" altLang="zh-CN"/>
              <a:t>n</a:t>
            </a:r>
            <a:r>
              <a:rPr lang="zh-CN" altLang="en-US">
                <a:latin typeface="宋体" panose="02010600030101010101" pitchFamily="2" charset="-122"/>
              </a:rPr>
              <a:t>维的点</a:t>
            </a:r>
            <a:r>
              <a:rPr lang="zh-CN" altLang="en-US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将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维的点变换成小于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维的点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投影中心</a:t>
            </a:r>
            <a:r>
              <a:rPr lang="en-US" altLang="zh-CN"/>
              <a:t>(COP:Center of Projection)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视觉系统</a:t>
            </a:r>
            <a:r>
              <a:rPr lang="en-US" altLang="zh-CN"/>
              <a:t>—</a:t>
            </a:r>
            <a:r>
              <a:rPr lang="zh-CN" altLang="en-US"/>
              <a:t>观察点、视点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电影放映机</a:t>
            </a:r>
            <a:r>
              <a:rPr lang="en-US" altLang="zh-CN"/>
              <a:t>—</a:t>
            </a:r>
            <a:r>
              <a:rPr lang="zh-CN" altLang="en-US"/>
              <a:t>光源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投影面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不经过投影中心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平面</a:t>
            </a:r>
            <a:r>
              <a:rPr lang="en-US" altLang="zh-CN"/>
              <a:t>--</a:t>
            </a:r>
            <a:r>
              <a:rPr lang="zh-CN" altLang="en-US"/>
              <a:t>照相机底片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曲面</a:t>
            </a:r>
            <a:r>
              <a:rPr lang="en-US" altLang="zh-CN"/>
              <a:t>—</a:t>
            </a:r>
            <a:r>
              <a:rPr lang="zh-CN" altLang="en-US"/>
              <a:t>球幕电影</a:t>
            </a:r>
            <a:r>
              <a:rPr lang="en-US" altLang="zh-CN"/>
              <a:t>,</a:t>
            </a:r>
            <a:r>
              <a:rPr lang="zh-CN" altLang="en-US"/>
              <a:t>视网膜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6B41D853-9841-81B0-D4D4-FEF31089E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3/17</a:t>
            </a:r>
            <a:r>
              <a:rPr lang="zh-CN" altLang="en-US" b="0"/>
              <a:t>）</a:t>
            </a:r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94096D4E-E572-8E13-75D3-27808344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3789363"/>
            <a:ext cx="427831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>
            <a:extLst>
              <a:ext uri="{FF2B5EF4-FFF2-40B4-BE49-F238E27FC236}">
                <a16:creationId xmlns:a16="http://schemas.microsoft.com/office/drawing/2014/main" id="{AE4B1C57-A980-763A-F092-0DBDAE0C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F95B5-A32A-4EAD-A4FB-5A3B63D8FB67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7ED1416-5FB0-6152-201C-76DD79C0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4/17</a:t>
            </a:r>
            <a:r>
              <a:rPr lang="zh-CN" altLang="en-US" b="0"/>
              <a:t>）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CF1A7D1-AA0D-67A8-1619-06DDD7ABD0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200"/>
              <a:t>投影线</a:t>
            </a:r>
          </a:p>
          <a:p>
            <a:pPr lvl="2" eaLnBrk="1" hangingPunct="1"/>
            <a:r>
              <a:rPr lang="zh-CN" altLang="en-US" sz="2100">
                <a:latin typeface="宋体" panose="02010600030101010101" pitchFamily="2" charset="-122"/>
              </a:rPr>
              <a:t>从投影中心向物体上各点发出的射线</a:t>
            </a:r>
            <a:r>
              <a:rPr lang="zh-CN" altLang="en-US" sz="2100"/>
              <a:t> </a:t>
            </a:r>
          </a:p>
          <a:p>
            <a:pPr lvl="2" eaLnBrk="1" hangingPunct="1"/>
            <a:r>
              <a:rPr lang="zh-CN" altLang="en-US" sz="2100"/>
              <a:t>直线</a:t>
            </a:r>
            <a:r>
              <a:rPr lang="en-US" altLang="zh-CN" sz="2100"/>
              <a:t>—</a:t>
            </a:r>
            <a:r>
              <a:rPr lang="zh-CN" altLang="en-US" sz="2100"/>
              <a:t>光线</a:t>
            </a:r>
          </a:p>
          <a:p>
            <a:pPr lvl="2" eaLnBrk="1" hangingPunct="1"/>
            <a:r>
              <a:rPr lang="zh-CN" altLang="en-US" sz="2100"/>
              <a:t>曲线</a:t>
            </a:r>
            <a:r>
              <a:rPr lang="en-US" altLang="zh-CN" sz="2100"/>
              <a:t>—</a:t>
            </a:r>
            <a:r>
              <a:rPr lang="zh-CN" altLang="en-US" sz="2100"/>
              <a:t>喷绘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平面几何投影</a:t>
            </a:r>
            <a:r>
              <a:rPr lang="zh-CN" altLang="en-US" sz="2200"/>
              <a:t> </a:t>
            </a:r>
          </a:p>
          <a:p>
            <a:pPr lvl="2" eaLnBrk="1" hangingPunct="1"/>
            <a:r>
              <a:rPr lang="zh-CN" altLang="en-US" sz="2100">
                <a:latin typeface="宋体" panose="02010600030101010101" pitchFamily="2" charset="-122"/>
              </a:rPr>
              <a:t>投影面是平面</a:t>
            </a:r>
          </a:p>
          <a:p>
            <a:pPr lvl="2" eaLnBrk="1" hangingPunct="1"/>
            <a:r>
              <a:rPr lang="zh-CN" altLang="en-US" sz="2100">
                <a:latin typeface="宋体" panose="02010600030101010101" pitchFamily="2" charset="-122"/>
              </a:rPr>
              <a:t>投影线为直线 </a:t>
            </a:r>
          </a:p>
          <a:p>
            <a:pPr lvl="1" eaLnBrk="1" hangingPunct="1"/>
            <a:r>
              <a:rPr lang="zh-CN" altLang="en-US" sz="2200"/>
              <a:t>投影变换</a:t>
            </a:r>
          </a:p>
          <a:p>
            <a:pPr lvl="2" eaLnBrk="1" hangingPunct="1"/>
            <a:r>
              <a:rPr lang="zh-CN" altLang="en-US" sz="2100"/>
              <a:t>投影过程</a:t>
            </a:r>
          </a:p>
          <a:p>
            <a:pPr lvl="2" eaLnBrk="1" hangingPunct="1"/>
            <a:r>
              <a:rPr lang="zh-CN" altLang="en-US" sz="2100"/>
              <a:t>投影的数学表示 </a:t>
            </a:r>
          </a:p>
          <a:p>
            <a:pPr lvl="2" eaLnBrk="1" hangingPunct="1"/>
            <a:endParaRPr lang="en-US" altLang="zh-CN" sz="2100"/>
          </a:p>
        </p:txBody>
      </p:sp>
      <p:pic>
        <p:nvPicPr>
          <p:cNvPr id="14341" name="Picture 5" descr="2p2">
            <a:extLst>
              <a:ext uri="{FF2B5EF4-FFF2-40B4-BE49-F238E27FC236}">
                <a16:creationId xmlns:a16="http://schemas.microsoft.com/office/drawing/2014/main" id="{A8C67DBA-99CE-A4E0-ADF1-27C84ABBDB4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436813"/>
            <a:ext cx="3048000" cy="2857500"/>
          </a:xfrm>
          <a:noFill/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288574A8-1A13-C07C-0245-0BF635C5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84CFB0-62FA-4FA5-89F3-BC13077B4728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B0ACF32-36EE-DD48-24D3-5BD2BA144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587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5/17</a:t>
            </a:r>
            <a:r>
              <a:rPr lang="zh-CN" altLang="en-US" b="0"/>
              <a:t>）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EE18E56-C610-5DFB-3682-60C78ABE1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93825"/>
            <a:ext cx="7772400" cy="5181600"/>
          </a:xfrm>
        </p:spPr>
        <p:txBody>
          <a:bodyPr/>
          <a:lstStyle/>
          <a:p>
            <a:pPr lvl="1" eaLnBrk="1" hangingPunct="1"/>
            <a:r>
              <a:rPr lang="zh-CN" altLang="en-US"/>
              <a:t>投影分类</a:t>
            </a:r>
          </a:p>
          <a:p>
            <a:pPr lvl="1" eaLnBrk="1" hangingPunct="1"/>
            <a:endParaRPr lang="en-US" altLang="zh-CN"/>
          </a:p>
        </p:txBody>
      </p:sp>
      <p:pic>
        <p:nvPicPr>
          <p:cNvPr id="2" name="Picture 4" descr="8P4">
            <a:extLst>
              <a:ext uri="{FF2B5EF4-FFF2-40B4-BE49-F238E27FC236}">
                <a16:creationId xmlns:a16="http://schemas.microsoft.com/office/drawing/2014/main" id="{E2E336B4-73AB-641D-93FF-6A239A8B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08225"/>
            <a:ext cx="62484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>
            <a:extLst>
              <a:ext uri="{FF2B5EF4-FFF2-40B4-BE49-F238E27FC236}">
                <a16:creationId xmlns:a16="http://schemas.microsoft.com/office/drawing/2014/main" id="{E2FE91F0-FC3B-6432-B961-E7ADC53C0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46225"/>
            <a:ext cx="4173538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latin typeface="宋体" panose="02010600030101010101" pitchFamily="2" charset="-122"/>
              </a:rPr>
              <a:t>投影中心与投影平面之间的距离为无限</a:t>
            </a:r>
            <a:r>
              <a:rPr kumimoji="1" lang="zh-CN" altLang="en-US" sz="2400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734FCF0F-935E-F549-B69B-1EF2748D6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27225"/>
            <a:ext cx="4173538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latin typeface="宋体" panose="02010600030101010101" pitchFamily="2" charset="-122"/>
              </a:rPr>
              <a:t>投影中心与投影平面之间的距离为有限</a:t>
            </a:r>
            <a:r>
              <a:rPr kumimoji="1" lang="zh-CN" altLang="en-US" sz="2400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368" name="AutoShape 8">
            <a:extLst>
              <a:ext uri="{FF2B5EF4-FFF2-40B4-BE49-F238E27FC236}">
                <a16:creationId xmlns:a16="http://schemas.microsoft.com/office/drawing/2014/main" id="{D048255B-365E-00B8-050C-DEA9DD06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55825"/>
            <a:ext cx="1219200" cy="1676400"/>
          </a:xfrm>
          <a:custGeom>
            <a:avLst/>
            <a:gdLst>
              <a:gd name="T0" fmla="*/ 49156394 w 21600"/>
              <a:gd name="T1" fmla="*/ 0 h 21600"/>
              <a:gd name="T2" fmla="*/ 29492561 w 21600"/>
              <a:gd name="T3" fmla="*/ 37170910 h 21600"/>
              <a:gd name="T4" fmla="*/ 19660672 w 21600"/>
              <a:gd name="T5" fmla="*/ 55759392 h 21600"/>
              <a:gd name="T6" fmla="*/ 0 w 21600"/>
              <a:gd name="T7" fmla="*/ 92936356 h 21600"/>
              <a:gd name="T8" fmla="*/ 19660672 w 21600"/>
              <a:gd name="T9" fmla="*/ 130107267 h 21600"/>
              <a:gd name="T10" fmla="*/ 39324506 w 21600"/>
              <a:gd name="T11" fmla="*/ 111518785 h 21600"/>
              <a:gd name="T12" fmla="*/ 58985178 w 21600"/>
              <a:gd name="T13" fmla="*/ 74347874 h 21600"/>
              <a:gd name="T14" fmla="*/ 68817067 w 21600"/>
              <a:gd name="T15" fmla="*/ 3717091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3EC7FC81-74A4-14BE-B683-D8F5A1A2D8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7400" y="2536825"/>
            <a:ext cx="1219200" cy="1295400"/>
          </a:xfrm>
          <a:custGeom>
            <a:avLst/>
            <a:gdLst>
              <a:gd name="T0" fmla="*/ 49156394 w 21600"/>
              <a:gd name="T1" fmla="*/ 0 h 21600"/>
              <a:gd name="T2" fmla="*/ 29492561 w 21600"/>
              <a:gd name="T3" fmla="*/ 22195060 h 21600"/>
              <a:gd name="T4" fmla="*/ 19660672 w 21600"/>
              <a:gd name="T5" fmla="*/ 33294359 h 21600"/>
              <a:gd name="T6" fmla="*/ 0 w 21600"/>
              <a:gd name="T7" fmla="*/ 55492957 h 21600"/>
              <a:gd name="T8" fmla="*/ 19660672 w 21600"/>
              <a:gd name="T9" fmla="*/ 77688017 h 21600"/>
              <a:gd name="T10" fmla="*/ 39324506 w 21600"/>
              <a:gd name="T11" fmla="*/ 66588718 h 21600"/>
              <a:gd name="T12" fmla="*/ 58985178 w 21600"/>
              <a:gd name="T13" fmla="*/ 44393658 h 21600"/>
              <a:gd name="T14" fmla="*/ 68817067 w 21600"/>
              <a:gd name="T15" fmla="*/ 2219506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  <p:bldP spid="1536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4E9F6149-E1B9-3B81-1796-BE3EEC13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87538-72A0-4FFD-B637-75A858B8701E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0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7208B8B-D809-F817-544A-71A6A00FF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9738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6/17</a:t>
            </a:r>
            <a:r>
              <a:rPr lang="zh-CN" altLang="en-US" b="0"/>
              <a:t>）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0CD72BF-9CB9-8207-EE04-A6A8140D0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lvl="1" eaLnBrk="1" hangingPunct="1"/>
            <a:endParaRPr lang="en-US" altLang="zh-CN" b="0">
              <a:ea typeface="金体" pitchFamily="2" charset="-122"/>
            </a:endParaRPr>
          </a:p>
          <a:p>
            <a:pPr lvl="1" eaLnBrk="1" hangingPunct="1"/>
            <a:endParaRPr lang="en-US" altLang="zh-CN" b="0">
              <a:ea typeface="金体" pitchFamily="2" charset="-122"/>
            </a:endParaRPr>
          </a:p>
          <a:p>
            <a:pPr lvl="1" eaLnBrk="1" hangingPunct="1"/>
            <a:endParaRPr lang="en-US" altLang="zh-CN" b="0">
              <a:ea typeface="金体" pitchFamily="2" charset="-122"/>
            </a:endParaRPr>
          </a:p>
        </p:txBody>
      </p:sp>
      <p:pic>
        <p:nvPicPr>
          <p:cNvPr id="16389" name="Picture 4" descr="8P3">
            <a:extLst>
              <a:ext uri="{FF2B5EF4-FFF2-40B4-BE49-F238E27FC236}">
                <a16:creationId xmlns:a16="http://schemas.microsoft.com/office/drawing/2014/main" id="{639ADAF4-2929-A08A-F006-A02C6F90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989138"/>
            <a:ext cx="70104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5">
            <a:extLst>
              <a:ext uri="{FF2B5EF4-FFF2-40B4-BE49-F238E27FC236}">
                <a16:creationId xmlns:a16="http://schemas.microsoft.com/office/drawing/2014/main" id="{B0EB4EA4-7F27-006F-2BAA-2ABE72346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013325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透视投影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9715CF7B-DA85-80C9-A63E-971CB3687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133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平行投影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61718FB6-BB8E-AA47-4B7A-FF5BA480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B9A28D-DD7A-465D-BAE6-9C4C4D6A14A3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639064C-D7A8-7720-5FB8-B1E32D31C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6353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7/17</a:t>
            </a:r>
            <a:r>
              <a:rPr lang="zh-CN" altLang="en-US" b="0"/>
              <a:t>）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7B425B-BA85-0669-28E1-E7CA862D4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5900"/>
            <a:ext cx="7772400" cy="1438275"/>
          </a:xfrm>
        </p:spPr>
        <p:txBody>
          <a:bodyPr/>
          <a:lstStyle/>
          <a:p>
            <a:pPr eaLnBrk="1" hangingPunct="1"/>
            <a:r>
              <a:rPr lang="zh-CN" altLang="en-US">
                <a:ea typeface="金体" pitchFamily="2" charset="-122"/>
              </a:rPr>
              <a:t>平行投影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投影中心与投影平面之间的距离为无限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是透视投影的极限状态</a:t>
            </a:r>
          </a:p>
        </p:txBody>
      </p:sp>
      <p:grpSp>
        <p:nvGrpSpPr>
          <p:cNvPr id="17413" name="Group 7">
            <a:extLst>
              <a:ext uri="{FF2B5EF4-FFF2-40B4-BE49-F238E27FC236}">
                <a16:creationId xmlns:a16="http://schemas.microsoft.com/office/drawing/2014/main" id="{8CCB646B-6E7F-9D2E-C10D-FA2E10FA1A4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974975"/>
            <a:ext cx="5715000" cy="3333750"/>
            <a:chOff x="1056" y="1488"/>
            <a:chExt cx="3600" cy="2100"/>
          </a:xfrm>
        </p:grpSpPr>
        <p:pic>
          <p:nvPicPr>
            <p:cNvPr id="17414" name="Picture 4" descr="2p8">
              <a:extLst>
                <a:ext uri="{FF2B5EF4-FFF2-40B4-BE49-F238E27FC236}">
                  <a16:creationId xmlns:a16="http://schemas.microsoft.com/office/drawing/2014/main" id="{73E2EF5B-760B-0DA9-612F-41A0A0167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488"/>
              <a:ext cx="3600" cy="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Text Box 5">
              <a:extLst>
                <a:ext uri="{FF2B5EF4-FFF2-40B4-BE49-F238E27FC236}">
                  <a16:creationId xmlns:a16="http://schemas.microsoft.com/office/drawing/2014/main" id="{8A3AEB48-CC8F-ABB3-EBEA-4488EC26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819"/>
              <a:ext cx="77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投影方向</a:t>
              </a:r>
            </a:p>
          </p:txBody>
        </p:sp>
        <p:sp>
          <p:nvSpPr>
            <p:cNvPr id="17416" name="Text Box 6">
              <a:extLst>
                <a:ext uri="{FF2B5EF4-FFF2-40B4-BE49-F238E27FC236}">
                  <a16:creationId xmlns:a16="http://schemas.microsoft.com/office/drawing/2014/main" id="{F6EB8B16-979B-FEB5-D3D8-F4C74B22E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089"/>
              <a:ext cx="771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投影平面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42C2C2C4-0D80-0404-1259-6EFDA35F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41F5E-1C85-4CE0-914B-258DE24AB5E4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2A2B26-D2B3-3E08-37B9-6B0B8E2F1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平面几何投影（</a:t>
            </a:r>
            <a:r>
              <a:rPr lang="en-US" altLang="zh-CN" b="0">
                <a:solidFill>
                  <a:schemeClr val="tx1"/>
                </a:solidFill>
              </a:rPr>
              <a:t>8/17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22A5612-6506-4714-3578-9C3D17F58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 sz="2600">
                <a:latin typeface="宋体" panose="02010600030101010101" pitchFamily="2" charset="-122"/>
              </a:rPr>
              <a:t>正投影与斜投影</a:t>
            </a: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zh-CN" altLang="en-US" sz="2100" b="0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 sz="2100" b="0">
              <a:latin typeface="宋体" panose="02010600030101010101" pitchFamily="2" charset="-122"/>
            </a:endParaRPr>
          </a:p>
        </p:txBody>
      </p:sp>
      <p:pic>
        <p:nvPicPr>
          <p:cNvPr id="18437" name="Picture 4" descr="8P6">
            <a:extLst>
              <a:ext uri="{FF2B5EF4-FFF2-40B4-BE49-F238E27FC236}">
                <a16:creationId xmlns:a16="http://schemas.microsoft.com/office/drawing/2014/main" id="{0B426A3E-02C9-34C5-C8BC-EA1D8DD6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87600"/>
            <a:ext cx="63246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5">
            <a:extLst>
              <a:ext uri="{FF2B5EF4-FFF2-40B4-BE49-F238E27FC236}">
                <a16:creationId xmlns:a16="http://schemas.microsoft.com/office/drawing/2014/main" id="{C4532F20-71E7-BFF7-9843-2C332EC4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4828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正平行投影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1B654B98-66BC-09CB-E72F-DCAC8D39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348288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斜平行投影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4E4B8577-A306-39B4-9B7F-47E5D87C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E36829-D1B6-4D9A-B9FC-A3BA265F0F50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0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195692D-895F-B6DD-09F4-251438844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9/17</a:t>
            </a:r>
            <a:r>
              <a:rPr lang="zh-CN" altLang="en-US" b="0"/>
              <a:t>）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F15ABD4-C83C-5CA2-8F4A-EDF8D7FE3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2725"/>
            <a:ext cx="7772400" cy="650875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三视图：正视图、侧视图和俯视图</a:t>
            </a:r>
            <a:r>
              <a:rPr lang="zh-CN" altLang="en-US" sz="2400" b="0">
                <a:latin typeface="宋体" panose="02010600030101010101" pitchFamily="2" charset="-122"/>
              </a:rPr>
              <a:t> </a:t>
            </a:r>
            <a:endParaRPr lang="zh-CN" altLang="en-US" b="0"/>
          </a:p>
        </p:txBody>
      </p:sp>
      <p:sp>
        <p:nvSpPr>
          <p:cNvPr id="19461" name="Text Box 55">
            <a:extLst>
              <a:ext uri="{FF2B5EF4-FFF2-40B4-BE49-F238E27FC236}">
                <a16:creationId xmlns:a16="http://schemas.microsoft.com/office/drawing/2014/main" id="{AD8B7986-D87E-8D31-C770-68F319C7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4549775"/>
            <a:ext cx="6016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9462" name="Rectangle 64">
            <a:extLst>
              <a:ext uri="{FF2B5EF4-FFF2-40B4-BE49-F238E27FC236}">
                <a16:creationId xmlns:a16="http://schemas.microsoft.com/office/drawing/2014/main" id="{A2C03318-5B9B-2DC6-3204-C5509D1D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0543" name="Object 63">
            <a:extLst>
              <a:ext uri="{FF2B5EF4-FFF2-40B4-BE49-F238E27FC236}">
                <a16:creationId xmlns:a16="http://schemas.microsoft.com/office/drawing/2014/main" id="{2E694691-5E55-98CA-A121-664F2A992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270125"/>
          <a:ext cx="161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1100" imgH="914400" progId="Equation.3">
                  <p:embed/>
                </p:oleObj>
              </mc:Choice>
              <mc:Fallback>
                <p:oleObj name="公式" r:id="rId2" imgW="1181100" imgH="9144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70125"/>
                        <a:ext cx="1612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66">
            <a:extLst>
              <a:ext uri="{FF2B5EF4-FFF2-40B4-BE49-F238E27FC236}">
                <a16:creationId xmlns:a16="http://schemas.microsoft.com/office/drawing/2014/main" id="{21E6C97E-903A-81C1-7D7D-D8C69F37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0545" name="Object 65">
            <a:extLst>
              <a:ext uri="{FF2B5EF4-FFF2-40B4-BE49-F238E27FC236}">
                <a16:creationId xmlns:a16="http://schemas.microsoft.com/office/drawing/2014/main" id="{88B3D1B4-404E-A1DB-7236-3C2AEE4A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490913"/>
          <a:ext cx="49323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267200" imgH="939800" progId="Equation.3">
                  <p:embed/>
                </p:oleObj>
              </mc:Choice>
              <mc:Fallback>
                <p:oleObj name="公式" r:id="rId4" imgW="4267200" imgH="939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90913"/>
                        <a:ext cx="493236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68">
            <a:extLst>
              <a:ext uri="{FF2B5EF4-FFF2-40B4-BE49-F238E27FC236}">
                <a16:creationId xmlns:a16="http://schemas.microsoft.com/office/drawing/2014/main" id="{EFC8215C-7303-6980-B751-773D02404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0547" name="Object 67">
            <a:extLst>
              <a:ext uri="{FF2B5EF4-FFF2-40B4-BE49-F238E27FC236}">
                <a16:creationId xmlns:a16="http://schemas.microsoft.com/office/drawing/2014/main" id="{C5963100-D471-533C-FFC9-345CF62A3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4981575"/>
          <a:ext cx="49418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37000" imgH="939800" progId="Equation.3">
                  <p:embed/>
                </p:oleObj>
              </mc:Choice>
              <mc:Fallback>
                <p:oleObj name="公式" r:id="rId6" imgW="3937000" imgH="939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981575"/>
                        <a:ext cx="4941887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69">
            <a:extLst>
              <a:ext uri="{FF2B5EF4-FFF2-40B4-BE49-F238E27FC236}">
                <a16:creationId xmlns:a16="http://schemas.microsoft.com/office/drawing/2014/main" id="{41EFF0B3-E011-8B31-43E0-DA0BDFEA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8383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z</a:t>
            </a:r>
          </a:p>
        </p:txBody>
      </p:sp>
      <p:grpSp>
        <p:nvGrpSpPr>
          <p:cNvPr id="19469" name="Group 72">
            <a:extLst>
              <a:ext uri="{FF2B5EF4-FFF2-40B4-BE49-F238E27FC236}">
                <a16:creationId xmlns:a16="http://schemas.microsoft.com/office/drawing/2014/main" id="{3101DFC6-F217-9035-D224-B5D6BA98AF5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98688"/>
            <a:ext cx="4379913" cy="3773487"/>
            <a:chOff x="340" y="1385"/>
            <a:chExt cx="2759" cy="2377"/>
          </a:xfrm>
        </p:grpSpPr>
        <p:sp>
          <p:nvSpPr>
            <p:cNvPr id="19470" name="Line 7">
              <a:extLst>
                <a:ext uri="{FF2B5EF4-FFF2-40B4-BE49-F238E27FC236}">
                  <a16:creationId xmlns:a16="http://schemas.microsoft.com/office/drawing/2014/main" id="{F7299B05-5CB3-B0ED-9035-348412F0D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2" y="2526"/>
              <a:ext cx="1137" cy="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8">
              <a:extLst>
                <a:ext uri="{FF2B5EF4-FFF2-40B4-BE49-F238E27FC236}">
                  <a16:creationId xmlns:a16="http://schemas.microsoft.com/office/drawing/2014/main" id="{7928AE7A-4676-CC90-C001-CA63DC13F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2526"/>
              <a:ext cx="1264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9">
              <a:extLst>
                <a:ext uri="{FF2B5EF4-FFF2-40B4-BE49-F238E27FC236}">
                  <a16:creationId xmlns:a16="http://schemas.microsoft.com/office/drawing/2014/main" id="{617AE55D-7602-C7AB-92F3-05CDD9C7B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9" y="1385"/>
              <a:ext cx="1" cy="11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73" name="Group 10">
              <a:extLst>
                <a:ext uri="{FF2B5EF4-FFF2-40B4-BE49-F238E27FC236}">
                  <a16:creationId xmlns:a16="http://schemas.microsoft.com/office/drawing/2014/main" id="{CF8023D9-0B0C-7FB6-FB04-98ED5064C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1" y="1956"/>
              <a:ext cx="1137" cy="951"/>
              <a:chOff x="4499" y="8403"/>
              <a:chExt cx="1620" cy="1560"/>
            </a:xfrm>
          </p:grpSpPr>
          <p:grpSp>
            <p:nvGrpSpPr>
              <p:cNvPr id="19512" name="Group 11">
                <a:extLst>
                  <a:ext uri="{FF2B5EF4-FFF2-40B4-BE49-F238E27FC236}">
                    <a16:creationId xmlns:a16="http://schemas.microsoft.com/office/drawing/2014/main" id="{F2A2608F-91D5-45D1-0CDC-5D4793105A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59" y="8403"/>
                <a:ext cx="900" cy="468"/>
                <a:chOff x="4859" y="8403"/>
                <a:chExt cx="900" cy="468"/>
              </a:xfrm>
            </p:grpSpPr>
            <p:sp>
              <p:nvSpPr>
                <p:cNvPr id="19521" name="Line 12">
                  <a:extLst>
                    <a:ext uri="{FF2B5EF4-FFF2-40B4-BE49-F238E27FC236}">
                      <a16:creationId xmlns:a16="http://schemas.microsoft.com/office/drawing/2014/main" id="{F8999762-1C95-D7C6-3ED0-83C066677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9" y="8403"/>
                  <a:ext cx="540" cy="312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2" name="Line 13">
                  <a:extLst>
                    <a:ext uri="{FF2B5EF4-FFF2-40B4-BE49-F238E27FC236}">
                      <a16:creationId xmlns:a16="http://schemas.microsoft.com/office/drawing/2014/main" id="{0E314F3B-7175-D736-A352-341D9E495C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219" y="8559"/>
                  <a:ext cx="540" cy="312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3" name="Line 14">
                  <a:extLst>
                    <a:ext uri="{FF2B5EF4-FFF2-40B4-BE49-F238E27FC236}">
                      <a16:creationId xmlns:a16="http://schemas.microsoft.com/office/drawing/2014/main" id="{9BA30CC4-C608-35CF-D17A-0CF08FE43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99" y="8403"/>
                  <a:ext cx="360" cy="156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4" name="Line 15">
                  <a:extLst>
                    <a:ext uri="{FF2B5EF4-FFF2-40B4-BE49-F238E27FC236}">
                      <a16:creationId xmlns:a16="http://schemas.microsoft.com/office/drawing/2014/main" id="{7EBD2920-02D8-7F7F-3D1A-37D6946E1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59" y="8715"/>
                  <a:ext cx="360" cy="156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13" name="Line 16">
                <a:extLst>
                  <a:ext uri="{FF2B5EF4-FFF2-40B4-BE49-F238E27FC236}">
                    <a16:creationId xmlns:a16="http://schemas.microsoft.com/office/drawing/2014/main" id="{C5FCF104-7E97-62E8-D3B3-D3A32486C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9" y="8715"/>
                <a:ext cx="360" cy="936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Line 17">
                <a:extLst>
                  <a:ext uri="{FF2B5EF4-FFF2-40B4-BE49-F238E27FC236}">
                    <a16:creationId xmlns:a16="http://schemas.microsoft.com/office/drawing/2014/main" id="{EE6E5637-24DE-A1E4-8BB2-D5EBD40BD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9" y="8871"/>
                <a:ext cx="1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Line 18">
                <a:extLst>
                  <a:ext uri="{FF2B5EF4-FFF2-40B4-BE49-F238E27FC236}">
                    <a16:creationId xmlns:a16="http://schemas.microsoft.com/office/drawing/2014/main" id="{595294AB-046A-ABB3-92D1-97D30088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9" y="9651"/>
                <a:ext cx="720" cy="312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6" name="Line 19">
                <a:extLst>
                  <a:ext uri="{FF2B5EF4-FFF2-40B4-BE49-F238E27FC236}">
                    <a16:creationId xmlns:a16="http://schemas.microsoft.com/office/drawing/2014/main" id="{43A8D80E-BD1D-A6C6-BC2C-87AAA3FB5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4" y="8559"/>
                <a:ext cx="375" cy="78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7" name="Line 20">
                <a:extLst>
                  <a:ext uri="{FF2B5EF4-FFF2-40B4-BE49-F238E27FC236}">
                    <a16:creationId xmlns:a16="http://schemas.microsoft.com/office/drawing/2014/main" id="{26DA9F04-E1DD-0626-87CE-12AE97E1F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19" y="9339"/>
                <a:ext cx="900" cy="624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8" name="Line 21">
                <a:extLst>
                  <a:ext uri="{FF2B5EF4-FFF2-40B4-BE49-F238E27FC236}">
                    <a16:creationId xmlns:a16="http://schemas.microsoft.com/office/drawing/2014/main" id="{7ACAFE4B-9FD0-7AB8-AC45-975F2242C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9" y="8403"/>
                <a:ext cx="1" cy="624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9" name="Line 22">
                <a:extLst>
                  <a:ext uri="{FF2B5EF4-FFF2-40B4-BE49-F238E27FC236}">
                    <a16:creationId xmlns:a16="http://schemas.microsoft.com/office/drawing/2014/main" id="{13C70B12-14E4-101B-BE73-AC9944E66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9" y="9027"/>
                <a:ext cx="900" cy="624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0" name="Line 23">
                <a:extLst>
                  <a:ext uri="{FF2B5EF4-FFF2-40B4-BE49-F238E27FC236}">
                    <a16:creationId xmlns:a16="http://schemas.microsoft.com/office/drawing/2014/main" id="{0A9ABBF3-015F-687A-86D8-B0F781F1E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9" y="9027"/>
                <a:ext cx="720" cy="312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4" name="Group 24">
              <a:extLst>
                <a:ext uri="{FF2B5EF4-FFF2-40B4-BE49-F238E27FC236}">
                  <a16:creationId xmlns:a16="http://schemas.microsoft.com/office/drawing/2014/main" id="{F2D881A0-8048-99D5-1297-20ED06389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6" y="1784"/>
              <a:ext cx="506" cy="570"/>
              <a:chOff x="5939" y="8247"/>
              <a:chExt cx="720" cy="936"/>
            </a:xfrm>
          </p:grpSpPr>
          <p:sp>
            <p:nvSpPr>
              <p:cNvPr id="19508" name="Line 25">
                <a:extLst>
                  <a:ext uri="{FF2B5EF4-FFF2-40B4-BE49-F238E27FC236}">
                    <a16:creationId xmlns:a16="http://schemas.microsoft.com/office/drawing/2014/main" id="{94EADC8B-0784-E4D7-0BA3-ABACFD817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9" y="8247"/>
                <a:ext cx="36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Line 26">
                <a:extLst>
                  <a:ext uri="{FF2B5EF4-FFF2-40B4-BE49-F238E27FC236}">
                    <a16:creationId xmlns:a16="http://schemas.microsoft.com/office/drawing/2014/main" id="{4A7AD725-79AB-F375-663A-1A5051494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4" y="8403"/>
                <a:ext cx="375" cy="7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Line 27">
                <a:extLst>
                  <a:ext uri="{FF2B5EF4-FFF2-40B4-BE49-F238E27FC236}">
                    <a16:creationId xmlns:a16="http://schemas.microsoft.com/office/drawing/2014/main" id="{A3D43663-89E5-CD1E-B66F-60B9FFC5F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9" y="8247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1" name="Line 28">
                <a:extLst>
                  <a:ext uri="{FF2B5EF4-FFF2-40B4-BE49-F238E27FC236}">
                    <a16:creationId xmlns:a16="http://schemas.microsoft.com/office/drawing/2014/main" id="{C9DB5C69-9D79-8783-FDAB-B3695C877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39" y="8871"/>
                <a:ext cx="720" cy="3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5" name="Group 29">
              <a:extLst>
                <a:ext uri="{FF2B5EF4-FFF2-40B4-BE49-F238E27FC236}">
                  <a16:creationId xmlns:a16="http://schemas.microsoft.com/office/drawing/2014/main" id="{D2DE669E-8301-07FD-3AEF-6D246BC02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1861"/>
              <a:ext cx="633" cy="760"/>
              <a:chOff x="4139" y="8091"/>
              <a:chExt cx="901" cy="1248"/>
            </a:xfrm>
          </p:grpSpPr>
          <p:sp>
            <p:nvSpPr>
              <p:cNvPr id="19504" name="Line 30">
                <a:extLst>
                  <a:ext uri="{FF2B5EF4-FFF2-40B4-BE49-F238E27FC236}">
                    <a16:creationId xmlns:a16="http://schemas.microsoft.com/office/drawing/2014/main" id="{D97C9A8B-2842-F566-D586-600F7B59A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9" y="8091"/>
                <a:ext cx="540" cy="3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5" name="Line 31">
                <a:extLst>
                  <a:ext uri="{FF2B5EF4-FFF2-40B4-BE49-F238E27FC236}">
                    <a16:creationId xmlns:a16="http://schemas.microsoft.com/office/drawing/2014/main" id="{8CA49599-436D-6556-BC1F-540929261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9" y="8403"/>
                <a:ext cx="360" cy="9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6" name="Line 32">
                <a:extLst>
                  <a:ext uri="{FF2B5EF4-FFF2-40B4-BE49-F238E27FC236}">
                    <a16:creationId xmlns:a16="http://schemas.microsoft.com/office/drawing/2014/main" id="{D0E57D3D-E2E8-2F40-DD4D-A4A001E7E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9" y="8091"/>
                <a:ext cx="1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7" name="Line 33">
                <a:extLst>
                  <a:ext uri="{FF2B5EF4-FFF2-40B4-BE49-F238E27FC236}">
                    <a16:creationId xmlns:a16="http://schemas.microsoft.com/office/drawing/2014/main" id="{BD3B2EED-6B95-CB14-B807-1F65C7766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9" y="8715"/>
                <a:ext cx="90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6" name="Line 34">
              <a:extLst>
                <a:ext uri="{FF2B5EF4-FFF2-40B4-BE49-F238E27FC236}">
                  <a16:creationId xmlns:a16="http://schemas.microsoft.com/office/drawing/2014/main" id="{639B8DE6-F747-8F72-F206-F34799055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057"/>
              <a:ext cx="505" cy="1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35">
              <a:extLst>
                <a:ext uri="{FF2B5EF4-FFF2-40B4-BE49-F238E27FC236}">
                  <a16:creationId xmlns:a16="http://schemas.microsoft.com/office/drawing/2014/main" id="{7ABAAE72-EA7B-6BB9-201A-D5A3BE6B9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5" y="2866"/>
              <a:ext cx="631" cy="3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36">
              <a:extLst>
                <a:ext uri="{FF2B5EF4-FFF2-40B4-BE49-F238E27FC236}">
                  <a16:creationId xmlns:a16="http://schemas.microsoft.com/office/drawing/2014/main" id="{F4B5BB1D-D461-11D6-6479-EEF7CB92E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0" y="2676"/>
              <a:ext cx="636" cy="3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37">
              <a:extLst>
                <a:ext uri="{FF2B5EF4-FFF2-40B4-BE49-F238E27FC236}">
                  <a16:creationId xmlns:a16="http://schemas.microsoft.com/office/drawing/2014/main" id="{F2F241A9-DEF3-B622-D75D-A3EAA36EA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1" y="2676"/>
              <a:ext cx="506" cy="19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38">
              <a:extLst>
                <a:ext uri="{FF2B5EF4-FFF2-40B4-BE49-F238E27FC236}">
                  <a16:creationId xmlns:a16="http://schemas.microsoft.com/office/drawing/2014/main" id="{66D68E58-A434-65E9-2737-DC17313BAB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20000">
              <a:off x="1403" y="2885"/>
              <a:ext cx="271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39">
              <a:extLst>
                <a:ext uri="{FF2B5EF4-FFF2-40B4-BE49-F238E27FC236}">
                  <a16:creationId xmlns:a16="http://schemas.microsoft.com/office/drawing/2014/main" id="{3B5460BC-F7E0-8B51-48C3-912BE373DB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 flipV="1">
              <a:off x="1691" y="2776"/>
              <a:ext cx="326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41">
              <a:extLst>
                <a:ext uri="{FF2B5EF4-FFF2-40B4-BE49-F238E27FC236}">
                  <a16:creationId xmlns:a16="http://schemas.microsoft.com/office/drawing/2014/main" id="{E9690AF2-C7FF-1E1A-A3C2-15A8027115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00000" flipH="1">
              <a:off x="1595" y="3012"/>
              <a:ext cx="105" cy="2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43">
              <a:extLst>
                <a:ext uri="{FF2B5EF4-FFF2-40B4-BE49-F238E27FC236}">
                  <a16:creationId xmlns:a16="http://schemas.microsoft.com/office/drawing/2014/main" id="{8FC9BD99-DFBA-84D8-9F13-0418BF1A6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716"/>
              <a:ext cx="0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44">
              <a:extLst>
                <a:ext uri="{FF2B5EF4-FFF2-40B4-BE49-F238E27FC236}">
                  <a16:creationId xmlns:a16="http://schemas.microsoft.com/office/drawing/2014/main" id="{222916A2-AF84-96AD-2C53-E8EF0D59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6" y="289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45">
              <a:extLst>
                <a:ext uri="{FF2B5EF4-FFF2-40B4-BE49-F238E27FC236}">
                  <a16:creationId xmlns:a16="http://schemas.microsoft.com/office/drawing/2014/main" id="{734F64C5-9125-145A-C290-5D4F3FB57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2336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46">
              <a:extLst>
                <a:ext uri="{FF2B5EF4-FFF2-40B4-BE49-F238E27FC236}">
                  <a16:creationId xmlns:a16="http://schemas.microsoft.com/office/drawing/2014/main" id="{DF49DB4E-16A3-CE2D-D76A-333879BA3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26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47">
              <a:extLst>
                <a:ext uri="{FF2B5EF4-FFF2-40B4-BE49-F238E27FC236}">
                  <a16:creationId xmlns:a16="http://schemas.microsoft.com/office/drawing/2014/main" id="{36DFCB1B-8B0B-0AFA-34D1-3F90CD89F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1" y="2051"/>
              <a:ext cx="252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48">
              <a:extLst>
                <a:ext uri="{FF2B5EF4-FFF2-40B4-BE49-F238E27FC236}">
                  <a16:creationId xmlns:a16="http://schemas.microsoft.com/office/drawing/2014/main" id="{2817BB2C-3A4C-CBDB-269D-C44CD3B11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0" y="1861"/>
              <a:ext cx="253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49">
              <a:extLst>
                <a:ext uri="{FF2B5EF4-FFF2-40B4-BE49-F238E27FC236}">
                  <a16:creationId xmlns:a16="http://schemas.microsoft.com/office/drawing/2014/main" id="{346941DB-A1F1-BDA9-0D41-7FEBD613C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7" y="2603"/>
              <a:ext cx="253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50">
              <a:extLst>
                <a:ext uri="{FF2B5EF4-FFF2-40B4-BE49-F238E27FC236}">
                  <a16:creationId xmlns:a16="http://schemas.microsoft.com/office/drawing/2014/main" id="{B61CE85A-353C-1374-102F-BF7E6B12B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9" y="2232"/>
              <a:ext cx="252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51">
              <a:extLst>
                <a:ext uri="{FF2B5EF4-FFF2-40B4-BE49-F238E27FC236}">
                  <a16:creationId xmlns:a16="http://schemas.microsoft.com/office/drawing/2014/main" id="{4277A17E-ECB7-FE7E-0627-B8FEC29814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V="1">
              <a:off x="2289" y="2336"/>
              <a:ext cx="252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Line 52">
              <a:extLst>
                <a:ext uri="{FF2B5EF4-FFF2-40B4-BE49-F238E27FC236}">
                  <a16:creationId xmlns:a16="http://schemas.microsoft.com/office/drawing/2014/main" id="{875FE5CE-F55D-0FAA-8A84-73061C9145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V="1">
              <a:off x="1783" y="2155"/>
              <a:ext cx="253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53">
              <a:extLst>
                <a:ext uri="{FF2B5EF4-FFF2-40B4-BE49-F238E27FC236}">
                  <a16:creationId xmlns:a16="http://schemas.microsoft.com/office/drawing/2014/main" id="{8BCCA863-2C07-992C-37AD-013035A9DD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" flipV="1">
              <a:off x="2015" y="1870"/>
              <a:ext cx="252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54">
              <a:extLst>
                <a:ext uri="{FF2B5EF4-FFF2-40B4-BE49-F238E27FC236}">
                  <a16:creationId xmlns:a16="http://schemas.microsoft.com/office/drawing/2014/main" id="{DA8DA96E-4114-1B7B-3600-6981E0857F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" flipV="1">
              <a:off x="1794" y="1775"/>
              <a:ext cx="252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Text Box 56">
              <a:extLst>
                <a:ext uri="{FF2B5EF4-FFF2-40B4-BE49-F238E27FC236}">
                  <a16:creationId xmlns:a16="http://schemas.microsoft.com/office/drawing/2014/main" id="{D937AAFF-B908-9491-8BC7-86B508FBD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66"/>
              <a:ext cx="37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9496" name="Text Box 57">
              <a:extLst>
                <a:ext uri="{FF2B5EF4-FFF2-40B4-BE49-F238E27FC236}">
                  <a16:creationId xmlns:a16="http://schemas.microsoft.com/office/drawing/2014/main" id="{2D58CC6D-845E-9E94-73DA-4B36C1A2F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1766"/>
              <a:ext cx="6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0">
                  <a:latin typeface="Times New Roman" panose="02020603050405020304" pitchFamily="18" charset="0"/>
                </a:rPr>
                <a:t>主视图</a:t>
              </a:r>
            </a:p>
          </p:txBody>
        </p:sp>
        <p:sp>
          <p:nvSpPr>
            <p:cNvPr id="19497" name="Text Box 58">
              <a:extLst>
                <a:ext uri="{FF2B5EF4-FFF2-40B4-BE49-F238E27FC236}">
                  <a16:creationId xmlns:a16="http://schemas.microsoft.com/office/drawing/2014/main" id="{D6705F4B-ECBC-10AF-5454-08F7DEC91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3097"/>
              <a:ext cx="63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0">
                  <a:latin typeface="Times New Roman" panose="02020603050405020304" pitchFamily="18" charset="0"/>
                </a:rPr>
                <a:t>俯视图</a:t>
              </a:r>
            </a:p>
          </p:txBody>
        </p:sp>
        <p:sp>
          <p:nvSpPr>
            <p:cNvPr id="19498" name="Text Box 59">
              <a:extLst>
                <a:ext uri="{FF2B5EF4-FFF2-40B4-BE49-F238E27FC236}">
                  <a16:creationId xmlns:a16="http://schemas.microsoft.com/office/drawing/2014/main" id="{D6921DD5-FC66-1B68-4317-7ABE58FFB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1766"/>
              <a:ext cx="63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0">
                  <a:latin typeface="Times New Roman" panose="02020603050405020304" pitchFamily="18" charset="0"/>
                </a:rPr>
                <a:t>侧视图</a:t>
              </a:r>
            </a:p>
          </p:txBody>
        </p:sp>
        <p:sp>
          <p:nvSpPr>
            <p:cNvPr id="19499" name="Text Box 60">
              <a:extLst>
                <a:ext uri="{FF2B5EF4-FFF2-40B4-BE49-F238E27FC236}">
                  <a16:creationId xmlns:a16="http://schemas.microsoft.com/office/drawing/2014/main" id="{C0093C62-9D99-B009-EEDA-37A7C9647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3477"/>
              <a:ext cx="22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b="0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1600" b="0">
                  <a:latin typeface="Times New Roman" panose="02020603050405020304" pitchFamily="18" charset="0"/>
                </a:rPr>
                <a:t>3 </a:t>
              </a:r>
              <a:r>
                <a:rPr kumimoji="1" lang="zh-CN" altLang="en-US" sz="1600" b="0">
                  <a:latin typeface="Times New Roman" panose="02020603050405020304" pitchFamily="18" charset="0"/>
                </a:rPr>
                <a:t>一个直角棱台的三视图</a:t>
              </a:r>
            </a:p>
          </p:txBody>
        </p:sp>
        <p:sp>
          <p:nvSpPr>
            <p:cNvPr id="19500" name="Arc 61">
              <a:extLst>
                <a:ext uri="{FF2B5EF4-FFF2-40B4-BE49-F238E27FC236}">
                  <a16:creationId xmlns:a16="http://schemas.microsoft.com/office/drawing/2014/main" id="{EFAED779-5C2B-30C4-5CF0-C72AD324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" y="2882"/>
              <a:ext cx="272" cy="362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6 h 21600"/>
                <a:gd name="T4" fmla="*/ 0 w 21600"/>
                <a:gd name="T5" fmla="*/ 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rgbClr val="FF00FF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Arc 62">
              <a:extLst>
                <a:ext uri="{FF2B5EF4-FFF2-40B4-BE49-F238E27FC236}">
                  <a16:creationId xmlns:a16="http://schemas.microsoft.com/office/drawing/2014/main" id="{D67FE31B-7AFA-AC72-EC1C-18D646139157}"/>
                </a:ext>
              </a:extLst>
            </p:cNvPr>
            <p:cNvSpPr>
              <a:spLocks/>
            </p:cNvSpPr>
            <p:nvPr/>
          </p:nvSpPr>
          <p:spPr bwMode="auto">
            <a:xfrm rot="-3636877" flipH="1" flipV="1">
              <a:off x="1588" y="1452"/>
              <a:ext cx="272" cy="318"/>
            </a:xfrm>
            <a:custGeom>
              <a:avLst/>
              <a:gdLst>
                <a:gd name="T0" fmla="*/ 0 w 21600"/>
                <a:gd name="T1" fmla="*/ 0 h 21600"/>
                <a:gd name="T2" fmla="*/ 3 w 21600"/>
                <a:gd name="T3" fmla="*/ 5 h 21600"/>
                <a:gd name="T4" fmla="*/ 0 w 21600"/>
                <a:gd name="T5" fmla="*/ 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sq">
              <a:solidFill>
                <a:srgbClr val="FF00FF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2" name="Line 70">
              <a:extLst>
                <a:ext uri="{FF2B5EF4-FFF2-40B4-BE49-F238E27FC236}">
                  <a16:creationId xmlns:a16="http://schemas.microsoft.com/office/drawing/2014/main" id="{3C0E12C7-49AA-9F8E-691A-38BE8E6E8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069"/>
              <a:ext cx="0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71">
              <a:extLst>
                <a:ext uri="{FF2B5EF4-FFF2-40B4-BE49-F238E27FC236}">
                  <a16:creationId xmlns:a16="http://schemas.microsoft.com/office/drawing/2014/main" id="{89ECA790-2B85-4A73-180A-03C3C121B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2160"/>
              <a:ext cx="0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396FEBA9-5754-62B6-B11D-C110B866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74718-4933-4B14-AADB-23EC361DCCAB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 b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42102A4-9371-A751-955D-F862615A5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541463"/>
          </a:xfrm>
        </p:spPr>
        <p:txBody>
          <a:bodyPr/>
          <a:lstStyle/>
          <a:p>
            <a:pPr eaLnBrk="1" hangingPunct="1"/>
            <a:r>
              <a:rPr lang="zh-CN" altLang="en-US"/>
              <a:t>解决：</a:t>
            </a:r>
          </a:p>
          <a:p>
            <a:pPr eaLnBrk="1" hangingPunct="1"/>
            <a:r>
              <a:rPr lang="zh-CN" altLang="en-US"/>
              <a:t>投影平面不垂直于任何一个坐标轴</a:t>
            </a:r>
            <a:r>
              <a:rPr lang="en-US" altLang="zh-CN"/>
              <a:t>——</a:t>
            </a:r>
            <a:r>
              <a:rPr lang="zh-CN" altLang="en-US" b="0"/>
              <a:t>正轴测投影</a:t>
            </a:r>
            <a:r>
              <a:rPr lang="zh-CN" altLang="en-US"/>
              <a:t>  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A7C125D2-8910-0353-8F34-0F42DD67F052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60800"/>
            <a:ext cx="2665413" cy="2584450"/>
            <a:chOff x="3779" y="2247"/>
            <a:chExt cx="2775" cy="3276"/>
          </a:xfrm>
        </p:grpSpPr>
        <p:sp>
          <p:nvSpPr>
            <p:cNvPr id="20499" name="Line 5">
              <a:extLst>
                <a:ext uri="{FF2B5EF4-FFF2-40B4-BE49-F238E27FC236}">
                  <a16:creationId xmlns:a16="http://schemas.microsoft.com/office/drawing/2014/main" id="{73A28DCC-F60D-5446-1EDA-6C4851D75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9" y="2453"/>
              <a:ext cx="0" cy="15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6">
              <a:extLst>
                <a:ext uri="{FF2B5EF4-FFF2-40B4-BE49-F238E27FC236}">
                  <a16:creationId xmlns:a16="http://schemas.microsoft.com/office/drawing/2014/main" id="{F3A306A2-AFBB-B498-406A-51A681432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9" y="4014"/>
              <a:ext cx="900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7">
              <a:extLst>
                <a:ext uri="{FF2B5EF4-FFF2-40B4-BE49-F238E27FC236}">
                  <a16:creationId xmlns:a16="http://schemas.microsoft.com/office/drawing/2014/main" id="{CC76E42F-E051-6DB2-B1C5-2EC37F3C1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4014"/>
              <a:ext cx="14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Arc 8">
              <a:extLst>
                <a:ext uri="{FF2B5EF4-FFF2-40B4-BE49-F238E27FC236}">
                  <a16:creationId xmlns:a16="http://schemas.microsoft.com/office/drawing/2014/main" id="{3EA58FA0-15C6-D92A-F3AC-F81F82B10837}"/>
                </a:ext>
              </a:extLst>
            </p:cNvPr>
            <p:cNvSpPr>
              <a:spLocks/>
            </p:cNvSpPr>
            <p:nvPr/>
          </p:nvSpPr>
          <p:spPr bwMode="auto">
            <a:xfrm rot="1116908" flipV="1">
              <a:off x="4391" y="2865"/>
              <a:ext cx="543" cy="402"/>
            </a:xfrm>
            <a:custGeom>
              <a:avLst/>
              <a:gdLst>
                <a:gd name="T0" fmla="*/ 0 w 32650"/>
                <a:gd name="T1" fmla="*/ 1 h 27822"/>
                <a:gd name="T2" fmla="*/ 9 w 32650"/>
                <a:gd name="T3" fmla="*/ 6 h 27822"/>
                <a:gd name="T4" fmla="*/ 3 w 32650"/>
                <a:gd name="T5" fmla="*/ 5 h 27822"/>
                <a:gd name="T6" fmla="*/ 0 60000 65536"/>
                <a:gd name="T7" fmla="*/ 0 60000 65536"/>
                <a:gd name="T8" fmla="*/ 0 60000 65536"/>
                <a:gd name="T9" fmla="*/ 0 w 32650"/>
                <a:gd name="T10" fmla="*/ 0 h 27822"/>
                <a:gd name="T11" fmla="*/ 32650 w 32650"/>
                <a:gd name="T12" fmla="*/ 27822 h 27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50" h="27822" fill="none" extrusionOk="0">
                  <a:moveTo>
                    <a:pt x="0" y="3040"/>
                  </a:moveTo>
                  <a:cubicBezTo>
                    <a:pt x="3342" y="1050"/>
                    <a:pt x="7160" y="-1"/>
                    <a:pt x="11050" y="0"/>
                  </a:cubicBezTo>
                  <a:cubicBezTo>
                    <a:pt x="22979" y="0"/>
                    <a:pt x="32650" y="9670"/>
                    <a:pt x="32650" y="21600"/>
                  </a:cubicBezTo>
                  <a:cubicBezTo>
                    <a:pt x="32650" y="23707"/>
                    <a:pt x="32341" y="25803"/>
                    <a:pt x="31734" y="27821"/>
                  </a:cubicBezTo>
                </a:path>
                <a:path w="32650" h="27822" stroke="0" extrusionOk="0">
                  <a:moveTo>
                    <a:pt x="0" y="3040"/>
                  </a:moveTo>
                  <a:cubicBezTo>
                    <a:pt x="3342" y="1050"/>
                    <a:pt x="7160" y="-1"/>
                    <a:pt x="11050" y="0"/>
                  </a:cubicBezTo>
                  <a:cubicBezTo>
                    <a:pt x="22979" y="0"/>
                    <a:pt x="32650" y="9670"/>
                    <a:pt x="32650" y="21600"/>
                  </a:cubicBezTo>
                  <a:cubicBezTo>
                    <a:pt x="32650" y="23707"/>
                    <a:pt x="32341" y="25803"/>
                    <a:pt x="31734" y="27821"/>
                  </a:cubicBezTo>
                  <a:lnTo>
                    <a:pt x="11050" y="21600"/>
                  </a:lnTo>
                  <a:lnTo>
                    <a:pt x="0" y="30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Arc 9">
              <a:extLst>
                <a:ext uri="{FF2B5EF4-FFF2-40B4-BE49-F238E27FC236}">
                  <a16:creationId xmlns:a16="http://schemas.microsoft.com/office/drawing/2014/main" id="{3AAD454B-31FB-5A20-C97D-7B7F6ED3AA5C}"/>
                </a:ext>
              </a:extLst>
            </p:cNvPr>
            <p:cNvSpPr>
              <a:spLocks/>
            </p:cNvSpPr>
            <p:nvPr/>
          </p:nvSpPr>
          <p:spPr bwMode="auto">
            <a:xfrm rot="20955586" flipH="1">
              <a:off x="5363" y="3701"/>
              <a:ext cx="360" cy="625"/>
            </a:xfrm>
            <a:custGeom>
              <a:avLst/>
              <a:gdLst>
                <a:gd name="T0" fmla="*/ 0 w 21600"/>
                <a:gd name="T1" fmla="*/ 0 h 31439"/>
                <a:gd name="T2" fmla="*/ 5 w 21600"/>
                <a:gd name="T3" fmla="*/ 12 h 31439"/>
                <a:gd name="T4" fmla="*/ 0 w 21600"/>
                <a:gd name="T5" fmla="*/ 9 h 314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39"/>
                <a:gd name="T11" fmla="*/ 21600 w 21600"/>
                <a:gd name="T12" fmla="*/ 31439 h 314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3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21"/>
                    <a:pt x="20787" y="28393"/>
                    <a:pt x="19228" y="31438"/>
                  </a:cubicBezTo>
                </a:path>
                <a:path w="21600" h="3143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021"/>
                    <a:pt x="20787" y="28393"/>
                    <a:pt x="19228" y="3143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Text Box 10">
              <a:extLst>
                <a:ext uri="{FF2B5EF4-FFF2-40B4-BE49-F238E27FC236}">
                  <a16:creationId xmlns:a16="http://schemas.microsoft.com/office/drawing/2014/main" id="{EB61E3AB-76A5-D5D4-6D50-016704137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4089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0505" name="Text Box 11">
              <a:extLst>
                <a:ext uri="{FF2B5EF4-FFF2-40B4-BE49-F238E27FC236}">
                  <a16:creationId xmlns:a16="http://schemas.microsoft.com/office/drawing/2014/main" id="{E1779DA3-32FB-0AC8-3D2A-C859C4C8E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9" y="2634"/>
              <a:ext cx="52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0506" name="Text Box 12">
              <a:extLst>
                <a:ext uri="{FF2B5EF4-FFF2-40B4-BE49-F238E27FC236}">
                  <a16:creationId xmlns:a16="http://schemas.microsoft.com/office/drawing/2014/main" id="{A5996EC2-A033-B3ED-8A34-94DB2AFCA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247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0507" name="Text Box 13">
              <a:extLst>
                <a:ext uri="{FF2B5EF4-FFF2-40B4-BE49-F238E27FC236}">
                  <a16:creationId xmlns:a16="http://schemas.microsoft.com/office/drawing/2014/main" id="{5D6E5610-13E5-ED53-A836-EC304C0A6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" y="3768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508" name="Text Box 14">
              <a:extLst>
                <a:ext uri="{FF2B5EF4-FFF2-40B4-BE49-F238E27FC236}">
                  <a16:creationId xmlns:a16="http://schemas.microsoft.com/office/drawing/2014/main" id="{399DE092-2CBF-DFFD-7003-5B4B0CC34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44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0509" name="Text Box 15">
              <a:extLst>
                <a:ext uri="{FF2B5EF4-FFF2-40B4-BE49-F238E27FC236}">
                  <a16:creationId xmlns:a16="http://schemas.microsoft.com/office/drawing/2014/main" id="{855EB10D-E9EB-A15E-99F0-94859120D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" y="5055"/>
              <a:ext cx="25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0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1400" b="0">
                  <a:latin typeface="Times New Roman" panose="02020603050405020304" pitchFamily="18" charset="0"/>
                </a:rPr>
                <a:t>5 </a:t>
              </a:r>
              <a:r>
                <a:rPr kumimoji="1" lang="zh-CN" altLang="en-US" sz="1400" b="0">
                  <a:latin typeface="Times New Roman" panose="02020603050405020304" pitchFamily="18" charset="0"/>
                </a:rPr>
                <a:t>正轴测投影平面的定义</a:t>
              </a:r>
            </a:p>
          </p:txBody>
        </p:sp>
      </p:grpSp>
      <p:sp>
        <p:nvSpPr>
          <p:cNvPr id="20485" name="Rectangle 17">
            <a:extLst>
              <a:ext uri="{FF2B5EF4-FFF2-40B4-BE49-F238E27FC236}">
                <a16:creationId xmlns:a16="http://schemas.microsoft.com/office/drawing/2014/main" id="{9B40DF27-8D50-8892-A68A-21BC630E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0486" name="Rectangle 19">
            <a:extLst>
              <a:ext uri="{FF2B5EF4-FFF2-40B4-BE49-F238E27FC236}">
                <a16:creationId xmlns:a16="http://schemas.microsoft.com/office/drawing/2014/main" id="{A27EB40B-D651-32A0-5DAC-61F261870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pSp>
        <p:nvGrpSpPr>
          <p:cNvPr id="20487" name="Group 23">
            <a:extLst>
              <a:ext uri="{FF2B5EF4-FFF2-40B4-BE49-F238E27FC236}">
                <a16:creationId xmlns:a16="http://schemas.microsoft.com/office/drawing/2014/main" id="{E4B7D0BF-CE65-B770-DE57-F6F40163665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997200"/>
            <a:ext cx="7883525" cy="1104900"/>
            <a:chOff x="567" y="1933"/>
            <a:chExt cx="4966" cy="696"/>
          </a:xfrm>
        </p:grpSpPr>
        <p:graphicFrame>
          <p:nvGraphicFramePr>
            <p:cNvPr id="20497" name="Object 16">
              <a:extLst>
                <a:ext uri="{FF2B5EF4-FFF2-40B4-BE49-F238E27FC236}">
                  <a16:creationId xmlns:a16="http://schemas.microsoft.com/office/drawing/2014/main" id="{0E3C33DD-9F53-8B77-2979-938E8F618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1933"/>
            <a:ext cx="294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746500" imgH="914400" progId="Equation.3">
                    <p:embed/>
                  </p:oleObj>
                </mc:Choice>
                <mc:Fallback>
                  <p:oleObj name="公式" r:id="rId2" imgW="3746500" imgH="914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933"/>
                          <a:ext cx="294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8">
              <a:extLst>
                <a:ext uri="{FF2B5EF4-FFF2-40B4-BE49-F238E27FC236}">
                  <a16:creationId xmlns:a16="http://schemas.microsoft.com/office/drawing/2014/main" id="{08EAAFEF-210C-B46D-D95E-DCC4FC8E99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933"/>
            <a:ext cx="201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65400" imgH="914400" progId="Equation.3">
                    <p:embed/>
                  </p:oleObj>
                </mc:Choice>
                <mc:Fallback>
                  <p:oleObj name="公式" r:id="rId4" imgW="2565400" imgH="914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933"/>
                          <a:ext cx="2018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8" name="Rectangle 22">
            <a:extLst>
              <a:ext uri="{FF2B5EF4-FFF2-40B4-BE49-F238E27FC236}">
                <a16:creationId xmlns:a16="http://schemas.microsoft.com/office/drawing/2014/main" id="{2D2D7008-4466-C43C-064D-56C23BDC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0489" name="Rectangle 25">
            <a:extLst>
              <a:ext uri="{FF2B5EF4-FFF2-40B4-BE49-F238E27FC236}">
                <a16:creationId xmlns:a16="http://schemas.microsoft.com/office/drawing/2014/main" id="{D72A78E9-C794-BFFF-06E2-7D1AC635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pSp>
        <p:nvGrpSpPr>
          <p:cNvPr id="20490" name="Group 26">
            <a:extLst>
              <a:ext uri="{FF2B5EF4-FFF2-40B4-BE49-F238E27FC236}">
                <a16:creationId xmlns:a16="http://schemas.microsoft.com/office/drawing/2014/main" id="{E42922C4-437F-09CB-6BEA-4648E72382D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365625"/>
            <a:ext cx="4464050" cy="1252538"/>
            <a:chOff x="476" y="2750"/>
            <a:chExt cx="2812" cy="789"/>
          </a:xfrm>
        </p:grpSpPr>
        <p:graphicFrame>
          <p:nvGraphicFramePr>
            <p:cNvPr id="20495" name="Object 21">
              <a:extLst>
                <a:ext uri="{FF2B5EF4-FFF2-40B4-BE49-F238E27FC236}">
                  <a16:creationId xmlns:a16="http://schemas.microsoft.com/office/drawing/2014/main" id="{49634531-1675-92A7-BD24-18B51F6E1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750"/>
            <a:ext cx="1179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71600" imgH="914400" progId="Equation.3">
                    <p:embed/>
                  </p:oleObj>
                </mc:Choice>
                <mc:Fallback>
                  <p:oleObj name="公式" r:id="rId6" imgW="1371600" imgH="914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750"/>
                          <a:ext cx="1179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24">
              <a:extLst>
                <a:ext uri="{FF2B5EF4-FFF2-40B4-BE49-F238E27FC236}">
                  <a16:creationId xmlns:a16="http://schemas.microsoft.com/office/drawing/2014/main" id="{F4A3E0A7-004F-7AF9-CBDE-D222454255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2755"/>
            <a:ext cx="1633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5000" imgH="914400" progId="Equation.3">
                    <p:embed/>
                  </p:oleObj>
                </mc:Choice>
                <mc:Fallback>
                  <p:oleObj name="公式" r:id="rId8" imgW="1905000" imgH="914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755"/>
                          <a:ext cx="1633" cy="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1" name="Rectangle 28">
            <a:extLst>
              <a:ext uri="{FF2B5EF4-FFF2-40B4-BE49-F238E27FC236}">
                <a16:creationId xmlns:a16="http://schemas.microsoft.com/office/drawing/2014/main" id="{A70197A8-E867-22BC-8A03-CB98F9FE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0492" name="Object 27">
            <a:extLst>
              <a:ext uri="{FF2B5EF4-FFF2-40B4-BE49-F238E27FC236}">
                <a16:creationId xmlns:a16="http://schemas.microsoft.com/office/drawing/2014/main" id="{F8BFE6B5-6A1E-CF86-95B5-43C376A35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6149975"/>
          <a:ext cx="33924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81200" imgH="215900" progId="Equation.3">
                  <p:embed/>
                </p:oleObj>
              </mc:Choice>
              <mc:Fallback>
                <p:oleObj name="公式" r:id="rId10" imgW="19812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6149975"/>
                        <a:ext cx="33924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29">
            <a:extLst>
              <a:ext uri="{FF2B5EF4-FFF2-40B4-BE49-F238E27FC236}">
                <a16:creationId xmlns:a16="http://schemas.microsoft.com/office/drawing/2014/main" id="{E0661A64-0083-4B4F-AB6F-6DB0A106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/>
              <a:t>投影方程：</a:t>
            </a:r>
          </a:p>
        </p:txBody>
      </p:sp>
      <p:sp>
        <p:nvSpPr>
          <p:cNvPr id="20494" name="Rectangle 31">
            <a:extLst>
              <a:ext uri="{FF2B5EF4-FFF2-40B4-BE49-F238E27FC236}">
                <a16:creationId xmlns:a16="http://schemas.microsoft.com/office/drawing/2014/main" id="{5493AEB8-C518-5191-E3CB-1F2E1159E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34975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10/17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AEBF1EFE-9C89-5676-A869-B4377871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566EF0-22D8-4B67-9A97-A20DFD6BE56A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000" b="0"/>
          </a:p>
        </p:txBody>
      </p:sp>
      <p:grpSp>
        <p:nvGrpSpPr>
          <p:cNvPr id="21507" name="Group 110">
            <a:extLst>
              <a:ext uri="{FF2B5EF4-FFF2-40B4-BE49-F238E27FC236}">
                <a16:creationId xmlns:a16="http://schemas.microsoft.com/office/drawing/2014/main" id="{4EB751ED-1068-266C-EF3A-E0CCC9DB16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84313"/>
            <a:ext cx="3667125" cy="1868487"/>
            <a:chOff x="452" y="443"/>
            <a:chExt cx="2310" cy="1177"/>
          </a:xfrm>
        </p:grpSpPr>
        <p:grpSp>
          <p:nvGrpSpPr>
            <p:cNvPr id="21525" name="Group 6">
              <a:extLst>
                <a:ext uri="{FF2B5EF4-FFF2-40B4-BE49-F238E27FC236}">
                  <a16:creationId xmlns:a16="http://schemas.microsoft.com/office/drawing/2014/main" id="{2866098D-2F5D-2A53-F353-E35F2B3D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" y="567"/>
              <a:ext cx="988" cy="929"/>
              <a:chOff x="2339" y="9006"/>
              <a:chExt cx="2655" cy="2477"/>
            </a:xfrm>
          </p:grpSpPr>
          <p:sp>
            <p:nvSpPr>
              <p:cNvPr id="21548" name="Line 7">
                <a:extLst>
                  <a:ext uri="{FF2B5EF4-FFF2-40B4-BE49-F238E27FC236}">
                    <a16:creationId xmlns:a16="http://schemas.microsoft.com/office/drawing/2014/main" id="{F3ACBA83-5FC1-FA6E-84FC-32E04ACF7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9" y="9006"/>
                <a:ext cx="1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9" name="Line 8">
                <a:extLst>
                  <a:ext uri="{FF2B5EF4-FFF2-40B4-BE49-F238E27FC236}">
                    <a16:creationId xmlns:a16="http://schemas.microsoft.com/office/drawing/2014/main" id="{EA9FC65C-171E-7C76-D34F-A8EB47BC6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4270" y="10064"/>
                <a:ext cx="2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0" name="Line 9">
                <a:extLst>
                  <a:ext uri="{FF2B5EF4-FFF2-40B4-BE49-F238E27FC236}">
                    <a16:creationId xmlns:a16="http://schemas.microsoft.com/office/drawing/2014/main" id="{976F78B9-E4D0-B9EA-E1A0-C1B7A5730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3040" y="10080"/>
                <a:ext cx="1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1" name="Line 10">
                <a:extLst>
                  <a:ext uri="{FF2B5EF4-FFF2-40B4-BE49-F238E27FC236}">
                    <a16:creationId xmlns:a16="http://schemas.microsoft.com/office/drawing/2014/main" id="{5EFD5BAD-399B-4568-C227-081714ED62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540000" flipH="1">
                <a:off x="2676" y="9303"/>
                <a:ext cx="998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Line 11">
                <a:extLst>
                  <a:ext uri="{FF2B5EF4-FFF2-40B4-BE49-F238E27FC236}">
                    <a16:creationId xmlns:a16="http://schemas.microsoft.com/office/drawing/2014/main" id="{771BA97E-EE6B-D8AA-2F0E-BAC346A6A9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7940000" flipH="1">
                <a:off x="3655" y="9296"/>
                <a:ext cx="998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Line 12">
                <a:extLst>
                  <a:ext uri="{FF2B5EF4-FFF2-40B4-BE49-F238E27FC236}">
                    <a16:creationId xmlns:a16="http://schemas.microsoft.com/office/drawing/2014/main" id="{2810F7CC-9C3F-70B8-E18A-86FA77E5F0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540000" flipH="1">
                <a:off x="3160" y="10144"/>
                <a:ext cx="998" cy="16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54" name="Group 13">
                <a:extLst>
                  <a:ext uri="{FF2B5EF4-FFF2-40B4-BE49-F238E27FC236}">
                    <a16:creationId xmlns:a16="http://schemas.microsoft.com/office/drawing/2014/main" id="{C958811B-99C3-BB0E-F11B-88DB7D9DEC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9" y="9786"/>
                <a:ext cx="170" cy="66"/>
                <a:chOff x="4044" y="9786"/>
                <a:chExt cx="170" cy="66"/>
              </a:xfrm>
            </p:grpSpPr>
            <p:sp>
              <p:nvSpPr>
                <p:cNvPr id="21565" name="Line 14">
                  <a:extLst>
                    <a:ext uri="{FF2B5EF4-FFF2-40B4-BE49-F238E27FC236}">
                      <a16:creationId xmlns:a16="http://schemas.microsoft.com/office/drawing/2014/main" id="{CD928501-05C0-1B19-4853-C8BF8251F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4" y="9786"/>
                  <a:ext cx="17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6" name="Line 15">
                  <a:extLst>
                    <a:ext uri="{FF2B5EF4-FFF2-40B4-BE49-F238E27FC236}">
                      <a16:creationId xmlns:a16="http://schemas.microsoft.com/office/drawing/2014/main" id="{17739852-A4C0-3B97-D8AD-93B5AC88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44" y="9851"/>
                  <a:ext cx="17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55" name="Line 16">
                <a:extLst>
                  <a:ext uri="{FF2B5EF4-FFF2-40B4-BE49-F238E27FC236}">
                    <a16:creationId xmlns:a16="http://schemas.microsoft.com/office/drawing/2014/main" id="{0235D2CA-06B0-5434-59CF-8614AAE0F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110" y="10681"/>
                <a:ext cx="17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6" name="Line 17">
                <a:extLst>
                  <a:ext uri="{FF2B5EF4-FFF2-40B4-BE49-F238E27FC236}">
                    <a16:creationId xmlns:a16="http://schemas.microsoft.com/office/drawing/2014/main" id="{AF9839D3-4F43-437A-50BE-E092ED61C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>
                <a:off x="4129" y="10726"/>
                <a:ext cx="17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Line 18">
                <a:extLst>
                  <a:ext uri="{FF2B5EF4-FFF2-40B4-BE49-F238E27FC236}">
                    <a16:creationId xmlns:a16="http://schemas.microsoft.com/office/drawing/2014/main" id="{6D4765DE-90C8-F659-4490-20CAE19EF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>
                <a:off x="3170" y="10644"/>
                <a:ext cx="17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Line 19">
                <a:extLst>
                  <a:ext uri="{FF2B5EF4-FFF2-40B4-BE49-F238E27FC236}">
                    <a16:creationId xmlns:a16="http://schemas.microsoft.com/office/drawing/2014/main" id="{8DB32901-D6F5-FA71-AE45-876672BCE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>
                <a:off x="4070" y="10695"/>
                <a:ext cx="17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Text Box 20">
                <a:extLst>
                  <a:ext uri="{FF2B5EF4-FFF2-40B4-BE49-F238E27FC236}">
                    <a16:creationId xmlns:a16="http://schemas.microsoft.com/office/drawing/2014/main" id="{B182E7CC-654E-79D6-936F-3592DE150A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9" y="10098"/>
                <a:ext cx="90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120</a:t>
                </a:r>
                <a:r>
                  <a:rPr kumimoji="1" lang="en-US" altLang="zh-CN" sz="900" b="0">
                    <a:latin typeface="宋体" panose="02010600030101010101" pitchFamily="2" charset="-122"/>
                  </a:rPr>
                  <a:t>°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0" name="Arc 21">
                <a:extLst>
                  <a:ext uri="{FF2B5EF4-FFF2-40B4-BE49-F238E27FC236}">
                    <a16:creationId xmlns:a16="http://schemas.microsoft.com/office/drawing/2014/main" id="{406B8275-C8E2-527D-668D-ACAF0AD6F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0254"/>
                <a:ext cx="170" cy="283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1" name="Arc 22">
                <a:extLst>
                  <a:ext uri="{FF2B5EF4-FFF2-40B4-BE49-F238E27FC236}">
                    <a16:creationId xmlns:a16="http://schemas.microsoft.com/office/drawing/2014/main" id="{55F49456-6536-1B7E-CF46-A677A272686A}"/>
                  </a:ext>
                </a:extLst>
              </p:cNvPr>
              <p:cNvSpPr>
                <a:spLocks/>
              </p:cNvSpPr>
              <p:nvPr/>
            </p:nvSpPr>
            <p:spPr bwMode="auto">
              <a:xfrm rot="7200000">
                <a:off x="3581" y="10398"/>
                <a:ext cx="170" cy="283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Arc 23">
                <a:extLst>
                  <a:ext uri="{FF2B5EF4-FFF2-40B4-BE49-F238E27FC236}">
                    <a16:creationId xmlns:a16="http://schemas.microsoft.com/office/drawing/2014/main" id="{34E4A768-1791-4B0D-32E2-50C9803BB0F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200000">
                <a:off x="3478" y="10248"/>
                <a:ext cx="170" cy="283"/>
              </a:xfrm>
              <a:custGeom>
                <a:avLst/>
                <a:gdLst>
                  <a:gd name="T0" fmla="*/ 0 w 21600"/>
                  <a:gd name="T1" fmla="*/ 0 h 21600"/>
                  <a:gd name="T2" fmla="*/ 1 w 21600"/>
                  <a:gd name="T3" fmla="*/ 4 h 21600"/>
                  <a:gd name="T4" fmla="*/ 0 w 21600"/>
                  <a:gd name="T5" fmla="*/ 4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3" name="Text Box 24">
                <a:extLst>
                  <a:ext uri="{FF2B5EF4-FFF2-40B4-BE49-F238E27FC236}">
                    <a16:creationId xmlns:a16="http://schemas.microsoft.com/office/drawing/2014/main" id="{9C6F0D49-8483-F72F-1B69-D87F09733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4" y="10098"/>
                <a:ext cx="90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120</a:t>
                </a:r>
                <a:r>
                  <a:rPr kumimoji="1" lang="en-US" altLang="zh-CN" sz="900" b="0">
                    <a:latin typeface="宋体" panose="02010600030101010101" pitchFamily="2" charset="-122"/>
                  </a:rPr>
                  <a:t>°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4" name="Text Box 25">
                <a:extLst>
                  <a:ext uri="{FF2B5EF4-FFF2-40B4-BE49-F238E27FC236}">
                    <a16:creationId xmlns:a16="http://schemas.microsoft.com/office/drawing/2014/main" id="{9AE646F4-B07C-EA0D-5110-37FC74FE1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4" y="10566"/>
                <a:ext cx="90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120</a:t>
                </a:r>
                <a:r>
                  <a:rPr kumimoji="1" lang="en-US" altLang="zh-CN" sz="900" b="0">
                    <a:latin typeface="宋体" panose="02010600030101010101" pitchFamily="2" charset="-122"/>
                  </a:rPr>
                  <a:t>°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26" name="Text Box 27">
              <a:extLst>
                <a:ext uri="{FF2B5EF4-FFF2-40B4-BE49-F238E27FC236}">
                  <a16:creationId xmlns:a16="http://schemas.microsoft.com/office/drawing/2014/main" id="{6D3860C1-D8C2-3565-5241-4A2D8C473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444"/>
              <a:ext cx="6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b="0">
                  <a:latin typeface="Times New Roman" panose="02020603050405020304" pitchFamily="18" charset="0"/>
                </a:rPr>
                <a:t>(a) </a:t>
              </a:r>
              <a:r>
                <a:rPr kumimoji="1" lang="zh-CN" altLang="en-US" sz="1200" b="0">
                  <a:latin typeface="Times New Roman" panose="02020603050405020304" pitchFamily="18" charset="0"/>
                </a:rPr>
                <a:t>正等轴测</a:t>
              </a:r>
            </a:p>
          </p:txBody>
        </p:sp>
        <p:sp>
          <p:nvSpPr>
            <p:cNvPr id="21527" name="Text Box 30">
              <a:extLst>
                <a:ext uri="{FF2B5EF4-FFF2-40B4-BE49-F238E27FC236}">
                  <a16:creationId xmlns:a16="http://schemas.microsoft.com/office/drawing/2014/main" id="{A56736A5-1DB4-6FB6-C7B0-867E3F9E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443"/>
              <a:ext cx="20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900" b="0">
                  <a:latin typeface="Times New Roman" panose="02020603050405020304" pitchFamily="18" charset="0"/>
                </a:rPr>
                <a:t> y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21528" name="Group 31">
              <a:extLst>
                <a:ext uri="{FF2B5EF4-FFF2-40B4-BE49-F238E27FC236}">
                  <a16:creationId xmlns:a16="http://schemas.microsoft.com/office/drawing/2014/main" id="{3F60DBA9-E282-35BE-D420-5928A08DA4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567"/>
              <a:ext cx="1189" cy="941"/>
              <a:chOff x="5354" y="9006"/>
              <a:chExt cx="3195" cy="2511"/>
            </a:xfrm>
          </p:grpSpPr>
          <p:sp>
            <p:nvSpPr>
              <p:cNvPr id="21532" name="Line 32">
                <a:extLst>
                  <a:ext uri="{FF2B5EF4-FFF2-40B4-BE49-F238E27FC236}">
                    <a16:creationId xmlns:a16="http://schemas.microsoft.com/office/drawing/2014/main" id="{F5C1571E-6E59-3B78-54DB-B79F8F3BF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89" y="9006"/>
                <a:ext cx="1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Line 33">
                <a:extLst>
                  <a:ext uri="{FF2B5EF4-FFF2-40B4-BE49-F238E27FC236}">
                    <a16:creationId xmlns:a16="http://schemas.microsoft.com/office/drawing/2014/main" id="{E977D514-1469-77AC-124D-AD75A94DF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7600" y="10064"/>
                <a:ext cx="2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Line 34">
                <a:extLst>
                  <a:ext uri="{FF2B5EF4-FFF2-40B4-BE49-F238E27FC236}">
                    <a16:creationId xmlns:a16="http://schemas.microsoft.com/office/drawing/2014/main" id="{D3B4BB99-96A3-0DF6-DA6B-A51AB9915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6370" y="10080"/>
                <a:ext cx="1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5" name="Line 35">
                <a:extLst>
                  <a:ext uri="{FF2B5EF4-FFF2-40B4-BE49-F238E27FC236}">
                    <a16:creationId xmlns:a16="http://schemas.microsoft.com/office/drawing/2014/main" id="{AC57210C-56E2-A650-8BEF-489F8B76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7483" y="9058"/>
                <a:ext cx="2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6" name="Line 36">
                <a:extLst>
                  <a:ext uri="{FF2B5EF4-FFF2-40B4-BE49-F238E27FC236}">
                    <a16:creationId xmlns:a16="http://schemas.microsoft.com/office/drawing/2014/main" id="{55DD3F66-BFA3-2F79-DC74-63D974DC5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6526" y="9599"/>
                <a:ext cx="2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7" name="Line 37">
                <a:extLst>
                  <a:ext uri="{FF2B5EF4-FFF2-40B4-BE49-F238E27FC236}">
                    <a16:creationId xmlns:a16="http://schemas.microsoft.com/office/drawing/2014/main" id="{E8201144-D017-C608-F128-F966C576A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6505" y="9034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38">
                <a:extLst>
                  <a:ext uri="{FF2B5EF4-FFF2-40B4-BE49-F238E27FC236}">
                    <a16:creationId xmlns:a16="http://schemas.microsoft.com/office/drawing/2014/main" id="{48AFB450-5F36-8F15-E0E7-86743136C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7471" y="9606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Line 39">
                <a:extLst>
                  <a:ext uri="{FF2B5EF4-FFF2-40B4-BE49-F238E27FC236}">
                    <a16:creationId xmlns:a16="http://schemas.microsoft.com/office/drawing/2014/main" id="{5EB40278-2513-4417-C18E-5A995ACD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7498" y="10150"/>
                <a:ext cx="2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0" name="Line 40">
                <a:extLst>
                  <a:ext uri="{FF2B5EF4-FFF2-40B4-BE49-F238E27FC236}">
                    <a16:creationId xmlns:a16="http://schemas.microsoft.com/office/drawing/2014/main" id="{985639F7-0B33-18A2-CF95-68FF3C4D4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6526" y="10691"/>
                <a:ext cx="2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Line 41">
                <a:extLst>
                  <a:ext uri="{FF2B5EF4-FFF2-40B4-BE49-F238E27FC236}">
                    <a16:creationId xmlns:a16="http://schemas.microsoft.com/office/drawing/2014/main" id="{F43EE094-2F88-D82D-98F7-2157CF2B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6520" y="10126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Line 42">
                <a:extLst>
                  <a:ext uri="{FF2B5EF4-FFF2-40B4-BE49-F238E27FC236}">
                    <a16:creationId xmlns:a16="http://schemas.microsoft.com/office/drawing/2014/main" id="{39ED56C9-DA39-7D98-3891-DA89F354A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400000" flipV="1">
                <a:off x="7501" y="10683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Line 43">
                <a:extLst>
                  <a:ext uri="{FF2B5EF4-FFF2-40B4-BE49-F238E27FC236}">
                    <a16:creationId xmlns:a16="http://schemas.microsoft.com/office/drawing/2014/main" id="{9563A5C8-3D27-9CBD-7894-D7D572FD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9" y="985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44">
                <a:extLst>
                  <a:ext uri="{FF2B5EF4-FFF2-40B4-BE49-F238E27FC236}">
                    <a16:creationId xmlns:a16="http://schemas.microsoft.com/office/drawing/2014/main" id="{ED5147C6-FDDC-E09F-9731-916F7BECE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03" y="10383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Line 45">
                <a:extLst>
                  <a:ext uri="{FF2B5EF4-FFF2-40B4-BE49-F238E27FC236}">
                    <a16:creationId xmlns:a16="http://schemas.microsoft.com/office/drawing/2014/main" id="{E12FF191-D6FD-FB54-2F3C-AD18A56EA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8" y="988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Text Box 46">
                <a:extLst>
                  <a:ext uri="{FF2B5EF4-FFF2-40B4-BE49-F238E27FC236}">
                    <a16:creationId xmlns:a16="http://schemas.microsoft.com/office/drawing/2014/main" id="{8BB240E2-319A-0641-8914-B9AC1FDF7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" y="1093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 z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7" name="Text Box 47">
                <a:extLst>
                  <a:ext uri="{FF2B5EF4-FFF2-40B4-BE49-F238E27FC236}">
                    <a16:creationId xmlns:a16="http://schemas.microsoft.com/office/drawing/2014/main" id="{D4B3252A-2D5D-6C5D-7101-82A2A63A2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9" y="1093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 x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29" name="Group 77">
              <a:extLst>
                <a:ext uri="{FF2B5EF4-FFF2-40B4-BE49-F238E27FC236}">
                  <a16:creationId xmlns:a16="http://schemas.microsoft.com/office/drawing/2014/main" id="{FAAD3D2B-463D-AB82-8545-6E34A178E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684"/>
              <a:ext cx="412" cy="315"/>
              <a:chOff x="4244" y="9318"/>
              <a:chExt cx="1110" cy="840"/>
            </a:xfrm>
          </p:grpSpPr>
          <p:sp>
            <p:nvSpPr>
              <p:cNvPr id="21530" name="Text Box 78">
                <a:extLst>
                  <a:ext uri="{FF2B5EF4-FFF2-40B4-BE49-F238E27FC236}">
                    <a16:creationId xmlns:a16="http://schemas.microsoft.com/office/drawing/2014/main" id="{EE12B491-C6F7-F961-45EB-C38726D9B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9318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投影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平面</a:t>
                </a:r>
              </a:p>
            </p:txBody>
          </p:sp>
          <p:sp>
            <p:nvSpPr>
              <p:cNvPr id="21531" name="Line 79">
                <a:extLst>
                  <a:ext uri="{FF2B5EF4-FFF2-40B4-BE49-F238E27FC236}">
                    <a16:creationId xmlns:a16="http://schemas.microsoft.com/office/drawing/2014/main" id="{AF5FFAAC-1B67-A74D-4E8C-27AF51BF1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4" y="9690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08" name="Text Box 113">
            <a:extLst>
              <a:ext uri="{FF2B5EF4-FFF2-40B4-BE49-F238E27FC236}">
                <a16:creationId xmlns:a16="http://schemas.microsoft.com/office/drawing/2014/main" id="{CBFEEAFC-345C-EBEF-5C7E-6D1703EC4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44675"/>
            <a:ext cx="4392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/>
              <a:t>三个单位向量将投影成三个长度相等的平面向量，即三根坐标轴有相同的变形系数 </a:t>
            </a:r>
          </a:p>
        </p:txBody>
      </p:sp>
      <p:sp>
        <p:nvSpPr>
          <p:cNvPr id="21509" name="Rectangle 114">
            <a:extLst>
              <a:ext uri="{FF2B5EF4-FFF2-40B4-BE49-F238E27FC236}">
                <a16:creationId xmlns:a16="http://schemas.microsoft.com/office/drawing/2014/main" id="{0CDD4918-BAEE-D9C2-3AA1-76A362242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357563"/>
            <a:ext cx="3529013" cy="792162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400">
                <a:solidFill>
                  <a:schemeClr val="tx1"/>
                </a:solidFill>
              </a:rPr>
              <a:t>正方体的</a:t>
            </a:r>
            <a:r>
              <a:rPr lang="zh-CN" altLang="en-US" sz="2400"/>
              <a:t>正等轴测投影</a:t>
            </a:r>
            <a:r>
              <a:rPr lang="zh-CN" altLang="en-US" sz="3800"/>
              <a:t> </a:t>
            </a:r>
          </a:p>
        </p:txBody>
      </p:sp>
      <p:sp>
        <p:nvSpPr>
          <p:cNvPr id="21510" name="Rectangle 116">
            <a:extLst>
              <a:ext uri="{FF2B5EF4-FFF2-40B4-BE49-F238E27FC236}">
                <a16:creationId xmlns:a16="http://schemas.microsoft.com/office/drawing/2014/main" id="{9D284D2B-0F88-A508-BF0C-AB27A4D9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1511" name="Rectangle 118">
            <a:extLst>
              <a:ext uri="{FF2B5EF4-FFF2-40B4-BE49-F238E27FC236}">
                <a16:creationId xmlns:a16="http://schemas.microsoft.com/office/drawing/2014/main" id="{8E1FFD75-AC51-E588-A37A-02E3E51C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1512" name="Rectangle 120">
            <a:extLst>
              <a:ext uri="{FF2B5EF4-FFF2-40B4-BE49-F238E27FC236}">
                <a16:creationId xmlns:a16="http://schemas.microsoft.com/office/drawing/2014/main" id="{6E1DCC69-A693-EC55-FF36-4D294482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1513" name="Rectangle 122">
            <a:extLst>
              <a:ext uri="{FF2B5EF4-FFF2-40B4-BE49-F238E27FC236}">
                <a16:creationId xmlns:a16="http://schemas.microsoft.com/office/drawing/2014/main" id="{19FC42AA-A200-EFB3-E223-656E5E79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1514" name="Rectangle 124">
            <a:extLst>
              <a:ext uri="{FF2B5EF4-FFF2-40B4-BE49-F238E27FC236}">
                <a16:creationId xmlns:a16="http://schemas.microsoft.com/office/drawing/2014/main" id="{41965321-A40B-CE41-2EBC-D88E6CE2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1515" name="Rectangle 126">
            <a:extLst>
              <a:ext uri="{FF2B5EF4-FFF2-40B4-BE49-F238E27FC236}">
                <a16:creationId xmlns:a16="http://schemas.microsoft.com/office/drawing/2014/main" id="{F7E2008F-E7BF-D91E-5989-52BF63E4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pSp>
        <p:nvGrpSpPr>
          <p:cNvPr id="21516" name="Group 128">
            <a:extLst>
              <a:ext uri="{FF2B5EF4-FFF2-40B4-BE49-F238E27FC236}">
                <a16:creationId xmlns:a16="http://schemas.microsoft.com/office/drawing/2014/main" id="{A986A4BD-46BF-4E29-FE5F-CF6C646D981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52963"/>
            <a:ext cx="5184775" cy="1884362"/>
            <a:chOff x="703" y="2478"/>
            <a:chExt cx="2422" cy="824"/>
          </a:xfrm>
        </p:grpSpPr>
        <p:graphicFrame>
          <p:nvGraphicFramePr>
            <p:cNvPr id="21519" name="Object 115">
              <a:extLst>
                <a:ext uri="{FF2B5EF4-FFF2-40B4-BE49-F238E27FC236}">
                  <a16:creationId xmlns:a16="http://schemas.microsoft.com/office/drawing/2014/main" id="{2FB095BC-7F6C-212F-037F-B7D048090A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478"/>
            <a:ext cx="12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57400" imgH="228600" progId="Equation.3">
                    <p:embed/>
                  </p:oleObj>
                </mc:Choice>
                <mc:Fallback>
                  <p:oleObj name="公式" r:id="rId2" imgW="2057400" imgH="2286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78"/>
                          <a:ext cx="12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17">
              <a:extLst>
                <a:ext uri="{FF2B5EF4-FFF2-40B4-BE49-F238E27FC236}">
                  <a16:creationId xmlns:a16="http://schemas.microsoft.com/office/drawing/2014/main" id="{7B540D76-4299-2140-E6E2-DFEB7AC7C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478"/>
            <a:ext cx="108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13756" imgH="215806" progId="Equation.3">
                    <p:embed/>
                  </p:oleObj>
                </mc:Choice>
                <mc:Fallback>
                  <p:oleObj name="公式" r:id="rId4" imgW="1713756" imgH="215806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478"/>
                          <a:ext cx="108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19">
              <a:extLst>
                <a:ext uri="{FF2B5EF4-FFF2-40B4-BE49-F238E27FC236}">
                  <a16:creationId xmlns:a16="http://schemas.microsoft.com/office/drawing/2014/main" id="{C1435FD0-5F41-031E-B8DC-86E6654D9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840"/>
            <a:ext cx="131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82800" imgH="241300" progId="Equation.3">
                    <p:embed/>
                  </p:oleObj>
                </mc:Choice>
                <mc:Fallback>
                  <p:oleObj name="公式" r:id="rId6" imgW="2082800" imgH="2413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40"/>
                          <a:ext cx="1314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21">
              <a:extLst>
                <a:ext uri="{FF2B5EF4-FFF2-40B4-BE49-F238E27FC236}">
                  <a16:creationId xmlns:a16="http://schemas.microsoft.com/office/drawing/2014/main" id="{0CD5EB1B-43D1-AE70-424D-E2CAC69DF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813"/>
            <a:ext cx="76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05977" imgH="215806" progId="Equation.3">
                    <p:embed/>
                  </p:oleObj>
                </mc:Choice>
                <mc:Fallback>
                  <p:oleObj name="公式" r:id="rId8" imgW="1205977" imgH="215806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813"/>
                          <a:ext cx="76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23">
              <a:extLst>
                <a:ext uri="{FF2B5EF4-FFF2-40B4-BE49-F238E27FC236}">
                  <a16:creationId xmlns:a16="http://schemas.microsoft.com/office/drawing/2014/main" id="{7196F558-453E-B633-75A7-ACC97B0A4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3158"/>
            <a:ext cx="127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32000" imgH="228600" progId="Equation.3">
                    <p:embed/>
                  </p:oleObj>
                </mc:Choice>
                <mc:Fallback>
                  <p:oleObj name="公式" r:id="rId10" imgW="2032000" imgH="228600" progId="Equation.3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58"/>
                          <a:ext cx="127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27">
              <a:extLst>
                <a:ext uri="{FF2B5EF4-FFF2-40B4-BE49-F238E27FC236}">
                  <a16:creationId xmlns:a16="http://schemas.microsoft.com/office/drawing/2014/main" id="{9E0A1FD7-E48F-5370-545E-762F2D6D1B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3158"/>
            <a:ext cx="115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828800" imgH="215900" progId="Equation.3">
                    <p:embed/>
                  </p:oleObj>
                </mc:Choice>
                <mc:Fallback>
                  <p:oleObj name="公式" r:id="rId12" imgW="1828800" imgH="2159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58"/>
                          <a:ext cx="115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7" name="Object 131">
            <a:extLst>
              <a:ext uri="{FF2B5EF4-FFF2-40B4-BE49-F238E27FC236}">
                <a16:creationId xmlns:a16="http://schemas.microsoft.com/office/drawing/2014/main" id="{A78D4223-BB8A-A8C2-4926-921989F51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068638"/>
          <a:ext cx="28511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95500" imgH="914400" progId="Equation.3">
                  <p:embed/>
                </p:oleObj>
              </mc:Choice>
              <mc:Fallback>
                <p:oleObj name="公式" r:id="rId14" imgW="2095500" imgH="91440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68638"/>
                        <a:ext cx="28511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32">
            <a:extLst>
              <a:ext uri="{FF2B5EF4-FFF2-40B4-BE49-F238E27FC236}">
                <a16:creationId xmlns:a16="http://schemas.microsoft.com/office/drawing/2014/main" id="{D45B447C-AC61-EA46-63F3-2B913713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9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平面几何投影（</a:t>
            </a:r>
            <a:r>
              <a:rPr lang="en-US" altLang="zh-CN" sz="4200" b="0">
                <a:solidFill>
                  <a:schemeClr val="tx2"/>
                </a:solidFill>
                <a:latin typeface="Times New Roman" panose="02020603050405020304" pitchFamily="18" charset="0"/>
              </a:rPr>
              <a:t>11/17</a:t>
            </a: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07B971F-3952-9CB5-03A3-8BD85130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01147F-9A05-443A-B25A-720E8E32EFCC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0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13AD9B0-853C-C4C5-F241-5D6147861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1700213"/>
            <a:ext cx="3671887" cy="792162"/>
          </a:xfrm>
        </p:spPr>
        <p:txBody>
          <a:bodyPr/>
          <a:lstStyle/>
          <a:p>
            <a:pPr eaLnBrk="1" hangingPunct="1"/>
            <a:r>
              <a:rPr kumimoji="1" lang="zh-CN" altLang="en-US" sz="2800">
                <a:solidFill>
                  <a:schemeClr val="tx1"/>
                </a:solidFill>
              </a:rPr>
              <a:t>正方体的</a:t>
            </a:r>
            <a:r>
              <a:rPr lang="zh-CN" altLang="en-US" sz="2800"/>
              <a:t>正轴测投影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36EB4BA3-9E8E-C1E4-07AD-AB821B25FB2C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3571875"/>
            <a:ext cx="2984500" cy="1909763"/>
            <a:chOff x="653" y="2905"/>
            <a:chExt cx="1880" cy="1203"/>
          </a:xfrm>
        </p:grpSpPr>
        <p:sp>
          <p:nvSpPr>
            <p:cNvPr id="22569" name="Text Box 5">
              <a:extLst>
                <a:ext uri="{FF2B5EF4-FFF2-40B4-BE49-F238E27FC236}">
                  <a16:creationId xmlns:a16="http://schemas.microsoft.com/office/drawing/2014/main" id="{1267B2A8-B12D-EF45-392E-041E7AE8D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933"/>
              <a:ext cx="67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b="0">
                  <a:latin typeface="Times New Roman" panose="02020603050405020304" pitchFamily="18" charset="0"/>
                </a:rPr>
                <a:t>(c)</a:t>
              </a:r>
              <a:r>
                <a:rPr kumimoji="1" lang="zh-CN" altLang="en-US" sz="1200" b="0">
                  <a:latin typeface="Times New Roman" panose="02020603050405020304" pitchFamily="18" charset="0"/>
                </a:rPr>
                <a:t>正三轴测</a:t>
              </a:r>
            </a:p>
          </p:txBody>
        </p:sp>
        <p:grpSp>
          <p:nvGrpSpPr>
            <p:cNvPr id="22570" name="Group 6">
              <a:extLst>
                <a:ext uri="{FF2B5EF4-FFF2-40B4-BE49-F238E27FC236}">
                  <a16:creationId xmlns:a16="http://schemas.microsoft.com/office/drawing/2014/main" id="{3BEB5F18-A146-18EB-B2A1-2501E2D10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0" y="2905"/>
              <a:ext cx="943" cy="843"/>
              <a:chOff x="5399" y="15240"/>
              <a:chExt cx="2535" cy="2250"/>
            </a:xfrm>
          </p:grpSpPr>
          <p:sp>
            <p:nvSpPr>
              <p:cNvPr id="22581" name="Line 7">
                <a:extLst>
                  <a:ext uri="{FF2B5EF4-FFF2-40B4-BE49-F238E27FC236}">
                    <a16:creationId xmlns:a16="http://schemas.microsoft.com/office/drawing/2014/main" id="{929E6795-0DD4-6747-EE8F-423E0F1E3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6" y="15600"/>
                <a:ext cx="1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2" name="Line 8">
                <a:extLst>
                  <a:ext uri="{FF2B5EF4-FFF2-40B4-BE49-F238E27FC236}">
                    <a16:creationId xmlns:a16="http://schemas.microsoft.com/office/drawing/2014/main" id="{4D83780C-7498-580E-B13B-0B402F80AF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 flipV="1">
                <a:off x="7127" y="16490"/>
                <a:ext cx="198" cy="7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3" name="Line 9">
                <a:extLst>
                  <a:ext uri="{FF2B5EF4-FFF2-40B4-BE49-F238E27FC236}">
                    <a16:creationId xmlns:a16="http://schemas.microsoft.com/office/drawing/2014/main" id="{65BC6E29-7A88-AAD3-77B3-B0EBCE5BE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80000" flipV="1">
                <a:off x="6237" y="16200"/>
                <a:ext cx="147" cy="1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Line 10">
                <a:extLst>
                  <a:ext uri="{FF2B5EF4-FFF2-40B4-BE49-F238E27FC236}">
                    <a16:creationId xmlns:a16="http://schemas.microsoft.com/office/drawing/2014/main" id="{C2950B63-A79E-14A7-7AC9-5A9CEADE0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80000" flipV="1">
                <a:off x="6378" y="15579"/>
                <a:ext cx="147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11">
                <a:extLst>
                  <a:ext uri="{FF2B5EF4-FFF2-40B4-BE49-F238E27FC236}">
                    <a16:creationId xmlns:a16="http://schemas.microsoft.com/office/drawing/2014/main" id="{FEBF0EA1-B46C-2BD4-644F-D6914542460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952" y="16378"/>
                <a:ext cx="1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Line 12">
                <a:extLst>
                  <a:ext uri="{FF2B5EF4-FFF2-40B4-BE49-F238E27FC236}">
                    <a16:creationId xmlns:a16="http://schemas.microsoft.com/office/drawing/2014/main" id="{CE0A6259-8E02-9445-BFDD-715C1F4180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 flipV="1">
                <a:off x="6070" y="17015"/>
                <a:ext cx="113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Line 13">
                <a:extLst>
                  <a:ext uri="{FF2B5EF4-FFF2-40B4-BE49-F238E27FC236}">
                    <a16:creationId xmlns:a16="http://schemas.microsoft.com/office/drawing/2014/main" id="{C17FD273-6911-621B-6F1E-05E13ACC9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80000" flipV="1">
                <a:off x="6753" y="15909"/>
                <a:ext cx="147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14">
                <a:extLst>
                  <a:ext uri="{FF2B5EF4-FFF2-40B4-BE49-F238E27FC236}">
                    <a16:creationId xmlns:a16="http://schemas.microsoft.com/office/drawing/2014/main" id="{E3E5B1D1-C716-7628-C66D-3CB11A76B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80000" flipV="1">
                <a:off x="6747" y="16619"/>
                <a:ext cx="147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Line 15">
                <a:extLst>
                  <a:ext uri="{FF2B5EF4-FFF2-40B4-BE49-F238E27FC236}">
                    <a16:creationId xmlns:a16="http://schemas.microsoft.com/office/drawing/2014/main" id="{6409E328-B996-437A-EABE-7E3E35AFAC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6312" y="16704"/>
                <a:ext cx="1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16">
                <a:extLst>
                  <a:ext uri="{FF2B5EF4-FFF2-40B4-BE49-F238E27FC236}">
                    <a16:creationId xmlns:a16="http://schemas.microsoft.com/office/drawing/2014/main" id="{370F094E-3E60-FB9A-B549-ADDBB60641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7348" y="16251"/>
                <a:ext cx="1" cy="7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1" name="Line 17">
                <a:extLst>
                  <a:ext uri="{FF2B5EF4-FFF2-40B4-BE49-F238E27FC236}">
                    <a16:creationId xmlns:a16="http://schemas.microsoft.com/office/drawing/2014/main" id="{623B17A1-B67A-CA36-7A6E-F0A7C0E443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 flipV="1">
                <a:off x="7105" y="15825"/>
                <a:ext cx="113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2" name="Line 18">
                <a:extLst>
                  <a:ext uri="{FF2B5EF4-FFF2-40B4-BE49-F238E27FC236}">
                    <a16:creationId xmlns:a16="http://schemas.microsoft.com/office/drawing/2014/main" id="{B579048C-79F2-602B-5717-B0F9E4C4C1C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 flipV="1">
                <a:off x="6085" y="16295"/>
                <a:ext cx="113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3" name="Text Box 19">
                <a:extLst>
                  <a:ext uri="{FF2B5EF4-FFF2-40B4-BE49-F238E27FC236}">
                    <a16:creationId xmlns:a16="http://schemas.microsoft.com/office/drawing/2014/main" id="{6C78AF5F-3992-4EC7-5FB1-0FD5972F1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9" y="15240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4" name="Text Box 20">
                <a:extLst>
                  <a:ext uri="{FF2B5EF4-FFF2-40B4-BE49-F238E27FC236}">
                    <a16:creationId xmlns:a16="http://schemas.microsoft.com/office/drawing/2014/main" id="{D5070D22-7FEF-6E37-3D91-647B79CC9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9" y="17022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z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95" name="Text Box 21">
                <a:extLst>
                  <a:ext uri="{FF2B5EF4-FFF2-40B4-BE49-F238E27FC236}">
                    <a16:creationId xmlns:a16="http://schemas.microsoft.com/office/drawing/2014/main" id="{48601576-9CDD-0E14-10E6-930EB88B5A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4" y="16866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71" name="Group 22">
              <a:extLst>
                <a:ext uri="{FF2B5EF4-FFF2-40B4-BE49-F238E27FC236}">
                  <a16:creationId xmlns:a16="http://schemas.microsoft.com/office/drawing/2014/main" id="{C5656CFE-9631-F0AD-5892-3EB10BBDB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3162"/>
              <a:ext cx="742" cy="585"/>
              <a:chOff x="2879" y="15927"/>
              <a:chExt cx="1995" cy="1559"/>
            </a:xfrm>
          </p:grpSpPr>
          <p:sp>
            <p:nvSpPr>
              <p:cNvPr id="22575" name="Line 23">
                <a:extLst>
                  <a:ext uri="{FF2B5EF4-FFF2-40B4-BE49-F238E27FC236}">
                    <a16:creationId xmlns:a16="http://schemas.microsoft.com/office/drawing/2014/main" id="{57ED671E-2517-CECC-1531-0972EEAF7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5927"/>
                <a:ext cx="1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24">
                <a:extLst>
                  <a:ext uri="{FF2B5EF4-FFF2-40B4-BE49-F238E27FC236}">
                    <a16:creationId xmlns:a16="http://schemas.microsoft.com/office/drawing/2014/main" id="{5D3FF440-43F1-ADD8-D204-09188D7A71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7200000" flipV="1">
                <a:off x="4437" y="16854"/>
                <a:ext cx="181" cy="6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Line 25">
                <a:extLst>
                  <a:ext uri="{FF2B5EF4-FFF2-40B4-BE49-F238E27FC236}">
                    <a16:creationId xmlns:a16="http://schemas.microsoft.com/office/drawing/2014/main" id="{57A0C620-9FB8-66D7-5EF4-3FEE8F93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80000" flipV="1">
                <a:off x="3537" y="16517"/>
                <a:ext cx="147" cy="1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26">
                <a:extLst>
                  <a:ext uri="{FF2B5EF4-FFF2-40B4-BE49-F238E27FC236}">
                    <a16:creationId xmlns:a16="http://schemas.microsoft.com/office/drawing/2014/main" id="{823EF223-177A-2DB3-049D-5959F3443A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7940000" flipH="1">
                <a:off x="4062" y="16307"/>
                <a:ext cx="771" cy="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Line 27">
                <a:extLst>
                  <a:ext uri="{FF2B5EF4-FFF2-40B4-BE49-F238E27FC236}">
                    <a16:creationId xmlns:a16="http://schemas.microsoft.com/office/drawing/2014/main" id="{E974D4F0-1092-6C03-14C4-201E8A4DD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1300000" flipV="1">
                <a:off x="3195" y="17332"/>
                <a:ext cx="1417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Line 28">
                <a:extLst>
                  <a:ext uri="{FF2B5EF4-FFF2-40B4-BE49-F238E27FC236}">
                    <a16:creationId xmlns:a16="http://schemas.microsoft.com/office/drawing/2014/main" id="{87455841-56A6-3BAD-F6F6-DC8BD27E3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3246" y="16182"/>
                <a:ext cx="964" cy="13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72" name="Group 29">
              <a:extLst>
                <a:ext uri="{FF2B5EF4-FFF2-40B4-BE49-F238E27FC236}">
                  <a16:creationId xmlns:a16="http://schemas.microsoft.com/office/drawing/2014/main" id="{F4B96E5F-2DBE-9967-D3AA-DA6B6D144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3071"/>
              <a:ext cx="413" cy="315"/>
              <a:chOff x="4244" y="9318"/>
              <a:chExt cx="1110" cy="840"/>
            </a:xfrm>
          </p:grpSpPr>
          <p:sp>
            <p:nvSpPr>
              <p:cNvPr id="22573" name="Text Box 30">
                <a:extLst>
                  <a:ext uri="{FF2B5EF4-FFF2-40B4-BE49-F238E27FC236}">
                    <a16:creationId xmlns:a16="http://schemas.microsoft.com/office/drawing/2014/main" id="{57F72B5E-1E25-204B-7F0F-BF26D537D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9318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投影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平面</a:t>
                </a:r>
              </a:p>
            </p:txBody>
          </p:sp>
          <p:sp>
            <p:nvSpPr>
              <p:cNvPr id="22574" name="Line 31">
                <a:extLst>
                  <a:ext uri="{FF2B5EF4-FFF2-40B4-BE49-F238E27FC236}">
                    <a16:creationId xmlns:a16="http://schemas.microsoft.com/office/drawing/2014/main" id="{5F53B8CB-C1F6-A13A-4140-4AEC0FF69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4" y="9690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533" name="Group 32">
            <a:extLst>
              <a:ext uri="{FF2B5EF4-FFF2-40B4-BE49-F238E27FC236}">
                <a16:creationId xmlns:a16="http://schemas.microsoft.com/office/drawing/2014/main" id="{5DF36D99-6523-0FBE-FDD9-503454A90142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3500438"/>
            <a:ext cx="3378200" cy="2108200"/>
            <a:chOff x="645" y="1520"/>
            <a:chExt cx="2128" cy="1328"/>
          </a:xfrm>
        </p:grpSpPr>
        <p:sp>
          <p:nvSpPr>
            <p:cNvPr id="22535" name="Text Box 33">
              <a:extLst>
                <a:ext uri="{FF2B5EF4-FFF2-40B4-BE49-F238E27FC236}">
                  <a16:creationId xmlns:a16="http://schemas.microsoft.com/office/drawing/2014/main" id="{3557B397-F798-8BF3-F49F-173935AEA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2673"/>
              <a:ext cx="61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200" b="0">
                  <a:latin typeface="Times New Roman" panose="02020603050405020304" pitchFamily="18" charset="0"/>
                </a:rPr>
                <a:t>(b)</a:t>
              </a:r>
              <a:r>
                <a:rPr kumimoji="1" lang="zh-CN" altLang="en-US" sz="1200" b="0">
                  <a:latin typeface="Times New Roman" panose="02020603050405020304" pitchFamily="18" charset="0"/>
                </a:rPr>
                <a:t>正二轴测</a:t>
              </a:r>
            </a:p>
          </p:txBody>
        </p:sp>
        <p:sp>
          <p:nvSpPr>
            <p:cNvPr id="22536" name="Line 34">
              <a:extLst>
                <a:ext uri="{FF2B5EF4-FFF2-40B4-BE49-F238E27FC236}">
                  <a16:creationId xmlns:a16="http://schemas.microsoft.com/office/drawing/2014/main" id="{E8DBF2AF-8CB4-0F30-840F-94E5CC6CE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087"/>
              <a:ext cx="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35">
              <a:extLst>
                <a:ext uri="{FF2B5EF4-FFF2-40B4-BE49-F238E27FC236}">
                  <a16:creationId xmlns:a16="http://schemas.microsoft.com/office/drawing/2014/main" id="{85589A47-7F0D-4D2B-FE8B-B31D439960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00000">
              <a:off x="1045" y="2331"/>
              <a:ext cx="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36">
              <a:extLst>
                <a:ext uri="{FF2B5EF4-FFF2-40B4-BE49-F238E27FC236}">
                  <a16:creationId xmlns:a16="http://schemas.microsoft.com/office/drawing/2014/main" id="{35F09721-7953-7626-55E5-976CC8E2C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073"/>
              <a:ext cx="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37">
              <a:extLst>
                <a:ext uri="{FF2B5EF4-FFF2-40B4-BE49-F238E27FC236}">
                  <a16:creationId xmlns:a16="http://schemas.microsoft.com/office/drawing/2014/main" id="{24BB8D87-2A84-66DB-015C-72003619D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00000">
              <a:off x="1023" y="2320"/>
              <a:ext cx="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Arc 38">
              <a:extLst>
                <a:ext uri="{FF2B5EF4-FFF2-40B4-BE49-F238E27FC236}">
                  <a16:creationId xmlns:a16="http://schemas.microsoft.com/office/drawing/2014/main" id="{C7380681-B18A-EA53-790C-4DB1337D25E3}"/>
                </a:ext>
              </a:extLst>
            </p:cNvPr>
            <p:cNvSpPr>
              <a:spLocks/>
            </p:cNvSpPr>
            <p:nvPr/>
          </p:nvSpPr>
          <p:spPr bwMode="auto">
            <a:xfrm rot="7200000">
              <a:off x="915" y="2243"/>
              <a:ext cx="63" cy="1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Arc 39">
              <a:extLst>
                <a:ext uri="{FF2B5EF4-FFF2-40B4-BE49-F238E27FC236}">
                  <a16:creationId xmlns:a16="http://schemas.microsoft.com/office/drawing/2014/main" id="{C06974E9-D06A-9C57-FA14-618ACC783A4E}"/>
                </a:ext>
              </a:extLst>
            </p:cNvPr>
            <p:cNvSpPr>
              <a:spLocks/>
            </p:cNvSpPr>
            <p:nvPr/>
          </p:nvSpPr>
          <p:spPr bwMode="auto">
            <a:xfrm rot="-7200000">
              <a:off x="887" y="2197"/>
              <a:ext cx="64" cy="1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42" name="Group 40">
              <a:extLst>
                <a:ext uri="{FF2B5EF4-FFF2-40B4-BE49-F238E27FC236}">
                  <a16:creationId xmlns:a16="http://schemas.microsoft.com/office/drawing/2014/main" id="{91BAE593-6FCB-5EA7-32D4-CBA273775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893"/>
              <a:ext cx="413" cy="315"/>
              <a:chOff x="4244" y="9318"/>
              <a:chExt cx="1110" cy="840"/>
            </a:xfrm>
          </p:grpSpPr>
          <p:sp>
            <p:nvSpPr>
              <p:cNvPr id="22567" name="Text Box 41">
                <a:extLst>
                  <a:ext uri="{FF2B5EF4-FFF2-40B4-BE49-F238E27FC236}">
                    <a16:creationId xmlns:a16="http://schemas.microsoft.com/office/drawing/2014/main" id="{502F399A-4210-9C26-D46E-72A56D887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9318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投影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200" b="0">
                    <a:latin typeface="Times New Roman" panose="02020603050405020304" pitchFamily="18" charset="0"/>
                  </a:rPr>
                  <a:t>平面</a:t>
                </a:r>
              </a:p>
            </p:txBody>
          </p:sp>
          <p:sp>
            <p:nvSpPr>
              <p:cNvPr id="22568" name="Line 42">
                <a:extLst>
                  <a:ext uri="{FF2B5EF4-FFF2-40B4-BE49-F238E27FC236}">
                    <a16:creationId xmlns:a16="http://schemas.microsoft.com/office/drawing/2014/main" id="{0721C1DB-6487-C3D7-EAF0-EB1AFEAA4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4" y="9690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3" name="Group 43">
              <a:extLst>
                <a:ext uri="{FF2B5EF4-FFF2-40B4-BE49-F238E27FC236}">
                  <a16:creationId xmlns:a16="http://schemas.microsoft.com/office/drawing/2014/main" id="{23B194B5-2832-9C12-569A-A48D176D8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" y="1520"/>
              <a:ext cx="1021" cy="1019"/>
              <a:chOff x="5834" y="11547"/>
              <a:chExt cx="2745" cy="2718"/>
            </a:xfrm>
          </p:grpSpPr>
          <p:sp>
            <p:nvSpPr>
              <p:cNvPr id="22551" name="Text Box 44">
                <a:extLst>
                  <a:ext uri="{FF2B5EF4-FFF2-40B4-BE49-F238E27FC236}">
                    <a16:creationId xmlns:a16="http://schemas.microsoft.com/office/drawing/2014/main" id="{A3F05771-33EE-A79D-12D7-3B09A2D0F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4" y="11547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 y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2" name="Text Box 45">
                <a:extLst>
                  <a:ext uri="{FF2B5EF4-FFF2-40B4-BE49-F238E27FC236}">
                    <a16:creationId xmlns:a16="http://schemas.microsoft.com/office/drawing/2014/main" id="{6E36EECC-4D91-BAF8-E0EC-CB754869D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4" y="1351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 z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3" name="Text Box 46">
                <a:extLst>
                  <a:ext uri="{FF2B5EF4-FFF2-40B4-BE49-F238E27FC236}">
                    <a16:creationId xmlns:a16="http://schemas.microsoft.com/office/drawing/2014/main" id="{42BA0C73-A9D5-8BF3-DB41-AD46E093D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9" y="13797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900" b="0">
                    <a:latin typeface="Times New Roman" panose="02020603050405020304" pitchFamily="18" charset="0"/>
                  </a:rPr>
                  <a:t> x</a:t>
                </a:r>
                <a:endParaRPr kumimoji="1"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4" name="Line 47">
                <a:extLst>
                  <a:ext uri="{FF2B5EF4-FFF2-40B4-BE49-F238E27FC236}">
                    <a16:creationId xmlns:a16="http://schemas.microsoft.com/office/drawing/2014/main" id="{369A438A-CCFA-4914-20BE-52C5A11C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78" y="12456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48">
                <a:extLst>
                  <a:ext uri="{FF2B5EF4-FFF2-40B4-BE49-F238E27FC236}">
                    <a16:creationId xmlns:a16="http://schemas.microsoft.com/office/drawing/2014/main" id="{C56F8AB0-6976-661B-0967-1EE302AC64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4400000" flipV="1">
                <a:off x="6726" y="12014"/>
                <a:ext cx="1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49">
                <a:extLst>
                  <a:ext uri="{FF2B5EF4-FFF2-40B4-BE49-F238E27FC236}">
                    <a16:creationId xmlns:a16="http://schemas.microsoft.com/office/drawing/2014/main" id="{64811B5F-4124-B871-8E19-3E9400782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8" y="1300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Line 50">
                <a:extLst>
                  <a:ext uri="{FF2B5EF4-FFF2-40B4-BE49-F238E27FC236}">
                    <a16:creationId xmlns:a16="http://schemas.microsoft.com/office/drawing/2014/main" id="{542B7FA9-8038-1915-3077-964B4C1A9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3" y="12711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51">
                <a:extLst>
                  <a:ext uri="{FF2B5EF4-FFF2-40B4-BE49-F238E27FC236}">
                    <a16:creationId xmlns:a16="http://schemas.microsoft.com/office/drawing/2014/main" id="{F91721AE-A9E5-4A9F-DE19-46CB6D9313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4400000" flipV="1">
                <a:off x="7716" y="13699"/>
                <a:ext cx="1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52">
                <a:extLst>
                  <a:ext uri="{FF2B5EF4-FFF2-40B4-BE49-F238E27FC236}">
                    <a16:creationId xmlns:a16="http://schemas.microsoft.com/office/drawing/2014/main" id="{58DA1925-07FA-225C-F319-D4E75E3189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4400000" flipV="1">
                <a:off x="7701" y="12593"/>
                <a:ext cx="1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53">
                <a:extLst>
                  <a:ext uri="{FF2B5EF4-FFF2-40B4-BE49-F238E27FC236}">
                    <a16:creationId xmlns:a16="http://schemas.microsoft.com/office/drawing/2014/main" id="{FE4453A1-25D5-853F-BD58-6FEA33EC5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V="1">
                <a:off x="7471" y="1187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54">
                <a:extLst>
                  <a:ext uri="{FF2B5EF4-FFF2-40B4-BE49-F238E27FC236}">
                    <a16:creationId xmlns:a16="http://schemas.microsoft.com/office/drawing/2014/main" id="{0000356D-05B0-38CA-6151-6B1EB319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V="1">
                <a:off x="6976" y="12162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55">
                <a:extLst>
                  <a:ext uri="{FF2B5EF4-FFF2-40B4-BE49-F238E27FC236}">
                    <a16:creationId xmlns:a16="http://schemas.microsoft.com/office/drawing/2014/main" id="{24E2E83A-3BB5-7CB2-6E2F-D87328E7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0" flipV="1">
                <a:off x="6976" y="13290"/>
                <a:ext cx="1" cy="1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63" name="Group 56">
                <a:extLst>
                  <a:ext uri="{FF2B5EF4-FFF2-40B4-BE49-F238E27FC236}">
                    <a16:creationId xmlns:a16="http://schemas.microsoft.com/office/drawing/2014/main" id="{4172BD8B-6594-956E-A385-9A3A1F53BB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2" y="11910"/>
                <a:ext cx="2121" cy="1735"/>
                <a:chOff x="6182" y="11910"/>
                <a:chExt cx="2121" cy="1735"/>
              </a:xfrm>
            </p:grpSpPr>
            <p:sp>
              <p:nvSpPr>
                <p:cNvPr id="22564" name="Line 57">
                  <a:extLst>
                    <a:ext uri="{FF2B5EF4-FFF2-40B4-BE49-F238E27FC236}">
                      <a16:creationId xmlns:a16="http://schemas.microsoft.com/office/drawing/2014/main" id="{601589A0-2832-81F9-42BF-A50344AC0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7200000" flipV="1">
                  <a:off x="7600" y="12942"/>
                  <a:ext cx="2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5" name="Line 58">
                  <a:extLst>
                    <a:ext uri="{FF2B5EF4-FFF2-40B4-BE49-F238E27FC236}">
                      <a16:creationId xmlns:a16="http://schemas.microsoft.com/office/drawing/2014/main" id="{46E60759-F5F9-5D42-0B6D-9350D647C36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14400000" flipV="1">
                  <a:off x="6606" y="13091"/>
                  <a:ext cx="2" cy="8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6" name="Line 59">
                  <a:extLst>
                    <a:ext uri="{FF2B5EF4-FFF2-40B4-BE49-F238E27FC236}">
                      <a16:creationId xmlns:a16="http://schemas.microsoft.com/office/drawing/2014/main" id="{1EBBE0EE-C3E8-23EC-66DA-039BE5B87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003" y="11910"/>
                  <a:ext cx="1" cy="14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544" name="Group 60">
              <a:extLst>
                <a:ext uri="{FF2B5EF4-FFF2-40B4-BE49-F238E27FC236}">
                  <a16:creationId xmlns:a16="http://schemas.microsoft.com/office/drawing/2014/main" id="{8E1BDD1A-C830-4D08-807C-9D5C7291A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" y="1745"/>
              <a:ext cx="789" cy="651"/>
              <a:chOff x="6182" y="11910"/>
              <a:chExt cx="2121" cy="1735"/>
            </a:xfrm>
          </p:grpSpPr>
          <p:sp>
            <p:nvSpPr>
              <p:cNvPr id="22548" name="Line 61">
                <a:extLst>
                  <a:ext uri="{FF2B5EF4-FFF2-40B4-BE49-F238E27FC236}">
                    <a16:creationId xmlns:a16="http://schemas.microsoft.com/office/drawing/2014/main" id="{433AC382-2A4E-5C5A-E508-59FE17575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7200000" flipV="1">
                <a:off x="7600" y="12942"/>
                <a:ext cx="2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Line 62">
                <a:extLst>
                  <a:ext uri="{FF2B5EF4-FFF2-40B4-BE49-F238E27FC236}">
                    <a16:creationId xmlns:a16="http://schemas.microsoft.com/office/drawing/2014/main" id="{851A04E8-FFFB-D2EA-5B9A-5289A17517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4400000" flipV="1">
                <a:off x="6606" y="13091"/>
                <a:ext cx="2" cy="8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Line 63">
                <a:extLst>
                  <a:ext uri="{FF2B5EF4-FFF2-40B4-BE49-F238E27FC236}">
                    <a16:creationId xmlns:a16="http://schemas.microsoft.com/office/drawing/2014/main" id="{FF914739-6856-8B26-FFD9-DC133AE8A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03" y="11910"/>
                <a:ext cx="1" cy="14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5" name="Line 64">
              <a:extLst>
                <a:ext uri="{FF2B5EF4-FFF2-40B4-BE49-F238E27FC236}">
                  <a16:creationId xmlns:a16="http://schemas.microsoft.com/office/drawing/2014/main" id="{001D0A3C-64F3-B671-53AD-B0C61AC2D3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">
              <a:off x="937" y="1836"/>
              <a:ext cx="401" cy="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65">
              <a:extLst>
                <a:ext uri="{FF2B5EF4-FFF2-40B4-BE49-F238E27FC236}">
                  <a16:creationId xmlns:a16="http://schemas.microsoft.com/office/drawing/2014/main" id="{1A052924-3F81-7DF7-6BFE-62566AB0E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1842"/>
              <a:ext cx="201" cy="5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66">
              <a:extLst>
                <a:ext uri="{FF2B5EF4-FFF2-40B4-BE49-F238E27FC236}">
                  <a16:creationId xmlns:a16="http://schemas.microsoft.com/office/drawing/2014/main" id="{5BCAE97B-AB5E-3319-73AD-9B8783FE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" y="2380"/>
              <a:ext cx="57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4" name="Rectangle 67">
            <a:extLst>
              <a:ext uri="{FF2B5EF4-FFF2-40B4-BE49-F238E27FC236}">
                <a16:creationId xmlns:a16="http://schemas.microsoft.com/office/drawing/2014/main" id="{A750055D-E829-5C77-52D2-6A6B59E7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9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平面几何投影（</a:t>
            </a:r>
            <a:r>
              <a:rPr lang="en-US" altLang="zh-CN" sz="4200" b="0">
                <a:solidFill>
                  <a:schemeClr val="tx2"/>
                </a:solidFill>
                <a:latin typeface="Times New Roman" panose="02020603050405020304" pitchFamily="18" charset="0"/>
              </a:rPr>
              <a:t>12/17</a:t>
            </a: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9CA1FE49-81C3-94BF-0AD1-737BAC14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58D9D-5DD4-4C8D-8552-607DCA480B9D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500EAD-9EF8-F512-24C2-D258A4030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基本内容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839789-8A37-DDF3-09BA-0263816A2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5327650" cy="3608388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CN"/>
              <a:t>1   </a:t>
            </a:r>
            <a:r>
              <a:rPr lang="zh-CN" altLang="en-US"/>
              <a:t>三维图形的基本问题 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lain" startAt="2"/>
            </a:pPr>
            <a:r>
              <a:rPr lang="zh-CN" altLang="en-US"/>
              <a:t>平面几何投影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/>
              <a:t>      平行投影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CN" altLang="en-US"/>
              <a:t>      透视投影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81FE497F-5844-E5B7-A8E4-7390243F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6ACBFB-74FD-438B-846C-7492310A6ACC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000" b="0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24E704D2-F60F-55A3-E308-22512851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77771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金体" pitchFamily="2" charset="-122"/>
              </a:rPr>
              <a:t>透视投影</a:t>
            </a:r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投影中心与投影平面之间的距离为有限</a:t>
            </a:r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参数：投影方向，距离</a:t>
            </a:r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例子：室内白炽灯的投影，视觉系统</a:t>
            </a: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6870CA9B-83C8-0D8F-2675-A0AF9A30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3463"/>
            <a:ext cx="4032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特点：</a:t>
            </a:r>
          </a:p>
          <a:p>
            <a:pPr lvl="1" eaLnBrk="1" hangingPunct="1"/>
            <a:r>
              <a:rPr lang="zh-CN" altLang="en-US" sz="2200">
                <a:latin typeface="宋体" panose="02010600030101010101" pitchFamily="2" charset="-122"/>
              </a:rPr>
              <a:t>产生近大远小的视觉效果，由它产生的图形深度感强，看起来更加真实。 </a:t>
            </a:r>
          </a:p>
          <a:p>
            <a:pPr lvl="2" eaLnBrk="1" hangingPunct="1"/>
            <a:endParaRPr lang="en-US" altLang="zh-CN" sz="2100">
              <a:latin typeface="宋体" panose="02010600030101010101" pitchFamily="2" charset="-122"/>
            </a:endParaRPr>
          </a:p>
        </p:txBody>
      </p:sp>
      <p:sp>
        <p:nvSpPr>
          <p:cNvPr id="23557" name="Rectangle 10">
            <a:extLst>
              <a:ext uri="{FF2B5EF4-FFF2-40B4-BE49-F238E27FC236}">
                <a16:creationId xmlns:a16="http://schemas.microsoft.com/office/drawing/2014/main" id="{EE0B766E-7D24-BEC8-1D66-5F9866EEC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平面几何投影（</a:t>
            </a:r>
            <a:r>
              <a:rPr lang="en-US" altLang="zh-CN" b="0">
                <a:solidFill>
                  <a:schemeClr val="tx1"/>
                </a:solidFill>
              </a:rPr>
              <a:t>13/17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23558" name="Picture 11">
            <a:extLst>
              <a:ext uri="{FF2B5EF4-FFF2-40B4-BE49-F238E27FC236}">
                <a16:creationId xmlns:a16="http://schemas.microsoft.com/office/drawing/2014/main" id="{C0F8F0D4-0324-3C58-F680-138E6DB80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573463"/>
            <a:ext cx="36766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0CF900E2-CCC1-8099-978D-0DC6764E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99B93-CE44-442B-91D1-F61E6532B594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82BB11-0155-71CC-F144-C520C90F2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 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0486B71-56A4-937D-D0AC-AC8B99B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676275"/>
          </a:xfrm>
        </p:spPr>
        <p:txBody>
          <a:bodyPr/>
          <a:lstStyle/>
          <a:p>
            <a:pPr eaLnBrk="1" hangingPunct="1"/>
            <a:r>
              <a:rPr lang="zh-CN" altLang="en-US"/>
              <a:t>透视投影投影方程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AD5A0FD9-DB3E-3C51-83B3-D2264813CB86}"/>
              </a:ext>
            </a:extLst>
          </p:cNvPr>
          <p:cNvGrpSpPr>
            <a:grpSpLocks/>
          </p:cNvGrpSpPr>
          <p:nvPr/>
        </p:nvGrpSpPr>
        <p:grpSpPr bwMode="auto">
          <a:xfrm>
            <a:off x="-36513" y="2420938"/>
            <a:ext cx="4752976" cy="3476625"/>
            <a:chOff x="3134" y="1926"/>
            <a:chExt cx="5685" cy="4116"/>
          </a:xfrm>
        </p:grpSpPr>
        <p:sp>
          <p:nvSpPr>
            <p:cNvPr id="24599" name="Line 5">
              <a:extLst>
                <a:ext uri="{FF2B5EF4-FFF2-40B4-BE49-F238E27FC236}">
                  <a16:creationId xmlns:a16="http://schemas.microsoft.com/office/drawing/2014/main" id="{520EB3CE-AA53-A90A-237D-0A75A4A96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9" y="2142"/>
              <a:ext cx="3359" cy="3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6">
              <a:extLst>
                <a:ext uri="{FF2B5EF4-FFF2-40B4-BE49-F238E27FC236}">
                  <a16:creationId xmlns:a16="http://schemas.microsoft.com/office/drawing/2014/main" id="{1CE76458-1CB7-FE7C-84CE-D9F13BCFC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9" y="3702"/>
              <a:ext cx="3359" cy="1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7">
              <a:extLst>
                <a:ext uri="{FF2B5EF4-FFF2-40B4-BE49-F238E27FC236}">
                  <a16:creationId xmlns:a16="http://schemas.microsoft.com/office/drawing/2014/main" id="{AE855DFC-ABCC-7AC1-82E6-6D2FB80A0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8" y="2142"/>
              <a:ext cx="1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8">
              <a:extLst>
                <a:ext uri="{FF2B5EF4-FFF2-40B4-BE49-F238E27FC236}">
                  <a16:creationId xmlns:a16="http://schemas.microsoft.com/office/drawing/2014/main" id="{98281D1D-E5A9-A6AD-CF23-B5221262B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1" y="2889"/>
              <a:ext cx="1" cy="1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3" name="Group 9">
              <a:extLst>
                <a:ext uri="{FF2B5EF4-FFF2-40B4-BE49-F238E27FC236}">
                  <a16:creationId xmlns:a16="http://schemas.microsoft.com/office/drawing/2014/main" id="{51B4EBB7-45CA-2BC0-001B-06911D66A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2142"/>
              <a:ext cx="4680" cy="3432"/>
              <a:chOff x="3599" y="2142"/>
              <a:chExt cx="4680" cy="3432"/>
            </a:xfrm>
          </p:grpSpPr>
          <p:sp>
            <p:nvSpPr>
              <p:cNvPr id="24625" name="Line 10">
                <a:extLst>
                  <a:ext uri="{FF2B5EF4-FFF2-40B4-BE49-F238E27FC236}">
                    <a16:creationId xmlns:a16="http://schemas.microsoft.com/office/drawing/2014/main" id="{8297056E-7DC8-0AF9-7F35-27ACD1EE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6" y="4103"/>
                <a:ext cx="2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6" name="Line 11">
                <a:extLst>
                  <a:ext uri="{FF2B5EF4-FFF2-40B4-BE49-F238E27FC236}">
                    <a16:creationId xmlns:a16="http://schemas.microsoft.com/office/drawing/2014/main" id="{EAC82550-30FD-CE80-DE28-3FDF9EDAE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6" y="2142"/>
                <a:ext cx="0" cy="19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7" name="Line 12">
                <a:extLst>
                  <a:ext uri="{FF2B5EF4-FFF2-40B4-BE49-F238E27FC236}">
                    <a16:creationId xmlns:a16="http://schemas.microsoft.com/office/drawing/2014/main" id="{E2E20D25-AC01-56C1-9523-DEF1D09BD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9" y="4103"/>
                <a:ext cx="2127" cy="1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8" name="Line 13">
                <a:extLst>
                  <a:ext uri="{FF2B5EF4-FFF2-40B4-BE49-F238E27FC236}">
                    <a16:creationId xmlns:a16="http://schemas.microsoft.com/office/drawing/2014/main" id="{11038693-F03F-59C9-3189-32DF7E791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6" y="2632"/>
                <a:ext cx="19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9" name="Line 14">
                <a:extLst>
                  <a:ext uri="{FF2B5EF4-FFF2-40B4-BE49-F238E27FC236}">
                    <a16:creationId xmlns:a16="http://schemas.microsoft.com/office/drawing/2014/main" id="{309E4E86-5B49-68AA-9656-BB1DEA6B1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0" y="2632"/>
                <a:ext cx="0" cy="14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4" name="Line 15">
              <a:extLst>
                <a:ext uri="{FF2B5EF4-FFF2-40B4-BE49-F238E27FC236}">
                  <a16:creationId xmlns:a16="http://schemas.microsoft.com/office/drawing/2014/main" id="{D8FF51EB-9E38-DD70-6168-3C77A5D6FF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719" y="2918"/>
              <a:ext cx="1723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16">
              <a:extLst>
                <a:ext uri="{FF2B5EF4-FFF2-40B4-BE49-F238E27FC236}">
                  <a16:creationId xmlns:a16="http://schemas.microsoft.com/office/drawing/2014/main" id="{26869688-8B4C-8F58-B733-8AA01F18C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99" y="3702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17">
              <a:extLst>
                <a:ext uri="{FF2B5EF4-FFF2-40B4-BE49-F238E27FC236}">
                  <a16:creationId xmlns:a16="http://schemas.microsoft.com/office/drawing/2014/main" id="{69522185-0217-6515-FAE4-E23063A14B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794" y="3723"/>
              <a:ext cx="567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18">
              <a:extLst>
                <a:ext uri="{FF2B5EF4-FFF2-40B4-BE49-F238E27FC236}">
                  <a16:creationId xmlns:a16="http://schemas.microsoft.com/office/drawing/2014/main" id="{26D95F32-CE6E-33F3-3215-38E7CA598C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034" y="2892"/>
              <a:ext cx="2551" cy="23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19">
              <a:extLst>
                <a:ext uri="{FF2B5EF4-FFF2-40B4-BE49-F238E27FC236}">
                  <a16:creationId xmlns:a16="http://schemas.microsoft.com/office/drawing/2014/main" id="{EB6A69F2-46F8-E5BA-9BC8-2DEBEB4766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875" y="2157"/>
              <a:ext cx="488" cy="4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Line 20">
              <a:extLst>
                <a:ext uri="{FF2B5EF4-FFF2-40B4-BE49-F238E27FC236}">
                  <a16:creationId xmlns:a16="http://schemas.microsoft.com/office/drawing/2014/main" id="{B5FAFC76-D8C0-0223-EEA3-29B1174EF5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064" y="4070"/>
              <a:ext cx="2517" cy="11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21">
              <a:extLst>
                <a:ext uri="{FF2B5EF4-FFF2-40B4-BE49-F238E27FC236}">
                  <a16:creationId xmlns:a16="http://schemas.microsoft.com/office/drawing/2014/main" id="{0F688639-E777-DC00-3301-0E92A6A522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379" y="2142"/>
              <a:ext cx="1" cy="5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22">
              <a:extLst>
                <a:ext uri="{FF2B5EF4-FFF2-40B4-BE49-F238E27FC236}">
                  <a16:creationId xmlns:a16="http://schemas.microsoft.com/office/drawing/2014/main" id="{DFF55026-A2B9-DAD4-91BF-B72C5B5B8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9" y="1986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612" name="Text Box 23">
              <a:extLst>
                <a:ext uri="{FF2B5EF4-FFF2-40B4-BE49-F238E27FC236}">
                  <a16:creationId xmlns:a16="http://schemas.microsoft.com/office/drawing/2014/main" id="{A67A3FCB-B583-38DC-06F9-42C9257EC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" y="3858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613" name="Text Box 24">
              <a:extLst>
                <a:ext uri="{FF2B5EF4-FFF2-40B4-BE49-F238E27FC236}">
                  <a16:creationId xmlns:a16="http://schemas.microsoft.com/office/drawing/2014/main" id="{6E7F74E6-0985-8025-FD72-8CB1DA409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526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4614" name="Text Box 25">
              <a:extLst>
                <a:ext uri="{FF2B5EF4-FFF2-40B4-BE49-F238E27FC236}">
                  <a16:creationId xmlns:a16="http://schemas.microsoft.com/office/drawing/2014/main" id="{F41892CD-4C63-DE1B-9A45-DB287A92B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4944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0">
                  <a:latin typeface="Times New Roman" panose="02020603050405020304" pitchFamily="18" charset="0"/>
                </a:rPr>
                <a:t>投影中心</a:t>
              </a:r>
            </a:p>
          </p:txBody>
        </p:sp>
        <p:sp>
          <p:nvSpPr>
            <p:cNvPr id="24615" name="Text Box 26">
              <a:extLst>
                <a:ext uri="{FF2B5EF4-FFF2-40B4-BE49-F238E27FC236}">
                  <a16:creationId xmlns:a16="http://schemas.microsoft.com/office/drawing/2014/main" id="{6C549132-F796-44CA-56EC-E23FD8DBC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9" y="401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616" name="Text Box 27">
              <a:extLst>
                <a:ext uri="{FF2B5EF4-FFF2-40B4-BE49-F238E27FC236}">
                  <a16:creationId xmlns:a16="http://schemas.microsoft.com/office/drawing/2014/main" id="{200B8D88-D038-C624-606D-B3397F3A3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9" y="3738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x’</a:t>
              </a:r>
            </a:p>
          </p:txBody>
        </p:sp>
        <p:sp>
          <p:nvSpPr>
            <p:cNvPr id="24617" name="Text Box 28">
              <a:extLst>
                <a:ext uri="{FF2B5EF4-FFF2-40B4-BE49-F238E27FC236}">
                  <a16:creationId xmlns:a16="http://schemas.microsoft.com/office/drawing/2014/main" id="{94C26BEC-77FF-D7ED-1367-52300CE6A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" y="3108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y’</a:t>
              </a:r>
            </a:p>
          </p:txBody>
        </p:sp>
        <p:sp>
          <p:nvSpPr>
            <p:cNvPr id="24618" name="Text Box 29">
              <a:extLst>
                <a:ext uri="{FF2B5EF4-FFF2-40B4-BE49-F238E27FC236}">
                  <a16:creationId xmlns:a16="http://schemas.microsoft.com/office/drawing/2014/main" id="{F676A702-F761-E9C0-F926-CC598265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" y="2580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P’</a:t>
              </a:r>
            </a:p>
          </p:txBody>
        </p:sp>
        <p:sp>
          <p:nvSpPr>
            <p:cNvPr id="24619" name="Text Box 30">
              <a:extLst>
                <a:ext uri="{FF2B5EF4-FFF2-40B4-BE49-F238E27FC236}">
                  <a16:creationId xmlns:a16="http://schemas.microsoft.com/office/drawing/2014/main" id="{F7DACCFE-A5D0-A8D6-E745-BD6F1D426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9" y="1926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4620" name="Text Box 31">
              <a:extLst>
                <a:ext uri="{FF2B5EF4-FFF2-40B4-BE49-F238E27FC236}">
                  <a16:creationId xmlns:a16="http://schemas.microsoft.com/office/drawing/2014/main" id="{FF6234C9-2F37-5DB8-5EED-07EA54EB2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" y="220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621" name="Text Box 32">
              <a:extLst>
                <a:ext uri="{FF2B5EF4-FFF2-40B4-BE49-F238E27FC236}">
                  <a16:creationId xmlns:a16="http://schemas.microsoft.com/office/drawing/2014/main" id="{81357FBF-B344-22BC-75CF-E3895E61C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9" y="3309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622" name="Text Box 33">
              <a:extLst>
                <a:ext uri="{FF2B5EF4-FFF2-40B4-BE49-F238E27FC236}">
                  <a16:creationId xmlns:a16="http://schemas.microsoft.com/office/drawing/2014/main" id="{4D48DAFC-404C-AF71-A037-27358C196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" y="3546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4623" name="Text Box 34">
              <a:extLst>
                <a:ext uri="{FF2B5EF4-FFF2-40B4-BE49-F238E27FC236}">
                  <a16:creationId xmlns:a16="http://schemas.microsoft.com/office/drawing/2014/main" id="{7B04551A-897C-95DC-36DA-EAA055789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" y="3546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0">
                  <a:latin typeface="Times New Roman" panose="02020603050405020304" pitchFamily="18" charset="0"/>
                </a:rPr>
                <a:t>投影平面</a:t>
              </a:r>
            </a:p>
          </p:txBody>
        </p:sp>
        <p:sp>
          <p:nvSpPr>
            <p:cNvPr id="24624" name="Text Box 35">
              <a:extLst>
                <a:ext uri="{FF2B5EF4-FFF2-40B4-BE49-F238E27FC236}">
                  <a16:creationId xmlns:a16="http://schemas.microsoft.com/office/drawing/2014/main" id="{D6666F4C-90DD-CE5C-EA1A-B87106972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5574"/>
              <a:ext cx="28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0">
                  <a:latin typeface="Times New Roman" panose="02020603050405020304" pitchFamily="18" charset="0"/>
                </a:rPr>
                <a:t>一点透视</a:t>
              </a:r>
            </a:p>
          </p:txBody>
        </p:sp>
      </p:grpSp>
      <p:sp>
        <p:nvSpPr>
          <p:cNvPr id="24582" name="Rectangle 37">
            <a:extLst>
              <a:ext uri="{FF2B5EF4-FFF2-40B4-BE49-F238E27FC236}">
                <a16:creationId xmlns:a16="http://schemas.microsoft.com/office/drawing/2014/main" id="{1820A11C-B33A-38CA-E003-CE3A5B4A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4583" name="Rectangle 39">
            <a:extLst>
              <a:ext uri="{FF2B5EF4-FFF2-40B4-BE49-F238E27FC236}">
                <a16:creationId xmlns:a16="http://schemas.microsoft.com/office/drawing/2014/main" id="{1B8B197C-992F-F1A0-1828-4A3C2006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4584" name="Rectangle 42">
            <a:extLst>
              <a:ext uri="{FF2B5EF4-FFF2-40B4-BE49-F238E27FC236}">
                <a16:creationId xmlns:a16="http://schemas.microsoft.com/office/drawing/2014/main" id="{04B46EF1-C1A6-A5F9-135A-19C5159F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4585" name="Rectangle 43">
            <a:extLst>
              <a:ext uri="{FF2B5EF4-FFF2-40B4-BE49-F238E27FC236}">
                <a16:creationId xmlns:a16="http://schemas.microsoft.com/office/drawing/2014/main" id="{C74A7B36-1F6A-1908-831A-282AFC8F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4586" name="Rectangle 45">
            <a:extLst>
              <a:ext uri="{FF2B5EF4-FFF2-40B4-BE49-F238E27FC236}">
                <a16:creationId xmlns:a16="http://schemas.microsoft.com/office/drawing/2014/main" id="{43F3E249-E500-7B2E-9070-0A306FBA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87" name="Object 44">
            <a:extLst>
              <a:ext uri="{FF2B5EF4-FFF2-40B4-BE49-F238E27FC236}">
                <a16:creationId xmlns:a16="http://schemas.microsoft.com/office/drawing/2014/main" id="{5677ED89-E243-4E82-C2F0-4D4FB1F66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605338"/>
          <a:ext cx="1008063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336" imgH="177723" progId="Equation.3">
                  <p:embed/>
                </p:oleObj>
              </mc:Choice>
              <mc:Fallback>
                <p:oleObj name="公式" r:id="rId2" imgW="609336" imgH="177723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05338"/>
                        <a:ext cx="100806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49">
            <a:extLst>
              <a:ext uri="{FF2B5EF4-FFF2-40B4-BE49-F238E27FC236}">
                <a16:creationId xmlns:a16="http://schemas.microsoft.com/office/drawing/2014/main" id="{DDFF769C-3998-4D11-78D9-35CCAD3A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4589" name="Rectangle 51">
            <a:extLst>
              <a:ext uri="{FF2B5EF4-FFF2-40B4-BE49-F238E27FC236}">
                <a16:creationId xmlns:a16="http://schemas.microsoft.com/office/drawing/2014/main" id="{4AE187AC-A204-67DE-9C08-68D8F1FC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24590" name="Object 36">
            <a:extLst>
              <a:ext uri="{FF2B5EF4-FFF2-40B4-BE49-F238E27FC236}">
                <a16:creationId xmlns:a16="http://schemas.microsoft.com/office/drawing/2014/main" id="{46E85422-5F8B-AE58-E00F-183ACB212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2998788"/>
          <a:ext cx="22336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600" imgH="419100" progId="Equation.3">
                  <p:embed/>
                </p:oleObj>
              </mc:Choice>
              <mc:Fallback>
                <p:oleObj name="公式" r:id="rId4" imgW="1498600" imgH="419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998788"/>
                        <a:ext cx="22336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38">
            <a:extLst>
              <a:ext uri="{FF2B5EF4-FFF2-40B4-BE49-F238E27FC236}">
                <a16:creationId xmlns:a16="http://schemas.microsoft.com/office/drawing/2014/main" id="{8DC9F62A-E025-EFD8-21CB-5EE0004BA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3660775"/>
          <a:ext cx="2233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11300" imgH="419100" progId="Equation.3">
                  <p:embed/>
                </p:oleObj>
              </mc:Choice>
              <mc:Fallback>
                <p:oleObj name="公式" r:id="rId6" imgW="1511300" imgH="4191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3660775"/>
                        <a:ext cx="22336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41">
            <a:extLst>
              <a:ext uri="{FF2B5EF4-FFF2-40B4-BE49-F238E27FC236}">
                <a16:creationId xmlns:a16="http://schemas.microsoft.com/office/drawing/2014/main" id="{65411CDC-18EB-2E08-02FB-B0FDB8432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4413250"/>
          <a:ext cx="1584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90600" imgH="419100" progId="Equation.3">
                  <p:embed/>
                </p:oleObj>
              </mc:Choice>
              <mc:Fallback>
                <p:oleObj name="公式" r:id="rId8" imgW="990600" imgH="419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413250"/>
                        <a:ext cx="15843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40">
            <a:extLst>
              <a:ext uri="{FF2B5EF4-FFF2-40B4-BE49-F238E27FC236}">
                <a16:creationId xmlns:a16="http://schemas.microsoft.com/office/drawing/2014/main" id="{57890AFF-2681-D8C2-1F38-6EABDDED5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5463" y="4430713"/>
          <a:ext cx="15843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02865" imgH="418918" progId="Equation.3">
                  <p:embed/>
                </p:oleObj>
              </mc:Choice>
              <mc:Fallback>
                <p:oleObj name="公式" r:id="rId10" imgW="1002865" imgH="418918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430713"/>
                        <a:ext cx="15843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46">
            <a:extLst>
              <a:ext uri="{FF2B5EF4-FFF2-40B4-BE49-F238E27FC236}">
                <a16:creationId xmlns:a16="http://schemas.microsoft.com/office/drawing/2014/main" id="{C9F7B9C7-2F77-EFDD-C946-43A5B78F0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5516563"/>
          <a:ext cx="172878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55700" imgH="914400" progId="Equation.3">
                  <p:embed/>
                </p:oleObj>
              </mc:Choice>
              <mc:Fallback>
                <p:oleObj name="公式" r:id="rId12" imgW="1155700" imgH="914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516563"/>
                        <a:ext cx="1728788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48">
            <a:extLst>
              <a:ext uri="{FF2B5EF4-FFF2-40B4-BE49-F238E27FC236}">
                <a16:creationId xmlns:a16="http://schemas.microsoft.com/office/drawing/2014/main" id="{FF41AF19-13E4-7FDC-C04D-CA90E3F3E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661025"/>
          <a:ext cx="532923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314700" imgH="215900" progId="Equation.3">
                  <p:embed/>
                </p:oleObj>
              </mc:Choice>
              <mc:Fallback>
                <p:oleObj name="公式" r:id="rId14" imgW="3314700" imgH="215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61025"/>
                        <a:ext cx="5329237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50">
            <a:extLst>
              <a:ext uri="{FF2B5EF4-FFF2-40B4-BE49-F238E27FC236}">
                <a16:creationId xmlns:a16="http://schemas.microsoft.com/office/drawing/2014/main" id="{3D9C3F1D-D307-D781-3C67-24925F943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6194425"/>
          <a:ext cx="3881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755900" imgH="431800" progId="Equation.3">
                  <p:embed/>
                </p:oleObj>
              </mc:Choice>
              <mc:Fallback>
                <p:oleObj name="公式" r:id="rId16" imgW="2755900" imgH="431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194425"/>
                        <a:ext cx="3881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53">
            <a:extLst>
              <a:ext uri="{FF2B5EF4-FFF2-40B4-BE49-F238E27FC236}">
                <a16:creationId xmlns:a16="http://schemas.microsoft.com/office/drawing/2014/main" id="{ADAD90D3-286B-6A6D-F698-135371CC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9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平面几何投影（</a:t>
            </a:r>
            <a:r>
              <a:rPr lang="en-US" altLang="zh-CN" sz="4200" b="0">
                <a:solidFill>
                  <a:schemeClr val="tx2"/>
                </a:solidFill>
                <a:latin typeface="Times New Roman" panose="02020603050405020304" pitchFamily="18" charset="0"/>
              </a:rPr>
              <a:t>14/17</a:t>
            </a:r>
            <a:r>
              <a:rPr lang="zh-CN" altLang="en-US" sz="4200" b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pic>
        <p:nvPicPr>
          <p:cNvPr id="24598" name="Picture 54">
            <a:extLst>
              <a:ext uri="{FF2B5EF4-FFF2-40B4-BE49-F238E27FC236}">
                <a16:creationId xmlns:a16="http://schemas.microsoft.com/office/drawing/2014/main" id="{1B8B6D08-5DD6-6F05-E583-4096D5C8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804863"/>
            <a:ext cx="28956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63D50DD9-1CDC-04E7-9F85-24FED3EA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B2EB73-3850-4B81-BA90-F411B8197C5B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000" b="0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E7E3BD1E-DDE0-61C7-689C-3E851B68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24175"/>
            <a:ext cx="1868487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灭点的个数</a:t>
            </a:r>
            <a:r>
              <a:rPr kumimoji="1" lang="en-US" altLang="zh-CN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AB91DBCD-07E2-9F2F-091F-0524A77E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灭点：</a:t>
            </a:r>
          </a:p>
          <a:p>
            <a:pPr lvl="1" eaLnBrk="1" hangingPunct="1"/>
            <a:r>
              <a:rPr lang="zh-CN" altLang="en-US" sz="2000">
                <a:latin typeface="宋体" panose="02010600030101010101" pitchFamily="2" charset="-122"/>
              </a:rPr>
              <a:t>不平行于投影平面的平行线，经过透视投影之后相交于一点，称为灭点</a:t>
            </a:r>
            <a:r>
              <a:rPr lang="en-US" altLang="zh-CN" sz="2000">
                <a:latin typeface="宋体" panose="02010600030101010101" pitchFamily="2" charset="-122"/>
              </a:rPr>
              <a:t>.</a:t>
            </a:r>
            <a:endParaRPr lang="en-US" altLang="zh-CN" sz="2200">
              <a:latin typeface="宋体" panose="02010600030101010101" pitchFamily="2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68F6E65-F00B-12F6-36E8-552B29C6ED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9700" y="2708275"/>
            <a:ext cx="4105275" cy="3557588"/>
            <a:chOff x="3597" y="1362"/>
            <a:chExt cx="4860" cy="4212"/>
          </a:xfrm>
        </p:grpSpPr>
        <p:sp>
          <p:nvSpPr>
            <p:cNvPr id="25615" name="AutoShape 9">
              <a:extLst>
                <a:ext uri="{FF2B5EF4-FFF2-40B4-BE49-F238E27FC236}">
                  <a16:creationId xmlns:a16="http://schemas.microsoft.com/office/drawing/2014/main" id="{304082C9-13BE-A8C1-E094-619608E6EF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97" y="1362"/>
              <a:ext cx="486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5616" name="Group 10">
              <a:extLst>
                <a:ext uri="{FF2B5EF4-FFF2-40B4-BE49-F238E27FC236}">
                  <a16:creationId xmlns:a16="http://schemas.microsoft.com/office/drawing/2014/main" id="{1DDBDCEA-CEBC-CB40-4F96-A0D69215C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524"/>
              <a:ext cx="4590" cy="3894"/>
              <a:chOff x="3792" y="1524"/>
              <a:chExt cx="4590" cy="3894"/>
            </a:xfrm>
          </p:grpSpPr>
          <p:sp>
            <p:nvSpPr>
              <p:cNvPr id="25617" name="Line 11">
                <a:extLst>
                  <a:ext uri="{FF2B5EF4-FFF2-40B4-BE49-F238E27FC236}">
                    <a16:creationId xmlns:a16="http://schemas.microsoft.com/office/drawing/2014/main" id="{D0ED8A70-22EA-8402-CC26-1BFF43566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7" y="2922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8" name="Line 12">
                <a:extLst>
                  <a:ext uri="{FF2B5EF4-FFF2-40B4-BE49-F238E27FC236}">
                    <a16:creationId xmlns:a16="http://schemas.microsoft.com/office/drawing/2014/main" id="{1421F821-6DCC-9C38-C3EF-309157BE7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7" y="4170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19" name="Line 13">
                <a:extLst>
                  <a:ext uri="{FF2B5EF4-FFF2-40B4-BE49-F238E27FC236}">
                    <a16:creationId xmlns:a16="http://schemas.microsoft.com/office/drawing/2014/main" id="{F5AD8994-AB23-A888-57D8-021C82A1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7" y="4170"/>
                <a:ext cx="54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0" name="Line 14">
                <a:extLst>
                  <a:ext uri="{FF2B5EF4-FFF2-40B4-BE49-F238E27FC236}">
                    <a16:creationId xmlns:a16="http://schemas.microsoft.com/office/drawing/2014/main" id="{96DD4AB6-DD71-A4BA-EF54-C08F7822A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7" y="3621"/>
                <a:ext cx="56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Line 15">
                <a:extLst>
                  <a:ext uri="{FF2B5EF4-FFF2-40B4-BE49-F238E27FC236}">
                    <a16:creationId xmlns:a16="http://schemas.microsoft.com/office/drawing/2014/main" id="{4E804723-87B2-A167-95F7-E2E2B0FD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7" y="3606"/>
                <a:ext cx="1" cy="5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2" name="Line 16">
                <a:extLst>
                  <a:ext uri="{FF2B5EF4-FFF2-40B4-BE49-F238E27FC236}">
                    <a16:creationId xmlns:a16="http://schemas.microsoft.com/office/drawing/2014/main" id="{C4CF1462-1019-6D4C-818A-DCDCE38893A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427" y="3471"/>
                <a:ext cx="1" cy="4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Line 17">
                <a:extLst>
                  <a:ext uri="{FF2B5EF4-FFF2-40B4-BE49-F238E27FC236}">
                    <a16:creationId xmlns:a16="http://schemas.microsoft.com/office/drawing/2014/main" id="{25DEBE26-326F-E660-C924-18E1B03545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932" y="3457"/>
                <a:ext cx="1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4" name="Line 18">
                <a:extLst>
                  <a:ext uri="{FF2B5EF4-FFF2-40B4-BE49-F238E27FC236}">
                    <a16:creationId xmlns:a16="http://schemas.microsoft.com/office/drawing/2014/main" id="{B92759C8-B7FD-357F-44F6-00DAA3849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3465"/>
                <a:ext cx="51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Line 19">
                <a:extLst>
                  <a:ext uri="{FF2B5EF4-FFF2-40B4-BE49-F238E27FC236}">
                    <a16:creationId xmlns:a16="http://schemas.microsoft.com/office/drawing/2014/main" id="{E268B41F-BD74-E5AD-736F-061B25D17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3" y="3909"/>
                <a:ext cx="51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Line 20">
                <a:extLst>
                  <a:ext uri="{FF2B5EF4-FFF2-40B4-BE49-F238E27FC236}">
                    <a16:creationId xmlns:a16="http://schemas.microsoft.com/office/drawing/2014/main" id="{CB272B8F-E257-D08A-C539-F93950DD17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480000" flipH="1">
                <a:off x="4639" y="1761"/>
                <a:ext cx="2721" cy="23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Line 21">
                <a:extLst>
                  <a:ext uri="{FF2B5EF4-FFF2-40B4-BE49-F238E27FC236}">
                    <a16:creationId xmlns:a16="http://schemas.microsoft.com/office/drawing/2014/main" id="{61D15BA2-4FDA-3002-ABBD-43A182B082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47" y="1749"/>
                <a:ext cx="2041" cy="2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Line 22">
                <a:extLst>
                  <a:ext uri="{FF2B5EF4-FFF2-40B4-BE49-F238E27FC236}">
                    <a16:creationId xmlns:a16="http://schemas.microsoft.com/office/drawing/2014/main" id="{A5E0288A-0B6B-7BC1-0A1B-D30152BDE7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672" y="1738"/>
                <a:ext cx="2625" cy="18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9" name="Line 23">
                <a:extLst>
                  <a:ext uri="{FF2B5EF4-FFF2-40B4-BE49-F238E27FC236}">
                    <a16:creationId xmlns:a16="http://schemas.microsoft.com/office/drawing/2014/main" id="{A769A850-A02F-0525-F36A-1DA253028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7" y="3606"/>
                <a:ext cx="1" cy="5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0" name="Line 24">
                <a:extLst>
                  <a:ext uri="{FF2B5EF4-FFF2-40B4-BE49-F238E27FC236}">
                    <a16:creationId xmlns:a16="http://schemas.microsoft.com/office/drawing/2014/main" id="{2A0853D6-9395-2B78-974B-8C3AA33E3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7" y="4169"/>
                <a:ext cx="56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1" name="Line 25">
                <a:extLst>
                  <a:ext uri="{FF2B5EF4-FFF2-40B4-BE49-F238E27FC236}">
                    <a16:creationId xmlns:a16="http://schemas.microsoft.com/office/drawing/2014/main" id="{61BF240E-3AC6-53F5-D7ED-DD69720931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32" y="3915"/>
                <a:ext cx="204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2" name="Line 26">
                <a:extLst>
                  <a:ext uri="{FF2B5EF4-FFF2-40B4-BE49-F238E27FC236}">
                    <a16:creationId xmlns:a16="http://schemas.microsoft.com/office/drawing/2014/main" id="{09E3DD17-46DD-E782-14E2-5AF10A7700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671" y="3440"/>
                <a:ext cx="261" cy="1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3" name="Line 27">
                <a:extLst>
                  <a:ext uri="{FF2B5EF4-FFF2-40B4-BE49-F238E27FC236}">
                    <a16:creationId xmlns:a16="http://schemas.microsoft.com/office/drawing/2014/main" id="{84266D6F-45B3-563E-A5BC-F789C1ABD6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1480000" flipH="1">
                <a:off x="5254" y="3469"/>
                <a:ext cx="182" cy="1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4" name="Text Box 28">
                <a:extLst>
                  <a:ext uri="{FF2B5EF4-FFF2-40B4-BE49-F238E27FC236}">
                    <a16:creationId xmlns:a16="http://schemas.microsoft.com/office/drawing/2014/main" id="{2F937C83-5589-C0AF-8B41-FD1119CAF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66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b="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635" name="Text Box 29">
                <a:extLst>
                  <a:ext uri="{FF2B5EF4-FFF2-40B4-BE49-F238E27FC236}">
                    <a16:creationId xmlns:a16="http://schemas.microsoft.com/office/drawing/2014/main" id="{3A6ABFC4-8919-0549-E579-7F80D04C6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2" y="3933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b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636" name="Text Box 30">
                <a:extLst>
                  <a:ext uri="{FF2B5EF4-FFF2-40B4-BE49-F238E27FC236}">
                    <a16:creationId xmlns:a16="http://schemas.microsoft.com/office/drawing/2014/main" id="{8E61262B-36C6-A667-234C-A4B2BE11FB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4305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b="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25637" name="Text Box 31">
                <a:extLst>
                  <a:ext uri="{FF2B5EF4-FFF2-40B4-BE49-F238E27FC236}">
                    <a16:creationId xmlns:a16="http://schemas.microsoft.com/office/drawing/2014/main" id="{05599BFF-CA41-3E44-9095-0D5A398E5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2" y="1524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400" b="0">
                    <a:latin typeface="Times New Roman" panose="02020603050405020304" pitchFamily="18" charset="0"/>
                  </a:rPr>
                  <a:t>z</a:t>
                </a:r>
                <a:r>
                  <a:rPr kumimoji="1" lang="zh-CN" altLang="en-US" sz="1400" b="0">
                    <a:latin typeface="Times New Roman" panose="02020603050405020304" pitchFamily="18" charset="0"/>
                  </a:rPr>
                  <a:t>轴灭点</a:t>
                </a:r>
              </a:p>
            </p:txBody>
          </p:sp>
          <p:sp>
            <p:nvSpPr>
              <p:cNvPr id="25638" name="Text Box 32">
                <a:extLst>
                  <a:ext uri="{FF2B5EF4-FFF2-40B4-BE49-F238E27FC236}">
                    <a16:creationId xmlns:a16="http://schemas.microsoft.com/office/drawing/2014/main" id="{8D4E22E5-D0CE-0254-EC20-A133D8AF1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4950"/>
                <a:ext cx="32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1400" b="0">
                    <a:latin typeface="Times New Roman" panose="02020603050405020304" pitchFamily="18" charset="0"/>
                  </a:rPr>
                  <a:t>图</a:t>
                </a:r>
                <a:r>
                  <a:rPr kumimoji="1" lang="en-US" altLang="zh-CN" sz="1400" b="0">
                    <a:latin typeface="Times New Roman" panose="02020603050405020304" pitchFamily="18" charset="0"/>
                  </a:rPr>
                  <a:t>7 </a:t>
                </a:r>
                <a:r>
                  <a:rPr kumimoji="1" lang="zh-CN" altLang="en-US" sz="1400" b="0">
                    <a:latin typeface="Times New Roman" panose="02020603050405020304" pitchFamily="18" charset="0"/>
                  </a:rPr>
                  <a:t>正方体的一点透视及其灭点</a:t>
                </a:r>
              </a:p>
            </p:txBody>
          </p:sp>
        </p:grpSp>
      </p:grpSp>
      <p:sp>
        <p:nvSpPr>
          <p:cNvPr id="89121" name="Rectangle 33">
            <a:extLst>
              <a:ext uri="{FF2B5EF4-FFF2-40B4-BE49-F238E27FC236}">
                <a16:creationId xmlns:a16="http://schemas.microsoft.com/office/drawing/2014/main" id="{B3A5E17A-50E9-27CF-329A-D787B6CA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5681663"/>
            <a:ext cx="5048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/>
              <a:t>空间平行线可认为是相交于无穷远点，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/>
              <a:t>灭点可以看成是无穷远点经透视投影后得到的点 </a:t>
            </a:r>
          </a:p>
        </p:txBody>
      </p:sp>
      <p:sp>
        <p:nvSpPr>
          <p:cNvPr id="25607" name="Rectangle 36">
            <a:extLst>
              <a:ext uri="{FF2B5EF4-FFF2-40B4-BE49-F238E27FC236}">
                <a16:creationId xmlns:a16="http://schemas.microsoft.com/office/drawing/2014/main" id="{EDFC7569-319F-8941-3B61-F6C00A71A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89123" name="Object 35">
            <a:extLst>
              <a:ext uri="{FF2B5EF4-FFF2-40B4-BE49-F238E27FC236}">
                <a16:creationId xmlns:a16="http://schemas.microsoft.com/office/drawing/2014/main" id="{17CE079A-ADA1-5EB8-001C-DCFAE8F64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00438"/>
          <a:ext cx="468153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44900" imgH="914400" progId="Equation.3">
                  <p:embed/>
                </p:oleObj>
              </mc:Choice>
              <mc:Fallback>
                <p:oleObj name="公式" r:id="rId2" imgW="3644900" imgH="914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4681537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7">
            <a:extLst>
              <a:ext uri="{FF2B5EF4-FFF2-40B4-BE49-F238E27FC236}">
                <a16:creationId xmlns:a16="http://schemas.microsoft.com/office/drawing/2014/main" id="{FCA7393F-B959-BFB9-A327-49AF5EDA3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300663"/>
          <a:ext cx="28082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" imgH="215900" progId="Equation.3">
                  <p:embed/>
                </p:oleObj>
              </mc:Choice>
              <mc:Fallback>
                <p:oleObj name="公式" r:id="rId4" imgW="2019300" imgH="215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280828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8" name="Text Box 40">
            <a:extLst>
              <a:ext uri="{FF2B5EF4-FFF2-40B4-BE49-F238E27FC236}">
                <a16:creationId xmlns:a16="http://schemas.microsoft.com/office/drawing/2014/main" id="{03489BB3-4ADE-0E09-0062-94985A15F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924175"/>
            <a:ext cx="1868487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灭点的位置</a:t>
            </a:r>
            <a:r>
              <a:rPr kumimoji="1" lang="en-US" altLang="zh-CN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89129" name="Text Box 41">
            <a:extLst>
              <a:ext uri="{FF2B5EF4-FFF2-40B4-BE49-F238E27FC236}">
                <a16:creationId xmlns:a16="http://schemas.microsoft.com/office/drawing/2014/main" id="{8B405231-84E8-A5B3-58FE-33D32356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652963"/>
            <a:ext cx="1223963" cy="3667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/>
              <a:t>无穷远点</a:t>
            </a:r>
          </a:p>
        </p:txBody>
      </p:sp>
      <p:sp>
        <p:nvSpPr>
          <p:cNvPr id="89130" name="Text Box 42">
            <a:extLst>
              <a:ext uri="{FF2B5EF4-FFF2-40B4-BE49-F238E27FC236}">
                <a16:creationId xmlns:a16="http://schemas.microsoft.com/office/drawing/2014/main" id="{514C8696-8B24-5CF8-D75C-A3254C1CE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652963"/>
            <a:ext cx="649287" cy="3667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/>
              <a:t>灭点</a:t>
            </a:r>
          </a:p>
        </p:txBody>
      </p:sp>
      <p:sp>
        <p:nvSpPr>
          <p:cNvPr id="89131" name="AutoShape 43">
            <a:extLst>
              <a:ext uri="{FF2B5EF4-FFF2-40B4-BE49-F238E27FC236}">
                <a16:creationId xmlns:a16="http://schemas.microsoft.com/office/drawing/2014/main" id="{FFCA72C0-2C51-9C5E-59D4-3A9A0F2D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75297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99CCFF"/>
          </a:solidFill>
          <a:ln w="12700" cap="sq">
            <a:solidFill>
              <a:srgbClr val="99CC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25614" name="Rectangle 45">
            <a:extLst>
              <a:ext uri="{FF2B5EF4-FFF2-40B4-BE49-F238E27FC236}">
                <a16:creationId xmlns:a16="http://schemas.microsoft.com/office/drawing/2014/main" id="{D1E4B086-39D0-6E31-9616-ED14D4102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15/17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nimBg="1"/>
      <p:bldP spid="89094" grpId="0"/>
      <p:bldP spid="89121" grpId="0"/>
      <p:bldP spid="89128" grpId="0" animBg="1"/>
      <p:bldP spid="89129" grpId="0" animBg="1"/>
      <p:bldP spid="89130" grpId="0" animBg="1"/>
      <p:bldP spid="891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99E62AB2-BEE9-3E89-C0C0-DF95038E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3067C-4433-4024-9902-BFBD6B0A130D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000" b="0"/>
          </a:p>
        </p:txBody>
      </p:sp>
      <p:pic>
        <p:nvPicPr>
          <p:cNvPr id="26627" name="Picture 3" descr="8P5">
            <a:extLst>
              <a:ext uri="{FF2B5EF4-FFF2-40B4-BE49-F238E27FC236}">
                <a16:creationId xmlns:a16="http://schemas.microsoft.com/office/drawing/2014/main" id="{6BD7EBBF-E95D-A11A-42E8-C19A3445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90850"/>
            <a:ext cx="7772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89EFB86E-4752-F3BC-A4EA-41F6EA27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237288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一点透视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F07C1DF-DDB4-6FB9-1685-77783FDB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6237288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两点透视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DB49A23F-B5BB-6EC6-494D-7560591A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28491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三点透视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9F0217AE-212D-1FD2-23A3-5B99952B6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7162" cy="1657350"/>
          </a:xfrm>
          <a:noFill/>
        </p:spPr>
        <p:txBody>
          <a:bodyPr/>
          <a:lstStyle/>
          <a:p>
            <a:pPr eaLnBrk="1" hangingPunct="1"/>
            <a:r>
              <a:rPr lang="zh-CN" altLang="en-US" sz="2400"/>
              <a:t>主灭点</a:t>
            </a:r>
            <a:r>
              <a:rPr lang="en-US" altLang="zh-CN" sz="2400"/>
              <a:t>:</a:t>
            </a:r>
            <a:r>
              <a:rPr lang="zh-CN" altLang="en-US" sz="2400"/>
              <a:t>平行于坐标轴的平行线产生的灭点。</a:t>
            </a:r>
          </a:p>
          <a:p>
            <a:pPr lvl="1" eaLnBrk="1" hangingPunct="1"/>
            <a:r>
              <a:rPr lang="zh-CN" altLang="en-US" sz="2000"/>
              <a:t>一点透视</a:t>
            </a:r>
          </a:p>
          <a:p>
            <a:pPr lvl="1" eaLnBrk="1" hangingPunct="1"/>
            <a:r>
              <a:rPr lang="zh-CN" altLang="en-US" sz="2000"/>
              <a:t>两点透视</a:t>
            </a:r>
          </a:p>
          <a:p>
            <a:pPr lvl="1" eaLnBrk="1" hangingPunct="1"/>
            <a:r>
              <a:rPr lang="zh-CN" altLang="en-US" sz="2000"/>
              <a:t>三点透视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55D28612-0968-44D9-6BE0-41180D45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133600"/>
            <a:ext cx="3706813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主灭点的个数由什么决定</a:t>
            </a:r>
            <a:r>
              <a:rPr kumimoji="1" lang="en-US" altLang="zh-CN" sz="24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884DEFE5-D8F5-7165-1E48-EFF52D305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16/17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6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6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6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6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build="p"/>
      <p:bldP spid="7680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588B7BFB-F6DB-28A5-2326-E201F5F0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6BA85C-E223-4DAB-83A4-963FEACD05F3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000" b="0"/>
          </a:p>
        </p:txBody>
      </p:sp>
      <p:pic>
        <p:nvPicPr>
          <p:cNvPr id="77827" name="Picture 3" descr="2p4">
            <a:extLst>
              <a:ext uri="{FF2B5EF4-FFF2-40B4-BE49-F238E27FC236}">
                <a16:creationId xmlns:a16="http://schemas.microsoft.com/office/drawing/2014/main" id="{5490AF55-7763-522A-3688-BF3F44E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3600"/>
            <a:ext cx="5516563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>
            <a:extLst>
              <a:ext uri="{FF2B5EF4-FFF2-40B4-BE49-F238E27FC236}">
                <a16:creationId xmlns:a16="http://schemas.microsoft.com/office/drawing/2014/main" id="{CADDDD65-AB3A-8946-319A-691B49EAC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17/17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2751077-933A-BF43-0BFA-9A85E7D6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5787A2-892E-4C93-8720-DFCAD83E580B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9145D2-B2BE-111F-777F-B7FE536FD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79438"/>
            <a:ext cx="7072312" cy="7620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三维图形的基本问题（</a:t>
            </a:r>
            <a:r>
              <a:rPr lang="en-US" altLang="zh-CN" sz="4000" b="0"/>
              <a:t>1/5</a:t>
            </a:r>
            <a:r>
              <a:rPr lang="zh-CN" altLang="en-US" sz="4000" b="0"/>
              <a:t>）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804AB2-4E8B-DCD1-9EAD-F784424B9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946275"/>
            <a:ext cx="7772400" cy="2562225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lvl="1" eaLnBrk="1" hangingPunct="1"/>
            <a:r>
              <a:rPr lang="zh-CN" altLang="en-US" sz="2200"/>
              <a:t>显示器屏幕、绘图纸等是二维的</a:t>
            </a:r>
          </a:p>
          <a:p>
            <a:pPr lvl="1" eaLnBrk="1" hangingPunct="1"/>
            <a:r>
              <a:rPr lang="zh-CN" altLang="en-US" sz="2200"/>
              <a:t>显示对象是三维的</a:t>
            </a:r>
          </a:p>
          <a:p>
            <a:pPr lvl="1" eaLnBrk="1" hangingPunct="1"/>
            <a:r>
              <a:rPr lang="zh-CN" altLang="en-US" sz="2200"/>
              <a:t>解决方法</a:t>
            </a:r>
            <a:r>
              <a:rPr lang="en-US" altLang="zh-CN" sz="2200"/>
              <a:t>----</a:t>
            </a:r>
            <a:r>
              <a:rPr lang="zh-CN" altLang="en-US" sz="2200">
                <a:solidFill>
                  <a:srgbClr val="FF5050"/>
                </a:solidFill>
              </a:rPr>
              <a:t>投影</a:t>
            </a:r>
          </a:p>
          <a:p>
            <a:pPr lvl="1" eaLnBrk="1" hangingPunct="1"/>
            <a:r>
              <a:rPr lang="zh-CN" altLang="en-US" sz="2200"/>
              <a:t>三维显示设备正在研制中</a:t>
            </a:r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20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331C7766-BADE-0DE6-29D9-04B8F853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739900"/>
            <a:ext cx="5897563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latin typeface="Times New Roman" panose="02020603050405020304" pitchFamily="18" charset="0"/>
              </a:rPr>
              <a:t>在二维屏幕上如何显示三维物体？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B7E640EA-68B8-EC23-CE48-0811C39B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BAB0F8-170E-43F7-804D-806861FE8BB8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ABB8410-AF42-C742-AAC4-F4EFAAF25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79438"/>
            <a:ext cx="7072312" cy="7620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三维图形的基本问题（</a:t>
            </a:r>
            <a:r>
              <a:rPr lang="en-US" altLang="zh-CN" sz="4000" b="0"/>
              <a:t>2/5</a:t>
            </a:r>
            <a:r>
              <a:rPr lang="zh-CN" altLang="en-US" sz="4000" b="0"/>
              <a:t>）</a:t>
            </a: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8623B835-AE50-B2A8-446A-3E0409F9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1700213"/>
            <a:ext cx="3754437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</a:rPr>
              <a:t>如何表示三维物体？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B38829B1-5B50-AFF1-AD25-4EB90449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68488"/>
            <a:ext cx="89598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lvl="1" eaLnBrk="1" hangingPunct="1"/>
            <a:r>
              <a:rPr lang="zh-CN" altLang="en-US" sz="2400"/>
              <a:t>二维形体的表示</a:t>
            </a:r>
            <a:r>
              <a:rPr lang="en-US" altLang="zh-CN" sz="2400"/>
              <a:t>----</a:t>
            </a:r>
            <a:r>
              <a:rPr lang="zh-CN" altLang="en-US" sz="2400"/>
              <a:t>直线段</a:t>
            </a:r>
            <a:r>
              <a:rPr lang="en-US" altLang="zh-CN" sz="2400"/>
              <a:t>,</a:t>
            </a:r>
            <a:r>
              <a:rPr lang="zh-CN" altLang="en-US" sz="2400"/>
              <a:t>折线</a:t>
            </a:r>
            <a:r>
              <a:rPr lang="en-US" altLang="zh-CN" sz="2400"/>
              <a:t>,</a:t>
            </a:r>
            <a:r>
              <a:rPr lang="zh-CN" altLang="en-US" sz="2400"/>
              <a:t>曲线段</a:t>
            </a:r>
            <a:r>
              <a:rPr lang="en-US" altLang="zh-CN" sz="2400"/>
              <a:t>,</a:t>
            </a:r>
            <a:r>
              <a:rPr lang="zh-CN" altLang="en-US" sz="2400"/>
              <a:t>多边形区域</a:t>
            </a:r>
          </a:p>
          <a:p>
            <a:pPr lvl="1" eaLnBrk="1" hangingPunct="1"/>
            <a:r>
              <a:rPr lang="zh-CN" altLang="en-US" sz="2400"/>
              <a:t>二维形体的输入</a:t>
            </a:r>
            <a:r>
              <a:rPr lang="en-US" altLang="zh-CN" sz="2400"/>
              <a:t>----</a:t>
            </a:r>
            <a:r>
              <a:rPr lang="zh-CN" altLang="en-US" sz="2400">
                <a:solidFill>
                  <a:srgbClr val="FF5050"/>
                </a:solidFill>
              </a:rPr>
              <a:t>简单</a:t>
            </a:r>
            <a:r>
              <a:rPr lang="zh-CN" altLang="en-US" sz="2400"/>
              <a:t>（图形显示设备与形体的维数一致）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6B55797A-44C9-42AD-1253-A1B2E2BD7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000" y="3875088"/>
            <a:ext cx="8890000" cy="1858962"/>
          </a:xfrm>
          <a:noFill/>
        </p:spPr>
        <p:txBody>
          <a:bodyPr/>
          <a:lstStyle/>
          <a:p>
            <a:pPr lvl="1" eaLnBrk="1" hangingPunct="1"/>
            <a:r>
              <a:rPr lang="zh-CN" altLang="en-US" sz="2400"/>
              <a:t>三维形体的表示</a:t>
            </a:r>
            <a:r>
              <a:rPr lang="en-US" altLang="zh-CN" sz="2400"/>
              <a:t>----</a:t>
            </a:r>
            <a:r>
              <a:rPr lang="zh-CN" altLang="en-US" sz="2400"/>
              <a:t>空间直线段、折线、曲线段、多边形、曲面片</a:t>
            </a:r>
          </a:p>
          <a:p>
            <a:pPr lvl="1" eaLnBrk="1" hangingPunct="1"/>
            <a:r>
              <a:rPr lang="zh-CN" altLang="en-US" sz="2400"/>
              <a:t>三维形体的输入、运算、有效性保证</a:t>
            </a:r>
            <a:r>
              <a:rPr lang="en-US" altLang="zh-CN" sz="2400"/>
              <a:t>----</a:t>
            </a:r>
            <a:r>
              <a:rPr lang="zh-CN" altLang="en-US" sz="2400"/>
              <a:t>困难</a:t>
            </a:r>
          </a:p>
          <a:p>
            <a:pPr lvl="1" eaLnBrk="1" hangingPunct="1"/>
            <a:r>
              <a:rPr lang="zh-CN" altLang="en-US" sz="2400"/>
              <a:t>解决方法</a:t>
            </a:r>
            <a:r>
              <a:rPr lang="en-US" altLang="zh-CN" sz="2400"/>
              <a:t>----</a:t>
            </a:r>
            <a:r>
              <a:rPr lang="zh-CN" altLang="en-US" sz="2400"/>
              <a:t>各种用于形体表示的理论、模型、方法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  <p:bldP spid="92166" grpId="0" build="p"/>
      <p:bldP spid="921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847D2E0-4A5C-73F6-8C56-C37A43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787AA9-2EA9-45DE-9EFE-6FE6190B09FB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BE204BE-7890-4575-E800-4890C19A6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79438"/>
            <a:ext cx="7072312" cy="7620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三维图形的基本问题（</a:t>
            </a:r>
            <a:r>
              <a:rPr lang="en-US" altLang="zh-CN" sz="4000" b="0"/>
              <a:t>3/5</a:t>
            </a:r>
            <a:r>
              <a:rPr lang="zh-CN" altLang="en-US" sz="4000" b="0"/>
              <a:t>）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1038139A-9F5A-B002-B244-34D317958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700213"/>
            <a:ext cx="3754438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3. </a:t>
            </a:r>
            <a:r>
              <a:rPr kumimoji="1" lang="zh-CN" altLang="en-US">
                <a:latin typeface="Times New Roman" panose="02020603050405020304" pitchFamily="18" charset="0"/>
              </a:rPr>
              <a:t>如何反映遮挡关系？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F18B8243-367C-FB95-23D0-71CC91B7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771775"/>
            <a:ext cx="77724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200"/>
              <a:t>物体之间或物体的不同部分之间存在相互遮挡关系</a:t>
            </a:r>
          </a:p>
          <a:p>
            <a:pPr lvl="1" eaLnBrk="1" hangingPunct="1"/>
            <a:r>
              <a:rPr lang="zh-CN" altLang="en-US" sz="2200"/>
              <a:t>遮挡关系是空间位置关系的重要组成部分</a:t>
            </a:r>
          </a:p>
          <a:p>
            <a:pPr lvl="1" eaLnBrk="1" hangingPunct="1"/>
            <a:r>
              <a:rPr lang="zh-CN" altLang="en-US" sz="2200"/>
              <a:t>解决方法</a:t>
            </a:r>
            <a:r>
              <a:rPr lang="en-US" altLang="zh-CN" sz="2200"/>
              <a:t>----</a:t>
            </a:r>
            <a:r>
              <a:rPr lang="zh-CN" altLang="en-US" sz="2200">
                <a:solidFill>
                  <a:srgbClr val="FF5050"/>
                </a:solidFill>
              </a:rPr>
              <a:t>消除隐藏面与隐藏线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 autoUpdateAnimBg="0"/>
      <p:bldP spid="23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C20802FA-5C07-BD12-41B8-E84A9CE4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1D55F-FEF4-4F0F-B7B5-51561C5251F3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A163538-2C37-6085-BF4D-88402E83E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746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三维图形的基本问题（</a:t>
            </a:r>
            <a:r>
              <a:rPr lang="en-US" altLang="zh-CN" sz="4000" b="0"/>
              <a:t>4/5</a:t>
            </a:r>
            <a:r>
              <a:rPr lang="zh-CN" altLang="en-US" sz="4000" b="0"/>
              <a:t>）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C54AD8-ADF9-2FBB-E9A0-B1F76C389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7188"/>
            <a:ext cx="8020050" cy="5257800"/>
          </a:xfrm>
        </p:spPr>
        <p:txBody>
          <a:bodyPr/>
          <a:lstStyle/>
          <a:p>
            <a:pPr eaLnBrk="1" hangingPunct="1"/>
            <a:endParaRPr lang="en-US" altLang="zh-CN" b="0"/>
          </a:p>
          <a:p>
            <a:pPr lvl="1" eaLnBrk="1" hangingPunct="1"/>
            <a:r>
              <a:rPr lang="zh-CN" altLang="en-US" sz="2200"/>
              <a:t>何谓真实感图形？</a:t>
            </a:r>
          </a:p>
          <a:p>
            <a:pPr lvl="2" eaLnBrk="1" hangingPunct="1"/>
            <a:r>
              <a:rPr lang="zh-CN" altLang="en-US">
                <a:solidFill>
                  <a:srgbClr val="FF5050"/>
                </a:solidFill>
              </a:rPr>
              <a:t>逼真的</a:t>
            </a:r>
            <a:endParaRPr lang="zh-CN" altLang="en-US"/>
          </a:p>
          <a:p>
            <a:pPr lvl="2" eaLnBrk="1" hangingPunct="1"/>
            <a:r>
              <a:rPr lang="zh-CN" altLang="en-US"/>
              <a:t>示意的</a:t>
            </a:r>
          </a:p>
          <a:p>
            <a:pPr lvl="1" eaLnBrk="1" hangingPunct="1"/>
            <a:r>
              <a:rPr lang="zh-CN" altLang="en-US" sz="2200"/>
              <a:t>人们观察现实世界产生的真实感来源于</a:t>
            </a:r>
          </a:p>
          <a:p>
            <a:pPr lvl="2" eaLnBrk="1" hangingPunct="1"/>
            <a:r>
              <a:rPr lang="zh-CN" altLang="en-US"/>
              <a:t>空间位置关系</a:t>
            </a:r>
            <a:r>
              <a:rPr lang="en-US" altLang="zh-CN"/>
              <a:t>----</a:t>
            </a:r>
            <a:r>
              <a:rPr lang="zh-CN" altLang="en-US"/>
              <a:t>近大远小的透视关系和遮挡关系</a:t>
            </a:r>
          </a:p>
          <a:p>
            <a:pPr lvl="2" eaLnBrk="1" hangingPunct="1"/>
            <a:r>
              <a:rPr lang="zh-CN" altLang="en-US"/>
              <a:t>光线传播引起的物体表面颜色的自然分布</a:t>
            </a:r>
          </a:p>
          <a:p>
            <a:pPr lvl="1" eaLnBrk="1" hangingPunct="1"/>
            <a:r>
              <a:rPr lang="zh-CN" altLang="en-US" sz="2200"/>
              <a:t>解决方法</a:t>
            </a:r>
          </a:p>
          <a:p>
            <a:pPr lvl="2" eaLnBrk="1" hangingPunct="1"/>
            <a:r>
              <a:rPr lang="zh-CN" altLang="en-US"/>
              <a:t>建立光照明模型</a:t>
            </a:r>
          </a:p>
          <a:p>
            <a:pPr lvl="2" eaLnBrk="1" hangingPunct="1"/>
            <a:r>
              <a:rPr lang="zh-CN" altLang="en-US"/>
              <a:t>开发真实感图形绘制方法</a:t>
            </a:r>
          </a:p>
          <a:p>
            <a:pPr eaLnBrk="1" hangingPunct="1"/>
            <a:endParaRPr lang="en-US" altLang="zh-CN" sz="2000"/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4F25EDA4-5220-5EAA-91B9-3A5F17CF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73213"/>
            <a:ext cx="3754437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4. 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如何产生真实感图形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5593AA8E-4EE9-D69D-515A-0D120046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323DC-AF6D-4675-80AD-B143B7970107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495CF09-BAC8-D1DD-7B90-E5926EF2E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4349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三维图形的基本问题（</a:t>
            </a:r>
            <a:r>
              <a:rPr lang="en-US" altLang="zh-CN" b="0">
                <a:solidFill>
                  <a:schemeClr val="tx1"/>
                </a:solidFill>
              </a:rPr>
              <a:t>5/5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4C2EE7B-21C8-CF02-F3DA-2FAF91106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696200" cy="2743200"/>
          </a:xfrm>
          <a:noFill/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三维图形的基本研究内容</a:t>
            </a:r>
          </a:p>
          <a:p>
            <a:pPr marL="990600" lvl="1" indent="-533400" eaLnBrk="1" hangingPunct="1">
              <a:buClrTx/>
              <a:buFontTx/>
              <a:buAutoNum type="arabicPeriod"/>
            </a:pPr>
            <a:r>
              <a:rPr lang="zh-CN" altLang="en-US" dirty="0"/>
              <a:t>投影</a:t>
            </a:r>
            <a:endParaRPr lang="en-US" altLang="zh-CN" dirty="0"/>
          </a:p>
          <a:p>
            <a:pPr marL="990600" lvl="1" indent="-533400" eaLnBrk="1" hangingPunct="1">
              <a:buClrTx/>
              <a:buFontTx/>
              <a:buAutoNum type="arabicPeriod"/>
            </a:pPr>
            <a:r>
              <a:rPr lang="zh-CN" altLang="en-US" dirty="0"/>
              <a:t>三维形体的表示</a:t>
            </a:r>
            <a:endParaRPr lang="en-US" altLang="zh-CN" dirty="0"/>
          </a:p>
          <a:p>
            <a:pPr marL="990600" lvl="1" indent="-533400" eaLnBrk="1" hangingPunct="1">
              <a:buClrTx/>
              <a:buFontTx/>
              <a:buAutoNum type="arabicPeriod"/>
            </a:pPr>
            <a:r>
              <a:rPr lang="zh-CN" altLang="en-US" dirty="0"/>
              <a:t>消除隐藏面与隐藏线</a:t>
            </a:r>
            <a:endParaRPr lang="en-US" altLang="zh-CN" dirty="0"/>
          </a:p>
          <a:p>
            <a:pPr marL="990600" lvl="1" indent="-533400" eaLnBrk="1" hangingPunct="1">
              <a:buClrTx/>
              <a:buFontTx/>
              <a:buAutoNum type="arabicPeriod"/>
            </a:pPr>
            <a:r>
              <a:rPr lang="zh-CN" altLang="en-US" dirty="0"/>
              <a:t>建立光照明模型、研究真实感图形绘制方法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8B2D25E3-FEAE-574F-FE77-F6ED684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0F5034-2621-4CAB-9BEF-F7A33B101693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b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0C0C61F-2323-8B91-7549-C85970664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575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金体" pitchFamily="2" charset="-122"/>
              </a:rPr>
              <a:t>照像机模型与投影</a:t>
            </a:r>
            <a:r>
              <a:rPr lang="zh-CN" altLang="en-US" sz="2400"/>
              <a:t> </a:t>
            </a:r>
          </a:p>
          <a:p>
            <a:pPr lvl="1" eaLnBrk="1" hangingPunct="1"/>
            <a:r>
              <a:rPr lang="zh-CN" altLang="en-US" sz="2200"/>
              <a:t>如何投影</a:t>
            </a:r>
            <a:r>
              <a:rPr lang="en-US" altLang="zh-CN" sz="2200"/>
              <a:t>?</a:t>
            </a:r>
          </a:p>
          <a:p>
            <a:pPr lvl="1" eaLnBrk="1" hangingPunct="1"/>
            <a:r>
              <a:rPr lang="zh-CN" altLang="en-US" sz="2200"/>
              <a:t>生活中的类比</a:t>
            </a:r>
            <a:r>
              <a:rPr lang="en-US" altLang="zh-CN" sz="2200"/>
              <a:t>--</a:t>
            </a:r>
            <a:r>
              <a:rPr lang="zh-CN" altLang="en-US" sz="2200"/>
              <a:t>如何拍摄景物？</a:t>
            </a:r>
          </a:p>
          <a:p>
            <a:pPr lvl="2" eaLnBrk="1" hangingPunct="1"/>
            <a:r>
              <a:rPr lang="zh-CN" altLang="en-US"/>
              <a:t>拍摄过程</a:t>
            </a:r>
          </a:p>
          <a:p>
            <a:pPr lvl="3" eaLnBrk="1" hangingPunct="1"/>
            <a:r>
              <a:rPr lang="zh-CN" altLang="en-US" sz="2400"/>
              <a:t>选景</a:t>
            </a:r>
          </a:p>
          <a:p>
            <a:pPr lvl="3" eaLnBrk="1" hangingPunct="1"/>
            <a:r>
              <a:rPr lang="zh-CN" altLang="en-US" sz="2400"/>
              <a:t>取景</a:t>
            </a:r>
            <a:r>
              <a:rPr lang="en-US" altLang="zh-CN" sz="2400"/>
              <a:t>--</a:t>
            </a:r>
            <a:r>
              <a:rPr lang="zh-CN" altLang="en-US" sz="2400"/>
              <a:t>裁剪</a:t>
            </a:r>
          </a:p>
          <a:p>
            <a:pPr lvl="3" eaLnBrk="1" hangingPunct="1"/>
            <a:r>
              <a:rPr lang="zh-CN" altLang="en-US" sz="2400"/>
              <a:t>对焦</a:t>
            </a:r>
            <a:r>
              <a:rPr lang="en-US" altLang="zh-CN" sz="2400"/>
              <a:t>—</a:t>
            </a:r>
            <a:r>
              <a:rPr lang="zh-CN" altLang="en-US" sz="2400"/>
              <a:t>参考点</a:t>
            </a:r>
          </a:p>
          <a:p>
            <a:pPr lvl="3" eaLnBrk="1" hangingPunct="1"/>
            <a:r>
              <a:rPr lang="zh-CN" altLang="en-US" sz="2400"/>
              <a:t>按快门</a:t>
            </a:r>
            <a:r>
              <a:rPr lang="en-US" altLang="zh-CN" sz="2400"/>
              <a:t>--</a:t>
            </a:r>
            <a:r>
              <a:rPr lang="zh-CN" altLang="en-US" sz="2400"/>
              <a:t>成像</a:t>
            </a:r>
          </a:p>
          <a:p>
            <a:pPr lvl="2" eaLnBrk="1" hangingPunct="1"/>
            <a:r>
              <a:rPr lang="zh-CN" altLang="en-US"/>
              <a:t>移动方式</a:t>
            </a:r>
          </a:p>
          <a:p>
            <a:pPr lvl="3" eaLnBrk="1" hangingPunct="1"/>
            <a:r>
              <a:rPr lang="zh-CN" altLang="en-US" sz="2400"/>
              <a:t>移动景物</a:t>
            </a:r>
          </a:p>
          <a:p>
            <a:pPr lvl="3" eaLnBrk="1" hangingPunct="1"/>
            <a:r>
              <a:rPr lang="zh-CN" altLang="en-US" sz="2400"/>
              <a:t>移动照相机</a:t>
            </a:r>
          </a:p>
          <a:p>
            <a:pPr lvl="2" eaLnBrk="1" hangingPunct="1"/>
            <a:r>
              <a:rPr lang="zh-CN" altLang="en-US"/>
              <a:t>两个坐标系</a:t>
            </a:r>
          </a:p>
        </p:txBody>
      </p:sp>
      <p:pic>
        <p:nvPicPr>
          <p:cNvPr id="11268" name="Picture 4" descr="8P1">
            <a:extLst>
              <a:ext uri="{FF2B5EF4-FFF2-40B4-BE49-F238E27FC236}">
                <a16:creationId xmlns:a16="http://schemas.microsoft.com/office/drawing/2014/main" id="{8606F1A9-BCC5-6DBB-5E3B-4FDDDB3F3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3236913"/>
            <a:ext cx="3962400" cy="256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9" name="Rectangle 6">
            <a:extLst>
              <a:ext uri="{FF2B5EF4-FFF2-40B4-BE49-F238E27FC236}">
                <a16:creationId xmlns:a16="http://schemas.microsoft.com/office/drawing/2014/main" id="{CF854659-5089-CCD6-FE0E-6BE88E83D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1/17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A929B4F5-266A-A445-86B6-5965E703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72D4E-641F-4B50-B4EC-FCF1ABA9B412}" type="slidenum">
              <a:rPr lang="en-US" altLang="zh-CN" sz="1000" b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 b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579DED-58C5-7733-EE57-EED1B676B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7772400" cy="5257800"/>
          </a:xfrm>
        </p:spPr>
        <p:txBody>
          <a:bodyPr/>
          <a:lstStyle/>
          <a:p>
            <a:pPr lvl="1" eaLnBrk="1" hangingPunct="1"/>
            <a:r>
              <a:rPr lang="zh-CN" altLang="en-US"/>
              <a:t>投影</a:t>
            </a:r>
            <a:r>
              <a:rPr lang="en-US" altLang="zh-CN"/>
              <a:t>—</a:t>
            </a:r>
            <a:r>
              <a:rPr lang="zh-CN" altLang="en-US"/>
              <a:t>照相机模型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选定投影类型</a:t>
            </a:r>
            <a:r>
              <a:rPr lang="zh-CN" altLang="en-US"/>
              <a:t> 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设置投影参数</a:t>
            </a:r>
            <a:r>
              <a:rPr lang="en-US" altLang="zh-CN"/>
              <a:t>– </a:t>
            </a:r>
            <a:r>
              <a:rPr lang="zh-CN" altLang="en-US"/>
              <a:t>拍摄方向、距离等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三维裁剪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取景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投影和显示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成像</a:t>
            </a:r>
          </a:p>
          <a:p>
            <a:pPr lvl="1" eaLnBrk="1" hangingPunct="1"/>
            <a:r>
              <a:rPr lang="zh-CN" altLang="en-US"/>
              <a:t>简单的三维图形显示流程图</a:t>
            </a:r>
          </a:p>
        </p:txBody>
      </p:sp>
      <p:pic>
        <p:nvPicPr>
          <p:cNvPr id="12292" name="Picture 4" descr="8P2">
            <a:extLst>
              <a:ext uri="{FF2B5EF4-FFF2-40B4-BE49-F238E27FC236}">
                <a16:creationId xmlns:a16="http://schemas.microsoft.com/office/drawing/2014/main" id="{136045D3-1046-D135-503D-024E26BB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98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75163"/>
            <a:ext cx="7162800" cy="1690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AE4A5764-A3A6-DCE6-C710-A8EFAF45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4508500"/>
            <a:ext cx="3587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04E24ED7-F684-5A8B-517A-8B7FFB0B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4887913"/>
            <a:ext cx="4318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</a:p>
        </p:txBody>
      </p:sp>
      <p:sp>
        <p:nvSpPr>
          <p:cNvPr id="12295" name="Rectangle 9">
            <a:extLst>
              <a:ext uri="{FF2B5EF4-FFF2-40B4-BE49-F238E27FC236}">
                <a16:creationId xmlns:a16="http://schemas.microsoft.com/office/drawing/2014/main" id="{F8B5E156-BECC-B8EF-9081-014BC0DB2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0"/>
              <a:t>平面几何投影（</a:t>
            </a:r>
            <a:r>
              <a:rPr lang="en-US" altLang="zh-CN" b="0"/>
              <a:t>2/17</a:t>
            </a:r>
            <a:r>
              <a:rPr lang="zh-CN" altLang="en-US" b="0"/>
              <a:t>）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Layers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1919</TotalTime>
  <Words>910</Words>
  <Application>Microsoft Office PowerPoint</Application>
  <PresentationFormat>全屏显示(4:3)</PresentationFormat>
  <Paragraphs>230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Times New Roman</vt:lpstr>
      <vt:lpstr>Wingdings</vt:lpstr>
      <vt:lpstr>隶书</vt:lpstr>
      <vt:lpstr>金体</vt:lpstr>
      <vt:lpstr>黑体</vt:lpstr>
      <vt:lpstr>Layers</vt:lpstr>
      <vt:lpstr>Microsoft 公式 3.0</vt:lpstr>
      <vt:lpstr>第五章  图形变换与裁剪 投影变换</vt:lpstr>
      <vt:lpstr>基本内容</vt:lpstr>
      <vt:lpstr>三维图形的基本问题（1/5）</vt:lpstr>
      <vt:lpstr>三维图形的基本问题（2/5）</vt:lpstr>
      <vt:lpstr>三维图形的基本问题（3/5）</vt:lpstr>
      <vt:lpstr>三维图形的基本问题（4/5）</vt:lpstr>
      <vt:lpstr>三维图形的基本问题（5/5）</vt:lpstr>
      <vt:lpstr>平面几何投影（1/17）</vt:lpstr>
      <vt:lpstr>平面几何投影（2/17）</vt:lpstr>
      <vt:lpstr>平面几何投影（3/17）</vt:lpstr>
      <vt:lpstr>平面几何投影（4/17）</vt:lpstr>
      <vt:lpstr>平面几何投影（5/17）</vt:lpstr>
      <vt:lpstr>平面几何投影（6/17）</vt:lpstr>
      <vt:lpstr>平面几何投影（7/17）</vt:lpstr>
      <vt:lpstr>平面几何投影（8/17）</vt:lpstr>
      <vt:lpstr>平面几何投影（9/17）</vt:lpstr>
      <vt:lpstr>平面几何投影（10/17）</vt:lpstr>
      <vt:lpstr>正方体的正等轴测投影 </vt:lpstr>
      <vt:lpstr>正方体的正轴测投影</vt:lpstr>
      <vt:lpstr>平面几何投影（13/17）</vt:lpstr>
      <vt:lpstr>  </vt:lpstr>
      <vt:lpstr>平面几何投影（15/17）</vt:lpstr>
      <vt:lpstr>平面几何投影（16/17）</vt:lpstr>
      <vt:lpstr>平面几何投影（17/17）</vt:lpstr>
    </vt:vector>
  </TitlesOfParts>
  <Company>graphics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第8张 投影</dc:title>
  <dc:creator>legend</dc:creator>
  <cp:lastModifiedBy>葛 丝雨</cp:lastModifiedBy>
  <cp:revision>177</cp:revision>
  <dcterms:created xsi:type="dcterms:W3CDTF">2000-04-05T13:22:33Z</dcterms:created>
  <dcterms:modified xsi:type="dcterms:W3CDTF">2023-04-11T14:53:15Z</dcterms:modified>
</cp:coreProperties>
</file>