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858" r:id="rId3"/>
    <p:sldId id="980" r:id="rId4"/>
    <p:sldId id="973" r:id="rId5"/>
    <p:sldId id="981" r:id="rId6"/>
    <p:sldId id="976" r:id="rId7"/>
    <p:sldId id="977" r:id="rId8"/>
    <p:sldId id="978" r:id="rId9"/>
    <p:sldId id="982" r:id="rId10"/>
    <p:sldId id="983" r:id="rId11"/>
    <p:sldId id="979" r:id="rId12"/>
    <p:sldId id="985" r:id="rId13"/>
    <p:sldId id="986" r:id="rId14"/>
    <p:sldId id="987" r:id="rId15"/>
    <p:sldId id="988" r:id="rId16"/>
    <p:sldId id="989" r:id="rId17"/>
    <p:sldId id="99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5" autoAdjust="0"/>
  </p:normalViewPr>
  <p:slideViewPr>
    <p:cSldViewPr snapToGrid="0">
      <p:cViewPr varScale="1">
        <p:scale>
          <a:sx n="130" d="100"/>
          <a:sy n="130" d="100"/>
        </p:scale>
        <p:origin x="145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BD030-4A63-49FC-B557-0CCE7E29F0AD}" type="datetimeFigureOut">
              <a:rPr lang="zh-CN" altLang="en-US" smtClean="0"/>
              <a:t>2023/2/21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789AF-417B-433F-A22C-F5B27849F1A7}" type="slidenum">
              <a:rPr lang="zh-CN" altLang="en-US" smtClean="0"/>
              <a:t>‹#›</a:t>
            </a:fld>
            <a:endParaRPr lang="zh-CN" altLang="en-US"/>
          </a:p>
        </p:txBody>
      </p:sp>
    </p:spTree>
    <p:extLst>
      <p:ext uri="{BB962C8B-B14F-4D97-AF65-F5344CB8AC3E}">
        <p14:creationId xmlns:p14="http://schemas.microsoft.com/office/powerpoint/2010/main" val="120870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AE6AA461-6FCB-4B3B-8875-0ACB654FFCCC}"/>
              </a:ext>
            </a:extLst>
          </p:cNvPr>
          <p:cNvSpPr>
            <a:spLocks noGrp="1" noRot="1" noChangeAspect="1" noChangeArrowheads="1" noTextEdit="1"/>
          </p:cNvSpPr>
          <p:nvPr>
            <p:ph type="sldImg" idx="4294967295"/>
          </p:nvPr>
        </p:nvSpPr>
        <p:spPr>
          <a:ln/>
        </p:spPr>
      </p:sp>
      <p:sp>
        <p:nvSpPr>
          <p:cNvPr id="3" name="文本占位符 2">
            <a:extLst>
              <a:ext uri="{FF2B5EF4-FFF2-40B4-BE49-F238E27FC236}">
                <a16:creationId xmlns:a16="http://schemas.microsoft.com/office/drawing/2014/main" id="{DEEB6C5C-BD7F-4B03-8742-0AFC7E1489A3}"/>
              </a:ext>
            </a:extLst>
          </p:cNvPr>
          <p:cNvSpPr>
            <a:spLocks noGrp="1"/>
          </p:cNvSpPr>
          <p:nvPr>
            <p:ph type="body" idx="3"/>
          </p:nvPr>
        </p:nvSpPr>
        <p:spPr>
          <a:ln/>
        </p:spPr>
        <p:txBody>
          <a:bodyPr/>
          <a:lstStyle/>
          <a:p>
            <a:pPr>
              <a:defRPr/>
            </a:pPr>
            <a:endParaRPr lang="en-US" altLang="zh-CN" u="heavy" noProof="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11</a:t>
            </a:fld>
            <a:endParaRPr lang="zh-CN" altLang="en-US"/>
          </a:p>
        </p:txBody>
      </p:sp>
    </p:spTree>
    <p:extLst>
      <p:ext uri="{BB962C8B-B14F-4D97-AF65-F5344CB8AC3E}">
        <p14:creationId xmlns:p14="http://schemas.microsoft.com/office/powerpoint/2010/main" val="172153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12</a:t>
            </a:fld>
            <a:endParaRPr lang="zh-CN" altLang="en-US"/>
          </a:p>
        </p:txBody>
      </p:sp>
    </p:spTree>
    <p:extLst>
      <p:ext uri="{BB962C8B-B14F-4D97-AF65-F5344CB8AC3E}">
        <p14:creationId xmlns:p14="http://schemas.microsoft.com/office/powerpoint/2010/main" val="426735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15</a:t>
            </a:fld>
            <a:endParaRPr lang="zh-CN" altLang="en-US"/>
          </a:p>
        </p:txBody>
      </p:sp>
    </p:spTree>
    <p:extLst>
      <p:ext uri="{BB962C8B-B14F-4D97-AF65-F5344CB8AC3E}">
        <p14:creationId xmlns:p14="http://schemas.microsoft.com/office/powerpoint/2010/main" val="340770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2</a:t>
            </a:fld>
            <a:endParaRPr lang="zh-CN" altLang="en-US"/>
          </a:p>
        </p:txBody>
      </p:sp>
    </p:spTree>
    <p:extLst>
      <p:ext uri="{BB962C8B-B14F-4D97-AF65-F5344CB8AC3E}">
        <p14:creationId xmlns:p14="http://schemas.microsoft.com/office/powerpoint/2010/main" val="89346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3</a:t>
            </a:fld>
            <a:endParaRPr lang="zh-CN" altLang="en-US"/>
          </a:p>
        </p:txBody>
      </p:sp>
    </p:spTree>
    <p:extLst>
      <p:ext uri="{BB962C8B-B14F-4D97-AF65-F5344CB8AC3E}">
        <p14:creationId xmlns:p14="http://schemas.microsoft.com/office/powerpoint/2010/main" val="34624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4</a:t>
            </a:fld>
            <a:endParaRPr lang="zh-CN" altLang="en-US"/>
          </a:p>
        </p:txBody>
      </p:sp>
    </p:spTree>
    <p:extLst>
      <p:ext uri="{BB962C8B-B14F-4D97-AF65-F5344CB8AC3E}">
        <p14:creationId xmlns:p14="http://schemas.microsoft.com/office/powerpoint/2010/main" val="409198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5</a:t>
            </a:fld>
            <a:endParaRPr lang="zh-CN" altLang="en-US"/>
          </a:p>
        </p:txBody>
      </p:sp>
    </p:spTree>
    <p:extLst>
      <p:ext uri="{BB962C8B-B14F-4D97-AF65-F5344CB8AC3E}">
        <p14:creationId xmlns:p14="http://schemas.microsoft.com/office/powerpoint/2010/main" val="6679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7</a:t>
            </a:fld>
            <a:endParaRPr lang="zh-CN" altLang="en-US"/>
          </a:p>
        </p:txBody>
      </p:sp>
    </p:spTree>
    <p:extLst>
      <p:ext uri="{BB962C8B-B14F-4D97-AF65-F5344CB8AC3E}">
        <p14:creationId xmlns:p14="http://schemas.microsoft.com/office/powerpoint/2010/main" val="319757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8</a:t>
            </a:fld>
            <a:endParaRPr lang="zh-CN" altLang="en-US"/>
          </a:p>
        </p:txBody>
      </p:sp>
    </p:spTree>
    <p:extLst>
      <p:ext uri="{BB962C8B-B14F-4D97-AF65-F5344CB8AC3E}">
        <p14:creationId xmlns:p14="http://schemas.microsoft.com/office/powerpoint/2010/main" val="161900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9</a:t>
            </a:fld>
            <a:endParaRPr lang="zh-CN" altLang="en-US"/>
          </a:p>
        </p:txBody>
      </p:sp>
    </p:spTree>
    <p:extLst>
      <p:ext uri="{BB962C8B-B14F-4D97-AF65-F5344CB8AC3E}">
        <p14:creationId xmlns:p14="http://schemas.microsoft.com/office/powerpoint/2010/main" val="295169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6789AF-417B-433F-A22C-F5B27849F1A7}" type="slidenum">
              <a:rPr lang="zh-CN" altLang="en-US" smtClean="0"/>
              <a:t>10</a:t>
            </a:fld>
            <a:endParaRPr lang="zh-CN" altLang="en-US"/>
          </a:p>
        </p:txBody>
      </p:sp>
    </p:spTree>
    <p:extLst>
      <p:ext uri="{BB962C8B-B14F-4D97-AF65-F5344CB8AC3E}">
        <p14:creationId xmlns:p14="http://schemas.microsoft.com/office/powerpoint/2010/main" val="2478573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组合 9">
            <a:extLst>
              <a:ext uri="{FF2B5EF4-FFF2-40B4-BE49-F238E27FC236}">
                <a16:creationId xmlns:a16="http://schemas.microsoft.com/office/drawing/2014/main" id="{0438DAD8-C744-43B9-B72E-DAC933F9ABFD}"/>
              </a:ext>
            </a:extLst>
          </p:cNvPr>
          <p:cNvGrpSpPr>
            <a:grpSpLocks/>
          </p:cNvGrpSpPr>
          <p:nvPr/>
        </p:nvGrpSpPr>
        <p:grpSpPr bwMode="auto">
          <a:xfrm>
            <a:off x="-1882" y="-12700"/>
            <a:ext cx="12193882" cy="6897688"/>
            <a:chOff x="-1588" y="-12700"/>
            <a:chExt cx="9146151" cy="6898084"/>
          </a:xfrm>
        </p:grpSpPr>
        <p:sp>
          <p:nvSpPr>
            <p:cNvPr id="5" name="Freeform 3">
              <a:extLst>
                <a:ext uri="{FF2B5EF4-FFF2-40B4-BE49-F238E27FC236}">
                  <a16:creationId xmlns:a16="http://schemas.microsoft.com/office/drawing/2014/main" id="{6407CE7E-FBCA-450A-B094-5EDA788F4580}"/>
                </a:ext>
              </a:extLst>
            </p:cNvPr>
            <p:cNvSpPr/>
            <p:nvPr/>
          </p:nvSpPr>
          <p:spPr>
            <a:xfrm>
              <a:off x="-176" y="-12700"/>
              <a:ext cx="9144739"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kumimoji="1" lang="zh-CN" altLang="en-US" sz="1800" dirty="0"/>
            </a:p>
          </p:txBody>
        </p:sp>
        <p:pic>
          <p:nvPicPr>
            <p:cNvPr id="6" name="图片 13">
              <a:extLst>
                <a:ext uri="{FF2B5EF4-FFF2-40B4-BE49-F238E27FC236}">
                  <a16:creationId xmlns:a16="http://schemas.microsoft.com/office/drawing/2014/main" id="{D5552CDB-29B6-421A-B0CF-401212D17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组合 5">
            <a:extLst>
              <a:ext uri="{FF2B5EF4-FFF2-40B4-BE49-F238E27FC236}">
                <a16:creationId xmlns:a16="http://schemas.microsoft.com/office/drawing/2014/main" id="{8E4F29F0-E9E9-4DAF-8B09-944E99BBEC70}"/>
              </a:ext>
            </a:extLst>
          </p:cNvPr>
          <p:cNvGrpSpPr>
            <a:grpSpLocks/>
          </p:cNvGrpSpPr>
          <p:nvPr/>
        </p:nvGrpSpPr>
        <p:grpSpPr bwMode="auto">
          <a:xfrm>
            <a:off x="103482" y="47626"/>
            <a:ext cx="6765807" cy="752475"/>
            <a:chOff x="77788" y="47625"/>
            <a:chExt cx="5073649" cy="752277"/>
          </a:xfrm>
        </p:grpSpPr>
        <p:pic>
          <p:nvPicPr>
            <p:cNvPr id="8" name="图片 13" descr="HIT">
              <a:extLst>
                <a:ext uri="{FF2B5EF4-FFF2-40B4-BE49-F238E27FC236}">
                  <a16:creationId xmlns:a16="http://schemas.microsoft.com/office/drawing/2014/main" id="{EBD97493-3537-4F76-871B-79373A74925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88" y="47625"/>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
              <a:extLst>
                <a:ext uri="{FF2B5EF4-FFF2-40B4-BE49-F238E27FC236}">
                  <a16:creationId xmlns:a16="http://schemas.microsoft.com/office/drawing/2014/main" id="{0C9BD6C2-52BE-49C5-A5D1-EB3329AB7F99}"/>
                </a:ext>
              </a:extLst>
            </p:cNvPr>
            <p:cNvSpPr txBox="1">
              <a:spLocks noChangeArrowheads="1"/>
            </p:cNvSpPr>
            <p:nvPr/>
          </p:nvSpPr>
          <p:spPr bwMode="auto">
            <a:xfrm>
              <a:off x="2421317" y="133327"/>
              <a:ext cx="2730120" cy="36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kumimoji="1" lang="zh-CN" altLang="en-US" sz="1800">
                  <a:latin typeface="方正姚体" panose="02010601030101010101" pitchFamily="2" charset="-122"/>
                  <a:ea typeface="方正姚体" panose="02010601030101010101" pitchFamily="2" charset="-122"/>
                  <a:sym typeface="+mn-ea"/>
                </a:rPr>
                <a:t>海量数据计算研究中心</a:t>
              </a:r>
            </a:p>
          </p:txBody>
        </p:sp>
        <p:sp>
          <p:nvSpPr>
            <p:cNvPr id="10" name="TextBox 2">
              <a:extLst>
                <a:ext uri="{FF2B5EF4-FFF2-40B4-BE49-F238E27FC236}">
                  <a16:creationId xmlns:a16="http://schemas.microsoft.com/office/drawing/2014/main" id="{B0B841A7-37C8-4FC7-934B-124D506EA01B}"/>
                </a:ext>
              </a:extLst>
            </p:cNvPr>
            <p:cNvSpPr txBox="1">
              <a:spLocks noChangeArrowheads="1"/>
            </p:cNvSpPr>
            <p:nvPr/>
          </p:nvSpPr>
          <p:spPr bwMode="auto">
            <a:xfrm>
              <a:off x="701412" y="492008"/>
              <a:ext cx="3610530" cy="307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kumimoji="1" lang="en-US" altLang="zh-CN" sz="1400" b="1" dirty="0">
                  <a:sym typeface="+mn-ea"/>
                </a:rPr>
                <a:t>Massive Data Computing Lab @ HIT</a:t>
              </a:r>
            </a:p>
          </p:txBody>
        </p:sp>
      </p:grpSp>
      <p:sp>
        <p:nvSpPr>
          <p:cNvPr id="2" name="Title 1"/>
          <p:cNvSpPr>
            <a:spLocks noGrp="1"/>
          </p:cNvSpPr>
          <p:nvPr>
            <p:ph type="ctrTitle"/>
          </p:nvPr>
        </p:nvSpPr>
        <p:spPr>
          <a:xfrm>
            <a:off x="914400" y="2130427"/>
            <a:ext cx="10363200" cy="1470025"/>
          </a:xfrm>
        </p:spPr>
        <p:txBody>
          <a:bodyPr/>
          <a:lstStyle/>
          <a:p>
            <a:r>
              <a:rPr lang="en-US" altLang="zh-CN" noProof="1"/>
              <a:t>Click to edit Master title style</a:t>
            </a:r>
            <a:endParaRPr lang="en-US" noProof="1"/>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noProof="1"/>
              <a:t>Click to edit Master subtitle style</a:t>
            </a:r>
            <a:endParaRPr lang="en-US" noProof="1"/>
          </a:p>
        </p:txBody>
      </p:sp>
      <p:sp>
        <p:nvSpPr>
          <p:cNvPr id="11" name="Date Placeholder 3">
            <a:extLst>
              <a:ext uri="{FF2B5EF4-FFF2-40B4-BE49-F238E27FC236}">
                <a16:creationId xmlns:a16="http://schemas.microsoft.com/office/drawing/2014/main" id="{D896D327-99B0-4561-A46C-4E110AEF2F9E}"/>
              </a:ext>
            </a:extLst>
          </p:cNvPr>
          <p:cNvSpPr>
            <a:spLocks noGrp="1"/>
          </p:cNvSpPr>
          <p:nvPr>
            <p:ph type="dt" sz="half" idx="10"/>
          </p:nvPr>
        </p:nvSpPr>
        <p:spPr/>
        <p:txBody>
          <a:bodyPr/>
          <a:lstStyle>
            <a:lvl1pPr>
              <a:defRPr/>
            </a:lvl1pPr>
          </a:lstStyle>
          <a:p>
            <a:pPr>
              <a:defRPr/>
            </a:pPr>
            <a:endParaRPr lang="en-US" altLang="zh-CN" dirty="0"/>
          </a:p>
        </p:txBody>
      </p:sp>
      <p:sp>
        <p:nvSpPr>
          <p:cNvPr id="12" name="Footer Placeholder 4">
            <a:extLst>
              <a:ext uri="{FF2B5EF4-FFF2-40B4-BE49-F238E27FC236}">
                <a16:creationId xmlns:a16="http://schemas.microsoft.com/office/drawing/2014/main" id="{8C2B221F-5E03-414D-A7C2-073D8143D783}"/>
              </a:ext>
            </a:extLst>
          </p:cNvPr>
          <p:cNvSpPr>
            <a:spLocks noGrp="1"/>
          </p:cNvSpPr>
          <p:nvPr>
            <p:ph type="ftr" sz="quarter" idx="11"/>
          </p:nvPr>
        </p:nvSpPr>
        <p:spPr/>
        <p:txBody>
          <a:bodyPr/>
          <a:lstStyle>
            <a:lvl1pPr>
              <a:defRPr/>
            </a:lvl1pPr>
          </a:lstStyle>
          <a:p>
            <a:pPr>
              <a:defRPr/>
            </a:pPr>
            <a:endParaRPr lang="en-US" altLang="zh-CN" dirty="0"/>
          </a:p>
        </p:txBody>
      </p:sp>
      <p:sp>
        <p:nvSpPr>
          <p:cNvPr id="13" name="Slide Number Placeholder 5">
            <a:extLst>
              <a:ext uri="{FF2B5EF4-FFF2-40B4-BE49-F238E27FC236}">
                <a16:creationId xmlns:a16="http://schemas.microsoft.com/office/drawing/2014/main" id="{DC5C17FA-47FA-41CF-B294-9186A24D5101}"/>
              </a:ext>
            </a:extLst>
          </p:cNvPr>
          <p:cNvSpPr>
            <a:spLocks noGrp="1"/>
          </p:cNvSpPr>
          <p:nvPr>
            <p:ph type="sldNum" sz="quarter" idx="12"/>
          </p:nvPr>
        </p:nvSpPr>
        <p:spPr/>
        <p:txBody>
          <a:bodyPr/>
          <a:lstStyle>
            <a:lvl1pPr>
              <a:defRPr/>
            </a:lvl1pPr>
          </a:lstStyle>
          <a:p>
            <a:fld id="{96FD8C75-B90B-4884-98C2-C7B74C49C790}" type="slidenum">
              <a:rPr lang="zh-CN" altLang="en-US"/>
              <a:pPr/>
              <a:t>‹#›</a:t>
            </a:fld>
            <a:endParaRPr lang="zh-CN" altLang="en-US"/>
          </a:p>
        </p:txBody>
      </p:sp>
    </p:spTree>
    <p:extLst>
      <p:ext uri="{BB962C8B-B14F-4D97-AF65-F5344CB8AC3E}">
        <p14:creationId xmlns:p14="http://schemas.microsoft.com/office/powerpoint/2010/main" val="351079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546A767F-A5A5-4AD1-B2D0-F6D7B747E35F}"/>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4F23F0EA-5613-40D9-B74A-88E1F1F46DD7}"/>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46FCD918-B53E-41D8-9D0A-636011785342}"/>
              </a:ext>
            </a:extLst>
          </p:cNvPr>
          <p:cNvSpPr>
            <a:spLocks noGrp="1"/>
          </p:cNvSpPr>
          <p:nvPr>
            <p:ph type="sldNum" sz="quarter" idx="12"/>
          </p:nvPr>
        </p:nvSpPr>
        <p:spPr/>
        <p:txBody>
          <a:bodyPr/>
          <a:lstStyle>
            <a:lvl1pPr>
              <a:defRPr/>
            </a:lvl1pPr>
          </a:lstStyle>
          <a:p>
            <a:fld id="{DDC4ABFA-27F9-4DA4-9FF6-C7AA36C798F2}" type="slidenum">
              <a:rPr lang="zh-CN" altLang="en-US"/>
              <a:pPr/>
              <a:t>‹#›</a:t>
            </a:fld>
            <a:endParaRPr lang="zh-CN" altLang="en-US"/>
          </a:p>
        </p:txBody>
      </p:sp>
    </p:spTree>
    <p:extLst>
      <p:ext uri="{BB962C8B-B14F-4D97-AF65-F5344CB8AC3E}">
        <p14:creationId xmlns:p14="http://schemas.microsoft.com/office/powerpoint/2010/main" val="190091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40"/>
            <a:ext cx="2743200" cy="5851525"/>
          </a:xfrm>
        </p:spPr>
        <p:txBody>
          <a:bodyPr vert="eaVert"/>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a:xfrm>
            <a:off x="609601" y="274640"/>
            <a:ext cx="8026400" cy="5851525"/>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8E5F484E-CB8D-4397-B444-992086694C19}"/>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17C7D7C2-08A6-4B2A-A296-ECF027C183A8}"/>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F66A9438-5B9C-474A-AC84-AD72B9BA19D9}"/>
              </a:ext>
            </a:extLst>
          </p:cNvPr>
          <p:cNvSpPr>
            <a:spLocks noGrp="1"/>
          </p:cNvSpPr>
          <p:nvPr>
            <p:ph type="sldNum" sz="quarter" idx="12"/>
          </p:nvPr>
        </p:nvSpPr>
        <p:spPr/>
        <p:txBody>
          <a:bodyPr/>
          <a:lstStyle>
            <a:lvl1pPr>
              <a:defRPr/>
            </a:lvl1pPr>
          </a:lstStyle>
          <a:p>
            <a:fld id="{924468F5-F0B1-482F-AF6B-BC08B446C9ED}" type="slidenum">
              <a:rPr lang="zh-CN" altLang="en-US"/>
              <a:pPr/>
              <a:t>‹#›</a:t>
            </a:fld>
            <a:endParaRPr lang="zh-CN" altLang="en-US"/>
          </a:p>
        </p:txBody>
      </p:sp>
    </p:spTree>
    <p:extLst>
      <p:ext uri="{BB962C8B-B14F-4D97-AF65-F5344CB8AC3E}">
        <p14:creationId xmlns:p14="http://schemas.microsoft.com/office/powerpoint/2010/main" val="406995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1C2FC-A603-4F28-8A21-5F97FB9847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90FF32-32F3-47D2-8C38-6E3B200E2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6228F9-3954-49B5-A815-278AE6977653}"/>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B4EA35EE-9099-44B9-92BE-8F5EE48C42CF}"/>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F8375474-8D32-4195-8A44-AEA33FF23D6C}"/>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981943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1D3D9-4E4B-4C79-BCCA-42B05FF027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FD4FDD-D1F0-4089-8B0E-831960A548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78DE8F-7DC7-4CCC-9D23-4C8D31A79DCA}"/>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913C92B7-4264-4504-B0CA-681F9F53BD60}"/>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0C61A5F2-C043-404F-9E36-B302DA5C0384}"/>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1168248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D38AD-81EE-4C32-8776-66E2AA61D8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C4019C-EF4B-48D1-9DCD-63F5A8824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20B2D9-32F9-4072-BF3D-E704AF6EABF0}"/>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BC556A05-3AF2-48B3-B257-B103E709EC05}"/>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5B8775D5-F2BA-4E5B-BC13-3C220BFA9659}"/>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95863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15070-C117-4C5E-B6E3-D4A8466407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F0C386-4559-405C-BAFD-C3A15C2F63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BB9EBD-DA9D-4574-8339-1D8963CBD5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D598A5-C654-46C7-8B1A-44F6A0D35485}"/>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449AB65F-8B41-49A0-AA0A-42703BC164C2}"/>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51F15A74-50AE-4207-B461-6E145B9D3EC8}"/>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4264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A76A-36B4-4579-9D69-CE16A12538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ECC6A8-5056-495B-A436-57FB88FD4D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B30BD9-81F3-47DB-8D08-CF26990F8D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500C89-C3DE-4949-8703-018CA399E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E9FEB6-2CDC-4B0D-982D-2DD7634029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6DB48C-F907-49CE-BA53-9FB278F77D65}"/>
              </a:ext>
            </a:extLst>
          </p:cNvPr>
          <p:cNvSpPr>
            <a:spLocks noGrp="1"/>
          </p:cNvSpPr>
          <p:nvPr>
            <p:ph type="dt" sz="half" idx="10"/>
          </p:nvPr>
        </p:nvSpPr>
        <p:spPr/>
        <p:txBody>
          <a:bodyPr/>
          <a:lstStyle/>
          <a:p>
            <a:pPr>
              <a:defRPr/>
            </a:pPr>
            <a:endParaRPr lang="en-US" altLang="zh-CN" dirty="0"/>
          </a:p>
        </p:txBody>
      </p:sp>
      <p:sp>
        <p:nvSpPr>
          <p:cNvPr id="8" name="页脚占位符 7">
            <a:extLst>
              <a:ext uri="{FF2B5EF4-FFF2-40B4-BE49-F238E27FC236}">
                <a16:creationId xmlns:a16="http://schemas.microsoft.com/office/drawing/2014/main" id="{A3CD5EF2-3EE1-42FD-9871-1718C7BE6195}"/>
              </a:ext>
            </a:extLst>
          </p:cNvPr>
          <p:cNvSpPr>
            <a:spLocks noGrp="1"/>
          </p:cNvSpPr>
          <p:nvPr>
            <p:ph type="ftr" sz="quarter" idx="11"/>
          </p:nvPr>
        </p:nvSpPr>
        <p:spPr/>
        <p:txBody>
          <a:bodyPr/>
          <a:lstStyle/>
          <a:p>
            <a:pPr>
              <a:defRPr/>
            </a:pPr>
            <a:endParaRPr lang="en-US" altLang="zh-CN" dirty="0"/>
          </a:p>
        </p:txBody>
      </p:sp>
      <p:sp>
        <p:nvSpPr>
          <p:cNvPr id="9" name="灯片编号占位符 8">
            <a:extLst>
              <a:ext uri="{FF2B5EF4-FFF2-40B4-BE49-F238E27FC236}">
                <a16:creationId xmlns:a16="http://schemas.microsoft.com/office/drawing/2014/main" id="{37691700-8287-4F2D-B726-8E84476AE145}"/>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582164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38AED-257D-4A50-B976-71D15C598D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6AC15B-3904-4CC6-B6E7-686DBB9E41A7}"/>
              </a:ext>
            </a:extLst>
          </p:cNvPr>
          <p:cNvSpPr>
            <a:spLocks noGrp="1"/>
          </p:cNvSpPr>
          <p:nvPr>
            <p:ph type="dt" sz="half" idx="10"/>
          </p:nvPr>
        </p:nvSpPr>
        <p:spPr/>
        <p:txBody>
          <a:bodyPr/>
          <a:lstStyle/>
          <a:p>
            <a:pPr>
              <a:defRPr/>
            </a:pPr>
            <a:endParaRPr lang="en-US" altLang="zh-CN" dirty="0"/>
          </a:p>
        </p:txBody>
      </p:sp>
      <p:sp>
        <p:nvSpPr>
          <p:cNvPr id="4" name="页脚占位符 3">
            <a:extLst>
              <a:ext uri="{FF2B5EF4-FFF2-40B4-BE49-F238E27FC236}">
                <a16:creationId xmlns:a16="http://schemas.microsoft.com/office/drawing/2014/main" id="{D076EC30-3D79-407A-AA9F-896ED4DA9424}"/>
              </a:ext>
            </a:extLst>
          </p:cNvPr>
          <p:cNvSpPr>
            <a:spLocks noGrp="1"/>
          </p:cNvSpPr>
          <p:nvPr>
            <p:ph type="ftr" sz="quarter" idx="11"/>
          </p:nvPr>
        </p:nvSpPr>
        <p:spPr/>
        <p:txBody>
          <a:bodyPr/>
          <a:lstStyle/>
          <a:p>
            <a:pPr>
              <a:defRPr/>
            </a:pPr>
            <a:endParaRPr lang="en-US" altLang="zh-CN" dirty="0"/>
          </a:p>
        </p:txBody>
      </p:sp>
      <p:sp>
        <p:nvSpPr>
          <p:cNvPr id="5" name="灯片编号占位符 4">
            <a:extLst>
              <a:ext uri="{FF2B5EF4-FFF2-40B4-BE49-F238E27FC236}">
                <a16:creationId xmlns:a16="http://schemas.microsoft.com/office/drawing/2014/main" id="{6D53D6BE-5A00-4A87-92B6-D3DF588E607D}"/>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3099775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5B481D-AC90-418A-97F5-EB05689720AE}"/>
              </a:ext>
            </a:extLst>
          </p:cNvPr>
          <p:cNvSpPr>
            <a:spLocks noGrp="1"/>
          </p:cNvSpPr>
          <p:nvPr>
            <p:ph type="dt" sz="half" idx="10"/>
          </p:nvPr>
        </p:nvSpPr>
        <p:spPr/>
        <p:txBody>
          <a:bodyPr/>
          <a:lstStyle/>
          <a:p>
            <a:pPr>
              <a:defRPr/>
            </a:pPr>
            <a:endParaRPr lang="en-US" altLang="zh-CN" dirty="0"/>
          </a:p>
        </p:txBody>
      </p:sp>
      <p:sp>
        <p:nvSpPr>
          <p:cNvPr id="3" name="页脚占位符 2">
            <a:extLst>
              <a:ext uri="{FF2B5EF4-FFF2-40B4-BE49-F238E27FC236}">
                <a16:creationId xmlns:a16="http://schemas.microsoft.com/office/drawing/2014/main" id="{D499CC5A-2880-4075-98DF-5DFD405DCE56}"/>
              </a:ext>
            </a:extLst>
          </p:cNvPr>
          <p:cNvSpPr>
            <a:spLocks noGrp="1"/>
          </p:cNvSpPr>
          <p:nvPr>
            <p:ph type="ftr" sz="quarter" idx="11"/>
          </p:nvPr>
        </p:nvSpPr>
        <p:spPr/>
        <p:txBody>
          <a:bodyPr/>
          <a:lstStyle/>
          <a:p>
            <a:pPr>
              <a:defRPr/>
            </a:pPr>
            <a:endParaRPr lang="en-US" altLang="zh-CN" dirty="0"/>
          </a:p>
        </p:txBody>
      </p:sp>
      <p:sp>
        <p:nvSpPr>
          <p:cNvPr id="4" name="灯片编号占位符 3">
            <a:extLst>
              <a:ext uri="{FF2B5EF4-FFF2-40B4-BE49-F238E27FC236}">
                <a16:creationId xmlns:a16="http://schemas.microsoft.com/office/drawing/2014/main" id="{B8587572-9A98-4FBB-B1A1-7F8E0EC5E860}"/>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173472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0423A-E5BB-4A0A-9B83-0DA9EE6CDA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DA93D2-59C9-4EF5-8104-7B187BA31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57DD23-4CF4-4893-BDB7-014C9916F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BAB519-C703-40C7-B0B0-E9ECDA482B86}"/>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A12784B6-D5BC-453A-9090-7A19C1F666CE}"/>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260D0CE4-F25D-4BFB-8058-8CD40D2C5702}"/>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4383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0972800" cy="1143000"/>
          </a:xfrm>
        </p:spPr>
        <p:txBody>
          <a:bodyPr/>
          <a:lstStyle>
            <a:lvl1pPr>
              <a:defRPr b="1">
                <a:solidFill>
                  <a:srgbClr val="0070C0"/>
                </a:solidFill>
              </a:defRPr>
            </a:lvl1pPr>
          </a:lstStyle>
          <a:p>
            <a:r>
              <a:rPr lang="en-US" altLang="zh-CN" noProof="1"/>
              <a:t>Click to edit Master title style</a:t>
            </a:r>
            <a:endParaRPr lang="en-US" noProof="1"/>
          </a:p>
        </p:txBody>
      </p:sp>
      <p:sp>
        <p:nvSpPr>
          <p:cNvPr id="3" name="Content Placeholder 2"/>
          <p:cNvSpPr>
            <a:spLocks noGrp="1"/>
          </p:cNvSpPr>
          <p:nvPr>
            <p:ph idx="1"/>
          </p:nvPr>
        </p:nvSpPr>
        <p:spPr>
          <a:xfrm>
            <a:off x="508000" y="1600200"/>
            <a:ext cx="10972800" cy="45720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3">
            <a:extLst>
              <a:ext uri="{FF2B5EF4-FFF2-40B4-BE49-F238E27FC236}">
                <a16:creationId xmlns:a16="http://schemas.microsoft.com/office/drawing/2014/main" id="{F7D8B3A0-DF4E-489F-9D99-E935CE5E97C6}"/>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EE8E7B4D-F209-457F-B545-CED5E68608CA}"/>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2157467F-F862-4DB2-947F-C228B8D44838}"/>
              </a:ext>
            </a:extLst>
          </p:cNvPr>
          <p:cNvSpPr>
            <a:spLocks noGrp="1"/>
          </p:cNvSpPr>
          <p:nvPr>
            <p:ph type="sldNum" sz="quarter" idx="12"/>
          </p:nvPr>
        </p:nvSpPr>
        <p:spPr/>
        <p:txBody>
          <a:bodyPr/>
          <a:lstStyle>
            <a:lvl1pPr>
              <a:defRPr/>
            </a:lvl1pPr>
          </a:lstStyle>
          <a:p>
            <a:fld id="{13426DCD-9BAA-40A6-9F65-7B12DE72E729}" type="slidenum">
              <a:rPr lang="zh-CN" altLang="en-US"/>
              <a:pPr/>
              <a:t>‹#›</a:t>
            </a:fld>
            <a:endParaRPr lang="zh-CN" altLang="en-US"/>
          </a:p>
        </p:txBody>
      </p:sp>
    </p:spTree>
    <p:extLst>
      <p:ext uri="{BB962C8B-B14F-4D97-AF65-F5344CB8AC3E}">
        <p14:creationId xmlns:p14="http://schemas.microsoft.com/office/powerpoint/2010/main" val="3288099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CEDA6-E445-4B4D-9907-4307934377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794DF2-E6B6-4ECD-90BA-2DB37230B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C92C1F88-32BA-4A5B-83A4-3B4DE36B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83D6C-83D4-4E1F-AB3B-09DD18B6107A}"/>
              </a:ext>
            </a:extLst>
          </p:cNvPr>
          <p:cNvSpPr>
            <a:spLocks noGrp="1"/>
          </p:cNvSpPr>
          <p:nvPr>
            <p:ph type="dt" sz="half" idx="10"/>
          </p:nvPr>
        </p:nvSpPr>
        <p:spPr/>
        <p:txBody>
          <a:bodyPr/>
          <a:lstStyle/>
          <a:p>
            <a:pPr>
              <a:defRPr/>
            </a:pPr>
            <a:endParaRPr lang="en-US" altLang="zh-CN" dirty="0"/>
          </a:p>
        </p:txBody>
      </p:sp>
      <p:sp>
        <p:nvSpPr>
          <p:cNvPr id="6" name="页脚占位符 5">
            <a:extLst>
              <a:ext uri="{FF2B5EF4-FFF2-40B4-BE49-F238E27FC236}">
                <a16:creationId xmlns:a16="http://schemas.microsoft.com/office/drawing/2014/main" id="{08E4FD18-A53F-4A8D-A0CE-A808C4F427BB}"/>
              </a:ext>
            </a:extLst>
          </p:cNvPr>
          <p:cNvSpPr>
            <a:spLocks noGrp="1"/>
          </p:cNvSpPr>
          <p:nvPr>
            <p:ph type="ftr" sz="quarter" idx="11"/>
          </p:nvPr>
        </p:nvSpPr>
        <p:spPr/>
        <p:txBody>
          <a:bodyPr/>
          <a:lstStyle/>
          <a:p>
            <a:pPr>
              <a:defRPr/>
            </a:pPr>
            <a:endParaRPr lang="en-US" altLang="zh-CN" dirty="0"/>
          </a:p>
        </p:txBody>
      </p:sp>
      <p:sp>
        <p:nvSpPr>
          <p:cNvPr id="7" name="灯片编号占位符 6">
            <a:extLst>
              <a:ext uri="{FF2B5EF4-FFF2-40B4-BE49-F238E27FC236}">
                <a16:creationId xmlns:a16="http://schemas.microsoft.com/office/drawing/2014/main" id="{44DCA506-BB27-4F59-A161-BC3AB2422945}"/>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767427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1FDBF-12E2-4F32-AB0D-947836E097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83A64C-7B62-4757-BBC8-1A282ED908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0D7E77-15B4-4AC9-9025-436541438685}"/>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9773B455-EB3B-4E93-994B-B9B11964D167}"/>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D14AE78B-A855-4362-AF79-98E8946A87D1}"/>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2647830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9BAB0F-C95B-44FD-AE4B-2E91F90C59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F8F477-01E8-4524-8692-C336B07CC0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5887D-9E68-4270-A827-37E475365F47}"/>
              </a:ext>
            </a:extLst>
          </p:cNvPr>
          <p:cNvSpPr>
            <a:spLocks noGrp="1"/>
          </p:cNvSpPr>
          <p:nvPr>
            <p:ph type="dt" sz="half" idx="10"/>
          </p:nvPr>
        </p:nvSpPr>
        <p:spPr/>
        <p:txBody>
          <a:bodyPr/>
          <a:lstStyle/>
          <a:p>
            <a:pPr>
              <a:defRPr/>
            </a:pPr>
            <a:endParaRPr lang="en-US" altLang="zh-CN" dirty="0"/>
          </a:p>
        </p:txBody>
      </p:sp>
      <p:sp>
        <p:nvSpPr>
          <p:cNvPr id="5" name="页脚占位符 4">
            <a:extLst>
              <a:ext uri="{FF2B5EF4-FFF2-40B4-BE49-F238E27FC236}">
                <a16:creationId xmlns:a16="http://schemas.microsoft.com/office/drawing/2014/main" id="{0BBC0F55-1AE7-48E5-B3C8-4E2AD7532C65}"/>
              </a:ext>
            </a:extLst>
          </p:cNvPr>
          <p:cNvSpPr>
            <a:spLocks noGrp="1"/>
          </p:cNvSpPr>
          <p:nvPr>
            <p:ph type="ftr" sz="quarter" idx="11"/>
          </p:nvPr>
        </p:nvSpPr>
        <p:spPr/>
        <p:txBody>
          <a:bodyPr/>
          <a:lstStyle/>
          <a:p>
            <a:pPr>
              <a:defRPr/>
            </a:pPr>
            <a:endParaRPr lang="en-US" altLang="zh-CN" dirty="0"/>
          </a:p>
        </p:txBody>
      </p:sp>
      <p:sp>
        <p:nvSpPr>
          <p:cNvPr id="6" name="灯片编号占位符 5">
            <a:extLst>
              <a:ext uri="{FF2B5EF4-FFF2-40B4-BE49-F238E27FC236}">
                <a16:creationId xmlns:a16="http://schemas.microsoft.com/office/drawing/2014/main" id="{62B5AA7E-57DB-4031-AFFA-37D68ADF79BF}"/>
              </a:ext>
            </a:extLst>
          </p:cNvPr>
          <p:cNvSpPr>
            <a:spLocks noGrp="1"/>
          </p:cNvSpPr>
          <p:nvPr>
            <p:ph type="sldNum" sz="quarter" idx="12"/>
          </p:nvPr>
        </p:nvSpPr>
        <p:spPr/>
        <p:txBody>
          <a:body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76913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noProof="1"/>
              <a:t>Click to edit Master text styles</a:t>
            </a:r>
          </a:p>
        </p:txBody>
      </p:sp>
      <p:sp>
        <p:nvSpPr>
          <p:cNvPr id="4" name="Date Placeholder 3">
            <a:extLst>
              <a:ext uri="{FF2B5EF4-FFF2-40B4-BE49-F238E27FC236}">
                <a16:creationId xmlns:a16="http://schemas.microsoft.com/office/drawing/2014/main" id="{72B07D38-D820-4EB1-ADE5-E0E9FCB639B3}"/>
              </a:ext>
            </a:extLst>
          </p:cNvPr>
          <p:cNvSpPr>
            <a:spLocks noGrp="1"/>
          </p:cNvSpPr>
          <p:nvPr>
            <p:ph type="dt" sz="half" idx="10"/>
          </p:nvPr>
        </p:nvSpPr>
        <p:spPr/>
        <p:txBody>
          <a:bodyPr/>
          <a:lstStyle>
            <a:lvl1pPr>
              <a:defRPr/>
            </a:lvl1pPr>
          </a:lstStyle>
          <a:p>
            <a:pPr>
              <a:defRPr/>
            </a:pPr>
            <a:endParaRPr lang="en-US" altLang="zh-CN" dirty="0"/>
          </a:p>
        </p:txBody>
      </p:sp>
      <p:sp>
        <p:nvSpPr>
          <p:cNvPr id="5" name="Footer Placeholder 4">
            <a:extLst>
              <a:ext uri="{FF2B5EF4-FFF2-40B4-BE49-F238E27FC236}">
                <a16:creationId xmlns:a16="http://schemas.microsoft.com/office/drawing/2014/main" id="{2392BFE5-468F-4E69-8A2A-9AB638DA5142}"/>
              </a:ext>
            </a:extLst>
          </p:cNvPr>
          <p:cNvSpPr>
            <a:spLocks noGrp="1"/>
          </p:cNvSpPr>
          <p:nvPr>
            <p:ph type="ftr" sz="quarter" idx="11"/>
          </p:nvPr>
        </p:nvSpPr>
        <p:spPr/>
        <p:txBody>
          <a:bodyPr/>
          <a:lstStyle>
            <a:lvl1pPr>
              <a:defRPr/>
            </a:lvl1pPr>
          </a:lstStyle>
          <a:p>
            <a:pPr>
              <a:defRPr/>
            </a:pPr>
            <a:endParaRPr lang="en-US" altLang="zh-CN" dirty="0"/>
          </a:p>
        </p:txBody>
      </p:sp>
      <p:sp>
        <p:nvSpPr>
          <p:cNvPr id="6" name="Slide Number Placeholder 5">
            <a:extLst>
              <a:ext uri="{FF2B5EF4-FFF2-40B4-BE49-F238E27FC236}">
                <a16:creationId xmlns:a16="http://schemas.microsoft.com/office/drawing/2014/main" id="{70285C0E-58CF-489C-B8A5-E81BDC9B4BB1}"/>
              </a:ext>
            </a:extLst>
          </p:cNvPr>
          <p:cNvSpPr>
            <a:spLocks noGrp="1"/>
          </p:cNvSpPr>
          <p:nvPr>
            <p:ph type="sldNum" sz="quarter" idx="12"/>
          </p:nvPr>
        </p:nvSpPr>
        <p:spPr/>
        <p:txBody>
          <a:bodyPr/>
          <a:lstStyle>
            <a:lvl1pPr>
              <a:defRPr/>
            </a:lvl1pPr>
          </a:lstStyle>
          <a:p>
            <a:fld id="{B5AA2DF9-FCA8-4097-8635-3E8FDCAA0F15}" type="slidenum">
              <a:rPr lang="zh-CN" altLang="en-US"/>
              <a:pPr/>
              <a:t>‹#›</a:t>
            </a:fld>
            <a:endParaRPr lang="zh-CN" altLang="en-US"/>
          </a:p>
        </p:txBody>
      </p:sp>
    </p:spTree>
    <p:extLst>
      <p:ext uri="{BB962C8B-B14F-4D97-AF65-F5344CB8AC3E}">
        <p14:creationId xmlns:p14="http://schemas.microsoft.com/office/powerpoint/2010/main" val="149783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Content Placeholder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Content Placeholder 3"/>
          <p:cNvSpPr>
            <a:spLocks noGrp="1"/>
          </p:cNvSpPr>
          <p:nvPr>
            <p:ph sz="half" idx="2"/>
          </p:nvPr>
        </p:nvSpPr>
        <p:spPr>
          <a:xfrm>
            <a:off x="6197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Date Placeholder 3">
            <a:extLst>
              <a:ext uri="{FF2B5EF4-FFF2-40B4-BE49-F238E27FC236}">
                <a16:creationId xmlns:a16="http://schemas.microsoft.com/office/drawing/2014/main" id="{5A82C114-0555-4476-89DF-8A4CF0AD9D39}"/>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79E30837-9078-4D9E-9845-33464EF0E90D}"/>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A80BD60A-C6BB-46A4-8316-BC880F669BF4}"/>
              </a:ext>
            </a:extLst>
          </p:cNvPr>
          <p:cNvSpPr>
            <a:spLocks noGrp="1"/>
          </p:cNvSpPr>
          <p:nvPr>
            <p:ph type="sldNum" sz="quarter" idx="12"/>
          </p:nvPr>
        </p:nvSpPr>
        <p:spPr/>
        <p:txBody>
          <a:bodyPr/>
          <a:lstStyle>
            <a:lvl1pPr>
              <a:defRPr/>
            </a:lvl1pPr>
          </a:lstStyle>
          <a:p>
            <a:fld id="{8D2325F8-5500-45C9-8B08-5C9C63BC4931}" type="slidenum">
              <a:rPr lang="zh-CN" altLang="en-US"/>
              <a:pPr/>
              <a:t>‹#›</a:t>
            </a:fld>
            <a:endParaRPr lang="zh-CN" altLang="en-US"/>
          </a:p>
        </p:txBody>
      </p:sp>
    </p:spTree>
    <p:extLst>
      <p:ext uri="{BB962C8B-B14F-4D97-AF65-F5344CB8AC3E}">
        <p14:creationId xmlns:p14="http://schemas.microsoft.com/office/powerpoint/2010/main" val="319449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609600" y="1535113"/>
            <a:ext cx="538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p:nvPr>
        </p:nvSpPr>
        <p:spPr>
          <a:xfrm>
            <a:off x="609600" y="2174875"/>
            <a:ext cx="538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7" name="Date Placeholder 3">
            <a:extLst>
              <a:ext uri="{FF2B5EF4-FFF2-40B4-BE49-F238E27FC236}">
                <a16:creationId xmlns:a16="http://schemas.microsoft.com/office/drawing/2014/main" id="{A6CDB0CB-D3C9-44E7-BB55-43C4BD4524AE}"/>
              </a:ext>
            </a:extLst>
          </p:cNvPr>
          <p:cNvSpPr>
            <a:spLocks noGrp="1"/>
          </p:cNvSpPr>
          <p:nvPr>
            <p:ph type="dt" sz="half" idx="10"/>
          </p:nvPr>
        </p:nvSpPr>
        <p:spPr/>
        <p:txBody>
          <a:bodyPr/>
          <a:lstStyle>
            <a:lvl1pPr>
              <a:defRPr/>
            </a:lvl1pPr>
          </a:lstStyle>
          <a:p>
            <a:pPr>
              <a:defRPr/>
            </a:pPr>
            <a:endParaRPr lang="en-US" altLang="zh-CN" dirty="0"/>
          </a:p>
        </p:txBody>
      </p:sp>
      <p:sp>
        <p:nvSpPr>
          <p:cNvPr id="8" name="Footer Placeholder 4">
            <a:extLst>
              <a:ext uri="{FF2B5EF4-FFF2-40B4-BE49-F238E27FC236}">
                <a16:creationId xmlns:a16="http://schemas.microsoft.com/office/drawing/2014/main" id="{5DD84840-20A9-492B-98E5-650151AADF26}"/>
              </a:ext>
            </a:extLst>
          </p:cNvPr>
          <p:cNvSpPr>
            <a:spLocks noGrp="1"/>
          </p:cNvSpPr>
          <p:nvPr>
            <p:ph type="ftr" sz="quarter" idx="11"/>
          </p:nvPr>
        </p:nvSpPr>
        <p:spPr/>
        <p:txBody>
          <a:bodyPr/>
          <a:lstStyle>
            <a:lvl1pPr>
              <a:defRPr/>
            </a:lvl1pPr>
          </a:lstStyle>
          <a:p>
            <a:pPr>
              <a:defRPr/>
            </a:pPr>
            <a:endParaRPr lang="en-US" altLang="zh-CN" dirty="0"/>
          </a:p>
        </p:txBody>
      </p:sp>
      <p:sp>
        <p:nvSpPr>
          <p:cNvPr id="9" name="Slide Number Placeholder 5">
            <a:extLst>
              <a:ext uri="{FF2B5EF4-FFF2-40B4-BE49-F238E27FC236}">
                <a16:creationId xmlns:a16="http://schemas.microsoft.com/office/drawing/2014/main" id="{E86C354C-077F-48DE-B915-B8DEDBBABAD3}"/>
              </a:ext>
            </a:extLst>
          </p:cNvPr>
          <p:cNvSpPr>
            <a:spLocks noGrp="1"/>
          </p:cNvSpPr>
          <p:nvPr>
            <p:ph type="sldNum" sz="quarter" idx="12"/>
          </p:nvPr>
        </p:nvSpPr>
        <p:spPr/>
        <p:txBody>
          <a:bodyPr/>
          <a:lstStyle>
            <a:lvl1pPr>
              <a:defRPr/>
            </a:lvl1pPr>
          </a:lstStyle>
          <a:p>
            <a:fld id="{3F278435-7067-43E6-B030-37C0A207CBE3}" type="slidenum">
              <a:rPr lang="zh-CN" altLang="en-US"/>
              <a:pPr/>
              <a:t>‹#›</a:t>
            </a:fld>
            <a:endParaRPr lang="zh-CN" altLang="en-US"/>
          </a:p>
        </p:txBody>
      </p:sp>
    </p:spTree>
    <p:extLst>
      <p:ext uri="{BB962C8B-B14F-4D97-AF65-F5344CB8AC3E}">
        <p14:creationId xmlns:p14="http://schemas.microsoft.com/office/powerpoint/2010/main" val="234739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Date Placeholder 3">
            <a:extLst>
              <a:ext uri="{FF2B5EF4-FFF2-40B4-BE49-F238E27FC236}">
                <a16:creationId xmlns:a16="http://schemas.microsoft.com/office/drawing/2014/main" id="{3D2CA4D6-273E-4A7C-922D-B822C616BE3C}"/>
              </a:ext>
            </a:extLst>
          </p:cNvPr>
          <p:cNvSpPr>
            <a:spLocks noGrp="1"/>
          </p:cNvSpPr>
          <p:nvPr>
            <p:ph type="dt" sz="half" idx="10"/>
          </p:nvPr>
        </p:nvSpPr>
        <p:spPr/>
        <p:txBody>
          <a:bodyPr/>
          <a:lstStyle>
            <a:lvl1pPr>
              <a:defRPr/>
            </a:lvl1pPr>
          </a:lstStyle>
          <a:p>
            <a:pPr>
              <a:defRPr/>
            </a:pPr>
            <a:endParaRPr lang="en-US" altLang="zh-CN" dirty="0"/>
          </a:p>
        </p:txBody>
      </p:sp>
      <p:sp>
        <p:nvSpPr>
          <p:cNvPr id="4" name="Footer Placeholder 4">
            <a:extLst>
              <a:ext uri="{FF2B5EF4-FFF2-40B4-BE49-F238E27FC236}">
                <a16:creationId xmlns:a16="http://schemas.microsoft.com/office/drawing/2014/main" id="{6CEFE864-63DF-4719-8487-BD4514079937}"/>
              </a:ext>
            </a:extLst>
          </p:cNvPr>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a:extLst>
              <a:ext uri="{FF2B5EF4-FFF2-40B4-BE49-F238E27FC236}">
                <a16:creationId xmlns:a16="http://schemas.microsoft.com/office/drawing/2014/main" id="{DC985DC4-280B-406D-B25A-BC6B1E21A299}"/>
              </a:ext>
            </a:extLst>
          </p:cNvPr>
          <p:cNvSpPr>
            <a:spLocks noGrp="1"/>
          </p:cNvSpPr>
          <p:nvPr>
            <p:ph type="sldNum" sz="quarter" idx="12"/>
          </p:nvPr>
        </p:nvSpPr>
        <p:spPr/>
        <p:txBody>
          <a:bodyPr/>
          <a:lstStyle>
            <a:lvl1pPr>
              <a:defRPr/>
            </a:lvl1pPr>
          </a:lstStyle>
          <a:p>
            <a:fld id="{442635F8-6DB8-4203-A6CB-400A6285007D}" type="slidenum">
              <a:rPr lang="zh-CN" altLang="en-US"/>
              <a:pPr/>
              <a:t>‹#›</a:t>
            </a:fld>
            <a:endParaRPr lang="zh-CN" altLang="en-US"/>
          </a:p>
        </p:txBody>
      </p:sp>
    </p:spTree>
    <p:extLst>
      <p:ext uri="{BB962C8B-B14F-4D97-AF65-F5344CB8AC3E}">
        <p14:creationId xmlns:p14="http://schemas.microsoft.com/office/powerpoint/2010/main" val="243125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D23593-E707-41B7-BADA-F79AC239262D}"/>
              </a:ext>
            </a:extLst>
          </p:cNvPr>
          <p:cNvSpPr>
            <a:spLocks noGrp="1"/>
          </p:cNvSpPr>
          <p:nvPr>
            <p:ph type="dt" sz="half" idx="10"/>
          </p:nvPr>
        </p:nvSpPr>
        <p:spPr/>
        <p:txBody>
          <a:bodyPr/>
          <a:lstStyle>
            <a:lvl1pPr>
              <a:defRPr/>
            </a:lvl1pPr>
          </a:lstStyle>
          <a:p>
            <a:pPr>
              <a:defRPr/>
            </a:pPr>
            <a:endParaRPr lang="en-US" altLang="zh-CN" dirty="0"/>
          </a:p>
        </p:txBody>
      </p:sp>
      <p:sp>
        <p:nvSpPr>
          <p:cNvPr id="3" name="Footer Placeholder 4">
            <a:extLst>
              <a:ext uri="{FF2B5EF4-FFF2-40B4-BE49-F238E27FC236}">
                <a16:creationId xmlns:a16="http://schemas.microsoft.com/office/drawing/2014/main" id="{1241A13E-9F4A-4C50-98BB-07D3B36BA432}"/>
              </a:ext>
            </a:extLst>
          </p:cNvPr>
          <p:cNvSpPr>
            <a:spLocks noGrp="1"/>
          </p:cNvSpPr>
          <p:nvPr>
            <p:ph type="ftr" sz="quarter" idx="11"/>
          </p:nvPr>
        </p:nvSpPr>
        <p:spPr/>
        <p:txBody>
          <a:bodyPr/>
          <a:lstStyle>
            <a:lvl1pPr>
              <a:defRPr/>
            </a:lvl1pPr>
          </a:lstStyle>
          <a:p>
            <a:pPr>
              <a:defRPr/>
            </a:pPr>
            <a:endParaRPr lang="en-US" altLang="zh-CN" dirty="0"/>
          </a:p>
        </p:txBody>
      </p:sp>
      <p:sp>
        <p:nvSpPr>
          <p:cNvPr id="4" name="Slide Number Placeholder 5">
            <a:extLst>
              <a:ext uri="{FF2B5EF4-FFF2-40B4-BE49-F238E27FC236}">
                <a16:creationId xmlns:a16="http://schemas.microsoft.com/office/drawing/2014/main" id="{EE0BE3E1-473E-4B57-9734-D16BA231B154}"/>
              </a:ext>
            </a:extLst>
          </p:cNvPr>
          <p:cNvSpPr>
            <a:spLocks noGrp="1"/>
          </p:cNvSpPr>
          <p:nvPr>
            <p:ph type="sldNum" sz="quarter" idx="12"/>
          </p:nvPr>
        </p:nvSpPr>
        <p:spPr/>
        <p:txBody>
          <a:bodyPr/>
          <a:lstStyle>
            <a:lvl1pPr>
              <a:defRPr/>
            </a:lvl1pPr>
          </a:lstStyle>
          <a:p>
            <a:fld id="{975FE7DE-35F4-4AA8-B549-B85B9B819558}" type="slidenum">
              <a:rPr lang="zh-CN" altLang="en-US"/>
              <a:pPr/>
              <a:t>‹#›</a:t>
            </a:fld>
            <a:endParaRPr lang="zh-CN" altLang="en-US"/>
          </a:p>
        </p:txBody>
      </p:sp>
    </p:spTree>
    <p:extLst>
      <p:ext uri="{BB962C8B-B14F-4D97-AF65-F5344CB8AC3E}">
        <p14:creationId xmlns:p14="http://schemas.microsoft.com/office/powerpoint/2010/main" val="38374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noProof="1"/>
              <a:t>Click to edit Master title style</a:t>
            </a:r>
            <a:endParaRPr lang="en-US" noProof="1"/>
          </a:p>
        </p:txBody>
      </p:sp>
      <p:sp>
        <p:nvSpPr>
          <p:cNvPr id="3" name="Content Placeholder 2"/>
          <p:cNvSpPr>
            <a:spLocks noGrp="1"/>
          </p:cNvSpPr>
          <p:nvPr>
            <p:ph idx="1"/>
          </p:nvPr>
        </p:nvSpPr>
        <p:spPr>
          <a:xfrm>
            <a:off x="4766734"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Date Placeholder 3">
            <a:extLst>
              <a:ext uri="{FF2B5EF4-FFF2-40B4-BE49-F238E27FC236}">
                <a16:creationId xmlns:a16="http://schemas.microsoft.com/office/drawing/2014/main" id="{675E882D-074F-4702-8193-24042F61CAD9}"/>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702979D1-3F5B-40EB-AC5B-E6B4EC6856B7}"/>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5CDF57DE-041F-4CDD-9A82-CE580F4EED3B}"/>
              </a:ext>
            </a:extLst>
          </p:cNvPr>
          <p:cNvSpPr>
            <a:spLocks noGrp="1"/>
          </p:cNvSpPr>
          <p:nvPr>
            <p:ph type="sldNum" sz="quarter" idx="12"/>
          </p:nvPr>
        </p:nvSpPr>
        <p:spPr/>
        <p:txBody>
          <a:bodyPr/>
          <a:lstStyle>
            <a:lvl1pPr>
              <a:defRPr/>
            </a:lvl1pPr>
          </a:lstStyle>
          <a:p>
            <a:fld id="{5168C299-C332-4BD0-864F-FE93304D974E}" type="slidenum">
              <a:rPr lang="zh-CN" altLang="en-US"/>
              <a:pPr/>
              <a:t>‹#›</a:t>
            </a:fld>
            <a:endParaRPr lang="zh-CN" altLang="en-US"/>
          </a:p>
        </p:txBody>
      </p:sp>
    </p:spTree>
    <p:extLst>
      <p:ext uri="{BB962C8B-B14F-4D97-AF65-F5344CB8AC3E}">
        <p14:creationId xmlns:p14="http://schemas.microsoft.com/office/powerpoint/2010/main" val="24983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noProof="1"/>
              <a:t>Click to edit Master title style</a:t>
            </a:r>
            <a:endParaRPr lang="en-US" noProof="1"/>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dirty="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Date Placeholder 3">
            <a:extLst>
              <a:ext uri="{FF2B5EF4-FFF2-40B4-BE49-F238E27FC236}">
                <a16:creationId xmlns:a16="http://schemas.microsoft.com/office/drawing/2014/main" id="{A6D7EFF9-98D0-4C41-BCD8-C34040B95564}"/>
              </a:ext>
            </a:extLst>
          </p:cNvPr>
          <p:cNvSpPr>
            <a:spLocks noGrp="1"/>
          </p:cNvSpPr>
          <p:nvPr>
            <p:ph type="dt" sz="half" idx="10"/>
          </p:nvPr>
        </p:nvSpPr>
        <p:spPr/>
        <p:txBody>
          <a:bodyPr/>
          <a:lstStyle>
            <a:lvl1pPr>
              <a:defRPr/>
            </a:lvl1pPr>
          </a:lstStyle>
          <a:p>
            <a:pPr>
              <a:defRPr/>
            </a:pPr>
            <a:endParaRPr lang="en-US" altLang="zh-CN" dirty="0"/>
          </a:p>
        </p:txBody>
      </p:sp>
      <p:sp>
        <p:nvSpPr>
          <p:cNvPr id="6" name="Footer Placeholder 4">
            <a:extLst>
              <a:ext uri="{FF2B5EF4-FFF2-40B4-BE49-F238E27FC236}">
                <a16:creationId xmlns:a16="http://schemas.microsoft.com/office/drawing/2014/main" id="{0A4D9565-F1AA-48EB-9BD3-D81C2B9D7D86}"/>
              </a:ext>
            </a:extLst>
          </p:cNvPr>
          <p:cNvSpPr>
            <a:spLocks noGrp="1"/>
          </p:cNvSpPr>
          <p:nvPr>
            <p:ph type="ftr" sz="quarter" idx="11"/>
          </p:nvPr>
        </p:nvSpPr>
        <p:spPr/>
        <p:txBody>
          <a:bodyPr/>
          <a:lstStyle>
            <a:lvl1pPr>
              <a:defRPr/>
            </a:lvl1pPr>
          </a:lstStyle>
          <a:p>
            <a:pPr>
              <a:defRPr/>
            </a:pPr>
            <a:endParaRPr lang="en-US" altLang="zh-CN" dirty="0"/>
          </a:p>
        </p:txBody>
      </p:sp>
      <p:sp>
        <p:nvSpPr>
          <p:cNvPr id="7" name="Slide Number Placeholder 5">
            <a:extLst>
              <a:ext uri="{FF2B5EF4-FFF2-40B4-BE49-F238E27FC236}">
                <a16:creationId xmlns:a16="http://schemas.microsoft.com/office/drawing/2014/main" id="{76E79694-6D54-4F54-945F-DB0AC19DCAC6}"/>
              </a:ext>
            </a:extLst>
          </p:cNvPr>
          <p:cNvSpPr>
            <a:spLocks noGrp="1"/>
          </p:cNvSpPr>
          <p:nvPr>
            <p:ph type="sldNum" sz="quarter" idx="12"/>
          </p:nvPr>
        </p:nvSpPr>
        <p:spPr/>
        <p:txBody>
          <a:bodyPr/>
          <a:lstStyle>
            <a:lvl1pPr>
              <a:defRPr/>
            </a:lvl1pPr>
          </a:lstStyle>
          <a:p>
            <a:fld id="{2726EF5B-2E7B-42FF-B7FD-87603C900F36}" type="slidenum">
              <a:rPr lang="zh-CN" altLang="en-US"/>
              <a:pPr/>
              <a:t>‹#›</a:t>
            </a:fld>
            <a:endParaRPr lang="zh-CN" altLang="en-US"/>
          </a:p>
        </p:txBody>
      </p:sp>
    </p:spTree>
    <p:extLst>
      <p:ext uri="{BB962C8B-B14F-4D97-AF65-F5344CB8AC3E}">
        <p14:creationId xmlns:p14="http://schemas.microsoft.com/office/powerpoint/2010/main" val="185698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F46C1F92-C3BE-4A5A-97E6-AF14328CC767}"/>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3315" name="Text Placeholder 2">
            <a:extLst>
              <a:ext uri="{FF2B5EF4-FFF2-40B4-BE49-F238E27FC236}">
                <a16:creationId xmlns:a16="http://schemas.microsoft.com/office/drawing/2014/main" id="{D68AA5D7-627D-45B4-BC23-6DD133B8B382}"/>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A7368E26-4552-496E-9885-D1070FCB1FB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kumimoji="1" sz="1200">
                <a:solidFill>
                  <a:schemeClr val="tx1">
                    <a:tint val="75000"/>
                  </a:schemeClr>
                </a:solidFill>
                <a:latin typeface="Times New Roman" panose="02020603050405020304" pitchFamily="18" charset="0"/>
              </a:defRPr>
            </a:lvl1pPr>
          </a:lstStyle>
          <a:p>
            <a:pPr>
              <a:defRPr/>
            </a:pPr>
            <a:endParaRPr lang="en-US" altLang="zh-CN" dirty="0"/>
          </a:p>
        </p:txBody>
      </p:sp>
      <p:sp>
        <p:nvSpPr>
          <p:cNvPr id="5" name="Footer Placeholder 4">
            <a:extLst>
              <a:ext uri="{FF2B5EF4-FFF2-40B4-BE49-F238E27FC236}">
                <a16:creationId xmlns:a16="http://schemas.microsoft.com/office/drawing/2014/main" id="{AFCC7C6F-E6AC-4DE1-B872-0414D463A26C}"/>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kumimoji="1" sz="1200">
                <a:solidFill>
                  <a:schemeClr val="tx1">
                    <a:tint val="75000"/>
                  </a:schemeClr>
                </a:solidFill>
                <a:latin typeface="Times New Roman" panose="02020603050405020304" pitchFamily="18" charset="0"/>
              </a:defRPr>
            </a:lvl1pPr>
          </a:lstStyle>
          <a:p>
            <a:pPr>
              <a:defRPr/>
            </a:pPr>
            <a:endParaRPr lang="en-US" altLang="zh-CN" dirty="0"/>
          </a:p>
        </p:txBody>
      </p:sp>
      <p:sp>
        <p:nvSpPr>
          <p:cNvPr id="6" name="Slide Number Placeholder 5">
            <a:extLst>
              <a:ext uri="{FF2B5EF4-FFF2-40B4-BE49-F238E27FC236}">
                <a16:creationId xmlns:a16="http://schemas.microsoft.com/office/drawing/2014/main" id="{4BC5FD4B-CBC8-49C1-98D8-FB4410D592C9}"/>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D8F0DF7-5AAC-4ED9-9EC5-0FF4645297C6}" type="slidenum">
              <a:rPr lang="zh-CN" altLang="en-US"/>
              <a:pPr/>
              <a:t>‹#›</a:t>
            </a:fld>
            <a:endParaRPr lang="zh-CN" altLang="en-US"/>
          </a:p>
        </p:txBody>
      </p:sp>
      <p:grpSp>
        <p:nvGrpSpPr>
          <p:cNvPr id="13319" name="组合 9">
            <a:extLst>
              <a:ext uri="{FF2B5EF4-FFF2-40B4-BE49-F238E27FC236}">
                <a16:creationId xmlns:a16="http://schemas.microsoft.com/office/drawing/2014/main" id="{22116F0F-9071-4B9A-B09F-95AC63FB7F56}"/>
              </a:ext>
            </a:extLst>
          </p:cNvPr>
          <p:cNvGrpSpPr>
            <a:grpSpLocks/>
          </p:cNvGrpSpPr>
          <p:nvPr/>
        </p:nvGrpSpPr>
        <p:grpSpPr bwMode="auto">
          <a:xfrm>
            <a:off x="-1882" y="-12700"/>
            <a:ext cx="12193882" cy="6897688"/>
            <a:chOff x="-1588" y="-12700"/>
            <a:chExt cx="9146151" cy="6898084"/>
          </a:xfrm>
        </p:grpSpPr>
        <p:sp>
          <p:nvSpPr>
            <p:cNvPr id="12" name="Freeform 3">
              <a:extLst>
                <a:ext uri="{FF2B5EF4-FFF2-40B4-BE49-F238E27FC236}">
                  <a16:creationId xmlns:a16="http://schemas.microsoft.com/office/drawing/2014/main" id="{56AF3E01-7FF7-4D1A-AB9B-FFD68E4F1B25}"/>
                </a:ext>
              </a:extLst>
            </p:cNvPr>
            <p:cNvSpPr/>
            <p:nvPr/>
          </p:nvSpPr>
          <p:spPr>
            <a:xfrm>
              <a:off x="-176" y="-12700"/>
              <a:ext cx="9144739" cy="6858394"/>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kumimoji="1" lang="zh-CN" altLang="en-US" sz="1800" dirty="0"/>
            </a:p>
          </p:txBody>
        </p:sp>
        <p:pic>
          <p:nvPicPr>
            <p:cNvPr id="13321" name="图片 13">
              <a:extLst>
                <a:ext uri="{FF2B5EF4-FFF2-40B4-BE49-F238E27FC236}">
                  <a16:creationId xmlns:a16="http://schemas.microsoft.com/office/drawing/2014/main" id="{C2621163-EC9B-4F61-BB12-E70F569A0C6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3227784"/>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50157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257289-691C-4CED-A747-E66CC1F61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D431A1-5EEB-46DF-9D07-62805E9DB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1E1337-2B5F-4FC7-894B-16A84AA75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dirty="0"/>
          </a:p>
        </p:txBody>
      </p:sp>
      <p:sp>
        <p:nvSpPr>
          <p:cNvPr id="5" name="页脚占位符 4">
            <a:extLst>
              <a:ext uri="{FF2B5EF4-FFF2-40B4-BE49-F238E27FC236}">
                <a16:creationId xmlns:a16="http://schemas.microsoft.com/office/drawing/2014/main" id="{08061E01-70BE-4A40-8EB2-B532A11E1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dirty="0"/>
          </a:p>
        </p:txBody>
      </p:sp>
      <p:sp>
        <p:nvSpPr>
          <p:cNvPr id="6" name="灯片编号占位符 5">
            <a:extLst>
              <a:ext uri="{FF2B5EF4-FFF2-40B4-BE49-F238E27FC236}">
                <a16:creationId xmlns:a16="http://schemas.microsoft.com/office/drawing/2014/main" id="{DE45971C-FEAE-448D-91AA-2062951B6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F0DF7-5AAC-4ED9-9EC5-0FF4645297C6}" type="slidenum">
              <a:rPr lang="zh-CN" altLang="en-US" smtClean="0"/>
              <a:pPr/>
              <a:t>‹#›</a:t>
            </a:fld>
            <a:endParaRPr lang="zh-CN" altLang="en-US"/>
          </a:p>
        </p:txBody>
      </p:sp>
    </p:spTree>
    <p:extLst>
      <p:ext uri="{BB962C8B-B14F-4D97-AF65-F5344CB8AC3E}">
        <p14:creationId xmlns:p14="http://schemas.microsoft.com/office/powerpoint/2010/main" val="1866252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emf"/><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CEF98BC-17F1-4531-82A5-3BA50EE19AB6}"/>
              </a:ext>
            </a:extLst>
          </p:cNvPr>
          <p:cNvSpPr/>
          <p:nvPr/>
        </p:nvSpPr>
        <p:spPr>
          <a:xfrm>
            <a:off x="-17145" y="-635"/>
            <a:ext cx="12209145" cy="1605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zh-CN" altLang="en-US"/>
          </a:p>
        </p:txBody>
      </p:sp>
      <p:pic>
        <p:nvPicPr>
          <p:cNvPr id="5" name="图片 4">
            <a:extLst>
              <a:ext uri="{FF2B5EF4-FFF2-40B4-BE49-F238E27FC236}">
                <a16:creationId xmlns:a16="http://schemas.microsoft.com/office/drawing/2014/main" id="{4B9C5E16-D6A6-46E3-84F5-CB062BA82A14}"/>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Photocopy detail="2"/>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714607" y="397287"/>
            <a:ext cx="3508984" cy="663607"/>
          </a:xfrm>
          <a:prstGeom prst="rect">
            <a:avLst/>
          </a:prstGeom>
        </p:spPr>
      </p:pic>
      <p:sp>
        <p:nvSpPr>
          <p:cNvPr id="7" name="Rectangle 2">
            <a:extLst>
              <a:ext uri="{FF2B5EF4-FFF2-40B4-BE49-F238E27FC236}">
                <a16:creationId xmlns:a16="http://schemas.microsoft.com/office/drawing/2014/main" id="{98B7DE41-D965-4732-8423-69DBE57C8080}"/>
              </a:ext>
            </a:extLst>
          </p:cNvPr>
          <p:cNvSpPr txBox="1">
            <a:spLocks noChangeArrowheads="1"/>
          </p:cNvSpPr>
          <p:nvPr/>
        </p:nvSpPr>
        <p:spPr bwMode="auto">
          <a:xfrm>
            <a:off x="2036805" y="220611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ru-RU" sz="8000" b="1" dirty="0">
                <a:latin typeface="楷体" panose="02010609060101010101" pitchFamily="49" charset="-122"/>
                <a:ea typeface="楷体" panose="02010609060101010101" pitchFamily="49" charset="-122"/>
              </a:rPr>
              <a:t>随</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机</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算</a:t>
            </a:r>
            <a:r>
              <a:rPr lang="en-US" altLang="zh-CN" sz="8000" b="1" dirty="0">
                <a:latin typeface="楷体" panose="02010609060101010101" pitchFamily="49" charset="-122"/>
                <a:ea typeface="楷体" panose="02010609060101010101" pitchFamily="49" charset="-122"/>
              </a:rPr>
              <a:t> </a:t>
            </a:r>
            <a:r>
              <a:rPr lang="zh-CN" altLang="ru-RU" sz="8000" b="1" dirty="0">
                <a:latin typeface="楷体" panose="02010609060101010101" pitchFamily="49" charset="-122"/>
                <a:ea typeface="楷体" panose="02010609060101010101" pitchFamily="49" charset="-122"/>
              </a:rPr>
              <a:t>法</a:t>
            </a:r>
          </a:p>
        </p:txBody>
      </p:sp>
      <p:sp>
        <p:nvSpPr>
          <p:cNvPr id="6" name="Rectangle 2">
            <a:extLst>
              <a:ext uri="{FF2B5EF4-FFF2-40B4-BE49-F238E27FC236}">
                <a16:creationId xmlns:a16="http://schemas.microsoft.com/office/drawing/2014/main" id="{0EF13F2B-DF9A-4284-B9C0-EC6BD02963CB}"/>
              </a:ext>
            </a:extLst>
          </p:cNvPr>
          <p:cNvSpPr txBox="1">
            <a:spLocks noChangeArrowheads="1"/>
          </p:cNvSpPr>
          <p:nvPr/>
        </p:nvSpPr>
        <p:spPr bwMode="auto">
          <a:xfrm>
            <a:off x="2036805" y="3518046"/>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ru-RU" sz="4000" b="1" dirty="0" smtClean="0">
                <a:ea typeface="仿宋" panose="02010609060101010101" pitchFamily="49" charset="-122"/>
              </a:rPr>
              <a:t>第</a:t>
            </a:r>
            <a:r>
              <a:rPr lang="en-US" altLang="zh-CN" sz="4000" b="1" dirty="0" smtClean="0">
                <a:ea typeface="仿宋" panose="02010609060101010101" pitchFamily="49" charset="-122"/>
              </a:rPr>
              <a:t>7</a:t>
            </a:r>
            <a:r>
              <a:rPr lang="zh-CN" altLang="ru-RU" sz="4000" b="1" dirty="0" smtClean="0">
                <a:ea typeface="仿宋" panose="02010609060101010101" pitchFamily="49" charset="-122"/>
              </a:rPr>
              <a:t>章 </a:t>
            </a:r>
            <a:r>
              <a:rPr lang="zh-CN" altLang="en-US" sz="4000" b="1" dirty="0" smtClean="0">
                <a:ea typeface="仿宋" panose="02010609060101010101" pitchFamily="49" charset="-122"/>
              </a:rPr>
              <a:t>马尔可夫链与</a:t>
            </a:r>
            <a:r>
              <a:rPr lang="en-US" altLang="zh-CN" sz="4000" b="1" dirty="0" smtClean="0">
                <a:ea typeface="仿宋" panose="02010609060101010101" pitchFamily="49" charset="-122"/>
              </a:rPr>
              <a:t>MCMC</a:t>
            </a:r>
            <a:endParaRPr lang="zh-CN" altLang="ru-RU" sz="4000" b="1" dirty="0">
              <a:ea typeface="仿宋"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pic>
        <p:nvPicPr>
          <p:cNvPr id="3" name="图片 2">
            <a:extLst>
              <a:ext uri="{FF2B5EF4-FFF2-40B4-BE49-F238E27FC236}">
                <a16:creationId xmlns:a16="http://schemas.microsoft.com/office/drawing/2014/main" id="{0FE93504-DA55-47C2-457F-1195B1E04B48}"/>
              </a:ext>
            </a:extLst>
          </p:cNvPr>
          <p:cNvPicPr>
            <a:picLocks noChangeAspect="1"/>
          </p:cNvPicPr>
          <p:nvPr/>
        </p:nvPicPr>
        <p:blipFill>
          <a:blip r:embed="rId3"/>
          <a:stretch>
            <a:fillRect/>
          </a:stretch>
        </p:blipFill>
        <p:spPr>
          <a:xfrm>
            <a:off x="704522" y="860117"/>
            <a:ext cx="6379030" cy="4543453"/>
          </a:xfrm>
          <a:prstGeom prst="rect">
            <a:avLst/>
          </a:prstGeom>
        </p:spPr>
      </p:pic>
      <p:pic>
        <p:nvPicPr>
          <p:cNvPr id="7" name="图片 6">
            <a:extLst>
              <a:ext uri="{FF2B5EF4-FFF2-40B4-BE49-F238E27FC236}">
                <a16:creationId xmlns:a16="http://schemas.microsoft.com/office/drawing/2014/main" id="{89B5D18F-5ADD-A219-D61B-D30547532029}"/>
              </a:ext>
            </a:extLst>
          </p:cNvPr>
          <p:cNvPicPr>
            <a:picLocks noChangeAspect="1"/>
          </p:cNvPicPr>
          <p:nvPr/>
        </p:nvPicPr>
        <p:blipFill>
          <a:blip r:embed="rId4"/>
          <a:stretch>
            <a:fillRect/>
          </a:stretch>
        </p:blipFill>
        <p:spPr>
          <a:xfrm>
            <a:off x="7303008" y="3131843"/>
            <a:ext cx="4469947" cy="3330549"/>
          </a:xfrm>
          <a:prstGeom prst="rect">
            <a:avLst/>
          </a:prstGeom>
        </p:spPr>
      </p:pic>
      <p:sp>
        <p:nvSpPr>
          <p:cNvPr id="6" name="矩形 5">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7.3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马尔可夫链的图表示</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391256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6" name="矩形 5">
            <a:extLst>
              <a:ext uri="{FF2B5EF4-FFF2-40B4-BE49-F238E27FC236}">
                <a16:creationId xmlns:a16="http://schemas.microsoft.com/office/drawing/2014/main" id="{B14506FF-F35C-CD9F-05AC-0E3033AC6B1A}"/>
              </a:ext>
            </a:extLst>
          </p:cNvPr>
          <p:cNvSpPr/>
          <p:nvPr/>
        </p:nvSpPr>
        <p:spPr>
          <a:xfrm>
            <a:off x="164014" y="89332"/>
            <a:ext cx="8280920" cy="535531"/>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7.4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蒙特卡罗方法（</a:t>
            </a:r>
            <a:r>
              <a:rPr lang="en-US" altLang="zh-CN"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MCMC</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7C0DF1B4-D4BF-CDDB-A0A9-AB59582EB1AB}"/>
              </a:ext>
            </a:extLst>
          </p:cNvPr>
          <p:cNvPicPr>
            <a:picLocks noChangeAspect="1"/>
          </p:cNvPicPr>
          <p:nvPr/>
        </p:nvPicPr>
        <p:blipFill>
          <a:blip r:embed="rId3"/>
          <a:stretch>
            <a:fillRect/>
          </a:stretch>
        </p:blipFill>
        <p:spPr>
          <a:xfrm>
            <a:off x="914400" y="942744"/>
            <a:ext cx="9887712" cy="3792358"/>
          </a:xfrm>
          <a:prstGeom prst="rect">
            <a:avLst/>
          </a:prstGeom>
        </p:spPr>
      </p:pic>
      <p:sp>
        <p:nvSpPr>
          <p:cNvPr id="10" name="文本框 9">
            <a:extLst>
              <a:ext uri="{FF2B5EF4-FFF2-40B4-BE49-F238E27FC236}">
                <a16:creationId xmlns:a16="http://schemas.microsoft.com/office/drawing/2014/main" id="{2FF85FD4-0FC8-E80F-BF9F-02CB3EEC38DD}"/>
              </a:ext>
            </a:extLst>
          </p:cNvPr>
          <p:cNvSpPr txBox="1"/>
          <p:nvPr/>
        </p:nvSpPr>
        <p:spPr>
          <a:xfrm>
            <a:off x="1152144" y="4740239"/>
            <a:ext cx="9887712" cy="769441"/>
          </a:xfrm>
          <a:prstGeom prst="rect">
            <a:avLst/>
          </a:prstGeom>
          <a:noFill/>
        </p:spPr>
        <p:txBody>
          <a:bodyPr wrap="square">
            <a:spAutoFit/>
          </a:bodyPr>
          <a:lstStyle/>
          <a:p>
            <a:pPr algn="l"/>
            <a:endParaRPr lang="zh-CN" altLang="en-US" sz="1200" b="0" i="0" u="none" strike="noStrike" baseline="0" dirty="0">
              <a:solidFill>
                <a:srgbClr val="000000"/>
              </a:solidFill>
              <a:latin typeface="华文行楷" panose="02010800040101010101" pitchFamily="2" charset="-122"/>
              <a:ea typeface="华文行楷" panose="02010800040101010101" pitchFamily="2" charset="-122"/>
            </a:endParaRPr>
          </a:p>
          <a:p>
            <a:r>
              <a:rPr lang="zh-CN" altLang="en-US" sz="3200" b="0" i="0" u="none" strike="noStrike" baseline="0" dirty="0">
                <a:latin typeface="华文行楷" panose="02010800040101010101" pitchFamily="2" charset="-122"/>
                <a:ea typeface="华文行楷" panose="02010800040101010101" pitchFamily="2" charset="-122"/>
              </a:rPr>
              <a:t>初始概率分布</a:t>
            </a:r>
            <a:r>
              <a:rPr lang="en-US" altLang="zh-CN" sz="3200" b="0" i="0" u="none" strike="noStrike" baseline="0" dirty="0">
                <a:latin typeface="华文行楷" panose="02010800040101010101" pitchFamily="2" charset="-122"/>
                <a:ea typeface="华文行楷" panose="02010800040101010101" pitchFamily="2" charset="-122"/>
              </a:rPr>
              <a:t>&amp;</a:t>
            </a:r>
            <a:r>
              <a:rPr lang="zh-CN" altLang="en-US" sz="3200" b="0" i="0" u="none" strike="noStrike" baseline="0" dirty="0">
                <a:latin typeface="华文行楷" panose="02010800040101010101" pitchFamily="2" charset="-122"/>
                <a:ea typeface="华文行楷" panose="02010800040101010101" pitchFamily="2" charset="-122"/>
              </a:rPr>
              <a:t>状态转移矩阵</a:t>
            </a:r>
            <a:r>
              <a:rPr lang="en-US" altLang="zh-CN" sz="3200" b="1" i="1" u="none" strike="noStrike" baseline="0" dirty="0">
                <a:solidFill>
                  <a:srgbClr val="1600AE"/>
                </a:solidFill>
                <a:latin typeface="Times New Roman" panose="02020603050405020304" pitchFamily="18" charset="0"/>
                <a:ea typeface="华文行楷" panose="02010800040101010101" pitchFamily="2" charset="-122"/>
              </a:rPr>
              <a:t>P</a:t>
            </a:r>
            <a:r>
              <a:rPr lang="zh-CN" altLang="en-US" sz="3200" b="0" i="0" u="none" strike="noStrike" baseline="0" dirty="0">
                <a:solidFill>
                  <a:srgbClr val="000000"/>
                </a:solidFill>
                <a:latin typeface="Wingdings" panose="05000000000000000000" pitchFamily="2" charset="2"/>
                <a:ea typeface="华文行楷" panose="02010800040101010101" pitchFamily="2" charset="-122"/>
              </a:rPr>
              <a:t></a:t>
            </a:r>
            <a:r>
              <a:rPr lang="zh-CN" altLang="en-US" sz="3200" b="0" i="0" u="none" strike="noStrike" baseline="0" dirty="0">
                <a:solidFill>
                  <a:srgbClr val="FF0000"/>
                </a:solidFill>
                <a:latin typeface="华文行楷" panose="02010800040101010101" pitchFamily="2" charset="-122"/>
                <a:ea typeface="华文行楷" panose="02010800040101010101" pitchFamily="2" charset="-122"/>
              </a:rPr>
              <a:t>稳定的概率分布 </a:t>
            </a:r>
            <a:endParaRPr lang="zh-CN" altLang="en-US" sz="32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8FE2714-CDE1-E0EE-2CF1-7E0295AA54DC}"/>
                  </a:ext>
                </a:extLst>
              </p:cNvPr>
              <p:cNvSpPr txBox="1"/>
              <p:nvPr/>
            </p:nvSpPr>
            <p:spPr>
              <a:xfrm>
                <a:off x="2807208" y="5873862"/>
                <a:ext cx="610209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4000" b="1" i="1" smtClean="0">
                          <a:solidFill>
                            <a:prstClr val="black"/>
                          </a:solidFill>
                          <a:latin typeface="Cambria Math" panose="02040503050406030204" pitchFamily="18" charset="0"/>
                          <a:ea typeface="仿宋" panose="02010609060101010101" pitchFamily="49" charset="-122"/>
                        </a:rPr>
                        <m:t>𝝅</m:t>
                      </m:r>
                      <m:r>
                        <a:rPr lang="en-US" altLang="zh-CN" sz="4000" b="1" i="1" smtClean="0">
                          <a:solidFill>
                            <a:prstClr val="black"/>
                          </a:solidFill>
                          <a:latin typeface="Cambria Math" panose="02040503050406030204" pitchFamily="18" charset="0"/>
                          <a:ea typeface="仿宋" panose="02010609060101010101" pitchFamily="49" charset="-122"/>
                        </a:rPr>
                        <m:t>𝑷</m:t>
                      </m:r>
                      <m:r>
                        <a:rPr lang="en-US" altLang="zh-CN" sz="4000" b="0" i="0" smtClean="0">
                          <a:solidFill>
                            <a:prstClr val="black"/>
                          </a:solidFill>
                          <a:latin typeface="Cambria Math" panose="02040503050406030204" pitchFamily="18" charset="0"/>
                          <a:ea typeface="仿宋" panose="02010609060101010101" pitchFamily="49" charset="-122"/>
                        </a:rPr>
                        <m:t>=</m:t>
                      </m:r>
                      <m:r>
                        <a:rPr lang="zh-CN" altLang="en-US" sz="4000" b="1" i="1">
                          <a:solidFill>
                            <a:prstClr val="black"/>
                          </a:solidFill>
                          <a:latin typeface="Cambria Math" panose="02040503050406030204" pitchFamily="18" charset="0"/>
                          <a:ea typeface="仿宋" panose="02010609060101010101" pitchFamily="49" charset="-122"/>
                        </a:rPr>
                        <m:t>𝝅</m:t>
                      </m:r>
                    </m:oMath>
                  </m:oMathPara>
                </a14:m>
                <a:endParaRPr lang="zh-CN" altLang="en-US" sz="4000" dirty="0"/>
              </a:p>
            </p:txBody>
          </p:sp>
        </mc:Choice>
        <mc:Fallback xmlns="">
          <p:sp>
            <p:nvSpPr>
              <p:cNvPr id="12" name="文本框 11">
                <a:extLst>
                  <a:ext uri="{FF2B5EF4-FFF2-40B4-BE49-F238E27FC236}">
                    <a16:creationId xmlns:a16="http://schemas.microsoft.com/office/drawing/2014/main" id="{18FE2714-CDE1-E0EE-2CF1-7E0295AA54DC}"/>
                  </a:ext>
                </a:extLst>
              </p:cNvPr>
              <p:cNvSpPr txBox="1">
                <a:spLocks noRot="1" noChangeAspect="1" noMove="1" noResize="1" noEditPoints="1" noAdjustHandles="1" noChangeArrowheads="1" noChangeShapeType="1" noTextEdit="1"/>
              </p:cNvSpPr>
              <p:nvPr/>
            </p:nvSpPr>
            <p:spPr>
              <a:xfrm>
                <a:off x="2807208" y="5873862"/>
                <a:ext cx="6102096" cy="7078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571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7" name="文本框 6">
            <a:extLst>
              <a:ext uri="{FF2B5EF4-FFF2-40B4-BE49-F238E27FC236}">
                <a16:creationId xmlns:a16="http://schemas.microsoft.com/office/drawing/2014/main" id="{BBF1D4BD-2D7A-6EEE-3C77-6C0C3DA15CB6}"/>
              </a:ext>
            </a:extLst>
          </p:cNvPr>
          <p:cNvSpPr txBox="1"/>
          <p:nvPr/>
        </p:nvSpPr>
        <p:spPr>
          <a:xfrm>
            <a:off x="466344" y="670380"/>
            <a:ext cx="6102096" cy="830997"/>
          </a:xfrm>
          <a:prstGeom prst="rect">
            <a:avLst/>
          </a:prstGeom>
          <a:noFill/>
        </p:spPr>
        <p:txBody>
          <a:bodyPr wrap="square">
            <a:spAutoFit/>
          </a:bodyPr>
          <a:lstStyle/>
          <a:p>
            <a:pPr algn="l"/>
            <a:endParaRPr lang="zh-CN" altLang="en-US" sz="1200" b="0" i="0" u="none" strike="noStrike" baseline="0" dirty="0">
              <a:solidFill>
                <a:srgbClr val="000000"/>
              </a:solidFill>
              <a:latin typeface="Cambria Math" panose="02040503050406030204" pitchFamily="18" charset="0"/>
            </a:endParaRPr>
          </a:p>
          <a:p>
            <a:r>
              <a:rPr lang="zh-CN" altLang="en-US" sz="3600" b="0" i="0" u="none" strike="noStrike" baseline="0" dirty="0">
                <a:latin typeface="华文行楷" panose="02010800040101010101" pitchFamily="2" charset="-122"/>
                <a:ea typeface="华文行楷" panose="02010800040101010101" pitchFamily="2" charset="-122"/>
              </a:rPr>
              <a:t>如何找到这个</a:t>
            </a:r>
            <a:r>
              <a:rPr lang="en-US" altLang="zh-CN" sz="3600" b="0" i="1" u="none" strike="noStrike" baseline="0" dirty="0">
                <a:latin typeface="Times New Roman" panose="02020603050405020304" pitchFamily="18" charset="0"/>
                <a:ea typeface="华文行楷" panose="02010800040101010101" pitchFamily="2" charset="-122"/>
              </a:rPr>
              <a:t>P</a:t>
            </a:r>
            <a:r>
              <a:rPr lang="zh-CN" altLang="en-US" sz="3600" b="0" i="0" u="none" strike="noStrike" baseline="0" dirty="0">
                <a:latin typeface="华文行楷" panose="02010800040101010101" pitchFamily="2" charset="-122"/>
                <a:ea typeface="华文行楷" panose="02010800040101010101" pitchFamily="2" charset="-122"/>
              </a:rPr>
              <a:t>呢？ </a:t>
            </a:r>
            <a:endParaRPr lang="zh-CN" altLang="en-US" sz="36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5600144-C357-7E25-A86B-F29BCC71779D}"/>
                  </a:ext>
                </a:extLst>
              </p:cNvPr>
              <p:cNvSpPr txBox="1"/>
              <p:nvPr/>
            </p:nvSpPr>
            <p:spPr>
              <a:xfrm>
                <a:off x="3473349" y="1735264"/>
                <a:ext cx="424231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𝜋</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e>
                      </m:d>
                      <m:r>
                        <a:rPr lang="en-US" altLang="zh-CN" sz="3200" b="0" i="1" smtClean="0">
                          <a:latin typeface="Cambria Math" panose="02040503050406030204" pitchFamily="18" charset="0"/>
                        </a:rPr>
                        <m:t>=</m:t>
                      </m:r>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e>
                      </m:d>
                      <m:r>
                        <a:rPr lang="en-US" altLang="zh-CN" sz="3200" i="1">
                          <a:latin typeface="Cambria Math" panose="02040503050406030204" pitchFamily="18" charset="0"/>
                        </a:rPr>
                        <m:t>𝑃</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i="1">
                              <a:latin typeface="Cambria Math" panose="02040503050406030204" pitchFamily="18" charset="0"/>
                            </a:rPr>
                            <m:t>,</m:t>
                          </m:r>
                          <m:r>
                            <a:rPr lang="en-US" altLang="zh-CN" sz="3200" b="0" i="1" smtClean="0">
                              <a:latin typeface="Cambria Math" panose="02040503050406030204" pitchFamily="18" charset="0"/>
                            </a:rPr>
                            <m:t>𝑖</m:t>
                          </m:r>
                        </m:e>
                      </m:d>
                    </m:oMath>
                  </m:oMathPara>
                </a14:m>
                <a:endParaRPr lang="zh-CN" altLang="en-US" sz="3200" dirty="0"/>
              </a:p>
            </p:txBody>
          </p:sp>
        </mc:Choice>
        <mc:Fallback xmlns="">
          <p:sp>
            <p:nvSpPr>
              <p:cNvPr id="3" name="文本框 2">
                <a:extLst>
                  <a:ext uri="{FF2B5EF4-FFF2-40B4-BE49-F238E27FC236}">
                    <a16:creationId xmlns:a16="http://schemas.microsoft.com/office/drawing/2014/main" id="{95600144-C357-7E25-A86B-F29BCC71779D}"/>
                  </a:ext>
                </a:extLst>
              </p:cNvPr>
              <p:cNvSpPr txBox="1">
                <a:spLocks noRot="1" noChangeAspect="1" noMove="1" noResize="1" noEditPoints="1" noAdjustHandles="1" noChangeArrowheads="1" noChangeShapeType="1" noTextEdit="1"/>
              </p:cNvSpPr>
              <p:nvPr/>
            </p:nvSpPr>
            <p:spPr>
              <a:xfrm>
                <a:off x="3473349" y="1735264"/>
                <a:ext cx="4242315" cy="492443"/>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D4F8974-2D81-4FE0-F514-43D2C4D5FECF}"/>
              </a:ext>
            </a:extLst>
          </p:cNvPr>
          <p:cNvSpPr txBox="1"/>
          <p:nvPr/>
        </p:nvSpPr>
        <p:spPr>
          <a:xfrm>
            <a:off x="721875" y="1541562"/>
            <a:ext cx="3117531" cy="769441"/>
          </a:xfrm>
          <a:prstGeom prst="rect">
            <a:avLst/>
          </a:prstGeom>
          <a:noFill/>
        </p:spPr>
        <p:txBody>
          <a:bodyPr wrap="square">
            <a:spAutoFit/>
          </a:bodyPr>
          <a:lstStyle/>
          <a:p>
            <a:pPr algn="l"/>
            <a:endParaRPr lang="zh-CN" altLang="en-US" sz="1200" b="0" i="0" u="none" strike="noStrike" baseline="0" dirty="0">
              <a:solidFill>
                <a:srgbClr val="000000"/>
              </a:solidFill>
              <a:latin typeface="仿宋" panose="02010609060101010101" pitchFamily="49" charset="-122"/>
              <a:ea typeface="仿宋" panose="02010609060101010101" pitchFamily="49" charset="-122"/>
            </a:endParaRPr>
          </a:p>
          <a:p>
            <a:r>
              <a:rPr lang="zh-CN" altLang="en-US" sz="3200" b="1" i="0" u="none" strike="noStrike" baseline="0" dirty="0">
                <a:latin typeface="仿宋" panose="02010609060101010101" pitchFamily="49" charset="-122"/>
                <a:ea typeface="仿宋" panose="02010609060101010101" pitchFamily="49" charset="-122"/>
              </a:rPr>
              <a:t>细致平衡条件 </a:t>
            </a:r>
            <a:endParaRPr lang="zh-CN" altLang="en-US" sz="3200" b="1" dirty="0"/>
          </a:p>
        </p:txBody>
      </p:sp>
      <p:sp>
        <p:nvSpPr>
          <p:cNvPr id="9" name="箭头: 下 8">
            <a:extLst>
              <a:ext uri="{FF2B5EF4-FFF2-40B4-BE49-F238E27FC236}">
                <a16:creationId xmlns:a16="http://schemas.microsoft.com/office/drawing/2014/main" id="{57F7C753-A1DC-DD74-CE5E-4BBBE87510EC}"/>
              </a:ext>
            </a:extLst>
          </p:cNvPr>
          <p:cNvSpPr/>
          <p:nvPr/>
        </p:nvSpPr>
        <p:spPr>
          <a:xfrm>
            <a:off x="4828032" y="2474976"/>
            <a:ext cx="256032" cy="4924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8711D2D-DADC-8E21-739C-46202BD4E63D}"/>
                  </a:ext>
                </a:extLst>
              </p:cNvPr>
              <p:cNvSpPr txBox="1"/>
              <p:nvPr/>
            </p:nvSpPr>
            <p:spPr>
              <a:xfrm>
                <a:off x="679489" y="2873385"/>
                <a:ext cx="9722085" cy="13427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320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i="1" smtClean="0">
                              <a:latin typeface="Cambria Math" panose="02040503050406030204" pitchFamily="18" charset="0"/>
                              <a:ea typeface="Cambria Math" panose="02040503050406030204" pitchFamily="18" charset="0"/>
                            </a:rPr>
                            <m:t>∞</m:t>
                          </m:r>
                        </m:sup>
                        <m:e>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e>
                          </m:d>
                          <m:r>
                            <a:rPr lang="en-US" altLang="zh-CN" sz="3200" i="1">
                              <a:latin typeface="Cambria Math" panose="02040503050406030204" pitchFamily="18" charset="0"/>
                            </a:rPr>
                            <m:t>𝑃</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r>
                                <a:rPr lang="en-US" altLang="zh-CN" sz="3200" i="1">
                                  <a:latin typeface="Cambria Math" panose="02040503050406030204" pitchFamily="18" charset="0"/>
                                </a:rPr>
                                <m:t>,</m:t>
                              </m:r>
                              <m:r>
                                <a:rPr lang="en-US" altLang="zh-CN" sz="3200" i="1">
                                  <a:latin typeface="Cambria Math" panose="02040503050406030204" pitchFamily="18" charset="0"/>
                                </a:rPr>
                                <m:t>𝑗</m:t>
                              </m:r>
                            </m:e>
                          </m:d>
                          <m:r>
                            <a:rPr lang="en-US" altLang="zh-CN" sz="3200" i="1">
                              <a:latin typeface="Cambria Math" panose="02040503050406030204" pitchFamily="18" charset="0"/>
                            </a:rPr>
                            <m:t>=</m:t>
                          </m:r>
                        </m:e>
                      </m:nary>
                      <m:nary>
                        <m:naryPr>
                          <m:chr m:val="∑"/>
                          <m:ctrlPr>
                            <a:rPr lang="en-US" altLang="zh-CN" sz="3200" i="1" smtClean="0">
                              <a:latin typeface="Cambria Math" panose="02040503050406030204" pitchFamily="18" charset="0"/>
                            </a:rPr>
                          </m:ctrlPr>
                        </m:naryPr>
                        <m:sub>
                          <m:r>
                            <m:rPr>
                              <m:brk m:alnAt="23"/>
                            </m:rP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i="1">
                              <a:latin typeface="Cambria Math" panose="02040503050406030204" pitchFamily="18" charset="0"/>
                              <a:ea typeface="Cambria Math" panose="02040503050406030204" pitchFamily="18" charset="0"/>
                            </a:rPr>
                            <m:t>∞</m:t>
                          </m:r>
                        </m:sup>
                        <m:e>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𝑗</m:t>
                              </m:r>
                            </m:e>
                          </m:d>
                          <m:r>
                            <a:rPr lang="en-US" altLang="zh-CN" sz="3200" i="1">
                              <a:latin typeface="Cambria Math" panose="02040503050406030204" pitchFamily="18" charset="0"/>
                            </a:rPr>
                            <m:t>𝑃</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𝑗</m:t>
                              </m:r>
                              <m:r>
                                <a:rPr lang="en-US" altLang="zh-CN" sz="3200" i="1">
                                  <a:latin typeface="Cambria Math" panose="02040503050406030204" pitchFamily="18" charset="0"/>
                                </a:rPr>
                                <m:t>,</m:t>
                              </m:r>
                              <m:r>
                                <a:rPr lang="en-US" altLang="zh-CN" sz="3200" i="1">
                                  <a:latin typeface="Cambria Math" panose="02040503050406030204" pitchFamily="18" charset="0"/>
                                </a:rPr>
                                <m:t>𝑖</m:t>
                              </m:r>
                            </m:e>
                          </m:d>
                        </m:e>
                      </m:nary>
                      <m:r>
                        <a:rPr lang="en-US" altLang="zh-CN" sz="3200" b="0" i="1" smtClean="0">
                          <a:latin typeface="Cambria Math" panose="02040503050406030204" pitchFamily="18" charset="0"/>
                        </a:rPr>
                        <m:t>=</m:t>
                      </m:r>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𝑗</m:t>
                          </m:r>
                        </m:e>
                      </m:d>
                      <m:nary>
                        <m:naryPr>
                          <m:chr m:val="∑"/>
                          <m:ctrlPr>
                            <a:rPr lang="en-US" altLang="zh-CN" sz="3200" i="1">
                              <a:latin typeface="Cambria Math" panose="02040503050406030204" pitchFamily="18" charset="0"/>
                            </a:rPr>
                          </m:ctrlPr>
                        </m:naryPr>
                        <m:sub>
                          <m:r>
                            <m:rPr>
                              <m:brk m:alnAt="23"/>
                            </m:rP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i="1">
                              <a:latin typeface="Cambria Math" panose="02040503050406030204" pitchFamily="18" charset="0"/>
                              <a:ea typeface="Cambria Math" panose="02040503050406030204" pitchFamily="18" charset="0"/>
                            </a:rPr>
                            <m:t>∞</m:t>
                          </m:r>
                        </m:sup>
                        <m:e>
                          <m:r>
                            <a:rPr lang="en-US" altLang="zh-CN" sz="3200" i="1">
                              <a:latin typeface="Cambria Math" panose="02040503050406030204" pitchFamily="18" charset="0"/>
                            </a:rPr>
                            <m:t>𝑃</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𝑗</m:t>
                              </m:r>
                              <m:r>
                                <a:rPr lang="en-US" altLang="zh-CN" sz="3200" i="1">
                                  <a:latin typeface="Cambria Math" panose="02040503050406030204" pitchFamily="18" charset="0"/>
                                </a:rPr>
                                <m:t>,</m:t>
                              </m:r>
                              <m:r>
                                <a:rPr lang="en-US" altLang="zh-CN" sz="3200" i="1">
                                  <a:latin typeface="Cambria Math" panose="02040503050406030204" pitchFamily="18" charset="0"/>
                                </a:rPr>
                                <m:t>𝑖</m:t>
                              </m:r>
                            </m:e>
                          </m:d>
                        </m:e>
                      </m:nary>
                      <m:r>
                        <a:rPr lang="en-US" altLang="zh-CN" sz="3200" b="0" i="1" smtClean="0">
                          <a:latin typeface="Cambria Math" panose="02040503050406030204" pitchFamily="18" charset="0"/>
                        </a:rPr>
                        <m:t>=</m:t>
                      </m:r>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𝑗</m:t>
                          </m:r>
                        </m:e>
                      </m:d>
                    </m:oMath>
                  </m:oMathPara>
                </a14:m>
                <a:endParaRPr lang="zh-CN" altLang="en-US" sz="3200" dirty="0"/>
              </a:p>
            </p:txBody>
          </p:sp>
        </mc:Choice>
        <mc:Fallback xmlns="">
          <p:sp>
            <p:nvSpPr>
              <p:cNvPr id="12" name="文本框 11">
                <a:extLst>
                  <a:ext uri="{FF2B5EF4-FFF2-40B4-BE49-F238E27FC236}">
                    <a16:creationId xmlns:a16="http://schemas.microsoft.com/office/drawing/2014/main" id="{A8711D2D-DADC-8E21-739C-46202BD4E63D}"/>
                  </a:ext>
                </a:extLst>
              </p:cNvPr>
              <p:cNvSpPr txBox="1">
                <a:spLocks noRot="1" noChangeAspect="1" noMove="1" noResize="1" noEditPoints="1" noAdjustHandles="1" noChangeArrowheads="1" noChangeShapeType="1" noTextEdit="1"/>
              </p:cNvSpPr>
              <p:nvPr/>
            </p:nvSpPr>
            <p:spPr>
              <a:xfrm>
                <a:off x="679489" y="2873385"/>
                <a:ext cx="9722085" cy="13427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B495A2C-9C3F-D9A8-2A45-FFC889ABA875}"/>
                  </a:ext>
                </a:extLst>
              </p:cNvPr>
              <p:cNvSpPr txBox="1"/>
              <p:nvPr/>
            </p:nvSpPr>
            <p:spPr>
              <a:xfrm>
                <a:off x="3839406" y="4498850"/>
                <a:ext cx="429130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𝜋</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𝑄</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e>
                      </m:d>
                      <m:r>
                        <a:rPr lang="zh-CN" altLang="en-US" sz="3200" i="1">
                          <a:latin typeface="Cambria Math" panose="02040503050406030204" pitchFamily="18" charset="0"/>
                        </a:rPr>
                        <m:t>≠</m:t>
                      </m:r>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e>
                      </m:d>
                      <m:r>
                        <a:rPr lang="en-US" altLang="zh-CN" sz="3200" b="0" i="1" smtClean="0">
                          <a:latin typeface="Cambria Math" panose="02040503050406030204" pitchFamily="18" charset="0"/>
                        </a:rPr>
                        <m:t>𝑄</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i="1">
                              <a:latin typeface="Cambria Math" panose="02040503050406030204" pitchFamily="18" charset="0"/>
                            </a:rPr>
                            <m:t>,</m:t>
                          </m:r>
                          <m:r>
                            <a:rPr lang="en-US" altLang="zh-CN" sz="3200" b="0" i="1" smtClean="0">
                              <a:latin typeface="Cambria Math" panose="02040503050406030204" pitchFamily="18" charset="0"/>
                            </a:rPr>
                            <m:t>𝑖</m:t>
                          </m:r>
                        </m:e>
                      </m:d>
                    </m:oMath>
                  </m:oMathPara>
                </a14:m>
                <a:endParaRPr lang="zh-CN" altLang="en-US" sz="3200" dirty="0"/>
              </a:p>
            </p:txBody>
          </p:sp>
        </mc:Choice>
        <mc:Fallback xmlns="">
          <p:sp>
            <p:nvSpPr>
              <p:cNvPr id="13" name="文本框 12">
                <a:extLst>
                  <a:ext uri="{FF2B5EF4-FFF2-40B4-BE49-F238E27FC236}">
                    <a16:creationId xmlns:a16="http://schemas.microsoft.com/office/drawing/2014/main" id="{FB495A2C-9C3F-D9A8-2A45-FFC889ABA875}"/>
                  </a:ext>
                </a:extLst>
              </p:cNvPr>
              <p:cNvSpPr txBox="1">
                <a:spLocks noRot="1" noChangeAspect="1" noMove="1" noResize="1" noEditPoints="1" noAdjustHandles="1" noChangeArrowheads="1" noChangeShapeType="1" noTextEdit="1"/>
              </p:cNvSpPr>
              <p:nvPr/>
            </p:nvSpPr>
            <p:spPr>
              <a:xfrm>
                <a:off x="3839406" y="4498850"/>
                <a:ext cx="4291303" cy="492443"/>
              </a:xfrm>
              <a:prstGeom prst="rect">
                <a:avLst/>
              </a:prstGeom>
              <a:blipFill>
                <a:blip r:embed="rId5"/>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09B137B7-5B53-537C-2D41-63598676CB6C}"/>
              </a:ext>
            </a:extLst>
          </p:cNvPr>
          <p:cNvSpPr txBox="1"/>
          <p:nvPr/>
        </p:nvSpPr>
        <p:spPr>
          <a:xfrm>
            <a:off x="1867350" y="4310470"/>
            <a:ext cx="1972056" cy="769441"/>
          </a:xfrm>
          <a:prstGeom prst="rect">
            <a:avLst/>
          </a:prstGeom>
          <a:noFill/>
        </p:spPr>
        <p:txBody>
          <a:bodyPr wrap="square">
            <a:spAutoFit/>
          </a:bodyPr>
          <a:lstStyle/>
          <a:p>
            <a:pPr algn="l"/>
            <a:endParaRPr lang="zh-CN" altLang="en-US" sz="12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3200" b="0" i="0" u="none" strike="noStrike" baseline="0" dirty="0">
                <a:latin typeface="宋体" panose="02010600030101010101" pitchFamily="2" charset="-122"/>
                <a:ea typeface="宋体" panose="02010600030101010101" pitchFamily="2" charset="-122"/>
              </a:rPr>
              <a:t>对任意</a:t>
            </a:r>
            <a:r>
              <a:rPr lang="zh-CN" altLang="en-US" sz="3200" b="0" i="0" u="none" strike="noStrike" baseline="0" dirty="0">
                <a:latin typeface="Cambria Math" panose="02040503050406030204" pitchFamily="18" charset="0"/>
                <a:ea typeface="宋体" panose="02010600030101010101" pitchFamily="2" charset="-122"/>
              </a:rPr>
              <a:t>𝑄 </a:t>
            </a:r>
            <a:endParaRPr lang="zh-CN" altLang="en-US" sz="3200" dirty="0"/>
          </a:p>
        </p:txBody>
      </p:sp>
      <p:sp>
        <p:nvSpPr>
          <p:cNvPr id="17" name="文本框 16">
            <a:extLst>
              <a:ext uri="{FF2B5EF4-FFF2-40B4-BE49-F238E27FC236}">
                <a16:creationId xmlns:a16="http://schemas.microsoft.com/office/drawing/2014/main" id="{89528F58-2A84-37D3-BB97-4CC669792DB6}"/>
              </a:ext>
            </a:extLst>
          </p:cNvPr>
          <p:cNvSpPr txBox="1"/>
          <p:nvPr/>
        </p:nvSpPr>
        <p:spPr>
          <a:xfrm>
            <a:off x="773905" y="5079911"/>
            <a:ext cx="8620317" cy="769441"/>
          </a:xfrm>
          <a:prstGeom prst="rect">
            <a:avLst/>
          </a:prstGeom>
          <a:noFill/>
        </p:spPr>
        <p:txBody>
          <a:bodyPr wrap="square">
            <a:spAutoFit/>
          </a:bodyPr>
          <a:lstStyle/>
          <a:p>
            <a:pPr algn="l"/>
            <a:endParaRPr lang="zh-CN" altLang="en-US" sz="12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3200" b="0" i="0" u="none" strike="noStrike" baseline="0" dirty="0" smtClean="0">
                <a:latin typeface="宋体" panose="02010600030101010101" pitchFamily="2" charset="-122"/>
                <a:ea typeface="宋体" panose="02010600030101010101" pitchFamily="2" charset="-122"/>
              </a:rPr>
              <a:t>随机选取矩阵</a:t>
            </a:r>
            <a:r>
              <a:rPr lang="zh-CN" altLang="en-US" sz="3200" b="0" i="0" u="none" strike="noStrike" baseline="0" dirty="0" smtClean="0">
                <a:latin typeface="Cambria Math" panose="02040503050406030204" pitchFamily="18" charset="0"/>
                <a:ea typeface="宋体" panose="02010600030101010101" pitchFamily="2" charset="-122"/>
              </a:rPr>
              <a:t>𝑄</a:t>
            </a:r>
            <a:r>
              <a:rPr lang="en-US" altLang="zh-CN" sz="3200" b="0" i="0" u="none" strike="noStrike" baseline="0" dirty="0">
                <a:latin typeface="Cambria Math" panose="02040503050406030204" pitchFamily="18" charset="0"/>
                <a:ea typeface="宋体" panose="02010600030101010101" pitchFamily="2" charset="-122"/>
              </a:rPr>
              <a:t>,</a:t>
            </a:r>
            <a:r>
              <a:rPr lang="zh-CN" altLang="en-US" sz="3200" b="0" i="0" u="none" strike="noStrike" baseline="0" dirty="0">
                <a:latin typeface="宋体" panose="02010600030101010101" pitchFamily="2" charset="-122"/>
                <a:ea typeface="宋体" panose="02010600030101010101" pitchFamily="2" charset="-122"/>
              </a:rPr>
              <a:t>引入</a:t>
            </a:r>
            <a:r>
              <a:rPr lang="zh-CN" altLang="en-US" sz="3200" b="0" i="0" u="none" strike="noStrike" baseline="0" dirty="0">
                <a:latin typeface="Cambria Math" panose="02040503050406030204" pitchFamily="18" charset="0"/>
                <a:ea typeface="宋体" panose="02010600030101010101" pitchFamily="2" charset="-122"/>
              </a:rPr>
              <a:t>𝛼</a:t>
            </a:r>
            <a:r>
              <a:rPr lang="en-US" altLang="zh-CN" sz="3200" b="0" i="0" u="none" strike="noStrike" baseline="0" dirty="0">
                <a:latin typeface="Cambria Math" panose="02040503050406030204" pitchFamily="18" charset="0"/>
                <a:ea typeface="宋体" panose="02010600030101010101" pitchFamily="2" charset="-122"/>
              </a:rPr>
              <a:t>,</a:t>
            </a:r>
            <a:r>
              <a:rPr lang="zh-CN" altLang="en-US" sz="3200" b="0" i="0" u="none" strike="noStrike" baseline="0" dirty="0">
                <a:latin typeface="宋体" panose="02010600030101010101" pitchFamily="2" charset="-122"/>
                <a:ea typeface="宋体" panose="02010600030101010101" pitchFamily="2" charset="-122"/>
              </a:rPr>
              <a:t>满足： 对任意</a:t>
            </a:r>
            <a:r>
              <a:rPr lang="zh-CN" altLang="en-US" sz="3200" b="0" i="0" u="none" strike="noStrike" baseline="0" dirty="0">
                <a:latin typeface="Cambria Math" panose="02040503050406030204" pitchFamily="18" charset="0"/>
                <a:ea typeface="宋体" panose="02010600030101010101" pitchFamily="2" charset="-122"/>
              </a:rPr>
              <a:t>𝑄 </a:t>
            </a:r>
            <a:endParaRPr lang="zh-CN" altLang="en-US" sz="3200"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B3EAF61-6FCF-3469-1015-E0D05CF85027}"/>
                  </a:ext>
                </a:extLst>
              </p:cNvPr>
              <p:cNvSpPr txBox="1"/>
              <p:nvPr/>
            </p:nvSpPr>
            <p:spPr>
              <a:xfrm>
                <a:off x="2706874" y="6131776"/>
                <a:ext cx="634353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𝜋</m:t>
                      </m:r>
                      <m:d>
                        <m:dPr>
                          <m:ctrlPr>
                            <a:rPr lang="en-US" altLang="zh-CN" sz="3200" i="1" smtClean="0">
                              <a:latin typeface="Cambria Math" panose="02040503050406030204" pitchFamily="18" charset="0"/>
                            </a:rPr>
                          </m:ctrlPr>
                        </m:dPr>
                        <m:e>
                          <m:r>
                            <a:rPr lang="en-US" altLang="zh-CN" sz="3200" b="0" i="1" smtClean="0">
                              <a:latin typeface="Cambria Math" panose="02040503050406030204" pitchFamily="18" charset="0"/>
                            </a:rPr>
                            <m:t>𝑖</m:t>
                          </m:r>
                        </m:e>
                      </m:d>
                      <m:r>
                        <a:rPr lang="en-US" altLang="zh-CN" sz="3200" b="0" i="1" smtClean="0">
                          <a:latin typeface="Cambria Math" panose="02040503050406030204" pitchFamily="18" charset="0"/>
                        </a:rPr>
                        <m:t>𝑄</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e>
                      </m:d>
                      <m:r>
                        <a:rPr lang="zh-CN" altLang="en-US" sz="3200" b="0" i="1" smtClean="0">
                          <a:latin typeface="Cambria Math" panose="02040503050406030204" pitchFamily="18" charset="0"/>
                        </a:rPr>
                        <m:t>𝛼</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e>
                      </m:d>
                      <m:r>
                        <a:rPr lang="en-US" altLang="zh-CN" sz="3200" b="0" i="1" smtClean="0">
                          <a:latin typeface="Cambria Math" panose="02040503050406030204" pitchFamily="18" charset="0"/>
                        </a:rPr>
                        <m:t>=</m:t>
                      </m:r>
                      <m:r>
                        <a:rPr lang="zh-CN" altLang="en-US" sz="3200" i="1">
                          <a:latin typeface="Cambria Math" panose="02040503050406030204" pitchFamily="18" charset="0"/>
                        </a:rPr>
                        <m:t>𝜋</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e>
                      </m:d>
                      <m:r>
                        <a:rPr lang="en-US" altLang="zh-CN" sz="3200" b="0" i="1" smtClean="0">
                          <a:latin typeface="Cambria Math" panose="02040503050406030204" pitchFamily="18" charset="0"/>
                        </a:rPr>
                        <m:t>𝑄</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i="1">
                              <a:latin typeface="Cambria Math" panose="02040503050406030204" pitchFamily="18" charset="0"/>
                            </a:rPr>
                            <m:t>,</m:t>
                          </m:r>
                          <m:r>
                            <a:rPr lang="en-US" altLang="zh-CN" sz="3200" b="0" i="1" smtClean="0">
                              <a:latin typeface="Cambria Math" panose="02040503050406030204" pitchFamily="18" charset="0"/>
                            </a:rPr>
                            <m:t>𝑖</m:t>
                          </m:r>
                        </m:e>
                      </m:d>
                      <m:r>
                        <a:rPr lang="zh-CN" altLang="en-US" sz="3200" i="1">
                          <a:latin typeface="Cambria Math" panose="02040503050406030204" pitchFamily="18" charset="0"/>
                        </a:rPr>
                        <m:t>𝛼</m:t>
                      </m:r>
                      <m:d>
                        <m:dPr>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i="1">
                              <a:latin typeface="Cambria Math" panose="02040503050406030204" pitchFamily="18" charset="0"/>
                            </a:rPr>
                            <m:t>,</m:t>
                          </m:r>
                          <m:r>
                            <a:rPr lang="en-US" altLang="zh-CN" sz="3200" b="0" i="1" smtClean="0">
                              <a:latin typeface="Cambria Math" panose="02040503050406030204" pitchFamily="18" charset="0"/>
                            </a:rPr>
                            <m:t>𝑖</m:t>
                          </m:r>
                        </m:e>
                      </m:d>
                    </m:oMath>
                  </m:oMathPara>
                </a14:m>
                <a:endParaRPr lang="zh-CN" altLang="en-US" sz="3200" dirty="0"/>
              </a:p>
            </p:txBody>
          </p:sp>
        </mc:Choice>
        <mc:Fallback xmlns="">
          <p:sp>
            <p:nvSpPr>
              <p:cNvPr id="18" name="文本框 17">
                <a:extLst>
                  <a:ext uri="{FF2B5EF4-FFF2-40B4-BE49-F238E27FC236}">
                    <a16:creationId xmlns:a16="http://schemas.microsoft.com/office/drawing/2014/main" id="{8B3EAF61-6FCF-3469-1015-E0D05CF85027}"/>
                  </a:ext>
                </a:extLst>
              </p:cNvPr>
              <p:cNvSpPr txBox="1">
                <a:spLocks noRot="1" noChangeAspect="1" noMove="1" noResize="1" noEditPoints="1" noAdjustHandles="1" noChangeArrowheads="1" noChangeShapeType="1" noTextEdit="1"/>
              </p:cNvSpPr>
              <p:nvPr/>
            </p:nvSpPr>
            <p:spPr>
              <a:xfrm>
                <a:off x="2706874" y="6131776"/>
                <a:ext cx="6343531" cy="492443"/>
              </a:xfrm>
              <a:prstGeom prst="rect">
                <a:avLst/>
              </a:prstGeom>
              <a:blipFill>
                <a:blip r:embed="rId6"/>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B14506FF-F35C-CD9F-05AC-0E3033AC6B1A}"/>
              </a:ext>
            </a:extLst>
          </p:cNvPr>
          <p:cNvSpPr/>
          <p:nvPr/>
        </p:nvSpPr>
        <p:spPr>
          <a:xfrm>
            <a:off x="164014" y="89332"/>
            <a:ext cx="8280920" cy="535531"/>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7.4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蒙特卡罗方法（</a:t>
            </a:r>
            <a:r>
              <a:rPr lang="en-US" altLang="zh-CN"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MCMC</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340189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8" name="组合 7">
            <a:extLst>
              <a:ext uri="{FF2B5EF4-FFF2-40B4-BE49-F238E27FC236}">
                <a16:creationId xmlns:a16="http://schemas.microsoft.com/office/drawing/2014/main" id="{9AB9B086-62FA-3AB8-2AF8-26227ABBDFFB}"/>
              </a:ext>
            </a:extLst>
          </p:cNvPr>
          <p:cNvGrpSpPr/>
          <p:nvPr/>
        </p:nvGrpSpPr>
        <p:grpSpPr>
          <a:xfrm>
            <a:off x="743712" y="5096255"/>
            <a:ext cx="9026894" cy="764835"/>
            <a:chOff x="1030838" y="4608576"/>
            <a:chExt cx="9026894" cy="764835"/>
          </a:xfrm>
        </p:grpSpPr>
        <p:pic>
          <p:nvPicPr>
            <p:cNvPr id="3" name="图片 2">
              <a:extLst>
                <a:ext uri="{FF2B5EF4-FFF2-40B4-BE49-F238E27FC236}">
                  <a16:creationId xmlns:a16="http://schemas.microsoft.com/office/drawing/2014/main" id="{48CEAA6C-4B2B-6D2B-F239-2EF406856969}"/>
                </a:ext>
              </a:extLst>
            </p:cNvPr>
            <p:cNvPicPr>
              <a:picLocks noChangeAspect="1"/>
            </p:cNvPicPr>
            <p:nvPr/>
          </p:nvPicPr>
          <p:blipFill>
            <a:blip r:embed="rId2"/>
            <a:stretch>
              <a:fillRect/>
            </a:stretch>
          </p:blipFill>
          <p:spPr>
            <a:xfrm>
              <a:off x="1030838" y="4608576"/>
              <a:ext cx="3538767" cy="762195"/>
            </a:xfrm>
            <a:prstGeom prst="rect">
              <a:avLst/>
            </a:prstGeom>
          </p:spPr>
        </p:pic>
        <p:pic>
          <p:nvPicPr>
            <p:cNvPr id="7" name="图片 6">
              <a:extLst>
                <a:ext uri="{FF2B5EF4-FFF2-40B4-BE49-F238E27FC236}">
                  <a16:creationId xmlns:a16="http://schemas.microsoft.com/office/drawing/2014/main" id="{D421D421-C8A3-A546-C632-2D95182491FD}"/>
                </a:ext>
              </a:extLst>
            </p:cNvPr>
            <p:cNvPicPr>
              <a:picLocks noChangeAspect="1"/>
            </p:cNvPicPr>
            <p:nvPr/>
          </p:nvPicPr>
          <p:blipFill>
            <a:blip r:embed="rId3"/>
            <a:stretch>
              <a:fillRect/>
            </a:stretch>
          </p:blipFill>
          <p:spPr>
            <a:xfrm>
              <a:off x="4569605" y="4608576"/>
              <a:ext cx="5488127" cy="764835"/>
            </a:xfrm>
            <a:prstGeom prst="rect">
              <a:avLst/>
            </a:prstGeom>
          </p:spPr>
        </p:pic>
      </p:grpSp>
      <p:pic>
        <p:nvPicPr>
          <p:cNvPr id="9" name="图片 8">
            <a:extLst>
              <a:ext uri="{FF2B5EF4-FFF2-40B4-BE49-F238E27FC236}">
                <a16:creationId xmlns:a16="http://schemas.microsoft.com/office/drawing/2014/main" id="{7B631866-E05D-A232-D4CA-7E3F14823CB7}"/>
              </a:ext>
            </a:extLst>
          </p:cNvPr>
          <p:cNvPicPr>
            <a:picLocks noChangeAspect="1"/>
          </p:cNvPicPr>
          <p:nvPr/>
        </p:nvPicPr>
        <p:blipFill>
          <a:blip r:embed="rId4"/>
          <a:stretch>
            <a:fillRect/>
          </a:stretch>
        </p:blipFill>
        <p:spPr>
          <a:xfrm>
            <a:off x="743712" y="1946093"/>
            <a:ext cx="10131552" cy="2731498"/>
          </a:xfrm>
          <a:prstGeom prst="rect">
            <a:avLst/>
          </a:prstGeom>
        </p:spPr>
      </p:pic>
      <p:sp>
        <p:nvSpPr>
          <p:cNvPr id="10" name="文本框 9">
            <a:extLst>
              <a:ext uri="{FF2B5EF4-FFF2-40B4-BE49-F238E27FC236}">
                <a16:creationId xmlns:a16="http://schemas.microsoft.com/office/drawing/2014/main" id="{93E7B630-76E1-FF00-0C45-BAF2D7312DD0}"/>
              </a:ext>
            </a:extLst>
          </p:cNvPr>
          <p:cNvSpPr txBox="1"/>
          <p:nvPr/>
        </p:nvSpPr>
        <p:spPr>
          <a:xfrm>
            <a:off x="743712" y="967320"/>
            <a:ext cx="2186522" cy="769441"/>
          </a:xfrm>
          <a:prstGeom prst="rect">
            <a:avLst/>
          </a:prstGeom>
          <a:noFill/>
        </p:spPr>
        <p:txBody>
          <a:bodyPr wrap="square">
            <a:spAutoFit/>
          </a:bodyPr>
          <a:lstStyle/>
          <a:p>
            <a:pPr algn="l"/>
            <a:endParaRPr lang="zh-CN" altLang="en-US" sz="1200" b="0" i="0" u="none" strike="noStrike" baseline="0" dirty="0">
              <a:solidFill>
                <a:srgbClr val="000000"/>
              </a:solidFill>
              <a:latin typeface="华文行楷" panose="02010800040101010101" pitchFamily="2" charset="-122"/>
              <a:ea typeface="华文行楷" panose="02010800040101010101" pitchFamily="2" charset="-122"/>
            </a:endParaRPr>
          </a:p>
          <a:p>
            <a:r>
              <a:rPr lang="zh-CN" altLang="en-US" sz="3200" b="0" i="0" u="none" strike="noStrike" baseline="0" dirty="0">
                <a:latin typeface="华文行楷" panose="02010800040101010101" pitchFamily="2" charset="-122"/>
                <a:ea typeface="华文行楷" panose="02010800040101010101" pitchFamily="2" charset="-122"/>
              </a:rPr>
              <a:t>平稳分布</a:t>
            </a:r>
            <a:r>
              <a:rPr lang="zh-CN" altLang="en-US" sz="1800" b="0" i="0" u="none" strike="noStrike" baseline="0" dirty="0">
                <a:latin typeface="华文行楷" panose="02010800040101010101" pitchFamily="2" charset="-122"/>
                <a:ea typeface="华文行楷" panose="02010800040101010101" pitchFamily="2" charset="-122"/>
              </a:rPr>
              <a:t>： </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0B12173-83E6-98BB-95E2-A2FE279D844D}"/>
                  </a:ext>
                </a:extLst>
              </p:cNvPr>
              <p:cNvSpPr txBox="1"/>
              <p:nvPr/>
            </p:nvSpPr>
            <p:spPr>
              <a:xfrm>
                <a:off x="1674458" y="1028875"/>
                <a:ext cx="413503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4000" b="1" i="1" smtClean="0">
                          <a:solidFill>
                            <a:prstClr val="black"/>
                          </a:solidFill>
                          <a:latin typeface="Cambria Math" panose="02040503050406030204" pitchFamily="18" charset="0"/>
                          <a:ea typeface="仿宋" panose="02010609060101010101" pitchFamily="49" charset="-122"/>
                        </a:rPr>
                        <m:t>𝝅</m:t>
                      </m:r>
                      <m:r>
                        <m:rPr>
                          <m:sty m:val="p"/>
                        </m:rPr>
                        <a:rPr lang="en-US" altLang="zh-CN" sz="4000" b="0" i="0" smtClean="0">
                          <a:solidFill>
                            <a:prstClr val="black"/>
                          </a:solidFill>
                          <a:latin typeface="Cambria Math" panose="02040503050406030204" pitchFamily="18" charset="0"/>
                          <a:ea typeface="仿宋" panose="02010609060101010101" pitchFamily="49" charset="-122"/>
                        </a:rPr>
                        <m:t>P</m:t>
                      </m:r>
                      <m:r>
                        <a:rPr lang="en-US" altLang="zh-CN" sz="4000" b="0" i="0" smtClean="0">
                          <a:solidFill>
                            <a:prstClr val="black"/>
                          </a:solidFill>
                          <a:latin typeface="Cambria Math" panose="02040503050406030204" pitchFamily="18" charset="0"/>
                          <a:ea typeface="仿宋" panose="02010609060101010101" pitchFamily="49" charset="-122"/>
                        </a:rPr>
                        <m:t>=</m:t>
                      </m:r>
                      <m:r>
                        <a:rPr lang="zh-CN" altLang="en-US" sz="4000" b="1" i="1">
                          <a:solidFill>
                            <a:prstClr val="black"/>
                          </a:solidFill>
                          <a:latin typeface="Cambria Math" panose="02040503050406030204" pitchFamily="18" charset="0"/>
                          <a:ea typeface="仿宋" panose="02010609060101010101" pitchFamily="49" charset="-122"/>
                        </a:rPr>
                        <m:t>𝝅</m:t>
                      </m:r>
                    </m:oMath>
                  </m:oMathPara>
                </a14:m>
                <a:endParaRPr lang="zh-CN" altLang="en-US" sz="4000" dirty="0"/>
              </a:p>
            </p:txBody>
          </p:sp>
        </mc:Choice>
        <mc:Fallback xmlns="">
          <p:sp>
            <p:nvSpPr>
              <p:cNvPr id="11" name="文本框 10">
                <a:extLst>
                  <a:ext uri="{FF2B5EF4-FFF2-40B4-BE49-F238E27FC236}">
                    <a16:creationId xmlns:a16="http://schemas.microsoft.com/office/drawing/2014/main" id="{50B12173-83E6-98BB-95E2-A2FE279D844D}"/>
                  </a:ext>
                </a:extLst>
              </p:cNvPr>
              <p:cNvSpPr txBox="1">
                <a:spLocks noRot="1" noChangeAspect="1" noMove="1" noResize="1" noEditPoints="1" noAdjustHandles="1" noChangeArrowheads="1" noChangeShapeType="1" noTextEdit="1"/>
              </p:cNvSpPr>
              <p:nvPr/>
            </p:nvSpPr>
            <p:spPr>
              <a:xfrm>
                <a:off x="1674458" y="1028875"/>
                <a:ext cx="4135030" cy="707886"/>
              </a:xfrm>
              <a:prstGeom prst="rect">
                <a:avLst/>
              </a:prstGeom>
              <a:blipFill>
                <a:blip r:embed="rId5"/>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B14506FF-F35C-CD9F-05AC-0E3033AC6B1A}"/>
              </a:ext>
            </a:extLst>
          </p:cNvPr>
          <p:cNvSpPr/>
          <p:nvPr/>
        </p:nvSpPr>
        <p:spPr>
          <a:xfrm>
            <a:off x="164014" y="89332"/>
            <a:ext cx="8280920" cy="535531"/>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7.4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蒙特卡罗方法（</a:t>
            </a:r>
            <a:r>
              <a:rPr lang="en-US" altLang="zh-CN"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MCMC</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9611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DD2C0F-8040-ACC3-EA32-EFFB0CBBE4E1}"/>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7" name="文本框 6">
            <a:extLst>
              <a:ext uri="{FF2B5EF4-FFF2-40B4-BE49-F238E27FC236}">
                <a16:creationId xmlns:a16="http://schemas.microsoft.com/office/drawing/2014/main" id="{C1E7772A-98A0-B696-1F68-E8928A42AD15}"/>
              </a:ext>
            </a:extLst>
          </p:cNvPr>
          <p:cNvSpPr txBox="1"/>
          <p:nvPr/>
        </p:nvSpPr>
        <p:spPr>
          <a:xfrm>
            <a:off x="779452" y="1150589"/>
            <a:ext cx="9693476" cy="2127634"/>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en-US" altLang="zh-CN" sz="2400" b="1" dirty="0">
                <a:solidFill>
                  <a:prstClr val="black"/>
                </a:solidFill>
                <a:ea typeface="仿宋" panose="02010609060101010101" pitchFamily="49" charset="-122"/>
              </a:rPr>
              <a:t>Metropolis</a:t>
            </a:r>
            <a:r>
              <a:rPr lang="zh-CN" altLang="en-US" sz="2400" b="1" dirty="0">
                <a:solidFill>
                  <a:prstClr val="black"/>
                </a:solidFill>
                <a:ea typeface="仿宋" panose="02010609060101010101" pitchFamily="49" charset="-122"/>
              </a:rPr>
              <a:t>算法</a:t>
            </a:r>
            <a:endParaRPr lang="en-US" altLang="zh-CN" sz="2400" b="1" dirty="0">
              <a:solidFill>
                <a:prstClr val="black"/>
              </a:solidFill>
              <a:ea typeface="仿宋" panose="02010609060101010101" pitchFamily="49" charset="-122"/>
            </a:endParaRPr>
          </a:p>
          <a:p>
            <a:pPr>
              <a:lnSpc>
                <a:spcPct val="150000"/>
              </a:lnSpc>
            </a:pPr>
            <a:r>
              <a:rPr lang="en-US" altLang="zh-CN" sz="2400" b="1" dirty="0">
                <a:solidFill>
                  <a:prstClr val="black"/>
                </a:solidFill>
                <a:ea typeface="仿宋" panose="02010609060101010101" pitchFamily="49" charset="-122"/>
              </a:rPr>
              <a:t>    </a:t>
            </a:r>
            <a:r>
              <a:rPr lang="zh-CN" altLang="en-US" sz="2400" b="1" dirty="0">
                <a:solidFill>
                  <a:prstClr val="black"/>
                </a:solidFill>
                <a:ea typeface="仿宋" panose="02010609060101010101" pitchFamily="49" charset="-122"/>
              </a:rPr>
              <a:t>该算法提供了一种将状态空间</a:t>
            </a:r>
            <a:r>
              <a:rPr lang="en-US" altLang="zh-CN" sz="2400" b="1" dirty="0">
                <a:solidFill>
                  <a:prstClr val="black"/>
                </a:solidFill>
                <a:ea typeface="仿宋" panose="02010609060101010101" pitchFamily="49" charset="-122"/>
              </a:rPr>
              <a:t>Ω</a:t>
            </a:r>
            <a:r>
              <a:rPr lang="zh-CN" altLang="en-US" sz="2400" b="1" dirty="0">
                <a:solidFill>
                  <a:prstClr val="black"/>
                </a:solidFill>
                <a:ea typeface="仿宋" panose="02010609060101010101" pitchFamily="49" charset="-122"/>
              </a:rPr>
              <a:t>上任意不可约马尔可夫链变换为一个具有所要求的平稳分布的时间可逆的马尔可夫链的一种构造方法。</a:t>
            </a:r>
            <a:endParaRPr lang="en-US" altLang="zh-CN" sz="2400" b="1" dirty="0">
              <a:solidFill>
                <a:prstClr val="black"/>
              </a:solidFill>
              <a:ea typeface="仿宋" panose="02010609060101010101" pitchFamily="49" charset="-122"/>
            </a:endParaRPr>
          </a:p>
          <a:p>
            <a:pPr>
              <a:lnSpc>
                <a:spcPct val="150000"/>
              </a:lnSpc>
            </a:pPr>
            <a:endParaRPr lang="zh-CN" altLang="en-US" dirty="0"/>
          </a:p>
        </p:txBody>
      </p:sp>
      <p:sp>
        <p:nvSpPr>
          <p:cNvPr id="6" name="矩形 5">
            <a:extLst>
              <a:ext uri="{FF2B5EF4-FFF2-40B4-BE49-F238E27FC236}">
                <a16:creationId xmlns:a16="http://schemas.microsoft.com/office/drawing/2014/main" id="{B14506FF-F35C-CD9F-05AC-0E3033AC6B1A}"/>
              </a:ext>
            </a:extLst>
          </p:cNvPr>
          <p:cNvSpPr/>
          <p:nvPr/>
        </p:nvSpPr>
        <p:spPr>
          <a:xfrm>
            <a:off x="164014" y="89332"/>
            <a:ext cx="8280920" cy="535531"/>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7.4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蒙特卡罗方法（</a:t>
            </a:r>
            <a:r>
              <a:rPr lang="en-US" altLang="zh-CN"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MCMC</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422983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7" name="文本框 6">
            <a:extLst>
              <a:ext uri="{FF2B5EF4-FFF2-40B4-BE49-F238E27FC236}">
                <a16:creationId xmlns:a16="http://schemas.microsoft.com/office/drawing/2014/main" id="{954B0F8D-7BFC-1EEB-15CC-97ABC8DFA4A9}"/>
              </a:ext>
            </a:extLst>
          </p:cNvPr>
          <p:cNvSpPr txBox="1"/>
          <p:nvPr/>
        </p:nvSpPr>
        <p:spPr>
          <a:xfrm>
            <a:off x="3044952" y="745456"/>
            <a:ext cx="6102096" cy="969496"/>
          </a:xfrm>
          <a:prstGeom prst="rect">
            <a:avLst/>
          </a:prstGeom>
          <a:noFill/>
        </p:spPr>
        <p:txBody>
          <a:bodyPr wrap="square">
            <a:spAutoFit/>
          </a:bodyPr>
          <a:lstStyle/>
          <a:p>
            <a:pPr algn="l"/>
            <a:endParaRPr lang="zh-CN" altLang="en-US" sz="900" b="0" i="0" u="none" strike="noStrike" baseline="0" dirty="0">
              <a:solidFill>
                <a:srgbClr val="000000"/>
              </a:solidFill>
              <a:latin typeface="华文楷体" panose="02010600040101010101" pitchFamily="2" charset="-122"/>
              <a:ea typeface="华文楷体" panose="02010600040101010101" pitchFamily="2" charset="-122"/>
            </a:endParaRPr>
          </a:p>
          <a:p>
            <a:r>
              <a:rPr lang="en-US" altLang="zh-CN" sz="4800" b="1" i="0" u="none" strike="noStrike" baseline="0" dirty="0">
                <a:latin typeface="华文楷体" panose="02010600040101010101" pitchFamily="2" charset="-122"/>
                <a:ea typeface="华文楷体" panose="02010600040101010101" pitchFamily="2" charset="-122"/>
              </a:rPr>
              <a:t>Metropolis MC </a:t>
            </a:r>
            <a:endParaRPr lang="zh-CN" altLang="en-US" sz="4800" b="1" dirty="0"/>
          </a:p>
        </p:txBody>
      </p:sp>
      <p:grpSp>
        <p:nvGrpSpPr>
          <p:cNvPr id="12" name="组合 11">
            <a:extLst>
              <a:ext uri="{FF2B5EF4-FFF2-40B4-BE49-F238E27FC236}">
                <a16:creationId xmlns:a16="http://schemas.microsoft.com/office/drawing/2014/main" id="{E8318D77-5DAD-218C-C6A8-EDA80CF48D1A}"/>
              </a:ext>
            </a:extLst>
          </p:cNvPr>
          <p:cNvGrpSpPr/>
          <p:nvPr/>
        </p:nvGrpSpPr>
        <p:grpSpPr>
          <a:xfrm>
            <a:off x="598106" y="1760060"/>
            <a:ext cx="9094534" cy="4915424"/>
            <a:chOff x="598106" y="1749843"/>
            <a:chExt cx="9094534" cy="4915424"/>
          </a:xfrm>
        </p:grpSpPr>
        <p:pic>
          <p:nvPicPr>
            <p:cNvPr id="4" name="图片 3">
              <a:extLst>
                <a:ext uri="{FF2B5EF4-FFF2-40B4-BE49-F238E27FC236}">
                  <a16:creationId xmlns:a16="http://schemas.microsoft.com/office/drawing/2014/main" id="{B76F8A27-0D3C-68AB-DA6E-4117BEF47D74}"/>
                </a:ext>
              </a:extLst>
            </p:cNvPr>
            <p:cNvPicPr>
              <a:picLocks noChangeAspect="1"/>
            </p:cNvPicPr>
            <p:nvPr/>
          </p:nvPicPr>
          <p:blipFill>
            <a:blip r:embed="rId3"/>
            <a:stretch>
              <a:fillRect/>
            </a:stretch>
          </p:blipFill>
          <p:spPr>
            <a:xfrm>
              <a:off x="598106" y="1749843"/>
              <a:ext cx="7412736" cy="2610995"/>
            </a:xfrm>
            <a:prstGeom prst="rect">
              <a:avLst/>
            </a:prstGeom>
          </p:spPr>
        </p:pic>
        <p:pic>
          <p:nvPicPr>
            <p:cNvPr id="9" name="图片 8">
              <a:extLst>
                <a:ext uri="{FF2B5EF4-FFF2-40B4-BE49-F238E27FC236}">
                  <a16:creationId xmlns:a16="http://schemas.microsoft.com/office/drawing/2014/main" id="{14E309D9-4ADF-BF43-B204-A3F2E5B46114}"/>
                </a:ext>
              </a:extLst>
            </p:cNvPr>
            <p:cNvPicPr>
              <a:picLocks noChangeAspect="1"/>
            </p:cNvPicPr>
            <p:nvPr/>
          </p:nvPicPr>
          <p:blipFill>
            <a:blip r:embed="rId4"/>
            <a:stretch>
              <a:fillRect/>
            </a:stretch>
          </p:blipFill>
          <p:spPr>
            <a:xfrm>
              <a:off x="744582" y="4360838"/>
              <a:ext cx="8948058" cy="644201"/>
            </a:xfrm>
            <a:prstGeom prst="rect">
              <a:avLst/>
            </a:prstGeom>
          </p:spPr>
        </p:pic>
        <p:pic>
          <p:nvPicPr>
            <p:cNvPr id="11" name="图片 10">
              <a:extLst>
                <a:ext uri="{FF2B5EF4-FFF2-40B4-BE49-F238E27FC236}">
                  <a16:creationId xmlns:a16="http://schemas.microsoft.com/office/drawing/2014/main" id="{1BFFDD1F-650B-BCAB-DCE6-DEA0983AEC1F}"/>
                </a:ext>
              </a:extLst>
            </p:cNvPr>
            <p:cNvPicPr>
              <a:picLocks noChangeAspect="1"/>
            </p:cNvPicPr>
            <p:nvPr/>
          </p:nvPicPr>
          <p:blipFill>
            <a:blip r:embed="rId5"/>
            <a:stretch>
              <a:fillRect/>
            </a:stretch>
          </p:blipFill>
          <p:spPr>
            <a:xfrm>
              <a:off x="720198" y="5089619"/>
              <a:ext cx="8279238" cy="1575648"/>
            </a:xfrm>
            <a:prstGeom prst="rect">
              <a:avLst/>
            </a:prstGeom>
          </p:spPr>
        </p:pic>
      </p:grpSp>
      <p:sp>
        <p:nvSpPr>
          <p:cNvPr id="10" name="矩形 9">
            <a:extLst>
              <a:ext uri="{FF2B5EF4-FFF2-40B4-BE49-F238E27FC236}">
                <a16:creationId xmlns:a16="http://schemas.microsoft.com/office/drawing/2014/main" id="{B14506FF-F35C-CD9F-05AC-0E3033AC6B1A}"/>
              </a:ext>
            </a:extLst>
          </p:cNvPr>
          <p:cNvSpPr/>
          <p:nvPr/>
        </p:nvSpPr>
        <p:spPr>
          <a:xfrm>
            <a:off x="164014" y="89332"/>
            <a:ext cx="8280920" cy="535531"/>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7.4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蒙特卡罗方法（</a:t>
            </a:r>
            <a:r>
              <a:rPr lang="en-US" altLang="zh-CN"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MCMC</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418102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747314B-73A3-4421-A82B-2EF13C65CC1D}"/>
              </a:ext>
            </a:extLst>
          </p:cNvPr>
          <p:cNvGrpSpPr/>
          <p:nvPr/>
        </p:nvGrpSpPr>
        <p:grpSpPr>
          <a:xfrm>
            <a:off x="4497376" y="1835313"/>
            <a:ext cx="7488832" cy="3668613"/>
            <a:chOff x="1475657" y="764704"/>
            <a:chExt cx="7488832" cy="3668613"/>
          </a:xfrm>
        </p:grpSpPr>
        <p:pic>
          <p:nvPicPr>
            <p:cNvPr id="5" name="图片 4">
              <a:extLst>
                <a:ext uri="{FF2B5EF4-FFF2-40B4-BE49-F238E27FC236}">
                  <a16:creationId xmlns:a16="http://schemas.microsoft.com/office/drawing/2014/main" id="{0BF56325-0C83-4DC5-BF94-A7B63661978A}"/>
                </a:ext>
              </a:extLst>
            </p:cNvPr>
            <p:cNvPicPr>
              <a:picLocks noChangeAspect="1"/>
            </p:cNvPicPr>
            <p:nvPr/>
          </p:nvPicPr>
          <p:blipFill>
            <a:blip r:embed="rId2"/>
            <a:stretch>
              <a:fillRect/>
            </a:stretch>
          </p:blipFill>
          <p:spPr>
            <a:xfrm>
              <a:off x="1475657" y="3356992"/>
              <a:ext cx="7488832" cy="1076325"/>
            </a:xfrm>
            <a:prstGeom prst="rect">
              <a:avLst/>
            </a:prstGeom>
          </p:spPr>
        </p:pic>
        <p:pic>
          <p:nvPicPr>
            <p:cNvPr id="6" name="Picture 2">
              <a:extLst>
                <a:ext uri="{FF2B5EF4-FFF2-40B4-BE49-F238E27FC236}">
                  <a16:creationId xmlns:a16="http://schemas.microsoft.com/office/drawing/2014/main" id="{ADDFADB9-FF09-4409-BB28-11322EE9C277}"/>
                </a:ext>
                <a:ext uri="{C183D7F6-B498-43B3-948B-1728B52AA6E4}">
                  <adec:decorative xmlns=""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459" b="34041"/>
            <a:stretch/>
          </p:blipFill>
          <p:spPr bwMode="auto">
            <a:xfrm>
              <a:off x="2843809" y="764704"/>
              <a:ext cx="5328592" cy="35283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61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7.1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6" name="文本框 5">
            <a:extLst>
              <a:ext uri="{FF2B5EF4-FFF2-40B4-BE49-F238E27FC236}">
                <a16:creationId xmlns:a16="http://schemas.microsoft.com/office/drawing/2014/main" id="{53BC5452-0C9C-7675-8B55-7ACE59594A31}"/>
              </a:ext>
            </a:extLst>
          </p:cNvPr>
          <p:cNvSpPr txBox="1"/>
          <p:nvPr/>
        </p:nvSpPr>
        <p:spPr>
          <a:xfrm>
            <a:off x="521267" y="1058870"/>
            <a:ext cx="10950088" cy="5078313"/>
          </a:xfrm>
          <a:prstGeom prst="rect">
            <a:avLst/>
          </a:prstGeom>
          <a:noFill/>
        </p:spPr>
        <p:txBody>
          <a:bodyPr wrap="square">
            <a:spAutoFit/>
          </a:bodyPr>
          <a:lstStyle/>
          <a:p>
            <a:pPr>
              <a:lnSpc>
                <a:spcPct val="150000"/>
              </a:lnSpc>
            </a:pPr>
            <a:r>
              <a:rPr lang="zh-CN" altLang="en-US" sz="2400" b="1" dirty="0"/>
              <a:t>安德雷</a:t>
            </a:r>
            <a:r>
              <a:rPr lang="en-US" altLang="zh-CN" sz="2400" b="1" dirty="0"/>
              <a:t>·</a:t>
            </a:r>
            <a:r>
              <a:rPr lang="zh-CN" altLang="en-US" sz="2400" b="1" dirty="0"/>
              <a:t>安德耶维齐</a:t>
            </a:r>
            <a:r>
              <a:rPr lang="en-US" altLang="zh-CN" sz="2400" b="1" dirty="0"/>
              <a:t>·</a:t>
            </a:r>
            <a:r>
              <a:rPr lang="zh-CN" altLang="en-US" sz="2400" b="1" dirty="0"/>
              <a:t>马尔可夫</a:t>
            </a:r>
            <a:r>
              <a:rPr lang="en-US" altLang="zh-CN" sz="2400" dirty="0"/>
              <a:t>(1856</a:t>
            </a:r>
            <a:r>
              <a:rPr lang="zh-CN" altLang="en-US" sz="2400" dirty="0"/>
              <a:t>年</a:t>
            </a:r>
            <a:r>
              <a:rPr lang="en-US" altLang="zh-CN" sz="2400" dirty="0"/>
              <a:t>6</a:t>
            </a:r>
            <a:r>
              <a:rPr lang="zh-CN" altLang="en-US" sz="2400" dirty="0"/>
              <a:t>月</a:t>
            </a:r>
            <a:r>
              <a:rPr lang="en-US" altLang="zh-CN" sz="2400" dirty="0"/>
              <a:t>14</a:t>
            </a:r>
            <a:r>
              <a:rPr lang="zh-CN" altLang="en-US" sz="2400" dirty="0"/>
              <a:t>日－</a:t>
            </a:r>
            <a:r>
              <a:rPr lang="en-US" altLang="zh-CN" sz="2400" dirty="0"/>
              <a:t>1922</a:t>
            </a:r>
            <a:r>
              <a:rPr lang="zh-CN" altLang="en-US" sz="2400" dirty="0"/>
              <a:t>年</a:t>
            </a:r>
            <a:r>
              <a:rPr lang="en-US" altLang="zh-CN" sz="2400" dirty="0"/>
              <a:t>7</a:t>
            </a:r>
            <a:r>
              <a:rPr lang="zh-CN" altLang="en-US" sz="2400" dirty="0"/>
              <a:t>月</a:t>
            </a:r>
            <a:r>
              <a:rPr lang="en-US" altLang="zh-CN" sz="2400" dirty="0"/>
              <a:t>20</a:t>
            </a:r>
            <a:r>
              <a:rPr lang="zh-CN" altLang="en-US" sz="2400" dirty="0"/>
              <a:t>日），俄国</a:t>
            </a:r>
            <a:r>
              <a:rPr lang="zh-CN" altLang="en-US" sz="2400" dirty="0" smtClean="0"/>
              <a:t>数学家</a:t>
            </a:r>
            <a:r>
              <a:rPr lang="en-US" altLang="zh-CN" sz="2400" dirty="0" smtClean="0"/>
              <a:t>.</a:t>
            </a:r>
            <a:endParaRPr lang="en-US" altLang="zh-CN" sz="2400" dirty="0"/>
          </a:p>
          <a:p>
            <a:pPr marL="342900" indent="-342900">
              <a:lnSpc>
                <a:spcPct val="150000"/>
              </a:lnSpc>
              <a:buFont typeface="Wingdings" panose="05000000000000000000" pitchFamily="2" charset="2"/>
              <a:buChar char="n"/>
            </a:pPr>
            <a:r>
              <a:rPr lang="en-US" altLang="zh-CN" sz="2400" dirty="0"/>
              <a:t>1874</a:t>
            </a:r>
            <a:r>
              <a:rPr lang="zh-CN" altLang="en-US" sz="2400" dirty="0"/>
              <a:t>年</a:t>
            </a:r>
            <a:r>
              <a:rPr lang="zh-CN" altLang="en-US" sz="2400" dirty="0" smtClean="0"/>
              <a:t>马尔可夫考入</a:t>
            </a:r>
            <a:r>
              <a:rPr lang="zh-CN" altLang="en-US" sz="2400" dirty="0"/>
              <a:t>圣彼得堡大学，师从</a:t>
            </a:r>
            <a:r>
              <a:rPr lang="zh-CN" altLang="en-US" sz="2400" b="1" dirty="0"/>
              <a:t>切比雪夫</a:t>
            </a:r>
            <a:r>
              <a:rPr lang="zh-CN" altLang="en-US" sz="2400" dirty="0"/>
              <a:t>，毕业后留校</a:t>
            </a:r>
            <a:r>
              <a:rPr lang="zh-CN" altLang="en-US" sz="2400" dirty="0" smtClean="0"/>
              <a:t>任教</a:t>
            </a:r>
            <a:r>
              <a:rPr lang="en-US" altLang="zh-CN" sz="2400" dirty="0" smtClean="0"/>
              <a:t>.  1886</a:t>
            </a:r>
            <a:r>
              <a:rPr lang="zh-CN" altLang="en-US" sz="2400" dirty="0"/>
              <a:t>年当选为圣彼得堡科学院</a:t>
            </a:r>
            <a:r>
              <a:rPr lang="zh-CN" altLang="en-US" sz="2400" dirty="0" smtClean="0"/>
              <a:t>院士</a:t>
            </a:r>
            <a:r>
              <a:rPr lang="en-US" altLang="zh-CN" sz="2400" dirty="0" smtClean="0"/>
              <a:t>.</a:t>
            </a:r>
            <a:endParaRPr lang="en-US" altLang="zh-CN" sz="2400" dirty="0"/>
          </a:p>
          <a:p>
            <a:pPr marL="342900" indent="-342900">
              <a:lnSpc>
                <a:spcPct val="150000"/>
              </a:lnSpc>
              <a:buFont typeface="Wingdings" panose="05000000000000000000" pitchFamily="2" charset="2"/>
              <a:buChar char="n"/>
            </a:pPr>
            <a:r>
              <a:rPr lang="zh-CN" altLang="en-US" sz="2400" dirty="0"/>
              <a:t>马尔可夫的主要研究领域在概率和统计</a:t>
            </a:r>
            <a:r>
              <a:rPr lang="zh-CN" altLang="en-US" sz="2400" dirty="0" smtClean="0"/>
              <a:t>方面</a:t>
            </a:r>
            <a:r>
              <a:rPr lang="en-US" altLang="zh-CN" sz="2400" dirty="0" smtClean="0"/>
              <a:t>.  </a:t>
            </a:r>
            <a:r>
              <a:rPr lang="zh-CN" altLang="en-US" sz="2400" dirty="0" smtClean="0"/>
              <a:t>二十世纪初</a:t>
            </a:r>
            <a:r>
              <a:rPr lang="zh-CN" altLang="en-US" sz="2400" dirty="0"/>
              <a:t>，他的兴趣转移到相依随机变量序列的研究上来，从而创立了以他命名的著名概率模型</a:t>
            </a:r>
            <a:r>
              <a:rPr lang="en-US" altLang="zh-CN" sz="2400" dirty="0"/>
              <a:t>——</a:t>
            </a:r>
            <a:r>
              <a:rPr lang="zh-CN" altLang="en-US" sz="2400" dirty="0"/>
              <a:t>马尔可夫链．他的研究开创了随机过程这个新的领域，以他的名字命名的马尔可夫链在现代工程、自然科学和社会科学各个领域都有很广泛的</a:t>
            </a:r>
            <a:r>
              <a:rPr lang="zh-CN" altLang="en-US" sz="2400" dirty="0" smtClean="0"/>
              <a:t>应用</a:t>
            </a:r>
            <a:r>
              <a:rPr lang="en-US" altLang="zh-CN" sz="2400" dirty="0" smtClean="0"/>
              <a:t>.</a:t>
            </a:r>
            <a:endParaRPr lang="en-US" altLang="zh-CN" sz="2400" dirty="0"/>
          </a:p>
          <a:p>
            <a:pPr marL="342900" indent="-342900">
              <a:lnSpc>
                <a:spcPct val="150000"/>
              </a:lnSpc>
              <a:buFont typeface="Wingdings" panose="05000000000000000000" pitchFamily="2" charset="2"/>
              <a:buChar char="n"/>
            </a:pPr>
            <a:r>
              <a:rPr lang="zh-CN" altLang="en-US" sz="2400" dirty="0"/>
              <a:t>它的应用领域涉及计算机、通讯、自动控制、随机服务、可靠性、生物、经济、管理、气象、物理、化学等</a:t>
            </a:r>
            <a:r>
              <a:rPr lang="en-US" altLang="zh-CN" sz="2400" dirty="0"/>
              <a:t>.</a:t>
            </a:r>
          </a:p>
        </p:txBody>
      </p:sp>
    </p:spTree>
    <p:extLst>
      <p:ext uri="{BB962C8B-B14F-4D97-AF65-F5344CB8AC3E}">
        <p14:creationId xmlns:p14="http://schemas.microsoft.com/office/powerpoint/2010/main" val="25709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7.1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grpSp>
        <p:nvGrpSpPr>
          <p:cNvPr id="6" name="组合 5">
            <a:extLst>
              <a:ext uri="{FF2B5EF4-FFF2-40B4-BE49-F238E27FC236}">
                <a16:creationId xmlns:a16="http://schemas.microsoft.com/office/drawing/2014/main" id="{9131DE1E-7A62-781A-0F1F-A2E062278A97}"/>
              </a:ext>
            </a:extLst>
          </p:cNvPr>
          <p:cNvGrpSpPr/>
          <p:nvPr/>
        </p:nvGrpSpPr>
        <p:grpSpPr>
          <a:xfrm>
            <a:off x="480529" y="1000860"/>
            <a:ext cx="11455439" cy="3175667"/>
            <a:chOff x="418070" y="1573772"/>
            <a:chExt cx="11533241" cy="3655772"/>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140FB17-3E91-9780-1A47-D5DBAFA1DD58}"/>
                    </a:ext>
                  </a:extLst>
                </p:cNvPr>
                <p:cNvSpPr txBox="1"/>
                <p:nvPr/>
              </p:nvSpPr>
              <p:spPr>
                <a:xfrm>
                  <a:off x="770238" y="1582544"/>
                  <a:ext cx="11181073" cy="3647000"/>
                </a:xfrm>
                <a:prstGeom prst="rect">
                  <a:avLst/>
                </a:prstGeom>
                <a:noFill/>
              </p:spPr>
              <p:txBody>
                <a:bodyPr wrap="square">
                  <a:spAutoFit/>
                </a:bodyPr>
                <a:lstStyle/>
                <a:p>
                  <a:pPr algn="l">
                    <a:lnSpc>
                      <a:spcPct val="150000"/>
                    </a:lnSpc>
                  </a:pPr>
                  <a:r>
                    <a:rPr lang="zh-CN" altLang="en-US" sz="2800" b="1" dirty="0">
                      <a:latin typeface="华文新魏" panose="02010800040101010101" pitchFamily="2" charset="-122"/>
                      <a:ea typeface="华文新魏" panose="02010800040101010101" pitchFamily="2" charset="-122"/>
                    </a:rPr>
                    <a:t>定义 </a:t>
                  </a:r>
                  <a:r>
                    <a:rPr lang="en-US" altLang="zh-CN" sz="2800" b="1" dirty="0" smtClean="0">
                      <a:latin typeface="华文新魏" panose="02010800040101010101" pitchFamily="2" charset="-122"/>
                      <a:ea typeface="华文新魏" panose="02010800040101010101" pitchFamily="2" charset="-122"/>
                    </a:rPr>
                    <a:t>7.1</a:t>
                  </a:r>
                  <a:endParaRPr lang="en-US" altLang="zh-CN" sz="2800" b="0" i="0" u="none" strike="noStrike" baseline="0" dirty="0">
                    <a:solidFill>
                      <a:srgbClr val="FF0000"/>
                    </a:solidFill>
                    <a:latin typeface="华文新魏" panose="02010800040101010101" pitchFamily="2" charset="-122"/>
                    <a:ea typeface="华文新魏" panose="02010800040101010101" pitchFamily="2" charset="-122"/>
                  </a:endParaRPr>
                </a:p>
                <a:p>
                  <a:pPr>
                    <a:lnSpc>
                      <a:spcPct val="150000"/>
                    </a:lnSpc>
                  </a:pPr>
                  <a:r>
                    <a:rPr lang="zh-CN" altLang="en-US" sz="2800" b="1" dirty="0">
                      <a:solidFill>
                        <a:prstClr val="black"/>
                      </a:solidFill>
                      <a:ea typeface="仿宋" panose="02010609060101010101" pitchFamily="49" charset="-122"/>
                    </a:rPr>
                    <a:t>称一个离散时间的随机过程</a:t>
                  </a:r>
                  <a14:m>
                    <m:oMath xmlns:m="http://schemas.openxmlformats.org/officeDocument/2006/math">
                      <m:sSub>
                        <m:sSubPr>
                          <m:ctrlPr>
                            <a:rPr lang="en-US" altLang="zh-CN" sz="2800" b="1" i="1" smtClean="0">
                              <a:solidFill>
                                <a:prstClr val="black"/>
                              </a:solidFill>
                              <a:latin typeface="Cambria Math" panose="02040503050406030204" pitchFamily="18" charset="0"/>
                              <a:ea typeface="仿宋" panose="02010609060101010101" pitchFamily="49" charset="-122"/>
                            </a:rPr>
                          </m:ctrlPr>
                        </m:sSubPr>
                        <m:e>
                          <m:r>
                            <a:rPr lang="en-US" altLang="zh-CN" sz="2800" b="1" i="1" smtClean="0">
                              <a:solidFill>
                                <a:prstClr val="black"/>
                              </a:solidFill>
                              <a:latin typeface="Cambria Math" panose="02040503050406030204" pitchFamily="18" charset="0"/>
                              <a:ea typeface="仿宋" panose="02010609060101010101" pitchFamily="49" charset="-122"/>
                            </a:rPr>
                            <m:t>𝑿</m:t>
                          </m:r>
                        </m:e>
                        <m:sub>
                          <m:r>
                            <a:rPr lang="en-US" altLang="zh-CN" sz="2800" b="1" i="1" smtClean="0">
                              <a:solidFill>
                                <a:prstClr val="black"/>
                              </a:solidFill>
                              <a:latin typeface="Cambria Math" panose="02040503050406030204" pitchFamily="18" charset="0"/>
                              <a:ea typeface="仿宋" panose="02010609060101010101" pitchFamily="49" charset="-122"/>
                            </a:rPr>
                            <m:t>𝟎</m:t>
                          </m:r>
                        </m:sub>
                      </m:sSub>
                      <m:r>
                        <a:rPr lang="en-US" altLang="zh-CN" sz="28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en-US" altLang="zh-CN" sz="24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𝟐</m:t>
                          </m:r>
                        </m:sub>
                      </m:sSub>
                      <m:r>
                        <a:rPr lang="en-US" altLang="zh-CN" sz="2400" b="1" i="1" smtClean="0">
                          <a:solidFill>
                            <a:prstClr val="black"/>
                          </a:solidFill>
                          <a:latin typeface="Cambria Math" panose="02040503050406030204" pitchFamily="18" charset="0"/>
                          <a:ea typeface="仿宋" panose="02010609060101010101" pitchFamily="49" charset="-122"/>
                        </a:rPr>
                        <m:t>,…</m:t>
                      </m:r>
                    </m:oMath>
                  </a14:m>
                  <a:r>
                    <a:rPr lang="zh-CN" altLang="en-US" sz="2400" b="1" dirty="0">
                      <a:ea typeface="Cambria Math" panose="02040503050406030204" pitchFamily="18" charset="0"/>
                    </a:rPr>
                    <a:t>是一个</a:t>
                  </a:r>
                  <a:r>
                    <a:rPr lang="zh-CN" altLang="en-US" sz="2400" b="1" dirty="0">
                      <a:solidFill>
                        <a:srgbClr val="FF0000"/>
                      </a:solidFill>
                      <a:ea typeface="Cambria Math" panose="02040503050406030204" pitchFamily="18" charset="0"/>
                    </a:rPr>
                    <a:t>马尔可夫链</a:t>
                  </a:r>
                  <a:r>
                    <a:rPr lang="zh-CN" altLang="en-US" sz="2400" b="1" dirty="0">
                      <a:ea typeface="Cambria Math" panose="02040503050406030204" pitchFamily="18" charset="0"/>
                    </a:rPr>
                    <a:t>，如果</a:t>
                  </a:r>
                  <a:endParaRPr lang="en-US" altLang="zh-CN" sz="2400" b="1"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ea typeface="Cambria Math" panose="02040503050406030204" pitchFamily="18" charset="0"/>
                          </a:rPr>
                          <m:t>𝑷𝒓</m:t>
                        </m:r>
                        <m:d>
                          <m:dPr>
                            <m:ctrlPr>
                              <a:rPr lang="en-US" altLang="zh-CN" sz="2400" b="1" i="1" smtClean="0">
                                <a:latin typeface="Cambria Math" panose="02040503050406030204" pitchFamily="18" charset="0"/>
                                <a:ea typeface="Cambria Math" panose="02040503050406030204" pitchFamily="18" charset="0"/>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𝒕</m:t>
                                </m:r>
                              </m:sub>
                            </m:sSub>
                            <m:r>
                              <a:rPr lang="en-US" altLang="zh-CN" sz="24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sub>
                            </m:sSub>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en-US" altLang="zh-CN"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zh-CN" altLang="en-US"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𝟐</m:t>
                                    </m:r>
                                  </m:sub>
                                </m:sSub>
                                <m:r>
                                  <a:rPr lang="en-US" altLang="zh-CN"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𝟐</m:t>
                                    </m:r>
                                  </m:sub>
                                </m:sSub>
                                <m:r>
                                  <a:rPr lang="zh-CN" altLang="en-US" sz="2400" b="1" i="1">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m:t>
                                </m:r>
                                <m:r>
                                  <a:rPr lang="zh-CN" altLang="en-US"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𝟎</m:t>
                                    </m:r>
                                  </m:sub>
                                </m:sSub>
                                <m:r>
                                  <a:rPr lang="en-US" altLang="zh-CN"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smtClean="0">
                                        <a:solidFill>
                                          <a:prstClr val="black"/>
                                        </a:solidFill>
                                        <a:latin typeface="Cambria Math" panose="02040503050406030204" pitchFamily="18" charset="0"/>
                                        <a:ea typeface="仿宋" panose="02010609060101010101" pitchFamily="49" charset="-122"/>
                                      </a:rPr>
                                      <m:t>𝟎</m:t>
                                    </m:r>
                                  </m:sub>
                                </m:sSub>
                              </m:e>
                            </m:d>
                          </m:e>
                        </m:d>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𝑷𝒓</m:t>
                        </m:r>
                        <m:d>
                          <m:dPr>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sub>
                            </m:sSub>
                            <m:r>
                              <a:rPr lang="en-US" altLang="zh-CN" sz="2400" b="1" i="1">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sub>
                            </m:sSub>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sub>
                                </m:sSub>
                                <m:r>
                                  <a:rPr lang="en-US" altLang="zh-CN" sz="2400" b="1" i="1">
                                    <a:solidFill>
                                      <a:prstClr val="black"/>
                                    </a:solidFill>
                                    <a:latin typeface="Cambria Math" panose="02040503050406030204" pitchFamily="18" charset="0"/>
                                    <a:ea typeface="仿宋" panose="02010609060101010101" pitchFamily="49" charset="-122"/>
                                  </a:rPr>
                                  <m:t>=</m:t>
                                </m:r>
                              </m:e>
                            </m:d>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smtClean="0">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b>
                            </m:sSub>
                          </m:e>
                        </m:d>
                        <m:r>
                          <a:rPr lang="en-US" altLang="zh-CN" sz="2400" b="1" i="0" smtClean="0">
                            <a:solidFill>
                              <a:prstClr val="black"/>
                            </a:solidFill>
                            <a:latin typeface="Cambria Math" panose="02040503050406030204" pitchFamily="18" charset="0"/>
                            <a:ea typeface="仿宋" panose="02010609060101010101" pitchFamily="49" charset="-122"/>
                          </a:rPr>
                          <m:t>=</m:t>
                        </m:r>
                        <m:sSub>
                          <m:sSubPr>
                            <m:ctrlPr>
                              <a:rPr lang="en-US" altLang="zh-CN" sz="2400" b="1" i="1" smtClean="0">
                                <a:solidFill>
                                  <a:prstClr val="black"/>
                                </a:solidFill>
                                <a:latin typeface="Cambria Math" panose="02040503050406030204" pitchFamily="18" charset="0"/>
                                <a:ea typeface="仿宋" panose="02010609060101010101" pitchFamily="49" charset="-122"/>
                              </a:rPr>
                            </m:ctrlPr>
                          </m:sSubPr>
                          <m:e>
                            <m:r>
                              <a:rPr lang="en-US" altLang="zh-CN" sz="2400" b="1" i="1" smtClean="0">
                                <a:solidFill>
                                  <a:prstClr val="black"/>
                                </a:solidFill>
                                <a:latin typeface="Cambria Math" panose="02040503050406030204" pitchFamily="18" charset="0"/>
                                <a:ea typeface="仿宋" panose="02010609060101010101" pitchFamily="49" charset="-122"/>
                              </a:rPr>
                              <m:t>𝑷</m:t>
                            </m:r>
                          </m:e>
                          <m:sub>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𝟏</m:t>
                                </m:r>
                              </m:sub>
                            </m:sSub>
                            <m:r>
                              <a:rPr lang="en-US" altLang="zh-CN" sz="2400" b="1" i="1" smtClean="0">
                                <a:solidFill>
                                  <a:prstClr val="black"/>
                                </a:solidFill>
                                <a:latin typeface="Cambria Math" panose="02040503050406030204" pitchFamily="18" charset="0"/>
                                <a:ea typeface="仿宋" panose="02010609060101010101" pitchFamily="49" charset="-122"/>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𝒂</m:t>
                                </m:r>
                              </m:e>
                              <m:sub>
                                <m:r>
                                  <a:rPr lang="en-US" altLang="zh-CN" sz="2400" b="1" i="1">
                                    <a:solidFill>
                                      <a:prstClr val="black"/>
                                    </a:solidFill>
                                    <a:latin typeface="Cambria Math" panose="02040503050406030204" pitchFamily="18" charset="0"/>
                                    <a:ea typeface="仿宋" panose="02010609060101010101" pitchFamily="49" charset="-122"/>
                                  </a:rPr>
                                  <m:t>𝒕</m:t>
                                </m:r>
                              </m:sub>
                            </m:sSub>
                          </m:sub>
                        </m:sSub>
                      </m:oMath>
                    </m:oMathPara>
                  </a14:m>
                  <a:endParaRPr lang="en-US" altLang="zh-CN" sz="2400" b="1" dirty="0">
                    <a:ea typeface="Cambria Math" panose="02040503050406030204" pitchFamily="18" charset="0"/>
                  </a:endParaRPr>
                </a:p>
                <a:p>
                  <a:pPr>
                    <a:lnSpc>
                      <a:spcPct val="150000"/>
                    </a:lnSpc>
                  </a:pPr>
                  <a:endParaRPr lang="en-US" altLang="zh-CN" sz="2400" b="1" dirty="0">
                    <a:solidFill>
                      <a:prstClr val="black"/>
                    </a:solidFill>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F140FB17-3E91-9780-1A47-D5DBAFA1DD58}"/>
                    </a:ext>
                  </a:extLst>
                </p:cNvPr>
                <p:cNvSpPr txBox="1">
                  <a:spLocks noRot="1" noChangeAspect="1" noMove="1" noResize="1" noEditPoints="1" noAdjustHandles="1" noChangeArrowheads="1" noChangeShapeType="1" noTextEdit="1"/>
                </p:cNvSpPr>
                <p:nvPr/>
              </p:nvSpPr>
              <p:spPr>
                <a:xfrm>
                  <a:off x="770238" y="1582544"/>
                  <a:ext cx="11181073" cy="3647000"/>
                </a:xfrm>
                <a:prstGeom prst="rect">
                  <a:avLst/>
                </a:prstGeom>
                <a:blipFill>
                  <a:blip r:embed="rId3"/>
                  <a:stretch>
                    <a:fillRect l="-1098"/>
                  </a:stretch>
                </a:blipFill>
              </p:spPr>
              <p:txBody>
                <a:bodyPr/>
                <a:lstStyle/>
                <a:p>
                  <a:r>
                    <a:rPr lang="zh-CN" altLang="en-US">
                      <a:noFill/>
                    </a:rPr>
                    <a:t> </a:t>
                  </a:r>
                </a:p>
              </p:txBody>
            </p:sp>
          </mc:Fallback>
        </mc:AlternateContent>
        <p:sp>
          <p:nvSpPr>
            <p:cNvPr id="8" name="矩形: 圆角 7">
              <a:extLst>
                <a:ext uri="{FF2B5EF4-FFF2-40B4-BE49-F238E27FC236}">
                  <a16:creationId xmlns:a16="http://schemas.microsoft.com/office/drawing/2014/main" id="{4F6C1183-FA53-9670-C5FE-56A8A8978AA8}"/>
                </a:ext>
              </a:extLst>
            </p:cNvPr>
            <p:cNvSpPr/>
            <p:nvPr/>
          </p:nvSpPr>
          <p:spPr>
            <a:xfrm>
              <a:off x="418070" y="1573772"/>
              <a:ext cx="11355860" cy="338076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1A75C309-C954-2690-32A0-8C5325F041D5}"/>
              </a:ext>
            </a:extLst>
          </p:cNvPr>
          <p:cNvGrpSpPr/>
          <p:nvPr/>
        </p:nvGrpSpPr>
        <p:grpSpPr>
          <a:xfrm>
            <a:off x="1914144" y="2188969"/>
            <a:ext cx="8921602" cy="2929153"/>
            <a:chOff x="1914144" y="2188969"/>
            <a:chExt cx="8921602" cy="2929153"/>
          </a:xfrm>
        </p:grpSpPr>
        <p:sp>
          <p:nvSpPr>
            <p:cNvPr id="2" name="椭圆 1">
              <a:extLst>
                <a:ext uri="{FF2B5EF4-FFF2-40B4-BE49-F238E27FC236}">
                  <a16:creationId xmlns:a16="http://schemas.microsoft.com/office/drawing/2014/main" id="{35C24FAC-FC73-ABEF-5CF5-66921E358145}"/>
                </a:ext>
              </a:extLst>
            </p:cNvPr>
            <p:cNvSpPr/>
            <p:nvPr/>
          </p:nvSpPr>
          <p:spPr>
            <a:xfrm>
              <a:off x="1914144" y="2188969"/>
              <a:ext cx="8729472" cy="193126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CF7EFBF-F2EB-9718-25E2-2BAD77FFA514}"/>
                </a:ext>
              </a:extLst>
            </p:cNvPr>
            <p:cNvSpPr txBox="1"/>
            <p:nvPr/>
          </p:nvSpPr>
          <p:spPr>
            <a:xfrm>
              <a:off x="4834760" y="4594902"/>
              <a:ext cx="6000986" cy="523220"/>
            </a:xfrm>
            <a:prstGeom prst="rect">
              <a:avLst/>
            </a:prstGeom>
            <a:noFill/>
          </p:spPr>
          <p:txBody>
            <a:bodyPr wrap="square">
              <a:spAutoFit/>
            </a:bodyPr>
            <a:lstStyle/>
            <a:p>
              <a:r>
                <a:rPr lang="zh-CN" altLang="en-US" sz="2800" b="1" dirty="0">
                  <a:solidFill>
                    <a:prstClr val="black"/>
                  </a:solidFill>
                  <a:ea typeface="仿宋" panose="02010609060101010101" pitchFamily="49" charset="-122"/>
                </a:rPr>
                <a:t>此式所表达的性质，</a:t>
              </a:r>
              <a:r>
                <a:rPr lang="zh-CN" altLang="en-US" sz="2800" b="1" dirty="0" smtClean="0">
                  <a:solidFill>
                    <a:prstClr val="black"/>
                  </a:solidFill>
                  <a:ea typeface="仿宋" panose="02010609060101010101" pitchFamily="49" charset="-122"/>
                </a:rPr>
                <a:t>称为马尔可夫性</a:t>
              </a:r>
              <a:r>
                <a:rPr lang="en-US" altLang="zh-CN" sz="2800" b="1" dirty="0" smtClean="0">
                  <a:solidFill>
                    <a:prstClr val="black"/>
                  </a:solidFill>
                  <a:ea typeface="仿宋" panose="02010609060101010101" pitchFamily="49" charset="-122"/>
                </a:rPr>
                <a:t>.</a:t>
              </a:r>
              <a:endParaRPr lang="zh-CN" altLang="en-US" sz="2800" b="1" dirty="0">
                <a:solidFill>
                  <a:prstClr val="black"/>
                </a:solidFill>
                <a:ea typeface="仿宋" panose="02010609060101010101" pitchFamily="49" charset="-122"/>
              </a:endParaRPr>
            </a:p>
          </p:txBody>
        </p:sp>
      </p:grpSp>
    </p:spTree>
    <p:extLst>
      <p:ext uri="{BB962C8B-B14F-4D97-AF65-F5344CB8AC3E}">
        <p14:creationId xmlns:p14="http://schemas.microsoft.com/office/powerpoint/2010/main" val="212075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7.1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sp>
        <p:nvSpPr>
          <p:cNvPr id="6" name="文本框 5">
            <a:extLst>
              <a:ext uri="{FF2B5EF4-FFF2-40B4-BE49-F238E27FC236}">
                <a16:creationId xmlns:a16="http://schemas.microsoft.com/office/drawing/2014/main" id="{03560B62-4B49-3913-668B-972FC1FDBC5A}"/>
              </a:ext>
            </a:extLst>
          </p:cNvPr>
          <p:cNvSpPr txBox="1"/>
          <p:nvPr/>
        </p:nvSpPr>
        <p:spPr>
          <a:xfrm>
            <a:off x="508975" y="978086"/>
            <a:ext cx="10950088" cy="4524315"/>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a:t>如果将时刻</a:t>
            </a:r>
            <a:r>
              <a:rPr lang="en-US" altLang="zh-CN" sz="2400" dirty="0"/>
              <a:t>n</a:t>
            </a:r>
            <a:r>
              <a:rPr lang="zh-CN" altLang="en-US" sz="2400" dirty="0"/>
              <a:t>看作现在，则时刻</a:t>
            </a:r>
            <a:r>
              <a:rPr lang="en-US" altLang="zh-CN" sz="2400" dirty="0"/>
              <a:t>0</a:t>
            </a:r>
            <a:r>
              <a:rPr lang="zh-CN" altLang="en-US" sz="2400" dirty="0"/>
              <a:t>，</a:t>
            </a:r>
            <a:r>
              <a:rPr lang="en-US" altLang="zh-CN" sz="2400" dirty="0"/>
              <a:t>1</a:t>
            </a:r>
            <a:r>
              <a:rPr lang="zh-CN" altLang="en-US" sz="2400" dirty="0"/>
              <a:t>，</a:t>
            </a:r>
            <a:r>
              <a:rPr lang="en-US" altLang="zh-CN" sz="2400" dirty="0"/>
              <a:t>…</a:t>
            </a:r>
            <a:r>
              <a:rPr lang="zh-CN" altLang="en-US" sz="2400" dirty="0"/>
              <a:t>，</a:t>
            </a:r>
            <a:r>
              <a:rPr lang="en-US" altLang="zh-CN" sz="2400" dirty="0"/>
              <a:t>n-1</a:t>
            </a:r>
            <a:r>
              <a:rPr lang="zh-CN" altLang="en-US" sz="2400" dirty="0"/>
              <a:t>就表示过去，而时刻</a:t>
            </a:r>
            <a:r>
              <a:rPr lang="en-US" altLang="zh-CN" sz="2400" dirty="0"/>
              <a:t>n+1</a:t>
            </a:r>
            <a:r>
              <a:rPr lang="zh-CN" altLang="en-US" sz="2400" dirty="0"/>
              <a:t>就表示将来，</a:t>
            </a:r>
            <a:endParaRPr lang="en-US" altLang="zh-CN" sz="2400" dirty="0"/>
          </a:p>
          <a:p>
            <a:pPr>
              <a:lnSpc>
                <a:spcPct val="150000"/>
              </a:lnSpc>
            </a:pPr>
            <a:endParaRPr lang="en-US" altLang="zh-CN" sz="2400" b="1" dirty="0">
              <a:solidFill>
                <a:prstClr val="black"/>
              </a:solidFill>
              <a:ea typeface="仿宋" panose="02010609060101010101" pitchFamily="49" charset="-122"/>
            </a:endParaRPr>
          </a:p>
          <a:p>
            <a:pPr>
              <a:lnSpc>
                <a:spcPct val="150000"/>
              </a:lnSpc>
            </a:pPr>
            <a:endParaRPr lang="en-US" altLang="zh-CN" sz="2400" b="1" dirty="0">
              <a:solidFill>
                <a:prstClr val="black"/>
              </a:solidFill>
              <a:ea typeface="仿宋" panose="02010609060101010101" pitchFamily="49" charset="-122"/>
            </a:endParaRPr>
          </a:p>
          <a:p>
            <a:pPr>
              <a:lnSpc>
                <a:spcPct val="150000"/>
              </a:lnSpc>
            </a:pPr>
            <a:endParaRPr lang="en-US" altLang="zh-CN" sz="2400" b="1" dirty="0">
              <a:solidFill>
                <a:prstClr val="black"/>
              </a:solidFill>
              <a:ea typeface="仿宋" panose="02010609060101010101" pitchFamily="49" charset="-122"/>
            </a:endParaRPr>
          </a:p>
          <a:p>
            <a:pPr>
              <a:lnSpc>
                <a:spcPct val="150000"/>
              </a:lnSpc>
            </a:pPr>
            <a:endParaRPr lang="en-US" altLang="zh-CN" sz="2400" b="1" dirty="0">
              <a:solidFill>
                <a:prstClr val="black"/>
              </a:solidFill>
              <a:ea typeface="仿宋" panose="02010609060101010101" pitchFamily="49" charset="-122"/>
            </a:endParaRPr>
          </a:p>
          <a:p>
            <a:pPr marL="342900" indent="-342900">
              <a:lnSpc>
                <a:spcPct val="150000"/>
              </a:lnSpc>
              <a:buFont typeface="Wingdings" panose="05000000000000000000" pitchFamily="2" charset="2"/>
              <a:buChar char="n"/>
            </a:pPr>
            <a:r>
              <a:rPr lang="zh-CN" altLang="en-US" sz="2400" dirty="0"/>
              <a:t>上式表示</a:t>
            </a:r>
            <a:r>
              <a:rPr lang="zh-CN" altLang="en-US" sz="2400" dirty="0" smtClean="0"/>
              <a:t>的马尔可夫性：</a:t>
            </a:r>
            <a:r>
              <a:rPr lang="zh-CN" altLang="en-US" sz="2400" dirty="0"/>
              <a:t>在已知过程现在状态的条件下，过程将来处于那个状态的概率不依赖于过程过去经历的状态</a:t>
            </a:r>
            <a:r>
              <a:rPr lang="en-US" altLang="zh-CN" sz="2400" dirty="0"/>
              <a:t>. </a:t>
            </a:r>
            <a:r>
              <a:rPr lang="zh-CN" altLang="en-US" sz="2400" dirty="0"/>
              <a:t>也称之为</a:t>
            </a:r>
            <a:r>
              <a:rPr lang="zh-CN" altLang="en-US" sz="2400" dirty="0">
                <a:solidFill>
                  <a:srgbClr val="FF0000"/>
                </a:solidFill>
              </a:rPr>
              <a:t>无记忆性</a:t>
            </a:r>
            <a:r>
              <a:rPr lang="en-US" altLang="zh-CN" sz="2400" dirty="0">
                <a:solidFill>
                  <a:srgbClr val="FF0000"/>
                </a:solidFill>
              </a:rPr>
              <a:t>.</a:t>
            </a:r>
          </a:p>
        </p:txBody>
      </p:sp>
      <p:pic>
        <p:nvPicPr>
          <p:cNvPr id="3" name="图片 2">
            <a:extLst>
              <a:ext uri="{FF2B5EF4-FFF2-40B4-BE49-F238E27FC236}">
                <a16:creationId xmlns:a16="http://schemas.microsoft.com/office/drawing/2014/main" id="{3C50D7CA-4C10-73DB-3D7F-D4817274C4E4}"/>
              </a:ext>
            </a:extLst>
          </p:cNvPr>
          <p:cNvPicPr>
            <a:picLocks noChangeAspect="1"/>
          </p:cNvPicPr>
          <p:nvPr/>
        </p:nvPicPr>
        <p:blipFill>
          <a:blip r:embed="rId3"/>
          <a:stretch>
            <a:fillRect/>
          </a:stretch>
        </p:blipFill>
        <p:spPr>
          <a:xfrm>
            <a:off x="1653143" y="2232575"/>
            <a:ext cx="8885714" cy="1685714"/>
          </a:xfrm>
          <a:prstGeom prst="rect">
            <a:avLst/>
          </a:prstGeom>
        </p:spPr>
      </p:pic>
    </p:spTree>
    <p:extLst>
      <p:ext uri="{BB962C8B-B14F-4D97-AF65-F5344CB8AC3E}">
        <p14:creationId xmlns:p14="http://schemas.microsoft.com/office/powerpoint/2010/main" val="2862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E27A9-6C44-CA94-A22F-115671101BE1}"/>
              </a:ext>
            </a:extLst>
          </p:cNvPr>
          <p:cNvSpPr/>
          <p:nvPr/>
        </p:nvSpPr>
        <p:spPr>
          <a:xfrm>
            <a:off x="164014" y="89332"/>
            <a:ext cx="8280920" cy="506934"/>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7.2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转移概率和转移矩阵</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009F5E5-4119-E20C-436E-34D6114E2F5D}"/>
                  </a:ext>
                </a:extLst>
              </p:cNvPr>
              <p:cNvSpPr txBox="1"/>
              <p:nvPr/>
            </p:nvSpPr>
            <p:spPr>
              <a:xfrm>
                <a:off x="484591" y="892742"/>
                <a:ext cx="10950088" cy="5848076"/>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a:t>假定马尔可夫链的离散状态空间为</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0,1,2,…,</m:t>
                        </m:r>
                        <m:r>
                          <a:rPr lang="en-US" altLang="zh-CN" sz="2400" b="0" i="1" smtClean="0">
                            <a:latin typeface="Cambria Math" panose="02040503050406030204" pitchFamily="18" charset="0"/>
                          </a:rPr>
                          <m:t>𝑛</m:t>
                        </m:r>
                      </m:e>
                    </m:d>
                  </m:oMath>
                </a14:m>
                <a:endParaRPr lang="en-US" altLang="zh-CN" sz="2400" dirty="0"/>
              </a:p>
              <a:p>
                <a:pPr marL="342900" indent="-342900">
                  <a:lnSpc>
                    <a:spcPct val="150000"/>
                  </a:lnSpc>
                  <a:buFont typeface="Wingdings" panose="05000000000000000000" pitchFamily="2" charset="2"/>
                  <a:buChar char="n"/>
                </a:pPr>
                <a:r>
                  <a:rPr lang="zh-CN" altLang="en-US" sz="2400" dirty="0"/>
                  <a:t>转移概率</a:t>
                </a:r>
                <a:endParaRPr lang="en-US" altLang="zh-CN" sz="2400" b="1" i="1" dirty="0">
                  <a:solidFill>
                    <a:prstClr val="black"/>
                  </a:solidFill>
                  <a:latin typeface="Cambria Math" panose="02040503050406030204" pitchFamily="18" charset="0"/>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0" i="1" smtClean="0">
                              <a:solidFill>
                                <a:prstClr val="black"/>
                              </a:solidFill>
                              <a:latin typeface="Cambria Math" panose="02040503050406030204" pitchFamily="18" charset="0"/>
                              <a:ea typeface="仿宋" panose="02010609060101010101" pitchFamily="49" charset="-122"/>
                            </a:rPr>
                            <m:t>𝑃</m:t>
                          </m:r>
                        </m:e>
                        <m:sub>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𝒋</m:t>
                          </m:r>
                        </m:sub>
                      </m:sSub>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𝑷𝒓</m:t>
                      </m:r>
                      <m:d>
                        <m:dPr>
                          <m:ctrlPr>
                            <a:rPr lang="en-US" altLang="zh-CN" sz="2400" b="1" i="1" smtClean="0">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smtClean="0">
                                  <a:solidFill>
                                    <a:prstClr val="black"/>
                                  </a:solidFill>
                                  <a:latin typeface="Cambria Math" panose="02040503050406030204" pitchFamily="18" charset="0"/>
                                  <a:ea typeface="仿宋" panose="02010609060101010101" pitchFamily="49" charset="-122"/>
                                </a:rPr>
                                <m:t>𝒕</m:t>
                              </m:r>
                            </m:sub>
                          </m:sSub>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𝒋</m:t>
                          </m:r>
                          <m:d>
                            <m:dPr>
                              <m:begChr m:val="|"/>
                              <m:endChr m:val=""/>
                              <m:ctrlPr>
                                <a:rPr lang="en-US" altLang="zh-CN" sz="2400" b="1" i="1" smtClean="0">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b>
                              </m:sSub>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𝒊</m:t>
                              </m:r>
                            </m:e>
                          </m:d>
                        </m:e>
                      </m:d>
                    </m:oMath>
                  </m:oMathPara>
                </a14:m>
                <a:endParaRPr lang="en-US" altLang="zh-CN" sz="2400" dirty="0"/>
              </a:p>
              <a:p>
                <a:pPr>
                  <a:lnSpc>
                    <a:spcPct val="150000"/>
                  </a:lnSpc>
                </a:pPr>
                <a:r>
                  <a:rPr lang="zh-CN" altLang="en-US" sz="2400" dirty="0"/>
                  <a:t>是过程从</a:t>
                </a:r>
                <a:r>
                  <a:rPr lang="zh-CN" altLang="en-US" sz="2400" dirty="0" smtClean="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𝒊</m:t>
                    </m:r>
                  </m:oMath>
                </a14:m>
                <a:r>
                  <a:rPr lang="zh-CN" altLang="en-US" sz="2400" dirty="0" smtClean="0"/>
                  <a:t> </a:t>
                </a:r>
                <a:r>
                  <a:rPr lang="zh-CN" altLang="en-US" sz="2400" dirty="0"/>
                  <a:t>经</a:t>
                </a:r>
                <a:r>
                  <a:rPr lang="zh-CN" altLang="en-US" sz="2400" b="1" dirty="0"/>
                  <a:t>一</a:t>
                </a:r>
                <a:r>
                  <a:rPr lang="zh-CN" altLang="en-US" sz="2400" dirty="0"/>
                  <a:t>步移动到</a:t>
                </a:r>
                <a:r>
                  <a:rPr lang="zh-CN" altLang="en-US" sz="2400" dirty="0" smtClean="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𝒋</m:t>
                    </m:r>
                  </m:oMath>
                </a14:m>
                <a:r>
                  <a:rPr lang="zh-CN" altLang="en-US" sz="2400" dirty="0" smtClean="0"/>
                  <a:t> </a:t>
                </a:r>
                <a:r>
                  <a:rPr lang="zh-CN" altLang="en-US" sz="2400" dirty="0"/>
                  <a:t>的概率。</a:t>
                </a:r>
                <a:endParaRPr lang="en-US" altLang="zh-CN" sz="2400" dirty="0"/>
              </a:p>
              <a:p>
                <a:pPr>
                  <a:lnSpc>
                    <a:spcPct val="150000"/>
                  </a:lnSpc>
                </a:pPr>
                <a:r>
                  <a:rPr lang="zh-CN" altLang="en-US" sz="2400" dirty="0"/>
                  <a:t>马尔可夫性蕴含马尔可夫链由一步</a:t>
                </a:r>
                <a:r>
                  <a:rPr lang="zh-CN" altLang="en-US" sz="2400" dirty="0">
                    <a:solidFill>
                      <a:srgbClr val="FF0000"/>
                    </a:solidFill>
                  </a:rPr>
                  <a:t>转移矩阵</a:t>
                </a:r>
                <a:r>
                  <a:rPr lang="zh-CN" altLang="en-US" sz="2400" dirty="0"/>
                  <a:t>唯一</a:t>
                </a:r>
                <a:r>
                  <a:rPr lang="zh-CN" altLang="en-US" sz="2400" dirty="0" smtClean="0"/>
                  <a:t>确定</a:t>
                </a:r>
                <a:endParaRPr lang="en-US" altLang="zh-CN" sz="2400" dirty="0" smtClean="0"/>
              </a:p>
              <a:p>
                <a:pPr>
                  <a:lnSpc>
                    <a:spcPct val="150000"/>
                  </a:lnSpc>
                </a:pP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i="1" smtClean="0">
                                  <a:latin typeface="Cambria Math" panose="02040503050406030204" pitchFamily="18" charset="0"/>
                                </a:rPr>
                              </m:ctrlPr>
                            </m:mPr>
                            <m:mr>
                              <m:e>
                                <m:m>
                                  <m:mPr>
                                    <m:mcs>
                                      <m:mc>
                                        <m:mcPr>
                                          <m:count m:val="1"/>
                                          <m:mcJc m:val="center"/>
                                        </m:mcPr>
                                      </m:mc>
                                    </m:mcs>
                                    <m:ctrlPr>
                                      <a:rPr lang="en-US" altLang="zh-CN" sz="2400" i="1" smtClean="0">
                                        <a:latin typeface="Cambria Math" panose="02040503050406030204" pitchFamily="18" charset="0"/>
                                      </a:rPr>
                                    </m:ctrlPr>
                                  </m:mP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0</m:t>
                                          </m:r>
                                          <m:r>
                                            <a:rPr lang="en-US" altLang="zh-CN" sz="2400" b="0" i="1">
                                              <a:solidFill>
                                                <a:prstClr val="black"/>
                                              </a:solidFill>
                                              <a:latin typeface="Cambria Math" panose="02040503050406030204" pitchFamily="18" charset="0"/>
                                              <a:ea typeface="仿宋" panose="02010609060101010101" pitchFamily="49" charset="-122"/>
                                            </a:rPr>
                                            <m:t>,</m:t>
                                          </m:r>
                                          <m:r>
                                            <a:rPr lang="en-US" altLang="zh-CN" sz="2400" b="0" i="1" smtClean="0">
                                              <a:solidFill>
                                                <a:prstClr val="black"/>
                                              </a:solidFill>
                                              <a:latin typeface="Cambria Math" panose="02040503050406030204" pitchFamily="18" charset="0"/>
                                              <a:ea typeface="仿宋" panose="02010609060101010101" pitchFamily="49" charset="-122"/>
                                            </a:rPr>
                                            <m:t>0</m:t>
                                          </m:r>
                                        </m:sub>
                                      </m:sSub>
                                    </m:e>
                                  </m:m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1</m:t>
                                          </m:r>
                                          <m:r>
                                            <a:rPr lang="en-US" altLang="zh-CN" sz="2400" b="0" i="1">
                                              <a:solidFill>
                                                <a:prstClr val="black"/>
                                              </a:solidFill>
                                              <a:latin typeface="Cambria Math" panose="02040503050406030204" pitchFamily="18" charset="0"/>
                                              <a:ea typeface="仿宋" panose="02010609060101010101" pitchFamily="49" charset="-122"/>
                                            </a:rPr>
                                            <m:t>,0</m:t>
                                          </m:r>
                                        </m:sub>
                                      </m:sSub>
                                    </m:e>
                                  </m:mr>
                                </m:m>
                              </m:e>
                              <m:e>
                                <m:m>
                                  <m:mPr>
                                    <m:mcs>
                                      <m:mc>
                                        <m:mcPr>
                                          <m:count m:val="2"/>
                                          <m:mcJc m:val="center"/>
                                        </m:mcPr>
                                      </m:mc>
                                    </m:mcs>
                                    <m:ctrlPr>
                                      <a:rPr lang="en-US" altLang="zh-CN" sz="2400" i="1" smtClean="0">
                                        <a:latin typeface="Cambria Math" panose="02040503050406030204" pitchFamily="18" charset="0"/>
                                      </a:rPr>
                                    </m:ctrlPr>
                                  </m:mP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a:solidFill>
                                                <a:prstClr val="black"/>
                                              </a:solidFill>
                                              <a:latin typeface="Cambria Math" panose="02040503050406030204" pitchFamily="18" charset="0"/>
                                              <a:ea typeface="仿宋" panose="02010609060101010101" pitchFamily="49" charset="-122"/>
                                            </a:rPr>
                                            <m:t>0,</m:t>
                                          </m:r>
                                          <m:r>
                                            <a:rPr lang="en-US" altLang="zh-CN" sz="2400" b="0" i="1" smtClean="0">
                                              <a:solidFill>
                                                <a:prstClr val="black"/>
                                              </a:solidFill>
                                              <a:latin typeface="Cambria Math" panose="02040503050406030204" pitchFamily="18" charset="0"/>
                                              <a:ea typeface="仿宋" panose="02010609060101010101" pitchFamily="49" charset="-122"/>
                                            </a:rPr>
                                            <m:t>1</m:t>
                                          </m:r>
                                        </m:sub>
                                      </m:sSub>
                                    </m:e>
                                    <m:e>
                                      <m:r>
                                        <a:rPr lang="en-US" altLang="zh-CN" sz="2400" b="0" i="1" smtClean="0">
                                          <a:latin typeface="Cambria Math" panose="02040503050406030204" pitchFamily="18" charset="0"/>
                                          <a:ea typeface="Cambria Math" panose="02040503050406030204" pitchFamily="18" charset="0"/>
                                        </a:rPr>
                                        <m:t>⋯</m:t>
                                      </m:r>
                                    </m:e>
                                  </m:mr>
                                  <m:mr>
                                    <m:e>
                                      <m:sSub>
                                        <m:sSubPr>
                                          <m:ctrlPr>
                                            <a:rPr lang="en-US" altLang="zh-CN" sz="2400" i="1" smtClean="0">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1</m:t>
                                          </m:r>
                                          <m:r>
                                            <a:rPr lang="en-US" altLang="zh-CN" sz="2400" b="0" i="1">
                                              <a:solidFill>
                                                <a:prstClr val="black"/>
                                              </a:solidFill>
                                              <a:latin typeface="Cambria Math" panose="02040503050406030204" pitchFamily="18" charset="0"/>
                                              <a:ea typeface="仿宋" panose="02010609060101010101" pitchFamily="49" charset="-122"/>
                                            </a:rPr>
                                            <m:t>,</m:t>
                                          </m:r>
                                          <m:r>
                                            <a:rPr lang="en-US" altLang="zh-CN" sz="2400" b="0" i="1" smtClean="0">
                                              <a:solidFill>
                                                <a:prstClr val="black"/>
                                              </a:solidFill>
                                              <a:latin typeface="Cambria Math" panose="02040503050406030204" pitchFamily="18" charset="0"/>
                                              <a:ea typeface="仿宋" panose="02010609060101010101" pitchFamily="49" charset="-122"/>
                                            </a:rPr>
                                            <m:t>1</m:t>
                                          </m:r>
                                        </m:sub>
                                      </m:sSub>
                                    </m:e>
                                    <m:e>
                                      <m:r>
                                        <a:rPr lang="en-US" altLang="zh-CN" sz="2400" b="0" i="1">
                                          <a:latin typeface="Cambria Math" panose="02040503050406030204" pitchFamily="18" charset="0"/>
                                          <a:ea typeface="Cambria Math" panose="02040503050406030204" pitchFamily="18" charset="0"/>
                                        </a:rPr>
                                        <m:t>⋯</m:t>
                                      </m:r>
                                    </m:e>
                                  </m:mr>
                                </m:m>
                              </m:e>
                              <m:e>
                                <m:m>
                                  <m:mPr>
                                    <m:mcs>
                                      <m:mc>
                                        <m:mcPr>
                                          <m:count m:val="2"/>
                                          <m:mcJc m:val="center"/>
                                        </m:mcPr>
                                      </m:mc>
                                    </m:mcs>
                                    <m:ctrlPr>
                                      <a:rPr lang="en-US" altLang="zh-CN" sz="2400" i="1" smtClean="0">
                                        <a:latin typeface="Cambria Math" panose="02040503050406030204" pitchFamily="18" charset="0"/>
                                      </a:rPr>
                                    </m:ctrlPr>
                                  </m:mP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a:solidFill>
                                                <a:prstClr val="black"/>
                                              </a:solidFill>
                                              <a:latin typeface="Cambria Math" panose="02040503050406030204" pitchFamily="18" charset="0"/>
                                              <a:ea typeface="仿宋" panose="02010609060101010101" pitchFamily="49" charset="-122"/>
                                            </a:rPr>
                                            <m:t>0,</m:t>
                                          </m:r>
                                          <m:r>
                                            <a:rPr lang="en-US" altLang="zh-CN" sz="2400" b="0" i="1" smtClean="0">
                                              <a:solidFill>
                                                <a:prstClr val="black"/>
                                              </a:solidFill>
                                              <a:latin typeface="Cambria Math" panose="02040503050406030204" pitchFamily="18" charset="0"/>
                                              <a:ea typeface="仿宋" panose="02010609060101010101" pitchFamily="49" charset="-122"/>
                                            </a:rPr>
                                            <m:t>𝑗</m:t>
                                          </m:r>
                                        </m:sub>
                                      </m:sSub>
                                    </m:e>
                                    <m:e>
                                      <m:r>
                                        <a:rPr lang="en-US" altLang="zh-CN" sz="2400" b="0" i="1">
                                          <a:latin typeface="Cambria Math" panose="02040503050406030204" pitchFamily="18" charset="0"/>
                                          <a:ea typeface="Cambria Math" panose="02040503050406030204" pitchFamily="18" charset="0"/>
                                        </a:rPr>
                                        <m:t>⋯</m:t>
                                      </m:r>
                                    </m:e>
                                  </m:m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1</m:t>
                                          </m:r>
                                          <m:r>
                                            <a:rPr lang="en-US" altLang="zh-CN" sz="2400" b="0" i="1">
                                              <a:solidFill>
                                                <a:prstClr val="black"/>
                                              </a:solidFill>
                                              <a:latin typeface="Cambria Math" panose="02040503050406030204" pitchFamily="18" charset="0"/>
                                              <a:ea typeface="仿宋" panose="02010609060101010101" pitchFamily="49" charset="-122"/>
                                            </a:rPr>
                                            <m:t>,</m:t>
                                          </m:r>
                                          <m:r>
                                            <a:rPr lang="en-US" altLang="zh-CN" sz="2400" b="0" i="1" smtClean="0">
                                              <a:solidFill>
                                                <a:prstClr val="black"/>
                                              </a:solidFill>
                                              <a:latin typeface="Cambria Math" panose="02040503050406030204" pitchFamily="18" charset="0"/>
                                              <a:ea typeface="仿宋" panose="02010609060101010101" pitchFamily="49" charset="-122"/>
                                            </a:rPr>
                                            <m:t>𝑗</m:t>
                                          </m:r>
                                        </m:sub>
                                      </m:sSub>
                                    </m:e>
                                    <m:e>
                                      <m:r>
                                        <a:rPr lang="en-US" altLang="zh-CN" sz="2400" b="0" i="1">
                                          <a:latin typeface="Cambria Math" panose="02040503050406030204" pitchFamily="18" charset="0"/>
                                          <a:ea typeface="Cambria Math" panose="02040503050406030204" pitchFamily="18" charset="0"/>
                                        </a:rPr>
                                        <m:t>⋯</m:t>
                                      </m:r>
                                    </m:e>
                                  </m:mr>
                                </m:m>
                              </m:e>
                            </m:mr>
                            <m:mr>
                              <m:e>
                                <m:m>
                                  <m:mPr>
                                    <m:mcs>
                                      <m:mc>
                                        <m:mcPr>
                                          <m:count m:val="1"/>
                                          <m:mcJc m:val="center"/>
                                        </m:mcPr>
                                      </m:mc>
                                    </m:mcs>
                                    <m:ctrlPr>
                                      <a:rPr lang="en-US" altLang="zh-CN" sz="2400" i="1" smtClean="0">
                                        <a:latin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m:t>
                                      </m:r>
                                    </m:e>
                                  </m:m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𝑖</m:t>
                                          </m:r>
                                          <m:r>
                                            <a:rPr lang="en-US" altLang="zh-CN" sz="2400" b="0" i="1">
                                              <a:solidFill>
                                                <a:prstClr val="black"/>
                                              </a:solidFill>
                                              <a:latin typeface="Cambria Math" panose="02040503050406030204" pitchFamily="18" charset="0"/>
                                              <a:ea typeface="仿宋" panose="02010609060101010101" pitchFamily="49" charset="-122"/>
                                            </a:rPr>
                                            <m:t>,0</m:t>
                                          </m:r>
                                        </m:sub>
                                      </m:sSub>
                                    </m:e>
                                  </m:mr>
                                  <m:mr>
                                    <m:e>
                                      <m:r>
                                        <m:rPr>
                                          <m:brk m:alnAt="7"/>
                                        </m:rPr>
                                        <a:rPr lang="en-US" altLang="zh-CN" sz="2400" b="0" i="1">
                                          <a:latin typeface="Cambria Math" panose="02040503050406030204" pitchFamily="18" charset="0"/>
                                          <a:ea typeface="Cambria Math" panose="02040503050406030204" pitchFamily="18" charset="0"/>
                                        </a:rPr>
                                        <m:t>⋮</m:t>
                                      </m:r>
                                    </m:e>
                                  </m:mr>
                                </m:m>
                              </m:e>
                              <m:e>
                                <m:m>
                                  <m:mPr>
                                    <m:mcs>
                                      <m:mc>
                                        <m:mcPr>
                                          <m:count m:val="2"/>
                                          <m:mcJc m:val="center"/>
                                        </m:mcPr>
                                      </m:mc>
                                    </m:mcs>
                                    <m:ctrlPr>
                                      <a:rPr lang="en-US" altLang="zh-CN" sz="2400" i="1" smtClean="0">
                                        <a:latin typeface="Cambria Math" panose="02040503050406030204" pitchFamily="18" charset="0"/>
                                      </a:rPr>
                                    </m:ctrlPr>
                                  </m:mPr>
                                  <m:mr>
                                    <m:e>
                                      <m:r>
                                        <m:rPr>
                                          <m:brk m:alnAt="7"/>
                                        </m:rPr>
                                        <a:rPr lang="en-US" altLang="zh-CN" sz="2400" b="0" i="1">
                                          <a:latin typeface="Cambria Math" panose="02040503050406030204" pitchFamily="18" charset="0"/>
                                          <a:ea typeface="Cambria Math" panose="02040503050406030204" pitchFamily="18" charset="0"/>
                                        </a:rPr>
                                        <m:t>⋮</m:t>
                                      </m:r>
                                    </m:e>
                                    <m:e>
                                      <m:r>
                                        <a:rPr lang="en-US" altLang="zh-CN" sz="2400" b="0" i="1" smtClean="0">
                                          <a:latin typeface="Cambria Math" panose="02040503050406030204" pitchFamily="18" charset="0"/>
                                          <a:ea typeface="Cambria Math" panose="02040503050406030204" pitchFamily="18" charset="0"/>
                                        </a:rPr>
                                        <m:t>⋱</m:t>
                                      </m:r>
                                    </m:e>
                                  </m:m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𝑖</m:t>
                                          </m:r>
                                          <m:r>
                                            <a:rPr lang="en-US" altLang="zh-CN" sz="2400" b="0" i="1">
                                              <a:solidFill>
                                                <a:prstClr val="black"/>
                                              </a:solidFill>
                                              <a:latin typeface="Cambria Math" panose="02040503050406030204" pitchFamily="18" charset="0"/>
                                              <a:ea typeface="仿宋" panose="02010609060101010101" pitchFamily="49" charset="-122"/>
                                            </a:rPr>
                                            <m:t>,</m:t>
                                          </m:r>
                                          <m:r>
                                            <a:rPr lang="en-US" altLang="zh-CN" sz="2400" b="0" i="1" smtClean="0">
                                              <a:solidFill>
                                                <a:prstClr val="black"/>
                                              </a:solidFill>
                                              <a:latin typeface="Cambria Math" panose="02040503050406030204" pitchFamily="18" charset="0"/>
                                              <a:ea typeface="仿宋" panose="02010609060101010101" pitchFamily="49" charset="-122"/>
                                            </a:rPr>
                                            <m:t>1</m:t>
                                          </m:r>
                                        </m:sub>
                                      </m:sSub>
                                    </m:e>
                                    <m:e>
                                      <m:r>
                                        <a:rPr lang="en-US" altLang="zh-CN" sz="2400" b="0" i="1">
                                          <a:latin typeface="Cambria Math" panose="02040503050406030204" pitchFamily="18" charset="0"/>
                                          <a:ea typeface="Cambria Math" panose="02040503050406030204" pitchFamily="18" charset="0"/>
                                        </a:rPr>
                                        <m:t>⋯</m:t>
                                      </m:r>
                                    </m:e>
                                  </m:mr>
                                  <m:mr>
                                    <m:e>
                                      <m:r>
                                        <m:rPr>
                                          <m:brk m:alnAt="7"/>
                                        </m:rPr>
                                        <a:rPr lang="en-US" altLang="zh-CN" sz="2400" b="0" i="1">
                                          <a:latin typeface="Cambria Math" panose="02040503050406030204" pitchFamily="18" charset="0"/>
                                          <a:ea typeface="Cambria Math" panose="02040503050406030204" pitchFamily="18" charset="0"/>
                                        </a:rPr>
                                        <m:t>⋮</m:t>
                                      </m:r>
                                    </m:e>
                                    <m:e>
                                      <m:r>
                                        <a:rPr lang="en-US" altLang="zh-CN" sz="2400" b="0"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US" altLang="zh-CN" sz="2400" i="1" smtClean="0">
                                        <a:latin typeface="Cambria Math" panose="02040503050406030204" pitchFamily="18" charset="0"/>
                                      </a:rPr>
                                    </m:ctrlPr>
                                  </m:mPr>
                                  <m:mr>
                                    <m:e>
                                      <m:r>
                                        <m:rPr>
                                          <m:brk m:alnAt="7"/>
                                        </m:rPr>
                                        <a:rPr lang="en-US" altLang="zh-CN" sz="2400" b="0" i="1">
                                          <a:latin typeface="Cambria Math" panose="02040503050406030204" pitchFamily="18" charset="0"/>
                                          <a:ea typeface="Cambria Math" panose="02040503050406030204" pitchFamily="18" charset="0"/>
                                        </a:rPr>
                                        <m:t>⋮</m:t>
                                      </m:r>
                                    </m:e>
                                    <m:e>
                                      <m:r>
                                        <a:rPr lang="en-US" altLang="zh-CN" sz="2400" b="0" i="1" smtClean="0">
                                          <a:latin typeface="Cambria Math" panose="02040503050406030204" pitchFamily="18" charset="0"/>
                                          <a:ea typeface="Cambria Math" panose="02040503050406030204" pitchFamily="18" charset="0"/>
                                        </a:rPr>
                                        <m:t>⋱</m:t>
                                      </m:r>
                                    </m:e>
                                  </m:mr>
                                  <m:mr>
                                    <m:e>
                                      <m:sSub>
                                        <m:sSubPr>
                                          <m:ctrlPr>
                                            <a:rPr lang="en-US" altLang="zh-CN" sz="2400"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0" i="1" smtClean="0">
                                              <a:solidFill>
                                                <a:prstClr val="black"/>
                                              </a:solidFill>
                                              <a:latin typeface="Cambria Math" panose="02040503050406030204" pitchFamily="18" charset="0"/>
                                              <a:ea typeface="仿宋" panose="02010609060101010101" pitchFamily="49" charset="-122"/>
                                            </a:rPr>
                                            <m:t>𝑖</m:t>
                                          </m:r>
                                          <m:r>
                                            <a:rPr lang="en-US" altLang="zh-CN" sz="2400" b="0" i="1">
                                              <a:solidFill>
                                                <a:prstClr val="black"/>
                                              </a:solidFill>
                                              <a:latin typeface="Cambria Math" panose="02040503050406030204" pitchFamily="18" charset="0"/>
                                              <a:ea typeface="仿宋" panose="02010609060101010101" pitchFamily="49" charset="-122"/>
                                            </a:rPr>
                                            <m:t>,</m:t>
                                          </m:r>
                                          <m:r>
                                            <a:rPr lang="en-US" altLang="zh-CN" sz="2400" b="0" i="1" smtClean="0">
                                              <a:solidFill>
                                                <a:prstClr val="black"/>
                                              </a:solidFill>
                                              <a:latin typeface="Cambria Math" panose="02040503050406030204" pitchFamily="18" charset="0"/>
                                              <a:ea typeface="仿宋" panose="02010609060101010101" pitchFamily="49" charset="-122"/>
                                            </a:rPr>
                                            <m:t>𝑗</m:t>
                                          </m:r>
                                        </m:sub>
                                      </m:sSub>
                                    </m:e>
                                    <m:e>
                                      <m:r>
                                        <a:rPr lang="en-US" altLang="zh-CN" sz="2400" b="0" i="1">
                                          <a:latin typeface="Cambria Math" panose="02040503050406030204" pitchFamily="18" charset="0"/>
                                          <a:ea typeface="Cambria Math" panose="02040503050406030204" pitchFamily="18" charset="0"/>
                                        </a:rPr>
                                        <m:t>⋯</m:t>
                                      </m:r>
                                    </m:e>
                                  </m:mr>
                                  <m:mr>
                                    <m:e>
                                      <m:r>
                                        <m:rPr>
                                          <m:brk m:alnAt="7"/>
                                        </m:rPr>
                                        <a:rPr lang="en-US" altLang="zh-CN" sz="2400" b="0" i="1">
                                          <a:latin typeface="Cambria Math" panose="02040503050406030204" pitchFamily="18" charset="0"/>
                                          <a:ea typeface="Cambria Math" panose="02040503050406030204" pitchFamily="18" charset="0"/>
                                        </a:rPr>
                                        <m:t>⋮</m:t>
                                      </m:r>
                                    </m:e>
                                    <m:e>
                                      <m:r>
                                        <a:rPr lang="en-US" altLang="zh-CN" sz="2400" b="0" i="1" smtClean="0">
                                          <a:latin typeface="Cambria Math" panose="02040503050406030204" pitchFamily="18" charset="0"/>
                                          <a:ea typeface="Cambria Math" panose="02040503050406030204" pitchFamily="18" charset="0"/>
                                        </a:rPr>
                                        <m:t>⋱</m:t>
                                      </m:r>
                                    </m:e>
                                  </m:mr>
                                </m:m>
                              </m:e>
                            </m:mr>
                          </m:m>
                        </m:e>
                      </m:d>
                    </m:oMath>
                  </m:oMathPara>
                </a14:m>
                <a:endParaRPr lang="en-US" altLang="zh-CN" sz="2400" dirty="0"/>
              </a:p>
              <a:p>
                <a:pPr>
                  <a:lnSpc>
                    <a:spcPct val="150000"/>
                  </a:lnSpc>
                </a:pPr>
                <a:endParaRPr lang="en-US" altLang="zh-CN" sz="2400" b="1" dirty="0">
                  <a:solidFill>
                    <a:prstClr val="black"/>
                  </a:solidFill>
                  <a:ea typeface="仿宋" panose="02010609060101010101" pitchFamily="49" charset="-122"/>
                </a:endParaRPr>
              </a:p>
            </p:txBody>
          </p:sp>
        </mc:Choice>
        <mc:Fallback xmlns="">
          <p:sp>
            <p:nvSpPr>
              <p:cNvPr id="6" name="文本框 5">
                <a:extLst>
                  <a:ext uri="{FF2B5EF4-FFF2-40B4-BE49-F238E27FC236}">
                    <a16:creationId xmlns:a16="http://schemas.microsoft.com/office/drawing/2014/main" id="{4009F5E5-4119-E20C-436E-34D6114E2F5D}"/>
                  </a:ext>
                </a:extLst>
              </p:cNvPr>
              <p:cNvSpPr txBox="1">
                <a:spLocks noRot="1" noChangeAspect="1" noMove="1" noResize="1" noEditPoints="1" noAdjustHandles="1" noChangeArrowheads="1" noChangeShapeType="1" noTextEdit="1"/>
              </p:cNvSpPr>
              <p:nvPr/>
            </p:nvSpPr>
            <p:spPr>
              <a:xfrm>
                <a:off x="484591" y="892742"/>
                <a:ext cx="10950088" cy="5848076"/>
              </a:xfrm>
              <a:prstGeom prst="rect">
                <a:avLst/>
              </a:prstGeom>
              <a:blipFill>
                <a:blip r:embed="rId3"/>
                <a:stretch>
                  <a:fillRect l="-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159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BA7CD88-1D0F-4CC1-5758-28EE43A3B0E6}"/>
                  </a:ext>
                </a:extLst>
              </p:cNvPr>
              <p:cNvSpPr txBox="1"/>
              <p:nvPr/>
            </p:nvSpPr>
            <p:spPr>
              <a:xfrm>
                <a:off x="765007" y="1072302"/>
                <a:ext cx="9122706" cy="3715376"/>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smtClean="0"/>
                  <a:t>设</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𝑡</m:t>
                        </m:r>
                      </m:e>
                    </m:d>
                  </m:oMath>
                </a14:m>
                <a:r>
                  <a:rPr lang="zh-CN" altLang="en-US" sz="2400" dirty="0"/>
                  <a:t>表示过程在</a:t>
                </a:r>
                <a:r>
                  <a:rPr lang="en-US" altLang="zh-CN" sz="2400" dirty="0"/>
                  <a:t>t</a:t>
                </a:r>
                <a:r>
                  <a:rPr lang="zh-CN" altLang="en-US" sz="2400" dirty="0"/>
                  <a:t>时刻处于状态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𝒊</m:t>
                    </m:r>
                  </m:oMath>
                </a14:m>
                <a:r>
                  <a:rPr lang="en-US" altLang="zh-CN" sz="2400" dirty="0"/>
                  <a:t> </a:t>
                </a:r>
                <a:r>
                  <a:rPr lang="zh-CN" altLang="en-US" sz="2400" dirty="0"/>
                  <a:t>的概率。</a:t>
                </a:r>
                <a:endParaRPr lang="en-US" altLang="zh-CN" sz="2400" dirty="0"/>
              </a:p>
              <a:p>
                <a:pPr marL="342900" indent="-342900">
                  <a:lnSpc>
                    <a:spcPct val="150000"/>
                  </a:lnSpc>
                  <a:buFont typeface="Wingdings" panose="05000000000000000000" pitchFamily="2" charset="2"/>
                  <a:buChar char="n"/>
                </a:pPr>
                <a:r>
                  <a:rPr lang="zh-CN" altLang="en-US" sz="2400" dirty="0"/>
                  <a:t>令</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𝑝</m:t>
                        </m:r>
                      </m:e>
                    </m:acc>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𝑡</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0</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0" i="1" smtClean="0">
                                <a:latin typeface="Cambria Math" panose="02040503050406030204" pitchFamily="18" charset="0"/>
                              </a:rPr>
                              <m:t>2</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0" i="1" smtClean="0">
                            <a:latin typeface="Cambria Math" panose="02040503050406030204" pitchFamily="18" charset="0"/>
                          </a:rPr>
                          <m:t>,…</m:t>
                        </m:r>
                      </m:e>
                    </m:d>
                  </m:oMath>
                </a14:m>
                <a:r>
                  <a:rPr lang="zh-CN" altLang="en-US" sz="2400" dirty="0"/>
                  <a:t>是在</a:t>
                </a:r>
                <a14:m>
                  <m:oMath xmlns:m="http://schemas.openxmlformats.org/officeDocument/2006/math">
                    <m:r>
                      <a:rPr lang="en-US" altLang="zh-CN" sz="2400" b="0" i="0" smtClean="0">
                        <a:latin typeface="Cambria Math" panose="02040503050406030204" pitchFamily="18" charset="0"/>
                      </a:rPr>
                      <m:t> </m:t>
                    </m:r>
                    <m:r>
                      <a:rPr lang="en-US" altLang="zh-CN" sz="2400" i="1">
                        <a:latin typeface="Cambria Math" panose="02040503050406030204" pitchFamily="18" charset="0"/>
                      </a:rPr>
                      <m:t>𝑡</m:t>
                    </m:r>
                  </m:oMath>
                </a14:m>
                <a:r>
                  <a:rPr lang="zh-CN" altLang="en-US" sz="2400" dirty="0" smtClean="0"/>
                  <a:t> </a:t>
                </a:r>
                <a:r>
                  <a:rPr lang="zh-CN" altLang="en-US" sz="2400" dirty="0"/>
                  <a:t>时刻给出链的状态分布的向量。对在</a:t>
                </a:r>
                <a:r>
                  <a:rPr lang="en-US" altLang="zh-CN" sz="2400" dirty="0"/>
                  <a:t>t-1</a:t>
                </a:r>
                <a:r>
                  <a:rPr lang="zh-CN" altLang="en-US" sz="2400" dirty="0"/>
                  <a:t>时刻的所有状态求和，我们有</a:t>
                </a:r>
                <a:endParaRPr lang="en-US" altLang="zh-CN" sz="2400" dirty="0"/>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1" i="1">
                              <a:solidFill>
                                <a:prstClr val="black"/>
                              </a:solidFill>
                              <a:latin typeface="Cambria Math" panose="02040503050406030204" pitchFamily="18" charset="0"/>
                              <a:ea typeface="仿宋" panose="02010609060101010101" pitchFamily="49" charset="-122"/>
                            </a:rPr>
                            <m:t>𝒊</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≥0</m:t>
                          </m:r>
                        </m:sub>
                        <m:sup/>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b="1" i="1">
                                  <a:solidFill>
                                    <a:prstClr val="black"/>
                                  </a:solidFill>
                                  <a:latin typeface="Cambria Math" panose="02040503050406030204" pitchFamily="18" charset="0"/>
                                  <a:ea typeface="仿宋" panose="02010609060101010101" pitchFamily="49" charset="-122"/>
                                </a:rPr>
                                <m:t>𝒋</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e>
                          </m:d>
                        </m:e>
                      </m:nary>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a:solidFill>
                                <a:prstClr val="black"/>
                              </a:solidFill>
                              <a:latin typeface="Cambria Math" panose="02040503050406030204" pitchFamily="18" charset="0"/>
                              <a:ea typeface="仿宋" panose="02010609060101010101" pitchFamily="49" charset="-122"/>
                            </a:rPr>
                            <m:t>𝒋</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𝒊</m:t>
                          </m:r>
                        </m:sub>
                      </m:sSub>
                    </m:oMath>
                  </m:oMathPara>
                </a14:m>
                <a:endParaRPr lang="en-US" altLang="zh-CN" sz="2400" dirty="0"/>
              </a:p>
              <a:p>
                <a:pPr algn="ctr">
                  <a:lnSpc>
                    <a:spcPct val="150000"/>
                  </a:lnSpc>
                </a:pPr>
                <a:r>
                  <a:rPr lang="zh-CN" altLang="en-US" sz="2400" dirty="0"/>
                  <a:t>或</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𝑝</m:t>
                        </m:r>
                      </m:e>
                    </m:acc>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𝑝</m:t>
                        </m:r>
                      </m:e>
                    </m:acc>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e>
                    </m:d>
                    <m:r>
                      <a:rPr lang="en-US" altLang="zh-CN" sz="2400" b="1" i="1" smtClean="0">
                        <a:latin typeface="Cambria Math" panose="02040503050406030204" pitchFamily="18" charset="0"/>
                      </a:rPr>
                      <m:t>𝑷</m:t>
                    </m:r>
                  </m:oMath>
                </a14:m>
                <a:endParaRPr lang="en-US" altLang="zh-CN" sz="2400" b="1" dirty="0"/>
              </a:p>
            </p:txBody>
          </p:sp>
        </mc:Choice>
        <mc:Fallback xmlns="">
          <p:sp>
            <p:nvSpPr>
              <p:cNvPr id="6" name="文本框 5">
                <a:extLst>
                  <a:ext uri="{FF2B5EF4-FFF2-40B4-BE49-F238E27FC236}">
                    <a16:creationId xmlns:a16="http://schemas.microsoft.com/office/drawing/2014/main" id="{2BA7CD88-1D0F-4CC1-5758-28EE43A3B0E6}"/>
                  </a:ext>
                </a:extLst>
              </p:cNvPr>
              <p:cNvSpPr txBox="1">
                <a:spLocks noRot="1" noChangeAspect="1" noMove="1" noResize="1" noEditPoints="1" noAdjustHandles="1" noChangeArrowheads="1" noChangeShapeType="1" noTextEdit="1"/>
              </p:cNvSpPr>
              <p:nvPr/>
            </p:nvSpPr>
            <p:spPr>
              <a:xfrm>
                <a:off x="765007" y="1072302"/>
                <a:ext cx="9122706" cy="3715376"/>
              </a:xfrm>
              <a:prstGeom prst="rect">
                <a:avLst/>
              </a:prstGeom>
              <a:blipFill>
                <a:blip r:embed="rId2"/>
                <a:stretch>
                  <a:fillRect l="-868" b="-1478"/>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DCE27A9-6C44-CA94-A22F-115671101BE1}"/>
              </a:ext>
            </a:extLst>
          </p:cNvPr>
          <p:cNvSpPr/>
          <p:nvPr/>
        </p:nvSpPr>
        <p:spPr>
          <a:xfrm>
            <a:off x="164014" y="89332"/>
            <a:ext cx="8280920" cy="506934"/>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7.2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转移概率和转移矩阵</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2260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9934C3A-8A46-86F7-8636-B2A761690157}"/>
                  </a:ext>
                </a:extLst>
              </p:cNvPr>
              <p:cNvSpPr txBox="1"/>
              <p:nvPr/>
            </p:nvSpPr>
            <p:spPr>
              <a:xfrm>
                <a:off x="765007" y="678607"/>
                <a:ext cx="9122706" cy="1824730"/>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a:t>对任意</a:t>
                </a:r>
                <a14:m>
                  <m:oMath xmlns:m="http://schemas.openxmlformats.org/officeDocument/2006/math">
                    <m:r>
                      <a:rPr lang="en-US" altLang="zh-CN" sz="2400" b="0" i="1" smtClean="0">
                        <a:latin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≥0</m:t>
                    </m:r>
                  </m:oMath>
                </a14:m>
                <a:r>
                  <a:rPr lang="zh-CN" altLang="en-US" sz="2400" dirty="0"/>
                  <a:t>，我们将</a:t>
                </a:r>
                <a:r>
                  <a:rPr lang="en-US" altLang="zh-CN" sz="2400" dirty="0"/>
                  <a:t>m</a:t>
                </a:r>
                <a:r>
                  <a:rPr lang="zh-CN" altLang="en-US" sz="2400" dirty="0"/>
                  <a:t>步转移概率</a:t>
                </a:r>
                <a:endParaRPr lang="en-US" altLang="zh-CN" sz="2400" dirty="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b="1" i="1" smtClean="0">
                              <a:solidFill>
                                <a:prstClr val="black"/>
                              </a:solidFill>
                              <a:latin typeface="Cambria Math" panose="02040503050406030204" pitchFamily="18" charset="0"/>
                              <a:ea typeface="仿宋" panose="02010609060101010101" pitchFamily="49" charset="-122"/>
                            </a:rPr>
                          </m:ctrlPr>
                        </m:sSubSupPr>
                        <m:e>
                          <m:r>
                            <a:rPr lang="en-US" altLang="zh-CN" sz="2400" b="0" i="1" smtClean="0">
                              <a:solidFill>
                                <a:prstClr val="black"/>
                              </a:solidFill>
                              <a:latin typeface="Cambria Math" panose="02040503050406030204" pitchFamily="18" charset="0"/>
                              <a:ea typeface="仿宋" panose="02010609060101010101" pitchFamily="49" charset="-122"/>
                            </a:rPr>
                            <m:t>𝑃</m:t>
                          </m:r>
                        </m:e>
                        <m:sub>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𝒋</m:t>
                          </m:r>
                        </m:sub>
                        <m:sup>
                          <m:r>
                            <a:rPr lang="en-US" altLang="zh-CN" sz="2400" b="1" i="1" smtClean="0">
                              <a:solidFill>
                                <a:prstClr val="black"/>
                              </a:solidFill>
                              <a:latin typeface="Cambria Math" panose="02040503050406030204" pitchFamily="18" charset="0"/>
                              <a:ea typeface="仿宋" panose="02010609060101010101" pitchFamily="49" charset="-122"/>
                            </a:rPr>
                            <m:t>𝒎</m:t>
                          </m:r>
                        </m:sup>
                      </m:sSubSup>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𝑷𝒓</m:t>
                      </m:r>
                      <m:d>
                        <m:dPr>
                          <m:ctrlPr>
                            <a:rPr lang="en-US" altLang="zh-CN" sz="2400" b="1" i="1">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𝒎</m:t>
                              </m:r>
                            </m:sub>
                          </m:sSub>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𝒋</m:t>
                          </m:r>
                          <m:d>
                            <m:dPr>
                              <m:begChr m:val="|"/>
                              <m:endChr m:val=""/>
                              <m:ctrlPr>
                                <a:rPr lang="en-US" altLang="zh-CN" sz="2400" b="1" i="1">
                                  <a:solidFill>
                                    <a:prstClr val="black"/>
                                  </a:solidFill>
                                  <a:latin typeface="Cambria Math" panose="02040503050406030204" pitchFamily="18" charset="0"/>
                                  <a:ea typeface="仿宋" panose="02010609060101010101" pitchFamily="49" charset="-122"/>
                                </a:rPr>
                              </m:ctrlPr>
                            </m:d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1" i="1">
                                      <a:solidFill>
                                        <a:prstClr val="black"/>
                                      </a:solidFill>
                                      <a:latin typeface="Cambria Math" panose="02040503050406030204" pitchFamily="18" charset="0"/>
                                      <a:ea typeface="仿宋" panose="02010609060101010101" pitchFamily="49" charset="-122"/>
                                    </a:rPr>
                                    <m:t>𝑿</m:t>
                                  </m:r>
                                </m:e>
                                <m:sub>
                                  <m:r>
                                    <a:rPr lang="en-US" altLang="zh-CN" sz="2400" b="1" i="1">
                                      <a:solidFill>
                                        <a:prstClr val="black"/>
                                      </a:solidFill>
                                      <a:latin typeface="Cambria Math" panose="02040503050406030204" pitchFamily="18" charset="0"/>
                                      <a:ea typeface="仿宋" panose="02010609060101010101" pitchFamily="49" charset="-122"/>
                                    </a:rPr>
                                    <m:t>𝒕</m:t>
                                  </m:r>
                                </m:sub>
                              </m:sSub>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𝒊</m:t>
                              </m:r>
                            </m:e>
                          </m:d>
                        </m:e>
                      </m:d>
                    </m:oMath>
                  </m:oMathPara>
                </a14:m>
                <a:endParaRPr lang="en-US" altLang="zh-CN" sz="2400" dirty="0"/>
              </a:p>
              <a:p>
                <a:pPr>
                  <a:lnSpc>
                    <a:spcPct val="150000"/>
                  </a:lnSpc>
                </a:pPr>
                <a:r>
                  <a:rPr lang="zh-CN" altLang="en-US" sz="2400" dirty="0"/>
                  <a:t>定义为链从状态</a:t>
                </a:r>
                <a:r>
                  <a:rPr lang="en-US" altLang="zh-CN" sz="2400" dirty="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𝒊</m:t>
                    </m:r>
                  </m:oMath>
                </a14:m>
                <a:r>
                  <a:rPr lang="en-US" altLang="zh-CN" sz="2400" dirty="0"/>
                  <a:t> </a:t>
                </a:r>
                <a:r>
                  <a:rPr lang="zh-CN" altLang="en-US" sz="2400" dirty="0"/>
                  <a:t>经恰好</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𝒎</m:t>
                    </m:r>
                  </m:oMath>
                </a14:m>
                <a:r>
                  <a:rPr lang="zh-CN" altLang="en-US" sz="2400" dirty="0"/>
                  <a:t>步到达状态</a:t>
                </a:r>
                <a:r>
                  <a:rPr lang="zh-CN" altLang="en-US" sz="2400" dirty="0" smtClean="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𝒋</m:t>
                    </m:r>
                    <m:r>
                      <a:rPr lang="en-US" altLang="zh-CN" sz="2400" b="1" i="1">
                        <a:solidFill>
                          <a:prstClr val="black"/>
                        </a:solidFill>
                        <a:latin typeface="Cambria Math" panose="02040503050406030204" pitchFamily="18" charset="0"/>
                        <a:ea typeface="仿宋" panose="02010609060101010101" pitchFamily="49" charset="-122"/>
                      </a:rPr>
                      <m:t> </m:t>
                    </m:r>
                  </m:oMath>
                </a14:m>
                <a:r>
                  <a:rPr lang="zh-CN" altLang="en-US" sz="2400" dirty="0" smtClean="0"/>
                  <a:t>的</a:t>
                </a:r>
                <a:r>
                  <a:rPr lang="zh-CN" altLang="en-US" sz="2400" dirty="0"/>
                  <a:t>概率。</a:t>
                </a:r>
                <a:endParaRPr lang="en-US" altLang="zh-CN" sz="2400" dirty="0"/>
              </a:p>
            </p:txBody>
          </p:sp>
        </mc:Choice>
        <mc:Fallback xmlns="">
          <p:sp>
            <p:nvSpPr>
              <p:cNvPr id="6" name="文本框 5">
                <a:extLst>
                  <a:ext uri="{FF2B5EF4-FFF2-40B4-BE49-F238E27FC236}">
                    <a16:creationId xmlns:a16="http://schemas.microsoft.com/office/drawing/2014/main" id="{69934C3A-8A46-86F7-8636-B2A761690157}"/>
                  </a:ext>
                </a:extLst>
              </p:cNvPr>
              <p:cNvSpPr txBox="1">
                <a:spLocks noRot="1" noChangeAspect="1" noMove="1" noResize="1" noEditPoints="1" noAdjustHandles="1" noChangeArrowheads="1" noChangeShapeType="1" noTextEdit="1"/>
              </p:cNvSpPr>
              <p:nvPr/>
            </p:nvSpPr>
            <p:spPr>
              <a:xfrm>
                <a:off x="765007" y="678607"/>
                <a:ext cx="9122706" cy="1824730"/>
              </a:xfrm>
              <a:prstGeom prst="rect">
                <a:avLst/>
              </a:prstGeom>
              <a:blipFill>
                <a:blip r:embed="rId3"/>
                <a:stretch>
                  <a:fillRect l="-1002" b="-3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4D13C76-ABE1-C596-539A-6E2530C15825}"/>
                  </a:ext>
                </a:extLst>
              </p:cNvPr>
              <p:cNvSpPr txBox="1"/>
              <p:nvPr/>
            </p:nvSpPr>
            <p:spPr>
              <a:xfrm>
                <a:off x="765007" y="2413774"/>
                <a:ext cx="9122706" cy="1805623"/>
              </a:xfrm>
              <a:prstGeom prst="rect">
                <a:avLst/>
              </a:prstGeom>
              <a:noFill/>
            </p:spPr>
            <p:txBody>
              <a:bodyPr wrap="square">
                <a:spAutoFit/>
              </a:bodyPr>
              <a:lstStyle/>
              <a:p>
                <a:pPr marL="342900" indent="-342900">
                  <a:buFont typeface="Wingdings" panose="05000000000000000000" pitchFamily="2" charset="2"/>
                  <a:buChar char="n"/>
                </a:pPr>
                <a:r>
                  <a:rPr lang="zh-CN" altLang="en-US" sz="2400" dirty="0" smtClean="0"/>
                  <a:t>在从</a:t>
                </a:r>
                <a14:m>
                  <m:oMath xmlns:m="http://schemas.openxmlformats.org/officeDocument/2006/math">
                    <m:r>
                      <a:rPr lang="en-US" altLang="zh-CN" sz="2400" b="0" i="0" smtClean="0">
                        <a:solidFill>
                          <a:prstClr val="black"/>
                        </a:solidFill>
                        <a:latin typeface="Cambria Math" panose="02040503050406030204" pitchFamily="18" charset="0"/>
                        <a:ea typeface="仿宋" panose="02010609060101010101" pitchFamily="49" charset="-122"/>
                      </a:rPr>
                      <m:t> </m:t>
                    </m:r>
                    <m:r>
                      <a:rPr lang="en-US" altLang="zh-CN" sz="2400" b="1" i="1">
                        <a:solidFill>
                          <a:prstClr val="black"/>
                        </a:solidFill>
                        <a:latin typeface="Cambria Math" panose="02040503050406030204" pitchFamily="18" charset="0"/>
                        <a:ea typeface="仿宋" panose="02010609060101010101" pitchFamily="49" charset="-122"/>
                      </a:rPr>
                      <m:t>𝒊</m:t>
                    </m:r>
                  </m:oMath>
                </a14:m>
                <a:r>
                  <a:rPr lang="zh-CN" altLang="en-US" sz="2400" dirty="0" smtClean="0"/>
                  <a:t> </a:t>
                </a:r>
                <a:r>
                  <a:rPr lang="zh-CN" altLang="en-US" sz="2400" dirty="0"/>
                  <a:t>出发经</a:t>
                </a:r>
                <a:r>
                  <a:rPr lang="en-US" altLang="zh-CN" sz="2400" dirty="0"/>
                  <a:t>1</a:t>
                </a:r>
                <a:r>
                  <a:rPr lang="zh-CN" altLang="en-US" sz="2400" dirty="0"/>
                  <a:t>次转移的条件下，我们有</a:t>
                </a:r>
                <a:endParaRPr lang="en-US" altLang="zh-CN" sz="2400" b="1" i="1" dirty="0">
                  <a:solidFill>
                    <a:prstClr val="black"/>
                  </a:solidFill>
                  <a:latin typeface="Cambria Math" panose="02040503050406030204" pitchFamily="18" charset="0"/>
                  <a:ea typeface="仿宋"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2400" b="1" i="1" smtClean="0">
                              <a:solidFill>
                                <a:prstClr val="black"/>
                              </a:solidFill>
                              <a:latin typeface="Cambria Math" panose="02040503050406030204" pitchFamily="18" charset="0"/>
                              <a:ea typeface="仿宋" panose="02010609060101010101" pitchFamily="49" charset="-122"/>
                            </a:rPr>
                          </m:ctrlPr>
                        </m:sSubSupPr>
                        <m:e>
                          <m:r>
                            <a:rPr lang="en-US" altLang="zh-CN" sz="2400" b="0" i="1" smtClean="0">
                              <a:solidFill>
                                <a:prstClr val="black"/>
                              </a:solidFill>
                              <a:latin typeface="Cambria Math" panose="02040503050406030204" pitchFamily="18" charset="0"/>
                              <a:ea typeface="仿宋" panose="02010609060101010101" pitchFamily="49" charset="-122"/>
                            </a:rPr>
                            <m:t>𝑃</m:t>
                          </m:r>
                        </m:e>
                        <m:sub>
                          <m:r>
                            <a:rPr lang="en-US" altLang="zh-CN" sz="2400" b="1" i="1" smtClean="0">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𝒋</m:t>
                          </m:r>
                        </m:sub>
                        <m:sup>
                          <m:r>
                            <a:rPr lang="en-US" altLang="zh-CN" sz="2400" b="1" i="1" smtClean="0">
                              <a:solidFill>
                                <a:prstClr val="black"/>
                              </a:solidFill>
                              <a:latin typeface="Cambria Math" panose="02040503050406030204" pitchFamily="18" charset="0"/>
                              <a:ea typeface="仿宋" panose="02010609060101010101" pitchFamily="49" charset="-122"/>
                            </a:rPr>
                            <m:t>𝒎</m:t>
                          </m:r>
                        </m:sup>
                      </m:sSubSup>
                      <m:r>
                        <a:rPr lang="en-US" altLang="zh-CN" sz="2400" b="1" i="1">
                          <a:solidFill>
                            <a:prstClr val="black"/>
                          </a:solidFill>
                          <a:latin typeface="Cambria Math" panose="02040503050406030204" pitchFamily="18" charset="0"/>
                          <a:ea typeface="仿宋" panose="02010609060101010101" pitchFamily="49" charset="-122"/>
                        </a:rPr>
                        <m:t>=</m:t>
                      </m:r>
                      <m:nary>
                        <m:naryPr>
                          <m:chr m:val="∑"/>
                          <m:supHide m:val="on"/>
                          <m:ctrlPr>
                            <a:rPr lang="en-US" altLang="zh-CN" sz="2400" b="1" i="1" smtClean="0">
                              <a:solidFill>
                                <a:prstClr val="black"/>
                              </a:solidFill>
                              <a:latin typeface="Cambria Math" panose="02040503050406030204" pitchFamily="18" charset="0"/>
                              <a:ea typeface="仿宋" panose="02010609060101010101" pitchFamily="49" charset="-122"/>
                            </a:rPr>
                          </m:ctrlPr>
                        </m:naryPr>
                        <m:sub>
                          <m:r>
                            <m:rPr>
                              <m:brk m:alnAt="7"/>
                            </m:rPr>
                            <a:rPr lang="en-US" altLang="zh-CN" sz="2400" b="1" i="1" smtClean="0">
                              <a:solidFill>
                                <a:prstClr val="black"/>
                              </a:solidFill>
                              <a:latin typeface="Cambria Math" panose="02040503050406030204" pitchFamily="18" charset="0"/>
                              <a:ea typeface="仿宋" panose="02010609060101010101" pitchFamily="49" charset="-122"/>
                            </a:rPr>
                            <m:t>𝒌</m:t>
                          </m:r>
                          <m:r>
                            <a:rPr lang="en-US" altLang="zh-CN" sz="2400" b="1" i="1" smtClean="0">
                              <a:solidFill>
                                <a:prstClr val="black"/>
                              </a:solidFill>
                              <a:latin typeface="Cambria Math" panose="02040503050406030204" pitchFamily="18" charset="0"/>
                              <a:ea typeface="Cambria Math" panose="02040503050406030204" pitchFamily="18" charset="0"/>
                            </a:rPr>
                            <m:t>≥</m:t>
                          </m:r>
                          <m:r>
                            <a:rPr lang="en-US" altLang="zh-CN" sz="2400" b="1" i="1" smtClean="0">
                              <a:solidFill>
                                <a:prstClr val="black"/>
                              </a:solidFill>
                              <a:latin typeface="Cambria Math" panose="02040503050406030204" pitchFamily="18" charset="0"/>
                              <a:ea typeface="Cambria Math" panose="02040503050406030204" pitchFamily="18" charset="0"/>
                            </a:rPr>
                            <m:t>𝟎</m:t>
                          </m:r>
                        </m:sub>
                        <m:sup/>
                        <m:e>
                          <m:sSubSup>
                            <m:sSubSupPr>
                              <m:ctrlPr>
                                <a:rPr lang="en-US" altLang="zh-CN" sz="2400" b="1" i="1">
                                  <a:solidFill>
                                    <a:prstClr val="black"/>
                                  </a:solidFill>
                                  <a:latin typeface="Cambria Math" panose="02040503050406030204" pitchFamily="18" charset="0"/>
                                  <a:ea typeface="仿宋" panose="02010609060101010101" pitchFamily="49" charset="-122"/>
                                </a:rPr>
                              </m:ctrlPr>
                            </m:sSubSupPr>
                            <m:e>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𝒌</m:t>
                                  </m:r>
                                </m:sub>
                              </m:sSub>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smtClean="0">
                                  <a:solidFill>
                                    <a:prstClr val="black"/>
                                  </a:solidFill>
                                  <a:latin typeface="Cambria Math" panose="02040503050406030204" pitchFamily="18" charset="0"/>
                                  <a:ea typeface="仿宋" panose="02010609060101010101" pitchFamily="49" charset="-122"/>
                                </a:rPr>
                                <m:t>𝒌</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𝒋</m:t>
                              </m:r>
                            </m:sub>
                            <m:sup>
                              <m:r>
                                <a:rPr lang="en-US" altLang="zh-CN" sz="2400" b="1" i="1">
                                  <a:solidFill>
                                    <a:prstClr val="black"/>
                                  </a:solidFill>
                                  <a:latin typeface="Cambria Math" panose="02040503050406030204" pitchFamily="18" charset="0"/>
                                  <a:ea typeface="仿宋" panose="02010609060101010101" pitchFamily="49" charset="-122"/>
                                </a:rPr>
                                <m:t>𝒎</m:t>
                              </m:r>
                              <m:r>
                                <a:rPr lang="en-US" altLang="zh-CN" sz="2400" b="1" i="1" smtClean="0">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𝟏</m:t>
                              </m:r>
                            </m:sup>
                          </m:sSubSup>
                        </m:e>
                      </m:nary>
                    </m:oMath>
                  </m:oMathPara>
                </a14:m>
                <a:endParaRPr lang="en-US" altLang="zh-CN" sz="2400" dirty="0"/>
              </a:p>
            </p:txBody>
          </p:sp>
        </mc:Choice>
        <mc:Fallback xmlns="">
          <p:sp>
            <p:nvSpPr>
              <p:cNvPr id="7" name="文本框 6">
                <a:extLst>
                  <a:ext uri="{FF2B5EF4-FFF2-40B4-BE49-F238E27FC236}">
                    <a16:creationId xmlns:a16="http://schemas.microsoft.com/office/drawing/2014/main" id="{74D13C76-ABE1-C596-539A-6E2530C15825}"/>
                  </a:ext>
                </a:extLst>
              </p:cNvPr>
              <p:cNvSpPr txBox="1">
                <a:spLocks noRot="1" noChangeAspect="1" noMove="1" noResize="1" noEditPoints="1" noAdjustHandles="1" noChangeArrowheads="1" noChangeShapeType="1" noTextEdit="1"/>
              </p:cNvSpPr>
              <p:nvPr/>
            </p:nvSpPr>
            <p:spPr>
              <a:xfrm>
                <a:off x="765007" y="2413774"/>
                <a:ext cx="9122706" cy="1805623"/>
              </a:xfrm>
              <a:prstGeom prst="rect">
                <a:avLst/>
              </a:prstGeom>
              <a:blipFill>
                <a:blip r:embed="rId4"/>
                <a:stretch>
                  <a:fillRect l="-868" t="-2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4348511-6F47-46CE-BCB5-68158A82C762}"/>
                  </a:ext>
                </a:extLst>
              </p:cNvPr>
              <p:cNvSpPr txBox="1"/>
              <p:nvPr/>
            </p:nvSpPr>
            <p:spPr>
              <a:xfrm>
                <a:off x="765007" y="4129834"/>
                <a:ext cx="11097809" cy="2453749"/>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smtClean="0"/>
                  <a:t>设</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1" i="1" smtClean="0">
                            <a:latin typeface="Cambria Math" panose="02040503050406030204" pitchFamily="18" charset="0"/>
                          </a:rPr>
                          <m:t>𝑷</m:t>
                        </m:r>
                      </m:e>
                      <m:sup>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𝑚</m:t>
                            </m:r>
                          </m:e>
                        </m:d>
                      </m:sup>
                    </m:sSup>
                  </m:oMath>
                </a14:m>
                <a:r>
                  <a:rPr lang="zh-CN" altLang="en-US" sz="2400" dirty="0"/>
                  <a:t>是一个矩阵，其元素为</a:t>
                </a:r>
                <a14:m>
                  <m:oMath xmlns:m="http://schemas.openxmlformats.org/officeDocument/2006/math">
                    <m:r>
                      <a:rPr lang="en-US" altLang="zh-CN" sz="2400" b="0" i="0" smtClean="0">
                        <a:solidFill>
                          <a:prstClr val="black"/>
                        </a:solidFill>
                        <a:latin typeface="Cambria Math" panose="02040503050406030204" pitchFamily="18" charset="0"/>
                        <a:ea typeface="仿宋" panose="02010609060101010101" pitchFamily="49" charset="-122"/>
                      </a:rPr>
                      <m:t> </m:t>
                    </m:r>
                    <m:r>
                      <a:rPr lang="en-US" altLang="zh-CN" sz="2400" b="1" i="1">
                        <a:solidFill>
                          <a:prstClr val="black"/>
                        </a:solidFill>
                        <a:latin typeface="Cambria Math" panose="02040503050406030204" pitchFamily="18" charset="0"/>
                        <a:ea typeface="仿宋" panose="02010609060101010101" pitchFamily="49" charset="-122"/>
                      </a:rPr>
                      <m:t>𝒎</m:t>
                    </m:r>
                    <m:r>
                      <a:rPr lang="en-US" altLang="zh-CN" sz="2400" b="1" i="1" smtClean="0">
                        <a:solidFill>
                          <a:prstClr val="black"/>
                        </a:solidFill>
                        <a:latin typeface="Cambria Math" panose="02040503050406030204" pitchFamily="18" charset="0"/>
                        <a:ea typeface="仿宋" panose="02010609060101010101" pitchFamily="49" charset="-122"/>
                      </a:rPr>
                      <m:t> </m:t>
                    </m:r>
                  </m:oMath>
                </a14:m>
                <a:r>
                  <a:rPr lang="zh-CN" altLang="en-US" sz="2400" dirty="0"/>
                  <a:t>步转移概率，使得第</a:t>
                </a:r>
                <a:r>
                  <a:rPr lang="zh-CN" altLang="en-US" sz="2400" dirty="0" smtClean="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smtClean="0">
                        <a:solidFill>
                          <a:prstClr val="black"/>
                        </a:solidFill>
                        <a:latin typeface="Cambria Math" panose="02040503050406030204" pitchFamily="18" charset="0"/>
                        <a:ea typeface="仿宋" panose="02010609060101010101" pitchFamily="49" charset="-122"/>
                      </a:rPr>
                      <m:t> </m:t>
                    </m:r>
                  </m:oMath>
                </a14:m>
                <a:r>
                  <a:rPr lang="zh-CN" altLang="en-US" sz="2400" dirty="0"/>
                  <a:t>行第</a:t>
                </a:r>
                <a:r>
                  <a:rPr lang="zh-CN" altLang="en-US" sz="2400" dirty="0" smtClean="0"/>
                  <a:t> </a:t>
                </a:r>
                <a14:m>
                  <m:oMath xmlns:m="http://schemas.openxmlformats.org/officeDocument/2006/math">
                    <m:r>
                      <a:rPr lang="en-US" altLang="zh-CN" sz="2400" b="1" i="1">
                        <a:solidFill>
                          <a:prstClr val="black"/>
                        </a:solidFill>
                        <a:latin typeface="Cambria Math" panose="02040503050406030204" pitchFamily="18" charset="0"/>
                        <a:ea typeface="仿宋" panose="02010609060101010101" pitchFamily="49" charset="-122"/>
                      </a:rPr>
                      <m:t>𝒋</m:t>
                    </m:r>
                    <m:r>
                      <a:rPr lang="en-US" altLang="zh-CN" sz="2400" b="1" i="1" smtClean="0">
                        <a:solidFill>
                          <a:prstClr val="black"/>
                        </a:solidFill>
                        <a:latin typeface="Cambria Math" panose="02040503050406030204" pitchFamily="18" charset="0"/>
                        <a:ea typeface="仿宋" panose="02010609060101010101" pitchFamily="49" charset="-122"/>
                      </a:rPr>
                      <m:t> </m:t>
                    </m:r>
                  </m:oMath>
                </a14:m>
                <a:r>
                  <a:rPr lang="zh-CN" altLang="en-US" sz="2400" dirty="0"/>
                  <a:t>列元素</a:t>
                </a:r>
                <a:r>
                  <a:rPr lang="zh-CN" altLang="en-US" sz="2400" dirty="0" smtClean="0"/>
                  <a:t>为 </a:t>
                </a:r>
                <a14:m>
                  <m:oMath xmlns:m="http://schemas.openxmlformats.org/officeDocument/2006/math">
                    <m:sSubSup>
                      <m:sSubSupPr>
                        <m:ctrlPr>
                          <a:rPr lang="en-US" altLang="zh-CN" sz="2400" b="1" i="1">
                            <a:solidFill>
                              <a:prstClr val="black"/>
                            </a:solidFill>
                            <a:latin typeface="Cambria Math" panose="02040503050406030204" pitchFamily="18" charset="0"/>
                            <a:ea typeface="仿宋" panose="02010609060101010101" pitchFamily="49" charset="-122"/>
                          </a:rPr>
                        </m:ctrlPr>
                      </m:sSubSup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𝒋</m:t>
                        </m:r>
                      </m:sub>
                      <m:sup>
                        <m:r>
                          <a:rPr lang="en-US" altLang="zh-CN" sz="2400" b="1" i="1">
                            <a:solidFill>
                              <a:prstClr val="black"/>
                            </a:solidFill>
                            <a:latin typeface="Cambria Math" panose="02040503050406030204" pitchFamily="18" charset="0"/>
                            <a:ea typeface="仿宋" panose="02010609060101010101" pitchFamily="49" charset="-122"/>
                          </a:rPr>
                          <m:t>𝒎</m:t>
                        </m:r>
                      </m:sup>
                    </m:sSubSup>
                  </m:oMath>
                </a14:m>
                <a:r>
                  <a:rPr lang="zh-CN" altLang="en-US" sz="2400" dirty="0"/>
                  <a:t>，则有</a:t>
                </a:r>
                <a14:m>
                  <m:oMath xmlns:m="http://schemas.openxmlformats.org/officeDocument/2006/math">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𝑷</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𝑚</m:t>
                            </m:r>
                          </m:e>
                        </m:d>
                      </m:sup>
                    </m:sSup>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𝑷</m:t>
                    </m:r>
                    <m:sSup>
                      <m:sSupPr>
                        <m:ctrlPr>
                          <a:rPr lang="en-US" altLang="zh-CN" sz="2400" i="1">
                            <a:latin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𝑷</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𝑚</m:t>
                            </m:r>
                            <m:r>
                              <a:rPr lang="en-US" altLang="zh-CN" sz="2400" b="0" i="1" smtClean="0">
                                <a:latin typeface="Cambria Math" panose="02040503050406030204" pitchFamily="18" charset="0"/>
                              </a:rPr>
                              <m:t>−1</m:t>
                            </m:r>
                          </m:e>
                        </m:d>
                      </m:sup>
                    </m:sSup>
                  </m:oMath>
                </a14:m>
                <a:r>
                  <a:rPr lang="en-US" altLang="zh-CN" sz="2400" dirty="0" smtClean="0"/>
                  <a:t>.</a:t>
                </a:r>
                <a:endParaRPr lang="en-US" altLang="zh-CN" sz="2400" dirty="0"/>
              </a:p>
              <a:p>
                <a:pPr>
                  <a:lnSpc>
                    <a:spcPct val="150000"/>
                  </a:lnSpc>
                </a:pPr>
                <a:r>
                  <a:rPr lang="zh-CN" altLang="en-US" sz="2400" dirty="0"/>
                  <a:t>经</a:t>
                </a:r>
                <a:r>
                  <a:rPr lang="zh-CN" altLang="en-US" sz="2400" dirty="0" smtClean="0"/>
                  <a:t>关于</a:t>
                </a:r>
                <a14:m>
                  <m:oMath xmlns:m="http://schemas.openxmlformats.org/officeDocument/2006/math">
                    <m:r>
                      <a:rPr lang="en-US" altLang="zh-CN" sz="2400" b="0" i="0" smtClean="0">
                        <a:solidFill>
                          <a:prstClr val="black"/>
                        </a:solidFill>
                        <a:latin typeface="Cambria Math" panose="02040503050406030204" pitchFamily="18" charset="0"/>
                        <a:ea typeface="仿宋" panose="02010609060101010101" pitchFamily="49" charset="-122"/>
                      </a:rPr>
                      <m:t> </m:t>
                    </m:r>
                    <m:r>
                      <a:rPr lang="en-US" altLang="zh-CN" sz="2400" b="1" i="1">
                        <a:solidFill>
                          <a:prstClr val="black"/>
                        </a:solidFill>
                        <a:latin typeface="Cambria Math" panose="02040503050406030204" pitchFamily="18" charset="0"/>
                        <a:ea typeface="仿宋" panose="02010609060101010101" pitchFamily="49" charset="-122"/>
                      </a:rPr>
                      <m:t>𝒎</m:t>
                    </m:r>
                  </m:oMath>
                </a14:m>
                <a:r>
                  <a:rPr lang="zh-CN" altLang="en-US" sz="2400" dirty="0" smtClean="0"/>
                  <a:t> 的</a:t>
                </a:r>
                <a:r>
                  <a:rPr lang="zh-CN" altLang="en-US" sz="2400" dirty="0"/>
                  <a:t>归纳</a:t>
                </a:r>
                <a:r>
                  <a:rPr lang="zh-CN" altLang="en-US" sz="2400" dirty="0" smtClean="0"/>
                  <a:t>，</a:t>
                </a:r>
                <a14:m>
                  <m:oMath xmlns:m="http://schemas.openxmlformats.org/officeDocument/2006/math">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𝑷</m:t>
                        </m:r>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𝑚</m:t>
                            </m:r>
                          </m:e>
                        </m:d>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𝑷</m:t>
                        </m:r>
                      </m:e>
                      <m:sup>
                        <m:r>
                          <a:rPr lang="en-US" altLang="zh-CN" sz="2400" b="0" i="1" smtClean="0">
                            <a:latin typeface="Cambria Math" panose="02040503050406030204" pitchFamily="18" charset="0"/>
                          </a:rPr>
                          <m:t>𝑚</m:t>
                        </m:r>
                      </m:sup>
                    </m:sSup>
                  </m:oMath>
                </a14:m>
                <a:r>
                  <a:rPr lang="zh-CN" altLang="en-US" sz="2400" dirty="0"/>
                  <a:t>，所以，对任意</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≥0</m:t>
                    </m:r>
                    <m:r>
                      <a:rPr lang="zh-CN" altLang="en-US" sz="2400" i="1">
                        <a:latin typeface="Cambria Math" panose="02040503050406030204" pitchFamily="18" charset="0"/>
                        <a:ea typeface="Cambria Math" panose="02040503050406030204" pitchFamily="18" charset="0"/>
                      </a:rPr>
                      <m:t>和</m:t>
                    </m:r>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≥1</m:t>
                    </m:r>
                  </m:oMath>
                </a14:m>
                <a:r>
                  <a:rPr lang="zh-CN" altLang="en-US" sz="2400" dirty="0"/>
                  <a:t>，</a:t>
                </a:r>
                <a:r>
                  <a:rPr lang="zh-CN" altLang="en-US" sz="2400" dirty="0" smtClean="0"/>
                  <a:t>有</a:t>
                </a:r>
                <a:endParaRPr lang="en-US" altLang="zh-CN" sz="2400" dirty="0" smtClean="0"/>
              </a:p>
              <a:p>
                <a:pPr algn="ctr">
                  <a:lnSpc>
                    <a:spcPct val="150000"/>
                  </a:lnSpc>
                </a:pP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𝑝</m:t>
                        </m:r>
                      </m:e>
                    </m:acc>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𝑝</m:t>
                        </m:r>
                      </m:e>
                    </m:acc>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𝑷</m:t>
                        </m:r>
                      </m:e>
                      <m:sup>
                        <m:r>
                          <a:rPr lang="en-US" altLang="zh-CN" sz="2400" i="1">
                            <a:latin typeface="Cambria Math" panose="02040503050406030204" pitchFamily="18" charset="0"/>
                          </a:rPr>
                          <m:t>𝑚</m:t>
                        </m:r>
                      </m:sup>
                    </m:sSup>
                    <m:r>
                      <a:rPr lang="en-US" altLang="zh-CN" sz="2400" b="0" i="1" smtClean="0">
                        <a:latin typeface="Cambria Math" panose="02040503050406030204" pitchFamily="18" charset="0"/>
                      </a:rPr>
                      <m:t>.</m:t>
                    </m:r>
                  </m:oMath>
                </a14:m>
                <a:endParaRPr lang="en-US" altLang="zh-CN" sz="2400" dirty="0"/>
              </a:p>
            </p:txBody>
          </p:sp>
        </mc:Choice>
        <mc:Fallback xmlns="">
          <p:sp>
            <p:nvSpPr>
              <p:cNvPr id="8" name="文本框 7">
                <a:extLst>
                  <a:ext uri="{FF2B5EF4-FFF2-40B4-BE49-F238E27FC236}">
                    <a16:creationId xmlns:a16="http://schemas.microsoft.com/office/drawing/2014/main" id="{14348511-6F47-46CE-BCB5-68158A82C762}"/>
                  </a:ext>
                </a:extLst>
              </p:cNvPr>
              <p:cNvSpPr txBox="1">
                <a:spLocks noRot="1" noChangeAspect="1" noMove="1" noResize="1" noEditPoints="1" noAdjustHandles="1" noChangeArrowheads="1" noChangeShapeType="1" noTextEdit="1"/>
              </p:cNvSpPr>
              <p:nvPr/>
            </p:nvSpPr>
            <p:spPr>
              <a:xfrm>
                <a:off x="765007" y="4129834"/>
                <a:ext cx="11097809" cy="2453749"/>
              </a:xfrm>
              <a:prstGeom prst="rect">
                <a:avLst/>
              </a:prstGeom>
              <a:blipFill>
                <a:blip r:embed="rId5"/>
                <a:stretch>
                  <a:fillRect l="-824" b="-2481"/>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DCE27A9-6C44-CA94-A22F-115671101BE1}"/>
              </a:ext>
            </a:extLst>
          </p:cNvPr>
          <p:cNvSpPr/>
          <p:nvPr/>
        </p:nvSpPr>
        <p:spPr>
          <a:xfrm>
            <a:off x="164014" y="89332"/>
            <a:ext cx="8280920" cy="506934"/>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7.2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转移概率和转移矩阵</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6663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7.3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马尔可夫链的图表示</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2D8AAF5-EEDE-0C47-60E0-313D18F86187}"/>
                  </a:ext>
                </a:extLst>
              </p:cNvPr>
              <p:cNvSpPr txBox="1"/>
              <p:nvPr/>
            </p:nvSpPr>
            <p:spPr>
              <a:xfrm>
                <a:off x="765006" y="837394"/>
                <a:ext cx="10341905" cy="3541867"/>
              </a:xfrm>
              <a:prstGeom prst="rect">
                <a:avLst/>
              </a:prstGeom>
              <a:noFill/>
            </p:spPr>
            <p:txBody>
              <a:bodyPr wrap="square">
                <a:spAutoFit/>
              </a:bodyPr>
              <a:lstStyle/>
              <a:p>
                <a:pPr marL="342900" indent="-342900">
                  <a:lnSpc>
                    <a:spcPct val="150000"/>
                  </a:lnSpc>
                  <a:buFont typeface="Wingdings" panose="05000000000000000000" pitchFamily="2" charset="2"/>
                  <a:buChar char="n"/>
                </a:pPr>
                <a:r>
                  <a:rPr lang="zh-CN" altLang="en-US" sz="2400" dirty="0" smtClean="0"/>
                  <a:t>马尔可夫链的另外一种有用的表示是用一个有向的加权图</a:t>
                </a:r>
                <a14:m>
                  <m:oMath xmlns:m="http://schemas.openxmlformats.org/officeDocument/2006/math">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𝜔</m:t>
                        </m:r>
                      </m:e>
                    </m:d>
                  </m:oMath>
                </a14:m>
                <a:endParaRPr lang="en-US" altLang="zh-CN" sz="2400" dirty="0"/>
              </a:p>
              <a:p>
                <a:pPr marL="342900" indent="-342900">
                  <a:lnSpc>
                    <a:spcPct val="150000"/>
                  </a:lnSpc>
                  <a:buFont typeface="Wingdings" panose="05000000000000000000" pitchFamily="2" charset="2"/>
                  <a:buChar char="n"/>
                </a:pPr>
                <a:r>
                  <a:rPr lang="zh-CN" altLang="en-US" sz="2400" dirty="0"/>
                  <a:t>图的顶点集合是链的状态集。</a:t>
                </a:r>
                <a:endParaRPr lang="en-US" altLang="zh-CN" sz="2400" dirty="0"/>
              </a:p>
              <a:p>
                <a:pPr marL="342900" indent="-342900">
                  <a:lnSpc>
                    <a:spcPct val="150000"/>
                  </a:lnSpc>
                  <a:buFont typeface="Wingdings" panose="05000000000000000000" pitchFamily="2" charset="2"/>
                  <a:buChar char="n"/>
                </a:pPr>
                <a:r>
                  <a:rPr lang="zh-CN" altLang="en-US" sz="2400" dirty="0"/>
                  <a:t>存在一条有向边</a:t>
                </a:r>
                <a14:m>
                  <m:oMath xmlns:m="http://schemas.openxmlformats.org/officeDocument/2006/math">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oMath>
                </a14:m>
                <a:r>
                  <a:rPr lang="zh-CN" altLang="en-US" sz="2400" dirty="0"/>
                  <a:t>，当且仅当</a:t>
                </a:r>
                <a14:m>
                  <m:oMath xmlns:m="http://schemas.openxmlformats.org/officeDocument/2006/math">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smtClean="0">
                            <a:solidFill>
                              <a:prstClr val="black"/>
                            </a:solidFill>
                            <a:latin typeface="Cambria Math" panose="02040503050406030204" pitchFamily="18" charset="0"/>
                            <a:ea typeface="仿宋" panose="02010609060101010101" pitchFamily="49" charset="-122"/>
                          </a:rPr>
                          <m:t>𝒋</m:t>
                        </m:r>
                      </m:sub>
                    </m:sSub>
                    <m:r>
                      <a:rPr lang="en-US" altLang="zh-CN" sz="2400" b="1" i="1" smtClean="0">
                        <a:solidFill>
                          <a:prstClr val="black"/>
                        </a:solidFill>
                        <a:latin typeface="Cambria Math" panose="02040503050406030204" pitchFamily="18" charset="0"/>
                        <a:ea typeface="仿宋" panose="02010609060101010101" pitchFamily="49" charset="-122"/>
                      </a:rPr>
                      <m:t>&gt;</m:t>
                    </m:r>
                    <m:r>
                      <a:rPr lang="en-US" altLang="zh-CN" sz="2400" b="1" i="1" smtClean="0">
                        <a:solidFill>
                          <a:prstClr val="black"/>
                        </a:solidFill>
                        <a:latin typeface="Cambria Math" panose="02040503050406030204" pitchFamily="18" charset="0"/>
                        <a:ea typeface="仿宋" panose="02010609060101010101" pitchFamily="49" charset="-122"/>
                      </a:rPr>
                      <m:t>𝟎</m:t>
                    </m:r>
                  </m:oMath>
                </a14:m>
                <a:r>
                  <a:rPr lang="zh-CN" altLang="en-US" sz="2400" dirty="0"/>
                  <a:t>，此时边</a:t>
                </a:r>
                <a14:m>
                  <m:oMath xmlns:m="http://schemas.openxmlformats.org/officeDocument/2006/math">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oMath>
                </a14:m>
                <a:r>
                  <a:rPr lang="zh-CN" altLang="en-US" sz="2400" dirty="0"/>
                  <a:t>的权</a:t>
                </a: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ω</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oMath>
                </a14:m>
                <a:r>
                  <a:rPr lang="zh-CN" altLang="en-US" sz="2400" dirty="0"/>
                  <a:t>由</a:t>
                </a:r>
                <a14:m>
                  <m:oMath xmlns:m="http://schemas.openxmlformats.org/officeDocument/2006/math">
                    <m:r>
                      <m:rPr>
                        <m:sty m:val="p"/>
                      </m:rPr>
                      <a:rPr lang="el-GR" altLang="zh-CN" sz="2400" i="1">
                        <a:latin typeface="Cambria Math" panose="02040503050406030204" pitchFamily="18" charset="0"/>
                        <a:ea typeface="Cambria Math" panose="02040503050406030204" pitchFamily="18" charset="0"/>
                      </a:rPr>
                      <m:t>ω</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r>
                      <a:rPr lang="en-US" altLang="zh-CN" sz="2400" b="1" i="1" smtClean="0">
                        <a:latin typeface="Cambria Math" panose="02040503050406030204" pitchFamily="18" charset="0"/>
                      </a:rPr>
                      <m:t>=</m:t>
                    </m:r>
                    <m:sSub>
                      <m:sSubPr>
                        <m:ctrlPr>
                          <a:rPr lang="en-US" altLang="zh-CN" sz="2400" b="1" i="1">
                            <a:solidFill>
                              <a:prstClr val="black"/>
                            </a:solidFill>
                            <a:latin typeface="Cambria Math" panose="02040503050406030204" pitchFamily="18" charset="0"/>
                            <a:ea typeface="仿宋" panose="02010609060101010101" pitchFamily="49" charset="-122"/>
                          </a:rPr>
                        </m:ctrlPr>
                      </m:sSubPr>
                      <m:e>
                        <m:r>
                          <a:rPr lang="en-US" altLang="zh-CN" sz="2400" b="0" i="1">
                            <a:solidFill>
                              <a:prstClr val="black"/>
                            </a:solidFill>
                            <a:latin typeface="Cambria Math" panose="02040503050406030204" pitchFamily="18" charset="0"/>
                            <a:ea typeface="仿宋" panose="02010609060101010101" pitchFamily="49" charset="-122"/>
                          </a:rPr>
                          <m:t>𝑃</m:t>
                        </m:r>
                      </m:e>
                      <m:sub>
                        <m:r>
                          <a:rPr lang="en-US" altLang="zh-CN" sz="2400" b="1" i="1">
                            <a:solidFill>
                              <a:prstClr val="black"/>
                            </a:solidFill>
                            <a:latin typeface="Cambria Math" panose="02040503050406030204" pitchFamily="18" charset="0"/>
                            <a:ea typeface="仿宋" panose="02010609060101010101" pitchFamily="49" charset="-122"/>
                          </a:rPr>
                          <m:t>𝒊</m:t>
                        </m:r>
                        <m:r>
                          <a:rPr lang="en-US" altLang="zh-CN" sz="2400" b="1" i="1">
                            <a:solidFill>
                              <a:prstClr val="black"/>
                            </a:solidFill>
                            <a:latin typeface="Cambria Math" panose="02040503050406030204" pitchFamily="18" charset="0"/>
                            <a:ea typeface="仿宋" panose="02010609060101010101" pitchFamily="49" charset="-122"/>
                          </a:rPr>
                          <m:t>,</m:t>
                        </m:r>
                        <m:r>
                          <a:rPr lang="en-US" altLang="zh-CN" sz="2400" b="1" i="1">
                            <a:solidFill>
                              <a:prstClr val="black"/>
                            </a:solidFill>
                            <a:latin typeface="Cambria Math" panose="02040503050406030204" pitchFamily="18" charset="0"/>
                            <a:ea typeface="仿宋" panose="02010609060101010101" pitchFamily="49" charset="-122"/>
                          </a:rPr>
                          <m:t>𝒋</m:t>
                        </m:r>
                      </m:sub>
                    </m:sSub>
                  </m:oMath>
                </a14:m>
                <a:r>
                  <a:rPr lang="zh-CN" altLang="en-US" sz="2400" dirty="0"/>
                  <a:t>给出，对每个</a:t>
                </a:r>
                <a:r>
                  <a:rPr lang="zh-CN" altLang="en-US" sz="2400" dirty="0" smtClean="0"/>
                  <a:t> </a:t>
                </a:r>
                <a14:m>
                  <m:oMath xmlns:m="http://schemas.openxmlformats.org/officeDocument/2006/math">
                    <m:r>
                      <a:rPr lang="en-US" altLang="zh-CN" sz="2400" i="1">
                        <a:latin typeface="Cambria Math" panose="02040503050406030204" pitchFamily="18" charset="0"/>
                      </a:rPr>
                      <m:t>𝑖</m:t>
                    </m:r>
                    <m:r>
                      <a:rPr lang="en-US" altLang="zh-CN" sz="2400" i="1">
                        <a:latin typeface="Cambria Math" panose="02040503050406030204" pitchFamily="18" charset="0"/>
                      </a:rPr>
                      <m:t> </m:t>
                    </m:r>
                  </m:oMath>
                </a14:m>
                <a:r>
                  <a:rPr lang="zh-CN" altLang="en-US" sz="2400" dirty="0"/>
                  <a:t>，我们要求</a:t>
                </a:r>
                <a14:m>
                  <m:oMath xmlns:m="http://schemas.openxmlformats.org/officeDocument/2006/math">
                    <m:r>
                      <a:rPr lang="en-US" altLang="zh-CN" sz="2400" b="0" i="0" smtClean="0">
                        <a:latin typeface="Cambria Math" panose="02040503050406030204" pitchFamily="18" charset="0"/>
                      </a:rPr>
                      <m:t> </m:t>
                    </m:r>
                    <m:nary>
                      <m:naryPr>
                        <m:chr m:val="∑"/>
                        <m:supHide m:val="on"/>
                        <m:ctrlPr>
                          <a:rPr lang="zh-CN" altLang="en-US" sz="240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𝐸</m:t>
                        </m:r>
                      </m:sub>
                      <m:sup/>
                      <m:e>
                        <m:r>
                          <m:rPr>
                            <m:sty m:val="p"/>
                          </m:rPr>
                          <a:rPr lang="el-GR" altLang="zh-CN" sz="2400" i="1">
                            <a:latin typeface="Cambria Math" panose="02040503050406030204" pitchFamily="18" charset="0"/>
                            <a:ea typeface="Cambria Math" panose="02040503050406030204" pitchFamily="18" charset="0"/>
                          </a:rPr>
                          <m:t>ω</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e>
                    </m:nary>
                    <m:r>
                      <a:rPr lang="en-US" altLang="zh-CN" sz="2400" b="0" i="1" smtClean="0">
                        <a:latin typeface="Cambria Math" panose="02040503050406030204" pitchFamily="18" charset="0"/>
                      </a:rPr>
                      <m:t>=1</m:t>
                    </m:r>
                  </m:oMath>
                </a14:m>
                <a:endParaRPr lang="en-US" altLang="zh-CN" sz="2400" dirty="0"/>
              </a:p>
              <a:p>
                <a:pPr marL="342900" indent="-342900">
                  <a:lnSpc>
                    <a:spcPct val="150000"/>
                  </a:lnSpc>
                  <a:buFont typeface="Wingdings" panose="05000000000000000000" pitchFamily="2" charset="2"/>
                  <a:buChar char="n"/>
                </a:pPr>
                <a:r>
                  <a:rPr lang="zh-CN" altLang="en-US" sz="2400" dirty="0"/>
                  <a:t>一个由过程逗留过的状态序列表示为图上的一条有向路径，过程沿着这条路径的概率是路径边的权的乘积。</a:t>
                </a:r>
                <a:endParaRPr lang="en-US" altLang="zh-CN" sz="2400" dirty="0"/>
              </a:p>
            </p:txBody>
          </p:sp>
        </mc:Choice>
        <mc:Fallback xmlns="">
          <p:sp>
            <p:nvSpPr>
              <p:cNvPr id="6" name="文本框 5">
                <a:extLst>
                  <a:ext uri="{FF2B5EF4-FFF2-40B4-BE49-F238E27FC236}">
                    <a16:creationId xmlns:a16="http://schemas.microsoft.com/office/drawing/2014/main" id="{F2D8AAF5-EEDE-0C47-60E0-313D18F86187}"/>
                  </a:ext>
                </a:extLst>
              </p:cNvPr>
              <p:cNvSpPr txBox="1">
                <a:spLocks noRot="1" noChangeAspect="1" noMove="1" noResize="1" noEditPoints="1" noAdjustHandles="1" noChangeArrowheads="1" noChangeShapeType="1" noTextEdit="1"/>
              </p:cNvSpPr>
              <p:nvPr/>
            </p:nvSpPr>
            <p:spPr>
              <a:xfrm>
                <a:off x="765006" y="837394"/>
                <a:ext cx="10341905" cy="3541867"/>
              </a:xfrm>
              <a:prstGeom prst="rect">
                <a:avLst/>
              </a:prstGeom>
              <a:blipFill>
                <a:blip r:embed="rId3"/>
                <a:stretch>
                  <a:fillRect l="-766" r="-295" b="-15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430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5BCF5FC-786C-5AB7-6E76-7571EDF69E5C}"/>
              </a:ext>
            </a:extLst>
          </p:cNvPr>
          <p:cNvSpPr>
            <a:spLocks noChangeArrowheads="1"/>
          </p:cNvSpPr>
          <p:nvPr/>
        </p:nvSpPr>
        <p:spPr bwMode="auto">
          <a:xfrm>
            <a:off x="2540" y="630195"/>
            <a:ext cx="12189460" cy="80370"/>
          </a:xfrm>
          <a:prstGeom prst="rect">
            <a:avLst/>
          </a:prstGeom>
          <a:solidFill>
            <a:srgbClr val="0070C0"/>
          </a:solidFill>
          <a:ln w="3175">
            <a:solidFill>
              <a:schemeClr val="bg1"/>
            </a:solidFill>
            <a:miter lim="800000"/>
          </a:ln>
        </p:spPr>
        <p:txBody>
          <a:bodyPr anchor="ctr"/>
          <a:lstStyle/>
          <a:p>
            <a:pPr algn="ctr">
              <a:buClr>
                <a:srgbClr val="000000"/>
              </a:buClr>
              <a:buSzPct val="100000"/>
            </a:pPr>
            <a:endParaRPr lang="en-US" altLang="zh-CN" sz="3600" b="1" dirty="0">
              <a:solidFill>
                <a:schemeClr val="bg1"/>
              </a:solidFill>
              <a:latin typeface="+mn-lt"/>
              <a:ea typeface="黑体" panose="02010609060101010101" pitchFamily="2" charset="-122"/>
              <a:sym typeface="Webdings" panose="05030102010509060703" pitchFamily="18" charset="2"/>
            </a:endParaRPr>
          </a:p>
        </p:txBody>
      </p:sp>
      <p:pic>
        <p:nvPicPr>
          <p:cNvPr id="3" name="图片 2">
            <a:extLst>
              <a:ext uri="{FF2B5EF4-FFF2-40B4-BE49-F238E27FC236}">
                <a16:creationId xmlns:a16="http://schemas.microsoft.com/office/drawing/2014/main" id="{B7E8F2D8-86B0-8542-6F93-E4C174CFCFDC}"/>
              </a:ext>
            </a:extLst>
          </p:cNvPr>
          <p:cNvPicPr>
            <a:picLocks noChangeAspect="1"/>
          </p:cNvPicPr>
          <p:nvPr/>
        </p:nvPicPr>
        <p:blipFill>
          <a:blip r:embed="rId3"/>
          <a:stretch>
            <a:fillRect/>
          </a:stretch>
        </p:blipFill>
        <p:spPr>
          <a:xfrm>
            <a:off x="816864" y="844246"/>
            <a:ext cx="8814845" cy="5660186"/>
          </a:xfrm>
          <a:prstGeom prst="rect">
            <a:avLst/>
          </a:prstGeom>
        </p:spPr>
      </p:pic>
      <p:sp>
        <p:nvSpPr>
          <p:cNvPr id="6" name="矩形 5">
            <a:extLst>
              <a:ext uri="{FF2B5EF4-FFF2-40B4-BE49-F238E27FC236}">
                <a16:creationId xmlns:a16="http://schemas.microsoft.com/office/drawing/2014/main" id="{7DCE27A9-6C44-CA94-A22F-115671101BE1}"/>
              </a:ext>
            </a:extLst>
          </p:cNvPr>
          <p:cNvSpPr/>
          <p:nvPr/>
        </p:nvSpPr>
        <p:spPr>
          <a:xfrm>
            <a:off x="164014" y="89332"/>
            <a:ext cx="8280920" cy="500715"/>
          </a:xfrm>
          <a:prstGeom prst="rect">
            <a:avLst/>
          </a:prstGeom>
        </p:spPr>
        <p:txBody>
          <a:bodyPr wrap="square">
            <a:spAutoFit/>
          </a:bodyPr>
          <a:lstStyle/>
          <a:p>
            <a:pPr algn="just" eaLnBrk="0" hangingPunct="0">
              <a:lnSpc>
                <a:spcPct val="120000"/>
              </a:lnSpc>
              <a:spcBef>
                <a:spcPts val="1000"/>
              </a:spcBef>
              <a:buClr>
                <a:srgbClr val="C00000"/>
              </a:buClr>
            </a:pPr>
            <a:r>
              <a:rPr lang="en-US" altLang="zh-CN"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7.3  </a:t>
            </a:r>
            <a:r>
              <a:rPr lang="zh-CN" altLang="en-US" sz="2400" b="1" dirty="0" smtClean="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rPr>
              <a:t>  </a:t>
            </a:r>
            <a:r>
              <a:rPr lang="zh-CN" altLang="en-US" sz="2400" b="1" dirty="0" smtClean="0">
                <a:solidFill>
                  <a:schemeClr val="accent1"/>
                </a:solidFill>
                <a:effectLst>
                  <a:outerShdw blurRad="38100" dist="25400" dir="5400000" algn="ctr" rotWithShape="0">
                    <a:srgbClr val="6E747A">
                      <a:alpha val="43000"/>
                    </a:srgbClr>
                  </a:outerShdw>
                </a:effectLst>
                <a:ea typeface="黑体" panose="02010609060101010101" pitchFamily="2" charset="-122"/>
                <a:cs typeface="Times New Roman" panose="02020603050405020304" pitchFamily="18" charset="0"/>
              </a:rPr>
              <a:t>马尔可夫链的图表示</a:t>
            </a:r>
            <a:endParaRPr lang="zh-CN" altLang="en-US" sz="24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cs typeface="Times New Roman" panose="02020603050405020304" pitchFamily="18" charset="0"/>
            </a:endParaRPr>
          </a:p>
        </p:txBody>
      </p:sp>
    </p:spTree>
    <p:extLst>
      <p:ext uri="{BB962C8B-B14F-4D97-AF65-F5344CB8AC3E}">
        <p14:creationId xmlns:p14="http://schemas.microsoft.com/office/powerpoint/2010/main" val="2665659340"/>
      </p:ext>
    </p:extLst>
  </p:cSld>
  <p:clrMapOvr>
    <a:masterClrMapping/>
  </p:clrMapOvr>
</p:sld>
</file>

<file path=ppt/theme/theme1.xml><?xml version="1.0" encoding="utf-8"?>
<a:theme xmlns:a="http://schemas.openxmlformats.org/drawingml/2006/main" name="2_量质融合大数据管理">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A61AFED-8945-41D8-A6DA-A785551BC00E}" vid="{6F92128C-CEEA-4F8E-81B8-4A899F9F962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13928</TotalTime>
  <Words>1358</Words>
  <Application>Microsoft Office PowerPoint</Application>
  <PresentationFormat>宽屏</PresentationFormat>
  <Paragraphs>86</Paragraphs>
  <Slides>16</Slides>
  <Notes>12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等线</vt:lpstr>
      <vt:lpstr>等线 Light</vt:lpstr>
      <vt:lpstr>方正姚体</vt:lpstr>
      <vt:lpstr>仿宋</vt:lpstr>
      <vt:lpstr>黑体</vt:lpstr>
      <vt:lpstr>华文楷体</vt:lpstr>
      <vt:lpstr>华文新魏</vt:lpstr>
      <vt:lpstr>华文行楷</vt:lpstr>
      <vt:lpstr>楷体</vt:lpstr>
      <vt:lpstr>宋体</vt:lpstr>
      <vt:lpstr>Arial</vt:lpstr>
      <vt:lpstr>Calibri</vt:lpstr>
      <vt:lpstr>Cambria Math</vt:lpstr>
      <vt:lpstr>Times New Roman</vt:lpstr>
      <vt:lpstr>Webdings</vt:lpstr>
      <vt:lpstr>Wingdings</vt:lpstr>
      <vt:lpstr>2_量质融合大数据管理</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HIT</cp:lastModifiedBy>
  <cp:revision>37</cp:revision>
  <dcterms:created xsi:type="dcterms:W3CDTF">2021-11-20T15:55:01Z</dcterms:created>
  <dcterms:modified xsi:type="dcterms:W3CDTF">2023-02-21T06:33:41Z</dcterms:modified>
</cp:coreProperties>
</file>