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858" r:id="rId3"/>
    <p:sldId id="961" r:id="rId4"/>
    <p:sldId id="895" r:id="rId5"/>
    <p:sldId id="963" r:id="rId6"/>
    <p:sldId id="974" r:id="rId7"/>
    <p:sldId id="975" r:id="rId8"/>
    <p:sldId id="976" r:id="rId9"/>
    <p:sldId id="977" r:id="rId10"/>
    <p:sldId id="979" r:id="rId11"/>
    <p:sldId id="980" r:id="rId12"/>
    <p:sldId id="981" r:id="rId13"/>
    <p:sldId id="982" r:id="rId14"/>
    <p:sldId id="983" r:id="rId15"/>
    <p:sldId id="984" r:id="rId16"/>
    <p:sldId id="985" r:id="rId17"/>
    <p:sldId id="986" r:id="rId18"/>
    <p:sldId id="988" r:id="rId19"/>
    <p:sldId id="987" r:id="rId20"/>
    <p:sldId id="989" r:id="rId21"/>
    <p:sldId id="990" r:id="rId22"/>
    <p:sldId id="991" r:id="rId23"/>
    <p:sldId id="87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8905" autoAdjust="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BD030-4A63-49FC-B557-0CCE7E29F0AD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789AF-417B-433F-A22C-F5B27849F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0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>
            <a:extLst>
              <a:ext uri="{FF2B5EF4-FFF2-40B4-BE49-F238E27FC236}">
                <a16:creationId xmlns:a16="http://schemas.microsoft.com/office/drawing/2014/main" id="{AE6AA461-6FCB-4B3B-8875-0ACB654FFC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B6C5C-BD7F-4B03-8742-0AFC7E1489A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altLang="zh-CN" u="heavy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6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32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4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45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5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21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21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88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67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3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86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26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6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3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9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6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044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81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789AF-417B-433F-A22C-F5B27849F1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6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0438DAD8-C744-43B9-B72E-DAC933F9ABFD}"/>
              </a:ext>
            </a:extLst>
          </p:cNvPr>
          <p:cNvGrpSpPr>
            <a:grpSpLocks/>
          </p:cNvGrpSpPr>
          <p:nvPr/>
        </p:nvGrpSpPr>
        <p:grpSpPr bwMode="auto">
          <a:xfrm>
            <a:off x="-1882" y="-12700"/>
            <a:ext cx="12193882" cy="6897688"/>
            <a:chOff x="-1588" y="-12700"/>
            <a:chExt cx="9146151" cy="6898084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407CE7E-FBCA-450A-B094-5EDA788F4580}"/>
                </a:ext>
              </a:extLst>
            </p:cNvPr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800" dirty="0"/>
            </a:p>
          </p:txBody>
        </p:sp>
        <p:pic>
          <p:nvPicPr>
            <p:cNvPr id="6" name="图片 13">
              <a:extLst>
                <a:ext uri="{FF2B5EF4-FFF2-40B4-BE49-F238E27FC236}">
                  <a16:creationId xmlns:a16="http://schemas.microsoft.com/office/drawing/2014/main" id="{D5552CDB-29B6-421A-B0CF-401212D17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5">
            <a:extLst>
              <a:ext uri="{FF2B5EF4-FFF2-40B4-BE49-F238E27FC236}">
                <a16:creationId xmlns:a16="http://schemas.microsoft.com/office/drawing/2014/main" id="{8E4F29F0-E9E9-4DAF-8B09-944E99BBEC70}"/>
              </a:ext>
            </a:extLst>
          </p:cNvPr>
          <p:cNvGrpSpPr>
            <a:grpSpLocks/>
          </p:cNvGrpSpPr>
          <p:nvPr/>
        </p:nvGrpSpPr>
        <p:grpSpPr bwMode="auto">
          <a:xfrm>
            <a:off x="103482" y="47626"/>
            <a:ext cx="6765807" cy="752475"/>
            <a:chOff x="77788" y="47625"/>
            <a:chExt cx="5073649" cy="752277"/>
          </a:xfrm>
        </p:grpSpPr>
        <p:pic>
          <p:nvPicPr>
            <p:cNvPr id="8" name="图片 13" descr="HIT">
              <a:extLst>
                <a:ext uri="{FF2B5EF4-FFF2-40B4-BE49-F238E27FC236}">
                  <a16:creationId xmlns:a16="http://schemas.microsoft.com/office/drawing/2014/main" id="{EBD97493-3537-4F76-871B-79373A749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0C9BD6C2-52BE-49C5-A5D1-EB3329AB7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317" y="133327"/>
              <a:ext cx="2730120" cy="369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zh-CN" altLang="en-US" sz="1800">
                  <a:latin typeface="方正姚体" panose="02010601030101010101" pitchFamily="2" charset="-122"/>
                  <a:ea typeface="方正姚体" panose="02010601030101010101" pitchFamily="2" charset="-122"/>
                  <a:sym typeface="+mn-ea"/>
                </a:rPr>
                <a:t>海量数据计算研究中心</a:t>
              </a:r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B0B841A7-37C8-4FC7-934B-124D506EA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412" y="492008"/>
              <a:ext cx="3610530" cy="30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1400" b="1" dirty="0">
                  <a:sym typeface="+mn-ea"/>
                </a:rPr>
                <a:t>Massive Data Computing Lab @ HIT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noProof="1"/>
              <a:t>Click to edit Master subtitle style</a:t>
            </a:r>
            <a:endParaRPr lang="en-US" noProof="1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896D327-99B0-4561-A46C-4E110AEF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C2B221F-5E03-414D-A7C2-073D8143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5C17FA-47FA-41CF-B294-9186A24D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D8C75-B90B-4884-98C2-C7B74C49C7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9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767F-A5A5-4AD1-B2D0-F6D7B747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F0EA-5613-40D9-B74A-88E1F1F4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D918-B53E-41D8-9D0A-63601178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4ABFA-27F9-4DA4-9FF6-C7AA36C798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1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0"/>
            <a:ext cx="2743200" cy="5851525"/>
          </a:xfrm>
        </p:spPr>
        <p:txBody>
          <a:bodyPr vert="eaVert"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F484E-CB8D-4397-B444-99208669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D7C2-08A6-4B2A-A296-ECF027C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9438-5B9C-474A-AC84-AD72B9BA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468F5-F0B1-482F-AF6B-BC08B446C9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5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1C2FC-A603-4F28-8A21-5F97FB984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0FF32-32F3-47D2-8C38-6E3B200E2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228F9-3954-49B5-A815-278AE697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A35EE-9099-44B9-92BE-8F5EE48C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75474-8D32-4195-8A44-AEA33FF2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11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1D3D9-4E4B-4C79-BCCA-42B05FF0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D4FDD-D1F0-4089-8B0E-831960A5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8DE8F-7DC7-4CCC-9D23-4C8D31A7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C92B7-4264-4504-B0CA-681F9F53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1A5F2-C043-404F-9E36-B302DA5C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2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D38AD-81EE-4C32-8776-66E2AA61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4019C-EF4B-48D1-9DCD-63F5A882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0B2D9-32F9-4072-BF3D-E704AF6E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56A05-3AF2-48B3-B257-B103E709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775D5-F2BA-4E5B-BC13-3C220BFA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5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15070-C117-4C5E-B6E3-D4A84664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0C386-4559-405C-BAFD-C3A15C2F6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BB9EBD-DA9D-4574-8339-1D8963CBD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598A5-C654-46C7-8B1A-44F6A0D3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AB65F-8B41-49A0-AA0A-42703BC1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F15A74-50AE-4207-B461-6E145B9D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0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A76A-36B4-4579-9D69-CE16A125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CC6A8-5056-495B-A436-57FB88FD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B30BD9-81F3-47DB-8D08-CF26990F8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500C89-C3DE-4949-8703-018CA399E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E9FEB6-2CDC-4B0D-982D-2DD763402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6DB48C-F907-49CE-BA53-9FB278F7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CD5EF2-3EE1-42FD-9871-1718C7BE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691700-8287-4F2D-B726-8E84476A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3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38AED-257D-4A50-B976-71D15C59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6AC15B-3904-4CC6-B6E7-686DBB9E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76EC30-3D79-407A-AA9F-896ED4DA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53D6BE-5A00-4A87-92B6-D3DF588E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55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5B481D-AC90-418A-97F5-EB056897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99CC5A-2880-4075-98DF-5DFD405D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587572-9A98-4FBB-B1A1-7F8E0EC5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77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0423A-E5BB-4A0A-9B83-0DA9EE6C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A93D2-59C9-4EF5-8104-7B187BA3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57DD23-4CF4-4893-BDB7-014C9916F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AB519-C703-40C7-B0B0-E9ECDA48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784B6-D5BC-453A-9090-7A19C1F6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D0CE4-F25D-4BFB-8058-8CD40D2C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0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109728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0"/>
            <a:ext cx="10972800" cy="4572000"/>
          </a:xfrm>
        </p:spPr>
        <p:txBody>
          <a:bodyPr/>
          <a:lstStyle/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B3A0-DF4E-489F-9D99-E935CE5E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E7B4D-F209-457F-B545-CED5E686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467F-F862-4DB2-947F-C228B8D4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26DCD-9BAA-40A6-9F65-7B12DE72E7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99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CEDA6-E445-4B4D-9907-43079343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794DF2-E6B6-4ECD-90BA-2DB37230B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2C1F88-32BA-4A5B-83A4-3B4DE36B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83D6C-83D4-4E1F-AB3B-09DD18B6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4FD18-A53F-4A8D-A0CE-A808C4F4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CA506-BB27-4F59-A161-BC3AB242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156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1FDBF-12E2-4F32-AB0D-947836E0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83A64C-7B62-4757-BBC8-1A282ED9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D7E77-15B4-4AC9-9025-43654143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3B455-EB3B-4E93-994B-B9B11964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AE78B-A855-4362-AF79-98E8946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4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9BAB0F-C95B-44FD-AE4B-2E91F90C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8F477-01E8-4524-8692-C336B07CC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5887D-9E68-4270-A827-37E4753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C0F55-1AE7-48E5-B3C8-4E2AD753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5AA7E-57DB-4031-AFFA-37D68ADF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9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7D38-D820-4EB1-ADE5-E0E9FCB6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BFE5-468F-4E69-8A2A-9AB638DA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5C0E-58CF-489C-B8A5-E81BDC9B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A2DF9-FCA8-4097-8635-3E8FDCAA0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3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82C114-0555-4476-89DF-8A4CF0AD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E30837-9078-4D9E-9845-33464EF0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0BD60A-C6BB-46A4-8316-BC880F66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325F8-5500-45C9-8B08-5C9C63BC49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9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6CDB0CB-D3C9-44E7-BB55-43C4BD45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DD84840-20A9-492B-98E5-650151AA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C354C-077F-48DE-B915-B8DEDBBA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78435-7067-43E6-B030-37C0A207CB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9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D2CA4D6-273E-4A7C-922D-B822C616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CEFE864-63DF-4719-8487-BD451407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985DC4-280B-406D-B25A-BC6B1E21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635F8-6DB8-4203-A6CB-400A628500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5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D23593-E707-41B7-BADA-F79AC239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241A13E-9F4A-4C50-98BB-07D3B36B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0BE3E1-473E-4B57-9734-D16BA231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FE7DE-35F4-4AA8-B549-B85B9B8195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  <a:p>
            <a:pPr lvl="3"/>
            <a:r>
              <a:rPr lang="en-US" altLang="zh-CN" noProof="1"/>
              <a:t>Fourth level</a:t>
            </a:r>
          </a:p>
          <a:p>
            <a:pPr lvl="4"/>
            <a:r>
              <a:rPr lang="en-US" altLang="zh-CN" noProof="1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5E882D-074F-4702-8193-24042F61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2979D1-3F5B-40EB-AC5B-E6B4EC68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DF57DE-041F-4CDD-9A82-CE580F4E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8C299-C332-4BD0-864F-FE93304D97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7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noProof="1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dirty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D7EFF9-98D0-4C41-BCD8-C34040B9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4D9565-F1AA-48EB-9BD3-D81C2B9D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E79694-6D54-4F54-945F-DB0AC19D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6EF5B-2E7B-42FF-B7FD-87603C900F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8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>
            <a:extLst>
              <a:ext uri="{FF2B5EF4-FFF2-40B4-BE49-F238E27FC236}">
                <a16:creationId xmlns:a16="http://schemas.microsoft.com/office/drawing/2014/main" id="{F46C1F92-C3BE-4A5A-97E6-AF14328CC7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D68AA5D7-627D-45B4-BC23-6DD133B8B3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8E26-4552-496E-9885-D1070FCB1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kumimoji="1"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7C6F-E6AC-4DE1-B872-0414D463A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kumimoji="1"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FD4B-CBC8-49C1-98D8-FB4410D59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D8F0DF7-5AAC-4ED9-9EC5-0FF4645297C6}" type="slidenum">
              <a:rPr lang="zh-CN" altLang="en-US"/>
              <a:pPr/>
              <a:t>‹#›</a:t>
            </a:fld>
            <a:endParaRPr lang="zh-CN" altLang="en-US"/>
          </a:p>
        </p:txBody>
      </p:sp>
      <p:grpSp>
        <p:nvGrpSpPr>
          <p:cNvPr id="13319" name="组合 9">
            <a:extLst>
              <a:ext uri="{FF2B5EF4-FFF2-40B4-BE49-F238E27FC236}">
                <a16:creationId xmlns:a16="http://schemas.microsoft.com/office/drawing/2014/main" id="{22116F0F-9071-4B9A-B09F-95AC63FB7F56}"/>
              </a:ext>
            </a:extLst>
          </p:cNvPr>
          <p:cNvGrpSpPr>
            <a:grpSpLocks/>
          </p:cNvGrpSpPr>
          <p:nvPr/>
        </p:nvGrpSpPr>
        <p:grpSpPr bwMode="auto">
          <a:xfrm>
            <a:off x="-1882" y="-12700"/>
            <a:ext cx="12193882" cy="6897688"/>
            <a:chOff x="-1588" y="-12700"/>
            <a:chExt cx="9146151" cy="6898084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56AF3E01-7FF7-4D1A-AB9B-FFD68E4F1B25}"/>
                </a:ext>
              </a:extLst>
            </p:cNvPr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1800" dirty="0"/>
            </a:p>
          </p:txBody>
        </p:sp>
        <p:pic>
          <p:nvPicPr>
            <p:cNvPr id="13321" name="图片 13">
              <a:extLst>
                <a:ext uri="{FF2B5EF4-FFF2-40B4-BE49-F238E27FC236}">
                  <a16:creationId xmlns:a16="http://schemas.microsoft.com/office/drawing/2014/main" id="{C2621163-EC9B-4F61-BB12-E70F569A0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01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257289-691C-4CED-A747-E66CC1F6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431A1-5EEB-46DF-9D07-62805E9DB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E1337-2B5F-4FC7-894B-16A84AA75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61E01-70BE-4A40-8EB2-B532A11E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5971C-FEAE-448D-91AA-2062951B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0DF7-5AAC-4ED9-9EC5-0FF464529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98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EF98BC-17F1-4531-82A5-3BA50EE19AB6}"/>
              </a:ext>
            </a:extLst>
          </p:cNvPr>
          <p:cNvSpPr/>
          <p:nvPr/>
        </p:nvSpPr>
        <p:spPr>
          <a:xfrm>
            <a:off x="-17145" y="-635"/>
            <a:ext cx="12209145" cy="1605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9C5E16-D6A6-46E3-84F5-CB062BA82A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detail="2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7" y="397287"/>
            <a:ext cx="3508984" cy="66360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8B7DE41-D965-4732-8423-69DBE57C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805" y="220611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ru-RU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随</a:t>
            </a:r>
            <a:r>
              <a:rPr lang="en-US" altLang="zh-CN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ru-RU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机</a:t>
            </a:r>
            <a:r>
              <a:rPr lang="en-US" altLang="zh-CN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ru-RU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算</a:t>
            </a:r>
            <a:r>
              <a:rPr lang="en-US" altLang="zh-CN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ru-RU" sz="8000" b="1" dirty="0"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13C7E2-8EDF-4073-A241-3087F7C2D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227" y="367613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ru-RU" sz="3200" b="1" dirty="0">
                <a:ea typeface="仿宋" panose="02010609060101010101" pitchFamily="49" charset="-122"/>
              </a:rPr>
              <a:t>第</a:t>
            </a:r>
            <a:r>
              <a:rPr lang="en-US" altLang="zh-CN" sz="3200" b="1" dirty="0">
                <a:ea typeface="仿宋" panose="02010609060101010101" pitchFamily="49" charset="-122"/>
              </a:rPr>
              <a:t>3</a:t>
            </a:r>
            <a:r>
              <a:rPr lang="zh-CN" altLang="ru-RU" sz="3200" b="1" dirty="0">
                <a:ea typeface="仿宋" panose="02010609060101010101" pitchFamily="49" charset="-122"/>
              </a:rPr>
              <a:t>章 </a:t>
            </a:r>
            <a:r>
              <a:rPr lang="zh-CN" altLang="en-US" sz="3200" b="1" dirty="0">
                <a:ea typeface="仿宋" panose="02010609060101010101" pitchFamily="49" charset="-122"/>
              </a:rPr>
              <a:t>切尔诺夫界与霍夫丁界</a:t>
            </a:r>
            <a:endParaRPr lang="zh-CN" altLang="ru-RU" sz="3200" b="1" dirty="0"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80C9A-582C-4D2E-A89A-ED0E086E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F824FA-ED43-40A3-B9D4-971AE4C03646}"/>
              </a:ext>
            </a:extLst>
          </p:cNvPr>
          <p:cNvSpPr txBox="1"/>
          <p:nvPr/>
        </p:nvSpPr>
        <p:spPr>
          <a:xfrm>
            <a:off x="620956" y="1077437"/>
            <a:ext cx="10950088" cy="1019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仿宋" panose="02010609060101010101" pitchFamily="49" charset="-122"/>
              </a:rPr>
              <a:t>应用：估计参数</a:t>
            </a:r>
            <a:endParaRPr lang="en-US" altLang="zh-CN" sz="2400" b="1" dirty="0">
              <a:solidFill>
                <a:prstClr val="black"/>
              </a:solidFill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5E916E-65F4-4972-AE09-B9B9111F318F}"/>
              </a:ext>
            </a:extLst>
          </p:cNvPr>
          <p:cNvSpPr/>
          <p:nvPr/>
        </p:nvSpPr>
        <p:spPr>
          <a:xfrm>
            <a:off x="164014" y="89332"/>
            <a:ext cx="82809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.2  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切尔诺夫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界的导出和应用</a:t>
            </a:r>
          </a:p>
        </p:txBody>
      </p:sp>
    </p:spTree>
    <p:extLst>
      <p:ext uri="{BB962C8B-B14F-4D97-AF65-F5344CB8AC3E}">
        <p14:creationId xmlns:p14="http://schemas.microsoft.com/office/powerpoint/2010/main" val="10465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80529" y="1000860"/>
            <a:ext cx="11279255" cy="4118870"/>
            <a:chOff x="418070" y="1573772"/>
            <a:chExt cx="11355860" cy="3593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8" y="1582543"/>
                  <a:ext cx="10651524" cy="35846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3.7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是</m:t>
                      </m:r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相对独立的随机变量，满足</a:t>
                  </a:r>
                  <a:endParaRPr lang="en-US" altLang="zh-CN" sz="28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，</a:t>
                  </a:r>
                  <a:endParaRPr lang="en-US" altLang="zh-CN" sz="28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𝑿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那么对任意</a:t>
                  </a:r>
                  <a14:m>
                    <m:oMath xmlns:m="http://schemas.openxmlformats.org/officeDocument/2006/math"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𝐚</m:t>
                      </m:r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&gt;</m:t>
                      </m:r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,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有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𝑷𝒓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/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𝒏</m:t>
                            </m:r>
                          </m:sup>
                        </m:sSup>
                      </m:oMath>
                    </m:oMathPara>
                  </a14:m>
                  <a:endParaRPr lang="en-US" altLang="zh-CN" sz="2400" b="1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8" y="1582543"/>
                  <a:ext cx="10651524" cy="3584668"/>
                </a:xfrm>
                <a:prstGeom prst="rect">
                  <a:avLst/>
                </a:prstGeom>
                <a:blipFill>
                  <a:blip r:embed="rId3"/>
                  <a:stretch>
                    <a:fillRect l="-1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2"/>
              <a:ext cx="11355860" cy="338076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9EA74066-984E-40F0-A113-5228E29127A5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.3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某些特殊情况下更好的界</a:t>
            </a:r>
          </a:p>
        </p:txBody>
      </p:sp>
    </p:spTree>
    <p:extLst>
      <p:ext uri="{BB962C8B-B14F-4D97-AF65-F5344CB8AC3E}">
        <p14:creationId xmlns:p14="http://schemas.microsoft.com/office/powerpoint/2010/main" val="221875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80529" y="1000860"/>
            <a:ext cx="11279255" cy="4118870"/>
            <a:chOff x="418070" y="1573772"/>
            <a:chExt cx="11355860" cy="3593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8" y="1582543"/>
                  <a:ext cx="10651524" cy="35846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推论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3.8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是</m:t>
                      </m:r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相对独立的随机变量，满足</a:t>
                  </a:r>
                  <a:endParaRPr lang="en-US" altLang="zh-CN" sz="28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，</a:t>
                  </a:r>
                  <a:endParaRPr lang="en-US" altLang="zh-CN" sz="28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𝑿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那么对任意</a:t>
                  </a:r>
                  <a14:m>
                    <m:oMath xmlns:m="http://schemas.openxmlformats.org/officeDocument/2006/math"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𝐚</m:t>
                      </m:r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&gt;</m:t>
                      </m:r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,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有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𝑷𝒓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/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𝒏</m:t>
                            </m:r>
                          </m:sup>
                        </m:sSup>
                      </m:oMath>
                    </m:oMathPara>
                  </a14:m>
                  <a:endParaRPr lang="en-US" altLang="zh-CN" sz="2400" b="1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8" y="1582543"/>
                  <a:ext cx="10651524" cy="3584668"/>
                </a:xfrm>
                <a:prstGeom prst="rect">
                  <a:avLst/>
                </a:prstGeom>
                <a:blipFill>
                  <a:blip r:embed="rId3"/>
                  <a:stretch>
                    <a:fillRect l="-1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2"/>
              <a:ext cx="11355860" cy="338076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9EA74066-984E-40F0-A113-5228E29127A5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.3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某些特殊情况下更好的界</a:t>
            </a:r>
          </a:p>
        </p:txBody>
      </p:sp>
    </p:spTree>
    <p:extLst>
      <p:ext uri="{BB962C8B-B14F-4D97-AF65-F5344CB8AC3E}">
        <p14:creationId xmlns:p14="http://schemas.microsoft.com/office/powerpoint/2010/main" val="377799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80529" y="865217"/>
            <a:ext cx="11279255" cy="5985808"/>
            <a:chOff x="418070" y="1455432"/>
            <a:chExt cx="11355860" cy="52222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898519" y="1455433"/>
                  <a:ext cx="10651524" cy="52222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推论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3.9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是</m:t>
                      </m:r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相对独立的随机变量，满足</a:t>
                  </a:r>
                  <a:endParaRPr lang="en-US" altLang="zh-CN" sz="28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𝟎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，</a:t>
                  </a:r>
                  <a:endParaRPr lang="en-US" altLang="zh-CN" sz="28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𝒀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,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且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𝝁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𝒀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/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𝟐</m:t>
                      </m:r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那么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1.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对任意</a:t>
                  </a:r>
                  <a14:m>
                    <m:oMath xmlns:m="http://schemas.openxmlformats.org/officeDocument/2006/math"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𝐚</m:t>
                      </m:r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&gt;</m:t>
                      </m:r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,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有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𝑷𝒓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𝒀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𝟐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𝒏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zh-CN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1.</a:t>
                  </a:r>
                  <a:r>
                    <a:rPr lang="zh-CN" altLang="en-US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对任意</a:t>
                  </a:r>
                  <a14:m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&gt;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en-US" altLang="zh-CN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,</a:t>
                  </a:r>
                  <a:r>
                    <a:rPr lang="zh-CN" altLang="en-US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有</a:t>
                  </a:r>
                  <a:endParaRPr lang="en-US" altLang="zh-CN" sz="2400" b="1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𝑷𝒓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𝒀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</m:d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CN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𝝁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19" y="1455433"/>
                  <a:ext cx="10651524" cy="5222216"/>
                </a:xfrm>
                <a:prstGeom prst="rect">
                  <a:avLst/>
                </a:prstGeom>
                <a:blipFill>
                  <a:blip r:embed="rId3"/>
                  <a:stretch>
                    <a:fillRect l="-1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455432"/>
              <a:ext cx="11355860" cy="50909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9EA74066-984E-40F0-A113-5228E29127A5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.3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某些特殊情况下更好的界</a:t>
            </a:r>
          </a:p>
        </p:txBody>
      </p:sp>
    </p:spTree>
    <p:extLst>
      <p:ext uri="{BB962C8B-B14F-4D97-AF65-F5344CB8AC3E}">
        <p14:creationId xmlns:p14="http://schemas.microsoft.com/office/powerpoint/2010/main" val="313253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80529" y="865218"/>
            <a:ext cx="11279255" cy="5610534"/>
            <a:chOff x="418070" y="1455432"/>
            <a:chExt cx="11355860" cy="509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898519" y="1455433"/>
                  <a:ext cx="10651524" cy="49551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推论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3.10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是</m:t>
                      </m:r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相对独立的随机变量，满足</a:t>
                  </a:r>
                  <a:endParaRPr lang="en-US" altLang="zh-CN" sz="28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𝟎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，</a:t>
                  </a:r>
                  <a:endParaRPr lang="en-US" altLang="zh-CN" sz="28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8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𝐘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,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且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𝝁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𝒀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/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𝟐</m:t>
                      </m:r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那么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1.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对任意</a:t>
                  </a:r>
                  <a14:m>
                    <m:oMath xmlns:m="http://schemas.openxmlformats.org/officeDocument/2006/math">
                      <m:r>
                        <a:rPr lang="en-US" altLang="zh-CN" sz="2600" b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  <m:r>
                        <a:rPr lang="en-US" altLang="zh-CN" sz="2600" b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𝒂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</m:t>
                      </m:r>
                      <m:r>
                        <a:rPr lang="zh-CN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𝝁</m:t>
                      </m:r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,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有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𝒀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CN" sz="24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𝝁</m:t>
                          </m:r>
                        </m:sup>
                      </m:sSup>
                    </m:oMath>
                  </a14:m>
                  <a:endPara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zh-CN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2.</a:t>
                  </a:r>
                  <a:r>
                    <a:rPr lang="zh-CN" altLang="en-US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对任意</a:t>
                  </a:r>
                  <a14:m>
                    <m:oMath xmlns:m="http://schemas.openxmlformats.org/officeDocument/2006/math">
                      <m:r>
                        <a:rPr lang="en-US" altLang="zh-CN" sz="2600" b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  <m:r>
                        <a:rPr lang="en-US" altLang="zh-CN" sz="2600" b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</m:t>
                      </m:r>
                      <m:r>
                        <a:rPr lang="zh-CN" altLang="en-US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𝜹</m:t>
                      </m:r>
                      <m:r>
                        <a:rPr lang="en-US" altLang="zh-CN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≤</m:t>
                      </m:r>
                      <m:r>
                        <a:rPr lang="en-US" altLang="zh-CN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𝟏</m:t>
                      </m:r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,</a:t>
                  </a:r>
                  <a:r>
                    <a:rPr lang="zh-CN" altLang="en-US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有</a:t>
                  </a:r>
                  <a:endParaRPr lang="en-US" altLang="zh-CN" sz="24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𝒀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𝜹</m:t>
                              </m:r>
                            </m:e>
                          </m:d>
                          <m:r>
                            <a:rPr lang="zh-CN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zh-CN" alt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CN" sz="24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𝜹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𝝁</m:t>
                          </m:r>
                        </m:sup>
                      </m:sSup>
                    </m:oMath>
                  </a14:m>
                  <a:endPara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19" y="1455433"/>
                  <a:ext cx="10651524" cy="4955106"/>
                </a:xfrm>
                <a:prstGeom prst="rect">
                  <a:avLst/>
                </a:prstGeom>
                <a:blipFill>
                  <a:blip r:embed="rId3"/>
                  <a:stretch>
                    <a:fillRect l="-1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455432"/>
              <a:ext cx="11355860" cy="50909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9EA74066-984E-40F0-A113-5228E29127A5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.3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某些特殊情况下更好的界</a:t>
            </a:r>
          </a:p>
        </p:txBody>
      </p:sp>
    </p:spTree>
    <p:extLst>
      <p:ext uri="{BB962C8B-B14F-4D97-AF65-F5344CB8AC3E}">
        <p14:creationId xmlns:p14="http://schemas.microsoft.com/office/powerpoint/2010/main" val="131200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80C9A-582C-4D2E-A89A-ED0E086E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3F824FA-ED43-40A3-B9D4-971AE4C03646}"/>
                  </a:ext>
                </a:extLst>
              </p:cNvPr>
              <p:cNvSpPr txBox="1"/>
              <p:nvPr/>
            </p:nvSpPr>
            <p:spPr>
              <a:xfrm>
                <a:off x="620956" y="1077437"/>
                <a:ext cx="10950088" cy="3414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给定一个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𝐀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，其元素在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𝟎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zh-CN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中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取值，设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𝟏</m:t>
                                        </m:r>
                                        <m: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仿宋" panose="020106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仿宋" panose="02010609060101010101" pitchFamily="49" charset="-122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仿宋" panose="02010609060101010101" pitchFamily="49" charset="-12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仿宋" panose="02010609060101010101" pitchFamily="49" charset="-122"/>
                                                </a:rPr>
                                                <m:t>𝒎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𝟐</m:t>
                                        </m:r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仿宋" panose="020106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仿宋" panose="02010609060101010101" pitchFamily="49" charset="-122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仿宋" panose="02010609060101010101" pitchFamily="49" charset="-12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仿宋" panose="02010609060101010101" pitchFamily="49" charset="-122"/>
                                                </a:rPr>
                                                <m:t>𝒎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𝒏</m:t>
                                        </m:r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𝒏</m:t>
                                        </m:r>
                                        <m: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仿宋" panose="020106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仿宋" panose="02010609060101010101" pitchFamily="49" charset="-122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仿宋" panose="02010609060101010101" pitchFamily="49" charset="-122"/>
                                                </a:rPr>
                                                <m:t>𝒏𝒎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找到一个向量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𝒃</m:t>
                        </m:r>
                      </m:e>
                    </m:acc>
                    <m:r>
                      <a:rPr lang="zh-CN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，使得它极小化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𝑨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𝒃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,…,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zh-CN" altLang="en-US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3F824FA-ED43-40A3-B9D4-971AE4C0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6" y="1077437"/>
                <a:ext cx="10950088" cy="3414140"/>
              </a:xfrm>
              <a:prstGeom prst="rect">
                <a:avLst/>
              </a:prstGeom>
              <a:blipFill>
                <a:blip r:embed="rId3"/>
                <a:stretch>
                  <a:fillRect l="-891" b="-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A75E916E-65F4-4972-AE09-B9B9111F318F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.4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应用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集合的均衡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715290-5875-4742-9DBE-F75A9CD14425}"/>
              </a:ext>
            </a:extLst>
          </p:cNvPr>
          <p:cNvSpPr/>
          <p:nvPr/>
        </p:nvSpPr>
        <p:spPr>
          <a:xfrm>
            <a:off x="3807503" y="2001187"/>
            <a:ext cx="2878112" cy="19337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89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80C9A-582C-4D2E-A89A-ED0E086E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5E916E-65F4-4972-AE09-B9B9111F318F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.4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应用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集合的均衡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FDF55B-9F59-4D54-8E10-BEDC5B8DFB44}"/>
              </a:ext>
            </a:extLst>
          </p:cNvPr>
          <p:cNvGrpSpPr/>
          <p:nvPr/>
        </p:nvGrpSpPr>
        <p:grpSpPr>
          <a:xfrm>
            <a:off x="480529" y="865216"/>
            <a:ext cx="11279255" cy="2551652"/>
            <a:chOff x="418070" y="1455432"/>
            <a:chExt cx="11355860" cy="509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F12D991-2B3E-43C1-978B-42B82F55A4C6}"/>
                    </a:ext>
                  </a:extLst>
                </p:cNvPr>
                <p:cNvSpPr txBox="1"/>
                <p:nvPr/>
              </p:nvSpPr>
              <p:spPr>
                <a:xfrm>
                  <a:off x="898519" y="1455432"/>
                  <a:ext cx="10651524" cy="49281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3.11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对随机向量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𝒃</m:t>
                          </m:r>
                        </m:e>
                      </m:acc>
                    </m:oMath>
                  </a14:m>
                  <a:r>
                    <a:rPr lang="zh-CN" altLang="en-US" sz="24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，它的元素是从集合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,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zh-CN" altLang="en-US" sz="24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中独立，且等概率地选取的，那么</a:t>
                  </a:r>
                  <a:endPara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𝑷𝒓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𝑨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  <m:func>
                                  <m:funcPr>
                                    <m:ctrlPr>
                                      <a:rPr lang="en-US" altLang="zh-CN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</m:e>
                            </m:rad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oMath>
                    </m:oMathPara>
                  </a14:m>
                  <a:endPara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F12D991-2B3E-43C1-978B-42B82F55A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19" y="1455432"/>
                  <a:ext cx="10651524" cy="4928143"/>
                </a:xfrm>
                <a:prstGeom prst="rect">
                  <a:avLst/>
                </a:prstGeom>
                <a:blipFill>
                  <a:blip r:embed="rId3"/>
                  <a:stretch>
                    <a:fillRect l="-1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928742F-69C5-4454-906A-146645DF8BB2}"/>
                </a:ext>
              </a:extLst>
            </p:cNvPr>
            <p:cNvSpPr/>
            <p:nvPr/>
          </p:nvSpPr>
          <p:spPr>
            <a:xfrm>
              <a:off x="418070" y="1455432"/>
              <a:ext cx="11355860" cy="50909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36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80C9A-582C-4D2E-A89A-ED0E086E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5E916E-65F4-4972-AE09-B9B9111F318F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.5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霍夫丁界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FDF55B-9F59-4D54-8E10-BEDC5B8DFB44}"/>
              </a:ext>
            </a:extLst>
          </p:cNvPr>
          <p:cNvGrpSpPr/>
          <p:nvPr/>
        </p:nvGrpSpPr>
        <p:grpSpPr>
          <a:xfrm>
            <a:off x="480529" y="865216"/>
            <a:ext cx="11279255" cy="2934792"/>
            <a:chOff x="418070" y="1455432"/>
            <a:chExt cx="11355860" cy="509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F12D991-2B3E-43C1-978B-42B82F55A4C6}"/>
                    </a:ext>
                  </a:extLst>
                </p:cNvPr>
                <p:cNvSpPr txBox="1"/>
                <p:nvPr/>
              </p:nvSpPr>
              <p:spPr>
                <a:xfrm>
                  <a:off x="898519" y="1455432"/>
                  <a:ext cx="10651524" cy="49275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引理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3.12 </a:t>
                  </a:r>
                  <a:r>
                    <a:rPr lang="zh-CN" altLang="en-US" sz="2800" b="1" dirty="0">
                      <a:solidFill>
                        <a:srgbClr val="FF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霍夫</a:t>
                  </a:r>
                  <a:r>
                    <a:rPr lang="zh-CN" altLang="en-US" sz="2800" b="1" dirty="0" smtClean="0">
                      <a:solidFill>
                        <a:srgbClr val="FF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丁引理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𝑿</m:t>
                      </m:r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为满足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𝟏</m:t>
                      </m:r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，</a:t>
                  </a:r>
                  <a:r>
                    <a:rPr lang="en-US" altLang="zh-CN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的随机变量，则对一切</a:t>
                  </a:r>
                  <a14:m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𝝀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&gt;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，有</a:t>
                  </a:r>
                  <a:endParaRPr lang="en-US" altLang="zh-CN" sz="28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𝝀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𝑿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𝒆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𝟐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𝒃</m:t>
                                    </m:r>
                                    <m:r>
                                      <a:rPr lang="en-US" altLang="zh-CN" sz="2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/</m:t>
                            </m:r>
                            <m:r>
                              <a:rPr lang="en-US" altLang="zh-CN" sz="2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𝟖</m:t>
                            </m:r>
                          </m:sup>
                        </m:sSup>
                        <m:r>
                          <a:rPr lang="zh-CN" altLang="en-US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，</m:t>
                        </m:r>
                      </m:oMath>
                    </m:oMathPara>
                  </a14:m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F12D991-2B3E-43C1-978B-42B82F55A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19" y="1455432"/>
                  <a:ext cx="10651524" cy="4927564"/>
                </a:xfrm>
                <a:prstGeom prst="rect">
                  <a:avLst/>
                </a:prstGeom>
                <a:blipFill>
                  <a:blip r:embed="rId3"/>
                  <a:stretch>
                    <a:fillRect l="-1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928742F-69C5-4454-906A-146645DF8BB2}"/>
                </a:ext>
              </a:extLst>
            </p:cNvPr>
            <p:cNvSpPr/>
            <p:nvPr/>
          </p:nvSpPr>
          <p:spPr>
            <a:xfrm>
              <a:off x="418070" y="1455432"/>
              <a:ext cx="11355860" cy="50909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088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80C9A-582C-4D2E-A89A-ED0E086E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5E916E-65F4-4972-AE09-B9B9111F318F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.5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霍夫丁界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FDF55B-9F59-4D54-8E10-BEDC5B8DFB44}"/>
              </a:ext>
            </a:extLst>
          </p:cNvPr>
          <p:cNvGrpSpPr/>
          <p:nvPr/>
        </p:nvGrpSpPr>
        <p:grpSpPr>
          <a:xfrm>
            <a:off x="480529" y="865215"/>
            <a:ext cx="11279255" cy="3804221"/>
            <a:chOff x="418070" y="1455432"/>
            <a:chExt cx="11355860" cy="509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F12D991-2B3E-43C1-978B-42B82F55A4C6}"/>
                    </a:ext>
                  </a:extLst>
                </p:cNvPr>
                <p:cNvSpPr txBox="1"/>
                <p:nvPr/>
              </p:nvSpPr>
              <p:spPr>
                <a:xfrm>
                  <a:off x="898519" y="1455432"/>
                  <a:ext cx="10651524" cy="47190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3.13 </a:t>
                  </a:r>
                  <a:r>
                    <a:rPr lang="zh-CN" altLang="en-US" sz="2800" b="1" dirty="0">
                      <a:solidFill>
                        <a:srgbClr val="FF0000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霍夫丁界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是</m:t>
                      </m:r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相对独立的随机变量，满足：对一切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𝝁</m:t>
                      </m:r>
                      <m:r>
                        <a:rPr lang="zh-CN" altLang="en-US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，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成立，则有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𝑷𝒓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𝒏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𝒊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zh-CN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zh-CN" altLang="en-US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𝝁</m:t>
                                    </m:r>
                                  </m:e>
                                </m:nary>
                              </m:e>
                            </m:d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F12D991-2B3E-43C1-978B-42B82F55A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19" y="1455432"/>
                  <a:ext cx="10651524" cy="4719038"/>
                </a:xfrm>
                <a:prstGeom prst="rect">
                  <a:avLst/>
                </a:prstGeom>
                <a:blipFill>
                  <a:blip r:embed="rId3"/>
                  <a:stretch>
                    <a:fillRect l="-1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928742F-69C5-4454-906A-146645DF8BB2}"/>
                </a:ext>
              </a:extLst>
            </p:cNvPr>
            <p:cNvSpPr/>
            <p:nvPr/>
          </p:nvSpPr>
          <p:spPr>
            <a:xfrm>
              <a:off x="418070" y="1455432"/>
              <a:ext cx="11355860" cy="50909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BA9F43-AE62-4CF9-AEAD-B9073E94FD0C}"/>
              </a:ext>
            </a:extLst>
          </p:cNvPr>
          <p:cNvGrpSpPr/>
          <p:nvPr/>
        </p:nvGrpSpPr>
        <p:grpSpPr>
          <a:xfrm>
            <a:off x="8033884" y="3960709"/>
            <a:ext cx="3200379" cy="1778961"/>
            <a:chOff x="5863652" y="3891949"/>
            <a:chExt cx="3677587" cy="1778961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552A1EE-2784-4D08-9247-96282208D5A4}"/>
                </a:ext>
              </a:extLst>
            </p:cNvPr>
            <p:cNvSpPr/>
            <p:nvPr/>
          </p:nvSpPr>
          <p:spPr>
            <a:xfrm>
              <a:off x="5863652" y="3891949"/>
              <a:ext cx="3677587" cy="177896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42F44DA-8CDF-46DB-B328-A7CB84100BE9}"/>
                </a:ext>
              </a:extLst>
            </p:cNvPr>
            <p:cNvSpPr txBox="1"/>
            <p:nvPr/>
          </p:nvSpPr>
          <p:spPr>
            <a:xfrm>
              <a:off x="6110845" y="4273527"/>
              <a:ext cx="3247125" cy="9635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ea typeface="Cambria Math" panose="02040503050406030204" pitchFamily="18" charset="0"/>
                </a:rPr>
                <a:t>给出了</a:t>
              </a:r>
              <a:r>
                <a:rPr lang="en-US" altLang="zh-CN" sz="2000" b="1" dirty="0">
                  <a:ea typeface="Cambria Math" panose="02040503050406030204" pitchFamily="18" charset="0"/>
                </a:rPr>
                <a:t>n</a:t>
              </a:r>
              <a:r>
                <a:rPr lang="zh-CN" altLang="en-US" sz="2000" b="1" dirty="0">
                  <a:ea typeface="Cambria Math" panose="02040503050406030204" pitchFamily="18" charset="0"/>
                </a:rPr>
                <a:t>个随机变量的平均偏差的界</a:t>
              </a:r>
              <a:endParaRPr lang="en-US" altLang="zh-CN" sz="2000" b="1" dirty="0"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8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80C9A-582C-4D2E-A89A-ED0E086E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5E916E-65F4-4972-AE09-B9B9111F318F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.5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霍夫丁界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FDF55B-9F59-4D54-8E10-BEDC5B8DFB44}"/>
              </a:ext>
            </a:extLst>
          </p:cNvPr>
          <p:cNvGrpSpPr/>
          <p:nvPr/>
        </p:nvGrpSpPr>
        <p:grpSpPr>
          <a:xfrm>
            <a:off x="480529" y="865215"/>
            <a:ext cx="11279255" cy="3804221"/>
            <a:chOff x="418070" y="1455432"/>
            <a:chExt cx="11355860" cy="509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F12D991-2B3E-43C1-978B-42B82F55A4C6}"/>
                    </a:ext>
                  </a:extLst>
                </p:cNvPr>
                <p:cNvSpPr txBox="1"/>
                <p:nvPr/>
              </p:nvSpPr>
              <p:spPr>
                <a:xfrm>
                  <a:off x="921158" y="1455432"/>
                  <a:ext cx="10651524" cy="47190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3.14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是</m:t>
                      </m:r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相对独立的随机变量，满足：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，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，其中，</a:t>
                  </a:r>
                  <a:r>
                    <a:rPr lang="en-US" altLang="zh-CN" sz="2800" b="1" dirty="0"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和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是常数，那么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𝑷𝒓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𝒊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zh-CN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−</m:t>
                                    </m:r>
                                  </m:e>
                                </m:nary>
                                <m:nary>
                                  <m:naryPr>
                                    <m:chr m:val="∑"/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𝒊</m:t>
                                    </m:r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 smtClean="0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sup>
                        </m:sSup>
                      </m:oMath>
                    </m:oMathPara>
                  </a14:m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F12D991-2B3E-43C1-978B-42B82F55A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58" y="1455432"/>
                  <a:ext cx="10651524" cy="4719038"/>
                </a:xfrm>
                <a:prstGeom prst="rect">
                  <a:avLst/>
                </a:prstGeom>
                <a:blipFill>
                  <a:blip r:embed="rId3"/>
                  <a:stretch>
                    <a:fillRect l="-12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928742F-69C5-4454-906A-146645DF8BB2}"/>
                </a:ext>
              </a:extLst>
            </p:cNvPr>
            <p:cNvSpPr/>
            <p:nvPr/>
          </p:nvSpPr>
          <p:spPr>
            <a:xfrm>
              <a:off x="418070" y="1455432"/>
              <a:ext cx="11355860" cy="50909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9CE7BCF-39A7-4BCA-B04B-509098E55056}"/>
              </a:ext>
            </a:extLst>
          </p:cNvPr>
          <p:cNvGrpSpPr/>
          <p:nvPr/>
        </p:nvGrpSpPr>
        <p:grpSpPr>
          <a:xfrm>
            <a:off x="8444934" y="4050650"/>
            <a:ext cx="2953906" cy="1778961"/>
            <a:chOff x="5863652" y="3891949"/>
            <a:chExt cx="3677587" cy="1778961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0302761-1DEB-4CA8-910A-4B45B706A764}"/>
                </a:ext>
              </a:extLst>
            </p:cNvPr>
            <p:cNvSpPr/>
            <p:nvPr/>
          </p:nvSpPr>
          <p:spPr>
            <a:xfrm>
              <a:off x="5863652" y="3891949"/>
              <a:ext cx="3677587" cy="177896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7D8DFE0-BEA9-4215-B3A5-E8A26ED54A99}"/>
                </a:ext>
              </a:extLst>
            </p:cNvPr>
            <p:cNvSpPr txBox="1"/>
            <p:nvPr/>
          </p:nvSpPr>
          <p:spPr>
            <a:xfrm>
              <a:off x="6110845" y="4273527"/>
              <a:ext cx="3247125" cy="9635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ea typeface="Cambria Math" panose="02040503050406030204" pitchFamily="18" charset="0"/>
                </a:rPr>
                <a:t>给出了随机变量</a:t>
              </a:r>
              <a:r>
                <a:rPr lang="zh-CN" altLang="en-US" sz="2000" b="1" dirty="0">
                  <a:solidFill>
                    <a:srgbClr val="FF0000"/>
                  </a:solidFill>
                  <a:ea typeface="Cambria Math" panose="02040503050406030204" pitchFamily="18" charset="0"/>
                </a:rPr>
                <a:t>和</a:t>
              </a:r>
              <a:r>
                <a:rPr lang="zh-CN" altLang="en-US" sz="2000" b="1" dirty="0">
                  <a:ea typeface="Cambria Math" panose="02040503050406030204" pitchFamily="18" charset="0"/>
                </a:rPr>
                <a:t>的偏差的界</a:t>
              </a:r>
              <a:endParaRPr lang="en-US" altLang="zh-CN" sz="2000" b="1" dirty="0"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58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95519" y="969351"/>
            <a:ext cx="11355860" cy="1316647"/>
            <a:chOff x="418070" y="1573772"/>
            <a:chExt cx="11355860" cy="2494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819317" y="1612813"/>
                  <a:ext cx="10651524" cy="6981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定义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3.1 </a:t>
                  </a:r>
                  <a:endParaRPr lang="en-US" altLang="zh-CN" sz="2600" b="1" i="0" u="none" strike="noStrike" baseline="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一个随机变量 </a:t>
                  </a: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X 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的矩母函数定义为</a:t>
                  </a: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𝒕𝑿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17" y="1612813"/>
                  <a:ext cx="10651524" cy="698147"/>
                </a:xfrm>
                <a:prstGeom prst="rect">
                  <a:avLst/>
                </a:prstGeom>
                <a:blipFill>
                  <a:blip r:embed="rId3"/>
                  <a:stretch>
                    <a:fillRect l="-1145" t="-13115" b="-2196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2"/>
              <a:ext cx="11355860" cy="24943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6C136E-3715-4639-9EEE-7A2636D373BB}"/>
              </a:ext>
            </a:extLst>
          </p:cNvPr>
          <p:cNvGrpSpPr/>
          <p:nvPr/>
        </p:nvGrpSpPr>
        <p:grpSpPr>
          <a:xfrm>
            <a:off x="495519" y="2994225"/>
            <a:ext cx="11355860" cy="3463332"/>
            <a:chOff x="544598" y="4815531"/>
            <a:chExt cx="11355860" cy="1879837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B457171-78D1-4B7E-82AA-52B66015B010}"/>
                </a:ext>
              </a:extLst>
            </p:cNvPr>
            <p:cNvSpPr/>
            <p:nvPr/>
          </p:nvSpPr>
          <p:spPr>
            <a:xfrm>
              <a:off x="544598" y="4874686"/>
              <a:ext cx="11355860" cy="182068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7B5F6BE-D07B-485F-97A9-2E0D18BA2144}"/>
                    </a:ext>
                  </a:extLst>
                </p:cNvPr>
                <p:cNvSpPr txBox="1"/>
                <p:nvPr/>
              </p:nvSpPr>
              <p:spPr>
                <a:xfrm>
                  <a:off x="1072850" y="4815531"/>
                  <a:ext cx="10651524" cy="18649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i="0" u="none" strike="noStrike" baseline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</a:t>
                  </a:r>
                  <a:r>
                    <a:rPr lang="en-US" altLang="zh-CN" sz="2800" b="1" i="0" u="none" strike="noStrike" baseline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.1  </a:t>
                  </a:r>
                  <a:endParaRPr lang="en-US" altLang="zh-CN" sz="2800" b="0" i="0" u="none" strike="noStrike" baseline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设</a:t>
                  </a: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X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是一个矩母函数为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的随机变量，在期望和微分运算交换顺序是合理的假设下，对于所有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𝒏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&gt;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𝟏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</a:t>
                  </a:r>
                  <a:r>
                    <a:rPr lang="zh-CN" altLang="en-US" sz="2600" b="1" dirty="0" smtClean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我们有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altLang="zh-CN" sz="2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6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sup>
                      </m:sSubSup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CN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𝒏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阶导数在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𝒕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  <m:r>
                        <a:rPr lang="zh-CN" altLang="en-US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处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取值</a:t>
                  </a:r>
                  <a:r>
                    <a:rPr lang="zh-CN" altLang="en-US" sz="2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。</a:t>
                  </a:r>
                  <a:endParaRPr lang="en-US" altLang="zh-CN" sz="26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7B5F6BE-D07B-485F-97A9-2E0D18BA2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850" y="4815531"/>
                  <a:ext cx="10651524" cy="1864970"/>
                </a:xfrm>
                <a:prstGeom prst="rect">
                  <a:avLst/>
                </a:prstGeom>
                <a:blipFill>
                  <a:blip r:embed="rId4"/>
                  <a:stretch>
                    <a:fillRect l="-12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04C56B05-D7D8-4163-852E-EC446975F1FD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.1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矩母函数</a:t>
            </a:r>
          </a:p>
        </p:txBody>
      </p:sp>
    </p:spTree>
    <p:extLst>
      <p:ext uri="{BB962C8B-B14F-4D97-AF65-F5344CB8AC3E}">
        <p14:creationId xmlns:p14="http://schemas.microsoft.com/office/powerpoint/2010/main" val="175928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80C9A-582C-4D2E-A89A-ED0E086E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3F824FA-ED43-40A3-B9D4-971AE4C03646}"/>
                  </a:ext>
                </a:extLst>
              </p:cNvPr>
              <p:cNvSpPr txBox="1"/>
              <p:nvPr/>
            </p:nvSpPr>
            <p:spPr>
              <a:xfrm>
                <a:off x="620956" y="1077437"/>
                <a:ext cx="10950088" cy="2710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例子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1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：考虑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个独立的随机变量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是同分布的，且等可能地取值为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𝟎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,…,ℓ</m:t>
                        </m:r>
                      </m:e>
                    </m:d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，那么，对所有的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𝒊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𝝁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，且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𝒊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=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3F824FA-ED43-40A3-B9D4-971AE4C0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6" y="1077437"/>
                <a:ext cx="10950088" cy="2710165"/>
              </a:xfrm>
              <a:prstGeom prst="rect">
                <a:avLst/>
              </a:prstGeom>
              <a:blipFill>
                <a:blip r:embed="rId3"/>
                <a:stretch>
                  <a:fillRect l="-780" r="-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9AFFDD5-CF43-4102-8829-6A236A2B84CA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.5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霍夫丁界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82A74B-F3C8-43C6-BA7B-250932AF528D}"/>
                  </a:ext>
                </a:extLst>
              </p:cNvPr>
              <p:cNvSpPr txBox="1"/>
              <p:nvPr/>
            </p:nvSpPr>
            <p:spPr>
              <a:xfrm>
                <a:off x="705901" y="3920571"/>
                <a:ext cx="10950088" cy="2156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ea typeface="仿宋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𝜹𝝁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特别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地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</m:oMath>
                </a14:m>
                <a:endParaRPr lang="en-US" altLang="zh-CN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𝒊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=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zh-CN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𝝁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𝜹𝝁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82A74B-F3C8-43C6-BA7B-250932AF5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1" y="3920571"/>
                <a:ext cx="10950088" cy="2156168"/>
              </a:xfrm>
              <a:prstGeom prst="rect">
                <a:avLst/>
              </a:prstGeom>
              <a:blipFill>
                <a:blip r:embed="rId4"/>
                <a:stretch>
                  <a:fillRect l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5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80C9A-582C-4D2E-A89A-ED0E086E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3F824FA-ED43-40A3-B9D4-971AE4C03646}"/>
                  </a:ext>
                </a:extLst>
              </p:cNvPr>
              <p:cNvSpPr txBox="1"/>
              <p:nvPr/>
            </p:nvSpPr>
            <p:spPr>
              <a:xfrm>
                <a:off x="620956" y="1077437"/>
                <a:ext cx="10950088" cy="14004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例子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2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：考虑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个独立的随机变量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等可能地在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𝟎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上取值；令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𝐘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，那么，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𝝁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𝒀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𝒏</m:t>
                        </m:r>
                      </m:sup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/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𝟐</m:t>
                        </m:r>
                      </m:e>
                    </m:nary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𝒏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𝟒</m:t>
                        </m:r>
                      </m:den>
                    </m:f>
                  </m:oMath>
                </a14:m>
                <a:endParaRPr lang="zh-CN" altLang="en-US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3F824FA-ED43-40A3-B9D4-971AE4C0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6" y="1077437"/>
                <a:ext cx="10950088" cy="1400448"/>
              </a:xfrm>
              <a:prstGeom prst="rect">
                <a:avLst/>
              </a:prstGeom>
              <a:blipFill>
                <a:blip r:embed="rId3"/>
                <a:stretch>
                  <a:fillRect l="-780" r="-3619" b="-1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9AFFDD5-CF43-4102-8829-6A236A2B84CA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.5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霍夫丁界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E3B6EF2-F9BC-4B9F-94B5-C305157FFA83}"/>
                  </a:ext>
                </a:extLst>
              </p:cNvPr>
              <p:cNvSpPr txBox="1"/>
              <p:nvPr/>
            </p:nvSpPr>
            <p:spPr>
              <a:xfrm>
                <a:off x="938249" y="2844757"/>
                <a:ext cx="10950088" cy="14856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ea typeface="仿宋" panose="02010609060101010101" pitchFamily="49" charset="-122"/>
                  </a:rPr>
                  <a:t>由定理</a:t>
                </a:r>
                <a:r>
                  <a:rPr lang="en-US" altLang="zh-CN" sz="2400" b="1" dirty="0">
                    <a:ea typeface="仿宋" panose="02010609060101010101" pitchFamily="49" charset="-122"/>
                  </a:rPr>
                  <a:t>3.14</a:t>
                </a:r>
                <a:r>
                  <a:rPr lang="zh-CN" altLang="en-US" sz="2400" b="1" dirty="0">
                    <a:ea typeface="仿宋" panose="02010609060101010101" pitchFamily="49" charset="-122"/>
                  </a:rPr>
                  <a:t>，得</a:t>
                </a:r>
                <a:endParaRPr lang="en-US" altLang="zh-CN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𝑷𝒓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𝒀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𝒏</m:t>
                                </m:r>
                                <m:d>
                                  <m:dPr>
                                    <m:ctrlP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𝒏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𝟏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nary>
                          <m:naryPr>
                            <m:chr m:val="∑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sup>
                    </m:sSup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=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den>
                        </m:f>
                      </m:sup>
                    </m:sSup>
                  </m:oMath>
                </a14:m>
                <a:endParaRPr lang="zh-CN" altLang="en-US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E3B6EF2-F9BC-4B9F-94B5-C305157FF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49" y="2844757"/>
                <a:ext cx="10950088" cy="1485600"/>
              </a:xfrm>
              <a:prstGeom prst="rect">
                <a:avLst/>
              </a:prstGeom>
              <a:blipFill>
                <a:blip r:embed="rId4"/>
                <a:stretch>
                  <a:fillRect l="-891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06979B-6D3A-4FDA-A469-6464937A239F}"/>
                  </a:ext>
                </a:extLst>
              </p:cNvPr>
              <p:cNvSpPr txBox="1"/>
              <p:nvPr/>
            </p:nvSpPr>
            <p:spPr>
              <a:xfrm>
                <a:off x="938249" y="4496174"/>
                <a:ext cx="10950088" cy="1675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ea typeface="仿宋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𝜹𝝁</m:t>
                    </m:r>
                  </m:oMath>
                </a14:m>
                <a:r>
                  <a:rPr lang="zh-CN" altLang="en-US" sz="2400" b="1" dirty="0">
                    <a:ea typeface="仿宋" panose="02010609060101010101" pitchFamily="49" charset="-122"/>
                  </a:rPr>
                  <a:t>，从而得到结论</a:t>
                </a:r>
                <a:endParaRPr lang="en-US" altLang="zh-CN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𝒀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𝜹𝝁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𝒏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𝟏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𝟏𝟔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06979B-6D3A-4FDA-A469-6464937A2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49" y="4496174"/>
                <a:ext cx="10950088" cy="1675267"/>
              </a:xfrm>
              <a:prstGeom prst="rect">
                <a:avLst/>
              </a:prstGeom>
              <a:blipFill>
                <a:blip r:embed="rId5"/>
                <a:stretch>
                  <a:fillRect l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6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747314B-73A3-4421-A82B-2EF13C65CC1D}"/>
              </a:ext>
            </a:extLst>
          </p:cNvPr>
          <p:cNvGrpSpPr/>
          <p:nvPr/>
        </p:nvGrpSpPr>
        <p:grpSpPr>
          <a:xfrm>
            <a:off x="4497376" y="1835313"/>
            <a:ext cx="7488832" cy="3668613"/>
            <a:chOff x="1475657" y="764704"/>
            <a:chExt cx="7488832" cy="366861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BF56325-0C83-4DC5-BF94-A7B636619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7" y="3356992"/>
              <a:ext cx="7488832" cy="107632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DDFADB9-FF09-4409-BB28-11322EE9C2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9" b="34041"/>
            <a:stretch/>
          </p:blipFill>
          <p:spPr bwMode="auto">
            <a:xfrm>
              <a:off x="2843809" y="764704"/>
              <a:ext cx="5328592" cy="3528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995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95519" y="1012369"/>
            <a:ext cx="11355860" cy="2577776"/>
            <a:chOff x="418070" y="1573772"/>
            <a:chExt cx="11355860" cy="2494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8" y="1582543"/>
                  <a:ext cx="10651524" cy="22634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3.2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令 </a:t>
                  </a: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X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和</a:t>
                  </a: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Y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是两个随机变量，如果存在</a:t>
                  </a:r>
                  <a14:m>
                    <m:oMath xmlns:m="http://schemas.openxmlformats.org/officeDocument/2006/math">
                      <m:r>
                        <a:rPr lang="zh-CN" altLang="en-US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𝛅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&gt;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，使得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26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just"/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对所有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𝒕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𝛅</m:t>
                          </m:r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,</m:t>
                          </m:r>
                          <m:r>
                            <a:rPr lang="zh-CN" altLang="en-US" sz="26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𝛅</m:t>
                          </m:r>
                        </m:e>
                      </m:d>
                      <m:r>
                        <a:rPr lang="zh-CN" altLang="en-US" sz="2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成立</m:t>
                      </m:r>
                    </m:oMath>
                  </a14:m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，则</a:t>
                  </a: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X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和</a:t>
                  </a: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Y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有相同的分布。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8" y="1582543"/>
                  <a:ext cx="10651524" cy="2263428"/>
                </a:xfrm>
                <a:prstGeom prst="rect">
                  <a:avLst/>
                </a:prstGeom>
                <a:blipFill>
                  <a:blip r:embed="rId3"/>
                  <a:stretch>
                    <a:fillRect l="-1145" b="-5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2"/>
              <a:ext cx="11355860" cy="24943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66763C5-CC0C-48B1-84D5-3C74E696D943}"/>
              </a:ext>
            </a:extLst>
          </p:cNvPr>
          <p:cNvGrpSpPr/>
          <p:nvPr/>
        </p:nvGrpSpPr>
        <p:grpSpPr>
          <a:xfrm>
            <a:off x="7463347" y="2431712"/>
            <a:ext cx="5203342" cy="1778961"/>
            <a:chOff x="4959990" y="3891949"/>
            <a:chExt cx="5203342" cy="177896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D73704B-3BEC-4E6F-B05D-176C2A9CBD01}"/>
                </a:ext>
              </a:extLst>
            </p:cNvPr>
            <p:cNvSpPr/>
            <p:nvPr/>
          </p:nvSpPr>
          <p:spPr>
            <a:xfrm>
              <a:off x="5863652" y="3891949"/>
              <a:ext cx="3677587" cy="177896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57B73C-920A-4CB5-AD72-7B03860FEB5A}"/>
                </a:ext>
              </a:extLst>
            </p:cNvPr>
            <p:cNvSpPr txBox="1"/>
            <p:nvPr/>
          </p:nvSpPr>
          <p:spPr>
            <a:xfrm>
              <a:off x="4959990" y="4129998"/>
              <a:ext cx="5203342" cy="1128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  <a:ea typeface="仿宋" panose="02010609060101010101" pitchFamily="49" charset="-122"/>
                </a:rPr>
                <a:t>随机变量的矩母函数</a:t>
              </a:r>
              <a:endParaRPr lang="en-US" altLang="zh-CN" sz="2400" b="1" i="1" dirty="0">
                <a:solidFill>
                  <a:srgbClr val="FF0000"/>
                </a:solidFill>
                <a:latin typeface="Cambria Math" panose="02040503050406030204" pitchFamily="18" charset="0"/>
                <a:ea typeface="仿宋" panose="020106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  <a:ea typeface="仿宋" panose="02010609060101010101" pitchFamily="49" charset="-122"/>
                </a:rPr>
                <a:t>唯一定义其分布</a:t>
              </a:r>
              <a:endParaRPr lang="en-US" altLang="zh-CN" sz="2400" b="1" i="1" dirty="0">
                <a:solidFill>
                  <a:srgbClr val="FF0000"/>
                </a:solidFill>
                <a:latin typeface="Cambria Math" panose="020405030504060302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A94DC04-C39B-498A-877F-373ADDFA137D}"/>
              </a:ext>
            </a:extLst>
          </p:cNvPr>
          <p:cNvSpPr/>
          <p:nvPr/>
        </p:nvSpPr>
        <p:spPr>
          <a:xfrm>
            <a:off x="164014" y="89332"/>
            <a:ext cx="828092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.1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矩母函数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42ECBF4-08CE-4BF8-851E-F699AA6708D1}"/>
              </a:ext>
            </a:extLst>
          </p:cNvPr>
          <p:cNvGrpSpPr/>
          <p:nvPr/>
        </p:nvGrpSpPr>
        <p:grpSpPr>
          <a:xfrm>
            <a:off x="495519" y="4770814"/>
            <a:ext cx="11355860" cy="1593692"/>
            <a:chOff x="418070" y="1573772"/>
            <a:chExt cx="11355860" cy="2494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0630B55-28F8-4C8C-ACF6-FF63061D188D}"/>
                    </a:ext>
                  </a:extLst>
                </p:cNvPr>
                <p:cNvSpPr txBox="1"/>
                <p:nvPr/>
              </p:nvSpPr>
              <p:spPr>
                <a:xfrm>
                  <a:off x="770238" y="1582543"/>
                  <a:ext cx="10651524" cy="12299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3.3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如果</a:t>
                  </a: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X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和</a:t>
                  </a: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Y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是两个独立的随机变量，那么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26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altLang="zh-CN" sz="2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0630B55-28F8-4C8C-ACF6-FF63061D1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8" y="1582543"/>
                  <a:ext cx="10651524" cy="1229994"/>
                </a:xfrm>
                <a:prstGeom prst="rect">
                  <a:avLst/>
                </a:prstGeom>
                <a:blipFill>
                  <a:blip r:embed="rId4"/>
                  <a:stretch>
                    <a:fillRect l="-1145" b="-78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DD2E5C6-7665-4977-ACAD-CE2B0DE33597}"/>
                </a:ext>
              </a:extLst>
            </p:cNvPr>
            <p:cNvSpPr/>
            <p:nvPr/>
          </p:nvSpPr>
          <p:spPr>
            <a:xfrm>
              <a:off x="418070" y="1573772"/>
              <a:ext cx="11355860" cy="24943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970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3CB581-FEC6-4014-B92F-CED2D2D32587}"/>
              </a:ext>
            </a:extLst>
          </p:cNvPr>
          <p:cNvSpPr/>
          <p:nvPr/>
        </p:nvSpPr>
        <p:spPr>
          <a:xfrm>
            <a:off x="164014" y="89332"/>
            <a:ext cx="82809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.2  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切尔诺夫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界的导出和应用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224240C-AF25-4DFC-A0EC-D65E8BC2F5EE}"/>
                  </a:ext>
                </a:extLst>
              </p:cNvPr>
              <p:cNvSpPr txBox="1"/>
              <p:nvPr/>
            </p:nvSpPr>
            <p:spPr>
              <a:xfrm>
                <a:off x="620956" y="780347"/>
                <a:ext cx="10950088" cy="5682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由马尔可夫不等式导出，对任意的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𝒕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&gt;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，有</a:t>
                </a:r>
                <a:endParaRPr lang="en-US" altLang="zh-CN" sz="20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𝒕𝑿</m:t>
                              </m:r>
                            </m:sup>
                          </m:s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𝒕𝒂</m:t>
                              </m:r>
                            </m:sup>
                          </m:sSup>
                        </m:e>
                      </m:d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𝒕𝑿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𝒕𝒂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特别地</a:t>
                </a:r>
                <a:endParaRPr lang="en-US" altLang="zh-CN" sz="20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𝒕𝑿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𝒕𝒂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000" b="1" dirty="0"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同样，对于任意的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𝒕</m:t>
                    </m:r>
                    <m:r>
                      <a:rPr lang="en-US" altLang="zh-CN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&lt;</m:t>
                    </m:r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，有</a:t>
                </a:r>
                <a:endParaRPr lang="en-US" altLang="zh-CN" sz="20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𝒕𝑿</m:t>
                              </m:r>
                            </m:sup>
                          </m:s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𝒕𝒂</m:t>
                              </m:r>
                            </m:sup>
                          </m:sSup>
                        </m:e>
                      </m:d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𝒕𝑿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𝒕𝒂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特别地</a:t>
                </a:r>
                <a:endParaRPr lang="en-US" altLang="zh-CN" sz="20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𝒕𝑿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𝒕𝒂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0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224240C-AF25-4DFC-A0EC-D65E8BC2F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6" y="780347"/>
                <a:ext cx="10950088" cy="5682838"/>
              </a:xfrm>
              <a:prstGeom prst="rect">
                <a:avLst/>
              </a:prstGeom>
              <a:blipFill>
                <a:blip r:embed="rId3"/>
                <a:stretch>
                  <a:fillRect l="-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BF251A8F-62FA-4726-8F25-03ACA2A2BD83}"/>
              </a:ext>
            </a:extLst>
          </p:cNvPr>
          <p:cNvSpPr/>
          <p:nvPr/>
        </p:nvSpPr>
        <p:spPr>
          <a:xfrm>
            <a:off x="6643430" y="5510504"/>
            <a:ext cx="863155" cy="9526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0C773B-8484-4322-9122-4EE3B592BA9B}"/>
              </a:ext>
            </a:extLst>
          </p:cNvPr>
          <p:cNvGrpSpPr/>
          <p:nvPr/>
        </p:nvGrpSpPr>
        <p:grpSpPr>
          <a:xfrm>
            <a:off x="8262078" y="4807653"/>
            <a:ext cx="3677587" cy="1778961"/>
            <a:chOff x="5863652" y="3891949"/>
            <a:chExt cx="3677587" cy="1778961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8D3A337-62A0-4AFD-824F-C936A4C1B791}"/>
                </a:ext>
              </a:extLst>
            </p:cNvPr>
            <p:cNvSpPr/>
            <p:nvPr/>
          </p:nvSpPr>
          <p:spPr>
            <a:xfrm>
              <a:off x="5863652" y="3891949"/>
              <a:ext cx="3677587" cy="177896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E9BE87-4C27-49AD-B188-75B20F54E301}"/>
                </a:ext>
              </a:extLst>
            </p:cNvPr>
            <p:cNvSpPr txBox="1"/>
            <p:nvPr/>
          </p:nvSpPr>
          <p:spPr>
            <a:xfrm>
              <a:off x="6046508" y="4033685"/>
              <a:ext cx="3247125" cy="1417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70C0"/>
                  </a:solidFill>
                  <a:latin typeface="Cambria Math" panose="02040503050406030204" pitchFamily="18" charset="0"/>
                  <a:ea typeface="仿宋" panose="02010609060101010101" pitchFamily="49" charset="-122"/>
                </a:rPr>
                <a:t>具体分布的界可以通过选取适当的</a:t>
              </a:r>
              <a:r>
                <a:rPr lang="en-US" altLang="zh-CN" sz="2000" b="1" dirty="0">
                  <a:solidFill>
                    <a:srgbClr val="0070C0"/>
                  </a:solidFill>
                  <a:latin typeface="Cambria Math" panose="02040503050406030204" pitchFamily="18" charset="0"/>
                  <a:ea typeface="仿宋" panose="02010609060101010101" pitchFamily="49" charset="-122"/>
                </a:rPr>
                <a:t>t</a:t>
              </a:r>
              <a:r>
                <a:rPr lang="zh-CN" altLang="en-US" sz="2000" b="1" dirty="0">
                  <a:solidFill>
                    <a:srgbClr val="0070C0"/>
                  </a:solidFill>
                  <a:latin typeface="Cambria Math" panose="02040503050406030204" pitchFamily="18" charset="0"/>
                  <a:ea typeface="仿宋" panose="02010609060101010101" pitchFamily="49" charset="-122"/>
                </a:rPr>
                <a:t>值而得到。导出的界称为</a:t>
              </a:r>
              <a:r>
                <a:rPr lang="zh-CN" altLang="en-US" sz="2000" b="1" dirty="0">
                  <a:solidFill>
                    <a:srgbClr val="FF0000"/>
                  </a:solidFill>
                  <a:latin typeface="Cambria Math" panose="02040503050406030204" pitchFamily="18" charset="0"/>
                  <a:ea typeface="仿宋" panose="02010609060101010101" pitchFamily="49" charset="-122"/>
                </a:rPr>
                <a:t>切尔诺夫界</a:t>
              </a:r>
              <a:endParaRPr lang="en-US" altLang="zh-CN" sz="2000" b="1" dirty="0">
                <a:solidFill>
                  <a:srgbClr val="FF0000"/>
                </a:solidFill>
                <a:latin typeface="Cambria Math" panose="02040503050406030204" pitchFamily="18" charset="0"/>
                <a:ea typeface="仿宋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7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80C9A-582C-4D2E-A89A-ED0E086E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3F824FA-ED43-40A3-B9D4-971AE4C03646}"/>
                  </a:ext>
                </a:extLst>
              </p:cNvPr>
              <p:cNvSpPr txBox="1"/>
              <p:nvPr/>
            </p:nvSpPr>
            <p:spPr>
              <a:xfrm>
                <a:off x="620956" y="1077437"/>
                <a:ext cx="10950088" cy="5130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对于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0-1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随机变量（泊松试验）的和的尾分布。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𝒏</m:t>
                        </m:r>
                      </m:sub>
                    </m:sSub>
                    <m:r>
                      <a:rPr lang="zh-CN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是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独立的泊松试验序列，满足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𝑷𝒓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𝑿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，并记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𝝁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𝑿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𝒊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𝒏</m:t>
                        </m:r>
                      </m:sup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的矩母函数为：</a:t>
                </a:r>
                <a:endParaRPr lang="en-US" altLang="zh-CN" sz="2400" b="1" dirty="0"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𝒊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𝒕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400" b="1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𝒕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𝟏</m:t>
                    </m:r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𝒕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由定理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3.3 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仿宋" panose="02010609060101010101" pitchFamily="49" charset="-122"/>
                  </a:rPr>
                  <a:t>得到</a:t>
                </a:r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𝒆𝒙𝒑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𝒊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仿宋" panose="02010609060101010101" pitchFamily="49" charset="-122"/>
                                          </a:rPr>
                                          <m:t>𝒕</m:t>
                                        </m:r>
                                      </m:sup>
                                    </m:sSup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𝒆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𝟏</m:t>
                            </m:r>
                          </m:e>
                        </m:d>
                        <m:r>
                          <a:rPr lang="zh-CN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𝝁</m:t>
                        </m:r>
                      </m:sup>
                    </m:sSup>
                  </m:oMath>
                </a14:m>
                <a:endParaRPr lang="en-US" altLang="zh-CN" sz="2400" b="1" dirty="0">
                  <a:solidFill>
                    <a:prstClr val="black"/>
                  </a:solidFill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3F824FA-ED43-40A3-B9D4-971AE4C0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6" y="1077437"/>
                <a:ext cx="10950088" cy="5130122"/>
              </a:xfrm>
              <a:prstGeom prst="rect">
                <a:avLst/>
              </a:prstGeom>
              <a:blipFill>
                <a:blip r:embed="rId3"/>
                <a:stretch>
                  <a:fillRect l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A75E916E-65F4-4972-AE09-B9B9111F318F}"/>
              </a:ext>
            </a:extLst>
          </p:cNvPr>
          <p:cNvSpPr/>
          <p:nvPr/>
        </p:nvSpPr>
        <p:spPr>
          <a:xfrm>
            <a:off x="164014" y="89332"/>
            <a:ext cx="82809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.2  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切尔诺夫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界的导出和应用</a:t>
            </a:r>
          </a:p>
        </p:txBody>
      </p:sp>
    </p:spTree>
    <p:extLst>
      <p:ext uri="{BB962C8B-B14F-4D97-AF65-F5344CB8AC3E}">
        <p14:creationId xmlns:p14="http://schemas.microsoft.com/office/powerpoint/2010/main" val="277111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80529" y="1000860"/>
            <a:ext cx="11355860" cy="4856280"/>
            <a:chOff x="418070" y="1573772"/>
            <a:chExt cx="11355860" cy="2494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8" y="1582543"/>
                  <a:ext cx="10651524" cy="23197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3.4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是</m:t>
                      </m:r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独立的泊松试验序列，满足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，设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𝑿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𝝁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</m:d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那么下面的切尔诺夫界成立：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marL="514350" indent="-514350">
                    <a:lnSpc>
                      <a:spcPct val="150000"/>
                    </a:lnSpc>
                    <a:buAutoNum type="arabicPeriod"/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对任意</a:t>
                  </a:r>
                  <a14:m>
                    <m:oMath xmlns:m="http://schemas.openxmlformats.org/officeDocument/2006/math">
                      <m:r>
                        <a:rPr lang="zh-CN" altLang="en-US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𝜹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&gt;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,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那么</a:t>
                  </a:r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𝜹</m:t>
                              </m:r>
                            </m:e>
                          </m:d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zh-CN" altLang="en-US" sz="2800" b="1" i="1"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zh-CN" altLang="en-US" sz="2800" b="1" i="1"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sup>
                      </m:sSup>
                    </m:oMath>
                  </a14:m>
                  <a:endParaRPr lang="en-US" altLang="zh-CN" sz="2800" b="1" dirty="0">
                    <a:latin typeface="仿宋" panose="02010609060101010101" pitchFamily="49" charset="-122"/>
                    <a:ea typeface="Cambria Math" panose="02040503050406030204" pitchFamily="18" charset="0"/>
                  </a:endParaRPr>
                </a:p>
                <a:p>
                  <a:pPr marL="514350" indent="-514350">
                    <a:lnSpc>
                      <a:spcPct val="150000"/>
                    </a:lnSpc>
                    <a:buAutoNum type="arabicPeriod"/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对</a:t>
                  </a:r>
                  <a14:m>
                    <m:oMath xmlns:m="http://schemas.openxmlformats.org/officeDocument/2006/math"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</m:t>
                      </m:r>
                      <m:r>
                        <a:rPr lang="zh-CN" altLang="en-US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𝜹</m:t>
                      </m:r>
                      <m:r>
                        <a:rPr lang="en-US" altLang="zh-CN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≤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𝟏</m:t>
                      </m:r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,</a:t>
                  </a:r>
                  <a:r>
                    <a:rPr lang="zh-CN" altLang="en-US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那么</a:t>
                  </a:r>
                  <a:r>
                    <a:rPr lang="en-US" altLang="zh-CN" sz="24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𝜹</m:t>
                              </m:r>
                            </m:e>
                          </m:d>
                          <m:r>
                            <a:rPr lang="zh-CN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CN" sz="24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zh-CN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𝝁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𝜹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/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𝟑</m:t>
                          </m:r>
                        </m:sup>
                      </m:sSup>
                    </m:oMath>
                  </a14:m>
                  <a:endPara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  <a:p>
                  <a:pPr marL="514350" indent="-514350">
                    <a:lnSpc>
                      <a:spcPct val="150000"/>
                    </a:lnSpc>
                    <a:buAutoNum type="arabicPeriod"/>
                  </a:pP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对</a:t>
                  </a:r>
                  <a14:m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</m:oMath>
                  </a14:m>
                  <a:r>
                    <a:rPr lang="en-US" altLang="zh-CN" sz="32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,</a:t>
                  </a:r>
                  <a:r>
                    <a:rPr lang="zh-CN" altLang="en-US" sz="28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那么</a:t>
                  </a:r>
                  <a:r>
                    <a:rPr lang="en-US" altLang="zh-CN" sz="28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p>
                      </m:sSup>
                    </m:oMath>
                  </a14:m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8" y="1582543"/>
                  <a:ext cx="10651524" cy="2319753"/>
                </a:xfrm>
                <a:prstGeom prst="rect">
                  <a:avLst/>
                </a:prstGeom>
                <a:blipFill>
                  <a:blip r:embed="rId3"/>
                  <a:stretch>
                    <a:fillRect l="-1202" b="-33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2"/>
              <a:ext cx="11355860" cy="24943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9EA74066-984E-40F0-A113-5228E29127A5}"/>
              </a:ext>
            </a:extLst>
          </p:cNvPr>
          <p:cNvSpPr/>
          <p:nvPr/>
        </p:nvSpPr>
        <p:spPr>
          <a:xfrm>
            <a:off x="164014" y="89332"/>
            <a:ext cx="82809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.2  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切尔诺夫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界的导出和应用</a:t>
            </a:r>
          </a:p>
        </p:txBody>
      </p:sp>
    </p:spTree>
    <p:extLst>
      <p:ext uri="{BB962C8B-B14F-4D97-AF65-F5344CB8AC3E}">
        <p14:creationId xmlns:p14="http://schemas.microsoft.com/office/powerpoint/2010/main" val="359575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80529" y="1000860"/>
            <a:ext cx="11355860" cy="4841807"/>
            <a:chOff x="418070" y="1573772"/>
            <a:chExt cx="11355860" cy="31019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8" y="1582543"/>
                  <a:ext cx="10651524" cy="30932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定理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3.5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是</m:t>
                      </m:r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独立的泊松试验，满足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，设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𝑿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𝝁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</m:d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那么对</a:t>
                  </a:r>
                  <a14:m>
                    <m:oMath xmlns:m="http://schemas.openxmlformats.org/officeDocument/2006/math"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</m:t>
                      </m:r>
                      <m:r>
                        <a:rPr lang="zh-CN" altLang="en-US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𝜹</m:t>
                      </m:r>
                      <m:r>
                        <a:rPr lang="en-US" altLang="zh-CN" sz="2600" b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𝟏</m:t>
                      </m:r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,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有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𝜹</m:t>
                              </m:r>
                            </m:e>
                          </m:d>
                          <m:r>
                            <a:rPr lang="zh-CN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sup>
                      </m:sSup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     (3.5.1)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𝜹</m:t>
                              </m:r>
                            </m:e>
                          </m:d>
                          <m:r>
                            <a:rPr lang="zh-CN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𝝁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𝜹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/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altLang="zh-CN" sz="2400" b="1" dirty="0">
                      <a:ea typeface="Cambria Math" panose="02040503050406030204" pitchFamily="18" charset="0"/>
                    </a:rPr>
                    <a:t>            (3.5.2)</a:t>
                  </a:r>
                </a:p>
                <a:p>
                  <a:pPr algn="ctr">
                    <a:lnSpc>
                      <a:spcPct val="150000"/>
                    </a:lnSpc>
                  </a:pPr>
                  <a:endParaRPr lang="en-US" altLang="zh-CN" sz="2400" b="1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8" y="1582543"/>
                  <a:ext cx="10651524" cy="3093201"/>
                </a:xfrm>
                <a:prstGeom prst="rect">
                  <a:avLst/>
                </a:prstGeom>
                <a:blipFill>
                  <a:blip r:embed="rId3"/>
                  <a:stretch>
                    <a:fillRect l="-12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2"/>
              <a:ext cx="11355860" cy="24943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9EA74066-984E-40F0-A113-5228E29127A5}"/>
              </a:ext>
            </a:extLst>
          </p:cNvPr>
          <p:cNvSpPr/>
          <p:nvPr/>
        </p:nvSpPr>
        <p:spPr>
          <a:xfrm>
            <a:off x="164014" y="89332"/>
            <a:ext cx="82809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.2  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切尔诺夫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界的导出和应用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1CE67DB-0601-4489-A62B-19B08365F103}"/>
              </a:ext>
            </a:extLst>
          </p:cNvPr>
          <p:cNvGrpSpPr/>
          <p:nvPr/>
        </p:nvGrpSpPr>
        <p:grpSpPr>
          <a:xfrm>
            <a:off x="8334886" y="4620276"/>
            <a:ext cx="3677587" cy="2542393"/>
            <a:chOff x="5863652" y="3891949"/>
            <a:chExt cx="3677587" cy="254239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A1B1940-7FEF-4F6A-9C20-B9C662CCC435}"/>
                </a:ext>
              </a:extLst>
            </p:cNvPr>
            <p:cNvSpPr/>
            <p:nvPr/>
          </p:nvSpPr>
          <p:spPr>
            <a:xfrm>
              <a:off x="5863652" y="3891949"/>
              <a:ext cx="3677587" cy="177896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05D2EEA-294E-478C-84D1-1575EA9D3744}"/>
                </a:ext>
              </a:extLst>
            </p:cNvPr>
            <p:cNvSpPr txBox="1"/>
            <p:nvPr/>
          </p:nvSpPr>
          <p:spPr>
            <a:xfrm>
              <a:off x="6046508" y="4033685"/>
              <a:ext cx="3247125" cy="2400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b="1" dirty="0">
                  <a:ea typeface="Cambria Math" panose="02040503050406030204" pitchFamily="18" charset="0"/>
                </a:rPr>
                <a:t>(3.5.1)</a:t>
              </a:r>
              <a:r>
                <a:rPr lang="zh-CN" altLang="en-US" sz="2000" b="1" dirty="0">
                  <a:ea typeface="Cambria Math" panose="02040503050406030204" pitchFamily="18" charset="0"/>
                </a:rPr>
                <a:t>比</a:t>
              </a:r>
              <a:r>
                <a:rPr lang="en-US" altLang="zh-CN" sz="2000" b="1" dirty="0">
                  <a:ea typeface="Cambria Math" panose="02040503050406030204" pitchFamily="18" charset="0"/>
                </a:rPr>
                <a:t>(3.5.2)</a:t>
              </a:r>
              <a:r>
                <a:rPr lang="zh-CN" altLang="en-US" sz="2000" b="1" dirty="0">
                  <a:ea typeface="Cambria Math" panose="02040503050406030204" pitchFamily="18" charset="0"/>
                </a:rPr>
                <a:t>的界要强，但是</a:t>
              </a:r>
              <a:r>
                <a:rPr lang="en-US" altLang="zh-CN" sz="2000" b="1" dirty="0">
                  <a:ea typeface="Cambria Math" panose="02040503050406030204" pitchFamily="18" charset="0"/>
                </a:rPr>
                <a:t>(3.5.2)</a:t>
              </a:r>
              <a:r>
                <a:rPr lang="zh-CN" altLang="en-US" sz="2000" b="1" dirty="0">
                  <a:ea typeface="Cambria Math" panose="02040503050406030204" pitchFamily="18" charset="0"/>
                </a:rPr>
                <a:t>更易于使用，且满足更多</a:t>
              </a:r>
              <a:r>
                <a:rPr lang="zh-CN" altLang="en-US" sz="2000" b="1" dirty="0" smtClean="0">
                  <a:ea typeface="Cambria Math" panose="02040503050406030204" pitchFamily="18" charset="0"/>
                </a:rPr>
                <a:t>的应用需求</a:t>
              </a:r>
              <a:r>
                <a:rPr lang="zh-CN" altLang="en-US" sz="2000" b="1" dirty="0">
                  <a:ea typeface="Cambria Math" panose="02040503050406030204" pitchFamily="18" charset="0"/>
                </a:rPr>
                <a:t>。</a:t>
              </a:r>
              <a:endParaRPr lang="en-US" altLang="zh-CN" sz="2000" b="1" dirty="0">
                <a:ea typeface="Cambria Math" panose="02040503050406030204" pitchFamily="18" charset="0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2000" b="1" dirty="0">
                <a:ea typeface="Cambria Math" panose="02040503050406030204" pitchFamily="18" charset="0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2000" b="1" dirty="0"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68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8EF21C-A08E-41C7-B228-175CDB3E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8DAD74-0C89-4480-8AC5-DEAA35D01344}"/>
              </a:ext>
            </a:extLst>
          </p:cNvPr>
          <p:cNvGrpSpPr/>
          <p:nvPr/>
        </p:nvGrpSpPr>
        <p:grpSpPr>
          <a:xfrm>
            <a:off x="480529" y="1000860"/>
            <a:ext cx="11355860" cy="3188425"/>
            <a:chOff x="418070" y="1573772"/>
            <a:chExt cx="11355860" cy="2781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/>
                <p:nvPr/>
              </p:nvSpPr>
              <p:spPr>
                <a:xfrm>
                  <a:off x="770238" y="1582543"/>
                  <a:ext cx="10651524" cy="27729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推论 </a:t>
                  </a:r>
                  <a:r>
                    <a:rPr lang="en-US" altLang="zh-CN" sz="2800" b="1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3.6</a:t>
                  </a:r>
                  <a:endParaRPr lang="en-US" altLang="zh-CN" sz="2800" b="0" i="0" u="none" strike="noStrike" baseline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是</m:t>
                      </m:r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独立的泊松试验，满足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𝑷𝒓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，设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𝑿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𝒊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zh-CN" altLang="en-US" sz="2800" b="1" dirty="0">
                      <a:solidFill>
                        <a:prstClr val="black"/>
                      </a:solidFill>
                      <a:ea typeface="仿宋" panose="02010609060101010101" pitchFamily="49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𝝁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</m:d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那么对</a:t>
                  </a:r>
                  <a14:m>
                    <m:oMath xmlns:m="http://schemas.openxmlformats.org/officeDocument/2006/math"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𝟎</m:t>
                      </m:r>
                      <m:r>
                        <a:rPr lang="en-US" altLang="zh-CN" sz="2600" b="1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&lt;</m:t>
                      </m:r>
                      <m:r>
                        <a:rPr lang="zh-CN" altLang="en-US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𝜹</m:t>
                      </m:r>
                      <m:r>
                        <a:rPr lang="en-US" altLang="zh-CN" sz="2600" b="1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≤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𝟏</m:t>
                      </m:r>
                    </m:oMath>
                  </a14:m>
                  <a:r>
                    <a:rPr lang="en-US" altLang="zh-CN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,</a:t>
                  </a:r>
                  <a:r>
                    <a:rPr lang="zh-CN" altLang="en-US" sz="2600" b="1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有</a:t>
                  </a:r>
                  <a:endParaRPr lang="en-US" altLang="zh-CN" sz="2600" b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𝑷𝒓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𝑿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sz="2400" b="1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𝝁</m:t>
                                </m:r>
                              </m:e>
                            </m:d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r>
                              <a:rPr lang="zh-CN" alt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𝝁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𝜹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/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en-US" altLang="zh-CN" sz="2400" b="1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2400" b="1" dirty="0">
                    <a:solidFill>
                      <a:prstClr val="black"/>
                    </a:solidFill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53D9AE-CFAB-4FF9-8A43-F81383541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38" y="1582543"/>
                  <a:ext cx="10651524" cy="2772917"/>
                </a:xfrm>
                <a:prstGeom prst="rect">
                  <a:avLst/>
                </a:prstGeom>
                <a:blipFill>
                  <a:blip r:embed="rId3"/>
                  <a:stretch>
                    <a:fillRect l="-12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D73F0FA-768E-4889-85CE-43CE29F67AC8}"/>
                </a:ext>
              </a:extLst>
            </p:cNvPr>
            <p:cNvSpPr/>
            <p:nvPr/>
          </p:nvSpPr>
          <p:spPr>
            <a:xfrm>
              <a:off x="418070" y="1573772"/>
              <a:ext cx="11355860" cy="24943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9EA74066-984E-40F0-A113-5228E29127A5}"/>
              </a:ext>
            </a:extLst>
          </p:cNvPr>
          <p:cNvSpPr/>
          <p:nvPr/>
        </p:nvSpPr>
        <p:spPr>
          <a:xfrm>
            <a:off x="164014" y="89332"/>
            <a:ext cx="82809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.2  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切尔诺夫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界的导出和应用</a:t>
            </a:r>
          </a:p>
        </p:txBody>
      </p:sp>
    </p:spTree>
    <p:extLst>
      <p:ext uri="{BB962C8B-B14F-4D97-AF65-F5344CB8AC3E}">
        <p14:creationId xmlns:p14="http://schemas.microsoft.com/office/powerpoint/2010/main" val="27616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80C9A-582C-4D2E-A89A-ED0E086E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630195"/>
            <a:ext cx="12189460" cy="8037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  <a:miter lim="800000"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</a:pPr>
            <a:endParaRPr lang="en-US" altLang="zh-CN" sz="3600" b="1" dirty="0">
              <a:solidFill>
                <a:schemeClr val="bg1"/>
              </a:solidFill>
              <a:latin typeface="+mn-lt"/>
              <a:ea typeface="黑体" panose="0201060906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F824FA-ED43-40A3-B9D4-971AE4C03646}"/>
              </a:ext>
            </a:extLst>
          </p:cNvPr>
          <p:cNvSpPr txBox="1"/>
          <p:nvPr/>
        </p:nvSpPr>
        <p:spPr>
          <a:xfrm>
            <a:off x="620956" y="1077437"/>
            <a:ext cx="10950088" cy="1019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仿宋" panose="02010609060101010101" pitchFamily="49" charset="-122"/>
              </a:rPr>
              <a:t>例子：投掷硬币</a:t>
            </a:r>
            <a:endParaRPr lang="en-US" altLang="zh-CN" sz="2400" b="1" dirty="0">
              <a:solidFill>
                <a:prstClr val="black"/>
              </a:solidFill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5E916E-65F4-4972-AE09-B9B9111F318F}"/>
              </a:ext>
            </a:extLst>
          </p:cNvPr>
          <p:cNvSpPr/>
          <p:nvPr/>
        </p:nvSpPr>
        <p:spPr>
          <a:xfrm>
            <a:off x="164014" y="89332"/>
            <a:ext cx="82809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.2  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切尔诺夫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界的导出和应用</a:t>
            </a:r>
          </a:p>
        </p:txBody>
      </p:sp>
    </p:spTree>
    <p:extLst>
      <p:ext uri="{BB962C8B-B14F-4D97-AF65-F5344CB8AC3E}">
        <p14:creationId xmlns:p14="http://schemas.microsoft.com/office/powerpoint/2010/main" val="196475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2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8A61AFED-8945-41D8-A6DA-A785551BC00E}" vid="{6F92128C-CEEA-4F8E-81B8-4A899F9F9621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15429</TotalTime>
  <Words>2843</Words>
  <Application>Microsoft Office PowerPoint</Application>
  <PresentationFormat>宽屏</PresentationFormat>
  <Paragraphs>139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等线</vt:lpstr>
      <vt:lpstr>等线 Light</vt:lpstr>
      <vt:lpstr>方正姚体</vt:lpstr>
      <vt:lpstr>仿宋</vt:lpstr>
      <vt:lpstr>黑体</vt:lpstr>
      <vt:lpstr>华文新魏</vt:lpstr>
      <vt:lpstr>楷体</vt:lpstr>
      <vt:lpstr>宋体</vt:lpstr>
      <vt:lpstr>Arial</vt:lpstr>
      <vt:lpstr>Calibri</vt:lpstr>
      <vt:lpstr>Cambria Math</vt:lpstr>
      <vt:lpstr>Times New Roman</vt:lpstr>
      <vt:lpstr>Webdings</vt:lpstr>
      <vt:lpstr>Wingdings</vt:lpstr>
      <vt:lpstr>2_量质融合大数据管理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HIT</cp:lastModifiedBy>
  <cp:revision>48</cp:revision>
  <dcterms:created xsi:type="dcterms:W3CDTF">2021-11-20T15:55:01Z</dcterms:created>
  <dcterms:modified xsi:type="dcterms:W3CDTF">2023-02-20T16:09:56Z</dcterms:modified>
</cp:coreProperties>
</file>