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6"/>
  </p:notesMasterIdLst>
  <p:sldIdLst>
    <p:sldId id="858" r:id="rId3"/>
    <p:sldId id="973" r:id="rId4"/>
    <p:sldId id="975" r:id="rId5"/>
    <p:sldId id="976" r:id="rId6"/>
    <p:sldId id="977" r:id="rId7"/>
    <p:sldId id="978" r:id="rId8"/>
    <p:sldId id="979" r:id="rId9"/>
    <p:sldId id="980" r:id="rId10"/>
    <p:sldId id="974" r:id="rId11"/>
    <p:sldId id="961" r:id="rId12"/>
    <p:sldId id="963" r:id="rId13"/>
    <p:sldId id="955" r:id="rId14"/>
    <p:sldId id="965" r:id="rId15"/>
    <p:sldId id="964" r:id="rId16"/>
    <p:sldId id="966" r:id="rId17"/>
    <p:sldId id="896" r:id="rId18"/>
    <p:sldId id="967" r:id="rId19"/>
    <p:sldId id="969" r:id="rId20"/>
    <p:sldId id="968" r:id="rId21"/>
    <p:sldId id="970" r:id="rId22"/>
    <p:sldId id="971" r:id="rId23"/>
    <p:sldId id="972" r:id="rId24"/>
    <p:sldId id="87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05" autoAdjust="0"/>
  </p:normalViewPr>
  <p:slideViewPr>
    <p:cSldViewPr snapToGrid="0">
      <p:cViewPr varScale="1">
        <p:scale>
          <a:sx n="128" d="100"/>
          <a:sy n="128" d="100"/>
        </p:scale>
        <p:origin x="153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BD030-4A63-49FC-B557-0CCE7E29F0AD}" type="datetimeFigureOut">
              <a:rPr lang="zh-CN" altLang="en-US" smtClean="0"/>
              <a:t>2023/2/21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789AF-417B-433F-A22C-F5B27849F1A7}" type="slidenum">
              <a:rPr lang="zh-CN" altLang="en-US" smtClean="0"/>
              <a:t>‹#›</a:t>
            </a:fld>
            <a:endParaRPr lang="zh-CN" altLang="en-US"/>
          </a:p>
        </p:txBody>
      </p:sp>
    </p:spTree>
    <p:extLst>
      <p:ext uri="{BB962C8B-B14F-4D97-AF65-F5344CB8AC3E}">
        <p14:creationId xmlns:p14="http://schemas.microsoft.com/office/powerpoint/2010/main" val="120870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AE6AA461-6FCB-4B3B-8875-0ACB654FFCCC}"/>
              </a:ext>
            </a:extLst>
          </p:cNvPr>
          <p:cNvSpPr>
            <a:spLocks noGrp="1" noRot="1" noChangeAspect="1" noChangeArrowheads="1" noTextEdit="1"/>
          </p:cNvSpPr>
          <p:nvPr>
            <p:ph type="sldImg" idx="4294967295"/>
          </p:nvPr>
        </p:nvSpPr>
        <p:spPr>
          <a:ln/>
        </p:spPr>
      </p:sp>
      <p:sp>
        <p:nvSpPr>
          <p:cNvPr id="3" name="文本占位符 2">
            <a:extLst>
              <a:ext uri="{FF2B5EF4-FFF2-40B4-BE49-F238E27FC236}">
                <a16:creationId xmlns:a16="http://schemas.microsoft.com/office/drawing/2014/main" id="{DEEB6C5C-BD7F-4B03-8742-0AFC7E1489A3}"/>
              </a:ext>
            </a:extLst>
          </p:cNvPr>
          <p:cNvSpPr>
            <a:spLocks noGrp="1"/>
          </p:cNvSpPr>
          <p:nvPr>
            <p:ph type="body" idx="3"/>
          </p:nvPr>
        </p:nvSpPr>
        <p:spPr>
          <a:ln/>
        </p:spPr>
        <p:txBody>
          <a:bodyPr/>
          <a:lstStyle/>
          <a:p>
            <a:pPr>
              <a:defRPr/>
            </a:pPr>
            <a:endParaRPr lang="en-US" altLang="zh-CN" u="heavy" noProof="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10</a:t>
            </a:fld>
            <a:endParaRPr lang="zh-CN" altLang="en-US"/>
          </a:p>
        </p:txBody>
      </p:sp>
    </p:spTree>
    <p:extLst>
      <p:ext uri="{BB962C8B-B14F-4D97-AF65-F5344CB8AC3E}">
        <p14:creationId xmlns:p14="http://schemas.microsoft.com/office/powerpoint/2010/main" val="4008086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11</a:t>
            </a:fld>
            <a:endParaRPr lang="zh-CN" altLang="en-US"/>
          </a:p>
        </p:txBody>
      </p:sp>
    </p:spTree>
    <p:extLst>
      <p:ext uri="{BB962C8B-B14F-4D97-AF65-F5344CB8AC3E}">
        <p14:creationId xmlns:p14="http://schemas.microsoft.com/office/powerpoint/2010/main" val="2883390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12</a:t>
            </a:fld>
            <a:endParaRPr lang="zh-CN" altLang="en-US"/>
          </a:p>
        </p:txBody>
      </p:sp>
    </p:spTree>
    <p:extLst>
      <p:ext uri="{BB962C8B-B14F-4D97-AF65-F5344CB8AC3E}">
        <p14:creationId xmlns:p14="http://schemas.microsoft.com/office/powerpoint/2010/main" val="1678381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13</a:t>
            </a:fld>
            <a:endParaRPr lang="zh-CN" altLang="en-US"/>
          </a:p>
        </p:txBody>
      </p:sp>
    </p:spTree>
    <p:extLst>
      <p:ext uri="{BB962C8B-B14F-4D97-AF65-F5344CB8AC3E}">
        <p14:creationId xmlns:p14="http://schemas.microsoft.com/office/powerpoint/2010/main" val="2799624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14</a:t>
            </a:fld>
            <a:endParaRPr lang="zh-CN" altLang="en-US"/>
          </a:p>
        </p:txBody>
      </p:sp>
    </p:spTree>
    <p:extLst>
      <p:ext uri="{BB962C8B-B14F-4D97-AF65-F5344CB8AC3E}">
        <p14:creationId xmlns:p14="http://schemas.microsoft.com/office/powerpoint/2010/main" val="62173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15</a:t>
            </a:fld>
            <a:endParaRPr lang="zh-CN" altLang="en-US"/>
          </a:p>
        </p:txBody>
      </p:sp>
    </p:spTree>
    <p:extLst>
      <p:ext uri="{BB962C8B-B14F-4D97-AF65-F5344CB8AC3E}">
        <p14:creationId xmlns:p14="http://schemas.microsoft.com/office/powerpoint/2010/main" val="950973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6789AF-417B-433F-A22C-F5B27849F1A7}" type="slidenum">
              <a:rPr lang="zh-CN" altLang="en-US" smtClean="0"/>
              <a:t>16</a:t>
            </a:fld>
            <a:endParaRPr lang="zh-CN" altLang="en-US"/>
          </a:p>
        </p:txBody>
      </p:sp>
    </p:spTree>
    <p:extLst>
      <p:ext uri="{BB962C8B-B14F-4D97-AF65-F5344CB8AC3E}">
        <p14:creationId xmlns:p14="http://schemas.microsoft.com/office/powerpoint/2010/main" val="1564258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18</a:t>
            </a:fld>
            <a:endParaRPr lang="zh-CN" altLang="en-US"/>
          </a:p>
        </p:txBody>
      </p:sp>
    </p:spTree>
    <p:extLst>
      <p:ext uri="{BB962C8B-B14F-4D97-AF65-F5344CB8AC3E}">
        <p14:creationId xmlns:p14="http://schemas.microsoft.com/office/powerpoint/2010/main" val="115593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19</a:t>
            </a:fld>
            <a:endParaRPr lang="zh-CN" altLang="en-US"/>
          </a:p>
        </p:txBody>
      </p:sp>
    </p:spTree>
    <p:extLst>
      <p:ext uri="{BB962C8B-B14F-4D97-AF65-F5344CB8AC3E}">
        <p14:creationId xmlns:p14="http://schemas.microsoft.com/office/powerpoint/2010/main" val="3376723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21</a:t>
            </a:fld>
            <a:endParaRPr lang="zh-CN" altLang="en-US"/>
          </a:p>
        </p:txBody>
      </p:sp>
    </p:spTree>
    <p:extLst>
      <p:ext uri="{BB962C8B-B14F-4D97-AF65-F5344CB8AC3E}">
        <p14:creationId xmlns:p14="http://schemas.microsoft.com/office/powerpoint/2010/main" val="1998908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2</a:t>
            </a:fld>
            <a:endParaRPr lang="zh-CN" altLang="en-US"/>
          </a:p>
        </p:txBody>
      </p:sp>
    </p:spTree>
    <p:extLst>
      <p:ext uri="{BB962C8B-B14F-4D97-AF65-F5344CB8AC3E}">
        <p14:creationId xmlns:p14="http://schemas.microsoft.com/office/powerpoint/2010/main" val="3561611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3</a:t>
            </a:fld>
            <a:endParaRPr lang="zh-CN" altLang="en-US"/>
          </a:p>
        </p:txBody>
      </p:sp>
    </p:spTree>
    <p:extLst>
      <p:ext uri="{BB962C8B-B14F-4D97-AF65-F5344CB8AC3E}">
        <p14:creationId xmlns:p14="http://schemas.microsoft.com/office/powerpoint/2010/main" val="3761415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4</a:t>
            </a:fld>
            <a:endParaRPr lang="zh-CN" altLang="en-US"/>
          </a:p>
        </p:txBody>
      </p:sp>
    </p:spTree>
    <p:extLst>
      <p:ext uri="{BB962C8B-B14F-4D97-AF65-F5344CB8AC3E}">
        <p14:creationId xmlns:p14="http://schemas.microsoft.com/office/powerpoint/2010/main" val="4147293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5</a:t>
            </a:fld>
            <a:endParaRPr lang="zh-CN" altLang="en-US"/>
          </a:p>
        </p:txBody>
      </p:sp>
    </p:spTree>
    <p:extLst>
      <p:ext uri="{BB962C8B-B14F-4D97-AF65-F5344CB8AC3E}">
        <p14:creationId xmlns:p14="http://schemas.microsoft.com/office/powerpoint/2010/main" val="1564814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6</a:t>
            </a:fld>
            <a:endParaRPr lang="zh-CN" altLang="en-US"/>
          </a:p>
        </p:txBody>
      </p:sp>
    </p:spTree>
    <p:extLst>
      <p:ext uri="{BB962C8B-B14F-4D97-AF65-F5344CB8AC3E}">
        <p14:creationId xmlns:p14="http://schemas.microsoft.com/office/powerpoint/2010/main" val="2666636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7</a:t>
            </a:fld>
            <a:endParaRPr lang="zh-CN" altLang="en-US"/>
          </a:p>
        </p:txBody>
      </p:sp>
    </p:spTree>
    <p:extLst>
      <p:ext uri="{BB962C8B-B14F-4D97-AF65-F5344CB8AC3E}">
        <p14:creationId xmlns:p14="http://schemas.microsoft.com/office/powerpoint/2010/main" val="2377606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8</a:t>
            </a:fld>
            <a:endParaRPr lang="zh-CN" altLang="en-US"/>
          </a:p>
        </p:txBody>
      </p:sp>
    </p:spTree>
    <p:extLst>
      <p:ext uri="{BB962C8B-B14F-4D97-AF65-F5344CB8AC3E}">
        <p14:creationId xmlns:p14="http://schemas.microsoft.com/office/powerpoint/2010/main" val="3622801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9</a:t>
            </a:fld>
            <a:endParaRPr lang="zh-CN" altLang="en-US"/>
          </a:p>
        </p:txBody>
      </p:sp>
    </p:spTree>
    <p:extLst>
      <p:ext uri="{BB962C8B-B14F-4D97-AF65-F5344CB8AC3E}">
        <p14:creationId xmlns:p14="http://schemas.microsoft.com/office/powerpoint/2010/main" val="38568362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组合 9">
            <a:extLst>
              <a:ext uri="{FF2B5EF4-FFF2-40B4-BE49-F238E27FC236}">
                <a16:creationId xmlns:a16="http://schemas.microsoft.com/office/drawing/2014/main" id="{0438DAD8-C744-43B9-B72E-DAC933F9ABFD}"/>
              </a:ext>
            </a:extLst>
          </p:cNvPr>
          <p:cNvGrpSpPr>
            <a:grpSpLocks/>
          </p:cNvGrpSpPr>
          <p:nvPr/>
        </p:nvGrpSpPr>
        <p:grpSpPr bwMode="auto">
          <a:xfrm>
            <a:off x="-1882" y="-12700"/>
            <a:ext cx="12193882" cy="6897688"/>
            <a:chOff x="-1588" y="-12700"/>
            <a:chExt cx="9146151" cy="6898084"/>
          </a:xfrm>
        </p:grpSpPr>
        <p:sp>
          <p:nvSpPr>
            <p:cNvPr id="5" name="Freeform 3">
              <a:extLst>
                <a:ext uri="{FF2B5EF4-FFF2-40B4-BE49-F238E27FC236}">
                  <a16:creationId xmlns:a16="http://schemas.microsoft.com/office/drawing/2014/main" id="{6407CE7E-FBCA-450A-B094-5EDA788F4580}"/>
                </a:ext>
              </a:extLst>
            </p:cNvPr>
            <p:cNvSpPr/>
            <p:nvPr/>
          </p:nvSpPr>
          <p:spPr>
            <a:xfrm>
              <a:off x="-176" y="-12700"/>
              <a:ext cx="9144739"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kumimoji="1" lang="zh-CN" altLang="en-US" sz="1800" dirty="0"/>
            </a:p>
          </p:txBody>
        </p:sp>
        <p:pic>
          <p:nvPicPr>
            <p:cNvPr id="6" name="图片 13">
              <a:extLst>
                <a:ext uri="{FF2B5EF4-FFF2-40B4-BE49-F238E27FC236}">
                  <a16:creationId xmlns:a16="http://schemas.microsoft.com/office/drawing/2014/main" id="{D5552CDB-29B6-421A-B0CF-401212D17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3227784"/>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5">
            <a:extLst>
              <a:ext uri="{FF2B5EF4-FFF2-40B4-BE49-F238E27FC236}">
                <a16:creationId xmlns:a16="http://schemas.microsoft.com/office/drawing/2014/main" id="{8E4F29F0-E9E9-4DAF-8B09-944E99BBEC70}"/>
              </a:ext>
            </a:extLst>
          </p:cNvPr>
          <p:cNvGrpSpPr>
            <a:grpSpLocks/>
          </p:cNvGrpSpPr>
          <p:nvPr/>
        </p:nvGrpSpPr>
        <p:grpSpPr bwMode="auto">
          <a:xfrm>
            <a:off x="103482" y="47626"/>
            <a:ext cx="6765807" cy="752475"/>
            <a:chOff x="77788" y="47625"/>
            <a:chExt cx="5073649" cy="752277"/>
          </a:xfrm>
        </p:grpSpPr>
        <p:pic>
          <p:nvPicPr>
            <p:cNvPr id="8" name="图片 13" descr="HIT">
              <a:extLst>
                <a:ext uri="{FF2B5EF4-FFF2-40B4-BE49-F238E27FC236}">
                  <a16:creationId xmlns:a16="http://schemas.microsoft.com/office/drawing/2014/main" id="{EBD97493-3537-4F76-871B-79373A74925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88" y="47625"/>
              <a:ext cx="2428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
              <a:extLst>
                <a:ext uri="{FF2B5EF4-FFF2-40B4-BE49-F238E27FC236}">
                  <a16:creationId xmlns:a16="http://schemas.microsoft.com/office/drawing/2014/main" id="{0C9BD6C2-52BE-49C5-A5D1-EB3329AB7F99}"/>
                </a:ext>
              </a:extLst>
            </p:cNvPr>
            <p:cNvSpPr txBox="1">
              <a:spLocks noChangeArrowheads="1"/>
            </p:cNvSpPr>
            <p:nvPr/>
          </p:nvSpPr>
          <p:spPr bwMode="auto">
            <a:xfrm>
              <a:off x="2421317" y="133327"/>
              <a:ext cx="2730120" cy="369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kumimoji="1" lang="zh-CN" altLang="en-US" sz="1800">
                  <a:latin typeface="方正姚体" panose="02010601030101010101" pitchFamily="2" charset="-122"/>
                  <a:ea typeface="方正姚体" panose="02010601030101010101" pitchFamily="2" charset="-122"/>
                  <a:sym typeface="+mn-ea"/>
                </a:rPr>
                <a:t>海量数据计算研究中心</a:t>
              </a:r>
            </a:p>
          </p:txBody>
        </p:sp>
        <p:sp>
          <p:nvSpPr>
            <p:cNvPr id="10" name="TextBox 2">
              <a:extLst>
                <a:ext uri="{FF2B5EF4-FFF2-40B4-BE49-F238E27FC236}">
                  <a16:creationId xmlns:a16="http://schemas.microsoft.com/office/drawing/2014/main" id="{B0B841A7-37C8-4FC7-934B-124D506EA01B}"/>
                </a:ext>
              </a:extLst>
            </p:cNvPr>
            <p:cNvSpPr txBox="1">
              <a:spLocks noChangeArrowheads="1"/>
            </p:cNvSpPr>
            <p:nvPr/>
          </p:nvSpPr>
          <p:spPr bwMode="auto">
            <a:xfrm>
              <a:off x="701412" y="492008"/>
              <a:ext cx="3610530" cy="307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kumimoji="1" lang="en-US" altLang="zh-CN" sz="1400" b="1" dirty="0">
                  <a:sym typeface="+mn-ea"/>
                </a:rPr>
                <a:t>Massive Data Computing Lab @ HIT</a:t>
              </a:r>
            </a:p>
          </p:txBody>
        </p:sp>
      </p:grpSp>
      <p:sp>
        <p:nvSpPr>
          <p:cNvPr id="2" name="Title 1"/>
          <p:cNvSpPr>
            <a:spLocks noGrp="1"/>
          </p:cNvSpPr>
          <p:nvPr>
            <p:ph type="ctrTitle"/>
          </p:nvPr>
        </p:nvSpPr>
        <p:spPr>
          <a:xfrm>
            <a:off x="914400" y="2130427"/>
            <a:ext cx="10363200" cy="1470025"/>
          </a:xfrm>
        </p:spPr>
        <p:txBody>
          <a:bodyPr/>
          <a:lstStyle/>
          <a:p>
            <a:r>
              <a:rPr lang="en-US" altLang="zh-CN" noProof="1"/>
              <a:t>Click to edit Master title style</a:t>
            </a:r>
            <a:endParaRPr lang="en-US" noProof="1"/>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noProof="1"/>
              <a:t>Click to edit Master subtitle style</a:t>
            </a:r>
            <a:endParaRPr lang="en-US" noProof="1"/>
          </a:p>
        </p:txBody>
      </p:sp>
      <p:sp>
        <p:nvSpPr>
          <p:cNvPr id="11" name="Date Placeholder 3">
            <a:extLst>
              <a:ext uri="{FF2B5EF4-FFF2-40B4-BE49-F238E27FC236}">
                <a16:creationId xmlns:a16="http://schemas.microsoft.com/office/drawing/2014/main" id="{D896D327-99B0-4561-A46C-4E110AEF2F9E}"/>
              </a:ext>
            </a:extLst>
          </p:cNvPr>
          <p:cNvSpPr>
            <a:spLocks noGrp="1"/>
          </p:cNvSpPr>
          <p:nvPr>
            <p:ph type="dt" sz="half" idx="10"/>
          </p:nvPr>
        </p:nvSpPr>
        <p:spPr/>
        <p:txBody>
          <a:bodyPr/>
          <a:lstStyle>
            <a:lvl1pPr>
              <a:defRPr/>
            </a:lvl1pPr>
          </a:lstStyle>
          <a:p>
            <a:pPr>
              <a:defRPr/>
            </a:pPr>
            <a:endParaRPr lang="en-US" altLang="zh-CN" dirty="0"/>
          </a:p>
        </p:txBody>
      </p:sp>
      <p:sp>
        <p:nvSpPr>
          <p:cNvPr id="12" name="Footer Placeholder 4">
            <a:extLst>
              <a:ext uri="{FF2B5EF4-FFF2-40B4-BE49-F238E27FC236}">
                <a16:creationId xmlns:a16="http://schemas.microsoft.com/office/drawing/2014/main" id="{8C2B221F-5E03-414D-A7C2-073D8143D783}"/>
              </a:ext>
            </a:extLst>
          </p:cNvPr>
          <p:cNvSpPr>
            <a:spLocks noGrp="1"/>
          </p:cNvSpPr>
          <p:nvPr>
            <p:ph type="ftr" sz="quarter" idx="11"/>
          </p:nvPr>
        </p:nvSpPr>
        <p:spPr/>
        <p:txBody>
          <a:bodyPr/>
          <a:lstStyle>
            <a:lvl1pPr>
              <a:defRPr/>
            </a:lvl1pPr>
          </a:lstStyle>
          <a:p>
            <a:pPr>
              <a:defRPr/>
            </a:pPr>
            <a:endParaRPr lang="en-US" altLang="zh-CN" dirty="0"/>
          </a:p>
        </p:txBody>
      </p:sp>
      <p:sp>
        <p:nvSpPr>
          <p:cNvPr id="13" name="Slide Number Placeholder 5">
            <a:extLst>
              <a:ext uri="{FF2B5EF4-FFF2-40B4-BE49-F238E27FC236}">
                <a16:creationId xmlns:a16="http://schemas.microsoft.com/office/drawing/2014/main" id="{DC5C17FA-47FA-41CF-B294-9186A24D5101}"/>
              </a:ext>
            </a:extLst>
          </p:cNvPr>
          <p:cNvSpPr>
            <a:spLocks noGrp="1"/>
          </p:cNvSpPr>
          <p:nvPr>
            <p:ph type="sldNum" sz="quarter" idx="12"/>
          </p:nvPr>
        </p:nvSpPr>
        <p:spPr/>
        <p:txBody>
          <a:bodyPr/>
          <a:lstStyle>
            <a:lvl1pPr>
              <a:defRPr/>
            </a:lvl1pPr>
          </a:lstStyle>
          <a:p>
            <a:fld id="{96FD8C75-B90B-4884-98C2-C7B74C49C790}" type="slidenum">
              <a:rPr lang="zh-CN" altLang="en-US"/>
              <a:pPr/>
              <a:t>‹#›</a:t>
            </a:fld>
            <a:endParaRPr lang="zh-CN" altLang="en-US"/>
          </a:p>
        </p:txBody>
      </p:sp>
    </p:spTree>
    <p:extLst>
      <p:ext uri="{BB962C8B-B14F-4D97-AF65-F5344CB8AC3E}">
        <p14:creationId xmlns:p14="http://schemas.microsoft.com/office/powerpoint/2010/main" val="351079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Date Placeholder 3">
            <a:extLst>
              <a:ext uri="{FF2B5EF4-FFF2-40B4-BE49-F238E27FC236}">
                <a16:creationId xmlns:a16="http://schemas.microsoft.com/office/drawing/2014/main" id="{546A767F-A5A5-4AD1-B2D0-F6D7B747E35F}"/>
              </a:ext>
            </a:extLst>
          </p:cNvPr>
          <p:cNvSpPr>
            <a:spLocks noGrp="1"/>
          </p:cNvSpPr>
          <p:nvPr>
            <p:ph type="dt" sz="half" idx="10"/>
          </p:nvPr>
        </p:nvSpPr>
        <p:spPr/>
        <p:txBody>
          <a:bodyPr/>
          <a:lstStyle>
            <a:lvl1pPr>
              <a:defRPr/>
            </a:lvl1pPr>
          </a:lstStyle>
          <a:p>
            <a:pPr>
              <a:defRPr/>
            </a:pPr>
            <a:endParaRPr lang="en-US" altLang="zh-CN" dirty="0"/>
          </a:p>
        </p:txBody>
      </p:sp>
      <p:sp>
        <p:nvSpPr>
          <p:cNvPr id="5" name="Footer Placeholder 4">
            <a:extLst>
              <a:ext uri="{FF2B5EF4-FFF2-40B4-BE49-F238E27FC236}">
                <a16:creationId xmlns:a16="http://schemas.microsoft.com/office/drawing/2014/main" id="{4F23F0EA-5613-40D9-B74A-88E1F1F46DD7}"/>
              </a:ext>
            </a:extLst>
          </p:cNvPr>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a:extLst>
              <a:ext uri="{FF2B5EF4-FFF2-40B4-BE49-F238E27FC236}">
                <a16:creationId xmlns:a16="http://schemas.microsoft.com/office/drawing/2014/main" id="{46FCD918-B53E-41D8-9D0A-636011785342}"/>
              </a:ext>
            </a:extLst>
          </p:cNvPr>
          <p:cNvSpPr>
            <a:spLocks noGrp="1"/>
          </p:cNvSpPr>
          <p:nvPr>
            <p:ph type="sldNum" sz="quarter" idx="12"/>
          </p:nvPr>
        </p:nvSpPr>
        <p:spPr/>
        <p:txBody>
          <a:bodyPr/>
          <a:lstStyle>
            <a:lvl1pPr>
              <a:defRPr/>
            </a:lvl1pPr>
          </a:lstStyle>
          <a:p>
            <a:fld id="{DDC4ABFA-27F9-4DA4-9FF6-C7AA36C798F2}" type="slidenum">
              <a:rPr lang="zh-CN" altLang="en-US"/>
              <a:pPr/>
              <a:t>‹#›</a:t>
            </a:fld>
            <a:endParaRPr lang="zh-CN" altLang="en-US"/>
          </a:p>
        </p:txBody>
      </p:sp>
    </p:spTree>
    <p:extLst>
      <p:ext uri="{BB962C8B-B14F-4D97-AF65-F5344CB8AC3E}">
        <p14:creationId xmlns:p14="http://schemas.microsoft.com/office/powerpoint/2010/main" val="190091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40"/>
            <a:ext cx="2743200" cy="5851525"/>
          </a:xfrm>
        </p:spPr>
        <p:txBody>
          <a:bodyPr vert="eaVert"/>
          <a:lstStyle/>
          <a:p>
            <a:r>
              <a:rPr lang="en-US" altLang="zh-CN" noProof="1"/>
              <a:t>Click to edit Master title style</a:t>
            </a:r>
            <a:endParaRPr lang="en-US" noProof="1"/>
          </a:p>
        </p:txBody>
      </p:sp>
      <p:sp>
        <p:nvSpPr>
          <p:cNvPr id="3" name="Vertical Text Placeholder 2"/>
          <p:cNvSpPr>
            <a:spLocks noGrp="1"/>
          </p:cNvSpPr>
          <p:nvPr>
            <p:ph type="body" orient="vert" idx="1"/>
          </p:nvPr>
        </p:nvSpPr>
        <p:spPr>
          <a:xfrm>
            <a:off x="609601" y="274640"/>
            <a:ext cx="8026400" cy="5851525"/>
          </a:xfrm>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Date Placeholder 3">
            <a:extLst>
              <a:ext uri="{FF2B5EF4-FFF2-40B4-BE49-F238E27FC236}">
                <a16:creationId xmlns:a16="http://schemas.microsoft.com/office/drawing/2014/main" id="{8E5F484E-CB8D-4397-B444-992086694C19}"/>
              </a:ext>
            </a:extLst>
          </p:cNvPr>
          <p:cNvSpPr>
            <a:spLocks noGrp="1"/>
          </p:cNvSpPr>
          <p:nvPr>
            <p:ph type="dt" sz="half" idx="10"/>
          </p:nvPr>
        </p:nvSpPr>
        <p:spPr/>
        <p:txBody>
          <a:bodyPr/>
          <a:lstStyle>
            <a:lvl1pPr>
              <a:defRPr/>
            </a:lvl1pPr>
          </a:lstStyle>
          <a:p>
            <a:pPr>
              <a:defRPr/>
            </a:pPr>
            <a:endParaRPr lang="en-US" altLang="zh-CN" dirty="0"/>
          </a:p>
        </p:txBody>
      </p:sp>
      <p:sp>
        <p:nvSpPr>
          <p:cNvPr id="5" name="Footer Placeholder 4">
            <a:extLst>
              <a:ext uri="{FF2B5EF4-FFF2-40B4-BE49-F238E27FC236}">
                <a16:creationId xmlns:a16="http://schemas.microsoft.com/office/drawing/2014/main" id="{17C7D7C2-08A6-4B2A-A296-ECF027C183A8}"/>
              </a:ext>
            </a:extLst>
          </p:cNvPr>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a:extLst>
              <a:ext uri="{FF2B5EF4-FFF2-40B4-BE49-F238E27FC236}">
                <a16:creationId xmlns:a16="http://schemas.microsoft.com/office/drawing/2014/main" id="{F66A9438-5B9C-474A-AC84-AD72B9BA19D9}"/>
              </a:ext>
            </a:extLst>
          </p:cNvPr>
          <p:cNvSpPr>
            <a:spLocks noGrp="1"/>
          </p:cNvSpPr>
          <p:nvPr>
            <p:ph type="sldNum" sz="quarter" idx="12"/>
          </p:nvPr>
        </p:nvSpPr>
        <p:spPr/>
        <p:txBody>
          <a:bodyPr/>
          <a:lstStyle>
            <a:lvl1pPr>
              <a:defRPr/>
            </a:lvl1pPr>
          </a:lstStyle>
          <a:p>
            <a:fld id="{924468F5-F0B1-482F-AF6B-BC08B446C9ED}" type="slidenum">
              <a:rPr lang="zh-CN" altLang="en-US"/>
              <a:pPr/>
              <a:t>‹#›</a:t>
            </a:fld>
            <a:endParaRPr lang="zh-CN" altLang="en-US"/>
          </a:p>
        </p:txBody>
      </p:sp>
    </p:spTree>
    <p:extLst>
      <p:ext uri="{BB962C8B-B14F-4D97-AF65-F5344CB8AC3E}">
        <p14:creationId xmlns:p14="http://schemas.microsoft.com/office/powerpoint/2010/main" val="4069958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1C2FC-A603-4F28-8A21-5F97FB98475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90FF32-32F3-47D2-8C38-6E3B200E20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36228F9-3954-49B5-A815-278AE6977653}"/>
              </a:ext>
            </a:extLst>
          </p:cNvPr>
          <p:cNvSpPr>
            <a:spLocks noGrp="1"/>
          </p:cNvSpPr>
          <p:nvPr>
            <p:ph type="dt" sz="half" idx="10"/>
          </p:nvPr>
        </p:nvSpPr>
        <p:spPr/>
        <p:txBody>
          <a:bodyPr/>
          <a:lstStyle/>
          <a:p>
            <a:pPr>
              <a:defRPr/>
            </a:pPr>
            <a:endParaRPr lang="en-US" altLang="zh-CN" dirty="0"/>
          </a:p>
        </p:txBody>
      </p:sp>
      <p:sp>
        <p:nvSpPr>
          <p:cNvPr id="5" name="页脚占位符 4">
            <a:extLst>
              <a:ext uri="{FF2B5EF4-FFF2-40B4-BE49-F238E27FC236}">
                <a16:creationId xmlns:a16="http://schemas.microsoft.com/office/drawing/2014/main" id="{B4EA35EE-9099-44B9-92BE-8F5EE48C42CF}"/>
              </a:ext>
            </a:extLst>
          </p:cNvPr>
          <p:cNvSpPr>
            <a:spLocks noGrp="1"/>
          </p:cNvSpPr>
          <p:nvPr>
            <p:ph type="ftr" sz="quarter" idx="11"/>
          </p:nvPr>
        </p:nvSpPr>
        <p:spPr/>
        <p:txBody>
          <a:bodyPr/>
          <a:lstStyle/>
          <a:p>
            <a:pPr>
              <a:defRPr/>
            </a:pPr>
            <a:endParaRPr lang="en-US" altLang="zh-CN" dirty="0"/>
          </a:p>
        </p:txBody>
      </p:sp>
      <p:sp>
        <p:nvSpPr>
          <p:cNvPr id="6" name="灯片编号占位符 5">
            <a:extLst>
              <a:ext uri="{FF2B5EF4-FFF2-40B4-BE49-F238E27FC236}">
                <a16:creationId xmlns:a16="http://schemas.microsoft.com/office/drawing/2014/main" id="{F8375474-8D32-4195-8A44-AEA33FF23D6C}"/>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4130411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1D3D9-4E4B-4C79-BCCA-42B05FF027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FD4FDD-D1F0-4089-8B0E-831960A548F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78DE8F-7DC7-4CCC-9D23-4C8D31A79DCA}"/>
              </a:ext>
            </a:extLst>
          </p:cNvPr>
          <p:cNvSpPr>
            <a:spLocks noGrp="1"/>
          </p:cNvSpPr>
          <p:nvPr>
            <p:ph type="dt" sz="half" idx="10"/>
          </p:nvPr>
        </p:nvSpPr>
        <p:spPr/>
        <p:txBody>
          <a:bodyPr/>
          <a:lstStyle/>
          <a:p>
            <a:pPr>
              <a:defRPr/>
            </a:pPr>
            <a:endParaRPr lang="en-US" altLang="zh-CN" dirty="0"/>
          </a:p>
        </p:txBody>
      </p:sp>
      <p:sp>
        <p:nvSpPr>
          <p:cNvPr id="5" name="页脚占位符 4">
            <a:extLst>
              <a:ext uri="{FF2B5EF4-FFF2-40B4-BE49-F238E27FC236}">
                <a16:creationId xmlns:a16="http://schemas.microsoft.com/office/drawing/2014/main" id="{913C92B7-4264-4504-B0CA-681F9F53BD60}"/>
              </a:ext>
            </a:extLst>
          </p:cNvPr>
          <p:cNvSpPr>
            <a:spLocks noGrp="1"/>
          </p:cNvSpPr>
          <p:nvPr>
            <p:ph type="ftr" sz="quarter" idx="11"/>
          </p:nvPr>
        </p:nvSpPr>
        <p:spPr/>
        <p:txBody>
          <a:bodyPr/>
          <a:lstStyle/>
          <a:p>
            <a:pPr>
              <a:defRPr/>
            </a:pPr>
            <a:endParaRPr lang="en-US" altLang="zh-CN" dirty="0"/>
          </a:p>
        </p:txBody>
      </p:sp>
      <p:sp>
        <p:nvSpPr>
          <p:cNvPr id="6" name="灯片编号占位符 5">
            <a:extLst>
              <a:ext uri="{FF2B5EF4-FFF2-40B4-BE49-F238E27FC236}">
                <a16:creationId xmlns:a16="http://schemas.microsoft.com/office/drawing/2014/main" id="{0C61A5F2-C043-404F-9E36-B302DA5C0384}"/>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3105226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D38AD-81EE-4C32-8776-66E2AA61D83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C4019C-EF4B-48D1-9DCD-63F5A8824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20B2D9-32F9-4072-BF3D-E704AF6EABF0}"/>
              </a:ext>
            </a:extLst>
          </p:cNvPr>
          <p:cNvSpPr>
            <a:spLocks noGrp="1"/>
          </p:cNvSpPr>
          <p:nvPr>
            <p:ph type="dt" sz="half" idx="10"/>
          </p:nvPr>
        </p:nvSpPr>
        <p:spPr/>
        <p:txBody>
          <a:bodyPr/>
          <a:lstStyle/>
          <a:p>
            <a:pPr>
              <a:defRPr/>
            </a:pPr>
            <a:endParaRPr lang="en-US" altLang="zh-CN" dirty="0"/>
          </a:p>
        </p:txBody>
      </p:sp>
      <p:sp>
        <p:nvSpPr>
          <p:cNvPr id="5" name="页脚占位符 4">
            <a:extLst>
              <a:ext uri="{FF2B5EF4-FFF2-40B4-BE49-F238E27FC236}">
                <a16:creationId xmlns:a16="http://schemas.microsoft.com/office/drawing/2014/main" id="{BC556A05-3AF2-48B3-B257-B103E709EC05}"/>
              </a:ext>
            </a:extLst>
          </p:cNvPr>
          <p:cNvSpPr>
            <a:spLocks noGrp="1"/>
          </p:cNvSpPr>
          <p:nvPr>
            <p:ph type="ftr" sz="quarter" idx="11"/>
          </p:nvPr>
        </p:nvSpPr>
        <p:spPr/>
        <p:txBody>
          <a:bodyPr/>
          <a:lstStyle/>
          <a:p>
            <a:pPr>
              <a:defRPr/>
            </a:pPr>
            <a:endParaRPr lang="en-US" altLang="zh-CN" dirty="0"/>
          </a:p>
        </p:txBody>
      </p:sp>
      <p:sp>
        <p:nvSpPr>
          <p:cNvPr id="6" name="灯片编号占位符 5">
            <a:extLst>
              <a:ext uri="{FF2B5EF4-FFF2-40B4-BE49-F238E27FC236}">
                <a16:creationId xmlns:a16="http://schemas.microsoft.com/office/drawing/2014/main" id="{5B8775D5-F2BA-4E5B-BC13-3C220BFA9659}"/>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139495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F15070-C117-4C5E-B6E3-D4A8466407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F0C386-4559-405C-BAFD-C3A15C2F63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FBB9EBD-DA9D-4574-8339-1D8963CBD54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CD598A5-C654-46C7-8B1A-44F6A0D35485}"/>
              </a:ext>
            </a:extLst>
          </p:cNvPr>
          <p:cNvSpPr>
            <a:spLocks noGrp="1"/>
          </p:cNvSpPr>
          <p:nvPr>
            <p:ph type="dt" sz="half" idx="10"/>
          </p:nvPr>
        </p:nvSpPr>
        <p:spPr/>
        <p:txBody>
          <a:bodyPr/>
          <a:lstStyle/>
          <a:p>
            <a:pPr>
              <a:defRPr/>
            </a:pPr>
            <a:endParaRPr lang="en-US" altLang="zh-CN" dirty="0"/>
          </a:p>
        </p:txBody>
      </p:sp>
      <p:sp>
        <p:nvSpPr>
          <p:cNvPr id="6" name="页脚占位符 5">
            <a:extLst>
              <a:ext uri="{FF2B5EF4-FFF2-40B4-BE49-F238E27FC236}">
                <a16:creationId xmlns:a16="http://schemas.microsoft.com/office/drawing/2014/main" id="{449AB65F-8B41-49A0-AA0A-42703BC164C2}"/>
              </a:ext>
            </a:extLst>
          </p:cNvPr>
          <p:cNvSpPr>
            <a:spLocks noGrp="1"/>
          </p:cNvSpPr>
          <p:nvPr>
            <p:ph type="ftr" sz="quarter" idx="11"/>
          </p:nvPr>
        </p:nvSpPr>
        <p:spPr/>
        <p:txBody>
          <a:bodyPr/>
          <a:lstStyle/>
          <a:p>
            <a:pPr>
              <a:defRPr/>
            </a:pPr>
            <a:endParaRPr lang="en-US" altLang="zh-CN" dirty="0"/>
          </a:p>
        </p:txBody>
      </p:sp>
      <p:sp>
        <p:nvSpPr>
          <p:cNvPr id="7" name="灯片编号占位符 6">
            <a:extLst>
              <a:ext uri="{FF2B5EF4-FFF2-40B4-BE49-F238E27FC236}">
                <a16:creationId xmlns:a16="http://schemas.microsoft.com/office/drawing/2014/main" id="{51F15A74-50AE-4207-B461-6E145B9D3EC8}"/>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2349309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6A76A-36B4-4579-9D69-CE16A125385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ECC6A8-5056-495B-A436-57FB88FD4D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9B30BD9-81F3-47DB-8D08-CF26990F8D4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B500C89-C3DE-4949-8703-018CA399E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5E9FEB6-2CDC-4B0D-982D-2DD7634029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F6DB48C-F907-49CE-BA53-9FB278F77D65}"/>
              </a:ext>
            </a:extLst>
          </p:cNvPr>
          <p:cNvSpPr>
            <a:spLocks noGrp="1"/>
          </p:cNvSpPr>
          <p:nvPr>
            <p:ph type="dt" sz="half" idx="10"/>
          </p:nvPr>
        </p:nvSpPr>
        <p:spPr/>
        <p:txBody>
          <a:bodyPr/>
          <a:lstStyle/>
          <a:p>
            <a:pPr>
              <a:defRPr/>
            </a:pPr>
            <a:endParaRPr lang="en-US" altLang="zh-CN" dirty="0"/>
          </a:p>
        </p:txBody>
      </p:sp>
      <p:sp>
        <p:nvSpPr>
          <p:cNvPr id="8" name="页脚占位符 7">
            <a:extLst>
              <a:ext uri="{FF2B5EF4-FFF2-40B4-BE49-F238E27FC236}">
                <a16:creationId xmlns:a16="http://schemas.microsoft.com/office/drawing/2014/main" id="{A3CD5EF2-3EE1-42FD-9871-1718C7BE6195}"/>
              </a:ext>
            </a:extLst>
          </p:cNvPr>
          <p:cNvSpPr>
            <a:spLocks noGrp="1"/>
          </p:cNvSpPr>
          <p:nvPr>
            <p:ph type="ftr" sz="quarter" idx="11"/>
          </p:nvPr>
        </p:nvSpPr>
        <p:spPr/>
        <p:txBody>
          <a:bodyPr/>
          <a:lstStyle/>
          <a:p>
            <a:pPr>
              <a:defRPr/>
            </a:pPr>
            <a:endParaRPr lang="en-US" altLang="zh-CN" dirty="0"/>
          </a:p>
        </p:txBody>
      </p:sp>
      <p:sp>
        <p:nvSpPr>
          <p:cNvPr id="9" name="灯片编号占位符 8">
            <a:extLst>
              <a:ext uri="{FF2B5EF4-FFF2-40B4-BE49-F238E27FC236}">
                <a16:creationId xmlns:a16="http://schemas.microsoft.com/office/drawing/2014/main" id="{37691700-8287-4F2D-B726-8E84476AE145}"/>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4014535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38AED-257D-4A50-B976-71D15C598D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6AC15B-3904-4CC6-B6E7-686DBB9E41A7}"/>
              </a:ext>
            </a:extLst>
          </p:cNvPr>
          <p:cNvSpPr>
            <a:spLocks noGrp="1"/>
          </p:cNvSpPr>
          <p:nvPr>
            <p:ph type="dt" sz="half" idx="10"/>
          </p:nvPr>
        </p:nvSpPr>
        <p:spPr/>
        <p:txBody>
          <a:bodyPr/>
          <a:lstStyle/>
          <a:p>
            <a:pPr>
              <a:defRPr/>
            </a:pPr>
            <a:endParaRPr lang="en-US" altLang="zh-CN" dirty="0"/>
          </a:p>
        </p:txBody>
      </p:sp>
      <p:sp>
        <p:nvSpPr>
          <p:cNvPr id="4" name="页脚占位符 3">
            <a:extLst>
              <a:ext uri="{FF2B5EF4-FFF2-40B4-BE49-F238E27FC236}">
                <a16:creationId xmlns:a16="http://schemas.microsoft.com/office/drawing/2014/main" id="{D076EC30-3D79-407A-AA9F-896ED4DA9424}"/>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6D53D6BE-5A00-4A87-92B6-D3DF588E607D}"/>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579555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5B481D-AC90-418A-97F5-EB05689720AE}"/>
              </a:ext>
            </a:extLst>
          </p:cNvPr>
          <p:cNvSpPr>
            <a:spLocks noGrp="1"/>
          </p:cNvSpPr>
          <p:nvPr>
            <p:ph type="dt" sz="half" idx="10"/>
          </p:nvPr>
        </p:nvSpPr>
        <p:spPr/>
        <p:txBody>
          <a:bodyPr/>
          <a:lstStyle/>
          <a:p>
            <a:pPr>
              <a:defRPr/>
            </a:pPr>
            <a:endParaRPr lang="en-US" altLang="zh-CN" dirty="0"/>
          </a:p>
        </p:txBody>
      </p:sp>
      <p:sp>
        <p:nvSpPr>
          <p:cNvPr id="3" name="页脚占位符 2">
            <a:extLst>
              <a:ext uri="{FF2B5EF4-FFF2-40B4-BE49-F238E27FC236}">
                <a16:creationId xmlns:a16="http://schemas.microsoft.com/office/drawing/2014/main" id="{D499CC5A-2880-4075-98DF-5DFD405DCE56}"/>
              </a:ext>
            </a:extLst>
          </p:cNvPr>
          <p:cNvSpPr>
            <a:spLocks noGrp="1"/>
          </p:cNvSpPr>
          <p:nvPr>
            <p:ph type="ftr" sz="quarter" idx="11"/>
          </p:nvPr>
        </p:nvSpPr>
        <p:spPr/>
        <p:txBody>
          <a:bodyPr/>
          <a:lstStyle/>
          <a:p>
            <a:pPr>
              <a:defRPr/>
            </a:pPr>
            <a:endParaRPr lang="en-US" altLang="zh-CN" dirty="0"/>
          </a:p>
        </p:txBody>
      </p:sp>
      <p:sp>
        <p:nvSpPr>
          <p:cNvPr id="4" name="灯片编号占位符 3">
            <a:extLst>
              <a:ext uri="{FF2B5EF4-FFF2-40B4-BE49-F238E27FC236}">
                <a16:creationId xmlns:a16="http://schemas.microsoft.com/office/drawing/2014/main" id="{B8587572-9A98-4FBB-B1A1-7F8E0EC5E860}"/>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685177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0423A-E5BB-4A0A-9B83-0DA9EE6CDA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0DA93D2-59C9-4EF5-8104-7B187BA314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D57DD23-4CF4-4893-BDB7-014C9916F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BAB519-C703-40C7-B0B0-E9ECDA482B86}"/>
              </a:ext>
            </a:extLst>
          </p:cNvPr>
          <p:cNvSpPr>
            <a:spLocks noGrp="1"/>
          </p:cNvSpPr>
          <p:nvPr>
            <p:ph type="dt" sz="half" idx="10"/>
          </p:nvPr>
        </p:nvSpPr>
        <p:spPr/>
        <p:txBody>
          <a:bodyPr/>
          <a:lstStyle/>
          <a:p>
            <a:pPr>
              <a:defRPr/>
            </a:pPr>
            <a:endParaRPr lang="en-US" altLang="zh-CN" dirty="0"/>
          </a:p>
        </p:txBody>
      </p:sp>
      <p:sp>
        <p:nvSpPr>
          <p:cNvPr id="6" name="页脚占位符 5">
            <a:extLst>
              <a:ext uri="{FF2B5EF4-FFF2-40B4-BE49-F238E27FC236}">
                <a16:creationId xmlns:a16="http://schemas.microsoft.com/office/drawing/2014/main" id="{A12784B6-D5BC-453A-9090-7A19C1F666CE}"/>
              </a:ext>
            </a:extLst>
          </p:cNvPr>
          <p:cNvSpPr>
            <a:spLocks noGrp="1"/>
          </p:cNvSpPr>
          <p:nvPr>
            <p:ph type="ftr" sz="quarter" idx="11"/>
          </p:nvPr>
        </p:nvSpPr>
        <p:spPr/>
        <p:txBody>
          <a:bodyPr/>
          <a:lstStyle/>
          <a:p>
            <a:pPr>
              <a:defRPr/>
            </a:pPr>
            <a:endParaRPr lang="en-US" altLang="zh-CN" dirty="0"/>
          </a:p>
        </p:txBody>
      </p:sp>
      <p:sp>
        <p:nvSpPr>
          <p:cNvPr id="7" name="灯片编号占位符 6">
            <a:extLst>
              <a:ext uri="{FF2B5EF4-FFF2-40B4-BE49-F238E27FC236}">
                <a16:creationId xmlns:a16="http://schemas.microsoft.com/office/drawing/2014/main" id="{260D0CE4-F25D-4BFB-8058-8CD40D2C5702}"/>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382530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0972800" cy="1143000"/>
          </a:xfrm>
        </p:spPr>
        <p:txBody>
          <a:bodyPr/>
          <a:lstStyle>
            <a:lvl1pPr>
              <a:defRPr b="1">
                <a:solidFill>
                  <a:srgbClr val="0070C0"/>
                </a:solidFill>
              </a:defRPr>
            </a:lvl1pPr>
          </a:lstStyle>
          <a:p>
            <a:r>
              <a:rPr lang="en-US" altLang="zh-CN" noProof="1"/>
              <a:t>Click to edit Master title style</a:t>
            </a:r>
            <a:endParaRPr lang="en-US" noProof="1"/>
          </a:p>
        </p:txBody>
      </p:sp>
      <p:sp>
        <p:nvSpPr>
          <p:cNvPr id="3" name="Content Placeholder 2"/>
          <p:cNvSpPr>
            <a:spLocks noGrp="1"/>
          </p:cNvSpPr>
          <p:nvPr>
            <p:ph idx="1"/>
          </p:nvPr>
        </p:nvSpPr>
        <p:spPr>
          <a:xfrm>
            <a:off x="508000" y="1600200"/>
            <a:ext cx="10972800" cy="4572000"/>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Date Placeholder 3">
            <a:extLst>
              <a:ext uri="{FF2B5EF4-FFF2-40B4-BE49-F238E27FC236}">
                <a16:creationId xmlns:a16="http://schemas.microsoft.com/office/drawing/2014/main" id="{F7D8B3A0-DF4E-489F-9D99-E935CE5E97C6}"/>
              </a:ext>
            </a:extLst>
          </p:cNvPr>
          <p:cNvSpPr>
            <a:spLocks noGrp="1"/>
          </p:cNvSpPr>
          <p:nvPr>
            <p:ph type="dt" sz="half" idx="10"/>
          </p:nvPr>
        </p:nvSpPr>
        <p:spPr/>
        <p:txBody>
          <a:bodyPr/>
          <a:lstStyle>
            <a:lvl1pPr>
              <a:defRPr/>
            </a:lvl1pPr>
          </a:lstStyle>
          <a:p>
            <a:pPr>
              <a:defRPr/>
            </a:pPr>
            <a:endParaRPr lang="en-US" altLang="zh-CN" dirty="0"/>
          </a:p>
        </p:txBody>
      </p:sp>
      <p:sp>
        <p:nvSpPr>
          <p:cNvPr id="5" name="Footer Placeholder 4">
            <a:extLst>
              <a:ext uri="{FF2B5EF4-FFF2-40B4-BE49-F238E27FC236}">
                <a16:creationId xmlns:a16="http://schemas.microsoft.com/office/drawing/2014/main" id="{EE8E7B4D-F209-457F-B545-CED5E68608CA}"/>
              </a:ext>
            </a:extLst>
          </p:cNvPr>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a:extLst>
              <a:ext uri="{FF2B5EF4-FFF2-40B4-BE49-F238E27FC236}">
                <a16:creationId xmlns:a16="http://schemas.microsoft.com/office/drawing/2014/main" id="{2157467F-F862-4DB2-947F-C228B8D44838}"/>
              </a:ext>
            </a:extLst>
          </p:cNvPr>
          <p:cNvSpPr>
            <a:spLocks noGrp="1"/>
          </p:cNvSpPr>
          <p:nvPr>
            <p:ph type="sldNum" sz="quarter" idx="12"/>
          </p:nvPr>
        </p:nvSpPr>
        <p:spPr/>
        <p:txBody>
          <a:bodyPr/>
          <a:lstStyle>
            <a:lvl1pPr>
              <a:defRPr/>
            </a:lvl1pPr>
          </a:lstStyle>
          <a:p>
            <a:fld id="{13426DCD-9BAA-40A6-9F65-7B12DE72E729}" type="slidenum">
              <a:rPr lang="zh-CN" altLang="en-US"/>
              <a:pPr/>
              <a:t>‹#›</a:t>
            </a:fld>
            <a:endParaRPr lang="zh-CN" altLang="en-US"/>
          </a:p>
        </p:txBody>
      </p:sp>
    </p:spTree>
    <p:extLst>
      <p:ext uri="{BB962C8B-B14F-4D97-AF65-F5344CB8AC3E}">
        <p14:creationId xmlns:p14="http://schemas.microsoft.com/office/powerpoint/2010/main" val="3288099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CEDA6-E445-4B4D-9907-4307934377A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C794DF2-E6B6-4ECD-90BA-2DB37230B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C92C1F88-32BA-4A5B-83A4-3B4DE36BD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883D6C-83D4-4E1F-AB3B-09DD18B6107A}"/>
              </a:ext>
            </a:extLst>
          </p:cNvPr>
          <p:cNvSpPr>
            <a:spLocks noGrp="1"/>
          </p:cNvSpPr>
          <p:nvPr>
            <p:ph type="dt" sz="half" idx="10"/>
          </p:nvPr>
        </p:nvSpPr>
        <p:spPr/>
        <p:txBody>
          <a:bodyPr/>
          <a:lstStyle/>
          <a:p>
            <a:pPr>
              <a:defRPr/>
            </a:pPr>
            <a:endParaRPr lang="en-US" altLang="zh-CN" dirty="0"/>
          </a:p>
        </p:txBody>
      </p:sp>
      <p:sp>
        <p:nvSpPr>
          <p:cNvPr id="6" name="页脚占位符 5">
            <a:extLst>
              <a:ext uri="{FF2B5EF4-FFF2-40B4-BE49-F238E27FC236}">
                <a16:creationId xmlns:a16="http://schemas.microsoft.com/office/drawing/2014/main" id="{08E4FD18-A53F-4A8D-A0CE-A808C4F427BB}"/>
              </a:ext>
            </a:extLst>
          </p:cNvPr>
          <p:cNvSpPr>
            <a:spLocks noGrp="1"/>
          </p:cNvSpPr>
          <p:nvPr>
            <p:ph type="ftr" sz="quarter" idx="11"/>
          </p:nvPr>
        </p:nvSpPr>
        <p:spPr/>
        <p:txBody>
          <a:bodyPr/>
          <a:lstStyle/>
          <a:p>
            <a:pPr>
              <a:defRPr/>
            </a:pPr>
            <a:endParaRPr lang="en-US" altLang="zh-CN" dirty="0"/>
          </a:p>
        </p:txBody>
      </p:sp>
      <p:sp>
        <p:nvSpPr>
          <p:cNvPr id="7" name="灯片编号占位符 6">
            <a:extLst>
              <a:ext uri="{FF2B5EF4-FFF2-40B4-BE49-F238E27FC236}">
                <a16:creationId xmlns:a16="http://schemas.microsoft.com/office/drawing/2014/main" id="{44DCA506-BB27-4F59-A161-BC3AB2422945}"/>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19101568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1FDBF-12E2-4F32-AB0D-947836E097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883A64C-7B62-4757-BBC8-1A282ED9088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0D7E77-15B4-4AC9-9025-436541438685}"/>
              </a:ext>
            </a:extLst>
          </p:cNvPr>
          <p:cNvSpPr>
            <a:spLocks noGrp="1"/>
          </p:cNvSpPr>
          <p:nvPr>
            <p:ph type="dt" sz="half" idx="10"/>
          </p:nvPr>
        </p:nvSpPr>
        <p:spPr/>
        <p:txBody>
          <a:bodyPr/>
          <a:lstStyle/>
          <a:p>
            <a:pPr>
              <a:defRPr/>
            </a:pPr>
            <a:endParaRPr lang="en-US" altLang="zh-CN" dirty="0"/>
          </a:p>
        </p:txBody>
      </p:sp>
      <p:sp>
        <p:nvSpPr>
          <p:cNvPr id="5" name="页脚占位符 4">
            <a:extLst>
              <a:ext uri="{FF2B5EF4-FFF2-40B4-BE49-F238E27FC236}">
                <a16:creationId xmlns:a16="http://schemas.microsoft.com/office/drawing/2014/main" id="{9773B455-EB3B-4E93-994B-B9B11964D167}"/>
              </a:ext>
            </a:extLst>
          </p:cNvPr>
          <p:cNvSpPr>
            <a:spLocks noGrp="1"/>
          </p:cNvSpPr>
          <p:nvPr>
            <p:ph type="ftr" sz="quarter" idx="11"/>
          </p:nvPr>
        </p:nvSpPr>
        <p:spPr/>
        <p:txBody>
          <a:bodyPr/>
          <a:lstStyle/>
          <a:p>
            <a:pPr>
              <a:defRPr/>
            </a:pPr>
            <a:endParaRPr lang="en-US" altLang="zh-CN" dirty="0"/>
          </a:p>
        </p:txBody>
      </p:sp>
      <p:sp>
        <p:nvSpPr>
          <p:cNvPr id="6" name="灯片编号占位符 5">
            <a:extLst>
              <a:ext uri="{FF2B5EF4-FFF2-40B4-BE49-F238E27FC236}">
                <a16:creationId xmlns:a16="http://schemas.microsoft.com/office/drawing/2014/main" id="{D14AE78B-A855-4362-AF79-98E8946A87D1}"/>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258314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A9BAB0F-C95B-44FD-AE4B-2E91F90C59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F8F477-01E8-4524-8692-C336B07CC0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85887D-9E68-4270-A827-37E475365F47}"/>
              </a:ext>
            </a:extLst>
          </p:cNvPr>
          <p:cNvSpPr>
            <a:spLocks noGrp="1"/>
          </p:cNvSpPr>
          <p:nvPr>
            <p:ph type="dt" sz="half" idx="10"/>
          </p:nvPr>
        </p:nvSpPr>
        <p:spPr/>
        <p:txBody>
          <a:bodyPr/>
          <a:lstStyle/>
          <a:p>
            <a:pPr>
              <a:defRPr/>
            </a:pPr>
            <a:endParaRPr lang="en-US" altLang="zh-CN" dirty="0"/>
          </a:p>
        </p:txBody>
      </p:sp>
      <p:sp>
        <p:nvSpPr>
          <p:cNvPr id="5" name="页脚占位符 4">
            <a:extLst>
              <a:ext uri="{FF2B5EF4-FFF2-40B4-BE49-F238E27FC236}">
                <a16:creationId xmlns:a16="http://schemas.microsoft.com/office/drawing/2014/main" id="{0BBC0F55-1AE7-48E5-B3C8-4E2AD7532C65}"/>
              </a:ext>
            </a:extLst>
          </p:cNvPr>
          <p:cNvSpPr>
            <a:spLocks noGrp="1"/>
          </p:cNvSpPr>
          <p:nvPr>
            <p:ph type="ftr" sz="quarter" idx="11"/>
          </p:nvPr>
        </p:nvSpPr>
        <p:spPr/>
        <p:txBody>
          <a:bodyPr/>
          <a:lstStyle/>
          <a:p>
            <a:pPr>
              <a:defRPr/>
            </a:pPr>
            <a:endParaRPr lang="en-US" altLang="zh-CN" dirty="0"/>
          </a:p>
        </p:txBody>
      </p:sp>
      <p:sp>
        <p:nvSpPr>
          <p:cNvPr id="6" name="灯片编号占位符 5">
            <a:extLst>
              <a:ext uri="{FF2B5EF4-FFF2-40B4-BE49-F238E27FC236}">
                <a16:creationId xmlns:a16="http://schemas.microsoft.com/office/drawing/2014/main" id="{62B5AA7E-57DB-4031-AFFA-37D68ADF79BF}"/>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372109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ltLang="zh-CN" noProof="1"/>
              <a:t>Click to edit Master title style</a:t>
            </a:r>
            <a:endParaRPr 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noProof="1"/>
              <a:t>Click to edit Master text styles</a:t>
            </a:r>
          </a:p>
        </p:txBody>
      </p:sp>
      <p:sp>
        <p:nvSpPr>
          <p:cNvPr id="4" name="Date Placeholder 3">
            <a:extLst>
              <a:ext uri="{FF2B5EF4-FFF2-40B4-BE49-F238E27FC236}">
                <a16:creationId xmlns:a16="http://schemas.microsoft.com/office/drawing/2014/main" id="{72B07D38-D820-4EB1-ADE5-E0E9FCB639B3}"/>
              </a:ext>
            </a:extLst>
          </p:cNvPr>
          <p:cNvSpPr>
            <a:spLocks noGrp="1"/>
          </p:cNvSpPr>
          <p:nvPr>
            <p:ph type="dt" sz="half" idx="10"/>
          </p:nvPr>
        </p:nvSpPr>
        <p:spPr/>
        <p:txBody>
          <a:bodyPr/>
          <a:lstStyle>
            <a:lvl1pPr>
              <a:defRPr/>
            </a:lvl1pPr>
          </a:lstStyle>
          <a:p>
            <a:pPr>
              <a:defRPr/>
            </a:pPr>
            <a:endParaRPr lang="en-US" altLang="zh-CN" dirty="0"/>
          </a:p>
        </p:txBody>
      </p:sp>
      <p:sp>
        <p:nvSpPr>
          <p:cNvPr id="5" name="Footer Placeholder 4">
            <a:extLst>
              <a:ext uri="{FF2B5EF4-FFF2-40B4-BE49-F238E27FC236}">
                <a16:creationId xmlns:a16="http://schemas.microsoft.com/office/drawing/2014/main" id="{2392BFE5-468F-4E69-8A2A-9AB638DA5142}"/>
              </a:ext>
            </a:extLst>
          </p:cNvPr>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a:extLst>
              <a:ext uri="{FF2B5EF4-FFF2-40B4-BE49-F238E27FC236}">
                <a16:creationId xmlns:a16="http://schemas.microsoft.com/office/drawing/2014/main" id="{70285C0E-58CF-489C-B8A5-E81BDC9B4BB1}"/>
              </a:ext>
            </a:extLst>
          </p:cNvPr>
          <p:cNvSpPr>
            <a:spLocks noGrp="1"/>
          </p:cNvSpPr>
          <p:nvPr>
            <p:ph type="sldNum" sz="quarter" idx="12"/>
          </p:nvPr>
        </p:nvSpPr>
        <p:spPr/>
        <p:txBody>
          <a:bodyPr/>
          <a:lstStyle>
            <a:lvl1pPr>
              <a:defRPr/>
            </a:lvl1pPr>
          </a:lstStyle>
          <a:p>
            <a:fld id="{B5AA2DF9-FCA8-4097-8635-3E8FDCAA0F15}" type="slidenum">
              <a:rPr lang="zh-CN" altLang="en-US"/>
              <a:pPr/>
              <a:t>‹#›</a:t>
            </a:fld>
            <a:endParaRPr lang="zh-CN" altLang="en-US"/>
          </a:p>
        </p:txBody>
      </p:sp>
    </p:spTree>
    <p:extLst>
      <p:ext uri="{BB962C8B-B14F-4D97-AF65-F5344CB8AC3E}">
        <p14:creationId xmlns:p14="http://schemas.microsoft.com/office/powerpoint/2010/main" val="149783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en-US" noProof="1"/>
          </a:p>
        </p:txBody>
      </p:sp>
      <p:sp>
        <p:nvSpPr>
          <p:cNvPr id="3" name="Content Placeholder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Content Placeholder 3"/>
          <p:cNvSpPr>
            <a:spLocks noGrp="1"/>
          </p:cNvSpPr>
          <p:nvPr>
            <p:ph sz="half" idx="2"/>
          </p:nvPr>
        </p:nvSpPr>
        <p:spPr>
          <a:xfrm>
            <a:off x="6197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5" name="Date Placeholder 3">
            <a:extLst>
              <a:ext uri="{FF2B5EF4-FFF2-40B4-BE49-F238E27FC236}">
                <a16:creationId xmlns:a16="http://schemas.microsoft.com/office/drawing/2014/main" id="{5A82C114-0555-4476-89DF-8A4CF0AD9D39}"/>
              </a:ext>
            </a:extLst>
          </p:cNvPr>
          <p:cNvSpPr>
            <a:spLocks noGrp="1"/>
          </p:cNvSpPr>
          <p:nvPr>
            <p:ph type="dt" sz="half" idx="10"/>
          </p:nvPr>
        </p:nvSpPr>
        <p:spPr/>
        <p:txBody>
          <a:bodyPr/>
          <a:lstStyle>
            <a:lvl1pPr>
              <a:defRPr/>
            </a:lvl1pPr>
          </a:lstStyle>
          <a:p>
            <a:pPr>
              <a:defRPr/>
            </a:pPr>
            <a:endParaRPr lang="en-US" altLang="zh-CN" dirty="0"/>
          </a:p>
        </p:txBody>
      </p:sp>
      <p:sp>
        <p:nvSpPr>
          <p:cNvPr id="6" name="Footer Placeholder 4">
            <a:extLst>
              <a:ext uri="{FF2B5EF4-FFF2-40B4-BE49-F238E27FC236}">
                <a16:creationId xmlns:a16="http://schemas.microsoft.com/office/drawing/2014/main" id="{79E30837-9078-4D9E-9845-33464EF0E90D}"/>
              </a:ext>
            </a:extLst>
          </p:cNvPr>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a:extLst>
              <a:ext uri="{FF2B5EF4-FFF2-40B4-BE49-F238E27FC236}">
                <a16:creationId xmlns:a16="http://schemas.microsoft.com/office/drawing/2014/main" id="{A80BD60A-C6BB-46A4-8316-BC880F669BF4}"/>
              </a:ext>
            </a:extLst>
          </p:cNvPr>
          <p:cNvSpPr>
            <a:spLocks noGrp="1"/>
          </p:cNvSpPr>
          <p:nvPr>
            <p:ph type="sldNum" sz="quarter" idx="12"/>
          </p:nvPr>
        </p:nvSpPr>
        <p:spPr/>
        <p:txBody>
          <a:bodyPr/>
          <a:lstStyle>
            <a:lvl1pPr>
              <a:defRPr/>
            </a:lvl1pPr>
          </a:lstStyle>
          <a:p>
            <a:fld id="{8D2325F8-5500-45C9-8B08-5C9C63BC4931}" type="slidenum">
              <a:rPr lang="zh-CN" altLang="en-US"/>
              <a:pPr/>
              <a:t>‹#›</a:t>
            </a:fld>
            <a:endParaRPr lang="zh-CN" altLang="en-US"/>
          </a:p>
        </p:txBody>
      </p:sp>
    </p:spTree>
    <p:extLst>
      <p:ext uri="{BB962C8B-B14F-4D97-AF65-F5344CB8AC3E}">
        <p14:creationId xmlns:p14="http://schemas.microsoft.com/office/powerpoint/2010/main" val="319449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noProof="1"/>
              <a:t>Click to edit Master title style</a:t>
            </a:r>
            <a:endParaRPr lang="en-US" noProof="1"/>
          </a:p>
        </p:txBody>
      </p:sp>
      <p:sp>
        <p:nvSpPr>
          <p:cNvPr id="3" name="Text Placeholder 2"/>
          <p:cNvSpPr>
            <a:spLocks noGrp="1"/>
          </p:cNvSpPr>
          <p:nvPr>
            <p:ph type="body" idx="1"/>
          </p:nvPr>
        </p:nvSpPr>
        <p:spPr>
          <a:xfrm>
            <a:off x="609600" y="1535113"/>
            <a:ext cx="53869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4" name="Content Placeholder 3"/>
          <p:cNvSpPr>
            <a:spLocks noGrp="1"/>
          </p:cNvSpPr>
          <p:nvPr>
            <p:ph sz="half" idx="2"/>
          </p:nvPr>
        </p:nvSpPr>
        <p:spPr>
          <a:xfrm>
            <a:off x="609600" y="2174875"/>
            <a:ext cx="53869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7" name="Date Placeholder 3">
            <a:extLst>
              <a:ext uri="{FF2B5EF4-FFF2-40B4-BE49-F238E27FC236}">
                <a16:creationId xmlns:a16="http://schemas.microsoft.com/office/drawing/2014/main" id="{A6CDB0CB-D3C9-44E7-BB55-43C4BD4524AE}"/>
              </a:ext>
            </a:extLst>
          </p:cNvPr>
          <p:cNvSpPr>
            <a:spLocks noGrp="1"/>
          </p:cNvSpPr>
          <p:nvPr>
            <p:ph type="dt" sz="half" idx="10"/>
          </p:nvPr>
        </p:nvSpPr>
        <p:spPr/>
        <p:txBody>
          <a:bodyPr/>
          <a:lstStyle>
            <a:lvl1pPr>
              <a:defRPr/>
            </a:lvl1pPr>
          </a:lstStyle>
          <a:p>
            <a:pPr>
              <a:defRPr/>
            </a:pPr>
            <a:endParaRPr lang="en-US" altLang="zh-CN" dirty="0"/>
          </a:p>
        </p:txBody>
      </p:sp>
      <p:sp>
        <p:nvSpPr>
          <p:cNvPr id="8" name="Footer Placeholder 4">
            <a:extLst>
              <a:ext uri="{FF2B5EF4-FFF2-40B4-BE49-F238E27FC236}">
                <a16:creationId xmlns:a16="http://schemas.microsoft.com/office/drawing/2014/main" id="{5DD84840-20A9-492B-98E5-650151AADF26}"/>
              </a:ext>
            </a:extLst>
          </p:cNvPr>
          <p:cNvSpPr>
            <a:spLocks noGrp="1"/>
          </p:cNvSpPr>
          <p:nvPr>
            <p:ph type="ftr" sz="quarter" idx="11"/>
          </p:nvPr>
        </p:nvSpPr>
        <p:spPr/>
        <p:txBody>
          <a:bodyPr/>
          <a:lstStyle>
            <a:lvl1pPr>
              <a:defRPr/>
            </a:lvl1pPr>
          </a:lstStyle>
          <a:p>
            <a:pPr>
              <a:defRPr/>
            </a:pPr>
            <a:endParaRPr lang="en-US" altLang="zh-CN" dirty="0"/>
          </a:p>
        </p:txBody>
      </p:sp>
      <p:sp>
        <p:nvSpPr>
          <p:cNvPr id="9" name="Slide Number Placeholder 5">
            <a:extLst>
              <a:ext uri="{FF2B5EF4-FFF2-40B4-BE49-F238E27FC236}">
                <a16:creationId xmlns:a16="http://schemas.microsoft.com/office/drawing/2014/main" id="{E86C354C-077F-48DE-B915-B8DEDBBABAD3}"/>
              </a:ext>
            </a:extLst>
          </p:cNvPr>
          <p:cNvSpPr>
            <a:spLocks noGrp="1"/>
          </p:cNvSpPr>
          <p:nvPr>
            <p:ph type="sldNum" sz="quarter" idx="12"/>
          </p:nvPr>
        </p:nvSpPr>
        <p:spPr/>
        <p:txBody>
          <a:bodyPr/>
          <a:lstStyle>
            <a:lvl1pPr>
              <a:defRPr/>
            </a:lvl1pPr>
          </a:lstStyle>
          <a:p>
            <a:fld id="{3F278435-7067-43E6-B030-37C0A207CBE3}" type="slidenum">
              <a:rPr lang="zh-CN" altLang="en-US"/>
              <a:pPr/>
              <a:t>‹#›</a:t>
            </a:fld>
            <a:endParaRPr lang="zh-CN" altLang="en-US"/>
          </a:p>
        </p:txBody>
      </p:sp>
    </p:spTree>
    <p:extLst>
      <p:ext uri="{BB962C8B-B14F-4D97-AF65-F5344CB8AC3E}">
        <p14:creationId xmlns:p14="http://schemas.microsoft.com/office/powerpoint/2010/main" val="234739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en-US" noProof="1"/>
          </a:p>
        </p:txBody>
      </p:sp>
      <p:sp>
        <p:nvSpPr>
          <p:cNvPr id="3" name="Date Placeholder 3">
            <a:extLst>
              <a:ext uri="{FF2B5EF4-FFF2-40B4-BE49-F238E27FC236}">
                <a16:creationId xmlns:a16="http://schemas.microsoft.com/office/drawing/2014/main" id="{3D2CA4D6-273E-4A7C-922D-B822C616BE3C}"/>
              </a:ext>
            </a:extLst>
          </p:cNvPr>
          <p:cNvSpPr>
            <a:spLocks noGrp="1"/>
          </p:cNvSpPr>
          <p:nvPr>
            <p:ph type="dt" sz="half" idx="10"/>
          </p:nvPr>
        </p:nvSpPr>
        <p:spPr/>
        <p:txBody>
          <a:bodyPr/>
          <a:lstStyle>
            <a:lvl1pPr>
              <a:defRPr/>
            </a:lvl1pPr>
          </a:lstStyle>
          <a:p>
            <a:pPr>
              <a:defRPr/>
            </a:pPr>
            <a:endParaRPr lang="en-US" altLang="zh-CN" dirty="0"/>
          </a:p>
        </p:txBody>
      </p:sp>
      <p:sp>
        <p:nvSpPr>
          <p:cNvPr id="4" name="Footer Placeholder 4">
            <a:extLst>
              <a:ext uri="{FF2B5EF4-FFF2-40B4-BE49-F238E27FC236}">
                <a16:creationId xmlns:a16="http://schemas.microsoft.com/office/drawing/2014/main" id="{6CEFE864-63DF-4719-8487-BD4514079937}"/>
              </a:ext>
            </a:extLst>
          </p:cNvPr>
          <p:cNvSpPr>
            <a:spLocks noGrp="1"/>
          </p:cNvSpPr>
          <p:nvPr>
            <p:ph type="ftr" sz="quarter" idx="11"/>
          </p:nvPr>
        </p:nvSpPr>
        <p:spPr/>
        <p:txBody>
          <a:bodyPr/>
          <a:lstStyle>
            <a:lvl1pPr>
              <a:defRPr/>
            </a:lvl1pPr>
          </a:lstStyle>
          <a:p>
            <a:pPr>
              <a:defRPr/>
            </a:pPr>
            <a:endParaRPr lang="en-US" altLang="zh-CN" dirty="0"/>
          </a:p>
        </p:txBody>
      </p:sp>
      <p:sp>
        <p:nvSpPr>
          <p:cNvPr id="5" name="Slide Number Placeholder 5">
            <a:extLst>
              <a:ext uri="{FF2B5EF4-FFF2-40B4-BE49-F238E27FC236}">
                <a16:creationId xmlns:a16="http://schemas.microsoft.com/office/drawing/2014/main" id="{DC985DC4-280B-406D-B25A-BC6B1E21A299}"/>
              </a:ext>
            </a:extLst>
          </p:cNvPr>
          <p:cNvSpPr>
            <a:spLocks noGrp="1"/>
          </p:cNvSpPr>
          <p:nvPr>
            <p:ph type="sldNum" sz="quarter" idx="12"/>
          </p:nvPr>
        </p:nvSpPr>
        <p:spPr/>
        <p:txBody>
          <a:bodyPr/>
          <a:lstStyle>
            <a:lvl1pPr>
              <a:defRPr/>
            </a:lvl1pPr>
          </a:lstStyle>
          <a:p>
            <a:fld id="{442635F8-6DB8-4203-A6CB-400A6285007D}" type="slidenum">
              <a:rPr lang="zh-CN" altLang="en-US"/>
              <a:pPr/>
              <a:t>‹#›</a:t>
            </a:fld>
            <a:endParaRPr lang="zh-CN" altLang="en-US"/>
          </a:p>
        </p:txBody>
      </p:sp>
    </p:spTree>
    <p:extLst>
      <p:ext uri="{BB962C8B-B14F-4D97-AF65-F5344CB8AC3E}">
        <p14:creationId xmlns:p14="http://schemas.microsoft.com/office/powerpoint/2010/main" val="243125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1D23593-E707-41B7-BADA-F79AC239262D}"/>
              </a:ext>
            </a:extLst>
          </p:cNvPr>
          <p:cNvSpPr>
            <a:spLocks noGrp="1"/>
          </p:cNvSpPr>
          <p:nvPr>
            <p:ph type="dt" sz="half" idx="10"/>
          </p:nvPr>
        </p:nvSpPr>
        <p:spPr/>
        <p:txBody>
          <a:bodyPr/>
          <a:lstStyle>
            <a:lvl1pPr>
              <a:defRPr/>
            </a:lvl1pPr>
          </a:lstStyle>
          <a:p>
            <a:pPr>
              <a:defRPr/>
            </a:pPr>
            <a:endParaRPr lang="en-US" altLang="zh-CN" dirty="0"/>
          </a:p>
        </p:txBody>
      </p:sp>
      <p:sp>
        <p:nvSpPr>
          <p:cNvPr id="3" name="Footer Placeholder 4">
            <a:extLst>
              <a:ext uri="{FF2B5EF4-FFF2-40B4-BE49-F238E27FC236}">
                <a16:creationId xmlns:a16="http://schemas.microsoft.com/office/drawing/2014/main" id="{1241A13E-9F4A-4C50-98BB-07D3B36BA432}"/>
              </a:ext>
            </a:extLst>
          </p:cNvPr>
          <p:cNvSpPr>
            <a:spLocks noGrp="1"/>
          </p:cNvSpPr>
          <p:nvPr>
            <p:ph type="ftr" sz="quarter" idx="11"/>
          </p:nvPr>
        </p:nvSpPr>
        <p:spPr/>
        <p:txBody>
          <a:bodyPr/>
          <a:lstStyle>
            <a:lvl1pPr>
              <a:defRPr/>
            </a:lvl1pPr>
          </a:lstStyle>
          <a:p>
            <a:pPr>
              <a:defRPr/>
            </a:pPr>
            <a:endParaRPr lang="en-US" altLang="zh-CN" dirty="0"/>
          </a:p>
        </p:txBody>
      </p:sp>
      <p:sp>
        <p:nvSpPr>
          <p:cNvPr id="4" name="Slide Number Placeholder 5">
            <a:extLst>
              <a:ext uri="{FF2B5EF4-FFF2-40B4-BE49-F238E27FC236}">
                <a16:creationId xmlns:a16="http://schemas.microsoft.com/office/drawing/2014/main" id="{EE0BE3E1-473E-4B57-9734-D16BA231B154}"/>
              </a:ext>
            </a:extLst>
          </p:cNvPr>
          <p:cNvSpPr>
            <a:spLocks noGrp="1"/>
          </p:cNvSpPr>
          <p:nvPr>
            <p:ph type="sldNum" sz="quarter" idx="12"/>
          </p:nvPr>
        </p:nvSpPr>
        <p:spPr/>
        <p:txBody>
          <a:bodyPr/>
          <a:lstStyle>
            <a:lvl1pPr>
              <a:defRPr/>
            </a:lvl1pPr>
          </a:lstStyle>
          <a:p>
            <a:fld id="{975FE7DE-35F4-4AA8-B549-B85B9B819558}" type="slidenum">
              <a:rPr lang="zh-CN" altLang="en-US"/>
              <a:pPr/>
              <a:t>‹#›</a:t>
            </a:fld>
            <a:endParaRPr lang="zh-CN" altLang="en-US"/>
          </a:p>
        </p:txBody>
      </p:sp>
    </p:spTree>
    <p:extLst>
      <p:ext uri="{BB962C8B-B14F-4D97-AF65-F5344CB8AC3E}">
        <p14:creationId xmlns:p14="http://schemas.microsoft.com/office/powerpoint/2010/main" val="383741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noProof="1"/>
              <a:t>Click to edit Master title style</a:t>
            </a:r>
            <a:endParaRPr lang="en-US" noProof="1"/>
          </a:p>
        </p:txBody>
      </p:sp>
      <p:sp>
        <p:nvSpPr>
          <p:cNvPr id="3" name="Content Placeholder 2"/>
          <p:cNvSpPr>
            <a:spLocks noGrp="1"/>
          </p:cNvSpPr>
          <p:nvPr>
            <p:ph idx="1"/>
          </p:nvPr>
        </p:nvSpPr>
        <p:spPr>
          <a:xfrm>
            <a:off x="4766734"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Date Placeholder 3">
            <a:extLst>
              <a:ext uri="{FF2B5EF4-FFF2-40B4-BE49-F238E27FC236}">
                <a16:creationId xmlns:a16="http://schemas.microsoft.com/office/drawing/2014/main" id="{675E882D-074F-4702-8193-24042F61CAD9}"/>
              </a:ext>
            </a:extLst>
          </p:cNvPr>
          <p:cNvSpPr>
            <a:spLocks noGrp="1"/>
          </p:cNvSpPr>
          <p:nvPr>
            <p:ph type="dt" sz="half" idx="10"/>
          </p:nvPr>
        </p:nvSpPr>
        <p:spPr/>
        <p:txBody>
          <a:bodyPr/>
          <a:lstStyle>
            <a:lvl1pPr>
              <a:defRPr/>
            </a:lvl1pPr>
          </a:lstStyle>
          <a:p>
            <a:pPr>
              <a:defRPr/>
            </a:pPr>
            <a:endParaRPr lang="en-US" altLang="zh-CN" dirty="0"/>
          </a:p>
        </p:txBody>
      </p:sp>
      <p:sp>
        <p:nvSpPr>
          <p:cNvPr id="6" name="Footer Placeholder 4">
            <a:extLst>
              <a:ext uri="{FF2B5EF4-FFF2-40B4-BE49-F238E27FC236}">
                <a16:creationId xmlns:a16="http://schemas.microsoft.com/office/drawing/2014/main" id="{702979D1-3F5B-40EB-AC5B-E6B4EC6856B7}"/>
              </a:ext>
            </a:extLst>
          </p:cNvPr>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a:extLst>
              <a:ext uri="{FF2B5EF4-FFF2-40B4-BE49-F238E27FC236}">
                <a16:creationId xmlns:a16="http://schemas.microsoft.com/office/drawing/2014/main" id="{5CDF57DE-041F-4CDD-9A82-CE580F4EED3B}"/>
              </a:ext>
            </a:extLst>
          </p:cNvPr>
          <p:cNvSpPr>
            <a:spLocks noGrp="1"/>
          </p:cNvSpPr>
          <p:nvPr>
            <p:ph type="sldNum" sz="quarter" idx="12"/>
          </p:nvPr>
        </p:nvSpPr>
        <p:spPr/>
        <p:txBody>
          <a:bodyPr/>
          <a:lstStyle>
            <a:lvl1pPr>
              <a:defRPr/>
            </a:lvl1pPr>
          </a:lstStyle>
          <a:p>
            <a:fld id="{5168C299-C332-4BD0-864F-FE93304D974E}" type="slidenum">
              <a:rPr lang="zh-CN" altLang="en-US"/>
              <a:pPr/>
              <a:t>‹#›</a:t>
            </a:fld>
            <a:endParaRPr lang="zh-CN" altLang="en-US"/>
          </a:p>
        </p:txBody>
      </p:sp>
    </p:spTree>
    <p:extLst>
      <p:ext uri="{BB962C8B-B14F-4D97-AF65-F5344CB8AC3E}">
        <p14:creationId xmlns:p14="http://schemas.microsoft.com/office/powerpoint/2010/main" val="249837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noProof="1"/>
              <a:t>Click to edit Master title style</a:t>
            </a:r>
            <a:endParaRPr lang="en-US" noProof="1"/>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dirty="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Date Placeholder 3">
            <a:extLst>
              <a:ext uri="{FF2B5EF4-FFF2-40B4-BE49-F238E27FC236}">
                <a16:creationId xmlns:a16="http://schemas.microsoft.com/office/drawing/2014/main" id="{A6D7EFF9-98D0-4C41-BCD8-C34040B95564}"/>
              </a:ext>
            </a:extLst>
          </p:cNvPr>
          <p:cNvSpPr>
            <a:spLocks noGrp="1"/>
          </p:cNvSpPr>
          <p:nvPr>
            <p:ph type="dt" sz="half" idx="10"/>
          </p:nvPr>
        </p:nvSpPr>
        <p:spPr/>
        <p:txBody>
          <a:bodyPr/>
          <a:lstStyle>
            <a:lvl1pPr>
              <a:defRPr/>
            </a:lvl1pPr>
          </a:lstStyle>
          <a:p>
            <a:pPr>
              <a:defRPr/>
            </a:pPr>
            <a:endParaRPr lang="en-US" altLang="zh-CN" dirty="0"/>
          </a:p>
        </p:txBody>
      </p:sp>
      <p:sp>
        <p:nvSpPr>
          <p:cNvPr id="6" name="Footer Placeholder 4">
            <a:extLst>
              <a:ext uri="{FF2B5EF4-FFF2-40B4-BE49-F238E27FC236}">
                <a16:creationId xmlns:a16="http://schemas.microsoft.com/office/drawing/2014/main" id="{0A4D9565-F1AA-48EB-9BD3-D81C2B9D7D86}"/>
              </a:ext>
            </a:extLst>
          </p:cNvPr>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a:extLst>
              <a:ext uri="{FF2B5EF4-FFF2-40B4-BE49-F238E27FC236}">
                <a16:creationId xmlns:a16="http://schemas.microsoft.com/office/drawing/2014/main" id="{76E79694-6D54-4F54-945F-DB0AC19DCAC6}"/>
              </a:ext>
            </a:extLst>
          </p:cNvPr>
          <p:cNvSpPr>
            <a:spLocks noGrp="1"/>
          </p:cNvSpPr>
          <p:nvPr>
            <p:ph type="sldNum" sz="quarter" idx="12"/>
          </p:nvPr>
        </p:nvSpPr>
        <p:spPr/>
        <p:txBody>
          <a:bodyPr/>
          <a:lstStyle>
            <a:lvl1pPr>
              <a:defRPr/>
            </a:lvl1pPr>
          </a:lstStyle>
          <a:p>
            <a:fld id="{2726EF5B-2E7B-42FF-B7FD-87603C900F36}" type="slidenum">
              <a:rPr lang="zh-CN" altLang="en-US"/>
              <a:pPr/>
              <a:t>‹#›</a:t>
            </a:fld>
            <a:endParaRPr lang="zh-CN" altLang="en-US"/>
          </a:p>
        </p:txBody>
      </p:sp>
    </p:spTree>
    <p:extLst>
      <p:ext uri="{BB962C8B-B14F-4D97-AF65-F5344CB8AC3E}">
        <p14:creationId xmlns:p14="http://schemas.microsoft.com/office/powerpoint/2010/main" val="185698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3314" name="Title Placeholder 1">
            <a:extLst>
              <a:ext uri="{FF2B5EF4-FFF2-40B4-BE49-F238E27FC236}">
                <a16:creationId xmlns:a16="http://schemas.microsoft.com/office/drawing/2014/main" id="{F46C1F92-C3BE-4A5A-97E6-AF14328CC767}"/>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3315" name="Text Placeholder 2">
            <a:extLst>
              <a:ext uri="{FF2B5EF4-FFF2-40B4-BE49-F238E27FC236}">
                <a16:creationId xmlns:a16="http://schemas.microsoft.com/office/drawing/2014/main" id="{D68AA5D7-627D-45B4-BC23-6DD133B8B382}"/>
              </a:ext>
            </a:extLst>
          </p:cNvPr>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A7368E26-4552-496E-9885-D1070FCB1FBA}"/>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kumimoji="1" sz="1200">
                <a:solidFill>
                  <a:schemeClr val="tx1">
                    <a:tint val="75000"/>
                  </a:schemeClr>
                </a:solidFill>
                <a:latin typeface="Times New Roman" panose="02020603050405020304" pitchFamily="18" charset="0"/>
              </a:defRPr>
            </a:lvl1pPr>
          </a:lstStyle>
          <a:p>
            <a:pPr>
              <a:defRPr/>
            </a:pPr>
            <a:endParaRPr lang="en-US" altLang="zh-CN" dirty="0"/>
          </a:p>
        </p:txBody>
      </p:sp>
      <p:sp>
        <p:nvSpPr>
          <p:cNvPr id="5" name="Footer Placeholder 4">
            <a:extLst>
              <a:ext uri="{FF2B5EF4-FFF2-40B4-BE49-F238E27FC236}">
                <a16:creationId xmlns:a16="http://schemas.microsoft.com/office/drawing/2014/main" id="{AFCC7C6F-E6AC-4DE1-B872-0414D463A26C}"/>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kumimoji="1" sz="1200">
                <a:solidFill>
                  <a:schemeClr val="tx1">
                    <a:tint val="75000"/>
                  </a:schemeClr>
                </a:solidFill>
                <a:latin typeface="Times New Roman" panose="02020603050405020304" pitchFamily="18" charset="0"/>
              </a:defRPr>
            </a:lvl1pPr>
          </a:lstStyle>
          <a:p>
            <a:pPr>
              <a:defRPr/>
            </a:pPr>
            <a:endParaRPr lang="en-US" altLang="zh-CN" dirty="0"/>
          </a:p>
        </p:txBody>
      </p:sp>
      <p:sp>
        <p:nvSpPr>
          <p:cNvPr id="6" name="Slide Number Placeholder 5">
            <a:extLst>
              <a:ext uri="{FF2B5EF4-FFF2-40B4-BE49-F238E27FC236}">
                <a16:creationId xmlns:a16="http://schemas.microsoft.com/office/drawing/2014/main" id="{4BC5FD4B-CBC8-49C1-98D8-FB4410D592C9}"/>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D8F0DF7-5AAC-4ED9-9EC5-0FF4645297C6}" type="slidenum">
              <a:rPr lang="zh-CN" altLang="en-US"/>
              <a:pPr/>
              <a:t>‹#›</a:t>
            </a:fld>
            <a:endParaRPr lang="zh-CN" altLang="en-US"/>
          </a:p>
        </p:txBody>
      </p:sp>
      <p:grpSp>
        <p:nvGrpSpPr>
          <p:cNvPr id="13319" name="组合 9">
            <a:extLst>
              <a:ext uri="{FF2B5EF4-FFF2-40B4-BE49-F238E27FC236}">
                <a16:creationId xmlns:a16="http://schemas.microsoft.com/office/drawing/2014/main" id="{22116F0F-9071-4B9A-B09F-95AC63FB7F56}"/>
              </a:ext>
            </a:extLst>
          </p:cNvPr>
          <p:cNvGrpSpPr>
            <a:grpSpLocks/>
          </p:cNvGrpSpPr>
          <p:nvPr/>
        </p:nvGrpSpPr>
        <p:grpSpPr bwMode="auto">
          <a:xfrm>
            <a:off x="-1882" y="-12700"/>
            <a:ext cx="12193882" cy="6897688"/>
            <a:chOff x="-1588" y="-12700"/>
            <a:chExt cx="9146151" cy="6898084"/>
          </a:xfrm>
        </p:grpSpPr>
        <p:sp>
          <p:nvSpPr>
            <p:cNvPr id="12" name="Freeform 3">
              <a:extLst>
                <a:ext uri="{FF2B5EF4-FFF2-40B4-BE49-F238E27FC236}">
                  <a16:creationId xmlns:a16="http://schemas.microsoft.com/office/drawing/2014/main" id="{56AF3E01-7FF7-4D1A-AB9B-FFD68E4F1B25}"/>
                </a:ext>
              </a:extLst>
            </p:cNvPr>
            <p:cNvSpPr/>
            <p:nvPr/>
          </p:nvSpPr>
          <p:spPr>
            <a:xfrm>
              <a:off x="-176" y="-12700"/>
              <a:ext cx="9144739"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kumimoji="1" lang="zh-CN" altLang="en-US" sz="1800" dirty="0"/>
            </a:p>
          </p:txBody>
        </p:sp>
        <p:pic>
          <p:nvPicPr>
            <p:cNvPr id="13321" name="图片 13">
              <a:extLst>
                <a:ext uri="{FF2B5EF4-FFF2-40B4-BE49-F238E27FC236}">
                  <a16:creationId xmlns:a16="http://schemas.microsoft.com/office/drawing/2014/main" id="{C2621163-EC9B-4F61-BB12-E70F569A0C6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8" y="3227784"/>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50157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257289-691C-4CED-A747-E66CC1F612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1D431A1-5EEB-46DF-9D07-62805E9DB5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1E1337-2B5F-4FC7-894B-16A84AA75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dirty="0"/>
          </a:p>
        </p:txBody>
      </p:sp>
      <p:sp>
        <p:nvSpPr>
          <p:cNvPr id="5" name="页脚占位符 4">
            <a:extLst>
              <a:ext uri="{FF2B5EF4-FFF2-40B4-BE49-F238E27FC236}">
                <a16:creationId xmlns:a16="http://schemas.microsoft.com/office/drawing/2014/main" id="{08061E01-70BE-4A40-8EB2-B532A11E1F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dirty="0"/>
          </a:p>
        </p:txBody>
      </p:sp>
      <p:sp>
        <p:nvSpPr>
          <p:cNvPr id="6" name="灯片编号占位符 5">
            <a:extLst>
              <a:ext uri="{FF2B5EF4-FFF2-40B4-BE49-F238E27FC236}">
                <a16:creationId xmlns:a16="http://schemas.microsoft.com/office/drawing/2014/main" id="{DE45971C-FEAE-448D-91AA-2062951B6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218798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10.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00.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180.png"/><Relationship Id="rId4" Type="http://schemas.openxmlformats.org/officeDocument/2006/relationships/image" Target="../media/image170.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13.xml"/><Relationship Id="rId5" Type="http://schemas.openxmlformats.org/officeDocument/2006/relationships/image" Target="../media/image270.png"/><Relationship Id="rId4" Type="http://schemas.openxmlformats.org/officeDocument/2006/relationships/image" Target="../media/image260.png"/></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EF98BC-17F1-4531-82A5-3BA50EE19AB6}"/>
              </a:ext>
            </a:extLst>
          </p:cNvPr>
          <p:cNvSpPr/>
          <p:nvPr/>
        </p:nvSpPr>
        <p:spPr>
          <a:xfrm>
            <a:off x="-17145" y="-635"/>
            <a:ext cx="12209145" cy="16052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a:defRPr/>
            </a:pPr>
            <a:endParaRPr lang="zh-CN" altLang="en-US"/>
          </a:p>
        </p:txBody>
      </p:sp>
      <p:pic>
        <p:nvPicPr>
          <p:cNvPr id="5" name="图片 4">
            <a:extLst>
              <a:ext uri="{FF2B5EF4-FFF2-40B4-BE49-F238E27FC236}">
                <a16:creationId xmlns:a16="http://schemas.microsoft.com/office/drawing/2014/main" id="{4B9C5E16-D6A6-46E3-84F5-CB062BA82A14}"/>
              </a:ext>
            </a:extLst>
          </p:cNvPr>
          <p:cNvPicPr>
            <a:picLocks noChangeAspect="1"/>
          </p:cNvPicPr>
          <p:nvPr/>
        </p:nvPicPr>
        <p:blipFill>
          <a:blip r:embed="rId3" cstate="print">
            <a:extLst>
              <a:ext uri="{BEBA8EAE-BF5A-486C-A8C5-ECC9F3942E4B}">
                <a14:imgProps xmlns:a14="http://schemas.microsoft.com/office/drawing/2010/main">
                  <a14:imgLayer r:embed="rId4">
                    <a14:imgEffect>
                      <a14:artisticPhotocopy detail="2"/>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714607" y="397287"/>
            <a:ext cx="3508984" cy="663607"/>
          </a:xfrm>
          <a:prstGeom prst="rect">
            <a:avLst/>
          </a:prstGeom>
        </p:spPr>
      </p:pic>
      <p:sp>
        <p:nvSpPr>
          <p:cNvPr id="7" name="Rectangle 2">
            <a:extLst>
              <a:ext uri="{FF2B5EF4-FFF2-40B4-BE49-F238E27FC236}">
                <a16:creationId xmlns:a16="http://schemas.microsoft.com/office/drawing/2014/main" id="{98B7DE41-D965-4732-8423-69DBE57C8080}"/>
              </a:ext>
            </a:extLst>
          </p:cNvPr>
          <p:cNvSpPr txBox="1">
            <a:spLocks noChangeArrowheads="1"/>
          </p:cNvSpPr>
          <p:nvPr/>
        </p:nvSpPr>
        <p:spPr bwMode="auto">
          <a:xfrm>
            <a:off x="2036805" y="220611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zh-CN" altLang="ru-RU" sz="8000" b="1" dirty="0">
                <a:latin typeface="楷体" panose="02010609060101010101" pitchFamily="49" charset="-122"/>
                <a:ea typeface="楷体" panose="02010609060101010101" pitchFamily="49" charset="-122"/>
              </a:rPr>
              <a:t>随</a:t>
            </a:r>
            <a:r>
              <a:rPr lang="en-US" altLang="zh-CN" sz="8000" b="1" dirty="0">
                <a:latin typeface="楷体" panose="02010609060101010101" pitchFamily="49" charset="-122"/>
                <a:ea typeface="楷体" panose="02010609060101010101" pitchFamily="49" charset="-122"/>
              </a:rPr>
              <a:t> </a:t>
            </a:r>
            <a:r>
              <a:rPr lang="zh-CN" altLang="ru-RU" sz="8000" b="1" dirty="0">
                <a:latin typeface="楷体" panose="02010609060101010101" pitchFamily="49" charset="-122"/>
                <a:ea typeface="楷体" panose="02010609060101010101" pitchFamily="49" charset="-122"/>
              </a:rPr>
              <a:t>机</a:t>
            </a:r>
            <a:r>
              <a:rPr lang="en-US" altLang="zh-CN" sz="8000" b="1" dirty="0">
                <a:latin typeface="楷体" panose="02010609060101010101" pitchFamily="49" charset="-122"/>
                <a:ea typeface="楷体" panose="02010609060101010101" pitchFamily="49" charset="-122"/>
              </a:rPr>
              <a:t> </a:t>
            </a:r>
            <a:r>
              <a:rPr lang="zh-CN" altLang="ru-RU" sz="8000" b="1" dirty="0">
                <a:latin typeface="楷体" panose="02010609060101010101" pitchFamily="49" charset="-122"/>
                <a:ea typeface="楷体" panose="02010609060101010101" pitchFamily="49" charset="-122"/>
              </a:rPr>
              <a:t>算</a:t>
            </a:r>
            <a:r>
              <a:rPr lang="en-US" altLang="zh-CN" sz="8000" b="1" dirty="0">
                <a:latin typeface="楷体" panose="02010609060101010101" pitchFamily="49" charset="-122"/>
                <a:ea typeface="楷体" panose="02010609060101010101" pitchFamily="49" charset="-122"/>
              </a:rPr>
              <a:t> </a:t>
            </a:r>
            <a:r>
              <a:rPr lang="zh-CN" altLang="ru-RU" sz="8000" b="1" dirty="0">
                <a:latin typeface="楷体" panose="02010609060101010101" pitchFamily="49" charset="-122"/>
                <a:ea typeface="楷体" panose="02010609060101010101" pitchFamily="49" charset="-122"/>
              </a:rPr>
              <a:t>法</a:t>
            </a:r>
          </a:p>
        </p:txBody>
      </p:sp>
      <p:sp>
        <p:nvSpPr>
          <p:cNvPr id="6" name="Rectangle 2">
            <a:extLst>
              <a:ext uri="{FF2B5EF4-FFF2-40B4-BE49-F238E27FC236}">
                <a16:creationId xmlns:a16="http://schemas.microsoft.com/office/drawing/2014/main" id="{3913C7E2-8EDF-4073-A241-3087F7C2D0C4}"/>
              </a:ext>
            </a:extLst>
          </p:cNvPr>
          <p:cNvSpPr txBox="1">
            <a:spLocks noChangeArrowheads="1"/>
          </p:cNvSpPr>
          <p:nvPr/>
        </p:nvSpPr>
        <p:spPr bwMode="auto">
          <a:xfrm>
            <a:off x="2201227" y="367613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zh-CN" altLang="ru-RU" sz="3200" b="1" dirty="0">
                <a:ea typeface="仿宋" panose="02010609060101010101" pitchFamily="49" charset="-122"/>
              </a:rPr>
              <a:t>第</a:t>
            </a:r>
            <a:r>
              <a:rPr lang="en-US" altLang="zh-CN" sz="3200" b="1" dirty="0">
                <a:ea typeface="仿宋" panose="02010609060101010101" pitchFamily="49" charset="-122"/>
              </a:rPr>
              <a:t>2</a:t>
            </a:r>
            <a:r>
              <a:rPr lang="zh-CN" altLang="ru-RU" sz="3200" b="1" dirty="0">
                <a:ea typeface="仿宋" panose="02010609060101010101" pitchFamily="49" charset="-122"/>
              </a:rPr>
              <a:t>章 </a:t>
            </a:r>
            <a:r>
              <a:rPr lang="zh-CN" altLang="en-US" sz="3200" b="1" dirty="0">
                <a:ea typeface="仿宋" panose="02010609060101010101" pitchFamily="49" charset="-122"/>
              </a:rPr>
              <a:t>矩与离差</a:t>
            </a:r>
            <a:endParaRPr lang="zh-CN" altLang="ru-RU" sz="3200" b="1" dirty="0">
              <a:ea typeface="仿宋" panose="02010609060101010101" pitchFamily="49"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8EF21C-A08E-41C7-B228-175CDB3E0F26}"/>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grpSp>
        <p:nvGrpSpPr>
          <p:cNvPr id="11" name="组合 10">
            <a:extLst>
              <a:ext uri="{FF2B5EF4-FFF2-40B4-BE49-F238E27FC236}">
                <a16:creationId xmlns:a16="http://schemas.microsoft.com/office/drawing/2014/main" id="{038DAD74-0C89-4480-8AC5-DEAA35D01344}"/>
              </a:ext>
            </a:extLst>
          </p:cNvPr>
          <p:cNvGrpSpPr/>
          <p:nvPr/>
        </p:nvGrpSpPr>
        <p:grpSpPr>
          <a:xfrm>
            <a:off x="495519" y="811956"/>
            <a:ext cx="11355860" cy="3987043"/>
            <a:chOff x="418070" y="1573772"/>
            <a:chExt cx="11355860" cy="2642040"/>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B53D9AE-CFAB-4FF9-8A43-F8138354137C}"/>
                    </a:ext>
                  </a:extLst>
                </p:cNvPr>
                <p:cNvSpPr txBox="1"/>
                <p:nvPr/>
              </p:nvSpPr>
              <p:spPr>
                <a:xfrm>
                  <a:off x="819317" y="1612813"/>
                  <a:ext cx="10651524" cy="2602999"/>
                </a:xfrm>
                <a:prstGeom prst="rect">
                  <a:avLst/>
                </a:prstGeom>
                <a:noFill/>
              </p:spPr>
              <p:txBody>
                <a:bodyPr wrap="square">
                  <a:spAutoFit/>
                </a:bodyPr>
                <a:lstStyle/>
                <a:p>
                  <a:r>
                    <a:rPr lang="zh-CN" altLang="en-US" sz="2800" b="1" dirty="0">
                      <a:latin typeface="华文新魏" panose="02010800040101010101" pitchFamily="2" charset="-122"/>
                      <a:ea typeface="华文新魏" panose="02010800040101010101" pitchFamily="2" charset="-122"/>
                    </a:rPr>
                    <a:t>定义 </a:t>
                  </a:r>
                  <a:r>
                    <a:rPr lang="en-US" altLang="zh-CN" sz="2800" b="1" dirty="0">
                      <a:latin typeface="华文新魏" panose="02010800040101010101" pitchFamily="2" charset="-122"/>
                      <a:ea typeface="华文新魏" panose="02010800040101010101" pitchFamily="2" charset="-122"/>
                    </a:rPr>
                    <a:t>2.1 </a:t>
                  </a:r>
                  <a:endParaRPr lang="en-US" altLang="zh-CN" sz="2600" b="1" i="0" u="none" strike="noStrike" baseline="0" dirty="0">
                    <a:latin typeface="仿宋" panose="02010609060101010101" pitchFamily="49" charset="-122"/>
                    <a:ea typeface="仿宋" panose="02010609060101010101" pitchFamily="49" charset="-122"/>
                  </a:endParaRPr>
                </a:p>
                <a:p>
                  <a:pPr marL="457200" indent="-457200" algn="l">
                    <a:lnSpc>
                      <a:spcPct val="150000"/>
                    </a:lnSpc>
                    <a:buFont typeface="Wingdings" panose="05000000000000000000" pitchFamily="2" charset="2"/>
                    <a:buChar char="u"/>
                  </a:pPr>
                  <a:r>
                    <a:rPr lang="zh-CN" altLang="en-US" sz="2600" b="1" dirty="0">
                      <a:latin typeface="仿宋" panose="02010609060101010101" pitchFamily="49" charset="-122"/>
                      <a:ea typeface="仿宋" panose="02010609060101010101" pitchFamily="49" charset="-122"/>
                    </a:rPr>
                    <a:t> 一个随机变量 </a:t>
                  </a:r>
                  <a:r>
                    <a:rPr lang="en-US" altLang="zh-CN" sz="2600" b="1" i="1" dirty="0">
                      <a:latin typeface="Cambria Math" panose="02040503050406030204" pitchFamily="18" charset="0"/>
                      <a:ea typeface="Cambria Math" panose="02040503050406030204" pitchFamily="18" charset="0"/>
                    </a:rPr>
                    <a:t>X</a:t>
                  </a:r>
                  <a:r>
                    <a:rPr lang="en-US" altLang="zh-CN" sz="2600" b="1" dirty="0">
                      <a:latin typeface="仿宋" panose="02010609060101010101" pitchFamily="49" charset="-122"/>
                      <a:ea typeface="仿宋" panose="02010609060101010101" pitchFamily="49" charset="-122"/>
                    </a:rPr>
                    <a:t> </a:t>
                  </a:r>
                  <a:r>
                    <a:rPr lang="zh-CN" altLang="en-US" sz="2600" b="1" dirty="0">
                      <a:latin typeface="仿宋" panose="02010609060101010101" pitchFamily="49" charset="-122"/>
                      <a:ea typeface="仿宋" panose="02010609060101010101" pitchFamily="49" charset="-122"/>
                    </a:rPr>
                    <a:t>的 </a:t>
                  </a:r>
                  <a:r>
                    <a:rPr lang="en-US" altLang="zh-CN" sz="2600" b="1" dirty="0">
                      <a:latin typeface="仿宋" panose="02010609060101010101" pitchFamily="49" charset="-122"/>
                      <a:ea typeface="仿宋" panose="02010609060101010101" pitchFamily="49" charset="-122"/>
                    </a:rPr>
                    <a:t>k </a:t>
                  </a:r>
                  <a:r>
                    <a:rPr lang="zh-CN" altLang="en-US" sz="2600" b="1" dirty="0">
                      <a:latin typeface="仿宋" panose="02010609060101010101" pitchFamily="49" charset="-122"/>
                      <a:ea typeface="仿宋" panose="02010609060101010101" pitchFamily="49" charset="-122"/>
                    </a:rPr>
                    <a:t>阶矩为 </a:t>
                  </a:r>
                  <a14:m>
                    <m:oMath xmlns:m="http://schemas.openxmlformats.org/officeDocument/2006/math">
                      <m:r>
                        <a:rPr lang="en-US" altLang="zh-CN" sz="2600" b="1" i="1" smtClean="0">
                          <a:latin typeface="Cambria Math" panose="02040503050406030204" pitchFamily="18" charset="0"/>
                          <a:ea typeface="Cambria Math" panose="02040503050406030204" pitchFamily="18" charset="0"/>
                        </a:rPr>
                        <m:t>𝑬</m:t>
                      </m:r>
                      <m:d>
                        <m:dPr>
                          <m:begChr m:val="["/>
                          <m:endChr m:val="]"/>
                          <m:ctrlPr>
                            <a:rPr lang="en-US" altLang="zh-CN" sz="2600" b="1" i="1" smtClean="0">
                              <a:latin typeface="Cambria Math" panose="02040503050406030204" pitchFamily="18" charset="0"/>
                              <a:ea typeface="Cambria Math" panose="02040503050406030204" pitchFamily="18" charset="0"/>
                            </a:rPr>
                          </m:ctrlPr>
                        </m:dPr>
                        <m:e>
                          <m:sSup>
                            <m:sSupPr>
                              <m:ctrlPr>
                                <a:rPr lang="en-US" altLang="zh-CN" sz="2600" b="1" i="1" smtClean="0">
                                  <a:latin typeface="Cambria Math" panose="02040503050406030204" pitchFamily="18" charset="0"/>
                                  <a:ea typeface="Cambria Math" panose="02040503050406030204" pitchFamily="18" charset="0"/>
                                </a:rPr>
                              </m:ctrlPr>
                            </m:sSupPr>
                            <m:e>
                              <m:r>
                                <a:rPr lang="en-US" altLang="zh-CN" sz="2600" b="1" i="1" smtClean="0">
                                  <a:latin typeface="Cambria Math" panose="02040503050406030204" pitchFamily="18" charset="0"/>
                                  <a:ea typeface="Cambria Math" panose="02040503050406030204" pitchFamily="18" charset="0"/>
                                </a:rPr>
                                <m:t>𝑿</m:t>
                              </m:r>
                            </m:e>
                            <m:sup>
                              <m:r>
                                <a:rPr lang="en-US" altLang="zh-CN" sz="2600" b="1" i="1" smtClean="0">
                                  <a:latin typeface="Cambria Math" panose="02040503050406030204" pitchFamily="18" charset="0"/>
                                  <a:ea typeface="Cambria Math" panose="02040503050406030204" pitchFamily="18" charset="0"/>
                                </a:rPr>
                                <m:t>𝒌</m:t>
                              </m:r>
                            </m:sup>
                          </m:sSup>
                        </m:e>
                      </m:d>
                    </m:oMath>
                  </a14:m>
                  <a:r>
                    <a:rPr lang="en-US" altLang="zh-CN" sz="2600" b="1" dirty="0">
                      <a:latin typeface="仿宋" panose="02010609060101010101" pitchFamily="49" charset="-122"/>
                      <a:ea typeface="仿宋" panose="02010609060101010101" pitchFamily="49" charset="-122"/>
                    </a:rPr>
                    <a:t>.</a:t>
                  </a:r>
                </a:p>
                <a:p>
                  <a:pPr marL="457200" indent="-457200">
                    <a:lnSpc>
                      <a:spcPct val="150000"/>
                    </a:lnSpc>
                    <a:buFont typeface="Wingdings" panose="05000000000000000000" pitchFamily="2" charset="2"/>
                    <a:buChar char="u"/>
                  </a:pPr>
                  <a:r>
                    <a:rPr lang="zh-CN" altLang="en-US" sz="2600" b="1" dirty="0">
                      <a:latin typeface="仿宋" panose="02010609060101010101" pitchFamily="49" charset="-122"/>
                      <a:ea typeface="仿宋" panose="02010609060101010101" pitchFamily="49" charset="-122"/>
                    </a:rPr>
                    <a:t> 一个随机变量 </a:t>
                  </a:r>
                  <a:r>
                    <a:rPr lang="en-US" altLang="zh-CN" sz="2600" b="1" i="1" dirty="0">
                      <a:latin typeface="Cambria Math" panose="02040503050406030204" pitchFamily="18" charset="0"/>
                      <a:ea typeface="Cambria Math" panose="02040503050406030204" pitchFamily="18" charset="0"/>
                    </a:rPr>
                    <a:t>X</a:t>
                  </a:r>
                  <a:r>
                    <a:rPr lang="en-US" altLang="zh-CN" sz="2600" b="1" dirty="0">
                      <a:latin typeface="仿宋" panose="02010609060101010101" pitchFamily="49" charset="-122"/>
                      <a:ea typeface="仿宋" panose="02010609060101010101" pitchFamily="49" charset="-122"/>
                    </a:rPr>
                    <a:t> </a:t>
                  </a:r>
                  <a:r>
                    <a:rPr lang="zh-CN" altLang="en-US" sz="2600" b="1" dirty="0">
                      <a:latin typeface="仿宋" panose="02010609060101010101" pitchFamily="49" charset="-122"/>
                      <a:ea typeface="仿宋" panose="02010609060101010101" pitchFamily="49" charset="-122"/>
                    </a:rPr>
                    <a:t>的方差和标准差分别定义为</a:t>
                  </a:r>
                  <a:endParaRPr lang="en-US" altLang="zh-CN" sz="2600" b="1" dirty="0">
                    <a:latin typeface="仿宋" panose="02010609060101010101" pitchFamily="49" charset="-122"/>
                    <a:ea typeface="仿宋" panose="02010609060101010101" pitchFamily="49" charset="-122"/>
                  </a:endParaRPr>
                </a:p>
                <a:p>
                  <a:pPr>
                    <a:lnSpc>
                      <a:spcPct val="150000"/>
                    </a:lnSpc>
                  </a:pPr>
                  <a:r>
                    <a:rPr lang="en-US" altLang="zh-CN" sz="2600" b="1" dirty="0">
                      <a:latin typeface="仿宋" panose="02010609060101010101" pitchFamily="49" charset="-122"/>
                      <a:ea typeface="仿宋" panose="02010609060101010101" pitchFamily="49" charset="-122"/>
                    </a:rPr>
                    <a:t>    </a:t>
                  </a:r>
                  <a14:m>
                    <m:oMath xmlns:m="http://schemas.openxmlformats.org/officeDocument/2006/math">
                      <m:r>
                        <a:rPr lang="en-US" altLang="zh-CN" sz="2600" b="1" i="0" smtClean="0">
                          <a:latin typeface="Cambria Math" panose="02040503050406030204" pitchFamily="18" charset="0"/>
                          <a:ea typeface="仿宋" panose="02010609060101010101" pitchFamily="49" charset="-122"/>
                        </a:rPr>
                        <m:t>𝐕𝐚𝐫</m:t>
                      </m:r>
                      <m:d>
                        <m:dPr>
                          <m:begChr m:val="["/>
                          <m:endChr m:val="]"/>
                          <m:ctrlPr>
                            <a:rPr lang="en-US" altLang="zh-CN" sz="2600" b="0" i="1" smtClean="0">
                              <a:latin typeface="Cambria Math" panose="02040503050406030204" pitchFamily="18" charset="0"/>
                              <a:ea typeface="仿宋" panose="02010609060101010101" pitchFamily="49" charset="-122"/>
                            </a:rPr>
                          </m:ctrlPr>
                        </m:dPr>
                        <m:e>
                          <m:r>
                            <a:rPr lang="en-US" altLang="zh-CN" sz="2600" b="0" i="1" smtClean="0">
                              <a:latin typeface="Cambria Math" panose="02040503050406030204" pitchFamily="18" charset="0"/>
                              <a:ea typeface="仿宋" panose="02010609060101010101" pitchFamily="49" charset="-122"/>
                            </a:rPr>
                            <m:t>𝑋</m:t>
                          </m:r>
                        </m:e>
                      </m:d>
                      <m:r>
                        <a:rPr lang="en-US" altLang="zh-CN" sz="2600" i="1">
                          <a:latin typeface="Cambria Math" panose="02040503050406030204" pitchFamily="18" charset="0"/>
                          <a:ea typeface="仿宋" panose="02010609060101010101" pitchFamily="49" charset="-122"/>
                        </a:rPr>
                        <m:t>=</m:t>
                      </m:r>
                      <m:r>
                        <a:rPr lang="en-US" altLang="zh-CN" sz="2600" b="1" i="1" smtClean="0">
                          <a:latin typeface="Cambria Math" panose="02040503050406030204" pitchFamily="18" charset="0"/>
                          <a:ea typeface="仿宋" panose="02010609060101010101" pitchFamily="49" charset="-122"/>
                        </a:rPr>
                        <m:t>𝑬</m:t>
                      </m:r>
                      <m:d>
                        <m:dPr>
                          <m:begChr m:val="["/>
                          <m:endChr m:val="]"/>
                          <m:ctrlPr>
                            <a:rPr lang="en-US" altLang="zh-CN" sz="2600" b="0" i="1" smtClean="0">
                              <a:latin typeface="Cambria Math" panose="02040503050406030204" pitchFamily="18" charset="0"/>
                              <a:ea typeface="仿宋" panose="02010609060101010101" pitchFamily="49" charset="-122"/>
                            </a:rPr>
                          </m:ctrlPr>
                        </m:dPr>
                        <m:e>
                          <m:sSup>
                            <m:sSupPr>
                              <m:ctrlPr>
                                <a:rPr lang="en-US" altLang="zh-CN" sz="2600" b="0" i="1" smtClean="0">
                                  <a:latin typeface="Cambria Math" panose="02040503050406030204" pitchFamily="18" charset="0"/>
                                  <a:ea typeface="仿宋" panose="02010609060101010101" pitchFamily="49" charset="-122"/>
                                </a:rPr>
                              </m:ctrlPr>
                            </m:sSupPr>
                            <m:e>
                              <m:d>
                                <m:dPr>
                                  <m:ctrlPr>
                                    <a:rPr lang="en-US" altLang="zh-CN" sz="2600" i="1">
                                      <a:latin typeface="Cambria Math" panose="02040503050406030204" pitchFamily="18" charset="0"/>
                                      <a:ea typeface="仿宋" panose="02010609060101010101" pitchFamily="49" charset="-122"/>
                                    </a:rPr>
                                  </m:ctrlPr>
                                </m:dPr>
                                <m:e>
                                  <m:r>
                                    <a:rPr lang="en-US" altLang="zh-CN" sz="2600" i="1">
                                      <a:latin typeface="Cambria Math" panose="02040503050406030204" pitchFamily="18" charset="0"/>
                                      <a:ea typeface="仿宋" panose="02010609060101010101" pitchFamily="49" charset="-122"/>
                                    </a:rPr>
                                    <m:t>𝑋</m:t>
                                  </m:r>
                                  <m:r>
                                    <a:rPr lang="en-US" altLang="zh-CN" sz="2600" i="1">
                                      <a:latin typeface="Cambria Math" panose="02040503050406030204" pitchFamily="18" charset="0"/>
                                      <a:ea typeface="仿宋" panose="02010609060101010101" pitchFamily="49" charset="-122"/>
                                    </a:rPr>
                                    <m:t>−</m:t>
                                  </m:r>
                                  <m:r>
                                    <a:rPr lang="en-US" altLang="zh-CN" sz="2600" b="1" i="1">
                                      <a:latin typeface="Cambria Math" panose="02040503050406030204" pitchFamily="18" charset="0"/>
                                      <a:ea typeface="仿宋" panose="02010609060101010101" pitchFamily="49" charset="-122"/>
                                    </a:rPr>
                                    <m:t>𝑬</m:t>
                                  </m:r>
                                  <m:d>
                                    <m:dPr>
                                      <m:begChr m:val="["/>
                                      <m:endChr m:val="]"/>
                                      <m:ctrlPr>
                                        <a:rPr lang="en-US" altLang="zh-CN" sz="2600" i="1">
                                          <a:latin typeface="Cambria Math" panose="02040503050406030204" pitchFamily="18" charset="0"/>
                                          <a:ea typeface="仿宋" panose="02010609060101010101" pitchFamily="49" charset="-122"/>
                                        </a:rPr>
                                      </m:ctrlPr>
                                    </m:dPr>
                                    <m:e>
                                      <m:r>
                                        <a:rPr lang="en-US" altLang="zh-CN" sz="2600" b="0" i="1" smtClean="0">
                                          <a:latin typeface="Cambria Math" panose="02040503050406030204" pitchFamily="18" charset="0"/>
                                          <a:ea typeface="仿宋" panose="02010609060101010101" pitchFamily="49" charset="-122"/>
                                        </a:rPr>
                                        <m:t>𝑋</m:t>
                                      </m:r>
                                    </m:e>
                                  </m:d>
                                </m:e>
                              </m:d>
                            </m:e>
                            <m:sup>
                              <m:r>
                                <a:rPr lang="en-US" altLang="zh-CN" sz="2600" b="0" i="1" smtClean="0">
                                  <a:latin typeface="Cambria Math" panose="02040503050406030204" pitchFamily="18" charset="0"/>
                                  <a:ea typeface="仿宋" panose="02010609060101010101" pitchFamily="49" charset="-122"/>
                                </a:rPr>
                                <m:t>2</m:t>
                              </m:r>
                            </m:sup>
                          </m:sSup>
                        </m:e>
                      </m:d>
                      <m:r>
                        <a:rPr lang="en-US" altLang="zh-CN" sz="2600" b="0" i="1" smtClean="0">
                          <a:latin typeface="Cambria Math" panose="02040503050406030204" pitchFamily="18" charset="0"/>
                          <a:ea typeface="仿宋" panose="02010609060101010101" pitchFamily="49" charset="-122"/>
                        </a:rPr>
                        <m:t>=</m:t>
                      </m:r>
                      <m:r>
                        <a:rPr lang="en-US" altLang="zh-CN" sz="2600" b="1" i="1" smtClean="0">
                          <a:latin typeface="Cambria Math" panose="02040503050406030204" pitchFamily="18" charset="0"/>
                          <a:ea typeface="仿宋" panose="02010609060101010101" pitchFamily="49" charset="-122"/>
                        </a:rPr>
                        <m:t>𝑬</m:t>
                      </m:r>
                      <m:d>
                        <m:dPr>
                          <m:begChr m:val="["/>
                          <m:endChr m:val="]"/>
                          <m:ctrlPr>
                            <a:rPr lang="en-US" altLang="zh-CN" sz="2600" b="0" i="1" smtClean="0">
                              <a:latin typeface="Cambria Math" panose="02040503050406030204" pitchFamily="18" charset="0"/>
                              <a:ea typeface="仿宋" panose="02010609060101010101" pitchFamily="49" charset="-122"/>
                            </a:rPr>
                          </m:ctrlPr>
                        </m:dPr>
                        <m:e>
                          <m:sSup>
                            <m:sSupPr>
                              <m:ctrlPr>
                                <a:rPr lang="en-US" altLang="zh-CN" sz="2600" b="0" i="1" smtClean="0">
                                  <a:latin typeface="Cambria Math" panose="02040503050406030204" pitchFamily="18" charset="0"/>
                                  <a:ea typeface="仿宋" panose="02010609060101010101" pitchFamily="49" charset="-122"/>
                                </a:rPr>
                              </m:ctrlPr>
                            </m:sSupPr>
                            <m:e>
                              <m:r>
                                <a:rPr lang="en-US" altLang="zh-CN" sz="2600" b="0" i="1" smtClean="0">
                                  <a:latin typeface="Cambria Math" panose="02040503050406030204" pitchFamily="18" charset="0"/>
                                  <a:ea typeface="仿宋" panose="02010609060101010101" pitchFamily="49" charset="-122"/>
                                </a:rPr>
                                <m:t>𝑋</m:t>
                              </m:r>
                            </m:e>
                            <m:sup>
                              <m:r>
                                <a:rPr lang="en-US" altLang="zh-CN" sz="2600" b="0" i="1" smtClean="0">
                                  <a:latin typeface="Cambria Math" panose="02040503050406030204" pitchFamily="18" charset="0"/>
                                  <a:ea typeface="仿宋" panose="02010609060101010101" pitchFamily="49" charset="-122"/>
                                </a:rPr>
                                <m:t>2</m:t>
                              </m:r>
                            </m:sup>
                          </m:sSup>
                        </m:e>
                      </m:d>
                      <m:r>
                        <a:rPr lang="en-US" altLang="zh-CN" sz="2600" b="0" i="1" smtClean="0">
                          <a:latin typeface="Cambria Math" panose="02040503050406030204" pitchFamily="18" charset="0"/>
                          <a:ea typeface="仿宋" panose="02010609060101010101" pitchFamily="49" charset="-122"/>
                        </a:rPr>
                        <m:t>−</m:t>
                      </m:r>
                      <m:sSup>
                        <m:sSupPr>
                          <m:ctrlPr>
                            <a:rPr lang="en-US" altLang="zh-CN" sz="2600" b="0" i="1" smtClean="0">
                              <a:latin typeface="Cambria Math" panose="02040503050406030204" pitchFamily="18" charset="0"/>
                              <a:ea typeface="仿宋" panose="02010609060101010101" pitchFamily="49" charset="-122"/>
                            </a:rPr>
                          </m:ctrlPr>
                        </m:sSupPr>
                        <m:e>
                          <m:d>
                            <m:dPr>
                              <m:ctrlPr>
                                <a:rPr lang="en-US" altLang="zh-CN" sz="2600" b="0" i="1" smtClean="0">
                                  <a:latin typeface="Cambria Math" panose="02040503050406030204" pitchFamily="18" charset="0"/>
                                  <a:ea typeface="仿宋" panose="02010609060101010101" pitchFamily="49" charset="-122"/>
                                </a:rPr>
                              </m:ctrlPr>
                            </m:dPr>
                            <m:e>
                              <m:r>
                                <a:rPr lang="en-US" altLang="zh-CN" sz="2600" b="1" i="1">
                                  <a:latin typeface="Cambria Math" panose="02040503050406030204" pitchFamily="18" charset="0"/>
                                  <a:ea typeface="仿宋" panose="02010609060101010101" pitchFamily="49" charset="-122"/>
                                </a:rPr>
                                <m:t>𝑬</m:t>
                              </m:r>
                              <m:d>
                                <m:dPr>
                                  <m:begChr m:val="["/>
                                  <m:endChr m:val="]"/>
                                  <m:ctrlPr>
                                    <a:rPr lang="en-US" altLang="zh-CN" sz="2600" i="1">
                                      <a:latin typeface="Cambria Math" panose="02040503050406030204" pitchFamily="18" charset="0"/>
                                      <a:ea typeface="仿宋" panose="02010609060101010101" pitchFamily="49" charset="-122"/>
                                    </a:rPr>
                                  </m:ctrlPr>
                                </m:dPr>
                                <m:e>
                                  <m:r>
                                    <a:rPr lang="en-US" altLang="zh-CN" sz="2600" b="0" i="1" smtClean="0">
                                      <a:latin typeface="Cambria Math" panose="02040503050406030204" pitchFamily="18" charset="0"/>
                                      <a:ea typeface="仿宋" panose="02010609060101010101" pitchFamily="49" charset="-122"/>
                                    </a:rPr>
                                    <m:t>𝑋</m:t>
                                  </m:r>
                                </m:e>
                              </m:d>
                            </m:e>
                          </m:d>
                        </m:e>
                        <m:sup>
                          <m:r>
                            <a:rPr lang="en-US" altLang="zh-CN" sz="2600" b="0" i="1" smtClean="0">
                              <a:latin typeface="Cambria Math" panose="02040503050406030204" pitchFamily="18" charset="0"/>
                              <a:ea typeface="仿宋" panose="02010609060101010101" pitchFamily="49" charset="-122"/>
                            </a:rPr>
                            <m:t>2</m:t>
                          </m:r>
                        </m:sup>
                      </m:sSup>
                    </m:oMath>
                  </a14:m>
                  <a:r>
                    <a:rPr lang="zh-CN" altLang="en-US" sz="2600" b="1" dirty="0">
                      <a:latin typeface="仿宋" panose="02010609060101010101" pitchFamily="49" charset="-122"/>
                      <a:ea typeface="仿宋" panose="02010609060101010101" pitchFamily="49" charset="-122"/>
                    </a:rPr>
                    <a:t>和</a:t>
                  </a:r>
                  <a14:m>
                    <m:oMath xmlns:m="http://schemas.openxmlformats.org/officeDocument/2006/math">
                      <m:r>
                        <a:rPr lang="en-US" altLang="zh-CN" sz="2600" b="1" i="0" smtClean="0">
                          <a:latin typeface="Cambria Math" panose="02040503050406030204" pitchFamily="18" charset="0"/>
                          <a:ea typeface="仿宋" panose="02010609060101010101" pitchFamily="49" charset="-122"/>
                        </a:rPr>
                        <m:t> </m:t>
                      </m:r>
                      <m:r>
                        <a:rPr lang="zh-CN" altLang="en-US" sz="2600" b="1" i="1" smtClean="0">
                          <a:latin typeface="Cambria Math" panose="02040503050406030204" pitchFamily="18" charset="0"/>
                          <a:ea typeface="仿宋" panose="02010609060101010101" pitchFamily="49" charset="-122"/>
                        </a:rPr>
                        <m:t>𝜎</m:t>
                      </m:r>
                      <m:d>
                        <m:dPr>
                          <m:begChr m:val="["/>
                          <m:endChr m:val="]"/>
                          <m:ctrlPr>
                            <a:rPr lang="en-US" altLang="zh-CN" sz="2600" b="1" i="1" smtClean="0">
                              <a:latin typeface="Cambria Math" panose="02040503050406030204" pitchFamily="18" charset="0"/>
                              <a:ea typeface="仿宋" panose="02010609060101010101" pitchFamily="49" charset="-122"/>
                            </a:rPr>
                          </m:ctrlPr>
                        </m:dPr>
                        <m:e>
                          <m:r>
                            <a:rPr lang="en-US" altLang="zh-CN" sz="2600" b="1" i="1" smtClean="0">
                              <a:latin typeface="Cambria Math" panose="02040503050406030204" pitchFamily="18" charset="0"/>
                              <a:ea typeface="仿宋" panose="02010609060101010101" pitchFamily="49" charset="-122"/>
                            </a:rPr>
                            <m:t>𝑿</m:t>
                          </m:r>
                        </m:e>
                      </m:d>
                      <m:r>
                        <a:rPr lang="en-US" altLang="zh-CN" sz="2600" b="1" i="1">
                          <a:latin typeface="Cambria Math" panose="02040503050406030204" pitchFamily="18" charset="0"/>
                          <a:ea typeface="仿宋" panose="02010609060101010101" pitchFamily="49" charset="-122"/>
                        </a:rPr>
                        <m:t>=</m:t>
                      </m:r>
                      <m:rad>
                        <m:radPr>
                          <m:degHide m:val="on"/>
                          <m:ctrlPr>
                            <a:rPr lang="en-US" altLang="zh-CN" sz="2600" b="1" i="1" smtClean="0">
                              <a:latin typeface="Cambria Math" panose="02040503050406030204" pitchFamily="18" charset="0"/>
                              <a:ea typeface="仿宋" panose="02010609060101010101" pitchFamily="49" charset="-122"/>
                            </a:rPr>
                          </m:ctrlPr>
                        </m:radPr>
                        <m:deg/>
                        <m:e>
                          <m:r>
                            <a:rPr lang="en-US" altLang="zh-CN" sz="2600" b="1" i="0">
                              <a:latin typeface="Cambria Math" panose="02040503050406030204" pitchFamily="18" charset="0"/>
                              <a:ea typeface="仿宋" panose="02010609060101010101" pitchFamily="49" charset="-122"/>
                            </a:rPr>
                            <m:t>𝐕𝐚𝐫</m:t>
                          </m:r>
                          <m:d>
                            <m:dPr>
                              <m:begChr m:val="["/>
                              <m:endChr m:val="]"/>
                              <m:ctrlPr>
                                <a:rPr lang="en-US" altLang="zh-CN" sz="2600" i="1">
                                  <a:latin typeface="Cambria Math" panose="02040503050406030204" pitchFamily="18" charset="0"/>
                                  <a:ea typeface="仿宋" panose="02010609060101010101" pitchFamily="49" charset="-122"/>
                                </a:rPr>
                              </m:ctrlPr>
                            </m:dPr>
                            <m:e>
                              <m:r>
                                <a:rPr lang="en-US" altLang="zh-CN" sz="2600" i="1">
                                  <a:latin typeface="Cambria Math" panose="02040503050406030204" pitchFamily="18" charset="0"/>
                                  <a:ea typeface="仿宋" panose="02010609060101010101" pitchFamily="49" charset="-122"/>
                                </a:rPr>
                                <m:t>𝑋</m:t>
                              </m:r>
                            </m:e>
                          </m:d>
                        </m:e>
                      </m:rad>
                    </m:oMath>
                  </a14:m>
                  <a:r>
                    <a:rPr lang="zh-CN" altLang="en-US" sz="2600" b="1" dirty="0">
                      <a:latin typeface="仿宋" panose="02010609060101010101" pitchFamily="49" charset="-122"/>
                      <a:ea typeface="仿宋" panose="02010609060101010101" pitchFamily="49" charset="-122"/>
                    </a:rPr>
                    <a:t> </a:t>
                  </a:r>
                  <a:endParaRPr lang="en-US" altLang="zh-CN" sz="2600" b="1" dirty="0">
                    <a:latin typeface="仿宋" panose="02010609060101010101" pitchFamily="49" charset="-122"/>
                    <a:ea typeface="仿宋" panose="02010609060101010101" pitchFamily="49" charset="-122"/>
                  </a:endParaRPr>
                </a:p>
                <a:p>
                  <a:pPr marL="457200" indent="-457200">
                    <a:lnSpc>
                      <a:spcPct val="150000"/>
                    </a:lnSpc>
                    <a:buFont typeface="Wingdings" panose="05000000000000000000" pitchFamily="2" charset="2"/>
                    <a:buChar char="u"/>
                  </a:pPr>
                  <a:r>
                    <a:rPr lang="zh-CN" altLang="en-US" sz="2600" b="1" dirty="0">
                      <a:latin typeface="仿宋" panose="02010609060101010101" pitchFamily="49" charset="-122"/>
                      <a:ea typeface="仿宋" panose="02010609060101010101" pitchFamily="49" charset="-122"/>
                    </a:rPr>
                    <a:t>两个随机变量 </a:t>
                  </a:r>
                  <a:r>
                    <a:rPr lang="en-US" altLang="zh-CN" sz="2600" b="1" i="1" dirty="0">
                      <a:latin typeface="Cambria Math" panose="02040503050406030204" pitchFamily="18" charset="0"/>
                      <a:ea typeface="Cambria Math" panose="02040503050406030204" pitchFamily="18" charset="0"/>
                    </a:rPr>
                    <a:t>X</a:t>
                  </a:r>
                  <a:r>
                    <a:rPr lang="en-US" altLang="zh-CN" sz="2600" b="1" dirty="0">
                      <a:latin typeface="仿宋" panose="02010609060101010101" pitchFamily="49" charset="-122"/>
                      <a:ea typeface="仿宋" panose="02010609060101010101" pitchFamily="49" charset="-122"/>
                    </a:rPr>
                    <a:t> </a:t>
                  </a:r>
                  <a:r>
                    <a:rPr lang="zh-CN" altLang="en-US" sz="2600" b="1" dirty="0">
                      <a:latin typeface="仿宋" panose="02010609060101010101" pitchFamily="49" charset="-122"/>
                      <a:ea typeface="仿宋" panose="02010609060101010101" pitchFamily="49" charset="-122"/>
                    </a:rPr>
                    <a:t>和 </a:t>
                  </a:r>
                  <a:r>
                    <a:rPr lang="en-US" altLang="zh-CN" sz="2600" b="1" i="1" dirty="0">
                      <a:latin typeface="Cambria Math" panose="02040503050406030204" pitchFamily="18" charset="0"/>
                      <a:ea typeface="Cambria Math" panose="02040503050406030204" pitchFamily="18" charset="0"/>
                    </a:rPr>
                    <a:t>Y</a:t>
                  </a:r>
                  <a:r>
                    <a:rPr lang="zh-CN" altLang="en-US" sz="2600" b="1" dirty="0">
                      <a:latin typeface="仿宋" panose="02010609060101010101" pitchFamily="49" charset="-122"/>
                      <a:ea typeface="仿宋" panose="02010609060101010101" pitchFamily="49" charset="-122"/>
                    </a:rPr>
                    <a:t> 的协方差为</a:t>
                  </a:r>
                  <a:endParaRPr lang="en-US" altLang="zh-CN" sz="2600" b="1" dirty="0">
                    <a:latin typeface="仿宋" panose="02010609060101010101" pitchFamily="49" charset="-122"/>
                    <a:ea typeface="仿宋" panose="02010609060101010101" pitchFamily="49" charset="-122"/>
                  </a:endParaRPr>
                </a:p>
                <a:p>
                  <a:r>
                    <a:rPr lang="en-US" altLang="zh-CN" sz="2600" b="1" dirty="0">
                      <a:latin typeface="仿宋" panose="02010609060101010101" pitchFamily="49" charset="-122"/>
                      <a:ea typeface="仿宋" panose="02010609060101010101" pitchFamily="49" charset="-122"/>
                    </a:rPr>
                    <a:t>    </a:t>
                  </a:r>
                  <a14:m>
                    <m:oMath xmlns:m="http://schemas.openxmlformats.org/officeDocument/2006/math">
                      <m:r>
                        <a:rPr lang="en-US" altLang="zh-CN" sz="2600" b="1" i="0" smtClean="0">
                          <a:latin typeface="Cambria Math" panose="02040503050406030204" pitchFamily="18" charset="0"/>
                          <a:ea typeface="仿宋" panose="02010609060101010101" pitchFamily="49" charset="-122"/>
                        </a:rPr>
                        <m:t>𝐂𝐨𝐯</m:t>
                      </m:r>
                      <m:d>
                        <m:dPr>
                          <m:ctrlPr>
                            <a:rPr lang="en-US" altLang="zh-CN" sz="2600" b="0" i="1" smtClean="0">
                              <a:latin typeface="Cambria Math" panose="02040503050406030204" pitchFamily="18" charset="0"/>
                              <a:ea typeface="仿宋" panose="02010609060101010101" pitchFamily="49" charset="-122"/>
                            </a:rPr>
                          </m:ctrlPr>
                        </m:dPr>
                        <m:e>
                          <m:r>
                            <a:rPr lang="en-US" altLang="zh-CN" sz="2600" b="0" i="1" smtClean="0">
                              <a:latin typeface="Cambria Math" panose="02040503050406030204" pitchFamily="18" charset="0"/>
                              <a:ea typeface="仿宋" panose="02010609060101010101" pitchFamily="49" charset="-122"/>
                            </a:rPr>
                            <m:t>𝑋</m:t>
                          </m:r>
                          <m:r>
                            <a:rPr lang="en-US" altLang="zh-CN" sz="2600" b="0" i="1" smtClean="0">
                              <a:latin typeface="Cambria Math" panose="02040503050406030204" pitchFamily="18" charset="0"/>
                              <a:ea typeface="仿宋" panose="02010609060101010101" pitchFamily="49" charset="-122"/>
                            </a:rPr>
                            <m:t>,</m:t>
                          </m:r>
                          <m:r>
                            <a:rPr lang="en-US" altLang="zh-CN" sz="2600" b="0" i="1" smtClean="0">
                              <a:latin typeface="Cambria Math" panose="02040503050406030204" pitchFamily="18" charset="0"/>
                              <a:ea typeface="仿宋" panose="02010609060101010101" pitchFamily="49" charset="-122"/>
                            </a:rPr>
                            <m:t>𝑌</m:t>
                          </m:r>
                        </m:e>
                      </m:d>
                      <m:r>
                        <a:rPr lang="en-US" altLang="zh-CN" sz="2600" i="1">
                          <a:latin typeface="Cambria Math" panose="02040503050406030204" pitchFamily="18" charset="0"/>
                          <a:ea typeface="仿宋" panose="02010609060101010101" pitchFamily="49" charset="-122"/>
                        </a:rPr>
                        <m:t>=</m:t>
                      </m:r>
                    </m:oMath>
                  </a14:m>
                  <a:r>
                    <a:rPr lang="en-US" altLang="zh-CN" sz="2600" dirty="0">
                      <a:ea typeface="仿宋" panose="02010609060101010101" pitchFamily="49" charset="-122"/>
                    </a:rPr>
                    <a:t> </a:t>
                  </a:r>
                  <a14:m>
                    <m:oMath xmlns:m="http://schemas.openxmlformats.org/officeDocument/2006/math">
                      <m:r>
                        <a:rPr lang="en-US" altLang="zh-CN" sz="2600" b="1" i="1">
                          <a:latin typeface="Cambria Math" panose="02040503050406030204" pitchFamily="18" charset="0"/>
                          <a:ea typeface="仿宋" panose="02010609060101010101" pitchFamily="49" charset="-122"/>
                        </a:rPr>
                        <m:t>𝑬</m:t>
                      </m:r>
                      <m:d>
                        <m:dPr>
                          <m:begChr m:val="["/>
                          <m:endChr m:val="]"/>
                          <m:ctrlPr>
                            <a:rPr lang="en-US" altLang="zh-CN" sz="2600" i="1">
                              <a:latin typeface="Cambria Math" panose="02040503050406030204" pitchFamily="18" charset="0"/>
                              <a:ea typeface="仿宋" panose="02010609060101010101" pitchFamily="49" charset="-122"/>
                            </a:rPr>
                          </m:ctrlPr>
                        </m:dPr>
                        <m:e>
                          <m:d>
                            <m:dPr>
                              <m:ctrlPr>
                                <a:rPr lang="en-US" altLang="zh-CN" sz="2600" i="1" smtClean="0">
                                  <a:latin typeface="Cambria Math" panose="02040503050406030204" pitchFamily="18" charset="0"/>
                                  <a:ea typeface="仿宋" panose="02010609060101010101" pitchFamily="49" charset="-122"/>
                                </a:rPr>
                              </m:ctrlPr>
                            </m:dPr>
                            <m:e>
                              <m:r>
                                <a:rPr lang="en-US" altLang="zh-CN" sz="2600" i="1">
                                  <a:latin typeface="Cambria Math" panose="02040503050406030204" pitchFamily="18" charset="0"/>
                                  <a:ea typeface="仿宋" panose="02010609060101010101" pitchFamily="49" charset="-122"/>
                                </a:rPr>
                                <m:t>𝑋</m:t>
                              </m:r>
                              <m:r>
                                <a:rPr lang="en-US" altLang="zh-CN" sz="2600" b="0" i="1" smtClean="0">
                                  <a:latin typeface="Cambria Math" panose="02040503050406030204" pitchFamily="18" charset="0"/>
                                  <a:ea typeface="仿宋" panose="02010609060101010101" pitchFamily="49" charset="-122"/>
                                </a:rPr>
                                <m:t>−</m:t>
                              </m:r>
                              <m:r>
                                <a:rPr lang="en-US" altLang="zh-CN" sz="2600" b="1" i="1">
                                  <a:latin typeface="Cambria Math" panose="02040503050406030204" pitchFamily="18" charset="0"/>
                                  <a:ea typeface="仿宋" panose="02010609060101010101" pitchFamily="49" charset="-122"/>
                                </a:rPr>
                                <m:t>𝑬</m:t>
                              </m:r>
                              <m:d>
                                <m:dPr>
                                  <m:begChr m:val="["/>
                                  <m:endChr m:val="]"/>
                                  <m:ctrlPr>
                                    <a:rPr lang="en-US" altLang="zh-CN" sz="2600" i="1">
                                      <a:latin typeface="Cambria Math" panose="02040503050406030204" pitchFamily="18" charset="0"/>
                                      <a:ea typeface="仿宋" panose="02010609060101010101" pitchFamily="49" charset="-122"/>
                                    </a:rPr>
                                  </m:ctrlPr>
                                </m:dPr>
                                <m:e>
                                  <m:r>
                                    <a:rPr lang="en-US" altLang="zh-CN" sz="2600" i="1">
                                      <a:latin typeface="Cambria Math" panose="02040503050406030204" pitchFamily="18" charset="0"/>
                                      <a:ea typeface="仿宋" panose="02010609060101010101" pitchFamily="49" charset="-122"/>
                                    </a:rPr>
                                    <m:t>𝑋</m:t>
                                  </m:r>
                                </m:e>
                              </m:d>
                            </m:e>
                          </m:d>
                          <m:d>
                            <m:dPr>
                              <m:ctrlPr>
                                <a:rPr lang="en-US" altLang="zh-CN" sz="2600" i="1">
                                  <a:latin typeface="Cambria Math" panose="02040503050406030204" pitchFamily="18" charset="0"/>
                                  <a:ea typeface="仿宋" panose="02010609060101010101" pitchFamily="49" charset="-122"/>
                                </a:rPr>
                              </m:ctrlPr>
                            </m:dPr>
                            <m:e>
                              <m:r>
                                <a:rPr lang="en-US" altLang="zh-CN" sz="2600" b="0" i="1" smtClean="0">
                                  <a:latin typeface="Cambria Math" panose="02040503050406030204" pitchFamily="18" charset="0"/>
                                  <a:ea typeface="仿宋" panose="02010609060101010101" pitchFamily="49" charset="-122"/>
                                </a:rPr>
                                <m:t>𝑌</m:t>
                              </m:r>
                              <m:r>
                                <a:rPr lang="en-US" altLang="zh-CN" sz="2600" i="1">
                                  <a:latin typeface="Cambria Math" panose="02040503050406030204" pitchFamily="18" charset="0"/>
                                  <a:ea typeface="仿宋" panose="02010609060101010101" pitchFamily="49" charset="-122"/>
                                </a:rPr>
                                <m:t>−</m:t>
                              </m:r>
                              <m:r>
                                <a:rPr lang="en-US" altLang="zh-CN" sz="2600" b="1" i="1">
                                  <a:latin typeface="Cambria Math" panose="02040503050406030204" pitchFamily="18" charset="0"/>
                                  <a:ea typeface="仿宋" panose="02010609060101010101" pitchFamily="49" charset="-122"/>
                                </a:rPr>
                                <m:t>𝑬</m:t>
                              </m:r>
                              <m:d>
                                <m:dPr>
                                  <m:begChr m:val="["/>
                                  <m:endChr m:val="]"/>
                                  <m:ctrlPr>
                                    <a:rPr lang="en-US" altLang="zh-CN" sz="2600" i="1">
                                      <a:latin typeface="Cambria Math" panose="02040503050406030204" pitchFamily="18" charset="0"/>
                                      <a:ea typeface="仿宋" panose="02010609060101010101" pitchFamily="49" charset="-122"/>
                                    </a:rPr>
                                  </m:ctrlPr>
                                </m:dPr>
                                <m:e>
                                  <m:r>
                                    <a:rPr lang="en-US" altLang="zh-CN" sz="2600" b="0" i="1" smtClean="0">
                                      <a:latin typeface="Cambria Math" panose="02040503050406030204" pitchFamily="18" charset="0"/>
                                      <a:ea typeface="仿宋" panose="02010609060101010101" pitchFamily="49" charset="-122"/>
                                    </a:rPr>
                                    <m:t>𝑌</m:t>
                                  </m:r>
                                </m:e>
                              </m:d>
                            </m:e>
                          </m:d>
                        </m:e>
                      </m:d>
                    </m:oMath>
                  </a14:m>
                  <a:endParaRPr lang="en-US" altLang="zh-CN" sz="2600" b="1" dirty="0">
                    <a:latin typeface="仿宋" panose="02010609060101010101" pitchFamily="49" charset="-122"/>
                    <a:ea typeface="仿宋" panose="02010609060101010101" pitchFamily="49" charset="-122"/>
                  </a:endParaRPr>
                </a:p>
                <a:p>
                  <a:pPr algn="l"/>
                  <a:endParaRPr lang="zh-CN" altLang="en-US" sz="2600" b="1" dirty="0">
                    <a:latin typeface="仿宋" panose="02010609060101010101" pitchFamily="49" charset="-122"/>
                    <a:ea typeface="仿宋" panose="02010609060101010101" pitchFamily="49" charset="-122"/>
                  </a:endParaRPr>
                </a:p>
              </p:txBody>
            </p:sp>
          </mc:Choice>
          <mc:Fallback xmlns="">
            <p:sp>
              <p:nvSpPr>
                <p:cNvPr id="12" name="文本框 11">
                  <a:extLst>
                    <a:ext uri="{FF2B5EF4-FFF2-40B4-BE49-F238E27FC236}">
                      <a16:creationId xmlns:a16="http://schemas.microsoft.com/office/drawing/2014/main" id="{EB53D9AE-CFAB-4FF9-8A43-F8138354137C}"/>
                    </a:ext>
                  </a:extLst>
                </p:cNvPr>
                <p:cNvSpPr txBox="1">
                  <a:spLocks noRot="1" noChangeAspect="1" noMove="1" noResize="1" noEditPoints="1" noAdjustHandles="1" noChangeArrowheads="1" noChangeShapeType="1" noTextEdit="1"/>
                </p:cNvSpPr>
                <p:nvPr/>
              </p:nvSpPr>
              <p:spPr>
                <a:xfrm>
                  <a:off x="819317" y="1612813"/>
                  <a:ext cx="10651524" cy="2602999"/>
                </a:xfrm>
                <a:prstGeom prst="rect">
                  <a:avLst/>
                </a:prstGeom>
                <a:blipFill>
                  <a:blip r:embed="rId3"/>
                  <a:stretch>
                    <a:fillRect l="-1145" t="-1398"/>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AD73F0FA-768E-4889-85CE-43CE29F67AC8}"/>
                </a:ext>
              </a:extLst>
            </p:cNvPr>
            <p:cNvSpPr/>
            <p:nvPr/>
          </p:nvSpPr>
          <p:spPr>
            <a:xfrm>
              <a:off x="418070" y="1573772"/>
              <a:ext cx="11355860" cy="24943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13C03BAA-AAAD-43FE-A7DC-07005F6ECB4E}"/>
              </a:ext>
            </a:extLst>
          </p:cNvPr>
          <p:cNvGrpSpPr/>
          <p:nvPr/>
        </p:nvGrpSpPr>
        <p:grpSpPr>
          <a:xfrm>
            <a:off x="544598" y="4815531"/>
            <a:ext cx="11355860" cy="1938992"/>
            <a:chOff x="544598" y="4815531"/>
            <a:chExt cx="11355860" cy="1938992"/>
          </a:xfrm>
        </p:grpSpPr>
        <p:sp>
          <p:nvSpPr>
            <p:cNvPr id="10" name="矩形: 圆角 9">
              <a:extLst>
                <a:ext uri="{FF2B5EF4-FFF2-40B4-BE49-F238E27FC236}">
                  <a16:creationId xmlns:a16="http://schemas.microsoft.com/office/drawing/2014/main" id="{4B457171-78D1-4B7E-82AA-52B66015B010}"/>
                </a:ext>
              </a:extLst>
            </p:cNvPr>
            <p:cNvSpPr/>
            <p:nvPr/>
          </p:nvSpPr>
          <p:spPr>
            <a:xfrm>
              <a:off x="544598" y="4874686"/>
              <a:ext cx="11355860" cy="182068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7B5F6BE-D07B-485F-97A9-2E0D18BA2144}"/>
                    </a:ext>
                  </a:extLst>
                </p:cNvPr>
                <p:cNvSpPr txBox="1"/>
                <p:nvPr/>
              </p:nvSpPr>
              <p:spPr>
                <a:xfrm>
                  <a:off x="1072850" y="4815531"/>
                  <a:ext cx="10651524" cy="1938992"/>
                </a:xfrm>
                <a:prstGeom prst="rect">
                  <a:avLst/>
                </a:prstGeom>
                <a:noFill/>
              </p:spPr>
              <p:txBody>
                <a:bodyPr wrap="square">
                  <a:spAutoFit/>
                </a:bodyPr>
                <a:lstStyle/>
                <a:p>
                  <a:pPr algn="l">
                    <a:lnSpc>
                      <a:spcPct val="150000"/>
                    </a:lnSpc>
                  </a:pPr>
                  <a:r>
                    <a:rPr lang="zh-CN" altLang="en-US" sz="2800" b="1" i="0" u="none" strike="noStrike" baseline="0" dirty="0">
                      <a:latin typeface="华文新魏" panose="02010800040101010101" pitchFamily="2" charset="-122"/>
                      <a:ea typeface="华文新魏" panose="02010800040101010101" pitchFamily="2" charset="-122"/>
                    </a:rPr>
                    <a:t>定理 </a:t>
                  </a:r>
                  <a:r>
                    <a:rPr lang="en-US" altLang="zh-CN" sz="2800" b="1" dirty="0">
                      <a:latin typeface="华文新魏" panose="02010800040101010101" pitchFamily="2" charset="-122"/>
                      <a:ea typeface="华文新魏" panose="02010800040101010101" pitchFamily="2" charset="-122"/>
                    </a:rPr>
                    <a:t>2</a:t>
                  </a:r>
                  <a:r>
                    <a:rPr lang="en-US" altLang="zh-CN" sz="2800" b="1" i="0" u="none" strike="noStrike" baseline="0" dirty="0">
                      <a:latin typeface="华文新魏" panose="02010800040101010101" pitchFamily="2" charset="-122"/>
                      <a:ea typeface="华文新魏" panose="02010800040101010101" pitchFamily="2" charset="-122"/>
                    </a:rPr>
                    <a:t>.7  </a:t>
                  </a:r>
                  <a:endParaRPr lang="en-US" altLang="zh-CN" sz="2800" b="0" i="0" u="none" strike="noStrike" baseline="0" dirty="0">
                    <a:latin typeface="华文新魏" panose="02010800040101010101" pitchFamily="2" charset="-122"/>
                    <a:ea typeface="华文新魏" panose="02010800040101010101" pitchFamily="2" charset="-122"/>
                  </a:endParaRPr>
                </a:p>
                <a:p>
                  <a:pPr>
                    <a:lnSpc>
                      <a:spcPct val="150000"/>
                    </a:lnSpc>
                  </a:pPr>
                  <a:r>
                    <a:rPr lang="zh-CN" altLang="en-US" sz="2600" b="1" dirty="0">
                      <a:latin typeface="仿宋" panose="02010609060101010101" pitchFamily="49" charset="-122"/>
                      <a:ea typeface="仿宋" panose="02010609060101010101" pitchFamily="49" charset="-122"/>
                    </a:rPr>
                    <a:t>对任意两个随机变量 </a:t>
                  </a:r>
                  <a:r>
                    <a:rPr lang="en-US" altLang="zh-CN" sz="2600" b="1" i="1" dirty="0">
                      <a:latin typeface="Cambria Math" panose="02040503050406030204" pitchFamily="18" charset="0"/>
                      <a:ea typeface="Cambria Math" panose="02040503050406030204" pitchFamily="18" charset="0"/>
                    </a:rPr>
                    <a:t>X</a:t>
                  </a:r>
                  <a:r>
                    <a:rPr lang="en-US" altLang="zh-CN" sz="2600" b="1" dirty="0" smtClean="0">
                      <a:latin typeface="仿宋" panose="02010609060101010101" pitchFamily="49" charset="-122"/>
                      <a:ea typeface="仿宋" panose="02010609060101010101" pitchFamily="49" charset="-122"/>
                    </a:rPr>
                    <a:t> </a:t>
                  </a:r>
                  <a:r>
                    <a:rPr lang="zh-CN" altLang="en-US" sz="2600" b="1" dirty="0">
                      <a:latin typeface="仿宋" panose="02010609060101010101" pitchFamily="49" charset="-122"/>
                      <a:ea typeface="仿宋" panose="02010609060101010101" pitchFamily="49" charset="-122"/>
                    </a:rPr>
                    <a:t>和 </a:t>
                  </a:r>
                  <a:r>
                    <a:rPr lang="en-US" altLang="zh-CN" sz="2600" b="1" i="1" dirty="0">
                      <a:latin typeface="Cambria Math" panose="02040503050406030204" pitchFamily="18" charset="0"/>
                      <a:ea typeface="Cambria Math" panose="02040503050406030204" pitchFamily="18" charset="0"/>
                    </a:rPr>
                    <a:t>Y</a:t>
                  </a:r>
                  <a:r>
                    <a:rPr lang="zh-CN" altLang="en-US" sz="2600" b="1" dirty="0">
                      <a:latin typeface="仿宋" panose="02010609060101010101" pitchFamily="49" charset="-122"/>
                      <a:ea typeface="仿宋" panose="02010609060101010101" pitchFamily="49" charset="-122"/>
                    </a:rPr>
                    <a:t> ，有</a:t>
                  </a:r>
                  <a:endParaRPr lang="en-US" altLang="zh-CN" sz="2600" b="1" dirty="0">
                    <a:latin typeface="仿宋" panose="02010609060101010101" pitchFamily="49" charset="-122"/>
                    <a:ea typeface="仿宋"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2600" b="1" i="0" smtClean="0">
                            <a:latin typeface="Cambria Math" panose="02040503050406030204" pitchFamily="18" charset="0"/>
                            <a:ea typeface="仿宋" panose="02010609060101010101" pitchFamily="49" charset="-122"/>
                          </a:rPr>
                          <m:t>𝐕𝐚𝐫</m:t>
                        </m:r>
                        <m:d>
                          <m:dPr>
                            <m:begChr m:val="["/>
                            <m:endChr m:val="]"/>
                            <m:ctrlPr>
                              <a:rPr lang="en-US" altLang="zh-CN" sz="2600" b="0" i="1" smtClean="0">
                                <a:latin typeface="Cambria Math" panose="02040503050406030204" pitchFamily="18" charset="0"/>
                                <a:ea typeface="仿宋" panose="02010609060101010101" pitchFamily="49" charset="-122"/>
                              </a:rPr>
                            </m:ctrlPr>
                          </m:dPr>
                          <m:e>
                            <m:r>
                              <a:rPr lang="en-US" altLang="zh-CN" sz="2600" b="0" i="1" smtClean="0">
                                <a:latin typeface="Cambria Math" panose="02040503050406030204" pitchFamily="18" charset="0"/>
                                <a:ea typeface="仿宋" panose="02010609060101010101" pitchFamily="49" charset="-122"/>
                              </a:rPr>
                              <m:t>𝑋</m:t>
                            </m:r>
                            <m:r>
                              <a:rPr lang="en-US" altLang="zh-CN" sz="2600" b="0" i="1" smtClean="0">
                                <a:latin typeface="Cambria Math" panose="02040503050406030204" pitchFamily="18" charset="0"/>
                                <a:ea typeface="仿宋" panose="02010609060101010101" pitchFamily="49" charset="-122"/>
                              </a:rPr>
                              <m:t>+</m:t>
                            </m:r>
                            <m:r>
                              <a:rPr lang="en-US" altLang="zh-CN" sz="2600" b="0" i="1" smtClean="0">
                                <a:latin typeface="Cambria Math" panose="02040503050406030204" pitchFamily="18" charset="0"/>
                                <a:ea typeface="仿宋" panose="02010609060101010101" pitchFamily="49" charset="-122"/>
                              </a:rPr>
                              <m:t>𝑌</m:t>
                            </m:r>
                          </m:e>
                        </m:d>
                        <m:r>
                          <a:rPr lang="en-US" altLang="zh-CN" sz="2600" b="0" i="1" smtClean="0">
                            <a:latin typeface="Cambria Math" panose="02040503050406030204" pitchFamily="18" charset="0"/>
                            <a:ea typeface="仿宋" panose="02010609060101010101" pitchFamily="49" charset="-122"/>
                          </a:rPr>
                          <m:t>=</m:t>
                        </m:r>
                        <m:r>
                          <a:rPr lang="en-US" altLang="zh-CN" sz="2600" b="1" i="0" smtClean="0">
                            <a:latin typeface="Cambria Math" panose="02040503050406030204" pitchFamily="18" charset="0"/>
                            <a:ea typeface="仿宋" panose="02010609060101010101" pitchFamily="49" charset="-122"/>
                          </a:rPr>
                          <m:t>𝐕𝐚𝐫</m:t>
                        </m:r>
                        <m:d>
                          <m:dPr>
                            <m:begChr m:val="["/>
                            <m:endChr m:val="]"/>
                            <m:ctrlPr>
                              <a:rPr lang="en-US" altLang="zh-CN" sz="2600" b="0" i="1" smtClean="0">
                                <a:latin typeface="Cambria Math" panose="02040503050406030204" pitchFamily="18" charset="0"/>
                                <a:ea typeface="仿宋" panose="02010609060101010101" pitchFamily="49" charset="-122"/>
                              </a:rPr>
                            </m:ctrlPr>
                          </m:dPr>
                          <m:e>
                            <m:r>
                              <a:rPr lang="en-US" altLang="zh-CN" sz="2600" b="0" i="1" smtClean="0">
                                <a:latin typeface="Cambria Math" panose="02040503050406030204" pitchFamily="18" charset="0"/>
                                <a:ea typeface="仿宋" panose="02010609060101010101" pitchFamily="49" charset="-122"/>
                              </a:rPr>
                              <m:t>𝑋</m:t>
                            </m:r>
                          </m:e>
                        </m:d>
                        <m:r>
                          <a:rPr lang="en-US" altLang="zh-CN" sz="2600" i="1">
                            <a:latin typeface="Cambria Math" panose="02040503050406030204" pitchFamily="18" charset="0"/>
                            <a:ea typeface="仿宋" panose="02010609060101010101" pitchFamily="49" charset="-122"/>
                          </a:rPr>
                          <m:t>+</m:t>
                        </m:r>
                        <m:r>
                          <a:rPr lang="en-US" altLang="zh-CN" sz="2600" b="1" i="0">
                            <a:latin typeface="Cambria Math" panose="02040503050406030204" pitchFamily="18" charset="0"/>
                            <a:ea typeface="仿宋" panose="02010609060101010101" pitchFamily="49" charset="-122"/>
                          </a:rPr>
                          <m:t>𝐕𝐚𝐫</m:t>
                        </m:r>
                        <m:d>
                          <m:dPr>
                            <m:begChr m:val="["/>
                            <m:endChr m:val="]"/>
                            <m:ctrlPr>
                              <a:rPr lang="en-US" altLang="zh-CN" sz="2600" i="1">
                                <a:latin typeface="Cambria Math" panose="02040503050406030204" pitchFamily="18" charset="0"/>
                                <a:ea typeface="仿宋" panose="02010609060101010101" pitchFamily="49" charset="-122"/>
                              </a:rPr>
                            </m:ctrlPr>
                          </m:dPr>
                          <m:e>
                            <m:r>
                              <a:rPr lang="en-US" altLang="zh-CN" sz="2600" b="0" i="1" smtClean="0">
                                <a:latin typeface="Cambria Math" panose="02040503050406030204" pitchFamily="18" charset="0"/>
                                <a:ea typeface="仿宋" panose="02010609060101010101" pitchFamily="49" charset="-122"/>
                              </a:rPr>
                              <m:t>𝑌</m:t>
                            </m:r>
                          </m:e>
                        </m:d>
                        <m:r>
                          <a:rPr lang="en-US" altLang="zh-CN" sz="2600" b="0" i="1" smtClean="0">
                            <a:latin typeface="Cambria Math" panose="02040503050406030204" pitchFamily="18" charset="0"/>
                            <a:ea typeface="仿宋" panose="02010609060101010101" pitchFamily="49" charset="-122"/>
                          </a:rPr>
                          <m:t>+2</m:t>
                        </m:r>
                        <m:r>
                          <a:rPr lang="en-US" altLang="zh-CN" sz="2600" b="1" i="0" smtClean="0">
                            <a:latin typeface="Cambria Math" panose="02040503050406030204" pitchFamily="18" charset="0"/>
                            <a:ea typeface="仿宋" panose="02010609060101010101" pitchFamily="49" charset="-122"/>
                          </a:rPr>
                          <m:t>𝐂𝐨𝐯</m:t>
                        </m:r>
                        <m:d>
                          <m:dPr>
                            <m:ctrlPr>
                              <a:rPr lang="en-US" altLang="zh-CN" sz="2600" b="0" i="1" smtClean="0">
                                <a:latin typeface="Cambria Math" panose="02040503050406030204" pitchFamily="18" charset="0"/>
                                <a:ea typeface="仿宋" panose="02010609060101010101" pitchFamily="49" charset="-122"/>
                              </a:rPr>
                            </m:ctrlPr>
                          </m:dPr>
                          <m:e>
                            <m:r>
                              <a:rPr lang="en-US" altLang="zh-CN" sz="2600" b="0" i="1" smtClean="0">
                                <a:latin typeface="Cambria Math" panose="02040503050406030204" pitchFamily="18" charset="0"/>
                                <a:ea typeface="仿宋" panose="02010609060101010101" pitchFamily="49" charset="-122"/>
                              </a:rPr>
                              <m:t>𝑋</m:t>
                            </m:r>
                            <m:r>
                              <a:rPr lang="en-US" altLang="zh-CN" sz="2600" b="0" i="1" smtClean="0">
                                <a:latin typeface="Cambria Math" panose="02040503050406030204" pitchFamily="18" charset="0"/>
                                <a:ea typeface="仿宋" panose="02010609060101010101" pitchFamily="49" charset="-122"/>
                              </a:rPr>
                              <m:t>,</m:t>
                            </m:r>
                            <m:r>
                              <a:rPr lang="en-US" altLang="zh-CN" sz="2600" b="0" i="1" smtClean="0">
                                <a:latin typeface="Cambria Math" panose="02040503050406030204" pitchFamily="18" charset="0"/>
                                <a:ea typeface="仿宋" panose="02010609060101010101" pitchFamily="49" charset="-122"/>
                              </a:rPr>
                              <m:t>𝑌</m:t>
                            </m:r>
                          </m:e>
                        </m:d>
                      </m:oMath>
                    </m:oMathPara>
                  </a14:m>
                  <a:endParaRPr lang="en-US" altLang="zh-CN" sz="2600" dirty="0">
                    <a:latin typeface="仿宋" panose="02010609060101010101" pitchFamily="49" charset="-122"/>
                    <a:ea typeface="仿宋" panose="02010609060101010101" pitchFamily="49" charset="-122"/>
                  </a:endParaRPr>
                </a:p>
              </p:txBody>
            </p:sp>
          </mc:Choice>
          <mc:Fallback xmlns="">
            <p:sp>
              <p:nvSpPr>
                <p:cNvPr id="15" name="文本框 14">
                  <a:extLst>
                    <a:ext uri="{FF2B5EF4-FFF2-40B4-BE49-F238E27FC236}">
                      <a16:creationId xmlns:a16="http://schemas.microsoft.com/office/drawing/2014/main" id="{07B5F6BE-D07B-485F-97A9-2E0D18BA2144}"/>
                    </a:ext>
                  </a:extLst>
                </p:cNvPr>
                <p:cNvSpPr txBox="1">
                  <a:spLocks noRot="1" noChangeAspect="1" noMove="1" noResize="1" noEditPoints="1" noAdjustHandles="1" noChangeArrowheads="1" noChangeShapeType="1" noTextEdit="1"/>
                </p:cNvSpPr>
                <p:nvPr/>
              </p:nvSpPr>
              <p:spPr>
                <a:xfrm>
                  <a:off x="1072850" y="4815531"/>
                  <a:ext cx="10651524" cy="1938992"/>
                </a:xfrm>
                <a:prstGeom prst="rect">
                  <a:avLst/>
                </a:prstGeom>
                <a:blipFill>
                  <a:blip r:embed="rId4"/>
                  <a:stretch>
                    <a:fillRect l="-1202"/>
                  </a:stretch>
                </a:blipFill>
              </p:spPr>
              <p:txBody>
                <a:bodyPr/>
                <a:lstStyle/>
                <a:p>
                  <a:r>
                    <a:rPr lang="zh-CN" altLang="en-US">
                      <a:noFill/>
                    </a:rPr>
                    <a:t> </a:t>
                  </a:r>
                </a:p>
              </p:txBody>
            </p:sp>
          </mc:Fallback>
        </mc:AlternateContent>
      </p:grpSp>
      <p:sp>
        <p:nvSpPr>
          <p:cNvPr id="13" name="矩形 12">
            <a:extLst>
              <a:ext uri="{FF2B5EF4-FFF2-40B4-BE49-F238E27FC236}">
                <a16:creationId xmlns:a16="http://schemas.microsoft.com/office/drawing/2014/main" id="{04C56B05-D7D8-4163-852E-EC446975F1FD}"/>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.1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理论回顾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175928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8EF21C-A08E-41C7-B228-175CDB3E0F26}"/>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grpSp>
        <p:nvGrpSpPr>
          <p:cNvPr id="11" name="组合 10">
            <a:extLst>
              <a:ext uri="{FF2B5EF4-FFF2-40B4-BE49-F238E27FC236}">
                <a16:creationId xmlns:a16="http://schemas.microsoft.com/office/drawing/2014/main" id="{038DAD74-0C89-4480-8AC5-DEAA35D01344}"/>
              </a:ext>
            </a:extLst>
          </p:cNvPr>
          <p:cNvGrpSpPr/>
          <p:nvPr/>
        </p:nvGrpSpPr>
        <p:grpSpPr>
          <a:xfrm>
            <a:off x="495519" y="1012368"/>
            <a:ext cx="11355860" cy="2800700"/>
            <a:chOff x="418070" y="1573772"/>
            <a:chExt cx="11355860" cy="2494380"/>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B53D9AE-CFAB-4FF9-8A43-F8138354137C}"/>
                    </a:ext>
                  </a:extLst>
                </p:cNvPr>
                <p:cNvSpPr txBox="1"/>
                <p:nvPr/>
              </p:nvSpPr>
              <p:spPr>
                <a:xfrm>
                  <a:off x="770238" y="1582543"/>
                  <a:ext cx="10651524" cy="2230946"/>
                </a:xfrm>
                <a:prstGeom prst="rect">
                  <a:avLst/>
                </a:prstGeom>
                <a:noFill/>
              </p:spPr>
              <p:txBody>
                <a:bodyPr wrap="square">
                  <a:spAutoFit/>
                </a:bodyPr>
                <a:lstStyle/>
                <a:p>
                  <a:pPr algn="l">
                    <a:lnSpc>
                      <a:spcPct val="150000"/>
                    </a:lnSpc>
                  </a:pPr>
                  <a:r>
                    <a:rPr lang="zh-CN" altLang="en-US" sz="2800" b="1" dirty="0">
                      <a:latin typeface="华文新魏" panose="02010800040101010101" pitchFamily="2" charset="-122"/>
                      <a:ea typeface="华文新魏" panose="02010800040101010101" pitchFamily="2" charset="-122"/>
                    </a:rPr>
                    <a:t>定理 </a:t>
                  </a:r>
                  <a:r>
                    <a:rPr lang="en-US" altLang="zh-CN" sz="2800" b="1" dirty="0">
                      <a:latin typeface="华文新魏" panose="02010800040101010101" pitchFamily="2" charset="-122"/>
                      <a:ea typeface="华文新魏" panose="02010800040101010101" pitchFamily="2" charset="-122"/>
                    </a:rPr>
                    <a:t>2.8</a:t>
                  </a:r>
                  <a:r>
                    <a:rPr lang="en-US" altLang="zh-CN" sz="2800" b="1" i="0" u="none" strike="noStrike" baseline="0" dirty="0">
                      <a:latin typeface="华文新魏" panose="02010800040101010101" pitchFamily="2" charset="-122"/>
                      <a:ea typeface="华文新魏" panose="02010800040101010101" pitchFamily="2" charset="-122"/>
                    </a:rPr>
                    <a:t>   </a:t>
                  </a:r>
                  <a:r>
                    <a:rPr lang="zh-CN" altLang="en-US" sz="2800" dirty="0">
                      <a:solidFill>
                        <a:srgbClr val="FF0000"/>
                      </a:solidFill>
                      <a:latin typeface="华文新魏" panose="02010800040101010101" pitchFamily="2" charset="-122"/>
                      <a:ea typeface="华文新魏" panose="02010800040101010101" pitchFamily="2" charset="-122"/>
                    </a:rPr>
                    <a:t>切比雪夫</a:t>
                  </a:r>
                  <a:r>
                    <a:rPr lang="zh-CN" altLang="en-US" sz="2800" b="0" i="0" u="none" strike="noStrike" baseline="0" dirty="0">
                      <a:solidFill>
                        <a:srgbClr val="FF0000"/>
                      </a:solidFill>
                      <a:latin typeface="华文新魏" panose="02010800040101010101" pitchFamily="2" charset="-122"/>
                      <a:ea typeface="华文新魏" panose="02010800040101010101" pitchFamily="2" charset="-122"/>
                    </a:rPr>
                    <a:t>不等式</a:t>
                  </a:r>
                  <a:endParaRPr lang="en-US" altLang="zh-CN" sz="2600" b="1" i="0" u="none" strike="noStrike" baseline="0" dirty="0">
                    <a:latin typeface="仿宋" panose="02010609060101010101" pitchFamily="49" charset="-122"/>
                    <a:ea typeface="仿宋" panose="02010609060101010101" pitchFamily="49" charset="-122"/>
                  </a:endParaRPr>
                </a:p>
                <a:p>
                  <a:pPr algn="l">
                    <a:lnSpc>
                      <a:spcPct val="150000"/>
                    </a:lnSpc>
                  </a:pPr>
                  <a:r>
                    <a:rPr lang="zh-CN" altLang="en-US" sz="2600" b="1" dirty="0">
                      <a:latin typeface="仿宋" panose="02010609060101010101" pitchFamily="49" charset="-122"/>
                      <a:ea typeface="仿宋" panose="02010609060101010101" pitchFamily="49" charset="-122"/>
                    </a:rPr>
                    <a:t>对任意的</a:t>
                  </a:r>
                  <a14:m>
                    <m:oMath xmlns:m="http://schemas.openxmlformats.org/officeDocument/2006/math">
                      <m:r>
                        <a:rPr lang="en-US" altLang="zh-CN" sz="2600" b="1" i="1" smtClean="0">
                          <a:latin typeface="Cambria Math" panose="02040503050406030204" pitchFamily="18" charset="0"/>
                          <a:ea typeface="仿宋" panose="02010609060101010101" pitchFamily="49" charset="-122"/>
                        </a:rPr>
                        <m:t>𝒂</m:t>
                      </m:r>
                      <m:r>
                        <a:rPr lang="en-US" altLang="zh-CN" sz="2600" b="1" i="1" smtClean="0">
                          <a:latin typeface="Cambria Math" panose="02040503050406030204" pitchFamily="18" charset="0"/>
                          <a:ea typeface="仿宋" panose="02010609060101010101" pitchFamily="49" charset="-122"/>
                        </a:rPr>
                        <m:t>&gt;</m:t>
                      </m:r>
                      <m:r>
                        <a:rPr lang="en-US" altLang="zh-CN" sz="2600" b="1" i="1" smtClean="0">
                          <a:latin typeface="Cambria Math" panose="02040503050406030204" pitchFamily="18" charset="0"/>
                          <a:ea typeface="仿宋" panose="02010609060101010101" pitchFamily="49" charset="-122"/>
                        </a:rPr>
                        <m:t>𝟎</m:t>
                      </m:r>
                    </m:oMath>
                  </a14:m>
                  <a:r>
                    <a:rPr lang="en-US" altLang="zh-CN" sz="2600" b="1" dirty="0">
                      <a:latin typeface="仿宋" panose="02010609060101010101" pitchFamily="49" charset="-122"/>
                      <a:ea typeface="仿宋" panose="02010609060101010101" pitchFamily="49" charset="-122"/>
                    </a:rPr>
                    <a:t>,</a:t>
                  </a:r>
                  <a:r>
                    <a:rPr lang="zh-CN" altLang="en-US" sz="2600" b="1" dirty="0">
                      <a:latin typeface="仿宋" panose="02010609060101010101" pitchFamily="49" charset="-122"/>
                      <a:ea typeface="仿宋" panose="02010609060101010101" pitchFamily="49" charset="-122"/>
                    </a:rPr>
                    <a:t>有</a:t>
                  </a:r>
                  <a:endParaRPr lang="en-US" altLang="zh-CN" sz="2600" b="1" dirty="0">
                    <a:latin typeface="仿宋" panose="02010609060101010101" pitchFamily="49" charset="-122"/>
                    <a:ea typeface="仿宋"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2600" b="1" i="1" smtClean="0">
                            <a:latin typeface="Cambria Math" panose="02040503050406030204" pitchFamily="18" charset="0"/>
                            <a:ea typeface="仿宋" panose="02010609060101010101" pitchFamily="49" charset="-122"/>
                          </a:rPr>
                          <m:t>𝑷𝒓</m:t>
                        </m:r>
                        <m:d>
                          <m:dPr>
                            <m:ctrlPr>
                              <a:rPr lang="en-US" altLang="zh-CN" sz="2600" b="1" i="1" smtClean="0">
                                <a:latin typeface="Cambria Math" panose="02040503050406030204" pitchFamily="18" charset="0"/>
                                <a:ea typeface="仿宋" panose="02010609060101010101" pitchFamily="49" charset="-122"/>
                              </a:rPr>
                            </m:ctrlPr>
                          </m:dPr>
                          <m:e>
                            <m:d>
                              <m:dPr>
                                <m:begChr m:val="|"/>
                                <m:endChr m:val="|"/>
                                <m:ctrlPr>
                                  <a:rPr lang="en-US" altLang="zh-CN" sz="2600" b="1" i="1" smtClean="0">
                                    <a:latin typeface="Cambria Math" panose="02040503050406030204" pitchFamily="18" charset="0"/>
                                    <a:ea typeface="仿宋" panose="02010609060101010101" pitchFamily="49" charset="-122"/>
                                  </a:rPr>
                                </m:ctrlPr>
                              </m:dPr>
                              <m:e>
                                <m:r>
                                  <a:rPr lang="en-US" altLang="zh-CN" sz="2600" b="1" i="1">
                                    <a:latin typeface="Cambria Math" panose="02040503050406030204" pitchFamily="18" charset="0"/>
                                    <a:ea typeface="仿宋" panose="02010609060101010101" pitchFamily="49" charset="-122"/>
                                  </a:rPr>
                                  <m:t>𝑿</m:t>
                                </m:r>
                                <m:r>
                                  <a:rPr lang="en-US" altLang="zh-CN" sz="2600" b="1" i="1" smtClean="0">
                                    <a:latin typeface="Cambria Math" panose="02040503050406030204" pitchFamily="18" charset="0"/>
                                    <a:ea typeface="仿宋" panose="02010609060101010101" pitchFamily="49" charset="-122"/>
                                  </a:rPr>
                                  <m:t>−</m:t>
                                </m:r>
                                <m:r>
                                  <a:rPr lang="en-US" altLang="zh-CN" sz="2600" b="1" i="1">
                                    <a:latin typeface="Cambria Math" panose="02040503050406030204" pitchFamily="18" charset="0"/>
                                    <a:ea typeface="Cambria Math" panose="02040503050406030204" pitchFamily="18" charset="0"/>
                                  </a:rPr>
                                  <m:t>𝑬</m:t>
                                </m:r>
                                <m:d>
                                  <m:dPr>
                                    <m:begChr m:val="["/>
                                    <m:endChr m:val="]"/>
                                    <m:ctrlPr>
                                      <a:rPr lang="en-US" altLang="zh-CN" sz="2600" b="1" i="1">
                                        <a:latin typeface="Cambria Math" panose="02040503050406030204" pitchFamily="18" charset="0"/>
                                        <a:ea typeface="Cambria Math" panose="02040503050406030204" pitchFamily="18" charset="0"/>
                                      </a:rPr>
                                    </m:ctrlPr>
                                  </m:dPr>
                                  <m:e>
                                    <m:r>
                                      <a:rPr lang="en-US" altLang="zh-CN" sz="2600" b="1" i="1">
                                        <a:latin typeface="Cambria Math" panose="02040503050406030204" pitchFamily="18" charset="0"/>
                                        <a:ea typeface="Cambria Math" panose="02040503050406030204" pitchFamily="18" charset="0"/>
                                      </a:rPr>
                                      <m:t>𝑿</m:t>
                                    </m:r>
                                  </m:e>
                                </m:d>
                              </m:e>
                            </m:d>
                            <m:r>
                              <a:rPr lang="en-US" altLang="zh-CN" sz="2600" b="1" i="1" smtClean="0">
                                <a:latin typeface="Cambria Math" panose="02040503050406030204" pitchFamily="18" charset="0"/>
                                <a:ea typeface="Cambria Math" panose="02040503050406030204" pitchFamily="18" charset="0"/>
                              </a:rPr>
                              <m:t>≥</m:t>
                            </m:r>
                            <m:r>
                              <a:rPr lang="en-US" altLang="zh-CN" sz="2600" b="1" i="1" smtClean="0">
                                <a:latin typeface="Cambria Math" panose="02040503050406030204" pitchFamily="18" charset="0"/>
                                <a:ea typeface="Cambria Math" panose="02040503050406030204" pitchFamily="18" charset="0"/>
                              </a:rPr>
                              <m:t>𝒂</m:t>
                            </m:r>
                          </m:e>
                        </m:d>
                        <m:r>
                          <a:rPr lang="en-US" altLang="zh-CN" sz="2600" b="1" i="1" smtClean="0">
                            <a:latin typeface="Cambria Math" panose="02040503050406030204" pitchFamily="18" charset="0"/>
                            <a:ea typeface="Cambria Math" panose="02040503050406030204" pitchFamily="18" charset="0"/>
                          </a:rPr>
                          <m:t>≤</m:t>
                        </m:r>
                        <m:f>
                          <m:fPr>
                            <m:ctrlPr>
                              <a:rPr lang="en-US" altLang="zh-CN" sz="2600" b="1" i="1" smtClean="0">
                                <a:latin typeface="Cambria Math" panose="02040503050406030204" pitchFamily="18" charset="0"/>
                                <a:ea typeface="Cambria Math" panose="02040503050406030204" pitchFamily="18" charset="0"/>
                              </a:rPr>
                            </m:ctrlPr>
                          </m:fPr>
                          <m:num>
                            <m:r>
                              <a:rPr lang="en-US" altLang="zh-CN" sz="2600" b="1" i="0" smtClean="0">
                                <a:latin typeface="Cambria Math" panose="02040503050406030204" pitchFamily="18" charset="0"/>
                                <a:ea typeface="Cambria Math" panose="02040503050406030204" pitchFamily="18" charset="0"/>
                              </a:rPr>
                              <m:t>𝐕𝐚𝐫</m:t>
                            </m:r>
                            <m:d>
                              <m:dPr>
                                <m:begChr m:val="["/>
                                <m:endChr m:val="]"/>
                                <m:ctrlPr>
                                  <a:rPr lang="en-US" altLang="zh-CN" sz="2600" b="1" i="1" smtClean="0">
                                    <a:latin typeface="Cambria Math" panose="02040503050406030204" pitchFamily="18" charset="0"/>
                                    <a:ea typeface="Cambria Math" panose="02040503050406030204" pitchFamily="18" charset="0"/>
                                  </a:rPr>
                                </m:ctrlPr>
                              </m:dPr>
                              <m:e>
                                <m:r>
                                  <a:rPr lang="en-US" altLang="zh-CN" sz="2600" b="1" i="1" smtClean="0">
                                    <a:latin typeface="Cambria Math" panose="02040503050406030204" pitchFamily="18" charset="0"/>
                                    <a:ea typeface="Cambria Math" panose="02040503050406030204" pitchFamily="18" charset="0"/>
                                  </a:rPr>
                                  <m:t>𝑿</m:t>
                                </m:r>
                              </m:e>
                            </m:d>
                          </m:num>
                          <m:den>
                            <m:sSup>
                              <m:sSupPr>
                                <m:ctrlPr>
                                  <a:rPr lang="en-US" altLang="zh-CN" sz="2600" b="1" i="1" smtClean="0">
                                    <a:latin typeface="Cambria Math" panose="02040503050406030204" pitchFamily="18" charset="0"/>
                                    <a:ea typeface="Cambria Math" panose="02040503050406030204" pitchFamily="18" charset="0"/>
                                  </a:rPr>
                                </m:ctrlPr>
                              </m:sSupPr>
                              <m:e>
                                <m:r>
                                  <a:rPr lang="en-US" altLang="zh-CN" sz="2600" b="1" i="1" smtClean="0">
                                    <a:latin typeface="Cambria Math" panose="02040503050406030204" pitchFamily="18" charset="0"/>
                                    <a:ea typeface="Cambria Math" panose="02040503050406030204" pitchFamily="18" charset="0"/>
                                  </a:rPr>
                                  <m:t>𝒂</m:t>
                                </m:r>
                              </m:e>
                              <m:sup>
                                <m:r>
                                  <a:rPr lang="en-US" altLang="zh-CN" sz="2600" b="1" i="1" smtClean="0">
                                    <a:latin typeface="Cambria Math" panose="02040503050406030204" pitchFamily="18" charset="0"/>
                                    <a:ea typeface="Cambria Math" panose="02040503050406030204" pitchFamily="18" charset="0"/>
                                  </a:rPr>
                                  <m:t>𝟐</m:t>
                                </m:r>
                              </m:sup>
                            </m:sSup>
                          </m:den>
                        </m:f>
                      </m:oMath>
                    </m:oMathPara>
                  </a14:m>
                  <a:endParaRPr lang="zh-CN" altLang="en-US" sz="2600" b="1" dirty="0">
                    <a:latin typeface="仿宋" panose="02010609060101010101" pitchFamily="49" charset="-122"/>
                    <a:ea typeface="仿宋" panose="02010609060101010101" pitchFamily="49" charset="-122"/>
                  </a:endParaRPr>
                </a:p>
              </p:txBody>
            </p:sp>
          </mc:Choice>
          <mc:Fallback xmlns="">
            <p:sp>
              <p:nvSpPr>
                <p:cNvPr id="12" name="文本框 11">
                  <a:extLst>
                    <a:ext uri="{FF2B5EF4-FFF2-40B4-BE49-F238E27FC236}">
                      <a16:creationId xmlns:a16="http://schemas.microsoft.com/office/drawing/2014/main" id="{EB53D9AE-CFAB-4FF9-8A43-F8138354137C}"/>
                    </a:ext>
                  </a:extLst>
                </p:cNvPr>
                <p:cNvSpPr txBox="1">
                  <a:spLocks noRot="1" noChangeAspect="1" noMove="1" noResize="1" noEditPoints="1" noAdjustHandles="1" noChangeArrowheads="1" noChangeShapeType="1" noTextEdit="1"/>
                </p:cNvSpPr>
                <p:nvPr/>
              </p:nvSpPr>
              <p:spPr>
                <a:xfrm>
                  <a:off x="770238" y="1582543"/>
                  <a:ext cx="10651524" cy="2230946"/>
                </a:xfrm>
                <a:prstGeom prst="rect">
                  <a:avLst/>
                </a:prstGeom>
                <a:blipFill>
                  <a:blip r:embed="rId3"/>
                  <a:stretch>
                    <a:fillRect l="-1145"/>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AD73F0FA-768E-4889-85CE-43CE29F67AC8}"/>
                </a:ext>
              </a:extLst>
            </p:cNvPr>
            <p:cNvSpPr/>
            <p:nvPr/>
          </p:nvSpPr>
          <p:spPr>
            <a:xfrm>
              <a:off x="418070" y="1573772"/>
              <a:ext cx="11355860" cy="24943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04C56B05-D7D8-4163-852E-EC446975F1FD}"/>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.1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理论回顾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grpSp>
        <p:nvGrpSpPr>
          <p:cNvPr id="8" name="组合 7">
            <a:extLst>
              <a:ext uri="{FF2B5EF4-FFF2-40B4-BE49-F238E27FC236}">
                <a16:creationId xmlns:a16="http://schemas.microsoft.com/office/drawing/2014/main" id="{4A441C72-401F-4A56-857C-6BA6BB09B61F}"/>
              </a:ext>
            </a:extLst>
          </p:cNvPr>
          <p:cNvGrpSpPr/>
          <p:nvPr/>
        </p:nvGrpSpPr>
        <p:grpSpPr>
          <a:xfrm>
            <a:off x="495519" y="3822916"/>
            <a:ext cx="11355860" cy="2946066"/>
            <a:chOff x="418070" y="1494262"/>
            <a:chExt cx="11355860" cy="2573890"/>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1ECAA24-DA88-4573-B5BC-F226631564BB}"/>
                    </a:ext>
                  </a:extLst>
                </p:cNvPr>
                <p:cNvSpPr txBox="1"/>
                <p:nvPr/>
              </p:nvSpPr>
              <p:spPr>
                <a:xfrm>
                  <a:off x="967508" y="1494262"/>
                  <a:ext cx="10651524" cy="2496804"/>
                </a:xfrm>
                <a:prstGeom prst="rect">
                  <a:avLst/>
                </a:prstGeom>
                <a:noFill/>
              </p:spPr>
              <p:txBody>
                <a:bodyPr wrap="square">
                  <a:spAutoFit/>
                </a:bodyPr>
                <a:lstStyle/>
                <a:p>
                  <a:pPr algn="l">
                    <a:lnSpc>
                      <a:spcPct val="150000"/>
                    </a:lnSpc>
                  </a:pPr>
                  <a:r>
                    <a:rPr lang="zh-CN" altLang="en-US" sz="2800" b="1" dirty="0">
                      <a:latin typeface="华文新魏" panose="02010800040101010101" pitchFamily="2" charset="-122"/>
                      <a:ea typeface="华文新魏" panose="02010800040101010101" pitchFamily="2" charset="-122"/>
                    </a:rPr>
                    <a:t>推论 </a:t>
                  </a:r>
                  <a:r>
                    <a:rPr lang="en-US" altLang="zh-CN" sz="2800" b="1" dirty="0">
                      <a:latin typeface="华文新魏" panose="02010800040101010101" pitchFamily="2" charset="-122"/>
                      <a:ea typeface="华文新魏" panose="02010800040101010101" pitchFamily="2" charset="-122"/>
                    </a:rPr>
                    <a:t>2.9</a:t>
                  </a:r>
                  <a:endParaRPr lang="en-US" altLang="zh-CN" sz="2600" b="1" i="0" u="none" strike="noStrike" baseline="0" dirty="0">
                    <a:latin typeface="仿宋" panose="02010609060101010101" pitchFamily="49" charset="-122"/>
                    <a:ea typeface="仿宋" panose="02010609060101010101" pitchFamily="49" charset="-122"/>
                  </a:endParaRPr>
                </a:p>
                <a:p>
                  <a:pPr algn="l">
                    <a:lnSpc>
                      <a:spcPct val="150000"/>
                    </a:lnSpc>
                  </a:pPr>
                  <a:r>
                    <a:rPr lang="zh-CN" altLang="en-US" sz="2600" b="1" dirty="0">
                      <a:latin typeface="仿宋" panose="02010609060101010101" pitchFamily="49" charset="-122"/>
                      <a:ea typeface="仿宋" panose="02010609060101010101" pitchFamily="49" charset="-122"/>
                    </a:rPr>
                    <a:t>对任意的 </a:t>
                  </a:r>
                  <a14:m>
                    <m:oMath xmlns:m="http://schemas.openxmlformats.org/officeDocument/2006/math">
                      <m:r>
                        <a:rPr lang="en-US" altLang="zh-CN" sz="2600" b="0" i="1" smtClean="0">
                          <a:latin typeface="Cambria Math" panose="02040503050406030204" pitchFamily="18" charset="0"/>
                          <a:ea typeface="仿宋" panose="02010609060101010101" pitchFamily="49" charset="-122"/>
                        </a:rPr>
                        <m:t>𝑡</m:t>
                      </m:r>
                      <m:r>
                        <a:rPr lang="en-US" altLang="zh-CN" sz="2600" b="1" i="1" smtClean="0">
                          <a:latin typeface="Cambria Math" panose="02040503050406030204" pitchFamily="18" charset="0"/>
                          <a:ea typeface="仿宋" panose="02010609060101010101" pitchFamily="49" charset="-122"/>
                        </a:rPr>
                        <m:t>&gt;</m:t>
                      </m:r>
                      <m:r>
                        <a:rPr lang="en-US" altLang="zh-CN" sz="2600" b="1" i="1" smtClean="0">
                          <a:latin typeface="Cambria Math" panose="02040503050406030204" pitchFamily="18" charset="0"/>
                          <a:ea typeface="仿宋" panose="02010609060101010101" pitchFamily="49" charset="-122"/>
                        </a:rPr>
                        <m:t>𝟏</m:t>
                      </m:r>
                    </m:oMath>
                  </a14:m>
                  <a:r>
                    <a:rPr lang="en-US" altLang="zh-CN" sz="2600" b="1" dirty="0">
                      <a:latin typeface="仿宋" panose="02010609060101010101" pitchFamily="49" charset="-122"/>
                      <a:ea typeface="仿宋" panose="02010609060101010101" pitchFamily="49" charset="-122"/>
                    </a:rPr>
                    <a:t>,</a:t>
                  </a:r>
                  <a:r>
                    <a:rPr lang="zh-CN" altLang="en-US" sz="2600" b="1" dirty="0">
                      <a:latin typeface="仿宋" panose="02010609060101010101" pitchFamily="49" charset="-122"/>
                      <a:ea typeface="仿宋" panose="02010609060101010101" pitchFamily="49" charset="-122"/>
                    </a:rPr>
                    <a:t>有</a:t>
                  </a:r>
                  <a:r>
                    <a:rPr lang="en-US" altLang="zh-CN" sz="2600" b="1" dirty="0">
                      <a:latin typeface="仿宋" panose="02010609060101010101" pitchFamily="49" charset="-122"/>
                      <a:ea typeface="仿宋" panose="02010609060101010101" pitchFamily="49" charset="-122"/>
                    </a:rPr>
                    <a:t>  </a:t>
                  </a:r>
                  <a14:m>
                    <m:oMath xmlns:m="http://schemas.openxmlformats.org/officeDocument/2006/math">
                      <m:r>
                        <a:rPr lang="en-US" altLang="zh-CN" sz="2600" b="1" i="1" smtClean="0">
                          <a:latin typeface="Cambria Math" panose="02040503050406030204" pitchFamily="18" charset="0"/>
                          <a:ea typeface="仿宋" panose="02010609060101010101" pitchFamily="49" charset="-122"/>
                        </a:rPr>
                        <m:t>𝑷𝒓</m:t>
                      </m:r>
                      <m:d>
                        <m:dPr>
                          <m:ctrlPr>
                            <a:rPr lang="en-US" altLang="zh-CN" sz="2600" b="1" i="1" smtClean="0">
                              <a:latin typeface="Cambria Math" panose="02040503050406030204" pitchFamily="18" charset="0"/>
                              <a:ea typeface="仿宋" panose="02010609060101010101" pitchFamily="49" charset="-122"/>
                            </a:rPr>
                          </m:ctrlPr>
                        </m:dPr>
                        <m:e>
                          <m:d>
                            <m:dPr>
                              <m:begChr m:val="|"/>
                              <m:endChr m:val="|"/>
                              <m:ctrlPr>
                                <a:rPr lang="en-US" altLang="zh-CN" sz="2600" b="1" i="1" smtClean="0">
                                  <a:latin typeface="Cambria Math" panose="02040503050406030204" pitchFamily="18" charset="0"/>
                                  <a:ea typeface="仿宋" panose="02010609060101010101" pitchFamily="49" charset="-122"/>
                                </a:rPr>
                              </m:ctrlPr>
                            </m:dPr>
                            <m:e>
                              <m:r>
                                <a:rPr lang="en-US" altLang="zh-CN" sz="2600" b="1" i="1">
                                  <a:latin typeface="Cambria Math" panose="02040503050406030204" pitchFamily="18" charset="0"/>
                                  <a:ea typeface="仿宋" panose="02010609060101010101" pitchFamily="49" charset="-122"/>
                                </a:rPr>
                                <m:t>𝑿</m:t>
                              </m:r>
                              <m:r>
                                <a:rPr lang="en-US" altLang="zh-CN" sz="2600" b="1" i="1" smtClean="0">
                                  <a:latin typeface="Cambria Math" panose="02040503050406030204" pitchFamily="18" charset="0"/>
                                  <a:ea typeface="仿宋" panose="02010609060101010101" pitchFamily="49" charset="-122"/>
                                </a:rPr>
                                <m:t>−</m:t>
                              </m:r>
                              <m:r>
                                <a:rPr lang="en-US" altLang="zh-CN" sz="2600" b="1" i="1">
                                  <a:latin typeface="Cambria Math" panose="02040503050406030204" pitchFamily="18" charset="0"/>
                                  <a:ea typeface="Cambria Math" panose="02040503050406030204" pitchFamily="18" charset="0"/>
                                </a:rPr>
                                <m:t>𝑬</m:t>
                              </m:r>
                              <m:d>
                                <m:dPr>
                                  <m:begChr m:val="["/>
                                  <m:endChr m:val="]"/>
                                  <m:ctrlPr>
                                    <a:rPr lang="en-US" altLang="zh-CN" sz="2600" b="1" i="1">
                                      <a:latin typeface="Cambria Math" panose="02040503050406030204" pitchFamily="18" charset="0"/>
                                      <a:ea typeface="Cambria Math" panose="02040503050406030204" pitchFamily="18" charset="0"/>
                                    </a:rPr>
                                  </m:ctrlPr>
                                </m:dPr>
                                <m:e>
                                  <m:r>
                                    <a:rPr lang="en-US" altLang="zh-CN" sz="2600" b="1" i="1">
                                      <a:latin typeface="Cambria Math" panose="02040503050406030204" pitchFamily="18" charset="0"/>
                                      <a:ea typeface="Cambria Math" panose="02040503050406030204" pitchFamily="18" charset="0"/>
                                    </a:rPr>
                                    <m:t>𝑿</m:t>
                                  </m:r>
                                </m:e>
                              </m:d>
                            </m:e>
                          </m:d>
                          <m:r>
                            <a:rPr lang="en-US" altLang="zh-CN" sz="2600" b="1" i="1" smtClean="0">
                              <a:latin typeface="Cambria Math" panose="02040503050406030204" pitchFamily="18" charset="0"/>
                              <a:ea typeface="Cambria Math" panose="02040503050406030204" pitchFamily="18" charset="0"/>
                            </a:rPr>
                            <m:t>≥</m:t>
                          </m:r>
                          <m:r>
                            <a:rPr lang="en-US" altLang="zh-CN" sz="2600" b="0" i="1" smtClean="0">
                              <a:latin typeface="Cambria Math" panose="02040503050406030204" pitchFamily="18" charset="0"/>
                              <a:ea typeface="Cambria Math" panose="02040503050406030204" pitchFamily="18" charset="0"/>
                            </a:rPr>
                            <m:t>𝑡</m:t>
                          </m:r>
                          <m:r>
                            <a:rPr lang="en-US" altLang="zh-CN" sz="2600" b="1" i="1" smtClean="0">
                              <a:latin typeface="Cambria Math" panose="02040503050406030204" pitchFamily="18" charset="0"/>
                              <a:ea typeface="Cambria Math" panose="02040503050406030204" pitchFamily="18" charset="0"/>
                            </a:rPr>
                            <m:t>∙</m:t>
                          </m:r>
                          <m:r>
                            <a:rPr lang="zh-CN" altLang="en-US" sz="2600" b="0" i="1" smtClean="0">
                              <a:latin typeface="Cambria Math" panose="02040503050406030204" pitchFamily="18" charset="0"/>
                              <a:ea typeface="Cambria Math" panose="02040503050406030204" pitchFamily="18" charset="0"/>
                            </a:rPr>
                            <m:t>𝜎</m:t>
                          </m:r>
                          <m:d>
                            <m:dPr>
                              <m:begChr m:val="["/>
                              <m:endChr m:val="]"/>
                              <m:ctrlPr>
                                <a:rPr lang="en-US" altLang="zh-CN" sz="2600" b="1" i="1">
                                  <a:latin typeface="Cambria Math" panose="02040503050406030204" pitchFamily="18" charset="0"/>
                                  <a:ea typeface="Cambria Math" panose="02040503050406030204" pitchFamily="18" charset="0"/>
                                </a:rPr>
                              </m:ctrlPr>
                            </m:dPr>
                            <m:e>
                              <m:r>
                                <a:rPr lang="en-US" altLang="zh-CN" sz="2600" b="1" i="1">
                                  <a:latin typeface="Cambria Math" panose="02040503050406030204" pitchFamily="18" charset="0"/>
                                  <a:ea typeface="Cambria Math" panose="02040503050406030204" pitchFamily="18" charset="0"/>
                                </a:rPr>
                                <m:t>𝑿</m:t>
                              </m:r>
                            </m:e>
                          </m:d>
                        </m:e>
                      </m:d>
                      <m:r>
                        <a:rPr lang="en-US" altLang="zh-CN" sz="2600" b="1" i="1" smtClean="0">
                          <a:latin typeface="Cambria Math" panose="02040503050406030204" pitchFamily="18" charset="0"/>
                          <a:ea typeface="Cambria Math" panose="02040503050406030204" pitchFamily="18" charset="0"/>
                        </a:rPr>
                        <m:t>≤</m:t>
                      </m:r>
                      <m:f>
                        <m:fPr>
                          <m:ctrlPr>
                            <a:rPr lang="en-US" altLang="zh-CN" sz="2600" b="1" i="1" smtClean="0">
                              <a:latin typeface="Cambria Math" panose="02040503050406030204" pitchFamily="18" charset="0"/>
                              <a:ea typeface="Cambria Math" panose="02040503050406030204" pitchFamily="18" charset="0"/>
                            </a:rPr>
                          </m:ctrlPr>
                        </m:fPr>
                        <m:num>
                          <m:r>
                            <a:rPr lang="en-US" altLang="zh-CN" sz="2600" b="1" i="1" smtClean="0">
                              <a:latin typeface="Cambria Math" panose="02040503050406030204" pitchFamily="18" charset="0"/>
                              <a:ea typeface="Cambria Math" panose="02040503050406030204" pitchFamily="18" charset="0"/>
                            </a:rPr>
                            <m:t>𝟏</m:t>
                          </m:r>
                        </m:num>
                        <m:den>
                          <m:sSup>
                            <m:sSupPr>
                              <m:ctrlPr>
                                <a:rPr lang="en-US" altLang="zh-CN" sz="2600" b="1" i="1" smtClean="0">
                                  <a:latin typeface="Cambria Math" panose="02040503050406030204" pitchFamily="18" charset="0"/>
                                  <a:ea typeface="Cambria Math" panose="02040503050406030204" pitchFamily="18" charset="0"/>
                                </a:rPr>
                              </m:ctrlPr>
                            </m:sSupPr>
                            <m:e>
                              <m:r>
                                <a:rPr lang="en-US" altLang="zh-CN" sz="2600" b="0" i="1" smtClean="0">
                                  <a:latin typeface="Cambria Math" panose="02040503050406030204" pitchFamily="18" charset="0"/>
                                  <a:ea typeface="Cambria Math" panose="02040503050406030204" pitchFamily="18" charset="0"/>
                                </a:rPr>
                                <m:t>𝑡</m:t>
                              </m:r>
                            </m:e>
                            <m:sup>
                              <m:r>
                                <a:rPr lang="en-US" altLang="zh-CN" sz="2600" b="1" i="1" smtClean="0">
                                  <a:latin typeface="Cambria Math" panose="02040503050406030204" pitchFamily="18" charset="0"/>
                                  <a:ea typeface="Cambria Math" panose="02040503050406030204" pitchFamily="18" charset="0"/>
                                </a:rPr>
                                <m:t>𝟐</m:t>
                              </m:r>
                            </m:sup>
                          </m:sSup>
                        </m:den>
                      </m:f>
                    </m:oMath>
                  </a14:m>
                  <a:endParaRPr lang="en-US" altLang="zh-CN" sz="2600" b="1" dirty="0">
                    <a:latin typeface="仿宋" panose="02010609060101010101" pitchFamily="49" charset="-122"/>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2600" b="1" i="1" smtClean="0">
                            <a:latin typeface="Cambria Math" panose="02040503050406030204" pitchFamily="18" charset="0"/>
                            <a:ea typeface="仿宋" panose="02010609060101010101" pitchFamily="49" charset="-122"/>
                          </a:rPr>
                          <m:t>𝑷𝒓</m:t>
                        </m:r>
                        <m:d>
                          <m:dPr>
                            <m:ctrlPr>
                              <a:rPr lang="en-US" altLang="zh-CN" sz="2600" b="1" i="1" smtClean="0">
                                <a:latin typeface="Cambria Math" panose="02040503050406030204" pitchFamily="18" charset="0"/>
                                <a:ea typeface="仿宋" panose="02010609060101010101" pitchFamily="49" charset="-122"/>
                              </a:rPr>
                            </m:ctrlPr>
                          </m:dPr>
                          <m:e>
                            <m:d>
                              <m:dPr>
                                <m:begChr m:val="|"/>
                                <m:endChr m:val="|"/>
                                <m:ctrlPr>
                                  <a:rPr lang="en-US" altLang="zh-CN" sz="2600" b="1" i="1" smtClean="0">
                                    <a:latin typeface="Cambria Math" panose="02040503050406030204" pitchFamily="18" charset="0"/>
                                    <a:ea typeface="仿宋" panose="02010609060101010101" pitchFamily="49" charset="-122"/>
                                  </a:rPr>
                                </m:ctrlPr>
                              </m:dPr>
                              <m:e>
                                <m:r>
                                  <a:rPr lang="en-US" altLang="zh-CN" sz="2600" b="1" i="1">
                                    <a:latin typeface="Cambria Math" panose="02040503050406030204" pitchFamily="18" charset="0"/>
                                    <a:ea typeface="仿宋" panose="02010609060101010101" pitchFamily="49" charset="-122"/>
                                  </a:rPr>
                                  <m:t>𝑿</m:t>
                                </m:r>
                                <m:r>
                                  <a:rPr lang="en-US" altLang="zh-CN" sz="2600" b="1" i="1" smtClean="0">
                                    <a:latin typeface="Cambria Math" panose="02040503050406030204" pitchFamily="18" charset="0"/>
                                    <a:ea typeface="仿宋" panose="02010609060101010101" pitchFamily="49" charset="-122"/>
                                  </a:rPr>
                                  <m:t>−</m:t>
                                </m:r>
                                <m:r>
                                  <a:rPr lang="en-US" altLang="zh-CN" sz="2600" b="1" i="1">
                                    <a:latin typeface="Cambria Math" panose="02040503050406030204" pitchFamily="18" charset="0"/>
                                    <a:ea typeface="Cambria Math" panose="02040503050406030204" pitchFamily="18" charset="0"/>
                                  </a:rPr>
                                  <m:t>𝑬</m:t>
                                </m:r>
                                <m:d>
                                  <m:dPr>
                                    <m:begChr m:val="["/>
                                    <m:endChr m:val="]"/>
                                    <m:ctrlPr>
                                      <a:rPr lang="en-US" altLang="zh-CN" sz="2600" b="1" i="1">
                                        <a:latin typeface="Cambria Math" panose="02040503050406030204" pitchFamily="18" charset="0"/>
                                        <a:ea typeface="Cambria Math" panose="02040503050406030204" pitchFamily="18" charset="0"/>
                                      </a:rPr>
                                    </m:ctrlPr>
                                  </m:dPr>
                                  <m:e>
                                    <m:r>
                                      <a:rPr lang="en-US" altLang="zh-CN" sz="2600" b="1" i="1">
                                        <a:latin typeface="Cambria Math" panose="02040503050406030204" pitchFamily="18" charset="0"/>
                                        <a:ea typeface="Cambria Math" panose="02040503050406030204" pitchFamily="18" charset="0"/>
                                      </a:rPr>
                                      <m:t>𝑿</m:t>
                                    </m:r>
                                  </m:e>
                                </m:d>
                              </m:e>
                            </m:d>
                            <m:r>
                              <a:rPr lang="en-US" altLang="zh-CN" sz="2600" b="1" i="1" smtClean="0">
                                <a:latin typeface="Cambria Math" panose="02040503050406030204" pitchFamily="18" charset="0"/>
                                <a:ea typeface="Cambria Math" panose="02040503050406030204" pitchFamily="18" charset="0"/>
                              </a:rPr>
                              <m:t>≥</m:t>
                            </m:r>
                            <m:r>
                              <a:rPr lang="en-US" altLang="zh-CN" sz="2600" b="0" i="1" smtClean="0">
                                <a:latin typeface="Cambria Math" panose="02040503050406030204" pitchFamily="18" charset="0"/>
                                <a:ea typeface="Cambria Math" panose="02040503050406030204" pitchFamily="18" charset="0"/>
                              </a:rPr>
                              <m:t>𝑡</m:t>
                            </m:r>
                            <m:r>
                              <a:rPr lang="en-US" altLang="zh-CN" sz="2600" b="1" i="1" smtClean="0">
                                <a:latin typeface="Cambria Math" panose="02040503050406030204" pitchFamily="18" charset="0"/>
                                <a:ea typeface="Cambria Math" panose="02040503050406030204" pitchFamily="18" charset="0"/>
                              </a:rPr>
                              <m:t>∙</m:t>
                            </m:r>
                            <m:r>
                              <a:rPr lang="en-US" altLang="zh-CN" sz="2600" b="1" i="1" smtClean="0">
                                <a:latin typeface="Cambria Math" panose="02040503050406030204" pitchFamily="18" charset="0"/>
                                <a:ea typeface="Cambria Math" panose="02040503050406030204" pitchFamily="18" charset="0"/>
                              </a:rPr>
                              <m:t>𝑬</m:t>
                            </m:r>
                            <m:d>
                              <m:dPr>
                                <m:begChr m:val="["/>
                                <m:endChr m:val="]"/>
                                <m:ctrlPr>
                                  <a:rPr lang="en-US" altLang="zh-CN" sz="2600" b="1" i="1">
                                    <a:latin typeface="Cambria Math" panose="02040503050406030204" pitchFamily="18" charset="0"/>
                                    <a:ea typeface="Cambria Math" panose="02040503050406030204" pitchFamily="18" charset="0"/>
                                  </a:rPr>
                                </m:ctrlPr>
                              </m:dPr>
                              <m:e>
                                <m:r>
                                  <a:rPr lang="en-US" altLang="zh-CN" sz="2600" b="1" i="1">
                                    <a:latin typeface="Cambria Math" panose="02040503050406030204" pitchFamily="18" charset="0"/>
                                    <a:ea typeface="Cambria Math" panose="02040503050406030204" pitchFamily="18" charset="0"/>
                                  </a:rPr>
                                  <m:t>𝑿</m:t>
                                </m:r>
                              </m:e>
                            </m:d>
                          </m:e>
                        </m:d>
                        <m:r>
                          <a:rPr lang="en-US" altLang="zh-CN" sz="2600" b="1" i="1" smtClean="0">
                            <a:latin typeface="Cambria Math" panose="02040503050406030204" pitchFamily="18" charset="0"/>
                            <a:ea typeface="Cambria Math" panose="02040503050406030204" pitchFamily="18" charset="0"/>
                          </a:rPr>
                          <m:t>≤</m:t>
                        </m:r>
                        <m:f>
                          <m:fPr>
                            <m:ctrlPr>
                              <a:rPr lang="en-US" altLang="zh-CN" sz="2600" b="1" i="1" smtClean="0">
                                <a:latin typeface="Cambria Math" panose="02040503050406030204" pitchFamily="18" charset="0"/>
                                <a:ea typeface="Cambria Math" panose="02040503050406030204" pitchFamily="18" charset="0"/>
                              </a:rPr>
                            </m:ctrlPr>
                          </m:fPr>
                          <m:num>
                            <m:r>
                              <a:rPr lang="en-US" altLang="zh-CN" sz="2600" b="1" i="0">
                                <a:latin typeface="Cambria Math" panose="02040503050406030204" pitchFamily="18" charset="0"/>
                                <a:ea typeface="Cambria Math" panose="02040503050406030204" pitchFamily="18" charset="0"/>
                              </a:rPr>
                              <m:t>𝐕𝐚𝐫</m:t>
                            </m:r>
                            <m:d>
                              <m:dPr>
                                <m:begChr m:val="["/>
                                <m:endChr m:val="]"/>
                                <m:ctrlPr>
                                  <a:rPr lang="en-US" altLang="zh-CN" sz="2600" b="1" i="1">
                                    <a:latin typeface="Cambria Math" panose="02040503050406030204" pitchFamily="18" charset="0"/>
                                    <a:ea typeface="Cambria Math" panose="02040503050406030204" pitchFamily="18" charset="0"/>
                                  </a:rPr>
                                </m:ctrlPr>
                              </m:dPr>
                              <m:e>
                                <m:r>
                                  <a:rPr lang="en-US" altLang="zh-CN" sz="2600" b="1" i="1">
                                    <a:latin typeface="Cambria Math" panose="02040503050406030204" pitchFamily="18" charset="0"/>
                                    <a:ea typeface="Cambria Math" panose="02040503050406030204" pitchFamily="18" charset="0"/>
                                  </a:rPr>
                                  <m:t>𝑿</m:t>
                                </m:r>
                              </m:e>
                            </m:d>
                          </m:num>
                          <m:den>
                            <m:sSup>
                              <m:sSupPr>
                                <m:ctrlPr>
                                  <a:rPr lang="en-US" altLang="zh-CN" sz="2600" b="1" i="1" smtClean="0">
                                    <a:latin typeface="Cambria Math" panose="02040503050406030204" pitchFamily="18" charset="0"/>
                                    <a:ea typeface="Cambria Math" panose="02040503050406030204" pitchFamily="18" charset="0"/>
                                  </a:rPr>
                                </m:ctrlPr>
                              </m:sSupPr>
                              <m:e>
                                <m:r>
                                  <a:rPr lang="en-US" altLang="zh-CN" sz="2600" b="0" i="1" smtClean="0">
                                    <a:latin typeface="Cambria Math" panose="02040503050406030204" pitchFamily="18" charset="0"/>
                                    <a:ea typeface="Cambria Math" panose="02040503050406030204" pitchFamily="18" charset="0"/>
                                  </a:rPr>
                                  <m:t>𝑡</m:t>
                                </m:r>
                              </m:e>
                              <m:sup>
                                <m:r>
                                  <a:rPr lang="en-US" altLang="zh-CN" sz="2600" b="1" i="1" smtClean="0">
                                    <a:latin typeface="Cambria Math" panose="02040503050406030204" pitchFamily="18" charset="0"/>
                                    <a:ea typeface="Cambria Math" panose="02040503050406030204" pitchFamily="18" charset="0"/>
                                  </a:rPr>
                                  <m:t>𝟐</m:t>
                                </m:r>
                              </m:sup>
                            </m:sSup>
                            <m:sSup>
                              <m:sSupPr>
                                <m:ctrlPr>
                                  <a:rPr lang="en-US" altLang="zh-CN" sz="2600" b="1" i="1" smtClean="0">
                                    <a:latin typeface="Cambria Math" panose="02040503050406030204" pitchFamily="18" charset="0"/>
                                    <a:ea typeface="Cambria Math" panose="02040503050406030204" pitchFamily="18" charset="0"/>
                                  </a:rPr>
                                </m:ctrlPr>
                              </m:sSupPr>
                              <m:e>
                                <m:d>
                                  <m:dPr>
                                    <m:ctrlPr>
                                      <a:rPr lang="en-US" altLang="zh-CN" sz="2600" b="1" i="1" smtClean="0">
                                        <a:latin typeface="Cambria Math" panose="02040503050406030204" pitchFamily="18" charset="0"/>
                                        <a:ea typeface="Cambria Math" panose="02040503050406030204" pitchFamily="18" charset="0"/>
                                      </a:rPr>
                                    </m:ctrlPr>
                                  </m:dPr>
                                  <m:e>
                                    <m:r>
                                      <a:rPr lang="en-US" altLang="zh-CN" sz="2600" b="1" i="1">
                                        <a:latin typeface="Cambria Math" panose="02040503050406030204" pitchFamily="18" charset="0"/>
                                        <a:ea typeface="Cambria Math" panose="02040503050406030204" pitchFamily="18" charset="0"/>
                                      </a:rPr>
                                      <m:t>𝑬</m:t>
                                    </m:r>
                                    <m:d>
                                      <m:dPr>
                                        <m:begChr m:val="["/>
                                        <m:endChr m:val="]"/>
                                        <m:ctrlPr>
                                          <a:rPr lang="en-US" altLang="zh-CN" sz="2600" b="1" i="1">
                                            <a:latin typeface="Cambria Math" panose="02040503050406030204" pitchFamily="18" charset="0"/>
                                            <a:ea typeface="Cambria Math" panose="02040503050406030204" pitchFamily="18" charset="0"/>
                                          </a:rPr>
                                        </m:ctrlPr>
                                      </m:dPr>
                                      <m:e>
                                        <m:r>
                                          <a:rPr lang="en-US" altLang="zh-CN" sz="2600" b="1" i="1">
                                            <a:latin typeface="Cambria Math" panose="02040503050406030204" pitchFamily="18" charset="0"/>
                                            <a:ea typeface="Cambria Math" panose="02040503050406030204" pitchFamily="18" charset="0"/>
                                          </a:rPr>
                                          <m:t>𝑿</m:t>
                                        </m:r>
                                      </m:e>
                                    </m:d>
                                  </m:e>
                                </m:d>
                              </m:e>
                              <m:sup>
                                <m:r>
                                  <a:rPr lang="en-US" altLang="zh-CN" sz="2600" b="1" i="1" smtClean="0">
                                    <a:latin typeface="Cambria Math" panose="02040503050406030204" pitchFamily="18" charset="0"/>
                                    <a:ea typeface="Cambria Math" panose="02040503050406030204" pitchFamily="18" charset="0"/>
                                  </a:rPr>
                                  <m:t>𝟐</m:t>
                                </m:r>
                              </m:sup>
                            </m:sSup>
                          </m:den>
                        </m:f>
                      </m:oMath>
                    </m:oMathPara>
                  </a14:m>
                  <a:endParaRPr lang="zh-CN" altLang="en-US" sz="2600" b="1" dirty="0">
                    <a:latin typeface="仿宋" panose="02010609060101010101" pitchFamily="49" charset="-122"/>
                    <a:ea typeface="仿宋" panose="02010609060101010101" pitchFamily="49" charset="-122"/>
                  </a:endParaRPr>
                </a:p>
              </p:txBody>
            </p:sp>
          </mc:Choice>
          <mc:Fallback xmlns="">
            <p:sp>
              <p:nvSpPr>
                <p:cNvPr id="9" name="文本框 8">
                  <a:extLst>
                    <a:ext uri="{FF2B5EF4-FFF2-40B4-BE49-F238E27FC236}">
                      <a16:creationId xmlns:a16="http://schemas.microsoft.com/office/drawing/2014/main" id="{21ECAA24-DA88-4573-B5BC-F226631564BB}"/>
                    </a:ext>
                  </a:extLst>
                </p:cNvPr>
                <p:cNvSpPr txBox="1">
                  <a:spLocks noRot="1" noChangeAspect="1" noMove="1" noResize="1" noEditPoints="1" noAdjustHandles="1" noChangeArrowheads="1" noChangeShapeType="1" noTextEdit="1"/>
                </p:cNvSpPr>
                <p:nvPr/>
              </p:nvSpPr>
              <p:spPr>
                <a:xfrm>
                  <a:off x="967508" y="1494262"/>
                  <a:ext cx="10651524" cy="2496804"/>
                </a:xfrm>
                <a:prstGeom prst="rect">
                  <a:avLst/>
                </a:prstGeom>
                <a:blipFill>
                  <a:blip r:embed="rId4"/>
                  <a:stretch>
                    <a:fillRect l="-1144"/>
                  </a:stretch>
                </a:blipFill>
              </p:spPr>
              <p:txBody>
                <a:bodyPr/>
                <a:lstStyle/>
                <a:p>
                  <a:r>
                    <a:rPr lang="zh-CN" altLang="en-US">
                      <a:noFill/>
                    </a:rPr>
                    <a:t> </a:t>
                  </a:r>
                </a:p>
              </p:txBody>
            </p:sp>
          </mc:Fallback>
        </mc:AlternateContent>
        <p:sp>
          <p:nvSpPr>
            <p:cNvPr id="10" name="矩形: 圆角 9">
              <a:extLst>
                <a:ext uri="{FF2B5EF4-FFF2-40B4-BE49-F238E27FC236}">
                  <a16:creationId xmlns:a16="http://schemas.microsoft.com/office/drawing/2014/main" id="{B8950038-D63A-4800-B958-E9590D8B47C5}"/>
                </a:ext>
              </a:extLst>
            </p:cNvPr>
            <p:cNvSpPr/>
            <p:nvPr/>
          </p:nvSpPr>
          <p:spPr>
            <a:xfrm>
              <a:off x="418070" y="1573772"/>
              <a:ext cx="11355860" cy="24943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007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80C9A-582C-4D2E-A89A-ED0E086EA276}"/>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5" name="矩形 4">
            <a:extLst>
              <a:ext uri="{FF2B5EF4-FFF2-40B4-BE49-F238E27FC236}">
                <a16:creationId xmlns:a16="http://schemas.microsoft.com/office/drawing/2014/main" id="{921C6AE7-18A9-4D44-9731-F864A9C19E83}"/>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.1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理论回顾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83F824FA-ED43-40A3-B9D4-971AE4C03646}"/>
              </a:ext>
            </a:extLst>
          </p:cNvPr>
          <p:cNvSpPr txBox="1"/>
          <p:nvPr/>
        </p:nvSpPr>
        <p:spPr>
          <a:xfrm>
            <a:off x="620956" y="947034"/>
            <a:ext cx="10950088" cy="2014975"/>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en-US" altLang="zh-CN" sz="2400" b="1" dirty="0">
                <a:solidFill>
                  <a:prstClr val="black"/>
                </a:solidFill>
                <a:ea typeface="仿宋" panose="02010609060101010101" pitchFamily="49" charset="-122"/>
              </a:rPr>
              <a:t> </a:t>
            </a:r>
            <a:r>
              <a:rPr lang="zh-CN" altLang="en-US" sz="2400" b="1" dirty="0">
                <a:solidFill>
                  <a:prstClr val="black"/>
                </a:solidFill>
                <a:ea typeface="仿宋" panose="02010609060101010101" pitchFamily="49" charset="-122"/>
              </a:rPr>
              <a:t>问题描述</a:t>
            </a:r>
            <a:endParaRPr lang="en-US" altLang="zh-CN" sz="2400" b="1" dirty="0">
              <a:solidFill>
                <a:prstClr val="black"/>
              </a:solidFill>
              <a:ea typeface="仿宋" panose="02010609060101010101" pitchFamily="49" charset="-122"/>
            </a:endParaRPr>
          </a:p>
          <a:p>
            <a:pPr>
              <a:lnSpc>
                <a:spcPct val="200000"/>
              </a:lnSpc>
            </a:pPr>
            <a:r>
              <a:rPr lang="en-US" altLang="zh-CN" sz="2400" b="1" dirty="0">
                <a:solidFill>
                  <a:prstClr val="black"/>
                </a:solidFill>
                <a:ea typeface="仿宋" panose="02010609060101010101" pitchFamily="49" charset="-122"/>
              </a:rPr>
              <a:t>      </a:t>
            </a:r>
            <a:r>
              <a:rPr lang="zh-CN" altLang="en-US" sz="2400" b="1" dirty="0">
                <a:solidFill>
                  <a:prstClr val="black"/>
                </a:solidFill>
                <a:ea typeface="仿宋" panose="02010609060101010101" pitchFamily="49" charset="-122"/>
              </a:rPr>
              <a:t>假设有</a:t>
            </a:r>
            <a:r>
              <a:rPr lang="en-US" altLang="zh-CN" sz="2400" b="1" dirty="0">
                <a:solidFill>
                  <a:prstClr val="black"/>
                </a:solidFill>
                <a:ea typeface="仿宋" panose="02010609060101010101" pitchFamily="49" charset="-122"/>
              </a:rPr>
              <a:t>n</a:t>
            </a:r>
            <a:r>
              <a:rPr lang="zh-CN" altLang="en-US" sz="2400" b="1" dirty="0">
                <a:solidFill>
                  <a:prstClr val="black"/>
                </a:solidFill>
                <a:ea typeface="仿宋" panose="02010609060101010101" pitchFamily="49" charset="-122"/>
              </a:rPr>
              <a:t>种不同的赠券，每盒麦片内附有其中的一种赠券，每种赠券获取机率相同，而且无限供应</a:t>
            </a:r>
            <a:r>
              <a:rPr lang="en-US" altLang="zh-CN" sz="2400" b="1" dirty="0">
                <a:solidFill>
                  <a:prstClr val="black"/>
                </a:solidFill>
                <a:ea typeface="仿宋" panose="02010609060101010101" pitchFamily="49" charset="-122"/>
              </a:rPr>
              <a:t>.</a:t>
            </a:r>
          </a:p>
        </p:txBody>
      </p:sp>
      <p:pic>
        <p:nvPicPr>
          <p:cNvPr id="6" name="图片 5">
            <a:extLst>
              <a:ext uri="{FF2B5EF4-FFF2-40B4-BE49-F238E27FC236}">
                <a16:creationId xmlns:a16="http://schemas.microsoft.com/office/drawing/2014/main" id="{D4FA082A-4F27-4AD0-B4A9-6DD930514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94309">
            <a:off x="9739416" y="3547423"/>
            <a:ext cx="2240998" cy="2987997"/>
          </a:xfrm>
          <a:prstGeom prst="rect">
            <a:avLst/>
          </a:prstGeom>
        </p:spPr>
      </p:pic>
      <p:grpSp>
        <p:nvGrpSpPr>
          <p:cNvPr id="2" name="组合 1">
            <a:extLst>
              <a:ext uri="{FF2B5EF4-FFF2-40B4-BE49-F238E27FC236}">
                <a16:creationId xmlns:a16="http://schemas.microsoft.com/office/drawing/2014/main" id="{DF7ADA55-A084-4324-8753-4A7F88EAAC91}"/>
              </a:ext>
            </a:extLst>
          </p:cNvPr>
          <p:cNvGrpSpPr/>
          <p:nvPr/>
        </p:nvGrpSpPr>
        <p:grpSpPr>
          <a:xfrm>
            <a:off x="1023718" y="3509369"/>
            <a:ext cx="8149312" cy="3064103"/>
            <a:chOff x="1023718" y="3509369"/>
            <a:chExt cx="8149312" cy="3064103"/>
          </a:xfrm>
        </p:grpSpPr>
        <p:sp>
          <p:nvSpPr>
            <p:cNvPr id="7" name="矩形: 圆角 6">
              <a:extLst>
                <a:ext uri="{FF2B5EF4-FFF2-40B4-BE49-F238E27FC236}">
                  <a16:creationId xmlns:a16="http://schemas.microsoft.com/office/drawing/2014/main" id="{9A74DD60-0D29-47DA-8F63-B318E97446CA}"/>
                </a:ext>
              </a:extLst>
            </p:cNvPr>
            <p:cNvSpPr/>
            <p:nvPr/>
          </p:nvSpPr>
          <p:spPr>
            <a:xfrm>
              <a:off x="1023718" y="3509369"/>
              <a:ext cx="8149312" cy="306410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9313CBF-19A8-4F1B-9BDF-78724A0BF9E6}"/>
                </a:ext>
              </a:extLst>
            </p:cNvPr>
            <p:cNvSpPr txBox="1"/>
            <p:nvPr/>
          </p:nvSpPr>
          <p:spPr>
            <a:xfrm>
              <a:off x="1378858" y="3620024"/>
              <a:ext cx="7460342" cy="225202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b="1" dirty="0">
                  <a:solidFill>
                    <a:prstClr val="black"/>
                  </a:solidFill>
                  <a:ea typeface="仿宋" panose="02010609060101010101" pitchFamily="49" charset="-122"/>
                </a:rPr>
                <a:t>假定每盒麦片中的赠券是从</a:t>
              </a:r>
              <a:r>
                <a:rPr lang="en-US" altLang="zh-CN" sz="2400" b="1" dirty="0">
                  <a:solidFill>
                    <a:prstClr val="black"/>
                  </a:solidFill>
                  <a:ea typeface="仿宋" panose="02010609060101010101" pitchFamily="49" charset="-122"/>
                </a:rPr>
                <a:t>n</a:t>
              </a:r>
              <a:r>
                <a:rPr lang="zh-CN" altLang="en-US" sz="2400" b="1" dirty="0">
                  <a:solidFill>
                    <a:prstClr val="black"/>
                  </a:solidFill>
                  <a:ea typeface="仿宋" panose="02010609060101010101" pitchFamily="49" charset="-122"/>
                </a:rPr>
                <a:t>中可能中独立且随机选取的</a:t>
              </a:r>
              <a:endParaRPr lang="en-US" altLang="zh-CN" sz="2400" b="1" dirty="0">
                <a:solidFill>
                  <a:prstClr val="black"/>
                </a:solidFill>
                <a:ea typeface="仿宋" panose="02010609060101010101" pitchFamily="49" charset="-122"/>
              </a:endParaRPr>
            </a:p>
            <a:p>
              <a:pPr marL="342900" indent="-342900">
                <a:lnSpc>
                  <a:spcPct val="150000"/>
                </a:lnSpc>
                <a:buFont typeface="Wingdings" panose="05000000000000000000" pitchFamily="2" charset="2"/>
                <a:buChar char="Ø"/>
              </a:pPr>
              <a:r>
                <a:rPr lang="zh-CN" altLang="en-US" sz="2400" b="1" dirty="0">
                  <a:solidFill>
                    <a:prstClr val="black"/>
                  </a:solidFill>
                  <a:ea typeface="仿宋" panose="02010609060101010101" pitchFamily="49" charset="-122"/>
                </a:rPr>
                <a:t>假定收集赠券时不与其他人合作</a:t>
              </a:r>
              <a:endParaRPr lang="en-US" altLang="zh-CN" sz="2400" b="1" dirty="0">
                <a:solidFill>
                  <a:prstClr val="black"/>
                </a:solidFill>
                <a:ea typeface="仿宋" panose="02010609060101010101" pitchFamily="49" charset="-122"/>
              </a:endParaRPr>
            </a:p>
            <a:p>
              <a:pPr>
                <a:lnSpc>
                  <a:spcPct val="150000"/>
                </a:lnSpc>
              </a:pPr>
              <a:endParaRPr lang="en-US" altLang="zh-CN" sz="2400" b="1" dirty="0">
                <a:solidFill>
                  <a:prstClr val="black"/>
                </a:solidFill>
                <a:ea typeface="仿宋" panose="02010609060101010101" pitchFamily="49" charset="-122"/>
              </a:endParaRPr>
            </a:p>
          </p:txBody>
        </p:sp>
      </p:grpSp>
      <p:sp>
        <p:nvSpPr>
          <p:cNvPr id="10" name="文本框 9">
            <a:extLst>
              <a:ext uri="{FF2B5EF4-FFF2-40B4-BE49-F238E27FC236}">
                <a16:creationId xmlns:a16="http://schemas.microsoft.com/office/drawing/2014/main" id="{6129F45D-2756-4643-B294-0E71CCDB0E7D}"/>
              </a:ext>
            </a:extLst>
          </p:cNvPr>
          <p:cNvSpPr txBox="1"/>
          <p:nvPr/>
        </p:nvSpPr>
        <p:spPr>
          <a:xfrm>
            <a:off x="1378858" y="5648869"/>
            <a:ext cx="7511133" cy="559769"/>
          </a:xfrm>
          <a:prstGeom prst="rect">
            <a:avLst/>
          </a:prstGeom>
          <a:noFill/>
        </p:spPr>
        <p:txBody>
          <a:bodyPr wrap="square">
            <a:spAutoFit/>
          </a:bodyPr>
          <a:lstStyle/>
          <a:p>
            <a:pPr>
              <a:lnSpc>
                <a:spcPct val="150000"/>
              </a:lnSpc>
            </a:pPr>
            <a:r>
              <a:rPr lang="zh-CN" altLang="en-US" sz="2400" b="1" dirty="0">
                <a:solidFill>
                  <a:srgbClr val="FF0000"/>
                </a:solidFill>
                <a:latin typeface="楷体" panose="02010609060101010101" pitchFamily="49" charset="-122"/>
                <a:ea typeface="楷体" panose="02010609060101010101" pitchFamily="49" charset="-122"/>
              </a:rPr>
              <a:t>在拥有每种赠券至少一张之前，需要购买多少盒麦片？</a:t>
            </a:r>
            <a:endParaRPr lang="en-US" altLang="zh-CN" sz="24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815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80C9A-582C-4D2E-A89A-ED0E086EA276}"/>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5" name="矩形 4">
            <a:extLst>
              <a:ext uri="{FF2B5EF4-FFF2-40B4-BE49-F238E27FC236}">
                <a16:creationId xmlns:a16="http://schemas.microsoft.com/office/drawing/2014/main" id="{921C6AE7-18A9-4D44-9731-F864A9C19E83}"/>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.1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理论回顾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3F824FA-ED43-40A3-B9D4-971AE4C03646}"/>
                  </a:ext>
                </a:extLst>
              </p:cNvPr>
              <p:cNvSpPr txBox="1"/>
              <p:nvPr/>
            </p:nvSpPr>
            <p:spPr>
              <a:xfrm>
                <a:off x="620956" y="1077437"/>
                <a:ext cx="10950088" cy="4767524"/>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zh-CN" altLang="en-US" sz="2400" b="1" dirty="0" smtClean="0">
                    <a:solidFill>
                      <a:prstClr val="black"/>
                    </a:solidFill>
                    <a:ea typeface="仿宋" panose="02010609060101010101" pitchFamily="49" charset="-122"/>
                  </a:rPr>
                  <a:t>令 </a:t>
                </a:r>
                <a:r>
                  <a:rPr lang="en-US" altLang="zh-CN" sz="2400" b="1" dirty="0">
                    <a:solidFill>
                      <a:prstClr val="black"/>
                    </a:solidFill>
                    <a:ea typeface="仿宋" panose="02010609060101010101" pitchFamily="49" charset="-122"/>
                  </a:rPr>
                  <a:t>X </a:t>
                </a:r>
                <a:r>
                  <a:rPr lang="zh-CN" altLang="en-US" sz="2400" b="1" dirty="0">
                    <a:solidFill>
                      <a:prstClr val="black"/>
                    </a:solidFill>
                    <a:ea typeface="仿宋" panose="02010609060101010101" pitchFamily="49" charset="-122"/>
                  </a:rPr>
                  <a:t>表示收集到每种赠券至少一张所需要购买的麦片盒数，求收集</a:t>
                </a:r>
                <a:r>
                  <a:rPr lang="en-US" altLang="zh-CN" sz="2400" b="1" dirty="0">
                    <a:solidFill>
                      <a:prstClr val="black"/>
                    </a:solidFill>
                    <a:ea typeface="仿宋" panose="02010609060101010101" pitchFamily="49" charset="-122"/>
                  </a:rPr>
                  <a:t>n</a:t>
                </a:r>
                <a:r>
                  <a:rPr lang="zh-CN" altLang="en-US" sz="2400" b="1" dirty="0">
                    <a:solidFill>
                      <a:prstClr val="black"/>
                    </a:solidFill>
                    <a:ea typeface="仿宋" panose="02010609060101010101" pitchFamily="49" charset="-122"/>
                  </a:rPr>
                  <a:t>张赠券的时间</a:t>
                </a:r>
                <a:r>
                  <a:rPr lang="en-US" altLang="zh-CN" sz="2400" b="1" dirty="0">
                    <a:solidFill>
                      <a:prstClr val="black"/>
                    </a:solidFill>
                    <a:ea typeface="仿宋" panose="02010609060101010101" pitchFamily="49" charset="-122"/>
                  </a:rPr>
                  <a:t>X</a:t>
                </a:r>
                <a:r>
                  <a:rPr lang="zh-CN" altLang="en-US" sz="2400" b="1" dirty="0">
                    <a:solidFill>
                      <a:prstClr val="black"/>
                    </a:solidFill>
                    <a:ea typeface="仿宋" panose="02010609060101010101" pitchFamily="49" charset="-122"/>
                  </a:rPr>
                  <a:t>的期望为 </a:t>
                </a:r>
                <a14:m>
                  <m:oMath xmlns:m="http://schemas.openxmlformats.org/officeDocument/2006/math">
                    <m:r>
                      <a:rPr lang="en-US" altLang="zh-CN" sz="2400" b="1" i="0" smtClean="0">
                        <a:solidFill>
                          <a:prstClr val="black"/>
                        </a:solidFill>
                        <a:latin typeface="Cambria Math" panose="02040503050406030204" pitchFamily="18" charset="0"/>
                        <a:ea typeface="仿宋" panose="02010609060101010101" pitchFamily="49" charset="-122"/>
                      </a:rPr>
                      <m:t>𝐄</m:t>
                    </m:r>
                    <m:d>
                      <m:dPr>
                        <m:begChr m:val="["/>
                        <m:endChr m:val="]"/>
                        <m:ctrlPr>
                          <a:rPr lang="en-US" altLang="zh-CN" sz="2400" b="1" i="1" smtClean="0">
                            <a:solidFill>
                              <a:prstClr val="black"/>
                            </a:solidFill>
                            <a:latin typeface="Cambria Math" panose="02040503050406030204" pitchFamily="18" charset="0"/>
                            <a:ea typeface="仿宋" panose="02010609060101010101" pitchFamily="49" charset="-122"/>
                          </a:rPr>
                        </m:ctrlPr>
                      </m:dPr>
                      <m:e>
                        <m:r>
                          <a:rPr lang="en-US" altLang="zh-CN" sz="2400" b="1" i="1" smtClean="0">
                            <a:solidFill>
                              <a:prstClr val="black"/>
                            </a:solidFill>
                            <a:latin typeface="Cambria Math" panose="02040503050406030204" pitchFamily="18" charset="0"/>
                            <a:ea typeface="仿宋" panose="02010609060101010101" pitchFamily="49" charset="-122"/>
                          </a:rPr>
                          <m:t>𝑿</m:t>
                        </m:r>
                      </m:e>
                    </m:d>
                  </m:oMath>
                </a14:m>
                <a:r>
                  <a:rPr lang="zh-CN" altLang="en-US" sz="2400" b="1" dirty="0">
                    <a:solidFill>
                      <a:prstClr val="black"/>
                    </a:solidFill>
                    <a:ea typeface="仿宋" panose="02010609060101010101" pitchFamily="49" charset="-122"/>
                  </a:rPr>
                  <a:t>。</a:t>
                </a:r>
                <a:endParaRPr lang="en-US" altLang="zh-CN" sz="2400" b="1" dirty="0">
                  <a:solidFill>
                    <a:prstClr val="black"/>
                  </a:solidFill>
                  <a:ea typeface="仿宋" panose="02010609060101010101" pitchFamily="49" charset="-122"/>
                </a:endParaRPr>
              </a:p>
              <a:p>
                <a:pPr marL="342900" indent="-342900">
                  <a:lnSpc>
                    <a:spcPct val="150000"/>
                  </a:lnSpc>
                  <a:buFont typeface="Wingdings" panose="05000000000000000000" pitchFamily="2" charset="2"/>
                  <a:buChar char="n"/>
                </a:pPr>
                <a:endParaRPr lang="en-US" altLang="zh-CN" sz="2400" b="1" dirty="0">
                  <a:solidFill>
                    <a:prstClr val="black"/>
                  </a:solidFill>
                  <a:ea typeface="仿宋" panose="02010609060101010101" pitchFamily="49" charset="-122"/>
                </a:endParaRPr>
              </a:p>
              <a:p>
                <a:pPr marL="342900" indent="-342900">
                  <a:lnSpc>
                    <a:spcPct val="150000"/>
                  </a:lnSpc>
                  <a:buFont typeface="Wingdings" panose="05000000000000000000" pitchFamily="2" charset="2"/>
                  <a:buChar char="n"/>
                </a:pPr>
                <a:r>
                  <a:rPr lang="zh-CN" altLang="en-US" sz="2400" b="1" dirty="0">
                    <a:solidFill>
                      <a:prstClr val="black"/>
                    </a:solidFill>
                    <a:ea typeface="仿宋" panose="02010609060101010101" pitchFamily="49" charset="-122"/>
                  </a:rPr>
                  <a:t>如果</a:t>
                </a:r>
                <a14:m>
                  <m:oMath xmlns:m="http://schemas.openxmlformats.org/officeDocument/2006/math">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smtClean="0">
                            <a:solidFill>
                              <a:prstClr val="black"/>
                            </a:solidFill>
                            <a:latin typeface="Cambria Math" panose="02040503050406030204" pitchFamily="18" charset="0"/>
                            <a:ea typeface="仿宋" panose="02010609060101010101" pitchFamily="49" charset="-122"/>
                          </a:rPr>
                          <m:t>𝑿</m:t>
                        </m:r>
                      </m:e>
                      <m:sub>
                        <m:r>
                          <a:rPr lang="en-US" altLang="zh-CN" sz="2400" b="1" i="1" smtClean="0">
                            <a:solidFill>
                              <a:prstClr val="black"/>
                            </a:solidFill>
                            <a:latin typeface="Cambria Math" panose="02040503050406030204" pitchFamily="18" charset="0"/>
                            <a:ea typeface="仿宋" panose="02010609060101010101" pitchFamily="49" charset="-122"/>
                          </a:rPr>
                          <m:t>𝒊</m:t>
                        </m:r>
                      </m:sub>
                    </m:sSub>
                  </m:oMath>
                </a14:m>
                <a:r>
                  <a:rPr lang="zh-CN" altLang="en-US" sz="2400" b="1" dirty="0">
                    <a:solidFill>
                      <a:prstClr val="black"/>
                    </a:solidFill>
                    <a:ea typeface="仿宋" panose="02010609060101010101" pitchFamily="49" charset="-122"/>
                  </a:rPr>
                  <a:t>表示恰有</a:t>
                </a:r>
                <a14:m>
                  <m:oMath xmlns:m="http://schemas.openxmlformats.org/officeDocument/2006/math">
                    <m:r>
                      <a:rPr lang="en-US" altLang="zh-CN" sz="2400" b="1" i="1" smtClean="0">
                        <a:solidFill>
                          <a:prstClr val="black"/>
                        </a:solidFill>
                        <a:latin typeface="Cambria Math" panose="02040503050406030204" pitchFamily="18" charset="0"/>
                        <a:ea typeface="仿宋" panose="02010609060101010101" pitchFamily="49" charset="-122"/>
                      </a:rPr>
                      <m:t>𝒊</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𝟏</m:t>
                    </m:r>
                  </m:oMath>
                </a14:m>
                <a:r>
                  <a:rPr lang="zh-CN" altLang="en-US" sz="2400" b="1" dirty="0">
                    <a:solidFill>
                      <a:prstClr val="black"/>
                    </a:solidFill>
                    <a:ea typeface="仿宋" panose="02010609060101010101" pitchFamily="49" charset="-122"/>
                  </a:rPr>
                  <a:t>种不同的赠券时所购买的盒数，那么得到</a:t>
                </a:r>
                <a14:m>
                  <m:oMath xmlns:m="http://schemas.openxmlformats.org/officeDocument/2006/math">
                    <m:r>
                      <a:rPr lang="en-US" altLang="zh-CN" sz="2400" b="1" i="1">
                        <a:solidFill>
                          <a:prstClr val="black"/>
                        </a:solidFill>
                        <a:latin typeface="Cambria Math" panose="02040503050406030204" pitchFamily="18" charset="0"/>
                        <a:ea typeface="仿宋" panose="02010609060101010101" pitchFamily="49" charset="-122"/>
                      </a:rPr>
                      <m:t>𝑿</m:t>
                    </m:r>
                    <m:r>
                      <a:rPr lang="en-US" altLang="zh-CN" sz="2400" b="1" i="1" smtClean="0">
                        <a:solidFill>
                          <a:prstClr val="black"/>
                        </a:solidFill>
                        <a:latin typeface="Cambria Math" panose="02040503050406030204" pitchFamily="18" charset="0"/>
                        <a:ea typeface="仿宋" panose="02010609060101010101" pitchFamily="49" charset="-122"/>
                      </a:rPr>
                      <m:t>=</m:t>
                    </m:r>
                    <m:nary>
                      <m:naryPr>
                        <m:chr m:val="∑"/>
                        <m:limLoc m:val="subSup"/>
                        <m:ctrlPr>
                          <a:rPr lang="en-US" altLang="zh-CN" sz="2400" b="1" i="1" smtClean="0">
                            <a:solidFill>
                              <a:prstClr val="black"/>
                            </a:solidFill>
                            <a:latin typeface="Cambria Math" panose="02040503050406030204" pitchFamily="18" charset="0"/>
                            <a:ea typeface="仿宋" panose="02010609060101010101" pitchFamily="49" charset="-122"/>
                          </a:rPr>
                        </m:ctrlPr>
                      </m:naryPr>
                      <m:sub>
                        <m:r>
                          <m:rPr>
                            <m:brk m:alnAt="25"/>
                          </m:rPr>
                          <a:rPr lang="en-US" altLang="zh-CN" sz="2400" b="1" i="1" smtClean="0">
                            <a:solidFill>
                              <a:prstClr val="black"/>
                            </a:solidFill>
                            <a:latin typeface="Cambria Math" panose="02040503050406030204" pitchFamily="18" charset="0"/>
                            <a:ea typeface="仿宋" panose="02010609060101010101" pitchFamily="49" charset="-122"/>
                          </a:rPr>
                          <m:t>𝒊</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𝟏</m:t>
                        </m:r>
                      </m:sub>
                      <m:sup>
                        <m:r>
                          <a:rPr lang="en-US" altLang="zh-CN" sz="2400" b="1" i="1" smtClean="0">
                            <a:solidFill>
                              <a:prstClr val="black"/>
                            </a:solidFill>
                            <a:latin typeface="Cambria Math" panose="02040503050406030204" pitchFamily="18" charset="0"/>
                            <a:ea typeface="仿宋" panose="02010609060101010101" pitchFamily="49" charset="-122"/>
                          </a:rPr>
                          <m:t>𝒏</m:t>
                        </m:r>
                      </m:sup>
                      <m:e>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a:solidFill>
                                  <a:prstClr val="black"/>
                                </a:solidFill>
                                <a:latin typeface="Cambria Math" panose="02040503050406030204" pitchFamily="18" charset="0"/>
                                <a:ea typeface="仿宋" panose="02010609060101010101" pitchFamily="49" charset="-122"/>
                              </a:rPr>
                              <m:t>𝒊</m:t>
                            </m:r>
                          </m:sub>
                        </m:sSub>
                      </m:e>
                    </m:nary>
                  </m:oMath>
                </a14:m>
                <a:r>
                  <a:rPr lang="zh-CN" altLang="en-US" sz="2400" b="1" dirty="0">
                    <a:solidFill>
                      <a:prstClr val="black"/>
                    </a:solidFill>
                    <a:ea typeface="仿宋" panose="02010609060101010101" pitchFamily="49" charset="-122"/>
                  </a:rPr>
                  <a:t>，当得到恰好</a:t>
                </a:r>
                <a14:m>
                  <m:oMath xmlns:m="http://schemas.openxmlformats.org/officeDocument/2006/math">
                    <m:r>
                      <a:rPr lang="en-US" altLang="zh-CN" sz="2400" b="1" i="1">
                        <a:solidFill>
                          <a:prstClr val="black"/>
                        </a:solidFill>
                        <a:latin typeface="Cambria Math" panose="02040503050406030204" pitchFamily="18" charset="0"/>
                        <a:ea typeface="仿宋" panose="02010609060101010101" pitchFamily="49" charset="-122"/>
                      </a:rPr>
                      <m:t>𝒊</m:t>
                    </m:r>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𝟏</m:t>
                    </m:r>
                  </m:oMath>
                </a14:m>
                <a:r>
                  <a:rPr lang="zh-CN" altLang="en-US" sz="2400" b="1" dirty="0">
                    <a:solidFill>
                      <a:prstClr val="black"/>
                    </a:solidFill>
                    <a:ea typeface="仿宋" panose="02010609060101010101" pitchFamily="49" charset="-122"/>
                  </a:rPr>
                  <a:t>种赠券时，再得到一张新赠券的概率是 </a:t>
                </a:r>
                <a14:m>
                  <m:oMath xmlns:m="http://schemas.openxmlformats.org/officeDocument/2006/math">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smtClean="0">
                            <a:solidFill>
                              <a:prstClr val="black"/>
                            </a:solidFill>
                            <a:latin typeface="Cambria Math" panose="02040503050406030204" pitchFamily="18" charset="0"/>
                            <a:ea typeface="仿宋" panose="02010609060101010101" pitchFamily="49" charset="-122"/>
                          </a:rPr>
                          <m:t>𝒑</m:t>
                        </m:r>
                      </m:e>
                      <m:sub>
                        <m:r>
                          <a:rPr lang="en-US" altLang="zh-CN" sz="2400" b="1" i="1">
                            <a:solidFill>
                              <a:prstClr val="black"/>
                            </a:solidFill>
                            <a:latin typeface="Cambria Math" panose="02040503050406030204" pitchFamily="18" charset="0"/>
                            <a:ea typeface="仿宋" panose="02010609060101010101" pitchFamily="49" charset="-122"/>
                          </a:rPr>
                          <m:t>𝒊</m:t>
                        </m:r>
                      </m:sub>
                    </m:sSub>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𝟏</m:t>
                    </m:r>
                    <m:r>
                      <a:rPr lang="en-US" altLang="zh-CN" sz="2400" b="1" i="1" smtClean="0">
                        <a:solidFill>
                          <a:prstClr val="black"/>
                        </a:solidFill>
                        <a:latin typeface="Cambria Math" panose="02040503050406030204" pitchFamily="18" charset="0"/>
                        <a:ea typeface="仿宋" panose="02010609060101010101" pitchFamily="49" charset="-122"/>
                      </a:rPr>
                      <m:t>−</m:t>
                    </m:r>
                    <m:f>
                      <m:fPr>
                        <m:ctrlPr>
                          <a:rPr lang="en-US" altLang="zh-CN" sz="2400" b="1" i="1" smtClean="0">
                            <a:solidFill>
                              <a:prstClr val="black"/>
                            </a:solidFill>
                            <a:latin typeface="Cambria Math" panose="02040503050406030204" pitchFamily="18" charset="0"/>
                            <a:ea typeface="仿宋" panose="02010609060101010101" pitchFamily="49" charset="-122"/>
                          </a:rPr>
                        </m:ctrlPr>
                      </m:fPr>
                      <m:num>
                        <m:r>
                          <a:rPr lang="en-US" altLang="zh-CN" sz="2400" b="1" i="1" smtClean="0">
                            <a:solidFill>
                              <a:prstClr val="black"/>
                            </a:solidFill>
                            <a:latin typeface="Cambria Math" panose="02040503050406030204" pitchFamily="18" charset="0"/>
                            <a:ea typeface="仿宋" panose="02010609060101010101" pitchFamily="49" charset="-122"/>
                          </a:rPr>
                          <m:t>𝒊</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𝟏</m:t>
                        </m:r>
                      </m:num>
                      <m:den>
                        <m:r>
                          <a:rPr lang="en-US" altLang="zh-CN" sz="2400" b="1" i="1" smtClean="0">
                            <a:solidFill>
                              <a:prstClr val="black"/>
                            </a:solidFill>
                            <a:latin typeface="Cambria Math" panose="02040503050406030204" pitchFamily="18" charset="0"/>
                            <a:ea typeface="仿宋" panose="02010609060101010101" pitchFamily="49" charset="-122"/>
                          </a:rPr>
                          <m:t>𝒏</m:t>
                        </m:r>
                      </m:den>
                    </m:f>
                  </m:oMath>
                </a14:m>
                <a:r>
                  <a:rPr lang="zh-CN" altLang="en-US" sz="2400" b="1" dirty="0">
                    <a:solidFill>
                      <a:prstClr val="black"/>
                    </a:solidFill>
                    <a:ea typeface="仿宋" panose="02010609060101010101" pitchFamily="49" charset="-122"/>
                  </a:rPr>
                  <a:t>，因此             </a:t>
                </a:r>
                <a:endParaRPr lang="en-US" altLang="zh-CN" sz="2400" b="1" dirty="0">
                  <a:solidFill>
                    <a:prstClr val="black"/>
                  </a:solidFill>
                  <a:ea typeface="仿宋" panose="02010609060101010101" pitchFamily="49" charset="-122"/>
                </a:endParaRPr>
              </a:p>
              <a:p>
                <a:pPr>
                  <a:lnSpc>
                    <a:spcPct val="150000"/>
                  </a:lnSpc>
                </a:pPr>
                <a14:m>
                  <m:oMath xmlns:m="http://schemas.openxmlformats.org/officeDocument/2006/math">
                    <m:r>
                      <a:rPr lang="en-US" altLang="zh-CN" sz="2400" b="1" i="1" smtClean="0">
                        <a:solidFill>
                          <a:prstClr val="black"/>
                        </a:solidFill>
                        <a:latin typeface="Cambria Math" panose="02040503050406030204" pitchFamily="18" charset="0"/>
                        <a:ea typeface="仿宋" panose="02010609060101010101" pitchFamily="49" charset="-122"/>
                      </a:rPr>
                      <m:t>      </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smtClean="0">
                            <a:solidFill>
                              <a:prstClr val="black"/>
                            </a:solidFill>
                            <a:latin typeface="Cambria Math" panose="02040503050406030204" pitchFamily="18" charset="0"/>
                            <a:ea typeface="仿宋" panose="02010609060101010101" pitchFamily="49" charset="-122"/>
                          </a:rPr>
                          <m:t>𝑬</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a:solidFill>
                              <a:prstClr val="black"/>
                            </a:solidFill>
                            <a:latin typeface="Cambria Math" panose="02040503050406030204" pitchFamily="18" charset="0"/>
                            <a:ea typeface="仿宋" panose="02010609060101010101" pitchFamily="49" charset="-122"/>
                          </a:rPr>
                          <m:t>𝒊</m:t>
                        </m:r>
                      </m:sub>
                    </m:sSub>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m:t>
                    </m:r>
                    <m:f>
                      <m:fPr>
                        <m:ctrlPr>
                          <a:rPr lang="en-US" altLang="zh-CN" sz="2400" b="1" i="1" smtClean="0">
                            <a:solidFill>
                              <a:prstClr val="black"/>
                            </a:solidFill>
                            <a:latin typeface="Cambria Math" panose="02040503050406030204" pitchFamily="18" charset="0"/>
                            <a:ea typeface="仿宋" panose="02010609060101010101" pitchFamily="49" charset="-122"/>
                          </a:rPr>
                        </m:ctrlPr>
                      </m:fPr>
                      <m:num>
                        <m:r>
                          <a:rPr lang="en-US" altLang="zh-CN" sz="2400" b="1" i="1" smtClean="0">
                            <a:solidFill>
                              <a:prstClr val="black"/>
                            </a:solidFill>
                            <a:latin typeface="Cambria Math" panose="02040503050406030204" pitchFamily="18" charset="0"/>
                            <a:ea typeface="仿宋" panose="02010609060101010101" pitchFamily="49" charset="-122"/>
                          </a:rPr>
                          <m:t>𝟏</m:t>
                        </m:r>
                      </m:num>
                      <m:den>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𝒑</m:t>
                            </m:r>
                          </m:e>
                          <m:sub>
                            <m:r>
                              <a:rPr lang="en-US" altLang="zh-CN" sz="2400" b="1" i="1">
                                <a:solidFill>
                                  <a:prstClr val="black"/>
                                </a:solidFill>
                                <a:latin typeface="Cambria Math" panose="02040503050406030204" pitchFamily="18" charset="0"/>
                                <a:ea typeface="仿宋" panose="02010609060101010101" pitchFamily="49" charset="-122"/>
                              </a:rPr>
                              <m:t>𝒊</m:t>
                            </m:r>
                          </m:sub>
                        </m:sSub>
                      </m:den>
                    </m:f>
                    <m:r>
                      <a:rPr lang="en-US" altLang="zh-CN" sz="2400" b="1" i="1">
                        <a:solidFill>
                          <a:prstClr val="black"/>
                        </a:solidFill>
                        <a:latin typeface="Cambria Math" panose="02040503050406030204" pitchFamily="18" charset="0"/>
                        <a:ea typeface="仿宋" panose="02010609060101010101" pitchFamily="49" charset="-122"/>
                      </a:rPr>
                      <m:t>=</m:t>
                    </m:r>
                    <m:f>
                      <m:fPr>
                        <m:ctrlPr>
                          <a:rPr lang="en-US" altLang="zh-CN" sz="2400" b="1" i="1" smtClean="0">
                            <a:solidFill>
                              <a:prstClr val="black"/>
                            </a:solidFill>
                            <a:latin typeface="Cambria Math" panose="02040503050406030204" pitchFamily="18" charset="0"/>
                            <a:ea typeface="仿宋" panose="02010609060101010101" pitchFamily="49" charset="-122"/>
                          </a:rPr>
                        </m:ctrlPr>
                      </m:fPr>
                      <m:num>
                        <m:r>
                          <a:rPr lang="en-US" altLang="zh-CN" sz="2400" b="1" i="1" smtClean="0">
                            <a:solidFill>
                              <a:prstClr val="black"/>
                            </a:solidFill>
                            <a:latin typeface="Cambria Math" panose="02040503050406030204" pitchFamily="18" charset="0"/>
                            <a:ea typeface="仿宋" panose="02010609060101010101" pitchFamily="49" charset="-122"/>
                          </a:rPr>
                          <m:t>𝒏</m:t>
                        </m:r>
                      </m:num>
                      <m:den>
                        <m:r>
                          <a:rPr lang="en-US" altLang="zh-CN" sz="2400" b="1" i="1" smtClean="0">
                            <a:solidFill>
                              <a:prstClr val="black"/>
                            </a:solidFill>
                            <a:latin typeface="Cambria Math" panose="02040503050406030204" pitchFamily="18" charset="0"/>
                            <a:ea typeface="仿宋" panose="02010609060101010101" pitchFamily="49" charset="-122"/>
                          </a:rPr>
                          <m:t>𝒏</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𝒊</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𝟏</m:t>
                        </m:r>
                      </m:den>
                    </m:f>
                  </m:oMath>
                </a14:m>
                <a:r>
                  <a:rPr lang="en-US" altLang="zh-CN" sz="2400" b="1" dirty="0">
                    <a:solidFill>
                      <a:prstClr val="black"/>
                    </a:solidFill>
                    <a:ea typeface="仿宋" panose="02010609060101010101" pitchFamily="49" charset="-122"/>
                  </a:rPr>
                  <a:t>                    </a:t>
                </a:r>
                <a14:m>
                  <m:oMath xmlns:m="http://schemas.openxmlformats.org/officeDocument/2006/math">
                    <m:r>
                      <a:rPr lang="en-US" altLang="zh-CN" sz="2400" b="1">
                        <a:solidFill>
                          <a:prstClr val="black"/>
                        </a:solidFill>
                        <a:latin typeface="Cambria Math" panose="02040503050406030204" pitchFamily="18" charset="0"/>
                        <a:ea typeface="仿宋" panose="02010609060101010101" pitchFamily="49" charset="-122"/>
                      </a:rPr>
                      <m:t>𝐄</m:t>
                    </m:r>
                    <m:d>
                      <m:dPr>
                        <m:begChr m:val="["/>
                        <m:endChr m:val="]"/>
                        <m:ctrlPr>
                          <a:rPr lang="en-US" altLang="zh-CN" sz="2400" b="1" i="1">
                            <a:solidFill>
                              <a:prstClr val="black"/>
                            </a:solidFill>
                            <a:latin typeface="Cambria Math" panose="02040503050406030204" pitchFamily="18" charset="0"/>
                            <a:ea typeface="仿宋" panose="02010609060101010101" pitchFamily="49" charset="-122"/>
                          </a:rPr>
                        </m:ctrlPr>
                      </m:dPr>
                      <m:e>
                        <m:r>
                          <a:rPr lang="en-US" altLang="zh-CN" sz="2400" b="1" i="1">
                            <a:solidFill>
                              <a:prstClr val="black"/>
                            </a:solidFill>
                            <a:latin typeface="Cambria Math" panose="02040503050406030204" pitchFamily="18" charset="0"/>
                            <a:ea typeface="仿宋" panose="02010609060101010101" pitchFamily="49" charset="-122"/>
                          </a:rPr>
                          <m:t>𝑿</m:t>
                        </m:r>
                      </m:e>
                    </m:d>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a:solidFill>
                          <a:prstClr val="black"/>
                        </a:solidFill>
                        <a:latin typeface="Cambria Math" panose="02040503050406030204" pitchFamily="18" charset="0"/>
                        <a:ea typeface="仿宋" panose="02010609060101010101" pitchFamily="49" charset="-122"/>
                      </a:rPr>
                      <m:t>𝐄</m:t>
                    </m:r>
                    <m:d>
                      <m:dPr>
                        <m:begChr m:val="["/>
                        <m:endChr m:val="]"/>
                        <m:ctrlPr>
                          <a:rPr lang="en-US" altLang="zh-CN" sz="2400" b="1" i="1">
                            <a:solidFill>
                              <a:prstClr val="black"/>
                            </a:solidFill>
                            <a:latin typeface="Cambria Math" panose="02040503050406030204" pitchFamily="18" charset="0"/>
                            <a:ea typeface="仿宋" panose="02010609060101010101" pitchFamily="49" charset="-122"/>
                          </a:rPr>
                        </m:ctrlPr>
                      </m:dPr>
                      <m:e>
                        <m:nary>
                          <m:naryPr>
                            <m:chr m:val="∑"/>
                            <m:limLoc m:val="subSup"/>
                            <m:ctrlPr>
                              <a:rPr lang="en-US" altLang="zh-CN" sz="2400" b="1" i="1">
                                <a:solidFill>
                                  <a:prstClr val="black"/>
                                </a:solidFill>
                                <a:latin typeface="Cambria Math" panose="02040503050406030204" pitchFamily="18" charset="0"/>
                                <a:ea typeface="仿宋" panose="02010609060101010101" pitchFamily="49" charset="-122"/>
                              </a:rPr>
                            </m:ctrlPr>
                          </m:naryPr>
                          <m:sub>
                            <m:r>
                              <m:rPr>
                                <m:brk m:alnAt="25"/>
                              </m:rPr>
                              <a:rPr lang="en-US" altLang="zh-CN" sz="2400" b="1" i="1">
                                <a:solidFill>
                                  <a:prstClr val="black"/>
                                </a:solidFill>
                                <a:latin typeface="Cambria Math" panose="02040503050406030204" pitchFamily="18" charset="0"/>
                                <a:ea typeface="仿宋" panose="02010609060101010101" pitchFamily="49" charset="-122"/>
                              </a:rPr>
                              <m:t>𝒊</m:t>
                            </m:r>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𝟏</m:t>
                            </m:r>
                          </m:sub>
                          <m:sup>
                            <m:r>
                              <a:rPr lang="en-US" altLang="zh-CN" sz="2400" b="1" i="1">
                                <a:solidFill>
                                  <a:prstClr val="black"/>
                                </a:solidFill>
                                <a:latin typeface="Cambria Math" panose="02040503050406030204" pitchFamily="18" charset="0"/>
                                <a:ea typeface="仿宋" panose="02010609060101010101" pitchFamily="49" charset="-122"/>
                              </a:rPr>
                              <m:t>𝒏</m:t>
                            </m:r>
                          </m:sup>
                          <m:e>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a:solidFill>
                                      <a:prstClr val="black"/>
                                    </a:solidFill>
                                    <a:latin typeface="Cambria Math" panose="02040503050406030204" pitchFamily="18" charset="0"/>
                                    <a:ea typeface="仿宋" panose="02010609060101010101" pitchFamily="49" charset="-122"/>
                                  </a:rPr>
                                  <m:t>𝒊</m:t>
                                </m:r>
                              </m:sub>
                            </m:sSub>
                          </m:e>
                        </m:nary>
                      </m:e>
                    </m:d>
                    <m:r>
                      <a:rPr lang="en-US" altLang="zh-CN" sz="2400" b="1" i="1" smtClean="0">
                        <a:solidFill>
                          <a:prstClr val="black"/>
                        </a:solidFill>
                        <a:latin typeface="Cambria Math" panose="02040503050406030204" pitchFamily="18" charset="0"/>
                        <a:ea typeface="仿宋" panose="02010609060101010101" pitchFamily="49" charset="-122"/>
                      </a:rPr>
                      <m:t>=</m:t>
                    </m:r>
                    <m:nary>
                      <m:naryPr>
                        <m:chr m:val="∑"/>
                        <m:limLoc m:val="subSup"/>
                        <m:ctrlPr>
                          <a:rPr lang="en-US" altLang="zh-CN" sz="2400" b="1" i="1">
                            <a:solidFill>
                              <a:prstClr val="black"/>
                            </a:solidFill>
                            <a:latin typeface="Cambria Math" panose="02040503050406030204" pitchFamily="18" charset="0"/>
                            <a:ea typeface="仿宋" panose="02010609060101010101" pitchFamily="49" charset="-122"/>
                          </a:rPr>
                        </m:ctrlPr>
                      </m:naryPr>
                      <m:sub>
                        <m:r>
                          <m:rPr>
                            <m:brk m:alnAt="25"/>
                          </m:rPr>
                          <a:rPr lang="en-US" altLang="zh-CN" sz="2400" b="1" i="1">
                            <a:solidFill>
                              <a:prstClr val="black"/>
                            </a:solidFill>
                            <a:latin typeface="Cambria Math" panose="02040503050406030204" pitchFamily="18" charset="0"/>
                            <a:ea typeface="仿宋" panose="02010609060101010101" pitchFamily="49" charset="-122"/>
                          </a:rPr>
                          <m:t>𝒊</m:t>
                        </m:r>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𝟏</m:t>
                        </m:r>
                      </m:sub>
                      <m:sup>
                        <m:r>
                          <a:rPr lang="en-US" altLang="zh-CN" sz="2400" b="1" i="1">
                            <a:solidFill>
                              <a:prstClr val="black"/>
                            </a:solidFill>
                            <a:latin typeface="Cambria Math" panose="02040503050406030204" pitchFamily="18" charset="0"/>
                            <a:ea typeface="仿宋" panose="02010609060101010101" pitchFamily="49" charset="-122"/>
                          </a:rPr>
                          <m:t>𝒏</m:t>
                        </m:r>
                      </m:sup>
                      <m:e>
                        <m:r>
                          <a:rPr lang="en-US" altLang="zh-CN" sz="2400" b="1" i="1" smtClean="0">
                            <a:solidFill>
                              <a:prstClr val="black"/>
                            </a:solidFill>
                            <a:latin typeface="Cambria Math" panose="02040503050406030204" pitchFamily="18" charset="0"/>
                            <a:ea typeface="仿宋" panose="02010609060101010101" pitchFamily="49" charset="-122"/>
                          </a:rPr>
                          <m:t>𝑬</m:t>
                        </m:r>
                        <m:d>
                          <m:dPr>
                            <m:begChr m:val="["/>
                            <m:endChr m:val="]"/>
                            <m:ctrlPr>
                              <a:rPr lang="en-US" altLang="zh-CN" sz="2400" b="1" i="1" smtClean="0">
                                <a:solidFill>
                                  <a:prstClr val="black"/>
                                </a:solidFill>
                                <a:latin typeface="Cambria Math" panose="02040503050406030204" pitchFamily="18" charset="0"/>
                                <a:ea typeface="仿宋" panose="02010609060101010101" pitchFamily="49" charset="-122"/>
                              </a:rPr>
                            </m:ctrlPr>
                          </m:dPr>
                          <m:e>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a:solidFill>
                                      <a:prstClr val="black"/>
                                    </a:solidFill>
                                    <a:latin typeface="Cambria Math" panose="02040503050406030204" pitchFamily="18" charset="0"/>
                                    <a:ea typeface="仿宋" panose="02010609060101010101" pitchFamily="49" charset="-122"/>
                                  </a:rPr>
                                  <m:t>𝒊</m:t>
                                </m:r>
                              </m:sub>
                            </m:sSub>
                          </m:e>
                        </m:d>
                      </m:e>
                    </m:nary>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𝒏</m:t>
                    </m:r>
                    <m:nary>
                      <m:naryPr>
                        <m:chr m:val="∑"/>
                        <m:limLoc m:val="subSup"/>
                        <m:ctrlPr>
                          <a:rPr lang="en-US" altLang="zh-CN" sz="2400" b="1" i="1">
                            <a:solidFill>
                              <a:prstClr val="black"/>
                            </a:solidFill>
                            <a:latin typeface="Cambria Math" panose="02040503050406030204" pitchFamily="18" charset="0"/>
                            <a:ea typeface="仿宋" panose="02010609060101010101" pitchFamily="49" charset="-122"/>
                          </a:rPr>
                        </m:ctrlPr>
                      </m:naryPr>
                      <m:sub>
                        <m:r>
                          <m:rPr>
                            <m:brk m:alnAt="25"/>
                          </m:rPr>
                          <a:rPr lang="en-US" altLang="zh-CN" sz="2400" b="1" i="1">
                            <a:solidFill>
                              <a:prstClr val="black"/>
                            </a:solidFill>
                            <a:latin typeface="Cambria Math" panose="02040503050406030204" pitchFamily="18" charset="0"/>
                            <a:ea typeface="仿宋" panose="02010609060101010101" pitchFamily="49" charset="-122"/>
                          </a:rPr>
                          <m:t>𝒊</m:t>
                        </m:r>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𝟏</m:t>
                        </m:r>
                      </m:sub>
                      <m:sup>
                        <m:r>
                          <a:rPr lang="en-US" altLang="zh-CN" sz="2400" b="1" i="1">
                            <a:solidFill>
                              <a:prstClr val="black"/>
                            </a:solidFill>
                            <a:latin typeface="Cambria Math" panose="02040503050406030204" pitchFamily="18" charset="0"/>
                            <a:ea typeface="仿宋" panose="02010609060101010101" pitchFamily="49" charset="-122"/>
                          </a:rPr>
                          <m:t>𝒏</m:t>
                        </m:r>
                      </m:sup>
                      <m:e>
                        <m:f>
                          <m:fPr>
                            <m:ctrlPr>
                              <a:rPr lang="en-US" altLang="zh-CN" sz="2400" b="1" i="1" smtClean="0">
                                <a:solidFill>
                                  <a:prstClr val="black"/>
                                </a:solidFill>
                                <a:latin typeface="Cambria Math" panose="02040503050406030204" pitchFamily="18" charset="0"/>
                                <a:ea typeface="仿宋" panose="02010609060101010101" pitchFamily="49" charset="-122"/>
                              </a:rPr>
                            </m:ctrlPr>
                          </m:fPr>
                          <m:num>
                            <m:r>
                              <a:rPr lang="en-US" altLang="zh-CN" sz="2400" b="1" i="1" smtClean="0">
                                <a:solidFill>
                                  <a:prstClr val="black"/>
                                </a:solidFill>
                                <a:latin typeface="Cambria Math" panose="02040503050406030204" pitchFamily="18" charset="0"/>
                                <a:ea typeface="仿宋" panose="02010609060101010101" pitchFamily="49" charset="-122"/>
                              </a:rPr>
                              <m:t>𝟏</m:t>
                            </m:r>
                          </m:num>
                          <m:den>
                            <m:r>
                              <a:rPr lang="en-US" altLang="zh-CN" sz="2400" b="1" i="1" smtClean="0">
                                <a:solidFill>
                                  <a:prstClr val="black"/>
                                </a:solidFill>
                                <a:latin typeface="Cambria Math" panose="02040503050406030204" pitchFamily="18" charset="0"/>
                                <a:ea typeface="仿宋" panose="02010609060101010101" pitchFamily="49" charset="-122"/>
                              </a:rPr>
                              <m:t>𝒊</m:t>
                            </m:r>
                          </m:den>
                        </m:f>
                      </m:e>
                    </m:nary>
                  </m:oMath>
                </a14:m>
                <a:endParaRPr lang="en-US" altLang="zh-CN" sz="2400" b="1" dirty="0">
                  <a:solidFill>
                    <a:prstClr val="black"/>
                  </a:solidFill>
                  <a:ea typeface="仿宋" panose="02010609060101010101" pitchFamily="49" charset="-122"/>
                </a:endParaRPr>
              </a:p>
              <a:p>
                <a:pPr>
                  <a:lnSpc>
                    <a:spcPct val="150000"/>
                  </a:lnSpc>
                </a:pPr>
                <a:endParaRPr lang="en-US" altLang="zh-CN" dirty="0"/>
              </a:p>
              <a:p>
                <a:pPr>
                  <a:lnSpc>
                    <a:spcPct val="150000"/>
                  </a:lnSpc>
                </a:pPr>
                <a:endParaRPr lang="zh-CN" altLang="en-US" dirty="0"/>
              </a:p>
            </p:txBody>
          </p:sp>
        </mc:Choice>
        <mc:Fallback xmlns="">
          <p:sp>
            <p:nvSpPr>
              <p:cNvPr id="9" name="文本框 8">
                <a:extLst>
                  <a:ext uri="{FF2B5EF4-FFF2-40B4-BE49-F238E27FC236}">
                    <a16:creationId xmlns:a16="http://schemas.microsoft.com/office/drawing/2014/main" id="{83F824FA-ED43-40A3-B9D4-971AE4C03646}"/>
                  </a:ext>
                </a:extLst>
              </p:cNvPr>
              <p:cNvSpPr txBox="1">
                <a:spLocks noRot="1" noChangeAspect="1" noMove="1" noResize="1" noEditPoints="1" noAdjustHandles="1" noChangeArrowheads="1" noChangeShapeType="1" noTextEdit="1"/>
              </p:cNvSpPr>
              <p:nvPr/>
            </p:nvSpPr>
            <p:spPr>
              <a:xfrm>
                <a:off x="620956" y="1077437"/>
                <a:ext cx="10950088" cy="4767524"/>
              </a:xfrm>
              <a:prstGeom prst="rect">
                <a:avLst/>
              </a:prstGeom>
              <a:blipFill>
                <a:blip r:embed="rId3"/>
                <a:stretch>
                  <a:fillRect l="-780" r="-223"/>
                </a:stretch>
              </a:blipFill>
            </p:spPr>
            <p:txBody>
              <a:bodyPr/>
              <a:lstStyle/>
              <a:p>
                <a:r>
                  <a:rPr lang="zh-CN" altLang="en-US">
                    <a:noFill/>
                  </a:rPr>
                  <a:t> </a:t>
                </a:r>
              </a:p>
            </p:txBody>
          </p:sp>
        </mc:Fallback>
      </mc:AlternateContent>
      <p:sp>
        <p:nvSpPr>
          <p:cNvPr id="2" name="箭头: 右 1">
            <a:extLst>
              <a:ext uri="{FF2B5EF4-FFF2-40B4-BE49-F238E27FC236}">
                <a16:creationId xmlns:a16="http://schemas.microsoft.com/office/drawing/2014/main" id="{8775AA99-9569-4EA2-8BE7-7A9A08D188E8}"/>
              </a:ext>
            </a:extLst>
          </p:cNvPr>
          <p:cNvSpPr/>
          <p:nvPr/>
        </p:nvSpPr>
        <p:spPr>
          <a:xfrm>
            <a:off x="3731273" y="4474561"/>
            <a:ext cx="1296649" cy="239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07DEB528-BB85-4E07-BDFD-8EE5F9DB865A}"/>
              </a:ext>
            </a:extLst>
          </p:cNvPr>
          <p:cNvSpPr/>
          <p:nvPr/>
        </p:nvSpPr>
        <p:spPr>
          <a:xfrm>
            <a:off x="9945975" y="4279690"/>
            <a:ext cx="929390" cy="6295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B74A527-D1EF-4F09-AC6D-B73113EA8EAB}"/>
                  </a:ext>
                </a:extLst>
              </p:cNvPr>
              <p:cNvSpPr txBox="1"/>
              <p:nvPr/>
            </p:nvSpPr>
            <p:spPr>
              <a:xfrm>
                <a:off x="9661162" y="5016534"/>
                <a:ext cx="1819942" cy="369332"/>
              </a:xfrm>
              <a:prstGeom prst="rect">
                <a:avLst/>
              </a:prstGeom>
              <a:noFill/>
            </p:spPr>
            <p:txBody>
              <a:bodyPr wrap="square" rtlCol="0">
                <a:spAutoFit/>
              </a:bodyPr>
              <a:lstStyle/>
              <a:p>
                <a:r>
                  <a:rPr lang="zh-CN" altLang="en-US" b="1" dirty="0">
                    <a:solidFill>
                      <a:schemeClr val="accent6">
                        <a:lumMod val="75000"/>
                      </a:schemeClr>
                    </a:solidFill>
                  </a:rPr>
                  <a:t>称为调和数 </a:t>
                </a:r>
                <a14:m>
                  <m:oMath xmlns:m="http://schemas.openxmlformats.org/officeDocument/2006/math">
                    <m:sSub>
                      <m:sSubPr>
                        <m:ctrlPr>
                          <a:rPr lang="en-US" altLang="zh-CN" sz="1800" b="1" i="1" smtClean="0">
                            <a:solidFill>
                              <a:schemeClr val="accent6">
                                <a:lumMod val="75000"/>
                              </a:schemeClr>
                            </a:solidFill>
                            <a:latin typeface="Cambria Math" panose="02040503050406030204" pitchFamily="18" charset="0"/>
                            <a:ea typeface="仿宋" panose="02010609060101010101" pitchFamily="49" charset="-122"/>
                          </a:rPr>
                        </m:ctrlPr>
                      </m:sSubPr>
                      <m:e>
                        <m:r>
                          <a:rPr lang="en-US" altLang="zh-CN" sz="1800" b="1" i="1">
                            <a:solidFill>
                              <a:schemeClr val="accent6">
                                <a:lumMod val="75000"/>
                              </a:schemeClr>
                            </a:solidFill>
                            <a:latin typeface="Cambria Math" panose="02040503050406030204" pitchFamily="18" charset="0"/>
                            <a:ea typeface="仿宋" panose="02010609060101010101" pitchFamily="49" charset="-122"/>
                          </a:rPr>
                          <m:t>𝑯</m:t>
                        </m:r>
                      </m:e>
                      <m:sub>
                        <m:r>
                          <a:rPr lang="en-US" altLang="zh-CN" sz="1800" b="1" i="1">
                            <a:solidFill>
                              <a:schemeClr val="accent6">
                                <a:lumMod val="75000"/>
                              </a:schemeClr>
                            </a:solidFill>
                            <a:latin typeface="Cambria Math" panose="02040503050406030204" pitchFamily="18" charset="0"/>
                            <a:ea typeface="仿宋" panose="02010609060101010101" pitchFamily="49" charset="-122"/>
                          </a:rPr>
                          <m:t>𝒏</m:t>
                        </m:r>
                      </m:sub>
                    </m:sSub>
                  </m:oMath>
                </a14:m>
                <a:endParaRPr lang="zh-CN" altLang="en-US" b="1" dirty="0">
                  <a:solidFill>
                    <a:schemeClr val="accent6">
                      <a:lumMod val="75000"/>
                    </a:schemeClr>
                  </a:solidFill>
                </a:endParaRPr>
              </a:p>
            </p:txBody>
          </p:sp>
        </mc:Choice>
        <mc:Fallback xmlns="">
          <p:sp>
            <p:nvSpPr>
              <p:cNvPr id="7" name="文本框 6">
                <a:extLst>
                  <a:ext uri="{FF2B5EF4-FFF2-40B4-BE49-F238E27FC236}">
                    <a16:creationId xmlns:a16="http://schemas.microsoft.com/office/drawing/2014/main" id="{1B74A527-D1EF-4F09-AC6D-B73113EA8EAB}"/>
                  </a:ext>
                </a:extLst>
              </p:cNvPr>
              <p:cNvSpPr txBox="1">
                <a:spLocks noRot="1" noChangeAspect="1" noMove="1" noResize="1" noEditPoints="1" noAdjustHandles="1" noChangeArrowheads="1" noChangeShapeType="1" noTextEdit="1"/>
              </p:cNvSpPr>
              <p:nvPr/>
            </p:nvSpPr>
            <p:spPr>
              <a:xfrm>
                <a:off x="9661162" y="5016534"/>
                <a:ext cx="1819942" cy="369332"/>
              </a:xfrm>
              <a:prstGeom prst="rect">
                <a:avLst/>
              </a:prstGeom>
              <a:blipFill>
                <a:blip r:embed="rId4"/>
                <a:stretch>
                  <a:fillRect l="-3020"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041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1000"/>
                                        <p:tgtEl>
                                          <p:spTgt spid="9">
                                            <p:txEl>
                                              <p:pRg st="0" end="0"/>
                                            </p:txEl>
                                          </p:spTgt>
                                        </p:tgtEl>
                                      </p:cBhvr>
                                    </p:animEffect>
                                    <p:anim calcmode="lin" valueType="num">
                                      <p:cBhvr>
                                        <p:cTn id="1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1000"/>
                                        <p:tgtEl>
                                          <p:spTgt spid="9">
                                            <p:txEl>
                                              <p:pRg st="2" end="2"/>
                                            </p:txEl>
                                          </p:spTgt>
                                        </p:tgtEl>
                                      </p:cBhvr>
                                    </p:animEffect>
                                    <p:anim calcmode="lin" valueType="num">
                                      <p:cBhvr>
                                        <p:cTn id="21"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1000"/>
                                        <p:tgtEl>
                                          <p:spTgt spid="9">
                                            <p:txEl>
                                              <p:pRg st="3" end="3"/>
                                            </p:txEl>
                                          </p:spTgt>
                                        </p:tgtEl>
                                      </p:cBhvr>
                                    </p:animEffect>
                                    <p:anim calcmode="lin" valueType="num">
                                      <p:cBhvr>
                                        <p:cTn id="2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1000" fill="hold"/>
                                        <p:tgtEl>
                                          <p:spTgt spid="11"/>
                                        </p:tgtEl>
                                        <p:attrNameLst>
                                          <p:attrName>ppt_w</p:attrName>
                                        </p:attrNameLst>
                                      </p:cBhvr>
                                      <p:tavLst>
                                        <p:tav tm="0">
                                          <p:val>
                                            <p:fltVal val="0"/>
                                          </p:val>
                                        </p:tav>
                                        <p:tav tm="100000">
                                          <p:val>
                                            <p:strVal val="#ppt_w"/>
                                          </p:val>
                                        </p:tav>
                                      </p:tavLst>
                                    </p:anim>
                                    <p:anim calcmode="lin" valueType="num">
                                      <p:cBhvr>
                                        <p:cTn id="42" dur="1000" fill="hold"/>
                                        <p:tgtEl>
                                          <p:spTgt spid="11"/>
                                        </p:tgtEl>
                                        <p:attrNameLst>
                                          <p:attrName>ppt_h</p:attrName>
                                        </p:attrNameLst>
                                      </p:cBhvr>
                                      <p:tavLst>
                                        <p:tav tm="0">
                                          <p:val>
                                            <p:fltVal val="0"/>
                                          </p:val>
                                        </p:tav>
                                        <p:tav tm="100000">
                                          <p:val>
                                            <p:strVal val="#ppt_h"/>
                                          </p:val>
                                        </p:tav>
                                      </p:tavLst>
                                    </p:anim>
                                    <p:anim calcmode="lin" valueType="num">
                                      <p:cBhvr>
                                        <p:cTn id="43" dur="1000" fill="hold"/>
                                        <p:tgtEl>
                                          <p:spTgt spid="11"/>
                                        </p:tgtEl>
                                        <p:attrNameLst>
                                          <p:attrName>style.rotation</p:attrName>
                                        </p:attrNameLst>
                                      </p:cBhvr>
                                      <p:tavLst>
                                        <p:tav tm="0">
                                          <p:val>
                                            <p:fltVal val="90"/>
                                          </p:val>
                                        </p:tav>
                                        <p:tav tm="100000">
                                          <p:val>
                                            <p:fltVal val="0"/>
                                          </p:val>
                                        </p:tav>
                                      </p:tavLst>
                                    </p:anim>
                                    <p:animEffect transition="in" filter="fade">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circle(in)">
                                      <p:cBhvr>
                                        <p:cTn id="4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11"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80C9A-582C-4D2E-A89A-ED0E086EA276}"/>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5" name="矩形 4">
            <a:extLst>
              <a:ext uri="{FF2B5EF4-FFF2-40B4-BE49-F238E27FC236}">
                <a16:creationId xmlns:a16="http://schemas.microsoft.com/office/drawing/2014/main" id="{921C6AE7-18A9-4D44-9731-F864A9C19E83}"/>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.1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理论回顾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3F824FA-ED43-40A3-B9D4-971AE4C03646}"/>
                  </a:ext>
                </a:extLst>
              </p:cNvPr>
              <p:cNvSpPr txBox="1"/>
              <p:nvPr/>
            </p:nvSpPr>
            <p:spPr>
              <a:xfrm>
                <a:off x="845808" y="1922265"/>
                <a:ext cx="10950088" cy="1135567"/>
              </a:xfrm>
              <a:prstGeom prst="rect">
                <a:avLst/>
              </a:prstGeom>
              <a:noFill/>
            </p:spPr>
            <p:txBody>
              <a:bodyPr wrap="square">
                <a:spAutoFit/>
              </a:bodyPr>
              <a:lstStyle/>
              <a:p>
                <a:pPr>
                  <a:lnSpc>
                    <a:spcPct val="200000"/>
                  </a:lnSpc>
                </a:pPr>
                <a:r>
                  <a:rPr lang="zh-CN" altLang="en-US" sz="2400" dirty="0">
                    <a:latin typeface="华文新魏" panose="02010800040101010101" pitchFamily="2" charset="-122"/>
                    <a:ea typeface="华文新魏" panose="02010800040101010101" pitchFamily="2" charset="-122"/>
                  </a:rPr>
                  <a:t>由</a:t>
                </a:r>
                <a:r>
                  <a:rPr lang="zh-CN" altLang="en-US" sz="2400" dirty="0">
                    <a:solidFill>
                      <a:srgbClr val="FF0000"/>
                    </a:solidFill>
                    <a:latin typeface="华文新魏" panose="02010800040101010101" pitchFamily="2" charset="-122"/>
                    <a:ea typeface="华文新魏" panose="02010800040101010101" pitchFamily="2" charset="-122"/>
                  </a:rPr>
                  <a:t>马尔可夫不等式</a:t>
                </a:r>
                <a:r>
                  <a:rPr lang="zh-CN" altLang="en-US" sz="2400" dirty="0">
                    <a:latin typeface="华文新魏" panose="02010800040101010101" pitchFamily="2" charset="-122"/>
                    <a:ea typeface="华文新魏" panose="02010800040101010101" pitchFamily="2" charset="-122"/>
                  </a:rPr>
                  <a:t>得    </a:t>
                </a:r>
                <a14:m>
                  <m:oMath xmlns:m="http://schemas.openxmlformats.org/officeDocument/2006/math">
                    <m:r>
                      <a:rPr lang="en-US" altLang="zh-CN" sz="2400" b="1" i="1">
                        <a:latin typeface="Cambria Math" panose="02040503050406030204" pitchFamily="18" charset="0"/>
                        <a:ea typeface="仿宋" panose="02010609060101010101" pitchFamily="49" charset="-122"/>
                      </a:rPr>
                      <m:t>𝑷𝒓</m:t>
                    </m:r>
                    <m:d>
                      <m:dPr>
                        <m:ctrlPr>
                          <a:rPr lang="en-US" altLang="zh-CN" sz="2400" b="1" i="1">
                            <a:latin typeface="Cambria Math" panose="02040503050406030204" pitchFamily="18" charset="0"/>
                            <a:ea typeface="仿宋" panose="02010609060101010101" pitchFamily="49" charset="-122"/>
                          </a:rPr>
                        </m:ctrlPr>
                      </m:dPr>
                      <m:e>
                        <m:r>
                          <a:rPr lang="en-US" altLang="zh-CN" sz="2400" b="1" i="1">
                            <a:latin typeface="Cambria Math" panose="02040503050406030204" pitchFamily="18" charset="0"/>
                            <a:ea typeface="仿宋" panose="02010609060101010101" pitchFamily="49" charset="-122"/>
                          </a:rPr>
                          <m:t>𝑿</m:t>
                        </m:r>
                        <m:r>
                          <a:rPr lang="en-US" altLang="zh-CN" sz="2400" b="1"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𝟐</m:t>
                        </m:r>
                        <m:r>
                          <a:rPr lang="en-US" altLang="zh-CN" sz="2400" b="1" i="1">
                            <a:solidFill>
                              <a:prstClr val="black"/>
                            </a:solidFill>
                            <a:latin typeface="Cambria Math" panose="02040503050406030204" pitchFamily="18" charset="0"/>
                            <a:ea typeface="仿宋" panose="02010609060101010101" pitchFamily="49" charset="-122"/>
                          </a:rPr>
                          <m:t>𝒏</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𝑯</m:t>
                            </m:r>
                          </m:e>
                          <m:sub>
                            <m:r>
                              <a:rPr lang="en-US" altLang="zh-CN" sz="2400" b="1" i="1">
                                <a:solidFill>
                                  <a:prstClr val="black"/>
                                </a:solidFill>
                                <a:latin typeface="Cambria Math" panose="02040503050406030204" pitchFamily="18" charset="0"/>
                                <a:ea typeface="仿宋" panose="02010609060101010101" pitchFamily="49" charset="-122"/>
                              </a:rPr>
                              <m:t>𝒏</m:t>
                            </m:r>
                          </m:sub>
                        </m:sSub>
                      </m:e>
                    </m:d>
                    <m:r>
                      <a:rPr lang="en-US" altLang="zh-CN" sz="2400" b="1" i="1">
                        <a:latin typeface="Cambria Math" panose="02040503050406030204" pitchFamily="18" charset="0"/>
                        <a:ea typeface="Cambria Math" panose="02040503050406030204" pitchFamily="18" charset="0"/>
                      </a:rPr>
                      <m:t>≤</m:t>
                    </m:r>
                    <m:f>
                      <m:fPr>
                        <m:ctrlPr>
                          <a:rPr lang="en-US" altLang="zh-CN" sz="2400" b="1" i="1">
                            <a:latin typeface="Cambria Math" panose="02040503050406030204" pitchFamily="18" charset="0"/>
                            <a:ea typeface="Cambria Math" panose="02040503050406030204" pitchFamily="18" charset="0"/>
                          </a:rPr>
                        </m:ctrlPr>
                      </m:fPr>
                      <m:num>
                        <m:r>
                          <a:rPr lang="en-US" altLang="zh-CN" sz="2400" b="1" i="1">
                            <a:latin typeface="Cambria Math" panose="02040503050406030204" pitchFamily="18" charset="0"/>
                            <a:ea typeface="Cambria Math" panose="02040503050406030204" pitchFamily="18" charset="0"/>
                          </a:rPr>
                          <m:t>𝑬</m:t>
                        </m:r>
                        <m:d>
                          <m:dPr>
                            <m:begChr m:val="["/>
                            <m:endChr m:val="]"/>
                            <m:ctrlPr>
                              <a:rPr lang="en-US" altLang="zh-CN" sz="2400" b="1"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𝑿</m:t>
                            </m:r>
                          </m:e>
                        </m:d>
                      </m:num>
                      <m:den>
                        <m:r>
                          <a:rPr lang="en-US" altLang="zh-CN" sz="2400" b="1" i="1" smtClean="0">
                            <a:latin typeface="Cambria Math" panose="02040503050406030204" pitchFamily="18" charset="0"/>
                            <a:ea typeface="Cambria Math" panose="02040503050406030204" pitchFamily="18" charset="0"/>
                          </a:rPr>
                          <m:t>𝟐</m:t>
                        </m:r>
                        <m:r>
                          <a:rPr lang="en-US" altLang="zh-CN" sz="2400" b="1" i="1">
                            <a:solidFill>
                              <a:prstClr val="black"/>
                            </a:solidFill>
                            <a:latin typeface="Cambria Math" panose="02040503050406030204" pitchFamily="18" charset="0"/>
                            <a:ea typeface="仿宋" panose="02010609060101010101" pitchFamily="49" charset="-122"/>
                          </a:rPr>
                          <m:t>𝒏</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𝑯</m:t>
                            </m:r>
                          </m:e>
                          <m:sub>
                            <m:r>
                              <a:rPr lang="en-US" altLang="zh-CN" sz="2400" b="1" i="1">
                                <a:solidFill>
                                  <a:prstClr val="black"/>
                                </a:solidFill>
                                <a:latin typeface="Cambria Math" panose="02040503050406030204" pitchFamily="18" charset="0"/>
                                <a:ea typeface="仿宋" panose="02010609060101010101" pitchFamily="49" charset="-122"/>
                              </a:rPr>
                              <m:t>𝒏</m:t>
                            </m:r>
                          </m:sub>
                        </m:sSub>
                      </m:den>
                    </m:f>
                    <m:r>
                      <a:rPr lang="en-US" altLang="zh-CN" sz="2400" b="1" i="0" smtClean="0">
                        <a:latin typeface="Cambria Math" panose="02040503050406030204" pitchFamily="18" charset="0"/>
                        <a:ea typeface="Cambria Math" panose="02040503050406030204" pitchFamily="18" charset="0"/>
                      </a:rPr>
                      <m:t>=</m:t>
                    </m:r>
                    <m:f>
                      <m:fPr>
                        <m:ctrlPr>
                          <a:rPr lang="en-US" altLang="zh-CN" sz="2400" b="1" i="1" smtClean="0">
                            <a:latin typeface="Cambria Math" panose="02040503050406030204" pitchFamily="18" charset="0"/>
                            <a:ea typeface="Cambria Math" panose="02040503050406030204" pitchFamily="18" charset="0"/>
                          </a:rPr>
                        </m:ctrlPr>
                      </m:fPr>
                      <m:num>
                        <m:r>
                          <a:rPr lang="en-US" altLang="zh-CN" sz="2400" b="1" i="1" smtClean="0">
                            <a:latin typeface="Cambria Math" panose="02040503050406030204" pitchFamily="18" charset="0"/>
                            <a:ea typeface="Cambria Math" panose="02040503050406030204" pitchFamily="18" charset="0"/>
                          </a:rPr>
                          <m:t>𝟏</m:t>
                        </m:r>
                      </m:num>
                      <m:den>
                        <m:r>
                          <a:rPr lang="en-US" altLang="zh-CN" sz="2400" b="1" i="1" smtClean="0">
                            <a:latin typeface="Cambria Math" panose="02040503050406030204" pitchFamily="18" charset="0"/>
                            <a:ea typeface="Cambria Math" panose="02040503050406030204" pitchFamily="18" charset="0"/>
                          </a:rPr>
                          <m:t>𝟐</m:t>
                        </m:r>
                      </m:den>
                    </m:f>
                  </m:oMath>
                </a14:m>
                <a:endParaRPr lang="zh-CN" altLang="en-US" sz="2400" b="1" dirty="0">
                  <a:latin typeface="仿宋" panose="02010609060101010101" pitchFamily="49" charset="-122"/>
                  <a:ea typeface="仿宋" panose="02010609060101010101" pitchFamily="49" charset="-122"/>
                </a:endParaRPr>
              </a:p>
            </p:txBody>
          </p:sp>
        </mc:Choice>
        <mc:Fallback xmlns="">
          <p:sp>
            <p:nvSpPr>
              <p:cNvPr id="9" name="文本框 8">
                <a:extLst>
                  <a:ext uri="{FF2B5EF4-FFF2-40B4-BE49-F238E27FC236}">
                    <a16:creationId xmlns:a16="http://schemas.microsoft.com/office/drawing/2014/main" id="{83F824FA-ED43-40A3-B9D4-971AE4C03646}"/>
                  </a:ext>
                </a:extLst>
              </p:cNvPr>
              <p:cNvSpPr txBox="1">
                <a:spLocks noRot="1" noChangeAspect="1" noMove="1" noResize="1" noEditPoints="1" noAdjustHandles="1" noChangeArrowheads="1" noChangeShapeType="1" noTextEdit="1"/>
              </p:cNvSpPr>
              <p:nvPr/>
            </p:nvSpPr>
            <p:spPr>
              <a:xfrm>
                <a:off x="845808" y="1922265"/>
                <a:ext cx="10950088" cy="1135567"/>
              </a:xfrm>
              <a:prstGeom prst="rect">
                <a:avLst/>
              </a:prstGeom>
              <a:blipFill>
                <a:blip r:embed="rId3"/>
                <a:stretch>
                  <a:fillRect l="-891" b="-1070"/>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51A612BE-47AA-4CC5-BE64-F48E466F728B}"/>
              </a:ext>
            </a:extLst>
          </p:cNvPr>
          <p:cNvGrpSpPr/>
          <p:nvPr/>
        </p:nvGrpSpPr>
        <p:grpSpPr>
          <a:xfrm>
            <a:off x="495519" y="817188"/>
            <a:ext cx="11355860" cy="1139028"/>
            <a:chOff x="418070" y="1107196"/>
            <a:chExt cx="11355860" cy="2960956"/>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B011DCA-4319-496C-B8E8-562C4AD586D2}"/>
                    </a:ext>
                  </a:extLst>
                </p:cNvPr>
                <p:cNvSpPr txBox="1"/>
                <p:nvPr/>
              </p:nvSpPr>
              <p:spPr>
                <a:xfrm>
                  <a:off x="835196" y="1107196"/>
                  <a:ext cx="10651524" cy="2464578"/>
                </a:xfrm>
                <a:prstGeom prst="rect">
                  <a:avLst/>
                </a:prstGeom>
                <a:noFill/>
              </p:spPr>
              <p:txBody>
                <a:bodyPr wrap="square">
                  <a:spAutoFit/>
                </a:bodyPr>
                <a:lstStyle/>
                <a:p>
                  <a:pPr>
                    <a:lnSpc>
                      <a:spcPct val="150000"/>
                    </a:lnSpc>
                  </a:pPr>
                  <a:r>
                    <a:rPr lang="zh-CN" altLang="en-US" sz="2800" b="1" dirty="0" smtClean="0">
                      <a:latin typeface="华文新魏" panose="02010800040101010101" pitchFamily="2" charset="-122"/>
                      <a:ea typeface="华文新魏" panose="02010800040101010101" pitchFamily="2" charset="-122"/>
                    </a:rPr>
                    <a:t>引理 </a:t>
                  </a:r>
                  <a:r>
                    <a:rPr lang="en-US" altLang="zh-CN" sz="2800" b="1" dirty="0">
                      <a:latin typeface="华文新魏" panose="02010800040101010101" pitchFamily="2" charset="-122"/>
                      <a:ea typeface="华文新魏" panose="02010800040101010101" pitchFamily="2" charset="-122"/>
                    </a:rPr>
                    <a:t>2.10</a:t>
                  </a:r>
                  <a:r>
                    <a:rPr lang="en-US" altLang="zh-CN" sz="2600" b="1" dirty="0">
                      <a:latin typeface="仿宋" panose="02010609060101010101" pitchFamily="49" charset="-122"/>
                      <a:ea typeface="仿宋" panose="02010609060101010101" pitchFamily="49" charset="-122"/>
                    </a:rPr>
                    <a:t>  </a:t>
                  </a:r>
                  <a:r>
                    <a:rPr lang="zh-CN" altLang="en-US" sz="2600" b="1" dirty="0">
                      <a:latin typeface="仿宋" panose="02010609060101010101" pitchFamily="49" charset="-122"/>
                      <a:ea typeface="仿宋" panose="02010609060101010101" pitchFamily="49" charset="-122"/>
                    </a:rPr>
                    <a:t>调和数</a:t>
                  </a:r>
                  <a14:m>
                    <m:oMath xmlns:m="http://schemas.openxmlformats.org/officeDocument/2006/math">
                      <m:sSub>
                        <m:sSubPr>
                          <m:ctrlPr>
                            <a:rPr lang="en-US" altLang="zh-CN" sz="2800" b="1" i="1">
                              <a:solidFill>
                                <a:prstClr val="black"/>
                              </a:solidFill>
                              <a:latin typeface="Cambria Math" panose="02040503050406030204" pitchFamily="18" charset="0"/>
                              <a:ea typeface="仿宋" panose="02010609060101010101" pitchFamily="49" charset="-122"/>
                            </a:rPr>
                          </m:ctrlPr>
                        </m:sSubPr>
                        <m:e>
                          <m:r>
                            <a:rPr lang="en-US" altLang="zh-CN" sz="2800" b="1" i="1">
                              <a:solidFill>
                                <a:prstClr val="black"/>
                              </a:solidFill>
                              <a:latin typeface="Cambria Math" panose="02040503050406030204" pitchFamily="18" charset="0"/>
                              <a:ea typeface="仿宋" panose="02010609060101010101" pitchFamily="49" charset="-122"/>
                            </a:rPr>
                            <m:t>𝑯</m:t>
                          </m:r>
                        </m:e>
                        <m:sub>
                          <m:r>
                            <a:rPr lang="en-US" altLang="zh-CN" sz="2800" b="1" i="1">
                              <a:solidFill>
                                <a:prstClr val="black"/>
                              </a:solidFill>
                              <a:latin typeface="Cambria Math" panose="02040503050406030204" pitchFamily="18" charset="0"/>
                              <a:ea typeface="仿宋" panose="02010609060101010101" pitchFamily="49" charset="-122"/>
                            </a:rPr>
                            <m:t>𝒏</m:t>
                          </m:r>
                        </m:sub>
                      </m:sSub>
                      <m:r>
                        <a:rPr lang="en-US" altLang="zh-CN" sz="2800" b="1" i="1">
                          <a:solidFill>
                            <a:prstClr val="black"/>
                          </a:solidFill>
                          <a:latin typeface="Cambria Math" panose="02040503050406030204" pitchFamily="18" charset="0"/>
                          <a:ea typeface="仿宋" panose="02010609060101010101" pitchFamily="49" charset="-122"/>
                        </a:rPr>
                        <m:t>=</m:t>
                      </m:r>
                      <m:nary>
                        <m:naryPr>
                          <m:chr m:val="∑"/>
                          <m:limLoc m:val="subSup"/>
                          <m:ctrlPr>
                            <a:rPr lang="en-US" altLang="zh-CN" sz="2800" b="1" i="1">
                              <a:solidFill>
                                <a:prstClr val="black"/>
                              </a:solidFill>
                              <a:latin typeface="Cambria Math" panose="02040503050406030204" pitchFamily="18" charset="0"/>
                              <a:ea typeface="仿宋" panose="02010609060101010101" pitchFamily="49" charset="-122"/>
                            </a:rPr>
                          </m:ctrlPr>
                        </m:naryPr>
                        <m:sub>
                          <m:r>
                            <m:rPr>
                              <m:brk m:alnAt="25"/>
                            </m:rPr>
                            <a:rPr lang="en-US" altLang="zh-CN" sz="2800" b="1" i="1">
                              <a:solidFill>
                                <a:prstClr val="black"/>
                              </a:solidFill>
                              <a:latin typeface="Cambria Math" panose="02040503050406030204" pitchFamily="18" charset="0"/>
                              <a:ea typeface="仿宋" panose="02010609060101010101" pitchFamily="49" charset="-122"/>
                            </a:rPr>
                            <m:t>𝒊</m:t>
                          </m:r>
                          <m:r>
                            <a:rPr lang="en-US" altLang="zh-CN" sz="2800" b="1" i="1">
                              <a:solidFill>
                                <a:prstClr val="black"/>
                              </a:solidFill>
                              <a:latin typeface="Cambria Math" panose="02040503050406030204" pitchFamily="18" charset="0"/>
                              <a:ea typeface="仿宋" panose="02010609060101010101" pitchFamily="49" charset="-122"/>
                            </a:rPr>
                            <m:t>=</m:t>
                          </m:r>
                          <m:r>
                            <a:rPr lang="en-US" altLang="zh-CN" sz="2800" b="1" i="1">
                              <a:solidFill>
                                <a:prstClr val="black"/>
                              </a:solidFill>
                              <a:latin typeface="Cambria Math" panose="02040503050406030204" pitchFamily="18" charset="0"/>
                              <a:ea typeface="仿宋" panose="02010609060101010101" pitchFamily="49" charset="-122"/>
                            </a:rPr>
                            <m:t>𝟏</m:t>
                          </m:r>
                        </m:sub>
                        <m:sup>
                          <m:r>
                            <a:rPr lang="en-US" altLang="zh-CN" sz="2800" b="1" i="1">
                              <a:solidFill>
                                <a:prstClr val="black"/>
                              </a:solidFill>
                              <a:latin typeface="Cambria Math" panose="02040503050406030204" pitchFamily="18" charset="0"/>
                              <a:ea typeface="仿宋" panose="02010609060101010101" pitchFamily="49" charset="-122"/>
                            </a:rPr>
                            <m:t>𝒏</m:t>
                          </m:r>
                        </m:sup>
                        <m:e>
                          <m:f>
                            <m:fPr>
                              <m:ctrlPr>
                                <a:rPr lang="en-US" altLang="zh-CN" sz="2800" b="1" i="1">
                                  <a:solidFill>
                                    <a:prstClr val="black"/>
                                  </a:solidFill>
                                  <a:latin typeface="Cambria Math" panose="02040503050406030204" pitchFamily="18" charset="0"/>
                                  <a:ea typeface="仿宋" panose="02010609060101010101" pitchFamily="49" charset="-122"/>
                                </a:rPr>
                              </m:ctrlPr>
                            </m:fPr>
                            <m:num>
                              <m:r>
                                <a:rPr lang="en-US" altLang="zh-CN" sz="2800" b="1" i="1">
                                  <a:solidFill>
                                    <a:prstClr val="black"/>
                                  </a:solidFill>
                                  <a:latin typeface="Cambria Math" panose="02040503050406030204" pitchFamily="18" charset="0"/>
                                  <a:ea typeface="仿宋" panose="02010609060101010101" pitchFamily="49" charset="-122"/>
                                </a:rPr>
                                <m:t>𝟏</m:t>
                              </m:r>
                            </m:num>
                            <m:den>
                              <m:r>
                                <a:rPr lang="en-US" altLang="zh-CN" sz="2800" b="1" i="1">
                                  <a:solidFill>
                                    <a:prstClr val="black"/>
                                  </a:solidFill>
                                  <a:latin typeface="Cambria Math" panose="02040503050406030204" pitchFamily="18" charset="0"/>
                                  <a:ea typeface="仿宋" panose="02010609060101010101" pitchFamily="49" charset="-122"/>
                                </a:rPr>
                                <m:t>𝒊</m:t>
                              </m:r>
                            </m:den>
                          </m:f>
                        </m:e>
                      </m:nary>
                    </m:oMath>
                  </a14:m>
                  <a:r>
                    <a:rPr lang="zh-CN" altLang="en-US" sz="2600" b="1" dirty="0">
                      <a:latin typeface="仿宋" panose="02010609060101010101" pitchFamily="49" charset="-122"/>
                      <a:ea typeface="仿宋" panose="02010609060101010101" pitchFamily="49" charset="-122"/>
                    </a:rPr>
                    <a:t> 满足</a:t>
                  </a:r>
                  <a14:m>
                    <m:oMath xmlns:m="http://schemas.openxmlformats.org/officeDocument/2006/math">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𝑯</m:t>
                          </m:r>
                        </m:e>
                        <m:sub>
                          <m:r>
                            <a:rPr lang="en-US" altLang="zh-CN" sz="2400" b="1" i="1">
                              <a:solidFill>
                                <a:prstClr val="black"/>
                              </a:solidFill>
                              <a:latin typeface="Cambria Math" panose="02040503050406030204" pitchFamily="18" charset="0"/>
                              <a:ea typeface="仿宋" panose="02010609060101010101" pitchFamily="49" charset="-122"/>
                            </a:rPr>
                            <m:t>𝒏</m:t>
                          </m:r>
                        </m:sub>
                      </m:sSub>
                      <m:r>
                        <a:rPr lang="en-US" altLang="zh-CN" sz="2400" b="1" i="1">
                          <a:solidFill>
                            <a:prstClr val="black"/>
                          </a:solidFill>
                          <a:latin typeface="Cambria Math" panose="02040503050406030204" pitchFamily="18" charset="0"/>
                          <a:ea typeface="仿宋" panose="02010609060101010101" pitchFamily="49" charset="-122"/>
                        </a:rPr>
                        <m:t>=</m:t>
                      </m:r>
                      <m:func>
                        <m:funcPr>
                          <m:ctrlPr>
                            <a:rPr lang="en-US" altLang="zh-CN" sz="2400" b="1" i="1" smtClean="0">
                              <a:solidFill>
                                <a:prstClr val="black"/>
                              </a:solidFill>
                              <a:latin typeface="Cambria Math" panose="02040503050406030204" pitchFamily="18" charset="0"/>
                              <a:ea typeface="仿宋" panose="02010609060101010101" pitchFamily="49" charset="-122"/>
                            </a:rPr>
                          </m:ctrlPr>
                        </m:funcPr>
                        <m:fName>
                          <m:r>
                            <m:rPr>
                              <m:sty m:val="p"/>
                            </m:rPr>
                            <a:rPr lang="en-US" altLang="zh-CN" sz="2400" b="0" i="0" smtClean="0">
                              <a:solidFill>
                                <a:prstClr val="black"/>
                              </a:solidFill>
                              <a:latin typeface="Cambria Math" panose="02040503050406030204" pitchFamily="18" charset="0"/>
                              <a:ea typeface="仿宋" panose="02010609060101010101" pitchFamily="49" charset="-122"/>
                            </a:rPr>
                            <m:t>ln</m:t>
                          </m:r>
                        </m:fName>
                        <m:e>
                          <m:r>
                            <a:rPr lang="en-US" altLang="zh-CN" sz="2400" b="1" i="1" smtClean="0">
                              <a:solidFill>
                                <a:prstClr val="black"/>
                              </a:solidFill>
                              <a:latin typeface="Cambria Math" panose="02040503050406030204" pitchFamily="18" charset="0"/>
                              <a:ea typeface="仿宋" panose="02010609060101010101" pitchFamily="49" charset="-122"/>
                            </a:rPr>
                            <m:t>𝒏</m:t>
                          </m:r>
                        </m:e>
                      </m:func>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𝑶</m:t>
                      </m:r>
                      <m:d>
                        <m:dPr>
                          <m:ctrlPr>
                            <a:rPr lang="en-US" altLang="zh-CN" sz="2400" b="1" i="1" smtClean="0">
                              <a:solidFill>
                                <a:prstClr val="black"/>
                              </a:solidFill>
                              <a:latin typeface="Cambria Math" panose="02040503050406030204" pitchFamily="18" charset="0"/>
                              <a:ea typeface="仿宋" panose="02010609060101010101" pitchFamily="49" charset="-122"/>
                            </a:rPr>
                          </m:ctrlPr>
                        </m:dPr>
                        <m:e>
                          <m:r>
                            <a:rPr lang="en-US" altLang="zh-CN" sz="2400" b="1" i="1" smtClean="0">
                              <a:solidFill>
                                <a:prstClr val="black"/>
                              </a:solidFill>
                              <a:latin typeface="Cambria Math" panose="02040503050406030204" pitchFamily="18" charset="0"/>
                              <a:ea typeface="仿宋" panose="02010609060101010101" pitchFamily="49" charset="-122"/>
                            </a:rPr>
                            <m:t>𝟏</m:t>
                          </m:r>
                        </m:e>
                      </m:d>
                    </m:oMath>
                  </a14:m>
                  <a:r>
                    <a:rPr lang="en-US" altLang="zh-CN" sz="2600" b="1" dirty="0">
                      <a:latin typeface="仿宋" panose="02010609060101010101" pitchFamily="49" charset="-122"/>
                      <a:ea typeface="仿宋" panose="02010609060101010101" pitchFamily="49" charset="-122"/>
                    </a:rPr>
                    <a:t>.</a:t>
                  </a:r>
                  <a:endParaRPr lang="zh-CN" altLang="en-US" sz="2600" b="1" dirty="0">
                    <a:latin typeface="仿宋" panose="02010609060101010101" pitchFamily="49" charset="-122"/>
                    <a:ea typeface="仿宋" panose="02010609060101010101" pitchFamily="49" charset="-122"/>
                  </a:endParaRPr>
                </a:p>
              </p:txBody>
            </p:sp>
          </mc:Choice>
          <mc:Fallback xmlns="">
            <p:sp>
              <p:nvSpPr>
                <p:cNvPr id="7" name="文本框 6">
                  <a:extLst>
                    <a:ext uri="{FF2B5EF4-FFF2-40B4-BE49-F238E27FC236}">
                      <a16:creationId xmlns:a16="http://schemas.microsoft.com/office/drawing/2014/main" id="{AB011DCA-4319-496C-B8E8-562C4AD586D2}"/>
                    </a:ext>
                  </a:extLst>
                </p:cNvPr>
                <p:cNvSpPr txBox="1">
                  <a:spLocks noRot="1" noChangeAspect="1" noMove="1" noResize="1" noEditPoints="1" noAdjustHandles="1" noChangeArrowheads="1" noChangeShapeType="1" noTextEdit="1"/>
                </p:cNvSpPr>
                <p:nvPr/>
              </p:nvSpPr>
              <p:spPr>
                <a:xfrm>
                  <a:off x="835196" y="1107196"/>
                  <a:ext cx="10651524" cy="2464578"/>
                </a:xfrm>
                <a:prstGeom prst="rect">
                  <a:avLst/>
                </a:prstGeom>
                <a:blipFill>
                  <a:blip r:embed="rId4"/>
                  <a:stretch>
                    <a:fillRect l="-1202" b="-8333"/>
                  </a:stretch>
                </a:blipFill>
              </p:spPr>
              <p:txBody>
                <a:bodyPr/>
                <a:lstStyle/>
                <a:p>
                  <a:r>
                    <a:rPr lang="zh-CN" altLang="en-US">
                      <a:noFill/>
                    </a:rPr>
                    <a:t> </a:t>
                  </a:r>
                </a:p>
              </p:txBody>
            </p:sp>
          </mc:Fallback>
        </mc:AlternateContent>
        <p:sp>
          <p:nvSpPr>
            <p:cNvPr id="8" name="矩形: 圆角 7">
              <a:extLst>
                <a:ext uri="{FF2B5EF4-FFF2-40B4-BE49-F238E27FC236}">
                  <a16:creationId xmlns:a16="http://schemas.microsoft.com/office/drawing/2014/main" id="{0DF31245-2A7A-474F-82A8-51AAB8953848}"/>
                </a:ext>
              </a:extLst>
            </p:cNvPr>
            <p:cNvSpPr/>
            <p:nvPr/>
          </p:nvSpPr>
          <p:spPr>
            <a:xfrm>
              <a:off x="418070" y="1573772"/>
              <a:ext cx="11355860" cy="24943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18BFF2EC-9614-495B-9F39-E2D0D2976D6F}"/>
              </a:ext>
            </a:extLst>
          </p:cNvPr>
          <p:cNvGrpSpPr/>
          <p:nvPr/>
        </p:nvGrpSpPr>
        <p:grpSpPr>
          <a:xfrm>
            <a:off x="560477" y="3413663"/>
            <a:ext cx="11355860" cy="1139028"/>
            <a:chOff x="418070" y="1107196"/>
            <a:chExt cx="11355860" cy="2960956"/>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6121D29-9245-46A3-AF37-CB490C539076}"/>
                    </a:ext>
                  </a:extLst>
                </p:cNvPr>
                <p:cNvSpPr txBox="1"/>
                <p:nvPr/>
              </p:nvSpPr>
              <p:spPr>
                <a:xfrm>
                  <a:off x="835196" y="1107196"/>
                  <a:ext cx="10651524" cy="2513582"/>
                </a:xfrm>
                <a:prstGeom prst="rect">
                  <a:avLst/>
                </a:prstGeom>
                <a:noFill/>
              </p:spPr>
              <p:txBody>
                <a:bodyPr wrap="square">
                  <a:spAutoFit/>
                </a:bodyPr>
                <a:lstStyle/>
                <a:p>
                  <a:pPr>
                    <a:lnSpc>
                      <a:spcPct val="150000"/>
                    </a:lnSpc>
                  </a:pPr>
                  <a:r>
                    <a:rPr lang="zh-CN" altLang="en-US" sz="2800" b="1" dirty="0">
                      <a:latin typeface="华文新魏" panose="02010800040101010101" pitchFamily="2" charset="-122"/>
                      <a:ea typeface="华文新魏" panose="02010800040101010101" pitchFamily="2" charset="-122"/>
                    </a:rPr>
                    <a:t>引理</a:t>
                  </a:r>
                  <a:r>
                    <a:rPr lang="en-US" altLang="zh-CN" sz="2800" b="1" dirty="0">
                      <a:latin typeface="华文新魏" panose="02010800040101010101" pitchFamily="2" charset="-122"/>
                      <a:ea typeface="华文新魏" panose="02010800040101010101" pitchFamily="2" charset="-122"/>
                    </a:rPr>
                    <a:t>2.11</a:t>
                  </a:r>
                  <a:r>
                    <a:rPr lang="en-US" altLang="zh-CN" sz="2600" b="1" dirty="0">
                      <a:latin typeface="仿宋" panose="02010609060101010101" pitchFamily="49" charset="-122"/>
                      <a:ea typeface="仿宋" panose="02010609060101010101" pitchFamily="49" charset="-122"/>
                    </a:rPr>
                    <a:t>  </a:t>
                  </a:r>
                  <a:r>
                    <a:rPr lang="zh-CN" altLang="en-US" sz="2600" b="1" dirty="0">
                      <a:latin typeface="仿宋" panose="02010609060101010101" pitchFamily="49" charset="-122"/>
                      <a:ea typeface="仿宋" panose="02010609060101010101" pitchFamily="49" charset="-122"/>
                    </a:rPr>
                    <a:t>参数为</a:t>
                  </a:r>
                  <a14:m>
                    <m:oMath xmlns:m="http://schemas.openxmlformats.org/officeDocument/2006/math">
                      <m:r>
                        <a:rPr lang="en-US" altLang="zh-CN" sz="2600" b="1" i="1" smtClean="0">
                          <a:latin typeface="Cambria Math" panose="02040503050406030204" pitchFamily="18" charset="0"/>
                          <a:ea typeface="仿宋" panose="02010609060101010101" pitchFamily="49" charset="-122"/>
                        </a:rPr>
                        <m:t>𝒑</m:t>
                      </m:r>
                    </m:oMath>
                  </a14:m>
                  <a:r>
                    <a:rPr lang="zh-CN" altLang="en-US" sz="2600" b="1" dirty="0">
                      <a:latin typeface="仿宋" panose="02010609060101010101" pitchFamily="49" charset="-122"/>
                      <a:ea typeface="仿宋" panose="02010609060101010101" pitchFamily="49" charset="-122"/>
                    </a:rPr>
                    <a:t>的几何随机变量的方差是</a:t>
                  </a:r>
                  <a14:m>
                    <m:oMath xmlns:m="http://schemas.openxmlformats.org/officeDocument/2006/math">
                      <m:f>
                        <m:fPr>
                          <m:ctrlPr>
                            <a:rPr lang="en-US" altLang="zh-CN" sz="2600" b="1" i="1" smtClean="0">
                              <a:latin typeface="Cambria Math" panose="02040503050406030204" pitchFamily="18" charset="0"/>
                              <a:ea typeface="仿宋" panose="02010609060101010101" pitchFamily="49" charset="-122"/>
                            </a:rPr>
                          </m:ctrlPr>
                        </m:fPr>
                        <m:num>
                          <m:r>
                            <a:rPr lang="en-US" altLang="zh-CN" sz="2600" b="1" i="1" smtClean="0">
                              <a:latin typeface="Cambria Math" panose="02040503050406030204" pitchFamily="18" charset="0"/>
                              <a:ea typeface="仿宋" panose="02010609060101010101" pitchFamily="49" charset="-122"/>
                            </a:rPr>
                            <m:t>𝟏</m:t>
                          </m:r>
                          <m:r>
                            <a:rPr lang="en-US" altLang="zh-CN" sz="2600" b="1" i="1">
                              <a:latin typeface="Cambria Math" panose="02040503050406030204" pitchFamily="18" charset="0"/>
                              <a:ea typeface="仿宋" panose="02010609060101010101" pitchFamily="49" charset="-122"/>
                            </a:rPr>
                            <m:t>−</m:t>
                          </m:r>
                          <m:r>
                            <a:rPr lang="en-US" altLang="zh-CN" sz="2600" b="1" i="1" smtClean="0">
                              <a:latin typeface="Cambria Math" panose="02040503050406030204" pitchFamily="18" charset="0"/>
                              <a:ea typeface="仿宋" panose="02010609060101010101" pitchFamily="49" charset="-122"/>
                            </a:rPr>
                            <m:t>𝒑</m:t>
                          </m:r>
                        </m:num>
                        <m:den>
                          <m:sSup>
                            <m:sSupPr>
                              <m:ctrlPr>
                                <a:rPr lang="en-US" altLang="zh-CN" sz="2600" b="1" i="1" smtClean="0">
                                  <a:latin typeface="Cambria Math" panose="02040503050406030204" pitchFamily="18" charset="0"/>
                                  <a:ea typeface="仿宋" panose="02010609060101010101" pitchFamily="49" charset="-122"/>
                                </a:rPr>
                              </m:ctrlPr>
                            </m:sSupPr>
                            <m:e>
                              <m:r>
                                <a:rPr lang="en-US" altLang="zh-CN" sz="2600" b="1" i="1" smtClean="0">
                                  <a:latin typeface="Cambria Math" panose="02040503050406030204" pitchFamily="18" charset="0"/>
                                  <a:ea typeface="仿宋" panose="02010609060101010101" pitchFamily="49" charset="-122"/>
                                </a:rPr>
                                <m:t>𝒑</m:t>
                              </m:r>
                            </m:e>
                            <m:sup>
                              <m:r>
                                <a:rPr lang="en-US" altLang="zh-CN" sz="2600" b="1" i="1" smtClean="0">
                                  <a:latin typeface="Cambria Math" panose="02040503050406030204" pitchFamily="18" charset="0"/>
                                  <a:ea typeface="仿宋" panose="02010609060101010101" pitchFamily="49" charset="-122"/>
                                </a:rPr>
                                <m:t>𝟐</m:t>
                              </m:r>
                            </m:sup>
                          </m:sSup>
                        </m:den>
                      </m:f>
                    </m:oMath>
                  </a14:m>
                  <a:r>
                    <a:rPr lang="en-US" altLang="zh-CN" sz="2600" b="1" dirty="0">
                      <a:latin typeface="仿宋" panose="02010609060101010101" pitchFamily="49" charset="-122"/>
                      <a:ea typeface="仿宋" panose="02010609060101010101" pitchFamily="49" charset="-122"/>
                    </a:rPr>
                    <a:t>.</a:t>
                  </a:r>
                  <a:endParaRPr lang="zh-CN" altLang="en-US" sz="2600" b="1" dirty="0">
                    <a:latin typeface="仿宋" panose="02010609060101010101" pitchFamily="49" charset="-122"/>
                    <a:ea typeface="仿宋" panose="02010609060101010101" pitchFamily="49" charset="-122"/>
                  </a:endParaRPr>
                </a:p>
              </p:txBody>
            </p:sp>
          </mc:Choice>
          <mc:Fallback xmlns="">
            <p:sp>
              <p:nvSpPr>
                <p:cNvPr id="11" name="文本框 10">
                  <a:extLst>
                    <a:ext uri="{FF2B5EF4-FFF2-40B4-BE49-F238E27FC236}">
                      <a16:creationId xmlns:a16="http://schemas.microsoft.com/office/drawing/2014/main" id="{46121D29-9245-46A3-AF37-CB490C539076}"/>
                    </a:ext>
                  </a:extLst>
                </p:cNvPr>
                <p:cNvSpPr txBox="1">
                  <a:spLocks noRot="1" noChangeAspect="1" noMove="1" noResize="1" noEditPoints="1" noAdjustHandles="1" noChangeArrowheads="1" noChangeShapeType="1" noTextEdit="1"/>
                </p:cNvSpPr>
                <p:nvPr/>
              </p:nvSpPr>
              <p:spPr>
                <a:xfrm>
                  <a:off x="835196" y="1107196"/>
                  <a:ext cx="10651524" cy="2513582"/>
                </a:xfrm>
                <a:prstGeom prst="rect">
                  <a:avLst/>
                </a:prstGeom>
                <a:blipFill>
                  <a:blip r:embed="rId5"/>
                  <a:stretch>
                    <a:fillRect l="-1144" b="-3774"/>
                  </a:stretch>
                </a:blipFill>
              </p:spPr>
              <p:txBody>
                <a:bodyPr/>
                <a:lstStyle/>
                <a:p>
                  <a:r>
                    <a:rPr lang="zh-CN" altLang="en-US">
                      <a:noFill/>
                    </a:rPr>
                    <a:t> </a:t>
                  </a:r>
                </a:p>
              </p:txBody>
            </p:sp>
          </mc:Fallback>
        </mc:AlternateContent>
        <p:sp>
          <p:nvSpPr>
            <p:cNvPr id="12" name="矩形: 圆角 11">
              <a:extLst>
                <a:ext uri="{FF2B5EF4-FFF2-40B4-BE49-F238E27FC236}">
                  <a16:creationId xmlns:a16="http://schemas.microsoft.com/office/drawing/2014/main" id="{EE298C4C-48E6-4EEA-BB55-B72F9E1D3BBE}"/>
                </a:ext>
              </a:extLst>
            </p:cNvPr>
            <p:cNvSpPr/>
            <p:nvPr/>
          </p:nvSpPr>
          <p:spPr>
            <a:xfrm>
              <a:off x="418070" y="1573772"/>
              <a:ext cx="11355860" cy="24943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a:extLst>
              <a:ext uri="{FF2B5EF4-FFF2-40B4-BE49-F238E27FC236}">
                <a16:creationId xmlns:a16="http://schemas.microsoft.com/office/drawing/2014/main" id="{BEDD5C40-46DE-4969-9178-19149F96DD9A}"/>
              </a:ext>
            </a:extLst>
          </p:cNvPr>
          <p:cNvSpPr txBox="1"/>
          <p:nvPr/>
        </p:nvSpPr>
        <p:spPr>
          <a:xfrm>
            <a:off x="845808" y="4647850"/>
            <a:ext cx="10950088" cy="1436932"/>
          </a:xfrm>
          <a:prstGeom prst="rect">
            <a:avLst/>
          </a:prstGeom>
          <a:noFill/>
        </p:spPr>
        <p:txBody>
          <a:bodyPr wrap="square">
            <a:spAutoFit/>
          </a:bodyPr>
          <a:lstStyle/>
          <a:p>
            <a:pPr>
              <a:lnSpc>
                <a:spcPct val="200000"/>
              </a:lnSpc>
            </a:pPr>
            <a:r>
              <a:rPr lang="zh-CN" altLang="en-US" sz="2400" dirty="0">
                <a:latin typeface="华文新魏" panose="02010800040101010101" pitchFamily="2" charset="-122"/>
                <a:ea typeface="华文新魏" panose="02010800040101010101" pitchFamily="2" charset="-122"/>
              </a:rPr>
              <a:t>利用</a:t>
            </a:r>
            <a:r>
              <a:rPr lang="zh-CN" altLang="en-US" sz="2400" dirty="0">
                <a:solidFill>
                  <a:srgbClr val="FF0000"/>
                </a:solidFill>
                <a:latin typeface="华文新魏" panose="02010800040101010101" pitchFamily="2" charset="-122"/>
                <a:ea typeface="华文新魏" panose="02010800040101010101" pitchFamily="2" charset="-122"/>
              </a:rPr>
              <a:t>切比雪夫不等式</a:t>
            </a:r>
            <a:r>
              <a:rPr lang="zh-CN" altLang="en-US" sz="2400" dirty="0">
                <a:latin typeface="华文新魏" panose="02010800040101010101" pitchFamily="2" charset="-122"/>
                <a:ea typeface="华文新魏" panose="02010800040101010101" pitchFamily="2" charset="-122"/>
              </a:rPr>
              <a:t>，得到</a:t>
            </a:r>
            <a:endParaRPr lang="en-US" altLang="zh-CN" sz="2400" dirty="0">
              <a:latin typeface="华文新魏" panose="02010800040101010101" pitchFamily="2" charset="-122"/>
              <a:ea typeface="华文新魏" panose="02010800040101010101" pitchFamily="2" charset="-122"/>
            </a:endParaRPr>
          </a:p>
          <a:p>
            <a:pPr>
              <a:lnSpc>
                <a:spcPct val="200000"/>
              </a:lnSpc>
            </a:pPr>
            <a:endParaRPr lang="zh-CN" altLang="en-US" sz="2400" b="1" dirty="0">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5EC52F4C-DBAE-47E2-8693-754F28E9FCC2}"/>
                  </a:ext>
                </a:extLst>
              </p:cNvPr>
              <p:cNvSpPr txBox="1"/>
              <p:nvPr/>
            </p:nvSpPr>
            <p:spPr>
              <a:xfrm>
                <a:off x="742013" y="5366316"/>
                <a:ext cx="9458794" cy="7273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ea typeface="仿宋" panose="02010609060101010101" pitchFamily="49" charset="-122"/>
                        </a:rPr>
                        <m:t>𝑷𝒓</m:t>
                      </m:r>
                      <m:d>
                        <m:dPr>
                          <m:ctrlPr>
                            <a:rPr lang="en-US" altLang="zh-CN" sz="1800" b="1" i="1" smtClean="0">
                              <a:latin typeface="Cambria Math" panose="02040503050406030204" pitchFamily="18" charset="0"/>
                              <a:ea typeface="仿宋" panose="02010609060101010101" pitchFamily="49" charset="-122"/>
                            </a:rPr>
                          </m:ctrlPr>
                        </m:dPr>
                        <m:e>
                          <m:d>
                            <m:dPr>
                              <m:begChr m:val="|"/>
                              <m:endChr m:val="|"/>
                              <m:ctrlPr>
                                <a:rPr lang="en-US" altLang="zh-CN" sz="1800" b="1" i="1" smtClean="0">
                                  <a:latin typeface="Cambria Math" panose="02040503050406030204" pitchFamily="18" charset="0"/>
                                  <a:ea typeface="仿宋" panose="02010609060101010101" pitchFamily="49" charset="-122"/>
                                </a:rPr>
                              </m:ctrlPr>
                            </m:dPr>
                            <m:e>
                              <m:r>
                                <a:rPr lang="en-US" altLang="zh-CN" sz="1800" b="1" i="1">
                                  <a:latin typeface="Cambria Math" panose="02040503050406030204" pitchFamily="18" charset="0"/>
                                  <a:ea typeface="仿宋" panose="02010609060101010101" pitchFamily="49" charset="-122"/>
                                </a:rPr>
                                <m:t>𝑿</m:t>
                              </m:r>
                              <m:r>
                                <a:rPr lang="en-US" altLang="zh-CN" sz="1800" b="1" i="1" smtClean="0">
                                  <a:latin typeface="Cambria Math" panose="02040503050406030204" pitchFamily="18" charset="0"/>
                                  <a:ea typeface="仿宋" panose="02010609060101010101" pitchFamily="49" charset="-122"/>
                                </a:rPr>
                                <m:t>−</m:t>
                              </m:r>
                              <m:r>
                                <a:rPr lang="en-US" altLang="zh-CN" b="1" i="1">
                                  <a:solidFill>
                                    <a:prstClr val="black"/>
                                  </a:solidFill>
                                  <a:latin typeface="Cambria Math" panose="02040503050406030204" pitchFamily="18" charset="0"/>
                                  <a:ea typeface="仿宋" panose="02010609060101010101" pitchFamily="49" charset="-122"/>
                                </a:rPr>
                                <m:t>𝒏</m:t>
                              </m:r>
                              <m:sSub>
                                <m:sSubPr>
                                  <m:ctrlPr>
                                    <a:rPr lang="en-US" altLang="zh-CN" b="1" i="1">
                                      <a:solidFill>
                                        <a:prstClr val="black"/>
                                      </a:solidFill>
                                      <a:latin typeface="Cambria Math" panose="02040503050406030204" pitchFamily="18" charset="0"/>
                                      <a:ea typeface="仿宋" panose="02010609060101010101" pitchFamily="49" charset="-122"/>
                                    </a:rPr>
                                  </m:ctrlPr>
                                </m:sSubPr>
                                <m:e>
                                  <m:r>
                                    <a:rPr lang="en-US" altLang="zh-CN" b="1" i="1">
                                      <a:solidFill>
                                        <a:prstClr val="black"/>
                                      </a:solidFill>
                                      <a:latin typeface="Cambria Math" panose="02040503050406030204" pitchFamily="18" charset="0"/>
                                      <a:ea typeface="仿宋" panose="02010609060101010101" pitchFamily="49" charset="-122"/>
                                    </a:rPr>
                                    <m:t>𝑯</m:t>
                                  </m:r>
                                </m:e>
                                <m:sub>
                                  <m:r>
                                    <a:rPr lang="en-US" altLang="zh-CN" b="1" i="1">
                                      <a:solidFill>
                                        <a:prstClr val="black"/>
                                      </a:solidFill>
                                      <a:latin typeface="Cambria Math" panose="02040503050406030204" pitchFamily="18" charset="0"/>
                                      <a:ea typeface="仿宋" panose="02010609060101010101" pitchFamily="49" charset="-122"/>
                                    </a:rPr>
                                    <m:t>𝒏</m:t>
                                  </m:r>
                                </m:sub>
                              </m:sSub>
                            </m:e>
                          </m:d>
                          <m:r>
                            <a:rPr lang="en-US" altLang="zh-CN" sz="1800" b="1" i="1" smtClean="0">
                              <a:latin typeface="Cambria Math" panose="02040503050406030204" pitchFamily="18" charset="0"/>
                              <a:ea typeface="Cambria Math" panose="02040503050406030204" pitchFamily="18" charset="0"/>
                            </a:rPr>
                            <m:t>≥</m:t>
                          </m:r>
                          <m:r>
                            <a:rPr lang="en-US" altLang="zh-CN" b="1" i="1">
                              <a:solidFill>
                                <a:prstClr val="black"/>
                              </a:solidFill>
                              <a:latin typeface="Cambria Math" panose="02040503050406030204" pitchFamily="18" charset="0"/>
                              <a:ea typeface="仿宋" panose="02010609060101010101" pitchFamily="49" charset="-122"/>
                            </a:rPr>
                            <m:t>𝒏</m:t>
                          </m:r>
                          <m:sSub>
                            <m:sSubPr>
                              <m:ctrlPr>
                                <a:rPr lang="en-US" altLang="zh-CN" b="1" i="1">
                                  <a:solidFill>
                                    <a:prstClr val="black"/>
                                  </a:solidFill>
                                  <a:latin typeface="Cambria Math" panose="02040503050406030204" pitchFamily="18" charset="0"/>
                                  <a:ea typeface="仿宋" panose="02010609060101010101" pitchFamily="49" charset="-122"/>
                                </a:rPr>
                              </m:ctrlPr>
                            </m:sSubPr>
                            <m:e>
                              <m:r>
                                <a:rPr lang="en-US" altLang="zh-CN" b="1" i="1">
                                  <a:solidFill>
                                    <a:prstClr val="black"/>
                                  </a:solidFill>
                                  <a:latin typeface="Cambria Math" panose="02040503050406030204" pitchFamily="18" charset="0"/>
                                  <a:ea typeface="仿宋" panose="02010609060101010101" pitchFamily="49" charset="-122"/>
                                </a:rPr>
                                <m:t>𝑯</m:t>
                              </m:r>
                            </m:e>
                            <m:sub>
                              <m:r>
                                <a:rPr lang="en-US" altLang="zh-CN" b="1" i="1">
                                  <a:solidFill>
                                    <a:prstClr val="black"/>
                                  </a:solidFill>
                                  <a:latin typeface="Cambria Math" panose="02040503050406030204" pitchFamily="18" charset="0"/>
                                  <a:ea typeface="仿宋" panose="02010609060101010101" pitchFamily="49" charset="-122"/>
                                </a:rPr>
                                <m:t>𝒏</m:t>
                              </m:r>
                            </m:sub>
                          </m:sSub>
                        </m:e>
                      </m:d>
                      <m:r>
                        <a:rPr lang="en-US" altLang="zh-CN" sz="1800" b="1" i="1" smtClean="0">
                          <a:latin typeface="Cambria Math" panose="02040503050406030204" pitchFamily="18" charset="0"/>
                          <a:ea typeface="Cambria Math" panose="02040503050406030204" pitchFamily="18" charset="0"/>
                        </a:rPr>
                        <m:t>≤</m:t>
                      </m:r>
                      <m:f>
                        <m:fPr>
                          <m:ctrlPr>
                            <a:rPr lang="en-US" altLang="zh-CN" sz="1800" b="1" i="1" smtClean="0">
                              <a:latin typeface="Cambria Math" panose="02040503050406030204" pitchFamily="18" charset="0"/>
                              <a:ea typeface="Cambria Math" panose="02040503050406030204" pitchFamily="18" charset="0"/>
                            </a:rPr>
                          </m:ctrlPr>
                        </m:fPr>
                        <m:num>
                          <m:r>
                            <a:rPr lang="en-US" altLang="zh-CN" sz="1800" b="1" i="0" smtClean="0">
                              <a:latin typeface="Cambria Math" panose="02040503050406030204" pitchFamily="18" charset="0"/>
                              <a:ea typeface="Cambria Math" panose="02040503050406030204" pitchFamily="18" charset="0"/>
                            </a:rPr>
                            <m:t>𝐕𝐚𝐫</m:t>
                          </m:r>
                          <m:d>
                            <m:dPr>
                              <m:begChr m:val="["/>
                              <m:endChr m:val="]"/>
                              <m:ctrlPr>
                                <a:rPr lang="en-US" altLang="zh-CN" sz="1800" b="1" i="1" smtClean="0">
                                  <a:latin typeface="Cambria Math" panose="02040503050406030204" pitchFamily="18" charset="0"/>
                                  <a:ea typeface="Cambria Math" panose="02040503050406030204" pitchFamily="18" charset="0"/>
                                </a:rPr>
                              </m:ctrlPr>
                            </m:dPr>
                            <m:e>
                              <m:r>
                                <a:rPr lang="en-US" altLang="zh-CN" sz="1800" b="1" i="1" smtClean="0">
                                  <a:latin typeface="Cambria Math" panose="02040503050406030204" pitchFamily="18" charset="0"/>
                                  <a:ea typeface="Cambria Math" panose="02040503050406030204" pitchFamily="18" charset="0"/>
                                </a:rPr>
                                <m:t>𝑿</m:t>
                              </m:r>
                            </m:e>
                          </m:d>
                        </m:num>
                        <m:den>
                          <m:sSup>
                            <m:sSupPr>
                              <m:ctrlPr>
                                <a:rPr lang="en-US" altLang="zh-CN" sz="1800" b="1" i="1" smtClean="0">
                                  <a:latin typeface="Cambria Math" panose="02040503050406030204" pitchFamily="18" charset="0"/>
                                  <a:ea typeface="Cambria Math" panose="02040503050406030204" pitchFamily="18" charset="0"/>
                                </a:rPr>
                              </m:ctrlPr>
                            </m:sSupPr>
                            <m:e>
                              <m:d>
                                <m:dPr>
                                  <m:ctrlPr>
                                    <a:rPr lang="en-US" altLang="zh-CN" sz="1800" b="1" i="1" smtClean="0">
                                      <a:latin typeface="Cambria Math" panose="02040503050406030204" pitchFamily="18" charset="0"/>
                                      <a:ea typeface="Cambria Math" panose="02040503050406030204" pitchFamily="18" charset="0"/>
                                    </a:rPr>
                                  </m:ctrlPr>
                                </m:dPr>
                                <m:e>
                                  <m:r>
                                    <a:rPr lang="en-US" altLang="zh-CN" b="1" i="1">
                                      <a:solidFill>
                                        <a:prstClr val="black"/>
                                      </a:solidFill>
                                      <a:latin typeface="Cambria Math" panose="02040503050406030204" pitchFamily="18" charset="0"/>
                                      <a:ea typeface="仿宋" panose="02010609060101010101" pitchFamily="49" charset="-122"/>
                                    </a:rPr>
                                    <m:t>𝒏</m:t>
                                  </m:r>
                                  <m:sSub>
                                    <m:sSubPr>
                                      <m:ctrlPr>
                                        <a:rPr lang="en-US" altLang="zh-CN" b="1" i="1">
                                          <a:solidFill>
                                            <a:prstClr val="black"/>
                                          </a:solidFill>
                                          <a:latin typeface="Cambria Math" panose="02040503050406030204" pitchFamily="18" charset="0"/>
                                          <a:ea typeface="仿宋" panose="02010609060101010101" pitchFamily="49" charset="-122"/>
                                        </a:rPr>
                                      </m:ctrlPr>
                                    </m:sSubPr>
                                    <m:e>
                                      <m:r>
                                        <a:rPr lang="en-US" altLang="zh-CN" b="1" i="1">
                                          <a:solidFill>
                                            <a:prstClr val="black"/>
                                          </a:solidFill>
                                          <a:latin typeface="Cambria Math" panose="02040503050406030204" pitchFamily="18" charset="0"/>
                                          <a:ea typeface="仿宋" panose="02010609060101010101" pitchFamily="49" charset="-122"/>
                                        </a:rPr>
                                        <m:t>𝑯</m:t>
                                      </m:r>
                                    </m:e>
                                    <m:sub>
                                      <m:r>
                                        <a:rPr lang="en-US" altLang="zh-CN" b="1" i="1">
                                          <a:solidFill>
                                            <a:prstClr val="black"/>
                                          </a:solidFill>
                                          <a:latin typeface="Cambria Math" panose="02040503050406030204" pitchFamily="18" charset="0"/>
                                          <a:ea typeface="仿宋" panose="02010609060101010101" pitchFamily="49" charset="-122"/>
                                        </a:rPr>
                                        <m:t>𝒏</m:t>
                                      </m:r>
                                    </m:sub>
                                  </m:sSub>
                                </m:e>
                              </m:d>
                            </m:e>
                            <m:sup>
                              <m:r>
                                <a:rPr lang="en-US" altLang="zh-CN" sz="1800" b="1" i="1" smtClean="0">
                                  <a:latin typeface="Cambria Math" panose="02040503050406030204" pitchFamily="18" charset="0"/>
                                  <a:ea typeface="Cambria Math" panose="02040503050406030204" pitchFamily="18" charset="0"/>
                                </a:rPr>
                                <m:t>𝟐</m:t>
                              </m:r>
                            </m:sup>
                          </m:sSup>
                        </m:den>
                      </m:f>
                      <m:r>
                        <a:rPr lang="en-US" altLang="zh-CN" sz="1800" b="1" i="1" smtClean="0">
                          <a:latin typeface="Cambria Math" panose="02040503050406030204" pitchFamily="18" charset="0"/>
                          <a:ea typeface="Cambria Math" panose="02040503050406030204" pitchFamily="18" charset="0"/>
                        </a:rPr>
                        <m:t>=</m:t>
                      </m:r>
                      <m:f>
                        <m:fPr>
                          <m:ctrlPr>
                            <a:rPr lang="en-US" altLang="zh-CN" sz="1800" b="1" i="1" smtClean="0">
                              <a:latin typeface="Cambria Math" panose="02040503050406030204" pitchFamily="18" charset="0"/>
                              <a:ea typeface="Cambria Math" panose="02040503050406030204" pitchFamily="18" charset="0"/>
                            </a:rPr>
                          </m:ctrlPr>
                        </m:fPr>
                        <m:num>
                          <m:sSup>
                            <m:sSupPr>
                              <m:ctrlPr>
                                <a:rPr lang="en-US" altLang="zh-CN" sz="1800" b="1" i="1" smtClean="0">
                                  <a:latin typeface="Cambria Math" panose="02040503050406030204" pitchFamily="18" charset="0"/>
                                  <a:ea typeface="Cambria Math" panose="02040503050406030204" pitchFamily="18" charset="0"/>
                                </a:rPr>
                              </m:ctrlPr>
                            </m:sSupPr>
                            <m:e>
                              <m:r>
                                <a:rPr lang="zh-CN" altLang="en-US" sz="1800" b="1" i="1" smtClean="0">
                                  <a:latin typeface="Cambria Math" panose="02040503050406030204" pitchFamily="18" charset="0"/>
                                  <a:ea typeface="Cambria Math" panose="02040503050406030204" pitchFamily="18" charset="0"/>
                                </a:rPr>
                                <m:t>𝝅</m:t>
                              </m:r>
                            </m:e>
                            <m:sup>
                              <m:r>
                                <a:rPr lang="en-US" altLang="zh-CN" sz="1800" b="1" i="1" smtClean="0">
                                  <a:latin typeface="Cambria Math" panose="02040503050406030204" pitchFamily="18" charset="0"/>
                                  <a:ea typeface="Cambria Math" panose="02040503050406030204" pitchFamily="18" charset="0"/>
                                </a:rPr>
                                <m:t>𝟐</m:t>
                              </m:r>
                            </m:sup>
                          </m:sSup>
                        </m:num>
                        <m:den>
                          <m:r>
                            <a:rPr lang="en-US" altLang="zh-CN" sz="1800" b="1" i="1" smtClean="0">
                              <a:latin typeface="Cambria Math" panose="02040503050406030204" pitchFamily="18" charset="0"/>
                              <a:ea typeface="Cambria Math" panose="02040503050406030204" pitchFamily="18" charset="0"/>
                            </a:rPr>
                            <m:t>𝟔</m:t>
                          </m:r>
                          <m:sSup>
                            <m:sSupPr>
                              <m:ctrlPr>
                                <a:rPr lang="en-US" altLang="zh-CN" b="1" i="1">
                                  <a:latin typeface="Cambria Math" panose="02040503050406030204" pitchFamily="18" charset="0"/>
                                  <a:ea typeface="Cambria Math" panose="02040503050406030204" pitchFamily="18" charset="0"/>
                                </a:rPr>
                              </m:ctrlPr>
                            </m:sSupPr>
                            <m:e>
                              <m:d>
                                <m:dPr>
                                  <m:ctrlPr>
                                    <a:rPr lang="en-US" altLang="zh-CN" b="1" i="1">
                                      <a:latin typeface="Cambria Math" panose="02040503050406030204" pitchFamily="18" charset="0"/>
                                      <a:ea typeface="Cambria Math" panose="02040503050406030204" pitchFamily="18" charset="0"/>
                                    </a:rPr>
                                  </m:ctrlPr>
                                </m:dPr>
                                <m:e>
                                  <m:sSub>
                                    <m:sSubPr>
                                      <m:ctrlPr>
                                        <a:rPr lang="en-US" altLang="zh-CN" b="1" i="1">
                                          <a:solidFill>
                                            <a:prstClr val="black"/>
                                          </a:solidFill>
                                          <a:latin typeface="Cambria Math" panose="02040503050406030204" pitchFamily="18" charset="0"/>
                                          <a:ea typeface="仿宋" panose="02010609060101010101" pitchFamily="49" charset="-122"/>
                                        </a:rPr>
                                      </m:ctrlPr>
                                    </m:sSubPr>
                                    <m:e>
                                      <m:r>
                                        <a:rPr lang="en-US" altLang="zh-CN" b="1" i="1">
                                          <a:solidFill>
                                            <a:prstClr val="black"/>
                                          </a:solidFill>
                                          <a:latin typeface="Cambria Math" panose="02040503050406030204" pitchFamily="18" charset="0"/>
                                          <a:ea typeface="仿宋" panose="02010609060101010101" pitchFamily="49" charset="-122"/>
                                        </a:rPr>
                                        <m:t>𝑯</m:t>
                                      </m:r>
                                    </m:e>
                                    <m:sub>
                                      <m:r>
                                        <a:rPr lang="en-US" altLang="zh-CN" b="1" i="1">
                                          <a:solidFill>
                                            <a:prstClr val="black"/>
                                          </a:solidFill>
                                          <a:latin typeface="Cambria Math" panose="02040503050406030204" pitchFamily="18" charset="0"/>
                                          <a:ea typeface="仿宋" panose="02010609060101010101" pitchFamily="49" charset="-122"/>
                                        </a:rPr>
                                        <m:t>𝒏</m:t>
                                      </m:r>
                                    </m:sub>
                                  </m:sSub>
                                </m:e>
                              </m:d>
                            </m:e>
                            <m:sup>
                              <m:r>
                                <a:rPr lang="en-US" altLang="zh-CN" b="1" i="1">
                                  <a:latin typeface="Cambria Math" panose="02040503050406030204" pitchFamily="18" charset="0"/>
                                  <a:ea typeface="Cambria Math" panose="02040503050406030204" pitchFamily="18" charset="0"/>
                                </a:rPr>
                                <m:t>𝟐</m:t>
                              </m:r>
                            </m:sup>
                          </m:sSup>
                        </m:den>
                      </m:f>
                      <m:r>
                        <a:rPr lang="en-US" altLang="zh-CN" sz="1800" b="0" i="0" smtClean="0">
                          <a:latin typeface="Cambria Math" panose="02040503050406030204" pitchFamily="18" charset="0"/>
                          <a:ea typeface="Cambria Math" panose="02040503050406030204" pitchFamily="18" charset="0"/>
                        </a:rPr>
                        <m:t>=</m:t>
                      </m:r>
                      <m:r>
                        <a:rPr lang="el-GR" altLang="zh-CN" b="1" i="1">
                          <a:latin typeface="Cambria Math" panose="02040503050406030204" pitchFamily="18" charset="0"/>
                          <a:ea typeface="Cambria Math" panose="02040503050406030204" pitchFamily="18" charset="0"/>
                        </a:rPr>
                        <m:t>𝜪</m:t>
                      </m:r>
                      <m:d>
                        <m:dPr>
                          <m:ctrlPr>
                            <a:rPr lang="el-GR" altLang="zh-CN" i="1" smtClean="0">
                              <a:latin typeface="Cambria Math" panose="02040503050406030204" pitchFamily="18" charset="0"/>
                              <a:ea typeface="Cambria Math" panose="02040503050406030204" pitchFamily="18" charset="0"/>
                            </a:rPr>
                          </m:ctrlPr>
                        </m:dPr>
                        <m:e>
                          <m:f>
                            <m:fPr>
                              <m:ctrlPr>
                                <a:rPr lang="el-GR"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p>
                                <m:sSupPr>
                                  <m:ctrlPr>
                                    <a:rPr lang="el-GR" altLang="zh-CN" i="1" smtClean="0">
                                      <a:latin typeface="Cambria Math" panose="02040503050406030204" pitchFamily="18" charset="0"/>
                                      <a:ea typeface="Cambria Math" panose="02040503050406030204" pitchFamily="18" charset="0"/>
                                    </a:rPr>
                                  </m:ctrlPr>
                                </m:sSupPr>
                                <m:e>
                                  <m:r>
                                    <m:rPr>
                                      <m:sty m:val="p"/>
                                    </m:rPr>
                                    <a:rPr lang="en-US" altLang="zh-CN">
                                      <a:solidFill>
                                        <a:prstClr val="black"/>
                                      </a:solidFill>
                                      <a:latin typeface="Cambria Math" panose="02040503050406030204" pitchFamily="18" charset="0"/>
                                      <a:ea typeface="仿宋" panose="02010609060101010101" pitchFamily="49" charset="-122"/>
                                    </a:rPr>
                                    <m:t>ln</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𝑛</m:t>
                              </m:r>
                            </m:den>
                          </m:f>
                        </m:e>
                      </m:d>
                    </m:oMath>
                  </m:oMathPara>
                </a14:m>
                <a:endParaRPr lang="zh-CN" altLang="en-US" dirty="0"/>
              </a:p>
            </p:txBody>
          </p:sp>
        </mc:Choice>
        <mc:Fallback xmlns="">
          <p:sp>
            <p:nvSpPr>
              <p:cNvPr id="18" name="文本框 17">
                <a:extLst>
                  <a:ext uri="{FF2B5EF4-FFF2-40B4-BE49-F238E27FC236}">
                    <a16:creationId xmlns:a16="http://schemas.microsoft.com/office/drawing/2014/main" id="{5EC52F4C-DBAE-47E2-8693-754F28E9FCC2}"/>
                  </a:ext>
                </a:extLst>
              </p:cNvPr>
              <p:cNvSpPr txBox="1">
                <a:spLocks noRot="1" noChangeAspect="1" noMove="1" noResize="1" noEditPoints="1" noAdjustHandles="1" noChangeArrowheads="1" noChangeShapeType="1" noTextEdit="1"/>
              </p:cNvSpPr>
              <p:nvPr/>
            </p:nvSpPr>
            <p:spPr>
              <a:xfrm>
                <a:off x="742013" y="5366316"/>
                <a:ext cx="9458794" cy="727379"/>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521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8EF21C-A08E-41C7-B228-175CDB3E0F26}"/>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grpSp>
        <p:nvGrpSpPr>
          <p:cNvPr id="11" name="组合 10">
            <a:extLst>
              <a:ext uri="{FF2B5EF4-FFF2-40B4-BE49-F238E27FC236}">
                <a16:creationId xmlns:a16="http://schemas.microsoft.com/office/drawing/2014/main" id="{038DAD74-0C89-4480-8AC5-DEAA35D01344}"/>
              </a:ext>
            </a:extLst>
          </p:cNvPr>
          <p:cNvGrpSpPr/>
          <p:nvPr/>
        </p:nvGrpSpPr>
        <p:grpSpPr>
          <a:xfrm>
            <a:off x="495519" y="1012368"/>
            <a:ext cx="11355860" cy="2038130"/>
            <a:chOff x="418070" y="1573772"/>
            <a:chExt cx="11355860" cy="3375788"/>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B53D9AE-CFAB-4FF9-8A43-F8138354137C}"/>
                    </a:ext>
                  </a:extLst>
                </p:cNvPr>
                <p:cNvSpPr txBox="1"/>
                <p:nvPr/>
              </p:nvSpPr>
              <p:spPr>
                <a:xfrm>
                  <a:off x="770238" y="1582542"/>
                  <a:ext cx="10651524" cy="3152961"/>
                </a:xfrm>
                <a:prstGeom prst="rect">
                  <a:avLst/>
                </a:prstGeom>
                <a:noFill/>
              </p:spPr>
              <p:txBody>
                <a:bodyPr wrap="square">
                  <a:spAutoFit/>
                </a:bodyPr>
                <a:lstStyle/>
                <a:p>
                  <a:pPr algn="l"/>
                  <a:r>
                    <a:rPr lang="zh-CN" altLang="en-US" sz="2800" b="1" dirty="0">
                      <a:latin typeface="华文新魏" panose="02010800040101010101" pitchFamily="2" charset="-122"/>
                      <a:ea typeface="华文新魏" panose="02010800040101010101" pitchFamily="2" charset="-122"/>
                    </a:rPr>
                    <a:t>定义 </a:t>
                  </a:r>
                  <a:r>
                    <a:rPr lang="en-US" altLang="zh-CN" sz="2800" b="1" dirty="0">
                      <a:latin typeface="华文新魏" panose="02010800040101010101" pitchFamily="2" charset="-122"/>
                      <a:ea typeface="华文新魏" panose="02010800040101010101" pitchFamily="2" charset="-122"/>
                    </a:rPr>
                    <a:t>2.2</a:t>
                  </a:r>
                  <a:r>
                    <a:rPr lang="en-US" altLang="zh-CN" sz="2800" b="1" i="0" u="none" strike="noStrike" baseline="0" dirty="0">
                      <a:latin typeface="华文新魏" panose="02010800040101010101" pitchFamily="2" charset="-122"/>
                      <a:ea typeface="华文新魏" panose="02010800040101010101" pitchFamily="2" charset="-122"/>
                    </a:rPr>
                    <a:t>   </a:t>
                  </a:r>
                  <a:r>
                    <a:rPr lang="zh-CN" altLang="en-US" sz="2800" dirty="0">
                      <a:solidFill>
                        <a:srgbClr val="FF0000"/>
                      </a:solidFill>
                      <a:latin typeface="华文新魏" panose="02010800040101010101" pitchFamily="2" charset="-122"/>
                      <a:ea typeface="华文新魏" panose="02010800040101010101" pitchFamily="2" charset="-122"/>
                    </a:rPr>
                    <a:t>中位数</a:t>
                  </a:r>
                  <a:endParaRPr lang="en-US" altLang="zh-CN" sz="2600" b="1" i="0" u="none" strike="noStrike" baseline="0" dirty="0">
                    <a:latin typeface="仿宋" panose="02010609060101010101" pitchFamily="49" charset="-122"/>
                    <a:ea typeface="仿宋" panose="02010609060101010101" pitchFamily="49" charset="-122"/>
                  </a:endParaRPr>
                </a:p>
                <a:p>
                  <a:pPr>
                    <a:lnSpc>
                      <a:spcPct val="150000"/>
                    </a:lnSpc>
                  </a:pPr>
                  <a:r>
                    <a:rPr lang="zh-CN" altLang="en-US" sz="2600" b="1" dirty="0">
                      <a:latin typeface="仿宋" panose="02010609060101010101" pitchFamily="49" charset="-122"/>
                      <a:ea typeface="仿宋" panose="02010609060101010101" pitchFamily="49" charset="-122"/>
                    </a:rPr>
                    <a:t>设 </a:t>
                  </a:r>
                  <a:r>
                    <a:rPr lang="en-US" altLang="zh-CN" sz="2600" b="1" i="1" dirty="0">
                      <a:latin typeface="Cambria Math" panose="02040503050406030204" pitchFamily="18" charset="0"/>
                      <a:ea typeface="Cambria Math" panose="02040503050406030204" pitchFamily="18" charset="0"/>
                    </a:rPr>
                    <a:t>X</a:t>
                  </a:r>
                  <a:r>
                    <a:rPr lang="en-US" altLang="zh-CN" sz="2600" b="1" dirty="0">
                      <a:latin typeface="仿宋" panose="02010609060101010101" pitchFamily="49" charset="-122"/>
                      <a:ea typeface="仿宋" panose="02010609060101010101" pitchFamily="49" charset="-122"/>
                    </a:rPr>
                    <a:t> </a:t>
                  </a:r>
                  <a:r>
                    <a:rPr lang="zh-CN" altLang="en-US" sz="2600" b="1" dirty="0">
                      <a:latin typeface="仿宋" panose="02010609060101010101" pitchFamily="49" charset="-122"/>
                      <a:ea typeface="仿宋" panose="02010609060101010101" pitchFamily="49" charset="-122"/>
                    </a:rPr>
                    <a:t>是随机变量</a:t>
                  </a:r>
                  <a:r>
                    <a:rPr lang="zh-CN" altLang="en-US" sz="2600" b="1" dirty="0" smtClean="0">
                      <a:latin typeface="仿宋" panose="02010609060101010101" pitchFamily="49" charset="-122"/>
                      <a:ea typeface="仿宋" panose="02010609060101010101" pitchFamily="49" charset="-122"/>
                    </a:rPr>
                    <a:t>，</a:t>
                  </a:r>
                  <a:r>
                    <a:rPr lang="en-US" altLang="zh-CN" sz="2600" b="1" i="1" dirty="0">
                      <a:latin typeface="Cambria Math" panose="02040503050406030204" pitchFamily="18" charset="0"/>
                      <a:ea typeface="Cambria Math" panose="02040503050406030204" pitchFamily="18" charset="0"/>
                    </a:rPr>
                    <a:t> </a:t>
                  </a:r>
                  <a:r>
                    <a:rPr lang="en-US" altLang="zh-CN" sz="2600" b="1" i="1" dirty="0" smtClean="0">
                      <a:latin typeface="Cambria Math" panose="02040503050406030204" pitchFamily="18" charset="0"/>
                      <a:ea typeface="Cambria Math" panose="02040503050406030204" pitchFamily="18" charset="0"/>
                    </a:rPr>
                    <a:t>X  </a:t>
                  </a:r>
                  <a:r>
                    <a:rPr lang="zh-CN" altLang="en-US" sz="2600" b="1" dirty="0" smtClean="0">
                      <a:latin typeface="仿宋" panose="02010609060101010101" pitchFamily="49" charset="-122"/>
                      <a:ea typeface="仿宋" panose="02010609060101010101" pitchFamily="49" charset="-122"/>
                    </a:rPr>
                    <a:t>的</a:t>
                  </a:r>
                  <a:r>
                    <a:rPr lang="zh-CN" altLang="en-US" sz="2600" b="1" dirty="0">
                      <a:latin typeface="仿宋" panose="02010609060101010101" pitchFamily="49" charset="-122"/>
                      <a:ea typeface="仿宋" panose="02010609060101010101" pitchFamily="49" charset="-122"/>
                    </a:rPr>
                    <a:t>中位数定义为满足下列条件的</a:t>
                  </a:r>
                  <a14:m>
                    <m:oMath xmlns:m="http://schemas.openxmlformats.org/officeDocument/2006/math">
                      <m:r>
                        <a:rPr lang="en-US" altLang="zh-CN" sz="2600" b="1" i="1">
                          <a:latin typeface="Cambria Math" panose="02040503050406030204" pitchFamily="18" charset="0"/>
                          <a:ea typeface="Cambria Math" panose="02040503050406030204" pitchFamily="18" charset="0"/>
                        </a:rPr>
                        <m:t>𝒎</m:t>
                      </m:r>
                    </m:oMath>
                  </a14:m>
                  <a:r>
                    <a:rPr lang="zh-CN" altLang="en-US" sz="2600" b="1" dirty="0">
                      <a:latin typeface="仿宋" panose="02010609060101010101" pitchFamily="49" charset="-122"/>
                      <a:ea typeface="仿宋" panose="02010609060101010101" pitchFamily="49" charset="-122"/>
                    </a:rPr>
                    <a:t>值</a:t>
                  </a:r>
                  <a:endParaRPr lang="en-US" altLang="zh-CN" sz="2600" b="1" dirty="0">
                    <a:latin typeface="仿宋" panose="02010609060101010101" pitchFamily="49" charset="-122"/>
                    <a:ea typeface="仿宋"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2600" b="1" i="1" smtClean="0">
                            <a:latin typeface="Cambria Math" panose="02040503050406030204" pitchFamily="18" charset="0"/>
                            <a:ea typeface="仿宋" panose="02010609060101010101" pitchFamily="49" charset="-122"/>
                          </a:rPr>
                          <m:t>𝑷𝒓</m:t>
                        </m:r>
                        <m:d>
                          <m:dPr>
                            <m:ctrlPr>
                              <a:rPr lang="en-US" altLang="zh-CN" sz="2600" b="1" i="1" smtClean="0">
                                <a:latin typeface="Cambria Math" panose="02040503050406030204" pitchFamily="18" charset="0"/>
                                <a:ea typeface="仿宋" panose="02010609060101010101" pitchFamily="49" charset="-122"/>
                              </a:rPr>
                            </m:ctrlPr>
                          </m:dPr>
                          <m:e>
                            <m:r>
                              <a:rPr lang="en-US" altLang="zh-CN" sz="2600" b="1" i="1" smtClean="0">
                                <a:latin typeface="Cambria Math" panose="02040503050406030204" pitchFamily="18" charset="0"/>
                                <a:ea typeface="仿宋" panose="02010609060101010101" pitchFamily="49" charset="-122"/>
                              </a:rPr>
                              <m:t>𝑿</m:t>
                            </m:r>
                            <m:r>
                              <a:rPr lang="en-US" altLang="zh-CN" sz="2600" b="1" i="1">
                                <a:latin typeface="Cambria Math" panose="02040503050406030204" pitchFamily="18" charset="0"/>
                                <a:ea typeface="Cambria Math" panose="02040503050406030204" pitchFamily="18" charset="0"/>
                              </a:rPr>
                              <m:t>≤</m:t>
                            </m:r>
                            <m:r>
                              <a:rPr lang="en-US" altLang="zh-CN" sz="2600" b="1" i="1" smtClean="0">
                                <a:latin typeface="Cambria Math" panose="02040503050406030204" pitchFamily="18" charset="0"/>
                                <a:ea typeface="Cambria Math" panose="02040503050406030204" pitchFamily="18" charset="0"/>
                              </a:rPr>
                              <m:t>𝒎</m:t>
                            </m:r>
                          </m:e>
                        </m:d>
                        <m:r>
                          <a:rPr lang="en-US" altLang="zh-CN" sz="2600" b="1" i="1" smtClean="0">
                            <a:latin typeface="Cambria Math" panose="02040503050406030204" pitchFamily="18" charset="0"/>
                            <a:ea typeface="Cambria Math" panose="02040503050406030204" pitchFamily="18" charset="0"/>
                          </a:rPr>
                          <m:t>≥</m:t>
                        </m:r>
                        <m:f>
                          <m:fPr>
                            <m:type m:val="skw"/>
                            <m:ctrlPr>
                              <a:rPr lang="en-US" altLang="zh-CN" sz="2600" b="1" i="1" smtClean="0">
                                <a:latin typeface="Cambria Math" panose="02040503050406030204" pitchFamily="18" charset="0"/>
                                <a:ea typeface="Cambria Math" panose="02040503050406030204" pitchFamily="18" charset="0"/>
                              </a:rPr>
                            </m:ctrlPr>
                          </m:fPr>
                          <m:num>
                            <m:r>
                              <a:rPr lang="en-US" altLang="zh-CN" sz="2600" b="1" i="1" smtClean="0">
                                <a:latin typeface="Cambria Math" panose="02040503050406030204" pitchFamily="18" charset="0"/>
                                <a:ea typeface="Cambria Math" panose="02040503050406030204" pitchFamily="18" charset="0"/>
                              </a:rPr>
                              <m:t>𝟏</m:t>
                            </m:r>
                          </m:num>
                          <m:den>
                            <m:r>
                              <a:rPr lang="en-US" altLang="zh-CN" sz="2600" b="1" i="1" smtClean="0">
                                <a:latin typeface="Cambria Math" panose="02040503050406030204" pitchFamily="18" charset="0"/>
                                <a:ea typeface="Cambria Math" panose="02040503050406030204" pitchFamily="18" charset="0"/>
                              </a:rPr>
                              <m:t>𝟐</m:t>
                            </m:r>
                          </m:den>
                        </m:f>
                        <m:r>
                          <a:rPr lang="zh-CN" altLang="en-US" sz="2600" b="1" i="1">
                            <a:latin typeface="Cambria Math" panose="02040503050406030204" pitchFamily="18" charset="0"/>
                            <a:ea typeface="Cambria Math" panose="02040503050406030204" pitchFamily="18" charset="0"/>
                          </a:rPr>
                          <m:t>和</m:t>
                        </m:r>
                        <m:r>
                          <a:rPr lang="en-US" altLang="zh-CN" sz="2600" b="1" i="1">
                            <a:latin typeface="Cambria Math" panose="02040503050406030204" pitchFamily="18" charset="0"/>
                            <a:ea typeface="仿宋" panose="02010609060101010101" pitchFamily="49" charset="-122"/>
                          </a:rPr>
                          <m:t>𝑷𝒓</m:t>
                        </m:r>
                        <m:d>
                          <m:dPr>
                            <m:ctrlPr>
                              <a:rPr lang="en-US" altLang="zh-CN" sz="2600" b="1" i="1">
                                <a:latin typeface="Cambria Math" panose="02040503050406030204" pitchFamily="18" charset="0"/>
                                <a:ea typeface="仿宋" panose="02010609060101010101" pitchFamily="49" charset="-122"/>
                              </a:rPr>
                            </m:ctrlPr>
                          </m:dPr>
                          <m:e>
                            <m:r>
                              <a:rPr lang="en-US" altLang="zh-CN" sz="2600" b="1" i="1">
                                <a:latin typeface="Cambria Math" panose="02040503050406030204" pitchFamily="18" charset="0"/>
                                <a:ea typeface="仿宋" panose="02010609060101010101" pitchFamily="49" charset="-122"/>
                              </a:rPr>
                              <m:t>𝑿</m:t>
                            </m:r>
                            <m:r>
                              <a:rPr lang="en-US" altLang="zh-CN" sz="2600" b="1" i="1">
                                <a:latin typeface="Cambria Math" panose="02040503050406030204" pitchFamily="18" charset="0"/>
                                <a:ea typeface="Cambria Math" panose="02040503050406030204" pitchFamily="18" charset="0"/>
                              </a:rPr>
                              <m:t>≥</m:t>
                            </m:r>
                            <m:r>
                              <a:rPr lang="en-US" altLang="zh-CN" sz="2600" b="1" i="1">
                                <a:latin typeface="Cambria Math" panose="02040503050406030204" pitchFamily="18" charset="0"/>
                                <a:ea typeface="Cambria Math" panose="02040503050406030204" pitchFamily="18" charset="0"/>
                              </a:rPr>
                              <m:t>𝒎</m:t>
                            </m:r>
                          </m:e>
                        </m:d>
                        <m:r>
                          <a:rPr lang="en-US" altLang="zh-CN" sz="2600" b="1" i="1">
                            <a:latin typeface="Cambria Math" panose="02040503050406030204" pitchFamily="18" charset="0"/>
                            <a:ea typeface="Cambria Math" panose="02040503050406030204" pitchFamily="18" charset="0"/>
                          </a:rPr>
                          <m:t>≥</m:t>
                        </m:r>
                        <m:f>
                          <m:fPr>
                            <m:type m:val="skw"/>
                            <m:ctrlPr>
                              <a:rPr lang="en-US" altLang="zh-CN" sz="2600" b="1" i="1">
                                <a:latin typeface="Cambria Math" panose="02040503050406030204" pitchFamily="18" charset="0"/>
                                <a:ea typeface="Cambria Math" panose="02040503050406030204" pitchFamily="18" charset="0"/>
                              </a:rPr>
                            </m:ctrlPr>
                          </m:fPr>
                          <m:num>
                            <m:r>
                              <a:rPr lang="en-US" altLang="zh-CN" sz="2600" b="1" i="1">
                                <a:latin typeface="Cambria Math" panose="02040503050406030204" pitchFamily="18" charset="0"/>
                                <a:ea typeface="Cambria Math" panose="02040503050406030204" pitchFamily="18" charset="0"/>
                              </a:rPr>
                              <m:t>𝟏</m:t>
                            </m:r>
                          </m:num>
                          <m:den>
                            <m:r>
                              <a:rPr lang="en-US" altLang="zh-CN" sz="2600" b="1" i="1">
                                <a:latin typeface="Cambria Math" panose="02040503050406030204" pitchFamily="18" charset="0"/>
                                <a:ea typeface="Cambria Math" panose="02040503050406030204" pitchFamily="18" charset="0"/>
                              </a:rPr>
                              <m:t>𝟐</m:t>
                            </m:r>
                          </m:den>
                        </m:f>
                      </m:oMath>
                    </m:oMathPara>
                  </a14:m>
                  <a:endParaRPr lang="zh-CN" altLang="en-US" sz="2600" b="1" dirty="0">
                    <a:latin typeface="仿宋" panose="02010609060101010101" pitchFamily="49" charset="-122"/>
                    <a:ea typeface="仿宋" panose="02010609060101010101" pitchFamily="49" charset="-122"/>
                  </a:endParaRPr>
                </a:p>
              </p:txBody>
            </p:sp>
          </mc:Choice>
          <mc:Fallback xmlns="">
            <p:sp>
              <p:nvSpPr>
                <p:cNvPr id="12" name="文本框 11">
                  <a:extLst>
                    <a:ext uri="{FF2B5EF4-FFF2-40B4-BE49-F238E27FC236}">
                      <a16:creationId xmlns:a16="http://schemas.microsoft.com/office/drawing/2014/main" id="{EB53D9AE-CFAB-4FF9-8A43-F8138354137C}"/>
                    </a:ext>
                  </a:extLst>
                </p:cNvPr>
                <p:cNvSpPr txBox="1">
                  <a:spLocks noRot="1" noChangeAspect="1" noMove="1" noResize="1" noEditPoints="1" noAdjustHandles="1" noChangeArrowheads="1" noChangeShapeType="1" noTextEdit="1"/>
                </p:cNvSpPr>
                <p:nvPr/>
              </p:nvSpPr>
              <p:spPr>
                <a:xfrm>
                  <a:off x="770238" y="1582542"/>
                  <a:ext cx="10651524" cy="3152961"/>
                </a:xfrm>
                <a:prstGeom prst="rect">
                  <a:avLst/>
                </a:prstGeom>
                <a:blipFill>
                  <a:blip r:embed="rId3"/>
                  <a:stretch>
                    <a:fillRect l="-1145" t="-2885"/>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AD73F0FA-768E-4889-85CE-43CE29F67AC8}"/>
                </a:ext>
              </a:extLst>
            </p:cNvPr>
            <p:cNvSpPr/>
            <p:nvPr/>
          </p:nvSpPr>
          <p:spPr>
            <a:xfrm>
              <a:off x="418070" y="1573772"/>
              <a:ext cx="11355860" cy="337578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AC623CF5-1A94-4C27-B547-064714655FF0}"/>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.2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中位数和平均值</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75F6405-5EAA-442D-BD5E-FB99E0D0EFC2}"/>
                  </a:ext>
                </a:extLst>
              </p:cNvPr>
              <p:cNvSpPr txBox="1"/>
              <p:nvPr/>
            </p:nvSpPr>
            <p:spPr>
              <a:xfrm>
                <a:off x="1469035" y="3530504"/>
                <a:ext cx="2302233" cy="430887"/>
              </a:xfrm>
              <a:prstGeom prst="rect">
                <a:avLst/>
              </a:prstGeom>
              <a:noFill/>
            </p:spPr>
            <p:txBody>
              <a:bodyPr wrap="squar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m:t>
                        </m:r>
                      </m:sub>
                    </m:sSub>
                  </m:oMath>
                </a14:m>
                <a:r>
                  <a:rPr lang="en-US" altLang="zh-CN" sz="2800" dirty="0"/>
                  <a:t>, …,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sub>
                    </m:sSub>
                  </m:oMath>
                </a14:m>
                <a:endParaRPr lang="zh-CN" altLang="en-US" sz="2800" dirty="0"/>
              </a:p>
            </p:txBody>
          </p:sp>
        </mc:Choice>
        <mc:Fallback xmlns="">
          <p:sp>
            <p:nvSpPr>
              <p:cNvPr id="2" name="文本框 1">
                <a:extLst>
                  <a:ext uri="{FF2B5EF4-FFF2-40B4-BE49-F238E27FC236}">
                    <a16:creationId xmlns:a16="http://schemas.microsoft.com/office/drawing/2014/main" id="{875F6405-5EAA-442D-BD5E-FB99E0D0EFC2}"/>
                  </a:ext>
                </a:extLst>
              </p:cNvPr>
              <p:cNvSpPr txBox="1">
                <a:spLocks noRot="1" noChangeAspect="1" noMove="1" noResize="1" noEditPoints="1" noAdjustHandles="1" noChangeArrowheads="1" noChangeShapeType="1" noTextEdit="1"/>
              </p:cNvSpPr>
              <p:nvPr/>
            </p:nvSpPr>
            <p:spPr>
              <a:xfrm>
                <a:off x="1469035" y="3530504"/>
                <a:ext cx="2302233" cy="430887"/>
              </a:xfrm>
              <a:prstGeom prst="rect">
                <a:avLst/>
              </a:prstGeom>
              <a:blipFill>
                <a:blip r:embed="rId4"/>
                <a:stretch>
                  <a:fillRect t="-25352" b="-492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004F75E-93E1-436E-A40A-EC3BBBA34020}"/>
                  </a:ext>
                </a:extLst>
              </p:cNvPr>
              <p:cNvSpPr txBox="1"/>
              <p:nvPr/>
            </p:nvSpPr>
            <p:spPr>
              <a:xfrm>
                <a:off x="1469035" y="4287509"/>
                <a:ext cx="1959191" cy="430887"/>
              </a:xfrm>
              <a:prstGeom prst="rect">
                <a:avLst/>
              </a:prstGeom>
              <a:noFill/>
            </p:spPr>
            <p:txBody>
              <a:bodyPr wrap="non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m:t>
                        </m:r>
                      </m:sub>
                    </m:sSub>
                  </m:oMath>
                </a14:m>
                <a:r>
                  <a:rPr lang="en-US" altLang="zh-CN" sz="2800" dirty="0"/>
                  <a:t>, …,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𝑘</m:t>
                        </m:r>
                      </m:sub>
                    </m:sSub>
                  </m:oMath>
                </a14:m>
                <a:endParaRPr lang="zh-CN" altLang="en-US" sz="2800" dirty="0"/>
              </a:p>
            </p:txBody>
          </p:sp>
        </mc:Choice>
        <mc:Fallback xmlns="">
          <p:sp>
            <p:nvSpPr>
              <p:cNvPr id="10" name="文本框 9">
                <a:extLst>
                  <a:ext uri="{FF2B5EF4-FFF2-40B4-BE49-F238E27FC236}">
                    <a16:creationId xmlns:a16="http://schemas.microsoft.com/office/drawing/2014/main" id="{F004F75E-93E1-436E-A40A-EC3BBBA34020}"/>
                  </a:ext>
                </a:extLst>
              </p:cNvPr>
              <p:cNvSpPr txBox="1">
                <a:spLocks noRot="1" noChangeAspect="1" noMove="1" noResize="1" noEditPoints="1" noAdjustHandles="1" noChangeArrowheads="1" noChangeShapeType="1" noTextEdit="1"/>
              </p:cNvSpPr>
              <p:nvPr/>
            </p:nvSpPr>
            <p:spPr>
              <a:xfrm>
                <a:off x="1469035" y="4287509"/>
                <a:ext cx="1959191" cy="430887"/>
              </a:xfrm>
              <a:prstGeom prst="rect">
                <a:avLst/>
              </a:prstGeom>
              <a:blipFill>
                <a:blip r:embed="rId5"/>
                <a:stretch>
                  <a:fillRect t="-25352" b="-49296"/>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C7762E88-F779-4C21-B6C9-33A6DF5E2D21}"/>
              </a:ext>
            </a:extLst>
          </p:cNvPr>
          <p:cNvGrpSpPr/>
          <p:nvPr/>
        </p:nvGrpSpPr>
        <p:grpSpPr>
          <a:xfrm>
            <a:off x="3428226" y="3530504"/>
            <a:ext cx="6100996" cy="523220"/>
            <a:chOff x="3428226" y="3530504"/>
            <a:chExt cx="6100996" cy="523220"/>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250AEAE-3FAE-44C2-A464-29DA12FFE2CA}"/>
                    </a:ext>
                  </a:extLst>
                </p:cNvPr>
                <p:cNvSpPr txBox="1"/>
                <p:nvPr/>
              </p:nvSpPr>
              <p:spPr>
                <a:xfrm>
                  <a:off x="3428226" y="3530504"/>
                  <a:ext cx="610099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sub>
                        </m:sSub>
                      </m:oMath>
                    </m:oMathPara>
                  </a14:m>
                  <a:endParaRPr lang="zh-CN" altLang="en-US" sz="2800" dirty="0"/>
                </a:p>
              </p:txBody>
            </p:sp>
          </mc:Choice>
          <mc:Fallback xmlns="">
            <p:sp>
              <p:nvSpPr>
                <p:cNvPr id="15" name="文本框 14">
                  <a:extLst>
                    <a:ext uri="{FF2B5EF4-FFF2-40B4-BE49-F238E27FC236}">
                      <a16:creationId xmlns:a16="http://schemas.microsoft.com/office/drawing/2014/main" id="{7250AEAE-3FAE-44C2-A464-29DA12FFE2CA}"/>
                    </a:ext>
                  </a:extLst>
                </p:cNvPr>
                <p:cNvSpPr txBox="1">
                  <a:spLocks noRot="1" noChangeAspect="1" noMove="1" noResize="1" noEditPoints="1" noAdjustHandles="1" noChangeArrowheads="1" noChangeShapeType="1" noTextEdit="1"/>
                </p:cNvSpPr>
                <p:nvPr/>
              </p:nvSpPr>
              <p:spPr>
                <a:xfrm>
                  <a:off x="3428226" y="3530504"/>
                  <a:ext cx="6100996" cy="523220"/>
                </a:xfrm>
                <a:prstGeom prst="rect">
                  <a:avLst/>
                </a:prstGeom>
                <a:blipFill>
                  <a:blip r:embed="rId6"/>
                  <a:stretch>
                    <a:fillRect/>
                  </a:stretch>
                </a:blipFill>
              </p:spPr>
              <p:txBody>
                <a:bodyPr/>
                <a:lstStyle/>
                <a:p>
                  <a:r>
                    <a:rPr lang="zh-CN" altLang="en-US">
                      <a:noFill/>
                    </a:rPr>
                    <a:t> </a:t>
                  </a:r>
                </a:p>
              </p:txBody>
            </p:sp>
          </mc:Fallback>
        </mc:AlternateContent>
        <p:sp>
          <p:nvSpPr>
            <p:cNvPr id="6" name="箭头: 右 5">
              <a:extLst>
                <a:ext uri="{FF2B5EF4-FFF2-40B4-BE49-F238E27FC236}">
                  <a16:creationId xmlns:a16="http://schemas.microsoft.com/office/drawing/2014/main" id="{1345D023-8909-498E-9974-CECB0D13C438}"/>
                </a:ext>
              </a:extLst>
            </p:cNvPr>
            <p:cNvSpPr/>
            <p:nvPr/>
          </p:nvSpPr>
          <p:spPr>
            <a:xfrm>
              <a:off x="4304474" y="3745947"/>
              <a:ext cx="972064"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DA868B9C-5C4C-43F6-BE9C-ECDDCA85F39C}"/>
              </a:ext>
            </a:extLst>
          </p:cNvPr>
          <p:cNvGrpSpPr/>
          <p:nvPr/>
        </p:nvGrpSpPr>
        <p:grpSpPr>
          <a:xfrm>
            <a:off x="3700073" y="4287509"/>
            <a:ext cx="6100996" cy="523220"/>
            <a:chOff x="3700073" y="4287509"/>
            <a:chExt cx="6100996" cy="523220"/>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B34A862-0B9D-4F77-B578-DDA174ED4937}"/>
                    </a:ext>
                  </a:extLst>
                </p:cNvPr>
                <p:cNvSpPr txBox="1"/>
                <p:nvPr/>
              </p:nvSpPr>
              <p:spPr>
                <a:xfrm>
                  <a:off x="3700073" y="4287509"/>
                  <a:ext cx="610099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zh-CN" sz="280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𝑘</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𝑘</m:t>
                                </m:r>
                                <m:r>
                                  <a:rPr lang="en-US" altLang="zh-CN" sz="2800" b="0" i="1" smtClean="0">
                                    <a:latin typeface="Cambria Math" panose="02040503050406030204" pitchFamily="18" charset="0"/>
                                  </a:rPr>
                                  <m:t>+1</m:t>
                                </m:r>
                              </m:sub>
                            </m:sSub>
                          </m:e>
                        </m:d>
                      </m:oMath>
                    </m:oMathPara>
                  </a14:m>
                  <a:endParaRPr lang="zh-CN" altLang="en-US" sz="2800" dirty="0"/>
                </a:p>
              </p:txBody>
            </p:sp>
          </mc:Choice>
          <mc:Fallback xmlns="">
            <p:sp>
              <p:nvSpPr>
                <p:cNvPr id="19" name="文本框 18">
                  <a:extLst>
                    <a:ext uri="{FF2B5EF4-FFF2-40B4-BE49-F238E27FC236}">
                      <a16:creationId xmlns:a16="http://schemas.microsoft.com/office/drawing/2014/main" id="{9B34A862-0B9D-4F77-B578-DDA174ED4937}"/>
                    </a:ext>
                  </a:extLst>
                </p:cNvPr>
                <p:cNvSpPr txBox="1">
                  <a:spLocks noRot="1" noChangeAspect="1" noMove="1" noResize="1" noEditPoints="1" noAdjustHandles="1" noChangeArrowheads="1" noChangeShapeType="1" noTextEdit="1"/>
                </p:cNvSpPr>
                <p:nvPr/>
              </p:nvSpPr>
              <p:spPr>
                <a:xfrm>
                  <a:off x="3700073" y="4287509"/>
                  <a:ext cx="6100996" cy="523220"/>
                </a:xfrm>
                <a:prstGeom prst="rect">
                  <a:avLst/>
                </a:prstGeom>
                <a:blipFill>
                  <a:blip r:embed="rId7"/>
                  <a:stretch>
                    <a:fillRect/>
                  </a:stretch>
                </a:blipFill>
              </p:spPr>
              <p:txBody>
                <a:bodyPr/>
                <a:lstStyle/>
                <a:p>
                  <a:r>
                    <a:rPr lang="zh-CN" altLang="en-US">
                      <a:noFill/>
                    </a:rPr>
                    <a:t> </a:t>
                  </a:r>
                </a:p>
              </p:txBody>
            </p:sp>
          </mc:Fallback>
        </mc:AlternateContent>
        <p:sp>
          <p:nvSpPr>
            <p:cNvPr id="21" name="箭头: 右 20">
              <a:extLst>
                <a:ext uri="{FF2B5EF4-FFF2-40B4-BE49-F238E27FC236}">
                  <a16:creationId xmlns:a16="http://schemas.microsoft.com/office/drawing/2014/main" id="{6686E154-3AA5-4DD2-AD1B-C5C63E7E23EA}"/>
                </a:ext>
              </a:extLst>
            </p:cNvPr>
            <p:cNvSpPr/>
            <p:nvPr/>
          </p:nvSpPr>
          <p:spPr>
            <a:xfrm>
              <a:off x="4304474" y="4502952"/>
              <a:ext cx="972064"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9688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916AFC-A1D2-4860-BB5E-533245B23620}"/>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8" name="矩形 7">
            <a:extLst>
              <a:ext uri="{FF2B5EF4-FFF2-40B4-BE49-F238E27FC236}">
                <a16:creationId xmlns:a16="http://schemas.microsoft.com/office/drawing/2014/main" id="{86376701-E98B-4D18-848E-4EA829EE33EE}"/>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.2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中位数和平均值</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grpSp>
        <p:nvGrpSpPr>
          <p:cNvPr id="10" name="组合 9">
            <a:extLst>
              <a:ext uri="{FF2B5EF4-FFF2-40B4-BE49-F238E27FC236}">
                <a16:creationId xmlns:a16="http://schemas.microsoft.com/office/drawing/2014/main" id="{AD24F256-7917-4EFB-8260-B020F18FA38C}"/>
              </a:ext>
            </a:extLst>
          </p:cNvPr>
          <p:cNvGrpSpPr/>
          <p:nvPr/>
        </p:nvGrpSpPr>
        <p:grpSpPr>
          <a:xfrm>
            <a:off x="495519" y="1012368"/>
            <a:ext cx="11355860" cy="2273696"/>
            <a:chOff x="418070" y="1573772"/>
            <a:chExt cx="11355860" cy="2494380"/>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5368FFA-E488-4B71-9373-A4335EA396C9}"/>
                    </a:ext>
                  </a:extLst>
                </p:cNvPr>
                <p:cNvSpPr txBox="1"/>
                <p:nvPr/>
              </p:nvSpPr>
              <p:spPr>
                <a:xfrm>
                  <a:off x="770238" y="1582543"/>
                  <a:ext cx="10651524" cy="2212024"/>
                </a:xfrm>
                <a:prstGeom prst="rect">
                  <a:avLst/>
                </a:prstGeom>
                <a:noFill/>
              </p:spPr>
              <p:txBody>
                <a:bodyPr wrap="square">
                  <a:spAutoFit/>
                </a:bodyPr>
                <a:lstStyle/>
                <a:p>
                  <a:pPr>
                    <a:lnSpc>
                      <a:spcPct val="150000"/>
                    </a:lnSpc>
                  </a:pPr>
                  <a:r>
                    <a:rPr lang="zh-CN" altLang="en-US" sz="2800" b="1" dirty="0">
                      <a:latin typeface="华文新魏" panose="02010800040101010101" pitchFamily="2" charset="-122"/>
                      <a:ea typeface="华文新魏" panose="02010800040101010101" pitchFamily="2" charset="-122"/>
                    </a:rPr>
                    <a:t>定理 </a:t>
                  </a:r>
                  <a:r>
                    <a:rPr lang="en-US" altLang="zh-CN" sz="2800" b="1" dirty="0">
                      <a:latin typeface="华文新魏" panose="02010800040101010101" pitchFamily="2" charset="-122"/>
                      <a:ea typeface="华文新魏" panose="02010800040101010101" pitchFamily="2" charset="-122"/>
                    </a:rPr>
                    <a:t>2.12 </a:t>
                  </a:r>
                  <a:r>
                    <a:rPr lang="zh-CN" altLang="en-US" sz="2800" b="1" dirty="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对于</a:t>
                  </a:r>
                  <a:r>
                    <a:rPr lang="zh-CN" altLang="en-US" sz="2800" b="1" dirty="0">
                      <a:latin typeface="仿宋" panose="02010609060101010101" pitchFamily="49" charset="-122"/>
                      <a:ea typeface="仿宋" panose="02010609060101010101" pitchFamily="49" charset="-122"/>
                    </a:rPr>
                    <a:t>具有有限期望</a:t>
                  </a:r>
                  <a14:m>
                    <m:oMath xmlns:m="http://schemas.openxmlformats.org/officeDocument/2006/math">
                      <m:r>
                        <a:rPr lang="en-US" altLang="zh-CN" sz="2600" b="1" i="1" smtClean="0">
                          <a:latin typeface="Cambria Math" panose="02040503050406030204" pitchFamily="18" charset="0"/>
                          <a:ea typeface="Cambria Math" panose="02040503050406030204" pitchFamily="18" charset="0"/>
                        </a:rPr>
                        <m:t>𝑬</m:t>
                      </m:r>
                      <m:d>
                        <m:dPr>
                          <m:begChr m:val="["/>
                          <m:endChr m:val="]"/>
                          <m:ctrlPr>
                            <a:rPr lang="en-US" altLang="zh-CN" sz="2600" b="1" i="1" smtClean="0">
                              <a:latin typeface="Cambria Math" panose="02040503050406030204" pitchFamily="18" charset="0"/>
                              <a:ea typeface="Cambria Math" panose="02040503050406030204" pitchFamily="18" charset="0"/>
                            </a:rPr>
                          </m:ctrlPr>
                        </m:dPr>
                        <m:e>
                          <m:r>
                            <a:rPr lang="en-US" altLang="zh-CN" sz="2600" b="1" i="1" smtClean="0">
                              <a:latin typeface="Cambria Math" panose="02040503050406030204" pitchFamily="18" charset="0"/>
                              <a:ea typeface="Cambria Math" panose="02040503050406030204" pitchFamily="18" charset="0"/>
                            </a:rPr>
                            <m:t>𝑿</m:t>
                          </m:r>
                        </m:e>
                      </m:d>
                    </m:oMath>
                  </a14:m>
                  <a:r>
                    <a:rPr lang="zh-CN" altLang="en-US" sz="2600" b="1" i="0" u="none" strike="noStrike" baseline="0" dirty="0">
                      <a:latin typeface="仿宋" panose="02010609060101010101" pitchFamily="49" charset="-122"/>
                      <a:ea typeface="仿宋" panose="02010609060101010101" pitchFamily="49" charset="-122"/>
                    </a:rPr>
                    <a:t>和有限中位数</a:t>
                  </a:r>
                  <a14:m>
                    <m:oMath xmlns:m="http://schemas.openxmlformats.org/officeDocument/2006/math">
                      <m:r>
                        <a:rPr lang="en-US" altLang="zh-CN" sz="2800" b="1" i="1" dirty="0">
                          <a:latin typeface="Cambria Math" panose="02040503050406030204" pitchFamily="18" charset="0"/>
                          <a:ea typeface="Cambria Math" panose="02040503050406030204" pitchFamily="18" charset="0"/>
                        </a:rPr>
                        <m:t>𝒎</m:t>
                      </m:r>
                    </m:oMath>
                  </a14:m>
                  <a:r>
                    <a:rPr lang="zh-CN" altLang="en-US" sz="2600" b="1" i="0" u="none" strike="noStrike" baseline="0" dirty="0">
                      <a:latin typeface="仿宋" panose="02010609060101010101" pitchFamily="49" charset="-122"/>
                      <a:ea typeface="仿宋" panose="02010609060101010101" pitchFamily="49" charset="-122"/>
                    </a:rPr>
                    <a:t>的任意随机变量</a:t>
                  </a:r>
                  <a:r>
                    <a:rPr lang="en-US" altLang="zh-CN" sz="2600" b="1" i="1" dirty="0">
                      <a:latin typeface="Cambria Math" panose="02040503050406030204" pitchFamily="18" charset="0"/>
                      <a:ea typeface="Cambria Math" panose="02040503050406030204" pitchFamily="18" charset="0"/>
                    </a:rPr>
                    <a:t>X</a:t>
                  </a:r>
                  <a:r>
                    <a:rPr lang="en-US" altLang="zh-CN" sz="2600" b="1" dirty="0">
                      <a:latin typeface="仿宋" panose="02010609060101010101" pitchFamily="49" charset="-122"/>
                      <a:ea typeface="仿宋" panose="02010609060101010101" pitchFamily="49" charset="-122"/>
                    </a:rPr>
                    <a:t> </a:t>
                  </a:r>
                  <a:endParaRPr lang="en-US" altLang="zh-CN" sz="2600" b="1" dirty="0" smtClean="0">
                    <a:latin typeface="仿宋" panose="02010609060101010101" pitchFamily="49" charset="-122"/>
                    <a:ea typeface="仿宋" panose="02010609060101010101" pitchFamily="49" charset="-122"/>
                  </a:endParaRPr>
                </a:p>
                <a:p>
                  <a:pPr>
                    <a:lnSpc>
                      <a:spcPct val="150000"/>
                    </a:lnSpc>
                  </a:pPr>
                  <a:r>
                    <a:rPr lang="en-US" altLang="zh-CN" sz="2600" b="1" dirty="0" smtClean="0">
                      <a:latin typeface="仿宋" panose="02010609060101010101" pitchFamily="49" charset="-122"/>
                      <a:ea typeface="仿宋" panose="02010609060101010101" pitchFamily="49" charset="-122"/>
                    </a:rPr>
                    <a:t>1</a:t>
                  </a:r>
                  <a:r>
                    <a:rPr lang="en-US" altLang="zh-CN" sz="2600" b="1" dirty="0">
                      <a:latin typeface="仿宋" panose="02010609060101010101" pitchFamily="49" charset="-122"/>
                      <a:ea typeface="仿宋" panose="02010609060101010101" pitchFamily="49" charset="-122"/>
                    </a:rPr>
                    <a:t>. </a:t>
                  </a:r>
                  <a:r>
                    <a:rPr lang="zh-CN" altLang="en-US" sz="2600" b="1" dirty="0">
                      <a:latin typeface="仿宋" panose="02010609060101010101" pitchFamily="49" charset="-122"/>
                      <a:ea typeface="仿宋" panose="02010609060101010101" pitchFamily="49" charset="-122"/>
                    </a:rPr>
                    <a:t>期望</a:t>
                  </a:r>
                  <a14:m>
                    <m:oMath xmlns:m="http://schemas.openxmlformats.org/officeDocument/2006/math">
                      <m:r>
                        <a:rPr lang="en-US" altLang="zh-CN" sz="2600" b="1" i="1">
                          <a:latin typeface="Cambria Math" panose="02040503050406030204" pitchFamily="18" charset="0"/>
                          <a:ea typeface="Cambria Math" panose="02040503050406030204" pitchFamily="18" charset="0"/>
                        </a:rPr>
                        <m:t>𝑬</m:t>
                      </m:r>
                      <m:d>
                        <m:dPr>
                          <m:begChr m:val="["/>
                          <m:endChr m:val="]"/>
                          <m:ctrlPr>
                            <a:rPr lang="en-US" altLang="zh-CN" sz="2600" b="1" i="1">
                              <a:latin typeface="Cambria Math" panose="02040503050406030204" pitchFamily="18" charset="0"/>
                              <a:ea typeface="Cambria Math" panose="02040503050406030204" pitchFamily="18" charset="0"/>
                            </a:rPr>
                          </m:ctrlPr>
                        </m:dPr>
                        <m:e>
                          <m:r>
                            <a:rPr lang="en-US" altLang="zh-CN" sz="2600" b="1" i="1">
                              <a:latin typeface="Cambria Math" panose="02040503050406030204" pitchFamily="18" charset="0"/>
                              <a:ea typeface="Cambria Math" panose="02040503050406030204" pitchFamily="18" charset="0"/>
                            </a:rPr>
                            <m:t>𝑿</m:t>
                          </m:r>
                        </m:e>
                      </m:d>
                    </m:oMath>
                  </a14:m>
                  <a:r>
                    <a:rPr lang="zh-CN" altLang="en-US" sz="2600" b="1" dirty="0">
                      <a:latin typeface="仿宋" panose="02010609060101010101" pitchFamily="49" charset="-122"/>
                      <a:ea typeface="仿宋" panose="02010609060101010101" pitchFamily="49" charset="-122"/>
                    </a:rPr>
                    <a:t>是使下列表达式最小的</a:t>
                  </a:r>
                  <a:r>
                    <a:rPr lang="en-US" altLang="zh-CN" sz="2600" b="1" dirty="0">
                      <a:latin typeface="仿宋" panose="02010609060101010101" pitchFamily="49" charset="-122"/>
                      <a:ea typeface="仿宋" panose="02010609060101010101" pitchFamily="49" charset="-122"/>
                    </a:rPr>
                    <a:t>c</a:t>
                  </a:r>
                  <a:r>
                    <a:rPr lang="zh-CN" altLang="en-US" sz="2600" b="1" dirty="0">
                      <a:latin typeface="仿宋" panose="02010609060101010101" pitchFamily="49" charset="-122"/>
                      <a:ea typeface="仿宋" panose="02010609060101010101" pitchFamily="49" charset="-122"/>
                    </a:rPr>
                    <a:t>的值  </a:t>
                  </a:r>
                  <a14:m>
                    <m:oMath xmlns:m="http://schemas.openxmlformats.org/officeDocument/2006/math">
                      <m:r>
                        <a:rPr lang="en-US" altLang="zh-CN" sz="2600" b="1" i="1">
                          <a:latin typeface="Cambria Math" panose="02040503050406030204" pitchFamily="18" charset="0"/>
                          <a:ea typeface="Cambria Math" panose="02040503050406030204" pitchFamily="18" charset="0"/>
                        </a:rPr>
                        <m:t>𝑬</m:t>
                      </m:r>
                      <m:d>
                        <m:dPr>
                          <m:begChr m:val="["/>
                          <m:endChr m:val="]"/>
                          <m:ctrlPr>
                            <a:rPr lang="en-US" altLang="zh-CN" sz="2600" b="1" i="1">
                              <a:latin typeface="Cambria Math" panose="02040503050406030204" pitchFamily="18" charset="0"/>
                              <a:ea typeface="Cambria Math" panose="02040503050406030204" pitchFamily="18" charset="0"/>
                            </a:rPr>
                          </m:ctrlPr>
                        </m:dPr>
                        <m:e>
                          <m:sSup>
                            <m:sSupPr>
                              <m:ctrlPr>
                                <a:rPr lang="en-US" altLang="zh-CN" sz="2600" b="1" i="1" smtClean="0">
                                  <a:latin typeface="Cambria Math" panose="02040503050406030204" pitchFamily="18" charset="0"/>
                                  <a:ea typeface="Cambria Math" panose="02040503050406030204" pitchFamily="18" charset="0"/>
                                </a:rPr>
                              </m:ctrlPr>
                            </m:sSupPr>
                            <m:e>
                              <m:d>
                                <m:dPr>
                                  <m:ctrlPr>
                                    <a:rPr lang="en-US" altLang="zh-CN" sz="2600" b="1" i="1" smtClean="0">
                                      <a:latin typeface="Cambria Math" panose="02040503050406030204" pitchFamily="18" charset="0"/>
                                      <a:ea typeface="Cambria Math" panose="02040503050406030204" pitchFamily="18" charset="0"/>
                                    </a:rPr>
                                  </m:ctrlPr>
                                </m:dPr>
                                <m:e>
                                  <m:r>
                                    <a:rPr lang="en-US" altLang="zh-CN" sz="2600" b="1" i="1" smtClean="0">
                                      <a:latin typeface="Cambria Math" panose="02040503050406030204" pitchFamily="18" charset="0"/>
                                      <a:ea typeface="Cambria Math" panose="02040503050406030204" pitchFamily="18" charset="0"/>
                                    </a:rPr>
                                    <m:t>𝑿</m:t>
                                  </m:r>
                                  <m:r>
                                    <a:rPr lang="en-US" altLang="zh-CN" sz="2600" b="1" i="1">
                                      <a:latin typeface="Cambria Math" panose="02040503050406030204" pitchFamily="18" charset="0"/>
                                      <a:ea typeface="Cambria Math" panose="02040503050406030204" pitchFamily="18" charset="0"/>
                                    </a:rPr>
                                    <m:t>−</m:t>
                                  </m:r>
                                  <m:r>
                                    <a:rPr lang="en-US" altLang="zh-CN" sz="2600" b="1" i="1" smtClean="0">
                                      <a:latin typeface="Cambria Math" panose="02040503050406030204" pitchFamily="18" charset="0"/>
                                      <a:ea typeface="Cambria Math" panose="02040503050406030204" pitchFamily="18" charset="0"/>
                                    </a:rPr>
                                    <m:t>𝒄</m:t>
                                  </m:r>
                                </m:e>
                              </m:d>
                            </m:e>
                            <m:sup>
                              <m:r>
                                <a:rPr lang="en-US" altLang="zh-CN" sz="2600" b="1" i="1" smtClean="0">
                                  <a:latin typeface="Cambria Math" panose="02040503050406030204" pitchFamily="18" charset="0"/>
                                  <a:ea typeface="Cambria Math" panose="02040503050406030204" pitchFamily="18" charset="0"/>
                                </a:rPr>
                                <m:t>𝟐</m:t>
                              </m:r>
                            </m:sup>
                          </m:sSup>
                        </m:e>
                      </m:d>
                    </m:oMath>
                  </a14:m>
                  <a:endParaRPr lang="en-US" altLang="zh-CN" sz="2600" b="1" dirty="0">
                    <a:latin typeface="仿宋" panose="02010609060101010101" pitchFamily="49" charset="-122"/>
                    <a:ea typeface="仿宋" panose="02010609060101010101" pitchFamily="49" charset="-122"/>
                  </a:endParaRPr>
                </a:p>
                <a:p>
                  <a:pPr algn="l">
                    <a:lnSpc>
                      <a:spcPct val="150000"/>
                    </a:lnSpc>
                  </a:pPr>
                  <a:r>
                    <a:rPr lang="en-US" altLang="zh-CN" sz="2600" b="1" dirty="0">
                      <a:latin typeface="仿宋" panose="02010609060101010101" pitchFamily="49" charset="-122"/>
                      <a:ea typeface="仿宋" panose="02010609060101010101" pitchFamily="49" charset="-122"/>
                    </a:rPr>
                    <a:t>2. </a:t>
                  </a:r>
                  <a:r>
                    <a:rPr lang="zh-CN" altLang="en-US" sz="2600" b="1" dirty="0">
                      <a:latin typeface="仿宋" panose="02010609060101010101" pitchFamily="49" charset="-122"/>
                      <a:ea typeface="仿宋" panose="02010609060101010101" pitchFamily="49" charset="-122"/>
                    </a:rPr>
                    <a:t>中位数</a:t>
                  </a:r>
                  <a14:m>
                    <m:oMath xmlns:m="http://schemas.openxmlformats.org/officeDocument/2006/math">
                      <m:r>
                        <a:rPr lang="en-US" altLang="zh-CN" sz="2600" b="1" i="1" dirty="0" smtClean="0">
                          <a:latin typeface="Cambria Math" panose="02040503050406030204" pitchFamily="18" charset="0"/>
                          <a:ea typeface="Cambria Math" panose="02040503050406030204" pitchFamily="18" charset="0"/>
                        </a:rPr>
                        <m:t>𝒎</m:t>
                      </m:r>
                    </m:oMath>
                  </a14:m>
                  <a:r>
                    <a:rPr lang="zh-CN" altLang="en-US" sz="2600" b="1" dirty="0">
                      <a:latin typeface="仿宋" panose="02010609060101010101" pitchFamily="49" charset="-122"/>
                      <a:ea typeface="仿宋" panose="02010609060101010101" pitchFamily="49" charset="-122"/>
                    </a:rPr>
                    <a:t>是使下列表达式最小的</a:t>
                  </a:r>
                  <a:r>
                    <a:rPr lang="en-US" altLang="zh-CN" sz="2600" b="1" dirty="0">
                      <a:latin typeface="仿宋" panose="02010609060101010101" pitchFamily="49" charset="-122"/>
                      <a:ea typeface="仿宋" panose="02010609060101010101" pitchFamily="49" charset="-122"/>
                    </a:rPr>
                    <a:t>c</a:t>
                  </a:r>
                  <a:r>
                    <a:rPr lang="zh-CN" altLang="en-US" sz="2600" b="1" dirty="0">
                      <a:latin typeface="仿宋" panose="02010609060101010101" pitchFamily="49" charset="-122"/>
                      <a:ea typeface="仿宋" panose="02010609060101010101" pitchFamily="49" charset="-122"/>
                    </a:rPr>
                    <a:t>的值  </a:t>
                  </a:r>
                  <a14:m>
                    <m:oMath xmlns:m="http://schemas.openxmlformats.org/officeDocument/2006/math">
                      <m:r>
                        <a:rPr lang="en-US" altLang="zh-CN" sz="2600" b="1" i="1">
                          <a:latin typeface="Cambria Math" panose="02040503050406030204" pitchFamily="18" charset="0"/>
                          <a:ea typeface="Cambria Math" panose="02040503050406030204" pitchFamily="18" charset="0"/>
                        </a:rPr>
                        <m:t>𝑬</m:t>
                      </m:r>
                      <m:d>
                        <m:dPr>
                          <m:begChr m:val="["/>
                          <m:endChr m:val="]"/>
                          <m:ctrlPr>
                            <a:rPr lang="en-US" altLang="zh-CN" sz="2600" b="1" i="1">
                              <a:latin typeface="Cambria Math" panose="02040503050406030204" pitchFamily="18" charset="0"/>
                              <a:ea typeface="Cambria Math" panose="02040503050406030204" pitchFamily="18" charset="0"/>
                            </a:rPr>
                          </m:ctrlPr>
                        </m:dPr>
                        <m:e>
                          <m:d>
                            <m:dPr>
                              <m:begChr m:val="|"/>
                              <m:endChr m:val="|"/>
                              <m:ctrlPr>
                                <a:rPr lang="en-US" altLang="zh-CN" sz="2600" b="1" i="1" smtClean="0">
                                  <a:latin typeface="Cambria Math" panose="02040503050406030204" pitchFamily="18" charset="0"/>
                                  <a:ea typeface="Cambria Math" panose="02040503050406030204" pitchFamily="18" charset="0"/>
                                </a:rPr>
                              </m:ctrlPr>
                            </m:dPr>
                            <m:e>
                              <m:r>
                                <a:rPr lang="en-US" altLang="zh-CN" sz="2600" b="1" i="1" smtClean="0">
                                  <a:latin typeface="Cambria Math" panose="02040503050406030204" pitchFamily="18" charset="0"/>
                                  <a:ea typeface="Cambria Math" panose="02040503050406030204" pitchFamily="18" charset="0"/>
                                </a:rPr>
                                <m:t>𝑿</m:t>
                              </m:r>
                              <m:r>
                                <a:rPr lang="en-US" altLang="zh-CN" sz="2600" b="1" i="1" smtClean="0">
                                  <a:latin typeface="Cambria Math" panose="02040503050406030204" pitchFamily="18" charset="0"/>
                                  <a:ea typeface="Cambria Math" panose="02040503050406030204" pitchFamily="18" charset="0"/>
                                </a:rPr>
                                <m:t>−</m:t>
                              </m:r>
                              <m:r>
                                <a:rPr lang="en-US" altLang="zh-CN" sz="2600" b="1" i="1" smtClean="0">
                                  <a:latin typeface="Cambria Math" panose="02040503050406030204" pitchFamily="18" charset="0"/>
                                  <a:ea typeface="Cambria Math" panose="02040503050406030204" pitchFamily="18" charset="0"/>
                                </a:rPr>
                                <m:t>𝒄</m:t>
                              </m:r>
                            </m:e>
                          </m:d>
                        </m:e>
                      </m:d>
                    </m:oMath>
                  </a14:m>
                  <a:endParaRPr lang="zh-CN" altLang="en-US" sz="2600" b="1" dirty="0">
                    <a:latin typeface="仿宋" panose="02010609060101010101" pitchFamily="49" charset="-122"/>
                    <a:ea typeface="仿宋" panose="02010609060101010101" pitchFamily="49" charset="-122"/>
                  </a:endParaRPr>
                </a:p>
              </p:txBody>
            </p:sp>
          </mc:Choice>
          <mc:Fallback xmlns="">
            <p:sp>
              <p:nvSpPr>
                <p:cNvPr id="11" name="文本框 10">
                  <a:extLst>
                    <a:ext uri="{FF2B5EF4-FFF2-40B4-BE49-F238E27FC236}">
                      <a16:creationId xmlns:a16="http://schemas.microsoft.com/office/drawing/2014/main" id="{B5368FFA-E488-4B71-9373-A4335EA396C9}"/>
                    </a:ext>
                  </a:extLst>
                </p:cNvPr>
                <p:cNvSpPr txBox="1">
                  <a:spLocks noRot="1" noChangeAspect="1" noMove="1" noResize="1" noEditPoints="1" noAdjustHandles="1" noChangeArrowheads="1" noChangeShapeType="1" noTextEdit="1"/>
                </p:cNvSpPr>
                <p:nvPr/>
              </p:nvSpPr>
              <p:spPr>
                <a:xfrm>
                  <a:off x="770238" y="1582543"/>
                  <a:ext cx="10651524" cy="2212024"/>
                </a:xfrm>
                <a:prstGeom prst="rect">
                  <a:avLst/>
                </a:prstGeom>
                <a:blipFill>
                  <a:blip r:embed="rId3"/>
                  <a:stretch>
                    <a:fillRect l="-1145" b="-2417"/>
                  </a:stretch>
                </a:blipFill>
              </p:spPr>
              <p:txBody>
                <a:bodyPr/>
                <a:lstStyle/>
                <a:p>
                  <a:r>
                    <a:rPr lang="zh-CN" altLang="en-US">
                      <a:noFill/>
                    </a:rPr>
                    <a:t> </a:t>
                  </a:r>
                </a:p>
              </p:txBody>
            </p:sp>
          </mc:Fallback>
        </mc:AlternateContent>
        <p:sp>
          <p:nvSpPr>
            <p:cNvPr id="12" name="矩形: 圆角 11">
              <a:extLst>
                <a:ext uri="{FF2B5EF4-FFF2-40B4-BE49-F238E27FC236}">
                  <a16:creationId xmlns:a16="http://schemas.microsoft.com/office/drawing/2014/main" id="{CFE8B3F5-E701-4A5C-AC8B-A86E23C2BC53}"/>
                </a:ext>
              </a:extLst>
            </p:cNvPr>
            <p:cNvSpPr/>
            <p:nvPr/>
          </p:nvSpPr>
          <p:spPr>
            <a:xfrm>
              <a:off x="418070" y="1573772"/>
              <a:ext cx="11355860" cy="24943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0020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916AFC-A1D2-4860-BB5E-533245B23620}"/>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8" name="矩形 7">
            <a:extLst>
              <a:ext uri="{FF2B5EF4-FFF2-40B4-BE49-F238E27FC236}">
                <a16:creationId xmlns:a16="http://schemas.microsoft.com/office/drawing/2014/main" id="{86376701-E98B-4D18-848E-4EA829EE33EE}"/>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.2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中位数和平均值</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grpSp>
        <p:nvGrpSpPr>
          <p:cNvPr id="10" name="组合 9">
            <a:extLst>
              <a:ext uri="{FF2B5EF4-FFF2-40B4-BE49-F238E27FC236}">
                <a16:creationId xmlns:a16="http://schemas.microsoft.com/office/drawing/2014/main" id="{AD24F256-7917-4EFB-8260-B020F18FA38C}"/>
              </a:ext>
            </a:extLst>
          </p:cNvPr>
          <p:cNvGrpSpPr/>
          <p:nvPr/>
        </p:nvGrpSpPr>
        <p:grpSpPr>
          <a:xfrm>
            <a:off x="495519" y="1012368"/>
            <a:ext cx="11355860" cy="1446019"/>
            <a:chOff x="418070" y="1573772"/>
            <a:chExt cx="11355860" cy="2494380"/>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5368FFA-E488-4B71-9373-A4335EA396C9}"/>
                    </a:ext>
                  </a:extLst>
                </p:cNvPr>
                <p:cNvSpPr txBox="1"/>
                <p:nvPr/>
              </p:nvSpPr>
              <p:spPr>
                <a:xfrm>
                  <a:off x="770238" y="1582544"/>
                  <a:ext cx="10651524" cy="2309476"/>
                </a:xfrm>
                <a:prstGeom prst="rect">
                  <a:avLst/>
                </a:prstGeom>
                <a:noFill/>
              </p:spPr>
              <p:txBody>
                <a:bodyPr wrap="square">
                  <a:spAutoFit/>
                </a:bodyPr>
                <a:lstStyle/>
                <a:p>
                  <a:pPr>
                    <a:lnSpc>
                      <a:spcPct val="150000"/>
                    </a:lnSpc>
                  </a:pPr>
                  <a:r>
                    <a:rPr lang="zh-CN" altLang="en-US" sz="2800" b="1" dirty="0">
                      <a:latin typeface="华文新魏" panose="02010800040101010101" pitchFamily="2" charset="-122"/>
                      <a:ea typeface="华文新魏" panose="02010800040101010101" pitchFamily="2" charset="-122"/>
                    </a:rPr>
                    <a:t>定理 </a:t>
                  </a:r>
                  <a:r>
                    <a:rPr lang="en-US" altLang="zh-CN" sz="2800" b="1" dirty="0">
                      <a:latin typeface="华文新魏" panose="02010800040101010101" pitchFamily="2" charset="-122"/>
                      <a:ea typeface="华文新魏" panose="02010800040101010101" pitchFamily="2" charset="-122"/>
                    </a:rPr>
                    <a:t>2.13   </a:t>
                  </a:r>
                  <a:r>
                    <a:rPr lang="zh-CN" altLang="en-US" sz="2800" b="1" dirty="0">
                      <a:latin typeface="仿宋" panose="02010609060101010101" pitchFamily="49" charset="-122"/>
                      <a:ea typeface="仿宋" panose="02010609060101010101" pitchFamily="49" charset="-122"/>
                    </a:rPr>
                    <a:t>如果</a:t>
                  </a:r>
                  <a:r>
                    <a:rPr lang="en-US" altLang="zh-CN" sz="2600" b="1" i="1" dirty="0" smtClean="0">
                      <a:latin typeface="Cambria Math" panose="02040503050406030204" pitchFamily="18" charset="0"/>
                      <a:ea typeface="Cambria Math" panose="02040503050406030204" pitchFamily="18" charset="0"/>
                    </a:rPr>
                    <a:t>X </a:t>
                  </a:r>
                  <a:r>
                    <a:rPr lang="zh-CN" altLang="en-US" sz="2600" b="1" dirty="0" smtClean="0">
                      <a:latin typeface="仿宋" panose="02010609060101010101" pitchFamily="49" charset="-122"/>
                      <a:ea typeface="仿宋" panose="02010609060101010101" pitchFamily="49" charset="-122"/>
                    </a:rPr>
                    <a:t>是</a:t>
                  </a:r>
                  <a:r>
                    <a:rPr lang="zh-CN" altLang="en-US" sz="2600" b="1" i="0" u="none" strike="noStrike" baseline="0" dirty="0" smtClean="0">
                      <a:latin typeface="仿宋" panose="02010609060101010101" pitchFamily="49" charset="-122"/>
                      <a:ea typeface="仿宋" panose="02010609060101010101" pitchFamily="49" charset="-122"/>
                    </a:rPr>
                    <a:t>随机变量</a:t>
                  </a:r>
                  <a:r>
                    <a:rPr lang="zh-CN" altLang="en-US" sz="2600" b="1" i="0" u="none" strike="noStrike" baseline="0" dirty="0">
                      <a:latin typeface="仿宋" panose="02010609060101010101" pitchFamily="49" charset="-122"/>
                      <a:ea typeface="仿宋" panose="02010609060101010101" pitchFamily="49" charset="-122"/>
                    </a:rPr>
                    <a:t>，且具有有限</a:t>
                  </a:r>
                  <a:r>
                    <a:rPr lang="zh-CN" altLang="en-US" sz="2600" b="1" i="0" u="none" strike="noStrike" baseline="0" dirty="0" smtClean="0">
                      <a:latin typeface="仿宋" panose="02010609060101010101" pitchFamily="49" charset="-122"/>
                      <a:ea typeface="仿宋" panose="02010609060101010101" pitchFamily="49" charset="-122"/>
                    </a:rPr>
                    <a:t>标准差</a:t>
                  </a:r>
                  <a14:m>
                    <m:oMath xmlns:m="http://schemas.openxmlformats.org/officeDocument/2006/math">
                      <m:r>
                        <a:rPr lang="zh-CN" altLang="en-US" sz="2600" b="1" i="1" u="none" strike="noStrike" baseline="0" smtClean="0">
                          <a:latin typeface="Cambria Math" panose="02040503050406030204" pitchFamily="18" charset="0"/>
                          <a:ea typeface="仿宋" panose="02010609060101010101" pitchFamily="49" charset="-122"/>
                        </a:rPr>
                        <m:t>𝝈</m:t>
                      </m:r>
                    </m:oMath>
                  </a14:m>
                  <a:r>
                    <a:rPr lang="zh-CN" altLang="en-US" sz="2600" b="1" dirty="0">
                      <a:latin typeface="仿宋" panose="02010609060101010101" pitchFamily="49" charset="-122"/>
                      <a:ea typeface="仿宋" panose="02010609060101010101" pitchFamily="49" charset="-122"/>
                    </a:rPr>
                    <a:t>，期望</a:t>
                  </a:r>
                  <a14:m>
                    <m:oMath xmlns:m="http://schemas.openxmlformats.org/officeDocument/2006/math">
                      <m:r>
                        <a:rPr lang="zh-CN" altLang="en-US" sz="2600" b="1" i="1" smtClean="0">
                          <a:latin typeface="Cambria Math" panose="02040503050406030204" pitchFamily="18" charset="0"/>
                          <a:ea typeface="仿宋" panose="02010609060101010101" pitchFamily="49" charset="-122"/>
                        </a:rPr>
                        <m:t>𝝁</m:t>
                      </m:r>
                    </m:oMath>
                  </a14:m>
                  <a:r>
                    <a:rPr lang="zh-CN" altLang="en-US" sz="2600" b="1" dirty="0">
                      <a:latin typeface="仿宋" panose="02010609060101010101" pitchFamily="49" charset="-122"/>
                      <a:ea typeface="仿宋" panose="02010609060101010101" pitchFamily="49" charset="-122"/>
                    </a:rPr>
                    <a:t>和中位数</a:t>
                  </a:r>
                  <a14:m>
                    <m:oMath xmlns:m="http://schemas.openxmlformats.org/officeDocument/2006/math">
                      <m:r>
                        <a:rPr lang="en-US" altLang="zh-CN" sz="2600" b="1" i="1" smtClean="0">
                          <a:latin typeface="Cambria Math" panose="02040503050406030204" pitchFamily="18" charset="0"/>
                          <a:ea typeface="仿宋" panose="02010609060101010101" pitchFamily="49" charset="-122"/>
                        </a:rPr>
                        <m:t>𝒎</m:t>
                      </m:r>
                    </m:oMath>
                  </a14:m>
                  <a:r>
                    <a:rPr lang="en-US" altLang="zh-CN" sz="2600" b="1" dirty="0">
                      <a:latin typeface="仿宋" panose="02010609060101010101" pitchFamily="49" charset="-122"/>
                      <a:ea typeface="仿宋" panose="02010609060101010101" pitchFamily="49" charset="-122"/>
                    </a:rPr>
                    <a:t>,</a:t>
                  </a:r>
                  <a:r>
                    <a:rPr lang="zh-CN" altLang="en-US" sz="2600" b="1" dirty="0">
                      <a:latin typeface="仿宋" panose="02010609060101010101" pitchFamily="49" charset="-122"/>
                      <a:ea typeface="仿宋" panose="02010609060101010101" pitchFamily="49" charset="-122"/>
                    </a:rPr>
                    <a:t>则 </a:t>
                  </a:r>
                  <a14:m>
                    <m:oMath xmlns:m="http://schemas.openxmlformats.org/officeDocument/2006/math">
                      <m:d>
                        <m:dPr>
                          <m:begChr m:val="|"/>
                          <m:endChr m:val="|"/>
                          <m:ctrlPr>
                            <a:rPr lang="en-US" altLang="zh-CN" sz="2600" b="1" i="1">
                              <a:latin typeface="Cambria Math" panose="02040503050406030204" pitchFamily="18" charset="0"/>
                              <a:ea typeface="Cambria Math" panose="02040503050406030204" pitchFamily="18" charset="0"/>
                            </a:rPr>
                          </m:ctrlPr>
                        </m:dPr>
                        <m:e>
                          <m:r>
                            <a:rPr lang="zh-CN" altLang="en-US" sz="2600" b="1" i="1">
                              <a:latin typeface="Cambria Math" panose="02040503050406030204" pitchFamily="18" charset="0"/>
                              <a:ea typeface="仿宋" panose="02010609060101010101" pitchFamily="49" charset="-122"/>
                            </a:rPr>
                            <m:t>𝝁</m:t>
                          </m:r>
                          <m:r>
                            <a:rPr lang="en-US" altLang="zh-CN" sz="2600" b="1" i="1">
                              <a:latin typeface="Cambria Math" panose="02040503050406030204" pitchFamily="18" charset="0"/>
                              <a:ea typeface="Cambria Math" panose="02040503050406030204" pitchFamily="18" charset="0"/>
                            </a:rPr>
                            <m:t>−</m:t>
                          </m:r>
                          <m:r>
                            <a:rPr lang="en-US" altLang="zh-CN" sz="2600" b="1" i="1" smtClean="0">
                              <a:latin typeface="Cambria Math" panose="02040503050406030204" pitchFamily="18" charset="0"/>
                              <a:ea typeface="Cambria Math" panose="02040503050406030204" pitchFamily="18" charset="0"/>
                            </a:rPr>
                            <m:t>𝒎</m:t>
                          </m:r>
                        </m:e>
                      </m:d>
                      <m:r>
                        <a:rPr lang="en-US" altLang="zh-CN" sz="2600" b="1" i="1" smtClean="0">
                          <a:latin typeface="Cambria Math" panose="02040503050406030204" pitchFamily="18" charset="0"/>
                          <a:ea typeface="Cambria Math" panose="02040503050406030204" pitchFamily="18" charset="0"/>
                        </a:rPr>
                        <m:t>≤</m:t>
                      </m:r>
                      <m:r>
                        <a:rPr lang="zh-CN" altLang="en-US" sz="2600" b="1" i="1" smtClean="0">
                          <a:latin typeface="Cambria Math" panose="02040503050406030204" pitchFamily="18" charset="0"/>
                          <a:ea typeface="Cambria Math" panose="02040503050406030204" pitchFamily="18" charset="0"/>
                        </a:rPr>
                        <m:t>𝝈</m:t>
                      </m:r>
                    </m:oMath>
                  </a14:m>
                  <a:endParaRPr lang="zh-CN" altLang="en-US" sz="2600" b="1" dirty="0">
                    <a:latin typeface="仿宋" panose="02010609060101010101" pitchFamily="49" charset="-122"/>
                    <a:ea typeface="仿宋" panose="02010609060101010101" pitchFamily="49" charset="-122"/>
                  </a:endParaRPr>
                </a:p>
              </p:txBody>
            </p:sp>
          </mc:Choice>
          <mc:Fallback xmlns="">
            <p:sp>
              <p:nvSpPr>
                <p:cNvPr id="11" name="文本框 10">
                  <a:extLst>
                    <a:ext uri="{FF2B5EF4-FFF2-40B4-BE49-F238E27FC236}">
                      <a16:creationId xmlns:a16="http://schemas.microsoft.com/office/drawing/2014/main" id="{B5368FFA-E488-4B71-9373-A4335EA396C9}"/>
                    </a:ext>
                  </a:extLst>
                </p:cNvPr>
                <p:cNvSpPr txBox="1">
                  <a:spLocks noRot="1" noChangeAspect="1" noMove="1" noResize="1" noEditPoints="1" noAdjustHandles="1" noChangeArrowheads="1" noChangeShapeType="1" noTextEdit="1"/>
                </p:cNvSpPr>
                <p:nvPr/>
              </p:nvSpPr>
              <p:spPr>
                <a:xfrm>
                  <a:off x="770238" y="1582544"/>
                  <a:ext cx="10651524" cy="2309476"/>
                </a:xfrm>
                <a:prstGeom prst="rect">
                  <a:avLst/>
                </a:prstGeom>
                <a:blipFill>
                  <a:blip r:embed="rId2"/>
                  <a:stretch>
                    <a:fillRect l="-1145" r="-2576" b="-3636"/>
                  </a:stretch>
                </a:blipFill>
              </p:spPr>
              <p:txBody>
                <a:bodyPr/>
                <a:lstStyle/>
                <a:p>
                  <a:r>
                    <a:rPr lang="zh-CN" altLang="en-US">
                      <a:noFill/>
                    </a:rPr>
                    <a:t> </a:t>
                  </a:r>
                </a:p>
              </p:txBody>
            </p:sp>
          </mc:Fallback>
        </mc:AlternateContent>
        <p:sp>
          <p:nvSpPr>
            <p:cNvPr id="12" name="矩形: 圆角 11">
              <a:extLst>
                <a:ext uri="{FF2B5EF4-FFF2-40B4-BE49-F238E27FC236}">
                  <a16:creationId xmlns:a16="http://schemas.microsoft.com/office/drawing/2014/main" id="{CFE8B3F5-E701-4A5C-AC8B-A86E23C2BC53}"/>
                </a:ext>
              </a:extLst>
            </p:cNvPr>
            <p:cNvSpPr/>
            <p:nvPr/>
          </p:nvSpPr>
          <p:spPr>
            <a:xfrm>
              <a:off x="418070" y="1573772"/>
              <a:ext cx="11355860" cy="24943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26203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916AFC-A1D2-4860-BB5E-533245B23620}"/>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8" name="矩形 7">
            <a:extLst>
              <a:ext uri="{FF2B5EF4-FFF2-40B4-BE49-F238E27FC236}">
                <a16:creationId xmlns:a16="http://schemas.microsoft.com/office/drawing/2014/main" id="{86376701-E98B-4D18-848E-4EA829EE33EE}"/>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.3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应用</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7823C0B-8756-42A0-8223-44787F829DA9}"/>
                  </a:ext>
                </a:extLst>
              </p:cNvPr>
              <p:cNvSpPr txBox="1"/>
              <p:nvPr/>
            </p:nvSpPr>
            <p:spPr>
              <a:xfrm>
                <a:off x="620956" y="947034"/>
                <a:ext cx="10950088" cy="2446119"/>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zh-CN" altLang="en-US" sz="2400" b="1" dirty="0" smtClean="0">
                    <a:solidFill>
                      <a:prstClr val="black"/>
                    </a:solidFill>
                    <a:ea typeface="仿宋" panose="02010609060101010101" pitchFamily="49" charset="-122"/>
                  </a:rPr>
                  <a:t>计算中位数的随机化算法</a:t>
                </a:r>
                <a:endParaRPr lang="en-US" altLang="zh-CN" sz="2400" b="1" dirty="0">
                  <a:solidFill>
                    <a:prstClr val="black"/>
                  </a:solidFill>
                  <a:ea typeface="仿宋" panose="02010609060101010101" pitchFamily="49" charset="-122"/>
                </a:endParaRPr>
              </a:p>
              <a:p>
                <a:pPr>
                  <a:lnSpc>
                    <a:spcPct val="150000"/>
                  </a:lnSpc>
                </a:pPr>
                <a:r>
                  <a:rPr lang="zh-CN" altLang="en-US" sz="2000" b="1" dirty="0">
                    <a:solidFill>
                      <a:prstClr val="black"/>
                    </a:solidFill>
                    <a:ea typeface="仿宋" panose="02010609060101010101" pitchFamily="49" charset="-122"/>
                  </a:rPr>
                  <a:t>目的：找到两个元素</a:t>
                </a:r>
                <a14:m>
                  <m:oMath xmlns:m="http://schemas.openxmlformats.org/officeDocument/2006/math">
                    <m:r>
                      <a:rPr lang="en-US" altLang="zh-CN" sz="2000" b="1" i="1" smtClean="0">
                        <a:solidFill>
                          <a:prstClr val="black"/>
                        </a:solidFill>
                        <a:latin typeface="Cambria Math" panose="02040503050406030204" pitchFamily="18" charset="0"/>
                        <a:ea typeface="仿宋" panose="02010609060101010101" pitchFamily="49" charset="-122"/>
                      </a:rPr>
                      <m:t>𝒅</m:t>
                    </m:r>
                  </m:oMath>
                </a14:m>
                <a:r>
                  <a:rPr lang="zh-CN" altLang="en-US" sz="2000" b="1" dirty="0">
                    <a:solidFill>
                      <a:prstClr val="black"/>
                    </a:solidFill>
                    <a:ea typeface="仿宋" panose="02010609060101010101" pitchFamily="49" charset="-122"/>
                  </a:rPr>
                  <a:t>和</a:t>
                </a:r>
                <a14:m>
                  <m:oMath xmlns:m="http://schemas.openxmlformats.org/officeDocument/2006/math">
                    <m:r>
                      <a:rPr lang="en-US" altLang="zh-CN" sz="2000" b="1" i="1" dirty="0" smtClean="0">
                        <a:solidFill>
                          <a:prstClr val="black"/>
                        </a:solidFill>
                        <a:latin typeface="Cambria Math" panose="02040503050406030204" pitchFamily="18" charset="0"/>
                        <a:ea typeface="仿宋" panose="02010609060101010101" pitchFamily="49" charset="-122"/>
                      </a:rPr>
                      <m:t>𝒖</m:t>
                    </m:r>
                  </m:oMath>
                </a14:m>
                <a:r>
                  <a:rPr lang="zh-CN" altLang="en-US" sz="2000" b="1" dirty="0">
                    <a:solidFill>
                      <a:prstClr val="black"/>
                    </a:solidFill>
                    <a:ea typeface="仿宋" panose="02010609060101010101" pitchFamily="49" charset="-122"/>
                  </a:rPr>
                  <a:t>，它们依</a:t>
                </a:r>
                <a:r>
                  <a:rPr lang="en-US" altLang="zh-CN" sz="2000" b="1" dirty="0">
                    <a:solidFill>
                      <a:prstClr val="black"/>
                    </a:solidFill>
                    <a:ea typeface="仿宋" panose="02010609060101010101" pitchFamily="49" charset="-122"/>
                  </a:rPr>
                  <a:t>S</a:t>
                </a:r>
                <a:r>
                  <a:rPr lang="zh-CN" altLang="en-US" sz="2000" b="1" dirty="0">
                    <a:solidFill>
                      <a:prstClr val="black"/>
                    </a:solidFill>
                    <a:ea typeface="仿宋" panose="02010609060101010101" pitchFamily="49" charset="-122"/>
                  </a:rPr>
                  <a:t>的排序是彼此接近的，且中位数</a:t>
                </a:r>
                <a14:m>
                  <m:oMath xmlns:m="http://schemas.openxmlformats.org/officeDocument/2006/math">
                    <m:r>
                      <a:rPr lang="en-US" altLang="zh-CN" sz="2000" b="1" i="1" smtClean="0">
                        <a:solidFill>
                          <a:prstClr val="black"/>
                        </a:solidFill>
                        <a:latin typeface="Cambria Math" panose="02040503050406030204" pitchFamily="18" charset="0"/>
                        <a:ea typeface="仿宋" panose="02010609060101010101" pitchFamily="49" charset="-122"/>
                      </a:rPr>
                      <m:t>𝒎</m:t>
                    </m:r>
                  </m:oMath>
                </a14:m>
                <a:r>
                  <a:rPr lang="zh-CN" altLang="en-US" sz="2000" b="1" dirty="0">
                    <a:solidFill>
                      <a:prstClr val="black"/>
                    </a:solidFill>
                    <a:ea typeface="仿宋" panose="02010609060101010101" pitchFamily="49" charset="-122"/>
                  </a:rPr>
                  <a:t>于它们之间。</a:t>
                </a:r>
                <a:endParaRPr lang="en-US" altLang="zh-CN" sz="2000" b="1" dirty="0">
                  <a:solidFill>
                    <a:prstClr val="black"/>
                  </a:solidFill>
                  <a:ea typeface="仿宋" panose="02010609060101010101" pitchFamily="49" charset="-122"/>
                </a:endParaRPr>
              </a:p>
              <a:p>
                <a:pPr>
                  <a:lnSpc>
                    <a:spcPct val="150000"/>
                  </a:lnSpc>
                </a:pPr>
                <a:r>
                  <a:rPr lang="zh-CN" altLang="en-US" sz="2000" b="1" dirty="0">
                    <a:solidFill>
                      <a:prstClr val="black"/>
                    </a:solidFill>
                    <a:ea typeface="仿宋" panose="02010609060101010101" pitchFamily="49" charset="-122"/>
                  </a:rPr>
                  <a:t>即：</a:t>
                </a:r>
                <a:r>
                  <a:rPr lang="en-US" altLang="zh-CN" sz="2000" b="1" dirty="0">
                    <a:solidFill>
                      <a:prstClr val="black"/>
                    </a:solidFill>
                    <a:ea typeface="仿宋" panose="02010609060101010101" pitchFamily="49" charset="-122"/>
                  </a:rPr>
                  <a:t>1. </a:t>
                </a:r>
                <a14:m>
                  <m:oMath xmlns:m="http://schemas.openxmlformats.org/officeDocument/2006/math">
                    <m:r>
                      <a:rPr lang="en-US" altLang="zh-CN" sz="2000" b="1" i="1">
                        <a:solidFill>
                          <a:prstClr val="black"/>
                        </a:solidFill>
                        <a:latin typeface="Cambria Math" panose="02040503050406030204" pitchFamily="18" charset="0"/>
                        <a:ea typeface="仿宋" panose="02010609060101010101" pitchFamily="49" charset="-122"/>
                      </a:rPr>
                      <m:t>𝒅</m:t>
                    </m:r>
                    <m:r>
                      <a:rPr lang="en-US" altLang="zh-CN" sz="2000" b="1" i="1" smtClean="0">
                        <a:solidFill>
                          <a:prstClr val="black"/>
                        </a:solidFill>
                        <a:latin typeface="Cambria Math" panose="02040503050406030204" pitchFamily="18" charset="0"/>
                        <a:ea typeface="Cambria Math" panose="02040503050406030204" pitchFamily="18" charset="0"/>
                      </a:rPr>
                      <m:t>≤</m:t>
                    </m:r>
                    <m:r>
                      <a:rPr lang="en-US" altLang="zh-CN" sz="2000" b="1" i="1" smtClean="0">
                        <a:solidFill>
                          <a:prstClr val="black"/>
                        </a:solidFill>
                        <a:latin typeface="Cambria Math" panose="02040503050406030204" pitchFamily="18" charset="0"/>
                        <a:ea typeface="Cambria Math" panose="02040503050406030204" pitchFamily="18" charset="0"/>
                      </a:rPr>
                      <m:t>𝒎</m:t>
                    </m:r>
                    <m:r>
                      <a:rPr lang="en-US" altLang="zh-CN" sz="2000" b="1" i="1" smtClean="0">
                        <a:solidFill>
                          <a:prstClr val="black"/>
                        </a:solidFill>
                        <a:latin typeface="Cambria Math" panose="02040503050406030204" pitchFamily="18" charset="0"/>
                        <a:ea typeface="Cambria Math" panose="02040503050406030204" pitchFamily="18" charset="0"/>
                      </a:rPr>
                      <m:t>≤</m:t>
                    </m:r>
                    <m:r>
                      <a:rPr lang="en-US" altLang="zh-CN" sz="2000" b="1" i="1" smtClean="0">
                        <a:solidFill>
                          <a:prstClr val="black"/>
                        </a:solidFill>
                        <a:latin typeface="Cambria Math" panose="02040503050406030204" pitchFamily="18" charset="0"/>
                        <a:ea typeface="Cambria Math" panose="02040503050406030204" pitchFamily="18" charset="0"/>
                      </a:rPr>
                      <m:t>𝒖</m:t>
                    </m:r>
                  </m:oMath>
                </a14:m>
                <a:endParaRPr lang="en-US" altLang="zh-CN" sz="2000" b="1" dirty="0">
                  <a:solidFill>
                    <a:prstClr val="black"/>
                  </a:solidFill>
                  <a:ea typeface="Cambria Math" panose="02040503050406030204" pitchFamily="18" charset="0"/>
                </a:endParaRPr>
              </a:p>
              <a:p>
                <a:pPr>
                  <a:lnSpc>
                    <a:spcPct val="150000"/>
                  </a:lnSpc>
                </a:pPr>
                <a:r>
                  <a:rPr lang="en-US" altLang="zh-CN" sz="2000" b="1" dirty="0">
                    <a:solidFill>
                      <a:prstClr val="black"/>
                    </a:solidFill>
                    <a:ea typeface="仿宋" panose="02010609060101010101" pitchFamily="49" charset="-122"/>
                  </a:rPr>
                  <a:t>       2.</a:t>
                </a:r>
                <a:r>
                  <a:rPr lang="zh-CN" altLang="en-US" sz="2000" b="1" dirty="0">
                    <a:solidFill>
                      <a:prstClr val="black"/>
                    </a:solidFill>
                    <a:ea typeface="仿宋" panose="02010609060101010101" pitchFamily="49" charset="-122"/>
                  </a:rPr>
                  <a:t>对</a:t>
                </a:r>
                <a14:m>
                  <m:oMath xmlns:m="http://schemas.openxmlformats.org/officeDocument/2006/math">
                    <m:r>
                      <a:rPr lang="en-US" altLang="zh-CN" sz="2000" b="1" i="0" smtClean="0">
                        <a:solidFill>
                          <a:prstClr val="black"/>
                        </a:solidFill>
                        <a:latin typeface="Cambria Math" panose="02040503050406030204" pitchFamily="18" charset="0"/>
                        <a:ea typeface="仿宋" panose="02010609060101010101" pitchFamily="49" charset="-122"/>
                      </a:rPr>
                      <m:t>𝐂</m:t>
                    </m:r>
                    <m:r>
                      <a:rPr lang="en-US" altLang="zh-CN" sz="2000" b="1" i="1">
                        <a:solidFill>
                          <a:prstClr val="black"/>
                        </a:solidFill>
                        <a:latin typeface="Cambria Math" panose="02040503050406030204" pitchFamily="18" charset="0"/>
                        <a:ea typeface="仿宋" panose="02010609060101010101" pitchFamily="49" charset="-122"/>
                      </a:rPr>
                      <m:t>=</m:t>
                    </m:r>
                    <m:d>
                      <m:dPr>
                        <m:begChr m:val="{"/>
                        <m:endChr m:val="}"/>
                        <m:ctrlPr>
                          <a:rPr lang="en-US" altLang="zh-CN" sz="2000" i="1">
                            <a:solidFill>
                              <a:prstClr val="black"/>
                            </a:solidFill>
                            <a:latin typeface="Cambria Math" panose="02040503050406030204" pitchFamily="18" charset="0"/>
                            <a:ea typeface="仿宋" panose="02010609060101010101" pitchFamily="49" charset="-122"/>
                          </a:rPr>
                        </m:ctrlPr>
                      </m:dPr>
                      <m:e>
                        <m:r>
                          <a:rPr lang="en-US" altLang="zh-CN" sz="2000" b="0" i="1" smtClean="0">
                            <a:solidFill>
                              <a:prstClr val="black"/>
                            </a:solidFill>
                            <a:latin typeface="Cambria Math" panose="02040503050406030204" pitchFamily="18" charset="0"/>
                            <a:ea typeface="仿宋" panose="02010609060101010101" pitchFamily="49" charset="-122"/>
                          </a:rPr>
                          <m:t>𝑠</m:t>
                        </m:r>
                        <m:r>
                          <a:rPr lang="en-US" altLang="zh-CN" sz="2000" i="1">
                            <a:solidFill>
                              <a:prstClr val="black"/>
                            </a:solidFill>
                            <a:latin typeface="Cambria Math" panose="02040503050406030204" pitchFamily="18" charset="0"/>
                            <a:ea typeface="Cambria Math" panose="02040503050406030204" pitchFamily="18" charset="0"/>
                          </a:rPr>
                          <m:t>∈</m:t>
                        </m:r>
                        <m:r>
                          <a:rPr lang="en-US" altLang="zh-CN" sz="2000" i="1">
                            <a:solidFill>
                              <a:prstClr val="black"/>
                            </a:solidFill>
                            <a:latin typeface="Cambria Math" panose="02040503050406030204" pitchFamily="18" charset="0"/>
                            <a:ea typeface="Cambria Math" panose="02040503050406030204" pitchFamily="18" charset="0"/>
                          </a:rPr>
                          <m:t>𝑆</m:t>
                        </m:r>
                        <m:r>
                          <a:rPr lang="en-US" altLang="zh-CN" sz="2000" i="1">
                            <a:solidFill>
                              <a:prstClr val="black"/>
                            </a:solidFill>
                            <a:latin typeface="Cambria Math" panose="02040503050406030204" pitchFamily="18" charset="0"/>
                            <a:ea typeface="Cambria Math" panose="02040503050406030204" pitchFamily="18" charset="0"/>
                          </a:rPr>
                          <m:t>:</m:t>
                        </m:r>
                        <m:r>
                          <a:rPr lang="en-US" altLang="zh-CN" sz="2000" b="0" i="1">
                            <a:solidFill>
                              <a:prstClr val="black"/>
                            </a:solidFill>
                            <a:latin typeface="Cambria Math" panose="02040503050406030204" pitchFamily="18" charset="0"/>
                            <a:ea typeface="仿宋" panose="02010609060101010101" pitchFamily="49" charset="-122"/>
                          </a:rPr>
                          <m:t>𝑑</m:t>
                        </m:r>
                        <m:r>
                          <a:rPr lang="en-US" altLang="zh-CN" sz="2000" b="0" i="1">
                            <a:solidFill>
                              <a:prstClr val="black"/>
                            </a:solidFill>
                            <a:latin typeface="Cambria Math" panose="02040503050406030204" pitchFamily="18" charset="0"/>
                            <a:ea typeface="Cambria Math" panose="02040503050406030204" pitchFamily="18" charset="0"/>
                          </a:rPr>
                          <m:t>≤</m:t>
                        </m:r>
                        <m:r>
                          <a:rPr lang="en-US" altLang="zh-CN" sz="2000" b="0" i="1" smtClean="0">
                            <a:solidFill>
                              <a:prstClr val="black"/>
                            </a:solidFill>
                            <a:latin typeface="Cambria Math" panose="02040503050406030204" pitchFamily="18" charset="0"/>
                            <a:ea typeface="Cambria Math" panose="02040503050406030204" pitchFamily="18" charset="0"/>
                          </a:rPr>
                          <m:t>𝑠</m:t>
                        </m:r>
                        <m:r>
                          <a:rPr lang="en-US" altLang="zh-CN" sz="2000" b="0" i="1">
                            <a:solidFill>
                              <a:prstClr val="black"/>
                            </a:solidFill>
                            <a:latin typeface="Cambria Math" panose="02040503050406030204" pitchFamily="18" charset="0"/>
                            <a:ea typeface="Cambria Math" panose="02040503050406030204" pitchFamily="18" charset="0"/>
                          </a:rPr>
                          <m:t>≤</m:t>
                        </m:r>
                        <m:r>
                          <a:rPr lang="en-US" altLang="zh-CN" sz="2000" b="0" i="1">
                            <a:solidFill>
                              <a:prstClr val="black"/>
                            </a:solidFill>
                            <a:latin typeface="Cambria Math" panose="02040503050406030204" pitchFamily="18" charset="0"/>
                            <a:ea typeface="Cambria Math" panose="02040503050406030204" pitchFamily="18" charset="0"/>
                          </a:rPr>
                          <m:t>𝑢</m:t>
                        </m:r>
                        <m:r>
                          <m:rPr>
                            <m:nor/>
                          </m:rPr>
                          <a:rPr lang="en-US" altLang="zh-CN" sz="2000" dirty="0">
                            <a:solidFill>
                              <a:prstClr val="black"/>
                            </a:solidFill>
                            <a:ea typeface="Cambria Math" panose="02040503050406030204" pitchFamily="18" charset="0"/>
                          </a:rPr>
                          <m:t> </m:t>
                        </m:r>
                      </m:e>
                    </m:d>
                    <m:r>
                      <a:rPr lang="zh-CN" altLang="en-US" sz="2000" i="1" smtClean="0">
                        <a:solidFill>
                          <a:prstClr val="black"/>
                        </a:solidFill>
                        <a:latin typeface="Cambria Math" panose="02040503050406030204" pitchFamily="18" charset="0"/>
                        <a:ea typeface="Cambria Math" panose="02040503050406030204" pitchFamily="18" charset="0"/>
                      </a:rPr>
                      <m:t>，</m:t>
                    </m:r>
                    <m:d>
                      <m:dPr>
                        <m:begChr m:val="|"/>
                        <m:endChr m:val="|"/>
                        <m:ctrlPr>
                          <a:rPr lang="en-US" altLang="zh-CN" sz="2000" i="1">
                            <a:solidFill>
                              <a:prstClr val="black"/>
                            </a:solidFill>
                            <a:latin typeface="Cambria Math" panose="02040503050406030204" pitchFamily="18" charset="0"/>
                            <a:ea typeface="仿宋" panose="02010609060101010101" pitchFamily="49" charset="-122"/>
                          </a:rPr>
                        </m:ctrlPr>
                      </m:dPr>
                      <m:e>
                        <m:r>
                          <a:rPr lang="en-US" altLang="zh-CN" sz="2000" i="1">
                            <a:solidFill>
                              <a:prstClr val="black"/>
                            </a:solidFill>
                            <a:latin typeface="Cambria Math" panose="02040503050406030204" pitchFamily="18" charset="0"/>
                            <a:ea typeface="仿宋" panose="02010609060101010101" pitchFamily="49" charset="-122"/>
                          </a:rPr>
                          <m:t>𝐶</m:t>
                        </m:r>
                      </m:e>
                    </m:d>
                    <m:r>
                      <a:rPr lang="en-US" altLang="zh-CN" sz="2000" i="1">
                        <a:solidFill>
                          <a:prstClr val="black"/>
                        </a:solidFill>
                        <a:latin typeface="Cambria Math" panose="02040503050406030204" pitchFamily="18" charset="0"/>
                        <a:ea typeface="仿宋" panose="02010609060101010101" pitchFamily="49" charset="-122"/>
                      </a:rPr>
                      <m:t>=</m:t>
                    </m:r>
                    <m:r>
                      <a:rPr lang="en-US" altLang="zh-CN" sz="2000" b="1" i="1" smtClean="0">
                        <a:solidFill>
                          <a:prstClr val="black"/>
                        </a:solidFill>
                        <a:latin typeface="Cambria Math" panose="02040503050406030204" pitchFamily="18" charset="0"/>
                        <a:ea typeface="仿宋" panose="02010609060101010101" pitchFamily="49" charset="-122"/>
                      </a:rPr>
                      <m:t>𝑶</m:t>
                    </m:r>
                    <m:d>
                      <m:dPr>
                        <m:ctrlPr>
                          <a:rPr lang="en-US" altLang="zh-CN" sz="2000" i="1" smtClean="0">
                            <a:solidFill>
                              <a:prstClr val="black"/>
                            </a:solidFill>
                            <a:latin typeface="Cambria Math" panose="02040503050406030204" pitchFamily="18" charset="0"/>
                            <a:ea typeface="仿宋" panose="02010609060101010101" pitchFamily="49" charset="-122"/>
                          </a:rPr>
                        </m:ctrlPr>
                      </m:dPr>
                      <m:e>
                        <m:r>
                          <a:rPr lang="en-US" altLang="zh-CN" sz="2000" b="0" i="1" smtClean="0">
                            <a:solidFill>
                              <a:prstClr val="black"/>
                            </a:solidFill>
                            <a:latin typeface="Cambria Math" panose="02040503050406030204" pitchFamily="18" charset="0"/>
                            <a:ea typeface="仿宋" panose="02010609060101010101" pitchFamily="49" charset="-122"/>
                          </a:rPr>
                          <m:t>𝑛</m:t>
                        </m:r>
                        <m:r>
                          <a:rPr lang="en-US" altLang="zh-CN" sz="2000" b="0" i="1" smtClean="0">
                            <a:solidFill>
                              <a:prstClr val="black"/>
                            </a:solidFill>
                            <a:latin typeface="Cambria Math" panose="02040503050406030204" pitchFamily="18" charset="0"/>
                            <a:ea typeface="仿宋" panose="02010609060101010101" pitchFamily="49" charset="-122"/>
                          </a:rPr>
                          <m:t>/</m:t>
                        </m:r>
                        <m:func>
                          <m:funcPr>
                            <m:ctrlPr>
                              <a:rPr lang="en-US" altLang="zh-CN" sz="2000" b="0" i="1" smtClean="0">
                                <a:solidFill>
                                  <a:prstClr val="black"/>
                                </a:solidFill>
                                <a:latin typeface="Cambria Math" panose="02040503050406030204" pitchFamily="18" charset="0"/>
                                <a:ea typeface="仿宋" panose="02010609060101010101" pitchFamily="49" charset="-122"/>
                              </a:rPr>
                            </m:ctrlPr>
                          </m:funcPr>
                          <m:fName>
                            <m:r>
                              <m:rPr>
                                <m:sty m:val="p"/>
                              </m:rPr>
                              <a:rPr lang="en-US" altLang="zh-CN" sz="2000" b="0" i="0" smtClean="0">
                                <a:solidFill>
                                  <a:prstClr val="black"/>
                                </a:solidFill>
                                <a:latin typeface="Cambria Math" panose="02040503050406030204" pitchFamily="18" charset="0"/>
                                <a:ea typeface="仿宋" panose="02010609060101010101" pitchFamily="49" charset="-122"/>
                              </a:rPr>
                              <m:t>log</m:t>
                            </m:r>
                          </m:fName>
                          <m:e>
                            <m:r>
                              <a:rPr lang="en-US" altLang="zh-CN" sz="2000" b="0" i="1" smtClean="0">
                                <a:solidFill>
                                  <a:prstClr val="black"/>
                                </a:solidFill>
                                <a:latin typeface="Cambria Math" panose="02040503050406030204" pitchFamily="18" charset="0"/>
                                <a:ea typeface="仿宋" panose="02010609060101010101" pitchFamily="49" charset="-122"/>
                              </a:rPr>
                              <m:t>𝑛</m:t>
                            </m:r>
                          </m:e>
                        </m:func>
                      </m:e>
                    </m:d>
                  </m:oMath>
                </a14:m>
                <a:r>
                  <a:rPr lang="en-US" altLang="zh-CN" sz="2000" b="1" dirty="0">
                    <a:solidFill>
                      <a:prstClr val="black"/>
                    </a:solidFill>
                    <a:ea typeface="仿宋" panose="02010609060101010101" pitchFamily="49" charset="-122"/>
                  </a:rPr>
                  <a:t>     (</a:t>
                </a:r>
                <a:r>
                  <a:rPr lang="zh-CN" altLang="en-US" sz="2000" b="1" dirty="0">
                    <a:solidFill>
                      <a:prstClr val="black"/>
                    </a:solidFill>
                    <a:ea typeface="仿宋" panose="02010609060101010101" pitchFamily="49" charset="-122"/>
                  </a:rPr>
                  <a:t>在</a:t>
                </a:r>
                <a14:m>
                  <m:oMath xmlns:m="http://schemas.openxmlformats.org/officeDocument/2006/math">
                    <m:r>
                      <a:rPr lang="en-US" altLang="zh-CN" sz="2000" b="1" i="1">
                        <a:solidFill>
                          <a:prstClr val="black"/>
                        </a:solidFill>
                        <a:latin typeface="Cambria Math" panose="02040503050406030204" pitchFamily="18" charset="0"/>
                        <a:ea typeface="仿宋" panose="02010609060101010101" pitchFamily="49" charset="-122"/>
                      </a:rPr>
                      <m:t>𝒅</m:t>
                    </m:r>
                  </m:oMath>
                </a14:m>
                <a:r>
                  <a:rPr lang="zh-CN" altLang="en-US" sz="2000" b="1" dirty="0">
                    <a:solidFill>
                      <a:prstClr val="black"/>
                    </a:solidFill>
                    <a:ea typeface="仿宋" panose="02010609060101010101" pitchFamily="49" charset="-122"/>
                  </a:rPr>
                  <a:t>和</a:t>
                </a:r>
                <a14:m>
                  <m:oMath xmlns:m="http://schemas.openxmlformats.org/officeDocument/2006/math">
                    <m:r>
                      <a:rPr lang="en-US" altLang="zh-CN" sz="2000" b="1" i="1" dirty="0">
                        <a:solidFill>
                          <a:prstClr val="black"/>
                        </a:solidFill>
                        <a:latin typeface="Cambria Math" panose="02040503050406030204" pitchFamily="18" charset="0"/>
                        <a:ea typeface="仿宋" panose="02010609060101010101" pitchFamily="49" charset="-122"/>
                      </a:rPr>
                      <m:t>𝒖</m:t>
                    </m:r>
                  </m:oMath>
                </a14:m>
                <a:r>
                  <a:rPr lang="zh-CN" altLang="en-US" sz="2000" b="1" dirty="0">
                    <a:solidFill>
                      <a:prstClr val="black"/>
                    </a:solidFill>
                    <a:ea typeface="仿宋" panose="02010609060101010101" pitchFamily="49" charset="-122"/>
                  </a:rPr>
                  <a:t>之间的元素总数是少的</a:t>
                </a:r>
                <a:r>
                  <a:rPr lang="en-US" altLang="zh-CN" sz="2000" b="1" dirty="0">
                    <a:solidFill>
                      <a:prstClr val="black"/>
                    </a:solidFill>
                    <a:ea typeface="仿宋" panose="02010609060101010101" pitchFamily="49" charset="-122"/>
                  </a:rPr>
                  <a:t>)</a:t>
                </a:r>
              </a:p>
              <a:p>
                <a:pPr>
                  <a:lnSpc>
                    <a:spcPct val="150000"/>
                  </a:lnSpc>
                </a:pPr>
                <a:endParaRPr lang="en-US" altLang="zh-CN" sz="2000" b="1" dirty="0">
                  <a:solidFill>
                    <a:prstClr val="black"/>
                  </a:solidFill>
                  <a:ea typeface="仿宋" panose="02010609060101010101" pitchFamily="49" charset="-122"/>
                </a:endParaRPr>
              </a:p>
            </p:txBody>
          </p:sp>
        </mc:Choice>
        <mc:Fallback xmlns="">
          <p:sp>
            <p:nvSpPr>
              <p:cNvPr id="5" name="文本框 4">
                <a:extLst>
                  <a:ext uri="{FF2B5EF4-FFF2-40B4-BE49-F238E27FC236}">
                    <a16:creationId xmlns:a16="http://schemas.microsoft.com/office/drawing/2014/main" id="{37823C0B-8756-42A0-8223-44787F829DA9}"/>
                  </a:ext>
                </a:extLst>
              </p:cNvPr>
              <p:cNvSpPr txBox="1">
                <a:spLocks noRot="1" noChangeAspect="1" noMove="1" noResize="1" noEditPoints="1" noAdjustHandles="1" noChangeArrowheads="1" noChangeShapeType="1" noTextEdit="1"/>
              </p:cNvSpPr>
              <p:nvPr/>
            </p:nvSpPr>
            <p:spPr>
              <a:xfrm>
                <a:off x="620956" y="947034"/>
                <a:ext cx="10950088" cy="2446119"/>
              </a:xfrm>
              <a:prstGeom prst="rect">
                <a:avLst/>
              </a:prstGeom>
              <a:blipFill>
                <a:blip r:embed="rId3"/>
                <a:stretch>
                  <a:fillRect l="-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C744395-403A-45D6-8B47-9BE2AA1FFB91}"/>
                  </a:ext>
                </a:extLst>
              </p:cNvPr>
              <p:cNvSpPr txBox="1"/>
              <p:nvPr/>
            </p:nvSpPr>
            <p:spPr>
              <a:xfrm>
                <a:off x="620956" y="3302988"/>
                <a:ext cx="10950088" cy="1713995"/>
              </a:xfrm>
              <a:prstGeom prst="rect">
                <a:avLst/>
              </a:prstGeom>
              <a:noFill/>
            </p:spPr>
            <p:txBody>
              <a:bodyPr wrap="square">
                <a:spAutoFit/>
              </a:bodyPr>
              <a:lstStyle/>
              <a:p>
                <a:pPr>
                  <a:lnSpc>
                    <a:spcPct val="150000"/>
                  </a:lnSpc>
                </a:pPr>
                <a:r>
                  <a:rPr lang="zh-CN" altLang="en-US" sz="2000" b="1" dirty="0">
                    <a:solidFill>
                      <a:prstClr val="black"/>
                    </a:solidFill>
                    <a:ea typeface="仿宋" panose="02010609060101010101" pitchFamily="49" charset="-122"/>
                  </a:rPr>
                  <a:t>主要思想：从</a:t>
                </a:r>
                <a:r>
                  <a:rPr lang="en-US" altLang="zh-CN" sz="2000" b="1" dirty="0">
                    <a:solidFill>
                      <a:prstClr val="black"/>
                    </a:solidFill>
                    <a:ea typeface="仿宋" panose="02010609060101010101" pitchFamily="49" charset="-122"/>
                  </a:rPr>
                  <a:t>S</a:t>
                </a:r>
                <a:r>
                  <a:rPr lang="zh-CN" altLang="en-US" sz="2000" b="1" dirty="0">
                    <a:solidFill>
                      <a:prstClr val="black"/>
                    </a:solidFill>
                    <a:ea typeface="仿宋" panose="02010609060101010101" pitchFamily="49" charset="-122"/>
                  </a:rPr>
                  <a:t>中有</a:t>
                </a:r>
                <a:r>
                  <a:rPr lang="zh-CN" altLang="en-US" sz="2000" b="1" dirty="0">
                    <a:solidFill>
                      <a:srgbClr val="FF0000"/>
                    </a:solidFill>
                    <a:ea typeface="仿宋" panose="02010609060101010101" pitchFamily="49" charset="-122"/>
                  </a:rPr>
                  <a:t>放回的抽样</a:t>
                </a:r>
                <a:r>
                  <a:rPr lang="zh-CN" altLang="en-US" sz="2000" b="1" dirty="0">
                    <a:solidFill>
                      <a:prstClr val="black"/>
                    </a:solidFill>
                    <a:ea typeface="仿宋" panose="02010609060101010101" pitchFamily="49" charset="-122"/>
                  </a:rPr>
                  <a:t>，得到一个含有</a:t>
                </a:r>
                <a14:m>
                  <m:oMath xmlns:m="http://schemas.openxmlformats.org/officeDocument/2006/math">
                    <m:d>
                      <m:dPr>
                        <m:begChr m:val="⌈"/>
                        <m:endChr m:val="⌉"/>
                        <m:ctrlPr>
                          <a:rPr lang="zh-CN" altLang="en-US" sz="2000" i="1">
                            <a:solidFill>
                              <a:prstClr val="black"/>
                            </a:solidFill>
                            <a:latin typeface="Cambria Math" panose="02040503050406030204" pitchFamily="18" charset="0"/>
                            <a:ea typeface="仿宋" panose="02010609060101010101" pitchFamily="49" charset="-122"/>
                          </a:rPr>
                        </m:ctrlPr>
                      </m:dPr>
                      <m:e>
                        <m:sSup>
                          <m:sSupPr>
                            <m:ctrlPr>
                              <a:rPr lang="en-US" altLang="zh-CN" sz="2000" i="1">
                                <a:solidFill>
                                  <a:prstClr val="black"/>
                                </a:solidFill>
                                <a:latin typeface="Cambria Math" panose="02040503050406030204" pitchFamily="18" charset="0"/>
                                <a:ea typeface="仿宋" panose="02010609060101010101" pitchFamily="49" charset="-122"/>
                              </a:rPr>
                            </m:ctrlPr>
                          </m:sSupPr>
                          <m:e>
                            <m:r>
                              <a:rPr lang="en-US" altLang="zh-CN" sz="2000" i="1">
                                <a:solidFill>
                                  <a:prstClr val="black"/>
                                </a:solidFill>
                                <a:latin typeface="Cambria Math" panose="02040503050406030204" pitchFamily="18" charset="0"/>
                                <a:ea typeface="仿宋" panose="02010609060101010101" pitchFamily="49" charset="-122"/>
                              </a:rPr>
                              <m:t>𝑛</m:t>
                            </m:r>
                          </m:e>
                          <m:sup>
                            <m:r>
                              <a:rPr lang="en-US" altLang="zh-CN" sz="2000" i="1">
                                <a:solidFill>
                                  <a:prstClr val="black"/>
                                </a:solidFill>
                                <a:latin typeface="Cambria Math" panose="02040503050406030204" pitchFamily="18" charset="0"/>
                                <a:ea typeface="仿宋" panose="02010609060101010101" pitchFamily="49" charset="-122"/>
                              </a:rPr>
                              <m:t>3/4</m:t>
                            </m:r>
                          </m:sup>
                        </m:sSup>
                      </m:e>
                    </m:d>
                  </m:oMath>
                </a14:m>
                <a:r>
                  <a:rPr lang="zh-CN" altLang="en-US" sz="2000" b="1" dirty="0">
                    <a:solidFill>
                      <a:prstClr val="black"/>
                    </a:solidFill>
                    <a:ea typeface="仿宋" panose="02010609060101010101" pitchFamily="49" charset="-122"/>
                  </a:rPr>
                  <a:t>个元素的多重集合</a:t>
                </a:r>
                <a:r>
                  <a:rPr lang="en-US" altLang="zh-CN" sz="2000" b="1" dirty="0">
                    <a:solidFill>
                      <a:prstClr val="black"/>
                    </a:solidFill>
                    <a:ea typeface="仿宋" panose="02010609060101010101" pitchFamily="49" charset="-122"/>
                  </a:rPr>
                  <a:t>R</a:t>
                </a:r>
                <a:r>
                  <a:rPr lang="zh-CN" altLang="en-US" sz="2000" b="1" dirty="0">
                    <a:solidFill>
                      <a:prstClr val="black"/>
                    </a:solidFill>
                    <a:ea typeface="仿宋" panose="02010609060101010101" pitchFamily="49" charset="-122"/>
                  </a:rPr>
                  <a:t>。以大概率保证集合</a:t>
                </a:r>
                <a:r>
                  <a:rPr lang="en-US" altLang="zh-CN" sz="2000" b="1" dirty="0">
                    <a:solidFill>
                      <a:prstClr val="black"/>
                    </a:solidFill>
                    <a:ea typeface="仿宋" panose="02010609060101010101" pitchFamily="49" charset="-122"/>
                  </a:rPr>
                  <a:t>C</a:t>
                </a:r>
                <a:r>
                  <a:rPr lang="zh-CN" altLang="en-US" sz="2000" b="1" dirty="0">
                    <a:solidFill>
                      <a:prstClr val="black"/>
                    </a:solidFill>
                    <a:ea typeface="仿宋" panose="02010609060101010101" pitchFamily="49" charset="-122"/>
                  </a:rPr>
                  <a:t>包含中位数</a:t>
                </a:r>
                <a14:m>
                  <m:oMath xmlns:m="http://schemas.openxmlformats.org/officeDocument/2006/math">
                    <m:r>
                      <a:rPr lang="en-US" altLang="zh-CN" sz="2000" b="1" i="1">
                        <a:solidFill>
                          <a:prstClr val="black"/>
                        </a:solidFill>
                        <a:latin typeface="Cambria Math" panose="02040503050406030204" pitchFamily="18" charset="0"/>
                        <a:ea typeface="仿宋" panose="02010609060101010101" pitchFamily="49" charset="-122"/>
                      </a:rPr>
                      <m:t>𝒎</m:t>
                    </m:r>
                  </m:oMath>
                </a14:m>
                <a:r>
                  <a:rPr lang="zh-CN" altLang="en-US" sz="2000" b="1" dirty="0">
                    <a:solidFill>
                      <a:prstClr val="black"/>
                    </a:solidFill>
                    <a:ea typeface="仿宋" panose="02010609060101010101" pitchFamily="49" charset="-122"/>
                  </a:rPr>
                  <a:t>，固定</a:t>
                </a:r>
                <a14:m>
                  <m:oMath xmlns:m="http://schemas.openxmlformats.org/officeDocument/2006/math">
                    <m:r>
                      <a:rPr lang="en-US" altLang="zh-CN" sz="2000" b="1" i="1">
                        <a:solidFill>
                          <a:prstClr val="black"/>
                        </a:solidFill>
                        <a:latin typeface="Cambria Math" panose="02040503050406030204" pitchFamily="18" charset="0"/>
                        <a:ea typeface="仿宋" panose="02010609060101010101" pitchFamily="49" charset="-122"/>
                      </a:rPr>
                      <m:t>𝒅</m:t>
                    </m:r>
                  </m:oMath>
                </a14:m>
                <a:r>
                  <a:rPr lang="zh-CN" altLang="en-US" sz="2000" b="1" dirty="0">
                    <a:solidFill>
                      <a:prstClr val="black"/>
                    </a:solidFill>
                    <a:ea typeface="仿宋" panose="02010609060101010101" pitchFamily="49" charset="-122"/>
                  </a:rPr>
                  <a:t>和</a:t>
                </a:r>
                <a14:m>
                  <m:oMath xmlns:m="http://schemas.openxmlformats.org/officeDocument/2006/math">
                    <m:r>
                      <a:rPr lang="en-US" altLang="zh-CN" sz="2000" b="1" i="1" dirty="0">
                        <a:solidFill>
                          <a:prstClr val="black"/>
                        </a:solidFill>
                        <a:latin typeface="Cambria Math" panose="02040503050406030204" pitchFamily="18" charset="0"/>
                        <a:ea typeface="仿宋" panose="02010609060101010101" pitchFamily="49" charset="-122"/>
                      </a:rPr>
                      <m:t>𝒖</m:t>
                    </m:r>
                  </m:oMath>
                </a14:m>
                <a:r>
                  <a:rPr lang="zh-CN" altLang="en-US" sz="2000" b="1" dirty="0">
                    <a:solidFill>
                      <a:prstClr val="black"/>
                    </a:solidFill>
                    <a:ea typeface="仿宋" panose="02010609060101010101" pitchFamily="49" charset="-122"/>
                  </a:rPr>
                  <a:t>分别为</a:t>
                </a:r>
                <a:r>
                  <a:rPr lang="en-US" altLang="zh-CN" sz="2000" b="1" dirty="0">
                    <a:solidFill>
                      <a:prstClr val="black"/>
                    </a:solidFill>
                    <a:ea typeface="仿宋" panose="02010609060101010101" pitchFamily="49" charset="-122"/>
                  </a:rPr>
                  <a:t>R</a:t>
                </a:r>
                <a:r>
                  <a:rPr lang="zh-CN" altLang="en-US" sz="2000" b="1" dirty="0">
                    <a:solidFill>
                      <a:prstClr val="black"/>
                    </a:solidFill>
                    <a:ea typeface="仿宋" panose="02010609060101010101" pitchFamily="49" charset="-122"/>
                  </a:rPr>
                  <a:t>的排序的第</a:t>
                </a:r>
                <a14:m>
                  <m:oMath xmlns:m="http://schemas.openxmlformats.org/officeDocument/2006/math">
                    <m:d>
                      <m:dPr>
                        <m:begChr m:val="⌊"/>
                        <m:endChr m:val="⌋"/>
                        <m:ctrlPr>
                          <a:rPr lang="en-US" altLang="zh-CN" sz="2000" i="1">
                            <a:solidFill>
                              <a:prstClr val="black"/>
                            </a:solidFill>
                            <a:latin typeface="Cambria Math" panose="02040503050406030204" pitchFamily="18" charset="0"/>
                            <a:ea typeface="仿宋" panose="02010609060101010101" pitchFamily="49" charset="-122"/>
                          </a:rPr>
                        </m:ctrlPr>
                      </m:dPr>
                      <m:e>
                        <m:f>
                          <m:fPr>
                            <m:ctrlPr>
                              <a:rPr lang="en-US" altLang="zh-CN" sz="2000" i="1">
                                <a:solidFill>
                                  <a:prstClr val="black"/>
                                </a:solidFill>
                                <a:latin typeface="Cambria Math" panose="02040503050406030204" pitchFamily="18" charset="0"/>
                                <a:ea typeface="仿宋" panose="02010609060101010101" pitchFamily="49" charset="-122"/>
                              </a:rPr>
                            </m:ctrlPr>
                          </m:fPr>
                          <m:num>
                            <m:r>
                              <a:rPr lang="en-US" altLang="zh-CN" sz="2000" i="1">
                                <a:solidFill>
                                  <a:prstClr val="black"/>
                                </a:solidFill>
                                <a:latin typeface="Cambria Math" panose="02040503050406030204" pitchFamily="18" charset="0"/>
                                <a:ea typeface="仿宋" panose="02010609060101010101" pitchFamily="49" charset="-122"/>
                              </a:rPr>
                              <m:t>1</m:t>
                            </m:r>
                          </m:num>
                          <m:den>
                            <m:r>
                              <a:rPr lang="en-US" altLang="zh-CN" sz="2000" i="1">
                                <a:solidFill>
                                  <a:prstClr val="black"/>
                                </a:solidFill>
                                <a:latin typeface="Cambria Math" panose="02040503050406030204" pitchFamily="18" charset="0"/>
                                <a:ea typeface="仿宋" panose="02010609060101010101" pitchFamily="49" charset="-122"/>
                              </a:rPr>
                              <m:t>2</m:t>
                            </m:r>
                          </m:den>
                        </m:f>
                        <m:sSup>
                          <m:sSupPr>
                            <m:ctrlPr>
                              <a:rPr lang="en-US" altLang="zh-CN" sz="2000" i="1">
                                <a:solidFill>
                                  <a:prstClr val="black"/>
                                </a:solidFill>
                                <a:latin typeface="Cambria Math" panose="02040503050406030204" pitchFamily="18" charset="0"/>
                                <a:ea typeface="仿宋" panose="02010609060101010101" pitchFamily="49" charset="-122"/>
                              </a:rPr>
                            </m:ctrlPr>
                          </m:sSupPr>
                          <m:e>
                            <m:r>
                              <a:rPr lang="en-US" altLang="zh-CN" sz="2000" i="1">
                                <a:solidFill>
                                  <a:prstClr val="black"/>
                                </a:solidFill>
                                <a:latin typeface="Cambria Math" panose="02040503050406030204" pitchFamily="18" charset="0"/>
                                <a:ea typeface="仿宋" panose="02010609060101010101" pitchFamily="49" charset="-122"/>
                              </a:rPr>
                              <m:t>𝑛</m:t>
                            </m:r>
                          </m:e>
                          <m:sup>
                            <m:r>
                              <a:rPr lang="en-US" altLang="zh-CN" sz="2000" i="1">
                                <a:solidFill>
                                  <a:prstClr val="black"/>
                                </a:solidFill>
                                <a:latin typeface="Cambria Math" panose="02040503050406030204" pitchFamily="18" charset="0"/>
                                <a:ea typeface="仿宋" panose="02010609060101010101" pitchFamily="49" charset="-122"/>
                              </a:rPr>
                              <m:t>3/4</m:t>
                            </m:r>
                          </m:sup>
                        </m:sSup>
                        <m:r>
                          <a:rPr lang="en-US" altLang="zh-CN" sz="2000" i="1">
                            <a:solidFill>
                              <a:prstClr val="black"/>
                            </a:solidFill>
                            <a:latin typeface="Cambria Math" panose="02040503050406030204" pitchFamily="18" charset="0"/>
                            <a:ea typeface="仿宋" panose="02010609060101010101" pitchFamily="49" charset="-122"/>
                          </a:rPr>
                          <m:t>−</m:t>
                        </m:r>
                        <m:rad>
                          <m:radPr>
                            <m:degHide m:val="on"/>
                            <m:ctrlPr>
                              <a:rPr lang="en-US" altLang="zh-CN" sz="2000" i="1">
                                <a:solidFill>
                                  <a:prstClr val="black"/>
                                </a:solidFill>
                                <a:latin typeface="Cambria Math" panose="02040503050406030204" pitchFamily="18" charset="0"/>
                                <a:ea typeface="仿宋" panose="02010609060101010101" pitchFamily="49" charset="-122"/>
                              </a:rPr>
                            </m:ctrlPr>
                          </m:radPr>
                          <m:deg/>
                          <m:e>
                            <m:r>
                              <a:rPr lang="en-US" altLang="zh-CN" sz="2000" i="1">
                                <a:solidFill>
                                  <a:prstClr val="black"/>
                                </a:solidFill>
                                <a:latin typeface="Cambria Math" panose="02040503050406030204" pitchFamily="18" charset="0"/>
                                <a:ea typeface="仿宋" panose="02010609060101010101" pitchFamily="49" charset="-122"/>
                              </a:rPr>
                              <m:t>𝑛</m:t>
                            </m:r>
                          </m:e>
                        </m:rad>
                      </m:e>
                    </m:d>
                  </m:oMath>
                </a14:m>
                <a:r>
                  <a:rPr lang="zh-CN" altLang="en-US" sz="2000" b="1" dirty="0">
                    <a:solidFill>
                      <a:prstClr val="black"/>
                    </a:solidFill>
                    <a:ea typeface="仿宋" panose="02010609060101010101" pitchFamily="49" charset="-122"/>
                  </a:rPr>
                  <a:t>个和第</a:t>
                </a:r>
                <a14:m>
                  <m:oMath xmlns:m="http://schemas.openxmlformats.org/officeDocument/2006/math">
                    <m:d>
                      <m:dPr>
                        <m:ctrlPr>
                          <a:rPr lang="en-US" altLang="zh-CN" sz="2000" b="1" i="1">
                            <a:solidFill>
                              <a:prstClr val="black"/>
                            </a:solidFill>
                            <a:latin typeface="Cambria Math" panose="02040503050406030204" pitchFamily="18" charset="0"/>
                            <a:ea typeface="仿宋" panose="02010609060101010101" pitchFamily="49" charset="-122"/>
                          </a:rPr>
                        </m:ctrlPr>
                      </m:dPr>
                      <m:e>
                        <m:d>
                          <m:dPr>
                            <m:begChr m:val="⌈"/>
                            <m:endChr m:val="⌉"/>
                            <m:ctrlPr>
                              <a:rPr lang="en-US" altLang="zh-CN" sz="2000" b="1" i="1">
                                <a:solidFill>
                                  <a:prstClr val="black"/>
                                </a:solidFill>
                                <a:latin typeface="Cambria Math" panose="02040503050406030204" pitchFamily="18" charset="0"/>
                                <a:ea typeface="仿宋" panose="02010609060101010101" pitchFamily="49" charset="-122"/>
                              </a:rPr>
                            </m:ctrlPr>
                          </m:dPr>
                          <m:e>
                            <m:f>
                              <m:fPr>
                                <m:ctrlPr>
                                  <a:rPr lang="en-US" altLang="zh-CN" sz="2000" b="1" i="1">
                                    <a:solidFill>
                                      <a:prstClr val="black"/>
                                    </a:solidFill>
                                    <a:latin typeface="Cambria Math" panose="02040503050406030204" pitchFamily="18" charset="0"/>
                                    <a:ea typeface="仿宋" panose="02010609060101010101" pitchFamily="49" charset="-122"/>
                                  </a:rPr>
                                </m:ctrlPr>
                              </m:fPr>
                              <m:num>
                                <m:r>
                                  <a:rPr lang="en-US" altLang="zh-CN" sz="2000" b="1">
                                    <a:solidFill>
                                      <a:prstClr val="black"/>
                                    </a:solidFill>
                                    <a:latin typeface="Cambria Math" panose="02040503050406030204" pitchFamily="18" charset="0"/>
                                    <a:ea typeface="仿宋" panose="02010609060101010101" pitchFamily="49" charset="-122"/>
                                  </a:rPr>
                                  <m:t>1</m:t>
                                </m:r>
                              </m:num>
                              <m:den>
                                <m:r>
                                  <a:rPr lang="en-US" altLang="zh-CN" sz="2000" b="1">
                                    <a:solidFill>
                                      <a:prstClr val="black"/>
                                    </a:solidFill>
                                    <a:latin typeface="Cambria Math" panose="02040503050406030204" pitchFamily="18" charset="0"/>
                                    <a:ea typeface="仿宋" panose="02010609060101010101" pitchFamily="49" charset="-122"/>
                                  </a:rPr>
                                  <m:t>2</m:t>
                                </m:r>
                              </m:den>
                            </m:f>
                            <m:sSup>
                              <m:sSupPr>
                                <m:ctrlPr>
                                  <a:rPr lang="en-US" altLang="zh-CN" sz="2000" b="1" i="1">
                                    <a:solidFill>
                                      <a:prstClr val="black"/>
                                    </a:solidFill>
                                    <a:latin typeface="Cambria Math" panose="02040503050406030204" pitchFamily="18" charset="0"/>
                                    <a:ea typeface="仿宋" panose="02010609060101010101" pitchFamily="49" charset="-122"/>
                                  </a:rPr>
                                </m:ctrlPr>
                              </m:sSupPr>
                              <m:e>
                                <m:r>
                                  <a:rPr lang="en-US" altLang="zh-CN" sz="2000" b="1">
                                    <a:solidFill>
                                      <a:prstClr val="black"/>
                                    </a:solidFill>
                                    <a:latin typeface="Cambria Math" panose="02040503050406030204" pitchFamily="18" charset="0"/>
                                    <a:ea typeface="仿宋" panose="02010609060101010101" pitchFamily="49" charset="-122"/>
                                  </a:rPr>
                                  <m:t>𝑛</m:t>
                                </m:r>
                              </m:e>
                              <m:sup>
                                <m:r>
                                  <a:rPr lang="en-US" altLang="zh-CN" sz="2000" b="1">
                                    <a:solidFill>
                                      <a:prstClr val="black"/>
                                    </a:solidFill>
                                    <a:latin typeface="Cambria Math" panose="02040503050406030204" pitchFamily="18" charset="0"/>
                                    <a:ea typeface="仿宋" panose="02010609060101010101" pitchFamily="49" charset="-122"/>
                                  </a:rPr>
                                  <m:t>3/4</m:t>
                                </m:r>
                              </m:sup>
                            </m:sSup>
                            <m:r>
                              <a:rPr lang="en-US" altLang="zh-CN" sz="2000" b="1">
                                <a:solidFill>
                                  <a:prstClr val="black"/>
                                </a:solidFill>
                                <a:latin typeface="Cambria Math" panose="02040503050406030204" pitchFamily="18" charset="0"/>
                                <a:ea typeface="仿宋" panose="02010609060101010101" pitchFamily="49" charset="-122"/>
                              </a:rPr>
                              <m:t>+</m:t>
                            </m:r>
                            <m:rad>
                              <m:radPr>
                                <m:degHide m:val="on"/>
                                <m:ctrlPr>
                                  <a:rPr lang="en-US" altLang="zh-CN" sz="2000" b="1" i="1">
                                    <a:solidFill>
                                      <a:prstClr val="black"/>
                                    </a:solidFill>
                                    <a:latin typeface="Cambria Math" panose="02040503050406030204" pitchFamily="18" charset="0"/>
                                    <a:ea typeface="仿宋" panose="02010609060101010101" pitchFamily="49" charset="-122"/>
                                  </a:rPr>
                                </m:ctrlPr>
                              </m:radPr>
                              <m:deg/>
                              <m:e>
                                <m:r>
                                  <a:rPr lang="en-US" altLang="zh-CN" sz="2000" b="1">
                                    <a:solidFill>
                                      <a:prstClr val="black"/>
                                    </a:solidFill>
                                    <a:latin typeface="Cambria Math" panose="02040503050406030204" pitchFamily="18" charset="0"/>
                                    <a:ea typeface="仿宋" panose="02010609060101010101" pitchFamily="49" charset="-122"/>
                                  </a:rPr>
                                  <m:t>𝑛</m:t>
                                </m:r>
                              </m:e>
                            </m:rad>
                          </m:e>
                        </m:d>
                      </m:e>
                    </m:d>
                    <m:r>
                      <a:rPr lang="zh-CN" altLang="en-US" sz="2000" b="1">
                        <a:solidFill>
                          <a:prstClr val="black"/>
                        </a:solidFill>
                        <a:latin typeface="Cambria Math" panose="02040503050406030204" pitchFamily="18" charset="0"/>
                        <a:ea typeface="仿宋" panose="02010609060101010101" pitchFamily="49" charset="-122"/>
                      </a:rPr>
                      <m:t>个</m:t>
                    </m:r>
                  </m:oMath>
                </a14:m>
                <a:r>
                  <a:rPr lang="zh-CN" altLang="en-US" sz="2000" b="1" dirty="0">
                    <a:solidFill>
                      <a:prstClr val="black"/>
                    </a:solidFill>
                    <a:ea typeface="仿宋" panose="02010609060101010101" pitchFamily="49" charset="-122"/>
                  </a:rPr>
                  <a:t>元素。</a:t>
                </a:r>
                <a:r>
                  <a:rPr lang="zh-CN" altLang="en-US" sz="2000" b="1" dirty="0" smtClean="0">
                    <a:solidFill>
                      <a:prstClr val="black"/>
                    </a:solidFill>
                    <a:ea typeface="仿宋" panose="02010609060101010101" pitchFamily="49" charset="-122"/>
                  </a:rPr>
                  <a:t>保证</a:t>
                </a:r>
                <a:endParaRPr lang="en-US" altLang="zh-CN" sz="2000" b="1" dirty="0" smtClean="0">
                  <a:solidFill>
                    <a:prstClr val="black"/>
                  </a:solidFill>
                  <a:ea typeface="仿宋" panose="02010609060101010101" pitchFamily="49" charset="-122"/>
                </a:endParaRPr>
              </a:p>
              <a:p>
                <a:pPr>
                  <a:lnSpc>
                    <a:spcPct val="150000"/>
                  </a:lnSpc>
                </a:pPr>
                <a:r>
                  <a:rPr lang="en-US" altLang="zh-CN" sz="2000" b="1" dirty="0" smtClean="0">
                    <a:solidFill>
                      <a:prstClr val="black"/>
                    </a:solidFill>
                    <a:ea typeface="仿宋" panose="02010609060101010101" pitchFamily="49" charset="-122"/>
                  </a:rPr>
                  <a:t>a</a:t>
                </a:r>
                <a:r>
                  <a:rPr lang="en-US" altLang="zh-CN" sz="2000" b="1" dirty="0">
                    <a:solidFill>
                      <a:prstClr val="black"/>
                    </a:solidFill>
                    <a:ea typeface="仿宋" panose="02010609060101010101" pitchFamily="49" charset="-122"/>
                  </a:rPr>
                  <a:t>. </a:t>
                </a:r>
                <a:r>
                  <a:rPr lang="zh-CN" altLang="en-US" sz="2000" b="1" dirty="0">
                    <a:solidFill>
                      <a:prstClr val="black"/>
                    </a:solidFill>
                    <a:ea typeface="仿宋" panose="02010609060101010101" pitchFamily="49" charset="-122"/>
                  </a:rPr>
                  <a:t>集合</a:t>
                </a:r>
                <a:r>
                  <a:rPr lang="en-US" altLang="zh-CN" sz="2000" b="1" dirty="0">
                    <a:solidFill>
                      <a:prstClr val="black"/>
                    </a:solidFill>
                    <a:ea typeface="仿宋" panose="02010609060101010101" pitchFamily="49" charset="-122"/>
                  </a:rPr>
                  <a:t>C</a:t>
                </a:r>
                <a:r>
                  <a:rPr lang="zh-CN" altLang="en-US" sz="2000" b="1" dirty="0">
                    <a:solidFill>
                      <a:prstClr val="black"/>
                    </a:solidFill>
                    <a:ea typeface="仿宋" panose="02010609060101010101" pitchFamily="49" charset="-122"/>
                  </a:rPr>
                  <a:t>足够大，以大概率包含</a:t>
                </a:r>
                <a14:m>
                  <m:oMath xmlns:m="http://schemas.openxmlformats.org/officeDocument/2006/math">
                    <m:r>
                      <a:rPr lang="en-US" altLang="zh-CN" sz="2000" b="1" i="1">
                        <a:solidFill>
                          <a:prstClr val="black"/>
                        </a:solidFill>
                        <a:latin typeface="Cambria Math" panose="02040503050406030204" pitchFamily="18" charset="0"/>
                        <a:ea typeface="Cambria Math" panose="02040503050406030204" pitchFamily="18" charset="0"/>
                      </a:rPr>
                      <m:t>𝒎</m:t>
                    </m:r>
                    <m:r>
                      <a:rPr lang="zh-CN" altLang="en-US" sz="2000" b="1" i="1" smtClean="0">
                        <a:solidFill>
                          <a:prstClr val="black"/>
                        </a:solidFill>
                        <a:latin typeface="Cambria Math" panose="02040503050406030204" pitchFamily="18" charset="0"/>
                        <a:ea typeface="Cambria Math" panose="02040503050406030204" pitchFamily="18" charset="0"/>
                      </a:rPr>
                      <m:t>；</m:t>
                    </m:r>
                  </m:oMath>
                </a14:m>
                <a:r>
                  <a:rPr lang="en-US" altLang="zh-CN" sz="2000" b="1" dirty="0">
                    <a:solidFill>
                      <a:prstClr val="black"/>
                    </a:solidFill>
                    <a:ea typeface="仿宋" panose="02010609060101010101" pitchFamily="49" charset="-122"/>
                  </a:rPr>
                  <a:t>b.</a:t>
                </a:r>
                <a:r>
                  <a:rPr lang="zh-CN" altLang="en-US" sz="2000" b="1" dirty="0">
                    <a:solidFill>
                      <a:prstClr val="black"/>
                    </a:solidFill>
                    <a:ea typeface="仿宋" panose="02010609060101010101" pitchFamily="49" charset="-122"/>
                  </a:rPr>
                  <a:t>集合</a:t>
                </a:r>
                <a:r>
                  <a:rPr lang="en-US" altLang="zh-CN" sz="2000" b="1" dirty="0">
                    <a:solidFill>
                      <a:prstClr val="black"/>
                    </a:solidFill>
                    <a:ea typeface="仿宋" panose="02010609060101010101" pitchFamily="49" charset="-122"/>
                  </a:rPr>
                  <a:t>C</a:t>
                </a:r>
                <a:r>
                  <a:rPr lang="zh-CN" altLang="en-US" sz="2000" b="1" dirty="0">
                    <a:solidFill>
                      <a:prstClr val="black"/>
                    </a:solidFill>
                    <a:ea typeface="仿宋" panose="02010609060101010101" pitchFamily="49" charset="-122"/>
                  </a:rPr>
                  <a:t>足够小，以大概率用次线性时间排序。</a:t>
                </a:r>
                <a:endParaRPr lang="en-US" altLang="zh-CN" sz="2000" b="1" dirty="0">
                  <a:solidFill>
                    <a:prstClr val="black"/>
                  </a:solidFill>
                  <a:ea typeface="仿宋" panose="02010609060101010101" pitchFamily="49" charset="-122"/>
                </a:endParaRPr>
              </a:p>
            </p:txBody>
          </p:sp>
        </mc:Choice>
        <mc:Fallback xmlns="">
          <p:sp>
            <p:nvSpPr>
              <p:cNvPr id="6" name="文本框 5">
                <a:extLst>
                  <a:ext uri="{FF2B5EF4-FFF2-40B4-BE49-F238E27FC236}">
                    <a16:creationId xmlns:a16="http://schemas.microsoft.com/office/drawing/2014/main" id="{BC744395-403A-45D6-8B47-9BE2AA1FFB91}"/>
                  </a:ext>
                </a:extLst>
              </p:cNvPr>
              <p:cNvSpPr txBox="1">
                <a:spLocks noRot="1" noChangeAspect="1" noMove="1" noResize="1" noEditPoints="1" noAdjustHandles="1" noChangeArrowheads="1" noChangeShapeType="1" noTextEdit="1"/>
              </p:cNvSpPr>
              <p:nvPr/>
            </p:nvSpPr>
            <p:spPr>
              <a:xfrm>
                <a:off x="620956" y="3302988"/>
                <a:ext cx="10950088" cy="1713995"/>
              </a:xfrm>
              <a:prstGeom prst="rect">
                <a:avLst/>
              </a:prstGeom>
              <a:blipFill>
                <a:blip r:embed="rId4"/>
                <a:stretch>
                  <a:fillRect l="-612" b="-56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357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FC03A9D-43D6-4103-B47A-BB430D535473}"/>
                  </a:ext>
                </a:extLst>
              </p:cNvPr>
              <p:cNvSpPr txBox="1"/>
              <p:nvPr/>
            </p:nvSpPr>
            <p:spPr>
              <a:xfrm>
                <a:off x="714716" y="1187617"/>
                <a:ext cx="10950088" cy="5653920"/>
              </a:xfrm>
              <a:prstGeom prst="rect">
                <a:avLst/>
              </a:prstGeom>
              <a:noFill/>
            </p:spPr>
            <p:txBody>
              <a:bodyPr wrap="square">
                <a:spAutoFit/>
              </a:bodyPr>
              <a:lstStyle/>
              <a:p>
                <a:pPr algn="just">
                  <a:lnSpc>
                    <a:spcPct val="150000"/>
                  </a:lnSpc>
                </a:pPr>
                <a:r>
                  <a:rPr lang="zh-CN" altLang="en-US" sz="2000" b="1" dirty="0">
                    <a:solidFill>
                      <a:prstClr val="black"/>
                    </a:solidFill>
                    <a:ea typeface="仿宋" panose="02010609060101010101" pitchFamily="49" charset="-122"/>
                  </a:rPr>
                  <a:t>输入： </a:t>
                </a:r>
                <a:r>
                  <a:rPr lang="zh-CN" altLang="en-US" sz="2000" dirty="0">
                    <a:solidFill>
                      <a:prstClr val="black"/>
                    </a:solidFill>
                    <a:ea typeface="仿宋" panose="02010609060101010101" pitchFamily="49" charset="-122"/>
                  </a:rPr>
                  <a:t>一个全序总体上</a:t>
                </a:r>
                <a:r>
                  <a:rPr lang="en-US" altLang="zh-CN" sz="2000" dirty="0">
                    <a:solidFill>
                      <a:prstClr val="black"/>
                    </a:solidFill>
                    <a:ea typeface="仿宋" panose="02010609060101010101" pitchFamily="49" charset="-122"/>
                  </a:rPr>
                  <a:t>n</a:t>
                </a:r>
                <a:r>
                  <a:rPr lang="zh-CN" altLang="en-US" sz="2000" dirty="0">
                    <a:solidFill>
                      <a:prstClr val="black"/>
                    </a:solidFill>
                    <a:ea typeface="仿宋" panose="02010609060101010101" pitchFamily="49" charset="-122"/>
                  </a:rPr>
                  <a:t>个元素的集合</a:t>
                </a:r>
                <a:r>
                  <a:rPr lang="en-US" altLang="zh-CN" sz="2000" dirty="0">
                    <a:solidFill>
                      <a:prstClr val="black"/>
                    </a:solidFill>
                    <a:ea typeface="仿宋" panose="02010609060101010101" pitchFamily="49" charset="-122"/>
                  </a:rPr>
                  <a:t>S.</a:t>
                </a:r>
              </a:p>
              <a:p>
                <a:pPr algn="just">
                  <a:lnSpc>
                    <a:spcPct val="150000"/>
                  </a:lnSpc>
                </a:pPr>
                <a:r>
                  <a:rPr lang="zh-CN" altLang="en-US" sz="2000" b="1" dirty="0">
                    <a:solidFill>
                      <a:prstClr val="black"/>
                    </a:solidFill>
                    <a:ea typeface="仿宋" panose="02010609060101010101" pitchFamily="49" charset="-122"/>
                  </a:rPr>
                  <a:t>输出： </a:t>
                </a:r>
                <a:r>
                  <a:rPr lang="en-US" altLang="zh-CN" sz="2000" dirty="0">
                    <a:solidFill>
                      <a:prstClr val="black"/>
                    </a:solidFill>
                    <a:ea typeface="仿宋" panose="02010609060101010101" pitchFamily="49" charset="-122"/>
                  </a:rPr>
                  <a:t>S</a:t>
                </a:r>
                <a:r>
                  <a:rPr lang="zh-CN" altLang="en-US" sz="2000" dirty="0">
                    <a:solidFill>
                      <a:prstClr val="black"/>
                    </a:solidFill>
                    <a:ea typeface="仿宋" panose="02010609060101010101" pitchFamily="49" charset="-122"/>
                  </a:rPr>
                  <a:t>的中位数元素，用</a:t>
                </a:r>
                <a14:m>
                  <m:oMath xmlns:m="http://schemas.openxmlformats.org/officeDocument/2006/math">
                    <m:r>
                      <a:rPr lang="en-US" altLang="zh-CN" sz="2000" b="0" i="1" smtClean="0">
                        <a:solidFill>
                          <a:prstClr val="black"/>
                        </a:solidFill>
                        <a:latin typeface="Cambria Math" panose="02040503050406030204" pitchFamily="18" charset="0"/>
                        <a:ea typeface="仿宋" panose="02010609060101010101" pitchFamily="49" charset="-122"/>
                      </a:rPr>
                      <m:t>𝑚</m:t>
                    </m:r>
                  </m:oMath>
                </a14:m>
                <a:r>
                  <a:rPr lang="zh-CN" altLang="en-US" sz="2000" dirty="0">
                    <a:solidFill>
                      <a:prstClr val="black"/>
                    </a:solidFill>
                    <a:ea typeface="仿宋" panose="02010609060101010101" pitchFamily="49" charset="-122"/>
                  </a:rPr>
                  <a:t>表示</a:t>
                </a:r>
                <a:r>
                  <a:rPr lang="en-US" altLang="zh-CN" sz="2000" dirty="0">
                    <a:solidFill>
                      <a:prstClr val="black"/>
                    </a:solidFill>
                    <a:ea typeface="仿宋" panose="02010609060101010101" pitchFamily="49" charset="-122"/>
                  </a:rPr>
                  <a:t>.</a:t>
                </a:r>
              </a:p>
              <a:p>
                <a:pPr marL="457200" indent="-457200" algn="just">
                  <a:lnSpc>
                    <a:spcPct val="150000"/>
                  </a:lnSpc>
                  <a:buAutoNum type="arabicPeriod"/>
                </a:pPr>
                <a:r>
                  <a:rPr lang="zh-CN" altLang="en-US" sz="2000" dirty="0">
                    <a:solidFill>
                      <a:prstClr val="black"/>
                    </a:solidFill>
                    <a:ea typeface="仿宋" panose="02010609060101010101" pitchFamily="49" charset="-122"/>
                  </a:rPr>
                  <a:t>独立地、均匀随机地，</a:t>
                </a:r>
                <a:r>
                  <a:rPr lang="zh-CN" altLang="en-US" sz="2000" dirty="0">
                    <a:solidFill>
                      <a:srgbClr val="FF0000"/>
                    </a:solidFill>
                    <a:ea typeface="仿宋" panose="02010609060101010101" pitchFamily="49" charset="-122"/>
                  </a:rPr>
                  <a:t>有放回</a:t>
                </a:r>
                <a:r>
                  <a:rPr lang="zh-CN" altLang="en-US" sz="2000" dirty="0">
                    <a:solidFill>
                      <a:prstClr val="black"/>
                    </a:solidFill>
                    <a:ea typeface="仿宋" panose="02010609060101010101" pitchFamily="49" charset="-122"/>
                  </a:rPr>
                  <a:t>地从</a:t>
                </a:r>
                <a:r>
                  <a:rPr lang="en-US" altLang="zh-CN" sz="2000" dirty="0">
                    <a:solidFill>
                      <a:prstClr val="black"/>
                    </a:solidFill>
                    <a:ea typeface="仿宋" panose="02010609060101010101" pitchFamily="49" charset="-122"/>
                  </a:rPr>
                  <a:t>S</a:t>
                </a:r>
                <a:r>
                  <a:rPr lang="zh-CN" altLang="en-US" sz="2000" dirty="0">
                    <a:solidFill>
                      <a:prstClr val="black"/>
                    </a:solidFill>
                    <a:ea typeface="仿宋" panose="02010609060101010101" pitchFamily="49" charset="-122"/>
                  </a:rPr>
                  <a:t>中取出</a:t>
                </a:r>
                <a14:m>
                  <m:oMath xmlns:m="http://schemas.openxmlformats.org/officeDocument/2006/math">
                    <m:d>
                      <m:dPr>
                        <m:begChr m:val="⌈"/>
                        <m:endChr m:val="⌉"/>
                        <m:ctrlPr>
                          <a:rPr lang="zh-CN" altLang="en-US" sz="2000" i="1" smtClean="0">
                            <a:solidFill>
                              <a:prstClr val="black"/>
                            </a:solidFill>
                            <a:latin typeface="Cambria Math" panose="02040503050406030204" pitchFamily="18" charset="0"/>
                            <a:ea typeface="仿宋" panose="02010609060101010101" pitchFamily="49" charset="-122"/>
                          </a:rPr>
                        </m:ctrlPr>
                      </m:dPr>
                      <m:e>
                        <m:sSup>
                          <m:sSupPr>
                            <m:ctrlPr>
                              <a:rPr lang="en-US" altLang="zh-CN" sz="2000" i="1" smtClean="0">
                                <a:solidFill>
                                  <a:prstClr val="black"/>
                                </a:solidFill>
                                <a:latin typeface="Cambria Math" panose="02040503050406030204" pitchFamily="18" charset="0"/>
                                <a:ea typeface="仿宋" panose="02010609060101010101" pitchFamily="49" charset="-122"/>
                              </a:rPr>
                            </m:ctrlPr>
                          </m:sSupPr>
                          <m:e>
                            <m:r>
                              <a:rPr lang="en-US" altLang="zh-CN" sz="2000" b="0" i="1" smtClean="0">
                                <a:solidFill>
                                  <a:prstClr val="black"/>
                                </a:solidFill>
                                <a:latin typeface="Cambria Math" panose="02040503050406030204" pitchFamily="18" charset="0"/>
                                <a:ea typeface="仿宋" panose="02010609060101010101" pitchFamily="49" charset="-122"/>
                              </a:rPr>
                              <m:t>𝑛</m:t>
                            </m:r>
                          </m:e>
                          <m:sup>
                            <m:r>
                              <a:rPr lang="en-US" altLang="zh-CN" sz="2000" b="0" i="1" smtClean="0">
                                <a:solidFill>
                                  <a:prstClr val="black"/>
                                </a:solidFill>
                                <a:latin typeface="Cambria Math" panose="02040503050406030204" pitchFamily="18" charset="0"/>
                                <a:ea typeface="仿宋" panose="02010609060101010101" pitchFamily="49" charset="-122"/>
                              </a:rPr>
                              <m:t>3/4</m:t>
                            </m:r>
                          </m:sup>
                        </m:sSup>
                      </m:e>
                    </m:d>
                    <m:r>
                      <a:rPr lang="zh-CN" altLang="en-US" sz="2000" i="1">
                        <a:solidFill>
                          <a:prstClr val="black"/>
                        </a:solidFill>
                        <a:latin typeface="Cambria Math" panose="02040503050406030204" pitchFamily="18" charset="0"/>
                        <a:ea typeface="仿宋" panose="02010609060101010101" pitchFamily="49" charset="-122"/>
                      </a:rPr>
                      <m:t>个</m:t>
                    </m:r>
                  </m:oMath>
                </a14:m>
                <a:r>
                  <a:rPr lang="zh-CN" altLang="en-US" sz="2000" dirty="0">
                    <a:solidFill>
                      <a:prstClr val="black"/>
                    </a:solidFill>
                    <a:ea typeface="仿宋" panose="02010609060101010101" pitchFamily="49" charset="-122"/>
                  </a:rPr>
                  <a:t>元素组成一个（多重）集合</a:t>
                </a:r>
                <a:r>
                  <a:rPr lang="en-US" altLang="zh-CN" sz="2000" dirty="0">
                    <a:solidFill>
                      <a:prstClr val="black"/>
                    </a:solidFill>
                    <a:ea typeface="仿宋" panose="02010609060101010101" pitchFamily="49" charset="-122"/>
                  </a:rPr>
                  <a:t>R.</a:t>
                </a:r>
              </a:p>
              <a:p>
                <a:pPr marL="457200" indent="-457200" algn="just">
                  <a:lnSpc>
                    <a:spcPct val="150000"/>
                  </a:lnSpc>
                  <a:buAutoNum type="arabicPeriod"/>
                </a:pPr>
                <a:r>
                  <a:rPr lang="zh-CN" altLang="en-US" sz="2000" dirty="0">
                    <a:solidFill>
                      <a:prstClr val="black"/>
                    </a:solidFill>
                    <a:ea typeface="仿宋" panose="02010609060101010101" pitchFamily="49" charset="-122"/>
                  </a:rPr>
                  <a:t>对集合</a:t>
                </a:r>
                <a:r>
                  <a:rPr lang="en-US" altLang="zh-CN" sz="2000" dirty="0">
                    <a:solidFill>
                      <a:prstClr val="black"/>
                    </a:solidFill>
                    <a:ea typeface="仿宋" panose="02010609060101010101" pitchFamily="49" charset="-122"/>
                  </a:rPr>
                  <a:t>R</a:t>
                </a:r>
                <a:r>
                  <a:rPr lang="zh-CN" altLang="en-US" sz="2000" dirty="0">
                    <a:solidFill>
                      <a:prstClr val="black"/>
                    </a:solidFill>
                    <a:ea typeface="仿宋" panose="02010609060101010101" pitchFamily="49" charset="-122"/>
                  </a:rPr>
                  <a:t>排序</a:t>
                </a:r>
                <a:r>
                  <a:rPr lang="en-US" altLang="zh-CN" sz="2000" dirty="0">
                    <a:solidFill>
                      <a:prstClr val="black"/>
                    </a:solidFill>
                    <a:ea typeface="仿宋" panose="02010609060101010101" pitchFamily="49" charset="-122"/>
                  </a:rPr>
                  <a:t>.</a:t>
                </a:r>
              </a:p>
              <a:p>
                <a:pPr marL="457200" indent="-457200" algn="just">
                  <a:lnSpc>
                    <a:spcPct val="150000"/>
                  </a:lnSpc>
                  <a:buAutoNum type="arabicPeriod"/>
                </a:pPr>
                <a:r>
                  <a:rPr lang="zh-CN" altLang="en-US" sz="2000" dirty="0">
                    <a:solidFill>
                      <a:prstClr val="black"/>
                    </a:solidFill>
                    <a:ea typeface="仿宋" panose="02010609060101010101" pitchFamily="49" charset="-122"/>
                  </a:rPr>
                  <a:t>设</a:t>
                </a:r>
                <a14:m>
                  <m:oMath xmlns:m="http://schemas.openxmlformats.org/officeDocument/2006/math">
                    <m:r>
                      <a:rPr lang="en-US" altLang="zh-CN" sz="2000" b="0" i="1" smtClean="0">
                        <a:solidFill>
                          <a:prstClr val="black"/>
                        </a:solidFill>
                        <a:latin typeface="Cambria Math" panose="02040503050406030204" pitchFamily="18" charset="0"/>
                        <a:ea typeface="仿宋" panose="02010609060101010101" pitchFamily="49" charset="-122"/>
                      </a:rPr>
                      <m:t>𝑑</m:t>
                    </m:r>
                    <m:r>
                      <a:rPr lang="zh-CN" altLang="en-US" sz="2000" i="1">
                        <a:solidFill>
                          <a:prstClr val="black"/>
                        </a:solidFill>
                        <a:latin typeface="Cambria Math" panose="02040503050406030204" pitchFamily="18" charset="0"/>
                        <a:ea typeface="仿宋" panose="02010609060101010101" pitchFamily="49" charset="-122"/>
                      </a:rPr>
                      <m:t>为</m:t>
                    </m:r>
                  </m:oMath>
                </a14:m>
                <a:r>
                  <a:rPr lang="zh-CN" altLang="en-US" sz="2000" dirty="0">
                    <a:solidFill>
                      <a:prstClr val="black"/>
                    </a:solidFill>
                    <a:ea typeface="仿宋" panose="02010609060101010101" pitchFamily="49" charset="-122"/>
                  </a:rPr>
                  <a:t>排序集合</a:t>
                </a:r>
                <a:r>
                  <a:rPr lang="en-US" altLang="zh-CN" sz="2000" dirty="0">
                    <a:solidFill>
                      <a:prstClr val="black"/>
                    </a:solidFill>
                    <a:ea typeface="仿宋" panose="02010609060101010101" pitchFamily="49" charset="-122"/>
                  </a:rPr>
                  <a:t>R</a:t>
                </a:r>
                <a:r>
                  <a:rPr lang="zh-CN" altLang="en-US" sz="2000" dirty="0">
                    <a:solidFill>
                      <a:prstClr val="black"/>
                    </a:solidFill>
                    <a:ea typeface="仿宋" panose="02010609060101010101" pitchFamily="49" charset="-122"/>
                  </a:rPr>
                  <a:t>中第</a:t>
                </a:r>
                <a14:m>
                  <m:oMath xmlns:m="http://schemas.openxmlformats.org/officeDocument/2006/math">
                    <m:d>
                      <m:dPr>
                        <m:ctrlPr>
                          <a:rPr lang="en-US" altLang="zh-CN" sz="2000" i="1" smtClean="0">
                            <a:solidFill>
                              <a:prstClr val="black"/>
                            </a:solidFill>
                            <a:latin typeface="Cambria Math" panose="02040503050406030204" pitchFamily="18" charset="0"/>
                            <a:ea typeface="仿宋" panose="02010609060101010101" pitchFamily="49" charset="-122"/>
                          </a:rPr>
                        </m:ctrlPr>
                      </m:dPr>
                      <m:e>
                        <m:d>
                          <m:dPr>
                            <m:begChr m:val="⌊"/>
                            <m:endChr m:val="⌋"/>
                            <m:ctrlPr>
                              <a:rPr lang="en-US" altLang="zh-CN" sz="2000" i="1" smtClean="0">
                                <a:solidFill>
                                  <a:prstClr val="black"/>
                                </a:solidFill>
                                <a:latin typeface="Cambria Math" panose="02040503050406030204" pitchFamily="18" charset="0"/>
                                <a:ea typeface="仿宋" panose="02010609060101010101" pitchFamily="49" charset="-122"/>
                              </a:rPr>
                            </m:ctrlPr>
                          </m:dPr>
                          <m:e>
                            <m:f>
                              <m:fPr>
                                <m:ctrlPr>
                                  <a:rPr lang="en-US" altLang="zh-CN" sz="2000" i="1" smtClean="0">
                                    <a:solidFill>
                                      <a:prstClr val="black"/>
                                    </a:solidFill>
                                    <a:latin typeface="Cambria Math" panose="02040503050406030204" pitchFamily="18" charset="0"/>
                                    <a:ea typeface="仿宋" panose="02010609060101010101" pitchFamily="49" charset="-122"/>
                                  </a:rPr>
                                </m:ctrlPr>
                              </m:fPr>
                              <m:num>
                                <m:r>
                                  <a:rPr lang="en-US" altLang="zh-CN" sz="2000" b="0" i="1" smtClean="0">
                                    <a:solidFill>
                                      <a:prstClr val="black"/>
                                    </a:solidFill>
                                    <a:latin typeface="Cambria Math" panose="02040503050406030204" pitchFamily="18" charset="0"/>
                                    <a:ea typeface="仿宋" panose="02010609060101010101" pitchFamily="49" charset="-122"/>
                                  </a:rPr>
                                  <m:t>1</m:t>
                                </m:r>
                              </m:num>
                              <m:den>
                                <m:r>
                                  <a:rPr lang="en-US" altLang="zh-CN" sz="2000" b="0" i="1" smtClean="0">
                                    <a:solidFill>
                                      <a:prstClr val="black"/>
                                    </a:solidFill>
                                    <a:latin typeface="Cambria Math" panose="02040503050406030204" pitchFamily="18" charset="0"/>
                                    <a:ea typeface="仿宋" panose="02010609060101010101" pitchFamily="49" charset="-122"/>
                                  </a:rPr>
                                  <m:t>2</m:t>
                                </m:r>
                              </m:den>
                            </m:f>
                            <m:sSup>
                              <m:sSupPr>
                                <m:ctrlPr>
                                  <a:rPr lang="en-US" altLang="zh-CN" sz="2000" i="1" smtClean="0">
                                    <a:solidFill>
                                      <a:prstClr val="black"/>
                                    </a:solidFill>
                                    <a:latin typeface="Cambria Math" panose="02040503050406030204" pitchFamily="18" charset="0"/>
                                    <a:ea typeface="仿宋" panose="02010609060101010101" pitchFamily="49" charset="-122"/>
                                  </a:rPr>
                                </m:ctrlPr>
                              </m:sSupPr>
                              <m:e>
                                <m:r>
                                  <a:rPr lang="en-US" altLang="zh-CN" sz="2000" b="0" i="1" smtClean="0">
                                    <a:solidFill>
                                      <a:prstClr val="black"/>
                                    </a:solidFill>
                                    <a:latin typeface="Cambria Math" panose="02040503050406030204" pitchFamily="18" charset="0"/>
                                    <a:ea typeface="仿宋" panose="02010609060101010101" pitchFamily="49" charset="-122"/>
                                  </a:rPr>
                                  <m:t>𝑛</m:t>
                                </m:r>
                              </m:e>
                              <m:sup>
                                <m:r>
                                  <a:rPr lang="en-US" altLang="zh-CN" sz="2000" b="0" i="1" smtClean="0">
                                    <a:solidFill>
                                      <a:prstClr val="black"/>
                                    </a:solidFill>
                                    <a:latin typeface="Cambria Math" panose="02040503050406030204" pitchFamily="18" charset="0"/>
                                    <a:ea typeface="仿宋" panose="02010609060101010101" pitchFamily="49" charset="-122"/>
                                  </a:rPr>
                                  <m:t>3/4</m:t>
                                </m:r>
                              </m:sup>
                            </m:sSup>
                            <m:r>
                              <a:rPr lang="en-US" altLang="zh-CN" sz="2000" b="0" i="1" smtClean="0">
                                <a:solidFill>
                                  <a:prstClr val="black"/>
                                </a:solidFill>
                                <a:latin typeface="Cambria Math" panose="02040503050406030204" pitchFamily="18" charset="0"/>
                                <a:ea typeface="仿宋" panose="02010609060101010101" pitchFamily="49" charset="-122"/>
                              </a:rPr>
                              <m:t> −</m:t>
                            </m:r>
                            <m:rad>
                              <m:radPr>
                                <m:degHide m:val="on"/>
                                <m:ctrlPr>
                                  <a:rPr lang="en-US" altLang="zh-CN" sz="2000" b="0" i="1" smtClean="0">
                                    <a:solidFill>
                                      <a:prstClr val="black"/>
                                    </a:solidFill>
                                    <a:latin typeface="Cambria Math" panose="02040503050406030204" pitchFamily="18" charset="0"/>
                                    <a:ea typeface="仿宋" panose="02010609060101010101" pitchFamily="49" charset="-122"/>
                                  </a:rPr>
                                </m:ctrlPr>
                              </m:radPr>
                              <m:deg/>
                              <m:e>
                                <m:r>
                                  <a:rPr lang="en-US" altLang="zh-CN" sz="2000" b="0" i="1" smtClean="0">
                                    <a:solidFill>
                                      <a:prstClr val="black"/>
                                    </a:solidFill>
                                    <a:latin typeface="Cambria Math" panose="02040503050406030204" pitchFamily="18" charset="0"/>
                                    <a:ea typeface="仿宋" panose="02010609060101010101" pitchFamily="49" charset="-122"/>
                                  </a:rPr>
                                  <m:t>𝑛</m:t>
                                </m:r>
                              </m:e>
                            </m:rad>
                          </m:e>
                        </m:d>
                      </m:e>
                    </m:d>
                    <m:r>
                      <a:rPr lang="zh-CN" altLang="en-US" sz="2000" i="1">
                        <a:solidFill>
                          <a:prstClr val="black"/>
                        </a:solidFill>
                        <a:latin typeface="Cambria Math" panose="02040503050406030204" pitchFamily="18" charset="0"/>
                        <a:ea typeface="仿宋" panose="02010609060101010101" pitchFamily="49" charset="-122"/>
                      </a:rPr>
                      <m:t>个</m:t>
                    </m:r>
                  </m:oMath>
                </a14:m>
                <a:r>
                  <a:rPr lang="zh-CN" altLang="en-US" sz="2000" dirty="0">
                    <a:solidFill>
                      <a:prstClr val="black"/>
                    </a:solidFill>
                    <a:ea typeface="仿宋" panose="02010609060101010101" pitchFamily="49" charset="-122"/>
                  </a:rPr>
                  <a:t>最小元素</a:t>
                </a:r>
                <a:r>
                  <a:rPr lang="en-US" altLang="zh-CN" sz="2000" dirty="0">
                    <a:solidFill>
                      <a:prstClr val="black"/>
                    </a:solidFill>
                    <a:ea typeface="仿宋" panose="02010609060101010101" pitchFamily="49" charset="-122"/>
                  </a:rPr>
                  <a:t>.</a:t>
                </a:r>
              </a:p>
              <a:p>
                <a:pPr marL="457200" indent="-457200" algn="just">
                  <a:lnSpc>
                    <a:spcPct val="150000"/>
                  </a:lnSpc>
                  <a:buFontTx/>
                  <a:buAutoNum type="arabicPeriod"/>
                </a:pPr>
                <a:r>
                  <a:rPr lang="zh-CN" altLang="en-US" sz="2000" dirty="0">
                    <a:solidFill>
                      <a:prstClr val="black"/>
                    </a:solidFill>
                    <a:ea typeface="仿宋" panose="02010609060101010101" pitchFamily="49" charset="-122"/>
                  </a:rPr>
                  <a:t>设</a:t>
                </a:r>
                <a14:m>
                  <m:oMath xmlns:m="http://schemas.openxmlformats.org/officeDocument/2006/math">
                    <m:r>
                      <a:rPr lang="en-US" altLang="zh-CN" sz="2000" b="0" i="1" smtClean="0">
                        <a:solidFill>
                          <a:prstClr val="black"/>
                        </a:solidFill>
                        <a:latin typeface="Cambria Math" panose="02040503050406030204" pitchFamily="18" charset="0"/>
                        <a:ea typeface="仿宋" panose="02010609060101010101" pitchFamily="49" charset="-122"/>
                      </a:rPr>
                      <m:t>𝑢</m:t>
                    </m:r>
                    <m:r>
                      <a:rPr lang="zh-CN" altLang="en-US" sz="2000" i="1">
                        <a:solidFill>
                          <a:prstClr val="black"/>
                        </a:solidFill>
                        <a:latin typeface="Cambria Math" panose="02040503050406030204" pitchFamily="18" charset="0"/>
                        <a:ea typeface="仿宋" panose="02010609060101010101" pitchFamily="49" charset="-122"/>
                      </a:rPr>
                      <m:t>为</m:t>
                    </m:r>
                  </m:oMath>
                </a14:m>
                <a:r>
                  <a:rPr lang="zh-CN" altLang="en-US" sz="2000" dirty="0">
                    <a:solidFill>
                      <a:prstClr val="black"/>
                    </a:solidFill>
                    <a:ea typeface="仿宋" panose="02010609060101010101" pitchFamily="49" charset="-122"/>
                  </a:rPr>
                  <a:t>排序集合</a:t>
                </a:r>
                <a:r>
                  <a:rPr lang="en-US" altLang="zh-CN" sz="2000" dirty="0">
                    <a:solidFill>
                      <a:prstClr val="black"/>
                    </a:solidFill>
                    <a:ea typeface="仿宋" panose="02010609060101010101" pitchFamily="49" charset="-122"/>
                  </a:rPr>
                  <a:t>R</a:t>
                </a:r>
                <a:r>
                  <a:rPr lang="zh-CN" altLang="en-US" sz="2000" dirty="0">
                    <a:solidFill>
                      <a:prstClr val="black"/>
                    </a:solidFill>
                    <a:ea typeface="仿宋" panose="02010609060101010101" pitchFamily="49" charset="-122"/>
                  </a:rPr>
                  <a:t>中第</a:t>
                </a:r>
                <a14:m>
                  <m:oMath xmlns:m="http://schemas.openxmlformats.org/officeDocument/2006/math">
                    <m:d>
                      <m:dPr>
                        <m:ctrlPr>
                          <a:rPr lang="en-US" altLang="zh-CN" sz="2000" i="1">
                            <a:solidFill>
                              <a:prstClr val="black"/>
                            </a:solidFill>
                            <a:latin typeface="Cambria Math" panose="02040503050406030204" pitchFamily="18" charset="0"/>
                            <a:ea typeface="仿宋" panose="02010609060101010101" pitchFamily="49" charset="-122"/>
                          </a:rPr>
                        </m:ctrlPr>
                      </m:dPr>
                      <m:e>
                        <m:d>
                          <m:dPr>
                            <m:begChr m:val="⌈"/>
                            <m:endChr m:val="⌉"/>
                            <m:ctrlPr>
                              <a:rPr lang="en-US" altLang="zh-CN" sz="2000" i="1" smtClean="0">
                                <a:solidFill>
                                  <a:prstClr val="black"/>
                                </a:solidFill>
                                <a:latin typeface="Cambria Math" panose="02040503050406030204" pitchFamily="18" charset="0"/>
                                <a:ea typeface="仿宋" panose="02010609060101010101" pitchFamily="49" charset="-122"/>
                              </a:rPr>
                            </m:ctrlPr>
                          </m:dPr>
                          <m:e>
                            <m:f>
                              <m:fPr>
                                <m:ctrlPr>
                                  <a:rPr lang="en-US" altLang="zh-CN" sz="2000" i="1">
                                    <a:solidFill>
                                      <a:prstClr val="black"/>
                                    </a:solidFill>
                                    <a:latin typeface="Cambria Math" panose="02040503050406030204" pitchFamily="18" charset="0"/>
                                    <a:ea typeface="仿宋" panose="02010609060101010101" pitchFamily="49" charset="-122"/>
                                  </a:rPr>
                                </m:ctrlPr>
                              </m:fPr>
                              <m:num>
                                <m:r>
                                  <a:rPr lang="en-US" altLang="zh-CN" sz="2000" i="1">
                                    <a:solidFill>
                                      <a:prstClr val="black"/>
                                    </a:solidFill>
                                    <a:latin typeface="Cambria Math" panose="02040503050406030204" pitchFamily="18" charset="0"/>
                                    <a:ea typeface="仿宋" panose="02010609060101010101" pitchFamily="49" charset="-122"/>
                                  </a:rPr>
                                  <m:t>1</m:t>
                                </m:r>
                              </m:num>
                              <m:den>
                                <m:r>
                                  <a:rPr lang="en-US" altLang="zh-CN" sz="2000" i="1">
                                    <a:solidFill>
                                      <a:prstClr val="black"/>
                                    </a:solidFill>
                                    <a:latin typeface="Cambria Math" panose="02040503050406030204" pitchFamily="18" charset="0"/>
                                    <a:ea typeface="仿宋" panose="02010609060101010101" pitchFamily="49" charset="-122"/>
                                  </a:rPr>
                                  <m:t>2</m:t>
                                </m:r>
                              </m:den>
                            </m:f>
                            <m:sSup>
                              <m:sSupPr>
                                <m:ctrlPr>
                                  <a:rPr lang="en-US" altLang="zh-CN" sz="2000" i="1">
                                    <a:solidFill>
                                      <a:prstClr val="black"/>
                                    </a:solidFill>
                                    <a:latin typeface="Cambria Math" panose="02040503050406030204" pitchFamily="18" charset="0"/>
                                    <a:ea typeface="仿宋" panose="02010609060101010101" pitchFamily="49" charset="-122"/>
                                  </a:rPr>
                                </m:ctrlPr>
                              </m:sSupPr>
                              <m:e>
                                <m:r>
                                  <a:rPr lang="en-US" altLang="zh-CN" sz="2000" i="1">
                                    <a:solidFill>
                                      <a:prstClr val="black"/>
                                    </a:solidFill>
                                    <a:latin typeface="Cambria Math" panose="02040503050406030204" pitchFamily="18" charset="0"/>
                                    <a:ea typeface="仿宋" panose="02010609060101010101" pitchFamily="49" charset="-122"/>
                                  </a:rPr>
                                  <m:t>𝑛</m:t>
                                </m:r>
                              </m:e>
                              <m:sup>
                                <m:r>
                                  <a:rPr lang="en-US" altLang="zh-CN" sz="2000" i="1">
                                    <a:solidFill>
                                      <a:prstClr val="black"/>
                                    </a:solidFill>
                                    <a:latin typeface="Cambria Math" panose="02040503050406030204" pitchFamily="18" charset="0"/>
                                    <a:ea typeface="仿宋" panose="02010609060101010101" pitchFamily="49" charset="-122"/>
                                  </a:rPr>
                                  <m:t>3/4</m:t>
                                </m:r>
                              </m:sup>
                            </m:sSup>
                            <m:r>
                              <a:rPr lang="en-US" altLang="zh-CN" sz="2000" i="1">
                                <a:solidFill>
                                  <a:prstClr val="black"/>
                                </a:solidFill>
                                <a:latin typeface="Cambria Math" panose="02040503050406030204" pitchFamily="18" charset="0"/>
                                <a:ea typeface="仿宋" panose="02010609060101010101" pitchFamily="49" charset="-122"/>
                              </a:rPr>
                              <m:t>+</m:t>
                            </m:r>
                            <m:rad>
                              <m:radPr>
                                <m:degHide m:val="on"/>
                                <m:ctrlPr>
                                  <a:rPr lang="en-US" altLang="zh-CN" sz="2000" i="1">
                                    <a:solidFill>
                                      <a:prstClr val="black"/>
                                    </a:solidFill>
                                    <a:latin typeface="Cambria Math" panose="02040503050406030204" pitchFamily="18" charset="0"/>
                                    <a:ea typeface="仿宋" panose="02010609060101010101" pitchFamily="49" charset="-122"/>
                                  </a:rPr>
                                </m:ctrlPr>
                              </m:radPr>
                              <m:deg/>
                              <m:e>
                                <m:r>
                                  <a:rPr lang="en-US" altLang="zh-CN" sz="2000" i="1">
                                    <a:solidFill>
                                      <a:prstClr val="black"/>
                                    </a:solidFill>
                                    <a:latin typeface="Cambria Math" panose="02040503050406030204" pitchFamily="18" charset="0"/>
                                    <a:ea typeface="仿宋" panose="02010609060101010101" pitchFamily="49" charset="-122"/>
                                  </a:rPr>
                                  <m:t>𝑛</m:t>
                                </m:r>
                              </m:e>
                            </m:rad>
                          </m:e>
                        </m:d>
                      </m:e>
                    </m:d>
                    <m:r>
                      <a:rPr lang="zh-CN" altLang="en-US" sz="2000" i="1">
                        <a:solidFill>
                          <a:prstClr val="black"/>
                        </a:solidFill>
                        <a:latin typeface="Cambria Math" panose="02040503050406030204" pitchFamily="18" charset="0"/>
                        <a:ea typeface="仿宋" panose="02010609060101010101" pitchFamily="49" charset="-122"/>
                      </a:rPr>
                      <m:t>个</m:t>
                    </m:r>
                  </m:oMath>
                </a14:m>
                <a:r>
                  <a:rPr lang="zh-CN" altLang="en-US" sz="2000" dirty="0">
                    <a:solidFill>
                      <a:prstClr val="black"/>
                    </a:solidFill>
                    <a:ea typeface="仿宋" panose="02010609060101010101" pitchFamily="49" charset="-122"/>
                  </a:rPr>
                  <a:t>最小元素</a:t>
                </a:r>
                <a:r>
                  <a:rPr lang="en-US" altLang="zh-CN" sz="2000" dirty="0">
                    <a:solidFill>
                      <a:prstClr val="black"/>
                    </a:solidFill>
                    <a:ea typeface="仿宋" panose="02010609060101010101" pitchFamily="49" charset="-122"/>
                  </a:rPr>
                  <a:t>.</a:t>
                </a:r>
              </a:p>
              <a:p>
                <a:pPr marL="457200" indent="-457200" algn="just">
                  <a:lnSpc>
                    <a:spcPct val="150000"/>
                  </a:lnSpc>
                  <a:buFontTx/>
                  <a:buAutoNum type="arabicPeriod"/>
                </a:pPr>
                <a:r>
                  <a:rPr lang="zh-CN" altLang="en-US" sz="2000" dirty="0">
                    <a:solidFill>
                      <a:prstClr val="black"/>
                    </a:solidFill>
                    <a:ea typeface="仿宋" panose="02010609060101010101" pitchFamily="49" charset="-122"/>
                  </a:rPr>
                  <a:t>将集合</a:t>
                </a:r>
                <a:r>
                  <a:rPr lang="en-US" altLang="zh-CN" sz="2000" dirty="0">
                    <a:solidFill>
                      <a:prstClr val="black"/>
                    </a:solidFill>
                    <a:ea typeface="仿宋" panose="02010609060101010101" pitchFamily="49" charset="-122"/>
                  </a:rPr>
                  <a:t>S</a:t>
                </a:r>
                <a:r>
                  <a:rPr lang="zh-CN" altLang="en-US" sz="2000" dirty="0">
                    <a:solidFill>
                      <a:prstClr val="black"/>
                    </a:solidFill>
                    <a:ea typeface="仿宋" panose="02010609060101010101" pitchFamily="49" charset="-122"/>
                  </a:rPr>
                  <a:t>中每个元素与</a:t>
                </a:r>
                <a14:m>
                  <m:oMath xmlns:m="http://schemas.openxmlformats.org/officeDocument/2006/math">
                    <m:r>
                      <a:rPr lang="en-US" altLang="zh-CN" sz="2000" i="1">
                        <a:solidFill>
                          <a:prstClr val="black"/>
                        </a:solidFill>
                        <a:latin typeface="Cambria Math" panose="02040503050406030204" pitchFamily="18" charset="0"/>
                        <a:ea typeface="仿宋" panose="02010609060101010101" pitchFamily="49" charset="-122"/>
                      </a:rPr>
                      <m:t>𝑑</m:t>
                    </m:r>
                    <m:r>
                      <a:rPr lang="zh-CN" altLang="en-US" sz="2000" i="1" smtClean="0">
                        <a:solidFill>
                          <a:prstClr val="black"/>
                        </a:solidFill>
                        <a:latin typeface="Cambria Math" panose="02040503050406030204" pitchFamily="18" charset="0"/>
                        <a:ea typeface="仿宋" panose="02010609060101010101" pitchFamily="49" charset="-122"/>
                      </a:rPr>
                      <m:t>和</m:t>
                    </m:r>
                    <m:r>
                      <a:rPr lang="en-US" altLang="zh-CN" sz="2000" b="0" i="1" smtClean="0">
                        <a:solidFill>
                          <a:prstClr val="black"/>
                        </a:solidFill>
                        <a:latin typeface="Cambria Math" panose="02040503050406030204" pitchFamily="18" charset="0"/>
                        <a:ea typeface="仿宋" panose="02010609060101010101" pitchFamily="49" charset="-122"/>
                      </a:rPr>
                      <m:t>𝑢</m:t>
                    </m:r>
                  </m:oMath>
                </a14:m>
                <a:r>
                  <a:rPr lang="zh-CN" altLang="en-US" sz="2000" dirty="0">
                    <a:solidFill>
                      <a:prstClr val="black"/>
                    </a:solidFill>
                    <a:ea typeface="仿宋" panose="02010609060101010101" pitchFamily="49" charset="-122"/>
                  </a:rPr>
                  <a:t>比较，计算集合</a:t>
                </a:r>
                <a14:m>
                  <m:oMath xmlns:m="http://schemas.openxmlformats.org/officeDocument/2006/math">
                    <m:r>
                      <m:rPr>
                        <m:sty m:val="p"/>
                      </m:rPr>
                      <a:rPr lang="en-US" altLang="zh-CN" sz="2000" b="0" i="0" smtClean="0">
                        <a:solidFill>
                          <a:prstClr val="black"/>
                        </a:solidFill>
                        <a:latin typeface="Cambria Math" panose="02040503050406030204" pitchFamily="18" charset="0"/>
                        <a:ea typeface="仿宋" panose="02010609060101010101" pitchFamily="49" charset="-122"/>
                      </a:rPr>
                      <m:t>C</m:t>
                    </m:r>
                    <m:r>
                      <a:rPr lang="en-US" altLang="zh-CN" sz="2000" b="0" i="0" smtClean="0">
                        <a:solidFill>
                          <a:prstClr val="black"/>
                        </a:solidFill>
                        <a:latin typeface="Cambria Math" panose="02040503050406030204" pitchFamily="18" charset="0"/>
                        <a:ea typeface="仿宋" panose="02010609060101010101" pitchFamily="49" charset="-122"/>
                      </a:rPr>
                      <m:t>=</m:t>
                    </m:r>
                    <m:d>
                      <m:dPr>
                        <m:begChr m:val="{"/>
                        <m:endChr m:val="}"/>
                        <m:ctrlPr>
                          <a:rPr lang="en-US" altLang="zh-CN" sz="2000" b="0" i="1" smtClean="0">
                            <a:solidFill>
                              <a:prstClr val="black"/>
                            </a:solidFill>
                            <a:latin typeface="Cambria Math" panose="02040503050406030204" pitchFamily="18" charset="0"/>
                            <a:ea typeface="仿宋" panose="02010609060101010101" pitchFamily="49" charset="-122"/>
                          </a:rPr>
                        </m:ctrlPr>
                      </m:dPr>
                      <m:e>
                        <m:r>
                          <a:rPr lang="en-US" altLang="zh-CN" sz="2000" b="0" i="1" smtClean="0">
                            <a:solidFill>
                              <a:prstClr val="black"/>
                            </a:solidFill>
                            <a:latin typeface="Cambria Math" panose="02040503050406030204" pitchFamily="18" charset="0"/>
                            <a:ea typeface="仿宋" panose="02010609060101010101" pitchFamily="49" charset="-122"/>
                          </a:rPr>
                          <m:t>𝑥</m:t>
                        </m:r>
                        <m:r>
                          <a:rPr lang="en-US" altLang="zh-CN" sz="2000" b="0" i="1" smtClean="0">
                            <a:solidFill>
                              <a:prstClr val="black"/>
                            </a:solidFill>
                            <a:latin typeface="Cambria Math" panose="02040503050406030204" pitchFamily="18" charset="0"/>
                            <a:ea typeface="Cambria Math" panose="02040503050406030204" pitchFamily="18" charset="0"/>
                          </a:rPr>
                          <m:t>∈</m:t>
                        </m:r>
                        <m:r>
                          <a:rPr lang="en-US" altLang="zh-CN" sz="2000" b="0" i="1" smtClean="0">
                            <a:solidFill>
                              <a:prstClr val="black"/>
                            </a:solidFill>
                            <a:latin typeface="Cambria Math" panose="02040503050406030204" pitchFamily="18" charset="0"/>
                            <a:ea typeface="Cambria Math" panose="02040503050406030204" pitchFamily="18" charset="0"/>
                          </a:rPr>
                          <m:t>𝑆</m:t>
                        </m:r>
                        <m:r>
                          <a:rPr lang="en-US" altLang="zh-CN" sz="2000" b="0" i="1" smtClean="0">
                            <a:solidFill>
                              <a:prstClr val="black"/>
                            </a:solidFill>
                            <a:latin typeface="Cambria Math" panose="02040503050406030204" pitchFamily="18" charset="0"/>
                            <a:ea typeface="Cambria Math" panose="02040503050406030204" pitchFamily="18" charset="0"/>
                          </a:rPr>
                          <m:t>:</m:t>
                        </m:r>
                        <m:r>
                          <a:rPr lang="en-US" altLang="zh-CN" sz="2000" b="0" i="1" smtClean="0">
                            <a:solidFill>
                              <a:prstClr val="black"/>
                            </a:solidFill>
                            <a:latin typeface="Cambria Math" panose="02040503050406030204" pitchFamily="18" charset="0"/>
                            <a:ea typeface="Cambria Math" panose="02040503050406030204" pitchFamily="18" charset="0"/>
                          </a:rPr>
                          <m:t>𝑑</m:t>
                        </m:r>
                        <m:r>
                          <a:rPr lang="en-US" altLang="zh-CN" sz="2000" b="0" i="1" smtClean="0">
                            <a:solidFill>
                              <a:prstClr val="black"/>
                            </a:solidFill>
                            <a:latin typeface="Cambria Math" panose="02040503050406030204" pitchFamily="18" charset="0"/>
                            <a:ea typeface="Cambria Math" panose="02040503050406030204" pitchFamily="18" charset="0"/>
                          </a:rPr>
                          <m:t>≤</m:t>
                        </m:r>
                        <m:r>
                          <a:rPr lang="en-US" altLang="zh-CN" sz="2000" b="0" i="1" smtClean="0">
                            <a:solidFill>
                              <a:prstClr val="black"/>
                            </a:solidFill>
                            <a:latin typeface="Cambria Math" panose="02040503050406030204" pitchFamily="18" charset="0"/>
                            <a:ea typeface="Cambria Math" panose="02040503050406030204" pitchFamily="18" charset="0"/>
                          </a:rPr>
                          <m:t>𝑥</m:t>
                        </m:r>
                        <m:r>
                          <a:rPr lang="en-US" altLang="zh-CN" sz="2000" b="0" i="1" smtClean="0">
                            <a:solidFill>
                              <a:prstClr val="black"/>
                            </a:solidFill>
                            <a:latin typeface="Cambria Math" panose="02040503050406030204" pitchFamily="18" charset="0"/>
                            <a:ea typeface="Cambria Math" panose="02040503050406030204" pitchFamily="18" charset="0"/>
                          </a:rPr>
                          <m:t>≤</m:t>
                        </m:r>
                        <m:r>
                          <a:rPr lang="en-US" altLang="zh-CN" sz="2000" b="0" i="1" smtClean="0">
                            <a:solidFill>
                              <a:prstClr val="black"/>
                            </a:solidFill>
                            <a:latin typeface="Cambria Math" panose="02040503050406030204" pitchFamily="18" charset="0"/>
                            <a:ea typeface="Cambria Math" panose="02040503050406030204" pitchFamily="18" charset="0"/>
                          </a:rPr>
                          <m:t>𝑢</m:t>
                        </m:r>
                      </m:e>
                    </m:d>
                    <m:r>
                      <a:rPr lang="zh-CN" altLang="en-US" sz="2000" i="1">
                        <a:solidFill>
                          <a:prstClr val="black"/>
                        </a:solidFill>
                        <a:latin typeface="Cambria Math" panose="02040503050406030204" pitchFamily="18" charset="0"/>
                        <a:ea typeface="仿宋" panose="02010609060101010101" pitchFamily="49" charset="-122"/>
                      </a:rPr>
                      <m:t>及</m:t>
                    </m:r>
                  </m:oMath>
                </a14:m>
                <a:r>
                  <a:rPr lang="zh-CN" altLang="en-US" sz="2000" dirty="0">
                    <a:solidFill>
                      <a:prstClr val="black"/>
                    </a:solidFill>
                    <a:ea typeface="仿宋" panose="02010609060101010101" pitchFamily="49" charset="-122"/>
                  </a:rPr>
                  <a:t>数</a:t>
                </a:r>
                <a14:m>
                  <m:oMath xmlns:m="http://schemas.openxmlformats.org/officeDocument/2006/math">
                    <m:sSub>
                      <m:sSubPr>
                        <m:ctrlPr>
                          <a:rPr lang="en-US" altLang="zh-CN" sz="2000" i="1" smtClean="0">
                            <a:solidFill>
                              <a:prstClr val="black"/>
                            </a:solidFill>
                            <a:latin typeface="Cambria Math" panose="02040503050406030204" pitchFamily="18" charset="0"/>
                            <a:ea typeface="仿宋" panose="02010609060101010101" pitchFamily="49" charset="-122"/>
                          </a:rPr>
                        </m:ctrlPr>
                      </m:sSubPr>
                      <m:e>
                        <m:r>
                          <a:rPr lang="en-US" altLang="zh-CN" sz="2000" i="1" smtClean="0">
                            <a:solidFill>
                              <a:prstClr val="black"/>
                            </a:solidFill>
                            <a:latin typeface="Cambria Math" panose="02040503050406030204" pitchFamily="18" charset="0"/>
                            <a:ea typeface="Cambria Math" panose="02040503050406030204" pitchFamily="18" charset="0"/>
                          </a:rPr>
                          <m:t>ℓ</m:t>
                        </m:r>
                      </m:e>
                      <m:sub>
                        <m:r>
                          <a:rPr lang="en-US" altLang="zh-CN" sz="2000" i="1">
                            <a:solidFill>
                              <a:prstClr val="black"/>
                            </a:solidFill>
                            <a:latin typeface="Cambria Math" panose="02040503050406030204" pitchFamily="18" charset="0"/>
                            <a:ea typeface="仿宋" panose="02010609060101010101" pitchFamily="49" charset="-122"/>
                          </a:rPr>
                          <m:t>𝑑</m:t>
                        </m:r>
                      </m:sub>
                    </m:sSub>
                    <m:r>
                      <a:rPr lang="en-US" altLang="zh-CN" sz="2000" b="0" i="1" smtClean="0">
                        <a:solidFill>
                          <a:prstClr val="black"/>
                        </a:solidFill>
                        <a:latin typeface="Cambria Math" panose="02040503050406030204" pitchFamily="18" charset="0"/>
                        <a:ea typeface="仿宋" panose="02010609060101010101" pitchFamily="49" charset="-122"/>
                      </a:rPr>
                      <m:t>=</m:t>
                    </m:r>
                    <m:d>
                      <m:dPr>
                        <m:begChr m:val="|"/>
                        <m:endChr m:val="|"/>
                        <m:ctrlPr>
                          <a:rPr lang="en-US" altLang="zh-CN" sz="2000" b="0" i="1" smtClean="0">
                            <a:solidFill>
                              <a:prstClr val="black"/>
                            </a:solidFill>
                            <a:latin typeface="Cambria Math" panose="02040503050406030204" pitchFamily="18" charset="0"/>
                            <a:ea typeface="仿宋" panose="02010609060101010101" pitchFamily="49" charset="-122"/>
                          </a:rPr>
                        </m:ctrlPr>
                      </m:dPr>
                      <m:e>
                        <m:d>
                          <m:dPr>
                            <m:begChr m:val="{"/>
                            <m:endChr m:val="}"/>
                            <m:ctrlPr>
                              <a:rPr lang="en-US" altLang="zh-CN" sz="2000" i="1" smtClean="0">
                                <a:solidFill>
                                  <a:prstClr val="black"/>
                                </a:solidFill>
                                <a:latin typeface="Cambria Math" panose="02040503050406030204" pitchFamily="18" charset="0"/>
                                <a:ea typeface="仿宋" panose="02010609060101010101" pitchFamily="49" charset="-122"/>
                              </a:rPr>
                            </m:ctrlPr>
                          </m:dPr>
                          <m:e>
                            <m:r>
                              <a:rPr lang="en-US" altLang="zh-CN" sz="2000" i="1">
                                <a:solidFill>
                                  <a:prstClr val="black"/>
                                </a:solidFill>
                                <a:latin typeface="Cambria Math" panose="02040503050406030204" pitchFamily="18" charset="0"/>
                                <a:ea typeface="仿宋" panose="02010609060101010101" pitchFamily="49" charset="-122"/>
                              </a:rPr>
                              <m:t>𝑥</m:t>
                            </m:r>
                            <m:r>
                              <a:rPr lang="en-US" altLang="zh-CN" sz="2000" i="1">
                                <a:solidFill>
                                  <a:prstClr val="black"/>
                                </a:solidFill>
                                <a:latin typeface="Cambria Math" panose="02040503050406030204" pitchFamily="18" charset="0"/>
                                <a:ea typeface="Cambria Math" panose="02040503050406030204" pitchFamily="18" charset="0"/>
                              </a:rPr>
                              <m:t>∈</m:t>
                            </m:r>
                            <m:r>
                              <a:rPr lang="en-US" altLang="zh-CN" sz="2000" i="1">
                                <a:solidFill>
                                  <a:prstClr val="black"/>
                                </a:solidFill>
                                <a:latin typeface="Cambria Math" panose="02040503050406030204" pitchFamily="18" charset="0"/>
                                <a:ea typeface="Cambria Math" panose="02040503050406030204" pitchFamily="18" charset="0"/>
                              </a:rPr>
                              <m:t>𝑆</m:t>
                            </m:r>
                            <m:r>
                              <a:rPr lang="en-US" altLang="zh-CN" sz="2000" i="1">
                                <a:solidFill>
                                  <a:prstClr val="black"/>
                                </a:solidFill>
                                <a:latin typeface="Cambria Math" panose="02040503050406030204" pitchFamily="18" charset="0"/>
                                <a:ea typeface="Cambria Math" panose="02040503050406030204" pitchFamily="18" charset="0"/>
                              </a:rPr>
                              <m:t>:</m:t>
                            </m:r>
                            <m:r>
                              <a:rPr lang="en-US" altLang="zh-CN" sz="2000" b="0" i="1" smtClean="0">
                                <a:solidFill>
                                  <a:prstClr val="black"/>
                                </a:solidFill>
                                <a:latin typeface="Cambria Math" panose="02040503050406030204" pitchFamily="18" charset="0"/>
                                <a:ea typeface="Cambria Math" panose="02040503050406030204" pitchFamily="18" charset="0"/>
                              </a:rPr>
                              <m:t>𝑥</m:t>
                            </m:r>
                            <m:r>
                              <a:rPr lang="en-US" altLang="zh-CN" sz="2000" b="0" i="1" smtClean="0">
                                <a:solidFill>
                                  <a:prstClr val="black"/>
                                </a:solidFill>
                                <a:latin typeface="Cambria Math" panose="02040503050406030204" pitchFamily="18" charset="0"/>
                                <a:ea typeface="Cambria Math" panose="02040503050406030204" pitchFamily="18" charset="0"/>
                              </a:rPr>
                              <m:t>&lt;</m:t>
                            </m:r>
                            <m:r>
                              <a:rPr lang="en-US" altLang="zh-CN" sz="2000" i="1">
                                <a:solidFill>
                                  <a:prstClr val="black"/>
                                </a:solidFill>
                                <a:latin typeface="Cambria Math" panose="02040503050406030204" pitchFamily="18" charset="0"/>
                                <a:ea typeface="Cambria Math" panose="02040503050406030204" pitchFamily="18" charset="0"/>
                              </a:rPr>
                              <m:t>𝑑</m:t>
                            </m:r>
                          </m:e>
                        </m:d>
                      </m:e>
                    </m:d>
                    <m:r>
                      <a:rPr lang="zh-CN" altLang="en-US" sz="2000" i="1">
                        <a:solidFill>
                          <a:prstClr val="black"/>
                        </a:solidFill>
                        <a:latin typeface="Cambria Math" panose="02040503050406030204" pitchFamily="18" charset="0"/>
                        <a:ea typeface="仿宋" panose="02010609060101010101" pitchFamily="49" charset="-122"/>
                      </a:rPr>
                      <m:t>和</m:t>
                    </m:r>
                    <m:sSub>
                      <m:sSubPr>
                        <m:ctrlPr>
                          <a:rPr lang="en-US" altLang="zh-CN" sz="2000" i="1">
                            <a:solidFill>
                              <a:prstClr val="black"/>
                            </a:solidFill>
                            <a:latin typeface="Cambria Math" panose="02040503050406030204" pitchFamily="18" charset="0"/>
                            <a:ea typeface="仿宋" panose="02010609060101010101" pitchFamily="49" charset="-122"/>
                          </a:rPr>
                        </m:ctrlPr>
                      </m:sSubPr>
                      <m:e>
                        <m:r>
                          <a:rPr lang="en-US" altLang="zh-CN" sz="2000" i="1">
                            <a:solidFill>
                              <a:prstClr val="black"/>
                            </a:solidFill>
                            <a:latin typeface="Cambria Math" panose="02040503050406030204" pitchFamily="18" charset="0"/>
                            <a:ea typeface="Cambria Math" panose="02040503050406030204" pitchFamily="18" charset="0"/>
                          </a:rPr>
                          <m:t>ℓ</m:t>
                        </m:r>
                      </m:e>
                      <m:sub>
                        <m:r>
                          <a:rPr lang="en-US" altLang="zh-CN" sz="2000" b="0" i="1" smtClean="0">
                            <a:solidFill>
                              <a:prstClr val="black"/>
                            </a:solidFill>
                            <a:latin typeface="Cambria Math" panose="02040503050406030204" pitchFamily="18" charset="0"/>
                            <a:ea typeface="Cambria Math" panose="02040503050406030204" pitchFamily="18" charset="0"/>
                          </a:rPr>
                          <m:t>𝑢</m:t>
                        </m:r>
                      </m:sub>
                    </m:sSub>
                    <m:r>
                      <a:rPr lang="en-US" altLang="zh-CN" sz="2000" i="1">
                        <a:solidFill>
                          <a:prstClr val="black"/>
                        </a:solidFill>
                        <a:latin typeface="Cambria Math" panose="02040503050406030204" pitchFamily="18" charset="0"/>
                        <a:ea typeface="仿宋" panose="02010609060101010101" pitchFamily="49" charset="-122"/>
                      </a:rPr>
                      <m:t>=</m:t>
                    </m:r>
                    <m:d>
                      <m:dPr>
                        <m:begChr m:val="|"/>
                        <m:endChr m:val="|"/>
                        <m:ctrlPr>
                          <a:rPr lang="en-US" altLang="zh-CN" sz="2000" i="1">
                            <a:solidFill>
                              <a:prstClr val="black"/>
                            </a:solidFill>
                            <a:latin typeface="Cambria Math" panose="02040503050406030204" pitchFamily="18" charset="0"/>
                            <a:ea typeface="仿宋" panose="02010609060101010101" pitchFamily="49" charset="-122"/>
                          </a:rPr>
                        </m:ctrlPr>
                      </m:dPr>
                      <m:e>
                        <m:d>
                          <m:dPr>
                            <m:begChr m:val="{"/>
                            <m:endChr m:val="}"/>
                            <m:ctrlPr>
                              <a:rPr lang="en-US" altLang="zh-CN" sz="2000" i="1">
                                <a:solidFill>
                                  <a:prstClr val="black"/>
                                </a:solidFill>
                                <a:latin typeface="Cambria Math" panose="02040503050406030204" pitchFamily="18" charset="0"/>
                                <a:ea typeface="仿宋" panose="02010609060101010101" pitchFamily="49" charset="-122"/>
                              </a:rPr>
                            </m:ctrlPr>
                          </m:dPr>
                          <m:e>
                            <m:r>
                              <a:rPr lang="en-US" altLang="zh-CN" sz="2000" i="1">
                                <a:solidFill>
                                  <a:prstClr val="black"/>
                                </a:solidFill>
                                <a:latin typeface="Cambria Math" panose="02040503050406030204" pitchFamily="18" charset="0"/>
                                <a:ea typeface="仿宋" panose="02010609060101010101" pitchFamily="49" charset="-122"/>
                              </a:rPr>
                              <m:t>𝑥</m:t>
                            </m:r>
                            <m:r>
                              <a:rPr lang="en-US" altLang="zh-CN" sz="2000" i="1">
                                <a:solidFill>
                                  <a:prstClr val="black"/>
                                </a:solidFill>
                                <a:latin typeface="Cambria Math" panose="02040503050406030204" pitchFamily="18" charset="0"/>
                                <a:ea typeface="Cambria Math" panose="02040503050406030204" pitchFamily="18" charset="0"/>
                              </a:rPr>
                              <m:t>∈</m:t>
                            </m:r>
                            <m:r>
                              <a:rPr lang="en-US" altLang="zh-CN" sz="2000" i="1">
                                <a:solidFill>
                                  <a:prstClr val="black"/>
                                </a:solidFill>
                                <a:latin typeface="Cambria Math" panose="02040503050406030204" pitchFamily="18" charset="0"/>
                                <a:ea typeface="Cambria Math" panose="02040503050406030204" pitchFamily="18" charset="0"/>
                              </a:rPr>
                              <m:t>𝑆</m:t>
                            </m:r>
                            <m:r>
                              <a:rPr lang="en-US" altLang="zh-CN" sz="2000" i="1">
                                <a:solidFill>
                                  <a:prstClr val="black"/>
                                </a:solidFill>
                                <a:latin typeface="Cambria Math" panose="02040503050406030204" pitchFamily="18" charset="0"/>
                                <a:ea typeface="Cambria Math" panose="02040503050406030204" pitchFamily="18" charset="0"/>
                              </a:rPr>
                              <m:t>:</m:t>
                            </m:r>
                            <m:r>
                              <a:rPr lang="en-US" altLang="zh-CN" sz="2000" i="1">
                                <a:solidFill>
                                  <a:prstClr val="black"/>
                                </a:solidFill>
                                <a:latin typeface="Cambria Math" panose="02040503050406030204" pitchFamily="18" charset="0"/>
                                <a:ea typeface="Cambria Math" panose="02040503050406030204" pitchFamily="18" charset="0"/>
                              </a:rPr>
                              <m:t>𝑥</m:t>
                            </m:r>
                            <m:r>
                              <a:rPr lang="en-US" altLang="zh-CN" sz="2000" b="0" i="1" smtClean="0">
                                <a:solidFill>
                                  <a:prstClr val="black"/>
                                </a:solidFill>
                                <a:latin typeface="Cambria Math" panose="02040503050406030204" pitchFamily="18" charset="0"/>
                                <a:ea typeface="Cambria Math" panose="02040503050406030204" pitchFamily="18" charset="0"/>
                              </a:rPr>
                              <m:t>&gt;</m:t>
                            </m:r>
                            <m:r>
                              <a:rPr lang="en-US" altLang="zh-CN" sz="2000" b="0" i="1" smtClean="0">
                                <a:solidFill>
                                  <a:prstClr val="black"/>
                                </a:solidFill>
                                <a:latin typeface="Cambria Math" panose="02040503050406030204" pitchFamily="18" charset="0"/>
                                <a:ea typeface="Cambria Math" panose="02040503050406030204" pitchFamily="18" charset="0"/>
                              </a:rPr>
                              <m:t>𝑢</m:t>
                            </m:r>
                          </m:e>
                        </m:d>
                      </m:e>
                    </m:d>
                  </m:oMath>
                </a14:m>
                <a:r>
                  <a:rPr lang="en-US" altLang="zh-CN" sz="2000" dirty="0">
                    <a:solidFill>
                      <a:prstClr val="black"/>
                    </a:solidFill>
                    <a:ea typeface="仿宋" panose="02010609060101010101" pitchFamily="49" charset="-122"/>
                  </a:rPr>
                  <a:t>.</a:t>
                </a:r>
              </a:p>
              <a:p>
                <a:pPr marL="457200" indent="-457200" algn="just">
                  <a:lnSpc>
                    <a:spcPct val="150000"/>
                  </a:lnSpc>
                  <a:buFontTx/>
                  <a:buAutoNum type="arabicPeriod"/>
                </a:pPr>
                <a:r>
                  <a:rPr lang="zh-CN" altLang="en-US" sz="2000" dirty="0">
                    <a:solidFill>
                      <a:prstClr val="black"/>
                    </a:solidFill>
                    <a:ea typeface="仿宋" panose="02010609060101010101" pitchFamily="49" charset="-122"/>
                  </a:rPr>
                  <a:t>如果</a:t>
                </a:r>
                <a14:m>
                  <m:oMath xmlns:m="http://schemas.openxmlformats.org/officeDocument/2006/math">
                    <m:sSub>
                      <m:sSubPr>
                        <m:ctrlPr>
                          <a:rPr lang="en-US" altLang="zh-CN" sz="2000" i="1">
                            <a:solidFill>
                              <a:prstClr val="black"/>
                            </a:solidFill>
                            <a:latin typeface="Cambria Math" panose="02040503050406030204" pitchFamily="18" charset="0"/>
                            <a:ea typeface="仿宋" panose="02010609060101010101" pitchFamily="49" charset="-122"/>
                          </a:rPr>
                        </m:ctrlPr>
                      </m:sSubPr>
                      <m:e>
                        <m:r>
                          <a:rPr lang="en-US" altLang="zh-CN" sz="2000" i="1">
                            <a:solidFill>
                              <a:prstClr val="black"/>
                            </a:solidFill>
                            <a:latin typeface="Cambria Math" panose="02040503050406030204" pitchFamily="18" charset="0"/>
                            <a:ea typeface="Cambria Math" panose="02040503050406030204" pitchFamily="18" charset="0"/>
                          </a:rPr>
                          <m:t>ℓ</m:t>
                        </m:r>
                      </m:e>
                      <m:sub>
                        <m:r>
                          <a:rPr lang="en-US" altLang="zh-CN" sz="2000" i="1">
                            <a:solidFill>
                              <a:prstClr val="black"/>
                            </a:solidFill>
                            <a:latin typeface="Cambria Math" panose="02040503050406030204" pitchFamily="18" charset="0"/>
                            <a:ea typeface="仿宋" panose="02010609060101010101" pitchFamily="49" charset="-122"/>
                          </a:rPr>
                          <m:t>𝑑</m:t>
                        </m:r>
                      </m:sub>
                    </m:sSub>
                    <m:r>
                      <a:rPr lang="en-US" altLang="zh-CN" sz="2000" b="0" i="1" smtClean="0">
                        <a:solidFill>
                          <a:prstClr val="black"/>
                        </a:solidFill>
                        <a:latin typeface="Cambria Math" panose="02040503050406030204" pitchFamily="18" charset="0"/>
                        <a:ea typeface="仿宋" panose="02010609060101010101" pitchFamily="49" charset="-122"/>
                      </a:rPr>
                      <m:t>&gt;</m:t>
                    </m:r>
                    <m:r>
                      <a:rPr lang="en-US" altLang="zh-CN" sz="2000" b="0" i="1" smtClean="0">
                        <a:solidFill>
                          <a:prstClr val="black"/>
                        </a:solidFill>
                        <a:latin typeface="Cambria Math" panose="02040503050406030204" pitchFamily="18" charset="0"/>
                        <a:ea typeface="仿宋" panose="02010609060101010101" pitchFamily="49" charset="-122"/>
                      </a:rPr>
                      <m:t>𝑛</m:t>
                    </m:r>
                    <m:r>
                      <a:rPr lang="en-US" altLang="zh-CN" sz="2000" b="0" i="1" smtClean="0">
                        <a:solidFill>
                          <a:prstClr val="black"/>
                        </a:solidFill>
                        <a:latin typeface="Cambria Math" panose="02040503050406030204" pitchFamily="18" charset="0"/>
                        <a:ea typeface="仿宋" panose="02010609060101010101" pitchFamily="49" charset="-122"/>
                      </a:rPr>
                      <m:t>/2</m:t>
                    </m:r>
                  </m:oMath>
                </a14:m>
                <a:r>
                  <a:rPr lang="zh-CN" altLang="en-US" sz="2000" dirty="0">
                    <a:solidFill>
                      <a:prstClr val="black"/>
                    </a:solidFill>
                    <a:ea typeface="仿宋" panose="02010609060101010101" pitchFamily="49" charset="-122"/>
                  </a:rPr>
                  <a:t>或</a:t>
                </a:r>
                <a14:m>
                  <m:oMath xmlns:m="http://schemas.openxmlformats.org/officeDocument/2006/math">
                    <m:sSub>
                      <m:sSubPr>
                        <m:ctrlPr>
                          <a:rPr lang="en-US" altLang="zh-CN" sz="2000" i="1">
                            <a:solidFill>
                              <a:prstClr val="black"/>
                            </a:solidFill>
                            <a:latin typeface="Cambria Math" panose="02040503050406030204" pitchFamily="18" charset="0"/>
                            <a:ea typeface="仿宋" panose="02010609060101010101" pitchFamily="49" charset="-122"/>
                          </a:rPr>
                        </m:ctrlPr>
                      </m:sSubPr>
                      <m:e>
                        <m:r>
                          <a:rPr lang="en-US" altLang="zh-CN" sz="2000" i="1">
                            <a:solidFill>
                              <a:prstClr val="black"/>
                            </a:solidFill>
                            <a:latin typeface="Cambria Math" panose="02040503050406030204" pitchFamily="18" charset="0"/>
                            <a:ea typeface="Cambria Math" panose="02040503050406030204" pitchFamily="18" charset="0"/>
                          </a:rPr>
                          <m:t>ℓ</m:t>
                        </m:r>
                      </m:e>
                      <m:sub>
                        <m:r>
                          <a:rPr lang="en-US" altLang="zh-CN" sz="2000" b="0" i="1" smtClean="0">
                            <a:solidFill>
                              <a:prstClr val="black"/>
                            </a:solidFill>
                            <a:latin typeface="Cambria Math" panose="02040503050406030204" pitchFamily="18" charset="0"/>
                            <a:ea typeface="Cambria Math" panose="02040503050406030204" pitchFamily="18" charset="0"/>
                          </a:rPr>
                          <m:t>𝑢</m:t>
                        </m:r>
                      </m:sub>
                    </m:sSub>
                    <m:r>
                      <a:rPr lang="en-US" altLang="zh-CN" sz="2000" i="1">
                        <a:solidFill>
                          <a:prstClr val="black"/>
                        </a:solidFill>
                        <a:latin typeface="Cambria Math" panose="02040503050406030204" pitchFamily="18" charset="0"/>
                        <a:ea typeface="仿宋" panose="02010609060101010101" pitchFamily="49" charset="-122"/>
                      </a:rPr>
                      <m:t>&gt;</m:t>
                    </m:r>
                    <m:r>
                      <a:rPr lang="en-US" altLang="zh-CN" sz="2000" i="1">
                        <a:solidFill>
                          <a:prstClr val="black"/>
                        </a:solidFill>
                        <a:latin typeface="Cambria Math" panose="02040503050406030204" pitchFamily="18" charset="0"/>
                        <a:ea typeface="仿宋" panose="02010609060101010101" pitchFamily="49" charset="-122"/>
                      </a:rPr>
                      <m:t>𝑛</m:t>
                    </m:r>
                    <m:r>
                      <a:rPr lang="en-US" altLang="zh-CN" sz="2000" i="1">
                        <a:solidFill>
                          <a:prstClr val="black"/>
                        </a:solidFill>
                        <a:latin typeface="Cambria Math" panose="02040503050406030204" pitchFamily="18" charset="0"/>
                        <a:ea typeface="仿宋" panose="02010609060101010101" pitchFamily="49" charset="-122"/>
                      </a:rPr>
                      <m:t>/2</m:t>
                    </m:r>
                  </m:oMath>
                </a14:m>
                <a:r>
                  <a:rPr lang="en-US" altLang="zh-CN" sz="2000" dirty="0">
                    <a:solidFill>
                      <a:prstClr val="black"/>
                    </a:solidFill>
                    <a:ea typeface="仿宋" panose="02010609060101010101" pitchFamily="49" charset="-122"/>
                  </a:rPr>
                  <a:t>,</a:t>
                </a:r>
                <a:r>
                  <a:rPr lang="zh-CN" altLang="en-US" sz="2000" dirty="0">
                    <a:solidFill>
                      <a:prstClr val="black"/>
                    </a:solidFill>
                    <a:ea typeface="仿宋" panose="02010609060101010101" pitchFamily="49" charset="-122"/>
                  </a:rPr>
                  <a:t>则输出</a:t>
                </a:r>
                <a:r>
                  <a:rPr lang="en-US" altLang="zh-CN" sz="2000" dirty="0" smtClean="0">
                    <a:solidFill>
                      <a:prstClr val="black"/>
                    </a:solidFill>
                    <a:ea typeface="仿宋" panose="02010609060101010101" pitchFamily="49" charset="-122"/>
                  </a:rPr>
                  <a:t>FAIL</a:t>
                </a:r>
                <a:r>
                  <a:rPr lang="en-US" altLang="zh-CN" sz="2000" dirty="0">
                    <a:solidFill>
                      <a:prstClr val="black"/>
                    </a:solidFill>
                    <a:ea typeface="仿宋" panose="02010609060101010101" pitchFamily="49" charset="-122"/>
                  </a:rPr>
                  <a:t>.</a:t>
                </a:r>
              </a:p>
              <a:p>
                <a:pPr marL="457200" indent="-457200" algn="just">
                  <a:lnSpc>
                    <a:spcPct val="150000"/>
                  </a:lnSpc>
                  <a:buFontTx/>
                  <a:buAutoNum type="arabicPeriod"/>
                </a:pPr>
                <a:r>
                  <a:rPr lang="zh-CN" altLang="en-US" sz="2000" dirty="0">
                    <a:solidFill>
                      <a:prstClr val="black"/>
                    </a:solidFill>
                    <a:ea typeface="仿宋" panose="02010609060101010101" pitchFamily="49" charset="-122"/>
                  </a:rPr>
                  <a:t>如果</a:t>
                </a:r>
                <a14:m>
                  <m:oMath xmlns:m="http://schemas.openxmlformats.org/officeDocument/2006/math">
                    <m:sSup>
                      <m:sSupPr>
                        <m:ctrlPr>
                          <a:rPr lang="en-US" altLang="zh-CN" sz="2000" i="1">
                            <a:solidFill>
                              <a:prstClr val="black"/>
                            </a:solidFill>
                            <a:latin typeface="Cambria Math" panose="02040503050406030204" pitchFamily="18" charset="0"/>
                            <a:ea typeface="仿宋" panose="02010609060101010101" pitchFamily="49" charset="-122"/>
                          </a:rPr>
                        </m:ctrlPr>
                      </m:sSupPr>
                      <m:e>
                        <m:d>
                          <m:dPr>
                            <m:begChr m:val="|"/>
                            <m:endChr m:val="|"/>
                            <m:ctrlPr>
                              <a:rPr lang="en-US" altLang="zh-CN" sz="2000" i="1" smtClean="0">
                                <a:solidFill>
                                  <a:prstClr val="black"/>
                                </a:solidFill>
                                <a:latin typeface="Cambria Math" panose="02040503050406030204" pitchFamily="18" charset="0"/>
                                <a:ea typeface="仿宋" panose="02010609060101010101" pitchFamily="49" charset="-122"/>
                              </a:rPr>
                            </m:ctrlPr>
                          </m:dPr>
                          <m:e>
                            <m:r>
                              <a:rPr lang="en-US" altLang="zh-CN" sz="2000" b="0" i="1" smtClean="0">
                                <a:solidFill>
                                  <a:prstClr val="black"/>
                                </a:solidFill>
                                <a:latin typeface="Cambria Math" panose="02040503050406030204" pitchFamily="18" charset="0"/>
                                <a:ea typeface="仿宋" panose="02010609060101010101" pitchFamily="49" charset="-122"/>
                              </a:rPr>
                              <m:t>𝐶</m:t>
                            </m:r>
                          </m:e>
                        </m:d>
                        <m:r>
                          <a:rPr lang="en-US" altLang="zh-CN" sz="2000" i="1" smtClean="0">
                            <a:solidFill>
                              <a:prstClr val="black"/>
                            </a:solidFill>
                            <a:latin typeface="Cambria Math" panose="02040503050406030204" pitchFamily="18" charset="0"/>
                            <a:ea typeface="Cambria Math" panose="02040503050406030204" pitchFamily="18" charset="0"/>
                          </a:rPr>
                          <m:t>≤</m:t>
                        </m:r>
                        <m:r>
                          <a:rPr lang="en-US" altLang="zh-CN" sz="2000" b="0" i="1" smtClean="0">
                            <a:solidFill>
                              <a:prstClr val="black"/>
                            </a:solidFill>
                            <a:latin typeface="Cambria Math" panose="02040503050406030204" pitchFamily="18" charset="0"/>
                            <a:ea typeface="Cambria Math" panose="02040503050406030204" pitchFamily="18" charset="0"/>
                          </a:rPr>
                          <m:t>4</m:t>
                        </m:r>
                        <m:r>
                          <a:rPr lang="en-US" altLang="zh-CN" sz="2000" i="1">
                            <a:solidFill>
                              <a:prstClr val="black"/>
                            </a:solidFill>
                            <a:latin typeface="Cambria Math" panose="02040503050406030204" pitchFamily="18" charset="0"/>
                            <a:ea typeface="仿宋" panose="02010609060101010101" pitchFamily="49" charset="-122"/>
                          </a:rPr>
                          <m:t>𝑛</m:t>
                        </m:r>
                      </m:e>
                      <m:sup>
                        <m:r>
                          <a:rPr lang="en-US" altLang="zh-CN" sz="2000" i="1">
                            <a:solidFill>
                              <a:prstClr val="black"/>
                            </a:solidFill>
                            <a:latin typeface="Cambria Math" panose="02040503050406030204" pitchFamily="18" charset="0"/>
                            <a:ea typeface="仿宋" panose="02010609060101010101" pitchFamily="49" charset="-122"/>
                          </a:rPr>
                          <m:t>3/4</m:t>
                        </m:r>
                      </m:sup>
                    </m:sSup>
                    <m:r>
                      <a:rPr lang="zh-CN" altLang="en-US" sz="2000" i="1" smtClean="0">
                        <a:solidFill>
                          <a:prstClr val="black"/>
                        </a:solidFill>
                        <a:latin typeface="Cambria Math" panose="02040503050406030204" pitchFamily="18" charset="0"/>
                        <a:ea typeface="仿宋" panose="02010609060101010101" pitchFamily="49" charset="-122"/>
                      </a:rPr>
                      <m:t>，</m:t>
                    </m:r>
                  </m:oMath>
                </a14:m>
                <a:r>
                  <a:rPr lang="zh-CN" altLang="en-US" sz="2000" dirty="0">
                    <a:solidFill>
                      <a:prstClr val="black"/>
                    </a:solidFill>
                    <a:ea typeface="仿宋" panose="02010609060101010101" pitchFamily="49" charset="-122"/>
                  </a:rPr>
                  <a:t>则对集合</a:t>
                </a:r>
                <a14:m>
                  <m:oMath xmlns:m="http://schemas.openxmlformats.org/officeDocument/2006/math">
                    <m:r>
                      <a:rPr lang="en-US" altLang="zh-CN" sz="2000" i="1">
                        <a:solidFill>
                          <a:prstClr val="black"/>
                        </a:solidFill>
                        <a:latin typeface="Cambria Math" panose="02040503050406030204" pitchFamily="18" charset="0"/>
                        <a:ea typeface="仿宋" panose="02010609060101010101" pitchFamily="49" charset="-122"/>
                      </a:rPr>
                      <m:t>𝐶</m:t>
                    </m:r>
                  </m:oMath>
                </a14:m>
                <a:r>
                  <a:rPr lang="zh-CN" altLang="en-US" sz="2000" dirty="0">
                    <a:solidFill>
                      <a:prstClr val="black"/>
                    </a:solidFill>
                    <a:ea typeface="仿宋" panose="02010609060101010101" pitchFamily="49" charset="-122"/>
                  </a:rPr>
                  <a:t>排序；否则，输出</a:t>
                </a:r>
                <a:r>
                  <a:rPr lang="en-US" altLang="zh-CN" sz="2000" dirty="0" smtClean="0">
                    <a:solidFill>
                      <a:prstClr val="black"/>
                    </a:solidFill>
                    <a:ea typeface="仿宋" panose="02010609060101010101" pitchFamily="49" charset="-122"/>
                  </a:rPr>
                  <a:t>FAIL</a:t>
                </a:r>
                <a:r>
                  <a:rPr lang="en-US" altLang="zh-CN" sz="2000" dirty="0">
                    <a:solidFill>
                      <a:prstClr val="black"/>
                    </a:solidFill>
                    <a:ea typeface="仿宋" panose="02010609060101010101" pitchFamily="49" charset="-122"/>
                  </a:rPr>
                  <a:t>.</a:t>
                </a:r>
              </a:p>
              <a:p>
                <a:pPr marL="457200" indent="-457200" algn="just">
                  <a:lnSpc>
                    <a:spcPct val="150000"/>
                  </a:lnSpc>
                  <a:buFontTx/>
                  <a:buAutoNum type="arabicPeriod"/>
                </a:pPr>
                <a:r>
                  <a:rPr lang="zh-CN" altLang="en-US" sz="2000" dirty="0">
                    <a:solidFill>
                      <a:prstClr val="black"/>
                    </a:solidFill>
                    <a:ea typeface="仿宋" panose="02010609060101010101" pitchFamily="49" charset="-122"/>
                  </a:rPr>
                  <a:t>输出排序集合</a:t>
                </a:r>
                <a14:m>
                  <m:oMath xmlns:m="http://schemas.openxmlformats.org/officeDocument/2006/math">
                    <m:r>
                      <a:rPr lang="en-US" altLang="zh-CN" sz="2000" i="1">
                        <a:solidFill>
                          <a:prstClr val="black"/>
                        </a:solidFill>
                        <a:latin typeface="Cambria Math" panose="02040503050406030204" pitchFamily="18" charset="0"/>
                        <a:ea typeface="仿宋" panose="02010609060101010101" pitchFamily="49" charset="-122"/>
                      </a:rPr>
                      <m:t>𝐶</m:t>
                    </m:r>
                  </m:oMath>
                </a14:m>
                <a:r>
                  <a:rPr lang="zh-CN" altLang="en-US" sz="2000" dirty="0">
                    <a:solidFill>
                      <a:prstClr val="black"/>
                    </a:solidFill>
                    <a:ea typeface="仿宋" panose="02010609060101010101" pitchFamily="49" charset="-122"/>
                  </a:rPr>
                  <a:t>中的第</a:t>
                </a:r>
                <a14:m>
                  <m:oMath xmlns:m="http://schemas.openxmlformats.org/officeDocument/2006/math">
                    <m:d>
                      <m:dPr>
                        <m:ctrlPr>
                          <a:rPr lang="en-US" altLang="zh-CN" sz="2000" i="1">
                            <a:solidFill>
                              <a:prstClr val="black"/>
                            </a:solidFill>
                            <a:latin typeface="Cambria Math" panose="02040503050406030204" pitchFamily="18" charset="0"/>
                            <a:ea typeface="仿宋" panose="02010609060101010101" pitchFamily="49" charset="-122"/>
                          </a:rPr>
                        </m:ctrlPr>
                      </m:dPr>
                      <m:e>
                        <m:d>
                          <m:dPr>
                            <m:begChr m:val="⌊"/>
                            <m:endChr m:val="⌋"/>
                            <m:ctrlPr>
                              <a:rPr lang="en-US" altLang="zh-CN" sz="2000" i="1">
                                <a:solidFill>
                                  <a:prstClr val="black"/>
                                </a:solidFill>
                                <a:latin typeface="Cambria Math" panose="02040503050406030204" pitchFamily="18" charset="0"/>
                                <a:ea typeface="仿宋" panose="02010609060101010101" pitchFamily="49" charset="-122"/>
                              </a:rPr>
                            </m:ctrlPr>
                          </m:dPr>
                          <m:e>
                            <m:r>
                              <a:rPr lang="en-US" altLang="zh-CN" sz="2000" i="1">
                                <a:solidFill>
                                  <a:prstClr val="black"/>
                                </a:solidFill>
                                <a:latin typeface="Cambria Math" panose="02040503050406030204" pitchFamily="18" charset="0"/>
                                <a:ea typeface="仿宋" panose="02010609060101010101" pitchFamily="49" charset="-122"/>
                              </a:rPr>
                              <m:t>𝑛</m:t>
                            </m:r>
                            <m:r>
                              <a:rPr lang="en-US" altLang="zh-CN" sz="2000" i="1">
                                <a:solidFill>
                                  <a:prstClr val="black"/>
                                </a:solidFill>
                                <a:latin typeface="Cambria Math" panose="02040503050406030204" pitchFamily="18" charset="0"/>
                                <a:ea typeface="仿宋" panose="02010609060101010101" pitchFamily="49" charset="-122"/>
                              </a:rPr>
                              <m:t>/2</m:t>
                            </m:r>
                          </m:e>
                        </m:d>
                        <m:r>
                          <a:rPr lang="en-US" altLang="zh-CN" sz="2000" i="1">
                            <a:solidFill>
                              <a:prstClr val="black"/>
                            </a:solidFill>
                            <a:latin typeface="Cambria Math" panose="02040503050406030204" pitchFamily="18" charset="0"/>
                            <a:ea typeface="仿宋" panose="02010609060101010101" pitchFamily="49" charset="-122"/>
                          </a:rPr>
                          <m:t>−</m:t>
                        </m:r>
                        <m:sSub>
                          <m:sSubPr>
                            <m:ctrlPr>
                              <a:rPr lang="en-US" altLang="zh-CN" sz="2000" i="1">
                                <a:solidFill>
                                  <a:prstClr val="black"/>
                                </a:solidFill>
                                <a:latin typeface="Cambria Math" panose="02040503050406030204" pitchFamily="18" charset="0"/>
                                <a:ea typeface="仿宋" panose="02010609060101010101" pitchFamily="49" charset="-122"/>
                              </a:rPr>
                            </m:ctrlPr>
                          </m:sSubPr>
                          <m:e>
                            <m:r>
                              <a:rPr lang="en-US" altLang="zh-CN" sz="2000" i="1">
                                <a:solidFill>
                                  <a:prstClr val="black"/>
                                </a:solidFill>
                                <a:latin typeface="Cambria Math" panose="02040503050406030204" pitchFamily="18" charset="0"/>
                                <a:ea typeface="Cambria Math" panose="02040503050406030204" pitchFamily="18" charset="0"/>
                              </a:rPr>
                              <m:t>ℓ</m:t>
                            </m:r>
                          </m:e>
                          <m:sub>
                            <m:r>
                              <a:rPr lang="en-US" altLang="zh-CN" sz="2000" i="1">
                                <a:solidFill>
                                  <a:prstClr val="black"/>
                                </a:solidFill>
                                <a:latin typeface="Cambria Math" panose="02040503050406030204" pitchFamily="18" charset="0"/>
                                <a:ea typeface="仿宋" panose="02010609060101010101" pitchFamily="49" charset="-122"/>
                              </a:rPr>
                              <m:t>𝑑</m:t>
                            </m:r>
                          </m:sub>
                        </m:sSub>
                        <m:r>
                          <a:rPr lang="en-US" altLang="zh-CN" sz="2000" i="1">
                            <a:solidFill>
                              <a:prstClr val="black"/>
                            </a:solidFill>
                            <a:latin typeface="Cambria Math" panose="02040503050406030204" pitchFamily="18" charset="0"/>
                            <a:ea typeface="仿宋" panose="02010609060101010101" pitchFamily="49" charset="-122"/>
                          </a:rPr>
                          <m:t>+1</m:t>
                        </m:r>
                      </m:e>
                    </m:d>
                    <m:r>
                      <a:rPr lang="zh-CN" altLang="en-US" sz="2000" i="1" smtClean="0">
                        <a:solidFill>
                          <a:prstClr val="black"/>
                        </a:solidFill>
                        <a:latin typeface="Cambria Math" panose="02040503050406030204" pitchFamily="18" charset="0"/>
                        <a:ea typeface="仿宋" panose="02010609060101010101" pitchFamily="49" charset="-122"/>
                      </a:rPr>
                      <m:t>个</m:t>
                    </m:r>
                  </m:oMath>
                </a14:m>
                <a:r>
                  <a:rPr lang="zh-CN" altLang="en-US" sz="2000" dirty="0">
                    <a:solidFill>
                      <a:prstClr val="black"/>
                    </a:solidFill>
                    <a:ea typeface="仿宋" panose="02010609060101010101" pitchFamily="49" charset="-122"/>
                  </a:rPr>
                  <a:t>元素</a:t>
                </a:r>
                <a:r>
                  <a:rPr lang="en-US" altLang="zh-CN" sz="2000" dirty="0">
                    <a:solidFill>
                      <a:prstClr val="black"/>
                    </a:solidFill>
                    <a:ea typeface="仿宋" panose="02010609060101010101" pitchFamily="49" charset="-122"/>
                  </a:rPr>
                  <a:t>.</a:t>
                </a:r>
              </a:p>
            </p:txBody>
          </p:sp>
        </mc:Choice>
        <mc:Fallback xmlns="">
          <p:sp>
            <p:nvSpPr>
              <p:cNvPr id="13" name="文本框 12">
                <a:extLst>
                  <a:ext uri="{FF2B5EF4-FFF2-40B4-BE49-F238E27FC236}">
                    <a16:creationId xmlns:a16="http://schemas.microsoft.com/office/drawing/2014/main" id="{7FC03A9D-43D6-4103-B47A-BB430D535473}"/>
                  </a:ext>
                </a:extLst>
              </p:cNvPr>
              <p:cNvSpPr txBox="1">
                <a:spLocks noRot="1" noChangeAspect="1" noMove="1" noResize="1" noEditPoints="1" noAdjustHandles="1" noChangeArrowheads="1" noChangeShapeType="1" noTextEdit="1"/>
              </p:cNvSpPr>
              <p:nvPr/>
            </p:nvSpPr>
            <p:spPr>
              <a:xfrm>
                <a:off x="714716" y="1187617"/>
                <a:ext cx="10950088" cy="5653920"/>
              </a:xfrm>
              <a:prstGeom prst="rect">
                <a:avLst/>
              </a:prstGeom>
              <a:blipFill>
                <a:blip r:embed="rId3"/>
                <a:stretch>
                  <a:fillRect l="-556" r="-223" b="-1079"/>
                </a:stretch>
              </a:blipFill>
            </p:spPr>
            <p:txBody>
              <a:bodyPr/>
              <a:lstStyle/>
              <a:p>
                <a:r>
                  <a:rPr lang="zh-CN" altLang="en-US">
                    <a:noFill/>
                  </a:rPr>
                  <a:t> </a:t>
                </a:r>
              </a:p>
            </p:txBody>
          </p:sp>
        </mc:Fallback>
      </mc:AlternateContent>
      <p:sp>
        <p:nvSpPr>
          <p:cNvPr id="4" name="Rectangle 3">
            <a:extLst>
              <a:ext uri="{FF2B5EF4-FFF2-40B4-BE49-F238E27FC236}">
                <a16:creationId xmlns:a16="http://schemas.microsoft.com/office/drawing/2014/main" id="{AD916AFC-A1D2-4860-BB5E-533245B23620}"/>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8" name="矩形 7">
            <a:extLst>
              <a:ext uri="{FF2B5EF4-FFF2-40B4-BE49-F238E27FC236}">
                <a16:creationId xmlns:a16="http://schemas.microsoft.com/office/drawing/2014/main" id="{86376701-E98B-4D18-848E-4EA829EE33EE}"/>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.3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应用</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228984B0-0F23-4E70-B770-1CE75283653B}"/>
              </a:ext>
            </a:extLst>
          </p:cNvPr>
          <p:cNvSpPr txBox="1"/>
          <p:nvPr/>
        </p:nvSpPr>
        <p:spPr>
          <a:xfrm>
            <a:off x="358628" y="597584"/>
            <a:ext cx="10950088" cy="590033"/>
          </a:xfrm>
          <a:prstGeom prst="rect">
            <a:avLst/>
          </a:prstGeom>
          <a:noFill/>
        </p:spPr>
        <p:txBody>
          <a:bodyPr wrap="square">
            <a:spAutoFit/>
          </a:bodyPr>
          <a:lstStyle/>
          <a:p>
            <a:pPr algn="ctr">
              <a:lnSpc>
                <a:spcPct val="150000"/>
              </a:lnSpc>
            </a:pPr>
            <a:r>
              <a:rPr lang="zh-CN" altLang="en-US" sz="2400" b="1" dirty="0">
                <a:solidFill>
                  <a:prstClr val="black"/>
                </a:solidFill>
                <a:ea typeface="仿宋" panose="02010609060101010101" pitchFamily="49" charset="-122"/>
              </a:rPr>
              <a:t>算法 </a:t>
            </a:r>
            <a:r>
              <a:rPr lang="en-US" altLang="zh-CN" sz="2400" b="1" dirty="0">
                <a:solidFill>
                  <a:prstClr val="black"/>
                </a:solidFill>
                <a:ea typeface="仿宋" panose="02010609060101010101" pitchFamily="49" charset="-122"/>
              </a:rPr>
              <a:t>2.2  </a:t>
            </a:r>
            <a:r>
              <a:rPr lang="zh-CN" altLang="en-US" sz="2400" b="1" dirty="0">
                <a:solidFill>
                  <a:prstClr val="black"/>
                </a:solidFill>
                <a:ea typeface="仿宋" panose="02010609060101010101" pitchFamily="49" charset="-122"/>
              </a:rPr>
              <a:t>随机化中位数算法</a:t>
            </a:r>
            <a:endParaRPr lang="en-US" altLang="zh-CN" sz="2400" b="1" dirty="0">
              <a:solidFill>
                <a:prstClr val="black"/>
              </a:solidFill>
              <a:ea typeface="仿宋" panose="02010609060101010101" pitchFamily="49" charset="-122"/>
            </a:endParaRPr>
          </a:p>
        </p:txBody>
      </p:sp>
      <p:cxnSp>
        <p:nvCxnSpPr>
          <p:cNvPr id="3" name="直接连接符 2">
            <a:extLst>
              <a:ext uri="{FF2B5EF4-FFF2-40B4-BE49-F238E27FC236}">
                <a16:creationId xmlns:a16="http://schemas.microsoft.com/office/drawing/2014/main" id="{616BA053-947E-4A19-B544-9B21B0E488CE}"/>
              </a:ext>
            </a:extLst>
          </p:cNvPr>
          <p:cNvCxnSpPr/>
          <p:nvPr/>
        </p:nvCxnSpPr>
        <p:spPr>
          <a:xfrm>
            <a:off x="935636" y="1187617"/>
            <a:ext cx="979607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3611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8EF21C-A08E-41C7-B228-175CDB3E0F26}"/>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grpSp>
        <p:nvGrpSpPr>
          <p:cNvPr id="11" name="组合 10">
            <a:extLst>
              <a:ext uri="{FF2B5EF4-FFF2-40B4-BE49-F238E27FC236}">
                <a16:creationId xmlns:a16="http://schemas.microsoft.com/office/drawing/2014/main" id="{038DAD74-0C89-4480-8AC5-DEAA35D01344}"/>
              </a:ext>
            </a:extLst>
          </p:cNvPr>
          <p:cNvGrpSpPr/>
          <p:nvPr/>
        </p:nvGrpSpPr>
        <p:grpSpPr>
          <a:xfrm>
            <a:off x="495519" y="1012368"/>
            <a:ext cx="11355860" cy="2273696"/>
            <a:chOff x="418070" y="1573772"/>
            <a:chExt cx="11355860" cy="2494380"/>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B53D9AE-CFAB-4FF9-8A43-F8138354137C}"/>
                    </a:ext>
                  </a:extLst>
                </p:cNvPr>
                <p:cNvSpPr txBox="1"/>
                <p:nvPr/>
              </p:nvSpPr>
              <p:spPr>
                <a:xfrm>
                  <a:off x="770238" y="1582543"/>
                  <a:ext cx="10651524" cy="2388728"/>
                </a:xfrm>
                <a:prstGeom prst="rect">
                  <a:avLst/>
                </a:prstGeom>
                <a:noFill/>
              </p:spPr>
              <p:txBody>
                <a:bodyPr wrap="square">
                  <a:spAutoFit/>
                </a:bodyPr>
                <a:lstStyle/>
                <a:p>
                  <a:pPr algn="l"/>
                  <a:r>
                    <a:rPr lang="zh-CN" altLang="en-US" sz="2800" b="1" dirty="0">
                      <a:latin typeface="华文新魏" panose="02010800040101010101" pitchFamily="2" charset="-122"/>
                      <a:ea typeface="华文新魏" panose="02010800040101010101" pitchFamily="2" charset="-122"/>
                    </a:rPr>
                    <a:t>定理 </a:t>
                  </a:r>
                  <a:r>
                    <a:rPr lang="en-US" altLang="zh-CN" sz="2800" b="1" dirty="0">
                      <a:latin typeface="华文新魏" panose="02010800040101010101" pitchFamily="2" charset="-122"/>
                      <a:ea typeface="华文新魏" panose="02010800040101010101" pitchFamily="2" charset="-122"/>
                    </a:rPr>
                    <a:t>2.1</a:t>
                  </a:r>
                  <a:r>
                    <a:rPr lang="en-US" altLang="zh-CN" sz="2800" b="1" i="0" u="none" strike="noStrike" baseline="0" dirty="0">
                      <a:latin typeface="华文新魏" panose="02010800040101010101" pitchFamily="2" charset="-122"/>
                      <a:ea typeface="华文新魏" panose="02010800040101010101" pitchFamily="2" charset="-122"/>
                    </a:rPr>
                    <a:t>   </a:t>
                  </a:r>
                  <a:r>
                    <a:rPr lang="zh-CN" altLang="en-US" sz="2800" b="0" i="0" u="none" strike="noStrike" baseline="0" dirty="0">
                      <a:solidFill>
                        <a:srgbClr val="FF0000"/>
                      </a:solidFill>
                      <a:latin typeface="华文新魏" panose="02010800040101010101" pitchFamily="2" charset="-122"/>
                      <a:ea typeface="华文新魏" panose="02010800040101010101" pitchFamily="2" charset="-122"/>
                    </a:rPr>
                    <a:t>期望的线性性</a:t>
                  </a:r>
                  <a:endParaRPr lang="en-US" altLang="zh-CN" sz="2800" b="0" i="0" u="none" strike="noStrike" baseline="0" dirty="0">
                    <a:solidFill>
                      <a:srgbClr val="FF0000"/>
                    </a:solidFill>
                    <a:latin typeface="华文新魏" panose="02010800040101010101" pitchFamily="2" charset="-122"/>
                    <a:ea typeface="华文新魏" panose="02010800040101010101" pitchFamily="2" charset="-122"/>
                  </a:endParaRPr>
                </a:p>
                <a:p>
                  <a:pPr algn="l"/>
                  <a:endParaRPr lang="en-US" altLang="zh-CN" sz="2600" b="1" i="0" u="none" strike="noStrike" baseline="0" dirty="0">
                    <a:latin typeface="仿宋" panose="02010609060101010101" pitchFamily="49" charset="-122"/>
                    <a:ea typeface="仿宋" panose="02010609060101010101" pitchFamily="49" charset="-122"/>
                  </a:endParaRPr>
                </a:p>
                <a:p>
                  <a:r>
                    <a:rPr lang="zh-CN" altLang="en-US" sz="2600" b="1" dirty="0">
                      <a:latin typeface="仿宋" panose="02010609060101010101" pitchFamily="49" charset="-122"/>
                      <a:ea typeface="仿宋" panose="02010609060101010101" pitchFamily="49" charset="-122"/>
                    </a:rPr>
                    <a:t>对于任意一组有限个具有有限期望的离散型随机变量</a:t>
                  </a:r>
                  <a14:m>
                    <m:oMath xmlns:m="http://schemas.openxmlformats.org/officeDocument/2006/math">
                      <m:sSub>
                        <m:sSubPr>
                          <m:ctrlPr>
                            <a:rPr lang="en-US" altLang="zh-CN" sz="2600" b="1" i="1" smtClean="0">
                              <a:latin typeface="Cambria Math" panose="02040503050406030204" pitchFamily="18" charset="0"/>
                              <a:ea typeface="仿宋" panose="02010609060101010101" pitchFamily="49" charset="-122"/>
                            </a:rPr>
                          </m:ctrlPr>
                        </m:sSubPr>
                        <m:e>
                          <m:r>
                            <a:rPr lang="en-US" altLang="zh-CN" sz="2600" b="1" i="1" smtClean="0">
                              <a:latin typeface="Cambria Math" panose="02040503050406030204" pitchFamily="18" charset="0"/>
                              <a:ea typeface="仿宋" panose="02010609060101010101" pitchFamily="49" charset="-122"/>
                            </a:rPr>
                            <m:t>𝑿</m:t>
                          </m:r>
                        </m:e>
                        <m:sub>
                          <m:r>
                            <a:rPr lang="en-US" altLang="zh-CN" sz="2600" b="1" i="1" smtClean="0">
                              <a:latin typeface="Cambria Math" panose="02040503050406030204" pitchFamily="18" charset="0"/>
                              <a:ea typeface="仿宋" panose="02010609060101010101" pitchFamily="49" charset="-122"/>
                            </a:rPr>
                            <m:t>𝟏</m:t>
                          </m:r>
                        </m:sub>
                      </m:sSub>
                      <m:r>
                        <a:rPr lang="en-US" altLang="zh-CN" sz="2600" b="1" i="1" smtClean="0">
                          <a:latin typeface="Cambria Math" panose="02040503050406030204" pitchFamily="18" charset="0"/>
                          <a:ea typeface="仿宋" panose="02010609060101010101" pitchFamily="49" charset="-122"/>
                        </a:rPr>
                        <m:t>,</m:t>
                      </m:r>
                      <m:sSub>
                        <m:sSubPr>
                          <m:ctrlPr>
                            <a:rPr lang="en-US" altLang="zh-CN" sz="2600" b="1" i="1">
                              <a:latin typeface="Cambria Math" panose="02040503050406030204" pitchFamily="18" charset="0"/>
                              <a:ea typeface="仿宋" panose="02010609060101010101" pitchFamily="49" charset="-122"/>
                            </a:rPr>
                          </m:ctrlPr>
                        </m:sSubPr>
                        <m:e>
                          <m:r>
                            <a:rPr lang="en-US" altLang="zh-CN" sz="2600" b="1" i="1">
                              <a:latin typeface="Cambria Math" panose="02040503050406030204" pitchFamily="18" charset="0"/>
                              <a:ea typeface="仿宋" panose="02010609060101010101" pitchFamily="49" charset="-122"/>
                            </a:rPr>
                            <m:t>𝑿</m:t>
                          </m:r>
                        </m:e>
                        <m:sub>
                          <m:r>
                            <a:rPr lang="en-US" altLang="zh-CN" sz="2600" b="1" i="1" smtClean="0">
                              <a:latin typeface="Cambria Math" panose="02040503050406030204" pitchFamily="18" charset="0"/>
                              <a:ea typeface="仿宋" panose="02010609060101010101" pitchFamily="49" charset="-122"/>
                            </a:rPr>
                            <m:t>𝟐</m:t>
                          </m:r>
                        </m:sub>
                      </m:sSub>
                      <m:r>
                        <a:rPr lang="en-US" altLang="zh-CN" sz="2600" b="1" i="1" smtClean="0">
                          <a:latin typeface="Cambria Math" panose="02040503050406030204" pitchFamily="18" charset="0"/>
                          <a:ea typeface="仿宋" panose="02010609060101010101" pitchFamily="49" charset="-122"/>
                        </a:rPr>
                        <m:t>,…,</m:t>
                      </m:r>
                      <m:sSub>
                        <m:sSubPr>
                          <m:ctrlPr>
                            <a:rPr lang="en-US" altLang="zh-CN" sz="2600" b="1" i="1">
                              <a:latin typeface="Cambria Math" panose="02040503050406030204" pitchFamily="18" charset="0"/>
                              <a:ea typeface="仿宋" panose="02010609060101010101" pitchFamily="49" charset="-122"/>
                            </a:rPr>
                          </m:ctrlPr>
                        </m:sSubPr>
                        <m:e>
                          <m:r>
                            <a:rPr lang="en-US" altLang="zh-CN" sz="2600" b="1" i="1">
                              <a:latin typeface="Cambria Math" panose="02040503050406030204" pitchFamily="18" charset="0"/>
                              <a:ea typeface="仿宋" panose="02010609060101010101" pitchFamily="49" charset="-122"/>
                            </a:rPr>
                            <m:t>𝑿</m:t>
                          </m:r>
                        </m:e>
                        <m:sub>
                          <m:r>
                            <a:rPr lang="en-US" altLang="zh-CN" sz="2600" b="1" i="1" smtClean="0">
                              <a:latin typeface="Cambria Math" panose="02040503050406030204" pitchFamily="18" charset="0"/>
                              <a:ea typeface="仿宋" panose="02010609060101010101" pitchFamily="49" charset="-122"/>
                            </a:rPr>
                            <m:t>𝒏</m:t>
                          </m:r>
                        </m:sub>
                      </m:sSub>
                    </m:oMath>
                  </a14:m>
                  <a:r>
                    <a:rPr lang="zh-CN" altLang="en-US" sz="2600" b="1" dirty="0">
                      <a:latin typeface="仿宋" panose="02010609060101010101" pitchFamily="49" charset="-122"/>
                      <a:ea typeface="仿宋" panose="02010609060101010101" pitchFamily="49" charset="-122"/>
                    </a:rPr>
                    <a:t>，有</a:t>
                  </a:r>
                  <a:endParaRPr lang="en-US" altLang="zh-CN" sz="2600" b="1" dirty="0">
                    <a:latin typeface="仿宋" panose="02010609060101010101" pitchFamily="49" charset="-122"/>
                    <a:ea typeface="仿宋"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sz="2600" b="1" i="1" smtClean="0">
                            <a:latin typeface="Cambria Math" panose="02040503050406030204" pitchFamily="18" charset="0"/>
                            <a:ea typeface="仿宋" panose="02010609060101010101" pitchFamily="49" charset="-122"/>
                          </a:rPr>
                          <m:t>𝑬</m:t>
                        </m:r>
                        <m:d>
                          <m:dPr>
                            <m:begChr m:val="["/>
                            <m:endChr m:val="]"/>
                            <m:ctrlPr>
                              <a:rPr lang="en-US" altLang="zh-CN" sz="2600" b="1" i="1" smtClean="0">
                                <a:latin typeface="Cambria Math" panose="02040503050406030204" pitchFamily="18" charset="0"/>
                                <a:ea typeface="仿宋" panose="02010609060101010101" pitchFamily="49" charset="-122"/>
                              </a:rPr>
                            </m:ctrlPr>
                          </m:dPr>
                          <m:e>
                            <m:nary>
                              <m:naryPr>
                                <m:chr m:val="∑"/>
                                <m:limLoc m:val="subSup"/>
                                <m:ctrlPr>
                                  <a:rPr lang="en-US" altLang="zh-CN" sz="2600" b="1" i="1" smtClean="0">
                                    <a:latin typeface="Cambria Math" panose="02040503050406030204" pitchFamily="18" charset="0"/>
                                    <a:ea typeface="仿宋" panose="02010609060101010101" pitchFamily="49" charset="-122"/>
                                  </a:rPr>
                                </m:ctrlPr>
                              </m:naryPr>
                              <m:sub>
                                <m:r>
                                  <m:rPr>
                                    <m:brk m:alnAt="25"/>
                                  </m:rPr>
                                  <a:rPr lang="en-US" altLang="zh-CN" sz="2600" b="1" i="1" smtClean="0">
                                    <a:latin typeface="Cambria Math" panose="02040503050406030204" pitchFamily="18" charset="0"/>
                                    <a:ea typeface="仿宋" panose="02010609060101010101" pitchFamily="49" charset="-122"/>
                                  </a:rPr>
                                  <m:t>𝒊</m:t>
                                </m:r>
                                <m:r>
                                  <a:rPr lang="en-US" altLang="zh-CN" sz="2600" b="1" i="1" smtClean="0">
                                    <a:latin typeface="Cambria Math" panose="02040503050406030204" pitchFamily="18" charset="0"/>
                                    <a:ea typeface="仿宋" panose="02010609060101010101" pitchFamily="49" charset="-122"/>
                                  </a:rPr>
                                  <m:t>=</m:t>
                                </m:r>
                                <m:r>
                                  <a:rPr lang="en-US" altLang="zh-CN" sz="2600" b="1" i="1" smtClean="0">
                                    <a:latin typeface="Cambria Math" panose="02040503050406030204" pitchFamily="18" charset="0"/>
                                    <a:ea typeface="仿宋" panose="02010609060101010101" pitchFamily="49" charset="-122"/>
                                  </a:rPr>
                                  <m:t>𝟏</m:t>
                                </m:r>
                              </m:sub>
                              <m:sup>
                                <m:r>
                                  <a:rPr lang="en-US" altLang="zh-CN" sz="2600" b="1" i="1" smtClean="0">
                                    <a:latin typeface="Cambria Math" panose="02040503050406030204" pitchFamily="18" charset="0"/>
                                    <a:ea typeface="仿宋" panose="02010609060101010101" pitchFamily="49" charset="-122"/>
                                  </a:rPr>
                                  <m:t>𝒏</m:t>
                                </m:r>
                              </m:sup>
                              <m:e>
                                <m:sSub>
                                  <m:sSubPr>
                                    <m:ctrlPr>
                                      <a:rPr lang="en-US" altLang="zh-CN" sz="2600" b="1" i="1">
                                        <a:latin typeface="Cambria Math" panose="02040503050406030204" pitchFamily="18" charset="0"/>
                                        <a:ea typeface="仿宋" panose="02010609060101010101" pitchFamily="49" charset="-122"/>
                                      </a:rPr>
                                    </m:ctrlPr>
                                  </m:sSubPr>
                                  <m:e>
                                    <m:r>
                                      <a:rPr lang="en-US" altLang="zh-CN" sz="2600" b="1" i="1">
                                        <a:latin typeface="Cambria Math" panose="02040503050406030204" pitchFamily="18" charset="0"/>
                                        <a:ea typeface="仿宋" panose="02010609060101010101" pitchFamily="49" charset="-122"/>
                                      </a:rPr>
                                      <m:t>𝑿</m:t>
                                    </m:r>
                                  </m:e>
                                  <m:sub>
                                    <m:r>
                                      <a:rPr lang="en-US" altLang="zh-CN" sz="2600" b="1" i="1" smtClean="0">
                                        <a:latin typeface="Cambria Math" panose="02040503050406030204" pitchFamily="18" charset="0"/>
                                        <a:ea typeface="仿宋" panose="02010609060101010101" pitchFamily="49" charset="-122"/>
                                      </a:rPr>
                                      <m:t>𝒊</m:t>
                                    </m:r>
                                  </m:sub>
                                </m:sSub>
                              </m:e>
                            </m:nary>
                          </m:e>
                        </m:d>
                        <m:r>
                          <a:rPr lang="en-US" altLang="zh-CN" sz="2600" b="1" i="1" smtClean="0">
                            <a:latin typeface="Cambria Math" panose="02040503050406030204" pitchFamily="18" charset="0"/>
                            <a:ea typeface="仿宋" panose="02010609060101010101" pitchFamily="49" charset="-122"/>
                          </a:rPr>
                          <m:t>=</m:t>
                        </m:r>
                        <m:nary>
                          <m:naryPr>
                            <m:chr m:val="∑"/>
                            <m:limLoc m:val="subSup"/>
                            <m:ctrlPr>
                              <a:rPr lang="en-US" altLang="zh-CN" sz="2600" b="1" i="1" smtClean="0">
                                <a:latin typeface="Cambria Math" panose="02040503050406030204" pitchFamily="18" charset="0"/>
                                <a:ea typeface="仿宋" panose="02010609060101010101" pitchFamily="49" charset="-122"/>
                              </a:rPr>
                            </m:ctrlPr>
                          </m:naryPr>
                          <m:sub>
                            <m:r>
                              <m:rPr>
                                <m:brk m:alnAt="25"/>
                              </m:rPr>
                              <a:rPr lang="en-US" altLang="zh-CN" sz="2600" b="1" i="1" smtClean="0">
                                <a:latin typeface="Cambria Math" panose="02040503050406030204" pitchFamily="18" charset="0"/>
                                <a:ea typeface="仿宋" panose="02010609060101010101" pitchFamily="49" charset="-122"/>
                              </a:rPr>
                              <m:t>𝒊</m:t>
                            </m:r>
                            <m:r>
                              <a:rPr lang="en-US" altLang="zh-CN" sz="2600" b="1" i="1" smtClean="0">
                                <a:latin typeface="Cambria Math" panose="02040503050406030204" pitchFamily="18" charset="0"/>
                                <a:ea typeface="仿宋" panose="02010609060101010101" pitchFamily="49" charset="-122"/>
                              </a:rPr>
                              <m:t>=</m:t>
                            </m:r>
                            <m:r>
                              <a:rPr lang="en-US" altLang="zh-CN" sz="2600" b="1" i="1" smtClean="0">
                                <a:latin typeface="Cambria Math" panose="02040503050406030204" pitchFamily="18" charset="0"/>
                                <a:ea typeface="仿宋" panose="02010609060101010101" pitchFamily="49" charset="-122"/>
                              </a:rPr>
                              <m:t>𝟏</m:t>
                            </m:r>
                          </m:sub>
                          <m:sup>
                            <m:r>
                              <a:rPr lang="en-US" altLang="zh-CN" sz="2600" b="1" i="1" smtClean="0">
                                <a:latin typeface="Cambria Math" panose="02040503050406030204" pitchFamily="18" charset="0"/>
                                <a:ea typeface="仿宋" panose="02010609060101010101" pitchFamily="49" charset="-122"/>
                              </a:rPr>
                              <m:t>𝒏</m:t>
                            </m:r>
                          </m:sup>
                          <m:e>
                            <m:r>
                              <a:rPr lang="en-US" altLang="zh-CN" sz="2600" b="1" i="1" smtClean="0">
                                <a:latin typeface="Cambria Math" panose="02040503050406030204" pitchFamily="18" charset="0"/>
                                <a:ea typeface="仿宋" panose="02010609060101010101" pitchFamily="49" charset="-122"/>
                              </a:rPr>
                              <m:t>𝑬</m:t>
                            </m:r>
                            <m:d>
                              <m:dPr>
                                <m:begChr m:val="["/>
                                <m:endChr m:val="]"/>
                                <m:ctrlPr>
                                  <a:rPr lang="en-US" altLang="zh-CN" sz="2600" b="1" i="1" smtClean="0">
                                    <a:latin typeface="Cambria Math" panose="02040503050406030204" pitchFamily="18" charset="0"/>
                                    <a:ea typeface="仿宋" panose="02010609060101010101" pitchFamily="49" charset="-122"/>
                                  </a:rPr>
                                </m:ctrlPr>
                              </m:dPr>
                              <m:e>
                                <m:sSub>
                                  <m:sSubPr>
                                    <m:ctrlPr>
                                      <a:rPr lang="en-US" altLang="zh-CN" sz="2600" b="1" i="1">
                                        <a:latin typeface="Cambria Math" panose="02040503050406030204" pitchFamily="18" charset="0"/>
                                        <a:ea typeface="仿宋" panose="02010609060101010101" pitchFamily="49" charset="-122"/>
                                      </a:rPr>
                                    </m:ctrlPr>
                                  </m:sSubPr>
                                  <m:e>
                                    <m:r>
                                      <a:rPr lang="en-US" altLang="zh-CN" sz="2600" b="1" i="1">
                                        <a:latin typeface="Cambria Math" panose="02040503050406030204" pitchFamily="18" charset="0"/>
                                        <a:ea typeface="仿宋" panose="02010609060101010101" pitchFamily="49" charset="-122"/>
                                      </a:rPr>
                                      <m:t>𝑿</m:t>
                                    </m:r>
                                  </m:e>
                                  <m:sub>
                                    <m:r>
                                      <a:rPr lang="en-US" altLang="zh-CN" sz="2600" b="1" i="1" smtClean="0">
                                        <a:latin typeface="Cambria Math" panose="02040503050406030204" pitchFamily="18" charset="0"/>
                                        <a:ea typeface="仿宋" panose="02010609060101010101" pitchFamily="49" charset="-122"/>
                                      </a:rPr>
                                      <m:t>𝒊</m:t>
                                    </m:r>
                                  </m:sub>
                                </m:sSub>
                              </m:e>
                            </m:d>
                          </m:e>
                        </m:nary>
                      </m:oMath>
                    </m:oMathPara>
                  </a14:m>
                  <a:endParaRPr lang="zh-CN" altLang="en-US" sz="2600" b="1" dirty="0">
                    <a:latin typeface="仿宋" panose="02010609060101010101" pitchFamily="49" charset="-122"/>
                    <a:ea typeface="仿宋" panose="02010609060101010101" pitchFamily="49" charset="-122"/>
                  </a:endParaRPr>
                </a:p>
              </p:txBody>
            </p:sp>
          </mc:Choice>
          <mc:Fallback xmlns="">
            <p:sp>
              <p:nvSpPr>
                <p:cNvPr id="12" name="文本框 11">
                  <a:extLst>
                    <a:ext uri="{FF2B5EF4-FFF2-40B4-BE49-F238E27FC236}">
                      <a16:creationId xmlns:a16="http://schemas.microsoft.com/office/drawing/2014/main" id="{EB53D9AE-CFAB-4FF9-8A43-F8138354137C}"/>
                    </a:ext>
                  </a:extLst>
                </p:cNvPr>
                <p:cNvSpPr txBox="1">
                  <a:spLocks noRot="1" noChangeAspect="1" noMove="1" noResize="1" noEditPoints="1" noAdjustHandles="1" noChangeArrowheads="1" noChangeShapeType="1" noTextEdit="1"/>
                </p:cNvSpPr>
                <p:nvPr/>
              </p:nvSpPr>
              <p:spPr>
                <a:xfrm>
                  <a:off x="770238" y="1582543"/>
                  <a:ext cx="10651524" cy="2388728"/>
                </a:xfrm>
                <a:prstGeom prst="rect">
                  <a:avLst/>
                </a:prstGeom>
                <a:blipFill>
                  <a:blip r:embed="rId3"/>
                  <a:stretch>
                    <a:fillRect l="-1145" t="-2514"/>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AD73F0FA-768E-4889-85CE-43CE29F67AC8}"/>
                </a:ext>
              </a:extLst>
            </p:cNvPr>
            <p:cNvSpPr/>
            <p:nvPr/>
          </p:nvSpPr>
          <p:spPr>
            <a:xfrm>
              <a:off x="418070" y="1573772"/>
              <a:ext cx="11355860" cy="24943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04C56B05-D7D8-4163-852E-EC446975F1FD}"/>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.1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理论回顾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grpSp>
        <p:nvGrpSpPr>
          <p:cNvPr id="8" name="组合 7">
            <a:extLst>
              <a:ext uri="{FF2B5EF4-FFF2-40B4-BE49-F238E27FC236}">
                <a16:creationId xmlns:a16="http://schemas.microsoft.com/office/drawing/2014/main" id="{F25C65EC-2901-48C4-821C-94DE5D375720}"/>
              </a:ext>
            </a:extLst>
          </p:cNvPr>
          <p:cNvGrpSpPr/>
          <p:nvPr/>
        </p:nvGrpSpPr>
        <p:grpSpPr>
          <a:xfrm>
            <a:off x="418070" y="3818027"/>
            <a:ext cx="11355860" cy="2273696"/>
            <a:chOff x="418070" y="1573772"/>
            <a:chExt cx="11355860" cy="2494380"/>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C465D69-70CE-4471-B78C-E54EC2FF8755}"/>
                    </a:ext>
                  </a:extLst>
                </p:cNvPr>
                <p:cNvSpPr txBox="1"/>
                <p:nvPr/>
              </p:nvSpPr>
              <p:spPr>
                <a:xfrm>
                  <a:off x="847687" y="1963454"/>
                  <a:ext cx="10651524" cy="1671364"/>
                </a:xfrm>
                <a:prstGeom prst="rect">
                  <a:avLst/>
                </a:prstGeom>
                <a:noFill/>
              </p:spPr>
              <p:txBody>
                <a:bodyPr wrap="square">
                  <a:spAutoFit/>
                </a:bodyPr>
                <a:lstStyle/>
                <a:p>
                  <a:pPr algn="l"/>
                  <a:r>
                    <a:rPr lang="zh-CN" altLang="en-US" sz="2800" b="1" dirty="0">
                      <a:latin typeface="华文新魏" panose="02010800040101010101" pitchFamily="2" charset="-122"/>
                      <a:ea typeface="华文新魏" panose="02010800040101010101" pitchFamily="2" charset="-122"/>
                    </a:rPr>
                    <a:t>引理 </a:t>
                  </a:r>
                  <a:r>
                    <a:rPr lang="en-US" altLang="zh-CN" sz="2800" b="1" dirty="0">
                      <a:latin typeface="华文新魏" panose="02010800040101010101" pitchFamily="2" charset="-122"/>
                      <a:ea typeface="华文新魏" panose="02010800040101010101" pitchFamily="2" charset="-122"/>
                    </a:rPr>
                    <a:t>2.2</a:t>
                  </a:r>
                  <a:endParaRPr lang="en-US" altLang="zh-CN" sz="2600" b="1" i="0" u="none" strike="noStrike" baseline="0" dirty="0">
                    <a:latin typeface="仿宋" panose="02010609060101010101" pitchFamily="49" charset="-122"/>
                    <a:ea typeface="仿宋" panose="02010609060101010101" pitchFamily="49" charset="-122"/>
                  </a:endParaRPr>
                </a:p>
                <a:p>
                  <a:pPr>
                    <a:lnSpc>
                      <a:spcPct val="150000"/>
                    </a:lnSpc>
                  </a:pPr>
                  <a:r>
                    <a:rPr lang="zh-CN" altLang="en-US" sz="2600" b="1" dirty="0">
                      <a:latin typeface="仿宋" panose="02010609060101010101" pitchFamily="49" charset="-122"/>
                      <a:ea typeface="仿宋" panose="02010609060101010101" pitchFamily="49" charset="-122"/>
                    </a:rPr>
                    <a:t>对于任意的常数</a:t>
                  </a:r>
                  <a:r>
                    <a:rPr lang="en-US" altLang="zh-CN" sz="2600" b="1" dirty="0">
                      <a:latin typeface="仿宋" panose="02010609060101010101" pitchFamily="49" charset="-122"/>
                      <a:ea typeface="仿宋" panose="02010609060101010101" pitchFamily="49" charset="-122"/>
                    </a:rPr>
                    <a:t>c</a:t>
                  </a:r>
                  <a:r>
                    <a:rPr lang="zh-CN" altLang="en-US" sz="2600" b="1" dirty="0">
                      <a:latin typeface="仿宋" panose="02010609060101010101" pitchFamily="49" charset="-122"/>
                      <a:ea typeface="仿宋" panose="02010609060101010101" pitchFamily="49" charset="-122"/>
                    </a:rPr>
                    <a:t>和离散型随机变量</a:t>
                  </a:r>
                  <a14:m>
                    <m:oMath xmlns:m="http://schemas.openxmlformats.org/officeDocument/2006/math">
                      <m:r>
                        <a:rPr lang="en-US" altLang="zh-CN" sz="2600" b="1" i="1" smtClean="0">
                          <a:latin typeface="Cambria Math" panose="02040503050406030204" pitchFamily="18" charset="0"/>
                          <a:ea typeface="仿宋" panose="02010609060101010101" pitchFamily="49" charset="-122"/>
                        </a:rPr>
                        <m:t>𝑿</m:t>
                      </m:r>
                    </m:oMath>
                  </a14:m>
                  <a:r>
                    <a:rPr lang="zh-CN" altLang="en-US" sz="2600" b="1" dirty="0">
                      <a:latin typeface="仿宋" panose="02010609060101010101" pitchFamily="49" charset="-122"/>
                      <a:ea typeface="仿宋" panose="02010609060101010101" pitchFamily="49" charset="-122"/>
                    </a:rPr>
                    <a:t>，有</a:t>
                  </a:r>
                  <a:endParaRPr lang="en-US" altLang="zh-CN" sz="2600" b="1" dirty="0">
                    <a:latin typeface="仿宋" panose="02010609060101010101" pitchFamily="49" charset="-122"/>
                    <a:ea typeface="仿宋"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sz="2600" b="1" i="1" smtClean="0">
                            <a:latin typeface="Cambria Math" panose="02040503050406030204" pitchFamily="18" charset="0"/>
                            <a:ea typeface="仿宋" panose="02010609060101010101" pitchFamily="49" charset="-122"/>
                          </a:rPr>
                          <m:t>𝑬</m:t>
                        </m:r>
                        <m:d>
                          <m:dPr>
                            <m:begChr m:val="["/>
                            <m:endChr m:val="]"/>
                            <m:ctrlPr>
                              <a:rPr lang="en-US" altLang="zh-CN" sz="2600" b="1" i="1" smtClean="0">
                                <a:latin typeface="Cambria Math" panose="02040503050406030204" pitchFamily="18" charset="0"/>
                                <a:ea typeface="仿宋" panose="02010609060101010101" pitchFamily="49" charset="-122"/>
                              </a:rPr>
                            </m:ctrlPr>
                          </m:dPr>
                          <m:e>
                            <m:r>
                              <a:rPr lang="en-US" altLang="zh-CN" sz="2600" b="1" i="1" smtClean="0">
                                <a:latin typeface="Cambria Math" panose="02040503050406030204" pitchFamily="18" charset="0"/>
                                <a:ea typeface="仿宋" panose="02010609060101010101" pitchFamily="49" charset="-122"/>
                              </a:rPr>
                              <m:t>𝒄𝑿</m:t>
                            </m:r>
                          </m:e>
                        </m:d>
                        <m:r>
                          <a:rPr lang="en-US" altLang="zh-CN" sz="2600" b="1" i="1" smtClean="0">
                            <a:latin typeface="Cambria Math" panose="02040503050406030204" pitchFamily="18" charset="0"/>
                            <a:ea typeface="仿宋" panose="02010609060101010101" pitchFamily="49" charset="-122"/>
                          </a:rPr>
                          <m:t>=</m:t>
                        </m:r>
                        <m:r>
                          <a:rPr lang="en-US" altLang="zh-CN" sz="2600" b="1" i="1" smtClean="0">
                            <a:latin typeface="Cambria Math" panose="02040503050406030204" pitchFamily="18" charset="0"/>
                            <a:ea typeface="仿宋" panose="02010609060101010101" pitchFamily="49" charset="-122"/>
                          </a:rPr>
                          <m:t>𝒄𝑬</m:t>
                        </m:r>
                        <m:d>
                          <m:dPr>
                            <m:begChr m:val="["/>
                            <m:endChr m:val="]"/>
                            <m:ctrlPr>
                              <a:rPr lang="en-US" altLang="zh-CN" sz="2600" b="1" i="1" smtClean="0">
                                <a:latin typeface="Cambria Math" panose="02040503050406030204" pitchFamily="18" charset="0"/>
                                <a:ea typeface="仿宋" panose="02010609060101010101" pitchFamily="49" charset="-122"/>
                              </a:rPr>
                            </m:ctrlPr>
                          </m:dPr>
                          <m:e>
                            <m:r>
                              <a:rPr lang="en-US" altLang="zh-CN" sz="2600" b="1" i="1" smtClean="0">
                                <a:latin typeface="Cambria Math" panose="02040503050406030204" pitchFamily="18" charset="0"/>
                                <a:ea typeface="仿宋" panose="02010609060101010101" pitchFamily="49" charset="-122"/>
                              </a:rPr>
                              <m:t>𝑿</m:t>
                            </m:r>
                          </m:e>
                        </m:d>
                      </m:oMath>
                    </m:oMathPara>
                  </a14:m>
                  <a:endParaRPr lang="zh-CN" altLang="en-US" sz="2600" b="1" dirty="0">
                    <a:latin typeface="仿宋" panose="02010609060101010101" pitchFamily="49" charset="-122"/>
                    <a:ea typeface="仿宋" panose="02010609060101010101" pitchFamily="49" charset="-122"/>
                  </a:endParaRPr>
                </a:p>
              </p:txBody>
            </p:sp>
          </mc:Choice>
          <mc:Fallback xmlns="">
            <p:sp>
              <p:nvSpPr>
                <p:cNvPr id="9" name="文本框 8">
                  <a:extLst>
                    <a:ext uri="{FF2B5EF4-FFF2-40B4-BE49-F238E27FC236}">
                      <a16:creationId xmlns:a16="http://schemas.microsoft.com/office/drawing/2014/main" id="{7C465D69-70CE-4471-B78C-E54EC2FF8755}"/>
                    </a:ext>
                  </a:extLst>
                </p:cNvPr>
                <p:cNvSpPr txBox="1">
                  <a:spLocks noRot="1" noChangeAspect="1" noMove="1" noResize="1" noEditPoints="1" noAdjustHandles="1" noChangeArrowheads="1" noChangeShapeType="1" noTextEdit="1"/>
                </p:cNvSpPr>
                <p:nvPr/>
              </p:nvSpPr>
              <p:spPr>
                <a:xfrm>
                  <a:off x="847687" y="1963454"/>
                  <a:ext cx="10651524" cy="1671364"/>
                </a:xfrm>
                <a:prstGeom prst="rect">
                  <a:avLst/>
                </a:prstGeom>
                <a:blipFill>
                  <a:blip r:embed="rId4"/>
                  <a:stretch>
                    <a:fillRect l="-1145" t="-3600"/>
                  </a:stretch>
                </a:blipFill>
              </p:spPr>
              <p:txBody>
                <a:bodyPr/>
                <a:lstStyle/>
                <a:p>
                  <a:r>
                    <a:rPr lang="zh-CN" altLang="en-US">
                      <a:noFill/>
                    </a:rPr>
                    <a:t> </a:t>
                  </a:r>
                </a:p>
              </p:txBody>
            </p:sp>
          </mc:Fallback>
        </mc:AlternateContent>
        <p:sp>
          <p:nvSpPr>
            <p:cNvPr id="10" name="矩形: 圆角 9">
              <a:extLst>
                <a:ext uri="{FF2B5EF4-FFF2-40B4-BE49-F238E27FC236}">
                  <a16:creationId xmlns:a16="http://schemas.microsoft.com/office/drawing/2014/main" id="{50B5B2F5-B481-4FD0-9A7B-ED7354474B27}"/>
                </a:ext>
              </a:extLst>
            </p:cNvPr>
            <p:cNvSpPr/>
            <p:nvPr/>
          </p:nvSpPr>
          <p:spPr>
            <a:xfrm>
              <a:off x="418070" y="1573772"/>
              <a:ext cx="11355860" cy="24943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5505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916AFC-A1D2-4860-BB5E-533245B23620}"/>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8" name="矩形 7">
            <a:extLst>
              <a:ext uri="{FF2B5EF4-FFF2-40B4-BE49-F238E27FC236}">
                <a16:creationId xmlns:a16="http://schemas.microsoft.com/office/drawing/2014/main" id="{86376701-E98B-4D18-848E-4EA829EE33EE}"/>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.3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应用</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grpSp>
        <p:nvGrpSpPr>
          <p:cNvPr id="6" name="组合 5">
            <a:extLst>
              <a:ext uri="{FF2B5EF4-FFF2-40B4-BE49-F238E27FC236}">
                <a16:creationId xmlns:a16="http://schemas.microsoft.com/office/drawing/2014/main" id="{0338C484-0153-486C-8133-66AA89950624}"/>
              </a:ext>
            </a:extLst>
          </p:cNvPr>
          <p:cNvGrpSpPr/>
          <p:nvPr/>
        </p:nvGrpSpPr>
        <p:grpSpPr>
          <a:xfrm>
            <a:off x="495519" y="1012368"/>
            <a:ext cx="11355860" cy="1446019"/>
            <a:chOff x="418070" y="1573772"/>
            <a:chExt cx="11355860" cy="2494380"/>
          </a:xfrm>
        </p:grpSpPr>
        <p:sp>
          <p:nvSpPr>
            <p:cNvPr id="7" name="文本框 6">
              <a:extLst>
                <a:ext uri="{FF2B5EF4-FFF2-40B4-BE49-F238E27FC236}">
                  <a16:creationId xmlns:a16="http://schemas.microsoft.com/office/drawing/2014/main" id="{5BF2DA06-9D3F-4077-8CA8-5BCDA7BBF860}"/>
                </a:ext>
              </a:extLst>
            </p:cNvPr>
            <p:cNvSpPr txBox="1"/>
            <p:nvPr/>
          </p:nvSpPr>
          <p:spPr>
            <a:xfrm>
              <a:off x="770238" y="1582544"/>
              <a:ext cx="10651524" cy="2309476"/>
            </a:xfrm>
            <a:prstGeom prst="rect">
              <a:avLst/>
            </a:prstGeom>
            <a:noFill/>
          </p:spPr>
          <p:txBody>
            <a:bodyPr wrap="square">
              <a:spAutoFit/>
            </a:bodyPr>
            <a:lstStyle/>
            <a:p>
              <a:pPr>
                <a:lnSpc>
                  <a:spcPct val="150000"/>
                </a:lnSpc>
              </a:pPr>
              <a:r>
                <a:rPr lang="zh-CN" altLang="en-US" sz="2800" b="1" dirty="0">
                  <a:latin typeface="华文新魏" panose="02010800040101010101" pitchFamily="2" charset="-122"/>
                  <a:ea typeface="华文新魏" panose="02010800040101010101" pitchFamily="2" charset="-122"/>
                </a:rPr>
                <a:t>定理 </a:t>
              </a:r>
              <a:r>
                <a:rPr lang="en-US" altLang="zh-CN" sz="2800" b="1" dirty="0">
                  <a:latin typeface="华文新魏" panose="02010800040101010101" pitchFamily="2" charset="-122"/>
                  <a:ea typeface="华文新魏" panose="02010800040101010101" pitchFamily="2" charset="-122"/>
                </a:rPr>
                <a:t>2.14   </a:t>
              </a:r>
              <a:r>
                <a:rPr lang="zh-CN" altLang="en-US" sz="2600" b="1" i="0" u="none" strike="noStrike" baseline="0" dirty="0">
                  <a:latin typeface="仿宋" panose="02010609060101010101" pitchFamily="49" charset="-122"/>
                  <a:ea typeface="仿宋" panose="02010609060101010101" pitchFamily="49" charset="-122"/>
                </a:rPr>
                <a:t>随机</a:t>
              </a:r>
              <a:r>
                <a:rPr lang="zh-CN" altLang="en-US" sz="2600" b="1" dirty="0">
                  <a:latin typeface="仿宋" panose="02010609060101010101" pitchFamily="49" charset="-122"/>
                  <a:ea typeface="仿宋" panose="02010609060101010101" pitchFamily="49" charset="-122"/>
                </a:rPr>
                <a:t>化中位数算法以线性时间结束，而且如果它输出的不是</a:t>
              </a:r>
              <a:r>
                <a:rPr lang="en-US" altLang="zh-CN" sz="2600" b="1" dirty="0" smtClean="0">
                  <a:latin typeface="仿宋" panose="02010609060101010101" pitchFamily="49" charset="-122"/>
                  <a:ea typeface="仿宋" panose="02010609060101010101" pitchFamily="49" charset="-122"/>
                </a:rPr>
                <a:t>FAIL</a:t>
              </a:r>
              <a:r>
                <a:rPr lang="zh-CN" altLang="en-US" sz="2600" b="1" dirty="0">
                  <a:latin typeface="仿宋" panose="02010609060101010101" pitchFamily="49" charset="-122"/>
                  <a:ea typeface="仿宋" panose="02010609060101010101" pitchFamily="49" charset="-122"/>
                </a:rPr>
                <a:t>，则它输出的是输入集合</a:t>
              </a:r>
              <a:r>
                <a:rPr lang="en-US" altLang="zh-CN" sz="2600" b="1" dirty="0">
                  <a:latin typeface="仿宋" panose="02010609060101010101" pitchFamily="49" charset="-122"/>
                  <a:ea typeface="仿宋" panose="02010609060101010101" pitchFamily="49" charset="-122"/>
                </a:rPr>
                <a:t>S</a:t>
              </a:r>
              <a:r>
                <a:rPr lang="zh-CN" altLang="en-US" sz="2600" b="1" dirty="0">
                  <a:latin typeface="仿宋" panose="02010609060101010101" pitchFamily="49" charset="-122"/>
                  <a:ea typeface="仿宋" panose="02010609060101010101" pitchFamily="49" charset="-122"/>
                </a:rPr>
                <a:t>的正确中位数元素</a:t>
              </a:r>
            </a:p>
          </p:txBody>
        </p:sp>
        <p:sp>
          <p:nvSpPr>
            <p:cNvPr id="9" name="矩形: 圆角 8">
              <a:extLst>
                <a:ext uri="{FF2B5EF4-FFF2-40B4-BE49-F238E27FC236}">
                  <a16:creationId xmlns:a16="http://schemas.microsoft.com/office/drawing/2014/main" id="{842CF605-DD91-4C68-BD97-E11D8C055870}"/>
                </a:ext>
              </a:extLst>
            </p:cNvPr>
            <p:cNvSpPr/>
            <p:nvPr/>
          </p:nvSpPr>
          <p:spPr>
            <a:xfrm>
              <a:off x="418070" y="1573772"/>
              <a:ext cx="11355860" cy="24943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74657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916AFC-A1D2-4860-BB5E-533245B23620}"/>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8" name="矩形 7">
            <a:extLst>
              <a:ext uri="{FF2B5EF4-FFF2-40B4-BE49-F238E27FC236}">
                <a16:creationId xmlns:a16="http://schemas.microsoft.com/office/drawing/2014/main" id="{86376701-E98B-4D18-848E-4EA829EE33EE}"/>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.3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应用</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grpSp>
        <p:nvGrpSpPr>
          <p:cNvPr id="6" name="组合 5">
            <a:extLst>
              <a:ext uri="{FF2B5EF4-FFF2-40B4-BE49-F238E27FC236}">
                <a16:creationId xmlns:a16="http://schemas.microsoft.com/office/drawing/2014/main" id="{915819D7-CE26-4335-B2AC-E8DFD014FFE2}"/>
              </a:ext>
            </a:extLst>
          </p:cNvPr>
          <p:cNvGrpSpPr/>
          <p:nvPr/>
        </p:nvGrpSpPr>
        <p:grpSpPr>
          <a:xfrm>
            <a:off x="418070" y="1049845"/>
            <a:ext cx="11355860" cy="1056273"/>
            <a:chOff x="418070" y="1573772"/>
            <a:chExt cx="11355860" cy="2494380"/>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2A7756A-62D9-4A61-A591-610E7D2C7DC5}"/>
                    </a:ext>
                  </a:extLst>
                </p:cNvPr>
                <p:cNvSpPr txBox="1"/>
                <p:nvPr/>
              </p:nvSpPr>
              <p:spPr>
                <a:xfrm>
                  <a:off x="770238" y="1813881"/>
                  <a:ext cx="10651524" cy="1592021"/>
                </a:xfrm>
                <a:prstGeom prst="rect">
                  <a:avLst/>
                </a:prstGeom>
                <a:noFill/>
              </p:spPr>
              <p:txBody>
                <a:bodyPr wrap="square">
                  <a:spAutoFit/>
                </a:bodyPr>
                <a:lstStyle/>
                <a:p>
                  <a:pPr>
                    <a:lnSpc>
                      <a:spcPct val="150000"/>
                    </a:lnSpc>
                  </a:pPr>
                  <a:r>
                    <a:rPr lang="zh-CN" altLang="en-US" sz="2800" b="1" dirty="0">
                      <a:latin typeface="华文新魏" panose="02010800040101010101" pitchFamily="2" charset="-122"/>
                      <a:ea typeface="华文新魏" panose="02010800040101010101" pitchFamily="2" charset="-122"/>
                    </a:rPr>
                    <a:t>定理 </a:t>
                  </a:r>
                  <a:r>
                    <a:rPr lang="en-US" altLang="zh-CN" sz="2800" b="1" dirty="0">
                      <a:latin typeface="华文新魏" panose="02010800040101010101" pitchFamily="2" charset="-122"/>
                      <a:ea typeface="华文新魏" panose="02010800040101010101" pitchFamily="2" charset="-122"/>
                    </a:rPr>
                    <a:t>2.15   </a:t>
                  </a:r>
                  <a:r>
                    <a:rPr lang="zh-CN" altLang="en-US" sz="2600" b="1" i="0" u="none" strike="noStrike" baseline="0" dirty="0">
                      <a:latin typeface="仿宋" panose="02010609060101010101" pitchFamily="49" charset="-122"/>
                      <a:ea typeface="仿宋" panose="02010609060101010101" pitchFamily="49" charset="-122"/>
                    </a:rPr>
                    <a:t>随机化中位数算法失败的概率的界为</a:t>
                  </a:r>
                  <a14:m>
                    <m:oMath xmlns:m="http://schemas.openxmlformats.org/officeDocument/2006/math">
                      <m:sSup>
                        <m:sSupPr>
                          <m:ctrlPr>
                            <a:rPr lang="en-US" altLang="zh-CN" sz="2600" b="1" i="1" u="none" strike="noStrike" baseline="0" smtClean="0">
                              <a:latin typeface="Cambria Math" panose="02040503050406030204" pitchFamily="18" charset="0"/>
                              <a:ea typeface="仿宋" panose="02010609060101010101" pitchFamily="49" charset="-122"/>
                            </a:rPr>
                          </m:ctrlPr>
                        </m:sSupPr>
                        <m:e>
                          <m:r>
                            <a:rPr lang="en-US" altLang="zh-CN" sz="2600" b="1" i="1" u="none" strike="noStrike" baseline="0" smtClean="0">
                              <a:latin typeface="Cambria Math" panose="02040503050406030204" pitchFamily="18" charset="0"/>
                              <a:ea typeface="仿宋" panose="02010609060101010101" pitchFamily="49" charset="-122"/>
                            </a:rPr>
                            <m:t>𝒏</m:t>
                          </m:r>
                        </m:e>
                        <m:sup>
                          <m:r>
                            <a:rPr lang="en-US" altLang="zh-CN" sz="2600" b="1" i="1" u="none" strike="noStrike" baseline="0" smtClean="0">
                              <a:latin typeface="Cambria Math" panose="02040503050406030204" pitchFamily="18" charset="0"/>
                              <a:ea typeface="仿宋" panose="02010609060101010101" pitchFamily="49" charset="-122"/>
                            </a:rPr>
                            <m:t>−</m:t>
                          </m:r>
                          <m:r>
                            <a:rPr lang="en-US" altLang="zh-CN" sz="2600" b="1" i="1" u="none" strike="noStrike" baseline="0" smtClean="0">
                              <a:latin typeface="Cambria Math" panose="02040503050406030204" pitchFamily="18" charset="0"/>
                              <a:ea typeface="仿宋" panose="02010609060101010101" pitchFamily="49" charset="-122"/>
                            </a:rPr>
                            <m:t>𝟏</m:t>
                          </m:r>
                          <m:r>
                            <a:rPr lang="en-US" altLang="zh-CN" sz="2600" b="1" i="1" u="none" strike="noStrike" baseline="0" smtClean="0">
                              <a:latin typeface="Cambria Math" panose="02040503050406030204" pitchFamily="18" charset="0"/>
                              <a:ea typeface="仿宋" panose="02010609060101010101" pitchFamily="49" charset="-122"/>
                            </a:rPr>
                            <m:t>/</m:t>
                          </m:r>
                          <m:r>
                            <a:rPr lang="en-US" altLang="zh-CN" sz="2600" b="1" i="1" u="none" strike="noStrike" baseline="0" smtClean="0">
                              <a:latin typeface="Cambria Math" panose="02040503050406030204" pitchFamily="18" charset="0"/>
                              <a:ea typeface="仿宋" panose="02010609060101010101" pitchFamily="49" charset="-122"/>
                            </a:rPr>
                            <m:t>𝟒</m:t>
                          </m:r>
                        </m:sup>
                      </m:sSup>
                    </m:oMath>
                  </a14:m>
                  <a:endParaRPr lang="zh-CN" altLang="en-US" sz="2600" b="1" dirty="0">
                    <a:latin typeface="仿宋" panose="02010609060101010101" pitchFamily="49" charset="-122"/>
                    <a:ea typeface="仿宋" panose="02010609060101010101" pitchFamily="49" charset="-122"/>
                  </a:endParaRPr>
                </a:p>
              </p:txBody>
            </p:sp>
          </mc:Choice>
          <mc:Fallback xmlns="">
            <p:sp>
              <p:nvSpPr>
                <p:cNvPr id="7" name="文本框 6">
                  <a:extLst>
                    <a:ext uri="{FF2B5EF4-FFF2-40B4-BE49-F238E27FC236}">
                      <a16:creationId xmlns:a16="http://schemas.microsoft.com/office/drawing/2014/main" id="{B2A7756A-62D9-4A61-A591-610E7D2C7DC5}"/>
                    </a:ext>
                  </a:extLst>
                </p:cNvPr>
                <p:cNvSpPr txBox="1">
                  <a:spLocks noRot="1" noChangeAspect="1" noMove="1" noResize="1" noEditPoints="1" noAdjustHandles="1" noChangeArrowheads="1" noChangeShapeType="1" noTextEdit="1"/>
                </p:cNvSpPr>
                <p:nvPr/>
              </p:nvSpPr>
              <p:spPr>
                <a:xfrm>
                  <a:off x="770238" y="1813881"/>
                  <a:ext cx="10651524" cy="1592021"/>
                </a:xfrm>
                <a:prstGeom prst="rect">
                  <a:avLst/>
                </a:prstGeom>
                <a:blipFill>
                  <a:blip r:embed="rId3"/>
                  <a:stretch>
                    <a:fillRect l="-1144" b="-26364"/>
                  </a:stretch>
                </a:blipFill>
              </p:spPr>
              <p:txBody>
                <a:bodyPr/>
                <a:lstStyle/>
                <a:p>
                  <a:r>
                    <a:rPr lang="zh-CN" altLang="en-US">
                      <a:noFill/>
                    </a:rPr>
                    <a:t> </a:t>
                  </a:r>
                </a:p>
              </p:txBody>
            </p:sp>
          </mc:Fallback>
        </mc:AlternateContent>
        <p:sp>
          <p:nvSpPr>
            <p:cNvPr id="9" name="矩形: 圆角 8">
              <a:extLst>
                <a:ext uri="{FF2B5EF4-FFF2-40B4-BE49-F238E27FC236}">
                  <a16:creationId xmlns:a16="http://schemas.microsoft.com/office/drawing/2014/main" id="{A9E5CC1F-9E69-40F0-8CAA-C6F4D666170D}"/>
                </a:ext>
              </a:extLst>
            </p:cNvPr>
            <p:cNvSpPr/>
            <p:nvPr/>
          </p:nvSpPr>
          <p:spPr>
            <a:xfrm>
              <a:off x="418070" y="1573772"/>
              <a:ext cx="11355860" cy="24943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B946E6A9-6CDC-4E4E-9B70-5810C24ADA90}"/>
              </a:ext>
            </a:extLst>
          </p:cNvPr>
          <p:cNvSpPr txBox="1"/>
          <p:nvPr/>
        </p:nvSpPr>
        <p:spPr>
          <a:xfrm>
            <a:off x="620956" y="2558476"/>
            <a:ext cx="10950088" cy="1015663"/>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zh-CN" altLang="en-US" sz="2000" b="1" dirty="0">
                <a:solidFill>
                  <a:prstClr val="black"/>
                </a:solidFill>
                <a:ea typeface="仿宋" panose="02010609060101010101" pitchFamily="49" charset="-122"/>
              </a:rPr>
              <a:t>中位数的蒙特卡罗随机化算法可以通过重复运行直到成功为止而转化为</a:t>
            </a:r>
            <a:r>
              <a:rPr lang="en-US" altLang="zh-CN" sz="2000" b="1" dirty="0">
                <a:solidFill>
                  <a:prstClr val="black"/>
                </a:solidFill>
                <a:ea typeface="仿宋" panose="02010609060101010101" pitchFamily="49" charset="-122"/>
              </a:rPr>
              <a:t>Las Vegas</a:t>
            </a:r>
            <a:r>
              <a:rPr lang="zh-CN" altLang="en-US" sz="2000" b="1" dirty="0">
                <a:solidFill>
                  <a:prstClr val="black"/>
                </a:solidFill>
                <a:ea typeface="仿宋" panose="02010609060101010101" pitchFamily="49" charset="-122"/>
              </a:rPr>
              <a:t>算法，也就是说</a:t>
            </a:r>
            <a:r>
              <a:rPr lang="zh-CN" altLang="en-US" sz="2000" b="1" dirty="0" smtClean="0">
                <a:solidFill>
                  <a:prstClr val="black"/>
                </a:solidFill>
                <a:ea typeface="仿宋" panose="02010609060101010101" pitchFamily="49" charset="-122"/>
              </a:rPr>
              <a:t>把它转化</a:t>
            </a:r>
            <a:r>
              <a:rPr lang="zh-CN" altLang="en-US" sz="2000" b="1" dirty="0">
                <a:solidFill>
                  <a:prstClr val="black"/>
                </a:solidFill>
                <a:ea typeface="仿宋" panose="02010609060101010101" pitchFamily="49" charset="-122"/>
              </a:rPr>
              <a:t>为</a:t>
            </a:r>
            <a:r>
              <a:rPr lang="en-US" altLang="zh-CN" sz="2000" b="1" dirty="0">
                <a:solidFill>
                  <a:prstClr val="black"/>
                </a:solidFill>
                <a:ea typeface="仿宋" panose="02010609060101010101" pitchFamily="49" charset="-122"/>
              </a:rPr>
              <a:t>Las Vegas</a:t>
            </a:r>
            <a:r>
              <a:rPr lang="zh-CN" altLang="en-US" sz="2000" b="1" dirty="0">
                <a:solidFill>
                  <a:prstClr val="black"/>
                </a:solidFill>
                <a:ea typeface="仿宋" panose="02010609060101010101" pitchFamily="49" charset="-122"/>
              </a:rPr>
              <a:t>算法意味着运行时间是可变的，尽管期望运行时间是线性的。</a:t>
            </a:r>
            <a:endParaRPr lang="en-US" altLang="zh-CN" sz="2000" b="1" dirty="0">
              <a:solidFill>
                <a:prstClr val="black"/>
              </a:solidFill>
              <a:ea typeface="仿宋" panose="02010609060101010101" pitchFamily="49" charset="-122"/>
            </a:endParaRPr>
          </a:p>
        </p:txBody>
      </p:sp>
    </p:spTree>
    <p:extLst>
      <p:ext uri="{BB962C8B-B14F-4D97-AF65-F5344CB8AC3E}">
        <p14:creationId xmlns:p14="http://schemas.microsoft.com/office/powerpoint/2010/main" val="388799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916AFC-A1D2-4860-BB5E-533245B23620}"/>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8" name="矩形 7">
            <a:extLst>
              <a:ext uri="{FF2B5EF4-FFF2-40B4-BE49-F238E27FC236}">
                <a16:creationId xmlns:a16="http://schemas.microsoft.com/office/drawing/2014/main" id="{86376701-E98B-4D18-848E-4EA829EE33EE}"/>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.3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应用</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B266133-B8FB-4992-B902-C828D81CDF70}"/>
                  </a:ext>
                </a:extLst>
              </p:cNvPr>
              <p:cNvSpPr txBox="1"/>
              <p:nvPr/>
            </p:nvSpPr>
            <p:spPr>
              <a:xfrm>
                <a:off x="620956" y="745456"/>
                <a:ext cx="10950088" cy="3295454"/>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en-US" altLang="zh-CN" sz="2400" b="1" dirty="0">
                    <a:solidFill>
                      <a:prstClr val="black"/>
                    </a:solidFill>
                    <a:ea typeface="仿宋" panose="02010609060101010101" pitchFamily="49" charset="-122"/>
                  </a:rPr>
                  <a:t> </a:t>
                </a:r>
                <a:r>
                  <a:rPr lang="zh-CN" altLang="en-US" sz="2400" b="1" dirty="0">
                    <a:solidFill>
                      <a:prstClr val="black"/>
                    </a:solidFill>
                    <a:ea typeface="仿宋" panose="02010609060101010101" pitchFamily="49" charset="-122"/>
                  </a:rPr>
                  <a:t>考虑下面三个事件</a:t>
                </a:r>
                <a:endParaRPr lang="en-US" altLang="zh-CN" sz="2400" b="1" dirty="0">
                  <a:solidFill>
                    <a:prstClr val="black"/>
                  </a:solidFill>
                  <a:ea typeface="仿宋" panose="02010609060101010101" pitchFamily="49" charset="-122"/>
                </a:endParaRPr>
              </a:p>
              <a:p>
                <a:pPr>
                  <a:lnSpc>
                    <a:spcPct val="150000"/>
                  </a:lnSpc>
                </a:pPr>
                <a14:m>
                  <m:oMathPara xmlns:m="http://schemas.openxmlformats.org/officeDocument/2006/math">
                    <m:oMathParaPr>
                      <m:jc m:val="left"/>
                    </m:oMathParaPr>
                    <m:oMath xmlns:m="http://schemas.openxmlformats.org/officeDocument/2006/math">
                      <m:sSub>
                        <m:sSubPr>
                          <m:ctrlPr>
                            <a:rPr lang="en-US" altLang="zh-CN" sz="2400" b="1" i="1" smtClean="0">
                              <a:solidFill>
                                <a:prstClr val="black"/>
                              </a:solidFill>
                              <a:latin typeface="Cambria Math" panose="02040503050406030204" pitchFamily="18" charset="0"/>
                              <a:ea typeface="仿宋" panose="02010609060101010101" pitchFamily="49" charset="-122"/>
                            </a:rPr>
                          </m:ctrlPr>
                        </m:sSubPr>
                        <m:e>
                          <m:r>
                            <a:rPr lang="en-US" altLang="zh-CN" sz="2400" b="1" i="1" smtClean="0">
                              <a:solidFill>
                                <a:prstClr val="black"/>
                              </a:solidFill>
                              <a:latin typeface="Cambria Math" panose="02040503050406030204" pitchFamily="18" charset="0"/>
                              <a:ea typeface="Cambria Math" panose="02040503050406030204" pitchFamily="18" charset="0"/>
                            </a:rPr>
                            <m:t>ℇ</m:t>
                          </m:r>
                        </m:e>
                        <m:sub>
                          <m:r>
                            <a:rPr lang="en-US" altLang="zh-CN" sz="2400" b="1" i="1" smtClean="0">
                              <a:solidFill>
                                <a:prstClr val="black"/>
                              </a:solidFill>
                              <a:latin typeface="Cambria Math" panose="02040503050406030204" pitchFamily="18" charset="0"/>
                              <a:ea typeface="仿宋" panose="02010609060101010101" pitchFamily="49" charset="-122"/>
                            </a:rPr>
                            <m:t>𝟏</m:t>
                          </m:r>
                        </m:sub>
                      </m:sSub>
                      <m:r>
                        <a:rPr lang="zh-CN" altLang="en-US" sz="2400" b="1" i="1">
                          <a:solidFill>
                            <a:prstClr val="black"/>
                          </a:solidFill>
                          <a:latin typeface="Cambria Math" panose="02040503050406030204" pitchFamily="18" charset="0"/>
                          <a:ea typeface="仿宋" panose="02010609060101010101" pitchFamily="49" charset="-122"/>
                        </a:rPr>
                        <m:t>：</m:t>
                      </m:r>
                      <m:sSub>
                        <m:sSubPr>
                          <m:ctrlPr>
                            <a:rPr lang="en-US" altLang="zh-CN" sz="2400" b="1" i="1" smtClean="0">
                              <a:solidFill>
                                <a:prstClr val="black"/>
                              </a:solidFill>
                              <a:latin typeface="Cambria Math" panose="02040503050406030204" pitchFamily="18" charset="0"/>
                              <a:ea typeface="仿宋" panose="02010609060101010101" pitchFamily="49" charset="-122"/>
                            </a:rPr>
                          </m:ctrlPr>
                        </m:sSubPr>
                        <m:e>
                          <m:r>
                            <a:rPr lang="en-US" altLang="zh-CN" sz="2400" b="1" i="1" smtClean="0">
                              <a:solidFill>
                                <a:prstClr val="black"/>
                              </a:solidFill>
                              <a:latin typeface="Cambria Math" panose="02040503050406030204" pitchFamily="18" charset="0"/>
                              <a:ea typeface="仿宋" panose="02010609060101010101" pitchFamily="49" charset="-122"/>
                            </a:rPr>
                            <m:t>𝒀</m:t>
                          </m:r>
                        </m:e>
                        <m:sub>
                          <m:r>
                            <a:rPr lang="en-US" altLang="zh-CN" sz="2400" b="1" i="1" smtClean="0">
                              <a:solidFill>
                                <a:prstClr val="black"/>
                              </a:solidFill>
                              <a:latin typeface="Cambria Math" panose="02040503050406030204" pitchFamily="18" charset="0"/>
                              <a:ea typeface="仿宋" panose="02010609060101010101" pitchFamily="49" charset="-122"/>
                            </a:rPr>
                            <m:t>𝟏</m:t>
                          </m:r>
                        </m:sub>
                      </m:sSub>
                      <m:r>
                        <a:rPr lang="en-US" altLang="zh-CN" sz="2400" b="1" i="1" smtClean="0">
                          <a:solidFill>
                            <a:prstClr val="black"/>
                          </a:solidFill>
                          <a:latin typeface="Cambria Math" panose="02040503050406030204" pitchFamily="18" charset="0"/>
                          <a:ea typeface="仿宋" panose="02010609060101010101" pitchFamily="49" charset="-122"/>
                        </a:rPr>
                        <m:t>=</m:t>
                      </m:r>
                      <m:d>
                        <m:dPr>
                          <m:begChr m:val="|"/>
                          <m:endChr m:val="|"/>
                          <m:ctrlPr>
                            <a:rPr lang="en-US" altLang="zh-CN" sz="2400" b="1" i="1" smtClean="0">
                              <a:solidFill>
                                <a:prstClr val="black"/>
                              </a:solidFill>
                              <a:latin typeface="Cambria Math" panose="02040503050406030204" pitchFamily="18" charset="0"/>
                              <a:ea typeface="仿宋" panose="02010609060101010101" pitchFamily="49" charset="-122"/>
                            </a:rPr>
                          </m:ctrlPr>
                        </m:dPr>
                        <m:e>
                          <m:d>
                            <m:dPr>
                              <m:begChr m:val="{"/>
                              <m:endChr m:val="}"/>
                              <m:ctrlPr>
                                <a:rPr lang="en-US" altLang="zh-CN" sz="2400" b="1" i="1" smtClean="0">
                                  <a:solidFill>
                                    <a:prstClr val="black"/>
                                  </a:solidFill>
                                  <a:latin typeface="Cambria Math" panose="02040503050406030204" pitchFamily="18" charset="0"/>
                                  <a:ea typeface="仿宋" panose="02010609060101010101" pitchFamily="49" charset="-122"/>
                                </a:rPr>
                              </m:ctrlPr>
                            </m:dPr>
                            <m:e>
                              <m:r>
                                <a:rPr lang="en-US" altLang="zh-CN" sz="2400" b="1" i="1" smtClean="0">
                                  <a:solidFill>
                                    <a:prstClr val="black"/>
                                  </a:solidFill>
                                  <a:latin typeface="Cambria Math" panose="02040503050406030204" pitchFamily="18" charset="0"/>
                                  <a:ea typeface="仿宋" panose="02010609060101010101" pitchFamily="49" charset="-122"/>
                                </a:rPr>
                                <m:t>𝒓</m:t>
                              </m:r>
                              <m:r>
                                <a:rPr lang="en-US" altLang="zh-CN" sz="2400" b="1" i="1" smtClean="0">
                                  <a:solidFill>
                                    <a:prstClr val="black"/>
                                  </a:solidFill>
                                  <a:latin typeface="Cambria Math" panose="02040503050406030204" pitchFamily="18" charset="0"/>
                                  <a:ea typeface="Cambria Math" panose="02040503050406030204" pitchFamily="18" charset="0"/>
                                </a:rPr>
                                <m:t>∈</m:t>
                              </m:r>
                              <m:r>
                                <a:rPr lang="en-US" altLang="zh-CN" sz="2400" b="1" i="1" smtClean="0">
                                  <a:solidFill>
                                    <a:prstClr val="black"/>
                                  </a:solidFill>
                                  <a:latin typeface="Cambria Math" panose="02040503050406030204" pitchFamily="18" charset="0"/>
                                  <a:ea typeface="Cambria Math" panose="02040503050406030204" pitchFamily="18" charset="0"/>
                                </a:rPr>
                                <m:t>𝑹</m:t>
                              </m:r>
                              <m:d>
                                <m:dPr>
                                  <m:begChr m:val="|"/>
                                  <m:endChr m:val=""/>
                                  <m:ctrlPr>
                                    <a:rPr lang="en-US" altLang="zh-CN" sz="2400" b="1" i="1" smtClean="0">
                                      <a:solidFill>
                                        <a:prstClr val="black"/>
                                      </a:solidFill>
                                      <a:latin typeface="Cambria Math" panose="02040503050406030204" pitchFamily="18" charset="0"/>
                                      <a:ea typeface="Cambria Math" panose="02040503050406030204" pitchFamily="18" charset="0"/>
                                    </a:rPr>
                                  </m:ctrlPr>
                                </m:dPr>
                                <m:e>
                                  <m:r>
                                    <a:rPr lang="en-US" altLang="zh-CN" sz="2400" b="1" i="1" smtClean="0">
                                      <a:solidFill>
                                        <a:prstClr val="black"/>
                                      </a:solidFill>
                                      <a:latin typeface="Cambria Math" panose="02040503050406030204" pitchFamily="18" charset="0"/>
                                      <a:ea typeface="Cambria Math" panose="02040503050406030204" pitchFamily="18" charset="0"/>
                                    </a:rPr>
                                    <m:t>𝒓</m:t>
                                  </m:r>
                                  <m:r>
                                    <a:rPr lang="en-US" altLang="zh-CN" sz="2400" b="1" i="1" smtClean="0">
                                      <a:solidFill>
                                        <a:prstClr val="black"/>
                                      </a:solidFill>
                                      <a:latin typeface="Cambria Math" panose="02040503050406030204" pitchFamily="18" charset="0"/>
                                      <a:ea typeface="Cambria Math" panose="02040503050406030204" pitchFamily="18" charset="0"/>
                                    </a:rPr>
                                    <m:t>≤</m:t>
                                  </m:r>
                                  <m:r>
                                    <a:rPr lang="en-US" altLang="zh-CN" sz="2400" b="1" i="1" smtClean="0">
                                      <a:solidFill>
                                        <a:prstClr val="black"/>
                                      </a:solidFill>
                                      <a:latin typeface="Cambria Math" panose="02040503050406030204" pitchFamily="18" charset="0"/>
                                      <a:ea typeface="Cambria Math" panose="02040503050406030204" pitchFamily="18" charset="0"/>
                                    </a:rPr>
                                    <m:t>𝒎</m:t>
                                  </m:r>
                                </m:e>
                              </m:d>
                            </m:e>
                          </m:d>
                        </m:e>
                      </m:d>
                      <m:r>
                        <a:rPr lang="en-US" altLang="zh-CN" sz="2400" b="1" i="1" smtClean="0">
                          <a:solidFill>
                            <a:prstClr val="black"/>
                          </a:solidFill>
                          <a:latin typeface="Cambria Math" panose="02040503050406030204" pitchFamily="18" charset="0"/>
                          <a:ea typeface="仿宋" panose="02010609060101010101" pitchFamily="49" charset="-122"/>
                        </a:rPr>
                        <m:t>&lt;</m:t>
                      </m:r>
                      <m:f>
                        <m:fPr>
                          <m:ctrlPr>
                            <a:rPr lang="en-US" altLang="zh-CN" sz="2400" b="1" i="1" smtClean="0">
                              <a:solidFill>
                                <a:prstClr val="black"/>
                              </a:solidFill>
                              <a:latin typeface="Cambria Math" panose="02040503050406030204" pitchFamily="18" charset="0"/>
                              <a:ea typeface="仿宋" panose="02010609060101010101" pitchFamily="49" charset="-122"/>
                            </a:rPr>
                          </m:ctrlPr>
                        </m:fPr>
                        <m:num>
                          <m:r>
                            <a:rPr lang="en-US" altLang="zh-CN" sz="2400" b="1" i="1" smtClean="0">
                              <a:solidFill>
                                <a:prstClr val="black"/>
                              </a:solidFill>
                              <a:latin typeface="Cambria Math" panose="02040503050406030204" pitchFamily="18" charset="0"/>
                              <a:ea typeface="仿宋" panose="02010609060101010101" pitchFamily="49" charset="-122"/>
                            </a:rPr>
                            <m:t>𝟏</m:t>
                          </m:r>
                        </m:num>
                        <m:den>
                          <m:r>
                            <a:rPr lang="en-US" altLang="zh-CN" sz="2400" b="1" i="1" smtClean="0">
                              <a:solidFill>
                                <a:prstClr val="black"/>
                              </a:solidFill>
                              <a:latin typeface="Cambria Math" panose="02040503050406030204" pitchFamily="18" charset="0"/>
                              <a:ea typeface="仿宋" panose="02010609060101010101" pitchFamily="49" charset="-122"/>
                            </a:rPr>
                            <m:t>𝟐</m:t>
                          </m:r>
                        </m:den>
                      </m:f>
                      <m:sSup>
                        <m:sSupPr>
                          <m:ctrlPr>
                            <a:rPr lang="en-US" altLang="zh-CN" sz="2400" b="1" i="1" smtClean="0">
                              <a:solidFill>
                                <a:prstClr val="black"/>
                              </a:solidFill>
                              <a:latin typeface="Cambria Math" panose="02040503050406030204" pitchFamily="18" charset="0"/>
                              <a:ea typeface="仿宋" panose="02010609060101010101" pitchFamily="49" charset="-122"/>
                            </a:rPr>
                          </m:ctrlPr>
                        </m:sSupPr>
                        <m:e>
                          <m:r>
                            <a:rPr lang="en-US" altLang="zh-CN" sz="2400" b="1" i="1" smtClean="0">
                              <a:solidFill>
                                <a:prstClr val="black"/>
                              </a:solidFill>
                              <a:latin typeface="Cambria Math" panose="02040503050406030204" pitchFamily="18" charset="0"/>
                              <a:ea typeface="仿宋" panose="02010609060101010101" pitchFamily="49" charset="-122"/>
                            </a:rPr>
                            <m:t>𝒏</m:t>
                          </m:r>
                        </m:e>
                        <m:sup>
                          <m:r>
                            <a:rPr lang="en-US" altLang="zh-CN" sz="2400" b="1" i="1" smtClean="0">
                              <a:solidFill>
                                <a:prstClr val="black"/>
                              </a:solidFill>
                              <a:latin typeface="Cambria Math" panose="02040503050406030204" pitchFamily="18" charset="0"/>
                              <a:ea typeface="仿宋" panose="02010609060101010101" pitchFamily="49" charset="-122"/>
                            </a:rPr>
                            <m:t>𝟑</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𝟒</m:t>
                          </m:r>
                        </m:sup>
                      </m:sSup>
                      <m:r>
                        <a:rPr lang="en-US" altLang="zh-CN" sz="2400" b="1" i="1" smtClean="0">
                          <a:solidFill>
                            <a:prstClr val="black"/>
                          </a:solidFill>
                          <a:latin typeface="Cambria Math" panose="02040503050406030204" pitchFamily="18" charset="0"/>
                          <a:ea typeface="仿宋" panose="02010609060101010101" pitchFamily="49" charset="-122"/>
                        </a:rPr>
                        <m:t>−</m:t>
                      </m:r>
                      <m:rad>
                        <m:radPr>
                          <m:degHide m:val="on"/>
                          <m:ctrlPr>
                            <a:rPr lang="en-US" altLang="zh-CN" sz="2400" b="1" i="1" smtClean="0">
                              <a:solidFill>
                                <a:prstClr val="black"/>
                              </a:solidFill>
                              <a:latin typeface="Cambria Math" panose="02040503050406030204" pitchFamily="18" charset="0"/>
                              <a:ea typeface="仿宋" panose="02010609060101010101" pitchFamily="49" charset="-122"/>
                            </a:rPr>
                          </m:ctrlPr>
                        </m:radPr>
                        <m:deg/>
                        <m:e>
                          <m:r>
                            <a:rPr lang="en-US" altLang="zh-CN" sz="2400" b="1" i="1" smtClean="0">
                              <a:solidFill>
                                <a:prstClr val="black"/>
                              </a:solidFill>
                              <a:latin typeface="Cambria Math" panose="02040503050406030204" pitchFamily="18" charset="0"/>
                              <a:ea typeface="仿宋" panose="02010609060101010101" pitchFamily="49" charset="-122"/>
                            </a:rPr>
                            <m:t>𝒏</m:t>
                          </m:r>
                        </m:e>
                      </m:rad>
                    </m:oMath>
                  </m:oMathPara>
                </a14:m>
                <a:endParaRPr lang="en-US" altLang="zh-CN" sz="2400" b="1" dirty="0">
                  <a:solidFill>
                    <a:prstClr val="black"/>
                  </a:solidFill>
                  <a:ea typeface="仿宋" panose="02010609060101010101" pitchFamily="49" charset="-122"/>
                </a:endParaRPr>
              </a:p>
              <a:p>
                <a:pPr>
                  <a:lnSpc>
                    <a:spcPct val="150000"/>
                  </a:lnSpc>
                </a:pPr>
                <a14:m>
                  <m:oMathPara xmlns:m="http://schemas.openxmlformats.org/officeDocument/2006/math">
                    <m:oMathParaPr>
                      <m:jc m:val="left"/>
                    </m:oMathParaPr>
                    <m:oMath xmlns:m="http://schemas.openxmlformats.org/officeDocument/2006/math">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Cambria Math" panose="02040503050406030204" pitchFamily="18" charset="0"/>
                            </a:rPr>
                            <m:t>ℇ</m:t>
                          </m:r>
                        </m:e>
                        <m:sub>
                          <m:r>
                            <a:rPr lang="en-US" altLang="zh-CN" sz="2400" b="1" i="1" smtClean="0">
                              <a:solidFill>
                                <a:prstClr val="black"/>
                              </a:solidFill>
                              <a:latin typeface="Cambria Math" panose="02040503050406030204" pitchFamily="18" charset="0"/>
                              <a:ea typeface="Cambria Math" panose="02040503050406030204" pitchFamily="18" charset="0"/>
                            </a:rPr>
                            <m:t>𝟐</m:t>
                          </m:r>
                        </m:sub>
                      </m:sSub>
                      <m:r>
                        <a:rPr lang="zh-CN" altLang="en-US" sz="2400" b="1" i="1">
                          <a:solidFill>
                            <a:prstClr val="black"/>
                          </a:solidFill>
                          <a:latin typeface="Cambria Math" panose="02040503050406030204" pitchFamily="18" charset="0"/>
                          <a:ea typeface="仿宋" panose="02010609060101010101" pitchFamily="49" charset="-122"/>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𝒀</m:t>
                          </m:r>
                        </m:e>
                        <m:sub>
                          <m:r>
                            <a:rPr lang="en-US" altLang="zh-CN" sz="2400" b="1" i="1" smtClean="0">
                              <a:solidFill>
                                <a:prstClr val="black"/>
                              </a:solidFill>
                              <a:latin typeface="Cambria Math" panose="02040503050406030204" pitchFamily="18" charset="0"/>
                              <a:ea typeface="仿宋" panose="02010609060101010101" pitchFamily="49" charset="-122"/>
                            </a:rPr>
                            <m:t>𝟐</m:t>
                          </m:r>
                        </m:sub>
                      </m:sSub>
                      <m:r>
                        <a:rPr lang="en-US" altLang="zh-CN" sz="2400" b="1" i="1">
                          <a:solidFill>
                            <a:prstClr val="black"/>
                          </a:solidFill>
                          <a:latin typeface="Cambria Math" panose="02040503050406030204" pitchFamily="18" charset="0"/>
                          <a:ea typeface="仿宋" panose="02010609060101010101" pitchFamily="49" charset="-122"/>
                        </a:rPr>
                        <m:t>=</m:t>
                      </m:r>
                      <m:d>
                        <m:dPr>
                          <m:begChr m:val="|"/>
                          <m:endChr m:val="|"/>
                          <m:ctrlPr>
                            <a:rPr lang="en-US" altLang="zh-CN" sz="2400" b="1" i="1">
                              <a:solidFill>
                                <a:prstClr val="black"/>
                              </a:solidFill>
                              <a:latin typeface="Cambria Math" panose="02040503050406030204" pitchFamily="18" charset="0"/>
                              <a:ea typeface="仿宋" panose="02010609060101010101" pitchFamily="49" charset="-122"/>
                            </a:rPr>
                          </m:ctrlPr>
                        </m:dPr>
                        <m:e>
                          <m:d>
                            <m:dPr>
                              <m:begChr m:val="{"/>
                              <m:endChr m:val="}"/>
                              <m:ctrlPr>
                                <a:rPr lang="en-US" altLang="zh-CN" sz="2400" b="1" i="1">
                                  <a:solidFill>
                                    <a:prstClr val="black"/>
                                  </a:solidFill>
                                  <a:latin typeface="Cambria Math" panose="02040503050406030204" pitchFamily="18" charset="0"/>
                                  <a:ea typeface="仿宋" panose="02010609060101010101" pitchFamily="49" charset="-122"/>
                                </a:rPr>
                              </m:ctrlPr>
                            </m:dPr>
                            <m:e>
                              <m:r>
                                <a:rPr lang="en-US" altLang="zh-CN" sz="2400" b="1" i="1">
                                  <a:solidFill>
                                    <a:prstClr val="black"/>
                                  </a:solidFill>
                                  <a:latin typeface="Cambria Math" panose="02040503050406030204" pitchFamily="18" charset="0"/>
                                  <a:ea typeface="仿宋" panose="02010609060101010101" pitchFamily="49" charset="-122"/>
                                </a:rPr>
                                <m:t>𝒓</m:t>
                              </m:r>
                              <m:r>
                                <a:rPr lang="en-US" altLang="zh-CN" sz="2400" b="1" i="1">
                                  <a:solidFill>
                                    <a:prstClr val="black"/>
                                  </a:solidFill>
                                  <a:latin typeface="Cambria Math" panose="02040503050406030204" pitchFamily="18" charset="0"/>
                                  <a:ea typeface="Cambria Math" panose="02040503050406030204" pitchFamily="18" charset="0"/>
                                </a:rPr>
                                <m:t>∈</m:t>
                              </m:r>
                              <m:r>
                                <a:rPr lang="en-US" altLang="zh-CN" sz="2400" b="1" i="1">
                                  <a:solidFill>
                                    <a:prstClr val="black"/>
                                  </a:solidFill>
                                  <a:latin typeface="Cambria Math" panose="02040503050406030204" pitchFamily="18" charset="0"/>
                                  <a:ea typeface="Cambria Math" panose="02040503050406030204" pitchFamily="18" charset="0"/>
                                </a:rPr>
                                <m:t>𝑹</m:t>
                              </m:r>
                              <m:d>
                                <m:dPr>
                                  <m:begChr m:val="|"/>
                                  <m:endChr m:val=""/>
                                  <m:ctrlPr>
                                    <a:rPr lang="en-US" altLang="zh-CN" sz="2400" b="1" i="1">
                                      <a:solidFill>
                                        <a:prstClr val="black"/>
                                      </a:solidFill>
                                      <a:latin typeface="Cambria Math" panose="02040503050406030204" pitchFamily="18" charset="0"/>
                                      <a:ea typeface="Cambria Math" panose="02040503050406030204" pitchFamily="18" charset="0"/>
                                    </a:rPr>
                                  </m:ctrlPr>
                                </m:dPr>
                                <m:e>
                                  <m:r>
                                    <a:rPr lang="en-US" altLang="zh-CN" sz="2400" b="1" i="1">
                                      <a:solidFill>
                                        <a:prstClr val="black"/>
                                      </a:solidFill>
                                      <a:latin typeface="Cambria Math" panose="02040503050406030204" pitchFamily="18" charset="0"/>
                                      <a:ea typeface="Cambria Math" panose="02040503050406030204" pitchFamily="18" charset="0"/>
                                    </a:rPr>
                                    <m:t>𝒓</m:t>
                                  </m:r>
                                  <m:r>
                                    <a:rPr lang="en-US" altLang="zh-CN" sz="2400" b="1" i="1" smtClean="0">
                                      <a:solidFill>
                                        <a:prstClr val="black"/>
                                      </a:solidFill>
                                      <a:latin typeface="Cambria Math" panose="02040503050406030204" pitchFamily="18" charset="0"/>
                                      <a:ea typeface="Cambria Math" panose="02040503050406030204" pitchFamily="18" charset="0"/>
                                    </a:rPr>
                                    <m:t>≥</m:t>
                                  </m:r>
                                  <m:r>
                                    <a:rPr lang="en-US" altLang="zh-CN" sz="2400" b="1" i="1">
                                      <a:solidFill>
                                        <a:prstClr val="black"/>
                                      </a:solidFill>
                                      <a:latin typeface="Cambria Math" panose="02040503050406030204" pitchFamily="18" charset="0"/>
                                      <a:ea typeface="Cambria Math" panose="02040503050406030204" pitchFamily="18" charset="0"/>
                                    </a:rPr>
                                    <m:t>𝒎</m:t>
                                  </m:r>
                                </m:e>
                              </m:d>
                            </m:e>
                          </m:d>
                        </m:e>
                      </m:d>
                      <m:r>
                        <a:rPr lang="en-US" altLang="zh-CN" sz="2400" b="1" i="1">
                          <a:solidFill>
                            <a:prstClr val="black"/>
                          </a:solidFill>
                          <a:latin typeface="Cambria Math" panose="02040503050406030204" pitchFamily="18" charset="0"/>
                          <a:ea typeface="仿宋" panose="02010609060101010101" pitchFamily="49" charset="-122"/>
                        </a:rPr>
                        <m:t>&lt;</m:t>
                      </m:r>
                      <m:f>
                        <m:fPr>
                          <m:ctrlPr>
                            <a:rPr lang="en-US" altLang="zh-CN" sz="2400" b="1" i="1">
                              <a:solidFill>
                                <a:prstClr val="black"/>
                              </a:solidFill>
                              <a:latin typeface="Cambria Math" panose="02040503050406030204" pitchFamily="18" charset="0"/>
                              <a:ea typeface="仿宋" panose="02010609060101010101" pitchFamily="49" charset="-122"/>
                            </a:rPr>
                          </m:ctrlPr>
                        </m:fPr>
                        <m:num>
                          <m:r>
                            <a:rPr lang="en-US" altLang="zh-CN" sz="2400" b="1" i="1">
                              <a:solidFill>
                                <a:prstClr val="black"/>
                              </a:solidFill>
                              <a:latin typeface="Cambria Math" panose="02040503050406030204" pitchFamily="18" charset="0"/>
                              <a:ea typeface="仿宋" panose="02010609060101010101" pitchFamily="49" charset="-122"/>
                            </a:rPr>
                            <m:t>𝟏</m:t>
                          </m:r>
                        </m:num>
                        <m:den>
                          <m:r>
                            <a:rPr lang="en-US" altLang="zh-CN" sz="2400" b="1" i="1">
                              <a:solidFill>
                                <a:prstClr val="black"/>
                              </a:solidFill>
                              <a:latin typeface="Cambria Math" panose="02040503050406030204" pitchFamily="18" charset="0"/>
                              <a:ea typeface="仿宋" panose="02010609060101010101" pitchFamily="49" charset="-122"/>
                            </a:rPr>
                            <m:t>𝟐</m:t>
                          </m:r>
                        </m:den>
                      </m:f>
                      <m:sSup>
                        <m:sSupPr>
                          <m:ctrlPr>
                            <a:rPr lang="en-US" altLang="zh-CN" sz="2400" b="1" i="1">
                              <a:solidFill>
                                <a:prstClr val="black"/>
                              </a:solidFill>
                              <a:latin typeface="Cambria Math" panose="02040503050406030204" pitchFamily="18" charset="0"/>
                              <a:ea typeface="仿宋" panose="02010609060101010101" pitchFamily="49" charset="-122"/>
                            </a:rPr>
                          </m:ctrlPr>
                        </m:sSupPr>
                        <m:e>
                          <m:r>
                            <a:rPr lang="en-US" altLang="zh-CN" sz="2400" b="1" i="1">
                              <a:solidFill>
                                <a:prstClr val="black"/>
                              </a:solidFill>
                              <a:latin typeface="Cambria Math" panose="02040503050406030204" pitchFamily="18" charset="0"/>
                              <a:ea typeface="仿宋" panose="02010609060101010101" pitchFamily="49" charset="-122"/>
                            </a:rPr>
                            <m:t>𝒏</m:t>
                          </m:r>
                        </m:e>
                        <m:sup>
                          <m:r>
                            <a:rPr lang="en-US" altLang="zh-CN" sz="2400" b="1" i="1">
                              <a:solidFill>
                                <a:prstClr val="black"/>
                              </a:solidFill>
                              <a:latin typeface="Cambria Math" panose="02040503050406030204" pitchFamily="18" charset="0"/>
                              <a:ea typeface="仿宋" panose="02010609060101010101" pitchFamily="49" charset="-122"/>
                            </a:rPr>
                            <m:t>𝟑</m:t>
                          </m:r>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𝟒</m:t>
                          </m:r>
                        </m:sup>
                      </m:sSup>
                      <m:r>
                        <a:rPr lang="en-US" altLang="zh-CN" sz="2400" b="1" i="1">
                          <a:solidFill>
                            <a:prstClr val="black"/>
                          </a:solidFill>
                          <a:latin typeface="Cambria Math" panose="02040503050406030204" pitchFamily="18" charset="0"/>
                          <a:ea typeface="仿宋" panose="02010609060101010101" pitchFamily="49" charset="-122"/>
                        </a:rPr>
                        <m:t>−</m:t>
                      </m:r>
                      <m:rad>
                        <m:radPr>
                          <m:degHide m:val="on"/>
                          <m:ctrlPr>
                            <a:rPr lang="en-US" altLang="zh-CN" sz="2400" b="1" i="1">
                              <a:solidFill>
                                <a:prstClr val="black"/>
                              </a:solidFill>
                              <a:latin typeface="Cambria Math" panose="02040503050406030204" pitchFamily="18" charset="0"/>
                              <a:ea typeface="仿宋" panose="02010609060101010101" pitchFamily="49" charset="-122"/>
                            </a:rPr>
                          </m:ctrlPr>
                        </m:radPr>
                        <m:deg/>
                        <m:e>
                          <m:r>
                            <a:rPr lang="en-US" altLang="zh-CN" sz="2400" b="1" i="1">
                              <a:solidFill>
                                <a:prstClr val="black"/>
                              </a:solidFill>
                              <a:latin typeface="Cambria Math" panose="02040503050406030204" pitchFamily="18" charset="0"/>
                              <a:ea typeface="仿宋" panose="02010609060101010101" pitchFamily="49" charset="-122"/>
                            </a:rPr>
                            <m:t>𝒏</m:t>
                          </m:r>
                        </m:e>
                      </m:rad>
                    </m:oMath>
                  </m:oMathPara>
                </a14:m>
                <a:endParaRPr lang="en-US" altLang="zh-CN" sz="2400" b="1" i="1" dirty="0">
                  <a:solidFill>
                    <a:prstClr val="black"/>
                  </a:solidFill>
                  <a:latin typeface="Cambria Math" panose="02040503050406030204" pitchFamily="18" charset="0"/>
                  <a:ea typeface="仿宋" panose="02010609060101010101" pitchFamily="49" charset="-122"/>
                </a:endParaRPr>
              </a:p>
              <a:p>
                <a:pPr>
                  <a:lnSpc>
                    <a:spcPct val="150000"/>
                  </a:lnSpc>
                </a:pPr>
                <a14:m>
                  <m:oMathPara xmlns:m="http://schemas.openxmlformats.org/officeDocument/2006/math">
                    <m:oMathParaPr>
                      <m:jc m:val="left"/>
                    </m:oMathParaPr>
                    <m:oMath xmlns:m="http://schemas.openxmlformats.org/officeDocument/2006/math">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Cambria Math" panose="02040503050406030204" pitchFamily="18" charset="0"/>
                            </a:rPr>
                            <m:t>ℇ</m:t>
                          </m:r>
                        </m:e>
                        <m:sub>
                          <m:r>
                            <a:rPr lang="en-US" altLang="zh-CN" sz="2400" b="1" i="1" smtClean="0">
                              <a:solidFill>
                                <a:prstClr val="black"/>
                              </a:solidFill>
                              <a:latin typeface="Cambria Math" panose="02040503050406030204" pitchFamily="18" charset="0"/>
                              <a:ea typeface="Cambria Math" panose="02040503050406030204" pitchFamily="18" charset="0"/>
                            </a:rPr>
                            <m:t>𝟑</m:t>
                          </m:r>
                        </m:sub>
                      </m:sSub>
                      <m:r>
                        <a:rPr lang="zh-CN" altLang="en-US" sz="2400" b="1" i="1">
                          <a:solidFill>
                            <a:prstClr val="black"/>
                          </a:solidFill>
                          <a:latin typeface="Cambria Math" panose="02040503050406030204" pitchFamily="18" charset="0"/>
                          <a:ea typeface="仿宋" panose="02010609060101010101" pitchFamily="49" charset="-122"/>
                        </a:rPr>
                        <m:t>：</m:t>
                      </m:r>
                      <m:d>
                        <m:dPr>
                          <m:begChr m:val="|"/>
                          <m:endChr m:val="|"/>
                          <m:ctrlPr>
                            <a:rPr lang="en-US" altLang="zh-CN" sz="2400" b="1" i="1" smtClean="0">
                              <a:solidFill>
                                <a:prstClr val="black"/>
                              </a:solidFill>
                              <a:latin typeface="Cambria Math" panose="02040503050406030204" pitchFamily="18" charset="0"/>
                              <a:ea typeface="仿宋" panose="02010609060101010101" pitchFamily="49" charset="-122"/>
                            </a:rPr>
                          </m:ctrlPr>
                        </m:dPr>
                        <m:e>
                          <m:r>
                            <a:rPr lang="en-US" altLang="zh-CN" sz="2400" b="1" i="1" smtClean="0">
                              <a:solidFill>
                                <a:prstClr val="black"/>
                              </a:solidFill>
                              <a:latin typeface="Cambria Math" panose="02040503050406030204" pitchFamily="18" charset="0"/>
                              <a:ea typeface="仿宋" panose="02010609060101010101" pitchFamily="49" charset="-122"/>
                            </a:rPr>
                            <m:t>𝑪</m:t>
                          </m:r>
                        </m:e>
                      </m:d>
                      <m:r>
                        <a:rPr lang="en-US" altLang="zh-CN" sz="2400" b="1" i="1" smtClean="0">
                          <a:solidFill>
                            <a:prstClr val="black"/>
                          </a:solidFill>
                          <a:latin typeface="Cambria Math" panose="02040503050406030204" pitchFamily="18" charset="0"/>
                          <a:ea typeface="仿宋" panose="02010609060101010101" pitchFamily="49" charset="-122"/>
                        </a:rPr>
                        <m:t>&gt;</m:t>
                      </m:r>
                      <m:r>
                        <a:rPr lang="en-US" altLang="zh-CN" sz="2400" b="1" i="1" smtClean="0">
                          <a:solidFill>
                            <a:prstClr val="black"/>
                          </a:solidFill>
                          <a:latin typeface="Cambria Math" panose="02040503050406030204" pitchFamily="18" charset="0"/>
                          <a:ea typeface="仿宋" panose="02010609060101010101" pitchFamily="49" charset="-122"/>
                        </a:rPr>
                        <m:t>𝟒</m:t>
                      </m:r>
                      <m:sSup>
                        <m:sSupPr>
                          <m:ctrlPr>
                            <a:rPr lang="en-US" altLang="zh-CN" sz="2400" b="1" i="1">
                              <a:solidFill>
                                <a:prstClr val="black"/>
                              </a:solidFill>
                              <a:latin typeface="Cambria Math" panose="02040503050406030204" pitchFamily="18" charset="0"/>
                              <a:ea typeface="仿宋" panose="02010609060101010101" pitchFamily="49" charset="-122"/>
                            </a:rPr>
                          </m:ctrlPr>
                        </m:sSupPr>
                        <m:e>
                          <m:r>
                            <a:rPr lang="en-US" altLang="zh-CN" sz="2400" b="1" i="1">
                              <a:solidFill>
                                <a:prstClr val="black"/>
                              </a:solidFill>
                              <a:latin typeface="Cambria Math" panose="02040503050406030204" pitchFamily="18" charset="0"/>
                              <a:ea typeface="仿宋" panose="02010609060101010101" pitchFamily="49" charset="-122"/>
                            </a:rPr>
                            <m:t>𝒏</m:t>
                          </m:r>
                        </m:e>
                        <m:sup>
                          <m:r>
                            <a:rPr lang="en-US" altLang="zh-CN" sz="2400" b="1" i="1">
                              <a:solidFill>
                                <a:prstClr val="black"/>
                              </a:solidFill>
                              <a:latin typeface="Cambria Math" panose="02040503050406030204" pitchFamily="18" charset="0"/>
                              <a:ea typeface="仿宋" panose="02010609060101010101" pitchFamily="49" charset="-122"/>
                            </a:rPr>
                            <m:t>𝟑</m:t>
                          </m:r>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𝟒</m:t>
                          </m:r>
                        </m:sup>
                      </m:sSup>
                    </m:oMath>
                  </m:oMathPara>
                </a14:m>
                <a:endParaRPr lang="en-US" altLang="zh-CN" sz="2400" b="1" dirty="0">
                  <a:solidFill>
                    <a:prstClr val="black"/>
                  </a:solidFill>
                  <a:ea typeface="仿宋" panose="02010609060101010101" pitchFamily="49" charset="-122"/>
                </a:endParaRPr>
              </a:p>
            </p:txBody>
          </p:sp>
        </mc:Choice>
        <mc:Fallback xmlns="">
          <p:sp>
            <p:nvSpPr>
              <p:cNvPr id="10" name="文本框 9">
                <a:extLst>
                  <a:ext uri="{FF2B5EF4-FFF2-40B4-BE49-F238E27FC236}">
                    <a16:creationId xmlns:a16="http://schemas.microsoft.com/office/drawing/2014/main" id="{5B266133-B8FB-4992-B902-C828D81CDF70}"/>
                  </a:ext>
                </a:extLst>
              </p:cNvPr>
              <p:cNvSpPr txBox="1">
                <a:spLocks noRot="1" noChangeAspect="1" noMove="1" noResize="1" noEditPoints="1" noAdjustHandles="1" noChangeArrowheads="1" noChangeShapeType="1" noTextEdit="1"/>
              </p:cNvSpPr>
              <p:nvPr/>
            </p:nvSpPr>
            <p:spPr>
              <a:xfrm>
                <a:off x="620956" y="745456"/>
                <a:ext cx="10950088" cy="3295454"/>
              </a:xfrm>
              <a:prstGeom prst="rect">
                <a:avLst/>
              </a:prstGeom>
              <a:blipFill>
                <a:blip r:embed="rId2"/>
                <a:stretch>
                  <a:fillRect l="-780"/>
                </a:stretch>
              </a:blipFill>
            </p:spPr>
            <p:txBody>
              <a:bodyPr/>
              <a:lstStyle/>
              <a:p>
                <a:r>
                  <a:rPr lang="zh-CN" altLang="en-US">
                    <a:noFill/>
                  </a:rPr>
                  <a:t> </a:t>
                </a:r>
              </a:p>
            </p:txBody>
          </p:sp>
        </mc:Fallback>
      </mc:AlternateContent>
      <p:cxnSp>
        <p:nvCxnSpPr>
          <p:cNvPr id="11" name="直接连接符 10">
            <a:extLst>
              <a:ext uri="{FF2B5EF4-FFF2-40B4-BE49-F238E27FC236}">
                <a16:creationId xmlns:a16="http://schemas.microsoft.com/office/drawing/2014/main" id="{05ADB8F6-5403-4B7E-85E2-1B5D4FE16B95}"/>
              </a:ext>
            </a:extLst>
          </p:cNvPr>
          <p:cNvCxnSpPr>
            <a:cxnSpLocks/>
          </p:cNvCxnSpPr>
          <p:nvPr/>
        </p:nvCxnSpPr>
        <p:spPr>
          <a:xfrm>
            <a:off x="688299" y="4242488"/>
            <a:ext cx="10629275" cy="0"/>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61B5A08-928C-49A1-A8B5-C1236F6D45F5}"/>
                  </a:ext>
                </a:extLst>
              </p:cNvPr>
              <p:cNvSpPr txBox="1"/>
              <p:nvPr/>
            </p:nvSpPr>
            <p:spPr>
              <a:xfrm>
                <a:off x="388866" y="4444067"/>
                <a:ext cx="6100996" cy="116493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800" b="1" i="1" smtClean="0">
                          <a:solidFill>
                            <a:prstClr val="black"/>
                          </a:solidFill>
                          <a:latin typeface="Cambria Math" panose="02040503050406030204" pitchFamily="18" charset="0"/>
                          <a:ea typeface="仿宋" panose="02010609060101010101" pitchFamily="49" charset="-122"/>
                        </a:rPr>
                        <m:t>𝑷𝒓</m:t>
                      </m:r>
                      <m:d>
                        <m:dPr>
                          <m:ctrlPr>
                            <a:rPr lang="en-US" altLang="zh-CN" sz="1800" b="1" i="1" smtClean="0">
                              <a:solidFill>
                                <a:prstClr val="black"/>
                              </a:solidFill>
                              <a:latin typeface="Cambria Math" panose="02040503050406030204" pitchFamily="18" charset="0"/>
                              <a:ea typeface="仿宋" panose="02010609060101010101" pitchFamily="49" charset="-122"/>
                            </a:rPr>
                          </m:ctrlPr>
                        </m:dPr>
                        <m:e>
                          <m:sSub>
                            <m:sSubPr>
                              <m:ctrlPr>
                                <a:rPr lang="en-US" altLang="zh-CN" b="1" i="1">
                                  <a:solidFill>
                                    <a:prstClr val="black"/>
                                  </a:solidFill>
                                  <a:latin typeface="Cambria Math" panose="02040503050406030204" pitchFamily="18" charset="0"/>
                                  <a:ea typeface="仿宋" panose="02010609060101010101" pitchFamily="49" charset="-122"/>
                                </a:rPr>
                              </m:ctrlPr>
                            </m:sSubPr>
                            <m:e>
                              <m:r>
                                <a:rPr lang="en-US" altLang="zh-CN" b="1" i="1">
                                  <a:solidFill>
                                    <a:prstClr val="black"/>
                                  </a:solidFill>
                                  <a:latin typeface="Cambria Math" panose="02040503050406030204" pitchFamily="18" charset="0"/>
                                  <a:ea typeface="Cambria Math" panose="02040503050406030204" pitchFamily="18" charset="0"/>
                                </a:rPr>
                                <m:t>ℇ</m:t>
                              </m:r>
                            </m:e>
                            <m:sub>
                              <m:r>
                                <a:rPr lang="en-US" altLang="zh-CN" b="1" i="1">
                                  <a:solidFill>
                                    <a:prstClr val="black"/>
                                  </a:solidFill>
                                  <a:latin typeface="Cambria Math" panose="02040503050406030204" pitchFamily="18" charset="0"/>
                                  <a:ea typeface="仿宋" panose="02010609060101010101" pitchFamily="49" charset="-122"/>
                                </a:rPr>
                                <m:t>𝟏</m:t>
                              </m:r>
                            </m:sub>
                          </m:sSub>
                        </m:e>
                      </m:d>
                      <m:r>
                        <a:rPr lang="en-US" altLang="zh-CN" b="1" i="1" smtClean="0">
                          <a:solidFill>
                            <a:prstClr val="black"/>
                          </a:solidFill>
                          <a:latin typeface="Cambria Math" panose="02040503050406030204" pitchFamily="18" charset="0"/>
                          <a:ea typeface="Cambria Math" panose="02040503050406030204" pitchFamily="18" charset="0"/>
                        </a:rPr>
                        <m:t>≤</m:t>
                      </m:r>
                      <m:f>
                        <m:fPr>
                          <m:ctrlPr>
                            <a:rPr lang="en-US" altLang="zh-CN" b="1" i="1">
                              <a:solidFill>
                                <a:prstClr val="black"/>
                              </a:solidFill>
                              <a:latin typeface="Cambria Math" panose="02040503050406030204" pitchFamily="18" charset="0"/>
                              <a:ea typeface="仿宋" panose="02010609060101010101" pitchFamily="49" charset="-122"/>
                            </a:rPr>
                          </m:ctrlPr>
                        </m:fPr>
                        <m:num>
                          <m:r>
                            <a:rPr lang="en-US" altLang="zh-CN" b="1" i="1">
                              <a:solidFill>
                                <a:prstClr val="black"/>
                              </a:solidFill>
                              <a:latin typeface="Cambria Math" panose="02040503050406030204" pitchFamily="18" charset="0"/>
                              <a:ea typeface="仿宋" panose="02010609060101010101" pitchFamily="49" charset="-122"/>
                            </a:rPr>
                            <m:t>𝟏</m:t>
                          </m:r>
                        </m:num>
                        <m:den>
                          <m:r>
                            <a:rPr lang="en-US" altLang="zh-CN" b="1" i="1" smtClean="0">
                              <a:solidFill>
                                <a:prstClr val="black"/>
                              </a:solidFill>
                              <a:latin typeface="Cambria Math" panose="02040503050406030204" pitchFamily="18" charset="0"/>
                              <a:ea typeface="仿宋" panose="02010609060101010101" pitchFamily="49" charset="-122"/>
                            </a:rPr>
                            <m:t>𝟒</m:t>
                          </m:r>
                        </m:den>
                      </m:f>
                      <m:sSup>
                        <m:sSupPr>
                          <m:ctrlPr>
                            <a:rPr lang="en-US" altLang="zh-CN" b="1" i="1">
                              <a:solidFill>
                                <a:prstClr val="black"/>
                              </a:solidFill>
                              <a:latin typeface="Cambria Math" panose="02040503050406030204" pitchFamily="18" charset="0"/>
                              <a:ea typeface="仿宋" panose="02010609060101010101" pitchFamily="49" charset="-122"/>
                            </a:rPr>
                          </m:ctrlPr>
                        </m:sSupPr>
                        <m:e>
                          <m:r>
                            <a:rPr lang="en-US" altLang="zh-CN" b="1" i="1">
                              <a:solidFill>
                                <a:prstClr val="black"/>
                              </a:solidFill>
                              <a:latin typeface="Cambria Math" panose="02040503050406030204" pitchFamily="18" charset="0"/>
                              <a:ea typeface="仿宋" panose="02010609060101010101" pitchFamily="49" charset="-122"/>
                            </a:rPr>
                            <m:t>𝒏</m:t>
                          </m:r>
                        </m:e>
                        <m:sup>
                          <m:r>
                            <a:rPr lang="en-US" altLang="zh-CN" b="1" i="1" smtClean="0">
                              <a:solidFill>
                                <a:prstClr val="black"/>
                              </a:solidFill>
                              <a:latin typeface="Cambria Math" panose="02040503050406030204" pitchFamily="18" charset="0"/>
                              <a:ea typeface="仿宋" panose="02010609060101010101" pitchFamily="49" charset="-122"/>
                            </a:rPr>
                            <m:t>−</m:t>
                          </m:r>
                          <m:f>
                            <m:fPr>
                              <m:ctrlPr>
                                <a:rPr lang="en-US" altLang="zh-CN" b="1" i="1" smtClean="0">
                                  <a:solidFill>
                                    <a:prstClr val="black"/>
                                  </a:solidFill>
                                  <a:latin typeface="Cambria Math" panose="02040503050406030204" pitchFamily="18" charset="0"/>
                                  <a:ea typeface="仿宋" panose="02010609060101010101" pitchFamily="49" charset="-122"/>
                                </a:rPr>
                              </m:ctrlPr>
                            </m:fPr>
                            <m:num>
                              <m:r>
                                <a:rPr lang="en-US" altLang="zh-CN" b="1" i="1" smtClean="0">
                                  <a:solidFill>
                                    <a:prstClr val="black"/>
                                  </a:solidFill>
                                  <a:latin typeface="Cambria Math" panose="02040503050406030204" pitchFamily="18" charset="0"/>
                                  <a:ea typeface="仿宋" panose="02010609060101010101" pitchFamily="49" charset="-122"/>
                                </a:rPr>
                                <m:t>𝟏</m:t>
                              </m:r>
                            </m:num>
                            <m:den>
                              <m:r>
                                <a:rPr lang="en-US" altLang="zh-CN" b="1" i="1">
                                  <a:solidFill>
                                    <a:prstClr val="black"/>
                                  </a:solidFill>
                                  <a:latin typeface="Cambria Math" panose="02040503050406030204" pitchFamily="18" charset="0"/>
                                  <a:ea typeface="仿宋" panose="02010609060101010101" pitchFamily="49" charset="-122"/>
                                </a:rPr>
                                <m:t>𝟒</m:t>
                              </m:r>
                            </m:den>
                          </m:f>
                        </m:sup>
                      </m:sSup>
                    </m:oMath>
                  </m:oMathPara>
                </a14:m>
                <a:endParaRPr lang="en-US" altLang="zh-CN" b="1" dirty="0">
                  <a:solidFill>
                    <a:prstClr val="black"/>
                  </a:solidFill>
                  <a:ea typeface="仿宋" panose="02010609060101010101" pitchFamily="49" charset="-122"/>
                </a:endParaRPr>
              </a:p>
              <a:p>
                <a:endParaRPr lang="en-US" altLang="zh-CN" b="1" dirty="0">
                  <a:solidFill>
                    <a:prstClr val="black"/>
                  </a:solidFill>
                  <a:ea typeface="仿宋" panose="02010609060101010101" pitchFamily="49" charset="-122"/>
                </a:endParaRPr>
              </a:p>
              <a:p>
                <a:endParaRPr lang="zh-CN" altLang="en-US" dirty="0"/>
              </a:p>
            </p:txBody>
          </p:sp>
        </mc:Choice>
        <mc:Fallback xmlns="">
          <p:sp>
            <p:nvSpPr>
              <p:cNvPr id="13" name="文本框 12">
                <a:extLst>
                  <a:ext uri="{FF2B5EF4-FFF2-40B4-BE49-F238E27FC236}">
                    <a16:creationId xmlns:a16="http://schemas.microsoft.com/office/drawing/2014/main" id="{961B5A08-928C-49A1-A8B5-C1236F6D45F5}"/>
                  </a:ext>
                </a:extLst>
              </p:cNvPr>
              <p:cNvSpPr txBox="1">
                <a:spLocks noRot="1" noChangeAspect="1" noMove="1" noResize="1" noEditPoints="1" noAdjustHandles="1" noChangeArrowheads="1" noChangeShapeType="1" noTextEdit="1"/>
              </p:cNvSpPr>
              <p:nvPr/>
            </p:nvSpPr>
            <p:spPr>
              <a:xfrm>
                <a:off x="388866" y="4444067"/>
                <a:ext cx="6100996" cy="116493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09844F0-A4CD-41E5-ABEA-935B6AFA8A86}"/>
                  </a:ext>
                </a:extLst>
              </p:cNvPr>
              <p:cNvSpPr txBox="1"/>
              <p:nvPr/>
            </p:nvSpPr>
            <p:spPr>
              <a:xfrm>
                <a:off x="3941536" y="3622312"/>
                <a:ext cx="6100996" cy="1441933"/>
              </a:xfrm>
              <a:prstGeom prst="rect">
                <a:avLst/>
              </a:prstGeom>
              <a:noFill/>
            </p:spPr>
            <p:txBody>
              <a:bodyPr wrap="square">
                <a:spAutoFit/>
              </a:bodyPr>
              <a:lstStyle/>
              <a:p>
                <a:endParaRPr lang="en-US" altLang="zh-CN" b="1" i="1" dirty="0">
                  <a:solidFill>
                    <a:prstClr val="black"/>
                  </a:solidFill>
                  <a:latin typeface="Cambria Math" panose="02040503050406030204" pitchFamily="18" charset="0"/>
                  <a:ea typeface="仿宋" panose="02010609060101010101" pitchFamily="49" charset="-122"/>
                </a:endParaRPr>
              </a:p>
              <a:p>
                <a:endParaRPr lang="en-US" altLang="zh-CN" sz="1800" b="1" i="1" dirty="0">
                  <a:solidFill>
                    <a:prstClr val="black"/>
                  </a:solidFill>
                  <a:latin typeface="Cambria Math" panose="02040503050406030204" pitchFamily="18" charset="0"/>
                  <a:ea typeface="仿宋" panose="02010609060101010101" pitchFamily="49" charset="-122"/>
                </a:endParaRPr>
              </a:p>
              <a:p>
                <a:endParaRPr lang="en-US" altLang="zh-CN" b="1" i="1" dirty="0">
                  <a:solidFill>
                    <a:prstClr val="black"/>
                  </a:solidFill>
                  <a:latin typeface="Cambria Math" panose="02040503050406030204" pitchFamily="18" charset="0"/>
                  <a:ea typeface="仿宋" panose="02010609060101010101" pitchFamily="49" charset="-122"/>
                </a:endParaRPr>
              </a:p>
              <a:p>
                <a:pPr/>
                <a14:m>
                  <m:oMathPara xmlns:m="http://schemas.openxmlformats.org/officeDocument/2006/math">
                    <m:oMathParaPr>
                      <m:jc m:val="left"/>
                    </m:oMathParaPr>
                    <m:oMath xmlns:m="http://schemas.openxmlformats.org/officeDocument/2006/math">
                      <m:r>
                        <a:rPr lang="en-US" altLang="zh-CN" sz="1800" b="1" i="1" smtClean="0">
                          <a:solidFill>
                            <a:prstClr val="black"/>
                          </a:solidFill>
                          <a:latin typeface="Cambria Math" panose="02040503050406030204" pitchFamily="18" charset="0"/>
                          <a:ea typeface="仿宋" panose="02010609060101010101" pitchFamily="49" charset="-122"/>
                        </a:rPr>
                        <m:t>𝑷𝒓</m:t>
                      </m:r>
                      <m:d>
                        <m:dPr>
                          <m:ctrlPr>
                            <a:rPr lang="en-US" altLang="zh-CN" sz="1800" b="1" i="1" smtClean="0">
                              <a:solidFill>
                                <a:prstClr val="black"/>
                              </a:solidFill>
                              <a:latin typeface="Cambria Math" panose="02040503050406030204" pitchFamily="18" charset="0"/>
                              <a:ea typeface="仿宋" panose="02010609060101010101" pitchFamily="49" charset="-122"/>
                            </a:rPr>
                          </m:ctrlPr>
                        </m:dPr>
                        <m:e>
                          <m:sSub>
                            <m:sSubPr>
                              <m:ctrlPr>
                                <a:rPr lang="en-US" altLang="zh-CN" b="1" i="1">
                                  <a:solidFill>
                                    <a:prstClr val="black"/>
                                  </a:solidFill>
                                  <a:latin typeface="Cambria Math" panose="02040503050406030204" pitchFamily="18" charset="0"/>
                                  <a:ea typeface="仿宋" panose="02010609060101010101" pitchFamily="49" charset="-122"/>
                                </a:rPr>
                              </m:ctrlPr>
                            </m:sSubPr>
                            <m:e>
                              <m:r>
                                <a:rPr lang="en-US" altLang="zh-CN" b="1" i="1">
                                  <a:solidFill>
                                    <a:prstClr val="black"/>
                                  </a:solidFill>
                                  <a:latin typeface="Cambria Math" panose="02040503050406030204" pitchFamily="18" charset="0"/>
                                  <a:ea typeface="Cambria Math" panose="02040503050406030204" pitchFamily="18" charset="0"/>
                                </a:rPr>
                                <m:t>ℇ</m:t>
                              </m:r>
                            </m:e>
                            <m:sub>
                              <m:r>
                                <a:rPr lang="en-US" altLang="zh-CN" b="1" i="1" smtClean="0">
                                  <a:solidFill>
                                    <a:prstClr val="black"/>
                                  </a:solidFill>
                                  <a:latin typeface="Cambria Math" panose="02040503050406030204" pitchFamily="18" charset="0"/>
                                  <a:ea typeface="Cambria Math" panose="02040503050406030204" pitchFamily="18" charset="0"/>
                                </a:rPr>
                                <m:t>𝟐</m:t>
                              </m:r>
                            </m:sub>
                          </m:sSub>
                        </m:e>
                      </m:d>
                      <m:r>
                        <a:rPr lang="en-US" altLang="zh-CN" b="1" i="1" smtClean="0">
                          <a:solidFill>
                            <a:prstClr val="black"/>
                          </a:solidFill>
                          <a:latin typeface="Cambria Math" panose="02040503050406030204" pitchFamily="18" charset="0"/>
                          <a:ea typeface="Cambria Math" panose="02040503050406030204" pitchFamily="18" charset="0"/>
                        </a:rPr>
                        <m:t>≤</m:t>
                      </m:r>
                      <m:f>
                        <m:fPr>
                          <m:ctrlPr>
                            <a:rPr lang="en-US" altLang="zh-CN" b="1" i="1">
                              <a:solidFill>
                                <a:prstClr val="black"/>
                              </a:solidFill>
                              <a:latin typeface="Cambria Math" panose="02040503050406030204" pitchFamily="18" charset="0"/>
                              <a:ea typeface="仿宋" panose="02010609060101010101" pitchFamily="49" charset="-122"/>
                            </a:rPr>
                          </m:ctrlPr>
                        </m:fPr>
                        <m:num>
                          <m:r>
                            <a:rPr lang="en-US" altLang="zh-CN" b="1" i="1">
                              <a:solidFill>
                                <a:prstClr val="black"/>
                              </a:solidFill>
                              <a:latin typeface="Cambria Math" panose="02040503050406030204" pitchFamily="18" charset="0"/>
                              <a:ea typeface="仿宋" panose="02010609060101010101" pitchFamily="49" charset="-122"/>
                            </a:rPr>
                            <m:t>𝟏</m:t>
                          </m:r>
                        </m:num>
                        <m:den>
                          <m:r>
                            <a:rPr lang="en-US" altLang="zh-CN" b="1" i="1" smtClean="0">
                              <a:solidFill>
                                <a:prstClr val="black"/>
                              </a:solidFill>
                              <a:latin typeface="Cambria Math" panose="02040503050406030204" pitchFamily="18" charset="0"/>
                              <a:ea typeface="仿宋" panose="02010609060101010101" pitchFamily="49" charset="-122"/>
                            </a:rPr>
                            <m:t>𝟒</m:t>
                          </m:r>
                        </m:den>
                      </m:f>
                      <m:sSup>
                        <m:sSupPr>
                          <m:ctrlPr>
                            <a:rPr lang="en-US" altLang="zh-CN" b="1" i="1">
                              <a:solidFill>
                                <a:prstClr val="black"/>
                              </a:solidFill>
                              <a:latin typeface="Cambria Math" panose="02040503050406030204" pitchFamily="18" charset="0"/>
                              <a:ea typeface="仿宋" panose="02010609060101010101" pitchFamily="49" charset="-122"/>
                            </a:rPr>
                          </m:ctrlPr>
                        </m:sSupPr>
                        <m:e>
                          <m:r>
                            <a:rPr lang="en-US" altLang="zh-CN" b="1" i="1">
                              <a:solidFill>
                                <a:prstClr val="black"/>
                              </a:solidFill>
                              <a:latin typeface="Cambria Math" panose="02040503050406030204" pitchFamily="18" charset="0"/>
                              <a:ea typeface="仿宋" panose="02010609060101010101" pitchFamily="49" charset="-122"/>
                            </a:rPr>
                            <m:t>𝒏</m:t>
                          </m:r>
                        </m:e>
                        <m:sup>
                          <m:r>
                            <a:rPr lang="en-US" altLang="zh-CN" b="1" i="1" smtClean="0">
                              <a:solidFill>
                                <a:prstClr val="black"/>
                              </a:solidFill>
                              <a:latin typeface="Cambria Math" panose="02040503050406030204" pitchFamily="18" charset="0"/>
                              <a:ea typeface="仿宋" panose="02010609060101010101" pitchFamily="49" charset="-122"/>
                            </a:rPr>
                            <m:t>−</m:t>
                          </m:r>
                          <m:r>
                            <a:rPr lang="en-US" altLang="zh-CN" b="1" i="1" smtClean="0">
                              <a:solidFill>
                                <a:prstClr val="black"/>
                              </a:solidFill>
                              <a:latin typeface="Cambria Math" panose="02040503050406030204" pitchFamily="18" charset="0"/>
                              <a:ea typeface="仿宋" panose="02010609060101010101" pitchFamily="49" charset="-122"/>
                            </a:rPr>
                            <m:t>𝟏</m:t>
                          </m:r>
                          <m:r>
                            <a:rPr lang="en-US" altLang="zh-CN" b="1" i="1">
                              <a:solidFill>
                                <a:prstClr val="black"/>
                              </a:solidFill>
                              <a:latin typeface="Cambria Math" panose="02040503050406030204" pitchFamily="18" charset="0"/>
                              <a:ea typeface="仿宋" panose="02010609060101010101" pitchFamily="49" charset="-122"/>
                            </a:rPr>
                            <m:t>/</m:t>
                          </m:r>
                          <m:r>
                            <a:rPr lang="en-US" altLang="zh-CN" b="1" i="1">
                              <a:solidFill>
                                <a:prstClr val="black"/>
                              </a:solidFill>
                              <a:latin typeface="Cambria Math" panose="02040503050406030204" pitchFamily="18" charset="0"/>
                              <a:ea typeface="仿宋" panose="02010609060101010101" pitchFamily="49" charset="-122"/>
                            </a:rPr>
                            <m:t>𝟒</m:t>
                          </m:r>
                        </m:sup>
                      </m:sSup>
                    </m:oMath>
                  </m:oMathPara>
                </a14:m>
                <a:endParaRPr lang="zh-CN" altLang="en-US" dirty="0"/>
              </a:p>
            </p:txBody>
          </p:sp>
        </mc:Choice>
        <mc:Fallback xmlns="">
          <p:sp>
            <p:nvSpPr>
              <p:cNvPr id="15" name="文本框 14">
                <a:extLst>
                  <a:ext uri="{FF2B5EF4-FFF2-40B4-BE49-F238E27FC236}">
                    <a16:creationId xmlns:a16="http://schemas.microsoft.com/office/drawing/2014/main" id="{509844F0-A4CD-41E5-ABEA-935B6AFA8A86}"/>
                  </a:ext>
                </a:extLst>
              </p:cNvPr>
              <p:cNvSpPr txBox="1">
                <a:spLocks noRot="1" noChangeAspect="1" noMove="1" noResize="1" noEditPoints="1" noAdjustHandles="1" noChangeArrowheads="1" noChangeShapeType="1" noTextEdit="1"/>
              </p:cNvSpPr>
              <p:nvPr/>
            </p:nvSpPr>
            <p:spPr>
              <a:xfrm>
                <a:off x="3941536" y="3622312"/>
                <a:ext cx="6100996" cy="144193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5E2F8C2-5E47-40F4-902D-EBF1C799A98B}"/>
                  </a:ext>
                </a:extLst>
              </p:cNvPr>
              <p:cNvSpPr txBox="1"/>
              <p:nvPr/>
            </p:nvSpPr>
            <p:spPr>
              <a:xfrm>
                <a:off x="5305640" y="4453309"/>
                <a:ext cx="6100996"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smtClean="0">
                          <a:solidFill>
                            <a:prstClr val="black"/>
                          </a:solidFill>
                          <a:latin typeface="Cambria Math" panose="02040503050406030204" pitchFamily="18" charset="0"/>
                          <a:ea typeface="仿宋" panose="02010609060101010101" pitchFamily="49" charset="-122"/>
                        </a:rPr>
                        <m:t>𝑷𝒓</m:t>
                      </m:r>
                      <m:d>
                        <m:dPr>
                          <m:ctrlPr>
                            <a:rPr lang="en-US" altLang="zh-CN" sz="1800" b="1" i="1" smtClean="0">
                              <a:solidFill>
                                <a:prstClr val="black"/>
                              </a:solidFill>
                              <a:latin typeface="Cambria Math" panose="02040503050406030204" pitchFamily="18" charset="0"/>
                              <a:ea typeface="仿宋" panose="02010609060101010101" pitchFamily="49" charset="-122"/>
                            </a:rPr>
                          </m:ctrlPr>
                        </m:dPr>
                        <m:e>
                          <m:sSub>
                            <m:sSubPr>
                              <m:ctrlPr>
                                <a:rPr lang="en-US" altLang="zh-CN" b="1" i="1">
                                  <a:solidFill>
                                    <a:prstClr val="black"/>
                                  </a:solidFill>
                                  <a:latin typeface="Cambria Math" panose="02040503050406030204" pitchFamily="18" charset="0"/>
                                  <a:ea typeface="仿宋" panose="02010609060101010101" pitchFamily="49" charset="-122"/>
                                </a:rPr>
                              </m:ctrlPr>
                            </m:sSubPr>
                            <m:e>
                              <m:r>
                                <a:rPr lang="en-US" altLang="zh-CN" b="1" i="1">
                                  <a:solidFill>
                                    <a:prstClr val="black"/>
                                  </a:solidFill>
                                  <a:latin typeface="Cambria Math" panose="02040503050406030204" pitchFamily="18" charset="0"/>
                                  <a:ea typeface="Cambria Math" panose="02040503050406030204" pitchFamily="18" charset="0"/>
                                </a:rPr>
                                <m:t>ℇ</m:t>
                              </m:r>
                            </m:e>
                            <m:sub>
                              <m:r>
                                <a:rPr lang="en-US" altLang="zh-CN" b="1" i="1" smtClean="0">
                                  <a:solidFill>
                                    <a:prstClr val="black"/>
                                  </a:solidFill>
                                  <a:latin typeface="Cambria Math" panose="02040503050406030204" pitchFamily="18" charset="0"/>
                                  <a:ea typeface="Cambria Math" panose="02040503050406030204" pitchFamily="18" charset="0"/>
                                </a:rPr>
                                <m:t>𝟑</m:t>
                              </m:r>
                            </m:sub>
                          </m:sSub>
                        </m:e>
                      </m:d>
                      <m:r>
                        <a:rPr lang="en-US" altLang="zh-CN" b="1" i="1" smtClean="0">
                          <a:solidFill>
                            <a:prstClr val="black"/>
                          </a:solidFill>
                          <a:latin typeface="Cambria Math" panose="02040503050406030204" pitchFamily="18" charset="0"/>
                          <a:ea typeface="Cambria Math" panose="02040503050406030204" pitchFamily="18" charset="0"/>
                        </a:rPr>
                        <m:t>≤</m:t>
                      </m:r>
                      <m:f>
                        <m:fPr>
                          <m:ctrlPr>
                            <a:rPr lang="en-US" altLang="zh-CN" b="1" i="1">
                              <a:solidFill>
                                <a:prstClr val="black"/>
                              </a:solidFill>
                              <a:latin typeface="Cambria Math" panose="02040503050406030204" pitchFamily="18" charset="0"/>
                              <a:ea typeface="仿宋" panose="02010609060101010101" pitchFamily="49" charset="-122"/>
                            </a:rPr>
                          </m:ctrlPr>
                        </m:fPr>
                        <m:num>
                          <m:r>
                            <a:rPr lang="en-US" altLang="zh-CN" b="1" i="1">
                              <a:solidFill>
                                <a:prstClr val="black"/>
                              </a:solidFill>
                              <a:latin typeface="Cambria Math" panose="02040503050406030204" pitchFamily="18" charset="0"/>
                              <a:ea typeface="仿宋" panose="02010609060101010101" pitchFamily="49" charset="-122"/>
                            </a:rPr>
                            <m:t>𝟏</m:t>
                          </m:r>
                        </m:num>
                        <m:den>
                          <m:r>
                            <a:rPr lang="en-US" altLang="zh-CN" b="1" i="1" smtClean="0">
                              <a:solidFill>
                                <a:prstClr val="black"/>
                              </a:solidFill>
                              <a:latin typeface="Cambria Math" panose="02040503050406030204" pitchFamily="18" charset="0"/>
                              <a:ea typeface="仿宋" panose="02010609060101010101" pitchFamily="49" charset="-122"/>
                            </a:rPr>
                            <m:t>𝟐</m:t>
                          </m:r>
                        </m:den>
                      </m:f>
                      <m:sSup>
                        <m:sSupPr>
                          <m:ctrlPr>
                            <a:rPr lang="en-US" altLang="zh-CN" b="1" i="1">
                              <a:solidFill>
                                <a:prstClr val="black"/>
                              </a:solidFill>
                              <a:latin typeface="Cambria Math" panose="02040503050406030204" pitchFamily="18" charset="0"/>
                              <a:ea typeface="仿宋" panose="02010609060101010101" pitchFamily="49" charset="-122"/>
                            </a:rPr>
                          </m:ctrlPr>
                        </m:sSupPr>
                        <m:e>
                          <m:r>
                            <a:rPr lang="en-US" altLang="zh-CN" b="1" i="1">
                              <a:solidFill>
                                <a:prstClr val="black"/>
                              </a:solidFill>
                              <a:latin typeface="Cambria Math" panose="02040503050406030204" pitchFamily="18" charset="0"/>
                              <a:ea typeface="仿宋" panose="02010609060101010101" pitchFamily="49" charset="-122"/>
                            </a:rPr>
                            <m:t>𝒏</m:t>
                          </m:r>
                        </m:e>
                        <m:sup>
                          <m:r>
                            <a:rPr lang="en-US" altLang="zh-CN" b="1" i="1" smtClean="0">
                              <a:solidFill>
                                <a:prstClr val="black"/>
                              </a:solidFill>
                              <a:latin typeface="Cambria Math" panose="02040503050406030204" pitchFamily="18" charset="0"/>
                              <a:ea typeface="仿宋" panose="02010609060101010101" pitchFamily="49" charset="-122"/>
                            </a:rPr>
                            <m:t>−</m:t>
                          </m:r>
                          <m:r>
                            <a:rPr lang="en-US" altLang="zh-CN" b="1" i="1" smtClean="0">
                              <a:solidFill>
                                <a:prstClr val="black"/>
                              </a:solidFill>
                              <a:latin typeface="Cambria Math" panose="02040503050406030204" pitchFamily="18" charset="0"/>
                              <a:ea typeface="仿宋" panose="02010609060101010101" pitchFamily="49" charset="-122"/>
                            </a:rPr>
                            <m:t>𝟏</m:t>
                          </m:r>
                          <m:r>
                            <a:rPr lang="en-US" altLang="zh-CN" b="1" i="1">
                              <a:solidFill>
                                <a:prstClr val="black"/>
                              </a:solidFill>
                              <a:latin typeface="Cambria Math" panose="02040503050406030204" pitchFamily="18" charset="0"/>
                              <a:ea typeface="仿宋" panose="02010609060101010101" pitchFamily="49" charset="-122"/>
                            </a:rPr>
                            <m:t>/</m:t>
                          </m:r>
                          <m:r>
                            <a:rPr lang="en-US" altLang="zh-CN" b="1" i="1">
                              <a:solidFill>
                                <a:prstClr val="black"/>
                              </a:solidFill>
                              <a:latin typeface="Cambria Math" panose="02040503050406030204" pitchFamily="18" charset="0"/>
                              <a:ea typeface="仿宋" panose="02010609060101010101" pitchFamily="49" charset="-122"/>
                            </a:rPr>
                            <m:t>𝟒</m:t>
                          </m:r>
                        </m:sup>
                      </m:sSup>
                    </m:oMath>
                  </m:oMathPara>
                </a14:m>
                <a:endParaRPr lang="zh-CN" altLang="en-US" dirty="0"/>
              </a:p>
            </p:txBody>
          </p:sp>
        </mc:Choice>
        <mc:Fallback xmlns="">
          <p:sp>
            <p:nvSpPr>
              <p:cNvPr id="16" name="文本框 15">
                <a:extLst>
                  <a:ext uri="{FF2B5EF4-FFF2-40B4-BE49-F238E27FC236}">
                    <a16:creationId xmlns:a16="http://schemas.microsoft.com/office/drawing/2014/main" id="{65E2F8C2-5E47-40F4-902D-EBF1C799A98B}"/>
                  </a:ext>
                </a:extLst>
              </p:cNvPr>
              <p:cNvSpPr txBox="1">
                <a:spLocks noRot="1" noChangeAspect="1" noMove="1" noResize="1" noEditPoints="1" noAdjustHandles="1" noChangeArrowheads="1" noChangeShapeType="1" noTextEdit="1"/>
              </p:cNvSpPr>
              <p:nvPr/>
            </p:nvSpPr>
            <p:spPr>
              <a:xfrm>
                <a:off x="5305640" y="4453309"/>
                <a:ext cx="6100996" cy="61093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289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747314B-73A3-4421-A82B-2EF13C65CC1D}"/>
              </a:ext>
            </a:extLst>
          </p:cNvPr>
          <p:cNvGrpSpPr/>
          <p:nvPr/>
        </p:nvGrpSpPr>
        <p:grpSpPr>
          <a:xfrm>
            <a:off x="4497376" y="1835313"/>
            <a:ext cx="7488832" cy="3668613"/>
            <a:chOff x="1475657" y="764704"/>
            <a:chExt cx="7488832" cy="3668613"/>
          </a:xfrm>
        </p:grpSpPr>
        <p:pic>
          <p:nvPicPr>
            <p:cNvPr id="5" name="图片 4">
              <a:extLst>
                <a:ext uri="{FF2B5EF4-FFF2-40B4-BE49-F238E27FC236}">
                  <a16:creationId xmlns:a16="http://schemas.microsoft.com/office/drawing/2014/main" id="{0BF56325-0C83-4DC5-BF94-A7B63661978A}"/>
                </a:ext>
              </a:extLst>
            </p:cNvPr>
            <p:cNvPicPr>
              <a:picLocks noChangeAspect="1"/>
            </p:cNvPicPr>
            <p:nvPr/>
          </p:nvPicPr>
          <p:blipFill>
            <a:blip r:embed="rId2"/>
            <a:stretch>
              <a:fillRect/>
            </a:stretch>
          </p:blipFill>
          <p:spPr>
            <a:xfrm>
              <a:off x="1475657" y="3356992"/>
              <a:ext cx="7488832" cy="1076325"/>
            </a:xfrm>
            <a:prstGeom prst="rect">
              <a:avLst/>
            </a:prstGeom>
          </p:spPr>
        </p:pic>
        <p:pic>
          <p:nvPicPr>
            <p:cNvPr id="6" name="Picture 2">
              <a:extLst>
                <a:ext uri="{FF2B5EF4-FFF2-40B4-BE49-F238E27FC236}">
                  <a16:creationId xmlns:a16="http://schemas.microsoft.com/office/drawing/2014/main" id="{ADDFADB9-FF09-4409-BB28-11322EE9C277}"/>
                </a:ext>
                <a:ext uri="{C183D7F6-B498-43B3-948B-1728B52AA6E4}">
                  <adec:decorative xmlns=""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459" b="34041"/>
            <a:stretch/>
          </p:blipFill>
          <p:spPr bwMode="auto">
            <a:xfrm>
              <a:off x="2843809" y="764704"/>
              <a:ext cx="5328592" cy="35283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09953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8EF21C-A08E-41C7-B228-175CDB3E0F26}"/>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grpSp>
        <p:nvGrpSpPr>
          <p:cNvPr id="11" name="组合 10">
            <a:extLst>
              <a:ext uri="{FF2B5EF4-FFF2-40B4-BE49-F238E27FC236}">
                <a16:creationId xmlns:a16="http://schemas.microsoft.com/office/drawing/2014/main" id="{038DAD74-0C89-4480-8AC5-DEAA35D01344}"/>
              </a:ext>
            </a:extLst>
          </p:cNvPr>
          <p:cNvGrpSpPr/>
          <p:nvPr/>
        </p:nvGrpSpPr>
        <p:grpSpPr>
          <a:xfrm>
            <a:off x="607945" y="1155304"/>
            <a:ext cx="11024422" cy="2422974"/>
            <a:chOff x="418070" y="1573772"/>
            <a:chExt cx="11355860" cy="2658147"/>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B53D9AE-CFAB-4FF9-8A43-F8138354137C}"/>
                    </a:ext>
                  </a:extLst>
                </p:cNvPr>
                <p:cNvSpPr txBox="1"/>
                <p:nvPr/>
              </p:nvSpPr>
              <p:spPr>
                <a:xfrm>
                  <a:off x="770238" y="1665785"/>
                  <a:ext cx="10651524" cy="2566134"/>
                </a:xfrm>
                <a:prstGeom prst="rect">
                  <a:avLst/>
                </a:prstGeom>
                <a:noFill/>
              </p:spPr>
              <p:txBody>
                <a:bodyPr wrap="square">
                  <a:spAutoFit/>
                </a:bodyPr>
                <a:lstStyle/>
                <a:p>
                  <a:pPr algn="l">
                    <a:lnSpc>
                      <a:spcPct val="150000"/>
                    </a:lnSpc>
                  </a:pPr>
                  <a:r>
                    <a:rPr lang="zh-CN" altLang="en-US" sz="2800" b="1" dirty="0">
                      <a:latin typeface="华文新魏" panose="02010800040101010101" pitchFamily="2" charset="-122"/>
                      <a:ea typeface="华文新魏" panose="02010800040101010101" pitchFamily="2" charset="-122"/>
                    </a:rPr>
                    <a:t>定理 </a:t>
                  </a:r>
                  <a:r>
                    <a:rPr lang="en-US" altLang="zh-CN" sz="2800" b="1" dirty="0">
                      <a:latin typeface="华文新魏" panose="02010800040101010101" pitchFamily="2" charset="-122"/>
                      <a:ea typeface="华文新魏" panose="02010800040101010101" pitchFamily="2" charset="-122"/>
                    </a:rPr>
                    <a:t>2.3</a:t>
                  </a:r>
                  <a:r>
                    <a:rPr lang="en-US" altLang="zh-CN" sz="2800" b="1" i="0" u="none" strike="noStrike" baseline="0" dirty="0">
                      <a:latin typeface="华文新魏" panose="02010800040101010101" pitchFamily="2" charset="-122"/>
                      <a:ea typeface="华文新魏" panose="02010800040101010101" pitchFamily="2" charset="-122"/>
                    </a:rPr>
                    <a:t>   </a:t>
                  </a:r>
                  <a:r>
                    <a:rPr lang="en-US" altLang="zh-CN" sz="2800" dirty="0">
                      <a:solidFill>
                        <a:srgbClr val="FF0000"/>
                      </a:solidFill>
                      <a:latin typeface="华文新魏" panose="02010800040101010101" pitchFamily="2" charset="-122"/>
                      <a:ea typeface="华文新魏" panose="02010800040101010101" pitchFamily="2" charset="-122"/>
                    </a:rPr>
                    <a:t> </a:t>
                  </a:r>
                  <a:r>
                    <a:rPr lang="zh-CN" altLang="en-US" sz="2800" b="0" i="0" u="none" strike="noStrike" baseline="0" dirty="0">
                      <a:solidFill>
                        <a:srgbClr val="FF0000"/>
                      </a:solidFill>
                      <a:latin typeface="华文新魏" panose="02010800040101010101" pitchFamily="2" charset="-122"/>
                      <a:ea typeface="华文新魏" panose="02010800040101010101" pitchFamily="2" charset="-122"/>
                    </a:rPr>
                    <a:t>詹森不等式</a:t>
                  </a:r>
                  <a:endParaRPr lang="en-US" altLang="zh-CN" sz="2600" b="1" i="0" u="none" strike="noStrike" baseline="0" dirty="0">
                    <a:latin typeface="仿宋" panose="02010609060101010101" pitchFamily="49" charset="-122"/>
                    <a:ea typeface="仿宋" panose="02010609060101010101" pitchFamily="49" charset="-122"/>
                  </a:endParaRPr>
                </a:p>
                <a:p>
                  <a:pPr algn="l">
                    <a:lnSpc>
                      <a:spcPct val="150000"/>
                    </a:lnSpc>
                  </a:pPr>
                  <a:r>
                    <a:rPr lang="zh-CN" altLang="en-US" sz="2600" b="1" dirty="0">
                      <a:latin typeface="仿宋" panose="02010609060101010101" pitchFamily="49" charset="-122"/>
                      <a:ea typeface="仿宋" panose="02010609060101010101" pitchFamily="49" charset="-122"/>
                    </a:rPr>
                    <a:t>如果</a:t>
                  </a:r>
                  <a14:m>
                    <m:oMath xmlns:m="http://schemas.openxmlformats.org/officeDocument/2006/math">
                      <m:r>
                        <a:rPr lang="en-US" altLang="zh-CN" sz="2600" b="1" i="1" smtClean="0">
                          <a:latin typeface="Cambria Math" panose="02040503050406030204" pitchFamily="18" charset="0"/>
                          <a:ea typeface="仿宋" panose="02010609060101010101" pitchFamily="49" charset="-122"/>
                        </a:rPr>
                        <m:t>𝒇</m:t>
                      </m:r>
                    </m:oMath>
                  </a14:m>
                  <a:r>
                    <a:rPr lang="zh-CN" altLang="en-US" sz="2600" b="1" dirty="0">
                      <a:latin typeface="仿宋" panose="02010609060101010101" pitchFamily="49" charset="-122"/>
                      <a:ea typeface="仿宋" panose="02010609060101010101" pitchFamily="49" charset="-122"/>
                    </a:rPr>
                    <a:t>是一个凸函数，那么</a:t>
                  </a:r>
                  <a:endParaRPr lang="en-US" altLang="zh-CN" sz="2600" b="1" dirty="0">
                    <a:latin typeface="仿宋" panose="02010609060101010101" pitchFamily="49" charset="-122"/>
                    <a:ea typeface="仿宋"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2600" b="1" i="1">
                            <a:latin typeface="Cambria Math" panose="02040503050406030204" pitchFamily="18" charset="0"/>
                            <a:ea typeface="仿宋" panose="02010609060101010101" pitchFamily="49" charset="-122"/>
                          </a:rPr>
                          <m:t>𝑬</m:t>
                        </m:r>
                        <m:d>
                          <m:dPr>
                            <m:begChr m:val="["/>
                            <m:endChr m:val="]"/>
                            <m:ctrlPr>
                              <a:rPr lang="en-US" altLang="zh-CN" sz="2600" b="1" i="1">
                                <a:latin typeface="Cambria Math" panose="02040503050406030204" pitchFamily="18" charset="0"/>
                                <a:ea typeface="仿宋" panose="02010609060101010101" pitchFamily="49" charset="-122"/>
                              </a:rPr>
                            </m:ctrlPr>
                          </m:dPr>
                          <m:e>
                            <m:r>
                              <a:rPr lang="en-US" altLang="zh-CN" sz="2600" b="1" i="1" smtClean="0">
                                <a:latin typeface="Cambria Math" panose="02040503050406030204" pitchFamily="18" charset="0"/>
                                <a:ea typeface="仿宋" panose="02010609060101010101" pitchFamily="49" charset="-122"/>
                              </a:rPr>
                              <m:t>𝒇</m:t>
                            </m:r>
                            <m:d>
                              <m:dPr>
                                <m:ctrlPr>
                                  <a:rPr lang="en-US" altLang="zh-CN" sz="2600" b="1" i="1" smtClean="0">
                                    <a:latin typeface="Cambria Math" panose="02040503050406030204" pitchFamily="18" charset="0"/>
                                    <a:ea typeface="仿宋" panose="02010609060101010101" pitchFamily="49" charset="-122"/>
                                  </a:rPr>
                                </m:ctrlPr>
                              </m:dPr>
                              <m:e>
                                <m:r>
                                  <a:rPr lang="en-US" altLang="zh-CN" sz="2600" b="1" i="1" smtClean="0">
                                    <a:latin typeface="Cambria Math" panose="02040503050406030204" pitchFamily="18" charset="0"/>
                                    <a:ea typeface="仿宋" panose="02010609060101010101" pitchFamily="49" charset="-122"/>
                                  </a:rPr>
                                  <m:t>𝑿</m:t>
                                </m:r>
                              </m:e>
                            </m:d>
                          </m:e>
                        </m:d>
                        <m:r>
                          <a:rPr lang="en-US" altLang="zh-CN" sz="2600" b="1" i="1" smtClean="0">
                            <a:latin typeface="Cambria Math" panose="02040503050406030204" pitchFamily="18" charset="0"/>
                            <a:ea typeface="仿宋" panose="02010609060101010101" pitchFamily="49" charset="-122"/>
                          </a:rPr>
                          <m:t>≥</m:t>
                        </m:r>
                        <m:r>
                          <a:rPr lang="en-US" altLang="zh-CN" sz="2600" b="1" i="1" smtClean="0">
                            <a:latin typeface="Cambria Math" panose="02040503050406030204" pitchFamily="18" charset="0"/>
                            <a:ea typeface="仿宋" panose="02010609060101010101" pitchFamily="49" charset="-122"/>
                          </a:rPr>
                          <m:t>𝒇</m:t>
                        </m:r>
                        <m:d>
                          <m:dPr>
                            <m:ctrlPr>
                              <a:rPr lang="en-US" altLang="zh-CN" sz="2600" b="1" i="1" smtClean="0">
                                <a:latin typeface="Cambria Math" panose="02040503050406030204" pitchFamily="18" charset="0"/>
                                <a:ea typeface="仿宋" panose="02010609060101010101" pitchFamily="49" charset="-122"/>
                              </a:rPr>
                            </m:ctrlPr>
                          </m:dPr>
                          <m:e>
                            <m:r>
                              <a:rPr lang="en-US" altLang="zh-CN" sz="2600" b="1" i="1">
                                <a:latin typeface="Cambria Math" panose="02040503050406030204" pitchFamily="18" charset="0"/>
                                <a:ea typeface="仿宋" panose="02010609060101010101" pitchFamily="49" charset="-122"/>
                              </a:rPr>
                              <m:t>𝑬</m:t>
                            </m:r>
                            <m:d>
                              <m:dPr>
                                <m:begChr m:val="["/>
                                <m:endChr m:val="]"/>
                                <m:ctrlPr>
                                  <a:rPr lang="en-US" altLang="zh-CN" sz="2600" b="1" i="1">
                                    <a:latin typeface="Cambria Math" panose="02040503050406030204" pitchFamily="18" charset="0"/>
                                    <a:ea typeface="仿宋" panose="02010609060101010101" pitchFamily="49" charset="-122"/>
                                  </a:rPr>
                                </m:ctrlPr>
                              </m:dPr>
                              <m:e>
                                <m:r>
                                  <a:rPr lang="en-US" altLang="zh-CN" sz="2600" b="1" i="1">
                                    <a:latin typeface="Cambria Math" panose="02040503050406030204" pitchFamily="18" charset="0"/>
                                    <a:ea typeface="仿宋" panose="02010609060101010101" pitchFamily="49" charset="-122"/>
                                  </a:rPr>
                                  <m:t>𝑿</m:t>
                                </m:r>
                              </m:e>
                            </m:d>
                          </m:e>
                        </m:d>
                      </m:oMath>
                    </m:oMathPara>
                  </a14:m>
                  <a:endParaRPr lang="zh-CN" altLang="en-US" sz="2600" b="1" dirty="0">
                    <a:latin typeface="仿宋" panose="02010609060101010101" pitchFamily="49" charset="-122"/>
                    <a:ea typeface="仿宋" panose="02010609060101010101" pitchFamily="49" charset="-122"/>
                  </a:endParaRPr>
                </a:p>
                <a:p>
                  <a:pPr algn="l"/>
                  <a:endParaRPr lang="zh-CN" altLang="en-US" sz="2600" b="1" dirty="0">
                    <a:latin typeface="仿宋" panose="02010609060101010101" pitchFamily="49" charset="-122"/>
                    <a:ea typeface="仿宋" panose="02010609060101010101" pitchFamily="49" charset="-122"/>
                  </a:endParaRPr>
                </a:p>
              </p:txBody>
            </p:sp>
          </mc:Choice>
          <mc:Fallback xmlns="">
            <p:sp>
              <p:nvSpPr>
                <p:cNvPr id="12" name="文本框 11">
                  <a:extLst>
                    <a:ext uri="{FF2B5EF4-FFF2-40B4-BE49-F238E27FC236}">
                      <a16:creationId xmlns:a16="http://schemas.microsoft.com/office/drawing/2014/main" id="{EB53D9AE-CFAB-4FF9-8A43-F8138354137C}"/>
                    </a:ext>
                  </a:extLst>
                </p:cNvPr>
                <p:cNvSpPr txBox="1">
                  <a:spLocks noRot="1" noChangeAspect="1" noMove="1" noResize="1" noEditPoints="1" noAdjustHandles="1" noChangeArrowheads="1" noChangeShapeType="1" noTextEdit="1"/>
                </p:cNvSpPr>
                <p:nvPr/>
              </p:nvSpPr>
              <p:spPr>
                <a:xfrm>
                  <a:off x="770238" y="1665785"/>
                  <a:ext cx="10651524" cy="2566134"/>
                </a:xfrm>
                <a:prstGeom prst="rect">
                  <a:avLst/>
                </a:prstGeom>
                <a:blipFill>
                  <a:blip r:embed="rId3"/>
                  <a:stretch>
                    <a:fillRect l="-1238"/>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AD73F0FA-768E-4889-85CE-43CE29F67AC8}"/>
                </a:ext>
              </a:extLst>
            </p:cNvPr>
            <p:cNvSpPr/>
            <p:nvPr/>
          </p:nvSpPr>
          <p:spPr>
            <a:xfrm>
              <a:off x="418070" y="1573772"/>
              <a:ext cx="11355860" cy="24943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04C56B05-D7D8-4163-852E-EC446975F1FD}"/>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.1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理论回顾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D4F203D-63FB-4DE1-9C00-B00AB67EBE37}"/>
                  </a:ext>
                </a:extLst>
              </p:cNvPr>
              <p:cNvSpPr txBox="1"/>
              <p:nvPr/>
            </p:nvSpPr>
            <p:spPr>
              <a:xfrm>
                <a:off x="770238" y="3957611"/>
                <a:ext cx="10651524" cy="1369670"/>
              </a:xfrm>
              <a:prstGeom prst="rect">
                <a:avLst/>
              </a:prstGeom>
              <a:noFill/>
            </p:spPr>
            <p:txBody>
              <a:bodyPr wrap="square">
                <a:spAutoFit/>
              </a:bodyPr>
              <a:lstStyle/>
              <a:p>
                <a:pPr algn="l">
                  <a:lnSpc>
                    <a:spcPct val="150000"/>
                  </a:lnSpc>
                </a:pPr>
                <a:r>
                  <a:rPr lang="zh-CN" altLang="en-US" sz="2800" b="1" dirty="0">
                    <a:latin typeface="华文新魏" panose="02010800040101010101" pitchFamily="2" charset="-122"/>
                    <a:ea typeface="华文新魏" panose="02010800040101010101" pitchFamily="2" charset="-122"/>
                  </a:rPr>
                  <a:t>注释：</a:t>
                </a:r>
                <a:endParaRPr lang="en-US" altLang="zh-CN" sz="2800" b="0" i="0" u="none" strike="noStrike" baseline="0" dirty="0">
                  <a:latin typeface="华文新魏" panose="02010800040101010101" pitchFamily="2" charset="-122"/>
                  <a:ea typeface="华文新魏" panose="02010800040101010101" pitchFamily="2" charset="-122"/>
                </a:endParaRPr>
              </a:p>
              <a:p>
                <a:pPr>
                  <a:lnSpc>
                    <a:spcPct val="150000"/>
                  </a:lnSpc>
                </a:pPr>
                <a:r>
                  <a:rPr lang="zh-CN" altLang="en-US" sz="2600" b="1" dirty="0">
                    <a:latin typeface="仿宋" panose="02010609060101010101" pitchFamily="49" charset="-122"/>
                    <a:ea typeface="仿宋" panose="02010609060101010101" pitchFamily="49" charset="-122"/>
                  </a:rPr>
                  <a:t>更一般的例子：</a:t>
                </a:r>
                <a:r>
                  <a:rPr lang="en-US" altLang="zh-CN" sz="2600" b="1" dirty="0">
                    <a:ea typeface="仿宋" panose="02010609060101010101" pitchFamily="49" charset="-122"/>
                  </a:rPr>
                  <a:t> </a:t>
                </a:r>
                <a14:m>
                  <m:oMath xmlns:m="http://schemas.openxmlformats.org/officeDocument/2006/math">
                    <m:r>
                      <a:rPr lang="en-US" altLang="zh-CN" sz="2600" b="1" i="1">
                        <a:latin typeface="Cambria Math" panose="02040503050406030204" pitchFamily="18" charset="0"/>
                        <a:ea typeface="仿宋" panose="02010609060101010101" pitchFamily="49" charset="-122"/>
                      </a:rPr>
                      <m:t>𝑬</m:t>
                    </m:r>
                    <m:d>
                      <m:dPr>
                        <m:begChr m:val="["/>
                        <m:endChr m:val="]"/>
                        <m:ctrlPr>
                          <a:rPr lang="en-US" altLang="zh-CN" sz="2600" b="1" i="1">
                            <a:latin typeface="Cambria Math" panose="02040503050406030204" pitchFamily="18" charset="0"/>
                            <a:ea typeface="仿宋" panose="02010609060101010101" pitchFamily="49" charset="-122"/>
                          </a:rPr>
                        </m:ctrlPr>
                      </m:dPr>
                      <m:e>
                        <m:sSup>
                          <m:sSupPr>
                            <m:ctrlPr>
                              <a:rPr lang="en-US" altLang="zh-CN" sz="2600" b="1" i="1" smtClean="0">
                                <a:latin typeface="Cambria Math" panose="02040503050406030204" pitchFamily="18" charset="0"/>
                                <a:ea typeface="仿宋" panose="02010609060101010101" pitchFamily="49" charset="-122"/>
                              </a:rPr>
                            </m:ctrlPr>
                          </m:sSupPr>
                          <m:e>
                            <m:r>
                              <a:rPr lang="en-US" altLang="zh-CN" sz="2600" b="1" i="1" smtClean="0">
                                <a:latin typeface="Cambria Math" panose="02040503050406030204" pitchFamily="18" charset="0"/>
                                <a:ea typeface="仿宋" panose="02010609060101010101" pitchFamily="49" charset="-122"/>
                              </a:rPr>
                              <m:t>𝑿</m:t>
                            </m:r>
                          </m:e>
                          <m:sup>
                            <m:r>
                              <a:rPr lang="en-US" altLang="zh-CN" sz="2600" b="1" i="1" smtClean="0">
                                <a:latin typeface="Cambria Math" panose="02040503050406030204" pitchFamily="18" charset="0"/>
                                <a:ea typeface="仿宋" panose="02010609060101010101" pitchFamily="49" charset="-122"/>
                              </a:rPr>
                              <m:t>𝟐</m:t>
                            </m:r>
                          </m:sup>
                        </m:sSup>
                      </m:e>
                    </m:d>
                    <m:r>
                      <a:rPr lang="en-US" altLang="zh-CN" sz="2600" b="1" i="1" smtClean="0">
                        <a:latin typeface="Cambria Math" panose="02040503050406030204" pitchFamily="18" charset="0"/>
                        <a:ea typeface="仿宋" panose="02010609060101010101" pitchFamily="49" charset="-122"/>
                      </a:rPr>
                      <m:t>≥</m:t>
                    </m:r>
                    <m:sSup>
                      <m:sSupPr>
                        <m:ctrlPr>
                          <a:rPr lang="en-US" altLang="zh-CN" sz="2600" b="1" i="1" smtClean="0">
                            <a:latin typeface="Cambria Math" panose="02040503050406030204" pitchFamily="18" charset="0"/>
                            <a:ea typeface="仿宋" panose="02010609060101010101" pitchFamily="49" charset="-122"/>
                          </a:rPr>
                        </m:ctrlPr>
                      </m:sSupPr>
                      <m:e>
                        <m:d>
                          <m:dPr>
                            <m:ctrlPr>
                              <a:rPr lang="en-US" altLang="zh-CN" sz="2600" b="1" i="1" smtClean="0">
                                <a:latin typeface="Cambria Math" panose="02040503050406030204" pitchFamily="18" charset="0"/>
                                <a:ea typeface="仿宋" panose="02010609060101010101" pitchFamily="49" charset="-122"/>
                              </a:rPr>
                            </m:ctrlPr>
                          </m:dPr>
                          <m:e>
                            <m:r>
                              <a:rPr lang="en-US" altLang="zh-CN" sz="2600" b="1" i="1">
                                <a:latin typeface="Cambria Math" panose="02040503050406030204" pitchFamily="18" charset="0"/>
                                <a:ea typeface="仿宋" panose="02010609060101010101" pitchFamily="49" charset="-122"/>
                              </a:rPr>
                              <m:t>𝑬</m:t>
                            </m:r>
                            <m:d>
                              <m:dPr>
                                <m:begChr m:val="["/>
                                <m:endChr m:val="]"/>
                                <m:ctrlPr>
                                  <a:rPr lang="en-US" altLang="zh-CN" sz="2600" b="1" i="1">
                                    <a:latin typeface="Cambria Math" panose="02040503050406030204" pitchFamily="18" charset="0"/>
                                    <a:ea typeface="仿宋" panose="02010609060101010101" pitchFamily="49" charset="-122"/>
                                  </a:rPr>
                                </m:ctrlPr>
                              </m:dPr>
                              <m:e>
                                <m:r>
                                  <a:rPr lang="en-US" altLang="zh-CN" sz="2600" b="1" i="1">
                                    <a:latin typeface="Cambria Math" panose="02040503050406030204" pitchFamily="18" charset="0"/>
                                    <a:ea typeface="仿宋" panose="02010609060101010101" pitchFamily="49" charset="-122"/>
                                  </a:rPr>
                                  <m:t>𝑿</m:t>
                                </m:r>
                              </m:e>
                            </m:d>
                          </m:e>
                        </m:d>
                      </m:e>
                      <m:sup>
                        <m:r>
                          <a:rPr lang="en-US" altLang="zh-CN" sz="2600" b="1" i="1" smtClean="0">
                            <a:latin typeface="Cambria Math" panose="02040503050406030204" pitchFamily="18" charset="0"/>
                            <a:ea typeface="仿宋" panose="02010609060101010101" pitchFamily="49" charset="-122"/>
                          </a:rPr>
                          <m:t>𝟐</m:t>
                        </m:r>
                      </m:sup>
                    </m:sSup>
                    <m:r>
                      <a:rPr lang="en-US" altLang="zh-CN" sz="2600" b="1" i="1">
                        <a:latin typeface="Cambria Math" panose="02040503050406030204" pitchFamily="18" charset="0"/>
                        <a:ea typeface="仿宋" panose="02010609060101010101" pitchFamily="49" charset="-122"/>
                      </a:rPr>
                      <m:t> </m:t>
                    </m:r>
                  </m:oMath>
                </a14:m>
                <a:r>
                  <a:rPr lang="zh-CN" altLang="en-US" sz="2600" b="1" dirty="0">
                    <a:latin typeface="仿宋" panose="02010609060101010101" pitchFamily="49" charset="-122"/>
                    <a:ea typeface="仿宋" panose="02010609060101010101" pitchFamily="49" charset="-122"/>
                  </a:rPr>
                  <a:t>。</a:t>
                </a:r>
                <a:endParaRPr lang="en-US" altLang="zh-CN" sz="2600" b="0" i="1" dirty="0">
                  <a:latin typeface="Cambria Math" panose="02040503050406030204" pitchFamily="18" charset="0"/>
                  <a:ea typeface="仿宋" panose="02010609060101010101" pitchFamily="49" charset="-122"/>
                </a:endParaRPr>
              </a:p>
            </p:txBody>
          </p:sp>
        </mc:Choice>
        <mc:Fallback xmlns="">
          <p:sp>
            <p:nvSpPr>
              <p:cNvPr id="8" name="文本框 7">
                <a:extLst>
                  <a:ext uri="{FF2B5EF4-FFF2-40B4-BE49-F238E27FC236}">
                    <a16:creationId xmlns:a16="http://schemas.microsoft.com/office/drawing/2014/main" id="{1D4F203D-63FB-4DE1-9C00-B00AB67EBE37}"/>
                  </a:ext>
                </a:extLst>
              </p:cNvPr>
              <p:cNvSpPr txBox="1">
                <a:spLocks noRot="1" noChangeAspect="1" noMove="1" noResize="1" noEditPoints="1" noAdjustHandles="1" noChangeArrowheads="1" noChangeShapeType="1" noTextEdit="1"/>
              </p:cNvSpPr>
              <p:nvPr/>
            </p:nvSpPr>
            <p:spPr>
              <a:xfrm>
                <a:off x="770238" y="3957611"/>
                <a:ext cx="10651524" cy="1369670"/>
              </a:xfrm>
              <a:prstGeom prst="rect">
                <a:avLst/>
              </a:prstGeom>
              <a:blipFill>
                <a:blip r:embed="rId4"/>
                <a:stretch>
                  <a:fillRect l="-1144" b="-6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69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80C9A-582C-4D2E-A89A-ED0E086EA276}"/>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5" name="矩形 4">
            <a:extLst>
              <a:ext uri="{FF2B5EF4-FFF2-40B4-BE49-F238E27FC236}">
                <a16:creationId xmlns:a16="http://schemas.microsoft.com/office/drawing/2014/main" id="{921C6AE7-18A9-4D44-9731-F864A9C19E83}"/>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.1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理论回顾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3F824FA-ED43-40A3-B9D4-971AE4C03646}"/>
                  </a:ext>
                </a:extLst>
              </p:cNvPr>
              <p:cNvSpPr txBox="1"/>
              <p:nvPr/>
            </p:nvSpPr>
            <p:spPr>
              <a:xfrm>
                <a:off x="620956" y="947034"/>
                <a:ext cx="10950088" cy="2753639"/>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en-US" altLang="zh-CN" sz="2400" b="1" dirty="0">
                    <a:solidFill>
                      <a:prstClr val="black"/>
                    </a:solidFill>
                    <a:ea typeface="仿宋" panose="02010609060101010101" pitchFamily="49" charset="-122"/>
                  </a:rPr>
                  <a:t> </a:t>
                </a:r>
                <a:r>
                  <a:rPr lang="zh-CN" altLang="en-US" sz="2400" b="1" dirty="0">
                    <a:solidFill>
                      <a:prstClr val="black"/>
                    </a:solidFill>
                    <a:ea typeface="仿宋" panose="02010609060101010101" pitchFamily="49" charset="-122"/>
                  </a:rPr>
                  <a:t>应用：快速排序的期望运行时间</a:t>
                </a:r>
                <a:endParaRPr lang="en-US" altLang="zh-CN" sz="2400" b="1" dirty="0">
                  <a:solidFill>
                    <a:prstClr val="black"/>
                  </a:solidFill>
                  <a:ea typeface="仿宋" panose="02010609060101010101" pitchFamily="49" charset="-122"/>
                </a:endParaRPr>
              </a:p>
              <a:p>
                <a:pPr>
                  <a:lnSpc>
                    <a:spcPct val="200000"/>
                  </a:lnSpc>
                </a:pPr>
                <a:r>
                  <a:rPr lang="en-US" altLang="zh-CN" sz="2400" b="1" dirty="0">
                    <a:solidFill>
                      <a:prstClr val="black"/>
                    </a:solidFill>
                    <a:ea typeface="仿宋" panose="02010609060101010101" pitchFamily="49" charset="-122"/>
                  </a:rPr>
                  <a:t>      </a:t>
                </a:r>
                <a:r>
                  <a:rPr lang="zh-CN" altLang="en-US" sz="2400" b="1" dirty="0">
                    <a:solidFill>
                      <a:prstClr val="black"/>
                    </a:solidFill>
                    <a:ea typeface="仿宋" panose="02010609060101010101" pitchFamily="49" charset="-122"/>
                  </a:rPr>
                  <a:t>输入是</a:t>
                </a:r>
                <a:r>
                  <a:rPr lang="en-US" altLang="zh-CN" sz="2400" b="1" dirty="0">
                    <a:solidFill>
                      <a:prstClr val="black"/>
                    </a:solidFill>
                    <a:ea typeface="仿宋" panose="02010609060101010101" pitchFamily="49" charset="-122"/>
                  </a:rPr>
                  <a:t>n</a:t>
                </a:r>
                <a:r>
                  <a:rPr lang="zh-CN" altLang="en-US" sz="2400" b="1" dirty="0">
                    <a:solidFill>
                      <a:prstClr val="black"/>
                    </a:solidFill>
                    <a:ea typeface="仿宋" panose="02010609060101010101" pitchFamily="49" charset="-122"/>
                  </a:rPr>
                  <a:t>个不同的数</a:t>
                </a:r>
                <a14:m>
                  <m:oMath xmlns:m="http://schemas.openxmlformats.org/officeDocument/2006/math">
                    <m:sSub>
                      <m:sSubPr>
                        <m:ctrlPr>
                          <a:rPr lang="en-US" altLang="zh-CN" sz="2400" b="1" i="1" smtClean="0">
                            <a:solidFill>
                              <a:prstClr val="black"/>
                            </a:solidFill>
                            <a:latin typeface="Cambria Math" panose="02040503050406030204" pitchFamily="18" charset="0"/>
                            <a:ea typeface="仿宋" panose="02010609060101010101" pitchFamily="49" charset="-122"/>
                          </a:rPr>
                        </m:ctrlPr>
                      </m:sSubPr>
                      <m:e>
                        <m:r>
                          <a:rPr lang="en-US" altLang="zh-CN" sz="2400" b="1" i="1" smtClean="0">
                            <a:solidFill>
                              <a:prstClr val="black"/>
                            </a:solidFill>
                            <a:latin typeface="Cambria Math" panose="02040503050406030204" pitchFamily="18" charset="0"/>
                            <a:ea typeface="仿宋" panose="02010609060101010101" pitchFamily="49" charset="-122"/>
                          </a:rPr>
                          <m:t>𝒙</m:t>
                        </m:r>
                      </m:e>
                      <m:sub>
                        <m:r>
                          <a:rPr lang="en-US" altLang="zh-CN" sz="2400" b="1" i="1" smtClean="0">
                            <a:solidFill>
                              <a:prstClr val="black"/>
                            </a:solidFill>
                            <a:latin typeface="Cambria Math" panose="02040503050406030204" pitchFamily="18" charset="0"/>
                            <a:ea typeface="仿宋" panose="02010609060101010101" pitchFamily="49" charset="-122"/>
                          </a:rPr>
                          <m:t>𝟏</m:t>
                        </m:r>
                      </m:sub>
                    </m:sSub>
                    <m:r>
                      <a:rPr lang="en-US" altLang="zh-CN" sz="2400" b="1" i="1" smtClean="0">
                        <a:solidFill>
                          <a:prstClr val="black"/>
                        </a:solidFill>
                        <a:latin typeface="Cambria Math" panose="02040503050406030204" pitchFamily="18" charset="0"/>
                        <a:ea typeface="仿宋" panose="02010609060101010101" pitchFamily="49" charset="-122"/>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𝒙</m:t>
                        </m:r>
                      </m:e>
                      <m:sub>
                        <m:r>
                          <a:rPr lang="en-US" altLang="zh-CN" sz="2400" b="1" i="1" smtClean="0">
                            <a:solidFill>
                              <a:prstClr val="black"/>
                            </a:solidFill>
                            <a:latin typeface="Cambria Math" panose="02040503050406030204" pitchFamily="18" charset="0"/>
                            <a:ea typeface="仿宋" panose="02010609060101010101" pitchFamily="49" charset="-122"/>
                          </a:rPr>
                          <m:t>𝟐</m:t>
                        </m:r>
                      </m:sub>
                    </m:sSub>
                    <m:r>
                      <a:rPr lang="en-US" altLang="zh-CN" sz="2400" b="1" i="1" smtClean="0">
                        <a:solidFill>
                          <a:prstClr val="black"/>
                        </a:solidFill>
                        <a:latin typeface="Cambria Math" panose="02040503050406030204" pitchFamily="18" charset="0"/>
                        <a:ea typeface="仿宋" panose="02010609060101010101" pitchFamily="49" charset="-122"/>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𝒙</m:t>
                        </m:r>
                      </m:e>
                      <m:sub>
                        <m:r>
                          <a:rPr lang="en-US" altLang="zh-CN" sz="2400" b="1" i="1" smtClean="0">
                            <a:solidFill>
                              <a:prstClr val="black"/>
                            </a:solidFill>
                            <a:latin typeface="Cambria Math" panose="02040503050406030204" pitchFamily="18" charset="0"/>
                            <a:ea typeface="仿宋" panose="02010609060101010101" pitchFamily="49" charset="-122"/>
                          </a:rPr>
                          <m:t>𝒏</m:t>
                        </m:r>
                      </m:sub>
                    </m:sSub>
                  </m:oMath>
                </a14:m>
                <a:r>
                  <a:rPr lang="zh-CN" altLang="en-US" sz="2400" b="1" dirty="0">
                    <a:solidFill>
                      <a:prstClr val="black"/>
                    </a:solidFill>
                    <a:ea typeface="仿宋" panose="02010609060101010101" pitchFamily="49" charset="-122"/>
                  </a:rPr>
                  <a:t>的列表，选择一个</a:t>
                </a:r>
                <a:r>
                  <a:rPr lang="zh-CN" altLang="en-US" sz="2400" b="1" dirty="0">
                    <a:solidFill>
                      <a:srgbClr val="7030A0"/>
                    </a:solidFill>
                    <a:ea typeface="仿宋" panose="02010609060101010101" pitchFamily="49" charset="-122"/>
                  </a:rPr>
                  <a:t>基准元素</a:t>
                </a:r>
                <a:r>
                  <a:rPr lang="en-US" altLang="zh-CN" sz="2400" b="1" dirty="0">
                    <a:solidFill>
                      <a:srgbClr val="7030A0"/>
                    </a:solidFill>
                    <a:ea typeface="仿宋" panose="02010609060101010101" pitchFamily="49" charset="-122"/>
                  </a:rPr>
                  <a:t>x</a:t>
                </a:r>
                <a:r>
                  <a:rPr lang="zh-CN" altLang="en-US" sz="2400" b="1" dirty="0">
                    <a:solidFill>
                      <a:prstClr val="black"/>
                    </a:solidFill>
                    <a:ea typeface="仿宋" panose="02010609060101010101" pitchFamily="49" charset="-122"/>
                  </a:rPr>
                  <a:t>，将其他每个元素与</a:t>
                </a:r>
                <a:r>
                  <a:rPr lang="en-US" altLang="zh-CN" sz="2400" b="1" dirty="0">
                    <a:solidFill>
                      <a:prstClr val="black"/>
                    </a:solidFill>
                    <a:ea typeface="仿宋" panose="02010609060101010101" pitchFamily="49" charset="-122"/>
                  </a:rPr>
                  <a:t>x</a:t>
                </a:r>
                <a:r>
                  <a:rPr lang="zh-CN" altLang="en-US" sz="2400" b="1" dirty="0">
                    <a:solidFill>
                      <a:prstClr val="black"/>
                    </a:solidFill>
                    <a:ea typeface="仿宋" panose="02010609060101010101" pitchFamily="49" charset="-122"/>
                  </a:rPr>
                  <a:t>进行比较，进而分成两个子表：小于</a:t>
                </a:r>
                <a:r>
                  <a:rPr lang="en-US" altLang="zh-CN" sz="2400" b="1" dirty="0">
                    <a:solidFill>
                      <a:prstClr val="black"/>
                    </a:solidFill>
                    <a:ea typeface="仿宋" panose="02010609060101010101" pitchFamily="49" charset="-122"/>
                  </a:rPr>
                  <a:t>x</a:t>
                </a:r>
                <a:r>
                  <a:rPr lang="zh-CN" altLang="en-US" sz="2400" b="1" dirty="0">
                    <a:solidFill>
                      <a:prstClr val="black"/>
                    </a:solidFill>
                    <a:ea typeface="仿宋" panose="02010609060101010101" pitchFamily="49" charset="-122"/>
                  </a:rPr>
                  <a:t>的元素和大于</a:t>
                </a:r>
                <a:r>
                  <a:rPr lang="en-US" altLang="zh-CN" sz="2400" b="1" dirty="0">
                    <a:solidFill>
                      <a:prstClr val="black"/>
                    </a:solidFill>
                    <a:ea typeface="仿宋" panose="02010609060101010101" pitchFamily="49" charset="-122"/>
                  </a:rPr>
                  <a:t>x</a:t>
                </a:r>
                <a:r>
                  <a:rPr lang="zh-CN" altLang="en-US" sz="2400" b="1" dirty="0">
                    <a:solidFill>
                      <a:prstClr val="black"/>
                    </a:solidFill>
                    <a:ea typeface="仿宋" panose="02010609060101010101" pitchFamily="49" charset="-122"/>
                  </a:rPr>
                  <a:t>的元素。快速排序法是对这些子表的递归排序。</a:t>
                </a:r>
                <a:endParaRPr lang="en-US" altLang="zh-CN" sz="2400" b="1" dirty="0">
                  <a:solidFill>
                    <a:prstClr val="black"/>
                  </a:solidFill>
                  <a:ea typeface="仿宋" panose="02010609060101010101" pitchFamily="49" charset="-122"/>
                </a:endParaRPr>
              </a:p>
            </p:txBody>
          </p:sp>
        </mc:Choice>
        <mc:Fallback xmlns="">
          <p:sp>
            <p:nvSpPr>
              <p:cNvPr id="9" name="文本框 8">
                <a:extLst>
                  <a:ext uri="{FF2B5EF4-FFF2-40B4-BE49-F238E27FC236}">
                    <a16:creationId xmlns:a16="http://schemas.microsoft.com/office/drawing/2014/main" id="{83F824FA-ED43-40A3-B9D4-971AE4C03646}"/>
                  </a:ext>
                </a:extLst>
              </p:cNvPr>
              <p:cNvSpPr txBox="1">
                <a:spLocks noRot="1" noChangeAspect="1" noMove="1" noResize="1" noEditPoints="1" noAdjustHandles="1" noChangeArrowheads="1" noChangeShapeType="1" noTextEdit="1"/>
              </p:cNvSpPr>
              <p:nvPr/>
            </p:nvSpPr>
            <p:spPr>
              <a:xfrm>
                <a:off x="620956" y="947034"/>
                <a:ext cx="10950088" cy="2753639"/>
              </a:xfrm>
              <a:prstGeom prst="rect">
                <a:avLst/>
              </a:prstGeom>
              <a:blipFill>
                <a:blip r:embed="rId3"/>
                <a:stretch>
                  <a:fillRect l="-891" r="-445" b="-309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4FA082A-4F27-4AD0-B4A9-6DD930514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94309">
            <a:off x="9739416" y="3547423"/>
            <a:ext cx="2240998" cy="2987997"/>
          </a:xfrm>
          <a:prstGeom prst="rect">
            <a:avLst/>
          </a:prstGeom>
        </p:spPr>
      </p:pic>
      <p:pic>
        <p:nvPicPr>
          <p:cNvPr id="11" name="图片 10">
            <a:extLst>
              <a:ext uri="{FF2B5EF4-FFF2-40B4-BE49-F238E27FC236}">
                <a16:creationId xmlns:a16="http://schemas.microsoft.com/office/drawing/2014/main" id="{05510094-6968-437E-BC9C-F987B1BBAE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8251" y="3613766"/>
            <a:ext cx="7176683" cy="3154902"/>
          </a:xfrm>
          <a:prstGeom prst="rect">
            <a:avLst/>
          </a:prstGeom>
        </p:spPr>
      </p:pic>
    </p:spTree>
    <p:extLst>
      <p:ext uri="{BB962C8B-B14F-4D97-AF65-F5344CB8AC3E}">
        <p14:creationId xmlns:p14="http://schemas.microsoft.com/office/powerpoint/2010/main" val="402783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FC03A9D-43D6-4103-B47A-BB430D535473}"/>
                  </a:ext>
                </a:extLst>
              </p:cNvPr>
              <p:cNvSpPr txBox="1"/>
              <p:nvPr/>
            </p:nvSpPr>
            <p:spPr>
              <a:xfrm>
                <a:off x="967909" y="1886864"/>
                <a:ext cx="10950088" cy="4195251"/>
              </a:xfrm>
              <a:prstGeom prst="rect">
                <a:avLst/>
              </a:prstGeom>
              <a:noFill/>
            </p:spPr>
            <p:txBody>
              <a:bodyPr wrap="square">
                <a:spAutoFit/>
              </a:bodyPr>
              <a:lstStyle/>
              <a:p>
                <a:pPr algn="just">
                  <a:lnSpc>
                    <a:spcPct val="150000"/>
                  </a:lnSpc>
                </a:pPr>
                <a:r>
                  <a:rPr lang="zh-CN" altLang="en-US" sz="2000" b="1" dirty="0">
                    <a:solidFill>
                      <a:prstClr val="black"/>
                    </a:solidFill>
                    <a:ea typeface="仿宋" panose="02010609060101010101" pitchFamily="49" charset="-122"/>
                  </a:rPr>
                  <a:t>输入： </a:t>
                </a:r>
                <a:r>
                  <a:rPr lang="zh-CN" altLang="en-US" sz="2000" dirty="0">
                    <a:solidFill>
                      <a:prstClr val="black"/>
                    </a:solidFill>
                    <a:ea typeface="仿宋" panose="02010609060101010101" pitchFamily="49" charset="-122"/>
                  </a:rPr>
                  <a:t>全序总体上</a:t>
                </a:r>
                <a:r>
                  <a:rPr lang="en-US" altLang="zh-CN" sz="2000" dirty="0">
                    <a:solidFill>
                      <a:prstClr val="black"/>
                    </a:solidFill>
                    <a:ea typeface="仿宋" panose="02010609060101010101" pitchFamily="49" charset="-122"/>
                  </a:rPr>
                  <a:t>n</a:t>
                </a:r>
                <a:r>
                  <a:rPr lang="zh-CN" altLang="en-US" sz="2000" dirty="0">
                    <a:solidFill>
                      <a:prstClr val="black"/>
                    </a:solidFill>
                    <a:ea typeface="仿宋" panose="02010609060101010101" pitchFamily="49" charset="-122"/>
                  </a:rPr>
                  <a:t>个不同元素的列表</a:t>
                </a:r>
                <a14:m>
                  <m:oMath xmlns:m="http://schemas.openxmlformats.org/officeDocument/2006/math">
                    <m:r>
                      <a:rPr lang="en-US" altLang="zh-CN" sz="2000" b="0" i="1" smtClean="0">
                        <a:solidFill>
                          <a:prstClr val="black"/>
                        </a:solidFill>
                        <a:latin typeface="Cambria Math" panose="02040503050406030204" pitchFamily="18" charset="0"/>
                        <a:ea typeface="仿宋" panose="02010609060101010101" pitchFamily="49" charset="-122"/>
                      </a:rPr>
                      <m:t>𝑆</m:t>
                    </m:r>
                    <m:r>
                      <a:rPr lang="en-US" altLang="zh-CN" sz="2000" b="0" i="1" smtClean="0">
                        <a:solidFill>
                          <a:prstClr val="black"/>
                        </a:solidFill>
                        <a:latin typeface="Cambria Math" panose="02040503050406030204" pitchFamily="18" charset="0"/>
                        <a:ea typeface="仿宋" panose="02010609060101010101" pitchFamily="49" charset="-122"/>
                      </a:rPr>
                      <m:t>=</m:t>
                    </m:r>
                    <m:d>
                      <m:dPr>
                        <m:begChr m:val="{"/>
                        <m:endChr m:val="}"/>
                        <m:ctrlPr>
                          <a:rPr lang="en-US" altLang="zh-CN" sz="2000" b="0" i="1" smtClean="0">
                            <a:solidFill>
                              <a:prstClr val="black"/>
                            </a:solidFill>
                            <a:latin typeface="Cambria Math" panose="02040503050406030204" pitchFamily="18" charset="0"/>
                            <a:ea typeface="仿宋" panose="02010609060101010101" pitchFamily="49" charset="-122"/>
                          </a:rPr>
                        </m:ctrlPr>
                      </m:dPr>
                      <m:e>
                        <m:sSub>
                          <m:sSubPr>
                            <m:ctrlPr>
                              <a:rPr lang="en-US" altLang="zh-CN" sz="2000" b="1" i="1">
                                <a:solidFill>
                                  <a:prstClr val="black"/>
                                </a:solidFill>
                                <a:latin typeface="Cambria Math" panose="02040503050406030204" pitchFamily="18" charset="0"/>
                                <a:ea typeface="仿宋" panose="02010609060101010101" pitchFamily="49" charset="-122"/>
                              </a:rPr>
                            </m:ctrlPr>
                          </m:sSubPr>
                          <m:e>
                            <m:r>
                              <a:rPr lang="en-US" altLang="zh-CN" sz="2000" b="1" i="1">
                                <a:solidFill>
                                  <a:prstClr val="black"/>
                                </a:solidFill>
                                <a:latin typeface="Cambria Math" panose="02040503050406030204" pitchFamily="18" charset="0"/>
                                <a:ea typeface="仿宋" panose="02010609060101010101" pitchFamily="49" charset="-122"/>
                              </a:rPr>
                              <m:t>𝒙</m:t>
                            </m:r>
                          </m:e>
                          <m:sub>
                            <m:r>
                              <a:rPr lang="en-US" altLang="zh-CN" sz="2000" b="1" i="1">
                                <a:solidFill>
                                  <a:prstClr val="black"/>
                                </a:solidFill>
                                <a:latin typeface="Cambria Math" panose="02040503050406030204" pitchFamily="18" charset="0"/>
                                <a:ea typeface="仿宋" panose="02010609060101010101" pitchFamily="49" charset="-122"/>
                              </a:rPr>
                              <m:t>𝟏</m:t>
                            </m:r>
                          </m:sub>
                        </m:sSub>
                        <m:r>
                          <a:rPr lang="en-US" altLang="zh-CN" sz="2000" b="1" i="1">
                            <a:solidFill>
                              <a:prstClr val="black"/>
                            </a:solidFill>
                            <a:latin typeface="Cambria Math" panose="02040503050406030204" pitchFamily="18" charset="0"/>
                            <a:ea typeface="仿宋" panose="02010609060101010101" pitchFamily="49" charset="-122"/>
                          </a:rPr>
                          <m:t>,</m:t>
                        </m:r>
                        <m:sSub>
                          <m:sSubPr>
                            <m:ctrlPr>
                              <a:rPr lang="en-US" altLang="zh-CN" sz="2000" b="1" i="1">
                                <a:solidFill>
                                  <a:prstClr val="black"/>
                                </a:solidFill>
                                <a:latin typeface="Cambria Math" panose="02040503050406030204" pitchFamily="18" charset="0"/>
                                <a:ea typeface="仿宋" panose="02010609060101010101" pitchFamily="49" charset="-122"/>
                              </a:rPr>
                            </m:ctrlPr>
                          </m:sSubPr>
                          <m:e>
                            <m:r>
                              <a:rPr lang="en-US" altLang="zh-CN" sz="2000" b="1" i="1">
                                <a:solidFill>
                                  <a:prstClr val="black"/>
                                </a:solidFill>
                                <a:latin typeface="Cambria Math" panose="02040503050406030204" pitchFamily="18" charset="0"/>
                                <a:ea typeface="仿宋" panose="02010609060101010101" pitchFamily="49" charset="-122"/>
                              </a:rPr>
                              <m:t>𝒙</m:t>
                            </m:r>
                          </m:e>
                          <m:sub>
                            <m:r>
                              <a:rPr lang="en-US" altLang="zh-CN" sz="2000" b="1" i="1">
                                <a:solidFill>
                                  <a:prstClr val="black"/>
                                </a:solidFill>
                                <a:latin typeface="Cambria Math" panose="02040503050406030204" pitchFamily="18" charset="0"/>
                                <a:ea typeface="仿宋" panose="02010609060101010101" pitchFamily="49" charset="-122"/>
                              </a:rPr>
                              <m:t>𝟐</m:t>
                            </m:r>
                          </m:sub>
                        </m:sSub>
                        <m:r>
                          <a:rPr lang="en-US" altLang="zh-CN" sz="2000" b="1" i="1">
                            <a:solidFill>
                              <a:prstClr val="black"/>
                            </a:solidFill>
                            <a:latin typeface="Cambria Math" panose="02040503050406030204" pitchFamily="18" charset="0"/>
                            <a:ea typeface="仿宋" panose="02010609060101010101" pitchFamily="49" charset="-122"/>
                          </a:rPr>
                          <m:t>,…,</m:t>
                        </m:r>
                        <m:sSub>
                          <m:sSubPr>
                            <m:ctrlPr>
                              <a:rPr lang="en-US" altLang="zh-CN" sz="2000" b="1" i="1">
                                <a:solidFill>
                                  <a:prstClr val="black"/>
                                </a:solidFill>
                                <a:latin typeface="Cambria Math" panose="02040503050406030204" pitchFamily="18" charset="0"/>
                                <a:ea typeface="仿宋" panose="02010609060101010101" pitchFamily="49" charset="-122"/>
                              </a:rPr>
                            </m:ctrlPr>
                          </m:sSubPr>
                          <m:e>
                            <m:r>
                              <a:rPr lang="en-US" altLang="zh-CN" sz="2000" b="1" i="1">
                                <a:solidFill>
                                  <a:prstClr val="black"/>
                                </a:solidFill>
                                <a:latin typeface="Cambria Math" panose="02040503050406030204" pitchFamily="18" charset="0"/>
                                <a:ea typeface="仿宋" panose="02010609060101010101" pitchFamily="49" charset="-122"/>
                              </a:rPr>
                              <m:t>𝒙</m:t>
                            </m:r>
                          </m:e>
                          <m:sub>
                            <m:r>
                              <a:rPr lang="en-US" altLang="zh-CN" sz="2000" b="1" i="1">
                                <a:solidFill>
                                  <a:prstClr val="black"/>
                                </a:solidFill>
                                <a:latin typeface="Cambria Math" panose="02040503050406030204" pitchFamily="18" charset="0"/>
                                <a:ea typeface="仿宋" panose="02010609060101010101" pitchFamily="49" charset="-122"/>
                              </a:rPr>
                              <m:t>𝒏</m:t>
                            </m:r>
                          </m:sub>
                        </m:sSub>
                      </m:e>
                    </m:d>
                  </m:oMath>
                </a14:m>
                <a:r>
                  <a:rPr lang="en-US" altLang="zh-CN" sz="2000" dirty="0">
                    <a:solidFill>
                      <a:prstClr val="black"/>
                    </a:solidFill>
                    <a:ea typeface="仿宋" panose="02010609060101010101" pitchFamily="49" charset="-122"/>
                  </a:rPr>
                  <a:t>.</a:t>
                </a:r>
              </a:p>
              <a:p>
                <a:pPr algn="just">
                  <a:lnSpc>
                    <a:spcPct val="150000"/>
                  </a:lnSpc>
                </a:pPr>
                <a:r>
                  <a:rPr lang="zh-CN" altLang="en-US" sz="2000" b="1" dirty="0">
                    <a:solidFill>
                      <a:prstClr val="black"/>
                    </a:solidFill>
                    <a:ea typeface="仿宋" panose="02010609060101010101" pitchFamily="49" charset="-122"/>
                  </a:rPr>
                  <a:t>输出： </a:t>
                </a:r>
                <a:r>
                  <a:rPr lang="zh-CN" altLang="en-US" sz="2000" dirty="0">
                    <a:solidFill>
                      <a:prstClr val="black"/>
                    </a:solidFill>
                    <a:ea typeface="仿宋" panose="02010609060101010101" pitchFamily="49" charset="-122"/>
                  </a:rPr>
                  <a:t>排序后的</a:t>
                </a:r>
                <a:r>
                  <a:rPr lang="en-US" altLang="zh-CN" sz="2000" dirty="0">
                    <a:solidFill>
                      <a:prstClr val="black"/>
                    </a:solidFill>
                    <a:ea typeface="仿宋" panose="02010609060101010101" pitchFamily="49" charset="-122"/>
                  </a:rPr>
                  <a:t>S</a:t>
                </a:r>
                <a:r>
                  <a:rPr lang="zh-CN" altLang="en-US" sz="2000" dirty="0">
                    <a:solidFill>
                      <a:prstClr val="black"/>
                    </a:solidFill>
                    <a:ea typeface="仿宋" panose="02010609060101010101" pitchFamily="49" charset="-122"/>
                  </a:rPr>
                  <a:t>的元素</a:t>
                </a:r>
                <a:r>
                  <a:rPr lang="en-US" altLang="zh-CN" sz="2000" dirty="0">
                    <a:solidFill>
                      <a:prstClr val="black"/>
                    </a:solidFill>
                    <a:ea typeface="仿宋" panose="02010609060101010101" pitchFamily="49" charset="-122"/>
                  </a:rPr>
                  <a:t>.</a:t>
                </a:r>
              </a:p>
              <a:p>
                <a:pPr marL="457200" indent="-457200" algn="just">
                  <a:lnSpc>
                    <a:spcPct val="150000"/>
                  </a:lnSpc>
                  <a:buAutoNum type="arabicPeriod"/>
                </a:pPr>
                <a:r>
                  <a:rPr lang="zh-CN" altLang="en-US" sz="2000" dirty="0">
                    <a:solidFill>
                      <a:prstClr val="black"/>
                    </a:solidFill>
                    <a:ea typeface="仿宋" panose="02010609060101010101" pitchFamily="49" charset="-122"/>
                  </a:rPr>
                  <a:t>如果</a:t>
                </a:r>
                <a:r>
                  <a:rPr lang="en-US" altLang="zh-CN" sz="2000" dirty="0">
                    <a:solidFill>
                      <a:prstClr val="black"/>
                    </a:solidFill>
                    <a:ea typeface="仿宋" panose="02010609060101010101" pitchFamily="49" charset="-122"/>
                  </a:rPr>
                  <a:t>S</a:t>
                </a:r>
                <a:r>
                  <a:rPr lang="zh-CN" altLang="en-US" sz="2000" dirty="0">
                    <a:solidFill>
                      <a:prstClr val="black"/>
                    </a:solidFill>
                    <a:ea typeface="仿宋" panose="02010609060101010101" pitchFamily="49" charset="-122"/>
                  </a:rPr>
                  <a:t>只有一个或零个元素，返回</a:t>
                </a:r>
                <a:r>
                  <a:rPr lang="en-US" altLang="zh-CN" sz="2000" dirty="0">
                    <a:solidFill>
                      <a:prstClr val="black"/>
                    </a:solidFill>
                    <a:ea typeface="仿宋" panose="02010609060101010101" pitchFamily="49" charset="-122"/>
                  </a:rPr>
                  <a:t>S</a:t>
                </a:r>
                <a:r>
                  <a:rPr lang="zh-CN" altLang="en-US" sz="2000" dirty="0">
                    <a:solidFill>
                      <a:prstClr val="black"/>
                    </a:solidFill>
                    <a:ea typeface="仿宋" panose="02010609060101010101" pitchFamily="49" charset="-122"/>
                  </a:rPr>
                  <a:t>；否则继续</a:t>
                </a:r>
                <a:r>
                  <a:rPr lang="en-US" altLang="zh-CN" sz="2000" dirty="0">
                    <a:solidFill>
                      <a:prstClr val="black"/>
                    </a:solidFill>
                    <a:ea typeface="仿宋" panose="02010609060101010101" pitchFamily="49" charset="-122"/>
                  </a:rPr>
                  <a:t>.</a:t>
                </a:r>
              </a:p>
              <a:p>
                <a:pPr marL="457200" indent="-457200" algn="just">
                  <a:lnSpc>
                    <a:spcPct val="150000"/>
                  </a:lnSpc>
                  <a:buAutoNum type="arabicPeriod"/>
                </a:pPr>
                <a:r>
                  <a:rPr lang="zh-CN" altLang="en-US" sz="2000" dirty="0">
                    <a:solidFill>
                      <a:prstClr val="black"/>
                    </a:solidFill>
                    <a:ea typeface="仿宋" panose="02010609060101010101" pitchFamily="49" charset="-122"/>
                  </a:rPr>
                  <a:t>选择</a:t>
                </a:r>
                <a:r>
                  <a:rPr lang="en-US" altLang="zh-CN" sz="2000" dirty="0">
                    <a:solidFill>
                      <a:prstClr val="black"/>
                    </a:solidFill>
                    <a:ea typeface="仿宋" panose="02010609060101010101" pitchFamily="49" charset="-122"/>
                  </a:rPr>
                  <a:t>S</a:t>
                </a:r>
                <a:r>
                  <a:rPr lang="zh-CN" altLang="en-US" sz="2000" dirty="0">
                    <a:solidFill>
                      <a:prstClr val="black"/>
                    </a:solidFill>
                    <a:ea typeface="仿宋" panose="02010609060101010101" pitchFamily="49" charset="-122"/>
                  </a:rPr>
                  <a:t>中一个元素作为基准元素，称为</a:t>
                </a:r>
                <a:r>
                  <a:rPr lang="en-US" altLang="zh-CN" sz="2000" dirty="0">
                    <a:solidFill>
                      <a:prstClr val="black"/>
                    </a:solidFill>
                    <a:ea typeface="仿宋" panose="02010609060101010101" pitchFamily="49" charset="-122"/>
                  </a:rPr>
                  <a:t>x.</a:t>
                </a:r>
              </a:p>
              <a:p>
                <a:pPr marL="457200" indent="-457200" algn="just">
                  <a:lnSpc>
                    <a:spcPct val="150000"/>
                  </a:lnSpc>
                  <a:buAutoNum type="arabicPeriod"/>
                </a:pPr>
                <a:r>
                  <a:rPr lang="zh-CN" altLang="en-US" sz="2000" dirty="0">
                    <a:solidFill>
                      <a:prstClr val="black"/>
                    </a:solidFill>
                    <a:ea typeface="仿宋" panose="02010609060101010101" pitchFamily="49" charset="-122"/>
                  </a:rPr>
                  <a:t>为了将其他元素分成两个子列表，</a:t>
                </a:r>
                <a:r>
                  <a:rPr lang="en-US" altLang="zh-CN" sz="2000" dirty="0">
                    <a:solidFill>
                      <a:prstClr val="black"/>
                    </a:solidFill>
                    <a:ea typeface="仿宋" panose="02010609060101010101" pitchFamily="49" charset="-122"/>
                  </a:rPr>
                  <a:t>S</a:t>
                </a:r>
                <a:r>
                  <a:rPr lang="zh-CN" altLang="en-US" sz="2000" dirty="0">
                    <a:solidFill>
                      <a:prstClr val="black"/>
                    </a:solidFill>
                    <a:ea typeface="仿宋" panose="02010609060101010101" pitchFamily="49" charset="-122"/>
                  </a:rPr>
                  <a:t>中的每个其他元素与</a:t>
                </a:r>
                <a:r>
                  <a:rPr lang="en-US" altLang="zh-CN" sz="2000" dirty="0">
                    <a:solidFill>
                      <a:prstClr val="black"/>
                    </a:solidFill>
                    <a:ea typeface="仿宋" panose="02010609060101010101" pitchFamily="49" charset="-122"/>
                  </a:rPr>
                  <a:t>x</a:t>
                </a:r>
                <a:r>
                  <a:rPr lang="zh-CN" altLang="en-US" sz="2000" dirty="0">
                    <a:solidFill>
                      <a:prstClr val="black"/>
                    </a:solidFill>
                    <a:ea typeface="仿宋" panose="02010609060101010101" pitchFamily="49" charset="-122"/>
                  </a:rPr>
                  <a:t>作比较；</a:t>
                </a:r>
                <a:endParaRPr lang="en-US" altLang="zh-CN" sz="2000" dirty="0">
                  <a:solidFill>
                    <a:prstClr val="black"/>
                  </a:solidFill>
                  <a:ea typeface="仿宋" panose="02010609060101010101" pitchFamily="49" charset="-122"/>
                </a:endParaRPr>
              </a:p>
              <a:p>
                <a:pPr marL="457200" indent="-457200" algn="just">
                  <a:lnSpc>
                    <a:spcPct val="150000"/>
                  </a:lnSpc>
                  <a:buFont typeface="+mj-lt"/>
                  <a:buAutoNum type="alphaLcParenR"/>
                </a:pPr>
                <a14:m>
                  <m:oMath xmlns:m="http://schemas.openxmlformats.org/officeDocument/2006/math">
                    <m:sSub>
                      <m:sSubPr>
                        <m:ctrlPr>
                          <a:rPr lang="en-US" altLang="zh-CN" sz="2000" b="1" i="1">
                            <a:solidFill>
                              <a:prstClr val="black"/>
                            </a:solidFill>
                            <a:latin typeface="Cambria Math" panose="02040503050406030204" pitchFamily="18" charset="0"/>
                            <a:ea typeface="仿宋" panose="02010609060101010101" pitchFamily="49" charset="-122"/>
                          </a:rPr>
                        </m:ctrlPr>
                      </m:sSubPr>
                      <m:e>
                        <m:r>
                          <a:rPr lang="en-US" altLang="zh-CN" sz="2000" b="1" i="1" smtClean="0">
                            <a:solidFill>
                              <a:prstClr val="black"/>
                            </a:solidFill>
                            <a:latin typeface="Cambria Math" panose="02040503050406030204" pitchFamily="18" charset="0"/>
                            <a:ea typeface="仿宋" panose="02010609060101010101" pitchFamily="49" charset="-122"/>
                          </a:rPr>
                          <m:t>𝑺</m:t>
                        </m:r>
                      </m:e>
                      <m:sub>
                        <m:r>
                          <a:rPr lang="en-US" altLang="zh-CN" sz="2000" b="1" i="1">
                            <a:solidFill>
                              <a:prstClr val="black"/>
                            </a:solidFill>
                            <a:latin typeface="Cambria Math" panose="02040503050406030204" pitchFamily="18" charset="0"/>
                            <a:ea typeface="仿宋" panose="02010609060101010101" pitchFamily="49" charset="-122"/>
                          </a:rPr>
                          <m:t>𝟏</m:t>
                        </m:r>
                      </m:sub>
                    </m:sSub>
                  </m:oMath>
                </a14:m>
                <a:r>
                  <a:rPr lang="zh-CN" altLang="en-US" sz="2000" dirty="0">
                    <a:solidFill>
                      <a:prstClr val="black"/>
                    </a:solidFill>
                    <a:ea typeface="仿宋" panose="02010609060101010101" pitchFamily="49" charset="-122"/>
                  </a:rPr>
                  <a:t>是</a:t>
                </a:r>
                <a:r>
                  <a:rPr lang="en-US" altLang="zh-CN" sz="2000" dirty="0">
                    <a:solidFill>
                      <a:prstClr val="black"/>
                    </a:solidFill>
                    <a:ea typeface="仿宋" panose="02010609060101010101" pitchFamily="49" charset="-122"/>
                  </a:rPr>
                  <a:t>S</a:t>
                </a:r>
                <a:r>
                  <a:rPr lang="zh-CN" altLang="en-US" sz="2000" dirty="0">
                    <a:solidFill>
                      <a:prstClr val="black"/>
                    </a:solidFill>
                    <a:ea typeface="仿宋" panose="02010609060101010101" pitchFamily="49" charset="-122"/>
                  </a:rPr>
                  <a:t>中所有比</a:t>
                </a:r>
                <a:r>
                  <a:rPr lang="en-US" altLang="zh-CN" sz="2000" dirty="0">
                    <a:solidFill>
                      <a:prstClr val="black"/>
                    </a:solidFill>
                    <a:ea typeface="仿宋" panose="02010609060101010101" pitchFamily="49" charset="-122"/>
                  </a:rPr>
                  <a:t>x</a:t>
                </a:r>
                <a:r>
                  <a:rPr lang="zh-CN" altLang="en-US" sz="2000" dirty="0">
                    <a:solidFill>
                      <a:prstClr val="black"/>
                    </a:solidFill>
                    <a:ea typeface="仿宋" panose="02010609060101010101" pitchFamily="49" charset="-122"/>
                  </a:rPr>
                  <a:t>小的元素</a:t>
                </a:r>
                <a:endParaRPr lang="en-US" altLang="zh-CN" sz="2000" dirty="0">
                  <a:solidFill>
                    <a:prstClr val="black"/>
                  </a:solidFill>
                  <a:ea typeface="仿宋" panose="02010609060101010101" pitchFamily="49" charset="-122"/>
                </a:endParaRPr>
              </a:p>
              <a:p>
                <a:pPr marL="457200" indent="-457200" algn="just">
                  <a:lnSpc>
                    <a:spcPct val="150000"/>
                  </a:lnSpc>
                  <a:buFont typeface="+mj-lt"/>
                  <a:buAutoNum type="alphaLcParenR"/>
                </a:pPr>
                <a14:m>
                  <m:oMath xmlns:m="http://schemas.openxmlformats.org/officeDocument/2006/math">
                    <m:sSub>
                      <m:sSubPr>
                        <m:ctrlPr>
                          <a:rPr lang="en-US" altLang="zh-CN" sz="2000" b="1" i="1">
                            <a:solidFill>
                              <a:prstClr val="black"/>
                            </a:solidFill>
                            <a:latin typeface="Cambria Math" panose="02040503050406030204" pitchFamily="18" charset="0"/>
                            <a:ea typeface="仿宋" panose="02010609060101010101" pitchFamily="49" charset="-122"/>
                          </a:rPr>
                        </m:ctrlPr>
                      </m:sSubPr>
                      <m:e>
                        <m:r>
                          <a:rPr lang="en-US" altLang="zh-CN" sz="2000" b="1" i="1" smtClean="0">
                            <a:solidFill>
                              <a:prstClr val="black"/>
                            </a:solidFill>
                            <a:latin typeface="Cambria Math" panose="02040503050406030204" pitchFamily="18" charset="0"/>
                            <a:ea typeface="仿宋" panose="02010609060101010101" pitchFamily="49" charset="-122"/>
                          </a:rPr>
                          <m:t>𝑺</m:t>
                        </m:r>
                      </m:e>
                      <m:sub>
                        <m:r>
                          <a:rPr lang="en-US" altLang="zh-CN" sz="2000" b="1" i="1" smtClean="0">
                            <a:solidFill>
                              <a:prstClr val="black"/>
                            </a:solidFill>
                            <a:latin typeface="Cambria Math" panose="02040503050406030204" pitchFamily="18" charset="0"/>
                            <a:ea typeface="仿宋" panose="02010609060101010101" pitchFamily="49" charset="-122"/>
                          </a:rPr>
                          <m:t>𝟐</m:t>
                        </m:r>
                      </m:sub>
                    </m:sSub>
                  </m:oMath>
                </a14:m>
                <a:r>
                  <a:rPr lang="zh-CN" altLang="en-US" sz="2000" dirty="0">
                    <a:solidFill>
                      <a:prstClr val="black"/>
                    </a:solidFill>
                    <a:ea typeface="仿宋" panose="02010609060101010101" pitchFamily="49" charset="-122"/>
                  </a:rPr>
                  <a:t>是</a:t>
                </a:r>
                <a:r>
                  <a:rPr lang="en-US" altLang="zh-CN" sz="2000" dirty="0">
                    <a:solidFill>
                      <a:prstClr val="black"/>
                    </a:solidFill>
                    <a:ea typeface="仿宋" panose="02010609060101010101" pitchFamily="49" charset="-122"/>
                  </a:rPr>
                  <a:t>S</a:t>
                </a:r>
                <a:r>
                  <a:rPr lang="zh-CN" altLang="en-US" sz="2000" dirty="0">
                    <a:solidFill>
                      <a:prstClr val="black"/>
                    </a:solidFill>
                    <a:ea typeface="仿宋" panose="02010609060101010101" pitchFamily="49" charset="-122"/>
                  </a:rPr>
                  <a:t>中所有比</a:t>
                </a:r>
                <a:r>
                  <a:rPr lang="en-US" altLang="zh-CN" sz="2000" dirty="0">
                    <a:solidFill>
                      <a:prstClr val="black"/>
                    </a:solidFill>
                    <a:ea typeface="仿宋" panose="02010609060101010101" pitchFamily="49" charset="-122"/>
                  </a:rPr>
                  <a:t>x</a:t>
                </a:r>
                <a:r>
                  <a:rPr lang="zh-CN" altLang="en-US" sz="2000" dirty="0">
                    <a:solidFill>
                      <a:prstClr val="black"/>
                    </a:solidFill>
                    <a:ea typeface="仿宋" panose="02010609060101010101" pitchFamily="49" charset="-122"/>
                  </a:rPr>
                  <a:t>大的元素</a:t>
                </a:r>
                <a:endParaRPr lang="en-US" altLang="zh-CN" sz="2000" dirty="0">
                  <a:solidFill>
                    <a:prstClr val="black"/>
                  </a:solidFill>
                  <a:ea typeface="仿宋" panose="02010609060101010101" pitchFamily="49" charset="-122"/>
                </a:endParaRPr>
              </a:p>
              <a:p>
                <a:pPr marL="457200" indent="-457200" algn="just">
                  <a:lnSpc>
                    <a:spcPct val="150000"/>
                  </a:lnSpc>
                  <a:buFont typeface="+mj-lt"/>
                  <a:buAutoNum type="arabicPeriod" startAt="4"/>
                </a:pPr>
                <a:r>
                  <a:rPr lang="zh-CN" altLang="en-US" sz="2000" dirty="0">
                    <a:solidFill>
                      <a:prstClr val="black"/>
                    </a:solidFill>
                    <a:ea typeface="仿宋" panose="02010609060101010101" pitchFamily="49" charset="-122"/>
                  </a:rPr>
                  <a:t>对</a:t>
                </a:r>
                <a14:m>
                  <m:oMath xmlns:m="http://schemas.openxmlformats.org/officeDocument/2006/math">
                    <m:sSub>
                      <m:sSubPr>
                        <m:ctrlPr>
                          <a:rPr lang="en-US" altLang="zh-CN" sz="2000" b="1" i="1">
                            <a:solidFill>
                              <a:prstClr val="black"/>
                            </a:solidFill>
                            <a:latin typeface="Cambria Math" panose="02040503050406030204" pitchFamily="18" charset="0"/>
                            <a:ea typeface="仿宋" panose="02010609060101010101" pitchFamily="49" charset="-122"/>
                          </a:rPr>
                        </m:ctrlPr>
                      </m:sSubPr>
                      <m:e>
                        <m:r>
                          <a:rPr lang="en-US" altLang="zh-CN" sz="2000" b="1" i="1">
                            <a:solidFill>
                              <a:prstClr val="black"/>
                            </a:solidFill>
                            <a:latin typeface="Cambria Math" panose="02040503050406030204" pitchFamily="18" charset="0"/>
                            <a:ea typeface="仿宋" panose="02010609060101010101" pitchFamily="49" charset="-122"/>
                          </a:rPr>
                          <m:t>𝑺</m:t>
                        </m:r>
                      </m:e>
                      <m:sub>
                        <m:r>
                          <a:rPr lang="en-US" altLang="zh-CN" sz="2000" b="1" i="1">
                            <a:solidFill>
                              <a:prstClr val="black"/>
                            </a:solidFill>
                            <a:latin typeface="Cambria Math" panose="02040503050406030204" pitchFamily="18" charset="0"/>
                            <a:ea typeface="仿宋" panose="02010609060101010101" pitchFamily="49" charset="-122"/>
                          </a:rPr>
                          <m:t>𝟏</m:t>
                        </m:r>
                      </m:sub>
                    </m:sSub>
                  </m:oMath>
                </a14:m>
                <a:r>
                  <a:rPr lang="zh-CN" altLang="en-US" sz="2000" dirty="0">
                    <a:solidFill>
                      <a:prstClr val="black"/>
                    </a:solidFill>
                    <a:ea typeface="仿宋" panose="02010609060101010101" pitchFamily="49" charset="-122"/>
                  </a:rPr>
                  <a:t>和</a:t>
                </a:r>
                <a14:m>
                  <m:oMath xmlns:m="http://schemas.openxmlformats.org/officeDocument/2006/math">
                    <m:sSub>
                      <m:sSubPr>
                        <m:ctrlPr>
                          <a:rPr lang="en-US" altLang="zh-CN" sz="2000" b="1" i="1">
                            <a:solidFill>
                              <a:prstClr val="black"/>
                            </a:solidFill>
                            <a:latin typeface="Cambria Math" panose="02040503050406030204" pitchFamily="18" charset="0"/>
                            <a:ea typeface="仿宋" panose="02010609060101010101" pitchFamily="49" charset="-122"/>
                          </a:rPr>
                        </m:ctrlPr>
                      </m:sSubPr>
                      <m:e>
                        <m:r>
                          <a:rPr lang="en-US" altLang="zh-CN" sz="2000" b="1" i="1">
                            <a:solidFill>
                              <a:prstClr val="black"/>
                            </a:solidFill>
                            <a:latin typeface="Cambria Math" panose="02040503050406030204" pitchFamily="18" charset="0"/>
                            <a:ea typeface="仿宋" panose="02010609060101010101" pitchFamily="49" charset="-122"/>
                          </a:rPr>
                          <m:t>𝑺</m:t>
                        </m:r>
                      </m:e>
                      <m:sub>
                        <m:r>
                          <a:rPr lang="en-US" altLang="zh-CN" sz="2000" b="1" i="1" smtClean="0">
                            <a:solidFill>
                              <a:prstClr val="black"/>
                            </a:solidFill>
                            <a:latin typeface="Cambria Math" panose="02040503050406030204" pitchFamily="18" charset="0"/>
                            <a:ea typeface="仿宋" panose="02010609060101010101" pitchFamily="49" charset="-122"/>
                          </a:rPr>
                          <m:t>𝟐</m:t>
                        </m:r>
                      </m:sub>
                    </m:sSub>
                  </m:oMath>
                </a14:m>
                <a:r>
                  <a:rPr lang="zh-CN" altLang="en-US" sz="2000" dirty="0">
                    <a:solidFill>
                      <a:prstClr val="black"/>
                    </a:solidFill>
                    <a:ea typeface="仿宋" panose="02010609060101010101" pitchFamily="49" charset="-122"/>
                  </a:rPr>
                  <a:t>进行快速排序</a:t>
                </a:r>
                <a:r>
                  <a:rPr lang="en-US" altLang="zh-CN" sz="2000" dirty="0">
                    <a:solidFill>
                      <a:prstClr val="black"/>
                    </a:solidFill>
                    <a:ea typeface="仿宋" panose="02010609060101010101" pitchFamily="49" charset="-122"/>
                  </a:rPr>
                  <a:t>.</a:t>
                </a:r>
              </a:p>
              <a:p>
                <a:pPr marL="457200" indent="-457200" algn="just">
                  <a:lnSpc>
                    <a:spcPct val="150000"/>
                  </a:lnSpc>
                  <a:buFontTx/>
                  <a:buAutoNum type="arabicPeriod" startAt="4"/>
                </a:pPr>
                <a:r>
                  <a:rPr lang="zh-CN" altLang="en-US" sz="2000" dirty="0">
                    <a:solidFill>
                      <a:prstClr val="black"/>
                    </a:solidFill>
                    <a:ea typeface="仿宋" panose="02010609060101010101" pitchFamily="49" charset="-122"/>
                  </a:rPr>
                  <a:t>返回列表</a:t>
                </a:r>
                <a14:m>
                  <m:oMath xmlns:m="http://schemas.openxmlformats.org/officeDocument/2006/math">
                    <m:sSub>
                      <m:sSubPr>
                        <m:ctrlPr>
                          <a:rPr lang="en-US" altLang="zh-CN" sz="2000" b="1" i="1">
                            <a:solidFill>
                              <a:prstClr val="black"/>
                            </a:solidFill>
                            <a:latin typeface="Cambria Math" panose="02040503050406030204" pitchFamily="18" charset="0"/>
                            <a:ea typeface="仿宋" panose="02010609060101010101" pitchFamily="49" charset="-122"/>
                          </a:rPr>
                        </m:ctrlPr>
                      </m:sSubPr>
                      <m:e>
                        <m:r>
                          <a:rPr lang="en-US" altLang="zh-CN" sz="2000" b="1" i="1">
                            <a:solidFill>
                              <a:prstClr val="black"/>
                            </a:solidFill>
                            <a:latin typeface="Cambria Math" panose="02040503050406030204" pitchFamily="18" charset="0"/>
                            <a:ea typeface="仿宋" panose="02010609060101010101" pitchFamily="49" charset="-122"/>
                          </a:rPr>
                          <m:t>𝑺</m:t>
                        </m:r>
                      </m:e>
                      <m:sub>
                        <m:r>
                          <a:rPr lang="en-US" altLang="zh-CN" sz="2000" b="1" i="1">
                            <a:solidFill>
                              <a:prstClr val="black"/>
                            </a:solidFill>
                            <a:latin typeface="Cambria Math" panose="02040503050406030204" pitchFamily="18" charset="0"/>
                            <a:ea typeface="仿宋" panose="02010609060101010101" pitchFamily="49" charset="-122"/>
                          </a:rPr>
                          <m:t>𝟏</m:t>
                        </m:r>
                      </m:sub>
                    </m:sSub>
                    <m:r>
                      <a:rPr lang="zh-CN" altLang="en-US" sz="2000" b="1" i="1">
                        <a:solidFill>
                          <a:prstClr val="black"/>
                        </a:solidFill>
                        <a:latin typeface="Cambria Math" panose="02040503050406030204" pitchFamily="18" charset="0"/>
                        <a:ea typeface="仿宋" panose="02010609060101010101" pitchFamily="49" charset="-122"/>
                      </a:rPr>
                      <m:t>，</m:t>
                    </m:r>
                    <m:r>
                      <a:rPr lang="en-US" altLang="zh-CN" sz="2000" b="1" i="1" smtClean="0">
                        <a:solidFill>
                          <a:prstClr val="black"/>
                        </a:solidFill>
                        <a:latin typeface="Cambria Math" panose="02040503050406030204" pitchFamily="18" charset="0"/>
                        <a:ea typeface="仿宋" panose="02010609060101010101" pitchFamily="49" charset="-122"/>
                      </a:rPr>
                      <m:t>𝒙</m:t>
                    </m:r>
                    <m:r>
                      <a:rPr lang="zh-CN" altLang="en-US" sz="2000" b="1" i="1">
                        <a:solidFill>
                          <a:prstClr val="black"/>
                        </a:solidFill>
                        <a:latin typeface="Cambria Math" panose="02040503050406030204" pitchFamily="18" charset="0"/>
                        <a:ea typeface="仿宋" panose="02010609060101010101" pitchFamily="49" charset="-122"/>
                      </a:rPr>
                      <m:t>，</m:t>
                    </m:r>
                    <m:sSub>
                      <m:sSubPr>
                        <m:ctrlPr>
                          <a:rPr lang="en-US" altLang="zh-CN" sz="2000" b="1" i="1">
                            <a:solidFill>
                              <a:prstClr val="black"/>
                            </a:solidFill>
                            <a:latin typeface="Cambria Math" panose="02040503050406030204" pitchFamily="18" charset="0"/>
                            <a:ea typeface="仿宋" panose="02010609060101010101" pitchFamily="49" charset="-122"/>
                          </a:rPr>
                        </m:ctrlPr>
                      </m:sSubPr>
                      <m:e>
                        <m:r>
                          <a:rPr lang="en-US" altLang="zh-CN" sz="2000" b="1" i="1">
                            <a:solidFill>
                              <a:prstClr val="black"/>
                            </a:solidFill>
                            <a:latin typeface="Cambria Math" panose="02040503050406030204" pitchFamily="18" charset="0"/>
                            <a:ea typeface="仿宋" panose="02010609060101010101" pitchFamily="49" charset="-122"/>
                          </a:rPr>
                          <m:t>𝑺</m:t>
                        </m:r>
                      </m:e>
                      <m:sub>
                        <m:r>
                          <a:rPr lang="en-US" altLang="zh-CN" sz="2000" b="1" i="1">
                            <a:solidFill>
                              <a:prstClr val="black"/>
                            </a:solidFill>
                            <a:latin typeface="Cambria Math" panose="02040503050406030204" pitchFamily="18" charset="0"/>
                            <a:ea typeface="仿宋" panose="02010609060101010101" pitchFamily="49" charset="-122"/>
                          </a:rPr>
                          <m:t>𝟐</m:t>
                        </m:r>
                      </m:sub>
                    </m:sSub>
                  </m:oMath>
                </a14:m>
                <a:r>
                  <a:rPr lang="en-US" altLang="zh-CN" sz="2000" dirty="0">
                    <a:solidFill>
                      <a:prstClr val="black"/>
                    </a:solidFill>
                    <a:ea typeface="仿宋" panose="02010609060101010101" pitchFamily="49" charset="-122"/>
                  </a:rPr>
                  <a:t>.</a:t>
                </a:r>
              </a:p>
            </p:txBody>
          </p:sp>
        </mc:Choice>
        <mc:Fallback xmlns="">
          <p:sp>
            <p:nvSpPr>
              <p:cNvPr id="13" name="文本框 12">
                <a:extLst>
                  <a:ext uri="{FF2B5EF4-FFF2-40B4-BE49-F238E27FC236}">
                    <a16:creationId xmlns:a16="http://schemas.microsoft.com/office/drawing/2014/main" id="{7FC03A9D-43D6-4103-B47A-BB430D535473}"/>
                  </a:ext>
                </a:extLst>
              </p:cNvPr>
              <p:cNvSpPr txBox="1">
                <a:spLocks noRot="1" noChangeAspect="1" noMove="1" noResize="1" noEditPoints="1" noAdjustHandles="1" noChangeArrowheads="1" noChangeShapeType="1" noTextEdit="1"/>
              </p:cNvSpPr>
              <p:nvPr/>
            </p:nvSpPr>
            <p:spPr>
              <a:xfrm>
                <a:off x="967909" y="1886864"/>
                <a:ext cx="10950088" cy="4195251"/>
              </a:xfrm>
              <a:prstGeom prst="rect">
                <a:avLst/>
              </a:prstGeom>
              <a:blipFill>
                <a:blip r:embed="rId3"/>
                <a:stretch>
                  <a:fillRect l="-612" b="-1744"/>
                </a:stretch>
              </a:blipFill>
            </p:spPr>
            <p:txBody>
              <a:bodyPr/>
              <a:lstStyle/>
              <a:p>
                <a:r>
                  <a:rPr lang="zh-CN" altLang="en-US">
                    <a:noFill/>
                  </a:rPr>
                  <a:t> </a:t>
                </a:r>
              </a:p>
            </p:txBody>
          </p:sp>
        </mc:Fallback>
      </mc:AlternateContent>
      <p:sp>
        <p:nvSpPr>
          <p:cNvPr id="4" name="Rectangle 3">
            <a:extLst>
              <a:ext uri="{FF2B5EF4-FFF2-40B4-BE49-F238E27FC236}">
                <a16:creationId xmlns:a16="http://schemas.microsoft.com/office/drawing/2014/main" id="{AD916AFC-A1D2-4860-BB5E-533245B23620}"/>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7" name="文本框 6">
            <a:extLst>
              <a:ext uri="{FF2B5EF4-FFF2-40B4-BE49-F238E27FC236}">
                <a16:creationId xmlns:a16="http://schemas.microsoft.com/office/drawing/2014/main" id="{228984B0-0F23-4E70-B770-1CE75283653B}"/>
              </a:ext>
            </a:extLst>
          </p:cNvPr>
          <p:cNvSpPr txBox="1"/>
          <p:nvPr/>
        </p:nvSpPr>
        <p:spPr>
          <a:xfrm>
            <a:off x="390901" y="888044"/>
            <a:ext cx="10950088" cy="590033"/>
          </a:xfrm>
          <a:prstGeom prst="rect">
            <a:avLst/>
          </a:prstGeom>
          <a:noFill/>
        </p:spPr>
        <p:txBody>
          <a:bodyPr wrap="square">
            <a:spAutoFit/>
          </a:bodyPr>
          <a:lstStyle/>
          <a:p>
            <a:pPr algn="ctr">
              <a:lnSpc>
                <a:spcPct val="150000"/>
              </a:lnSpc>
            </a:pPr>
            <a:r>
              <a:rPr lang="zh-CN" altLang="en-US" sz="2400" b="1" dirty="0">
                <a:solidFill>
                  <a:prstClr val="black"/>
                </a:solidFill>
                <a:ea typeface="仿宋" panose="02010609060101010101" pitchFamily="49" charset="-122"/>
              </a:rPr>
              <a:t>算法 </a:t>
            </a:r>
            <a:r>
              <a:rPr lang="en-US" altLang="zh-CN" sz="2400" b="1" dirty="0">
                <a:solidFill>
                  <a:prstClr val="black"/>
                </a:solidFill>
                <a:ea typeface="仿宋" panose="02010609060101010101" pitchFamily="49" charset="-122"/>
              </a:rPr>
              <a:t>2.1  </a:t>
            </a:r>
            <a:r>
              <a:rPr lang="zh-CN" altLang="en-US" sz="2400" b="1" dirty="0">
                <a:solidFill>
                  <a:prstClr val="black"/>
                </a:solidFill>
                <a:ea typeface="仿宋" panose="02010609060101010101" pitchFamily="49" charset="-122"/>
              </a:rPr>
              <a:t>快速排序</a:t>
            </a:r>
            <a:endParaRPr lang="en-US" altLang="zh-CN" sz="2400" b="1" dirty="0">
              <a:solidFill>
                <a:prstClr val="black"/>
              </a:solidFill>
              <a:ea typeface="仿宋" panose="02010609060101010101" pitchFamily="49" charset="-122"/>
            </a:endParaRPr>
          </a:p>
        </p:txBody>
      </p:sp>
      <p:cxnSp>
        <p:nvCxnSpPr>
          <p:cNvPr id="3" name="直接连接符 2">
            <a:extLst>
              <a:ext uri="{FF2B5EF4-FFF2-40B4-BE49-F238E27FC236}">
                <a16:creationId xmlns:a16="http://schemas.microsoft.com/office/drawing/2014/main" id="{616BA053-947E-4A19-B544-9B21B0E488CE}"/>
              </a:ext>
            </a:extLst>
          </p:cNvPr>
          <p:cNvCxnSpPr/>
          <p:nvPr/>
        </p:nvCxnSpPr>
        <p:spPr>
          <a:xfrm>
            <a:off x="967909" y="1682470"/>
            <a:ext cx="9796072"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矩形 8">
            <a:extLst>
              <a:ext uri="{FF2B5EF4-FFF2-40B4-BE49-F238E27FC236}">
                <a16:creationId xmlns:a16="http://schemas.microsoft.com/office/drawing/2014/main" id="{165BAB49-A901-4E35-B933-9B3DC17A2B16}"/>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.1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理论回顾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94100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80C9A-582C-4D2E-A89A-ED0E086EA276}"/>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5" name="矩形 4">
            <a:extLst>
              <a:ext uri="{FF2B5EF4-FFF2-40B4-BE49-F238E27FC236}">
                <a16:creationId xmlns:a16="http://schemas.microsoft.com/office/drawing/2014/main" id="{921C6AE7-18A9-4D44-9731-F864A9C19E83}"/>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.1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理论回顾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D4FA082A-4F27-4AD0-B4A9-6DD930514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94309">
            <a:off x="9739416" y="3547423"/>
            <a:ext cx="2240998" cy="2987997"/>
          </a:xfrm>
          <a:prstGeom prst="rect">
            <a:avLst/>
          </a:prstGeom>
        </p:spPr>
      </p:pic>
      <p:grpSp>
        <p:nvGrpSpPr>
          <p:cNvPr id="7" name="组合 6">
            <a:extLst>
              <a:ext uri="{FF2B5EF4-FFF2-40B4-BE49-F238E27FC236}">
                <a16:creationId xmlns:a16="http://schemas.microsoft.com/office/drawing/2014/main" id="{39DF91C2-3762-40BF-A6C3-54EFCFA903B2}"/>
              </a:ext>
            </a:extLst>
          </p:cNvPr>
          <p:cNvGrpSpPr/>
          <p:nvPr/>
        </p:nvGrpSpPr>
        <p:grpSpPr>
          <a:xfrm>
            <a:off x="797807" y="1304051"/>
            <a:ext cx="8927106" cy="5085991"/>
            <a:chOff x="1023718" y="3509369"/>
            <a:chExt cx="8149312" cy="3064103"/>
          </a:xfrm>
        </p:grpSpPr>
        <p:sp>
          <p:nvSpPr>
            <p:cNvPr id="8" name="矩形: 圆角 7">
              <a:extLst>
                <a:ext uri="{FF2B5EF4-FFF2-40B4-BE49-F238E27FC236}">
                  <a16:creationId xmlns:a16="http://schemas.microsoft.com/office/drawing/2014/main" id="{0B104159-70F0-47AF-8EB5-8F52CC25954D}"/>
                </a:ext>
              </a:extLst>
            </p:cNvPr>
            <p:cNvSpPr/>
            <p:nvPr/>
          </p:nvSpPr>
          <p:spPr>
            <a:xfrm>
              <a:off x="1023718" y="3509369"/>
              <a:ext cx="8149312" cy="306410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A1ED2D6-8E8A-4B69-87F5-6BC78C56BB30}"/>
                </a:ext>
              </a:extLst>
            </p:cNvPr>
            <p:cNvSpPr txBox="1"/>
            <p:nvPr/>
          </p:nvSpPr>
          <p:spPr>
            <a:xfrm>
              <a:off x="1378858" y="3620024"/>
              <a:ext cx="7460342" cy="113781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400" b="1" dirty="0">
                  <a:solidFill>
                    <a:prstClr val="black"/>
                  </a:solidFill>
                  <a:ea typeface="仿宋" panose="02010609060101010101" pitchFamily="49" charset="-122"/>
                </a:rPr>
                <a:t>把算法改成随机选取基准，将快速排序变成一种随机化算法。</a:t>
              </a:r>
              <a:endParaRPr lang="en-US" altLang="zh-CN" sz="2400" b="1" dirty="0">
                <a:solidFill>
                  <a:prstClr val="black"/>
                </a:solidFill>
                <a:ea typeface="仿宋" panose="02010609060101010101" pitchFamily="49" charset="-122"/>
              </a:endParaRPr>
            </a:p>
          </p:txBody>
        </p:sp>
      </p:grpSp>
      <p:sp>
        <p:nvSpPr>
          <p:cNvPr id="2" name="文本框 1">
            <a:extLst>
              <a:ext uri="{FF2B5EF4-FFF2-40B4-BE49-F238E27FC236}">
                <a16:creationId xmlns:a16="http://schemas.microsoft.com/office/drawing/2014/main" id="{6CCBEFBB-5222-4FC6-9E04-376490A5978E}"/>
              </a:ext>
            </a:extLst>
          </p:cNvPr>
          <p:cNvSpPr txBox="1"/>
          <p:nvPr/>
        </p:nvSpPr>
        <p:spPr>
          <a:xfrm>
            <a:off x="1152947" y="4160397"/>
            <a:ext cx="8009042" cy="83099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solidFill>
                  <a:prstClr val="black"/>
                </a:solidFill>
                <a:ea typeface="仿宋" panose="02010609060101010101" pitchFamily="49" charset="-122"/>
              </a:rPr>
              <a:t>可能性是保持原有的确定性算法，用列表的第一个元素作为基准，但考虑输入的概率模型。</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D698639-826D-4D3F-92EB-1F178A213035}"/>
                  </a:ext>
                </a:extLst>
              </p:cNvPr>
              <p:cNvSpPr txBox="1"/>
              <p:nvPr/>
            </p:nvSpPr>
            <p:spPr>
              <a:xfrm>
                <a:off x="1269071" y="5219319"/>
                <a:ext cx="8306721" cy="573298"/>
              </a:xfrm>
              <a:prstGeom prst="rect">
                <a:avLst/>
              </a:prstGeom>
              <a:noFill/>
            </p:spPr>
            <p:txBody>
              <a:bodyPr wrap="square">
                <a:spAutoFit/>
              </a:bodyPr>
              <a:lstStyle/>
              <a:p>
                <a:pPr>
                  <a:lnSpc>
                    <a:spcPct val="150000"/>
                  </a:lnSpc>
                </a:pPr>
                <a:r>
                  <a:rPr lang="zh-CN" altLang="en-US" sz="2400" b="1" dirty="0">
                    <a:solidFill>
                      <a:srgbClr val="FF0000"/>
                    </a:solidFill>
                    <a:latin typeface="楷体" panose="02010609060101010101" pitchFamily="49" charset="-122"/>
                    <a:ea typeface="楷体" panose="02010609060101010101" pitchFamily="49" charset="-122"/>
                  </a:rPr>
                  <a:t>期望次数为</a:t>
                </a:r>
                <a14:m>
                  <m:oMath xmlns:m="http://schemas.openxmlformats.org/officeDocument/2006/math">
                    <m:r>
                      <a:rPr lang="en-US" altLang="zh-CN" sz="2400" b="1" i="1">
                        <a:solidFill>
                          <a:srgbClr val="FF0000"/>
                        </a:solidFill>
                        <a:latin typeface="Cambria Math" panose="02040503050406030204" pitchFamily="18" charset="0"/>
                        <a:ea typeface="楷体" panose="02010609060101010101" pitchFamily="49" charset="-122"/>
                      </a:rPr>
                      <m:t>𝟐</m:t>
                    </m:r>
                    <m:r>
                      <a:rPr lang="en-US" altLang="zh-CN" sz="2400" b="1" i="1">
                        <a:solidFill>
                          <a:srgbClr val="FF0000"/>
                        </a:solidFill>
                        <a:latin typeface="Cambria Math" panose="02040503050406030204" pitchFamily="18" charset="0"/>
                        <a:ea typeface="楷体" panose="02010609060101010101" pitchFamily="49" charset="-122"/>
                      </a:rPr>
                      <m:t>𝒏</m:t>
                    </m:r>
                    <m:func>
                      <m:funcPr>
                        <m:ctrlPr>
                          <a:rPr lang="en-US" altLang="zh-CN" sz="2400" b="1" i="1">
                            <a:solidFill>
                              <a:srgbClr val="FF0000"/>
                            </a:solidFill>
                            <a:latin typeface="Cambria Math" panose="02040503050406030204" pitchFamily="18" charset="0"/>
                            <a:ea typeface="楷体" panose="02010609060101010101" pitchFamily="49" charset="-122"/>
                          </a:rPr>
                        </m:ctrlPr>
                      </m:funcPr>
                      <m:fName>
                        <m:r>
                          <m:rPr>
                            <m:sty m:val="p"/>
                          </m:rPr>
                          <a:rPr lang="en-US" altLang="zh-CN" sz="2400">
                            <a:solidFill>
                              <a:srgbClr val="FF0000"/>
                            </a:solidFill>
                            <a:latin typeface="Cambria Math" panose="02040503050406030204" pitchFamily="18" charset="0"/>
                            <a:ea typeface="楷体" panose="02010609060101010101" pitchFamily="49" charset="-122"/>
                          </a:rPr>
                          <m:t>ln</m:t>
                        </m:r>
                      </m:fName>
                      <m:e>
                        <m:r>
                          <a:rPr lang="en-US" altLang="zh-CN" sz="2400" b="1" i="1">
                            <a:solidFill>
                              <a:srgbClr val="FF0000"/>
                            </a:solidFill>
                            <a:latin typeface="Cambria Math" panose="02040503050406030204" pitchFamily="18" charset="0"/>
                            <a:ea typeface="楷体" panose="02010609060101010101" pitchFamily="49" charset="-122"/>
                          </a:rPr>
                          <m:t>𝒏</m:t>
                        </m:r>
                      </m:e>
                    </m:func>
                    <m:r>
                      <a:rPr lang="en-US" altLang="zh-CN" sz="2400" b="1" i="1">
                        <a:solidFill>
                          <a:srgbClr val="FF0000"/>
                        </a:solidFill>
                        <a:latin typeface="Cambria Math" panose="02040503050406030204" pitchFamily="18" charset="0"/>
                        <a:ea typeface="楷体" panose="02010609060101010101" pitchFamily="49" charset="-122"/>
                      </a:rPr>
                      <m:t>+</m:t>
                    </m:r>
                    <m:r>
                      <a:rPr lang="zh-CN" altLang="en-US" sz="2400" b="1" i="1">
                        <a:solidFill>
                          <a:srgbClr val="FF0000"/>
                        </a:solidFill>
                        <a:latin typeface="Cambria Math" panose="02040503050406030204" pitchFamily="18" charset="0"/>
                        <a:ea typeface="楷体" panose="02010609060101010101" pitchFamily="49" charset="-122"/>
                      </a:rPr>
                      <m:t>𝚶</m:t>
                    </m:r>
                    <m:d>
                      <m:dPr>
                        <m:ctrlPr>
                          <a:rPr lang="en-US" altLang="zh-CN" sz="2400" b="1" i="1">
                            <a:solidFill>
                              <a:srgbClr val="FF0000"/>
                            </a:solidFill>
                            <a:latin typeface="Cambria Math" panose="02040503050406030204" pitchFamily="18" charset="0"/>
                            <a:ea typeface="楷体" panose="02010609060101010101" pitchFamily="49" charset="-122"/>
                          </a:rPr>
                        </m:ctrlPr>
                      </m:dPr>
                      <m:e>
                        <m:r>
                          <a:rPr lang="en-US" altLang="zh-CN" sz="2400" b="1" i="1">
                            <a:solidFill>
                              <a:srgbClr val="FF0000"/>
                            </a:solidFill>
                            <a:latin typeface="Cambria Math" panose="02040503050406030204" pitchFamily="18" charset="0"/>
                            <a:ea typeface="楷体" panose="02010609060101010101" pitchFamily="49" charset="-122"/>
                          </a:rPr>
                          <m:t>𝒏</m:t>
                        </m:r>
                      </m:e>
                    </m:d>
                  </m:oMath>
                </a14:m>
                <a:r>
                  <a:rPr lang="zh-CN" altLang="en-US" sz="2400" b="1" dirty="0">
                    <a:solidFill>
                      <a:srgbClr val="FF0000"/>
                    </a:solidFill>
                    <a:latin typeface="楷体" panose="02010609060101010101" pitchFamily="49" charset="-122"/>
                    <a:ea typeface="楷体" panose="02010609060101010101" pitchFamily="49" charset="-122"/>
                  </a:rPr>
                  <a:t>，期望是关于输入的随机选取。</a:t>
                </a:r>
                <a:endParaRPr lang="en-US" altLang="zh-CN" sz="2400" b="1" dirty="0">
                  <a:solidFill>
                    <a:srgbClr val="FF000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8D698639-826D-4D3F-92EB-1F178A213035}"/>
                  </a:ext>
                </a:extLst>
              </p:cNvPr>
              <p:cNvSpPr txBox="1">
                <a:spLocks noRot="1" noChangeAspect="1" noMove="1" noResize="1" noEditPoints="1" noAdjustHandles="1" noChangeArrowheads="1" noChangeShapeType="1" noTextEdit="1"/>
              </p:cNvSpPr>
              <p:nvPr/>
            </p:nvSpPr>
            <p:spPr>
              <a:xfrm>
                <a:off x="1269071" y="5219319"/>
                <a:ext cx="8306721" cy="573298"/>
              </a:xfrm>
              <a:prstGeom prst="rect">
                <a:avLst/>
              </a:prstGeom>
              <a:blipFill>
                <a:blip r:embed="rId4"/>
                <a:stretch>
                  <a:fillRect l="-1101" b="-212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6F56701-4760-4C56-BE27-930D51643E1F}"/>
                  </a:ext>
                </a:extLst>
              </p:cNvPr>
              <p:cNvSpPr txBox="1"/>
              <p:nvPr/>
            </p:nvSpPr>
            <p:spPr>
              <a:xfrm>
                <a:off x="1360731" y="2917000"/>
                <a:ext cx="7801258" cy="573298"/>
              </a:xfrm>
              <a:prstGeom prst="rect">
                <a:avLst/>
              </a:prstGeom>
              <a:noFill/>
            </p:spPr>
            <p:txBody>
              <a:bodyPr wrap="square">
                <a:spAutoFit/>
              </a:bodyPr>
              <a:lstStyle/>
              <a:p>
                <a:pPr>
                  <a:lnSpc>
                    <a:spcPct val="150000"/>
                  </a:lnSpc>
                </a:pPr>
                <a:r>
                  <a:rPr lang="zh-CN" altLang="en-US" sz="2400" b="1" dirty="0">
                    <a:solidFill>
                      <a:srgbClr val="FF0000"/>
                    </a:solidFill>
                    <a:latin typeface="楷体" panose="02010609060101010101" pitchFamily="49" charset="-122"/>
                    <a:ea typeface="楷体" panose="02010609060101010101" pitchFamily="49" charset="-122"/>
                  </a:rPr>
                  <a:t>期望次数为</a:t>
                </a:r>
                <a14:m>
                  <m:oMath xmlns:m="http://schemas.openxmlformats.org/officeDocument/2006/math">
                    <m:r>
                      <a:rPr lang="en-US" altLang="zh-CN" sz="2400" b="1" i="1" smtClean="0">
                        <a:solidFill>
                          <a:srgbClr val="FF0000"/>
                        </a:solidFill>
                        <a:latin typeface="Cambria Math" panose="02040503050406030204" pitchFamily="18" charset="0"/>
                        <a:ea typeface="楷体" panose="02010609060101010101" pitchFamily="49" charset="-122"/>
                      </a:rPr>
                      <m:t>𝟐</m:t>
                    </m:r>
                    <m:r>
                      <a:rPr lang="en-US" altLang="zh-CN" sz="2400" b="1" i="1" smtClean="0">
                        <a:solidFill>
                          <a:srgbClr val="FF0000"/>
                        </a:solidFill>
                        <a:latin typeface="Cambria Math" panose="02040503050406030204" pitchFamily="18" charset="0"/>
                        <a:ea typeface="楷体" panose="02010609060101010101" pitchFamily="49" charset="-122"/>
                      </a:rPr>
                      <m:t>𝒏</m:t>
                    </m:r>
                    <m:func>
                      <m:funcPr>
                        <m:ctrlPr>
                          <a:rPr lang="en-US" altLang="zh-CN" sz="2400" b="1" i="1" smtClean="0">
                            <a:solidFill>
                              <a:srgbClr val="FF0000"/>
                            </a:solidFill>
                            <a:latin typeface="Cambria Math" panose="02040503050406030204" pitchFamily="18" charset="0"/>
                            <a:ea typeface="楷体" panose="02010609060101010101" pitchFamily="49" charset="-122"/>
                          </a:rPr>
                        </m:ctrlPr>
                      </m:funcPr>
                      <m:fName>
                        <m:r>
                          <m:rPr>
                            <m:sty m:val="p"/>
                          </m:rPr>
                          <a:rPr lang="en-US" altLang="zh-CN" sz="2400" b="0" i="0" smtClean="0">
                            <a:solidFill>
                              <a:srgbClr val="FF0000"/>
                            </a:solidFill>
                            <a:latin typeface="Cambria Math" panose="02040503050406030204" pitchFamily="18" charset="0"/>
                            <a:ea typeface="楷体" panose="02010609060101010101" pitchFamily="49" charset="-122"/>
                          </a:rPr>
                          <m:t>ln</m:t>
                        </m:r>
                      </m:fName>
                      <m:e>
                        <m:r>
                          <a:rPr lang="en-US" altLang="zh-CN" sz="2400" b="1" i="1" smtClean="0">
                            <a:solidFill>
                              <a:srgbClr val="FF0000"/>
                            </a:solidFill>
                            <a:latin typeface="Cambria Math" panose="02040503050406030204" pitchFamily="18" charset="0"/>
                            <a:ea typeface="楷体" panose="02010609060101010101" pitchFamily="49" charset="-122"/>
                          </a:rPr>
                          <m:t>𝒏</m:t>
                        </m:r>
                      </m:e>
                    </m:func>
                    <m:r>
                      <a:rPr lang="en-US" altLang="zh-CN" sz="2400" b="1" i="1" smtClean="0">
                        <a:solidFill>
                          <a:srgbClr val="FF0000"/>
                        </a:solidFill>
                        <a:latin typeface="Cambria Math" panose="02040503050406030204" pitchFamily="18" charset="0"/>
                        <a:ea typeface="楷体" panose="02010609060101010101" pitchFamily="49" charset="-122"/>
                      </a:rPr>
                      <m:t>+</m:t>
                    </m:r>
                    <m:r>
                      <a:rPr lang="zh-CN" altLang="en-US" sz="2400" b="1" i="1" smtClean="0">
                        <a:solidFill>
                          <a:srgbClr val="FF0000"/>
                        </a:solidFill>
                        <a:latin typeface="Cambria Math" panose="02040503050406030204" pitchFamily="18" charset="0"/>
                        <a:ea typeface="楷体" panose="02010609060101010101" pitchFamily="49" charset="-122"/>
                      </a:rPr>
                      <m:t>𝚶</m:t>
                    </m:r>
                    <m:d>
                      <m:dPr>
                        <m:ctrlPr>
                          <a:rPr lang="en-US" altLang="zh-CN" sz="2400" b="1" i="1" smtClean="0">
                            <a:solidFill>
                              <a:srgbClr val="FF0000"/>
                            </a:solidFill>
                            <a:latin typeface="Cambria Math" panose="02040503050406030204" pitchFamily="18" charset="0"/>
                            <a:ea typeface="楷体" panose="02010609060101010101" pitchFamily="49" charset="-122"/>
                          </a:rPr>
                        </m:ctrlPr>
                      </m:dPr>
                      <m:e>
                        <m:r>
                          <a:rPr lang="en-US" altLang="zh-CN" sz="2400" b="1" i="1" smtClean="0">
                            <a:solidFill>
                              <a:srgbClr val="FF0000"/>
                            </a:solidFill>
                            <a:latin typeface="Cambria Math" panose="02040503050406030204" pitchFamily="18" charset="0"/>
                            <a:ea typeface="楷体" panose="02010609060101010101" pitchFamily="49" charset="-122"/>
                          </a:rPr>
                          <m:t>𝒏</m:t>
                        </m:r>
                      </m:e>
                    </m:d>
                  </m:oMath>
                </a14:m>
                <a:r>
                  <a:rPr lang="zh-CN" altLang="en-US" sz="2400" b="1" dirty="0">
                    <a:solidFill>
                      <a:srgbClr val="FF0000"/>
                    </a:solidFill>
                    <a:latin typeface="楷体" panose="02010609060101010101" pitchFamily="49" charset="-122"/>
                    <a:ea typeface="楷体" panose="02010609060101010101" pitchFamily="49" charset="-122"/>
                  </a:rPr>
                  <a:t>，期望是关于基准的随机选取。</a:t>
                </a:r>
                <a:endParaRPr lang="en-US" altLang="zh-CN" sz="2400" b="1" dirty="0">
                  <a:solidFill>
                    <a:srgbClr val="FF0000"/>
                  </a:solidFill>
                  <a:latin typeface="楷体" panose="02010609060101010101" pitchFamily="49" charset="-122"/>
                  <a:ea typeface="楷体" panose="02010609060101010101" pitchFamily="49" charset="-122"/>
                </a:endParaRPr>
              </a:p>
            </p:txBody>
          </p:sp>
        </mc:Choice>
        <mc:Fallback xmlns="">
          <p:sp>
            <p:nvSpPr>
              <p:cNvPr id="13" name="文本框 12">
                <a:extLst>
                  <a:ext uri="{FF2B5EF4-FFF2-40B4-BE49-F238E27FC236}">
                    <a16:creationId xmlns:a16="http://schemas.microsoft.com/office/drawing/2014/main" id="{D6F56701-4760-4C56-BE27-930D51643E1F}"/>
                  </a:ext>
                </a:extLst>
              </p:cNvPr>
              <p:cNvSpPr txBox="1">
                <a:spLocks noRot="1" noChangeAspect="1" noMove="1" noResize="1" noEditPoints="1" noAdjustHandles="1" noChangeArrowheads="1" noChangeShapeType="1" noTextEdit="1"/>
              </p:cNvSpPr>
              <p:nvPr/>
            </p:nvSpPr>
            <p:spPr>
              <a:xfrm>
                <a:off x="1360731" y="2917000"/>
                <a:ext cx="7801258" cy="573298"/>
              </a:xfrm>
              <a:prstGeom prst="rect">
                <a:avLst/>
              </a:prstGeom>
              <a:blipFill>
                <a:blip r:embed="rId5"/>
                <a:stretch>
                  <a:fillRect l="-1172" r="-5078" b="-212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427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8EF21C-A08E-41C7-B228-175CDB3E0F26}"/>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grpSp>
        <p:nvGrpSpPr>
          <p:cNvPr id="11" name="组合 10">
            <a:extLst>
              <a:ext uri="{FF2B5EF4-FFF2-40B4-BE49-F238E27FC236}">
                <a16:creationId xmlns:a16="http://schemas.microsoft.com/office/drawing/2014/main" id="{038DAD74-0C89-4480-8AC5-DEAA35D01344}"/>
              </a:ext>
            </a:extLst>
          </p:cNvPr>
          <p:cNvGrpSpPr/>
          <p:nvPr/>
        </p:nvGrpSpPr>
        <p:grpSpPr>
          <a:xfrm>
            <a:off x="607945" y="1155303"/>
            <a:ext cx="11024422" cy="3024355"/>
            <a:chOff x="418070" y="1573771"/>
            <a:chExt cx="11355860" cy="3317898"/>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B53D9AE-CFAB-4FF9-8A43-F8138354137C}"/>
                    </a:ext>
                  </a:extLst>
                </p:cNvPr>
                <p:cNvSpPr txBox="1"/>
                <p:nvPr/>
              </p:nvSpPr>
              <p:spPr>
                <a:xfrm>
                  <a:off x="770238" y="1665785"/>
                  <a:ext cx="10651524" cy="2742767"/>
                </a:xfrm>
                <a:prstGeom prst="rect">
                  <a:avLst/>
                </a:prstGeom>
                <a:noFill/>
              </p:spPr>
              <p:txBody>
                <a:bodyPr wrap="square">
                  <a:spAutoFit/>
                </a:bodyPr>
                <a:lstStyle/>
                <a:p>
                  <a:pPr algn="l">
                    <a:lnSpc>
                      <a:spcPct val="150000"/>
                    </a:lnSpc>
                  </a:pPr>
                  <a:r>
                    <a:rPr lang="zh-CN" altLang="en-US" sz="2800" b="1" dirty="0">
                      <a:latin typeface="华文新魏" panose="02010800040101010101" pitchFamily="2" charset="-122"/>
                      <a:ea typeface="华文新魏" panose="02010800040101010101" pitchFamily="2" charset="-122"/>
                    </a:rPr>
                    <a:t>定理 </a:t>
                  </a:r>
                  <a:r>
                    <a:rPr lang="en-US" altLang="zh-CN" sz="2800" b="1" dirty="0">
                      <a:latin typeface="华文新魏" panose="02010800040101010101" pitchFamily="2" charset="-122"/>
                      <a:ea typeface="华文新魏" panose="02010800040101010101" pitchFamily="2" charset="-122"/>
                    </a:rPr>
                    <a:t>2.4</a:t>
                  </a:r>
                  <a:endParaRPr lang="en-US" altLang="zh-CN" sz="2600" b="1" i="0" u="none" strike="noStrike" baseline="0" dirty="0">
                    <a:latin typeface="仿宋" panose="02010609060101010101" pitchFamily="49" charset="-122"/>
                    <a:ea typeface="仿宋" panose="02010609060101010101" pitchFamily="49" charset="-122"/>
                  </a:endParaRPr>
                </a:p>
                <a:p>
                  <a:pPr algn="l">
                    <a:lnSpc>
                      <a:spcPct val="150000"/>
                    </a:lnSpc>
                  </a:pPr>
                  <a:r>
                    <a:rPr lang="zh-CN" altLang="en-US" sz="2600" b="1" dirty="0">
                      <a:latin typeface="仿宋" panose="02010609060101010101" pitchFamily="49" charset="-122"/>
                      <a:ea typeface="仿宋" panose="02010609060101010101" pitchFamily="49" charset="-122"/>
                    </a:rPr>
                    <a:t>假设在随机快速排序法中，每一次都是从所有可能中独立且随机地选取基准的，那么对于任意的输入，随机快速排序法所做比较的期望次数为</a:t>
                  </a:r>
                  <a14:m>
                    <m:oMath xmlns:m="http://schemas.openxmlformats.org/officeDocument/2006/math">
                      <m:r>
                        <a:rPr lang="en-US" altLang="zh-CN" sz="2800" b="1" i="1" smtClean="0">
                          <a:solidFill>
                            <a:schemeClr val="tx1"/>
                          </a:solidFill>
                          <a:latin typeface="Cambria Math" panose="02040503050406030204" pitchFamily="18" charset="0"/>
                          <a:ea typeface="楷体" panose="02010609060101010101" pitchFamily="49" charset="-122"/>
                        </a:rPr>
                        <m:t>𝟐</m:t>
                      </m:r>
                      <m:r>
                        <a:rPr lang="en-US" altLang="zh-CN" sz="2800" b="1" i="1" smtClean="0">
                          <a:solidFill>
                            <a:schemeClr val="tx1"/>
                          </a:solidFill>
                          <a:latin typeface="Cambria Math" panose="02040503050406030204" pitchFamily="18" charset="0"/>
                          <a:ea typeface="楷体" panose="02010609060101010101" pitchFamily="49" charset="-122"/>
                        </a:rPr>
                        <m:t>𝒏</m:t>
                      </m:r>
                      <m:func>
                        <m:funcPr>
                          <m:ctrlPr>
                            <a:rPr lang="en-US" altLang="zh-CN" sz="2800" b="1" i="1" smtClean="0">
                              <a:solidFill>
                                <a:schemeClr val="tx1"/>
                              </a:solidFill>
                              <a:latin typeface="Cambria Math" panose="02040503050406030204" pitchFamily="18" charset="0"/>
                              <a:ea typeface="楷体" panose="02010609060101010101" pitchFamily="49" charset="-122"/>
                            </a:rPr>
                          </m:ctrlPr>
                        </m:funcPr>
                        <m:fName>
                          <m:r>
                            <m:rPr>
                              <m:sty m:val="p"/>
                            </m:rPr>
                            <a:rPr lang="en-US" altLang="zh-CN" sz="2800" b="0" i="0" smtClean="0">
                              <a:solidFill>
                                <a:schemeClr val="tx1"/>
                              </a:solidFill>
                              <a:latin typeface="Cambria Math" panose="02040503050406030204" pitchFamily="18" charset="0"/>
                              <a:ea typeface="楷体" panose="02010609060101010101" pitchFamily="49" charset="-122"/>
                            </a:rPr>
                            <m:t>ln</m:t>
                          </m:r>
                        </m:fName>
                        <m:e>
                          <m:r>
                            <a:rPr lang="en-US" altLang="zh-CN" sz="2800" b="1" i="1" smtClean="0">
                              <a:solidFill>
                                <a:schemeClr val="tx1"/>
                              </a:solidFill>
                              <a:latin typeface="Cambria Math" panose="02040503050406030204" pitchFamily="18" charset="0"/>
                              <a:ea typeface="楷体" panose="02010609060101010101" pitchFamily="49" charset="-122"/>
                            </a:rPr>
                            <m:t>𝒏</m:t>
                          </m:r>
                        </m:e>
                      </m:func>
                      <m:r>
                        <a:rPr lang="en-US" altLang="zh-CN" sz="2800" b="1" i="1" smtClean="0">
                          <a:solidFill>
                            <a:schemeClr val="tx1"/>
                          </a:solidFill>
                          <a:latin typeface="Cambria Math" panose="02040503050406030204" pitchFamily="18" charset="0"/>
                          <a:ea typeface="楷体" panose="02010609060101010101" pitchFamily="49" charset="-122"/>
                        </a:rPr>
                        <m:t>+</m:t>
                      </m:r>
                      <m:r>
                        <a:rPr lang="zh-CN" altLang="en-US" sz="2800" b="1" i="1" smtClean="0">
                          <a:solidFill>
                            <a:schemeClr val="tx1"/>
                          </a:solidFill>
                          <a:latin typeface="Cambria Math" panose="02040503050406030204" pitchFamily="18" charset="0"/>
                          <a:ea typeface="楷体" panose="02010609060101010101" pitchFamily="49" charset="-122"/>
                        </a:rPr>
                        <m:t>𝚶</m:t>
                      </m:r>
                      <m:d>
                        <m:dPr>
                          <m:ctrlPr>
                            <a:rPr lang="en-US" altLang="zh-CN" sz="2800" b="1" i="1" smtClean="0">
                              <a:solidFill>
                                <a:schemeClr val="tx1"/>
                              </a:solidFill>
                              <a:latin typeface="Cambria Math" panose="02040503050406030204" pitchFamily="18" charset="0"/>
                              <a:ea typeface="楷体" panose="02010609060101010101" pitchFamily="49" charset="-122"/>
                            </a:rPr>
                          </m:ctrlPr>
                        </m:dPr>
                        <m:e>
                          <m:r>
                            <a:rPr lang="en-US" altLang="zh-CN" sz="2800" b="1" i="1" smtClean="0">
                              <a:solidFill>
                                <a:schemeClr val="tx1"/>
                              </a:solidFill>
                              <a:latin typeface="Cambria Math" panose="02040503050406030204" pitchFamily="18" charset="0"/>
                              <a:ea typeface="楷体" panose="02010609060101010101" pitchFamily="49" charset="-122"/>
                            </a:rPr>
                            <m:t>𝒏</m:t>
                          </m:r>
                        </m:e>
                      </m:d>
                    </m:oMath>
                  </a14:m>
                  <a:endParaRPr lang="zh-CN" altLang="en-US" sz="2600" b="1" dirty="0">
                    <a:latin typeface="仿宋" panose="02010609060101010101" pitchFamily="49" charset="-122"/>
                    <a:ea typeface="仿宋" panose="02010609060101010101" pitchFamily="49" charset="-122"/>
                  </a:endParaRPr>
                </a:p>
              </p:txBody>
            </p:sp>
          </mc:Choice>
          <mc:Fallback xmlns="">
            <p:sp>
              <p:nvSpPr>
                <p:cNvPr id="12" name="文本框 11">
                  <a:extLst>
                    <a:ext uri="{FF2B5EF4-FFF2-40B4-BE49-F238E27FC236}">
                      <a16:creationId xmlns:a16="http://schemas.microsoft.com/office/drawing/2014/main" id="{EB53D9AE-CFAB-4FF9-8A43-F8138354137C}"/>
                    </a:ext>
                  </a:extLst>
                </p:cNvPr>
                <p:cNvSpPr txBox="1">
                  <a:spLocks noRot="1" noChangeAspect="1" noMove="1" noResize="1" noEditPoints="1" noAdjustHandles="1" noChangeArrowheads="1" noChangeShapeType="1" noTextEdit="1"/>
                </p:cNvSpPr>
                <p:nvPr/>
              </p:nvSpPr>
              <p:spPr>
                <a:xfrm>
                  <a:off x="770238" y="1665785"/>
                  <a:ext cx="10651524" cy="2742767"/>
                </a:xfrm>
                <a:prstGeom prst="rect">
                  <a:avLst/>
                </a:prstGeom>
                <a:blipFill>
                  <a:blip r:embed="rId3"/>
                  <a:stretch>
                    <a:fillRect l="-1238" b="-4878"/>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AD73F0FA-768E-4889-85CE-43CE29F67AC8}"/>
                </a:ext>
              </a:extLst>
            </p:cNvPr>
            <p:cNvSpPr/>
            <p:nvPr/>
          </p:nvSpPr>
          <p:spPr>
            <a:xfrm>
              <a:off x="418070" y="1573771"/>
              <a:ext cx="11355860" cy="331789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04C56B05-D7D8-4163-852E-EC446975F1FD}"/>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.1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理论回顾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63591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8EF21C-A08E-41C7-B228-175CDB3E0F26}"/>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14" name="矩形: 圆角 13">
            <a:extLst>
              <a:ext uri="{FF2B5EF4-FFF2-40B4-BE49-F238E27FC236}">
                <a16:creationId xmlns:a16="http://schemas.microsoft.com/office/drawing/2014/main" id="{AD73F0FA-768E-4889-85CE-43CE29F67AC8}"/>
              </a:ext>
            </a:extLst>
          </p:cNvPr>
          <p:cNvSpPr/>
          <p:nvPr/>
        </p:nvSpPr>
        <p:spPr>
          <a:xfrm>
            <a:off x="607945" y="1155303"/>
            <a:ext cx="11024422" cy="288957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4C56B05-D7D8-4163-852E-EC446975F1FD}"/>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.1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理论回顾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AAB04BE-B6B6-4637-8971-2A05B076F07F}"/>
                  </a:ext>
                </a:extLst>
              </p:cNvPr>
              <p:cNvSpPr txBox="1"/>
              <p:nvPr/>
            </p:nvSpPr>
            <p:spPr>
              <a:xfrm>
                <a:off x="949834" y="1239176"/>
                <a:ext cx="10340643" cy="2500108"/>
              </a:xfrm>
              <a:prstGeom prst="rect">
                <a:avLst/>
              </a:prstGeom>
              <a:noFill/>
            </p:spPr>
            <p:txBody>
              <a:bodyPr wrap="square">
                <a:spAutoFit/>
              </a:bodyPr>
              <a:lstStyle/>
              <a:p>
                <a:pPr algn="l">
                  <a:lnSpc>
                    <a:spcPct val="150000"/>
                  </a:lnSpc>
                </a:pPr>
                <a:r>
                  <a:rPr lang="zh-CN" altLang="en-US" sz="2800" b="1" dirty="0">
                    <a:latin typeface="华文新魏" panose="02010800040101010101" pitchFamily="2" charset="-122"/>
                    <a:ea typeface="华文新魏" panose="02010800040101010101" pitchFamily="2" charset="-122"/>
                  </a:rPr>
                  <a:t>定理 </a:t>
                </a:r>
                <a:r>
                  <a:rPr lang="en-US" altLang="zh-CN" sz="2800" b="1" dirty="0">
                    <a:latin typeface="华文新魏" panose="02010800040101010101" pitchFamily="2" charset="-122"/>
                    <a:ea typeface="华文新魏" panose="02010800040101010101" pitchFamily="2" charset="-122"/>
                  </a:rPr>
                  <a:t>2.5</a:t>
                </a:r>
                <a:endParaRPr lang="en-US" altLang="zh-CN" sz="2600" b="1" i="0" u="none" strike="noStrike" baseline="0" dirty="0">
                  <a:latin typeface="仿宋" panose="02010609060101010101" pitchFamily="49" charset="-122"/>
                  <a:ea typeface="仿宋" panose="02010609060101010101" pitchFamily="49" charset="-122"/>
                </a:endParaRPr>
              </a:p>
              <a:p>
                <a:pPr algn="l">
                  <a:lnSpc>
                    <a:spcPct val="150000"/>
                  </a:lnSpc>
                </a:pPr>
                <a:r>
                  <a:rPr lang="zh-CN" altLang="en-US" sz="2600" b="1" dirty="0">
                    <a:latin typeface="仿宋" panose="02010609060101010101" pitchFamily="49" charset="-122"/>
                    <a:ea typeface="仿宋" panose="02010609060101010101" pitchFamily="49" charset="-122"/>
                  </a:rPr>
                  <a:t>假设在随机快速排序法中，每次选取子列表中第一个元素作为基准，如果输入是在其所有可能排列中均匀随机选取的，那么确定性快速排序法所做比较的期望次数为</a:t>
                </a:r>
                <a14:m>
                  <m:oMath xmlns:m="http://schemas.openxmlformats.org/officeDocument/2006/math">
                    <m:r>
                      <a:rPr lang="en-US" altLang="zh-CN" sz="2800" b="1" i="1" smtClean="0">
                        <a:solidFill>
                          <a:schemeClr val="tx1"/>
                        </a:solidFill>
                        <a:latin typeface="Cambria Math" panose="02040503050406030204" pitchFamily="18" charset="0"/>
                        <a:ea typeface="楷体" panose="02010609060101010101" pitchFamily="49" charset="-122"/>
                      </a:rPr>
                      <m:t>𝟐</m:t>
                    </m:r>
                    <m:r>
                      <a:rPr lang="en-US" altLang="zh-CN" sz="2800" b="1" i="1" smtClean="0">
                        <a:solidFill>
                          <a:schemeClr val="tx1"/>
                        </a:solidFill>
                        <a:latin typeface="Cambria Math" panose="02040503050406030204" pitchFamily="18" charset="0"/>
                        <a:ea typeface="楷体" panose="02010609060101010101" pitchFamily="49" charset="-122"/>
                      </a:rPr>
                      <m:t>𝒏</m:t>
                    </m:r>
                    <m:func>
                      <m:funcPr>
                        <m:ctrlPr>
                          <a:rPr lang="en-US" altLang="zh-CN" sz="2800" b="1" i="1" smtClean="0">
                            <a:solidFill>
                              <a:schemeClr val="tx1"/>
                            </a:solidFill>
                            <a:latin typeface="Cambria Math" panose="02040503050406030204" pitchFamily="18" charset="0"/>
                            <a:ea typeface="楷体" panose="02010609060101010101" pitchFamily="49" charset="-122"/>
                          </a:rPr>
                        </m:ctrlPr>
                      </m:funcPr>
                      <m:fName>
                        <m:r>
                          <m:rPr>
                            <m:sty m:val="p"/>
                          </m:rPr>
                          <a:rPr lang="en-US" altLang="zh-CN" sz="2800" b="0" i="0" smtClean="0">
                            <a:solidFill>
                              <a:schemeClr val="tx1"/>
                            </a:solidFill>
                            <a:latin typeface="Cambria Math" panose="02040503050406030204" pitchFamily="18" charset="0"/>
                            <a:ea typeface="楷体" panose="02010609060101010101" pitchFamily="49" charset="-122"/>
                          </a:rPr>
                          <m:t>ln</m:t>
                        </m:r>
                      </m:fName>
                      <m:e>
                        <m:r>
                          <a:rPr lang="en-US" altLang="zh-CN" sz="2800" b="1" i="1" smtClean="0">
                            <a:solidFill>
                              <a:schemeClr val="tx1"/>
                            </a:solidFill>
                            <a:latin typeface="Cambria Math" panose="02040503050406030204" pitchFamily="18" charset="0"/>
                            <a:ea typeface="楷体" panose="02010609060101010101" pitchFamily="49" charset="-122"/>
                          </a:rPr>
                          <m:t>𝒏</m:t>
                        </m:r>
                      </m:e>
                    </m:func>
                    <m:r>
                      <a:rPr lang="en-US" altLang="zh-CN" sz="2800" b="1" i="1" smtClean="0">
                        <a:solidFill>
                          <a:schemeClr val="tx1"/>
                        </a:solidFill>
                        <a:latin typeface="Cambria Math" panose="02040503050406030204" pitchFamily="18" charset="0"/>
                        <a:ea typeface="楷体" panose="02010609060101010101" pitchFamily="49" charset="-122"/>
                      </a:rPr>
                      <m:t>+</m:t>
                    </m:r>
                    <m:r>
                      <a:rPr lang="zh-CN" altLang="en-US" sz="2800" b="1" i="1" smtClean="0">
                        <a:solidFill>
                          <a:schemeClr val="tx1"/>
                        </a:solidFill>
                        <a:latin typeface="Cambria Math" panose="02040503050406030204" pitchFamily="18" charset="0"/>
                        <a:ea typeface="楷体" panose="02010609060101010101" pitchFamily="49" charset="-122"/>
                      </a:rPr>
                      <m:t>𝚶</m:t>
                    </m:r>
                    <m:d>
                      <m:dPr>
                        <m:ctrlPr>
                          <a:rPr lang="en-US" altLang="zh-CN" sz="2800" b="1" i="1" smtClean="0">
                            <a:solidFill>
                              <a:schemeClr val="tx1"/>
                            </a:solidFill>
                            <a:latin typeface="Cambria Math" panose="02040503050406030204" pitchFamily="18" charset="0"/>
                            <a:ea typeface="楷体" panose="02010609060101010101" pitchFamily="49" charset="-122"/>
                          </a:rPr>
                        </m:ctrlPr>
                      </m:dPr>
                      <m:e>
                        <m:r>
                          <a:rPr lang="en-US" altLang="zh-CN" sz="2800" b="1" i="1" smtClean="0">
                            <a:solidFill>
                              <a:schemeClr val="tx1"/>
                            </a:solidFill>
                            <a:latin typeface="Cambria Math" panose="02040503050406030204" pitchFamily="18" charset="0"/>
                            <a:ea typeface="楷体" panose="02010609060101010101" pitchFamily="49" charset="-122"/>
                          </a:rPr>
                          <m:t>𝒏</m:t>
                        </m:r>
                      </m:e>
                    </m:d>
                  </m:oMath>
                </a14:m>
                <a:r>
                  <a:rPr lang="zh-CN" altLang="en-US" sz="2600" b="1" dirty="0">
                    <a:latin typeface="仿宋" panose="02010609060101010101" pitchFamily="49" charset="-122"/>
                    <a:ea typeface="仿宋" panose="02010609060101010101" pitchFamily="49" charset="-122"/>
                  </a:rPr>
                  <a:t>。</a:t>
                </a:r>
              </a:p>
            </p:txBody>
          </p:sp>
        </mc:Choice>
        <mc:Fallback xmlns="">
          <p:sp>
            <p:nvSpPr>
              <p:cNvPr id="7" name="文本框 6">
                <a:extLst>
                  <a:ext uri="{FF2B5EF4-FFF2-40B4-BE49-F238E27FC236}">
                    <a16:creationId xmlns:a16="http://schemas.microsoft.com/office/drawing/2014/main" id="{CAAB04BE-B6B6-4637-8971-2A05B076F07F}"/>
                  </a:ext>
                </a:extLst>
              </p:cNvPr>
              <p:cNvSpPr txBox="1">
                <a:spLocks noRot="1" noChangeAspect="1" noMove="1" noResize="1" noEditPoints="1" noAdjustHandles="1" noChangeArrowheads="1" noChangeShapeType="1" noTextEdit="1"/>
              </p:cNvSpPr>
              <p:nvPr/>
            </p:nvSpPr>
            <p:spPr>
              <a:xfrm>
                <a:off x="949834" y="1239176"/>
                <a:ext cx="10340643" cy="2500108"/>
              </a:xfrm>
              <a:prstGeom prst="rect">
                <a:avLst/>
              </a:prstGeom>
              <a:blipFill>
                <a:blip r:embed="rId3"/>
                <a:stretch>
                  <a:fillRect l="-1238" b="-43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856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8EF21C-A08E-41C7-B228-175CDB3E0F26}"/>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grpSp>
        <p:nvGrpSpPr>
          <p:cNvPr id="11" name="组合 10">
            <a:extLst>
              <a:ext uri="{FF2B5EF4-FFF2-40B4-BE49-F238E27FC236}">
                <a16:creationId xmlns:a16="http://schemas.microsoft.com/office/drawing/2014/main" id="{038DAD74-0C89-4480-8AC5-DEAA35D01344}"/>
              </a:ext>
            </a:extLst>
          </p:cNvPr>
          <p:cNvGrpSpPr/>
          <p:nvPr/>
        </p:nvGrpSpPr>
        <p:grpSpPr>
          <a:xfrm>
            <a:off x="495519" y="1012368"/>
            <a:ext cx="11355860" cy="2273696"/>
            <a:chOff x="418070" y="1573772"/>
            <a:chExt cx="11355860" cy="2494380"/>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B53D9AE-CFAB-4FF9-8A43-F8138354137C}"/>
                    </a:ext>
                  </a:extLst>
                </p:cNvPr>
                <p:cNvSpPr txBox="1"/>
                <p:nvPr/>
              </p:nvSpPr>
              <p:spPr>
                <a:xfrm>
                  <a:off x="770238" y="1582543"/>
                  <a:ext cx="10651524" cy="2311631"/>
                </a:xfrm>
                <a:prstGeom prst="rect">
                  <a:avLst/>
                </a:prstGeom>
                <a:noFill/>
              </p:spPr>
              <p:txBody>
                <a:bodyPr wrap="square">
                  <a:spAutoFit/>
                </a:bodyPr>
                <a:lstStyle/>
                <a:p>
                  <a:pPr algn="l"/>
                  <a:r>
                    <a:rPr lang="zh-CN" altLang="en-US" sz="2800" b="1" dirty="0">
                      <a:latin typeface="华文新魏" panose="02010800040101010101" pitchFamily="2" charset="-122"/>
                      <a:ea typeface="华文新魏" panose="02010800040101010101" pitchFamily="2" charset="-122"/>
                    </a:rPr>
                    <a:t>定理 </a:t>
                  </a:r>
                  <a:r>
                    <a:rPr lang="en-US" altLang="zh-CN" sz="2800" b="1" dirty="0">
                      <a:latin typeface="华文新魏" panose="02010800040101010101" pitchFamily="2" charset="-122"/>
                      <a:ea typeface="华文新魏" panose="02010800040101010101" pitchFamily="2" charset="-122"/>
                    </a:rPr>
                    <a:t>2.6</a:t>
                  </a:r>
                  <a:r>
                    <a:rPr lang="en-US" altLang="zh-CN" sz="2800" b="1" i="0" u="none" strike="noStrike" baseline="0" dirty="0">
                      <a:latin typeface="华文新魏" panose="02010800040101010101" pitchFamily="2" charset="-122"/>
                      <a:ea typeface="华文新魏" panose="02010800040101010101" pitchFamily="2" charset="-122"/>
                    </a:rPr>
                    <a:t>   </a:t>
                  </a:r>
                  <a:r>
                    <a:rPr lang="zh-CN" altLang="en-US" sz="2800" b="0" i="0" u="none" strike="noStrike" baseline="0" dirty="0">
                      <a:solidFill>
                        <a:srgbClr val="FF0000"/>
                      </a:solidFill>
                      <a:latin typeface="华文新魏" panose="02010800040101010101" pitchFamily="2" charset="-122"/>
                      <a:ea typeface="华文新魏" panose="02010800040101010101" pitchFamily="2" charset="-122"/>
                    </a:rPr>
                    <a:t>马尔可夫不等式</a:t>
                  </a:r>
                  <a:endParaRPr lang="en-US" altLang="zh-CN" sz="2800" b="0" i="0" u="none" strike="noStrike" baseline="0" dirty="0">
                    <a:solidFill>
                      <a:srgbClr val="FF0000"/>
                    </a:solidFill>
                    <a:latin typeface="华文新魏" panose="02010800040101010101" pitchFamily="2" charset="-122"/>
                    <a:ea typeface="华文新魏" panose="02010800040101010101" pitchFamily="2" charset="-122"/>
                  </a:endParaRPr>
                </a:p>
                <a:p>
                  <a:pPr algn="l"/>
                  <a:endParaRPr lang="en-US" altLang="zh-CN" sz="2600" b="1" i="0" u="none" strike="noStrike" baseline="0" dirty="0">
                    <a:latin typeface="仿宋" panose="02010609060101010101" pitchFamily="49" charset="-122"/>
                    <a:ea typeface="仿宋" panose="02010609060101010101" pitchFamily="49" charset="-122"/>
                  </a:endParaRPr>
                </a:p>
                <a:p>
                  <a:pPr algn="l"/>
                  <a:r>
                    <a:rPr lang="zh-CN" altLang="en-US" sz="2600" b="1" dirty="0">
                      <a:latin typeface="仿宋" panose="02010609060101010101" pitchFamily="49" charset="-122"/>
                      <a:ea typeface="仿宋" panose="02010609060101010101" pitchFamily="49" charset="-122"/>
                    </a:rPr>
                    <a:t>设 </a:t>
                  </a:r>
                  <a:r>
                    <a:rPr lang="en-US" altLang="zh-CN" sz="2600" b="1" dirty="0">
                      <a:latin typeface="仿宋" panose="02010609060101010101" pitchFamily="49" charset="-122"/>
                      <a:ea typeface="仿宋" panose="02010609060101010101" pitchFamily="49" charset="-122"/>
                    </a:rPr>
                    <a:t>X </a:t>
                  </a:r>
                  <a:r>
                    <a:rPr lang="zh-CN" altLang="en-US" sz="2600" b="1" dirty="0">
                      <a:latin typeface="仿宋" panose="02010609060101010101" pitchFamily="49" charset="-122"/>
                      <a:ea typeface="仿宋" panose="02010609060101010101" pitchFamily="49" charset="-122"/>
                    </a:rPr>
                    <a:t>是只取非负值的随机变量，那么对所有</a:t>
                  </a:r>
                  <a14:m>
                    <m:oMath xmlns:m="http://schemas.openxmlformats.org/officeDocument/2006/math">
                      <m:r>
                        <a:rPr lang="en-US" altLang="zh-CN" sz="2600" b="1" i="1" smtClean="0">
                          <a:latin typeface="Cambria Math" panose="02040503050406030204" pitchFamily="18" charset="0"/>
                          <a:ea typeface="仿宋" panose="02010609060101010101" pitchFamily="49" charset="-122"/>
                        </a:rPr>
                        <m:t>𝒂</m:t>
                      </m:r>
                      <m:r>
                        <a:rPr lang="en-US" altLang="zh-CN" sz="2600" b="1" i="1" smtClean="0">
                          <a:latin typeface="Cambria Math" panose="02040503050406030204" pitchFamily="18" charset="0"/>
                          <a:ea typeface="仿宋" panose="02010609060101010101" pitchFamily="49" charset="-122"/>
                        </a:rPr>
                        <m:t>&gt;</m:t>
                      </m:r>
                      <m:r>
                        <a:rPr lang="en-US" altLang="zh-CN" sz="2600" b="1" i="1" smtClean="0">
                          <a:latin typeface="Cambria Math" panose="02040503050406030204" pitchFamily="18" charset="0"/>
                          <a:ea typeface="仿宋" panose="02010609060101010101" pitchFamily="49" charset="-122"/>
                        </a:rPr>
                        <m:t>𝟎</m:t>
                      </m:r>
                    </m:oMath>
                  </a14:m>
                  <a:r>
                    <a:rPr lang="zh-CN" altLang="en-US" sz="2600" b="1" dirty="0">
                      <a:latin typeface="仿宋" panose="02010609060101010101" pitchFamily="49" charset="-122"/>
                      <a:ea typeface="仿宋" panose="02010609060101010101" pitchFamily="49" charset="-122"/>
                    </a:rPr>
                    <a:t>，有</a:t>
                  </a:r>
                  <a:endParaRPr lang="en-US" altLang="zh-CN" sz="2600" b="1" dirty="0">
                    <a:latin typeface="仿宋" panose="02010609060101010101" pitchFamily="49" charset="-122"/>
                    <a:ea typeface="仿宋" panose="02010609060101010101" pitchFamily="49" charset="-122"/>
                  </a:endParaRPr>
                </a:p>
                <a:p>
                  <a:pPr algn="l"/>
                  <a14:m>
                    <m:oMathPara xmlns:m="http://schemas.openxmlformats.org/officeDocument/2006/math">
                      <m:oMathParaPr>
                        <m:jc m:val="centerGroup"/>
                      </m:oMathParaPr>
                      <m:oMath xmlns:m="http://schemas.openxmlformats.org/officeDocument/2006/math">
                        <m:r>
                          <a:rPr lang="en-US" altLang="zh-CN" sz="2600" b="1" i="1" smtClean="0">
                            <a:latin typeface="Cambria Math" panose="02040503050406030204" pitchFamily="18" charset="0"/>
                            <a:ea typeface="仿宋" panose="02010609060101010101" pitchFamily="49" charset="-122"/>
                          </a:rPr>
                          <m:t>𝑷𝒓</m:t>
                        </m:r>
                        <m:d>
                          <m:dPr>
                            <m:ctrlPr>
                              <a:rPr lang="en-US" altLang="zh-CN" sz="2600" b="1" i="1" smtClean="0">
                                <a:latin typeface="Cambria Math" panose="02040503050406030204" pitchFamily="18" charset="0"/>
                                <a:ea typeface="仿宋" panose="02010609060101010101" pitchFamily="49" charset="-122"/>
                              </a:rPr>
                            </m:ctrlPr>
                          </m:dPr>
                          <m:e>
                            <m:r>
                              <a:rPr lang="en-US" altLang="zh-CN" sz="2600" b="1" i="1" smtClean="0">
                                <a:latin typeface="Cambria Math" panose="02040503050406030204" pitchFamily="18" charset="0"/>
                                <a:ea typeface="仿宋" panose="02010609060101010101" pitchFamily="49" charset="-122"/>
                              </a:rPr>
                              <m:t>𝑿</m:t>
                            </m:r>
                            <m:r>
                              <a:rPr lang="en-US" altLang="zh-CN" sz="2600" b="1" i="1" smtClean="0">
                                <a:latin typeface="Cambria Math" panose="02040503050406030204" pitchFamily="18" charset="0"/>
                                <a:ea typeface="Cambria Math" panose="02040503050406030204" pitchFamily="18" charset="0"/>
                              </a:rPr>
                              <m:t>≥</m:t>
                            </m:r>
                            <m:r>
                              <a:rPr lang="en-US" altLang="zh-CN" sz="2600" b="1" i="1" smtClean="0">
                                <a:latin typeface="Cambria Math" panose="02040503050406030204" pitchFamily="18" charset="0"/>
                                <a:ea typeface="Cambria Math" panose="02040503050406030204" pitchFamily="18" charset="0"/>
                              </a:rPr>
                              <m:t>𝒂</m:t>
                            </m:r>
                          </m:e>
                        </m:d>
                        <m:r>
                          <a:rPr lang="en-US" altLang="zh-CN" sz="2600" b="1" i="1" smtClean="0">
                            <a:latin typeface="Cambria Math" panose="02040503050406030204" pitchFamily="18" charset="0"/>
                            <a:ea typeface="Cambria Math" panose="02040503050406030204" pitchFamily="18" charset="0"/>
                          </a:rPr>
                          <m:t>≤</m:t>
                        </m:r>
                        <m:f>
                          <m:fPr>
                            <m:ctrlPr>
                              <a:rPr lang="en-US" altLang="zh-CN" sz="2600" b="1" i="1" smtClean="0">
                                <a:latin typeface="Cambria Math" panose="02040503050406030204" pitchFamily="18" charset="0"/>
                                <a:ea typeface="Cambria Math" panose="02040503050406030204" pitchFamily="18" charset="0"/>
                              </a:rPr>
                            </m:ctrlPr>
                          </m:fPr>
                          <m:num>
                            <m:r>
                              <a:rPr lang="en-US" altLang="zh-CN" sz="2600" b="1" i="1" smtClean="0">
                                <a:latin typeface="Cambria Math" panose="02040503050406030204" pitchFamily="18" charset="0"/>
                                <a:ea typeface="Cambria Math" panose="02040503050406030204" pitchFamily="18" charset="0"/>
                              </a:rPr>
                              <m:t>𝑬</m:t>
                            </m:r>
                            <m:d>
                              <m:dPr>
                                <m:begChr m:val="["/>
                                <m:endChr m:val="]"/>
                                <m:ctrlPr>
                                  <a:rPr lang="en-US" altLang="zh-CN" sz="2600" b="1" i="1" smtClean="0">
                                    <a:latin typeface="Cambria Math" panose="02040503050406030204" pitchFamily="18" charset="0"/>
                                    <a:ea typeface="Cambria Math" panose="02040503050406030204" pitchFamily="18" charset="0"/>
                                  </a:rPr>
                                </m:ctrlPr>
                              </m:dPr>
                              <m:e>
                                <m:r>
                                  <a:rPr lang="en-US" altLang="zh-CN" sz="2600" b="1" i="1" smtClean="0">
                                    <a:latin typeface="Cambria Math" panose="02040503050406030204" pitchFamily="18" charset="0"/>
                                    <a:ea typeface="Cambria Math" panose="02040503050406030204" pitchFamily="18" charset="0"/>
                                  </a:rPr>
                                  <m:t>𝑿</m:t>
                                </m:r>
                              </m:e>
                            </m:d>
                          </m:num>
                          <m:den>
                            <m:r>
                              <a:rPr lang="en-US" altLang="zh-CN" sz="2600" b="1" i="1" smtClean="0">
                                <a:latin typeface="Cambria Math" panose="02040503050406030204" pitchFamily="18" charset="0"/>
                                <a:ea typeface="Cambria Math" panose="02040503050406030204" pitchFamily="18" charset="0"/>
                              </a:rPr>
                              <m:t>𝒂</m:t>
                            </m:r>
                          </m:den>
                        </m:f>
                      </m:oMath>
                    </m:oMathPara>
                  </a14:m>
                  <a:endParaRPr lang="zh-CN" altLang="en-US" sz="2600" b="1" dirty="0">
                    <a:latin typeface="仿宋" panose="02010609060101010101" pitchFamily="49" charset="-122"/>
                    <a:ea typeface="仿宋" panose="02010609060101010101" pitchFamily="49" charset="-122"/>
                  </a:endParaRPr>
                </a:p>
              </p:txBody>
            </p:sp>
          </mc:Choice>
          <mc:Fallback xmlns="">
            <p:sp>
              <p:nvSpPr>
                <p:cNvPr id="12" name="文本框 11">
                  <a:extLst>
                    <a:ext uri="{FF2B5EF4-FFF2-40B4-BE49-F238E27FC236}">
                      <a16:creationId xmlns:a16="http://schemas.microsoft.com/office/drawing/2014/main" id="{EB53D9AE-CFAB-4FF9-8A43-F8138354137C}"/>
                    </a:ext>
                  </a:extLst>
                </p:cNvPr>
                <p:cNvSpPr txBox="1">
                  <a:spLocks noRot="1" noChangeAspect="1" noMove="1" noResize="1" noEditPoints="1" noAdjustHandles="1" noChangeArrowheads="1" noChangeShapeType="1" noTextEdit="1"/>
                </p:cNvSpPr>
                <p:nvPr/>
              </p:nvSpPr>
              <p:spPr>
                <a:xfrm>
                  <a:off x="770238" y="1582543"/>
                  <a:ext cx="10651524" cy="2311631"/>
                </a:xfrm>
                <a:prstGeom prst="rect">
                  <a:avLst/>
                </a:prstGeom>
                <a:blipFill>
                  <a:blip r:embed="rId3"/>
                  <a:stretch>
                    <a:fillRect l="-1145" t="-2601"/>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AD73F0FA-768E-4889-85CE-43CE29F67AC8}"/>
                </a:ext>
              </a:extLst>
            </p:cNvPr>
            <p:cNvSpPr/>
            <p:nvPr/>
          </p:nvSpPr>
          <p:spPr>
            <a:xfrm>
              <a:off x="418070" y="1573772"/>
              <a:ext cx="11355860" cy="249438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04C56B05-D7D8-4163-852E-EC446975F1FD}"/>
              </a:ext>
            </a:extLst>
          </p:cNvPr>
          <p:cNvSpPr/>
          <p:nvPr/>
        </p:nvSpPr>
        <p:spPr>
          <a:xfrm>
            <a:off x="164014" y="89332"/>
            <a:ext cx="8280920" cy="505972"/>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2</a:t>
            </a:r>
            <a:r>
              <a:rPr lang="en-US" altLang="zh-CN"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.1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 理论回顾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657B73C-920A-4CB5-AD72-7B03860FEB5A}"/>
                  </a:ext>
                </a:extLst>
              </p:cNvPr>
              <p:cNvSpPr txBox="1"/>
              <p:nvPr/>
            </p:nvSpPr>
            <p:spPr>
              <a:xfrm>
                <a:off x="770238" y="3957611"/>
                <a:ext cx="10651524" cy="1938992"/>
              </a:xfrm>
              <a:prstGeom prst="rect">
                <a:avLst/>
              </a:prstGeom>
              <a:noFill/>
            </p:spPr>
            <p:txBody>
              <a:bodyPr wrap="square">
                <a:spAutoFit/>
              </a:bodyPr>
              <a:lstStyle/>
              <a:p>
                <a:pPr algn="l">
                  <a:lnSpc>
                    <a:spcPct val="150000"/>
                  </a:lnSpc>
                </a:pPr>
                <a:r>
                  <a:rPr lang="zh-CN" altLang="en-US" sz="2800" b="1" dirty="0">
                    <a:latin typeface="华文新魏" panose="02010800040101010101" pitchFamily="2" charset="-122"/>
                    <a:ea typeface="华文新魏" panose="02010800040101010101" pitchFamily="2" charset="-122"/>
                  </a:rPr>
                  <a:t>注释：</a:t>
                </a:r>
                <a:endParaRPr lang="en-US" altLang="zh-CN" sz="2800" b="0" i="0" u="none" strike="noStrike" baseline="0" dirty="0">
                  <a:latin typeface="华文新魏" panose="02010800040101010101" pitchFamily="2" charset="-122"/>
                  <a:ea typeface="华文新魏" panose="02010800040101010101" pitchFamily="2" charset="-122"/>
                </a:endParaRPr>
              </a:p>
              <a:p>
                <a:pPr>
                  <a:lnSpc>
                    <a:spcPct val="150000"/>
                  </a:lnSpc>
                </a:pPr>
                <a:r>
                  <a:rPr lang="zh-CN" altLang="en-US" sz="2600" b="1" dirty="0">
                    <a:latin typeface="仿宋" panose="02010609060101010101" pitchFamily="49" charset="-122"/>
                    <a:ea typeface="仿宋" panose="02010609060101010101" pitchFamily="49" charset="-122"/>
                  </a:rPr>
                  <a:t>重要性在于不知道</a:t>
                </a:r>
                <a14:m>
                  <m:oMath xmlns:m="http://schemas.openxmlformats.org/officeDocument/2006/math">
                    <m:r>
                      <a:rPr lang="en-US" altLang="zh-CN" sz="2600" b="1" i="0" dirty="0" smtClean="0">
                        <a:latin typeface="Cambria Math" panose="02040503050406030204" pitchFamily="18" charset="0"/>
                        <a:ea typeface="仿宋" panose="02010609060101010101" pitchFamily="49" charset="-122"/>
                      </a:rPr>
                      <m:t>𝐗</m:t>
                    </m:r>
                  </m:oMath>
                </a14:m>
                <a:r>
                  <a:rPr lang="zh-CN" altLang="en-US" sz="2600" b="0" i="1" dirty="0">
                    <a:latin typeface="Cambria Math" panose="02040503050406030204" pitchFamily="18" charset="0"/>
                    <a:ea typeface="仿宋" panose="02010609060101010101" pitchFamily="49" charset="-122"/>
                  </a:rPr>
                  <a:t> </a:t>
                </a:r>
                <a:r>
                  <a:rPr lang="zh-CN" altLang="en-US" sz="2600" b="1" dirty="0">
                    <a:latin typeface="Cambria Math" panose="02040503050406030204" pitchFamily="18" charset="0"/>
                    <a:ea typeface="仿宋" panose="02010609060101010101" pitchFamily="49" charset="-122"/>
                  </a:rPr>
                  <a:t>的分布</a:t>
                </a:r>
                <a14:m>
                  <m:oMath xmlns:m="http://schemas.openxmlformats.org/officeDocument/2006/math">
                    <m:d>
                      <m:dPr>
                        <m:ctrlPr>
                          <a:rPr lang="en-US" altLang="zh-CN" sz="2600" b="1" i="1" smtClean="0">
                            <a:latin typeface="Cambria Math" panose="02040503050406030204" pitchFamily="18" charset="0"/>
                            <a:ea typeface="仿宋" panose="02010609060101010101" pitchFamily="49" charset="-122"/>
                          </a:rPr>
                        </m:ctrlPr>
                      </m:dPr>
                      <m:e>
                        <m:r>
                          <a:rPr lang="en-US" altLang="zh-CN" sz="2600" b="1" i="1" smtClean="0">
                            <a:latin typeface="Cambria Math" panose="02040503050406030204" pitchFamily="18" charset="0"/>
                            <a:ea typeface="仿宋" panose="02010609060101010101" pitchFamily="49" charset="-122"/>
                          </a:rPr>
                          <m:t>𝒇</m:t>
                        </m:r>
                        <m:d>
                          <m:dPr>
                            <m:ctrlPr>
                              <a:rPr lang="en-US" altLang="zh-CN" sz="2600" b="1" i="1" smtClean="0">
                                <a:latin typeface="Cambria Math" panose="02040503050406030204" pitchFamily="18" charset="0"/>
                                <a:ea typeface="仿宋" panose="02010609060101010101" pitchFamily="49" charset="-122"/>
                              </a:rPr>
                            </m:ctrlPr>
                          </m:dPr>
                          <m:e>
                            <m:r>
                              <a:rPr lang="en-US" altLang="zh-CN" sz="2600" b="1" i="1" smtClean="0">
                                <a:latin typeface="Cambria Math" panose="02040503050406030204" pitchFamily="18" charset="0"/>
                                <a:ea typeface="仿宋" panose="02010609060101010101" pitchFamily="49" charset="-122"/>
                              </a:rPr>
                              <m:t>𝒙</m:t>
                            </m:r>
                          </m:e>
                        </m:d>
                        <m:r>
                          <a:rPr lang="en-US" altLang="zh-CN" sz="2600" b="1" i="1" smtClean="0">
                            <a:latin typeface="Cambria Math" panose="02040503050406030204" pitchFamily="18" charset="0"/>
                            <a:ea typeface="仿宋" panose="02010609060101010101" pitchFamily="49" charset="-122"/>
                          </a:rPr>
                          <m:t>,</m:t>
                        </m:r>
                        <m:sSub>
                          <m:sSubPr>
                            <m:ctrlPr>
                              <a:rPr lang="en-US" altLang="zh-CN" sz="2600" b="1" i="1" smtClean="0">
                                <a:latin typeface="Cambria Math" panose="02040503050406030204" pitchFamily="18" charset="0"/>
                                <a:ea typeface="仿宋" panose="02010609060101010101" pitchFamily="49" charset="-122"/>
                              </a:rPr>
                            </m:ctrlPr>
                          </m:sSubPr>
                          <m:e>
                            <m:r>
                              <a:rPr lang="en-US" altLang="zh-CN" sz="2600" b="1" i="1" smtClean="0">
                                <a:latin typeface="Cambria Math" panose="02040503050406030204" pitchFamily="18" charset="0"/>
                                <a:ea typeface="仿宋" panose="02010609060101010101" pitchFamily="49" charset="-122"/>
                              </a:rPr>
                              <m:t>𝒑</m:t>
                            </m:r>
                          </m:e>
                          <m:sub>
                            <m:r>
                              <a:rPr lang="en-US" altLang="zh-CN" sz="2600" b="1" i="1" smtClean="0">
                                <a:latin typeface="Cambria Math" panose="02040503050406030204" pitchFamily="18" charset="0"/>
                                <a:ea typeface="仿宋" panose="02010609060101010101" pitchFamily="49" charset="-122"/>
                              </a:rPr>
                              <m:t>𝒌</m:t>
                            </m:r>
                          </m:sub>
                        </m:sSub>
                      </m:e>
                    </m:d>
                  </m:oMath>
                </a14:m>
                <a:r>
                  <a:rPr lang="en-US" altLang="zh-CN" sz="2600" b="0" i="1" dirty="0">
                    <a:latin typeface="Cambria Math" panose="02040503050406030204" pitchFamily="18" charset="0"/>
                    <a:ea typeface="仿宋" panose="02010609060101010101" pitchFamily="49" charset="-122"/>
                  </a:rPr>
                  <a:t> </a:t>
                </a:r>
                <a:r>
                  <a:rPr lang="zh-CN" altLang="en-US" sz="2600" b="1" dirty="0">
                    <a:latin typeface="Cambria Math" panose="02040503050406030204" pitchFamily="18" charset="0"/>
                    <a:ea typeface="仿宋" panose="02010609060101010101" pitchFamily="49" charset="-122"/>
                  </a:rPr>
                  <a:t>情况下，通过</a:t>
                </a:r>
                <a14:m>
                  <m:oMath xmlns:m="http://schemas.openxmlformats.org/officeDocument/2006/math">
                    <m:r>
                      <a:rPr lang="en-US" altLang="zh-CN" sz="2600" b="1" i="1">
                        <a:latin typeface="Cambria Math" panose="02040503050406030204" pitchFamily="18" charset="0"/>
                        <a:ea typeface="Cambria Math" panose="02040503050406030204" pitchFamily="18" charset="0"/>
                      </a:rPr>
                      <m:t>𝑬</m:t>
                    </m:r>
                    <m:d>
                      <m:dPr>
                        <m:begChr m:val="["/>
                        <m:endChr m:val="]"/>
                        <m:ctrlPr>
                          <a:rPr lang="en-US" altLang="zh-CN" sz="2600" b="1" i="1">
                            <a:latin typeface="Cambria Math" panose="02040503050406030204" pitchFamily="18" charset="0"/>
                            <a:ea typeface="Cambria Math" panose="02040503050406030204" pitchFamily="18" charset="0"/>
                          </a:rPr>
                        </m:ctrlPr>
                      </m:dPr>
                      <m:e>
                        <m:r>
                          <a:rPr lang="en-US" altLang="zh-CN" sz="2600" b="1" i="1">
                            <a:latin typeface="Cambria Math" panose="02040503050406030204" pitchFamily="18" charset="0"/>
                            <a:ea typeface="Cambria Math" panose="02040503050406030204" pitchFamily="18" charset="0"/>
                          </a:rPr>
                          <m:t>𝑿</m:t>
                        </m:r>
                      </m:e>
                    </m:d>
                  </m:oMath>
                </a14:m>
                <a:r>
                  <a:rPr lang="zh-CN" altLang="en-US" sz="2600" b="1" dirty="0">
                    <a:latin typeface="Cambria Math" panose="02040503050406030204" pitchFamily="18" charset="0"/>
                    <a:ea typeface="仿宋" panose="02010609060101010101" pitchFamily="49" charset="-122"/>
                  </a:rPr>
                  <a:t>估计事件</a:t>
                </a:r>
                <a14:m>
                  <m:oMath xmlns:m="http://schemas.openxmlformats.org/officeDocument/2006/math">
                    <m:d>
                      <m:dPr>
                        <m:begChr m:val="{"/>
                        <m:endChr m:val="}"/>
                        <m:ctrlPr>
                          <a:rPr lang="en-US" altLang="zh-CN" sz="2600" b="1" i="1" smtClean="0">
                            <a:latin typeface="Cambria Math" panose="02040503050406030204" pitchFamily="18" charset="0"/>
                            <a:ea typeface="仿宋" panose="02010609060101010101" pitchFamily="49" charset="-122"/>
                          </a:rPr>
                        </m:ctrlPr>
                      </m:dPr>
                      <m:e>
                        <m:r>
                          <a:rPr lang="en-US" altLang="zh-CN" sz="2600" b="1" i="1" smtClean="0">
                            <a:latin typeface="Cambria Math" panose="02040503050406030204" pitchFamily="18" charset="0"/>
                            <a:ea typeface="仿宋" panose="02010609060101010101" pitchFamily="49" charset="-122"/>
                          </a:rPr>
                          <m:t>𝑿</m:t>
                        </m:r>
                        <m:r>
                          <a:rPr lang="en-US" altLang="zh-CN" sz="2600" b="1" i="1" smtClean="0">
                            <a:latin typeface="Cambria Math" panose="02040503050406030204" pitchFamily="18" charset="0"/>
                            <a:ea typeface="Cambria Math" panose="02040503050406030204" pitchFamily="18" charset="0"/>
                          </a:rPr>
                          <m:t>≥</m:t>
                        </m:r>
                        <m:r>
                          <a:rPr lang="zh-CN" altLang="en-US" sz="2600" b="1" i="1" smtClean="0">
                            <a:latin typeface="Cambria Math" panose="02040503050406030204" pitchFamily="18" charset="0"/>
                            <a:ea typeface="Cambria Math" panose="02040503050406030204" pitchFamily="18" charset="0"/>
                          </a:rPr>
                          <m:t>𝜺</m:t>
                        </m:r>
                      </m:e>
                    </m:d>
                  </m:oMath>
                </a14:m>
                <a:r>
                  <a:rPr lang="zh-CN" altLang="en-US" sz="2600" b="1" dirty="0">
                    <a:latin typeface="仿宋" panose="02010609060101010101" pitchFamily="49" charset="-122"/>
                    <a:ea typeface="仿宋" panose="02010609060101010101" pitchFamily="49" charset="-122"/>
                  </a:rPr>
                  <a:t>的</a:t>
                </a:r>
                <a:r>
                  <a:rPr lang="zh-CN" altLang="en-US" sz="2600" b="1" dirty="0" smtClean="0">
                    <a:latin typeface="仿宋" panose="02010609060101010101" pitchFamily="49" charset="-122"/>
                    <a:ea typeface="仿宋" panose="02010609060101010101" pitchFamily="49" charset="-122"/>
                  </a:rPr>
                  <a:t>概率上限</a:t>
                </a:r>
                <a:r>
                  <a:rPr lang="zh-CN" altLang="en-US" sz="2600" b="1" dirty="0">
                    <a:latin typeface="仿宋" panose="02010609060101010101" pitchFamily="49" charset="-122"/>
                    <a:ea typeface="仿宋" panose="02010609060101010101" pitchFamily="49" charset="-122"/>
                  </a:rPr>
                  <a:t>。</a:t>
                </a:r>
                <a:endParaRPr lang="en-US" altLang="zh-CN" sz="2600" b="0" i="1" dirty="0">
                  <a:latin typeface="Cambria Math" panose="02040503050406030204" pitchFamily="18" charset="0"/>
                  <a:ea typeface="仿宋" panose="02010609060101010101" pitchFamily="49" charset="-122"/>
                </a:endParaRPr>
              </a:p>
            </p:txBody>
          </p:sp>
        </mc:Choice>
        <mc:Fallback xmlns="">
          <p:sp>
            <p:nvSpPr>
              <p:cNvPr id="16" name="文本框 15">
                <a:extLst>
                  <a:ext uri="{FF2B5EF4-FFF2-40B4-BE49-F238E27FC236}">
                    <a16:creationId xmlns:a16="http://schemas.microsoft.com/office/drawing/2014/main" id="{1657B73C-920A-4CB5-AD72-7B03860FEB5A}"/>
                  </a:ext>
                </a:extLst>
              </p:cNvPr>
              <p:cNvSpPr txBox="1">
                <a:spLocks noRot="1" noChangeAspect="1" noMove="1" noResize="1" noEditPoints="1" noAdjustHandles="1" noChangeArrowheads="1" noChangeShapeType="1" noTextEdit="1"/>
              </p:cNvSpPr>
              <p:nvPr/>
            </p:nvSpPr>
            <p:spPr>
              <a:xfrm>
                <a:off x="770238" y="3957611"/>
                <a:ext cx="10651524" cy="1938992"/>
              </a:xfrm>
              <a:prstGeom prst="rect">
                <a:avLst/>
              </a:prstGeom>
              <a:blipFill>
                <a:blip r:embed="rId4"/>
                <a:stretch>
                  <a:fillRect l="-1144" b="-28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5926685"/>
      </p:ext>
    </p:extLst>
  </p:cSld>
  <p:clrMapOvr>
    <a:masterClrMapping/>
  </p:clrMapOvr>
</p:sld>
</file>

<file path=ppt/theme/theme1.xml><?xml version="1.0" encoding="utf-8"?>
<a:theme xmlns:a="http://schemas.openxmlformats.org/drawingml/2006/main" name="2_量质融合大数据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8A61AFED-8945-41D8-A6DA-A785551BC00E}" vid="{6F92128C-CEEA-4F8E-81B8-4A899F9F9621}"/>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14741</TotalTime>
  <Words>2446</Words>
  <Application>Microsoft Office PowerPoint</Application>
  <PresentationFormat>宽屏</PresentationFormat>
  <Paragraphs>150</Paragraphs>
  <Slides>23</Slides>
  <Notes>19</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23</vt:i4>
      </vt:variant>
    </vt:vector>
  </HeadingPairs>
  <TitlesOfParts>
    <vt:vector size="39" baseType="lpstr">
      <vt:lpstr>等线</vt:lpstr>
      <vt:lpstr>等线 Light</vt:lpstr>
      <vt:lpstr>方正姚体</vt:lpstr>
      <vt:lpstr>仿宋</vt:lpstr>
      <vt:lpstr>黑体</vt:lpstr>
      <vt:lpstr>华文新魏</vt:lpstr>
      <vt:lpstr>楷体</vt:lpstr>
      <vt:lpstr>宋体</vt:lpstr>
      <vt:lpstr>Arial</vt:lpstr>
      <vt:lpstr>Calibri</vt:lpstr>
      <vt:lpstr>Cambria Math</vt:lpstr>
      <vt:lpstr>Times New Roman</vt:lpstr>
      <vt:lpstr>Webdings</vt:lpstr>
      <vt:lpstr>Wingdings</vt:lpstr>
      <vt:lpstr>2_量质融合大数据管理</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HIT</cp:lastModifiedBy>
  <cp:revision>52</cp:revision>
  <dcterms:created xsi:type="dcterms:W3CDTF">2021-11-20T15:55:01Z</dcterms:created>
  <dcterms:modified xsi:type="dcterms:W3CDTF">2023-02-21T06:28:47Z</dcterms:modified>
</cp:coreProperties>
</file>