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7" r:id="rId1"/>
  </p:sldMasterIdLst>
  <p:notesMasterIdLst>
    <p:notesMasterId r:id="rId19"/>
  </p:notesMasterIdLst>
  <p:handoutMasterIdLst>
    <p:handoutMasterId r:id="rId20"/>
  </p:handoutMasterIdLst>
  <p:sldIdLst>
    <p:sldId id="858" r:id="rId2"/>
    <p:sldId id="958" r:id="rId3"/>
    <p:sldId id="975" r:id="rId4"/>
    <p:sldId id="976" r:id="rId5"/>
    <p:sldId id="977" r:id="rId6"/>
    <p:sldId id="978" r:id="rId7"/>
    <p:sldId id="979" r:id="rId8"/>
    <p:sldId id="996" r:id="rId9"/>
    <p:sldId id="997" r:id="rId10"/>
    <p:sldId id="998" r:id="rId11"/>
    <p:sldId id="999" r:id="rId12"/>
    <p:sldId id="1000" r:id="rId13"/>
    <p:sldId id="1001" r:id="rId14"/>
    <p:sldId id="988" r:id="rId15"/>
    <p:sldId id="1002" r:id="rId16"/>
    <p:sldId id="1005" r:id="rId17"/>
    <p:sldId id="1006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3366"/>
    <a:srgbClr val="B8DEE6"/>
    <a:srgbClr val="FF0000"/>
    <a:srgbClr val="FF9999"/>
    <a:srgbClr val="9966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9" autoAdjust="0"/>
    <p:restoredTop sz="75350" autoAdjust="0"/>
  </p:normalViewPr>
  <p:slideViewPr>
    <p:cSldViewPr snapToGrid="0">
      <p:cViewPr varScale="1">
        <p:scale>
          <a:sx n="123" d="100"/>
          <a:sy n="123" d="100"/>
        </p:scale>
        <p:origin x="17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68"/>
    </p:cViewPr>
  </p:sorterViewPr>
  <p:notesViewPr>
    <p:cSldViewPr snapToGrid="0">
      <p:cViewPr varScale="1">
        <p:scale>
          <a:sx n="53" d="100"/>
          <a:sy n="53" d="100"/>
        </p:scale>
        <p:origin x="-192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82" name="Rectangle 2">
            <a:extLst>
              <a:ext uri="{FF2B5EF4-FFF2-40B4-BE49-F238E27FC236}">
                <a16:creationId xmlns:a16="http://schemas.microsoft.com/office/drawing/2014/main" id="{005D510F-2515-E41D-3CA6-5C3DEA1EB6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dirty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683" name="Rectangle 3">
            <a:extLst>
              <a:ext uri="{FF2B5EF4-FFF2-40B4-BE49-F238E27FC236}">
                <a16:creationId xmlns:a16="http://schemas.microsoft.com/office/drawing/2014/main" id="{C9148B89-3672-8CE1-9A8C-A8CF28CB20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dirty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684" name="Rectangle 4">
            <a:extLst>
              <a:ext uri="{FF2B5EF4-FFF2-40B4-BE49-F238E27FC236}">
                <a16:creationId xmlns:a16="http://schemas.microsoft.com/office/drawing/2014/main" id="{B7F2BA53-4722-0C10-9DCB-0A014B1A04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dirty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685" name="Rectangle 5">
            <a:extLst>
              <a:ext uri="{FF2B5EF4-FFF2-40B4-BE49-F238E27FC236}">
                <a16:creationId xmlns:a16="http://schemas.microsoft.com/office/drawing/2014/main" id="{1D30613C-85D4-D99E-9AC9-BC4B41B19B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AF0F95-15A7-4631-AD6A-144C834536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1B044B2-E2A2-0D7A-CBC9-FC461F6BB3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dirty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C70821A-7D5A-9B66-3215-224727ED84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dirty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EB06FAA-EE5C-5622-93BB-BE4AE8567AF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B3AFB87D-F638-4F9F-EC72-44B36FDD6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0"/>
            <a:r>
              <a:rPr lang="zh-CN" altLang="en-US" noProof="0"/>
              <a:t>第二级</a:t>
            </a:r>
          </a:p>
          <a:p>
            <a:pPr lvl="0"/>
            <a:r>
              <a:rPr lang="zh-CN" altLang="en-US" noProof="0"/>
              <a:t>第三级</a:t>
            </a:r>
          </a:p>
          <a:p>
            <a:pPr lvl="0"/>
            <a:r>
              <a:rPr lang="zh-CN" altLang="en-US" noProof="0"/>
              <a:t>第四级</a:t>
            </a:r>
          </a:p>
          <a:p>
            <a:pPr lvl="0"/>
            <a:r>
              <a:rPr lang="zh-CN" altLang="en-US" noProof="0"/>
              <a:t>第五级</a:t>
            </a:r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F8870B97-ABCC-05FD-FAFF-4723773F9C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dirty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CC898744-89BA-26C3-F055-A88825223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D38FA1-1A63-48DA-8A62-13B342B623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79CE0A99-F4CC-42E4-EAEC-D0E5375AB58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55B4C-4105-3EFF-AC7F-4C67801CAAF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u="heavy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13FB6E06-7058-D9C7-3FCA-5CEDD7FC9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1F8C6A4D-EA0F-9F40-E398-09BA2519E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A88B2-D413-E6CF-21E5-51B2AF9D1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03F92B-F56A-496B-9E1A-FCDEACDAC96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80ABBA7-A87D-C8C1-024B-362B87F37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C19D6997-4620-253D-2ADC-2D9260C8C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6DB0F-05D7-34F1-1889-4D0CE3679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4EE14-CF46-46B8-B236-CDAD5928ED9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2EB5F23-8738-6539-9222-759E3DFBB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425004C5-C426-004D-3E12-50C9CBE19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27AD5E-AD97-2F6F-F37A-2DC921267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79F2A3-E927-40F4-A7A6-7C9A7FEFE74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18F69732-DFE0-A7DC-DAC1-FCF2EB679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360AA9E-70F3-11D1-0A1A-F58C4D982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A8278-86B2-6098-6320-78D808F59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6978AA-B3BB-4E3D-9FA1-51F3A8000E5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86969C6B-8DDC-2D3B-5BF9-A82604FD6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CC8E3FD-3509-F496-268E-E21A82A11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80274-04AE-FCF0-AEA2-F07A34BB8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5E7B2-ABD0-4B4E-8394-7126AD783D5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08613BE7-AADD-2FF6-0F0A-D1441E315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DF1F594B-1300-4EA0-0B41-BCBFAF40A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EECAC7-A47C-34EC-36F3-7FB13E3D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1770B-BF99-4DB7-A5B3-73E0C86C795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D5717D5B-E619-EFEF-FEC0-AC2057783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7632A49B-5319-2917-F05A-34096DFEA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1B56A-1D84-C4AC-0723-27D69C38B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C5CF9-DA4C-4168-AD63-DA8897560A2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6FA4D1E7-00F5-BF47-6112-AC006F0CB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E93E1DC-A04D-9B44-BC18-44ACA2035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2E522-541B-736B-CB7C-ECD965C95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44D037-9079-494E-B3D4-B9F523875F6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38BBABBB-62F2-DAEB-0EF6-5D0D450BF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8C292C51-7E6A-AEA6-3C5A-4643AC12F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BD64D-B643-CF88-BC50-6DABC8782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4EEC0B-A796-4DAF-8BC0-1651B863700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0172763-0E1D-B30F-BEA2-05697A483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36499124-F239-4BFE-E575-FADEC9A1F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FCFBD-CB21-3468-A73B-4BF007D1A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F8C0A6-629F-4488-AC9F-651BADB2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17D44D7A-A74A-C68A-C3CB-4C3782099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4655F013-C1CA-D16E-C229-E636128FD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55512-649A-8A71-FD3A-416E88F81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D1672A-E121-4342-84A3-7F1CFEF32AB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6D798171-D854-978C-61C9-1F6E75D04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A15FF7E6-575D-F921-DF66-218577F25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8C5C2-0D60-36B8-3F7E-0003908E3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CB0975-D778-492D-9AA4-49D98DD7171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A43E6944-BA8A-56CC-13BC-FB7874223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1FF3013E-267E-97B0-7F60-99661C34B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088D6-FBAC-1698-33C5-EEB07961C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BB15C-13E1-43CA-B61B-0FCD05EC284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778CE4C0-B04C-8006-7E7F-179F5F433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C03F7E67-51A5-8D85-BF04-473CC8762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05237-A6AF-0DB6-17E5-C23A47126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38610-55AD-440B-AA7C-B353E0536ED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674DE40-D4F1-70C4-4DDC-531C4CAF7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655731E9-16C5-095B-2E41-0797A3693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4E4E-702E-4B3A-2066-7FE94F454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F3F689-D5FD-4F42-8DD4-A328EE9B524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797A530A-4671-74B8-0FF1-32CE7AF68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E1F280B-5113-358B-257A-7F0C0F113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71763-6806-C2FF-155B-0176AC628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332B3E-FF61-4140-BC0D-DA33BA378B4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BA694-8BC7-512C-C713-80D47FF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3D98B-F48E-46CC-8368-EA007AE154CD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1969D-4EAB-3225-AA5E-015C92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C4BAE-DD10-B13D-D766-BED1215E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92B94-03C3-48BB-BE75-7F80704F573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77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17AEB-645F-0EA2-3F7A-337AFF06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C1809-04C2-46B5-8095-705AACAD4D7A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3A3A7-AFEC-935B-8CCF-066D9EB5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D7-C6D5-9481-9213-7D5548F7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A8C1A-129A-45D0-9B5C-E14241CEDEC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2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7E759-ED6B-2580-F9CC-4CD01D00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CDEF1-2C49-4E05-A1E7-ADBF07A79359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ADAF-E785-3C61-42AB-2DEE140C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9962F-07E9-0453-2188-47CF8A14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EA04A-861E-47BC-A8E8-4E34F7834ED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1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F8551-9F1E-D972-3A9A-5CBA4BCC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DAA8-AD75-4816-8F4B-9DBA0437131E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B4075-5C25-E380-6B97-DC395E77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B33CB-6EED-D6C6-9B89-6D9948EC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1FADC-E70D-4787-A7E9-189547CF104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6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B029C-09DD-A90B-46CD-C35B44E6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31B-8BA6-40C5-8819-862D7F83F05F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EDB37-537A-C354-384F-EFD68B6A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A6A82-D47B-27DA-B28D-9C1C0C06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E2172-1928-4975-AE4F-8E904E1034B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E7CBE1-EB69-4F92-616D-7B5CC6E8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34813-D726-4231-AEE6-302936D5506C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A884A1C-CF5A-2B71-5DC9-3EFDF5B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3649E0-4535-7EF6-36B6-082C6B0E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40652-1BC7-4E71-9EC7-D01FA72F0E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9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0054317-9551-A1C1-04BF-22BB8AB3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98EF3-62D7-4403-B755-4A53F5ACC5C6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1AB424-4185-4B2C-5358-3E55373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3CC8A6D-A636-0DFB-C02C-BE34A17B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79137-3F4D-4074-A6DB-5062D78BEC2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05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DCE5444-911F-DAF0-6EB5-DA870ECB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C0710-0B61-4D54-B98C-18C60FC4477A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0F5D25D-2FAE-E35D-9A71-A983668E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AC1366E-F90A-5BBE-EADF-C062DC01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9E966-1EC8-4CDD-BE67-190C4E1304B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96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4FD5C3D-CFC9-4CAA-8B5B-8D312C4A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5EA5A-0875-4900-A5A1-F5E0065208A4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E5713D-4754-0C12-BFD7-3EE62AA5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56B6C43-6AE9-6A02-B046-1B93AC33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619D2-A546-4BC6-9871-5E5A6227D1E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3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2F061F-246B-D438-B523-59031702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221E-3243-417C-B0A7-58A6D1BA0821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1824E7-C14D-710C-46B4-0D1DD316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3674CAF-BF6C-21C4-81AE-286F58F2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2C60-DE6E-4318-9D48-3232D762235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0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B2DFA39-A56C-474A-42F5-7C563A1B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31FD-F78B-4CC5-BA33-6507A3F7D702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2F8026-5894-00C3-E2DF-E29C334B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CA20CE-FC60-6C3B-97B0-2A0454A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740B0-5BB0-4C6D-AEAF-A86EFC1E623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53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7899B0A-255B-BFD9-407F-E6B3A645F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131FEB90-990C-7924-2A18-AD03AFD0B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A1650-119F-AC87-14DF-32AC90237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57A826-F12E-489E-8CCB-65197182D158}" type="datetime1">
              <a:rPr lang="zh-CN" altLang="en-US"/>
              <a:pPr>
                <a:defRPr/>
              </a:pPr>
              <a:t>2023/3/20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E6986-8FC0-04D0-AB8A-82D7EB209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浙江大学随机过程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FDD6E-2292-5E12-9BFF-3CC54BCB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5694F7-B21D-400D-B551-555646F0154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B66B1E-7BB8-B35D-F27A-648260AFE545}"/>
              </a:ext>
            </a:extLst>
          </p:cNvPr>
          <p:cNvSpPr/>
          <p:nvPr/>
        </p:nvSpPr>
        <p:spPr>
          <a:xfrm>
            <a:off x="-17463" y="0"/>
            <a:ext cx="12209463" cy="1604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099" name="图片 4">
            <a:extLst>
              <a:ext uri="{FF2B5EF4-FFF2-40B4-BE49-F238E27FC236}">
                <a16:creationId xmlns:a16="http://schemas.microsoft.com/office/drawing/2014/main" id="{7956B60D-3D7E-0B04-570D-B047213F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96875"/>
            <a:ext cx="35099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>
            <a:extLst>
              <a:ext uri="{FF2B5EF4-FFF2-40B4-BE49-F238E27FC236}">
                <a16:creationId xmlns:a16="http://schemas.microsoft.com/office/drawing/2014/main" id="{C2510F64-FCBA-36AE-377A-808122D1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22066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ru-RU" sz="8000" b="1">
                <a:latin typeface="楷体" panose="02010609060101010101" pitchFamily="49" charset="-122"/>
                <a:ea typeface="楷体" panose="02010609060101010101" pitchFamily="49" charset="-122"/>
              </a:rPr>
              <a:t>随</a:t>
            </a:r>
            <a:r>
              <a:rPr lang="en-US" altLang="zh-CN" sz="8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lang="en-US" altLang="zh-CN" sz="8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>
                <a:latin typeface="楷体" panose="02010609060101010101" pitchFamily="49" charset="-122"/>
                <a:ea typeface="楷体" panose="02010609060101010101" pitchFamily="49" charset="-122"/>
              </a:rPr>
              <a:t>算</a:t>
            </a:r>
            <a:r>
              <a:rPr lang="en-US" altLang="zh-CN" sz="8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B178BB34-7FFE-CF91-EDB3-BDEE6A04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5179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ru-RU" sz="4000" b="1">
                <a:latin typeface="等线 Light" panose="02010600030101010101" pitchFamily="2" charset="-122"/>
                <a:ea typeface="仿宋" panose="02010609060101010101" pitchFamily="49" charset="-122"/>
              </a:rPr>
              <a:t>第</a:t>
            </a:r>
            <a:r>
              <a:rPr lang="en-US" altLang="zh-CN" sz="4000" b="1">
                <a:latin typeface="等线 Light" panose="02010600030101010101" pitchFamily="2" charset="-122"/>
                <a:ea typeface="仿宋" panose="02010609060101010101" pitchFamily="49" charset="-122"/>
              </a:rPr>
              <a:t>5</a:t>
            </a:r>
            <a:r>
              <a:rPr lang="zh-CN" altLang="ru-RU" sz="4000" b="1">
                <a:latin typeface="等线 Light" panose="02010600030101010101" pitchFamily="2" charset="-122"/>
                <a:ea typeface="仿宋" panose="02010609060101010101" pitchFamily="49" charset="-122"/>
              </a:rPr>
              <a:t>章 </a:t>
            </a:r>
            <a:r>
              <a:rPr lang="zh-CN" altLang="en-US" sz="4000" b="1">
                <a:latin typeface="等线 Light" panose="02010600030101010101" pitchFamily="2" charset="-122"/>
                <a:ea typeface="仿宋" panose="02010609060101010101" pitchFamily="49" charset="-122"/>
              </a:rPr>
              <a:t>概率方法</a:t>
            </a:r>
            <a:endParaRPr lang="zh-CN" altLang="ru-RU" sz="4000" b="1">
              <a:latin typeface="等线 Light" panose="02010600030101010101" pitchFamily="2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A3DD52-D098-4401-4B4B-08F70CC76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0A2FED-5800-BD47-860F-1DA7FD9264C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3500" y="935030"/>
            <a:ext cx="10950088" cy="583814"/>
          </a:xfrm>
          <a:prstGeom prst="rect">
            <a:avLst/>
          </a:prstGeom>
          <a:blipFill>
            <a:blip r:embed="rId3"/>
            <a:stretch>
              <a:fillRect l="-780" b="-1979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713BA4-9737-3F98-E146-A2CEFF87F983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抽样和修改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8E74A7-D808-F2AC-CC98-CD1A2C597EBC}"/>
              </a:ext>
            </a:extLst>
          </p:cNvPr>
          <p:cNvSpPr/>
          <p:nvPr/>
        </p:nvSpPr>
        <p:spPr>
          <a:xfrm rot="1524932">
            <a:off x="4720143" y="1121944"/>
            <a:ext cx="314541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课后思考</a:t>
            </a:r>
          </a:p>
        </p:txBody>
      </p:sp>
      <p:grpSp>
        <p:nvGrpSpPr>
          <p:cNvPr id="22534" name="组合 12">
            <a:extLst>
              <a:ext uri="{FF2B5EF4-FFF2-40B4-BE49-F238E27FC236}">
                <a16:creationId xmlns:a16="http://schemas.microsoft.com/office/drawing/2014/main" id="{1F41C42D-9792-C163-96AD-254E1479F7FA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2057400"/>
            <a:ext cx="11356975" cy="2405063"/>
            <a:chOff x="418070" y="1573772"/>
            <a:chExt cx="11355860" cy="249438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895384-707E-81C6-5E3E-51DAF5E7EE9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89224" y="1573772"/>
              <a:ext cx="10651524" cy="2187754"/>
            </a:xfrm>
            <a:prstGeom prst="rect">
              <a:avLst/>
            </a:prstGeom>
            <a:blipFill>
              <a:blip r:embed="rId4"/>
              <a:stretch>
                <a:fillRect l="-1144" b="-6957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B6E4C0B-F843-B9D2-7473-7DB4F19D357C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EF698-3985-D64D-E7B8-B78C13C6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12B6FE-482C-A3A7-E175-343C64E0B65E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5.5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二阶矩方法</a:t>
            </a:r>
          </a:p>
        </p:txBody>
      </p:sp>
      <p:grpSp>
        <p:nvGrpSpPr>
          <p:cNvPr id="24580" name="组合 8">
            <a:extLst>
              <a:ext uri="{FF2B5EF4-FFF2-40B4-BE49-F238E27FC236}">
                <a16:creationId xmlns:a16="http://schemas.microsoft.com/office/drawing/2014/main" id="{F9698A5C-207E-6A5B-10A6-188BADFF48EA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1249363"/>
            <a:ext cx="11356975" cy="2590800"/>
            <a:chOff x="418070" y="1573772"/>
            <a:chExt cx="11355860" cy="268765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FFC7BF3-FB30-6A06-8575-E31CC159727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89224" y="1573772"/>
              <a:ext cx="10651524" cy="2687651"/>
            </a:xfrm>
            <a:prstGeom prst="rect">
              <a:avLst/>
            </a:prstGeom>
            <a:blipFill>
              <a:blip r:embed="rId3"/>
              <a:stretch>
                <a:fillRect l="-1144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C95C3CB-4251-FA41-F91E-AC5CCB9FBE7B}"/>
                </a:ext>
              </a:extLst>
            </p:cNvPr>
            <p:cNvSpPr/>
            <p:nvPr/>
          </p:nvSpPr>
          <p:spPr>
            <a:xfrm>
              <a:off x="418070" y="1573772"/>
              <a:ext cx="11355860" cy="26876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94AEE-81A0-56FC-574A-508CE967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23D970-4F0A-E3AB-1DF4-3886D1D7DC2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3500" y="970543"/>
            <a:ext cx="10950088" cy="2855654"/>
          </a:xfrm>
          <a:prstGeom prst="rect">
            <a:avLst/>
          </a:prstGeom>
          <a:blipFill>
            <a:blip r:embed="rId3"/>
            <a:stretch>
              <a:fillRect l="-78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6628" name="组合 8">
            <a:extLst>
              <a:ext uri="{FF2B5EF4-FFF2-40B4-BE49-F238E27FC236}">
                <a16:creationId xmlns:a16="http://schemas.microsoft.com/office/drawing/2014/main" id="{4CF18669-C4A2-711A-681D-A8C68FBF0E9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246438"/>
            <a:ext cx="11141075" cy="3403600"/>
            <a:chOff x="418070" y="1300653"/>
            <a:chExt cx="11355860" cy="28565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88280C-4468-FF56-EEE1-0D1D413F37B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440" y="1300653"/>
              <a:ext cx="10750677" cy="2767499"/>
            </a:xfrm>
            <a:prstGeom prst="rect">
              <a:avLst/>
            </a:prstGeom>
            <a:blipFill>
              <a:blip r:embed="rId4"/>
              <a:stretch>
                <a:fillRect l="-1214" b="-3519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7A8C7A7-FA08-2C6E-ECB3-A26E5FB8684C}"/>
                </a:ext>
              </a:extLst>
            </p:cNvPr>
            <p:cNvSpPr/>
            <p:nvPr/>
          </p:nvSpPr>
          <p:spPr>
            <a:xfrm>
              <a:off x="418070" y="1389919"/>
              <a:ext cx="11355860" cy="276725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8EDC52E-D474-8553-7BAF-2DDC4D13F2C7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5.5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二阶矩方法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49A1E-A714-0D22-452D-6E03CA15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A9DAC3-B9F6-9582-4019-ADBC013F3A37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5.6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条件期望不等式</a:t>
            </a:r>
          </a:p>
        </p:txBody>
      </p:sp>
      <p:grpSp>
        <p:nvGrpSpPr>
          <p:cNvPr id="28676" name="组合 8">
            <a:extLst>
              <a:ext uri="{FF2B5EF4-FFF2-40B4-BE49-F238E27FC236}">
                <a16:creationId xmlns:a16="http://schemas.microsoft.com/office/drawing/2014/main" id="{21C105A3-2185-DD84-9915-3375E507AFF9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1169988"/>
            <a:ext cx="11356975" cy="3663950"/>
            <a:chOff x="418070" y="1573772"/>
            <a:chExt cx="11355860" cy="361076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7BE973-DC5F-15CE-20DA-33AABBE3C4F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89224" y="1573772"/>
              <a:ext cx="10651524" cy="3610760"/>
            </a:xfrm>
            <a:prstGeom prst="rect">
              <a:avLst/>
            </a:prstGeom>
            <a:blipFill>
              <a:blip r:embed="rId3"/>
              <a:stretch>
                <a:fillRect l="-1144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6DEE7C2-DF6F-228D-65AA-418E0A56EEA9}"/>
                </a:ext>
              </a:extLst>
            </p:cNvPr>
            <p:cNvSpPr/>
            <p:nvPr/>
          </p:nvSpPr>
          <p:spPr>
            <a:xfrm>
              <a:off x="418070" y="1573772"/>
              <a:ext cx="11355860" cy="354818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D33883-0456-1B85-E702-3875D828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30723" name="组合 10">
            <a:extLst>
              <a:ext uri="{FF2B5EF4-FFF2-40B4-BE49-F238E27FC236}">
                <a16:creationId xmlns:a16="http://schemas.microsoft.com/office/drawing/2014/main" id="{9BE84D8F-A4F4-E5EF-E46B-CE7BD96318E5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1206500"/>
            <a:ext cx="11077575" cy="2519363"/>
            <a:chOff x="418070" y="1573769"/>
            <a:chExt cx="11355860" cy="415687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0E9B5CA-F005-C9FF-FAA3-29D363046B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0239" y="1662661"/>
              <a:ext cx="10742441" cy="3854699"/>
            </a:xfrm>
            <a:prstGeom prst="rect">
              <a:avLst/>
            </a:prstGeom>
            <a:blipFill>
              <a:blip r:embed="rId3"/>
              <a:stretch>
                <a:fillRect l="-1222" t="-2350" r="-1047" b="-5744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BA31B2B-21B7-2F24-2725-655FE17D9795}"/>
                </a:ext>
              </a:extLst>
            </p:cNvPr>
            <p:cNvSpPr/>
            <p:nvPr/>
          </p:nvSpPr>
          <p:spPr>
            <a:xfrm>
              <a:off x="418070" y="1573769"/>
              <a:ext cx="11355860" cy="415687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C30242B-5CE2-2314-3F0A-2BF80F58BD1D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5.7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洛瓦兹局部引理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963C8-0AA2-29E8-927A-7DBF6AF9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32771" name="组合 10">
            <a:extLst>
              <a:ext uri="{FF2B5EF4-FFF2-40B4-BE49-F238E27FC236}">
                <a16:creationId xmlns:a16="http://schemas.microsoft.com/office/drawing/2014/main" id="{835827FC-2ABD-5E77-7AC2-3DCC3C6AEB3A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1206500"/>
            <a:ext cx="11077575" cy="4475163"/>
            <a:chOff x="418070" y="1573769"/>
            <a:chExt cx="11355860" cy="415687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916946-C24E-A7B3-07D8-3BE75EDFC7B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1431" y="1685323"/>
              <a:ext cx="10742441" cy="3874279"/>
            </a:xfrm>
            <a:prstGeom prst="rect">
              <a:avLst/>
            </a:prstGeom>
            <a:blipFill>
              <a:blip r:embed="rId3"/>
              <a:stretch>
                <a:fillRect l="-1222" t="-1316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5BCD020-F7C1-6B07-553A-5331D54B4548}"/>
                </a:ext>
              </a:extLst>
            </p:cNvPr>
            <p:cNvSpPr/>
            <p:nvPr/>
          </p:nvSpPr>
          <p:spPr>
            <a:xfrm>
              <a:off x="418070" y="1573769"/>
              <a:ext cx="11355860" cy="415687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81DBA9B-6729-FA45-DF91-ECB552435223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5.7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洛瓦兹局部引理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36F99-9B75-2512-5117-548A2E1E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F089C-810B-6A8B-40A7-21155450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935038"/>
            <a:ext cx="10948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ea typeface="仿宋" panose="02010609060101010101" pitchFamily="49" charset="-122"/>
              </a:rPr>
              <a:t>应用：边不相交的路径</a:t>
            </a:r>
            <a:endParaRPr lang="en-US" altLang="zh-CN" sz="2400" b="1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8749A9-C0D7-CE3F-F012-9DD729D4B42F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5.7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洛瓦兹局部引理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4A5358E-9C52-C55D-6869-015D53A16F1E}"/>
              </a:ext>
            </a:extLst>
          </p:cNvPr>
          <p:cNvGrpSpPr/>
          <p:nvPr/>
        </p:nvGrpSpPr>
        <p:grpSpPr>
          <a:xfrm>
            <a:off x="418070" y="1698141"/>
            <a:ext cx="11355860" cy="2313006"/>
            <a:chOff x="418070" y="1434691"/>
            <a:chExt cx="11355860" cy="2633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D8AF06C-10DB-9E59-2D83-F6C852E73951}"/>
                    </a:ext>
                  </a:extLst>
                </p:cNvPr>
                <p:cNvSpPr txBox="1"/>
                <p:nvPr/>
              </p:nvSpPr>
              <p:spPr>
                <a:xfrm>
                  <a:off x="845189" y="1434691"/>
                  <a:ext cx="10651524" cy="21873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5.12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如果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中任一路径与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𝒋</m:t>
                          </m:r>
                        </m:sub>
                      </m:sSub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中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不多于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𝒌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条的路径具有共同边，其中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𝒊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𝟖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𝒏𝒌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𝒎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，那么存在一种选取联结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𝒏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个对子</a:t>
                  </a:r>
                  <a14:m>
                    <m:oMath xmlns:m="http://schemas.openxmlformats.org/officeDocument/2006/math"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𝒏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条边不相交路径的方法。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D8AF06C-10DB-9E59-2D83-F6C852E73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89" y="1434691"/>
                  <a:ext cx="10651524" cy="2187335"/>
                </a:xfrm>
                <a:prstGeom prst="rect">
                  <a:avLst/>
                </a:prstGeom>
                <a:blipFill>
                  <a:blip r:embed="rId3"/>
                  <a:stretch>
                    <a:fillRect l="-1202" r="-68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DEF3B19-83C3-0062-EA71-99FAF046E897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1587B3-02D8-D59F-FCC0-E434997A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ADB134-8DAE-247A-53C7-5675BD90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935038"/>
            <a:ext cx="10948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ea typeface="仿宋" panose="02010609060101010101" pitchFamily="49" charset="-122"/>
              </a:rPr>
              <a:t>应用：可满足性</a:t>
            </a:r>
            <a:endParaRPr lang="en-US" altLang="zh-CN" sz="2400" b="1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1F5982-F8C8-2089-9039-A26B2CD1D67E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5.7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洛瓦兹局部引理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77330B-B6BE-36F7-9D35-4E69D329571D}"/>
              </a:ext>
            </a:extLst>
          </p:cNvPr>
          <p:cNvSpPr/>
          <p:nvPr/>
        </p:nvSpPr>
        <p:spPr>
          <a:xfrm rot="1524932">
            <a:off x="4720143" y="1121944"/>
            <a:ext cx="314541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课后思考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F68CB1-F83F-C69F-9F3C-8D863A6EF704}"/>
              </a:ext>
            </a:extLst>
          </p:cNvPr>
          <p:cNvGrpSpPr/>
          <p:nvPr/>
        </p:nvGrpSpPr>
        <p:grpSpPr>
          <a:xfrm>
            <a:off x="351158" y="2097230"/>
            <a:ext cx="11355860" cy="2313006"/>
            <a:chOff x="418070" y="1434691"/>
            <a:chExt cx="11355860" cy="2633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A025942-331D-57FB-01C6-758647995C8F}"/>
                    </a:ext>
                  </a:extLst>
                </p:cNvPr>
                <p:cNvSpPr txBox="1"/>
                <p:nvPr/>
              </p:nvSpPr>
              <p:spPr>
                <a:xfrm>
                  <a:off x="845189" y="1434691"/>
                  <a:ext cx="10651524" cy="21265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5.13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如果在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𝒌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−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𝑺𝑨𝑻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公式中没有变量出现在多于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𝑻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𝟒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𝒌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个子句中，那么公式有一个满足的赋值。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A025942-331D-57FB-01C6-758647995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89" y="1434691"/>
                  <a:ext cx="10651524" cy="2126596"/>
                </a:xfrm>
                <a:prstGeom prst="rect">
                  <a:avLst/>
                </a:prstGeom>
                <a:blipFill>
                  <a:blip r:embed="rId3"/>
                  <a:stretch>
                    <a:fillRect l="-1202" r="-859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5012032-682D-A7E1-C07F-EA0F9745104A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55086-3385-F60D-641F-EFBCA307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1E95AF-0C22-96CB-4B9E-A916A0BCA201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5.1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基本计数论证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BFFD3-5122-49AD-A413-C2F3FE3DBE0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6924" y="1113905"/>
            <a:ext cx="10039003" cy="2287486"/>
          </a:xfrm>
          <a:prstGeom prst="rect">
            <a:avLst/>
          </a:prstGeom>
          <a:blipFill>
            <a:blip r:embed="rId3"/>
            <a:stretch>
              <a:fillRect l="-1275" r="-1214" b="-666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CED8650-243B-F5F1-60B8-3959A371B563}"/>
              </a:ext>
            </a:extLst>
          </p:cNvPr>
          <p:cNvSpPr/>
          <p:nvPr/>
        </p:nvSpPr>
        <p:spPr>
          <a:xfrm>
            <a:off x="511175" y="922338"/>
            <a:ext cx="10872788" cy="293211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150" name="图片 8">
            <a:extLst>
              <a:ext uri="{FF2B5EF4-FFF2-40B4-BE49-F238E27FC236}">
                <a16:creationId xmlns:a16="http://schemas.microsoft.com/office/drawing/2014/main" id="{4E41FA85-89E2-D090-72BB-1B81AD76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4309">
            <a:off x="9802813" y="3759200"/>
            <a:ext cx="2112962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19720-89EC-227C-16B6-3488F357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8195" name="组合 5">
            <a:extLst>
              <a:ext uri="{FF2B5EF4-FFF2-40B4-BE49-F238E27FC236}">
                <a16:creationId xmlns:a16="http://schemas.microsoft.com/office/drawing/2014/main" id="{89836CC8-8498-EC73-0B78-312E18741B53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890588"/>
            <a:ext cx="11355388" cy="2538412"/>
            <a:chOff x="418070" y="1434691"/>
            <a:chExt cx="11355860" cy="263346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8B19661-BFB1-5130-D090-2326C0D69AC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45189" y="1434691"/>
              <a:ext cx="10651524" cy="2623093"/>
            </a:xfrm>
            <a:prstGeom prst="rect">
              <a:avLst/>
            </a:prstGeom>
            <a:blipFill>
              <a:blip r:embed="rId3"/>
              <a:stretch>
                <a:fillRect l="-1144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925C2D7-F106-E67A-DE21-38DFFDBC0EB2}"/>
                </a:ext>
              </a:extLst>
            </p:cNvPr>
            <p:cNvSpPr/>
            <p:nvPr/>
          </p:nvSpPr>
          <p:spPr>
            <a:xfrm>
              <a:off x="418070" y="1573034"/>
              <a:ext cx="11355860" cy="249511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AD309D52-54B5-8B9A-6943-4FAAD1FA4E27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5.1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基本计数论证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5A6E8-8D49-A86E-9E9D-3270EC90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230E-EB51-F97B-4F32-E7F332CB86B4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5.1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基本计数论证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A79521-91CB-1AC5-DC9A-7B47DA8C802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6924" y="1113905"/>
            <a:ext cx="10039003" cy="3025380"/>
          </a:xfrm>
          <a:prstGeom prst="rect">
            <a:avLst/>
          </a:prstGeom>
          <a:blipFill>
            <a:blip r:embed="rId3"/>
            <a:stretch>
              <a:fillRect l="-1275" r="-121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C17876-9760-63DC-32CD-A51FA5B92CC3}"/>
              </a:ext>
            </a:extLst>
          </p:cNvPr>
          <p:cNvSpPr/>
          <p:nvPr/>
        </p:nvSpPr>
        <p:spPr>
          <a:xfrm>
            <a:off x="511175" y="922338"/>
            <a:ext cx="10872788" cy="366236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246" name="图片 8">
            <a:extLst>
              <a:ext uri="{FF2B5EF4-FFF2-40B4-BE49-F238E27FC236}">
                <a16:creationId xmlns:a16="http://schemas.microsoft.com/office/drawing/2014/main" id="{5FC5C240-B3ED-C029-D0DD-EF031BE3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4309">
            <a:off x="9802813" y="3759200"/>
            <a:ext cx="2112962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157228-8AEB-FCFA-3D8E-23516FDA8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2291" name="组合 5">
            <a:extLst>
              <a:ext uri="{FF2B5EF4-FFF2-40B4-BE49-F238E27FC236}">
                <a16:creationId xmlns:a16="http://schemas.microsoft.com/office/drawing/2014/main" id="{C074CEDE-847C-08BA-296F-A4FD88FDB12D}"/>
              </a:ext>
            </a:extLst>
          </p:cNvPr>
          <p:cNvGrpSpPr>
            <a:grpSpLocks/>
          </p:cNvGrpSpPr>
          <p:nvPr/>
        </p:nvGrpSpPr>
        <p:grpSpPr bwMode="auto">
          <a:xfrm>
            <a:off x="476511" y="890588"/>
            <a:ext cx="11355388" cy="2538412"/>
            <a:chOff x="418070" y="1434691"/>
            <a:chExt cx="11355860" cy="263346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ACD9D9-2014-FB0D-2C77-EB61C6CCDFE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45189" y="1434691"/>
              <a:ext cx="10651524" cy="1970794"/>
            </a:xfrm>
            <a:prstGeom prst="rect">
              <a:avLst/>
            </a:prstGeom>
            <a:blipFill>
              <a:blip r:embed="rId3"/>
              <a:stretch>
                <a:fillRect l="-1144" r="-744" b="-5769"/>
              </a:stretch>
            </a:blipFill>
          </p:spPr>
          <p:txBody>
            <a:bodyPr/>
            <a:lstStyle/>
            <a:p>
              <a:r>
                <a:rPr lang="zh-CN" altLang="en-US" dirty="0">
                  <a:noFill/>
                </a:rPr>
                <a:t> 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C829693-4F0A-B26F-2E2E-0C02F6649FD1}"/>
                </a:ext>
              </a:extLst>
            </p:cNvPr>
            <p:cNvSpPr/>
            <p:nvPr/>
          </p:nvSpPr>
          <p:spPr>
            <a:xfrm>
              <a:off x="418070" y="1573034"/>
              <a:ext cx="11355860" cy="249511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759B4B3-69BE-834A-35E6-45549652F832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5.2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期望论证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6CC4F-7246-4C5B-4019-AD8C3BF0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4339" name="组合 5">
            <a:extLst>
              <a:ext uri="{FF2B5EF4-FFF2-40B4-BE49-F238E27FC236}">
                <a16:creationId xmlns:a16="http://schemas.microsoft.com/office/drawing/2014/main" id="{46F5FF4E-2C31-047F-DA63-97BF643AB45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0838"/>
            <a:ext cx="11355388" cy="2538412"/>
            <a:chOff x="418070" y="1434691"/>
            <a:chExt cx="11355860" cy="26334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42" name="文本框 7">
                  <a:extLst>
                    <a:ext uri="{FF2B5EF4-FFF2-40B4-BE49-F238E27FC236}">
                      <a16:creationId xmlns:a16="http://schemas.microsoft.com/office/drawing/2014/main" id="{FA8477E6-D060-0098-95F0-4A8BB4440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5189" y="1434691"/>
                  <a:ext cx="10651524" cy="2536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5.3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给定一个有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𝒎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条边的无向图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𝑮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，存在一个将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𝑽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分成两个互不相交集合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𝑨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𝑩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的划分，使得至少有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𝒎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𝟐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条联接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𝑨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中顶点与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𝑩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中顶点的边，即存在一个值至少</a:t>
                  </a:r>
                  <a14:m>
                    <m:oMath xmlns:m="http://schemas.openxmlformats.org/officeDocument/2006/math"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𝒎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𝟐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的割。</a:t>
                  </a:r>
                </a:p>
              </p:txBody>
            </p:sp>
          </mc:Choice>
          <mc:Fallback>
            <p:sp>
              <p:nvSpPr>
                <p:cNvPr id="14342" name="文本框 7">
                  <a:extLst>
                    <a:ext uri="{FF2B5EF4-FFF2-40B4-BE49-F238E27FC236}">
                      <a16:creationId xmlns:a16="http://schemas.microsoft.com/office/drawing/2014/main" id="{FA8477E6-D060-0098-95F0-4A8BB4440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5189" y="1434691"/>
                  <a:ext cx="10651524" cy="2536538"/>
                </a:xfrm>
                <a:prstGeom prst="rect">
                  <a:avLst/>
                </a:prstGeom>
                <a:blipFill>
                  <a:blip r:embed="rId3"/>
                  <a:stretch>
                    <a:fillRect l="-1202" b="-54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A5E6E8-AE1B-E8F5-B06E-73CC23589F80}"/>
                </a:ext>
              </a:extLst>
            </p:cNvPr>
            <p:cNvSpPr/>
            <p:nvPr/>
          </p:nvSpPr>
          <p:spPr>
            <a:xfrm>
              <a:off x="418070" y="1573034"/>
              <a:ext cx="11355860" cy="249511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F0372FD-8D6E-AA5E-771D-D9428F1B1A9A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5.2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期望论证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C3BDC8-1059-3BC2-31BC-27DA96AB333E}"/>
              </a:ext>
            </a:extLst>
          </p:cNvPr>
          <p:cNvSpPr txBox="1"/>
          <p:nvPr/>
        </p:nvSpPr>
        <p:spPr>
          <a:xfrm>
            <a:off x="620713" y="947738"/>
            <a:ext cx="10950575" cy="881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/>
              <a:t>应用：求最大割</a:t>
            </a:r>
            <a:endParaRPr lang="zh-CN" altLang="zh-CN" b="1" dirty="0"/>
          </a:p>
          <a:p>
            <a:pPr algn="just">
              <a:lnSpc>
                <a:spcPct val="15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BC5D9-2285-C62A-4C2C-3A4F84A4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6387" name="组合 5">
            <a:extLst>
              <a:ext uri="{FF2B5EF4-FFF2-40B4-BE49-F238E27FC236}">
                <a16:creationId xmlns:a16="http://schemas.microsoft.com/office/drawing/2014/main" id="{CF58C837-CCCD-90B7-8FFF-17B13728EFFA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412875"/>
            <a:ext cx="11355388" cy="4879975"/>
            <a:chOff x="360920" y="1302707"/>
            <a:chExt cx="11355860" cy="30998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22D2B1-3E4B-B863-B7C9-54AF1B4B2A5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7621" y="1302707"/>
              <a:ext cx="10651524" cy="2744099"/>
            </a:xfrm>
            <a:prstGeom prst="rect">
              <a:avLst/>
            </a:prstGeom>
            <a:blipFill>
              <a:blip r:embed="rId3"/>
              <a:stretch>
                <a:fillRect l="-1202" b="-2825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E922A2B-5867-76ED-CED5-29FA65D10CC0}"/>
                </a:ext>
              </a:extLst>
            </p:cNvPr>
            <p:cNvSpPr/>
            <p:nvPr/>
          </p:nvSpPr>
          <p:spPr>
            <a:xfrm>
              <a:off x="360920" y="1370270"/>
              <a:ext cx="11355860" cy="303225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21B4261-87D0-1DAF-E7BE-F6B765AECA8F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5.2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期望论证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3A29C2-1B75-AFB4-C9E0-CDA6642F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947738"/>
            <a:ext cx="109505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/>
              <a:t>应用：最大可满足性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694ADD-80B7-B010-6A8C-03FB9D0ABF35}"/>
              </a:ext>
            </a:extLst>
          </p:cNvPr>
          <p:cNvSpPr/>
          <p:nvPr/>
        </p:nvSpPr>
        <p:spPr>
          <a:xfrm rot="1524932">
            <a:off x="4720143" y="1121944"/>
            <a:ext cx="314541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课后思考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914E6-A3A4-48BF-9ED3-480B72A4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1EEE7-1227-9DFB-A0D3-E54DAE18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57263"/>
            <a:ext cx="109505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ea typeface="仿宋" panose="02010609060101010101" pitchFamily="49" charset="-122"/>
              </a:rPr>
              <a:t>用条件期望的方法来消除最大割算法的随机性</a:t>
            </a:r>
            <a:endParaRPr lang="en-US" altLang="zh-CN" sz="2400" b="1" i="1">
              <a:solidFill>
                <a:srgbClr val="000000"/>
              </a:solidFill>
              <a:latin typeface="Cambria Math" panose="02040503050406030204" pitchFamily="18" charset="0"/>
              <a:ea typeface="仿宋" panose="02010609060101010101" pitchFamily="49" charset="-122"/>
            </a:endParaRPr>
          </a:p>
        </p:txBody>
      </p:sp>
      <p:pic>
        <p:nvPicPr>
          <p:cNvPr id="18436" name="图片 6">
            <a:extLst>
              <a:ext uri="{FF2B5EF4-FFF2-40B4-BE49-F238E27FC236}">
                <a16:creationId xmlns:a16="http://schemas.microsoft.com/office/drawing/2014/main" id="{4DFB2B52-10F2-8C01-985A-19BA44A6C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4309">
            <a:off x="9794875" y="3548063"/>
            <a:ext cx="223996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1FFF7A-9CEF-458C-3D15-544C2538AA96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5.3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利用条件期望消除随机化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AE4214-B113-EAD1-799D-E9BAA70D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630238"/>
            <a:ext cx="12188825" cy="8096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defRPr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BE94F8-E4DD-FA87-03EF-485CD97B345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3500" y="935030"/>
            <a:ext cx="10950088" cy="583814"/>
          </a:xfrm>
          <a:prstGeom prst="rect">
            <a:avLst/>
          </a:prstGeom>
          <a:blipFill>
            <a:blip r:embed="rId3"/>
            <a:stretch>
              <a:fillRect l="-780" b="-1979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2C89F1-06CA-CFBA-58A1-E0F7445AEC74}"/>
              </a:ext>
            </a:extLst>
          </p:cNvPr>
          <p:cNvSpPr/>
          <p:nvPr/>
        </p:nvSpPr>
        <p:spPr>
          <a:xfrm>
            <a:off x="163513" y="88900"/>
            <a:ext cx="8281987" cy="50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抽样和修改</a:t>
            </a:r>
          </a:p>
        </p:txBody>
      </p:sp>
      <p:grpSp>
        <p:nvGrpSpPr>
          <p:cNvPr id="20485" name="组合 8">
            <a:extLst>
              <a:ext uri="{FF2B5EF4-FFF2-40B4-BE49-F238E27FC236}">
                <a16:creationId xmlns:a16="http://schemas.microsoft.com/office/drawing/2014/main" id="{C84CC4C7-16B2-9711-D8BD-2D2059A354A8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2057400"/>
            <a:ext cx="11356975" cy="2405063"/>
            <a:chOff x="418070" y="1573772"/>
            <a:chExt cx="11355860" cy="249438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981581-49BB-51EE-A4C3-5B288DA098A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89224" y="1573772"/>
              <a:ext cx="10651524" cy="2015489"/>
            </a:xfrm>
            <a:prstGeom prst="rect">
              <a:avLst/>
            </a:prstGeom>
            <a:blipFill>
              <a:blip r:embed="rId4"/>
              <a:stretch>
                <a:fillRect l="-1144" b="-2830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18790BD-F5E0-B9FA-064A-1AAD92E9ACEB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A61AFED-8945-41D8-A6DA-A785551BC00E}" vid="{6F92128C-CEEA-4F8E-81B8-4A899F9F962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499</TotalTime>
  <Words>301</Words>
  <Application>Microsoft Office PowerPoint</Application>
  <PresentationFormat>宽屏</PresentationFormat>
  <Paragraphs>63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等线 Light</vt:lpstr>
      <vt:lpstr>仿宋</vt:lpstr>
      <vt:lpstr>黑体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Webdings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HIT</cp:lastModifiedBy>
  <cp:revision>26</cp:revision>
  <dcterms:modified xsi:type="dcterms:W3CDTF">2023-03-20T15:26:41Z</dcterms:modified>
</cp:coreProperties>
</file>