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858" r:id="rId3"/>
    <p:sldId id="885" r:id="rId4"/>
    <p:sldId id="886" r:id="rId5"/>
    <p:sldId id="887" r:id="rId6"/>
    <p:sldId id="963" r:id="rId7"/>
    <p:sldId id="964" r:id="rId8"/>
    <p:sldId id="965" r:id="rId9"/>
    <p:sldId id="966" r:id="rId10"/>
    <p:sldId id="977" r:id="rId11"/>
    <p:sldId id="971" r:id="rId12"/>
    <p:sldId id="974" r:id="rId13"/>
    <p:sldId id="975" r:id="rId14"/>
    <p:sldId id="972" r:id="rId15"/>
    <p:sldId id="916" r:id="rId16"/>
    <p:sldId id="921" r:id="rId17"/>
    <p:sldId id="941" r:id="rId18"/>
    <p:sldId id="942" r:id="rId19"/>
    <p:sldId id="939" r:id="rId20"/>
    <p:sldId id="940" r:id="rId21"/>
    <p:sldId id="933" r:id="rId22"/>
    <p:sldId id="922" r:id="rId23"/>
    <p:sldId id="8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8" autoAdjust="0"/>
  </p:normalViewPr>
  <p:slideViewPr>
    <p:cSldViewPr snapToGrid="0">
      <p:cViewPr varScale="1">
        <p:scale>
          <a:sx n="128" d="100"/>
          <a:sy n="128" d="100"/>
        </p:scale>
        <p:origin x="15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BD030-4A63-49FC-B557-0CCE7E29F0A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789AF-417B-433F-A22C-F5B27849F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0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AE6AA461-6FCB-4B3B-8875-0ACB654FFC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B6C5C-BD7F-4B03-8742-0AFC7E1489A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altLang="zh-CN" u="heavy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2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10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如之前讲过的求</a:t>
            </a:r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9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6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</a:rPr>
              <a:t>因此，对于高维的多重积分不应采用固定网格法</a:t>
            </a:r>
            <a:r>
              <a:rPr lang="zh-CN" altLang="en-US" dirty="0" smtClean="0">
                <a:solidFill>
                  <a:schemeClr val="tx1"/>
                </a:solidFill>
              </a:rPr>
              <a:t>。约</a:t>
            </a:r>
            <a:r>
              <a:rPr lang="en-US" altLang="zh-CN" dirty="0" smtClean="0">
                <a:solidFill>
                  <a:schemeClr val="tx1"/>
                </a:solidFill>
              </a:rPr>
              <a:t>138</a:t>
            </a:r>
            <a:r>
              <a:rPr lang="zh-CN" altLang="en-US" dirty="0" smtClean="0">
                <a:solidFill>
                  <a:schemeClr val="tx1"/>
                </a:solidFill>
              </a:rPr>
              <a:t>亿年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2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zh-CN" sz="1800" b="1" kern="0" dirty="0">
                <a:solidFill>
                  <a:srgbClr val="00390B"/>
                </a:solidFill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这一方法源于美国在第二次世界大战进研制原子弹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曼哈顿计划</a:t>
            </a:r>
            <a:r>
              <a:rPr lang="en-US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Monte Carlo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方法创始人主要是这四位：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Stanislaw Marcin </a:t>
            </a:r>
            <a:r>
              <a:rPr lang="en-US" altLang="zh-CN" sz="1800" b="1" kern="0" dirty="0" err="1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Ulam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Enrico Fermi, John von </a:t>
            </a:r>
            <a:r>
              <a:rPr lang="en-US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Neumann</a:t>
            </a:r>
            <a:r>
              <a:rPr lang="zh-CN" altLang="en-US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Nicholas Metropolis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Stanislaw Marcin </a:t>
            </a:r>
            <a:r>
              <a:rPr lang="en-US" altLang="zh-CN" sz="1800" b="1" kern="0" dirty="0" err="1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Ulam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是波兰裔美籍数学家，早年是研究拓扑的，后因参与曼哈顿工程，兴趣遂转向应用数学，他首先提出用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Monte Carlo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方法解决计算数学中的一些问题，然后又将其应用到解决链式反应的理论中去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，是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MC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方法的奠基人；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Enrico Fermi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是物理</a:t>
            </a:r>
            <a:r>
              <a:rPr lang="zh-CN" altLang="en-US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学家（诺奖）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理论和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zh-CN" altLang="en-US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有很多建树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英年早逝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John von </a:t>
            </a:r>
            <a:r>
              <a:rPr lang="en-US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Neumann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Fermi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一样，被上帝嫉妒了；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Nicholas Metropolis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，希腊裔美籍数学家，物理学家，计算机科学家，这个人对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Monte Carlo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方法做的贡献相当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lang="zh-CN" altLang="en-US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（推广）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，使</a:t>
            </a:r>
            <a:r>
              <a:rPr lang="en-US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Monte </a:t>
            </a:r>
            <a:r>
              <a:rPr lang="en-US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Carlo</a:t>
            </a:r>
            <a:r>
              <a:rPr lang="zh-CN" altLang="zh-CN" sz="1800" b="1" kern="0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方法能够</a:t>
            </a:r>
            <a:r>
              <a:rPr lang="zh-CN" altLang="zh-CN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得到广泛应用</a:t>
            </a:r>
            <a:r>
              <a:rPr lang="zh-CN" altLang="en-US" sz="1800" b="1" kern="0" dirty="0" smtClean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b="1" dirty="0">
                <a:solidFill>
                  <a:srgbClr val="00390B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蒙特卡罗方法的名字来源于摩纳哥的一个城市蒙地卡罗，该城市以赌博业闻名，而蒙特•罗方法正是以概率为基础的方法。与它对应的是确定性算法。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8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7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8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5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6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6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6789AF-417B-433F-A22C-F5B27849F1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48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0438DAD8-C744-43B9-B72E-DAC933F9ABFD}"/>
              </a:ext>
            </a:extLst>
          </p:cNvPr>
          <p:cNvGrpSpPr>
            <a:grpSpLocks/>
          </p:cNvGrpSpPr>
          <p:nvPr/>
        </p:nvGrpSpPr>
        <p:grpSpPr bwMode="auto">
          <a:xfrm>
            <a:off x="-1882" y="-12700"/>
            <a:ext cx="12193882" cy="6897688"/>
            <a:chOff x="-1588" y="-12700"/>
            <a:chExt cx="9146151" cy="689808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407CE7E-FBCA-450A-B094-5EDA788F4580}"/>
                </a:ext>
              </a:extLst>
            </p:cNvPr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dirty="0"/>
            </a:p>
          </p:txBody>
        </p:sp>
        <p:pic>
          <p:nvPicPr>
            <p:cNvPr id="6" name="图片 13">
              <a:extLst>
                <a:ext uri="{FF2B5EF4-FFF2-40B4-BE49-F238E27FC236}">
                  <a16:creationId xmlns:a16="http://schemas.microsoft.com/office/drawing/2014/main" id="{D5552CDB-29B6-421A-B0CF-401212D17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>
            <a:extLst>
              <a:ext uri="{FF2B5EF4-FFF2-40B4-BE49-F238E27FC236}">
                <a16:creationId xmlns:a16="http://schemas.microsoft.com/office/drawing/2014/main" id="{8E4F29F0-E9E9-4DAF-8B09-944E99BBEC70}"/>
              </a:ext>
            </a:extLst>
          </p:cNvPr>
          <p:cNvGrpSpPr>
            <a:grpSpLocks/>
          </p:cNvGrpSpPr>
          <p:nvPr/>
        </p:nvGrpSpPr>
        <p:grpSpPr bwMode="auto">
          <a:xfrm>
            <a:off x="103482" y="47626"/>
            <a:ext cx="6765807" cy="752475"/>
            <a:chOff x="77788" y="47625"/>
            <a:chExt cx="5073649" cy="752277"/>
          </a:xfrm>
        </p:grpSpPr>
        <p:pic>
          <p:nvPicPr>
            <p:cNvPr id="8" name="图片 13" descr="HIT">
              <a:extLst>
                <a:ext uri="{FF2B5EF4-FFF2-40B4-BE49-F238E27FC236}">
                  <a16:creationId xmlns:a16="http://schemas.microsoft.com/office/drawing/2014/main" id="{EBD97493-3537-4F76-871B-79373A749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0C9BD6C2-52BE-49C5-A5D1-EB3329AB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317" y="133327"/>
              <a:ext cx="2730120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1800">
                  <a:latin typeface="方正姚体" panose="02010601030101010101" pitchFamily="2" charset="-122"/>
                  <a:ea typeface="方正姚体" panose="02010601030101010101" pitchFamily="2" charset="-122"/>
                  <a:sym typeface="+mn-ea"/>
                </a:rPr>
                <a:t>海量数据计算研究中心</a:t>
              </a: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B0B841A7-37C8-4FC7-934B-124D506EA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412" y="492008"/>
              <a:ext cx="3610530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1400" b="1" dirty="0">
                  <a:sym typeface="+mn-ea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1"/>
              <a:t>Click to edit Master subtitle style</a:t>
            </a:r>
            <a:endParaRPr lang="en-US" noProof="1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896D327-99B0-4561-A46C-4E110AE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C2B221F-5E03-414D-A7C2-073D8143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5C17FA-47FA-41CF-B294-9186A24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D8C75-B90B-4884-98C2-C7B74C49C7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767F-A5A5-4AD1-B2D0-F6D7B74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F0EA-5613-40D9-B74A-88E1F1F4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D918-B53E-41D8-9D0A-63601178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4ABFA-27F9-4DA4-9FF6-C7AA36C798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484E-CB8D-4397-B444-99208669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D7C2-08A6-4B2A-A296-ECF027C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9438-5B9C-474A-AC84-AD72B9B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468F5-F0B1-482F-AF6B-BC08B446C9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C2FC-A603-4F28-8A21-5F97FB984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0FF32-32F3-47D2-8C38-6E3B200E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228F9-3954-49B5-A815-278AE697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A35EE-9099-44B9-92BE-8F5EE48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75474-8D32-4195-8A44-AEA33FF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4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D3D9-4E4B-4C79-BCCA-42B05FF0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D4FDD-D1F0-4089-8B0E-831960A5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DE8F-7DC7-4CCC-9D23-4C8D31A7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C92B7-4264-4504-B0CA-681F9F5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1A5F2-C043-404F-9E36-B302DA5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38AD-81EE-4C32-8776-66E2AA61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4019C-EF4B-48D1-9DCD-63F5A882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B2D9-32F9-4072-BF3D-E704AF6E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56A05-3AF2-48B3-B257-B103E709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775D5-F2BA-4E5B-BC13-3C220BF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30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15070-C117-4C5E-B6E3-D4A84664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C386-4559-405C-BAFD-C3A15C2F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BB9EBD-DA9D-4574-8339-1D8963CB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598A5-C654-46C7-8B1A-44F6A0D3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AB65F-8B41-49A0-AA0A-42703BC1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15A74-50AE-4207-B461-6E145B9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A76A-36B4-4579-9D69-CE16A125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CC6A8-5056-495B-A436-57FB88FD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30BD9-81F3-47DB-8D08-CF26990F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00C89-C3DE-4949-8703-018CA399E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9FEB6-2CDC-4B0D-982D-2DD76340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DB48C-F907-49CE-BA53-9FB278F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D5EF2-3EE1-42FD-9871-1718C7B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91700-8287-4F2D-B726-8E84476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4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8AED-257D-4A50-B976-71D15C59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6AC15B-3904-4CC6-B6E7-686DBB9E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6EC30-3D79-407A-AA9F-896ED4DA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D6BE-5A00-4A87-92B6-D3DF588E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75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B481D-AC90-418A-97F5-EB0568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9CC5A-2880-4075-98DF-5DFD405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87572-9A98-4FBB-B1A1-7F8E0EC5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72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423A-E5BB-4A0A-9B83-0DA9EE6C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A93D2-59C9-4EF5-8104-7B187BA3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7DD23-4CF4-4893-BDB7-014C9916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AB519-C703-40C7-B0B0-E9ECDA48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784B6-D5BC-453A-9090-7A19C1F6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D0CE4-F25D-4BFB-8058-8CD40D2C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9728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0972800" cy="4572000"/>
          </a:xfrm>
        </p:spPr>
        <p:txBody>
          <a:bodyPr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3A0-DF4E-489F-9D99-E935CE5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7B4D-F209-457F-B545-CED5E686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467F-F862-4DB2-947F-C228B8D4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26DCD-9BAA-40A6-9F65-7B12DE72E7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99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CEDA6-E445-4B4D-9907-43079343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794DF2-E6B6-4ECD-90BA-2DB37230B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C1F88-32BA-4A5B-83A4-3B4DE36B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83D6C-83D4-4E1F-AB3B-09DD18B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4FD18-A53F-4A8D-A0CE-A808C4F4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CA506-BB27-4F59-A161-BC3AB242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27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FDBF-12E2-4F32-AB0D-947836E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3A64C-7B62-4757-BBC8-1A282ED9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7E77-15B4-4AC9-9025-4365414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B455-EB3B-4E93-994B-B9B11964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AE78B-A855-4362-AF79-98E894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0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BAB0F-C95B-44FD-AE4B-2E91F90C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8F477-01E8-4524-8692-C336B07C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5887D-9E68-4270-A827-37E4753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C0F55-1AE7-48E5-B3C8-4E2AD75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5AA7E-57DB-4031-AFFA-37D68AD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7D38-D820-4EB1-ADE5-E0E9FCB6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BFE5-468F-4E69-8A2A-9AB638DA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5C0E-58CF-489C-B8A5-E81BDC9B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A2DF9-FCA8-4097-8635-3E8FDCAA0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82C114-0555-4476-89DF-8A4CF0AD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E30837-9078-4D9E-9845-33464EF0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0BD60A-C6BB-46A4-8316-BC880F66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325F8-5500-45C9-8B08-5C9C63BC49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CDB0CB-D3C9-44E7-BB55-43C4BD45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D84840-20A9-492B-98E5-650151AA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C354C-077F-48DE-B915-B8DEDB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78435-7067-43E6-B030-37C0A207CB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2CA4D6-273E-4A7C-922D-B822C61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EFE864-63DF-4719-8487-BD451407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985DC4-280B-406D-B25A-BC6B1E21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635F8-6DB8-4203-A6CB-400A628500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D23593-E707-41B7-BADA-F79AC23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41A13E-9F4A-4C50-98BB-07D3B36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0BE3E1-473E-4B57-9734-D16BA231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FE7DE-35F4-4AA8-B549-B85B9B819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5E882D-074F-4702-8193-24042F6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2979D1-3F5B-40EB-AC5B-E6B4EC68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DF57DE-041F-4CDD-9A82-CE580F4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8C299-C332-4BD0-864F-FE93304D9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D7EFF9-98D0-4C41-BCD8-C34040B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4D9565-F1AA-48EB-9BD3-D81C2B9D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E79694-6D54-4F54-945F-DB0AC19D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6EF5B-2E7B-42FF-B7FD-87603C900F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>
            <a:extLst>
              <a:ext uri="{FF2B5EF4-FFF2-40B4-BE49-F238E27FC236}">
                <a16:creationId xmlns:a16="http://schemas.microsoft.com/office/drawing/2014/main" id="{F46C1F92-C3BE-4A5A-97E6-AF14328CC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D68AA5D7-627D-45B4-BC23-6DD133B8B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8E26-4552-496E-9885-D1070FCB1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kumimoji="1"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7C6F-E6AC-4DE1-B872-0414D463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kumimoji="1"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FD4B-CBC8-49C1-98D8-FB4410D59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8F0DF7-5AAC-4ED9-9EC5-0FF4645297C6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3319" name="组合 9">
            <a:extLst>
              <a:ext uri="{FF2B5EF4-FFF2-40B4-BE49-F238E27FC236}">
                <a16:creationId xmlns:a16="http://schemas.microsoft.com/office/drawing/2014/main" id="{22116F0F-9071-4B9A-B09F-95AC63FB7F56}"/>
              </a:ext>
            </a:extLst>
          </p:cNvPr>
          <p:cNvGrpSpPr>
            <a:grpSpLocks/>
          </p:cNvGrpSpPr>
          <p:nvPr/>
        </p:nvGrpSpPr>
        <p:grpSpPr bwMode="auto">
          <a:xfrm>
            <a:off x="-1882" y="-12700"/>
            <a:ext cx="12193882" cy="6897688"/>
            <a:chOff x="-1588" y="-12700"/>
            <a:chExt cx="9146151" cy="6898084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56AF3E01-7FF7-4D1A-AB9B-FFD68E4F1B25}"/>
                </a:ext>
              </a:extLst>
            </p:cNvPr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dirty="0"/>
            </a:p>
          </p:txBody>
        </p:sp>
        <p:pic>
          <p:nvPicPr>
            <p:cNvPr id="13321" name="图片 13">
              <a:extLst>
                <a:ext uri="{FF2B5EF4-FFF2-40B4-BE49-F238E27FC236}">
                  <a16:creationId xmlns:a16="http://schemas.microsoft.com/office/drawing/2014/main" id="{C2621163-EC9B-4F61-BB12-E70F569A0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01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257289-691C-4CED-A747-E66CC1F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431A1-5EEB-46DF-9D07-62805E9D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E1337-2B5F-4FC7-894B-16A84AA75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1E01-70BE-4A40-8EB2-B532A11E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971C-FEAE-448D-91AA-2062951B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hyperlink" Target="http://baike.baidu.com/image/a1ad16fabc8c098458ee9062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8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EF98BC-17F1-4531-82A5-3BA50EE19AB6}"/>
              </a:ext>
            </a:extLst>
          </p:cNvPr>
          <p:cNvSpPr/>
          <p:nvPr/>
        </p:nvSpPr>
        <p:spPr>
          <a:xfrm>
            <a:off x="-17145" y="-635"/>
            <a:ext cx="12209145" cy="1605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C5E16-D6A6-46E3-84F5-CB062BA82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2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" y="397287"/>
            <a:ext cx="3508984" cy="66360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8B7DE41-D965-4732-8423-69DBE57C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05" y="220611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随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算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F13F2B-DF9A-4284-B9C0-EC6BD0296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05" y="351804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ru-RU" sz="4000" b="1" dirty="0">
                <a:ea typeface="仿宋" panose="02010609060101010101" pitchFamily="49" charset="-122"/>
              </a:rPr>
              <a:t>第</a:t>
            </a:r>
            <a:r>
              <a:rPr lang="en-US" altLang="zh-CN" sz="4000" b="1" dirty="0">
                <a:ea typeface="仿宋" panose="02010609060101010101" pitchFamily="49" charset="-122"/>
              </a:rPr>
              <a:t>6</a:t>
            </a:r>
            <a:r>
              <a:rPr lang="zh-CN" altLang="ru-RU" sz="4000" b="1" dirty="0">
                <a:ea typeface="仿宋" panose="02010609060101010101" pitchFamily="49" charset="-122"/>
              </a:rPr>
              <a:t>章 </a:t>
            </a:r>
            <a:r>
              <a:rPr lang="zh-CN" altLang="en-US" sz="4000" b="1" dirty="0">
                <a:ea typeface="仿宋" panose="02010609060101010101" pitchFamily="49" charset="-122"/>
              </a:rPr>
              <a:t>蒙特卡罗算法</a:t>
            </a:r>
            <a:endParaRPr lang="zh-CN" altLang="ru-RU" sz="4000" b="1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CE27A9-6C44-CA94-A22F-115671101BE1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6.2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:DNF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计数问题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BCF5FC-786C-5AB7-6E76-7571EDF6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9737F0-6206-AFDC-2CEF-8E359F2B2CEF}"/>
                  </a:ext>
                </a:extLst>
              </p:cNvPr>
              <p:cNvSpPr txBox="1"/>
              <p:nvPr/>
            </p:nvSpPr>
            <p:spPr>
              <a:xfrm>
                <a:off x="512773" y="1169460"/>
                <a:ext cx="10950088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考虑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析取范式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DNF</a:t>
                </a:r>
                <a:r>
                  <a:rPr lang="zh-CN" altLang="en-US" sz="2400" dirty="0"/>
                  <a:t>）中布尔公式满足赋值个数的计数问题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一个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DNF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公式是子句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的析取（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OR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），其中每个子句是文字的合取（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AND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）。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   例如以下是一个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DNF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公式：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对比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MAXSAT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问题：输入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公式是一个子句集合的合取（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AND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），而每个子句又是文字的析取（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OR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），这通常称作合取范式（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CNF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）。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9737F0-6206-AFDC-2CEF-8E359F2B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3" y="1169460"/>
                <a:ext cx="10950088" cy="3970318"/>
              </a:xfrm>
              <a:prstGeom prst="rect">
                <a:avLst/>
              </a:prstGeo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4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C03A9D-43D6-4103-B47A-BB430D535473}"/>
                  </a:ext>
                </a:extLst>
              </p:cNvPr>
              <p:cNvSpPr txBox="1"/>
              <p:nvPr/>
            </p:nvSpPr>
            <p:spPr>
              <a:xfrm>
                <a:off x="872112" y="2701624"/>
                <a:ext cx="10950088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输入： </a:t>
                </a: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一个有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个变量的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DNF</a:t>
                </a: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公式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F.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𝒄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𝑭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的一个近似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eriod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；</a:t>
                </a:r>
                <a:endParaRPr lang="en-US" altLang="zh-CN" sz="2000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产生一个从所有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个可能赋值中均匀随机地选取的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个变量的随机赋值；</a:t>
                </a:r>
                <a:endParaRPr lang="en-US" altLang="zh-CN" sz="2000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如果随机赋值满足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F</a:t>
                </a: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返回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C03A9D-43D6-4103-B47A-BB430D535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2" y="2701624"/>
                <a:ext cx="10950088" cy="3323987"/>
              </a:xfrm>
              <a:prstGeom prst="rect">
                <a:avLst/>
              </a:prstGeom>
              <a:blipFill>
                <a:blip r:embed="rId3"/>
                <a:stretch>
                  <a:fillRect l="-557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916AFC-A1D2-4860-BB5E-533245B2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984B0-0F23-4E70-B770-1CE75283653B}"/>
              </a:ext>
            </a:extLst>
          </p:cNvPr>
          <p:cNvSpPr txBox="1"/>
          <p:nvPr/>
        </p:nvSpPr>
        <p:spPr>
          <a:xfrm>
            <a:off x="0" y="1838933"/>
            <a:ext cx="1095008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ea typeface="仿宋" panose="02010609060101010101" pitchFamily="49" charset="-122"/>
              </a:rPr>
              <a:t>算法 </a:t>
            </a:r>
            <a:r>
              <a:rPr lang="en-US" altLang="zh-CN" sz="2400" b="1" dirty="0">
                <a:solidFill>
                  <a:prstClr val="black"/>
                </a:solidFill>
                <a:ea typeface="仿宋" panose="02010609060101010101" pitchFamily="49" charset="-122"/>
              </a:rPr>
              <a:t>6.1  DNF</a:t>
            </a:r>
            <a:r>
              <a:rPr lang="zh-CN" altLang="en-US" sz="2400" b="1" dirty="0">
                <a:solidFill>
                  <a:prstClr val="black"/>
                </a:solidFill>
                <a:ea typeface="仿宋" panose="02010609060101010101" pitchFamily="49" charset="-122"/>
              </a:rPr>
              <a:t>计数算法</a:t>
            </a:r>
            <a:r>
              <a:rPr lang="en-US" altLang="zh-CN" sz="2400" b="1" dirty="0">
                <a:solidFill>
                  <a:prstClr val="black"/>
                </a:solidFill>
                <a:ea typeface="仿宋" panose="02010609060101010101" pitchFamily="49" charset="-122"/>
              </a:rPr>
              <a:t>I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16BA053-947E-4A19-B544-9B21B0E488CE}"/>
              </a:ext>
            </a:extLst>
          </p:cNvPr>
          <p:cNvCxnSpPr/>
          <p:nvPr/>
        </p:nvCxnSpPr>
        <p:spPr>
          <a:xfrm>
            <a:off x="815715" y="2544227"/>
            <a:ext cx="97960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F9EE8D1-E9A2-DED8-80F9-25C328332C79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6.2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:DNF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计数问题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5378D1-CE6E-2BA7-F5F3-575449185EDC}"/>
              </a:ext>
            </a:extLst>
          </p:cNvPr>
          <p:cNvSpPr txBox="1"/>
          <p:nvPr/>
        </p:nvSpPr>
        <p:spPr>
          <a:xfrm>
            <a:off x="620956" y="898790"/>
            <a:ext cx="1095008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朴素算法</a:t>
            </a:r>
            <a:endParaRPr lang="en-US" altLang="zh-CN" sz="2400" b="1" dirty="0">
              <a:solidFill>
                <a:prstClr val="black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C03A9D-43D6-4103-B47A-BB430D535473}"/>
                  </a:ext>
                </a:extLst>
              </p:cNvPr>
              <p:cNvSpPr txBox="1"/>
              <p:nvPr/>
            </p:nvSpPr>
            <p:spPr>
              <a:xfrm>
                <a:off x="872112" y="2701624"/>
                <a:ext cx="10950088" cy="340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输入： </a:t>
                </a: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一个有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个变量的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DNF</a:t>
                </a: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公式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F.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𝒄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𝑭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的一个近似</a:t>
                </a:r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eriod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；</a:t>
                </a:r>
                <a:endParaRPr lang="en-US" altLang="zh-CN" sz="2000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以概率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/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均匀随机地选取一个赋值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；</a:t>
                </a:r>
                <a:endParaRPr lang="en-US" altLang="zh-CN" sz="2000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不在任一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zh-CN" altLang="en-US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返回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C03A9D-43D6-4103-B47A-BB430D535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2" y="2701624"/>
                <a:ext cx="10950088" cy="3404906"/>
              </a:xfrm>
              <a:prstGeom prst="rect">
                <a:avLst/>
              </a:prstGeom>
              <a:blipFill>
                <a:blip r:embed="rId3"/>
                <a:stretch>
                  <a:fillRect l="-557" b="-19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916AFC-A1D2-4860-BB5E-533245B2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984B0-0F23-4E70-B770-1CE75283653B}"/>
              </a:ext>
            </a:extLst>
          </p:cNvPr>
          <p:cNvSpPr txBox="1"/>
          <p:nvPr/>
        </p:nvSpPr>
        <p:spPr>
          <a:xfrm>
            <a:off x="0" y="1838933"/>
            <a:ext cx="10950088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ea typeface="仿宋" panose="02010609060101010101" pitchFamily="49" charset="-122"/>
              </a:rPr>
              <a:t>算法 </a:t>
            </a:r>
            <a:r>
              <a:rPr lang="en-US" altLang="zh-CN" sz="2400" b="1" dirty="0">
                <a:solidFill>
                  <a:prstClr val="black"/>
                </a:solidFill>
                <a:ea typeface="仿宋" panose="02010609060101010101" pitchFamily="49" charset="-122"/>
              </a:rPr>
              <a:t>6.2  DNF</a:t>
            </a:r>
            <a:r>
              <a:rPr lang="zh-CN" altLang="en-US" sz="2400" b="1" dirty="0">
                <a:solidFill>
                  <a:prstClr val="black"/>
                </a:solidFill>
                <a:ea typeface="仿宋" panose="02010609060101010101" pitchFamily="49" charset="-122"/>
              </a:rPr>
              <a:t>计数算法</a:t>
            </a:r>
            <a:r>
              <a:rPr lang="en-US" altLang="zh-CN" sz="2400" b="1" dirty="0">
                <a:solidFill>
                  <a:prstClr val="black"/>
                </a:solidFill>
                <a:ea typeface="仿宋" panose="02010609060101010101" pitchFamily="49" charset="-122"/>
              </a:rPr>
              <a:t>II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16BA053-947E-4A19-B544-9B21B0E488CE}"/>
              </a:ext>
            </a:extLst>
          </p:cNvPr>
          <p:cNvCxnSpPr/>
          <p:nvPr/>
        </p:nvCxnSpPr>
        <p:spPr>
          <a:xfrm>
            <a:off x="815715" y="2544227"/>
            <a:ext cx="97960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F9EE8D1-E9A2-DED8-80F9-25C328332C79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6.2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:DNF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计数问题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5378D1-CE6E-2BA7-F5F3-575449185EDC}"/>
              </a:ext>
            </a:extLst>
          </p:cNvPr>
          <p:cNvSpPr txBox="1"/>
          <p:nvPr/>
        </p:nvSpPr>
        <p:spPr>
          <a:xfrm>
            <a:off x="620956" y="898790"/>
            <a:ext cx="10950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DNF</a:t>
            </a:r>
            <a:r>
              <a:rPr lang="zh-CN" altLang="en-US" sz="2400" dirty="0"/>
              <a:t>计数问题的完全多项式</a:t>
            </a:r>
            <a:r>
              <a:rPr lang="zh-CN" altLang="en-US" sz="2400" dirty="0" smtClean="0"/>
              <a:t>随机化近似方案（</a:t>
            </a:r>
            <a:r>
              <a:rPr lang="en-US" altLang="zh-CN" sz="2400" dirty="0" smtClean="0"/>
              <a:t>FPRAS</a:t>
            </a:r>
            <a:r>
              <a:rPr lang="zh-CN" altLang="en-US" sz="2400" dirty="0" smtClean="0"/>
              <a:t>）</a:t>
            </a:r>
            <a:endParaRPr lang="en-US" altLang="zh-CN" sz="2400" b="1" dirty="0">
              <a:solidFill>
                <a:prstClr val="black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CE27A9-6C44-CA94-A22F-115671101BE1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6.2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:DNF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计数问题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BCF5FC-786C-5AB7-6E76-7571EDF6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F66B68E-5439-A27A-BAB3-B0F4C6AE750D}"/>
              </a:ext>
            </a:extLst>
          </p:cNvPr>
          <p:cNvGrpSpPr/>
          <p:nvPr/>
        </p:nvGrpSpPr>
        <p:grpSpPr>
          <a:xfrm>
            <a:off x="480529" y="1000861"/>
            <a:ext cx="11279255" cy="2538406"/>
            <a:chOff x="418070" y="1573772"/>
            <a:chExt cx="11355860" cy="3380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2D1D915-1B39-09D0-6EA4-299CBD84205C}"/>
                    </a:ext>
                  </a:extLst>
                </p:cNvPr>
                <p:cNvSpPr txBox="1"/>
                <p:nvPr/>
              </p:nvSpPr>
              <p:spPr>
                <a:xfrm>
                  <a:off x="770238" y="1582544"/>
                  <a:ext cx="10651524" cy="33561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6.2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𝟑</m:t>
                              </m:r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</m:t>
                              </m:r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2/</m:t>
                                  </m:r>
                                  <m:r>
                                    <a:rPr lang="zh-CN" alt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a14:m>
                  <a:r>
                    <a:rPr lang="zh-CN" altLang="en-US" sz="2400" b="1" dirty="0">
                      <a:ea typeface="Cambria Math" panose="02040503050406030204" pitchFamily="18" charset="0"/>
                    </a:rPr>
                    <a:t>时，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DNF</a:t>
                  </a:r>
                  <a:r>
                    <a:rPr lang="zh-CN" altLang="en-US" sz="2400" b="1" dirty="0">
                      <a:ea typeface="Cambria Math" panose="02040503050406030204" pitchFamily="18" charset="0"/>
                    </a:rPr>
                    <a:t>计数算法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II</a:t>
                  </a:r>
                  <a:r>
                    <a:rPr lang="zh-CN" altLang="en-US" sz="2400" b="1" dirty="0">
                      <a:ea typeface="Cambria Math" panose="02040503050406030204" pitchFamily="18" charset="0"/>
                    </a:rPr>
                    <a:t>是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DNF</a:t>
                  </a:r>
                  <a:r>
                    <a:rPr lang="zh-CN" altLang="en-US" sz="2400" b="1" dirty="0">
                      <a:ea typeface="Cambria Math" panose="02040503050406030204" pitchFamily="18" charset="0"/>
                    </a:rPr>
                    <a:t>计数问题的一个完全多项式随机化近似方案（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FPRAS</a:t>
                  </a:r>
                  <a:r>
                    <a:rPr lang="zh-CN" altLang="en-US" sz="2400" b="1" dirty="0">
                      <a:ea typeface="Cambria Math" panose="02040503050406030204" pitchFamily="18" charset="0"/>
                    </a:rPr>
                    <a:t>）</a:t>
                  </a:r>
                  <a:r>
                    <a:rPr lang="en-US" altLang="zh-CN" sz="2400" b="1" dirty="0">
                      <a:ea typeface="Cambria Math" panose="02040503050406030204" pitchFamily="18" charset="0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2D1D915-1B39-09D0-6EA4-299CBD842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4"/>
                  <a:ext cx="10651524" cy="3356143"/>
                </a:xfrm>
                <a:prstGeom prst="rect">
                  <a:avLst/>
                </a:prstGeom>
                <a:blipFill>
                  <a:blip r:embed="rId2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4FD3D1-0E05-7793-3585-A5E04A627145}"/>
                </a:ext>
              </a:extLst>
            </p:cNvPr>
            <p:cNvSpPr/>
            <p:nvPr/>
          </p:nvSpPr>
          <p:spPr>
            <a:xfrm>
              <a:off x="418070" y="1573772"/>
              <a:ext cx="11355860" cy="338076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74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71F48D-D974-43B8-B72F-9E35E156FF82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46C0D4-1F93-4C6F-958E-AAF29319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12120CA-51BF-4767-A56A-FB1CE365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836613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333FF"/>
                </a:solidFill>
              </a:rPr>
              <a:t>   投针法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AC9755-2A32-4460-8D9B-34A41C18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1" y="1776056"/>
            <a:ext cx="3311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计算定积分的基本公式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0346D3D-187C-424D-8321-E7FB4D865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16110"/>
              </p:ext>
            </p:extLst>
          </p:nvPr>
        </p:nvGraphicFramePr>
        <p:xfrm>
          <a:off x="4722984" y="1479075"/>
          <a:ext cx="3311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4" imgW="1358640" imgH="393480" progId="Equation.DSMT4">
                  <p:embed/>
                </p:oleObj>
              </mc:Choice>
              <mc:Fallback>
                <p:oleObj name="Equation" r:id="rId4" imgW="1358640" imgH="393480" progId="Equation.DSMT4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BD69CF37-C3BD-45B0-8885-EA6B06371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984" y="1479075"/>
                        <a:ext cx="3311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7C1BA10B-AE09-402F-ACA2-B84E17A6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1" y="2688755"/>
            <a:ext cx="95985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为方形区域的面积，</a:t>
            </a:r>
            <a:r>
              <a:rPr lang="en-US" altLang="zh-CN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是总点数，</a:t>
            </a:r>
            <a:r>
              <a:rPr lang="en-US" altLang="zh-CN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是掷入</a:t>
            </a:r>
            <a:r>
              <a:rPr lang="en-US" altLang="zh-CN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 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下面积区域中的点数。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D72E8A7-A829-4C30-A08A-9BE5337D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81" y="3736936"/>
            <a:ext cx="68392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例如，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Monte Carlo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方法求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π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值。产生一对在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[0, 1]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区间中均匀分布的随机数作为点的坐标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(x, y)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值，判断条件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+y</a:t>
            </a:r>
            <a:r>
              <a:rPr lang="en-US" altLang="zh-CN" baseline="30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≤1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是否成立，成立则计数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值，当总点数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足够大时：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96B1AD41-3AF5-4A3A-9F8D-2DCF0C505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6374"/>
              </p:ext>
            </p:extLst>
          </p:nvPr>
        </p:nvGraphicFramePr>
        <p:xfrm>
          <a:off x="2683734" y="5562765"/>
          <a:ext cx="14620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6" imgW="736560" imgH="393480" progId="Equation.DSMT4">
                  <p:embed/>
                </p:oleObj>
              </mc:Choice>
              <mc:Fallback>
                <p:oleObj name="Equation" r:id="rId6" imgW="736560" imgH="393480" progId="Equation.DSMT4">
                  <p:embed/>
                  <p:pic>
                    <p:nvPicPr>
                      <p:cNvPr id="9219" name="Object 8">
                        <a:extLst>
                          <a:ext uri="{FF2B5EF4-FFF2-40B4-BE49-F238E27FC236}">
                            <a16:creationId xmlns:a16="http://schemas.microsoft.com/office/drawing/2014/main" id="{2D068149-5B4D-4AE8-BAE5-F13B2787F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34" y="5562765"/>
                        <a:ext cx="14620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>
            <a:extLst>
              <a:ext uri="{FF2B5EF4-FFF2-40B4-BE49-F238E27FC236}">
                <a16:creationId xmlns:a16="http://schemas.microsoft.com/office/drawing/2014/main" id="{8F128F30-944F-4A27-9717-FAE039EAE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453" y="3753942"/>
            <a:ext cx="3095625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40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C5B7E-BBF2-438F-99B0-B6BCDF47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AA6459-7AF2-4A62-B1C1-202F6316958A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05EF4F-79D8-41D5-8236-7664F855D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76200" eaLnBrk="1" hangingPunct="1">
              <a:lnSpc>
                <a:spcPct val="80000"/>
              </a:lnSpc>
            </a:pPr>
            <a:r>
              <a:rPr lang="zh-CN" altLang="en-US" sz="2000" dirty="0"/>
              <a:t>具体</a:t>
            </a:r>
            <a:r>
              <a:rPr lang="en-US" altLang="zh-CN" sz="2000" i="1" dirty="0"/>
              <a:t>FORTRAN</a:t>
            </a:r>
            <a:r>
              <a:rPr lang="zh-CN" altLang="en-US" sz="2000" dirty="0"/>
              <a:t>程序如下：</a:t>
            </a:r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program main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implicit none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real(kind=8),parameter::m=1.0e8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integer::</a:t>
            </a:r>
            <a:r>
              <a:rPr lang="en-US" altLang="zh-CN" sz="1800" i="1" dirty="0" err="1"/>
              <a:t>n,counter</a:t>
            </a:r>
            <a:r>
              <a:rPr lang="en-US" altLang="zh-CN" sz="1800" i="1" dirty="0"/>
              <a:t>=0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real(kind=8)::x(1:m),y(1:m),</a:t>
            </a:r>
            <a:r>
              <a:rPr lang="en-US" altLang="zh-CN" sz="1800" i="1" dirty="0" err="1"/>
              <a:t>Pi,r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open(unit=10,file='random_num.txt')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call </a:t>
            </a:r>
            <a:r>
              <a:rPr lang="en-US" altLang="zh-CN" sz="1800" i="1" dirty="0" err="1"/>
              <a:t>random_seed</a:t>
            </a:r>
            <a:r>
              <a:rPr lang="en-US" altLang="zh-CN" sz="1800" i="1" dirty="0"/>
              <a:t>()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CALL </a:t>
            </a:r>
            <a:r>
              <a:rPr lang="en-US" altLang="zh-CN" sz="1800" i="1" dirty="0" err="1"/>
              <a:t>random_number</a:t>
            </a:r>
            <a:r>
              <a:rPr lang="en-US" altLang="zh-CN" sz="1800" i="1" dirty="0"/>
              <a:t>(x)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call </a:t>
            </a:r>
            <a:r>
              <a:rPr lang="en-US" altLang="zh-CN" sz="1800" i="1" dirty="0" err="1"/>
              <a:t>random_number</a:t>
            </a:r>
            <a:r>
              <a:rPr lang="en-US" altLang="zh-CN" sz="1800" i="1" dirty="0"/>
              <a:t>(y)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do n=1,m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       r=sqrt(x(n)**2+y(n)**2)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       if (r&lt;=1) then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              counter=counter+1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       end if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end do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pi=(counter*1.0)*4.0/(m*1.0)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 write(10,*) 'The Pi </a:t>
            </a:r>
            <a:r>
              <a:rPr lang="en-US" altLang="zh-CN" sz="1800" i="1" dirty="0" err="1"/>
              <a:t>is',pi</a:t>
            </a:r>
            <a:endParaRPr lang="en-US" altLang="zh-CN" sz="1800" dirty="0"/>
          </a:p>
          <a:p>
            <a:pPr indent="-76200" eaLnBrk="1" hangingPunct="1">
              <a:lnSpc>
                <a:spcPct val="80000"/>
              </a:lnSpc>
            </a:pPr>
            <a:r>
              <a:rPr lang="en-US" altLang="zh-CN" sz="1800" i="1" dirty="0"/>
              <a:t>      end program main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122FEC8D-1D9D-4FE1-A8BB-84E3B7716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920173"/>
              </p:ext>
            </p:extLst>
          </p:nvPr>
        </p:nvGraphicFramePr>
        <p:xfrm>
          <a:off x="6395136" y="3093266"/>
          <a:ext cx="4795838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Graph" r:id="rId3" imgW="4662720" imgH="3388320" progId="Origin50.Graph">
                  <p:embed/>
                </p:oleObj>
              </mc:Choice>
              <mc:Fallback>
                <p:oleObj name="Graph" r:id="rId3" imgW="4662720" imgH="3388320" progId="Origin50.Graph">
                  <p:embed/>
                  <p:pic>
                    <p:nvPicPr>
                      <p:cNvPr id="10242" name="Object 5">
                        <a:extLst>
                          <a:ext uri="{FF2B5EF4-FFF2-40B4-BE49-F238E27FC236}">
                            <a16:creationId xmlns:a16="http://schemas.microsoft.com/office/drawing/2014/main" id="{09522C18-469F-4BF2-8B24-3592BF66F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136" y="3093266"/>
                        <a:ext cx="4795838" cy="339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56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8A064E-4277-4CBE-AE84-F831C71FBBBD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76183" y="1385888"/>
            <a:ext cx="10626812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</a:rPr>
              <a:t>例  </a:t>
            </a:r>
            <a:r>
              <a:rPr lang="zh-CN" altLang="en-US" sz="2800" dirty="0">
                <a:latin typeface="微软雅黑" panose="020B0503020204020204" pitchFamily="34" charset="-122"/>
              </a:rPr>
              <a:t>计算定积分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事实上，其精确解为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用随机投点法求解：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liti27(0,4,4,1000000)    result = 7.2336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800" dirty="0">
              <a:latin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</a:rPr>
              <a:t>注：</a:t>
            </a:r>
            <a:r>
              <a:rPr lang="zh-CN" altLang="en-US" sz="2800" dirty="0">
                <a:latin typeface="微软雅黑" panose="020B0503020204020204" pitchFamily="34" charset="-122"/>
              </a:rPr>
              <a:t> 增加样本数目，可提高计算精度，但计算时间也会提高。</a:t>
            </a:r>
          </a:p>
          <a:p>
            <a:pPr eaLnBrk="1" hangingPunct="1">
              <a:buFontTx/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DED8659-A69B-472C-964B-0C4E2AF88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41919"/>
              </p:ext>
            </p:extLst>
          </p:nvPr>
        </p:nvGraphicFramePr>
        <p:xfrm>
          <a:off x="4900483" y="2647006"/>
          <a:ext cx="3960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r:id="rId4" imgW="1560069" imgH="177569" progId="Equation.3">
                  <p:embed/>
                </p:oleObj>
              </mc:Choice>
              <mc:Fallback>
                <p:oleObj r:id="rId4" imgW="1560069" imgH="177569" progId="Equation.3">
                  <p:embed/>
                  <p:pic>
                    <p:nvPicPr>
                      <p:cNvPr id="337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483" y="2647006"/>
                        <a:ext cx="39608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F53799-4DB9-43CA-B788-F76E912BE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16079"/>
              </p:ext>
            </p:extLst>
          </p:nvPr>
        </p:nvGraphicFramePr>
        <p:xfrm>
          <a:off x="4322633" y="1235873"/>
          <a:ext cx="3457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r:id="rId6" imgW="1292800" imgH="332800" progId="Equation.3">
                  <p:embed/>
                </p:oleObj>
              </mc:Choice>
              <mc:Fallback>
                <p:oleObj r:id="rId6" imgW="1292800" imgH="332800" progId="Equation.3">
                  <p:embed/>
                  <p:pic>
                    <p:nvPicPr>
                      <p:cNvPr id="337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633" y="1235873"/>
                        <a:ext cx="34575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97F003-62F2-43A6-8500-4BBD2C77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322"/>
          <a:stretch>
            <a:fillRect/>
          </a:stretch>
        </p:blipFill>
        <p:spPr bwMode="auto">
          <a:xfrm>
            <a:off x="8805818" y="1251637"/>
            <a:ext cx="2896030" cy="224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34C1B9F-DA5D-4743-A2EB-AFAB55C7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BA1AA5-9E4B-4872-8E63-107728AF2882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</p:spTree>
    <p:extLst>
      <p:ext uri="{BB962C8B-B14F-4D97-AF65-F5344CB8AC3E}">
        <p14:creationId xmlns:p14="http://schemas.microsoft.com/office/powerpoint/2010/main" val="36044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F27AE0-DAA1-4FAD-A257-F4868246B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F6AB5D-7308-4F59-883E-953A7E9E1413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EC9E592-386B-4E7D-9F7A-74FAD4E3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41" y="1314063"/>
            <a:ext cx="37433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result=liti27(a,b,m,mm)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%a是积分的下限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%b是积分的上限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%m是函数的上界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%mm 是随机实验次数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frq=0;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xrandnum = unifrnd(a,b,1,mm);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yrandnum = unifrnd(0,m,1,mm);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1A8D7A5-60F7-42A3-B4C7-9C6D3CC5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41" y="3807212"/>
            <a:ext cx="47228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B3D7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ii=1:mm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if (cos(xrandnum(1,ii))+2&gt;=yrandnum(1,ii))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frq=frq+1;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end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result=frq*m*(b-a)/mm</a:t>
            </a:r>
          </a:p>
        </p:txBody>
      </p:sp>
    </p:spTree>
    <p:extLst>
      <p:ext uri="{BB962C8B-B14F-4D97-AF65-F5344CB8AC3E}">
        <p14:creationId xmlns:p14="http://schemas.microsoft.com/office/powerpoint/2010/main" val="79755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6AFDECA-EEC7-41B1-9041-590523D99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66" y="1448745"/>
            <a:ext cx="533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例：冰淇淋锥的体积计算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6FD8B58-919D-46E5-8115-3320DC1716F7}"/>
              </a:ext>
            </a:extLst>
          </p:cNvPr>
          <p:cNvGrpSpPr>
            <a:grpSpLocks/>
          </p:cNvGrpSpPr>
          <p:nvPr/>
        </p:nvGrpSpPr>
        <p:grpSpPr bwMode="auto">
          <a:xfrm>
            <a:off x="1269078" y="2234558"/>
            <a:ext cx="4429125" cy="500062"/>
            <a:chOff x="1536" y="3072"/>
            <a:chExt cx="3195" cy="382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CCE58676-B0A5-405E-8CF4-63B67D64F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072"/>
            <a:ext cx="118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1" name="Equation" r:id="rId4" imgW="850531" imgH="279279" progId="Equation.3">
                    <p:embed/>
                  </p:oleObj>
                </mc:Choice>
                <mc:Fallback>
                  <p:oleObj name="Equation" r:id="rId4" imgW="850531" imgH="279279" progId="Equation.3">
                    <p:embed/>
                    <p:pic>
                      <p:nvPicPr>
                        <p:cNvPr id="1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118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40695699-901B-45BD-8D30-788812476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9" y="3084"/>
            <a:ext cx="16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2" name="Equation" r:id="rId6" imgW="1257300" imgH="279400" progId="Equation.3">
                    <p:embed/>
                  </p:oleObj>
                </mc:Choice>
                <mc:Fallback>
                  <p:oleObj name="Equation" r:id="rId6" imgW="1257300" imgH="279400" progId="Equation.3">
                    <p:embed/>
                    <p:pic>
                      <p:nvPicPr>
                        <p:cNvPr id="1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9" y="3084"/>
                          <a:ext cx="16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809F0C4-8B71-47CA-B741-17F3FC60C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20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</p:grp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252611AA-55BF-4D09-88CB-1DB516B6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49216"/>
              </p:ext>
            </p:extLst>
          </p:nvPr>
        </p:nvGraphicFramePr>
        <p:xfrm>
          <a:off x="1340516" y="3663308"/>
          <a:ext cx="56435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Equation" r:id="rId8" imgW="2870200" imgH="203200" progId="Equation.3">
                  <p:embed/>
                </p:oleObj>
              </mc:Choice>
              <mc:Fallback>
                <p:oleObj name="Equation" r:id="rId8" imgW="2870200" imgH="203200" progId="Equation.3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516" y="3663308"/>
                        <a:ext cx="56435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id="{EB6F33F6-C469-4093-88CA-EE955CCE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078" y="2901308"/>
            <a:ext cx="3857625" cy="400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冰淇淋锥含于体积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8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的正方体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F796EBA4-0C38-4E3F-BB72-841B3E12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690455"/>
              </p:ext>
            </p:extLst>
          </p:nvPr>
        </p:nvGraphicFramePr>
        <p:xfrm>
          <a:off x="3762714" y="4942833"/>
          <a:ext cx="12652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Equation" r:id="rId10" imgW="507780" imgH="406224" progId="Equation.3">
                  <p:embed/>
                </p:oleObj>
              </mc:Choice>
              <mc:Fallback>
                <p:oleObj name="Equation" r:id="rId10" imgW="507780" imgH="406224" progId="Equation.3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714" y="4942833"/>
                        <a:ext cx="12652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752825-B648-4949-8EF2-BC58236FEA33}"/>
              </a:ext>
            </a:extLst>
          </p:cNvPr>
          <p:cNvGrpSpPr/>
          <p:nvPr/>
        </p:nvGrpSpPr>
        <p:grpSpPr>
          <a:xfrm>
            <a:off x="8670259" y="1576438"/>
            <a:ext cx="2466975" cy="1847850"/>
            <a:chOff x="6341141" y="1458270"/>
            <a:chExt cx="2466975" cy="1847850"/>
          </a:xfrm>
        </p:grpSpPr>
        <p:graphicFrame>
          <p:nvGraphicFramePr>
            <p:cNvPr id="10" name="Object 3">
              <a:extLst>
                <a:ext uri="{FF2B5EF4-FFF2-40B4-BE49-F238E27FC236}">
                  <a16:creationId xmlns:a16="http://schemas.microsoft.com/office/drawing/2014/main" id="{16063DE4-0498-4D01-92A6-DFEE70A7E4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339417"/>
                </p:ext>
              </p:extLst>
            </p:nvPr>
          </p:nvGraphicFramePr>
          <p:xfrm>
            <a:off x="6722141" y="1458270"/>
            <a:ext cx="2085975" cy="159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5" name="位图图像" r:id="rId12" imgW="2390476" imgH="1895238" progId="Paint.Picture">
                    <p:embed/>
                  </p:oleObj>
                </mc:Choice>
                <mc:Fallback>
                  <p:oleObj name="位图图像" r:id="rId12" imgW="2390476" imgH="1895238" progId="Paint.Picture">
                    <p:embed/>
                    <p:pic>
                      <p:nvPicPr>
                        <p:cNvPr id="2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2141" y="1458270"/>
                          <a:ext cx="2085975" cy="159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EE12C153-7E84-4943-9D9D-EDAB242D7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341" y="2906070"/>
              <a:ext cx="38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6B34B6C1-3BD9-4E9A-9D40-4B44C1E1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1341" y="313467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1980D828-5BF3-476D-A299-6B9CAC9D4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4541" y="313467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AFC81F63-EEAB-42A4-A2D9-138FDFB1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0478" y="298227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9F83406A-3282-48DF-8890-D694915E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4541" y="298227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83331DE-CD77-42F9-BDDC-A45C27F39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1141" y="2144070"/>
              <a:ext cx="38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72176A4E-C565-480F-AE36-7E0B95A9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3541" y="260127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760244C7-5EFA-4A4D-95C9-FB44C79E1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541" y="15344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5A7289DE-3B7F-4729-9044-5AD2E4587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1141" y="153447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BA49B750-0D62-4DF2-BB82-E0DC025B6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1141" y="313467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26">
            <a:extLst>
              <a:ext uri="{FF2B5EF4-FFF2-40B4-BE49-F238E27FC236}">
                <a16:creationId xmlns:a16="http://schemas.microsoft.com/office/drawing/2014/main" id="{FD62BDED-20FB-440A-A09F-66248519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515" y="4234808"/>
            <a:ext cx="922450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个点均匀分布于正方体中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锥体中占有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则锥体与正方体体积之比近似为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: N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208BECA-4E68-4167-8F64-93C2AB35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361FA5-5470-40D8-8074-9494241EE307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</p:spTree>
    <p:extLst>
      <p:ext uri="{BB962C8B-B14F-4D97-AF65-F5344CB8AC3E}">
        <p14:creationId xmlns:p14="http://schemas.microsoft.com/office/powerpoint/2010/main" val="37624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5DB94-5BD1-47F6-BE55-9C791C9B1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97E2B-15E7-49C1-82C3-99B0F025954D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9ADFB61-54EC-4980-B372-520FD3734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95" y="1932097"/>
            <a:ext cx="522446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icecream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nargin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==0,L=7;end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k=1:L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P=rand(N,3);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x=2*P(:,1)-1;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y=2*P(:,2)-1;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z=2*P(:,3);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R2=x.^2+y.^2;R=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II=find(z&gt;=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R&amp;z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&lt;=1+sqrt(1-R2));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m=length(II);   q(k)=8*m/N;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data=[q; q-pi];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7E7C2C3-3F34-4C13-B987-36C74DCA4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88" y="1304059"/>
            <a:ext cx="4599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蒙特卡罗方法计算冰淇淋锥的体积</a:t>
            </a:r>
          </a:p>
        </p:txBody>
      </p:sp>
    </p:spTree>
    <p:extLst>
      <p:ext uri="{BB962C8B-B14F-4D97-AF65-F5344CB8AC3E}">
        <p14:creationId xmlns:p14="http://schemas.microsoft.com/office/powerpoint/2010/main" val="16315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85ED84-38DB-4578-A1CD-6066B294CA96}"/>
              </a:ext>
            </a:extLst>
          </p:cNvPr>
          <p:cNvGrpSpPr/>
          <p:nvPr/>
        </p:nvGrpSpPr>
        <p:grpSpPr>
          <a:xfrm>
            <a:off x="1281937" y="3955593"/>
            <a:ext cx="9071556" cy="2817430"/>
            <a:chOff x="1281937" y="3955593"/>
            <a:chExt cx="9071556" cy="281743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1FC5B8-F970-40A8-84A8-9C33B2395A90}"/>
                </a:ext>
              </a:extLst>
            </p:cNvPr>
            <p:cNvSpPr/>
            <p:nvPr/>
          </p:nvSpPr>
          <p:spPr>
            <a:xfrm>
              <a:off x="7543023" y="6403691"/>
              <a:ext cx="24658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Monte-Carlo Monaco</a:t>
              </a:r>
            </a:p>
          </p:txBody>
        </p:sp>
        <p:pic>
          <p:nvPicPr>
            <p:cNvPr id="7" name="Picture 2" descr="http://file6.mafengwo.net/M00/99/FB/wKgBjE9ISrq04xEqAASLhCGM_FE03.rbook_comment.w535.jpeg">
              <a:extLst>
                <a:ext uri="{FF2B5EF4-FFF2-40B4-BE49-F238E27FC236}">
                  <a16:creationId xmlns:a16="http://schemas.microsoft.com/office/drawing/2014/main" id="{AE262B82-08F4-4C55-B013-0FF8283E6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435" y="3955593"/>
              <a:ext cx="3155058" cy="2208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5" descr="a1ad16fabc8c098458ee9062">
              <a:hlinkClick r:id="rId4"/>
              <a:extLst>
                <a:ext uri="{FF2B5EF4-FFF2-40B4-BE49-F238E27FC236}">
                  <a16:creationId xmlns:a16="http://schemas.microsoft.com/office/drawing/2014/main" id="{08BA42FB-7B09-492A-9E54-EABC6B0F7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937" y="3955593"/>
              <a:ext cx="2040047" cy="250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00253EBB-8983-4ED7-9636-5934165E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874" y="4957877"/>
              <a:ext cx="247337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800" b="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John Von Neumann </a:t>
              </a:r>
            </a:p>
            <a:p>
              <a:pPr algn="ctr" eaLnBrk="1" hangingPunct="1"/>
              <a:r>
                <a:rPr kumimoji="0" lang="en-US" altLang="zh-CN" sz="1800" b="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(1903-1957)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60AA2DF9-69F1-4B75-A601-FA713E90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71" y="1080399"/>
            <a:ext cx="111665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　</a:t>
            </a:r>
            <a:r>
              <a:rPr lang="zh-CN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蒙特卡罗</a:t>
            </a:r>
            <a:r>
              <a:rPr lang="en-US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(Monte Carlo)</a:t>
            </a:r>
            <a:r>
              <a:rPr lang="zh-CN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方法，也称为计算机随机模拟方法，是一种基于</a:t>
            </a:r>
            <a:r>
              <a:rPr lang="en-US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"</a:t>
            </a:r>
            <a:r>
              <a:rPr lang="zh-CN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随机数</a:t>
            </a:r>
            <a:r>
              <a:rPr lang="en-US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"</a:t>
            </a:r>
            <a:r>
              <a:rPr lang="zh-CN" altLang="zh-CN" sz="28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的计算方法。</a:t>
            </a:r>
            <a:endParaRPr lang="en-US" altLang="zh-CN" sz="2800" b="1" kern="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6F00F3-C213-4B5E-92E9-CE2B3DE98429}"/>
              </a:ext>
            </a:extLst>
          </p:cNvPr>
          <p:cNvSpPr txBox="1"/>
          <p:nvPr/>
        </p:nvSpPr>
        <p:spPr>
          <a:xfrm>
            <a:off x="720682" y="2302242"/>
            <a:ext cx="111665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0" dirty="0">
                <a:solidFill>
                  <a:srgbClr val="00390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这一方法源于美国在第二次世界大战中研制原子弹的“曼哈顿计划”。该计划的主持人之一、数学家冯</a:t>
            </a:r>
            <a:r>
              <a:rPr lang="en-US" altLang="zh-CN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诺伊曼用驰名世界的赌城</a:t>
            </a:r>
            <a:r>
              <a:rPr lang="en-US" altLang="zh-CN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摩纳哥的</a:t>
            </a:r>
            <a:r>
              <a:rPr lang="en-US" altLang="zh-CN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Monte Carlo—</a:t>
            </a:r>
            <a:r>
              <a:rPr lang="zh-CN" altLang="en-US" sz="28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来命名这种方法，为它蒙上了一层神秘色彩。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CDCEB1-84D3-49F3-ADEA-5B8832BEF91B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起源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C5B7E-BBF2-438F-99B0-B6BCDF47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AA6459-7AF2-4A62-B1C1-202F6316958A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B86A280-668C-47CE-B5F4-95FE3427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0"/>
            <a:ext cx="51635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FF"/>
                </a:solidFill>
              </a:rPr>
              <a:t>MC</a:t>
            </a:r>
            <a:r>
              <a:rPr lang="zh-CN" altLang="en-US" dirty="0">
                <a:solidFill>
                  <a:srgbClr val="3333FF"/>
                </a:solidFill>
              </a:rPr>
              <a:t>方法真正</a:t>
            </a:r>
            <a:r>
              <a:rPr lang="zh-CN" altLang="en-US" dirty="0" smtClean="0">
                <a:solidFill>
                  <a:srgbClr val="3333FF"/>
                </a:solidFill>
              </a:rPr>
              <a:t>的优势在于</a:t>
            </a:r>
            <a:r>
              <a:rPr lang="zh-CN" altLang="en-US" dirty="0">
                <a:solidFill>
                  <a:srgbClr val="3333FF"/>
                </a:solidFill>
              </a:rPr>
              <a:t>计算多重积分。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76955304-E72B-4FD7-B7D0-82108BC9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88" y="1486206"/>
                <a:ext cx="11166818" cy="1544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设想一个物理系统由相互作用的多个粒子组成，如凝聚态物质中的原子、原子中的电子，而每个粒子都可以有几个自由度。</a:t>
                </a:r>
                <a:endParaRPr lang="en-US" altLang="zh-CN" b="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如对具有相互作用的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个原子组成的气体，经典配分函数：</a:t>
                </a: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76955304-E72B-4FD7-B7D0-82108BC99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86206"/>
                <a:ext cx="11166818" cy="1544334"/>
              </a:xfrm>
              <a:prstGeom prst="rect">
                <a:avLst/>
              </a:prstGeom>
              <a:blipFill>
                <a:blip r:embed="rId4"/>
                <a:stretch>
                  <a:fillRect l="-710" b="-6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5B9F8BA1-BA00-41BE-A7BA-617731C46D71}"/>
                  </a:ext>
                </a:extLst>
              </p:cNvPr>
              <p:cNvSpPr txBox="1"/>
              <p:nvPr/>
            </p:nvSpPr>
            <p:spPr bwMode="auto">
              <a:xfrm>
                <a:off x="1290638" y="3276600"/>
                <a:ext cx="5689600" cy="1073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⋅⋅⋅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5B9F8BA1-BA00-41BE-A7BA-617731C46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0638" y="3276600"/>
                <a:ext cx="5689600" cy="1073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3E6E0B75-DC9D-4FBC-809A-3A96E2598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67866"/>
              </p:ext>
            </p:extLst>
          </p:nvPr>
        </p:nvGraphicFramePr>
        <p:xfrm>
          <a:off x="8600903" y="3239312"/>
          <a:ext cx="12969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6" imgW="571320" imgH="431640" progId="Equation.DSMT4">
                  <p:embed/>
                </p:oleObj>
              </mc:Choice>
              <mc:Fallback>
                <p:oleObj name="Equation" r:id="rId6" imgW="571320" imgH="431640" progId="Equation.DSMT4">
                  <p:embed/>
                  <p:pic>
                    <p:nvPicPr>
                      <p:cNvPr id="11267" name="Object 9">
                        <a:extLst>
                          <a:ext uri="{FF2B5EF4-FFF2-40B4-BE49-F238E27FC236}">
                            <a16:creationId xmlns:a16="http://schemas.microsoft.com/office/drawing/2014/main" id="{8623D08D-A730-42CB-B23C-E99E7EB46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0903" y="3239312"/>
                        <a:ext cx="12969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C2900E4C-803C-49F6-93B1-F3C6D754B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88" y="4373716"/>
                <a:ext cx="788023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这个式子只有当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 smtClean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相当小时才可能用数值积分方法计算出来。</a:t>
                </a:r>
              </a:p>
            </p:txBody>
          </p:sp>
        </mc:Choice>
        <mc:Fallback xmlns=""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C2900E4C-803C-49F6-93B1-F3C6D754B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4373716"/>
                <a:ext cx="7880234" cy="430887"/>
              </a:xfrm>
              <a:prstGeom prst="rect">
                <a:avLst/>
              </a:prstGeom>
              <a:blipFill>
                <a:blip r:embed="rId8"/>
                <a:stretch>
                  <a:fillRect l="-1005" t="-11268" r="-696" b="-253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">
            <a:extLst>
              <a:ext uri="{FF2B5EF4-FFF2-40B4-BE49-F238E27FC236}">
                <a16:creationId xmlns:a16="http://schemas.microsoft.com/office/drawing/2014/main" id="{9AC817D2-811B-4DB1-A6F0-C9784A2E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90794"/>
            <a:ext cx="1097548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假设每个坐标取</a:t>
            </a:r>
            <a:r>
              <a:rPr lang="en-US" altLang="zh-CN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个点，总共将有</a:t>
            </a:r>
            <a:r>
              <a:rPr lang="en-US" altLang="zh-CN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b="0" baseline="30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b="0" i="1" baseline="30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en-US" altLang="zh-CN" b="0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个网格点，对于</a:t>
            </a:r>
            <a:r>
              <a:rPr lang="en-US" altLang="zh-CN" b="0" i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 </a:t>
            </a:r>
            <a:r>
              <a:rPr lang="en-US" altLang="zh-CN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 20 </a:t>
            </a: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，如用万亿次计算机进行计算，</a:t>
            </a:r>
            <a:r>
              <a:rPr lang="zh-CN" altLang="en-US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</a:t>
            </a:r>
            <a:r>
              <a:rPr lang="en-US" altLang="zh-CN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b="0" baseline="3000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48</a:t>
            </a:r>
            <a:r>
              <a:rPr lang="en-US" altLang="zh-CN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秒（约为宇宙年龄的</a:t>
            </a:r>
            <a:r>
              <a:rPr lang="en-US" altLang="zh-CN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en-US" altLang="zh-CN" b="0" baseline="3000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29</a:t>
            </a:r>
            <a:r>
              <a:rPr lang="en-US" altLang="zh-CN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0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倍）</a:t>
            </a: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042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C5B7E-BBF2-438F-99B0-B6BCDF47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AA6459-7AF2-4A62-B1C1-202F6316958A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蒙特卡罗方法应用实例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9CEB7-B666-4F7B-8058-821A7C35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84" y="998538"/>
            <a:ext cx="8713788" cy="5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若采用简单抽样的</a:t>
            </a:r>
            <a:r>
              <a:rPr lang="en-US" altLang="zh-CN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MC</a:t>
            </a: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方法，则高维积分式可写为：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163F391A-DB31-4FC2-A6E3-C4B0FBEAED38}"/>
                  </a:ext>
                </a:extLst>
              </p:cNvPr>
              <p:cNvSpPr txBox="1"/>
              <p:nvPr/>
            </p:nvSpPr>
            <p:spPr bwMode="auto">
              <a:xfrm>
                <a:off x="2247900" y="1851025"/>
                <a:ext cx="7056438" cy="2016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⋅⋅⋅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∏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,⋅⋅⋅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163F391A-DB31-4FC2-A6E3-C4B0FBEA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7900" y="1851025"/>
                <a:ext cx="7056438" cy="2016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">
            <a:extLst>
              <a:ext uri="{FF2B5EF4-FFF2-40B4-BE49-F238E27FC236}">
                <a16:creationId xmlns:a16="http://schemas.microsoft.com/office/drawing/2014/main" id="{2B083643-C32D-42FC-B882-9B864EF6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84" y="4180960"/>
            <a:ext cx="8569325" cy="5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其中对每个坐标的抽样值是在相应的区间范围内均匀抽取的。</a:t>
            </a:r>
          </a:p>
        </p:txBody>
      </p:sp>
    </p:spTree>
    <p:extLst>
      <p:ext uri="{BB962C8B-B14F-4D97-AF65-F5344CB8AC3E}">
        <p14:creationId xmlns:p14="http://schemas.microsoft.com/office/powerpoint/2010/main" val="376546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747314B-73A3-4421-A82B-2EF13C65CC1D}"/>
              </a:ext>
            </a:extLst>
          </p:cNvPr>
          <p:cNvGrpSpPr/>
          <p:nvPr/>
        </p:nvGrpSpPr>
        <p:grpSpPr>
          <a:xfrm>
            <a:off x="4497376" y="1835313"/>
            <a:ext cx="7488832" cy="3668613"/>
            <a:chOff x="1475657" y="764704"/>
            <a:chExt cx="7488832" cy="36686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F56325-0C83-4DC5-BF94-A7B636619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7" y="3356992"/>
              <a:ext cx="7488832" cy="107632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DDFADB9-FF09-4409-BB28-11322EE9C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9" b="34041"/>
            <a:stretch/>
          </p:blipFill>
          <p:spPr bwMode="auto">
            <a:xfrm>
              <a:off x="2843809" y="764704"/>
              <a:ext cx="5328592" cy="352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95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7F99B1-C60E-4C2C-AE76-00DD06269BC0}"/>
              </a:ext>
            </a:extLst>
          </p:cNvPr>
          <p:cNvSpPr txBox="1"/>
          <p:nvPr/>
        </p:nvSpPr>
        <p:spPr>
          <a:xfrm>
            <a:off x="756313" y="2013766"/>
            <a:ext cx="10461009" cy="421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物理：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核物理，热力学与统计物理，粒子输运问题等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数学：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多重积分、解微分方程、非线性方程组求解等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工程领域：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真空技术，水力学，激光技术等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经济学领域：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期权定价、项目管理、投资风险决策等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其他领域：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化学、医学，生物，生产管理、系统科学、公用事业等方面，随着科学技术的发展，其应用范围将更加广泛。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1743249-ECDE-44CE-99BF-85BDCDC9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3361" y="93411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zh-CN" dirty="0"/>
              <a:t>Monte Carlo方法的应用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B45748-2FB7-4008-981B-0699E5EFFF98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A880EBBB-D63D-4166-A9F6-47FCCD31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62" y="4543573"/>
            <a:ext cx="9021037" cy="223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eaLnBrk="1" hangingPunct="1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两个例子：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　                             </a:t>
            </a:r>
            <a:r>
              <a:rPr lang="en-US" altLang="zh-CN" sz="2800" kern="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Buffon</a:t>
            </a:r>
            <a:r>
              <a:rPr lang="zh-CN" altLang="en-US" sz="280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投针实验求</a:t>
            </a:r>
            <a:r>
              <a:rPr lang="el-GR" altLang="zh-CN" sz="280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π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　            射击问题（打靶游戏）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CCC17-10FD-4884-B355-39E71F8D45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基本思想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6900C13-0EE1-44C8-94A7-AC6C9262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84" y="881418"/>
            <a:ext cx="1053863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eaLnBrk="1" hangingPunct="1"/>
            <a:r>
              <a:rPr lang="zh-CN" altLang="en-US" dirty="0"/>
              <a:t>     　</a:t>
            </a:r>
            <a:r>
              <a:rPr lang="zh-CN" altLang="en-US" sz="280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针对待求问题，根据物理现象本身的统计规律，或人为构造一合适的依赖随机变量的概率模型，使某些随机变量的统计量为待求问题的解，进行大统计量的统计实验方法或计算机随机模拟方法。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A16CB9-36C9-4526-AE2B-E7257936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62" y="2974164"/>
            <a:ext cx="11600572" cy="188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eaLnBrk="1" hangingPunct="1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理论依据：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　                          </a:t>
            </a:r>
            <a:r>
              <a:rPr lang="zh-CN" altLang="en-US" sz="280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大数定理：均匀分布的算术平均收敛于真值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　           中心极限定理：置信水平下的统计误差</a:t>
            </a:r>
          </a:p>
        </p:txBody>
      </p:sp>
    </p:spTree>
    <p:extLst>
      <p:ext uri="{BB962C8B-B14F-4D97-AF65-F5344CB8AC3E}">
        <p14:creationId xmlns:p14="http://schemas.microsoft.com/office/powerpoint/2010/main" val="24263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CCC17-10FD-4884-B355-39E71F8D45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0A8C5B-C747-E378-D00C-67B87C96A8AE}"/>
                  </a:ext>
                </a:extLst>
              </p:cNvPr>
              <p:cNvSpPr txBox="1"/>
              <p:nvPr/>
            </p:nvSpPr>
            <p:spPr>
              <a:xfrm>
                <a:off x="620956" y="1077437"/>
                <a:ext cx="10950088" cy="3566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考虑估计常数值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π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是在平面上以原点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为中心的一个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的正方形内均匀随机选取的一点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如果令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𝒁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如</m:t>
                              </m:r>
                              <m: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果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𝒀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                                </m:t>
                              </m:r>
                              <m: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其他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0A8C5B-C747-E378-D00C-67B87C96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1077437"/>
                <a:ext cx="10950088" cy="3566489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6054BDE-7DF7-19C5-8DA3-653990496804}"/>
              </a:ext>
            </a:extLst>
          </p:cNvPr>
          <p:cNvSpPr/>
          <p:nvPr/>
        </p:nvSpPr>
        <p:spPr>
          <a:xfrm>
            <a:off x="9079454" y="4023360"/>
            <a:ext cx="2160000" cy="21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2D68310-AAC7-BB56-CBA2-6DC982332270}"/>
              </a:ext>
            </a:extLst>
          </p:cNvPr>
          <p:cNvSpPr/>
          <p:nvPr/>
        </p:nvSpPr>
        <p:spPr>
          <a:xfrm>
            <a:off x="9079454" y="4039541"/>
            <a:ext cx="2160000" cy="21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485CF0-466B-6DC9-CC89-73C8C19AF338}"/>
              </a:ext>
            </a:extLst>
          </p:cNvPr>
          <p:cNvCxnSpPr/>
          <p:nvPr/>
        </p:nvCxnSpPr>
        <p:spPr>
          <a:xfrm>
            <a:off x="10155219" y="5099125"/>
            <a:ext cx="108423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A67D2A9-5B22-6799-314F-4FB741DCCCED}"/>
              </a:ext>
            </a:extLst>
          </p:cNvPr>
          <p:cNvSpPr txBox="1"/>
          <p:nvPr/>
        </p:nvSpPr>
        <p:spPr>
          <a:xfrm>
            <a:off x="10541350" y="4729793"/>
            <a:ext cx="3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1225BC-1F69-76BE-BD9B-E2D254F32D57}"/>
              </a:ext>
            </a:extLst>
          </p:cNvPr>
          <p:cNvSpPr txBox="1"/>
          <p:nvPr/>
        </p:nvSpPr>
        <p:spPr>
          <a:xfrm>
            <a:off x="10853322" y="3605236"/>
            <a:ext cx="14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1,1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493483-A64C-B1B4-8AC2-F0947CE81647}"/>
              </a:ext>
            </a:extLst>
          </p:cNvPr>
          <p:cNvSpPr txBox="1"/>
          <p:nvPr/>
        </p:nvSpPr>
        <p:spPr>
          <a:xfrm>
            <a:off x="8236953" y="3571943"/>
            <a:ext cx="14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-1,1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1D4615-85AD-D926-3ED8-BEDEE48E3C1A}"/>
              </a:ext>
            </a:extLst>
          </p:cNvPr>
          <p:cNvSpPr txBox="1"/>
          <p:nvPr/>
        </p:nvSpPr>
        <p:spPr>
          <a:xfrm>
            <a:off x="8073795" y="6167932"/>
            <a:ext cx="14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-1,-1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167E4D-565C-F1C7-2CB6-5100E7A737E3}"/>
              </a:ext>
            </a:extLst>
          </p:cNvPr>
          <p:cNvSpPr txBox="1"/>
          <p:nvPr/>
        </p:nvSpPr>
        <p:spPr>
          <a:xfrm>
            <a:off x="10924859" y="6245354"/>
            <a:ext cx="14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1,-1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D5F507-AB86-3616-4BBF-D978C1A6936B}"/>
              </a:ext>
            </a:extLst>
          </p:cNvPr>
          <p:cNvSpPr txBox="1"/>
          <p:nvPr/>
        </p:nvSpPr>
        <p:spPr>
          <a:xfrm>
            <a:off x="9688873" y="5152123"/>
            <a:ext cx="14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0,0</a:t>
            </a:r>
            <a:r>
              <a:rPr lang="zh-CN" altLang="en-US" dirty="0"/>
              <a:t>）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4D25B86-890A-88F9-DC2A-0F1F9F0A899B}"/>
              </a:ext>
            </a:extLst>
          </p:cNvPr>
          <p:cNvSpPr/>
          <p:nvPr/>
        </p:nvSpPr>
        <p:spPr>
          <a:xfrm>
            <a:off x="722659" y="5521455"/>
            <a:ext cx="1108038" cy="259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B34AC9D-EC02-B519-EA94-1131FFE5CD44}"/>
                  </a:ext>
                </a:extLst>
              </p:cNvPr>
              <p:cNvSpPr txBox="1"/>
              <p:nvPr/>
            </p:nvSpPr>
            <p:spPr>
              <a:xfrm>
                <a:off x="210632" y="5235606"/>
                <a:ext cx="6191026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𝒁</m:t>
                          </m:r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l-GR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l-GR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B34AC9D-EC02-B519-EA94-1131FFE5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2" y="5235606"/>
                <a:ext cx="6191026" cy="83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CCC17-10FD-4884-B355-39E71F8D45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8C17C5-DB48-EFD2-7359-13929CDFCB7B}"/>
                  </a:ext>
                </a:extLst>
              </p:cNvPr>
              <p:cNvSpPr txBox="1"/>
              <p:nvPr/>
            </p:nvSpPr>
            <p:spPr>
              <a:xfrm>
                <a:off x="620956" y="1077437"/>
                <a:ext cx="10950088" cy="5067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假设进行这个试验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次（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𝑿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𝒀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是独立选取的）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表示第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25"/>
                      </m:rP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𝒊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次试验的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𝒁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值。如果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𝑾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，那么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𝑾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𝒎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𝒎</m:t>
                          </m:r>
                          <m:r>
                            <a:rPr lang="zh-CN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/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是 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π 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自然估计。利用切尔诺夫界，计算得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𝝅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𝜺𝝅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𝑾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𝒎</m:t>
                                  </m:r>
                                  <m:r>
                                    <a:rPr lang="zh-CN" alt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𝒎</m:t>
                              </m:r>
                              <m: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𝑾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𝑾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𝑾</m:t>
                              </m:r>
                            </m:e>
                          </m:d>
                        </m:e>
                      </m:d>
                      <m:r>
                        <a:rPr lang="zh-CN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CN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8C17C5-DB48-EFD2-7359-13929CDFC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1077437"/>
                <a:ext cx="10950088" cy="5067413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82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CCC17-10FD-4884-B355-39E71F8D45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08092-35B7-6E34-9194-B01F1CCD2CBF}"/>
              </a:ext>
            </a:extLst>
          </p:cNvPr>
          <p:cNvGrpSpPr/>
          <p:nvPr/>
        </p:nvGrpSpPr>
        <p:grpSpPr>
          <a:xfrm>
            <a:off x="480529" y="1000861"/>
            <a:ext cx="11279255" cy="3145907"/>
            <a:chOff x="418070" y="1573772"/>
            <a:chExt cx="11355860" cy="4189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F828829-8A5E-3597-8D02-C6D84B45BAEC}"/>
                    </a:ext>
                  </a:extLst>
                </p:cNvPr>
                <p:cNvSpPr txBox="1"/>
                <p:nvPr/>
              </p:nvSpPr>
              <p:spPr>
                <a:xfrm>
                  <a:off x="770238" y="1582544"/>
                  <a:ext cx="10651524" cy="41810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 smtClean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定义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6.1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随机化算法给出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𝑽</m:t>
                      </m:r>
                    </m:oMath>
                  </a14:m>
                  <a:r>
                    <a:rPr lang="zh-CN" altLang="en-US" sz="2800" b="1" dirty="0" smtClean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值的一个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𝜺</m:t>
                          </m:r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r>
                            <a:rPr lang="zh-CN" altLang="en-US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𝜹</m:t>
                          </m:r>
                        </m:e>
                      </m:d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近似，如果算法的输出</a:t>
                  </a:r>
                  <a:r>
                    <a:rPr lang="zh-CN" altLang="en-US" sz="2800" b="1" dirty="0" smtClean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</m:oMath>
                  </a14:m>
                  <a:r>
                    <a:rPr lang="zh-CN" altLang="en-US" sz="2800" b="1" dirty="0" smtClean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满足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  <m:r>
                                  <a:rPr lang="en-US" altLang="zh-CN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𝑽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F828829-8A5E-3597-8D02-C6D84B45B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4"/>
                  <a:ext cx="10651524" cy="4181087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F02220C-BAFE-BB83-C211-7055EAE36EAA}"/>
                </a:ext>
              </a:extLst>
            </p:cNvPr>
            <p:cNvSpPr/>
            <p:nvPr/>
          </p:nvSpPr>
          <p:spPr>
            <a:xfrm>
              <a:off x="418070" y="1573772"/>
              <a:ext cx="11355860" cy="338076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DAF6A2-065C-F992-BB6D-065BF1E155C7}"/>
                  </a:ext>
                </a:extLst>
              </p:cNvPr>
              <p:cNvSpPr txBox="1"/>
              <p:nvPr/>
            </p:nvSpPr>
            <p:spPr>
              <a:xfrm>
                <a:off x="607807" y="4015436"/>
                <a:ext cx="1080218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8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我们</a:t>
                </a:r>
                <a:r>
                  <a:rPr lang="zh-CN" altLang="en-US" sz="28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估计 </a:t>
                </a:r>
                <a:r>
                  <a:rPr lang="en-US" altLang="zh-CN" sz="28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π </a:t>
                </a:r>
                <a:r>
                  <a:rPr lang="zh-CN" altLang="en-US" sz="28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</a:t>
                </a:r>
                <a:r>
                  <a:rPr lang="zh-CN" altLang="en-US" sz="28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方法给出一个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𝜺</m:t>
                        </m:r>
                        <m:r>
                          <a:rPr lang="zh-CN" alt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zh-CN" alt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𝜹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近似</a:t>
                </a:r>
                <a:r>
                  <a:rPr lang="en-US" altLang="zh-CN" sz="2800" b="1" dirty="0" smtClean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.</a:t>
                </a:r>
                <a:endParaRPr lang="zh-CN" altLang="en-US" sz="28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DAF6A2-065C-F992-BB6D-065BF1E1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7" y="4015436"/>
                <a:ext cx="10802184" cy="738664"/>
              </a:xfrm>
              <a:prstGeom prst="rect">
                <a:avLst/>
              </a:prstGeom>
              <a:blipFill>
                <a:blip r:embed="rId4"/>
                <a:stretch>
                  <a:fillRect l="-1016" b="-13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40FCCE8-2BE2-1A4A-B2CA-7BFF47E4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309">
            <a:off x="9803534" y="3759780"/>
            <a:ext cx="2112503" cy="28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4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CCC17-10FD-4884-B355-39E71F8D45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08092-35B7-6E34-9194-B01F1CCD2CBF}"/>
              </a:ext>
            </a:extLst>
          </p:cNvPr>
          <p:cNvGrpSpPr/>
          <p:nvPr/>
        </p:nvGrpSpPr>
        <p:grpSpPr>
          <a:xfrm>
            <a:off x="480529" y="1000860"/>
            <a:ext cx="11279255" cy="4743594"/>
            <a:chOff x="418070" y="1573772"/>
            <a:chExt cx="11355860" cy="4138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F828829-8A5E-3597-8D02-C6D84B45BAE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41296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 smtClean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6.1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独立同分布示性随机变量，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，若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𝒎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type m:val="skw"/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2/</m:t>
                                      </m:r>
                                      <m:r>
                                        <a:rPr lang="zh-CN" alt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，那么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𝒊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𝜺𝝁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即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zh-CN" altLang="en-US" sz="2800" b="1" dirty="0" smtClean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个样品提供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的一个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𝜺</m:t>
                          </m:r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𝜹</m:t>
                          </m:r>
                        </m:e>
                      </m:d>
                    </m:oMath>
                  </a14:m>
                  <a:r>
                    <a:rPr lang="zh-CN" altLang="en-US" sz="2800" b="1" dirty="0" smtClean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近似</a:t>
                  </a:r>
                  <a:r>
                    <a:rPr lang="en-US" altLang="zh-CN" sz="2800" b="1" dirty="0" smtClean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.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F828829-8A5E-3597-8D02-C6D84B45B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4129697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F02220C-BAFE-BB83-C211-7055EAE36EAA}"/>
                </a:ext>
              </a:extLst>
            </p:cNvPr>
            <p:cNvSpPr/>
            <p:nvPr/>
          </p:nvSpPr>
          <p:spPr>
            <a:xfrm>
              <a:off x="418070" y="1573772"/>
              <a:ext cx="11355860" cy="4000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5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5E2B30-F76B-45DF-90B9-1685B5A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黑体" panose="02010609060101010101" pitchFamily="2" charset="-122"/>
              <a:cs typeface="+mn-cs"/>
              <a:sym typeface="Webdings" panose="05030102010509060703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CCC17-10FD-4884-B355-39E71F8D4543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黑体" panose="02010609060101010101" pitchFamily="2" charset="-122"/>
                <a:cs typeface="Times New Roman" panose="02020603050405020304" pitchFamily="18" charset="0"/>
              </a:rPr>
              <a:t>6.1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黑体" panose="02010609060101010101" pitchFamily="2" charset="-122"/>
                <a:cs typeface="Times New Roman" panose="02020603050405020304" pitchFamily="18" charset="0"/>
              </a:rPr>
              <a:t>Monte Carlo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08092-35B7-6E34-9194-B01F1CCD2CBF}"/>
              </a:ext>
            </a:extLst>
          </p:cNvPr>
          <p:cNvGrpSpPr/>
          <p:nvPr/>
        </p:nvGrpSpPr>
        <p:grpSpPr>
          <a:xfrm>
            <a:off x="480529" y="1000861"/>
            <a:ext cx="11279255" cy="5099519"/>
            <a:chOff x="418070" y="1573772"/>
            <a:chExt cx="11355860" cy="6791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F828829-8A5E-3597-8D02-C6D84B45BAEC}"/>
                    </a:ext>
                  </a:extLst>
                </p:cNvPr>
                <p:cNvSpPr txBox="1"/>
                <p:nvPr/>
              </p:nvSpPr>
              <p:spPr>
                <a:xfrm>
                  <a:off x="770238" y="1582544"/>
                  <a:ext cx="10651524" cy="6782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华文新魏" panose="02010800040101010101" pitchFamily="2" charset="-122"/>
                      <a:ea typeface="华文新魏" panose="02010800040101010101" pitchFamily="2" charset="-122"/>
                      <a:cs typeface="+mn-cs"/>
                    </a:rPr>
                    <a:t>定义 </a:t>
                  </a:r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华文新魏" panose="02010800040101010101" pitchFamily="2" charset="-122"/>
                      <a:ea typeface="华文新魏" panose="02010800040101010101" pitchFamily="2" charset="-122"/>
                      <a:cs typeface="+mn-cs"/>
                    </a:rPr>
                    <a:t>6.2</a:t>
                  </a:r>
                  <a:endPara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一个问题的完全多项式随机化近似方案（</a:t>
                  </a:r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FPRAS</a:t>
                  </a:r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）：</a:t>
                  </a:r>
                  <a:endParaRPr kumimoji="0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仿宋" panose="02010609060101010101" pitchFamily="49" charset="-122"/>
                    <a:cs typeface="+mn-cs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给定一个输入</a:t>
                  </a:r>
                  <a:r>
                    <a:rPr kumimoji="0" lang="zh-CN" altLang="en-US" sz="2800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</m:oMath>
                  </a14:m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，任意的参数 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𝜺</m:t>
                      </m:r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</m:oMath>
                  </a14:m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 满足 </a:t>
                  </a:r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0 &lt; 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𝜺</m:t>
                      </m:r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</m:oMath>
                  </a14:m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 &lt; 1</a:t>
                  </a:r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，算法及时输出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𝑽</m:t>
                      </m:r>
                    </m:oMath>
                  </a14:m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𝒙</m:t>
                      </m:r>
                    </m:oMath>
                  </a14:m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) </a:t>
                  </a:r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的一个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𝜺</m:t>
                          </m:r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，</m:t>
                          </m:r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𝜹</m:t>
                          </m:r>
                        </m:e>
                      </m:d>
                    </m:oMath>
                  </a14:m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 近似，即多项式 </a:t>
                  </a:r>
                  <a:r>
                    <a:rPr kumimoji="0" lang="en-US" altLang="zh-CN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1/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𝜺</m:t>
                      </m:r>
                    </m:oMath>
                  </a14:m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、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+mn-cs"/>
                            </a:rPr>
                            <m:t>𝐥𝐧</m:t>
                          </m:r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仿宋" panose="02010609060101010101" pitchFamily="49" charset="-122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和输入 </a:t>
                  </a:r>
                  <a14:m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𝒙</m:t>
                      </m:r>
                    </m:oMath>
                  </a14:m>
                  <a:r>
                    <a:rPr kumimoji="0" lang="zh-CN" altLang="en-US" sz="2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仿宋" panose="02010609060101010101" pitchFamily="49" charset="-122"/>
                      <a:cs typeface="+mn-cs"/>
                    </a:rPr>
                    <a:t> 的大小。</a:t>
                  </a:r>
                  <a:endParaRPr kumimoji="0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仿宋" panose="02010609060101010101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仿宋" panose="02010609060101010101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仿宋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F828829-8A5E-3597-8D02-C6D84B45B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4"/>
                  <a:ext cx="10651524" cy="6782994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F02220C-BAFE-BB83-C211-7055EAE36EAA}"/>
                </a:ext>
              </a:extLst>
            </p:cNvPr>
            <p:cNvSpPr/>
            <p:nvPr/>
          </p:nvSpPr>
          <p:spPr>
            <a:xfrm>
              <a:off x="418070" y="1573772"/>
              <a:ext cx="11355860" cy="59114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4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61AFED-8945-41D8-A6DA-A785551BC00E}" vid="{6F92128C-CEEA-4F8E-81B8-4A899F9F962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13359</TotalTime>
  <Words>2485</Words>
  <Application>Microsoft Office PowerPoint</Application>
  <PresentationFormat>宽屏</PresentationFormat>
  <Paragraphs>186</Paragraphs>
  <Slides>22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等线</vt:lpstr>
      <vt:lpstr>等线 Light</vt:lpstr>
      <vt:lpstr>方正姚体</vt:lpstr>
      <vt:lpstr>仿宋</vt:lpstr>
      <vt:lpstr>黑体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Comic Sans MS</vt:lpstr>
      <vt:lpstr>Times New Roman</vt:lpstr>
      <vt:lpstr>Webdings</vt:lpstr>
      <vt:lpstr>Wingdings</vt:lpstr>
      <vt:lpstr>2_量质融合大数据管理</vt:lpstr>
      <vt:lpstr>主题1</vt:lpstr>
      <vt:lpstr>Equation</vt:lpstr>
      <vt:lpstr>Graph</vt:lpstr>
      <vt:lpstr>Equation.3</vt:lpstr>
      <vt:lpstr>位图图像</vt:lpstr>
      <vt:lpstr>PowerPoint 演示文稿</vt:lpstr>
      <vt:lpstr>PowerPoint 演示文稿</vt:lpstr>
      <vt:lpstr>Monte Carlo方法的应用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HIT</cp:lastModifiedBy>
  <cp:revision>37</cp:revision>
  <dcterms:created xsi:type="dcterms:W3CDTF">2021-11-20T15:55:01Z</dcterms:created>
  <dcterms:modified xsi:type="dcterms:W3CDTF">2023-03-28T16:18:08Z</dcterms:modified>
</cp:coreProperties>
</file>