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858" r:id="rId3"/>
    <p:sldId id="958" r:id="rId4"/>
    <p:sldId id="973" r:id="rId5"/>
    <p:sldId id="974" r:id="rId6"/>
    <p:sldId id="975" r:id="rId7"/>
    <p:sldId id="976" r:id="rId8"/>
    <p:sldId id="978" r:id="rId9"/>
    <p:sldId id="979" r:id="rId10"/>
    <p:sldId id="980" r:id="rId11"/>
    <p:sldId id="981" r:id="rId12"/>
    <p:sldId id="982" r:id="rId13"/>
    <p:sldId id="983" r:id="rId14"/>
    <p:sldId id="984" r:id="rId15"/>
    <p:sldId id="985" r:id="rId16"/>
    <p:sldId id="986" r:id="rId17"/>
    <p:sldId id="987" r:id="rId18"/>
    <p:sldId id="988" r:id="rId19"/>
    <p:sldId id="996" r:id="rId20"/>
    <p:sldId id="997" r:id="rId21"/>
    <p:sldId id="998" r:id="rId22"/>
    <p:sldId id="8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366" autoAdjust="0"/>
  </p:normalViewPr>
  <p:slideViewPr>
    <p:cSldViewPr snapToGrid="0">
      <p:cViewPr varScale="1">
        <p:scale>
          <a:sx n="163" d="100"/>
          <a:sy n="163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BD030-4A63-49FC-B557-0CCE7E29F0A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89AF-417B-433F-A22C-F5B27849F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0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AE6AA461-6FCB-4B3B-8875-0ACB654FFC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B6C5C-BD7F-4B03-8742-0AFC7E1489A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u="heavy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5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9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5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0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3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0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7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81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2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6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9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1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9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7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2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0438DAD8-C744-43B9-B72E-DAC933F9ABFD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407CE7E-FBCA-450A-B094-5EDA788F4580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6" name="图片 13">
              <a:extLst>
                <a:ext uri="{FF2B5EF4-FFF2-40B4-BE49-F238E27FC236}">
                  <a16:creationId xmlns:a16="http://schemas.microsoft.com/office/drawing/2014/main" id="{D5552CDB-29B6-421A-B0CF-401212D17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>
            <a:extLst>
              <a:ext uri="{FF2B5EF4-FFF2-40B4-BE49-F238E27FC236}">
                <a16:creationId xmlns:a16="http://schemas.microsoft.com/office/drawing/2014/main" id="{8E4F29F0-E9E9-4DAF-8B09-944E99BBEC70}"/>
              </a:ext>
            </a:extLst>
          </p:cNvPr>
          <p:cNvGrpSpPr>
            <a:grpSpLocks/>
          </p:cNvGrpSpPr>
          <p:nvPr/>
        </p:nvGrpSpPr>
        <p:grpSpPr bwMode="auto">
          <a:xfrm>
            <a:off x="103482" y="47626"/>
            <a:ext cx="6765807" cy="752475"/>
            <a:chOff x="77788" y="47625"/>
            <a:chExt cx="5073649" cy="752277"/>
          </a:xfrm>
        </p:grpSpPr>
        <p:pic>
          <p:nvPicPr>
            <p:cNvPr id="8" name="图片 13" descr="HIT">
              <a:extLst>
                <a:ext uri="{FF2B5EF4-FFF2-40B4-BE49-F238E27FC236}">
                  <a16:creationId xmlns:a16="http://schemas.microsoft.com/office/drawing/2014/main" id="{EBD97493-3537-4F76-871B-79373A749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0C9BD6C2-52BE-49C5-A5D1-EB3329AB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317" y="133327"/>
              <a:ext cx="2730120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1800">
                  <a:latin typeface="方正姚体" panose="02010601030101010101" pitchFamily="2" charset="-122"/>
                  <a:ea typeface="方正姚体" panose="02010601030101010101" pitchFamily="2" charset="-122"/>
                  <a:sym typeface="+mn-ea"/>
                </a:rPr>
                <a:t>海量数据计算研究中心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B0B841A7-37C8-4FC7-934B-124D506EA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12" y="492008"/>
              <a:ext cx="3610530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1400" b="1" dirty="0">
                  <a:sym typeface="+mn-ea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1"/>
              <a:t>Click to edit Master subtitle style</a:t>
            </a:r>
            <a:endParaRPr lang="en-US" noProof="1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896D327-99B0-4561-A46C-4E110AE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C2B221F-5E03-414D-A7C2-073D8143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5C17FA-47FA-41CF-B294-9186A24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D8C75-B90B-4884-98C2-C7B74C49C7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767F-A5A5-4AD1-B2D0-F6D7B74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F0EA-5613-40D9-B74A-88E1F1F4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D918-B53E-41D8-9D0A-63601178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4ABFA-27F9-4DA4-9FF6-C7AA36C798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484E-CB8D-4397-B444-99208669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D7C2-08A6-4B2A-A296-ECF027C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9438-5B9C-474A-AC84-AD72B9B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468F5-F0B1-482F-AF6B-BC08B446C9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C2FC-A603-4F28-8A21-5F97FB984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FF32-32F3-47D2-8C38-6E3B200E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228F9-3954-49B5-A815-278AE697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35EE-9099-44B9-92BE-8F5EE48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75474-8D32-4195-8A44-AEA33FF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1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D3D9-4E4B-4C79-BCCA-42B05FF0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D4FDD-D1F0-4089-8B0E-831960A5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DE8F-7DC7-4CCC-9D23-4C8D31A7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C92B7-4264-4504-B0CA-681F9F5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1A5F2-C043-404F-9E36-B302DA5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2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38AD-81EE-4C32-8776-66E2AA61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4019C-EF4B-48D1-9DCD-63F5A882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B2D9-32F9-4072-BF3D-E704AF6E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56A05-3AF2-48B3-B257-B103E709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775D5-F2BA-4E5B-BC13-3C220BF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5070-C117-4C5E-B6E3-D4A8466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C386-4559-405C-BAFD-C3A15C2F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BB9EBD-DA9D-4574-8339-1D8963CB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598A5-C654-46C7-8B1A-44F6A0D3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AB65F-8B41-49A0-AA0A-42703BC1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15A74-50AE-4207-B461-6E145B9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0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A76A-36B4-4579-9D69-CE16A12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CC6A8-5056-495B-A436-57FB88FD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30BD9-81F3-47DB-8D08-CF26990F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00C89-C3DE-4949-8703-018CA399E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9FEB6-2CDC-4B0D-982D-2DD76340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DB48C-F907-49CE-BA53-9FB278F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D5EF2-3EE1-42FD-9871-1718C7B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91700-8287-4F2D-B726-8E84476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8AED-257D-4A50-B976-71D15C59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6AC15B-3904-4CC6-B6E7-686DBB9E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6EC30-3D79-407A-AA9F-896ED4DA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D6BE-5A00-4A87-92B6-D3DF588E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5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B481D-AC90-418A-97F5-EB0568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9CC5A-2880-4075-98DF-5DFD405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87572-9A98-4FBB-B1A1-7F8E0EC5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423A-E5BB-4A0A-9B83-0DA9EE6C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A93D2-59C9-4EF5-8104-7B187BA3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7DD23-4CF4-4893-BDB7-014C9916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AB519-C703-40C7-B0B0-E9ECDA48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84B6-D5BC-453A-9090-7A19C1F6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0CE4-F25D-4BFB-8058-8CD40D2C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728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4572000"/>
          </a:xfrm>
        </p:spPr>
        <p:txBody>
          <a:bodyPr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3A0-DF4E-489F-9D99-E935CE5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7B4D-F209-457F-B545-CED5E686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467F-F862-4DB2-947F-C228B8D4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26DCD-9BAA-40A6-9F65-7B12DE72E7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99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EDA6-E445-4B4D-9907-43079343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794DF2-E6B6-4ECD-90BA-2DB37230B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C1F88-32BA-4A5B-83A4-3B4DE36B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83D6C-83D4-4E1F-AB3B-09DD18B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4FD18-A53F-4A8D-A0CE-A808C4F4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CA506-BB27-4F59-A161-BC3AB242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56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FDBF-12E2-4F32-AB0D-947836E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3A64C-7B62-4757-BBC8-1A282ED9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7E77-15B4-4AC9-9025-4365414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B455-EB3B-4E93-994B-B9B11964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AE78B-A855-4362-AF79-98E894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4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BAB0F-C95B-44FD-AE4B-2E91F90C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8F477-01E8-4524-8692-C336B07C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5887D-9E68-4270-A827-37E4753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C0F55-1AE7-48E5-B3C8-4E2AD75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5AA7E-57DB-4031-AFFA-37D68AD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9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7D38-D820-4EB1-ADE5-E0E9FCB6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BFE5-468F-4E69-8A2A-9AB638DA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5C0E-58CF-489C-B8A5-E81BDC9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A2DF9-FCA8-4097-8635-3E8FDCAA0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82C114-0555-4476-89DF-8A4CF0A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E30837-9078-4D9E-9845-33464EF0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0BD60A-C6BB-46A4-8316-BC880F66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325F8-5500-45C9-8B08-5C9C63BC49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CDB0CB-D3C9-44E7-BB55-43C4BD4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D84840-20A9-492B-98E5-650151AA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C354C-077F-48DE-B915-B8DEDB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78435-7067-43E6-B030-37C0A207CB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2CA4D6-273E-4A7C-922D-B822C61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EFE864-63DF-4719-8487-BD451407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985DC4-280B-406D-B25A-BC6B1E2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35F8-6DB8-4203-A6CB-400A628500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D23593-E707-41B7-BADA-F79AC23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41A13E-9F4A-4C50-98BB-07D3B36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0BE3E1-473E-4B57-9734-D16BA23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FE7DE-35F4-4AA8-B549-B85B9B819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5E882D-074F-4702-8193-24042F6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2979D1-3F5B-40EB-AC5B-E6B4EC68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DF57DE-041F-4CDD-9A82-CE580F4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8C299-C332-4BD0-864F-FE93304D9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7EFF9-98D0-4C41-BCD8-C34040B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4D9565-F1AA-48EB-9BD3-D81C2B9D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E79694-6D54-4F54-945F-DB0AC19D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6EF5B-2E7B-42FF-B7FD-87603C900F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>
            <a:extLst>
              <a:ext uri="{FF2B5EF4-FFF2-40B4-BE49-F238E27FC236}">
                <a16:creationId xmlns:a16="http://schemas.microsoft.com/office/drawing/2014/main" id="{F46C1F92-C3BE-4A5A-97E6-AF14328CC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68AA5D7-627D-45B4-BC23-6DD133B8B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8E26-4552-496E-9885-D1070FCB1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7C6F-E6AC-4DE1-B872-0414D463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FD4B-CBC8-49C1-98D8-FB4410D5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8F0DF7-5AAC-4ED9-9EC5-0FF4645297C6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3319" name="组合 9">
            <a:extLst>
              <a:ext uri="{FF2B5EF4-FFF2-40B4-BE49-F238E27FC236}">
                <a16:creationId xmlns:a16="http://schemas.microsoft.com/office/drawing/2014/main" id="{22116F0F-9071-4B9A-B09F-95AC63FB7F56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6AF3E01-7FF7-4D1A-AB9B-FFD68E4F1B25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13321" name="图片 13">
              <a:extLst>
                <a:ext uri="{FF2B5EF4-FFF2-40B4-BE49-F238E27FC236}">
                  <a16:creationId xmlns:a16="http://schemas.microsoft.com/office/drawing/2014/main" id="{C2621163-EC9B-4F61-BB12-E70F569A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1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257289-691C-4CED-A747-E66CC1F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431A1-5EEB-46DF-9D07-62805E9D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E1337-2B5F-4FC7-894B-16A84AA7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1E01-70BE-4A40-8EB2-B532A11E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971C-FEAE-448D-91AA-2062951B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F98BC-17F1-4531-82A5-3BA50EE19AB6}"/>
              </a:ext>
            </a:extLst>
          </p:cNvPr>
          <p:cNvSpPr/>
          <p:nvPr/>
        </p:nvSpPr>
        <p:spPr>
          <a:xfrm>
            <a:off x="-17145" y="-635"/>
            <a:ext cx="12209145" cy="1605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C5E16-D6A6-46E3-84F5-CB062BA82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" y="397287"/>
            <a:ext cx="3508984" cy="66360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8B7DE41-D965-4732-8423-69DBE57C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05" y="220611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随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算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13C7E2-8EDF-4073-A241-3087F7C2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227" y="367613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3200" b="1" dirty="0">
                <a:ea typeface="仿宋" panose="02010609060101010101" pitchFamily="49" charset="-122"/>
              </a:rPr>
              <a:t>第</a:t>
            </a:r>
            <a:r>
              <a:rPr lang="en-US" altLang="zh-CN" sz="3200" b="1" dirty="0">
                <a:ea typeface="仿宋" panose="02010609060101010101" pitchFamily="49" charset="-122"/>
              </a:rPr>
              <a:t>4</a:t>
            </a:r>
            <a:r>
              <a:rPr lang="zh-CN" altLang="ru-RU" sz="3200" b="1">
                <a:ea typeface="仿宋" panose="02010609060101010101" pitchFamily="49" charset="-122"/>
              </a:rPr>
              <a:t>章 </a:t>
            </a:r>
            <a:r>
              <a:rPr lang="zh-CN" altLang="en-US" sz="3200" b="1">
                <a:ea typeface="仿宋" panose="02010609060101010101" pitchFamily="49" charset="-122"/>
              </a:rPr>
              <a:t>球、箱子和随机图</a:t>
            </a:r>
            <a:endParaRPr lang="zh-CN" altLang="ru-RU" sz="3200" b="1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95519" y="1012368"/>
            <a:ext cx="11076887" cy="5305986"/>
            <a:chOff x="418070" y="1573772"/>
            <a:chExt cx="11355860" cy="3375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1003691" cy="3234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4.4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是参数为</a:t>
                  </a:r>
                  <a14:m>
                    <m:oMath xmlns:m="http://schemas.openxmlformats.org/officeDocument/2006/math"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的泊松随机变量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𝐱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，有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𝝁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  <m:r>
                                    <a:rPr lang="zh-CN" altLang="en-US" sz="28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2.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𝐱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，有</a:t>
                  </a: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𝝁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3.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，有</a:t>
                  </a: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endParaRPr lang="en-US" altLang="zh-CN" sz="2400" b="1" dirty="0">
                    <a:solidFill>
                      <a:prstClr val="black"/>
                    </a:solidFill>
                    <a:latin typeface="仿宋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8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4.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，有</a:t>
                  </a: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endPara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1003691" cy="3234282"/>
                </a:xfrm>
                <a:prstGeom prst="rect">
                  <a:avLst/>
                </a:prstGeom>
                <a:blipFill>
                  <a:blip r:embed="rId3"/>
                  <a:stretch>
                    <a:fillRect l="-1193" t="-10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337578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泊松分布</a:t>
            </a:r>
          </a:p>
        </p:txBody>
      </p:sp>
    </p:spTree>
    <p:extLst>
      <p:ext uri="{BB962C8B-B14F-4D97-AF65-F5344CB8AC3E}">
        <p14:creationId xmlns:p14="http://schemas.microsoft.com/office/powerpoint/2010/main" val="64227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503014" y="1754381"/>
            <a:ext cx="11076887" cy="3469691"/>
            <a:chOff x="418070" y="1573771"/>
            <a:chExt cx="11355860" cy="3447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3"/>
                  <a:ext cx="10742441" cy="3358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4.5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是参数为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𝐩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的二项随机变量，其中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𝐩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的函数，且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pt-BR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  <m:r>
                                <a:rPr lang="pt-BR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𝒏𝒑</m:t>
                          </m:r>
                        </m:e>
                      </m:func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𝝀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是一个与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无关的常数，那么，对任意固定的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𝒌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sz="2600" b="0" i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  <m:r>
                                  <a:rPr lang="pt-BR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𝑷𝒓</m:t>
                            </m:r>
                            <m:d>
                              <m:d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𝝀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𝝀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𝒌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𝒌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3"/>
                  <a:ext cx="10742441" cy="3358970"/>
                </a:xfrm>
                <a:prstGeom prst="rect">
                  <a:avLst/>
                </a:prstGeom>
                <a:blipFill>
                  <a:blip r:embed="rId3"/>
                  <a:stretch>
                    <a:fillRect l="-1222" t="-1837" r="-10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泊松分布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BF6E58-6F66-4620-93D2-6CC9C86C0074}"/>
              </a:ext>
            </a:extLst>
          </p:cNvPr>
          <p:cNvSpPr txBox="1"/>
          <p:nvPr/>
        </p:nvSpPr>
        <p:spPr>
          <a:xfrm>
            <a:off x="503014" y="1004359"/>
            <a:ext cx="40315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二项分布的极限</a:t>
            </a:r>
          </a:p>
        </p:txBody>
      </p:sp>
    </p:spTree>
    <p:extLst>
      <p:ext uri="{BB962C8B-B14F-4D97-AF65-F5344CB8AC3E}">
        <p14:creationId xmlns:p14="http://schemas.microsoft.com/office/powerpoint/2010/main" val="209609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40"/>
            <a:ext cx="11076887" cy="2532806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3"/>
                  <a:ext cx="10742441" cy="25215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4.6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无论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𝐦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取什么值，在条件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𝒎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𝒌</m:t>
                          </m:r>
                        </m:e>
                      </m:nary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下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600" b="1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𝒎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r>
                            <a:rPr lang="zh-CN" altLang="en-US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⋯</m:t>
                          </m:r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𝒎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的分布与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⋯</m:t>
                          </m:r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sSubSup>
                            <m:sSubSup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的分布相同。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3"/>
                  <a:ext cx="10742441" cy="2521569"/>
                </a:xfrm>
                <a:prstGeom prst="rect">
                  <a:avLst/>
                </a:prstGeom>
                <a:blipFill>
                  <a:blip r:embed="rId3"/>
                  <a:stretch>
                    <a:fillRect l="-1222" t="-2903" r="-1047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1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40"/>
            <a:ext cx="11076887" cy="2532806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694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4.7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是一非负函数，那么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⋯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  <m:rad>
                          <m:radPr>
                            <m:degHide m:val="on"/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⋯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694498"/>
                </a:xfrm>
                <a:prstGeom prst="rect">
                  <a:avLst/>
                </a:prstGeom>
                <a:blipFill>
                  <a:blip r:embed="rId3"/>
                  <a:stretch>
                    <a:fillRect l="-1222" t="-27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7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40"/>
            <a:ext cx="11076887" cy="1895724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1686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引理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4.8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!≤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  <m:rad>
                          <m:radPr>
                            <m:degHide m:val="on"/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168655"/>
                </a:xfrm>
                <a:prstGeom prst="rect">
                  <a:avLst/>
                </a:prstGeom>
                <a:blipFill>
                  <a:blip r:embed="rId3"/>
                  <a:stretch>
                    <a:fillRect l="-1222" t="-4000" b="-21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40"/>
            <a:ext cx="11076887" cy="2532806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280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4.9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在泊松情况下发生的概率为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𝒑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的任一事件，在精确情况下发生的概率至多为</a:t>
                  </a:r>
                  <a14:m>
                    <m:oMath xmlns:m="http://schemas.openxmlformats.org/officeDocument/2006/math"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𝒑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𝒆</m:t>
                      </m:r>
                      <m:rad>
                        <m:radPr>
                          <m:degHide m:val="on"/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𝒎</m:t>
                          </m:r>
                        </m:e>
                      </m:rad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.</m:t>
                      </m:r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280268"/>
                </a:xfrm>
                <a:prstGeom prst="rect">
                  <a:avLst/>
                </a:prstGeom>
                <a:blipFill>
                  <a:blip r:embed="rId3"/>
                  <a:stretch>
                    <a:fillRect l="-1222" t="-3203" r="-1047" b="-3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3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39"/>
            <a:ext cx="11076887" cy="3317519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9711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4.10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是一非负函数，使得</a:t>
                  </a:r>
                  <a14:m>
                    <m:oMath xmlns:m="http://schemas.openxmlformats.org/officeDocument/2006/math"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6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6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𝒎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，</m:t>
                              </m:r>
                              <m:r>
                                <a:rPr lang="zh-CN" altLang="en-US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⋯</m:t>
                              </m:r>
                              <m:r>
                                <a:rPr lang="zh-CN" altLang="en-US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，</m:t>
                              </m:r>
                              <m:sSubSup>
                                <m:sSubSupPr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6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6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𝒎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单调递增或者单调递减，那么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⋯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⋯</m:t>
                                </m:r>
                                <m:r>
                                  <a:rPr lang="zh-CN" altLang="en-US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，</m:t>
                                </m:r>
                                <m:sSubSup>
                                  <m:sSubSupPr>
                                    <m:ctrl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b="1" i="1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971187"/>
                </a:xfrm>
                <a:prstGeom prst="rect">
                  <a:avLst/>
                </a:prstGeom>
                <a:blipFill>
                  <a:blip r:embed="rId3"/>
                  <a:stretch>
                    <a:fillRect l="-1222" t="-1670" r="-10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5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41"/>
            <a:ext cx="11076887" cy="2045626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1917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4.11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是这样一个事件，它的概率是球个数的单调递增或者单调递减函数，如果在泊松情况下，</a:t>
                  </a:r>
                  <a14:m>
                    <m:oMath xmlns:m="http://schemas.openxmlformats.org/officeDocument/2006/math">
                      <m:r>
                        <a:rPr lang="zh-CN" altLang="en-US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有概率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𝒑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，那么在精确情况下，</a:t>
                  </a:r>
                  <a14:m>
                    <m:oMath xmlns:m="http://schemas.openxmlformats.org/officeDocument/2006/math">
                      <m:r>
                        <a:rPr lang="zh-CN" altLang="en-US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的概率至多为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𝒑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191730"/>
                </a:xfrm>
                <a:prstGeom prst="rect">
                  <a:avLst/>
                </a:prstGeom>
                <a:blipFill>
                  <a:blip r:embed="rId3"/>
                  <a:stretch>
                    <a:fillRect l="-1222" t="-4128" r="-4188" b="-334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4.4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泊松近似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E56578-2D0D-40DD-96BB-AEC4A9A6A659}"/>
              </a:ext>
            </a:extLst>
          </p:cNvPr>
          <p:cNvGrpSpPr/>
          <p:nvPr/>
        </p:nvGrpSpPr>
        <p:grpSpPr>
          <a:xfrm>
            <a:off x="473032" y="4139141"/>
            <a:ext cx="11076887" cy="2045625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1D4A149-CF66-4C77-9803-FC13D5F8AFA2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32182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引理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4.12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个球独立地且均匀随机地放入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个箱子时，对充分大的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，最大负荷至少以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den>
                      </m:f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的概率至少为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600" b="0" i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1D4A149-CF66-4C77-9803-FC13D5F8A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3218228"/>
                </a:xfrm>
                <a:prstGeom prst="rect">
                  <a:avLst/>
                </a:prstGeom>
                <a:blipFill>
                  <a:blip r:embed="rId4"/>
                  <a:stretch>
                    <a:fillRect l="-1222" t="-2813" r="-1047" b="-3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632D002-2D36-4837-B93F-4A615ED5352B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9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C6AE7-18A9-4D44-9731-F864A9C19E8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 随机图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C7E1DD-FE4B-42B3-92BE-DA6EA506ACA9}"/>
                  </a:ext>
                </a:extLst>
              </p:cNvPr>
              <p:cNvSpPr txBox="1"/>
              <p:nvPr/>
            </p:nvSpPr>
            <p:spPr>
              <a:xfrm>
                <a:off x="553500" y="935030"/>
                <a:ext cx="10950088" cy="1803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随机图模型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模型：考虑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n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个不同顶点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…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上的所有无向图。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模型：考虑恰有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N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条边的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n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个顶点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上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的所有无向图。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C7E1DD-FE4B-42B3-92BE-DA6EA506A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0" y="935030"/>
                <a:ext cx="10950088" cy="1803314"/>
              </a:xfrm>
              <a:prstGeom prst="rect">
                <a:avLst/>
              </a:prstGeom>
              <a:blipFill>
                <a:blip r:embed="rId3"/>
                <a:stretch>
                  <a:fillRect l="-780" b="-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66BE116-2D19-8565-AE04-8C624DD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309">
            <a:off x="9794558" y="3547424"/>
            <a:ext cx="2240998" cy="298799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04BB38-177F-DBC6-29C3-95213B84CF91}"/>
              </a:ext>
            </a:extLst>
          </p:cNvPr>
          <p:cNvSpPr/>
          <p:nvPr/>
        </p:nvSpPr>
        <p:spPr>
          <a:xfrm>
            <a:off x="6963158" y="4496332"/>
            <a:ext cx="36471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二者关系？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0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39"/>
            <a:ext cx="11076887" cy="4396682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32210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4.13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对一个单调递增的图形属性，令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𝑵</m:t>
                          </m:r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是属性在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模型中的图成立的概率，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是属性在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模型中的图成立的概率，对常数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，有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</m:sup>
                      </m:sSup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𝑵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zh-CN" altLang="en-US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，</m:t>
                      </m:r>
                    </m:oMath>
                  </a14:m>
                  <a:r>
                    <a:rPr lang="en-US" altLang="zh-CN" sz="2600" b="1" dirty="0"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</m:sup>
                      </m:sSup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𝑵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zh-CN" altLang="en-US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𝚶</m:t>
                            </m:r>
                            <m:d>
                              <m:d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𝑵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𝑵</m:t>
                            </m:r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zh-CN" altLang="en-US" sz="26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𝚶</m:t>
                            </m:r>
                            <m:d>
                              <m:d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𝑵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3221078"/>
                </a:xfrm>
                <a:prstGeom prst="rect">
                  <a:avLst/>
                </a:prstGeom>
                <a:blipFill>
                  <a:blip r:embed="rId3"/>
                  <a:stretch>
                    <a:fillRect l="-1222" t="-1163" r="-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0D038D0-0C21-1A04-50F0-E9CAB089FC29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 随机图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0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生日悖论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B17CE-FE2B-4846-B012-B0CF52A0E3BC}"/>
              </a:ext>
            </a:extLst>
          </p:cNvPr>
          <p:cNvSpPr txBox="1"/>
          <p:nvPr/>
        </p:nvSpPr>
        <p:spPr>
          <a:xfrm>
            <a:off x="1016924" y="1113905"/>
            <a:ext cx="10039003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ea typeface="仿宋" panose="02010609060101010101" pitchFamily="49" charset="-122"/>
              </a:rPr>
              <a:t>假设班级里有</a:t>
            </a:r>
            <a:r>
              <a:rPr lang="en-US" altLang="zh-CN" sz="2800" b="1" dirty="0">
                <a:ea typeface="仿宋" panose="02010609060101010101" pitchFamily="49" charset="-122"/>
              </a:rPr>
              <a:t>30</a:t>
            </a:r>
            <a:r>
              <a:rPr lang="zh-CN" altLang="en-US" sz="2800" b="1" dirty="0">
                <a:ea typeface="仿宋" panose="02010609060101010101" pitchFamily="49" charset="-122"/>
              </a:rPr>
              <a:t>人，那么班级里有相同生日的可能性大呢，还是每人会有不同生日的可能性大？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3BF9FF3-258F-402E-8CDA-4EF2D580E614}"/>
              </a:ext>
            </a:extLst>
          </p:cNvPr>
          <p:cNvSpPr/>
          <p:nvPr/>
        </p:nvSpPr>
        <p:spPr>
          <a:xfrm>
            <a:off x="511232" y="922043"/>
            <a:ext cx="10873047" cy="168832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806062-7504-4BC1-AC4A-899CDCDE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309">
            <a:off x="9803534" y="3759780"/>
            <a:ext cx="2112503" cy="28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73033" y="1207239"/>
            <a:ext cx="11076887" cy="2480341"/>
            <a:chOff x="418070" y="1573771"/>
            <a:chExt cx="11355860" cy="337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662662"/>
                  <a:ext cx="10742441" cy="27322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4.14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𝑵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𝒄𝒏</m:t>
                          </m:r>
                        </m:e>
                      </m:d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那么随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n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增加到无穷，在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中不存在孤立点（次数为</a:t>
                  </a:r>
                  <a:r>
                    <a:rPr lang="en-US" altLang="zh-CN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0</a:t>
                  </a: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的顶点）的概率收敛于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𝒄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662662"/>
                  <a:ext cx="10742441" cy="2732293"/>
                </a:xfrm>
                <a:prstGeom prst="rect">
                  <a:avLst/>
                </a:prstGeom>
                <a:blipFill>
                  <a:blip r:embed="rId3"/>
                  <a:stretch>
                    <a:fillRect l="-1222" t="-2736" r="-1163" b="-5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1"/>
              <a:ext cx="11355860" cy="337578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0D038D0-0C21-1A04-50F0-E9CAB089FC29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 随机图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47314B-73A3-4421-A82B-2EF13C65CC1D}"/>
              </a:ext>
            </a:extLst>
          </p:cNvPr>
          <p:cNvGrpSpPr/>
          <p:nvPr/>
        </p:nvGrpSpPr>
        <p:grpSpPr>
          <a:xfrm>
            <a:off x="4497376" y="1835313"/>
            <a:ext cx="7488832" cy="3668613"/>
            <a:chOff x="1475657" y="764704"/>
            <a:chExt cx="7488832" cy="36686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F56325-0C83-4DC5-BF94-A7B636619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7" y="3356992"/>
              <a:ext cx="7488832" cy="107632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DFADB9-FF09-4409-BB28-11322EE9C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9" b="34041"/>
            <a:stretch/>
          </p:blipFill>
          <p:spPr bwMode="auto">
            <a:xfrm>
              <a:off x="2843809" y="764704"/>
              <a:ext cx="5328592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9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生日悖论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CB17CE-FE2B-4846-B012-B0CF52A0E3BC}"/>
                  </a:ext>
                </a:extLst>
              </p:cNvPr>
              <p:cNvSpPr txBox="1"/>
              <p:nvPr/>
            </p:nvSpPr>
            <p:spPr>
              <a:xfrm>
                <a:off x="583035" y="1132202"/>
                <a:ext cx="10952721" cy="5725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800" b="1" dirty="0">
                    <a:ea typeface="仿宋" panose="02010609060101010101" pitchFamily="49" charset="-122"/>
                  </a:rPr>
                  <a:t>更一般地，如果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个人，有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个可能的生日，那么所有人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人有不同生日的概率为</a:t>
                </a:r>
                <a:endParaRPr lang="en-US" altLang="zh-CN" sz="2800" b="1" dirty="0"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8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𝒋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8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b="1" dirty="0">
                    <a:ea typeface="仿宋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𝒋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相对较小时，有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𝒋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𝒋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8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b="1" dirty="0">
                    <a:ea typeface="仿宋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相对于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ea typeface="仿宋" panose="02010609060101010101" pitchFamily="49" charset="-122"/>
                  </a:rPr>
                  <a:t>较小，得到 </a:t>
                </a:r>
                <a:endParaRPr lang="en-US" altLang="zh-CN" sz="28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𝒋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𝒋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𝒎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𝒆𝒙𝒑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𝒋</m:t>
                            </m:r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en-US" altLang="zh-CN" sz="2800" b="1" dirty="0">
                    <a:ea typeface="仿宋" panose="02010609060101010101" pitchFamily="49" charset="-122"/>
                  </a:rPr>
                  <a:t>=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𝒎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𝒎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8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800" b="1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CB17CE-FE2B-4846-B012-B0CF52A0E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" y="1132202"/>
                <a:ext cx="10952721" cy="5725798"/>
              </a:xfrm>
              <a:prstGeom prst="rect">
                <a:avLst/>
              </a:prstGeom>
              <a:blipFill>
                <a:blip r:embed="rId3"/>
                <a:stretch>
                  <a:fillRect l="-1169" r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8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生日悖论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CB17CE-FE2B-4846-B012-B0CF52A0E3BC}"/>
                  </a:ext>
                </a:extLst>
              </p:cNvPr>
              <p:cNvSpPr txBox="1"/>
              <p:nvPr/>
            </p:nvSpPr>
            <p:spPr>
              <a:xfrm>
                <a:off x="583035" y="921383"/>
                <a:ext cx="10952721" cy="2922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人生日与前面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2400" b="1" dirty="0">
                    <a:ea typeface="仿宋" panose="02010609060101010101" pitchFamily="49" charset="-122"/>
                  </a:rPr>
                  <a:t>1</a:t>
                </a:r>
                <a:r>
                  <a:rPr lang="zh-CN" altLang="en-US" sz="2400" b="1" dirty="0">
                    <a:ea typeface="仿宋" panose="02010609060101010101" pitchFamily="49" charset="-122"/>
                  </a:rPr>
                  <a:t>人中的每一个人的生日都不相同的事件，那么前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人不会有不同生日的概率为</a:t>
                </a:r>
                <a:endParaRPr lang="en-US" altLang="zh-CN" sz="2400" b="1" dirty="0"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⋃⋯⋃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𝑷𝒓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𝒌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zh-CN" alt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概率小于</a:t>
                </a:r>
                <a:r>
                  <a:rPr lang="en-US" altLang="zh-CN" sz="2400" b="1" dirty="0">
                    <a:ea typeface="仿宋" panose="02010609060101010101" pitchFamily="49" charset="-122"/>
                  </a:rPr>
                  <a:t>1/2</a:t>
                </a:r>
                <a:r>
                  <a:rPr lang="zh-CN" altLang="en-US" sz="2400" b="1" dirty="0">
                    <a:ea typeface="仿宋" panose="02010609060101010101" pitchFamily="49" charset="-122"/>
                  </a:rPr>
                  <a:t>；对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个人，所有生日都不相同的概率至少为</a:t>
                </a:r>
                <a:r>
                  <a:rPr lang="en-US" altLang="zh-CN" sz="2400" b="1" dirty="0">
                    <a:ea typeface="仿宋" panose="02010609060101010101" pitchFamily="49" charset="-122"/>
                  </a:rPr>
                  <a:t>1/2.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CB17CE-FE2B-4846-B012-B0CF52A0E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" y="921383"/>
                <a:ext cx="10952721" cy="2922980"/>
              </a:xfrm>
              <a:prstGeom prst="rect">
                <a:avLst/>
              </a:prstGeom>
              <a:blipFill>
                <a:blip r:embed="rId3"/>
                <a:stretch>
                  <a:fillRect l="-891" r="-89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9E7DE8-0510-488E-B27A-AC2091D92DF6}"/>
                  </a:ext>
                </a:extLst>
              </p:cNvPr>
              <p:cNvSpPr txBox="1"/>
              <p:nvPr/>
            </p:nvSpPr>
            <p:spPr>
              <a:xfrm>
                <a:off x="583035" y="4055182"/>
                <a:ext cx="10952721" cy="2383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假定前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人都有不同的生日，以后的每个人与前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人之一有相同的生日的概率至少为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。因此后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人与前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人有不同生日的概率至多为</a:t>
                </a:r>
                <a:endParaRPr lang="en-US" altLang="zh-CN" sz="2400" b="1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/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en-US" altLang="zh-CN" sz="2400" b="1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9E7DE8-0510-488E-B27A-AC2091D92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" y="4055182"/>
                <a:ext cx="10952721" cy="2383729"/>
              </a:xfrm>
              <a:prstGeom prst="rect">
                <a:avLst/>
              </a:prstGeom>
              <a:blipFill>
                <a:blip r:embed="rId4"/>
                <a:stretch>
                  <a:fillRect l="-780" r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7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4.2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球放进箱子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8773FE-CCBC-4C57-89A4-9A4113034B58}"/>
              </a:ext>
            </a:extLst>
          </p:cNvPr>
          <p:cNvGrpSpPr/>
          <p:nvPr/>
        </p:nvGrpSpPr>
        <p:grpSpPr>
          <a:xfrm>
            <a:off x="495519" y="890212"/>
            <a:ext cx="11355860" cy="2313006"/>
            <a:chOff x="418070" y="1434691"/>
            <a:chExt cx="11355860" cy="2633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A11B39A-EF45-4540-8F17-2217431F017B}"/>
                    </a:ext>
                  </a:extLst>
                </p:cNvPr>
                <p:cNvSpPr txBox="1"/>
                <p:nvPr/>
              </p:nvSpPr>
              <p:spPr>
                <a:xfrm>
                  <a:off x="845189" y="1434691"/>
                  <a:ext cx="10651524" cy="24433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引理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将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个球独立地且均匀随机地放入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个箱子里，对充分大的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，最大负荷大于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600" b="0" i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的概率至多为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𝐧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endParaRPr lang="zh-CN" altLang="en-US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A11B39A-EF45-4540-8F17-2217431F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89" y="1434691"/>
                  <a:ext cx="10651524" cy="2443359"/>
                </a:xfrm>
                <a:prstGeom prst="rect">
                  <a:avLst/>
                </a:prstGeom>
                <a:blipFill>
                  <a:blip r:embed="rId3"/>
                  <a:stretch>
                    <a:fillRect l="-1144" b="-14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3A62CCC-42E2-4515-A27F-CF0BF5D33733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4.2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应用：桶排序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8E3B69-BE22-1779-2677-FCDCEC69C0C4}"/>
              </a:ext>
            </a:extLst>
          </p:cNvPr>
          <p:cNvSpPr txBox="1"/>
          <p:nvPr/>
        </p:nvSpPr>
        <p:spPr>
          <a:xfrm>
            <a:off x="620956" y="947034"/>
            <a:ext cx="10950088" cy="3630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 dirty="0"/>
              <a:t>桶排序的基本思想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假设有一组长度为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的待排关键字序列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K[1....n]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。首先将这个序列划分成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个的子区间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。然后基于某种映射函数 ，将待排序列的关键字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映射到第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个桶中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即桶数组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的下标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，那么该关键字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就作为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中的元素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每个桶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都是一组大小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N/M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的序列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。接着对每个桶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中的所有元素进行比较排序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可以使用快排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。然后依次枚举输出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B[0]....B[M]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中的全部内容即是一个有序序列</a:t>
            </a:r>
            <a:r>
              <a:rPr lang="zh-CN" altLang="zh-CN" sz="2400" dirty="0"/>
              <a:t>。</a:t>
            </a:r>
            <a:endParaRPr lang="en-US" altLang="zh-CN" sz="2400" b="1" dirty="0">
              <a:solidFill>
                <a:prstClr val="black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0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2D3869-819E-488D-8E0C-0FBEE096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ADD6E-E390-462F-9B60-64728F63470C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泊松分布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8DB751-ACD0-402E-B6BD-08A6B03109C6}"/>
                  </a:ext>
                </a:extLst>
              </p:cNvPr>
              <p:cNvSpPr txBox="1"/>
              <p:nvPr/>
            </p:nvSpPr>
            <p:spPr>
              <a:xfrm>
                <a:off x="620956" y="947034"/>
                <a:ext cx="10950088" cy="127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𝐦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个球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𝐧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个箱子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给定箱子是空的概率以及空箱子的期望个数。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8DB751-ACD0-402E-B6BD-08A6B031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947034"/>
                <a:ext cx="10950088" cy="1276311"/>
              </a:xfrm>
              <a:prstGeom prst="rect">
                <a:avLst/>
              </a:prstGeom>
              <a:blipFill>
                <a:blip r:embed="rId3"/>
                <a:stretch>
                  <a:fillRect l="-780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D2BA3A3-23DE-43B3-97AF-752C151D5E6D}"/>
              </a:ext>
            </a:extLst>
          </p:cNvPr>
          <p:cNvGrpSpPr/>
          <p:nvPr/>
        </p:nvGrpSpPr>
        <p:grpSpPr>
          <a:xfrm>
            <a:off x="591331" y="2208546"/>
            <a:ext cx="10239062" cy="4445297"/>
            <a:chOff x="1023718" y="3325736"/>
            <a:chExt cx="8149312" cy="324773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690CEC5-EADF-42E0-9D92-EB3C2A26AA23}"/>
                </a:ext>
              </a:extLst>
            </p:cNvPr>
            <p:cNvSpPr/>
            <p:nvPr/>
          </p:nvSpPr>
          <p:spPr>
            <a:xfrm>
              <a:off x="1023718" y="3509369"/>
              <a:ext cx="8149312" cy="3064103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0DD6F49-3D8B-4941-97E9-E67A848F2F40}"/>
                    </a:ext>
                  </a:extLst>
                </p:cNvPr>
                <p:cNvSpPr txBox="1"/>
                <p:nvPr/>
              </p:nvSpPr>
              <p:spPr>
                <a:xfrm>
                  <a:off x="1313137" y="3325736"/>
                  <a:ext cx="7460342" cy="909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是一个随机变量，那么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𝒎</m:t>
                          </m:r>
                        </m:sup>
                      </m:sSup>
                    </m:oMath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0DD6F49-3D8B-4941-97E9-E67A848F2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37" y="3325736"/>
                  <a:ext cx="7460342" cy="9094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664A24-F65C-4CE9-862D-1264E87B449E}"/>
                  </a:ext>
                </a:extLst>
              </p:cNvPr>
              <p:cNvSpPr txBox="1"/>
              <p:nvPr/>
            </p:nvSpPr>
            <p:spPr>
              <a:xfrm>
                <a:off x="954967" y="2984448"/>
                <a:ext cx="9560633" cy="133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由期望的线性性，得</a:t>
                </a:r>
                <a:endParaRPr lang="en-US" altLang="zh-CN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4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664A24-F65C-4CE9-862D-1264E87B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67" y="2984448"/>
                <a:ext cx="9560633" cy="1332994"/>
              </a:xfrm>
              <a:prstGeom prst="rect">
                <a:avLst/>
              </a:prstGeom>
              <a:blipFill>
                <a:blip r:embed="rId5"/>
                <a:stretch>
                  <a:fillRect l="-893" t="-5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3482A9-9EF8-4775-AEC8-754205D771D5}"/>
              </a:ext>
            </a:extLst>
          </p:cNvPr>
          <p:cNvSpPr/>
          <p:nvPr/>
        </p:nvSpPr>
        <p:spPr>
          <a:xfrm>
            <a:off x="8866683" y="3570454"/>
            <a:ext cx="929390" cy="6295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AC54BE-701F-4379-B38A-1EA24BE2086B}"/>
                  </a:ext>
                </a:extLst>
              </p:cNvPr>
              <p:cNvSpPr txBox="1"/>
              <p:nvPr/>
            </p:nvSpPr>
            <p:spPr>
              <a:xfrm>
                <a:off x="1071796" y="4317442"/>
                <a:ext cx="8394493" cy="133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r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是任意常数，给定箱子有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r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个球的箱子的概率为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𝒓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AC54BE-701F-4379-B38A-1EA24BE2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96" y="4317442"/>
                <a:ext cx="8394493" cy="1332994"/>
              </a:xfrm>
              <a:prstGeom prst="rect">
                <a:avLst/>
              </a:prstGeom>
              <a:blipFill>
                <a:blip r:embed="rId6"/>
                <a:stretch>
                  <a:fillRect l="-1017" t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A88196E-A381-48B6-B031-3DF3EDA70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309">
            <a:off x="9794558" y="3547424"/>
            <a:ext cx="2240998" cy="2987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F1D31-26AB-473B-9470-BED3876C249B}"/>
                  </a:ext>
                </a:extLst>
              </p:cNvPr>
              <p:cNvSpPr txBox="1"/>
              <p:nvPr/>
            </p:nvSpPr>
            <p:spPr>
              <a:xfrm>
                <a:off x="1154118" y="5650436"/>
                <a:ext cx="8394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有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r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个球的箱子的期望个数近似为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𝐧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𝒓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F1D31-26AB-473B-9470-BED3876C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18" y="5650436"/>
                <a:ext cx="8394493" cy="461665"/>
              </a:xfrm>
              <a:prstGeom prst="rect">
                <a:avLst/>
              </a:prstGeom>
              <a:blipFill>
                <a:blip r:embed="rId8"/>
                <a:stretch>
                  <a:fillRect l="-944" t="-15789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 animBg="1"/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95519" y="1012368"/>
            <a:ext cx="11076887" cy="2424684"/>
            <a:chOff x="418070" y="1573772"/>
            <a:chExt cx="11355860" cy="3375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9" y="1768595"/>
                  <a:ext cx="11003691" cy="30002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定义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4.1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一个参数为</a:t>
                  </a:r>
                  <a14:m>
                    <m:oMath xmlns:m="http://schemas.openxmlformats.org/officeDocument/2006/math">
                      <m:r>
                        <a:rPr lang="zh-CN" altLang="en-US" sz="2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𝞴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的离散泊松随机变量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取值为 </a:t>
                  </a:r>
                  <a14:m>
                    <m:oMath xmlns:m="http://schemas.openxmlformats.org/officeDocument/2006/math">
                      <m:r>
                        <a:rPr lang="en-US" altLang="zh-CN" sz="2600" b="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𝑘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，且概率分布满足下列条件：</a:t>
                  </a:r>
                  <a:r>
                    <a:rPr lang="en-US" altLang="zh-CN" sz="2800" b="1" dirty="0"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𝞴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𝞴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a14:m>
                  <a:endParaRPr lang="zh-CN" altLang="en-US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9" y="1768595"/>
                  <a:ext cx="11003691" cy="3000247"/>
                </a:xfrm>
                <a:prstGeom prst="rect">
                  <a:avLst/>
                </a:prstGeom>
                <a:blipFill>
                  <a:blip r:embed="rId3"/>
                  <a:stretch>
                    <a:fillRect l="-1193" t="-22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337578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E6F08B7-27F6-4EF0-ADBA-C035EC384C34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泊松分布</a:t>
            </a:r>
          </a:p>
        </p:txBody>
      </p:sp>
    </p:spTree>
    <p:extLst>
      <p:ext uri="{BB962C8B-B14F-4D97-AF65-F5344CB8AC3E}">
        <p14:creationId xmlns:p14="http://schemas.microsoft.com/office/powerpoint/2010/main" val="97078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A612BE-47AA-4CC5-BE64-F48E466F728B}"/>
              </a:ext>
            </a:extLst>
          </p:cNvPr>
          <p:cNvGrpSpPr/>
          <p:nvPr/>
        </p:nvGrpSpPr>
        <p:grpSpPr>
          <a:xfrm>
            <a:off x="495519" y="996671"/>
            <a:ext cx="11355860" cy="959544"/>
            <a:chOff x="418070" y="1573772"/>
            <a:chExt cx="11355860" cy="24943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011DCA-4319-496C-B8E8-562C4AD586D2}"/>
                </a:ext>
              </a:extLst>
            </p:cNvPr>
            <p:cNvSpPr txBox="1"/>
            <p:nvPr/>
          </p:nvSpPr>
          <p:spPr>
            <a:xfrm>
              <a:off x="770238" y="1757947"/>
              <a:ext cx="10651524" cy="1752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引理 </a:t>
              </a:r>
              <a:r>
                <a:rPr lang="en-US" altLang="zh-CN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4.2</a:t>
              </a:r>
              <a:r>
                <a:rPr lang="en-US" altLang="zh-CN" sz="26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  </a:t>
              </a:r>
              <a:r>
                <a:rPr lang="zh-CN" altLang="en-US" sz="26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有限个独立泊松随机变量的和仍是泊松随机变量 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DF31245-2A7A-474F-82A8-51AAB895384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8BFF2EC-9614-495B-9F39-E2D0D2976D6F}"/>
              </a:ext>
            </a:extLst>
          </p:cNvPr>
          <p:cNvGrpSpPr/>
          <p:nvPr/>
        </p:nvGrpSpPr>
        <p:grpSpPr>
          <a:xfrm>
            <a:off x="495519" y="2353456"/>
            <a:ext cx="11355860" cy="1764521"/>
            <a:chOff x="418070" y="-518802"/>
            <a:chExt cx="11355860" cy="4586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6121D29-9245-46A3-AF37-CB490C539076}"/>
                    </a:ext>
                  </a:extLst>
                </p:cNvPr>
                <p:cNvSpPr txBox="1"/>
                <p:nvPr/>
              </p:nvSpPr>
              <p:spPr>
                <a:xfrm>
                  <a:off x="770238" y="-55009"/>
                  <a:ext cx="10651524" cy="36593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引理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4.3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参数为</a:t>
                  </a:r>
                  <a14:m>
                    <m:oMath xmlns:m="http://schemas.openxmlformats.org/officeDocument/2006/math"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的泊松随机变量的矩母函数是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𝝁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6121D29-9245-46A3-AF37-CB490C539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-55009"/>
                  <a:ext cx="10651524" cy="3659363"/>
                </a:xfrm>
                <a:prstGeom prst="rect">
                  <a:avLst/>
                </a:prstGeom>
                <a:blipFill>
                  <a:blip r:embed="rId3"/>
                  <a:stretch>
                    <a:fillRect l="-1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E298C4C-48E6-4EEA-BB55-B72F9E1D3BBE}"/>
                </a:ext>
              </a:extLst>
            </p:cNvPr>
            <p:cNvSpPr/>
            <p:nvPr/>
          </p:nvSpPr>
          <p:spPr>
            <a:xfrm>
              <a:off x="418070" y="-518802"/>
              <a:ext cx="11355860" cy="45869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CB6554-2225-426C-B2DC-6201D1F19EFD}"/>
                  </a:ext>
                </a:extLst>
              </p:cNvPr>
              <p:cNvSpPr txBox="1"/>
              <p:nvPr/>
            </p:nvSpPr>
            <p:spPr>
              <a:xfrm>
                <a:off x="665307" y="4363064"/>
                <a:ext cx="10651524" cy="67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注释：</a:t>
                </a:r>
                <a:r>
                  <a:rPr lang="en-US" altLang="zh-CN" sz="24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en-US" altLang="zh-CN" sz="24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𝒀</m:t>
                    </m:r>
                  </m:oMath>
                </a14:m>
                <a:r>
                  <a:rPr lang="zh-CN" altLang="en-US" sz="2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6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的泊松随机变量。</a:t>
                </a:r>
                <a:endParaRPr lang="en-US" altLang="zh-CN" sz="2600" b="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CB6554-2225-426C-B2DC-6201D1F1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7" y="4363064"/>
                <a:ext cx="10651524" cy="674159"/>
              </a:xfrm>
              <a:prstGeom prst="rect">
                <a:avLst/>
              </a:prstGeom>
              <a:blipFill>
                <a:blip r:embed="rId4"/>
                <a:stretch>
                  <a:fillRect l="-1145" b="-2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95394F9-DFC7-4323-998C-74983FC650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泊松分布</a:t>
            </a:r>
          </a:p>
        </p:txBody>
      </p:sp>
    </p:spTree>
    <p:extLst>
      <p:ext uri="{BB962C8B-B14F-4D97-AF65-F5344CB8AC3E}">
        <p14:creationId xmlns:p14="http://schemas.microsoft.com/office/powerpoint/2010/main" val="6534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2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61AFED-8945-41D8-A6DA-A785551BC00E}" vid="{6F92128C-CEEA-4F8E-81B8-4A899F9F962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14768</TotalTime>
  <Words>2081</Words>
  <Application>Microsoft Office PowerPoint</Application>
  <PresentationFormat>宽屏</PresentationFormat>
  <Paragraphs>106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等线</vt:lpstr>
      <vt:lpstr>等线 Light</vt:lpstr>
      <vt:lpstr>方正姚体</vt:lpstr>
      <vt:lpstr>仿宋</vt:lpstr>
      <vt:lpstr>黑体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Webdings</vt:lpstr>
      <vt:lpstr>Wingdings</vt:lpstr>
      <vt:lpstr>2_量质融合大数据管理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HIT</cp:lastModifiedBy>
  <cp:revision>45</cp:revision>
  <dcterms:created xsi:type="dcterms:W3CDTF">2021-11-20T15:55:01Z</dcterms:created>
  <dcterms:modified xsi:type="dcterms:W3CDTF">2023-02-20T16:10:06Z</dcterms:modified>
</cp:coreProperties>
</file>