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70" r:id="rId2"/>
    <p:sldId id="971" r:id="rId3"/>
    <p:sldId id="972" r:id="rId4"/>
    <p:sldId id="973" r:id="rId5"/>
    <p:sldId id="974" r:id="rId6"/>
    <p:sldId id="975" r:id="rId7"/>
    <p:sldId id="976" r:id="rId8"/>
    <p:sldId id="977" r:id="rId9"/>
    <p:sldId id="979" r:id="rId10"/>
    <p:sldId id="980" r:id="rId11"/>
    <p:sldId id="981" r:id="rId12"/>
    <p:sldId id="982" r:id="rId13"/>
    <p:sldId id="983" r:id="rId14"/>
    <p:sldId id="984" r:id="rId1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3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62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topics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Edge </a:t>
            </a:r>
            <a:r>
              <a:rPr lang="en-GB" sz="2400" dirty="0">
                <a:solidFill>
                  <a:srgbClr val="FF0000"/>
                </a:solidFill>
              </a:rPr>
              <a:t>AI and Cloud Collaboration: </a:t>
            </a:r>
            <a:r>
              <a:rPr lang="en-GB" sz="2400" dirty="0"/>
              <a:t>Explore the collaboration between edge AI devices and cloud services for distributed machine learning and decision-making in real-time applications like autonomous vehicles or smart cities.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Edge </a:t>
            </a:r>
            <a:r>
              <a:rPr lang="en-GB" sz="2400" dirty="0">
                <a:solidFill>
                  <a:srgbClr val="FF0000"/>
                </a:solidFill>
              </a:rPr>
              <a:t>Computing in Cloud Ecosystems: </a:t>
            </a:r>
            <a:r>
              <a:rPr lang="en-GB" sz="2400" dirty="0"/>
              <a:t>Study the role of edge computing in modern cloud environments. Investigate real-time data processing, latency reduction, and applications in </a:t>
            </a:r>
            <a:r>
              <a:rPr lang="en-GB" sz="2400" dirty="0" err="1"/>
              <a:t>IoT</a:t>
            </a:r>
            <a:r>
              <a:rPr lang="en-GB" sz="2400" dirty="0"/>
              <a:t> and 5G networks.</a:t>
            </a:r>
          </a:p>
          <a:p>
            <a:r>
              <a:rPr lang="en-GB" sz="2400" dirty="0" err="1">
                <a:solidFill>
                  <a:srgbClr val="FF0000"/>
                </a:solidFill>
              </a:rPr>
              <a:t>Serverless</a:t>
            </a:r>
            <a:r>
              <a:rPr lang="en-GB" sz="2400" dirty="0">
                <a:solidFill>
                  <a:srgbClr val="FF0000"/>
                </a:solidFill>
              </a:rPr>
              <a:t> Architecture and Edge Computing: </a:t>
            </a:r>
            <a:r>
              <a:rPr lang="en-GB" sz="2400" dirty="0"/>
              <a:t>explore the intersection of </a:t>
            </a:r>
            <a:r>
              <a:rPr lang="en-GB" sz="2400" dirty="0" err="1"/>
              <a:t>serverless</a:t>
            </a:r>
            <a:r>
              <a:rPr lang="en-GB" sz="2400" dirty="0"/>
              <a:t> computing and edge computing. Investigate how </a:t>
            </a:r>
            <a:r>
              <a:rPr lang="en-GB" sz="2400" dirty="0" err="1"/>
              <a:t>serverless</a:t>
            </a:r>
            <a:r>
              <a:rPr lang="en-GB" sz="2400" dirty="0"/>
              <a:t> functions can be deployed at the edge to enhance real-time data processing and decision-making.</a:t>
            </a:r>
          </a:p>
          <a:p>
            <a:r>
              <a:rPr lang="en-GB" sz="2400" dirty="0" err="1" smtClean="0">
                <a:solidFill>
                  <a:srgbClr val="FF0000"/>
                </a:solidFill>
              </a:rPr>
              <a:t>Serverless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Computing and Event-Driven Architectures: </a:t>
            </a:r>
            <a:r>
              <a:rPr lang="en-GB" sz="2400" dirty="0"/>
              <a:t>Investigate the principles and benefits of </a:t>
            </a:r>
            <a:r>
              <a:rPr lang="en-GB" sz="2400" dirty="0" err="1"/>
              <a:t>serverless</a:t>
            </a:r>
            <a:r>
              <a:rPr lang="en-GB" sz="2400" dirty="0"/>
              <a:t> computing and event-driven architectures. Explore real-world applications, scalability, and cost-effectiveness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4174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topics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Cloud-Native </a:t>
            </a:r>
            <a:r>
              <a:rPr lang="en-GB" sz="2400" dirty="0" err="1">
                <a:solidFill>
                  <a:srgbClr val="FF0000"/>
                </a:solidFill>
              </a:rPr>
              <a:t>IoT</a:t>
            </a:r>
            <a:r>
              <a:rPr lang="en-GB" sz="2400" dirty="0">
                <a:solidFill>
                  <a:srgbClr val="FF0000"/>
                </a:solidFill>
              </a:rPr>
              <a:t> Applications: </a:t>
            </a:r>
            <a:r>
              <a:rPr lang="en-GB" sz="2400" dirty="0"/>
              <a:t>Investigate the development of cloud-native applications for the Internet of Things. Discuss real-world </a:t>
            </a:r>
            <a:r>
              <a:rPr lang="en-GB" sz="2400" dirty="0" err="1"/>
              <a:t>IoT</a:t>
            </a:r>
            <a:r>
              <a:rPr lang="en-GB" sz="2400" dirty="0"/>
              <a:t> use cases, cloud integration, and data analysis in edge and cloud environments.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Cloud-Native </a:t>
            </a:r>
            <a:r>
              <a:rPr lang="en-GB" sz="2400" dirty="0">
                <a:solidFill>
                  <a:srgbClr val="FF0000"/>
                </a:solidFill>
              </a:rPr>
              <a:t>Application Development Trends: </a:t>
            </a:r>
            <a:r>
              <a:rPr lang="en-GB" sz="2400" dirty="0"/>
              <a:t>Examine the latest trends in cloud-native application development, including technologies, architectures, and practices shaping the future of cloud-native applications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977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topics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Container </a:t>
            </a:r>
            <a:r>
              <a:rPr lang="en-GB" sz="2000" dirty="0">
                <a:solidFill>
                  <a:srgbClr val="FF0000"/>
                </a:solidFill>
              </a:rPr>
              <a:t>Orchestration in Multi-Cloud Environments: </a:t>
            </a:r>
            <a:r>
              <a:rPr lang="en-GB" sz="2000" dirty="0"/>
              <a:t>Study the challenges and benefits of using container orchestration tools (e.g., Kubernetes) to manage applications across multiple cloud providers. Evaluate strategies for load balancing, failover, and data consistency.</a:t>
            </a:r>
          </a:p>
          <a:p>
            <a:r>
              <a:rPr lang="en-GB" sz="2000" dirty="0">
                <a:solidFill>
                  <a:srgbClr val="FF0000"/>
                </a:solidFill>
              </a:rPr>
              <a:t>Cross-Cloud Data Management: </a:t>
            </a:r>
            <a:r>
              <a:rPr lang="en-GB" sz="2000" dirty="0"/>
              <a:t>Study the challenges and solutions for managing data in a multi-cloud environment. Evaluate data transfer, synchronization, and storage strategies that work seamlessly across cloud providers.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Multi-Cloud </a:t>
            </a:r>
            <a:r>
              <a:rPr lang="en-GB" sz="2000" dirty="0">
                <a:solidFill>
                  <a:srgbClr val="FF0000"/>
                </a:solidFill>
              </a:rPr>
              <a:t>Management Strategies</a:t>
            </a:r>
            <a:r>
              <a:rPr lang="en-GB" sz="2000" dirty="0"/>
              <a:t>: Research and </a:t>
            </a:r>
            <a:r>
              <a:rPr lang="en-GB" sz="2000" dirty="0" err="1"/>
              <a:t>analyze</a:t>
            </a:r>
            <a:r>
              <a:rPr lang="en-GB" sz="2000" dirty="0"/>
              <a:t> strategies for managing and orchestrating multiple cloud providers. Discuss the challenges, benefits, and tools for achieving seamless multi-cloud operations.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Hybrid </a:t>
            </a:r>
            <a:r>
              <a:rPr lang="en-GB" sz="2000" dirty="0">
                <a:solidFill>
                  <a:srgbClr val="FF0000"/>
                </a:solidFill>
              </a:rPr>
              <a:t>Cloud Integration Strategies</a:t>
            </a:r>
            <a:r>
              <a:rPr lang="en-GB" sz="2000" dirty="0"/>
              <a:t>: Research how organizations can effectively integrate on-premises infrastructure with public and private clouds. Develop best practices and a framework for hybrid cloud adoption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926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topics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Advanced </a:t>
            </a:r>
            <a:r>
              <a:rPr lang="en-GB" sz="2400" dirty="0">
                <a:solidFill>
                  <a:srgbClr val="FF0000"/>
                </a:solidFill>
              </a:rPr>
              <a:t>Cloud Security Analysis</a:t>
            </a:r>
            <a:r>
              <a:rPr lang="en-GB" sz="2400" dirty="0"/>
              <a:t>: Investigate advanced security techniques in cloud computing, including threat detection, anomaly analysis, and </a:t>
            </a:r>
            <a:r>
              <a:rPr lang="en-GB" sz="2400" dirty="0" err="1"/>
              <a:t>behavior</a:t>
            </a:r>
            <a:r>
              <a:rPr lang="en-GB" sz="2400" dirty="0"/>
              <a:t>-based security. Explore real-world case studies of security breaches and their countermeasures</a:t>
            </a:r>
            <a:r>
              <a:rPr lang="en-GB" sz="2400" dirty="0" smtClean="0"/>
              <a:t>.</a:t>
            </a:r>
          </a:p>
          <a:p>
            <a:r>
              <a:rPr lang="en-GB" sz="2400" dirty="0" err="1">
                <a:solidFill>
                  <a:srgbClr val="FF0000"/>
                </a:solidFill>
              </a:rPr>
              <a:t>Microservices</a:t>
            </a:r>
            <a:r>
              <a:rPr lang="en-GB" sz="2400" dirty="0">
                <a:solidFill>
                  <a:srgbClr val="FF0000"/>
                </a:solidFill>
              </a:rPr>
              <a:t> and Container Security</a:t>
            </a:r>
            <a:r>
              <a:rPr lang="en-GB" sz="2400" dirty="0"/>
              <a:t>: Investigate advanced security practices and tools for </a:t>
            </a:r>
            <a:r>
              <a:rPr lang="en-GB" sz="2400" dirty="0" err="1"/>
              <a:t>microservices</a:t>
            </a:r>
            <a:r>
              <a:rPr lang="en-GB" sz="2400" dirty="0"/>
              <a:t> and containerized applications in cloud environments. Evaluate strategies for threat detection and prevention.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Cost </a:t>
            </a:r>
            <a:r>
              <a:rPr lang="en-GB" sz="2400" dirty="0">
                <a:solidFill>
                  <a:srgbClr val="FF0000"/>
                </a:solidFill>
              </a:rPr>
              <a:t>Optimization in Cloud Environments: </a:t>
            </a:r>
            <a:r>
              <a:rPr lang="en-GB" sz="2400" dirty="0"/>
              <a:t>Investigate strategies for optimizing cloud costs. </a:t>
            </a:r>
            <a:r>
              <a:rPr lang="en-GB" sz="2400" dirty="0" err="1"/>
              <a:t>Analyze</a:t>
            </a:r>
            <a:r>
              <a:rPr lang="en-GB" sz="2400" dirty="0"/>
              <a:t> resource allocation, spot instances, and auto-scaling to reduce cloud expenditure while maintaining performance and availability.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382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topics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Green </a:t>
            </a:r>
            <a:r>
              <a:rPr lang="en-GB" dirty="0">
                <a:solidFill>
                  <a:srgbClr val="FF0000"/>
                </a:solidFill>
              </a:rPr>
              <a:t>Cloud Computing: </a:t>
            </a:r>
            <a:r>
              <a:rPr lang="en-GB" dirty="0"/>
              <a:t>Explore sustainable practices in cloud data </a:t>
            </a:r>
            <a:r>
              <a:rPr lang="en-GB" dirty="0" err="1"/>
              <a:t>centers</a:t>
            </a:r>
            <a:r>
              <a:rPr lang="en-GB" dirty="0"/>
              <a:t>, such as energy-efficient technologies, renewable energy sources, and reduced carbon emissions. Assess the environmental impact of cloud computing.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Ethical </a:t>
            </a:r>
            <a:r>
              <a:rPr lang="en-GB" dirty="0">
                <a:solidFill>
                  <a:srgbClr val="FF0000"/>
                </a:solidFill>
              </a:rPr>
              <a:t>Considerations in Cloud Computing</a:t>
            </a:r>
            <a:r>
              <a:rPr lang="en-GB" dirty="0"/>
              <a:t>: Research the ethical implications of cloud computing, including issues related to data privacy, surveillance, and algorithmic bias. Propose ethical frameworks and guidelines for cloud service providers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95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</a:t>
            </a: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 </a:t>
            </a:r>
            <a:r>
              <a:rPr lang="en-GB" sz="3600" dirty="0"/>
              <a:t>this assignment, you are required to prepare a research-oriented report on a topic related to service and cloud computing. The report should demonstrate a deep understanding of the subject matter, critical thinking, and the ability to communicate complex ideas effectively.</a:t>
            </a:r>
          </a:p>
        </p:txBody>
      </p:sp>
    </p:spTree>
    <p:extLst>
      <p:ext uri="{BB962C8B-B14F-4D97-AF65-F5344CB8AC3E}">
        <p14:creationId xmlns:p14="http://schemas.microsoft.com/office/powerpoint/2010/main" val="84394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</a:t>
            </a:r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Conduct </a:t>
            </a:r>
            <a:r>
              <a:rPr lang="en-GB" sz="3200" dirty="0"/>
              <a:t>in-depth research on a specific topic within the field of service and cloud computing.</a:t>
            </a:r>
          </a:p>
          <a:p>
            <a:r>
              <a:rPr lang="en-GB" sz="3200" dirty="0" err="1"/>
              <a:t>Analyze</a:t>
            </a:r>
            <a:r>
              <a:rPr lang="en-GB" sz="3200" dirty="0"/>
              <a:t> and synthesize relevant literature and resources.</a:t>
            </a:r>
          </a:p>
          <a:p>
            <a:r>
              <a:rPr lang="en-GB" sz="3200" dirty="0"/>
              <a:t>Develop a well-structured and coherent report that presents research findings, insights, and recommendations.</a:t>
            </a:r>
          </a:p>
          <a:p>
            <a:r>
              <a:rPr lang="en-GB" sz="3200" dirty="0"/>
              <a:t>Demonstrate the ability to think critically, evaluate evidence, and draw meaningful conclusions.</a:t>
            </a:r>
          </a:p>
          <a:p>
            <a:r>
              <a:rPr lang="en-GB" sz="3200" dirty="0"/>
              <a:t>Effectively communicate the research through clear and concise writing.</a:t>
            </a:r>
          </a:p>
        </p:txBody>
      </p:sp>
    </p:spTree>
    <p:extLst>
      <p:ext uri="{BB962C8B-B14F-4D97-AF65-F5344CB8AC3E}">
        <p14:creationId xmlns:p14="http://schemas.microsoft.com/office/powerpoint/2010/main" val="19807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</a:t>
            </a:r>
            <a:r>
              <a:rPr lang="en-GB" dirty="0" smtClean="0"/>
              <a:t>Selection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Choose </a:t>
            </a:r>
            <a:r>
              <a:rPr lang="en-GB" sz="4000" dirty="0"/>
              <a:t>a research topic from the list provided or propose a topic of your interest related to service and cloud computing. </a:t>
            </a:r>
            <a:endParaRPr lang="en-GB" sz="4000" dirty="0" smtClean="0"/>
          </a:p>
          <a:p>
            <a:r>
              <a:rPr lang="en-GB" sz="4000" dirty="0" smtClean="0">
                <a:solidFill>
                  <a:srgbClr val="FF0000"/>
                </a:solidFill>
              </a:rPr>
              <a:t>If </a:t>
            </a:r>
            <a:r>
              <a:rPr lang="en-GB" sz="4000" dirty="0">
                <a:solidFill>
                  <a:srgbClr val="FF0000"/>
                </a:solidFill>
              </a:rPr>
              <a:t>you choose a topic not listed, please seek approval from the instructor.</a:t>
            </a:r>
          </a:p>
        </p:txBody>
      </p:sp>
    </p:spTree>
    <p:extLst>
      <p:ext uri="{BB962C8B-B14F-4D97-AF65-F5344CB8AC3E}">
        <p14:creationId xmlns:p14="http://schemas.microsoft.com/office/powerpoint/2010/main" val="13858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and </a:t>
            </a:r>
            <a:r>
              <a:rPr lang="en-GB" dirty="0" smtClean="0"/>
              <a:t>Analysis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Conduct </a:t>
            </a:r>
            <a:r>
              <a:rPr lang="en-GB" sz="4400" dirty="0"/>
              <a:t>a comprehensive literature review and gather relevant data, case studies, or examples related to your chosen topic. </a:t>
            </a:r>
            <a:r>
              <a:rPr lang="en-GB" sz="4400" dirty="0" err="1"/>
              <a:t>Analyze</a:t>
            </a:r>
            <a:r>
              <a:rPr lang="en-GB" sz="4400" dirty="0"/>
              <a:t> and critically evaluate the sources to form your arguments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3832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 </a:t>
            </a:r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Title </a:t>
            </a:r>
            <a:r>
              <a:rPr lang="en-GB" dirty="0"/>
              <a:t>Page</a:t>
            </a:r>
          </a:p>
          <a:p>
            <a:r>
              <a:rPr lang="en-GB" dirty="0"/>
              <a:t>Abstract (summary of the report)</a:t>
            </a:r>
          </a:p>
          <a:p>
            <a:r>
              <a:rPr lang="en-GB" dirty="0"/>
              <a:t>Table of Contents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Literature Review</a:t>
            </a:r>
          </a:p>
          <a:p>
            <a:r>
              <a:rPr lang="en-GB" dirty="0" smtClean="0"/>
              <a:t>Research </a:t>
            </a:r>
            <a:r>
              <a:rPr lang="en-GB" dirty="0"/>
              <a:t>Findings</a:t>
            </a:r>
          </a:p>
          <a:p>
            <a:r>
              <a:rPr lang="en-GB" dirty="0"/>
              <a:t>Discussion and Analysis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Recommendations (if applicable)</a:t>
            </a:r>
          </a:p>
          <a:p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1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Length and Format: The report should be well-structured, written in clear and concise English, and formatted according to academic writing standards. The length should be approximately </a:t>
            </a:r>
            <a:r>
              <a:rPr lang="en-GB" sz="3200" dirty="0" smtClean="0"/>
              <a:t>4000-6000 words excluding references. </a:t>
            </a:r>
          </a:p>
          <a:p>
            <a:r>
              <a:rPr lang="en-GB" sz="3200" dirty="0" smtClean="0"/>
              <a:t>Citations </a:t>
            </a:r>
            <a:r>
              <a:rPr lang="en-GB" sz="3200" dirty="0"/>
              <a:t>and References: Use proper citation and referencing style </a:t>
            </a:r>
            <a:r>
              <a:rPr lang="en-GB" sz="3200" dirty="0" smtClean="0"/>
              <a:t>to </a:t>
            </a:r>
            <a:r>
              <a:rPr lang="en-GB" sz="3200" dirty="0"/>
              <a:t>acknowledge the sources you consult. Plagiarism will not be tolerated.</a:t>
            </a:r>
          </a:p>
          <a:p>
            <a:r>
              <a:rPr lang="en-GB" sz="3200" dirty="0"/>
              <a:t>Submit to the Blackboard by </a:t>
            </a:r>
            <a:r>
              <a:rPr lang="en-GB" sz="3200" smtClean="0"/>
              <a:t>December </a:t>
            </a:r>
            <a:r>
              <a:rPr lang="en-GB" sz="3200" smtClean="0"/>
              <a:t>17</a:t>
            </a:r>
            <a:r>
              <a:rPr lang="en-GB" sz="3200" baseline="30000" smtClean="0"/>
              <a:t>th</a:t>
            </a:r>
            <a:r>
              <a:rPr lang="en-GB" sz="3200" smtClean="0"/>
              <a:t> 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1789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 </a:t>
            </a:r>
            <a:r>
              <a:rPr lang="en-GB" dirty="0" smtClean="0"/>
              <a:t>Criteria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Your </a:t>
            </a:r>
            <a:r>
              <a:rPr lang="en-GB" sz="3600" dirty="0"/>
              <a:t>report will be assessed based on the following criteria:</a:t>
            </a:r>
          </a:p>
          <a:p>
            <a:pPr lvl="1"/>
            <a:r>
              <a:rPr lang="en-GB" sz="3200" dirty="0" smtClean="0"/>
              <a:t>Depth </a:t>
            </a:r>
            <a:r>
              <a:rPr lang="en-GB" sz="3200" dirty="0"/>
              <a:t>of research and analysis</a:t>
            </a:r>
          </a:p>
          <a:p>
            <a:pPr lvl="1"/>
            <a:r>
              <a:rPr lang="en-GB" sz="3200" dirty="0"/>
              <a:t>Clarity of presentation</a:t>
            </a:r>
          </a:p>
          <a:p>
            <a:pPr lvl="1"/>
            <a:r>
              <a:rPr lang="en-GB" sz="3200" dirty="0"/>
              <a:t>Critical thinking and argumentation</a:t>
            </a:r>
          </a:p>
          <a:p>
            <a:pPr lvl="1"/>
            <a:r>
              <a:rPr lang="en-GB" sz="3200" dirty="0"/>
              <a:t>Organization and structure</a:t>
            </a:r>
          </a:p>
          <a:p>
            <a:pPr lvl="1"/>
            <a:r>
              <a:rPr lang="en-GB" sz="3200" dirty="0"/>
              <a:t>Adherence to citation and referencing standards</a:t>
            </a:r>
          </a:p>
        </p:txBody>
      </p:sp>
    </p:spTree>
    <p:extLst>
      <p:ext uri="{BB962C8B-B14F-4D97-AF65-F5344CB8AC3E}">
        <p14:creationId xmlns:p14="http://schemas.microsoft.com/office/powerpoint/2010/main" val="120753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 topics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Blockchain</a:t>
            </a:r>
            <a:r>
              <a:rPr lang="en-GB" sz="2400" dirty="0">
                <a:solidFill>
                  <a:srgbClr val="FF0000"/>
                </a:solidFill>
              </a:rPr>
              <a:t> Integration in Cloud Services: </a:t>
            </a:r>
            <a:r>
              <a:rPr lang="en-GB" sz="2400" dirty="0"/>
              <a:t>Research the use of </a:t>
            </a:r>
            <a:r>
              <a:rPr lang="en-GB" sz="2400" dirty="0" err="1"/>
              <a:t>blockchain</a:t>
            </a:r>
            <a:r>
              <a:rPr lang="en-GB" sz="2400" dirty="0"/>
              <a:t> technology to enhance the security, transparency, and trustworthiness of cloud services. Investigate potential applications, such as secure data storage and verifiable transactions.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Quantum </a:t>
            </a:r>
            <a:r>
              <a:rPr lang="en-GB" sz="2400" dirty="0">
                <a:solidFill>
                  <a:srgbClr val="FF0000"/>
                </a:solidFill>
              </a:rPr>
              <a:t>Computing and Cloud Services</a:t>
            </a:r>
            <a:r>
              <a:rPr lang="en-GB" sz="2400" dirty="0"/>
              <a:t>: Investigate the potential impact of quantum computing on cloud services and data processing. Examine current research and emerging quantum cloud computing platforms.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AI and Machine Learning in Cloud Services</a:t>
            </a:r>
            <a:r>
              <a:rPr lang="en-GB" sz="2400" dirty="0"/>
              <a:t>: Explore the integration of artificial intelligence and machine learning in cloud computing. Discuss use cases, challenges, and benefits for data analysis and predictions</a:t>
            </a:r>
            <a:r>
              <a:rPr lang="en-GB" sz="2400" dirty="0" smtClean="0"/>
              <a:t>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4787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5526</TotalTime>
  <Words>937</Words>
  <Application>Microsoft Office PowerPoint</Application>
  <PresentationFormat>Custom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Report</vt:lpstr>
      <vt:lpstr>Assignment Overview</vt:lpstr>
      <vt:lpstr>Assignment Objectives</vt:lpstr>
      <vt:lpstr>Topic Selection </vt:lpstr>
      <vt:lpstr>Research and Analysis </vt:lpstr>
      <vt:lpstr>Report Structure</vt:lpstr>
      <vt:lpstr>Submission</vt:lpstr>
      <vt:lpstr>Grading Criteria </vt:lpstr>
      <vt:lpstr>Report topics - examples</vt:lpstr>
      <vt:lpstr>Report topics - examples</vt:lpstr>
      <vt:lpstr>Report topics - examples</vt:lpstr>
      <vt:lpstr>Report topics - examples</vt:lpstr>
      <vt:lpstr>Report topics - examples</vt:lpstr>
      <vt:lpstr>Report topics -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165</cp:revision>
  <cp:lastPrinted>2023-02-18T04:32:49Z</cp:lastPrinted>
  <dcterms:created xsi:type="dcterms:W3CDTF">2020-03-15T08:11:10Z</dcterms:created>
  <dcterms:modified xsi:type="dcterms:W3CDTF">2023-11-09T03:33:05Z</dcterms:modified>
</cp:coreProperties>
</file>