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991" r:id="rId2"/>
    <p:sldId id="2982" r:id="rId3"/>
    <p:sldId id="2983" r:id="rId4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4" autoAdjust="0"/>
    <p:restoredTop sz="95105" autoAdjust="0"/>
  </p:normalViewPr>
  <p:slideViewPr>
    <p:cSldViewPr snapToGrid="0">
      <p:cViewPr varScale="1">
        <p:scale>
          <a:sx n="114" d="100"/>
          <a:sy n="114" d="100"/>
        </p:scale>
        <p:origin x="-435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1FFF7-2BA0-475E-BFE7-C3F82A9A6946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E7BA-17BE-4C72-BDE9-93CAA4D0D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72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9A35E-D7B7-4081-8EA2-331D8425DDD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4F44D-EE3C-4964-A9AD-F143B100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7F2C8D-8D87-49B7-913C-2F3E7CE1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782307A-827B-49D5-93D5-888506111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A13D66-163F-44AC-9E7C-288C45DC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7BCF21-3CFD-4385-9DBC-F7BD17D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8E5275-B573-49CD-90AD-CB0DA975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3BAC9D-667A-4F8E-8A4B-5534E350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9AB3C54-24B0-464A-8D85-99A6883D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7B1B0D-7BB1-4E78-AD53-15520DE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5F90C4-EB39-462A-B466-D6BDB78E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819E79-F059-4C7A-8814-C7FE0699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2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963A2FF-4678-4216-98BC-A82B1465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6284147-CDB3-4F8F-AD86-029641C3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48C6FF-7F91-4CDE-95B6-82CD5089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E431B2-6F17-46C5-9728-C9DF680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F738F-8A91-493E-AE17-4C41E34E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0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2FF930-BB1B-4E66-A750-14CDF232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1519BF-68A6-43AA-89F5-C81A45FB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5702ED-6F7F-4497-9059-B93C8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75094B-4552-47F8-A19A-C0E27DDE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7916A4-49B7-4704-8CAC-115D1DEA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0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5C7C10-1A04-4D5D-88D6-E25C15B2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D7FAE4-EC71-4F88-836E-08C97267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E76022-E15C-4FC6-85EE-406E4798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7DC579-3692-4E9B-B338-4EAEFB61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CDB079-213E-47A8-8BFE-6CB21B4D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8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122CD8-DB14-4576-899F-2F2CE272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AF43D7-F323-46C2-B5D7-236AA5AF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83D94A0-9200-4AC5-A43F-2BDC53772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8880A4B-B757-4DB9-B76F-9C884BC3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F9B8ACA-D40F-4229-9841-511E5B7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FC1A17-3BF5-4EA5-BEFF-51260E8F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3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1A95FE-0948-4BA1-8E48-1EB6D0A8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A089F5-02CB-4DE6-8137-F5A641BF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D60FF3C-480D-4C27-A5C0-3A0EF312E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86455D2-0EA6-45F2-ACFD-5B255D585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15001B6-1D21-4E2D-BFD9-31A494A76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B7D2297-CA0A-4D7C-88D0-B7E630DD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8B61E68-94DE-4D18-85C2-D659E804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074391D-3478-49C6-A64F-7D9222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1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0B787D-CCE5-4351-A8D2-6FB40E4C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8D0080E-8BB7-4A2B-9E1E-A1884EAB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C231991-0512-4363-BEC1-9F5FB2A4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FB0BCDD-F844-4A3B-AFC4-D12972D0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3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22F588C-0B58-4656-A1BF-EEBC5FAF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55D5C27-B9EB-4358-845D-80E984EF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C80E9D9-71E6-4C4B-94D8-15A6D054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0D7AC6-3E96-4DF2-8B7B-8ED2ACA8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D3594C-6116-4D70-8609-3B3AE3B0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F40EF22-48F6-40F9-98DA-773AAB2C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D922F2-9898-4FAD-84C3-E54D1A2B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804D9C0-1537-41C1-A2E0-B949FC8C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394171-1D38-4BB1-B05F-4399CBF9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3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23BF37-234B-4CDC-9355-274310AF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298EEF5-627E-47C5-882D-E9FB795C4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DD119AF-0700-4DB2-B0C2-497AE7D4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A68593-5F9E-4E5A-BFEB-7B311DCF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2C7370B-15E1-4CB0-9B85-006578F1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5CC3140-5AF3-4C9C-93D5-9F57668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9710C75-A374-4D84-B806-79A414C1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ABAD88-B91C-434B-9792-00329962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9357FA-0154-4DB3-A3D3-332B7C577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E5C2-993C-4607-B26D-D4750998D4E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963CCD-B113-4C4B-BE1E-21FEF9B8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A76117-D1BF-4D9D-A2E9-B4F402BA5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cloudguru.com/blog/business/how-is-the-education-industry-using-cloud-technologies" TargetMode="External"/><Relationship Id="rId2" Type="http://schemas.openxmlformats.org/officeDocument/2006/relationships/hyperlink" Target="https://www.sciencedirect.com/science/article/pii/S092658052031021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10% - Continuous </a:t>
            </a:r>
            <a:r>
              <a:rPr lang="en-GB" sz="3600" dirty="0"/>
              <a:t>assessment and two graded homework assignments </a:t>
            </a:r>
            <a:endParaRPr lang="en-GB" sz="3600" dirty="0" smtClean="0"/>
          </a:p>
          <a:p>
            <a:r>
              <a:rPr lang="en-GB" sz="3600" dirty="0" smtClean="0">
                <a:solidFill>
                  <a:srgbClr val="FF0000"/>
                </a:solidFill>
              </a:rPr>
              <a:t>30% - </a:t>
            </a:r>
            <a:r>
              <a:rPr lang="en-GB" sz="3600" dirty="0">
                <a:solidFill>
                  <a:srgbClr val="FF0000"/>
                </a:solidFill>
              </a:rPr>
              <a:t>C</a:t>
            </a:r>
            <a:r>
              <a:rPr lang="en-GB" sz="3600" dirty="0" smtClean="0">
                <a:solidFill>
                  <a:srgbClr val="FF0000"/>
                </a:solidFill>
              </a:rPr>
              <a:t>ase </a:t>
            </a:r>
            <a:r>
              <a:rPr lang="en-GB" sz="3600" dirty="0">
                <a:solidFill>
                  <a:srgbClr val="FF0000"/>
                </a:solidFill>
              </a:rPr>
              <a:t>study </a:t>
            </a:r>
            <a:endParaRPr lang="en-GB" sz="3600" dirty="0" smtClean="0">
              <a:solidFill>
                <a:srgbClr val="FF0000"/>
              </a:solidFill>
            </a:endParaRPr>
          </a:p>
          <a:p>
            <a:r>
              <a:rPr lang="en-GB" sz="3600" dirty="0" smtClean="0"/>
              <a:t>60% -</a:t>
            </a:r>
            <a:r>
              <a:rPr lang="en-GB" sz="3600" dirty="0" smtClean="0">
                <a:solidFill>
                  <a:srgbClr val="FF0000"/>
                </a:solidFill>
              </a:rPr>
              <a:t> </a:t>
            </a:r>
            <a:r>
              <a:rPr lang="en-GB" sz="3600" dirty="0" smtClean="0"/>
              <a:t>Report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21875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Student-generated case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Pick one domain or industry</a:t>
            </a:r>
          </a:p>
          <a:p>
            <a:pPr lvl="1"/>
            <a:r>
              <a:rPr lang="en-GB" dirty="0"/>
              <a:t>Almost any domain or industry is fine – </a:t>
            </a:r>
            <a:r>
              <a:rPr lang="en-US" altLang="zh-CN" dirty="0" smtClean="0"/>
              <a:t>but </a:t>
            </a:r>
            <a:r>
              <a:rPr lang="en-GB" b="1" dirty="0" smtClean="0">
                <a:solidFill>
                  <a:srgbClr val="FF0000"/>
                </a:solidFill>
              </a:rPr>
              <a:t>not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FF0000"/>
                </a:solidFill>
              </a:rPr>
              <a:t>construction </a:t>
            </a:r>
            <a:r>
              <a:rPr lang="en-GB" b="1" dirty="0">
                <a:solidFill>
                  <a:srgbClr val="FF0000"/>
                </a:solidFill>
              </a:rPr>
              <a:t>industry</a:t>
            </a:r>
          </a:p>
          <a:p>
            <a:r>
              <a:rPr lang="en-GB" dirty="0"/>
              <a:t>Find several cases of how cloud computing technology was used by companies in this domain/industry</a:t>
            </a:r>
          </a:p>
          <a:p>
            <a:pPr lvl="1"/>
            <a:r>
              <a:rPr lang="en-GB" dirty="0"/>
              <a:t>You should find case descriptions on cloud provider websites </a:t>
            </a:r>
          </a:p>
          <a:p>
            <a:pPr lvl="2"/>
            <a:r>
              <a:rPr lang="en-GB" dirty="0"/>
              <a:t>The cases should be from different cloud providers</a:t>
            </a:r>
          </a:p>
          <a:p>
            <a:pPr lvl="1"/>
            <a:r>
              <a:rPr lang="en-GB" dirty="0"/>
              <a:t>You can also find relevant research papers</a:t>
            </a:r>
          </a:p>
          <a:p>
            <a:r>
              <a:rPr lang="en-GB" dirty="0"/>
              <a:t>You can choose Chinese companies and/or Chinese cloud providers as your examples, but your report should be in English</a:t>
            </a:r>
          </a:p>
          <a:p>
            <a:r>
              <a:rPr lang="en-GB" dirty="0"/>
              <a:t>Study the cases you found, review how the cloud is used in this industry, and identify the important aspects of using cloud technology in this industry </a:t>
            </a:r>
          </a:p>
          <a:p>
            <a:pPr lvl="1"/>
            <a:r>
              <a:rPr lang="en-GB" dirty="0"/>
              <a:t>Use cases </a:t>
            </a:r>
          </a:p>
          <a:p>
            <a:pPr lvl="1"/>
            <a:r>
              <a:rPr lang="en-GB" dirty="0"/>
              <a:t>Benefits</a:t>
            </a:r>
          </a:p>
          <a:p>
            <a:pPr lvl="1"/>
            <a:r>
              <a:rPr lang="en-GB" dirty="0"/>
              <a:t>Challenges</a:t>
            </a:r>
          </a:p>
          <a:p>
            <a:pPr lvl="1"/>
            <a:r>
              <a:rPr lang="en-GB" dirty="0"/>
              <a:t>Other issues you can study:</a:t>
            </a:r>
          </a:p>
          <a:p>
            <a:pPr lvl="2"/>
            <a:r>
              <a:rPr lang="en-GB" dirty="0"/>
              <a:t>Examples of SaaS, PaaS, </a:t>
            </a:r>
            <a:r>
              <a:rPr lang="en-GB" dirty="0" err="1"/>
              <a:t>Iaas</a:t>
            </a:r>
            <a:r>
              <a:rPr lang="en-GB" dirty="0"/>
              <a:t>, </a:t>
            </a:r>
            <a:r>
              <a:rPr lang="en-GB" dirty="0" err="1"/>
              <a:t>XaaS</a:t>
            </a:r>
            <a:r>
              <a:rPr lang="en-GB" dirty="0"/>
              <a:t> in this domain/industry</a:t>
            </a:r>
          </a:p>
          <a:p>
            <a:pPr lvl="2"/>
            <a:r>
              <a:rPr lang="en-GB" dirty="0"/>
              <a:t>Popular cloud deployment models in this industry: public/private/hybrid/… and the reasons behind it</a:t>
            </a:r>
          </a:p>
          <a:p>
            <a:pPr lvl="2"/>
            <a:r>
              <a:rPr lang="en-GB" dirty="0"/>
              <a:t>Recommendations and steps to be taken by companies in this domain/industry to solve their problem using cloud computing technology</a:t>
            </a:r>
          </a:p>
          <a:p>
            <a:r>
              <a:rPr lang="en-GB" dirty="0"/>
              <a:t>Your report should have a title in the following format: </a:t>
            </a:r>
          </a:p>
          <a:p>
            <a:pPr lvl="1"/>
            <a:r>
              <a:rPr lang="en-GB" dirty="0"/>
              <a:t>“Cloud computing in ________ domain/industry: use cases, benefits and challenges.”</a:t>
            </a:r>
          </a:p>
          <a:p>
            <a:r>
              <a:rPr lang="en-GB" dirty="0"/>
              <a:t>Submit to the Blackboard </a:t>
            </a:r>
            <a:r>
              <a:rPr lang="en-GB" dirty="0">
                <a:solidFill>
                  <a:srgbClr val="FF0000"/>
                </a:solidFill>
              </a:rPr>
              <a:t>by </a:t>
            </a:r>
            <a:r>
              <a:rPr lang="en-GB" dirty="0" smtClean="0">
                <a:solidFill>
                  <a:srgbClr val="FF0000"/>
                </a:solidFill>
              </a:rPr>
              <a:t>2023-12-31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79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Report writing</a:t>
            </a:r>
          </a:p>
          <a:p>
            <a:pPr lvl="1"/>
            <a:r>
              <a:rPr lang="en-GB" dirty="0"/>
              <a:t>Do not copy the text of the cases word by word</a:t>
            </a:r>
          </a:p>
          <a:p>
            <a:pPr lvl="1"/>
            <a:r>
              <a:rPr lang="en-GB" dirty="0"/>
              <a:t>Do not simply describe cases separately one by one</a:t>
            </a:r>
          </a:p>
          <a:p>
            <a:pPr lvl="2"/>
            <a:r>
              <a:rPr lang="en-GB" dirty="0"/>
              <a:t>Instead, study them first and then provide an overview, categorize them based on different criteria</a:t>
            </a:r>
          </a:p>
          <a:p>
            <a:pPr lvl="1"/>
            <a:r>
              <a:rPr lang="en-GB" dirty="0"/>
              <a:t>Make sure to provide a reference list, which should include links to the cases you used</a:t>
            </a:r>
          </a:p>
          <a:p>
            <a:r>
              <a:rPr lang="en-GB" dirty="0"/>
              <a:t>Example</a:t>
            </a:r>
          </a:p>
          <a:p>
            <a:pPr lvl="1"/>
            <a:r>
              <a:rPr lang="en-GB" dirty="0"/>
              <a:t>“Cloud computing in </a:t>
            </a:r>
            <a:r>
              <a:rPr lang="en-GB" dirty="0">
                <a:solidFill>
                  <a:srgbClr val="FF0000"/>
                </a:solidFill>
              </a:rPr>
              <a:t>construction </a:t>
            </a:r>
            <a:r>
              <a:rPr lang="en-GB" dirty="0"/>
              <a:t>industry: use cases, benefits and challenges”</a:t>
            </a:r>
          </a:p>
          <a:p>
            <a:pPr lvl="1"/>
            <a:r>
              <a:rPr lang="en-GB" dirty="0">
                <a:hlinkClick r:id="rId2"/>
              </a:rPr>
              <a:t>https://www.sciencedirect.com/science/article/pii/S0926580520310219</a:t>
            </a:r>
            <a:endParaRPr lang="en-GB" dirty="0"/>
          </a:p>
          <a:p>
            <a:pPr lvl="1"/>
            <a:r>
              <a:rPr lang="en-GB" dirty="0"/>
              <a:t>You can refer to this paper, especially these parts:</a:t>
            </a:r>
          </a:p>
          <a:p>
            <a:pPr lvl="2"/>
            <a:r>
              <a:rPr lang="en-GB" dirty="0"/>
              <a:t>Section 3 – The need for cloud computing in the construction industry</a:t>
            </a:r>
          </a:p>
          <a:p>
            <a:pPr lvl="2"/>
            <a:r>
              <a:rPr lang="en-GB" dirty="0"/>
              <a:t>Section 6 – Use cases of cloud computing in construction industry </a:t>
            </a:r>
          </a:p>
          <a:p>
            <a:pPr lvl="2"/>
            <a:r>
              <a:rPr lang="en-GB" dirty="0"/>
              <a:t>Section 8 – Challenges of cloud adoption by construction industry</a:t>
            </a:r>
          </a:p>
          <a:p>
            <a:pPr lvl="2"/>
            <a:r>
              <a:rPr lang="en-GB" dirty="0"/>
              <a:t>Section 9 – Future opportunities of cloud computing in the construction industry</a:t>
            </a:r>
          </a:p>
          <a:p>
            <a:pPr lvl="2"/>
            <a:r>
              <a:rPr lang="en-GB" dirty="0"/>
              <a:t>Figures 8 and 9 – Existing and Future Applications of Cloud Computing in Construction Industry</a:t>
            </a:r>
          </a:p>
          <a:p>
            <a:r>
              <a:rPr lang="en-GB" dirty="0"/>
              <a:t>Another example (loosely related)</a:t>
            </a:r>
          </a:p>
          <a:p>
            <a:pPr lvl="1"/>
            <a:r>
              <a:rPr lang="en-GB" dirty="0">
                <a:hlinkClick r:id="rId3"/>
              </a:rPr>
              <a:t>https://acloudguru.com/blog/business/how-is-the-education-industry-using-cloud-technologies</a:t>
            </a:r>
            <a:endParaRPr lang="en-GB" dirty="0"/>
          </a:p>
          <a:p>
            <a:pPr lvl="2"/>
            <a:r>
              <a:rPr lang="en-GB" dirty="0"/>
              <a:t>Here the benefits of cloud computing in this industry are described well</a:t>
            </a:r>
          </a:p>
          <a:p>
            <a:pPr lvl="2"/>
            <a:r>
              <a:rPr lang="en-GB" dirty="0"/>
              <a:t>But in your assignment you need to include more real cases as a basis of your study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6016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6167</TotalTime>
  <Words>398</Words>
  <Application>Microsoft Office PowerPoint</Application>
  <PresentationFormat>Custom</PresentationFormat>
  <Paragraphs>43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Assessment</vt:lpstr>
      <vt:lpstr>Student-generated case assignment</vt:lpstr>
      <vt:lpstr>Tips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RainClasroom test</dc:title>
  <dc:creator>Joanna Siebert</dc:creator>
  <cp:lastModifiedBy>lenovo</cp:lastModifiedBy>
  <cp:revision>355</cp:revision>
  <cp:lastPrinted>2023-11-01T03:49:37Z</cp:lastPrinted>
  <dcterms:created xsi:type="dcterms:W3CDTF">2020-03-15T08:11:10Z</dcterms:created>
  <dcterms:modified xsi:type="dcterms:W3CDTF">2023-12-06T08:15:25Z</dcterms:modified>
</cp:coreProperties>
</file>