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28" r:id="rId2"/>
    <p:sldId id="682" r:id="rId3"/>
    <p:sldId id="807" r:id="rId4"/>
    <p:sldId id="791" r:id="rId5"/>
    <p:sldId id="796" r:id="rId6"/>
    <p:sldId id="797" r:id="rId7"/>
    <p:sldId id="799" r:id="rId8"/>
    <p:sldId id="798" r:id="rId9"/>
    <p:sldId id="802" r:id="rId10"/>
    <p:sldId id="803" r:id="rId11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105" autoAdjust="0"/>
  </p:normalViewPr>
  <p:slideViewPr>
    <p:cSldViewPr snapToGrid="0">
      <p:cViewPr varScale="1">
        <p:scale>
          <a:sx n="114" d="100"/>
          <a:sy n="114" d="100"/>
        </p:scale>
        <p:origin x="-342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b.hitsz.edu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1954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 smtClean="0"/>
              <a:t>COMP3050</a:t>
            </a:r>
            <a:r>
              <a:rPr lang="en-US" sz="4950" dirty="0"/>
              <a:t/>
            </a:r>
            <a:br>
              <a:rPr lang="en-US" sz="4950" dirty="0"/>
            </a:br>
            <a:r>
              <a:rPr lang="en-US" sz="4950" dirty="0" smtClean="0"/>
              <a:t>Cloud Computing Technology</a:t>
            </a:r>
            <a:endParaRPr lang="en-US" sz="33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84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dirty="0"/>
              <a:t>Please contact me</a:t>
            </a:r>
          </a:p>
          <a:p>
            <a:pPr marL="0" indent="0" algn="ctr">
              <a:buNone/>
            </a:pPr>
            <a:r>
              <a:rPr lang="en-US" sz="3900" dirty="0"/>
              <a:t>if you have any concerns about this subject or require special assistance:</a:t>
            </a:r>
          </a:p>
          <a:p>
            <a:pPr marL="0" indent="0" algn="ctr">
              <a:buNone/>
            </a:pPr>
            <a:endParaRPr lang="en-US" sz="3900" dirty="0"/>
          </a:p>
          <a:p>
            <a:pPr lvl="1" algn="ctr">
              <a:buFont typeface="Wingdings" panose="05000000000000000000" pitchFamily="2" charset="2"/>
              <a:buChar char="ü"/>
            </a:pPr>
            <a:r>
              <a:rPr lang="en-US" sz="3600" dirty="0"/>
              <a:t>approach me after the lecture 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sz="3600" dirty="0"/>
              <a:t>contact me on </a:t>
            </a:r>
            <a:r>
              <a:rPr lang="en-US" sz="3600" dirty="0" err="1"/>
              <a:t>WeChat</a:t>
            </a:r>
            <a:r>
              <a:rPr lang="en-US" sz="3600" dirty="0"/>
              <a:t>	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sz="3600" dirty="0"/>
              <a:t>or schedule a meeting in my office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A68A66-BA87-4312-84F3-FE095040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Learning management tools </a:t>
            </a:r>
            <a:r>
              <a:rPr lang="en-AU" dirty="0"/>
              <a:t>we will use </a:t>
            </a:r>
            <a:r>
              <a:rPr lang="en-AU" dirty="0" smtClean="0"/>
              <a:t>this semester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05A9DFF-5CDB-4D77-A451-A80CB640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4907" cy="4351338"/>
          </a:xfrm>
        </p:spPr>
        <p:txBody>
          <a:bodyPr>
            <a:normAutofit/>
          </a:bodyPr>
          <a:lstStyle/>
          <a:p>
            <a:r>
              <a:rPr lang="en-AU" sz="3600" dirty="0"/>
              <a:t>Communication</a:t>
            </a:r>
          </a:p>
          <a:p>
            <a:pPr lvl="1"/>
            <a:r>
              <a:rPr lang="en-AU" sz="3200" dirty="0"/>
              <a:t>WeChat group</a:t>
            </a:r>
          </a:p>
          <a:p>
            <a:r>
              <a:rPr lang="en-AU" sz="3600" dirty="0"/>
              <a:t>Lecture materials and assignment submission</a:t>
            </a:r>
          </a:p>
          <a:p>
            <a:pPr lvl="1"/>
            <a:r>
              <a:rPr lang="en-AU" sz="3200" dirty="0"/>
              <a:t>Blackboard - </a:t>
            </a:r>
            <a:r>
              <a:rPr lang="en-GB" sz="3200" dirty="0">
                <a:hlinkClick r:id="rId2"/>
              </a:rPr>
              <a:t>https://bb.hitsz.edu.cn</a:t>
            </a:r>
            <a:r>
              <a:rPr lang="en-GB" sz="3200" dirty="0" smtClean="0">
                <a:hlinkClick r:id="rId2"/>
              </a:rPr>
              <a:t>/</a:t>
            </a:r>
            <a:endParaRPr lang="en-GB" sz="3200" dirty="0" smtClean="0"/>
          </a:p>
          <a:p>
            <a:pPr lvl="1"/>
            <a:r>
              <a:rPr lang="en-GB" sz="3200" dirty="0" smtClean="0">
                <a:solidFill>
                  <a:srgbClr val="FF0000"/>
                </a:solidFill>
              </a:rPr>
              <a:t>Please make sure that you have access to this platform</a:t>
            </a:r>
          </a:p>
          <a:p>
            <a:pPr marL="0" indent="0">
              <a:buNone/>
            </a:pPr>
            <a:endParaRPr lang="en-AU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682" y="1298531"/>
            <a:ext cx="3013927" cy="468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90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Lecturer: </a:t>
            </a:r>
            <a:r>
              <a:rPr lang="en-US" sz="3200" dirty="0" err="1"/>
              <a:t>Dr</a:t>
            </a:r>
            <a:r>
              <a:rPr lang="en-US" sz="3200" dirty="0"/>
              <a:t> Joanna Siebert</a:t>
            </a:r>
          </a:p>
          <a:p>
            <a:r>
              <a:rPr lang="en-US" sz="3200" dirty="0" err="1"/>
              <a:t>WeChat</a:t>
            </a:r>
            <a:r>
              <a:rPr lang="en-US" sz="3200" dirty="0"/>
              <a:t>: </a:t>
            </a:r>
            <a:r>
              <a:rPr lang="en-US" sz="3200" dirty="0" err="1"/>
              <a:t>JoannaSiebert</a:t>
            </a:r>
            <a:endParaRPr lang="en-US" sz="3200" dirty="0"/>
          </a:p>
          <a:p>
            <a:endParaRPr lang="en-US" sz="3200" dirty="0"/>
          </a:p>
          <a:p>
            <a:r>
              <a:rPr lang="en-US" dirty="0"/>
              <a:t>Class meets </a:t>
            </a:r>
            <a:r>
              <a:rPr lang="en-US" dirty="0" smtClean="0"/>
              <a:t>@T3501 Wednesdays and Fridays at 2pm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2723" y="4475062"/>
            <a:ext cx="9144000" cy="19367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202322" y="1676400"/>
            <a:ext cx="4407374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Office: L1503</a:t>
            </a:r>
          </a:p>
          <a:p>
            <a:r>
              <a:rPr lang="en-US" dirty="0"/>
              <a:t>Office hours:  by appointment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00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5127" y="2316163"/>
            <a:ext cx="7283116" cy="2387600"/>
          </a:xfrm>
        </p:spPr>
        <p:txBody>
          <a:bodyPr/>
          <a:lstStyle/>
          <a:p>
            <a:r>
              <a:rPr lang="en-GB" dirty="0"/>
              <a:t>Introduction to the course design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0"/>
            <a:ext cx="3475038" cy="231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3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Objectives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Understand the origin, concept, principle and implementation technology of cloud computing,</a:t>
            </a:r>
          </a:p>
          <a:p>
            <a:r>
              <a:rPr lang="en-GB" dirty="0"/>
              <a:t>Understand the main products and tools that support cloud computing</a:t>
            </a:r>
          </a:p>
          <a:p>
            <a:r>
              <a:rPr lang="en-GB" dirty="0"/>
              <a:t>Master technical principles and application methods of cloud computing</a:t>
            </a:r>
          </a:p>
          <a:p>
            <a:r>
              <a:rPr lang="en-GB" dirty="0"/>
              <a:t>Understand the main research hotspots and applications of cloud computing</a:t>
            </a:r>
          </a:p>
          <a:p>
            <a:r>
              <a:rPr lang="en-GB" dirty="0"/>
              <a:t>Apply cloud computing technology to solve problems of cloud users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2713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Objectives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Understand the </a:t>
            </a:r>
            <a:r>
              <a:rPr lang="en-GB" dirty="0">
                <a:solidFill>
                  <a:srgbClr val="FF0000"/>
                </a:solidFill>
              </a:rPr>
              <a:t>origin, concept, principle and implementation technology</a:t>
            </a:r>
            <a:r>
              <a:rPr lang="en-GB" dirty="0"/>
              <a:t> of cloud computing,</a:t>
            </a:r>
          </a:p>
          <a:p>
            <a:r>
              <a:rPr lang="en-GB" dirty="0"/>
              <a:t>Understand the main </a:t>
            </a:r>
            <a:r>
              <a:rPr lang="en-GB" dirty="0">
                <a:solidFill>
                  <a:srgbClr val="FF0000"/>
                </a:solidFill>
              </a:rPr>
              <a:t>products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tools</a:t>
            </a:r>
            <a:r>
              <a:rPr lang="en-GB" dirty="0"/>
              <a:t> that support cloud computing</a:t>
            </a:r>
          </a:p>
          <a:p>
            <a:r>
              <a:rPr lang="en-GB" dirty="0"/>
              <a:t>Master </a:t>
            </a:r>
            <a:r>
              <a:rPr lang="en-GB" dirty="0">
                <a:solidFill>
                  <a:srgbClr val="FF0000"/>
                </a:solidFill>
              </a:rPr>
              <a:t>technical principles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application methods </a:t>
            </a:r>
            <a:r>
              <a:rPr lang="en-GB" dirty="0"/>
              <a:t>of cloud computing</a:t>
            </a:r>
          </a:p>
          <a:p>
            <a:r>
              <a:rPr lang="en-GB" dirty="0"/>
              <a:t>Understand the main </a:t>
            </a:r>
            <a:r>
              <a:rPr lang="en-GB" dirty="0">
                <a:solidFill>
                  <a:srgbClr val="FF0000"/>
                </a:solidFill>
              </a:rPr>
              <a:t>research hotspots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applications</a:t>
            </a:r>
            <a:r>
              <a:rPr lang="en-GB" dirty="0"/>
              <a:t> of cloud computing</a:t>
            </a:r>
          </a:p>
          <a:p>
            <a:r>
              <a:rPr lang="en-GB" dirty="0"/>
              <a:t>Apply cloud computing technology to </a:t>
            </a:r>
            <a:r>
              <a:rPr lang="en-GB" dirty="0">
                <a:solidFill>
                  <a:srgbClr val="FF0000"/>
                </a:solidFill>
              </a:rPr>
              <a:t>solve problems </a:t>
            </a:r>
            <a:r>
              <a:rPr lang="en-GB" dirty="0"/>
              <a:t>of cloud users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40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Cloud Computing </a:t>
            </a:r>
            <a:r>
              <a:rPr lang="en-US" sz="4000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Overview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Cloud service </a:t>
            </a:r>
            <a:r>
              <a:rPr lang="en-US" sz="4000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models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Cloud </a:t>
            </a:r>
            <a:r>
              <a:rPr lang="en-US" sz="4000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users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4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Cloud Computing Architecture and </a:t>
            </a:r>
            <a:r>
              <a:rPr lang="en-GB" sz="4000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Standardization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4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Main supporting technologies of cloud </a:t>
            </a:r>
            <a:r>
              <a:rPr lang="en-GB" sz="4000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computing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4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Application of public cloud platform </a:t>
            </a:r>
            <a:endParaRPr lang="en-GB" sz="40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4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Private cloud platform construction </a:t>
            </a:r>
            <a:endParaRPr lang="en-GB" sz="40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4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Problems with cloud </a:t>
            </a:r>
            <a:r>
              <a:rPr lang="en-GB" sz="4000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computing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4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Application domains of cloud computing</a:t>
            </a:r>
            <a:endParaRPr lang="en-GB" sz="3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GB" sz="4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GB" sz="4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GB" sz="4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GB" sz="4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GB" sz="4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4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4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40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4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7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10% - Continuous </a:t>
            </a:r>
            <a:r>
              <a:rPr lang="en-GB" sz="3600" dirty="0"/>
              <a:t>assessment and two graded homework assignments </a:t>
            </a:r>
            <a:endParaRPr lang="en-GB" sz="3600" dirty="0" smtClean="0"/>
          </a:p>
          <a:p>
            <a:r>
              <a:rPr lang="en-GB" sz="3600" dirty="0" smtClean="0"/>
              <a:t>30% - </a:t>
            </a:r>
            <a:r>
              <a:rPr lang="en-GB" sz="3600" dirty="0"/>
              <a:t>C</a:t>
            </a:r>
            <a:r>
              <a:rPr lang="en-GB" sz="3600" dirty="0" smtClean="0"/>
              <a:t>ase </a:t>
            </a:r>
            <a:r>
              <a:rPr lang="en-GB" sz="3600" dirty="0"/>
              <a:t>study </a:t>
            </a:r>
            <a:endParaRPr lang="en-GB" sz="3600" dirty="0" smtClean="0"/>
          </a:p>
          <a:p>
            <a:r>
              <a:rPr lang="en-GB" sz="3600" dirty="0" smtClean="0"/>
              <a:t>60% -</a:t>
            </a:r>
            <a:r>
              <a:rPr lang="en-GB" sz="3600" dirty="0" smtClean="0">
                <a:solidFill>
                  <a:srgbClr val="FF0000"/>
                </a:solidFill>
              </a:rPr>
              <a:t> </a:t>
            </a:r>
            <a:r>
              <a:rPr lang="en-GB" sz="3600" dirty="0" smtClean="0"/>
              <a:t>Report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217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06993F75-9032-4965-A0F7-3B1A79D6E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3592" y="364976"/>
            <a:ext cx="7715200" cy="778098"/>
          </a:xfrm>
        </p:spPr>
        <p:txBody>
          <a:bodyPr/>
          <a:lstStyle/>
          <a:p>
            <a:r>
              <a:rPr lang="en-US" altLang="zh-CN" dirty="0"/>
              <a:t>Textbooks</a:t>
            </a:r>
            <a:endParaRPr lang="zh-CN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2E11B461-49B0-442E-AD3F-CC001561E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4481" y="1277745"/>
            <a:ext cx="10784367" cy="5329237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Reference </a:t>
            </a:r>
            <a:r>
              <a:rPr lang="en-US" altLang="zh-CN" sz="3600" dirty="0"/>
              <a:t>books:</a:t>
            </a:r>
          </a:p>
          <a:p>
            <a:pPr lvl="1"/>
            <a:r>
              <a:rPr lang="zh-CN" altLang="en-US" sz="3600" dirty="0" smtClean="0"/>
              <a:t>刘</a:t>
            </a:r>
            <a:r>
              <a:rPr lang="zh-CN" altLang="en-US" sz="3600" dirty="0"/>
              <a:t>鹏，云计算，电子工业出版社，</a:t>
            </a:r>
            <a:r>
              <a:rPr lang="en-US" altLang="zh-CN" sz="3600" dirty="0"/>
              <a:t>2011</a:t>
            </a:r>
            <a:r>
              <a:rPr lang="zh-CN" altLang="en-US" sz="3600" dirty="0"/>
              <a:t>年 </a:t>
            </a:r>
          </a:p>
          <a:p>
            <a:pPr lvl="1"/>
            <a:r>
              <a:rPr lang="zh-CN" altLang="en-US" sz="3600" dirty="0" smtClean="0"/>
              <a:t>叶</a:t>
            </a:r>
            <a:r>
              <a:rPr lang="zh-CN" altLang="en-US" sz="3600" dirty="0"/>
              <a:t>伟等，互联网时代的软件革命</a:t>
            </a:r>
            <a:r>
              <a:rPr lang="en-US" altLang="zh-CN" sz="3600" dirty="0"/>
              <a:t>—SaaS</a:t>
            </a:r>
            <a:r>
              <a:rPr lang="zh-CN" altLang="en-US" sz="3600" dirty="0"/>
              <a:t>架构设计，电子工业出版社，</a:t>
            </a:r>
            <a:r>
              <a:rPr lang="en-US" altLang="zh-CN" sz="3600" dirty="0"/>
              <a:t>2009 </a:t>
            </a:r>
          </a:p>
        </p:txBody>
      </p:sp>
      <p:pic>
        <p:nvPicPr>
          <p:cNvPr id="3074" name="Picture 2" descr="https://www.phei.com.cn/covers/97871212638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374" y="3879206"/>
            <a:ext cx="2094404" cy="30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oftware Revolution in the Internet Age SaaS Architecture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013" y="3990718"/>
            <a:ext cx="2073465" cy="26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24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4586</TotalTime>
  <Words>279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COMP3050 Cloud Computing Technology</vt:lpstr>
      <vt:lpstr>Learning management tools we will use this semester</vt:lpstr>
      <vt:lpstr>Contact information </vt:lpstr>
      <vt:lpstr>Introduction to the course design</vt:lpstr>
      <vt:lpstr>Course Objectives</vt:lpstr>
      <vt:lpstr>Course Objectives</vt:lpstr>
      <vt:lpstr>Topics</vt:lpstr>
      <vt:lpstr>Assessment</vt:lpstr>
      <vt:lpstr>Textbooks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RainClasroom test</dc:title>
  <dc:creator>Joanna Siebert</dc:creator>
  <cp:lastModifiedBy>lenovo</cp:lastModifiedBy>
  <cp:revision>211</cp:revision>
  <cp:lastPrinted>2023-11-01T03:49:37Z</cp:lastPrinted>
  <dcterms:created xsi:type="dcterms:W3CDTF">2020-03-15T08:11:10Z</dcterms:created>
  <dcterms:modified xsi:type="dcterms:W3CDTF">2023-11-01T08:43:28Z</dcterms:modified>
</cp:coreProperties>
</file>