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428" r:id="rId2"/>
    <p:sldId id="436" r:id="rId3"/>
    <p:sldId id="446" r:id="rId4"/>
    <p:sldId id="514" r:id="rId5"/>
    <p:sldId id="838" r:id="rId6"/>
    <p:sldId id="833" r:id="rId7"/>
    <p:sldId id="848" r:id="rId8"/>
    <p:sldId id="823" r:id="rId9"/>
    <p:sldId id="948" r:id="rId10"/>
    <p:sldId id="947" r:id="rId11"/>
    <p:sldId id="972" r:id="rId12"/>
    <p:sldId id="973" r:id="rId13"/>
    <p:sldId id="975" r:id="rId14"/>
    <p:sldId id="976" r:id="rId15"/>
    <p:sldId id="964" r:id="rId16"/>
    <p:sldId id="839" r:id="rId17"/>
    <p:sldId id="965" r:id="rId18"/>
    <p:sldId id="966" r:id="rId19"/>
    <p:sldId id="967" r:id="rId20"/>
    <p:sldId id="969" r:id="rId21"/>
    <p:sldId id="970" r:id="rId22"/>
    <p:sldId id="971" r:id="rId23"/>
    <p:sldId id="985" r:id="rId24"/>
    <p:sldId id="986" r:id="rId25"/>
    <p:sldId id="1215" r:id="rId26"/>
    <p:sldId id="987" r:id="rId27"/>
    <p:sldId id="988" r:id="rId28"/>
    <p:sldId id="989" r:id="rId29"/>
    <p:sldId id="990" r:id="rId30"/>
    <p:sldId id="991" r:id="rId31"/>
    <p:sldId id="992" r:id="rId32"/>
    <p:sldId id="993" r:id="rId33"/>
    <p:sldId id="994" r:id="rId34"/>
    <p:sldId id="995" r:id="rId35"/>
    <p:sldId id="996" r:id="rId36"/>
    <p:sldId id="997" r:id="rId37"/>
    <p:sldId id="998" r:id="rId38"/>
    <p:sldId id="999" r:id="rId39"/>
    <p:sldId id="1000" r:id="rId40"/>
    <p:sldId id="1001" r:id="rId41"/>
    <p:sldId id="1002" r:id="rId42"/>
    <p:sldId id="1003" r:id="rId43"/>
    <p:sldId id="1004" r:id="rId44"/>
    <p:sldId id="1005" r:id="rId45"/>
    <p:sldId id="1006" r:id="rId46"/>
    <p:sldId id="1007" r:id="rId47"/>
    <p:sldId id="1008" r:id="rId48"/>
    <p:sldId id="1009" r:id="rId49"/>
    <p:sldId id="1010" r:id="rId50"/>
    <p:sldId id="1011" r:id="rId51"/>
    <p:sldId id="1012" r:id="rId52"/>
    <p:sldId id="1013" r:id="rId53"/>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105" autoAdjust="0"/>
  </p:normalViewPr>
  <p:slideViewPr>
    <p:cSldViewPr snapToGrid="0">
      <p:cViewPr varScale="1">
        <p:scale>
          <a:sx n="114" d="100"/>
          <a:sy n="114" d="100"/>
        </p:scale>
        <p:origin x="-342"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01/11/2023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11/1/2023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420688" y="1241425"/>
            <a:ext cx="5956300" cy="3351213"/>
          </a:xfrm>
          <a:ln/>
        </p:spPr>
      </p:sp>
      <p:sp>
        <p:nvSpPr>
          <p:cNvPr id="3" name="Notes Placeholder 2"/>
          <p:cNvSpPr>
            <a:spLocks noGrp="1"/>
          </p:cNvSpPr>
          <p:nvPr>
            <p:ph type="body" idx="1"/>
          </p:nvPr>
        </p:nvSpPr>
        <p:spPr/>
        <p:txBody>
          <a:bodyPr/>
          <a:lstStyle/>
          <a:p>
            <a:endParaRPr lang="en-US" altLang="en-US" dirty="0" smtClean="0">
              <a:latin typeface="Times New Roman" pitchFamily="18" charset="0"/>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BD054B46-3BAD-4773-AE03-83A24556BA4E}" type="slidenum">
              <a:rPr lang="en-US" altLang="en-US"/>
              <a:pPr>
                <a:spcBef>
                  <a:spcPct val="0"/>
                </a:spcBef>
              </a:pPr>
              <a:t>11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20688" y="1241425"/>
            <a:ext cx="5956300" cy="3351213"/>
          </a:xfrm>
          <a:ln/>
        </p:spPr>
      </p:sp>
      <p:sp>
        <p:nvSpPr>
          <p:cNvPr id="3" name="Notes Placeholder 2"/>
          <p:cNvSpPr>
            <a:spLocks noGrp="1"/>
          </p:cNvSpPr>
          <p:nvPr>
            <p:ph type="body" idx="1"/>
          </p:nvPr>
        </p:nvSpPr>
        <p:spPr/>
        <p:txBody>
          <a:bodyPr/>
          <a:lstStyle/>
          <a:p>
            <a:endParaRPr lang="en-US" altLang="en-US" dirty="0" smtClean="0">
              <a:latin typeface="Times New Roman" pitchFamily="18"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D5849269-5F43-42FB-AC77-08DA3310009A}" type="slidenum">
              <a:rPr lang="en-US" altLang="en-US"/>
              <a:pPr>
                <a:spcBef>
                  <a:spcPct val="0"/>
                </a:spcBef>
              </a:pPr>
              <a:t>12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20688" y="1241425"/>
            <a:ext cx="5956300" cy="3351213"/>
          </a:xfrm>
          <a:ln/>
        </p:spPr>
      </p:sp>
      <p:sp>
        <p:nvSpPr>
          <p:cNvPr id="3" name="Notes Placeholder 2"/>
          <p:cNvSpPr>
            <a:spLocks noGrp="1"/>
          </p:cNvSpPr>
          <p:nvPr>
            <p:ph type="body" idx="1"/>
          </p:nvPr>
        </p:nvSpPr>
        <p:spPr/>
        <p:txBody>
          <a:bodyPr/>
          <a:lstStyle/>
          <a:p>
            <a:endParaRPr lang="en-US" altLang="en-US" dirty="0">
              <a:latin typeface="Times New Roman" pitchFamily="18" charset="0"/>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19B6E1A3-CFE0-4AD4-9EA4-4CF7E46EE961}" type="slidenum">
              <a:rPr lang="en-US" altLang="en-US"/>
              <a:pPr>
                <a:spcBef>
                  <a:spcPct val="0"/>
                </a:spcBef>
              </a:pPr>
              <a:t>28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20688" y="1241425"/>
            <a:ext cx="5956300" cy="3351213"/>
          </a:xfrm>
          <a:ln/>
        </p:spPr>
      </p:sp>
      <p:sp>
        <p:nvSpPr>
          <p:cNvPr id="3" name="Notes Placeholder 2"/>
          <p:cNvSpPr>
            <a:spLocks noGrp="1"/>
          </p:cNvSpPr>
          <p:nvPr>
            <p:ph type="body" idx="1"/>
          </p:nvPr>
        </p:nvSpPr>
        <p:spPr/>
        <p:txBody>
          <a:bodyPr/>
          <a:lstStyle/>
          <a:p>
            <a:endParaRPr lang="en-US" altLang="en-US" dirty="0">
              <a:latin typeface="Times New Roman" pitchFamily="18" charset="0"/>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19B6E1A3-CFE0-4AD4-9EA4-4CF7E46EE961}" type="slidenum">
              <a:rPr lang="en-US" altLang="en-US"/>
              <a:pPr>
                <a:spcBef>
                  <a:spcPct val="0"/>
                </a:spcBef>
              </a:pPr>
              <a:t>38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11/1/2023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11/1/2023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hyperlink" Target="http://www.rackspace.com/index.php" TargetMode="Externa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aws.amazon.com/" TargetMode="External"/><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19.tmp"/><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tags" Target="../tags/tag43.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24" Type="http://schemas.openxmlformats.org/officeDocument/2006/relationships/image" Target="../media/image19.tmp"/><Relationship Id="rId5" Type="http://schemas.openxmlformats.org/officeDocument/2006/relationships/tags" Target="../tags/tag27.xml"/><Relationship Id="rId15" Type="http://schemas.openxmlformats.org/officeDocument/2006/relationships/tags" Target="../tags/tag37.xml"/><Relationship Id="rId23" Type="http://schemas.openxmlformats.org/officeDocument/2006/relationships/slideLayout" Target="../slideLayouts/slideLayout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tags" Target="../tags/tag4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eg"/></Relationships>
</file>

<file path=ppt/slides/_rels/slide44.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27.gif"/><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26.gif"/><Relationship Id="rId2" Type="http://schemas.openxmlformats.org/officeDocument/2006/relationships/tags" Target="../tags/tag46.xml"/><Relationship Id="rId16" Type="http://schemas.openxmlformats.org/officeDocument/2006/relationships/image" Target="../media/image19.tmp"/><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Layout" Target="../slideLayouts/slideLayout7.xml"/><Relationship Id="rId5" Type="http://schemas.openxmlformats.org/officeDocument/2006/relationships/tags" Target="../tags/tag49.xml"/><Relationship Id="rId15" Type="http://schemas.openxmlformats.org/officeDocument/2006/relationships/image" Target="../media/image29.png"/><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2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1954"/>
            <a:ext cx="9144000" cy="1790700"/>
          </a:xfrm>
        </p:spPr>
        <p:txBody>
          <a:bodyPr>
            <a:noAutofit/>
          </a:bodyPr>
          <a:lstStyle/>
          <a:p>
            <a:r>
              <a:rPr lang="en-US" sz="6600" dirty="0" smtClean="0"/>
              <a:t>COMP3050</a:t>
            </a:r>
            <a:r>
              <a:rPr lang="en-US" sz="4950" dirty="0"/>
              <a:t/>
            </a:r>
            <a:br>
              <a:rPr lang="en-US" sz="4950" dirty="0"/>
            </a:br>
            <a:r>
              <a:rPr lang="en-US" sz="4950" dirty="0" smtClean="0"/>
              <a:t>Cloud Computing Technology</a:t>
            </a:r>
            <a:endParaRPr lang="en-US" sz="3300" dirty="0"/>
          </a:p>
        </p:txBody>
      </p:sp>
      <p:sp>
        <p:nvSpPr>
          <p:cNvPr id="7" name="副标题 6"/>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538433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3600" dirty="0" smtClean="0"/>
              <a:t>There are other definitions in textbooks, research papers and online</a:t>
            </a:r>
          </a:p>
          <a:p>
            <a:r>
              <a:rPr lang="en-GB" sz="3600" dirty="0" smtClean="0"/>
              <a:t>They show different perspectives of cloud computing</a:t>
            </a:r>
          </a:p>
          <a:p>
            <a:r>
              <a:rPr lang="en-GB" sz="3600" dirty="0" smtClean="0"/>
              <a:t>You can study them if you are interested</a:t>
            </a:r>
          </a:p>
          <a:p>
            <a:pPr marL="0" indent="0">
              <a:buNone/>
            </a:pPr>
            <a:endParaRPr lang="en-GB" sz="3600" dirty="0"/>
          </a:p>
        </p:txBody>
      </p:sp>
    </p:spTree>
    <p:extLst>
      <p:ext uri="{BB962C8B-B14F-4D97-AF65-F5344CB8AC3E}">
        <p14:creationId xmlns:p14="http://schemas.microsoft.com/office/powerpoint/2010/main" val="2516322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1016000" y="914400"/>
            <a:ext cx="9753600" cy="4038600"/>
          </a:xfrm>
          <a:prstGeom prst="cloud">
            <a:avLst/>
          </a:prstGeom>
        </p:spPr>
        <p:style>
          <a:lnRef idx="2">
            <a:schemeClr val="accent1"/>
          </a:lnRef>
          <a:fillRef idx="1001">
            <a:schemeClr val="lt2"/>
          </a:fillRef>
          <a:effectRef idx="0">
            <a:schemeClr val="accent1"/>
          </a:effectRef>
          <a:fontRef idx="minor">
            <a:schemeClr val="dk1"/>
          </a:fontRef>
        </p:style>
        <p:txBody>
          <a:bodyPr anchor="ctr"/>
          <a:lstStyle/>
          <a:p>
            <a:pPr lvl="7" algn="ctr">
              <a:defRPr/>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291" name="Title 1"/>
          <p:cNvSpPr>
            <a:spLocks noGrp="1"/>
          </p:cNvSpPr>
          <p:nvPr>
            <p:ph type="title"/>
          </p:nvPr>
        </p:nvSpPr>
        <p:spPr>
          <a:xfrm>
            <a:off x="2336800" y="76200"/>
            <a:ext cx="9652000" cy="1143000"/>
          </a:xfrm>
        </p:spPr>
        <p:txBody>
          <a:bodyPr/>
          <a:lstStyle/>
          <a:p>
            <a:pPr eaLnBrk="1" hangingPunct="1"/>
            <a:r>
              <a:rPr lang="en-US" altLang="en-US" smtClean="0"/>
              <a:t>What is Cloud Computing</a:t>
            </a:r>
          </a:p>
        </p:txBody>
      </p:sp>
      <p:sp>
        <p:nvSpPr>
          <p:cNvPr id="12292"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fld id="{6E599411-E662-4CA3-8DFF-F16B22D91E1D}" type="slidenum">
              <a:rPr lang="en-US" altLang="en-US" sz="1200">
                <a:solidFill>
                  <a:schemeClr val="bg1"/>
                </a:solidFill>
              </a:rPr>
              <a:pPr/>
              <a:t>11</a:t>
            </a:fld>
            <a:endParaRPr lang="en-US" altLang="en-US" sz="1200">
              <a:solidFill>
                <a:schemeClr val="bg1"/>
              </a:solidFill>
            </a:endParaRPr>
          </a:p>
        </p:txBody>
      </p:sp>
      <p:pic>
        <p:nvPicPr>
          <p:cNvPr id="1043" name="Picture 19" descr="C:\Documents and Settings\hemaj\Local Settings\Temporary Internet Files\Content.IE5\94AVCMI7\MC90001666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676401"/>
            <a:ext cx="1921933"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7010400" y="3200401"/>
            <a:ext cx="3251200" cy="338554"/>
          </a:xfrm>
          <a:prstGeom prst="rect">
            <a:avLst/>
          </a:prstGeom>
          <a:noFill/>
        </p:spPr>
        <p:txBody>
          <a:bodyPr>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Computer Network</a:t>
            </a:r>
          </a:p>
        </p:txBody>
      </p:sp>
      <p:pic>
        <p:nvPicPr>
          <p:cNvPr id="1047" name="Picture 23" descr="C:\Documents and Settings\hemaj\Local Settings\Temporary Internet Files\Content.IE5\QAMRBPPQ\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22860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 name="Picture 24" descr="C:\Documents and Settings\hemaj\Local Settings\Temporary Internet Files\Content.IE5\6LL7HR2V\MC90019743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8400" y="2895600"/>
            <a:ext cx="1930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930400" y="3886201"/>
            <a:ext cx="3149600" cy="338554"/>
          </a:xfrm>
          <a:prstGeom prst="rect">
            <a:avLst/>
          </a:prstGeom>
          <a:noFill/>
        </p:spPr>
        <p:txBody>
          <a:bodyPr>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Storage (Database)</a:t>
            </a:r>
          </a:p>
        </p:txBody>
      </p:sp>
      <p:sp>
        <p:nvSpPr>
          <p:cNvPr id="34" name="TextBox 33"/>
          <p:cNvSpPr txBox="1"/>
          <p:nvPr/>
        </p:nvSpPr>
        <p:spPr>
          <a:xfrm>
            <a:off x="5283200" y="4495800"/>
            <a:ext cx="1524000" cy="338554"/>
          </a:xfrm>
          <a:prstGeom prst="rect">
            <a:avLst/>
          </a:prstGeom>
          <a:noFill/>
        </p:spPr>
        <p:txBody>
          <a:bodyPr>
            <a:spAutoFit/>
          </a:bodyPr>
          <a:lstStyle/>
          <a:p>
            <a:pPr eaLnBrk="1" hangingPunct="1">
              <a:defRPr/>
            </a:pPr>
            <a:r>
              <a:rPr lang="en-US" sz="1600" b="1" cap="all" dirty="0" err="1">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SERvers</a:t>
            </a:r>
            <a:endPar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endParaRPr>
          </a:p>
        </p:txBody>
      </p:sp>
      <p:pic>
        <p:nvPicPr>
          <p:cNvPr id="1075" name="Picture 51" descr="C:\Documents and Settings\hemaj\Local Settings\Temporary Internet Files\Content.IE5\6LL7HR2V\MC90014956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76800" y="1600200"/>
            <a:ext cx="17526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p:cNvSpPr txBox="1"/>
          <p:nvPr/>
        </p:nvSpPr>
        <p:spPr>
          <a:xfrm>
            <a:off x="2844800" y="1676401"/>
            <a:ext cx="1524000" cy="338554"/>
          </a:xfrm>
          <a:prstGeom prst="rect">
            <a:avLst/>
          </a:prstGeom>
          <a:noFill/>
        </p:spPr>
        <p:txBody>
          <a:bodyPr>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Services</a:t>
            </a:r>
          </a:p>
        </p:txBody>
      </p:sp>
      <p:sp>
        <p:nvSpPr>
          <p:cNvPr id="64" name="TextBox 63"/>
          <p:cNvSpPr txBox="1"/>
          <p:nvPr/>
        </p:nvSpPr>
        <p:spPr>
          <a:xfrm>
            <a:off x="4572000" y="1371601"/>
            <a:ext cx="2133600" cy="338554"/>
          </a:xfrm>
          <a:prstGeom prst="rect">
            <a:avLst/>
          </a:prstGeom>
          <a:noFill/>
        </p:spPr>
        <p:txBody>
          <a:bodyPr>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Applications</a:t>
            </a:r>
          </a:p>
        </p:txBody>
      </p:sp>
      <p:sp>
        <p:nvSpPr>
          <p:cNvPr id="12302" name="TextBox 64"/>
          <p:cNvSpPr txBox="1">
            <a:spLocks noChangeArrowheads="1"/>
          </p:cNvSpPr>
          <p:nvPr/>
        </p:nvSpPr>
        <p:spPr bwMode="auto">
          <a:xfrm>
            <a:off x="1117600" y="5181600"/>
            <a:ext cx="1016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endParaRPr lang="en-US" altLang="en-US" sz="1600"/>
          </a:p>
        </p:txBody>
      </p:sp>
      <p:cxnSp>
        <p:nvCxnSpPr>
          <p:cNvPr id="18" name="Straight Connector 17"/>
          <p:cNvCxnSpPr>
            <a:stCxn id="1048" idx="3"/>
          </p:cNvCxnSpPr>
          <p:nvPr/>
        </p:nvCxnSpPr>
        <p:spPr>
          <a:xfrm flipV="1">
            <a:off x="6908800" y="2590800"/>
            <a:ext cx="8128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75" idx="3"/>
          </p:cNvCxnSpPr>
          <p:nvPr/>
        </p:nvCxnSpPr>
        <p:spPr>
          <a:xfrm rot="10800000">
            <a:off x="6629400" y="2174876"/>
            <a:ext cx="1092200" cy="4159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0" idx="2"/>
          </p:cNvCxnSpPr>
          <p:nvPr/>
        </p:nvCxnSpPr>
        <p:spPr>
          <a:xfrm flipV="1">
            <a:off x="3251200" y="2014955"/>
            <a:ext cx="355600" cy="34724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3962400" y="3200400"/>
            <a:ext cx="101600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3556000" y="1905000"/>
            <a:ext cx="13208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609600" y="1295401"/>
            <a:ext cx="10972800" cy="4830763"/>
          </a:xfrm>
        </p:spPr>
        <p:txBody>
          <a:bodyPr>
            <a:normAutofit fontScale="77500" lnSpcReduction="20000"/>
          </a:bodyPr>
          <a:lstStyle/>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 typeface="Arial" pitchFamily="34" charset="0"/>
              <a:buNone/>
            </a:pPr>
            <a:endParaRPr lang="en-US" altLang="en-US" dirty="0" smtClean="0"/>
          </a:p>
          <a:p>
            <a:pPr eaLnBrk="1" hangingPunct="1"/>
            <a:endParaRPr lang="en-US" altLang="en-US" sz="2800" dirty="0" smtClean="0"/>
          </a:p>
          <a:p>
            <a:pPr eaLnBrk="1" hangingPunct="1"/>
            <a:endParaRPr lang="en-US" altLang="en-US" dirty="0"/>
          </a:p>
          <a:p>
            <a:pPr eaLnBrk="1" hangingPunct="1"/>
            <a:endParaRPr lang="en-US" altLang="en-US" sz="2800" dirty="0" smtClean="0"/>
          </a:p>
          <a:p>
            <a:pPr eaLnBrk="1" hangingPunct="1"/>
            <a:endParaRPr lang="en-US" altLang="en-US" sz="2800" dirty="0" smtClean="0"/>
          </a:p>
          <a:p>
            <a:pPr eaLnBrk="1" hangingPunct="1"/>
            <a:r>
              <a:rPr lang="en-US" altLang="en-US" sz="2800" dirty="0" smtClean="0"/>
              <a:t>Shared pool of configurable computing resources</a:t>
            </a:r>
          </a:p>
          <a:p>
            <a:pPr eaLnBrk="1" hangingPunct="1"/>
            <a:r>
              <a:rPr lang="en-US" altLang="en-US" sz="2800" dirty="0" smtClean="0"/>
              <a:t>On-demand network access</a:t>
            </a:r>
          </a:p>
          <a:p>
            <a:pPr eaLnBrk="1" hangingPunct="1"/>
            <a:r>
              <a:rPr lang="en-US" altLang="en-US" sz="2800" dirty="0" smtClean="0"/>
              <a:t>Provisioned by the Service Provider</a:t>
            </a:r>
            <a:endParaRPr lang="en-US" altLang="en-US" dirty="0" smtClean="0"/>
          </a:p>
        </p:txBody>
      </p:sp>
    </p:spTree>
    <p:extLst>
      <p:ext uri="{BB962C8B-B14F-4D97-AF65-F5344CB8AC3E}">
        <p14:creationId xmlns:p14="http://schemas.microsoft.com/office/powerpoint/2010/main" val="4191594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1043"/>
                                        </p:tgtEl>
                                        <p:attrNameLst>
                                          <p:attrName>style.visibility</p:attrName>
                                        </p:attrNameLst>
                                      </p:cBhvr>
                                      <p:to>
                                        <p:strVal val="visible"/>
                                      </p:to>
                                    </p:set>
                                    <p:animEffect transition="in" filter="circle(in)">
                                      <p:cBhvr>
                                        <p:cTn id="10" dur="500"/>
                                        <p:tgtEl>
                                          <p:spTgt spid="1043"/>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nodeType="clickEffect">
                                  <p:stCondLst>
                                    <p:cond delay="0"/>
                                  </p:stCondLst>
                                  <p:childTnLst>
                                    <p:set>
                                      <p:cBhvr>
                                        <p:cTn id="17" dur="1" fill="hold">
                                          <p:stCondLst>
                                            <p:cond delay="0"/>
                                          </p:stCondLst>
                                        </p:cTn>
                                        <p:tgtEl>
                                          <p:spTgt spid="1048"/>
                                        </p:tgtEl>
                                        <p:attrNameLst>
                                          <p:attrName>style.visibility</p:attrName>
                                        </p:attrNameLst>
                                      </p:cBhvr>
                                      <p:to>
                                        <p:strVal val="visible"/>
                                      </p:to>
                                    </p:set>
                                    <p:animEffect transition="in" filter="circle(in)">
                                      <p:cBhvr>
                                        <p:cTn id="18" dur="500"/>
                                        <p:tgtEl>
                                          <p:spTgt spid="1048"/>
                                        </p:tgtEl>
                                      </p:cBhvr>
                                    </p:animEffect>
                                  </p:childTnLst>
                                </p:cTn>
                              </p:par>
                              <p:par>
                                <p:cTn id="19" presetID="6" presetClass="entr" presetSubtype="16"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500"/>
                                        <p:tgtEl>
                                          <p:spTgt spid="34"/>
                                        </p:tgtEl>
                                      </p:cBhvr>
                                    </p:animEffect>
                                  </p:childTnLst>
                                </p:cTn>
                              </p:par>
                              <p:par>
                                <p:cTn id="22" presetID="6" presetClass="entr" presetSubtype="16"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1047"/>
                                        </p:tgtEl>
                                        <p:attrNameLst>
                                          <p:attrName>style.visibility</p:attrName>
                                        </p:attrNameLst>
                                      </p:cBhvr>
                                      <p:to>
                                        <p:strVal val="visible"/>
                                      </p:to>
                                    </p:set>
                                    <p:animEffect transition="in" filter="circle(in)">
                                      <p:cBhvr>
                                        <p:cTn id="29" dur="500"/>
                                        <p:tgtEl>
                                          <p:spTgt spid="1047"/>
                                        </p:tgtEl>
                                      </p:cBhvr>
                                    </p:animEffect>
                                  </p:childTnLst>
                                </p:cTn>
                              </p:par>
                              <p:par>
                                <p:cTn id="30" presetID="6" presetClass="entr" presetSubtype="16"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circle(in)">
                                      <p:cBhvr>
                                        <p:cTn id="32" dur="500"/>
                                        <p:tgtEl>
                                          <p:spTgt spid="33"/>
                                        </p:tgtEl>
                                      </p:cBhvr>
                                    </p:animEffect>
                                  </p:childTnLst>
                                </p:cTn>
                              </p:par>
                              <p:par>
                                <p:cTn id="33" presetID="6" presetClass="entr" presetSubtype="16"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circle(in)">
                                      <p:cBhvr>
                                        <p:cTn id="35" dur="500"/>
                                        <p:tgtEl>
                                          <p:spTgt spid="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nodeType="clickEffect">
                                  <p:stCondLst>
                                    <p:cond delay="0"/>
                                  </p:stCondLst>
                                  <p:childTnLst>
                                    <p:set>
                                      <p:cBhvr>
                                        <p:cTn id="39" dur="1" fill="hold">
                                          <p:stCondLst>
                                            <p:cond delay="0"/>
                                          </p:stCondLst>
                                        </p:cTn>
                                        <p:tgtEl>
                                          <p:spTgt spid="1075"/>
                                        </p:tgtEl>
                                        <p:attrNameLst>
                                          <p:attrName>style.visibility</p:attrName>
                                        </p:attrNameLst>
                                      </p:cBhvr>
                                      <p:to>
                                        <p:strVal val="visible"/>
                                      </p:to>
                                    </p:set>
                                    <p:animEffect transition="in" filter="circle(in)">
                                      <p:cBhvr>
                                        <p:cTn id="40" dur="500"/>
                                        <p:tgtEl>
                                          <p:spTgt spid="1075"/>
                                        </p:tgtEl>
                                      </p:cBhvr>
                                    </p:animEffect>
                                  </p:childTnLst>
                                </p:cTn>
                              </p:par>
                              <p:par>
                                <p:cTn id="41" presetID="6" presetClass="entr" presetSubtype="16"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circle(in)">
                                      <p:cBhvr>
                                        <p:cTn id="43" dur="500"/>
                                        <p:tgtEl>
                                          <p:spTgt spid="64"/>
                                        </p:tgtEl>
                                      </p:cBhvr>
                                    </p:animEffect>
                                  </p:childTnLst>
                                </p:cTn>
                              </p:par>
                              <p:par>
                                <p:cTn id="44" presetID="6" presetClass="entr" presetSubtype="16"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500"/>
                                        <p:tgtEl>
                                          <p:spTgt spid="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circle(in)">
                                      <p:cBhvr>
                                        <p:cTn id="51" dur="500"/>
                                        <p:tgtEl>
                                          <p:spTgt spid="60"/>
                                        </p:tgtEl>
                                      </p:cBhvr>
                                    </p:animEffect>
                                  </p:childTnLst>
                                </p:cTn>
                              </p:par>
                              <p:par>
                                <p:cTn id="52" presetID="6" presetClass="entr" presetSubtype="16"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circle(in)">
                                      <p:cBhvr>
                                        <p:cTn id="54" dur="500"/>
                                        <p:tgtEl>
                                          <p:spTgt spid="22"/>
                                        </p:tgtEl>
                                      </p:cBhvr>
                                    </p:animEffect>
                                  </p:childTnLst>
                                </p:cTn>
                              </p:par>
                              <p:par>
                                <p:cTn id="55" presetID="6" presetClass="entr" presetSubtype="16"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circle(in)">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336800" y="76200"/>
            <a:ext cx="9652000" cy="1143000"/>
          </a:xfrm>
        </p:spPr>
        <p:txBody>
          <a:bodyPr/>
          <a:lstStyle/>
          <a:p>
            <a:pPr eaLnBrk="1" hangingPunct="1"/>
            <a:r>
              <a:rPr lang="en-US" altLang="en-US" smtClean="0"/>
              <a:t>Cloud Service Models</a:t>
            </a:r>
          </a:p>
        </p:txBody>
      </p:sp>
      <p:sp>
        <p:nvSpPr>
          <p:cNvPr id="1638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fld id="{7A6C81DE-C363-4AAC-B0FD-D9B90544EA4A}" type="slidenum">
              <a:rPr lang="en-US" altLang="en-US" sz="1200">
                <a:solidFill>
                  <a:schemeClr val="bg1"/>
                </a:solidFill>
              </a:rPr>
              <a:pPr/>
              <a:t>12</a:t>
            </a:fld>
            <a:endParaRPr lang="en-US" altLang="en-US" sz="1200">
              <a:solidFill>
                <a:schemeClr val="bg1"/>
              </a:solidFill>
            </a:endParaRPr>
          </a:p>
        </p:txBody>
      </p:sp>
      <p:sp>
        <p:nvSpPr>
          <p:cNvPr id="43" name="Rounded Rectangle 42"/>
          <p:cNvSpPr/>
          <p:nvPr/>
        </p:nvSpPr>
        <p:spPr bwMode="auto">
          <a:xfrm>
            <a:off x="1930401"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Software as a Service (</a:t>
            </a:r>
            <a:r>
              <a:rPr lang="en-US" sz="1800" kern="0" dirty="0" err="1">
                <a:solidFill>
                  <a:srgbClr val="FFFFFF"/>
                </a:solidFill>
                <a:latin typeface="Arial"/>
                <a:ea typeface="+mn-ea"/>
              </a:rPr>
              <a:t>SaaS</a:t>
            </a:r>
            <a:r>
              <a:rPr lang="en-US" sz="1800" kern="0" dirty="0">
                <a:solidFill>
                  <a:srgbClr val="FFFFFF"/>
                </a:solidFill>
                <a:latin typeface="Arial"/>
                <a:ea typeface="+mn-ea"/>
              </a:rPr>
              <a:t>)</a:t>
            </a:r>
          </a:p>
        </p:txBody>
      </p:sp>
      <p:sp>
        <p:nvSpPr>
          <p:cNvPr id="44" name="Rounded Rectangle 43"/>
          <p:cNvSpPr/>
          <p:nvPr/>
        </p:nvSpPr>
        <p:spPr bwMode="auto">
          <a:xfrm>
            <a:off x="5490634"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Platform as a Service (</a:t>
            </a:r>
            <a:r>
              <a:rPr lang="en-US" sz="1800" kern="0" dirty="0" err="1">
                <a:solidFill>
                  <a:srgbClr val="FFFFFF"/>
                </a:solidFill>
                <a:latin typeface="Arial"/>
                <a:ea typeface="+mn-ea"/>
              </a:rPr>
              <a:t>PaaS</a:t>
            </a:r>
            <a:r>
              <a:rPr lang="en-US" sz="1800" kern="0" dirty="0">
                <a:solidFill>
                  <a:srgbClr val="FFFFFF"/>
                </a:solidFill>
                <a:latin typeface="Arial"/>
                <a:ea typeface="+mn-ea"/>
              </a:rPr>
              <a:t>)</a:t>
            </a:r>
          </a:p>
        </p:txBody>
      </p:sp>
      <p:sp>
        <p:nvSpPr>
          <p:cNvPr id="45" name="Rounded Rectangle 44"/>
          <p:cNvSpPr/>
          <p:nvPr/>
        </p:nvSpPr>
        <p:spPr bwMode="auto">
          <a:xfrm>
            <a:off x="8940801"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Infrastructure as a Service (</a:t>
            </a:r>
            <a:r>
              <a:rPr lang="en-US" sz="1800" kern="0" dirty="0" err="1">
                <a:solidFill>
                  <a:srgbClr val="FFFFFF"/>
                </a:solidFill>
                <a:latin typeface="Arial"/>
                <a:ea typeface="+mn-ea"/>
              </a:rPr>
              <a:t>IaaS</a:t>
            </a:r>
            <a:r>
              <a:rPr lang="en-US" sz="1800" kern="0" dirty="0">
                <a:solidFill>
                  <a:srgbClr val="FFFFFF"/>
                </a:solidFill>
                <a:latin typeface="Arial"/>
                <a:ea typeface="+mn-ea"/>
              </a:rPr>
              <a:t>)</a:t>
            </a:r>
          </a:p>
        </p:txBody>
      </p:sp>
      <p:pic>
        <p:nvPicPr>
          <p:cNvPr id="2057" name="Picture 9"/>
          <p:cNvPicPr>
            <a:picLocks noChangeAspect="1" noChangeArrowheads="1"/>
          </p:cNvPicPr>
          <p:nvPr/>
        </p:nvPicPr>
        <p:blipFill>
          <a:blip r:embed="rId3"/>
          <a:srcRect/>
          <a:stretch>
            <a:fillRect/>
          </a:stretch>
        </p:blipFill>
        <p:spPr bwMode="auto">
          <a:xfrm>
            <a:off x="2863851" y="4876801"/>
            <a:ext cx="8210549" cy="1457325"/>
          </a:xfrm>
          <a:prstGeom prst="rect">
            <a:avLst/>
          </a:prstGeom>
          <a:ln/>
        </p:spPr>
        <p:style>
          <a:lnRef idx="1">
            <a:schemeClr val="dk1"/>
          </a:lnRef>
          <a:fillRef idx="2">
            <a:schemeClr val="dk1"/>
          </a:fillRef>
          <a:effectRef idx="1">
            <a:schemeClr val="dk1"/>
          </a:effectRef>
          <a:fontRef idx="minor">
            <a:schemeClr val="dk1"/>
          </a:fontRef>
        </p:style>
      </p:pic>
      <p:pic>
        <p:nvPicPr>
          <p:cNvPr id="2058" name="Picture 10"/>
          <p:cNvPicPr>
            <a:picLocks noChangeAspect="1" noChangeArrowheads="1"/>
          </p:cNvPicPr>
          <p:nvPr/>
        </p:nvPicPr>
        <p:blipFill>
          <a:blip r:embed="rId4"/>
          <a:srcRect/>
          <a:stretch>
            <a:fillRect/>
          </a:stretch>
        </p:blipFill>
        <p:spPr bwMode="auto">
          <a:xfrm>
            <a:off x="2849034" y="3200400"/>
            <a:ext cx="8210551" cy="1447800"/>
          </a:xfrm>
          <a:prstGeom prst="rect">
            <a:avLst/>
          </a:prstGeom>
          <a:ln/>
        </p:spPr>
        <p:style>
          <a:lnRef idx="1">
            <a:schemeClr val="dk1"/>
          </a:lnRef>
          <a:fillRef idx="2">
            <a:schemeClr val="dk1"/>
          </a:fillRef>
          <a:effectRef idx="1">
            <a:schemeClr val="dk1"/>
          </a:effectRef>
          <a:fontRef idx="minor">
            <a:schemeClr val="dk1"/>
          </a:fontRef>
        </p:style>
      </p:pic>
      <p:pic>
        <p:nvPicPr>
          <p:cNvPr id="2059" name="Picture 11"/>
          <p:cNvPicPr>
            <a:picLocks noChangeAspect="1" noChangeArrowheads="1"/>
          </p:cNvPicPr>
          <p:nvPr/>
        </p:nvPicPr>
        <p:blipFill>
          <a:blip r:embed="rId5"/>
          <a:srcRect/>
          <a:stretch>
            <a:fillRect/>
          </a:stretch>
        </p:blipFill>
        <p:spPr bwMode="auto">
          <a:xfrm>
            <a:off x="2863851" y="1828800"/>
            <a:ext cx="8210549" cy="1219200"/>
          </a:xfrm>
          <a:prstGeom prst="rect">
            <a:avLst/>
          </a:prstGeom>
          <a:ln/>
        </p:spPr>
        <p:style>
          <a:lnRef idx="1">
            <a:schemeClr val="dk1"/>
          </a:lnRef>
          <a:fillRef idx="2">
            <a:schemeClr val="dk1"/>
          </a:fillRef>
          <a:effectRef idx="1">
            <a:schemeClr val="dk1"/>
          </a:effectRef>
          <a:fontRef idx="minor">
            <a:schemeClr val="dk1"/>
          </a:fontRef>
        </p:style>
      </p:pic>
      <p:pic>
        <p:nvPicPr>
          <p:cNvPr id="2061" name="Picture 13" descr="Amazon Web Service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1" y="5033963"/>
            <a:ext cx="2082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Dedicated Server, Managed Hosting &amp; Web Hosting from Rackspac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051" y="5762625"/>
            <a:ext cx="2006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p:cNvGrpSpPr>
            <a:grpSpLocks/>
          </p:cNvGrpSpPr>
          <p:nvPr/>
        </p:nvGrpSpPr>
        <p:grpSpPr bwMode="auto">
          <a:xfrm>
            <a:off x="74085" y="3200402"/>
            <a:ext cx="2789767" cy="830997"/>
            <a:chOff x="55539" y="3200400"/>
            <a:chExt cx="2092347" cy="831277"/>
          </a:xfrm>
        </p:grpSpPr>
        <p:pic>
          <p:nvPicPr>
            <p:cNvPr id="16400" name="Picture 23" descr="App Engine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Box 48"/>
            <p:cNvSpPr txBox="1">
              <a:spLocks noChangeArrowheads="1"/>
            </p:cNvSpPr>
            <p:nvPr/>
          </p:nvSpPr>
          <p:spPr bwMode="auto">
            <a:xfrm>
              <a:off x="761999" y="3200400"/>
              <a:ext cx="1385887" cy="83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b="1"/>
                <a:t>Google App Engine</a:t>
              </a:r>
            </a:p>
          </p:txBody>
        </p:sp>
      </p:grpSp>
      <p:pic>
        <p:nvPicPr>
          <p:cNvPr id="2073" name="Picture 25" descr="Windows Azure Platfor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384" y="3932238"/>
            <a:ext cx="230081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p:cNvSpPr>
            <a:spLocks noChangeArrowheads="1"/>
          </p:cNvSpPr>
          <p:nvPr/>
        </p:nvSpPr>
        <p:spPr bwMode="auto">
          <a:xfrm>
            <a:off x="218017" y="2079625"/>
            <a:ext cx="237066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sz="1600" b="1"/>
              <a:t>SalesForce CRM</a:t>
            </a:r>
          </a:p>
        </p:txBody>
      </p:sp>
      <p:sp>
        <p:nvSpPr>
          <p:cNvPr id="72" name="Rectangle 71"/>
          <p:cNvSpPr>
            <a:spLocks noChangeArrowheads="1"/>
          </p:cNvSpPr>
          <p:nvPr/>
        </p:nvSpPr>
        <p:spPr bwMode="auto">
          <a:xfrm>
            <a:off x="224367" y="2520950"/>
            <a:ext cx="236855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sz="1600" b="1"/>
              <a:t>LotusLive</a:t>
            </a:r>
          </a:p>
        </p:txBody>
      </p:sp>
    </p:spTree>
    <p:extLst>
      <p:ext uri="{BB962C8B-B14F-4D97-AF65-F5344CB8AC3E}">
        <p14:creationId xmlns:p14="http://schemas.microsoft.com/office/powerpoint/2010/main" val="3789031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in)">
                                      <p:cBhvr>
                                        <p:cTn id="7" dur="500"/>
                                        <p:tgtEl>
                                          <p:spTgt spid="45"/>
                                        </p:tgtEl>
                                      </p:cBhvr>
                                    </p:animEffect>
                                  </p:childTnLst>
                                </p:cTn>
                              </p:par>
                              <p:par>
                                <p:cTn id="8" presetID="6" presetClass="entr" presetSubtype="16" fill="hold" nodeType="withEffect">
                                  <p:stCondLst>
                                    <p:cond delay="0"/>
                                  </p:stCondLst>
                                  <p:childTnLst>
                                    <p:set>
                                      <p:cBhvr>
                                        <p:cTn id="9" dur="1" fill="hold">
                                          <p:stCondLst>
                                            <p:cond delay="0"/>
                                          </p:stCondLst>
                                        </p:cTn>
                                        <p:tgtEl>
                                          <p:spTgt spid="2057"/>
                                        </p:tgtEl>
                                        <p:attrNameLst>
                                          <p:attrName>style.visibility</p:attrName>
                                        </p:attrNameLst>
                                      </p:cBhvr>
                                      <p:to>
                                        <p:strVal val="visible"/>
                                      </p:to>
                                    </p:set>
                                    <p:animEffect transition="in" filter="circle(in)">
                                      <p:cBhvr>
                                        <p:cTn id="10" dur="500"/>
                                        <p:tgtEl>
                                          <p:spTgt spid="2057"/>
                                        </p:tgtEl>
                                      </p:cBhvr>
                                    </p:animEffect>
                                  </p:childTnLst>
                                </p:cTn>
                              </p:par>
                              <p:par>
                                <p:cTn id="11" presetID="6" presetClass="entr" presetSubtype="16" fill="hold" nodeType="withEffect">
                                  <p:stCondLst>
                                    <p:cond delay="0"/>
                                  </p:stCondLst>
                                  <p:childTnLst>
                                    <p:set>
                                      <p:cBhvr>
                                        <p:cTn id="12" dur="1" fill="hold">
                                          <p:stCondLst>
                                            <p:cond delay="0"/>
                                          </p:stCondLst>
                                        </p:cTn>
                                        <p:tgtEl>
                                          <p:spTgt spid="2061"/>
                                        </p:tgtEl>
                                        <p:attrNameLst>
                                          <p:attrName>style.visibility</p:attrName>
                                        </p:attrNameLst>
                                      </p:cBhvr>
                                      <p:to>
                                        <p:strVal val="visible"/>
                                      </p:to>
                                    </p:set>
                                    <p:animEffect transition="in" filter="circle(in)">
                                      <p:cBhvr>
                                        <p:cTn id="13" dur="500"/>
                                        <p:tgtEl>
                                          <p:spTgt spid="2061"/>
                                        </p:tgtEl>
                                      </p:cBhvr>
                                    </p:animEffect>
                                  </p:childTnLst>
                                </p:cTn>
                              </p:par>
                              <p:par>
                                <p:cTn id="14" presetID="6" presetClass="entr" presetSubtype="16" fill="hold" nodeType="withEffect">
                                  <p:stCondLst>
                                    <p:cond delay="0"/>
                                  </p:stCondLst>
                                  <p:childTnLst>
                                    <p:set>
                                      <p:cBhvr>
                                        <p:cTn id="15" dur="1" fill="hold">
                                          <p:stCondLst>
                                            <p:cond delay="0"/>
                                          </p:stCondLst>
                                        </p:cTn>
                                        <p:tgtEl>
                                          <p:spTgt spid="2069"/>
                                        </p:tgtEl>
                                        <p:attrNameLst>
                                          <p:attrName>style.visibility</p:attrName>
                                        </p:attrNameLst>
                                      </p:cBhvr>
                                      <p:to>
                                        <p:strVal val="visible"/>
                                      </p:to>
                                    </p:set>
                                    <p:animEffect transition="in" filter="circle(in)">
                                      <p:cBhvr>
                                        <p:cTn id="16" dur="500"/>
                                        <p:tgtEl>
                                          <p:spTgt spid="20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circle(in)">
                                      <p:cBhvr>
                                        <p:cTn id="21" dur="500"/>
                                        <p:tgtEl>
                                          <p:spTgt spid="44"/>
                                        </p:tgtEl>
                                      </p:cBhvr>
                                    </p:animEffect>
                                  </p:childTnLst>
                                </p:cTn>
                              </p:par>
                              <p:par>
                                <p:cTn id="22" presetID="6" presetClass="entr" presetSubtype="16" fill="hold" nodeType="withEffect">
                                  <p:stCondLst>
                                    <p:cond delay="0"/>
                                  </p:stCondLst>
                                  <p:childTnLst>
                                    <p:set>
                                      <p:cBhvr>
                                        <p:cTn id="23" dur="1" fill="hold">
                                          <p:stCondLst>
                                            <p:cond delay="0"/>
                                          </p:stCondLst>
                                        </p:cTn>
                                        <p:tgtEl>
                                          <p:spTgt spid="2058"/>
                                        </p:tgtEl>
                                        <p:attrNameLst>
                                          <p:attrName>style.visibility</p:attrName>
                                        </p:attrNameLst>
                                      </p:cBhvr>
                                      <p:to>
                                        <p:strVal val="visible"/>
                                      </p:to>
                                    </p:set>
                                    <p:animEffect transition="in" filter="circle(in)">
                                      <p:cBhvr>
                                        <p:cTn id="24" dur="500"/>
                                        <p:tgtEl>
                                          <p:spTgt spid="2058"/>
                                        </p:tgtEl>
                                      </p:cBhvr>
                                    </p:animEffect>
                                  </p:childTnLst>
                                </p:cTn>
                              </p:par>
                              <p:par>
                                <p:cTn id="25" presetID="6" presetClass="entr" presetSubtype="16"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circle(in)">
                                      <p:cBhvr>
                                        <p:cTn id="27" dur="500"/>
                                        <p:tgtEl>
                                          <p:spTgt spid="50"/>
                                        </p:tgtEl>
                                      </p:cBhvr>
                                    </p:animEffect>
                                  </p:childTnLst>
                                </p:cTn>
                              </p:par>
                              <p:par>
                                <p:cTn id="28" presetID="6" presetClass="entr" presetSubtype="16" fill="hold" nodeType="withEffect">
                                  <p:stCondLst>
                                    <p:cond delay="0"/>
                                  </p:stCondLst>
                                  <p:childTnLst>
                                    <p:set>
                                      <p:cBhvr>
                                        <p:cTn id="29" dur="1" fill="hold">
                                          <p:stCondLst>
                                            <p:cond delay="0"/>
                                          </p:stCondLst>
                                        </p:cTn>
                                        <p:tgtEl>
                                          <p:spTgt spid="2073"/>
                                        </p:tgtEl>
                                        <p:attrNameLst>
                                          <p:attrName>style.visibility</p:attrName>
                                        </p:attrNameLst>
                                      </p:cBhvr>
                                      <p:to>
                                        <p:strVal val="visible"/>
                                      </p:to>
                                    </p:set>
                                    <p:animEffect transition="in" filter="circle(in)">
                                      <p:cBhvr>
                                        <p:cTn id="30" dur="500"/>
                                        <p:tgtEl>
                                          <p:spTgt spid="2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circle(in)">
                                      <p:cBhvr>
                                        <p:cTn id="35" dur="500"/>
                                        <p:tgtEl>
                                          <p:spTgt spid="43"/>
                                        </p:tgtEl>
                                      </p:cBhvr>
                                    </p:animEffect>
                                  </p:childTnLst>
                                </p:cTn>
                              </p:par>
                              <p:par>
                                <p:cTn id="36" presetID="6" presetClass="entr" presetSubtype="16" fill="hold" nodeType="withEffect">
                                  <p:stCondLst>
                                    <p:cond delay="0"/>
                                  </p:stCondLst>
                                  <p:childTnLst>
                                    <p:set>
                                      <p:cBhvr>
                                        <p:cTn id="37" dur="1" fill="hold">
                                          <p:stCondLst>
                                            <p:cond delay="0"/>
                                          </p:stCondLst>
                                        </p:cTn>
                                        <p:tgtEl>
                                          <p:spTgt spid="2059"/>
                                        </p:tgtEl>
                                        <p:attrNameLst>
                                          <p:attrName>style.visibility</p:attrName>
                                        </p:attrNameLst>
                                      </p:cBhvr>
                                      <p:to>
                                        <p:strVal val="visible"/>
                                      </p:to>
                                    </p:set>
                                    <p:animEffect transition="in" filter="circle(in)">
                                      <p:cBhvr>
                                        <p:cTn id="38" dur="500"/>
                                        <p:tgtEl>
                                          <p:spTgt spid="2059"/>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circle(in)">
                                      <p:cBhvr>
                                        <p:cTn id="41" dur="500"/>
                                        <p:tgtEl>
                                          <p:spTgt spid="5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circle(in)">
                                      <p:cBhvr>
                                        <p:cTn id="4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51" grpId="0"/>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deployment models (1)</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Public clouds</a:t>
            </a:r>
          </a:p>
          <a:p>
            <a:pPr lvl="1"/>
            <a:r>
              <a:rPr lang="en-GB" dirty="0" smtClean="0"/>
              <a:t>Provide </a:t>
            </a:r>
            <a:r>
              <a:rPr lang="en-GB" dirty="0"/>
              <a:t>their services on servers and storage on the Internet. </a:t>
            </a:r>
            <a:endParaRPr lang="en-GB" dirty="0" smtClean="0"/>
          </a:p>
          <a:p>
            <a:pPr lvl="1"/>
            <a:r>
              <a:rPr lang="en-GB" dirty="0" smtClean="0"/>
              <a:t>These </a:t>
            </a:r>
            <a:r>
              <a:rPr lang="en-GB" dirty="0"/>
              <a:t>are operated by third-party companies, who handle and control all the hardware, software, and the general infrastructure. </a:t>
            </a:r>
            <a:endParaRPr lang="en-GB" dirty="0" smtClean="0"/>
          </a:p>
          <a:p>
            <a:pPr lvl="1"/>
            <a:r>
              <a:rPr lang="en-GB" dirty="0" smtClean="0"/>
              <a:t>Clients </a:t>
            </a:r>
            <a:r>
              <a:rPr lang="en-GB" dirty="0"/>
              <a:t>access services through accounts that can be accessed by just about anyone.</a:t>
            </a:r>
          </a:p>
          <a:p>
            <a:r>
              <a:rPr lang="en-GB" dirty="0"/>
              <a:t>Private </a:t>
            </a:r>
            <a:r>
              <a:rPr lang="en-GB" dirty="0" smtClean="0"/>
              <a:t>clouds</a:t>
            </a:r>
          </a:p>
          <a:p>
            <a:pPr lvl="1"/>
            <a:r>
              <a:rPr lang="en-GB" dirty="0" smtClean="0"/>
              <a:t>Are </a:t>
            </a:r>
            <a:r>
              <a:rPr lang="en-GB" dirty="0"/>
              <a:t>reserved for specific clientele, usually one business or organization. </a:t>
            </a:r>
            <a:endParaRPr lang="en-GB" dirty="0" smtClean="0"/>
          </a:p>
          <a:p>
            <a:pPr lvl="1"/>
            <a:r>
              <a:rPr lang="en-GB" dirty="0" smtClean="0"/>
              <a:t>The </a:t>
            </a:r>
            <a:r>
              <a:rPr lang="en-GB" dirty="0"/>
              <a:t>firm's data service </a:t>
            </a:r>
            <a:r>
              <a:rPr lang="en-GB" dirty="0" err="1"/>
              <a:t>center</a:t>
            </a:r>
            <a:r>
              <a:rPr lang="en-GB" dirty="0"/>
              <a:t> may host the cloud computing service. </a:t>
            </a:r>
            <a:endParaRPr lang="en-GB" dirty="0" smtClean="0"/>
          </a:p>
          <a:p>
            <a:pPr lvl="1"/>
            <a:r>
              <a:rPr lang="en-GB" dirty="0" smtClean="0"/>
              <a:t>Many </a:t>
            </a:r>
            <a:r>
              <a:rPr lang="en-GB" dirty="0"/>
              <a:t>private cloud computing services are provided on a private network.</a:t>
            </a:r>
          </a:p>
          <a:p>
            <a:r>
              <a:rPr lang="en-GB" dirty="0"/>
              <a:t>Hybrid clouds </a:t>
            </a:r>
            <a:endParaRPr lang="en-GB" dirty="0" smtClean="0"/>
          </a:p>
          <a:p>
            <a:pPr lvl="1"/>
            <a:r>
              <a:rPr lang="en-GB" dirty="0" smtClean="0"/>
              <a:t>A </a:t>
            </a:r>
            <a:r>
              <a:rPr lang="en-GB" dirty="0"/>
              <a:t>combination of both public and private services. </a:t>
            </a:r>
            <a:endParaRPr lang="en-GB" dirty="0" smtClean="0"/>
          </a:p>
          <a:p>
            <a:pPr lvl="1"/>
            <a:r>
              <a:rPr lang="en-GB" dirty="0" smtClean="0"/>
              <a:t>This </a:t>
            </a:r>
            <a:r>
              <a:rPr lang="en-GB" dirty="0"/>
              <a:t>type of model allows the user more flexibility and helps optimize the </a:t>
            </a:r>
            <a:r>
              <a:rPr lang="en-GB" dirty="0" smtClean="0"/>
              <a:t>user's infrastructure </a:t>
            </a:r>
            <a:r>
              <a:rPr lang="en-GB" dirty="0"/>
              <a:t>and security</a:t>
            </a:r>
            <a:r>
              <a:rPr lang="en-GB" dirty="0" smtClean="0"/>
              <a:t>.</a:t>
            </a:r>
          </a:p>
        </p:txBody>
      </p:sp>
    </p:spTree>
    <p:extLst>
      <p:ext uri="{BB962C8B-B14F-4D97-AF65-F5344CB8AC3E}">
        <p14:creationId xmlns:p14="http://schemas.microsoft.com/office/powerpoint/2010/main" val="119225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deployment models (2)</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Community cloud</a:t>
            </a:r>
          </a:p>
          <a:p>
            <a:pPr lvl="1"/>
            <a:r>
              <a:rPr lang="en-GB" dirty="0"/>
              <a:t>It allows systems and services to be accessible by a group of </a:t>
            </a:r>
            <a:r>
              <a:rPr lang="en-GB" dirty="0" smtClean="0"/>
              <a:t>organizations</a:t>
            </a:r>
          </a:p>
          <a:p>
            <a:pPr lvl="1"/>
            <a:r>
              <a:rPr lang="en-GB" dirty="0" smtClean="0"/>
              <a:t>It </a:t>
            </a:r>
            <a:r>
              <a:rPr lang="en-GB" dirty="0"/>
              <a:t>is a distributed system that is created by integrating the services of different clouds to address the specific needs of a community, industry, or </a:t>
            </a:r>
            <a:r>
              <a:rPr lang="en-GB" dirty="0" smtClean="0"/>
              <a:t>business</a:t>
            </a:r>
          </a:p>
          <a:p>
            <a:pPr lvl="1"/>
            <a:r>
              <a:rPr lang="en-GB" dirty="0" smtClean="0"/>
              <a:t>The </a:t>
            </a:r>
            <a:r>
              <a:rPr lang="en-GB" dirty="0"/>
              <a:t>infrastructure of the community could be shared between the organization which has shared concerns or </a:t>
            </a:r>
            <a:r>
              <a:rPr lang="en-GB" dirty="0" smtClean="0"/>
              <a:t>tasks</a:t>
            </a:r>
          </a:p>
          <a:p>
            <a:pPr lvl="1"/>
            <a:r>
              <a:rPr lang="en-GB" dirty="0" smtClean="0"/>
              <a:t>It </a:t>
            </a:r>
            <a:r>
              <a:rPr lang="en-GB" dirty="0"/>
              <a:t>is generally managed by a third party or by the combination of one or more organizations in the </a:t>
            </a:r>
            <a:r>
              <a:rPr lang="en-GB" dirty="0" smtClean="0"/>
              <a:t>community</a:t>
            </a:r>
          </a:p>
          <a:p>
            <a:r>
              <a:rPr lang="en-GB" dirty="0" smtClean="0"/>
              <a:t>Multi-cloud</a:t>
            </a:r>
          </a:p>
          <a:p>
            <a:pPr lvl="1"/>
            <a:r>
              <a:rPr lang="en-GB" dirty="0" smtClean="0"/>
              <a:t>Employing </a:t>
            </a:r>
            <a:r>
              <a:rPr lang="en-GB" dirty="0"/>
              <a:t>multiple cloud providers at the same time </a:t>
            </a:r>
            <a:endParaRPr lang="en-GB" dirty="0" smtClean="0"/>
          </a:p>
          <a:p>
            <a:pPr lvl="1"/>
            <a:r>
              <a:rPr lang="en-GB" dirty="0" smtClean="0"/>
              <a:t>It’s </a:t>
            </a:r>
            <a:r>
              <a:rPr lang="en-GB" dirty="0"/>
              <a:t>similar to the hybrid cloud deployment approach, which combines public and private cloud </a:t>
            </a:r>
            <a:r>
              <a:rPr lang="en-GB" dirty="0" smtClean="0"/>
              <a:t>resources</a:t>
            </a:r>
          </a:p>
          <a:p>
            <a:pPr lvl="1"/>
            <a:r>
              <a:rPr lang="en-GB" dirty="0" smtClean="0"/>
              <a:t>Instead </a:t>
            </a:r>
            <a:r>
              <a:rPr lang="en-GB" dirty="0"/>
              <a:t>of merging private and public clouds, multi-cloud uses many public </a:t>
            </a:r>
            <a:r>
              <a:rPr lang="en-GB" dirty="0" smtClean="0"/>
              <a:t>clouds</a:t>
            </a:r>
          </a:p>
          <a:p>
            <a:pPr lvl="1"/>
            <a:r>
              <a:rPr lang="en-GB" dirty="0" smtClean="0"/>
              <a:t>Improves availability of the services – when one cloud fails, another is available</a:t>
            </a:r>
            <a:endParaRPr lang="en-GB" dirty="0"/>
          </a:p>
        </p:txBody>
      </p:sp>
    </p:spTree>
    <p:extLst>
      <p:ext uri="{BB962C8B-B14F-4D97-AF65-F5344CB8AC3E}">
        <p14:creationId xmlns:p14="http://schemas.microsoft.com/office/powerpoint/2010/main" val="51469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uses cloud?</a:t>
            </a:r>
            <a:endParaRPr lang="en-GB" dirty="0"/>
          </a:p>
        </p:txBody>
      </p:sp>
      <p:sp>
        <p:nvSpPr>
          <p:cNvPr id="3" name="Content Placeholder 2"/>
          <p:cNvSpPr>
            <a:spLocks noGrp="1"/>
          </p:cNvSpPr>
          <p:nvPr>
            <p:ph idx="1"/>
          </p:nvPr>
        </p:nvSpPr>
        <p:spPr/>
        <p:txBody>
          <a:bodyPr>
            <a:normAutofit lnSpcReduction="10000"/>
          </a:bodyPr>
          <a:lstStyle/>
          <a:p>
            <a:r>
              <a:rPr lang="en-GB" dirty="0"/>
              <a:t>The short answer is: everyone. </a:t>
            </a:r>
            <a:endParaRPr lang="en-GB" dirty="0" smtClean="0"/>
          </a:p>
          <a:p>
            <a:pPr lvl="1"/>
            <a:r>
              <a:rPr lang="en-GB" dirty="0" smtClean="0"/>
              <a:t>From </a:t>
            </a:r>
            <a:r>
              <a:rPr lang="en-GB" dirty="0"/>
              <a:t>your phone and your car to your smart watch and your </a:t>
            </a:r>
            <a:r>
              <a:rPr lang="en-GB" dirty="0" err="1"/>
              <a:t>favorite</a:t>
            </a:r>
            <a:r>
              <a:rPr lang="en-GB" dirty="0"/>
              <a:t> food delivery app, the cloud is everywhere.</a:t>
            </a:r>
          </a:p>
          <a:p>
            <a:r>
              <a:rPr lang="en-GB" dirty="0" smtClean="0"/>
              <a:t>But </a:t>
            </a:r>
            <a:r>
              <a:rPr lang="en-GB" dirty="0"/>
              <a:t>cloud computing is especially powerful for </a:t>
            </a:r>
            <a:r>
              <a:rPr lang="en-GB" dirty="0" smtClean="0"/>
              <a:t>businesses</a:t>
            </a:r>
          </a:p>
          <a:p>
            <a:pPr lvl="1"/>
            <a:r>
              <a:rPr lang="en-GB" dirty="0" smtClean="0"/>
              <a:t>Companies </a:t>
            </a:r>
            <a:r>
              <a:rPr lang="en-GB" dirty="0"/>
              <a:t>use it for routine tasks like </a:t>
            </a:r>
            <a:endParaRPr lang="en-GB" dirty="0" smtClean="0"/>
          </a:p>
          <a:p>
            <a:pPr lvl="2"/>
            <a:r>
              <a:rPr lang="en-GB" dirty="0" smtClean="0"/>
              <a:t>data protection</a:t>
            </a:r>
          </a:p>
          <a:p>
            <a:pPr lvl="2"/>
            <a:r>
              <a:rPr lang="en-GB" dirty="0" smtClean="0"/>
              <a:t>software development</a:t>
            </a:r>
          </a:p>
          <a:p>
            <a:pPr lvl="2"/>
            <a:r>
              <a:rPr lang="en-GB" dirty="0" smtClean="0"/>
              <a:t>data analytics</a:t>
            </a:r>
          </a:p>
          <a:p>
            <a:pPr lvl="2"/>
            <a:r>
              <a:rPr lang="en-GB" dirty="0" smtClean="0"/>
              <a:t>disaster recovery</a:t>
            </a:r>
          </a:p>
          <a:p>
            <a:pPr lvl="2"/>
            <a:r>
              <a:rPr lang="en-GB" dirty="0" smtClean="0"/>
              <a:t>virtual desktops</a:t>
            </a:r>
          </a:p>
          <a:p>
            <a:pPr lvl="2"/>
            <a:r>
              <a:rPr lang="en-GB" dirty="0" smtClean="0"/>
              <a:t>server virtualization</a:t>
            </a:r>
          </a:p>
          <a:p>
            <a:pPr lvl="2"/>
            <a:r>
              <a:rPr lang="en-GB" dirty="0" smtClean="0"/>
              <a:t>customer-facing applications</a:t>
            </a:r>
            <a:endParaRPr lang="en-GB" dirty="0"/>
          </a:p>
        </p:txBody>
      </p:sp>
    </p:spTree>
    <p:extLst>
      <p:ext uri="{BB962C8B-B14F-4D97-AF65-F5344CB8AC3E}">
        <p14:creationId xmlns:p14="http://schemas.microsoft.com/office/powerpoint/2010/main" val="72085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computing examples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561827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Tencent</a:t>
            </a:r>
            <a:r>
              <a:rPr lang="en-GB" dirty="0" smtClean="0"/>
              <a:t> </a:t>
            </a:r>
            <a:r>
              <a:rPr lang="en-GB" dirty="0"/>
              <a:t>Meeting &amp; </a:t>
            </a:r>
            <a:r>
              <a:rPr lang="en-GB" dirty="0" err="1"/>
              <a:t>VooV</a:t>
            </a:r>
            <a:r>
              <a:rPr lang="en-GB" dirty="0"/>
              <a:t> Meeting</a:t>
            </a:r>
          </a:p>
        </p:txBody>
      </p:sp>
      <p:sp>
        <p:nvSpPr>
          <p:cNvPr id="3" name="Content Placeholder 2"/>
          <p:cNvSpPr>
            <a:spLocks noGrp="1"/>
          </p:cNvSpPr>
          <p:nvPr>
            <p:ph idx="1"/>
          </p:nvPr>
        </p:nvSpPr>
        <p:spPr/>
        <p:txBody>
          <a:bodyPr/>
          <a:lstStyle/>
          <a:p>
            <a:r>
              <a:rPr lang="en-GB" dirty="0" err="1"/>
              <a:t>Tencent</a:t>
            </a:r>
            <a:r>
              <a:rPr lang="en-GB" dirty="0"/>
              <a:t> Meeting provides </a:t>
            </a:r>
            <a:r>
              <a:rPr lang="en-GB" dirty="0" smtClean="0"/>
              <a:t>a cloud-based video </a:t>
            </a:r>
            <a:r>
              <a:rPr lang="en-GB" dirty="0"/>
              <a:t>conferencing solution that enables customers and users to host or join meetings anytime, anywhere. </a:t>
            </a:r>
            <a:endParaRPr lang="en-GB" dirty="0" smtClean="0"/>
          </a:p>
          <a:p>
            <a:r>
              <a:rPr lang="en-GB" dirty="0" err="1"/>
              <a:t>Tencent</a:t>
            </a:r>
            <a:r>
              <a:rPr lang="en-GB" dirty="0"/>
              <a:t> Meeting is currently widely used in business, municipal services, finance, education, healthcare and other industries, and is available for online document signing, business solicitation, recruitment, online learning and training, and much more.</a:t>
            </a:r>
            <a:endParaRPr lang="en-GB" dirty="0" smtClean="0"/>
          </a:p>
          <a:p>
            <a:r>
              <a:rPr lang="en-GB" dirty="0" smtClean="0"/>
              <a:t>Its </a:t>
            </a:r>
            <a:r>
              <a:rPr lang="en-GB" dirty="0"/>
              <a:t>international version, </a:t>
            </a:r>
            <a:r>
              <a:rPr lang="en-GB" dirty="0" err="1"/>
              <a:t>VooV</a:t>
            </a:r>
            <a:r>
              <a:rPr lang="en-GB" dirty="0"/>
              <a:t> Meeting, has been launched in more than 100 countries and regions around the </a:t>
            </a:r>
            <a:r>
              <a:rPr lang="en-GB" dirty="0" smtClean="0"/>
              <a:t>world.</a:t>
            </a:r>
            <a:endParaRPr lang="en-GB" dirty="0"/>
          </a:p>
        </p:txBody>
      </p:sp>
    </p:spTree>
    <p:extLst>
      <p:ext uri="{BB962C8B-B14F-4D97-AF65-F5344CB8AC3E}">
        <p14:creationId xmlns:p14="http://schemas.microsoft.com/office/powerpoint/2010/main" val="2155567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Rain Classroom -  </a:t>
            </a:r>
            <a:r>
              <a:rPr lang="zh-CN" altLang="en-US" dirty="0"/>
              <a:t>雨课堂</a:t>
            </a:r>
            <a:endParaRPr lang="en-GB" dirty="0"/>
          </a:p>
        </p:txBody>
      </p:sp>
      <p:sp>
        <p:nvSpPr>
          <p:cNvPr id="3" name="Content Placeholder 2"/>
          <p:cNvSpPr>
            <a:spLocks noGrp="1"/>
          </p:cNvSpPr>
          <p:nvPr>
            <p:ph idx="1"/>
          </p:nvPr>
        </p:nvSpPr>
        <p:spPr/>
        <p:txBody>
          <a:bodyPr>
            <a:normAutofit/>
          </a:bodyPr>
          <a:lstStyle/>
          <a:p>
            <a:r>
              <a:rPr lang="en-GB" dirty="0"/>
              <a:t>Rain Classroom is </a:t>
            </a:r>
            <a:r>
              <a:rPr lang="en-GB" dirty="0" smtClean="0"/>
              <a:t>a </a:t>
            </a:r>
            <a:r>
              <a:rPr lang="en-GB" dirty="0"/>
              <a:t>cloud computing tool, which is jointly developed by Tsinghua University </a:t>
            </a:r>
            <a:r>
              <a:rPr lang="en-GB" dirty="0" smtClean="0"/>
              <a:t>and </a:t>
            </a:r>
            <a:r>
              <a:rPr lang="en-GB" dirty="0" err="1" smtClean="0"/>
              <a:t>XueTangX</a:t>
            </a:r>
            <a:r>
              <a:rPr lang="en-GB" dirty="0"/>
              <a:t>. </a:t>
            </a:r>
            <a:endParaRPr lang="en-GB" dirty="0" smtClean="0"/>
          </a:p>
          <a:p>
            <a:r>
              <a:rPr lang="en-GB" dirty="0" smtClean="0"/>
              <a:t>In 2018, </a:t>
            </a:r>
            <a:r>
              <a:rPr lang="en-GB" dirty="0" err="1" smtClean="0"/>
              <a:t>XueTangX</a:t>
            </a:r>
            <a:r>
              <a:rPr lang="en-GB" dirty="0" smtClean="0"/>
              <a:t>  developed </a:t>
            </a:r>
            <a:r>
              <a:rPr lang="en-GB" dirty="0"/>
              <a:t>the virtual private cloud platform "</a:t>
            </a:r>
            <a:r>
              <a:rPr lang="en-GB" dirty="0" err="1"/>
              <a:t>XueTang</a:t>
            </a:r>
            <a:r>
              <a:rPr lang="en-GB" dirty="0"/>
              <a:t> Cloud" and the teaching tool "Rain Classroom" for assisting online learning. </a:t>
            </a:r>
            <a:endParaRPr lang="en-GB" dirty="0" smtClean="0"/>
          </a:p>
        </p:txBody>
      </p:sp>
    </p:spTree>
    <p:extLst>
      <p:ext uri="{BB962C8B-B14F-4D97-AF65-F5344CB8AC3E}">
        <p14:creationId xmlns:p14="http://schemas.microsoft.com/office/powerpoint/2010/main" val="3684432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Salesforce</a:t>
            </a:r>
          </a:p>
        </p:txBody>
      </p:sp>
      <p:sp>
        <p:nvSpPr>
          <p:cNvPr id="3" name="Content Placeholder 2"/>
          <p:cNvSpPr>
            <a:spLocks noGrp="1"/>
          </p:cNvSpPr>
          <p:nvPr>
            <p:ph idx="1"/>
          </p:nvPr>
        </p:nvSpPr>
        <p:spPr/>
        <p:txBody>
          <a:bodyPr>
            <a:normAutofit/>
          </a:bodyPr>
          <a:lstStyle/>
          <a:p>
            <a:r>
              <a:rPr lang="en-GB" sz="3200" dirty="0" smtClean="0"/>
              <a:t>SaaS provider</a:t>
            </a:r>
          </a:p>
          <a:p>
            <a:r>
              <a:rPr lang="en-GB" sz="3200" dirty="0" smtClean="0"/>
              <a:t>CRM (customer relationship management) </a:t>
            </a:r>
            <a:r>
              <a:rPr lang="en-GB" sz="3200" dirty="0"/>
              <a:t>tool that helps businesses manage customer relations and generate sales leads. </a:t>
            </a:r>
            <a:endParaRPr lang="en-GB" sz="3200" dirty="0" smtClean="0"/>
          </a:p>
          <a:p>
            <a:r>
              <a:rPr lang="en-GB" sz="3200" dirty="0" smtClean="0"/>
              <a:t>The </a:t>
            </a:r>
            <a:r>
              <a:rPr lang="en-GB" sz="3200" dirty="0"/>
              <a:t>Sales Cloud combines A.I. and customer data to help sales teams identify potential leads and close sales faster. </a:t>
            </a:r>
            <a:endParaRPr lang="en-GB" sz="3200" dirty="0" smtClean="0"/>
          </a:p>
          <a:p>
            <a:r>
              <a:rPr lang="en-GB" sz="3200" dirty="0" smtClean="0"/>
              <a:t>The </a:t>
            </a:r>
            <a:r>
              <a:rPr lang="en-GB" sz="3200" dirty="0"/>
              <a:t>platform also has separate clouds for customer service and marketing.</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2099" y="191801"/>
            <a:ext cx="2850252" cy="190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042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23905"/>
            <a:ext cx="9144000" cy="2387600"/>
          </a:xfrm>
        </p:spPr>
        <p:txBody>
          <a:bodyPr/>
          <a:lstStyle/>
          <a:p>
            <a:r>
              <a:rPr lang="en-US" dirty="0"/>
              <a:t>Introduction to the </a:t>
            </a:r>
            <a:r>
              <a:rPr lang="en-US" dirty="0" smtClean="0"/>
              <a:t>course concepts</a:t>
            </a:r>
            <a:endParaRPr lang="en-US" dirty="0"/>
          </a:p>
        </p:txBody>
      </p:sp>
      <p:grpSp>
        <p:nvGrpSpPr>
          <p:cNvPr id="5" name="组合 4"/>
          <p:cNvGrpSpPr/>
          <p:nvPr/>
        </p:nvGrpSpPr>
        <p:grpSpPr>
          <a:xfrm>
            <a:off x="4134016" y="0"/>
            <a:ext cx="3886200" cy="2551192"/>
            <a:chOff x="4134016" y="0"/>
            <a:chExt cx="3886200" cy="2551192"/>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16" y="0"/>
              <a:ext cx="3886200" cy="2513076"/>
            </a:xfrm>
            <a:prstGeom prst="rect">
              <a:avLst/>
            </a:prstGeom>
          </p:spPr>
        </p:pic>
        <p:pic>
          <p:nvPicPr>
            <p:cNvPr id="8" name="Picture 5" descr="A picture containing room&#10;&#10;Description automatically generated">
              <a:extLst>
                <a:ext uri="{FF2B5EF4-FFF2-40B4-BE49-F238E27FC236}">
                  <a16:creationId xmlns="" xmlns:a16="http://schemas.microsoft.com/office/drawing/2014/main" id="{9EDDC146-5507-4D01-BE3E-D9D2DC6F96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5964" y="0"/>
              <a:ext cx="2942303" cy="2551192"/>
            </a:xfrm>
            <a:prstGeom prst="rect">
              <a:avLst/>
            </a:prstGeom>
          </p:spPr>
        </p:pic>
      </p:grpSp>
    </p:spTree>
    <p:extLst>
      <p:ext uri="{BB962C8B-B14F-4D97-AF65-F5344CB8AC3E}">
        <p14:creationId xmlns:p14="http://schemas.microsoft.com/office/powerpoint/2010/main" val="1357931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oud Computing Services - Amazon Web Services (A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0917" y="111511"/>
            <a:ext cx="3755309" cy="1971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AWS – Amazon Web Services</a:t>
            </a:r>
            <a:endParaRPr lang="en-GB" dirty="0"/>
          </a:p>
        </p:txBody>
      </p:sp>
      <p:sp>
        <p:nvSpPr>
          <p:cNvPr id="3" name="Content Placeholder 2"/>
          <p:cNvSpPr>
            <a:spLocks noGrp="1"/>
          </p:cNvSpPr>
          <p:nvPr>
            <p:ph idx="1"/>
          </p:nvPr>
        </p:nvSpPr>
        <p:spPr/>
        <p:txBody>
          <a:bodyPr/>
          <a:lstStyle/>
          <a:p>
            <a:r>
              <a:rPr lang="en-GB" dirty="0" smtClean="0"/>
              <a:t>Amazon’s </a:t>
            </a:r>
            <a:r>
              <a:rPr lang="en-GB" dirty="0"/>
              <a:t>AWS </a:t>
            </a:r>
            <a:r>
              <a:rPr lang="en-GB" dirty="0" smtClean="0"/>
              <a:t>(Amazon Web Services) has </a:t>
            </a:r>
            <a:r>
              <a:rPr lang="en-GB" dirty="0"/>
              <a:t>grown into the largest public cloud </a:t>
            </a:r>
            <a:r>
              <a:rPr lang="en-GB" dirty="0" smtClean="0"/>
              <a:t>globally</a:t>
            </a:r>
          </a:p>
          <a:p>
            <a:r>
              <a:rPr lang="en-GB" dirty="0" smtClean="0"/>
              <a:t>It </a:t>
            </a:r>
            <a:r>
              <a:rPr lang="en-GB" dirty="0"/>
              <a:t>accounted for 38.9% of the IaaS market worldwide in 2021, according to </a:t>
            </a:r>
            <a:r>
              <a:rPr lang="en-GB" dirty="0" smtClean="0"/>
              <a:t>Gartner</a:t>
            </a:r>
          </a:p>
          <a:p>
            <a:r>
              <a:rPr lang="en-GB" dirty="0" smtClean="0"/>
              <a:t>This </a:t>
            </a:r>
            <a:r>
              <a:rPr lang="en-GB" dirty="0"/>
              <a:t>section is also the largest profit source for </a:t>
            </a:r>
            <a:r>
              <a:rPr lang="en-GB" dirty="0" smtClean="0"/>
              <a:t>Amazon</a:t>
            </a:r>
          </a:p>
          <a:p>
            <a:r>
              <a:rPr lang="en-GB" dirty="0"/>
              <a:t>AWS Lambda lets developers run code for any application or backend service without provisioning or managing </a:t>
            </a:r>
            <a:r>
              <a:rPr lang="en-GB" dirty="0" smtClean="0"/>
              <a:t>servers</a:t>
            </a:r>
          </a:p>
          <a:p>
            <a:r>
              <a:rPr lang="en-GB" dirty="0" smtClean="0"/>
              <a:t>The </a:t>
            </a:r>
            <a:r>
              <a:rPr lang="en-GB" dirty="0"/>
              <a:t>pay-as-you-go model continuously scales along with a business to accommodate for real-time shifts in data storage and </a:t>
            </a:r>
            <a:r>
              <a:rPr lang="en-GB" dirty="0" smtClean="0"/>
              <a:t>usage</a:t>
            </a:r>
            <a:endParaRPr lang="en-GB" dirty="0"/>
          </a:p>
        </p:txBody>
      </p:sp>
    </p:spTree>
    <p:extLst>
      <p:ext uri="{BB962C8B-B14F-4D97-AF65-F5344CB8AC3E}">
        <p14:creationId xmlns:p14="http://schemas.microsoft.com/office/powerpoint/2010/main" val="1750364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Screen Shot 2022-06-27 at 8.56.02 AM.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6" y="471774"/>
            <a:ext cx="11295098" cy="570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39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0064" y="36119"/>
            <a:ext cx="4204806" cy="220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smtClean="0"/>
              <a:t>Alibaba Cloud </a:t>
            </a:r>
            <a:r>
              <a:rPr lang="zh-CN" altLang="en-US" dirty="0"/>
              <a:t>阿里云</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a:t>
            </a:r>
            <a:r>
              <a:rPr lang="en-GB" dirty="0"/>
              <a:t>largest cloud computing company in </a:t>
            </a:r>
            <a:r>
              <a:rPr lang="en-GB" dirty="0" smtClean="0"/>
              <a:t>China and </a:t>
            </a:r>
            <a:r>
              <a:rPr lang="en-GB" dirty="0"/>
              <a:t>in Asia Pacific  </a:t>
            </a:r>
            <a:endParaRPr lang="en-GB" dirty="0" smtClean="0"/>
          </a:p>
          <a:p>
            <a:r>
              <a:rPr lang="en-GB" dirty="0"/>
              <a:t>O</a:t>
            </a:r>
            <a:r>
              <a:rPr lang="en-GB" dirty="0" smtClean="0"/>
              <a:t>ffers </a:t>
            </a:r>
            <a:r>
              <a:rPr lang="en-GB" dirty="0"/>
              <a:t>cloud services that are available on a pay-as-you-go </a:t>
            </a:r>
            <a:r>
              <a:rPr lang="en-GB" dirty="0" smtClean="0"/>
              <a:t>basis</a:t>
            </a:r>
          </a:p>
          <a:p>
            <a:pPr lvl="1"/>
            <a:r>
              <a:rPr lang="en-GB" dirty="0" smtClean="0"/>
              <a:t>elastic compute</a:t>
            </a:r>
          </a:p>
          <a:p>
            <a:pPr lvl="1"/>
            <a:r>
              <a:rPr lang="en-GB" dirty="0" smtClean="0"/>
              <a:t>data storage</a:t>
            </a:r>
          </a:p>
          <a:p>
            <a:pPr lvl="1"/>
            <a:r>
              <a:rPr lang="en-GB" dirty="0" smtClean="0"/>
              <a:t>relational databases</a:t>
            </a:r>
          </a:p>
          <a:p>
            <a:pPr lvl="1"/>
            <a:r>
              <a:rPr lang="en-GB" dirty="0" smtClean="0"/>
              <a:t>big-data processing</a:t>
            </a:r>
          </a:p>
          <a:p>
            <a:pPr lvl="1"/>
            <a:r>
              <a:rPr lang="en-GB" dirty="0" smtClean="0"/>
              <a:t>anti-DDoS protection</a:t>
            </a:r>
          </a:p>
          <a:p>
            <a:pPr lvl="1"/>
            <a:r>
              <a:rPr lang="en-GB" dirty="0" smtClean="0"/>
              <a:t>content </a:t>
            </a:r>
            <a:r>
              <a:rPr lang="en-GB" dirty="0"/>
              <a:t>delivery networks (CDN</a:t>
            </a:r>
            <a:r>
              <a:rPr lang="en-GB" dirty="0" smtClean="0"/>
              <a:t>)</a:t>
            </a:r>
          </a:p>
          <a:p>
            <a:pPr marL="228600" lvl="1">
              <a:spcBef>
                <a:spcPts val="1000"/>
              </a:spcBef>
            </a:pPr>
            <a:r>
              <a:rPr lang="en-GB" dirty="0"/>
              <a:t>Alibaba Cloud provides cloud computing IaaS, PaaS, </a:t>
            </a:r>
            <a:r>
              <a:rPr lang="en-GB" dirty="0" err="1"/>
              <a:t>DBaaS</a:t>
            </a:r>
            <a:r>
              <a:rPr lang="en-GB" dirty="0"/>
              <a:t> and SaaS, including services  which can be managed from Alibaba web page or using </a:t>
            </a:r>
            <a:r>
              <a:rPr lang="en-GB" dirty="0" err="1"/>
              <a:t>aliyun</a:t>
            </a:r>
            <a:r>
              <a:rPr lang="en-GB" dirty="0"/>
              <a:t> command line tool</a:t>
            </a:r>
            <a:r>
              <a:rPr lang="en-GB" dirty="0" smtClean="0"/>
              <a:t>. </a:t>
            </a:r>
          </a:p>
          <a:p>
            <a:pPr lvl="1"/>
            <a:r>
              <a:rPr lang="en-GB" dirty="0" smtClean="0"/>
              <a:t>e-commerce</a:t>
            </a:r>
          </a:p>
          <a:p>
            <a:pPr lvl="1"/>
            <a:r>
              <a:rPr lang="en-GB" dirty="0" smtClean="0"/>
              <a:t>big data</a:t>
            </a:r>
          </a:p>
          <a:p>
            <a:pPr lvl="1"/>
            <a:r>
              <a:rPr lang="en-GB" dirty="0" smtClean="0"/>
              <a:t>Database</a:t>
            </a:r>
          </a:p>
          <a:p>
            <a:pPr lvl="1"/>
            <a:r>
              <a:rPr lang="en-GB" dirty="0" err="1" smtClean="0"/>
              <a:t>IoT</a:t>
            </a:r>
            <a:endParaRPr lang="en-GB" dirty="0" smtClean="0"/>
          </a:p>
          <a:p>
            <a:pPr lvl="1"/>
            <a:r>
              <a:rPr lang="en-GB" dirty="0" smtClean="0"/>
              <a:t>Object </a:t>
            </a:r>
            <a:r>
              <a:rPr lang="en-GB" dirty="0"/>
              <a:t>storage (OOS</a:t>
            </a:r>
            <a:r>
              <a:rPr lang="en-GB" dirty="0" smtClean="0"/>
              <a:t>)</a:t>
            </a:r>
          </a:p>
          <a:p>
            <a:pPr lvl="1"/>
            <a:r>
              <a:rPr lang="en-GB" dirty="0" smtClean="0"/>
              <a:t>data customization</a:t>
            </a:r>
          </a:p>
          <a:p>
            <a:pPr lvl="1"/>
            <a:r>
              <a:rPr lang="en-GB" dirty="0" smtClean="0"/>
              <a:t>…</a:t>
            </a:r>
          </a:p>
        </p:txBody>
      </p:sp>
    </p:spTree>
    <p:extLst>
      <p:ext uri="{BB962C8B-B14F-4D97-AF65-F5344CB8AC3E}">
        <p14:creationId xmlns:p14="http://schemas.microsoft.com/office/powerpoint/2010/main" val="521577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quick review</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377603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1ED136AA-5EA0-1446-6994-2C9ACF857C40}"/>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xmlns="" id="{A0CA8ECC-470D-19E8-4933-9A7D0A413F3D}"/>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cloud computing is a computing paradigm in which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51A560FF-DBC1-D260-E1DF-3C70532F244F}"/>
              </a:ext>
            </a:extLst>
          </p:cNvPr>
          <p:cNvSpPr txBox="1"/>
          <p:nvPr>
            <p:custDataLst>
              <p:tags r:id="rId4"/>
            </p:custDataLst>
          </p:nvPr>
        </p:nvSpPr>
        <p:spPr>
          <a:xfrm>
            <a:off x="2438400" y="2261134"/>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User buys software on CD</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F6858E65-B76B-138F-C2D0-A487DCE1807C}"/>
              </a:ext>
            </a:extLst>
          </p:cNvPr>
          <p:cNvSpPr txBox="1"/>
          <p:nvPr>
            <p:custDataLst>
              <p:tags r:id="rId5"/>
            </p:custDataLst>
          </p:nvPr>
        </p:nvSpPr>
        <p:spPr>
          <a:xfrm>
            <a:off x="2438400" y="3118384"/>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Everyone owns and manages their own computing infrastructures, development platforms and software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xmlns="" id="{3153E258-0D6B-7F79-3A1F-118504D9BDDE}"/>
              </a:ext>
            </a:extLst>
          </p:cNvPr>
          <p:cNvSpPr txBox="1"/>
          <p:nvPr>
            <p:custDataLst>
              <p:tags r:id="rId6"/>
            </p:custDataLst>
          </p:nvPr>
        </p:nvSpPr>
        <p:spPr>
          <a:xfrm>
            <a:off x="2438400" y="45005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Resources such as files, data, programs, hardware, and software can be accessible from a Web browser via the Internet to users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9EB56CCD-9F10-CDCC-15E4-22D79D8928E7}"/>
              </a:ext>
            </a:extLst>
          </p:cNvPr>
          <p:cNvSpPr>
            <a:spLocks noChangeAspect="1"/>
          </p:cNvSpPr>
          <p:nvPr>
            <p:custDataLst>
              <p:tags r:id="rId7"/>
            </p:custDataLst>
          </p:nvPr>
        </p:nvSpPr>
        <p:spPr>
          <a:xfrm>
            <a:off x="1571625" y="232542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7D0C3FBE-37FF-953F-B1AC-CF5B98CAD6B3}"/>
              </a:ext>
            </a:extLst>
          </p:cNvPr>
          <p:cNvSpPr>
            <a:spLocks noChangeAspect="1"/>
          </p:cNvSpPr>
          <p:nvPr>
            <p:custDataLst>
              <p:tags r:id="rId8"/>
            </p:custDataLst>
          </p:nvPr>
        </p:nvSpPr>
        <p:spPr>
          <a:xfrm>
            <a:off x="1571625" y="318267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xmlns="" id="{84C8EDCF-D614-43F9-C49A-18413E21AFDC}"/>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文本框 27">
            <a:extLst>
              <a:ext uri="{FF2B5EF4-FFF2-40B4-BE49-F238E27FC236}">
                <a16:creationId xmlns:a16="http://schemas.microsoft.com/office/drawing/2014/main" xmlns="" id="{2DCBD0EF-4B8A-061F-E4A6-BB889412C859}"/>
              </a:ext>
            </a:extLst>
          </p:cNvPr>
          <p:cNvSpPr txBox="1"/>
          <p:nvPr>
            <p:custDataLst>
              <p:tags r:id="rId10"/>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xmlns="" id="{9C964D34-7A0D-3C32-4463-EE78A99283AD}"/>
              </a:ext>
            </a:extLst>
          </p:cNvPr>
          <p:cNvSpPr txBox="1"/>
          <p:nvPr>
            <p:custDataLst>
              <p:tags r:id="rId11"/>
            </p:custDataLst>
          </p:nvPr>
        </p:nvSpPr>
        <p:spPr>
          <a:xfrm>
            <a:off x="12827000" y="1270000"/>
            <a:ext cx="3332480" cy="2554545"/>
          </a:xfrm>
          <a:prstGeom prst="rect">
            <a:avLst/>
          </a:prstGeom>
          <a:noFill/>
        </p:spPr>
        <p:txBody>
          <a:bodyPr vert="horz" rtlCol="0" anchor="t" anchorCtr="0">
            <a:spAutoFit/>
          </a:bodyPr>
          <a:lstStyle/>
          <a:p>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Cloud computing is the delivery of different services through the Internet, which includes tools and applications like data storage, servers, databases, networking, and software.</a:t>
            </a:r>
          </a:p>
        </p:txBody>
      </p:sp>
      <p:grpSp>
        <p:nvGrpSpPr>
          <p:cNvPr id="27" name="组合 26">
            <a:extLst>
              <a:ext uri="{FF2B5EF4-FFF2-40B4-BE49-F238E27FC236}">
                <a16:creationId xmlns:a16="http://schemas.microsoft.com/office/drawing/2014/main" xmlns="" id="{3A3C38E6-A5F0-2836-18C4-8B58FD575E47}"/>
              </a:ext>
            </a:extLst>
          </p:cNvPr>
          <p:cNvGrpSpPr/>
          <p:nvPr>
            <p:custDataLst>
              <p:tags r:id="rId12"/>
            </p:custDataLst>
          </p:nvPr>
        </p:nvGrpSpPr>
        <p:grpSpPr>
          <a:xfrm>
            <a:off x="12585700" y="0"/>
            <a:ext cx="3815080" cy="647700"/>
            <a:chOff x="12585700" y="0"/>
            <a:chExt cx="3815080" cy="647700"/>
          </a:xfrm>
        </p:grpSpPr>
        <p:sp>
          <p:nvSpPr>
            <p:cNvPr id="24" name="RemarkBack">
              <a:extLst>
                <a:ext uri="{FF2B5EF4-FFF2-40B4-BE49-F238E27FC236}">
                  <a16:creationId xmlns:a16="http://schemas.microsoft.com/office/drawing/2014/main" xmlns="" id="{34AD264C-D2EA-08D8-2737-1083F7951648}"/>
                </a:ext>
              </a:extLst>
            </p:cNvPr>
            <p:cNvSpPr/>
            <p:nvPr>
              <p:custDataLst>
                <p:tags r:id="rId20"/>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RemarkBlock">
              <a:extLst>
                <a:ext uri="{FF2B5EF4-FFF2-40B4-BE49-F238E27FC236}">
                  <a16:creationId xmlns:a16="http://schemas.microsoft.com/office/drawing/2014/main" xmlns="" id="{422AD90E-6886-2AF4-95D6-B362D246C352}"/>
                </a:ext>
              </a:extLst>
            </p:cNvPr>
            <p:cNvSpPr/>
            <p:nvPr>
              <p:custDataLst>
                <p:tags r:id="rId21"/>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RemarkTitleText">
              <a:extLst>
                <a:ext uri="{FF2B5EF4-FFF2-40B4-BE49-F238E27FC236}">
                  <a16:creationId xmlns:a16="http://schemas.microsoft.com/office/drawing/2014/main" xmlns="" id="{F25CCEEA-E4EA-AC16-838C-6792CB6DE5BF}"/>
                </a:ext>
              </a:extLst>
            </p:cNvPr>
            <p:cNvSpPr txBox="1"/>
            <p:nvPr>
              <p:custDataLst>
                <p:tags r:id="rId22"/>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30" name="Rounded Rectangle 29"/>
          <p:cNvSpPr/>
          <p:nvPr>
            <p:custDataLst>
              <p:tags r:id="rId1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GB" sz="1600" smtClean="0">
                <a:solidFill>
                  <a:srgbClr val="FFFFFF"/>
                </a:solidFill>
                <a:latin typeface="Microsoft Yahei"/>
                <a:ea typeface="Microsoft Yahei"/>
                <a:sym typeface="Microsoft Yahei"/>
              </a:rPr>
              <a:t>Submit</a:t>
            </a:r>
            <a:endParaRPr lang="en-GB" sz="1600">
              <a:solidFill>
                <a:srgbClr val="FFFFFF"/>
              </a:solidFill>
              <a:latin typeface="Microsoft Yahei"/>
              <a:ea typeface="Microsoft Yahei"/>
              <a:sym typeface="Microsoft Yahei"/>
            </a:endParaRPr>
          </a:p>
        </p:txBody>
      </p:sp>
      <p:grpSp>
        <p:nvGrpSpPr>
          <p:cNvPr id="14" name="Group 13"/>
          <p:cNvGrpSpPr/>
          <p:nvPr>
            <p:custDataLst>
              <p:tags r:id="rId14"/>
            </p:custDataLst>
          </p:nvPr>
        </p:nvGrpSpPr>
        <p:grpSpPr>
          <a:xfrm>
            <a:off x="0" y="0"/>
            <a:ext cx="12192000" cy="635000"/>
            <a:chOff x="0" y="0"/>
            <a:chExt cx="12192000" cy="635000"/>
          </a:xfrm>
        </p:grpSpPr>
        <p:sp>
          <p:nvSpPr>
            <p:cNvPr id="3" name="TitleBackground"/>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en-GB" smtClean="0">
                  <a:solidFill>
                    <a:srgbClr val="000000"/>
                  </a:solidFill>
                  <a:latin typeface="Microsoft Yahei"/>
                  <a:ea typeface="Microsoft Yahei"/>
                  <a:sym typeface="Microsoft Yahei"/>
                </a:rPr>
                <a:t>Poll</a:t>
              </a:r>
              <a:endParaRPr lang="en-GB">
                <a:solidFill>
                  <a:srgbClr val="000000"/>
                </a:solidFill>
                <a:latin typeface="Microsoft Yahei"/>
                <a:ea typeface="Microsoft Yahei"/>
                <a:sym typeface="Microsoft Yahei"/>
              </a:endParaRPr>
            </a:p>
          </p:txBody>
        </p:sp>
        <p:sp>
          <p:nvSpPr>
            <p:cNvPr id="2" name="TipText"/>
            <p:cNvSpPr txBox="1"/>
            <p:nvPr>
              <p:custDataLst>
                <p:tags r:id="rId19"/>
              </p:custDataLst>
            </p:nvPr>
          </p:nvSpPr>
          <p:spPr>
            <a:xfrm>
              <a:off x="1143000" y="109220"/>
              <a:ext cx="2286000" cy="508000"/>
            </a:xfrm>
            <a:prstGeom prst="rect">
              <a:avLst/>
            </a:prstGeom>
            <a:noFill/>
          </p:spPr>
          <p:txBody>
            <a:bodyPr vert="horz" wrap="none" rtlCol="0" anchor="ctr" anchorCtr="0">
              <a:noAutofit/>
            </a:bodyPr>
            <a:lstStyle/>
            <a:p>
              <a:r>
                <a:rPr lang="en-GB" sz="1400" smtClean="0">
                  <a:solidFill>
                    <a:srgbClr val="808080"/>
                  </a:solidFill>
                  <a:latin typeface="Microsoft Yahei"/>
                  <a:ea typeface="Microsoft Yahei"/>
                  <a:sym typeface="Microsoft Yahei"/>
                </a:rPr>
                <a:t>1 answer(s) at most</a:t>
              </a:r>
              <a:endParaRPr lang="en-GB" sz="1400">
                <a:solidFill>
                  <a:srgbClr val="808080"/>
                </a:solidFill>
                <a:latin typeface="Microsoft Yahei"/>
                <a:ea typeface="Microsoft Yahei"/>
                <a:sym typeface="Microsoft Yahei"/>
              </a:endParaRPr>
            </a:p>
          </p:txBody>
        </p:sp>
      </p:grpSp>
      <p:pic>
        <p:nvPicPr>
          <p:cNvPr id="5" name="图片 4">
            <a:extLst>
              <a:ext uri="{FF2B5EF4-FFF2-40B4-BE49-F238E27FC236}">
                <a16:creationId xmlns:a16="http://schemas.microsoft.com/office/drawing/2014/main" xmlns="" id="{FFFD6A6C-DD9C-C4F0-C53A-90054F1FF3F0}"/>
              </a:ext>
            </a:extLst>
          </p:cNvPr>
          <p:cNvPicPr>
            <a:picLocks/>
          </p:cNvPicPr>
          <p:nvPr>
            <p:custDataLst>
              <p:tags r:id="rId15"/>
            </p:custDataLst>
          </p:nvPr>
        </p:nvPicPr>
        <p:blipFill>
          <a:blip r:embed="rId2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64558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1ED136AA-5EA0-1446-6994-2C9ACF857C40}"/>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xmlns="" id="{A0CA8ECC-470D-19E8-4933-9A7D0A413F3D}"/>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cloud computing is a computing paradigm in which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51A560FF-DBC1-D260-E1DF-3C70532F244F}"/>
              </a:ext>
            </a:extLst>
          </p:cNvPr>
          <p:cNvSpPr txBox="1"/>
          <p:nvPr>
            <p:custDataLst>
              <p:tags r:id="rId4"/>
            </p:custDataLst>
          </p:nvPr>
        </p:nvSpPr>
        <p:spPr>
          <a:xfrm>
            <a:off x="2438400" y="2261134"/>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User buys software on CD</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F6858E65-B76B-138F-C2D0-A487DCE1807C}"/>
              </a:ext>
            </a:extLst>
          </p:cNvPr>
          <p:cNvSpPr txBox="1"/>
          <p:nvPr>
            <p:custDataLst>
              <p:tags r:id="rId5"/>
            </p:custDataLst>
          </p:nvPr>
        </p:nvSpPr>
        <p:spPr>
          <a:xfrm>
            <a:off x="2438400" y="3118384"/>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Everyone owns and manages their own computing infrastructures, development platforms and software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xmlns="" id="{3153E258-0D6B-7F79-3A1F-118504D9BDDE}"/>
              </a:ext>
            </a:extLst>
          </p:cNvPr>
          <p:cNvSpPr txBox="1"/>
          <p:nvPr>
            <p:custDataLst>
              <p:tags r:id="rId6"/>
            </p:custDataLst>
          </p:nvPr>
        </p:nvSpPr>
        <p:spPr>
          <a:xfrm>
            <a:off x="2438400" y="4500563"/>
            <a:ext cx="8534400" cy="642938"/>
          </a:xfrm>
          <a:prstGeom prst="rect">
            <a:avLst/>
          </a:prstGeom>
          <a:noFill/>
        </p:spPr>
        <p:txBody>
          <a:bodyPr vert="horz"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Resources such as files, data, programs, hardware, and software can be accessible from a Web browser via the Internet to users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9EB56CCD-9F10-CDCC-15E4-22D79D8928E7}"/>
              </a:ext>
            </a:extLst>
          </p:cNvPr>
          <p:cNvSpPr>
            <a:spLocks noChangeAspect="1"/>
          </p:cNvSpPr>
          <p:nvPr>
            <p:custDataLst>
              <p:tags r:id="rId7"/>
            </p:custDataLst>
          </p:nvPr>
        </p:nvSpPr>
        <p:spPr>
          <a:xfrm>
            <a:off x="1571625" y="232542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7D0C3FBE-37FF-953F-B1AC-CF5B98CAD6B3}"/>
              </a:ext>
            </a:extLst>
          </p:cNvPr>
          <p:cNvSpPr>
            <a:spLocks noChangeAspect="1"/>
          </p:cNvSpPr>
          <p:nvPr>
            <p:custDataLst>
              <p:tags r:id="rId8"/>
            </p:custDataLst>
          </p:nvPr>
        </p:nvSpPr>
        <p:spPr>
          <a:xfrm>
            <a:off x="1571625" y="318267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xmlns="" id="{84C8EDCF-D614-43F9-C49A-18413E21AFDC}"/>
              </a:ext>
            </a:extLst>
          </p:cNvPr>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圆角 21">
            <a:extLst>
              <a:ext uri="{FF2B5EF4-FFF2-40B4-BE49-F238E27FC236}">
                <a16:creationId xmlns:a16="http://schemas.microsoft.com/office/drawing/2014/main" xmlns="" id="{FE075DF4-F278-4B07-C513-78F65A1E5FBD}"/>
              </a:ext>
            </a:extLst>
          </p:cNvPr>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文本框 27">
            <a:extLst>
              <a:ext uri="{FF2B5EF4-FFF2-40B4-BE49-F238E27FC236}">
                <a16:creationId xmlns:a16="http://schemas.microsoft.com/office/drawing/2014/main" xmlns="" id="{2DCBD0EF-4B8A-061F-E4A6-BB889412C859}"/>
              </a:ext>
            </a:extLst>
          </p:cNvPr>
          <p:cNvSpPr txBox="1"/>
          <p:nvPr>
            <p:custDataLst>
              <p:tags r:id="rId11"/>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xmlns="" id="{9C964D34-7A0D-3C32-4463-EE78A99283AD}"/>
              </a:ext>
            </a:extLst>
          </p:cNvPr>
          <p:cNvSpPr txBox="1"/>
          <p:nvPr>
            <p:custDataLst>
              <p:tags r:id="rId12"/>
            </p:custDataLst>
          </p:nvPr>
        </p:nvSpPr>
        <p:spPr>
          <a:xfrm>
            <a:off x="12827000" y="1270000"/>
            <a:ext cx="3332480" cy="2554545"/>
          </a:xfrm>
          <a:prstGeom prst="rect">
            <a:avLst/>
          </a:prstGeom>
          <a:noFill/>
        </p:spPr>
        <p:txBody>
          <a:bodyPr vert="horz" rtlCol="0" anchor="t" anchorCtr="0">
            <a:spAutoFit/>
          </a:bodyPr>
          <a:lstStyle/>
          <a:p>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Cloud computing is the delivery of different services through the Internet, which includes tools and applications like data storage, servers, databases, networking, and software.</a:t>
            </a:r>
          </a:p>
        </p:txBody>
      </p:sp>
      <p:grpSp>
        <p:nvGrpSpPr>
          <p:cNvPr id="27" name="组合 26">
            <a:extLst>
              <a:ext uri="{FF2B5EF4-FFF2-40B4-BE49-F238E27FC236}">
                <a16:creationId xmlns:a16="http://schemas.microsoft.com/office/drawing/2014/main" xmlns="" id="{3A3C38E6-A5F0-2836-18C4-8B58FD575E47}"/>
              </a:ext>
            </a:extLst>
          </p:cNvPr>
          <p:cNvGrpSpPr/>
          <p:nvPr>
            <p:custDataLst>
              <p:tags r:id="rId13"/>
            </p:custDataLst>
          </p:nvPr>
        </p:nvGrpSpPr>
        <p:grpSpPr>
          <a:xfrm>
            <a:off x="12585700" y="0"/>
            <a:ext cx="3815080" cy="647700"/>
            <a:chOff x="12585700" y="0"/>
            <a:chExt cx="3815080" cy="647700"/>
          </a:xfrm>
        </p:grpSpPr>
        <p:sp>
          <p:nvSpPr>
            <p:cNvPr id="24" name="RemarkBack">
              <a:extLst>
                <a:ext uri="{FF2B5EF4-FFF2-40B4-BE49-F238E27FC236}">
                  <a16:creationId xmlns:a16="http://schemas.microsoft.com/office/drawing/2014/main" xmlns="" id="{34AD264C-D2EA-08D8-2737-1083F7951648}"/>
                </a:ext>
              </a:extLst>
            </p:cNvPr>
            <p:cNvSpPr/>
            <p:nvPr>
              <p:custDataLst>
                <p:tags r:id="rId20"/>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RemarkBlock">
              <a:extLst>
                <a:ext uri="{FF2B5EF4-FFF2-40B4-BE49-F238E27FC236}">
                  <a16:creationId xmlns:a16="http://schemas.microsoft.com/office/drawing/2014/main" xmlns="" id="{422AD90E-6886-2AF4-95D6-B362D246C352}"/>
                </a:ext>
              </a:extLst>
            </p:cNvPr>
            <p:cNvSpPr/>
            <p:nvPr>
              <p:custDataLst>
                <p:tags r:id="rId21"/>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RemarkTitleText">
              <a:extLst>
                <a:ext uri="{FF2B5EF4-FFF2-40B4-BE49-F238E27FC236}">
                  <a16:creationId xmlns:a16="http://schemas.microsoft.com/office/drawing/2014/main" xmlns="" id="{F25CCEEA-E4EA-AC16-838C-6792CB6DE5BF}"/>
                </a:ext>
              </a:extLst>
            </p:cNvPr>
            <p:cNvSpPr txBox="1"/>
            <p:nvPr>
              <p:custDataLst>
                <p:tags r:id="rId22"/>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20" name="组合 19">
            <a:extLst>
              <a:ext uri="{FF2B5EF4-FFF2-40B4-BE49-F238E27FC236}">
                <a16:creationId xmlns:a16="http://schemas.microsoft.com/office/drawing/2014/main" xmlns="" id="{EBB53C96-7DA6-09B7-1262-144E8D299D5E}"/>
              </a:ext>
            </a:extLst>
          </p:cNvPr>
          <p:cNvGrpSpPr/>
          <p:nvPr>
            <p:custDataLst>
              <p:tags r:id="rId14"/>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xmlns="" id="{BB665E75-3294-9F8D-2C49-F6D69312E9C4}"/>
                </a:ext>
              </a:extLst>
            </p:cNvPr>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xmlns="" id="{9C55EF2C-38C3-B249-9E2D-AE1D26998000}"/>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xmlns="" id="{B4C10874-DDC4-ED0C-5E82-49A64065BE34}"/>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xmlns="" id="{7530C0FC-1393-894F-F318-AECEFBDF39AF}"/>
                </a:ext>
              </a:extLst>
            </p:cNvPr>
            <p:cNvSpPr txBox="1"/>
            <p:nvPr>
              <p:custDataLst>
                <p:tags r:id="rId19"/>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FFFD6A6C-DD9C-C4F0-C53A-90054F1FF3F0}"/>
              </a:ext>
            </a:extLst>
          </p:cNvPr>
          <p:cNvPicPr>
            <a:picLocks/>
          </p:cNvPicPr>
          <p:nvPr>
            <p:custDataLst>
              <p:tags r:id="rId15"/>
            </p:custDataLst>
          </p:nvPr>
        </p:nvPicPr>
        <p:blipFill>
          <a:blip r:embed="rId2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16936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definition</a:t>
            </a:r>
          </a:p>
        </p:txBody>
      </p:sp>
      <p:sp>
        <p:nvSpPr>
          <p:cNvPr id="3" name="Content Placeholder 2"/>
          <p:cNvSpPr>
            <a:spLocks noGrp="1"/>
          </p:cNvSpPr>
          <p:nvPr>
            <p:ph idx="1"/>
          </p:nvPr>
        </p:nvSpPr>
        <p:spPr/>
        <p:txBody>
          <a:bodyPr>
            <a:normAutofit/>
          </a:bodyPr>
          <a:lstStyle/>
          <a:p>
            <a:r>
              <a:rPr lang="en-GB" sz="3600" dirty="0"/>
              <a:t>Cloud computing is the </a:t>
            </a:r>
            <a:r>
              <a:rPr lang="en-GB" sz="3600" dirty="0">
                <a:solidFill>
                  <a:srgbClr val="FF0000"/>
                </a:solidFill>
              </a:rPr>
              <a:t>delivery of different services through the Internet</a:t>
            </a:r>
            <a:r>
              <a:rPr lang="en-GB" sz="3600" dirty="0"/>
              <a:t>, which includes tools and applications like data storage, servers, databases, networking, and software.</a:t>
            </a:r>
          </a:p>
        </p:txBody>
      </p:sp>
      <p:sp>
        <p:nvSpPr>
          <p:cNvPr id="4" name="AutoShape 2" descr="Cloud Computing Defini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43666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definition</a:t>
            </a:r>
          </a:p>
        </p:txBody>
      </p:sp>
      <p:sp>
        <p:nvSpPr>
          <p:cNvPr id="3" name="Content Placeholder 2"/>
          <p:cNvSpPr>
            <a:spLocks noGrp="1"/>
          </p:cNvSpPr>
          <p:nvPr>
            <p:ph idx="1"/>
          </p:nvPr>
        </p:nvSpPr>
        <p:spPr/>
        <p:txBody>
          <a:bodyPr/>
          <a:lstStyle/>
          <a:p>
            <a:r>
              <a:rPr lang="en-GB" dirty="0"/>
              <a:t>Cloud computing is the </a:t>
            </a:r>
            <a:r>
              <a:rPr lang="en-GB" dirty="0">
                <a:solidFill>
                  <a:srgbClr val="FF0000"/>
                </a:solidFill>
              </a:rPr>
              <a:t>on-demand</a:t>
            </a:r>
            <a:r>
              <a:rPr lang="en-GB" dirty="0"/>
              <a:t> availability of computer system resources, especially data storage (cloud storage) and computing power, </a:t>
            </a:r>
            <a:r>
              <a:rPr lang="en-GB" dirty="0">
                <a:solidFill>
                  <a:srgbClr val="FF0000"/>
                </a:solidFill>
              </a:rPr>
              <a:t>without direct active management by the user</a:t>
            </a:r>
            <a:r>
              <a:rPr lang="en-GB" dirty="0"/>
              <a:t>.</a:t>
            </a:r>
          </a:p>
          <a:p>
            <a:r>
              <a:rPr lang="en-GB" dirty="0"/>
              <a:t>Large clouds often have functions </a:t>
            </a:r>
            <a:r>
              <a:rPr lang="en-GB" dirty="0">
                <a:solidFill>
                  <a:srgbClr val="FF0000"/>
                </a:solidFill>
              </a:rPr>
              <a:t>distributed over multiple locations</a:t>
            </a:r>
            <a:r>
              <a:rPr lang="en-GB" dirty="0"/>
              <a:t>, each location being a data </a:t>
            </a:r>
            <a:r>
              <a:rPr lang="en-GB" dirty="0" err="1"/>
              <a:t>center</a:t>
            </a:r>
            <a:r>
              <a:rPr lang="en-GB" dirty="0"/>
              <a:t>. </a:t>
            </a:r>
          </a:p>
          <a:p>
            <a:r>
              <a:rPr lang="en-GB" dirty="0"/>
              <a:t>Cloud computing relies on </a:t>
            </a:r>
            <a:r>
              <a:rPr lang="en-GB" dirty="0">
                <a:solidFill>
                  <a:srgbClr val="FF0000"/>
                </a:solidFill>
              </a:rPr>
              <a:t>sharing of resources </a:t>
            </a:r>
            <a:r>
              <a:rPr lang="en-GB" dirty="0"/>
              <a:t>to achieve coherence and typically using a "</a:t>
            </a:r>
            <a:r>
              <a:rPr lang="en-GB" dirty="0">
                <a:solidFill>
                  <a:srgbClr val="FF0000"/>
                </a:solidFill>
              </a:rPr>
              <a:t>pay-as-you-go</a:t>
            </a:r>
            <a:r>
              <a:rPr lang="en-GB" dirty="0"/>
              <a:t>" model which can help in reducing capital expenses but may also lead to unexpected operating expenses for unaware users.</a:t>
            </a:r>
          </a:p>
        </p:txBody>
      </p:sp>
    </p:spTree>
    <p:extLst>
      <p:ext uri="{BB962C8B-B14F-4D97-AF65-F5344CB8AC3E}">
        <p14:creationId xmlns:p14="http://schemas.microsoft.com/office/powerpoint/2010/main" val="4071281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336800" y="76200"/>
            <a:ext cx="9652000" cy="1143000"/>
          </a:xfrm>
        </p:spPr>
        <p:txBody>
          <a:bodyPr/>
          <a:lstStyle/>
          <a:p>
            <a:pPr eaLnBrk="1" hangingPunct="1"/>
            <a:r>
              <a:rPr lang="en-US" altLang="en-US" sz="4000"/>
              <a:t>Cloud Computing Characteristics</a:t>
            </a:r>
          </a:p>
        </p:txBody>
      </p:sp>
      <p:sp>
        <p:nvSpPr>
          <p:cNvPr id="1433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fld id="{C747FF9A-3059-46C3-9264-FFAF51DE654E}" type="slidenum">
              <a:rPr lang="en-US" altLang="en-US" sz="1200">
                <a:solidFill>
                  <a:schemeClr val="bg1"/>
                </a:solidFill>
              </a:rPr>
              <a:pPr/>
              <a:t>28</a:t>
            </a:fld>
            <a:endParaRPr lang="en-US" altLang="en-US" sz="1200">
              <a:solidFill>
                <a:schemeClr val="bg1"/>
              </a:solidFill>
            </a:endParaRPr>
          </a:p>
        </p:txBody>
      </p:sp>
      <p:sp>
        <p:nvSpPr>
          <p:cNvPr id="28" name="TextBox 14"/>
          <p:cNvSpPr txBox="1">
            <a:spLocks noChangeArrowheads="1"/>
          </p:cNvSpPr>
          <p:nvPr/>
        </p:nvSpPr>
        <p:spPr bwMode="auto">
          <a:xfrm>
            <a:off x="1217085" y="1535836"/>
            <a:ext cx="3005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a:solidFill>
                  <a:srgbClr val="000000"/>
                </a:solidFill>
                <a:ea typeface="ＭＳ Ｐゴシック" pitchFamily="-97" charset="-128"/>
              </a:rPr>
              <a:t>Essential Characteristics:</a:t>
            </a:r>
          </a:p>
        </p:txBody>
      </p:sp>
      <p:sp>
        <p:nvSpPr>
          <p:cNvPr id="37" name="Rectangle 36"/>
          <p:cNvSpPr/>
          <p:nvPr/>
        </p:nvSpPr>
        <p:spPr bwMode="auto">
          <a:xfrm>
            <a:off x="1327151" y="2226398"/>
            <a:ext cx="8737600" cy="1219200"/>
          </a:xfrm>
          <a:prstGeom prst="rect">
            <a:avLst/>
          </a:prstGeom>
          <a:solidFill>
            <a:schemeClr val="bg1"/>
          </a:solidFill>
          <a:ln w="25400" cap="flat" cmpd="sng" algn="ctr">
            <a:noFill/>
            <a:prstDash val="solid"/>
          </a:ln>
          <a:effectLst/>
        </p:spPr>
        <p:txBody>
          <a:bodyPr anchor="ct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algn="ctr" eaLnBrk="1" hangingPunct="1"/>
            <a:endParaRPr lang="en-US" altLang="en-US" sz="1800">
              <a:solidFill>
                <a:srgbClr val="FFFFFF"/>
              </a:solidFill>
              <a:latin typeface="Arial" pitchFamily="34" charset="0"/>
            </a:endParaRPr>
          </a:p>
        </p:txBody>
      </p:sp>
      <p:sp>
        <p:nvSpPr>
          <p:cNvPr id="38" name="Rounded Rectangle 37"/>
          <p:cNvSpPr/>
          <p:nvPr/>
        </p:nvSpPr>
        <p:spPr bwMode="auto">
          <a:xfrm>
            <a:off x="1534585" y="3059836"/>
            <a:ext cx="4057649"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Resource</a:t>
            </a:r>
            <a:r>
              <a:rPr lang="en-US" sz="1800" kern="0" dirty="0">
                <a:solidFill>
                  <a:srgbClr val="000000"/>
                </a:solidFill>
                <a:latin typeface="Arial"/>
              </a:rPr>
              <a:t> </a:t>
            </a:r>
            <a:r>
              <a:rPr lang="en-US" sz="1800" b="1" kern="0" dirty="0">
                <a:solidFill>
                  <a:srgbClr val="000000"/>
                </a:solidFill>
                <a:latin typeface="Arial"/>
              </a:rPr>
              <a:t>Pooling</a:t>
            </a:r>
          </a:p>
        </p:txBody>
      </p:sp>
      <p:sp>
        <p:nvSpPr>
          <p:cNvPr id="39" name="Rounded Rectangle 38"/>
          <p:cNvSpPr/>
          <p:nvPr/>
        </p:nvSpPr>
        <p:spPr bwMode="auto">
          <a:xfrm>
            <a:off x="1534585" y="2675662"/>
            <a:ext cx="4057649"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Broad</a:t>
            </a:r>
            <a:r>
              <a:rPr lang="en-US" sz="1800" kern="0" dirty="0">
                <a:solidFill>
                  <a:srgbClr val="000000"/>
                </a:solidFill>
                <a:latin typeface="Arial"/>
              </a:rPr>
              <a:t> </a:t>
            </a:r>
            <a:r>
              <a:rPr lang="en-US" sz="1800" b="1" kern="0" dirty="0">
                <a:solidFill>
                  <a:srgbClr val="000000"/>
                </a:solidFill>
                <a:latin typeface="Arial"/>
              </a:rPr>
              <a:t>Network</a:t>
            </a:r>
            <a:r>
              <a:rPr lang="en-US" sz="1800" kern="0" dirty="0">
                <a:solidFill>
                  <a:srgbClr val="000000"/>
                </a:solidFill>
                <a:latin typeface="Arial"/>
              </a:rPr>
              <a:t> </a:t>
            </a:r>
            <a:r>
              <a:rPr lang="en-US" sz="1800" b="1" kern="0" dirty="0">
                <a:solidFill>
                  <a:srgbClr val="000000"/>
                </a:solidFill>
                <a:latin typeface="Arial"/>
              </a:rPr>
              <a:t>Access</a:t>
            </a:r>
          </a:p>
        </p:txBody>
      </p:sp>
      <p:sp>
        <p:nvSpPr>
          <p:cNvPr id="40" name="Rounded Rectangle 39"/>
          <p:cNvSpPr/>
          <p:nvPr/>
        </p:nvSpPr>
        <p:spPr bwMode="auto">
          <a:xfrm>
            <a:off x="5799667" y="2675662"/>
            <a:ext cx="4057651"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Rapid</a:t>
            </a:r>
            <a:r>
              <a:rPr lang="en-US" sz="1800" kern="0" dirty="0">
                <a:solidFill>
                  <a:srgbClr val="000000"/>
                </a:solidFill>
                <a:latin typeface="Arial"/>
              </a:rPr>
              <a:t> </a:t>
            </a:r>
            <a:r>
              <a:rPr lang="en-US" sz="1800" b="1" kern="0" dirty="0">
                <a:solidFill>
                  <a:srgbClr val="000000"/>
                </a:solidFill>
                <a:latin typeface="Arial"/>
              </a:rPr>
              <a:t>Elasticity</a:t>
            </a:r>
          </a:p>
        </p:txBody>
      </p:sp>
      <p:sp>
        <p:nvSpPr>
          <p:cNvPr id="41" name="Rounded Rectangle 40"/>
          <p:cNvSpPr/>
          <p:nvPr/>
        </p:nvSpPr>
        <p:spPr bwMode="auto">
          <a:xfrm>
            <a:off x="5799667" y="3059836"/>
            <a:ext cx="4057651"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Measured</a:t>
            </a:r>
            <a:r>
              <a:rPr lang="en-US" sz="1800" kern="0" dirty="0">
                <a:solidFill>
                  <a:srgbClr val="000000"/>
                </a:solidFill>
                <a:latin typeface="Arial"/>
              </a:rPr>
              <a:t> </a:t>
            </a:r>
            <a:r>
              <a:rPr lang="en-US" sz="1800" b="1" kern="0" dirty="0">
                <a:solidFill>
                  <a:srgbClr val="000000"/>
                </a:solidFill>
                <a:latin typeface="Arial"/>
              </a:rPr>
              <a:t>Service</a:t>
            </a:r>
          </a:p>
        </p:txBody>
      </p:sp>
      <p:sp>
        <p:nvSpPr>
          <p:cNvPr id="42" name="Rounded Rectangle 41"/>
          <p:cNvSpPr/>
          <p:nvPr/>
        </p:nvSpPr>
        <p:spPr bwMode="auto">
          <a:xfrm>
            <a:off x="1519767" y="2270849"/>
            <a:ext cx="8322733"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On Demand Self-Service</a:t>
            </a:r>
          </a:p>
        </p:txBody>
      </p:sp>
      <p:sp>
        <p:nvSpPr>
          <p:cNvPr id="21" name="TextBox 14"/>
          <p:cNvSpPr txBox="1">
            <a:spLocks noChangeArrowheads="1"/>
          </p:cNvSpPr>
          <p:nvPr/>
        </p:nvSpPr>
        <p:spPr bwMode="auto">
          <a:xfrm>
            <a:off x="1327151" y="3730455"/>
            <a:ext cx="367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a:solidFill>
                  <a:srgbClr val="000000"/>
                </a:solidFill>
                <a:ea typeface="ＭＳ Ｐゴシック" pitchFamily="-97" charset="-128"/>
              </a:rPr>
              <a:t>Other Common Characteristics:</a:t>
            </a:r>
          </a:p>
        </p:txBody>
      </p:sp>
      <p:sp>
        <p:nvSpPr>
          <p:cNvPr id="22" name="Rounded Rectangle 21"/>
          <p:cNvSpPr/>
          <p:nvPr/>
        </p:nvSpPr>
        <p:spPr bwMode="auto">
          <a:xfrm>
            <a:off x="1397000" y="5822780"/>
            <a:ext cx="4057651"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Low Cost Software</a:t>
            </a:r>
          </a:p>
        </p:txBody>
      </p:sp>
      <p:sp>
        <p:nvSpPr>
          <p:cNvPr id="23" name="Rounded Rectangle 22"/>
          <p:cNvSpPr/>
          <p:nvPr/>
        </p:nvSpPr>
        <p:spPr bwMode="auto">
          <a:xfrm>
            <a:off x="1371600" y="5330655"/>
            <a:ext cx="4057651" cy="36671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Virtualization</a:t>
            </a:r>
          </a:p>
        </p:txBody>
      </p:sp>
      <p:sp>
        <p:nvSpPr>
          <p:cNvPr id="24" name="Rounded Rectangle 23"/>
          <p:cNvSpPr/>
          <p:nvPr/>
        </p:nvSpPr>
        <p:spPr bwMode="auto">
          <a:xfrm>
            <a:off x="5662084" y="5330655"/>
            <a:ext cx="4055533"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Service Orientation</a:t>
            </a:r>
          </a:p>
        </p:txBody>
      </p:sp>
      <p:sp>
        <p:nvSpPr>
          <p:cNvPr id="25" name="Rounded Rectangle 24"/>
          <p:cNvSpPr/>
          <p:nvPr/>
        </p:nvSpPr>
        <p:spPr bwMode="auto">
          <a:xfrm>
            <a:off x="5662084" y="5810080"/>
            <a:ext cx="4055533"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Advanced Security</a:t>
            </a:r>
          </a:p>
        </p:txBody>
      </p:sp>
      <p:sp>
        <p:nvSpPr>
          <p:cNvPr id="26" name="Rounded Rectangle 25"/>
          <p:cNvSpPr/>
          <p:nvPr/>
        </p:nvSpPr>
        <p:spPr>
          <a:xfrm>
            <a:off x="1397000" y="4873455"/>
            <a:ext cx="4057651"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Homogeneity</a:t>
            </a:r>
          </a:p>
        </p:txBody>
      </p:sp>
      <p:sp>
        <p:nvSpPr>
          <p:cNvPr id="27" name="Rounded Rectangle 26"/>
          <p:cNvSpPr/>
          <p:nvPr/>
        </p:nvSpPr>
        <p:spPr>
          <a:xfrm>
            <a:off x="1397000" y="4428955"/>
            <a:ext cx="4057651"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Massive Scale</a:t>
            </a:r>
          </a:p>
        </p:txBody>
      </p:sp>
      <p:sp>
        <p:nvSpPr>
          <p:cNvPr id="29" name="Rounded Rectangle 28"/>
          <p:cNvSpPr/>
          <p:nvPr/>
        </p:nvSpPr>
        <p:spPr>
          <a:xfrm>
            <a:off x="5662084" y="4416255"/>
            <a:ext cx="4055533"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Resilient Computing</a:t>
            </a:r>
          </a:p>
        </p:txBody>
      </p:sp>
      <p:sp>
        <p:nvSpPr>
          <p:cNvPr id="30" name="Rounded Rectangle 29"/>
          <p:cNvSpPr/>
          <p:nvPr/>
        </p:nvSpPr>
        <p:spPr>
          <a:xfrm>
            <a:off x="5662084" y="4873455"/>
            <a:ext cx="4055533"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Geographic</a:t>
            </a:r>
            <a:r>
              <a:rPr lang="en-US" sz="1800" kern="0" dirty="0">
                <a:solidFill>
                  <a:srgbClr val="000000"/>
                </a:solidFill>
                <a:latin typeface="Arial"/>
              </a:rPr>
              <a:t> </a:t>
            </a:r>
            <a:r>
              <a:rPr lang="en-US" sz="1800" b="1" kern="0" dirty="0">
                <a:solidFill>
                  <a:srgbClr val="000000"/>
                </a:solidFill>
                <a:latin typeface="Arial"/>
              </a:rPr>
              <a:t>Distribution</a:t>
            </a:r>
          </a:p>
        </p:txBody>
      </p:sp>
    </p:spTree>
    <p:extLst>
      <p:ext uri="{BB962C8B-B14F-4D97-AF65-F5344CB8AC3E}">
        <p14:creationId xmlns:p14="http://schemas.microsoft.com/office/powerpoint/2010/main" val="3111964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500"/>
                                        <p:tgtEl>
                                          <p:spTgt spid="42"/>
                                        </p:tgtEl>
                                      </p:cBhvr>
                                    </p:animEffect>
                                  </p:childTnLst>
                                </p:cTn>
                              </p:par>
                            </p:childTnLst>
                          </p:cTn>
                        </p:par>
                        <p:par>
                          <p:cTn id="8" fill="hold" nodeType="afterGroup">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circle(in)">
                                      <p:cBhvr>
                                        <p:cTn id="11" dur="500"/>
                                        <p:tgtEl>
                                          <p:spTgt spid="39"/>
                                        </p:tgtEl>
                                      </p:cBhvr>
                                    </p:animEffect>
                                  </p:childTnLst>
                                </p:cTn>
                              </p:par>
                            </p:childTnLst>
                          </p:cTn>
                        </p:par>
                        <p:par>
                          <p:cTn id="12" fill="hold" nodeType="afterGroup">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circle(in)">
                                      <p:cBhvr>
                                        <p:cTn id="15" dur="500"/>
                                        <p:tgtEl>
                                          <p:spTgt spid="38"/>
                                        </p:tgtEl>
                                      </p:cBhvr>
                                    </p:animEffect>
                                  </p:childTnLst>
                                </p:cTn>
                              </p:par>
                            </p:childTnLst>
                          </p:cTn>
                        </p:par>
                        <p:par>
                          <p:cTn id="16" fill="hold" nodeType="afterGroup">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circle(in)">
                                      <p:cBhvr>
                                        <p:cTn id="19" dur="500"/>
                                        <p:tgtEl>
                                          <p:spTgt spid="40"/>
                                        </p:tgtEl>
                                      </p:cBhvr>
                                    </p:animEffect>
                                  </p:childTnLst>
                                </p:cTn>
                              </p:par>
                            </p:childTnLst>
                          </p:cTn>
                        </p:par>
                        <p:par>
                          <p:cTn id="20" fill="hold" nodeType="afterGroup">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circle(in)">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ircle(in)">
                                      <p:cBhvr>
                                        <p:cTn id="28" dur="500"/>
                                        <p:tgtEl>
                                          <p:spTgt spid="27"/>
                                        </p:tgtEl>
                                      </p:cBhvr>
                                    </p:animEffect>
                                  </p:childTnLst>
                                </p:cTn>
                              </p:par>
                            </p:childTnLst>
                          </p:cTn>
                        </p:par>
                        <p:par>
                          <p:cTn id="29" fill="hold">
                            <p:stCondLst>
                              <p:cond delay="500"/>
                            </p:stCondLst>
                            <p:childTnLst>
                              <p:par>
                                <p:cTn id="30" presetID="6" presetClass="entr" presetSubtype="16"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circle(in)">
                                      <p:cBhvr>
                                        <p:cTn id="32" dur="500"/>
                                        <p:tgtEl>
                                          <p:spTgt spid="26"/>
                                        </p:tgtEl>
                                      </p:cBhvr>
                                    </p:animEffect>
                                  </p:childTnLst>
                                </p:cTn>
                              </p:par>
                            </p:childTnLst>
                          </p:cTn>
                        </p:par>
                        <p:par>
                          <p:cTn id="33" fill="hold">
                            <p:stCondLst>
                              <p:cond delay="1000"/>
                            </p:stCondLst>
                            <p:childTnLst>
                              <p:par>
                                <p:cTn id="34" presetID="6" presetClass="entr" presetSubtype="16"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childTnLst>
                          </p:cTn>
                        </p:par>
                        <p:par>
                          <p:cTn id="37" fill="hold">
                            <p:stCondLst>
                              <p:cond delay="1500"/>
                            </p:stCondLst>
                            <p:childTnLst>
                              <p:par>
                                <p:cTn id="38" presetID="6" presetClass="entr" presetSubtype="16"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circle(in)">
                                      <p:cBhvr>
                                        <p:cTn id="40" dur="500"/>
                                        <p:tgtEl>
                                          <p:spTgt spid="22"/>
                                        </p:tgtEl>
                                      </p:cBhvr>
                                    </p:animEffect>
                                  </p:childTnLst>
                                </p:cTn>
                              </p:par>
                            </p:childTnLst>
                          </p:cTn>
                        </p:par>
                        <p:par>
                          <p:cTn id="41" fill="hold">
                            <p:stCondLst>
                              <p:cond delay="2000"/>
                            </p:stCondLst>
                            <p:childTnLst>
                              <p:par>
                                <p:cTn id="42" presetID="6" presetClass="entr" presetSubtype="16"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circle(in)">
                                      <p:cBhvr>
                                        <p:cTn id="44" dur="500"/>
                                        <p:tgtEl>
                                          <p:spTgt spid="29"/>
                                        </p:tgtEl>
                                      </p:cBhvr>
                                    </p:animEffect>
                                  </p:childTnLst>
                                </p:cTn>
                              </p:par>
                            </p:childTnLst>
                          </p:cTn>
                        </p:par>
                        <p:par>
                          <p:cTn id="45" fill="hold">
                            <p:stCondLst>
                              <p:cond delay="2500"/>
                            </p:stCondLst>
                            <p:childTnLst>
                              <p:par>
                                <p:cTn id="46" presetID="6" presetClass="entr" presetSubtype="16"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circle(in)">
                                      <p:cBhvr>
                                        <p:cTn id="48" dur="500"/>
                                        <p:tgtEl>
                                          <p:spTgt spid="30"/>
                                        </p:tgtEl>
                                      </p:cBhvr>
                                    </p:animEffect>
                                  </p:childTnLst>
                                </p:cTn>
                              </p:par>
                            </p:childTnLst>
                          </p:cTn>
                        </p:par>
                        <p:par>
                          <p:cTn id="49" fill="hold">
                            <p:stCondLst>
                              <p:cond delay="3000"/>
                            </p:stCondLst>
                            <p:childTnLst>
                              <p:par>
                                <p:cTn id="50" presetID="6" presetClass="entr" presetSubtype="16"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circle(in)">
                                      <p:cBhvr>
                                        <p:cTn id="52" dur="500"/>
                                        <p:tgtEl>
                                          <p:spTgt spid="24"/>
                                        </p:tgtEl>
                                      </p:cBhvr>
                                    </p:animEffect>
                                  </p:childTnLst>
                                </p:cTn>
                              </p:par>
                            </p:childTnLst>
                          </p:cTn>
                        </p:par>
                        <p:par>
                          <p:cTn id="53" fill="hold">
                            <p:stCondLst>
                              <p:cond delay="3500"/>
                            </p:stCondLst>
                            <p:childTnLst>
                              <p:par>
                                <p:cTn id="54" presetID="6" presetClass="entr" presetSubtype="16"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circle(in)">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22" grpId="0" animBg="1"/>
      <p:bldP spid="23" grpId="0" animBg="1"/>
      <p:bldP spid="24" grpId="0" animBg="1"/>
      <p:bldP spid="25" grpId="0" animBg="1"/>
      <p:bldP spid="26" grpId="0" animBg="1"/>
      <p:bldP spid="27" grpId="0" animBg="1"/>
      <p:bldP spid="29"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Five essential characteristics of cloud computing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sz="4000" u="sng" dirty="0">
                <a:solidFill>
                  <a:srgbClr val="FF0000"/>
                </a:solidFill>
              </a:rPr>
              <a:t>On-demand self-service</a:t>
            </a:r>
          </a:p>
          <a:p>
            <a:r>
              <a:rPr lang="en-GB" sz="4000" dirty="0"/>
              <a:t>Broad network access</a:t>
            </a:r>
          </a:p>
          <a:p>
            <a:r>
              <a:rPr lang="en-GB" sz="4000" dirty="0"/>
              <a:t>Resource pooling</a:t>
            </a:r>
          </a:p>
          <a:p>
            <a:r>
              <a:rPr lang="en-GB" sz="4000" dirty="0"/>
              <a:t>Rapid elasticity</a:t>
            </a:r>
          </a:p>
          <a:p>
            <a:r>
              <a:rPr lang="en-GB" sz="4000" dirty="0"/>
              <a:t>Measured service</a:t>
            </a:r>
          </a:p>
        </p:txBody>
      </p:sp>
    </p:spTree>
    <p:extLst>
      <p:ext uri="{BB962C8B-B14F-4D97-AF65-F5344CB8AC3E}">
        <p14:creationId xmlns:p14="http://schemas.microsoft.com/office/powerpoint/2010/main" val="89212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smtClean="0"/>
              <a:t>Cloud </a:t>
            </a:r>
            <a:r>
              <a:rPr lang="en-GB" dirty="0"/>
              <a:t>Computing </a:t>
            </a:r>
            <a:r>
              <a:rPr lang="en-GB" dirty="0" smtClean="0"/>
              <a:t>Overview</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1546253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On-demand self-service</a:t>
            </a:r>
          </a:p>
        </p:txBody>
      </p:sp>
      <p:sp>
        <p:nvSpPr>
          <p:cNvPr id="3" name="Content Placeholder 2"/>
          <p:cNvSpPr>
            <a:spLocks noGrp="1"/>
          </p:cNvSpPr>
          <p:nvPr>
            <p:ph idx="1"/>
          </p:nvPr>
        </p:nvSpPr>
        <p:spPr/>
        <p:txBody>
          <a:bodyPr>
            <a:normAutofit lnSpcReduction="10000"/>
          </a:bodyPr>
          <a:lstStyle/>
          <a:p>
            <a:r>
              <a:rPr lang="en-GB" sz="3600" dirty="0"/>
              <a:t>A consumer can </a:t>
            </a:r>
            <a:r>
              <a:rPr lang="en-GB" sz="3600" dirty="0">
                <a:solidFill>
                  <a:srgbClr val="FF0000"/>
                </a:solidFill>
              </a:rPr>
              <a:t>automatically provision computing capabilities </a:t>
            </a:r>
            <a:r>
              <a:rPr lang="en-GB" sz="3600" dirty="0"/>
              <a:t>for almost any type of workload on demand, </a:t>
            </a:r>
            <a:r>
              <a:rPr lang="en-GB" sz="3200" dirty="0"/>
              <a:t>server time</a:t>
            </a:r>
          </a:p>
          <a:p>
            <a:pPr lvl="1"/>
            <a:r>
              <a:rPr lang="en-GB" sz="3200" dirty="0"/>
              <a:t>network storage</a:t>
            </a:r>
          </a:p>
          <a:p>
            <a:r>
              <a:rPr lang="en-GB" sz="3600" dirty="0"/>
              <a:t>Eliminating the traditional need for IT administrators to provision and manage compute resources.</a:t>
            </a:r>
          </a:p>
          <a:p>
            <a:pPr lvl="1"/>
            <a:r>
              <a:rPr lang="en-GB" sz="3200" dirty="0">
                <a:solidFill>
                  <a:srgbClr val="FF0000"/>
                </a:solidFill>
              </a:rPr>
              <a:t>“no-need-to-know” </a:t>
            </a:r>
            <a:r>
              <a:rPr lang="en-GB" sz="3200" dirty="0"/>
              <a:t>in terms of the underlying details of infrastructure, applications interface with the infrastructure via the APIs.</a:t>
            </a:r>
          </a:p>
        </p:txBody>
      </p:sp>
      <p:pic>
        <p:nvPicPr>
          <p:cNvPr id="19458" name="Picture 2" descr="Cloud Computing “The characteristics”? Part 2 - hiTechM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58485"/>
            <a:ext cx="3688574" cy="183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231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Five essential characteristics of cloud computing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sz="4000" dirty="0">
                <a:solidFill>
                  <a:srgbClr val="FF0000"/>
                </a:solidFill>
              </a:rPr>
              <a:t>On-demand self-service</a:t>
            </a:r>
          </a:p>
          <a:p>
            <a:pPr>
              <a:buFont typeface="Wingdings" panose="05000000000000000000" pitchFamily="2" charset="2"/>
              <a:buChar char="ü"/>
            </a:pPr>
            <a:r>
              <a:rPr lang="en-GB" sz="4000" u="sng" dirty="0">
                <a:solidFill>
                  <a:srgbClr val="FF0000"/>
                </a:solidFill>
              </a:rPr>
              <a:t>Broad network access</a:t>
            </a:r>
          </a:p>
          <a:p>
            <a:r>
              <a:rPr lang="en-GB" sz="4000" dirty="0"/>
              <a:t>Resource pooling</a:t>
            </a:r>
          </a:p>
          <a:p>
            <a:r>
              <a:rPr lang="en-GB" sz="4000" dirty="0"/>
              <a:t>Rapid elasticity</a:t>
            </a:r>
          </a:p>
          <a:p>
            <a:r>
              <a:rPr lang="en-GB" sz="4000" dirty="0"/>
              <a:t>Measured service</a:t>
            </a:r>
          </a:p>
        </p:txBody>
      </p:sp>
    </p:spTree>
    <p:extLst>
      <p:ext uri="{BB962C8B-B14F-4D97-AF65-F5344CB8AC3E}">
        <p14:creationId xmlns:p14="http://schemas.microsoft.com/office/powerpoint/2010/main" val="94160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Broad network access</a:t>
            </a:r>
          </a:p>
        </p:txBody>
      </p:sp>
      <p:sp>
        <p:nvSpPr>
          <p:cNvPr id="3" name="Content Placeholder 2"/>
          <p:cNvSpPr>
            <a:spLocks noGrp="1"/>
          </p:cNvSpPr>
          <p:nvPr>
            <p:ph idx="1"/>
          </p:nvPr>
        </p:nvSpPr>
        <p:spPr/>
        <p:txBody>
          <a:bodyPr>
            <a:normAutofit/>
          </a:bodyPr>
          <a:lstStyle/>
          <a:p>
            <a:r>
              <a:rPr lang="en-GB" sz="3600" dirty="0"/>
              <a:t>Capabilities are available over the network and accessed through standard mechanisms that promote use by heterogeneous thin or thick client platforms (e.g., mobile phones, tablets, laptops, and workstations).</a:t>
            </a:r>
          </a:p>
          <a:p>
            <a:r>
              <a:rPr lang="en-GB" sz="3600" dirty="0"/>
              <a:t>A user can access cloud data or upload data to the cloud from anywhere with an internet connection using any device.</a:t>
            </a:r>
          </a:p>
        </p:txBody>
      </p:sp>
      <p:pic>
        <p:nvPicPr>
          <p:cNvPr id="22530" name="Picture 2" descr="Board Network Acc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7409" y="229510"/>
            <a:ext cx="3424626" cy="163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074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Five essential characteristics of cloud computing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sz="4000" dirty="0">
                <a:solidFill>
                  <a:srgbClr val="FF0000"/>
                </a:solidFill>
              </a:rPr>
              <a:t>On-demand self-service</a:t>
            </a:r>
          </a:p>
          <a:p>
            <a:pPr>
              <a:buFont typeface="Wingdings" panose="05000000000000000000" pitchFamily="2" charset="2"/>
              <a:buChar char="ü"/>
            </a:pPr>
            <a:r>
              <a:rPr lang="en-GB" sz="4000" dirty="0">
                <a:solidFill>
                  <a:srgbClr val="FF0000"/>
                </a:solidFill>
              </a:rPr>
              <a:t>Broad network access</a:t>
            </a:r>
          </a:p>
          <a:p>
            <a:pPr>
              <a:buFont typeface="Wingdings" panose="05000000000000000000" pitchFamily="2" charset="2"/>
              <a:buChar char="ü"/>
            </a:pPr>
            <a:r>
              <a:rPr lang="en-GB" sz="4000" u="sng" dirty="0">
                <a:solidFill>
                  <a:srgbClr val="FF0000"/>
                </a:solidFill>
              </a:rPr>
              <a:t>Resource pooling</a:t>
            </a:r>
          </a:p>
          <a:p>
            <a:r>
              <a:rPr lang="en-GB" sz="4000" dirty="0"/>
              <a:t>Rapid elasticity</a:t>
            </a:r>
          </a:p>
          <a:p>
            <a:r>
              <a:rPr lang="en-GB" sz="4000" dirty="0"/>
              <a:t>Measured service</a:t>
            </a:r>
          </a:p>
        </p:txBody>
      </p:sp>
    </p:spTree>
    <p:extLst>
      <p:ext uri="{BB962C8B-B14F-4D97-AF65-F5344CB8AC3E}">
        <p14:creationId xmlns:p14="http://schemas.microsoft.com/office/powerpoint/2010/main" val="3477247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 pooling</a:t>
            </a:r>
          </a:p>
        </p:txBody>
      </p:sp>
      <p:sp>
        <p:nvSpPr>
          <p:cNvPr id="3" name="Content Placeholder 2"/>
          <p:cNvSpPr>
            <a:spLocks noGrp="1"/>
          </p:cNvSpPr>
          <p:nvPr>
            <p:ph idx="1"/>
          </p:nvPr>
        </p:nvSpPr>
        <p:spPr/>
        <p:txBody>
          <a:bodyPr>
            <a:normAutofit fontScale="92500" lnSpcReduction="10000"/>
          </a:bodyPr>
          <a:lstStyle/>
          <a:p>
            <a:r>
              <a:rPr lang="en-GB" sz="3600" dirty="0"/>
              <a:t>The provider's computing resources are pooled to serve multiple consumers using a multi-tenant model, with different physical and virtual resources dynamically assigned and reassigned according to consumer demand. </a:t>
            </a:r>
          </a:p>
          <a:p>
            <a:r>
              <a:rPr lang="en-GB" sz="3600" dirty="0"/>
              <a:t>Multi-tenant model lets </a:t>
            </a:r>
            <a:r>
              <a:rPr lang="en-GB" sz="3600" dirty="0">
                <a:solidFill>
                  <a:srgbClr val="FF0000"/>
                </a:solidFill>
              </a:rPr>
              <a:t>numerous customers share the same physical infrastructures</a:t>
            </a:r>
            <a:r>
              <a:rPr lang="en-GB" sz="3600" dirty="0"/>
              <a:t> or the same applications yet still retain privacy and security over their own data. </a:t>
            </a:r>
          </a:p>
          <a:p>
            <a:r>
              <a:rPr lang="en-GB" sz="3600" dirty="0"/>
              <a:t>With resource pooling, cloud providers service numerous customers from the same physical resources. </a:t>
            </a:r>
          </a:p>
        </p:txBody>
      </p:sp>
      <p:pic>
        <p:nvPicPr>
          <p:cNvPr id="23554" name="Picture 2" descr="Resource Pool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278" y="215957"/>
            <a:ext cx="2490124" cy="153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50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Five essential characteristics of cloud computing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sz="4000" dirty="0">
                <a:solidFill>
                  <a:srgbClr val="FF0000"/>
                </a:solidFill>
              </a:rPr>
              <a:t>On-demand self-service</a:t>
            </a:r>
          </a:p>
          <a:p>
            <a:pPr>
              <a:buFont typeface="Wingdings" panose="05000000000000000000" pitchFamily="2" charset="2"/>
              <a:buChar char="ü"/>
            </a:pPr>
            <a:r>
              <a:rPr lang="en-GB" sz="4000" dirty="0">
                <a:solidFill>
                  <a:srgbClr val="FF0000"/>
                </a:solidFill>
              </a:rPr>
              <a:t>Broad network access</a:t>
            </a:r>
          </a:p>
          <a:p>
            <a:pPr>
              <a:buFont typeface="Wingdings" panose="05000000000000000000" pitchFamily="2" charset="2"/>
              <a:buChar char="ü"/>
            </a:pPr>
            <a:r>
              <a:rPr lang="en-GB" sz="4000" dirty="0">
                <a:solidFill>
                  <a:srgbClr val="FF0000"/>
                </a:solidFill>
              </a:rPr>
              <a:t>Resource pooling</a:t>
            </a:r>
          </a:p>
          <a:p>
            <a:r>
              <a:rPr lang="en-GB" sz="4000" dirty="0"/>
              <a:t>Rapid elasticity</a:t>
            </a:r>
          </a:p>
          <a:p>
            <a:r>
              <a:rPr lang="en-GB" sz="4000" dirty="0"/>
              <a:t>Measured service</a:t>
            </a:r>
          </a:p>
        </p:txBody>
      </p:sp>
    </p:spTree>
    <p:extLst>
      <p:ext uri="{BB962C8B-B14F-4D97-AF65-F5344CB8AC3E}">
        <p14:creationId xmlns:p14="http://schemas.microsoft.com/office/powerpoint/2010/main" val="3361484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Rapid elasticity</a:t>
            </a:r>
          </a:p>
        </p:txBody>
      </p:sp>
      <p:sp>
        <p:nvSpPr>
          <p:cNvPr id="3" name="Content Placeholder 2"/>
          <p:cNvSpPr>
            <a:spLocks noGrp="1"/>
          </p:cNvSpPr>
          <p:nvPr>
            <p:ph idx="1"/>
          </p:nvPr>
        </p:nvSpPr>
        <p:spPr/>
        <p:txBody>
          <a:bodyPr>
            <a:normAutofit fontScale="92500" lnSpcReduction="20000"/>
          </a:bodyPr>
          <a:lstStyle/>
          <a:p>
            <a:r>
              <a:rPr lang="en-GB" sz="3200" dirty="0"/>
              <a:t>Capabilities can be elastically provisioned and released, in some cases automatically, to scale rapidly up and down commensurate with demand. </a:t>
            </a:r>
          </a:p>
          <a:p>
            <a:r>
              <a:rPr lang="en-GB" sz="3200" dirty="0"/>
              <a:t>To the consumer, the capabilities available for provisioning often appear unlimited and can be appropriated in any quantity at any time.</a:t>
            </a:r>
          </a:p>
          <a:p>
            <a:pPr lvl="1"/>
            <a:r>
              <a:rPr lang="en-US" altLang="en-US" dirty="0"/>
              <a:t>CPU</a:t>
            </a:r>
          </a:p>
          <a:p>
            <a:pPr lvl="1"/>
            <a:r>
              <a:rPr lang="en-US" altLang="en-US" dirty="0"/>
              <a:t>Storage</a:t>
            </a:r>
          </a:p>
          <a:p>
            <a:pPr lvl="1"/>
            <a:r>
              <a:rPr lang="en-US" altLang="en-US" dirty="0"/>
              <a:t>Server capacity</a:t>
            </a:r>
          </a:p>
          <a:p>
            <a:pPr lvl="1"/>
            <a:r>
              <a:rPr lang="en-US" altLang="en-US" dirty="0"/>
              <a:t>Load balancing</a:t>
            </a:r>
          </a:p>
          <a:p>
            <a:pPr lvl="1"/>
            <a:r>
              <a:rPr lang="en-US" altLang="en-US" dirty="0"/>
              <a:t>Databases</a:t>
            </a:r>
          </a:p>
          <a:p>
            <a:r>
              <a:rPr lang="en-GB" altLang="en-US" dirty="0"/>
              <a:t>This eliminates the need for massive investments in local infrastructure, which might or might not remain active.</a:t>
            </a:r>
          </a:p>
          <a:p>
            <a:endParaRPr lang="en-US" altLang="en-US" dirty="0"/>
          </a:p>
          <a:p>
            <a:endParaRPr lang="en-GB" sz="3200" dirty="0"/>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8660" y="3679872"/>
            <a:ext cx="2951822" cy="1504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347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Measured service</a:t>
            </a:r>
          </a:p>
        </p:txBody>
      </p:sp>
      <p:sp>
        <p:nvSpPr>
          <p:cNvPr id="3" name="Content Placeholder 2"/>
          <p:cNvSpPr>
            <a:spLocks noGrp="1"/>
          </p:cNvSpPr>
          <p:nvPr>
            <p:ph idx="1"/>
          </p:nvPr>
        </p:nvSpPr>
        <p:spPr/>
        <p:txBody>
          <a:bodyPr>
            <a:normAutofit/>
          </a:bodyPr>
          <a:lstStyle/>
          <a:p>
            <a:r>
              <a:rPr lang="en-GB" sz="3200" dirty="0"/>
              <a:t>Cloud systems automatically control and optimize resource use by leveraging a metering capability at some level of abstraction appropriate to the type of service (e.g., storage, processing, bandwidth, and active user accounts). </a:t>
            </a:r>
          </a:p>
          <a:p>
            <a:r>
              <a:rPr lang="en-GB" sz="3200" dirty="0"/>
              <a:t>Resource usage can be monitored, controlled, and reported, providing transparency for both the provider and consumer of the utilized service.</a:t>
            </a:r>
          </a:p>
          <a:p>
            <a:r>
              <a:rPr lang="en-GB" sz="3200" dirty="0"/>
              <a:t>“pay as much as used and needed” </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973" y="4702609"/>
            <a:ext cx="4387185" cy="200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808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336800" y="76200"/>
            <a:ext cx="9652000" cy="1143000"/>
          </a:xfrm>
        </p:spPr>
        <p:txBody>
          <a:bodyPr/>
          <a:lstStyle/>
          <a:p>
            <a:pPr eaLnBrk="1" hangingPunct="1"/>
            <a:r>
              <a:rPr lang="en-US" altLang="en-US" sz="4000"/>
              <a:t>Cloud Computing Characteristics</a:t>
            </a:r>
          </a:p>
        </p:txBody>
      </p:sp>
      <p:sp>
        <p:nvSpPr>
          <p:cNvPr id="1433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fld id="{C747FF9A-3059-46C3-9264-FFAF51DE654E}" type="slidenum">
              <a:rPr lang="en-US" altLang="en-US" sz="1200">
                <a:solidFill>
                  <a:schemeClr val="bg1"/>
                </a:solidFill>
              </a:rPr>
              <a:pPr/>
              <a:t>38</a:t>
            </a:fld>
            <a:endParaRPr lang="en-US" altLang="en-US" sz="1200">
              <a:solidFill>
                <a:schemeClr val="bg1"/>
              </a:solidFill>
            </a:endParaRPr>
          </a:p>
        </p:txBody>
      </p:sp>
      <p:sp>
        <p:nvSpPr>
          <p:cNvPr id="28" name="TextBox 14"/>
          <p:cNvSpPr txBox="1">
            <a:spLocks noChangeArrowheads="1"/>
          </p:cNvSpPr>
          <p:nvPr/>
        </p:nvSpPr>
        <p:spPr bwMode="auto">
          <a:xfrm>
            <a:off x="1217085" y="1535836"/>
            <a:ext cx="3005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a:solidFill>
                  <a:srgbClr val="000000"/>
                </a:solidFill>
                <a:ea typeface="ＭＳ Ｐゴシック" pitchFamily="-97" charset="-128"/>
              </a:rPr>
              <a:t>Essential Characteristics:</a:t>
            </a:r>
          </a:p>
        </p:txBody>
      </p:sp>
      <p:sp>
        <p:nvSpPr>
          <p:cNvPr id="37" name="Rectangle 36"/>
          <p:cNvSpPr/>
          <p:nvPr/>
        </p:nvSpPr>
        <p:spPr bwMode="auto">
          <a:xfrm>
            <a:off x="1327151" y="2226398"/>
            <a:ext cx="8737600" cy="1219200"/>
          </a:xfrm>
          <a:prstGeom prst="rect">
            <a:avLst/>
          </a:prstGeom>
          <a:solidFill>
            <a:schemeClr val="bg1"/>
          </a:solidFill>
          <a:ln w="25400" cap="flat" cmpd="sng" algn="ctr">
            <a:noFill/>
            <a:prstDash val="solid"/>
          </a:ln>
          <a:effectLst/>
        </p:spPr>
        <p:txBody>
          <a:bodyPr anchor="ct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algn="ctr" eaLnBrk="1" hangingPunct="1"/>
            <a:endParaRPr lang="en-US" altLang="en-US" sz="1800">
              <a:solidFill>
                <a:srgbClr val="FFFFFF"/>
              </a:solidFill>
              <a:latin typeface="Arial" pitchFamily="34" charset="0"/>
            </a:endParaRPr>
          </a:p>
        </p:txBody>
      </p:sp>
      <p:sp>
        <p:nvSpPr>
          <p:cNvPr id="38" name="Rounded Rectangle 37"/>
          <p:cNvSpPr/>
          <p:nvPr/>
        </p:nvSpPr>
        <p:spPr bwMode="auto">
          <a:xfrm>
            <a:off x="1534585" y="3059836"/>
            <a:ext cx="4057649"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Resource</a:t>
            </a:r>
            <a:r>
              <a:rPr lang="en-US" sz="1800" kern="0" dirty="0">
                <a:solidFill>
                  <a:srgbClr val="000000"/>
                </a:solidFill>
                <a:latin typeface="Arial"/>
              </a:rPr>
              <a:t> </a:t>
            </a:r>
            <a:r>
              <a:rPr lang="en-US" sz="1800" b="1" kern="0" dirty="0">
                <a:solidFill>
                  <a:srgbClr val="000000"/>
                </a:solidFill>
                <a:latin typeface="Arial"/>
              </a:rPr>
              <a:t>Pooling</a:t>
            </a:r>
          </a:p>
        </p:txBody>
      </p:sp>
      <p:sp>
        <p:nvSpPr>
          <p:cNvPr id="39" name="Rounded Rectangle 38"/>
          <p:cNvSpPr/>
          <p:nvPr/>
        </p:nvSpPr>
        <p:spPr bwMode="auto">
          <a:xfrm>
            <a:off x="1534585" y="2675662"/>
            <a:ext cx="4057649"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Broad</a:t>
            </a:r>
            <a:r>
              <a:rPr lang="en-US" sz="1800" kern="0" dirty="0">
                <a:solidFill>
                  <a:srgbClr val="000000"/>
                </a:solidFill>
                <a:latin typeface="Arial"/>
              </a:rPr>
              <a:t> </a:t>
            </a:r>
            <a:r>
              <a:rPr lang="en-US" sz="1800" b="1" kern="0" dirty="0">
                <a:solidFill>
                  <a:srgbClr val="000000"/>
                </a:solidFill>
                <a:latin typeface="Arial"/>
              </a:rPr>
              <a:t>Network</a:t>
            </a:r>
            <a:r>
              <a:rPr lang="en-US" sz="1800" kern="0" dirty="0">
                <a:solidFill>
                  <a:srgbClr val="000000"/>
                </a:solidFill>
                <a:latin typeface="Arial"/>
              </a:rPr>
              <a:t> </a:t>
            </a:r>
            <a:r>
              <a:rPr lang="en-US" sz="1800" b="1" kern="0" dirty="0">
                <a:solidFill>
                  <a:srgbClr val="000000"/>
                </a:solidFill>
                <a:latin typeface="Arial"/>
              </a:rPr>
              <a:t>Access</a:t>
            </a:r>
          </a:p>
        </p:txBody>
      </p:sp>
      <p:sp>
        <p:nvSpPr>
          <p:cNvPr id="40" name="Rounded Rectangle 39"/>
          <p:cNvSpPr/>
          <p:nvPr/>
        </p:nvSpPr>
        <p:spPr bwMode="auto">
          <a:xfrm>
            <a:off x="5799667" y="2675662"/>
            <a:ext cx="4057651"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Rapid</a:t>
            </a:r>
            <a:r>
              <a:rPr lang="en-US" sz="1800" kern="0" dirty="0">
                <a:solidFill>
                  <a:srgbClr val="000000"/>
                </a:solidFill>
                <a:latin typeface="Arial"/>
              </a:rPr>
              <a:t> </a:t>
            </a:r>
            <a:r>
              <a:rPr lang="en-US" sz="1800" b="1" kern="0" dirty="0">
                <a:solidFill>
                  <a:srgbClr val="000000"/>
                </a:solidFill>
                <a:latin typeface="Arial"/>
              </a:rPr>
              <a:t>Elasticity</a:t>
            </a:r>
          </a:p>
        </p:txBody>
      </p:sp>
      <p:sp>
        <p:nvSpPr>
          <p:cNvPr id="41" name="Rounded Rectangle 40"/>
          <p:cNvSpPr/>
          <p:nvPr/>
        </p:nvSpPr>
        <p:spPr bwMode="auto">
          <a:xfrm>
            <a:off x="5799667" y="3059836"/>
            <a:ext cx="4057651"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Measured</a:t>
            </a:r>
            <a:r>
              <a:rPr lang="en-US" sz="1800" kern="0" dirty="0">
                <a:solidFill>
                  <a:srgbClr val="000000"/>
                </a:solidFill>
                <a:latin typeface="Arial"/>
              </a:rPr>
              <a:t> </a:t>
            </a:r>
            <a:r>
              <a:rPr lang="en-US" sz="1800" b="1" kern="0" dirty="0">
                <a:solidFill>
                  <a:srgbClr val="000000"/>
                </a:solidFill>
                <a:latin typeface="Arial"/>
              </a:rPr>
              <a:t>Service</a:t>
            </a:r>
          </a:p>
        </p:txBody>
      </p:sp>
      <p:sp>
        <p:nvSpPr>
          <p:cNvPr id="42" name="Rounded Rectangle 41"/>
          <p:cNvSpPr/>
          <p:nvPr/>
        </p:nvSpPr>
        <p:spPr bwMode="auto">
          <a:xfrm>
            <a:off x="1519767" y="2270849"/>
            <a:ext cx="8322733"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On Demand Self-Service</a:t>
            </a:r>
          </a:p>
        </p:txBody>
      </p:sp>
      <p:sp>
        <p:nvSpPr>
          <p:cNvPr id="21" name="TextBox 14"/>
          <p:cNvSpPr txBox="1">
            <a:spLocks noChangeArrowheads="1"/>
          </p:cNvSpPr>
          <p:nvPr/>
        </p:nvSpPr>
        <p:spPr bwMode="auto">
          <a:xfrm>
            <a:off x="1327151" y="3730455"/>
            <a:ext cx="367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a:solidFill>
                  <a:srgbClr val="000000"/>
                </a:solidFill>
                <a:ea typeface="ＭＳ Ｐゴシック" pitchFamily="-97" charset="-128"/>
              </a:rPr>
              <a:t>Other Common Characteristics:</a:t>
            </a:r>
          </a:p>
        </p:txBody>
      </p:sp>
      <p:sp>
        <p:nvSpPr>
          <p:cNvPr id="22" name="Rounded Rectangle 21"/>
          <p:cNvSpPr/>
          <p:nvPr/>
        </p:nvSpPr>
        <p:spPr bwMode="auto">
          <a:xfrm>
            <a:off x="1397000" y="5822780"/>
            <a:ext cx="4057651"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Low Cost Software</a:t>
            </a:r>
          </a:p>
        </p:txBody>
      </p:sp>
      <p:sp>
        <p:nvSpPr>
          <p:cNvPr id="23" name="Rounded Rectangle 22"/>
          <p:cNvSpPr/>
          <p:nvPr/>
        </p:nvSpPr>
        <p:spPr bwMode="auto">
          <a:xfrm>
            <a:off x="1371600" y="5330655"/>
            <a:ext cx="4057651" cy="36671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Virtualization</a:t>
            </a:r>
          </a:p>
        </p:txBody>
      </p:sp>
      <p:sp>
        <p:nvSpPr>
          <p:cNvPr id="24" name="Rounded Rectangle 23"/>
          <p:cNvSpPr/>
          <p:nvPr/>
        </p:nvSpPr>
        <p:spPr bwMode="auto">
          <a:xfrm>
            <a:off x="5662084" y="5330655"/>
            <a:ext cx="4055533"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Service Orientation</a:t>
            </a:r>
          </a:p>
        </p:txBody>
      </p:sp>
      <p:sp>
        <p:nvSpPr>
          <p:cNvPr id="25" name="Rounded Rectangle 24"/>
          <p:cNvSpPr/>
          <p:nvPr/>
        </p:nvSpPr>
        <p:spPr bwMode="auto">
          <a:xfrm>
            <a:off x="5662084" y="5810080"/>
            <a:ext cx="4055533"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Advanced Security</a:t>
            </a:r>
          </a:p>
        </p:txBody>
      </p:sp>
      <p:sp>
        <p:nvSpPr>
          <p:cNvPr id="26" name="Rounded Rectangle 25"/>
          <p:cNvSpPr/>
          <p:nvPr/>
        </p:nvSpPr>
        <p:spPr>
          <a:xfrm>
            <a:off x="1397000" y="4873455"/>
            <a:ext cx="4057651"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Homogeneity</a:t>
            </a:r>
          </a:p>
        </p:txBody>
      </p:sp>
      <p:sp>
        <p:nvSpPr>
          <p:cNvPr id="27" name="Rounded Rectangle 26"/>
          <p:cNvSpPr/>
          <p:nvPr/>
        </p:nvSpPr>
        <p:spPr>
          <a:xfrm>
            <a:off x="1397000" y="4428955"/>
            <a:ext cx="4057651"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Massive Scale</a:t>
            </a:r>
          </a:p>
        </p:txBody>
      </p:sp>
      <p:sp>
        <p:nvSpPr>
          <p:cNvPr id="29" name="Rounded Rectangle 28"/>
          <p:cNvSpPr/>
          <p:nvPr/>
        </p:nvSpPr>
        <p:spPr>
          <a:xfrm>
            <a:off x="5662084" y="4416255"/>
            <a:ext cx="4055533"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Resilient Computing</a:t>
            </a:r>
          </a:p>
        </p:txBody>
      </p:sp>
      <p:sp>
        <p:nvSpPr>
          <p:cNvPr id="30" name="Rounded Rectangle 29"/>
          <p:cNvSpPr/>
          <p:nvPr/>
        </p:nvSpPr>
        <p:spPr>
          <a:xfrm>
            <a:off x="5662084" y="4873455"/>
            <a:ext cx="4055533"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1800" b="1" kern="0" dirty="0">
                <a:solidFill>
                  <a:srgbClr val="000000"/>
                </a:solidFill>
                <a:latin typeface="Arial"/>
              </a:rPr>
              <a:t>Geographic</a:t>
            </a:r>
            <a:r>
              <a:rPr lang="en-US" sz="1800" kern="0" dirty="0">
                <a:solidFill>
                  <a:srgbClr val="000000"/>
                </a:solidFill>
                <a:latin typeface="Arial"/>
              </a:rPr>
              <a:t> </a:t>
            </a:r>
            <a:r>
              <a:rPr lang="en-US" sz="1800" b="1" kern="0" dirty="0">
                <a:solidFill>
                  <a:srgbClr val="000000"/>
                </a:solidFill>
                <a:latin typeface="Arial"/>
              </a:rPr>
              <a:t>Distribution</a:t>
            </a:r>
          </a:p>
        </p:txBody>
      </p:sp>
    </p:spTree>
    <p:extLst>
      <p:ext uri="{BB962C8B-B14F-4D97-AF65-F5344CB8AC3E}">
        <p14:creationId xmlns:p14="http://schemas.microsoft.com/office/powerpoint/2010/main" val="3026762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500"/>
                                        <p:tgtEl>
                                          <p:spTgt spid="42"/>
                                        </p:tgtEl>
                                      </p:cBhvr>
                                    </p:animEffect>
                                  </p:childTnLst>
                                </p:cTn>
                              </p:par>
                            </p:childTnLst>
                          </p:cTn>
                        </p:par>
                        <p:par>
                          <p:cTn id="8" fill="hold" nodeType="afterGroup">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circle(in)">
                                      <p:cBhvr>
                                        <p:cTn id="11" dur="500"/>
                                        <p:tgtEl>
                                          <p:spTgt spid="39"/>
                                        </p:tgtEl>
                                      </p:cBhvr>
                                    </p:animEffect>
                                  </p:childTnLst>
                                </p:cTn>
                              </p:par>
                            </p:childTnLst>
                          </p:cTn>
                        </p:par>
                        <p:par>
                          <p:cTn id="12" fill="hold" nodeType="afterGroup">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circle(in)">
                                      <p:cBhvr>
                                        <p:cTn id="15" dur="500"/>
                                        <p:tgtEl>
                                          <p:spTgt spid="38"/>
                                        </p:tgtEl>
                                      </p:cBhvr>
                                    </p:animEffect>
                                  </p:childTnLst>
                                </p:cTn>
                              </p:par>
                            </p:childTnLst>
                          </p:cTn>
                        </p:par>
                        <p:par>
                          <p:cTn id="16" fill="hold" nodeType="afterGroup">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circle(in)">
                                      <p:cBhvr>
                                        <p:cTn id="19" dur="500"/>
                                        <p:tgtEl>
                                          <p:spTgt spid="40"/>
                                        </p:tgtEl>
                                      </p:cBhvr>
                                    </p:animEffect>
                                  </p:childTnLst>
                                </p:cTn>
                              </p:par>
                            </p:childTnLst>
                          </p:cTn>
                        </p:par>
                        <p:par>
                          <p:cTn id="20" fill="hold" nodeType="afterGroup">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circle(in)">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ircle(in)">
                                      <p:cBhvr>
                                        <p:cTn id="28" dur="500"/>
                                        <p:tgtEl>
                                          <p:spTgt spid="27"/>
                                        </p:tgtEl>
                                      </p:cBhvr>
                                    </p:animEffect>
                                  </p:childTnLst>
                                </p:cTn>
                              </p:par>
                            </p:childTnLst>
                          </p:cTn>
                        </p:par>
                        <p:par>
                          <p:cTn id="29" fill="hold">
                            <p:stCondLst>
                              <p:cond delay="500"/>
                            </p:stCondLst>
                            <p:childTnLst>
                              <p:par>
                                <p:cTn id="30" presetID="6" presetClass="entr" presetSubtype="16"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circle(in)">
                                      <p:cBhvr>
                                        <p:cTn id="32" dur="500"/>
                                        <p:tgtEl>
                                          <p:spTgt spid="26"/>
                                        </p:tgtEl>
                                      </p:cBhvr>
                                    </p:animEffect>
                                  </p:childTnLst>
                                </p:cTn>
                              </p:par>
                            </p:childTnLst>
                          </p:cTn>
                        </p:par>
                        <p:par>
                          <p:cTn id="33" fill="hold">
                            <p:stCondLst>
                              <p:cond delay="1000"/>
                            </p:stCondLst>
                            <p:childTnLst>
                              <p:par>
                                <p:cTn id="34" presetID="6" presetClass="entr" presetSubtype="16"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childTnLst>
                          </p:cTn>
                        </p:par>
                        <p:par>
                          <p:cTn id="37" fill="hold">
                            <p:stCondLst>
                              <p:cond delay="1500"/>
                            </p:stCondLst>
                            <p:childTnLst>
                              <p:par>
                                <p:cTn id="38" presetID="6" presetClass="entr" presetSubtype="16"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circle(in)">
                                      <p:cBhvr>
                                        <p:cTn id="40" dur="500"/>
                                        <p:tgtEl>
                                          <p:spTgt spid="22"/>
                                        </p:tgtEl>
                                      </p:cBhvr>
                                    </p:animEffect>
                                  </p:childTnLst>
                                </p:cTn>
                              </p:par>
                            </p:childTnLst>
                          </p:cTn>
                        </p:par>
                        <p:par>
                          <p:cTn id="41" fill="hold">
                            <p:stCondLst>
                              <p:cond delay="2000"/>
                            </p:stCondLst>
                            <p:childTnLst>
                              <p:par>
                                <p:cTn id="42" presetID="6" presetClass="entr" presetSubtype="16"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circle(in)">
                                      <p:cBhvr>
                                        <p:cTn id="44" dur="500"/>
                                        <p:tgtEl>
                                          <p:spTgt spid="29"/>
                                        </p:tgtEl>
                                      </p:cBhvr>
                                    </p:animEffect>
                                  </p:childTnLst>
                                </p:cTn>
                              </p:par>
                            </p:childTnLst>
                          </p:cTn>
                        </p:par>
                        <p:par>
                          <p:cTn id="45" fill="hold">
                            <p:stCondLst>
                              <p:cond delay="2500"/>
                            </p:stCondLst>
                            <p:childTnLst>
                              <p:par>
                                <p:cTn id="46" presetID="6" presetClass="entr" presetSubtype="16"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circle(in)">
                                      <p:cBhvr>
                                        <p:cTn id="48" dur="500"/>
                                        <p:tgtEl>
                                          <p:spTgt spid="30"/>
                                        </p:tgtEl>
                                      </p:cBhvr>
                                    </p:animEffect>
                                  </p:childTnLst>
                                </p:cTn>
                              </p:par>
                            </p:childTnLst>
                          </p:cTn>
                        </p:par>
                        <p:par>
                          <p:cTn id="49" fill="hold">
                            <p:stCondLst>
                              <p:cond delay="3000"/>
                            </p:stCondLst>
                            <p:childTnLst>
                              <p:par>
                                <p:cTn id="50" presetID="6" presetClass="entr" presetSubtype="16"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circle(in)">
                                      <p:cBhvr>
                                        <p:cTn id="52" dur="500"/>
                                        <p:tgtEl>
                                          <p:spTgt spid="24"/>
                                        </p:tgtEl>
                                      </p:cBhvr>
                                    </p:animEffect>
                                  </p:childTnLst>
                                </p:cTn>
                              </p:par>
                            </p:childTnLst>
                          </p:cTn>
                        </p:par>
                        <p:par>
                          <p:cTn id="53" fill="hold">
                            <p:stCondLst>
                              <p:cond delay="3500"/>
                            </p:stCondLst>
                            <p:childTnLst>
                              <p:par>
                                <p:cTn id="54" presetID="6" presetClass="entr" presetSubtype="16"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circle(in)">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22" grpId="0" animBg="1"/>
      <p:bldP spid="23" grpId="0" animBg="1"/>
      <p:bldP spid="24" grpId="0" animBg="1"/>
      <p:bldP spid="25" grpId="0" animBg="1"/>
      <p:bldP spid="26" grpId="0" animBg="1"/>
      <p:bldP spid="27" grpId="0" animBg="1"/>
      <p:bldP spid="29" grpId="0" animBg="1"/>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08" y="351873"/>
            <a:ext cx="10515600" cy="1325563"/>
          </a:xfrm>
        </p:spPr>
        <p:txBody>
          <a:bodyPr>
            <a:normAutofit/>
          </a:bodyPr>
          <a:lstStyle/>
          <a:p>
            <a:r>
              <a:rPr lang="en-US" altLang="en-US" dirty="0"/>
              <a:t>Other characteristics</a:t>
            </a:r>
            <a:endParaRPr lang="en-GB" dirty="0"/>
          </a:p>
        </p:txBody>
      </p:sp>
      <p:sp>
        <p:nvSpPr>
          <p:cNvPr id="3" name="Content Placeholder 2"/>
          <p:cNvSpPr>
            <a:spLocks noGrp="1"/>
          </p:cNvSpPr>
          <p:nvPr>
            <p:ph idx="1"/>
          </p:nvPr>
        </p:nvSpPr>
        <p:spPr/>
        <p:txBody>
          <a:bodyPr>
            <a:normAutofit lnSpcReduction="10000"/>
          </a:bodyPr>
          <a:lstStyle/>
          <a:p>
            <a:r>
              <a:rPr lang="en-GB" altLang="en-US" dirty="0">
                <a:latin typeface="Calibri" pitchFamily="34" charset="0"/>
              </a:rPr>
              <a:t>Scalability</a:t>
            </a:r>
          </a:p>
          <a:p>
            <a:pPr lvl="1"/>
            <a:r>
              <a:rPr lang="en-GB" altLang="en-US" dirty="0">
                <a:latin typeface="Calibri" pitchFamily="34" charset="0"/>
              </a:rPr>
              <a:t>Infrastructure capacity allows for traffic spikes and minimizes delays.</a:t>
            </a:r>
          </a:p>
          <a:p>
            <a:r>
              <a:rPr lang="en-GB" altLang="en-US" dirty="0">
                <a:latin typeface="Calibri" pitchFamily="34" charset="0"/>
              </a:rPr>
              <a:t>Resiliency</a:t>
            </a:r>
          </a:p>
          <a:p>
            <a:pPr lvl="1"/>
            <a:r>
              <a:rPr lang="en-GB" altLang="en-US" dirty="0">
                <a:latin typeface="Calibri" pitchFamily="34" charset="0"/>
              </a:rPr>
              <a:t>Cloud providers have mirrored solutions to minimize downtime in the event of a disaster. This type of resiliency can give businesses the sustainability they need during unanticipated events.</a:t>
            </a:r>
          </a:p>
          <a:p>
            <a:pPr lvl="1"/>
            <a:r>
              <a:rPr lang="en-GB" altLang="en-US" dirty="0">
                <a:latin typeface="Calibri" pitchFamily="34" charset="0"/>
              </a:rPr>
              <a:t>“always on!, anywhere and any place” </a:t>
            </a:r>
          </a:p>
          <a:p>
            <a:r>
              <a:rPr lang="en-GB" altLang="en-US" dirty="0">
                <a:latin typeface="Calibri" pitchFamily="34" charset="0"/>
              </a:rPr>
              <a:t>Homogeneity</a:t>
            </a:r>
          </a:p>
          <a:p>
            <a:pPr lvl="1"/>
            <a:r>
              <a:rPr lang="en-GB" altLang="en-US" dirty="0">
                <a:latin typeface="Calibri" pitchFamily="34" charset="0"/>
              </a:rPr>
              <a:t>No matter which cloud provider and architecture an organization uses, an open cloud will make it easy for them to work with other groups, even if those other groups choose different providers and architectures.</a:t>
            </a:r>
          </a:p>
          <a:p>
            <a:endParaRPr lang="en-GB" altLang="en-US" dirty="0">
              <a:latin typeface="Calibri" pitchFamily="34" charset="0"/>
            </a:endParaRPr>
          </a:p>
          <a:p>
            <a:endParaRPr lang="en-GB" altLang="en-US" dirty="0">
              <a:latin typeface="Calibri" pitchFamily="34" charset="0"/>
            </a:endParaRPr>
          </a:p>
        </p:txBody>
      </p:sp>
    </p:spTree>
    <p:extLst>
      <p:ext uri="{BB962C8B-B14F-4D97-AF65-F5344CB8AC3E}">
        <p14:creationId xmlns:p14="http://schemas.microsoft.com/office/powerpoint/2010/main" val="123981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p:txBody>
          <a:bodyPr>
            <a:normAutofit/>
          </a:bodyPr>
          <a:lstStyle/>
          <a:p>
            <a:r>
              <a:rPr lang="en-GB" sz="3600" dirty="0"/>
              <a:t>After completing </a:t>
            </a:r>
            <a:r>
              <a:rPr lang="en-GB" sz="3600" dirty="0" smtClean="0"/>
              <a:t>this topic, </a:t>
            </a:r>
            <a:r>
              <a:rPr lang="en-GB" sz="3600" dirty="0"/>
              <a:t>you will:</a:t>
            </a:r>
          </a:p>
          <a:p>
            <a:pPr lvl="1"/>
            <a:r>
              <a:rPr lang="en-GB" sz="3200" dirty="0" smtClean="0"/>
              <a:t>Understand the </a:t>
            </a:r>
            <a:r>
              <a:rPr lang="en-GB" sz="3200" dirty="0"/>
              <a:t>concept </a:t>
            </a:r>
            <a:r>
              <a:rPr lang="en-GB" sz="3200" dirty="0" smtClean="0"/>
              <a:t>and origins of </a:t>
            </a:r>
            <a:r>
              <a:rPr lang="en-GB" sz="3200" dirty="0"/>
              <a:t>cloud </a:t>
            </a:r>
            <a:r>
              <a:rPr lang="en-GB" sz="3200" dirty="0" smtClean="0"/>
              <a:t>computing</a:t>
            </a:r>
          </a:p>
          <a:p>
            <a:pPr lvl="1"/>
            <a:r>
              <a:rPr lang="en-GB" sz="3200" dirty="0" smtClean="0"/>
              <a:t>Appreciate </a:t>
            </a:r>
            <a:r>
              <a:rPr lang="en-GB" sz="3200" dirty="0"/>
              <a:t>why cloud computing </a:t>
            </a:r>
            <a:r>
              <a:rPr lang="en-GB" sz="3200" dirty="0" smtClean="0"/>
              <a:t>matters</a:t>
            </a:r>
          </a:p>
          <a:p>
            <a:pPr lvl="1"/>
            <a:r>
              <a:rPr lang="en-GB" sz="3200" dirty="0" smtClean="0"/>
              <a:t>Be aware of its disadvantages</a:t>
            </a:r>
            <a:endParaRPr lang="en-GB" sz="3200" dirty="0"/>
          </a:p>
        </p:txBody>
      </p:sp>
    </p:spTree>
    <p:extLst>
      <p:ext uri="{BB962C8B-B14F-4D97-AF65-F5344CB8AC3E}">
        <p14:creationId xmlns:p14="http://schemas.microsoft.com/office/powerpoint/2010/main" val="700107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origin</a:t>
            </a:r>
          </a:p>
        </p:txBody>
      </p:sp>
      <p:sp>
        <p:nvSpPr>
          <p:cNvPr id="3" name="Content Placeholder 2"/>
          <p:cNvSpPr>
            <a:spLocks noGrp="1"/>
          </p:cNvSpPr>
          <p:nvPr>
            <p:ph idx="1"/>
          </p:nvPr>
        </p:nvSpPr>
        <p:spPr>
          <a:xfrm>
            <a:off x="838200" y="1830085"/>
            <a:ext cx="10515600" cy="4351338"/>
          </a:xfrm>
        </p:spPr>
        <p:txBody>
          <a:bodyPr>
            <a:normAutofit/>
          </a:bodyPr>
          <a:lstStyle/>
          <a:p>
            <a:r>
              <a:rPr lang="en-GB" sz="4000" dirty="0"/>
              <a:t>Origin of the name</a:t>
            </a:r>
          </a:p>
          <a:p>
            <a:pPr lvl="1"/>
            <a:r>
              <a:rPr lang="en-GB" sz="3600" dirty="0"/>
              <a:t>why “cloud”?</a:t>
            </a:r>
          </a:p>
          <a:p>
            <a:r>
              <a:rPr lang="en-GB" sz="4000" dirty="0"/>
              <a:t>Origin of the technology</a:t>
            </a:r>
          </a:p>
          <a:p>
            <a:pPr lvl="1"/>
            <a:r>
              <a:rPr lang="en-GB" sz="3600" dirty="0"/>
              <a:t>evolution of cloud computing</a:t>
            </a:r>
          </a:p>
        </p:txBody>
      </p:sp>
    </p:spTree>
    <p:extLst>
      <p:ext uri="{BB962C8B-B14F-4D97-AF65-F5344CB8AC3E}">
        <p14:creationId xmlns:p14="http://schemas.microsoft.com/office/powerpoint/2010/main" val="3667880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origin</a:t>
            </a:r>
          </a:p>
        </p:txBody>
      </p:sp>
      <p:sp>
        <p:nvSpPr>
          <p:cNvPr id="3" name="Content Placeholder 2"/>
          <p:cNvSpPr>
            <a:spLocks noGrp="1"/>
          </p:cNvSpPr>
          <p:nvPr>
            <p:ph idx="1"/>
          </p:nvPr>
        </p:nvSpPr>
        <p:spPr>
          <a:xfrm>
            <a:off x="838200" y="1830085"/>
            <a:ext cx="10515600" cy="4351338"/>
          </a:xfrm>
        </p:spPr>
        <p:txBody>
          <a:bodyPr>
            <a:normAutofit/>
          </a:bodyPr>
          <a:lstStyle/>
          <a:p>
            <a:r>
              <a:rPr lang="en-GB" sz="4000" dirty="0">
                <a:solidFill>
                  <a:srgbClr val="FF0000"/>
                </a:solidFill>
              </a:rPr>
              <a:t>Origin of the name</a:t>
            </a:r>
          </a:p>
          <a:p>
            <a:pPr lvl="1"/>
            <a:r>
              <a:rPr lang="en-GB" sz="3600" dirty="0">
                <a:solidFill>
                  <a:srgbClr val="FF0000"/>
                </a:solidFill>
              </a:rPr>
              <a:t>why “cloud”?</a:t>
            </a:r>
          </a:p>
          <a:p>
            <a:r>
              <a:rPr lang="en-GB" sz="4000" dirty="0"/>
              <a:t>Origin of the technology</a:t>
            </a:r>
          </a:p>
          <a:p>
            <a:pPr lvl="1"/>
            <a:r>
              <a:rPr lang="en-GB" sz="3600" dirty="0"/>
              <a:t>evolution of cloud computing</a:t>
            </a:r>
          </a:p>
        </p:txBody>
      </p:sp>
    </p:spTree>
    <p:extLst>
      <p:ext uri="{BB962C8B-B14F-4D97-AF65-F5344CB8AC3E}">
        <p14:creationId xmlns:p14="http://schemas.microsoft.com/office/powerpoint/2010/main" val="1490174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“cloud”?</a:t>
            </a:r>
          </a:p>
        </p:txBody>
      </p:sp>
      <p:sp>
        <p:nvSpPr>
          <p:cNvPr id="3" name="Content Placeholder 2"/>
          <p:cNvSpPr>
            <a:spLocks noGrp="1"/>
          </p:cNvSpPr>
          <p:nvPr>
            <p:ph idx="1"/>
          </p:nvPr>
        </p:nvSpPr>
        <p:spPr/>
        <p:txBody>
          <a:bodyPr/>
          <a:lstStyle/>
          <a:p>
            <a:endParaRPr lang="en-GB"/>
          </a:p>
        </p:txBody>
      </p:sp>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46" y="1814420"/>
            <a:ext cx="1143000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247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C10C0E-19CE-F96F-D716-5431210F65BD}"/>
              </a:ext>
            </a:extLst>
          </p:cNvPr>
          <p:cNvSpPr>
            <a:spLocks noGrp="1"/>
          </p:cNvSpPr>
          <p:nvPr>
            <p:ph type="title"/>
          </p:nvPr>
        </p:nvSpPr>
        <p:spPr/>
        <p:txBody>
          <a:bodyPr>
            <a:normAutofit fontScale="90000"/>
          </a:bodyPr>
          <a:lstStyle/>
          <a:p>
            <a:r>
              <a:rPr lang="en-US" sz="4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a:t>
            </a:r>
            <a:r>
              <a:rPr lang="en-US" sz="44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symbol</a:t>
            </a:r>
            <a:r>
              <a:rPr lang="en-US" sz="4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is used to represent the Internet in these flow charts and diagrams?</a:t>
            </a:r>
            <a:endParaRPr lang="x-none" dirty="0"/>
          </a:p>
        </p:txBody>
      </p:sp>
      <p:sp>
        <p:nvSpPr>
          <p:cNvPr id="3" name="内容占位符 2">
            <a:extLst>
              <a:ext uri="{FF2B5EF4-FFF2-40B4-BE49-F238E27FC236}">
                <a16:creationId xmlns:a16="http://schemas.microsoft.com/office/drawing/2014/main" xmlns="" id="{E8D7FEE4-03C9-95CF-1659-E1AD20C99945}"/>
              </a:ext>
            </a:extLst>
          </p:cNvPr>
          <p:cNvSpPr>
            <a:spLocks noGrp="1"/>
          </p:cNvSpPr>
          <p:nvPr>
            <p:ph idx="1"/>
          </p:nvPr>
        </p:nvSpPr>
        <p:spPr/>
        <p:txBody>
          <a:bodyPr/>
          <a:lstStyle/>
          <a:p>
            <a:endParaRPr lang="x-none"/>
          </a:p>
        </p:txBody>
      </p:sp>
      <p:pic>
        <p:nvPicPr>
          <p:cNvPr id="4" name="Picture 2" descr="Diagram 1">
            <a:extLst>
              <a:ext uri="{FF2B5EF4-FFF2-40B4-BE49-F238E27FC236}">
                <a16:creationId xmlns:a16="http://schemas.microsoft.com/office/drawing/2014/main" xmlns="" id="{2B218B62-1017-0BE0-0BC0-1A6DB1F31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6035"/>
            <a:ext cx="4800027" cy="11944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 3">
            <a:extLst>
              <a:ext uri="{FF2B5EF4-FFF2-40B4-BE49-F238E27FC236}">
                <a16:creationId xmlns:a16="http://schemas.microsoft.com/office/drawing/2014/main" xmlns="" id="{97C3991E-BBA6-C48B-3BD7-EA5848F27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444" y="3880624"/>
            <a:ext cx="7568385" cy="24552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reating Effective Network Diagrams and Data Flow Diagrams">
            <a:extLst>
              <a:ext uri="{FF2B5EF4-FFF2-40B4-BE49-F238E27FC236}">
                <a16:creationId xmlns:a16="http://schemas.microsoft.com/office/drawing/2014/main" xmlns="" id="{B4E1832F-5CD7-A9C9-A7E1-57631F355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048" y="1737499"/>
            <a:ext cx="3000374"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xmlns="" id="{507F7E01-69C1-C624-A47B-B078382575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0437" y="3404962"/>
            <a:ext cx="3568618" cy="2566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66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54D112F3-13D6-9630-9A6C-607022D96250}"/>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a:t>
            </a:r>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symbol</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is used to represent the Internet in these flow charts and diagrams?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xmlns="" id="{51AAA4E6-AF0F-0063-4106-5011C36CFD6B}"/>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F8A1B00A-9E8E-A6D3-2D36-B7760B291930}"/>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14" name="Picture 2" descr="Diagram 1">
            <a:extLst>
              <a:ext uri="{FF2B5EF4-FFF2-40B4-BE49-F238E27FC236}">
                <a16:creationId xmlns:a16="http://schemas.microsoft.com/office/drawing/2014/main" xmlns="" id="{962C1FDC-05EC-FE20-61CE-AF23FD91D4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206035"/>
            <a:ext cx="4800027" cy="11944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Diagram 3">
            <a:extLst>
              <a:ext uri="{FF2B5EF4-FFF2-40B4-BE49-F238E27FC236}">
                <a16:creationId xmlns:a16="http://schemas.microsoft.com/office/drawing/2014/main" xmlns="" id="{5ADDAB97-8CCB-1287-0540-3AE53F7D70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8444" y="3880624"/>
            <a:ext cx="7568385" cy="24552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reating Effective Network Diagrams and Data Flow Diagrams">
            <a:extLst>
              <a:ext uri="{FF2B5EF4-FFF2-40B4-BE49-F238E27FC236}">
                <a16:creationId xmlns:a16="http://schemas.microsoft.com/office/drawing/2014/main" xmlns="" id="{7AE09B4C-17C9-6B4F-B78B-E34832CB335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42048" y="1737499"/>
            <a:ext cx="3000374"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xmlns="" id="{46D0866B-3780-FADE-5607-B8D236C1403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20437" y="3404962"/>
            <a:ext cx="3568618" cy="2566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组合 11">
            <a:extLst>
              <a:ext uri="{FF2B5EF4-FFF2-40B4-BE49-F238E27FC236}">
                <a16:creationId xmlns:a16="http://schemas.microsoft.com/office/drawing/2014/main" xmlns="" id="{777083D9-458C-9C67-7A96-635E4062A307}"/>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97C1774E-951F-485B-A607-EDF00D316003}"/>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A2B1A590-C1EC-10BA-5ED8-49C5610F66B8}"/>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452127D3-C4DA-E0CB-E081-FD8761865F8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891A5700-D6BD-86CA-77F3-E3115D4A3480}"/>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D1F3B206-D914-F7DE-976E-D5BF60C61A8B}"/>
              </a:ext>
            </a:extLst>
          </p:cNvPr>
          <p:cNvPicPr>
            <a:picLocks/>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11134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as a symbol of Internet</a:t>
            </a:r>
            <a:endParaRPr lang="en-GB" dirty="0"/>
          </a:p>
        </p:txBody>
      </p:sp>
      <p:sp>
        <p:nvSpPr>
          <p:cNvPr id="3" name="Content Placeholder 2"/>
          <p:cNvSpPr>
            <a:spLocks noGrp="1"/>
          </p:cNvSpPr>
          <p:nvPr>
            <p:ph idx="1"/>
          </p:nvPr>
        </p:nvSpPr>
        <p:spPr/>
        <p:txBody>
          <a:bodyPr/>
          <a:lstStyle/>
          <a:p>
            <a:r>
              <a:rPr lang="en-GB" dirty="0"/>
              <a:t>Recall our definition of cloud computing</a:t>
            </a:r>
          </a:p>
          <a:p>
            <a:pPr lvl="1"/>
            <a:r>
              <a:rPr lang="en-GB" dirty="0"/>
              <a:t>Cloud computing is a general term for anything that involves delivering hosted service over the </a:t>
            </a:r>
            <a:r>
              <a:rPr lang="en-GB" dirty="0">
                <a:solidFill>
                  <a:srgbClr val="FF0000"/>
                </a:solidFill>
              </a:rPr>
              <a:t>Internet</a:t>
            </a:r>
            <a:endParaRPr lang="en-GB" dirty="0"/>
          </a:p>
          <a:p>
            <a:r>
              <a:rPr lang="en-GB" dirty="0"/>
              <a:t>The name “cloud computing” was inspired by the </a:t>
            </a:r>
            <a:r>
              <a:rPr lang="en-GB" dirty="0">
                <a:solidFill>
                  <a:srgbClr val="FF0000"/>
                </a:solidFill>
              </a:rPr>
              <a:t>cloud symbol </a:t>
            </a:r>
            <a:r>
              <a:rPr lang="en-GB" dirty="0"/>
              <a:t>that’s often used to represent the </a:t>
            </a:r>
            <a:r>
              <a:rPr lang="en-GB" dirty="0">
                <a:solidFill>
                  <a:srgbClr val="FF0000"/>
                </a:solidFill>
              </a:rPr>
              <a:t>Internet in flow charts and diagrams</a:t>
            </a:r>
            <a:endParaRPr lang="en-GB" dirty="0"/>
          </a:p>
        </p:txBody>
      </p:sp>
    </p:spTree>
    <p:extLst>
      <p:ext uri="{BB962C8B-B14F-4D97-AF65-F5344CB8AC3E}">
        <p14:creationId xmlns:p14="http://schemas.microsoft.com/office/powerpoint/2010/main" val="1260226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as a symbol of Internet in diagrams</a:t>
            </a:r>
            <a:endParaRPr lang="en-GB" dirty="0"/>
          </a:p>
        </p:txBody>
      </p:sp>
      <p:sp>
        <p:nvSpPr>
          <p:cNvPr id="3" name="Content Placeholder 2"/>
          <p:cNvSpPr>
            <a:spLocks noGrp="1"/>
          </p:cNvSpPr>
          <p:nvPr>
            <p:ph idx="1"/>
          </p:nvPr>
        </p:nvSpPr>
        <p:spPr/>
        <p:txBody>
          <a:bodyPr/>
          <a:lstStyle/>
          <a:p>
            <a:endParaRPr lang="en-GB" dirty="0"/>
          </a:p>
        </p:txBody>
      </p:sp>
      <p:pic>
        <p:nvPicPr>
          <p:cNvPr id="28674" name="Picture 2" descr="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6035"/>
            <a:ext cx="4800027" cy="1194478"/>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Diagram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444" y="3880624"/>
            <a:ext cx="7568385" cy="245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574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as a symbol of Internet in diagrams</a:t>
            </a:r>
            <a:endParaRPr lang="en-GB" dirty="0"/>
          </a:p>
        </p:txBody>
      </p:sp>
      <p:sp>
        <p:nvSpPr>
          <p:cNvPr id="3" name="Content Placeholder 2"/>
          <p:cNvSpPr>
            <a:spLocks noGrp="1"/>
          </p:cNvSpPr>
          <p:nvPr>
            <p:ph idx="1"/>
          </p:nvPr>
        </p:nvSpPr>
        <p:spPr/>
        <p:txBody>
          <a:bodyPr/>
          <a:lstStyle/>
          <a:p>
            <a:endParaRPr lang="en-GB"/>
          </a:p>
        </p:txBody>
      </p:sp>
      <p:pic>
        <p:nvPicPr>
          <p:cNvPr id="27652" name="Picture 4" descr="Creating Effective Network Diagrams and Data Flow Dia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669" y="2040673"/>
            <a:ext cx="6191602" cy="4422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11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as a symbol of Internet in diagrams</a:t>
            </a:r>
            <a:endParaRPr lang="en-GB" dirty="0"/>
          </a:p>
        </p:txBody>
      </p:sp>
      <p:sp>
        <p:nvSpPr>
          <p:cNvPr id="3" name="Content Placeholder 2"/>
          <p:cNvSpPr>
            <a:spLocks noGrp="1"/>
          </p:cNvSpPr>
          <p:nvPr>
            <p:ph idx="1"/>
          </p:nvPr>
        </p:nvSpPr>
        <p:spPr/>
        <p:txBody>
          <a:bodyPr/>
          <a:lstStyle/>
          <a:p>
            <a:endParaRPr lang="en-GB"/>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693" y="1725131"/>
            <a:ext cx="6642372" cy="477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48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as a symbol of Internet in diagrams</a:t>
            </a:r>
            <a:endParaRPr lang="en-GB" dirty="0"/>
          </a:p>
        </p:txBody>
      </p:sp>
      <p:sp>
        <p:nvSpPr>
          <p:cNvPr id="3" name="Content Placeholder 2"/>
          <p:cNvSpPr>
            <a:spLocks noGrp="1"/>
          </p:cNvSpPr>
          <p:nvPr>
            <p:ph idx="1"/>
          </p:nvPr>
        </p:nvSpPr>
        <p:spPr/>
        <p:txBody>
          <a:bodyPr/>
          <a:lstStyle/>
          <a:p>
            <a:endParaRPr lang="en-GB"/>
          </a:p>
        </p:txBody>
      </p:sp>
      <p:pic>
        <p:nvPicPr>
          <p:cNvPr id="27654" name="Picture 6" descr="Home Gateway flow chart for the connection establishment with the Internet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652" y="1735130"/>
            <a:ext cx="4817327" cy="481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29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computing definitions</a:t>
            </a:r>
            <a:endParaRPr lang="en-GB" dirty="0"/>
          </a:p>
        </p:txBody>
      </p:sp>
      <p:sp>
        <p:nvSpPr>
          <p:cNvPr id="3" name="Content Placeholder 2"/>
          <p:cNvSpPr>
            <a:spLocks noGrp="1"/>
          </p:cNvSpPr>
          <p:nvPr>
            <p:ph idx="1"/>
          </p:nvPr>
        </p:nvSpPr>
        <p:spPr/>
        <p:txBody>
          <a:bodyPr>
            <a:normAutofit/>
          </a:bodyPr>
          <a:lstStyle/>
          <a:p>
            <a:r>
              <a:rPr lang="en-GB" sz="4000" dirty="0" smtClean="0"/>
              <a:t>What is cloud computing? </a:t>
            </a:r>
          </a:p>
          <a:p>
            <a:r>
              <a:rPr lang="en-GB" sz="4000" dirty="0" smtClean="0"/>
              <a:t>How would </a:t>
            </a:r>
            <a:r>
              <a:rPr lang="en-GB" sz="4000" u="sng" dirty="0" smtClean="0"/>
              <a:t>you</a:t>
            </a:r>
            <a:r>
              <a:rPr lang="en-GB" sz="4000" dirty="0" smtClean="0"/>
              <a:t> define it?</a:t>
            </a:r>
            <a:endParaRPr lang="en-GB" sz="4000" dirty="0"/>
          </a:p>
        </p:txBody>
      </p:sp>
    </p:spTree>
    <p:extLst>
      <p:ext uri="{BB962C8B-B14F-4D97-AF65-F5344CB8AC3E}">
        <p14:creationId xmlns:p14="http://schemas.microsoft.com/office/powerpoint/2010/main" val="1491340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as a symbol of Internet in diagrams</a:t>
            </a:r>
            <a:endParaRPr lang="en-GB" dirty="0"/>
          </a:p>
        </p:txBody>
      </p:sp>
      <p:sp>
        <p:nvSpPr>
          <p:cNvPr id="3" name="Content Placeholder 2"/>
          <p:cNvSpPr>
            <a:spLocks noGrp="1"/>
          </p:cNvSpPr>
          <p:nvPr>
            <p:ph idx="1"/>
          </p:nvPr>
        </p:nvSpPr>
        <p:spPr/>
        <p:txBody>
          <a:bodyPr/>
          <a:lstStyle/>
          <a:p>
            <a:r>
              <a:rPr lang="en-GB" dirty="0">
                <a:solidFill>
                  <a:srgbClr val="333333"/>
                </a:solidFill>
                <a:latin typeface="Trebuchet MS"/>
              </a:rPr>
              <a:t>One relevant quote " </a:t>
            </a:r>
            <a:r>
              <a:rPr lang="en-GB" i="1" dirty="0">
                <a:solidFill>
                  <a:srgbClr val="FF0000"/>
                </a:solidFill>
                <a:latin typeface="Trebuchet MS"/>
              </a:rPr>
              <a:t>Cloud comes from the early days of Internet where we drew the network as a cloud... we didn't care where the message went- the cloud hid it from us </a:t>
            </a:r>
            <a:r>
              <a:rPr lang="en-GB" dirty="0">
                <a:solidFill>
                  <a:srgbClr val="333333"/>
                </a:solidFill>
                <a:latin typeface="Trebuchet MS"/>
              </a:rPr>
              <a:t>" , Kevin Marks, Google Engineer</a:t>
            </a:r>
            <a:endParaRPr lang="en-GB" dirty="0"/>
          </a:p>
        </p:txBody>
      </p:sp>
      <p:sp>
        <p:nvSpPr>
          <p:cNvPr id="4" name="AutoShape 4" descr="https://3.bp.blogspot.com/-5UsY7VEqb9A/ULw-q4AN2KI/AAAAAAAAATk/ObPc4ABR_bE/s1600/Picture7.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825" y="3597732"/>
            <a:ext cx="6263842" cy="2883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101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as a metaphor for virtual space</a:t>
            </a:r>
          </a:p>
        </p:txBody>
      </p:sp>
      <p:sp>
        <p:nvSpPr>
          <p:cNvPr id="3" name="Content Placeholder 2"/>
          <p:cNvSpPr>
            <a:spLocks noGrp="1"/>
          </p:cNvSpPr>
          <p:nvPr>
            <p:ph idx="1"/>
          </p:nvPr>
        </p:nvSpPr>
        <p:spPr>
          <a:xfrm>
            <a:off x="838200" y="1825625"/>
            <a:ext cx="10112298" cy="4351338"/>
          </a:xfrm>
        </p:spPr>
        <p:txBody>
          <a:bodyPr>
            <a:normAutofit/>
          </a:bodyPr>
          <a:lstStyle/>
          <a:p>
            <a:r>
              <a:rPr lang="en-GB" dirty="0"/>
              <a:t>In cloud computing, the information being accessed is </a:t>
            </a:r>
          </a:p>
          <a:p>
            <a:pPr marL="0" indent="0">
              <a:buNone/>
            </a:pPr>
            <a:r>
              <a:rPr lang="en-GB" dirty="0"/>
              <a:t>found remotely in the cloud or a virtual space. </a:t>
            </a:r>
          </a:p>
          <a:p>
            <a:pPr lvl="1"/>
            <a:r>
              <a:rPr lang="en-GB" dirty="0"/>
              <a:t>Companies that provide cloud services enable users to store files and applications on remote servers and then access all the data via the Internet. </a:t>
            </a:r>
          </a:p>
          <a:p>
            <a:pPr lvl="1"/>
            <a:r>
              <a:rPr lang="en-GB" dirty="0"/>
              <a:t>This means the user is not required to be in a specific place to gain access to it, allowing the user to work remotely.</a:t>
            </a:r>
          </a:p>
          <a:p>
            <a:r>
              <a:rPr lang="en-GB" dirty="0">
                <a:solidFill>
                  <a:srgbClr val="FF0000"/>
                </a:solidFill>
              </a:rPr>
              <a:t>That virtual space becomes the cloud </a:t>
            </a:r>
            <a:r>
              <a:rPr lang="en-GB" dirty="0"/>
              <a:t>—your data, work, and applications are available from any device with which you can connect to the Internet, anywhere in the world.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21" y="87119"/>
            <a:ext cx="2774260" cy="250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67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as a metaphor for virtual space (2)</a:t>
            </a:r>
          </a:p>
        </p:txBody>
      </p:sp>
      <p:sp>
        <p:nvSpPr>
          <p:cNvPr id="3" name="Content Placeholder 2"/>
          <p:cNvSpPr>
            <a:spLocks noGrp="1"/>
          </p:cNvSpPr>
          <p:nvPr>
            <p:ph idx="1"/>
          </p:nvPr>
        </p:nvSpPr>
        <p:spPr>
          <a:xfrm>
            <a:off x="838200" y="1825625"/>
            <a:ext cx="5620586" cy="4351338"/>
          </a:xfrm>
        </p:spPr>
        <p:txBody>
          <a:bodyPr/>
          <a:lstStyle/>
          <a:p>
            <a:r>
              <a:rPr lang="en-GB" dirty="0"/>
              <a:t>Cloud computing metaphor: the group of networked elements providing services need not be individually addressed or managed by users; instead, </a:t>
            </a:r>
            <a:r>
              <a:rPr lang="en-GB" dirty="0">
                <a:solidFill>
                  <a:srgbClr val="FF0000"/>
                </a:solidFill>
              </a:rPr>
              <a:t>the entire provider-managed suite of hardware and software can be thought of as an amorphous cloud</a:t>
            </a:r>
          </a:p>
        </p:txBody>
      </p:sp>
      <p:pic>
        <p:nvPicPr>
          <p:cNvPr id="5122" name="Picture 2" descr="https://upload.wikimedia.org/wikipedia/commons/thumb/b/b5/Cloud_computing.svg/2560px-Cloud_computing.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911" y="1186490"/>
            <a:ext cx="5366315" cy="4859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5741" y="6099046"/>
            <a:ext cx="5145448" cy="369332"/>
          </a:xfrm>
          <a:prstGeom prst="rect">
            <a:avLst/>
          </a:prstGeom>
        </p:spPr>
        <p:txBody>
          <a:bodyPr wrap="none">
            <a:spAutoFit/>
          </a:bodyPr>
          <a:lstStyle/>
          <a:p>
            <a:r>
              <a:rPr lang="en-GB" dirty="0"/>
              <a:t>amorphous - without a clearly defined shape or form</a:t>
            </a:r>
          </a:p>
        </p:txBody>
      </p:sp>
    </p:spTree>
    <p:extLst>
      <p:ext uri="{BB962C8B-B14F-4D97-AF65-F5344CB8AC3E}">
        <p14:creationId xmlns:p14="http://schemas.microsoft.com/office/powerpoint/2010/main" val="410179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a:t>
            </a:r>
            <a:r>
              <a:rPr lang="en-GB" dirty="0" smtClean="0"/>
              <a:t>definition (1)</a:t>
            </a:r>
            <a:endParaRPr lang="en-GB" dirty="0"/>
          </a:p>
        </p:txBody>
      </p:sp>
      <p:sp>
        <p:nvSpPr>
          <p:cNvPr id="3" name="Content Placeholder 2"/>
          <p:cNvSpPr>
            <a:spLocks noGrp="1"/>
          </p:cNvSpPr>
          <p:nvPr>
            <p:ph idx="1"/>
          </p:nvPr>
        </p:nvSpPr>
        <p:spPr/>
        <p:txBody>
          <a:bodyPr>
            <a:normAutofit/>
          </a:bodyPr>
          <a:lstStyle/>
          <a:p>
            <a:r>
              <a:rPr lang="en-GB" sz="3600" dirty="0"/>
              <a:t>Cloud computing is the delivery of different services through the </a:t>
            </a:r>
            <a:r>
              <a:rPr lang="en-GB" sz="3600" dirty="0" smtClean="0"/>
              <a:t>Internet, which includes tools </a:t>
            </a:r>
            <a:r>
              <a:rPr lang="en-GB" sz="3600" dirty="0"/>
              <a:t>and applications like data storage, servers, databases, networking, and software.</a:t>
            </a:r>
          </a:p>
        </p:txBody>
      </p:sp>
      <p:sp>
        <p:nvSpPr>
          <p:cNvPr id="4" name="AutoShape 2" descr="Cloud Computing Defini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529724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definition </a:t>
            </a:r>
            <a:r>
              <a:rPr lang="en-GB" dirty="0" smtClean="0"/>
              <a:t>(2)</a:t>
            </a:r>
            <a:endParaRPr lang="en-GB" dirty="0"/>
          </a:p>
        </p:txBody>
      </p:sp>
      <p:sp>
        <p:nvSpPr>
          <p:cNvPr id="3" name="Content Placeholder 2"/>
          <p:cNvSpPr>
            <a:spLocks noGrp="1"/>
          </p:cNvSpPr>
          <p:nvPr>
            <p:ph idx="1"/>
          </p:nvPr>
        </p:nvSpPr>
        <p:spPr/>
        <p:txBody>
          <a:bodyPr>
            <a:normAutofit/>
          </a:bodyPr>
          <a:lstStyle/>
          <a:p>
            <a:r>
              <a:rPr lang="en-GB" sz="3600" dirty="0"/>
              <a:t>Cloud computing is a general term for anything that involves delivering hosted services over the internet. </a:t>
            </a:r>
            <a:endParaRPr lang="en-GB" sz="3600" dirty="0" smtClean="0"/>
          </a:p>
          <a:p>
            <a:r>
              <a:rPr lang="en-GB" sz="3600" dirty="0" smtClean="0"/>
              <a:t>These </a:t>
            </a:r>
            <a:r>
              <a:rPr lang="en-GB" sz="3600" dirty="0"/>
              <a:t>services are divided into three main categories or types of cloud computing: infrastructure as a service (IaaS), platform as a service (PaaS) and software as a service (SaaS).</a:t>
            </a:r>
          </a:p>
        </p:txBody>
      </p:sp>
    </p:spTree>
    <p:extLst>
      <p:ext uri="{BB962C8B-B14F-4D97-AF65-F5344CB8AC3E}">
        <p14:creationId xmlns:p14="http://schemas.microsoft.com/office/powerpoint/2010/main" val="10718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definition </a:t>
            </a:r>
            <a:r>
              <a:rPr lang="en-GB" dirty="0" smtClean="0"/>
              <a:t>(3)</a:t>
            </a:r>
            <a:endParaRPr lang="en-GB" dirty="0"/>
          </a:p>
        </p:txBody>
      </p:sp>
      <p:sp>
        <p:nvSpPr>
          <p:cNvPr id="3" name="Content Placeholder 2"/>
          <p:cNvSpPr>
            <a:spLocks noGrp="1"/>
          </p:cNvSpPr>
          <p:nvPr>
            <p:ph idx="1"/>
          </p:nvPr>
        </p:nvSpPr>
        <p:spPr/>
        <p:txBody>
          <a:bodyPr/>
          <a:lstStyle/>
          <a:p>
            <a:r>
              <a:rPr lang="en-GB" dirty="0"/>
              <a:t>Cloud </a:t>
            </a:r>
            <a:r>
              <a:rPr lang="en-GB" dirty="0" smtClean="0"/>
              <a:t>computing </a:t>
            </a:r>
            <a:r>
              <a:rPr lang="en-GB" dirty="0"/>
              <a:t>is the on-demand availability of computer system resources, especially data storage (cloud storage) and computing power, without direct active management by the user</a:t>
            </a:r>
            <a:r>
              <a:rPr lang="en-GB" dirty="0" smtClean="0"/>
              <a:t>.</a:t>
            </a:r>
          </a:p>
          <a:p>
            <a:r>
              <a:rPr lang="en-GB" dirty="0" smtClean="0"/>
              <a:t>Large </a:t>
            </a:r>
            <a:r>
              <a:rPr lang="en-GB" dirty="0"/>
              <a:t>clouds often have functions distributed over multiple locations, each location being a data </a:t>
            </a:r>
            <a:r>
              <a:rPr lang="en-GB" dirty="0" err="1"/>
              <a:t>center</a:t>
            </a:r>
            <a:r>
              <a:rPr lang="en-GB" dirty="0"/>
              <a:t>. </a:t>
            </a:r>
            <a:endParaRPr lang="en-GB" dirty="0" smtClean="0"/>
          </a:p>
          <a:p>
            <a:r>
              <a:rPr lang="en-GB" dirty="0" smtClean="0"/>
              <a:t>Cloud </a:t>
            </a:r>
            <a:r>
              <a:rPr lang="en-GB" dirty="0"/>
              <a:t>computing relies on sharing of resources to achieve coherence and typically using a "pay-as-you-go" model which can help in reducing capital expenses but may also lead to unexpected operating expenses for unaware users</a:t>
            </a:r>
            <a:r>
              <a:rPr lang="en-GB" dirty="0" smtClean="0"/>
              <a:t>.</a:t>
            </a:r>
            <a:endParaRPr lang="en-GB" dirty="0"/>
          </a:p>
        </p:txBody>
      </p:sp>
    </p:spTree>
    <p:extLst>
      <p:ext uri="{BB962C8B-B14F-4D97-AF65-F5344CB8AC3E}">
        <p14:creationId xmlns:p14="http://schemas.microsoft.com/office/powerpoint/2010/main" val="269623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definition </a:t>
            </a:r>
            <a:r>
              <a:rPr lang="en-GB" dirty="0" smtClean="0"/>
              <a:t>(3)</a:t>
            </a:r>
            <a:endParaRPr lang="en-GB" dirty="0"/>
          </a:p>
        </p:txBody>
      </p:sp>
      <p:sp>
        <p:nvSpPr>
          <p:cNvPr id="3" name="Content Placeholder 2"/>
          <p:cNvSpPr>
            <a:spLocks noGrp="1"/>
          </p:cNvSpPr>
          <p:nvPr>
            <p:ph idx="1"/>
          </p:nvPr>
        </p:nvSpPr>
        <p:spPr/>
        <p:txBody>
          <a:bodyPr/>
          <a:lstStyle/>
          <a:p>
            <a:r>
              <a:rPr lang="en-GB" dirty="0"/>
              <a:t>Cloud </a:t>
            </a:r>
            <a:r>
              <a:rPr lang="en-GB" dirty="0" smtClean="0"/>
              <a:t>computing </a:t>
            </a:r>
            <a:r>
              <a:rPr lang="en-GB" dirty="0"/>
              <a:t>is the </a:t>
            </a:r>
            <a:r>
              <a:rPr lang="en-GB" dirty="0">
                <a:solidFill>
                  <a:srgbClr val="FF0000"/>
                </a:solidFill>
              </a:rPr>
              <a:t>on-demand</a:t>
            </a:r>
            <a:r>
              <a:rPr lang="en-GB" dirty="0"/>
              <a:t> availability of computer system resources, especially data storage (cloud storage) and computing power, </a:t>
            </a:r>
            <a:r>
              <a:rPr lang="en-GB" dirty="0">
                <a:solidFill>
                  <a:srgbClr val="FF0000"/>
                </a:solidFill>
              </a:rPr>
              <a:t>without direct active management by the user</a:t>
            </a:r>
            <a:r>
              <a:rPr lang="en-GB" dirty="0" smtClean="0"/>
              <a:t>.</a:t>
            </a:r>
          </a:p>
          <a:p>
            <a:r>
              <a:rPr lang="en-GB" dirty="0" smtClean="0"/>
              <a:t>Large </a:t>
            </a:r>
            <a:r>
              <a:rPr lang="en-GB" dirty="0"/>
              <a:t>clouds often have functions </a:t>
            </a:r>
            <a:r>
              <a:rPr lang="en-GB" dirty="0">
                <a:solidFill>
                  <a:srgbClr val="FF0000"/>
                </a:solidFill>
              </a:rPr>
              <a:t>distributed over multiple locations</a:t>
            </a:r>
            <a:r>
              <a:rPr lang="en-GB" dirty="0"/>
              <a:t>, each location being a data </a:t>
            </a:r>
            <a:r>
              <a:rPr lang="en-GB" dirty="0" err="1"/>
              <a:t>center</a:t>
            </a:r>
            <a:r>
              <a:rPr lang="en-GB" dirty="0"/>
              <a:t>. </a:t>
            </a:r>
            <a:endParaRPr lang="en-GB" dirty="0" smtClean="0"/>
          </a:p>
          <a:p>
            <a:r>
              <a:rPr lang="en-GB" dirty="0" smtClean="0"/>
              <a:t>Cloud </a:t>
            </a:r>
            <a:r>
              <a:rPr lang="en-GB" dirty="0"/>
              <a:t>computing relies on </a:t>
            </a:r>
            <a:r>
              <a:rPr lang="en-GB" dirty="0">
                <a:solidFill>
                  <a:srgbClr val="FF0000"/>
                </a:solidFill>
              </a:rPr>
              <a:t>sharing of resources </a:t>
            </a:r>
            <a:r>
              <a:rPr lang="en-GB" dirty="0"/>
              <a:t>to achieve coherence and typically using a "</a:t>
            </a:r>
            <a:r>
              <a:rPr lang="en-GB" dirty="0">
                <a:solidFill>
                  <a:srgbClr val="FF0000"/>
                </a:solidFill>
              </a:rPr>
              <a:t>pay-as-you-go</a:t>
            </a:r>
            <a:r>
              <a:rPr lang="en-GB" dirty="0"/>
              <a:t>" model which can help in reducing capital expenses but may also lead to unexpected operating expenses for unaware users</a:t>
            </a:r>
            <a:r>
              <a:rPr lang="en-GB" dirty="0" smtClean="0"/>
              <a:t>.</a:t>
            </a:r>
            <a:endParaRPr lang="en-GB" dirty="0"/>
          </a:p>
        </p:txBody>
      </p:sp>
    </p:spTree>
    <p:extLst>
      <p:ext uri="{BB962C8B-B14F-4D97-AF65-F5344CB8AC3E}">
        <p14:creationId xmlns:p14="http://schemas.microsoft.com/office/powerpoint/2010/main" val="26325090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OBLEMHASREMARK" val="True"/>
  <p:tag name="PROBLEMREMARK" val="Cloud computing is the delivery of different services through the Internet, which includes tools and applications like data storage, servers, databases, networking, and software."/>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loud computing is the delivery of different services through the Internet, which includes tools and applications like data storage, servers, databases, networking, and softwar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4585</TotalTime>
  <Words>2332</Words>
  <Application>Microsoft Office PowerPoint</Application>
  <PresentationFormat>Custom</PresentationFormat>
  <Paragraphs>290</Paragraphs>
  <Slides>52</Slides>
  <Notes>4</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COMP3050 Cloud Computing Technology</vt:lpstr>
      <vt:lpstr>Introduction to the course concepts</vt:lpstr>
      <vt:lpstr>Cloud Computing Overview</vt:lpstr>
      <vt:lpstr>Intended learning outcomes</vt:lpstr>
      <vt:lpstr>Cloud computing definitions</vt:lpstr>
      <vt:lpstr>Cloud computing definition (1)</vt:lpstr>
      <vt:lpstr>Cloud computing definition (2)</vt:lpstr>
      <vt:lpstr>Cloud computing definition (3)</vt:lpstr>
      <vt:lpstr>Cloud computing definition (3)</vt:lpstr>
      <vt:lpstr>PowerPoint Presentation</vt:lpstr>
      <vt:lpstr>What is Cloud Computing</vt:lpstr>
      <vt:lpstr>Cloud Service Models</vt:lpstr>
      <vt:lpstr>Cloud deployment models (1)</vt:lpstr>
      <vt:lpstr>Cloud deployment models (2)</vt:lpstr>
      <vt:lpstr>Who uses cloud?</vt:lpstr>
      <vt:lpstr>Cloud computing examples</vt:lpstr>
      <vt:lpstr>Tencent Meeting &amp; VooV Meeting</vt:lpstr>
      <vt:lpstr>Rain Classroom -  雨课堂</vt:lpstr>
      <vt:lpstr>Salesforce</vt:lpstr>
      <vt:lpstr>AWS – Amazon Web Services</vt:lpstr>
      <vt:lpstr>PowerPoint Presentation</vt:lpstr>
      <vt:lpstr>Alibaba Cloud 阿里云</vt:lpstr>
      <vt:lpstr>A quick review</vt:lpstr>
      <vt:lpstr>PowerPoint Presentation</vt:lpstr>
      <vt:lpstr>PowerPoint Presentation</vt:lpstr>
      <vt:lpstr>Cloud computing definition</vt:lpstr>
      <vt:lpstr>Cloud computing definition</vt:lpstr>
      <vt:lpstr>Cloud Computing Characteristics</vt:lpstr>
      <vt:lpstr>Five essential characteristics of cloud computing</vt:lpstr>
      <vt:lpstr>On-demand self-service</vt:lpstr>
      <vt:lpstr>Five essential characteristics of cloud computing</vt:lpstr>
      <vt:lpstr>Broad network access</vt:lpstr>
      <vt:lpstr>Five essential characteristics of cloud computing</vt:lpstr>
      <vt:lpstr>Resource pooling</vt:lpstr>
      <vt:lpstr>Five essential characteristics of cloud computing</vt:lpstr>
      <vt:lpstr>Rapid elasticity</vt:lpstr>
      <vt:lpstr>Measured service</vt:lpstr>
      <vt:lpstr>Cloud Computing Characteristics</vt:lpstr>
      <vt:lpstr>Other characteristics</vt:lpstr>
      <vt:lpstr>Cloud computing origin</vt:lpstr>
      <vt:lpstr>Cloud computing origin</vt:lpstr>
      <vt:lpstr>What is “cloud”?</vt:lpstr>
      <vt:lpstr>What symbol is used to represent the Internet in these flow charts and diagrams?</vt:lpstr>
      <vt:lpstr>PowerPoint Presentation</vt:lpstr>
      <vt:lpstr>Cloud as a symbol of Internet</vt:lpstr>
      <vt:lpstr>Cloud as a symbol of Internet in diagrams</vt:lpstr>
      <vt:lpstr>Cloud as a symbol of Internet in diagrams</vt:lpstr>
      <vt:lpstr>Cloud as a symbol of Internet in diagrams</vt:lpstr>
      <vt:lpstr>Cloud as a symbol of Internet in diagrams</vt:lpstr>
      <vt:lpstr>Cloud as a symbol of Internet in diagrams</vt:lpstr>
      <vt:lpstr>Cloud as a metaphor for virtual space</vt:lpstr>
      <vt:lpstr>Cloud as a metaphor for virtual space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211</cp:revision>
  <cp:lastPrinted>2023-11-01T03:49:37Z</cp:lastPrinted>
  <dcterms:created xsi:type="dcterms:W3CDTF">2020-03-15T08:11:10Z</dcterms:created>
  <dcterms:modified xsi:type="dcterms:W3CDTF">2023-11-01T08:44:28Z</dcterms:modified>
</cp:coreProperties>
</file>