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handoutMasterIdLst>
    <p:handoutMasterId r:id="rId114"/>
  </p:handoutMasterIdLst>
  <p:sldIdLst>
    <p:sldId id="1705" r:id="rId2"/>
    <p:sldId id="428" r:id="rId3"/>
    <p:sldId id="1300" r:id="rId4"/>
    <p:sldId id="1598" r:id="rId5"/>
    <p:sldId id="1599" r:id="rId6"/>
    <p:sldId id="1600" r:id="rId7"/>
    <p:sldId id="1602" r:id="rId8"/>
    <p:sldId id="1604" r:id="rId9"/>
    <p:sldId id="1606" r:id="rId10"/>
    <p:sldId id="1607" r:id="rId11"/>
    <p:sldId id="1608" r:id="rId12"/>
    <p:sldId id="1609" r:id="rId13"/>
    <p:sldId id="1612" r:id="rId14"/>
    <p:sldId id="1651" r:id="rId15"/>
    <p:sldId id="1348" r:id="rId16"/>
    <p:sldId id="1354" r:id="rId17"/>
    <p:sldId id="1355" r:id="rId18"/>
    <p:sldId id="1356" r:id="rId19"/>
    <p:sldId id="1357" r:id="rId20"/>
    <p:sldId id="1358" r:id="rId21"/>
    <p:sldId id="1359" r:id="rId22"/>
    <p:sldId id="1360" r:id="rId23"/>
    <p:sldId id="1361" r:id="rId24"/>
    <p:sldId id="1362" r:id="rId25"/>
    <p:sldId id="1363" r:id="rId26"/>
    <p:sldId id="1364" r:id="rId27"/>
    <p:sldId id="1365" r:id="rId28"/>
    <p:sldId id="1366" r:id="rId29"/>
    <p:sldId id="1367" r:id="rId30"/>
    <p:sldId id="1368" r:id="rId31"/>
    <p:sldId id="1369" r:id="rId32"/>
    <p:sldId id="1370" r:id="rId33"/>
    <p:sldId id="1371" r:id="rId34"/>
    <p:sldId id="1372" r:id="rId35"/>
    <p:sldId id="1373" r:id="rId36"/>
    <p:sldId id="1374" r:id="rId37"/>
    <p:sldId id="1375" r:id="rId38"/>
    <p:sldId id="1376" r:id="rId39"/>
    <p:sldId id="1377" r:id="rId40"/>
    <p:sldId id="1378" r:id="rId41"/>
    <p:sldId id="1450" r:id="rId42"/>
    <p:sldId id="1451" r:id="rId43"/>
    <p:sldId id="1379" r:id="rId44"/>
    <p:sldId id="1380" r:id="rId45"/>
    <p:sldId id="1381" r:id="rId46"/>
    <p:sldId id="1382" r:id="rId47"/>
    <p:sldId id="1383" r:id="rId48"/>
    <p:sldId id="1384" r:id="rId49"/>
    <p:sldId id="1385" r:id="rId50"/>
    <p:sldId id="1386" r:id="rId51"/>
    <p:sldId id="1387" r:id="rId52"/>
    <p:sldId id="1388" r:id="rId53"/>
    <p:sldId id="1389" r:id="rId54"/>
    <p:sldId id="1390" r:id="rId55"/>
    <p:sldId id="1391" r:id="rId56"/>
    <p:sldId id="1392" r:id="rId57"/>
    <p:sldId id="1393" r:id="rId58"/>
    <p:sldId id="1394" r:id="rId59"/>
    <p:sldId id="1395" r:id="rId60"/>
    <p:sldId id="1396" r:id="rId61"/>
    <p:sldId id="1397" r:id="rId62"/>
    <p:sldId id="1398" r:id="rId63"/>
    <p:sldId id="1399" r:id="rId64"/>
    <p:sldId id="1400" r:id="rId65"/>
    <p:sldId id="1401" r:id="rId66"/>
    <p:sldId id="1686" r:id="rId67"/>
    <p:sldId id="1402" r:id="rId68"/>
    <p:sldId id="1403" r:id="rId69"/>
    <p:sldId id="1404" r:id="rId70"/>
    <p:sldId id="1405" r:id="rId71"/>
    <p:sldId id="1406" r:id="rId72"/>
    <p:sldId id="1407" r:id="rId73"/>
    <p:sldId id="1408" r:id="rId74"/>
    <p:sldId id="1410" r:id="rId75"/>
    <p:sldId id="1411" r:id="rId76"/>
    <p:sldId id="1412" r:id="rId77"/>
    <p:sldId id="1413" r:id="rId78"/>
    <p:sldId id="1414" r:id="rId79"/>
    <p:sldId id="1415" r:id="rId80"/>
    <p:sldId id="1416" r:id="rId81"/>
    <p:sldId id="1417" r:id="rId82"/>
    <p:sldId id="1418" r:id="rId83"/>
    <p:sldId id="1419" r:id="rId84"/>
    <p:sldId id="1420" r:id="rId85"/>
    <p:sldId id="1421" r:id="rId86"/>
    <p:sldId id="1422" r:id="rId87"/>
    <p:sldId id="1423" r:id="rId88"/>
    <p:sldId id="1424" r:id="rId89"/>
    <p:sldId id="1425" r:id="rId90"/>
    <p:sldId id="1426" r:id="rId91"/>
    <p:sldId id="1427" r:id="rId92"/>
    <p:sldId id="1428" r:id="rId93"/>
    <p:sldId id="1429" r:id="rId94"/>
    <p:sldId id="1430" r:id="rId95"/>
    <p:sldId id="1431" r:id="rId96"/>
    <p:sldId id="1432" r:id="rId97"/>
    <p:sldId id="1433" r:id="rId98"/>
    <p:sldId id="1434" r:id="rId99"/>
    <p:sldId id="1435" r:id="rId100"/>
    <p:sldId id="1436" r:id="rId101"/>
    <p:sldId id="1437" r:id="rId102"/>
    <p:sldId id="1438" r:id="rId103"/>
    <p:sldId id="1439" r:id="rId104"/>
    <p:sldId id="1440" r:id="rId105"/>
    <p:sldId id="1441" r:id="rId106"/>
    <p:sldId id="1442" r:id="rId107"/>
    <p:sldId id="1443" r:id="rId108"/>
    <p:sldId id="1444" r:id="rId109"/>
    <p:sldId id="1445" r:id="rId110"/>
    <p:sldId id="1446" r:id="rId111"/>
    <p:sldId id="1447" r:id="rId112"/>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105" autoAdjust="0"/>
  </p:normalViewPr>
  <p:slideViewPr>
    <p:cSldViewPr snapToGrid="0">
      <p:cViewPr varScale="1">
        <p:scale>
          <a:sx n="114" d="100"/>
          <a:sy n="114" d="100"/>
        </p:scale>
        <p:origin x="-342"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13/11/2023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11/13/2023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420688" y="1241425"/>
            <a:ext cx="5956300" cy="3351213"/>
          </a:xfrm>
          <a:ln/>
        </p:spPr>
      </p:sp>
      <p:sp>
        <p:nvSpPr>
          <p:cNvPr id="3" name="Notes Placeholder 2"/>
          <p:cNvSpPr>
            <a:spLocks noGrp="1"/>
          </p:cNvSpPr>
          <p:nvPr>
            <p:ph type="body" idx="1"/>
          </p:nvPr>
        </p:nvSpPr>
        <p:spPr/>
        <p:txBody>
          <a:bodyPr/>
          <a:lstStyle/>
          <a:p>
            <a:endParaRPr lang="en-US" altLang="en-US" dirty="0">
              <a:latin typeface="Times New Roman" pitchFamily="18"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MS PGothic" pitchFamily="34" charset="-128"/>
              </a:defRPr>
            </a:lvl1pPr>
            <a:lvl2pPr marL="742950" indent="-285750">
              <a:spcBef>
                <a:spcPct val="30000"/>
              </a:spcBef>
              <a:defRPr sz="1200">
                <a:solidFill>
                  <a:schemeClr val="tx1"/>
                </a:solidFill>
                <a:latin typeface="Times New Roman" pitchFamily="18" charset="0"/>
                <a:ea typeface="MS PGothic" pitchFamily="34" charset="-128"/>
              </a:defRPr>
            </a:lvl2pPr>
            <a:lvl3pPr marL="1143000" indent="-228600">
              <a:spcBef>
                <a:spcPct val="30000"/>
              </a:spcBef>
              <a:defRPr sz="1200">
                <a:solidFill>
                  <a:schemeClr val="tx1"/>
                </a:solidFill>
                <a:latin typeface="Times New Roman" pitchFamily="18" charset="0"/>
                <a:ea typeface="MS PGothic" pitchFamily="34" charset="-128"/>
              </a:defRPr>
            </a:lvl3pPr>
            <a:lvl4pPr marL="1600200" indent="-228600">
              <a:spcBef>
                <a:spcPct val="30000"/>
              </a:spcBef>
              <a:defRPr sz="1200">
                <a:solidFill>
                  <a:schemeClr val="tx1"/>
                </a:solidFill>
                <a:latin typeface="Times New Roman" pitchFamily="18" charset="0"/>
                <a:ea typeface="MS PGothic" pitchFamily="34" charset="-128"/>
              </a:defRPr>
            </a:lvl4pPr>
            <a:lvl5pPr marL="2057400" indent="-228600">
              <a:spcBef>
                <a:spcPct val="30000"/>
              </a:spcBef>
              <a:defRPr sz="1200">
                <a:solidFill>
                  <a:schemeClr val="tx1"/>
                </a:solidFill>
                <a:latin typeface="Times New Roman"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itchFamily="18" charset="0"/>
                <a:ea typeface="MS PGothic" pitchFamily="34" charset="-128"/>
              </a:defRPr>
            </a:lvl9pPr>
          </a:lstStyle>
          <a:p>
            <a:pPr>
              <a:spcBef>
                <a:spcPct val="0"/>
              </a:spcBef>
            </a:pPr>
            <a:fld id="{D5849269-5F43-42FB-AC77-08DA3310009A}" type="slidenum">
              <a:rPr lang="en-US" altLang="en-US"/>
              <a:pPr>
                <a:spcBef>
                  <a:spcPct val="0"/>
                </a:spcBef>
              </a:pPr>
              <a:t>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8A13D66-163F-44AC-9E7C-288C45DCFC41}"/>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5" name="Footer Placeholder 4">
            <a:extLst>
              <a:ext uri="{FF2B5EF4-FFF2-40B4-BE49-F238E27FC236}">
                <a16:creationId xmlns:a16="http://schemas.microsoft.com/office/drawing/2014/main" xmlns=""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7B1B0D-7BB1-4E78-AD53-15520DE87041}"/>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5" name="Footer Placeholder 4">
            <a:extLst>
              <a:ext uri="{FF2B5EF4-FFF2-40B4-BE49-F238E27FC236}">
                <a16:creationId xmlns:a16="http://schemas.microsoft.com/office/drawing/2014/main" xmlns=""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48C6FF-7F91-4CDE-95B6-82CD5089D2A0}"/>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5" name="Footer Placeholder 4">
            <a:extLst>
              <a:ext uri="{FF2B5EF4-FFF2-40B4-BE49-F238E27FC236}">
                <a16:creationId xmlns:a16="http://schemas.microsoft.com/office/drawing/2014/main" xmlns=""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5702ED-6F7F-4497-9059-B93C8F382FC7}"/>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5" name="Footer Placeholder 4">
            <a:extLst>
              <a:ext uri="{FF2B5EF4-FFF2-40B4-BE49-F238E27FC236}">
                <a16:creationId xmlns:a16="http://schemas.microsoft.com/office/drawing/2014/main" xmlns=""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FE76022-E15C-4FC6-85EE-406E479892B6}"/>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5" name="Footer Placeholder 4">
            <a:extLst>
              <a:ext uri="{FF2B5EF4-FFF2-40B4-BE49-F238E27FC236}">
                <a16:creationId xmlns:a16="http://schemas.microsoft.com/office/drawing/2014/main" xmlns=""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8880A4B-B757-4DB9-B76F-9C884BC349C1}"/>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6" name="Footer Placeholder 5">
            <a:extLst>
              <a:ext uri="{FF2B5EF4-FFF2-40B4-BE49-F238E27FC236}">
                <a16:creationId xmlns:a16="http://schemas.microsoft.com/office/drawing/2014/main" xmlns=""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7D2297-CA0A-4D7C-88D0-B7E630DD7FD4}"/>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8" name="Footer Placeholder 7">
            <a:extLst>
              <a:ext uri="{FF2B5EF4-FFF2-40B4-BE49-F238E27FC236}">
                <a16:creationId xmlns:a16="http://schemas.microsoft.com/office/drawing/2014/main" xmlns=""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D0080E-8BB7-4A2B-9E1E-A1884EAB7C8B}"/>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4" name="Footer Placeholder 3">
            <a:extLst>
              <a:ext uri="{FF2B5EF4-FFF2-40B4-BE49-F238E27FC236}">
                <a16:creationId xmlns:a16="http://schemas.microsoft.com/office/drawing/2014/main" xmlns=""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2F588C-0B58-4656-A1BF-EEBC5FAFC90E}"/>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3" name="Footer Placeholder 2">
            <a:extLst>
              <a:ext uri="{FF2B5EF4-FFF2-40B4-BE49-F238E27FC236}">
                <a16:creationId xmlns:a16="http://schemas.microsoft.com/office/drawing/2014/main" xmlns=""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D922F2-9898-4FAD-84C3-E54D1A2B9486}"/>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6" name="Footer Placeholder 5">
            <a:extLst>
              <a:ext uri="{FF2B5EF4-FFF2-40B4-BE49-F238E27FC236}">
                <a16:creationId xmlns:a16="http://schemas.microsoft.com/office/drawing/2014/main" xmlns=""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A68593-5F9E-4E5A-BFEB-7B311DCF793B}"/>
              </a:ext>
            </a:extLst>
          </p:cNvPr>
          <p:cNvSpPr>
            <a:spLocks noGrp="1"/>
          </p:cNvSpPr>
          <p:nvPr>
            <p:ph type="dt" sz="half" idx="10"/>
          </p:nvPr>
        </p:nvSpPr>
        <p:spPr/>
        <p:txBody>
          <a:bodyPr/>
          <a:lstStyle/>
          <a:p>
            <a:fld id="{2C8DE5C2-993C-4607-B26D-D4750998D4EC}" type="datetimeFigureOut">
              <a:rPr lang="en-US" smtClean="0"/>
              <a:t>11/13/2023</a:t>
            </a:fld>
            <a:endParaRPr lang="en-US"/>
          </a:p>
        </p:txBody>
      </p:sp>
      <p:sp>
        <p:nvSpPr>
          <p:cNvPr id="6" name="Footer Placeholder 5">
            <a:extLst>
              <a:ext uri="{FF2B5EF4-FFF2-40B4-BE49-F238E27FC236}">
                <a16:creationId xmlns:a16="http://schemas.microsoft.com/office/drawing/2014/main" xmlns=""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11/13/2023</a:t>
            </a:fld>
            <a:endParaRPr lang="en-US"/>
          </a:p>
        </p:txBody>
      </p:sp>
      <p:sp>
        <p:nvSpPr>
          <p:cNvPr id="5" name="Footer Placeholder 4">
            <a:extLst>
              <a:ext uri="{FF2B5EF4-FFF2-40B4-BE49-F238E27FC236}">
                <a16:creationId xmlns:a16="http://schemas.microsoft.com/office/drawing/2014/main" xmlns=""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tags" Target="../tags/tag185.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image" Target="../media/image11.tmp"/><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slideLayout" Target="../slideLayouts/slideLayout7.xml"/><Relationship Id="rId5" Type="http://schemas.openxmlformats.org/officeDocument/2006/relationships/tags" Target="../tags/tag182.xml"/><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11.tmp"/><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1.tmp"/><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slideLayout" Target="../slideLayouts/slideLayout7.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11.tmp"/><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Layout" Target="../slideLayouts/slideLayout7.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11.tmp"/><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11.tmp"/><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slideLayout" Target="../slideLayouts/slideLayout7.xml"/><Relationship Id="rId5" Type="http://schemas.openxmlformats.org/officeDocument/2006/relationships/tags" Target="../tags/tag61.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rackspace.com/index.php" TargetMode="Externa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ws.amazon.com/" TargetMode="Externa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18" Type="http://schemas.openxmlformats.org/officeDocument/2006/relationships/image" Target="../media/image11.tmp"/><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slideLayout" Target="../slideLayouts/slideLayout7.xml"/><Relationship Id="rId2" Type="http://schemas.openxmlformats.org/officeDocument/2006/relationships/tags" Target="../tags/tag68.xml"/><Relationship Id="rId16" Type="http://schemas.openxmlformats.org/officeDocument/2006/relationships/tags" Target="../tags/tag82.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tags" Target="../tags/tag8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s/_rels/slide86.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image" Target="../media/image11.tmp"/><Relationship Id="rId2" Type="http://schemas.openxmlformats.org/officeDocument/2006/relationships/tags" Target="../tags/tag84.xml"/><Relationship Id="rId16"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5" Type="http://schemas.openxmlformats.org/officeDocument/2006/relationships/tags" Target="../tags/tag9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tags" Target="../tags/tag115.xml"/><Relationship Id="rId26" Type="http://schemas.openxmlformats.org/officeDocument/2006/relationships/slideLayout" Target="../slideLayouts/slideLayout7.xml"/><Relationship Id="rId3" Type="http://schemas.openxmlformats.org/officeDocument/2006/relationships/tags" Target="../tags/tag100.xml"/><Relationship Id="rId21" Type="http://schemas.openxmlformats.org/officeDocument/2006/relationships/tags" Target="../tags/tag118.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5" Type="http://schemas.openxmlformats.org/officeDocument/2006/relationships/tags" Target="../tags/tag122.xml"/><Relationship Id="rId2" Type="http://schemas.openxmlformats.org/officeDocument/2006/relationships/tags" Target="../tags/tag99.xml"/><Relationship Id="rId16" Type="http://schemas.openxmlformats.org/officeDocument/2006/relationships/tags" Target="../tags/tag113.xml"/><Relationship Id="rId20" Type="http://schemas.openxmlformats.org/officeDocument/2006/relationships/tags" Target="../tags/tag117.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24" Type="http://schemas.openxmlformats.org/officeDocument/2006/relationships/tags" Target="../tags/tag121.xml"/><Relationship Id="rId5" Type="http://schemas.openxmlformats.org/officeDocument/2006/relationships/tags" Target="../tags/tag102.xml"/><Relationship Id="rId15" Type="http://schemas.openxmlformats.org/officeDocument/2006/relationships/tags" Target="../tags/tag112.xml"/><Relationship Id="rId23" Type="http://schemas.openxmlformats.org/officeDocument/2006/relationships/tags" Target="../tags/tag120.xml"/><Relationship Id="rId10" Type="http://schemas.openxmlformats.org/officeDocument/2006/relationships/tags" Target="../tags/tag107.xml"/><Relationship Id="rId19" Type="http://schemas.openxmlformats.org/officeDocument/2006/relationships/tags" Target="../tags/tag116.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tags" Target="../tags/tag119.xml"/><Relationship Id="rId27" Type="http://schemas.openxmlformats.org/officeDocument/2006/relationships/image" Target="../media/image11.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18" Type="http://schemas.openxmlformats.org/officeDocument/2006/relationships/tags" Target="../tags/tag140.xml"/><Relationship Id="rId26" Type="http://schemas.openxmlformats.org/officeDocument/2006/relationships/image" Target="../media/image11.tmp"/><Relationship Id="rId3" Type="http://schemas.openxmlformats.org/officeDocument/2006/relationships/tags" Target="../tags/tag125.xml"/><Relationship Id="rId21" Type="http://schemas.openxmlformats.org/officeDocument/2006/relationships/tags" Target="../tags/tag143.xml"/><Relationship Id="rId7" Type="http://schemas.openxmlformats.org/officeDocument/2006/relationships/tags" Target="../tags/tag129.xml"/><Relationship Id="rId12" Type="http://schemas.openxmlformats.org/officeDocument/2006/relationships/tags" Target="../tags/tag134.xml"/><Relationship Id="rId17" Type="http://schemas.openxmlformats.org/officeDocument/2006/relationships/tags" Target="../tags/tag139.xml"/><Relationship Id="rId25" Type="http://schemas.openxmlformats.org/officeDocument/2006/relationships/slideLayout" Target="../slideLayouts/slideLayout7.xml"/><Relationship Id="rId2" Type="http://schemas.openxmlformats.org/officeDocument/2006/relationships/tags" Target="../tags/tag124.xml"/><Relationship Id="rId16" Type="http://schemas.openxmlformats.org/officeDocument/2006/relationships/tags" Target="../tags/tag138.xml"/><Relationship Id="rId20" Type="http://schemas.openxmlformats.org/officeDocument/2006/relationships/tags" Target="../tags/tag142.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24" Type="http://schemas.openxmlformats.org/officeDocument/2006/relationships/tags" Target="../tags/tag146.xml"/><Relationship Id="rId5" Type="http://schemas.openxmlformats.org/officeDocument/2006/relationships/tags" Target="../tags/tag127.xml"/><Relationship Id="rId15" Type="http://schemas.openxmlformats.org/officeDocument/2006/relationships/tags" Target="../tags/tag137.xml"/><Relationship Id="rId23" Type="http://schemas.openxmlformats.org/officeDocument/2006/relationships/tags" Target="../tags/tag145.xml"/><Relationship Id="rId10" Type="http://schemas.openxmlformats.org/officeDocument/2006/relationships/tags" Target="../tags/tag132.xml"/><Relationship Id="rId19" Type="http://schemas.openxmlformats.org/officeDocument/2006/relationships/tags" Target="../tags/tag141.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tags" Target="../tags/tag136.xml"/><Relationship Id="rId22" Type="http://schemas.openxmlformats.org/officeDocument/2006/relationships/tags" Target="../tags/tag144.xml"/></Relationships>
</file>

<file path=ppt/slides/_rels/slide91.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image" Target="../media/image11.tmp"/><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slideLayout" Target="../slideLayouts/slideLayout7.xml"/><Relationship Id="rId2" Type="http://schemas.openxmlformats.org/officeDocument/2006/relationships/tags" Target="../tags/tag148.xml"/><Relationship Id="rId16" Type="http://schemas.openxmlformats.org/officeDocument/2006/relationships/tags" Target="../tags/tag162.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5" Type="http://schemas.openxmlformats.org/officeDocument/2006/relationships/tags" Target="../tags/tag16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s>
</file>

<file path=ppt/slides/_rels/slide92.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tags" Target="../tags/tag175.xml"/><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tags" Target="../tags/tag174.xml"/><Relationship Id="rId17" Type="http://schemas.openxmlformats.org/officeDocument/2006/relationships/image" Target="../media/image11.tmp"/><Relationship Id="rId2" Type="http://schemas.openxmlformats.org/officeDocument/2006/relationships/tags" Target="../tags/tag164.xml"/><Relationship Id="rId16" Type="http://schemas.openxmlformats.org/officeDocument/2006/relationships/slideLayout" Target="../slideLayouts/slideLayout7.xml"/><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tags" Target="../tags/tag173.xml"/><Relationship Id="rId5" Type="http://schemas.openxmlformats.org/officeDocument/2006/relationships/tags" Target="../tags/tag167.xml"/><Relationship Id="rId15" Type="http://schemas.openxmlformats.org/officeDocument/2006/relationships/tags" Target="../tags/tag177.xml"/><Relationship Id="rId10" Type="http://schemas.openxmlformats.org/officeDocument/2006/relationships/tags" Target="../tags/tag172.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tags" Target="../tags/tag17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2 </a:t>
            </a:r>
            <a:endParaRPr lang="en-GB" dirty="0"/>
          </a:p>
        </p:txBody>
      </p:sp>
      <p:sp>
        <p:nvSpPr>
          <p:cNvPr id="3" name="Content Placeholder 2"/>
          <p:cNvSpPr>
            <a:spLocks noGrp="1"/>
          </p:cNvSpPr>
          <p:nvPr>
            <p:ph idx="1"/>
          </p:nvPr>
        </p:nvSpPr>
        <p:spPr/>
        <p:txBody>
          <a:bodyPr>
            <a:normAutofit/>
          </a:bodyPr>
          <a:lstStyle/>
          <a:p>
            <a:r>
              <a:rPr lang="en-GB" sz="3200" dirty="0" smtClean="0"/>
              <a:t>Evaluate </a:t>
            </a:r>
            <a:r>
              <a:rPr lang="en-GB" sz="3200" dirty="0"/>
              <a:t>the pros and cons of </a:t>
            </a:r>
            <a:r>
              <a:rPr lang="en-GB" sz="3200" dirty="0" smtClean="0"/>
              <a:t>cloud </a:t>
            </a:r>
            <a:r>
              <a:rPr lang="en-GB" sz="3200" dirty="0"/>
              <a:t>service </a:t>
            </a:r>
            <a:r>
              <a:rPr lang="en-GB" sz="3200" dirty="0" smtClean="0"/>
              <a:t>providers you researched in Homework 1 and </a:t>
            </a:r>
            <a:r>
              <a:rPr lang="en-GB" sz="3200" dirty="0"/>
              <a:t>make a recommendation for a hypothetical business use </a:t>
            </a:r>
            <a:r>
              <a:rPr lang="en-GB" sz="3200" dirty="0" smtClean="0"/>
              <a:t>case</a:t>
            </a:r>
          </a:p>
          <a:p>
            <a:r>
              <a:rPr lang="en-GB" sz="3200" dirty="0"/>
              <a:t>Submission:</a:t>
            </a:r>
          </a:p>
          <a:p>
            <a:pPr lvl="1"/>
            <a:r>
              <a:rPr lang="en-GB" sz="2800" dirty="0"/>
              <a:t>Submit your compiled list in a well-organized document </a:t>
            </a:r>
            <a:endParaRPr lang="en-GB" sz="2800" dirty="0" smtClean="0"/>
          </a:p>
          <a:p>
            <a:pPr lvl="1"/>
            <a:r>
              <a:rPr lang="en-GB" sz="2800" dirty="0" smtClean="0"/>
              <a:t>Submit </a:t>
            </a:r>
            <a:r>
              <a:rPr lang="en-GB" sz="2800" dirty="0"/>
              <a:t>to the Blackboard by </a:t>
            </a:r>
            <a:r>
              <a:rPr lang="en-GB" sz="2800" dirty="0">
                <a:solidFill>
                  <a:srgbClr val="FF0000"/>
                </a:solidFill>
              </a:rPr>
              <a:t>November </a:t>
            </a:r>
            <a:r>
              <a:rPr lang="en-GB" sz="2800" dirty="0" smtClean="0">
                <a:solidFill>
                  <a:srgbClr val="FF0000"/>
                </a:solidFill>
              </a:rPr>
              <a:t>19th </a:t>
            </a:r>
            <a:endParaRPr lang="en-GB" sz="2800" dirty="0">
              <a:solidFill>
                <a:srgbClr val="FF0000"/>
              </a:solidFill>
            </a:endParaRPr>
          </a:p>
        </p:txBody>
      </p:sp>
    </p:spTree>
    <p:extLst>
      <p:ext uri="{BB962C8B-B14F-4D97-AF65-F5344CB8AC3E}">
        <p14:creationId xmlns:p14="http://schemas.microsoft.com/office/powerpoint/2010/main" val="362112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(1)</a:t>
            </a:r>
          </a:p>
        </p:txBody>
      </p:sp>
      <p:sp>
        <p:nvSpPr>
          <p:cNvPr id="3" name="Content Placeholder 2"/>
          <p:cNvSpPr>
            <a:spLocks noGrp="1"/>
          </p:cNvSpPr>
          <p:nvPr>
            <p:ph idx="1"/>
          </p:nvPr>
        </p:nvSpPr>
        <p:spPr/>
        <p:txBody>
          <a:bodyPr>
            <a:normAutofit/>
          </a:bodyPr>
          <a:lstStyle/>
          <a:p>
            <a:r>
              <a:rPr lang="en-GB" sz="4000" dirty="0"/>
              <a:t>refers to the way IT assets are consumed </a:t>
            </a:r>
          </a:p>
          <a:p>
            <a:r>
              <a:rPr lang="en-GB" sz="4000" dirty="0"/>
              <a:t>It also describes the essential difference between cloud computing and traditional IT</a:t>
            </a:r>
          </a:p>
        </p:txBody>
      </p:sp>
    </p:spTree>
    <p:extLst>
      <p:ext uri="{BB962C8B-B14F-4D97-AF65-F5344CB8AC3E}">
        <p14:creationId xmlns:p14="http://schemas.microsoft.com/office/powerpoint/2010/main" val="32042683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01DAFA9D-7E72-29B2-3C24-C5EFA60BA55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2800" dirty="0"/>
              <a:t>In your opinion, which cloud service model will be best for </a:t>
            </a:r>
            <a:r>
              <a:rPr lang="en-GB" sz="2800" dirty="0" err="1"/>
              <a:t>Labi</a:t>
            </a:r>
            <a:r>
              <a:rPr lang="en-GB" sz="2800" dirty="0"/>
              <a:t> </a:t>
            </a:r>
            <a:r>
              <a:rPr lang="en-GB" sz="2800" dirty="0" err="1"/>
              <a:t>Xiaoxin</a:t>
            </a:r>
            <a:r>
              <a:rPr lang="en-GB" sz="2800" dirty="0"/>
              <a:t> Food Industry Co.? What additional information do you need to know to give your recommendation? </a:t>
            </a:r>
          </a:p>
        </p:txBody>
      </p:sp>
      <p:sp>
        <p:nvSpPr>
          <p:cNvPr id="7" name="矩形: 圆角 6">
            <a:extLst>
              <a:ext uri="{FF2B5EF4-FFF2-40B4-BE49-F238E27FC236}">
                <a16:creationId xmlns="" xmlns:a16="http://schemas.microsoft.com/office/drawing/2014/main" id="{1891F3E1-D69E-869F-96EE-3D6B4BEED17E}"/>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18F74E60-36CD-3492-D605-F74E7DC509DE}"/>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 xmlns:a16="http://schemas.microsoft.com/office/drawing/2014/main" id="{8AB37943-82E7-0011-E4B3-5B01108E800D}"/>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3F769E8B-B5D3-1C9E-287D-619CC4405627}"/>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33685D96-50B6-5141-76D5-31C279380435}"/>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4582AA95-C6BE-387E-6D57-380A5D93397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C94EA8B0-20F1-5452-9CE4-12F44269A75E}"/>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86154577-6D53-ECA2-7E8D-947F3760D3D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226828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D73CE0D-8D8E-040F-480B-4DB51DE09D80}"/>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 xmlns:a16="http://schemas.microsoft.com/office/drawing/2014/main" id="{0ADDA15B-2147-02D5-5A4C-BC0D4E4147CA}"/>
              </a:ext>
            </a:extLst>
          </p:cNvPr>
          <p:cNvSpPr>
            <a:spLocks noGrp="1"/>
          </p:cNvSpPr>
          <p:nvPr>
            <p:ph idx="1"/>
          </p:nvPr>
        </p:nvSpPr>
        <p:spPr/>
        <p:txBody>
          <a:bodyPr>
            <a:normAutofit fontScale="85000" lnSpcReduction="20000"/>
          </a:bodyPr>
          <a:lstStyle/>
          <a:p>
            <a:r>
              <a:rPr lang="en-AU" dirty="0"/>
              <a:t>To make the best decision, we still need to know:</a:t>
            </a:r>
          </a:p>
          <a:p>
            <a:pPr lvl="1"/>
            <a:r>
              <a:rPr lang="en-AU" dirty="0"/>
              <a:t>What functionality is required</a:t>
            </a:r>
          </a:p>
          <a:p>
            <a:pPr lvl="2"/>
            <a:r>
              <a:rPr lang="en-AU" dirty="0"/>
              <a:t>What problems employees are facing using the current CRM software</a:t>
            </a:r>
          </a:p>
          <a:p>
            <a:pPr lvl="2"/>
            <a:r>
              <a:rPr lang="en-AU" dirty="0"/>
              <a:t>What benefits are expected from cloud-based solution</a:t>
            </a:r>
          </a:p>
          <a:p>
            <a:pPr lvl="1"/>
            <a:r>
              <a:rPr lang="en-AU" dirty="0"/>
              <a:t>How much control the company wants to retain over different aspects of software development and deployment and how much of these tasks they prefer to offload to the 3</a:t>
            </a:r>
            <a:r>
              <a:rPr lang="en-AU" baseline="30000" dirty="0"/>
              <a:t>rd</a:t>
            </a:r>
            <a:r>
              <a:rPr lang="en-AU" dirty="0"/>
              <a:t> party</a:t>
            </a:r>
          </a:p>
          <a:p>
            <a:pPr lvl="2"/>
            <a:r>
              <a:rPr lang="en-US" dirty="0"/>
              <a:t>application functionality</a:t>
            </a:r>
          </a:p>
          <a:p>
            <a:pPr lvl="2"/>
            <a:r>
              <a:rPr lang="en-US" dirty="0"/>
              <a:t>data storage</a:t>
            </a:r>
          </a:p>
          <a:p>
            <a:pPr lvl="2"/>
            <a:r>
              <a:rPr lang="en-US" dirty="0"/>
              <a:t>user access</a:t>
            </a:r>
          </a:p>
          <a:p>
            <a:pPr lvl="2"/>
            <a:r>
              <a:rPr lang="en-US" dirty="0"/>
              <a:t>security</a:t>
            </a:r>
          </a:p>
          <a:p>
            <a:pPr lvl="2"/>
            <a:r>
              <a:rPr lang="en-GB" dirty="0"/>
              <a:t>management of infrastructure</a:t>
            </a:r>
          </a:p>
          <a:p>
            <a:pPr lvl="2"/>
            <a:r>
              <a:rPr lang="en-GB" dirty="0"/>
              <a:t>Management of application development resources</a:t>
            </a:r>
          </a:p>
          <a:p>
            <a:pPr lvl="2"/>
            <a:r>
              <a:rPr lang="en-GB" dirty="0"/>
              <a:t>Control over operating systems </a:t>
            </a:r>
          </a:p>
          <a:p>
            <a:pPr lvl="2"/>
            <a:r>
              <a:rPr lang="en-GB" dirty="0"/>
              <a:t>Control over server configurations</a:t>
            </a:r>
          </a:p>
          <a:p>
            <a:pPr lvl="2"/>
            <a:r>
              <a:rPr lang="en-AU" dirty="0"/>
              <a:t>…</a:t>
            </a:r>
          </a:p>
          <a:p>
            <a:pPr lvl="2"/>
            <a:endParaRPr lang="en-AU" dirty="0"/>
          </a:p>
          <a:p>
            <a:endParaRPr lang="x-none" dirty="0"/>
          </a:p>
        </p:txBody>
      </p:sp>
    </p:spTree>
    <p:extLst>
      <p:ext uri="{BB962C8B-B14F-4D97-AF65-F5344CB8AC3E}">
        <p14:creationId xmlns:p14="http://schemas.microsoft.com/office/powerpoint/2010/main" val="3688671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D73CE0D-8D8E-040F-480B-4DB51DE09D80}"/>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 xmlns:a16="http://schemas.microsoft.com/office/drawing/2014/main" id="{0ADDA15B-2147-02D5-5A4C-BC0D4E4147CA}"/>
              </a:ext>
            </a:extLst>
          </p:cNvPr>
          <p:cNvSpPr>
            <a:spLocks noGrp="1"/>
          </p:cNvSpPr>
          <p:nvPr>
            <p:ph idx="1"/>
          </p:nvPr>
        </p:nvSpPr>
        <p:spPr/>
        <p:txBody>
          <a:bodyPr>
            <a:normAutofit fontScale="85000" lnSpcReduction="20000"/>
          </a:bodyPr>
          <a:lstStyle/>
          <a:p>
            <a:r>
              <a:rPr lang="en-AU" dirty="0"/>
              <a:t>To make the best decision, we still need to know:</a:t>
            </a:r>
          </a:p>
          <a:p>
            <a:pPr lvl="1"/>
            <a:r>
              <a:rPr lang="en-AU" dirty="0">
                <a:highlight>
                  <a:srgbClr val="00FF00"/>
                </a:highlight>
              </a:rPr>
              <a:t>What functionality is required</a:t>
            </a:r>
          </a:p>
          <a:p>
            <a:pPr lvl="2"/>
            <a:r>
              <a:rPr lang="en-AU" dirty="0"/>
              <a:t>What problems employees are facing using the current CRM software</a:t>
            </a:r>
          </a:p>
          <a:p>
            <a:pPr lvl="2"/>
            <a:r>
              <a:rPr lang="en-AU" dirty="0"/>
              <a:t>What benefits are expected from cloud-based solution</a:t>
            </a:r>
          </a:p>
          <a:p>
            <a:pPr lvl="1"/>
            <a:r>
              <a:rPr lang="en-AU" dirty="0"/>
              <a:t>How much control the company wants to retain over different aspects of software development and deployment and how much of these tasks they prefer to offload to the 3</a:t>
            </a:r>
            <a:r>
              <a:rPr lang="en-AU" baseline="30000" dirty="0"/>
              <a:t>rd</a:t>
            </a:r>
            <a:r>
              <a:rPr lang="en-AU" dirty="0"/>
              <a:t> party</a:t>
            </a:r>
          </a:p>
          <a:p>
            <a:pPr lvl="2"/>
            <a:r>
              <a:rPr lang="en-US" dirty="0"/>
              <a:t>application functionality</a:t>
            </a:r>
          </a:p>
          <a:p>
            <a:pPr lvl="2"/>
            <a:r>
              <a:rPr lang="en-US" dirty="0"/>
              <a:t>data storage</a:t>
            </a:r>
          </a:p>
          <a:p>
            <a:pPr lvl="2"/>
            <a:r>
              <a:rPr lang="en-US" dirty="0"/>
              <a:t>user access</a:t>
            </a:r>
          </a:p>
          <a:p>
            <a:pPr lvl="2"/>
            <a:r>
              <a:rPr lang="en-US" dirty="0"/>
              <a:t>security</a:t>
            </a:r>
          </a:p>
          <a:p>
            <a:pPr lvl="2"/>
            <a:r>
              <a:rPr lang="en-GB" dirty="0"/>
              <a:t>management of infrastructure</a:t>
            </a:r>
          </a:p>
          <a:p>
            <a:pPr lvl="2"/>
            <a:r>
              <a:rPr lang="en-GB" dirty="0"/>
              <a:t>Management of application development resources</a:t>
            </a:r>
          </a:p>
          <a:p>
            <a:pPr lvl="2"/>
            <a:r>
              <a:rPr lang="en-GB" dirty="0"/>
              <a:t>Control over operating systems </a:t>
            </a:r>
          </a:p>
          <a:p>
            <a:pPr lvl="2"/>
            <a:r>
              <a:rPr lang="en-GB" dirty="0"/>
              <a:t>Control over server configurations</a:t>
            </a:r>
          </a:p>
          <a:p>
            <a:pPr lvl="2"/>
            <a:r>
              <a:rPr lang="en-AU" dirty="0"/>
              <a:t>…</a:t>
            </a:r>
          </a:p>
          <a:p>
            <a:pPr lvl="2"/>
            <a:endParaRPr lang="en-AU" dirty="0"/>
          </a:p>
          <a:p>
            <a:endParaRPr lang="x-none" dirty="0"/>
          </a:p>
        </p:txBody>
      </p:sp>
    </p:spTree>
    <p:extLst>
      <p:ext uri="{BB962C8B-B14F-4D97-AF65-F5344CB8AC3E}">
        <p14:creationId xmlns:p14="http://schemas.microsoft.com/office/powerpoint/2010/main" val="108690050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8D7553C-5A8B-BAE2-79AB-048E01D987E4}"/>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 xmlns:a16="http://schemas.microsoft.com/office/drawing/2014/main" id="{9B117592-F316-C0AF-0446-3DAC8095AC9B}"/>
              </a:ext>
            </a:extLst>
          </p:cNvPr>
          <p:cNvSpPr>
            <a:spLocks noGrp="1"/>
          </p:cNvSpPr>
          <p:nvPr>
            <p:ph idx="1"/>
          </p:nvPr>
        </p:nvSpPr>
        <p:spPr/>
        <p:txBody>
          <a:bodyPr>
            <a:normAutofit lnSpcReduction="10000"/>
          </a:bodyPr>
          <a:lstStyle/>
          <a:p>
            <a:r>
              <a:rPr lang="en-GB" sz="3600" dirty="0"/>
              <a:t>Obviously, the as-a-service solution a customer chooses depends first on the functionality the customer requires, and the expertise it has on staff. For example</a:t>
            </a:r>
          </a:p>
          <a:p>
            <a:pPr lvl="1"/>
            <a:r>
              <a:rPr lang="en-GB" sz="3200" dirty="0"/>
              <a:t>an organization without the in-house IT expertise for configuring and operating remote servers isn't well matched to IaaS</a:t>
            </a:r>
          </a:p>
          <a:p>
            <a:pPr lvl="1"/>
            <a:r>
              <a:rPr lang="en-GB" sz="3200" dirty="0"/>
              <a:t>an organization without a development team has no need for PaaS</a:t>
            </a:r>
          </a:p>
          <a:p>
            <a:endParaRPr lang="x-none" sz="3600" dirty="0"/>
          </a:p>
        </p:txBody>
      </p:sp>
    </p:spTree>
    <p:extLst>
      <p:ext uri="{BB962C8B-B14F-4D97-AF65-F5344CB8AC3E}">
        <p14:creationId xmlns:p14="http://schemas.microsoft.com/office/powerpoint/2010/main" val="25146070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D73CE0D-8D8E-040F-480B-4DB51DE09D80}"/>
              </a:ext>
            </a:extLst>
          </p:cNvPr>
          <p:cNvSpPr>
            <a:spLocks noGrp="1"/>
          </p:cNvSpPr>
          <p:nvPr>
            <p:ph type="title"/>
          </p:nvPr>
        </p:nvSpPr>
        <p:spPr/>
        <p:txBody>
          <a:bodyPr/>
          <a:lstStyle/>
          <a:p>
            <a:r>
              <a:rPr lang="en-AU" dirty="0"/>
              <a:t>Discussion </a:t>
            </a:r>
            <a:endParaRPr lang="x-none" dirty="0"/>
          </a:p>
        </p:txBody>
      </p:sp>
      <p:sp>
        <p:nvSpPr>
          <p:cNvPr id="3" name="内容占位符 2">
            <a:extLst>
              <a:ext uri="{FF2B5EF4-FFF2-40B4-BE49-F238E27FC236}">
                <a16:creationId xmlns="" xmlns:a16="http://schemas.microsoft.com/office/drawing/2014/main" id="{0ADDA15B-2147-02D5-5A4C-BC0D4E4147CA}"/>
              </a:ext>
            </a:extLst>
          </p:cNvPr>
          <p:cNvSpPr>
            <a:spLocks noGrp="1"/>
          </p:cNvSpPr>
          <p:nvPr>
            <p:ph idx="1"/>
          </p:nvPr>
        </p:nvSpPr>
        <p:spPr/>
        <p:txBody>
          <a:bodyPr>
            <a:normAutofit fontScale="77500" lnSpcReduction="20000"/>
          </a:bodyPr>
          <a:lstStyle/>
          <a:p>
            <a:r>
              <a:rPr lang="en-AU" dirty="0"/>
              <a:t>To make the best decision, we still need to know:</a:t>
            </a:r>
          </a:p>
          <a:p>
            <a:pPr lvl="1"/>
            <a:r>
              <a:rPr lang="en-AU" dirty="0"/>
              <a:t>What functionality is required</a:t>
            </a:r>
          </a:p>
          <a:p>
            <a:pPr lvl="2"/>
            <a:r>
              <a:rPr lang="en-AU" dirty="0"/>
              <a:t>What problems employees are facing using the current CRM software</a:t>
            </a:r>
          </a:p>
          <a:p>
            <a:pPr lvl="2">
              <a:lnSpc>
                <a:spcPct val="120000"/>
              </a:lnSpc>
            </a:pPr>
            <a:r>
              <a:rPr lang="en-AU" dirty="0"/>
              <a:t>What benefits are expected from cloud-based solution</a:t>
            </a:r>
          </a:p>
          <a:p>
            <a:pPr lvl="1">
              <a:lnSpc>
                <a:spcPct val="120000"/>
              </a:lnSpc>
            </a:pPr>
            <a:r>
              <a:rPr lang="en-AU" dirty="0">
                <a:highlight>
                  <a:srgbClr val="00FF00"/>
                </a:highlight>
              </a:rPr>
              <a:t>How much control the company wants to retain over different aspects of software development and deployment and how much of these tasks they prefer to offload to the 3</a:t>
            </a:r>
            <a:r>
              <a:rPr lang="en-AU" baseline="30000" dirty="0">
                <a:highlight>
                  <a:srgbClr val="00FF00"/>
                </a:highlight>
              </a:rPr>
              <a:t>rd</a:t>
            </a:r>
            <a:r>
              <a:rPr lang="en-AU" dirty="0">
                <a:highlight>
                  <a:srgbClr val="00FF00"/>
                </a:highlight>
              </a:rPr>
              <a:t> party</a:t>
            </a:r>
          </a:p>
          <a:p>
            <a:pPr lvl="2"/>
            <a:r>
              <a:rPr lang="en-US" dirty="0"/>
              <a:t>application functionality</a:t>
            </a:r>
          </a:p>
          <a:p>
            <a:pPr lvl="2"/>
            <a:r>
              <a:rPr lang="en-US" dirty="0"/>
              <a:t>data storage</a:t>
            </a:r>
          </a:p>
          <a:p>
            <a:pPr lvl="2"/>
            <a:r>
              <a:rPr lang="en-US" dirty="0"/>
              <a:t>user access</a:t>
            </a:r>
          </a:p>
          <a:p>
            <a:pPr lvl="2"/>
            <a:r>
              <a:rPr lang="en-US" dirty="0"/>
              <a:t>security</a:t>
            </a:r>
          </a:p>
          <a:p>
            <a:pPr lvl="2"/>
            <a:r>
              <a:rPr lang="en-GB" dirty="0"/>
              <a:t>management of infrastructure</a:t>
            </a:r>
          </a:p>
          <a:p>
            <a:pPr lvl="2"/>
            <a:r>
              <a:rPr lang="en-GB" dirty="0"/>
              <a:t>Management of application development resources</a:t>
            </a:r>
          </a:p>
          <a:p>
            <a:pPr lvl="2"/>
            <a:r>
              <a:rPr lang="en-GB" dirty="0"/>
              <a:t>Control over operating systems </a:t>
            </a:r>
          </a:p>
          <a:p>
            <a:pPr lvl="2"/>
            <a:r>
              <a:rPr lang="en-GB" dirty="0"/>
              <a:t>Control over server configurations</a:t>
            </a:r>
          </a:p>
          <a:p>
            <a:pPr lvl="2"/>
            <a:r>
              <a:rPr lang="en-GB" dirty="0"/>
              <a:t>…</a:t>
            </a:r>
            <a:endParaRPr lang="en-AU" dirty="0"/>
          </a:p>
          <a:p>
            <a:pPr lvl="2"/>
            <a:endParaRPr lang="en-AU" dirty="0"/>
          </a:p>
          <a:p>
            <a:endParaRPr lang="x-none" dirty="0"/>
          </a:p>
        </p:txBody>
      </p:sp>
    </p:spTree>
    <p:extLst>
      <p:ext uri="{BB962C8B-B14F-4D97-AF65-F5344CB8AC3E}">
        <p14:creationId xmlns:p14="http://schemas.microsoft.com/office/powerpoint/2010/main" val="40238253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8D7553C-5A8B-BAE2-79AB-048E01D987E4}"/>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 xmlns:a16="http://schemas.microsoft.com/office/drawing/2014/main" id="{9B117592-F316-C0AF-0446-3DAC8095AC9B}"/>
              </a:ext>
            </a:extLst>
          </p:cNvPr>
          <p:cNvSpPr>
            <a:spLocks noGrp="1"/>
          </p:cNvSpPr>
          <p:nvPr>
            <p:ph idx="1"/>
          </p:nvPr>
        </p:nvSpPr>
        <p:spPr/>
        <p:txBody>
          <a:bodyPr>
            <a:normAutofit/>
          </a:bodyPr>
          <a:lstStyle/>
          <a:p>
            <a:r>
              <a:rPr lang="en-GB" sz="3600" dirty="0" smtClean="0"/>
              <a:t>In </a:t>
            </a:r>
            <a:r>
              <a:rPr lang="en-GB" sz="3600" dirty="0"/>
              <a:t>some cases, any of the three 'as-a-service' models will offer a viable solution. </a:t>
            </a:r>
          </a:p>
          <a:p>
            <a:r>
              <a:rPr lang="en-GB" sz="3600" dirty="0"/>
              <a:t>In these cases, organizations typically compare the alternatives based on the management ease they offer, vs. the control they give up. </a:t>
            </a:r>
          </a:p>
          <a:p>
            <a:endParaRPr lang="x-none" sz="3600" dirty="0"/>
          </a:p>
        </p:txBody>
      </p:sp>
    </p:spTree>
    <p:extLst>
      <p:ext uri="{BB962C8B-B14F-4D97-AF65-F5344CB8AC3E}">
        <p14:creationId xmlns:p14="http://schemas.microsoft.com/office/powerpoint/2010/main" val="39337428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D73CE0D-8D8E-040F-480B-4DB51DE09D80}"/>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 xmlns:a16="http://schemas.microsoft.com/office/drawing/2014/main" id="{0ADDA15B-2147-02D5-5A4C-BC0D4E4147CA}"/>
              </a:ext>
            </a:extLst>
          </p:cNvPr>
          <p:cNvSpPr>
            <a:spLocks noGrp="1"/>
          </p:cNvSpPr>
          <p:nvPr>
            <p:ph idx="1"/>
          </p:nvPr>
        </p:nvSpPr>
        <p:spPr/>
        <p:txBody>
          <a:bodyPr>
            <a:normAutofit/>
          </a:bodyPr>
          <a:lstStyle/>
          <a:p>
            <a:r>
              <a:rPr lang="en-AU" sz="3600" dirty="0"/>
              <a:t>Let us consider how much control the company wants to retain over different aspects of software development and deployment and how much of these tasks they prefer to offload to the 3</a:t>
            </a:r>
            <a:r>
              <a:rPr lang="en-AU" sz="3600" baseline="30000" dirty="0"/>
              <a:t>rd</a:t>
            </a:r>
            <a:r>
              <a:rPr lang="en-AU" sz="3600" dirty="0"/>
              <a:t> party</a:t>
            </a:r>
          </a:p>
          <a:p>
            <a:endParaRPr lang="x-none" sz="3600" dirty="0"/>
          </a:p>
        </p:txBody>
      </p:sp>
    </p:spTree>
    <p:extLst>
      <p:ext uri="{BB962C8B-B14F-4D97-AF65-F5344CB8AC3E}">
        <p14:creationId xmlns:p14="http://schemas.microsoft.com/office/powerpoint/2010/main" val="359870490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Discussion</a:t>
            </a:r>
            <a:endParaRPr lang="en-GB" dirty="0"/>
          </a:p>
        </p:txBody>
      </p:sp>
      <p:sp>
        <p:nvSpPr>
          <p:cNvPr id="3" name="Content Placeholder 2"/>
          <p:cNvSpPr>
            <a:spLocks noGrp="1"/>
          </p:cNvSpPr>
          <p:nvPr>
            <p:ph idx="1"/>
          </p:nvPr>
        </p:nvSpPr>
        <p:spPr/>
        <p:txBody>
          <a:bodyPr>
            <a:normAutofit/>
          </a:bodyPr>
          <a:lstStyle/>
          <a:p>
            <a:r>
              <a:rPr lang="en-GB" sz="4000" dirty="0"/>
              <a:t>If </a:t>
            </a:r>
            <a:r>
              <a:rPr lang="en-GB" sz="4000" dirty="0" err="1"/>
              <a:t>Labi</a:t>
            </a:r>
            <a:r>
              <a:rPr lang="en-GB" sz="4000" dirty="0"/>
              <a:t> </a:t>
            </a:r>
            <a:r>
              <a:rPr lang="en-GB" sz="4000" dirty="0" err="1"/>
              <a:t>Xiaoxin</a:t>
            </a:r>
            <a:r>
              <a:rPr lang="en-GB" sz="4000" dirty="0"/>
              <a:t> Food Industry Co. chose a </a:t>
            </a:r>
            <a:r>
              <a:rPr lang="en-GB" sz="4000" dirty="0">
                <a:highlight>
                  <a:srgbClr val="00FF00"/>
                </a:highlight>
              </a:rPr>
              <a:t>SaaS</a:t>
            </a:r>
            <a:r>
              <a:rPr lang="en-GB" sz="4000" dirty="0"/>
              <a:t> CRM solution:</a:t>
            </a:r>
          </a:p>
          <a:p>
            <a:pPr lvl="1"/>
            <a:r>
              <a:rPr lang="en-GB" sz="3600" dirty="0">
                <a:highlight>
                  <a:srgbClr val="FFFF00"/>
                </a:highlight>
              </a:rPr>
              <a:t>Use application provided by the provider</a:t>
            </a:r>
          </a:p>
          <a:p>
            <a:pPr lvl="1"/>
            <a:r>
              <a:rPr lang="en-GB" sz="3600" dirty="0"/>
              <a:t>all day-to-day management would be offloaded to the third-party vendor</a:t>
            </a:r>
          </a:p>
          <a:p>
            <a:pPr lvl="1"/>
            <a:r>
              <a:rPr lang="en-GB" sz="3600" dirty="0"/>
              <a:t>giving up all control over features and functionality, data storage, user access and security</a:t>
            </a:r>
          </a:p>
        </p:txBody>
      </p:sp>
    </p:spTree>
    <p:extLst>
      <p:ext uri="{BB962C8B-B14F-4D97-AF65-F5344CB8AC3E}">
        <p14:creationId xmlns:p14="http://schemas.microsoft.com/office/powerpoint/2010/main" val="26591709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Discussion</a:t>
            </a:r>
            <a:endParaRPr lang="en-GB" dirty="0"/>
          </a:p>
        </p:txBody>
      </p:sp>
      <p:sp>
        <p:nvSpPr>
          <p:cNvPr id="3" name="Content Placeholder 2"/>
          <p:cNvSpPr>
            <a:spLocks noGrp="1"/>
          </p:cNvSpPr>
          <p:nvPr>
            <p:ph idx="1"/>
          </p:nvPr>
        </p:nvSpPr>
        <p:spPr/>
        <p:txBody>
          <a:bodyPr>
            <a:normAutofit fontScale="92500" lnSpcReduction="10000"/>
          </a:bodyPr>
          <a:lstStyle/>
          <a:p>
            <a:r>
              <a:rPr lang="en-US" sz="4000" dirty="0"/>
              <a:t>If </a:t>
            </a:r>
            <a:r>
              <a:rPr lang="en-US" sz="4000" dirty="0" err="1"/>
              <a:t>Labi</a:t>
            </a:r>
            <a:r>
              <a:rPr lang="en-US" sz="4000" dirty="0"/>
              <a:t> </a:t>
            </a:r>
            <a:r>
              <a:rPr lang="en-US" sz="4000" dirty="0" err="1"/>
              <a:t>Xiaoxin</a:t>
            </a:r>
            <a:r>
              <a:rPr lang="en-US" sz="4000" dirty="0"/>
              <a:t> Food Industry Co. chose a </a:t>
            </a:r>
            <a:r>
              <a:rPr lang="en-US" sz="4000" dirty="0">
                <a:highlight>
                  <a:srgbClr val="00FF00"/>
                </a:highlight>
              </a:rPr>
              <a:t>PaaS</a:t>
            </a:r>
            <a:r>
              <a:rPr lang="en-US" sz="4000" dirty="0"/>
              <a:t> CRM solution:</a:t>
            </a:r>
          </a:p>
          <a:p>
            <a:pPr lvl="1"/>
            <a:r>
              <a:rPr lang="en-GB" sz="3600" dirty="0">
                <a:highlight>
                  <a:srgbClr val="FFFF00"/>
                </a:highlight>
              </a:rPr>
              <a:t>Build a custom CRM application</a:t>
            </a:r>
          </a:p>
          <a:p>
            <a:pPr lvl="1"/>
            <a:r>
              <a:rPr lang="en-GB" sz="3600" dirty="0"/>
              <a:t>Offload management of infrastructure and application development resources to the cloud service provider</a:t>
            </a:r>
          </a:p>
          <a:p>
            <a:pPr lvl="1"/>
            <a:r>
              <a:rPr lang="en-GB" sz="3600" dirty="0" err="1"/>
              <a:t>Labi</a:t>
            </a:r>
            <a:r>
              <a:rPr lang="en-GB" sz="3600" dirty="0"/>
              <a:t> </a:t>
            </a:r>
            <a:r>
              <a:rPr lang="en-GB" sz="3600" dirty="0" err="1"/>
              <a:t>Xiaoxin</a:t>
            </a:r>
            <a:r>
              <a:rPr lang="en-GB" sz="3600" dirty="0"/>
              <a:t> would retain complete control over application features</a:t>
            </a:r>
          </a:p>
          <a:p>
            <a:pPr lvl="1"/>
            <a:r>
              <a:rPr lang="en-GB" sz="3600" dirty="0"/>
              <a:t>However, </a:t>
            </a:r>
            <a:r>
              <a:rPr lang="en-GB" sz="3600" dirty="0" err="1"/>
              <a:t>Labi</a:t>
            </a:r>
            <a:r>
              <a:rPr lang="en-GB" sz="3600" dirty="0"/>
              <a:t> </a:t>
            </a:r>
            <a:r>
              <a:rPr lang="en-GB" sz="3600" dirty="0" err="1"/>
              <a:t>Xiaoxin</a:t>
            </a:r>
            <a:r>
              <a:rPr lang="en-GB" sz="3600" dirty="0"/>
              <a:t> would also assume responsibility for managing the application and associated data</a:t>
            </a:r>
          </a:p>
        </p:txBody>
      </p:sp>
    </p:spTree>
    <p:extLst>
      <p:ext uri="{BB962C8B-B14F-4D97-AF65-F5344CB8AC3E}">
        <p14:creationId xmlns:p14="http://schemas.microsoft.com/office/powerpoint/2010/main" val="39742833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Discussion</a:t>
            </a:r>
            <a:endParaRPr lang="en-GB" dirty="0"/>
          </a:p>
        </p:txBody>
      </p:sp>
      <p:sp>
        <p:nvSpPr>
          <p:cNvPr id="3" name="Content Placeholder 2"/>
          <p:cNvSpPr>
            <a:spLocks noGrp="1"/>
          </p:cNvSpPr>
          <p:nvPr>
            <p:ph idx="1"/>
          </p:nvPr>
        </p:nvSpPr>
        <p:spPr/>
        <p:txBody>
          <a:bodyPr>
            <a:normAutofit lnSpcReduction="10000"/>
          </a:bodyPr>
          <a:lstStyle/>
          <a:p>
            <a:r>
              <a:rPr lang="en-US" sz="3600" dirty="0"/>
              <a:t>If </a:t>
            </a:r>
            <a:r>
              <a:rPr lang="en-US" sz="3600" dirty="0" err="1"/>
              <a:t>Labi</a:t>
            </a:r>
            <a:r>
              <a:rPr lang="en-US" sz="3600" dirty="0"/>
              <a:t> </a:t>
            </a:r>
            <a:r>
              <a:rPr lang="en-US" sz="3600" dirty="0" err="1"/>
              <a:t>Xiaoxin</a:t>
            </a:r>
            <a:r>
              <a:rPr lang="en-US" sz="3600" dirty="0"/>
              <a:t> Food Industry Co. chose a </a:t>
            </a:r>
            <a:r>
              <a:rPr lang="en-US" sz="3600" dirty="0">
                <a:highlight>
                  <a:srgbClr val="00FF00"/>
                </a:highlight>
              </a:rPr>
              <a:t>IaaS</a:t>
            </a:r>
            <a:r>
              <a:rPr lang="en-US" sz="3600" dirty="0"/>
              <a:t> CRM solution:</a:t>
            </a:r>
            <a:endParaRPr lang="en-GB" sz="3600" dirty="0"/>
          </a:p>
          <a:p>
            <a:pPr lvl="1"/>
            <a:r>
              <a:rPr lang="en-GB" sz="3200" dirty="0">
                <a:highlight>
                  <a:srgbClr val="FFFF00"/>
                </a:highlight>
              </a:rPr>
              <a:t>Build out backend IT infrastructure on the cloud using IaaS</a:t>
            </a:r>
          </a:p>
          <a:p>
            <a:pPr lvl="1"/>
            <a:r>
              <a:rPr lang="en-GB" sz="3200" dirty="0">
                <a:highlight>
                  <a:srgbClr val="FFFF00"/>
                </a:highlight>
              </a:rPr>
              <a:t>Use it to build its own development platform and application</a:t>
            </a:r>
          </a:p>
          <a:p>
            <a:pPr lvl="1"/>
            <a:r>
              <a:rPr lang="en-GB" sz="3200" dirty="0" err="1"/>
              <a:t>Labi</a:t>
            </a:r>
            <a:r>
              <a:rPr lang="en-GB" sz="3200" dirty="0"/>
              <a:t> Xiaomi's IT team would have complete control over operating systems and server configurations</a:t>
            </a:r>
          </a:p>
          <a:p>
            <a:pPr lvl="1"/>
            <a:r>
              <a:rPr lang="en-GB" sz="3200" dirty="0"/>
              <a:t>However, </a:t>
            </a:r>
            <a:r>
              <a:rPr lang="en-GB" sz="3200" dirty="0" err="1"/>
              <a:t>Labi</a:t>
            </a:r>
            <a:r>
              <a:rPr lang="en-GB" sz="3200" dirty="0"/>
              <a:t> Xiaomi would also bear the burden of managing and maintaining them, along with the development platform and applications that run on them.</a:t>
            </a:r>
          </a:p>
        </p:txBody>
      </p:sp>
    </p:spTree>
    <p:extLst>
      <p:ext uri="{BB962C8B-B14F-4D97-AF65-F5344CB8AC3E}">
        <p14:creationId xmlns:p14="http://schemas.microsoft.com/office/powerpoint/2010/main" val="3106686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(2) </a:t>
            </a:r>
          </a:p>
        </p:txBody>
      </p:sp>
      <p:sp>
        <p:nvSpPr>
          <p:cNvPr id="3" name="Content Placeholder 2"/>
          <p:cNvSpPr>
            <a:spLocks noGrp="1"/>
          </p:cNvSpPr>
          <p:nvPr>
            <p:ph idx="1"/>
          </p:nvPr>
        </p:nvSpPr>
        <p:spPr/>
        <p:txBody>
          <a:bodyPr>
            <a:normAutofit/>
          </a:bodyPr>
          <a:lstStyle/>
          <a:p>
            <a:r>
              <a:rPr lang="en-GB" sz="3600" dirty="0"/>
              <a:t>In traditional IT, an organization consumes IT assets - hardware, system software, development tools, applications - by </a:t>
            </a:r>
            <a:r>
              <a:rPr lang="en-GB" sz="3600" dirty="0">
                <a:solidFill>
                  <a:srgbClr val="FF0000"/>
                </a:solidFill>
              </a:rPr>
              <a:t>purchasing</a:t>
            </a:r>
            <a:r>
              <a:rPr lang="en-GB" sz="3600" dirty="0"/>
              <a:t> them, </a:t>
            </a:r>
            <a:r>
              <a:rPr lang="en-GB" sz="3600" dirty="0">
                <a:solidFill>
                  <a:srgbClr val="FF0000"/>
                </a:solidFill>
              </a:rPr>
              <a:t>installing</a:t>
            </a:r>
            <a:r>
              <a:rPr lang="en-GB" sz="3600" dirty="0"/>
              <a:t> them, </a:t>
            </a:r>
            <a:r>
              <a:rPr lang="en-GB" sz="3600" dirty="0">
                <a:solidFill>
                  <a:srgbClr val="FF0000"/>
                </a:solidFill>
              </a:rPr>
              <a:t>managing </a:t>
            </a:r>
            <a:r>
              <a:rPr lang="en-GB" sz="3600" dirty="0"/>
              <a:t>them and </a:t>
            </a:r>
            <a:r>
              <a:rPr lang="en-GB" sz="3600" dirty="0">
                <a:solidFill>
                  <a:srgbClr val="FF0000"/>
                </a:solidFill>
              </a:rPr>
              <a:t>maintaining</a:t>
            </a:r>
            <a:r>
              <a:rPr lang="en-GB" sz="3600" dirty="0"/>
              <a:t> them </a:t>
            </a:r>
            <a:r>
              <a:rPr lang="en-GB" sz="3600" dirty="0">
                <a:highlight>
                  <a:srgbClr val="FFFF00"/>
                </a:highlight>
              </a:rPr>
              <a:t>in its own on-premises data </a:t>
            </a:r>
            <a:r>
              <a:rPr lang="en-GB" sz="3600" dirty="0" err="1">
                <a:highlight>
                  <a:srgbClr val="FFFF00"/>
                </a:highlight>
              </a:rPr>
              <a:t>center</a:t>
            </a:r>
            <a:r>
              <a:rPr lang="en-GB" sz="3600" dirty="0">
                <a:highlight>
                  <a:srgbClr val="FFFF00"/>
                </a:highlight>
              </a:rPr>
              <a:t>. </a:t>
            </a:r>
          </a:p>
          <a:p>
            <a:endParaRPr lang="en-GB" sz="3600" dirty="0"/>
          </a:p>
          <a:p>
            <a:endParaRPr lang="en-GB" sz="3600" dirty="0"/>
          </a:p>
        </p:txBody>
      </p:sp>
    </p:spTree>
    <p:extLst>
      <p:ext uri="{BB962C8B-B14F-4D97-AF65-F5344CB8AC3E}">
        <p14:creationId xmlns:p14="http://schemas.microsoft.com/office/powerpoint/2010/main" val="37608208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BE425CD-5E1E-7FE4-3572-34B217797E32}"/>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 xmlns:a16="http://schemas.microsoft.com/office/drawing/2014/main" id="{063196A1-706F-0610-5297-C9F11C0BAC58}"/>
              </a:ext>
            </a:extLst>
          </p:cNvPr>
          <p:cNvSpPr>
            <a:spLocks noGrp="1"/>
          </p:cNvSpPr>
          <p:nvPr>
            <p:ph idx="1"/>
          </p:nvPr>
        </p:nvSpPr>
        <p:spPr/>
        <p:txBody>
          <a:bodyPr>
            <a:normAutofit/>
          </a:bodyPr>
          <a:lstStyle/>
          <a:p>
            <a:r>
              <a:rPr lang="en-AU" sz="3600" dirty="0"/>
              <a:t>To propose the most beneficial solution, we would need to continue our analysis by learning more about </a:t>
            </a:r>
            <a:r>
              <a:rPr lang="en-US" sz="3600" dirty="0" err="1"/>
              <a:t>Labi</a:t>
            </a:r>
            <a:r>
              <a:rPr lang="en-US" sz="3600" dirty="0"/>
              <a:t> </a:t>
            </a:r>
            <a:r>
              <a:rPr lang="en-US" sz="3600" dirty="0" err="1"/>
              <a:t>Xiaoxin</a:t>
            </a:r>
            <a:r>
              <a:rPr lang="en-US" sz="3600" dirty="0"/>
              <a:t> </a:t>
            </a:r>
            <a:r>
              <a:rPr lang="en-AU" sz="3600" dirty="0"/>
              <a:t>and then choose solutions best suited to their situation </a:t>
            </a:r>
          </a:p>
          <a:p>
            <a:r>
              <a:rPr lang="en-AU" sz="3600" dirty="0"/>
              <a:t>At the moment, we do not have enough information to make a specific suggestion</a:t>
            </a:r>
          </a:p>
          <a:p>
            <a:pPr marL="0" indent="0">
              <a:buNone/>
            </a:pPr>
            <a:endParaRPr lang="x-none" sz="3600" dirty="0"/>
          </a:p>
        </p:txBody>
      </p:sp>
    </p:spTree>
    <p:extLst>
      <p:ext uri="{BB962C8B-B14F-4D97-AF65-F5344CB8AC3E}">
        <p14:creationId xmlns:p14="http://schemas.microsoft.com/office/powerpoint/2010/main" val="351120976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dirty="0"/>
              <a:t>The IaaS model offers the computing resources companies need to host, build and run their services</a:t>
            </a:r>
          </a:p>
          <a:p>
            <a:r>
              <a:rPr lang="en-GB" dirty="0"/>
              <a:t>The PaaS model provides an environment for developers to build and deploy applications</a:t>
            </a:r>
          </a:p>
          <a:p>
            <a:r>
              <a:rPr lang="en-GB" dirty="0"/>
              <a:t>The SaaS model delivers software to users and companies over the Internet</a:t>
            </a:r>
          </a:p>
          <a:p>
            <a:r>
              <a:rPr lang="en-GB" dirty="0"/>
              <a:t>Each cloud service model offers different features and benefits to businesses. Therefore, as we mentioned at the beginning of the article, these three cloud service models are often used simultaneously within companies</a:t>
            </a:r>
          </a:p>
        </p:txBody>
      </p:sp>
    </p:spTree>
    <p:extLst>
      <p:ext uri="{BB962C8B-B14F-4D97-AF65-F5344CB8AC3E}">
        <p14:creationId xmlns:p14="http://schemas.microsoft.com/office/powerpoint/2010/main" val="1764683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 (3)</a:t>
            </a:r>
          </a:p>
        </p:txBody>
      </p:sp>
      <p:sp>
        <p:nvSpPr>
          <p:cNvPr id="3" name="Content Placeholder 2"/>
          <p:cNvSpPr>
            <a:spLocks noGrp="1"/>
          </p:cNvSpPr>
          <p:nvPr>
            <p:ph idx="1"/>
          </p:nvPr>
        </p:nvSpPr>
        <p:spPr/>
        <p:txBody>
          <a:bodyPr>
            <a:normAutofit/>
          </a:bodyPr>
          <a:lstStyle/>
          <a:p>
            <a:r>
              <a:rPr lang="en-GB" sz="3600" dirty="0"/>
              <a:t>In cloud computing, the cloud service provider owns, manages and maintains the assets; the customer consumes them via an Internet connection, and pays for them on a subscription or pay-as-you-go basis.</a:t>
            </a:r>
          </a:p>
          <a:p>
            <a:r>
              <a:rPr lang="en-GB" sz="3600" dirty="0"/>
              <a:t>There are three main types of as-a-Service solutions:</a:t>
            </a:r>
          </a:p>
          <a:p>
            <a:pPr lvl="1"/>
            <a:r>
              <a:rPr lang="en-GB" sz="3200" dirty="0"/>
              <a:t>IaaS</a:t>
            </a:r>
          </a:p>
          <a:p>
            <a:pPr lvl="1"/>
            <a:r>
              <a:rPr lang="en-GB" sz="3200" dirty="0"/>
              <a:t>PaaS</a:t>
            </a:r>
          </a:p>
          <a:p>
            <a:pPr lvl="1"/>
            <a:r>
              <a:rPr lang="en-GB" sz="3200" dirty="0"/>
              <a:t>SaaS</a:t>
            </a:r>
          </a:p>
          <a:p>
            <a:endParaRPr lang="en-GB" sz="3600" dirty="0"/>
          </a:p>
          <a:p>
            <a:endParaRPr lang="en-GB" sz="3600" dirty="0"/>
          </a:p>
        </p:txBody>
      </p:sp>
    </p:spTree>
    <p:extLst>
      <p:ext uri="{BB962C8B-B14F-4D97-AF65-F5344CB8AC3E}">
        <p14:creationId xmlns:p14="http://schemas.microsoft.com/office/powerpoint/2010/main" val="478072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77" y="-1176669"/>
            <a:ext cx="12339263" cy="824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5616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288" y="1057135"/>
            <a:ext cx="6553764" cy="505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a:t>What is infrastructure</a:t>
            </a:r>
          </a:p>
        </p:txBody>
      </p:sp>
      <p:sp>
        <p:nvSpPr>
          <p:cNvPr id="3" name="Content Placeholder 2"/>
          <p:cNvSpPr>
            <a:spLocks noGrp="1"/>
          </p:cNvSpPr>
          <p:nvPr>
            <p:ph idx="1"/>
          </p:nvPr>
        </p:nvSpPr>
        <p:spPr>
          <a:xfrm>
            <a:off x="838200" y="1825625"/>
            <a:ext cx="4835540" cy="4351338"/>
          </a:xfrm>
        </p:spPr>
        <p:txBody>
          <a:bodyPr>
            <a:normAutofit lnSpcReduction="10000"/>
          </a:bodyPr>
          <a:lstStyle/>
          <a:p>
            <a:r>
              <a:rPr lang="en-GB" sz="4000" dirty="0"/>
              <a:t>Servers</a:t>
            </a:r>
          </a:p>
          <a:p>
            <a:r>
              <a:rPr lang="en-GB" sz="4000" dirty="0"/>
              <a:t>Storage capacity</a:t>
            </a:r>
          </a:p>
          <a:p>
            <a:r>
              <a:rPr lang="en-GB" sz="4000" dirty="0"/>
              <a:t>Networking </a:t>
            </a:r>
            <a:r>
              <a:rPr lang="en-GB" sz="4000" dirty="0" smtClean="0"/>
              <a:t>resources</a:t>
            </a:r>
          </a:p>
          <a:p>
            <a:endParaRPr lang="en-GB" sz="4000" dirty="0"/>
          </a:p>
          <a:p>
            <a:r>
              <a:rPr lang="en-GB" sz="4000" i="1" dirty="0" smtClean="0"/>
              <a:t>Details were discussed last time</a:t>
            </a:r>
            <a:endParaRPr lang="en-GB" sz="4000" i="1" dirty="0"/>
          </a:p>
          <a:p>
            <a:pPr marL="0" indent="0">
              <a:buNone/>
            </a:pPr>
            <a:endParaRPr lang="en-GB" sz="4000" dirty="0"/>
          </a:p>
        </p:txBody>
      </p:sp>
    </p:spTree>
    <p:extLst>
      <p:ext uri="{BB962C8B-B14F-4D97-AF65-F5344CB8AC3E}">
        <p14:creationId xmlns:p14="http://schemas.microsoft.com/office/powerpoint/2010/main" val="3426358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as a Service (PAAS) - 1</a:t>
            </a:r>
          </a:p>
        </p:txBody>
      </p:sp>
      <p:sp>
        <p:nvSpPr>
          <p:cNvPr id="3" name="Content Placeholder 2"/>
          <p:cNvSpPr>
            <a:spLocks noGrp="1"/>
          </p:cNvSpPr>
          <p:nvPr>
            <p:ph idx="1"/>
          </p:nvPr>
        </p:nvSpPr>
        <p:spPr/>
        <p:txBody>
          <a:bodyPr>
            <a:normAutofit/>
          </a:bodyPr>
          <a:lstStyle/>
          <a:p>
            <a:r>
              <a:rPr lang="en-GB" sz="3600" dirty="0"/>
              <a:t>Platform as a Service is software that provides </a:t>
            </a:r>
            <a:r>
              <a:rPr lang="en-GB" sz="3600" dirty="0">
                <a:solidFill>
                  <a:srgbClr val="FF0000"/>
                </a:solidFill>
              </a:rPr>
              <a:t>access to development tools, APIs, and deployment instruments</a:t>
            </a:r>
          </a:p>
          <a:p>
            <a:r>
              <a:rPr lang="en-GB" sz="3600" dirty="0"/>
              <a:t>Users receive access to virtual development environments and Cloud storage, where they can </a:t>
            </a:r>
            <a:r>
              <a:rPr lang="en-GB" sz="3600" dirty="0">
                <a:solidFill>
                  <a:srgbClr val="FF0000"/>
                </a:solidFill>
              </a:rPr>
              <a:t>build, test, and run applications</a:t>
            </a:r>
            <a:r>
              <a:rPr lang="en-GB" sz="3600" dirty="0"/>
              <a:t>.</a:t>
            </a:r>
          </a:p>
        </p:txBody>
      </p:sp>
    </p:spTree>
    <p:extLst>
      <p:ext uri="{BB962C8B-B14F-4D97-AF65-F5344CB8AC3E}">
        <p14:creationId xmlns:p14="http://schemas.microsoft.com/office/powerpoint/2010/main" val="1772556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activities in PaaS</a:t>
            </a:r>
          </a:p>
        </p:txBody>
      </p:sp>
      <p:sp>
        <p:nvSpPr>
          <p:cNvPr id="3" name="Content Placeholder 2"/>
          <p:cNvSpPr>
            <a:spLocks noGrp="1"/>
          </p:cNvSpPr>
          <p:nvPr>
            <p:ph idx="1"/>
          </p:nvPr>
        </p:nvSpPr>
        <p:spPr/>
        <p:txBody>
          <a:bodyPr>
            <a:normAutofit/>
          </a:bodyPr>
          <a:lstStyle/>
          <a:p>
            <a:r>
              <a:rPr lang="en-GB" sz="3600" dirty="0">
                <a:solidFill>
                  <a:srgbClr val="FF0000"/>
                </a:solidFill>
              </a:rPr>
              <a:t>Tests </a:t>
            </a:r>
            <a:r>
              <a:rPr lang="en-GB" sz="3600" dirty="0"/>
              <a:t>cloud based solutions and cloud services </a:t>
            </a:r>
          </a:p>
          <a:p>
            <a:r>
              <a:rPr lang="en-GB" sz="3600" dirty="0">
                <a:solidFill>
                  <a:srgbClr val="FF0000"/>
                </a:solidFill>
              </a:rPr>
              <a:t>Develops </a:t>
            </a:r>
            <a:r>
              <a:rPr lang="en-GB" sz="3600" dirty="0"/>
              <a:t>cloud based solutions and cloud services </a:t>
            </a:r>
          </a:p>
          <a:p>
            <a:r>
              <a:rPr lang="en-GB" sz="3600" dirty="0">
                <a:solidFill>
                  <a:srgbClr val="FF0000"/>
                </a:solidFill>
              </a:rPr>
              <a:t>Manages </a:t>
            </a:r>
            <a:r>
              <a:rPr lang="en-GB" sz="3600" dirty="0"/>
              <a:t>cloud based solutions and cloud services </a:t>
            </a:r>
          </a:p>
          <a:p>
            <a:r>
              <a:rPr lang="en-GB" sz="3600" dirty="0">
                <a:solidFill>
                  <a:srgbClr val="FF0000"/>
                </a:solidFill>
              </a:rPr>
              <a:t>Deploys</a:t>
            </a:r>
            <a:r>
              <a:rPr lang="en-GB" sz="3600" dirty="0"/>
              <a:t> cloud based solutions and cloud services </a:t>
            </a:r>
          </a:p>
        </p:txBody>
      </p:sp>
    </p:spTree>
    <p:extLst>
      <p:ext uri="{BB962C8B-B14F-4D97-AF65-F5344CB8AC3E}">
        <p14:creationId xmlns:p14="http://schemas.microsoft.com/office/powerpoint/2010/main" val="593928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level of control granted to cloud user in PaaS</a:t>
            </a:r>
          </a:p>
        </p:txBody>
      </p:sp>
      <p:sp>
        <p:nvSpPr>
          <p:cNvPr id="3" name="Content Placeholder 2"/>
          <p:cNvSpPr>
            <a:spLocks noGrp="1"/>
          </p:cNvSpPr>
          <p:nvPr>
            <p:ph idx="1"/>
          </p:nvPr>
        </p:nvSpPr>
        <p:spPr/>
        <p:txBody>
          <a:bodyPr>
            <a:normAutofit/>
          </a:bodyPr>
          <a:lstStyle/>
          <a:p>
            <a:r>
              <a:rPr lang="en-GB" sz="4000" dirty="0"/>
              <a:t>Limited administrative</a:t>
            </a:r>
          </a:p>
        </p:txBody>
      </p:sp>
    </p:spTree>
    <p:extLst>
      <p:ext uri="{BB962C8B-B14F-4D97-AF65-F5344CB8AC3E}">
        <p14:creationId xmlns:p14="http://schemas.microsoft.com/office/powerpoint/2010/main" val="197535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provider activities in PaaS</a:t>
            </a:r>
          </a:p>
        </p:txBody>
      </p:sp>
      <p:sp>
        <p:nvSpPr>
          <p:cNvPr id="3" name="Content Placeholder 2"/>
          <p:cNvSpPr>
            <a:spLocks noGrp="1"/>
          </p:cNvSpPr>
          <p:nvPr>
            <p:ph idx="1"/>
          </p:nvPr>
        </p:nvSpPr>
        <p:spPr/>
        <p:txBody>
          <a:bodyPr>
            <a:normAutofit/>
          </a:bodyPr>
          <a:lstStyle/>
          <a:p>
            <a:r>
              <a:rPr lang="en-GB" sz="4000" dirty="0"/>
              <a:t>Pre-configure platform </a:t>
            </a:r>
          </a:p>
          <a:p>
            <a:r>
              <a:rPr lang="en-GB" sz="4000" dirty="0"/>
              <a:t>Provision underlying infrastructure, middleware and other required IT resources </a:t>
            </a:r>
          </a:p>
          <a:p>
            <a:r>
              <a:rPr lang="en-GB" sz="4000" dirty="0"/>
              <a:t>Monitor usage by a consumer of the cloud</a:t>
            </a:r>
          </a:p>
        </p:txBody>
      </p:sp>
    </p:spTree>
    <p:extLst>
      <p:ext uri="{BB962C8B-B14F-4D97-AF65-F5344CB8AC3E}">
        <p14:creationId xmlns:p14="http://schemas.microsoft.com/office/powerpoint/2010/main" val="3338574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983DE8-7B45-921B-3B35-74E8B0CA5C93}"/>
              </a:ext>
            </a:extLst>
          </p:cNvPr>
          <p:cNvSpPr>
            <a:spLocks noGrp="1"/>
          </p:cNvSpPr>
          <p:nvPr>
            <p:ph type="title"/>
          </p:nvPr>
        </p:nvSpPr>
        <p:spPr/>
        <p:txBody>
          <a:bodyPr/>
          <a:lstStyle/>
          <a:p>
            <a:r>
              <a:rPr lang="en-GB" dirty="0"/>
              <a:t>Who manages what in PaaS model</a:t>
            </a:r>
            <a:endParaRPr lang="x-none" dirty="0"/>
          </a:p>
        </p:txBody>
      </p:sp>
      <p:sp>
        <p:nvSpPr>
          <p:cNvPr id="3" name="内容占位符 2">
            <a:extLst>
              <a:ext uri="{FF2B5EF4-FFF2-40B4-BE49-F238E27FC236}">
                <a16:creationId xmlns="" xmlns:a16="http://schemas.microsoft.com/office/drawing/2014/main" id="{BDA00325-18F1-6348-B6F2-0DE63E929045}"/>
              </a:ext>
            </a:extLst>
          </p:cNvPr>
          <p:cNvSpPr>
            <a:spLocks noGrp="1"/>
          </p:cNvSpPr>
          <p:nvPr>
            <p:ph idx="1"/>
          </p:nvPr>
        </p:nvSpPr>
        <p:spPr/>
        <p:txBody>
          <a:bodyPr>
            <a:normAutofit/>
          </a:bodyPr>
          <a:lstStyle/>
          <a:p>
            <a:r>
              <a:rPr lang="en-US" sz="4000" dirty="0"/>
              <a:t>PaaS means the hardware and an application-software platform are provided and managed by an outside cloud service provider</a:t>
            </a:r>
          </a:p>
          <a:p>
            <a:r>
              <a:rPr lang="en-US" sz="4000" dirty="0"/>
              <a:t>The user handles the apps running on top of the platform and the data the app relies on. </a:t>
            </a:r>
            <a:endParaRPr lang="x-none" sz="4000" dirty="0"/>
          </a:p>
        </p:txBody>
      </p:sp>
    </p:spTree>
    <p:extLst>
      <p:ext uri="{BB962C8B-B14F-4D97-AF65-F5344CB8AC3E}">
        <p14:creationId xmlns:p14="http://schemas.microsoft.com/office/powerpoint/2010/main" val="48620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1954"/>
            <a:ext cx="9144000" cy="1790700"/>
          </a:xfrm>
        </p:spPr>
        <p:txBody>
          <a:bodyPr>
            <a:noAutofit/>
          </a:bodyPr>
          <a:lstStyle/>
          <a:p>
            <a:r>
              <a:rPr lang="en-US" sz="6600" dirty="0" smtClean="0"/>
              <a:t>COMP3050</a:t>
            </a:r>
            <a:r>
              <a:rPr lang="en-US" sz="4950" dirty="0"/>
              <a:t/>
            </a:r>
            <a:br>
              <a:rPr lang="en-US" sz="4950" dirty="0"/>
            </a:br>
            <a:r>
              <a:rPr lang="en-US" sz="4950" dirty="0" smtClean="0"/>
              <a:t>Cloud Computing Technology</a:t>
            </a:r>
            <a:endParaRPr lang="en-US" sz="3300" dirty="0"/>
          </a:p>
        </p:txBody>
      </p:sp>
      <p:sp>
        <p:nvSpPr>
          <p:cNvPr id="7" name="副标题 6"/>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538433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Vendors of PaaS</a:t>
            </a:r>
          </a:p>
        </p:txBody>
      </p:sp>
      <p:sp>
        <p:nvSpPr>
          <p:cNvPr id="3" name="Content Placeholder 2"/>
          <p:cNvSpPr>
            <a:spLocks noGrp="1"/>
          </p:cNvSpPr>
          <p:nvPr>
            <p:ph idx="1"/>
          </p:nvPr>
        </p:nvSpPr>
        <p:spPr/>
        <p:txBody>
          <a:bodyPr>
            <a:normAutofit/>
          </a:bodyPr>
          <a:lstStyle/>
          <a:p>
            <a:r>
              <a:rPr lang="en-GB" sz="3600" dirty="0"/>
              <a:t>Google </a:t>
            </a:r>
            <a:r>
              <a:rPr lang="en-GB" sz="3600" dirty="0" err="1"/>
              <a:t>AppEngine</a:t>
            </a:r>
            <a:endParaRPr lang="en-GB" sz="3600" dirty="0"/>
          </a:p>
          <a:p>
            <a:r>
              <a:rPr lang="en-GB" sz="3600" dirty="0"/>
              <a:t>Microsoft Azure</a:t>
            </a:r>
          </a:p>
          <a:p>
            <a:r>
              <a:rPr lang="en-GB" sz="3600" dirty="0"/>
              <a:t>Amazon AWS Elastic Beanstalk</a:t>
            </a:r>
          </a:p>
          <a:p>
            <a:r>
              <a:rPr lang="en-GB" sz="3600" dirty="0"/>
              <a:t>Yahoo developer Network</a:t>
            </a:r>
          </a:p>
          <a:p>
            <a:r>
              <a:rPr lang="en-GB" sz="3600" dirty="0"/>
              <a:t>…</a:t>
            </a:r>
          </a:p>
        </p:txBody>
      </p:sp>
    </p:spTree>
    <p:extLst>
      <p:ext uri="{BB962C8B-B14F-4D97-AF65-F5344CB8AC3E}">
        <p14:creationId xmlns:p14="http://schemas.microsoft.com/office/powerpoint/2010/main" val="69536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examples - AWS Elastic Beanstalk</a:t>
            </a:r>
          </a:p>
        </p:txBody>
      </p:sp>
      <p:sp>
        <p:nvSpPr>
          <p:cNvPr id="3" name="Content Placeholder 2"/>
          <p:cNvSpPr>
            <a:spLocks noGrp="1"/>
          </p:cNvSpPr>
          <p:nvPr>
            <p:ph idx="1"/>
          </p:nvPr>
        </p:nvSpPr>
        <p:spPr/>
        <p:txBody>
          <a:bodyPr>
            <a:normAutofit/>
          </a:bodyPr>
          <a:lstStyle/>
          <a:p>
            <a:r>
              <a:rPr lang="en-GB" sz="3600" dirty="0"/>
              <a:t>A web platform for software deployment and management, powered by the AWS Cloud</a:t>
            </a:r>
          </a:p>
          <a:p>
            <a:r>
              <a:rPr lang="en-GB" sz="3600" dirty="0"/>
              <a:t>Users upload their applications to the service, and it automatically monitors the performance, load capacity, and checks for deployment errors</a:t>
            </a:r>
          </a:p>
        </p:txBody>
      </p:sp>
    </p:spTree>
    <p:extLst>
      <p:ext uri="{BB962C8B-B14F-4D97-AF65-F5344CB8AC3E}">
        <p14:creationId xmlns:p14="http://schemas.microsoft.com/office/powerpoint/2010/main" val="1277374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examples - Apache Stratos</a:t>
            </a:r>
          </a:p>
        </p:txBody>
      </p:sp>
      <p:sp>
        <p:nvSpPr>
          <p:cNvPr id="3" name="Content Placeholder 2"/>
          <p:cNvSpPr>
            <a:spLocks noGrp="1"/>
          </p:cNvSpPr>
          <p:nvPr>
            <p:ph idx="1"/>
          </p:nvPr>
        </p:nvSpPr>
        <p:spPr/>
        <p:txBody>
          <a:bodyPr>
            <a:normAutofit/>
          </a:bodyPr>
          <a:lstStyle/>
          <a:p>
            <a:r>
              <a:rPr lang="en-GB" sz="3600" dirty="0"/>
              <a:t>The Cloud computing platform that h</a:t>
            </a:r>
            <a:r>
              <a:rPr lang="en-US" sz="3600" dirty="0" err="1"/>
              <a:t>elps</a:t>
            </a:r>
            <a:r>
              <a:rPr lang="en-US" sz="3600" dirty="0"/>
              <a:t> run Apache Tomcat, PHP, and MySQL applications</a:t>
            </a:r>
          </a:p>
          <a:p>
            <a:r>
              <a:rPr lang="en-US" sz="3600" dirty="0"/>
              <a:t>It can be extended to support many more environments on all major cloud infrastructures. </a:t>
            </a:r>
          </a:p>
          <a:p>
            <a:r>
              <a:rPr lang="en-GB" sz="3600" dirty="0"/>
              <a:t>It provides users with ready-to-use tools for database development and testing, performance monitoring, integration, and billing.</a:t>
            </a:r>
          </a:p>
        </p:txBody>
      </p:sp>
    </p:spTree>
    <p:extLst>
      <p:ext uri="{BB962C8B-B14F-4D97-AF65-F5344CB8AC3E}">
        <p14:creationId xmlns:p14="http://schemas.microsoft.com/office/powerpoint/2010/main" val="486918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1425B74-9667-CFDD-0BC8-4DBA0DD84767}"/>
              </a:ext>
            </a:extLst>
          </p:cNvPr>
          <p:cNvSpPr>
            <a:spLocks noGrp="1"/>
          </p:cNvSpPr>
          <p:nvPr>
            <p:ph type="title"/>
          </p:nvPr>
        </p:nvSpPr>
        <p:spPr/>
        <p:txBody>
          <a:bodyPr/>
          <a:lstStyle/>
          <a:p>
            <a:r>
              <a:rPr lang="en-AU" dirty="0"/>
              <a:t>PaaS advantages</a:t>
            </a:r>
            <a:endParaRPr lang="x-none" dirty="0"/>
          </a:p>
        </p:txBody>
      </p:sp>
      <p:sp>
        <p:nvSpPr>
          <p:cNvPr id="3" name="内容占位符 2">
            <a:extLst>
              <a:ext uri="{FF2B5EF4-FFF2-40B4-BE49-F238E27FC236}">
                <a16:creationId xmlns="" xmlns:a16="http://schemas.microsoft.com/office/drawing/2014/main" id="{B5B89C8D-8AA5-8B99-CD87-04070C013C8F}"/>
              </a:ext>
            </a:extLst>
          </p:cNvPr>
          <p:cNvSpPr>
            <a:spLocks noGrp="1"/>
          </p:cNvSpPr>
          <p:nvPr>
            <p:ph idx="1"/>
          </p:nvPr>
        </p:nvSpPr>
        <p:spPr/>
        <p:txBody>
          <a:bodyPr>
            <a:normAutofit/>
          </a:bodyPr>
          <a:lstStyle/>
          <a:p>
            <a:r>
              <a:rPr lang="en-AU"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PaaS, users have access to c</a:t>
            </a:r>
            <a:r>
              <a:rPr lang="en-US"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loud-based platform (hardware and software) for developing, running, managing applications</a:t>
            </a:r>
            <a:endParaRPr lang="en-AU"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AU"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you think of at least one advantage of PaaS as compared to developing applications in traditional way?</a:t>
            </a:r>
            <a:endParaRPr lang="x-none"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sz="4000" dirty="0"/>
          </a:p>
        </p:txBody>
      </p:sp>
    </p:spTree>
    <p:extLst>
      <p:ext uri="{BB962C8B-B14F-4D97-AF65-F5344CB8AC3E}">
        <p14:creationId xmlns:p14="http://schemas.microsoft.com/office/powerpoint/2010/main" val="2436266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0A7895E8-33CB-5DC0-0F98-CDF3D399A771}"/>
              </a:ext>
            </a:extLst>
          </p:cNvPr>
          <p:cNvSpPr txBox="1"/>
          <p:nvPr>
            <p:custDataLst>
              <p:tags r:id="rId2"/>
            </p:custDataLst>
          </p:nvPr>
        </p:nvSpPr>
        <p:spPr>
          <a:xfrm>
            <a:off x="1219200" y="858288"/>
            <a:ext cx="9753600" cy="3171456"/>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PaaS, users have access to cloud-based platform (hardware and software) for developing, running, managing applications.</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b="1"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you think of at least one advantage of PaaS </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 compared to developing applications in traditional way?</a:t>
            </a:r>
          </a:p>
        </p:txBody>
      </p:sp>
      <p:sp>
        <p:nvSpPr>
          <p:cNvPr id="7" name="矩形: 圆角 6">
            <a:extLst>
              <a:ext uri="{FF2B5EF4-FFF2-40B4-BE49-F238E27FC236}">
                <a16:creationId xmlns="" xmlns:a16="http://schemas.microsoft.com/office/drawing/2014/main" id="{A6A4F61B-B2C0-C9D1-5370-73117E0FB52E}"/>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04E51317-E21A-651D-4D49-AC7FF3B824F1}"/>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 xmlns:a16="http://schemas.microsoft.com/office/drawing/2014/main" id="{F669BEDD-3397-3483-4F20-C6D5FA63C037}"/>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9CDC8C1A-2E41-88E4-30DA-523FDF82C56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DA1AB71E-8E26-964C-7474-3B369D72FB3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D9DE7075-101E-CB4F-3459-004500F414E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4F095903-C22E-729A-363C-D3BB8F4B629D}"/>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86DE29A7-D50F-E9E0-5DA5-6E86700537D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50750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advantages - less development time</a:t>
            </a:r>
          </a:p>
        </p:txBody>
      </p:sp>
      <p:sp>
        <p:nvSpPr>
          <p:cNvPr id="3" name="Content Placeholder 2"/>
          <p:cNvSpPr>
            <a:spLocks noGrp="1"/>
          </p:cNvSpPr>
          <p:nvPr>
            <p:ph idx="1"/>
          </p:nvPr>
        </p:nvSpPr>
        <p:spPr/>
        <p:txBody>
          <a:bodyPr>
            <a:normAutofit fontScale="85000" lnSpcReduction="10000"/>
          </a:bodyPr>
          <a:lstStyle/>
          <a:p>
            <a:r>
              <a:rPr lang="en-GB" sz="3900" dirty="0"/>
              <a:t>The primary benefit of PaaS  is that it allows customers to build, test, deploy run, update and scale applications more quickly and cost-effectively than they could if they had to build out and manage their own on-premises platform. </a:t>
            </a:r>
          </a:p>
          <a:p>
            <a:pPr lvl="1"/>
            <a:r>
              <a:rPr lang="en-GB" sz="3500" dirty="0"/>
              <a:t>simplifies the entire process</a:t>
            </a:r>
          </a:p>
          <a:p>
            <a:pPr lvl="1"/>
            <a:r>
              <a:rPr lang="en-GB" sz="3500" dirty="0"/>
              <a:t>enhances the focus of the development team</a:t>
            </a:r>
          </a:p>
          <a:p>
            <a:r>
              <a:rPr lang="en-GB" sz="3900" dirty="0"/>
              <a:t>Faster time to market</a:t>
            </a:r>
          </a:p>
          <a:p>
            <a:pPr lvl="1"/>
            <a:r>
              <a:rPr lang="en-GB" sz="3500" dirty="0"/>
              <a:t>PaaS enables development teams to spin-up development, testing and production environments in minutes, vs. weeks or months.</a:t>
            </a:r>
          </a:p>
          <a:p>
            <a:pPr lvl="1"/>
            <a:endParaRPr lang="en-GB" sz="3200" dirty="0"/>
          </a:p>
        </p:txBody>
      </p:sp>
    </p:spTree>
    <p:extLst>
      <p:ext uri="{BB962C8B-B14F-4D97-AF65-F5344CB8AC3E}">
        <p14:creationId xmlns:p14="http://schemas.microsoft.com/office/powerpoint/2010/main" val="3413428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advantages - support for multiple programming languages</a:t>
            </a:r>
          </a:p>
        </p:txBody>
      </p:sp>
      <p:sp>
        <p:nvSpPr>
          <p:cNvPr id="3" name="Content Placeholder 2"/>
          <p:cNvSpPr>
            <a:spLocks noGrp="1"/>
          </p:cNvSpPr>
          <p:nvPr>
            <p:ph idx="1"/>
          </p:nvPr>
        </p:nvSpPr>
        <p:spPr/>
        <p:txBody>
          <a:bodyPr>
            <a:normAutofit/>
          </a:bodyPr>
          <a:lstStyle/>
          <a:p>
            <a:r>
              <a:rPr lang="en-GB" sz="4000" dirty="0"/>
              <a:t>PaaS supports multiple programming languages which software development companies can use for building applications for various projects.</a:t>
            </a:r>
          </a:p>
        </p:txBody>
      </p:sp>
    </p:spTree>
    <p:extLst>
      <p:ext uri="{BB962C8B-B14F-4D97-AF65-F5344CB8AC3E}">
        <p14:creationId xmlns:p14="http://schemas.microsoft.com/office/powerpoint/2010/main" val="3145684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advantages - increased collaboration</a:t>
            </a:r>
          </a:p>
        </p:txBody>
      </p:sp>
      <p:sp>
        <p:nvSpPr>
          <p:cNvPr id="3" name="Content Placeholder 2"/>
          <p:cNvSpPr>
            <a:spLocks noGrp="1"/>
          </p:cNvSpPr>
          <p:nvPr>
            <p:ph idx="1"/>
          </p:nvPr>
        </p:nvSpPr>
        <p:spPr/>
        <p:txBody>
          <a:bodyPr>
            <a:normAutofit lnSpcReduction="10000"/>
          </a:bodyPr>
          <a:lstStyle/>
          <a:p>
            <a:r>
              <a:rPr lang="en-GB" sz="4000" dirty="0"/>
              <a:t>Application development teams can collaborate with each other when they are dispersed across various physical locations</a:t>
            </a:r>
          </a:p>
          <a:p>
            <a:r>
              <a:rPr lang="en-GB" sz="4000" dirty="0"/>
              <a:t>As a cloud-based service, PaaS provides a shared software development environment, giving development and operations teams access to all the tools they need, from anywhere with an Internet connection.</a:t>
            </a:r>
          </a:p>
          <a:p>
            <a:endParaRPr lang="en-GB" sz="4000" dirty="0"/>
          </a:p>
        </p:txBody>
      </p:sp>
    </p:spTree>
    <p:extLst>
      <p:ext uri="{BB962C8B-B14F-4D97-AF65-F5344CB8AC3E}">
        <p14:creationId xmlns:p14="http://schemas.microsoft.com/office/powerpoint/2010/main" val="690729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E1E10D-3DF5-5FE4-7F1D-9054F9D07196}"/>
              </a:ext>
            </a:extLst>
          </p:cNvPr>
          <p:cNvSpPr>
            <a:spLocks noGrp="1"/>
          </p:cNvSpPr>
          <p:nvPr>
            <p:ph type="title"/>
          </p:nvPr>
        </p:nvSpPr>
        <p:spPr/>
        <p:txBody>
          <a:bodyPr/>
          <a:lstStyle/>
          <a:p>
            <a:r>
              <a:rPr lang="en-GB" dirty="0"/>
              <a:t>PaaS advantages -adoption of new technologies</a:t>
            </a:r>
            <a:endParaRPr lang="x-none" dirty="0"/>
          </a:p>
        </p:txBody>
      </p:sp>
      <p:sp>
        <p:nvSpPr>
          <p:cNvPr id="3" name="内容占位符 2">
            <a:extLst>
              <a:ext uri="{FF2B5EF4-FFF2-40B4-BE49-F238E27FC236}">
                <a16:creationId xmlns="" xmlns:a16="http://schemas.microsoft.com/office/drawing/2014/main" id="{3BE5BE86-CF47-0FE0-B906-30F69934404B}"/>
              </a:ext>
            </a:extLst>
          </p:cNvPr>
          <p:cNvSpPr>
            <a:spLocks noGrp="1"/>
          </p:cNvSpPr>
          <p:nvPr>
            <p:ph idx="1"/>
          </p:nvPr>
        </p:nvSpPr>
        <p:spPr/>
        <p:txBody>
          <a:bodyPr>
            <a:normAutofit/>
          </a:bodyPr>
          <a:lstStyle/>
          <a:p>
            <a:r>
              <a:rPr lang="en-GB" sz="3600" dirty="0"/>
              <a:t>PaaS platforms typically include access to a wide range of the latest resources up and down the application stack. </a:t>
            </a:r>
          </a:p>
          <a:p>
            <a:r>
              <a:rPr lang="en-GB" sz="3600" dirty="0"/>
              <a:t>This allows companies to test new operating systems, languages, and other tools without having to make substantial investments in them, or in the infrastructure required to run them.</a:t>
            </a:r>
          </a:p>
          <a:p>
            <a:endParaRPr lang="x-none" sz="3600" dirty="0"/>
          </a:p>
        </p:txBody>
      </p:sp>
    </p:spTree>
    <p:extLst>
      <p:ext uri="{BB962C8B-B14F-4D97-AF65-F5344CB8AC3E}">
        <p14:creationId xmlns:p14="http://schemas.microsoft.com/office/powerpoint/2010/main" val="1028620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Challenges with PaaS</a:t>
            </a:r>
          </a:p>
        </p:txBody>
      </p:sp>
      <p:sp>
        <p:nvSpPr>
          <p:cNvPr id="3" name="Content Placeholder 2"/>
          <p:cNvSpPr>
            <a:spLocks noGrp="1"/>
          </p:cNvSpPr>
          <p:nvPr>
            <p:ph idx="1"/>
          </p:nvPr>
        </p:nvSpPr>
        <p:spPr/>
        <p:txBody>
          <a:bodyPr>
            <a:normAutofit/>
          </a:bodyPr>
          <a:lstStyle/>
          <a:p>
            <a:r>
              <a:rPr lang="en-GB" sz="4000" dirty="0"/>
              <a:t>PaaS technologies pose particular problems and risks for service providers</a:t>
            </a:r>
          </a:p>
          <a:p>
            <a:pPr lvl="1"/>
            <a:r>
              <a:rPr lang="en-GB" sz="3600" dirty="0"/>
              <a:t>balancing control, cost, and capacity of a PaaS-based service</a:t>
            </a:r>
          </a:p>
          <a:p>
            <a:pPr lvl="1"/>
            <a:r>
              <a:rPr lang="en-GB" sz="3600" dirty="0"/>
              <a:t>providing full multi-tenancy support</a:t>
            </a:r>
          </a:p>
          <a:p>
            <a:pPr lvl="1"/>
            <a:r>
              <a:rPr lang="en-GB" sz="3600" dirty="0"/>
              <a:t>designing role-based access controls</a:t>
            </a:r>
          </a:p>
          <a:p>
            <a:pPr lvl="1"/>
            <a:r>
              <a:rPr lang="en-GB" sz="3600" dirty="0"/>
              <a:t>…</a:t>
            </a:r>
          </a:p>
        </p:txBody>
      </p:sp>
    </p:spTree>
    <p:extLst>
      <p:ext uri="{BB962C8B-B14F-4D97-AF65-F5344CB8AC3E}">
        <p14:creationId xmlns:p14="http://schemas.microsoft.com/office/powerpoint/2010/main" val="218488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normAutofit/>
          </a:bodyPr>
          <a:lstStyle/>
          <a:p>
            <a:pPr algn="ctr"/>
            <a:r>
              <a:rPr lang="en-GB" dirty="0" smtClean="0"/>
              <a:t>Cloud </a:t>
            </a:r>
            <a:r>
              <a:rPr lang="en-GB" dirty="0"/>
              <a:t>Service Models</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4158577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use cases (1)</a:t>
            </a:r>
          </a:p>
        </p:txBody>
      </p:sp>
      <p:sp>
        <p:nvSpPr>
          <p:cNvPr id="3" name="Content Placeholder 2"/>
          <p:cNvSpPr>
            <a:spLocks noGrp="1"/>
          </p:cNvSpPr>
          <p:nvPr>
            <p:ph idx="1"/>
          </p:nvPr>
        </p:nvSpPr>
        <p:spPr/>
        <p:txBody>
          <a:bodyPr>
            <a:normAutofit fontScale="92500" lnSpcReduction="10000"/>
          </a:bodyPr>
          <a:lstStyle/>
          <a:p>
            <a:r>
              <a:rPr lang="en-GB" sz="3200" dirty="0"/>
              <a:t>API development and management</a:t>
            </a:r>
          </a:p>
          <a:p>
            <a:pPr lvl="1"/>
            <a:r>
              <a:rPr lang="en-GB" sz="3200" dirty="0"/>
              <a:t>With its built-in frameworks, PaaS makes it </a:t>
            </a:r>
            <a:r>
              <a:rPr lang="en-GB" sz="3200" dirty="0">
                <a:solidFill>
                  <a:srgbClr val="FF0000"/>
                </a:solidFill>
              </a:rPr>
              <a:t>easier for teams to develop, run, manage and secure APIs </a:t>
            </a:r>
            <a:r>
              <a:rPr lang="en-GB" sz="3200" dirty="0"/>
              <a:t>for sharing data and functionality between applications. </a:t>
            </a:r>
          </a:p>
          <a:p>
            <a:pPr lvl="1"/>
            <a:r>
              <a:rPr lang="en-GB" sz="3200" dirty="0"/>
              <a:t>API - Application Programming Interface</a:t>
            </a:r>
          </a:p>
          <a:p>
            <a:pPr lvl="2"/>
            <a:r>
              <a:rPr lang="en-US" sz="2800" dirty="0"/>
              <a:t>mechanisms that enable two software components to communicate with each other using a set of definitions and protocols</a:t>
            </a:r>
          </a:p>
          <a:p>
            <a:pPr lvl="2"/>
            <a:r>
              <a:rPr lang="en-US" sz="2800" dirty="0"/>
              <a:t>Example</a:t>
            </a:r>
          </a:p>
          <a:p>
            <a:pPr lvl="3"/>
            <a:r>
              <a:rPr lang="en-US" sz="2400" dirty="0"/>
              <a:t>the weather bureau’s software system contains daily weather data</a:t>
            </a:r>
          </a:p>
          <a:p>
            <a:pPr lvl="3"/>
            <a:r>
              <a:rPr lang="en-US" sz="2400" dirty="0"/>
              <a:t>the weather app on your phone “talks” to this system via APIs and shows you daily weather updates on your phone</a:t>
            </a:r>
            <a:endParaRPr lang="en-GB" sz="2400" dirty="0"/>
          </a:p>
          <a:p>
            <a:endParaRPr lang="en-GB" sz="3200" dirty="0"/>
          </a:p>
        </p:txBody>
      </p:sp>
    </p:spTree>
    <p:extLst>
      <p:ext uri="{BB962C8B-B14F-4D97-AF65-F5344CB8AC3E}">
        <p14:creationId xmlns:p14="http://schemas.microsoft.com/office/powerpoint/2010/main" val="2110654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use cases (2)</a:t>
            </a:r>
          </a:p>
        </p:txBody>
      </p:sp>
      <p:sp>
        <p:nvSpPr>
          <p:cNvPr id="3" name="Content Placeholder 2"/>
          <p:cNvSpPr>
            <a:spLocks noGrp="1"/>
          </p:cNvSpPr>
          <p:nvPr>
            <p:ph idx="1"/>
          </p:nvPr>
        </p:nvSpPr>
        <p:spPr/>
        <p:txBody>
          <a:bodyPr>
            <a:normAutofit fontScale="92500" lnSpcReduction="20000"/>
          </a:bodyPr>
          <a:lstStyle/>
          <a:p>
            <a:r>
              <a:rPr lang="en-GB" sz="3600" dirty="0"/>
              <a:t>Internet of Things (IoT)</a:t>
            </a:r>
          </a:p>
          <a:p>
            <a:pPr lvl="1"/>
            <a:r>
              <a:rPr lang="en-GB" sz="3200" dirty="0"/>
              <a:t>PaaS supports a range of programming languages (Java, Python, Swift, etc.), tools and application environments used for </a:t>
            </a:r>
            <a:r>
              <a:rPr lang="en-GB" sz="3200" dirty="0">
                <a:solidFill>
                  <a:srgbClr val="FF0000"/>
                </a:solidFill>
              </a:rPr>
              <a:t>IoT application development and real-time processing of data from IoT devices</a:t>
            </a:r>
            <a:r>
              <a:rPr lang="en-GB" sz="3200" dirty="0"/>
              <a:t>.</a:t>
            </a:r>
          </a:p>
          <a:p>
            <a:pPr lvl="1"/>
            <a:r>
              <a:rPr lang="en-GB" sz="3200" dirty="0"/>
              <a:t>IoT</a:t>
            </a:r>
          </a:p>
          <a:p>
            <a:pPr lvl="2"/>
            <a:r>
              <a:rPr lang="en-US" sz="2800" dirty="0"/>
              <a:t>the network of physical objects—“things”—that are embedded with sensors, software, and other technologies for the purpose of connecting and exchanging data with other devices and systems over the internet</a:t>
            </a:r>
          </a:p>
          <a:p>
            <a:pPr lvl="2"/>
            <a:r>
              <a:rPr lang="en-US" sz="2800" dirty="0"/>
              <a:t>These devices range from ordinary household objects to sophisticated industrial tools. </a:t>
            </a:r>
            <a:endParaRPr lang="en-GB" sz="2800" dirty="0"/>
          </a:p>
        </p:txBody>
      </p:sp>
    </p:spTree>
    <p:extLst>
      <p:ext uri="{BB962C8B-B14F-4D97-AF65-F5344CB8AC3E}">
        <p14:creationId xmlns:p14="http://schemas.microsoft.com/office/powerpoint/2010/main" val="3360494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use cases (3)</a:t>
            </a:r>
          </a:p>
        </p:txBody>
      </p:sp>
      <p:sp>
        <p:nvSpPr>
          <p:cNvPr id="3" name="Content Placeholder 2"/>
          <p:cNvSpPr>
            <a:spLocks noGrp="1"/>
          </p:cNvSpPr>
          <p:nvPr>
            <p:ph idx="1"/>
          </p:nvPr>
        </p:nvSpPr>
        <p:spPr/>
        <p:txBody>
          <a:bodyPr>
            <a:normAutofit fontScale="92500" lnSpcReduction="10000"/>
          </a:bodyPr>
          <a:lstStyle/>
          <a:p>
            <a:r>
              <a:rPr lang="en-GB" sz="3600" dirty="0"/>
              <a:t>Agile development and DevOps</a:t>
            </a:r>
          </a:p>
          <a:p>
            <a:pPr lvl="1"/>
            <a:r>
              <a:rPr lang="en-GB" sz="3200" dirty="0"/>
              <a:t>PaaS solutions typically cover all the requirements of a DevOps toolchain, and provide built-in automation to support </a:t>
            </a:r>
            <a:r>
              <a:rPr lang="en-GB" sz="3200" dirty="0">
                <a:solidFill>
                  <a:srgbClr val="FF0000"/>
                </a:solidFill>
              </a:rPr>
              <a:t>continuous integration and continuous delivery </a:t>
            </a:r>
            <a:r>
              <a:rPr lang="en-GB" sz="3200" dirty="0"/>
              <a:t>(CI/CD).</a:t>
            </a:r>
          </a:p>
          <a:p>
            <a:r>
              <a:rPr lang="en-US" sz="3600" dirty="0"/>
              <a:t>DevOps</a:t>
            </a:r>
          </a:p>
          <a:p>
            <a:pPr lvl="1"/>
            <a:r>
              <a:rPr lang="en-US" sz="3200" dirty="0"/>
              <a:t>a set of practices that combines software development and IT operations</a:t>
            </a:r>
          </a:p>
          <a:p>
            <a:pPr lvl="1"/>
            <a:r>
              <a:rPr lang="en-US" sz="3200" dirty="0"/>
              <a:t>It aims to shorten the systems development life cycle and provide continuous delivery with high software quality. DevOps is complementary with Agile software development</a:t>
            </a:r>
            <a:endParaRPr lang="en-GB" sz="3200" dirty="0"/>
          </a:p>
        </p:txBody>
      </p:sp>
    </p:spTree>
    <p:extLst>
      <p:ext uri="{BB962C8B-B14F-4D97-AF65-F5344CB8AC3E}">
        <p14:creationId xmlns:p14="http://schemas.microsoft.com/office/powerpoint/2010/main" val="2760271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PaaS use cases (4)</a:t>
            </a:r>
          </a:p>
        </p:txBody>
      </p:sp>
      <p:sp>
        <p:nvSpPr>
          <p:cNvPr id="3" name="Content Placeholder 2"/>
          <p:cNvSpPr>
            <a:spLocks noGrp="1"/>
          </p:cNvSpPr>
          <p:nvPr>
            <p:ph idx="1"/>
          </p:nvPr>
        </p:nvSpPr>
        <p:spPr/>
        <p:txBody>
          <a:bodyPr>
            <a:normAutofit/>
          </a:bodyPr>
          <a:lstStyle/>
          <a:p>
            <a:r>
              <a:rPr lang="en-GB" sz="3600" dirty="0"/>
              <a:t>Cloud-native development and hybrid cloud strategy</a:t>
            </a:r>
          </a:p>
          <a:p>
            <a:pPr lvl="1"/>
            <a:r>
              <a:rPr lang="en-GB" sz="3200" dirty="0"/>
              <a:t>PaaS solutions support cloud-native development technologies - microservices, containers, Kubernetes, serverless computing </a:t>
            </a:r>
          </a:p>
          <a:p>
            <a:r>
              <a:rPr lang="en-US" sz="3600" dirty="0"/>
              <a:t>A cloud-native application is a program that is designed for a cloud computing architecture</a:t>
            </a:r>
            <a:endParaRPr lang="en-GB" sz="3600" dirty="0"/>
          </a:p>
        </p:txBody>
      </p:sp>
    </p:spTree>
    <p:extLst>
      <p:ext uri="{BB962C8B-B14F-4D97-AF65-F5344CB8AC3E}">
        <p14:creationId xmlns:p14="http://schemas.microsoft.com/office/powerpoint/2010/main" val="3635352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3200" dirty="0"/>
              <a:t>Suppose a large organization wants to deliver a customer relationship management (CRM) application to its sales team. </a:t>
            </a:r>
          </a:p>
          <a:p>
            <a:pPr lvl="1"/>
            <a:r>
              <a:rPr lang="en-US" sz="2800" dirty="0"/>
              <a:t>CRM software connects all the data from sales leads and customers. It consolidates all communications (form fills, calls, emails, text messages, and meetings), documents, quotes, purchases, and tasks associated with each lead and client. </a:t>
            </a:r>
          </a:p>
          <a:p>
            <a:r>
              <a:rPr lang="en-GB" sz="3200" dirty="0"/>
              <a:t>Can they choose a PaaS model?</a:t>
            </a:r>
            <a:endParaRPr lang="en-US" sz="3200" dirty="0"/>
          </a:p>
          <a:p>
            <a:endParaRPr lang="en-GB" sz="3200" dirty="0"/>
          </a:p>
        </p:txBody>
      </p:sp>
    </p:spTree>
    <p:extLst>
      <p:ext uri="{BB962C8B-B14F-4D97-AF65-F5344CB8AC3E}">
        <p14:creationId xmlns:p14="http://schemas.microsoft.com/office/powerpoint/2010/main" val="2421753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640B3948-B3F7-5D98-E3FD-0ED0D49BC6BD}"/>
              </a:ext>
            </a:extLst>
          </p:cNvPr>
          <p:cNvSpPr txBox="1"/>
          <p:nvPr>
            <p:custDataLst>
              <p:tags r:id="rId2"/>
            </p:custDataLst>
          </p:nvPr>
        </p:nvSpPr>
        <p:spPr>
          <a:xfrm>
            <a:off x="1219200" y="977900"/>
            <a:ext cx="9753600" cy="3850861"/>
          </a:xfrm>
          <a:prstGeom prst="rect">
            <a:avLst/>
          </a:prstGeom>
          <a:noFill/>
        </p:spPr>
        <p:txBody>
          <a:bodyPr vert="horz" wrap="square" rtlCol="0" anchor="ctr" anchorCtr="0">
            <a:noAutofit/>
          </a:bodyPr>
          <a:lstStyle/>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Suppose a large organization wants to deliver a customer relationship management (CRM) application to its sales team. </a:t>
            </a:r>
          </a:p>
          <a:p>
            <a:pPr lvl="1"/>
            <a:r>
              <a:rPr lang="en-US" sz="2000" i="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CRM software connects all the data from sales leads and customers. It consolidates all communications (form fills, calls, emails, text messages, and meetings), documents, quotes, purchases, and tasks associated with each lead and client. </a:t>
            </a:r>
          </a:p>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Can they choose a PaaS model?</a:t>
            </a:r>
          </a:p>
        </p:txBody>
      </p:sp>
      <p:sp>
        <p:nvSpPr>
          <p:cNvPr id="7" name="文本框 6">
            <a:extLst>
              <a:ext uri="{FF2B5EF4-FFF2-40B4-BE49-F238E27FC236}">
                <a16:creationId xmlns="" xmlns:a16="http://schemas.microsoft.com/office/drawing/2014/main" id="{9F9E18E5-D9E7-5261-5FDD-A0EF54B0F48D}"/>
              </a:ext>
            </a:extLst>
          </p:cNvPr>
          <p:cNvSpPr txBox="1"/>
          <p:nvPr>
            <p:custDataLst>
              <p:tags r:id="rId3"/>
            </p:custDataLst>
          </p:nvPr>
        </p:nvSpPr>
        <p:spPr>
          <a:xfrm>
            <a:off x="2438400" y="489226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6AF789C3-B24E-3362-7EA1-3A44DC3DB957}"/>
              </a:ext>
            </a:extLst>
          </p:cNvPr>
          <p:cNvSpPr txBox="1"/>
          <p:nvPr>
            <p:custDataLst>
              <p:tags r:id="rId4"/>
            </p:custDataLst>
          </p:nvPr>
        </p:nvSpPr>
        <p:spPr>
          <a:xfrm>
            <a:off x="2438400" y="574951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C7029DCC-8BCE-332E-A3F3-455D26EEBE2C}"/>
              </a:ext>
            </a:extLst>
          </p:cNvPr>
          <p:cNvSpPr>
            <a:spLocks noChangeAspect="1"/>
          </p:cNvSpPr>
          <p:nvPr>
            <p:custDataLst>
              <p:tags r:id="rId5"/>
            </p:custDataLst>
          </p:nvPr>
        </p:nvSpPr>
        <p:spPr>
          <a:xfrm>
            <a:off x="1571625" y="495655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F21F5815-1C4C-00E3-2798-780717FA52C8}"/>
              </a:ext>
            </a:extLst>
          </p:cNvPr>
          <p:cNvSpPr>
            <a:spLocks noChangeAspect="1"/>
          </p:cNvSpPr>
          <p:nvPr>
            <p:custDataLst>
              <p:tags r:id="rId6"/>
            </p:custDataLst>
          </p:nvPr>
        </p:nvSpPr>
        <p:spPr>
          <a:xfrm>
            <a:off x="1571625" y="581380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5A26103C-37B8-E89B-548D-77F6E92D41F1}"/>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 xmlns:a16="http://schemas.microsoft.com/office/drawing/2014/main" id="{EFCFA52A-D2CC-4377-AAC5-7C45E344DFF7}"/>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 xmlns:a16="http://schemas.microsoft.com/office/drawing/2014/main" id="{271DC1FD-8FD5-F583-AB9D-27B999867096}"/>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C956226E-CC6D-99D8-BD30-ABE1D0069F09}"/>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6701B9B4-7634-570A-A5DF-4603A2E0036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90B0EA7A-392F-8D0B-BAC0-66FEBDC59C68}"/>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E5FFEE13-7050-4074-8E79-7D96EE5DF83C}"/>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89854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a:t>
            </a:r>
          </a:p>
        </p:txBody>
      </p:sp>
      <p:sp>
        <p:nvSpPr>
          <p:cNvPr id="3" name="Content Placeholder 2"/>
          <p:cNvSpPr>
            <a:spLocks noGrp="1"/>
          </p:cNvSpPr>
          <p:nvPr>
            <p:ph idx="1"/>
          </p:nvPr>
        </p:nvSpPr>
        <p:spPr/>
        <p:txBody>
          <a:bodyPr>
            <a:normAutofit/>
          </a:bodyPr>
          <a:lstStyle/>
          <a:p>
            <a:r>
              <a:rPr lang="en-AU" sz="6000" dirty="0"/>
              <a:t>Yes</a:t>
            </a:r>
            <a:endParaRPr lang="en-US" sz="6000" dirty="0"/>
          </a:p>
          <a:p>
            <a:endParaRPr lang="en-GB" sz="6000" dirty="0"/>
          </a:p>
        </p:txBody>
      </p:sp>
    </p:spTree>
    <p:extLst>
      <p:ext uri="{BB962C8B-B14F-4D97-AF65-F5344CB8AC3E}">
        <p14:creationId xmlns:p14="http://schemas.microsoft.com/office/powerpoint/2010/main" val="3869833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9EBFCA9-1B55-084A-BB2F-4EC012BFD86A}"/>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 xmlns:a16="http://schemas.microsoft.com/office/drawing/2014/main" id="{3E07F7D4-6751-DFEB-EF78-F114407481C4}"/>
              </a:ext>
            </a:extLst>
          </p:cNvPr>
          <p:cNvSpPr>
            <a:spLocks noGrp="1"/>
          </p:cNvSpPr>
          <p:nvPr>
            <p:ph idx="1"/>
          </p:nvPr>
        </p:nvSpPr>
        <p:spPr/>
        <p:txBody>
          <a:bodyPr>
            <a:normAutofit/>
          </a:bodyPr>
          <a:lstStyle/>
          <a:p>
            <a:r>
              <a:rPr lang="en-AU" sz="4800" dirty="0"/>
              <a:t>If the company chooses a PaaS model, </a:t>
            </a:r>
          </a:p>
          <a:p>
            <a:pPr lvl="1"/>
            <a:r>
              <a:rPr lang="en-AU" sz="4400" dirty="0"/>
              <a:t>what will be their own responsibility?</a:t>
            </a:r>
          </a:p>
          <a:p>
            <a:pPr lvl="1"/>
            <a:r>
              <a:rPr lang="en-AU" sz="4400" dirty="0"/>
              <a:t>what will be provided by the cloud provider?</a:t>
            </a:r>
          </a:p>
        </p:txBody>
      </p:sp>
    </p:spTree>
    <p:extLst>
      <p:ext uri="{BB962C8B-B14F-4D97-AF65-F5344CB8AC3E}">
        <p14:creationId xmlns:p14="http://schemas.microsoft.com/office/powerpoint/2010/main" val="499504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FAC82B48-4881-6C4B-45A2-CBBFE700A09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800" dirty="0"/>
              <a:t>If the company chooses a PaaS model, what will be their own responsibility and what will be provided by the cloud provider?</a:t>
            </a:r>
          </a:p>
        </p:txBody>
      </p:sp>
      <p:sp>
        <p:nvSpPr>
          <p:cNvPr id="7" name="矩形: 圆角 6">
            <a:extLst>
              <a:ext uri="{FF2B5EF4-FFF2-40B4-BE49-F238E27FC236}">
                <a16:creationId xmlns="" xmlns:a16="http://schemas.microsoft.com/office/drawing/2014/main" id="{9F29BCA6-45A0-AF64-845F-3E21F1A7BF9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F1D3A5D0-BDEC-A16D-A365-056A3C1E87B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 xmlns:a16="http://schemas.microsoft.com/office/drawing/2014/main" id="{55D0FDCD-0CF2-D7F7-3332-BF0AEFCDCBF3}"/>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8AF15FB5-91DC-97A9-6EE1-E8B0C5D1E10F}"/>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4940E74C-47DB-1EA1-1795-5F2043B6AD5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5811AFC6-9C44-C19D-0C47-5C41A0317E0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7B8072F7-E6BC-55B8-89B8-DDC5015A8FB4}"/>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D0E07970-EDEB-77A9-636B-E58F90F5812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28970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a:t>
            </a:r>
          </a:p>
        </p:txBody>
      </p:sp>
      <p:sp>
        <p:nvSpPr>
          <p:cNvPr id="3" name="Content Placeholder 2"/>
          <p:cNvSpPr>
            <a:spLocks noGrp="1"/>
          </p:cNvSpPr>
          <p:nvPr>
            <p:ph idx="1"/>
          </p:nvPr>
        </p:nvSpPr>
        <p:spPr/>
        <p:txBody>
          <a:bodyPr>
            <a:normAutofit fontScale="92500" lnSpcReduction="10000"/>
          </a:bodyPr>
          <a:lstStyle/>
          <a:p>
            <a:r>
              <a:rPr lang="en-GB" sz="3600" dirty="0"/>
              <a:t>They can choose a PaaS solution and build a custom CRM application using the platform provided in the cloud. </a:t>
            </a:r>
          </a:p>
          <a:p>
            <a:r>
              <a:rPr lang="en-GB" sz="3600" dirty="0"/>
              <a:t>The company would offload management of infrastructure and application development resources to the cloud service provider. </a:t>
            </a:r>
          </a:p>
          <a:p>
            <a:r>
              <a:rPr lang="en-GB" sz="3600" dirty="0"/>
              <a:t>The customer would retain complete control over application features, but it would also assume responsibility for managing the application and associated data.</a:t>
            </a:r>
          </a:p>
        </p:txBody>
      </p:sp>
    </p:spTree>
    <p:extLst>
      <p:ext uri="{BB962C8B-B14F-4D97-AF65-F5344CB8AC3E}">
        <p14:creationId xmlns:p14="http://schemas.microsoft.com/office/powerpoint/2010/main" val="2580087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t>Intended learning </a:t>
            </a:r>
            <a:r>
              <a:rPr lang="en-GB" dirty="0"/>
              <a:t>outcomes</a:t>
            </a:r>
          </a:p>
        </p:txBody>
      </p:sp>
      <p:sp>
        <p:nvSpPr>
          <p:cNvPr id="3" name="内容占位符 2"/>
          <p:cNvSpPr>
            <a:spLocks noGrp="1"/>
          </p:cNvSpPr>
          <p:nvPr>
            <p:ph idx="1"/>
          </p:nvPr>
        </p:nvSpPr>
        <p:spPr/>
        <p:txBody>
          <a:bodyPr>
            <a:normAutofit/>
          </a:bodyPr>
          <a:lstStyle/>
          <a:p>
            <a:r>
              <a:rPr lang="en-GB" sz="4400" dirty="0"/>
              <a:t>After completing this topic, you will be able to:</a:t>
            </a:r>
          </a:p>
          <a:p>
            <a:pPr lvl="1"/>
            <a:r>
              <a:rPr lang="en-GB" sz="4000" dirty="0"/>
              <a:t>Differentiate between different types of cloud service models</a:t>
            </a:r>
          </a:p>
          <a:p>
            <a:pPr lvl="1"/>
            <a:r>
              <a:rPr lang="en-GB" sz="4000" dirty="0"/>
              <a:t>Be able to choose the appropriate cloud service model for different needs</a:t>
            </a:r>
          </a:p>
        </p:txBody>
      </p:sp>
    </p:spTree>
    <p:extLst>
      <p:ext uri="{BB962C8B-B14F-4D97-AF65-F5344CB8AC3E}">
        <p14:creationId xmlns:p14="http://schemas.microsoft.com/office/powerpoint/2010/main" val="198440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343" y="234444"/>
            <a:ext cx="6762307" cy="6625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921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services</a:t>
            </a:r>
          </a:p>
        </p:txBody>
      </p:sp>
      <p:sp>
        <p:nvSpPr>
          <p:cNvPr id="3" name="Content Placeholder 2"/>
          <p:cNvSpPr>
            <a:spLocks noGrp="1"/>
          </p:cNvSpPr>
          <p:nvPr>
            <p:ph idx="1"/>
          </p:nvPr>
        </p:nvSpPr>
        <p:spPr/>
        <p:txBody>
          <a:bodyPr>
            <a:normAutofit/>
          </a:bodyPr>
          <a:lstStyle/>
          <a:p>
            <a:r>
              <a:rPr lang="en-GB" sz="4400" dirty="0"/>
              <a:t>Cloud services are </a:t>
            </a:r>
            <a:r>
              <a:rPr lang="en-GB" sz="4400" dirty="0">
                <a:solidFill>
                  <a:srgbClr val="FF0000"/>
                </a:solidFill>
              </a:rPr>
              <a:t>infrastructure, platforms, or software </a:t>
            </a:r>
            <a:r>
              <a:rPr lang="en-GB" sz="4400" dirty="0"/>
              <a:t>that are hosted by third-party providers and made available to users through the internet. </a:t>
            </a:r>
          </a:p>
        </p:txBody>
      </p:sp>
    </p:spTree>
    <p:extLst>
      <p:ext uri="{BB962C8B-B14F-4D97-AF65-F5344CB8AC3E}">
        <p14:creationId xmlns:p14="http://schemas.microsoft.com/office/powerpoint/2010/main" val="1595825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77" y="-1176669"/>
            <a:ext cx="12339263" cy="824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3718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Software as a Service (SAAS)</a:t>
            </a:r>
          </a:p>
        </p:txBody>
      </p:sp>
      <p:sp>
        <p:nvSpPr>
          <p:cNvPr id="4" name="内容占位符 3">
            <a:extLst>
              <a:ext uri="{FF2B5EF4-FFF2-40B4-BE49-F238E27FC236}">
                <a16:creationId xmlns="" xmlns:a16="http://schemas.microsoft.com/office/drawing/2014/main" id="{72365962-FC5A-361A-CE98-05C5A13F9869}"/>
              </a:ext>
            </a:extLst>
          </p:cNvPr>
          <p:cNvSpPr>
            <a:spLocks noGrp="1"/>
          </p:cNvSpPr>
          <p:nvPr>
            <p:ph idx="1"/>
          </p:nvPr>
        </p:nvSpPr>
        <p:spPr/>
        <p:txBody>
          <a:bodyPr/>
          <a:lstStyle/>
          <a:p>
            <a:endParaRPr lang="x-none"/>
          </a:p>
        </p:txBody>
      </p:sp>
    </p:spTree>
    <p:extLst>
      <p:ext uri="{BB962C8B-B14F-4D97-AF65-F5344CB8AC3E}">
        <p14:creationId xmlns:p14="http://schemas.microsoft.com/office/powerpoint/2010/main" val="1121233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Software as a Service (SAAS)</a:t>
            </a:r>
          </a:p>
        </p:txBody>
      </p:sp>
      <p:sp>
        <p:nvSpPr>
          <p:cNvPr id="5" name="内容占位符 4"/>
          <p:cNvSpPr>
            <a:spLocks noGrp="1"/>
          </p:cNvSpPr>
          <p:nvPr>
            <p:ph idx="1"/>
          </p:nvPr>
        </p:nvSpPr>
        <p:spPr/>
        <p:txBody>
          <a:bodyPr vert="horz" lIns="91440" tIns="45720" rIns="91440" bIns="45720" rtlCol="0">
            <a:normAutofit lnSpcReduction="10000"/>
          </a:bodyPr>
          <a:lstStyle/>
          <a:p>
            <a:pPr>
              <a:spcAft>
                <a:spcPts val="800"/>
              </a:spcAft>
            </a:pPr>
            <a:r>
              <a:rPr lang="en-GB" sz="3600" dirty="0"/>
              <a:t>Software is hosted by third-party providers and made available to users through the internet</a:t>
            </a:r>
          </a:p>
          <a:p>
            <a:pPr>
              <a:spcAft>
                <a:spcPts val="800"/>
              </a:spcAft>
            </a:pPr>
            <a:r>
              <a:rPr lang="en-GB" sz="3600" dirty="0"/>
              <a:t>(SaaS) is a software licensing and delivery model</a:t>
            </a:r>
          </a:p>
          <a:p>
            <a:pPr lvl="1">
              <a:spcAft>
                <a:spcPts val="800"/>
              </a:spcAft>
            </a:pPr>
            <a:r>
              <a:rPr lang="en-GB" sz="3200" dirty="0"/>
              <a:t>A web platform that provides users access to cloud computing on a subscription basis</a:t>
            </a:r>
          </a:p>
          <a:p>
            <a:pPr lvl="1">
              <a:spcAft>
                <a:spcPts val="800"/>
              </a:spcAft>
            </a:pPr>
            <a:r>
              <a:rPr lang="en-GB" sz="3200" dirty="0"/>
              <a:t>Instead of purchasing the solution one time, as if it would be a product, the software is delivered continuously — like a service.</a:t>
            </a:r>
          </a:p>
          <a:p>
            <a:pPr>
              <a:spcAft>
                <a:spcPts val="800"/>
              </a:spcAft>
            </a:pPr>
            <a:endParaRPr lang="en-US" sz="3600" dirty="0"/>
          </a:p>
        </p:txBody>
      </p:sp>
    </p:spTree>
    <p:extLst>
      <p:ext uri="{BB962C8B-B14F-4D97-AF65-F5344CB8AC3E}">
        <p14:creationId xmlns:p14="http://schemas.microsoft.com/office/powerpoint/2010/main" val="2298349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software</a:t>
            </a:r>
          </a:p>
        </p:txBody>
      </p:sp>
      <p:sp>
        <p:nvSpPr>
          <p:cNvPr id="3" name="Content Placeholder 2"/>
          <p:cNvSpPr>
            <a:spLocks noGrp="1"/>
          </p:cNvSpPr>
          <p:nvPr>
            <p:ph idx="1"/>
          </p:nvPr>
        </p:nvSpPr>
        <p:spPr/>
        <p:txBody>
          <a:bodyPr/>
          <a:lstStyle/>
          <a:p>
            <a:r>
              <a:rPr lang="en-GB" dirty="0"/>
              <a:t>web applications or mobile apps that users can access via a web browser</a:t>
            </a:r>
          </a:p>
        </p:txBody>
      </p:sp>
      <p:pic>
        <p:nvPicPr>
          <p:cNvPr id="4" name="Picture 2">
            <a:extLst>
              <a:ext uri="{FF2B5EF4-FFF2-40B4-BE49-F238E27FC236}">
                <a16:creationId xmlns="" xmlns:a16="http://schemas.microsoft.com/office/drawing/2014/main" id="{C4DAB4A5-AF2F-899D-7768-86BE1553B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470" y="2266950"/>
            <a:ext cx="764857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583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is software provided</a:t>
            </a:r>
          </a:p>
        </p:txBody>
      </p:sp>
      <p:sp>
        <p:nvSpPr>
          <p:cNvPr id="3" name="Content Placeholder 2"/>
          <p:cNvSpPr>
            <a:spLocks noGrp="1"/>
          </p:cNvSpPr>
          <p:nvPr>
            <p:ph idx="1"/>
          </p:nvPr>
        </p:nvSpPr>
        <p:spPr/>
        <p:txBody>
          <a:bodyPr>
            <a:normAutofit/>
          </a:bodyPr>
          <a:lstStyle/>
          <a:p>
            <a:r>
              <a:rPr lang="en-GB" dirty="0"/>
              <a:t>SaaS is a service that delivers a software application—which the cloud service provider manages—to its users</a:t>
            </a:r>
          </a:p>
          <a:p>
            <a:pPr lvl="1"/>
            <a:r>
              <a:rPr lang="en-GB" dirty="0"/>
              <a:t>Software updates, bug fixes, and other general software maintenance are taken care of for the user</a:t>
            </a:r>
          </a:p>
          <a:p>
            <a:r>
              <a:rPr lang="en-GB" dirty="0"/>
              <a:t>SaaS apps are web applications or mobile apps that users can access via a web browser</a:t>
            </a:r>
          </a:p>
          <a:p>
            <a:pPr lvl="1"/>
            <a:r>
              <a:rPr lang="en-GB" dirty="0"/>
              <a:t>Users connect to the cloud applications via a dashboard or API</a:t>
            </a:r>
          </a:p>
          <a:p>
            <a:r>
              <a:rPr lang="en-GB" dirty="0"/>
              <a:t>SaaS eliminates the need to have an app installed locally on each individual user’s computer</a:t>
            </a:r>
          </a:p>
          <a:p>
            <a:pPr lvl="1"/>
            <a:r>
              <a:rPr lang="en-GB" dirty="0"/>
              <a:t>allowing team access to the software</a:t>
            </a:r>
          </a:p>
          <a:p>
            <a:endParaRPr lang="en-GB" dirty="0"/>
          </a:p>
        </p:txBody>
      </p:sp>
    </p:spTree>
    <p:extLst>
      <p:ext uri="{BB962C8B-B14F-4D97-AF65-F5344CB8AC3E}">
        <p14:creationId xmlns:p14="http://schemas.microsoft.com/office/powerpoint/2010/main" val="3885775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SaaS characteristics</a:t>
            </a:r>
          </a:p>
        </p:txBody>
      </p:sp>
      <p:sp>
        <p:nvSpPr>
          <p:cNvPr id="3" name="Content Placeholder 2"/>
          <p:cNvSpPr>
            <a:spLocks noGrp="1"/>
          </p:cNvSpPr>
          <p:nvPr>
            <p:ph idx="1"/>
          </p:nvPr>
        </p:nvSpPr>
        <p:spPr/>
        <p:txBody>
          <a:bodyPr>
            <a:normAutofit/>
          </a:bodyPr>
          <a:lstStyle/>
          <a:p>
            <a:r>
              <a:rPr lang="en-GB" dirty="0"/>
              <a:t>Centralized Hosting /Delivery</a:t>
            </a:r>
          </a:p>
          <a:p>
            <a:pPr lvl="1"/>
            <a:r>
              <a:rPr lang="en-GB" dirty="0"/>
              <a:t>Users are provided with applications that are accessible </a:t>
            </a:r>
            <a:r>
              <a:rPr lang="en-GB" dirty="0">
                <a:solidFill>
                  <a:srgbClr val="FF0000"/>
                </a:solidFill>
              </a:rPr>
              <a:t>anytime</a:t>
            </a:r>
            <a:r>
              <a:rPr lang="en-GB" dirty="0"/>
              <a:t> and from </a:t>
            </a:r>
            <a:r>
              <a:rPr lang="en-GB" dirty="0">
                <a:solidFill>
                  <a:srgbClr val="FF0000"/>
                </a:solidFill>
              </a:rPr>
              <a:t>anywhere</a:t>
            </a:r>
          </a:p>
          <a:p>
            <a:pPr lvl="1"/>
            <a:r>
              <a:rPr lang="en-GB" dirty="0"/>
              <a:t>These applications are provided in </a:t>
            </a:r>
            <a:r>
              <a:rPr lang="en-GB" dirty="0">
                <a:solidFill>
                  <a:srgbClr val="FF0000"/>
                </a:solidFill>
              </a:rPr>
              <a:t>one-to-many</a:t>
            </a:r>
            <a:r>
              <a:rPr lang="en-GB" dirty="0"/>
              <a:t> mechanism</a:t>
            </a:r>
          </a:p>
          <a:p>
            <a:pPr lvl="1"/>
            <a:r>
              <a:rPr lang="en-GB" dirty="0"/>
              <a:t>UI powered by </a:t>
            </a:r>
            <a:r>
              <a:rPr lang="en-GB" dirty="0">
                <a:solidFill>
                  <a:srgbClr val="FF0000"/>
                </a:solidFill>
              </a:rPr>
              <a:t>“thin client” </a:t>
            </a:r>
            <a:r>
              <a:rPr lang="en-GB" dirty="0"/>
              <a:t>applications</a:t>
            </a:r>
          </a:p>
          <a:p>
            <a:r>
              <a:rPr lang="en-GB" dirty="0">
                <a:solidFill>
                  <a:srgbClr val="FF0000"/>
                </a:solidFill>
              </a:rPr>
              <a:t>SLA </a:t>
            </a:r>
            <a:r>
              <a:rPr lang="en-GB" dirty="0"/>
              <a:t>– Service Level Agreement</a:t>
            </a:r>
          </a:p>
          <a:p>
            <a:r>
              <a:rPr lang="en-GB" dirty="0"/>
              <a:t>Stateless</a:t>
            </a:r>
          </a:p>
          <a:p>
            <a:r>
              <a:rPr lang="en-GB" dirty="0"/>
              <a:t>Loosely coupled</a:t>
            </a:r>
          </a:p>
          <a:p>
            <a:r>
              <a:rPr lang="en-GB" dirty="0"/>
              <a:t>Modular </a:t>
            </a:r>
          </a:p>
        </p:txBody>
      </p:sp>
    </p:spTree>
    <p:extLst>
      <p:ext uri="{BB962C8B-B14F-4D97-AF65-F5344CB8AC3E}">
        <p14:creationId xmlns:p14="http://schemas.microsoft.com/office/powerpoint/2010/main" val="3786191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activities in SaaS</a:t>
            </a:r>
          </a:p>
        </p:txBody>
      </p:sp>
      <p:sp>
        <p:nvSpPr>
          <p:cNvPr id="3" name="Content Placeholder 2"/>
          <p:cNvSpPr>
            <a:spLocks noGrp="1"/>
          </p:cNvSpPr>
          <p:nvPr>
            <p:ph idx="1"/>
          </p:nvPr>
        </p:nvSpPr>
        <p:spPr/>
        <p:txBody>
          <a:bodyPr>
            <a:normAutofit/>
          </a:bodyPr>
          <a:lstStyle/>
          <a:p>
            <a:r>
              <a:rPr lang="en-GB" sz="3600" dirty="0">
                <a:solidFill>
                  <a:srgbClr val="FF0000"/>
                </a:solidFill>
              </a:rPr>
              <a:t>Uses </a:t>
            </a:r>
            <a:r>
              <a:rPr lang="en-GB" sz="3600" dirty="0"/>
              <a:t>cloud service</a:t>
            </a:r>
          </a:p>
          <a:p>
            <a:r>
              <a:rPr lang="en-GB" sz="3600" dirty="0">
                <a:solidFill>
                  <a:srgbClr val="FF0000"/>
                </a:solidFill>
              </a:rPr>
              <a:t>Configures </a:t>
            </a:r>
            <a:r>
              <a:rPr lang="en-GB" sz="3600" dirty="0"/>
              <a:t>cloud service </a:t>
            </a:r>
          </a:p>
        </p:txBody>
      </p:sp>
    </p:spTree>
    <p:extLst>
      <p:ext uri="{BB962C8B-B14F-4D97-AF65-F5344CB8AC3E}">
        <p14:creationId xmlns:p14="http://schemas.microsoft.com/office/powerpoint/2010/main" val="2123906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level of control granted to cloud user in SaaS</a:t>
            </a:r>
          </a:p>
        </p:txBody>
      </p:sp>
      <p:sp>
        <p:nvSpPr>
          <p:cNvPr id="3" name="Content Placeholder 2"/>
          <p:cNvSpPr>
            <a:spLocks noGrp="1"/>
          </p:cNvSpPr>
          <p:nvPr>
            <p:ph idx="1"/>
          </p:nvPr>
        </p:nvSpPr>
        <p:spPr/>
        <p:txBody>
          <a:bodyPr>
            <a:normAutofit/>
          </a:bodyPr>
          <a:lstStyle/>
          <a:p>
            <a:r>
              <a:rPr lang="en-GB" sz="4000" dirty="0"/>
              <a:t>Usage </a:t>
            </a:r>
          </a:p>
          <a:p>
            <a:r>
              <a:rPr lang="en-GB" sz="4000" dirty="0"/>
              <a:t>Usage-related configuration</a:t>
            </a:r>
          </a:p>
        </p:txBody>
      </p:sp>
    </p:spTree>
    <p:extLst>
      <p:ext uri="{BB962C8B-B14F-4D97-AF65-F5344CB8AC3E}">
        <p14:creationId xmlns:p14="http://schemas.microsoft.com/office/powerpoint/2010/main" val="688341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smtClean="0"/>
              <a:t>Cloud </a:t>
            </a:r>
            <a:r>
              <a:rPr lang="en-GB" dirty="0"/>
              <a:t>service models</a:t>
            </a:r>
          </a:p>
        </p:txBody>
      </p:sp>
      <p:sp>
        <p:nvSpPr>
          <p:cNvPr id="5" name="内容占位符 4"/>
          <p:cNvSpPr>
            <a:spLocks noGrp="1"/>
          </p:cNvSpPr>
          <p:nvPr>
            <p:ph idx="1"/>
          </p:nvPr>
        </p:nvSpPr>
        <p:spPr/>
        <p:txBody>
          <a:bodyPr>
            <a:normAutofit fontScale="92500"/>
          </a:bodyPr>
          <a:lstStyle/>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Introduction and evolution of cloud service models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Infrastructure as a Service (IAAS)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Platform as a Service (PAAS)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Software as a Service (SAAS)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More Services (XAAS)</a:t>
            </a:r>
          </a:p>
          <a:p>
            <a:pPr marL="971550" lvl="1" indent="-514350">
              <a:lnSpc>
                <a:spcPct val="107000"/>
              </a:lnSpc>
              <a:spcBef>
                <a:spcPts val="0"/>
              </a:spcBef>
              <a:spcAft>
                <a:spcPts val="800"/>
              </a:spcAft>
              <a:buFont typeface="+mj-lt"/>
              <a:buAutoNum type="arabicPeriod"/>
            </a:pPr>
            <a:r>
              <a:rPr lang="en-GB" sz="3600" dirty="0">
                <a:latin typeface="Calibri" panose="020F0502020204030204" pitchFamily="34" charset="0"/>
                <a:ea typeface="DengXian" panose="02010600030101010101" pitchFamily="2" charset="-122"/>
                <a:cs typeface="Times New Roman" panose="02020603050405020304" pitchFamily="18" charset="0"/>
              </a:rPr>
              <a:t>Comparison between different models</a:t>
            </a:r>
          </a:p>
          <a:p>
            <a:pPr marL="514350" indent="-514350">
              <a:lnSpc>
                <a:spcPct val="107000"/>
              </a:lnSpc>
              <a:spcBef>
                <a:spcPts val="0"/>
              </a:spcBef>
              <a:spcAft>
                <a:spcPts val="800"/>
              </a:spcAft>
              <a:buFont typeface="+mj-lt"/>
              <a:buAutoNum type="arabicPeriod"/>
            </a:pPr>
            <a:endParaRPr lang="en-US" sz="4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854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provider activities in SaaS</a:t>
            </a:r>
          </a:p>
        </p:txBody>
      </p:sp>
      <p:sp>
        <p:nvSpPr>
          <p:cNvPr id="3" name="Content Placeholder 2"/>
          <p:cNvSpPr>
            <a:spLocks noGrp="1"/>
          </p:cNvSpPr>
          <p:nvPr>
            <p:ph idx="1"/>
          </p:nvPr>
        </p:nvSpPr>
        <p:spPr/>
        <p:txBody>
          <a:bodyPr>
            <a:normAutofit/>
          </a:bodyPr>
          <a:lstStyle/>
          <a:p>
            <a:r>
              <a:rPr lang="en-GB" sz="4400" dirty="0"/>
              <a:t>Manage, maintain and implement cloud service </a:t>
            </a:r>
          </a:p>
          <a:p>
            <a:r>
              <a:rPr lang="en-GB" sz="4400" dirty="0"/>
              <a:t>Monitor usage by the consumer of cloud </a:t>
            </a:r>
          </a:p>
        </p:txBody>
      </p:sp>
    </p:spTree>
    <p:extLst>
      <p:ext uri="{BB962C8B-B14F-4D97-AF65-F5344CB8AC3E}">
        <p14:creationId xmlns:p14="http://schemas.microsoft.com/office/powerpoint/2010/main" val="23991317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983DE8-7B45-921B-3B35-74E8B0CA5C93}"/>
              </a:ext>
            </a:extLst>
          </p:cNvPr>
          <p:cNvSpPr>
            <a:spLocks noGrp="1"/>
          </p:cNvSpPr>
          <p:nvPr>
            <p:ph type="title"/>
          </p:nvPr>
        </p:nvSpPr>
        <p:spPr/>
        <p:txBody>
          <a:bodyPr/>
          <a:lstStyle/>
          <a:p>
            <a:r>
              <a:rPr lang="en-GB" dirty="0"/>
              <a:t>Who manages what in SaaS model</a:t>
            </a:r>
            <a:endParaRPr lang="x-none" dirty="0"/>
          </a:p>
        </p:txBody>
      </p:sp>
      <p:sp>
        <p:nvSpPr>
          <p:cNvPr id="3" name="内容占位符 2">
            <a:extLst>
              <a:ext uri="{FF2B5EF4-FFF2-40B4-BE49-F238E27FC236}">
                <a16:creationId xmlns="" xmlns:a16="http://schemas.microsoft.com/office/drawing/2014/main" id="{BDA00325-18F1-6348-B6F2-0DE63E929045}"/>
              </a:ext>
            </a:extLst>
          </p:cNvPr>
          <p:cNvSpPr>
            <a:spLocks noGrp="1"/>
          </p:cNvSpPr>
          <p:nvPr>
            <p:ph idx="1"/>
          </p:nvPr>
        </p:nvSpPr>
        <p:spPr/>
        <p:txBody>
          <a:bodyPr>
            <a:normAutofit fontScale="92500"/>
          </a:bodyPr>
          <a:lstStyle/>
          <a:p>
            <a:r>
              <a:rPr lang="en-US" sz="4000" dirty="0"/>
              <a:t>The application and all of the infrastructure required to deliver it - servers, storage, networking, middleware, application software, data storage - are hosted and managed by the SaaS vendor</a:t>
            </a:r>
          </a:p>
          <a:p>
            <a:pPr lvl="1"/>
            <a:r>
              <a:rPr lang="en-GB" sz="3600" dirty="0"/>
              <a:t>The vendor also manages all upgrades and patches to the software, usually invisibly to customers</a:t>
            </a:r>
          </a:p>
          <a:p>
            <a:r>
              <a:rPr lang="en-GB" sz="4000" dirty="0"/>
              <a:t>Customers can add more users and data storage on demand at additional cost</a:t>
            </a:r>
          </a:p>
          <a:p>
            <a:endParaRPr lang="x-none" sz="4000" dirty="0"/>
          </a:p>
        </p:txBody>
      </p:sp>
    </p:spTree>
    <p:extLst>
      <p:ext uri="{BB962C8B-B14F-4D97-AF65-F5344CB8AC3E}">
        <p14:creationId xmlns:p14="http://schemas.microsoft.com/office/powerpoint/2010/main" val="4738856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Vendors of SaaS</a:t>
            </a:r>
          </a:p>
        </p:txBody>
      </p:sp>
      <p:sp>
        <p:nvSpPr>
          <p:cNvPr id="3" name="Content Placeholder 2"/>
          <p:cNvSpPr>
            <a:spLocks noGrp="1"/>
          </p:cNvSpPr>
          <p:nvPr>
            <p:ph idx="1"/>
          </p:nvPr>
        </p:nvSpPr>
        <p:spPr/>
        <p:txBody>
          <a:bodyPr/>
          <a:lstStyle/>
          <a:p>
            <a:r>
              <a:rPr lang="en-GB" dirty="0"/>
              <a:t>Saleforce.com, </a:t>
            </a:r>
          </a:p>
          <a:p>
            <a:r>
              <a:rPr lang="en-GB" dirty="0"/>
              <a:t>Microsoft Office 365</a:t>
            </a:r>
          </a:p>
          <a:p>
            <a:r>
              <a:rPr lang="en-GB" dirty="0"/>
              <a:t>Google documents,</a:t>
            </a:r>
          </a:p>
          <a:p>
            <a:r>
              <a:rPr lang="en-GB" dirty="0"/>
              <a:t>Clarizen.com, </a:t>
            </a:r>
          </a:p>
          <a:p>
            <a:r>
              <a:rPr lang="en-GB" dirty="0"/>
              <a:t>Gmail, </a:t>
            </a:r>
          </a:p>
          <a:p>
            <a:r>
              <a:rPr lang="en-GB" dirty="0"/>
              <a:t>Hotmail, </a:t>
            </a:r>
          </a:p>
          <a:p>
            <a:r>
              <a:rPr lang="en-GB" dirty="0"/>
              <a:t>Quicken online,</a:t>
            </a:r>
          </a:p>
          <a:p>
            <a:r>
              <a:rPr lang="en-GB" dirty="0" err="1"/>
              <a:t>Netsuite</a:t>
            </a:r>
            <a:r>
              <a:rPr lang="en-GB" dirty="0"/>
              <a:t>, </a:t>
            </a:r>
          </a:p>
        </p:txBody>
      </p:sp>
    </p:spTree>
    <p:extLst>
      <p:ext uri="{BB962C8B-B14F-4D97-AF65-F5344CB8AC3E}">
        <p14:creationId xmlns:p14="http://schemas.microsoft.com/office/powerpoint/2010/main" val="417543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SaaS - Microsoft Office 365</a:t>
            </a:r>
          </a:p>
        </p:txBody>
      </p:sp>
      <p:sp>
        <p:nvSpPr>
          <p:cNvPr id="3" name="Content Placeholder 2"/>
          <p:cNvSpPr>
            <a:spLocks noGrp="1"/>
          </p:cNvSpPr>
          <p:nvPr>
            <p:ph idx="1"/>
          </p:nvPr>
        </p:nvSpPr>
        <p:spPr/>
        <p:txBody>
          <a:bodyPr>
            <a:normAutofit/>
          </a:bodyPr>
          <a:lstStyle/>
          <a:p>
            <a:r>
              <a:rPr lang="en-GB" sz="3600" dirty="0"/>
              <a:t>The series of web services that provide business owners and individuals with access to Microsoft Office main tools directly from their browsers </a:t>
            </a:r>
          </a:p>
          <a:p>
            <a:r>
              <a:rPr lang="en-GB" sz="3600" dirty="0"/>
              <a:t>Users can access Microsoft editing tools, business email, communication instruments, and documentation software</a:t>
            </a:r>
          </a:p>
        </p:txBody>
      </p:sp>
    </p:spTree>
    <p:extLst>
      <p:ext uri="{BB962C8B-B14F-4D97-AF65-F5344CB8AC3E}">
        <p14:creationId xmlns:p14="http://schemas.microsoft.com/office/powerpoint/2010/main" val="2637329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SaaS </a:t>
            </a:r>
            <a:r>
              <a:rPr lang="en-GB"/>
              <a:t>- Salesforce</a:t>
            </a:r>
            <a:endParaRPr lang="en-GB" dirty="0"/>
          </a:p>
        </p:txBody>
      </p:sp>
      <p:sp>
        <p:nvSpPr>
          <p:cNvPr id="3" name="Content Placeholder 2"/>
          <p:cNvSpPr>
            <a:spLocks noGrp="1"/>
          </p:cNvSpPr>
          <p:nvPr>
            <p:ph idx="1"/>
          </p:nvPr>
        </p:nvSpPr>
        <p:spPr/>
        <p:txBody>
          <a:bodyPr>
            <a:normAutofit/>
          </a:bodyPr>
          <a:lstStyle/>
          <a:p>
            <a:r>
              <a:rPr lang="en-GB" sz="3600" dirty="0"/>
              <a:t>The most popular CRM on the market that unites marketing, communication, e-commerce</a:t>
            </a:r>
          </a:p>
          <a:p>
            <a:r>
              <a:rPr lang="en-GB" sz="3600" dirty="0"/>
              <a:t>Business owners can keep track of their sales, client relations, communications, and relevant tasks from any device</a:t>
            </a:r>
          </a:p>
          <a:p>
            <a:r>
              <a:rPr lang="en-GB" sz="3600" dirty="0"/>
              <a:t>Salesforce can be integrated into the website — the information about incoming leads will be sent to the platform automatically</a:t>
            </a:r>
          </a:p>
        </p:txBody>
      </p:sp>
    </p:spTree>
    <p:extLst>
      <p:ext uri="{BB962C8B-B14F-4D97-AF65-F5344CB8AC3E}">
        <p14:creationId xmlns:p14="http://schemas.microsoft.com/office/powerpoint/2010/main" val="10797532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1425B74-9667-CFDD-0BC8-4DBA0DD84767}"/>
              </a:ext>
            </a:extLst>
          </p:cNvPr>
          <p:cNvSpPr>
            <a:spLocks noGrp="1"/>
          </p:cNvSpPr>
          <p:nvPr>
            <p:ph type="title"/>
          </p:nvPr>
        </p:nvSpPr>
        <p:spPr/>
        <p:txBody>
          <a:bodyPr/>
          <a:lstStyle/>
          <a:p>
            <a:r>
              <a:rPr lang="en-AU" dirty="0"/>
              <a:t>SaaS advantages</a:t>
            </a:r>
            <a:endParaRPr lang="x-none" dirty="0"/>
          </a:p>
        </p:txBody>
      </p:sp>
      <p:sp>
        <p:nvSpPr>
          <p:cNvPr id="3" name="内容占位符 2">
            <a:extLst>
              <a:ext uri="{FF2B5EF4-FFF2-40B4-BE49-F238E27FC236}">
                <a16:creationId xmlns="" xmlns:a16="http://schemas.microsoft.com/office/drawing/2014/main" id="{B5B89C8D-8AA5-8B99-CD87-04070C013C8F}"/>
              </a:ext>
            </a:extLst>
          </p:cNvPr>
          <p:cNvSpPr>
            <a:spLocks noGrp="1"/>
          </p:cNvSpPr>
          <p:nvPr>
            <p:ph idx="1"/>
          </p:nvPr>
        </p:nvSpPr>
        <p:spPr/>
        <p:txBody>
          <a:bodyPr>
            <a:normAutofit/>
          </a:bodyPr>
          <a:lstStyle/>
          <a:p>
            <a:r>
              <a:rPr lang="en-US"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SaaS apps are web applications or mobile apps that users can access via a web browser instead of installing them on their devices </a:t>
            </a:r>
          </a:p>
          <a:p>
            <a:r>
              <a:rPr lang="en-AU"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you think of at least one advantage of SaaS?</a:t>
            </a:r>
            <a:endParaRPr lang="x-none" sz="4000" dirty="0"/>
          </a:p>
        </p:txBody>
      </p:sp>
    </p:spTree>
    <p:extLst>
      <p:ext uri="{BB962C8B-B14F-4D97-AF65-F5344CB8AC3E}">
        <p14:creationId xmlns:p14="http://schemas.microsoft.com/office/powerpoint/2010/main" val="2459702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0A7895E8-33CB-5DC0-0F98-CDF3D399A771}"/>
              </a:ext>
            </a:extLst>
          </p:cNvPr>
          <p:cNvSpPr txBox="1"/>
          <p:nvPr>
            <p:custDataLst>
              <p:tags r:id="rId2"/>
            </p:custDataLst>
          </p:nvPr>
        </p:nvSpPr>
        <p:spPr>
          <a:xfrm>
            <a:off x="1219200" y="858288"/>
            <a:ext cx="9753600" cy="3171456"/>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SaaS apps are web applications or mobile apps that users can access via a web browser instead of installing them on their devices.</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you think of at least one advantage of SaaS?</a:t>
            </a:r>
          </a:p>
        </p:txBody>
      </p:sp>
      <p:sp>
        <p:nvSpPr>
          <p:cNvPr id="7" name="矩形: 圆角 6">
            <a:extLst>
              <a:ext uri="{FF2B5EF4-FFF2-40B4-BE49-F238E27FC236}">
                <a16:creationId xmlns="" xmlns:a16="http://schemas.microsoft.com/office/drawing/2014/main" id="{A6A4F61B-B2C0-C9D1-5370-73117E0FB52E}"/>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04E51317-E21A-651D-4D49-AC7FF3B824F1}"/>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 xmlns:a16="http://schemas.microsoft.com/office/drawing/2014/main" id="{F669BEDD-3397-3483-4F20-C6D5FA63C037}"/>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9CDC8C1A-2E41-88E4-30DA-523FDF82C56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DA1AB71E-8E26-964C-7474-3B369D72FB3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D9DE7075-101E-CB4F-3459-004500F414E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4F095903-C22E-729A-363C-D3BB8F4B629D}"/>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86DE29A7-D50F-E9E0-5DA5-6E86700537D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21071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D5B430-B7F8-F7BC-6023-B27425418FCB}"/>
              </a:ext>
            </a:extLst>
          </p:cNvPr>
          <p:cNvSpPr>
            <a:spLocks noGrp="1"/>
          </p:cNvSpPr>
          <p:nvPr>
            <p:ph type="title"/>
          </p:nvPr>
        </p:nvSpPr>
        <p:spPr/>
        <p:txBody>
          <a:bodyPr>
            <a:normAutofit/>
          </a:bodyPr>
          <a:lstStyle/>
          <a:p>
            <a:r>
              <a:rPr lang="en-AU" dirty="0"/>
              <a:t>SaaS advantages – offloads most of the management to cloud provider</a:t>
            </a:r>
            <a:endParaRPr lang="x-none" dirty="0"/>
          </a:p>
        </p:txBody>
      </p:sp>
      <p:sp>
        <p:nvSpPr>
          <p:cNvPr id="3" name="内容占位符 2">
            <a:extLst>
              <a:ext uri="{FF2B5EF4-FFF2-40B4-BE49-F238E27FC236}">
                <a16:creationId xmlns="" xmlns:a16="http://schemas.microsoft.com/office/drawing/2014/main" id="{AB38DF26-2145-772E-EC3A-8684F171873A}"/>
              </a:ext>
            </a:extLst>
          </p:cNvPr>
          <p:cNvSpPr>
            <a:spLocks noGrp="1"/>
          </p:cNvSpPr>
          <p:nvPr>
            <p:ph idx="1"/>
          </p:nvPr>
        </p:nvSpPr>
        <p:spPr/>
        <p:txBody>
          <a:bodyPr>
            <a:normAutofit/>
          </a:bodyPr>
          <a:lstStyle/>
          <a:p>
            <a:r>
              <a:rPr lang="en-US" sz="4000" dirty="0"/>
              <a:t>Offloads application management to the SaaS vendor</a:t>
            </a:r>
          </a:p>
          <a:p>
            <a:r>
              <a:rPr lang="en-US" sz="4000" dirty="0"/>
              <a:t>Offloads infrastructure management to the SaaS vendor</a:t>
            </a:r>
          </a:p>
          <a:p>
            <a:pPr lvl="1"/>
            <a:r>
              <a:rPr lang="en-GB" sz="3600" dirty="0"/>
              <a:t>SaaS model removes the need of infrastructure</a:t>
            </a:r>
          </a:p>
          <a:p>
            <a:pPr lvl="1"/>
            <a:r>
              <a:rPr lang="en-GB" sz="3600" dirty="0"/>
              <a:t>it uses the infrastructure of cloud itself</a:t>
            </a:r>
          </a:p>
          <a:p>
            <a:endParaRPr lang="en-US" sz="4000" dirty="0"/>
          </a:p>
          <a:p>
            <a:pPr lvl="1"/>
            <a:endParaRPr lang="en-GB" sz="3600" dirty="0"/>
          </a:p>
          <a:p>
            <a:endParaRPr lang="x-none" sz="4000" dirty="0"/>
          </a:p>
        </p:txBody>
      </p:sp>
    </p:spTree>
    <p:extLst>
      <p:ext uri="{BB962C8B-B14F-4D97-AF65-F5344CB8AC3E}">
        <p14:creationId xmlns:p14="http://schemas.microsoft.com/office/powerpoint/2010/main" val="19058388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D5B430-B7F8-F7BC-6023-B27425418FCB}"/>
              </a:ext>
            </a:extLst>
          </p:cNvPr>
          <p:cNvSpPr>
            <a:spLocks noGrp="1"/>
          </p:cNvSpPr>
          <p:nvPr>
            <p:ph type="title"/>
          </p:nvPr>
        </p:nvSpPr>
        <p:spPr/>
        <p:txBody>
          <a:bodyPr/>
          <a:lstStyle/>
          <a:p>
            <a:r>
              <a:rPr lang="en-AU" dirty="0"/>
              <a:t>SaaS advantages – </a:t>
            </a:r>
            <a:r>
              <a:rPr lang="en-GB" dirty="0"/>
              <a:t>reduced cost</a:t>
            </a:r>
            <a:endParaRPr lang="x-none" dirty="0"/>
          </a:p>
        </p:txBody>
      </p:sp>
      <p:sp>
        <p:nvSpPr>
          <p:cNvPr id="3" name="内容占位符 2">
            <a:extLst>
              <a:ext uri="{FF2B5EF4-FFF2-40B4-BE49-F238E27FC236}">
                <a16:creationId xmlns="" xmlns:a16="http://schemas.microsoft.com/office/drawing/2014/main" id="{AB38DF26-2145-772E-EC3A-8684F171873A}"/>
              </a:ext>
            </a:extLst>
          </p:cNvPr>
          <p:cNvSpPr>
            <a:spLocks noGrp="1"/>
          </p:cNvSpPr>
          <p:nvPr>
            <p:ph idx="1"/>
          </p:nvPr>
        </p:nvSpPr>
        <p:spPr/>
        <p:txBody>
          <a:bodyPr>
            <a:normAutofit/>
          </a:bodyPr>
          <a:lstStyle/>
          <a:p>
            <a:r>
              <a:rPr lang="en-GB" sz="3600" dirty="0"/>
              <a:t>Pay only for what you use</a:t>
            </a:r>
          </a:p>
          <a:p>
            <a:r>
              <a:rPr lang="en-GB" sz="3600" dirty="0"/>
              <a:t>Eliminates the expenditure involved with the purchase, installation, maintenance, and up-gradation of the computing hardware and software</a:t>
            </a:r>
          </a:p>
          <a:p>
            <a:r>
              <a:rPr lang="en-GB" sz="3600" dirty="0"/>
              <a:t>Minimal financial risk</a:t>
            </a:r>
          </a:p>
          <a:p>
            <a:pPr lvl="1"/>
            <a:r>
              <a:rPr lang="en-GB" sz="3200" dirty="0"/>
              <a:t>Many SaaS products offer a free trial period, or low monthly fees that let customers try the software to see if it will meet their needs, with little or no financial risk</a:t>
            </a:r>
          </a:p>
          <a:p>
            <a:endParaRPr lang="en-GB" sz="3600" dirty="0"/>
          </a:p>
          <a:p>
            <a:endParaRPr lang="x-none" sz="3600" dirty="0"/>
          </a:p>
        </p:txBody>
      </p:sp>
    </p:spTree>
    <p:extLst>
      <p:ext uri="{BB962C8B-B14F-4D97-AF65-F5344CB8AC3E}">
        <p14:creationId xmlns:p14="http://schemas.microsoft.com/office/powerpoint/2010/main" val="1580904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D5B430-B7F8-F7BC-6023-B27425418FCB}"/>
              </a:ext>
            </a:extLst>
          </p:cNvPr>
          <p:cNvSpPr>
            <a:spLocks noGrp="1"/>
          </p:cNvSpPr>
          <p:nvPr>
            <p:ph type="title"/>
          </p:nvPr>
        </p:nvSpPr>
        <p:spPr/>
        <p:txBody>
          <a:bodyPr/>
          <a:lstStyle/>
          <a:p>
            <a:r>
              <a:rPr lang="en-AU" dirty="0"/>
              <a:t>SaaS advantages – reduced time </a:t>
            </a:r>
            <a:endParaRPr lang="x-none" dirty="0"/>
          </a:p>
        </p:txBody>
      </p:sp>
      <p:sp>
        <p:nvSpPr>
          <p:cNvPr id="3" name="内容占位符 2">
            <a:extLst>
              <a:ext uri="{FF2B5EF4-FFF2-40B4-BE49-F238E27FC236}">
                <a16:creationId xmlns="" xmlns:a16="http://schemas.microsoft.com/office/drawing/2014/main" id="{AB38DF26-2145-772E-EC3A-8684F171873A}"/>
              </a:ext>
            </a:extLst>
          </p:cNvPr>
          <p:cNvSpPr>
            <a:spLocks noGrp="1"/>
          </p:cNvSpPr>
          <p:nvPr>
            <p:ph idx="1"/>
          </p:nvPr>
        </p:nvSpPr>
        <p:spPr/>
        <p:txBody>
          <a:bodyPr>
            <a:normAutofit/>
          </a:bodyPr>
          <a:lstStyle/>
          <a:p>
            <a:r>
              <a:rPr lang="en-GB" sz="4400" dirty="0"/>
              <a:t>Ready to use</a:t>
            </a:r>
          </a:p>
          <a:p>
            <a:r>
              <a:rPr lang="en-GB" sz="4400" dirty="0"/>
              <a:t>Users can run most SaaS apps directly from their web browser without needing to download and install any software</a:t>
            </a:r>
          </a:p>
          <a:p>
            <a:endParaRPr lang="en-AU" sz="4400" dirty="0"/>
          </a:p>
          <a:p>
            <a:endParaRPr lang="x-none" sz="4400" dirty="0"/>
          </a:p>
        </p:txBody>
      </p:sp>
    </p:spTree>
    <p:extLst>
      <p:ext uri="{BB962C8B-B14F-4D97-AF65-F5344CB8AC3E}">
        <p14:creationId xmlns:p14="http://schemas.microsoft.com/office/powerpoint/2010/main" val="322728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Recall our cloud computing definition</a:t>
            </a:r>
          </a:p>
        </p:txBody>
      </p:sp>
      <p:sp>
        <p:nvSpPr>
          <p:cNvPr id="3" name="Content Placeholder 2"/>
          <p:cNvSpPr>
            <a:spLocks noGrp="1"/>
          </p:cNvSpPr>
          <p:nvPr>
            <p:ph idx="1"/>
          </p:nvPr>
        </p:nvSpPr>
        <p:spPr/>
        <p:txBody>
          <a:bodyPr>
            <a:normAutofit/>
          </a:bodyPr>
          <a:lstStyle/>
          <a:p>
            <a:r>
              <a:rPr lang="en-GB" sz="3600" dirty="0"/>
              <a:t>Cloud computing is the delivery of </a:t>
            </a:r>
            <a:r>
              <a:rPr lang="en-GB" sz="3600" dirty="0">
                <a:solidFill>
                  <a:srgbClr val="FF0000"/>
                </a:solidFill>
              </a:rPr>
              <a:t>different services through the Internet</a:t>
            </a:r>
            <a:r>
              <a:rPr lang="en-GB" sz="3600" dirty="0"/>
              <a:t>, which includes tools and applications like data storage, servers, databases, networking, and software.</a:t>
            </a:r>
          </a:p>
        </p:txBody>
      </p:sp>
      <p:sp>
        <p:nvSpPr>
          <p:cNvPr id="4" name="AutoShape 2" descr="Cloud Computing Defini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1024542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D5B430-B7F8-F7BC-6023-B27425418FCB}"/>
              </a:ext>
            </a:extLst>
          </p:cNvPr>
          <p:cNvSpPr>
            <a:spLocks noGrp="1"/>
          </p:cNvSpPr>
          <p:nvPr>
            <p:ph type="title"/>
          </p:nvPr>
        </p:nvSpPr>
        <p:spPr/>
        <p:txBody>
          <a:bodyPr/>
          <a:lstStyle/>
          <a:p>
            <a:r>
              <a:rPr lang="en-AU" dirty="0"/>
              <a:t>SaaS advantages - a</a:t>
            </a:r>
            <a:r>
              <a:rPr lang="en-GB" dirty="0" err="1"/>
              <a:t>nytime</a:t>
            </a:r>
            <a:r>
              <a:rPr lang="en-GB" dirty="0"/>
              <a:t>/anywhere productivity</a:t>
            </a:r>
            <a:endParaRPr lang="x-none" dirty="0"/>
          </a:p>
        </p:txBody>
      </p:sp>
      <p:sp>
        <p:nvSpPr>
          <p:cNvPr id="3" name="内容占位符 2">
            <a:extLst>
              <a:ext uri="{FF2B5EF4-FFF2-40B4-BE49-F238E27FC236}">
                <a16:creationId xmlns="" xmlns:a16="http://schemas.microsoft.com/office/drawing/2014/main" id="{AB38DF26-2145-772E-EC3A-8684F171873A}"/>
              </a:ext>
            </a:extLst>
          </p:cNvPr>
          <p:cNvSpPr>
            <a:spLocks noGrp="1"/>
          </p:cNvSpPr>
          <p:nvPr>
            <p:ph idx="1"/>
          </p:nvPr>
        </p:nvSpPr>
        <p:spPr/>
        <p:txBody>
          <a:bodyPr>
            <a:normAutofit/>
          </a:bodyPr>
          <a:lstStyle/>
          <a:p>
            <a:r>
              <a:rPr lang="en-GB" sz="4400" dirty="0"/>
              <a:t>With this model, businesses can access the services remotely using any device including smartphones</a:t>
            </a:r>
          </a:p>
          <a:p>
            <a:endParaRPr lang="en-GB" sz="4400" dirty="0"/>
          </a:p>
          <a:p>
            <a:endParaRPr lang="en-GB" sz="4400" dirty="0"/>
          </a:p>
          <a:p>
            <a:endParaRPr lang="x-none" sz="4400" dirty="0"/>
          </a:p>
        </p:txBody>
      </p:sp>
    </p:spTree>
    <p:extLst>
      <p:ext uri="{BB962C8B-B14F-4D97-AF65-F5344CB8AC3E}">
        <p14:creationId xmlns:p14="http://schemas.microsoft.com/office/powerpoint/2010/main" val="16842156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D5B430-B7F8-F7BC-6023-B27425418FCB}"/>
              </a:ext>
            </a:extLst>
          </p:cNvPr>
          <p:cNvSpPr>
            <a:spLocks noGrp="1"/>
          </p:cNvSpPr>
          <p:nvPr>
            <p:ph type="title"/>
          </p:nvPr>
        </p:nvSpPr>
        <p:spPr/>
        <p:txBody>
          <a:bodyPr/>
          <a:lstStyle/>
          <a:p>
            <a:r>
              <a:rPr lang="en-AU" dirty="0"/>
              <a:t>SaaS advantages - a</a:t>
            </a:r>
            <a:r>
              <a:rPr lang="en-GB" dirty="0" err="1"/>
              <a:t>utomatic</a:t>
            </a:r>
            <a:r>
              <a:rPr lang="en-GB" dirty="0"/>
              <a:t> updates</a:t>
            </a:r>
            <a:endParaRPr lang="x-none" dirty="0"/>
          </a:p>
        </p:txBody>
      </p:sp>
      <p:sp>
        <p:nvSpPr>
          <p:cNvPr id="3" name="内容占位符 2">
            <a:extLst>
              <a:ext uri="{FF2B5EF4-FFF2-40B4-BE49-F238E27FC236}">
                <a16:creationId xmlns="" xmlns:a16="http://schemas.microsoft.com/office/drawing/2014/main" id="{AB38DF26-2145-772E-EC3A-8684F171873A}"/>
              </a:ext>
            </a:extLst>
          </p:cNvPr>
          <p:cNvSpPr>
            <a:spLocks noGrp="1"/>
          </p:cNvSpPr>
          <p:nvPr>
            <p:ph idx="1"/>
          </p:nvPr>
        </p:nvSpPr>
        <p:spPr/>
        <p:txBody>
          <a:bodyPr>
            <a:normAutofit/>
          </a:bodyPr>
          <a:lstStyle/>
          <a:p>
            <a:r>
              <a:rPr lang="en-GB" sz="3200" dirty="0"/>
              <a:t>Software upgrades and package installation (or re-installation) can pose headaches for business operators because these consume business hours that businesses could use to find (and serve) new customers</a:t>
            </a:r>
          </a:p>
          <a:p>
            <a:r>
              <a:rPr lang="en-GB" sz="3200" dirty="0"/>
              <a:t>The SaaS model removes such problems because service providers typically deploy upgrades on centrally hosted software applications</a:t>
            </a:r>
          </a:p>
          <a:p>
            <a:r>
              <a:rPr lang="en-GB" sz="3200" dirty="0"/>
              <a:t>This ensures SaaS customers enjoy smooth, uninterrupted transitions to higher levels of service</a:t>
            </a:r>
          </a:p>
          <a:p>
            <a:endParaRPr lang="en-GB" sz="3200" dirty="0"/>
          </a:p>
          <a:p>
            <a:endParaRPr lang="x-none" sz="3200" dirty="0"/>
          </a:p>
        </p:txBody>
      </p:sp>
    </p:spTree>
    <p:extLst>
      <p:ext uri="{BB962C8B-B14F-4D97-AF65-F5344CB8AC3E}">
        <p14:creationId xmlns:p14="http://schemas.microsoft.com/office/powerpoint/2010/main" val="1607455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EBF380-3C48-4690-7DB7-890DD1E0F6AD}"/>
              </a:ext>
            </a:extLst>
          </p:cNvPr>
          <p:cNvSpPr>
            <a:spLocks noGrp="1"/>
          </p:cNvSpPr>
          <p:nvPr>
            <p:ph type="title"/>
          </p:nvPr>
        </p:nvSpPr>
        <p:spPr/>
        <p:txBody>
          <a:bodyPr/>
          <a:lstStyle/>
          <a:p>
            <a:r>
              <a:rPr lang="en-AU" dirty="0"/>
              <a:t>Challenges with SaaS</a:t>
            </a:r>
            <a:endParaRPr lang="x-none" dirty="0"/>
          </a:p>
        </p:txBody>
      </p:sp>
      <p:sp>
        <p:nvSpPr>
          <p:cNvPr id="3" name="内容占位符 2">
            <a:extLst>
              <a:ext uri="{FF2B5EF4-FFF2-40B4-BE49-F238E27FC236}">
                <a16:creationId xmlns="" xmlns:a16="http://schemas.microsoft.com/office/drawing/2014/main" id="{2785D5B8-AB4D-D179-EB4B-E1A175CF8F43}"/>
              </a:ext>
            </a:extLst>
          </p:cNvPr>
          <p:cNvSpPr>
            <a:spLocks noGrp="1"/>
          </p:cNvSpPr>
          <p:nvPr>
            <p:ph idx="1"/>
          </p:nvPr>
        </p:nvSpPr>
        <p:spPr/>
        <p:txBody>
          <a:bodyPr>
            <a:normAutofit/>
          </a:bodyPr>
          <a:lstStyle/>
          <a:p>
            <a:r>
              <a:rPr lang="en-US" sz="4000" dirty="0"/>
              <a:t>Vulnerable to unauthorized access and hacking</a:t>
            </a:r>
          </a:p>
          <a:p>
            <a:r>
              <a:rPr lang="en-US" sz="4000" dirty="0"/>
              <a:t>Service providers must continuously invest in improving security and authentication processes on the cloud</a:t>
            </a:r>
          </a:p>
          <a:p>
            <a:endParaRPr lang="x-none" sz="4000" dirty="0"/>
          </a:p>
        </p:txBody>
      </p:sp>
    </p:spTree>
    <p:extLst>
      <p:ext uri="{BB962C8B-B14F-4D97-AF65-F5344CB8AC3E}">
        <p14:creationId xmlns:p14="http://schemas.microsoft.com/office/powerpoint/2010/main" val="10898670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693CC7-9FD0-80EC-7965-25761C97E1CA}"/>
              </a:ext>
            </a:extLst>
          </p:cNvPr>
          <p:cNvSpPr>
            <a:spLocks noGrp="1"/>
          </p:cNvSpPr>
          <p:nvPr>
            <p:ph type="title"/>
          </p:nvPr>
        </p:nvSpPr>
        <p:spPr/>
        <p:txBody>
          <a:bodyPr/>
          <a:lstStyle/>
          <a:p>
            <a:r>
              <a:rPr lang="en-AU" dirty="0"/>
              <a:t>SaaS use cases (1)</a:t>
            </a:r>
            <a:endParaRPr lang="x-none" dirty="0"/>
          </a:p>
        </p:txBody>
      </p:sp>
      <p:sp>
        <p:nvSpPr>
          <p:cNvPr id="3" name="内容占位符 2">
            <a:extLst>
              <a:ext uri="{FF2B5EF4-FFF2-40B4-BE49-F238E27FC236}">
                <a16:creationId xmlns="" xmlns:a16="http://schemas.microsoft.com/office/drawing/2014/main" id="{D8473B3B-BE59-70A6-AF7F-81911D8D04B6}"/>
              </a:ext>
            </a:extLst>
          </p:cNvPr>
          <p:cNvSpPr>
            <a:spLocks noGrp="1"/>
          </p:cNvSpPr>
          <p:nvPr>
            <p:ph idx="1"/>
          </p:nvPr>
        </p:nvSpPr>
        <p:spPr/>
        <p:txBody>
          <a:bodyPr>
            <a:normAutofit/>
          </a:bodyPr>
          <a:lstStyle/>
          <a:p>
            <a:r>
              <a:rPr lang="en-GB" sz="3200" dirty="0"/>
              <a:t>Today, just about any personal or employee productivity application is available as SaaS</a:t>
            </a:r>
          </a:p>
          <a:p>
            <a:r>
              <a:rPr lang="en-GB" sz="3200" dirty="0"/>
              <a:t>If an end user or organization can find a SaaS solution with the required functionality, in most cases it will provide a significantly simpler, more scalable and more cost-effective alternative to on-premises software.</a:t>
            </a:r>
            <a:r>
              <a:rPr lang="en-US" sz="3200" dirty="0"/>
              <a:t> </a:t>
            </a:r>
          </a:p>
          <a:p>
            <a:r>
              <a:rPr lang="en-US" sz="3200" dirty="0"/>
              <a:t>Many applications designed originally for the desktop (e.g., Adobe Creative Suite) are now available as SaaS (e.g., Adobe Creative Cloud).</a:t>
            </a:r>
            <a:endParaRPr lang="en-GB" sz="3200" dirty="0"/>
          </a:p>
          <a:p>
            <a:endParaRPr lang="en-GB" sz="3200" dirty="0"/>
          </a:p>
          <a:p>
            <a:endParaRPr lang="x-none" sz="3200" dirty="0"/>
          </a:p>
        </p:txBody>
      </p:sp>
    </p:spTree>
    <p:extLst>
      <p:ext uri="{BB962C8B-B14F-4D97-AF65-F5344CB8AC3E}">
        <p14:creationId xmlns:p14="http://schemas.microsoft.com/office/powerpoint/2010/main" val="36929795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693CC7-9FD0-80EC-7965-25761C97E1CA}"/>
              </a:ext>
            </a:extLst>
          </p:cNvPr>
          <p:cNvSpPr>
            <a:spLocks noGrp="1"/>
          </p:cNvSpPr>
          <p:nvPr>
            <p:ph type="title"/>
          </p:nvPr>
        </p:nvSpPr>
        <p:spPr/>
        <p:txBody>
          <a:bodyPr/>
          <a:lstStyle/>
          <a:p>
            <a:r>
              <a:rPr lang="en-AU" dirty="0"/>
              <a:t>SaaS use cases (2)</a:t>
            </a:r>
            <a:endParaRPr lang="x-none" dirty="0"/>
          </a:p>
        </p:txBody>
      </p:sp>
      <p:sp>
        <p:nvSpPr>
          <p:cNvPr id="3" name="内容占位符 2">
            <a:extLst>
              <a:ext uri="{FF2B5EF4-FFF2-40B4-BE49-F238E27FC236}">
                <a16:creationId xmlns="" xmlns:a16="http://schemas.microsoft.com/office/drawing/2014/main" id="{D8473B3B-BE59-70A6-AF7F-81911D8D04B6}"/>
              </a:ext>
            </a:extLst>
          </p:cNvPr>
          <p:cNvSpPr>
            <a:spLocks noGrp="1"/>
          </p:cNvSpPr>
          <p:nvPr>
            <p:ph idx="1"/>
          </p:nvPr>
        </p:nvSpPr>
        <p:spPr/>
        <p:txBody>
          <a:bodyPr>
            <a:normAutofit/>
          </a:bodyPr>
          <a:lstStyle/>
          <a:p>
            <a:r>
              <a:rPr lang="en-US" sz="4000" dirty="0"/>
              <a:t>SaaS applications people use every day in their personal lives</a:t>
            </a:r>
          </a:p>
          <a:p>
            <a:pPr lvl="1"/>
            <a:r>
              <a:rPr lang="en-US" sz="3600" dirty="0"/>
              <a:t>email</a:t>
            </a:r>
          </a:p>
          <a:p>
            <a:pPr lvl="1"/>
            <a:r>
              <a:rPr lang="en-US" sz="3600" dirty="0"/>
              <a:t>social media</a:t>
            </a:r>
          </a:p>
          <a:p>
            <a:pPr lvl="1"/>
            <a:r>
              <a:rPr lang="en-US" sz="3600" dirty="0"/>
              <a:t>cloud file storage solutions</a:t>
            </a:r>
          </a:p>
          <a:p>
            <a:pPr lvl="1"/>
            <a:r>
              <a:rPr lang="en-US" sz="3600" dirty="0"/>
              <a:t>…</a:t>
            </a:r>
          </a:p>
          <a:p>
            <a:endParaRPr lang="x-none" sz="4000" dirty="0"/>
          </a:p>
        </p:txBody>
      </p:sp>
    </p:spTree>
    <p:extLst>
      <p:ext uri="{BB962C8B-B14F-4D97-AF65-F5344CB8AC3E}">
        <p14:creationId xmlns:p14="http://schemas.microsoft.com/office/powerpoint/2010/main" val="1831281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693CC7-9FD0-80EC-7965-25761C97E1CA}"/>
              </a:ext>
            </a:extLst>
          </p:cNvPr>
          <p:cNvSpPr>
            <a:spLocks noGrp="1"/>
          </p:cNvSpPr>
          <p:nvPr>
            <p:ph type="title"/>
          </p:nvPr>
        </p:nvSpPr>
        <p:spPr/>
        <p:txBody>
          <a:bodyPr/>
          <a:lstStyle/>
          <a:p>
            <a:r>
              <a:rPr lang="en-AU" dirty="0"/>
              <a:t>SaaS use cases (3)</a:t>
            </a:r>
            <a:endParaRPr lang="x-none" dirty="0"/>
          </a:p>
        </p:txBody>
      </p:sp>
      <p:sp>
        <p:nvSpPr>
          <p:cNvPr id="3" name="内容占位符 2">
            <a:extLst>
              <a:ext uri="{FF2B5EF4-FFF2-40B4-BE49-F238E27FC236}">
                <a16:creationId xmlns="" xmlns:a16="http://schemas.microsoft.com/office/drawing/2014/main" id="{D8473B3B-BE59-70A6-AF7F-81911D8D04B6}"/>
              </a:ext>
            </a:extLst>
          </p:cNvPr>
          <p:cNvSpPr>
            <a:spLocks noGrp="1"/>
          </p:cNvSpPr>
          <p:nvPr>
            <p:ph idx="1"/>
          </p:nvPr>
        </p:nvSpPr>
        <p:spPr/>
        <p:txBody>
          <a:bodyPr>
            <a:normAutofit/>
          </a:bodyPr>
          <a:lstStyle/>
          <a:p>
            <a:r>
              <a:rPr lang="en-US" sz="3600" dirty="0"/>
              <a:t>Business or enterprise SaaS solutions</a:t>
            </a:r>
          </a:p>
          <a:p>
            <a:pPr lvl="1"/>
            <a:r>
              <a:rPr lang="en-US" sz="3200" dirty="0"/>
              <a:t>customer relationship management software</a:t>
            </a:r>
          </a:p>
          <a:p>
            <a:pPr lvl="1"/>
            <a:r>
              <a:rPr lang="en-US" sz="3200" dirty="0"/>
              <a:t>marketing software</a:t>
            </a:r>
          </a:p>
          <a:p>
            <a:pPr lvl="1"/>
            <a:r>
              <a:rPr lang="en-US" sz="3200" dirty="0"/>
              <a:t>workflow management</a:t>
            </a:r>
          </a:p>
          <a:p>
            <a:pPr lvl="1"/>
            <a:r>
              <a:rPr lang="en-US" sz="3200" dirty="0"/>
              <a:t>collaboration and messaging</a:t>
            </a:r>
          </a:p>
          <a:p>
            <a:pPr lvl="1"/>
            <a:r>
              <a:rPr lang="en-US" sz="3200" dirty="0"/>
              <a:t>graphics</a:t>
            </a:r>
          </a:p>
          <a:p>
            <a:pPr lvl="1"/>
            <a:r>
              <a:rPr lang="en-US" sz="3200" dirty="0"/>
              <a:t>…</a:t>
            </a:r>
          </a:p>
          <a:p>
            <a:endParaRPr lang="x-none" sz="3600" dirty="0"/>
          </a:p>
        </p:txBody>
      </p:sp>
    </p:spTree>
    <p:extLst>
      <p:ext uri="{BB962C8B-B14F-4D97-AF65-F5344CB8AC3E}">
        <p14:creationId xmlns:p14="http://schemas.microsoft.com/office/powerpoint/2010/main" val="3740807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191" y="-71279"/>
            <a:ext cx="6641649" cy="692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4522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3200" dirty="0"/>
              <a:t>Suppose a large organization wants to deliver a customer relationship management (CRM) application to its sales team. </a:t>
            </a:r>
          </a:p>
          <a:p>
            <a:pPr lvl="1"/>
            <a:r>
              <a:rPr lang="en-US" sz="2800" dirty="0"/>
              <a:t>CRM software connects all the data from sales leads and customers. It consolidates all communications (form fills, calls, emails, text messages, and meetings), documents, quotes, purchases, and tasks associated with each lead and client. </a:t>
            </a:r>
          </a:p>
          <a:p>
            <a:r>
              <a:rPr lang="en-GB" sz="3200" dirty="0"/>
              <a:t>Can they choose a SaaS model?</a:t>
            </a:r>
            <a:endParaRPr lang="en-US" sz="3200" dirty="0"/>
          </a:p>
          <a:p>
            <a:endParaRPr lang="en-GB" sz="3200" dirty="0"/>
          </a:p>
        </p:txBody>
      </p:sp>
    </p:spTree>
    <p:extLst>
      <p:ext uri="{BB962C8B-B14F-4D97-AF65-F5344CB8AC3E}">
        <p14:creationId xmlns:p14="http://schemas.microsoft.com/office/powerpoint/2010/main" val="17679463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640B3948-B3F7-5D98-E3FD-0ED0D49BC6BD}"/>
              </a:ext>
            </a:extLst>
          </p:cNvPr>
          <p:cNvSpPr txBox="1"/>
          <p:nvPr>
            <p:custDataLst>
              <p:tags r:id="rId2"/>
            </p:custDataLst>
          </p:nvPr>
        </p:nvSpPr>
        <p:spPr>
          <a:xfrm>
            <a:off x="1219200" y="977900"/>
            <a:ext cx="9753600" cy="3850861"/>
          </a:xfrm>
          <a:prstGeom prst="rect">
            <a:avLst/>
          </a:prstGeom>
          <a:noFill/>
        </p:spPr>
        <p:txBody>
          <a:bodyPr vert="horz" wrap="square" rtlCol="0" anchor="ctr" anchorCtr="0">
            <a:noAutofit/>
          </a:bodyPr>
          <a:lstStyle/>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Suppose a large organization wants to deliver a customer relationship management (CRM) application to its sales team. </a:t>
            </a:r>
          </a:p>
          <a:p>
            <a:pPr lvl="1"/>
            <a:r>
              <a:rPr lang="en-US" sz="2000" i="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CRM software connects all the data from sales leads and customers. It consolidates all communications (form fills, calls, emails, text messages, and meetings), documents, quotes, purchases, and tasks associated with each lead and client. </a:t>
            </a:r>
          </a:p>
          <a:p>
            <a:r>
              <a:rPr lang="en-US" sz="2600"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Can they choose a SaaS model?</a:t>
            </a:r>
          </a:p>
        </p:txBody>
      </p:sp>
      <p:sp>
        <p:nvSpPr>
          <p:cNvPr id="7" name="文本框 6">
            <a:extLst>
              <a:ext uri="{FF2B5EF4-FFF2-40B4-BE49-F238E27FC236}">
                <a16:creationId xmlns="" xmlns:a16="http://schemas.microsoft.com/office/drawing/2014/main" id="{9F9E18E5-D9E7-5261-5FDD-A0EF54B0F48D}"/>
              </a:ext>
            </a:extLst>
          </p:cNvPr>
          <p:cNvSpPr txBox="1"/>
          <p:nvPr>
            <p:custDataLst>
              <p:tags r:id="rId3"/>
            </p:custDataLst>
          </p:nvPr>
        </p:nvSpPr>
        <p:spPr>
          <a:xfrm>
            <a:off x="2438400" y="489226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6AF789C3-B24E-3362-7EA1-3A44DC3DB957}"/>
              </a:ext>
            </a:extLst>
          </p:cNvPr>
          <p:cNvSpPr txBox="1"/>
          <p:nvPr>
            <p:custDataLst>
              <p:tags r:id="rId4"/>
            </p:custDataLst>
          </p:nvPr>
        </p:nvSpPr>
        <p:spPr>
          <a:xfrm>
            <a:off x="2438400" y="5749511"/>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C7029DCC-8BCE-332E-A3F3-455D26EEBE2C}"/>
              </a:ext>
            </a:extLst>
          </p:cNvPr>
          <p:cNvSpPr>
            <a:spLocks noChangeAspect="1"/>
          </p:cNvSpPr>
          <p:nvPr>
            <p:custDataLst>
              <p:tags r:id="rId5"/>
            </p:custDataLst>
          </p:nvPr>
        </p:nvSpPr>
        <p:spPr>
          <a:xfrm>
            <a:off x="1571625" y="495655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F21F5815-1C4C-00E3-2798-780717FA52C8}"/>
              </a:ext>
            </a:extLst>
          </p:cNvPr>
          <p:cNvSpPr>
            <a:spLocks noChangeAspect="1"/>
          </p:cNvSpPr>
          <p:nvPr>
            <p:custDataLst>
              <p:tags r:id="rId6"/>
            </p:custDataLst>
          </p:nvPr>
        </p:nvSpPr>
        <p:spPr>
          <a:xfrm>
            <a:off x="1571625" y="581380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5A26103C-37B8-E89B-548D-77F6E92D41F1}"/>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 xmlns:a16="http://schemas.microsoft.com/office/drawing/2014/main" id="{EFCFA52A-D2CC-4377-AAC5-7C45E344DFF7}"/>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 xmlns:a16="http://schemas.microsoft.com/office/drawing/2014/main" id="{271DC1FD-8FD5-F583-AB9D-27B999867096}"/>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C956226E-CC6D-99D8-BD30-ABE1D0069F09}"/>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6701B9B4-7634-570A-A5DF-4603A2E0036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90B0EA7A-392F-8D0B-BAC0-66FEBDC59C68}"/>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E5FFEE13-7050-4074-8E79-7D96EE5DF83C}"/>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546859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a:t>
            </a:r>
          </a:p>
        </p:txBody>
      </p:sp>
      <p:sp>
        <p:nvSpPr>
          <p:cNvPr id="3" name="Content Placeholder 2"/>
          <p:cNvSpPr>
            <a:spLocks noGrp="1"/>
          </p:cNvSpPr>
          <p:nvPr>
            <p:ph idx="1"/>
          </p:nvPr>
        </p:nvSpPr>
        <p:spPr/>
        <p:txBody>
          <a:bodyPr>
            <a:normAutofit/>
          </a:bodyPr>
          <a:lstStyle/>
          <a:p>
            <a:r>
              <a:rPr lang="en-GB" sz="4400" dirty="0"/>
              <a:t>Yes</a:t>
            </a:r>
          </a:p>
          <a:p>
            <a:endParaRPr lang="en-GB" sz="4400" dirty="0"/>
          </a:p>
        </p:txBody>
      </p:sp>
    </p:spTree>
    <p:extLst>
      <p:ext uri="{BB962C8B-B14F-4D97-AF65-F5344CB8AC3E}">
        <p14:creationId xmlns:p14="http://schemas.microsoft.com/office/powerpoint/2010/main" val="3861639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55FF9F-114E-4105-EF52-FCB966A7894D}"/>
              </a:ext>
            </a:extLst>
          </p:cNvPr>
          <p:cNvSpPr>
            <a:spLocks noGrp="1"/>
          </p:cNvSpPr>
          <p:nvPr>
            <p:ph type="title"/>
          </p:nvPr>
        </p:nvSpPr>
        <p:spPr/>
        <p:txBody>
          <a:bodyPr/>
          <a:lstStyle/>
          <a:p>
            <a:r>
              <a:rPr lang="en-GB" sz="4400" dirty="0">
                <a:solidFill>
                  <a:srgbClr val="FF0000"/>
                </a:solidFill>
              </a:rPr>
              <a:t>different services available in the cloud</a:t>
            </a:r>
            <a:endParaRPr lang="x-none" dirty="0"/>
          </a:p>
        </p:txBody>
      </p:sp>
      <p:sp>
        <p:nvSpPr>
          <p:cNvPr id="3" name="内容占位符 2">
            <a:extLst>
              <a:ext uri="{FF2B5EF4-FFF2-40B4-BE49-F238E27FC236}">
                <a16:creationId xmlns:a16="http://schemas.microsoft.com/office/drawing/2014/main" xmlns="" id="{4E4F36EC-E911-7E14-B89E-16EC00C73591}"/>
              </a:ext>
            </a:extLst>
          </p:cNvPr>
          <p:cNvSpPr>
            <a:spLocks noGrp="1"/>
          </p:cNvSpPr>
          <p:nvPr>
            <p:ph idx="1"/>
          </p:nvPr>
        </p:nvSpPr>
        <p:spPr/>
        <p:txBody>
          <a:bodyPr>
            <a:normAutofit/>
          </a:bodyPr>
          <a:lstStyle/>
          <a:p>
            <a:r>
              <a:rPr lang="en-GB" sz="3600" dirty="0"/>
              <a:t>Access to physical servers, virtual servers, storage, networking - </a:t>
            </a:r>
            <a:r>
              <a:rPr lang="en-GB" sz="3600" dirty="0">
                <a:solidFill>
                  <a:srgbClr val="FF0000"/>
                </a:solidFill>
              </a:rPr>
              <a:t>Infrastructure</a:t>
            </a:r>
          </a:p>
          <a:p>
            <a:r>
              <a:rPr lang="en-US" sz="3600" dirty="0"/>
              <a:t>Access to platforms for developing, running, maintaining and managing applications - </a:t>
            </a:r>
            <a:r>
              <a:rPr lang="en-US" sz="3600" dirty="0">
                <a:solidFill>
                  <a:srgbClr val="FF0000"/>
                </a:solidFill>
              </a:rPr>
              <a:t>Platform</a:t>
            </a:r>
          </a:p>
          <a:p>
            <a:r>
              <a:rPr lang="en-US" sz="3600" dirty="0"/>
              <a:t>Access to application software – </a:t>
            </a:r>
            <a:r>
              <a:rPr lang="en-US" sz="3600" dirty="0">
                <a:solidFill>
                  <a:srgbClr val="FF0000"/>
                </a:solidFill>
              </a:rPr>
              <a:t>Software </a:t>
            </a:r>
            <a:endParaRPr lang="x-none" sz="3600" dirty="0">
              <a:solidFill>
                <a:srgbClr val="FF0000"/>
              </a:solidFill>
            </a:endParaRPr>
          </a:p>
        </p:txBody>
      </p:sp>
    </p:spTree>
    <p:extLst>
      <p:ext uri="{BB962C8B-B14F-4D97-AF65-F5344CB8AC3E}">
        <p14:creationId xmlns:p14="http://schemas.microsoft.com/office/powerpoint/2010/main" val="24987161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9EBFCA9-1B55-084A-BB2F-4EC012BFD86A}"/>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 xmlns:a16="http://schemas.microsoft.com/office/drawing/2014/main" id="{3E07F7D4-6751-DFEB-EF78-F114407481C4}"/>
              </a:ext>
            </a:extLst>
          </p:cNvPr>
          <p:cNvSpPr>
            <a:spLocks noGrp="1"/>
          </p:cNvSpPr>
          <p:nvPr>
            <p:ph idx="1"/>
          </p:nvPr>
        </p:nvSpPr>
        <p:spPr/>
        <p:txBody>
          <a:bodyPr>
            <a:normAutofit/>
          </a:bodyPr>
          <a:lstStyle/>
          <a:p>
            <a:r>
              <a:rPr lang="en-AU" sz="4800" dirty="0"/>
              <a:t>If the company chooses a SaaS model, </a:t>
            </a:r>
          </a:p>
          <a:p>
            <a:pPr lvl="1"/>
            <a:r>
              <a:rPr lang="en-AU" sz="4400" dirty="0"/>
              <a:t>what will be their own responsibility?</a:t>
            </a:r>
          </a:p>
          <a:p>
            <a:pPr lvl="1"/>
            <a:r>
              <a:rPr lang="en-AU" sz="4400" dirty="0"/>
              <a:t>what will be provided by the cloud provider?</a:t>
            </a:r>
          </a:p>
        </p:txBody>
      </p:sp>
    </p:spTree>
    <p:extLst>
      <p:ext uri="{BB962C8B-B14F-4D97-AF65-F5344CB8AC3E}">
        <p14:creationId xmlns:p14="http://schemas.microsoft.com/office/powerpoint/2010/main" val="38144823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FAC82B48-4881-6C4B-45A2-CBBFE700A09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800" dirty="0"/>
              <a:t>If the company chooses a SaaS model, what will be their own responsibility and what will be provided by the cloud provider?</a:t>
            </a:r>
          </a:p>
        </p:txBody>
      </p:sp>
      <p:sp>
        <p:nvSpPr>
          <p:cNvPr id="7" name="矩形: 圆角 6">
            <a:extLst>
              <a:ext uri="{FF2B5EF4-FFF2-40B4-BE49-F238E27FC236}">
                <a16:creationId xmlns="" xmlns:a16="http://schemas.microsoft.com/office/drawing/2014/main" id="{9F29BCA6-45A0-AF64-845F-3E21F1A7BF9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F1D3A5D0-BDEC-A16D-A365-056A3C1E87B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 xmlns:a16="http://schemas.microsoft.com/office/drawing/2014/main" id="{55D0FDCD-0CF2-D7F7-3332-BF0AEFCDCBF3}"/>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8AF15FB5-91DC-97A9-6EE1-E8B0C5D1E10F}"/>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4940E74C-47DB-1EA1-1795-5F2043B6AD5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5811AFC6-9C44-C19D-0C47-5C41A0317E0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7B8072F7-E6BC-55B8-89B8-DDC5015A8FB4}"/>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D0E07970-EDEB-77A9-636B-E58F90F5812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890806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a:t>
            </a:r>
          </a:p>
        </p:txBody>
      </p:sp>
      <p:sp>
        <p:nvSpPr>
          <p:cNvPr id="3" name="Content Placeholder 2"/>
          <p:cNvSpPr>
            <a:spLocks noGrp="1"/>
          </p:cNvSpPr>
          <p:nvPr>
            <p:ph idx="1"/>
          </p:nvPr>
        </p:nvSpPr>
        <p:spPr/>
        <p:txBody>
          <a:bodyPr>
            <a:normAutofit/>
          </a:bodyPr>
          <a:lstStyle/>
          <a:p>
            <a:r>
              <a:rPr lang="en-GB" sz="4000" dirty="0"/>
              <a:t>They can choose a SaaS CRM solution, offloading all day-to-day management to the third-party vendor, but also giving up all control over features and functionality, data storage, user access and security.</a:t>
            </a:r>
          </a:p>
        </p:txBody>
      </p:sp>
    </p:spTree>
    <p:extLst>
      <p:ext uri="{BB962C8B-B14F-4D97-AF65-F5344CB8AC3E}">
        <p14:creationId xmlns:p14="http://schemas.microsoft.com/office/powerpoint/2010/main" val="7767805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094" y="163144"/>
            <a:ext cx="7402919" cy="650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5124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as a service</a:t>
            </a:r>
          </a:p>
        </p:txBody>
      </p:sp>
      <p:sp>
        <p:nvSpPr>
          <p:cNvPr id="3" name="Content Placeholder 2"/>
          <p:cNvSpPr>
            <a:spLocks noGrp="1"/>
          </p:cNvSpPr>
          <p:nvPr>
            <p:ph idx="1"/>
          </p:nvPr>
        </p:nvSpPr>
        <p:spPr/>
        <p:txBody>
          <a:bodyPr/>
          <a:lstStyle/>
          <a:p>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808" y="643004"/>
            <a:ext cx="5999799" cy="535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7076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as a service</a:t>
            </a:r>
          </a:p>
        </p:txBody>
      </p:sp>
      <p:sp>
        <p:nvSpPr>
          <p:cNvPr id="5" name="Text Placeholder 4"/>
          <p:cNvSpPr>
            <a:spLocks noGrp="1"/>
          </p:cNvSpPr>
          <p:nvPr>
            <p:ph type="body" idx="1"/>
          </p:nvPr>
        </p:nvSpPr>
        <p:spPr/>
        <p:txBody>
          <a:bodyPr>
            <a:normAutofit/>
          </a:bodyPr>
          <a:lstStyle/>
          <a:p>
            <a:r>
              <a:rPr lang="en-GB" sz="4000" dirty="0" smtClean="0"/>
              <a:t>Traditional computing</a:t>
            </a:r>
            <a:endParaRPr lang="en-GB" sz="4000" dirty="0"/>
          </a:p>
        </p:txBody>
      </p:sp>
      <p:sp>
        <p:nvSpPr>
          <p:cNvPr id="6" name="Content Placeholder 5"/>
          <p:cNvSpPr>
            <a:spLocks noGrp="1"/>
          </p:cNvSpPr>
          <p:nvPr>
            <p:ph sz="half" idx="2"/>
          </p:nvPr>
        </p:nvSpPr>
        <p:spPr/>
        <p:txBody>
          <a:bodyPr>
            <a:normAutofit/>
          </a:bodyPr>
          <a:lstStyle/>
          <a:p>
            <a:r>
              <a:rPr lang="en-GB" sz="4000" dirty="0"/>
              <a:t>Computing resources are </a:t>
            </a:r>
            <a:r>
              <a:rPr lang="en-GB" sz="4000" dirty="0" smtClean="0">
                <a:solidFill>
                  <a:srgbClr val="FF0000"/>
                </a:solidFill>
              </a:rPr>
              <a:t>products</a:t>
            </a:r>
            <a:endParaRPr lang="en-GB" sz="4000" dirty="0">
              <a:solidFill>
                <a:srgbClr val="FF0000"/>
              </a:solidFill>
            </a:endParaRPr>
          </a:p>
          <a:p>
            <a:pPr lvl="1"/>
            <a:r>
              <a:rPr lang="en-GB" sz="3600" dirty="0" smtClean="0"/>
              <a:t>Own and managed internally by organizations and individuals</a:t>
            </a:r>
            <a:endParaRPr lang="en-GB" sz="3600" dirty="0"/>
          </a:p>
        </p:txBody>
      </p:sp>
      <p:sp>
        <p:nvSpPr>
          <p:cNvPr id="7" name="Text Placeholder 6"/>
          <p:cNvSpPr>
            <a:spLocks noGrp="1"/>
          </p:cNvSpPr>
          <p:nvPr>
            <p:ph type="body" sz="quarter" idx="3"/>
          </p:nvPr>
        </p:nvSpPr>
        <p:spPr/>
        <p:txBody>
          <a:bodyPr vert="horz" lIns="91440" tIns="45720" rIns="91440" bIns="45720" rtlCol="0" anchor="b">
            <a:normAutofit/>
          </a:bodyPr>
          <a:lstStyle/>
          <a:p>
            <a:r>
              <a:rPr lang="en-GB" sz="4000" dirty="0"/>
              <a:t>Cloud computing</a:t>
            </a:r>
          </a:p>
        </p:txBody>
      </p:sp>
      <p:sp>
        <p:nvSpPr>
          <p:cNvPr id="8" name="Content Placeholder 7"/>
          <p:cNvSpPr>
            <a:spLocks noGrp="1"/>
          </p:cNvSpPr>
          <p:nvPr>
            <p:ph sz="quarter" idx="4"/>
          </p:nvPr>
        </p:nvSpPr>
        <p:spPr/>
        <p:txBody>
          <a:bodyPr>
            <a:normAutofit/>
          </a:bodyPr>
          <a:lstStyle/>
          <a:p>
            <a:r>
              <a:rPr lang="en-GB" sz="4000" dirty="0"/>
              <a:t>Computing resources </a:t>
            </a:r>
            <a:r>
              <a:rPr lang="en-GB" sz="4000" dirty="0" smtClean="0"/>
              <a:t>become </a:t>
            </a:r>
            <a:r>
              <a:rPr lang="en-GB" sz="4000" dirty="0" smtClean="0">
                <a:solidFill>
                  <a:srgbClr val="FF0000"/>
                </a:solidFill>
              </a:rPr>
              <a:t>services</a:t>
            </a:r>
            <a:endParaRPr lang="en-GB" sz="4000" dirty="0">
              <a:solidFill>
                <a:srgbClr val="FF0000"/>
              </a:solidFill>
            </a:endParaRPr>
          </a:p>
        </p:txBody>
      </p:sp>
    </p:spTree>
    <p:extLst>
      <p:ext uri="{BB962C8B-B14F-4D97-AF65-F5344CB8AC3E}">
        <p14:creationId xmlns:p14="http://schemas.microsoft.com/office/powerpoint/2010/main" val="22174961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a:t>as a </a:t>
            </a:r>
            <a:r>
              <a:rPr lang="en-GB" dirty="0" smtClean="0"/>
              <a:t>service</a:t>
            </a:r>
            <a:endParaRPr lang="en-GB" dirty="0"/>
          </a:p>
        </p:txBody>
      </p:sp>
      <p:sp>
        <p:nvSpPr>
          <p:cNvPr id="3" name="Content Placeholder 2"/>
          <p:cNvSpPr>
            <a:spLocks noGrp="1"/>
          </p:cNvSpPr>
          <p:nvPr>
            <p:ph idx="1"/>
          </p:nvPr>
        </p:nvSpPr>
        <p:spPr/>
        <p:txBody>
          <a:bodyPr>
            <a:normAutofit fontScale="77500" lnSpcReduction="20000"/>
          </a:bodyPr>
          <a:lstStyle/>
          <a:p>
            <a:r>
              <a:rPr lang="en-GB" sz="4000" dirty="0"/>
              <a:t>Refers to the way IT assets are consumed in cloud computing</a:t>
            </a:r>
          </a:p>
          <a:p>
            <a:pPr lvl="1"/>
            <a:r>
              <a:rPr lang="en-US" sz="3600" dirty="0"/>
              <a:t>the cloud service provider owns, manages and maintains the assets</a:t>
            </a:r>
          </a:p>
          <a:p>
            <a:pPr lvl="1"/>
            <a:r>
              <a:rPr lang="en-US" sz="3600" dirty="0"/>
              <a:t>the customer consumes them via an Internet connection, and pays for them on a subscription or pay-as-you-go basis</a:t>
            </a:r>
          </a:p>
          <a:p>
            <a:r>
              <a:rPr lang="en-US" sz="4000" dirty="0"/>
              <a:t>There are three main types of as-a-Service solutions</a:t>
            </a:r>
          </a:p>
          <a:p>
            <a:pPr lvl="1"/>
            <a:r>
              <a:rPr lang="en-US" sz="3600" dirty="0"/>
              <a:t>IaaS</a:t>
            </a:r>
          </a:p>
          <a:p>
            <a:pPr lvl="1"/>
            <a:r>
              <a:rPr lang="en-US" sz="3600" dirty="0"/>
              <a:t>PaaS</a:t>
            </a:r>
          </a:p>
          <a:p>
            <a:pPr lvl="1"/>
            <a:r>
              <a:rPr lang="en-US" sz="3600" dirty="0"/>
              <a:t>SaaS</a:t>
            </a:r>
          </a:p>
          <a:p>
            <a:r>
              <a:rPr lang="en-US" sz="4000" dirty="0"/>
              <a:t>But there are other as-a-Service solutions available as well</a:t>
            </a:r>
          </a:p>
          <a:p>
            <a:pPr lvl="1"/>
            <a:r>
              <a:rPr lang="en-US" sz="3600" dirty="0" err="1">
                <a:solidFill>
                  <a:srgbClr val="FF0000"/>
                </a:solidFill>
              </a:rPr>
              <a:t>XaaS</a:t>
            </a:r>
            <a:endParaRPr lang="en-GB" sz="3600" dirty="0">
              <a:solidFill>
                <a:srgbClr val="FF0000"/>
              </a:solidFill>
            </a:endParaRPr>
          </a:p>
          <a:p>
            <a:endParaRPr lang="en-GB" sz="4000" dirty="0"/>
          </a:p>
        </p:txBody>
      </p:sp>
    </p:spTree>
    <p:extLst>
      <p:ext uri="{BB962C8B-B14F-4D97-AF65-F5344CB8AC3E}">
        <p14:creationId xmlns:p14="http://schemas.microsoft.com/office/powerpoint/2010/main" val="10546308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XaaS</a:t>
            </a:r>
            <a:endParaRPr lang="en-GB" dirty="0"/>
          </a:p>
        </p:txBody>
      </p:sp>
      <p:sp>
        <p:nvSpPr>
          <p:cNvPr id="5" name="内容占位符 4"/>
          <p:cNvSpPr>
            <a:spLocks noGrp="1"/>
          </p:cNvSpPr>
          <p:nvPr>
            <p:ph idx="1"/>
          </p:nvPr>
        </p:nvSpPr>
        <p:spPr/>
        <p:txBody>
          <a:bodyPr>
            <a:normAutofit fontScale="92500" lnSpcReduction="10000"/>
          </a:bodyPr>
          <a:lstStyle/>
          <a:p>
            <a:pPr>
              <a:lnSpc>
                <a:spcPct val="107000"/>
              </a:lnSpc>
              <a:spcBef>
                <a:spcPts val="0"/>
              </a:spcBef>
              <a:spcAft>
                <a:spcPts val="800"/>
              </a:spcAft>
            </a:pPr>
            <a:r>
              <a:rPr lang="en-GB" sz="4000" dirty="0">
                <a:latin typeface="Calibri" panose="020F0502020204030204" pitchFamily="34" charset="0"/>
                <a:ea typeface="DengXian" panose="02010600030101010101" pitchFamily="2" charset="-122"/>
                <a:cs typeface="Times New Roman" panose="02020603050405020304" pitchFamily="18" charset="0"/>
              </a:rPr>
              <a:t>There are other cloud service models described as </a:t>
            </a:r>
            <a:r>
              <a:rPr lang="en-GB" sz="4000" dirty="0" err="1">
                <a:latin typeface="Calibri" panose="020F0502020204030204" pitchFamily="34" charset="0"/>
                <a:ea typeface="DengXian" panose="02010600030101010101" pitchFamily="2" charset="-122"/>
                <a:cs typeface="Times New Roman" panose="02020603050405020304" pitchFamily="18" charset="0"/>
              </a:rPr>
              <a:t>XaaS</a:t>
            </a:r>
            <a:endParaRPr lang="en-GB" sz="40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0"/>
              </a:spcBef>
              <a:spcAft>
                <a:spcPts val="800"/>
              </a:spcAft>
            </a:pPr>
            <a:r>
              <a:rPr lang="en-GB" sz="4000" dirty="0">
                <a:latin typeface="Calibri" panose="020F0502020204030204" pitchFamily="34" charset="0"/>
                <a:ea typeface="DengXian" panose="02010600030101010101" pitchFamily="2" charset="-122"/>
                <a:cs typeface="Times New Roman" panose="02020603050405020304" pitchFamily="18" charset="0"/>
              </a:rPr>
              <a:t>X represents Anything/Everything</a:t>
            </a:r>
          </a:p>
          <a:p>
            <a:pPr lvl="1">
              <a:lnSpc>
                <a:spcPct val="107000"/>
              </a:lnSpc>
              <a:spcBef>
                <a:spcPts val="0"/>
              </a:spcBef>
              <a:spcAft>
                <a:spcPts val="800"/>
              </a:spcAft>
            </a:pPr>
            <a:r>
              <a:rPr lang="en-GB" sz="3600" dirty="0">
                <a:latin typeface="Calibri" panose="020F0502020204030204" pitchFamily="34" charset="0"/>
                <a:ea typeface="DengXian" panose="02010600030101010101" pitchFamily="2" charset="-122"/>
                <a:cs typeface="Times New Roman" panose="02020603050405020304" pitchFamily="18" charset="0"/>
              </a:rPr>
              <a:t>Anything as a Service</a:t>
            </a:r>
          </a:p>
          <a:p>
            <a:pPr lvl="1">
              <a:lnSpc>
                <a:spcPct val="107000"/>
              </a:lnSpc>
              <a:spcBef>
                <a:spcPts val="0"/>
              </a:spcBef>
              <a:spcAft>
                <a:spcPts val="800"/>
              </a:spcAft>
            </a:pPr>
            <a:r>
              <a:rPr lang="en-GB" sz="3600" dirty="0">
                <a:latin typeface="Calibri" panose="020F0502020204030204" pitchFamily="34" charset="0"/>
                <a:ea typeface="DengXian" panose="02010600030101010101" pitchFamily="2" charset="-122"/>
                <a:cs typeface="Times New Roman" panose="02020603050405020304" pitchFamily="18" charset="0"/>
              </a:rPr>
              <a:t>Everything as a Service</a:t>
            </a:r>
          </a:p>
          <a:p>
            <a:pPr>
              <a:lnSpc>
                <a:spcPct val="107000"/>
              </a:lnSpc>
              <a:spcBef>
                <a:spcPts val="0"/>
              </a:spcBef>
              <a:spcAft>
                <a:spcPts val="800"/>
              </a:spcAft>
            </a:pPr>
            <a:r>
              <a:rPr lang="en-GB" sz="4000" dirty="0">
                <a:latin typeface="Calibri" panose="020F0502020204030204" pitchFamily="34" charset="0"/>
                <a:ea typeface="DengXian" panose="02010600030101010101" pitchFamily="2" charset="-122"/>
                <a:cs typeface="Times New Roman" panose="02020603050405020304" pitchFamily="18" charset="0"/>
              </a:rPr>
              <a:t>X will be replaced with a letter describing the resource available as a service</a:t>
            </a:r>
          </a:p>
        </p:txBody>
      </p:sp>
    </p:spTree>
    <p:extLst>
      <p:ext uri="{BB962C8B-B14F-4D97-AF65-F5344CB8AC3E}">
        <p14:creationId xmlns:p14="http://schemas.microsoft.com/office/powerpoint/2010/main" val="22809357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cloud service models </a:t>
            </a:r>
          </a:p>
        </p:txBody>
      </p:sp>
      <p:sp>
        <p:nvSpPr>
          <p:cNvPr id="3" name="Content Placeholder 2"/>
          <p:cNvSpPr>
            <a:spLocks noGrp="1"/>
          </p:cNvSpPr>
          <p:nvPr>
            <p:ph idx="1"/>
          </p:nvPr>
        </p:nvSpPr>
        <p:spPr/>
        <p:txBody>
          <a:bodyPr>
            <a:normAutofit fontScale="92500" lnSpcReduction="20000"/>
          </a:bodyPr>
          <a:lstStyle/>
          <a:p>
            <a:r>
              <a:rPr lang="en-GB" sz="3200" dirty="0"/>
              <a:t>Network as a service (</a:t>
            </a:r>
            <a:r>
              <a:rPr lang="en-GB" sz="3200" dirty="0" err="1"/>
              <a:t>NaaS</a:t>
            </a:r>
            <a:r>
              <a:rPr lang="en-GB" sz="3200" dirty="0"/>
              <a:t>)</a:t>
            </a:r>
          </a:p>
          <a:p>
            <a:r>
              <a:rPr lang="en-GB" sz="3200" dirty="0"/>
              <a:t>Backup as a service (BaaS)</a:t>
            </a:r>
          </a:p>
          <a:p>
            <a:r>
              <a:rPr lang="en-GB" sz="3200" dirty="0"/>
              <a:t>Database as a service (</a:t>
            </a:r>
            <a:r>
              <a:rPr lang="en-GB" sz="3200" dirty="0" err="1"/>
              <a:t>DBaaS</a:t>
            </a:r>
            <a:r>
              <a:rPr lang="en-GB" sz="3200" dirty="0"/>
              <a:t>)</a:t>
            </a:r>
          </a:p>
          <a:p>
            <a:r>
              <a:rPr lang="en-GB" sz="3200" dirty="0"/>
              <a:t>Communications as a service (</a:t>
            </a:r>
            <a:r>
              <a:rPr lang="en-GB" sz="3200" dirty="0" err="1" smtClean="0"/>
              <a:t>CaaS</a:t>
            </a:r>
            <a:r>
              <a:rPr lang="en-GB" sz="3200" dirty="0"/>
              <a:t>)</a:t>
            </a:r>
          </a:p>
          <a:p>
            <a:r>
              <a:rPr lang="en-GB" sz="3200" dirty="0"/>
              <a:t>Storage as a service (</a:t>
            </a:r>
            <a:r>
              <a:rPr lang="en-GB" sz="3200" dirty="0" err="1"/>
              <a:t>STaaS</a:t>
            </a:r>
            <a:r>
              <a:rPr lang="en-GB" sz="3200" dirty="0"/>
              <a:t>)</a:t>
            </a:r>
          </a:p>
          <a:p>
            <a:r>
              <a:rPr lang="en-GB" sz="3200" dirty="0"/>
              <a:t>Desktop as </a:t>
            </a:r>
            <a:r>
              <a:rPr lang="en-GB" sz="3200" dirty="0" err="1"/>
              <a:t>as</a:t>
            </a:r>
            <a:r>
              <a:rPr lang="en-GB" sz="3200" dirty="0"/>
              <a:t> service (DaaS)</a:t>
            </a:r>
          </a:p>
          <a:p>
            <a:r>
              <a:rPr lang="en-GB" sz="3200" dirty="0"/>
              <a:t>Business Process as a Service (</a:t>
            </a:r>
            <a:r>
              <a:rPr lang="en-GB" sz="3200" dirty="0" err="1"/>
              <a:t>BPaaS</a:t>
            </a:r>
            <a:r>
              <a:rPr lang="en-GB" sz="3200" dirty="0"/>
              <a:t>)</a:t>
            </a:r>
          </a:p>
          <a:p>
            <a:r>
              <a:rPr lang="en-GB" sz="3200" dirty="0"/>
              <a:t>Function as a Service (</a:t>
            </a:r>
            <a:r>
              <a:rPr lang="en-GB" sz="3200" dirty="0" err="1"/>
              <a:t>FaaS</a:t>
            </a:r>
            <a:r>
              <a:rPr lang="en-GB" sz="3200" dirty="0"/>
              <a:t>)</a:t>
            </a:r>
          </a:p>
          <a:p>
            <a:r>
              <a:rPr lang="en-GB" sz="3200" dirty="0"/>
              <a:t>…</a:t>
            </a:r>
          </a:p>
        </p:txBody>
      </p:sp>
    </p:spTree>
    <p:extLst>
      <p:ext uri="{BB962C8B-B14F-4D97-AF65-F5344CB8AC3E}">
        <p14:creationId xmlns:p14="http://schemas.microsoft.com/office/powerpoint/2010/main" val="39196773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B148EE-AAAA-9F8D-FC2E-EC2BC9F82B2B}"/>
              </a:ext>
            </a:extLst>
          </p:cNvPr>
          <p:cNvSpPr>
            <a:spLocks noGrp="1"/>
          </p:cNvSpPr>
          <p:nvPr>
            <p:ph type="title"/>
          </p:nvPr>
        </p:nvSpPr>
        <p:spPr/>
        <p:txBody>
          <a:bodyPr/>
          <a:lstStyle/>
          <a:p>
            <a:r>
              <a:rPr lang="en-AU" dirty="0"/>
              <a:t>Comparison between the cloud service models</a:t>
            </a:r>
            <a:endParaRPr lang="x-none" dirty="0"/>
          </a:p>
        </p:txBody>
      </p:sp>
      <p:sp>
        <p:nvSpPr>
          <p:cNvPr id="3" name="内容占位符 2">
            <a:extLst>
              <a:ext uri="{FF2B5EF4-FFF2-40B4-BE49-F238E27FC236}">
                <a16:creationId xmlns="" xmlns:a16="http://schemas.microsoft.com/office/drawing/2014/main" id="{F6B16030-753E-C9C5-324F-BB9A5D8C7F5A}"/>
              </a:ext>
            </a:extLst>
          </p:cNvPr>
          <p:cNvSpPr>
            <a:spLocks noGrp="1"/>
          </p:cNvSpPr>
          <p:nvPr>
            <p:ph idx="1"/>
          </p:nvPr>
        </p:nvSpPr>
        <p:spPr/>
        <p:txBody>
          <a:bodyPr>
            <a:normAutofit/>
          </a:bodyPr>
          <a:lstStyle/>
          <a:p>
            <a:r>
              <a:rPr lang="en-AU" sz="4400" dirty="0"/>
              <a:t>Which model should the business choose?</a:t>
            </a:r>
            <a:endParaRPr lang="x-none" sz="4400" dirty="0"/>
          </a:p>
        </p:txBody>
      </p:sp>
    </p:spTree>
    <p:extLst>
      <p:ext uri="{BB962C8B-B14F-4D97-AF65-F5344CB8AC3E}">
        <p14:creationId xmlns:p14="http://schemas.microsoft.com/office/powerpoint/2010/main" val="2218256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336800" y="76200"/>
            <a:ext cx="9652000" cy="1143000"/>
          </a:xfrm>
        </p:spPr>
        <p:txBody>
          <a:bodyPr/>
          <a:lstStyle/>
          <a:p>
            <a:pPr eaLnBrk="1" hangingPunct="1"/>
            <a:r>
              <a:rPr lang="en-US" altLang="en-US"/>
              <a:t>Cloud Service Models</a:t>
            </a:r>
          </a:p>
        </p:txBody>
      </p:sp>
      <p:sp>
        <p:nvSpPr>
          <p:cNvPr id="16387"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fld id="{7A6C81DE-C363-4AAC-B0FD-D9B90544EA4A}" type="slidenum">
              <a:rPr lang="en-US" altLang="en-US" sz="1200">
                <a:solidFill>
                  <a:schemeClr val="bg1"/>
                </a:solidFill>
              </a:rPr>
              <a:pPr/>
              <a:t>8</a:t>
            </a:fld>
            <a:endParaRPr lang="en-US" altLang="en-US" sz="1200">
              <a:solidFill>
                <a:schemeClr val="bg1"/>
              </a:solidFill>
            </a:endParaRPr>
          </a:p>
        </p:txBody>
      </p:sp>
      <p:sp>
        <p:nvSpPr>
          <p:cNvPr id="43" name="Rounded Rectangle 42"/>
          <p:cNvSpPr/>
          <p:nvPr/>
        </p:nvSpPr>
        <p:spPr bwMode="auto">
          <a:xfrm>
            <a:off x="1930401"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Software as a Service (</a:t>
            </a:r>
            <a:r>
              <a:rPr lang="en-US" sz="1800" kern="0" dirty="0" err="1">
                <a:solidFill>
                  <a:srgbClr val="FFFFFF"/>
                </a:solidFill>
                <a:latin typeface="Arial"/>
                <a:ea typeface="+mn-ea"/>
              </a:rPr>
              <a:t>SaaS</a:t>
            </a:r>
            <a:r>
              <a:rPr lang="en-US" sz="1800" kern="0" dirty="0">
                <a:solidFill>
                  <a:srgbClr val="FFFFFF"/>
                </a:solidFill>
                <a:latin typeface="Arial"/>
                <a:ea typeface="+mn-ea"/>
              </a:rPr>
              <a:t>)</a:t>
            </a:r>
          </a:p>
        </p:txBody>
      </p:sp>
      <p:sp>
        <p:nvSpPr>
          <p:cNvPr id="44" name="Rounded Rectangle 43"/>
          <p:cNvSpPr/>
          <p:nvPr/>
        </p:nvSpPr>
        <p:spPr bwMode="auto">
          <a:xfrm>
            <a:off x="5490634"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Platform as a Service (</a:t>
            </a:r>
            <a:r>
              <a:rPr lang="en-US" sz="1800" kern="0" dirty="0" err="1">
                <a:solidFill>
                  <a:srgbClr val="FFFFFF"/>
                </a:solidFill>
                <a:latin typeface="Arial"/>
                <a:ea typeface="+mn-ea"/>
              </a:rPr>
              <a:t>PaaS</a:t>
            </a:r>
            <a:r>
              <a:rPr lang="en-US" sz="1800" kern="0" dirty="0">
                <a:solidFill>
                  <a:srgbClr val="FFFFFF"/>
                </a:solidFill>
                <a:latin typeface="Arial"/>
                <a:ea typeface="+mn-ea"/>
              </a:rPr>
              <a:t>)</a:t>
            </a:r>
          </a:p>
        </p:txBody>
      </p:sp>
      <p:sp>
        <p:nvSpPr>
          <p:cNvPr id="45" name="Rounded Rectangle 44"/>
          <p:cNvSpPr/>
          <p:nvPr/>
        </p:nvSpPr>
        <p:spPr bwMode="auto">
          <a:xfrm>
            <a:off x="8940801" y="1066800"/>
            <a:ext cx="2882900"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eaLnBrk="1" fontAlgn="auto" hangingPunct="1">
              <a:spcBef>
                <a:spcPts val="0"/>
              </a:spcBef>
              <a:spcAft>
                <a:spcPts val="0"/>
              </a:spcAft>
              <a:defRPr/>
            </a:pPr>
            <a:r>
              <a:rPr lang="en-US" sz="1800" kern="0" dirty="0">
                <a:solidFill>
                  <a:srgbClr val="FFFFFF"/>
                </a:solidFill>
                <a:latin typeface="Arial"/>
                <a:ea typeface="+mn-ea"/>
              </a:rPr>
              <a:t>Infrastructure as a Service (</a:t>
            </a:r>
            <a:r>
              <a:rPr lang="en-US" sz="1800" kern="0" dirty="0" err="1">
                <a:solidFill>
                  <a:srgbClr val="FFFFFF"/>
                </a:solidFill>
                <a:latin typeface="Arial"/>
                <a:ea typeface="+mn-ea"/>
              </a:rPr>
              <a:t>IaaS</a:t>
            </a:r>
            <a:r>
              <a:rPr lang="en-US" sz="1800" kern="0" dirty="0">
                <a:solidFill>
                  <a:srgbClr val="FFFFFF"/>
                </a:solidFill>
                <a:latin typeface="Arial"/>
                <a:ea typeface="+mn-ea"/>
              </a:rPr>
              <a:t>)</a:t>
            </a:r>
          </a:p>
        </p:txBody>
      </p:sp>
      <p:pic>
        <p:nvPicPr>
          <p:cNvPr id="2057" name="Picture 9"/>
          <p:cNvPicPr>
            <a:picLocks noChangeAspect="1" noChangeArrowheads="1"/>
          </p:cNvPicPr>
          <p:nvPr/>
        </p:nvPicPr>
        <p:blipFill>
          <a:blip r:embed="rId3"/>
          <a:srcRect/>
          <a:stretch>
            <a:fillRect/>
          </a:stretch>
        </p:blipFill>
        <p:spPr bwMode="auto">
          <a:xfrm>
            <a:off x="2863851" y="4876801"/>
            <a:ext cx="8210549" cy="1457325"/>
          </a:xfrm>
          <a:prstGeom prst="rect">
            <a:avLst/>
          </a:prstGeom>
          <a:ln/>
        </p:spPr>
        <p:style>
          <a:lnRef idx="1">
            <a:schemeClr val="dk1"/>
          </a:lnRef>
          <a:fillRef idx="2">
            <a:schemeClr val="dk1"/>
          </a:fillRef>
          <a:effectRef idx="1">
            <a:schemeClr val="dk1"/>
          </a:effectRef>
          <a:fontRef idx="minor">
            <a:schemeClr val="dk1"/>
          </a:fontRef>
        </p:style>
      </p:pic>
      <p:pic>
        <p:nvPicPr>
          <p:cNvPr id="2058" name="Picture 10"/>
          <p:cNvPicPr>
            <a:picLocks noChangeAspect="1" noChangeArrowheads="1"/>
          </p:cNvPicPr>
          <p:nvPr/>
        </p:nvPicPr>
        <p:blipFill>
          <a:blip r:embed="rId4"/>
          <a:srcRect/>
          <a:stretch>
            <a:fillRect/>
          </a:stretch>
        </p:blipFill>
        <p:spPr bwMode="auto">
          <a:xfrm>
            <a:off x="2849034" y="3200400"/>
            <a:ext cx="8210551" cy="1447800"/>
          </a:xfrm>
          <a:prstGeom prst="rect">
            <a:avLst/>
          </a:prstGeom>
          <a:ln/>
        </p:spPr>
        <p:style>
          <a:lnRef idx="1">
            <a:schemeClr val="dk1"/>
          </a:lnRef>
          <a:fillRef idx="2">
            <a:schemeClr val="dk1"/>
          </a:fillRef>
          <a:effectRef idx="1">
            <a:schemeClr val="dk1"/>
          </a:effectRef>
          <a:fontRef idx="minor">
            <a:schemeClr val="dk1"/>
          </a:fontRef>
        </p:style>
      </p:pic>
      <p:pic>
        <p:nvPicPr>
          <p:cNvPr id="2059" name="Picture 11"/>
          <p:cNvPicPr>
            <a:picLocks noChangeAspect="1" noChangeArrowheads="1"/>
          </p:cNvPicPr>
          <p:nvPr/>
        </p:nvPicPr>
        <p:blipFill>
          <a:blip r:embed="rId5"/>
          <a:srcRect/>
          <a:stretch>
            <a:fillRect/>
          </a:stretch>
        </p:blipFill>
        <p:spPr bwMode="auto">
          <a:xfrm>
            <a:off x="2863851" y="1828800"/>
            <a:ext cx="8210549" cy="1219200"/>
          </a:xfrm>
          <a:prstGeom prst="rect">
            <a:avLst/>
          </a:prstGeom>
          <a:ln/>
        </p:spPr>
        <p:style>
          <a:lnRef idx="1">
            <a:schemeClr val="dk1"/>
          </a:lnRef>
          <a:fillRef idx="2">
            <a:schemeClr val="dk1"/>
          </a:fillRef>
          <a:effectRef idx="1">
            <a:schemeClr val="dk1"/>
          </a:effectRef>
          <a:fontRef idx="minor">
            <a:schemeClr val="dk1"/>
          </a:fontRef>
        </p:style>
      </p:pic>
      <p:pic>
        <p:nvPicPr>
          <p:cNvPr id="2061" name="Picture 13" descr="Amazon Web Service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951" y="5033963"/>
            <a:ext cx="2082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descr="Dedicated Server, Managed Hosting &amp; Web Hosting from Rackspace">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051" y="5762625"/>
            <a:ext cx="2006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p:cNvGrpSpPr>
            <a:grpSpLocks/>
          </p:cNvGrpSpPr>
          <p:nvPr/>
        </p:nvGrpSpPr>
        <p:grpSpPr bwMode="auto">
          <a:xfrm>
            <a:off x="74085" y="3200402"/>
            <a:ext cx="2789767" cy="830997"/>
            <a:chOff x="55539" y="3200400"/>
            <a:chExt cx="2092347" cy="831277"/>
          </a:xfrm>
        </p:grpSpPr>
        <p:pic>
          <p:nvPicPr>
            <p:cNvPr id="16400" name="Picture 23" descr="App Engine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TextBox 48"/>
            <p:cNvSpPr txBox="1">
              <a:spLocks noChangeArrowheads="1"/>
            </p:cNvSpPr>
            <p:nvPr/>
          </p:nvSpPr>
          <p:spPr bwMode="auto">
            <a:xfrm>
              <a:off x="761999" y="3200400"/>
              <a:ext cx="1385887" cy="83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b="1"/>
                <a:t>Google App Engine</a:t>
              </a:r>
            </a:p>
          </p:txBody>
        </p:sp>
      </p:grpSp>
      <p:pic>
        <p:nvPicPr>
          <p:cNvPr id="2073" name="Picture 25" descr="Windows Azure Platfor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384" y="3932238"/>
            <a:ext cx="230081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p:cNvSpPr>
            <a:spLocks noChangeArrowheads="1"/>
          </p:cNvSpPr>
          <p:nvPr/>
        </p:nvSpPr>
        <p:spPr bwMode="auto">
          <a:xfrm>
            <a:off x="218017" y="2079625"/>
            <a:ext cx="237066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sz="1600" b="1"/>
              <a:t>SalesForce CRM</a:t>
            </a:r>
          </a:p>
        </p:txBody>
      </p:sp>
      <p:sp>
        <p:nvSpPr>
          <p:cNvPr id="72" name="Rectangle 71"/>
          <p:cNvSpPr>
            <a:spLocks noChangeArrowheads="1"/>
          </p:cNvSpPr>
          <p:nvPr/>
        </p:nvSpPr>
        <p:spPr bwMode="auto">
          <a:xfrm>
            <a:off x="224367" y="2520950"/>
            <a:ext cx="236855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eaLnBrk="1" hangingPunct="1"/>
            <a:r>
              <a:rPr lang="en-US" altLang="en-US" sz="1600" b="1"/>
              <a:t>LotusLive</a:t>
            </a:r>
          </a:p>
        </p:txBody>
      </p:sp>
    </p:spTree>
    <p:extLst>
      <p:ext uri="{BB962C8B-B14F-4D97-AF65-F5344CB8AC3E}">
        <p14:creationId xmlns:p14="http://schemas.microsoft.com/office/powerpoint/2010/main" val="35679075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SaaS vs PaaS vs IaaS (1)</a:t>
            </a:r>
          </a:p>
        </p:txBody>
      </p:sp>
      <p:sp>
        <p:nvSpPr>
          <p:cNvPr id="3" name="Content Placeholder 2"/>
          <p:cNvSpPr>
            <a:spLocks noGrp="1"/>
          </p:cNvSpPr>
          <p:nvPr>
            <p:ph idx="1"/>
          </p:nvPr>
        </p:nvSpPr>
        <p:spPr>
          <a:xfrm>
            <a:off x="838200" y="1814992"/>
            <a:ext cx="10515600" cy="4351338"/>
          </a:xfrm>
        </p:spPr>
        <p:txBody>
          <a:bodyPr>
            <a:normAutofit/>
          </a:bodyPr>
          <a:lstStyle/>
          <a:p>
            <a:r>
              <a:rPr lang="en-GB" sz="3600" dirty="0"/>
              <a:t>SaaS, </a:t>
            </a:r>
            <a:r>
              <a:rPr lang="en-GB" sz="3600" dirty="0" err="1"/>
              <a:t>Paas</a:t>
            </a:r>
            <a:r>
              <a:rPr lang="en-GB" sz="3600" dirty="0"/>
              <a:t>, IaaS are not mutually exclusive; most organizations use more than one, and many larger organizations today use all three, often in combination with traditional IT</a:t>
            </a:r>
          </a:p>
        </p:txBody>
      </p:sp>
    </p:spTree>
    <p:extLst>
      <p:ext uri="{BB962C8B-B14F-4D97-AF65-F5344CB8AC3E}">
        <p14:creationId xmlns:p14="http://schemas.microsoft.com/office/powerpoint/2010/main" val="17667638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SaaS vs PaaS vs IaaS (2)</a:t>
            </a:r>
          </a:p>
        </p:txBody>
      </p:sp>
      <p:sp>
        <p:nvSpPr>
          <p:cNvPr id="3" name="Content Placeholder 2"/>
          <p:cNvSpPr>
            <a:spLocks noGrp="1"/>
          </p:cNvSpPr>
          <p:nvPr>
            <p:ph idx="1"/>
          </p:nvPr>
        </p:nvSpPr>
        <p:spPr/>
        <p:txBody>
          <a:bodyPr>
            <a:normAutofit/>
          </a:bodyPr>
          <a:lstStyle/>
          <a:p>
            <a:r>
              <a:rPr lang="en-GB" sz="3600" dirty="0"/>
              <a:t>The as-a-service solution a customer chooses depends first on the functionality the customer requires, and the expertise it has on staff</a:t>
            </a:r>
          </a:p>
          <a:p>
            <a:pPr lvl="1"/>
            <a:r>
              <a:rPr lang="en-GB" sz="3200" dirty="0"/>
              <a:t>For example, an organization without the in-house IT expertise for configuring and operating remote servers isn't well matched to IaaS</a:t>
            </a:r>
          </a:p>
          <a:p>
            <a:pPr lvl="1"/>
            <a:r>
              <a:rPr lang="en-GB" sz="3200" dirty="0"/>
              <a:t>An organization without a development team has no need for PaaS</a:t>
            </a:r>
          </a:p>
        </p:txBody>
      </p:sp>
    </p:spTree>
    <p:extLst>
      <p:ext uri="{BB962C8B-B14F-4D97-AF65-F5344CB8AC3E}">
        <p14:creationId xmlns:p14="http://schemas.microsoft.com/office/powerpoint/2010/main" val="28678968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SaaS vs PaaS vs IaaS (3)</a:t>
            </a:r>
          </a:p>
        </p:txBody>
      </p:sp>
      <p:sp>
        <p:nvSpPr>
          <p:cNvPr id="3" name="Content Placeholder 2"/>
          <p:cNvSpPr>
            <a:spLocks noGrp="1"/>
          </p:cNvSpPr>
          <p:nvPr>
            <p:ph idx="1"/>
          </p:nvPr>
        </p:nvSpPr>
        <p:spPr/>
        <p:txBody>
          <a:bodyPr>
            <a:normAutofit/>
          </a:bodyPr>
          <a:lstStyle/>
          <a:p>
            <a:r>
              <a:rPr lang="en-GB" sz="3600" dirty="0"/>
              <a:t>In some cases, any of the three 'as-a-service' models will offer a viable solution</a:t>
            </a:r>
          </a:p>
          <a:p>
            <a:r>
              <a:rPr lang="en-GB" sz="3600" dirty="0"/>
              <a:t>In these cases, organizations typically compare the alternatives based on the management ease they offer, vs. the control they give up</a:t>
            </a:r>
          </a:p>
        </p:txBody>
      </p:sp>
    </p:spTree>
    <p:extLst>
      <p:ext uri="{BB962C8B-B14F-4D97-AF65-F5344CB8AC3E}">
        <p14:creationId xmlns:p14="http://schemas.microsoft.com/office/powerpoint/2010/main" val="35371633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Management ease vs complete control </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335" y="1421554"/>
            <a:ext cx="9195370" cy="561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8622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49C5D-9110-F1D2-8004-7A5E65D89807}"/>
              </a:ext>
            </a:extLst>
          </p:cNvPr>
          <p:cNvSpPr>
            <a:spLocks noGrp="1"/>
          </p:cNvSpPr>
          <p:nvPr>
            <p:ph type="title"/>
          </p:nvPr>
        </p:nvSpPr>
        <p:spPr/>
        <p:txBody>
          <a:bodyPr/>
          <a:lstStyle/>
          <a:p>
            <a:r>
              <a:rPr lang="en-AU" dirty="0"/>
              <a:t>Review</a:t>
            </a:r>
            <a:endParaRPr lang="x-none" dirty="0"/>
          </a:p>
        </p:txBody>
      </p:sp>
      <p:sp>
        <p:nvSpPr>
          <p:cNvPr id="3" name="内容占位符 2">
            <a:extLst>
              <a:ext uri="{FF2B5EF4-FFF2-40B4-BE49-F238E27FC236}">
                <a16:creationId xmlns="" xmlns:a16="http://schemas.microsoft.com/office/drawing/2014/main" id="{8F90A295-9021-DE28-6B59-7B39C7CE5BE5}"/>
              </a:ext>
            </a:extLst>
          </p:cNvPr>
          <p:cNvSpPr>
            <a:spLocks noGrp="1"/>
          </p:cNvSpPr>
          <p:nvPr>
            <p:ph idx="1"/>
          </p:nvPr>
        </p:nvSpPr>
        <p:spPr/>
        <p:txBody>
          <a:bodyPr/>
          <a:lstStyle/>
          <a:p>
            <a:endParaRPr lang="x-none"/>
          </a:p>
        </p:txBody>
      </p:sp>
    </p:spTree>
    <p:extLst>
      <p:ext uri="{BB962C8B-B14F-4D97-AF65-F5344CB8AC3E}">
        <p14:creationId xmlns:p14="http://schemas.microsoft.com/office/powerpoint/2010/main" val="14981048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786272A7-58B8-9660-6DE7-BF8DF888D14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2800" dirty="0"/>
              <a:t>Which one of the following provides the resources or services such as virtual infrastructure, virtual machines, virtual storage, and several other hardware assets?</a:t>
            </a:r>
          </a:p>
        </p:txBody>
      </p:sp>
      <p:sp>
        <p:nvSpPr>
          <p:cNvPr id="7" name="文本框 6">
            <a:extLst>
              <a:ext uri="{FF2B5EF4-FFF2-40B4-BE49-F238E27FC236}">
                <a16:creationId xmlns="" xmlns:a16="http://schemas.microsoft.com/office/drawing/2014/main" id="{E76E1189-56B1-0EE6-0F59-F020887DEBB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97251D77-4135-DF7B-4074-322D1535F2C5}"/>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 xmlns:a16="http://schemas.microsoft.com/office/drawing/2014/main" id="{48BC3589-4AE9-EBCA-35C2-C5E7A92ABEC5}"/>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1C0A0CDB-A98F-61EE-E151-A06477D10088}"/>
              </a:ext>
            </a:extLst>
          </p:cNvPr>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BF79FFFA-3EF7-8363-56B1-E036508E97E2}"/>
              </a:ext>
            </a:extLst>
          </p:cNvPr>
          <p:cNvSpPr>
            <a:spLocks noChangeAspect="1"/>
          </p:cNvSpPr>
          <p:nvPr>
            <p:custDataLst>
              <p:tags r:id="rId7"/>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 xmlns:a16="http://schemas.microsoft.com/office/drawing/2014/main" id="{5035CC17-6E8F-C9C3-DBC5-70E0144F7F68}"/>
              </a:ext>
            </a:extLst>
          </p:cNvPr>
          <p:cNvSpPr>
            <a:spLocks noChangeAspect="1"/>
          </p:cNvSpPr>
          <p:nvPr>
            <p:custDataLst>
              <p:tags r:id="rId8"/>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383FA9DB-4471-FC6A-3FFB-D0CA36C37CF4}"/>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 xmlns:a16="http://schemas.microsoft.com/office/drawing/2014/main" id="{7B4DBD4A-D654-D5DE-E19B-6654A7BC4E32}"/>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 xmlns:a16="http://schemas.microsoft.com/office/drawing/2014/main" id="{7CC662EE-CC94-5B1B-A8A5-E4DD3D1B6D38}"/>
                </a:ext>
              </a:extLst>
            </p:cNvPr>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E8F0CC4F-6C40-2290-8903-0E6F00A464A9}"/>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5A874EAD-FF5F-E052-339B-EC664730DF9F}"/>
                </a:ext>
              </a:extLst>
            </p:cNvPr>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3B5CE95D-B3D5-20E3-9E64-D5F5F7C7A8A0}"/>
                </a:ext>
              </a:extLst>
            </p:cNvPr>
            <p:cNvSpPr txBox="1"/>
            <p:nvPr>
              <p:custDataLst>
                <p:tags r:id="rId16"/>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11E8527C-357D-68FB-C2FB-0F7EA45B253E}"/>
              </a:ext>
            </a:extLst>
          </p:cNvPr>
          <p:cNvPicPr>
            <a:picLocks/>
          </p:cNvPicPr>
          <p:nvPr>
            <p:custDataLst>
              <p:tags r:id="rId11"/>
            </p:custDataLst>
          </p:nvPr>
        </p:nvPicPr>
        <p:blipFill>
          <a:blip r:embed="rId18">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4" name="文本框 3">
            <a:extLst>
              <a:ext uri="{FF2B5EF4-FFF2-40B4-BE49-F238E27FC236}">
                <a16:creationId xmlns="" xmlns:a16="http://schemas.microsoft.com/office/drawing/2014/main" id="{2E034878-1CC0-5254-C9A6-0B5A01119205}"/>
              </a:ext>
            </a:extLst>
          </p:cNvPr>
          <p:cNvSpPr txBox="1"/>
          <p:nvPr>
            <p:custDataLst>
              <p:tags r:id="rId12"/>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No answer，press the setting on the right side</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26792058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786272A7-58B8-9660-6DE7-BF8DF888D14E}"/>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2800" dirty="0"/>
              <a:t>Which one of the following provides the resources or services such as virtual infrastructure, virtual machines, virtual storage, and several other hardware assets?</a:t>
            </a:r>
          </a:p>
        </p:txBody>
      </p:sp>
      <p:sp>
        <p:nvSpPr>
          <p:cNvPr id="7" name="文本框 6">
            <a:extLst>
              <a:ext uri="{FF2B5EF4-FFF2-40B4-BE49-F238E27FC236}">
                <a16:creationId xmlns="" xmlns:a16="http://schemas.microsoft.com/office/drawing/2014/main" id="{E76E1189-56B1-0EE6-0F59-F020887DEBB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97251D77-4135-DF7B-4074-322D1535F2C5}"/>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 xmlns:a16="http://schemas.microsoft.com/office/drawing/2014/main" id="{48BC3589-4AE9-EBCA-35C2-C5E7A92ABEC5}"/>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SaaS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1C0A0CDB-A98F-61EE-E151-A06477D10088}"/>
              </a:ext>
            </a:extLst>
          </p:cNvPr>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BF79FFFA-3EF7-8363-56B1-E036508E97E2}"/>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 xmlns:a16="http://schemas.microsoft.com/office/drawing/2014/main" id="{5035CC17-6E8F-C9C3-DBC5-70E0144F7F68}"/>
              </a:ext>
            </a:extLst>
          </p:cNvPr>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383FA9DB-4471-FC6A-3FFB-D0CA36C37CF4}"/>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 xmlns:a16="http://schemas.microsoft.com/office/drawing/2014/main" id="{7B4DBD4A-D654-D5DE-E19B-6654A7BC4E32}"/>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 xmlns:a16="http://schemas.microsoft.com/office/drawing/2014/main" id="{7CC662EE-CC94-5B1B-A8A5-E4DD3D1B6D38}"/>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E8F0CC4F-6C40-2290-8903-0E6F00A464A9}"/>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5A874EAD-FF5F-E052-339B-EC664730DF9F}"/>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3B5CE95D-B3D5-20E3-9E64-D5F5F7C7A8A0}"/>
                </a:ext>
              </a:extLst>
            </p:cNvPr>
            <p:cNvSpPr txBox="1"/>
            <p:nvPr>
              <p:custDataLst>
                <p:tags r:id="rId15"/>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11E8527C-357D-68FB-C2FB-0F7EA45B253E}"/>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192343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4000" dirty="0"/>
              <a:t>In the IaaS (Infrastructure as a service) service provider maintains all the infrastructure, while the client is responsible for several other deployment aspects.</a:t>
            </a:r>
          </a:p>
        </p:txBody>
      </p:sp>
    </p:spTree>
    <p:extLst>
      <p:ext uri="{BB962C8B-B14F-4D97-AF65-F5344CB8AC3E}">
        <p14:creationId xmlns:p14="http://schemas.microsoft.com/office/powerpoint/2010/main" val="25655252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Azure is a public cloud computing platform—with solutions including Infrastructure as a Service (IaaS), Platform as a Service (PaaS), and Software as a Service (SaaS) that can be used for services such as analytics, virtual computing, storage, networking, and much more.</a:t>
            </a:r>
          </a:p>
          <a:p>
            <a:r>
              <a:rPr lang="en-GB" dirty="0"/>
              <a:t>It has more than 200 products and cloud services </a:t>
            </a:r>
          </a:p>
          <a:p>
            <a:r>
              <a:rPr lang="en-GB" dirty="0"/>
              <a:t>For the project you are currently working on, you plan to provide Infrastructure as a Service (IaaS) resources in Azure. Which resource is an example of IaaS? </a:t>
            </a:r>
          </a:p>
          <a:p>
            <a:endParaRPr lang="en-GB" dirty="0"/>
          </a:p>
        </p:txBody>
      </p:sp>
    </p:spTree>
    <p:extLst>
      <p:ext uri="{BB962C8B-B14F-4D97-AF65-F5344CB8AC3E}">
        <p14:creationId xmlns:p14="http://schemas.microsoft.com/office/powerpoint/2010/main" val="28688380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1E14B7C3-9BA7-203F-3603-CC731841C406}"/>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 xmlns:a16="http://schemas.microsoft.com/office/drawing/2014/main" id="{3517DCB6-2EF9-3B4A-DE10-80D03A6992B1}"/>
              </a:ext>
            </a:extLst>
          </p:cNvPr>
          <p:cNvSpPr txBox="1"/>
          <p:nvPr>
            <p:custDataLst>
              <p:tags r:id="rId3"/>
            </p:custDataLst>
          </p:nvPr>
        </p:nvSpPr>
        <p:spPr>
          <a:xfrm>
            <a:off x="1219200" y="894271"/>
            <a:ext cx="9753600" cy="2143125"/>
          </a:xfrm>
          <a:prstGeom prst="rect">
            <a:avLst/>
          </a:prstGeom>
          <a:noFill/>
        </p:spPr>
        <p:txBody>
          <a:bodyPr vert="horz" wrap="square" rtlCol="0" anchor="ctr" anchorCtr="0">
            <a:noAutofit/>
          </a:bodyPr>
          <a:lstStyle/>
          <a:p>
            <a:r>
              <a:rPr 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Azure is a public cloud computing platform—with solutions including Infrastructure as a Service (IaaS), Platform as a Service (PaaS), and Software as a Service (SaaS) that can be used for services such as analytics, virtual computing, storage, networking, and much more.</a:t>
            </a:r>
          </a:p>
          <a:p>
            <a:r>
              <a:rPr 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 has more than 200 products and cloud services </a:t>
            </a:r>
          </a:p>
          <a:p>
            <a:r>
              <a:rPr 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 the project you are currently working on, you plan to provide Infrastructure as a Service (IaaS) resources in Azure. Which resource is an example of IaaS? </a:t>
            </a:r>
          </a:p>
        </p:txBody>
      </p:sp>
      <p:sp>
        <p:nvSpPr>
          <p:cNvPr id="7" name="文本框 6">
            <a:extLst>
              <a:ext uri="{FF2B5EF4-FFF2-40B4-BE49-F238E27FC236}">
                <a16:creationId xmlns="" xmlns:a16="http://schemas.microsoft.com/office/drawing/2014/main" id="{F8CC24C7-344F-800D-537A-4925CC316046}"/>
              </a:ext>
            </a:extLst>
          </p:cNvPr>
          <p:cNvSpPr txBox="1"/>
          <p:nvPr>
            <p:custDataLst>
              <p:tags r:id="rId4"/>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web app</a:t>
            </a:r>
          </a:p>
        </p:txBody>
      </p:sp>
      <p:sp>
        <p:nvSpPr>
          <p:cNvPr id="8" name="文本框 7">
            <a:extLst>
              <a:ext uri="{FF2B5EF4-FFF2-40B4-BE49-F238E27FC236}">
                <a16:creationId xmlns="" xmlns:a16="http://schemas.microsoft.com/office/drawing/2014/main" id="{CF21645B-4F2D-F54E-67A5-886589D7085A}"/>
              </a:ext>
            </a:extLst>
          </p:cNvPr>
          <p:cNvSpPr txBox="1"/>
          <p:nvPr>
            <p:custDataLst>
              <p:tags r:id="rId5"/>
            </p:custDataLst>
          </p:nvPr>
        </p:nvSpPr>
        <p:spPr>
          <a:xfrm>
            <a:off x="2438400" y="34718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virtual machine</a:t>
            </a:r>
          </a:p>
        </p:txBody>
      </p:sp>
      <p:sp>
        <p:nvSpPr>
          <p:cNvPr id="9" name="文本框 8">
            <a:extLst>
              <a:ext uri="{FF2B5EF4-FFF2-40B4-BE49-F238E27FC236}">
                <a16:creationId xmlns="" xmlns:a16="http://schemas.microsoft.com/office/drawing/2014/main" id="{CB2B8B59-C21F-1C1C-A56E-D6194C7582E5}"/>
              </a:ext>
            </a:extLst>
          </p:cNvPr>
          <p:cNvSpPr txBox="1"/>
          <p:nvPr>
            <p:custDataLst>
              <p:tags r:id="rId6"/>
            </p:custDataLst>
          </p:nvPr>
        </p:nvSpPr>
        <p:spPr>
          <a:xfrm>
            <a:off x="2438400" y="41576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logic app</a:t>
            </a:r>
          </a:p>
        </p:txBody>
      </p:sp>
      <p:sp>
        <p:nvSpPr>
          <p:cNvPr id="10" name="文本框 9">
            <a:extLst>
              <a:ext uri="{FF2B5EF4-FFF2-40B4-BE49-F238E27FC236}">
                <a16:creationId xmlns="" xmlns:a16="http://schemas.microsoft.com/office/drawing/2014/main" id="{515B70D4-4486-02C2-DD70-2DB72A6452FD}"/>
              </a:ext>
            </a:extLst>
          </p:cNvPr>
          <p:cNvSpPr txBox="1"/>
          <p:nvPr>
            <p:custDataLst>
              <p:tags r:id="rId7"/>
            </p:custDataLst>
          </p:nvPr>
        </p:nvSpPr>
        <p:spPr>
          <a:xfrm>
            <a:off x="2438400" y="48434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SQL database</a:t>
            </a:r>
          </a:p>
        </p:txBody>
      </p:sp>
      <p:sp>
        <p:nvSpPr>
          <p:cNvPr id="11" name="椭圆 10">
            <a:extLst>
              <a:ext uri="{FF2B5EF4-FFF2-40B4-BE49-F238E27FC236}">
                <a16:creationId xmlns="" xmlns:a16="http://schemas.microsoft.com/office/drawing/2014/main" id="{DC8F2524-0E9B-8396-469D-A9CAC4FE1556}"/>
              </a:ext>
            </a:extLst>
          </p:cNvPr>
          <p:cNvSpPr>
            <a:spLocks noChangeAspect="1"/>
          </p:cNvSpPr>
          <p:nvPr>
            <p:custDataLst>
              <p:tags r:id="rId8"/>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DE93A0E6-918F-4E84-9CB5-012554EDF5EE}"/>
              </a:ext>
            </a:extLst>
          </p:cNvPr>
          <p:cNvSpPr>
            <a:spLocks noChangeAspect="1"/>
          </p:cNvSpPr>
          <p:nvPr>
            <p:custDataLst>
              <p:tags r:id="rId9"/>
            </p:custDataLst>
          </p:nvPr>
        </p:nvSpPr>
        <p:spPr>
          <a:xfrm>
            <a:off x="15716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 xmlns:a16="http://schemas.microsoft.com/office/drawing/2014/main" id="{EF172223-47D5-2418-5572-B6D819903993}"/>
              </a:ext>
            </a:extLst>
          </p:cNvPr>
          <p:cNvSpPr>
            <a:spLocks noChangeAspect="1"/>
          </p:cNvSpPr>
          <p:nvPr>
            <p:custDataLst>
              <p:tags r:id="rId10"/>
            </p:custDataLst>
          </p:nvPr>
        </p:nvSpPr>
        <p:spPr>
          <a:xfrm>
            <a:off x="1571625" y="42219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 xmlns:a16="http://schemas.microsoft.com/office/drawing/2014/main" id="{2FBA5020-51F2-5A48-8A5A-8E645139A7E2}"/>
              </a:ext>
            </a:extLst>
          </p:cNvPr>
          <p:cNvSpPr>
            <a:spLocks noChangeAspect="1"/>
          </p:cNvSpPr>
          <p:nvPr>
            <p:custDataLst>
              <p:tags r:id="rId11"/>
            </p:custDataLst>
          </p:nvPr>
        </p:nvSpPr>
        <p:spPr>
          <a:xfrm>
            <a:off x="1571625" y="49077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83A20A78-1187-4434-ED62-E6B6FFDEB8AC}"/>
              </a:ext>
            </a:extLst>
          </p:cNvPr>
          <p:cNvSpPr/>
          <p:nvPr>
            <p:custDataLst>
              <p:tags r:id="rId1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 name="文本框 26">
            <a:extLst>
              <a:ext uri="{FF2B5EF4-FFF2-40B4-BE49-F238E27FC236}">
                <a16:creationId xmlns="" xmlns:a16="http://schemas.microsoft.com/office/drawing/2014/main" id="{3D1142A5-8AA6-5073-D395-A582D58621EB}"/>
              </a:ext>
            </a:extLst>
          </p:cNvPr>
          <p:cNvSpPr txBox="1"/>
          <p:nvPr>
            <p:custDataLst>
              <p:tags r:id="rId13"/>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文本框 27">
            <a:extLst>
              <a:ext uri="{FF2B5EF4-FFF2-40B4-BE49-F238E27FC236}">
                <a16:creationId xmlns="" xmlns:a16="http://schemas.microsoft.com/office/drawing/2014/main" id="{596C641E-9963-518A-EA5B-57ABD26EF7F9}"/>
              </a:ext>
            </a:extLst>
          </p:cNvPr>
          <p:cNvSpPr txBox="1"/>
          <p:nvPr>
            <p:custDataLst>
              <p:tags r:id="rId14"/>
            </p:custDataLst>
          </p:nvPr>
        </p:nvSpPr>
        <p:spPr>
          <a:xfrm>
            <a:off x="12744704" y="1270000"/>
            <a:ext cx="3332480" cy="1569660"/>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prstClr val="black"/>
                </a:solidFill>
                <a:effectLst/>
                <a:uLnTx/>
                <a:uFillTx/>
                <a:latin typeface="Calibri" panose="020F0502020204030204"/>
                <a:ea typeface="+mn-ea"/>
                <a:cs typeface="+mn-cs"/>
              </a:rPr>
              <a:t>We can control hardware using IaaS resources</a:t>
            </a:r>
            <a:endPar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组合 25">
            <a:extLst>
              <a:ext uri="{FF2B5EF4-FFF2-40B4-BE49-F238E27FC236}">
                <a16:creationId xmlns="" xmlns:a16="http://schemas.microsoft.com/office/drawing/2014/main" id="{D7A7BB2A-A973-1C13-878D-EE5CBA444F26}"/>
              </a:ext>
            </a:extLst>
          </p:cNvPr>
          <p:cNvGrpSpPr/>
          <p:nvPr>
            <p:custDataLst>
              <p:tags r:id="rId15"/>
            </p:custDataLst>
          </p:nvPr>
        </p:nvGrpSpPr>
        <p:grpSpPr>
          <a:xfrm>
            <a:off x="12585700" y="0"/>
            <a:ext cx="3815080" cy="647700"/>
            <a:chOff x="12585700" y="0"/>
            <a:chExt cx="3815080" cy="647700"/>
          </a:xfrm>
        </p:grpSpPr>
        <p:sp>
          <p:nvSpPr>
            <p:cNvPr id="23" name="RemarkBack">
              <a:extLst>
                <a:ext uri="{FF2B5EF4-FFF2-40B4-BE49-F238E27FC236}">
                  <a16:creationId xmlns="" xmlns:a16="http://schemas.microsoft.com/office/drawing/2014/main" id="{5A2924D8-D67B-B78B-9060-5C77C3835F5B}"/>
                </a:ext>
              </a:extLst>
            </p:cNvPr>
            <p:cNvSpPr/>
            <p:nvPr>
              <p:custDataLst>
                <p:tags r:id="rId23"/>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RemarkBlock">
              <a:extLst>
                <a:ext uri="{FF2B5EF4-FFF2-40B4-BE49-F238E27FC236}">
                  <a16:creationId xmlns="" xmlns:a16="http://schemas.microsoft.com/office/drawing/2014/main" id="{C0583B66-F2A4-81A5-892A-C8BFD1BDA18B}"/>
                </a:ext>
              </a:extLst>
            </p:cNvPr>
            <p:cNvSpPr/>
            <p:nvPr>
              <p:custDataLst>
                <p:tags r:id="rId24"/>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RemarkTitleText">
              <a:extLst>
                <a:ext uri="{FF2B5EF4-FFF2-40B4-BE49-F238E27FC236}">
                  <a16:creationId xmlns="" xmlns:a16="http://schemas.microsoft.com/office/drawing/2014/main" id="{D8648275-3817-7E02-305D-6048735EC3D2}"/>
                </a:ext>
              </a:extLst>
            </p:cNvPr>
            <p:cNvSpPr txBox="1"/>
            <p:nvPr>
              <p:custDataLst>
                <p:tags r:id="rId25"/>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20" name="组合 19">
            <a:extLst>
              <a:ext uri="{FF2B5EF4-FFF2-40B4-BE49-F238E27FC236}">
                <a16:creationId xmlns="" xmlns:a16="http://schemas.microsoft.com/office/drawing/2014/main" id="{9C2AB903-5C87-2445-005F-E47E9261DC51}"/>
              </a:ext>
            </a:extLst>
          </p:cNvPr>
          <p:cNvGrpSpPr/>
          <p:nvPr>
            <p:custDataLst>
              <p:tags r:id="rId16"/>
            </p:custDataLst>
          </p:nvPr>
        </p:nvGrpSpPr>
        <p:grpSpPr>
          <a:xfrm>
            <a:off x="0" y="0"/>
            <a:ext cx="12192000" cy="635000"/>
            <a:chOff x="0" y="0"/>
            <a:chExt cx="12192000" cy="635000"/>
          </a:xfrm>
        </p:grpSpPr>
        <p:sp>
          <p:nvSpPr>
            <p:cNvPr id="16" name="TitleBackground">
              <a:extLst>
                <a:ext uri="{FF2B5EF4-FFF2-40B4-BE49-F238E27FC236}">
                  <a16:creationId xmlns="" xmlns:a16="http://schemas.microsoft.com/office/drawing/2014/main" id="{DED6C970-420C-9B7F-CA84-20BA5B7367D2}"/>
                </a:ext>
              </a:extLst>
            </p:cNvPr>
            <p:cNvSpPr/>
            <p:nvPr>
              <p:custDataLst>
                <p:tags r:id="rId19"/>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FEB6DA67-D1C7-9595-CA45-96869605A9E5}"/>
                </a:ext>
              </a:extLst>
            </p:cNvPr>
            <p:cNvSpPr/>
            <p:nvPr>
              <p:custDataLst>
                <p:tags r:id="rId20"/>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E3330DB3-E73B-25E5-DA89-3D6454D19D16}"/>
                </a:ext>
              </a:extLst>
            </p:cNvPr>
            <p:cNvSpPr txBox="1"/>
            <p:nvPr>
              <p:custDataLst>
                <p:tags r:id="rId21"/>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C419FF3E-07AA-F660-A0E7-4D90C7AE4A44}"/>
                </a:ext>
              </a:extLst>
            </p:cNvPr>
            <p:cNvSpPr txBox="1"/>
            <p:nvPr>
              <p:custDataLst>
                <p:tags r:id="rId22"/>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2A2ED561-D951-2919-EFE3-0089D987F150}"/>
              </a:ext>
            </a:extLst>
          </p:cNvPr>
          <p:cNvPicPr>
            <a:picLocks/>
          </p:cNvPicPr>
          <p:nvPr>
            <p:custDataLst>
              <p:tags r:id="rId17"/>
            </p:custDataLst>
          </p:nvPr>
        </p:nvPicPr>
        <p:blipFill>
          <a:blip r:embed="rId2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1" name="文本框 20">
            <a:extLst>
              <a:ext uri="{FF2B5EF4-FFF2-40B4-BE49-F238E27FC236}">
                <a16:creationId xmlns="" xmlns:a16="http://schemas.microsoft.com/office/drawing/2014/main" id="{6D81A666-1DCC-752E-6921-84F4D7ED01DC}"/>
              </a:ext>
            </a:extLst>
          </p:cNvPr>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No answer，press the setting on the right side</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2042098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1E80C5-B063-78E6-BDB9-37FFD75F8132}"/>
              </a:ext>
            </a:extLst>
          </p:cNvPr>
          <p:cNvSpPr>
            <a:spLocks noGrp="1"/>
          </p:cNvSpPr>
          <p:nvPr>
            <p:ph type="title"/>
          </p:nvPr>
        </p:nvSpPr>
        <p:spPr/>
        <p:txBody>
          <a:bodyPr/>
          <a:lstStyle/>
          <a:p>
            <a:r>
              <a:rPr lang="en-AU" dirty="0"/>
              <a:t>Cloud service models</a:t>
            </a:r>
            <a:endParaRPr lang="x-none" dirty="0"/>
          </a:p>
        </p:txBody>
      </p:sp>
      <p:sp>
        <p:nvSpPr>
          <p:cNvPr id="3" name="内容占位符 2">
            <a:extLst>
              <a:ext uri="{FF2B5EF4-FFF2-40B4-BE49-F238E27FC236}">
                <a16:creationId xmlns:a16="http://schemas.microsoft.com/office/drawing/2014/main" xmlns="" id="{537AAA29-1273-3ADF-0568-AE232F535A93}"/>
              </a:ext>
            </a:extLst>
          </p:cNvPr>
          <p:cNvSpPr>
            <a:spLocks noGrp="1"/>
          </p:cNvSpPr>
          <p:nvPr>
            <p:ph idx="1"/>
          </p:nvPr>
        </p:nvSpPr>
        <p:spPr/>
        <p:txBody>
          <a:bodyPr>
            <a:normAutofit/>
          </a:bodyPr>
          <a:lstStyle/>
          <a:p>
            <a:r>
              <a:rPr lang="en-AU" sz="4800" dirty="0"/>
              <a:t>IaaS  – </a:t>
            </a:r>
            <a:r>
              <a:rPr lang="en-AU" sz="4800" b="1" dirty="0">
                <a:solidFill>
                  <a:schemeClr val="accent1"/>
                </a:solidFill>
              </a:rPr>
              <a:t>Infrastructure</a:t>
            </a:r>
          </a:p>
          <a:p>
            <a:endParaRPr lang="en-AU" sz="4800" dirty="0"/>
          </a:p>
          <a:p>
            <a:r>
              <a:rPr lang="en-AU" sz="4800" dirty="0"/>
              <a:t>PaaS – </a:t>
            </a:r>
            <a:r>
              <a:rPr lang="en-AU" sz="4800" b="1" dirty="0">
                <a:solidFill>
                  <a:schemeClr val="accent1"/>
                </a:solidFill>
              </a:rPr>
              <a:t>Platform</a:t>
            </a:r>
          </a:p>
          <a:p>
            <a:endParaRPr lang="en-AU" sz="4800" dirty="0"/>
          </a:p>
          <a:p>
            <a:r>
              <a:rPr lang="en-AU" sz="4800" dirty="0"/>
              <a:t>SaaS – </a:t>
            </a:r>
            <a:r>
              <a:rPr lang="en-AU" sz="4800" b="1" dirty="0">
                <a:solidFill>
                  <a:schemeClr val="accent1"/>
                </a:solidFill>
              </a:rPr>
              <a:t>Software </a:t>
            </a:r>
            <a:endParaRPr lang="x-none" sz="4800" b="1" dirty="0">
              <a:solidFill>
                <a:schemeClr val="accent1"/>
              </a:solidFill>
            </a:endParaRPr>
          </a:p>
        </p:txBody>
      </p:sp>
      <p:sp>
        <p:nvSpPr>
          <p:cNvPr id="4" name="矩形 3">
            <a:extLst>
              <a:ext uri="{FF2B5EF4-FFF2-40B4-BE49-F238E27FC236}">
                <a16:creationId xmlns:a16="http://schemas.microsoft.com/office/drawing/2014/main" xmlns="" id="{05413E3F-2D32-5486-9D0D-536156CA4CD1}"/>
              </a:ext>
            </a:extLst>
          </p:cNvPr>
          <p:cNvSpPr/>
          <p:nvPr/>
        </p:nvSpPr>
        <p:spPr>
          <a:xfrm>
            <a:off x="5811749" y="2835667"/>
            <a:ext cx="6380251" cy="1569660"/>
          </a:xfrm>
          <a:prstGeom prst="rect">
            <a:avLst/>
          </a:prstGeom>
          <a:noFill/>
        </p:spPr>
        <p:txBody>
          <a:bodyPr wrap="square" lIns="91440" tIns="45720" rIns="91440" bIns="45720">
            <a:spAutoFit/>
          </a:bodyPr>
          <a:lstStyle/>
          <a:p>
            <a:pPr algn="ctr"/>
            <a:r>
              <a:rPr lang="en-AU" altLang="zh-CN" sz="9600" dirty="0">
                <a:ln w="0"/>
                <a:solidFill>
                  <a:schemeClr val="accent1"/>
                </a:solidFill>
                <a:effectLst>
                  <a:outerShdw blurRad="38100" dist="25400" dir="5400000" algn="ctr" rotWithShape="0">
                    <a:srgbClr val="6E747A">
                      <a:alpha val="43000"/>
                    </a:srgbClr>
                  </a:outerShdw>
                </a:effectLst>
              </a:rPr>
              <a:t>a</a:t>
            </a:r>
            <a:r>
              <a:rPr lang="en-AU" altLang="zh-CN" sz="9600" b="0" cap="none" spc="0" dirty="0">
                <a:ln w="0"/>
                <a:solidFill>
                  <a:schemeClr val="accent1"/>
                </a:solidFill>
                <a:effectLst>
                  <a:outerShdw blurRad="38100" dist="25400" dir="5400000" algn="ctr" rotWithShape="0">
                    <a:srgbClr val="6E747A">
                      <a:alpha val="43000"/>
                    </a:srgbClr>
                  </a:outerShdw>
                </a:effectLst>
              </a:rPr>
              <a:t>s a Service</a:t>
            </a:r>
            <a:endParaRPr lang="zh-CN" altLang="en-US" sz="9600" b="0" cap="none" spc="0" dirty="0">
              <a:ln w="0"/>
              <a:solidFill>
                <a:schemeClr val="accent1"/>
              </a:solidFill>
              <a:effectLst>
                <a:outerShdw blurRad="38100" dist="25400" dir="5400000" algn="ctr" rotWithShape="0">
                  <a:srgbClr val="6E747A">
                    <a:alpha val="43000"/>
                  </a:srgbClr>
                </a:outerShdw>
              </a:effectLst>
            </a:endParaRPr>
          </a:p>
        </p:txBody>
      </p:sp>
      <p:cxnSp>
        <p:nvCxnSpPr>
          <p:cNvPr id="6" name="直接连接符 5">
            <a:extLst>
              <a:ext uri="{FF2B5EF4-FFF2-40B4-BE49-F238E27FC236}">
                <a16:creationId xmlns:a16="http://schemas.microsoft.com/office/drawing/2014/main" xmlns="" id="{0A7A0E39-1F74-F9CF-8127-C06F8D6BBC07}"/>
              </a:ext>
            </a:extLst>
          </p:cNvPr>
          <p:cNvCxnSpPr>
            <a:endCxn id="4" idx="1"/>
          </p:cNvCxnSpPr>
          <p:nvPr/>
        </p:nvCxnSpPr>
        <p:spPr>
          <a:xfrm>
            <a:off x="5311739" y="2568539"/>
            <a:ext cx="500010" cy="105195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36D70A00-0617-6A97-4EF4-AD2C71A50462}"/>
              </a:ext>
            </a:extLst>
          </p:cNvPr>
          <p:cNvCxnSpPr/>
          <p:nvPr/>
        </p:nvCxnSpPr>
        <p:spPr>
          <a:xfrm>
            <a:off x="5147353" y="3791164"/>
            <a:ext cx="66439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4EA9145D-6F8B-4279-BB5A-09AFDB4B7891}"/>
              </a:ext>
            </a:extLst>
          </p:cNvPr>
          <p:cNvCxnSpPr/>
          <p:nvPr/>
        </p:nvCxnSpPr>
        <p:spPr>
          <a:xfrm flipV="1">
            <a:off x="5311739" y="4001294"/>
            <a:ext cx="585627" cy="134126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736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1E14B7C3-9BA7-203F-3603-CC731841C406}"/>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 xmlns:a16="http://schemas.microsoft.com/office/drawing/2014/main" id="{3517DCB6-2EF9-3B4A-DE10-80D03A6992B1}"/>
              </a:ext>
            </a:extLst>
          </p:cNvPr>
          <p:cNvSpPr txBox="1"/>
          <p:nvPr>
            <p:custDataLst>
              <p:tags r:id="rId3"/>
            </p:custDataLst>
          </p:nvPr>
        </p:nvSpPr>
        <p:spPr>
          <a:xfrm>
            <a:off x="1219200" y="894271"/>
            <a:ext cx="9753600" cy="2143125"/>
          </a:xfrm>
          <a:prstGeom prst="rect">
            <a:avLst/>
          </a:prstGeom>
          <a:noFill/>
        </p:spPr>
        <p:txBody>
          <a:bodyPr vert="horz" wrap="square" rtlCol="0" anchor="ctr" anchorCtr="0">
            <a:noAutofit/>
          </a:bodyPr>
          <a:lstStyle/>
          <a:p>
            <a:r>
              <a:rPr 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Azure is a public cloud computing platform—with solutions including Infrastructure as a Service (IaaS), Platform as a Service (PaaS), and Software as a Service (SaaS) that can be used for services such as analytics, virtual computing, storage, networking, and much more.</a:t>
            </a:r>
          </a:p>
          <a:p>
            <a:r>
              <a:rPr 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 has more than 200 products and cloud services </a:t>
            </a:r>
          </a:p>
          <a:p>
            <a:r>
              <a:rPr 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 the project you are currently working on, you plan to provide Infrastructure as a Service (IaaS) resources in Azure. Which resource is an example of IaaS? </a:t>
            </a:r>
          </a:p>
        </p:txBody>
      </p:sp>
      <p:sp>
        <p:nvSpPr>
          <p:cNvPr id="7" name="文本框 6">
            <a:extLst>
              <a:ext uri="{FF2B5EF4-FFF2-40B4-BE49-F238E27FC236}">
                <a16:creationId xmlns="" xmlns:a16="http://schemas.microsoft.com/office/drawing/2014/main" id="{F8CC24C7-344F-800D-537A-4925CC316046}"/>
              </a:ext>
            </a:extLst>
          </p:cNvPr>
          <p:cNvSpPr txBox="1"/>
          <p:nvPr>
            <p:custDataLst>
              <p:tags r:id="rId4"/>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web app</a:t>
            </a:r>
          </a:p>
        </p:txBody>
      </p:sp>
      <p:sp>
        <p:nvSpPr>
          <p:cNvPr id="8" name="文本框 7">
            <a:extLst>
              <a:ext uri="{FF2B5EF4-FFF2-40B4-BE49-F238E27FC236}">
                <a16:creationId xmlns="" xmlns:a16="http://schemas.microsoft.com/office/drawing/2014/main" id="{CF21645B-4F2D-F54E-67A5-886589D7085A}"/>
              </a:ext>
            </a:extLst>
          </p:cNvPr>
          <p:cNvSpPr txBox="1"/>
          <p:nvPr>
            <p:custDataLst>
              <p:tags r:id="rId5"/>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virtual machine</a:t>
            </a:r>
          </a:p>
        </p:txBody>
      </p:sp>
      <p:sp>
        <p:nvSpPr>
          <p:cNvPr id="9" name="文本框 8">
            <a:extLst>
              <a:ext uri="{FF2B5EF4-FFF2-40B4-BE49-F238E27FC236}">
                <a16:creationId xmlns="" xmlns:a16="http://schemas.microsoft.com/office/drawing/2014/main" id="{CB2B8B59-C21F-1C1C-A56E-D6194C7582E5}"/>
              </a:ext>
            </a:extLst>
          </p:cNvPr>
          <p:cNvSpPr txBox="1"/>
          <p:nvPr>
            <p:custDataLst>
              <p:tags r:id="rId6"/>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logic app</a:t>
            </a:r>
          </a:p>
        </p:txBody>
      </p:sp>
      <p:sp>
        <p:nvSpPr>
          <p:cNvPr id="10" name="文本框 9">
            <a:extLst>
              <a:ext uri="{FF2B5EF4-FFF2-40B4-BE49-F238E27FC236}">
                <a16:creationId xmlns="" xmlns:a16="http://schemas.microsoft.com/office/drawing/2014/main" id="{515B70D4-4486-02C2-DD70-2DB72A6452FD}"/>
              </a:ext>
            </a:extLst>
          </p:cNvPr>
          <p:cNvSpPr txBox="1"/>
          <p:nvPr>
            <p:custDataLst>
              <p:tags r:id="rId7"/>
            </p:custDataLst>
          </p:nvPr>
        </p:nvSpPr>
        <p:spPr>
          <a:xfrm>
            <a:off x="2438400" y="53578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 Azure SQL database</a:t>
            </a:r>
          </a:p>
        </p:txBody>
      </p:sp>
      <p:sp>
        <p:nvSpPr>
          <p:cNvPr id="11" name="椭圆 10">
            <a:extLst>
              <a:ext uri="{FF2B5EF4-FFF2-40B4-BE49-F238E27FC236}">
                <a16:creationId xmlns="" xmlns:a16="http://schemas.microsoft.com/office/drawing/2014/main" id="{DC8F2524-0E9B-8396-469D-A9CAC4FE1556}"/>
              </a:ext>
            </a:extLst>
          </p:cNvPr>
          <p:cNvSpPr>
            <a:spLocks noChangeAspect="1"/>
          </p:cNvSpPr>
          <p:nvPr>
            <p:custDataLst>
              <p:tags r:id="rId8"/>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DE93A0E6-918F-4E84-9CB5-012554EDF5EE}"/>
              </a:ext>
            </a:extLst>
          </p:cNvPr>
          <p:cNvSpPr>
            <a:spLocks noChangeAspect="1"/>
          </p:cNvSpPr>
          <p:nvPr>
            <p:custDataLst>
              <p:tags r:id="rId9"/>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 xmlns:a16="http://schemas.microsoft.com/office/drawing/2014/main" id="{EF172223-47D5-2418-5572-B6D819903993}"/>
              </a:ext>
            </a:extLst>
          </p:cNvPr>
          <p:cNvSpPr>
            <a:spLocks noChangeAspect="1"/>
          </p:cNvSpPr>
          <p:nvPr>
            <p:custDataLst>
              <p:tags r:id="rId10"/>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 xmlns:a16="http://schemas.microsoft.com/office/drawing/2014/main" id="{2FBA5020-51F2-5A48-8A5A-8E645139A7E2}"/>
              </a:ext>
            </a:extLst>
          </p:cNvPr>
          <p:cNvSpPr>
            <a:spLocks noChangeAspect="1"/>
          </p:cNvSpPr>
          <p:nvPr>
            <p:custDataLst>
              <p:tags r:id="rId11"/>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83A20A78-1187-4434-ED62-E6B6FFDEB8AC}"/>
              </a:ext>
            </a:extLst>
          </p:cNvPr>
          <p:cNvSpPr/>
          <p:nvPr>
            <p:custDataLst>
              <p:tags r:id="rId1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 name="文本框 26">
            <a:extLst>
              <a:ext uri="{FF2B5EF4-FFF2-40B4-BE49-F238E27FC236}">
                <a16:creationId xmlns="" xmlns:a16="http://schemas.microsoft.com/office/drawing/2014/main" id="{3D1142A5-8AA6-5073-D395-A582D58621EB}"/>
              </a:ext>
            </a:extLst>
          </p:cNvPr>
          <p:cNvSpPr txBox="1"/>
          <p:nvPr>
            <p:custDataLst>
              <p:tags r:id="rId13"/>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文本框 27">
            <a:extLst>
              <a:ext uri="{FF2B5EF4-FFF2-40B4-BE49-F238E27FC236}">
                <a16:creationId xmlns="" xmlns:a16="http://schemas.microsoft.com/office/drawing/2014/main" id="{596C641E-9963-518A-EA5B-57ABD26EF7F9}"/>
              </a:ext>
            </a:extLst>
          </p:cNvPr>
          <p:cNvSpPr txBox="1"/>
          <p:nvPr>
            <p:custDataLst>
              <p:tags r:id="rId14"/>
            </p:custDataLst>
          </p:nvPr>
        </p:nvSpPr>
        <p:spPr>
          <a:xfrm>
            <a:off x="12744704" y="1270000"/>
            <a:ext cx="3332480" cy="1569660"/>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prstClr val="black"/>
                </a:solidFill>
                <a:effectLst/>
                <a:uLnTx/>
                <a:uFillTx/>
                <a:latin typeface="Calibri" panose="020F0502020204030204"/>
                <a:ea typeface="+mn-ea"/>
                <a:cs typeface="+mn-cs"/>
              </a:rPr>
              <a:t>We can control hardware using IaaS resources</a:t>
            </a:r>
            <a:endPar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组合 25">
            <a:extLst>
              <a:ext uri="{FF2B5EF4-FFF2-40B4-BE49-F238E27FC236}">
                <a16:creationId xmlns="" xmlns:a16="http://schemas.microsoft.com/office/drawing/2014/main" id="{D7A7BB2A-A973-1C13-878D-EE5CBA444F26}"/>
              </a:ext>
            </a:extLst>
          </p:cNvPr>
          <p:cNvGrpSpPr/>
          <p:nvPr>
            <p:custDataLst>
              <p:tags r:id="rId15"/>
            </p:custDataLst>
          </p:nvPr>
        </p:nvGrpSpPr>
        <p:grpSpPr>
          <a:xfrm>
            <a:off x="12585700" y="0"/>
            <a:ext cx="3815080" cy="647700"/>
            <a:chOff x="12585700" y="0"/>
            <a:chExt cx="3815080" cy="647700"/>
          </a:xfrm>
        </p:grpSpPr>
        <p:sp>
          <p:nvSpPr>
            <p:cNvPr id="23" name="RemarkBack">
              <a:extLst>
                <a:ext uri="{FF2B5EF4-FFF2-40B4-BE49-F238E27FC236}">
                  <a16:creationId xmlns="" xmlns:a16="http://schemas.microsoft.com/office/drawing/2014/main" id="{5A2924D8-D67B-B78B-9060-5C77C3835F5B}"/>
                </a:ext>
              </a:extLst>
            </p:cNvPr>
            <p:cNvSpPr/>
            <p:nvPr>
              <p:custDataLst>
                <p:tags r:id="rId22"/>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RemarkBlock">
              <a:extLst>
                <a:ext uri="{FF2B5EF4-FFF2-40B4-BE49-F238E27FC236}">
                  <a16:creationId xmlns="" xmlns:a16="http://schemas.microsoft.com/office/drawing/2014/main" id="{C0583B66-F2A4-81A5-892A-C8BFD1BDA18B}"/>
                </a:ext>
              </a:extLst>
            </p:cNvPr>
            <p:cNvSpPr/>
            <p:nvPr>
              <p:custDataLst>
                <p:tags r:id="rId23"/>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RemarkTitleText">
              <a:extLst>
                <a:ext uri="{FF2B5EF4-FFF2-40B4-BE49-F238E27FC236}">
                  <a16:creationId xmlns="" xmlns:a16="http://schemas.microsoft.com/office/drawing/2014/main" id="{D8648275-3817-7E02-305D-6048735EC3D2}"/>
                </a:ext>
              </a:extLst>
            </p:cNvPr>
            <p:cNvSpPr txBox="1"/>
            <p:nvPr>
              <p:custDataLst>
                <p:tags r:id="rId24"/>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20" name="组合 19">
            <a:extLst>
              <a:ext uri="{FF2B5EF4-FFF2-40B4-BE49-F238E27FC236}">
                <a16:creationId xmlns="" xmlns:a16="http://schemas.microsoft.com/office/drawing/2014/main" id="{9C2AB903-5C87-2445-005F-E47E9261DC51}"/>
              </a:ext>
            </a:extLst>
          </p:cNvPr>
          <p:cNvGrpSpPr/>
          <p:nvPr>
            <p:custDataLst>
              <p:tags r:id="rId16"/>
            </p:custDataLst>
          </p:nvPr>
        </p:nvGrpSpPr>
        <p:grpSpPr>
          <a:xfrm>
            <a:off x="0" y="0"/>
            <a:ext cx="12192000" cy="635000"/>
            <a:chOff x="0" y="0"/>
            <a:chExt cx="12192000" cy="635000"/>
          </a:xfrm>
        </p:grpSpPr>
        <p:sp>
          <p:nvSpPr>
            <p:cNvPr id="16" name="TitleBackground">
              <a:extLst>
                <a:ext uri="{FF2B5EF4-FFF2-40B4-BE49-F238E27FC236}">
                  <a16:creationId xmlns="" xmlns:a16="http://schemas.microsoft.com/office/drawing/2014/main" id="{DED6C970-420C-9B7F-CA84-20BA5B7367D2}"/>
                </a:ext>
              </a:extLst>
            </p:cNvPr>
            <p:cNvSpPr/>
            <p:nvPr>
              <p:custDataLst>
                <p:tags r:id="rId1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FEB6DA67-D1C7-9595-CA45-96869605A9E5}"/>
                </a:ext>
              </a:extLst>
            </p:cNvPr>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E3330DB3-E73B-25E5-DA89-3D6454D19D16}"/>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C419FF3E-07AA-F660-A0E7-4D90C7AE4A44}"/>
                </a:ext>
              </a:extLst>
            </p:cNvPr>
            <p:cNvSpPr txBox="1"/>
            <p:nvPr>
              <p:custDataLst>
                <p:tags r:id="rId21"/>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2A2ED561-D951-2919-EFE3-0089D987F150}"/>
              </a:ext>
            </a:extLst>
          </p:cNvPr>
          <p:cNvPicPr>
            <a:picLocks/>
          </p:cNvPicPr>
          <p:nvPr>
            <p:custDataLst>
              <p:tags r:id="rId17"/>
            </p:custDataLst>
          </p:nvPr>
        </p:nvPicPr>
        <p:blipFill>
          <a:blip r:embed="rId2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237377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2B434074-1F20-139C-100A-A5FFAF1B4B7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4000" dirty="0"/>
              <a:t>Which one of the following can be considered as the most complete cloud computing service model? </a:t>
            </a:r>
          </a:p>
        </p:txBody>
      </p:sp>
      <p:sp>
        <p:nvSpPr>
          <p:cNvPr id="7" name="文本框 6">
            <a:extLst>
              <a:ext uri="{FF2B5EF4-FFF2-40B4-BE49-F238E27FC236}">
                <a16:creationId xmlns="" xmlns:a16="http://schemas.microsoft.com/office/drawing/2014/main" id="{C3A41957-4551-0CBF-94D7-5F2C6BB42C8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IaaS – Infrastructure as a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D58656D7-9170-58ED-ABE2-9881D9CF1437}"/>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PaaS - Platform as a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 xmlns:a16="http://schemas.microsoft.com/office/drawing/2014/main" id="{D8453C83-0123-129F-FD4C-A1A7C5668DC9}"/>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SaaS – Software as a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C7C20983-216D-3032-A3EF-A5E04D8C5D31}"/>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35856AB9-857A-93E4-54AC-3D6E685684FD}"/>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 xmlns:a16="http://schemas.microsoft.com/office/drawing/2014/main" id="{C553B4B3-B589-380C-781B-F7B10A84B7A1}"/>
              </a:ext>
            </a:extLst>
          </p:cNvPr>
          <p:cNvSpPr>
            <a:spLocks noChangeAspect="1"/>
          </p:cNvSpPr>
          <p:nvPr>
            <p:custDataLst>
              <p:tags r:id="rId8"/>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Rounded Rectangle 20"/>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GB" sz="1600" smtClean="0">
                <a:solidFill>
                  <a:srgbClr val="FFFFFF"/>
                </a:solidFill>
                <a:latin typeface="Microsoft Yahei"/>
                <a:ea typeface="Microsoft Yahei"/>
                <a:sym typeface="Microsoft Yahei"/>
              </a:rPr>
              <a:t>Submit</a:t>
            </a:r>
            <a:endParaRPr lang="en-GB" sz="1600">
              <a:solidFill>
                <a:srgbClr val="FFFFFF"/>
              </a:solidFill>
              <a:latin typeface="Microsoft Yahei"/>
              <a:ea typeface="Microsoft Yahei"/>
              <a:sym typeface="Microsoft Yahei"/>
            </a:endParaRPr>
          </a:p>
        </p:txBody>
      </p:sp>
      <p:grpSp>
        <p:nvGrpSpPr>
          <p:cNvPr id="20" name="组合 19">
            <a:extLst>
              <a:ext uri="{FF2B5EF4-FFF2-40B4-BE49-F238E27FC236}">
                <a16:creationId xmlns="" xmlns:a16="http://schemas.microsoft.com/office/drawing/2014/main" id="{F21BB5E4-03D2-2968-A0CF-B37D3F9FBCF7}"/>
              </a:ext>
            </a:extLst>
          </p:cNvPr>
          <p:cNvGrpSpPr/>
          <p:nvPr>
            <p:custDataLst>
              <p:tags r:id="rId10"/>
            </p:custDataLst>
          </p:nvPr>
        </p:nvGrpSpPr>
        <p:grpSpPr>
          <a:xfrm>
            <a:off x="0" y="0"/>
            <a:ext cx="12192000" cy="635000"/>
            <a:chOff x="0" y="-10274"/>
            <a:chExt cx="12192000" cy="635000"/>
          </a:xfrm>
        </p:grpSpPr>
        <p:sp>
          <p:nvSpPr>
            <p:cNvPr id="16" name="TitleBackground">
              <a:extLst>
                <a:ext uri="{FF2B5EF4-FFF2-40B4-BE49-F238E27FC236}">
                  <a16:creationId xmlns="" xmlns:a16="http://schemas.microsoft.com/office/drawing/2014/main" id="{A0DAF945-6383-9A75-7631-67F087636F0C}"/>
                </a:ext>
              </a:extLst>
            </p:cNvPr>
            <p:cNvSpPr/>
            <p:nvPr>
              <p:custDataLst>
                <p:tags r:id="rId13"/>
              </p:custDataLst>
            </p:nvPr>
          </p:nvSpPr>
          <p:spPr>
            <a:xfrm>
              <a:off x="0" y="-10274"/>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3B282BC6-79C5-1AD5-64A4-34FAF28128AE}"/>
                </a:ext>
              </a:extLst>
            </p:cNvPr>
            <p:cNvSpPr/>
            <p:nvPr>
              <p:custDataLst>
                <p:tags r:id="rId14"/>
              </p:custDataLst>
            </p:nvPr>
          </p:nvSpPr>
          <p:spPr>
            <a:xfrm>
              <a:off x="0" y="-10274"/>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D07524E4-F39D-6B1F-267E-1F9350E92BCD}"/>
                </a:ext>
              </a:extLst>
            </p:cNvPr>
            <p:cNvSpPr txBox="1"/>
            <p:nvPr>
              <p:custDataLst>
                <p:tags r:id="rId15"/>
              </p:custDataLst>
            </p:nvPr>
          </p:nvSpPr>
          <p:spPr>
            <a:xfrm>
              <a:off x="254000" y="-10274"/>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DDE18C89-8148-0DF8-47B9-4EACE38037AC}"/>
                </a:ext>
              </a:extLst>
            </p:cNvPr>
            <p:cNvSpPr txBox="1"/>
            <p:nvPr>
              <p:custDataLst>
                <p:tags r:id="rId16"/>
              </p:custDataLst>
            </p:nvPr>
          </p:nvSpPr>
          <p:spPr>
            <a:xfrm>
              <a:off x="3022918" y="98946"/>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F57612A6-B37B-D599-E5F1-C4AA1CE28DC5}"/>
              </a:ext>
            </a:extLst>
          </p:cNvPr>
          <p:cNvPicPr>
            <a:picLocks/>
          </p:cNvPicPr>
          <p:nvPr>
            <p:custDataLst>
              <p:tags r:id="rId11"/>
            </p:custDataLst>
          </p:nvPr>
        </p:nvPicPr>
        <p:blipFill>
          <a:blip r:embed="rId18">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4" name="TextBox 3"/>
          <p:cNvSpPr txBox="1"/>
          <p:nvPr>
            <p:custDataLst>
              <p:tags r:id="rId12"/>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en-GB" sz="1600" smtClean="0">
                <a:solidFill>
                  <a:srgbClr val="F84F41"/>
                </a:solidFill>
                <a:latin typeface="Microsoft Yahei"/>
                <a:ea typeface="Microsoft Yahei"/>
                <a:sym typeface="Microsoft Yahei"/>
              </a:rPr>
              <a:t>No answer，press the setting on the right side</a:t>
            </a:r>
            <a:endParaRPr lang="en-GB" sz="1600">
              <a:solidFill>
                <a:srgbClr val="F84F41"/>
              </a:solidFill>
              <a:latin typeface="Microsoft Yahei"/>
              <a:ea typeface="Microsoft Yahei"/>
              <a:sym typeface="Microsoft Yahei"/>
            </a:endParaRPr>
          </a:p>
        </p:txBody>
      </p:sp>
    </p:spTree>
    <p:custDataLst>
      <p:tags r:id="rId1"/>
    </p:custDataLst>
    <p:extLst>
      <p:ext uri="{BB962C8B-B14F-4D97-AF65-F5344CB8AC3E}">
        <p14:creationId xmlns:p14="http://schemas.microsoft.com/office/powerpoint/2010/main" val="70029995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2B434074-1F20-139C-100A-A5FFAF1B4B7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GB" sz="4000" dirty="0"/>
              <a:t>Which one of the following can be considered as the most complete cloud computing service model? </a:t>
            </a:r>
          </a:p>
        </p:txBody>
      </p:sp>
      <p:sp>
        <p:nvSpPr>
          <p:cNvPr id="7" name="文本框 6">
            <a:extLst>
              <a:ext uri="{FF2B5EF4-FFF2-40B4-BE49-F238E27FC236}">
                <a16:creationId xmlns="" xmlns:a16="http://schemas.microsoft.com/office/drawing/2014/main" id="{C3A41957-4551-0CBF-94D7-5F2C6BB42C8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IaaS – Infrastructure as a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 xmlns:a16="http://schemas.microsoft.com/office/drawing/2014/main" id="{D58656D7-9170-58ED-ABE2-9881D9CF1437}"/>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PaaS - Platform as a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 xmlns:a16="http://schemas.microsoft.com/office/drawing/2014/main" id="{D8453C83-0123-129F-FD4C-A1A7C5668DC9}"/>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SaaS – Software as a Service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 xmlns:a16="http://schemas.microsoft.com/office/drawing/2014/main" id="{C7C20983-216D-3032-A3EF-A5E04D8C5D31}"/>
              </a:ext>
            </a:extLst>
          </p:cNvPr>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 xmlns:a16="http://schemas.microsoft.com/office/drawing/2014/main" id="{35856AB9-857A-93E4-54AC-3D6E685684FD}"/>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 xmlns:a16="http://schemas.microsoft.com/office/drawing/2014/main" id="{C553B4B3-B589-380C-781B-F7B10A84B7A1}"/>
              </a:ext>
            </a:extLst>
          </p:cNvPr>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 xmlns:a16="http://schemas.microsoft.com/office/drawing/2014/main" id="{52FE7156-373C-AB16-39D9-E82BB47855BF}"/>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 xmlns:a16="http://schemas.microsoft.com/office/drawing/2014/main" id="{F21BB5E4-03D2-2968-A0CF-B37D3F9FBCF7}"/>
              </a:ext>
            </a:extLst>
          </p:cNvPr>
          <p:cNvGrpSpPr/>
          <p:nvPr>
            <p:custDataLst>
              <p:tags r:id="rId10"/>
            </p:custDataLst>
          </p:nvPr>
        </p:nvGrpSpPr>
        <p:grpSpPr>
          <a:xfrm>
            <a:off x="0" y="0"/>
            <a:ext cx="12192000" cy="635000"/>
            <a:chOff x="0" y="-10274"/>
            <a:chExt cx="12192000" cy="635000"/>
          </a:xfrm>
        </p:grpSpPr>
        <p:sp>
          <p:nvSpPr>
            <p:cNvPr id="16" name="TitleBackground">
              <a:extLst>
                <a:ext uri="{FF2B5EF4-FFF2-40B4-BE49-F238E27FC236}">
                  <a16:creationId xmlns="" xmlns:a16="http://schemas.microsoft.com/office/drawing/2014/main" id="{A0DAF945-6383-9A75-7631-67F087636F0C}"/>
                </a:ext>
              </a:extLst>
            </p:cNvPr>
            <p:cNvSpPr/>
            <p:nvPr>
              <p:custDataLst>
                <p:tags r:id="rId12"/>
              </p:custDataLst>
            </p:nvPr>
          </p:nvSpPr>
          <p:spPr>
            <a:xfrm>
              <a:off x="0" y="-10274"/>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 xmlns:a16="http://schemas.microsoft.com/office/drawing/2014/main" id="{3B282BC6-79C5-1AD5-64A4-34FAF28128AE}"/>
                </a:ext>
              </a:extLst>
            </p:cNvPr>
            <p:cNvSpPr/>
            <p:nvPr>
              <p:custDataLst>
                <p:tags r:id="rId13"/>
              </p:custDataLst>
            </p:nvPr>
          </p:nvSpPr>
          <p:spPr>
            <a:xfrm>
              <a:off x="0" y="-10274"/>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 xmlns:a16="http://schemas.microsoft.com/office/drawing/2014/main" id="{D07524E4-F39D-6B1F-267E-1F9350E92BCD}"/>
                </a:ext>
              </a:extLst>
            </p:cNvPr>
            <p:cNvSpPr txBox="1"/>
            <p:nvPr>
              <p:custDataLst>
                <p:tags r:id="rId14"/>
              </p:custDataLst>
            </p:nvPr>
          </p:nvSpPr>
          <p:spPr>
            <a:xfrm>
              <a:off x="254000" y="-10274"/>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 xmlns:a16="http://schemas.microsoft.com/office/drawing/2014/main" id="{DDE18C89-8148-0DF8-47B9-4EACE38037AC}"/>
                </a:ext>
              </a:extLst>
            </p:cNvPr>
            <p:cNvSpPr txBox="1"/>
            <p:nvPr>
              <p:custDataLst>
                <p:tags r:id="rId15"/>
              </p:custDataLst>
            </p:nvPr>
          </p:nvSpPr>
          <p:spPr>
            <a:xfrm>
              <a:off x="3022918" y="98946"/>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F57612A6-B37B-D599-E5F1-C4AA1CE28DC5}"/>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190383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normAutofit/>
          </a:bodyPr>
          <a:lstStyle/>
          <a:p>
            <a:r>
              <a:rPr lang="en-GB" sz="4400" dirty="0"/>
              <a:t>The most complete cloud computing service model must contain the computing hardware and software, as well as the solution itself.</a:t>
            </a:r>
          </a:p>
          <a:p>
            <a:r>
              <a:rPr lang="en-GB" sz="4400" dirty="0"/>
              <a:t>Hence the SaaS model has all these features.</a:t>
            </a:r>
          </a:p>
        </p:txBody>
      </p:sp>
    </p:spTree>
    <p:extLst>
      <p:ext uri="{BB962C8B-B14F-4D97-AF65-F5344CB8AC3E}">
        <p14:creationId xmlns:p14="http://schemas.microsoft.com/office/powerpoint/2010/main" val="236197485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50A5E1E-DDD0-DEF8-EB78-982960121A0F}"/>
              </a:ext>
            </a:extLst>
          </p:cNvPr>
          <p:cNvSpPr>
            <a:spLocks noGrp="1"/>
          </p:cNvSpPr>
          <p:nvPr>
            <p:ph type="title"/>
          </p:nvPr>
        </p:nvSpPr>
        <p:spPr/>
        <p:txBody>
          <a:bodyPr/>
          <a:lstStyle/>
          <a:p>
            <a:r>
              <a:rPr lang="en-AU" dirty="0"/>
              <a:t>Discussion</a:t>
            </a:r>
            <a:endParaRPr lang="x-none" dirty="0"/>
          </a:p>
        </p:txBody>
      </p:sp>
      <p:sp>
        <p:nvSpPr>
          <p:cNvPr id="3" name="内容占位符 2">
            <a:extLst>
              <a:ext uri="{FF2B5EF4-FFF2-40B4-BE49-F238E27FC236}">
                <a16:creationId xmlns="" xmlns:a16="http://schemas.microsoft.com/office/drawing/2014/main" id="{E3C07C50-06E7-F65C-30E1-9876A8458898}"/>
              </a:ext>
            </a:extLst>
          </p:cNvPr>
          <p:cNvSpPr>
            <a:spLocks noGrp="1"/>
          </p:cNvSpPr>
          <p:nvPr>
            <p:ph idx="1"/>
          </p:nvPr>
        </p:nvSpPr>
        <p:spPr/>
        <p:txBody>
          <a:bodyPr/>
          <a:lstStyle/>
          <a:p>
            <a:endParaRPr lang="x-none"/>
          </a:p>
        </p:txBody>
      </p:sp>
      <p:pic>
        <p:nvPicPr>
          <p:cNvPr id="4" name="图片 3">
            <a:extLst>
              <a:ext uri="{FF2B5EF4-FFF2-40B4-BE49-F238E27FC236}">
                <a16:creationId xmlns="" xmlns:a16="http://schemas.microsoft.com/office/drawing/2014/main" id="{3A0AE5C5-27CA-8251-8548-58D9846E7F3A}"/>
              </a:ext>
            </a:extLst>
          </p:cNvPr>
          <p:cNvPicPr>
            <a:picLocks noChangeAspect="1"/>
          </p:cNvPicPr>
          <p:nvPr/>
        </p:nvPicPr>
        <p:blipFill>
          <a:blip r:embed="rId2"/>
          <a:stretch>
            <a:fillRect/>
          </a:stretch>
        </p:blipFill>
        <p:spPr>
          <a:xfrm>
            <a:off x="1333500" y="1715294"/>
            <a:ext cx="9525000" cy="4572000"/>
          </a:xfrm>
          <a:prstGeom prst="rect">
            <a:avLst/>
          </a:prstGeom>
        </p:spPr>
      </p:pic>
    </p:spTree>
    <p:extLst>
      <p:ext uri="{BB962C8B-B14F-4D97-AF65-F5344CB8AC3E}">
        <p14:creationId xmlns:p14="http://schemas.microsoft.com/office/powerpoint/2010/main" val="348679110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discussion</a:t>
            </a:r>
          </a:p>
        </p:txBody>
      </p:sp>
      <p:sp>
        <p:nvSpPr>
          <p:cNvPr id="3" name="Content Placeholder 2"/>
          <p:cNvSpPr>
            <a:spLocks noGrp="1"/>
          </p:cNvSpPr>
          <p:nvPr>
            <p:ph idx="1"/>
          </p:nvPr>
        </p:nvSpPr>
        <p:spPr/>
        <p:txBody>
          <a:bodyPr>
            <a:normAutofit fontScale="92500" lnSpcReduction="20000"/>
          </a:bodyPr>
          <a:lstStyle/>
          <a:p>
            <a:r>
              <a:rPr lang="en-US" dirty="0" err="1"/>
              <a:t>Labi</a:t>
            </a:r>
            <a:r>
              <a:rPr lang="en-US" dirty="0"/>
              <a:t> </a:t>
            </a:r>
            <a:r>
              <a:rPr lang="en-US" dirty="0" err="1"/>
              <a:t>Xiaoxin</a:t>
            </a:r>
            <a:r>
              <a:rPr lang="en-US" dirty="0"/>
              <a:t> Food Industry Co., Ltd was established in 2000. The company is based in the </a:t>
            </a:r>
            <a:r>
              <a:rPr lang="en-US" dirty="0" err="1"/>
              <a:t>Wuli</a:t>
            </a:r>
            <a:r>
              <a:rPr lang="en-US" dirty="0"/>
              <a:t> Science &amp; Technology Park in Jinjiang City. Its key products are sold in over 30 provincial areas nationwide. The company has become one of the top biggest jelly and candy manufacturer in China and has established close links with large retailers both at home and abroad, such as Walmart, Metro and Carrefour. The company’s products are exported to North America Europe and South-East Asia.</a:t>
            </a:r>
            <a:r>
              <a:rPr lang="en-GB" dirty="0"/>
              <a:t> </a:t>
            </a:r>
          </a:p>
          <a:p>
            <a:r>
              <a:rPr lang="en-GB" dirty="0"/>
              <a:t>Currently, the company’s sales team uses outdated CRM software deployed on employee’s workstations. The sales team reported many problems using this CRM software.</a:t>
            </a:r>
          </a:p>
          <a:p>
            <a:r>
              <a:rPr lang="en-GB" dirty="0" err="1"/>
              <a:t>Labi</a:t>
            </a:r>
            <a:r>
              <a:rPr lang="en-GB" dirty="0"/>
              <a:t> </a:t>
            </a:r>
            <a:r>
              <a:rPr lang="en-GB" dirty="0" err="1"/>
              <a:t>Xiaoxin</a:t>
            </a:r>
            <a:r>
              <a:rPr lang="en-GB" dirty="0"/>
              <a:t> Food Industry Co. wants to use cloud computing technology to deliver a customer relationship management (CRM) application to its sales team.</a:t>
            </a:r>
          </a:p>
        </p:txBody>
      </p:sp>
    </p:spTree>
    <p:extLst>
      <p:ext uri="{BB962C8B-B14F-4D97-AF65-F5344CB8AC3E}">
        <p14:creationId xmlns:p14="http://schemas.microsoft.com/office/powerpoint/2010/main" val="274905119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discussion</a:t>
            </a:r>
          </a:p>
        </p:txBody>
      </p:sp>
      <p:sp>
        <p:nvSpPr>
          <p:cNvPr id="3" name="Content Placeholder 2"/>
          <p:cNvSpPr>
            <a:spLocks noGrp="1"/>
          </p:cNvSpPr>
          <p:nvPr>
            <p:ph idx="1"/>
          </p:nvPr>
        </p:nvSpPr>
        <p:spPr/>
        <p:txBody>
          <a:bodyPr>
            <a:normAutofit/>
          </a:bodyPr>
          <a:lstStyle/>
          <a:p>
            <a:r>
              <a:rPr lang="en-GB" sz="4000" dirty="0"/>
              <a:t>In your opinion, which cloud service model can be used by </a:t>
            </a:r>
            <a:r>
              <a:rPr lang="en-GB" sz="4000" dirty="0" err="1"/>
              <a:t>Labi</a:t>
            </a:r>
            <a:r>
              <a:rPr lang="en-GB" sz="4000" dirty="0"/>
              <a:t> </a:t>
            </a:r>
            <a:r>
              <a:rPr lang="en-GB" sz="4000" dirty="0" err="1"/>
              <a:t>Xiaoxin</a:t>
            </a:r>
            <a:r>
              <a:rPr lang="en-GB" sz="4000" dirty="0"/>
              <a:t> Food Industry Co.? </a:t>
            </a:r>
          </a:p>
          <a:p>
            <a:pPr lvl="1"/>
            <a:r>
              <a:rPr lang="en-GB" sz="3600" dirty="0"/>
              <a:t>IaaS</a:t>
            </a:r>
          </a:p>
          <a:p>
            <a:pPr lvl="1"/>
            <a:r>
              <a:rPr lang="en-GB" sz="3600" dirty="0"/>
              <a:t>PaaS</a:t>
            </a:r>
          </a:p>
          <a:p>
            <a:pPr lvl="1"/>
            <a:r>
              <a:rPr lang="en-GB" sz="3600" dirty="0"/>
              <a:t>SaaS </a:t>
            </a:r>
          </a:p>
          <a:p>
            <a:pPr lvl="1"/>
            <a:r>
              <a:rPr lang="en-GB" sz="3600" dirty="0"/>
              <a:t>All of them</a:t>
            </a:r>
          </a:p>
          <a:p>
            <a:pPr lvl="1"/>
            <a:r>
              <a:rPr lang="en-GB" sz="3600" dirty="0"/>
              <a:t>None of them</a:t>
            </a:r>
          </a:p>
        </p:txBody>
      </p:sp>
    </p:spTree>
    <p:extLst>
      <p:ext uri="{BB962C8B-B14F-4D97-AF65-F5344CB8AC3E}">
        <p14:creationId xmlns:p14="http://schemas.microsoft.com/office/powerpoint/2010/main" val="24050359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a:t>
            </a:r>
            <a:r>
              <a:rPr lang="en-GB" dirty="0"/>
              <a:t>discussion</a:t>
            </a:r>
          </a:p>
        </p:txBody>
      </p:sp>
      <p:sp>
        <p:nvSpPr>
          <p:cNvPr id="3" name="Content Placeholder 2"/>
          <p:cNvSpPr>
            <a:spLocks noGrp="1"/>
          </p:cNvSpPr>
          <p:nvPr>
            <p:ph idx="1"/>
          </p:nvPr>
        </p:nvSpPr>
        <p:spPr/>
        <p:txBody>
          <a:bodyPr>
            <a:normAutofit/>
          </a:bodyPr>
          <a:lstStyle/>
          <a:p>
            <a:r>
              <a:rPr lang="en-GB" sz="4000" dirty="0"/>
              <a:t>In your opinion, which cloud service model can be used by </a:t>
            </a:r>
            <a:r>
              <a:rPr lang="en-GB" sz="4000" dirty="0" err="1"/>
              <a:t>Labi</a:t>
            </a:r>
            <a:r>
              <a:rPr lang="en-GB" sz="4000" dirty="0"/>
              <a:t> </a:t>
            </a:r>
            <a:r>
              <a:rPr lang="en-GB" sz="4000" dirty="0" err="1"/>
              <a:t>Xiaoxin</a:t>
            </a:r>
            <a:r>
              <a:rPr lang="en-GB" sz="4000" dirty="0"/>
              <a:t> Food Industry Co.? </a:t>
            </a:r>
          </a:p>
          <a:p>
            <a:pPr lvl="1"/>
            <a:r>
              <a:rPr lang="en-GB" sz="3600" dirty="0"/>
              <a:t>IaaS</a:t>
            </a:r>
          </a:p>
          <a:p>
            <a:pPr lvl="1"/>
            <a:r>
              <a:rPr lang="en-GB" sz="3600" dirty="0"/>
              <a:t>PaaS</a:t>
            </a:r>
          </a:p>
          <a:p>
            <a:pPr lvl="1"/>
            <a:r>
              <a:rPr lang="en-GB" sz="3600" dirty="0"/>
              <a:t>SaaS </a:t>
            </a:r>
          </a:p>
          <a:p>
            <a:pPr lvl="1">
              <a:buFont typeface="Wingdings" panose="05000000000000000000" pitchFamily="2" charset="2"/>
              <a:buChar char="ü"/>
            </a:pPr>
            <a:r>
              <a:rPr lang="en-GB" sz="3600" dirty="0">
                <a:solidFill>
                  <a:srgbClr val="FF0000"/>
                </a:solidFill>
              </a:rPr>
              <a:t>All of them</a:t>
            </a:r>
          </a:p>
          <a:p>
            <a:pPr lvl="1"/>
            <a:r>
              <a:rPr lang="en-GB" sz="3600" dirty="0"/>
              <a:t>None of them</a:t>
            </a:r>
          </a:p>
        </p:txBody>
      </p:sp>
    </p:spTree>
    <p:extLst>
      <p:ext uri="{BB962C8B-B14F-4D97-AF65-F5344CB8AC3E}">
        <p14:creationId xmlns:p14="http://schemas.microsoft.com/office/powerpoint/2010/main" val="36789670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of the cloud service models</a:t>
            </a:r>
          </a:p>
        </p:txBody>
      </p:sp>
      <p:sp>
        <p:nvSpPr>
          <p:cNvPr id="3" name="Content Placeholder 2"/>
          <p:cNvSpPr>
            <a:spLocks noGrp="1"/>
          </p:cNvSpPr>
          <p:nvPr>
            <p:ph idx="1"/>
          </p:nvPr>
        </p:nvSpPr>
        <p:spPr/>
        <p:txBody>
          <a:bodyPr/>
          <a:lstStyle/>
          <a:p>
            <a:endParaRPr lang="en-GB"/>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1" y="1690688"/>
            <a:ext cx="12122759" cy="389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02803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normAutofit fontScale="92500"/>
          </a:bodyPr>
          <a:lstStyle/>
          <a:p>
            <a:r>
              <a:rPr lang="en-GB" sz="4400" dirty="0"/>
              <a:t>In your opinion, which cloud service model will be </a:t>
            </a:r>
            <a:r>
              <a:rPr lang="en-GB" sz="4400" b="1" dirty="0">
                <a:solidFill>
                  <a:srgbClr val="FF0000"/>
                </a:solidFill>
              </a:rPr>
              <a:t>best</a:t>
            </a:r>
            <a:r>
              <a:rPr lang="en-GB" sz="4400" dirty="0"/>
              <a:t> for </a:t>
            </a:r>
            <a:r>
              <a:rPr lang="en-GB" sz="4400" dirty="0" err="1"/>
              <a:t>Labi</a:t>
            </a:r>
            <a:r>
              <a:rPr lang="en-GB" sz="4400" dirty="0"/>
              <a:t> </a:t>
            </a:r>
            <a:r>
              <a:rPr lang="en-GB" sz="4400" dirty="0" err="1"/>
              <a:t>Xiaoxin</a:t>
            </a:r>
            <a:r>
              <a:rPr lang="en-GB" sz="4400" dirty="0"/>
              <a:t> Food Industry Co.? What additional information do you need to know to give your recommendation? </a:t>
            </a:r>
          </a:p>
          <a:p>
            <a:pPr lvl="1"/>
            <a:r>
              <a:rPr lang="en-GB" sz="4000" dirty="0"/>
              <a:t>IaaS</a:t>
            </a:r>
          </a:p>
          <a:p>
            <a:pPr lvl="1"/>
            <a:r>
              <a:rPr lang="en-GB" sz="4000" dirty="0"/>
              <a:t>PaaS</a:t>
            </a:r>
          </a:p>
          <a:p>
            <a:pPr lvl="1"/>
            <a:r>
              <a:rPr lang="en-GB" sz="4000" dirty="0"/>
              <a:t>SaaS </a:t>
            </a:r>
          </a:p>
        </p:txBody>
      </p:sp>
    </p:spTree>
    <p:extLst>
      <p:ext uri="{BB962C8B-B14F-4D97-AF65-F5344CB8AC3E}">
        <p14:creationId xmlns:p14="http://schemas.microsoft.com/office/powerpoint/2010/main" val="13896450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We can control hardware using IaaS resources"/>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We can control hardware using IaaS resources"/>
</p:tagLst>
</file>

<file path=ppt/tags/tag9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4758</TotalTime>
  <Words>4473</Words>
  <Application>Microsoft Office PowerPoint</Application>
  <PresentationFormat>Custom</PresentationFormat>
  <Paragraphs>544</Paragraphs>
  <Slides>111</Slides>
  <Notes>1</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Office Theme</vt:lpstr>
      <vt:lpstr>Homework 2 </vt:lpstr>
      <vt:lpstr>COMP3050 Cloud Computing Technology</vt:lpstr>
      <vt:lpstr>Cloud Service Models</vt:lpstr>
      <vt:lpstr>Intended learning outcomes</vt:lpstr>
      <vt:lpstr>Cloud service models</vt:lpstr>
      <vt:lpstr>Recall our cloud computing definition</vt:lpstr>
      <vt:lpstr>different services available in the cloud</vt:lpstr>
      <vt:lpstr>Cloud Service Models</vt:lpstr>
      <vt:lpstr>Cloud service models</vt:lpstr>
      <vt:lpstr>'… as a service’ (1)</vt:lpstr>
      <vt:lpstr>'… as a service’ (2) </vt:lpstr>
      <vt:lpstr>'… as a service’ (3)</vt:lpstr>
      <vt:lpstr>PowerPoint Presentation</vt:lpstr>
      <vt:lpstr>What is infrastructure</vt:lpstr>
      <vt:lpstr>Platform as a Service (PAAS) - 1</vt:lpstr>
      <vt:lpstr>User activities in PaaS</vt:lpstr>
      <vt:lpstr>Typical level of control granted to cloud user in PaaS</vt:lpstr>
      <vt:lpstr>Cloud provider activities in PaaS</vt:lpstr>
      <vt:lpstr>Who manages what in PaaS model</vt:lpstr>
      <vt:lpstr>Vendors of PaaS</vt:lpstr>
      <vt:lpstr>PaaS examples - AWS Elastic Beanstalk</vt:lpstr>
      <vt:lpstr>PaaS examples - Apache Stratos</vt:lpstr>
      <vt:lpstr>PaaS advantages</vt:lpstr>
      <vt:lpstr>PowerPoint Presentation</vt:lpstr>
      <vt:lpstr>PaaS advantages - less development time</vt:lpstr>
      <vt:lpstr>PaaS advantages - support for multiple programming languages</vt:lpstr>
      <vt:lpstr>PaaS advantages - increased collaboration</vt:lpstr>
      <vt:lpstr>PaaS advantages -adoption of new technologies</vt:lpstr>
      <vt:lpstr>Challenges with PaaS</vt:lpstr>
      <vt:lpstr>PaaS use cases (1)</vt:lpstr>
      <vt:lpstr>PaaS use cases (2)</vt:lpstr>
      <vt:lpstr>PaaS use cases (3)</vt:lpstr>
      <vt:lpstr>PaaS use cases (4)</vt:lpstr>
      <vt:lpstr>Discussion</vt:lpstr>
      <vt:lpstr>PowerPoint Presentation</vt:lpstr>
      <vt:lpstr>Answer</vt:lpstr>
      <vt:lpstr>Discussion</vt:lpstr>
      <vt:lpstr>PowerPoint Presentation</vt:lpstr>
      <vt:lpstr>Answer</vt:lpstr>
      <vt:lpstr>PowerPoint Presentation</vt:lpstr>
      <vt:lpstr>Cloud services</vt:lpstr>
      <vt:lpstr>PowerPoint Presentation</vt:lpstr>
      <vt:lpstr>Software as a Service (SAAS)</vt:lpstr>
      <vt:lpstr>Software as a Service (SAAS)</vt:lpstr>
      <vt:lpstr>What is software</vt:lpstr>
      <vt:lpstr>How is software provided</vt:lpstr>
      <vt:lpstr>SaaS characteristics</vt:lpstr>
      <vt:lpstr>User activities in SaaS</vt:lpstr>
      <vt:lpstr>Typical level of control granted to cloud user in SaaS</vt:lpstr>
      <vt:lpstr>Cloud provider activities in SaaS</vt:lpstr>
      <vt:lpstr>Who manages what in SaaS model</vt:lpstr>
      <vt:lpstr>Vendors of SaaS</vt:lpstr>
      <vt:lpstr>Examples of SaaS - Microsoft Office 365</vt:lpstr>
      <vt:lpstr>Examples of SaaS - Salesforce</vt:lpstr>
      <vt:lpstr>SaaS advantages</vt:lpstr>
      <vt:lpstr>PowerPoint Presentation</vt:lpstr>
      <vt:lpstr>SaaS advantages – offloads most of the management to cloud provider</vt:lpstr>
      <vt:lpstr>SaaS advantages – reduced cost</vt:lpstr>
      <vt:lpstr>SaaS advantages – reduced time </vt:lpstr>
      <vt:lpstr>SaaS advantages - anytime/anywhere productivity</vt:lpstr>
      <vt:lpstr>SaaS advantages - automatic updates</vt:lpstr>
      <vt:lpstr>Challenges with SaaS</vt:lpstr>
      <vt:lpstr>SaaS use cases (1)</vt:lpstr>
      <vt:lpstr>SaaS use cases (2)</vt:lpstr>
      <vt:lpstr>SaaS use cases (3)</vt:lpstr>
      <vt:lpstr>PowerPoint Presentation</vt:lpstr>
      <vt:lpstr>Discussion</vt:lpstr>
      <vt:lpstr>PowerPoint Presentation</vt:lpstr>
      <vt:lpstr>Answer</vt:lpstr>
      <vt:lpstr>Discussion</vt:lpstr>
      <vt:lpstr>PowerPoint Presentation</vt:lpstr>
      <vt:lpstr>Answer</vt:lpstr>
      <vt:lpstr>PowerPoint Presentation</vt:lpstr>
      <vt:lpstr>… as a service</vt:lpstr>
      <vt:lpstr>… as a service</vt:lpstr>
      <vt:lpstr>… as a service</vt:lpstr>
      <vt:lpstr>XaaS</vt:lpstr>
      <vt:lpstr>Other cloud service models </vt:lpstr>
      <vt:lpstr>Comparison between the cloud service models</vt:lpstr>
      <vt:lpstr>SaaS vs PaaS vs IaaS (1)</vt:lpstr>
      <vt:lpstr>SaaS vs PaaS vs IaaS (2)</vt:lpstr>
      <vt:lpstr>SaaS vs PaaS vs IaaS (3)</vt:lpstr>
      <vt:lpstr>Management ease vs complete control </vt:lpstr>
      <vt:lpstr>Review</vt:lpstr>
      <vt:lpstr>PowerPoint Presentation</vt:lpstr>
      <vt:lpstr>PowerPoint Presentation</vt:lpstr>
      <vt:lpstr>Discussion</vt:lpstr>
      <vt:lpstr>PowerPoint Presentation</vt:lpstr>
      <vt:lpstr>PowerPoint Presentation</vt:lpstr>
      <vt:lpstr>PowerPoint Presentation</vt:lpstr>
      <vt:lpstr>PowerPoint Presentation</vt:lpstr>
      <vt:lpstr>PowerPoint Presentation</vt:lpstr>
      <vt:lpstr>Discussion</vt:lpstr>
      <vt:lpstr>Discussion</vt:lpstr>
      <vt:lpstr>Example - discussion</vt:lpstr>
      <vt:lpstr>Example - discussion</vt:lpstr>
      <vt:lpstr>Example - discussion</vt:lpstr>
      <vt:lpstr>Comparison of the cloud service models</vt:lpstr>
      <vt:lpstr>Example</vt:lpstr>
      <vt:lpstr>PowerPoint Presentation</vt:lpstr>
      <vt:lpstr>Discussion</vt:lpstr>
      <vt:lpstr>Discussion</vt:lpstr>
      <vt:lpstr>Discussion</vt:lpstr>
      <vt:lpstr>Discussion </vt:lpstr>
      <vt:lpstr>Discussion</vt:lpstr>
      <vt:lpstr>Discussion</vt:lpstr>
      <vt:lpstr>Discussion</vt:lpstr>
      <vt:lpstr>Discussion</vt:lpstr>
      <vt:lpstr>Discussion</vt:lpstr>
      <vt:lpstr>Discussion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239</cp:revision>
  <cp:lastPrinted>2023-11-01T03:49:37Z</cp:lastPrinted>
  <dcterms:created xsi:type="dcterms:W3CDTF">2020-03-15T08:11:10Z</dcterms:created>
  <dcterms:modified xsi:type="dcterms:W3CDTF">2023-11-13T00:24:51Z</dcterms:modified>
</cp:coreProperties>
</file>