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1300" r:id="rId2"/>
    <p:sldId id="1598" r:id="rId3"/>
    <p:sldId id="1599" r:id="rId4"/>
    <p:sldId id="1600" r:id="rId5"/>
    <p:sldId id="1601" r:id="rId6"/>
    <p:sldId id="1602" r:id="rId7"/>
    <p:sldId id="1603" r:id="rId8"/>
    <p:sldId id="1604" r:id="rId9"/>
    <p:sldId id="1605" r:id="rId10"/>
    <p:sldId id="1606" r:id="rId11"/>
    <p:sldId id="1607" r:id="rId12"/>
    <p:sldId id="1608" r:id="rId13"/>
    <p:sldId id="1609" r:id="rId14"/>
    <p:sldId id="1610" r:id="rId15"/>
    <p:sldId id="1611" r:id="rId16"/>
    <p:sldId id="1612" r:id="rId17"/>
    <p:sldId id="1647" r:id="rId18"/>
    <p:sldId id="1648" r:id="rId19"/>
    <p:sldId id="1649" r:id="rId20"/>
    <p:sldId id="1650" r:id="rId21"/>
    <p:sldId id="1651" r:id="rId22"/>
    <p:sldId id="1652" r:id="rId23"/>
    <p:sldId id="1653" r:id="rId24"/>
    <p:sldId id="1654" r:id="rId25"/>
    <p:sldId id="1655" r:id="rId26"/>
    <p:sldId id="1656" r:id="rId27"/>
    <p:sldId id="1657" r:id="rId28"/>
    <p:sldId id="1658" r:id="rId29"/>
    <p:sldId id="1659" r:id="rId30"/>
    <p:sldId id="1660" r:id="rId31"/>
    <p:sldId id="1661" r:id="rId32"/>
    <p:sldId id="1662" r:id="rId33"/>
    <p:sldId id="1663" r:id="rId34"/>
    <p:sldId id="1664" r:id="rId35"/>
    <p:sldId id="1665" r:id="rId36"/>
    <p:sldId id="1666" r:id="rId37"/>
    <p:sldId id="1667" r:id="rId38"/>
    <p:sldId id="1668" r:id="rId39"/>
    <p:sldId id="1669" r:id="rId40"/>
    <p:sldId id="1670" r:id="rId41"/>
    <p:sldId id="1671" r:id="rId42"/>
    <p:sldId id="1672" r:id="rId43"/>
    <p:sldId id="1673" r:id="rId44"/>
    <p:sldId id="1674" r:id="rId45"/>
    <p:sldId id="1675" r:id="rId46"/>
    <p:sldId id="1676" r:id="rId47"/>
    <p:sldId id="1677" r:id="rId48"/>
    <p:sldId id="1678" r:id="rId49"/>
    <p:sldId id="1679" r:id="rId50"/>
    <p:sldId id="1680" r:id="rId51"/>
    <p:sldId id="1681" r:id="rId52"/>
    <p:sldId id="1682" r:id="rId53"/>
    <p:sldId id="1683" r:id="rId54"/>
    <p:sldId id="1684" r:id="rId55"/>
    <p:sldId id="1685" r:id="rId56"/>
    <p:sldId id="1639" r:id="rId57"/>
    <p:sldId id="1448" r:id="rId58"/>
    <p:sldId id="1449" r:id="rId59"/>
    <p:sldId id="1347" r:id="rId60"/>
    <p:sldId id="1348" r:id="rId61"/>
    <p:sldId id="1349" r:id="rId62"/>
    <p:sldId id="1350" r:id="rId63"/>
    <p:sldId id="1351" r:id="rId64"/>
    <p:sldId id="1352" r:id="rId65"/>
    <p:sldId id="1353" r:id="rId66"/>
    <p:sldId id="1354" r:id="rId67"/>
    <p:sldId id="1355" r:id="rId68"/>
    <p:sldId id="1356" r:id="rId69"/>
    <p:sldId id="1357" r:id="rId70"/>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105" autoAdjust="0"/>
  </p:normalViewPr>
  <p:slideViewPr>
    <p:cSldViewPr snapToGrid="0">
      <p:cViewPr varScale="1">
        <p:scale>
          <a:sx n="114" d="100"/>
          <a:sy n="114" d="100"/>
        </p:scale>
        <p:origin x="-342"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09/11/2023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11/9/2023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20688" y="1241425"/>
            <a:ext cx="5956300" cy="3351213"/>
          </a:xfrm>
          <a:ln/>
        </p:spPr>
      </p:sp>
      <p:sp>
        <p:nvSpPr>
          <p:cNvPr id="3" name="Notes Placeholder 2"/>
          <p:cNvSpPr>
            <a:spLocks noGrp="1"/>
          </p:cNvSpPr>
          <p:nvPr>
            <p:ph type="body" idx="1"/>
          </p:nvPr>
        </p:nvSpPr>
        <p:spPr/>
        <p:txBody>
          <a:bodyPr/>
          <a:lstStyle/>
          <a:p>
            <a:endParaRPr lang="en-US" altLang="en-US" dirty="0">
              <a:latin typeface="Times New Roman" pitchFamily="18"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D5849269-5F43-42FB-AC77-08DA3310009A}" type="slidenum">
              <a:rPr lang="en-US" altLang="en-US"/>
              <a:pPr>
                <a:spcBef>
                  <a:spcPct val="0"/>
                </a:spcBef>
              </a:pPr>
              <a:t>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8A13D66-163F-44AC-9E7C-288C45DCFC41}"/>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5" name="Footer Placeholder 4">
            <a:extLst>
              <a:ext uri="{FF2B5EF4-FFF2-40B4-BE49-F238E27FC236}">
                <a16:creationId xmlns:a16="http://schemas.microsoft.com/office/drawing/2014/main" xmlns=""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B1B0D-7BB1-4E78-AD53-15520DE87041}"/>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5" name="Footer Placeholder 4">
            <a:extLst>
              <a:ext uri="{FF2B5EF4-FFF2-40B4-BE49-F238E27FC236}">
                <a16:creationId xmlns:a16="http://schemas.microsoft.com/office/drawing/2014/main" xmlns=""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48C6FF-7F91-4CDE-95B6-82CD5089D2A0}"/>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5" name="Footer Placeholder 4">
            <a:extLst>
              <a:ext uri="{FF2B5EF4-FFF2-40B4-BE49-F238E27FC236}">
                <a16:creationId xmlns:a16="http://schemas.microsoft.com/office/drawing/2014/main" xmlns=""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5702ED-6F7F-4497-9059-B93C8F382FC7}"/>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5" name="Footer Placeholder 4">
            <a:extLst>
              <a:ext uri="{FF2B5EF4-FFF2-40B4-BE49-F238E27FC236}">
                <a16:creationId xmlns:a16="http://schemas.microsoft.com/office/drawing/2014/main" xmlns=""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FE76022-E15C-4FC6-85EE-406E479892B6}"/>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5" name="Footer Placeholder 4">
            <a:extLst>
              <a:ext uri="{FF2B5EF4-FFF2-40B4-BE49-F238E27FC236}">
                <a16:creationId xmlns:a16="http://schemas.microsoft.com/office/drawing/2014/main" xmlns=""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8880A4B-B757-4DB9-B76F-9C884BC349C1}"/>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6" name="Footer Placeholder 5">
            <a:extLst>
              <a:ext uri="{FF2B5EF4-FFF2-40B4-BE49-F238E27FC236}">
                <a16:creationId xmlns:a16="http://schemas.microsoft.com/office/drawing/2014/main" xmlns=""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7D2297-CA0A-4D7C-88D0-B7E630DD7FD4}"/>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8" name="Footer Placeholder 7">
            <a:extLst>
              <a:ext uri="{FF2B5EF4-FFF2-40B4-BE49-F238E27FC236}">
                <a16:creationId xmlns:a16="http://schemas.microsoft.com/office/drawing/2014/main" xmlns=""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D0080E-8BB7-4A2B-9E1E-A1884EAB7C8B}"/>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4" name="Footer Placeholder 3">
            <a:extLst>
              <a:ext uri="{FF2B5EF4-FFF2-40B4-BE49-F238E27FC236}">
                <a16:creationId xmlns:a16="http://schemas.microsoft.com/office/drawing/2014/main" xmlns=""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2F588C-0B58-4656-A1BF-EEBC5FAFC90E}"/>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3" name="Footer Placeholder 2">
            <a:extLst>
              <a:ext uri="{FF2B5EF4-FFF2-40B4-BE49-F238E27FC236}">
                <a16:creationId xmlns:a16="http://schemas.microsoft.com/office/drawing/2014/main" xmlns=""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D922F2-9898-4FAD-84C3-E54D1A2B9486}"/>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6" name="Footer Placeholder 5">
            <a:extLst>
              <a:ext uri="{FF2B5EF4-FFF2-40B4-BE49-F238E27FC236}">
                <a16:creationId xmlns:a16="http://schemas.microsoft.com/office/drawing/2014/main" xmlns=""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A68593-5F9E-4E5A-BFEB-7B311DCF793B}"/>
              </a:ext>
            </a:extLst>
          </p:cNvPr>
          <p:cNvSpPr>
            <a:spLocks noGrp="1"/>
          </p:cNvSpPr>
          <p:nvPr>
            <p:ph type="dt" sz="half" idx="10"/>
          </p:nvPr>
        </p:nvSpPr>
        <p:spPr/>
        <p:txBody>
          <a:bodyPr/>
          <a:lstStyle/>
          <a:p>
            <a:fld id="{2C8DE5C2-993C-4607-B26D-D4750998D4EC}" type="datetimeFigureOut">
              <a:rPr lang="en-US" smtClean="0"/>
              <a:t>11/9/2023</a:t>
            </a:fld>
            <a:endParaRPr lang="en-US"/>
          </a:p>
        </p:txBody>
      </p:sp>
      <p:sp>
        <p:nvSpPr>
          <p:cNvPr id="6" name="Footer Placeholder 5">
            <a:extLst>
              <a:ext uri="{FF2B5EF4-FFF2-40B4-BE49-F238E27FC236}">
                <a16:creationId xmlns:a16="http://schemas.microsoft.com/office/drawing/2014/main" xmlns=""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11/9/2023</a:t>
            </a:fld>
            <a:endParaRPr lang="en-US"/>
          </a:p>
        </p:txBody>
      </p:sp>
      <p:sp>
        <p:nvSpPr>
          <p:cNvPr id="5" name="Footer Placeholder 4">
            <a:extLst>
              <a:ext uri="{FF2B5EF4-FFF2-40B4-BE49-F238E27FC236}">
                <a16:creationId xmlns:a16="http://schemas.microsoft.com/office/drawing/2014/main" xmlns=""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11.tmp"/><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1.tmp"/><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slideLayout" Target="../slideLayouts/slideLayout7.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rackspace.com/index.php" TargetMode="Externa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ws.amazon.com/"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smtClean="0"/>
              <a:t>Cloud </a:t>
            </a:r>
            <a:r>
              <a:rPr lang="en-GB" dirty="0"/>
              <a:t>Service Models</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415857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1E80C5-B063-78E6-BDB9-37FFD75F8132}"/>
              </a:ext>
            </a:extLst>
          </p:cNvPr>
          <p:cNvSpPr>
            <a:spLocks noGrp="1"/>
          </p:cNvSpPr>
          <p:nvPr>
            <p:ph type="title"/>
          </p:nvPr>
        </p:nvSpPr>
        <p:spPr/>
        <p:txBody>
          <a:bodyPr/>
          <a:lstStyle/>
          <a:p>
            <a:r>
              <a:rPr lang="en-AU" dirty="0"/>
              <a:t>Cloud service models</a:t>
            </a:r>
            <a:endParaRPr lang="x-none" dirty="0"/>
          </a:p>
        </p:txBody>
      </p:sp>
      <p:sp>
        <p:nvSpPr>
          <p:cNvPr id="3" name="内容占位符 2">
            <a:extLst>
              <a:ext uri="{FF2B5EF4-FFF2-40B4-BE49-F238E27FC236}">
                <a16:creationId xmlns:a16="http://schemas.microsoft.com/office/drawing/2014/main" xmlns="" id="{537AAA29-1273-3ADF-0568-AE232F535A93}"/>
              </a:ext>
            </a:extLst>
          </p:cNvPr>
          <p:cNvSpPr>
            <a:spLocks noGrp="1"/>
          </p:cNvSpPr>
          <p:nvPr>
            <p:ph idx="1"/>
          </p:nvPr>
        </p:nvSpPr>
        <p:spPr/>
        <p:txBody>
          <a:bodyPr>
            <a:normAutofit/>
          </a:bodyPr>
          <a:lstStyle/>
          <a:p>
            <a:r>
              <a:rPr lang="en-AU" sz="4800" dirty="0"/>
              <a:t>IaaS  – </a:t>
            </a:r>
            <a:r>
              <a:rPr lang="en-AU" sz="4800" b="1" dirty="0">
                <a:solidFill>
                  <a:schemeClr val="accent1"/>
                </a:solidFill>
              </a:rPr>
              <a:t>Infrastructure</a:t>
            </a:r>
          </a:p>
          <a:p>
            <a:endParaRPr lang="en-AU" sz="4800" dirty="0"/>
          </a:p>
          <a:p>
            <a:r>
              <a:rPr lang="en-AU" sz="4800" dirty="0"/>
              <a:t>PaaS – </a:t>
            </a:r>
            <a:r>
              <a:rPr lang="en-AU" sz="4800" b="1" dirty="0">
                <a:solidFill>
                  <a:schemeClr val="accent1"/>
                </a:solidFill>
              </a:rPr>
              <a:t>Platform</a:t>
            </a:r>
          </a:p>
          <a:p>
            <a:endParaRPr lang="en-AU" sz="4800" dirty="0"/>
          </a:p>
          <a:p>
            <a:r>
              <a:rPr lang="en-AU" sz="4800" dirty="0"/>
              <a:t>SaaS – </a:t>
            </a:r>
            <a:r>
              <a:rPr lang="en-AU" sz="4800" b="1" dirty="0">
                <a:solidFill>
                  <a:schemeClr val="accent1"/>
                </a:solidFill>
              </a:rPr>
              <a:t>Software </a:t>
            </a:r>
            <a:endParaRPr lang="x-none" sz="4800" b="1" dirty="0">
              <a:solidFill>
                <a:schemeClr val="accent1"/>
              </a:solidFill>
            </a:endParaRPr>
          </a:p>
        </p:txBody>
      </p:sp>
      <p:sp>
        <p:nvSpPr>
          <p:cNvPr id="4" name="矩形 3">
            <a:extLst>
              <a:ext uri="{FF2B5EF4-FFF2-40B4-BE49-F238E27FC236}">
                <a16:creationId xmlns:a16="http://schemas.microsoft.com/office/drawing/2014/main" xmlns="" id="{05413E3F-2D32-5486-9D0D-536156CA4CD1}"/>
              </a:ext>
            </a:extLst>
          </p:cNvPr>
          <p:cNvSpPr/>
          <p:nvPr/>
        </p:nvSpPr>
        <p:spPr>
          <a:xfrm>
            <a:off x="5811749" y="2835667"/>
            <a:ext cx="6380251" cy="1569660"/>
          </a:xfrm>
          <a:prstGeom prst="rect">
            <a:avLst/>
          </a:prstGeom>
          <a:noFill/>
        </p:spPr>
        <p:txBody>
          <a:bodyPr wrap="square" lIns="91440" tIns="45720" rIns="91440" bIns="45720">
            <a:spAutoFit/>
          </a:bodyPr>
          <a:lstStyle/>
          <a:p>
            <a:pPr algn="ctr"/>
            <a:r>
              <a:rPr lang="en-AU" altLang="zh-CN" sz="9600" dirty="0">
                <a:ln w="0"/>
                <a:solidFill>
                  <a:schemeClr val="accent1"/>
                </a:solidFill>
                <a:effectLst>
                  <a:outerShdw blurRad="38100" dist="25400" dir="5400000" algn="ctr" rotWithShape="0">
                    <a:srgbClr val="6E747A">
                      <a:alpha val="43000"/>
                    </a:srgbClr>
                  </a:outerShdw>
                </a:effectLst>
              </a:rPr>
              <a:t>a</a:t>
            </a:r>
            <a:r>
              <a:rPr lang="en-AU" altLang="zh-CN" sz="9600" b="0" cap="none" spc="0" dirty="0">
                <a:ln w="0"/>
                <a:solidFill>
                  <a:schemeClr val="accent1"/>
                </a:solidFill>
                <a:effectLst>
                  <a:outerShdw blurRad="38100" dist="25400" dir="5400000" algn="ctr" rotWithShape="0">
                    <a:srgbClr val="6E747A">
                      <a:alpha val="43000"/>
                    </a:srgbClr>
                  </a:outerShdw>
                </a:effectLst>
              </a:rPr>
              <a:t>s a Service</a:t>
            </a:r>
            <a:endParaRPr lang="zh-CN" altLang="en-US" sz="9600" b="0" cap="none" spc="0" dirty="0">
              <a:ln w="0"/>
              <a:solidFill>
                <a:schemeClr val="accent1"/>
              </a:solidFill>
              <a:effectLst>
                <a:outerShdw blurRad="38100" dist="25400" dir="5400000" algn="ctr" rotWithShape="0">
                  <a:srgbClr val="6E747A">
                    <a:alpha val="43000"/>
                  </a:srgbClr>
                </a:outerShdw>
              </a:effectLst>
            </a:endParaRPr>
          </a:p>
        </p:txBody>
      </p:sp>
      <p:cxnSp>
        <p:nvCxnSpPr>
          <p:cNvPr id="6" name="直接连接符 5">
            <a:extLst>
              <a:ext uri="{FF2B5EF4-FFF2-40B4-BE49-F238E27FC236}">
                <a16:creationId xmlns:a16="http://schemas.microsoft.com/office/drawing/2014/main" xmlns="" id="{0A7A0E39-1F74-F9CF-8127-C06F8D6BBC07}"/>
              </a:ext>
            </a:extLst>
          </p:cNvPr>
          <p:cNvCxnSpPr>
            <a:endCxn id="4" idx="1"/>
          </p:cNvCxnSpPr>
          <p:nvPr/>
        </p:nvCxnSpPr>
        <p:spPr>
          <a:xfrm>
            <a:off x="5311739" y="2568539"/>
            <a:ext cx="500010" cy="105195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36D70A00-0617-6A97-4EF4-AD2C71A50462}"/>
              </a:ext>
            </a:extLst>
          </p:cNvPr>
          <p:cNvCxnSpPr/>
          <p:nvPr/>
        </p:nvCxnSpPr>
        <p:spPr>
          <a:xfrm>
            <a:off x="5147353" y="3791164"/>
            <a:ext cx="66439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4EA9145D-6F8B-4279-BB5A-09AFDB4B7891}"/>
              </a:ext>
            </a:extLst>
          </p:cNvPr>
          <p:cNvCxnSpPr/>
          <p:nvPr/>
        </p:nvCxnSpPr>
        <p:spPr>
          <a:xfrm flipV="1">
            <a:off x="5311739" y="4001294"/>
            <a:ext cx="585627" cy="134126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7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(1)</a:t>
            </a:r>
          </a:p>
        </p:txBody>
      </p:sp>
      <p:sp>
        <p:nvSpPr>
          <p:cNvPr id="3" name="Content Placeholder 2"/>
          <p:cNvSpPr>
            <a:spLocks noGrp="1"/>
          </p:cNvSpPr>
          <p:nvPr>
            <p:ph idx="1"/>
          </p:nvPr>
        </p:nvSpPr>
        <p:spPr/>
        <p:txBody>
          <a:bodyPr>
            <a:normAutofit/>
          </a:bodyPr>
          <a:lstStyle/>
          <a:p>
            <a:r>
              <a:rPr lang="en-GB" sz="4000" dirty="0"/>
              <a:t>refers to the way IT assets are consumed </a:t>
            </a:r>
          </a:p>
          <a:p>
            <a:r>
              <a:rPr lang="en-GB" sz="4000" dirty="0"/>
              <a:t>It also describes the essential difference between cloud computing and traditional IT</a:t>
            </a:r>
          </a:p>
        </p:txBody>
      </p:sp>
    </p:spTree>
    <p:extLst>
      <p:ext uri="{BB962C8B-B14F-4D97-AF65-F5344CB8AC3E}">
        <p14:creationId xmlns:p14="http://schemas.microsoft.com/office/powerpoint/2010/main" val="320426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(2) </a:t>
            </a:r>
          </a:p>
        </p:txBody>
      </p:sp>
      <p:sp>
        <p:nvSpPr>
          <p:cNvPr id="3" name="Content Placeholder 2"/>
          <p:cNvSpPr>
            <a:spLocks noGrp="1"/>
          </p:cNvSpPr>
          <p:nvPr>
            <p:ph idx="1"/>
          </p:nvPr>
        </p:nvSpPr>
        <p:spPr/>
        <p:txBody>
          <a:bodyPr>
            <a:normAutofit/>
          </a:bodyPr>
          <a:lstStyle/>
          <a:p>
            <a:r>
              <a:rPr lang="en-GB" sz="3600" dirty="0"/>
              <a:t>In traditional IT, an organization consumes IT assets - hardware, system software, development tools, applications - by </a:t>
            </a:r>
            <a:r>
              <a:rPr lang="en-GB" sz="3600" dirty="0">
                <a:solidFill>
                  <a:srgbClr val="FF0000"/>
                </a:solidFill>
              </a:rPr>
              <a:t>purchasing</a:t>
            </a:r>
            <a:r>
              <a:rPr lang="en-GB" sz="3600" dirty="0"/>
              <a:t> them, </a:t>
            </a:r>
            <a:r>
              <a:rPr lang="en-GB" sz="3600" dirty="0">
                <a:solidFill>
                  <a:srgbClr val="FF0000"/>
                </a:solidFill>
              </a:rPr>
              <a:t>installing</a:t>
            </a:r>
            <a:r>
              <a:rPr lang="en-GB" sz="3600" dirty="0"/>
              <a:t> them, </a:t>
            </a:r>
            <a:r>
              <a:rPr lang="en-GB" sz="3600" dirty="0">
                <a:solidFill>
                  <a:srgbClr val="FF0000"/>
                </a:solidFill>
              </a:rPr>
              <a:t>managing </a:t>
            </a:r>
            <a:r>
              <a:rPr lang="en-GB" sz="3600" dirty="0"/>
              <a:t>them and </a:t>
            </a:r>
            <a:r>
              <a:rPr lang="en-GB" sz="3600" dirty="0">
                <a:solidFill>
                  <a:srgbClr val="FF0000"/>
                </a:solidFill>
              </a:rPr>
              <a:t>maintaining</a:t>
            </a:r>
            <a:r>
              <a:rPr lang="en-GB" sz="3600" dirty="0"/>
              <a:t> them </a:t>
            </a:r>
            <a:r>
              <a:rPr lang="en-GB" sz="3600" dirty="0">
                <a:highlight>
                  <a:srgbClr val="FFFF00"/>
                </a:highlight>
              </a:rPr>
              <a:t>in its own on-premises data </a:t>
            </a:r>
            <a:r>
              <a:rPr lang="en-GB" sz="3600" dirty="0" err="1">
                <a:highlight>
                  <a:srgbClr val="FFFF00"/>
                </a:highlight>
              </a:rPr>
              <a:t>center</a:t>
            </a:r>
            <a:r>
              <a:rPr lang="en-GB" sz="3600" dirty="0">
                <a:highlight>
                  <a:srgbClr val="FFFF00"/>
                </a:highlight>
              </a:rPr>
              <a:t>. </a:t>
            </a:r>
          </a:p>
          <a:p>
            <a:endParaRPr lang="en-GB" sz="3600" dirty="0"/>
          </a:p>
          <a:p>
            <a:endParaRPr lang="en-GB" sz="3600" dirty="0"/>
          </a:p>
        </p:txBody>
      </p:sp>
    </p:spTree>
    <p:extLst>
      <p:ext uri="{BB962C8B-B14F-4D97-AF65-F5344CB8AC3E}">
        <p14:creationId xmlns:p14="http://schemas.microsoft.com/office/powerpoint/2010/main" val="3760820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(3)</a:t>
            </a:r>
          </a:p>
        </p:txBody>
      </p:sp>
      <p:sp>
        <p:nvSpPr>
          <p:cNvPr id="3" name="Content Placeholder 2"/>
          <p:cNvSpPr>
            <a:spLocks noGrp="1"/>
          </p:cNvSpPr>
          <p:nvPr>
            <p:ph idx="1"/>
          </p:nvPr>
        </p:nvSpPr>
        <p:spPr/>
        <p:txBody>
          <a:bodyPr>
            <a:normAutofit/>
          </a:bodyPr>
          <a:lstStyle/>
          <a:p>
            <a:r>
              <a:rPr lang="en-GB" sz="3600" dirty="0"/>
              <a:t>In cloud computing, the cloud service provider owns, manages and maintains the assets; the customer consumes them via an Internet connection, and pays for them on a subscription or pay-as-you-go basis.</a:t>
            </a:r>
          </a:p>
          <a:p>
            <a:r>
              <a:rPr lang="en-GB" sz="3600" dirty="0"/>
              <a:t>There are three main types of as-a-Service solutions:</a:t>
            </a:r>
          </a:p>
          <a:p>
            <a:pPr lvl="1"/>
            <a:r>
              <a:rPr lang="en-GB" sz="3200" dirty="0"/>
              <a:t>IaaS</a:t>
            </a:r>
          </a:p>
          <a:p>
            <a:pPr lvl="1"/>
            <a:r>
              <a:rPr lang="en-GB" sz="3200" dirty="0"/>
              <a:t>PaaS</a:t>
            </a:r>
          </a:p>
          <a:p>
            <a:pPr lvl="1"/>
            <a:r>
              <a:rPr lang="en-GB" sz="3200" dirty="0"/>
              <a:t>SaaS</a:t>
            </a:r>
          </a:p>
          <a:p>
            <a:endParaRPr lang="en-GB" sz="3600" dirty="0"/>
          </a:p>
          <a:p>
            <a:endParaRPr lang="en-GB" sz="3600" dirty="0"/>
          </a:p>
        </p:txBody>
      </p:sp>
    </p:spTree>
    <p:extLst>
      <p:ext uri="{BB962C8B-B14F-4D97-AF65-F5344CB8AC3E}">
        <p14:creationId xmlns:p14="http://schemas.microsoft.com/office/powerpoint/2010/main" val="47807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(4)</a:t>
            </a:r>
          </a:p>
        </p:txBody>
      </p:sp>
      <p:sp>
        <p:nvSpPr>
          <p:cNvPr id="3" name="Content Placeholder 2"/>
          <p:cNvSpPr>
            <a:spLocks noGrp="1"/>
          </p:cNvSpPr>
          <p:nvPr>
            <p:ph idx="1"/>
          </p:nvPr>
        </p:nvSpPr>
        <p:spPr/>
        <p:txBody>
          <a:bodyPr>
            <a:normAutofit lnSpcReduction="10000"/>
          </a:bodyPr>
          <a:lstStyle/>
          <a:p>
            <a:r>
              <a:rPr lang="en-GB" sz="4000" dirty="0"/>
              <a:t>The main advantage of IaaS, PaaS, SaaS or any 'as a service' solution is economic</a:t>
            </a:r>
          </a:p>
          <a:p>
            <a:pPr lvl="1"/>
            <a:r>
              <a:rPr lang="en-GB" sz="3600" dirty="0"/>
              <a:t>A customer can access and scale the IT capabilities it needs without the expense and overhead of purchasing and maintaining everything in its own data </a:t>
            </a:r>
            <a:r>
              <a:rPr lang="en-GB" sz="3600" dirty="0" err="1"/>
              <a:t>center</a:t>
            </a:r>
            <a:r>
              <a:rPr lang="en-GB" sz="3600" dirty="0"/>
              <a:t>. </a:t>
            </a:r>
          </a:p>
          <a:p>
            <a:r>
              <a:rPr lang="en-GB" sz="4000" dirty="0"/>
              <a:t>But there are additional advantages specific to each of these solutions.</a:t>
            </a:r>
          </a:p>
        </p:txBody>
      </p:sp>
    </p:spTree>
    <p:extLst>
      <p:ext uri="{BB962C8B-B14F-4D97-AF65-F5344CB8AC3E}">
        <p14:creationId xmlns:p14="http://schemas.microsoft.com/office/powerpoint/2010/main" val="443314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PaaS, SaaS (1)</a:t>
            </a:r>
          </a:p>
        </p:txBody>
      </p:sp>
      <p:sp>
        <p:nvSpPr>
          <p:cNvPr id="3" name="Content Placeholder 2"/>
          <p:cNvSpPr>
            <a:spLocks noGrp="1"/>
          </p:cNvSpPr>
          <p:nvPr>
            <p:ph idx="1"/>
          </p:nvPr>
        </p:nvSpPr>
        <p:spPr/>
        <p:txBody>
          <a:bodyPr>
            <a:normAutofit/>
          </a:bodyPr>
          <a:lstStyle/>
          <a:p>
            <a:r>
              <a:rPr lang="en-GB" sz="3200" dirty="0"/>
              <a:t>IaaS - infrastructure as a service - on-demand access to cloud-hosted physical and virtual servers, storage and networking - </a:t>
            </a:r>
            <a:r>
              <a:rPr lang="en-GB" sz="3200" dirty="0">
                <a:solidFill>
                  <a:srgbClr val="FF0000"/>
                </a:solidFill>
              </a:rPr>
              <a:t>the backend IT infrastructure for running applications and workloads in the cloud</a:t>
            </a:r>
          </a:p>
          <a:p>
            <a:r>
              <a:rPr lang="en-GB" sz="3200" dirty="0"/>
              <a:t>PaaS - platform as a service - on-demand access to a complete, ready-to-use, cloud-hosted </a:t>
            </a:r>
            <a:r>
              <a:rPr lang="en-GB" sz="3200" dirty="0">
                <a:solidFill>
                  <a:srgbClr val="FF0000"/>
                </a:solidFill>
              </a:rPr>
              <a:t>platform for developing, running, maintaining and managing applications</a:t>
            </a:r>
          </a:p>
          <a:p>
            <a:r>
              <a:rPr lang="en-GB" sz="3200" dirty="0"/>
              <a:t>SaaS - software as a service - on-demand access to </a:t>
            </a:r>
            <a:r>
              <a:rPr lang="en-GB" sz="3200" dirty="0">
                <a:solidFill>
                  <a:srgbClr val="FF0000"/>
                </a:solidFill>
              </a:rPr>
              <a:t>ready-to-use, cloud-hosted application software</a:t>
            </a:r>
          </a:p>
        </p:txBody>
      </p:sp>
    </p:spTree>
    <p:extLst>
      <p:ext uri="{BB962C8B-B14F-4D97-AF65-F5344CB8AC3E}">
        <p14:creationId xmlns:p14="http://schemas.microsoft.com/office/powerpoint/2010/main" val="246831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77" y="-1176669"/>
            <a:ext cx="12339263" cy="824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5616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PaaS, SaaS (2)</a:t>
            </a:r>
          </a:p>
        </p:txBody>
      </p:sp>
      <p:sp>
        <p:nvSpPr>
          <p:cNvPr id="3" name="Content Placeholder 2"/>
          <p:cNvSpPr>
            <a:spLocks noGrp="1"/>
          </p:cNvSpPr>
          <p:nvPr>
            <p:ph idx="1"/>
          </p:nvPr>
        </p:nvSpPr>
        <p:spPr/>
        <p:txBody>
          <a:bodyPr>
            <a:normAutofit fontScale="92500"/>
          </a:bodyPr>
          <a:lstStyle/>
          <a:p>
            <a:r>
              <a:rPr lang="en-GB" sz="3200" dirty="0"/>
              <a:t>IaaS, PaaS and SaaS are not mutually exclusive. Many mid-sized businesses use more than one, and most large enterprises use all three</a:t>
            </a:r>
          </a:p>
          <a:p>
            <a:r>
              <a:rPr lang="en-GB" sz="3200" dirty="0"/>
              <a:t>Each cloud service comes with its own set of advantages that can cater to various business requirements</a:t>
            </a:r>
          </a:p>
          <a:p>
            <a:r>
              <a:rPr lang="en-GB" sz="3200" dirty="0"/>
              <a:t>We require a clear understanding of these cloud models to find out which one can work the best for specific needs of users</a:t>
            </a:r>
          </a:p>
          <a:p>
            <a:r>
              <a:rPr lang="en-GB" sz="3200" dirty="0"/>
              <a:t>Let us understand each of the models and find out their merits</a:t>
            </a:r>
          </a:p>
          <a:p>
            <a:endParaRPr lang="en-GB" sz="3200" dirty="0"/>
          </a:p>
          <a:p>
            <a:endParaRPr lang="en-GB" sz="3200" dirty="0"/>
          </a:p>
        </p:txBody>
      </p:sp>
    </p:spTree>
    <p:extLst>
      <p:ext uri="{BB962C8B-B14F-4D97-AF65-F5344CB8AC3E}">
        <p14:creationId xmlns:p14="http://schemas.microsoft.com/office/powerpoint/2010/main" val="288862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Evolution of cloud service models</a:t>
            </a:r>
          </a:p>
        </p:txBody>
      </p:sp>
      <p:sp>
        <p:nvSpPr>
          <p:cNvPr id="3" name="Content Placeholder 2"/>
          <p:cNvSpPr>
            <a:spLocks noGrp="1"/>
          </p:cNvSpPr>
          <p:nvPr>
            <p:ph idx="1"/>
          </p:nvPr>
        </p:nvSpPr>
        <p:spPr/>
        <p:txBody>
          <a:bodyPr>
            <a:normAutofit/>
          </a:bodyPr>
          <a:lstStyle/>
          <a:p>
            <a:r>
              <a:rPr lang="en-GB" sz="4000" dirty="0"/>
              <a:t>IaaS can be thought of as the original 'as a service' offering</a:t>
            </a:r>
          </a:p>
          <a:p>
            <a:r>
              <a:rPr lang="en-GB" sz="4000" dirty="0"/>
              <a:t>Every major cloud service provider - Amazon Web Services, Google Cloud, IBM Cloud, Microsoft Azure - began by offering some form of IaaS</a:t>
            </a:r>
          </a:p>
        </p:txBody>
      </p:sp>
    </p:spTree>
    <p:extLst>
      <p:ext uri="{BB962C8B-B14F-4D97-AF65-F5344CB8AC3E}">
        <p14:creationId xmlns:p14="http://schemas.microsoft.com/office/powerpoint/2010/main" val="249504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3E9F2F-3415-1279-1065-13F33E7B7AE8}"/>
              </a:ext>
            </a:extLst>
          </p:cNvPr>
          <p:cNvSpPr>
            <a:spLocks noGrp="1"/>
          </p:cNvSpPr>
          <p:nvPr>
            <p:ph type="title"/>
          </p:nvPr>
        </p:nvSpPr>
        <p:spPr/>
        <p:txBody>
          <a:bodyPr/>
          <a:lstStyle/>
          <a:p>
            <a:r>
              <a:rPr lang="en-GB" dirty="0"/>
              <a:t>Infrastructure as a Service (IAAS)</a:t>
            </a:r>
            <a:endParaRPr lang="x-none" dirty="0"/>
          </a:p>
        </p:txBody>
      </p:sp>
      <p:sp>
        <p:nvSpPr>
          <p:cNvPr id="3" name="内容占位符 2">
            <a:extLst>
              <a:ext uri="{FF2B5EF4-FFF2-40B4-BE49-F238E27FC236}">
                <a16:creationId xmlns:a16="http://schemas.microsoft.com/office/drawing/2014/main" xmlns="" id="{5EFB1B4D-B688-A64F-2E05-413810E1F74D}"/>
              </a:ext>
            </a:extLst>
          </p:cNvPr>
          <p:cNvSpPr>
            <a:spLocks noGrp="1"/>
          </p:cNvSpPr>
          <p:nvPr>
            <p:ph idx="1"/>
          </p:nvPr>
        </p:nvSpPr>
        <p:spPr/>
        <p:txBody>
          <a:bodyPr/>
          <a:lstStyle/>
          <a:p>
            <a:endParaRPr lang="x-none"/>
          </a:p>
        </p:txBody>
      </p:sp>
    </p:spTree>
    <p:extLst>
      <p:ext uri="{BB962C8B-B14F-4D97-AF65-F5344CB8AC3E}">
        <p14:creationId xmlns:p14="http://schemas.microsoft.com/office/powerpoint/2010/main" val="38972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p:txBody>
          <a:bodyPr>
            <a:normAutofit/>
          </a:bodyPr>
          <a:lstStyle/>
          <a:p>
            <a:r>
              <a:rPr lang="en-GB" sz="4400" dirty="0"/>
              <a:t>After completing this topic, you will be able to:</a:t>
            </a:r>
          </a:p>
          <a:p>
            <a:pPr lvl="1"/>
            <a:r>
              <a:rPr lang="en-GB" sz="4000" dirty="0"/>
              <a:t>Differentiate between different types of cloud service models</a:t>
            </a:r>
          </a:p>
          <a:p>
            <a:pPr lvl="1"/>
            <a:r>
              <a:rPr lang="en-GB" sz="4000" dirty="0"/>
              <a:t>Be able to choose the appropriate cloud service model for different needs</a:t>
            </a:r>
          </a:p>
        </p:txBody>
      </p:sp>
    </p:spTree>
    <p:extLst>
      <p:ext uri="{BB962C8B-B14F-4D97-AF65-F5344CB8AC3E}">
        <p14:creationId xmlns:p14="http://schemas.microsoft.com/office/powerpoint/2010/main" val="198440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Infrastructure as a Service (IAAS)</a:t>
            </a:r>
          </a:p>
        </p:txBody>
      </p:sp>
      <p:sp>
        <p:nvSpPr>
          <p:cNvPr id="5" name="内容占位符 4"/>
          <p:cNvSpPr>
            <a:spLocks noGrp="1"/>
          </p:cNvSpPr>
          <p:nvPr>
            <p:ph idx="1"/>
          </p:nvPr>
        </p:nvSpPr>
        <p:spPr/>
        <p:txBody>
          <a:bodyPr>
            <a:normAutofit/>
          </a:bodyPr>
          <a:lstStyle/>
          <a:p>
            <a:pPr>
              <a:spcAft>
                <a:spcPts val="800"/>
              </a:spcAft>
            </a:pPr>
            <a:r>
              <a:rPr lang="en-GB" sz="3600" dirty="0"/>
              <a:t>The virtual delivery of computing resources in the form of hardware, networking, and storage services</a:t>
            </a:r>
          </a:p>
          <a:p>
            <a:pPr>
              <a:spcAft>
                <a:spcPts val="800"/>
              </a:spcAft>
            </a:pPr>
            <a:r>
              <a:rPr lang="en-GB" sz="3600" dirty="0"/>
              <a:t>Infrastructure is hosted by third-party providers and made available to users through the internet</a:t>
            </a:r>
          </a:p>
          <a:p>
            <a:pPr>
              <a:spcAft>
                <a:spcPts val="800"/>
              </a:spcAft>
            </a:pPr>
            <a:r>
              <a:rPr lang="en-GB" sz="3600" dirty="0"/>
              <a:t>Rather than buying and installing the required resources in their own data </a:t>
            </a:r>
            <a:r>
              <a:rPr lang="en-GB" sz="3600" dirty="0" err="1"/>
              <a:t>center</a:t>
            </a:r>
            <a:r>
              <a:rPr lang="en-GB" sz="3600" dirty="0"/>
              <a:t>, companies rent these resources as needed</a:t>
            </a:r>
          </a:p>
          <a:p>
            <a:pPr marL="0" indent="0">
              <a:lnSpc>
                <a:spcPct val="107000"/>
              </a:lnSpc>
              <a:spcBef>
                <a:spcPts val="0"/>
              </a:spcBef>
              <a:spcAft>
                <a:spcPts val="800"/>
              </a:spcAft>
              <a:buNone/>
            </a:pPr>
            <a:endParaRPr lang="en-US" sz="4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93420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infrastructure</a:t>
            </a:r>
          </a:p>
        </p:txBody>
      </p:sp>
      <p:sp>
        <p:nvSpPr>
          <p:cNvPr id="3" name="Content Placeholder 2"/>
          <p:cNvSpPr>
            <a:spLocks noGrp="1"/>
          </p:cNvSpPr>
          <p:nvPr>
            <p:ph idx="1"/>
          </p:nvPr>
        </p:nvSpPr>
        <p:spPr/>
        <p:txBody>
          <a:bodyPr>
            <a:normAutofit/>
          </a:bodyPr>
          <a:lstStyle/>
          <a:p>
            <a:r>
              <a:rPr lang="en-GB" sz="4000" dirty="0"/>
              <a:t>Servers</a:t>
            </a:r>
          </a:p>
          <a:p>
            <a:r>
              <a:rPr lang="en-GB" sz="4000" dirty="0"/>
              <a:t>Storage capacity</a:t>
            </a:r>
          </a:p>
          <a:p>
            <a:r>
              <a:rPr lang="en-GB" sz="4000" dirty="0"/>
              <a:t>Networking resources</a:t>
            </a:r>
          </a:p>
          <a:p>
            <a:pPr marL="0" indent="0">
              <a:buNone/>
            </a:pPr>
            <a:endParaRPr lang="en-GB" sz="4000" dirty="0"/>
          </a:p>
        </p:txBody>
      </p:sp>
    </p:spTree>
    <p:extLst>
      <p:ext uri="{BB962C8B-B14F-4D97-AF65-F5344CB8AC3E}">
        <p14:creationId xmlns:p14="http://schemas.microsoft.com/office/powerpoint/2010/main" val="3426358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infrastructure is provided</a:t>
            </a:r>
          </a:p>
        </p:txBody>
      </p:sp>
      <p:sp>
        <p:nvSpPr>
          <p:cNvPr id="3" name="Content Placeholder 2"/>
          <p:cNvSpPr>
            <a:spLocks noGrp="1"/>
          </p:cNvSpPr>
          <p:nvPr>
            <p:ph idx="1"/>
          </p:nvPr>
        </p:nvSpPr>
        <p:spPr/>
        <p:txBody>
          <a:bodyPr>
            <a:normAutofit/>
          </a:bodyPr>
          <a:lstStyle/>
          <a:p>
            <a:r>
              <a:rPr lang="en-GB" dirty="0"/>
              <a:t>The cloud service provider hosts, manages and maintains the hardware and computing resources in its own data </a:t>
            </a:r>
            <a:r>
              <a:rPr lang="en-GB" dirty="0" err="1"/>
              <a:t>centers</a:t>
            </a:r>
            <a:r>
              <a:rPr lang="en-GB" dirty="0"/>
              <a:t>. </a:t>
            </a:r>
          </a:p>
          <a:p>
            <a:r>
              <a:rPr lang="en-GB" dirty="0"/>
              <a:t>Customers can provision, configure and operate the servers and infrastructure resources via a graphical dashboard, or programmatically through application programming interfaces (APIs)</a:t>
            </a:r>
          </a:p>
          <a:p>
            <a:r>
              <a:rPr lang="en-GB" dirty="0"/>
              <a:t>Typically IaaS customers can choose between virtual machines (VMs) hosted on </a:t>
            </a:r>
          </a:p>
          <a:p>
            <a:pPr lvl="1"/>
            <a:r>
              <a:rPr lang="en-GB" dirty="0"/>
              <a:t>shared physical hardware</a:t>
            </a:r>
          </a:p>
          <a:p>
            <a:pPr lvl="1"/>
            <a:r>
              <a:rPr lang="en-GB" dirty="0"/>
              <a:t>bare metal servers on dedicated (unshared) physical hardware</a:t>
            </a:r>
          </a:p>
        </p:txBody>
      </p:sp>
    </p:spTree>
    <p:extLst>
      <p:ext uri="{BB962C8B-B14F-4D97-AF65-F5344CB8AC3E}">
        <p14:creationId xmlns:p14="http://schemas.microsoft.com/office/powerpoint/2010/main" val="30444865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characteristics</a:t>
            </a:r>
          </a:p>
        </p:txBody>
      </p:sp>
      <p:sp>
        <p:nvSpPr>
          <p:cNvPr id="3" name="Content Placeholder 2"/>
          <p:cNvSpPr>
            <a:spLocks noGrp="1"/>
          </p:cNvSpPr>
          <p:nvPr>
            <p:ph idx="1"/>
          </p:nvPr>
        </p:nvSpPr>
        <p:spPr/>
        <p:txBody>
          <a:bodyPr>
            <a:normAutofit fontScale="92500"/>
          </a:bodyPr>
          <a:lstStyle/>
          <a:p>
            <a:r>
              <a:rPr lang="en-GB" sz="3600" dirty="0"/>
              <a:t>Users are provided with virtualized hardware and storage on top of which they can build their infrastructure</a:t>
            </a:r>
          </a:p>
          <a:p>
            <a:r>
              <a:rPr lang="en-GB" sz="3600" dirty="0"/>
              <a:t>Dynamic scaling</a:t>
            </a:r>
          </a:p>
          <a:p>
            <a:r>
              <a:rPr lang="en-GB" sz="3600" dirty="0"/>
              <a:t>Self scaling</a:t>
            </a:r>
          </a:p>
          <a:p>
            <a:r>
              <a:rPr lang="en-GB" sz="3600" dirty="0"/>
              <a:t>Alterable cost – utility pricing model</a:t>
            </a:r>
          </a:p>
          <a:p>
            <a:pPr lvl="1"/>
            <a:r>
              <a:rPr lang="en-GB" sz="3200" dirty="0"/>
              <a:t>Pay as you go</a:t>
            </a:r>
          </a:p>
          <a:p>
            <a:r>
              <a:rPr lang="en-GB" sz="3600" dirty="0"/>
              <a:t>Ability to provide single hardware to many users</a:t>
            </a:r>
          </a:p>
          <a:p>
            <a:pPr lvl="1"/>
            <a:r>
              <a:rPr lang="en-GB" sz="3200" dirty="0"/>
              <a:t>The costs are less due to the share of infrastructure</a:t>
            </a:r>
          </a:p>
        </p:txBody>
      </p:sp>
    </p:spTree>
    <p:extLst>
      <p:ext uri="{BB962C8B-B14F-4D97-AF65-F5344CB8AC3E}">
        <p14:creationId xmlns:p14="http://schemas.microsoft.com/office/powerpoint/2010/main" val="3030018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activities in IaaS</a:t>
            </a:r>
          </a:p>
        </p:txBody>
      </p:sp>
      <p:sp>
        <p:nvSpPr>
          <p:cNvPr id="3" name="Content Placeholder 2"/>
          <p:cNvSpPr>
            <a:spLocks noGrp="1"/>
          </p:cNvSpPr>
          <p:nvPr>
            <p:ph idx="1"/>
          </p:nvPr>
        </p:nvSpPr>
        <p:spPr/>
        <p:txBody>
          <a:bodyPr>
            <a:normAutofit/>
          </a:bodyPr>
          <a:lstStyle/>
          <a:p>
            <a:r>
              <a:rPr lang="en-GB" sz="4400" dirty="0">
                <a:solidFill>
                  <a:srgbClr val="FF0000"/>
                </a:solidFill>
              </a:rPr>
              <a:t>Configures</a:t>
            </a:r>
            <a:r>
              <a:rPr lang="en-GB" sz="4400" dirty="0"/>
              <a:t> the infrastructure</a:t>
            </a:r>
          </a:p>
          <a:p>
            <a:r>
              <a:rPr lang="en-GB" sz="4400" dirty="0">
                <a:solidFill>
                  <a:srgbClr val="FF0000"/>
                </a:solidFill>
              </a:rPr>
              <a:t>Setups</a:t>
            </a:r>
            <a:r>
              <a:rPr lang="en-GB" sz="4400" dirty="0"/>
              <a:t> the infrastructure</a:t>
            </a:r>
          </a:p>
          <a:p>
            <a:r>
              <a:rPr lang="en-GB" sz="4400" dirty="0">
                <a:solidFill>
                  <a:srgbClr val="FF0000"/>
                </a:solidFill>
              </a:rPr>
              <a:t>Installs, manages and monitors </a:t>
            </a:r>
            <a:r>
              <a:rPr lang="en-GB" sz="4400" dirty="0"/>
              <a:t>any required software </a:t>
            </a:r>
          </a:p>
        </p:txBody>
      </p:sp>
    </p:spTree>
    <p:extLst>
      <p:ext uri="{BB962C8B-B14F-4D97-AF65-F5344CB8AC3E}">
        <p14:creationId xmlns:p14="http://schemas.microsoft.com/office/powerpoint/2010/main" val="2394093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level of control granted to cloud user in IaaS</a:t>
            </a:r>
          </a:p>
        </p:txBody>
      </p:sp>
      <p:sp>
        <p:nvSpPr>
          <p:cNvPr id="3" name="Content Placeholder 2"/>
          <p:cNvSpPr>
            <a:spLocks noGrp="1"/>
          </p:cNvSpPr>
          <p:nvPr>
            <p:ph idx="1"/>
          </p:nvPr>
        </p:nvSpPr>
        <p:spPr/>
        <p:txBody>
          <a:bodyPr>
            <a:normAutofit/>
          </a:bodyPr>
          <a:lstStyle/>
          <a:p>
            <a:r>
              <a:rPr lang="en-GB" sz="4400" dirty="0"/>
              <a:t>Full administrative</a:t>
            </a:r>
          </a:p>
        </p:txBody>
      </p:sp>
    </p:spTree>
    <p:extLst>
      <p:ext uri="{BB962C8B-B14F-4D97-AF65-F5344CB8AC3E}">
        <p14:creationId xmlns:p14="http://schemas.microsoft.com/office/powerpoint/2010/main" val="3687648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provider activities in IaaS</a:t>
            </a:r>
          </a:p>
        </p:txBody>
      </p:sp>
      <p:sp>
        <p:nvSpPr>
          <p:cNvPr id="3" name="Content Placeholder 2"/>
          <p:cNvSpPr>
            <a:spLocks noGrp="1"/>
          </p:cNvSpPr>
          <p:nvPr>
            <p:ph idx="1"/>
          </p:nvPr>
        </p:nvSpPr>
        <p:spPr/>
        <p:txBody>
          <a:bodyPr>
            <a:normAutofit/>
          </a:bodyPr>
          <a:lstStyle/>
          <a:p>
            <a:r>
              <a:rPr lang="en-GB" sz="4400" dirty="0">
                <a:solidFill>
                  <a:srgbClr val="FF0000"/>
                </a:solidFill>
              </a:rPr>
              <a:t>Manages and provisions</a:t>
            </a:r>
            <a:r>
              <a:rPr lang="en-GB" sz="4400" dirty="0"/>
              <a:t> the storage</a:t>
            </a:r>
          </a:p>
          <a:p>
            <a:r>
              <a:rPr lang="en-GB" sz="4400" dirty="0"/>
              <a:t>Physical processing, hosting and networking </a:t>
            </a:r>
          </a:p>
          <a:p>
            <a:r>
              <a:rPr lang="en-GB" sz="4400" dirty="0">
                <a:solidFill>
                  <a:srgbClr val="FF0000"/>
                </a:solidFill>
              </a:rPr>
              <a:t>Monitors usage</a:t>
            </a:r>
            <a:r>
              <a:rPr lang="en-GB" sz="4400" dirty="0"/>
              <a:t> by the consumer of cloud</a:t>
            </a:r>
          </a:p>
        </p:txBody>
      </p:sp>
    </p:spTree>
    <p:extLst>
      <p:ext uri="{BB962C8B-B14F-4D97-AF65-F5344CB8AC3E}">
        <p14:creationId xmlns:p14="http://schemas.microsoft.com/office/powerpoint/2010/main" val="2280589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manages what in IaaS model</a:t>
            </a:r>
          </a:p>
        </p:txBody>
      </p:sp>
      <p:sp>
        <p:nvSpPr>
          <p:cNvPr id="3" name="Content Placeholder 2"/>
          <p:cNvSpPr>
            <a:spLocks noGrp="1"/>
          </p:cNvSpPr>
          <p:nvPr>
            <p:ph idx="1"/>
          </p:nvPr>
        </p:nvSpPr>
        <p:spPr/>
        <p:txBody>
          <a:bodyPr>
            <a:normAutofit/>
          </a:bodyPr>
          <a:lstStyle/>
          <a:p>
            <a:r>
              <a:rPr lang="en-GB" dirty="0"/>
              <a:t>A cloud service provider </a:t>
            </a:r>
          </a:p>
          <a:p>
            <a:pPr lvl="1"/>
            <a:r>
              <a:rPr lang="en-GB" dirty="0"/>
              <a:t>manages the infrastructure for the user</a:t>
            </a:r>
          </a:p>
          <a:p>
            <a:pPr lvl="2"/>
            <a:r>
              <a:rPr lang="en-GB" dirty="0"/>
              <a:t>The actual servers, network, virtualization, and data storage</a:t>
            </a:r>
          </a:p>
          <a:p>
            <a:pPr lvl="1"/>
            <a:r>
              <a:rPr lang="en-GB" dirty="0"/>
              <a:t>has the responsibility of taking care of </a:t>
            </a:r>
          </a:p>
          <a:p>
            <a:pPr lvl="2"/>
            <a:r>
              <a:rPr lang="en-GB" dirty="0"/>
              <a:t>Outages</a:t>
            </a:r>
          </a:p>
          <a:p>
            <a:pPr lvl="2"/>
            <a:r>
              <a:rPr lang="en-GB" dirty="0"/>
              <a:t>Repairs</a:t>
            </a:r>
          </a:p>
          <a:p>
            <a:pPr lvl="2"/>
            <a:r>
              <a:rPr lang="en-GB" dirty="0"/>
              <a:t>Hardware issues</a:t>
            </a:r>
          </a:p>
          <a:p>
            <a:r>
              <a:rPr lang="en-GB" dirty="0"/>
              <a:t>The user </a:t>
            </a:r>
          </a:p>
          <a:p>
            <a:pPr lvl="1"/>
            <a:r>
              <a:rPr lang="en-GB" dirty="0"/>
              <a:t>has access through an API or dashboard, and essentially rents the infrastructure</a:t>
            </a:r>
          </a:p>
          <a:p>
            <a:pPr lvl="1"/>
            <a:r>
              <a:rPr lang="en-GB" dirty="0"/>
              <a:t>manages things like the operating system, apps, and middleware</a:t>
            </a:r>
          </a:p>
        </p:txBody>
      </p:sp>
    </p:spTree>
    <p:extLst>
      <p:ext uri="{BB962C8B-B14F-4D97-AF65-F5344CB8AC3E}">
        <p14:creationId xmlns:p14="http://schemas.microsoft.com/office/powerpoint/2010/main" val="465977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Vendors of IaaS</a:t>
            </a:r>
          </a:p>
        </p:txBody>
      </p:sp>
      <p:sp>
        <p:nvSpPr>
          <p:cNvPr id="3" name="Content Placeholder 2"/>
          <p:cNvSpPr>
            <a:spLocks noGrp="1"/>
          </p:cNvSpPr>
          <p:nvPr>
            <p:ph idx="1"/>
          </p:nvPr>
        </p:nvSpPr>
        <p:spPr/>
        <p:txBody>
          <a:bodyPr>
            <a:normAutofit/>
          </a:bodyPr>
          <a:lstStyle/>
          <a:p>
            <a:r>
              <a:rPr lang="en-GB" sz="4400" dirty="0"/>
              <a:t>Amazon</a:t>
            </a:r>
          </a:p>
          <a:p>
            <a:r>
              <a:rPr lang="en-GB" sz="4400" dirty="0" err="1"/>
              <a:t>Gogrid</a:t>
            </a:r>
            <a:r>
              <a:rPr lang="en-GB" sz="4400" dirty="0"/>
              <a:t>,</a:t>
            </a:r>
          </a:p>
          <a:p>
            <a:r>
              <a:rPr lang="en-GB" sz="4400" dirty="0"/>
              <a:t>RACKSPACE</a:t>
            </a:r>
          </a:p>
          <a:p>
            <a:r>
              <a:rPr lang="en-GB" sz="4400" dirty="0"/>
              <a:t>IBM </a:t>
            </a:r>
            <a:r>
              <a:rPr lang="en-GB" sz="4400" dirty="0" err="1"/>
              <a:t>BlueHouse</a:t>
            </a:r>
            <a:endParaRPr lang="en-GB" sz="4400" dirty="0"/>
          </a:p>
          <a:p>
            <a:r>
              <a:rPr lang="en-GB" sz="4400" dirty="0" err="1"/>
              <a:t>Linode</a:t>
            </a:r>
            <a:r>
              <a:rPr lang="en-GB" sz="4400" dirty="0"/>
              <a:t> </a:t>
            </a:r>
          </a:p>
          <a:p>
            <a:r>
              <a:rPr lang="en-GB" sz="4400" dirty="0"/>
              <a:t>VMWare </a:t>
            </a:r>
          </a:p>
        </p:txBody>
      </p:sp>
    </p:spTree>
    <p:extLst>
      <p:ext uri="{BB962C8B-B14F-4D97-AF65-F5344CB8AC3E}">
        <p14:creationId xmlns:p14="http://schemas.microsoft.com/office/powerpoint/2010/main" val="381451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6F3A63-D069-C1C4-C81B-82803A4453B7}"/>
              </a:ext>
            </a:extLst>
          </p:cNvPr>
          <p:cNvSpPr>
            <a:spLocks noGrp="1"/>
          </p:cNvSpPr>
          <p:nvPr>
            <p:ph type="title"/>
          </p:nvPr>
        </p:nvSpPr>
        <p:spPr/>
        <p:txBody>
          <a:bodyPr/>
          <a:lstStyle/>
          <a:p>
            <a:r>
              <a:rPr lang="en-US" dirty="0"/>
              <a:t> Worldwide IaaS Public Cloud Services Market Share, 2020-2021 (Millions of U.S. Dollars)</a:t>
            </a:r>
            <a:endParaRPr lang="x-none" dirty="0"/>
          </a:p>
        </p:txBody>
      </p:sp>
      <p:sp>
        <p:nvSpPr>
          <p:cNvPr id="7" name="内容占位符 6">
            <a:extLst>
              <a:ext uri="{FF2B5EF4-FFF2-40B4-BE49-F238E27FC236}">
                <a16:creationId xmlns:a16="http://schemas.microsoft.com/office/drawing/2014/main" xmlns="" id="{D12B26F0-6159-470D-9588-A4B3ED3FAE29}"/>
              </a:ext>
            </a:extLst>
          </p:cNvPr>
          <p:cNvSpPr>
            <a:spLocks noGrp="1"/>
          </p:cNvSpPr>
          <p:nvPr>
            <p:ph idx="1"/>
          </p:nvPr>
        </p:nvSpPr>
        <p:spPr/>
        <p:txBody>
          <a:bodyPr/>
          <a:lstStyle/>
          <a:p>
            <a:endParaRPr lang="x-none"/>
          </a:p>
        </p:txBody>
      </p:sp>
      <p:pic>
        <p:nvPicPr>
          <p:cNvPr id="9" name="图片 8">
            <a:extLst>
              <a:ext uri="{FF2B5EF4-FFF2-40B4-BE49-F238E27FC236}">
                <a16:creationId xmlns:a16="http://schemas.microsoft.com/office/drawing/2014/main" xmlns="" id="{F783EADB-09C0-E764-0623-08DE29967632}"/>
              </a:ext>
            </a:extLst>
          </p:cNvPr>
          <p:cNvPicPr>
            <a:picLocks noChangeAspect="1"/>
          </p:cNvPicPr>
          <p:nvPr/>
        </p:nvPicPr>
        <p:blipFill>
          <a:blip r:embed="rId2"/>
          <a:stretch>
            <a:fillRect/>
          </a:stretch>
        </p:blipFill>
        <p:spPr>
          <a:xfrm>
            <a:off x="1688592" y="1825624"/>
            <a:ext cx="8360664" cy="4838347"/>
          </a:xfrm>
          <a:prstGeom prst="rect">
            <a:avLst/>
          </a:prstGeom>
        </p:spPr>
      </p:pic>
    </p:spTree>
    <p:extLst>
      <p:ext uri="{BB962C8B-B14F-4D97-AF65-F5344CB8AC3E}">
        <p14:creationId xmlns:p14="http://schemas.microsoft.com/office/powerpoint/2010/main" val="91604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smtClean="0"/>
              <a:t>Cloud </a:t>
            </a:r>
            <a:r>
              <a:rPr lang="en-GB" dirty="0"/>
              <a:t>service models</a:t>
            </a:r>
          </a:p>
        </p:txBody>
      </p:sp>
      <p:sp>
        <p:nvSpPr>
          <p:cNvPr id="5" name="内容占位符 4"/>
          <p:cNvSpPr>
            <a:spLocks noGrp="1"/>
          </p:cNvSpPr>
          <p:nvPr>
            <p:ph idx="1"/>
          </p:nvPr>
        </p:nvSpPr>
        <p:spPr/>
        <p:txBody>
          <a:bodyPr>
            <a:normAutofit fontScale="92500"/>
          </a:bodyPr>
          <a:lstStyle/>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Introduction and evolution of cloud service models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Infrastructure as a Service (IAAS)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Platform as a Service (PAAS)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Software as a Service (SAAS)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More Services (XAAS)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Comparison between different models</a:t>
            </a:r>
          </a:p>
          <a:p>
            <a:pPr marL="514350" indent="-514350">
              <a:lnSpc>
                <a:spcPct val="107000"/>
              </a:lnSpc>
              <a:spcBef>
                <a:spcPts val="0"/>
              </a:spcBef>
              <a:spcAft>
                <a:spcPts val="800"/>
              </a:spcAft>
              <a:buFont typeface="+mj-lt"/>
              <a:buAutoNum type="arabicPeriod"/>
            </a:pP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854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029"/>
            <a:ext cx="10515600" cy="1325563"/>
          </a:xfrm>
        </p:spPr>
        <p:txBody>
          <a:bodyPr/>
          <a:lstStyle/>
          <a:p>
            <a:r>
              <a:rPr lang="en-GB" dirty="0"/>
              <a:t>IaaS Example - Amazon Web Services</a:t>
            </a:r>
          </a:p>
        </p:txBody>
      </p:sp>
      <p:sp>
        <p:nvSpPr>
          <p:cNvPr id="3" name="Content Placeholder 2"/>
          <p:cNvSpPr>
            <a:spLocks noGrp="1"/>
          </p:cNvSpPr>
          <p:nvPr>
            <p:ph idx="1"/>
          </p:nvPr>
        </p:nvSpPr>
        <p:spPr/>
        <p:txBody>
          <a:bodyPr>
            <a:normAutofit/>
          </a:bodyPr>
          <a:lstStyle/>
          <a:p>
            <a:r>
              <a:rPr lang="en-GB" sz="3600" dirty="0"/>
              <a:t>A public cloud that offers subscribers </a:t>
            </a:r>
          </a:p>
          <a:p>
            <a:pPr lvl="1"/>
            <a:r>
              <a:rPr lang="en-GB" sz="3200" dirty="0"/>
              <a:t>Access to virtual servers for product deployment</a:t>
            </a:r>
          </a:p>
          <a:p>
            <a:pPr lvl="1"/>
            <a:r>
              <a:rPr lang="en-GB" sz="3200" dirty="0"/>
              <a:t>Cloud storage</a:t>
            </a:r>
          </a:p>
          <a:p>
            <a:pPr lvl="1"/>
            <a:r>
              <a:rPr lang="en-GB" sz="3200" dirty="0"/>
              <a:t>Tools for development, testing, and analytics</a:t>
            </a:r>
          </a:p>
          <a:p>
            <a:r>
              <a:rPr lang="en-GB" sz="3600" dirty="0"/>
              <a:t>The application provides a ready-to-use environment to develop and test the product and offers the full cloud infrastructure for its deployment and maintenance</a:t>
            </a:r>
          </a:p>
        </p:txBody>
      </p:sp>
    </p:spTree>
    <p:extLst>
      <p:ext uri="{BB962C8B-B14F-4D97-AF65-F5344CB8AC3E}">
        <p14:creationId xmlns:p14="http://schemas.microsoft.com/office/powerpoint/2010/main" val="2249468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78B7DC-C9F2-A997-F870-B7E439B501DB}"/>
              </a:ext>
            </a:extLst>
          </p:cNvPr>
          <p:cNvSpPr>
            <a:spLocks noGrp="1"/>
          </p:cNvSpPr>
          <p:nvPr>
            <p:ph type="title"/>
          </p:nvPr>
        </p:nvSpPr>
        <p:spPr/>
        <p:txBody>
          <a:bodyPr/>
          <a:lstStyle/>
          <a:p>
            <a:r>
              <a:rPr lang="en-AU" dirty="0"/>
              <a:t>AWS Free Usage Tier </a:t>
            </a:r>
            <a:endParaRPr lang="x-none" dirty="0"/>
          </a:p>
        </p:txBody>
      </p:sp>
      <p:sp>
        <p:nvSpPr>
          <p:cNvPr id="3" name="内容占位符 2">
            <a:extLst>
              <a:ext uri="{FF2B5EF4-FFF2-40B4-BE49-F238E27FC236}">
                <a16:creationId xmlns:a16="http://schemas.microsoft.com/office/drawing/2014/main" xmlns="" id="{06393D15-60DA-C38D-6468-3F1BF517A4C6}"/>
              </a:ext>
            </a:extLst>
          </p:cNvPr>
          <p:cNvSpPr>
            <a:spLocks noGrp="1"/>
          </p:cNvSpPr>
          <p:nvPr>
            <p:ph idx="1"/>
          </p:nvPr>
        </p:nvSpPr>
        <p:spPr/>
        <p:txBody>
          <a:bodyPr>
            <a:normAutofit fontScale="92500" lnSpcReduction="20000"/>
          </a:bodyPr>
          <a:lstStyle/>
          <a:p>
            <a:r>
              <a:rPr lang="en-US" dirty="0"/>
              <a:t>Free Amazon EC2 (elastic compute) Micro Instance for a year </a:t>
            </a:r>
          </a:p>
          <a:p>
            <a:r>
              <a:rPr lang="en-US" dirty="0"/>
              <a:t>Includes free usage tier for:</a:t>
            </a:r>
          </a:p>
          <a:p>
            <a:pPr lvl="1"/>
            <a:r>
              <a:rPr lang="en-US" dirty="0"/>
              <a:t>Amazon S3</a:t>
            </a:r>
          </a:p>
          <a:p>
            <a:pPr lvl="1"/>
            <a:r>
              <a:rPr lang="en-US" dirty="0"/>
              <a:t>Amazon Elastic Block Store</a:t>
            </a:r>
          </a:p>
          <a:p>
            <a:pPr lvl="1"/>
            <a:r>
              <a:rPr lang="en-US" dirty="0"/>
              <a:t>Amazon Elastic Load Balancing</a:t>
            </a:r>
          </a:p>
          <a:p>
            <a:pPr lvl="1"/>
            <a:r>
              <a:rPr lang="en-US" dirty="0"/>
              <a:t>AWS data transfer</a:t>
            </a:r>
          </a:p>
          <a:p>
            <a:r>
              <a:rPr lang="en-US" dirty="0"/>
              <a:t>Free usage of AWS Management Console to build and manage applications on AWS</a:t>
            </a:r>
          </a:p>
          <a:p>
            <a:r>
              <a:rPr lang="en-US" dirty="0"/>
              <a:t>AWS’s free usage tier can be used for anything you want to run in the cloud: </a:t>
            </a:r>
          </a:p>
          <a:p>
            <a:pPr lvl="1"/>
            <a:r>
              <a:rPr lang="en-US" dirty="0"/>
              <a:t>Launch new applications</a:t>
            </a:r>
          </a:p>
          <a:p>
            <a:pPr lvl="1"/>
            <a:r>
              <a:rPr lang="en-US" dirty="0"/>
              <a:t>Test existing applications in the cloud</a:t>
            </a:r>
          </a:p>
          <a:p>
            <a:pPr lvl="1"/>
            <a:r>
              <a:rPr lang="en-US" dirty="0"/>
              <a:t>Gain hands-on experience with AWS</a:t>
            </a:r>
          </a:p>
          <a:p>
            <a:endParaRPr lang="x-none" dirty="0"/>
          </a:p>
        </p:txBody>
      </p:sp>
    </p:spTree>
    <p:extLst>
      <p:ext uri="{BB962C8B-B14F-4D97-AF65-F5344CB8AC3E}">
        <p14:creationId xmlns:p14="http://schemas.microsoft.com/office/powerpoint/2010/main" val="1370794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78B7DC-C9F2-A997-F870-B7E439B501DB}"/>
              </a:ext>
            </a:extLst>
          </p:cNvPr>
          <p:cNvSpPr>
            <a:spLocks noGrp="1"/>
          </p:cNvSpPr>
          <p:nvPr>
            <p:ph type="title"/>
          </p:nvPr>
        </p:nvSpPr>
        <p:spPr/>
        <p:txBody>
          <a:bodyPr/>
          <a:lstStyle/>
          <a:p>
            <a:r>
              <a:rPr lang="en-AU" dirty="0"/>
              <a:t>AWS Free Usage Tier </a:t>
            </a:r>
            <a:endParaRPr lang="x-none" dirty="0"/>
          </a:p>
        </p:txBody>
      </p:sp>
      <p:sp>
        <p:nvSpPr>
          <p:cNvPr id="3" name="内容占位符 2">
            <a:extLst>
              <a:ext uri="{FF2B5EF4-FFF2-40B4-BE49-F238E27FC236}">
                <a16:creationId xmlns:a16="http://schemas.microsoft.com/office/drawing/2014/main" xmlns="" id="{06393D15-60DA-C38D-6468-3F1BF517A4C6}"/>
              </a:ext>
            </a:extLst>
          </p:cNvPr>
          <p:cNvSpPr>
            <a:spLocks noGrp="1"/>
          </p:cNvSpPr>
          <p:nvPr>
            <p:ph idx="1"/>
          </p:nvPr>
        </p:nvSpPr>
        <p:spPr/>
        <p:txBody>
          <a:bodyPr>
            <a:normAutofit fontScale="92500" lnSpcReduction="20000"/>
          </a:bodyPr>
          <a:lstStyle/>
          <a:p>
            <a:r>
              <a:rPr lang="en-US" dirty="0"/>
              <a:t>Free Amazon </a:t>
            </a:r>
            <a:r>
              <a:rPr lang="en-US" dirty="0">
                <a:solidFill>
                  <a:srgbClr val="FF0000"/>
                </a:solidFill>
              </a:rPr>
              <a:t>EC2</a:t>
            </a:r>
            <a:r>
              <a:rPr lang="en-US" dirty="0"/>
              <a:t> (elastic compute) Micro Instance for a year </a:t>
            </a:r>
          </a:p>
          <a:p>
            <a:r>
              <a:rPr lang="en-US" dirty="0"/>
              <a:t>Includes free usage tier for:</a:t>
            </a:r>
          </a:p>
          <a:p>
            <a:pPr lvl="1"/>
            <a:r>
              <a:rPr lang="en-US" dirty="0"/>
              <a:t>Amazon </a:t>
            </a:r>
            <a:r>
              <a:rPr lang="en-US" dirty="0">
                <a:solidFill>
                  <a:srgbClr val="FF0000"/>
                </a:solidFill>
              </a:rPr>
              <a:t>S3</a:t>
            </a:r>
          </a:p>
          <a:p>
            <a:pPr lvl="1"/>
            <a:r>
              <a:rPr lang="en-US" dirty="0"/>
              <a:t>Amazon Elastic Block Store</a:t>
            </a:r>
          </a:p>
          <a:p>
            <a:pPr lvl="1"/>
            <a:r>
              <a:rPr lang="en-US" dirty="0"/>
              <a:t>Amazon Elastic Load Balancing</a:t>
            </a:r>
          </a:p>
          <a:p>
            <a:pPr lvl="1"/>
            <a:r>
              <a:rPr lang="en-US" dirty="0"/>
              <a:t>AWS data transfer</a:t>
            </a:r>
          </a:p>
          <a:p>
            <a:r>
              <a:rPr lang="en-US" dirty="0"/>
              <a:t>Free usage of AWS Management Console to build and manage applications on AWS</a:t>
            </a:r>
          </a:p>
          <a:p>
            <a:r>
              <a:rPr lang="en-US" dirty="0"/>
              <a:t>AWS’s free usage tier can be used for anything you want to run in the cloud: </a:t>
            </a:r>
          </a:p>
          <a:p>
            <a:pPr lvl="1"/>
            <a:r>
              <a:rPr lang="en-US" dirty="0"/>
              <a:t>Launch new applications</a:t>
            </a:r>
          </a:p>
          <a:p>
            <a:pPr lvl="1"/>
            <a:r>
              <a:rPr lang="en-US" dirty="0"/>
              <a:t>Test existing applications in the cloud</a:t>
            </a:r>
          </a:p>
          <a:p>
            <a:pPr lvl="1"/>
            <a:r>
              <a:rPr lang="en-US" dirty="0"/>
              <a:t>Gain hands-on experience with AWS</a:t>
            </a:r>
          </a:p>
          <a:p>
            <a:endParaRPr lang="x-none" dirty="0"/>
          </a:p>
        </p:txBody>
      </p:sp>
    </p:spTree>
    <p:extLst>
      <p:ext uri="{BB962C8B-B14F-4D97-AF65-F5344CB8AC3E}">
        <p14:creationId xmlns:p14="http://schemas.microsoft.com/office/powerpoint/2010/main" val="1580831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0CFB38-BB11-7CA5-CFBE-4E0139AF3D61}"/>
              </a:ext>
            </a:extLst>
          </p:cNvPr>
          <p:cNvSpPr>
            <a:spLocks noGrp="1"/>
          </p:cNvSpPr>
          <p:nvPr>
            <p:ph type="title"/>
          </p:nvPr>
        </p:nvSpPr>
        <p:spPr/>
        <p:txBody>
          <a:bodyPr/>
          <a:lstStyle/>
          <a:p>
            <a:r>
              <a:rPr lang="en-AU" dirty="0"/>
              <a:t>Amazon Elastic Compute (EC2) Instances</a:t>
            </a:r>
            <a:endParaRPr lang="x-none" dirty="0"/>
          </a:p>
        </p:txBody>
      </p:sp>
      <p:sp>
        <p:nvSpPr>
          <p:cNvPr id="3" name="内容占位符 2">
            <a:extLst>
              <a:ext uri="{FF2B5EF4-FFF2-40B4-BE49-F238E27FC236}">
                <a16:creationId xmlns:a16="http://schemas.microsoft.com/office/drawing/2014/main" xmlns="" id="{64FC201A-34DF-AA55-5F36-E1DD5D62D546}"/>
              </a:ext>
            </a:extLst>
          </p:cNvPr>
          <p:cNvSpPr>
            <a:spLocks noGrp="1"/>
          </p:cNvSpPr>
          <p:nvPr>
            <p:ph idx="1"/>
          </p:nvPr>
        </p:nvSpPr>
        <p:spPr/>
        <p:txBody>
          <a:bodyPr>
            <a:normAutofit fontScale="92500" lnSpcReduction="10000"/>
          </a:bodyPr>
          <a:lstStyle/>
          <a:p>
            <a:r>
              <a:rPr lang="en-US" dirty="0"/>
              <a:t>A virtual server is referred to as an Amazon EC2 instance</a:t>
            </a:r>
          </a:p>
          <a:p>
            <a:pPr lvl="1"/>
            <a:r>
              <a:rPr lang="en-US" dirty="0"/>
              <a:t>Amazon Elastic Compute Cloud (Amazon EC2) is a component of AWS and central to many cloud-based applications</a:t>
            </a:r>
          </a:p>
          <a:p>
            <a:pPr lvl="1"/>
            <a:r>
              <a:rPr lang="en-US" dirty="0"/>
              <a:t>A micro Amazon EC2 instance can be launched in the free usage tier</a:t>
            </a:r>
          </a:p>
          <a:p>
            <a:pPr lvl="2"/>
            <a:r>
              <a:rPr lang="en-US" dirty="0"/>
              <a:t>Micro instances provide a small amount of consistent CPU resources and allow o burst CPU capacity when additional cycles are available (613 MB of memory, up to 2 ECUs (for short periodic bursts), EBS storage only, 32-bit or 64-bit platform)</a:t>
            </a:r>
          </a:p>
          <a:p>
            <a:pPr lvl="2"/>
            <a:r>
              <a:rPr lang="en-US" dirty="0"/>
              <a:t>A micro instance is well suited for lower throughput applications and web sites that consume significant compute cycles only occasionally</a:t>
            </a:r>
          </a:p>
          <a:p>
            <a:r>
              <a:rPr lang="en-US" dirty="0"/>
              <a:t>To request an Amazon EC2 instance, you use the Request Instances wizard or the Quick Launch wizard to specify an Amazon Machine Image (AMI)</a:t>
            </a:r>
          </a:p>
          <a:p>
            <a:pPr lvl="1"/>
            <a:r>
              <a:rPr lang="en-US" dirty="0"/>
              <a:t>An AMI contains all the information that AWS needs to create the instance</a:t>
            </a:r>
          </a:p>
          <a:p>
            <a:pPr lvl="1"/>
            <a:r>
              <a:rPr lang="en-US" dirty="0"/>
              <a:t>Amazon EC2 instances can also be launched automatically when you deploy a web application using AWS Elastic Beanstalk</a:t>
            </a:r>
            <a:endParaRPr lang="x-none" dirty="0"/>
          </a:p>
        </p:txBody>
      </p:sp>
    </p:spTree>
    <p:extLst>
      <p:ext uri="{BB962C8B-B14F-4D97-AF65-F5344CB8AC3E}">
        <p14:creationId xmlns:p14="http://schemas.microsoft.com/office/powerpoint/2010/main" val="1763063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0CFB38-BB11-7CA5-CFBE-4E0139AF3D61}"/>
              </a:ext>
            </a:extLst>
          </p:cNvPr>
          <p:cNvSpPr>
            <a:spLocks noGrp="1"/>
          </p:cNvSpPr>
          <p:nvPr>
            <p:ph type="title"/>
          </p:nvPr>
        </p:nvSpPr>
        <p:spPr/>
        <p:txBody>
          <a:bodyPr/>
          <a:lstStyle/>
          <a:p>
            <a:r>
              <a:rPr lang="en-US" dirty="0"/>
              <a:t>Amazon Simple Storage Service (S3)</a:t>
            </a:r>
            <a:endParaRPr lang="x-none" dirty="0"/>
          </a:p>
        </p:txBody>
      </p:sp>
      <p:sp>
        <p:nvSpPr>
          <p:cNvPr id="3" name="内容占位符 2">
            <a:extLst>
              <a:ext uri="{FF2B5EF4-FFF2-40B4-BE49-F238E27FC236}">
                <a16:creationId xmlns:a16="http://schemas.microsoft.com/office/drawing/2014/main" xmlns="" id="{64FC201A-34DF-AA55-5F36-E1DD5D62D546}"/>
              </a:ext>
            </a:extLst>
          </p:cNvPr>
          <p:cNvSpPr>
            <a:spLocks noGrp="1"/>
          </p:cNvSpPr>
          <p:nvPr>
            <p:ph idx="1"/>
          </p:nvPr>
        </p:nvSpPr>
        <p:spPr/>
        <p:txBody>
          <a:bodyPr>
            <a:normAutofit fontScale="70000" lnSpcReduction="20000"/>
          </a:bodyPr>
          <a:lstStyle/>
          <a:p>
            <a:r>
              <a:rPr lang="en-US" dirty="0"/>
              <a:t>Amazon S3 is storage for the Internet</a:t>
            </a:r>
          </a:p>
          <a:p>
            <a:pPr lvl="1"/>
            <a:r>
              <a:rPr lang="en-US" dirty="0"/>
              <a:t>Amazon S3 provides a simple web services interface that can be used to store and retrieve any amount of data, at any time, from anywhere on the web</a:t>
            </a:r>
          </a:p>
          <a:p>
            <a:pPr lvl="1"/>
            <a:r>
              <a:rPr lang="en-US" dirty="0"/>
              <a:t>It gives any developer access to the same highly scalable, reliable, secure, fast, inexpensive infrastructure that Amazon uses to run its own global network of web sites</a:t>
            </a:r>
          </a:p>
          <a:p>
            <a:pPr lvl="1"/>
            <a:r>
              <a:rPr lang="en-US" dirty="0"/>
              <a:t>S3 allows to write, read, and delete objects containing from 1 byte to 5 terabytes of data each. The number of objects you can store is unlimited</a:t>
            </a:r>
          </a:p>
          <a:p>
            <a:r>
              <a:rPr lang="en-US" dirty="0"/>
              <a:t>Each object is stored in a region-specific bucket and retrieved via a unique, developer-assigned key</a:t>
            </a:r>
          </a:p>
          <a:p>
            <a:r>
              <a:rPr lang="en-US" dirty="0"/>
              <a:t>Data stored in Amazon S3 is secure by default</a:t>
            </a:r>
          </a:p>
          <a:p>
            <a:pPr lvl="1"/>
            <a:r>
              <a:rPr lang="en-US" dirty="0"/>
              <a:t>Only bucket and object owners have access to the Amazon S3 resources they create</a:t>
            </a:r>
          </a:p>
          <a:p>
            <a:pPr lvl="1"/>
            <a:r>
              <a:rPr lang="en-US" dirty="0"/>
              <a:t>Amazon S3 supports multiple access control mechanisms, as well as encryption for both secure transit and secure storage on disk</a:t>
            </a:r>
          </a:p>
          <a:p>
            <a:r>
              <a:rPr lang="en-US" dirty="0"/>
              <a:t>Typical use cases</a:t>
            </a:r>
          </a:p>
          <a:p>
            <a:pPr lvl="1"/>
            <a:r>
              <a:rPr lang="en-US" dirty="0"/>
              <a:t>Content storage and distribution</a:t>
            </a:r>
          </a:p>
          <a:p>
            <a:pPr lvl="1"/>
            <a:r>
              <a:rPr lang="en-US" dirty="0"/>
              <a:t>Storage for data analysis</a:t>
            </a:r>
          </a:p>
          <a:p>
            <a:pPr lvl="1"/>
            <a:r>
              <a:rPr lang="en-US" dirty="0"/>
              <a:t>Backup, archiving and disaster recovery</a:t>
            </a:r>
            <a:endParaRPr lang="x-none" dirty="0"/>
          </a:p>
        </p:txBody>
      </p:sp>
    </p:spTree>
    <p:extLst>
      <p:ext uri="{BB962C8B-B14F-4D97-AF65-F5344CB8AC3E}">
        <p14:creationId xmlns:p14="http://schemas.microsoft.com/office/powerpoint/2010/main" val="1281498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Example - IBM Infrastructure</a:t>
            </a:r>
          </a:p>
        </p:txBody>
      </p:sp>
      <p:sp>
        <p:nvSpPr>
          <p:cNvPr id="3" name="Content Placeholder 2"/>
          <p:cNvSpPr>
            <a:spLocks noGrp="1"/>
          </p:cNvSpPr>
          <p:nvPr>
            <p:ph idx="1"/>
          </p:nvPr>
        </p:nvSpPr>
        <p:spPr/>
        <p:txBody>
          <a:bodyPr>
            <a:normAutofit/>
          </a:bodyPr>
          <a:lstStyle/>
          <a:p>
            <a:r>
              <a:rPr lang="en-GB" sz="3600" dirty="0"/>
              <a:t>IBM uses its in-house services to store the data of infrastructure users, enabling remote data access via Cloud computing</a:t>
            </a:r>
          </a:p>
          <a:p>
            <a:r>
              <a:rPr lang="en-GB" sz="3600" dirty="0"/>
              <a:t>IBM servers support AI, blockchain, and the Internet of Things</a:t>
            </a:r>
          </a:p>
          <a:p>
            <a:r>
              <a:rPr lang="en-GB" sz="3600" dirty="0"/>
              <a:t>The infrastructure also provides Cloud storage and virtual development environments, enabled on the subscription basis</a:t>
            </a:r>
          </a:p>
        </p:txBody>
      </p:sp>
    </p:spTree>
    <p:extLst>
      <p:ext uri="{BB962C8B-B14F-4D97-AF65-F5344CB8AC3E}">
        <p14:creationId xmlns:p14="http://schemas.microsoft.com/office/powerpoint/2010/main" val="2468774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Example - Google Cloud Infrastructure</a:t>
            </a:r>
          </a:p>
        </p:txBody>
      </p:sp>
      <p:sp>
        <p:nvSpPr>
          <p:cNvPr id="3" name="Content Placeholder 2"/>
          <p:cNvSpPr>
            <a:spLocks noGrp="1"/>
          </p:cNvSpPr>
          <p:nvPr>
            <p:ph idx="1"/>
          </p:nvPr>
        </p:nvSpPr>
        <p:spPr/>
        <p:txBody>
          <a:bodyPr>
            <a:normAutofit/>
          </a:bodyPr>
          <a:lstStyle/>
          <a:p>
            <a:r>
              <a:rPr lang="en-GB" sz="4000" dirty="0"/>
              <a:t>A large network of international servers that provides users access to remote Cloud data </a:t>
            </a:r>
            <a:r>
              <a:rPr lang="en-GB" sz="4000" dirty="0" err="1"/>
              <a:t>centers</a:t>
            </a:r>
            <a:r>
              <a:rPr lang="en-GB" sz="4000" dirty="0"/>
              <a:t>. </a:t>
            </a:r>
          </a:p>
          <a:p>
            <a:r>
              <a:rPr lang="en-GB" sz="4000" dirty="0"/>
              <a:t>Companies can store their information in Asia, Europe, Latin America, which minimizes the risk of a security breach</a:t>
            </a:r>
          </a:p>
        </p:txBody>
      </p:sp>
    </p:spTree>
    <p:extLst>
      <p:ext uri="{BB962C8B-B14F-4D97-AF65-F5344CB8AC3E}">
        <p14:creationId xmlns:p14="http://schemas.microsoft.com/office/powerpoint/2010/main" val="2699032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1425B74-9667-CFDD-0BC8-4DBA0DD84767}"/>
              </a:ext>
            </a:extLst>
          </p:cNvPr>
          <p:cNvSpPr>
            <a:spLocks noGrp="1"/>
          </p:cNvSpPr>
          <p:nvPr>
            <p:ph type="title"/>
          </p:nvPr>
        </p:nvSpPr>
        <p:spPr/>
        <p:txBody>
          <a:bodyPr/>
          <a:lstStyle/>
          <a:p>
            <a:r>
              <a:rPr lang="en-AU" dirty="0"/>
              <a:t>IaaS advantages</a:t>
            </a:r>
            <a:endParaRPr lang="x-none" dirty="0"/>
          </a:p>
        </p:txBody>
      </p:sp>
      <p:sp>
        <p:nvSpPr>
          <p:cNvPr id="3" name="内容占位符 2">
            <a:extLst>
              <a:ext uri="{FF2B5EF4-FFF2-40B4-BE49-F238E27FC236}">
                <a16:creationId xmlns:a16="http://schemas.microsoft.com/office/drawing/2014/main" xmlns="" id="{B5B89C8D-8AA5-8B99-CD87-04070C013C8F}"/>
              </a:ext>
            </a:extLst>
          </p:cNvPr>
          <p:cNvSpPr>
            <a:spLocks noGrp="1"/>
          </p:cNvSpPr>
          <p:nvPr>
            <p:ph idx="1"/>
          </p:nvPr>
        </p:nvSpPr>
        <p:spPr/>
        <p:txBody>
          <a:bodyPr>
            <a:normAutofit/>
          </a:bodyPr>
          <a:lstStyle/>
          <a:p>
            <a:r>
              <a:rPr lang="en-AU"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Last time, we talked about advantages of the cloud computing technology in general</a:t>
            </a:r>
          </a:p>
          <a:p>
            <a:r>
              <a:rPr lang="en-AU"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you think of at least one advantage of IaaS?</a:t>
            </a:r>
            <a:endParaRPr lang="x-none"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sz="4000" dirty="0"/>
          </a:p>
        </p:txBody>
      </p:sp>
    </p:spTree>
    <p:extLst>
      <p:ext uri="{BB962C8B-B14F-4D97-AF65-F5344CB8AC3E}">
        <p14:creationId xmlns:p14="http://schemas.microsoft.com/office/powerpoint/2010/main" val="3369718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0A7895E8-33CB-5DC0-0F98-CDF3D399A77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you think of at least one advantage of IaaS?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xmlns="" id="{A6A4F61B-B2C0-C9D1-5370-73117E0FB52E}"/>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04E51317-E21A-651D-4D49-AC7FF3B824F1}"/>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xmlns="" id="{F669BEDD-3397-3483-4F20-C6D5FA63C037}"/>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9CDC8C1A-2E41-88E4-30DA-523FDF82C56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DA1AB71E-8E26-964C-7474-3B369D72FB3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D9DE7075-101E-CB4F-3459-004500F414E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4F095903-C22E-729A-363C-D3BB8F4B629D}"/>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86DE29A7-D50F-E9E0-5DA5-6E86700537D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828960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advantages – cost minimization</a:t>
            </a:r>
          </a:p>
        </p:txBody>
      </p:sp>
      <p:sp>
        <p:nvSpPr>
          <p:cNvPr id="3" name="Content Placeholder 2"/>
          <p:cNvSpPr>
            <a:spLocks noGrp="1"/>
          </p:cNvSpPr>
          <p:nvPr>
            <p:ph idx="1"/>
          </p:nvPr>
        </p:nvSpPr>
        <p:spPr/>
        <p:txBody>
          <a:bodyPr>
            <a:normAutofit/>
          </a:bodyPr>
          <a:lstStyle/>
          <a:p>
            <a:r>
              <a:rPr lang="en-GB" sz="3600" dirty="0"/>
              <a:t>The deployment of an IaaS cloud model helps eliminate the requirement for the deployment of on-premise hardware. </a:t>
            </a:r>
          </a:p>
          <a:p>
            <a:pPr lvl="1"/>
            <a:r>
              <a:rPr lang="en-GB" sz="3200" dirty="0"/>
              <a:t>Reducing the cost of human resources </a:t>
            </a:r>
          </a:p>
          <a:p>
            <a:pPr lvl="1"/>
            <a:r>
              <a:rPr lang="en-GB" sz="3200" dirty="0"/>
              <a:t>Reducing the cost of hardware</a:t>
            </a:r>
          </a:p>
          <a:p>
            <a:pPr lvl="1"/>
            <a:r>
              <a:rPr lang="en-GB" sz="3200" dirty="0"/>
              <a:t>Reducing ROI risk and low obstacles to entry</a:t>
            </a:r>
          </a:p>
          <a:p>
            <a:r>
              <a:rPr lang="en-GB" sz="3600" dirty="0"/>
              <a:t>IaaS customers pay on a per-user basis, typically by the hour, week, or month.</a:t>
            </a:r>
          </a:p>
          <a:p>
            <a:endParaRPr lang="en-GB" sz="3600" dirty="0"/>
          </a:p>
          <a:p>
            <a:endParaRPr lang="en-GB" sz="3600" dirty="0"/>
          </a:p>
        </p:txBody>
      </p:sp>
    </p:spTree>
    <p:extLst>
      <p:ext uri="{BB962C8B-B14F-4D97-AF65-F5344CB8AC3E}">
        <p14:creationId xmlns:p14="http://schemas.microsoft.com/office/powerpoint/2010/main" val="142144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Recall our cloud computing definition</a:t>
            </a:r>
          </a:p>
        </p:txBody>
      </p:sp>
      <p:sp>
        <p:nvSpPr>
          <p:cNvPr id="3" name="Content Placeholder 2"/>
          <p:cNvSpPr>
            <a:spLocks noGrp="1"/>
          </p:cNvSpPr>
          <p:nvPr>
            <p:ph idx="1"/>
          </p:nvPr>
        </p:nvSpPr>
        <p:spPr/>
        <p:txBody>
          <a:bodyPr>
            <a:normAutofit/>
          </a:bodyPr>
          <a:lstStyle/>
          <a:p>
            <a:r>
              <a:rPr lang="en-GB" sz="3600" dirty="0"/>
              <a:t>Cloud computing is the delivery of </a:t>
            </a:r>
            <a:r>
              <a:rPr lang="en-GB" sz="3600" dirty="0">
                <a:solidFill>
                  <a:srgbClr val="FF0000"/>
                </a:solidFill>
              </a:rPr>
              <a:t>different services through the Internet</a:t>
            </a:r>
            <a:r>
              <a:rPr lang="en-GB" sz="3600" dirty="0"/>
              <a:t>, which includes tools and applications like data storage, servers, databases, networking, and software.</a:t>
            </a:r>
          </a:p>
        </p:txBody>
      </p:sp>
      <p:sp>
        <p:nvSpPr>
          <p:cNvPr id="4" name="AutoShape 2" descr="Cloud Computing Defini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102454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advantages - increased scalability</a:t>
            </a:r>
          </a:p>
        </p:txBody>
      </p:sp>
      <p:sp>
        <p:nvSpPr>
          <p:cNvPr id="3" name="Content Placeholder 2"/>
          <p:cNvSpPr>
            <a:spLocks noGrp="1"/>
          </p:cNvSpPr>
          <p:nvPr>
            <p:ph idx="1"/>
          </p:nvPr>
        </p:nvSpPr>
        <p:spPr/>
        <p:txBody>
          <a:bodyPr>
            <a:normAutofit/>
          </a:bodyPr>
          <a:lstStyle/>
          <a:p>
            <a:r>
              <a:rPr lang="en-GB" sz="3600" dirty="0"/>
              <a:t>This is the most flexible cloud computing model</a:t>
            </a:r>
          </a:p>
          <a:p>
            <a:r>
              <a:rPr lang="en-GB" sz="3600" dirty="0"/>
              <a:t>Enables users to work with the flexibility of scaling the computing resources up or down based on the incoming demands and requirements</a:t>
            </a:r>
          </a:p>
          <a:p>
            <a:r>
              <a:rPr lang="en-GB" sz="3600" dirty="0"/>
              <a:t>Automated scaling</a:t>
            </a:r>
          </a:p>
          <a:p>
            <a:pPr lvl="1"/>
            <a:r>
              <a:rPr lang="en-GB" sz="3200" dirty="0"/>
              <a:t>The client able to increase or decrease the infrastructure on demand</a:t>
            </a:r>
          </a:p>
          <a:p>
            <a:endParaRPr lang="en-GB" sz="3600" dirty="0"/>
          </a:p>
          <a:p>
            <a:endParaRPr lang="en-GB" sz="3600" dirty="0"/>
          </a:p>
        </p:txBody>
      </p:sp>
    </p:spTree>
    <p:extLst>
      <p:ext uri="{BB962C8B-B14F-4D97-AF65-F5344CB8AC3E}">
        <p14:creationId xmlns:p14="http://schemas.microsoft.com/office/powerpoint/2010/main" val="3978120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advantages - improved responsiveness</a:t>
            </a:r>
          </a:p>
        </p:txBody>
      </p:sp>
      <p:sp>
        <p:nvSpPr>
          <p:cNvPr id="3" name="Content Placeholder 2"/>
          <p:cNvSpPr>
            <a:spLocks noGrp="1"/>
          </p:cNvSpPr>
          <p:nvPr>
            <p:ph idx="1"/>
          </p:nvPr>
        </p:nvSpPr>
        <p:spPr/>
        <p:txBody>
          <a:bodyPr>
            <a:normAutofit/>
          </a:bodyPr>
          <a:lstStyle/>
          <a:p>
            <a:r>
              <a:rPr lang="en-GB" sz="4000" dirty="0"/>
              <a:t>Customers can provision resources in a matter of minutes, test new ideas quickly and quickly roll out new ideas to more users</a:t>
            </a:r>
          </a:p>
        </p:txBody>
      </p:sp>
    </p:spTree>
    <p:extLst>
      <p:ext uri="{BB962C8B-B14F-4D97-AF65-F5344CB8AC3E}">
        <p14:creationId xmlns:p14="http://schemas.microsoft.com/office/powerpoint/2010/main" val="1641038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advantages - higher availability</a:t>
            </a:r>
          </a:p>
        </p:txBody>
      </p:sp>
      <p:sp>
        <p:nvSpPr>
          <p:cNvPr id="3" name="Content Placeholder 2"/>
          <p:cNvSpPr>
            <a:spLocks noGrp="1"/>
          </p:cNvSpPr>
          <p:nvPr>
            <p:ph idx="1"/>
          </p:nvPr>
        </p:nvSpPr>
        <p:spPr/>
        <p:txBody>
          <a:bodyPr>
            <a:normAutofit/>
          </a:bodyPr>
          <a:lstStyle/>
          <a:p>
            <a:r>
              <a:rPr lang="en-GB" sz="4000" dirty="0"/>
              <a:t>With IaaS a company can create redundant servers easily, and even create them in other geographies to ensure availability during local power outages or physical disasters.</a:t>
            </a:r>
          </a:p>
        </p:txBody>
      </p:sp>
    </p:spTree>
    <p:extLst>
      <p:ext uri="{BB962C8B-B14F-4D97-AF65-F5344CB8AC3E}">
        <p14:creationId xmlns:p14="http://schemas.microsoft.com/office/powerpoint/2010/main" val="1613677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advantages - easy deployment </a:t>
            </a:r>
          </a:p>
        </p:txBody>
      </p:sp>
      <p:sp>
        <p:nvSpPr>
          <p:cNvPr id="3" name="Content Placeholder 2"/>
          <p:cNvSpPr>
            <a:spLocks noGrp="1"/>
          </p:cNvSpPr>
          <p:nvPr>
            <p:ph idx="1"/>
          </p:nvPr>
        </p:nvSpPr>
        <p:spPr/>
        <p:txBody>
          <a:bodyPr>
            <a:normAutofit fontScale="92500" lnSpcReduction="10000"/>
          </a:bodyPr>
          <a:lstStyle/>
          <a:p>
            <a:r>
              <a:rPr lang="en-GB" sz="4000" dirty="0"/>
              <a:t>IaaS comes with easy deployment of the servers, processing unit, storage and networking infrastructure</a:t>
            </a:r>
          </a:p>
          <a:p>
            <a:pPr lvl="1"/>
            <a:r>
              <a:rPr lang="en-GB" sz="3600" dirty="0"/>
              <a:t>Customers can set it up and start working with it immediately</a:t>
            </a:r>
          </a:p>
          <a:p>
            <a:pPr lvl="1"/>
            <a:r>
              <a:rPr lang="en-GB" sz="3600" dirty="0"/>
              <a:t>There is no need to manage the underlying data </a:t>
            </a:r>
            <a:r>
              <a:rPr lang="en-GB" sz="3600" dirty="0" err="1"/>
              <a:t>center</a:t>
            </a:r>
            <a:r>
              <a:rPr lang="en-GB" sz="3600" dirty="0"/>
              <a:t> or the introduction of new releases of the development or underlying software. This is all handled by the IaaS Cloud Provider.</a:t>
            </a:r>
          </a:p>
        </p:txBody>
      </p:sp>
    </p:spTree>
    <p:extLst>
      <p:ext uri="{BB962C8B-B14F-4D97-AF65-F5344CB8AC3E}">
        <p14:creationId xmlns:p14="http://schemas.microsoft.com/office/powerpoint/2010/main" val="1637257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of IaaS</a:t>
            </a:r>
          </a:p>
        </p:txBody>
      </p:sp>
      <p:sp>
        <p:nvSpPr>
          <p:cNvPr id="3" name="Content Placeholder 2"/>
          <p:cNvSpPr>
            <a:spLocks noGrp="1"/>
          </p:cNvSpPr>
          <p:nvPr>
            <p:ph idx="1"/>
          </p:nvPr>
        </p:nvSpPr>
        <p:spPr/>
        <p:txBody>
          <a:bodyPr>
            <a:normAutofit/>
          </a:bodyPr>
          <a:lstStyle/>
          <a:p>
            <a:r>
              <a:rPr lang="en-GB" sz="3200" dirty="0"/>
              <a:t>Challenges faced by service providers that offer IaaS services to clients and customers</a:t>
            </a:r>
          </a:p>
          <a:p>
            <a:pPr lvl="1"/>
            <a:r>
              <a:rPr lang="en-GB" sz="2800" dirty="0"/>
              <a:t>subscriber expectation management</a:t>
            </a:r>
          </a:p>
          <a:p>
            <a:pPr lvl="1"/>
            <a:r>
              <a:rPr lang="en-GB" sz="2800" dirty="0"/>
              <a:t>defining support systems that handle different forms of payments from customers</a:t>
            </a:r>
          </a:p>
          <a:p>
            <a:pPr lvl="1"/>
            <a:r>
              <a:rPr lang="en-GB" sz="2800" dirty="0"/>
              <a:t>accommodating the need for custom analytics that measures customer profitability and usage</a:t>
            </a:r>
          </a:p>
          <a:p>
            <a:pPr lvl="1"/>
            <a:r>
              <a:rPr lang="en-GB" sz="2800" dirty="0"/>
              <a:t>managing the service value chain</a:t>
            </a:r>
          </a:p>
          <a:p>
            <a:pPr lvl="1"/>
            <a:r>
              <a:rPr lang="en-GB" sz="2800" dirty="0"/>
              <a:t>controlling business with multiple partners</a:t>
            </a:r>
          </a:p>
        </p:txBody>
      </p:sp>
    </p:spTree>
    <p:extLst>
      <p:ext uri="{BB962C8B-B14F-4D97-AF65-F5344CB8AC3E}">
        <p14:creationId xmlns:p14="http://schemas.microsoft.com/office/powerpoint/2010/main" val="2549927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(1)</a:t>
            </a:r>
          </a:p>
        </p:txBody>
      </p:sp>
      <p:sp>
        <p:nvSpPr>
          <p:cNvPr id="3" name="Content Placeholder 2"/>
          <p:cNvSpPr>
            <a:spLocks noGrp="1"/>
          </p:cNvSpPr>
          <p:nvPr>
            <p:ph idx="1"/>
          </p:nvPr>
        </p:nvSpPr>
        <p:spPr/>
        <p:txBody>
          <a:bodyPr>
            <a:normAutofit/>
          </a:bodyPr>
          <a:lstStyle/>
          <a:p>
            <a:r>
              <a:rPr lang="en-GB" sz="4400" dirty="0"/>
              <a:t>Disaster recovery</a:t>
            </a:r>
          </a:p>
          <a:p>
            <a:pPr lvl="1"/>
            <a:r>
              <a:rPr lang="en-GB" sz="4000" dirty="0"/>
              <a:t>Instead of setting up redundant servers in multiple locations, IaaS can deploy its disaster recovery solution to the cloud provider's existing geographically-dispersed infrastructure</a:t>
            </a:r>
          </a:p>
        </p:txBody>
      </p:sp>
    </p:spTree>
    <p:extLst>
      <p:ext uri="{BB962C8B-B14F-4D97-AF65-F5344CB8AC3E}">
        <p14:creationId xmlns:p14="http://schemas.microsoft.com/office/powerpoint/2010/main" val="1046348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(2)</a:t>
            </a:r>
          </a:p>
        </p:txBody>
      </p:sp>
      <p:sp>
        <p:nvSpPr>
          <p:cNvPr id="3" name="Content Placeholder 2"/>
          <p:cNvSpPr>
            <a:spLocks noGrp="1"/>
          </p:cNvSpPr>
          <p:nvPr>
            <p:ph idx="1"/>
          </p:nvPr>
        </p:nvSpPr>
        <p:spPr/>
        <p:txBody>
          <a:bodyPr>
            <a:normAutofit/>
          </a:bodyPr>
          <a:lstStyle/>
          <a:p>
            <a:r>
              <a:rPr lang="en-GB" sz="4000" dirty="0"/>
              <a:t>E-commerce</a:t>
            </a:r>
          </a:p>
          <a:p>
            <a:pPr lvl="1"/>
            <a:r>
              <a:rPr lang="en-GB" sz="3600" dirty="0"/>
              <a:t>IaaS is an excellent option for online retailers that frequently see spikes in traffic</a:t>
            </a:r>
          </a:p>
          <a:p>
            <a:pPr lvl="1"/>
            <a:r>
              <a:rPr lang="en-GB" sz="3600" dirty="0"/>
              <a:t>The ability to scale up during periods of high demand and high-quality security are essential in today’s 24-7 retail industry</a:t>
            </a:r>
          </a:p>
        </p:txBody>
      </p:sp>
    </p:spTree>
    <p:extLst>
      <p:ext uri="{BB962C8B-B14F-4D97-AF65-F5344CB8AC3E}">
        <p14:creationId xmlns:p14="http://schemas.microsoft.com/office/powerpoint/2010/main" val="2405144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(3)</a:t>
            </a:r>
          </a:p>
        </p:txBody>
      </p:sp>
      <p:sp>
        <p:nvSpPr>
          <p:cNvPr id="3" name="Content Placeholder 2"/>
          <p:cNvSpPr>
            <a:spLocks noGrp="1"/>
          </p:cNvSpPr>
          <p:nvPr>
            <p:ph idx="1"/>
          </p:nvPr>
        </p:nvSpPr>
        <p:spPr/>
        <p:txBody>
          <a:bodyPr>
            <a:normAutofit/>
          </a:bodyPr>
          <a:lstStyle/>
          <a:p>
            <a:r>
              <a:rPr lang="en-GB" sz="3600" dirty="0"/>
              <a:t>Applications that work with huge volumes of data</a:t>
            </a:r>
          </a:p>
          <a:p>
            <a:pPr lvl="1"/>
            <a:r>
              <a:rPr lang="en-GB" sz="3200" dirty="0"/>
              <a:t>Internet of Things (IoT)</a:t>
            </a:r>
          </a:p>
          <a:p>
            <a:pPr lvl="1"/>
            <a:r>
              <a:rPr lang="en-GB" sz="3200" dirty="0"/>
              <a:t>event processing</a:t>
            </a:r>
          </a:p>
          <a:p>
            <a:pPr lvl="1"/>
            <a:r>
              <a:rPr lang="en-GB" sz="3200" dirty="0"/>
              <a:t>artificial intelligence (AI)</a:t>
            </a:r>
          </a:p>
          <a:p>
            <a:r>
              <a:rPr lang="en-GB" sz="3600" dirty="0"/>
              <a:t>IaaS makes it easier to set up and scale up data storage and computing resources </a:t>
            </a:r>
          </a:p>
        </p:txBody>
      </p:sp>
    </p:spTree>
    <p:extLst>
      <p:ext uri="{BB962C8B-B14F-4D97-AF65-F5344CB8AC3E}">
        <p14:creationId xmlns:p14="http://schemas.microsoft.com/office/powerpoint/2010/main" val="4075533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(4)</a:t>
            </a:r>
          </a:p>
        </p:txBody>
      </p:sp>
      <p:sp>
        <p:nvSpPr>
          <p:cNvPr id="3" name="Content Placeholder 2"/>
          <p:cNvSpPr>
            <a:spLocks noGrp="1"/>
          </p:cNvSpPr>
          <p:nvPr>
            <p:ph idx="1"/>
          </p:nvPr>
        </p:nvSpPr>
        <p:spPr/>
        <p:txBody>
          <a:bodyPr>
            <a:normAutofit/>
          </a:bodyPr>
          <a:lstStyle/>
          <a:p>
            <a:r>
              <a:rPr lang="en-GB" sz="4400" dirty="0" err="1"/>
              <a:t>Startups</a:t>
            </a:r>
            <a:endParaRPr lang="en-GB" sz="4400" dirty="0"/>
          </a:p>
          <a:p>
            <a:pPr lvl="1"/>
            <a:r>
              <a:rPr lang="en-GB" sz="4000" dirty="0" err="1"/>
              <a:t>Startups</a:t>
            </a:r>
            <a:r>
              <a:rPr lang="en-GB" sz="4000" dirty="0"/>
              <a:t> can't afford to sink capital into on-premises IT infrastructure</a:t>
            </a:r>
          </a:p>
          <a:p>
            <a:pPr lvl="1"/>
            <a:r>
              <a:rPr lang="en-GB" sz="4000" dirty="0"/>
              <a:t>IaaS gives them access to enterprise-class data </a:t>
            </a:r>
            <a:r>
              <a:rPr lang="en-GB" sz="4000" dirty="0" err="1"/>
              <a:t>center</a:t>
            </a:r>
            <a:r>
              <a:rPr lang="en-GB" sz="4000" dirty="0"/>
              <a:t> capabilities without the up-front investment in hardware and management overhead</a:t>
            </a:r>
          </a:p>
        </p:txBody>
      </p:sp>
    </p:spTree>
    <p:extLst>
      <p:ext uri="{BB962C8B-B14F-4D97-AF65-F5344CB8AC3E}">
        <p14:creationId xmlns:p14="http://schemas.microsoft.com/office/powerpoint/2010/main" val="1954411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use cases (5)</a:t>
            </a:r>
          </a:p>
        </p:txBody>
      </p:sp>
      <p:sp>
        <p:nvSpPr>
          <p:cNvPr id="3" name="Content Placeholder 2"/>
          <p:cNvSpPr>
            <a:spLocks noGrp="1"/>
          </p:cNvSpPr>
          <p:nvPr>
            <p:ph idx="1"/>
          </p:nvPr>
        </p:nvSpPr>
        <p:spPr/>
        <p:txBody>
          <a:bodyPr>
            <a:normAutofit/>
          </a:bodyPr>
          <a:lstStyle/>
          <a:p>
            <a:r>
              <a:rPr lang="en-GB" sz="4400" dirty="0"/>
              <a:t>Software development</a:t>
            </a:r>
          </a:p>
          <a:p>
            <a:pPr lvl="1"/>
            <a:r>
              <a:rPr lang="en-GB" sz="4000" dirty="0"/>
              <a:t>With IaaS, the infrastructure for testing and development environments can be set up much more quickly than on-premises.</a:t>
            </a:r>
          </a:p>
          <a:p>
            <a:pPr lvl="1"/>
            <a:r>
              <a:rPr lang="en-GB" sz="4000" dirty="0"/>
              <a:t>However, this use case is better suited to PaaS</a:t>
            </a:r>
          </a:p>
        </p:txBody>
      </p:sp>
    </p:spTree>
    <p:extLst>
      <p:ext uri="{BB962C8B-B14F-4D97-AF65-F5344CB8AC3E}">
        <p14:creationId xmlns:p14="http://schemas.microsoft.com/office/powerpoint/2010/main" val="193713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55FF9F-114E-4105-EF52-FCB966A7894D}"/>
              </a:ext>
            </a:extLst>
          </p:cNvPr>
          <p:cNvSpPr>
            <a:spLocks noGrp="1"/>
          </p:cNvSpPr>
          <p:nvPr>
            <p:ph type="title"/>
          </p:nvPr>
        </p:nvSpPr>
        <p:spPr/>
        <p:txBody>
          <a:bodyPr/>
          <a:lstStyle/>
          <a:p>
            <a:r>
              <a:rPr lang="en-GB" sz="4400" dirty="0">
                <a:solidFill>
                  <a:srgbClr val="FF0000"/>
                </a:solidFill>
              </a:rPr>
              <a:t>different services available in the cloud</a:t>
            </a:r>
            <a:endParaRPr lang="x-none" dirty="0"/>
          </a:p>
        </p:txBody>
      </p:sp>
      <p:sp>
        <p:nvSpPr>
          <p:cNvPr id="3" name="内容占位符 2">
            <a:extLst>
              <a:ext uri="{FF2B5EF4-FFF2-40B4-BE49-F238E27FC236}">
                <a16:creationId xmlns:a16="http://schemas.microsoft.com/office/drawing/2014/main" xmlns="" id="{4E4F36EC-E911-7E14-B89E-16EC00C73591}"/>
              </a:ext>
            </a:extLst>
          </p:cNvPr>
          <p:cNvSpPr>
            <a:spLocks noGrp="1"/>
          </p:cNvSpPr>
          <p:nvPr>
            <p:ph idx="1"/>
          </p:nvPr>
        </p:nvSpPr>
        <p:spPr/>
        <p:txBody>
          <a:bodyPr>
            <a:normAutofit/>
          </a:bodyPr>
          <a:lstStyle/>
          <a:p>
            <a:r>
              <a:rPr lang="en-GB" sz="3600" dirty="0"/>
              <a:t>Access to physical servers, virtual servers, storage, networking</a:t>
            </a:r>
          </a:p>
          <a:p>
            <a:r>
              <a:rPr lang="en-US" sz="3600" dirty="0"/>
              <a:t>Access to platforms for developing, running, maintaining and managing applications</a:t>
            </a:r>
          </a:p>
          <a:p>
            <a:r>
              <a:rPr lang="en-US" sz="3600" dirty="0"/>
              <a:t>Access to application software</a:t>
            </a:r>
            <a:endParaRPr lang="x-none" sz="3600" dirty="0"/>
          </a:p>
        </p:txBody>
      </p:sp>
    </p:spTree>
    <p:extLst>
      <p:ext uri="{BB962C8B-B14F-4D97-AF65-F5344CB8AC3E}">
        <p14:creationId xmlns:p14="http://schemas.microsoft.com/office/powerpoint/2010/main" val="738587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029"/>
            <a:ext cx="10515600" cy="1325563"/>
          </a:xfrm>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3200" dirty="0"/>
              <a:t>Suppose a large organization wants to deliver a customer relationship management (CRM) application to its sales team. </a:t>
            </a:r>
          </a:p>
          <a:p>
            <a:pPr lvl="1"/>
            <a:r>
              <a:rPr lang="en-US" sz="2800" dirty="0"/>
              <a:t>CRM software connects all the data from sales leads and customers. It consolidates all communications (form fills, calls, emails, text messages, and meetings), documents, quotes, purchases, and tasks associated with each lead and client. </a:t>
            </a:r>
          </a:p>
          <a:p>
            <a:r>
              <a:rPr lang="en-GB" sz="3200" dirty="0"/>
              <a:t>Can they choose an IaaS model?</a:t>
            </a:r>
            <a:endParaRPr lang="en-US" sz="3200" dirty="0"/>
          </a:p>
          <a:p>
            <a:endParaRPr lang="en-GB" sz="3200" dirty="0"/>
          </a:p>
        </p:txBody>
      </p:sp>
    </p:spTree>
    <p:extLst>
      <p:ext uri="{BB962C8B-B14F-4D97-AF65-F5344CB8AC3E}">
        <p14:creationId xmlns:p14="http://schemas.microsoft.com/office/powerpoint/2010/main" val="3694412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640B3948-B3F7-5D98-E3FD-0ED0D49BC6BD}"/>
              </a:ext>
            </a:extLst>
          </p:cNvPr>
          <p:cNvSpPr txBox="1"/>
          <p:nvPr>
            <p:custDataLst>
              <p:tags r:id="rId2"/>
            </p:custDataLst>
          </p:nvPr>
        </p:nvSpPr>
        <p:spPr>
          <a:xfrm>
            <a:off x="1219200" y="977900"/>
            <a:ext cx="9753600" cy="3850861"/>
          </a:xfrm>
          <a:prstGeom prst="rect">
            <a:avLst/>
          </a:prstGeom>
          <a:noFill/>
        </p:spPr>
        <p:txBody>
          <a:bodyPr vert="horz" wrap="square" rtlCol="0" anchor="ctr" anchorCtr="0">
            <a:noAutofit/>
          </a:bodyPr>
          <a:lstStyle/>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Suppose a large organization wants to deliver a customer relationship management (CRM) application to its sales team. </a:t>
            </a:r>
          </a:p>
          <a:p>
            <a:pPr lvl="1"/>
            <a:r>
              <a:rPr lang="en-US" sz="20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CRM software connects all the data from sales leads and customers. It consolidates all communications (form fills, calls, emails, text messages, and meetings), documents, quotes, purchases, and tasks associated with each lead and client. </a:t>
            </a:r>
          </a:p>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Can they choose an IaaS model?</a:t>
            </a:r>
          </a:p>
        </p:txBody>
      </p:sp>
      <p:sp>
        <p:nvSpPr>
          <p:cNvPr id="7" name="文本框 6">
            <a:extLst>
              <a:ext uri="{FF2B5EF4-FFF2-40B4-BE49-F238E27FC236}">
                <a16:creationId xmlns:a16="http://schemas.microsoft.com/office/drawing/2014/main" xmlns="" id="{9F9E18E5-D9E7-5261-5FDD-A0EF54B0F48D}"/>
              </a:ext>
            </a:extLst>
          </p:cNvPr>
          <p:cNvSpPr txBox="1"/>
          <p:nvPr>
            <p:custDataLst>
              <p:tags r:id="rId3"/>
            </p:custDataLst>
          </p:nvPr>
        </p:nvSpPr>
        <p:spPr>
          <a:xfrm>
            <a:off x="2438400" y="489226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6AF789C3-B24E-3362-7EA1-3A44DC3DB957}"/>
              </a:ext>
            </a:extLst>
          </p:cNvPr>
          <p:cNvSpPr txBox="1"/>
          <p:nvPr>
            <p:custDataLst>
              <p:tags r:id="rId4"/>
            </p:custDataLst>
          </p:nvPr>
        </p:nvSpPr>
        <p:spPr>
          <a:xfrm>
            <a:off x="2438400" y="574951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C7029DCC-8BCE-332E-A3F3-455D26EEBE2C}"/>
              </a:ext>
            </a:extLst>
          </p:cNvPr>
          <p:cNvSpPr>
            <a:spLocks noChangeAspect="1"/>
          </p:cNvSpPr>
          <p:nvPr>
            <p:custDataLst>
              <p:tags r:id="rId5"/>
            </p:custDataLst>
          </p:nvPr>
        </p:nvSpPr>
        <p:spPr>
          <a:xfrm>
            <a:off x="1571625" y="495655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F21F5815-1C4C-00E3-2798-780717FA52C8}"/>
              </a:ext>
            </a:extLst>
          </p:cNvPr>
          <p:cNvSpPr>
            <a:spLocks noChangeAspect="1"/>
          </p:cNvSpPr>
          <p:nvPr>
            <p:custDataLst>
              <p:tags r:id="rId6"/>
            </p:custDataLst>
          </p:nvPr>
        </p:nvSpPr>
        <p:spPr>
          <a:xfrm>
            <a:off x="1571625" y="581380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xmlns="" id="{5A26103C-37B8-E89B-548D-77F6E92D41F1}"/>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xmlns="" id="{EFCFA52A-D2CC-4377-AAC5-7C45E344DFF7}"/>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xmlns="" id="{271DC1FD-8FD5-F583-AB9D-27B999867096}"/>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xmlns="" id="{C956226E-CC6D-99D8-BD30-ABE1D0069F09}"/>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xmlns="" id="{6701B9B4-7634-570A-A5DF-4603A2E0036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xmlns="" id="{90B0EA7A-392F-8D0B-BAC0-66FEBDC59C68}"/>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E5FFEE13-7050-4074-8E79-7D96EE5DF83C}"/>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66491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a:t>
            </a:r>
          </a:p>
        </p:txBody>
      </p:sp>
      <p:sp>
        <p:nvSpPr>
          <p:cNvPr id="3" name="Content Placeholder 2"/>
          <p:cNvSpPr>
            <a:spLocks noGrp="1"/>
          </p:cNvSpPr>
          <p:nvPr>
            <p:ph idx="1"/>
          </p:nvPr>
        </p:nvSpPr>
        <p:spPr/>
        <p:txBody>
          <a:bodyPr>
            <a:normAutofit/>
          </a:bodyPr>
          <a:lstStyle/>
          <a:p>
            <a:r>
              <a:rPr lang="en-AU" sz="4400" dirty="0"/>
              <a:t>Yes</a:t>
            </a:r>
            <a:endParaRPr lang="en-US" sz="4400" dirty="0"/>
          </a:p>
        </p:txBody>
      </p:sp>
    </p:spTree>
    <p:extLst>
      <p:ext uri="{BB962C8B-B14F-4D97-AF65-F5344CB8AC3E}">
        <p14:creationId xmlns:p14="http://schemas.microsoft.com/office/powerpoint/2010/main" val="2928827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EBFCA9-1B55-084A-BB2F-4EC012BFD86A}"/>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a16="http://schemas.microsoft.com/office/drawing/2014/main" xmlns="" id="{3E07F7D4-6751-DFEB-EF78-F114407481C4}"/>
              </a:ext>
            </a:extLst>
          </p:cNvPr>
          <p:cNvSpPr>
            <a:spLocks noGrp="1"/>
          </p:cNvSpPr>
          <p:nvPr>
            <p:ph idx="1"/>
          </p:nvPr>
        </p:nvSpPr>
        <p:spPr/>
        <p:txBody>
          <a:bodyPr>
            <a:normAutofit/>
          </a:bodyPr>
          <a:lstStyle/>
          <a:p>
            <a:r>
              <a:rPr lang="en-AU" sz="4800" dirty="0"/>
              <a:t>If the company chooses an IaaS model, </a:t>
            </a:r>
          </a:p>
          <a:p>
            <a:pPr lvl="1"/>
            <a:r>
              <a:rPr lang="en-AU" sz="4400" dirty="0"/>
              <a:t>what will be their own responsibility?</a:t>
            </a:r>
          </a:p>
          <a:p>
            <a:pPr lvl="1"/>
            <a:r>
              <a:rPr lang="en-AU" sz="4400" dirty="0"/>
              <a:t>what will be provided by the cloud provider?</a:t>
            </a:r>
          </a:p>
        </p:txBody>
      </p:sp>
    </p:spTree>
    <p:extLst>
      <p:ext uri="{BB962C8B-B14F-4D97-AF65-F5344CB8AC3E}">
        <p14:creationId xmlns:p14="http://schemas.microsoft.com/office/powerpoint/2010/main" val="3107935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FAC82B48-4881-6C4B-45A2-CBBFE700A09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800" dirty="0"/>
              <a:t>If the company chooses an IaaS model, what will be their own responsibility and what will be provided by the cloud provider?</a:t>
            </a:r>
          </a:p>
        </p:txBody>
      </p:sp>
      <p:sp>
        <p:nvSpPr>
          <p:cNvPr id="7" name="矩形: 圆角 6">
            <a:extLst>
              <a:ext uri="{FF2B5EF4-FFF2-40B4-BE49-F238E27FC236}">
                <a16:creationId xmlns:a16="http://schemas.microsoft.com/office/drawing/2014/main" xmlns="" id="{9F29BCA6-45A0-AF64-845F-3E21F1A7BF9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F1D3A5D0-BDEC-A16D-A365-056A3C1E87B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xmlns="" id="{55D0FDCD-0CF2-D7F7-3332-BF0AEFCDCBF3}"/>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8AF15FB5-91DC-97A9-6EE1-E8B0C5D1E10F}"/>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4940E74C-47DB-1EA1-1795-5F2043B6AD5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5811AFC6-9C44-C19D-0C47-5C41A0317E0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7B8072F7-E6BC-55B8-89B8-DDC5015A8FB4}"/>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D0E07970-EDEB-77A9-636B-E58F90F5812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81690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a:t>
            </a:r>
          </a:p>
        </p:txBody>
      </p:sp>
      <p:sp>
        <p:nvSpPr>
          <p:cNvPr id="3" name="Content Placeholder 2"/>
          <p:cNvSpPr>
            <a:spLocks noGrp="1"/>
          </p:cNvSpPr>
          <p:nvPr>
            <p:ph idx="1"/>
          </p:nvPr>
        </p:nvSpPr>
        <p:spPr/>
        <p:txBody>
          <a:bodyPr>
            <a:normAutofit/>
          </a:bodyPr>
          <a:lstStyle/>
          <a:p>
            <a:r>
              <a:rPr lang="en-GB" sz="3200" dirty="0"/>
              <a:t>They can build out backend IT infrastructure on the cloud using IaaS, and use it to build its own development platform and application. </a:t>
            </a:r>
          </a:p>
          <a:p>
            <a:r>
              <a:rPr lang="en-GB" sz="3200" dirty="0"/>
              <a:t>The organization's IT team would have complete control over operating systems and server configurations, but also bear the burden of managing and maintaining them, along with the development platform and applications that run on them.</a:t>
            </a:r>
          </a:p>
        </p:txBody>
      </p:sp>
    </p:spTree>
    <p:extLst>
      <p:ext uri="{BB962C8B-B14F-4D97-AF65-F5344CB8AC3E}">
        <p14:creationId xmlns:p14="http://schemas.microsoft.com/office/powerpoint/2010/main" val="778574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384" y="831351"/>
            <a:ext cx="7096378" cy="547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718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services</a:t>
            </a:r>
          </a:p>
        </p:txBody>
      </p:sp>
      <p:sp>
        <p:nvSpPr>
          <p:cNvPr id="3" name="Content Placeholder 2"/>
          <p:cNvSpPr>
            <a:spLocks noGrp="1"/>
          </p:cNvSpPr>
          <p:nvPr>
            <p:ph idx="1"/>
          </p:nvPr>
        </p:nvSpPr>
        <p:spPr/>
        <p:txBody>
          <a:bodyPr>
            <a:normAutofit/>
          </a:bodyPr>
          <a:lstStyle/>
          <a:p>
            <a:r>
              <a:rPr lang="en-GB" sz="4400" dirty="0"/>
              <a:t>Cloud services are </a:t>
            </a:r>
            <a:r>
              <a:rPr lang="en-GB" sz="4400" dirty="0">
                <a:solidFill>
                  <a:srgbClr val="FF0000"/>
                </a:solidFill>
              </a:rPr>
              <a:t>infrastructure, platforms, or software </a:t>
            </a:r>
            <a:r>
              <a:rPr lang="en-GB" sz="4400" dirty="0"/>
              <a:t>that are hosted by third-party providers and made available to users through the internet. </a:t>
            </a:r>
          </a:p>
        </p:txBody>
      </p:sp>
    </p:spTree>
    <p:extLst>
      <p:ext uri="{BB962C8B-B14F-4D97-AF65-F5344CB8AC3E}">
        <p14:creationId xmlns:p14="http://schemas.microsoft.com/office/powerpoint/2010/main" val="15958255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77" y="-1176669"/>
            <a:ext cx="12339263" cy="824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3718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Platform as a Service (PAAS)</a:t>
            </a:r>
          </a:p>
        </p:txBody>
      </p:sp>
      <p:sp>
        <p:nvSpPr>
          <p:cNvPr id="4" name="内容占位符 3">
            <a:extLst>
              <a:ext uri="{FF2B5EF4-FFF2-40B4-BE49-F238E27FC236}">
                <a16:creationId xmlns="" xmlns:a16="http://schemas.microsoft.com/office/drawing/2014/main" id="{0B4A4834-CAF9-DD65-285E-19944F4FD14C}"/>
              </a:ext>
            </a:extLst>
          </p:cNvPr>
          <p:cNvSpPr>
            <a:spLocks noGrp="1"/>
          </p:cNvSpPr>
          <p:nvPr>
            <p:ph idx="1"/>
          </p:nvPr>
        </p:nvSpPr>
        <p:spPr/>
        <p:txBody>
          <a:bodyPr/>
          <a:lstStyle/>
          <a:p>
            <a:endParaRPr lang="x-none"/>
          </a:p>
        </p:txBody>
      </p:sp>
    </p:spTree>
    <p:extLst>
      <p:ext uri="{BB962C8B-B14F-4D97-AF65-F5344CB8AC3E}">
        <p14:creationId xmlns:p14="http://schemas.microsoft.com/office/powerpoint/2010/main" val="267037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55FF9F-114E-4105-EF52-FCB966A7894D}"/>
              </a:ext>
            </a:extLst>
          </p:cNvPr>
          <p:cNvSpPr>
            <a:spLocks noGrp="1"/>
          </p:cNvSpPr>
          <p:nvPr>
            <p:ph type="title"/>
          </p:nvPr>
        </p:nvSpPr>
        <p:spPr/>
        <p:txBody>
          <a:bodyPr/>
          <a:lstStyle/>
          <a:p>
            <a:r>
              <a:rPr lang="en-GB" sz="4400" dirty="0">
                <a:solidFill>
                  <a:srgbClr val="FF0000"/>
                </a:solidFill>
              </a:rPr>
              <a:t>different services available in the cloud</a:t>
            </a:r>
            <a:endParaRPr lang="x-none" dirty="0"/>
          </a:p>
        </p:txBody>
      </p:sp>
      <p:sp>
        <p:nvSpPr>
          <p:cNvPr id="3" name="内容占位符 2">
            <a:extLst>
              <a:ext uri="{FF2B5EF4-FFF2-40B4-BE49-F238E27FC236}">
                <a16:creationId xmlns:a16="http://schemas.microsoft.com/office/drawing/2014/main" xmlns="" id="{4E4F36EC-E911-7E14-B89E-16EC00C73591}"/>
              </a:ext>
            </a:extLst>
          </p:cNvPr>
          <p:cNvSpPr>
            <a:spLocks noGrp="1"/>
          </p:cNvSpPr>
          <p:nvPr>
            <p:ph idx="1"/>
          </p:nvPr>
        </p:nvSpPr>
        <p:spPr/>
        <p:txBody>
          <a:bodyPr>
            <a:normAutofit/>
          </a:bodyPr>
          <a:lstStyle/>
          <a:p>
            <a:r>
              <a:rPr lang="en-GB" sz="3600" dirty="0"/>
              <a:t>Access to physical servers, virtual servers, storage, networking - </a:t>
            </a:r>
            <a:r>
              <a:rPr lang="en-GB" sz="3600" dirty="0">
                <a:solidFill>
                  <a:srgbClr val="FF0000"/>
                </a:solidFill>
              </a:rPr>
              <a:t>Infrastructure</a:t>
            </a:r>
          </a:p>
          <a:p>
            <a:r>
              <a:rPr lang="en-US" sz="3600" dirty="0"/>
              <a:t>Access to platforms for developing, running, maintaining and managing applications - </a:t>
            </a:r>
            <a:r>
              <a:rPr lang="en-US" sz="3600" dirty="0">
                <a:solidFill>
                  <a:srgbClr val="FF0000"/>
                </a:solidFill>
              </a:rPr>
              <a:t>Platform</a:t>
            </a:r>
          </a:p>
          <a:p>
            <a:r>
              <a:rPr lang="en-US" sz="3600" dirty="0"/>
              <a:t>Access to application software – </a:t>
            </a:r>
            <a:r>
              <a:rPr lang="en-US" sz="3600" dirty="0">
                <a:solidFill>
                  <a:srgbClr val="FF0000"/>
                </a:solidFill>
              </a:rPr>
              <a:t>Software </a:t>
            </a:r>
            <a:endParaRPr lang="x-none" sz="3600" dirty="0">
              <a:solidFill>
                <a:srgbClr val="FF0000"/>
              </a:solidFill>
            </a:endParaRPr>
          </a:p>
        </p:txBody>
      </p:sp>
    </p:spTree>
    <p:extLst>
      <p:ext uri="{BB962C8B-B14F-4D97-AF65-F5344CB8AC3E}">
        <p14:creationId xmlns:p14="http://schemas.microsoft.com/office/powerpoint/2010/main" val="249871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as a Service (PAAS) - 1</a:t>
            </a:r>
          </a:p>
        </p:txBody>
      </p:sp>
      <p:sp>
        <p:nvSpPr>
          <p:cNvPr id="3" name="Content Placeholder 2"/>
          <p:cNvSpPr>
            <a:spLocks noGrp="1"/>
          </p:cNvSpPr>
          <p:nvPr>
            <p:ph idx="1"/>
          </p:nvPr>
        </p:nvSpPr>
        <p:spPr/>
        <p:txBody>
          <a:bodyPr>
            <a:normAutofit/>
          </a:bodyPr>
          <a:lstStyle/>
          <a:p>
            <a:r>
              <a:rPr lang="en-GB" sz="3600" dirty="0"/>
              <a:t>Platform as a Service is software that provides </a:t>
            </a:r>
            <a:r>
              <a:rPr lang="en-GB" sz="3600" dirty="0">
                <a:solidFill>
                  <a:srgbClr val="FF0000"/>
                </a:solidFill>
              </a:rPr>
              <a:t>access to development tools, APIs, and deployment instruments</a:t>
            </a:r>
          </a:p>
          <a:p>
            <a:r>
              <a:rPr lang="en-GB" sz="3600" dirty="0"/>
              <a:t>Users receive access to virtual development environments and Cloud storage, where they can </a:t>
            </a:r>
            <a:r>
              <a:rPr lang="en-GB" sz="3600" dirty="0">
                <a:solidFill>
                  <a:srgbClr val="FF0000"/>
                </a:solidFill>
              </a:rPr>
              <a:t>build, test, and run applications</a:t>
            </a:r>
            <a:r>
              <a:rPr lang="en-GB" sz="3600" dirty="0"/>
              <a:t>.</a:t>
            </a:r>
          </a:p>
        </p:txBody>
      </p:sp>
    </p:spTree>
    <p:extLst>
      <p:ext uri="{BB962C8B-B14F-4D97-AF65-F5344CB8AC3E}">
        <p14:creationId xmlns:p14="http://schemas.microsoft.com/office/powerpoint/2010/main" val="1772556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Platform as a Service (PAAS) - 2</a:t>
            </a:r>
          </a:p>
        </p:txBody>
      </p:sp>
      <p:sp>
        <p:nvSpPr>
          <p:cNvPr id="5" name="内容占位符 4"/>
          <p:cNvSpPr>
            <a:spLocks noGrp="1"/>
          </p:cNvSpPr>
          <p:nvPr>
            <p:ph idx="1"/>
          </p:nvPr>
        </p:nvSpPr>
        <p:spPr/>
        <p:txBody>
          <a:bodyPr vert="horz" lIns="91440" tIns="45720" rIns="91440" bIns="45720" rtlCol="0">
            <a:normAutofit/>
          </a:bodyPr>
          <a:lstStyle/>
          <a:p>
            <a:pPr>
              <a:spcAft>
                <a:spcPts val="800"/>
              </a:spcAft>
            </a:pPr>
            <a:r>
              <a:rPr lang="en-GB" sz="3600" dirty="0"/>
              <a:t>Platform is hosted by third-party providers and made available to users through the internet</a:t>
            </a:r>
          </a:p>
          <a:p>
            <a:pPr>
              <a:spcAft>
                <a:spcPts val="800"/>
              </a:spcAft>
            </a:pPr>
            <a:r>
              <a:rPr lang="en-GB" sz="3600" dirty="0"/>
              <a:t>PaaS providers host the hardware and software on their infrastructure, thereby releasing customers from any obligation to install in-house hardware and software to develop or run a new application</a:t>
            </a:r>
          </a:p>
          <a:p>
            <a:pPr>
              <a:spcAft>
                <a:spcPts val="800"/>
              </a:spcAft>
            </a:pPr>
            <a:endParaRPr lang="en-US" sz="3600" dirty="0"/>
          </a:p>
        </p:txBody>
      </p:sp>
    </p:spTree>
    <p:extLst>
      <p:ext uri="{BB962C8B-B14F-4D97-AF65-F5344CB8AC3E}">
        <p14:creationId xmlns:p14="http://schemas.microsoft.com/office/powerpoint/2010/main" val="998439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as a Service (PAAS) - 3</a:t>
            </a:r>
          </a:p>
        </p:txBody>
      </p:sp>
      <p:sp>
        <p:nvSpPr>
          <p:cNvPr id="3" name="Content Placeholder 2"/>
          <p:cNvSpPr>
            <a:spLocks noGrp="1"/>
          </p:cNvSpPr>
          <p:nvPr>
            <p:ph idx="1"/>
          </p:nvPr>
        </p:nvSpPr>
        <p:spPr/>
        <p:txBody>
          <a:bodyPr>
            <a:normAutofit/>
          </a:bodyPr>
          <a:lstStyle/>
          <a:p>
            <a:r>
              <a:rPr lang="en-GB" sz="3600" dirty="0"/>
              <a:t>The consumer does not manage or control the underlying cloud infrastructure including network, servers, operating systems, or storage</a:t>
            </a:r>
          </a:p>
          <a:p>
            <a:r>
              <a:rPr lang="en-GB" sz="3600" dirty="0"/>
              <a:t>The consumer has control over the deployed applications and possibly configuration settings for the application-hosting environment</a:t>
            </a:r>
          </a:p>
          <a:p>
            <a:endParaRPr lang="en-GB" sz="3600" dirty="0"/>
          </a:p>
        </p:txBody>
      </p:sp>
    </p:spTree>
    <p:extLst>
      <p:ext uri="{BB962C8B-B14F-4D97-AF65-F5344CB8AC3E}">
        <p14:creationId xmlns:p14="http://schemas.microsoft.com/office/powerpoint/2010/main" val="3437708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2F097CD-B776-2168-9B8A-E05319782A2E}"/>
              </a:ext>
            </a:extLst>
          </p:cNvPr>
          <p:cNvSpPr>
            <a:spLocks noGrp="1"/>
          </p:cNvSpPr>
          <p:nvPr>
            <p:ph type="title"/>
          </p:nvPr>
        </p:nvSpPr>
        <p:spPr/>
        <p:txBody>
          <a:bodyPr/>
          <a:lstStyle/>
          <a:p>
            <a:r>
              <a:rPr lang="en-AU" dirty="0"/>
              <a:t>What is platform</a:t>
            </a:r>
            <a:endParaRPr lang="x-none" dirty="0"/>
          </a:p>
        </p:txBody>
      </p:sp>
      <p:sp>
        <p:nvSpPr>
          <p:cNvPr id="3" name="内容占位符 2">
            <a:extLst>
              <a:ext uri="{FF2B5EF4-FFF2-40B4-BE49-F238E27FC236}">
                <a16:creationId xmlns="" xmlns:a16="http://schemas.microsoft.com/office/drawing/2014/main" id="{610236FD-2C09-6FF9-1595-C28733D3676C}"/>
              </a:ext>
            </a:extLst>
          </p:cNvPr>
          <p:cNvSpPr>
            <a:spLocks noGrp="1"/>
          </p:cNvSpPr>
          <p:nvPr>
            <p:ph idx="1"/>
          </p:nvPr>
        </p:nvSpPr>
        <p:spPr/>
        <p:txBody>
          <a:bodyPr>
            <a:normAutofit lnSpcReduction="10000"/>
          </a:bodyPr>
          <a:lstStyle/>
          <a:p>
            <a:r>
              <a:rPr lang="en-US" sz="3600" dirty="0"/>
              <a:t>Cloud-based platform for developing, running, managing applications</a:t>
            </a:r>
          </a:p>
          <a:p>
            <a:pPr lvl="1"/>
            <a:r>
              <a:rPr lang="en-GB" sz="3600" dirty="0">
                <a:solidFill>
                  <a:srgbClr val="FF0000"/>
                </a:solidFill>
              </a:rPr>
              <a:t>hardware and software</a:t>
            </a:r>
          </a:p>
          <a:p>
            <a:pPr lvl="2"/>
            <a:r>
              <a:rPr lang="en-GB" sz="3200" dirty="0"/>
              <a:t>servers for development, testing and deployment</a:t>
            </a:r>
          </a:p>
          <a:p>
            <a:pPr lvl="2"/>
            <a:r>
              <a:rPr lang="en-GB" sz="3200" dirty="0"/>
              <a:t>operating system (OS) software</a:t>
            </a:r>
          </a:p>
          <a:p>
            <a:pPr lvl="2"/>
            <a:r>
              <a:rPr lang="en-GB" sz="3200" dirty="0"/>
              <a:t>storage, networking, databases, middleware, runtimes, frameworks, </a:t>
            </a:r>
          </a:p>
          <a:p>
            <a:pPr lvl="2"/>
            <a:r>
              <a:rPr lang="en-GB" sz="3200" dirty="0"/>
              <a:t>development tools</a:t>
            </a:r>
          </a:p>
          <a:p>
            <a:pPr lvl="2"/>
            <a:r>
              <a:rPr lang="en-GB" sz="3200" dirty="0"/>
              <a:t>…</a:t>
            </a:r>
          </a:p>
          <a:p>
            <a:pPr lvl="1"/>
            <a:endParaRPr lang="x-none" sz="3200" dirty="0"/>
          </a:p>
        </p:txBody>
      </p:sp>
    </p:spTree>
    <p:extLst>
      <p:ext uri="{BB962C8B-B14F-4D97-AF65-F5344CB8AC3E}">
        <p14:creationId xmlns:p14="http://schemas.microsoft.com/office/powerpoint/2010/main" val="14297389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platform provided</a:t>
            </a:r>
          </a:p>
        </p:txBody>
      </p:sp>
      <p:sp>
        <p:nvSpPr>
          <p:cNvPr id="3" name="Content Placeholder 2"/>
          <p:cNvSpPr>
            <a:spLocks noGrp="1"/>
          </p:cNvSpPr>
          <p:nvPr>
            <p:ph idx="1"/>
          </p:nvPr>
        </p:nvSpPr>
        <p:spPr/>
        <p:txBody>
          <a:bodyPr>
            <a:normAutofit/>
          </a:bodyPr>
          <a:lstStyle/>
          <a:p>
            <a:r>
              <a:rPr lang="en-GB" dirty="0"/>
              <a:t>PaaS provides a </a:t>
            </a:r>
            <a:r>
              <a:rPr lang="en-GB" dirty="0">
                <a:solidFill>
                  <a:srgbClr val="FF0000"/>
                </a:solidFill>
              </a:rPr>
              <a:t>virtual runtime environment </a:t>
            </a:r>
            <a:r>
              <a:rPr lang="en-GB" dirty="0"/>
              <a:t>through which users can acquire space to develop and test various applications.</a:t>
            </a:r>
          </a:p>
          <a:p>
            <a:r>
              <a:rPr lang="en-GB" dirty="0"/>
              <a:t>The cloud services provider hosts, manages and maintains all the hardware and software included in the platform as well as related services for security, operating system and software upgrades, backups and more.</a:t>
            </a:r>
          </a:p>
          <a:p>
            <a:r>
              <a:rPr lang="en-GB" dirty="0"/>
              <a:t>Users access the PaaS through a graphical user interface (GUI), where development teams can collaborate on all their work across the entire application lifecycle including coding, integration, testing, delivery, deployment, and feedback. </a:t>
            </a:r>
          </a:p>
          <a:p>
            <a:endParaRPr lang="en-GB" dirty="0"/>
          </a:p>
        </p:txBody>
      </p:sp>
    </p:spTree>
    <p:extLst>
      <p:ext uri="{BB962C8B-B14F-4D97-AF65-F5344CB8AC3E}">
        <p14:creationId xmlns:p14="http://schemas.microsoft.com/office/powerpoint/2010/main" val="28164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characteristics</a:t>
            </a:r>
          </a:p>
        </p:txBody>
      </p:sp>
      <p:sp>
        <p:nvSpPr>
          <p:cNvPr id="3" name="Content Placeholder 2"/>
          <p:cNvSpPr>
            <a:spLocks noGrp="1"/>
          </p:cNvSpPr>
          <p:nvPr>
            <p:ph idx="1"/>
          </p:nvPr>
        </p:nvSpPr>
        <p:spPr/>
        <p:txBody>
          <a:bodyPr>
            <a:normAutofit/>
          </a:bodyPr>
          <a:lstStyle/>
          <a:p>
            <a:r>
              <a:rPr lang="en-GB" dirty="0"/>
              <a:t>Users are provided with a platform for developing applications hosted in the Cloud</a:t>
            </a:r>
          </a:p>
          <a:p>
            <a:pPr lvl="1"/>
            <a:r>
              <a:rPr lang="en-GB" dirty="0"/>
              <a:t>Services to develop, test, deploy, host and maintain applications</a:t>
            </a:r>
          </a:p>
          <a:p>
            <a:pPr lvl="1"/>
            <a:r>
              <a:rPr lang="en-GB" dirty="0"/>
              <a:t>Users can use Web based user interface creation tools help to modify, create, deploy and test different UI scenarios</a:t>
            </a:r>
          </a:p>
          <a:p>
            <a:r>
              <a:rPr lang="en-GB" dirty="0"/>
              <a:t>Same development application could be utilized by many users</a:t>
            </a:r>
          </a:p>
          <a:p>
            <a:r>
              <a:rPr lang="en-GB" dirty="0"/>
              <a:t>Support for development team collaboration</a:t>
            </a:r>
          </a:p>
          <a:p>
            <a:r>
              <a:rPr lang="en-GB" dirty="0"/>
              <a:t>Tools available to handle billing and subscription management</a:t>
            </a:r>
          </a:p>
          <a:p>
            <a:r>
              <a:rPr lang="en-GB" dirty="0"/>
              <a:t>It consumes cloud infrastructure</a:t>
            </a:r>
          </a:p>
        </p:txBody>
      </p:sp>
    </p:spTree>
    <p:extLst>
      <p:ext uri="{BB962C8B-B14F-4D97-AF65-F5344CB8AC3E}">
        <p14:creationId xmlns:p14="http://schemas.microsoft.com/office/powerpoint/2010/main" val="1456960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activities in PaaS</a:t>
            </a:r>
          </a:p>
        </p:txBody>
      </p:sp>
      <p:sp>
        <p:nvSpPr>
          <p:cNvPr id="3" name="Content Placeholder 2"/>
          <p:cNvSpPr>
            <a:spLocks noGrp="1"/>
          </p:cNvSpPr>
          <p:nvPr>
            <p:ph idx="1"/>
          </p:nvPr>
        </p:nvSpPr>
        <p:spPr/>
        <p:txBody>
          <a:bodyPr>
            <a:normAutofit/>
          </a:bodyPr>
          <a:lstStyle/>
          <a:p>
            <a:r>
              <a:rPr lang="en-GB" sz="3600" dirty="0">
                <a:solidFill>
                  <a:srgbClr val="FF0000"/>
                </a:solidFill>
              </a:rPr>
              <a:t>Tests </a:t>
            </a:r>
            <a:r>
              <a:rPr lang="en-GB" sz="3600" dirty="0"/>
              <a:t>cloud based solutions and cloud services </a:t>
            </a:r>
          </a:p>
          <a:p>
            <a:r>
              <a:rPr lang="en-GB" sz="3600" dirty="0">
                <a:solidFill>
                  <a:srgbClr val="FF0000"/>
                </a:solidFill>
              </a:rPr>
              <a:t>Develops </a:t>
            </a:r>
            <a:r>
              <a:rPr lang="en-GB" sz="3600" dirty="0"/>
              <a:t>cloud based solutions and cloud services </a:t>
            </a:r>
          </a:p>
          <a:p>
            <a:r>
              <a:rPr lang="en-GB" sz="3600" dirty="0">
                <a:solidFill>
                  <a:srgbClr val="FF0000"/>
                </a:solidFill>
              </a:rPr>
              <a:t>Manages </a:t>
            </a:r>
            <a:r>
              <a:rPr lang="en-GB" sz="3600" dirty="0"/>
              <a:t>cloud based solutions and cloud services </a:t>
            </a:r>
          </a:p>
          <a:p>
            <a:r>
              <a:rPr lang="en-GB" sz="3600" dirty="0">
                <a:solidFill>
                  <a:srgbClr val="FF0000"/>
                </a:solidFill>
              </a:rPr>
              <a:t>Deploys</a:t>
            </a:r>
            <a:r>
              <a:rPr lang="en-GB" sz="3600" dirty="0"/>
              <a:t> cloud based solutions and cloud services </a:t>
            </a:r>
          </a:p>
        </p:txBody>
      </p:sp>
    </p:spTree>
    <p:extLst>
      <p:ext uri="{BB962C8B-B14F-4D97-AF65-F5344CB8AC3E}">
        <p14:creationId xmlns:p14="http://schemas.microsoft.com/office/powerpoint/2010/main" val="593928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level of control granted to cloud user in PaaS</a:t>
            </a:r>
          </a:p>
        </p:txBody>
      </p:sp>
      <p:sp>
        <p:nvSpPr>
          <p:cNvPr id="3" name="Content Placeholder 2"/>
          <p:cNvSpPr>
            <a:spLocks noGrp="1"/>
          </p:cNvSpPr>
          <p:nvPr>
            <p:ph idx="1"/>
          </p:nvPr>
        </p:nvSpPr>
        <p:spPr/>
        <p:txBody>
          <a:bodyPr>
            <a:normAutofit/>
          </a:bodyPr>
          <a:lstStyle/>
          <a:p>
            <a:r>
              <a:rPr lang="en-GB" sz="4000" dirty="0"/>
              <a:t>Limited administrative</a:t>
            </a:r>
          </a:p>
        </p:txBody>
      </p:sp>
    </p:spTree>
    <p:extLst>
      <p:ext uri="{BB962C8B-B14F-4D97-AF65-F5344CB8AC3E}">
        <p14:creationId xmlns:p14="http://schemas.microsoft.com/office/powerpoint/2010/main" val="197535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provider activities in PaaS</a:t>
            </a:r>
          </a:p>
        </p:txBody>
      </p:sp>
      <p:sp>
        <p:nvSpPr>
          <p:cNvPr id="3" name="Content Placeholder 2"/>
          <p:cNvSpPr>
            <a:spLocks noGrp="1"/>
          </p:cNvSpPr>
          <p:nvPr>
            <p:ph idx="1"/>
          </p:nvPr>
        </p:nvSpPr>
        <p:spPr/>
        <p:txBody>
          <a:bodyPr>
            <a:normAutofit/>
          </a:bodyPr>
          <a:lstStyle/>
          <a:p>
            <a:r>
              <a:rPr lang="en-GB" sz="4000" dirty="0"/>
              <a:t>Pre-configure platform </a:t>
            </a:r>
          </a:p>
          <a:p>
            <a:r>
              <a:rPr lang="en-GB" sz="4000" dirty="0"/>
              <a:t>Provision underlying infrastructure, middleware and other required IT resources </a:t>
            </a:r>
          </a:p>
          <a:p>
            <a:r>
              <a:rPr lang="en-GB" sz="4000" dirty="0"/>
              <a:t>Monitor usage by a consumer of the cloud</a:t>
            </a:r>
          </a:p>
        </p:txBody>
      </p:sp>
    </p:spTree>
    <p:extLst>
      <p:ext uri="{BB962C8B-B14F-4D97-AF65-F5344CB8AC3E}">
        <p14:creationId xmlns:p14="http://schemas.microsoft.com/office/powerpoint/2010/main" val="3338574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983DE8-7B45-921B-3B35-74E8B0CA5C93}"/>
              </a:ext>
            </a:extLst>
          </p:cNvPr>
          <p:cNvSpPr>
            <a:spLocks noGrp="1"/>
          </p:cNvSpPr>
          <p:nvPr>
            <p:ph type="title"/>
          </p:nvPr>
        </p:nvSpPr>
        <p:spPr/>
        <p:txBody>
          <a:bodyPr/>
          <a:lstStyle/>
          <a:p>
            <a:r>
              <a:rPr lang="en-GB" dirty="0"/>
              <a:t>Who manages what in PaaS model</a:t>
            </a:r>
            <a:endParaRPr lang="x-none" dirty="0"/>
          </a:p>
        </p:txBody>
      </p:sp>
      <p:sp>
        <p:nvSpPr>
          <p:cNvPr id="3" name="内容占位符 2">
            <a:extLst>
              <a:ext uri="{FF2B5EF4-FFF2-40B4-BE49-F238E27FC236}">
                <a16:creationId xmlns="" xmlns:a16="http://schemas.microsoft.com/office/drawing/2014/main" id="{BDA00325-18F1-6348-B6F2-0DE63E929045}"/>
              </a:ext>
            </a:extLst>
          </p:cNvPr>
          <p:cNvSpPr>
            <a:spLocks noGrp="1"/>
          </p:cNvSpPr>
          <p:nvPr>
            <p:ph idx="1"/>
          </p:nvPr>
        </p:nvSpPr>
        <p:spPr/>
        <p:txBody>
          <a:bodyPr>
            <a:normAutofit/>
          </a:bodyPr>
          <a:lstStyle/>
          <a:p>
            <a:r>
              <a:rPr lang="en-US" sz="4000" dirty="0"/>
              <a:t>PaaS means the hardware and an application-software platform are provided and managed by an outside cloud service provider</a:t>
            </a:r>
          </a:p>
          <a:p>
            <a:r>
              <a:rPr lang="en-US" sz="4000" dirty="0"/>
              <a:t>The user handles the apps running on top of the platform and the data the app relies on. </a:t>
            </a:r>
            <a:endParaRPr lang="x-none" sz="4000" dirty="0"/>
          </a:p>
        </p:txBody>
      </p:sp>
    </p:spTree>
    <p:extLst>
      <p:ext uri="{BB962C8B-B14F-4D97-AF65-F5344CB8AC3E}">
        <p14:creationId xmlns:p14="http://schemas.microsoft.com/office/powerpoint/2010/main" val="4862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services</a:t>
            </a:r>
          </a:p>
        </p:txBody>
      </p:sp>
      <p:sp>
        <p:nvSpPr>
          <p:cNvPr id="3" name="Content Placeholder 2"/>
          <p:cNvSpPr>
            <a:spLocks noGrp="1"/>
          </p:cNvSpPr>
          <p:nvPr>
            <p:ph idx="1"/>
          </p:nvPr>
        </p:nvSpPr>
        <p:spPr/>
        <p:txBody>
          <a:bodyPr>
            <a:normAutofit/>
          </a:bodyPr>
          <a:lstStyle/>
          <a:p>
            <a:r>
              <a:rPr lang="en-GB" sz="4400" dirty="0"/>
              <a:t>Cloud services are </a:t>
            </a:r>
            <a:r>
              <a:rPr lang="en-GB" sz="4400" dirty="0">
                <a:solidFill>
                  <a:srgbClr val="FF0000"/>
                </a:solidFill>
              </a:rPr>
              <a:t>infrastructure, platforms, or software </a:t>
            </a:r>
            <a:r>
              <a:rPr lang="en-GB" sz="4400" dirty="0"/>
              <a:t>that are hosted by third-party providers and made available to users through the internet. </a:t>
            </a:r>
          </a:p>
        </p:txBody>
      </p:sp>
    </p:spTree>
    <p:extLst>
      <p:ext uri="{BB962C8B-B14F-4D97-AF65-F5344CB8AC3E}">
        <p14:creationId xmlns:p14="http://schemas.microsoft.com/office/powerpoint/2010/main" val="262812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336800" y="76200"/>
            <a:ext cx="9652000" cy="1143000"/>
          </a:xfrm>
        </p:spPr>
        <p:txBody>
          <a:bodyPr/>
          <a:lstStyle/>
          <a:p>
            <a:pPr eaLnBrk="1" hangingPunct="1"/>
            <a:r>
              <a:rPr lang="en-US" altLang="en-US"/>
              <a:t>Cloud Service Models</a:t>
            </a:r>
          </a:p>
        </p:txBody>
      </p:sp>
      <p:sp>
        <p:nvSpPr>
          <p:cNvPr id="1638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fld id="{7A6C81DE-C363-4AAC-B0FD-D9B90544EA4A}" type="slidenum">
              <a:rPr lang="en-US" altLang="en-US" sz="1200">
                <a:solidFill>
                  <a:schemeClr val="bg1"/>
                </a:solidFill>
              </a:rPr>
              <a:pPr/>
              <a:t>8</a:t>
            </a:fld>
            <a:endParaRPr lang="en-US" altLang="en-US" sz="1200">
              <a:solidFill>
                <a:schemeClr val="bg1"/>
              </a:solidFill>
            </a:endParaRPr>
          </a:p>
        </p:txBody>
      </p:sp>
      <p:sp>
        <p:nvSpPr>
          <p:cNvPr id="43" name="Rounded Rectangle 42"/>
          <p:cNvSpPr/>
          <p:nvPr/>
        </p:nvSpPr>
        <p:spPr bwMode="auto">
          <a:xfrm>
            <a:off x="1930401"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Software as a Service (</a:t>
            </a:r>
            <a:r>
              <a:rPr lang="en-US" sz="1800" kern="0" dirty="0" err="1">
                <a:solidFill>
                  <a:srgbClr val="FFFFFF"/>
                </a:solidFill>
                <a:latin typeface="Arial"/>
                <a:ea typeface="+mn-ea"/>
              </a:rPr>
              <a:t>SaaS</a:t>
            </a:r>
            <a:r>
              <a:rPr lang="en-US" sz="1800" kern="0" dirty="0">
                <a:solidFill>
                  <a:srgbClr val="FFFFFF"/>
                </a:solidFill>
                <a:latin typeface="Arial"/>
                <a:ea typeface="+mn-ea"/>
              </a:rPr>
              <a:t>)</a:t>
            </a:r>
          </a:p>
        </p:txBody>
      </p:sp>
      <p:sp>
        <p:nvSpPr>
          <p:cNvPr id="44" name="Rounded Rectangle 43"/>
          <p:cNvSpPr/>
          <p:nvPr/>
        </p:nvSpPr>
        <p:spPr bwMode="auto">
          <a:xfrm>
            <a:off x="5490634"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Platform as a Service (</a:t>
            </a:r>
            <a:r>
              <a:rPr lang="en-US" sz="1800" kern="0" dirty="0" err="1">
                <a:solidFill>
                  <a:srgbClr val="FFFFFF"/>
                </a:solidFill>
                <a:latin typeface="Arial"/>
                <a:ea typeface="+mn-ea"/>
              </a:rPr>
              <a:t>PaaS</a:t>
            </a:r>
            <a:r>
              <a:rPr lang="en-US" sz="1800" kern="0" dirty="0">
                <a:solidFill>
                  <a:srgbClr val="FFFFFF"/>
                </a:solidFill>
                <a:latin typeface="Arial"/>
                <a:ea typeface="+mn-ea"/>
              </a:rPr>
              <a:t>)</a:t>
            </a:r>
          </a:p>
        </p:txBody>
      </p:sp>
      <p:sp>
        <p:nvSpPr>
          <p:cNvPr id="45" name="Rounded Rectangle 44"/>
          <p:cNvSpPr/>
          <p:nvPr/>
        </p:nvSpPr>
        <p:spPr bwMode="auto">
          <a:xfrm>
            <a:off x="8940801"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Infrastructure as a Service (</a:t>
            </a:r>
            <a:r>
              <a:rPr lang="en-US" sz="1800" kern="0" dirty="0" err="1">
                <a:solidFill>
                  <a:srgbClr val="FFFFFF"/>
                </a:solidFill>
                <a:latin typeface="Arial"/>
                <a:ea typeface="+mn-ea"/>
              </a:rPr>
              <a:t>IaaS</a:t>
            </a:r>
            <a:r>
              <a:rPr lang="en-US" sz="1800" kern="0" dirty="0">
                <a:solidFill>
                  <a:srgbClr val="FFFFFF"/>
                </a:solidFill>
                <a:latin typeface="Arial"/>
                <a:ea typeface="+mn-ea"/>
              </a:rPr>
              <a:t>)</a:t>
            </a:r>
          </a:p>
        </p:txBody>
      </p:sp>
      <p:pic>
        <p:nvPicPr>
          <p:cNvPr id="2057" name="Picture 9"/>
          <p:cNvPicPr>
            <a:picLocks noChangeAspect="1" noChangeArrowheads="1"/>
          </p:cNvPicPr>
          <p:nvPr/>
        </p:nvPicPr>
        <p:blipFill>
          <a:blip r:embed="rId3"/>
          <a:srcRect/>
          <a:stretch>
            <a:fillRect/>
          </a:stretch>
        </p:blipFill>
        <p:spPr bwMode="auto">
          <a:xfrm>
            <a:off x="2863851" y="4876801"/>
            <a:ext cx="8210549" cy="1457325"/>
          </a:xfrm>
          <a:prstGeom prst="rect">
            <a:avLst/>
          </a:prstGeom>
          <a:ln/>
        </p:spPr>
        <p:style>
          <a:lnRef idx="1">
            <a:schemeClr val="dk1"/>
          </a:lnRef>
          <a:fillRef idx="2">
            <a:schemeClr val="dk1"/>
          </a:fillRef>
          <a:effectRef idx="1">
            <a:schemeClr val="dk1"/>
          </a:effectRef>
          <a:fontRef idx="minor">
            <a:schemeClr val="dk1"/>
          </a:fontRef>
        </p:style>
      </p:pic>
      <p:pic>
        <p:nvPicPr>
          <p:cNvPr id="2058" name="Picture 10"/>
          <p:cNvPicPr>
            <a:picLocks noChangeAspect="1" noChangeArrowheads="1"/>
          </p:cNvPicPr>
          <p:nvPr/>
        </p:nvPicPr>
        <p:blipFill>
          <a:blip r:embed="rId4"/>
          <a:srcRect/>
          <a:stretch>
            <a:fillRect/>
          </a:stretch>
        </p:blipFill>
        <p:spPr bwMode="auto">
          <a:xfrm>
            <a:off x="2849034" y="3200400"/>
            <a:ext cx="8210551" cy="1447800"/>
          </a:xfrm>
          <a:prstGeom prst="rect">
            <a:avLst/>
          </a:prstGeom>
          <a:ln/>
        </p:spPr>
        <p:style>
          <a:lnRef idx="1">
            <a:schemeClr val="dk1"/>
          </a:lnRef>
          <a:fillRef idx="2">
            <a:schemeClr val="dk1"/>
          </a:fillRef>
          <a:effectRef idx="1">
            <a:schemeClr val="dk1"/>
          </a:effectRef>
          <a:fontRef idx="minor">
            <a:schemeClr val="dk1"/>
          </a:fontRef>
        </p:style>
      </p:pic>
      <p:pic>
        <p:nvPicPr>
          <p:cNvPr id="2059" name="Picture 11"/>
          <p:cNvPicPr>
            <a:picLocks noChangeAspect="1" noChangeArrowheads="1"/>
          </p:cNvPicPr>
          <p:nvPr/>
        </p:nvPicPr>
        <p:blipFill>
          <a:blip r:embed="rId5"/>
          <a:srcRect/>
          <a:stretch>
            <a:fillRect/>
          </a:stretch>
        </p:blipFill>
        <p:spPr bwMode="auto">
          <a:xfrm>
            <a:off x="2863851" y="1828800"/>
            <a:ext cx="8210549" cy="1219200"/>
          </a:xfrm>
          <a:prstGeom prst="rect">
            <a:avLst/>
          </a:prstGeom>
          <a:ln/>
        </p:spPr>
        <p:style>
          <a:lnRef idx="1">
            <a:schemeClr val="dk1"/>
          </a:lnRef>
          <a:fillRef idx="2">
            <a:schemeClr val="dk1"/>
          </a:fillRef>
          <a:effectRef idx="1">
            <a:schemeClr val="dk1"/>
          </a:effectRef>
          <a:fontRef idx="minor">
            <a:schemeClr val="dk1"/>
          </a:fontRef>
        </p:style>
      </p:pic>
      <p:pic>
        <p:nvPicPr>
          <p:cNvPr id="2061" name="Picture 13" descr="Amazon Web Service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1" y="5033963"/>
            <a:ext cx="2082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Dedicated Server, Managed Hosting &amp; Web Hosting from Rackspac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051" y="5762625"/>
            <a:ext cx="2006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p:cNvGrpSpPr>
            <a:grpSpLocks/>
          </p:cNvGrpSpPr>
          <p:nvPr/>
        </p:nvGrpSpPr>
        <p:grpSpPr bwMode="auto">
          <a:xfrm>
            <a:off x="74085" y="3200402"/>
            <a:ext cx="2789767" cy="830997"/>
            <a:chOff x="55539" y="3200400"/>
            <a:chExt cx="2092347" cy="831277"/>
          </a:xfrm>
        </p:grpSpPr>
        <p:pic>
          <p:nvPicPr>
            <p:cNvPr id="16400" name="Picture 23" descr="App Engine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Box 48"/>
            <p:cNvSpPr txBox="1">
              <a:spLocks noChangeArrowheads="1"/>
            </p:cNvSpPr>
            <p:nvPr/>
          </p:nvSpPr>
          <p:spPr bwMode="auto">
            <a:xfrm>
              <a:off x="761999" y="3200400"/>
              <a:ext cx="1385887" cy="83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b="1"/>
                <a:t>Google App Engine</a:t>
              </a:r>
            </a:p>
          </p:txBody>
        </p:sp>
      </p:grpSp>
      <p:pic>
        <p:nvPicPr>
          <p:cNvPr id="2073" name="Picture 25" descr="Windows Azure Platfor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384" y="3932238"/>
            <a:ext cx="230081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p:cNvSpPr>
            <a:spLocks noChangeArrowheads="1"/>
          </p:cNvSpPr>
          <p:nvPr/>
        </p:nvSpPr>
        <p:spPr bwMode="auto">
          <a:xfrm>
            <a:off x="218017" y="2079625"/>
            <a:ext cx="237066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sz="1600" b="1"/>
              <a:t>SalesForce CRM</a:t>
            </a:r>
          </a:p>
        </p:txBody>
      </p:sp>
      <p:sp>
        <p:nvSpPr>
          <p:cNvPr id="72" name="Rectangle 71"/>
          <p:cNvSpPr>
            <a:spLocks noChangeArrowheads="1"/>
          </p:cNvSpPr>
          <p:nvPr/>
        </p:nvSpPr>
        <p:spPr bwMode="auto">
          <a:xfrm>
            <a:off x="224367" y="2520950"/>
            <a:ext cx="236855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sz="1600" b="1"/>
              <a:t>LotusLive</a:t>
            </a:r>
          </a:p>
        </p:txBody>
      </p:sp>
    </p:spTree>
    <p:extLst>
      <p:ext uri="{BB962C8B-B14F-4D97-AF65-F5344CB8AC3E}">
        <p14:creationId xmlns:p14="http://schemas.microsoft.com/office/powerpoint/2010/main" val="3567907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in)">
                                      <p:cBhvr>
                                        <p:cTn id="7" dur="500"/>
                                        <p:tgtEl>
                                          <p:spTgt spid="45"/>
                                        </p:tgtEl>
                                      </p:cBhvr>
                                    </p:animEffect>
                                  </p:childTnLst>
                                </p:cTn>
                              </p:par>
                              <p:par>
                                <p:cTn id="8" presetID="6" presetClass="entr" presetSubtype="16" fill="hold" nodeType="withEffect">
                                  <p:stCondLst>
                                    <p:cond delay="0"/>
                                  </p:stCondLst>
                                  <p:childTnLst>
                                    <p:set>
                                      <p:cBhvr>
                                        <p:cTn id="9" dur="1" fill="hold">
                                          <p:stCondLst>
                                            <p:cond delay="0"/>
                                          </p:stCondLst>
                                        </p:cTn>
                                        <p:tgtEl>
                                          <p:spTgt spid="2057"/>
                                        </p:tgtEl>
                                        <p:attrNameLst>
                                          <p:attrName>style.visibility</p:attrName>
                                        </p:attrNameLst>
                                      </p:cBhvr>
                                      <p:to>
                                        <p:strVal val="visible"/>
                                      </p:to>
                                    </p:set>
                                    <p:animEffect transition="in" filter="circle(in)">
                                      <p:cBhvr>
                                        <p:cTn id="10" dur="500"/>
                                        <p:tgtEl>
                                          <p:spTgt spid="2057"/>
                                        </p:tgtEl>
                                      </p:cBhvr>
                                    </p:animEffect>
                                  </p:childTnLst>
                                </p:cTn>
                              </p:par>
                              <p:par>
                                <p:cTn id="11" presetID="6" presetClass="entr" presetSubtype="16" fill="hold" nodeType="withEffect">
                                  <p:stCondLst>
                                    <p:cond delay="0"/>
                                  </p:stCondLst>
                                  <p:childTnLst>
                                    <p:set>
                                      <p:cBhvr>
                                        <p:cTn id="12" dur="1" fill="hold">
                                          <p:stCondLst>
                                            <p:cond delay="0"/>
                                          </p:stCondLst>
                                        </p:cTn>
                                        <p:tgtEl>
                                          <p:spTgt spid="2061"/>
                                        </p:tgtEl>
                                        <p:attrNameLst>
                                          <p:attrName>style.visibility</p:attrName>
                                        </p:attrNameLst>
                                      </p:cBhvr>
                                      <p:to>
                                        <p:strVal val="visible"/>
                                      </p:to>
                                    </p:set>
                                    <p:animEffect transition="in" filter="circle(in)">
                                      <p:cBhvr>
                                        <p:cTn id="13" dur="500"/>
                                        <p:tgtEl>
                                          <p:spTgt spid="2061"/>
                                        </p:tgtEl>
                                      </p:cBhvr>
                                    </p:animEffect>
                                  </p:childTnLst>
                                </p:cTn>
                              </p:par>
                              <p:par>
                                <p:cTn id="14" presetID="6" presetClass="entr" presetSubtype="16" fill="hold" nodeType="withEffect">
                                  <p:stCondLst>
                                    <p:cond delay="0"/>
                                  </p:stCondLst>
                                  <p:childTnLst>
                                    <p:set>
                                      <p:cBhvr>
                                        <p:cTn id="15" dur="1" fill="hold">
                                          <p:stCondLst>
                                            <p:cond delay="0"/>
                                          </p:stCondLst>
                                        </p:cTn>
                                        <p:tgtEl>
                                          <p:spTgt spid="2069"/>
                                        </p:tgtEl>
                                        <p:attrNameLst>
                                          <p:attrName>style.visibility</p:attrName>
                                        </p:attrNameLst>
                                      </p:cBhvr>
                                      <p:to>
                                        <p:strVal val="visible"/>
                                      </p:to>
                                    </p:set>
                                    <p:animEffect transition="in" filter="circle(in)">
                                      <p:cBhvr>
                                        <p:cTn id="16" dur="500"/>
                                        <p:tgtEl>
                                          <p:spTgt spid="20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circle(in)">
                                      <p:cBhvr>
                                        <p:cTn id="21" dur="500"/>
                                        <p:tgtEl>
                                          <p:spTgt spid="44"/>
                                        </p:tgtEl>
                                      </p:cBhvr>
                                    </p:animEffect>
                                  </p:childTnLst>
                                </p:cTn>
                              </p:par>
                              <p:par>
                                <p:cTn id="22" presetID="6" presetClass="entr" presetSubtype="16" fill="hold" nodeType="withEffect">
                                  <p:stCondLst>
                                    <p:cond delay="0"/>
                                  </p:stCondLst>
                                  <p:childTnLst>
                                    <p:set>
                                      <p:cBhvr>
                                        <p:cTn id="23" dur="1" fill="hold">
                                          <p:stCondLst>
                                            <p:cond delay="0"/>
                                          </p:stCondLst>
                                        </p:cTn>
                                        <p:tgtEl>
                                          <p:spTgt spid="2058"/>
                                        </p:tgtEl>
                                        <p:attrNameLst>
                                          <p:attrName>style.visibility</p:attrName>
                                        </p:attrNameLst>
                                      </p:cBhvr>
                                      <p:to>
                                        <p:strVal val="visible"/>
                                      </p:to>
                                    </p:set>
                                    <p:animEffect transition="in" filter="circle(in)">
                                      <p:cBhvr>
                                        <p:cTn id="24" dur="500"/>
                                        <p:tgtEl>
                                          <p:spTgt spid="2058"/>
                                        </p:tgtEl>
                                      </p:cBhvr>
                                    </p:animEffect>
                                  </p:childTnLst>
                                </p:cTn>
                              </p:par>
                              <p:par>
                                <p:cTn id="25" presetID="6" presetClass="entr" presetSubtype="16"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circle(in)">
                                      <p:cBhvr>
                                        <p:cTn id="27" dur="500"/>
                                        <p:tgtEl>
                                          <p:spTgt spid="50"/>
                                        </p:tgtEl>
                                      </p:cBhvr>
                                    </p:animEffect>
                                  </p:childTnLst>
                                </p:cTn>
                              </p:par>
                              <p:par>
                                <p:cTn id="28" presetID="6" presetClass="entr" presetSubtype="16" fill="hold" nodeType="withEffect">
                                  <p:stCondLst>
                                    <p:cond delay="0"/>
                                  </p:stCondLst>
                                  <p:childTnLst>
                                    <p:set>
                                      <p:cBhvr>
                                        <p:cTn id="29" dur="1" fill="hold">
                                          <p:stCondLst>
                                            <p:cond delay="0"/>
                                          </p:stCondLst>
                                        </p:cTn>
                                        <p:tgtEl>
                                          <p:spTgt spid="2073"/>
                                        </p:tgtEl>
                                        <p:attrNameLst>
                                          <p:attrName>style.visibility</p:attrName>
                                        </p:attrNameLst>
                                      </p:cBhvr>
                                      <p:to>
                                        <p:strVal val="visible"/>
                                      </p:to>
                                    </p:set>
                                    <p:animEffect transition="in" filter="circle(in)">
                                      <p:cBhvr>
                                        <p:cTn id="30" dur="500"/>
                                        <p:tgtEl>
                                          <p:spTgt spid="2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circle(in)">
                                      <p:cBhvr>
                                        <p:cTn id="35" dur="500"/>
                                        <p:tgtEl>
                                          <p:spTgt spid="43"/>
                                        </p:tgtEl>
                                      </p:cBhvr>
                                    </p:animEffect>
                                  </p:childTnLst>
                                </p:cTn>
                              </p:par>
                              <p:par>
                                <p:cTn id="36" presetID="6" presetClass="entr" presetSubtype="16" fill="hold" nodeType="withEffect">
                                  <p:stCondLst>
                                    <p:cond delay="0"/>
                                  </p:stCondLst>
                                  <p:childTnLst>
                                    <p:set>
                                      <p:cBhvr>
                                        <p:cTn id="37" dur="1" fill="hold">
                                          <p:stCondLst>
                                            <p:cond delay="0"/>
                                          </p:stCondLst>
                                        </p:cTn>
                                        <p:tgtEl>
                                          <p:spTgt spid="2059"/>
                                        </p:tgtEl>
                                        <p:attrNameLst>
                                          <p:attrName>style.visibility</p:attrName>
                                        </p:attrNameLst>
                                      </p:cBhvr>
                                      <p:to>
                                        <p:strVal val="visible"/>
                                      </p:to>
                                    </p:set>
                                    <p:animEffect transition="in" filter="circle(in)">
                                      <p:cBhvr>
                                        <p:cTn id="38" dur="500"/>
                                        <p:tgtEl>
                                          <p:spTgt spid="2059"/>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circle(in)">
                                      <p:cBhvr>
                                        <p:cTn id="41" dur="500"/>
                                        <p:tgtEl>
                                          <p:spTgt spid="5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circle(in)">
                                      <p:cBhvr>
                                        <p:cTn id="4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51"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1E80C5-B063-78E6-BDB9-37FFD75F8132}"/>
              </a:ext>
            </a:extLst>
          </p:cNvPr>
          <p:cNvSpPr>
            <a:spLocks noGrp="1"/>
          </p:cNvSpPr>
          <p:nvPr>
            <p:ph type="title"/>
          </p:nvPr>
        </p:nvSpPr>
        <p:spPr/>
        <p:txBody>
          <a:bodyPr/>
          <a:lstStyle/>
          <a:p>
            <a:r>
              <a:rPr lang="en-AU" dirty="0"/>
              <a:t>Cloud service models</a:t>
            </a:r>
            <a:endParaRPr lang="x-none" dirty="0"/>
          </a:p>
        </p:txBody>
      </p:sp>
      <p:sp>
        <p:nvSpPr>
          <p:cNvPr id="3" name="内容占位符 2">
            <a:extLst>
              <a:ext uri="{FF2B5EF4-FFF2-40B4-BE49-F238E27FC236}">
                <a16:creationId xmlns:a16="http://schemas.microsoft.com/office/drawing/2014/main" xmlns="" id="{537AAA29-1273-3ADF-0568-AE232F535A93}"/>
              </a:ext>
            </a:extLst>
          </p:cNvPr>
          <p:cNvSpPr>
            <a:spLocks noGrp="1"/>
          </p:cNvSpPr>
          <p:nvPr>
            <p:ph idx="1"/>
          </p:nvPr>
        </p:nvSpPr>
        <p:spPr/>
        <p:txBody>
          <a:bodyPr>
            <a:normAutofit/>
          </a:bodyPr>
          <a:lstStyle/>
          <a:p>
            <a:r>
              <a:rPr lang="en-AU" sz="4800" dirty="0"/>
              <a:t>IaaS  </a:t>
            </a:r>
            <a:endParaRPr lang="en-AU" sz="4800" b="1" dirty="0">
              <a:solidFill>
                <a:schemeClr val="accent1"/>
              </a:solidFill>
            </a:endParaRPr>
          </a:p>
          <a:p>
            <a:endParaRPr lang="en-AU" sz="4800" dirty="0"/>
          </a:p>
          <a:p>
            <a:r>
              <a:rPr lang="en-AU" sz="4800" dirty="0"/>
              <a:t>PaaS </a:t>
            </a:r>
            <a:endParaRPr lang="en-AU" sz="4800" b="1" dirty="0">
              <a:solidFill>
                <a:schemeClr val="accent1"/>
              </a:solidFill>
            </a:endParaRPr>
          </a:p>
          <a:p>
            <a:endParaRPr lang="en-AU" sz="4800" dirty="0"/>
          </a:p>
          <a:p>
            <a:r>
              <a:rPr lang="en-AU" sz="4800" dirty="0"/>
              <a:t>SaaS </a:t>
            </a:r>
            <a:r>
              <a:rPr lang="en-AU" sz="4800" b="1" dirty="0">
                <a:solidFill>
                  <a:schemeClr val="accent1"/>
                </a:solidFill>
              </a:rPr>
              <a:t> </a:t>
            </a:r>
            <a:endParaRPr lang="x-none" sz="4800" b="1" dirty="0">
              <a:solidFill>
                <a:schemeClr val="accent1"/>
              </a:solidFill>
            </a:endParaRPr>
          </a:p>
        </p:txBody>
      </p:sp>
    </p:spTree>
    <p:extLst>
      <p:ext uri="{BB962C8B-B14F-4D97-AF65-F5344CB8AC3E}">
        <p14:creationId xmlns:p14="http://schemas.microsoft.com/office/powerpoint/2010/main" val="401634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4740</TotalTime>
  <Words>2941</Words>
  <Application>Microsoft Office PowerPoint</Application>
  <PresentationFormat>Custom</PresentationFormat>
  <Paragraphs>313</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Cloud Service Models</vt:lpstr>
      <vt:lpstr>Intended learning outcomes</vt:lpstr>
      <vt:lpstr>Cloud service models</vt:lpstr>
      <vt:lpstr>Recall our cloud computing definition</vt:lpstr>
      <vt:lpstr>different services available in the cloud</vt:lpstr>
      <vt:lpstr>different services available in the cloud</vt:lpstr>
      <vt:lpstr>Cloud services</vt:lpstr>
      <vt:lpstr>Cloud Service Models</vt:lpstr>
      <vt:lpstr>Cloud service models</vt:lpstr>
      <vt:lpstr>Cloud service models</vt:lpstr>
      <vt:lpstr>'… as a service’ (1)</vt:lpstr>
      <vt:lpstr>'… as a service’ (2) </vt:lpstr>
      <vt:lpstr>'… as a service’ (3)</vt:lpstr>
      <vt:lpstr>'… as a service’ (4)</vt:lpstr>
      <vt:lpstr>IaaS, PaaS, SaaS (1)</vt:lpstr>
      <vt:lpstr>PowerPoint Presentation</vt:lpstr>
      <vt:lpstr>IaaS, PaaS, SaaS (2)</vt:lpstr>
      <vt:lpstr>Evolution of cloud service models</vt:lpstr>
      <vt:lpstr>Infrastructure as a Service (IAAS)</vt:lpstr>
      <vt:lpstr>Infrastructure as a Service (IAAS)</vt:lpstr>
      <vt:lpstr>What is infrastructure</vt:lpstr>
      <vt:lpstr>How infrastructure is provided</vt:lpstr>
      <vt:lpstr>IaaS characteristics</vt:lpstr>
      <vt:lpstr>User activities in IaaS</vt:lpstr>
      <vt:lpstr>Typical level of control granted to cloud user in IaaS</vt:lpstr>
      <vt:lpstr>Cloud provider activities in IaaS</vt:lpstr>
      <vt:lpstr>Who manages what in IaaS model</vt:lpstr>
      <vt:lpstr>Vendors of IaaS</vt:lpstr>
      <vt:lpstr> Worldwide IaaS Public Cloud Services Market Share, 2020-2021 (Millions of U.S. Dollars)</vt:lpstr>
      <vt:lpstr>IaaS Example - Amazon Web Services</vt:lpstr>
      <vt:lpstr>AWS Free Usage Tier </vt:lpstr>
      <vt:lpstr>AWS Free Usage Tier </vt:lpstr>
      <vt:lpstr>Amazon Elastic Compute (EC2) Instances</vt:lpstr>
      <vt:lpstr>Amazon Simple Storage Service (S3)</vt:lpstr>
      <vt:lpstr>IaaS Example - IBM Infrastructure</vt:lpstr>
      <vt:lpstr>IaaS Example - Google Cloud Infrastructure</vt:lpstr>
      <vt:lpstr>IaaS advantages</vt:lpstr>
      <vt:lpstr>PowerPoint Presentation</vt:lpstr>
      <vt:lpstr>IaaS advantages – cost minimization</vt:lpstr>
      <vt:lpstr>IaaS advantages - increased scalability</vt:lpstr>
      <vt:lpstr>IaaS advantages - improved responsiveness</vt:lpstr>
      <vt:lpstr>IaaS advantages - higher availability</vt:lpstr>
      <vt:lpstr>IaaS advantages - easy deployment </vt:lpstr>
      <vt:lpstr>Challenges of IaaS</vt:lpstr>
      <vt:lpstr>IaaS use cases (1)</vt:lpstr>
      <vt:lpstr>IaaS use cases (2)</vt:lpstr>
      <vt:lpstr>IaaS use cases (3)</vt:lpstr>
      <vt:lpstr>IaaS use cases (4)</vt:lpstr>
      <vt:lpstr>IaaS use cases (5)</vt:lpstr>
      <vt:lpstr>Discussion</vt:lpstr>
      <vt:lpstr>PowerPoint Presentation</vt:lpstr>
      <vt:lpstr>Answer</vt:lpstr>
      <vt:lpstr>Discussion</vt:lpstr>
      <vt:lpstr>PowerPoint Presentation</vt:lpstr>
      <vt:lpstr>Answer</vt:lpstr>
      <vt:lpstr>PowerPoint Presentation</vt:lpstr>
      <vt:lpstr>Cloud services</vt:lpstr>
      <vt:lpstr>PowerPoint Presentation</vt:lpstr>
      <vt:lpstr>Platform as a Service (PAAS)</vt:lpstr>
      <vt:lpstr>Platform as a Service (PAAS) - 1</vt:lpstr>
      <vt:lpstr>Platform as a Service (PAAS) - 2</vt:lpstr>
      <vt:lpstr>Platform as a Service (PAAS) - 3</vt:lpstr>
      <vt:lpstr>What is platform</vt:lpstr>
      <vt:lpstr>How is platform provided</vt:lpstr>
      <vt:lpstr>PaaS characteristics</vt:lpstr>
      <vt:lpstr>User activities in PaaS</vt:lpstr>
      <vt:lpstr>Typical level of control granted to cloud user in PaaS</vt:lpstr>
      <vt:lpstr>Cloud provider activities in PaaS</vt:lpstr>
      <vt:lpstr>Who manages what in PaaS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235</cp:revision>
  <cp:lastPrinted>2023-11-01T03:49:37Z</cp:lastPrinted>
  <dcterms:created xsi:type="dcterms:W3CDTF">2020-03-15T08:11:10Z</dcterms:created>
  <dcterms:modified xsi:type="dcterms:W3CDTF">2023-11-09T03:23:35Z</dcterms:modified>
</cp:coreProperties>
</file>