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2.jpg" ContentType="image/jpg"/>
  <Override PartName="/ppt/media/image5.jpg" ContentType="image/jpg"/>
  <Override PartName="/ppt/media/image7.jpg" ContentType="image/jpg"/>
  <Override PartName="/ppt/media/image11.jpg" ContentType="image/jpg"/>
  <Override PartName="/ppt/media/image12.jpg" ContentType="image/jpg"/>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1975" r:id="rId2"/>
    <p:sldId id="1976" r:id="rId3"/>
    <p:sldId id="1977" r:id="rId4"/>
    <p:sldId id="1978" r:id="rId5"/>
    <p:sldId id="1979" r:id="rId6"/>
    <p:sldId id="1980" r:id="rId7"/>
    <p:sldId id="1981" r:id="rId8"/>
    <p:sldId id="1982" r:id="rId9"/>
    <p:sldId id="1983" r:id="rId10"/>
    <p:sldId id="1984" r:id="rId11"/>
    <p:sldId id="1985" r:id="rId12"/>
    <p:sldId id="1986" r:id="rId13"/>
    <p:sldId id="1987" r:id="rId14"/>
    <p:sldId id="1988" r:id="rId15"/>
    <p:sldId id="1989" r:id="rId16"/>
    <p:sldId id="1990" r:id="rId17"/>
    <p:sldId id="1991" r:id="rId18"/>
    <p:sldId id="1992" r:id="rId19"/>
    <p:sldId id="1993" r:id="rId20"/>
    <p:sldId id="1994" r:id="rId21"/>
    <p:sldId id="1995" r:id="rId22"/>
    <p:sldId id="1996" r:id="rId23"/>
    <p:sldId id="1997" r:id="rId24"/>
    <p:sldId id="1998" r:id="rId25"/>
    <p:sldId id="1999" r:id="rId26"/>
    <p:sldId id="2000" r:id="rId27"/>
    <p:sldId id="2001" r:id="rId28"/>
    <p:sldId id="2002" r:id="rId29"/>
    <p:sldId id="2003" r:id="rId30"/>
    <p:sldId id="2004" r:id="rId31"/>
    <p:sldId id="2005" r:id="rId32"/>
    <p:sldId id="2006" r:id="rId33"/>
    <p:sldId id="2007" r:id="rId34"/>
    <p:sldId id="2008" r:id="rId35"/>
    <p:sldId id="2009" r:id="rId36"/>
    <p:sldId id="2027" r:id="rId37"/>
    <p:sldId id="2028" r:id="rId38"/>
    <p:sldId id="2029" r:id="rId39"/>
    <p:sldId id="2030" r:id="rId40"/>
    <p:sldId id="2031" r:id="rId41"/>
    <p:sldId id="2032" r:id="rId42"/>
    <p:sldId id="2033" r:id="rId43"/>
    <p:sldId id="2034" r:id="rId44"/>
    <p:sldId id="2035" r:id="rId45"/>
    <p:sldId id="2036" r:id="rId46"/>
    <p:sldId id="2037" r:id="rId47"/>
    <p:sldId id="2038" r:id="rId48"/>
    <p:sldId id="2039" r:id="rId49"/>
    <p:sldId id="2040" r:id="rId50"/>
    <p:sldId id="2041" r:id="rId51"/>
    <p:sldId id="2042" r:id="rId52"/>
    <p:sldId id="2043" r:id="rId53"/>
    <p:sldId id="2132" r:id="rId54"/>
    <p:sldId id="2044" r:id="rId55"/>
    <p:sldId id="2045" r:id="rId56"/>
    <p:sldId id="2133" r:id="rId57"/>
    <p:sldId id="2134" r:id="rId58"/>
    <p:sldId id="2047" r:id="rId59"/>
    <p:sldId id="2048" r:id="rId60"/>
    <p:sldId id="2131" r:id="rId61"/>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9" autoAdjust="0"/>
    <p:restoredTop sz="95105" autoAdjust="0"/>
  </p:normalViewPr>
  <p:slideViewPr>
    <p:cSldViewPr snapToGrid="0">
      <p:cViewPr varScale="1">
        <p:scale>
          <a:sx n="114" d="100"/>
          <a:sy n="114" d="100"/>
        </p:scale>
        <p:origin x="-342"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24/11/2023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11/24/2023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98707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517589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71885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64415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x-none" dirty="0"/>
          </a:p>
        </p:txBody>
      </p:sp>
      <p:sp>
        <p:nvSpPr>
          <p:cNvPr id="4" name="灯片编号占位符 3"/>
          <p:cNvSpPr>
            <a:spLocks noGrp="1"/>
          </p:cNvSpPr>
          <p:nvPr>
            <p:ph type="sldNum" sz="quarter" idx="5"/>
          </p:nvPr>
        </p:nvSpPr>
        <p:spPr/>
        <p:txBody>
          <a:bodyPr/>
          <a:lstStyle/>
          <a:p>
            <a:fld id="{46E4F44D-EE3C-4964-A9AD-F143B10001B6}" type="slidenum">
              <a:rPr lang="en-US" smtClean="0"/>
              <a:t>41</a:t>
            </a:fld>
            <a:endParaRPr lang="en-US"/>
          </a:p>
        </p:txBody>
      </p:sp>
    </p:spTree>
    <p:extLst>
      <p:ext uri="{BB962C8B-B14F-4D97-AF65-F5344CB8AC3E}">
        <p14:creationId xmlns:p14="http://schemas.microsoft.com/office/powerpoint/2010/main" val="2073114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5" name="Footer Placeholder 4">
            <a:extLst>
              <a:ext uri="{FF2B5EF4-FFF2-40B4-BE49-F238E27FC236}">
                <a16:creationId xmlns=""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5" name="Footer Placeholder 4">
            <a:extLst>
              <a:ext uri="{FF2B5EF4-FFF2-40B4-BE49-F238E27FC236}">
                <a16:creationId xmlns=""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5" name="Footer Placeholder 4">
            <a:extLst>
              <a:ext uri="{FF2B5EF4-FFF2-40B4-BE49-F238E27FC236}">
                <a16:creationId xmlns=""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5" name="Footer Placeholder 4">
            <a:extLst>
              <a:ext uri="{FF2B5EF4-FFF2-40B4-BE49-F238E27FC236}">
                <a16:creationId xmlns=""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5" name="Footer Placeholder 4">
            <a:extLst>
              <a:ext uri="{FF2B5EF4-FFF2-40B4-BE49-F238E27FC236}">
                <a16:creationId xmlns=""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6" name="Footer Placeholder 5">
            <a:extLst>
              <a:ext uri="{FF2B5EF4-FFF2-40B4-BE49-F238E27FC236}">
                <a16:creationId xmlns=""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8" name="Footer Placeholder 7">
            <a:extLst>
              <a:ext uri="{FF2B5EF4-FFF2-40B4-BE49-F238E27FC236}">
                <a16:creationId xmlns=""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4" name="Footer Placeholder 3">
            <a:extLst>
              <a:ext uri="{FF2B5EF4-FFF2-40B4-BE49-F238E27FC236}">
                <a16:creationId xmlns=""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3" name="Footer Placeholder 2">
            <a:extLst>
              <a:ext uri="{FF2B5EF4-FFF2-40B4-BE49-F238E27FC236}">
                <a16:creationId xmlns=""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6" name="Footer Placeholder 5">
            <a:extLst>
              <a:ext uri="{FF2B5EF4-FFF2-40B4-BE49-F238E27FC236}">
                <a16:creationId xmlns=""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11/24/2023</a:t>
            </a:fld>
            <a:endParaRPr lang="en-US"/>
          </a:p>
        </p:txBody>
      </p:sp>
      <p:sp>
        <p:nvSpPr>
          <p:cNvPr id="6" name="Footer Placeholder 5">
            <a:extLst>
              <a:ext uri="{FF2B5EF4-FFF2-40B4-BE49-F238E27FC236}">
                <a16:creationId xmlns=""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11/24/2023</a:t>
            </a:fld>
            <a:endParaRPr lang="en-US"/>
          </a:p>
        </p:txBody>
      </p:sp>
      <p:sp>
        <p:nvSpPr>
          <p:cNvPr id="5" name="Footer Placeholder 4">
            <a:extLst>
              <a:ext uri="{FF2B5EF4-FFF2-40B4-BE49-F238E27FC236}">
                <a16:creationId xmlns=""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e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323" y="3423038"/>
            <a:ext cx="10515600" cy="2852737"/>
          </a:xfrm>
        </p:spPr>
        <p:txBody>
          <a:bodyPr>
            <a:normAutofit/>
          </a:bodyPr>
          <a:lstStyle/>
          <a:p>
            <a:pPr algn="ctr"/>
            <a:r>
              <a:rPr lang="en-GB" dirty="0" smtClean="0"/>
              <a:t>Technologies </a:t>
            </a:r>
            <a:r>
              <a:rPr lang="en-GB" dirty="0"/>
              <a:t>enabling cloud computing</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2" y="3977"/>
            <a:ext cx="5223565" cy="3419061"/>
          </a:xfrm>
          <a:prstGeom prst="rect">
            <a:avLst/>
          </a:prstGeom>
        </p:spPr>
      </p:pic>
    </p:spTree>
    <p:extLst>
      <p:ext uri="{BB962C8B-B14F-4D97-AF65-F5344CB8AC3E}">
        <p14:creationId xmlns:p14="http://schemas.microsoft.com/office/powerpoint/2010/main" val="2298628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xmlns="" id="{8014FE7F-60F0-F4E3-0963-48C1F79354C6}"/>
              </a:ext>
            </a:extLst>
          </p:cNvPr>
          <p:cNvSpPr>
            <a:spLocks noGrp="1"/>
          </p:cNvSpPr>
          <p:nvPr>
            <p:ph type="title"/>
          </p:nvPr>
        </p:nvSpPr>
        <p:spPr/>
        <p:txBody>
          <a:bodyPr/>
          <a:lstStyle/>
          <a:p>
            <a:r>
              <a:rPr lang="en-US" dirty="0"/>
              <a:t>Resource Provisioning – </a:t>
            </a:r>
            <a:r>
              <a:rPr lang="en-US" dirty="0" err="1"/>
              <a:t>DataCenter</a:t>
            </a:r>
            <a:r>
              <a:rPr lang="en-US" dirty="0"/>
              <a:t>/Cloud Provider's View</a:t>
            </a:r>
            <a:endParaRPr lang="x-none" dirty="0"/>
          </a:p>
        </p:txBody>
      </p:sp>
      <p:pic>
        <p:nvPicPr>
          <p:cNvPr id="3" name="object 3"/>
          <p:cNvPicPr/>
          <p:nvPr/>
        </p:nvPicPr>
        <p:blipFill>
          <a:blip r:embed="rId2" cstate="print"/>
          <a:stretch>
            <a:fillRect/>
          </a:stretch>
        </p:blipFill>
        <p:spPr>
          <a:xfrm>
            <a:off x="958162" y="1689719"/>
            <a:ext cx="4744746" cy="1409636"/>
          </a:xfrm>
          <a:prstGeom prst="rect">
            <a:avLst/>
          </a:prstGeom>
        </p:spPr>
      </p:pic>
      <p:pic>
        <p:nvPicPr>
          <p:cNvPr id="4" name="object 4"/>
          <p:cNvPicPr/>
          <p:nvPr/>
        </p:nvPicPr>
        <p:blipFill>
          <a:blip r:embed="rId3" cstate="print"/>
          <a:stretch>
            <a:fillRect/>
          </a:stretch>
        </p:blipFill>
        <p:spPr>
          <a:xfrm>
            <a:off x="7140151" y="1599816"/>
            <a:ext cx="4732461" cy="1512217"/>
          </a:xfrm>
          <a:prstGeom prst="rect">
            <a:avLst/>
          </a:prstGeom>
        </p:spPr>
      </p:pic>
      <p:pic>
        <p:nvPicPr>
          <p:cNvPr id="5" name="object 5"/>
          <p:cNvPicPr/>
          <p:nvPr/>
        </p:nvPicPr>
        <p:blipFill>
          <a:blip r:embed="rId4" cstate="print"/>
          <a:stretch>
            <a:fillRect/>
          </a:stretch>
        </p:blipFill>
        <p:spPr>
          <a:xfrm>
            <a:off x="964303" y="4004149"/>
            <a:ext cx="4732461" cy="2074689"/>
          </a:xfrm>
          <a:prstGeom prst="rect">
            <a:avLst/>
          </a:prstGeom>
        </p:spPr>
      </p:pic>
      <p:sp>
        <p:nvSpPr>
          <p:cNvPr id="6" name="object 6"/>
          <p:cNvSpPr txBox="1"/>
          <p:nvPr/>
        </p:nvSpPr>
        <p:spPr>
          <a:xfrm>
            <a:off x="198081" y="1641309"/>
            <a:ext cx="6867597" cy="289823"/>
          </a:xfrm>
          <a:prstGeom prst="rect">
            <a:avLst/>
          </a:prstGeom>
        </p:spPr>
        <p:txBody>
          <a:bodyPr vert="horz" wrap="square" lIns="0" tIns="12700" rIns="0" bIns="0" rtlCol="0">
            <a:spAutoFit/>
          </a:bodyPr>
          <a:lstStyle/>
          <a:p>
            <a:pPr marL="12700">
              <a:lnSpc>
                <a:spcPct val="100000"/>
              </a:lnSpc>
              <a:spcBef>
                <a:spcPts val="100"/>
              </a:spcBef>
              <a:tabLst>
                <a:tab pos="5160645" algn="l"/>
              </a:tabLst>
            </a:pPr>
            <a:r>
              <a:rPr sz="1800" spc="-20" dirty="0">
                <a:solidFill>
                  <a:srgbClr val="393834"/>
                </a:solidFill>
                <a:latin typeface="Arial"/>
                <a:cs typeface="Arial"/>
              </a:rPr>
              <a:t>2000</a:t>
            </a:r>
            <a:r>
              <a:rPr sz="1800" dirty="0">
                <a:solidFill>
                  <a:srgbClr val="393834"/>
                </a:solidFill>
                <a:latin typeface="Arial"/>
                <a:cs typeface="Arial"/>
              </a:rPr>
              <a:t>	</a:t>
            </a:r>
            <a:r>
              <a:rPr lang="en-GB" sz="1800" dirty="0">
                <a:solidFill>
                  <a:srgbClr val="393834"/>
                </a:solidFill>
                <a:latin typeface="Arial"/>
                <a:cs typeface="Arial"/>
              </a:rPr>
              <a:t>                   </a:t>
            </a:r>
            <a:r>
              <a:rPr sz="1800" spc="-20" dirty="0">
                <a:solidFill>
                  <a:srgbClr val="393834"/>
                </a:solidFill>
                <a:latin typeface="Arial"/>
                <a:cs typeface="Arial"/>
              </a:rPr>
              <a:t>2050</a:t>
            </a:r>
            <a:endParaRPr sz="1800" dirty="0">
              <a:latin typeface="Arial"/>
              <a:cs typeface="Arial"/>
            </a:endParaRPr>
          </a:p>
        </p:txBody>
      </p:sp>
      <p:sp>
        <p:nvSpPr>
          <p:cNvPr id="7" name="object 7"/>
          <p:cNvSpPr txBox="1"/>
          <p:nvPr/>
        </p:nvSpPr>
        <p:spPr>
          <a:xfrm>
            <a:off x="155088" y="3993776"/>
            <a:ext cx="644149"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393834"/>
                </a:solidFill>
                <a:latin typeface="Arial"/>
                <a:cs typeface="Arial"/>
              </a:rPr>
              <a:t>3000</a:t>
            </a:r>
            <a:endParaRPr sz="1800">
              <a:latin typeface="Arial"/>
              <a:cs typeface="Arial"/>
            </a:endParaRPr>
          </a:p>
        </p:txBody>
      </p:sp>
      <p:sp>
        <p:nvSpPr>
          <p:cNvPr id="8" name="object 8"/>
          <p:cNvSpPr txBox="1"/>
          <p:nvPr/>
        </p:nvSpPr>
        <p:spPr>
          <a:xfrm>
            <a:off x="6857617"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9" name="object 9"/>
          <p:cNvSpPr txBox="1"/>
          <p:nvPr/>
        </p:nvSpPr>
        <p:spPr>
          <a:xfrm>
            <a:off x="634168"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10" name="object 10"/>
          <p:cNvSpPr txBox="1"/>
          <p:nvPr/>
        </p:nvSpPr>
        <p:spPr>
          <a:xfrm>
            <a:off x="2115942" y="3207699"/>
            <a:ext cx="216738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60"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0" dirty="0">
                <a:solidFill>
                  <a:srgbClr val="0046FF"/>
                </a:solidFill>
                <a:latin typeface="Arial"/>
                <a:cs typeface="Arial"/>
              </a:rPr>
              <a:t>BLUE</a:t>
            </a:r>
            <a:endParaRPr sz="1800">
              <a:latin typeface="Arial"/>
              <a:cs typeface="Arial"/>
            </a:endParaRPr>
          </a:p>
        </p:txBody>
      </p:sp>
      <p:sp>
        <p:nvSpPr>
          <p:cNvPr id="11" name="object 11"/>
          <p:cNvSpPr txBox="1"/>
          <p:nvPr/>
        </p:nvSpPr>
        <p:spPr>
          <a:xfrm>
            <a:off x="8557432" y="3207699"/>
            <a:ext cx="203762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55"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5" dirty="0">
                <a:solidFill>
                  <a:srgbClr val="FF3366"/>
                </a:solidFill>
                <a:latin typeface="Arial"/>
                <a:cs typeface="Arial"/>
              </a:rPr>
              <a:t>RED</a:t>
            </a:r>
            <a:endParaRPr sz="1800">
              <a:latin typeface="Arial"/>
              <a:cs typeface="Arial"/>
            </a:endParaRPr>
          </a:p>
        </p:txBody>
      </p:sp>
      <p:sp>
        <p:nvSpPr>
          <p:cNvPr id="12" name="object 12"/>
          <p:cNvSpPr txBox="1"/>
          <p:nvPr/>
        </p:nvSpPr>
        <p:spPr>
          <a:xfrm>
            <a:off x="634167" y="5954357"/>
            <a:ext cx="3592341" cy="551433"/>
          </a:xfrm>
          <a:prstGeom prst="rect">
            <a:avLst/>
          </a:prstGeom>
        </p:spPr>
        <p:txBody>
          <a:bodyPr vert="horz" wrap="square" lIns="0" tIns="12700" rIns="0" bIns="0" rtlCol="0">
            <a:spAutoFit/>
          </a:bodyPr>
          <a:lstStyle/>
          <a:p>
            <a:pPr marL="12700">
              <a:lnSpc>
                <a:spcPts val="2060"/>
              </a:lnSpc>
              <a:spcBef>
                <a:spcPts val="100"/>
              </a:spcBef>
            </a:pPr>
            <a:r>
              <a:rPr sz="1800" spc="-5" dirty="0">
                <a:solidFill>
                  <a:srgbClr val="393834"/>
                </a:solidFill>
                <a:latin typeface="Arial"/>
                <a:cs typeface="Arial"/>
              </a:rPr>
              <a:t>0</a:t>
            </a:r>
            <a:endParaRPr sz="1800">
              <a:latin typeface="Arial"/>
              <a:cs typeface="Arial"/>
            </a:endParaRPr>
          </a:p>
          <a:p>
            <a:pPr marL="1454150">
              <a:lnSpc>
                <a:spcPts val="2060"/>
              </a:lnSpc>
            </a:pPr>
            <a:r>
              <a:rPr sz="1800" dirty="0">
                <a:solidFill>
                  <a:srgbClr val="393834"/>
                </a:solidFill>
                <a:latin typeface="Arial"/>
                <a:cs typeface="Arial"/>
              </a:rPr>
              <a:t>Cloud</a:t>
            </a:r>
            <a:r>
              <a:rPr sz="1800" spc="-75" dirty="0">
                <a:solidFill>
                  <a:srgbClr val="393834"/>
                </a:solidFill>
                <a:latin typeface="Arial"/>
                <a:cs typeface="Arial"/>
              </a:rPr>
              <a:t> </a:t>
            </a:r>
            <a:r>
              <a:rPr sz="1800" spc="-10" dirty="0">
                <a:solidFill>
                  <a:srgbClr val="393834"/>
                </a:solidFill>
                <a:latin typeface="Arial"/>
                <a:cs typeface="Arial"/>
              </a:rPr>
              <a:t>Provider</a:t>
            </a:r>
            <a:endParaRPr sz="1800">
              <a:latin typeface="Arial"/>
              <a:cs typeface="Arial"/>
            </a:endParaRPr>
          </a:p>
        </p:txBody>
      </p:sp>
      <p:sp>
        <p:nvSpPr>
          <p:cNvPr id="13" name="object 13"/>
          <p:cNvSpPr txBox="1"/>
          <p:nvPr/>
        </p:nvSpPr>
        <p:spPr>
          <a:xfrm>
            <a:off x="6174311" y="3961503"/>
            <a:ext cx="5331313" cy="2610971"/>
          </a:xfrm>
          <a:prstGeom prst="rect">
            <a:avLst/>
          </a:prstGeom>
        </p:spPr>
        <p:txBody>
          <a:bodyPr vert="horz" wrap="square" lIns="0" tIns="12700" rIns="0" bIns="0" rtlCol="0">
            <a:spAutoFit/>
          </a:bodyPr>
          <a:lstStyle/>
          <a:p>
            <a:pPr marL="469900" indent="-457200">
              <a:lnSpc>
                <a:spcPct val="100000"/>
              </a:lnSpc>
              <a:spcBef>
                <a:spcPts val="100"/>
              </a:spcBef>
              <a:buFontTx/>
              <a:buChar char="-"/>
            </a:pPr>
            <a:r>
              <a:rPr lang="en-AU" sz="2800" dirty="0">
                <a:solidFill>
                  <a:srgbClr val="393834"/>
                </a:solidFill>
                <a:latin typeface="Arial"/>
                <a:cs typeface="Arial"/>
              </a:rPr>
              <a:t>However, the peak demands of the two customers is not at the same time</a:t>
            </a:r>
          </a:p>
          <a:p>
            <a:pPr marL="469900" indent="-457200">
              <a:lnSpc>
                <a:spcPct val="100000"/>
              </a:lnSpc>
              <a:spcBef>
                <a:spcPts val="100"/>
              </a:spcBef>
              <a:buFontTx/>
              <a:buChar char="-"/>
            </a:pPr>
            <a:r>
              <a:rPr lang="en-AU" sz="2800" dirty="0">
                <a:solidFill>
                  <a:srgbClr val="393834"/>
                </a:solidFill>
                <a:latin typeface="Arial"/>
                <a:cs typeface="Arial"/>
              </a:rPr>
              <a:t>Some machines can be used to serve both customers at different times</a:t>
            </a:r>
          </a:p>
        </p:txBody>
      </p:sp>
    </p:spTree>
    <p:extLst>
      <p:ext uri="{BB962C8B-B14F-4D97-AF65-F5344CB8AC3E}">
        <p14:creationId xmlns:p14="http://schemas.microsoft.com/office/powerpoint/2010/main" val="2080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xmlns="" id="{8014FE7F-60F0-F4E3-0963-48C1F79354C6}"/>
              </a:ext>
            </a:extLst>
          </p:cNvPr>
          <p:cNvSpPr>
            <a:spLocks noGrp="1"/>
          </p:cNvSpPr>
          <p:nvPr>
            <p:ph type="title"/>
          </p:nvPr>
        </p:nvSpPr>
        <p:spPr/>
        <p:txBody>
          <a:bodyPr/>
          <a:lstStyle/>
          <a:p>
            <a:r>
              <a:rPr lang="en-US" dirty="0"/>
              <a:t>Resource Provisioning – </a:t>
            </a:r>
            <a:r>
              <a:rPr lang="en-US" dirty="0" smtClean="0"/>
              <a:t>Data Center/Cloud </a:t>
            </a:r>
            <a:r>
              <a:rPr lang="en-US" dirty="0"/>
              <a:t>Provider's View</a:t>
            </a:r>
            <a:endParaRPr lang="x-none" dirty="0"/>
          </a:p>
        </p:txBody>
      </p:sp>
      <p:pic>
        <p:nvPicPr>
          <p:cNvPr id="3" name="object 3"/>
          <p:cNvPicPr/>
          <p:nvPr/>
        </p:nvPicPr>
        <p:blipFill>
          <a:blip r:embed="rId2" cstate="print"/>
          <a:stretch>
            <a:fillRect/>
          </a:stretch>
        </p:blipFill>
        <p:spPr>
          <a:xfrm>
            <a:off x="958162" y="1689719"/>
            <a:ext cx="4744746" cy="1409636"/>
          </a:xfrm>
          <a:prstGeom prst="rect">
            <a:avLst/>
          </a:prstGeom>
        </p:spPr>
      </p:pic>
      <p:pic>
        <p:nvPicPr>
          <p:cNvPr id="4" name="object 4"/>
          <p:cNvPicPr/>
          <p:nvPr/>
        </p:nvPicPr>
        <p:blipFill>
          <a:blip r:embed="rId3" cstate="print"/>
          <a:stretch>
            <a:fillRect/>
          </a:stretch>
        </p:blipFill>
        <p:spPr>
          <a:xfrm>
            <a:off x="7140151" y="1599816"/>
            <a:ext cx="4732461" cy="1512217"/>
          </a:xfrm>
          <a:prstGeom prst="rect">
            <a:avLst/>
          </a:prstGeom>
        </p:spPr>
      </p:pic>
      <p:pic>
        <p:nvPicPr>
          <p:cNvPr id="5" name="object 5"/>
          <p:cNvPicPr/>
          <p:nvPr/>
        </p:nvPicPr>
        <p:blipFill>
          <a:blip r:embed="rId4" cstate="print"/>
          <a:stretch>
            <a:fillRect/>
          </a:stretch>
        </p:blipFill>
        <p:spPr>
          <a:xfrm>
            <a:off x="964303" y="4004149"/>
            <a:ext cx="4732461" cy="2074689"/>
          </a:xfrm>
          <a:prstGeom prst="rect">
            <a:avLst/>
          </a:prstGeom>
        </p:spPr>
      </p:pic>
      <p:sp>
        <p:nvSpPr>
          <p:cNvPr id="6" name="object 6"/>
          <p:cNvSpPr txBox="1"/>
          <p:nvPr/>
        </p:nvSpPr>
        <p:spPr>
          <a:xfrm>
            <a:off x="198081" y="1641309"/>
            <a:ext cx="6867597" cy="289823"/>
          </a:xfrm>
          <a:prstGeom prst="rect">
            <a:avLst/>
          </a:prstGeom>
        </p:spPr>
        <p:txBody>
          <a:bodyPr vert="horz" wrap="square" lIns="0" tIns="12700" rIns="0" bIns="0" rtlCol="0">
            <a:spAutoFit/>
          </a:bodyPr>
          <a:lstStyle/>
          <a:p>
            <a:pPr marL="12700">
              <a:lnSpc>
                <a:spcPct val="100000"/>
              </a:lnSpc>
              <a:spcBef>
                <a:spcPts val="100"/>
              </a:spcBef>
              <a:tabLst>
                <a:tab pos="5160645" algn="l"/>
              </a:tabLst>
            </a:pPr>
            <a:r>
              <a:rPr sz="1800" spc="-20" dirty="0">
                <a:solidFill>
                  <a:srgbClr val="393834"/>
                </a:solidFill>
                <a:latin typeface="Arial"/>
                <a:cs typeface="Arial"/>
              </a:rPr>
              <a:t>2000</a:t>
            </a:r>
            <a:r>
              <a:rPr sz="1800" dirty="0">
                <a:solidFill>
                  <a:srgbClr val="393834"/>
                </a:solidFill>
                <a:latin typeface="Arial"/>
                <a:cs typeface="Arial"/>
              </a:rPr>
              <a:t>	</a:t>
            </a:r>
            <a:r>
              <a:rPr lang="en-GB" sz="1800" dirty="0">
                <a:solidFill>
                  <a:srgbClr val="393834"/>
                </a:solidFill>
                <a:latin typeface="Arial"/>
                <a:cs typeface="Arial"/>
              </a:rPr>
              <a:t>                   </a:t>
            </a:r>
            <a:r>
              <a:rPr sz="1800" spc="-20" dirty="0">
                <a:solidFill>
                  <a:srgbClr val="393834"/>
                </a:solidFill>
                <a:latin typeface="Arial"/>
                <a:cs typeface="Arial"/>
              </a:rPr>
              <a:t>2050</a:t>
            </a:r>
            <a:endParaRPr sz="1800" dirty="0">
              <a:latin typeface="Arial"/>
              <a:cs typeface="Arial"/>
            </a:endParaRPr>
          </a:p>
        </p:txBody>
      </p:sp>
      <p:sp>
        <p:nvSpPr>
          <p:cNvPr id="7" name="object 7"/>
          <p:cNvSpPr txBox="1"/>
          <p:nvPr/>
        </p:nvSpPr>
        <p:spPr>
          <a:xfrm>
            <a:off x="155088" y="3993776"/>
            <a:ext cx="644149"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393834"/>
                </a:solidFill>
                <a:latin typeface="Arial"/>
                <a:cs typeface="Arial"/>
              </a:rPr>
              <a:t>3000</a:t>
            </a:r>
            <a:endParaRPr sz="1800">
              <a:latin typeface="Arial"/>
              <a:cs typeface="Arial"/>
            </a:endParaRPr>
          </a:p>
        </p:txBody>
      </p:sp>
      <p:sp>
        <p:nvSpPr>
          <p:cNvPr id="8" name="object 8"/>
          <p:cNvSpPr txBox="1"/>
          <p:nvPr/>
        </p:nvSpPr>
        <p:spPr>
          <a:xfrm>
            <a:off x="6857617"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9" name="object 9"/>
          <p:cNvSpPr txBox="1"/>
          <p:nvPr/>
        </p:nvSpPr>
        <p:spPr>
          <a:xfrm>
            <a:off x="634168"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10" name="object 10"/>
          <p:cNvSpPr txBox="1"/>
          <p:nvPr/>
        </p:nvSpPr>
        <p:spPr>
          <a:xfrm>
            <a:off x="2115942" y="3207699"/>
            <a:ext cx="216738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60"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0" dirty="0">
                <a:solidFill>
                  <a:srgbClr val="0046FF"/>
                </a:solidFill>
                <a:latin typeface="Arial"/>
                <a:cs typeface="Arial"/>
              </a:rPr>
              <a:t>BLUE</a:t>
            </a:r>
            <a:endParaRPr sz="1800">
              <a:latin typeface="Arial"/>
              <a:cs typeface="Arial"/>
            </a:endParaRPr>
          </a:p>
        </p:txBody>
      </p:sp>
      <p:sp>
        <p:nvSpPr>
          <p:cNvPr id="11" name="object 11"/>
          <p:cNvSpPr txBox="1"/>
          <p:nvPr/>
        </p:nvSpPr>
        <p:spPr>
          <a:xfrm>
            <a:off x="8557432" y="3207699"/>
            <a:ext cx="203762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55"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5" dirty="0">
                <a:solidFill>
                  <a:srgbClr val="FF3366"/>
                </a:solidFill>
                <a:latin typeface="Arial"/>
                <a:cs typeface="Arial"/>
              </a:rPr>
              <a:t>RED</a:t>
            </a:r>
            <a:endParaRPr sz="1800">
              <a:latin typeface="Arial"/>
              <a:cs typeface="Arial"/>
            </a:endParaRPr>
          </a:p>
        </p:txBody>
      </p:sp>
      <p:sp>
        <p:nvSpPr>
          <p:cNvPr id="12" name="object 12"/>
          <p:cNvSpPr txBox="1"/>
          <p:nvPr/>
        </p:nvSpPr>
        <p:spPr>
          <a:xfrm>
            <a:off x="634167" y="5954357"/>
            <a:ext cx="3592341" cy="551433"/>
          </a:xfrm>
          <a:prstGeom prst="rect">
            <a:avLst/>
          </a:prstGeom>
        </p:spPr>
        <p:txBody>
          <a:bodyPr vert="horz" wrap="square" lIns="0" tIns="12700" rIns="0" bIns="0" rtlCol="0">
            <a:spAutoFit/>
          </a:bodyPr>
          <a:lstStyle/>
          <a:p>
            <a:pPr marL="12700">
              <a:lnSpc>
                <a:spcPts val="2060"/>
              </a:lnSpc>
              <a:spcBef>
                <a:spcPts val="100"/>
              </a:spcBef>
            </a:pPr>
            <a:r>
              <a:rPr sz="1800" spc="-5" dirty="0">
                <a:solidFill>
                  <a:srgbClr val="393834"/>
                </a:solidFill>
                <a:latin typeface="Arial"/>
                <a:cs typeface="Arial"/>
              </a:rPr>
              <a:t>0</a:t>
            </a:r>
            <a:endParaRPr sz="1800">
              <a:latin typeface="Arial"/>
              <a:cs typeface="Arial"/>
            </a:endParaRPr>
          </a:p>
          <a:p>
            <a:pPr marL="1454150">
              <a:lnSpc>
                <a:spcPts val="2060"/>
              </a:lnSpc>
            </a:pPr>
            <a:r>
              <a:rPr sz="1800" dirty="0">
                <a:solidFill>
                  <a:srgbClr val="393834"/>
                </a:solidFill>
                <a:latin typeface="Arial"/>
                <a:cs typeface="Arial"/>
              </a:rPr>
              <a:t>Cloud</a:t>
            </a:r>
            <a:r>
              <a:rPr sz="1800" spc="-75" dirty="0">
                <a:solidFill>
                  <a:srgbClr val="393834"/>
                </a:solidFill>
                <a:latin typeface="Arial"/>
                <a:cs typeface="Arial"/>
              </a:rPr>
              <a:t> </a:t>
            </a:r>
            <a:r>
              <a:rPr sz="1800" spc="-10" dirty="0">
                <a:solidFill>
                  <a:srgbClr val="393834"/>
                </a:solidFill>
                <a:latin typeface="Arial"/>
                <a:cs typeface="Arial"/>
              </a:rPr>
              <a:t>Provider</a:t>
            </a:r>
            <a:endParaRPr sz="1800">
              <a:latin typeface="Arial"/>
              <a:cs typeface="Arial"/>
            </a:endParaRPr>
          </a:p>
        </p:txBody>
      </p:sp>
      <p:sp>
        <p:nvSpPr>
          <p:cNvPr id="14" name="object 14"/>
          <p:cNvSpPr txBox="1"/>
          <p:nvPr/>
        </p:nvSpPr>
        <p:spPr>
          <a:xfrm>
            <a:off x="6110137" y="3870252"/>
            <a:ext cx="5762475" cy="3054682"/>
          </a:xfrm>
          <a:prstGeom prst="rect">
            <a:avLst/>
          </a:prstGeom>
        </p:spPr>
        <p:txBody>
          <a:bodyPr vert="horz" wrap="square" lIns="0" tIns="12700" rIns="0" bIns="0" rtlCol="0">
            <a:spAutoFit/>
          </a:bodyPr>
          <a:lstStyle/>
          <a:p>
            <a:pPr marL="469900" indent="-457200">
              <a:spcBef>
                <a:spcPts val="100"/>
              </a:spcBef>
              <a:buFontTx/>
              <a:buChar char="-"/>
            </a:pPr>
            <a:r>
              <a:rPr lang="en-US" sz="2800" dirty="0">
                <a:solidFill>
                  <a:srgbClr val="393834"/>
                </a:solidFill>
                <a:latin typeface="Arial"/>
                <a:cs typeface="Arial"/>
              </a:rPr>
              <a:t>The black line shows the number of machines needed to meet the demand from the both customers at any given time</a:t>
            </a:r>
          </a:p>
          <a:p>
            <a:pPr marL="469900" indent="-457200">
              <a:spcBef>
                <a:spcPts val="100"/>
              </a:spcBef>
              <a:buFontTx/>
              <a:buChar char="-"/>
            </a:pPr>
            <a:r>
              <a:rPr lang="en-US" sz="2800" dirty="0">
                <a:solidFill>
                  <a:srgbClr val="393834"/>
                </a:solidFill>
                <a:latin typeface="Arial"/>
                <a:cs typeface="Arial"/>
              </a:rPr>
              <a:t>Maximum 3000 machines are needed to meet the demand</a:t>
            </a:r>
          </a:p>
          <a:p>
            <a:pPr marL="12700">
              <a:spcBef>
                <a:spcPts val="100"/>
              </a:spcBef>
            </a:pPr>
            <a:endParaRPr sz="2800" dirty="0">
              <a:latin typeface="Arial"/>
              <a:cs typeface="Arial"/>
            </a:endParaRPr>
          </a:p>
        </p:txBody>
      </p:sp>
    </p:spTree>
    <p:extLst>
      <p:ext uri="{BB962C8B-B14F-4D97-AF65-F5344CB8AC3E}">
        <p14:creationId xmlns:p14="http://schemas.microsoft.com/office/powerpoint/2010/main" val="410875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xmlns="" id="{8014FE7F-60F0-F4E3-0963-48C1F79354C6}"/>
              </a:ext>
            </a:extLst>
          </p:cNvPr>
          <p:cNvSpPr>
            <a:spLocks noGrp="1"/>
          </p:cNvSpPr>
          <p:nvPr>
            <p:ph type="title"/>
          </p:nvPr>
        </p:nvSpPr>
        <p:spPr/>
        <p:txBody>
          <a:bodyPr/>
          <a:lstStyle/>
          <a:p>
            <a:r>
              <a:rPr lang="en-US" dirty="0"/>
              <a:t>Resource Provisioning – </a:t>
            </a:r>
            <a:r>
              <a:rPr lang="en-US" dirty="0" err="1"/>
              <a:t>DataCenter</a:t>
            </a:r>
            <a:r>
              <a:rPr lang="en-US" dirty="0"/>
              <a:t>/Cloud Provider's View</a:t>
            </a:r>
            <a:endParaRPr lang="x-none" dirty="0"/>
          </a:p>
        </p:txBody>
      </p:sp>
      <p:pic>
        <p:nvPicPr>
          <p:cNvPr id="3" name="object 3"/>
          <p:cNvPicPr/>
          <p:nvPr/>
        </p:nvPicPr>
        <p:blipFill>
          <a:blip r:embed="rId2" cstate="print"/>
          <a:stretch>
            <a:fillRect/>
          </a:stretch>
        </p:blipFill>
        <p:spPr>
          <a:xfrm>
            <a:off x="958162" y="1689719"/>
            <a:ext cx="4744746" cy="1409636"/>
          </a:xfrm>
          <a:prstGeom prst="rect">
            <a:avLst/>
          </a:prstGeom>
        </p:spPr>
      </p:pic>
      <p:pic>
        <p:nvPicPr>
          <p:cNvPr id="4" name="object 4"/>
          <p:cNvPicPr/>
          <p:nvPr/>
        </p:nvPicPr>
        <p:blipFill>
          <a:blip r:embed="rId3" cstate="print"/>
          <a:stretch>
            <a:fillRect/>
          </a:stretch>
        </p:blipFill>
        <p:spPr>
          <a:xfrm>
            <a:off x="7140151" y="1599816"/>
            <a:ext cx="4732461" cy="1512217"/>
          </a:xfrm>
          <a:prstGeom prst="rect">
            <a:avLst/>
          </a:prstGeom>
        </p:spPr>
      </p:pic>
      <p:pic>
        <p:nvPicPr>
          <p:cNvPr id="5" name="object 5"/>
          <p:cNvPicPr/>
          <p:nvPr/>
        </p:nvPicPr>
        <p:blipFill>
          <a:blip r:embed="rId4" cstate="print"/>
          <a:stretch>
            <a:fillRect/>
          </a:stretch>
        </p:blipFill>
        <p:spPr>
          <a:xfrm>
            <a:off x="964303" y="4004149"/>
            <a:ext cx="4732461" cy="2074689"/>
          </a:xfrm>
          <a:prstGeom prst="rect">
            <a:avLst/>
          </a:prstGeom>
        </p:spPr>
      </p:pic>
      <p:sp>
        <p:nvSpPr>
          <p:cNvPr id="6" name="object 6"/>
          <p:cNvSpPr txBox="1"/>
          <p:nvPr/>
        </p:nvSpPr>
        <p:spPr>
          <a:xfrm>
            <a:off x="198081" y="1641309"/>
            <a:ext cx="6867597" cy="289823"/>
          </a:xfrm>
          <a:prstGeom prst="rect">
            <a:avLst/>
          </a:prstGeom>
        </p:spPr>
        <p:txBody>
          <a:bodyPr vert="horz" wrap="square" lIns="0" tIns="12700" rIns="0" bIns="0" rtlCol="0">
            <a:spAutoFit/>
          </a:bodyPr>
          <a:lstStyle/>
          <a:p>
            <a:pPr marL="12700">
              <a:lnSpc>
                <a:spcPct val="100000"/>
              </a:lnSpc>
              <a:spcBef>
                <a:spcPts val="100"/>
              </a:spcBef>
              <a:tabLst>
                <a:tab pos="5160645" algn="l"/>
              </a:tabLst>
            </a:pPr>
            <a:r>
              <a:rPr sz="1800" spc="-20" dirty="0">
                <a:solidFill>
                  <a:srgbClr val="393834"/>
                </a:solidFill>
                <a:latin typeface="Arial"/>
                <a:cs typeface="Arial"/>
              </a:rPr>
              <a:t>2000</a:t>
            </a:r>
            <a:r>
              <a:rPr sz="1800" dirty="0">
                <a:solidFill>
                  <a:srgbClr val="393834"/>
                </a:solidFill>
                <a:latin typeface="Arial"/>
                <a:cs typeface="Arial"/>
              </a:rPr>
              <a:t>	</a:t>
            </a:r>
            <a:r>
              <a:rPr lang="en-GB" sz="1800" dirty="0">
                <a:solidFill>
                  <a:srgbClr val="393834"/>
                </a:solidFill>
                <a:latin typeface="Arial"/>
                <a:cs typeface="Arial"/>
              </a:rPr>
              <a:t>                   </a:t>
            </a:r>
            <a:r>
              <a:rPr sz="1800" spc="-20" dirty="0">
                <a:solidFill>
                  <a:srgbClr val="393834"/>
                </a:solidFill>
                <a:latin typeface="Arial"/>
                <a:cs typeface="Arial"/>
              </a:rPr>
              <a:t>2050</a:t>
            </a:r>
            <a:endParaRPr sz="1800" dirty="0">
              <a:latin typeface="Arial"/>
              <a:cs typeface="Arial"/>
            </a:endParaRPr>
          </a:p>
        </p:txBody>
      </p:sp>
      <p:sp>
        <p:nvSpPr>
          <p:cNvPr id="7" name="object 7"/>
          <p:cNvSpPr txBox="1"/>
          <p:nvPr/>
        </p:nvSpPr>
        <p:spPr>
          <a:xfrm>
            <a:off x="155088" y="3993776"/>
            <a:ext cx="644149"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393834"/>
                </a:solidFill>
                <a:latin typeface="Arial"/>
                <a:cs typeface="Arial"/>
              </a:rPr>
              <a:t>3000</a:t>
            </a:r>
            <a:endParaRPr sz="1800">
              <a:latin typeface="Arial"/>
              <a:cs typeface="Arial"/>
            </a:endParaRPr>
          </a:p>
        </p:txBody>
      </p:sp>
      <p:sp>
        <p:nvSpPr>
          <p:cNvPr id="8" name="object 8"/>
          <p:cNvSpPr txBox="1"/>
          <p:nvPr/>
        </p:nvSpPr>
        <p:spPr>
          <a:xfrm>
            <a:off x="6857617"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9" name="object 9"/>
          <p:cNvSpPr txBox="1"/>
          <p:nvPr/>
        </p:nvSpPr>
        <p:spPr>
          <a:xfrm>
            <a:off x="634168"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10" name="object 10"/>
          <p:cNvSpPr txBox="1"/>
          <p:nvPr/>
        </p:nvSpPr>
        <p:spPr>
          <a:xfrm>
            <a:off x="2115942" y="3207699"/>
            <a:ext cx="216738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60"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0" dirty="0">
                <a:solidFill>
                  <a:srgbClr val="0046FF"/>
                </a:solidFill>
                <a:latin typeface="Arial"/>
                <a:cs typeface="Arial"/>
              </a:rPr>
              <a:t>BLUE</a:t>
            </a:r>
            <a:endParaRPr sz="1800">
              <a:latin typeface="Arial"/>
              <a:cs typeface="Arial"/>
            </a:endParaRPr>
          </a:p>
        </p:txBody>
      </p:sp>
      <p:sp>
        <p:nvSpPr>
          <p:cNvPr id="11" name="object 11"/>
          <p:cNvSpPr txBox="1"/>
          <p:nvPr/>
        </p:nvSpPr>
        <p:spPr>
          <a:xfrm>
            <a:off x="8557432" y="3207699"/>
            <a:ext cx="203762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55"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5" dirty="0">
                <a:solidFill>
                  <a:srgbClr val="FF3366"/>
                </a:solidFill>
                <a:latin typeface="Arial"/>
                <a:cs typeface="Arial"/>
              </a:rPr>
              <a:t>RED</a:t>
            </a:r>
            <a:endParaRPr sz="1800">
              <a:latin typeface="Arial"/>
              <a:cs typeface="Arial"/>
            </a:endParaRPr>
          </a:p>
        </p:txBody>
      </p:sp>
      <p:sp>
        <p:nvSpPr>
          <p:cNvPr id="12" name="object 12"/>
          <p:cNvSpPr txBox="1"/>
          <p:nvPr/>
        </p:nvSpPr>
        <p:spPr>
          <a:xfrm>
            <a:off x="634167" y="5954357"/>
            <a:ext cx="3592341" cy="551433"/>
          </a:xfrm>
          <a:prstGeom prst="rect">
            <a:avLst/>
          </a:prstGeom>
        </p:spPr>
        <p:txBody>
          <a:bodyPr vert="horz" wrap="square" lIns="0" tIns="12700" rIns="0" bIns="0" rtlCol="0">
            <a:spAutoFit/>
          </a:bodyPr>
          <a:lstStyle/>
          <a:p>
            <a:pPr marL="12700">
              <a:lnSpc>
                <a:spcPts val="2060"/>
              </a:lnSpc>
              <a:spcBef>
                <a:spcPts val="100"/>
              </a:spcBef>
            </a:pPr>
            <a:r>
              <a:rPr sz="1800" spc="-5" dirty="0">
                <a:solidFill>
                  <a:srgbClr val="393834"/>
                </a:solidFill>
                <a:latin typeface="Arial"/>
                <a:cs typeface="Arial"/>
              </a:rPr>
              <a:t>0</a:t>
            </a:r>
            <a:endParaRPr sz="1800">
              <a:latin typeface="Arial"/>
              <a:cs typeface="Arial"/>
            </a:endParaRPr>
          </a:p>
          <a:p>
            <a:pPr marL="1454150">
              <a:lnSpc>
                <a:spcPts val="2060"/>
              </a:lnSpc>
            </a:pPr>
            <a:r>
              <a:rPr sz="1800" dirty="0">
                <a:solidFill>
                  <a:srgbClr val="393834"/>
                </a:solidFill>
                <a:latin typeface="Arial"/>
                <a:cs typeface="Arial"/>
              </a:rPr>
              <a:t>Cloud</a:t>
            </a:r>
            <a:r>
              <a:rPr sz="1800" spc="-75" dirty="0">
                <a:solidFill>
                  <a:srgbClr val="393834"/>
                </a:solidFill>
                <a:latin typeface="Arial"/>
                <a:cs typeface="Arial"/>
              </a:rPr>
              <a:t> </a:t>
            </a:r>
            <a:r>
              <a:rPr sz="1800" spc="-10" dirty="0">
                <a:solidFill>
                  <a:srgbClr val="393834"/>
                </a:solidFill>
                <a:latin typeface="Arial"/>
                <a:cs typeface="Arial"/>
              </a:rPr>
              <a:t>Provider</a:t>
            </a:r>
            <a:endParaRPr sz="1800">
              <a:latin typeface="Arial"/>
              <a:cs typeface="Arial"/>
            </a:endParaRPr>
          </a:p>
        </p:txBody>
      </p:sp>
      <p:sp>
        <p:nvSpPr>
          <p:cNvPr id="14" name="object 14"/>
          <p:cNvSpPr txBox="1"/>
          <p:nvPr/>
        </p:nvSpPr>
        <p:spPr>
          <a:xfrm>
            <a:off x="6110137" y="3870252"/>
            <a:ext cx="5762475" cy="2795637"/>
          </a:xfrm>
          <a:prstGeom prst="rect">
            <a:avLst/>
          </a:prstGeom>
        </p:spPr>
        <p:txBody>
          <a:bodyPr vert="horz" wrap="square" lIns="0" tIns="12700" rIns="0" bIns="0" rtlCol="0">
            <a:spAutoFit/>
          </a:bodyPr>
          <a:lstStyle/>
          <a:p>
            <a:pPr marL="12700">
              <a:spcBef>
                <a:spcPts val="100"/>
              </a:spcBef>
            </a:pPr>
            <a:r>
              <a:rPr lang="en-US" sz="3600" dirty="0">
                <a:solidFill>
                  <a:srgbClr val="393834"/>
                </a:solidFill>
                <a:latin typeface="Arial"/>
                <a:cs typeface="Arial"/>
              </a:rPr>
              <a:t>- Charge</a:t>
            </a:r>
            <a:r>
              <a:rPr lang="en-US" sz="3600" spc="-60" dirty="0">
                <a:solidFill>
                  <a:srgbClr val="393834"/>
                </a:solidFill>
                <a:latin typeface="Arial"/>
                <a:cs typeface="Arial"/>
              </a:rPr>
              <a:t> </a:t>
            </a:r>
            <a:r>
              <a:rPr lang="en-US" sz="3600" dirty="0">
                <a:solidFill>
                  <a:srgbClr val="393834"/>
                </a:solidFill>
                <a:latin typeface="Arial"/>
                <a:cs typeface="Arial"/>
              </a:rPr>
              <a:t>for</a:t>
            </a:r>
            <a:r>
              <a:rPr lang="en-US" sz="3600" spc="-50" dirty="0">
                <a:solidFill>
                  <a:srgbClr val="393834"/>
                </a:solidFill>
                <a:latin typeface="Arial"/>
                <a:cs typeface="Arial"/>
              </a:rPr>
              <a:t> </a:t>
            </a:r>
            <a:r>
              <a:rPr lang="en-US" sz="3600" dirty="0">
                <a:solidFill>
                  <a:srgbClr val="393834"/>
                </a:solidFill>
                <a:latin typeface="Arial"/>
                <a:cs typeface="Arial"/>
              </a:rPr>
              <a:t>4050</a:t>
            </a:r>
            <a:r>
              <a:rPr lang="en-US" sz="3600" spc="-60" dirty="0">
                <a:solidFill>
                  <a:srgbClr val="393834"/>
                </a:solidFill>
                <a:latin typeface="Arial"/>
                <a:cs typeface="Arial"/>
              </a:rPr>
              <a:t> </a:t>
            </a:r>
            <a:r>
              <a:rPr lang="en-US" sz="3600" dirty="0">
                <a:solidFill>
                  <a:srgbClr val="393834"/>
                </a:solidFill>
                <a:latin typeface="Arial"/>
                <a:cs typeface="Arial"/>
              </a:rPr>
              <a:t>machines,</a:t>
            </a:r>
            <a:r>
              <a:rPr lang="en-US" sz="3600" spc="-50" dirty="0">
                <a:solidFill>
                  <a:srgbClr val="393834"/>
                </a:solidFill>
                <a:latin typeface="Arial"/>
                <a:cs typeface="Arial"/>
              </a:rPr>
              <a:t> </a:t>
            </a:r>
            <a:r>
              <a:rPr lang="en-US" sz="3600" dirty="0">
                <a:solidFill>
                  <a:srgbClr val="393834"/>
                </a:solidFill>
                <a:latin typeface="Arial"/>
                <a:cs typeface="Arial"/>
              </a:rPr>
              <a:t>work</a:t>
            </a:r>
            <a:r>
              <a:rPr lang="en-US" sz="3600" spc="-55" dirty="0">
                <a:solidFill>
                  <a:srgbClr val="393834"/>
                </a:solidFill>
                <a:latin typeface="Arial"/>
                <a:cs typeface="Arial"/>
              </a:rPr>
              <a:t> </a:t>
            </a:r>
            <a:r>
              <a:rPr lang="en-US" sz="3600" dirty="0">
                <a:solidFill>
                  <a:srgbClr val="393834"/>
                </a:solidFill>
                <a:latin typeface="Arial"/>
                <a:cs typeface="Arial"/>
              </a:rPr>
              <a:t>with</a:t>
            </a:r>
            <a:r>
              <a:rPr lang="en-US" sz="3600" spc="-65" dirty="0">
                <a:solidFill>
                  <a:srgbClr val="393834"/>
                </a:solidFill>
                <a:latin typeface="Arial"/>
                <a:cs typeface="Arial"/>
              </a:rPr>
              <a:t> </a:t>
            </a:r>
            <a:r>
              <a:rPr lang="en-US" sz="3600" spc="-20" dirty="0">
                <a:solidFill>
                  <a:srgbClr val="393834"/>
                </a:solidFill>
                <a:latin typeface="Arial"/>
                <a:cs typeface="Arial"/>
              </a:rPr>
              <a:t>3000</a:t>
            </a:r>
            <a:endParaRPr lang="en-US" sz="3600" dirty="0">
              <a:latin typeface="Arial"/>
              <a:cs typeface="Arial"/>
            </a:endParaRPr>
          </a:p>
          <a:p>
            <a:pPr marL="12700">
              <a:lnSpc>
                <a:spcPct val="100000"/>
              </a:lnSpc>
              <a:spcBef>
                <a:spcPts val="100"/>
              </a:spcBef>
            </a:pPr>
            <a:r>
              <a:rPr lang="en-AU" sz="3600" dirty="0">
                <a:solidFill>
                  <a:srgbClr val="393834"/>
                </a:solidFill>
                <a:latin typeface="Arial"/>
                <a:cs typeface="Arial"/>
              </a:rPr>
              <a:t>- </a:t>
            </a:r>
            <a:r>
              <a:rPr sz="3600" dirty="0">
                <a:solidFill>
                  <a:srgbClr val="393834"/>
                </a:solidFill>
                <a:latin typeface="Arial"/>
                <a:cs typeface="Arial"/>
              </a:rPr>
              <a:t>Good</a:t>
            </a:r>
            <a:r>
              <a:rPr sz="3600" spc="-60" dirty="0">
                <a:solidFill>
                  <a:srgbClr val="393834"/>
                </a:solidFill>
                <a:latin typeface="Arial"/>
                <a:cs typeface="Arial"/>
              </a:rPr>
              <a:t> </a:t>
            </a:r>
            <a:r>
              <a:rPr lang="en-AU" sz="3600" spc="-10" dirty="0">
                <a:solidFill>
                  <a:srgbClr val="393834"/>
                </a:solidFill>
                <a:latin typeface="Arial"/>
                <a:cs typeface="Arial"/>
              </a:rPr>
              <a:t>b</a:t>
            </a:r>
            <a:r>
              <a:rPr sz="3600" spc="-10" dirty="0" err="1">
                <a:solidFill>
                  <a:srgbClr val="393834"/>
                </a:solidFill>
                <a:latin typeface="Arial"/>
                <a:cs typeface="Arial"/>
              </a:rPr>
              <a:t>usiness</a:t>
            </a:r>
            <a:endParaRPr sz="4000" dirty="0">
              <a:latin typeface="Arial"/>
              <a:cs typeface="Arial"/>
            </a:endParaRPr>
          </a:p>
          <a:p>
            <a:pPr marL="12700">
              <a:lnSpc>
                <a:spcPct val="100000"/>
              </a:lnSpc>
            </a:pPr>
            <a:r>
              <a:rPr lang="en-AU" sz="3600" dirty="0">
                <a:solidFill>
                  <a:srgbClr val="393834"/>
                </a:solidFill>
                <a:latin typeface="Arial"/>
                <a:cs typeface="Arial"/>
              </a:rPr>
              <a:t>- </a:t>
            </a:r>
            <a:r>
              <a:rPr sz="3600" dirty="0">
                <a:solidFill>
                  <a:srgbClr val="393834"/>
                </a:solidFill>
                <a:latin typeface="Arial"/>
                <a:cs typeface="Arial"/>
              </a:rPr>
              <a:t>Computing</a:t>
            </a:r>
            <a:r>
              <a:rPr sz="3600" spc="-35" dirty="0">
                <a:solidFill>
                  <a:srgbClr val="393834"/>
                </a:solidFill>
                <a:latin typeface="Arial"/>
                <a:cs typeface="Arial"/>
              </a:rPr>
              <a:t> </a:t>
            </a:r>
            <a:r>
              <a:rPr sz="3600" dirty="0">
                <a:solidFill>
                  <a:srgbClr val="393834"/>
                </a:solidFill>
                <a:latin typeface="Arial"/>
                <a:cs typeface="Arial"/>
              </a:rPr>
              <a:t>as</a:t>
            </a:r>
            <a:r>
              <a:rPr sz="3600" spc="-35" dirty="0">
                <a:solidFill>
                  <a:srgbClr val="393834"/>
                </a:solidFill>
                <a:latin typeface="Arial"/>
                <a:cs typeface="Arial"/>
              </a:rPr>
              <a:t> </a:t>
            </a:r>
            <a:r>
              <a:rPr sz="3600" dirty="0">
                <a:solidFill>
                  <a:srgbClr val="393834"/>
                </a:solidFill>
                <a:latin typeface="Arial"/>
                <a:cs typeface="Arial"/>
              </a:rPr>
              <a:t>a</a:t>
            </a:r>
            <a:r>
              <a:rPr sz="3600" spc="-30" dirty="0">
                <a:solidFill>
                  <a:srgbClr val="393834"/>
                </a:solidFill>
                <a:latin typeface="Arial"/>
                <a:cs typeface="Arial"/>
              </a:rPr>
              <a:t> </a:t>
            </a:r>
            <a:r>
              <a:rPr sz="3600" dirty="0">
                <a:solidFill>
                  <a:srgbClr val="393834"/>
                </a:solidFill>
                <a:latin typeface="Arial"/>
                <a:cs typeface="Arial"/>
              </a:rPr>
              <a:t>service</a:t>
            </a:r>
            <a:r>
              <a:rPr sz="3600" spc="-35" dirty="0">
                <a:solidFill>
                  <a:srgbClr val="393834"/>
                </a:solidFill>
                <a:latin typeface="Arial"/>
                <a:cs typeface="Arial"/>
              </a:rPr>
              <a:t> </a:t>
            </a:r>
            <a:r>
              <a:rPr sz="3600" dirty="0">
                <a:solidFill>
                  <a:srgbClr val="393834"/>
                </a:solidFill>
                <a:latin typeface="Arial"/>
                <a:cs typeface="Arial"/>
              </a:rPr>
              <a:t>or</a:t>
            </a:r>
            <a:r>
              <a:rPr sz="3600" spc="-35" dirty="0">
                <a:solidFill>
                  <a:srgbClr val="393834"/>
                </a:solidFill>
                <a:latin typeface="Arial"/>
                <a:cs typeface="Arial"/>
              </a:rPr>
              <a:t> </a:t>
            </a:r>
            <a:r>
              <a:rPr sz="3600" spc="-10" dirty="0">
                <a:solidFill>
                  <a:srgbClr val="393834"/>
                </a:solidFill>
                <a:latin typeface="Arial"/>
                <a:cs typeface="Arial"/>
              </a:rPr>
              <a:t>utility</a:t>
            </a:r>
            <a:endParaRPr sz="3600" dirty="0">
              <a:latin typeface="Arial"/>
              <a:cs typeface="Arial"/>
            </a:endParaRPr>
          </a:p>
        </p:txBody>
      </p:sp>
    </p:spTree>
    <p:extLst>
      <p:ext uri="{BB962C8B-B14F-4D97-AF65-F5344CB8AC3E}">
        <p14:creationId xmlns:p14="http://schemas.microsoft.com/office/powerpoint/2010/main" val="312173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xmlns="" id="{709A5A0D-7E09-C665-978B-28BDF36DFF40}"/>
              </a:ext>
            </a:extLst>
          </p:cNvPr>
          <p:cNvSpPr>
            <a:spLocks noGrp="1"/>
          </p:cNvSpPr>
          <p:nvPr>
            <p:ph type="title"/>
          </p:nvPr>
        </p:nvSpPr>
        <p:spPr/>
        <p:txBody>
          <a:bodyPr/>
          <a:lstStyle/>
          <a:p>
            <a:r>
              <a:rPr lang="en-AU" dirty="0"/>
              <a:t>Cloud Computing requirements</a:t>
            </a:r>
            <a:endParaRPr lang="x-none" dirty="0"/>
          </a:p>
        </p:txBody>
      </p:sp>
      <p:sp>
        <p:nvSpPr>
          <p:cNvPr id="15" name="内容占位符 14">
            <a:extLst>
              <a:ext uri="{FF2B5EF4-FFF2-40B4-BE49-F238E27FC236}">
                <a16:creationId xmlns:a16="http://schemas.microsoft.com/office/drawing/2014/main" xmlns="" id="{56E4C1F9-5E97-E8EA-4936-1F0F04AB8A38}"/>
              </a:ext>
            </a:extLst>
          </p:cNvPr>
          <p:cNvSpPr>
            <a:spLocks noGrp="1"/>
          </p:cNvSpPr>
          <p:nvPr>
            <p:ph idx="1"/>
          </p:nvPr>
        </p:nvSpPr>
        <p:spPr>
          <a:xfrm>
            <a:off x="838200" y="1887732"/>
            <a:ext cx="10515600" cy="4351338"/>
          </a:xfrm>
        </p:spPr>
        <p:txBody>
          <a:bodyPr>
            <a:normAutofit/>
          </a:bodyPr>
          <a:lstStyle/>
          <a:p>
            <a:r>
              <a:rPr lang="en-US" sz="4000" dirty="0"/>
              <a:t>Scaling infrastructure on demand within minutes or even seconds, instead of days or weeks, thereby </a:t>
            </a:r>
            <a:r>
              <a:rPr lang="en-US" sz="4000" dirty="0">
                <a:highlight>
                  <a:srgbClr val="FFFF00"/>
                </a:highlight>
              </a:rPr>
              <a:t>avoiding under­utilization </a:t>
            </a:r>
            <a:r>
              <a:rPr lang="en-US" sz="4000" dirty="0"/>
              <a:t>(idle servers) and </a:t>
            </a:r>
            <a:r>
              <a:rPr lang="en-US" sz="4000" dirty="0">
                <a:highlight>
                  <a:srgbClr val="FFFF00"/>
                </a:highlight>
              </a:rPr>
              <a:t>over­utilization</a:t>
            </a:r>
          </a:p>
          <a:p>
            <a:r>
              <a:rPr lang="en-US" sz="4000" dirty="0"/>
              <a:t>Accessing resources and services needed to perform functions with </a:t>
            </a:r>
            <a:r>
              <a:rPr lang="en-US" sz="4000" dirty="0">
                <a:highlight>
                  <a:srgbClr val="FFFF00"/>
                </a:highlight>
              </a:rPr>
              <a:t>dynamically changing needs</a:t>
            </a:r>
            <a:endParaRPr lang="en-US" sz="4000" dirty="0"/>
          </a:p>
          <a:p>
            <a:endParaRPr lang="en-US" sz="4000" dirty="0"/>
          </a:p>
          <a:p>
            <a:endParaRPr lang="x-none" sz="4000" dirty="0"/>
          </a:p>
        </p:txBody>
      </p:sp>
    </p:spTree>
    <p:extLst>
      <p:ext uri="{BB962C8B-B14F-4D97-AF65-F5344CB8AC3E}">
        <p14:creationId xmlns:p14="http://schemas.microsoft.com/office/powerpoint/2010/main" val="2902644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Virtualization definition (1)</a:t>
            </a:r>
          </a:p>
        </p:txBody>
      </p:sp>
      <p:sp>
        <p:nvSpPr>
          <p:cNvPr id="3" name="Content Placeholder 2"/>
          <p:cNvSpPr>
            <a:spLocks noGrp="1"/>
          </p:cNvSpPr>
          <p:nvPr>
            <p:ph idx="1"/>
          </p:nvPr>
        </p:nvSpPr>
        <p:spPr/>
        <p:txBody>
          <a:bodyPr>
            <a:normAutofit lnSpcReduction="10000"/>
          </a:bodyPr>
          <a:lstStyle/>
          <a:p>
            <a:r>
              <a:rPr lang="en-US" altLang="zh-TW" sz="3600" dirty="0"/>
              <a:t>Virtualization is the creation of a virtual (rather than physical) version of something, such as </a:t>
            </a:r>
          </a:p>
          <a:p>
            <a:pPr lvl="1"/>
            <a:r>
              <a:rPr lang="en-US" altLang="zh-TW" sz="3200" dirty="0"/>
              <a:t>an operating system</a:t>
            </a:r>
          </a:p>
          <a:p>
            <a:pPr lvl="1"/>
            <a:r>
              <a:rPr lang="en-US" altLang="zh-TW" sz="3200" dirty="0"/>
              <a:t>a server</a:t>
            </a:r>
          </a:p>
          <a:p>
            <a:pPr lvl="1"/>
            <a:r>
              <a:rPr lang="en-US" altLang="zh-TW" sz="3200" dirty="0"/>
              <a:t>a storage device</a:t>
            </a:r>
          </a:p>
          <a:p>
            <a:pPr lvl="1"/>
            <a:r>
              <a:rPr lang="en-US" altLang="zh-TW" sz="3200" dirty="0"/>
              <a:t>or network resources.</a:t>
            </a:r>
          </a:p>
          <a:p>
            <a:r>
              <a:rPr lang="en-US" altLang="zh-TW" sz="3600" dirty="0"/>
              <a:t>It hides the physical characteristics of a resource from users, instead showing another abstract resource.</a:t>
            </a:r>
            <a:br>
              <a:rPr lang="en-US" altLang="zh-TW" sz="3600" dirty="0"/>
            </a:br>
            <a:endParaRPr lang="en-US" altLang="zh-TW" sz="3600" dirty="0"/>
          </a:p>
        </p:txBody>
      </p:sp>
    </p:spTree>
    <p:extLst>
      <p:ext uri="{BB962C8B-B14F-4D97-AF65-F5344CB8AC3E}">
        <p14:creationId xmlns:p14="http://schemas.microsoft.com/office/powerpoint/2010/main" val="580271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Architecture</a:t>
            </a:r>
          </a:p>
        </p:txBody>
      </p:sp>
      <p:pic>
        <p:nvPicPr>
          <p:cNvPr id="15" name="Content Placeholder 14" descr="Screen Shot 2013-07-05 at 2.48.53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961" r="-1785"/>
          <a:stretch/>
        </p:blipFill>
        <p:spPr>
          <a:xfrm>
            <a:off x="2080481" y="3999676"/>
            <a:ext cx="7823807" cy="2621029"/>
          </a:xfrm>
        </p:spPr>
      </p:pic>
      <p:sp>
        <p:nvSpPr>
          <p:cNvPr id="16" name="Text Box 6"/>
          <p:cNvSpPr txBox="1">
            <a:spLocks noChangeArrowheads="1"/>
          </p:cNvSpPr>
          <p:nvPr/>
        </p:nvSpPr>
        <p:spPr bwMode="auto">
          <a:xfrm>
            <a:off x="838200" y="1690692"/>
            <a:ext cx="11029949" cy="23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179388" indent="-179388"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lgn="just">
              <a:spcBef>
                <a:spcPts val="650"/>
              </a:spcBef>
              <a:spcAft>
                <a:spcPts val="650"/>
              </a:spcAft>
              <a:buFontTx/>
              <a:buChar char="•"/>
            </a:pPr>
            <a:r>
              <a:rPr lang="en-US" sz="3000" b="0" dirty="0">
                <a:latin typeface="+mn-lt"/>
                <a:ea typeface="+mn-ea"/>
                <a:cs typeface="+mn-cs"/>
              </a:rPr>
              <a:t>Multiple virtual machines (VMs) can run on a single physical system</a:t>
            </a:r>
          </a:p>
          <a:p>
            <a:pPr algn="just">
              <a:spcBef>
                <a:spcPts val="650"/>
              </a:spcBef>
              <a:spcAft>
                <a:spcPts val="650"/>
              </a:spcAft>
              <a:buFontTx/>
              <a:buChar char="•"/>
            </a:pPr>
            <a:r>
              <a:rPr lang="en-US" sz="3000" b="0" dirty="0">
                <a:latin typeface="+mn-lt"/>
                <a:ea typeface="+mn-ea"/>
                <a:cs typeface="+mn-cs"/>
              </a:rPr>
              <a:t>Guest OS assumes complete control of the </a:t>
            </a:r>
            <a:r>
              <a:rPr lang="en-US" sz="3000" b="0">
                <a:latin typeface="+mn-lt"/>
                <a:ea typeface="+mn-ea"/>
                <a:cs typeface="+mn-cs"/>
              </a:rPr>
              <a:t>underlying </a:t>
            </a:r>
            <a:r>
              <a:rPr lang="en-US" sz="3000" b="0" smtClean="0">
                <a:latin typeface="+mn-lt"/>
                <a:ea typeface="+mn-ea"/>
                <a:cs typeface="+mn-cs"/>
              </a:rPr>
              <a:t>hardware</a:t>
            </a:r>
            <a:endParaRPr lang="en-US" sz="3000" b="0" dirty="0">
              <a:latin typeface="+mn-lt"/>
              <a:ea typeface="+mn-ea"/>
              <a:cs typeface="+mn-cs"/>
            </a:endParaRPr>
          </a:p>
          <a:p>
            <a:pPr algn="just">
              <a:spcBef>
                <a:spcPts val="650"/>
              </a:spcBef>
              <a:spcAft>
                <a:spcPts val="650"/>
              </a:spcAft>
              <a:buFontTx/>
              <a:buChar char="•"/>
            </a:pPr>
            <a:r>
              <a:rPr lang="en-US" sz="3000" b="0" dirty="0">
                <a:latin typeface="+mn-lt"/>
                <a:ea typeface="+mn-ea"/>
                <a:cs typeface="+mn-cs"/>
              </a:rPr>
              <a:t>Virtualization architecture provides this illusion through virtualization platform </a:t>
            </a:r>
          </a:p>
        </p:txBody>
      </p:sp>
    </p:spTree>
    <p:extLst>
      <p:ext uri="{BB962C8B-B14F-4D97-AF65-F5344CB8AC3E}">
        <p14:creationId xmlns:p14="http://schemas.microsoft.com/office/powerpoint/2010/main" val="1897874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5A93467-9373-C470-3F8E-77FD7A896A4F}"/>
              </a:ext>
            </a:extLst>
          </p:cNvPr>
          <p:cNvSpPr>
            <a:spLocks noGrp="1"/>
          </p:cNvSpPr>
          <p:nvPr>
            <p:ph type="title"/>
          </p:nvPr>
        </p:nvSpPr>
        <p:spPr/>
        <p:txBody>
          <a:bodyPr/>
          <a:lstStyle/>
          <a:p>
            <a:r>
              <a:rPr lang="en-AU" dirty="0"/>
              <a:t>Virtual machine </a:t>
            </a:r>
            <a:endParaRPr lang="x-none" dirty="0"/>
          </a:p>
        </p:txBody>
      </p:sp>
      <p:sp>
        <p:nvSpPr>
          <p:cNvPr id="3" name="内容占位符 2">
            <a:extLst>
              <a:ext uri="{FF2B5EF4-FFF2-40B4-BE49-F238E27FC236}">
                <a16:creationId xmlns:a16="http://schemas.microsoft.com/office/drawing/2014/main" xmlns="" id="{115E089B-B4AF-622E-A694-43DAB65B1554}"/>
              </a:ext>
            </a:extLst>
          </p:cNvPr>
          <p:cNvSpPr>
            <a:spLocks noGrp="1"/>
          </p:cNvSpPr>
          <p:nvPr>
            <p:ph idx="1"/>
          </p:nvPr>
        </p:nvSpPr>
        <p:spPr/>
        <p:txBody>
          <a:bodyPr>
            <a:normAutofit/>
          </a:bodyPr>
          <a:lstStyle/>
          <a:p>
            <a:r>
              <a:rPr lang="en-US" sz="3600" dirty="0"/>
              <a:t>A Virtual machine (VM) is a software implementation of a machine (i.e. a computer) that executes programs like a real machine</a:t>
            </a:r>
          </a:p>
          <a:p>
            <a:r>
              <a:rPr lang="en-US" sz="3600" dirty="0"/>
              <a:t>VM is an isolated runtime environment (guest OS and applications) </a:t>
            </a:r>
          </a:p>
          <a:p>
            <a:pPr marL="0" indent="0">
              <a:buNone/>
            </a:pPr>
            <a:r>
              <a:rPr lang="en-US" sz="3600" dirty="0"/>
              <a:t/>
            </a:r>
            <a:br>
              <a:rPr lang="en-US" sz="3600" dirty="0"/>
            </a:br>
            <a:endParaRPr lang="en-US" sz="3600" dirty="0"/>
          </a:p>
          <a:p>
            <a:endParaRPr lang="en-US" sz="3600" b="0" dirty="0">
              <a:latin typeface="+mn-lt"/>
              <a:ea typeface="+mn-ea"/>
              <a:cs typeface="+mn-cs"/>
            </a:endParaRPr>
          </a:p>
          <a:p>
            <a:endParaRPr lang="x-none" sz="3600" dirty="0"/>
          </a:p>
        </p:txBody>
      </p:sp>
      <p:pic>
        <p:nvPicPr>
          <p:cNvPr id="4" name="Content Placeholder 14" descr="Screen Shot 2013-07-05 at 2.48.53 PM.png">
            <a:extLst>
              <a:ext uri="{FF2B5EF4-FFF2-40B4-BE49-F238E27FC236}">
                <a16:creationId xmlns:a16="http://schemas.microsoft.com/office/drawing/2014/main" xmlns="" id="{F10A1013-A874-E5A7-70F8-B5801DA2050A}"/>
              </a:ext>
            </a:extLst>
          </p:cNvPr>
          <p:cNvPicPr>
            <a:picLocks noChangeAspect="1"/>
          </p:cNvPicPr>
          <p:nvPr/>
        </p:nvPicPr>
        <p:blipFill rotWithShape="1">
          <a:blip r:embed="rId2">
            <a:extLst>
              <a:ext uri="{28A0092B-C50C-407E-A947-70E740481C1C}">
                <a14:useLocalDpi xmlns:a14="http://schemas.microsoft.com/office/drawing/2010/main" val="0"/>
              </a:ext>
            </a:extLst>
          </a:blip>
          <a:srcRect l="961" r="-1785"/>
          <a:stretch/>
        </p:blipFill>
        <p:spPr>
          <a:xfrm>
            <a:off x="4298620" y="4274049"/>
            <a:ext cx="7372823" cy="2469946"/>
          </a:xfrm>
          <a:prstGeom prst="rect">
            <a:avLst/>
          </a:prstGeom>
        </p:spPr>
      </p:pic>
    </p:spTree>
    <p:extLst>
      <p:ext uri="{BB962C8B-B14F-4D97-AF65-F5344CB8AC3E}">
        <p14:creationId xmlns:p14="http://schemas.microsoft.com/office/powerpoint/2010/main" val="538589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vs guest</a:t>
            </a:r>
          </a:p>
        </p:txBody>
      </p:sp>
      <p:sp>
        <p:nvSpPr>
          <p:cNvPr id="3" name="Content Placeholder 2"/>
          <p:cNvSpPr>
            <a:spLocks noGrp="1"/>
          </p:cNvSpPr>
          <p:nvPr>
            <p:ph idx="1"/>
          </p:nvPr>
        </p:nvSpPr>
        <p:spPr/>
        <p:txBody>
          <a:bodyPr>
            <a:normAutofit/>
          </a:bodyPr>
          <a:lstStyle/>
          <a:p>
            <a:r>
              <a:rPr lang="en-US" sz="3600" dirty="0"/>
              <a:t>Host (Target)</a:t>
            </a:r>
          </a:p>
          <a:p>
            <a:pPr lvl="1"/>
            <a:r>
              <a:rPr lang="en-US" sz="3600" dirty="0"/>
              <a:t>The primary environment - the machine on which the virtual machine is created</a:t>
            </a:r>
          </a:p>
          <a:p>
            <a:r>
              <a:rPr lang="en-US" sz="3600" dirty="0"/>
              <a:t>Guest (Source)</a:t>
            </a:r>
          </a:p>
          <a:p>
            <a:pPr lvl="1"/>
            <a:r>
              <a:rPr lang="en-US" sz="3600" dirty="0"/>
              <a:t>The virtualized environment</a:t>
            </a:r>
          </a:p>
        </p:txBody>
      </p:sp>
      <p:pic>
        <p:nvPicPr>
          <p:cNvPr id="5" name="Content Placeholder 14" descr="Screen Shot 2013-07-05 at 2.48.53 PM.png">
            <a:extLst>
              <a:ext uri="{FF2B5EF4-FFF2-40B4-BE49-F238E27FC236}">
                <a16:creationId xmlns:a16="http://schemas.microsoft.com/office/drawing/2014/main" xmlns="" id="{C3E0095F-8F6E-FD95-BB28-E286AD6AAFEF}"/>
              </a:ext>
            </a:extLst>
          </p:cNvPr>
          <p:cNvPicPr>
            <a:picLocks noChangeAspect="1"/>
          </p:cNvPicPr>
          <p:nvPr/>
        </p:nvPicPr>
        <p:blipFill rotWithShape="1">
          <a:blip r:embed="rId2">
            <a:extLst>
              <a:ext uri="{28A0092B-C50C-407E-A947-70E740481C1C}">
                <a14:useLocalDpi xmlns:a14="http://schemas.microsoft.com/office/drawing/2010/main" val="0"/>
              </a:ext>
            </a:extLst>
          </a:blip>
          <a:srcRect l="961" r="-1785"/>
          <a:stretch/>
        </p:blipFill>
        <p:spPr>
          <a:xfrm>
            <a:off x="6096000" y="4657223"/>
            <a:ext cx="5876818" cy="1968774"/>
          </a:xfrm>
          <a:prstGeom prst="rect">
            <a:avLst/>
          </a:prstGeom>
        </p:spPr>
      </p:pic>
    </p:spTree>
    <p:extLst>
      <p:ext uri="{BB962C8B-B14F-4D97-AF65-F5344CB8AC3E}">
        <p14:creationId xmlns:p14="http://schemas.microsoft.com/office/powerpoint/2010/main" val="1411487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24BEBD9-0D62-7A1A-7C35-D63B0C6365D5}"/>
              </a:ext>
            </a:extLst>
          </p:cNvPr>
          <p:cNvSpPr>
            <a:spLocks noGrp="1"/>
          </p:cNvSpPr>
          <p:nvPr>
            <p:ph type="title"/>
          </p:nvPr>
        </p:nvSpPr>
        <p:spPr/>
        <p:txBody>
          <a:bodyPr/>
          <a:lstStyle/>
          <a:p>
            <a:r>
              <a:rPr lang="en-AU" dirty="0"/>
              <a:t>Virtualization platform</a:t>
            </a:r>
            <a:endParaRPr lang="x-none" dirty="0"/>
          </a:p>
        </p:txBody>
      </p:sp>
      <p:sp>
        <p:nvSpPr>
          <p:cNvPr id="5" name="内容占位符 4">
            <a:extLst>
              <a:ext uri="{FF2B5EF4-FFF2-40B4-BE49-F238E27FC236}">
                <a16:creationId xmlns:a16="http://schemas.microsoft.com/office/drawing/2014/main" xmlns="" id="{DBCC9E1D-831D-C61C-8593-FC13137DCC01}"/>
              </a:ext>
            </a:extLst>
          </p:cNvPr>
          <p:cNvSpPr>
            <a:spLocks noGrp="1"/>
          </p:cNvSpPr>
          <p:nvPr>
            <p:ph idx="1"/>
          </p:nvPr>
        </p:nvSpPr>
        <p:spPr/>
        <p:txBody>
          <a:bodyPr>
            <a:normAutofit fontScale="92500" lnSpcReduction="10000"/>
          </a:bodyPr>
          <a:lstStyle/>
          <a:p>
            <a:r>
              <a:rPr lang="en-US" sz="3600" dirty="0"/>
              <a:t>Other names </a:t>
            </a:r>
          </a:p>
          <a:p>
            <a:pPr lvl="1"/>
            <a:r>
              <a:rPr lang="en-US" sz="3200" dirty="0"/>
              <a:t>Hypervisor</a:t>
            </a:r>
          </a:p>
          <a:p>
            <a:pPr lvl="1"/>
            <a:r>
              <a:rPr lang="en-US" sz="3200" dirty="0"/>
              <a:t>Virtual machine manager (VMM)</a:t>
            </a:r>
          </a:p>
          <a:p>
            <a:pPr lvl="1"/>
            <a:r>
              <a:rPr lang="en-US" sz="3200" dirty="0"/>
              <a:t>Virtual machine monitor (VMM)</a:t>
            </a:r>
          </a:p>
          <a:p>
            <a:pPr lvl="1"/>
            <a:r>
              <a:rPr lang="en-US" sz="3200" dirty="0"/>
              <a:t>Virtualization manager</a:t>
            </a:r>
          </a:p>
          <a:p>
            <a:r>
              <a:rPr lang="en-US" sz="3600" dirty="0"/>
              <a:t>A software layer which provides virtualization:</a:t>
            </a:r>
          </a:p>
          <a:p>
            <a:pPr lvl="1"/>
            <a:r>
              <a:rPr lang="en-US" sz="3200" dirty="0"/>
              <a:t>Allows multiple Guest OS to </a:t>
            </a:r>
            <a:r>
              <a:rPr lang="en-US" sz="3200" dirty="0">
                <a:solidFill>
                  <a:srgbClr val="FF0000"/>
                </a:solidFill>
              </a:rPr>
              <a:t>run simultaneously </a:t>
            </a:r>
            <a:r>
              <a:rPr lang="en-US" sz="3200" dirty="0"/>
              <a:t>on a single physical host</a:t>
            </a:r>
          </a:p>
          <a:p>
            <a:pPr lvl="1"/>
            <a:r>
              <a:rPr lang="en-US" sz="3200" dirty="0"/>
              <a:t>Provides hardware abstraction to the running Guest OSs and efficiently multiplexes underlying hardware resources.</a:t>
            </a:r>
          </a:p>
          <a:p>
            <a:endParaRPr lang="x-none" sz="3600" dirty="0"/>
          </a:p>
        </p:txBody>
      </p:sp>
      <p:pic>
        <p:nvPicPr>
          <p:cNvPr id="6" name="Content Placeholder 14" descr="Screen Shot 2013-07-05 at 2.48.53 PM.png">
            <a:extLst>
              <a:ext uri="{FF2B5EF4-FFF2-40B4-BE49-F238E27FC236}">
                <a16:creationId xmlns:a16="http://schemas.microsoft.com/office/drawing/2014/main" xmlns="" id="{AD873E5D-51AE-76EC-019D-8D431126BC58}"/>
              </a:ext>
            </a:extLst>
          </p:cNvPr>
          <p:cNvPicPr>
            <a:picLocks noChangeAspect="1"/>
          </p:cNvPicPr>
          <p:nvPr/>
        </p:nvPicPr>
        <p:blipFill rotWithShape="1">
          <a:blip r:embed="rId2">
            <a:extLst>
              <a:ext uri="{28A0092B-C50C-407E-A947-70E740481C1C}">
                <a14:useLocalDpi xmlns:a14="http://schemas.microsoft.com/office/drawing/2010/main" val="0"/>
              </a:ext>
            </a:extLst>
          </a:blip>
          <a:srcRect l="961" r="-1785"/>
          <a:stretch/>
        </p:blipFill>
        <p:spPr>
          <a:xfrm>
            <a:off x="6020318" y="95497"/>
            <a:ext cx="6308671" cy="2113448"/>
          </a:xfrm>
          <a:prstGeom prst="rect">
            <a:avLst/>
          </a:prstGeom>
        </p:spPr>
      </p:pic>
    </p:spTree>
    <p:extLst>
      <p:ext uri="{BB962C8B-B14F-4D97-AF65-F5344CB8AC3E}">
        <p14:creationId xmlns:p14="http://schemas.microsoft.com/office/powerpoint/2010/main" val="3533193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1078"/>
            <a:ext cx="10972800" cy="1143000"/>
          </a:xfrm>
        </p:spPr>
        <p:txBody>
          <a:bodyPr/>
          <a:lstStyle/>
          <a:p>
            <a:r>
              <a:rPr lang="en-US" dirty="0"/>
              <a:t>Virtualization – resource sharing and isolation </a:t>
            </a:r>
          </a:p>
        </p:txBody>
      </p:sp>
      <p:sp>
        <p:nvSpPr>
          <p:cNvPr id="3" name="Content Placeholder 2"/>
          <p:cNvSpPr>
            <a:spLocks noGrp="1"/>
          </p:cNvSpPr>
          <p:nvPr>
            <p:ph idx="1"/>
          </p:nvPr>
        </p:nvSpPr>
        <p:spPr>
          <a:xfrm>
            <a:off x="609600" y="1270077"/>
            <a:ext cx="11133762" cy="5397829"/>
          </a:xfrm>
        </p:spPr>
        <p:txBody>
          <a:bodyPr>
            <a:normAutofit/>
          </a:bodyPr>
          <a:lstStyle/>
          <a:p>
            <a:pPr algn="just"/>
            <a:r>
              <a:rPr lang="en-US" sz="3600" dirty="0"/>
              <a:t>Each guest OS appears to have the host's processor, memory, and other resources all to itself</a:t>
            </a:r>
          </a:p>
          <a:p>
            <a:pPr algn="just"/>
            <a:r>
              <a:rPr lang="en-US" sz="3600" dirty="0"/>
              <a:t>However, the hypervisor is actually controlling the host processor and resources</a:t>
            </a:r>
          </a:p>
          <a:p>
            <a:pPr lvl="1" algn="just"/>
            <a:r>
              <a:rPr lang="en-US" sz="3200" dirty="0"/>
              <a:t>Allocates what is needed to each operating system in turn</a:t>
            </a:r>
          </a:p>
          <a:p>
            <a:pPr lvl="1" algn="just"/>
            <a:r>
              <a:rPr lang="en-US" sz="3200" dirty="0"/>
              <a:t>Makes sure that the guest operating systems cannot disrupt each other</a:t>
            </a:r>
          </a:p>
          <a:p>
            <a:pPr algn="just"/>
            <a:endParaRPr lang="en-US" sz="3600" dirty="0"/>
          </a:p>
        </p:txBody>
      </p:sp>
      <p:grpSp>
        <p:nvGrpSpPr>
          <p:cNvPr id="4" name="object 3">
            <a:extLst>
              <a:ext uri="{FF2B5EF4-FFF2-40B4-BE49-F238E27FC236}">
                <a16:creationId xmlns:a16="http://schemas.microsoft.com/office/drawing/2014/main" xmlns="" id="{69DA42C5-B70B-2722-4A32-7CA9E3988C99}"/>
              </a:ext>
            </a:extLst>
          </p:cNvPr>
          <p:cNvGrpSpPr/>
          <p:nvPr/>
        </p:nvGrpSpPr>
        <p:grpSpPr>
          <a:xfrm>
            <a:off x="6480132" y="4559474"/>
            <a:ext cx="5757873" cy="2107448"/>
            <a:chOff x="3002279" y="4823459"/>
            <a:chExt cx="4318000" cy="2006600"/>
          </a:xfrm>
        </p:grpSpPr>
        <p:pic>
          <p:nvPicPr>
            <p:cNvPr id="5" name="object 4">
              <a:extLst>
                <a:ext uri="{FF2B5EF4-FFF2-40B4-BE49-F238E27FC236}">
                  <a16:creationId xmlns:a16="http://schemas.microsoft.com/office/drawing/2014/main" xmlns="" id="{16315DCC-D0DC-816D-F879-703060EFEB76}"/>
                </a:ext>
              </a:extLst>
            </p:cNvPr>
            <p:cNvPicPr/>
            <p:nvPr/>
          </p:nvPicPr>
          <p:blipFill>
            <a:blip r:embed="rId2" cstate="print"/>
            <a:stretch>
              <a:fillRect/>
            </a:stretch>
          </p:blipFill>
          <p:spPr>
            <a:xfrm>
              <a:off x="3002279" y="4823459"/>
              <a:ext cx="4318000" cy="2006600"/>
            </a:xfrm>
            <a:prstGeom prst="rect">
              <a:avLst/>
            </a:prstGeom>
          </p:spPr>
        </p:pic>
        <p:sp>
          <p:nvSpPr>
            <p:cNvPr id="6" name="object 5">
              <a:extLst>
                <a:ext uri="{FF2B5EF4-FFF2-40B4-BE49-F238E27FC236}">
                  <a16:creationId xmlns:a16="http://schemas.microsoft.com/office/drawing/2014/main" xmlns="" id="{BDE1CBE3-B218-3196-60FF-EB649947A65E}"/>
                </a:ext>
              </a:extLst>
            </p:cNvPr>
            <p:cNvSpPr/>
            <p:nvPr/>
          </p:nvSpPr>
          <p:spPr>
            <a:xfrm>
              <a:off x="3288029" y="6195059"/>
              <a:ext cx="3785870" cy="457200"/>
            </a:xfrm>
            <a:custGeom>
              <a:avLst/>
              <a:gdLst/>
              <a:ahLst/>
              <a:cxnLst/>
              <a:rect l="l" t="t" r="r" b="b"/>
              <a:pathLst>
                <a:path w="3785870" h="457200">
                  <a:moveTo>
                    <a:pt x="3785870" y="0"/>
                  </a:moveTo>
                  <a:lnTo>
                    <a:pt x="0" y="0"/>
                  </a:lnTo>
                  <a:lnTo>
                    <a:pt x="0" y="457199"/>
                  </a:lnTo>
                  <a:lnTo>
                    <a:pt x="1893570" y="457199"/>
                  </a:lnTo>
                  <a:lnTo>
                    <a:pt x="3785870" y="457199"/>
                  </a:lnTo>
                  <a:lnTo>
                    <a:pt x="3785870" y="0"/>
                  </a:lnTo>
                  <a:close/>
                </a:path>
              </a:pathLst>
            </a:custGeom>
            <a:solidFill>
              <a:srgbClr val="DB2200"/>
            </a:solidFill>
          </p:spPr>
          <p:txBody>
            <a:bodyPr wrap="square" lIns="0" tIns="0" rIns="0" bIns="0" rtlCol="0"/>
            <a:lstStyle/>
            <a:p>
              <a:endParaRPr/>
            </a:p>
          </p:txBody>
        </p:sp>
        <p:sp>
          <p:nvSpPr>
            <p:cNvPr id="7" name="object 6">
              <a:extLst>
                <a:ext uri="{FF2B5EF4-FFF2-40B4-BE49-F238E27FC236}">
                  <a16:creationId xmlns:a16="http://schemas.microsoft.com/office/drawing/2014/main" xmlns="" id="{09B8F33F-27AA-8734-24D2-7186DEA7246E}"/>
                </a:ext>
              </a:extLst>
            </p:cNvPr>
            <p:cNvSpPr/>
            <p:nvPr/>
          </p:nvSpPr>
          <p:spPr>
            <a:xfrm>
              <a:off x="3288029" y="6195059"/>
              <a:ext cx="3785870" cy="457200"/>
            </a:xfrm>
            <a:custGeom>
              <a:avLst/>
              <a:gdLst/>
              <a:ahLst/>
              <a:cxnLst/>
              <a:rect l="l" t="t" r="r" b="b"/>
              <a:pathLst>
                <a:path w="3785870" h="457200">
                  <a:moveTo>
                    <a:pt x="1893570" y="457199"/>
                  </a:moveTo>
                  <a:lnTo>
                    <a:pt x="0" y="457199"/>
                  </a:lnTo>
                  <a:lnTo>
                    <a:pt x="0" y="0"/>
                  </a:lnTo>
                  <a:lnTo>
                    <a:pt x="3785870" y="0"/>
                  </a:lnTo>
                  <a:lnTo>
                    <a:pt x="3785870" y="457199"/>
                  </a:lnTo>
                  <a:lnTo>
                    <a:pt x="1893570" y="457199"/>
                  </a:lnTo>
                  <a:close/>
                </a:path>
              </a:pathLst>
            </a:custGeom>
            <a:ln w="3175">
              <a:solidFill>
                <a:srgbClr val="000000"/>
              </a:solidFill>
            </a:ln>
          </p:spPr>
          <p:txBody>
            <a:bodyPr wrap="square" lIns="0" tIns="0" rIns="0" bIns="0" rtlCol="0"/>
            <a:lstStyle/>
            <a:p>
              <a:endParaRPr/>
            </a:p>
          </p:txBody>
        </p:sp>
      </p:grpSp>
      <p:sp>
        <p:nvSpPr>
          <p:cNvPr id="8" name="object 14">
            <a:extLst>
              <a:ext uri="{FF2B5EF4-FFF2-40B4-BE49-F238E27FC236}">
                <a16:creationId xmlns:a16="http://schemas.microsoft.com/office/drawing/2014/main" xmlns="" id="{8B9FB664-4BFA-7CB0-8DE8-C298A8201DAD}"/>
              </a:ext>
            </a:extLst>
          </p:cNvPr>
          <p:cNvSpPr txBox="1"/>
          <p:nvPr/>
        </p:nvSpPr>
        <p:spPr>
          <a:xfrm>
            <a:off x="9041062" y="6149402"/>
            <a:ext cx="1223039"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Arial"/>
                <a:cs typeface="Arial"/>
              </a:rPr>
              <a:t>Hardware</a:t>
            </a:r>
            <a:endParaRPr sz="1800" dirty="0">
              <a:latin typeface="Arial"/>
              <a:cs typeface="Arial"/>
            </a:endParaRPr>
          </a:p>
        </p:txBody>
      </p:sp>
    </p:spTree>
    <p:extLst>
      <p:ext uri="{BB962C8B-B14F-4D97-AF65-F5344CB8AC3E}">
        <p14:creationId xmlns:p14="http://schemas.microsoft.com/office/powerpoint/2010/main" val="4136839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Cloud computing technologies</a:t>
            </a:r>
          </a:p>
        </p:txBody>
      </p:sp>
      <p:sp>
        <p:nvSpPr>
          <p:cNvPr id="5" name="内容占位符 4"/>
          <p:cNvSpPr>
            <a:spLocks noGrp="1"/>
          </p:cNvSpPr>
          <p:nvPr>
            <p:ph idx="1"/>
          </p:nvPr>
        </p:nvSpPr>
        <p:spPr/>
        <p:txBody>
          <a:bodyPr>
            <a:normAutofit/>
          </a:bodyPr>
          <a:lstStyle/>
          <a:p>
            <a:pPr marL="514350" indent="-514350">
              <a:lnSpc>
                <a:spcPct val="107000"/>
              </a:lnSpc>
              <a:spcBef>
                <a:spcPts val="0"/>
              </a:spcBef>
              <a:spcAft>
                <a:spcPts val="800"/>
              </a:spcAft>
              <a:buFont typeface="+mj-lt"/>
              <a:buAutoNum type="arabicPeriod"/>
            </a:pPr>
            <a:r>
              <a:rPr lang="en-US" sz="4000" dirty="0" smtClean="0">
                <a:effectLst/>
                <a:latin typeface="Calibri" panose="020F0502020204030204" pitchFamily="34" charset="0"/>
                <a:ea typeface="DengXian" panose="02010600030101010101" pitchFamily="2" charset="-122"/>
                <a:cs typeface="Times New Roman" panose="02020603050405020304" pitchFamily="18" charset="0"/>
              </a:rPr>
              <a:t>Virtualization</a:t>
            </a:r>
          </a:p>
          <a:p>
            <a:pPr marL="514350" indent="-514350">
              <a:lnSpc>
                <a:spcPct val="107000"/>
              </a:lnSpc>
              <a:spcBef>
                <a:spcPts val="0"/>
              </a:spcBef>
              <a:spcAft>
                <a:spcPts val="800"/>
              </a:spcAft>
              <a:buFont typeface="+mj-lt"/>
              <a:buAutoNum type="arabicPeriod"/>
            </a:pPr>
            <a:r>
              <a:rPr lang="en-US" sz="4000" dirty="0" smtClean="0">
                <a:latin typeface="Calibri" panose="020F0502020204030204" pitchFamily="34" charset="0"/>
                <a:ea typeface="DengXian" panose="02010600030101010101" pitchFamily="2" charset="-122"/>
                <a:cs typeface="Times New Roman" panose="02020603050405020304" pitchFamily="18" charset="0"/>
              </a:rPr>
              <a:t>Load balancing</a:t>
            </a:r>
            <a:endParaRPr lang="en-US" sz="4000" dirty="0">
              <a:effectLst/>
              <a:latin typeface="Calibri" panose="020F0502020204030204" pitchFamily="34" charset="0"/>
              <a:ea typeface="DengXian" panose="02010600030101010101" pitchFamily="2" charset="-122"/>
              <a:cs typeface="Times New Roman" panose="02020603050405020304" pitchFamily="18" charset="0"/>
            </a:endParaRPr>
          </a:p>
          <a:p>
            <a:pPr marL="514350" indent="-514350">
              <a:lnSpc>
                <a:spcPct val="107000"/>
              </a:lnSpc>
              <a:spcBef>
                <a:spcPts val="0"/>
              </a:spcBef>
              <a:spcAft>
                <a:spcPts val="800"/>
              </a:spcAft>
              <a:buFont typeface="+mj-lt"/>
              <a:buAutoNum type="arabicPeriod"/>
            </a:pPr>
            <a:r>
              <a:rPr lang="en-US" sz="4000" dirty="0">
                <a:latin typeface="Calibri" panose="020F0502020204030204" pitchFamily="34" charset="0"/>
                <a:ea typeface="DengXian" panose="02010600030101010101" pitchFamily="2" charset="-122"/>
                <a:cs typeface="Times New Roman" panose="02020603050405020304" pitchFamily="18" charset="0"/>
              </a:rPr>
              <a:t>Programming models</a:t>
            </a:r>
          </a:p>
          <a:p>
            <a:pPr marL="514350" indent="-514350">
              <a:lnSpc>
                <a:spcPct val="107000"/>
              </a:lnSpc>
              <a:spcBef>
                <a:spcPts val="0"/>
              </a:spcBef>
              <a:spcAft>
                <a:spcPts val="800"/>
              </a:spcAft>
              <a:buFont typeface="+mj-lt"/>
              <a:buAutoNum type="arabicPeriod"/>
            </a:pPr>
            <a:r>
              <a:rPr lang="en-US" sz="4000" dirty="0" smtClean="0">
                <a:latin typeface="Calibri" panose="020F0502020204030204" pitchFamily="34" charset="0"/>
                <a:ea typeface="DengXian" panose="02010600030101010101" pitchFamily="2" charset="-122"/>
                <a:cs typeface="Times New Roman" panose="02020603050405020304" pitchFamily="18" charset="0"/>
              </a:rPr>
              <a:t>Cloud </a:t>
            </a:r>
            <a:r>
              <a:rPr lang="en-US" sz="4000" dirty="0">
                <a:latin typeface="Calibri" panose="020F0502020204030204" pitchFamily="34" charset="0"/>
                <a:ea typeface="DengXian" panose="02010600030101010101" pitchFamily="2" charset="-122"/>
                <a:cs typeface="Times New Roman" panose="02020603050405020304" pitchFamily="18" charset="0"/>
              </a:rPr>
              <a:t>storage</a:t>
            </a:r>
          </a:p>
          <a:p>
            <a:pPr marL="514350" indent="-514350">
              <a:lnSpc>
                <a:spcPct val="107000"/>
              </a:lnSpc>
              <a:spcBef>
                <a:spcPts val="0"/>
              </a:spcBef>
              <a:spcAft>
                <a:spcPts val="800"/>
              </a:spcAft>
              <a:buFont typeface="+mj-lt"/>
              <a:buAutoNum type="arabicPeriod"/>
            </a:pPr>
            <a:endParaRPr lang="en-US" sz="4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35811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a:t>
            </a:r>
          </a:p>
        </p:txBody>
      </p:sp>
      <p:sp>
        <p:nvSpPr>
          <p:cNvPr id="3" name="Content Placeholder 2"/>
          <p:cNvSpPr>
            <a:spLocks noGrp="1"/>
          </p:cNvSpPr>
          <p:nvPr>
            <p:ph idx="1"/>
          </p:nvPr>
        </p:nvSpPr>
        <p:spPr/>
        <p:txBody>
          <a:bodyPr/>
          <a:lstStyle/>
          <a:p>
            <a:pPr marL="0" indent="0">
              <a:buNone/>
            </a:pPr>
            <a:r>
              <a:rPr lang="en-US" dirty="0"/>
              <a:t/>
            </a:r>
            <a:br>
              <a:rPr lang="en-US" dirty="0"/>
            </a:b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621123" y="2363770"/>
            <a:ext cx="4368800" cy="257810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998074" y="2804318"/>
            <a:ext cx="3901017" cy="2036763"/>
          </a:xfrm>
          <a:prstGeom prst="rect">
            <a:avLst/>
          </a:prstGeom>
          <a:noFill/>
          <a:ln w="9525">
            <a:noFill/>
            <a:miter lim="800000"/>
            <a:headEnd/>
            <a:tailEnd/>
          </a:ln>
          <a:effectLst/>
        </p:spPr>
      </p:pic>
      <p:sp>
        <p:nvSpPr>
          <p:cNvPr id="6" name="Rounded Rectangle 5"/>
          <p:cNvSpPr/>
          <p:nvPr/>
        </p:nvSpPr>
        <p:spPr bwMode="auto">
          <a:xfrm>
            <a:off x="6621123" y="1970070"/>
            <a:ext cx="1422400" cy="1434920"/>
          </a:xfrm>
          <a:prstGeom prst="roundRect">
            <a:avLst>
              <a:gd name="adj" fmla="val 10166"/>
            </a:avLst>
          </a:prstGeom>
          <a:solidFill>
            <a:schemeClr val="lt1">
              <a:alpha val="0"/>
            </a:schemeClr>
          </a:solidFill>
          <a:ln w="38100">
            <a:solidFill>
              <a:srgbClr val="C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C00000"/>
                </a:solidFill>
                <a:effectLst/>
                <a:latin typeface="Cambria" pitchFamily="18" charset="0"/>
              </a:rPr>
              <a:t>VM1</a:t>
            </a:r>
          </a:p>
        </p:txBody>
      </p:sp>
      <p:sp>
        <p:nvSpPr>
          <p:cNvPr id="7" name="Rounded Rectangle 6"/>
          <p:cNvSpPr/>
          <p:nvPr/>
        </p:nvSpPr>
        <p:spPr bwMode="auto">
          <a:xfrm>
            <a:off x="8077867" y="1970070"/>
            <a:ext cx="1422400" cy="1434920"/>
          </a:xfrm>
          <a:prstGeom prst="roundRect">
            <a:avLst>
              <a:gd name="adj" fmla="val 10166"/>
            </a:avLst>
          </a:prstGeom>
          <a:solidFill>
            <a:schemeClr val="lt1">
              <a:alpha val="0"/>
            </a:schemeClr>
          </a:solidFill>
          <a:ln w="38100">
            <a:solidFill>
              <a:srgbClr val="C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C00000"/>
                </a:solidFill>
                <a:latin typeface="Cambria" pitchFamily="18" charset="0"/>
              </a:rPr>
              <a:t>VM2</a:t>
            </a:r>
          </a:p>
        </p:txBody>
      </p:sp>
      <p:sp>
        <p:nvSpPr>
          <p:cNvPr id="8" name="Rounded Rectangle 7"/>
          <p:cNvSpPr/>
          <p:nvPr/>
        </p:nvSpPr>
        <p:spPr bwMode="auto">
          <a:xfrm>
            <a:off x="9550351" y="1970070"/>
            <a:ext cx="1422400" cy="1434920"/>
          </a:xfrm>
          <a:prstGeom prst="roundRect">
            <a:avLst>
              <a:gd name="adj" fmla="val 10166"/>
            </a:avLst>
          </a:prstGeom>
          <a:solidFill>
            <a:schemeClr val="lt1">
              <a:alpha val="0"/>
            </a:schemeClr>
          </a:solidFill>
          <a:ln w="38100">
            <a:solidFill>
              <a:srgbClr val="C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C00000"/>
                </a:solidFill>
                <a:latin typeface="Cambria" pitchFamily="18" charset="0"/>
              </a:rPr>
              <a:t>VM3</a:t>
            </a:r>
          </a:p>
        </p:txBody>
      </p:sp>
    </p:spTree>
    <p:extLst>
      <p:ext uri="{BB962C8B-B14F-4D97-AF65-F5344CB8AC3E}">
        <p14:creationId xmlns:p14="http://schemas.microsoft.com/office/powerpoint/2010/main" val="1390573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Virtualization</a:t>
            </a:r>
          </a:p>
        </p:txBody>
      </p:sp>
      <p:sp>
        <p:nvSpPr>
          <p:cNvPr id="3" name="Content Placeholder 2"/>
          <p:cNvSpPr>
            <a:spLocks noGrp="1"/>
          </p:cNvSpPr>
          <p:nvPr>
            <p:ph idx="1"/>
          </p:nvPr>
        </p:nvSpPr>
        <p:spPr>
          <a:xfrm>
            <a:off x="609600" y="1600200"/>
            <a:ext cx="8195923" cy="5017572"/>
          </a:xfrm>
        </p:spPr>
        <p:txBody>
          <a:bodyPr>
            <a:normAutofit/>
          </a:bodyPr>
          <a:lstStyle/>
          <a:p>
            <a:r>
              <a:rPr lang="en-US" dirty="0"/>
              <a:t>Sharing of resources helps cost reduction</a:t>
            </a:r>
          </a:p>
          <a:p>
            <a:r>
              <a:rPr lang="en-US" dirty="0"/>
              <a:t>Isolation: Virtual machines are isolated from each other as if they are physically separated</a:t>
            </a:r>
          </a:p>
          <a:p>
            <a:r>
              <a:rPr lang="en-US" dirty="0"/>
              <a:t>Encapsulation: Virtual machines encapsulate a complete computing environment</a:t>
            </a:r>
          </a:p>
          <a:p>
            <a:r>
              <a:rPr lang="en-US" dirty="0"/>
              <a:t>Hardware independence: Virtual machines run independently of underlying hardware</a:t>
            </a:r>
          </a:p>
          <a:p>
            <a:r>
              <a:rPr lang="en-US" dirty="0"/>
              <a:t>Portability: Virtual machines can be migrated between different hosts. </a:t>
            </a:r>
          </a:p>
        </p:txBody>
      </p:sp>
      <p:pic>
        <p:nvPicPr>
          <p:cNvPr id="4" name="Picture 2"/>
          <p:cNvPicPr>
            <a:picLocks noChangeAspect="1" noChangeArrowheads="1"/>
          </p:cNvPicPr>
          <p:nvPr/>
        </p:nvPicPr>
        <p:blipFill>
          <a:blip r:embed="rId2" cstate="print"/>
          <a:srcRect/>
          <a:stretch>
            <a:fillRect/>
          </a:stretch>
        </p:blipFill>
        <p:spPr bwMode="auto">
          <a:xfrm>
            <a:off x="7874790" y="4021381"/>
            <a:ext cx="4368800" cy="257810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8108682" y="215606"/>
            <a:ext cx="3901017" cy="2036763"/>
          </a:xfrm>
          <a:prstGeom prst="rect">
            <a:avLst/>
          </a:prstGeom>
          <a:noFill/>
          <a:ln w="9525">
            <a:noFill/>
            <a:miter lim="800000"/>
            <a:headEnd/>
            <a:tailEnd/>
          </a:ln>
          <a:effectLst/>
        </p:spPr>
      </p:pic>
    </p:spTree>
    <p:extLst>
      <p:ext uri="{BB962C8B-B14F-4D97-AF65-F5344CB8AC3E}">
        <p14:creationId xmlns:p14="http://schemas.microsoft.com/office/powerpoint/2010/main" val="3037645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Virtualization in Cloud Computing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3600" dirty="0"/>
              <a:t>Cloud computing takes virtualization one step further:</a:t>
            </a:r>
          </a:p>
          <a:p>
            <a:r>
              <a:rPr lang="en-US" sz="3600" dirty="0"/>
              <a:t>You don’t need to own the hardware</a:t>
            </a:r>
          </a:p>
          <a:p>
            <a:r>
              <a:rPr lang="en-US" sz="3600" dirty="0"/>
              <a:t>Resources are rented as needed from a cloud</a:t>
            </a:r>
          </a:p>
          <a:p>
            <a:r>
              <a:rPr lang="en-US" sz="3600" dirty="0"/>
              <a:t>Various providers allow creating virtual servers:</a:t>
            </a:r>
          </a:p>
          <a:p>
            <a:pPr lvl="1"/>
            <a:r>
              <a:rPr lang="en-US" sz="3200" dirty="0"/>
              <a:t>Choose the OS and software each instance will have</a:t>
            </a:r>
          </a:p>
          <a:p>
            <a:pPr lvl="1"/>
            <a:r>
              <a:rPr lang="en-US" sz="3200" dirty="0"/>
              <a:t>The chosen OS will run on a large server farm</a:t>
            </a:r>
          </a:p>
          <a:p>
            <a:pPr lvl="1"/>
            <a:r>
              <a:rPr lang="en-US" sz="3200" dirty="0"/>
              <a:t>Can instantiate more virtual servers or shut down existing ones within minutes</a:t>
            </a:r>
          </a:p>
          <a:p>
            <a:r>
              <a:rPr lang="en-US" sz="3600" dirty="0"/>
              <a:t>You get billed only for what you used</a:t>
            </a:r>
          </a:p>
        </p:txBody>
      </p:sp>
    </p:spTree>
    <p:extLst>
      <p:ext uri="{BB962C8B-B14F-4D97-AF65-F5344CB8AC3E}">
        <p14:creationId xmlns:p14="http://schemas.microsoft.com/office/powerpoint/2010/main" val="2695741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E433-8C1E-8199-72BB-1209872264D5}"/>
              </a:ext>
            </a:extLst>
          </p:cNvPr>
          <p:cNvSpPr>
            <a:spLocks noGrp="1"/>
          </p:cNvSpPr>
          <p:nvPr>
            <p:ph type="title"/>
          </p:nvPr>
        </p:nvSpPr>
        <p:spPr/>
        <p:txBody>
          <a:bodyPr/>
          <a:lstStyle/>
          <a:p>
            <a:r>
              <a:rPr lang="en-US" dirty="0"/>
              <a:t>Importance	of Virtualization in Cloud Computing</a:t>
            </a:r>
            <a:endParaRPr lang="x-none" dirty="0"/>
          </a:p>
        </p:txBody>
      </p:sp>
      <p:sp>
        <p:nvSpPr>
          <p:cNvPr id="3" name="内容占位符 2">
            <a:extLst>
              <a:ext uri="{FF2B5EF4-FFF2-40B4-BE49-F238E27FC236}">
                <a16:creationId xmlns:a16="http://schemas.microsoft.com/office/drawing/2014/main" xmlns="" id="{80A69FE2-5825-EC37-B08A-8069F1FEB0FC}"/>
              </a:ext>
            </a:extLst>
          </p:cNvPr>
          <p:cNvSpPr>
            <a:spLocks noGrp="1"/>
          </p:cNvSpPr>
          <p:nvPr>
            <p:ph idx="1"/>
          </p:nvPr>
        </p:nvSpPr>
        <p:spPr/>
        <p:txBody>
          <a:bodyPr>
            <a:normAutofit fontScale="92500" lnSpcReduction="10000"/>
          </a:bodyPr>
          <a:lstStyle/>
          <a:p>
            <a:r>
              <a:rPr lang="en-US" sz="3200" dirty="0"/>
              <a:t>Cloud can exist without Virtualization, although it will be difficult and inefficient</a:t>
            </a:r>
          </a:p>
          <a:p>
            <a:r>
              <a:rPr lang="en-US" sz="3200" dirty="0"/>
              <a:t>Cloud makes notion of “Pay for what you use”, “infinite availability- use as much you want”</a:t>
            </a:r>
          </a:p>
          <a:p>
            <a:r>
              <a:rPr lang="en-US" sz="3200" dirty="0"/>
              <a:t>These notions are practical only if we have</a:t>
            </a:r>
          </a:p>
          <a:p>
            <a:pPr lvl="1"/>
            <a:r>
              <a:rPr lang="en-US" sz="2800" dirty="0" smtClean="0"/>
              <a:t>lots </a:t>
            </a:r>
            <a:r>
              <a:rPr lang="en-US" sz="2800" dirty="0"/>
              <a:t>of flexibility</a:t>
            </a:r>
          </a:p>
          <a:p>
            <a:pPr lvl="1"/>
            <a:r>
              <a:rPr lang="en-US" sz="2800" dirty="0"/>
              <a:t>efficiency in the back-end</a:t>
            </a:r>
          </a:p>
          <a:p>
            <a:r>
              <a:rPr lang="en-US" sz="3200" dirty="0"/>
              <a:t>This efficiency is readily available in Virtualized Environments and Machines</a:t>
            </a:r>
          </a:p>
          <a:p>
            <a:r>
              <a:rPr lang="en-US" sz="3200" dirty="0"/>
              <a:t>Virtualization is the foundation which supports cloud computing</a:t>
            </a:r>
          </a:p>
          <a:p>
            <a:endParaRPr lang="en-US" sz="3200" dirty="0"/>
          </a:p>
          <a:p>
            <a:endParaRPr lang="x-none" sz="3200" dirty="0"/>
          </a:p>
        </p:txBody>
      </p:sp>
    </p:spTree>
    <p:extLst>
      <p:ext uri="{BB962C8B-B14F-4D97-AF65-F5344CB8AC3E}">
        <p14:creationId xmlns:p14="http://schemas.microsoft.com/office/powerpoint/2010/main" val="3544678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Virtualizations</a:t>
            </a:r>
          </a:p>
        </p:txBody>
      </p:sp>
      <p:sp>
        <p:nvSpPr>
          <p:cNvPr id="3" name="Content Placeholder 2"/>
          <p:cNvSpPr>
            <a:spLocks noGrp="1"/>
          </p:cNvSpPr>
          <p:nvPr>
            <p:ph idx="1"/>
          </p:nvPr>
        </p:nvSpPr>
        <p:spPr/>
        <p:txBody>
          <a:bodyPr/>
          <a:lstStyle/>
          <a:p>
            <a:endParaRPr lang="en-GB"/>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755" y="2504292"/>
            <a:ext cx="8484298" cy="341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2776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Virtualizations</a:t>
            </a:r>
          </a:p>
        </p:txBody>
      </p:sp>
      <p:sp>
        <p:nvSpPr>
          <p:cNvPr id="3" name="Content Placeholder 2"/>
          <p:cNvSpPr>
            <a:spLocks noGrp="1"/>
          </p:cNvSpPr>
          <p:nvPr>
            <p:ph idx="1"/>
          </p:nvPr>
        </p:nvSpPr>
        <p:spPr/>
        <p:txBody>
          <a:bodyPr/>
          <a:lstStyle/>
          <a:p>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755" y="2504292"/>
            <a:ext cx="8484298" cy="341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圆角 4">
            <a:extLst>
              <a:ext uri="{FF2B5EF4-FFF2-40B4-BE49-F238E27FC236}">
                <a16:creationId xmlns:a16="http://schemas.microsoft.com/office/drawing/2014/main" xmlns="" id="{ED54CECA-DE38-B2D3-73CC-E94FC7EC011F}"/>
              </a:ext>
            </a:extLst>
          </p:cNvPr>
          <p:cNvSpPr/>
          <p:nvPr/>
        </p:nvSpPr>
        <p:spPr>
          <a:xfrm>
            <a:off x="4529471" y="4167963"/>
            <a:ext cx="3094074" cy="1887606"/>
          </a:xfrm>
          <a:prstGeom prst="roundRect">
            <a:avLst/>
          </a:prstGeom>
          <a:solidFill>
            <a:srgbClr val="FFFF00">
              <a:alpha val="20000"/>
            </a:srgbClr>
          </a:solidFill>
          <a:ln w="130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2356363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220757-5107-7EF6-12C9-CF0E02BE9866}"/>
              </a:ext>
            </a:extLst>
          </p:cNvPr>
          <p:cNvSpPr>
            <a:spLocks noGrp="1"/>
          </p:cNvSpPr>
          <p:nvPr>
            <p:ph type="title"/>
          </p:nvPr>
        </p:nvSpPr>
        <p:spPr/>
        <p:txBody>
          <a:bodyPr/>
          <a:lstStyle/>
          <a:p>
            <a:r>
              <a:rPr lang="en-AU" dirty="0"/>
              <a:t>Server Virtualization</a:t>
            </a:r>
            <a:endParaRPr lang="x-none" dirty="0"/>
          </a:p>
        </p:txBody>
      </p:sp>
      <p:sp>
        <p:nvSpPr>
          <p:cNvPr id="3" name="内容占位符 2">
            <a:extLst>
              <a:ext uri="{FF2B5EF4-FFF2-40B4-BE49-F238E27FC236}">
                <a16:creationId xmlns:a16="http://schemas.microsoft.com/office/drawing/2014/main" xmlns="" id="{0272A0A0-E7E1-0878-34D3-548036B2C1C8}"/>
              </a:ext>
            </a:extLst>
          </p:cNvPr>
          <p:cNvSpPr>
            <a:spLocks noGrp="1"/>
          </p:cNvSpPr>
          <p:nvPr>
            <p:ph idx="1"/>
          </p:nvPr>
        </p:nvSpPr>
        <p:spPr>
          <a:xfrm>
            <a:off x="838200" y="1825625"/>
            <a:ext cx="5922196" cy="4351338"/>
          </a:xfrm>
        </p:spPr>
        <p:txBody>
          <a:bodyPr>
            <a:normAutofit/>
          </a:bodyPr>
          <a:lstStyle/>
          <a:p>
            <a:r>
              <a:rPr lang="en-US" sz="4800" dirty="0"/>
              <a:t>When the hypervisor is directly installed on the server system</a:t>
            </a:r>
            <a:endParaRPr lang="x-none" sz="4800" dirty="0"/>
          </a:p>
        </p:txBody>
      </p:sp>
      <p:pic>
        <p:nvPicPr>
          <p:cNvPr id="4" name="object 2">
            <a:extLst>
              <a:ext uri="{FF2B5EF4-FFF2-40B4-BE49-F238E27FC236}">
                <a16:creationId xmlns:a16="http://schemas.microsoft.com/office/drawing/2014/main" xmlns="" id="{85B8A32C-9EAA-9CB1-0733-CFDDD2E47EA3}"/>
              </a:ext>
            </a:extLst>
          </p:cNvPr>
          <p:cNvPicPr/>
          <p:nvPr/>
        </p:nvPicPr>
        <p:blipFill>
          <a:blip r:embed="rId2" cstate="print"/>
          <a:stretch>
            <a:fillRect/>
          </a:stretch>
        </p:blipFill>
        <p:spPr>
          <a:xfrm>
            <a:off x="7243281" y="1690692"/>
            <a:ext cx="4508248" cy="3833808"/>
          </a:xfrm>
          <a:prstGeom prst="rect">
            <a:avLst/>
          </a:prstGeom>
        </p:spPr>
      </p:pic>
    </p:spTree>
    <p:extLst>
      <p:ext uri="{BB962C8B-B14F-4D97-AF65-F5344CB8AC3E}">
        <p14:creationId xmlns:p14="http://schemas.microsoft.com/office/powerpoint/2010/main" val="21040467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220757-5107-7EF6-12C9-CF0E02BE9866}"/>
              </a:ext>
            </a:extLst>
          </p:cNvPr>
          <p:cNvSpPr>
            <a:spLocks noGrp="1"/>
          </p:cNvSpPr>
          <p:nvPr>
            <p:ph type="title"/>
          </p:nvPr>
        </p:nvSpPr>
        <p:spPr/>
        <p:txBody>
          <a:bodyPr/>
          <a:lstStyle/>
          <a:p>
            <a:r>
              <a:rPr lang="en-AU" dirty="0"/>
              <a:t>Server Virtualization</a:t>
            </a:r>
            <a:endParaRPr lang="x-none" dirty="0"/>
          </a:p>
        </p:txBody>
      </p:sp>
      <p:sp>
        <p:nvSpPr>
          <p:cNvPr id="3" name="内容占位符 2">
            <a:extLst>
              <a:ext uri="{FF2B5EF4-FFF2-40B4-BE49-F238E27FC236}">
                <a16:creationId xmlns:a16="http://schemas.microsoft.com/office/drawing/2014/main" xmlns="" id="{0272A0A0-E7E1-0878-34D3-548036B2C1C8}"/>
              </a:ext>
            </a:extLst>
          </p:cNvPr>
          <p:cNvSpPr>
            <a:spLocks noGrp="1"/>
          </p:cNvSpPr>
          <p:nvPr>
            <p:ph idx="1"/>
          </p:nvPr>
        </p:nvSpPr>
        <p:spPr>
          <a:xfrm>
            <a:off x="838200" y="1825625"/>
            <a:ext cx="5922196" cy="4351338"/>
          </a:xfrm>
        </p:spPr>
        <p:txBody>
          <a:bodyPr>
            <a:normAutofit/>
          </a:bodyPr>
          <a:lstStyle/>
          <a:p>
            <a:r>
              <a:rPr lang="en-US" sz="4400" dirty="0"/>
              <a:t>A single physical server can be divided into multiple servers </a:t>
            </a:r>
          </a:p>
          <a:p>
            <a:pPr lvl="1"/>
            <a:r>
              <a:rPr lang="en-US" sz="4000" dirty="0"/>
              <a:t>on the demand basis</a:t>
            </a:r>
          </a:p>
          <a:p>
            <a:pPr lvl="1"/>
            <a:r>
              <a:rPr lang="en-US" sz="4000" dirty="0"/>
              <a:t>for balancing the load</a:t>
            </a:r>
          </a:p>
          <a:p>
            <a:endParaRPr lang="en-US" sz="4400" dirty="0"/>
          </a:p>
          <a:p>
            <a:endParaRPr lang="x-none" sz="4400" dirty="0"/>
          </a:p>
        </p:txBody>
      </p:sp>
      <p:pic>
        <p:nvPicPr>
          <p:cNvPr id="5" name="object 2">
            <a:extLst>
              <a:ext uri="{FF2B5EF4-FFF2-40B4-BE49-F238E27FC236}">
                <a16:creationId xmlns:a16="http://schemas.microsoft.com/office/drawing/2014/main" xmlns="" id="{57DD1D0B-070C-C91D-BF5B-06782FB00AEF}"/>
              </a:ext>
            </a:extLst>
          </p:cNvPr>
          <p:cNvPicPr/>
          <p:nvPr/>
        </p:nvPicPr>
        <p:blipFill>
          <a:blip r:embed="rId2" cstate="print"/>
          <a:stretch>
            <a:fillRect/>
          </a:stretch>
        </p:blipFill>
        <p:spPr>
          <a:xfrm>
            <a:off x="6380251" y="1531512"/>
            <a:ext cx="5350403" cy="4645451"/>
          </a:xfrm>
          <a:prstGeom prst="rect">
            <a:avLst/>
          </a:prstGeom>
        </p:spPr>
      </p:pic>
    </p:spTree>
    <p:extLst>
      <p:ext uri="{BB962C8B-B14F-4D97-AF65-F5344CB8AC3E}">
        <p14:creationId xmlns:p14="http://schemas.microsoft.com/office/powerpoint/2010/main" val="306622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EE721E-9CFC-45F9-54E5-51E0088CAD15}"/>
              </a:ext>
            </a:extLst>
          </p:cNvPr>
          <p:cNvSpPr>
            <a:spLocks noGrp="1"/>
          </p:cNvSpPr>
          <p:nvPr>
            <p:ph type="title"/>
          </p:nvPr>
        </p:nvSpPr>
        <p:spPr/>
        <p:txBody>
          <a:bodyPr/>
          <a:lstStyle/>
          <a:p>
            <a:r>
              <a:rPr lang="en-AU" dirty="0"/>
              <a:t>Traditional Server Deployment</a:t>
            </a:r>
            <a:endParaRPr lang="x-none" dirty="0"/>
          </a:p>
        </p:txBody>
      </p:sp>
      <p:sp>
        <p:nvSpPr>
          <p:cNvPr id="3" name="内容占位符 2">
            <a:extLst>
              <a:ext uri="{FF2B5EF4-FFF2-40B4-BE49-F238E27FC236}">
                <a16:creationId xmlns:a16="http://schemas.microsoft.com/office/drawing/2014/main" xmlns="" id="{88D06B20-115F-9FC8-855C-8915D0FBDC86}"/>
              </a:ext>
            </a:extLst>
          </p:cNvPr>
          <p:cNvSpPr>
            <a:spLocks noGrp="1"/>
          </p:cNvSpPr>
          <p:nvPr>
            <p:ph idx="1"/>
          </p:nvPr>
        </p:nvSpPr>
        <p:spPr/>
        <p:txBody>
          <a:bodyPr/>
          <a:lstStyle/>
          <a:p>
            <a:r>
              <a:rPr lang="en-US" dirty="0"/>
              <a:t>Traditionally, organizations delivered applications and services using powerful dedicated servers.</a:t>
            </a:r>
          </a:p>
          <a:p>
            <a:r>
              <a:rPr lang="en-US" dirty="0"/>
              <a:t>These dedicated servers are equipped with large amounts of RAM, powerful CPUs, and multiple large storage devices.</a:t>
            </a:r>
          </a:p>
          <a:p>
            <a:r>
              <a:rPr lang="en-US" dirty="0"/>
              <a:t>Disadvantages include: wasted resources, single-point of failure, and server sprawl.</a:t>
            </a:r>
          </a:p>
          <a:p>
            <a:endParaRPr lang="x-none" dirty="0"/>
          </a:p>
        </p:txBody>
      </p:sp>
      <p:pic>
        <p:nvPicPr>
          <p:cNvPr id="4" name="Picture 3" descr="The image displays 4 servers: a web server, email server, SQL server, and a file server.  All 4 servers have Hardware: CPU, Memory, NIC, and Disk." title="Dedicated Servers">
            <a:extLst>
              <a:ext uri="{FF2B5EF4-FFF2-40B4-BE49-F238E27FC236}">
                <a16:creationId xmlns:a16="http://schemas.microsoft.com/office/drawing/2014/main" xmlns="" id="{269D7609-2EB8-4EF9-F5F5-EEED5A6E9327}"/>
              </a:ext>
            </a:extLst>
          </p:cNvPr>
          <p:cNvPicPr>
            <a:picLocks noChangeAspect="1"/>
          </p:cNvPicPr>
          <p:nvPr/>
        </p:nvPicPr>
        <p:blipFill>
          <a:blip r:embed="rId2"/>
          <a:stretch>
            <a:fillRect/>
          </a:stretch>
        </p:blipFill>
        <p:spPr>
          <a:xfrm>
            <a:off x="4839127" y="4100441"/>
            <a:ext cx="7236315" cy="2664160"/>
          </a:xfrm>
          <a:prstGeom prst="rect">
            <a:avLst/>
          </a:prstGeom>
        </p:spPr>
      </p:pic>
    </p:spTree>
    <p:extLst>
      <p:ext uri="{BB962C8B-B14F-4D97-AF65-F5344CB8AC3E}">
        <p14:creationId xmlns:p14="http://schemas.microsoft.com/office/powerpoint/2010/main" val="1123552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3E99B2D-1BAA-469A-D319-D98115A8104B}"/>
              </a:ext>
            </a:extLst>
          </p:cNvPr>
          <p:cNvSpPr>
            <a:spLocks noGrp="1"/>
          </p:cNvSpPr>
          <p:nvPr>
            <p:ph type="title"/>
          </p:nvPr>
        </p:nvSpPr>
        <p:spPr/>
        <p:txBody>
          <a:bodyPr/>
          <a:lstStyle/>
          <a:p>
            <a:r>
              <a:rPr lang="en-AU" dirty="0"/>
              <a:t>Server Virtualization</a:t>
            </a:r>
            <a:endParaRPr lang="x-none" dirty="0"/>
          </a:p>
        </p:txBody>
      </p:sp>
      <p:sp>
        <p:nvSpPr>
          <p:cNvPr id="3" name="内容占位符 2">
            <a:extLst>
              <a:ext uri="{FF2B5EF4-FFF2-40B4-BE49-F238E27FC236}">
                <a16:creationId xmlns:a16="http://schemas.microsoft.com/office/drawing/2014/main" xmlns="" id="{E7A1655A-0551-2630-EFAB-150258C42A87}"/>
              </a:ext>
            </a:extLst>
          </p:cNvPr>
          <p:cNvSpPr>
            <a:spLocks noGrp="1"/>
          </p:cNvSpPr>
          <p:nvPr>
            <p:ph idx="1"/>
          </p:nvPr>
        </p:nvSpPr>
        <p:spPr/>
        <p:txBody>
          <a:bodyPr>
            <a:normAutofit/>
          </a:bodyPr>
          <a:lstStyle/>
          <a:p>
            <a:r>
              <a:rPr lang="en-US" sz="4000" dirty="0"/>
              <a:t>Server virtualization takes advantage of idle resources to reduce the number of servers required  </a:t>
            </a:r>
          </a:p>
          <a:p>
            <a:endParaRPr lang="x-none" sz="4000" dirty="0"/>
          </a:p>
        </p:txBody>
      </p:sp>
      <p:pic>
        <p:nvPicPr>
          <p:cNvPr id="4" name="Picture 6" descr="The figure displays the hypervisor structure on a server. There are two instances of the Windows OS and two instances of a Linux OS. Above the two instances of the Windows OS are services for DHCP server and AD server. Above the two instances of the Linux OS are services Radius server and NMS server.  All 4 instances of operating systems are sitting on top of the hypervisor, which is located on the hardware." title="Server 2">
            <a:extLst>
              <a:ext uri="{FF2B5EF4-FFF2-40B4-BE49-F238E27FC236}">
                <a16:creationId xmlns:a16="http://schemas.microsoft.com/office/drawing/2014/main" xmlns="" id="{F3EE070F-53B3-4082-FEA7-D8FAE05D6BD7}"/>
              </a:ext>
            </a:extLst>
          </p:cNvPr>
          <p:cNvPicPr>
            <a:picLocks noChangeAspect="1"/>
          </p:cNvPicPr>
          <p:nvPr/>
        </p:nvPicPr>
        <p:blipFill>
          <a:blip r:embed="rId2"/>
          <a:stretch>
            <a:fillRect/>
          </a:stretch>
        </p:blipFill>
        <p:spPr>
          <a:xfrm>
            <a:off x="4261672" y="3713870"/>
            <a:ext cx="7348126" cy="2901808"/>
          </a:xfrm>
          <a:prstGeom prst="rect">
            <a:avLst/>
          </a:prstGeom>
        </p:spPr>
      </p:pic>
    </p:spTree>
    <p:extLst>
      <p:ext uri="{BB962C8B-B14F-4D97-AF65-F5344CB8AC3E}">
        <p14:creationId xmlns:p14="http://schemas.microsoft.com/office/powerpoint/2010/main" val="309083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Intended learning outcomes</a:t>
            </a:r>
          </a:p>
        </p:txBody>
      </p:sp>
      <p:sp>
        <p:nvSpPr>
          <p:cNvPr id="3" name="Content Placeholder 2"/>
          <p:cNvSpPr>
            <a:spLocks noGrp="1"/>
          </p:cNvSpPr>
          <p:nvPr>
            <p:ph idx="1"/>
          </p:nvPr>
        </p:nvSpPr>
        <p:spPr/>
        <p:txBody>
          <a:bodyPr>
            <a:normAutofit/>
          </a:bodyPr>
          <a:lstStyle/>
          <a:p>
            <a:r>
              <a:rPr lang="en-GB" sz="3600" dirty="0"/>
              <a:t>After completing this topic, you will be able to:</a:t>
            </a:r>
          </a:p>
          <a:p>
            <a:pPr lvl="1"/>
            <a:r>
              <a:rPr lang="en-GB" sz="3200" dirty="0"/>
              <a:t>Discuss system, network and storage virtualization and outline their role in enabling the cloud computing system </a:t>
            </a:r>
            <a:r>
              <a:rPr lang="en-GB" sz="3200" dirty="0" smtClean="0"/>
              <a:t>model</a:t>
            </a:r>
          </a:p>
          <a:p>
            <a:pPr lvl="1"/>
            <a:r>
              <a:rPr lang="en-GB" sz="3200" dirty="0" smtClean="0"/>
              <a:t>Discuss </a:t>
            </a:r>
            <a:r>
              <a:rPr lang="en-GB" sz="3200" dirty="0" err="1" smtClean="0"/>
              <a:t>issuea</a:t>
            </a:r>
            <a:r>
              <a:rPr lang="en-GB" sz="3200" dirty="0" smtClean="0"/>
              <a:t> of load balancing</a:t>
            </a:r>
            <a:endParaRPr lang="en-GB" sz="3200" dirty="0"/>
          </a:p>
          <a:p>
            <a:pPr lvl="1"/>
            <a:r>
              <a:rPr lang="en-GB" sz="3200" dirty="0" err="1"/>
              <a:t>Analyze</a:t>
            </a:r>
            <a:r>
              <a:rPr lang="en-GB" sz="3200" dirty="0"/>
              <a:t> various cloud programming models and apply them to solve problems on the cloud</a:t>
            </a:r>
          </a:p>
          <a:p>
            <a:pPr lvl="1"/>
            <a:r>
              <a:rPr lang="en-GB" sz="3200" dirty="0" smtClean="0"/>
              <a:t>Illustrate </a:t>
            </a:r>
            <a:r>
              <a:rPr lang="en-GB" sz="3200" dirty="0"/>
              <a:t>the fundamental concepts of cloud storage and demonstrate their use in storage </a:t>
            </a:r>
            <a:r>
              <a:rPr lang="en-GB" sz="3200" dirty="0" smtClean="0"/>
              <a:t>systems</a:t>
            </a:r>
            <a:endParaRPr lang="en-GB" sz="3200" dirty="0"/>
          </a:p>
        </p:txBody>
      </p:sp>
    </p:spTree>
    <p:extLst>
      <p:ext uri="{BB962C8B-B14F-4D97-AF65-F5344CB8AC3E}">
        <p14:creationId xmlns:p14="http://schemas.microsoft.com/office/powerpoint/2010/main" val="2429534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680123B-6DED-845E-7E9D-CF61AEF7DCF6}"/>
              </a:ext>
            </a:extLst>
          </p:cNvPr>
          <p:cNvSpPr>
            <a:spLocks noGrp="1"/>
          </p:cNvSpPr>
          <p:nvPr>
            <p:ph type="title"/>
          </p:nvPr>
        </p:nvSpPr>
        <p:spPr/>
        <p:txBody>
          <a:bodyPr/>
          <a:lstStyle/>
          <a:p>
            <a:r>
              <a:rPr lang="en-AU" dirty="0"/>
              <a:t>Advantages of Server Virtualization</a:t>
            </a:r>
            <a:endParaRPr lang="x-none" dirty="0"/>
          </a:p>
        </p:txBody>
      </p:sp>
      <p:sp>
        <p:nvSpPr>
          <p:cNvPr id="3" name="内容占位符 2">
            <a:extLst>
              <a:ext uri="{FF2B5EF4-FFF2-40B4-BE49-F238E27FC236}">
                <a16:creationId xmlns:a16="http://schemas.microsoft.com/office/drawing/2014/main" xmlns="" id="{1DD2D5FB-2689-1C2E-BED1-CDCA337207EE}"/>
              </a:ext>
            </a:extLst>
          </p:cNvPr>
          <p:cNvSpPr>
            <a:spLocks noGrp="1"/>
          </p:cNvSpPr>
          <p:nvPr>
            <p:ph idx="1"/>
          </p:nvPr>
        </p:nvSpPr>
        <p:spPr/>
        <p:txBody>
          <a:bodyPr/>
          <a:lstStyle/>
          <a:p>
            <a:r>
              <a:rPr lang="en-US" dirty="0"/>
              <a:t>Better use of resources</a:t>
            </a:r>
          </a:p>
          <a:p>
            <a:r>
              <a:rPr lang="en-US" dirty="0"/>
              <a:t>Less space required</a:t>
            </a:r>
          </a:p>
          <a:p>
            <a:r>
              <a:rPr lang="en-US" dirty="0"/>
              <a:t>Less energy consumed</a:t>
            </a:r>
          </a:p>
          <a:p>
            <a:r>
              <a:rPr lang="en-US" dirty="0"/>
              <a:t>Reduced cost</a:t>
            </a:r>
          </a:p>
          <a:p>
            <a:r>
              <a:rPr lang="en-US" dirty="0"/>
              <a:t>Faster server provisioning</a:t>
            </a:r>
          </a:p>
          <a:p>
            <a:r>
              <a:rPr lang="en-US" dirty="0"/>
              <a:t>Maximize server uptime</a:t>
            </a:r>
          </a:p>
          <a:p>
            <a:r>
              <a:rPr lang="en-US" dirty="0"/>
              <a:t>Improved disaster recovery</a:t>
            </a:r>
          </a:p>
          <a:p>
            <a:r>
              <a:rPr lang="en-US" dirty="0"/>
              <a:t>Support for legacy systems</a:t>
            </a:r>
          </a:p>
          <a:p>
            <a:endParaRPr lang="x-none" dirty="0"/>
          </a:p>
        </p:txBody>
      </p:sp>
    </p:spTree>
    <p:extLst>
      <p:ext uri="{BB962C8B-B14F-4D97-AF65-F5344CB8AC3E}">
        <p14:creationId xmlns:p14="http://schemas.microsoft.com/office/powerpoint/2010/main" val="3541196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Hypervisor </a:t>
            </a:r>
            <a:r>
              <a:rPr lang="en-US" dirty="0"/>
              <a:t>Types</a:t>
            </a:r>
          </a:p>
        </p:txBody>
      </p:sp>
      <p:sp>
        <p:nvSpPr>
          <p:cNvPr id="3" name="Content Placeholder 2"/>
          <p:cNvSpPr>
            <a:spLocks noGrp="1"/>
          </p:cNvSpPr>
          <p:nvPr>
            <p:ph idx="1"/>
          </p:nvPr>
        </p:nvSpPr>
        <p:spPr/>
        <p:txBody>
          <a:bodyPr>
            <a:normAutofit/>
          </a:bodyPr>
          <a:lstStyle/>
          <a:p>
            <a:r>
              <a:rPr lang="en-US" sz="4000" dirty="0"/>
              <a:t>Type 1 – Bare metal</a:t>
            </a:r>
          </a:p>
          <a:p>
            <a:pPr lvl="1"/>
            <a:r>
              <a:rPr lang="en-US" sz="3600" dirty="0" smtClean="0"/>
              <a:t>Hypervisors </a:t>
            </a:r>
            <a:r>
              <a:rPr lang="en-US" sz="3600" dirty="0"/>
              <a:t>run directly on the host's hardware as a hardware control and guest operating system monitor</a:t>
            </a:r>
          </a:p>
          <a:p>
            <a:r>
              <a:rPr lang="en-US" sz="4000" dirty="0"/>
              <a:t>Type 2 – Hosted</a:t>
            </a:r>
          </a:p>
          <a:p>
            <a:pPr lvl="1"/>
            <a:r>
              <a:rPr lang="en-US" sz="3600" dirty="0" smtClean="0"/>
              <a:t>Hypervisors </a:t>
            </a:r>
            <a:r>
              <a:rPr lang="en-US" sz="3600" dirty="0"/>
              <a:t>are software applications running within a conventional operating system </a:t>
            </a:r>
          </a:p>
        </p:txBody>
      </p:sp>
      <p:sp>
        <p:nvSpPr>
          <p:cNvPr id="4" name="投影片編號版面配置區 3"/>
          <p:cNvSpPr>
            <a:spLocks noGrp="1"/>
          </p:cNvSpPr>
          <p:nvPr>
            <p:ph type="sldNum" sz="quarter" idx="4294967295"/>
          </p:nvPr>
        </p:nvSpPr>
        <p:spPr>
          <a:xfrm>
            <a:off x="8737600" y="6356351"/>
            <a:ext cx="2844800" cy="365125"/>
          </a:xfrm>
          <a:prstGeom prst="rect">
            <a:avLst/>
          </a:prstGeom>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588634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01976" y="285837"/>
            <a:ext cx="12192000" cy="1010068"/>
          </a:xfrm>
        </p:spPr>
        <p:txBody>
          <a:bodyPr/>
          <a:lstStyle/>
          <a:p>
            <a:r>
              <a:rPr lang="en-US" altLang="en-US" dirty="0"/>
              <a:t>Type 1 Hypervisors</a:t>
            </a:r>
          </a:p>
        </p:txBody>
      </p:sp>
      <p:sp>
        <p:nvSpPr>
          <p:cNvPr id="55299" name="Rectangle 3"/>
          <p:cNvSpPr>
            <a:spLocks noGrp="1" noChangeArrowheads="1"/>
          </p:cNvSpPr>
          <p:nvPr>
            <p:ph type="body" idx="1"/>
          </p:nvPr>
        </p:nvSpPr>
        <p:spPr>
          <a:xfrm>
            <a:off x="241129" y="1549781"/>
            <a:ext cx="6052579" cy="4969773"/>
          </a:xfrm>
        </p:spPr>
        <p:txBody>
          <a:bodyPr>
            <a:normAutofit/>
          </a:bodyPr>
          <a:lstStyle/>
          <a:p>
            <a:r>
              <a:rPr lang="en-US" altLang="en-US" sz="3200" dirty="0"/>
              <a:t>Type </a:t>
            </a:r>
            <a:r>
              <a:rPr lang="en-US" altLang="en-US" sz="3200" dirty="0" smtClean="0"/>
              <a:t>1/bare metal/native</a:t>
            </a:r>
          </a:p>
          <a:p>
            <a:r>
              <a:rPr lang="en-US" altLang="en-US" sz="3200" dirty="0" smtClean="0"/>
              <a:t>Typically </a:t>
            </a:r>
            <a:r>
              <a:rPr lang="en-US" altLang="en-US" sz="3200" dirty="0"/>
              <a:t>used with server virtualization</a:t>
            </a:r>
          </a:p>
          <a:p>
            <a:r>
              <a:rPr lang="en-US" altLang="en-US" sz="3200" dirty="0"/>
              <a:t>For example, they are used in data centers and cloud computing</a:t>
            </a:r>
          </a:p>
          <a:p>
            <a:r>
              <a:rPr lang="en-US" altLang="en-US" sz="3200" dirty="0" smtClean="0"/>
              <a:t>Run </a:t>
            </a:r>
            <a:r>
              <a:rPr lang="en-US" altLang="en-US" sz="3200" dirty="0"/>
              <a:t>directly on the hardware of a host, and manage the allocation of system resources to VMs</a:t>
            </a:r>
            <a:endParaRPr lang="en-US" altLang="en-US" sz="4000" dirty="0"/>
          </a:p>
          <a:p>
            <a:pPr marL="0" indent="0">
              <a:buNone/>
            </a:pPr>
            <a:endParaRPr lang="en-CA" altLang="en-US" sz="3200" b="1" dirty="0"/>
          </a:p>
        </p:txBody>
      </p:sp>
      <p:pic>
        <p:nvPicPr>
          <p:cNvPr id="4" name="Picture 3" descr="The diagram represents a Type 1 Native hypervisor. It shows a box labeled as ‘Server’. The box contains three smaller boxes aligned horizontally each labeled as, ‘OS’. Below the three OS boxes is a larger box the width of the three OS boxes. This box is labeled as, ‘Hypervisor’. Below the Hypervisor is another box, the same width as the Hypervisor, labeled as, ‘Hardware’. " title="Type 1 Native">
            <a:extLst>
              <a:ext uri="{FF2B5EF4-FFF2-40B4-BE49-F238E27FC236}">
                <a16:creationId xmlns:a16="http://schemas.microsoft.com/office/drawing/2014/main" xmlns="" id="{64FBED7C-A2A8-4007-895D-BB41F866B53C}"/>
              </a:ext>
            </a:extLst>
          </p:cNvPr>
          <p:cNvPicPr>
            <a:picLocks noChangeAspect="1"/>
          </p:cNvPicPr>
          <p:nvPr/>
        </p:nvPicPr>
        <p:blipFill>
          <a:blip r:embed="rId4"/>
          <a:stretch>
            <a:fillRect/>
          </a:stretch>
        </p:blipFill>
        <p:spPr>
          <a:xfrm>
            <a:off x="7050051" y="1076562"/>
            <a:ext cx="3993227" cy="2692633"/>
          </a:xfrm>
          <a:prstGeom prst="rect">
            <a:avLst/>
          </a:prstGeom>
        </p:spPr>
      </p:pic>
      <p:pic>
        <p:nvPicPr>
          <p:cNvPr id="6" name="Picture 5" descr="Type 1 Native hypervisor but now includes example OS and hypervisor software. In the Type 1 implementation, VMware vSphere runs directly on the server hardware. VMware vSphere has been used to create a Windows Server VM and a Linux Server VM." title="example OS and hypervisor software">
            <a:extLst>
              <a:ext uri="{FF2B5EF4-FFF2-40B4-BE49-F238E27FC236}">
                <a16:creationId xmlns:a16="http://schemas.microsoft.com/office/drawing/2014/main" xmlns="" id="{0BA56C25-5C67-4479-A7B7-52D995135BD5}"/>
              </a:ext>
            </a:extLst>
          </p:cNvPr>
          <p:cNvPicPr>
            <a:picLocks noChangeAspect="1"/>
          </p:cNvPicPr>
          <p:nvPr/>
        </p:nvPicPr>
        <p:blipFill>
          <a:blip r:embed="rId5"/>
          <a:stretch>
            <a:fillRect/>
          </a:stretch>
        </p:blipFill>
        <p:spPr>
          <a:xfrm>
            <a:off x="7075190" y="3918369"/>
            <a:ext cx="3952583" cy="2601185"/>
          </a:xfrm>
          <a:prstGeom prst="rect">
            <a:avLst/>
          </a:prstGeom>
        </p:spPr>
      </p:pic>
      <p:sp>
        <p:nvSpPr>
          <p:cNvPr id="2" name="矩形 1">
            <a:extLst>
              <a:ext uri="{FF2B5EF4-FFF2-40B4-BE49-F238E27FC236}">
                <a16:creationId xmlns:a16="http://schemas.microsoft.com/office/drawing/2014/main" xmlns="" id="{73871C9D-474C-A585-EE12-13A3B56BF1C3}"/>
              </a:ext>
            </a:extLst>
          </p:cNvPr>
          <p:cNvSpPr/>
          <p:nvPr/>
        </p:nvSpPr>
        <p:spPr>
          <a:xfrm>
            <a:off x="6751674" y="3769195"/>
            <a:ext cx="5348416" cy="3040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custDataLst>
      <p:tags r:id="rId1"/>
    </p:custDataLst>
    <p:extLst>
      <p:ext uri="{BB962C8B-B14F-4D97-AF65-F5344CB8AC3E}">
        <p14:creationId xmlns:p14="http://schemas.microsoft.com/office/powerpoint/2010/main" val="21190928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99730" y="287081"/>
            <a:ext cx="12192000" cy="1010068"/>
          </a:xfrm>
        </p:spPr>
        <p:txBody>
          <a:bodyPr/>
          <a:lstStyle/>
          <a:p>
            <a:r>
              <a:rPr lang="en-US" altLang="en-US" dirty="0"/>
              <a:t>Type 1 Hypervisors</a:t>
            </a:r>
          </a:p>
        </p:txBody>
      </p:sp>
      <p:sp>
        <p:nvSpPr>
          <p:cNvPr id="55299" name="Rectangle 3"/>
          <p:cNvSpPr>
            <a:spLocks noGrp="1" noChangeArrowheads="1"/>
          </p:cNvSpPr>
          <p:nvPr>
            <p:ph type="body" idx="1"/>
          </p:nvPr>
        </p:nvSpPr>
        <p:spPr>
          <a:xfrm>
            <a:off x="241129" y="1549781"/>
            <a:ext cx="6052579" cy="4969773"/>
          </a:xfrm>
        </p:spPr>
        <p:txBody>
          <a:bodyPr>
            <a:normAutofit/>
          </a:bodyPr>
          <a:lstStyle/>
          <a:p>
            <a:r>
              <a:rPr lang="en-US" altLang="en-US" sz="3200" dirty="0"/>
              <a:t>Type 1/bare metal/native</a:t>
            </a:r>
          </a:p>
          <a:p>
            <a:r>
              <a:rPr lang="en-US" altLang="en-US" sz="3200" dirty="0"/>
              <a:t>Typically used with server virtualization</a:t>
            </a:r>
          </a:p>
          <a:p>
            <a:r>
              <a:rPr lang="en-US" altLang="en-US" sz="3200" dirty="0"/>
              <a:t>For example, they are used in data centers and cloud computing</a:t>
            </a:r>
          </a:p>
          <a:p>
            <a:r>
              <a:rPr lang="en-US" altLang="en-US" sz="3200" dirty="0"/>
              <a:t>Run directly on the hardware of a host, and manage the allocation of system resources to VMs</a:t>
            </a:r>
            <a:endParaRPr lang="en-US" altLang="en-US" sz="4000" dirty="0"/>
          </a:p>
          <a:p>
            <a:pPr marL="0" indent="0">
              <a:buNone/>
            </a:pPr>
            <a:endParaRPr lang="en-CA" altLang="en-US" sz="3200" b="1" dirty="0"/>
          </a:p>
        </p:txBody>
      </p:sp>
      <p:pic>
        <p:nvPicPr>
          <p:cNvPr id="4" name="Picture 3" descr="The diagram represents a Type 1 Native hypervisor. It shows a box labeled as ‘Server’. The box contains three smaller boxes aligned horizontally each labeled as, ‘OS’. Below the three OS boxes is a larger box the width of the three OS boxes. This box is labeled as, ‘Hypervisor’. Below the Hypervisor is another box, the same width as the Hypervisor, labeled as, ‘Hardware’. " title="Type 1 Native">
            <a:extLst>
              <a:ext uri="{FF2B5EF4-FFF2-40B4-BE49-F238E27FC236}">
                <a16:creationId xmlns:a16="http://schemas.microsoft.com/office/drawing/2014/main" xmlns="" id="{64FBED7C-A2A8-4007-895D-BB41F866B53C}"/>
              </a:ext>
            </a:extLst>
          </p:cNvPr>
          <p:cNvPicPr>
            <a:picLocks noChangeAspect="1"/>
          </p:cNvPicPr>
          <p:nvPr/>
        </p:nvPicPr>
        <p:blipFill>
          <a:blip r:embed="rId4"/>
          <a:stretch>
            <a:fillRect/>
          </a:stretch>
        </p:blipFill>
        <p:spPr>
          <a:xfrm>
            <a:off x="7050051" y="1076562"/>
            <a:ext cx="3993227" cy="2692633"/>
          </a:xfrm>
          <a:prstGeom prst="rect">
            <a:avLst/>
          </a:prstGeom>
        </p:spPr>
      </p:pic>
      <p:pic>
        <p:nvPicPr>
          <p:cNvPr id="6" name="Picture 5" descr="Type 1 Native hypervisor but now includes example OS and hypervisor software. In the Type 1 implementation, VMware vSphere runs directly on the server hardware. VMware vSphere has been used to create a Windows Server VM and a Linux Server VM." title="example OS and hypervisor software">
            <a:extLst>
              <a:ext uri="{FF2B5EF4-FFF2-40B4-BE49-F238E27FC236}">
                <a16:creationId xmlns:a16="http://schemas.microsoft.com/office/drawing/2014/main" xmlns="" id="{0BA56C25-5C67-4479-A7B7-52D995135BD5}"/>
              </a:ext>
            </a:extLst>
          </p:cNvPr>
          <p:cNvPicPr>
            <a:picLocks noChangeAspect="1"/>
          </p:cNvPicPr>
          <p:nvPr/>
        </p:nvPicPr>
        <p:blipFill>
          <a:blip r:embed="rId5"/>
          <a:stretch>
            <a:fillRect/>
          </a:stretch>
        </p:blipFill>
        <p:spPr>
          <a:xfrm>
            <a:off x="7075190" y="3918369"/>
            <a:ext cx="3952583" cy="2601185"/>
          </a:xfrm>
          <a:prstGeom prst="rect">
            <a:avLst/>
          </a:prstGeom>
        </p:spPr>
      </p:pic>
    </p:spTree>
    <p:custDataLst>
      <p:tags r:id="rId1"/>
    </p:custDataLst>
    <p:extLst>
      <p:ext uri="{BB962C8B-B14F-4D97-AF65-F5344CB8AC3E}">
        <p14:creationId xmlns:p14="http://schemas.microsoft.com/office/powerpoint/2010/main" val="310128981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t>Type 2 Hypervisors</a:t>
            </a:r>
          </a:p>
        </p:txBody>
      </p:sp>
      <p:sp>
        <p:nvSpPr>
          <p:cNvPr id="55299" name="Rectangle 3"/>
          <p:cNvSpPr>
            <a:spLocks noGrp="1" noChangeArrowheads="1"/>
          </p:cNvSpPr>
          <p:nvPr>
            <p:ph type="body" idx="1"/>
          </p:nvPr>
        </p:nvSpPr>
        <p:spPr>
          <a:xfrm>
            <a:off x="296305" y="1549648"/>
            <a:ext cx="11599389" cy="2034533"/>
          </a:xfrm>
        </p:spPr>
        <p:txBody>
          <a:bodyPr>
            <a:normAutofit/>
          </a:bodyPr>
          <a:lstStyle/>
          <a:p>
            <a:r>
              <a:rPr lang="en-US" altLang="en-US" dirty="0"/>
              <a:t>Type 2/hosted</a:t>
            </a:r>
          </a:p>
          <a:p>
            <a:r>
              <a:rPr lang="en-US" altLang="en-US" dirty="0"/>
              <a:t>Commonly used with client-side virtualization.</a:t>
            </a:r>
          </a:p>
          <a:p>
            <a:r>
              <a:rPr lang="en-US" altLang="en-US" dirty="0"/>
              <a:t>Type 2 hypervisors work with the host computer to create and use multiple VMs</a:t>
            </a:r>
          </a:p>
          <a:p>
            <a:pPr marL="0" indent="0">
              <a:buNone/>
            </a:pPr>
            <a:endParaRPr lang="en-CA" altLang="en-US" b="1" dirty="0"/>
          </a:p>
        </p:txBody>
      </p:sp>
      <p:pic>
        <p:nvPicPr>
          <p:cNvPr id="3" name="Picture 2" descr="Type 2 Hosted hypervisor is similar to the Type 1 diagram on the previous slide, but the main box is labeled as, ‘Host’ instead of ‘Server’. This box has the same contents as the Type 1 diagram with an extra box between the hypervisor and the hardware. The extra box is labeled as, ‘Operating System’. " title="Type 2 Hosted hypervisor">
            <a:extLst>
              <a:ext uri="{FF2B5EF4-FFF2-40B4-BE49-F238E27FC236}">
                <a16:creationId xmlns:a16="http://schemas.microsoft.com/office/drawing/2014/main" xmlns="" id="{2830994A-426E-412F-A895-E1DF23F8CDA1}"/>
              </a:ext>
            </a:extLst>
          </p:cNvPr>
          <p:cNvPicPr>
            <a:picLocks noChangeAspect="1"/>
          </p:cNvPicPr>
          <p:nvPr/>
        </p:nvPicPr>
        <p:blipFill>
          <a:blip r:embed="rId4"/>
          <a:stretch>
            <a:fillRect/>
          </a:stretch>
        </p:blipFill>
        <p:spPr>
          <a:xfrm>
            <a:off x="1376231" y="3377091"/>
            <a:ext cx="4013548" cy="3170195"/>
          </a:xfrm>
          <a:prstGeom prst="rect">
            <a:avLst/>
          </a:prstGeom>
        </p:spPr>
      </p:pic>
      <p:pic>
        <p:nvPicPr>
          <p:cNvPr id="7" name="Picture 6" descr=" In the Type 2 implementation, the host OS on the computer is Windows 10. Windows Hyper-V has been used to create and manage the Windows 7 VM and a Linux VM." title="example OS and hypervisor software">
            <a:extLst>
              <a:ext uri="{FF2B5EF4-FFF2-40B4-BE49-F238E27FC236}">
                <a16:creationId xmlns:a16="http://schemas.microsoft.com/office/drawing/2014/main" xmlns="" id="{92ED7CE3-E613-4056-8B8A-C284711F2B64}"/>
              </a:ext>
            </a:extLst>
          </p:cNvPr>
          <p:cNvPicPr>
            <a:picLocks noChangeAspect="1"/>
          </p:cNvPicPr>
          <p:nvPr/>
        </p:nvPicPr>
        <p:blipFill>
          <a:blip r:embed="rId5"/>
          <a:stretch>
            <a:fillRect/>
          </a:stretch>
        </p:blipFill>
        <p:spPr>
          <a:xfrm>
            <a:off x="6285983" y="3443137"/>
            <a:ext cx="4013548" cy="3038103"/>
          </a:xfrm>
          <a:prstGeom prst="rect">
            <a:avLst/>
          </a:prstGeom>
        </p:spPr>
      </p:pic>
      <p:sp>
        <p:nvSpPr>
          <p:cNvPr id="5" name="矩形 4">
            <a:extLst>
              <a:ext uri="{FF2B5EF4-FFF2-40B4-BE49-F238E27FC236}">
                <a16:creationId xmlns:a16="http://schemas.microsoft.com/office/drawing/2014/main" xmlns="" id="{21B8FEB6-8309-901C-7B05-9001F890990D}"/>
              </a:ext>
            </a:extLst>
          </p:cNvPr>
          <p:cNvSpPr/>
          <p:nvPr/>
        </p:nvSpPr>
        <p:spPr>
          <a:xfrm>
            <a:off x="6005384" y="3428999"/>
            <a:ext cx="5348416" cy="3258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custDataLst>
      <p:tags r:id="rId1"/>
    </p:custDataLst>
    <p:extLst>
      <p:ext uri="{BB962C8B-B14F-4D97-AF65-F5344CB8AC3E}">
        <p14:creationId xmlns:p14="http://schemas.microsoft.com/office/powerpoint/2010/main" val="1099113516"/>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t>Type 2 Hypervisors</a:t>
            </a:r>
          </a:p>
        </p:txBody>
      </p:sp>
      <p:sp>
        <p:nvSpPr>
          <p:cNvPr id="55299" name="Rectangle 3"/>
          <p:cNvSpPr>
            <a:spLocks noGrp="1" noChangeArrowheads="1"/>
          </p:cNvSpPr>
          <p:nvPr>
            <p:ph type="body" idx="1"/>
          </p:nvPr>
        </p:nvSpPr>
        <p:spPr>
          <a:xfrm>
            <a:off x="296305" y="1549648"/>
            <a:ext cx="11599389" cy="2034533"/>
          </a:xfrm>
        </p:spPr>
        <p:txBody>
          <a:bodyPr>
            <a:normAutofit/>
          </a:bodyPr>
          <a:lstStyle/>
          <a:p>
            <a:r>
              <a:rPr lang="en-US" altLang="en-US" dirty="0"/>
              <a:t>Type 2/hosted</a:t>
            </a:r>
          </a:p>
          <a:p>
            <a:r>
              <a:rPr lang="en-US" altLang="en-US" dirty="0"/>
              <a:t>Commonly used with client-side virtualization.</a:t>
            </a:r>
          </a:p>
          <a:p>
            <a:r>
              <a:rPr lang="en-US" altLang="en-US" dirty="0"/>
              <a:t>Type 2 hypervisors work with the host computer to create and use multiple VMs</a:t>
            </a:r>
          </a:p>
          <a:p>
            <a:pPr marL="0" indent="0">
              <a:buNone/>
            </a:pPr>
            <a:endParaRPr lang="en-CA" altLang="en-US" b="1" dirty="0"/>
          </a:p>
        </p:txBody>
      </p:sp>
      <p:pic>
        <p:nvPicPr>
          <p:cNvPr id="3" name="Picture 2" descr="Type 2 Hosted hypervisor is similar to the Type 1 diagram on the previous slide, but the main box is labeled as, ‘Host’ instead of ‘Server’. This box has the same contents as the Type 1 diagram with an extra box between the hypervisor and the hardware. The extra box is labeled as, ‘Operating System’. " title="Type 2 Hosted hypervisor">
            <a:extLst>
              <a:ext uri="{FF2B5EF4-FFF2-40B4-BE49-F238E27FC236}">
                <a16:creationId xmlns:a16="http://schemas.microsoft.com/office/drawing/2014/main" xmlns="" id="{2830994A-426E-412F-A895-E1DF23F8CDA1}"/>
              </a:ext>
            </a:extLst>
          </p:cNvPr>
          <p:cNvPicPr>
            <a:picLocks noChangeAspect="1"/>
          </p:cNvPicPr>
          <p:nvPr/>
        </p:nvPicPr>
        <p:blipFill>
          <a:blip r:embed="rId4"/>
          <a:stretch>
            <a:fillRect/>
          </a:stretch>
        </p:blipFill>
        <p:spPr>
          <a:xfrm>
            <a:off x="1376231" y="3377091"/>
            <a:ext cx="4013548" cy="3170195"/>
          </a:xfrm>
          <a:prstGeom prst="rect">
            <a:avLst/>
          </a:prstGeom>
        </p:spPr>
      </p:pic>
      <p:pic>
        <p:nvPicPr>
          <p:cNvPr id="7" name="Picture 6" descr=" In the Type 2 implementation, the host OS on the computer is Windows 10. Windows Hyper-V has been used to create and manage the Windows 7 VM and a Linux VM." title="example OS and hypervisor software">
            <a:extLst>
              <a:ext uri="{FF2B5EF4-FFF2-40B4-BE49-F238E27FC236}">
                <a16:creationId xmlns:a16="http://schemas.microsoft.com/office/drawing/2014/main" xmlns="" id="{92ED7CE3-E613-4056-8B8A-C284711F2B64}"/>
              </a:ext>
            </a:extLst>
          </p:cNvPr>
          <p:cNvPicPr>
            <a:picLocks noChangeAspect="1"/>
          </p:cNvPicPr>
          <p:nvPr/>
        </p:nvPicPr>
        <p:blipFill>
          <a:blip r:embed="rId5"/>
          <a:stretch>
            <a:fillRect/>
          </a:stretch>
        </p:blipFill>
        <p:spPr>
          <a:xfrm>
            <a:off x="6285983" y="3443137"/>
            <a:ext cx="4013548" cy="3038103"/>
          </a:xfrm>
          <a:prstGeom prst="rect">
            <a:avLst/>
          </a:prstGeom>
        </p:spPr>
      </p:pic>
    </p:spTree>
    <p:custDataLst>
      <p:tags r:id="rId1"/>
    </p:custDataLst>
    <p:extLst>
      <p:ext uri="{BB962C8B-B14F-4D97-AF65-F5344CB8AC3E}">
        <p14:creationId xmlns:p14="http://schemas.microsoft.com/office/powerpoint/2010/main" val="291763329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C4607B3-925D-F1F1-5BAC-83FFA3F97956}"/>
              </a:ext>
            </a:extLst>
          </p:cNvPr>
          <p:cNvSpPr>
            <a:spLocks noGrp="1"/>
          </p:cNvSpPr>
          <p:nvPr>
            <p:ph type="title"/>
          </p:nvPr>
        </p:nvSpPr>
        <p:spPr/>
        <p:txBody>
          <a:bodyPr/>
          <a:lstStyle/>
          <a:p>
            <a:r>
              <a:rPr lang="en-AU" dirty="0"/>
              <a:t>Server virtualization types</a:t>
            </a:r>
            <a:endParaRPr lang="x-none" dirty="0"/>
          </a:p>
        </p:txBody>
      </p:sp>
      <p:sp>
        <p:nvSpPr>
          <p:cNvPr id="3" name="内容占位符 2">
            <a:extLst>
              <a:ext uri="{FF2B5EF4-FFF2-40B4-BE49-F238E27FC236}">
                <a16:creationId xmlns:a16="http://schemas.microsoft.com/office/drawing/2014/main" xmlns="" id="{AAA40EEC-83FC-D821-66EB-C093DF23DC80}"/>
              </a:ext>
            </a:extLst>
          </p:cNvPr>
          <p:cNvSpPr>
            <a:spLocks noGrp="1"/>
          </p:cNvSpPr>
          <p:nvPr>
            <p:ph idx="1"/>
          </p:nvPr>
        </p:nvSpPr>
        <p:spPr/>
        <p:txBody>
          <a:bodyPr>
            <a:normAutofit/>
          </a:bodyPr>
          <a:lstStyle/>
          <a:p>
            <a:r>
              <a:rPr lang="en-AU" sz="4400" dirty="0"/>
              <a:t>Hardware level virtualization</a:t>
            </a:r>
          </a:p>
          <a:p>
            <a:r>
              <a:rPr lang="en-AU" sz="4400" dirty="0"/>
              <a:t>OS </a:t>
            </a:r>
            <a:r>
              <a:rPr lang="en-AU" sz="4400" dirty="0" smtClean="0"/>
              <a:t>level virtualization</a:t>
            </a:r>
            <a:endParaRPr lang="x-none" sz="4400" dirty="0"/>
          </a:p>
        </p:txBody>
      </p:sp>
    </p:spTree>
    <p:extLst>
      <p:ext uri="{BB962C8B-B14F-4D97-AF65-F5344CB8AC3E}">
        <p14:creationId xmlns:p14="http://schemas.microsoft.com/office/powerpoint/2010/main" val="1588649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56C45C1-10DA-FDD4-8538-6183C31C954B}"/>
              </a:ext>
            </a:extLst>
          </p:cNvPr>
          <p:cNvSpPr>
            <a:spLocks noGrp="1"/>
          </p:cNvSpPr>
          <p:nvPr>
            <p:ph type="title"/>
          </p:nvPr>
        </p:nvSpPr>
        <p:spPr/>
        <p:txBody>
          <a:bodyPr/>
          <a:lstStyle/>
          <a:p>
            <a:r>
              <a:rPr lang="en-AU" dirty="0"/>
              <a:t>Hardware </a:t>
            </a:r>
            <a:r>
              <a:rPr lang="en-AU" dirty="0" smtClean="0"/>
              <a:t>level virtualization</a:t>
            </a:r>
            <a:endParaRPr lang="x-none" dirty="0"/>
          </a:p>
        </p:txBody>
      </p:sp>
      <p:sp>
        <p:nvSpPr>
          <p:cNvPr id="3" name="内容占位符 2">
            <a:extLst>
              <a:ext uri="{FF2B5EF4-FFF2-40B4-BE49-F238E27FC236}">
                <a16:creationId xmlns:a16="http://schemas.microsoft.com/office/drawing/2014/main" xmlns="" id="{5DE2E2B6-A00A-F3F8-1919-019A6FD7F735}"/>
              </a:ext>
            </a:extLst>
          </p:cNvPr>
          <p:cNvSpPr>
            <a:spLocks noGrp="1"/>
          </p:cNvSpPr>
          <p:nvPr>
            <p:ph idx="1"/>
          </p:nvPr>
        </p:nvSpPr>
        <p:spPr/>
        <p:txBody>
          <a:bodyPr/>
          <a:lstStyle/>
          <a:p>
            <a:endParaRPr lang="x-none"/>
          </a:p>
        </p:txBody>
      </p:sp>
    </p:spTree>
    <p:extLst>
      <p:ext uri="{BB962C8B-B14F-4D97-AF65-F5344CB8AC3E}">
        <p14:creationId xmlns:p14="http://schemas.microsoft.com/office/powerpoint/2010/main" val="2982875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008"/>
            <a:ext cx="10515600" cy="1325563"/>
          </a:xfrm>
        </p:spPr>
        <p:txBody>
          <a:bodyPr/>
          <a:lstStyle/>
          <a:p>
            <a:r>
              <a:rPr lang="en-GB" dirty="0"/>
              <a:t>Hardware level </a:t>
            </a:r>
            <a:r>
              <a:rPr lang="en-GB" dirty="0" smtClean="0"/>
              <a:t>virtualization - definition</a:t>
            </a:r>
            <a:endParaRPr lang="en-GB" dirty="0"/>
          </a:p>
        </p:txBody>
      </p:sp>
      <p:sp>
        <p:nvSpPr>
          <p:cNvPr id="3" name="Content Placeholder 2"/>
          <p:cNvSpPr>
            <a:spLocks noGrp="1"/>
          </p:cNvSpPr>
          <p:nvPr>
            <p:ph idx="1"/>
          </p:nvPr>
        </p:nvSpPr>
        <p:spPr/>
        <p:txBody>
          <a:bodyPr>
            <a:normAutofit/>
          </a:bodyPr>
          <a:lstStyle/>
          <a:p>
            <a:r>
              <a:rPr lang="en-GB" sz="4000" dirty="0"/>
              <a:t>The creation of a virtual machine that acts like a real computer with an operating </a:t>
            </a:r>
            <a:r>
              <a:rPr lang="en-GB" sz="4000" dirty="0" smtClean="0"/>
              <a:t>system</a:t>
            </a:r>
            <a:endParaRPr lang="en-GB" sz="4000" dirty="0"/>
          </a:p>
        </p:txBody>
      </p:sp>
    </p:spTree>
    <p:extLst>
      <p:ext uri="{BB962C8B-B14F-4D97-AF65-F5344CB8AC3E}">
        <p14:creationId xmlns:p14="http://schemas.microsoft.com/office/powerpoint/2010/main" val="415317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008"/>
            <a:ext cx="10515600" cy="1325563"/>
          </a:xfrm>
        </p:spPr>
        <p:txBody>
          <a:bodyPr/>
          <a:lstStyle/>
          <a:p>
            <a:r>
              <a:rPr lang="en-GB" dirty="0"/>
              <a:t>Hardware level </a:t>
            </a:r>
            <a:r>
              <a:rPr lang="en-GB" dirty="0" smtClean="0"/>
              <a:t>virtualization - hypervisor</a:t>
            </a:r>
            <a:endParaRPr lang="en-GB" dirty="0"/>
          </a:p>
        </p:txBody>
      </p:sp>
      <p:sp>
        <p:nvSpPr>
          <p:cNvPr id="3" name="Content Placeholder 2"/>
          <p:cNvSpPr>
            <a:spLocks noGrp="1"/>
          </p:cNvSpPr>
          <p:nvPr>
            <p:ph idx="1"/>
          </p:nvPr>
        </p:nvSpPr>
        <p:spPr/>
        <p:txBody>
          <a:bodyPr>
            <a:normAutofit/>
          </a:bodyPr>
          <a:lstStyle/>
          <a:p>
            <a:r>
              <a:rPr lang="en-GB" sz="3600" dirty="0" smtClean="0"/>
              <a:t>The </a:t>
            </a:r>
            <a:r>
              <a:rPr lang="en-GB" sz="3600" dirty="0"/>
              <a:t>hypervisor is directly installed on the hardware system</a:t>
            </a:r>
          </a:p>
          <a:p>
            <a:r>
              <a:rPr lang="en-GB" sz="3600" dirty="0"/>
              <a:t>The main job of hypervisor is to control and monitor </a:t>
            </a:r>
          </a:p>
          <a:p>
            <a:pPr lvl="1"/>
            <a:r>
              <a:rPr lang="en-GB" sz="3200" dirty="0"/>
              <a:t>Processor</a:t>
            </a:r>
          </a:p>
          <a:p>
            <a:pPr lvl="1"/>
            <a:r>
              <a:rPr lang="en-GB" sz="3200" dirty="0"/>
              <a:t>Memory</a:t>
            </a:r>
          </a:p>
          <a:p>
            <a:pPr lvl="1"/>
            <a:r>
              <a:rPr lang="en-GB" sz="3200" dirty="0"/>
              <a:t>Other hardware </a:t>
            </a:r>
            <a:r>
              <a:rPr lang="en-GB" sz="3200" dirty="0" smtClean="0"/>
              <a:t>resources</a:t>
            </a:r>
          </a:p>
        </p:txBody>
      </p:sp>
    </p:spTree>
    <p:extLst>
      <p:ext uri="{BB962C8B-B14F-4D97-AF65-F5344CB8AC3E}">
        <p14:creationId xmlns:p14="http://schemas.microsoft.com/office/powerpoint/2010/main" val="211202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Cloud computing technologies</a:t>
            </a:r>
          </a:p>
        </p:txBody>
      </p:sp>
      <p:sp>
        <p:nvSpPr>
          <p:cNvPr id="5" name="内容占位符 4"/>
          <p:cNvSpPr>
            <a:spLocks noGrp="1"/>
          </p:cNvSpPr>
          <p:nvPr>
            <p:ph idx="1"/>
          </p:nvPr>
        </p:nvSpPr>
        <p:spPr/>
        <p:txBody>
          <a:bodyPr>
            <a:normAutofit/>
          </a:bodyPr>
          <a:lstStyle/>
          <a:p>
            <a:pPr marL="514350" indent="-514350">
              <a:lnSpc>
                <a:spcPct val="107000"/>
              </a:lnSpc>
              <a:spcBef>
                <a:spcPts val="0"/>
              </a:spcBef>
              <a:spcAft>
                <a:spcPts val="800"/>
              </a:spcAft>
              <a:buFont typeface="+mj-lt"/>
              <a:buAutoNum type="arabicPeriod"/>
            </a:pPr>
            <a:r>
              <a:rPr lang="en-US" sz="40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Virtualization</a:t>
            </a:r>
          </a:p>
          <a:p>
            <a:pPr marL="514350" indent="-514350">
              <a:lnSpc>
                <a:spcPct val="107000"/>
              </a:lnSpc>
              <a:spcBef>
                <a:spcPts val="0"/>
              </a:spcBef>
              <a:spcAft>
                <a:spcPts val="800"/>
              </a:spcAft>
              <a:buFont typeface="+mj-lt"/>
              <a:buAutoNum type="arabicPeriod"/>
            </a:pPr>
            <a:r>
              <a:rPr lang="en-US" sz="4000" dirty="0" smtClean="0">
                <a:latin typeface="Calibri" panose="020F0502020204030204" pitchFamily="34" charset="0"/>
                <a:ea typeface="DengXian" panose="02010600030101010101" pitchFamily="2" charset="-122"/>
                <a:cs typeface="Times New Roman" panose="02020603050405020304" pitchFamily="18" charset="0"/>
              </a:rPr>
              <a:t>Load balancing</a:t>
            </a:r>
          </a:p>
          <a:p>
            <a:pPr marL="514350" indent="-514350">
              <a:lnSpc>
                <a:spcPct val="107000"/>
              </a:lnSpc>
              <a:spcBef>
                <a:spcPts val="0"/>
              </a:spcBef>
              <a:spcAft>
                <a:spcPts val="800"/>
              </a:spcAft>
              <a:buFont typeface="+mj-lt"/>
              <a:buAutoNum type="arabicPeriod"/>
            </a:pPr>
            <a:r>
              <a:rPr lang="en-US" sz="4000" dirty="0" smtClean="0">
                <a:latin typeface="Calibri" panose="020F0502020204030204" pitchFamily="34" charset="0"/>
                <a:ea typeface="DengXian" panose="02010600030101010101" pitchFamily="2" charset="-122"/>
                <a:cs typeface="Times New Roman" panose="02020603050405020304" pitchFamily="18" charset="0"/>
              </a:rPr>
              <a:t>Cloud </a:t>
            </a:r>
            <a:r>
              <a:rPr lang="en-US" sz="4000" dirty="0">
                <a:latin typeface="Calibri" panose="020F0502020204030204" pitchFamily="34" charset="0"/>
                <a:ea typeface="DengXian" panose="02010600030101010101" pitchFamily="2" charset="-122"/>
                <a:cs typeface="Times New Roman" panose="02020603050405020304" pitchFamily="18" charset="0"/>
              </a:rPr>
              <a:t>storage</a:t>
            </a:r>
          </a:p>
          <a:p>
            <a:pPr marL="514350" indent="-514350">
              <a:lnSpc>
                <a:spcPct val="107000"/>
              </a:lnSpc>
              <a:spcBef>
                <a:spcPts val="0"/>
              </a:spcBef>
              <a:spcAft>
                <a:spcPts val="800"/>
              </a:spcAft>
              <a:buFont typeface="+mj-lt"/>
              <a:buAutoNum type="arabicPeriod"/>
            </a:pPr>
            <a:r>
              <a:rPr lang="en-US" sz="4000" dirty="0">
                <a:latin typeface="Calibri" panose="020F0502020204030204" pitchFamily="34" charset="0"/>
                <a:ea typeface="DengXian" panose="02010600030101010101" pitchFamily="2" charset="-122"/>
                <a:cs typeface="Times New Roman" panose="02020603050405020304" pitchFamily="18" charset="0"/>
              </a:rPr>
              <a:t>Programming models</a:t>
            </a:r>
          </a:p>
          <a:p>
            <a:pPr marL="514350" indent="-514350">
              <a:lnSpc>
                <a:spcPct val="107000"/>
              </a:lnSpc>
              <a:spcBef>
                <a:spcPts val="0"/>
              </a:spcBef>
              <a:spcAft>
                <a:spcPts val="800"/>
              </a:spcAft>
              <a:buFont typeface="+mj-lt"/>
              <a:buAutoNum type="arabicPeriod"/>
            </a:pPr>
            <a:endParaRPr lang="en-US" sz="4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520695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008"/>
            <a:ext cx="10515600" cy="1325563"/>
          </a:xfrm>
        </p:spPr>
        <p:txBody>
          <a:bodyPr/>
          <a:lstStyle/>
          <a:p>
            <a:r>
              <a:rPr lang="en-GB" dirty="0"/>
              <a:t>Hardware level </a:t>
            </a:r>
            <a:r>
              <a:rPr lang="en-GB" dirty="0" smtClean="0"/>
              <a:t>virtualization - example</a:t>
            </a:r>
            <a:endParaRPr lang="en-GB" dirty="0"/>
          </a:p>
        </p:txBody>
      </p:sp>
      <p:sp>
        <p:nvSpPr>
          <p:cNvPr id="3" name="Content Placeholder 2"/>
          <p:cNvSpPr>
            <a:spLocks noGrp="1"/>
          </p:cNvSpPr>
          <p:nvPr>
            <p:ph idx="1"/>
          </p:nvPr>
        </p:nvSpPr>
        <p:spPr/>
        <p:txBody>
          <a:bodyPr>
            <a:normAutofit/>
          </a:bodyPr>
          <a:lstStyle/>
          <a:p>
            <a:r>
              <a:rPr lang="en-GB" sz="3600" dirty="0" smtClean="0"/>
              <a:t>After virtualization of hardware system we can install different operating system on it and run different applications on those OS</a:t>
            </a:r>
          </a:p>
          <a:p>
            <a:r>
              <a:rPr lang="en-GB" sz="3600" dirty="0" smtClean="0"/>
              <a:t>For example, a computer that is running Arch Linux OS may host a virtual machine that looks like a computer with the Microsoft Windows OS; Windows-based software can be run on the virtual machine</a:t>
            </a:r>
            <a:endParaRPr lang="en-GB" sz="3600" dirty="0"/>
          </a:p>
        </p:txBody>
      </p:sp>
    </p:spTree>
    <p:extLst>
      <p:ext uri="{BB962C8B-B14F-4D97-AF65-F5344CB8AC3E}">
        <p14:creationId xmlns:p14="http://schemas.microsoft.com/office/powerpoint/2010/main" val="2578732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hardware </a:t>
            </a:r>
            <a:r>
              <a:rPr lang="en-GB" dirty="0" smtClean="0"/>
              <a:t>level virtualization</a:t>
            </a:r>
            <a:endParaRPr lang="en-US" dirty="0"/>
          </a:p>
        </p:txBody>
      </p:sp>
      <p:sp>
        <p:nvSpPr>
          <p:cNvPr id="3" name="Content Placeholder 2"/>
          <p:cNvSpPr>
            <a:spLocks noGrp="1"/>
          </p:cNvSpPr>
          <p:nvPr>
            <p:ph idx="1"/>
          </p:nvPr>
        </p:nvSpPr>
        <p:spPr/>
        <p:txBody>
          <a:bodyPr>
            <a:normAutofit fontScale="70000" lnSpcReduction="20000"/>
          </a:bodyPr>
          <a:lstStyle/>
          <a:p>
            <a:r>
              <a:rPr lang="en-US" sz="4000" dirty="0" smtClean="0"/>
              <a:t>Full-Virtualization</a:t>
            </a:r>
            <a:endParaRPr lang="en-US" sz="4000" dirty="0"/>
          </a:p>
          <a:p>
            <a:pPr lvl="1"/>
            <a:r>
              <a:rPr lang="en-US" sz="3600" dirty="0"/>
              <a:t>Almost complete simulation of the actual hardware to allow software environments, including a guest operating system and its apps, to run unmodified</a:t>
            </a:r>
          </a:p>
          <a:p>
            <a:pPr lvl="1"/>
            <a:r>
              <a:rPr lang="en-US" sz="3600" dirty="0"/>
              <a:t>H</a:t>
            </a:r>
            <a:r>
              <a:rPr lang="en-US" sz="3600" dirty="0" smtClean="0"/>
              <a:t>ypervisor </a:t>
            </a:r>
            <a:r>
              <a:rPr lang="en-US" sz="3600" dirty="0"/>
              <a:t>simulates enough hardware to allow an unmodified guest OS</a:t>
            </a:r>
          </a:p>
          <a:p>
            <a:r>
              <a:rPr lang="en-US" sz="4000" dirty="0"/>
              <a:t>Para-Virtualization</a:t>
            </a:r>
          </a:p>
          <a:p>
            <a:pPr lvl="1"/>
            <a:r>
              <a:rPr lang="en-US" sz="3600" dirty="0"/>
              <a:t>Hypervisor does not necessarily simulate hardware, but instead offers a special API that can only be used by </a:t>
            </a:r>
            <a:r>
              <a:rPr lang="en-US" altLang="zh-TW" sz="3600" dirty="0"/>
              <a:t>the </a:t>
            </a:r>
            <a:r>
              <a:rPr lang="en-US" sz="3600" dirty="0"/>
              <a:t>modified guest OS</a:t>
            </a:r>
          </a:p>
          <a:p>
            <a:pPr lvl="2"/>
            <a:r>
              <a:rPr lang="en-US" sz="3200" dirty="0"/>
              <a:t>The guest apps are executed in their own isolated domains, as if they are running on a separate system, but a hardware environment is not simulated</a:t>
            </a:r>
          </a:p>
          <a:p>
            <a:pPr lvl="2"/>
            <a:r>
              <a:rPr lang="en-US" sz="3200" dirty="0"/>
              <a:t>Guest programs need to b</a:t>
            </a:r>
            <a:r>
              <a:rPr lang="en-US" sz="3200" dirty="0" smtClean="0"/>
              <a:t>e </a:t>
            </a:r>
            <a:r>
              <a:rPr lang="en-US" sz="3200" dirty="0"/>
              <a:t>specifically modified to run in this environment</a:t>
            </a:r>
          </a:p>
        </p:txBody>
      </p:sp>
      <p:sp>
        <p:nvSpPr>
          <p:cNvPr id="4" name="投影片編號版面配置區 3"/>
          <p:cNvSpPr>
            <a:spLocks noGrp="1"/>
          </p:cNvSpPr>
          <p:nvPr>
            <p:ph type="sldNum" sz="quarter" idx="4294967295"/>
          </p:nvPr>
        </p:nvSpPr>
        <p:spPr>
          <a:xfrm>
            <a:off x="8737600" y="6356351"/>
            <a:ext cx="2844800" cy="365125"/>
          </a:xfrm>
          <a:prstGeom prst="rect">
            <a:avLst/>
          </a:prstGeom>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61298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Full-Virtualization</a:t>
            </a:r>
          </a:p>
        </p:txBody>
      </p:sp>
      <p:sp>
        <p:nvSpPr>
          <p:cNvPr id="6" name="Content Placeholder 5"/>
          <p:cNvSpPr>
            <a:spLocks noGrp="1"/>
          </p:cNvSpPr>
          <p:nvPr>
            <p:ph idx="1"/>
          </p:nvPr>
        </p:nvSpPr>
        <p:spPr>
          <a:xfrm>
            <a:off x="609600" y="1219201"/>
            <a:ext cx="10972800" cy="4525963"/>
          </a:xfrm>
        </p:spPr>
        <p:txBody>
          <a:bodyPr/>
          <a:lstStyle/>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272715" y="1828800"/>
            <a:ext cx="7707587" cy="3352800"/>
          </a:xfrm>
          <a:prstGeom prst="rect">
            <a:avLst/>
          </a:prstGeom>
          <a:ln>
            <a:noFill/>
          </a:ln>
          <a:effectLst>
            <a:outerShdw blurRad="292100" dist="139700" dir="2700000" algn="tl" rotWithShape="0">
              <a:srgbClr val="333333">
                <a:alpha val="65000"/>
              </a:srgbClr>
            </a:outerShdw>
          </a:effectLst>
        </p:spPr>
      </p:pic>
      <p:graphicFrame>
        <p:nvGraphicFramePr>
          <p:cNvPr id="7" name="Table 6"/>
          <p:cNvGraphicFramePr>
            <a:graphicFrameLocks noGrp="1"/>
          </p:cNvGraphicFramePr>
          <p:nvPr/>
        </p:nvGraphicFramePr>
        <p:xfrm>
          <a:off x="2133600" y="5582920"/>
          <a:ext cx="8128000" cy="7416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xmlns="" val="20000"/>
                    </a:ext>
                  </a:extLst>
                </a:gridCol>
                <a:gridCol w="6400800">
                  <a:extLst>
                    <a:ext uri="{9D8B030D-6E8A-4147-A177-3AD203B41FA5}">
                      <a16:colId xmlns:a16="http://schemas.microsoft.com/office/drawing/2014/main" xmlns="" val="20001"/>
                    </a:ext>
                  </a:extLst>
                </a:gridCol>
              </a:tblGrid>
              <a:tr h="370840">
                <a:tc>
                  <a:txBody>
                    <a:bodyPr/>
                    <a:lstStyle/>
                    <a:p>
                      <a:pPr algn="ctr"/>
                      <a:r>
                        <a:rPr lang="en-US" b="1" i="1" dirty="0">
                          <a:solidFill>
                            <a:schemeClr val="tx1"/>
                          </a:solidFill>
                          <a:latin typeface="Calibri" pitchFamily="34" charset="0"/>
                        </a:rPr>
                        <a:t>Pros</a:t>
                      </a:r>
                    </a:p>
                  </a:txBody>
                  <a:tcPr marL="121920" marR="121920"/>
                </a:tc>
                <a:tc>
                  <a:txBody>
                    <a:bodyPr/>
                    <a:lstStyle/>
                    <a:p>
                      <a:pPr marL="91440"/>
                      <a:r>
                        <a:rPr lang="en-US" b="1" dirty="0">
                          <a:solidFill>
                            <a:schemeClr val="accent2">
                              <a:lumMod val="50000"/>
                            </a:schemeClr>
                          </a:solidFill>
                          <a:latin typeface="Cambria" pitchFamily="18" charset="0"/>
                        </a:rPr>
                        <a:t>Need not to modify guest OS</a:t>
                      </a:r>
                    </a:p>
                  </a:txBody>
                  <a:tcPr marL="121920" marR="121920"/>
                </a:tc>
                <a:extLst>
                  <a:ext uri="{0D108BD9-81ED-4DB2-BD59-A6C34878D82A}">
                    <a16:rowId xmlns:a16="http://schemas.microsoft.com/office/drawing/2014/main" xmlns="" val="10000"/>
                  </a:ext>
                </a:extLst>
              </a:tr>
              <a:tr h="370840">
                <a:tc>
                  <a:txBody>
                    <a:bodyPr/>
                    <a:lstStyle/>
                    <a:p>
                      <a:pPr algn="ctr"/>
                      <a:r>
                        <a:rPr lang="en-US" b="1" i="1" dirty="0">
                          <a:solidFill>
                            <a:schemeClr val="tx1"/>
                          </a:solidFill>
                          <a:latin typeface="Calibri" pitchFamily="34" charset="0"/>
                        </a:rPr>
                        <a:t>Cons</a:t>
                      </a:r>
                    </a:p>
                  </a:txBody>
                  <a:tcPr marL="121920" marR="121920"/>
                </a:tc>
                <a:tc>
                  <a:txBody>
                    <a:bodyPr/>
                    <a:lstStyle/>
                    <a:p>
                      <a:pPr marL="91440"/>
                      <a:r>
                        <a:rPr lang="en-US" b="1" dirty="0">
                          <a:solidFill>
                            <a:schemeClr val="accent2">
                              <a:lumMod val="50000"/>
                            </a:schemeClr>
                          </a:solidFill>
                          <a:latin typeface="Cambria" pitchFamily="18" charset="0"/>
                        </a:rPr>
                        <a:t>Significant</a:t>
                      </a:r>
                      <a:r>
                        <a:rPr lang="en-US" b="1" baseline="0" dirty="0">
                          <a:solidFill>
                            <a:schemeClr val="accent2">
                              <a:lumMod val="50000"/>
                            </a:schemeClr>
                          </a:solidFill>
                          <a:latin typeface="Cambria" pitchFamily="18" charset="0"/>
                        </a:rPr>
                        <a:t> performance hit</a:t>
                      </a:r>
                      <a:endParaRPr lang="en-US" b="1" dirty="0">
                        <a:solidFill>
                          <a:schemeClr val="accent2">
                            <a:lumMod val="50000"/>
                          </a:schemeClr>
                        </a:solidFill>
                        <a:latin typeface="Cambria" pitchFamily="18" charset="0"/>
                      </a:endParaRPr>
                    </a:p>
                  </a:txBody>
                  <a:tcPr marL="121920" marR="121920"/>
                </a:tc>
                <a:extLst>
                  <a:ext uri="{0D108BD9-81ED-4DB2-BD59-A6C34878D82A}">
                    <a16:rowId xmlns:a16="http://schemas.microsoft.com/office/drawing/2014/main" xmlns="" val="10001"/>
                  </a:ext>
                </a:extLst>
              </a:tr>
            </a:tbl>
          </a:graphicData>
        </a:graphic>
      </p:graphicFrame>
      <p:sp>
        <p:nvSpPr>
          <p:cNvPr id="8" name="投影片編號版面配置區 7"/>
          <p:cNvSpPr>
            <a:spLocks noGrp="1"/>
          </p:cNvSpPr>
          <p:nvPr>
            <p:ph type="sldNum" sz="quarter" idx="4294967295"/>
          </p:nvPr>
        </p:nvSpPr>
        <p:spPr>
          <a:xfrm>
            <a:off x="8737600" y="6356351"/>
            <a:ext cx="2844800" cy="365125"/>
          </a:xfrm>
          <a:prstGeom prst="rect">
            <a:avLst/>
          </a:prstGeom>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749208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6596891-864A-DBA3-2BE8-07FEA03C3CE1}"/>
              </a:ext>
            </a:extLst>
          </p:cNvPr>
          <p:cNvSpPr>
            <a:spLocks noGrp="1"/>
          </p:cNvSpPr>
          <p:nvPr>
            <p:ph type="title"/>
          </p:nvPr>
        </p:nvSpPr>
        <p:spPr/>
        <p:txBody>
          <a:bodyPr/>
          <a:lstStyle/>
          <a:p>
            <a:r>
              <a:rPr lang="en-US" dirty="0"/>
              <a:t>Full-Virtualization</a:t>
            </a:r>
            <a:endParaRPr lang="x-none"/>
          </a:p>
        </p:txBody>
      </p:sp>
      <p:sp>
        <p:nvSpPr>
          <p:cNvPr id="3" name="内容占位符 2">
            <a:extLst>
              <a:ext uri="{FF2B5EF4-FFF2-40B4-BE49-F238E27FC236}">
                <a16:creationId xmlns:a16="http://schemas.microsoft.com/office/drawing/2014/main" xmlns="" id="{46754ED5-C22E-B34C-EE24-C37A27BBABDE}"/>
              </a:ext>
            </a:extLst>
          </p:cNvPr>
          <p:cNvSpPr>
            <a:spLocks noGrp="1"/>
          </p:cNvSpPr>
          <p:nvPr>
            <p:ph idx="1"/>
          </p:nvPr>
        </p:nvSpPr>
        <p:spPr/>
        <p:txBody>
          <a:bodyPr>
            <a:normAutofit/>
          </a:bodyPr>
          <a:lstStyle/>
          <a:p>
            <a:pPr algn="l" fontAlgn="base"/>
            <a:r>
              <a:rPr lang="en-US" sz="3200" dirty="0">
                <a:solidFill>
                  <a:srgbClr val="273239"/>
                </a:solidFill>
                <a:latin typeface="urw-din"/>
              </a:rPr>
              <a:t>Advantages: </a:t>
            </a:r>
          </a:p>
          <a:p>
            <a:pPr lvl="1" fontAlgn="base"/>
            <a:r>
              <a:rPr lang="en-US" sz="2800" dirty="0">
                <a:solidFill>
                  <a:srgbClr val="273239"/>
                </a:solidFill>
                <a:latin typeface="urw-din"/>
              </a:rPr>
              <a:t>No modification to the Guest operating system is required.</a:t>
            </a:r>
          </a:p>
          <a:p>
            <a:pPr algn="l" fontAlgn="base"/>
            <a:r>
              <a:rPr lang="en-US" sz="3200" dirty="0">
                <a:solidFill>
                  <a:srgbClr val="273239"/>
                </a:solidFill>
                <a:latin typeface="urw-din"/>
              </a:rPr>
              <a:t>Limitations:</a:t>
            </a:r>
          </a:p>
          <a:p>
            <a:pPr lvl="1" fontAlgn="base"/>
            <a:r>
              <a:rPr lang="en-US" sz="2800" dirty="0">
                <a:solidFill>
                  <a:srgbClr val="273239"/>
                </a:solidFill>
                <a:latin typeface="urw-din"/>
              </a:rPr>
              <a:t>Complex</a:t>
            </a:r>
          </a:p>
          <a:p>
            <a:pPr lvl="1" fontAlgn="base"/>
            <a:r>
              <a:rPr lang="en-US" sz="2800" dirty="0">
                <a:solidFill>
                  <a:srgbClr val="273239"/>
                </a:solidFill>
                <a:latin typeface="urw-din"/>
              </a:rPr>
              <a:t>Slower due to emulation</a:t>
            </a:r>
          </a:p>
          <a:p>
            <a:pPr lvl="1" fontAlgn="base"/>
            <a:r>
              <a:rPr lang="en-US" sz="2800" dirty="0">
                <a:solidFill>
                  <a:srgbClr val="273239"/>
                </a:solidFill>
                <a:latin typeface="urw-din"/>
              </a:rPr>
              <a:t>Installation of the new device driver is difficult</a:t>
            </a:r>
          </a:p>
          <a:p>
            <a:endParaRPr lang="x-none" sz="3200" dirty="0"/>
          </a:p>
        </p:txBody>
      </p:sp>
    </p:spTree>
    <p:extLst>
      <p:ext uri="{BB962C8B-B14F-4D97-AF65-F5344CB8AC3E}">
        <p14:creationId xmlns:p14="http://schemas.microsoft.com/office/powerpoint/2010/main" val="3751611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Para-Virtualization</a:t>
            </a:r>
          </a:p>
        </p:txBody>
      </p:sp>
      <p:sp>
        <p:nvSpPr>
          <p:cNvPr id="6" name="Content Placeholder 5"/>
          <p:cNvSpPr>
            <a:spLocks noGrp="1"/>
          </p:cNvSpPr>
          <p:nvPr>
            <p:ph idx="1"/>
          </p:nvPr>
        </p:nvSpPr>
        <p:spPr>
          <a:xfrm>
            <a:off x="609600" y="1219201"/>
            <a:ext cx="10972800" cy="4525963"/>
          </a:xfrm>
        </p:spPr>
        <p:txBody>
          <a:bodyPr/>
          <a:lstStyle/>
          <a:p>
            <a:endParaRPr lang="en-US" dirty="0"/>
          </a:p>
        </p:txBody>
      </p:sp>
      <p:graphicFrame>
        <p:nvGraphicFramePr>
          <p:cNvPr id="7" name="Table 6"/>
          <p:cNvGraphicFramePr>
            <a:graphicFrameLocks noGrp="1"/>
          </p:cNvGraphicFramePr>
          <p:nvPr/>
        </p:nvGraphicFramePr>
        <p:xfrm>
          <a:off x="2133600" y="5582920"/>
          <a:ext cx="8128000" cy="7416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xmlns="" val="20000"/>
                    </a:ext>
                  </a:extLst>
                </a:gridCol>
                <a:gridCol w="6400800">
                  <a:extLst>
                    <a:ext uri="{9D8B030D-6E8A-4147-A177-3AD203B41FA5}">
                      <a16:colId xmlns:a16="http://schemas.microsoft.com/office/drawing/2014/main" xmlns="" val="20001"/>
                    </a:ext>
                  </a:extLst>
                </a:gridCol>
              </a:tblGrid>
              <a:tr h="370840">
                <a:tc>
                  <a:txBody>
                    <a:bodyPr/>
                    <a:lstStyle/>
                    <a:p>
                      <a:pPr algn="ctr"/>
                      <a:r>
                        <a:rPr lang="en-US" b="1" i="1" dirty="0">
                          <a:solidFill>
                            <a:schemeClr val="tx1"/>
                          </a:solidFill>
                          <a:latin typeface="Calibri" pitchFamily="34" charset="0"/>
                        </a:rPr>
                        <a:t>Pros</a:t>
                      </a:r>
                    </a:p>
                  </a:txBody>
                  <a:tcPr marL="121920" marR="121920"/>
                </a:tc>
                <a:tc>
                  <a:txBody>
                    <a:bodyPr/>
                    <a:lstStyle/>
                    <a:p>
                      <a:pPr marL="91440"/>
                      <a:r>
                        <a:rPr lang="en-US" b="1" dirty="0">
                          <a:solidFill>
                            <a:schemeClr val="accent2">
                              <a:lumMod val="50000"/>
                            </a:schemeClr>
                          </a:solidFill>
                          <a:latin typeface="Cambria" pitchFamily="18" charset="0"/>
                        </a:rPr>
                        <a:t>Light weight and high perform</a:t>
                      </a:r>
                      <a:r>
                        <a:rPr lang="en-US" b="1" baseline="0" dirty="0">
                          <a:solidFill>
                            <a:schemeClr val="accent2">
                              <a:lumMod val="50000"/>
                            </a:schemeClr>
                          </a:solidFill>
                          <a:latin typeface="Cambria" pitchFamily="18" charset="0"/>
                        </a:rPr>
                        <a:t>ance</a:t>
                      </a:r>
                      <a:endParaRPr lang="en-US" b="1" dirty="0">
                        <a:solidFill>
                          <a:schemeClr val="accent2">
                            <a:lumMod val="50000"/>
                          </a:schemeClr>
                        </a:solidFill>
                        <a:latin typeface="Cambria" pitchFamily="18" charset="0"/>
                      </a:endParaRPr>
                    </a:p>
                  </a:txBody>
                  <a:tcPr marL="121920" marR="121920"/>
                </a:tc>
                <a:extLst>
                  <a:ext uri="{0D108BD9-81ED-4DB2-BD59-A6C34878D82A}">
                    <a16:rowId xmlns:a16="http://schemas.microsoft.com/office/drawing/2014/main" xmlns="" val="10000"/>
                  </a:ext>
                </a:extLst>
              </a:tr>
              <a:tr h="370840">
                <a:tc>
                  <a:txBody>
                    <a:bodyPr/>
                    <a:lstStyle/>
                    <a:p>
                      <a:pPr algn="ctr"/>
                      <a:r>
                        <a:rPr lang="en-US" b="1" i="1" dirty="0">
                          <a:solidFill>
                            <a:schemeClr val="tx1"/>
                          </a:solidFill>
                          <a:latin typeface="Calibri" pitchFamily="34" charset="0"/>
                        </a:rPr>
                        <a:t>Cons</a:t>
                      </a:r>
                    </a:p>
                  </a:txBody>
                  <a:tcPr marL="121920" marR="121920"/>
                </a:tc>
                <a:tc>
                  <a:txBody>
                    <a:bodyPr/>
                    <a:lstStyle/>
                    <a:p>
                      <a:pPr marL="91440"/>
                      <a:r>
                        <a:rPr lang="en-US" b="1" dirty="0">
                          <a:solidFill>
                            <a:schemeClr val="accent2">
                              <a:lumMod val="50000"/>
                            </a:schemeClr>
                          </a:solidFill>
                          <a:latin typeface="Cambria" pitchFamily="18" charset="0"/>
                        </a:rPr>
                        <a:t>Require</a:t>
                      </a:r>
                      <a:r>
                        <a:rPr lang="en-US" b="1" baseline="0" dirty="0">
                          <a:solidFill>
                            <a:schemeClr val="accent2">
                              <a:lumMod val="50000"/>
                            </a:schemeClr>
                          </a:solidFill>
                          <a:latin typeface="Cambria" pitchFamily="18" charset="0"/>
                        </a:rPr>
                        <a:t> modification of guest OS</a:t>
                      </a:r>
                      <a:endParaRPr lang="en-US" b="1" dirty="0">
                        <a:solidFill>
                          <a:schemeClr val="accent2">
                            <a:lumMod val="50000"/>
                          </a:schemeClr>
                        </a:solidFill>
                        <a:latin typeface="Cambria" pitchFamily="18" charset="0"/>
                      </a:endParaRPr>
                    </a:p>
                  </a:txBody>
                  <a:tcPr marL="121920" marR="121920"/>
                </a:tc>
                <a:extLst>
                  <a:ext uri="{0D108BD9-81ED-4DB2-BD59-A6C34878D82A}">
                    <a16:rowId xmlns:a16="http://schemas.microsoft.com/office/drawing/2014/main" xmlns="" val="10001"/>
                  </a:ext>
                </a:extLst>
              </a:tr>
            </a:tbl>
          </a:graphicData>
        </a:graphic>
      </p:graphicFrame>
      <p:pic>
        <p:nvPicPr>
          <p:cNvPr id="8" name="Picture 2"/>
          <p:cNvPicPr>
            <a:picLocks noChangeAspect="1" noChangeArrowheads="1"/>
          </p:cNvPicPr>
          <p:nvPr/>
        </p:nvPicPr>
        <p:blipFill>
          <a:blip r:embed="rId2" cstate="print"/>
          <a:srcRect/>
          <a:stretch>
            <a:fillRect/>
          </a:stretch>
        </p:blipFill>
        <p:spPr bwMode="auto">
          <a:xfrm>
            <a:off x="2252685" y="1828801"/>
            <a:ext cx="7704116" cy="3428999"/>
          </a:xfrm>
          <a:prstGeom prst="rect">
            <a:avLst/>
          </a:prstGeom>
          <a:ln>
            <a:noFill/>
          </a:ln>
          <a:effectLst>
            <a:outerShdw blurRad="292100" dist="139700" dir="2700000" algn="tl" rotWithShape="0">
              <a:srgbClr val="333333">
                <a:alpha val="65000"/>
              </a:srgbClr>
            </a:outerShdw>
          </a:effectLst>
        </p:spPr>
      </p:pic>
      <p:sp>
        <p:nvSpPr>
          <p:cNvPr id="9" name="投影片編號版面配置區 8"/>
          <p:cNvSpPr>
            <a:spLocks noGrp="1"/>
          </p:cNvSpPr>
          <p:nvPr>
            <p:ph type="sldNum" sz="quarter" idx="4294967295"/>
          </p:nvPr>
        </p:nvSpPr>
        <p:spPr>
          <a:xfrm>
            <a:off x="8737600" y="6356351"/>
            <a:ext cx="2844800" cy="365125"/>
          </a:xfrm>
          <a:prstGeom prst="rect">
            <a:avLst/>
          </a:prstGeom>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971610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60E6911-4441-0779-8243-54A4B270E7C6}"/>
              </a:ext>
            </a:extLst>
          </p:cNvPr>
          <p:cNvSpPr>
            <a:spLocks noGrp="1"/>
          </p:cNvSpPr>
          <p:nvPr>
            <p:ph type="title"/>
          </p:nvPr>
        </p:nvSpPr>
        <p:spPr/>
        <p:txBody>
          <a:bodyPr/>
          <a:lstStyle/>
          <a:p>
            <a:r>
              <a:rPr lang="en-US" dirty="0"/>
              <a:t>Para-Virtualization</a:t>
            </a:r>
            <a:endParaRPr lang="x-none"/>
          </a:p>
        </p:txBody>
      </p:sp>
      <p:sp>
        <p:nvSpPr>
          <p:cNvPr id="3" name="内容占位符 2">
            <a:extLst>
              <a:ext uri="{FF2B5EF4-FFF2-40B4-BE49-F238E27FC236}">
                <a16:creationId xmlns:a16="http://schemas.microsoft.com/office/drawing/2014/main" xmlns="" id="{D47BFCFF-5A88-F0B5-10E2-06D89B1D8893}"/>
              </a:ext>
            </a:extLst>
          </p:cNvPr>
          <p:cNvSpPr>
            <a:spLocks noGrp="1"/>
          </p:cNvSpPr>
          <p:nvPr>
            <p:ph idx="1"/>
          </p:nvPr>
        </p:nvSpPr>
        <p:spPr/>
        <p:txBody>
          <a:bodyPr>
            <a:normAutofit/>
          </a:bodyPr>
          <a:lstStyle/>
          <a:p>
            <a:r>
              <a:rPr lang="en-US" sz="3600" dirty="0"/>
              <a:t>Advantages: </a:t>
            </a:r>
          </a:p>
          <a:p>
            <a:pPr lvl="1"/>
            <a:r>
              <a:rPr lang="en-US" sz="3200" dirty="0"/>
              <a:t>Easier</a:t>
            </a:r>
          </a:p>
          <a:p>
            <a:pPr lvl="1"/>
            <a:r>
              <a:rPr lang="en-US" sz="3200" dirty="0"/>
              <a:t>Enhanced Performance</a:t>
            </a:r>
          </a:p>
          <a:p>
            <a:pPr lvl="1"/>
            <a:r>
              <a:rPr lang="en-US" sz="3200" dirty="0"/>
              <a:t>No emulation overhead</a:t>
            </a:r>
          </a:p>
          <a:p>
            <a:r>
              <a:rPr lang="en-US" sz="3600" dirty="0"/>
              <a:t>Limitations:</a:t>
            </a:r>
          </a:p>
          <a:p>
            <a:pPr lvl="1"/>
            <a:r>
              <a:rPr lang="en-US" sz="3200" dirty="0"/>
              <a:t>Requires modification to a guest operating system</a:t>
            </a:r>
            <a:endParaRPr lang="x-none" sz="3200" dirty="0"/>
          </a:p>
        </p:txBody>
      </p:sp>
    </p:spTree>
    <p:extLst>
      <p:ext uri="{BB962C8B-B14F-4D97-AF65-F5344CB8AC3E}">
        <p14:creationId xmlns:p14="http://schemas.microsoft.com/office/powerpoint/2010/main" val="1363771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A25DE8-F109-91B4-8871-0AF07EE18EE7}"/>
              </a:ext>
            </a:extLst>
          </p:cNvPr>
          <p:cNvSpPr>
            <a:spLocks noGrp="1"/>
          </p:cNvSpPr>
          <p:nvPr>
            <p:ph type="title"/>
          </p:nvPr>
        </p:nvSpPr>
        <p:spPr/>
        <p:txBody>
          <a:bodyPr/>
          <a:lstStyle/>
          <a:p>
            <a:r>
              <a:rPr lang="en-AU" dirty="0"/>
              <a:t>Hardware-Assisted Virtualization</a:t>
            </a:r>
            <a:endParaRPr lang="x-none" dirty="0"/>
          </a:p>
        </p:txBody>
      </p:sp>
      <p:sp>
        <p:nvSpPr>
          <p:cNvPr id="3" name="内容占位符 2">
            <a:extLst>
              <a:ext uri="{FF2B5EF4-FFF2-40B4-BE49-F238E27FC236}">
                <a16:creationId xmlns:a16="http://schemas.microsoft.com/office/drawing/2014/main" xmlns="" id="{5DEA49B1-E472-2FD2-F70D-D72F061CC66E}"/>
              </a:ext>
            </a:extLst>
          </p:cNvPr>
          <p:cNvSpPr>
            <a:spLocks noGrp="1"/>
          </p:cNvSpPr>
          <p:nvPr>
            <p:ph idx="1"/>
          </p:nvPr>
        </p:nvSpPr>
        <p:spPr/>
        <p:txBody>
          <a:bodyPr>
            <a:normAutofit/>
          </a:bodyPr>
          <a:lstStyle/>
          <a:p>
            <a:r>
              <a:rPr lang="en-AU" sz="4000" dirty="0"/>
              <a:t>Requires hardware support</a:t>
            </a:r>
            <a:endParaRPr lang="x-none" sz="4000" dirty="0"/>
          </a:p>
        </p:txBody>
      </p:sp>
    </p:spTree>
    <p:extLst>
      <p:ext uri="{BB962C8B-B14F-4D97-AF65-F5344CB8AC3E}">
        <p14:creationId xmlns:p14="http://schemas.microsoft.com/office/powerpoint/2010/main" val="535734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472882-49A1-9F76-E51F-86ECF9FE3A39}"/>
              </a:ext>
            </a:extLst>
          </p:cNvPr>
          <p:cNvSpPr>
            <a:spLocks noGrp="1"/>
          </p:cNvSpPr>
          <p:nvPr>
            <p:ph type="title"/>
          </p:nvPr>
        </p:nvSpPr>
        <p:spPr/>
        <p:txBody>
          <a:bodyPr/>
          <a:lstStyle/>
          <a:p>
            <a:r>
              <a:rPr lang="en-AU" dirty="0"/>
              <a:t>Hardware-Assisted Virtualization</a:t>
            </a:r>
            <a:endParaRPr lang="x-none" dirty="0"/>
          </a:p>
        </p:txBody>
      </p:sp>
      <p:sp>
        <p:nvSpPr>
          <p:cNvPr id="3" name="内容占位符 2">
            <a:extLst>
              <a:ext uri="{FF2B5EF4-FFF2-40B4-BE49-F238E27FC236}">
                <a16:creationId xmlns:a16="http://schemas.microsoft.com/office/drawing/2014/main" xmlns="" id="{40433A3D-261A-1F87-4526-32F5C772524F}"/>
              </a:ext>
            </a:extLst>
          </p:cNvPr>
          <p:cNvSpPr>
            <a:spLocks noGrp="1"/>
          </p:cNvSpPr>
          <p:nvPr>
            <p:ph idx="1"/>
          </p:nvPr>
        </p:nvSpPr>
        <p:spPr/>
        <p:txBody>
          <a:bodyPr>
            <a:normAutofit/>
          </a:bodyPr>
          <a:lstStyle/>
          <a:p>
            <a:r>
              <a:rPr lang="en-US" sz="4000" dirty="0"/>
              <a:t>Advantages: </a:t>
            </a:r>
          </a:p>
          <a:p>
            <a:pPr lvl="1"/>
            <a:r>
              <a:rPr lang="en-US" sz="3600" dirty="0"/>
              <a:t>No modification to a guest operating system is required</a:t>
            </a:r>
          </a:p>
          <a:p>
            <a:pPr lvl="1"/>
            <a:r>
              <a:rPr lang="en-US" sz="3600" dirty="0"/>
              <a:t>Very </a:t>
            </a:r>
            <a:r>
              <a:rPr lang="en-US" sz="3600" dirty="0" smtClean="0"/>
              <a:t>little </a:t>
            </a:r>
            <a:r>
              <a:rPr lang="en-US" sz="3600" dirty="0"/>
              <a:t>hypervisor overhead</a:t>
            </a:r>
          </a:p>
          <a:p>
            <a:r>
              <a:rPr lang="en-US" sz="4000" dirty="0"/>
              <a:t>Limitations:</a:t>
            </a:r>
          </a:p>
          <a:p>
            <a:pPr lvl="1"/>
            <a:r>
              <a:rPr lang="en-US" sz="3600" dirty="0"/>
              <a:t>Hardware support required</a:t>
            </a:r>
            <a:endParaRPr lang="x-none" sz="3600" dirty="0"/>
          </a:p>
        </p:txBody>
      </p:sp>
    </p:spTree>
    <p:extLst>
      <p:ext uri="{BB962C8B-B14F-4D97-AF65-F5344CB8AC3E}">
        <p14:creationId xmlns:p14="http://schemas.microsoft.com/office/powerpoint/2010/main" val="3303578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7F489D-3077-41B4-F888-E54C4778B963}"/>
              </a:ext>
            </a:extLst>
          </p:cNvPr>
          <p:cNvSpPr>
            <a:spLocks noGrp="1"/>
          </p:cNvSpPr>
          <p:nvPr>
            <p:ph type="title"/>
          </p:nvPr>
        </p:nvSpPr>
        <p:spPr/>
        <p:txBody>
          <a:bodyPr/>
          <a:lstStyle/>
          <a:p>
            <a:r>
              <a:rPr lang="en-AU" dirty="0"/>
              <a:t>OS </a:t>
            </a:r>
            <a:r>
              <a:rPr lang="en-AU" dirty="0" smtClean="0"/>
              <a:t>level virtualization</a:t>
            </a:r>
            <a:endParaRPr lang="x-none" dirty="0"/>
          </a:p>
        </p:txBody>
      </p:sp>
      <p:sp>
        <p:nvSpPr>
          <p:cNvPr id="3" name="内容占位符 2">
            <a:extLst>
              <a:ext uri="{FF2B5EF4-FFF2-40B4-BE49-F238E27FC236}">
                <a16:creationId xmlns:a16="http://schemas.microsoft.com/office/drawing/2014/main" xmlns="" id="{D6E7ADE3-35CD-685C-09B9-67B6BB524CE0}"/>
              </a:ext>
            </a:extLst>
          </p:cNvPr>
          <p:cNvSpPr>
            <a:spLocks noGrp="1"/>
          </p:cNvSpPr>
          <p:nvPr>
            <p:ph idx="1"/>
          </p:nvPr>
        </p:nvSpPr>
        <p:spPr/>
        <p:txBody>
          <a:bodyPr>
            <a:normAutofit/>
          </a:bodyPr>
          <a:lstStyle/>
          <a:p>
            <a:r>
              <a:rPr lang="en-US" sz="4000" dirty="0" smtClean="0"/>
              <a:t>A </a:t>
            </a:r>
            <a:r>
              <a:rPr lang="en-US" sz="4000" dirty="0"/>
              <a:t>physical server is virtualized at the operating system level</a:t>
            </a:r>
          </a:p>
          <a:p>
            <a:r>
              <a:rPr lang="en-US" sz="4000" dirty="0"/>
              <a:t>E</a:t>
            </a:r>
            <a:r>
              <a:rPr lang="en-US" sz="4000" dirty="0" smtClean="0"/>
              <a:t>nables </a:t>
            </a:r>
            <a:r>
              <a:rPr lang="en-US" sz="4000" dirty="0"/>
              <a:t>multiple isolated and secure virtualized servers to run on a single physical </a:t>
            </a:r>
            <a:r>
              <a:rPr lang="en-US" sz="4000" dirty="0" smtClean="0"/>
              <a:t>server</a:t>
            </a:r>
            <a:endParaRPr lang="en-US" sz="4000" dirty="0"/>
          </a:p>
        </p:txBody>
      </p:sp>
    </p:spTree>
    <p:extLst>
      <p:ext uri="{BB962C8B-B14F-4D97-AF65-F5344CB8AC3E}">
        <p14:creationId xmlns:p14="http://schemas.microsoft.com/office/powerpoint/2010/main" val="1806722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OS level </a:t>
            </a:r>
            <a:r>
              <a:rPr lang="en-GB" dirty="0" smtClean="0"/>
              <a:t>virtualization - definition</a:t>
            </a:r>
            <a:endParaRPr lang="en-GB" dirty="0"/>
          </a:p>
        </p:txBody>
      </p:sp>
      <p:sp>
        <p:nvSpPr>
          <p:cNvPr id="3" name="Content Placeholder 2"/>
          <p:cNvSpPr>
            <a:spLocks noGrp="1"/>
          </p:cNvSpPr>
          <p:nvPr>
            <p:ph idx="1"/>
          </p:nvPr>
        </p:nvSpPr>
        <p:spPr/>
        <p:txBody>
          <a:bodyPr>
            <a:normAutofit/>
          </a:bodyPr>
          <a:lstStyle/>
          <a:p>
            <a:r>
              <a:rPr lang="en-GB" dirty="0" smtClean="0"/>
              <a:t>OS level </a:t>
            </a:r>
            <a:r>
              <a:rPr lang="en-GB" dirty="0"/>
              <a:t>virtualization is an operating system (OS) paradigm in which </a:t>
            </a:r>
            <a:r>
              <a:rPr lang="en-GB" dirty="0">
                <a:solidFill>
                  <a:srgbClr val="FF0000"/>
                </a:solidFill>
              </a:rPr>
              <a:t>the kernel allows the existence of multiple isolated user space instances</a:t>
            </a:r>
            <a:r>
              <a:rPr lang="en-GB" dirty="0"/>
              <a:t>, called </a:t>
            </a:r>
            <a:r>
              <a:rPr lang="en-GB" u="sng" dirty="0" smtClean="0">
                <a:solidFill>
                  <a:schemeClr val="accent2">
                    <a:lumMod val="50000"/>
                  </a:schemeClr>
                </a:solidFill>
                <a:effectLst>
                  <a:outerShdw blurRad="38100" dist="38100" dir="2700000" algn="tl">
                    <a:srgbClr val="000000">
                      <a:alpha val="43137"/>
                    </a:srgbClr>
                  </a:outerShdw>
                </a:effectLst>
              </a:rPr>
              <a:t>containers</a:t>
            </a:r>
            <a:r>
              <a:rPr lang="en-GB" u="sng" dirty="0" smtClean="0"/>
              <a:t> </a:t>
            </a:r>
            <a:r>
              <a:rPr lang="en-GB" dirty="0" smtClean="0"/>
              <a:t>(or zones, </a:t>
            </a:r>
            <a:r>
              <a:rPr lang="en-GB" dirty="0"/>
              <a:t>virtual private </a:t>
            </a:r>
            <a:r>
              <a:rPr lang="en-GB" dirty="0" smtClean="0"/>
              <a:t>servers, partitions</a:t>
            </a:r>
            <a:r>
              <a:rPr lang="en-GB" dirty="0"/>
              <a:t>, virtual </a:t>
            </a:r>
            <a:r>
              <a:rPr lang="en-GB" dirty="0" smtClean="0"/>
              <a:t>environments, </a:t>
            </a:r>
            <a:r>
              <a:rPr lang="en-GB" dirty="0"/>
              <a:t>virtual </a:t>
            </a:r>
            <a:r>
              <a:rPr lang="en-GB" dirty="0" smtClean="0"/>
              <a:t>kernels, jails, …, ) </a:t>
            </a:r>
          </a:p>
          <a:p>
            <a:r>
              <a:rPr lang="en-GB" dirty="0" smtClean="0"/>
              <a:t>Such </a:t>
            </a:r>
            <a:r>
              <a:rPr lang="en-GB" dirty="0"/>
              <a:t>instances may look like real computers from the point of view of programs running in </a:t>
            </a:r>
            <a:r>
              <a:rPr lang="en-GB" dirty="0" smtClean="0"/>
              <a:t>them</a:t>
            </a:r>
          </a:p>
        </p:txBody>
      </p:sp>
    </p:spTree>
    <p:extLst>
      <p:ext uri="{BB962C8B-B14F-4D97-AF65-F5344CB8AC3E}">
        <p14:creationId xmlns:p14="http://schemas.microsoft.com/office/powerpoint/2010/main" val="1800377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2595" y="2351161"/>
            <a:ext cx="10664161" cy="4469802"/>
          </a:xfrm>
          <a:prstGeom prst="rect">
            <a:avLst/>
          </a:prstGeom>
        </p:spPr>
      </p:pic>
      <p:sp>
        <p:nvSpPr>
          <p:cNvPr id="22" name="标题 21">
            <a:extLst>
              <a:ext uri="{FF2B5EF4-FFF2-40B4-BE49-F238E27FC236}">
                <a16:creationId xmlns:a16="http://schemas.microsoft.com/office/drawing/2014/main" xmlns="" id="{30765A6E-4DDE-8F69-E738-90960F3F193C}"/>
              </a:ext>
            </a:extLst>
          </p:cNvPr>
          <p:cNvSpPr>
            <a:spLocks noGrp="1"/>
          </p:cNvSpPr>
          <p:nvPr>
            <p:ph type="title"/>
          </p:nvPr>
        </p:nvSpPr>
        <p:spPr/>
        <p:txBody>
          <a:bodyPr/>
          <a:lstStyle/>
          <a:p>
            <a:r>
              <a:rPr lang="en-US" dirty="0"/>
              <a:t>Resource Provisioning problems - Company's/Customer's View</a:t>
            </a:r>
            <a:endParaRPr lang="x-none" dirty="0"/>
          </a:p>
        </p:txBody>
      </p:sp>
      <p:sp>
        <p:nvSpPr>
          <p:cNvPr id="23" name="内容占位符 22">
            <a:extLst>
              <a:ext uri="{FF2B5EF4-FFF2-40B4-BE49-F238E27FC236}">
                <a16:creationId xmlns:a16="http://schemas.microsoft.com/office/drawing/2014/main" xmlns="" id="{BC1B8B71-C0F2-96CA-BD9D-88EC551E34DB}"/>
              </a:ext>
            </a:extLst>
          </p:cNvPr>
          <p:cNvSpPr>
            <a:spLocks noGrp="1"/>
          </p:cNvSpPr>
          <p:nvPr>
            <p:ph idx="1"/>
          </p:nvPr>
        </p:nvSpPr>
        <p:spPr/>
        <p:txBody>
          <a:bodyPr/>
          <a:lstStyle/>
          <a:p>
            <a:endParaRPr lang="x-none"/>
          </a:p>
        </p:txBody>
      </p:sp>
      <p:sp>
        <p:nvSpPr>
          <p:cNvPr id="5" name="object 5"/>
          <p:cNvSpPr txBox="1"/>
          <p:nvPr/>
        </p:nvSpPr>
        <p:spPr>
          <a:xfrm>
            <a:off x="2163541" y="2252037"/>
            <a:ext cx="1988494" cy="243656"/>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393834"/>
                </a:solidFill>
                <a:latin typeface="Arial"/>
                <a:cs typeface="Arial"/>
              </a:rPr>
              <a:t>Resource</a:t>
            </a:r>
            <a:r>
              <a:rPr sz="1500" spc="-70" dirty="0">
                <a:solidFill>
                  <a:srgbClr val="393834"/>
                </a:solidFill>
                <a:latin typeface="Arial"/>
                <a:cs typeface="Arial"/>
              </a:rPr>
              <a:t> </a:t>
            </a:r>
            <a:r>
              <a:rPr sz="1500" spc="-10" dirty="0">
                <a:solidFill>
                  <a:srgbClr val="393834"/>
                </a:solidFill>
                <a:latin typeface="Arial"/>
                <a:cs typeface="Arial"/>
              </a:rPr>
              <a:t>Wastage</a:t>
            </a:r>
            <a:endParaRPr sz="1500">
              <a:latin typeface="Arial"/>
              <a:cs typeface="Arial"/>
            </a:endParaRPr>
          </a:p>
        </p:txBody>
      </p:sp>
      <p:grpSp>
        <p:nvGrpSpPr>
          <p:cNvPr id="6" name="object 6"/>
          <p:cNvGrpSpPr/>
          <p:nvPr/>
        </p:nvGrpSpPr>
        <p:grpSpPr>
          <a:xfrm>
            <a:off x="2487537" y="2567274"/>
            <a:ext cx="5805020" cy="208045"/>
            <a:chOff x="2057400" y="2285364"/>
            <a:chExt cx="4801235" cy="229235"/>
          </a:xfrm>
        </p:grpSpPr>
        <p:sp>
          <p:nvSpPr>
            <p:cNvPr id="7" name="object 7"/>
            <p:cNvSpPr/>
            <p:nvPr/>
          </p:nvSpPr>
          <p:spPr>
            <a:xfrm>
              <a:off x="2743200" y="2285999"/>
              <a:ext cx="137160" cy="137160"/>
            </a:xfrm>
            <a:custGeom>
              <a:avLst/>
              <a:gdLst/>
              <a:ahLst/>
              <a:cxnLst/>
              <a:rect l="l" t="t" r="r" b="b"/>
              <a:pathLst>
                <a:path w="137160" h="137160">
                  <a:moveTo>
                    <a:pt x="0" y="0"/>
                  </a:moveTo>
                  <a:lnTo>
                    <a:pt x="137160" y="137160"/>
                  </a:lnTo>
                </a:path>
              </a:pathLst>
            </a:custGeom>
            <a:ln w="3175">
              <a:solidFill>
                <a:srgbClr val="000000"/>
              </a:solidFill>
            </a:ln>
          </p:spPr>
          <p:txBody>
            <a:bodyPr wrap="square" lIns="0" tIns="0" rIns="0" bIns="0" rtlCol="0"/>
            <a:lstStyle/>
            <a:p>
              <a:endParaRPr/>
            </a:p>
          </p:txBody>
        </p:sp>
        <p:sp>
          <p:nvSpPr>
            <p:cNvPr id="8" name="object 8"/>
            <p:cNvSpPr/>
            <p:nvPr/>
          </p:nvSpPr>
          <p:spPr>
            <a:xfrm>
              <a:off x="2819400" y="2362199"/>
              <a:ext cx="152400" cy="152400"/>
            </a:xfrm>
            <a:custGeom>
              <a:avLst/>
              <a:gdLst/>
              <a:ahLst/>
              <a:cxnLst/>
              <a:rect l="l" t="t" r="r" b="b"/>
              <a:pathLst>
                <a:path w="152400" h="152400">
                  <a:moveTo>
                    <a:pt x="76200" y="0"/>
                  </a:moveTo>
                  <a:lnTo>
                    <a:pt x="0" y="76200"/>
                  </a:lnTo>
                  <a:lnTo>
                    <a:pt x="152400" y="152400"/>
                  </a:lnTo>
                  <a:lnTo>
                    <a:pt x="76200" y="0"/>
                  </a:lnTo>
                  <a:close/>
                </a:path>
              </a:pathLst>
            </a:custGeom>
            <a:solidFill>
              <a:srgbClr val="000000"/>
            </a:solidFill>
          </p:spPr>
          <p:txBody>
            <a:bodyPr wrap="square" lIns="0" tIns="0" rIns="0" bIns="0" rtlCol="0"/>
            <a:lstStyle/>
            <a:p>
              <a:endParaRPr/>
            </a:p>
          </p:txBody>
        </p:sp>
        <p:sp>
          <p:nvSpPr>
            <p:cNvPr id="9" name="object 9"/>
            <p:cNvSpPr/>
            <p:nvPr/>
          </p:nvSpPr>
          <p:spPr>
            <a:xfrm>
              <a:off x="2172970" y="2285999"/>
              <a:ext cx="341630" cy="170180"/>
            </a:xfrm>
            <a:custGeom>
              <a:avLst/>
              <a:gdLst/>
              <a:ahLst/>
              <a:cxnLst/>
              <a:rect l="l" t="t" r="r" b="b"/>
              <a:pathLst>
                <a:path w="341630" h="170180">
                  <a:moveTo>
                    <a:pt x="341630" y="0"/>
                  </a:moveTo>
                  <a:lnTo>
                    <a:pt x="0" y="170179"/>
                  </a:lnTo>
                </a:path>
              </a:pathLst>
            </a:custGeom>
            <a:ln w="3175">
              <a:solidFill>
                <a:srgbClr val="000000"/>
              </a:solidFill>
            </a:ln>
          </p:spPr>
          <p:txBody>
            <a:bodyPr wrap="square" lIns="0" tIns="0" rIns="0" bIns="0" rtlCol="0"/>
            <a:lstStyle/>
            <a:p>
              <a:endParaRPr/>
            </a:p>
          </p:txBody>
        </p:sp>
        <p:sp>
          <p:nvSpPr>
            <p:cNvPr id="10" name="object 10"/>
            <p:cNvSpPr/>
            <p:nvPr/>
          </p:nvSpPr>
          <p:spPr>
            <a:xfrm>
              <a:off x="2057400" y="2393949"/>
              <a:ext cx="168910" cy="120650"/>
            </a:xfrm>
            <a:custGeom>
              <a:avLst/>
              <a:gdLst/>
              <a:ahLst/>
              <a:cxnLst/>
              <a:rect l="l" t="t" r="r" b="b"/>
              <a:pathLst>
                <a:path w="168910" h="120650">
                  <a:moveTo>
                    <a:pt x="120650" y="0"/>
                  </a:moveTo>
                  <a:lnTo>
                    <a:pt x="0" y="120650"/>
                  </a:lnTo>
                  <a:lnTo>
                    <a:pt x="168910" y="96520"/>
                  </a:lnTo>
                  <a:lnTo>
                    <a:pt x="120650" y="0"/>
                  </a:lnTo>
                  <a:close/>
                </a:path>
              </a:pathLst>
            </a:custGeom>
            <a:solidFill>
              <a:srgbClr val="000000"/>
            </a:solidFill>
          </p:spPr>
          <p:txBody>
            <a:bodyPr wrap="square" lIns="0" tIns="0" rIns="0" bIns="0" rtlCol="0"/>
            <a:lstStyle/>
            <a:p>
              <a:endParaRPr/>
            </a:p>
          </p:txBody>
        </p:sp>
        <p:sp>
          <p:nvSpPr>
            <p:cNvPr id="11" name="object 11"/>
            <p:cNvSpPr/>
            <p:nvPr/>
          </p:nvSpPr>
          <p:spPr>
            <a:xfrm>
              <a:off x="6295390" y="2285999"/>
              <a:ext cx="562610" cy="187960"/>
            </a:xfrm>
            <a:custGeom>
              <a:avLst/>
              <a:gdLst/>
              <a:ahLst/>
              <a:cxnLst/>
              <a:rect l="l" t="t" r="r" b="b"/>
              <a:pathLst>
                <a:path w="562609" h="187960">
                  <a:moveTo>
                    <a:pt x="562610" y="0"/>
                  </a:moveTo>
                  <a:lnTo>
                    <a:pt x="0" y="187960"/>
                  </a:lnTo>
                </a:path>
              </a:pathLst>
            </a:custGeom>
            <a:ln w="3175">
              <a:solidFill>
                <a:srgbClr val="000000"/>
              </a:solidFill>
            </a:ln>
          </p:spPr>
          <p:txBody>
            <a:bodyPr wrap="square" lIns="0" tIns="0" rIns="0" bIns="0" rtlCol="0"/>
            <a:lstStyle/>
            <a:p>
              <a:endParaRPr/>
            </a:p>
          </p:txBody>
        </p:sp>
        <p:sp>
          <p:nvSpPr>
            <p:cNvPr id="12" name="object 12"/>
            <p:cNvSpPr/>
            <p:nvPr/>
          </p:nvSpPr>
          <p:spPr>
            <a:xfrm>
              <a:off x="6172200" y="2411729"/>
              <a:ext cx="170180" cy="102870"/>
            </a:xfrm>
            <a:custGeom>
              <a:avLst/>
              <a:gdLst/>
              <a:ahLst/>
              <a:cxnLst/>
              <a:rect l="l" t="t" r="r" b="b"/>
              <a:pathLst>
                <a:path w="170179" h="102869">
                  <a:moveTo>
                    <a:pt x="135889" y="0"/>
                  </a:moveTo>
                  <a:lnTo>
                    <a:pt x="0" y="102870"/>
                  </a:lnTo>
                  <a:lnTo>
                    <a:pt x="170179" y="102870"/>
                  </a:lnTo>
                  <a:lnTo>
                    <a:pt x="135889"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7791209" y="2317735"/>
            <a:ext cx="2064501" cy="243656"/>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393834"/>
                </a:solidFill>
                <a:latin typeface="Arial"/>
                <a:cs typeface="Arial"/>
              </a:rPr>
              <a:t>Unserved</a:t>
            </a:r>
            <a:r>
              <a:rPr sz="1500" spc="-25" dirty="0">
                <a:solidFill>
                  <a:srgbClr val="393834"/>
                </a:solidFill>
                <a:latin typeface="Arial"/>
                <a:cs typeface="Arial"/>
              </a:rPr>
              <a:t> </a:t>
            </a:r>
            <a:r>
              <a:rPr sz="1500" spc="-10" dirty="0">
                <a:solidFill>
                  <a:srgbClr val="393834"/>
                </a:solidFill>
                <a:latin typeface="Arial"/>
                <a:cs typeface="Arial"/>
              </a:rPr>
              <a:t>Requests</a:t>
            </a:r>
            <a:endParaRPr sz="1500">
              <a:latin typeface="Arial"/>
              <a:cs typeface="Arial"/>
            </a:endParaRPr>
          </a:p>
        </p:txBody>
      </p:sp>
      <p:sp>
        <p:nvSpPr>
          <p:cNvPr id="14" name="object 14"/>
          <p:cNvSpPr txBox="1"/>
          <p:nvPr/>
        </p:nvSpPr>
        <p:spPr>
          <a:xfrm>
            <a:off x="6175847" y="4871908"/>
            <a:ext cx="4859142" cy="525785"/>
          </a:xfrm>
          <a:prstGeom prst="rect">
            <a:avLst/>
          </a:prstGeom>
        </p:spPr>
        <p:txBody>
          <a:bodyPr vert="horz" wrap="square" lIns="0" tIns="12700" rIns="0" bIns="0" rtlCol="0">
            <a:spAutoFit/>
          </a:bodyPr>
          <a:lstStyle/>
          <a:p>
            <a:pPr marL="12700">
              <a:lnSpc>
                <a:spcPts val="1789"/>
              </a:lnSpc>
              <a:spcBef>
                <a:spcPts val="100"/>
              </a:spcBef>
            </a:pPr>
            <a:r>
              <a:rPr sz="1500" dirty="0">
                <a:solidFill>
                  <a:srgbClr val="393834"/>
                </a:solidFill>
                <a:latin typeface="Arial"/>
                <a:cs typeface="Arial"/>
              </a:rPr>
              <a:t>Loss</a:t>
            </a:r>
            <a:r>
              <a:rPr sz="1500" spc="-15" dirty="0">
                <a:solidFill>
                  <a:srgbClr val="393834"/>
                </a:solidFill>
                <a:latin typeface="Arial"/>
                <a:cs typeface="Arial"/>
              </a:rPr>
              <a:t> </a:t>
            </a:r>
            <a:r>
              <a:rPr sz="1500" dirty="0">
                <a:solidFill>
                  <a:srgbClr val="393834"/>
                </a:solidFill>
                <a:latin typeface="Arial"/>
                <a:cs typeface="Arial"/>
              </a:rPr>
              <a:t>of </a:t>
            </a:r>
            <a:r>
              <a:rPr sz="1500" spc="-10" dirty="0">
                <a:solidFill>
                  <a:srgbClr val="393834"/>
                </a:solidFill>
                <a:latin typeface="Arial"/>
                <a:cs typeface="Arial"/>
              </a:rPr>
              <a:t>Customers</a:t>
            </a:r>
            <a:endParaRPr sz="1500">
              <a:latin typeface="Arial"/>
              <a:cs typeface="Arial"/>
            </a:endParaRPr>
          </a:p>
          <a:p>
            <a:pPr marL="2574290">
              <a:lnSpc>
                <a:spcPts val="2150"/>
              </a:lnSpc>
            </a:pPr>
            <a:r>
              <a:rPr sz="1800" dirty="0">
                <a:solidFill>
                  <a:srgbClr val="393834"/>
                </a:solidFill>
                <a:latin typeface="Arial"/>
                <a:cs typeface="Arial"/>
              </a:rPr>
              <a:t>Big</a:t>
            </a:r>
            <a:r>
              <a:rPr sz="1800" spc="-35" dirty="0">
                <a:solidFill>
                  <a:srgbClr val="393834"/>
                </a:solidFill>
                <a:latin typeface="Arial"/>
                <a:cs typeface="Arial"/>
              </a:rPr>
              <a:t> </a:t>
            </a:r>
            <a:r>
              <a:rPr sz="1800" spc="-10" dirty="0">
                <a:solidFill>
                  <a:srgbClr val="393834"/>
                </a:solidFill>
                <a:latin typeface="Arial"/>
                <a:cs typeface="Arial"/>
              </a:rPr>
              <a:t>Headache</a:t>
            </a:r>
            <a:endParaRPr sz="1800">
              <a:latin typeface="Arial"/>
              <a:cs typeface="Arial"/>
            </a:endParaRPr>
          </a:p>
        </p:txBody>
      </p:sp>
      <p:grpSp>
        <p:nvGrpSpPr>
          <p:cNvPr id="15" name="object 15"/>
          <p:cNvGrpSpPr/>
          <p:nvPr/>
        </p:nvGrpSpPr>
        <p:grpSpPr>
          <a:xfrm>
            <a:off x="8843807" y="2567274"/>
            <a:ext cx="553552" cy="208045"/>
            <a:chOff x="7314565" y="2285364"/>
            <a:chExt cx="457834" cy="229235"/>
          </a:xfrm>
        </p:grpSpPr>
        <p:sp>
          <p:nvSpPr>
            <p:cNvPr id="16" name="object 16"/>
            <p:cNvSpPr/>
            <p:nvPr/>
          </p:nvSpPr>
          <p:spPr>
            <a:xfrm>
              <a:off x="7315200" y="2285999"/>
              <a:ext cx="341630" cy="170180"/>
            </a:xfrm>
            <a:custGeom>
              <a:avLst/>
              <a:gdLst/>
              <a:ahLst/>
              <a:cxnLst/>
              <a:rect l="l" t="t" r="r" b="b"/>
              <a:pathLst>
                <a:path w="341629" h="170180">
                  <a:moveTo>
                    <a:pt x="0" y="0"/>
                  </a:moveTo>
                  <a:lnTo>
                    <a:pt x="341629" y="170179"/>
                  </a:lnTo>
                </a:path>
              </a:pathLst>
            </a:custGeom>
            <a:ln w="3175">
              <a:solidFill>
                <a:srgbClr val="000000"/>
              </a:solidFill>
            </a:ln>
          </p:spPr>
          <p:txBody>
            <a:bodyPr wrap="square" lIns="0" tIns="0" rIns="0" bIns="0" rtlCol="0"/>
            <a:lstStyle/>
            <a:p>
              <a:endParaRPr/>
            </a:p>
          </p:txBody>
        </p:sp>
        <p:sp>
          <p:nvSpPr>
            <p:cNvPr id="17" name="object 17"/>
            <p:cNvSpPr/>
            <p:nvPr/>
          </p:nvSpPr>
          <p:spPr>
            <a:xfrm>
              <a:off x="7603490" y="2393949"/>
              <a:ext cx="168910" cy="120650"/>
            </a:xfrm>
            <a:custGeom>
              <a:avLst/>
              <a:gdLst/>
              <a:ahLst/>
              <a:cxnLst/>
              <a:rect l="l" t="t" r="r" b="b"/>
              <a:pathLst>
                <a:path w="168909" h="120650">
                  <a:moveTo>
                    <a:pt x="48259" y="0"/>
                  </a:moveTo>
                  <a:lnTo>
                    <a:pt x="0" y="96520"/>
                  </a:lnTo>
                  <a:lnTo>
                    <a:pt x="168909" y="120650"/>
                  </a:lnTo>
                  <a:lnTo>
                    <a:pt x="48259" y="0"/>
                  </a:lnTo>
                  <a:close/>
                </a:path>
              </a:pathLst>
            </a:custGeom>
            <a:solidFill>
              <a:srgbClr val="000000"/>
            </a:solidFill>
          </p:spPr>
          <p:txBody>
            <a:bodyPr wrap="square" lIns="0" tIns="0" rIns="0" bIns="0" rtlCol="0"/>
            <a:lstStyle/>
            <a:p>
              <a:endParaRPr/>
            </a:p>
          </p:txBody>
        </p:sp>
      </p:grpSp>
      <p:sp>
        <p:nvSpPr>
          <p:cNvPr id="3" name="矩形 2">
            <a:extLst>
              <a:ext uri="{FF2B5EF4-FFF2-40B4-BE49-F238E27FC236}">
                <a16:creationId xmlns:a16="http://schemas.microsoft.com/office/drawing/2014/main" xmlns="" id="{EDE5C318-DE38-9C75-AFF0-8BDAFDE4D516}"/>
              </a:ext>
            </a:extLst>
          </p:cNvPr>
          <p:cNvSpPr/>
          <p:nvPr/>
        </p:nvSpPr>
        <p:spPr>
          <a:xfrm>
            <a:off x="6096000" y="1825625"/>
            <a:ext cx="5443405" cy="2828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矩形 3">
            <a:extLst>
              <a:ext uri="{FF2B5EF4-FFF2-40B4-BE49-F238E27FC236}">
                <a16:creationId xmlns:a16="http://schemas.microsoft.com/office/drawing/2014/main" xmlns="" id="{F3CD4AC1-39EA-C27E-F8E5-A7BB34FE80AE}"/>
              </a:ext>
            </a:extLst>
          </p:cNvPr>
          <p:cNvSpPr/>
          <p:nvPr/>
        </p:nvSpPr>
        <p:spPr>
          <a:xfrm>
            <a:off x="3260729" y="4654193"/>
            <a:ext cx="7095621" cy="2157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27014656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OS level </a:t>
            </a:r>
            <a:r>
              <a:rPr lang="en-GB" dirty="0" smtClean="0"/>
              <a:t>virtualization - isolation</a:t>
            </a:r>
            <a:endParaRPr lang="en-GB" dirty="0"/>
          </a:p>
        </p:txBody>
      </p:sp>
      <p:sp>
        <p:nvSpPr>
          <p:cNvPr id="3" name="Content Placeholder 2"/>
          <p:cNvSpPr>
            <a:spLocks noGrp="1"/>
          </p:cNvSpPr>
          <p:nvPr>
            <p:ph idx="1"/>
          </p:nvPr>
        </p:nvSpPr>
        <p:spPr/>
        <p:txBody>
          <a:bodyPr>
            <a:normAutofit/>
          </a:bodyPr>
          <a:lstStyle/>
          <a:p>
            <a:r>
              <a:rPr lang="en-GB" dirty="0" smtClean="0"/>
              <a:t>A </a:t>
            </a:r>
            <a:r>
              <a:rPr lang="en-GB" dirty="0"/>
              <a:t>computer program running on an ordinary operating system can see all resources (connected devices, files and folders, network shares, CPU power, quantifiable hardware capabilities) of that </a:t>
            </a:r>
            <a:r>
              <a:rPr lang="en-GB" dirty="0" smtClean="0"/>
              <a:t>computer</a:t>
            </a:r>
          </a:p>
          <a:p>
            <a:r>
              <a:rPr lang="en-GB" dirty="0" smtClean="0"/>
              <a:t>However, with operating-system-virtualization, </a:t>
            </a:r>
            <a:r>
              <a:rPr lang="en-GB" dirty="0"/>
              <a:t>it is possible to run programs within containers, to which only parts of these resources are </a:t>
            </a:r>
            <a:r>
              <a:rPr lang="en-GB" dirty="0" smtClean="0"/>
              <a:t>allocated</a:t>
            </a:r>
          </a:p>
          <a:p>
            <a:pPr lvl="1"/>
            <a:r>
              <a:rPr lang="en-GB" dirty="0" smtClean="0"/>
              <a:t>A </a:t>
            </a:r>
            <a:r>
              <a:rPr lang="en-GB" dirty="0"/>
              <a:t>program expecting to see the whole computer, once run inside a container, can only see the allocated resources and believes them to be all that is </a:t>
            </a:r>
            <a:r>
              <a:rPr lang="en-GB" dirty="0" smtClean="0"/>
              <a:t>available</a:t>
            </a:r>
          </a:p>
        </p:txBody>
      </p:sp>
    </p:spTree>
    <p:extLst>
      <p:ext uri="{BB962C8B-B14F-4D97-AF65-F5344CB8AC3E}">
        <p14:creationId xmlns:p14="http://schemas.microsoft.com/office/powerpoint/2010/main" val="2654733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7F489D-3077-41B4-F888-E54C4778B963}"/>
              </a:ext>
            </a:extLst>
          </p:cNvPr>
          <p:cNvSpPr>
            <a:spLocks noGrp="1"/>
          </p:cNvSpPr>
          <p:nvPr>
            <p:ph type="title"/>
          </p:nvPr>
        </p:nvSpPr>
        <p:spPr/>
        <p:txBody>
          <a:bodyPr/>
          <a:lstStyle/>
          <a:p>
            <a:r>
              <a:rPr lang="en-AU" dirty="0"/>
              <a:t>OS virtualization advantages</a:t>
            </a:r>
            <a:endParaRPr lang="x-none" dirty="0"/>
          </a:p>
        </p:txBody>
      </p:sp>
      <p:sp>
        <p:nvSpPr>
          <p:cNvPr id="3" name="内容占位符 2">
            <a:extLst>
              <a:ext uri="{FF2B5EF4-FFF2-40B4-BE49-F238E27FC236}">
                <a16:creationId xmlns:a16="http://schemas.microsoft.com/office/drawing/2014/main" xmlns="" id="{D6E7ADE3-35CD-685C-09B9-67B6BB524CE0}"/>
              </a:ext>
            </a:extLst>
          </p:cNvPr>
          <p:cNvSpPr>
            <a:spLocks noGrp="1"/>
          </p:cNvSpPr>
          <p:nvPr>
            <p:ph idx="1"/>
          </p:nvPr>
        </p:nvSpPr>
        <p:spPr/>
        <p:txBody>
          <a:bodyPr>
            <a:normAutofit/>
          </a:bodyPr>
          <a:lstStyle/>
          <a:p>
            <a:r>
              <a:rPr lang="en-US" sz="3600" dirty="0"/>
              <a:t>Significantly more lightweight</a:t>
            </a:r>
          </a:p>
          <a:p>
            <a:r>
              <a:rPr lang="en-US" sz="3600" dirty="0"/>
              <a:t>Can host many more virtual servers</a:t>
            </a:r>
          </a:p>
          <a:p>
            <a:r>
              <a:rPr lang="en-US" sz="3600" dirty="0"/>
              <a:t>Enhanced </a:t>
            </a:r>
            <a:r>
              <a:rPr lang="en-US" sz="3600" dirty="0" smtClean="0"/>
              <a:t>security </a:t>
            </a:r>
            <a:r>
              <a:rPr lang="en-US" sz="3600" dirty="0"/>
              <a:t>and isolation</a:t>
            </a:r>
          </a:p>
          <a:p>
            <a:r>
              <a:rPr lang="en-US" sz="3600" dirty="0"/>
              <a:t>Usually has little to no overhead</a:t>
            </a:r>
          </a:p>
          <a:p>
            <a:r>
              <a:rPr lang="en-US" sz="3600" dirty="0"/>
              <a:t>Live migration is possible with OS Virtualization</a:t>
            </a:r>
          </a:p>
          <a:p>
            <a:r>
              <a:rPr lang="en-US" sz="3600" dirty="0"/>
              <a:t>It can also leverage dynamic container load balancing between nodes and clusters</a:t>
            </a:r>
          </a:p>
        </p:txBody>
      </p:sp>
    </p:spTree>
    <p:extLst>
      <p:ext uri="{BB962C8B-B14F-4D97-AF65-F5344CB8AC3E}">
        <p14:creationId xmlns:p14="http://schemas.microsoft.com/office/powerpoint/2010/main" val="2728315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D07AFC0-BCDA-1343-DE37-657058674E29}"/>
              </a:ext>
            </a:extLst>
          </p:cNvPr>
          <p:cNvSpPr>
            <a:spLocks noGrp="1"/>
          </p:cNvSpPr>
          <p:nvPr>
            <p:ph type="title"/>
          </p:nvPr>
        </p:nvSpPr>
        <p:spPr/>
        <p:txBody>
          <a:bodyPr/>
          <a:lstStyle/>
          <a:p>
            <a:r>
              <a:rPr lang="en-GB" dirty="0"/>
              <a:t>C</a:t>
            </a:r>
            <a:r>
              <a:rPr lang="en-GB" dirty="0" smtClean="0"/>
              <a:t>ontainerization</a:t>
            </a:r>
            <a:endParaRPr lang="x-none"/>
          </a:p>
        </p:txBody>
      </p:sp>
      <p:sp>
        <p:nvSpPr>
          <p:cNvPr id="3" name="内容占位符 2">
            <a:extLst>
              <a:ext uri="{FF2B5EF4-FFF2-40B4-BE49-F238E27FC236}">
                <a16:creationId xmlns:a16="http://schemas.microsoft.com/office/drawing/2014/main" xmlns="" id="{280B601F-3DDB-6C48-92B2-BD63A22C0E95}"/>
              </a:ext>
            </a:extLst>
          </p:cNvPr>
          <p:cNvSpPr>
            <a:spLocks noGrp="1"/>
          </p:cNvSpPr>
          <p:nvPr>
            <p:ph idx="1"/>
          </p:nvPr>
        </p:nvSpPr>
        <p:spPr/>
        <p:txBody>
          <a:bodyPr>
            <a:normAutofit/>
          </a:bodyPr>
          <a:lstStyle/>
          <a:p>
            <a:pPr marL="0" indent="0">
              <a:buNone/>
            </a:pPr>
            <a:r>
              <a:rPr lang="en-GB" sz="6000" dirty="0"/>
              <a:t>OS level </a:t>
            </a:r>
            <a:r>
              <a:rPr lang="en-GB" sz="6000" dirty="0" smtClean="0"/>
              <a:t>virtualization + Application level virtualization = containerization</a:t>
            </a:r>
            <a:endParaRPr lang="x-none" sz="6000"/>
          </a:p>
        </p:txBody>
      </p:sp>
    </p:spTree>
    <p:extLst>
      <p:ext uri="{BB962C8B-B14F-4D97-AF65-F5344CB8AC3E}">
        <p14:creationId xmlns:p14="http://schemas.microsoft.com/office/powerpoint/2010/main" val="4230522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Containerization</a:t>
            </a:r>
            <a:endParaRPr lang="en-GB" dirty="0"/>
          </a:p>
        </p:txBody>
      </p:sp>
      <p:sp>
        <p:nvSpPr>
          <p:cNvPr id="3" name="Content Placeholder 2"/>
          <p:cNvSpPr>
            <a:spLocks noGrp="1"/>
          </p:cNvSpPr>
          <p:nvPr>
            <p:ph idx="1"/>
          </p:nvPr>
        </p:nvSpPr>
        <p:spPr/>
        <p:txBody>
          <a:bodyPr>
            <a:normAutofit fontScale="92500"/>
          </a:bodyPr>
          <a:lstStyle/>
          <a:p>
            <a:r>
              <a:rPr lang="en-GB" sz="4000" dirty="0" smtClean="0"/>
              <a:t>A </a:t>
            </a:r>
            <a:r>
              <a:rPr lang="en-GB" sz="4000" dirty="0"/>
              <a:t>lightweight form of virtualization that encapsulates an application and its dependencies into a container</a:t>
            </a:r>
            <a:r>
              <a:rPr lang="en-GB" sz="4000" dirty="0" smtClean="0"/>
              <a:t>.</a:t>
            </a:r>
          </a:p>
          <a:p>
            <a:r>
              <a:rPr lang="en-GB" sz="4000" dirty="0" smtClean="0"/>
              <a:t>It </a:t>
            </a:r>
            <a:r>
              <a:rPr lang="en-GB" sz="4000" dirty="0"/>
              <a:t>packages everything needed to run an </a:t>
            </a:r>
            <a:r>
              <a:rPr lang="en-GB" sz="4000" dirty="0" smtClean="0"/>
              <a:t>application</a:t>
            </a:r>
          </a:p>
          <a:p>
            <a:pPr lvl="1"/>
            <a:r>
              <a:rPr lang="en-GB" sz="3600" dirty="0" smtClean="0"/>
              <a:t>Code</a:t>
            </a:r>
          </a:p>
          <a:p>
            <a:pPr lvl="1"/>
            <a:r>
              <a:rPr lang="en-GB" sz="3600" dirty="0" smtClean="0"/>
              <a:t>Runtime</a:t>
            </a:r>
          </a:p>
          <a:p>
            <a:pPr lvl="1"/>
            <a:r>
              <a:rPr lang="en-GB" sz="3600" dirty="0" smtClean="0"/>
              <a:t>Libraries</a:t>
            </a:r>
          </a:p>
          <a:p>
            <a:pPr lvl="1"/>
            <a:r>
              <a:rPr lang="en-GB" sz="3600" dirty="0" smtClean="0"/>
              <a:t>System tools</a:t>
            </a:r>
            <a:endParaRPr lang="en-GB" sz="3600" dirty="0"/>
          </a:p>
          <a:p>
            <a:pPr lvl="1"/>
            <a:endParaRPr lang="en-GB" sz="3600" dirty="0" smtClean="0"/>
          </a:p>
          <a:p>
            <a:pPr lvl="1"/>
            <a:endParaRPr lang="en-GB" sz="3600" dirty="0"/>
          </a:p>
        </p:txBody>
      </p:sp>
    </p:spTree>
    <p:extLst>
      <p:ext uri="{BB962C8B-B14F-4D97-AF65-F5344CB8AC3E}">
        <p14:creationId xmlns:p14="http://schemas.microsoft.com/office/powerpoint/2010/main" val="14678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Containers</a:t>
            </a:r>
            <a:endParaRPr lang="en-GB" dirty="0"/>
          </a:p>
        </p:txBody>
      </p:sp>
      <p:sp>
        <p:nvSpPr>
          <p:cNvPr id="3" name="Content Placeholder 2"/>
          <p:cNvSpPr>
            <a:spLocks noGrp="1"/>
          </p:cNvSpPr>
          <p:nvPr>
            <p:ph idx="1"/>
          </p:nvPr>
        </p:nvSpPr>
        <p:spPr/>
        <p:txBody>
          <a:bodyPr>
            <a:normAutofit/>
          </a:bodyPr>
          <a:lstStyle/>
          <a:p>
            <a:r>
              <a:rPr lang="en-GB" dirty="0"/>
              <a:t>The containers are basically a fully functional and portable cloud or non-cloud computing environment surrounding the application and keeping it independent from other </a:t>
            </a:r>
            <a:r>
              <a:rPr lang="en-GB" dirty="0" err="1"/>
              <a:t>parallelly</a:t>
            </a:r>
            <a:r>
              <a:rPr lang="en-GB" dirty="0"/>
              <a:t> running </a:t>
            </a:r>
            <a:r>
              <a:rPr lang="en-GB" dirty="0" smtClean="0"/>
              <a:t>environments</a:t>
            </a:r>
          </a:p>
          <a:p>
            <a:r>
              <a:rPr lang="en-GB" dirty="0" smtClean="0"/>
              <a:t>Individually </a:t>
            </a:r>
            <a:r>
              <a:rPr lang="en-GB" dirty="0"/>
              <a:t>each container simulates a different software application and runs isolated </a:t>
            </a:r>
            <a:r>
              <a:rPr lang="en-GB" dirty="0" smtClean="0"/>
              <a:t>processes </a:t>
            </a:r>
            <a:r>
              <a:rPr lang="en-GB" dirty="0"/>
              <a:t>by bundling related configuration files, libraries and </a:t>
            </a:r>
            <a:r>
              <a:rPr lang="en-GB" dirty="0" smtClean="0"/>
              <a:t>dependencies</a:t>
            </a:r>
          </a:p>
          <a:p>
            <a:r>
              <a:rPr lang="en-GB" dirty="0" smtClean="0"/>
              <a:t>But</a:t>
            </a:r>
            <a:r>
              <a:rPr lang="en-GB" dirty="0"/>
              <a:t>, collectively multiple containers share a common OS </a:t>
            </a:r>
            <a:r>
              <a:rPr lang="en-GB" dirty="0" smtClean="0"/>
              <a:t>Kernel</a:t>
            </a:r>
            <a:endParaRPr lang="en-GB" dirty="0"/>
          </a:p>
          <a:p>
            <a:r>
              <a:rPr lang="en-GB" dirty="0" smtClean="0"/>
              <a:t>In </a:t>
            </a:r>
            <a:r>
              <a:rPr lang="en-GB" dirty="0"/>
              <a:t>recent times, the containerization technology has been widely adopted by Amazon Web Services, Microsoft Azure, Google Cloud Platform, and IBM </a:t>
            </a:r>
            <a:r>
              <a:rPr lang="en-GB" dirty="0" smtClean="0"/>
              <a:t>Cloud</a:t>
            </a:r>
            <a:endParaRPr lang="en-GB" dirty="0"/>
          </a:p>
        </p:txBody>
      </p:sp>
    </p:spTree>
    <p:extLst>
      <p:ext uri="{BB962C8B-B14F-4D97-AF65-F5344CB8AC3E}">
        <p14:creationId xmlns:p14="http://schemas.microsoft.com/office/powerpoint/2010/main" val="2667206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containers</a:t>
            </a:r>
            <a:endParaRPr lang="en-GB" dirty="0"/>
          </a:p>
        </p:txBody>
      </p:sp>
      <p:sp>
        <p:nvSpPr>
          <p:cNvPr id="3" name="Content Placeholder 2"/>
          <p:cNvSpPr>
            <a:spLocks noGrp="1"/>
          </p:cNvSpPr>
          <p:nvPr>
            <p:ph idx="1"/>
          </p:nvPr>
        </p:nvSpPr>
        <p:spPr/>
        <p:txBody>
          <a:bodyPr>
            <a:normAutofit/>
          </a:bodyPr>
          <a:lstStyle/>
          <a:p>
            <a:r>
              <a:rPr lang="en-GB" sz="3600" dirty="0"/>
              <a:t>OS containers</a:t>
            </a:r>
          </a:p>
          <a:p>
            <a:r>
              <a:rPr lang="en-GB" sz="3600" dirty="0"/>
              <a:t>Apps containers</a:t>
            </a:r>
          </a:p>
        </p:txBody>
      </p:sp>
    </p:spTree>
    <p:extLst>
      <p:ext uri="{BB962C8B-B14F-4D97-AF65-F5344CB8AC3E}">
        <p14:creationId xmlns:p14="http://schemas.microsoft.com/office/powerpoint/2010/main" val="4191663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Container Technologies</a:t>
            </a:r>
            <a:endParaRPr lang="it-IT" dirty="0"/>
          </a:p>
        </p:txBody>
      </p:sp>
      <p:sp>
        <p:nvSpPr>
          <p:cNvPr id="7" name="Segnaposto contenuto 6"/>
          <p:cNvSpPr>
            <a:spLocks noGrp="1"/>
          </p:cNvSpPr>
          <p:nvPr>
            <p:ph idx="1"/>
          </p:nvPr>
        </p:nvSpPr>
        <p:spPr/>
        <p:txBody>
          <a:bodyPr>
            <a:normAutofit/>
          </a:bodyPr>
          <a:lstStyle/>
          <a:p>
            <a:pPr marL="383990" indent="-383990">
              <a:buFont typeface="Wingdings" pitchFamily="2" charset="2"/>
              <a:buChar char="§"/>
            </a:pPr>
            <a:r>
              <a:rPr lang="en-US" sz="2400" b="1" dirty="0"/>
              <a:t>Containers</a:t>
            </a:r>
          </a:p>
          <a:p>
            <a:pPr marL="767981" indent="-383990">
              <a:buFont typeface="Wingdings" pitchFamily="2" charset="2"/>
              <a:buChar char="ü"/>
            </a:pPr>
            <a:r>
              <a:rPr lang="en-US" sz="2100" dirty="0"/>
              <a:t>Light-weight </a:t>
            </a:r>
            <a:r>
              <a:rPr lang="en-US" sz="2100" dirty="0" smtClean="0"/>
              <a:t>OS/application-layer </a:t>
            </a:r>
            <a:r>
              <a:rPr lang="en-US" sz="2100" dirty="0"/>
              <a:t>virtualization</a:t>
            </a:r>
          </a:p>
          <a:p>
            <a:pPr marL="767981" indent="-383990">
              <a:buFont typeface="Wingdings" pitchFamily="2" charset="2"/>
              <a:buChar char="ü"/>
            </a:pPr>
            <a:r>
              <a:rPr lang="en-US" sz="2100" b="1" dirty="0"/>
              <a:t>Isolation</a:t>
            </a:r>
            <a:r>
              <a:rPr lang="en-US" sz="2100" dirty="0"/>
              <a:t>: From other Apps and OS</a:t>
            </a:r>
          </a:p>
          <a:p>
            <a:pPr marL="767981" indent="-383990">
              <a:buFont typeface="Wingdings" pitchFamily="2" charset="2"/>
              <a:buChar char="ü"/>
            </a:pPr>
            <a:r>
              <a:rPr lang="en-US" sz="2100" b="1" dirty="0"/>
              <a:t>Portability</a:t>
            </a:r>
            <a:r>
              <a:rPr lang="en-US" sz="2100" dirty="0"/>
              <a:t>: Binary, Data, Config, Logs</a:t>
            </a:r>
          </a:p>
          <a:p>
            <a:pPr marL="0" indent="0">
              <a:buNone/>
            </a:pPr>
            <a:endParaRPr lang="en-US" sz="1300" dirty="0"/>
          </a:p>
          <a:p>
            <a:pPr marL="380990" indent="-380990">
              <a:buFont typeface="Wingdings" pitchFamily="2" charset="2"/>
              <a:buChar char="§"/>
            </a:pPr>
            <a:r>
              <a:rPr lang="en-US" sz="2400" b="1" dirty="0"/>
              <a:t>Container Orchestration</a:t>
            </a:r>
          </a:p>
          <a:p>
            <a:pPr marL="767981" lvl="1" indent="-383990">
              <a:buFont typeface="Wingdings" pitchFamily="2" charset="2"/>
              <a:buChar char="ü"/>
            </a:pPr>
            <a:r>
              <a:rPr lang="en-US" sz="1900" dirty="0"/>
              <a:t>Deploy and manage complex services</a:t>
            </a:r>
          </a:p>
          <a:p>
            <a:pPr marL="767981" lvl="1" indent="-383990">
              <a:buFont typeface="Wingdings" pitchFamily="2" charset="2"/>
              <a:buChar char="ü"/>
            </a:pPr>
            <a:r>
              <a:rPr lang="en-US" sz="1900" dirty="0"/>
              <a:t>Scalability and high-availability</a:t>
            </a:r>
          </a:p>
        </p:txBody>
      </p:sp>
      <p:pic>
        <p:nvPicPr>
          <p:cNvPr id="9218" name="Picture 2" descr="E:\cernbox\CERN_PresentationPack\Loghi\mes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8489" y="3103692"/>
            <a:ext cx="1945155" cy="687029"/>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E:\cernbox\CERN_PresentationPack\Loghi\docker-swarm.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0627898" y="2944588"/>
            <a:ext cx="896085" cy="135153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uppo 2"/>
          <p:cNvGrpSpPr/>
          <p:nvPr/>
        </p:nvGrpSpPr>
        <p:grpSpPr>
          <a:xfrm>
            <a:off x="7453997" y="1366420"/>
            <a:ext cx="3615016" cy="1282081"/>
            <a:chOff x="5380948" y="1230478"/>
            <a:chExt cx="2711262" cy="961561"/>
          </a:xfrm>
        </p:grpSpPr>
        <p:pic>
          <p:nvPicPr>
            <p:cNvPr id="9219" name="Picture 3" descr="E:\cernbox\CERN_PresentationPack\Loghi\docker-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80948" y="1230478"/>
              <a:ext cx="2711262" cy="6480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E:\CUAHkJrWcAAbV1u.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443387" y="1904039"/>
              <a:ext cx="2586385" cy="288000"/>
            </a:xfrm>
            <a:prstGeom prst="rect">
              <a:avLst/>
            </a:prstGeom>
            <a:noFill/>
            <a:extLst>
              <a:ext uri="{909E8E84-426E-40DD-AFC4-6F175D3DCCD1}">
                <a14:hiddenFill xmlns:a14="http://schemas.microsoft.com/office/drawing/2010/main">
                  <a:solidFill>
                    <a:srgbClr val="FFFFFF"/>
                  </a:solidFill>
                </a14:hiddenFill>
              </a:ext>
            </a:extLst>
          </p:spPr>
        </p:pic>
      </p:grpSp>
      <p:pic>
        <p:nvPicPr>
          <p:cNvPr id="9222" name="Picture 6" descr="E:\cernbox\CERN_PresentationPack\Loghi\kubernetes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2178" y="3224693"/>
            <a:ext cx="1201405" cy="10297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8067985" y="3816121"/>
            <a:ext cx="1155913" cy="96000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E:\cernbox\CERN_PresentationPack\Loghi\rancher_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23376" y="3626343"/>
            <a:ext cx="1673225" cy="100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165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fade">
                                      <p:cBhvr>
                                        <p:cTn id="29" dur="500"/>
                                        <p:tgtEl>
                                          <p:spTgt spid="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8"/>
                                        </p:tgtEl>
                                        <p:attrNameLst>
                                          <p:attrName>style.visibility</p:attrName>
                                        </p:attrNameLst>
                                      </p:cBhvr>
                                      <p:to>
                                        <p:strVal val="visible"/>
                                      </p:to>
                                    </p:set>
                                    <p:animEffect transition="in" filter="fade">
                                      <p:cBhvr>
                                        <p:cTn id="32" dur="500"/>
                                        <p:tgtEl>
                                          <p:spTgt spid="9218"/>
                                        </p:tgtEl>
                                      </p:cBhvr>
                                    </p:animEffect>
                                  </p:childTnLst>
                                </p:cTn>
                              </p:par>
                              <p:par>
                                <p:cTn id="33" presetID="10" presetClass="entr" presetSubtype="0" fill="hold" nodeType="withEffect">
                                  <p:stCondLst>
                                    <p:cond delay="0"/>
                                  </p:stCondLst>
                                  <p:childTnLst>
                                    <p:set>
                                      <p:cBhvr>
                                        <p:cTn id="34" dur="1" fill="hold">
                                          <p:stCondLst>
                                            <p:cond delay="0"/>
                                          </p:stCondLst>
                                        </p:cTn>
                                        <p:tgtEl>
                                          <p:spTgt spid="9221"/>
                                        </p:tgtEl>
                                        <p:attrNameLst>
                                          <p:attrName>style.visibility</p:attrName>
                                        </p:attrNameLst>
                                      </p:cBhvr>
                                      <p:to>
                                        <p:strVal val="visible"/>
                                      </p:to>
                                    </p:set>
                                    <p:animEffect transition="in" filter="fade">
                                      <p:cBhvr>
                                        <p:cTn id="35" dur="500"/>
                                        <p:tgtEl>
                                          <p:spTgt spid="9221"/>
                                        </p:tgtEl>
                                      </p:cBhvr>
                                    </p:animEffect>
                                  </p:childTnLst>
                                </p:cTn>
                              </p:par>
                              <p:par>
                                <p:cTn id="36" presetID="10" presetClass="entr" presetSubtype="0" fill="hold" nodeType="withEffect">
                                  <p:stCondLst>
                                    <p:cond delay="0"/>
                                  </p:stCondLst>
                                  <p:childTnLst>
                                    <p:set>
                                      <p:cBhvr>
                                        <p:cTn id="37" dur="1" fill="hold">
                                          <p:stCondLst>
                                            <p:cond delay="0"/>
                                          </p:stCondLst>
                                        </p:cTn>
                                        <p:tgtEl>
                                          <p:spTgt spid="9223"/>
                                        </p:tgtEl>
                                        <p:attrNameLst>
                                          <p:attrName>style.visibility</p:attrName>
                                        </p:attrNameLst>
                                      </p:cBhvr>
                                      <p:to>
                                        <p:strVal val="visible"/>
                                      </p:to>
                                    </p:set>
                                    <p:animEffect transition="in" filter="fade">
                                      <p:cBhvr>
                                        <p:cTn id="38" dur="500"/>
                                        <p:tgtEl>
                                          <p:spTgt spid="9223"/>
                                        </p:tgtEl>
                                      </p:cBhvr>
                                    </p:animEffect>
                                  </p:childTnLst>
                                </p:cTn>
                              </p:par>
                              <p:par>
                                <p:cTn id="39" presetID="10" presetClass="entr" presetSubtype="0" fill="hold" nodeType="withEffect">
                                  <p:stCondLst>
                                    <p:cond delay="0"/>
                                  </p:stCondLst>
                                  <p:childTnLst>
                                    <p:set>
                                      <p:cBhvr>
                                        <p:cTn id="40" dur="1" fill="hold">
                                          <p:stCondLst>
                                            <p:cond delay="0"/>
                                          </p:stCondLst>
                                        </p:cTn>
                                        <p:tgtEl>
                                          <p:spTgt spid="9222"/>
                                        </p:tgtEl>
                                        <p:attrNameLst>
                                          <p:attrName>style.visibility</p:attrName>
                                        </p:attrNameLst>
                                      </p:cBhvr>
                                      <p:to>
                                        <p:strVal val="visible"/>
                                      </p:to>
                                    </p:set>
                                    <p:animEffect transition="in" filter="fade">
                                      <p:cBhvr>
                                        <p:cTn id="41" dur="500"/>
                                        <p:tgtEl>
                                          <p:spTgt spid="9222"/>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Docker </a:t>
            </a:r>
          </a:p>
        </p:txBody>
      </p:sp>
      <p:sp>
        <p:nvSpPr>
          <p:cNvPr id="3" name="Content Placeholder 2"/>
          <p:cNvSpPr>
            <a:spLocks noGrp="1"/>
          </p:cNvSpPr>
          <p:nvPr>
            <p:ph idx="1"/>
          </p:nvPr>
        </p:nvSpPr>
        <p:spPr/>
        <p:txBody>
          <a:bodyPr>
            <a:normAutofit/>
          </a:bodyPr>
          <a:lstStyle/>
          <a:p>
            <a:r>
              <a:rPr lang="en-GB" sz="3600" dirty="0"/>
              <a:t>Docker is an open-source platform that enables developers to automate the deployment of applications inside lightweight, portable </a:t>
            </a:r>
            <a:r>
              <a:rPr lang="en-GB" sz="3600" dirty="0">
                <a:solidFill>
                  <a:srgbClr val="FF0000"/>
                </a:solidFill>
              </a:rPr>
              <a:t>containers</a:t>
            </a:r>
          </a:p>
          <a:p>
            <a:r>
              <a:rPr lang="en-GB" sz="3600" dirty="0" smtClean="0"/>
              <a:t>Docker </a:t>
            </a:r>
            <a:r>
              <a:rPr lang="en-GB" sz="3600" dirty="0"/>
              <a:t>is a set of platform as a service </a:t>
            </a:r>
            <a:r>
              <a:rPr lang="en-GB" sz="3600" dirty="0" smtClean="0"/>
              <a:t>(PaaS) </a:t>
            </a:r>
            <a:r>
              <a:rPr lang="en-GB" sz="3600" dirty="0"/>
              <a:t>products that use OS-level virtualization to deliver software in packages called </a:t>
            </a:r>
            <a:r>
              <a:rPr lang="en-GB" sz="3600" dirty="0" smtClean="0"/>
              <a:t>containers</a:t>
            </a:r>
          </a:p>
        </p:txBody>
      </p:sp>
    </p:spTree>
    <p:extLst>
      <p:ext uri="{BB962C8B-B14F-4D97-AF65-F5344CB8AC3E}">
        <p14:creationId xmlns:p14="http://schemas.microsoft.com/office/powerpoint/2010/main" val="1814730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Kubernetes</a:t>
            </a:r>
            <a:endParaRPr lang="en-GB" dirty="0"/>
          </a:p>
        </p:txBody>
      </p:sp>
      <p:sp>
        <p:nvSpPr>
          <p:cNvPr id="3" name="Content Placeholder 2"/>
          <p:cNvSpPr>
            <a:spLocks noGrp="1"/>
          </p:cNvSpPr>
          <p:nvPr>
            <p:ph idx="1"/>
          </p:nvPr>
        </p:nvSpPr>
        <p:spPr/>
        <p:txBody>
          <a:bodyPr>
            <a:normAutofit/>
          </a:bodyPr>
          <a:lstStyle/>
          <a:p>
            <a:r>
              <a:rPr lang="en-GB" sz="3600" dirty="0"/>
              <a:t>Kubernetes </a:t>
            </a:r>
            <a:r>
              <a:rPr lang="en-GB" sz="3600" dirty="0" smtClean="0"/>
              <a:t>is </a:t>
            </a:r>
            <a:r>
              <a:rPr lang="en-GB" sz="3600" dirty="0"/>
              <a:t>an open-source </a:t>
            </a:r>
            <a:r>
              <a:rPr lang="en-GB" sz="3600" dirty="0">
                <a:solidFill>
                  <a:srgbClr val="FF0000"/>
                </a:solidFill>
              </a:rPr>
              <a:t>container orchestration </a:t>
            </a:r>
            <a:r>
              <a:rPr lang="en-GB" sz="3600" dirty="0"/>
              <a:t>system for automating software deployment, scaling, and </a:t>
            </a:r>
            <a:r>
              <a:rPr lang="en-GB" sz="3600" dirty="0" smtClean="0"/>
              <a:t>management</a:t>
            </a:r>
          </a:p>
          <a:p>
            <a:r>
              <a:rPr lang="en-GB" sz="3600" dirty="0" smtClean="0"/>
              <a:t>Google </a:t>
            </a:r>
            <a:r>
              <a:rPr lang="en-GB" sz="3600" dirty="0"/>
              <a:t>originally designed </a:t>
            </a:r>
            <a:r>
              <a:rPr lang="en-GB" sz="3600" dirty="0" smtClean="0"/>
              <a:t>Kubernetes (announced in mid-2014)</a:t>
            </a:r>
          </a:p>
          <a:p>
            <a:r>
              <a:rPr lang="en-GB" sz="3600" dirty="0" smtClean="0"/>
              <a:t>The </a:t>
            </a:r>
            <a:r>
              <a:rPr lang="en-GB" sz="3600" dirty="0"/>
              <a:t>Cloud Native Computing Foundation now maintains the </a:t>
            </a:r>
            <a:r>
              <a:rPr lang="en-GB" sz="3600" dirty="0" smtClean="0"/>
              <a:t>project</a:t>
            </a:r>
            <a:endParaRPr lang="en-GB" sz="3600" dirty="0"/>
          </a:p>
        </p:txBody>
      </p:sp>
    </p:spTree>
    <p:extLst>
      <p:ext uri="{BB962C8B-B14F-4D97-AF65-F5344CB8AC3E}">
        <p14:creationId xmlns:p14="http://schemas.microsoft.com/office/powerpoint/2010/main" val="2234028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Kubernetes distributions</a:t>
            </a:r>
            <a:endParaRPr lang="en-GB" dirty="0"/>
          </a:p>
        </p:txBody>
      </p:sp>
      <p:sp>
        <p:nvSpPr>
          <p:cNvPr id="3" name="Content Placeholder 2"/>
          <p:cNvSpPr>
            <a:spLocks noGrp="1"/>
          </p:cNvSpPr>
          <p:nvPr>
            <p:ph idx="1"/>
          </p:nvPr>
        </p:nvSpPr>
        <p:spPr/>
        <p:txBody>
          <a:bodyPr>
            <a:normAutofit fontScale="92500" lnSpcReduction="20000"/>
          </a:bodyPr>
          <a:lstStyle/>
          <a:p>
            <a:r>
              <a:rPr lang="en-GB" dirty="0"/>
              <a:t>Various vendors offer Kubernetes-based platforms or infrastructure as a service (IaaS) that deploy </a:t>
            </a:r>
            <a:r>
              <a:rPr lang="en-GB" dirty="0" smtClean="0"/>
              <a:t>Kubernetes</a:t>
            </a:r>
            <a:endParaRPr lang="en-GB" dirty="0"/>
          </a:p>
          <a:p>
            <a:pPr lvl="1"/>
            <a:r>
              <a:rPr lang="en-GB" dirty="0" smtClean="0"/>
              <a:t>Alibaba </a:t>
            </a:r>
            <a:r>
              <a:rPr lang="en-GB" dirty="0"/>
              <a:t>Cloud ACK (Alibaba Cloud Container Service for Kubernetes)</a:t>
            </a:r>
          </a:p>
          <a:p>
            <a:pPr lvl="1"/>
            <a:r>
              <a:rPr lang="en-GB" dirty="0"/>
              <a:t>Amazon EKS (Elastic Kubernetes Service)</a:t>
            </a:r>
          </a:p>
          <a:p>
            <a:pPr lvl="1"/>
            <a:r>
              <a:rPr lang="en-GB" dirty="0" err="1"/>
              <a:t>DigitalOcean</a:t>
            </a:r>
            <a:r>
              <a:rPr lang="en-GB" dirty="0"/>
              <a:t> managed Kubernetes Service</a:t>
            </a:r>
          </a:p>
          <a:p>
            <a:pPr lvl="1"/>
            <a:r>
              <a:rPr lang="en-GB" dirty="0"/>
              <a:t>Google GKE (Google Kubernetes Engine)</a:t>
            </a:r>
          </a:p>
          <a:p>
            <a:pPr lvl="1"/>
            <a:r>
              <a:rPr lang="en-GB" dirty="0"/>
              <a:t>IBM Cloud Kubernetes Services</a:t>
            </a:r>
          </a:p>
          <a:p>
            <a:pPr lvl="1"/>
            <a:r>
              <a:rPr lang="en-GB" dirty="0"/>
              <a:t>Microsoft AKS (Azure Kubernetes Services)</a:t>
            </a:r>
          </a:p>
          <a:p>
            <a:pPr lvl="1"/>
            <a:r>
              <a:rPr lang="en-GB" dirty="0" err="1"/>
              <a:t>Mirantis</a:t>
            </a:r>
            <a:r>
              <a:rPr lang="en-GB" dirty="0"/>
              <a:t> K0s</a:t>
            </a:r>
          </a:p>
          <a:p>
            <a:pPr lvl="1"/>
            <a:r>
              <a:rPr lang="en-GB" dirty="0"/>
              <a:t>Oracle Container Engine for Kubernetes</a:t>
            </a:r>
          </a:p>
          <a:p>
            <a:pPr lvl="1"/>
            <a:r>
              <a:rPr lang="en-GB" dirty="0"/>
              <a:t>Red Hat </a:t>
            </a:r>
            <a:r>
              <a:rPr lang="en-GB" dirty="0" err="1"/>
              <a:t>Openshift</a:t>
            </a:r>
            <a:endParaRPr lang="en-GB" dirty="0"/>
          </a:p>
          <a:p>
            <a:pPr lvl="1"/>
            <a:r>
              <a:rPr lang="en-GB" dirty="0"/>
              <a:t>SUSE Rancher Kubernetes Engine (RKE)</a:t>
            </a:r>
          </a:p>
          <a:p>
            <a:pPr lvl="1"/>
            <a:r>
              <a:rPr lang="en-GB" dirty="0"/>
              <a:t>VMware </a:t>
            </a:r>
            <a:r>
              <a:rPr lang="en-GB" dirty="0" err="1"/>
              <a:t>Tanzu</a:t>
            </a:r>
            <a:endParaRPr lang="en-GB" dirty="0"/>
          </a:p>
        </p:txBody>
      </p:sp>
    </p:spTree>
    <p:extLst>
      <p:ext uri="{BB962C8B-B14F-4D97-AF65-F5344CB8AC3E}">
        <p14:creationId xmlns:p14="http://schemas.microsoft.com/office/powerpoint/2010/main" val="3592233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2595" y="2351161"/>
            <a:ext cx="10664161" cy="4469802"/>
          </a:xfrm>
          <a:prstGeom prst="rect">
            <a:avLst/>
          </a:prstGeom>
        </p:spPr>
      </p:pic>
      <p:sp>
        <p:nvSpPr>
          <p:cNvPr id="22" name="标题 21">
            <a:extLst>
              <a:ext uri="{FF2B5EF4-FFF2-40B4-BE49-F238E27FC236}">
                <a16:creationId xmlns:a16="http://schemas.microsoft.com/office/drawing/2014/main" xmlns="" id="{30765A6E-4DDE-8F69-E738-90960F3F193C}"/>
              </a:ext>
            </a:extLst>
          </p:cNvPr>
          <p:cNvSpPr>
            <a:spLocks noGrp="1"/>
          </p:cNvSpPr>
          <p:nvPr>
            <p:ph type="title"/>
          </p:nvPr>
        </p:nvSpPr>
        <p:spPr/>
        <p:txBody>
          <a:bodyPr/>
          <a:lstStyle/>
          <a:p>
            <a:r>
              <a:rPr lang="en-US" dirty="0"/>
              <a:t>Resource Provisioning problems - Company's/Customer's View</a:t>
            </a:r>
            <a:endParaRPr lang="x-none" dirty="0"/>
          </a:p>
        </p:txBody>
      </p:sp>
      <p:sp>
        <p:nvSpPr>
          <p:cNvPr id="23" name="内容占位符 22">
            <a:extLst>
              <a:ext uri="{FF2B5EF4-FFF2-40B4-BE49-F238E27FC236}">
                <a16:creationId xmlns:a16="http://schemas.microsoft.com/office/drawing/2014/main" xmlns="" id="{BC1B8B71-C0F2-96CA-BD9D-88EC551E34DB}"/>
              </a:ext>
            </a:extLst>
          </p:cNvPr>
          <p:cNvSpPr>
            <a:spLocks noGrp="1"/>
          </p:cNvSpPr>
          <p:nvPr>
            <p:ph idx="1"/>
          </p:nvPr>
        </p:nvSpPr>
        <p:spPr/>
        <p:txBody>
          <a:bodyPr/>
          <a:lstStyle/>
          <a:p>
            <a:endParaRPr lang="x-none"/>
          </a:p>
        </p:txBody>
      </p:sp>
      <p:sp>
        <p:nvSpPr>
          <p:cNvPr id="5" name="object 5"/>
          <p:cNvSpPr txBox="1"/>
          <p:nvPr/>
        </p:nvSpPr>
        <p:spPr>
          <a:xfrm>
            <a:off x="2163541" y="2252037"/>
            <a:ext cx="1988494" cy="243656"/>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393834"/>
                </a:solidFill>
                <a:latin typeface="Arial"/>
                <a:cs typeface="Arial"/>
              </a:rPr>
              <a:t>Resource</a:t>
            </a:r>
            <a:r>
              <a:rPr sz="1500" spc="-70" dirty="0">
                <a:solidFill>
                  <a:srgbClr val="393834"/>
                </a:solidFill>
                <a:latin typeface="Arial"/>
                <a:cs typeface="Arial"/>
              </a:rPr>
              <a:t> </a:t>
            </a:r>
            <a:r>
              <a:rPr sz="1500" spc="-10" dirty="0">
                <a:solidFill>
                  <a:srgbClr val="393834"/>
                </a:solidFill>
                <a:latin typeface="Arial"/>
                <a:cs typeface="Arial"/>
              </a:rPr>
              <a:t>Wastage</a:t>
            </a:r>
            <a:endParaRPr sz="1500">
              <a:latin typeface="Arial"/>
              <a:cs typeface="Arial"/>
            </a:endParaRPr>
          </a:p>
        </p:txBody>
      </p:sp>
      <p:grpSp>
        <p:nvGrpSpPr>
          <p:cNvPr id="6" name="object 6"/>
          <p:cNvGrpSpPr/>
          <p:nvPr/>
        </p:nvGrpSpPr>
        <p:grpSpPr>
          <a:xfrm>
            <a:off x="2487537" y="2567274"/>
            <a:ext cx="5805020" cy="208045"/>
            <a:chOff x="2057400" y="2285364"/>
            <a:chExt cx="4801235" cy="229235"/>
          </a:xfrm>
        </p:grpSpPr>
        <p:sp>
          <p:nvSpPr>
            <p:cNvPr id="7" name="object 7"/>
            <p:cNvSpPr/>
            <p:nvPr/>
          </p:nvSpPr>
          <p:spPr>
            <a:xfrm>
              <a:off x="2743200" y="2285999"/>
              <a:ext cx="137160" cy="137160"/>
            </a:xfrm>
            <a:custGeom>
              <a:avLst/>
              <a:gdLst/>
              <a:ahLst/>
              <a:cxnLst/>
              <a:rect l="l" t="t" r="r" b="b"/>
              <a:pathLst>
                <a:path w="137160" h="137160">
                  <a:moveTo>
                    <a:pt x="0" y="0"/>
                  </a:moveTo>
                  <a:lnTo>
                    <a:pt x="137160" y="137160"/>
                  </a:lnTo>
                </a:path>
              </a:pathLst>
            </a:custGeom>
            <a:ln w="3175">
              <a:solidFill>
                <a:srgbClr val="000000"/>
              </a:solidFill>
            </a:ln>
          </p:spPr>
          <p:txBody>
            <a:bodyPr wrap="square" lIns="0" tIns="0" rIns="0" bIns="0" rtlCol="0"/>
            <a:lstStyle/>
            <a:p>
              <a:endParaRPr/>
            </a:p>
          </p:txBody>
        </p:sp>
        <p:sp>
          <p:nvSpPr>
            <p:cNvPr id="8" name="object 8"/>
            <p:cNvSpPr/>
            <p:nvPr/>
          </p:nvSpPr>
          <p:spPr>
            <a:xfrm>
              <a:off x="2819400" y="2362199"/>
              <a:ext cx="152400" cy="152400"/>
            </a:xfrm>
            <a:custGeom>
              <a:avLst/>
              <a:gdLst/>
              <a:ahLst/>
              <a:cxnLst/>
              <a:rect l="l" t="t" r="r" b="b"/>
              <a:pathLst>
                <a:path w="152400" h="152400">
                  <a:moveTo>
                    <a:pt x="76200" y="0"/>
                  </a:moveTo>
                  <a:lnTo>
                    <a:pt x="0" y="76200"/>
                  </a:lnTo>
                  <a:lnTo>
                    <a:pt x="152400" y="152400"/>
                  </a:lnTo>
                  <a:lnTo>
                    <a:pt x="76200" y="0"/>
                  </a:lnTo>
                  <a:close/>
                </a:path>
              </a:pathLst>
            </a:custGeom>
            <a:solidFill>
              <a:srgbClr val="000000"/>
            </a:solidFill>
          </p:spPr>
          <p:txBody>
            <a:bodyPr wrap="square" lIns="0" tIns="0" rIns="0" bIns="0" rtlCol="0"/>
            <a:lstStyle/>
            <a:p>
              <a:endParaRPr/>
            </a:p>
          </p:txBody>
        </p:sp>
        <p:sp>
          <p:nvSpPr>
            <p:cNvPr id="9" name="object 9"/>
            <p:cNvSpPr/>
            <p:nvPr/>
          </p:nvSpPr>
          <p:spPr>
            <a:xfrm>
              <a:off x="2172970" y="2285999"/>
              <a:ext cx="341630" cy="170180"/>
            </a:xfrm>
            <a:custGeom>
              <a:avLst/>
              <a:gdLst/>
              <a:ahLst/>
              <a:cxnLst/>
              <a:rect l="l" t="t" r="r" b="b"/>
              <a:pathLst>
                <a:path w="341630" h="170180">
                  <a:moveTo>
                    <a:pt x="341630" y="0"/>
                  </a:moveTo>
                  <a:lnTo>
                    <a:pt x="0" y="170179"/>
                  </a:lnTo>
                </a:path>
              </a:pathLst>
            </a:custGeom>
            <a:ln w="3175">
              <a:solidFill>
                <a:srgbClr val="000000"/>
              </a:solidFill>
            </a:ln>
          </p:spPr>
          <p:txBody>
            <a:bodyPr wrap="square" lIns="0" tIns="0" rIns="0" bIns="0" rtlCol="0"/>
            <a:lstStyle/>
            <a:p>
              <a:endParaRPr/>
            </a:p>
          </p:txBody>
        </p:sp>
        <p:sp>
          <p:nvSpPr>
            <p:cNvPr id="10" name="object 10"/>
            <p:cNvSpPr/>
            <p:nvPr/>
          </p:nvSpPr>
          <p:spPr>
            <a:xfrm>
              <a:off x="2057400" y="2393949"/>
              <a:ext cx="168910" cy="120650"/>
            </a:xfrm>
            <a:custGeom>
              <a:avLst/>
              <a:gdLst/>
              <a:ahLst/>
              <a:cxnLst/>
              <a:rect l="l" t="t" r="r" b="b"/>
              <a:pathLst>
                <a:path w="168910" h="120650">
                  <a:moveTo>
                    <a:pt x="120650" y="0"/>
                  </a:moveTo>
                  <a:lnTo>
                    <a:pt x="0" y="120650"/>
                  </a:lnTo>
                  <a:lnTo>
                    <a:pt x="168910" y="96520"/>
                  </a:lnTo>
                  <a:lnTo>
                    <a:pt x="120650" y="0"/>
                  </a:lnTo>
                  <a:close/>
                </a:path>
              </a:pathLst>
            </a:custGeom>
            <a:solidFill>
              <a:srgbClr val="000000"/>
            </a:solidFill>
          </p:spPr>
          <p:txBody>
            <a:bodyPr wrap="square" lIns="0" tIns="0" rIns="0" bIns="0" rtlCol="0"/>
            <a:lstStyle/>
            <a:p>
              <a:endParaRPr/>
            </a:p>
          </p:txBody>
        </p:sp>
        <p:sp>
          <p:nvSpPr>
            <p:cNvPr id="11" name="object 11"/>
            <p:cNvSpPr/>
            <p:nvPr/>
          </p:nvSpPr>
          <p:spPr>
            <a:xfrm>
              <a:off x="6295390" y="2285999"/>
              <a:ext cx="562610" cy="187960"/>
            </a:xfrm>
            <a:custGeom>
              <a:avLst/>
              <a:gdLst/>
              <a:ahLst/>
              <a:cxnLst/>
              <a:rect l="l" t="t" r="r" b="b"/>
              <a:pathLst>
                <a:path w="562609" h="187960">
                  <a:moveTo>
                    <a:pt x="562610" y="0"/>
                  </a:moveTo>
                  <a:lnTo>
                    <a:pt x="0" y="187960"/>
                  </a:lnTo>
                </a:path>
              </a:pathLst>
            </a:custGeom>
            <a:ln w="3175">
              <a:solidFill>
                <a:srgbClr val="000000"/>
              </a:solidFill>
            </a:ln>
          </p:spPr>
          <p:txBody>
            <a:bodyPr wrap="square" lIns="0" tIns="0" rIns="0" bIns="0" rtlCol="0"/>
            <a:lstStyle/>
            <a:p>
              <a:endParaRPr/>
            </a:p>
          </p:txBody>
        </p:sp>
        <p:sp>
          <p:nvSpPr>
            <p:cNvPr id="12" name="object 12"/>
            <p:cNvSpPr/>
            <p:nvPr/>
          </p:nvSpPr>
          <p:spPr>
            <a:xfrm>
              <a:off x="6172200" y="2411729"/>
              <a:ext cx="170180" cy="102870"/>
            </a:xfrm>
            <a:custGeom>
              <a:avLst/>
              <a:gdLst/>
              <a:ahLst/>
              <a:cxnLst/>
              <a:rect l="l" t="t" r="r" b="b"/>
              <a:pathLst>
                <a:path w="170179" h="102869">
                  <a:moveTo>
                    <a:pt x="135889" y="0"/>
                  </a:moveTo>
                  <a:lnTo>
                    <a:pt x="0" y="102870"/>
                  </a:lnTo>
                  <a:lnTo>
                    <a:pt x="170179" y="102870"/>
                  </a:lnTo>
                  <a:lnTo>
                    <a:pt x="135889"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7791209" y="2317735"/>
            <a:ext cx="2064501" cy="243656"/>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393834"/>
                </a:solidFill>
                <a:latin typeface="Arial"/>
                <a:cs typeface="Arial"/>
              </a:rPr>
              <a:t>Unserved</a:t>
            </a:r>
            <a:r>
              <a:rPr sz="1500" spc="-25" dirty="0">
                <a:solidFill>
                  <a:srgbClr val="393834"/>
                </a:solidFill>
                <a:latin typeface="Arial"/>
                <a:cs typeface="Arial"/>
              </a:rPr>
              <a:t> </a:t>
            </a:r>
            <a:r>
              <a:rPr sz="1500" spc="-10" dirty="0">
                <a:solidFill>
                  <a:srgbClr val="393834"/>
                </a:solidFill>
                <a:latin typeface="Arial"/>
                <a:cs typeface="Arial"/>
              </a:rPr>
              <a:t>Requests</a:t>
            </a:r>
            <a:endParaRPr sz="1500">
              <a:latin typeface="Arial"/>
              <a:cs typeface="Arial"/>
            </a:endParaRPr>
          </a:p>
        </p:txBody>
      </p:sp>
      <p:sp>
        <p:nvSpPr>
          <p:cNvPr id="14" name="object 14"/>
          <p:cNvSpPr txBox="1"/>
          <p:nvPr/>
        </p:nvSpPr>
        <p:spPr>
          <a:xfrm>
            <a:off x="6175847" y="4871908"/>
            <a:ext cx="4859142" cy="525785"/>
          </a:xfrm>
          <a:prstGeom prst="rect">
            <a:avLst/>
          </a:prstGeom>
        </p:spPr>
        <p:txBody>
          <a:bodyPr vert="horz" wrap="square" lIns="0" tIns="12700" rIns="0" bIns="0" rtlCol="0">
            <a:spAutoFit/>
          </a:bodyPr>
          <a:lstStyle/>
          <a:p>
            <a:pPr marL="12700">
              <a:lnSpc>
                <a:spcPts val="1789"/>
              </a:lnSpc>
              <a:spcBef>
                <a:spcPts val="100"/>
              </a:spcBef>
            </a:pPr>
            <a:r>
              <a:rPr sz="1500" dirty="0">
                <a:solidFill>
                  <a:srgbClr val="393834"/>
                </a:solidFill>
                <a:latin typeface="Arial"/>
                <a:cs typeface="Arial"/>
              </a:rPr>
              <a:t>Loss</a:t>
            </a:r>
            <a:r>
              <a:rPr sz="1500" spc="-15" dirty="0">
                <a:solidFill>
                  <a:srgbClr val="393834"/>
                </a:solidFill>
                <a:latin typeface="Arial"/>
                <a:cs typeface="Arial"/>
              </a:rPr>
              <a:t> </a:t>
            </a:r>
            <a:r>
              <a:rPr sz="1500" dirty="0">
                <a:solidFill>
                  <a:srgbClr val="393834"/>
                </a:solidFill>
                <a:latin typeface="Arial"/>
                <a:cs typeface="Arial"/>
              </a:rPr>
              <a:t>of </a:t>
            </a:r>
            <a:r>
              <a:rPr sz="1500" spc="-10" dirty="0">
                <a:solidFill>
                  <a:srgbClr val="393834"/>
                </a:solidFill>
                <a:latin typeface="Arial"/>
                <a:cs typeface="Arial"/>
              </a:rPr>
              <a:t>Customers</a:t>
            </a:r>
            <a:endParaRPr sz="1500">
              <a:latin typeface="Arial"/>
              <a:cs typeface="Arial"/>
            </a:endParaRPr>
          </a:p>
          <a:p>
            <a:pPr marL="2574290">
              <a:lnSpc>
                <a:spcPts val="2150"/>
              </a:lnSpc>
            </a:pPr>
            <a:r>
              <a:rPr sz="1800" dirty="0">
                <a:solidFill>
                  <a:srgbClr val="393834"/>
                </a:solidFill>
                <a:latin typeface="Arial"/>
                <a:cs typeface="Arial"/>
              </a:rPr>
              <a:t>Big</a:t>
            </a:r>
            <a:r>
              <a:rPr sz="1800" spc="-35" dirty="0">
                <a:solidFill>
                  <a:srgbClr val="393834"/>
                </a:solidFill>
                <a:latin typeface="Arial"/>
                <a:cs typeface="Arial"/>
              </a:rPr>
              <a:t> </a:t>
            </a:r>
            <a:r>
              <a:rPr sz="1800" spc="-10" dirty="0">
                <a:solidFill>
                  <a:srgbClr val="393834"/>
                </a:solidFill>
                <a:latin typeface="Arial"/>
                <a:cs typeface="Arial"/>
              </a:rPr>
              <a:t>Headache</a:t>
            </a:r>
            <a:endParaRPr sz="1800">
              <a:latin typeface="Arial"/>
              <a:cs typeface="Arial"/>
            </a:endParaRPr>
          </a:p>
        </p:txBody>
      </p:sp>
      <p:grpSp>
        <p:nvGrpSpPr>
          <p:cNvPr id="15" name="object 15"/>
          <p:cNvGrpSpPr/>
          <p:nvPr/>
        </p:nvGrpSpPr>
        <p:grpSpPr>
          <a:xfrm>
            <a:off x="8843807" y="2567274"/>
            <a:ext cx="553552" cy="208045"/>
            <a:chOff x="7314565" y="2285364"/>
            <a:chExt cx="457834" cy="229235"/>
          </a:xfrm>
        </p:grpSpPr>
        <p:sp>
          <p:nvSpPr>
            <p:cNvPr id="16" name="object 16"/>
            <p:cNvSpPr/>
            <p:nvPr/>
          </p:nvSpPr>
          <p:spPr>
            <a:xfrm>
              <a:off x="7315200" y="2285999"/>
              <a:ext cx="341630" cy="170180"/>
            </a:xfrm>
            <a:custGeom>
              <a:avLst/>
              <a:gdLst/>
              <a:ahLst/>
              <a:cxnLst/>
              <a:rect l="l" t="t" r="r" b="b"/>
              <a:pathLst>
                <a:path w="341629" h="170180">
                  <a:moveTo>
                    <a:pt x="0" y="0"/>
                  </a:moveTo>
                  <a:lnTo>
                    <a:pt x="341629" y="170179"/>
                  </a:lnTo>
                </a:path>
              </a:pathLst>
            </a:custGeom>
            <a:ln w="3175">
              <a:solidFill>
                <a:srgbClr val="000000"/>
              </a:solidFill>
            </a:ln>
          </p:spPr>
          <p:txBody>
            <a:bodyPr wrap="square" lIns="0" tIns="0" rIns="0" bIns="0" rtlCol="0"/>
            <a:lstStyle/>
            <a:p>
              <a:endParaRPr/>
            </a:p>
          </p:txBody>
        </p:sp>
        <p:sp>
          <p:nvSpPr>
            <p:cNvPr id="17" name="object 17"/>
            <p:cNvSpPr/>
            <p:nvPr/>
          </p:nvSpPr>
          <p:spPr>
            <a:xfrm>
              <a:off x="7603490" y="2393949"/>
              <a:ext cx="168910" cy="120650"/>
            </a:xfrm>
            <a:custGeom>
              <a:avLst/>
              <a:gdLst/>
              <a:ahLst/>
              <a:cxnLst/>
              <a:rect l="l" t="t" r="r" b="b"/>
              <a:pathLst>
                <a:path w="168909" h="120650">
                  <a:moveTo>
                    <a:pt x="48259" y="0"/>
                  </a:moveTo>
                  <a:lnTo>
                    <a:pt x="0" y="96520"/>
                  </a:lnTo>
                  <a:lnTo>
                    <a:pt x="168909" y="120650"/>
                  </a:lnTo>
                  <a:lnTo>
                    <a:pt x="48259" y="0"/>
                  </a:lnTo>
                  <a:close/>
                </a:path>
              </a:pathLst>
            </a:custGeom>
            <a:solidFill>
              <a:srgbClr val="000000"/>
            </a:solidFill>
          </p:spPr>
          <p:txBody>
            <a:bodyPr wrap="square" lIns="0" tIns="0" rIns="0" bIns="0" rtlCol="0"/>
            <a:lstStyle/>
            <a:p>
              <a:endParaRPr/>
            </a:p>
          </p:txBody>
        </p:sp>
      </p:grpSp>
      <p:sp>
        <p:nvSpPr>
          <p:cNvPr id="4" name="矩形 3">
            <a:extLst>
              <a:ext uri="{FF2B5EF4-FFF2-40B4-BE49-F238E27FC236}">
                <a16:creationId xmlns:a16="http://schemas.microsoft.com/office/drawing/2014/main" xmlns="" id="{F3CD4AC1-39EA-C27E-F8E5-A7BB34FE80AE}"/>
              </a:ext>
            </a:extLst>
          </p:cNvPr>
          <p:cNvSpPr/>
          <p:nvPr/>
        </p:nvSpPr>
        <p:spPr>
          <a:xfrm>
            <a:off x="3260729" y="4654193"/>
            <a:ext cx="7095621" cy="2157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24241147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Kubernetes architecture</a:t>
            </a:r>
          </a:p>
        </p:txBody>
      </p:sp>
      <p:sp>
        <p:nvSpPr>
          <p:cNvPr id="3" name="Content Placeholder 2"/>
          <p:cNvSpPr>
            <a:spLocks noGrp="1"/>
          </p:cNvSpPr>
          <p:nvPr>
            <p:ph idx="1"/>
          </p:nvPr>
        </p:nvSpPr>
        <p:spPr/>
        <p:txBody>
          <a:bodyPr/>
          <a:lstStyle/>
          <a:p>
            <a:endParaRPr lang="en-GB"/>
          </a:p>
        </p:txBody>
      </p:sp>
      <p:pic>
        <p:nvPicPr>
          <p:cNvPr id="1026"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232" y="1640910"/>
            <a:ext cx="7570662" cy="535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7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2595" y="2351161"/>
            <a:ext cx="10664161" cy="4469802"/>
          </a:xfrm>
          <a:prstGeom prst="rect">
            <a:avLst/>
          </a:prstGeom>
        </p:spPr>
      </p:pic>
      <p:sp>
        <p:nvSpPr>
          <p:cNvPr id="22" name="标题 21">
            <a:extLst>
              <a:ext uri="{FF2B5EF4-FFF2-40B4-BE49-F238E27FC236}">
                <a16:creationId xmlns:a16="http://schemas.microsoft.com/office/drawing/2014/main" xmlns="" id="{30765A6E-4DDE-8F69-E738-90960F3F193C}"/>
              </a:ext>
            </a:extLst>
          </p:cNvPr>
          <p:cNvSpPr>
            <a:spLocks noGrp="1"/>
          </p:cNvSpPr>
          <p:nvPr>
            <p:ph type="title"/>
          </p:nvPr>
        </p:nvSpPr>
        <p:spPr/>
        <p:txBody>
          <a:bodyPr/>
          <a:lstStyle/>
          <a:p>
            <a:r>
              <a:rPr lang="en-US" dirty="0"/>
              <a:t>Resource Provisioning problems - </a:t>
            </a:r>
            <a:r>
              <a:rPr lang="en-US" dirty="0" smtClean="0"/>
              <a:t>Provider's/Customer's </a:t>
            </a:r>
            <a:r>
              <a:rPr lang="en-US" dirty="0"/>
              <a:t>View</a:t>
            </a:r>
            <a:endParaRPr lang="x-none" dirty="0"/>
          </a:p>
        </p:txBody>
      </p:sp>
      <p:sp>
        <p:nvSpPr>
          <p:cNvPr id="23" name="内容占位符 22">
            <a:extLst>
              <a:ext uri="{FF2B5EF4-FFF2-40B4-BE49-F238E27FC236}">
                <a16:creationId xmlns:a16="http://schemas.microsoft.com/office/drawing/2014/main" xmlns="" id="{BC1B8B71-C0F2-96CA-BD9D-88EC551E34DB}"/>
              </a:ext>
            </a:extLst>
          </p:cNvPr>
          <p:cNvSpPr>
            <a:spLocks noGrp="1"/>
          </p:cNvSpPr>
          <p:nvPr>
            <p:ph idx="1"/>
          </p:nvPr>
        </p:nvSpPr>
        <p:spPr/>
        <p:txBody>
          <a:bodyPr/>
          <a:lstStyle/>
          <a:p>
            <a:endParaRPr lang="x-none"/>
          </a:p>
        </p:txBody>
      </p:sp>
      <p:sp>
        <p:nvSpPr>
          <p:cNvPr id="5" name="object 5"/>
          <p:cNvSpPr txBox="1"/>
          <p:nvPr/>
        </p:nvSpPr>
        <p:spPr>
          <a:xfrm>
            <a:off x="2163541" y="2252037"/>
            <a:ext cx="1988494" cy="243656"/>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393834"/>
                </a:solidFill>
                <a:latin typeface="Arial"/>
                <a:cs typeface="Arial"/>
              </a:rPr>
              <a:t>Resource</a:t>
            </a:r>
            <a:r>
              <a:rPr sz="1500" spc="-70" dirty="0">
                <a:solidFill>
                  <a:srgbClr val="393834"/>
                </a:solidFill>
                <a:latin typeface="Arial"/>
                <a:cs typeface="Arial"/>
              </a:rPr>
              <a:t> </a:t>
            </a:r>
            <a:r>
              <a:rPr sz="1500" spc="-10" dirty="0">
                <a:solidFill>
                  <a:srgbClr val="393834"/>
                </a:solidFill>
                <a:latin typeface="Arial"/>
                <a:cs typeface="Arial"/>
              </a:rPr>
              <a:t>Wastage</a:t>
            </a:r>
            <a:endParaRPr sz="1500">
              <a:latin typeface="Arial"/>
              <a:cs typeface="Arial"/>
            </a:endParaRPr>
          </a:p>
        </p:txBody>
      </p:sp>
      <p:grpSp>
        <p:nvGrpSpPr>
          <p:cNvPr id="6" name="object 6"/>
          <p:cNvGrpSpPr/>
          <p:nvPr/>
        </p:nvGrpSpPr>
        <p:grpSpPr>
          <a:xfrm>
            <a:off x="2487537" y="2567274"/>
            <a:ext cx="5805020" cy="208045"/>
            <a:chOff x="2057400" y="2285364"/>
            <a:chExt cx="4801235" cy="229235"/>
          </a:xfrm>
        </p:grpSpPr>
        <p:sp>
          <p:nvSpPr>
            <p:cNvPr id="7" name="object 7"/>
            <p:cNvSpPr/>
            <p:nvPr/>
          </p:nvSpPr>
          <p:spPr>
            <a:xfrm>
              <a:off x="2743200" y="2285999"/>
              <a:ext cx="137160" cy="137160"/>
            </a:xfrm>
            <a:custGeom>
              <a:avLst/>
              <a:gdLst/>
              <a:ahLst/>
              <a:cxnLst/>
              <a:rect l="l" t="t" r="r" b="b"/>
              <a:pathLst>
                <a:path w="137160" h="137160">
                  <a:moveTo>
                    <a:pt x="0" y="0"/>
                  </a:moveTo>
                  <a:lnTo>
                    <a:pt x="137160" y="137160"/>
                  </a:lnTo>
                </a:path>
              </a:pathLst>
            </a:custGeom>
            <a:ln w="3175">
              <a:solidFill>
                <a:srgbClr val="000000"/>
              </a:solidFill>
            </a:ln>
          </p:spPr>
          <p:txBody>
            <a:bodyPr wrap="square" lIns="0" tIns="0" rIns="0" bIns="0" rtlCol="0"/>
            <a:lstStyle/>
            <a:p>
              <a:endParaRPr/>
            </a:p>
          </p:txBody>
        </p:sp>
        <p:sp>
          <p:nvSpPr>
            <p:cNvPr id="8" name="object 8"/>
            <p:cNvSpPr/>
            <p:nvPr/>
          </p:nvSpPr>
          <p:spPr>
            <a:xfrm>
              <a:off x="2819400" y="2362199"/>
              <a:ext cx="152400" cy="152400"/>
            </a:xfrm>
            <a:custGeom>
              <a:avLst/>
              <a:gdLst/>
              <a:ahLst/>
              <a:cxnLst/>
              <a:rect l="l" t="t" r="r" b="b"/>
              <a:pathLst>
                <a:path w="152400" h="152400">
                  <a:moveTo>
                    <a:pt x="76200" y="0"/>
                  </a:moveTo>
                  <a:lnTo>
                    <a:pt x="0" y="76200"/>
                  </a:lnTo>
                  <a:lnTo>
                    <a:pt x="152400" y="152400"/>
                  </a:lnTo>
                  <a:lnTo>
                    <a:pt x="76200" y="0"/>
                  </a:lnTo>
                  <a:close/>
                </a:path>
              </a:pathLst>
            </a:custGeom>
            <a:solidFill>
              <a:srgbClr val="000000"/>
            </a:solidFill>
          </p:spPr>
          <p:txBody>
            <a:bodyPr wrap="square" lIns="0" tIns="0" rIns="0" bIns="0" rtlCol="0"/>
            <a:lstStyle/>
            <a:p>
              <a:endParaRPr/>
            </a:p>
          </p:txBody>
        </p:sp>
        <p:sp>
          <p:nvSpPr>
            <p:cNvPr id="9" name="object 9"/>
            <p:cNvSpPr/>
            <p:nvPr/>
          </p:nvSpPr>
          <p:spPr>
            <a:xfrm>
              <a:off x="2172970" y="2285999"/>
              <a:ext cx="341630" cy="170180"/>
            </a:xfrm>
            <a:custGeom>
              <a:avLst/>
              <a:gdLst/>
              <a:ahLst/>
              <a:cxnLst/>
              <a:rect l="l" t="t" r="r" b="b"/>
              <a:pathLst>
                <a:path w="341630" h="170180">
                  <a:moveTo>
                    <a:pt x="341630" y="0"/>
                  </a:moveTo>
                  <a:lnTo>
                    <a:pt x="0" y="170179"/>
                  </a:lnTo>
                </a:path>
              </a:pathLst>
            </a:custGeom>
            <a:ln w="3175">
              <a:solidFill>
                <a:srgbClr val="000000"/>
              </a:solidFill>
            </a:ln>
          </p:spPr>
          <p:txBody>
            <a:bodyPr wrap="square" lIns="0" tIns="0" rIns="0" bIns="0" rtlCol="0"/>
            <a:lstStyle/>
            <a:p>
              <a:endParaRPr/>
            </a:p>
          </p:txBody>
        </p:sp>
        <p:sp>
          <p:nvSpPr>
            <p:cNvPr id="10" name="object 10"/>
            <p:cNvSpPr/>
            <p:nvPr/>
          </p:nvSpPr>
          <p:spPr>
            <a:xfrm>
              <a:off x="2057400" y="2393949"/>
              <a:ext cx="168910" cy="120650"/>
            </a:xfrm>
            <a:custGeom>
              <a:avLst/>
              <a:gdLst/>
              <a:ahLst/>
              <a:cxnLst/>
              <a:rect l="l" t="t" r="r" b="b"/>
              <a:pathLst>
                <a:path w="168910" h="120650">
                  <a:moveTo>
                    <a:pt x="120650" y="0"/>
                  </a:moveTo>
                  <a:lnTo>
                    <a:pt x="0" y="120650"/>
                  </a:lnTo>
                  <a:lnTo>
                    <a:pt x="168910" y="96520"/>
                  </a:lnTo>
                  <a:lnTo>
                    <a:pt x="120650" y="0"/>
                  </a:lnTo>
                  <a:close/>
                </a:path>
              </a:pathLst>
            </a:custGeom>
            <a:solidFill>
              <a:srgbClr val="000000"/>
            </a:solidFill>
          </p:spPr>
          <p:txBody>
            <a:bodyPr wrap="square" lIns="0" tIns="0" rIns="0" bIns="0" rtlCol="0"/>
            <a:lstStyle/>
            <a:p>
              <a:endParaRPr/>
            </a:p>
          </p:txBody>
        </p:sp>
        <p:sp>
          <p:nvSpPr>
            <p:cNvPr id="11" name="object 11"/>
            <p:cNvSpPr/>
            <p:nvPr/>
          </p:nvSpPr>
          <p:spPr>
            <a:xfrm>
              <a:off x="6295390" y="2285999"/>
              <a:ext cx="562610" cy="187960"/>
            </a:xfrm>
            <a:custGeom>
              <a:avLst/>
              <a:gdLst/>
              <a:ahLst/>
              <a:cxnLst/>
              <a:rect l="l" t="t" r="r" b="b"/>
              <a:pathLst>
                <a:path w="562609" h="187960">
                  <a:moveTo>
                    <a:pt x="562610" y="0"/>
                  </a:moveTo>
                  <a:lnTo>
                    <a:pt x="0" y="187960"/>
                  </a:lnTo>
                </a:path>
              </a:pathLst>
            </a:custGeom>
            <a:ln w="3175">
              <a:solidFill>
                <a:srgbClr val="000000"/>
              </a:solidFill>
            </a:ln>
          </p:spPr>
          <p:txBody>
            <a:bodyPr wrap="square" lIns="0" tIns="0" rIns="0" bIns="0" rtlCol="0"/>
            <a:lstStyle/>
            <a:p>
              <a:endParaRPr/>
            </a:p>
          </p:txBody>
        </p:sp>
        <p:sp>
          <p:nvSpPr>
            <p:cNvPr id="12" name="object 12"/>
            <p:cNvSpPr/>
            <p:nvPr/>
          </p:nvSpPr>
          <p:spPr>
            <a:xfrm>
              <a:off x="6172200" y="2411729"/>
              <a:ext cx="170180" cy="102870"/>
            </a:xfrm>
            <a:custGeom>
              <a:avLst/>
              <a:gdLst/>
              <a:ahLst/>
              <a:cxnLst/>
              <a:rect l="l" t="t" r="r" b="b"/>
              <a:pathLst>
                <a:path w="170179" h="102869">
                  <a:moveTo>
                    <a:pt x="135889" y="0"/>
                  </a:moveTo>
                  <a:lnTo>
                    <a:pt x="0" y="102870"/>
                  </a:lnTo>
                  <a:lnTo>
                    <a:pt x="170179" y="102870"/>
                  </a:lnTo>
                  <a:lnTo>
                    <a:pt x="135889"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7791209" y="2317735"/>
            <a:ext cx="2064501" cy="243656"/>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393834"/>
                </a:solidFill>
                <a:latin typeface="Arial"/>
                <a:cs typeface="Arial"/>
              </a:rPr>
              <a:t>Unserved</a:t>
            </a:r>
            <a:r>
              <a:rPr sz="1500" spc="-25" dirty="0">
                <a:solidFill>
                  <a:srgbClr val="393834"/>
                </a:solidFill>
                <a:latin typeface="Arial"/>
                <a:cs typeface="Arial"/>
              </a:rPr>
              <a:t> </a:t>
            </a:r>
            <a:r>
              <a:rPr sz="1500" spc="-10" dirty="0">
                <a:solidFill>
                  <a:srgbClr val="393834"/>
                </a:solidFill>
                <a:latin typeface="Arial"/>
                <a:cs typeface="Arial"/>
              </a:rPr>
              <a:t>Requests</a:t>
            </a:r>
            <a:endParaRPr sz="1500">
              <a:latin typeface="Arial"/>
              <a:cs typeface="Arial"/>
            </a:endParaRPr>
          </a:p>
        </p:txBody>
      </p:sp>
      <p:sp>
        <p:nvSpPr>
          <p:cNvPr id="14" name="object 14"/>
          <p:cNvSpPr txBox="1"/>
          <p:nvPr/>
        </p:nvSpPr>
        <p:spPr>
          <a:xfrm>
            <a:off x="6175847" y="4871908"/>
            <a:ext cx="4859142" cy="525785"/>
          </a:xfrm>
          <a:prstGeom prst="rect">
            <a:avLst/>
          </a:prstGeom>
        </p:spPr>
        <p:txBody>
          <a:bodyPr vert="horz" wrap="square" lIns="0" tIns="12700" rIns="0" bIns="0" rtlCol="0">
            <a:spAutoFit/>
          </a:bodyPr>
          <a:lstStyle/>
          <a:p>
            <a:pPr marL="12700">
              <a:lnSpc>
                <a:spcPts val="1789"/>
              </a:lnSpc>
              <a:spcBef>
                <a:spcPts val="100"/>
              </a:spcBef>
            </a:pPr>
            <a:r>
              <a:rPr sz="1500" dirty="0">
                <a:solidFill>
                  <a:srgbClr val="393834"/>
                </a:solidFill>
                <a:latin typeface="Arial"/>
                <a:cs typeface="Arial"/>
              </a:rPr>
              <a:t>Loss</a:t>
            </a:r>
            <a:r>
              <a:rPr sz="1500" spc="-15" dirty="0">
                <a:solidFill>
                  <a:srgbClr val="393834"/>
                </a:solidFill>
                <a:latin typeface="Arial"/>
                <a:cs typeface="Arial"/>
              </a:rPr>
              <a:t> </a:t>
            </a:r>
            <a:r>
              <a:rPr sz="1500" dirty="0">
                <a:solidFill>
                  <a:srgbClr val="393834"/>
                </a:solidFill>
                <a:latin typeface="Arial"/>
                <a:cs typeface="Arial"/>
              </a:rPr>
              <a:t>of </a:t>
            </a:r>
            <a:r>
              <a:rPr sz="1500" spc="-10" dirty="0">
                <a:solidFill>
                  <a:srgbClr val="393834"/>
                </a:solidFill>
                <a:latin typeface="Arial"/>
                <a:cs typeface="Arial"/>
              </a:rPr>
              <a:t>Customers</a:t>
            </a:r>
            <a:endParaRPr sz="1500">
              <a:latin typeface="Arial"/>
              <a:cs typeface="Arial"/>
            </a:endParaRPr>
          </a:p>
          <a:p>
            <a:pPr marL="2574290">
              <a:lnSpc>
                <a:spcPts val="2150"/>
              </a:lnSpc>
            </a:pPr>
            <a:r>
              <a:rPr sz="1800" dirty="0">
                <a:solidFill>
                  <a:srgbClr val="393834"/>
                </a:solidFill>
                <a:latin typeface="Arial"/>
                <a:cs typeface="Arial"/>
              </a:rPr>
              <a:t>Big</a:t>
            </a:r>
            <a:r>
              <a:rPr sz="1800" spc="-35" dirty="0">
                <a:solidFill>
                  <a:srgbClr val="393834"/>
                </a:solidFill>
                <a:latin typeface="Arial"/>
                <a:cs typeface="Arial"/>
              </a:rPr>
              <a:t> </a:t>
            </a:r>
            <a:r>
              <a:rPr sz="1800" spc="-10" dirty="0">
                <a:solidFill>
                  <a:srgbClr val="393834"/>
                </a:solidFill>
                <a:latin typeface="Arial"/>
                <a:cs typeface="Arial"/>
              </a:rPr>
              <a:t>Headache</a:t>
            </a:r>
            <a:endParaRPr sz="1800">
              <a:latin typeface="Arial"/>
              <a:cs typeface="Arial"/>
            </a:endParaRPr>
          </a:p>
        </p:txBody>
      </p:sp>
      <p:grpSp>
        <p:nvGrpSpPr>
          <p:cNvPr id="15" name="object 15"/>
          <p:cNvGrpSpPr/>
          <p:nvPr/>
        </p:nvGrpSpPr>
        <p:grpSpPr>
          <a:xfrm>
            <a:off x="8843807" y="2567274"/>
            <a:ext cx="553552" cy="208045"/>
            <a:chOff x="7314565" y="2285364"/>
            <a:chExt cx="457834" cy="229235"/>
          </a:xfrm>
        </p:grpSpPr>
        <p:sp>
          <p:nvSpPr>
            <p:cNvPr id="16" name="object 16"/>
            <p:cNvSpPr/>
            <p:nvPr/>
          </p:nvSpPr>
          <p:spPr>
            <a:xfrm>
              <a:off x="7315200" y="2285999"/>
              <a:ext cx="341630" cy="170180"/>
            </a:xfrm>
            <a:custGeom>
              <a:avLst/>
              <a:gdLst/>
              <a:ahLst/>
              <a:cxnLst/>
              <a:rect l="l" t="t" r="r" b="b"/>
              <a:pathLst>
                <a:path w="341629" h="170180">
                  <a:moveTo>
                    <a:pt x="0" y="0"/>
                  </a:moveTo>
                  <a:lnTo>
                    <a:pt x="341629" y="170179"/>
                  </a:lnTo>
                </a:path>
              </a:pathLst>
            </a:custGeom>
            <a:ln w="3175">
              <a:solidFill>
                <a:srgbClr val="000000"/>
              </a:solidFill>
            </a:ln>
          </p:spPr>
          <p:txBody>
            <a:bodyPr wrap="square" lIns="0" tIns="0" rIns="0" bIns="0" rtlCol="0"/>
            <a:lstStyle/>
            <a:p>
              <a:endParaRPr/>
            </a:p>
          </p:txBody>
        </p:sp>
        <p:sp>
          <p:nvSpPr>
            <p:cNvPr id="17" name="object 17"/>
            <p:cNvSpPr/>
            <p:nvPr/>
          </p:nvSpPr>
          <p:spPr>
            <a:xfrm>
              <a:off x="7603490" y="2393949"/>
              <a:ext cx="168910" cy="120650"/>
            </a:xfrm>
            <a:custGeom>
              <a:avLst/>
              <a:gdLst/>
              <a:ahLst/>
              <a:cxnLst/>
              <a:rect l="l" t="t" r="r" b="b"/>
              <a:pathLst>
                <a:path w="168909" h="120650">
                  <a:moveTo>
                    <a:pt x="48259" y="0"/>
                  </a:moveTo>
                  <a:lnTo>
                    <a:pt x="0" y="96520"/>
                  </a:lnTo>
                  <a:lnTo>
                    <a:pt x="168909" y="120650"/>
                  </a:lnTo>
                  <a:lnTo>
                    <a:pt x="48259" y="0"/>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1674015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xmlns="" id="{8014FE7F-60F0-F4E3-0963-48C1F79354C6}"/>
              </a:ext>
            </a:extLst>
          </p:cNvPr>
          <p:cNvSpPr>
            <a:spLocks noGrp="1"/>
          </p:cNvSpPr>
          <p:nvPr>
            <p:ph type="title"/>
          </p:nvPr>
        </p:nvSpPr>
        <p:spPr>
          <a:xfrm>
            <a:off x="838200" y="228494"/>
            <a:ext cx="10515600" cy="1325563"/>
          </a:xfrm>
        </p:spPr>
        <p:txBody>
          <a:bodyPr/>
          <a:lstStyle/>
          <a:p>
            <a:r>
              <a:rPr lang="en-US" dirty="0"/>
              <a:t>Resource Provisioning – Data Center/Cloud Provider's View</a:t>
            </a:r>
            <a:endParaRPr lang="x-none" dirty="0"/>
          </a:p>
        </p:txBody>
      </p:sp>
      <p:pic>
        <p:nvPicPr>
          <p:cNvPr id="3" name="object 3"/>
          <p:cNvPicPr/>
          <p:nvPr/>
        </p:nvPicPr>
        <p:blipFill>
          <a:blip r:embed="rId2" cstate="print"/>
          <a:stretch>
            <a:fillRect/>
          </a:stretch>
        </p:blipFill>
        <p:spPr>
          <a:xfrm>
            <a:off x="958162" y="1689719"/>
            <a:ext cx="4744746" cy="1409636"/>
          </a:xfrm>
          <a:prstGeom prst="rect">
            <a:avLst/>
          </a:prstGeom>
        </p:spPr>
      </p:pic>
      <p:pic>
        <p:nvPicPr>
          <p:cNvPr id="4" name="object 4"/>
          <p:cNvPicPr/>
          <p:nvPr/>
        </p:nvPicPr>
        <p:blipFill>
          <a:blip r:embed="rId3" cstate="print"/>
          <a:stretch>
            <a:fillRect/>
          </a:stretch>
        </p:blipFill>
        <p:spPr>
          <a:xfrm>
            <a:off x="7140151" y="1599816"/>
            <a:ext cx="4732461" cy="1512217"/>
          </a:xfrm>
          <a:prstGeom prst="rect">
            <a:avLst/>
          </a:prstGeom>
        </p:spPr>
      </p:pic>
      <p:pic>
        <p:nvPicPr>
          <p:cNvPr id="5" name="object 5"/>
          <p:cNvPicPr/>
          <p:nvPr/>
        </p:nvPicPr>
        <p:blipFill>
          <a:blip r:embed="rId4" cstate="print"/>
          <a:stretch>
            <a:fillRect/>
          </a:stretch>
        </p:blipFill>
        <p:spPr>
          <a:xfrm>
            <a:off x="964303" y="4004149"/>
            <a:ext cx="4732461" cy="2074689"/>
          </a:xfrm>
          <a:prstGeom prst="rect">
            <a:avLst/>
          </a:prstGeom>
        </p:spPr>
      </p:pic>
      <p:sp>
        <p:nvSpPr>
          <p:cNvPr id="6" name="object 6"/>
          <p:cNvSpPr txBox="1"/>
          <p:nvPr/>
        </p:nvSpPr>
        <p:spPr>
          <a:xfrm>
            <a:off x="198081" y="1641309"/>
            <a:ext cx="6867597" cy="289823"/>
          </a:xfrm>
          <a:prstGeom prst="rect">
            <a:avLst/>
          </a:prstGeom>
        </p:spPr>
        <p:txBody>
          <a:bodyPr vert="horz" wrap="square" lIns="0" tIns="12700" rIns="0" bIns="0" rtlCol="0">
            <a:spAutoFit/>
          </a:bodyPr>
          <a:lstStyle/>
          <a:p>
            <a:pPr marL="12700">
              <a:lnSpc>
                <a:spcPct val="100000"/>
              </a:lnSpc>
              <a:spcBef>
                <a:spcPts val="100"/>
              </a:spcBef>
              <a:tabLst>
                <a:tab pos="5160645" algn="l"/>
              </a:tabLst>
            </a:pPr>
            <a:r>
              <a:rPr sz="1800" spc="-20" dirty="0">
                <a:solidFill>
                  <a:srgbClr val="393834"/>
                </a:solidFill>
                <a:latin typeface="Arial"/>
                <a:cs typeface="Arial"/>
              </a:rPr>
              <a:t>2000</a:t>
            </a:r>
            <a:r>
              <a:rPr sz="1800" dirty="0">
                <a:solidFill>
                  <a:srgbClr val="393834"/>
                </a:solidFill>
                <a:latin typeface="Arial"/>
                <a:cs typeface="Arial"/>
              </a:rPr>
              <a:t>	</a:t>
            </a:r>
            <a:r>
              <a:rPr lang="en-GB" sz="1800" dirty="0">
                <a:solidFill>
                  <a:srgbClr val="393834"/>
                </a:solidFill>
                <a:latin typeface="Arial"/>
                <a:cs typeface="Arial"/>
              </a:rPr>
              <a:t>                   </a:t>
            </a:r>
            <a:r>
              <a:rPr sz="1800" spc="-20" dirty="0">
                <a:solidFill>
                  <a:srgbClr val="393834"/>
                </a:solidFill>
                <a:latin typeface="Arial"/>
                <a:cs typeface="Arial"/>
              </a:rPr>
              <a:t>2050</a:t>
            </a:r>
            <a:endParaRPr sz="1800" dirty="0">
              <a:latin typeface="Arial"/>
              <a:cs typeface="Arial"/>
            </a:endParaRPr>
          </a:p>
        </p:txBody>
      </p:sp>
      <p:sp>
        <p:nvSpPr>
          <p:cNvPr id="7" name="object 7"/>
          <p:cNvSpPr txBox="1"/>
          <p:nvPr/>
        </p:nvSpPr>
        <p:spPr>
          <a:xfrm>
            <a:off x="155088" y="3993776"/>
            <a:ext cx="644149"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393834"/>
                </a:solidFill>
                <a:latin typeface="Arial"/>
                <a:cs typeface="Arial"/>
              </a:rPr>
              <a:t>3000</a:t>
            </a:r>
            <a:endParaRPr sz="1800">
              <a:latin typeface="Arial"/>
              <a:cs typeface="Arial"/>
            </a:endParaRPr>
          </a:p>
        </p:txBody>
      </p:sp>
      <p:sp>
        <p:nvSpPr>
          <p:cNvPr id="8" name="object 8"/>
          <p:cNvSpPr txBox="1"/>
          <p:nvPr/>
        </p:nvSpPr>
        <p:spPr>
          <a:xfrm>
            <a:off x="6857617"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9" name="object 9"/>
          <p:cNvSpPr txBox="1"/>
          <p:nvPr/>
        </p:nvSpPr>
        <p:spPr>
          <a:xfrm>
            <a:off x="634168"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10" name="object 10"/>
          <p:cNvSpPr txBox="1"/>
          <p:nvPr/>
        </p:nvSpPr>
        <p:spPr>
          <a:xfrm>
            <a:off x="2115942" y="3207699"/>
            <a:ext cx="216738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60"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0" dirty="0">
                <a:solidFill>
                  <a:srgbClr val="0046FF"/>
                </a:solidFill>
                <a:latin typeface="Arial"/>
                <a:cs typeface="Arial"/>
              </a:rPr>
              <a:t>BLUE</a:t>
            </a:r>
            <a:endParaRPr sz="1800">
              <a:latin typeface="Arial"/>
              <a:cs typeface="Arial"/>
            </a:endParaRPr>
          </a:p>
        </p:txBody>
      </p:sp>
      <p:sp>
        <p:nvSpPr>
          <p:cNvPr id="11" name="object 11"/>
          <p:cNvSpPr txBox="1"/>
          <p:nvPr/>
        </p:nvSpPr>
        <p:spPr>
          <a:xfrm>
            <a:off x="8557432" y="3207699"/>
            <a:ext cx="203762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55"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5" dirty="0">
                <a:solidFill>
                  <a:srgbClr val="FF3366"/>
                </a:solidFill>
                <a:latin typeface="Arial"/>
                <a:cs typeface="Arial"/>
              </a:rPr>
              <a:t>RED</a:t>
            </a:r>
            <a:endParaRPr sz="1800">
              <a:latin typeface="Arial"/>
              <a:cs typeface="Arial"/>
            </a:endParaRPr>
          </a:p>
        </p:txBody>
      </p:sp>
      <p:sp>
        <p:nvSpPr>
          <p:cNvPr id="12" name="object 12"/>
          <p:cNvSpPr txBox="1"/>
          <p:nvPr/>
        </p:nvSpPr>
        <p:spPr>
          <a:xfrm>
            <a:off x="634167" y="5954357"/>
            <a:ext cx="3592341" cy="551433"/>
          </a:xfrm>
          <a:prstGeom prst="rect">
            <a:avLst/>
          </a:prstGeom>
        </p:spPr>
        <p:txBody>
          <a:bodyPr vert="horz" wrap="square" lIns="0" tIns="12700" rIns="0" bIns="0" rtlCol="0">
            <a:spAutoFit/>
          </a:bodyPr>
          <a:lstStyle/>
          <a:p>
            <a:pPr marL="12700">
              <a:lnSpc>
                <a:spcPts val="2060"/>
              </a:lnSpc>
              <a:spcBef>
                <a:spcPts val="100"/>
              </a:spcBef>
            </a:pPr>
            <a:r>
              <a:rPr sz="1800" spc="-5" dirty="0">
                <a:solidFill>
                  <a:srgbClr val="393834"/>
                </a:solidFill>
                <a:latin typeface="Arial"/>
                <a:cs typeface="Arial"/>
              </a:rPr>
              <a:t>0</a:t>
            </a:r>
            <a:endParaRPr sz="1800">
              <a:latin typeface="Arial"/>
              <a:cs typeface="Arial"/>
            </a:endParaRPr>
          </a:p>
          <a:p>
            <a:pPr marL="1454150">
              <a:lnSpc>
                <a:spcPts val="2060"/>
              </a:lnSpc>
            </a:pPr>
            <a:r>
              <a:rPr sz="1800" dirty="0">
                <a:solidFill>
                  <a:srgbClr val="393834"/>
                </a:solidFill>
                <a:latin typeface="Arial"/>
                <a:cs typeface="Arial"/>
              </a:rPr>
              <a:t>Cloud</a:t>
            </a:r>
            <a:r>
              <a:rPr sz="1800" spc="-75" dirty="0">
                <a:solidFill>
                  <a:srgbClr val="393834"/>
                </a:solidFill>
                <a:latin typeface="Arial"/>
                <a:cs typeface="Arial"/>
              </a:rPr>
              <a:t> </a:t>
            </a:r>
            <a:r>
              <a:rPr sz="1800" spc="-10" dirty="0">
                <a:solidFill>
                  <a:srgbClr val="393834"/>
                </a:solidFill>
                <a:latin typeface="Arial"/>
                <a:cs typeface="Arial"/>
              </a:rPr>
              <a:t>Provider</a:t>
            </a:r>
            <a:endParaRPr sz="1800">
              <a:latin typeface="Arial"/>
              <a:cs typeface="Arial"/>
            </a:endParaRPr>
          </a:p>
        </p:txBody>
      </p:sp>
      <p:sp>
        <p:nvSpPr>
          <p:cNvPr id="15" name="矩形 14">
            <a:extLst>
              <a:ext uri="{FF2B5EF4-FFF2-40B4-BE49-F238E27FC236}">
                <a16:creationId xmlns:a16="http://schemas.microsoft.com/office/drawing/2014/main" xmlns="" id="{D9BBFFBD-C6D2-28E7-AA58-315FF60D2194}"/>
              </a:ext>
            </a:extLst>
          </p:cNvPr>
          <p:cNvSpPr/>
          <p:nvPr/>
        </p:nvSpPr>
        <p:spPr>
          <a:xfrm>
            <a:off x="44531" y="3517378"/>
            <a:ext cx="5652234" cy="2988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4" name="object 14"/>
          <p:cNvSpPr txBox="1"/>
          <p:nvPr/>
        </p:nvSpPr>
        <p:spPr>
          <a:xfrm>
            <a:off x="420414" y="3829582"/>
            <a:ext cx="11452198" cy="1762021"/>
          </a:xfrm>
          <a:prstGeom prst="rect">
            <a:avLst/>
          </a:prstGeom>
        </p:spPr>
        <p:txBody>
          <a:bodyPr vert="horz" wrap="square" lIns="0" tIns="12700" rIns="0" bIns="0" rtlCol="0">
            <a:spAutoFit/>
          </a:bodyPr>
          <a:lstStyle/>
          <a:p>
            <a:pPr marL="12700">
              <a:lnSpc>
                <a:spcPct val="100000"/>
              </a:lnSpc>
              <a:spcBef>
                <a:spcPts val="100"/>
              </a:spcBef>
            </a:pPr>
            <a:r>
              <a:rPr lang="en-AU" sz="2800" dirty="0">
                <a:latin typeface="Arial"/>
                <a:cs typeface="Arial"/>
              </a:rPr>
              <a:t>Consider the Data </a:t>
            </a:r>
            <a:r>
              <a:rPr lang="en-AU" sz="2800" dirty="0" err="1">
                <a:latin typeface="Arial"/>
                <a:cs typeface="Arial"/>
              </a:rPr>
              <a:t>Center</a:t>
            </a:r>
            <a:r>
              <a:rPr lang="en-AU" sz="2800" dirty="0">
                <a:latin typeface="Arial"/>
                <a:cs typeface="Arial"/>
              </a:rPr>
              <a:t> or a Cloud provider that needs to  serve 2 customers with the following needs:</a:t>
            </a:r>
          </a:p>
          <a:p>
            <a:pPr marL="469900" indent="-457200">
              <a:lnSpc>
                <a:spcPct val="100000"/>
              </a:lnSpc>
              <a:spcBef>
                <a:spcPts val="100"/>
              </a:spcBef>
              <a:buFontTx/>
              <a:buChar char="-"/>
            </a:pPr>
            <a:r>
              <a:rPr lang="en-AU" sz="2800" dirty="0">
                <a:latin typeface="Arial"/>
                <a:cs typeface="Arial"/>
              </a:rPr>
              <a:t>Peak demand of the “Company BLUE” customer is 2000 machines</a:t>
            </a:r>
          </a:p>
          <a:p>
            <a:pPr marL="469900" indent="-457200">
              <a:spcBef>
                <a:spcPts val="100"/>
              </a:spcBef>
              <a:buFontTx/>
              <a:buChar char="-"/>
            </a:pPr>
            <a:r>
              <a:rPr lang="en-AU" sz="2800" dirty="0">
                <a:latin typeface="Arial"/>
                <a:cs typeface="Arial"/>
              </a:rPr>
              <a:t>Peak demand of the “Company RED” customer is 2050 machines </a:t>
            </a:r>
          </a:p>
        </p:txBody>
      </p:sp>
    </p:spTree>
    <p:extLst>
      <p:ext uri="{BB962C8B-B14F-4D97-AF65-F5344CB8AC3E}">
        <p14:creationId xmlns:p14="http://schemas.microsoft.com/office/powerpoint/2010/main" val="304938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xmlns="" id="{8014FE7F-60F0-F4E3-0963-48C1F79354C6}"/>
              </a:ext>
            </a:extLst>
          </p:cNvPr>
          <p:cNvSpPr>
            <a:spLocks noGrp="1"/>
          </p:cNvSpPr>
          <p:nvPr>
            <p:ph type="title"/>
          </p:nvPr>
        </p:nvSpPr>
        <p:spPr>
          <a:xfrm>
            <a:off x="838200" y="228494"/>
            <a:ext cx="10515600" cy="1325563"/>
          </a:xfrm>
        </p:spPr>
        <p:txBody>
          <a:bodyPr/>
          <a:lstStyle/>
          <a:p>
            <a:r>
              <a:rPr lang="en-US" dirty="0"/>
              <a:t>Resource Provisioning – Data Center/Cloud Provider's View</a:t>
            </a:r>
            <a:endParaRPr lang="x-none" dirty="0"/>
          </a:p>
        </p:txBody>
      </p:sp>
      <p:pic>
        <p:nvPicPr>
          <p:cNvPr id="3" name="object 3"/>
          <p:cNvPicPr/>
          <p:nvPr/>
        </p:nvPicPr>
        <p:blipFill>
          <a:blip r:embed="rId2" cstate="print"/>
          <a:stretch>
            <a:fillRect/>
          </a:stretch>
        </p:blipFill>
        <p:spPr>
          <a:xfrm>
            <a:off x="958162" y="1689719"/>
            <a:ext cx="4744746" cy="1409636"/>
          </a:xfrm>
          <a:prstGeom prst="rect">
            <a:avLst/>
          </a:prstGeom>
        </p:spPr>
      </p:pic>
      <p:pic>
        <p:nvPicPr>
          <p:cNvPr id="4" name="object 4"/>
          <p:cNvPicPr/>
          <p:nvPr/>
        </p:nvPicPr>
        <p:blipFill>
          <a:blip r:embed="rId3" cstate="print"/>
          <a:stretch>
            <a:fillRect/>
          </a:stretch>
        </p:blipFill>
        <p:spPr>
          <a:xfrm>
            <a:off x="7140151" y="1599816"/>
            <a:ext cx="4732461" cy="1512217"/>
          </a:xfrm>
          <a:prstGeom prst="rect">
            <a:avLst/>
          </a:prstGeom>
        </p:spPr>
      </p:pic>
      <p:pic>
        <p:nvPicPr>
          <p:cNvPr id="5" name="object 5"/>
          <p:cNvPicPr/>
          <p:nvPr/>
        </p:nvPicPr>
        <p:blipFill>
          <a:blip r:embed="rId4" cstate="print"/>
          <a:stretch>
            <a:fillRect/>
          </a:stretch>
        </p:blipFill>
        <p:spPr>
          <a:xfrm>
            <a:off x="964303" y="4004149"/>
            <a:ext cx="4732461" cy="2074689"/>
          </a:xfrm>
          <a:prstGeom prst="rect">
            <a:avLst/>
          </a:prstGeom>
        </p:spPr>
      </p:pic>
      <p:sp>
        <p:nvSpPr>
          <p:cNvPr id="6" name="object 6"/>
          <p:cNvSpPr txBox="1"/>
          <p:nvPr/>
        </p:nvSpPr>
        <p:spPr>
          <a:xfrm>
            <a:off x="198081" y="1641309"/>
            <a:ext cx="6867597" cy="289823"/>
          </a:xfrm>
          <a:prstGeom prst="rect">
            <a:avLst/>
          </a:prstGeom>
        </p:spPr>
        <p:txBody>
          <a:bodyPr vert="horz" wrap="square" lIns="0" tIns="12700" rIns="0" bIns="0" rtlCol="0">
            <a:spAutoFit/>
          </a:bodyPr>
          <a:lstStyle/>
          <a:p>
            <a:pPr marL="12700">
              <a:lnSpc>
                <a:spcPct val="100000"/>
              </a:lnSpc>
              <a:spcBef>
                <a:spcPts val="100"/>
              </a:spcBef>
              <a:tabLst>
                <a:tab pos="5160645" algn="l"/>
              </a:tabLst>
            </a:pPr>
            <a:r>
              <a:rPr sz="1800" spc="-20" dirty="0">
                <a:solidFill>
                  <a:srgbClr val="393834"/>
                </a:solidFill>
                <a:latin typeface="Arial"/>
                <a:cs typeface="Arial"/>
              </a:rPr>
              <a:t>2000</a:t>
            </a:r>
            <a:r>
              <a:rPr sz="1800" dirty="0">
                <a:solidFill>
                  <a:srgbClr val="393834"/>
                </a:solidFill>
                <a:latin typeface="Arial"/>
                <a:cs typeface="Arial"/>
              </a:rPr>
              <a:t>	</a:t>
            </a:r>
            <a:r>
              <a:rPr lang="en-GB" sz="1800" dirty="0">
                <a:solidFill>
                  <a:srgbClr val="393834"/>
                </a:solidFill>
                <a:latin typeface="Arial"/>
                <a:cs typeface="Arial"/>
              </a:rPr>
              <a:t>                   </a:t>
            </a:r>
            <a:r>
              <a:rPr sz="1800" spc="-20" dirty="0">
                <a:solidFill>
                  <a:srgbClr val="393834"/>
                </a:solidFill>
                <a:latin typeface="Arial"/>
                <a:cs typeface="Arial"/>
              </a:rPr>
              <a:t>2050</a:t>
            </a:r>
            <a:endParaRPr sz="1800" dirty="0">
              <a:latin typeface="Arial"/>
              <a:cs typeface="Arial"/>
            </a:endParaRPr>
          </a:p>
        </p:txBody>
      </p:sp>
      <p:sp>
        <p:nvSpPr>
          <p:cNvPr id="7" name="object 7"/>
          <p:cNvSpPr txBox="1"/>
          <p:nvPr/>
        </p:nvSpPr>
        <p:spPr>
          <a:xfrm>
            <a:off x="155088" y="3993776"/>
            <a:ext cx="644149"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393834"/>
                </a:solidFill>
                <a:latin typeface="Arial"/>
                <a:cs typeface="Arial"/>
              </a:rPr>
              <a:t>3000</a:t>
            </a:r>
            <a:endParaRPr sz="1800">
              <a:latin typeface="Arial"/>
              <a:cs typeface="Arial"/>
            </a:endParaRPr>
          </a:p>
        </p:txBody>
      </p:sp>
      <p:sp>
        <p:nvSpPr>
          <p:cNvPr id="8" name="object 8"/>
          <p:cNvSpPr txBox="1"/>
          <p:nvPr/>
        </p:nvSpPr>
        <p:spPr>
          <a:xfrm>
            <a:off x="6857617"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9" name="object 9"/>
          <p:cNvSpPr txBox="1"/>
          <p:nvPr/>
        </p:nvSpPr>
        <p:spPr>
          <a:xfrm>
            <a:off x="634168" y="2948363"/>
            <a:ext cx="18503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93834"/>
                </a:solidFill>
                <a:latin typeface="Arial"/>
                <a:cs typeface="Arial"/>
              </a:rPr>
              <a:t>0</a:t>
            </a:r>
            <a:endParaRPr sz="1800">
              <a:latin typeface="Arial"/>
              <a:cs typeface="Arial"/>
            </a:endParaRPr>
          </a:p>
        </p:txBody>
      </p:sp>
      <p:sp>
        <p:nvSpPr>
          <p:cNvPr id="10" name="object 10"/>
          <p:cNvSpPr txBox="1"/>
          <p:nvPr/>
        </p:nvSpPr>
        <p:spPr>
          <a:xfrm>
            <a:off x="2115942" y="3207699"/>
            <a:ext cx="216738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60"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0" dirty="0">
                <a:solidFill>
                  <a:srgbClr val="0046FF"/>
                </a:solidFill>
                <a:latin typeface="Arial"/>
                <a:cs typeface="Arial"/>
              </a:rPr>
              <a:t>BLUE</a:t>
            </a:r>
            <a:endParaRPr sz="1800">
              <a:latin typeface="Arial"/>
              <a:cs typeface="Arial"/>
            </a:endParaRPr>
          </a:p>
        </p:txBody>
      </p:sp>
      <p:sp>
        <p:nvSpPr>
          <p:cNvPr id="11" name="object 11"/>
          <p:cNvSpPr txBox="1"/>
          <p:nvPr/>
        </p:nvSpPr>
        <p:spPr>
          <a:xfrm>
            <a:off x="8557432" y="3207699"/>
            <a:ext cx="2037629"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93834"/>
                </a:solidFill>
                <a:latin typeface="Arial"/>
                <a:cs typeface="Arial"/>
              </a:rPr>
              <a:t>Company</a:t>
            </a:r>
            <a:r>
              <a:rPr sz="1800" spc="-55" dirty="0">
                <a:solidFill>
                  <a:srgbClr val="393834"/>
                </a:solidFill>
                <a:latin typeface="Arial"/>
                <a:cs typeface="Arial"/>
              </a:rPr>
              <a:t> </a:t>
            </a:r>
            <a:r>
              <a:rPr sz="1800" dirty="0">
                <a:solidFill>
                  <a:srgbClr val="393834"/>
                </a:solidFill>
                <a:latin typeface="Arial"/>
                <a:cs typeface="Arial"/>
              </a:rPr>
              <a:t>­</a:t>
            </a:r>
            <a:r>
              <a:rPr sz="1800" spc="-60" dirty="0">
                <a:solidFill>
                  <a:srgbClr val="393834"/>
                </a:solidFill>
                <a:latin typeface="Arial"/>
                <a:cs typeface="Arial"/>
              </a:rPr>
              <a:t> </a:t>
            </a:r>
            <a:r>
              <a:rPr sz="1800" spc="-25" dirty="0">
                <a:solidFill>
                  <a:srgbClr val="FF3366"/>
                </a:solidFill>
                <a:latin typeface="Arial"/>
                <a:cs typeface="Arial"/>
              </a:rPr>
              <a:t>RED</a:t>
            </a:r>
            <a:endParaRPr sz="1800">
              <a:latin typeface="Arial"/>
              <a:cs typeface="Arial"/>
            </a:endParaRPr>
          </a:p>
        </p:txBody>
      </p:sp>
      <p:sp>
        <p:nvSpPr>
          <p:cNvPr id="12" name="object 12"/>
          <p:cNvSpPr txBox="1"/>
          <p:nvPr/>
        </p:nvSpPr>
        <p:spPr>
          <a:xfrm>
            <a:off x="634167" y="5954357"/>
            <a:ext cx="3592341" cy="551433"/>
          </a:xfrm>
          <a:prstGeom prst="rect">
            <a:avLst/>
          </a:prstGeom>
        </p:spPr>
        <p:txBody>
          <a:bodyPr vert="horz" wrap="square" lIns="0" tIns="12700" rIns="0" bIns="0" rtlCol="0">
            <a:spAutoFit/>
          </a:bodyPr>
          <a:lstStyle/>
          <a:p>
            <a:pPr marL="12700">
              <a:lnSpc>
                <a:spcPts val="2060"/>
              </a:lnSpc>
              <a:spcBef>
                <a:spcPts val="100"/>
              </a:spcBef>
            </a:pPr>
            <a:r>
              <a:rPr sz="1800" spc="-5" dirty="0">
                <a:solidFill>
                  <a:srgbClr val="393834"/>
                </a:solidFill>
                <a:latin typeface="Arial"/>
                <a:cs typeface="Arial"/>
              </a:rPr>
              <a:t>0</a:t>
            </a:r>
            <a:endParaRPr sz="1800">
              <a:latin typeface="Arial"/>
              <a:cs typeface="Arial"/>
            </a:endParaRPr>
          </a:p>
          <a:p>
            <a:pPr marL="1454150">
              <a:lnSpc>
                <a:spcPts val="2060"/>
              </a:lnSpc>
            </a:pPr>
            <a:r>
              <a:rPr sz="1800" dirty="0">
                <a:solidFill>
                  <a:srgbClr val="393834"/>
                </a:solidFill>
                <a:latin typeface="Arial"/>
                <a:cs typeface="Arial"/>
              </a:rPr>
              <a:t>Cloud</a:t>
            </a:r>
            <a:r>
              <a:rPr sz="1800" spc="-75" dirty="0">
                <a:solidFill>
                  <a:srgbClr val="393834"/>
                </a:solidFill>
                <a:latin typeface="Arial"/>
                <a:cs typeface="Arial"/>
              </a:rPr>
              <a:t> </a:t>
            </a:r>
            <a:r>
              <a:rPr sz="1800" spc="-10" dirty="0">
                <a:solidFill>
                  <a:srgbClr val="393834"/>
                </a:solidFill>
                <a:latin typeface="Arial"/>
                <a:cs typeface="Arial"/>
              </a:rPr>
              <a:t>Provider</a:t>
            </a:r>
            <a:endParaRPr sz="1800">
              <a:latin typeface="Arial"/>
              <a:cs typeface="Arial"/>
            </a:endParaRPr>
          </a:p>
        </p:txBody>
      </p:sp>
      <p:sp>
        <p:nvSpPr>
          <p:cNvPr id="15" name="矩形 14">
            <a:extLst>
              <a:ext uri="{FF2B5EF4-FFF2-40B4-BE49-F238E27FC236}">
                <a16:creationId xmlns:a16="http://schemas.microsoft.com/office/drawing/2014/main" xmlns="" id="{D9BBFFBD-C6D2-28E7-AA58-315FF60D2194}"/>
              </a:ext>
            </a:extLst>
          </p:cNvPr>
          <p:cNvSpPr/>
          <p:nvPr/>
        </p:nvSpPr>
        <p:spPr>
          <a:xfrm>
            <a:off x="44531" y="3517378"/>
            <a:ext cx="5652234" cy="2988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4" name="object 14"/>
          <p:cNvSpPr txBox="1"/>
          <p:nvPr/>
        </p:nvSpPr>
        <p:spPr>
          <a:xfrm>
            <a:off x="1072055" y="4604194"/>
            <a:ext cx="9489993" cy="874598"/>
          </a:xfrm>
          <a:prstGeom prst="rect">
            <a:avLst/>
          </a:prstGeom>
        </p:spPr>
        <p:txBody>
          <a:bodyPr vert="horz" wrap="square" lIns="0" tIns="12700" rIns="0" bIns="0" rtlCol="0">
            <a:spAutoFit/>
          </a:bodyPr>
          <a:lstStyle/>
          <a:p>
            <a:pPr marL="12700">
              <a:lnSpc>
                <a:spcPct val="100000"/>
              </a:lnSpc>
              <a:spcBef>
                <a:spcPts val="100"/>
              </a:spcBef>
            </a:pPr>
            <a:r>
              <a:rPr lang="en-AU" sz="2800" dirty="0">
                <a:latin typeface="Arial"/>
                <a:cs typeface="Arial"/>
              </a:rPr>
              <a:t>For the Data </a:t>
            </a:r>
            <a:r>
              <a:rPr lang="en-AU" sz="2800" dirty="0" err="1">
                <a:latin typeface="Arial"/>
                <a:cs typeface="Arial"/>
              </a:rPr>
              <a:t>Center</a:t>
            </a:r>
            <a:r>
              <a:rPr lang="en-AU" sz="2800" dirty="0">
                <a:latin typeface="Arial"/>
                <a:cs typeface="Arial"/>
              </a:rPr>
              <a:t>, or the Cloud provider, to serve these 2 customers, there is a need to provide 4050 machines</a:t>
            </a:r>
            <a:endParaRPr sz="2800" dirty="0">
              <a:latin typeface="Arial"/>
              <a:cs typeface="Arial"/>
            </a:endParaRPr>
          </a:p>
        </p:txBody>
      </p:sp>
    </p:spTree>
    <p:extLst>
      <p:ext uri="{BB962C8B-B14F-4D97-AF65-F5344CB8AC3E}">
        <p14:creationId xmlns:p14="http://schemas.microsoft.com/office/powerpoint/2010/main" val="81496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5238</TotalTime>
  <Words>2037</Words>
  <Application>Microsoft Office PowerPoint</Application>
  <PresentationFormat>Custom</PresentationFormat>
  <Paragraphs>328</Paragraphs>
  <Slides>60</Slides>
  <Notes>5</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Technologies enabling cloud computing</vt:lpstr>
      <vt:lpstr>Cloud computing technologies</vt:lpstr>
      <vt:lpstr>Intended learning outcomes</vt:lpstr>
      <vt:lpstr>Cloud computing technologies</vt:lpstr>
      <vt:lpstr>Resource Provisioning problems - Company's/Customer's View</vt:lpstr>
      <vt:lpstr>Resource Provisioning problems - Company's/Customer's View</vt:lpstr>
      <vt:lpstr>Resource Provisioning problems - Provider's/Customer's View</vt:lpstr>
      <vt:lpstr>Resource Provisioning – Data Center/Cloud Provider's View</vt:lpstr>
      <vt:lpstr>Resource Provisioning – Data Center/Cloud Provider's View</vt:lpstr>
      <vt:lpstr>Resource Provisioning – DataCenter/Cloud Provider's View</vt:lpstr>
      <vt:lpstr>Resource Provisioning – Data Center/Cloud Provider's View</vt:lpstr>
      <vt:lpstr>Resource Provisioning – DataCenter/Cloud Provider's View</vt:lpstr>
      <vt:lpstr>Cloud Computing requirements</vt:lpstr>
      <vt:lpstr> Virtualization definition (1)</vt:lpstr>
      <vt:lpstr>Virtualization Architecture</vt:lpstr>
      <vt:lpstr>Virtual machine </vt:lpstr>
      <vt:lpstr>Host vs guest</vt:lpstr>
      <vt:lpstr>Virtualization platform</vt:lpstr>
      <vt:lpstr>Virtualization – resource sharing and isolation </vt:lpstr>
      <vt:lpstr>Virtualization </vt:lpstr>
      <vt:lpstr>Benefits of Virtualization</vt:lpstr>
      <vt:lpstr>Virtualization in Cloud Computing</vt:lpstr>
      <vt:lpstr>Importance of Virtualization in Cloud Computing</vt:lpstr>
      <vt:lpstr>Types of Virtualizations</vt:lpstr>
      <vt:lpstr>Types of Virtualizations</vt:lpstr>
      <vt:lpstr>Server Virtualization</vt:lpstr>
      <vt:lpstr>Server Virtualization</vt:lpstr>
      <vt:lpstr>Traditional Server Deployment</vt:lpstr>
      <vt:lpstr>Server Virtualization</vt:lpstr>
      <vt:lpstr>Advantages of Server Virtualization</vt:lpstr>
      <vt:lpstr>Hypervisor Types</vt:lpstr>
      <vt:lpstr>Type 1 Hypervisors</vt:lpstr>
      <vt:lpstr>Type 1 Hypervisors</vt:lpstr>
      <vt:lpstr>Type 2 Hypervisors</vt:lpstr>
      <vt:lpstr>Type 2 Hypervisors</vt:lpstr>
      <vt:lpstr>Server virtualization types</vt:lpstr>
      <vt:lpstr>Hardware level virtualization</vt:lpstr>
      <vt:lpstr>Hardware level virtualization - definition</vt:lpstr>
      <vt:lpstr>Hardware level virtualization - hypervisor</vt:lpstr>
      <vt:lpstr>Hardware level virtualization - example</vt:lpstr>
      <vt:lpstr>Types of hardware level virtualization</vt:lpstr>
      <vt:lpstr>Full-Virtualization</vt:lpstr>
      <vt:lpstr>Full-Virtualization</vt:lpstr>
      <vt:lpstr>Para-Virtualization</vt:lpstr>
      <vt:lpstr>Para-Virtualization</vt:lpstr>
      <vt:lpstr>Hardware-Assisted Virtualization</vt:lpstr>
      <vt:lpstr>Hardware-Assisted Virtualization</vt:lpstr>
      <vt:lpstr>OS level virtualization</vt:lpstr>
      <vt:lpstr>OS level virtualization - definition</vt:lpstr>
      <vt:lpstr>OS level virtualization - isolation</vt:lpstr>
      <vt:lpstr>OS virtualization advantages</vt:lpstr>
      <vt:lpstr>Containerization</vt:lpstr>
      <vt:lpstr>Containerization</vt:lpstr>
      <vt:lpstr>Containers</vt:lpstr>
      <vt:lpstr>Types of containers</vt:lpstr>
      <vt:lpstr>Container Technologies</vt:lpstr>
      <vt:lpstr>Docker </vt:lpstr>
      <vt:lpstr>Kubernetes</vt:lpstr>
      <vt:lpstr>Kubernetes distributions</vt:lpstr>
      <vt:lpstr>Kubernetes 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RainClasroom test</dc:title>
  <dc:creator>Joanna Siebert</dc:creator>
  <cp:lastModifiedBy>lenovo</cp:lastModifiedBy>
  <cp:revision>291</cp:revision>
  <cp:lastPrinted>2023-11-01T03:49:37Z</cp:lastPrinted>
  <dcterms:created xsi:type="dcterms:W3CDTF">2020-03-15T08:11:10Z</dcterms:created>
  <dcterms:modified xsi:type="dcterms:W3CDTF">2023-11-24T08:55:02Z</dcterms:modified>
</cp:coreProperties>
</file>