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1867" r:id="rId2"/>
    <p:sldId id="1868" r:id="rId3"/>
    <p:sldId id="1876" r:id="rId4"/>
    <p:sldId id="1877" r:id="rId5"/>
    <p:sldId id="1878" r:id="rId6"/>
    <p:sldId id="1879" r:id="rId7"/>
    <p:sldId id="1880" r:id="rId8"/>
    <p:sldId id="1881" r:id="rId9"/>
    <p:sldId id="1882" r:id="rId10"/>
    <p:sldId id="1883" r:id="rId11"/>
    <p:sldId id="1884" r:id="rId12"/>
    <p:sldId id="1885" r:id="rId13"/>
    <p:sldId id="1886" r:id="rId14"/>
    <p:sldId id="1887" r:id="rId15"/>
    <p:sldId id="1888" r:id="rId16"/>
    <p:sldId id="1889" r:id="rId17"/>
    <p:sldId id="1911" r:id="rId18"/>
    <p:sldId id="1912" r:id="rId19"/>
    <p:sldId id="1913" r:id="rId20"/>
    <p:sldId id="1914" r:id="rId21"/>
    <p:sldId id="1915" r:id="rId22"/>
    <p:sldId id="1916" r:id="rId23"/>
    <p:sldId id="1917" r:id="rId24"/>
    <p:sldId id="1918" r:id="rId25"/>
    <p:sldId id="1919" r:id="rId26"/>
    <p:sldId id="1920" r:id="rId27"/>
    <p:sldId id="1921" r:id="rId28"/>
    <p:sldId id="1923" r:id="rId29"/>
    <p:sldId id="1924" r:id="rId30"/>
    <p:sldId id="1925" r:id="rId31"/>
    <p:sldId id="1926" r:id="rId32"/>
    <p:sldId id="1927" r:id="rId33"/>
    <p:sldId id="1928" r:id="rId34"/>
    <p:sldId id="1929" r:id="rId35"/>
    <p:sldId id="1930" r:id="rId36"/>
    <p:sldId id="1931" r:id="rId37"/>
    <p:sldId id="1932" r:id="rId38"/>
    <p:sldId id="1933" r:id="rId39"/>
    <p:sldId id="1934" r:id="rId40"/>
    <p:sldId id="1935" r:id="rId41"/>
    <p:sldId id="1936" r:id="rId42"/>
    <p:sldId id="1937" r:id="rId43"/>
    <p:sldId id="1938" r:id="rId44"/>
    <p:sldId id="1939" r:id="rId45"/>
    <p:sldId id="1940" r:id="rId46"/>
    <p:sldId id="1941" r:id="rId47"/>
    <p:sldId id="1942" r:id="rId48"/>
    <p:sldId id="1943" r:id="rId49"/>
    <p:sldId id="1944" r:id="rId50"/>
    <p:sldId id="1945" r:id="rId51"/>
    <p:sldId id="1946" r:id="rId52"/>
    <p:sldId id="1947" r:id="rId53"/>
    <p:sldId id="1948" r:id="rId54"/>
    <p:sldId id="1949" r:id="rId55"/>
    <p:sldId id="1950" r:id="rId56"/>
    <p:sldId id="1951" r:id="rId57"/>
    <p:sldId id="1952" r:id="rId58"/>
    <p:sldId id="1953" r:id="rId59"/>
    <p:sldId id="1954" r:id="rId60"/>
    <p:sldId id="1955" r:id="rId61"/>
    <p:sldId id="1956" r:id="rId62"/>
    <p:sldId id="1957" r:id="rId63"/>
    <p:sldId id="1958" r:id="rId64"/>
    <p:sldId id="1959" r:id="rId65"/>
    <p:sldId id="1960" r:id="rId66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9" autoAdjust="0"/>
    <p:restoredTop sz="95105" autoAdjust="0"/>
  </p:normalViewPr>
  <p:slideViewPr>
    <p:cSldViewPr snapToGrid="0">
      <p:cViewPr varScale="1">
        <p:scale>
          <a:sx n="114" d="100"/>
          <a:sy n="114" d="100"/>
        </p:scale>
        <p:origin x="-34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Computing Standardization and Reference 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Architecture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Standardization of cloud computing</a:t>
            </a:r>
          </a:p>
          <a:p>
            <a:pPr marL="971550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Computing Reference Architecture</a:t>
            </a:r>
          </a:p>
          <a:p>
            <a:pPr marL="971550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computing standards and laws in China</a:t>
            </a:r>
          </a:p>
          <a:p>
            <a:pPr marL="971550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computing adoption issues</a:t>
            </a:r>
          </a:p>
          <a:p>
            <a:pPr marL="971550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GB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4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B05A68-096F-D3CE-1DAB-279B5CA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Rate </a:t>
            </a:r>
            <a:r>
              <a:rPr lang="en-GB" dirty="0"/>
              <a:t>of diffusion </a:t>
            </a:r>
            <a:r>
              <a:rPr lang="en-GB" dirty="0" smtClean="0"/>
              <a:t>factors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C1E7BF-9135-390D-E151-4ED1485D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rate of diffusion is influenced by:</a:t>
            </a:r>
          </a:p>
          <a:p>
            <a:pPr lvl="1"/>
            <a:r>
              <a:rPr lang="en-US" dirty="0"/>
              <a:t>The product's perceived advantage or benefit</a:t>
            </a:r>
          </a:p>
          <a:p>
            <a:pPr lvl="1"/>
            <a:r>
              <a:rPr lang="en-US" dirty="0"/>
              <a:t>Riskiness of purchase</a:t>
            </a:r>
          </a:p>
          <a:p>
            <a:pPr lvl="1"/>
            <a:r>
              <a:rPr lang="en-US" dirty="0"/>
              <a:t>Ease of product use – complexity of the product</a:t>
            </a:r>
          </a:p>
          <a:p>
            <a:pPr lvl="1"/>
            <a:r>
              <a:rPr lang="en-US" dirty="0"/>
              <a:t>Immediacy of benefits</a:t>
            </a:r>
          </a:p>
          <a:p>
            <a:pPr lvl="1"/>
            <a:r>
              <a:rPr lang="en-US" dirty="0"/>
              <a:t>Observability</a:t>
            </a:r>
          </a:p>
          <a:p>
            <a:pPr lvl="1"/>
            <a:r>
              <a:rPr lang="en-US" dirty="0"/>
              <a:t>Trialability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Extent of behavioral changes required</a:t>
            </a:r>
          </a:p>
          <a:p>
            <a:pPr lvl="1"/>
            <a:r>
              <a:rPr lang="en-US" dirty="0"/>
              <a:t>Return on investment in the case of industrial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…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5803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068B94-33B2-AD0C-F0A4-8CC6A781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Diffusion theories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9AAFDB-A7EE-1EFE-BD62-8FB99B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are several theories that purport to explain the mechanics of diffusion:</a:t>
            </a:r>
          </a:p>
          <a:p>
            <a:pPr lvl="1"/>
            <a:r>
              <a:rPr lang="en-US" sz="3200" dirty="0"/>
              <a:t>The two-step hypothesis</a:t>
            </a:r>
          </a:p>
          <a:p>
            <a:pPr lvl="1"/>
            <a:r>
              <a:rPr lang="en-US" sz="3200" dirty="0"/>
              <a:t>The trickle-down effect </a:t>
            </a:r>
          </a:p>
          <a:p>
            <a:pPr lvl="1"/>
            <a:r>
              <a:rPr lang="en-US" sz="3200" dirty="0"/>
              <a:t>The diffusion of innovations </a:t>
            </a:r>
          </a:p>
          <a:p>
            <a:pPr lvl="1"/>
            <a:r>
              <a:rPr lang="en-US" sz="3200" dirty="0"/>
              <a:t>Technology driven models</a:t>
            </a:r>
          </a:p>
          <a:p>
            <a:pPr lvl="1"/>
            <a:r>
              <a:rPr lang="en-US" sz="3200" dirty="0"/>
              <a:t>…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12375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E9F814-929D-3515-A219-DA06B8E6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two-step hypothesis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0A1208-5F43-EEF1-7773-6615076C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Information and acceptance flows, via the media, first to opinion leaders, then to the general population</a:t>
            </a:r>
          </a:p>
          <a:p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4671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E9F814-929D-3515-A219-DA06B8E6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trickle-down effect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0A1208-5F43-EEF1-7773-6615076C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Products tend to be expensive at first, and therefore only accessible to the wealthy social levels – in time they become less expensive and are diffused to lower and lower levels</a:t>
            </a:r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36270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1982C8-C560-113F-20EB-B2FFA4F1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3443287"/>
            <a:ext cx="4552950" cy="3414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4C4EB9-ABA3-BA97-C2F4-46289EF2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Diffusion of innovations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5F0A48-41F1-34D7-C2DA-6E6B9BCE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Diffusion of innovations is a theory that seeks to explain </a:t>
            </a:r>
            <a:r>
              <a:rPr lang="en-US" sz="3600" dirty="0">
                <a:solidFill>
                  <a:srgbClr val="FF0000"/>
                </a:solidFill>
              </a:rPr>
              <a:t>how, why, and at what rate new ideas and technology spread</a:t>
            </a:r>
          </a:p>
          <a:p>
            <a:r>
              <a:rPr lang="en-US" sz="3600" dirty="0"/>
              <a:t>Diffusion is the process by which an innovation is communicated over time among the participants in a social system</a:t>
            </a:r>
          </a:p>
        </p:txBody>
      </p:sp>
    </p:spTree>
    <p:extLst>
      <p:ext uri="{BB962C8B-B14F-4D97-AF65-F5344CB8AC3E}">
        <p14:creationId xmlns:p14="http://schemas.microsoft.com/office/powerpoint/2010/main" val="30122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AEC8A3-EFF6-ED03-F860-72612B33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Technology adoption life cycle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F057A2-F050-66AB-C65B-EF420AAC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93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sociological model that describes the adoption or acceptance of a new product or </a:t>
            </a:r>
            <a:r>
              <a:rPr lang="en-US" dirty="0" smtClean="0"/>
              <a:t>innovation</a:t>
            </a:r>
          </a:p>
          <a:p>
            <a:r>
              <a:rPr lang="en-GB" dirty="0" smtClean="0"/>
              <a:t>follows </a:t>
            </a:r>
            <a:r>
              <a:rPr lang="en-GB" dirty="0"/>
              <a:t>the profile of a bell </a:t>
            </a:r>
            <a:r>
              <a:rPr lang="en-GB" dirty="0" smtClean="0"/>
              <a:t>curve</a:t>
            </a:r>
          </a:p>
          <a:p>
            <a:r>
              <a:rPr lang="en-GB" dirty="0" smtClean="0"/>
              <a:t>the </a:t>
            </a:r>
            <a:r>
              <a:rPr lang="en-GB" dirty="0"/>
              <a:t>area under the curve represents the total number of customers for the new </a:t>
            </a:r>
            <a:r>
              <a:rPr lang="en-GB" dirty="0" smtClean="0"/>
              <a:t>technology</a:t>
            </a:r>
          </a:p>
          <a:p>
            <a:r>
              <a:rPr lang="en-GB" dirty="0"/>
              <a:t>d</a:t>
            </a:r>
            <a:r>
              <a:rPr lang="en-GB" dirty="0" smtClean="0"/>
              <a:t>escribes 5 categories of adopters, </a:t>
            </a:r>
            <a:r>
              <a:rPr lang="en-GB" dirty="0"/>
              <a:t>according to the demographic and psychological characteristics of defined adopter groups</a:t>
            </a:r>
            <a:endParaRPr lang="x-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7ECC729-B408-2877-C6C8-D46254F8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07" y="2295525"/>
            <a:ext cx="5325294" cy="32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62E8E1-0E9C-CFB4-1DCA-AEF3FC9C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Adopter categories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96EBDD-37AD-436E-6F48-DD624D5E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158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For any new idea, concept, product or method, there are five categories of adopters:</a:t>
            </a:r>
          </a:p>
          <a:p>
            <a:pPr lvl="1"/>
            <a:r>
              <a:rPr lang="en-AU" sz="3600" dirty="0"/>
              <a:t>Innovators</a:t>
            </a:r>
          </a:p>
          <a:p>
            <a:pPr lvl="1"/>
            <a:r>
              <a:rPr lang="en-AU" sz="3600" dirty="0"/>
              <a:t>Early adopters</a:t>
            </a:r>
          </a:p>
          <a:p>
            <a:pPr lvl="1"/>
            <a:r>
              <a:rPr lang="en-AU" sz="3600" dirty="0"/>
              <a:t>Early majority</a:t>
            </a:r>
          </a:p>
          <a:p>
            <a:pPr lvl="1"/>
            <a:r>
              <a:rPr lang="en-AU" sz="3600" dirty="0"/>
              <a:t>Late majority</a:t>
            </a:r>
          </a:p>
          <a:p>
            <a:pPr lvl="1"/>
            <a:r>
              <a:rPr lang="en-AU" sz="3600" dirty="0"/>
              <a:t>Laggards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3223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A71086E-A765-4F2D-E4BC-09B3E18F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479929"/>
            <a:ext cx="12192000" cy="41269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DDE4B4-93C4-E0F1-4921-6854416F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Innovators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147040-16F5-F6E7-170A-FFE27A8BD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438" y="1825625"/>
            <a:ext cx="4043362" cy="4351338"/>
          </a:xfrm>
        </p:spPr>
        <p:txBody>
          <a:bodyPr/>
          <a:lstStyle/>
          <a:p>
            <a:r>
              <a:rPr lang="en-GB" dirty="0"/>
              <a:t>The very first adopters of a technology</a:t>
            </a:r>
          </a:p>
          <a:p>
            <a:r>
              <a:rPr lang="en-GB" dirty="0"/>
              <a:t>The smallest group</a:t>
            </a:r>
          </a:p>
        </p:txBody>
      </p:sp>
    </p:spTree>
    <p:extLst>
      <p:ext uri="{BB962C8B-B14F-4D97-AF65-F5344CB8AC3E}">
        <p14:creationId xmlns:p14="http://schemas.microsoft.com/office/powerpoint/2010/main" val="4099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DF7DDE5-0DEC-851D-526E-9BEC7AC1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Innovators factors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BBCCF2-4284-457B-5E89-DFD770FE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Youngest among all groups</a:t>
            </a:r>
          </a:p>
          <a:p>
            <a:r>
              <a:rPr lang="en-US" sz="3200" dirty="0"/>
              <a:t>Have the highest social status</a:t>
            </a:r>
          </a:p>
          <a:p>
            <a:r>
              <a:rPr lang="en-US" sz="3200" dirty="0"/>
              <a:t>Have closest contact to scientific sources and interaction with other innovators</a:t>
            </a:r>
          </a:p>
          <a:p>
            <a:pPr lvl="1"/>
            <a:r>
              <a:rPr lang="en-GB" dirty="0"/>
              <a:t>gives them the edge in knowledge and understanding of new technologies</a:t>
            </a:r>
            <a:endParaRPr lang="en-US" dirty="0"/>
          </a:p>
          <a:p>
            <a:r>
              <a:rPr lang="en-US" sz="3200" dirty="0"/>
              <a:t>Willing to take risks</a:t>
            </a:r>
          </a:p>
          <a:p>
            <a:pPr lvl="1"/>
            <a:r>
              <a:rPr lang="en-US" dirty="0"/>
              <a:t>Their risk tolerance allows them to adopt technologies that may ultimately fail - </a:t>
            </a:r>
            <a:r>
              <a:rPr lang="en-GB" dirty="0"/>
              <a:t>they are likely to purchase an item despite knowing it may not become successful</a:t>
            </a:r>
            <a:endParaRPr lang="en-US" dirty="0"/>
          </a:p>
          <a:p>
            <a:r>
              <a:rPr lang="en-US" sz="3200" dirty="0"/>
              <a:t>Have financial liquidity</a:t>
            </a:r>
          </a:p>
          <a:p>
            <a:pPr lvl="1"/>
            <a:r>
              <a:rPr lang="en-US" dirty="0"/>
              <a:t>Financial resources help absorb these failures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941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A85120E-56F2-C0E6-F1F1-041B4609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0" y="1871663"/>
            <a:ext cx="11929037" cy="49863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5B624B-7C9F-805D-EA96-687D3154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adopters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A779B4-981E-9765-556B-8F07184F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0" y="1825625"/>
            <a:ext cx="3829050" cy="4351338"/>
          </a:xfrm>
        </p:spPr>
        <p:txBody>
          <a:bodyPr/>
          <a:lstStyle/>
          <a:p>
            <a:r>
              <a:rPr lang="en-GB" dirty="0"/>
              <a:t>the second to adopt new technologies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7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Technology adoption refers to the </a:t>
            </a:r>
            <a:r>
              <a:rPr lang="en-GB" sz="4800" dirty="0">
                <a:solidFill>
                  <a:srgbClr val="FF0000"/>
                </a:solidFill>
              </a:rPr>
              <a:t>process of accepting, integrating, and using new technology </a:t>
            </a:r>
          </a:p>
        </p:txBody>
      </p:sp>
    </p:spTree>
    <p:extLst>
      <p:ext uri="{BB962C8B-B14F-4D97-AF65-F5344CB8AC3E}">
        <p14:creationId xmlns:p14="http://schemas.microsoft.com/office/powerpoint/2010/main" val="31814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DF7DDE5-0DEC-851D-526E-9BEC7AC1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adopters factors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BBCCF2-4284-457B-5E89-DFD770FE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Slightly older than innovators but more youthful than remaining groups</a:t>
            </a:r>
          </a:p>
          <a:p>
            <a:r>
              <a:rPr lang="en-GB" dirty="0"/>
              <a:t>The most sociable of all the groups and communicate their opinions and ideas more effectively, frequently, and to larger audiences</a:t>
            </a:r>
          </a:p>
          <a:p>
            <a:r>
              <a:rPr lang="en-GB" dirty="0"/>
              <a:t>Opinion leaders</a:t>
            </a:r>
          </a:p>
          <a:p>
            <a:pPr lvl="1"/>
            <a:r>
              <a:rPr lang="en-GB" dirty="0"/>
              <a:t>they inform the opinions of others around them the most out of all five groups</a:t>
            </a:r>
          </a:p>
          <a:p>
            <a:r>
              <a:rPr lang="en-GB" dirty="0"/>
              <a:t>High social status</a:t>
            </a:r>
          </a:p>
          <a:p>
            <a:r>
              <a:rPr lang="en-GB" dirty="0"/>
              <a:t>Usually have a higher education level than all the groups</a:t>
            </a:r>
          </a:p>
          <a:p>
            <a:pPr lvl="1"/>
            <a:r>
              <a:rPr lang="en-GB" dirty="0"/>
              <a:t>As a result of this education, early adopters are more careful and take time to research the best products for them</a:t>
            </a:r>
          </a:p>
          <a:p>
            <a:r>
              <a:rPr lang="en-GB" dirty="0"/>
              <a:t>They are more discreet in adoption choices than innovators</a:t>
            </a:r>
          </a:p>
        </p:txBody>
      </p:sp>
    </p:spTree>
    <p:extLst>
      <p:ext uri="{BB962C8B-B14F-4D97-AF65-F5344CB8AC3E}">
        <p14:creationId xmlns:p14="http://schemas.microsoft.com/office/powerpoint/2010/main" val="38155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2A3AF6C-86E4-CF95-23A5-27C85C85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736046"/>
            <a:ext cx="11172825" cy="52088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9F0FDD-E340-569D-699D-3483F199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Majority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E0BF5A2-9B6B-C944-C61C-279F429A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324" y="1825625"/>
            <a:ext cx="3419475" cy="4351338"/>
          </a:xfrm>
        </p:spPr>
        <p:txBody>
          <a:bodyPr/>
          <a:lstStyle/>
          <a:p>
            <a:r>
              <a:rPr lang="en-GB" dirty="0"/>
              <a:t>The time for adoption is significantly longer 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6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DF7DDE5-0DEC-851D-526E-9BEC7AC1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Majority factors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BBCCF2-4284-457B-5E89-DFD770FE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adopt an innovation after a varying degree of time that is significantly longer than the innovators and early adopters</a:t>
            </a:r>
          </a:p>
          <a:p>
            <a:r>
              <a:rPr lang="en-US" dirty="0"/>
              <a:t>Above average social status</a:t>
            </a:r>
          </a:p>
          <a:p>
            <a:r>
              <a:rPr lang="en-US" dirty="0"/>
              <a:t>Have contact with early adopters</a:t>
            </a:r>
          </a:p>
          <a:p>
            <a:r>
              <a:rPr lang="en-US" dirty="0"/>
              <a:t>Seldom hold positions of opinion leadership in a system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31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B20AEF0-F002-7F70-A21E-74CBD3AD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9" y="1681163"/>
            <a:ext cx="11384632" cy="51163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B00B1E-A72E-4757-729F-BE4E52A9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 Majority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D7EB7E-3E01-4674-17C6-BFC2197F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326" y="1825625"/>
            <a:ext cx="2657474" cy="4351338"/>
          </a:xfrm>
        </p:spPr>
        <p:txBody>
          <a:bodyPr/>
          <a:lstStyle/>
          <a:p>
            <a:r>
              <a:rPr lang="en-GB" dirty="0"/>
              <a:t>adopting new technology just after the average consumer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33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DF7DDE5-0DEC-851D-526E-9BEC7AC1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Late Majority factors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BBCCF2-4284-457B-5E89-DFD770FE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typically skeptical about an innovation – approach it after the majority of society has adopted the innovation</a:t>
            </a:r>
          </a:p>
          <a:p>
            <a:r>
              <a:rPr lang="en-GB" dirty="0"/>
              <a:t>Usually have below-average social status</a:t>
            </a:r>
          </a:p>
          <a:p>
            <a:r>
              <a:rPr lang="en-GB" dirty="0"/>
              <a:t>Very little financial lucidity</a:t>
            </a:r>
          </a:p>
          <a:p>
            <a:r>
              <a:rPr lang="en-GB" dirty="0"/>
              <a:t>Discover new technologies through contact with the late majority and early majority, but not usually with innovators</a:t>
            </a:r>
          </a:p>
        </p:txBody>
      </p:sp>
    </p:spTree>
    <p:extLst>
      <p:ext uri="{BB962C8B-B14F-4D97-AF65-F5344CB8AC3E}">
        <p14:creationId xmlns:p14="http://schemas.microsoft.com/office/powerpoint/2010/main" val="28287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8E94A3D-B967-4F48-F140-CC0BACB5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95728"/>
            <a:ext cx="12192000" cy="44622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C8E037-ED3D-1343-6EEB-8FC82E33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Laggards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C0FD4D-2603-8D01-B46C-E838EB81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to adopt an innovation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34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DF7DDE5-0DEC-851D-526E-9BEC7AC1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Laggards factors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BBCCF2-4284-457B-5E89-DFD770FE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likely to have the lowest social status and the lowest financial lucidity</a:t>
            </a:r>
          </a:p>
          <a:p>
            <a:r>
              <a:rPr lang="en-GB" dirty="0"/>
              <a:t>Usually are in contact only with family and close friends</a:t>
            </a:r>
            <a:endParaRPr lang="en-US" dirty="0"/>
          </a:p>
          <a:p>
            <a:r>
              <a:rPr lang="en-US" dirty="0"/>
              <a:t>These individuals typically have an aversion to change-agents </a:t>
            </a:r>
          </a:p>
          <a:p>
            <a:r>
              <a:rPr lang="en-US" dirty="0"/>
              <a:t>Laggards typically tend to be focused on "traditions“</a:t>
            </a:r>
          </a:p>
          <a:p>
            <a:r>
              <a:rPr lang="en-US" dirty="0"/>
              <a:t>For example, a laggard may only use a cloud service when it is the only remaining method of performing a required task, but the laggard may not have an in-depth technical knowledge of how to use the service.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689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04869AAB-7D88-AE6D-DD8E-C207075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stages of the adoption process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47592D-2BBF-877E-3975-EFB20E8C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Knowledge / Awareness</a:t>
            </a:r>
          </a:p>
          <a:p>
            <a:r>
              <a:rPr lang="en-GB" dirty="0"/>
              <a:t>Persuasion</a:t>
            </a:r>
          </a:p>
          <a:p>
            <a:r>
              <a:rPr lang="en-GB" dirty="0"/>
              <a:t>Decision</a:t>
            </a:r>
          </a:p>
          <a:p>
            <a:r>
              <a:rPr lang="en-GB" dirty="0"/>
              <a:t>Implementation</a:t>
            </a:r>
          </a:p>
          <a:p>
            <a:r>
              <a:rPr lang="en-GB" dirty="0"/>
              <a:t>Confirmation / </a:t>
            </a:r>
            <a:r>
              <a:rPr lang="en-GB" dirty="0" smtClean="0"/>
              <a:t>Continuation</a:t>
            </a:r>
          </a:p>
          <a:p>
            <a:endParaRPr lang="en-GB" dirty="0"/>
          </a:p>
          <a:p>
            <a:r>
              <a:rPr lang="en-GB" dirty="0"/>
              <a:t>Different groups of adopters take different time to go through each stage</a:t>
            </a:r>
          </a:p>
          <a:p>
            <a:endParaRPr lang="en-GB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208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4964C2-C7C2-CE80-F7E2-72790D1A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/ Awareness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C9E8BE-957B-0228-3662-7595E890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individual is first exposed to an innovation, but lacks information about the innovation</a:t>
            </a:r>
          </a:p>
          <a:p>
            <a:r>
              <a:rPr lang="en-US" sz="3600" dirty="0"/>
              <a:t>During this stage the individual has not yet been inspired to find out more information about the innovation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3061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D0ED78-C06E-E9CA-34DA-1A7793A4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Persuasion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24C80-BCA3-8511-6CD5-A0138CC3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individual is interested in the innovation and actively seeks related information/details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6727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Cloud Computing has been adopted by many economic sectors due to the multiple services offered by CSPs </a:t>
            </a:r>
          </a:p>
          <a:p>
            <a:r>
              <a:rPr lang="en-GB" sz="3600" dirty="0"/>
              <a:t>Therefore, Cloud has become an important part of our life today; indeed, one is heavily dependent on it indirectly or directly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767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D0ED78-C06E-E9CA-34DA-1A7793A4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24C80-BCA3-8511-6CD5-A0138CC3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individual takes the concept of the change and weighs the advantages/disadvantages of using the innovation and decides whether to adopt or reject the innovation</a:t>
            </a:r>
          </a:p>
        </p:txBody>
      </p:sp>
    </p:spTree>
    <p:extLst>
      <p:ext uri="{BB962C8B-B14F-4D97-AF65-F5344CB8AC3E}">
        <p14:creationId xmlns:p14="http://schemas.microsoft.com/office/powerpoint/2010/main" val="805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D0ED78-C06E-E9CA-34DA-1A7793A4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24C80-BCA3-8511-6CD5-A0138CC3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individual employs the innovation to a varying degree depending on the situation</a:t>
            </a:r>
          </a:p>
          <a:p>
            <a:r>
              <a:rPr lang="en-US" sz="3600" dirty="0"/>
              <a:t>During this stage the individual also determines the usefulness of the innovation and may search for further information about it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1694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D0ED78-C06E-E9CA-34DA-1A7793A4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/ Continuation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424C80-BCA3-8511-6CD5-A0138CC3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individual finalizes his/her decision to continue using the innovation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4982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042A6F-889E-B071-85DB-09398FC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adoption life cycle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402C1A-C692-21EA-B36A-22AB2472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redicts </a:t>
            </a:r>
            <a:r>
              <a:rPr lang="en-US" dirty="0"/>
              <a:t>that as a technology matures</a:t>
            </a:r>
          </a:p>
          <a:p>
            <a:pPr lvl="1"/>
            <a:r>
              <a:rPr lang="en-US" dirty="0"/>
              <a:t>the number of potential new buyers first increases (as the technology starts to catch on) </a:t>
            </a:r>
          </a:p>
          <a:p>
            <a:pPr lvl="1"/>
            <a:r>
              <a:rPr lang="en-US" dirty="0"/>
              <a:t>and then decreases (as technology providers run out of potential customers who haven’t already bought it)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60D481E-FA7E-740C-2A0D-FA51E2E3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3705902"/>
            <a:ext cx="7019925" cy="28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1D07C7-B667-54FF-0E4D-8BFF7807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Diffusion of innovations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F7D2FE-9C8A-74B0-EDAD-0135014E69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With successive groups of consumers adopting the new technology (shown in blue), its market share (yellow) will eventually reach the saturation level</a:t>
            </a:r>
          </a:p>
          <a:p>
            <a:r>
              <a:rPr lang="en-US" sz="3600" dirty="0"/>
              <a:t>The blue curve is broken into sections of adopters</a:t>
            </a:r>
            <a:endParaRPr lang="x-none" sz="36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C32FB79-BAE8-7332-EC9F-C1C059CCAF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x-none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903F50E-BD10-D92B-0845-C94D33CF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24" y="2319867"/>
            <a:ext cx="5521637" cy="3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A510AB-7636-627D-5D2E-3CBF3C6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Technology driven models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0331F3-DE6F-180E-1BE5-32E112C8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These are particularly relevant to software diffusion</a:t>
            </a:r>
          </a:p>
          <a:p>
            <a:r>
              <a:rPr lang="en-US" sz="3600" dirty="0"/>
              <a:t>The rate of acceptance of technology is determined by factors such as ease of use and usefulness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39534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acceptance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information systems theory that models how users come to accept and use a technology</a:t>
            </a:r>
          </a:p>
          <a:p>
            <a:r>
              <a:rPr lang="en-GB" dirty="0"/>
              <a:t>The model suggests that when users are presented with a new technology, a number of factors influence their decision about how and when they will use it: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Perceived usefulness</a:t>
            </a:r>
          </a:p>
          <a:p>
            <a:pPr lvl="2"/>
            <a:r>
              <a:rPr lang="en-GB" dirty="0"/>
              <a:t>the degree to which a person believes that using a particular system would enhance their job performance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Perceived ease-of-use </a:t>
            </a:r>
          </a:p>
          <a:p>
            <a:pPr lvl="2"/>
            <a:r>
              <a:rPr lang="en-GB" dirty="0"/>
              <a:t>the degree to which a person believes that using a particular system would be free from effort</a:t>
            </a:r>
          </a:p>
        </p:txBody>
      </p:sp>
    </p:spTree>
    <p:extLst>
      <p:ext uri="{BB962C8B-B14F-4D97-AF65-F5344CB8AC3E}">
        <p14:creationId xmlns:p14="http://schemas.microsoft.com/office/powerpoint/2010/main" val="23527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user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lazy user model of solution </a:t>
            </a:r>
            <a:r>
              <a:rPr lang="en-GB" sz="3200" dirty="0" smtClean="0"/>
              <a:t>selection (LUM) </a:t>
            </a:r>
            <a:r>
              <a:rPr lang="en-GB" sz="3200" dirty="0"/>
              <a:t>is a model in information systems that tries to explain how an individual selects a solution to </a:t>
            </a:r>
            <a:r>
              <a:rPr lang="en-GB" sz="3200" dirty="0" err="1"/>
              <a:t>fulfill</a:t>
            </a:r>
            <a:r>
              <a:rPr lang="en-GB" sz="3200" dirty="0"/>
              <a:t> a need from a set of possible solution alternatives. </a:t>
            </a:r>
          </a:p>
          <a:p>
            <a:r>
              <a:rPr lang="en-GB" sz="3200" dirty="0"/>
              <a:t>LUM expects that a solution is selected from a set of available solutions based on the amount of effort the solutions require from the user – </a:t>
            </a:r>
            <a:r>
              <a:rPr lang="en-GB" sz="3200" dirty="0">
                <a:solidFill>
                  <a:srgbClr val="FF0000"/>
                </a:solidFill>
              </a:rPr>
              <a:t>the user is supposed to select the solution that carries the least effort</a:t>
            </a:r>
          </a:p>
        </p:txBody>
      </p:sp>
    </p:spTree>
    <p:extLst>
      <p:ext uri="{BB962C8B-B14F-4D97-AF65-F5344CB8AC3E}">
        <p14:creationId xmlns:p14="http://schemas.microsoft.com/office/powerpoint/2010/main" val="3645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8D4653-6966-0F41-C137-29340D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32"/>
            <a:ext cx="10515600" cy="1325563"/>
          </a:xfrm>
        </p:spPr>
        <p:txBody>
          <a:bodyPr/>
          <a:lstStyle/>
          <a:p>
            <a:r>
              <a:rPr lang="en-AU" dirty="0"/>
              <a:t>Cloud adoption perspectives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E277E4-AABC-230D-FB2E-19AA047C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Adoption</a:t>
            </a:r>
          </a:p>
          <a:p>
            <a:pPr lvl="1"/>
            <a:r>
              <a:rPr lang="en-AU" sz="3600" dirty="0">
                <a:solidFill>
                  <a:schemeClr val="bg2">
                    <a:lumMod val="75000"/>
                  </a:schemeClr>
                </a:solidFill>
              </a:rPr>
              <a:t>By society</a:t>
            </a:r>
          </a:p>
          <a:p>
            <a:pPr lvl="2"/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We will talk about the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research and theories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 in technology adoption area</a:t>
            </a:r>
          </a:p>
          <a:p>
            <a:pPr lvl="1"/>
            <a:r>
              <a:rPr lang="en-AU" sz="3600" dirty="0"/>
              <a:t>By </a:t>
            </a:r>
            <a:r>
              <a:rPr lang="en-AU" sz="3600" dirty="0">
                <a:solidFill>
                  <a:srgbClr val="FF0000"/>
                </a:solidFill>
              </a:rPr>
              <a:t>industries and businesses</a:t>
            </a:r>
          </a:p>
          <a:p>
            <a:pPr lvl="2"/>
            <a:r>
              <a:rPr lang="en-AU" sz="3200" dirty="0"/>
              <a:t>We will look at </a:t>
            </a:r>
            <a:r>
              <a:rPr lang="en-AU" sz="3200" dirty="0">
                <a:highlight>
                  <a:srgbClr val="FFFF00"/>
                </a:highlight>
              </a:rPr>
              <a:t>practical issues</a:t>
            </a:r>
            <a:r>
              <a:rPr lang="en-AU" sz="3200" dirty="0"/>
              <a:t> faced by organizations</a:t>
            </a:r>
          </a:p>
          <a:p>
            <a:pPr lvl="1"/>
            <a:r>
              <a:rPr lang="en-AU" sz="3600" dirty="0">
                <a:solidFill>
                  <a:schemeClr val="bg2">
                    <a:lumMod val="75000"/>
                  </a:schemeClr>
                </a:solidFill>
              </a:rPr>
              <a:t>By countries</a:t>
            </a:r>
          </a:p>
          <a:p>
            <a:pPr lvl="2"/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We will look at the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results of recent surveys</a:t>
            </a:r>
          </a:p>
        </p:txBody>
      </p:sp>
    </p:spTree>
    <p:extLst>
      <p:ext uri="{BB962C8B-B14F-4D97-AF65-F5344CB8AC3E}">
        <p14:creationId xmlns:p14="http://schemas.microsoft.com/office/powerpoint/2010/main" val="20619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adoption by industries and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Technology adoption is the successful integration of new technology into the business</a:t>
            </a:r>
          </a:p>
          <a:p>
            <a:r>
              <a:rPr lang="en-GB" sz="3200" dirty="0"/>
              <a:t>Adoption means more than just using technology</a:t>
            </a:r>
          </a:p>
          <a:p>
            <a:pPr lvl="1"/>
            <a:r>
              <a:rPr lang="en-GB" sz="2800" dirty="0"/>
              <a:t>When the organization adopted new technology, it will </a:t>
            </a:r>
            <a:r>
              <a:rPr lang="en-GB" sz="2800" dirty="0">
                <a:solidFill>
                  <a:srgbClr val="FF0000"/>
                </a:solidFill>
              </a:rPr>
              <a:t>use it to its fullest potential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FF0000"/>
                </a:solidFill>
              </a:rPr>
              <a:t>see the </a:t>
            </a:r>
            <a:r>
              <a:rPr lang="en-GB" sz="2800" dirty="0"/>
              <a:t>benefits of using the new system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8967A45-6BA8-865D-76EA-58ABA6DD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3838574"/>
            <a:ext cx="2714625" cy="27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8D4653-6966-0F41-C137-29340D96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adoption perspectives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E277E4-AABC-230D-FB2E-19AA047C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Adoption</a:t>
            </a:r>
          </a:p>
          <a:p>
            <a:pPr lvl="1"/>
            <a:r>
              <a:rPr lang="en-AU" sz="3600" dirty="0"/>
              <a:t>By society</a:t>
            </a:r>
          </a:p>
          <a:p>
            <a:pPr lvl="1"/>
            <a:r>
              <a:rPr lang="en-AU" sz="3600" dirty="0"/>
              <a:t>By industries and businesses</a:t>
            </a:r>
          </a:p>
          <a:p>
            <a:pPr lvl="1"/>
            <a:r>
              <a:rPr lang="en-AU" sz="3600" dirty="0"/>
              <a:t>By countries</a:t>
            </a:r>
          </a:p>
          <a:p>
            <a:pPr lvl="1"/>
            <a:r>
              <a:rPr lang="en-AU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63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0E36B2-FEC6-BDDB-9628-BFA5E574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that adopt cloud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2FD010-162C-0EEB-D0A3-6353F614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 variety of industries benefit from cloud adoption</a:t>
            </a:r>
          </a:p>
          <a:p>
            <a:pPr lvl="1"/>
            <a:r>
              <a:rPr lang="en-US" sz="3600" dirty="0"/>
              <a:t>Healthcare</a:t>
            </a:r>
          </a:p>
          <a:p>
            <a:pPr lvl="1"/>
            <a:r>
              <a:rPr lang="en-US" sz="3600" dirty="0"/>
              <a:t>Marketing and Advertising</a:t>
            </a:r>
          </a:p>
          <a:p>
            <a:pPr lvl="1"/>
            <a:r>
              <a:rPr lang="en-GB" sz="3600" dirty="0"/>
              <a:t>Retail</a:t>
            </a:r>
          </a:p>
          <a:p>
            <a:pPr lvl="1"/>
            <a:r>
              <a:rPr lang="en-GB" sz="3600" dirty="0"/>
              <a:t>Finance</a:t>
            </a:r>
          </a:p>
          <a:p>
            <a:pPr lvl="1"/>
            <a:r>
              <a:rPr lang="en-GB" sz="3600" dirty="0"/>
              <a:t>Education</a:t>
            </a:r>
          </a:p>
          <a:p>
            <a:pPr lvl="1"/>
            <a:r>
              <a:rPr lang="en-GB" sz="3600" dirty="0"/>
              <a:t>…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9610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0E36B2-FEC6-BDDB-9628-BFA5E574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2FD010-162C-0EEB-D0A3-6353F614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Hospitals, clinics, and other medical organizations </a:t>
            </a:r>
          </a:p>
          <a:p>
            <a:r>
              <a:rPr lang="en-US" sz="3200" dirty="0"/>
              <a:t>Motivations for cloud computing adoption</a:t>
            </a:r>
          </a:p>
          <a:p>
            <a:pPr lvl="1"/>
            <a:r>
              <a:rPr lang="en-US" sz="2800" dirty="0"/>
              <a:t>Digital and social consumer behaviors</a:t>
            </a:r>
          </a:p>
          <a:p>
            <a:pPr lvl="1"/>
            <a:r>
              <a:rPr lang="en-US" sz="2800" dirty="0"/>
              <a:t>Need for secure and accessible electronic health records (EHRs) </a:t>
            </a:r>
          </a:p>
          <a:p>
            <a:r>
              <a:rPr lang="en-US" sz="3200" dirty="0"/>
              <a:t>Cloud computing applications</a:t>
            </a:r>
          </a:p>
          <a:p>
            <a:pPr lvl="1"/>
            <a:r>
              <a:rPr lang="en-US" sz="2800" dirty="0"/>
              <a:t>document storage</a:t>
            </a:r>
          </a:p>
          <a:p>
            <a:pPr lvl="1"/>
            <a:r>
              <a:rPr lang="en-US" sz="2800" dirty="0"/>
              <a:t>marketing</a:t>
            </a:r>
          </a:p>
          <a:p>
            <a:pPr lvl="1"/>
            <a:r>
              <a:rPr lang="en-US" sz="2800" dirty="0"/>
              <a:t>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21293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0E36B2-FEC6-BDDB-9628-BFA5E574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Advertising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2FD010-162C-0EEB-D0A3-6353F614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Motivations for cloud computing adoption – this industry is dependent on </a:t>
            </a:r>
          </a:p>
          <a:p>
            <a:pPr lvl="1"/>
            <a:r>
              <a:rPr lang="en-US" sz="3200" dirty="0"/>
              <a:t>social media</a:t>
            </a:r>
          </a:p>
          <a:p>
            <a:pPr lvl="1"/>
            <a:r>
              <a:rPr lang="en-US" sz="3200" dirty="0"/>
              <a:t>the quick creation and publishing of customer-relevant content</a:t>
            </a:r>
          </a:p>
          <a:p>
            <a:r>
              <a:rPr lang="en-US" sz="3600" dirty="0"/>
              <a:t>Cloud computing applications</a:t>
            </a:r>
          </a:p>
          <a:p>
            <a:pPr lvl="1"/>
            <a:r>
              <a:rPr lang="en-US" sz="3200" dirty="0"/>
              <a:t>agencies are using hybrid cloud adoption strategies to deliver critical client messages to their local and worldwide audiences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11899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749CC6-F340-40C0-BEBA-34E3E785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835889-5981-C04E-96FB-09541E70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Motivations for cloud computing adoption</a:t>
            </a:r>
          </a:p>
          <a:p>
            <a:pPr lvl="1"/>
            <a:r>
              <a:rPr lang="en-US" sz="3600" dirty="0"/>
              <a:t>A successful e-commerce strategy requires a sound Internet strategy</a:t>
            </a:r>
          </a:p>
          <a:p>
            <a:pPr lvl="1"/>
            <a:r>
              <a:rPr lang="en-US" sz="3600" dirty="0"/>
              <a:t>With the help of cloud adoption Internet-based retail is able to effectively market to customers and save their product data for less money</a:t>
            </a:r>
          </a:p>
          <a:p>
            <a:r>
              <a:rPr lang="en-US" sz="4000" dirty="0"/>
              <a:t>Cloud computing applications</a:t>
            </a:r>
          </a:p>
          <a:p>
            <a:pPr lvl="1"/>
            <a:r>
              <a:rPr lang="en-US" sz="3600" dirty="0"/>
              <a:t>E-commerce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28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749CC6-F340-40C0-BEBA-34E3E785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835889-5981-C04E-96FB-09541E70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Motivations for cloud computing adoption</a:t>
            </a:r>
          </a:p>
          <a:p>
            <a:pPr lvl="1"/>
            <a:r>
              <a:rPr lang="en-US" sz="3600" dirty="0"/>
              <a:t>Need for efficient customer communications </a:t>
            </a:r>
          </a:p>
          <a:p>
            <a:r>
              <a:rPr lang="en-US" sz="4000" dirty="0"/>
              <a:t>Cloud computing applications</a:t>
            </a:r>
          </a:p>
          <a:p>
            <a:pPr lvl="1"/>
            <a:r>
              <a:rPr lang="en-US" sz="3600" dirty="0"/>
              <a:t>email </a:t>
            </a:r>
          </a:p>
          <a:p>
            <a:pPr lvl="1"/>
            <a:r>
              <a:rPr lang="en-US" sz="3600" dirty="0"/>
              <a:t>marketing tools </a:t>
            </a:r>
          </a:p>
        </p:txBody>
      </p:sp>
    </p:spTree>
    <p:extLst>
      <p:ext uri="{BB962C8B-B14F-4D97-AF65-F5344CB8AC3E}">
        <p14:creationId xmlns:p14="http://schemas.microsoft.com/office/powerpoint/2010/main" val="41763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8E091B-BFCC-23D5-E841-29208824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of varying sizes adopt cloud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3C3887-67C1-4069-A2A4-BDC9C801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Large Companies and Corporations</a:t>
            </a:r>
          </a:p>
          <a:p>
            <a:r>
              <a:rPr lang="en-US" sz="3600" dirty="0"/>
              <a:t>Small and Mid-Size Companies</a:t>
            </a:r>
          </a:p>
          <a:p>
            <a:r>
              <a:rPr lang="en-US" sz="3600" dirty="0"/>
              <a:t>Entrepreneurs and Startups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30071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8E091B-BFCC-23D5-E841-29208824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Companies and Corporations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3C3887-67C1-4069-A2A4-BDC9C801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/>
              <a:t>Motivations for cloud computing adoption</a:t>
            </a:r>
          </a:p>
          <a:p>
            <a:pPr lvl="1"/>
            <a:r>
              <a:rPr lang="en-US" sz="3600" dirty="0"/>
              <a:t>Corporate environments require the </a:t>
            </a:r>
            <a:r>
              <a:rPr lang="en-US" sz="3600" dirty="0">
                <a:solidFill>
                  <a:srgbClr val="FF0000"/>
                </a:solidFill>
              </a:rPr>
              <a:t>largest IT investment</a:t>
            </a:r>
          </a:p>
          <a:p>
            <a:pPr lvl="1"/>
            <a:r>
              <a:rPr lang="en-US" sz="3600" dirty="0"/>
              <a:t>Enterprise cloud adoption results in significant bottom line </a:t>
            </a:r>
            <a:r>
              <a:rPr lang="en-US" sz="3600" dirty="0">
                <a:solidFill>
                  <a:srgbClr val="FF0000"/>
                </a:solidFill>
              </a:rPr>
              <a:t>savings </a:t>
            </a:r>
            <a:r>
              <a:rPr lang="en-US" sz="3600" dirty="0"/>
              <a:t>by </a:t>
            </a:r>
            <a:endParaRPr lang="en-US" sz="3600" dirty="0" smtClean="0"/>
          </a:p>
          <a:p>
            <a:pPr lvl="2"/>
            <a:r>
              <a:rPr lang="en-US" sz="3200" dirty="0" smtClean="0"/>
              <a:t>improving efficiency</a:t>
            </a:r>
          </a:p>
          <a:p>
            <a:pPr lvl="2"/>
            <a:r>
              <a:rPr lang="en-US" sz="3200" dirty="0" smtClean="0"/>
              <a:t>eliminating </a:t>
            </a:r>
            <a:r>
              <a:rPr lang="en-US" sz="3200" dirty="0"/>
              <a:t>the need for a large security and maintenance </a:t>
            </a:r>
            <a:r>
              <a:rPr lang="en-US" sz="3200" dirty="0" smtClean="0"/>
              <a:t>staff</a:t>
            </a:r>
          </a:p>
          <a:p>
            <a:pPr lvl="2"/>
            <a:r>
              <a:rPr lang="en-US" sz="3200" dirty="0" smtClean="0"/>
              <a:t>lowering </a:t>
            </a:r>
            <a:r>
              <a:rPr lang="en-US" sz="3200" dirty="0"/>
              <a:t>the cost of server space</a:t>
            </a:r>
          </a:p>
        </p:txBody>
      </p:sp>
    </p:spTree>
    <p:extLst>
      <p:ext uri="{BB962C8B-B14F-4D97-AF65-F5344CB8AC3E}">
        <p14:creationId xmlns:p14="http://schemas.microsoft.com/office/powerpoint/2010/main" val="17487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8E091B-BFCC-23D5-E841-29208824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and Mid-Size Companies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3C3887-67C1-4069-A2A4-BDC9C801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Motivations for cloud computing adoption</a:t>
            </a:r>
          </a:p>
          <a:p>
            <a:pPr lvl="1"/>
            <a:r>
              <a:rPr lang="en-US" sz="3600" dirty="0"/>
              <a:t>An increase in staff, clientele, and projects often require small and mid-size organizations to </a:t>
            </a:r>
            <a:r>
              <a:rPr lang="en-US" sz="3600" dirty="0">
                <a:solidFill>
                  <a:srgbClr val="FF0000"/>
                </a:solidFill>
              </a:rPr>
              <a:t>quickly grow </a:t>
            </a:r>
            <a:r>
              <a:rPr lang="en-US" sz="3600" dirty="0"/>
              <a:t>their IT infrastructure</a:t>
            </a:r>
          </a:p>
          <a:p>
            <a:pPr lvl="1"/>
            <a:r>
              <a:rPr lang="en-US" sz="3600" dirty="0"/>
              <a:t>Engaging in cloud computing allows for efficient and cost-effective </a:t>
            </a:r>
            <a:r>
              <a:rPr lang="en-US" sz="3600" dirty="0">
                <a:solidFill>
                  <a:srgbClr val="FF0000"/>
                </a:solidFill>
              </a:rPr>
              <a:t>scalability</a:t>
            </a:r>
            <a:r>
              <a:rPr lang="en-US" sz="3600" dirty="0"/>
              <a:t> that takes minutes instead of days</a:t>
            </a:r>
          </a:p>
        </p:txBody>
      </p:sp>
    </p:spTree>
    <p:extLst>
      <p:ext uri="{BB962C8B-B14F-4D97-AF65-F5344CB8AC3E}">
        <p14:creationId xmlns:p14="http://schemas.microsoft.com/office/powerpoint/2010/main" val="14815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8E091B-BFCC-23D5-E841-29208824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Entrepreneurs and Startups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3C3887-67C1-4069-A2A4-BDC9C801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Motivations for cloud computing adoption</a:t>
            </a:r>
          </a:p>
          <a:p>
            <a:pPr lvl="1"/>
            <a:r>
              <a:rPr lang="en-US" sz="3600" dirty="0"/>
              <a:t>Choosing the cloud instead of an expensive IT infrastructure </a:t>
            </a:r>
            <a:r>
              <a:rPr lang="en-US" sz="3600" dirty="0">
                <a:solidFill>
                  <a:srgbClr val="FF0000"/>
                </a:solidFill>
              </a:rPr>
              <a:t>reduces startup costs </a:t>
            </a:r>
            <a:r>
              <a:rPr lang="en-US" sz="3600" dirty="0"/>
              <a:t>and up-front software investments</a:t>
            </a:r>
          </a:p>
          <a:p>
            <a:pPr lvl="1"/>
            <a:r>
              <a:rPr lang="en-US" sz="3600" dirty="0"/>
              <a:t>Software-as-a-service (SaaS) vendors now commonly offer a monthly fee subscription model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6174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690983-83B4-2E24-5D3B-7CDAC705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0" y="3690936"/>
            <a:ext cx="9774408" cy="25873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8776D8-81E1-9545-69CF-0564B37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cloud adoption work?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F7B45E-A712-AC4A-A72F-555D316B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order to make the transition to the cloud, organizations must keep a few critical steps in mind</a:t>
            </a:r>
          </a:p>
        </p:txBody>
      </p:sp>
    </p:spTree>
    <p:extLst>
      <p:ext uri="{BB962C8B-B14F-4D97-AF65-F5344CB8AC3E}">
        <p14:creationId xmlns:p14="http://schemas.microsoft.com/office/powerpoint/2010/main" val="16187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8D4653-6966-0F41-C137-29340D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32"/>
            <a:ext cx="10515600" cy="1325563"/>
          </a:xfrm>
        </p:spPr>
        <p:txBody>
          <a:bodyPr/>
          <a:lstStyle/>
          <a:p>
            <a:r>
              <a:rPr lang="en-AU" dirty="0"/>
              <a:t>Cloud adoption perspectives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E277E4-AABC-230D-FB2E-19AA047C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Adoption</a:t>
            </a:r>
          </a:p>
          <a:p>
            <a:pPr lvl="1"/>
            <a:r>
              <a:rPr lang="en-AU" sz="3600" dirty="0"/>
              <a:t>By society</a:t>
            </a:r>
          </a:p>
          <a:p>
            <a:pPr lvl="2"/>
            <a:r>
              <a:rPr lang="en-AU" sz="3200" dirty="0"/>
              <a:t>We will talk about the </a:t>
            </a:r>
            <a:r>
              <a:rPr lang="en-AU" sz="3200" dirty="0">
                <a:highlight>
                  <a:srgbClr val="FFFF00"/>
                </a:highlight>
              </a:rPr>
              <a:t>research and theories</a:t>
            </a:r>
            <a:r>
              <a:rPr lang="en-AU" sz="3200" dirty="0"/>
              <a:t> in technology adoption area</a:t>
            </a:r>
          </a:p>
          <a:p>
            <a:pPr lvl="1"/>
            <a:r>
              <a:rPr lang="en-AU" sz="3600" dirty="0"/>
              <a:t>By industries and businesses</a:t>
            </a:r>
          </a:p>
          <a:p>
            <a:pPr lvl="2"/>
            <a:r>
              <a:rPr lang="en-AU" sz="3200" dirty="0"/>
              <a:t>We will look at </a:t>
            </a:r>
            <a:r>
              <a:rPr lang="en-AU" sz="3200" dirty="0">
                <a:highlight>
                  <a:srgbClr val="FFFF00"/>
                </a:highlight>
              </a:rPr>
              <a:t>practical issues</a:t>
            </a:r>
            <a:r>
              <a:rPr lang="en-AU" sz="3200" dirty="0"/>
              <a:t> faced by organizations</a:t>
            </a:r>
          </a:p>
          <a:p>
            <a:pPr lvl="1"/>
            <a:r>
              <a:rPr lang="en-AU" sz="3600" dirty="0"/>
              <a:t>By countries</a:t>
            </a:r>
          </a:p>
          <a:p>
            <a:pPr lvl="2"/>
            <a:r>
              <a:rPr lang="en-AU" sz="3200" dirty="0"/>
              <a:t>We will look at the </a:t>
            </a:r>
            <a:r>
              <a:rPr lang="en-AU" sz="3200" dirty="0">
                <a:highlight>
                  <a:srgbClr val="FFFF00"/>
                </a:highlight>
              </a:rPr>
              <a:t>results of recent surveys</a:t>
            </a:r>
          </a:p>
        </p:txBody>
      </p:sp>
    </p:spTree>
    <p:extLst>
      <p:ext uri="{BB962C8B-B14F-4D97-AF65-F5344CB8AC3E}">
        <p14:creationId xmlns:p14="http://schemas.microsoft.com/office/powerpoint/2010/main" val="41913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690983-83B4-2E24-5D3B-7CDAC705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5429250"/>
            <a:ext cx="5423049" cy="14355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8776D8-81E1-9545-69CF-0564B37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F7B45E-A712-AC4A-A72F-555D316B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Executives and IT decision makers must assess the </a:t>
            </a:r>
            <a:r>
              <a:rPr lang="en-US" sz="3600" dirty="0">
                <a:solidFill>
                  <a:srgbClr val="FF0000"/>
                </a:solidFill>
              </a:rPr>
              <a:t>opportunities and challenges </a:t>
            </a:r>
            <a:r>
              <a:rPr lang="en-US" sz="3600" dirty="0"/>
              <a:t>of employing a cloud computing strategy in their marketplace</a:t>
            </a:r>
          </a:p>
          <a:p>
            <a:r>
              <a:rPr lang="en-US" sz="3600" dirty="0"/>
              <a:t>In addition to researching </a:t>
            </a:r>
            <a:r>
              <a:rPr lang="en-US" sz="3600" dirty="0">
                <a:solidFill>
                  <a:srgbClr val="FF0000"/>
                </a:solidFill>
              </a:rPr>
              <a:t>popular vendors </a:t>
            </a:r>
            <a:r>
              <a:rPr lang="en-US" sz="3600" dirty="0"/>
              <a:t>within their industry, business leaders and their technology teams should glean data on the </a:t>
            </a:r>
            <a:r>
              <a:rPr lang="en-US" sz="3600" dirty="0">
                <a:solidFill>
                  <a:srgbClr val="FF0000"/>
                </a:solidFill>
              </a:rPr>
              <a:t>challenges and successes of past adopters</a:t>
            </a:r>
            <a:r>
              <a:rPr lang="en-US" sz="3600" dirty="0"/>
              <a:t> in their space</a:t>
            </a:r>
          </a:p>
        </p:txBody>
      </p:sp>
    </p:spTree>
    <p:extLst>
      <p:ext uri="{BB962C8B-B14F-4D97-AF65-F5344CB8AC3E}">
        <p14:creationId xmlns:p14="http://schemas.microsoft.com/office/powerpoint/2010/main" val="40330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08553B-FE56-E47C-FDC7-0AF99EE9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- activities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CD4985-D1A5-6507-4D6F-1C63D9D0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Assessment activities</a:t>
            </a:r>
          </a:p>
          <a:p>
            <a:pPr lvl="1"/>
            <a:r>
              <a:rPr lang="en-US" dirty="0"/>
              <a:t>Assess the cloud deployment challenges</a:t>
            </a:r>
          </a:p>
          <a:p>
            <a:pPr lvl="2"/>
            <a:r>
              <a:rPr lang="en-US" dirty="0"/>
              <a:t>Evaluate and document the risks and barriers involved in cloud adoption</a:t>
            </a:r>
          </a:p>
          <a:p>
            <a:pPr lvl="1"/>
            <a:r>
              <a:rPr lang="en-US" dirty="0"/>
              <a:t>Assess the cloud deployment opportunities</a:t>
            </a:r>
          </a:p>
          <a:p>
            <a:pPr lvl="1"/>
            <a:r>
              <a:rPr lang="en-US" dirty="0"/>
              <a:t>Assess the cloud deployment success rates in the market</a:t>
            </a:r>
          </a:p>
          <a:p>
            <a:pPr lvl="2"/>
            <a:r>
              <a:rPr lang="en-US" dirty="0"/>
              <a:t>Evaluate and document the success stories</a:t>
            </a:r>
          </a:p>
          <a:p>
            <a:pPr lvl="1"/>
            <a:r>
              <a:rPr lang="en-US" dirty="0"/>
              <a:t>Assess the cloud vendors for cloud partnerships</a:t>
            </a:r>
          </a:p>
          <a:p>
            <a:r>
              <a:rPr lang="en-US" dirty="0"/>
              <a:t>Assessment goals</a:t>
            </a:r>
          </a:p>
          <a:p>
            <a:pPr lvl="1"/>
            <a:r>
              <a:rPr lang="en-US" dirty="0"/>
              <a:t>Understand the business value</a:t>
            </a:r>
          </a:p>
          <a:p>
            <a:pPr lvl="1"/>
            <a:r>
              <a:rPr lang="en-US" dirty="0"/>
              <a:t>Understand IT feasibility</a:t>
            </a:r>
          </a:p>
          <a:p>
            <a:pPr lvl="1"/>
            <a:r>
              <a:rPr lang="en-US" dirty="0"/>
              <a:t>Understand success factors for your organization to deploy your applications in cloud</a:t>
            </a:r>
          </a:p>
        </p:txBody>
      </p:sp>
    </p:spTree>
    <p:extLst>
      <p:ext uri="{BB962C8B-B14F-4D97-AF65-F5344CB8AC3E}">
        <p14:creationId xmlns:p14="http://schemas.microsoft.com/office/powerpoint/2010/main" val="3855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690983-83B4-2E24-5D3B-7CDAC705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5429250"/>
            <a:ext cx="5423049" cy="14355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8776D8-81E1-9545-69CF-0564B37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F7B45E-A712-AC4A-A72F-555D316B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Once organizations do their research, they must plan their specific </a:t>
            </a:r>
            <a:r>
              <a:rPr lang="en-US" sz="3600" dirty="0">
                <a:solidFill>
                  <a:srgbClr val="FF0000"/>
                </a:solidFill>
              </a:rPr>
              <a:t>cloud strategy</a:t>
            </a:r>
          </a:p>
          <a:p>
            <a:r>
              <a:rPr lang="en-US" sz="3600" dirty="0"/>
              <a:t>IT leaders should choose platforms and services that are well-known to their industry and quick to market</a:t>
            </a:r>
          </a:p>
          <a:p>
            <a:r>
              <a:rPr lang="en-US" sz="3600" dirty="0"/>
              <a:t>They should also decide between a public, private, or hybrid cloud</a:t>
            </a:r>
          </a:p>
        </p:txBody>
      </p:sp>
    </p:spTree>
    <p:extLst>
      <p:ext uri="{BB962C8B-B14F-4D97-AF65-F5344CB8AC3E}">
        <p14:creationId xmlns:p14="http://schemas.microsoft.com/office/powerpoint/2010/main" val="3798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690983-83B4-2E24-5D3B-7CDAC705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5429250"/>
            <a:ext cx="5423049" cy="14355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8776D8-81E1-9545-69CF-0564B37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F7B45E-A712-AC4A-A72F-555D316B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During the adoption phase, IT leaders should develop risk mitigation strategies</a:t>
            </a:r>
          </a:p>
          <a:p>
            <a:r>
              <a:rPr lang="en-US" sz="3600" dirty="0"/>
              <a:t>They should also have an expert understanding of their servers, software, and data stores for the future reiteration and scalability of their strategy</a:t>
            </a:r>
          </a:p>
        </p:txBody>
      </p:sp>
    </p:spTree>
    <p:extLst>
      <p:ext uri="{BB962C8B-B14F-4D97-AF65-F5344CB8AC3E}">
        <p14:creationId xmlns:p14="http://schemas.microsoft.com/office/powerpoint/2010/main" val="34884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690983-83B4-2E24-5D3B-7CDAC705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5429250"/>
            <a:ext cx="5423049" cy="14355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8776D8-81E1-9545-69CF-0564B37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F7B45E-A712-AC4A-A72F-555D316B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 meeting regularly with their executive team, IT departments can discuss lessons learned in their cloud computing strategy and create new and improved solutions for further processes and tasks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5057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during cloud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Security</a:t>
            </a:r>
          </a:p>
          <a:p>
            <a:r>
              <a:rPr lang="en-GB" sz="4000" dirty="0"/>
              <a:t>Educating staff</a:t>
            </a:r>
          </a:p>
          <a:p>
            <a:r>
              <a:rPr lang="en-GB" sz="4000" dirty="0"/>
              <a:t>Improving process</a:t>
            </a:r>
          </a:p>
          <a:p>
            <a:r>
              <a:rPr lang="en-GB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10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564778-BCEC-A383-2480-788EEA5C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(1)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2018E-5DC3-975E-D46D-B745B0AB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secure interfaces and APIs</a:t>
            </a:r>
          </a:p>
          <a:p>
            <a:pPr lvl="1"/>
            <a:r>
              <a:rPr lang="en-US" sz="3200" dirty="0"/>
              <a:t>Enterprises should take care to ensure software user interfaces (UIs) and application programming interfaces (APIs) are updated – and safe</a:t>
            </a:r>
          </a:p>
          <a:p>
            <a:pPr lvl="1"/>
            <a:r>
              <a:rPr lang="en-US" sz="3200" dirty="0"/>
              <a:t>Consistent management and monitoring of reputable tools will help protect against malicious and unforeseen breaches and errors</a:t>
            </a:r>
          </a:p>
        </p:txBody>
      </p:sp>
    </p:spTree>
    <p:extLst>
      <p:ext uri="{BB962C8B-B14F-4D97-AF65-F5344CB8AC3E}">
        <p14:creationId xmlns:p14="http://schemas.microsoft.com/office/powerpoint/2010/main" val="16569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564778-BCEC-A383-2480-788EEA5C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(2)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2018E-5DC3-975E-D46D-B745B0AB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Prevent system vulnerabilities</a:t>
            </a:r>
          </a:p>
          <a:p>
            <a:pPr lvl="1"/>
            <a:r>
              <a:rPr lang="en-US" sz="3200" dirty="0"/>
              <a:t>Program bugs allow hackers to take control of cloud systems or steal data</a:t>
            </a:r>
          </a:p>
          <a:p>
            <a:pPr lvl="1"/>
            <a:r>
              <a:rPr lang="en-US" sz="3200" dirty="0"/>
              <a:t>Keeping track of system updates and quickly identifying vulnerabilities can help eliminate this risk</a:t>
            </a:r>
          </a:p>
        </p:txBody>
      </p:sp>
    </p:spTree>
    <p:extLst>
      <p:ext uri="{BB962C8B-B14F-4D97-AF65-F5344CB8AC3E}">
        <p14:creationId xmlns:p14="http://schemas.microsoft.com/office/powerpoint/2010/main" val="14413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564778-BCEC-A383-2480-788EEA5C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(3)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2018E-5DC3-975E-D46D-B745B0AB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training programs and disaster plans</a:t>
            </a:r>
          </a:p>
          <a:p>
            <a:pPr lvl="1"/>
            <a:r>
              <a:rPr lang="en-US" sz="3200" dirty="0"/>
              <a:t>Natural disasters, accidental deletion, and insufficient due diligence in adopting cloud technologies can lead to data loss and malicious attacks</a:t>
            </a:r>
          </a:p>
          <a:p>
            <a:pPr lvl="1"/>
            <a:r>
              <a:rPr lang="en-US" sz="3200" dirty="0"/>
              <a:t>Companies of all sizes should create a cloud computing roadmap and employee training program to mitigate these issues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227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B5D3A6-EB83-ED1D-B05A-AFB39605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Educating Staff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B17384-18C1-F29D-1CEE-5498CDC9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Today’s enterprises include employees of various ages and technical skill levels</a:t>
            </a:r>
          </a:p>
          <a:p>
            <a:r>
              <a:rPr lang="en-US" sz="3600" dirty="0"/>
              <a:t>Along with security training, organizations should continue to educate teams in various departments about how to use the cloud and minimize daily operational challenges</a:t>
            </a:r>
          </a:p>
        </p:txBody>
      </p:sp>
    </p:spTree>
    <p:extLst>
      <p:ext uri="{BB962C8B-B14F-4D97-AF65-F5344CB8AC3E}">
        <p14:creationId xmlns:p14="http://schemas.microsoft.com/office/powerpoint/2010/main" val="25359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8D4653-6966-0F41-C137-29340D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32"/>
            <a:ext cx="10515600" cy="1325563"/>
          </a:xfrm>
        </p:spPr>
        <p:txBody>
          <a:bodyPr/>
          <a:lstStyle/>
          <a:p>
            <a:r>
              <a:rPr lang="en-AU" dirty="0"/>
              <a:t>Cloud adoption perspectives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E277E4-AABC-230D-FB2E-19AA047C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Adoption</a:t>
            </a:r>
          </a:p>
          <a:p>
            <a:pPr lvl="1"/>
            <a:r>
              <a:rPr lang="en-AU" sz="3600" dirty="0"/>
              <a:t>By </a:t>
            </a:r>
            <a:r>
              <a:rPr lang="en-AU" sz="3600" dirty="0">
                <a:solidFill>
                  <a:srgbClr val="FF0000"/>
                </a:solidFill>
              </a:rPr>
              <a:t>society</a:t>
            </a:r>
          </a:p>
          <a:p>
            <a:pPr lvl="2"/>
            <a:r>
              <a:rPr lang="en-AU" sz="3200" dirty="0"/>
              <a:t>We will talk about the </a:t>
            </a:r>
            <a:r>
              <a:rPr lang="en-AU" sz="3200" dirty="0">
                <a:highlight>
                  <a:srgbClr val="FFFF00"/>
                </a:highlight>
              </a:rPr>
              <a:t>research and theories</a:t>
            </a:r>
            <a:r>
              <a:rPr lang="en-AU" sz="3200" dirty="0"/>
              <a:t> in technology adoption area</a:t>
            </a:r>
          </a:p>
          <a:p>
            <a:pPr lvl="1"/>
            <a:r>
              <a:rPr lang="en-AU" sz="3600" dirty="0">
                <a:solidFill>
                  <a:schemeClr val="bg2">
                    <a:lumMod val="75000"/>
                  </a:schemeClr>
                </a:solidFill>
              </a:rPr>
              <a:t>By industries and businesses</a:t>
            </a:r>
          </a:p>
          <a:p>
            <a:pPr lvl="2"/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We will look at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practical issues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 faced by organizations</a:t>
            </a:r>
          </a:p>
          <a:p>
            <a:pPr lvl="1"/>
            <a:r>
              <a:rPr lang="en-AU" sz="3600" dirty="0">
                <a:solidFill>
                  <a:schemeClr val="bg2">
                    <a:lumMod val="75000"/>
                  </a:schemeClr>
                </a:solidFill>
              </a:rPr>
              <a:t>By countries</a:t>
            </a:r>
          </a:p>
          <a:p>
            <a:pPr lvl="2"/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We will look at the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results of recent surveys</a:t>
            </a:r>
          </a:p>
        </p:txBody>
      </p:sp>
    </p:spTree>
    <p:extLst>
      <p:ext uri="{BB962C8B-B14F-4D97-AF65-F5344CB8AC3E}">
        <p14:creationId xmlns:p14="http://schemas.microsoft.com/office/powerpoint/2010/main" val="31495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B5D3A6-EB83-ED1D-B05A-AFB39605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Processes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B17384-18C1-F29D-1CEE-5498CDC9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Companies must become adept at using various integrated services, especially in a hybrid cloud environment</a:t>
            </a:r>
          </a:p>
          <a:p>
            <a:r>
              <a:rPr lang="en-US" sz="3600" dirty="0"/>
              <a:t>IT should be prepared to move data to different service providers to adjust to demand and optimize processes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6233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8D4653-6966-0F41-C137-29340D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32"/>
            <a:ext cx="10515600" cy="1325563"/>
          </a:xfrm>
        </p:spPr>
        <p:txBody>
          <a:bodyPr/>
          <a:lstStyle/>
          <a:p>
            <a:r>
              <a:rPr lang="en-AU" dirty="0"/>
              <a:t>Cloud adoption perspectives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E277E4-AABC-230D-FB2E-19AA047C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Adoption</a:t>
            </a:r>
          </a:p>
          <a:p>
            <a:pPr lvl="1"/>
            <a:r>
              <a:rPr lang="en-AU" sz="3600" dirty="0">
                <a:solidFill>
                  <a:schemeClr val="bg2">
                    <a:lumMod val="75000"/>
                  </a:schemeClr>
                </a:solidFill>
              </a:rPr>
              <a:t>By society</a:t>
            </a:r>
          </a:p>
          <a:p>
            <a:pPr lvl="2"/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We will talk about the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research and theories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 in technology adoption area</a:t>
            </a:r>
          </a:p>
          <a:p>
            <a:pPr lvl="1"/>
            <a:r>
              <a:rPr lang="en-AU" sz="3600" dirty="0">
                <a:solidFill>
                  <a:schemeClr val="bg2">
                    <a:lumMod val="75000"/>
                  </a:schemeClr>
                </a:solidFill>
              </a:rPr>
              <a:t>By industries and businesses</a:t>
            </a:r>
          </a:p>
          <a:p>
            <a:pPr lvl="2"/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We will look at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practical issues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</a:rPr>
              <a:t> faced by organizations</a:t>
            </a:r>
          </a:p>
          <a:p>
            <a:pPr lvl="1"/>
            <a:r>
              <a:rPr lang="en-AU" sz="3600" dirty="0"/>
              <a:t>By </a:t>
            </a:r>
            <a:r>
              <a:rPr lang="en-AU" sz="3600" dirty="0">
                <a:solidFill>
                  <a:srgbClr val="FF0000"/>
                </a:solidFill>
              </a:rPr>
              <a:t>countries</a:t>
            </a:r>
          </a:p>
          <a:p>
            <a:pPr lvl="2"/>
            <a:r>
              <a:rPr lang="en-AU" sz="3200" dirty="0"/>
              <a:t>We will look at the </a:t>
            </a:r>
            <a:r>
              <a:rPr lang="en-AU" sz="3200" dirty="0">
                <a:highlight>
                  <a:srgbClr val="FFFF00"/>
                </a:highlight>
              </a:rPr>
              <a:t>results of recent surveys</a:t>
            </a:r>
          </a:p>
        </p:txBody>
      </p:sp>
    </p:spTree>
    <p:extLst>
      <p:ext uri="{BB962C8B-B14F-4D97-AF65-F5344CB8AC3E}">
        <p14:creationId xmlns:p14="http://schemas.microsoft.com/office/powerpoint/2010/main" val="32609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226729-6E14-8D81-37DB-F4D910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adoption in APAC - 2022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7C6D5B-A357-2104-4567-3338CF43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Forrester - a leading global research and advisory firm – </a:t>
            </a:r>
            <a:r>
              <a:rPr lang="en-US" dirty="0"/>
              <a:t>surveyed decision-makers across all APAC countries on how they adopt cloud technology </a:t>
            </a:r>
          </a:p>
          <a:p>
            <a:pPr lvl="1"/>
            <a:r>
              <a:rPr lang="en-US" dirty="0"/>
              <a:t>APAC – Asia-Pacific (including India, China, Japan, Malaysia, Vietnam, Thailand, Australia and New Zealand) </a:t>
            </a:r>
            <a:endParaRPr lang="en-GB" dirty="0"/>
          </a:p>
          <a:p>
            <a:r>
              <a:rPr lang="en-US" dirty="0"/>
              <a:t>Report results</a:t>
            </a:r>
          </a:p>
          <a:p>
            <a:pPr lvl="1"/>
            <a:r>
              <a:rPr lang="en-US" dirty="0"/>
              <a:t>China and India lead cloud adoption in the Asia Pacific (APAC) region, followed by Australia and New Zealand</a:t>
            </a:r>
          </a:p>
          <a:p>
            <a:pPr lvl="1"/>
            <a:r>
              <a:rPr lang="en-US" dirty="0"/>
              <a:t>92% of China-based respondents use cloud in some form</a:t>
            </a:r>
          </a:p>
          <a:p>
            <a:pPr lvl="1"/>
            <a:r>
              <a:rPr lang="en-US" dirty="0"/>
              <a:t>In India, 91% of decision-makers said that they use some form of cloud technology</a:t>
            </a:r>
          </a:p>
          <a:p>
            <a:pPr lvl="1"/>
            <a:r>
              <a:rPr lang="en-US" dirty="0"/>
              <a:t>In Australia, 87% of respondents said that they use cloud in some form	</a:t>
            </a:r>
          </a:p>
          <a:p>
            <a:pPr lvl="1"/>
            <a:r>
              <a:rPr lang="en-US" dirty="0"/>
              <a:t>In New Zealand, overall cloud adoption is lower than Australia due to more restrictive regulations and fewer cloud data </a:t>
            </a:r>
            <a:r>
              <a:rPr lang="en-US" dirty="0" smtClean="0"/>
              <a:t>centers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963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adoption in China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According to International Data Corporation (IDC), after more than ten years of development, China’s cloud infrastructure market is </a:t>
            </a:r>
            <a:r>
              <a:rPr lang="en-GB" sz="3600" dirty="0">
                <a:solidFill>
                  <a:srgbClr val="FF0000"/>
                </a:solidFill>
              </a:rPr>
              <a:t>growing at the world’s highest rate</a:t>
            </a:r>
          </a:p>
          <a:p>
            <a:pPr lvl="1"/>
            <a:r>
              <a:rPr lang="en-GB" sz="3200" dirty="0"/>
              <a:t>The overall market size of China’s public cloud services has reached US$19.38 billion, and the IDC predicts that the global share of China’s market will increase from 6.5% in 2020 to over 10.5% by 2024.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441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9AA49-A7D0-F243-CC67-0D5D69B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adoption in China (2)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6779D6-4509-DE8A-EAD1-1BAAE395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3F84301-69BC-4E6B-1BB9-579A4C74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31" y="2071686"/>
            <a:ext cx="8702948" cy="42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A3982C-931F-F68D-7EBA-DFF9B5DD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adoption in China (3)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F27262-4B27-5454-FCEA-F9E516F0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According to a </a:t>
            </a:r>
            <a:r>
              <a:rPr lang="en-US" sz="3600" dirty="0" err="1"/>
              <a:t>Canalys</a:t>
            </a:r>
            <a:r>
              <a:rPr lang="en-US" sz="3600" dirty="0"/>
              <a:t> (</a:t>
            </a:r>
            <a:r>
              <a:rPr lang="en-GB" sz="3600" dirty="0"/>
              <a:t>the leading global technology market analyst firm) </a:t>
            </a:r>
            <a:r>
              <a:rPr lang="en-US" sz="3600" dirty="0"/>
              <a:t>report in 2020, Four Chinese companies are dominating China’s cloud infrastructure services market: Alibaba Cloud, Huawei Cloud, </a:t>
            </a:r>
            <a:r>
              <a:rPr lang="en-US" sz="3600" dirty="0" err="1"/>
              <a:t>Tencent</a:t>
            </a:r>
            <a:r>
              <a:rPr lang="en-US" sz="3600" dirty="0"/>
              <a:t> Cloud, and Baidu AI Cloud. </a:t>
            </a:r>
          </a:p>
          <a:p>
            <a:r>
              <a:rPr lang="en-US" sz="3600" dirty="0"/>
              <a:t>These companies collectively account for around 81% of the market share in China, while Alibaba Cloud stands out with a 45% share</a:t>
            </a:r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55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E4EC54-B23D-FB0B-531A-4C5EE985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adoption by society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2BA52A-51C3-7328-917C-B3FAAB21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technology adoption refers to the process of accepting, integrating, and using new technology in society</a:t>
            </a:r>
            <a:endParaRPr lang="x-none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7625D77-1DED-2C45-F58F-D2B2C78E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72" y="3277994"/>
            <a:ext cx="3856318" cy="34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C7AA7B-B2D0-B7C5-71BA-ABCDB006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on technology adoption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4EF4CB-33E1-B189-52EF-D1D14B95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211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5FC9E5-5B56-8510-8B2B-9BFF9803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Diffusion vs adoption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80D70F-7B79-B62A-1B64-E7B73B89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5713" cy="4351338"/>
          </a:xfrm>
        </p:spPr>
        <p:txBody>
          <a:bodyPr/>
          <a:lstStyle/>
          <a:p>
            <a:r>
              <a:rPr lang="en-US" dirty="0"/>
              <a:t>Diffusion is the process by which a new idea or new product is accepted by the market</a:t>
            </a:r>
          </a:p>
          <a:p>
            <a:pPr lvl="1"/>
            <a:r>
              <a:rPr lang="en-US" dirty="0"/>
              <a:t>The rate of diffusion is the speed with which the new idea spreads from one consumer to the next</a:t>
            </a:r>
          </a:p>
          <a:p>
            <a:r>
              <a:rPr lang="en-US" dirty="0"/>
              <a:t>Adoption (the reciprocal process as viewed from a consumer perspective rather than distributor) is similar to diffusion except that it deals with the psychological processes an individual goes through, rather than an aggregate market process</a:t>
            </a:r>
            <a:endParaRPr lang="x-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143B9DF-2937-4032-9056-AD5E77BC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035" y="2303457"/>
            <a:ext cx="3562275" cy="24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2545</Words>
  <Application>Microsoft Office PowerPoint</Application>
  <PresentationFormat>Custom</PresentationFormat>
  <Paragraphs>301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Cloud Computing Standardization and Reference  Architecture</vt:lpstr>
      <vt:lpstr>Technology adoption</vt:lpstr>
      <vt:lpstr>Cloud computing adoption</vt:lpstr>
      <vt:lpstr>Cloud adoption perspectives</vt:lpstr>
      <vt:lpstr>Cloud adoption perspectives</vt:lpstr>
      <vt:lpstr>Cloud adoption perspectives</vt:lpstr>
      <vt:lpstr>Cloud adoption by society</vt:lpstr>
      <vt:lpstr>Research on technology adoption</vt:lpstr>
      <vt:lpstr>Diffusion vs adoption</vt:lpstr>
      <vt:lpstr>Rate of diffusion factors</vt:lpstr>
      <vt:lpstr>Diffusion theories</vt:lpstr>
      <vt:lpstr>The two-step hypothesis </vt:lpstr>
      <vt:lpstr>The trickle-down effect </vt:lpstr>
      <vt:lpstr>Diffusion of innovations</vt:lpstr>
      <vt:lpstr>Technology adoption life cycle</vt:lpstr>
      <vt:lpstr>Adopter categories</vt:lpstr>
      <vt:lpstr>Innovators</vt:lpstr>
      <vt:lpstr>Innovators factors</vt:lpstr>
      <vt:lpstr>Early adopters</vt:lpstr>
      <vt:lpstr>Early adopters factors</vt:lpstr>
      <vt:lpstr>Early Majority</vt:lpstr>
      <vt:lpstr>Early Majority factors</vt:lpstr>
      <vt:lpstr>Late Majority</vt:lpstr>
      <vt:lpstr>Late Majority factors</vt:lpstr>
      <vt:lpstr>Laggards</vt:lpstr>
      <vt:lpstr>Laggards factors</vt:lpstr>
      <vt:lpstr>Five stages of the adoption process</vt:lpstr>
      <vt:lpstr>Knowledge / Awareness</vt:lpstr>
      <vt:lpstr>Persuasion</vt:lpstr>
      <vt:lpstr>Decision</vt:lpstr>
      <vt:lpstr>Implementation</vt:lpstr>
      <vt:lpstr>Confirmation / Continuation</vt:lpstr>
      <vt:lpstr>Technology adoption life cycle</vt:lpstr>
      <vt:lpstr>Diffusion of innovations</vt:lpstr>
      <vt:lpstr>Technology driven models</vt:lpstr>
      <vt:lpstr>Technology acceptance model</vt:lpstr>
      <vt:lpstr>Lazy user model</vt:lpstr>
      <vt:lpstr>Cloud adoption perspectives</vt:lpstr>
      <vt:lpstr>Cloud adoption by industries and businesses</vt:lpstr>
      <vt:lpstr>Industries that adopt cloud</vt:lpstr>
      <vt:lpstr>Healthcare</vt:lpstr>
      <vt:lpstr>Marketing and Advertising</vt:lpstr>
      <vt:lpstr>Retail</vt:lpstr>
      <vt:lpstr>Finance</vt:lpstr>
      <vt:lpstr>Companies of varying sizes adopt cloud </vt:lpstr>
      <vt:lpstr>Large Companies and Corporations</vt:lpstr>
      <vt:lpstr>Small and Mid-Size Companies</vt:lpstr>
      <vt:lpstr>Entrepreneurs and Startups</vt:lpstr>
      <vt:lpstr>How does cloud adoption work?</vt:lpstr>
      <vt:lpstr>Assess</vt:lpstr>
      <vt:lpstr>Assess - activities</vt:lpstr>
      <vt:lpstr>Plan</vt:lpstr>
      <vt:lpstr>Adopt</vt:lpstr>
      <vt:lpstr>Optimize</vt:lpstr>
      <vt:lpstr>Challenges during cloud adoption</vt:lpstr>
      <vt:lpstr>Security (1)</vt:lpstr>
      <vt:lpstr>Security (2)</vt:lpstr>
      <vt:lpstr>Security (3)</vt:lpstr>
      <vt:lpstr>Educating Staff</vt:lpstr>
      <vt:lpstr>Improving Processes</vt:lpstr>
      <vt:lpstr>Cloud adoption perspectives</vt:lpstr>
      <vt:lpstr>Cloud adoption in APAC - 2022</vt:lpstr>
      <vt:lpstr>Cloud adoption in China (1)</vt:lpstr>
      <vt:lpstr>Cloud adoption in China (2)</vt:lpstr>
      <vt:lpstr>Cloud adoption in China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278</cp:revision>
  <cp:lastPrinted>2023-11-01T03:49:37Z</cp:lastPrinted>
  <dcterms:created xsi:type="dcterms:W3CDTF">2020-03-15T08:11:10Z</dcterms:created>
  <dcterms:modified xsi:type="dcterms:W3CDTF">2023-11-22T08:22:50Z</dcterms:modified>
</cp:coreProperties>
</file>