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175" r:id="rId2"/>
    <p:sldId id="2176" r:id="rId3"/>
    <p:sldId id="2177" r:id="rId4"/>
    <p:sldId id="2178" r:id="rId5"/>
    <p:sldId id="2179" r:id="rId6"/>
    <p:sldId id="2180" r:id="rId7"/>
    <p:sldId id="2181" r:id="rId8"/>
    <p:sldId id="2182" r:id="rId9"/>
    <p:sldId id="2183" r:id="rId10"/>
    <p:sldId id="2184" r:id="rId11"/>
    <p:sldId id="2185" r:id="rId12"/>
    <p:sldId id="2186" r:id="rId13"/>
    <p:sldId id="2187" r:id="rId14"/>
    <p:sldId id="2188" r:id="rId15"/>
    <p:sldId id="2189" r:id="rId16"/>
    <p:sldId id="2190" r:id="rId17"/>
    <p:sldId id="2191" r:id="rId18"/>
    <p:sldId id="2192" r:id="rId19"/>
    <p:sldId id="2193" r:id="rId20"/>
    <p:sldId id="2194" r:id="rId21"/>
    <p:sldId id="2195" r:id="rId22"/>
    <p:sldId id="2196" r:id="rId23"/>
    <p:sldId id="2197" r:id="rId24"/>
    <p:sldId id="2198" r:id="rId25"/>
    <p:sldId id="2199" r:id="rId26"/>
    <p:sldId id="2200" r:id="rId27"/>
    <p:sldId id="2201" r:id="rId28"/>
    <p:sldId id="2202" r:id="rId29"/>
    <p:sldId id="2203" r:id="rId30"/>
    <p:sldId id="2204" r:id="rId31"/>
    <p:sldId id="2205" r:id="rId32"/>
    <p:sldId id="2206" r:id="rId33"/>
    <p:sldId id="2207" r:id="rId34"/>
    <p:sldId id="2208" r:id="rId35"/>
    <p:sldId id="2209" r:id="rId36"/>
    <p:sldId id="2210" r:id="rId37"/>
    <p:sldId id="2211" r:id="rId38"/>
    <p:sldId id="2212" r:id="rId39"/>
    <p:sldId id="2213" r:id="rId40"/>
    <p:sldId id="2214" r:id="rId41"/>
    <p:sldId id="2215" r:id="rId42"/>
    <p:sldId id="2216" r:id="rId43"/>
    <p:sldId id="2217" r:id="rId44"/>
    <p:sldId id="2218" r:id="rId45"/>
    <p:sldId id="2219" r:id="rId46"/>
    <p:sldId id="2220" r:id="rId47"/>
    <p:sldId id="2221" r:id="rId48"/>
    <p:sldId id="2222" r:id="rId49"/>
    <p:sldId id="2223" r:id="rId50"/>
    <p:sldId id="2224" r:id="rId51"/>
    <p:sldId id="2225" r:id="rId52"/>
    <p:sldId id="2226" r:id="rId53"/>
    <p:sldId id="2227" r:id="rId54"/>
    <p:sldId id="2228" r:id="rId55"/>
    <p:sldId id="2229" r:id="rId56"/>
    <p:sldId id="2230" r:id="rId57"/>
    <p:sldId id="2231" r:id="rId58"/>
    <p:sldId id="2232" r:id="rId59"/>
    <p:sldId id="2233" r:id="rId60"/>
    <p:sldId id="2234" r:id="rId61"/>
    <p:sldId id="2235" r:id="rId62"/>
    <p:sldId id="2236" r:id="rId63"/>
    <p:sldId id="2237" r:id="rId64"/>
    <p:sldId id="2238" r:id="rId65"/>
    <p:sldId id="2239" r:id="rId66"/>
    <p:sldId id="2240" r:id="rId67"/>
    <p:sldId id="2241" r:id="rId6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 autoAdjust="0"/>
    <p:restoredTop sz="95105" autoAdjust="0"/>
  </p:normalViewPr>
  <p:slideViewPr>
    <p:cSldViewPr snapToGrid="0">
      <p:cViewPr varScale="1">
        <p:scale>
          <a:sx n="114" d="100"/>
          <a:sy n="114" d="100"/>
        </p:scale>
        <p:origin x="-435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707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Deployment models and private </a:t>
            </a:r>
            <a:r>
              <a:rPr lang="en-GB" dirty="0"/>
              <a:t>cloud platform construction 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3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the resources be hosted and managed?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131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81AFE8-888E-3BAB-9E0C-999A8FF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the resources be hosted and managed?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D646AC-E774-548E-5BB9-D6D0FDE2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Option 1 – private data </a:t>
            </a:r>
            <a:r>
              <a:rPr lang="en-GB" sz="4800" dirty="0" err="1"/>
              <a:t>center</a:t>
            </a:r>
            <a:endParaRPr lang="en-GB" sz="4800" dirty="0"/>
          </a:p>
          <a:p>
            <a:pPr lvl="1"/>
            <a:r>
              <a:rPr lang="en-GB" sz="4400" dirty="0"/>
              <a:t>Organization's on-premises data </a:t>
            </a:r>
            <a:r>
              <a:rPr lang="en-GB" sz="4400" dirty="0" err="1"/>
              <a:t>center</a:t>
            </a:r>
            <a:endParaRPr lang="en-GB" sz="4400" dirty="0"/>
          </a:p>
          <a:p>
            <a:pPr lvl="2"/>
            <a:r>
              <a:rPr lang="en-GB" sz="4000" dirty="0"/>
              <a:t>Owned and hosted on organization’s premises</a:t>
            </a:r>
          </a:p>
          <a:p>
            <a:pPr lvl="2"/>
            <a:r>
              <a:rPr lang="en-GB" sz="4000" dirty="0"/>
              <a:t>Managed by organization</a:t>
            </a:r>
          </a:p>
          <a:p>
            <a:pPr marL="0" indent="0">
              <a:buNone/>
            </a:pP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11774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81AFE8-888E-3BAB-9E0C-999A8FF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the resources be hosted and managed?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D646AC-E774-548E-5BB9-D6D0FDE2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Option 2 – public cloud</a:t>
            </a:r>
          </a:p>
          <a:p>
            <a:pPr lvl="1"/>
            <a:r>
              <a:rPr lang="en-GB" sz="4400" dirty="0"/>
              <a:t>Hosted by another organization on shared resources</a:t>
            </a:r>
          </a:p>
          <a:p>
            <a:pPr marL="0" indent="0">
              <a:buNone/>
            </a:pP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41779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81AFE8-888E-3BAB-9E0C-999A8FF3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the resources be hosted and managed?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D646AC-E774-548E-5BB9-D6D0FDE2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Option 3 – private cloud</a:t>
            </a:r>
          </a:p>
          <a:p>
            <a:pPr lvl="1"/>
            <a:r>
              <a:rPr lang="en-GB" sz="4400" dirty="0"/>
              <a:t>Hosted on resources dedicated to the organization (not shared)</a:t>
            </a:r>
          </a:p>
          <a:p>
            <a:pPr marL="0" indent="0">
              <a:buNone/>
            </a:pPr>
            <a:endParaRPr lang="x-none" sz="4800" dirty="0"/>
          </a:p>
        </p:txBody>
      </p:sp>
    </p:spTree>
    <p:extLst>
      <p:ext uri="{BB962C8B-B14F-4D97-AF65-F5344CB8AC3E}">
        <p14:creationId xmlns:p14="http://schemas.microsoft.com/office/powerpoint/2010/main" val="24477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0AFE548-F98E-DF40-8862-A006351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(cont.)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ABC40C6-D13D-6152-BBCE-CC769792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Organization wants to adopt cloud computing technology</a:t>
            </a:r>
          </a:p>
          <a:p>
            <a:r>
              <a:rPr lang="en-AU" sz="4000" dirty="0" smtClean="0"/>
              <a:t>Migrate </a:t>
            </a:r>
            <a:r>
              <a:rPr lang="en-AU" sz="4000" dirty="0"/>
              <a:t>to private cloud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41992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34DA4E-68BE-EED0-876D-8144F4F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Migration to private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F17CE5C-0323-E673-95C7-D368B795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Cloud migration is the process of moving digital assets — like data, workloads, IT resources, or applications — to cloud infrastructure</a:t>
            </a:r>
            <a:r>
              <a:rPr lang="en-GB" sz="4000" dirty="0" smtClean="0"/>
              <a:t>.</a:t>
            </a:r>
          </a:p>
          <a:p>
            <a:r>
              <a:rPr lang="en-GB" sz="4000" dirty="0"/>
              <a:t>Cloud migration commonly refers to moving tools and data from old, legacy infrastructure or an </a:t>
            </a:r>
            <a:r>
              <a:rPr lang="en-GB" sz="4000" dirty="0" smtClean="0"/>
              <a:t>on-premises </a:t>
            </a:r>
            <a:r>
              <a:rPr lang="en-GB" sz="4000" dirty="0"/>
              <a:t>data </a:t>
            </a:r>
            <a:r>
              <a:rPr lang="en-GB" sz="4000" dirty="0" err="1"/>
              <a:t>center</a:t>
            </a:r>
            <a:r>
              <a:rPr lang="en-GB" sz="4000" dirty="0"/>
              <a:t> to the cloud.</a:t>
            </a:r>
            <a:endParaRPr lang="x-none" sz="4000"/>
          </a:p>
        </p:txBody>
      </p:sp>
    </p:spTree>
    <p:extLst>
      <p:ext uri="{BB962C8B-B14F-4D97-AF65-F5344CB8AC3E}">
        <p14:creationId xmlns:p14="http://schemas.microsoft.com/office/powerpoint/2010/main" val="3561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Constructing a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dirty="0"/>
              <a:t>Cloud infrastructure</a:t>
            </a:r>
          </a:p>
          <a:p>
            <a:pPr lvl="1"/>
            <a:r>
              <a:rPr lang="en-GB" sz="3200" dirty="0"/>
              <a:t>components needed for cloud computing</a:t>
            </a:r>
          </a:p>
          <a:p>
            <a:pPr lvl="1"/>
            <a:r>
              <a:rPr lang="en-GB" sz="3200" dirty="0"/>
              <a:t>the basic elements of cloud infrastructure are the same whether you have a private cloud, public cloud, or hybrid cloud.</a:t>
            </a:r>
          </a:p>
          <a:p>
            <a:r>
              <a:rPr lang="en-GB" sz="3600" dirty="0"/>
              <a:t>Operating system+ a variety of bare-metal, virtualization, or container software that abstract, pool, and share scalable resources across a network.</a:t>
            </a:r>
          </a:p>
          <a:p>
            <a:r>
              <a:rPr lang="en-GB" sz="3600" dirty="0"/>
              <a:t>The IT staff that is equipped to manage private cloud environments</a:t>
            </a:r>
          </a:p>
        </p:txBody>
      </p:sp>
    </p:spTree>
    <p:extLst>
      <p:ext uri="{BB962C8B-B14F-4D97-AF65-F5344CB8AC3E}">
        <p14:creationId xmlns:p14="http://schemas.microsoft.com/office/powerpoint/2010/main" val="931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can the resources be hosted in private clouds?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195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On-Premise/Internal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Motivation</a:t>
            </a:r>
          </a:p>
          <a:p>
            <a:pPr lvl="1"/>
            <a:r>
              <a:rPr lang="en-US" sz="3600" dirty="0"/>
              <a:t>Better utilization of resources </a:t>
            </a:r>
          </a:p>
          <a:p>
            <a:pPr lvl="1"/>
            <a:r>
              <a:rPr lang="en-US" sz="3600" dirty="0"/>
              <a:t>Maintain full control</a:t>
            </a:r>
          </a:p>
          <a:p>
            <a:r>
              <a:rPr lang="en-GB" sz="4000" dirty="0"/>
              <a:t>The private cloud is </a:t>
            </a:r>
            <a:r>
              <a:rPr lang="en-GB" sz="4000" dirty="0">
                <a:highlight>
                  <a:srgbClr val="FFFF00"/>
                </a:highlight>
              </a:rPr>
              <a:t>based on resources and infrastructure already present in an organization's on-premises data </a:t>
            </a:r>
            <a:r>
              <a:rPr lang="en-GB" sz="4000" dirty="0" err="1">
                <a:highlight>
                  <a:srgbClr val="FFFF00"/>
                </a:highlight>
              </a:rPr>
              <a:t>center</a:t>
            </a:r>
            <a:endParaRPr lang="en-GB" sz="4000" dirty="0">
              <a:highlight>
                <a:srgbClr val="FFFF00"/>
              </a:highlight>
            </a:endParaRPr>
          </a:p>
          <a:p>
            <a:r>
              <a:rPr lang="en-GB" sz="4000" dirty="0"/>
              <a:t>The organization/enterprise hosts a cloud environment internally</a:t>
            </a:r>
          </a:p>
          <a:p>
            <a:endParaRPr lang="en-GB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05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6D721F-3F71-DE86-500B-C8FDAF00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On-Premise/Internal private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1D4F59-9E9B-B5CF-249B-9F4E4B1E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3032" cy="4351338"/>
          </a:xfrm>
        </p:spPr>
        <p:txBody>
          <a:bodyPr>
            <a:normAutofit/>
          </a:bodyPr>
          <a:lstStyle/>
          <a:p>
            <a:r>
              <a:rPr lang="en-AU" sz="4400" dirty="0"/>
              <a:t>In this model, who is </a:t>
            </a:r>
          </a:p>
          <a:p>
            <a:pPr lvl="1"/>
            <a:r>
              <a:rPr lang="en-AU" sz="4000" dirty="0"/>
              <a:t>Cloud provider/service provider?</a:t>
            </a:r>
          </a:p>
          <a:p>
            <a:pPr lvl="1"/>
            <a:r>
              <a:rPr lang="en-AU" sz="4000" dirty="0"/>
              <a:t>Customer/user/cloud tenant? </a:t>
            </a:r>
            <a:endParaRPr lang="x-none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C4E6E7A-1F05-F3D7-F1AD-ED137F26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91" y="1690688"/>
            <a:ext cx="5203310" cy="456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1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Intended learning </a:t>
            </a:r>
            <a:r>
              <a:rPr lang="en-GB" dirty="0"/>
              <a:t>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After completing this topic, you will be able to:</a:t>
            </a:r>
          </a:p>
          <a:p>
            <a:pPr lvl="1"/>
            <a:r>
              <a:rPr lang="en-GB" sz="4000" dirty="0" smtClean="0"/>
              <a:t>Understand different cloud deployment models</a:t>
            </a:r>
          </a:p>
          <a:p>
            <a:pPr lvl="1"/>
            <a:r>
              <a:rPr lang="en-GB" sz="4000" dirty="0" smtClean="0"/>
              <a:t>Use </a:t>
            </a:r>
            <a:r>
              <a:rPr lang="en-GB" sz="4000" dirty="0"/>
              <a:t>the cloud computing virtualization </a:t>
            </a:r>
            <a:r>
              <a:rPr lang="en-GB" sz="4000" dirty="0" smtClean="0"/>
              <a:t>technologies to construct </a:t>
            </a:r>
            <a:r>
              <a:rPr lang="en-GB" sz="4000" dirty="0"/>
              <a:t>private cloud </a:t>
            </a:r>
            <a:r>
              <a:rPr lang="en-GB" sz="4000" dirty="0" smtClean="0"/>
              <a:t>platform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346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4797F5-8574-5A27-AB62-FC036080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On-Premise/Internal private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8476B4-9615-19E3-040F-812ABB5C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>
            <a:normAutofit lnSpcReduction="10000"/>
          </a:bodyPr>
          <a:lstStyle/>
          <a:p>
            <a:r>
              <a:rPr lang="en-AU" sz="3600" dirty="0"/>
              <a:t>Infrastructure is owned and managed by the enterprise’s own IT team </a:t>
            </a:r>
          </a:p>
          <a:p>
            <a:pPr lvl="1"/>
            <a:r>
              <a:rPr lang="en-AU" sz="3200" dirty="0" smtClean="0"/>
              <a:t>Enterprise IT becomes the service provider</a:t>
            </a:r>
          </a:p>
          <a:p>
            <a:r>
              <a:rPr lang="en-AU" sz="3600" dirty="0" smtClean="0"/>
              <a:t>Enterprise’s </a:t>
            </a:r>
            <a:r>
              <a:rPr lang="en-AU" sz="3600" dirty="0"/>
              <a:t>business units use resources hosted in the private </a:t>
            </a:r>
            <a:r>
              <a:rPr lang="en-AU" sz="3600" dirty="0" smtClean="0"/>
              <a:t>cloud</a:t>
            </a:r>
          </a:p>
          <a:p>
            <a:pPr lvl="1"/>
            <a:r>
              <a:rPr lang="en-AU" sz="3200" dirty="0" smtClean="0"/>
              <a:t>Business units are cloud tenants</a:t>
            </a:r>
            <a:endParaRPr lang="en-AU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57F1B4-01BF-7281-9DCA-4CC9DE3F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05" y="1690688"/>
            <a:ext cx="397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D29BA4-BA38-EF5C-A808-AF01F695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On-Premise/Internal private cloud benefits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037D267-E346-A17E-D0CF-839F7314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Very secure</a:t>
            </a:r>
          </a:p>
          <a:p>
            <a:pPr lvl="1"/>
            <a:r>
              <a:rPr lang="en-US" sz="4400" dirty="0"/>
              <a:t>internally hosted and managed by an organization’s internal IT department</a:t>
            </a:r>
          </a:p>
          <a:p>
            <a:pPr lvl="1"/>
            <a:r>
              <a:rPr lang="en-US" sz="4400" dirty="0"/>
              <a:t>the organization has complete control over the security, configurations, and scalability of its servers</a:t>
            </a: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14098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On-Premise/Internal private cloud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Higher cost</a:t>
            </a:r>
          </a:p>
          <a:p>
            <a:pPr lvl="1"/>
            <a:r>
              <a:rPr lang="en-GB" sz="3200" dirty="0" smtClean="0"/>
              <a:t>Can include the cost of purchasing and installing new hardware and software and the cost of managing it (which may involve hiring additional IT staff.) </a:t>
            </a:r>
          </a:p>
          <a:p>
            <a:r>
              <a:rPr lang="en-GB" sz="3600" dirty="0" smtClean="0"/>
              <a:t>Limited flexibility</a:t>
            </a:r>
          </a:p>
          <a:p>
            <a:pPr lvl="1"/>
            <a:r>
              <a:rPr lang="en-GB" sz="3200" dirty="0" smtClean="0"/>
              <a:t>once </a:t>
            </a:r>
            <a:r>
              <a:rPr lang="en-GB" sz="3200" dirty="0"/>
              <a:t>an organization invests in hardware and software for its private cloud, adding capacity or new capabilities requires additional </a:t>
            </a:r>
            <a:r>
              <a:rPr lang="en-GB" sz="3200" dirty="0" smtClean="0"/>
              <a:t>purchases</a:t>
            </a:r>
          </a:p>
        </p:txBody>
      </p:sp>
    </p:spTree>
    <p:extLst>
      <p:ext uri="{BB962C8B-B14F-4D97-AF65-F5344CB8AC3E}">
        <p14:creationId xmlns:p14="http://schemas.microsoft.com/office/powerpoint/2010/main" val="7705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the resources hosted in private clouds?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9681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9F98A6-862F-374C-0D30-7FC75F32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4EE9FD-B8C7-9BB3-AF4F-4C945C9D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985E58D-94C9-645F-5B81-1636A1CE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5" y="1725587"/>
            <a:ext cx="11948696" cy="48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4FB04C-2B62-0069-E60C-BDD90FB1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Managed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2D4FBF-05C8-3183-F2F7-CD585EBC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Responsibility for managing and maintaining the infrastructure is outsourced to a third-party service provider</a:t>
            </a:r>
            <a:r>
              <a:rPr lang="en-GB" dirty="0" smtClean="0"/>
              <a:t>.</a:t>
            </a:r>
          </a:p>
          <a:p>
            <a:r>
              <a:rPr lang="en-GB" dirty="0"/>
              <a:t>The physical hardware </a:t>
            </a:r>
            <a:endParaRPr lang="en-GB" dirty="0" smtClean="0"/>
          </a:p>
          <a:p>
            <a:pPr lvl="1"/>
            <a:r>
              <a:rPr lang="en-GB" dirty="0" smtClean="0"/>
              <a:t>usually </a:t>
            </a:r>
            <a:r>
              <a:rPr lang="en-GB" dirty="0"/>
              <a:t>resides in the service provider’s data </a:t>
            </a:r>
            <a:r>
              <a:rPr lang="en-GB" dirty="0" err="1" smtClean="0"/>
              <a:t>center</a:t>
            </a:r>
            <a:endParaRPr lang="en-GB" dirty="0" smtClean="0"/>
          </a:p>
          <a:p>
            <a:pPr lvl="1"/>
            <a:r>
              <a:rPr lang="en-GB" dirty="0" smtClean="0"/>
              <a:t>vendors </a:t>
            </a:r>
            <a:r>
              <a:rPr lang="en-GB" dirty="0"/>
              <a:t>also offer management services for infrastructure located in an enterprise’s own data </a:t>
            </a:r>
            <a:r>
              <a:rPr lang="en-GB" dirty="0" err="1" smtClean="0"/>
              <a:t>center</a:t>
            </a:r>
            <a:endParaRPr lang="en-GB" dirty="0" smtClean="0"/>
          </a:p>
          <a:p>
            <a:r>
              <a:rPr lang="en-US" dirty="0" smtClean="0"/>
              <a:t>The </a:t>
            </a:r>
            <a:r>
              <a:rPr lang="en-US" dirty="0"/>
              <a:t>provider maintains every part of the cloud for the enterprise, including the deployment of additional services like identity management and storage.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good alternative for companies that don't have the resources to run private cloud systems on their own</a:t>
            </a:r>
            <a:endParaRPr lang="x-none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DDA2E05-EEF8-D2E5-3ED8-6EEA83CF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1" y="171450"/>
            <a:ext cx="2208140" cy="16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-  Oracle Private Cloud at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Infrastructure managed </a:t>
            </a:r>
            <a:r>
              <a:rPr lang="en-GB" sz="3600" dirty="0"/>
              <a:t>by Oracle but deployed inside </a:t>
            </a:r>
            <a:r>
              <a:rPr lang="en-GB" sz="3600" dirty="0" err="1" smtClean="0"/>
              <a:t>inside</a:t>
            </a:r>
            <a:r>
              <a:rPr lang="en-GB" sz="3600" dirty="0" smtClean="0"/>
              <a:t> </a:t>
            </a:r>
            <a:r>
              <a:rPr lang="en-GB" sz="3600" dirty="0"/>
              <a:t>customer </a:t>
            </a:r>
            <a:r>
              <a:rPr lang="en-GB" sz="3600" dirty="0" smtClean="0"/>
              <a:t>own data </a:t>
            </a:r>
            <a:r>
              <a:rPr lang="en-GB" sz="3600" dirty="0" err="1"/>
              <a:t>centers</a:t>
            </a:r>
            <a:endParaRPr lang="en-GB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2760706"/>
            <a:ext cx="8410575" cy="417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9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Oracle Private Cloud at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web-based self-service management </a:t>
            </a:r>
            <a:r>
              <a:rPr lang="en-GB" dirty="0" smtClean="0"/>
              <a:t>interface gives </a:t>
            </a:r>
            <a:r>
              <a:rPr lang="en-GB" dirty="0"/>
              <a:t>the customer interactive access to service administration </a:t>
            </a:r>
            <a:r>
              <a:rPr lang="en-GB" dirty="0" smtClean="0"/>
              <a:t>functions</a:t>
            </a:r>
          </a:p>
          <a:p>
            <a:r>
              <a:rPr lang="en-GB" dirty="0" smtClean="0"/>
              <a:t>Oracle </a:t>
            </a:r>
            <a:r>
              <a:rPr lang="en-GB" dirty="0"/>
              <a:t>monitors and manages the </a:t>
            </a:r>
            <a:r>
              <a:rPr lang="en-GB" dirty="0" smtClean="0"/>
              <a:t>infrastructure components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physical compute node </a:t>
            </a:r>
            <a:r>
              <a:rPr lang="en-GB" dirty="0" smtClean="0"/>
              <a:t>hardware</a:t>
            </a:r>
          </a:p>
          <a:p>
            <a:pPr lvl="1"/>
            <a:r>
              <a:rPr lang="en-GB" dirty="0" smtClean="0"/>
              <a:t>network switches</a:t>
            </a:r>
          </a:p>
          <a:p>
            <a:pPr lvl="1"/>
            <a:r>
              <a:rPr lang="en-GB" dirty="0" smtClean="0"/>
              <a:t>power </a:t>
            </a:r>
            <a:r>
              <a:rPr lang="en-GB" dirty="0"/>
              <a:t>distribution units (PDUs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Oracle </a:t>
            </a:r>
            <a:r>
              <a:rPr lang="en-GB" dirty="0"/>
              <a:t>Integrated Lights Out Manager interfaces (ILOMs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the storage</a:t>
            </a:r>
          </a:p>
          <a:p>
            <a:r>
              <a:rPr lang="en-GB" dirty="0" smtClean="0"/>
              <a:t>These </a:t>
            </a:r>
            <a:r>
              <a:rPr lang="en-GB" dirty="0"/>
              <a:t>operations are performed remotely by Oracle using the Oracle Advanced Support </a:t>
            </a:r>
            <a:r>
              <a:rPr lang="en-GB" dirty="0" smtClean="0"/>
              <a:t>Gateway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30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5A2119-4E54-4B97-6A17-DA789CC7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Manage private cloud example – </a:t>
            </a:r>
            <a:r>
              <a:rPr lang="en-AU" dirty="0" err="1"/>
              <a:t>Atlantic.Net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489FB7-4837-8ED4-01F0-8C9EA94B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Atlantic.Net's</a:t>
            </a:r>
            <a:r>
              <a:rPr lang="en-US" sz="4000" dirty="0"/>
              <a:t> Managed Virtualization </a:t>
            </a:r>
            <a:endParaRPr lang="en-US" sz="4000" dirty="0" smtClean="0"/>
          </a:p>
          <a:p>
            <a:pPr lvl="1"/>
            <a:r>
              <a:rPr lang="en-US" sz="3600" dirty="0" smtClean="0"/>
              <a:t>provides </a:t>
            </a:r>
            <a:r>
              <a:rPr lang="en-US" sz="3600" dirty="0"/>
              <a:t>a </a:t>
            </a:r>
            <a:r>
              <a:rPr lang="en-US" sz="3600" dirty="0" smtClean="0"/>
              <a:t>managed </a:t>
            </a:r>
            <a:r>
              <a:rPr lang="en-US" sz="3600" dirty="0"/>
              <a:t>private cloud hosting </a:t>
            </a:r>
            <a:r>
              <a:rPr lang="en-US" sz="3600" dirty="0" smtClean="0"/>
              <a:t>solution</a:t>
            </a:r>
          </a:p>
          <a:p>
            <a:pPr lvl="1"/>
            <a:r>
              <a:rPr lang="en-US" sz="3600" dirty="0" smtClean="0"/>
              <a:t>utilizes </a:t>
            </a:r>
            <a:r>
              <a:rPr lang="en-US" sz="3600" dirty="0"/>
              <a:t>enterprise-level hardware running industry standard hypervisor </a:t>
            </a:r>
            <a:r>
              <a:rPr lang="en-US" sz="3600" dirty="0" smtClean="0"/>
              <a:t>software</a:t>
            </a:r>
          </a:p>
          <a:p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9254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Services offered in managed private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System Environment</a:t>
            </a:r>
          </a:p>
          <a:p>
            <a:r>
              <a:rPr lang="en-AU" dirty="0"/>
              <a:t>Clustering</a:t>
            </a:r>
          </a:p>
          <a:p>
            <a:r>
              <a:rPr lang="en-AU" dirty="0"/>
              <a:t>VM Provisioning</a:t>
            </a:r>
          </a:p>
          <a:p>
            <a:r>
              <a:rPr lang="en-AU" dirty="0"/>
              <a:t>System Updates</a:t>
            </a:r>
          </a:p>
          <a:p>
            <a:r>
              <a:rPr lang="en-AU" dirty="0"/>
              <a:t>Replication and Failover</a:t>
            </a:r>
          </a:p>
          <a:p>
            <a:r>
              <a:rPr lang="en-AU" dirty="0"/>
              <a:t>Advanced Certifications</a:t>
            </a:r>
          </a:p>
          <a:p>
            <a:r>
              <a:rPr lang="en-AU" dirty="0"/>
              <a:t>Advanced Monitoring</a:t>
            </a:r>
          </a:p>
          <a:p>
            <a:r>
              <a:rPr lang="en-AU" dirty="0"/>
              <a:t>Additional VM Services</a:t>
            </a:r>
          </a:p>
          <a:p>
            <a:r>
              <a:rPr lang="en-AU" dirty="0"/>
              <a:t>Managed Private Cloud Infrastructure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35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 cloud computing environment in which all hardware and software resources are dedicated exclusively to, and accessible only by, a single party</a:t>
            </a:r>
          </a:p>
        </p:txBody>
      </p:sp>
    </p:spTree>
    <p:extLst>
      <p:ext uri="{BB962C8B-B14F-4D97-AF65-F5344CB8AC3E}">
        <p14:creationId xmlns:p14="http://schemas.microsoft.com/office/powerpoint/2010/main" val="25616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Environment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Up-to-OS management and support</a:t>
            </a:r>
          </a:p>
          <a:p>
            <a:r>
              <a:rPr lang="en-US" sz="3600" dirty="0"/>
              <a:t>Active administration of host server resources, including CPU, network, and hard disk utilization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31594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Offers the ability to migrate VM to another host server in case of system failure or load balancing between servers</a:t>
            </a:r>
          </a:p>
          <a:p>
            <a:r>
              <a:rPr lang="en-US" dirty="0"/>
              <a:t>Allows for redistribution of Virtual Machines amongst multiple host servers and the ability to configure a shared storage node to provide VM Hypervisor management and automated failover of a clustered computing node</a:t>
            </a:r>
          </a:p>
          <a:p>
            <a:r>
              <a:rPr lang="en-US" dirty="0"/>
              <a:t>This is done by increasing memory/CPU per computing node, since VM hard disks are located on a shared storage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6829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VM Provisioning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VM creation, cloning, and removing</a:t>
            </a:r>
          </a:p>
          <a:p>
            <a:r>
              <a:rPr lang="en-US" sz="3600" dirty="0"/>
              <a:t>Initial private networking setup and VLAN tagging (to segment traffic between individual VMs)</a:t>
            </a:r>
          </a:p>
          <a:p>
            <a:r>
              <a:rPr lang="en-US" sz="3600" dirty="0"/>
              <a:t>A self-service portal enables </a:t>
            </a:r>
            <a:r>
              <a:rPr lang="en-US" sz="3600" dirty="0" smtClean="0"/>
              <a:t>customers </a:t>
            </a:r>
            <a:r>
              <a:rPr lang="en-US" sz="3600" dirty="0"/>
              <a:t>to start, stop, and console in to any configured VM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3015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System Updates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Prior to updating the host server, each new update is reviewed and tested to ensure that there are no issues with the </a:t>
            </a:r>
            <a:r>
              <a:rPr lang="en-US" sz="3600" dirty="0" smtClean="0"/>
              <a:t>system</a:t>
            </a:r>
          </a:p>
          <a:p>
            <a:r>
              <a:rPr lang="en-US" sz="3600" dirty="0" smtClean="0"/>
              <a:t>Any necessary restarts will be scheduled</a:t>
            </a:r>
          </a:p>
          <a:p>
            <a:r>
              <a:rPr lang="en-US" sz="3600" dirty="0" smtClean="0"/>
              <a:t>Hyper-V deployments make use of cluster aware updating, ensuring 100% uptime while updating each node in the cluster.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8321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Replication and Failover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Machine replication is designed to provide cross-node fault tolerance by increasing the necessary storage, memory, and CPU requirements for a separate dedicated computing </a:t>
            </a:r>
            <a:r>
              <a:rPr lang="en-US" sz="3200" dirty="0" smtClean="0"/>
              <a:t>node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30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Certifications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Microsoft Certified Professionals, and Red Hat Enterprise Linux Certified Engineers on staff to assist with all VM design, configuration, and </a:t>
            </a:r>
            <a:r>
              <a:rPr lang="en-US" sz="3600" dirty="0" smtClean="0"/>
              <a:t>deployment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279635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1860F2-6ABB-CEC8-1211-859E2BB5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Monitoring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501AEF-9F23-4D0A-5680-FAD80819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Service provider </a:t>
            </a:r>
            <a:r>
              <a:rPr lang="en-US" sz="3600" dirty="0"/>
              <a:t>will ensure </a:t>
            </a:r>
            <a:r>
              <a:rPr lang="en-US" sz="3600" dirty="0" smtClean="0"/>
              <a:t>the </a:t>
            </a:r>
            <a:r>
              <a:rPr lang="en-US" sz="3600" dirty="0"/>
              <a:t>hardware, virtualization hypervisor, and all VMs are always functioning </a:t>
            </a:r>
            <a:r>
              <a:rPr lang="en-US" sz="3600" dirty="0" smtClean="0"/>
              <a:t>properly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9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the resources hosted in private clouds?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图片 12">
            <a:extLst>
              <a:ext uri="{FF2B5EF4-FFF2-40B4-BE49-F238E27FC236}">
                <a16:creationId xmlns:a16="http://schemas.microsoft.com/office/drawing/2014/main" xmlns="" id="{A2487038-A1F1-E9AF-7F12-AE962BD5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" y="2465716"/>
            <a:ext cx="11281143" cy="25669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81863" y="1724025"/>
            <a:ext cx="4862512" cy="428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D758C1-951A-F703-9042-7E3F12CD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Hosted private cloud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405C077-D428-E4D2-7B81-4EAF2950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A2487038-A1F1-E9AF-7F12-AE962BD5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" y="2465716"/>
            <a:ext cx="11281143" cy="25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Hosted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private cloud is based on new, separate infrastructure, which is provided by a third-party </a:t>
            </a:r>
            <a:r>
              <a:rPr lang="en-US" sz="4400" dirty="0" smtClean="0"/>
              <a:t>organization</a:t>
            </a:r>
          </a:p>
          <a:p>
            <a:r>
              <a:rPr lang="en-GB" sz="4400" dirty="0" smtClean="0"/>
              <a:t>The </a:t>
            </a:r>
            <a:r>
              <a:rPr lang="en-GB" sz="4400" dirty="0"/>
              <a:t>environment where infrastructure is both hosted and managed by the cloud provider itself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283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cloud vs Public cloud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Private cloud </a:t>
            </a:r>
          </a:p>
          <a:p>
            <a:pPr lvl="1"/>
            <a:r>
              <a:rPr lang="en-GB" sz="4000" dirty="0"/>
              <a:t>dedicated to the needs and goals of a single organization </a:t>
            </a:r>
          </a:p>
          <a:p>
            <a:r>
              <a:rPr lang="en-GB" sz="4400" dirty="0"/>
              <a:t>Public cloud</a:t>
            </a:r>
          </a:p>
          <a:p>
            <a:pPr lvl="1"/>
            <a:r>
              <a:rPr lang="en-GB" sz="4000" dirty="0"/>
              <a:t>Delivers services to multiple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3213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05FB60-6665-437F-7B18-028290D5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hosted private cloud works</a:t>
            </a:r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4CB732-E8C1-044A-F4AD-8F343B3F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cloud </a:t>
            </a:r>
            <a:r>
              <a:rPr lang="en-US" sz="3200" dirty="0" smtClean="0"/>
              <a:t>provider allocates </a:t>
            </a:r>
            <a:r>
              <a:rPr lang="en-US" sz="3200" dirty="0"/>
              <a:t>a particular server to a particular </a:t>
            </a:r>
            <a:r>
              <a:rPr lang="en-US" sz="3200" dirty="0" smtClean="0"/>
              <a:t>organization</a:t>
            </a:r>
          </a:p>
          <a:p>
            <a:pPr lvl="1"/>
            <a:r>
              <a:rPr lang="en-US" sz="2800" dirty="0"/>
              <a:t>The server’s resources are not shared among other organizations</a:t>
            </a:r>
            <a:endParaRPr lang="x-none" sz="2800"/>
          </a:p>
          <a:p>
            <a:r>
              <a:rPr lang="en-US" sz="3200" dirty="0" smtClean="0"/>
              <a:t>The </a:t>
            </a:r>
            <a:r>
              <a:rPr lang="en-US" sz="3200" dirty="0"/>
              <a:t>organization only uses the resources and can access them as per the </a:t>
            </a:r>
            <a:r>
              <a:rPr lang="en-US" sz="3200" dirty="0" smtClean="0"/>
              <a:t>demand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cloud provider is responsible for managing, updating, and configuring the hardware, software, and </a:t>
            </a:r>
            <a:r>
              <a:rPr lang="en-US" sz="3200" dirty="0" smtClean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02537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Hosted private vs public cloud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84" y="1762126"/>
            <a:ext cx="9442324" cy="454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102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Hosted private vs public cloud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From the customer perspective both options have some similarity- the </a:t>
            </a:r>
            <a:r>
              <a:rPr lang="en-GB" sz="3600" dirty="0"/>
              <a:t>service provider configures the network, maintains the hardware and updates the software</a:t>
            </a:r>
            <a:endParaRPr lang="en-GB" sz="3600" dirty="0" smtClean="0"/>
          </a:p>
          <a:p>
            <a:r>
              <a:rPr lang="en-GB" sz="3600" dirty="0" smtClean="0"/>
              <a:t> However, in </a:t>
            </a:r>
            <a:r>
              <a:rPr lang="en-GB" sz="3600" dirty="0"/>
              <a:t>a hosted private cloud environment, the servers are not shared with other </a:t>
            </a:r>
            <a:r>
              <a:rPr lang="en-GB" sz="3600" dirty="0" smtClean="0"/>
              <a:t>organizations </a:t>
            </a:r>
          </a:p>
        </p:txBody>
      </p:sp>
    </p:spTree>
    <p:extLst>
      <p:ext uri="{BB962C8B-B14F-4D97-AF65-F5344CB8AC3E}">
        <p14:creationId xmlns:p14="http://schemas.microsoft.com/office/powerpoint/2010/main" val="68801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0629C5-665A-CDB9-22A4-20802A43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Hosted private cloud benefits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1E0DD28-6408-492D-02F5-C6B9085F2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Hosted private cloud vendors offer cloud servers in their own data centers and are also responsible for security management</a:t>
            </a:r>
          </a:p>
          <a:p>
            <a:r>
              <a:rPr lang="en-US" sz="3600" dirty="0"/>
              <a:t>Users get access to</a:t>
            </a:r>
          </a:p>
          <a:p>
            <a:pPr lvl="1"/>
            <a:r>
              <a:rPr lang="en-US" sz="3200" dirty="0"/>
              <a:t>additional resources</a:t>
            </a:r>
          </a:p>
          <a:p>
            <a:pPr lvl="1"/>
            <a:r>
              <a:rPr lang="en-US" sz="3200" dirty="0"/>
              <a:t>a support team</a:t>
            </a:r>
          </a:p>
          <a:p>
            <a:pPr lvl="1"/>
            <a:r>
              <a:rPr lang="en-US" sz="3200" dirty="0"/>
              <a:t>high-demand scalability options</a:t>
            </a:r>
          </a:p>
          <a:p>
            <a:pPr lvl="1"/>
            <a:r>
              <a:rPr lang="en-US" sz="3200" dirty="0"/>
              <a:t>a user-friendly dashboard to assist in server management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3193350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C166B3-AA47-D52C-4E2F-CB7BE5B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Internal vs Managed vs Hosted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46BAFF-878B-41C7-8D38-D11A4011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9F30B41-90DC-6E86-1AFD-DA678FD8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7" y="1808967"/>
            <a:ext cx="11851076" cy="434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the resources hosted in private clouds?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22196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4400" dirty="0"/>
              <a:t>A</a:t>
            </a:r>
            <a:r>
              <a:rPr lang="en-US" sz="4400" dirty="0" smtClean="0"/>
              <a:t> </a:t>
            </a:r>
            <a:r>
              <a:rPr lang="en-US" sz="4400" dirty="0"/>
              <a:t>secure private cloud that is hosted remotely by a public cloud provider</a:t>
            </a:r>
            <a:endParaRPr lang="en-GB" sz="4400" dirty="0"/>
          </a:p>
          <a:p>
            <a:r>
              <a:rPr lang="en-US" sz="4400" dirty="0" smtClean="0"/>
              <a:t>The </a:t>
            </a:r>
            <a:r>
              <a:rPr lang="en-US" sz="4400" dirty="0"/>
              <a:t>single-tenant environment is enabled solely using virtualization software </a:t>
            </a:r>
            <a:endParaRPr lang="en-GB" sz="4400" dirty="0"/>
          </a:p>
          <a:p>
            <a:endParaRPr lang="en-GB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647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291" y="1343025"/>
            <a:ext cx="4085558" cy="395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1900" cy="4351338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/>
              <a:t>A </a:t>
            </a:r>
            <a:r>
              <a:rPr lang="en-GB" sz="3600" dirty="0"/>
              <a:t>walled-off environment within a public cloud that allows an organization to run their workloads in isolation from every other user of the public </a:t>
            </a:r>
            <a:r>
              <a:rPr lang="en-GB" sz="3600" dirty="0" smtClean="0"/>
              <a:t>cloud</a:t>
            </a:r>
          </a:p>
          <a:p>
            <a:r>
              <a:rPr lang="en-GB" sz="3600" dirty="0"/>
              <a:t>Even though the server is shared by other organizations, the virtual logic ensures that a user's computing resources are </a:t>
            </a:r>
            <a:r>
              <a:rPr lang="en-GB" sz="3600" dirty="0" smtClean="0"/>
              <a:t>private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574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private </a:t>
            </a:r>
            <a:r>
              <a:rPr lang="en-GB" dirty="0" smtClean="0"/>
              <a:t>cloud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VPC </a:t>
            </a:r>
            <a:r>
              <a:rPr lang="en-GB" sz="3200" dirty="0"/>
              <a:t>customers can benefit from the public cloud’s </a:t>
            </a:r>
            <a:endParaRPr lang="en-GB" sz="3200" dirty="0" smtClean="0"/>
          </a:p>
          <a:p>
            <a:pPr lvl="1"/>
            <a:r>
              <a:rPr lang="en-GB" sz="2800" dirty="0"/>
              <a:t>R</a:t>
            </a:r>
            <a:r>
              <a:rPr lang="en-GB" sz="2800" dirty="0" smtClean="0"/>
              <a:t>esource availability</a:t>
            </a:r>
          </a:p>
          <a:p>
            <a:pPr lvl="1"/>
            <a:r>
              <a:rPr lang="en-GB" sz="2800" dirty="0" smtClean="0"/>
              <a:t>Scalability</a:t>
            </a:r>
          </a:p>
          <a:p>
            <a:pPr lvl="1"/>
            <a:r>
              <a:rPr lang="en-GB" sz="2800" dirty="0" smtClean="0"/>
              <a:t>Flexibility</a:t>
            </a:r>
          </a:p>
          <a:p>
            <a:pPr lvl="1"/>
            <a:r>
              <a:rPr lang="en-GB" sz="2800" dirty="0" smtClean="0"/>
              <a:t>Cost-effectiveness</a:t>
            </a:r>
          </a:p>
          <a:p>
            <a:r>
              <a:rPr lang="en-GB" sz="3200" dirty="0" smtClean="0"/>
              <a:t>Retaining </a:t>
            </a:r>
            <a:r>
              <a:rPr lang="en-GB" sz="3200" dirty="0"/>
              <a:t>much of the security and control of private </a:t>
            </a:r>
            <a:r>
              <a:rPr lang="en-GB" sz="3200" dirty="0" smtClean="0"/>
              <a:t>cloud</a:t>
            </a:r>
          </a:p>
          <a:p>
            <a:pPr lvl="1"/>
            <a:r>
              <a:rPr lang="en-GB" sz="2800" dirty="0"/>
              <a:t>The ability to define and control a logically isolated space in the public cloud</a:t>
            </a:r>
          </a:p>
          <a:p>
            <a:pPr lvl="1"/>
            <a:r>
              <a:rPr lang="en-GB" sz="2800" dirty="0"/>
              <a:t>Offers the private cloud’s enhanced security within a multi-tenant environment</a:t>
            </a:r>
          </a:p>
          <a:p>
            <a:endParaRPr lang="en-GB" sz="3200" dirty="0" smtClean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52781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95839FF-AC04-3F97-338E-85CBFF6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create a virtual private cloud - example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ECF6307-BC64-4CCB-A239-840CB85F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VMware </a:t>
            </a:r>
            <a:r>
              <a:rPr lang="en-AU" sz="4400" dirty="0" err="1"/>
              <a:t>vCloud</a:t>
            </a:r>
            <a:r>
              <a:rPr lang="en-AU" sz="4400" dirty="0"/>
              <a:t>® Air™ Virtual Private Cloud OnDemand</a:t>
            </a:r>
          </a:p>
          <a:p>
            <a:pPr lvl="1"/>
            <a:r>
              <a:rPr lang="en-AU" sz="4000" dirty="0"/>
              <a:t>Create an Account</a:t>
            </a:r>
          </a:p>
          <a:p>
            <a:pPr lvl="1"/>
            <a:r>
              <a:rPr lang="en-AU" sz="4000" dirty="0"/>
              <a:t>Create a Virtual Machine</a:t>
            </a:r>
          </a:p>
          <a:p>
            <a:pPr lvl="1"/>
            <a:r>
              <a:rPr lang="en-US" sz="4000" dirty="0"/>
              <a:t>View and Monitor Resource Usage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254132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cloud vs Public cloud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Private cloud delivers similar advantages to public cloud, including scalability and self-service, but through a proprietary architecture</a:t>
            </a:r>
          </a:p>
          <a:p>
            <a:r>
              <a:rPr lang="en-GB" sz="4800" dirty="0"/>
              <a:t>Private cloud is a single-tenant environment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35073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094A05-120A-6F6E-6219-B683F825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an account</a:t>
            </a:r>
            <a:endParaRPr lang="x-none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xmlns="" id="{B20DF4A1-8AA2-55D0-A3D0-2B017ADC5A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browser </a:t>
            </a:r>
          </a:p>
          <a:p>
            <a:r>
              <a:rPr lang="en-US" sz="3600" dirty="0"/>
              <a:t>a credit card</a:t>
            </a:r>
            <a:endParaRPr lang="x-none" sz="3600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7A16740A-ECAD-90C8-E038-AF8B1C815C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A741F10-3706-16C9-A128-7A0AAEEA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955" y="1690687"/>
            <a:ext cx="652643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7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44F8EB1-95E8-4F75-167B-1F9CB26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Create a Virtual Machine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6F2AAB-F152-53B7-161E-2857B9E9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log in to Virtual Private Cloud OnDemand the first time, a virtual data center named “VDC1” is automatically created with a routed network and gateway</a:t>
            </a:r>
          </a:p>
          <a:p>
            <a:r>
              <a:rPr lang="en-US" dirty="0"/>
              <a:t>A virtual data center is an environment in which virtual machines are stored, deployed, and operated</a:t>
            </a:r>
          </a:p>
          <a:p>
            <a:r>
              <a:rPr lang="en-US" dirty="0"/>
              <a:t>You can create one or more virtual data centers to expand your capacity limits exponentially and to organize resources into more-manageable chunks. </a:t>
            </a:r>
          </a:p>
          <a:p>
            <a:r>
              <a:rPr lang="en-US" dirty="0"/>
              <a:t>You can change the name of a virtual data center or delete it (and its associated virtual machines).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37190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44F8EB1-95E8-4F75-167B-1F9CB26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Create a Virtual Machine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6F2AAB-F152-53B7-161E-2857B9E9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 create your first virtual machine, simply click Create Your First Virtual Machine, and a wizard walks you through an easy two-step process: </a:t>
            </a:r>
          </a:p>
          <a:p>
            <a:pPr lvl="1"/>
            <a:r>
              <a:rPr lang="en-US" sz="4000" dirty="0"/>
              <a:t>Select a virtual machine</a:t>
            </a:r>
          </a:p>
          <a:p>
            <a:pPr lvl="1"/>
            <a:r>
              <a:rPr lang="en-US" sz="4000" dirty="0"/>
              <a:t>Select your desired resources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4073041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44F8EB1-95E8-4F75-167B-1F9CB26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Select a Virtual Machine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6F2AAB-F152-53B7-161E-2857B9E9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a predefined template </a:t>
            </a:r>
          </a:p>
          <a:p>
            <a:r>
              <a:rPr lang="en-US" sz="3600" dirty="0"/>
              <a:t>Create an original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36438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44F8EB1-95E8-4F75-167B-1F9CB26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Predefined template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6F2AAB-F152-53B7-161E-2857B9E9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a predefined template</a:t>
            </a:r>
          </a:p>
          <a:p>
            <a:pPr lvl="1"/>
            <a:r>
              <a:rPr lang="en-US" sz="3200" dirty="0"/>
              <a:t>from the VMware Public Catalog - an operating system and application catalog of commonly used, preconfigured workloads</a:t>
            </a:r>
          </a:p>
          <a:p>
            <a:pPr lvl="1"/>
            <a:r>
              <a:rPr lang="en-US" sz="3200" dirty="0"/>
              <a:t>from a list of your catalogs that have been uploaded under My Catalog</a:t>
            </a:r>
          </a:p>
        </p:txBody>
      </p:sp>
    </p:spTree>
    <p:extLst>
      <p:ext uri="{BB962C8B-B14F-4D97-AF65-F5344CB8AC3E}">
        <p14:creationId xmlns:p14="http://schemas.microsoft.com/office/powerpoint/2010/main" val="2463610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44F8EB1-95E8-4F75-167B-1F9CB26D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Select desired resources</a:t>
            </a:r>
            <a:endParaRPr lang="x-none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F6F2AAB-F152-53B7-161E-2857B9E9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310" cy="4351338"/>
          </a:xfrm>
        </p:spPr>
        <p:txBody>
          <a:bodyPr>
            <a:normAutofit/>
          </a:bodyPr>
          <a:lstStyle/>
          <a:p>
            <a:r>
              <a:rPr lang="en-US" dirty="0"/>
              <a:t>Use the wizard’s slide scale to select your desired CPU, memory, storage, and network connection</a:t>
            </a:r>
          </a:p>
          <a:p>
            <a:pPr lvl="1"/>
            <a:r>
              <a:rPr lang="en-US" dirty="0"/>
              <a:t>You can adjust the CPU, memory, and storage resources of any virtual machine on the fly</a:t>
            </a:r>
          </a:p>
          <a:p>
            <a:pPr lvl="1"/>
            <a:r>
              <a:rPr lang="en-US" dirty="0"/>
              <a:t>Simply select the virtual machine you want to change and select Edit Resources from the Actions menu.</a:t>
            </a:r>
            <a:endParaRPr lang="x-non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27224DE-8422-36CB-75A7-2A15F675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510" y="1910556"/>
            <a:ext cx="6219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73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A8D0E9-D0E2-9DD0-84AE-C9CFC404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original virtual machine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8986B8-B578-C39C-6220-8D21F7EF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you don’t want to create a virtual machine based on a template, you can create an original virtual machine in VMware </a:t>
            </a:r>
            <a:r>
              <a:rPr lang="en-US" sz="4000" dirty="0" err="1"/>
              <a:t>vCloud</a:t>
            </a:r>
            <a:r>
              <a:rPr lang="en-US" sz="4000" dirty="0"/>
              <a:t> Director®</a:t>
            </a:r>
          </a:p>
          <a:p>
            <a:pPr lvl="1"/>
            <a:r>
              <a:rPr lang="en-US" sz="3600" dirty="0"/>
              <a:t>Select Create My Virtual Machine from Scratch, which routes you to create a vSphere </a:t>
            </a:r>
            <a:r>
              <a:rPr lang="en-US" sz="3600" dirty="0" err="1"/>
              <a:t>vApp</a:t>
            </a:r>
            <a:r>
              <a:rPr lang="en-US" sz="3600" dirty="0"/>
              <a:t>™ and its virtual machines </a:t>
            </a:r>
            <a:endParaRPr lang="x-none" sz="3600" dirty="0"/>
          </a:p>
        </p:txBody>
      </p:sp>
    </p:spTree>
    <p:extLst>
      <p:ext uri="{BB962C8B-B14F-4D97-AF65-F5344CB8AC3E}">
        <p14:creationId xmlns:p14="http://schemas.microsoft.com/office/powerpoint/2010/main" val="1266644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E52D29F-B940-67B3-5DB2-408052F5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and Monitor Resource Usage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C74F21-3D1A-601D-9C1F-A06543A06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view resource usage data</a:t>
            </a:r>
          </a:p>
          <a:p>
            <a:pPr lvl="1"/>
            <a:r>
              <a:rPr lang="en-US" dirty="0"/>
              <a:t>for all virtual machines in a virtual data center </a:t>
            </a:r>
          </a:p>
          <a:p>
            <a:pPr lvl="1"/>
            <a:r>
              <a:rPr lang="en-US" dirty="0"/>
              <a:t>for specific  virtual machines</a:t>
            </a:r>
          </a:p>
          <a:p>
            <a:r>
              <a:rPr lang="en-US" dirty="0"/>
              <a:t>Data is aggregated to display </a:t>
            </a:r>
          </a:p>
          <a:p>
            <a:pPr lvl="1"/>
            <a:r>
              <a:rPr lang="en-US" dirty="0"/>
              <a:t>monthly totals  for storage usage</a:t>
            </a:r>
          </a:p>
          <a:p>
            <a:pPr lvl="1"/>
            <a:r>
              <a:rPr lang="en-US" dirty="0"/>
              <a:t>hourly totals for vCPU, </a:t>
            </a:r>
            <a:r>
              <a:rPr lang="en-US" dirty="0" err="1"/>
              <a:t>vRAM</a:t>
            </a:r>
            <a:r>
              <a:rPr lang="en-US" dirty="0"/>
              <a:t>, public IP addresses, and license usage</a:t>
            </a:r>
          </a:p>
          <a:p>
            <a:r>
              <a:rPr lang="en-US" dirty="0"/>
              <a:t>You can view resource usage by </a:t>
            </a:r>
          </a:p>
          <a:p>
            <a:pPr lvl="1"/>
            <a:r>
              <a:rPr lang="en-US" dirty="0"/>
              <a:t>month to date</a:t>
            </a:r>
          </a:p>
          <a:p>
            <a:pPr lvl="1"/>
            <a:r>
              <a:rPr lang="en-US" dirty="0"/>
              <a:t>the past 24 hours</a:t>
            </a:r>
          </a:p>
          <a:p>
            <a:pPr lvl="1"/>
            <a:r>
              <a:rPr lang="en-US" dirty="0"/>
              <a:t>the past hour </a:t>
            </a:r>
          </a:p>
          <a:p>
            <a:r>
              <a:rPr lang="en-US" dirty="0"/>
              <a:t>Enables you to pay for only the resources you use, on a per-minute, metered basis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61540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4483CC-78AC-8528-B449-63C58EE3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BAA1776-4947-91E5-C590-B1D6209F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FBAE09F-5E21-BE5B-36BF-35629407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57" y="300292"/>
            <a:ext cx="9619963" cy="65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78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private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Virtual </a:t>
            </a:r>
          </a:p>
          <a:p>
            <a:r>
              <a:rPr lang="en-GB" sz="4000" dirty="0"/>
              <a:t>Hosted </a:t>
            </a:r>
          </a:p>
          <a:p>
            <a:r>
              <a:rPr lang="en-GB" sz="4000" dirty="0"/>
              <a:t>Managed</a:t>
            </a:r>
          </a:p>
          <a:p>
            <a:r>
              <a:rPr lang="en-GB" sz="4000" dirty="0"/>
              <a:t>On-premise/Internal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96A7854-3D05-90F2-BE2D-1A1C22F7D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private clouds offer </a:t>
            </a:r>
            <a:r>
              <a:rPr lang="en-US" dirty="0">
                <a:solidFill>
                  <a:srgbClr val="FF0000"/>
                </a:solidFill>
              </a:rPr>
              <a:t>an isolated environment</a:t>
            </a:r>
          </a:p>
          <a:p>
            <a:r>
              <a:rPr lang="en-US" dirty="0"/>
              <a:t>Different types of private clouds are classified into categories based on how they are hosted and how much management they receive from the provider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2904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Single-tenant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899"/>
            <a:ext cx="10515600" cy="4351338"/>
          </a:xfrm>
        </p:spPr>
        <p:txBody>
          <a:bodyPr>
            <a:normAutofit/>
          </a:bodyPr>
          <a:lstStyle/>
          <a:p>
            <a:r>
              <a:rPr lang="en-GB" sz="4800" dirty="0"/>
              <a:t>Tenant - the organization using the cloud</a:t>
            </a:r>
          </a:p>
          <a:p>
            <a:r>
              <a:rPr lang="en-GB" sz="4800" dirty="0"/>
              <a:t>In single-tenant environment the tenant does not share resources with other users</a:t>
            </a:r>
          </a:p>
        </p:txBody>
      </p:sp>
    </p:spTree>
    <p:extLst>
      <p:ext uri="{BB962C8B-B14F-4D97-AF65-F5344CB8AC3E}">
        <p14:creationId xmlns:p14="http://schemas.microsoft.com/office/powerpoint/2010/main" val="38425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A8DC2A-644F-AECB-DE50-B0FF0131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private clouds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AB73927-853C-10F5-EDA3-3156653E9B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8DE83CA-996D-1346-0673-77EDCF9A87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2CEA4A1-57CB-468C-B9E7-C45FF4C5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08" y="1825625"/>
            <a:ext cx="9923733" cy="49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39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private clouds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Most of the same benefits found in public clouds</a:t>
            </a:r>
          </a:p>
          <a:p>
            <a:pPr lvl="1"/>
            <a:r>
              <a:rPr lang="en-GB" sz="3600" dirty="0"/>
              <a:t>user self-service and scalability</a:t>
            </a:r>
          </a:p>
          <a:p>
            <a:pPr lvl="1"/>
            <a:r>
              <a:rPr lang="en-GB" sz="3600" dirty="0"/>
              <a:t>the ability to provision and configure virtual machines (VMs) and change or optimize computing resources on demand</a:t>
            </a:r>
          </a:p>
        </p:txBody>
      </p:sp>
    </p:spTree>
    <p:extLst>
      <p:ext uri="{BB962C8B-B14F-4D97-AF65-F5344CB8AC3E}">
        <p14:creationId xmlns:p14="http://schemas.microsoft.com/office/powerpoint/2010/main" val="4102526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private clouds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Users don't share resources</a:t>
            </a:r>
          </a:p>
          <a:p>
            <a:pPr lvl="1"/>
            <a:r>
              <a:rPr lang="en-GB" sz="2800" dirty="0"/>
              <a:t>Increased </a:t>
            </a:r>
            <a:r>
              <a:rPr lang="en-GB" sz="2800" dirty="0">
                <a:solidFill>
                  <a:srgbClr val="FF0000"/>
                </a:solidFill>
              </a:rPr>
              <a:t>security</a:t>
            </a:r>
            <a:r>
              <a:rPr lang="en-GB" sz="2800" dirty="0"/>
              <a:t> of an isolated network.</a:t>
            </a:r>
          </a:p>
          <a:p>
            <a:pPr lvl="1"/>
            <a:r>
              <a:rPr lang="en-GB" sz="2800" dirty="0"/>
              <a:t>Increased </a:t>
            </a:r>
            <a:r>
              <a:rPr lang="en-GB" sz="2800" dirty="0">
                <a:solidFill>
                  <a:srgbClr val="FF0000"/>
                </a:solidFill>
              </a:rPr>
              <a:t>performance</a:t>
            </a:r>
            <a:r>
              <a:rPr lang="en-GB" sz="2800" dirty="0"/>
              <a:t> due to resources being solely dedicated to one organization</a:t>
            </a:r>
          </a:p>
          <a:p>
            <a:pPr lvl="1"/>
            <a:r>
              <a:rPr lang="en-GB" sz="2800" dirty="0"/>
              <a:t>Increased capability for </a:t>
            </a:r>
            <a:r>
              <a:rPr lang="en-GB" sz="2800" dirty="0" smtClean="0">
                <a:solidFill>
                  <a:srgbClr val="FF0000"/>
                </a:solidFill>
              </a:rPr>
              <a:t>customization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95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Greater visibility into security and access control</a:t>
            </a:r>
          </a:p>
          <a:p>
            <a:pPr lvl="1"/>
            <a:r>
              <a:rPr lang="en-GB" sz="3200" dirty="0"/>
              <a:t>All workloads run behind the customers’ own firewall</a:t>
            </a:r>
          </a:p>
          <a:p>
            <a:r>
              <a:rPr lang="en-GB" sz="3600" dirty="0"/>
              <a:t>Fully enforced compliance with regulatory standards</a:t>
            </a:r>
          </a:p>
          <a:p>
            <a:pPr lvl="1"/>
            <a:r>
              <a:rPr lang="en-GB" sz="3200" dirty="0"/>
              <a:t>Private cloud customers aren’t forced to rely on the industry and regulatory compliance offered by the cloud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9958604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Customization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Full control over hardware and software choices</a:t>
            </a:r>
          </a:p>
          <a:p>
            <a:pPr lvl="1"/>
            <a:r>
              <a:rPr lang="en-GB" sz="3200" dirty="0"/>
              <a:t>Private cloud customers are free to purchase the hardware and software they prefer, vs. the hardware and software the cloud provider offers</a:t>
            </a:r>
          </a:p>
          <a:p>
            <a:r>
              <a:rPr lang="en-GB" sz="3600" dirty="0"/>
              <a:t>Freedom to customize hardware and software in any way</a:t>
            </a:r>
          </a:p>
          <a:p>
            <a:pPr lvl="1"/>
            <a:r>
              <a:rPr lang="en-GB" sz="3200" dirty="0"/>
              <a:t>Private cloud customers can customize servers in any way they want and can customize software as needed with add-ons or through custom development</a:t>
            </a:r>
          </a:p>
        </p:txBody>
      </p:sp>
    </p:spTree>
    <p:extLst>
      <p:ext uri="{BB962C8B-B14F-4D97-AF65-F5344CB8AC3E}">
        <p14:creationId xmlns:p14="http://schemas.microsoft.com/office/powerpoint/2010/main" val="859511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cloud vs Public cloud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Private cloud computing model is best for businesses  </a:t>
            </a:r>
          </a:p>
          <a:p>
            <a:pPr lvl="1"/>
            <a:r>
              <a:rPr lang="en-GB" sz="3200" dirty="0"/>
              <a:t>With dynamic or unpredictable computing needs </a:t>
            </a:r>
          </a:p>
          <a:p>
            <a:pPr lvl="1"/>
            <a:r>
              <a:rPr lang="en-GB" sz="3200" dirty="0"/>
              <a:t>That require direct control over their environments, typically to meet security, business governance or regulatory compliance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92523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private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Virtual </a:t>
            </a:r>
          </a:p>
          <a:p>
            <a:r>
              <a:rPr lang="en-GB" sz="4000" dirty="0"/>
              <a:t>Hosted </a:t>
            </a:r>
          </a:p>
          <a:p>
            <a:r>
              <a:rPr lang="en-GB" sz="4000" dirty="0"/>
              <a:t>Managed</a:t>
            </a:r>
          </a:p>
          <a:p>
            <a:r>
              <a:rPr lang="en-GB" sz="4000" dirty="0"/>
              <a:t>On-premise/Internal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6A7854-3D05-90F2-BE2D-1A1C22F7D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private clouds offer </a:t>
            </a:r>
            <a:r>
              <a:rPr lang="en-US" dirty="0">
                <a:solidFill>
                  <a:srgbClr val="FF0000"/>
                </a:solidFill>
              </a:rPr>
              <a:t>an isolated environment</a:t>
            </a:r>
          </a:p>
          <a:p>
            <a:r>
              <a:rPr lang="en-US" dirty="0"/>
              <a:t>Different types of private clouds are classified into categories based on how they are hosted and how much management they receive from the provider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11787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C166B3-AA47-D52C-4E2F-CB7BE5B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Private cloud types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46BAFF-878B-41C7-8D38-D11A4011F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9F30B41-90DC-6E86-1AFD-DA678FD8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229" y="2533675"/>
            <a:ext cx="9872900" cy="36169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225" y="2533675"/>
            <a:ext cx="2289635" cy="361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23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Single-tenant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899"/>
            <a:ext cx="10515600" cy="4351338"/>
          </a:xfrm>
        </p:spPr>
        <p:txBody>
          <a:bodyPr>
            <a:normAutofit/>
          </a:bodyPr>
          <a:lstStyle/>
          <a:p>
            <a:r>
              <a:rPr lang="en-GB" sz="4800" dirty="0"/>
              <a:t>Tenant - the organization using the cloud</a:t>
            </a:r>
          </a:p>
          <a:p>
            <a:r>
              <a:rPr lang="en-GB" sz="4800" dirty="0"/>
              <a:t>In single-tenant environment the tenant </a:t>
            </a:r>
            <a:r>
              <a:rPr lang="en-GB" sz="4800" dirty="0">
                <a:solidFill>
                  <a:srgbClr val="FF0000"/>
                </a:solidFill>
              </a:rPr>
              <a:t>does not share resources </a:t>
            </a:r>
            <a:r>
              <a:rPr lang="en-GB" sz="4800" dirty="0"/>
              <a:t>with other users</a:t>
            </a:r>
          </a:p>
          <a:p>
            <a:r>
              <a:rPr lang="en-GB" sz="4800" dirty="0">
                <a:highlight>
                  <a:srgbClr val="FFFF00"/>
                </a:highlight>
              </a:rPr>
              <a:t>What does it mean that the resources are not shared?</a:t>
            </a:r>
          </a:p>
        </p:txBody>
      </p:sp>
    </p:spTree>
    <p:extLst>
      <p:ext uri="{BB962C8B-B14F-4D97-AF65-F5344CB8AC3E}">
        <p14:creationId xmlns:p14="http://schemas.microsoft.com/office/powerpoint/2010/main" val="4352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23E86-1121-9A27-5BF1-F4DFC1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the resources hosted in private clouds?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07C51B8-DFD9-6907-3251-B93504CE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074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1D3E4A-08CD-79D2-3166-5BDDEFC5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  <a:br>
              <a:rPr lang="en-AU" dirty="0"/>
            </a:b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A198C0-A20E-7C14-CDA5-716D67F7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Let’s consider an example of an enterprise with multiple business units</a:t>
            </a:r>
          </a:p>
          <a:p>
            <a:r>
              <a:rPr lang="en-AU" sz="4000" dirty="0" smtClean="0"/>
              <a:t>Business </a:t>
            </a:r>
            <a:r>
              <a:rPr lang="en-AU" sz="4000" dirty="0"/>
              <a:t>need: data storage</a:t>
            </a:r>
          </a:p>
          <a:p>
            <a:r>
              <a:rPr lang="en-AU" sz="4000" dirty="0"/>
              <a:t>Resource: private data </a:t>
            </a:r>
            <a:r>
              <a:rPr lang="en-AU" sz="4000" dirty="0" err="1"/>
              <a:t>center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2190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5757</TotalTime>
  <Words>2164</Words>
  <Application>Microsoft Office PowerPoint</Application>
  <PresentationFormat>Custom</PresentationFormat>
  <Paragraphs>250</Paragraphs>
  <Slides>67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Deployment models and private cloud platform construction </vt:lpstr>
      <vt:lpstr>Intended learning outcomes</vt:lpstr>
      <vt:lpstr>Private cloud</vt:lpstr>
      <vt:lpstr>Private cloud vs Public cloud (1)</vt:lpstr>
      <vt:lpstr>Private cloud vs Public cloud (2)</vt:lpstr>
      <vt:lpstr>Single-tenant environment</vt:lpstr>
      <vt:lpstr>Single-tenant environment</vt:lpstr>
      <vt:lpstr>How are the resources hosted in private clouds?</vt:lpstr>
      <vt:lpstr>Example </vt:lpstr>
      <vt:lpstr>How can the resources be hosted and managed?</vt:lpstr>
      <vt:lpstr>How can the resources be hosted and managed?</vt:lpstr>
      <vt:lpstr>How can the resources be hosted and managed?</vt:lpstr>
      <vt:lpstr>How can the resources be hosted and managed?</vt:lpstr>
      <vt:lpstr>Example (cont.)</vt:lpstr>
      <vt:lpstr>Migration to private cloud</vt:lpstr>
      <vt:lpstr>Constructing a private cloud</vt:lpstr>
      <vt:lpstr>How can the resources be hosted in private clouds?</vt:lpstr>
      <vt:lpstr>On-Premise/Internal private cloud</vt:lpstr>
      <vt:lpstr>On-Premise/Internal private cloud</vt:lpstr>
      <vt:lpstr>On-Premise/Internal private cloud</vt:lpstr>
      <vt:lpstr>On-Premise/Internal private cloud benefits</vt:lpstr>
      <vt:lpstr>On-Premise/Internal private cloud benefits</vt:lpstr>
      <vt:lpstr>How are the resources hosted in private clouds?</vt:lpstr>
      <vt:lpstr>PowerPoint Presentation</vt:lpstr>
      <vt:lpstr>Managed</vt:lpstr>
      <vt:lpstr>Example -  Oracle Private Cloud at Customer</vt:lpstr>
      <vt:lpstr>Architecture of Oracle Private Cloud at Customer</vt:lpstr>
      <vt:lpstr>Manage private cloud example – Atlantic.Net</vt:lpstr>
      <vt:lpstr>Services offered in managed private cloud</vt:lpstr>
      <vt:lpstr>System Environment</vt:lpstr>
      <vt:lpstr>Clustering</vt:lpstr>
      <vt:lpstr>VM Provisioning</vt:lpstr>
      <vt:lpstr>System Updates</vt:lpstr>
      <vt:lpstr>Replication and Failover</vt:lpstr>
      <vt:lpstr>Advanced Certifications</vt:lpstr>
      <vt:lpstr>Advanced Monitoring</vt:lpstr>
      <vt:lpstr>How are the resources hosted in private clouds?</vt:lpstr>
      <vt:lpstr>Hosted private cloud</vt:lpstr>
      <vt:lpstr>Hosted private cloud</vt:lpstr>
      <vt:lpstr>How hosted private cloud works</vt:lpstr>
      <vt:lpstr>Hosted private vs public cloud</vt:lpstr>
      <vt:lpstr>Hosted private vs public cloud (2)</vt:lpstr>
      <vt:lpstr>Hosted private cloud benefits</vt:lpstr>
      <vt:lpstr>Internal vs Managed vs Hosted</vt:lpstr>
      <vt:lpstr>How are the resources hosted in private clouds?</vt:lpstr>
      <vt:lpstr>Virtual private cloud</vt:lpstr>
      <vt:lpstr>Virtual private cloud</vt:lpstr>
      <vt:lpstr>Virtual private cloud benefits</vt:lpstr>
      <vt:lpstr>How to create a virtual private cloud - example</vt:lpstr>
      <vt:lpstr>Create an account</vt:lpstr>
      <vt:lpstr> Create a Virtual Machine</vt:lpstr>
      <vt:lpstr> Create a Virtual Machine</vt:lpstr>
      <vt:lpstr> Select a Virtual Machine</vt:lpstr>
      <vt:lpstr> Predefined template</vt:lpstr>
      <vt:lpstr> Select desired resources</vt:lpstr>
      <vt:lpstr>Create an original virtual machine</vt:lpstr>
      <vt:lpstr>View and Monitor Resource Usage</vt:lpstr>
      <vt:lpstr>PowerPoint Presentation</vt:lpstr>
      <vt:lpstr>Types of private clouds</vt:lpstr>
      <vt:lpstr>Types of private clouds</vt:lpstr>
      <vt:lpstr>Advantages of private clouds (1)</vt:lpstr>
      <vt:lpstr>Advantages of private clouds (2)</vt:lpstr>
      <vt:lpstr>Security benefits</vt:lpstr>
      <vt:lpstr>Customization benefits</vt:lpstr>
      <vt:lpstr>Private cloud vs Public cloud choice</vt:lpstr>
      <vt:lpstr>Types of private clouds</vt:lpstr>
      <vt:lpstr>Private cloud types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RainClasroom test</dc:title>
  <dc:creator>Joanna Siebert</dc:creator>
  <cp:lastModifiedBy>lenovo</cp:lastModifiedBy>
  <cp:revision>326</cp:revision>
  <cp:lastPrinted>2023-11-01T03:49:37Z</cp:lastPrinted>
  <dcterms:created xsi:type="dcterms:W3CDTF">2020-03-15T08:11:10Z</dcterms:created>
  <dcterms:modified xsi:type="dcterms:W3CDTF">2023-12-01T09:07:39Z</dcterms:modified>
</cp:coreProperties>
</file>