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975" r:id="rId2"/>
    <p:sldId id="1976" r:id="rId3"/>
    <p:sldId id="1977" r:id="rId4"/>
    <p:sldId id="2622" r:id="rId5"/>
    <p:sldId id="2129" r:id="rId6"/>
    <p:sldId id="2099" r:id="rId7"/>
    <p:sldId id="2100" r:id="rId8"/>
    <p:sldId id="2101" r:id="rId9"/>
    <p:sldId id="2102" r:id="rId10"/>
    <p:sldId id="2103" r:id="rId11"/>
    <p:sldId id="2104" r:id="rId12"/>
    <p:sldId id="2105" r:id="rId13"/>
    <p:sldId id="2106" r:id="rId14"/>
    <p:sldId id="2635" r:id="rId15"/>
    <p:sldId id="2640" r:id="rId16"/>
    <p:sldId id="2637" r:id="rId17"/>
    <p:sldId id="2108" r:id="rId18"/>
    <p:sldId id="2638" r:id="rId19"/>
    <p:sldId id="2639" r:id="rId20"/>
    <p:sldId id="2109" r:id="rId21"/>
    <p:sldId id="2110" r:id="rId22"/>
    <p:sldId id="2111" r:id="rId23"/>
    <p:sldId id="2112" r:id="rId24"/>
    <p:sldId id="2113" r:id="rId25"/>
    <p:sldId id="2114" r:id="rId26"/>
    <p:sldId id="2115" r:id="rId27"/>
    <p:sldId id="2116" r:id="rId28"/>
    <p:sldId id="2117" r:id="rId29"/>
    <p:sldId id="2118" r:id="rId30"/>
    <p:sldId id="2119" r:id="rId31"/>
    <p:sldId id="2120" r:id="rId32"/>
    <p:sldId id="2121" r:id="rId3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5105" autoAdjust="0"/>
  </p:normalViewPr>
  <p:slideViewPr>
    <p:cSldViewPr snapToGrid="0">
      <p:cViewPr varScale="1">
        <p:scale>
          <a:sx n="114" d="100"/>
          <a:sy n="114" d="100"/>
        </p:scale>
        <p:origin x="-435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BE647A-7B2F-4242-B317-4FD24FFADCC4}" type="slidenum">
              <a:rPr lang="en-US" altLang="en-US">
                <a:latin typeface="Calibri" pitchFamily="34" charset="0"/>
              </a:rPr>
              <a:pPr eaLnBrk="1" hangingPunct="1"/>
              <a:t>12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55FBF09-D7F1-4063-BD11-8B587530D5BD}" type="slidenum">
              <a:rPr lang="en-US" altLang="en-US">
                <a:latin typeface="Calibri" pitchFamily="34" charset="0"/>
              </a:rPr>
              <a:pPr eaLnBrk="1" hangingPunct="1"/>
              <a:t>26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FF7716E-F622-4E28-97B2-913FEFCDBE59}" type="slidenum">
              <a:rPr lang="en-US" altLang="en-US">
                <a:latin typeface="Calibri" pitchFamily="34" charset="0"/>
              </a:rPr>
              <a:pPr eaLnBrk="1" hangingPunct="1"/>
              <a:t>27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F4DCECB-EDCE-41B6-B6B5-4A5FF8D6B9BC}" type="slidenum">
              <a:rPr lang="en-US" altLang="en-US">
                <a:latin typeface="Calibri" pitchFamily="34" charset="0"/>
              </a:rPr>
              <a:pPr eaLnBrk="1" hangingPunct="1"/>
              <a:t>28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342303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Technologies </a:t>
            </a:r>
            <a:r>
              <a:rPr lang="en-GB" dirty="0"/>
              <a:t>enabling cloud computing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2" y="3977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previous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None designed for their failure model</a:t>
            </a:r>
          </a:p>
          <a:p>
            <a:r>
              <a:rPr lang="en-US" sz="3600" dirty="0" smtClean="0"/>
              <a:t>Few scale as highly or dynamically and easily</a:t>
            </a:r>
          </a:p>
          <a:p>
            <a:r>
              <a:rPr lang="en-US" sz="3600" dirty="0" smtClean="0"/>
              <a:t>Lack of special primitives for large distributed computation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/>
              <a:t>Motivation</a:t>
            </a:r>
            <a:r>
              <a:rPr lang="it-IT" dirty="0"/>
              <a:t>: Large Scale </a:t>
            </a:r>
            <a:r>
              <a:rPr lang="it-IT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4704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Manipulate large (</a:t>
            </a:r>
            <a:r>
              <a:rPr lang="en-US" sz="3600" dirty="0" err="1" smtClean="0">
                <a:solidFill>
                  <a:srgbClr val="006600"/>
                </a:solidFill>
              </a:rPr>
              <a:t>Peta</a:t>
            </a:r>
            <a:r>
              <a:rPr lang="en-US" sz="3600" dirty="0" smtClean="0">
                <a:solidFill>
                  <a:srgbClr val="006600"/>
                </a:solidFill>
              </a:rPr>
              <a:t> Scale</a:t>
            </a:r>
            <a:r>
              <a:rPr lang="en-US" sz="3600" dirty="0" smtClean="0"/>
              <a:t>) sets of data</a:t>
            </a:r>
          </a:p>
          <a:p>
            <a:r>
              <a:rPr lang="en-US" sz="3600" dirty="0" smtClean="0"/>
              <a:t>Large number of machine with </a:t>
            </a:r>
            <a:r>
              <a:rPr lang="en-US" sz="3600" dirty="0">
                <a:solidFill>
                  <a:srgbClr val="0000FF"/>
                </a:solidFill>
              </a:rPr>
              <a:t>commodity hardware</a:t>
            </a:r>
            <a:r>
              <a:rPr lang="en-US" sz="3600" dirty="0" smtClean="0"/>
              <a:t> </a:t>
            </a:r>
          </a:p>
          <a:p>
            <a:pPr lvl="1"/>
            <a:r>
              <a:rPr lang="en-US" sz="3200" dirty="0" smtClean="0"/>
              <a:t>Component failure is the norm</a:t>
            </a:r>
          </a:p>
          <a:p>
            <a:endParaRPr lang="en-US" sz="3600" dirty="0" smtClean="0"/>
          </a:p>
          <a:p>
            <a:r>
              <a:rPr lang="en-US" sz="3600" dirty="0" smtClean="0"/>
              <a:t>Goal: </a:t>
            </a:r>
            <a:r>
              <a:rPr lang="en-US" sz="3600" b="1" dirty="0" smtClean="0">
                <a:solidFill>
                  <a:srgbClr val="008000"/>
                </a:solidFill>
              </a:rPr>
              <a:t>Scalable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006600"/>
                </a:solidFill>
              </a:rPr>
              <a:t>high performance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006600"/>
                </a:solidFill>
              </a:rPr>
              <a:t>fault tolerant </a:t>
            </a:r>
            <a:r>
              <a:rPr lang="en-US" sz="3600" dirty="0" smtClean="0"/>
              <a:t>distributed file system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Two important 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At Google, MapReduce operation are run on a special file system called </a:t>
            </a:r>
            <a:r>
              <a:rPr lang="en-US" sz="3200" dirty="0" smtClean="0">
                <a:solidFill>
                  <a:srgbClr val="FF0000"/>
                </a:solidFill>
              </a:rPr>
              <a:t>Google File System (GFS)</a:t>
            </a:r>
            <a:r>
              <a:rPr lang="en-US" sz="3200" dirty="0" smtClean="0"/>
              <a:t> that is highly optimized for this purpose.</a:t>
            </a:r>
          </a:p>
          <a:p>
            <a:pPr marL="731520" lvl="1" indent="-274320">
              <a:buFont typeface="Wingdings 2"/>
              <a:buChar char=""/>
              <a:defRPr/>
            </a:pPr>
            <a:r>
              <a:rPr lang="en-US" sz="2800" dirty="0" smtClean="0"/>
              <a:t>GFS is not open source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Doug Cutting and Yahoo! reverse engineered the GFS and called it </a:t>
            </a:r>
            <a:r>
              <a:rPr lang="en-US" sz="3200" dirty="0" smtClean="0">
                <a:solidFill>
                  <a:srgbClr val="FF0000"/>
                </a:solidFill>
              </a:rPr>
              <a:t>Hadoop Distributed File System (HDFS)</a:t>
            </a:r>
          </a:p>
          <a:p>
            <a:pPr marL="731520" lvl="1" indent="-274320">
              <a:buFont typeface="Wingdings 2"/>
              <a:buChar char=""/>
              <a:defRPr/>
            </a:pPr>
            <a:r>
              <a:rPr lang="en-US" sz="2800" dirty="0" smtClean="0"/>
              <a:t>The software framework that supports HDFS, MapReduce and other related entities is called  the project Hadoop or simply Hadoop</a:t>
            </a:r>
          </a:p>
          <a:p>
            <a:pPr marL="731520" lvl="1" indent="-274320">
              <a:buFont typeface="Wingdings 2"/>
              <a:buChar char=""/>
              <a:defRPr/>
            </a:pPr>
            <a:r>
              <a:rPr lang="en-US" sz="2800" dirty="0" smtClean="0"/>
              <a:t>This is open source and distributed by Apache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2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938" y="575836"/>
            <a:ext cx="7098506" cy="687842"/>
          </a:xfrm>
          <a:prstGeom prst="rect">
            <a:avLst/>
          </a:prstGeom>
        </p:spPr>
        <p:txBody>
          <a:bodyPr vert="horz" wrap="square" lIns="0" tIns="10630" rIns="0" bIns="0" rtlCol="0">
            <a:spAutoFit/>
          </a:bodyPr>
          <a:lstStyle/>
          <a:p>
            <a:pPr marL="10630">
              <a:lnSpc>
                <a:spcPct val="100000"/>
              </a:lnSpc>
              <a:spcBef>
                <a:spcPts val="84"/>
              </a:spcBef>
            </a:pPr>
            <a:r>
              <a:rPr spc="42" dirty="0"/>
              <a:t>Why</a:t>
            </a:r>
            <a:r>
              <a:rPr spc="4" dirty="0"/>
              <a:t> </a:t>
            </a:r>
            <a:r>
              <a:rPr spc="197" dirty="0"/>
              <a:t>build</a:t>
            </a:r>
            <a:r>
              <a:rPr spc="8" dirty="0"/>
              <a:t> </a:t>
            </a:r>
            <a:r>
              <a:rPr spc="-29" dirty="0"/>
              <a:t>GFS?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782" y="1729711"/>
            <a:ext cx="10573760" cy="3664357"/>
          </a:xfrm>
          <a:prstGeom prst="rect">
            <a:avLst/>
          </a:prstGeom>
        </p:spPr>
        <p:txBody>
          <a:bodyPr vert="horz" wrap="square" lIns="0" tIns="178582" rIns="0" bIns="0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SzPct val="145098"/>
              <a:buFont typeface="Arial" panose="020B0604020202020204" pitchFamily="34" charset="0"/>
              <a:buChar char="•"/>
              <a:tabLst>
                <a:tab pos="318897" algn="l"/>
              </a:tabLst>
              <a:defRPr/>
            </a:pPr>
            <a:r>
              <a:rPr sz="2800" dirty="0"/>
              <a:t>Built by Google, for Google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SzPct val="145098"/>
              <a:buFont typeface="Arial" panose="020B0604020202020204" pitchFamily="34" charset="0"/>
              <a:buChar char="•"/>
              <a:tabLst>
                <a:tab pos="318897" algn="l"/>
              </a:tabLst>
              <a:defRPr/>
            </a:pPr>
            <a:r>
              <a:rPr sz="2800" dirty="0"/>
              <a:t>Google’s use-case: Large-scale data processing workloads</a:t>
            </a:r>
          </a:p>
          <a:p>
            <a:pPr lvl="2" indent="-457200">
              <a:lnSpc>
                <a:spcPct val="90000"/>
              </a:lnSpc>
              <a:spcBef>
                <a:spcPts val="1000"/>
              </a:spcBef>
              <a:buSzPct val="145098"/>
              <a:buFont typeface="Arial" panose="020B0604020202020204" pitchFamily="34" charset="0"/>
              <a:buChar char="•"/>
              <a:tabLst>
                <a:tab pos="690944" algn="l"/>
              </a:tabLst>
              <a:defRPr/>
            </a:pPr>
            <a:r>
              <a:rPr sz="2800" dirty="0"/>
              <a:t>Data: crawled documents, search logs etc..</a:t>
            </a:r>
          </a:p>
          <a:p>
            <a:pPr lvl="2" indent="-457200">
              <a:lnSpc>
                <a:spcPct val="90000"/>
              </a:lnSpc>
              <a:spcBef>
                <a:spcPts val="1000"/>
              </a:spcBef>
              <a:buSzPct val="145098"/>
              <a:buFont typeface="Arial" panose="020B0604020202020204" pitchFamily="34" charset="0"/>
              <a:buChar char="•"/>
              <a:tabLst>
                <a:tab pos="690944" algn="l"/>
              </a:tabLst>
              <a:defRPr/>
            </a:pPr>
            <a:r>
              <a:rPr sz="2800" dirty="0"/>
              <a:t>Clusters: 100s-1000s of machines w/ commodity hardware</a:t>
            </a:r>
          </a:p>
          <a:p>
            <a:pPr lvl="2" indent="-457200">
              <a:lnSpc>
                <a:spcPct val="90000"/>
              </a:lnSpc>
              <a:spcBef>
                <a:spcPts val="1000"/>
              </a:spcBef>
              <a:buSzPct val="145098"/>
              <a:buFont typeface="Arial" panose="020B0604020202020204" pitchFamily="34" charset="0"/>
              <a:buChar char="•"/>
              <a:tabLst>
                <a:tab pos="690944" algn="l"/>
              </a:tabLst>
              <a:defRPr/>
            </a:pPr>
            <a:r>
              <a:rPr sz="2800" dirty="0"/>
              <a:t>MapReduce jobs (distributed computing framework)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SzPct val="145098"/>
              <a:buFont typeface="Arial" panose="020B0604020202020204" pitchFamily="34" charset="0"/>
              <a:buChar char="•"/>
              <a:tabLst>
                <a:tab pos="318897" algn="l"/>
              </a:tabLst>
              <a:defRPr/>
            </a:pPr>
            <a:r>
              <a:rPr sz="2800" dirty="0"/>
              <a:t>Why not use existing systems?</a:t>
            </a:r>
          </a:p>
          <a:p>
            <a:pPr lvl="2" indent="-457200">
              <a:lnSpc>
                <a:spcPct val="90000"/>
              </a:lnSpc>
              <a:spcBef>
                <a:spcPts val="1000"/>
              </a:spcBef>
              <a:buSzPct val="145098"/>
              <a:buFont typeface="Arial" panose="020B0604020202020204" pitchFamily="34" charset="0"/>
              <a:buChar char="•"/>
              <a:tabLst>
                <a:tab pos="690944" algn="l"/>
              </a:tabLst>
              <a:defRPr/>
            </a:pPr>
            <a:r>
              <a:rPr sz="2800" dirty="0"/>
              <a:t>Older DFS don’t </a:t>
            </a:r>
            <a:r>
              <a:rPr sz="2800" dirty="0" smtClean="0"/>
              <a:t>scale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568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Master (NameNode)</a:t>
            </a:r>
          </a:p>
          <a:p>
            <a:pPr lvl="1"/>
            <a:r>
              <a:rPr lang="en-US" dirty="0" smtClean="0"/>
              <a:t>Manages metadata (namespace)</a:t>
            </a:r>
          </a:p>
          <a:p>
            <a:pPr lvl="1"/>
            <a:r>
              <a:rPr lang="en-US" dirty="0" smtClean="0"/>
              <a:t>Not involved in data transfer</a:t>
            </a:r>
          </a:p>
          <a:p>
            <a:pPr lvl="1"/>
            <a:r>
              <a:rPr lang="en-US" dirty="0" smtClean="0"/>
              <a:t>Controls allocation, placement, replication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Chunkserver</a:t>
            </a:r>
            <a:r>
              <a:rPr lang="en-US" b="1" dirty="0"/>
              <a:t> (</a:t>
            </a:r>
            <a:r>
              <a:rPr lang="en-US" b="1" dirty="0" smtClean="0"/>
              <a:t>DataNode</a:t>
            </a:r>
            <a:r>
              <a:rPr lang="en-US" b="1" dirty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Stores </a:t>
            </a:r>
            <a:r>
              <a:rPr lang="en-US" dirty="0" smtClean="0">
                <a:solidFill>
                  <a:srgbClr val="FF0000"/>
                </a:solidFill>
              </a:rPr>
              <a:t>chunks </a:t>
            </a:r>
            <a:r>
              <a:rPr lang="en-US" dirty="0" smtClean="0"/>
              <a:t>of data</a:t>
            </a:r>
          </a:p>
          <a:p>
            <a:pPr lvl="1"/>
            <a:r>
              <a:rPr lang="en-US" dirty="0" smtClean="0"/>
              <a:t>No knowledge of GFS file system structure </a:t>
            </a:r>
          </a:p>
          <a:p>
            <a:pPr lvl="1"/>
            <a:r>
              <a:rPr lang="en-US" dirty="0" smtClean="0"/>
              <a:t>Built on local </a:t>
            </a:r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Master (NameNode)</a:t>
            </a:r>
          </a:p>
          <a:p>
            <a:pPr lvl="1"/>
            <a:r>
              <a:rPr lang="en-US" dirty="0" smtClean="0"/>
              <a:t>Manages metadata (namespace)</a:t>
            </a:r>
          </a:p>
          <a:p>
            <a:pPr lvl="1"/>
            <a:r>
              <a:rPr lang="en-US" dirty="0" smtClean="0"/>
              <a:t>Not involved in data transfer</a:t>
            </a:r>
          </a:p>
          <a:p>
            <a:pPr lvl="1"/>
            <a:r>
              <a:rPr lang="en-US" dirty="0" smtClean="0"/>
              <a:t>Controls allocation, placement, replication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Chunkserver</a:t>
            </a:r>
            <a:r>
              <a:rPr lang="en-US" b="1" dirty="0"/>
              <a:t> (</a:t>
            </a:r>
            <a:r>
              <a:rPr lang="en-US" b="1" dirty="0" smtClean="0"/>
              <a:t>DataNode</a:t>
            </a:r>
            <a:r>
              <a:rPr lang="en-US" b="1" dirty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Stores </a:t>
            </a:r>
            <a:r>
              <a:rPr lang="en-US" dirty="0" smtClean="0">
                <a:solidFill>
                  <a:srgbClr val="FF0000"/>
                </a:solidFill>
              </a:rPr>
              <a:t>chunks </a:t>
            </a:r>
            <a:r>
              <a:rPr lang="en-US" dirty="0" smtClean="0"/>
              <a:t>of data</a:t>
            </a:r>
          </a:p>
          <a:p>
            <a:pPr lvl="1"/>
            <a:r>
              <a:rPr lang="en-US" dirty="0" smtClean="0"/>
              <a:t>No knowledge of GFS file system structure </a:t>
            </a:r>
          </a:p>
          <a:p>
            <a:pPr lvl="1"/>
            <a:r>
              <a:rPr lang="en-US" dirty="0" smtClean="0"/>
              <a:t>Built on local </a:t>
            </a:r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51" y="1019056"/>
            <a:ext cx="4620224" cy="248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Master (NameNode)</a:t>
            </a:r>
          </a:p>
          <a:p>
            <a:pPr lvl="1"/>
            <a:r>
              <a:rPr lang="en-US" dirty="0" smtClean="0"/>
              <a:t>Manages metadata (namespace)</a:t>
            </a:r>
          </a:p>
          <a:p>
            <a:pPr lvl="1"/>
            <a:r>
              <a:rPr lang="en-US" dirty="0" smtClean="0"/>
              <a:t>Not involved in data transfer</a:t>
            </a:r>
          </a:p>
          <a:p>
            <a:pPr lvl="1"/>
            <a:r>
              <a:rPr lang="en-US" dirty="0" smtClean="0"/>
              <a:t>Controls allocation, placement, replication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Chunkserver</a:t>
            </a:r>
            <a:r>
              <a:rPr lang="en-US" b="1" dirty="0"/>
              <a:t> (</a:t>
            </a:r>
            <a:r>
              <a:rPr lang="en-US" b="1" dirty="0" smtClean="0"/>
              <a:t>DataNode</a:t>
            </a:r>
            <a:r>
              <a:rPr lang="en-US" b="1" dirty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Stores </a:t>
            </a:r>
            <a:r>
              <a:rPr lang="en-US" dirty="0" smtClean="0">
                <a:solidFill>
                  <a:srgbClr val="FF0000"/>
                </a:solidFill>
              </a:rPr>
              <a:t>chunks </a:t>
            </a:r>
            <a:r>
              <a:rPr lang="en-US" dirty="0" smtClean="0"/>
              <a:t>of data</a:t>
            </a:r>
          </a:p>
          <a:p>
            <a:pPr lvl="1"/>
            <a:r>
              <a:rPr lang="en-US" dirty="0" smtClean="0"/>
              <a:t>No knowledge of GFS file system structure </a:t>
            </a:r>
          </a:p>
          <a:p>
            <a:pPr lvl="1"/>
            <a:r>
              <a:rPr lang="en-US" dirty="0" smtClean="0"/>
              <a:t>Built on local </a:t>
            </a:r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82" y="3995802"/>
            <a:ext cx="459619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51" y="1019056"/>
            <a:ext cx="4620224" cy="248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5485"/>
            <a:ext cx="12295562" cy="346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7" y="3686042"/>
            <a:ext cx="6137359" cy="292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7" y="202932"/>
            <a:ext cx="11703446" cy="329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7" y="202932"/>
            <a:ext cx="11685945" cy="329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7" y="3819479"/>
            <a:ext cx="5486122" cy="28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technologies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 smtClean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Virtualization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Load balancing</a:t>
            </a:r>
            <a:endParaRPr lang="en-US" sz="4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Programming models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</a:t>
            </a:r>
            <a:r>
              <a:rPr lang="en-US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storage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4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989"/>
            <a:ext cx="10515600" cy="687842"/>
          </a:xfrm>
          <a:prstGeom prst="rect">
            <a:avLst/>
          </a:prstGeom>
        </p:spPr>
        <p:txBody>
          <a:bodyPr vert="horz" wrap="square" lIns="0" tIns="10630" rIns="0" bIns="0" rtlCol="0">
            <a:spAutoFit/>
          </a:bodyPr>
          <a:lstStyle/>
          <a:p>
            <a:pPr marL="2848813">
              <a:lnSpc>
                <a:spcPct val="100000"/>
              </a:lnSpc>
              <a:spcBef>
                <a:spcPts val="84"/>
              </a:spcBef>
            </a:pPr>
            <a:r>
              <a:rPr spc="10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781" y="2015605"/>
            <a:ext cx="9701115" cy="5315817"/>
          </a:xfrm>
          <a:prstGeom prst="rect">
            <a:avLst/>
          </a:prstGeom>
        </p:spPr>
        <p:txBody>
          <a:bodyPr vert="horz" wrap="square" lIns="0" tIns="34547" rIns="0" bIns="0" rtlCol="0">
            <a:spAutoFit/>
          </a:bodyPr>
          <a:lstStyle/>
          <a:p>
            <a:pPr marL="393306" indent="-372047">
              <a:spcBef>
                <a:spcPts val="272"/>
              </a:spcBef>
              <a:buSzPct val="145312"/>
              <a:buChar char="•"/>
              <a:tabLst>
                <a:tab pos="393306" algn="l"/>
              </a:tabLst>
            </a:pPr>
            <a:r>
              <a:rPr sz="2700" spc="-8" dirty="0">
                <a:latin typeface="Arial"/>
                <a:cs typeface="Arial"/>
              </a:rPr>
              <a:t>Familiar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file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system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8" dirty="0">
                <a:latin typeface="Arial"/>
                <a:cs typeface="Arial"/>
              </a:rPr>
              <a:t>interface</a:t>
            </a:r>
            <a:endParaRPr sz="2700" dirty="0">
              <a:latin typeface="Arial"/>
              <a:cs typeface="Arial"/>
            </a:endParaRPr>
          </a:p>
          <a:p>
            <a:pPr marL="765353" lvl="1" indent="-372047">
              <a:spcBef>
                <a:spcPts val="1389"/>
              </a:spcBef>
              <a:buSzPct val="145000"/>
              <a:buChar char="•"/>
              <a:tabLst>
                <a:tab pos="765353" algn="l"/>
              </a:tabLst>
            </a:pPr>
            <a:r>
              <a:rPr sz="2500" i="1" dirty="0">
                <a:latin typeface="Arial"/>
                <a:cs typeface="Arial"/>
              </a:rPr>
              <a:t>create,</a:t>
            </a:r>
            <a:r>
              <a:rPr sz="2500" i="1" spc="-75" dirty="0">
                <a:latin typeface="Arial"/>
                <a:cs typeface="Arial"/>
              </a:rPr>
              <a:t> </a:t>
            </a:r>
            <a:r>
              <a:rPr sz="2500" i="1" spc="-8" dirty="0">
                <a:latin typeface="Arial"/>
                <a:cs typeface="Arial"/>
              </a:rPr>
              <a:t>delete</a:t>
            </a:r>
            <a:endParaRPr sz="2500" dirty="0">
              <a:latin typeface="Arial"/>
              <a:cs typeface="Arial"/>
            </a:endParaRPr>
          </a:p>
          <a:p>
            <a:pPr marL="765353" lvl="1" indent="-372047">
              <a:spcBef>
                <a:spcPts val="837"/>
              </a:spcBef>
              <a:buSzPct val="145000"/>
              <a:buChar char="•"/>
              <a:tabLst>
                <a:tab pos="765353" algn="l"/>
              </a:tabLst>
            </a:pPr>
            <a:r>
              <a:rPr sz="2500" i="1" dirty="0">
                <a:latin typeface="Arial"/>
                <a:cs typeface="Arial"/>
              </a:rPr>
              <a:t>open,</a:t>
            </a:r>
            <a:r>
              <a:rPr sz="2500" i="1" spc="63" dirty="0">
                <a:latin typeface="Arial"/>
                <a:cs typeface="Arial"/>
              </a:rPr>
              <a:t> </a:t>
            </a:r>
            <a:r>
              <a:rPr sz="2500" i="1" spc="-8" dirty="0">
                <a:latin typeface="Arial"/>
                <a:cs typeface="Arial"/>
              </a:rPr>
              <a:t>close</a:t>
            </a:r>
            <a:endParaRPr sz="2500" dirty="0">
              <a:latin typeface="Arial"/>
              <a:cs typeface="Arial"/>
            </a:endParaRPr>
          </a:p>
          <a:p>
            <a:pPr marL="765353" lvl="1" indent="-372047">
              <a:spcBef>
                <a:spcPts val="921"/>
              </a:spcBef>
              <a:buSzPct val="145000"/>
              <a:buChar char="•"/>
              <a:tabLst>
                <a:tab pos="765353" algn="l"/>
              </a:tabLst>
            </a:pPr>
            <a:r>
              <a:rPr sz="2500" i="1" dirty="0">
                <a:latin typeface="Arial"/>
                <a:cs typeface="Arial"/>
              </a:rPr>
              <a:t>read,</a:t>
            </a:r>
            <a:r>
              <a:rPr sz="2500" i="1" spc="-95" dirty="0">
                <a:latin typeface="Arial"/>
                <a:cs typeface="Arial"/>
              </a:rPr>
              <a:t> </a:t>
            </a:r>
            <a:r>
              <a:rPr sz="2500" i="1" spc="-8" dirty="0">
                <a:latin typeface="Arial"/>
                <a:cs typeface="Arial"/>
              </a:rPr>
              <a:t>write</a:t>
            </a:r>
            <a:endParaRPr sz="2500" dirty="0">
              <a:latin typeface="Arial"/>
              <a:cs typeface="Arial"/>
            </a:endParaRPr>
          </a:p>
          <a:p>
            <a:pPr marL="393306" indent="-372047">
              <a:spcBef>
                <a:spcPts val="3432"/>
              </a:spcBef>
              <a:buSzPct val="145312"/>
              <a:buChar char="•"/>
              <a:tabLst>
                <a:tab pos="393306" algn="l"/>
              </a:tabLst>
            </a:pPr>
            <a:r>
              <a:rPr sz="2700" dirty="0">
                <a:latin typeface="Arial"/>
                <a:cs typeface="Arial"/>
              </a:rPr>
              <a:t>Additional</a:t>
            </a:r>
            <a:r>
              <a:rPr sz="2700" spc="234" dirty="0">
                <a:latin typeface="Arial"/>
                <a:cs typeface="Arial"/>
              </a:rPr>
              <a:t> </a:t>
            </a:r>
            <a:r>
              <a:rPr sz="2700" spc="-8" dirty="0">
                <a:latin typeface="Arial"/>
                <a:cs typeface="Arial"/>
              </a:rPr>
              <a:t>operations</a:t>
            </a:r>
            <a:endParaRPr sz="2700" dirty="0">
              <a:latin typeface="Arial"/>
              <a:cs typeface="Arial"/>
            </a:endParaRPr>
          </a:p>
          <a:p>
            <a:pPr marL="765353" lvl="1" indent="-372047">
              <a:spcBef>
                <a:spcPts val="1389"/>
              </a:spcBef>
              <a:buSzPct val="145000"/>
              <a:buChar char="•"/>
              <a:tabLst>
                <a:tab pos="765353" algn="l"/>
              </a:tabLst>
            </a:pPr>
            <a:r>
              <a:rPr sz="2500" i="1" spc="-8" dirty="0" smtClean="0">
                <a:latin typeface="Arial"/>
                <a:cs typeface="Arial"/>
              </a:rPr>
              <a:t>Snapshot</a:t>
            </a:r>
            <a:r>
              <a:rPr lang="en-GB" sz="2500" i="1" spc="-8" dirty="0">
                <a:latin typeface="Arial"/>
                <a:cs typeface="Arial"/>
              </a:rPr>
              <a:t> - </a:t>
            </a:r>
            <a:r>
              <a:rPr lang="en-GB" sz="2500" spc="-8" dirty="0" smtClean="0">
                <a:latin typeface="Arial"/>
                <a:cs typeface="Arial"/>
              </a:rPr>
              <a:t>creates </a:t>
            </a:r>
            <a:r>
              <a:rPr lang="en-GB" sz="2500" spc="-8" dirty="0">
                <a:latin typeface="Arial"/>
                <a:cs typeface="Arial"/>
              </a:rPr>
              <a:t>a copy of a file or a directory </a:t>
            </a:r>
            <a:r>
              <a:rPr lang="en-GB" sz="2500" spc="-8" dirty="0" smtClean="0">
                <a:latin typeface="Arial"/>
                <a:cs typeface="Arial"/>
              </a:rPr>
              <a:t>tree at </a:t>
            </a:r>
            <a:r>
              <a:rPr lang="en-GB" sz="2500" spc="-8" dirty="0">
                <a:latin typeface="Arial"/>
                <a:cs typeface="Arial"/>
              </a:rPr>
              <a:t>low </a:t>
            </a:r>
            <a:r>
              <a:rPr lang="en-GB" sz="2500" spc="-8" dirty="0" smtClean="0">
                <a:latin typeface="Arial"/>
                <a:cs typeface="Arial"/>
              </a:rPr>
              <a:t>cost</a:t>
            </a:r>
          </a:p>
          <a:p>
            <a:pPr marL="765353" lvl="1" indent="-372047">
              <a:spcBef>
                <a:spcPts val="1389"/>
              </a:spcBef>
              <a:buSzPct val="145000"/>
              <a:buFontTx/>
              <a:buChar char="•"/>
              <a:tabLst>
                <a:tab pos="765353" algn="l"/>
              </a:tabLst>
            </a:pPr>
            <a:r>
              <a:rPr sz="2500" i="1" dirty="0" smtClean="0">
                <a:latin typeface="Arial"/>
                <a:cs typeface="Arial"/>
              </a:rPr>
              <a:t>Record</a:t>
            </a:r>
            <a:r>
              <a:rPr sz="2500" i="1" spc="-29" dirty="0" smtClean="0">
                <a:latin typeface="Arial"/>
                <a:cs typeface="Arial"/>
              </a:rPr>
              <a:t> </a:t>
            </a:r>
            <a:r>
              <a:rPr sz="2500" i="1" spc="-8" dirty="0" smtClean="0">
                <a:latin typeface="Arial"/>
                <a:cs typeface="Arial"/>
              </a:rPr>
              <a:t>Append</a:t>
            </a:r>
            <a:r>
              <a:rPr lang="en-GB" sz="2500" i="1" spc="-8" dirty="0">
                <a:latin typeface="Arial"/>
                <a:cs typeface="Arial"/>
              </a:rPr>
              <a:t> </a:t>
            </a:r>
            <a:r>
              <a:rPr lang="en-GB" sz="2500" spc="-8" dirty="0">
                <a:latin typeface="Arial"/>
                <a:cs typeface="Arial"/>
              </a:rPr>
              <a:t>- allows multiple clients to append data to the same file concurrently while guaranteeing the atomicity of each individual client’s append</a:t>
            </a:r>
            <a:r>
              <a:rPr lang="en-GB" sz="2500" spc="-8" dirty="0" smtClean="0">
                <a:latin typeface="Arial"/>
                <a:cs typeface="Arial"/>
              </a:rPr>
              <a:t>.</a:t>
            </a:r>
            <a:endParaRPr lang="en-GB" sz="2500" dirty="0">
              <a:latin typeface="Arial"/>
              <a:cs typeface="Arial"/>
            </a:endParaRPr>
          </a:p>
          <a:p>
            <a:pPr marL="765353" lvl="1" indent="-372047">
              <a:spcBef>
                <a:spcPts val="1389"/>
              </a:spcBef>
              <a:buSzPct val="145000"/>
              <a:buChar char="•"/>
              <a:tabLst>
                <a:tab pos="765353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0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989"/>
            <a:ext cx="10515600" cy="687842"/>
          </a:xfrm>
          <a:prstGeom prst="rect">
            <a:avLst/>
          </a:prstGeom>
        </p:spPr>
        <p:txBody>
          <a:bodyPr vert="horz" wrap="square" lIns="0" tIns="10630" rIns="0" bIns="0" rtlCol="0">
            <a:spAutoFit/>
          </a:bodyPr>
          <a:lstStyle/>
          <a:p>
            <a:pPr marL="2529916">
              <a:lnSpc>
                <a:spcPct val="100000"/>
              </a:lnSpc>
              <a:spcBef>
                <a:spcPts val="84"/>
              </a:spcBef>
            </a:pPr>
            <a:r>
              <a:rPr dirty="0"/>
              <a:t>Read</a:t>
            </a:r>
            <a:r>
              <a:rPr spc="159" dirty="0"/>
              <a:t> </a:t>
            </a:r>
            <a:r>
              <a:rPr spc="84" dirty="0"/>
              <a:t>Path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422" y="2352973"/>
            <a:ext cx="8965406" cy="24199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05188" y="5267247"/>
            <a:ext cx="5367933" cy="1138813"/>
          </a:xfrm>
          <a:prstGeom prst="rect">
            <a:avLst/>
          </a:prstGeom>
        </p:spPr>
        <p:txBody>
          <a:bodyPr vert="horz" wrap="square" lIns="0" tIns="81319" rIns="0" bIns="0" rtlCol="0">
            <a:spAutoFit/>
          </a:bodyPr>
          <a:lstStyle/>
          <a:p>
            <a:pPr marL="393306" indent="-361417">
              <a:spcBef>
                <a:spcPts val="640"/>
              </a:spcBef>
              <a:buSzPct val="145901"/>
              <a:buChar char="•"/>
              <a:tabLst>
                <a:tab pos="393306" algn="l"/>
              </a:tabLst>
            </a:pPr>
            <a:r>
              <a:rPr sz="2600" dirty="0">
                <a:latin typeface="Arial"/>
                <a:cs typeface="Arial"/>
              </a:rPr>
              <a:t>Clients</a:t>
            </a:r>
            <a:r>
              <a:rPr sz="2600" spc="113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cache</a:t>
            </a:r>
            <a:r>
              <a:rPr sz="2600" spc="12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chunk</a:t>
            </a:r>
            <a:r>
              <a:rPr sz="2600" spc="121" dirty="0">
                <a:latin typeface="Arial"/>
                <a:cs typeface="Arial"/>
              </a:rPr>
              <a:t> </a:t>
            </a:r>
            <a:r>
              <a:rPr sz="2600" spc="-8" dirty="0">
                <a:latin typeface="Arial"/>
                <a:cs typeface="Arial"/>
              </a:rPr>
              <a:t>locations</a:t>
            </a:r>
            <a:endParaRPr sz="2600" dirty="0">
              <a:latin typeface="Arial"/>
              <a:cs typeface="Arial"/>
            </a:endParaRPr>
          </a:p>
          <a:p>
            <a:pPr marL="393306" indent="-361417">
              <a:spcBef>
                <a:spcPts val="1959"/>
              </a:spcBef>
              <a:buSzPct val="145901"/>
              <a:buChar char="•"/>
              <a:tabLst>
                <a:tab pos="393306" algn="l"/>
              </a:tabLst>
            </a:pPr>
            <a:r>
              <a:rPr sz="2600" b="1" dirty="0">
                <a:latin typeface="Arial"/>
                <a:cs typeface="Arial"/>
              </a:rPr>
              <a:t>No</a:t>
            </a:r>
            <a:r>
              <a:rPr sz="2600" b="1" spc="121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client-side</a:t>
            </a:r>
            <a:r>
              <a:rPr sz="2600" b="1" spc="121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data</a:t>
            </a:r>
            <a:r>
              <a:rPr sz="2600" b="1" spc="121" dirty="0">
                <a:latin typeface="Arial"/>
                <a:cs typeface="Arial"/>
              </a:rPr>
              <a:t> </a:t>
            </a:r>
            <a:r>
              <a:rPr sz="2600" b="1" spc="-8" dirty="0">
                <a:latin typeface="Arial"/>
                <a:cs typeface="Arial"/>
              </a:rPr>
              <a:t>caching</a:t>
            </a:r>
            <a:r>
              <a:rPr sz="2600" b="1" spc="-8" dirty="0" smtClean="0">
                <a:latin typeface="Arial"/>
                <a:cs typeface="Arial"/>
              </a:rPr>
              <a:t>!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5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22</a:t>
            </a:fld>
            <a:endParaRPr lang="en-US"/>
          </a:p>
        </p:txBody>
      </p:sp>
      <p:pic>
        <p:nvPicPr>
          <p:cNvPr id="16" name="Picture 15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27" y="1402220"/>
            <a:ext cx="77470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4"/>
          <p:cNvSpPr txBox="1"/>
          <p:nvPr/>
        </p:nvSpPr>
        <p:spPr>
          <a:xfrm>
            <a:off x="5622664" y="1237169"/>
            <a:ext cx="6419082" cy="5303047"/>
          </a:xfrm>
          <a:prstGeom prst="rect">
            <a:avLst/>
          </a:prstGeom>
        </p:spPr>
        <p:txBody>
          <a:bodyPr vert="horz" wrap="square" lIns="0" tIns="12756" rIns="0" bIns="0" rtlCol="0">
            <a:spAutoFit/>
          </a:bodyPr>
          <a:lstStyle/>
          <a:p>
            <a:pPr marL="2434247" indent="-382676">
              <a:spcBef>
                <a:spcPts val="100"/>
              </a:spcBef>
              <a:buAutoNum type="arabicPeriod"/>
              <a:tabLst>
                <a:tab pos="2433716" algn="l"/>
                <a:tab pos="2434247" algn="l"/>
              </a:tabLst>
            </a:pPr>
            <a:r>
              <a:rPr dirty="0">
                <a:latin typeface="Arial"/>
                <a:cs typeface="Arial"/>
              </a:rPr>
              <a:t>Client</a:t>
            </a:r>
            <a:r>
              <a:rPr spc="15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contacts</a:t>
            </a:r>
            <a:r>
              <a:rPr spc="17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Master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1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2434247" marR="107362" indent="-382676">
              <a:lnSpc>
                <a:spcPct val="103699"/>
              </a:lnSpc>
              <a:buAutoNum type="arabicPeriod"/>
              <a:tabLst>
                <a:tab pos="2433716" algn="l"/>
                <a:tab pos="2434247" algn="l"/>
              </a:tabLst>
            </a:pPr>
            <a:r>
              <a:rPr dirty="0">
                <a:latin typeface="Arial"/>
                <a:cs typeface="Arial"/>
              </a:rPr>
              <a:t>Master</a:t>
            </a:r>
            <a:r>
              <a:rPr spc="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replies</a:t>
            </a:r>
            <a:r>
              <a:rPr spc="71" dirty="0">
                <a:latin typeface="Arial"/>
                <a:cs typeface="Arial"/>
              </a:rPr>
              <a:t> </a:t>
            </a:r>
            <a:r>
              <a:rPr spc="92" dirty="0">
                <a:latin typeface="Arial"/>
                <a:cs typeface="Arial"/>
              </a:rPr>
              <a:t>w/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location</a:t>
            </a:r>
            <a:r>
              <a:rPr spc="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primary </a:t>
            </a:r>
            <a:r>
              <a:rPr dirty="0">
                <a:latin typeface="Arial"/>
                <a:cs typeface="Arial"/>
              </a:rPr>
              <a:t>and</a:t>
            </a:r>
            <a:r>
              <a:rPr spc="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other</a:t>
            </a:r>
            <a:r>
              <a:rPr spc="8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replicas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8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2434247" marR="464527" indent="-382676">
              <a:lnSpc>
                <a:spcPct val="103699"/>
              </a:lnSpc>
              <a:buAutoNum type="arabicPeriod"/>
              <a:tabLst>
                <a:tab pos="2433716" algn="l"/>
                <a:tab pos="2434247" algn="l"/>
              </a:tabLst>
            </a:pPr>
            <a:r>
              <a:rPr dirty="0">
                <a:latin typeface="Arial"/>
                <a:cs typeface="Arial"/>
              </a:rPr>
              <a:t>Client</a:t>
            </a:r>
            <a:r>
              <a:rPr spc="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pushes</a:t>
            </a:r>
            <a:r>
              <a:rPr spc="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33" dirty="0">
                <a:latin typeface="Arial"/>
                <a:cs typeface="Arial"/>
              </a:rPr>
              <a:t> </a:t>
            </a:r>
            <a:r>
              <a:rPr spc="54" dirty="0">
                <a:latin typeface="Arial"/>
                <a:cs typeface="Arial"/>
              </a:rPr>
              <a:t>to</a:t>
            </a:r>
            <a:r>
              <a:rPr spc="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all</a:t>
            </a:r>
            <a:r>
              <a:rPr spc="3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replicas; </a:t>
            </a:r>
            <a:r>
              <a:rPr dirty="0">
                <a:latin typeface="Arial"/>
                <a:cs typeface="Arial"/>
              </a:rPr>
              <a:t>replicas</a:t>
            </a:r>
            <a:r>
              <a:rPr spc="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buﬀer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received</a:t>
            </a:r>
            <a:r>
              <a:rPr spc="88" dirty="0">
                <a:latin typeface="Arial"/>
                <a:cs typeface="Arial"/>
              </a:rPr>
              <a:t> </a:t>
            </a:r>
            <a:r>
              <a:rPr spc="-17" dirty="0">
                <a:latin typeface="Arial"/>
                <a:cs typeface="Arial"/>
              </a:rPr>
              <a:t>data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8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2434247" marR="4252" indent="-382676">
              <a:lnSpc>
                <a:spcPct val="103699"/>
              </a:lnSpc>
              <a:buAutoNum type="arabicPeriod"/>
              <a:tabLst>
                <a:tab pos="2433716" algn="l"/>
                <a:tab pos="2434247" algn="l"/>
              </a:tabLst>
            </a:pPr>
            <a:r>
              <a:rPr dirty="0">
                <a:latin typeface="Arial"/>
                <a:cs typeface="Arial"/>
              </a:rPr>
              <a:t>Client</a:t>
            </a:r>
            <a:r>
              <a:rPr spc="6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sends</a:t>
            </a:r>
            <a:r>
              <a:rPr spc="6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write</a:t>
            </a:r>
            <a:r>
              <a:rPr spc="6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request</a:t>
            </a:r>
            <a:r>
              <a:rPr spc="63" dirty="0">
                <a:latin typeface="Arial"/>
                <a:cs typeface="Arial"/>
              </a:rPr>
              <a:t> </a:t>
            </a:r>
            <a:r>
              <a:rPr spc="54" dirty="0">
                <a:latin typeface="Arial"/>
                <a:cs typeface="Arial"/>
              </a:rPr>
              <a:t>to</a:t>
            </a:r>
            <a:r>
              <a:rPr spc="6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primary; </a:t>
            </a:r>
            <a:r>
              <a:rPr dirty="0">
                <a:latin typeface="Arial"/>
                <a:cs typeface="Arial"/>
              </a:rPr>
              <a:t>primary</a:t>
            </a:r>
            <a:r>
              <a:rPr spc="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serializes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requests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8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2434247" marR="133937" indent="-382676">
              <a:lnSpc>
                <a:spcPct val="103699"/>
              </a:lnSpc>
              <a:buAutoNum type="arabicPeriod"/>
              <a:tabLst>
                <a:tab pos="2433716" algn="l"/>
                <a:tab pos="2434247" algn="l"/>
              </a:tabLst>
            </a:pPr>
            <a:r>
              <a:rPr dirty="0">
                <a:latin typeface="Arial"/>
                <a:cs typeface="Arial"/>
              </a:rPr>
              <a:t>Primary</a:t>
            </a:r>
            <a:r>
              <a:rPr spc="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applies</a:t>
            </a:r>
            <a:r>
              <a:rPr spc="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request,</a:t>
            </a:r>
            <a:r>
              <a:rPr spc="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forwards</a:t>
            </a:r>
            <a:r>
              <a:rPr spc="92" dirty="0">
                <a:latin typeface="Arial"/>
                <a:cs typeface="Arial"/>
              </a:rPr>
              <a:t> </a:t>
            </a:r>
            <a:r>
              <a:rPr spc="33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secondaries</a:t>
            </a:r>
            <a:r>
              <a:rPr spc="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2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serial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order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6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2434247" indent="-382676">
              <a:buAutoNum type="arabicPeriod"/>
              <a:tabLst>
                <a:tab pos="2433716" algn="l"/>
                <a:tab pos="2434247" algn="l"/>
              </a:tabLst>
            </a:pPr>
            <a:r>
              <a:rPr dirty="0">
                <a:latin typeface="Arial"/>
                <a:cs typeface="Arial"/>
              </a:rPr>
              <a:t>Secondaries</a:t>
            </a:r>
            <a:r>
              <a:rPr spc="5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send</a:t>
            </a:r>
            <a:r>
              <a:rPr spc="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Ack</a:t>
            </a:r>
            <a:r>
              <a:rPr spc="63" dirty="0">
                <a:latin typeface="Arial"/>
                <a:cs typeface="Arial"/>
              </a:rPr>
              <a:t> </a:t>
            </a:r>
            <a:r>
              <a:rPr spc="54" dirty="0">
                <a:latin typeface="Arial"/>
                <a:cs typeface="Arial"/>
              </a:rPr>
              <a:t>to</a:t>
            </a:r>
            <a:r>
              <a:rPr spc="67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primary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8"/>
              </a:spcBef>
              <a:buFont typeface="Arial"/>
              <a:buAutoNum type="arabicPeriod"/>
            </a:pPr>
            <a:endParaRPr sz="2000" dirty="0">
              <a:latin typeface="Arial"/>
              <a:cs typeface="Arial"/>
            </a:endParaRPr>
          </a:p>
          <a:p>
            <a:pPr marL="2434247" indent="-382676">
              <a:buAutoNum type="arabicPeriod"/>
              <a:tabLst>
                <a:tab pos="2433716" algn="l"/>
                <a:tab pos="2434247" algn="l"/>
              </a:tabLst>
            </a:pPr>
            <a:r>
              <a:rPr dirty="0">
                <a:latin typeface="Arial"/>
                <a:cs typeface="Arial"/>
              </a:rPr>
              <a:t>Primary</a:t>
            </a:r>
            <a:r>
              <a:rPr spc="4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sends</a:t>
            </a:r>
            <a:r>
              <a:rPr spc="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Ack</a:t>
            </a:r>
            <a:r>
              <a:rPr spc="42" dirty="0">
                <a:latin typeface="Arial"/>
                <a:cs typeface="Arial"/>
              </a:rPr>
              <a:t> </a:t>
            </a:r>
            <a:r>
              <a:rPr spc="54" dirty="0">
                <a:latin typeface="Arial"/>
                <a:cs typeface="Arial"/>
              </a:rPr>
              <a:t>to</a:t>
            </a:r>
            <a:r>
              <a:rPr spc="3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client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0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972800" cy="1143000"/>
          </a:xfrm>
        </p:spPr>
        <p:txBody>
          <a:bodyPr/>
          <a:lstStyle/>
          <a:p>
            <a:r>
              <a:rPr lang="en-US" dirty="0" smtClean="0"/>
              <a:t>Write(filename, offset,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15829" y="6448252"/>
            <a:ext cx="2844800" cy="365125"/>
          </a:xfrm>
        </p:spPr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5480" y="1504675"/>
            <a:ext cx="2592288" cy="71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121464" y="4168974"/>
            <a:ext cx="288032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Secondary </a:t>
            </a:r>
            <a:r>
              <a:rPr lang="en-US" sz="2800" b="1" dirty="0" err="1" smtClean="0"/>
              <a:t>ReplicaA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121464" y="5609134"/>
            <a:ext cx="288032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Secondary </a:t>
            </a:r>
            <a:r>
              <a:rPr lang="en-US" sz="2800" b="1" dirty="0" err="1" smtClean="0"/>
              <a:t>ReplicaB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2121464" y="2728814"/>
            <a:ext cx="288032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Primary Replica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8362157" y="1396664"/>
            <a:ext cx="2880320" cy="9295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Master</a:t>
            </a:r>
            <a:endParaRPr lang="en-US" sz="3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4857768" y="1300698"/>
            <a:ext cx="3504389" cy="400110"/>
            <a:chOff x="3229508" y="1340768"/>
            <a:chExt cx="2628292" cy="40011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29508" y="1720698"/>
              <a:ext cx="26282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65512" y="1340768"/>
              <a:ext cx="1866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1) Who has the lease?</a:t>
              </a:r>
              <a:endParaRPr lang="en-US" sz="2000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9592656" y="2971103"/>
            <a:ext cx="6897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267429" y="2218220"/>
            <a:ext cx="2486216" cy="510594"/>
            <a:chOff x="536754" y="2434244"/>
            <a:chExt cx="1864662" cy="510594"/>
          </a:xfrm>
        </p:grpSpPr>
        <p:sp>
          <p:nvSpPr>
            <p:cNvPr id="19" name="Down Arrow 18"/>
            <p:cNvSpPr/>
            <p:nvPr/>
          </p:nvSpPr>
          <p:spPr>
            <a:xfrm>
              <a:off x="2041376" y="2434244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754" y="2496325"/>
              <a:ext cx="1123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66531" y="3658382"/>
            <a:ext cx="2535120" cy="510594"/>
            <a:chOff x="536080" y="3874406"/>
            <a:chExt cx="1901340" cy="510594"/>
          </a:xfrm>
        </p:grpSpPr>
        <p:sp>
          <p:nvSpPr>
            <p:cNvPr id="20" name="Down Arrow 19"/>
            <p:cNvSpPr/>
            <p:nvPr/>
          </p:nvSpPr>
          <p:spPr>
            <a:xfrm>
              <a:off x="2077380" y="3874406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080" y="3929648"/>
              <a:ext cx="1123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33179" y="5106729"/>
            <a:ext cx="2468472" cy="510594"/>
            <a:chOff x="586066" y="5322753"/>
            <a:chExt cx="1851354" cy="510594"/>
          </a:xfrm>
        </p:grpSpPr>
        <p:sp>
          <p:nvSpPr>
            <p:cNvPr id="21" name="Down Arrow 20"/>
            <p:cNvSpPr/>
            <p:nvPr/>
          </p:nvSpPr>
          <p:spPr>
            <a:xfrm>
              <a:off x="2077380" y="5322753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066" y="5378902"/>
              <a:ext cx="1123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sp>
        <p:nvSpPr>
          <p:cNvPr id="25" name="Down Arrow 24"/>
          <p:cNvSpPr/>
          <p:nvPr/>
        </p:nvSpPr>
        <p:spPr>
          <a:xfrm rot="16200000">
            <a:off x="9766313" y="3175885"/>
            <a:ext cx="360040" cy="680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746201" y="3316226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362157" y="2780928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</a:t>
            </a:r>
            <a:endParaRPr lang="en-US" sz="2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623392" y="1412777"/>
            <a:ext cx="1642088" cy="1780821"/>
            <a:chOff x="53726" y="1628800"/>
            <a:chExt cx="1231566" cy="1780821"/>
          </a:xfrm>
        </p:grpSpPr>
        <p:cxnSp>
          <p:nvCxnSpPr>
            <p:cNvPr id="29" name="Straight Arrow Connector 28"/>
            <p:cNvCxnSpPr>
              <a:stCxn id="5" idx="1"/>
              <a:endCxn id="8" idx="1"/>
            </p:cNvCxnSpPr>
            <p:nvPr/>
          </p:nvCxnSpPr>
          <p:spPr>
            <a:xfrm rot="10800000" flipV="1">
              <a:off x="1177280" y="2077470"/>
              <a:ext cx="108012" cy="1332151"/>
            </a:xfrm>
            <a:prstGeom prst="bentConnector3">
              <a:avLst>
                <a:gd name="adj1" fmla="val 71184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726" y="1628800"/>
              <a:ext cx="95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4) Commit</a:t>
              </a:r>
              <a:endParaRPr lang="en-US" sz="2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57768" y="2018164"/>
            <a:ext cx="3504389" cy="400110"/>
            <a:chOff x="3229508" y="2234188"/>
            <a:chExt cx="262829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3761065" y="2234188"/>
              <a:ext cx="112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2) Lease info</a:t>
              </a:r>
              <a:endParaRPr lang="en-US" sz="20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229508" y="2234188"/>
              <a:ext cx="26282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857769" y="3193598"/>
            <a:ext cx="2479108" cy="2880320"/>
            <a:chOff x="3229508" y="3409622"/>
            <a:chExt cx="1859331" cy="2880320"/>
          </a:xfrm>
        </p:grpSpPr>
        <p:cxnSp>
          <p:nvCxnSpPr>
            <p:cNvPr id="70" name="Straight Arrow Connector 28"/>
            <p:cNvCxnSpPr>
              <a:stCxn id="7" idx="3"/>
              <a:endCxn id="8" idx="3"/>
            </p:cNvCxnSpPr>
            <p:nvPr/>
          </p:nvCxnSpPr>
          <p:spPr>
            <a:xfrm flipV="1">
              <a:off x="3265512" y="3409622"/>
              <a:ext cx="12700" cy="2880320"/>
            </a:xfrm>
            <a:prstGeom prst="curvedConnector3">
              <a:avLst>
                <a:gd name="adj1" fmla="val 5727276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29508" y="5378902"/>
              <a:ext cx="1859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6)Commit ACK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01455" y="3193598"/>
            <a:ext cx="1543950" cy="1440160"/>
            <a:chOff x="3187272" y="3409622"/>
            <a:chExt cx="1157962" cy="1440160"/>
          </a:xfrm>
        </p:grpSpPr>
        <p:cxnSp>
          <p:nvCxnSpPr>
            <p:cNvPr id="65" name="Straight Arrow Connector 28"/>
            <p:cNvCxnSpPr/>
            <p:nvPr/>
          </p:nvCxnSpPr>
          <p:spPr>
            <a:xfrm flipV="1">
              <a:off x="3337520" y="3409622"/>
              <a:ext cx="12700" cy="1440160"/>
            </a:xfrm>
            <a:prstGeom prst="curvedConnector3">
              <a:avLst>
                <a:gd name="adj1" fmla="val 5465457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187272" y="3931435"/>
              <a:ext cx="1157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6)Commit ACK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05773" y="3193598"/>
            <a:ext cx="5870443" cy="2880320"/>
            <a:chOff x="3265512" y="3409622"/>
            <a:chExt cx="4402832" cy="2880320"/>
          </a:xfrm>
        </p:grpSpPr>
        <p:cxnSp>
          <p:nvCxnSpPr>
            <p:cNvPr id="37" name="Straight Arrow Connector 28"/>
            <p:cNvCxnSpPr>
              <a:stCxn id="8" idx="3"/>
              <a:endCxn id="7" idx="3"/>
            </p:cNvCxnSpPr>
            <p:nvPr/>
          </p:nvCxnSpPr>
          <p:spPr>
            <a:xfrm>
              <a:off x="3265512" y="3409622"/>
              <a:ext cx="12700" cy="2880320"/>
            </a:xfrm>
            <a:prstGeom prst="bentConnector3">
              <a:avLst>
                <a:gd name="adj1" fmla="val 1541455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28"/>
            <p:cNvCxnSpPr>
              <a:stCxn id="8" idx="3"/>
              <a:endCxn id="6" idx="3"/>
            </p:cNvCxnSpPr>
            <p:nvPr/>
          </p:nvCxnSpPr>
          <p:spPr>
            <a:xfrm>
              <a:off x="3265512" y="3409622"/>
              <a:ext cx="12700" cy="1440160"/>
            </a:xfrm>
            <a:prstGeom prst="bentConnector3">
              <a:avLst>
                <a:gd name="adj1" fmla="val 1541455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9550" y="4495838"/>
              <a:ext cx="2458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5) Serialized Commit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41193" y="1861448"/>
            <a:ext cx="2306673" cy="1818556"/>
            <a:chOff x="-30895" y="1861448"/>
            <a:chExt cx="1730005" cy="1818556"/>
          </a:xfrm>
        </p:grpSpPr>
        <p:sp>
          <p:nvSpPr>
            <p:cNvPr id="46" name="TextBox 45"/>
            <p:cNvSpPr txBox="1"/>
            <p:nvPr/>
          </p:nvSpPr>
          <p:spPr>
            <a:xfrm>
              <a:off x="-30895" y="2972118"/>
              <a:ext cx="939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7) Success</a:t>
              </a:r>
            </a:p>
            <a:p>
              <a:endParaRPr lang="en-US" sz="2000" dirty="0"/>
            </a:p>
          </p:txBody>
        </p:sp>
        <p:cxnSp>
          <p:nvCxnSpPr>
            <p:cNvPr id="41" name="Straight Arrow Connector 28"/>
            <p:cNvCxnSpPr>
              <a:stCxn id="8" idx="1"/>
              <a:endCxn id="5" idx="1"/>
            </p:cNvCxnSpPr>
            <p:nvPr/>
          </p:nvCxnSpPr>
          <p:spPr>
            <a:xfrm rot="10800000" flipH="1">
              <a:off x="1591098" y="1861448"/>
              <a:ext cx="108012" cy="1332151"/>
            </a:xfrm>
            <a:prstGeom prst="curvedConnector3">
              <a:avLst>
                <a:gd name="adj1" fmla="val -1181353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0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125" y="575836"/>
            <a:ext cx="6375202" cy="687842"/>
          </a:xfrm>
          <a:prstGeom prst="rect">
            <a:avLst/>
          </a:prstGeom>
        </p:spPr>
        <p:txBody>
          <a:bodyPr vert="horz" wrap="square" lIns="0" tIns="10630" rIns="0" bIns="0" rtlCol="0">
            <a:spAutoFit/>
          </a:bodyPr>
          <a:lstStyle/>
          <a:p>
            <a:pPr marL="10630">
              <a:lnSpc>
                <a:spcPct val="100000"/>
              </a:lnSpc>
              <a:spcBef>
                <a:spcPts val="84"/>
              </a:spcBef>
            </a:pPr>
            <a:r>
              <a:rPr spc="201" dirty="0"/>
              <a:t>Impact</a:t>
            </a:r>
            <a:r>
              <a:rPr dirty="0"/>
              <a:t> </a:t>
            </a:r>
            <a:r>
              <a:rPr spc="222" dirty="0"/>
              <a:t>of</a:t>
            </a:r>
            <a:r>
              <a:rPr dirty="0"/>
              <a:t> </a:t>
            </a:r>
            <a:r>
              <a:rPr spc="-46" dirty="0"/>
              <a:t>GFS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782" y="1747114"/>
            <a:ext cx="7301508" cy="3851765"/>
          </a:xfrm>
          <a:prstGeom prst="rect">
            <a:avLst/>
          </a:prstGeom>
        </p:spPr>
        <p:txBody>
          <a:bodyPr vert="horz" wrap="square" lIns="0" tIns="136594" rIns="0" bIns="0" rtlCol="0">
            <a:spAutoFit/>
          </a:bodyPr>
          <a:lstStyle/>
          <a:p>
            <a:pPr marL="255118" indent="-233858">
              <a:spcBef>
                <a:spcPts val="1076"/>
              </a:spcBef>
              <a:buSzPct val="143902"/>
              <a:buChar char="•"/>
              <a:tabLst>
                <a:tab pos="255118" algn="l"/>
              </a:tabLst>
            </a:pPr>
            <a:r>
              <a:rPr sz="2400" dirty="0">
                <a:latin typeface="Arial"/>
                <a:cs typeface="Arial"/>
              </a:rPr>
              <a:t>Inspired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b="1" spc="-17" dirty="0">
                <a:latin typeface="Arial"/>
                <a:cs typeface="Arial"/>
              </a:rPr>
              <a:t>Append-</a:t>
            </a:r>
            <a:r>
              <a:rPr sz="2400" b="1" dirty="0">
                <a:latin typeface="Arial"/>
                <a:cs typeface="Arial"/>
              </a:rPr>
              <a:t>only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627164" lvl="1" indent="-233858">
              <a:spcBef>
                <a:spcPts val="2210"/>
              </a:spcBef>
              <a:buSzPct val="143902"/>
              <a:buChar char="•"/>
              <a:tabLst>
                <a:tab pos="627164" algn="l"/>
              </a:tabLst>
            </a:pPr>
            <a:r>
              <a:rPr sz="2400" dirty="0">
                <a:latin typeface="Arial"/>
                <a:cs typeface="Arial"/>
              </a:rPr>
              <a:t>Ex: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-17" dirty="0">
                <a:latin typeface="Arial"/>
                <a:cs typeface="Arial"/>
              </a:rPr>
              <a:t>HDFS,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Microsoft’s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COSMOS</a:t>
            </a:r>
            <a:endParaRPr sz="2400" dirty="0">
              <a:latin typeface="Arial"/>
              <a:cs typeface="Arial"/>
            </a:endParaRPr>
          </a:p>
          <a:p>
            <a:pPr marL="627164" lvl="1" indent="-233858">
              <a:spcBef>
                <a:spcPts val="2210"/>
              </a:spcBef>
              <a:buSzPct val="143902"/>
              <a:buChar char="•"/>
              <a:tabLst>
                <a:tab pos="627164" algn="l"/>
              </a:tabLst>
            </a:pPr>
            <a:r>
              <a:rPr sz="2400" dirty="0">
                <a:latin typeface="Arial"/>
                <a:cs typeface="Arial"/>
              </a:rPr>
              <a:t>No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</a:t>
            </a:r>
            <a:r>
              <a:rPr sz="2400" spc="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byte-oﬀset</a:t>
            </a:r>
            <a:r>
              <a:rPr sz="2400" spc="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writes,</a:t>
            </a:r>
            <a:r>
              <a:rPr sz="2400" spc="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</a:t>
            </a:r>
            <a:r>
              <a:rPr sz="2400" spc="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appends</a:t>
            </a:r>
            <a:r>
              <a:rPr sz="2400" spc="8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(cleaner)</a:t>
            </a:r>
            <a:endParaRPr sz="2400" dirty="0">
              <a:latin typeface="Arial"/>
              <a:cs typeface="Arial"/>
            </a:endParaRPr>
          </a:p>
          <a:p>
            <a:pPr marL="255118" indent="-233858">
              <a:spcBef>
                <a:spcPts val="2210"/>
              </a:spcBef>
              <a:buSzPct val="143902"/>
              <a:buChar char="•"/>
              <a:tabLst>
                <a:tab pos="255118" algn="l"/>
              </a:tabLst>
            </a:pPr>
            <a:r>
              <a:rPr sz="2400" spc="-38" dirty="0">
                <a:latin typeface="Arial"/>
                <a:cs typeface="Arial"/>
              </a:rPr>
              <a:t>SIGOPS</a:t>
            </a:r>
            <a:r>
              <a:rPr sz="2400" spc="-4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Hall</a:t>
            </a:r>
            <a:r>
              <a:rPr sz="2400" spc="-4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Fame</a:t>
            </a:r>
            <a:r>
              <a:rPr sz="2400" spc="-4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Award</a:t>
            </a:r>
            <a:r>
              <a:rPr sz="2400" spc="-42" dirty="0">
                <a:latin typeface="Arial"/>
                <a:cs typeface="Arial"/>
              </a:rPr>
              <a:t> </a:t>
            </a:r>
            <a:r>
              <a:rPr sz="2400" spc="-17" dirty="0">
                <a:latin typeface="Arial"/>
                <a:cs typeface="Arial"/>
              </a:rPr>
              <a:t>2015</a:t>
            </a:r>
            <a:endParaRPr sz="2400" dirty="0">
              <a:latin typeface="Arial"/>
              <a:cs typeface="Arial"/>
            </a:endParaRPr>
          </a:p>
          <a:p>
            <a:pPr marL="627164" lvl="1" indent="-233858">
              <a:spcBef>
                <a:spcPts val="2210"/>
              </a:spcBef>
              <a:buSzPct val="143902"/>
              <a:buChar char="•"/>
              <a:tabLst>
                <a:tab pos="627164" algn="l"/>
              </a:tabLst>
            </a:pPr>
            <a:r>
              <a:rPr sz="2400" b="1" dirty="0">
                <a:latin typeface="Arial"/>
                <a:cs typeface="Arial"/>
              </a:rPr>
              <a:t>Most</a:t>
            </a:r>
            <a:r>
              <a:rPr sz="2400" b="1" spc="-21" dirty="0">
                <a:latin typeface="Arial"/>
                <a:cs typeface="Arial"/>
              </a:rPr>
              <a:t> </a:t>
            </a:r>
            <a:r>
              <a:rPr sz="2400" b="1" spc="-8" dirty="0">
                <a:latin typeface="Arial"/>
                <a:cs typeface="Arial"/>
              </a:rPr>
              <a:t>influential</a:t>
            </a:r>
            <a:r>
              <a:rPr sz="2400" b="1" spc="-21" dirty="0">
                <a:latin typeface="Arial"/>
                <a:cs typeface="Arial"/>
              </a:rPr>
              <a:t> </a:t>
            </a:r>
            <a:r>
              <a:rPr sz="2400" b="1" spc="-8" dirty="0">
                <a:latin typeface="Arial"/>
                <a:cs typeface="Arial"/>
              </a:rPr>
              <a:t>systems</a:t>
            </a:r>
            <a:r>
              <a:rPr sz="2400" b="1" spc="-17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paper</a:t>
            </a:r>
            <a:r>
              <a:rPr sz="2400" b="1" spc="-21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1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last</a:t>
            </a:r>
            <a:r>
              <a:rPr sz="2400" b="1" spc="-17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10</a:t>
            </a:r>
            <a:r>
              <a:rPr sz="2400" b="1" spc="-21" dirty="0">
                <a:latin typeface="Arial"/>
                <a:cs typeface="Arial"/>
              </a:rPr>
              <a:t> </a:t>
            </a:r>
            <a:r>
              <a:rPr sz="2400" b="1" spc="-8" dirty="0" smtClean="0">
                <a:latin typeface="Arial"/>
                <a:cs typeface="Arial"/>
              </a:rPr>
              <a:t>years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</a:t>
            </a:r>
            <a:r>
              <a:rPr lang="en-GB" dirty="0" smtClean="0"/>
              <a:t>Hadoop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</a:t>
            </a:r>
            <a:r>
              <a:rPr lang="en-GB" sz="3600" dirty="0" smtClean="0"/>
              <a:t> </a:t>
            </a:r>
            <a:r>
              <a:rPr lang="en-GB" sz="3600" dirty="0"/>
              <a:t>collection of open-source software utilities that facilitates using a network of many computers to solve problems involving massive amounts of data and </a:t>
            </a:r>
            <a:r>
              <a:rPr lang="en-GB" sz="3600" dirty="0" smtClean="0"/>
              <a:t>computation</a:t>
            </a:r>
          </a:p>
          <a:p>
            <a:r>
              <a:rPr lang="en-GB" sz="3600" dirty="0" smtClean="0"/>
              <a:t>It </a:t>
            </a:r>
            <a:r>
              <a:rPr lang="en-GB" sz="3600" dirty="0"/>
              <a:t>provides a software framework for distributed storage and processing of big data using the MapReduce programming </a:t>
            </a:r>
            <a:r>
              <a:rPr lang="en-GB" sz="3600" dirty="0" smtClean="0"/>
              <a:t>model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1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Basic Features of HDFS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Highly fault-tolerant</a:t>
            </a:r>
          </a:p>
          <a:p>
            <a:pPr eaLnBrk="1" hangingPunct="1"/>
            <a:r>
              <a:rPr lang="en-US" altLang="en-US" sz="3600" dirty="0" smtClean="0"/>
              <a:t>High throughput</a:t>
            </a:r>
          </a:p>
          <a:p>
            <a:pPr eaLnBrk="1" hangingPunct="1"/>
            <a:r>
              <a:rPr lang="en-US" altLang="en-US" sz="3600" dirty="0" smtClean="0"/>
              <a:t>Suitable for applications with large data sets</a:t>
            </a:r>
          </a:p>
          <a:p>
            <a:pPr eaLnBrk="1" hangingPunct="1"/>
            <a:r>
              <a:rPr lang="en-US" altLang="en-US" sz="3600" dirty="0" smtClean="0"/>
              <a:t>Streaming access to file system data</a:t>
            </a:r>
          </a:p>
          <a:p>
            <a:pPr eaLnBrk="1" hangingPunct="1"/>
            <a:r>
              <a:rPr lang="en-US" altLang="en-US" sz="3600" dirty="0" smtClean="0"/>
              <a:t>Can be built out of commodity hardware </a:t>
            </a:r>
          </a:p>
          <a:p>
            <a:pPr eaLnBrk="1" hangingPunct="1"/>
            <a:endParaRPr lang="en-US" altLang="en-US" sz="3600" dirty="0" smtClean="0"/>
          </a:p>
          <a:p>
            <a:pPr eaLnBrk="1" hangingPunct="1"/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3908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454400" y="1447800"/>
            <a:ext cx="8737600" cy="3886200"/>
          </a:xfrm>
          <a:prstGeom prst="roundRect">
            <a:avLst/>
          </a:prstGeom>
          <a:solidFill>
            <a:srgbClr val="FDE3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Hadoop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6400" y="2895600"/>
            <a:ext cx="20320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" name="Can 5"/>
          <p:cNvSpPr/>
          <p:nvPr/>
        </p:nvSpPr>
        <p:spPr>
          <a:xfrm>
            <a:off x="609600" y="3962400"/>
            <a:ext cx="1625600" cy="685800"/>
          </a:xfrm>
          <a:prstGeom prst="can">
            <a:avLst/>
          </a:prstGeom>
          <a:solidFill>
            <a:srgbClr val="FFF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Local file system</a:t>
            </a:r>
          </a:p>
        </p:txBody>
      </p:sp>
      <p:sp>
        <p:nvSpPr>
          <p:cNvPr id="44040" name="server"/>
          <p:cNvSpPr>
            <a:spLocks noEditPoints="1" noChangeArrowheads="1"/>
          </p:cNvSpPr>
          <p:nvPr/>
        </p:nvSpPr>
        <p:spPr bwMode="auto">
          <a:xfrm>
            <a:off x="3556000" y="3352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41" name="server"/>
          <p:cNvSpPr>
            <a:spLocks noEditPoints="1" noChangeArrowheads="1"/>
          </p:cNvSpPr>
          <p:nvPr/>
        </p:nvSpPr>
        <p:spPr bwMode="auto">
          <a:xfrm>
            <a:off x="7010400" y="1600200"/>
            <a:ext cx="1016000" cy="1212850"/>
          </a:xfrm>
          <a:custGeom>
            <a:avLst/>
            <a:gdLst>
              <a:gd name="T0" fmla="*/ 0 w 21600"/>
              <a:gd name="T1" fmla="*/ 0 h 21600"/>
              <a:gd name="T2" fmla="*/ 13440833 w 21600"/>
              <a:gd name="T3" fmla="*/ 0 h 21600"/>
              <a:gd name="T4" fmla="*/ 26881666 w 21600"/>
              <a:gd name="T5" fmla="*/ 0 h 21600"/>
              <a:gd name="T6" fmla="*/ 26881666 w 21600"/>
              <a:gd name="T7" fmla="*/ 34051046 h 21600"/>
              <a:gd name="T8" fmla="*/ 26881666 w 21600"/>
              <a:gd name="T9" fmla="*/ 68102092 h 21600"/>
              <a:gd name="T10" fmla="*/ 13440833 w 21600"/>
              <a:gd name="T11" fmla="*/ 68102092 h 21600"/>
              <a:gd name="T12" fmla="*/ 0 w 21600"/>
              <a:gd name="T13" fmla="*/ 68102092 h 21600"/>
              <a:gd name="T14" fmla="*/ 0 w 21600"/>
              <a:gd name="T15" fmla="*/ 340510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cxnSp>
        <p:nvCxnSpPr>
          <p:cNvPr id="17" name="Straight Arrow Connector 16"/>
          <p:cNvCxnSpPr>
            <a:stCxn id="6" idx="1"/>
            <a:endCxn id="5" idx="2"/>
          </p:cNvCxnSpPr>
          <p:nvPr/>
        </p:nvCxnSpPr>
        <p:spPr>
          <a:xfrm rot="5400000" flipH="1" flipV="1">
            <a:off x="1155701" y="3695172"/>
            <a:ext cx="533400" cy="4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4041" idx="7"/>
          </p:cNvCxnSpPr>
          <p:nvPr/>
        </p:nvCxnSpPr>
        <p:spPr>
          <a:xfrm flipV="1">
            <a:off x="2438400" y="2206626"/>
            <a:ext cx="457200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4" name="TextBox 21"/>
          <p:cNvSpPr txBox="1">
            <a:spLocks noChangeArrowheads="1"/>
          </p:cNvSpPr>
          <p:nvPr/>
        </p:nvSpPr>
        <p:spPr bwMode="auto">
          <a:xfrm>
            <a:off x="8128001" y="1600200"/>
            <a:ext cx="14654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Master node</a:t>
            </a:r>
          </a:p>
        </p:txBody>
      </p:sp>
      <p:sp>
        <p:nvSpPr>
          <p:cNvPr id="44045" name="TextBox 22"/>
          <p:cNvSpPr txBox="1">
            <a:spLocks noChangeArrowheads="1"/>
          </p:cNvSpPr>
          <p:nvPr/>
        </p:nvSpPr>
        <p:spPr bwMode="auto">
          <a:xfrm>
            <a:off x="5588001" y="4953000"/>
            <a:ext cx="1495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Name Nodes</a:t>
            </a:r>
          </a:p>
        </p:txBody>
      </p:sp>
      <p:sp>
        <p:nvSpPr>
          <p:cNvPr id="44046" name="server"/>
          <p:cNvSpPr>
            <a:spLocks noEditPoints="1" noChangeArrowheads="1"/>
          </p:cNvSpPr>
          <p:nvPr/>
        </p:nvSpPr>
        <p:spPr bwMode="auto">
          <a:xfrm>
            <a:off x="3556000" y="3733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47" name="server"/>
          <p:cNvSpPr>
            <a:spLocks noEditPoints="1" noChangeArrowheads="1"/>
          </p:cNvSpPr>
          <p:nvPr/>
        </p:nvSpPr>
        <p:spPr bwMode="auto">
          <a:xfrm>
            <a:off x="3556000" y="4114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48" name="server"/>
          <p:cNvSpPr>
            <a:spLocks noEditPoints="1" noChangeArrowheads="1"/>
          </p:cNvSpPr>
          <p:nvPr/>
        </p:nvSpPr>
        <p:spPr bwMode="auto">
          <a:xfrm>
            <a:off x="3556000" y="4495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49" name="server"/>
          <p:cNvSpPr>
            <a:spLocks noEditPoints="1" noChangeArrowheads="1"/>
          </p:cNvSpPr>
          <p:nvPr/>
        </p:nvSpPr>
        <p:spPr bwMode="auto">
          <a:xfrm>
            <a:off x="6502400" y="3352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50" name="server"/>
          <p:cNvSpPr>
            <a:spLocks noEditPoints="1" noChangeArrowheads="1"/>
          </p:cNvSpPr>
          <p:nvPr/>
        </p:nvSpPr>
        <p:spPr bwMode="auto">
          <a:xfrm>
            <a:off x="6502400" y="3733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51" name="server"/>
          <p:cNvSpPr>
            <a:spLocks noEditPoints="1" noChangeArrowheads="1"/>
          </p:cNvSpPr>
          <p:nvPr/>
        </p:nvSpPr>
        <p:spPr bwMode="auto">
          <a:xfrm>
            <a:off x="6502400" y="4114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52" name="server"/>
          <p:cNvSpPr>
            <a:spLocks noEditPoints="1" noChangeArrowheads="1"/>
          </p:cNvSpPr>
          <p:nvPr/>
        </p:nvSpPr>
        <p:spPr bwMode="auto">
          <a:xfrm>
            <a:off x="6502400" y="4495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53" name="server"/>
          <p:cNvSpPr>
            <a:spLocks noEditPoints="1" noChangeArrowheads="1"/>
          </p:cNvSpPr>
          <p:nvPr/>
        </p:nvSpPr>
        <p:spPr bwMode="auto">
          <a:xfrm>
            <a:off x="9347200" y="3352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54" name="server"/>
          <p:cNvSpPr>
            <a:spLocks noEditPoints="1" noChangeArrowheads="1"/>
          </p:cNvSpPr>
          <p:nvPr/>
        </p:nvSpPr>
        <p:spPr bwMode="auto">
          <a:xfrm>
            <a:off x="9347200" y="3733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55" name="server"/>
          <p:cNvSpPr>
            <a:spLocks noEditPoints="1" noChangeArrowheads="1"/>
          </p:cNvSpPr>
          <p:nvPr/>
        </p:nvSpPr>
        <p:spPr bwMode="auto">
          <a:xfrm>
            <a:off x="9347200" y="4114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4056" name="server"/>
          <p:cNvSpPr>
            <a:spLocks noEditPoints="1" noChangeArrowheads="1"/>
          </p:cNvSpPr>
          <p:nvPr/>
        </p:nvSpPr>
        <p:spPr bwMode="auto">
          <a:xfrm>
            <a:off x="9347200" y="4495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cxnSp>
        <p:nvCxnSpPr>
          <p:cNvPr id="36" name="Straight Arrow Connector 35"/>
          <p:cNvCxnSpPr>
            <a:stCxn id="44040" idx="1"/>
            <a:endCxn id="44041" idx="5"/>
          </p:cNvCxnSpPr>
          <p:nvPr/>
        </p:nvCxnSpPr>
        <p:spPr>
          <a:xfrm flipV="1">
            <a:off x="4826000" y="2813050"/>
            <a:ext cx="26924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4041" idx="5"/>
            <a:endCxn id="44049" idx="1"/>
          </p:cNvCxnSpPr>
          <p:nvPr/>
        </p:nvCxnSpPr>
        <p:spPr>
          <a:xfrm>
            <a:off x="7518400" y="2813050"/>
            <a:ext cx="2540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041" idx="5"/>
            <a:endCxn id="44053" idx="1"/>
          </p:cNvCxnSpPr>
          <p:nvPr/>
        </p:nvCxnSpPr>
        <p:spPr>
          <a:xfrm>
            <a:off x="7518400" y="2813050"/>
            <a:ext cx="30988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>
            <a:off x="2438400" y="3162300"/>
            <a:ext cx="1016000" cy="419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61" name="TextBox 52"/>
          <p:cNvSpPr txBox="1">
            <a:spLocks noChangeArrowheads="1"/>
          </p:cNvSpPr>
          <p:nvPr/>
        </p:nvSpPr>
        <p:spPr bwMode="auto">
          <a:xfrm>
            <a:off x="406401" y="2590800"/>
            <a:ext cx="1478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HDFS Client</a:t>
            </a:r>
          </a:p>
        </p:txBody>
      </p:sp>
      <p:sp>
        <p:nvSpPr>
          <p:cNvPr id="44062" name="TextBox 53"/>
          <p:cNvSpPr txBox="1">
            <a:spLocks noChangeArrowheads="1"/>
          </p:cNvSpPr>
          <p:nvPr/>
        </p:nvSpPr>
        <p:spPr bwMode="auto">
          <a:xfrm>
            <a:off x="3759201" y="1524000"/>
            <a:ext cx="152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HDFS Server</a:t>
            </a:r>
          </a:p>
        </p:txBody>
      </p:sp>
      <p:sp>
        <p:nvSpPr>
          <p:cNvPr id="44063" name="TextBox 55"/>
          <p:cNvSpPr txBox="1">
            <a:spLocks noChangeArrowheads="1"/>
          </p:cNvSpPr>
          <p:nvPr/>
        </p:nvSpPr>
        <p:spPr bwMode="auto">
          <a:xfrm>
            <a:off x="508000" y="4648200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Block size: 2K</a:t>
            </a:r>
          </a:p>
        </p:txBody>
      </p:sp>
      <p:sp>
        <p:nvSpPr>
          <p:cNvPr id="44064" name="TextBox 56"/>
          <p:cNvSpPr txBox="1">
            <a:spLocks noChangeArrowheads="1"/>
          </p:cNvSpPr>
          <p:nvPr/>
        </p:nvSpPr>
        <p:spPr bwMode="auto">
          <a:xfrm>
            <a:off x="9144000" y="5334001"/>
            <a:ext cx="18998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Block size: 128M</a:t>
            </a:r>
          </a:p>
          <a:p>
            <a:pPr eaLnBrk="1" hangingPunct="1"/>
            <a:r>
              <a:rPr lang="en-US" altLang="en-US">
                <a:latin typeface="Georgia" pitchFamily="18" charset="0"/>
              </a:rPr>
              <a:t>Replicated</a:t>
            </a:r>
          </a:p>
        </p:txBody>
      </p:sp>
    </p:spTree>
    <p:extLst>
      <p:ext uri="{BB962C8B-B14F-4D97-AF65-F5344CB8AC3E}">
        <p14:creationId xmlns:p14="http://schemas.microsoft.com/office/powerpoint/2010/main" val="7238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454400" y="1447800"/>
            <a:ext cx="8737600" cy="3886200"/>
          </a:xfrm>
          <a:prstGeom prst="roundRect">
            <a:avLst/>
          </a:prstGeom>
          <a:solidFill>
            <a:srgbClr val="FDE3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Hadoop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6400" y="2895600"/>
            <a:ext cx="203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" name="Can 5"/>
          <p:cNvSpPr/>
          <p:nvPr/>
        </p:nvSpPr>
        <p:spPr>
          <a:xfrm>
            <a:off x="609600" y="3962400"/>
            <a:ext cx="1625600" cy="685800"/>
          </a:xfrm>
          <a:prstGeom prst="can">
            <a:avLst/>
          </a:prstGeom>
          <a:solidFill>
            <a:srgbClr val="FFF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Local file system</a:t>
            </a:r>
          </a:p>
        </p:txBody>
      </p:sp>
      <p:sp>
        <p:nvSpPr>
          <p:cNvPr id="45064" name="server"/>
          <p:cNvSpPr>
            <a:spLocks noEditPoints="1" noChangeArrowheads="1"/>
          </p:cNvSpPr>
          <p:nvPr/>
        </p:nvSpPr>
        <p:spPr bwMode="auto">
          <a:xfrm>
            <a:off x="3556000" y="3352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65" name="server"/>
          <p:cNvSpPr>
            <a:spLocks noEditPoints="1" noChangeArrowheads="1"/>
          </p:cNvSpPr>
          <p:nvPr/>
        </p:nvSpPr>
        <p:spPr bwMode="auto">
          <a:xfrm>
            <a:off x="7010400" y="1600200"/>
            <a:ext cx="1016000" cy="1212850"/>
          </a:xfrm>
          <a:custGeom>
            <a:avLst/>
            <a:gdLst>
              <a:gd name="T0" fmla="*/ 0 w 21600"/>
              <a:gd name="T1" fmla="*/ 0 h 21600"/>
              <a:gd name="T2" fmla="*/ 13440833 w 21600"/>
              <a:gd name="T3" fmla="*/ 0 h 21600"/>
              <a:gd name="T4" fmla="*/ 26881666 w 21600"/>
              <a:gd name="T5" fmla="*/ 0 h 21600"/>
              <a:gd name="T6" fmla="*/ 26881666 w 21600"/>
              <a:gd name="T7" fmla="*/ 34051046 h 21600"/>
              <a:gd name="T8" fmla="*/ 26881666 w 21600"/>
              <a:gd name="T9" fmla="*/ 68102092 h 21600"/>
              <a:gd name="T10" fmla="*/ 13440833 w 21600"/>
              <a:gd name="T11" fmla="*/ 68102092 h 21600"/>
              <a:gd name="T12" fmla="*/ 0 w 21600"/>
              <a:gd name="T13" fmla="*/ 68102092 h 21600"/>
              <a:gd name="T14" fmla="*/ 0 w 21600"/>
              <a:gd name="T15" fmla="*/ 340510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cxnSp>
        <p:nvCxnSpPr>
          <p:cNvPr id="17" name="Straight Arrow Connector 16"/>
          <p:cNvCxnSpPr>
            <a:stCxn id="6" idx="1"/>
            <a:endCxn id="5" idx="2"/>
          </p:cNvCxnSpPr>
          <p:nvPr/>
        </p:nvCxnSpPr>
        <p:spPr>
          <a:xfrm rot="5400000" flipH="1" flipV="1">
            <a:off x="1155701" y="3695172"/>
            <a:ext cx="533400" cy="4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5065" idx="7"/>
          </p:cNvCxnSpPr>
          <p:nvPr/>
        </p:nvCxnSpPr>
        <p:spPr>
          <a:xfrm flipV="1">
            <a:off x="2438400" y="2206626"/>
            <a:ext cx="457200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8" name="TextBox 21"/>
          <p:cNvSpPr txBox="1">
            <a:spLocks noChangeArrowheads="1"/>
          </p:cNvSpPr>
          <p:nvPr/>
        </p:nvSpPr>
        <p:spPr bwMode="auto">
          <a:xfrm>
            <a:off x="8128001" y="1600200"/>
            <a:ext cx="14654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Master node</a:t>
            </a:r>
          </a:p>
        </p:txBody>
      </p:sp>
      <p:sp>
        <p:nvSpPr>
          <p:cNvPr id="45069" name="TextBox 22"/>
          <p:cNvSpPr txBox="1">
            <a:spLocks noChangeArrowheads="1"/>
          </p:cNvSpPr>
          <p:nvPr/>
        </p:nvSpPr>
        <p:spPr bwMode="auto">
          <a:xfrm>
            <a:off x="5588001" y="4953000"/>
            <a:ext cx="1495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Name Nodes</a:t>
            </a:r>
          </a:p>
        </p:txBody>
      </p:sp>
      <p:sp>
        <p:nvSpPr>
          <p:cNvPr id="45070" name="server"/>
          <p:cNvSpPr>
            <a:spLocks noEditPoints="1" noChangeArrowheads="1"/>
          </p:cNvSpPr>
          <p:nvPr/>
        </p:nvSpPr>
        <p:spPr bwMode="auto">
          <a:xfrm>
            <a:off x="3556000" y="3733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1" name="server"/>
          <p:cNvSpPr>
            <a:spLocks noEditPoints="1" noChangeArrowheads="1"/>
          </p:cNvSpPr>
          <p:nvPr/>
        </p:nvSpPr>
        <p:spPr bwMode="auto">
          <a:xfrm>
            <a:off x="3556000" y="4114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2" name="server"/>
          <p:cNvSpPr>
            <a:spLocks noEditPoints="1" noChangeArrowheads="1"/>
          </p:cNvSpPr>
          <p:nvPr/>
        </p:nvSpPr>
        <p:spPr bwMode="auto">
          <a:xfrm>
            <a:off x="3556000" y="4495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3" name="server"/>
          <p:cNvSpPr>
            <a:spLocks noEditPoints="1" noChangeArrowheads="1"/>
          </p:cNvSpPr>
          <p:nvPr/>
        </p:nvSpPr>
        <p:spPr bwMode="auto">
          <a:xfrm>
            <a:off x="6502400" y="3352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4" name="server"/>
          <p:cNvSpPr>
            <a:spLocks noEditPoints="1" noChangeArrowheads="1"/>
          </p:cNvSpPr>
          <p:nvPr/>
        </p:nvSpPr>
        <p:spPr bwMode="auto">
          <a:xfrm>
            <a:off x="6502400" y="3733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5" name="server"/>
          <p:cNvSpPr>
            <a:spLocks noEditPoints="1" noChangeArrowheads="1"/>
          </p:cNvSpPr>
          <p:nvPr/>
        </p:nvSpPr>
        <p:spPr bwMode="auto">
          <a:xfrm>
            <a:off x="6502400" y="4114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6" name="server"/>
          <p:cNvSpPr>
            <a:spLocks noEditPoints="1" noChangeArrowheads="1"/>
          </p:cNvSpPr>
          <p:nvPr/>
        </p:nvSpPr>
        <p:spPr bwMode="auto">
          <a:xfrm>
            <a:off x="6502400" y="4495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7" name="server"/>
          <p:cNvSpPr>
            <a:spLocks noEditPoints="1" noChangeArrowheads="1"/>
          </p:cNvSpPr>
          <p:nvPr/>
        </p:nvSpPr>
        <p:spPr bwMode="auto">
          <a:xfrm>
            <a:off x="9347200" y="3352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8" name="server"/>
          <p:cNvSpPr>
            <a:spLocks noEditPoints="1" noChangeArrowheads="1"/>
          </p:cNvSpPr>
          <p:nvPr/>
        </p:nvSpPr>
        <p:spPr bwMode="auto">
          <a:xfrm>
            <a:off x="9347200" y="3733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79" name="server"/>
          <p:cNvSpPr>
            <a:spLocks noEditPoints="1" noChangeArrowheads="1"/>
          </p:cNvSpPr>
          <p:nvPr/>
        </p:nvSpPr>
        <p:spPr bwMode="auto">
          <a:xfrm>
            <a:off x="9347200" y="4114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sp>
        <p:nvSpPr>
          <p:cNvPr id="45080" name="server"/>
          <p:cNvSpPr>
            <a:spLocks noEditPoints="1" noChangeArrowheads="1"/>
          </p:cNvSpPr>
          <p:nvPr/>
        </p:nvSpPr>
        <p:spPr bwMode="auto">
          <a:xfrm>
            <a:off x="9347200" y="4495800"/>
            <a:ext cx="2540000" cy="381000"/>
          </a:xfrm>
          <a:custGeom>
            <a:avLst/>
            <a:gdLst>
              <a:gd name="T0" fmla="*/ 0 w 21600"/>
              <a:gd name="T1" fmla="*/ 0 h 21600"/>
              <a:gd name="T2" fmla="*/ 84005200 w 21600"/>
              <a:gd name="T3" fmla="*/ 0 h 21600"/>
              <a:gd name="T4" fmla="*/ 168010400 w 21600"/>
              <a:gd name="T5" fmla="*/ 0 h 21600"/>
              <a:gd name="T6" fmla="*/ 168010400 w 21600"/>
              <a:gd name="T7" fmla="*/ 3360208 h 21600"/>
              <a:gd name="T8" fmla="*/ 168010400 w 21600"/>
              <a:gd name="T9" fmla="*/ 6720416 h 21600"/>
              <a:gd name="T10" fmla="*/ 84005200 w 21600"/>
              <a:gd name="T11" fmla="*/ 6720416 h 21600"/>
              <a:gd name="T12" fmla="*/ 0 w 21600"/>
              <a:gd name="T13" fmla="*/ 6720416 h 21600"/>
              <a:gd name="T14" fmla="*/ 0 w 21600"/>
              <a:gd name="T15" fmla="*/ 336020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Georgia" pitchFamily="18" charset="0"/>
            </a:endParaRPr>
          </a:p>
        </p:txBody>
      </p:sp>
      <p:cxnSp>
        <p:nvCxnSpPr>
          <p:cNvPr id="36" name="Straight Arrow Connector 35"/>
          <p:cNvCxnSpPr>
            <a:stCxn id="45064" idx="1"/>
            <a:endCxn id="45065" idx="5"/>
          </p:cNvCxnSpPr>
          <p:nvPr/>
        </p:nvCxnSpPr>
        <p:spPr>
          <a:xfrm flipV="1">
            <a:off x="4826000" y="2813050"/>
            <a:ext cx="26924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5065" idx="5"/>
            <a:endCxn id="45073" idx="1"/>
          </p:cNvCxnSpPr>
          <p:nvPr/>
        </p:nvCxnSpPr>
        <p:spPr>
          <a:xfrm>
            <a:off x="7518400" y="2813050"/>
            <a:ext cx="2540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065" idx="5"/>
            <a:endCxn id="45077" idx="1"/>
          </p:cNvCxnSpPr>
          <p:nvPr/>
        </p:nvCxnSpPr>
        <p:spPr>
          <a:xfrm>
            <a:off x="7518400" y="2813050"/>
            <a:ext cx="3098800" cy="539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>
            <a:off x="2438400" y="3162300"/>
            <a:ext cx="1016000" cy="419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5" name="TextBox 52"/>
          <p:cNvSpPr txBox="1">
            <a:spLocks noChangeArrowheads="1"/>
          </p:cNvSpPr>
          <p:nvPr/>
        </p:nvSpPr>
        <p:spPr bwMode="auto">
          <a:xfrm>
            <a:off x="406401" y="2590800"/>
            <a:ext cx="1478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HDFS Client</a:t>
            </a:r>
          </a:p>
        </p:txBody>
      </p:sp>
      <p:sp>
        <p:nvSpPr>
          <p:cNvPr id="45086" name="TextBox 53"/>
          <p:cNvSpPr txBox="1">
            <a:spLocks noChangeArrowheads="1"/>
          </p:cNvSpPr>
          <p:nvPr/>
        </p:nvSpPr>
        <p:spPr bwMode="auto">
          <a:xfrm>
            <a:off x="3759201" y="1524000"/>
            <a:ext cx="152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HDFS Server</a:t>
            </a:r>
          </a:p>
        </p:txBody>
      </p:sp>
      <p:sp>
        <p:nvSpPr>
          <p:cNvPr id="45087" name="TextBox 55"/>
          <p:cNvSpPr txBox="1">
            <a:spLocks noChangeArrowheads="1"/>
          </p:cNvSpPr>
          <p:nvPr/>
        </p:nvSpPr>
        <p:spPr bwMode="auto">
          <a:xfrm>
            <a:off x="508000" y="4648200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Block size: 2K</a:t>
            </a:r>
          </a:p>
        </p:txBody>
      </p:sp>
      <p:sp>
        <p:nvSpPr>
          <p:cNvPr id="45088" name="TextBox 56"/>
          <p:cNvSpPr txBox="1">
            <a:spLocks noChangeArrowheads="1"/>
          </p:cNvSpPr>
          <p:nvPr/>
        </p:nvSpPr>
        <p:spPr bwMode="auto">
          <a:xfrm>
            <a:off x="9144000" y="5334001"/>
            <a:ext cx="18998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Block size: 128M</a:t>
            </a:r>
          </a:p>
          <a:p>
            <a:pPr eaLnBrk="1" hangingPunct="1"/>
            <a:r>
              <a:rPr lang="en-US" altLang="en-US">
                <a:latin typeface="Georgia" pitchFamily="18" charset="0"/>
              </a:rPr>
              <a:t>Replicated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68800" y="3505200"/>
            <a:ext cx="203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3886200"/>
            <a:ext cx="203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50400" y="3505200"/>
            <a:ext cx="203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59200" y="3581400"/>
            <a:ext cx="2032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68800" y="4648200"/>
            <a:ext cx="2032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3505200"/>
            <a:ext cx="2032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Georgia" pitchFamily="18" charset="0"/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>
            <a:off x="8026400" y="2590800"/>
            <a:ext cx="31496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98" name="TextBox 47"/>
          <p:cNvSpPr txBox="1">
            <a:spLocks noChangeArrowheads="1"/>
          </p:cNvSpPr>
          <p:nvPr/>
        </p:nvSpPr>
        <p:spPr bwMode="auto">
          <a:xfrm>
            <a:off x="8940800" y="2743201"/>
            <a:ext cx="8322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/>
              <a:t>heartbeat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28000" y="2133600"/>
            <a:ext cx="13208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blockmap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programmes in Hadoop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Hadoop framework itself is mostly written in the Java programming language, with some native code in C and command line utilities written as </a:t>
            </a:r>
            <a:r>
              <a:rPr lang="en-GB" dirty="0" smtClean="0"/>
              <a:t>Shell scripts</a:t>
            </a:r>
          </a:p>
          <a:p>
            <a:r>
              <a:rPr lang="en-GB" dirty="0" smtClean="0"/>
              <a:t>Though </a:t>
            </a:r>
            <a:r>
              <a:rPr lang="en-GB" dirty="0"/>
              <a:t>MapReduce Java code is common, </a:t>
            </a:r>
            <a:r>
              <a:rPr lang="en-GB" dirty="0">
                <a:solidFill>
                  <a:srgbClr val="FF0000"/>
                </a:solidFill>
              </a:rPr>
              <a:t>any programming language can be used</a:t>
            </a:r>
            <a:r>
              <a:rPr lang="en-GB" dirty="0"/>
              <a:t> with Hadoop Streaming to implement the map and reduce parts of the user's program</a:t>
            </a:r>
          </a:p>
        </p:txBody>
      </p:sp>
    </p:spTree>
    <p:extLst>
      <p:ext uri="{BB962C8B-B14F-4D97-AF65-F5344CB8AC3E}">
        <p14:creationId xmlns:p14="http://schemas.microsoft.com/office/powerpoint/2010/main" val="37106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After completing this topic, you will be able to:</a:t>
            </a:r>
          </a:p>
          <a:p>
            <a:pPr lvl="1"/>
            <a:r>
              <a:rPr lang="en-GB" sz="3200" dirty="0"/>
              <a:t>Discuss system, network and storage virtualization and outline their role in enabling the cloud computing system </a:t>
            </a:r>
            <a:r>
              <a:rPr lang="en-GB" sz="3200" dirty="0" smtClean="0"/>
              <a:t>model</a:t>
            </a:r>
          </a:p>
          <a:p>
            <a:pPr lvl="1"/>
            <a:r>
              <a:rPr lang="en-GB" sz="3200" dirty="0" smtClean="0"/>
              <a:t>Discuss </a:t>
            </a:r>
            <a:r>
              <a:rPr lang="en-GB" sz="3200" dirty="0" err="1" smtClean="0"/>
              <a:t>issuea</a:t>
            </a:r>
            <a:r>
              <a:rPr lang="en-GB" sz="3200" dirty="0" smtClean="0"/>
              <a:t> of load balancing</a:t>
            </a:r>
            <a:endParaRPr lang="en-GB" sz="3200" dirty="0"/>
          </a:p>
          <a:p>
            <a:pPr lvl="1"/>
            <a:r>
              <a:rPr lang="en-GB" sz="3200" dirty="0" err="1"/>
              <a:t>Analyze</a:t>
            </a:r>
            <a:r>
              <a:rPr lang="en-GB" sz="3200" dirty="0"/>
              <a:t> various cloud programming models and apply them to solve problems on the cloud</a:t>
            </a:r>
          </a:p>
          <a:p>
            <a:pPr lvl="1"/>
            <a:r>
              <a:rPr lang="en-GB" sz="3200" dirty="0" smtClean="0"/>
              <a:t>Illustrate </a:t>
            </a:r>
            <a:r>
              <a:rPr lang="en-GB" sz="3200" dirty="0"/>
              <a:t>the fundamental concepts of cloud storage and demonstrate their use in storage </a:t>
            </a:r>
            <a:r>
              <a:rPr lang="en-GB" sz="3200" dirty="0" smtClean="0"/>
              <a:t>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295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MapReduce jobs</a:t>
            </a:r>
          </a:p>
          <a:p>
            <a:r>
              <a:rPr lang="en-GB" dirty="0" smtClean="0"/>
              <a:t>Non-MapReduce applications</a:t>
            </a:r>
          </a:p>
          <a:p>
            <a:pPr lvl="1"/>
            <a:r>
              <a:rPr lang="en-GB" dirty="0" err="1" smtClean="0"/>
              <a:t>HBase</a:t>
            </a:r>
            <a:r>
              <a:rPr lang="en-GB" dirty="0" smtClean="0"/>
              <a:t> </a:t>
            </a:r>
            <a:r>
              <a:rPr lang="en-GB" dirty="0"/>
              <a:t>database (a column-oriented non-relational database management system that runs on top of Hadoop Distributed File </a:t>
            </a:r>
            <a:r>
              <a:rPr lang="en-GB" dirty="0" smtClean="0"/>
              <a:t>System)</a:t>
            </a:r>
          </a:p>
          <a:p>
            <a:pPr lvl="1"/>
            <a:r>
              <a:rPr lang="en-GB" dirty="0" smtClean="0"/>
              <a:t>Apache </a:t>
            </a:r>
            <a:r>
              <a:rPr lang="en-GB" dirty="0"/>
              <a:t>Mahout machine learning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Apache </a:t>
            </a:r>
            <a:r>
              <a:rPr lang="en-GB" dirty="0"/>
              <a:t>Hive data </a:t>
            </a:r>
            <a:r>
              <a:rPr lang="en-GB" dirty="0" smtClean="0"/>
              <a:t>warehouse</a:t>
            </a:r>
          </a:p>
          <a:p>
            <a:r>
              <a:rPr lang="en-GB" dirty="0" smtClean="0"/>
              <a:t>Theoretically</a:t>
            </a:r>
            <a:r>
              <a:rPr lang="en-GB" dirty="0"/>
              <a:t>, Hadoop could be used for any workload that is batch-oriented rather than real-time, is very data-intensive, and benefits from parallel </a:t>
            </a:r>
            <a:r>
              <a:rPr lang="en-GB" dirty="0" smtClean="0"/>
              <a:t>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6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applications of Hadoop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 </a:t>
            </a:r>
            <a:r>
              <a:rPr lang="en-GB" dirty="0"/>
              <a:t>or clickstream analysis</a:t>
            </a:r>
          </a:p>
          <a:p>
            <a:r>
              <a:rPr lang="en-GB" dirty="0"/>
              <a:t>Marketing analytics</a:t>
            </a:r>
          </a:p>
          <a:p>
            <a:r>
              <a:rPr lang="en-GB" dirty="0"/>
              <a:t>Machine learning and data mining</a:t>
            </a:r>
          </a:p>
          <a:p>
            <a:r>
              <a:rPr lang="en-GB" dirty="0"/>
              <a:t>Image processing</a:t>
            </a:r>
          </a:p>
          <a:p>
            <a:r>
              <a:rPr lang="en-GB" dirty="0"/>
              <a:t>XML message processing</a:t>
            </a:r>
          </a:p>
          <a:p>
            <a:r>
              <a:rPr lang="en-GB" dirty="0"/>
              <a:t>Web crawling</a:t>
            </a:r>
          </a:p>
          <a:p>
            <a:r>
              <a:rPr lang="en-GB" dirty="0"/>
              <a:t>Archival work for compliance, including of relational and tabular data</a:t>
            </a:r>
          </a:p>
        </p:txBody>
      </p:sp>
    </p:spTree>
    <p:extLst>
      <p:ext uri="{BB962C8B-B14F-4D97-AF65-F5344CB8AC3E}">
        <p14:creationId xmlns:p14="http://schemas.microsoft.com/office/powerpoint/2010/main" val="11227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Virtualization </a:t>
            </a:r>
            <a:r>
              <a:rPr lang="en-GB" sz="4000" dirty="0"/>
              <a:t>and </a:t>
            </a:r>
            <a:r>
              <a:rPr lang="en-GB" sz="4000" dirty="0" smtClean="0"/>
              <a:t>its </a:t>
            </a:r>
            <a:r>
              <a:rPr lang="en-GB" sz="4000" dirty="0"/>
              <a:t>role in enabling the cloud computing system </a:t>
            </a:r>
            <a:r>
              <a:rPr lang="en-GB" sz="4000" dirty="0" smtClean="0"/>
              <a:t>model</a:t>
            </a:r>
          </a:p>
          <a:p>
            <a:r>
              <a:rPr lang="en-GB" sz="4000" dirty="0" smtClean="0"/>
              <a:t>Load balancing issues in the cloud</a:t>
            </a:r>
            <a:endParaRPr lang="en-GB" sz="4000" dirty="0"/>
          </a:p>
          <a:p>
            <a:r>
              <a:rPr lang="en-GB" sz="4000" dirty="0" smtClean="0"/>
              <a:t>Cloud </a:t>
            </a:r>
            <a:r>
              <a:rPr lang="en-GB" sz="4000" dirty="0"/>
              <a:t>programming models </a:t>
            </a:r>
            <a:endParaRPr lang="en-GB" sz="4000" dirty="0" smtClean="0"/>
          </a:p>
          <a:p>
            <a:r>
              <a:rPr lang="en-GB" sz="4000" dirty="0" smtClean="0"/>
              <a:t>The fundamental concepts of cloud storage </a:t>
            </a:r>
          </a:p>
        </p:txBody>
      </p:sp>
    </p:spTree>
    <p:extLst>
      <p:ext uri="{BB962C8B-B14F-4D97-AF65-F5344CB8AC3E}">
        <p14:creationId xmlns:p14="http://schemas.microsoft.com/office/powerpoint/2010/main" val="37040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MapReduce system mainly consists of three </a:t>
            </a:r>
            <a:r>
              <a:rPr lang="en-GB" dirty="0" smtClean="0"/>
              <a:t>modules</a:t>
            </a:r>
          </a:p>
          <a:p>
            <a:pPr lvl="1"/>
            <a:r>
              <a:rPr lang="en-GB" dirty="0" smtClean="0"/>
              <a:t>Client</a:t>
            </a:r>
          </a:p>
          <a:p>
            <a:pPr lvl="1"/>
            <a:r>
              <a:rPr lang="en-GB" dirty="0" smtClean="0"/>
              <a:t>Master</a:t>
            </a:r>
          </a:p>
          <a:p>
            <a:pPr lvl="1"/>
            <a:r>
              <a:rPr lang="en-GB" dirty="0" smtClean="0"/>
              <a:t>Worker</a:t>
            </a:r>
          </a:p>
          <a:p>
            <a:r>
              <a:rPr lang="en-GB" dirty="0" smtClean="0"/>
              <a:t>The </a:t>
            </a:r>
            <a:r>
              <a:rPr lang="en-GB" dirty="0"/>
              <a:t>client </a:t>
            </a:r>
            <a:r>
              <a:rPr lang="en-GB" dirty="0" smtClean="0"/>
              <a:t>is responsible </a:t>
            </a:r>
            <a:r>
              <a:rPr lang="en-GB" dirty="0"/>
              <a:t>for submitting parallel processing assignments composed by the users to master node; </a:t>
            </a:r>
            <a:endParaRPr lang="en-GB" dirty="0" smtClean="0"/>
          </a:p>
          <a:p>
            <a:r>
              <a:rPr lang="en-GB" dirty="0" smtClean="0"/>
              <a:t>Master node </a:t>
            </a:r>
            <a:r>
              <a:rPr lang="en-GB" dirty="0"/>
              <a:t>will automatically decompose user’s task into Map missions and Reduce missions, and delivered </a:t>
            </a:r>
            <a:r>
              <a:rPr lang="en-GB" dirty="0" smtClean="0"/>
              <a:t>to worker </a:t>
            </a:r>
            <a:r>
              <a:rPr lang="en-GB" dirty="0"/>
              <a:t>nodes; </a:t>
            </a:r>
            <a:endParaRPr lang="en-GB" dirty="0" smtClean="0"/>
          </a:p>
          <a:p>
            <a:r>
              <a:rPr lang="en-GB" dirty="0" smtClean="0"/>
              <a:t>Worker </a:t>
            </a:r>
            <a:r>
              <a:rPr lang="en-GB" dirty="0"/>
              <a:t>nodes request to the master node for the work </a:t>
            </a:r>
            <a:r>
              <a:rPr lang="en-GB" dirty="0" smtClean="0"/>
              <a:t>tasks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distributed </a:t>
            </a:r>
            <a:r>
              <a:rPr lang="en-GB" dirty="0">
                <a:solidFill>
                  <a:srgbClr val="FF0000"/>
                </a:solidFill>
              </a:rPr>
              <a:t>file system consisting of many worker nodes will be used for storing input and output data </a:t>
            </a:r>
            <a:r>
              <a:rPr lang="en-GB" dirty="0" smtClean="0">
                <a:solidFill>
                  <a:srgbClr val="FF0000"/>
                </a:solidFill>
              </a:rPr>
              <a:t>of MapReduce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6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technologies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Virtualization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Load balancing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Programming models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storage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4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9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4000" dirty="0" smtClean="0"/>
              <a:t>For cloud computing to work, we need some kind of networked storage solution </a:t>
            </a:r>
          </a:p>
          <a:p>
            <a:r>
              <a:rPr lang="en-GB" sz="4000" dirty="0" smtClean="0"/>
              <a:t>Let us first have a look at some traditional networked file system to see why new file systems were needed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444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28491"/>
            <a:ext cx="10515600" cy="998839"/>
          </a:xfrm>
          <a:prstGeom prst="rect">
            <a:avLst/>
          </a:prstGeom>
        </p:spPr>
        <p:txBody>
          <a:bodyPr vert="horz" wrap="square" lIns="0" tIns="13819" rIns="0" bIns="0" rtlCol="0">
            <a:spAutoFit/>
          </a:bodyPr>
          <a:lstStyle/>
          <a:p>
            <a:pPr marL="10630">
              <a:lnSpc>
                <a:spcPct val="100000"/>
              </a:lnSpc>
              <a:spcBef>
                <a:spcPts val="109"/>
              </a:spcBef>
            </a:pPr>
            <a:r>
              <a:rPr sz="6400" spc="167" dirty="0"/>
              <a:t>Networked</a:t>
            </a:r>
            <a:r>
              <a:rPr sz="6400" spc="67" dirty="0"/>
              <a:t> </a:t>
            </a:r>
            <a:r>
              <a:rPr sz="6400" dirty="0"/>
              <a:t>File</a:t>
            </a:r>
            <a:r>
              <a:rPr sz="6400" spc="67" dirty="0"/>
              <a:t> </a:t>
            </a:r>
            <a:r>
              <a:rPr sz="6400" spc="95" dirty="0"/>
              <a:t>Systems</a:t>
            </a:r>
            <a:endParaRPr sz="6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089" y="1646811"/>
            <a:ext cx="4552686" cy="29258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2838" y="1840956"/>
            <a:ext cx="6241989" cy="474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Goal: Make files accessible over network</a:t>
            </a:r>
          </a:p>
          <a:p>
            <a:r>
              <a:rPr dirty="0"/>
              <a:t>Client/Server architecture</a:t>
            </a:r>
          </a:p>
          <a:p>
            <a:pPr lvl="1"/>
            <a:r>
              <a:rPr lang="en-GB" dirty="0"/>
              <a:t>Network File System (NFS), Sun, 1986</a:t>
            </a:r>
          </a:p>
          <a:p>
            <a:pPr lvl="1"/>
            <a:r>
              <a:rPr lang="en-GB" dirty="0"/>
              <a:t>Andrew File System (AFS), CMU, 1988</a:t>
            </a:r>
          </a:p>
          <a:p>
            <a:r>
              <a:rPr lang="en-GB" dirty="0"/>
              <a:t>Challenge: </a:t>
            </a:r>
            <a:r>
              <a:rPr dirty="0"/>
              <a:t>How to reduce network transfers?</a:t>
            </a:r>
            <a:endParaRPr lang="en-GB" dirty="0"/>
          </a:p>
          <a:p>
            <a:pPr lvl="1"/>
            <a:r>
              <a:rPr dirty="0"/>
              <a:t>Client-side caching</a:t>
            </a:r>
            <a:endParaRPr lang="en-GB" dirty="0"/>
          </a:p>
          <a:p>
            <a:pPr lvl="1"/>
            <a:r>
              <a:rPr dirty="0"/>
              <a:t>Consistency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8691" y="4827399"/>
            <a:ext cx="5532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RAID is a way of storing the same data in different </a:t>
            </a:r>
            <a:r>
              <a:rPr lang="en-GB" dirty="0" smtClean="0"/>
              <a:t>places - a </a:t>
            </a:r>
            <a:r>
              <a:rPr lang="en-GB" dirty="0"/>
              <a:t>data storage virtualization technology that combines multiple physical disk drive components into one or more logical </a:t>
            </a:r>
            <a:r>
              <a:rPr lang="en-GB" dirty="0" smtClean="0"/>
              <a:t>units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redundancy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performance improvement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0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Networked File Systems – problems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Server becomes a bottleneck</a:t>
            </a:r>
          </a:p>
          <a:p>
            <a:pPr lvl="1"/>
            <a:r>
              <a:rPr lang="en-GB" sz="3200" dirty="0" smtClean="0"/>
              <a:t>Can’t </a:t>
            </a:r>
            <a:r>
              <a:rPr lang="en-GB" sz="3200" dirty="0"/>
              <a:t>store files larger than the capacity of single server</a:t>
            </a:r>
          </a:p>
          <a:p>
            <a:r>
              <a:rPr lang="en-GB" sz="3600" dirty="0" smtClean="0"/>
              <a:t>Server becomes a single point of failure </a:t>
            </a:r>
          </a:p>
          <a:p>
            <a:pPr lvl="1"/>
            <a:r>
              <a:rPr lang="en-GB" sz="3200" dirty="0" smtClean="0"/>
              <a:t>Server </a:t>
            </a:r>
            <a:r>
              <a:rPr lang="en-GB" sz="3200" dirty="0"/>
              <a:t>down =&gt; all files owned by it unavailable</a:t>
            </a:r>
          </a:p>
          <a:p>
            <a:r>
              <a:rPr lang="en-GB" sz="3600" dirty="0"/>
              <a:t>Capacity under-utilization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60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5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900" spc="247" dirty="0"/>
              <a:t>“Distributed”</a:t>
            </a:r>
            <a:r>
              <a:rPr sz="5900" spc="63" dirty="0"/>
              <a:t> </a:t>
            </a:r>
            <a:r>
              <a:rPr sz="5900" dirty="0"/>
              <a:t>File</a:t>
            </a:r>
            <a:r>
              <a:rPr sz="5900" spc="67" dirty="0"/>
              <a:t> </a:t>
            </a:r>
            <a:r>
              <a:rPr sz="5900" spc="88" dirty="0"/>
              <a:t>Systems</a:t>
            </a:r>
            <a:endParaRPr sz="5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Ideally</a:t>
            </a:r>
            <a:r>
              <a:rPr lang="en-GB" sz="3200" dirty="0"/>
              <a:t>: File should not be bound to single machine</a:t>
            </a:r>
          </a:p>
          <a:p>
            <a:r>
              <a:rPr lang="en-GB" sz="3200" dirty="0"/>
              <a:t>“</a:t>
            </a:r>
            <a:r>
              <a:rPr lang="en-GB" sz="3200" dirty="0" err="1"/>
              <a:t>Serverless</a:t>
            </a:r>
            <a:r>
              <a:rPr lang="en-GB" sz="3200" dirty="0"/>
              <a:t>” Distributed File Systems</a:t>
            </a:r>
          </a:p>
          <a:p>
            <a:r>
              <a:rPr lang="en-GB" sz="3200" dirty="0" smtClean="0"/>
              <a:t>File </a:t>
            </a:r>
            <a:r>
              <a:rPr lang="en-GB" sz="3200" dirty="0"/>
              <a:t>data + metadata split across multiple machines</a:t>
            </a:r>
          </a:p>
          <a:p>
            <a:r>
              <a:rPr lang="en-GB" sz="3200" dirty="0"/>
              <a:t>Redundancy across machines</a:t>
            </a:r>
          </a:p>
          <a:p>
            <a:r>
              <a:rPr lang="en-GB" sz="3200" dirty="0"/>
              <a:t>Recovery + load balancing transparently handled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357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5757</TotalTime>
  <Words>1214</Words>
  <Application>Microsoft Office PowerPoint</Application>
  <PresentationFormat>Custom</PresentationFormat>
  <Paragraphs>221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Technologies enabling cloud computing</vt:lpstr>
      <vt:lpstr>Cloud computing technologies</vt:lpstr>
      <vt:lpstr>Intended learning outcomes</vt:lpstr>
      <vt:lpstr>MapReduce summary</vt:lpstr>
      <vt:lpstr>Cloud computing technologies</vt:lpstr>
      <vt:lpstr>PowerPoint Presentation</vt:lpstr>
      <vt:lpstr>Networked File Systems</vt:lpstr>
      <vt:lpstr>Networked File Systems – problems </vt:lpstr>
      <vt:lpstr>“Distributed” File Systems</vt:lpstr>
      <vt:lpstr>Shortcomings of previous systems</vt:lpstr>
      <vt:lpstr>Motivation: Large Scale Data Storage</vt:lpstr>
      <vt:lpstr>Two important distributed file systems</vt:lpstr>
      <vt:lpstr>Why build GFS?</vt:lpstr>
      <vt:lpstr>GFS Components</vt:lpstr>
      <vt:lpstr>GFS Components</vt:lpstr>
      <vt:lpstr>GFS Components</vt:lpstr>
      <vt:lpstr>GFS Architecture</vt:lpstr>
      <vt:lpstr>PowerPoint Presentation</vt:lpstr>
      <vt:lpstr>PowerPoint Presentation</vt:lpstr>
      <vt:lpstr>Interface</vt:lpstr>
      <vt:lpstr>Read Path</vt:lpstr>
      <vt:lpstr>Write operation</vt:lpstr>
      <vt:lpstr>Write(filename, offset, data)</vt:lpstr>
      <vt:lpstr>Impact of GFS</vt:lpstr>
      <vt:lpstr>Apache Hadoop</vt:lpstr>
      <vt:lpstr>Basic Features of HDFS</vt:lpstr>
      <vt:lpstr>Hadoop Distributed File System</vt:lpstr>
      <vt:lpstr>Hadoop Distributed File System</vt:lpstr>
      <vt:lpstr>Implementing programmes in Hadoop</vt:lpstr>
      <vt:lpstr>Hadoop applications</vt:lpstr>
      <vt:lpstr>Commercial applications of Hadoop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326</cp:revision>
  <cp:lastPrinted>2023-11-01T03:49:37Z</cp:lastPrinted>
  <dcterms:created xsi:type="dcterms:W3CDTF">2020-03-15T08:11:10Z</dcterms:created>
  <dcterms:modified xsi:type="dcterms:W3CDTF">2023-12-01T09:07:55Z</dcterms:modified>
</cp:coreProperties>
</file>